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slides/slide187.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 id="442" r:id="rId186"/>
    <p:sldId id="443" r:id="rId187"/>
    <p:sldId id="444" r:id="rId188"/>
    <p:sldId id="445" r:id="rId189"/>
    <p:sldId id="446" r:id="rId190"/>
    <p:sldId id="447" r:id="rId191"/>
    <p:sldId id="448" r:id="rId192"/>
    <p:sldId id="449" r:id="rId193"/>
    <p:sldId id="450" r:id="rId194"/>
    <p:sldId id="451" r:id="rId195"/>
    <p:sldId id="452" r:id="rId196"/>
    <p:sldId id="453" r:id="rId19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notesViewPr>
    <p:cSldViewPr>
      <p:cViewPr varScale="1">
        <p:scale>
          <a:sx n="74" d="100"/>
          <a:sy n="74" d="100"/>
        </p:scale>
        <p:origin x="-1968" y="-96"/>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notesMaster" Target="notesMasters/notesMaster1.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8000" t="-3000" r="15000" b="7000"/>
          </a:stretch>
        </a:blip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A3B73C94-7804-4A6F-A33B-8065DCE96538}" type="datetimeFigureOut">
              <a:rPr lang="en-US" smtClean="0"/>
              <a:t>7/3/2021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588C968B-9B26-4E4E-9570-C8B2006E9EB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7/3/2021</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MT"/>
                <a:cs typeface="Arial MT"/>
              </a:defRPr>
            </a:lvl1pPr>
          </a:lstStyle>
          <a:p>
            <a:pPr marL="38100">
              <a:lnSpc>
                <a:spcPts val="1430"/>
              </a:lnSpc>
            </a:pPr>
            <a:fld id="{81D60167-4931-47E6-BA6A-407CBD079E47}" type="slidenum">
              <a:rPr dirty="0"/>
              <a:pPr marL="38100">
                <a:lnSpc>
                  <a:spcPts val="1430"/>
                </a:lnSpc>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7/3/2021</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MT"/>
                <a:cs typeface="Arial MT"/>
              </a:defRPr>
            </a:lvl1pPr>
          </a:lstStyle>
          <a:p>
            <a:pPr marL="38100">
              <a:lnSpc>
                <a:spcPts val="1430"/>
              </a:lnSpc>
            </a:pPr>
            <a:fld id="{81D60167-4931-47E6-BA6A-407CBD079E47}" type="slidenum">
              <a:rPr dirty="0"/>
              <a:pPr marL="38100">
                <a:lnSpc>
                  <a:spcPts val="1430"/>
                </a:lnSpc>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7/3/2021</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MT"/>
                <a:cs typeface="Arial MT"/>
              </a:defRPr>
            </a:lvl1pPr>
          </a:lstStyle>
          <a:p>
            <a:pPr marL="38100">
              <a:lnSpc>
                <a:spcPts val="1430"/>
              </a:lnSpc>
            </a:pPr>
            <a:fld id="{81D60167-4931-47E6-BA6A-407CBD079E47}" type="slidenum">
              <a:rPr dirty="0"/>
              <a:pPr marL="38100">
                <a:lnSpc>
                  <a:spcPts val="1430"/>
                </a:lnSpc>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7/3/2021</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Arial MT"/>
                <a:cs typeface="Arial MT"/>
              </a:defRPr>
            </a:lvl1pPr>
          </a:lstStyle>
          <a:p>
            <a:pPr marL="38100">
              <a:lnSpc>
                <a:spcPts val="1430"/>
              </a:lnSpc>
            </a:pPr>
            <a:fld id="{81D60167-4931-47E6-BA6A-407CBD079E47}" type="slidenum">
              <a:rPr dirty="0"/>
              <a:pPr marL="38100">
                <a:lnSpc>
                  <a:spcPts val="1430"/>
                </a:lnSpc>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7/3/2021</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Arial MT"/>
                <a:cs typeface="Arial MT"/>
              </a:defRPr>
            </a:lvl1pPr>
          </a:lstStyle>
          <a:p>
            <a:pPr marL="38100">
              <a:lnSpc>
                <a:spcPts val="1430"/>
              </a:lnSpc>
            </a:pPr>
            <a:fld id="{81D60167-4931-47E6-BA6A-407CBD079E47}" type="slidenum">
              <a:rPr dirty="0"/>
              <a:pPr marL="38100">
                <a:lnSpc>
                  <a:spcPts val="1430"/>
                </a:lnSpc>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alphaModFix amt="16000"/>
            <a:lum/>
          </a:blip>
          <a:srcRect/>
          <a:stretch>
            <a:fillRect l="14000" t="7000" r="18000" b="7000"/>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065" y="45141"/>
            <a:ext cx="9119869" cy="1398270"/>
          </a:xfrm>
          <a:prstGeom prst="rect">
            <a:avLst/>
          </a:prstGeom>
        </p:spPr>
        <p:txBody>
          <a:bodyPr wrap="square" lIns="0" tIns="0" rIns="0" bIns="0">
            <a:spAutoFit/>
          </a:bodyPr>
          <a:lstStyle>
            <a:lvl1pPr>
              <a:defRPr sz="20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1506474" y="1664207"/>
            <a:ext cx="7131050" cy="22415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7/3/2021</a:t>
            </a:fld>
            <a:endParaRPr lang="en-US"/>
          </a:p>
        </p:txBody>
      </p:sp>
      <p:sp>
        <p:nvSpPr>
          <p:cNvPr id="6" name="Holder 6"/>
          <p:cNvSpPr>
            <a:spLocks noGrp="1"/>
          </p:cNvSpPr>
          <p:nvPr>
            <p:ph type="sldNum" sz="quarter" idx="7"/>
          </p:nvPr>
        </p:nvSpPr>
        <p:spPr>
          <a:xfrm>
            <a:off x="8300973" y="6445541"/>
            <a:ext cx="332740" cy="196215"/>
          </a:xfrm>
          <a:prstGeom prst="rect">
            <a:avLst/>
          </a:prstGeom>
        </p:spPr>
        <p:txBody>
          <a:bodyPr wrap="square" lIns="0" tIns="0" rIns="0" bIns="0">
            <a:spAutoFit/>
          </a:bodyPr>
          <a:lstStyle>
            <a:lvl1pPr>
              <a:defRPr sz="1200" b="0" i="0">
                <a:solidFill>
                  <a:srgbClr val="888888"/>
                </a:solidFill>
                <a:latin typeface="Arial MT"/>
                <a:cs typeface="Arial MT"/>
              </a:defRPr>
            </a:lvl1pPr>
          </a:lstStyle>
          <a:p>
            <a:pPr marL="38100">
              <a:lnSpc>
                <a:spcPts val="1430"/>
              </a:lnSpc>
            </a:pPr>
            <a:fld id="{81D60167-4931-47E6-BA6A-407CBD079E47}" type="slidenum">
              <a:rPr dirty="0"/>
              <a:pPr marL="38100">
                <a:lnSpc>
                  <a:spcPts val="1430"/>
                </a:lnSpc>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1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xml"/><Relationship Id="rId5" Type="http://schemas.openxmlformats.org/officeDocument/2006/relationships/image" Target="../media/image67.png"/><Relationship Id="rId4" Type="http://schemas.openxmlformats.org/officeDocument/2006/relationships/image" Target="../media/image66.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8.png"/><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1066800"/>
            <a:ext cx="9144000" cy="443070"/>
          </a:xfrm>
          <a:prstGeom prst="rect">
            <a:avLst/>
          </a:prstGeom>
        </p:spPr>
        <p:txBody>
          <a:bodyPr vert="horz" wrap="square" lIns="0" tIns="12065" rIns="0" bIns="0" rtlCol="0">
            <a:spAutoFit/>
          </a:bodyPr>
          <a:lstStyle/>
          <a:p>
            <a:pPr marL="12700" algn="ctr">
              <a:lnSpc>
                <a:spcPct val="100000"/>
              </a:lnSpc>
              <a:spcBef>
                <a:spcPts val="95"/>
              </a:spcBef>
            </a:pPr>
            <a:r>
              <a:rPr sz="2800" b="1" spc="300" dirty="0">
                <a:solidFill>
                  <a:srgbClr val="001F5F"/>
                </a:solidFill>
                <a:latin typeface="Times New Roman" pitchFamily="18" charset="0"/>
                <a:ea typeface="MS Mincho" pitchFamily="49" charset="-128"/>
                <a:cs typeface="Times New Roman" pitchFamily="18" charset="0"/>
              </a:rPr>
              <a:t>RENEWABLE </a:t>
            </a:r>
            <a:r>
              <a:rPr lang="en-US" sz="2800" b="1" spc="300" dirty="0" smtClean="0">
                <a:solidFill>
                  <a:srgbClr val="001F5F"/>
                </a:solidFill>
                <a:latin typeface="Times New Roman" pitchFamily="18" charset="0"/>
                <a:ea typeface="MS Mincho" pitchFamily="49" charset="-128"/>
                <a:cs typeface="Times New Roman" pitchFamily="18" charset="0"/>
              </a:rPr>
              <a:t>POWER GENERATION SYSTEM</a:t>
            </a:r>
            <a:endParaRPr sz="2800" spc="300" dirty="0">
              <a:latin typeface="Times New Roman" pitchFamily="18" charset="0"/>
              <a:ea typeface="MS Mincho" pitchFamily="49" charset="-128"/>
              <a:cs typeface="Times New Roman" pitchFamily="18" charset="0"/>
            </a:endParaRPr>
          </a:p>
        </p:txBody>
      </p:sp>
      <p:sp>
        <p:nvSpPr>
          <p:cNvPr id="3" name="object 3"/>
          <p:cNvSpPr txBox="1"/>
          <p:nvPr/>
        </p:nvSpPr>
        <p:spPr>
          <a:xfrm>
            <a:off x="304800" y="2057400"/>
            <a:ext cx="8333105" cy="1867178"/>
          </a:xfrm>
          <a:prstGeom prst="rect">
            <a:avLst/>
          </a:prstGeom>
        </p:spPr>
        <p:txBody>
          <a:bodyPr vert="horz" wrap="square" lIns="0" tIns="12700" rIns="0" bIns="0" rtlCol="0">
            <a:spAutoFit/>
          </a:bodyPr>
          <a:lstStyle/>
          <a:p>
            <a:pPr marL="635" algn="ctr">
              <a:lnSpc>
                <a:spcPts val="2870"/>
              </a:lnSpc>
              <a:spcBef>
                <a:spcPts val="100"/>
              </a:spcBef>
            </a:pPr>
            <a:r>
              <a:rPr lang="en-US" sz="2400" i="1" dirty="0" smtClean="0">
                <a:latin typeface="Times New Roman"/>
                <a:cs typeface="Times New Roman"/>
              </a:rPr>
              <a:t>B</a:t>
            </a:r>
            <a:r>
              <a:rPr sz="2400" i="1" dirty="0" smtClean="0">
                <a:latin typeface="Times New Roman"/>
                <a:cs typeface="Times New Roman"/>
              </a:rPr>
              <a:t>y</a:t>
            </a:r>
            <a:endParaRPr lang="en-US" sz="2400" i="1" dirty="0" smtClean="0">
              <a:latin typeface="Times New Roman"/>
              <a:cs typeface="Times New Roman"/>
            </a:endParaRPr>
          </a:p>
          <a:p>
            <a:pPr marL="635" algn="ctr">
              <a:lnSpc>
                <a:spcPts val="2870"/>
              </a:lnSpc>
              <a:spcBef>
                <a:spcPts val="100"/>
              </a:spcBef>
            </a:pPr>
            <a:endParaRPr lang="en-US" sz="2400" dirty="0">
              <a:latin typeface="Times New Roman"/>
              <a:cs typeface="Times New Roman"/>
            </a:endParaRPr>
          </a:p>
          <a:p>
            <a:pPr marL="635" algn="ctr">
              <a:lnSpc>
                <a:spcPts val="2870"/>
              </a:lnSpc>
              <a:spcBef>
                <a:spcPts val="100"/>
              </a:spcBef>
            </a:pPr>
            <a:r>
              <a:rPr lang="en-US" sz="2800" spc="300" dirty="0" smtClean="0">
                <a:latin typeface="Sylfaen" pitchFamily="18" charset="0"/>
                <a:cs typeface="Times New Roman"/>
              </a:rPr>
              <a:t>Subhashree Barik</a:t>
            </a:r>
            <a:endParaRPr sz="3200" spc="300" dirty="0">
              <a:latin typeface="Sylfaen" pitchFamily="18" charset="0"/>
              <a:cs typeface="Times New Roman"/>
            </a:endParaRPr>
          </a:p>
          <a:p>
            <a:pPr>
              <a:lnSpc>
                <a:spcPct val="100000"/>
              </a:lnSpc>
              <a:spcBef>
                <a:spcPts val="50"/>
              </a:spcBef>
            </a:pPr>
            <a:endParaRPr sz="4550" dirty="0">
              <a:latin typeface="Times New Roman"/>
              <a:cs typeface="Times New Roman"/>
            </a:endParaRPr>
          </a:p>
        </p:txBody>
      </p:sp>
      <p:sp>
        <p:nvSpPr>
          <p:cNvPr id="4" name="object 4"/>
          <p:cNvSpPr txBox="1"/>
          <p:nvPr/>
        </p:nvSpPr>
        <p:spPr>
          <a:xfrm>
            <a:off x="304800" y="3657600"/>
            <a:ext cx="8610600" cy="2116285"/>
          </a:xfrm>
          <a:prstGeom prst="rect">
            <a:avLst/>
          </a:prstGeom>
        </p:spPr>
        <p:txBody>
          <a:bodyPr vert="horz" wrap="square" lIns="0" tIns="12700" rIns="0" bIns="0" rtlCol="0">
            <a:spAutoFit/>
          </a:bodyPr>
          <a:lstStyle/>
          <a:p>
            <a:pPr marL="3175" algn="ctr">
              <a:lnSpc>
                <a:spcPct val="200000"/>
              </a:lnSpc>
              <a:spcBef>
                <a:spcPts val="100"/>
              </a:spcBef>
            </a:pPr>
            <a:r>
              <a:rPr sz="2400" b="1" spc="300" dirty="0">
                <a:solidFill>
                  <a:srgbClr val="00AF50"/>
                </a:solidFill>
                <a:latin typeface="Times New Roman"/>
                <a:cs typeface="Times New Roman"/>
              </a:rPr>
              <a:t>DEPARTMENT OF </a:t>
            </a:r>
            <a:r>
              <a:rPr lang="en-US" sz="2400" b="1" spc="300" dirty="0" smtClean="0">
                <a:solidFill>
                  <a:srgbClr val="00AF50"/>
                </a:solidFill>
                <a:latin typeface="Times New Roman"/>
                <a:cs typeface="Times New Roman"/>
              </a:rPr>
              <a:t>ELECTRICAL</a:t>
            </a:r>
            <a:r>
              <a:rPr sz="2400" b="1" spc="300" dirty="0" smtClean="0">
                <a:solidFill>
                  <a:srgbClr val="00AF50"/>
                </a:solidFill>
                <a:latin typeface="Times New Roman"/>
                <a:cs typeface="Times New Roman"/>
              </a:rPr>
              <a:t> </a:t>
            </a:r>
            <a:r>
              <a:rPr sz="2400" b="1" spc="300" dirty="0">
                <a:solidFill>
                  <a:srgbClr val="00AF50"/>
                </a:solidFill>
                <a:latin typeface="Times New Roman"/>
                <a:cs typeface="Times New Roman"/>
              </a:rPr>
              <a:t>ENGINEERING</a:t>
            </a:r>
            <a:endParaRPr sz="2400" b="1" spc="300" dirty="0">
              <a:latin typeface="Times New Roman"/>
              <a:cs typeface="Times New Roman"/>
            </a:endParaRPr>
          </a:p>
          <a:p>
            <a:pPr marL="12700" marR="5080" algn="ctr">
              <a:lnSpc>
                <a:spcPct val="200000"/>
              </a:lnSpc>
            </a:pPr>
            <a:r>
              <a:rPr sz="2400" b="1" spc="300" dirty="0" smtClean="0">
                <a:solidFill>
                  <a:srgbClr val="00AF50"/>
                </a:solidFill>
                <a:latin typeface="Times New Roman"/>
                <a:cs typeface="Times New Roman"/>
              </a:rPr>
              <a:t> </a:t>
            </a:r>
            <a:r>
              <a:rPr lang="en-US" sz="2400" b="1" spc="300" dirty="0" smtClean="0">
                <a:solidFill>
                  <a:srgbClr val="00AF50"/>
                </a:solidFill>
                <a:latin typeface="Times New Roman"/>
                <a:cs typeface="Times New Roman"/>
              </a:rPr>
              <a:t>Sophitorium Engineering College , Baniatangi , Khordha , Odisha , pin -752060</a:t>
            </a:r>
            <a:endParaRPr sz="2400" b="1" spc="300" dirty="0">
              <a:latin typeface="Times New Roman"/>
              <a:cs typeface="Times New Roman"/>
            </a:endParaRPr>
          </a:p>
        </p:txBody>
      </p:sp>
      <p:pic>
        <p:nvPicPr>
          <p:cNvPr id="5" name="object 5"/>
          <p:cNvPicPr/>
          <p:nvPr/>
        </p:nvPicPr>
        <p:blipFill>
          <a:blip r:embed="rId2" cstate="print"/>
          <a:stretch>
            <a:fillRect/>
          </a:stretch>
        </p:blipFill>
        <p:spPr>
          <a:xfrm>
            <a:off x="3962400" y="76200"/>
            <a:ext cx="762000" cy="685800"/>
          </a:xfrm>
          <a:prstGeom prst="rect">
            <a:avLst/>
          </a:prstGeom>
        </p:spPr>
      </p:pic>
      <p:sp>
        <p:nvSpPr>
          <p:cNvPr id="6" name="object 6"/>
          <p:cNvSpPr txBox="1"/>
          <p:nvPr/>
        </p:nvSpPr>
        <p:spPr>
          <a:xfrm>
            <a:off x="8471661" y="6445541"/>
            <a:ext cx="161290"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1</a:t>
            </a:fld>
            <a:endParaRPr sz="1200">
              <a:latin typeface="Arial MT"/>
              <a:cs typeface="Arial M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8386318" y="6445541"/>
            <a:ext cx="247015" cy="196215"/>
          </a:xfrm>
          <a:prstGeom prst="rect">
            <a:avLst/>
          </a:prstGeom>
        </p:spPr>
        <p:txBody>
          <a:bodyPr vert="horz" wrap="square" lIns="0" tIns="0" rIns="0" bIns="0" rtlCol="0">
            <a:spAutoFit/>
          </a:bodyPr>
          <a:lstStyle/>
          <a:p>
            <a:pPr marL="48260">
              <a:lnSpc>
                <a:spcPts val="1430"/>
              </a:lnSpc>
            </a:pPr>
            <a:fld id="{81D60167-4931-47E6-BA6A-407CBD079E47}" type="slidenum">
              <a:rPr sz="1200" dirty="0">
                <a:solidFill>
                  <a:srgbClr val="888888"/>
                </a:solidFill>
                <a:latin typeface="Arial MT"/>
                <a:cs typeface="Arial MT"/>
              </a:rPr>
              <a:pPr marL="48260">
                <a:lnSpc>
                  <a:spcPts val="1430"/>
                </a:lnSpc>
              </a:pPr>
              <a:t>10</a:t>
            </a:fld>
            <a:endParaRPr sz="1200">
              <a:latin typeface="Arial MT"/>
              <a:cs typeface="Arial MT"/>
            </a:endParaRPr>
          </a:p>
        </p:txBody>
      </p:sp>
      <p:sp>
        <p:nvSpPr>
          <p:cNvPr id="2" name="object 2"/>
          <p:cNvSpPr txBox="1">
            <a:spLocks noGrp="1"/>
          </p:cNvSpPr>
          <p:nvPr>
            <p:ph type="title"/>
          </p:nvPr>
        </p:nvSpPr>
        <p:spPr>
          <a:xfrm>
            <a:off x="78739" y="98552"/>
            <a:ext cx="3558540" cy="391160"/>
          </a:xfrm>
          <a:prstGeom prst="rect">
            <a:avLst/>
          </a:prstGeom>
        </p:spPr>
        <p:txBody>
          <a:bodyPr vert="horz" wrap="square" lIns="0" tIns="12700" rIns="0" bIns="0" rtlCol="0">
            <a:spAutoFit/>
          </a:bodyPr>
          <a:lstStyle/>
          <a:p>
            <a:pPr marL="12700">
              <a:lnSpc>
                <a:spcPct val="100000"/>
              </a:lnSpc>
              <a:spcBef>
                <a:spcPts val="100"/>
              </a:spcBef>
            </a:pPr>
            <a:r>
              <a:rPr sz="2400" dirty="0"/>
              <a:t>Renewable</a:t>
            </a:r>
            <a:r>
              <a:rPr sz="2400" spc="-55" dirty="0"/>
              <a:t> </a:t>
            </a:r>
            <a:r>
              <a:rPr sz="2400" spc="-10" dirty="0"/>
              <a:t>Energy</a:t>
            </a:r>
            <a:r>
              <a:rPr sz="2400" spc="-35" dirty="0"/>
              <a:t> </a:t>
            </a:r>
            <a:r>
              <a:rPr sz="2400" dirty="0"/>
              <a:t>Sources:-</a:t>
            </a:r>
            <a:endParaRPr sz="2400"/>
          </a:p>
        </p:txBody>
      </p:sp>
      <p:sp>
        <p:nvSpPr>
          <p:cNvPr id="3" name="object 3"/>
          <p:cNvSpPr txBox="1"/>
          <p:nvPr/>
        </p:nvSpPr>
        <p:spPr>
          <a:xfrm>
            <a:off x="78739" y="831850"/>
            <a:ext cx="760857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The </a:t>
            </a:r>
            <a:r>
              <a:rPr sz="2000" spc="-5" dirty="0">
                <a:latin typeface="Times New Roman"/>
                <a:cs typeface="Times New Roman"/>
              </a:rPr>
              <a:t>capacity</a:t>
            </a:r>
            <a:r>
              <a:rPr sz="2000" spc="-10" dirty="0">
                <a:latin typeface="Times New Roman"/>
                <a:cs typeface="Times New Roman"/>
              </a:rPr>
              <a:t> </a:t>
            </a:r>
            <a:r>
              <a:rPr sz="2000" dirty="0">
                <a:latin typeface="Times New Roman"/>
                <a:cs typeface="Times New Roman"/>
              </a:rPr>
              <a:t>addition</a:t>
            </a:r>
            <a:r>
              <a:rPr sz="2000" spc="-35"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renewable</a:t>
            </a:r>
            <a:r>
              <a:rPr sz="2000" spc="-40" dirty="0">
                <a:latin typeface="Times New Roman"/>
                <a:cs typeface="Times New Roman"/>
              </a:rPr>
              <a:t> </a:t>
            </a:r>
            <a:r>
              <a:rPr sz="2000" spc="-5" dirty="0">
                <a:latin typeface="Times New Roman"/>
                <a:cs typeface="Times New Roman"/>
              </a:rPr>
              <a:t>energy</a:t>
            </a:r>
            <a:r>
              <a:rPr sz="2000" spc="-15" dirty="0">
                <a:latin typeface="Times New Roman"/>
                <a:cs typeface="Times New Roman"/>
              </a:rPr>
              <a:t> </a:t>
            </a:r>
            <a:r>
              <a:rPr sz="2000" dirty="0">
                <a:latin typeface="Times New Roman"/>
                <a:cs typeface="Times New Roman"/>
              </a:rPr>
              <a:t>was</a:t>
            </a:r>
            <a:r>
              <a:rPr sz="2000" spc="5" dirty="0">
                <a:latin typeface="Times New Roman"/>
                <a:cs typeface="Times New Roman"/>
              </a:rPr>
              <a:t> </a:t>
            </a:r>
            <a:r>
              <a:rPr sz="2000" dirty="0">
                <a:latin typeface="Times New Roman"/>
                <a:cs typeface="Times New Roman"/>
              </a:rPr>
              <a:t>about</a:t>
            </a:r>
            <a:r>
              <a:rPr sz="2000" spc="-15" dirty="0">
                <a:latin typeface="Times New Roman"/>
                <a:cs typeface="Times New Roman"/>
              </a:rPr>
              <a:t> </a:t>
            </a:r>
            <a:r>
              <a:rPr sz="2000" dirty="0">
                <a:latin typeface="Times New Roman"/>
                <a:cs typeface="Times New Roman"/>
              </a:rPr>
              <a:t>27,300</a:t>
            </a:r>
            <a:r>
              <a:rPr sz="2000" spc="-35" dirty="0">
                <a:latin typeface="Times New Roman"/>
                <a:cs typeface="Times New Roman"/>
              </a:rPr>
              <a:t> </a:t>
            </a:r>
            <a:r>
              <a:rPr sz="2000" dirty="0">
                <a:latin typeface="Times New Roman"/>
                <a:cs typeface="Times New Roman"/>
              </a:rPr>
              <a:t>MW</a:t>
            </a:r>
            <a:r>
              <a:rPr sz="2000" spc="-55"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spc="5" dirty="0">
                <a:latin typeface="Times New Roman"/>
                <a:cs typeface="Times New Roman"/>
              </a:rPr>
              <a:t>2012.</a:t>
            </a:r>
            <a:endParaRPr sz="2000">
              <a:latin typeface="Times New Roman"/>
              <a:cs typeface="Times New Roman"/>
            </a:endParaRPr>
          </a:p>
        </p:txBody>
      </p:sp>
      <p:graphicFrame>
        <p:nvGraphicFramePr>
          <p:cNvPr id="4" name="object 4"/>
          <p:cNvGraphicFramePr>
            <a:graphicFrameLocks noGrp="1"/>
          </p:cNvGraphicFramePr>
          <p:nvPr/>
        </p:nvGraphicFramePr>
        <p:xfrm>
          <a:off x="76200" y="1395983"/>
          <a:ext cx="8985250" cy="2768024"/>
        </p:xfrm>
        <a:graphic>
          <a:graphicData uri="http://schemas.openxmlformats.org/drawingml/2006/table">
            <a:tbl>
              <a:tblPr firstRow="1" bandRow="1">
                <a:tableStyleId>{2D5ABB26-0587-4C30-8999-92F81FD0307C}</a:tableStyleId>
              </a:tblPr>
              <a:tblGrid>
                <a:gridCol w="2740025"/>
                <a:gridCol w="6245225"/>
              </a:tblGrid>
              <a:tr h="393573">
                <a:tc>
                  <a:txBody>
                    <a:bodyPr/>
                    <a:lstStyle/>
                    <a:p>
                      <a:pPr algn="ctr">
                        <a:lnSpc>
                          <a:spcPct val="100000"/>
                        </a:lnSpc>
                        <a:spcBef>
                          <a:spcPts val="270"/>
                        </a:spcBef>
                      </a:pPr>
                      <a:r>
                        <a:rPr sz="2000" b="1" spc="-20" dirty="0">
                          <a:solidFill>
                            <a:srgbClr val="FFFFFF"/>
                          </a:solidFill>
                          <a:latin typeface="Times New Roman"/>
                          <a:cs typeface="Times New Roman"/>
                        </a:rPr>
                        <a:t>Technology</a:t>
                      </a:r>
                      <a:endParaRPr sz="2000">
                        <a:latin typeface="Times New Roman"/>
                        <a:cs typeface="Times New Roman"/>
                      </a:endParaRPr>
                    </a:p>
                  </a:txBody>
                  <a:tcPr marL="0" marR="0" marT="34290" marB="0">
                    <a:lnL w="635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rgbClr val="4F81BC"/>
                    </a:solidFill>
                  </a:tcPr>
                </a:tc>
                <a:tc>
                  <a:txBody>
                    <a:bodyPr/>
                    <a:lstStyle/>
                    <a:p>
                      <a:pPr marL="1905" algn="ctr">
                        <a:lnSpc>
                          <a:spcPct val="100000"/>
                        </a:lnSpc>
                        <a:spcBef>
                          <a:spcPts val="270"/>
                        </a:spcBef>
                      </a:pPr>
                      <a:r>
                        <a:rPr sz="2000" b="1" dirty="0">
                          <a:solidFill>
                            <a:srgbClr val="FFFFFF"/>
                          </a:solidFill>
                          <a:latin typeface="Times New Roman"/>
                          <a:cs typeface="Times New Roman"/>
                        </a:rPr>
                        <a:t>Capacity</a:t>
                      </a:r>
                      <a:r>
                        <a:rPr sz="2000" b="1" spc="-45" dirty="0">
                          <a:solidFill>
                            <a:srgbClr val="FFFFFF"/>
                          </a:solidFill>
                          <a:latin typeface="Times New Roman"/>
                          <a:cs typeface="Times New Roman"/>
                        </a:rPr>
                        <a:t> </a:t>
                      </a:r>
                      <a:r>
                        <a:rPr sz="2000" b="1" dirty="0">
                          <a:solidFill>
                            <a:srgbClr val="FFFFFF"/>
                          </a:solidFill>
                          <a:latin typeface="Times New Roman"/>
                          <a:cs typeface="Times New Roman"/>
                        </a:rPr>
                        <a:t>Installed</a:t>
                      </a:r>
                      <a:r>
                        <a:rPr sz="2000" b="1" spc="-40" dirty="0">
                          <a:solidFill>
                            <a:srgbClr val="FFFFFF"/>
                          </a:solidFill>
                          <a:latin typeface="Times New Roman"/>
                          <a:cs typeface="Times New Roman"/>
                        </a:rPr>
                        <a:t> </a:t>
                      </a:r>
                      <a:r>
                        <a:rPr sz="2000" b="1" dirty="0">
                          <a:solidFill>
                            <a:srgbClr val="FFFFFF"/>
                          </a:solidFill>
                          <a:latin typeface="Times New Roman"/>
                          <a:cs typeface="Times New Roman"/>
                        </a:rPr>
                        <a:t>in</a:t>
                      </a:r>
                      <a:r>
                        <a:rPr sz="2000" b="1" spc="-20" dirty="0">
                          <a:solidFill>
                            <a:srgbClr val="FFFFFF"/>
                          </a:solidFill>
                          <a:latin typeface="Times New Roman"/>
                          <a:cs typeface="Times New Roman"/>
                        </a:rPr>
                        <a:t> </a:t>
                      </a:r>
                      <a:r>
                        <a:rPr sz="2000" b="1" spc="5" dirty="0">
                          <a:solidFill>
                            <a:srgbClr val="FFFFFF"/>
                          </a:solidFill>
                          <a:latin typeface="Times New Roman"/>
                          <a:cs typeface="Times New Roman"/>
                        </a:rPr>
                        <a:t>MW</a:t>
                      </a:r>
                      <a:r>
                        <a:rPr sz="2000" b="1" spc="-65" dirty="0">
                          <a:solidFill>
                            <a:srgbClr val="FFFFFF"/>
                          </a:solidFill>
                          <a:latin typeface="Times New Roman"/>
                          <a:cs typeface="Times New Roman"/>
                        </a:rPr>
                        <a:t> </a:t>
                      </a:r>
                      <a:r>
                        <a:rPr sz="2000" b="1" dirty="0">
                          <a:solidFill>
                            <a:srgbClr val="FFFFFF"/>
                          </a:solidFill>
                          <a:latin typeface="Times New Roman"/>
                          <a:cs typeface="Times New Roman"/>
                        </a:rPr>
                        <a:t>by 2012.</a:t>
                      </a:r>
                      <a:endParaRPr sz="2000">
                        <a:latin typeface="Times New Roman"/>
                        <a:cs typeface="Times New Roman"/>
                      </a:endParaRPr>
                    </a:p>
                  </a:txBody>
                  <a:tcPr marL="0" marR="0" marT="34290" marB="0">
                    <a:lnL w="12700">
                      <a:solidFill>
                        <a:srgbClr val="000000"/>
                      </a:solidFill>
                      <a:prstDash val="solid"/>
                    </a:lnL>
                    <a:lnR w="6350">
                      <a:solidFill>
                        <a:srgbClr val="000000"/>
                      </a:solidFill>
                      <a:prstDash val="solid"/>
                    </a:lnR>
                    <a:lnT w="9525">
                      <a:solidFill>
                        <a:srgbClr val="000000"/>
                      </a:solidFill>
                      <a:prstDash val="solid"/>
                    </a:lnT>
                    <a:lnB w="12700">
                      <a:solidFill>
                        <a:srgbClr val="000000"/>
                      </a:solidFill>
                      <a:prstDash val="solid"/>
                    </a:lnB>
                    <a:solidFill>
                      <a:srgbClr val="4F81BC"/>
                    </a:solidFill>
                  </a:tcPr>
                </a:tc>
              </a:tr>
              <a:tr h="396239">
                <a:tc>
                  <a:txBody>
                    <a:bodyPr/>
                    <a:lstStyle/>
                    <a:p>
                      <a:pPr algn="ctr">
                        <a:lnSpc>
                          <a:spcPct val="100000"/>
                        </a:lnSpc>
                        <a:spcBef>
                          <a:spcPts val="295"/>
                        </a:spcBef>
                      </a:pPr>
                      <a:r>
                        <a:rPr sz="2000" dirty="0">
                          <a:latin typeface="Times New Roman"/>
                          <a:cs typeface="Times New Roman"/>
                        </a:rPr>
                        <a:t>Coal</a:t>
                      </a:r>
                      <a:endParaRPr sz="2000">
                        <a:latin typeface="Times New Roman"/>
                        <a:cs typeface="Times New Roman"/>
                      </a:endParaRPr>
                    </a:p>
                  </a:txBody>
                  <a:tcPr marL="0" marR="0" marT="37465"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marL="4445" algn="ctr">
                        <a:lnSpc>
                          <a:spcPct val="100000"/>
                        </a:lnSpc>
                        <a:spcBef>
                          <a:spcPts val="295"/>
                        </a:spcBef>
                      </a:pPr>
                      <a:r>
                        <a:rPr sz="2000" spc="-10" dirty="0">
                          <a:latin typeface="Times New Roman"/>
                          <a:cs typeface="Times New Roman"/>
                        </a:rPr>
                        <a:t>11,202</a:t>
                      </a:r>
                      <a:endParaRPr sz="2000">
                        <a:latin typeface="Times New Roman"/>
                        <a:cs typeface="Times New Roman"/>
                      </a:endParaRPr>
                    </a:p>
                  </a:txBody>
                  <a:tcPr marL="0" marR="0" marT="3746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D0D7E8"/>
                    </a:solidFill>
                  </a:tcPr>
                </a:tc>
              </a:tr>
              <a:tr h="396240">
                <a:tc>
                  <a:txBody>
                    <a:bodyPr/>
                    <a:lstStyle/>
                    <a:p>
                      <a:pPr algn="ctr">
                        <a:lnSpc>
                          <a:spcPct val="100000"/>
                        </a:lnSpc>
                        <a:spcBef>
                          <a:spcPts val="295"/>
                        </a:spcBef>
                      </a:pPr>
                      <a:r>
                        <a:rPr sz="2000" dirty="0">
                          <a:latin typeface="Times New Roman"/>
                          <a:cs typeface="Times New Roman"/>
                        </a:rPr>
                        <a:t>Hydro</a:t>
                      </a:r>
                      <a:endParaRPr sz="2000">
                        <a:latin typeface="Times New Roman"/>
                        <a:cs typeface="Times New Roman"/>
                      </a:endParaRPr>
                    </a:p>
                  </a:txBody>
                  <a:tcPr marL="0" marR="0" marT="37465"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marL="3810" algn="ctr">
                        <a:lnSpc>
                          <a:spcPct val="100000"/>
                        </a:lnSpc>
                        <a:spcBef>
                          <a:spcPts val="295"/>
                        </a:spcBef>
                      </a:pPr>
                      <a:r>
                        <a:rPr sz="2000" dirty="0">
                          <a:latin typeface="Times New Roman"/>
                          <a:cs typeface="Times New Roman"/>
                        </a:rPr>
                        <a:t>38,990</a:t>
                      </a:r>
                      <a:endParaRPr sz="2000">
                        <a:latin typeface="Times New Roman"/>
                        <a:cs typeface="Times New Roman"/>
                      </a:endParaRPr>
                    </a:p>
                  </a:txBody>
                  <a:tcPr marL="0" marR="0" marT="3746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E9ECF4"/>
                    </a:solidFill>
                  </a:tcPr>
                </a:tc>
              </a:tr>
              <a:tr h="396239">
                <a:tc>
                  <a:txBody>
                    <a:bodyPr/>
                    <a:lstStyle/>
                    <a:p>
                      <a:pPr algn="ctr">
                        <a:lnSpc>
                          <a:spcPct val="100000"/>
                        </a:lnSpc>
                        <a:spcBef>
                          <a:spcPts val="295"/>
                        </a:spcBef>
                      </a:pPr>
                      <a:r>
                        <a:rPr sz="2000" dirty="0">
                          <a:latin typeface="Times New Roman"/>
                          <a:cs typeface="Times New Roman"/>
                        </a:rPr>
                        <a:t>Renewable</a:t>
                      </a:r>
                      <a:endParaRPr sz="2000">
                        <a:latin typeface="Times New Roman"/>
                        <a:cs typeface="Times New Roman"/>
                      </a:endParaRPr>
                    </a:p>
                  </a:txBody>
                  <a:tcPr marL="0" marR="0" marT="37465"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marL="3810" algn="ctr">
                        <a:lnSpc>
                          <a:spcPct val="100000"/>
                        </a:lnSpc>
                        <a:spcBef>
                          <a:spcPts val="295"/>
                        </a:spcBef>
                      </a:pPr>
                      <a:r>
                        <a:rPr sz="2000" dirty="0">
                          <a:latin typeface="Times New Roman"/>
                          <a:cs typeface="Times New Roman"/>
                        </a:rPr>
                        <a:t>27,300</a:t>
                      </a:r>
                      <a:endParaRPr sz="2000">
                        <a:latin typeface="Times New Roman"/>
                        <a:cs typeface="Times New Roman"/>
                      </a:endParaRPr>
                    </a:p>
                  </a:txBody>
                  <a:tcPr marL="0" marR="0" marT="3746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D0D7E8"/>
                    </a:solidFill>
                  </a:tcPr>
                </a:tc>
              </a:tr>
              <a:tr h="396239">
                <a:tc>
                  <a:txBody>
                    <a:bodyPr/>
                    <a:lstStyle/>
                    <a:p>
                      <a:pPr algn="ctr">
                        <a:lnSpc>
                          <a:spcPct val="100000"/>
                        </a:lnSpc>
                        <a:spcBef>
                          <a:spcPts val="295"/>
                        </a:spcBef>
                      </a:pPr>
                      <a:r>
                        <a:rPr sz="2000" dirty="0">
                          <a:latin typeface="Times New Roman"/>
                          <a:cs typeface="Times New Roman"/>
                        </a:rPr>
                        <a:t>Gas</a:t>
                      </a:r>
                      <a:endParaRPr sz="2000">
                        <a:latin typeface="Times New Roman"/>
                        <a:cs typeface="Times New Roman"/>
                      </a:endParaRPr>
                    </a:p>
                  </a:txBody>
                  <a:tcPr marL="0" marR="0" marT="37465"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marL="4445" algn="ctr">
                        <a:lnSpc>
                          <a:spcPct val="100000"/>
                        </a:lnSpc>
                        <a:spcBef>
                          <a:spcPts val="295"/>
                        </a:spcBef>
                      </a:pPr>
                      <a:r>
                        <a:rPr sz="2000" dirty="0">
                          <a:latin typeface="Times New Roman"/>
                          <a:cs typeface="Times New Roman"/>
                        </a:rPr>
                        <a:t>18,381</a:t>
                      </a:r>
                      <a:endParaRPr sz="2000">
                        <a:latin typeface="Times New Roman"/>
                        <a:cs typeface="Times New Roman"/>
                      </a:endParaRPr>
                    </a:p>
                  </a:txBody>
                  <a:tcPr marL="0" marR="0" marT="3746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E9ECF4"/>
                    </a:solidFill>
                  </a:tcPr>
                </a:tc>
              </a:tr>
              <a:tr h="396239">
                <a:tc>
                  <a:txBody>
                    <a:bodyPr/>
                    <a:lstStyle/>
                    <a:p>
                      <a:pPr algn="ctr">
                        <a:lnSpc>
                          <a:spcPct val="100000"/>
                        </a:lnSpc>
                        <a:spcBef>
                          <a:spcPts val="295"/>
                        </a:spcBef>
                      </a:pPr>
                      <a:r>
                        <a:rPr sz="2000" dirty="0">
                          <a:latin typeface="Times New Roman"/>
                          <a:cs typeface="Times New Roman"/>
                        </a:rPr>
                        <a:t>Nuclear</a:t>
                      </a:r>
                      <a:endParaRPr sz="2000">
                        <a:latin typeface="Times New Roman"/>
                        <a:cs typeface="Times New Roman"/>
                      </a:endParaRPr>
                    </a:p>
                  </a:txBody>
                  <a:tcPr marL="0" marR="0" marT="37465"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marL="1270" algn="ctr">
                        <a:lnSpc>
                          <a:spcPct val="100000"/>
                        </a:lnSpc>
                        <a:spcBef>
                          <a:spcPts val="295"/>
                        </a:spcBef>
                      </a:pPr>
                      <a:r>
                        <a:rPr sz="2000" dirty="0">
                          <a:latin typeface="Times New Roman"/>
                          <a:cs typeface="Times New Roman"/>
                        </a:rPr>
                        <a:t>4,780</a:t>
                      </a:r>
                      <a:endParaRPr sz="2000">
                        <a:latin typeface="Times New Roman"/>
                        <a:cs typeface="Times New Roman"/>
                      </a:endParaRPr>
                    </a:p>
                  </a:txBody>
                  <a:tcPr marL="0" marR="0" marT="3746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D0D7E8"/>
                    </a:solidFill>
                  </a:tcPr>
                </a:tc>
              </a:tr>
              <a:tr h="393255">
                <a:tc>
                  <a:txBody>
                    <a:bodyPr/>
                    <a:lstStyle/>
                    <a:p>
                      <a:pPr algn="ctr">
                        <a:lnSpc>
                          <a:spcPct val="100000"/>
                        </a:lnSpc>
                        <a:spcBef>
                          <a:spcPts val="295"/>
                        </a:spcBef>
                      </a:pPr>
                      <a:r>
                        <a:rPr sz="2000" spc="-30" dirty="0">
                          <a:latin typeface="Times New Roman"/>
                          <a:cs typeface="Times New Roman"/>
                        </a:rPr>
                        <a:t>Total</a:t>
                      </a:r>
                      <a:endParaRPr sz="2000">
                        <a:latin typeface="Times New Roman"/>
                        <a:cs typeface="Times New Roman"/>
                      </a:endParaRPr>
                    </a:p>
                  </a:txBody>
                  <a:tcPr marL="0" marR="0" marT="37465" marB="0">
                    <a:lnL w="6350">
                      <a:solidFill>
                        <a:srgbClr val="000000"/>
                      </a:solidFill>
                      <a:prstDash val="solid"/>
                    </a:lnL>
                    <a:lnR w="12700">
                      <a:solidFill>
                        <a:srgbClr val="000000"/>
                      </a:solidFill>
                      <a:prstDash val="solid"/>
                    </a:lnR>
                    <a:lnT w="12700">
                      <a:solidFill>
                        <a:srgbClr val="000000"/>
                      </a:solidFill>
                      <a:prstDash val="solid"/>
                    </a:lnT>
                    <a:lnB w="9525">
                      <a:solidFill>
                        <a:srgbClr val="000000"/>
                      </a:solidFill>
                      <a:prstDash val="solid"/>
                    </a:lnB>
                    <a:solidFill>
                      <a:srgbClr val="E9ECF4"/>
                    </a:solidFill>
                  </a:tcPr>
                </a:tc>
                <a:tc>
                  <a:txBody>
                    <a:bodyPr/>
                    <a:lstStyle/>
                    <a:p>
                      <a:pPr marL="3175" algn="ctr">
                        <a:lnSpc>
                          <a:spcPct val="100000"/>
                        </a:lnSpc>
                        <a:spcBef>
                          <a:spcPts val="295"/>
                        </a:spcBef>
                      </a:pPr>
                      <a:r>
                        <a:rPr sz="2000" dirty="0">
                          <a:latin typeface="Times New Roman"/>
                          <a:cs typeface="Times New Roman"/>
                        </a:rPr>
                        <a:t>201,473</a:t>
                      </a:r>
                      <a:endParaRPr sz="2000">
                        <a:latin typeface="Times New Roman"/>
                        <a:cs typeface="Times New Roman"/>
                      </a:endParaRPr>
                    </a:p>
                  </a:txBody>
                  <a:tcPr marL="0" marR="0" marT="37465" marB="0">
                    <a:lnL w="12700">
                      <a:solidFill>
                        <a:srgbClr val="000000"/>
                      </a:solidFill>
                      <a:prstDash val="solid"/>
                    </a:lnL>
                    <a:lnR w="6350">
                      <a:solidFill>
                        <a:srgbClr val="000000"/>
                      </a:solidFill>
                      <a:prstDash val="solid"/>
                    </a:lnR>
                    <a:lnT w="12700">
                      <a:solidFill>
                        <a:srgbClr val="000000"/>
                      </a:solidFill>
                      <a:prstDash val="solid"/>
                    </a:lnT>
                    <a:lnB w="9525">
                      <a:solidFill>
                        <a:srgbClr val="000000"/>
                      </a:solidFill>
                      <a:prstDash val="solid"/>
                    </a:lnB>
                    <a:solidFill>
                      <a:srgbClr val="E9ECF4"/>
                    </a:solidFill>
                  </a:tcPr>
                </a:tc>
              </a:tr>
            </a:tbl>
          </a:graphicData>
        </a:graphic>
      </p:graphicFrame>
      <p:sp>
        <p:nvSpPr>
          <p:cNvPr id="5" name="object 5"/>
          <p:cNvSpPr txBox="1"/>
          <p:nvPr/>
        </p:nvSpPr>
        <p:spPr>
          <a:xfrm>
            <a:off x="154939" y="4348683"/>
            <a:ext cx="5518785" cy="331470"/>
          </a:xfrm>
          <a:prstGeom prst="rect">
            <a:avLst/>
          </a:prstGeom>
        </p:spPr>
        <p:txBody>
          <a:bodyPr vert="horz" wrap="square" lIns="0" tIns="13335" rIns="0" bIns="0" rtlCol="0">
            <a:spAutoFit/>
          </a:bodyPr>
          <a:lstStyle/>
          <a:p>
            <a:pPr marL="12700">
              <a:lnSpc>
                <a:spcPct val="100000"/>
              </a:lnSpc>
              <a:spcBef>
                <a:spcPts val="105"/>
              </a:spcBef>
            </a:pPr>
            <a:r>
              <a:rPr sz="2000" b="1" spc="-30" dirty="0">
                <a:latin typeface="Times New Roman"/>
                <a:cs typeface="Times New Roman"/>
              </a:rPr>
              <a:t>Table:</a:t>
            </a:r>
            <a:r>
              <a:rPr sz="2000" b="1" spc="-15" dirty="0">
                <a:latin typeface="Times New Roman"/>
                <a:cs typeface="Times New Roman"/>
              </a:rPr>
              <a:t> India’s</a:t>
            </a:r>
            <a:r>
              <a:rPr sz="2000" b="1" spc="-40" dirty="0">
                <a:latin typeface="Times New Roman"/>
                <a:cs typeface="Times New Roman"/>
              </a:rPr>
              <a:t> </a:t>
            </a:r>
            <a:r>
              <a:rPr sz="2000" b="1" spc="-5" dirty="0">
                <a:latin typeface="Times New Roman"/>
                <a:cs typeface="Times New Roman"/>
              </a:rPr>
              <a:t>Installed</a:t>
            </a:r>
            <a:r>
              <a:rPr sz="2000" b="1" spc="-25" dirty="0">
                <a:latin typeface="Times New Roman"/>
                <a:cs typeface="Times New Roman"/>
              </a:rPr>
              <a:t> </a:t>
            </a:r>
            <a:r>
              <a:rPr sz="2000" b="1" spc="-5" dirty="0">
                <a:latin typeface="Times New Roman"/>
                <a:cs typeface="Times New Roman"/>
              </a:rPr>
              <a:t>power</a:t>
            </a:r>
            <a:r>
              <a:rPr sz="2000" b="1" spc="-35" dirty="0">
                <a:latin typeface="Times New Roman"/>
                <a:cs typeface="Times New Roman"/>
              </a:rPr>
              <a:t> </a:t>
            </a:r>
            <a:r>
              <a:rPr sz="2000" b="1" dirty="0">
                <a:latin typeface="Times New Roman"/>
                <a:cs typeface="Times New Roman"/>
              </a:rPr>
              <a:t>generation</a:t>
            </a:r>
            <a:r>
              <a:rPr sz="2000" b="1" spc="-30" dirty="0">
                <a:latin typeface="Times New Roman"/>
                <a:cs typeface="Times New Roman"/>
              </a:rPr>
              <a:t> </a:t>
            </a:r>
            <a:r>
              <a:rPr sz="2000" b="1" dirty="0">
                <a:latin typeface="Times New Roman"/>
                <a:cs typeface="Times New Roman"/>
              </a:rPr>
              <a:t>capacity</a:t>
            </a:r>
            <a:r>
              <a:rPr sz="2000" dirty="0">
                <a:latin typeface="Times New Roman"/>
                <a:cs typeface="Times New Roman"/>
              </a:rPr>
              <a:t>.</a:t>
            </a:r>
            <a:endParaRPr sz="2000">
              <a:latin typeface="Times New Roman"/>
              <a:cs typeface="Times New Roman"/>
            </a:endParaRPr>
          </a:p>
        </p:txBody>
      </p:sp>
      <p:graphicFrame>
        <p:nvGraphicFramePr>
          <p:cNvPr id="6" name="object 6"/>
          <p:cNvGraphicFramePr>
            <a:graphicFrameLocks noGrp="1"/>
          </p:cNvGraphicFramePr>
          <p:nvPr/>
        </p:nvGraphicFramePr>
        <p:xfrm>
          <a:off x="152400" y="4850891"/>
          <a:ext cx="6089650" cy="1848102"/>
        </p:xfrm>
        <a:graphic>
          <a:graphicData uri="http://schemas.openxmlformats.org/drawingml/2006/table">
            <a:tbl>
              <a:tblPr firstRow="1" bandRow="1">
                <a:tableStyleId>{2D5ABB26-0587-4C30-8999-92F81FD0307C}</a:tableStyleId>
              </a:tblPr>
              <a:tblGrid>
                <a:gridCol w="3044825"/>
                <a:gridCol w="3044825"/>
              </a:tblGrid>
              <a:tr h="367918">
                <a:tc>
                  <a:txBody>
                    <a:bodyPr/>
                    <a:lstStyle/>
                    <a:p>
                      <a:pPr marL="87630">
                        <a:lnSpc>
                          <a:spcPct val="100000"/>
                        </a:lnSpc>
                        <a:spcBef>
                          <a:spcPts val="225"/>
                        </a:spcBef>
                      </a:pPr>
                      <a:r>
                        <a:rPr sz="1800" b="1" spc="-5" dirty="0">
                          <a:solidFill>
                            <a:srgbClr val="FFFFFF"/>
                          </a:solidFill>
                          <a:latin typeface="Calibri"/>
                          <a:cs typeface="Calibri"/>
                        </a:rPr>
                        <a:t>Thermal</a:t>
                      </a:r>
                      <a:endParaRPr sz="1800">
                        <a:latin typeface="Calibri"/>
                        <a:cs typeface="Calibri"/>
                      </a:endParaRPr>
                    </a:p>
                  </a:txBody>
                  <a:tcPr marL="0" marR="0" marT="28575" marB="0">
                    <a:lnL w="635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rgbClr val="4F81BC"/>
                    </a:solidFill>
                  </a:tcPr>
                </a:tc>
                <a:tc>
                  <a:txBody>
                    <a:bodyPr/>
                    <a:lstStyle/>
                    <a:p>
                      <a:pPr marL="92075">
                        <a:lnSpc>
                          <a:spcPct val="100000"/>
                        </a:lnSpc>
                        <a:spcBef>
                          <a:spcPts val="225"/>
                        </a:spcBef>
                      </a:pPr>
                      <a:r>
                        <a:rPr sz="1800" b="1" spc="-5" dirty="0">
                          <a:solidFill>
                            <a:srgbClr val="FFFFFF"/>
                          </a:solidFill>
                          <a:latin typeface="Calibri"/>
                          <a:cs typeface="Calibri"/>
                        </a:rPr>
                        <a:t>54.4%</a:t>
                      </a:r>
                      <a:endParaRPr sz="1800">
                        <a:latin typeface="Calibri"/>
                        <a:cs typeface="Calibri"/>
                      </a:endParaRPr>
                    </a:p>
                  </a:txBody>
                  <a:tcPr marL="0" marR="0" marT="28575" marB="0">
                    <a:lnL w="12700">
                      <a:solidFill>
                        <a:srgbClr val="000000"/>
                      </a:solidFill>
                      <a:prstDash val="solid"/>
                    </a:lnL>
                    <a:lnR w="6350">
                      <a:solidFill>
                        <a:srgbClr val="000000"/>
                      </a:solidFill>
                      <a:prstDash val="solid"/>
                    </a:lnR>
                    <a:lnT w="9525">
                      <a:solidFill>
                        <a:srgbClr val="000000"/>
                      </a:solidFill>
                      <a:prstDash val="solid"/>
                    </a:lnT>
                    <a:lnB w="12700">
                      <a:solidFill>
                        <a:srgbClr val="000000"/>
                      </a:solidFill>
                      <a:prstDash val="solid"/>
                    </a:lnB>
                    <a:solidFill>
                      <a:srgbClr val="4F81BC"/>
                    </a:solidFill>
                  </a:tcPr>
                </a:tc>
              </a:tr>
              <a:tr h="370840">
                <a:tc>
                  <a:txBody>
                    <a:bodyPr/>
                    <a:lstStyle/>
                    <a:p>
                      <a:pPr marL="87630">
                        <a:lnSpc>
                          <a:spcPct val="100000"/>
                        </a:lnSpc>
                        <a:spcBef>
                          <a:spcPts val="250"/>
                        </a:spcBef>
                      </a:pPr>
                      <a:r>
                        <a:rPr sz="1800" spc="-15" dirty="0">
                          <a:latin typeface="Calibri"/>
                          <a:cs typeface="Calibri"/>
                        </a:rPr>
                        <a:t>Hydro</a:t>
                      </a:r>
                      <a:endParaRPr sz="1800">
                        <a:latin typeface="Calibri"/>
                        <a:cs typeface="Calibri"/>
                      </a:endParaRPr>
                    </a:p>
                  </a:txBody>
                  <a:tcPr marL="0" marR="0" marT="3175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marL="92075">
                        <a:lnSpc>
                          <a:spcPct val="100000"/>
                        </a:lnSpc>
                        <a:spcBef>
                          <a:spcPts val="250"/>
                        </a:spcBef>
                      </a:pPr>
                      <a:r>
                        <a:rPr sz="1800" dirty="0">
                          <a:latin typeface="Calibri"/>
                          <a:cs typeface="Calibri"/>
                        </a:rPr>
                        <a:t>21.60%</a:t>
                      </a:r>
                      <a:endParaRPr sz="1800">
                        <a:latin typeface="Calibri"/>
                        <a:cs typeface="Calibri"/>
                      </a:endParaRPr>
                    </a:p>
                  </a:txBody>
                  <a:tcPr marL="0" marR="0" marT="3175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D0D7E8"/>
                    </a:solidFill>
                  </a:tcPr>
                </a:tc>
              </a:tr>
              <a:tr h="370839">
                <a:tc>
                  <a:txBody>
                    <a:bodyPr/>
                    <a:lstStyle/>
                    <a:p>
                      <a:pPr marL="87630">
                        <a:lnSpc>
                          <a:spcPct val="100000"/>
                        </a:lnSpc>
                        <a:spcBef>
                          <a:spcPts val="250"/>
                        </a:spcBef>
                      </a:pPr>
                      <a:r>
                        <a:rPr sz="1800" spc="-10" dirty="0">
                          <a:latin typeface="Calibri"/>
                          <a:cs typeface="Calibri"/>
                        </a:rPr>
                        <a:t>Renewable</a:t>
                      </a:r>
                      <a:endParaRPr sz="1800">
                        <a:latin typeface="Calibri"/>
                        <a:cs typeface="Calibri"/>
                      </a:endParaRPr>
                    </a:p>
                  </a:txBody>
                  <a:tcPr marL="0" marR="0" marT="3175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marL="92075">
                        <a:lnSpc>
                          <a:spcPct val="100000"/>
                        </a:lnSpc>
                        <a:spcBef>
                          <a:spcPts val="250"/>
                        </a:spcBef>
                      </a:pPr>
                      <a:r>
                        <a:rPr sz="1800" dirty="0">
                          <a:latin typeface="Calibri"/>
                          <a:cs typeface="Calibri"/>
                        </a:rPr>
                        <a:t>10.90%</a:t>
                      </a:r>
                      <a:endParaRPr sz="1800">
                        <a:latin typeface="Calibri"/>
                        <a:cs typeface="Calibri"/>
                      </a:endParaRPr>
                    </a:p>
                  </a:txBody>
                  <a:tcPr marL="0" marR="0" marT="3175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E9ECF4"/>
                    </a:solidFill>
                  </a:tcPr>
                </a:tc>
              </a:tr>
              <a:tr h="370840">
                <a:tc>
                  <a:txBody>
                    <a:bodyPr/>
                    <a:lstStyle/>
                    <a:p>
                      <a:pPr marL="87630">
                        <a:lnSpc>
                          <a:spcPct val="100000"/>
                        </a:lnSpc>
                        <a:spcBef>
                          <a:spcPts val="250"/>
                        </a:spcBef>
                      </a:pPr>
                      <a:r>
                        <a:rPr sz="1800" dirty="0">
                          <a:latin typeface="Calibri"/>
                          <a:cs typeface="Calibri"/>
                        </a:rPr>
                        <a:t>Gas</a:t>
                      </a:r>
                      <a:endParaRPr sz="1800">
                        <a:latin typeface="Calibri"/>
                        <a:cs typeface="Calibri"/>
                      </a:endParaRPr>
                    </a:p>
                  </a:txBody>
                  <a:tcPr marL="0" marR="0" marT="3175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marL="92075">
                        <a:lnSpc>
                          <a:spcPct val="100000"/>
                        </a:lnSpc>
                        <a:spcBef>
                          <a:spcPts val="250"/>
                        </a:spcBef>
                      </a:pPr>
                      <a:r>
                        <a:rPr sz="1800" dirty="0">
                          <a:latin typeface="Calibri"/>
                          <a:cs typeface="Calibri"/>
                        </a:rPr>
                        <a:t>10.10%</a:t>
                      </a:r>
                      <a:endParaRPr sz="1800">
                        <a:latin typeface="Calibri"/>
                        <a:cs typeface="Calibri"/>
                      </a:endParaRPr>
                    </a:p>
                  </a:txBody>
                  <a:tcPr marL="0" marR="0" marT="3175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D0D7E8"/>
                    </a:solidFill>
                  </a:tcPr>
                </a:tc>
              </a:tr>
              <a:tr h="367665">
                <a:tc>
                  <a:txBody>
                    <a:bodyPr/>
                    <a:lstStyle/>
                    <a:p>
                      <a:pPr marL="87630">
                        <a:lnSpc>
                          <a:spcPct val="100000"/>
                        </a:lnSpc>
                        <a:spcBef>
                          <a:spcPts val="250"/>
                        </a:spcBef>
                      </a:pPr>
                      <a:r>
                        <a:rPr sz="1800" spc="-5" dirty="0">
                          <a:latin typeface="Calibri"/>
                          <a:cs typeface="Calibri"/>
                        </a:rPr>
                        <a:t>nuclear</a:t>
                      </a:r>
                      <a:endParaRPr sz="1800">
                        <a:latin typeface="Calibri"/>
                        <a:cs typeface="Calibri"/>
                      </a:endParaRPr>
                    </a:p>
                  </a:txBody>
                  <a:tcPr marL="0" marR="0" marT="31750" marB="0">
                    <a:lnL w="635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solidFill>
                      <a:srgbClr val="E9ECF4"/>
                    </a:solidFill>
                  </a:tcPr>
                </a:tc>
                <a:tc>
                  <a:txBody>
                    <a:bodyPr/>
                    <a:lstStyle/>
                    <a:p>
                      <a:pPr marL="92075">
                        <a:lnSpc>
                          <a:spcPct val="100000"/>
                        </a:lnSpc>
                        <a:spcBef>
                          <a:spcPts val="250"/>
                        </a:spcBef>
                      </a:pPr>
                      <a:r>
                        <a:rPr sz="1800" dirty="0">
                          <a:latin typeface="Calibri"/>
                          <a:cs typeface="Calibri"/>
                        </a:rPr>
                        <a:t>2.7%</a:t>
                      </a:r>
                      <a:endParaRPr sz="1800">
                        <a:latin typeface="Calibri"/>
                        <a:cs typeface="Calibri"/>
                      </a:endParaRPr>
                    </a:p>
                  </a:txBody>
                  <a:tcPr marL="0" marR="0" marT="31750" marB="0">
                    <a:lnL w="1270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E9ECF4"/>
                    </a:solidFill>
                  </a:tcPr>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54939" y="6550872"/>
            <a:ext cx="8664575" cy="307975"/>
          </a:xfrm>
          <a:prstGeom prst="rect">
            <a:avLst/>
          </a:prstGeom>
        </p:spPr>
        <p:txBody>
          <a:bodyPr vert="horz" wrap="square" lIns="0" tIns="0" rIns="0" bIns="0" rtlCol="0">
            <a:spAutoFit/>
          </a:bodyPr>
          <a:lstStyle/>
          <a:p>
            <a:pPr marL="12700">
              <a:lnSpc>
                <a:spcPts val="2290"/>
              </a:lnSpc>
            </a:pPr>
            <a:r>
              <a:rPr sz="2000" dirty="0">
                <a:latin typeface="Times New Roman"/>
                <a:cs typeface="Times New Roman"/>
              </a:rPr>
              <a:t>which</a:t>
            </a:r>
            <a:r>
              <a:rPr sz="2000" spc="-5" dirty="0">
                <a:latin typeface="Times New Roman"/>
                <a:cs typeface="Times New Roman"/>
              </a:rPr>
              <a:t> </a:t>
            </a:r>
            <a:r>
              <a:rPr sz="2000" spc="5" dirty="0">
                <a:latin typeface="Times New Roman"/>
                <a:cs typeface="Times New Roman"/>
              </a:rPr>
              <a:t>through</a:t>
            </a:r>
            <a:r>
              <a:rPr sz="2000" spc="-45" dirty="0">
                <a:latin typeface="Times New Roman"/>
                <a:cs typeface="Times New Roman"/>
              </a:rPr>
              <a:t> </a:t>
            </a:r>
            <a:r>
              <a:rPr sz="2000" spc="-5" dirty="0">
                <a:latin typeface="Times New Roman"/>
                <a:cs typeface="Times New Roman"/>
              </a:rPr>
              <a:t>formation</a:t>
            </a:r>
            <a:r>
              <a:rPr sz="2000" spc="-15" dirty="0">
                <a:latin typeface="Times New Roman"/>
                <a:cs typeface="Times New Roman"/>
              </a:rPr>
              <a:t> </a:t>
            </a:r>
            <a:r>
              <a:rPr sz="2000" dirty="0">
                <a:latin typeface="Times New Roman"/>
                <a:cs typeface="Times New Roman"/>
              </a:rPr>
              <a:t>of</a:t>
            </a:r>
            <a:r>
              <a:rPr sz="2000" spc="-5" dirty="0">
                <a:latin typeface="Times New Roman"/>
                <a:cs typeface="Times New Roman"/>
              </a:rPr>
              <a:t> acids</a:t>
            </a:r>
            <a:r>
              <a:rPr sz="2000" spc="10" dirty="0">
                <a:latin typeface="Times New Roman"/>
                <a:cs typeface="Times New Roman"/>
              </a:rPr>
              <a:t> </a:t>
            </a:r>
            <a:r>
              <a:rPr sz="2000" spc="-5" dirty="0">
                <a:latin typeface="Times New Roman"/>
                <a:cs typeface="Times New Roman"/>
              </a:rPr>
              <a:t>at </a:t>
            </a:r>
            <a:r>
              <a:rPr sz="2000" dirty="0">
                <a:latin typeface="Times New Roman"/>
                <a:cs typeface="Times New Roman"/>
              </a:rPr>
              <a:t>higher</a:t>
            </a:r>
            <a:r>
              <a:rPr sz="2000" spc="-20" dirty="0">
                <a:latin typeface="Times New Roman"/>
                <a:cs typeface="Times New Roman"/>
              </a:rPr>
              <a:t> </a:t>
            </a:r>
            <a:r>
              <a:rPr sz="2000" spc="-5" dirty="0">
                <a:latin typeface="Times New Roman"/>
                <a:cs typeface="Times New Roman"/>
              </a:rPr>
              <a:t>temperature,</a:t>
            </a:r>
            <a:r>
              <a:rPr sz="2000" spc="-15" dirty="0">
                <a:latin typeface="Times New Roman"/>
                <a:cs typeface="Times New Roman"/>
              </a:rPr>
              <a:t> </a:t>
            </a:r>
            <a:r>
              <a:rPr sz="2000" spc="-5" dirty="0">
                <a:latin typeface="Times New Roman"/>
                <a:cs typeface="Times New Roman"/>
              </a:rPr>
              <a:t>can</a:t>
            </a:r>
            <a:r>
              <a:rPr sz="2000" spc="5" dirty="0">
                <a:latin typeface="Times New Roman"/>
                <a:cs typeface="Times New Roman"/>
              </a:rPr>
              <a:t> </a:t>
            </a:r>
            <a:r>
              <a:rPr sz="2000" dirty="0">
                <a:latin typeface="Times New Roman"/>
                <a:cs typeface="Times New Roman"/>
              </a:rPr>
              <a:t>be converted</a:t>
            </a:r>
            <a:r>
              <a:rPr sz="2000" spc="-30" dirty="0">
                <a:latin typeface="Times New Roman"/>
                <a:cs typeface="Times New Roman"/>
              </a:rPr>
              <a:t> </a:t>
            </a:r>
            <a:r>
              <a:rPr sz="2000" spc="-5" dirty="0">
                <a:latin typeface="Times New Roman"/>
                <a:cs typeface="Times New Roman"/>
              </a:rPr>
              <a:t>to</a:t>
            </a:r>
            <a:r>
              <a:rPr sz="2000" spc="5" dirty="0">
                <a:latin typeface="Times New Roman"/>
                <a:cs typeface="Times New Roman"/>
              </a:rPr>
              <a:t> </a:t>
            </a:r>
            <a:r>
              <a:rPr sz="2000" dirty="0">
                <a:latin typeface="Times New Roman"/>
                <a:cs typeface="Times New Roman"/>
              </a:rPr>
              <a:t>glucose.</a:t>
            </a:r>
            <a:endParaRPr sz="2000">
              <a:latin typeface="Times New Roman"/>
              <a:cs typeface="Times New Roman"/>
            </a:endParaRPr>
          </a:p>
        </p:txBody>
      </p:sp>
      <p:sp>
        <p:nvSpPr>
          <p:cNvPr id="2" name="object 2"/>
          <p:cNvSpPr txBox="1"/>
          <p:nvPr/>
        </p:nvSpPr>
        <p:spPr>
          <a:xfrm>
            <a:off x="129539" y="4542129"/>
            <a:ext cx="8886190" cy="2098040"/>
          </a:xfrm>
          <a:prstGeom prst="rect">
            <a:avLst/>
          </a:prstGeom>
        </p:spPr>
        <p:txBody>
          <a:bodyPr vert="horz" wrap="square" lIns="0" tIns="12700" rIns="0" bIns="0" rtlCol="0">
            <a:spAutoFit/>
          </a:bodyPr>
          <a:lstStyle/>
          <a:p>
            <a:pPr marL="38100" marR="30480" algn="just">
              <a:lnSpc>
                <a:spcPct val="150000"/>
              </a:lnSpc>
              <a:spcBef>
                <a:spcPts val="100"/>
              </a:spcBef>
            </a:pPr>
            <a:r>
              <a:rPr sz="2000" i="1" spc="-5" dirty="0">
                <a:solidFill>
                  <a:srgbClr val="FF0000"/>
                </a:solidFill>
                <a:latin typeface="Times New Roman"/>
                <a:cs typeface="Times New Roman"/>
              </a:rPr>
              <a:t>Cellulose is the most common substance </a:t>
            </a:r>
            <a:r>
              <a:rPr sz="2000" i="1" spc="-10" dirty="0">
                <a:solidFill>
                  <a:srgbClr val="FF0000"/>
                </a:solidFill>
                <a:latin typeface="Times New Roman"/>
                <a:cs typeface="Times New Roman"/>
              </a:rPr>
              <a:t>in all </a:t>
            </a:r>
            <a:r>
              <a:rPr sz="2000" i="1" dirty="0">
                <a:solidFill>
                  <a:srgbClr val="FF0000"/>
                </a:solidFill>
                <a:latin typeface="Times New Roman"/>
                <a:cs typeface="Times New Roman"/>
              </a:rPr>
              <a:t>forms of </a:t>
            </a:r>
            <a:r>
              <a:rPr sz="2000" i="1" spc="-5" dirty="0">
                <a:solidFill>
                  <a:srgbClr val="FF0000"/>
                </a:solidFill>
                <a:latin typeface="Times New Roman"/>
                <a:cs typeface="Times New Roman"/>
              </a:rPr>
              <a:t>biomass. </a:t>
            </a:r>
            <a:r>
              <a:rPr sz="2000" spc="-5" dirty="0">
                <a:latin typeface="Times New Roman"/>
                <a:cs typeface="Times New Roman"/>
              </a:rPr>
              <a:t>It is polysaccharide </a:t>
            </a:r>
            <a:r>
              <a:rPr sz="2000" dirty="0">
                <a:latin typeface="Times New Roman"/>
                <a:cs typeface="Times New Roman"/>
              </a:rPr>
              <a:t> </a:t>
            </a:r>
            <a:r>
              <a:rPr sz="2000" spc="-5" dirty="0">
                <a:latin typeface="Times New Roman"/>
                <a:cs typeface="Times New Roman"/>
              </a:rPr>
              <a:t>which contains </a:t>
            </a:r>
            <a:r>
              <a:rPr sz="2000" dirty="0">
                <a:latin typeface="Times New Roman"/>
                <a:cs typeface="Times New Roman"/>
              </a:rPr>
              <a:t>a </a:t>
            </a:r>
            <a:r>
              <a:rPr sz="2000" spc="-5" dirty="0">
                <a:latin typeface="Times New Roman"/>
                <a:cs typeface="Times New Roman"/>
              </a:rPr>
              <a:t>chain of glucose molecules </a:t>
            </a:r>
            <a:r>
              <a:rPr sz="2000" dirty="0">
                <a:latin typeface="Times New Roman"/>
                <a:cs typeface="Times New Roman"/>
              </a:rPr>
              <a:t>(C</a:t>
            </a:r>
            <a:r>
              <a:rPr sz="1950" baseline="-21367" dirty="0">
                <a:latin typeface="Times New Roman"/>
                <a:cs typeface="Times New Roman"/>
              </a:rPr>
              <a:t>6</a:t>
            </a:r>
            <a:r>
              <a:rPr sz="2000" dirty="0">
                <a:latin typeface="Times New Roman"/>
                <a:cs typeface="Times New Roman"/>
              </a:rPr>
              <a:t>H</a:t>
            </a:r>
            <a:r>
              <a:rPr sz="1950" baseline="-21367" dirty="0">
                <a:latin typeface="Times New Roman"/>
                <a:cs typeface="Times New Roman"/>
              </a:rPr>
              <a:t>12</a:t>
            </a:r>
            <a:r>
              <a:rPr sz="2000" dirty="0">
                <a:latin typeface="Times New Roman"/>
                <a:cs typeface="Times New Roman"/>
              </a:rPr>
              <a:t>O</a:t>
            </a:r>
            <a:r>
              <a:rPr sz="1950" baseline="-21367" dirty="0">
                <a:latin typeface="Times New Roman"/>
                <a:cs typeface="Times New Roman"/>
              </a:rPr>
              <a:t>5</a:t>
            </a:r>
            <a:r>
              <a:rPr sz="2000" dirty="0">
                <a:latin typeface="Times New Roman"/>
                <a:cs typeface="Times New Roman"/>
              </a:rPr>
              <a:t>) </a:t>
            </a:r>
            <a:r>
              <a:rPr sz="2000" spc="-5" dirty="0">
                <a:latin typeface="Times New Roman"/>
                <a:cs typeface="Times New Roman"/>
              </a:rPr>
              <a:t>which are held together </a:t>
            </a:r>
            <a:r>
              <a:rPr sz="2000" spc="-20" dirty="0">
                <a:latin typeface="Times New Roman"/>
                <a:cs typeface="Times New Roman"/>
              </a:rPr>
              <a:t>in </a:t>
            </a:r>
            <a:r>
              <a:rPr sz="2000" spc="-15" dirty="0">
                <a:latin typeface="Times New Roman"/>
                <a:cs typeface="Times New Roman"/>
              </a:rPr>
              <a:t> </a:t>
            </a:r>
            <a:r>
              <a:rPr sz="2000" spc="-5" dirty="0">
                <a:latin typeface="Times New Roman"/>
                <a:cs typeface="Times New Roman"/>
              </a:rPr>
              <a:t>hydrogen </a:t>
            </a:r>
            <a:r>
              <a:rPr sz="2000" dirty="0">
                <a:latin typeface="Times New Roman"/>
                <a:cs typeface="Times New Roman"/>
              </a:rPr>
              <a:t>bonds </a:t>
            </a:r>
            <a:r>
              <a:rPr sz="2000" spc="-5" dirty="0">
                <a:latin typeface="Times New Roman"/>
                <a:cs typeface="Times New Roman"/>
              </a:rPr>
              <a:t>in the crystal bundle. Cellulose is </a:t>
            </a:r>
            <a:r>
              <a:rPr sz="2000" dirty="0">
                <a:latin typeface="Times New Roman"/>
                <a:cs typeface="Times New Roman"/>
              </a:rPr>
              <a:t>not </a:t>
            </a:r>
            <a:r>
              <a:rPr sz="2000" spc="-5" dirty="0">
                <a:latin typeface="Times New Roman"/>
                <a:cs typeface="Times New Roman"/>
              </a:rPr>
              <a:t>soluble </a:t>
            </a:r>
            <a:r>
              <a:rPr sz="2000" spc="-10" dirty="0">
                <a:latin typeface="Times New Roman"/>
                <a:cs typeface="Times New Roman"/>
              </a:rPr>
              <a:t>in </a:t>
            </a:r>
            <a:r>
              <a:rPr sz="2000" spc="-5" dirty="0">
                <a:latin typeface="Times New Roman"/>
                <a:cs typeface="Times New Roman"/>
              </a:rPr>
              <a:t>water and other </a:t>
            </a:r>
            <a:r>
              <a:rPr sz="2000" dirty="0">
                <a:latin typeface="Times New Roman"/>
                <a:cs typeface="Times New Roman"/>
              </a:rPr>
              <a:t> </a:t>
            </a:r>
            <a:r>
              <a:rPr sz="2000" spc="-5" dirty="0">
                <a:latin typeface="Times New Roman"/>
                <a:cs typeface="Times New Roman"/>
              </a:rPr>
              <a:t>molecule</a:t>
            </a:r>
            <a:r>
              <a:rPr sz="2000" spc="270" dirty="0">
                <a:latin typeface="Times New Roman"/>
                <a:cs typeface="Times New Roman"/>
              </a:rPr>
              <a:t> </a:t>
            </a:r>
            <a:r>
              <a:rPr sz="2000" spc="-5" dirty="0">
                <a:latin typeface="Times New Roman"/>
                <a:cs typeface="Times New Roman"/>
              </a:rPr>
              <a:t>solvents</a:t>
            </a:r>
            <a:r>
              <a:rPr sz="2000" spc="265" dirty="0">
                <a:latin typeface="Times New Roman"/>
                <a:cs typeface="Times New Roman"/>
              </a:rPr>
              <a:t> </a:t>
            </a:r>
            <a:r>
              <a:rPr sz="2000" dirty="0">
                <a:latin typeface="Times New Roman"/>
                <a:cs typeface="Times New Roman"/>
              </a:rPr>
              <a:t>but</a:t>
            </a:r>
            <a:r>
              <a:rPr sz="2000" spc="270" dirty="0">
                <a:latin typeface="Times New Roman"/>
                <a:cs typeface="Times New Roman"/>
              </a:rPr>
              <a:t> </a:t>
            </a:r>
            <a:r>
              <a:rPr sz="2000" spc="-5" dirty="0">
                <a:latin typeface="Times New Roman"/>
                <a:cs typeface="Times New Roman"/>
              </a:rPr>
              <a:t>reacts</a:t>
            </a:r>
            <a:r>
              <a:rPr sz="2000" spc="265" dirty="0">
                <a:latin typeface="Times New Roman"/>
                <a:cs typeface="Times New Roman"/>
              </a:rPr>
              <a:t> </a:t>
            </a:r>
            <a:r>
              <a:rPr sz="2000" dirty="0">
                <a:latin typeface="Times New Roman"/>
                <a:cs typeface="Times New Roman"/>
              </a:rPr>
              <a:t>with</a:t>
            </a:r>
            <a:r>
              <a:rPr sz="2000" spc="275" dirty="0">
                <a:latin typeface="Times New Roman"/>
                <a:cs typeface="Times New Roman"/>
              </a:rPr>
              <a:t> </a:t>
            </a:r>
            <a:r>
              <a:rPr sz="2000" spc="-5" dirty="0">
                <a:latin typeface="Times New Roman"/>
                <a:cs typeface="Times New Roman"/>
              </a:rPr>
              <a:t>alkaline</a:t>
            </a:r>
            <a:r>
              <a:rPr sz="2000" spc="270" dirty="0">
                <a:latin typeface="Times New Roman"/>
                <a:cs typeface="Times New Roman"/>
              </a:rPr>
              <a:t> </a:t>
            </a:r>
            <a:r>
              <a:rPr sz="2000" dirty="0">
                <a:latin typeface="Times New Roman"/>
                <a:cs typeface="Times New Roman"/>
              </a:rPr>
              <a:t>and</a:t>
            </a:r>
            <a:r>
              <a:rPr sz="2000" spc="285" dirty="0">
                <a:latin typeface="Times New Roman"/>
                <a:cs typeface="Times New Roman"/>
              </a:rPr>
              <a:t> </a:t>
            </a:r>
            <a:r>
              <a:rPr sz="2000" spc="-5" dirty="0">
                <a:latin typeface="Times New Roman"/>
                <a:cs typeface="Times New Roman"/>
              </a:rPr>
              <a:t>acidic</a:t>
            </a:r>
            <a:r>
              <a:rPr sz="2000" spc="260" dirty="0">
                <a:latin typeface="Times New Roman"/>
                <a:cs typeface="Times New Roman"/>
              </a:rPr>
              <a:t> </a:t>
            </a:r>
            <a:r>
              <a:rPr sz="2000" spc="-5" dirty="0">
                <a:latin typeface="Times New Roman"/>
                <a:cs typeface="Times New Roman"/>
              </a:rPr>
              <a:t>solutions</a:t>
            </a:r>
            <a:r>
              <a:rPr sz="2000" spc="275" dirty="0">
                <a:latin typeface="Times New Roman"/>
                <a:cs typeface="Times New Roman"/>
              </a:rPr>
              <a:t> </a:t>
            </a:r>
            <a:r>
              <a:rPr sz="2000" spc="-5" dirty="0">
                <a:latin typeface="Times New Roman"/>
                <a:cs typeface="Times New Roman"/>
              </a:rPr>
              <a:t>to</a:t>
            </a:r>
            <a:r>
              <a:rPr sz="2000" spc="275" dirty="0">
                <a:latin typeface="Times New Roman"/>
                <a:cs typeface="Times New Roman"/>
              </a:rPr>
              <a:t> </a:t>
            </a:r>
            <a:r>
              <a:rPr sz="2000" spc="-5" dirty="0">
                <a:latin typeface="Times New Roman"/>
                <a:cs typeface="Times New Roman"/>
              </a:rPr>
              <a:t>hydrate</a:t>
            </a:r>
            <a:r>
              <a:rPr sz="2000" spc="270" dirty="0">
                <a:latin typeface="Times New Roman"/>
                <a:cs typeface="Times New Roman"/>
              </a:rPr>
              <a:t> </a:t>
            </a:r>
            <a:r>
              <a:rPr sz="2000" spc="-5" dirty="0">
                <a:latin typeface="Times New Roman"/>
                <a:cs typeface="Times New Roman"/>
              </a:rPr>
              <a:t>cellulose,</a:t>
            </a:r>
            <a:endParaRPr sz="2000">
              <a:latin typeface="Times New Roman"/>
              <a:cs typeface="Times New Roman"/>
            </a:endParaRPr>
          </a:p>
          <a:p>
            <a:pPr marR="412115" algn="r">
              <a:lnSpc>
                <a:spcPct val="100000"/>
              </a:lnSpc>
              <a:spcBef>
                <a:spcPts val="470"/>
              </a:spcBef>
            </a:pPr>
            <a:r>
              <a:rPr sz="1200" dirty="0">
                <a:solidFill>
                  <a:srgbClr val="888888"/>
                </a:solidFill>
                <a:latin typeface="Arial MT"/>
                <a:cs typeface="Arial MT"/>
              </a:rPr>
              <a:t>101</a:t>
            </a:r>
            <a:endParaRPr sz="1200">
              <a:latin typeface="Arial MT"/>
              <a:cs typeface="Arial MT"/>
            </a:endParaRPr>
          </a:p>
        </p:txBody>
      </p:sp>
      <p:sp>
        <p:nvSpPr>
          <p:cNvPr id="3" name="object 3"/>
          <p:cNvSpPr txBox="1">
            <a:spLocks noGrp="1"/>
          </p:cNvSpPr>
          <p:nvPr>
            <p:ph type="title"/>
          </p:nvPr>
        </p:nvSpPr>
        <p:spPr>
          <a:xfrm>
            <a:off x="154939" y="0"/>
            <a:ext cx="8722995" cy="1397635"/>
          </a:xfrm>
          <a:prstGeom prst="rect">
            <a:avLst/>
          </a:prstGeom>
        </p:spPr>
        <p:txBody>
          <a:bodyPr vert="horz" wrap="square" lIns="0" tIns="165100" rIns="0" bIns="0" rtlCol="0">
            <a:spAutoFit/>
          </a:bodyPr>
          <a:lstStyle/>
          <a:p>
            <a:pPr marL="12700">
              <a:lnSpc>
                <a:spcPct val="100000"/>
              </a:lnSpc>
              <a:spcBef>
                <a:spcPts val="1300"/>
              </a:spcBef>
            </a:pPr>
            <a:r>
              <a:rPr b="1" spc="-5" dirty="0">
                <a:latin typeface="Times New Roman"/>
                <a:cs typeface="Times New Roman"/>
              </a:rPr>
              <a:t>Manifestation</a:t>
            </a:r>
            <a:r>
              <a:rPr b="1" spc="-45" dirty="0">
                <a:latin typeface="Times New Roman"/>
                <a:cs typeface="Times New Roman"/>
              </a:rPr>
              <a:t> </a:t>
            </a:r>
            <a:r>
              <a:rPr b="1" dirty="0">
                <a:latin typeface="Times New Roman"/>
                <a:cs typeface="Times New Roman"/>
              </a:rPr>
              <a:t>of</a:t>
            </a:r>
            <a:r>
              <a:rPr b="1" spc="-15" dirty="0">
                <a:latin typeface="Times New Roman"/>
                <a:cs typeface="Times New Roman"/>
              </a:rPr>
              <a:t> </a:t>
            </a:r>
            <a:r>
              <a:rPr b="1" dirty="0">
                <a:latin typeface="Times New Roman"/>
                <a:cs typeface="Times New Roman"/>
              </a:rPr>
              <a:t>Biomass:-</a:t>
            </a:r>
          </a:p>
          <a:p>
            <a:pPr marL="12700" marR="5080">
              <a:lnSpc>
                <a:spcPct val="150000"/>
              </a:lnSpc>
            </a:pPr>
            <a:r>
              <a:rPr spc="-5" dirty="0"/>
              <a:t>Biomass</a:t>
            </a:r>
            <a:r>
              <a:rPr spc="5" dirty="0"/>
              <a:t> </a:t>
            </a:r>
            <a:r>
              <a:rPr spc="-5" dirty="0"/>
              <a:t>manifests</a:t>
            </a:r>
            <a:r>
              <a:rPr spc="-20" dirty="0"/>
              <a:t> </a:t>
            </a:r>
            <a:r>
              <a:rPr spc="-5" dirty="0"/>
              <a:t>itself</a:t>
            </a:r>
            <a:r>
              <a:rPr spc="-10" dirty="0"/>
              <a:t> </a:t>
            </a:r>
            <a:r>
              <a:rPr dirty="0"/>
              <a:t>in</a:t>
            </a:r>
            <a:r>
              <a:rPr spc="-15" dirty="0"/>
              <a:t> </a:t>
            </a:r>
            <a:r>
              <a:rPr dirty="0"/>
              <a:t>various</a:t>
            </a:r>
            <a:r>
              <a:rPr spc="-30" dirty="0"/>
              <a:t> </a:t>
            </a:r>
            <a:r>
              <a:rPr spc="-5" dirty="0"/>
              <a:t>forms</a:t>
            </a:r>
            <a:r>
              <a:rPr spc="-10" dirty="0"/>
              <a:t> </a:t>
            </a:r>
            <a:r>
              <a:rPr dirty="0"/>
              <a:t>which</a:t>
            </a:r>
            <a:r>
              <a:rPr spc="-10" dirty="0"/>
              <a:t> </a:t>
            </a:r>
            <a:r>
              <a:rPr dirty="0"/>
              <a:t>are</a:t>
            </a:r>
            <a:r>
              <a:rPr spc="-5" dirty="0"/>
              <a:t> </a:t>
            </a:r>
            <a:r>
              <a:rPr dirty="0"/>
              <a:t>generally</a:t>
            </a:r>
            <a:r>
              <a:rPr spc="-35" dirty="0"/>
              <a:t> </a:t>
            </a:r>
            <a:r>
              <a:rPr dirty="0"/>
              <a:t>present</a:t>
            </a:r>
            <a:r>
              <a:rPr spc="-30" dirty="0"/>
              <a:t> </a:t>
            </a:r>
            <a:r>
              <a:rPr dirty="0"/>
              <a:t>in the</a:t>
            </a:r>
            <a:r>
              <a:rPr spc="-5" dirty="0"/>
              <a:t> organism </a:t>
            </a:r>
            <a:r>
              <a:rPr spc="-484" dirty="0"/>
              <a:t> </a:t>
            </a:r>
            <a:r>
              <a:rPr spc="-10" dirty="0"/>
              <a:t>simultaneously.</a:t>
            </a:r>
            <a:r>
              <a:rPr spc="-75" dirty="0"/>
              <a:t> </a:t>
            </a:r>
            <a:r>
              <a:rPr dirty="0"/>
              <a:t>These</a:t>
            </a:r>
            <a:r>
              <a:rPr spc="-20" dirty="0"/>
              <a:t> </a:t>
            </a:r>
            <a:r>
              <a:rPr dirty="0"/>
              <a:t>are</a:t>
            </a:r>
            <a:r>
              <a:rPr spc="-10" dirty="0"/>
              <a:t> </a:t>
            </a:r>
            <a:r>
              <a:rPr dirty="0"/>
              <a:t>shown</a:t>
            </a:r>
            <a:r>
              <a:rPr spc="-30" dirty="0"/>
              <a:t> </a:t>
            </a:r>
            <a:r>
              <a:rPr dirty="0"/>
              <a:t>in</a:t>
            </a:r>
            <a:r>
              <a:rPr spc="-10" dirty="0"/>
              <a:t> </a:t>
            </a:r>
            <a:r>
              <a:rPr dirty="0"/>
              <a:t>the</a:t>
            </a:r>
            <a:r>
              <a:rPr spc="-10" dirty="0"/>
              <a:t> </a:t>
            </a:r>
            <a:r>
              <a:rPr spc="-5" dirty="0"/>
              <a:t>table</a:t>
            </a:r>
            <a:r>
              <a:rPr spc="-25" dirty="0"/>
              <a:t> </a:t>
            </a:r>
            <a:r>
              <a:rPr spc="-20" dirty="0"/>
              <a:t>below.</a:t>
            </a:r>
          </a:p>
        </p:txBody>
      </p:sp>
      <p:sp>
        <p:nvSpPr>
          <p:cNvPr id="4" name="object 4"/>
          <p:cNvSpPr txBox="1"/>
          <p:nvPr/>
        </p:nvSpPr>
        <p:spPr>
          <a:xfrm>
            <a:off x="1126032" y="1493265"/>
            <a:ext cx="6887845" cy="330835"/>
          </a:xfrm>
          <a:prstGeom prst="rect">
            <a:avLst/>
          </a:prstGeom>
        </p:spPr>
        <p:txBody>
          <a:bodyPr vert="horz" wrap="square" lIns="0" tIns="13335" rIns="0" bIns="0" rtlCol="0">
            <a:spAutoFit/>
          </a:bodyPr>
          <a:lstStyle/>
          <a:p>
            <a:pPr marL="12700">
              <a:lnSpc>
                <a:spcPct val="100000"/>
              </a:lnSpc>
              <a:spcBef>
                <a:spcPts val="105"/>
              </a:spcBef>
            </a:pPr>
            <a:r>
              <a:rPr sz="2000" spc="-25" dirty="0">
                <a:latin typeface="Times New Roman"/>
                <a:cs typeface="Times New Roman"/>
              </a:rPr>
              <a:t>Table:</a:t>
            </a:r>
            <a:r>
              <a:rPr sz="2000" spc="-15" dirty="0">
                <a:latin typeface="Times New Roman"/>
                <a:cs typeface="Times New Roman"/>
              </a:rPr>
              <a:t> </a:t>
            </a:r>
            <a:r>
              <a:rPr sz="2000" dirty="0">
                <a:latin typeface="Times New Roman"/>
                <a:cs typeface="Times New Roman"/>
              </a:rPr>
              <a:t>Manifestation</a:t>
            </a:r>
            <a:r>
              <a:rPr sz="2000" spc="-40" dirty="0">
                <a:latin typeface="Times New Roman"/>
                <a:cs typeface="Times New Roman"/>
              </a:rPr>
              <a:t> </a:t>
            </a:r>
            <a:r>
              <a:rPr sz="2000" spc="-5" dirty="0">
                <a:latin typeface="Times New Roman"/>
                <a:cs typeface="Times New Roman"/>
              </a:rPr>
              <a:t>forms</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biomass</a:t>
            </a:r>
            <a:r>
              <a:rPr sz="2000" spc="-25" dirty="0">
                <a:latin typeface="Times New Roman"/>
                <a:cs typeface="Times New Roman"/>
              </a:rPr>
              <a:t> </a:t>
            </a:r>
            <a:r>
              <a:rPr sz="2000" dirty="0">
                <a:latin typeface="Times New Roman"/>
                <a:cs typeface="Times New Roman"/>
              </a:rPr>
              <a:t>and their</a:t>
            </a:r>
            <a:r>
              <a:rPr sz="2000" spc="-25" dirty="0">
                <a:latin typeface="Times New Roman"/>
                <a:cs typeface="Times New Roman"/>
              </a:rPr>
              <a:t> </a:t>
            </a:r>
            <a:r>
              <a:rPr sz="2000" dirty="0">
                <a:latin typeface="Times New Roman"/>
                <a:cs typeface="Times New Roman"/>
              </a:rPr>
              <a:t>annual</a:t>
            </a:r>
            <a:r>
              <a:rPr sz="2000" spc="-35" dirty="0">
                <a:latin typeface="Times New Roman"/>
                <a:cs typeface="Times New Roman"/>
              </a:rPr>
              <a:t> </a:t>
            </a:r>
            <a:r>
              <a:rPr sz="2000" dirty="0">
                <a:latin typeface="Times New Roman"/>
                <a:cs typeface="Times New Roman"/>
              </a:rPr>
              <a:t>Production.</a:t>
            </a:r>
            <a:endParaRPr sz="2000">
              <a:latin typeface="Times New Roman"/>
              <a:cs typeface="Times New Roman"/>
            </a:endParaRPr>
          </a:p>
        </p:txBody>
      </p:sp>
      <p:graphicFrame>
        <p:nvGraphicFramePr>
          <p:cNvPr id="5" name="object 5"/>
          <p:cNvGraphicFramePr>
            <a:graphicFrameLocks noGrp="1"/>
          </p:cNvGraphicFramePr>
          <p:nvPr/>
        </p:nvGraphicFramePr>
        <p:xfrm>
          <a:off x="228600" y="1905000"/>
          <a:ext cx="8604250" cy="2767261"/>
        </p:xfrm>
        <a:graphic>
          <a:graphicData uri="http://schemas.openxmlformats.org/drawingml/2006/table">
            <a:tbl>
              <a:tblPr firstRow="1" bandRow="1">
                <a:tableStyleId>{2D5ABB26-0587-4C30-8999-92F81FD0307C}</a:tableStyleId>
              </a:tblPr>
              <a:tblGrid>
                <a:gridCol w="4416425"/>
                <a:gridCol w="2209800"/>
                <a:gridCol w="1978025"/>
              </a:tblGrid>
              <a:tr h="393064">
                <a:tc rowSpan="2">
                  <a:txBody>
                    <a:bodyPr/>
                    <a:lstStyle/>
                    <a:p>
                      <a:pPr algn="ctr">
                        <a:lnSpc>
                          <a:spcPct val="100000"/>
                        </a:lnSpc>
                        <a:spcBef>
                          <a:spcPts val="270"/>
                        </a:spcBef>
                      </a:pPr>
                      <a:r>
                        <a:rPr sz="2000" b="1" spc="-5" dirty="0">
                          <a:solidFill>
                            <a:srgbClr val="FF0000"/>
                          </a:solidFill>
                          <a:latin typeface="Times New Roman"/>
                          <a:cs typeface="Times New Roman"/>
                        </a:rPr>
                        <a:t>Manifestations</a:t>
                      </a:r>
                      <a:r>
                        <a:rPr sz="2000" b="1" spc="-45" dirty="0">
                          <a:solidFill>
                            <a:srgbClr val="FF0000"/>
                          </a:solidFill>
                          <a:latin typeface="Times New Roman"/>
                          <a:cs typeface="Times New Roman"/>
                        </a:rPr>
                        <a:t> </a:t>
                      </a:r>
                      <a:r>
                        <a:rPr sz="2000" b="1" dirty="0">
                          <a:solidFill>
                            <a:srgbClr val="FF0000"/>
                          </a:solidFill>
                          <a:latin typeface="Times New Roman"/>
                          <a:cs typeface="Times New Roman"/>
                        </a:rPr>
                        <a:t>of</a:t>
                      </a:r>
                      <a:r>
                        <a:rPr sz="2000" b="1" spc="-15" dirty="0">
                          <a:solidFill>
                            <a:srgbClr val="FF0000"/>
                          </a:solidFill>
                          <a:latin typeface="Times New Roman"/>
                          <a:cs typeface="Times New Roman"/>
                        </a:rPr>
                        <a:t> </a:t>
                      </a:r>
                      <a:r>
                        <a:rPr sz="2000" b="1" dirty="0">
                          <a:solidFill>
                            <a:srgbClr val="FF0000"/>
                          </a:solidFill>
                          <a:latin typeface="Times New Roman"/>
                          <a:cs typeface="Times New Roman"/>
                        </a:rPr>
                        <a:t>biomass</a:t>
                      </a:r>
                      <a:endParaRPr sz="2000">
                        <a:latin typeface="Times New Roman"/>
                        <a:cs typeface="Times New Roman"/>
                      </a:endParaRPr>
                    </a:p>
                  </a:txBody>
                  <a:tcPr marL="0" marR="0" marT="34290" marB="0">
                    <a:lnL w="6350">
                      <a:solidFill>
                        <a:srgbClr val="FFFFFF"/>
                      </a:solidFill>
                      <a:prstDash val="solid"/>
                    </a:lnL>
                    <a:lnR w="38100">
                      <a:solidFill>
                        <a:srgbClr val="FFFFFF"/>
                      </a:solidFill>
                      <a:prstDash val="solid"/>
                    </a:lnR>
                    <a:lnT w="6350">
                      <a:solidFill>
                        <a:srgbClr val="FFFFFF"/>
                      </a:solidFill>
                      <a:prstDash val="solid"/>
                    </a:lnT>
                    <a:lnB w="38100">
                      <a:solidFill>
                        <a:srgbClr val="FFFFFF"/>
                      </a:solidFill>
                      <a:prstDash val="solid"/>
                    </a:lnB>
                    <a:solidFill>
                      <a:srgbClr val="4F81BC"/>
                    </a:solidFill>
                  </a:tcPr>
                </a:tc>
                <a:tc gridSpan="2">
                  <a:txBody>
                    <a:bodyPr/>
                    <a:lstStyle/>
                    <a:p>
                      <a:pPr marL="452120">
                        <a:lnSpc>
                          <a:spcPct val="100000"/>
                        </a:lnSpc>
                        <a:spcBef>
                          <a:spcPts val="270"/>
                        </a:spcBef>
                      </a:pPr>
                      <a:r>
                        <a:rPr sz="2000" b="1" spc="-15" dirty="0">
                          <a:solidFill>
                            <a:srgbClr val="FF0000"/>
                          </a:solidFill>
                          <a:latin typeface="Times New Roman"/>
                          <a:cs typeface="Times New Roman"/>
                        </a:rPr>
                        <a:t>Worldwide</a:t>
                      </a:r>
                      <a:r>
                        <a:rPr sz="2000" b="1" spc="-35" dirty="0">
                          <a:solidFill>
                            <a:srgbClr val="FF0000"/>
                          </a:solidFill>
                          <a:latin typeface="Times New Roman"/>
                          <a:cs typeface="Times New Roman"/>
                        </a:rPr>
                        <a:t> </a:t>
                      </a:r>
                      <a:r>
                        <a:rPr sz="2000" b="1" dirty="0">
                          <a:solidFill>
                            <a:srgbClr val="FF0000"/>
                          </a:solidFill>
                          <a:latin typeface="Times New Roman"/>
                          <a:cs typeface="Times New Roman"/>
                        </a:rPr>
                        <a:t>annual</a:t>
                      </a:r>
                      <a:r>
                        <a:rPr sz="2000" b="1" spc="-25" dirty="0">
                          <a:solidFill>
                            <a:srgbClr val="FF0000"/>
                          </a:solidFill>
                          <a:latin typeface="Times New Roman"/>
                          <a:cs typeface="Times New Roman"/>
                        </a:rPr>
                        <a:t> </a:t>
                      </a:r>
                      <a:r>
                        <a:rPr sz="2000" b="1" spc="-5" dirty="0">
                          <a:solidFill>
                            <a:srgbClr val="FF0000"/>
                          </a:solidFill>
                          <a:latin typeface="Times New Roman"/>
                          <a:cs typeface="Times New Roman"/>
                        </a:rPr>
                        <a:t>Production</a:t>
                      </a:r>
                      <a:endParaRPr sz="2000">
                        <a:latin typeface="Times New Roman"/>
                        <a:cs typeface="Times New Roman"/>
                      </a:endParaRPr>
                    </a:p>
                  </a:txBody>
                  <a:tcPr marL="0" marR="0" marT="34290" marB="0">
                    <a:lnL w="38100" cap="flat" cmpd="sng" algn="ctr">
                      <a:solidFill>
                        <a:srgbClr val="FFFFFF"/>
                      </a:solidFill>
                      <a:prstDash val="solid"/>
                      <a:round/>
                      <a:headEnd type="none" w="med" len="med"/>
                      <a:tailEnd type="none" w="med" len="med"/>
                    </a:lnL>
                    <a:lnR w="6350">
                      <a:solidFill>
                        <a:srgbClr val="FFFFFF"/>
                      </a:solidFill>
                      <a:prstDash val="solid"/>
                    </a:lnR>
                    <a:lnT w="6350">
                      <a:solidFill>
                        <a:srgbClr val="FFFFFF"/>
                      </a:solidFill>
                      <a:prstDash val="solid"/>
                    </a:lnT>
                    <a:lnB w="38100">
                      <a:solidFill>
                        <a:srgbClr val="FFFFFF"/>
                      </a:solidFill>
                      <a:prstDash val="solid"/>
                    </a:lnB>
                    <a:solidFill>
                      <a:srgbClr val="4F81BC"/>
                    </a:solidFill>
                  </a:tcPr>
                </a:tc>
                <a:tc hMerge="1">
                  <a:txBody>
                    <a:bodyPr/>
                    <a:lstStyle/>
                    <a:p>
                      <a:endParaRPr/>
                    </a:p>
                  </a:txBody>
                  <a:tcPr marL="0" marR="0" marT="0" marB="0"/>
                </a:tc>
              </a:tr>
              <a:tr h="396239">
                <a:tc vMerge="1">
                  <a:txBody>
                    <a:bodyPr/>
                    <a:lstStyle/>
                    <a:p>
                      <a:endParaRPr/>
                    </a:p>
                  </a:txBody>
                  <a:tcPr marL="0" marR="0" marT="34290" marB="0">
                    <a:lnL w="6350">
                      <a:solidFill>
                        <a:srgbClr val="FFFFFF"/>
                      </a:solidFill>
                      <a:prstDash val="solid"/>
                    </a:lnL>
                    <a:lnR w="381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635" algn="ctr">
                        <a:lnSpc>
                          <a:spcPct val="100000"/>
                        </a:lnSpc>
                        <a:spcBef>
                          <a:spcPts val="295"/>
                        </a:spcBef>
                      </a:pPr>
                      <a:r>
                        <a:rPr sz="2000" dirty="0">
                          <a:solidFill>
                            <a:srgbClr val="FF0000"/>
                          </a:solidFill>
                          <a:latin typeface="Times New Roman"/>
                          <a:cs typeface="Times New Roman"/>
                        </a:rPr>
                        <a:t>%</a:t>
                      </a:r>
                      <a:r>
                        <a:rPr sz="2000" spc="-50" dirty="0">
                          <a:solidFill>
                            <a:srgbClr val="FF0000"/>
                          </a:solidFill>
                          <a:latin typeface="Times New Roman"/>
                          <a:cs typeface="Times New Roman"/>
                        </a:rPr>
                        <a:t> </a:t>
                      </a:r>
                      <a:r>
                        <a:rPr sz="2000" spc="5" dirty="0">
                          <a:solidFill>
                            <a:srgbClr val="FF0000"/>
                          </a:solidFill>
                          <a:latin typeface="Times New Roman"/>
                          <a:cs typeface="Times New Roman"/>
                        </a:rPr>
                        <a:t>ge</a:t>
                      </a:r>
                      <a:endParaRPr sz="2000">
                        <a:latin typeface="Times New Roman"/>
                        <a:cs typeface="Times New Roman"/>
                      </a:endParaRPr>
                    </a:p>
                  </a:txBody>
                  <a:tcPr marL="0" marR="0" marT="37465" marB="0">
                    <a:lnL w="381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4445" algn="ctr">
                        <a:lnSpc>
                          <a:spcPct val="100000"/>
                        </a:lnSpc>
                        <a:spcBef>
                          <a:spcPts val="295"/>
                        </a:spcBef>
                      </a:pPr>
                      <a:r>
                        <a:rPr sz="2000" spc="-5" dirty="0">
                          <a:solidFill>
                            <a:srgbClr val="FF0000"/>
                          </a:solidFill>
                          <a:latin typeface="Times New Roman"/>
                          <a:cs typeface="Times New Roman"/>
                        </a:rPr>
                        <a:t>Billion</a:t>
                      </a:r>
                      <a:r>
                        <a:rPr sz="2000" spc="-45" dirty="0">
                          <a:solidFill>
                            <a:srgbClr val="FF0000"/>
                          </a:solidFill>
                          <a:latin typeface="Times New Roman"/>
                          <a:cs typeface="Times New Roman"/>
                        </a:rPr>
                        <a:t> </a:t>
                      </a:r>
                      <a:r>
                        <a:rPr sz="2000" spc="-5" dirty="0">
                          <a:solidFill>
                            <a:srgbClr val="FF0000"/>
                          </a:solidFill>
                          <a:latin typeface="Times New Roman"/>
                          <a:cs typeface="Times New Roman"/>
                        </a:rPr>
                        <a:t>t/a</a:t>
                      </a:r>
                      <a:endParaRPr sz="2000">
                        <a:latin typeface="Times New Roman"/>
                        <a:cs typeface="Times New Roman"/>
                      </a:endParaRPr>
                    </a:p>
                  </a:txBody>
                  <a:tcPr marL="0" marR="0" marT="37465" marB="0">
                    <a:lnL w="12700">
                      <a:solidFill>
                        <a:srgbClr val="FFFFFF"/>
                      </a:solidFill>
                      <a:prstDash val="solid"/>
                    </a:lnL>
                    <a:lnR w="635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396240">
                <a:tc>
                  <a:txBody>
                    <a:bodyPr/>
                    <a:lstStyle/>
                    <a:p>
                      <a:pPr marL="87630">
                        <a:lnSpc>
                          <a:spcPct val="100000"/>
                        </a:lnSpc>
                        <a:spcBef>
                          <a:spcPts val="295"/>
                        </a:spcBef>
                      </a:pPr>
                      <a:r>
                        <a:rPr sz="2000" spc="-5" dirty="0">
                          <a:solidFill>
                            <a:srgbClr val="FF0000"/>
                          </a:solidFill>
                          <a:latin typeface="Times New Roman"/>
                          <a:cs typeface="Times New Roman"/>
                        </a:rPr>
                        <a:t>Cellulose</a:t>
                      </a:r>
                      <a:endParaRPr sz="2000">
                        <a:latin typeface="Times New Roman"/>
                        <a:cs typeface="Times New Roman"/>
                      </a:endParaRPr>
                    </a:p>
                  </a:txBody>
                  <a:tcPr marL="0" marR="0" marT="37465" marB="0">
                    <a:lnL w="635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295"/>
                        </a:spcBef>
                      </a:pPr>
                      <a:r>
                        <a:rPr sz="2000" spc="5" dirty="0">
                          <a:solidFill>
                            <a:srgbClr val="FF0000"/>
                          </a:solidFill>
                          <a:latin typeface="Times New Roman"/>
                          <a:cs typeface="Times New Roman"/>
                        </a:rPr>
                        <a:t>65</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175" algn="ctr">
                        <a:lnSpc>
                          <a:spcPct val="100000"/>
                        </a:lnSpc>
                        <a:spcBef>
                          <a:spcPts val="295"/>
                        </a:spcBef>
                      </a:pPr>
                      <a:r>
                        <a:rPr sz="2000" spc="5" dirty="0">
                          <a:solidFill>
                            <a:srgbClr val="FF0000"/>
                          </a:solidFill>
                          <a:latin typeface="Times New Roman"/>
                          <a:cs typeface="Times New Roman"/>
                        </a:rPr>
                        <a:t>100</a:t>
                      </a:r>
                      <a:endParaRPr sz="2000">
                        <a:latin typeface="Times New Roman"/>
                        <a:cs typeface="Times New Roman"/>
                      </a:endParaRPr>
                    </a:p>
                  </a:txBody>
                  <a:tcPr marL="0" marR="0" marT="3746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96239">
                <a:tc>
                  <a:txBody>
                    <a:bodyPr/>
                    <a:lstStyle/>
                    <a:p>
                      <a:pPr marL="87630">
                        <a:lnSpc>
                          <a:spcPct val="100000"/>
                        </a:lnSpc>
                        <a:spcBef>
                          <a:spcPts val="295"/>
                        </a:spcBef>
                      </a:pPr>
                      <a:r>
                        <a:rPr sz="2000" spc="-5" dirty="0">
                          <a:solidFill>
                            <a:srgbClr val="FF0000"/>
                          </a:solidFill>
                          <a:latin typeface="Times New Roman"/>
                          <a:cs typeface="Times New Roman"/>
                        </a:rPr>
                        <a:t>Hemi-cellulose</a:t>
                      </a:r>
                      <a:endParaRPr sz="2000">
                        <a:latin typeface="Times New Roman"/>
                        <a:cs typeface="Times New Roman"/>
                      </a:endParaRPr>
                    </a:p>
                  </a:txBody>
                  <a:tcPr marL="0" marR="0" marT="3746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95"/>
                        </a:spcBef>
                      </a:pPr>
                      <a:r>
                        <a:rPr sz="2000" spc="5" dirty="0">
                          <a:solidFill>
                            <a:srgbClr val="FF0000"/>
                          </a:solidFill>
                          <a:latin typeface="Times New Roman"/>
                          <a:cs typeface="Times New Roman"/>
                        </a:rPr>
                        <a:t>17</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175" algn="ctr">
                        <a:lnSpc>
                          <a:spcPct val="100000"/>
                        </a:lnSpc>
                        <a:spcBef>
                          <a:spcPts val="295"/>
                        </a:spcBef>
                      </a:pPr>
                      <a:r>
                        <a:rPr sz="2000" spc="5" dirty="0">
                          <a:solidFill>
                            <a:srgbClr val="FF0000"/>
                          </a:solidFill>
                          <a:latin typeface="Times New Roman"/>
                          <a:cs typeface="Times New Roman"/>
                        </a:rPr>
                        <a:t>27</a:t>
                      </a:r>
                      <a:endParaRPr sz="2000">
                        <a:latin typeface="Times New Roman"/>
                        <a:cs typeface="Times New Roman"/>
                      </a:endParaRPr>
                    </a:p>
                  </a:txBody>
                  <a:tcPr marL="0" marR="0" marT="3746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96239">
                <a:tc>
                  <a:txBody>
                    <a:bodyPr/>
                    <a:lstStyle/>
                    <a:p>
                      <a:pPr marL="87630">
                        <a:lnSpc>
                          <a:spcPct val="100000"/>
                        </a:lnSpc>
                        <a:spcBef>
                          <a:spcPts val="295"/>
                        </a:spcBef>
                      </a:pPr>
                      <a:r>
                        <a:rPr sz="2000" dirty="0">
                          <a:solidFill>
                            <a:srgbClr val="FF0000"/>
                          </a:solidFill>
                          <a:latin typeface="Times New Roman"/>
                          <a:cs typeface="Times New Roman"/>
                        </a:rPr>
                        <a:t>Lignin</a:t>
                      </a:r>
                      <a:endParaRPr sz="2000">
                        <a:latin typeface="Times New Roman"/>
                        <a:cs typeface="Times New Roman"/>
                      </a:endParaRPr>
                    </a:p>
                  </a:txBody>
                  <a:tcPr marL="0" marR="0" marT="3746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295"/>
                        </a:spcBef>
                      </a:pPr>
                      <a:r>
                        <a:rPr sz="2000" dirty="0">
                          <a:solidFill>
                            <a:srgbClr val="FF0000"/>
                          </a:solidFill>
                          <a:latin typeface="Times New Roman"/>
                          <a:cs typeface="Times New Roman"/>
                        </a:rPr>
                        <a:t>17</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175" algn="ctr">
                        <a:lnSpc>
                          <a:spcPct val="100000"/>
                        </a:lnSpc>
                        <a:spcBef>
                          <a:spcPts val="295"/>
                        </a:spcBef>
                      </a:pPr>
                      <a:r>
                        <a:rPr sz="2000" dirty="0">
                          <a:solidFill>
                            <a:srgbClr val="FF0000"/>
                          </a:solidFill>
                          <a:latin typeface="Times New Roman"/>
                          <a:cs typeface="Times New Roman"/>
                        </a:rPr>
                        <a:t>27</a:t>
                      </a:r>
                      <a:endParaRPr sz="2000">
                        <a:latin typeface="Times New Roman"/>
                        <a:cs typeface="Times New Roman"/>
                      </a:endParaRPr>
                    </a:p>
                  </a:txBody>
                  <a:tcPr marL="0" marR="0" marT="3746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96239">
                <a:tc>
                  <a:txBody>
                    <a:bodyPr/>
                    <a:lstStyle/>
                    <a:p>
                      <a:pPr marL="87630">
                        <a:lnSpc>
                          <a:spcPct val="100000"/>
                        </a:lnSpc>
                        <a:spcBef>
                          <a:spcPts val="300"/>
                        </a:spcBef>
                      </a:pPr>
                      <a:r>
                        <a:rPr sz="2000" dirty="0">
                          <a:solidFill>
                            <a:srgbClr val="FF0000"/>
                          </a:solidFill>
                          <a:latin typeface="Times New Roman"/>
                          <a:cs typeface="Times New Roman"/>
                        </a:rPr>
                        <a:t>Starch,</a:t>
                      </a:r>
                      <a:r>
                        <a:rPr sz="2000" spc="-45" dirty="0">
                          <a:solidFill>
                            <a:srgbClr val="FF0000"/>
                          </a:solidFill>
                          <a:latin typeface="Times New Roman"/>
                          <a:cs typeface="Times New Roman"/>
                        </a:rPr>
                        <a:t> </a:t>
                      </a:r>
                      <a:r>
                        <a:rPr sz="2000" spc="-10" dirty="0">
                          <a:solidFill>
                            <a:srgbClr val="FF0000"/>
                          </a:solidFill>
                          <a:latin typeface="Times New Roman"/>
                          <a:cs typeface="Times New Roman"/>
                        </a:rPr>
                        <a:t>Sugar,</a:t>
                      </a:r>
                      <a:r>
                        <a:rPr sz="2000" spc="-30" dirty="0">
                          <a:solidFill>
                            <a:srgbClr val="FF0000"/>
                          </a:solidFill>
                          <a:latin typeface="Times New Roman"/>
                          <a:cs typeface="Times New Roman"/>
                        </a:rPr>
                        <a:t> </a:t>
                      </a:r>
                      <a:r>
                        <a:rPr sz="2000" dirty="0">
                          <a:solidFill>
                            <a:srgbClr val="FF0000"/>
                          </a:solidFill>
                          <a:latin typeface="Times New Roman"/>
                          <a:cs typeface="Times New Roman"/>
                        </a:rPr>
                        <a:t>Fat,</a:t>
                      </a:r>
                      <a:r>
                        <a:rPr sz="2000" spc="-35" dirty="0">
                          <a:solidFill>
                            <a:srgbClr val="FF0000"/>
                          </a:solidFill>
                          <a:latin typeface="Times New Roman"/>
                          <a:cs typeface="Times New Roman"/>
                        </a:rPr>
                        <a:t> </a:t>
                      </a:r>
                      <a:r>
                        <a:rPr sz="2000" dirty="0">
                          <a:solidFill>
                            <a:srgbClr val="FF0000"/>
                          </a:solidFill>
                          <a:latin typeface="Times New Roman"/>
                          <a:cs typeface="Times New Roman"/>
                        </a:rPr>
                        <a:t>Protein,</a:t>
                      </a:r>
                      <a:r>
                        <a:rPr sz="2000" spc="-40" dirty="0">
                          <a:solidFill>
                            <a:srgbClr val="FF0000"/>
                          </a:solidFill>
                          <a:latin typeface="Times New Roman"/>
                          <a:cs typeface="Times New Roman"/>
                        </a:rPr>
                        <a:t> </a:t>
                      </a:r>
                      <a:r>
                        <a:rPr sz="2000" dirty="0">
                          <a:solidFill>
                            <a:srgbClr val="FF0000"/>
                          </a:solidFill>
                          <a:latin typeface="Times New Roman"/>
                          <a:cs typeface="Times New Roman"/>
                        </a:rPr>
                        <a:t>Chlorophyll</a:t>
                      </a:r>
                      <a:endParaRPr sz="2000">
                        <a:latin typeface="Times New Roman"/>
                        <a:cs typeface="Times New Roman"/>
                      </a:endParaRPr>
                    </a:p>
                  </a:txBody>
                  <a:tcPr marL="0" marR="0" marT="38100"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0"/>
                        </a:spcBef>
                      </a:pPr>
                      <a:r>
                        <a:rPr sz="2000" dirty="0">
                          <a:solidFill>
                            <a:srgbClr val="FF0000"/>
                          </a:solidFill>
                          <a:latin typeface="Times New Roman"/>
                          <a:cs typeface="Times New Roman"/>
                        </a:rPr>
                        <a:t>1</a:t>
                      </a:r>
                      <a:endParaRPr sz="20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300"/>
                        </a:spcBef>
                      </a:pPr>
                      <a:r>
                        <a:rPr sz="2000" dirty="0">
                          <a:solidFill>
                            <a:srgbClr val="FF0000"/>
                          </a:solidFill>
                          <a:latin typeface="Times New Roman"/>
                          <a:cs typeface="Times New Roman"/>
                        </a:rPr>
                        <a:t>0.13</a:t>
                      </a:r>
                      <a:endParaRPr sz="2000">
                        <a:latin typeface="Times New Roman"/>
                        <a:cs typeface="Times New Roman"/>
                      </a:endParaRPr>
                    </a:p>
                  </a:txBody>
                  <a:tcPr marL="0" marR="0" marT="3810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93001">
                <a:tc>
                  <a:txBody>
                    <a:bodyPr/>
                    <a:lstStyle/>
                    <a:p>
                      <a:pPr marL="87630">
                        <a:lnSpc>
                          <a:spcPct val="100000"/>
                        </a:lnSpc>
                        <a:spcBef>
                          <a:spcPts val="300"/>
                        </a:spcBef>
                      </a:pPr>
                      <a:r>
                        <a:rPr sz="2000" spc="-30" dirty="0">
                          <a:solidFill>
                            <a:srgbClr val="FF0000"/>
                          </a:solidFill>
                          <a:latin typeface="Times New Roman"/>
                          <a:cs typeface="Times New Roman"/>
                        </a:rPr>
                        <a:t>Total</a:t>
                      </a:r>
                      <a:endParaRPr sz="2000">
                        <a:latin typeface="Times New Roman"/>
                        <a:cs typeface="Times New Roman"/>
                      </a:endParaRPr>
                    </a:p>
                  </a:txBody>
                  <a:tcPr marL="0" marR="0" marT="38100" marB="0">
                    <a:lnL w="635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E9ECF4"/>
                    </a:solidFill>
                  </a:tcPr>
                </a:tc>
                <a:tc>
                  <a:txBody>
                    <a:bodyPr/>
                    <a:lstStyle/>
                    <a:p>
                      <a:pPr algn="ctr">
                        <a:lnSpc>
                          <a:spcPct val="100000"/>
                        </a:lnSpc>
                        <a:spcBef>
                          <a:spcPts val="300"/>
                        </a:spcBef>
                      </a:pPr>
                      <a:r>
                        <a:rPr sz="2000" spc="5" dirty="0">
                          <a:solidFill>
                            <a:srgbClr val="FF0000"/>
                          </a:solidFill>
                          <a:latin typeface="Times New Roman"/>
                          <a:cs typeface="Times New Roman"/>
                        </a:rPr>
                        <a:t>100</a:t>
                      </a:r>
                      <a:endParaRPr sz="20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E9ECF4"/>
                    </a:solidFill>
                  </a:tcPr>
                </a:tc>
                <a:tc>
                  <a:txBody>
                    <a:bodyPr/>
                    <a:lstStyle/>
                    <a:p>
                      <a:pPr marL="4445" algn="ctr">
                        <a:lnSpc>
                          <a:spcPct val="100000"/>
                        </a:lnSpc>
                        <a:spcBef>
                          <a:spcPts val="300"/>
                        </a:spcBef>
                      </a:pPr>
                      <a:r>
                        <a:rPr sz="2000" dirty="0">
                          <a:solidFill>
                            <a:srgbClr val="FF0000"/>
                          </a:solidFill>
                          <a:latin typeface="Times New Roman"/>
                          <a:cs typeface="Times New Roman"/>
                        </a:rPr>
                        <a:t>155.28</a:t>
                      </a:r>
                      <a:endParaRPr sz="2000">
                        <a:latin typeface="Times New Roman"/>
                        <a:cs typeface="Times New Roman"/>
                      </a:endParaRPr>
                    </a:p>
                  </a:txBody>
                  <a:tcPr marL="0" marR="0" marT="38100" marB="0">
                    <a:lnL w="12700">
                      <a:solidFill>
                        <a:srgbClr val="FFFFFF"/>
                      </a:solidFill>
                      <a:prstDash val="solid"/>
                    </a:lnL>
                    <a:lnR w="6350">
                      <a:solidFill>
                        <a:srgbClr val="FFFFFF"/>
                      </a:solidFill>
                      <a:prstDash val="solid"/>
                    </a:lnR>
                    <a:lnT w="12700">
                      <a:solidFill>
                        <a:srgbClr val="FFFFFF"/>
                      </a:solidFill>
                      <a:prstDash val="solid"/>
                    </a:lnT>
                    <a:lnB w="9525">
                      <a:solidFill>
                        <a:srgbClr val="FFFFFF"/>
                      </a:solidFill>
                      <a:prstDash val="solid"/>
                    </a:lnB>
                    <a:solidFill>
                      <a:srgbClr val="E9ECF4"/>
                    </a:solidFill>
                  </a:tcPr>
                </a:tc>
              </a:tr>
            </a:tbl>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101</a:t>
            </a:fld>
            <a:endParaRPr dirty="0"/>
          </a:p>
        </p:txBody>
      </p:sp>
      <p:sp>
        <p:nvSpPr>
          <p:cNvPr id="2" name="object 2"/>
          <p:cNvSpPr txBox="1"/>
          <p:nvPr/>
        </p:nvSpPr>
        <p:spPr>
          <a:xfrm>
            <a:off x="53339" y="118973"/>
            <a:ext cx="9013190" cy="6427470"/>
          </a:xfrm>
          <a:prstGeom prst="rect">
            <a:avLst/>
          </a:prstGeom>
        </p:spPr>
        <p:txBody>
          <a:bodyPr vert="horz" wrap="square" lIns="0" tIns="12700" rIns="0" bIns="0" rtlCol="0">
            <a:spAutoFit/>
          </a:bodyPr>
          <a:lstStyle/>
          <a:p>
            <a:pPr marL="38100" marR="30480" indent="914400">
              <a:lnSpc>
                <a:spcPct val="150000"/>
              </a:lnSpc>
              <a:spcBef>
                <a:spcPts val="100"/>
              </a:spcBef>
            </a:pPr>
            <a:r>
              <a:rPr sz="2000" spc="-5" dirty="0">
                <a:latin typeface="Times New Roman"/>
                <a:cs typeface="Times New Roman"/>
              </a:rPr>
              <a:t>Hemi-cellulose</a:t>
            </a:r>
            <a:r>
              <a:rPr sz="2000" spc="-30" dirty="0">
                <a:latin typeface="Times New Roman"/>
                <a:cs typeface="Times New Roman"/>
              </a:rPr>
              <a:t> </a:t>
            </a:r>
            <a:r>
              <a:rPr sz="2000" spc="-5" dirty="0">
                <a:latin typeface="Times New Roman"/>
                <a:cs typeface="Times New Roman"/>
              </a:rPr>
              <a:t>is </a:t>
            </a:r>
            <a:r>
              <a:rPr sz="2000" dirty="0">
                <a:latin typeface="Times New Roman"/>
                <a:cs typeface="Times New Roman"/>
              </a:rPr>
              <a:t>a</a:t>
            </a:r>
            <a:r>
              <a:rPr sz="2000" spc="10" dirty="0">
                <a:latin typeface="Times New Roman"/>
                <a:cs typeface="Times New Roman"/>
              </a:rPr>
              <a:t> </a:t>
            </a:r>
            <a:r>
              <a:rPr sz="2000" dirty="0">
                <a:latin typeface="Times New Roman"/>
                <a:cs typeface="Times New Roman"/>
              </a:rPr>
              <a:t>polysaccharide</a:t>
            </a:r>
            <a:r>
              <a:rPr sz="2000" spc="-25" dirty="0">
                <a:latin typeface="Times New Roman"/>
                <a:cs typeface="Times New Roman"/>
              </a:rPr>
              <a:t> </a:t>
            </a:r>
            <a:r>
              <a:rPr sz="2000" dirty="0">
                <a:latin typeface="Times New Roman"/>
                <a:cs typeface="Times New Roman"/>
              </a:rPr>
              <a:t>which</a:t>
            </a:r>
            <a:r>
              <a:rPr sz="2000" spc="-10" dirty="0">
                <a:latin typeface="Times New Roman"/>
                <a:cs typeface="Times New Roman"/>
              </a:rPr>
              <a:t> </a:t>
            </a:r>
            <a:r>
              <a:rPr sz="2000" spc="-5" dirty="0">
                <a:latin typeface="Times New Roman"/>
                <a:cs typeface="Times New Roman"/>
              </a:rPr>
              <a:t>made</a:t>
            </a:r>
            <a:r>
              <a:rPr sz="2000" spc="10" dirty="0">
                <a:latin typeface="Times New Roman"/>
                <a:cs typeface="Times New Roman"/>
              </a:rPr>
              <a:t> </a:t>
            </a:r>
            <a:r>
              <a:rPr sz="2000" spc="5" dirty="0">
                <a:latin typeface="Times New Roman"/>
                <a:cs typeface="Times New Roman"/>
              </a:rPr>
              <a:t>not</a:t>
            </a:r>
            <a:r>
              <a:rPr sz="2000" spc="-20" dirty="0">
                <a:latin typeface="Times New Roman"/>
                <a:cs typeface="Times New Roman"/>
              </a:rPr>
              <a:t> </a:t>
            </a:r>
            <a:r>
              <a:rPr sz="2000" dirty="0">
                <a:latin typeface="Times New Roman"/>
                <a:cs typeface="Times New Roman"/>
              </a:rPr>
              <a:t>only</a:t>
            </a:r>
            <a:r>
              <a:rPr sz="2000" spc="-25" dirty="0">
                <a:latin typeface="Times New Roman"/>
                <a:cs typeface="Times New Roman"/>
              </a:rPr>
              <a:t> </a:t>
            </a:r>
            <a:r>
              <a:rPr sz="2000" dirty="0">
                <a:latin typeface="Times New Roman"/>
                <a:cs typeface="Times New Roman"/>
              </a:rPr>
              <a:t>of a</a:t>
            </a:r>
            <a:r>
              <a:rPr sz="2000" spc="-5" dirty="0">
                <a:latin typeface="Times New Roman"/>
                <a:cs typeface="Times New Roman"/>
              </a:rPr>
              <a:t> </a:t>
            </a:r>
            <a:r>
              <a:rPr sz="2000" dirty="0">
                <a:latin typeface="Times New Roman"/>
                <a:cs typeface="Times New Roman"/>
              </a:rPr>
              <a:t>glucose</a:t>
            </a:r>
            <a:r>
              <a:rPr sz="2000" spc="-25" dirty="0">
                <a:latin typeface="Times New Roman"/>
                <a:cs typeface="Times New Roman"/>
              </a:rPr>
              <a:t> </a:t>
            </a:r>
            <a:r>
              <a:rPr sz="2000" spc="-5" dirty="0">
                <a:latin typeface="Times New Roman"/>
                <a:cs typeface="Times New Roman"/>
              </a:rPr>
              <a:t>molecule </a:t>
            </a:r>
            <a:r>
              <a:rPr sz="2000" spc="-484" dirty="0">
                <a:latin typeface="Times New Roman"/>
                <a:cs typeface="Times New Roman"/>
              </a:rPr>
              <a:t> </a:t>
            </a:r>
            <a:r>
              <a:rPr sz="2000" dirty="0">
                <a:latin typeface="Times New Roman"/>
                <a:cs typeface="Times New Roman"/>
              </a:rPr>
              <a:t>chain, </a:t>
            </a:r>
            <a:r>
              <a:rPr sz="2000" spc="5" dirty="0">
                <a:latin typeface="Times New Roman"/>
                <a:cs typeface="Times New Roman"/>
              </a:rPr>
              <a:t>but </a:t>
            </a:r>
            <a:r>
              <a:rPr sz="2000" spc="-5" dirty="0">
                <a:latin typeface="Times New Roman"/>
                <a:cs typeface="Times New Roman"/>
              </a:rPr>
              <a:t>also </a:t>
            </a:r>
            <a:r>
              <a:rPr sz="2000" dirty="0">
                <a:latin typeface="Times New Roman"/>
                <a:cs typeface="Times New Roman"/>
              </a:rPr>
              <a:t>of other sugars </a:t>
            </a:r>
            <a:r>
              <a:rPr sz="2000" spc="5" dirty="0">
                <a:latin typeface="Times New Roman"/>
                <a:cs typeface="Times New Roman"/>
              </a:rPr>
              <a:t>(C</a:t>
            </a:r>
            <a:r>
              <a:rPr sz="1950" spc="7" baseline="-21367" dirty="0">
                <a:latin typeface="Times New Roman"/>
                <a:cs typeface="Times New Roman"/>
              </a:rPr>
              <a:t>5 </a:t>
            </a:r>
            <a:r>
              <a:rPr sz="2000" dirty="0">
                <a:latin typeface="Times New Roman"/>
                <a:cs typeface="Times New Roman"/>
              </a:rPr>
              <a:t>and </a:t>
            </a:r>
            <a:r>
              <a:rPr sz="2000" spc="5" dirty="0">
                <a:latin typeface="Times New Roman"/>
                <a:cs typeface="Times New Roman"/>
              </a:rPr>
              <a:t>C</a:t>
            </a:r>
            <a:r>
              <a:rPr sz="1950" spc="7" baseline="-21367" dirty="0">
                <a:latin typeface="Times New Roman"/>
                <a:cs typeface="Times New Roman"/>
              </a:rPr>
              <a:t>6</a:t>
            </a:r>
            <a:r>
              <a:rPr sz="1950" spc="15" baseline="-21367" dirty="0">
                <a:latin typeface="Times New Roman"/>
                <a:cs typeface="Times New Roman"/>
              </a:rPr>
              <a:t> </a:t>
            </a:r>
            <a:r>
              <a:rPr sz="2000" dirty="0">
                <a:latin typeface="Times New Roman"/>
                <a:cs typeface="Times New Roman"/>
              </a:rPr>
              <a:t>sugar </a:t>
            </a:r>
            <a:r>
              <a:rPr sz="2000" spc="-5" dirty="0">
                <a:latin typeface="Times New Roman"/>
                <a:cs typeface="Times New Roman"/>
              </a:rPr>
              <a:t>molecules). </a:t>
            </a:r>
            <a:r>
              <a:rPr sz="2000" spc="5" dirty="0">
                <a:latin typeface="Times New Roman"/>
                <a:cs typeface="Times New Roman"/>
              </a:rPr>
              <a:t>About </a:t>
            </a:r>
            <a:r>
              <a:rPr sz="2000" dirty="0">
                <a:latin typeface="Times New Roman"/>
                <a:cs typeface="Times New Roman"/>
              </a:rPr>
              <a:t>20 </a:t>
            </a:r>
            <a:r>
              <a:rPr sz="2000" spc="-5" dirty="0">
                <a:latin typeface="Times New Roman"/>
                <a:cs typeface="Times New Roman"/>
              </a:rPr>
              <a:t>to </a:t>
            </a:r>
            <a:r>
              <a:rPr sz="2000" spc="5" dirty="0">
                <a:latin typeface="Times New Roman"/>
                <a:cs typeface="Times New Roman"/>
              </a:rPr>
              <a:t>40% </a:t>
            </a:r>
            <a:r>
              <a:rPr sz="2000" dirty="0">
                <a:latin typeface="Times New Roman"/>
                <a:cs typeface="Times New Roman"/>
              </a:rPr>
              <a:t>of the </a:t>
            </a:r>
            <a:r>
              <a:rPr sz="2000" spc="5" dirty="0">
                <a:latin typeface="Times New Roman"/>
                <a:cs typeface="Times New Roman"/>
              </a:rPr>
              <a:t> </a:t>
            </a:r>
            <a:r>
              <a:rPr sz="2000" spc="-5" dirty="0">
                <a:latin typeface="Times New Roman"/>
                <a:cs typeface="Times New Roman"/>
              </a:rPr>
              <a:t>lumber</a:t>
            </a:r>
            <a:r>
              <a:rPr sz="2000" spc="-20" dirty="0">
                <a:latin typeface="Times New Roman"/>
                <a:cs typeface="Times New Roman"/>
              </a:rPr>
              <a:t> </a:t>
            </a:r>
            <a:r>
              <a:rPr sz="2000" dirty="0">
                <a:latin typeface="Times New Roman"/>
                <a:cs typeface="Times New Roman"/>
              </a:rPr>
              <a:t>type</a:t>
            </a:r>
            <a:r>
              <a:rPr sz="2000" spc="-5" dirty="0">
                <a:latin typeface="Times New Roman"/>
                <a:cs typeface="Times New Roman"/>
              </a:rPr>
              <a:t> </a:t>
            </a:r>
            <a:r>
              <a:rPr sz="2000" dirty="0">
                <a:latin typeface="Times New Roman"/>
                <a:cs typeface="Times New Roman"/>
              </a:rPr>
              <a:t>plants</a:t>
            </a:r>
            <a:r>
              <a:rPr sz="2000" spc="-35" dirty="0">
                <a:latin typeface="Times New Roman"/>
                <a:cs typeface="Times New Roman"/>
              </a:rPr>
              <a:t> </a:t>
            </a:r>
            <a:r>
              <a:rPr sz="2000" dirty="0">
                <a:latin typeface="Times New Roman"/>
                <a:cs typeface="Times New Roman"/>
              </a:rPr>
              <a:t>contain</a:t>
            </a:r>
            <a:r>
              <a:rPr sz="2000" spc="-30" dirty="0">
                <a:latin typeface="Times New Roman"/>
                <a:cs typeface="Times New Roman"/>
              </a:rPr>
              <a:t> </a:t>
            </a:r>
            <a:r>
              <a:rPr sz="2000" spc="-5" dirty="0">
                <a:latin typeface="Times New Roman"/>
                <a:cs typeface="Times New Roman"/>
              </a:rPr>
              <a:t>in</a:t>
            </a:r>
            <a:r>
              <a:rPr sz="2000" dirty="0">
                <a:latin typeface="Times New Roman"/>
                <a:cs typeface="Times New Roman"/>
              </a:rPr>
              <a:t> </a:t>
            </a:r>
            <a:r>
              <a:rPr sz="2000" spc="-5" dirty="0">
                <a:latin typeface="Times New Roman"/>
                <a:cs typeface="Times New Roman"/>
              </a:rPr>
              <a:t>it.</a:t>
            </a:r>
            <a:endParaRPr sz="2000">
              <a:latin typeface="Times New Roman"/>
              <a:cs typeface="Times New Roman"/>
            </a:endParaRPr>
          </a:p>
          <a:p>
            <a:pPr marL="38100" marR="198120" indent="914400">
              <a:lnSpc>
                <a:spcPct val="150000"/>
              </a:lnSpc>
            </a:pPr>
            <a:r>
              <a:rPr sz="2000" dirty="0">
                <a:latin typeface="Times New Roman"/>
                <a:cs typeface="Times New Roman"/>
              </a:rPr>
              <a:t>Lignin </a:t>
            </a:r>
            <a:r>
              <a:rPr sz="2000" spc="-5" dirty="0">
                <a:latin typeface="Times New Roman"/>
                <a:cs typeface="Times New Roman"/>
              </a:rPr>
              <a:t>is formed in </a:t>
            </a:r>
            <a:r>
              <a:rPr sz="2000" dirty="0">
                <a:latin typeface="Times New Roman"/>
                <a:cs typeface="Times New Roman"/>
              </a:rPr>
              <a:t>the plants through the storage of</a:t>
            </a:r>
            <a:r>
              <a:rPr sz="2000" spc="5" dirty="0">
                <a:latin typeface="Times New Roman"/>
                <a:cs typeface="Times New Roman"/>
              </a:rPr>
              <a:t> </a:t>
            </a:r>
            <a:r>
              <a:rPr sz="2000" dirty="0">
                <a:latin typeface="Times New Roman"/>
                <a:cs typeface="Times New Roman"/>
              </a:rPr>
              <a:t>lignified plant </a:t>
            </a:r>
            <a:r>
              <a:rPr sz="2000" spc="-5" dirty="0">
                <a:latin typeface="Times New Roman"/>
                <a:cs typeface="Times New Roman"/>
              </a:rPr>
              <a:t>cell </a:t>
            </a:r>
            <a:r>
              <a:rPr sz="2000" dirty="0">
                <a:latin typeface="Times New Roman"/>
                <a:cs typeface="Times New Roman"/>
              </a:rPr>
              <a:t> </a:t>
            </a:r>
            <a:r>
              <a:rPr sz="2000" spc="-5" dirty="0">
                <a:latin typeface="Times New Roman"/>
                <a:cs typeface="Times New Roman"/>
              </a:rPr>
              <a:t>Membrane.</a:t>
            </a:r>
            <a:r>
              <a:rPr sz="2000" spc="-20" dirty="0">
                <a:latin typeface="Times New Roman"/>
                <a:cs typeface="Times New Roman"/>
              </a:rPr>
              <a:t> </a:t>
            </a:r>
            <a:r>
              <a:rPr sz="2000" dirty="0">
                <a:latin typeface="Times New Roman"/>
                <a:cs typeface="Times New Roman"/>
              </a:rPr>
              <a:t>It</a:t>
            </a:r>
            <a:r>
              <a:rPr sz="2000" spc="-10" dirty="0">
                <a:latin typeface="Times New Roman"/>
                <a:cs typeface="Times New Roman"/>
              </a:rPr>
              <a:t> </a:t>
            </a:r>
            <a:r>
              <a:rPr sz="2000" spc="-5" dirty="0">
                <a:latin typeface="Times New Roman"/>
                <a:cs typeface="Times New Roman"/>
              </a:rPr>
              <a:t>is </a:t>
            </a:r>
            <a:r>
              <a:rPr sz="2000" dirty="0">
                <a:latin typeface="Times New Roman"/>
                <a:cs typeface="Times New Roman"/>
              </a:rPr>
              <a:t>soluble</a:t>
            </a:r>
            <a:r>
              <a:rPr sz="2000" spc="-35" dirty="0">
                <a:latin typeface="Times New Roman"/>
                <a:cs typeface="Times New Roman"/>
              </a:rPr>
              <a:t> </a:t>
            </a:r>
            <a:r>
              <a:rPr sz="2000" spc="-5" dirty="0">
                <a:latin typeface="Times New Roman"/>
                <a:cs typeface="Times New Roman"/>
              </a:rPr>
              <a:t>in</a:t>
            </a:r>
            <a:r>
              <a:rPr sz="2000" dirty="0">
                <a:latin typeface="Times New Roman"/>
                <a:cs typeface="Times New Roman"/>
              </a:rPr>
              <a:t> soda</a:t>
            </a:r>
            <a:r>
              <a:rPr sz="2000" spc="-5" dirty="0">
                <a:latin typeface="Times New Roman"/>
                <a:cs typeface="Times New Roman"/>
              </a:rPr>
              <a:t> lye</a:t>
            </a:r>
            <a:r>
              <a:rPr sz="2000" spc="-10" dirty="0">
                <a:latin typeface="Times New Roman"/>
                <a:cs typeface="Times New Roman"/>
              </a:rPr>
              <a:t> </a:t>
            </a:r>
            <a:r>
              <a:rPr sz="2000" dirty="0">
                <a:latin typeface="Times New Roman"/>
                <a:cs typeface="Times New Roman"/>
              </a:rPr>
              <a:t>(caustic</a:t>
            </a:r>
            <a:r>
              <a:rPr sz="2000" spc="-20" dirty="0">
                <a:latin typeface="Times New Roman"/>
                <a:cs typeface="Times New Roman"/>
              </a:rPr>
              <a:t> </a:t>
            </a:r>
            <a:r>
              <a:rPr sz="2000" dirty="0">
                <a:latin typeface="Times New Roman"/>
                <a:cs typeface="Times New Roman"/>
              </a:rPr>
              <a:t>soda</a:t>
            </a:r>
            <a:r>
              <a:rPr sz="2000" spc="-10" dirty="0">
                <a:latin typeface="Times New Roman"/>
                <a:cs typeface="Times New Roman"/>
              </a:rPr>
              <a:t> </a:t>
            </a:r>
            <a:r>
              <a:rPr sz="2000" dirty="0">
                <a:latin typeface="Times New Roman"/>
                <a:cs typeface="Times New Roman"/>
              </a:rPr>
              <a:t>solution)</a:t>
            </a:r>
            <a:r>
              <a:rPr sz="2000" spc="47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spc="-5" dirty="0">
                <a:latin typeface="Times New Roman"/>
                <a:cs typeface="Times New Roman"/>
              </a:rPr>
              <a:t>calcium</a:t>
            </a:r>
            <a:r>
              <a:rPr sz="2000" spc="-10" dirty="0">
                <a:latin typeface="Times New Roman"/>
                <a:cs typeface="Times New Roman"/>
              </a:rPr>
              <a:t> </a:t>
            </a:r>
            <a:r>
              <a:rPr sz="2000" dirty="0">
                <a:latin typeface="Times New Roman"/>
                <a:cs typeface="Times New Roman"/>
              </a:rPr>
              <a:t>bisulphate</a:t>
            </a:r>
            <a:r>
              <a:rPr sz="2000" spc="-35" dirty="0">
                <a:latin typeface="Times New Roman"/>
                <a:cs typeface="Times New Roman"/>
              </a:rPr>
              <a:t> </a:t>
            </a:r>
            <a:r>
              <a:rPr sz="2000" spc="5" dirty="0">
                <a:latin typeface="Times New Roman"/>
                <a:cs typeface="Times New Roman"/>
              </a:rPr>
              <a:t>but </a:t>
            </a:r>
            <a:r>
              <a:rPr sz="2000" spc="-484" dirty="0">
                <a:latin typeface="Times New Roman"/>
                <a:cs typeface="Times New Roman"/>
              </a:rPr>
              <a:t> </a:t>
            </a:r>
            <a:r>
              <a:rPr sz="2000" dirty="0">
                <a:latin typeface="Times New Roman"/>
                <a:cs typeface="Times New Roman"/>
              </a:rPr>
              <a:t>not </a:t>
            </a:r>
            <a:r>
              <a:rPr sz="2000" spc="-5" dirty="0">
                <a:latin typeface="Times New Roman"/>
                <a:cs typeface="Times New Roman"/>
              </a:rPr>
              <a:t>in </a:t>
            </a:r>
            <a:r>
              <a:rPr sz="2000" spc="-20" dirty="0">
                <a:latin typeface="Times New Roman"/>
                <a:cs typeface="Times New Roman"/>
              </a:rPr>
              <a:t>water. </a:t>
            </a:r>
            <a:r>
              <a:rPr sz="2000" dirty="0">
                <a:latin typeface="Times New Roman"/>
                <a:cs typeface="Times New Roman"/>
              </a:rPr>
              <a:t>Lignin </a:t>
            </a:r>
            <a:r>
              <a:rPr sz="2000" spc="-5" dirty="0">
                <a:latin typeface="Times New Roman"/>
                <a:cs typeface="Times New Roman"/>
              </a:rPr>
              <a:t>offers </a:t>
            </a:r>
            <a:r>
              <a:rPr sz="2000" dirty="0">
                <a:latin typeface="Times New Roman"/>
                <a:cs typeface="Times New Roman"/>
              </a:rPr>
              <a:t>considerable resistance </a:t>
            </a:r>
            <a:r>
              <a:rPr sz="2000" spc="-5" dirty="0">
                <a:latin typeface="Times New Roman"/>
                <a:cs typeface="Times New Roman"/>
              </a:rPr>
              <a:t>to </a:t>
            </a:r>
            <a:r>
              <a:rPr sz="2000" dirty="0">
                <a:latin typeface="Times New Roman"/>
                <a:cs typeface="Times New Roman"/>
              </a:rPr>
              <a:t>the </a:t>
            </a:r>
            <a:r>
              <a:rPr sz="2000" spc="-5" dirty="0">
                <a:latin typeface="Times New Roman"/>
                <a:cs typeface="Times New Roman"/>
              </a:rPr>
              <a:t>mechanical </a:t>
            </a:r>
            <a:r>
              <a:rPr sz="2000" dirty="0">
                <a:latin typeface="Times New Roman"/>
                <a:cs typeface="Times New Roman"/>
              </a:rPr>
              <a:t>and </a:t>
            </a:r>
            <a:r>
              <a:rPr sz="2000" spc="-5" dirty="0">
                <a:latin typeface="Times New Roman"/>
                <a:cs typeface="Times New Roman"/>
              </a:rPr>
              <a:t>enzymatic </a:t>
            </a:r>
            <a:r>
              <a:rPr sz="2000" dirty="0">
                <a:latin typeface="Times New Roman"/>
                <a:cs typeface="Times New Roman"/>
              </a:rPr>
              <a:t> digestion</a:t>
            </a:r>
            <a:r>
              <a:rPr sz="2000" spc="-3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cellulose.</a:t>
            </a:r>
            <a:r>
              <a:rPr sz="2000" spc="-140" dirty="0">
                <a:latin typeface="Times New Roman"/>
                <a:cs typeface="Times New Roman"/>
              </a:rPr>
              <a:t> </a:t>
            </a:r>
            <a:r>
              <a:rPr sz="2000" spc="5" dirty="0">
                <a:latin typeface="Times New Roman"/>
                <a:cs typeface="Times New Roman"/>
              </a:rPr>
              <a:t>About</a:t>
            </a:r>
            <a:r>
              <a:rPr sz="2000" spc="-35" dirty="0">
                <a:latin typeface="Times New Roman"/>
                <a:cs typeface="Times New Roman"/>
              </a:rPr>
              <a:t> </a:t>
            </a:r>
            <a:r>
              <a:rPr sz="2000" spc="5" dirty="0">
                <a:latin typeface="Times New Roman"/>
                <a:cs typeface="Times New Roman"/>
              </a:rPr>
              <a:t>30%</a:t>
            </a:r>
            <a:r>
              <a:rPr sz="2000" spc="-2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spc="-5" dirty="0">
                <a:latin typeface="Times New Roman"/>
                <a:cs typeface="Times New Roman"/>
              </a:rPr>
              <a:t>lumber</a:t>
            </a:r>
            <a:r>
              <a:rPr sz="2000" dirty="0">
                <a:latin typeface="Times New Roman"/>
                <a:cs typeface="Times New Roman"/>
              </a:rPr>
              <a:t> plants</a:t>
            </a:r>
            <a:r>
              <a:rPr sz="2000" spc="-30" dirty="0">
                <a:latin typeface="Times New Roman"/>
                <a:cs typeface="Times New Roman"/>
              </a:rPr>
              <a:t> </a:t>
            </a:r>
            <a:r>
              <a:rPr sz="2000" dirty="0">
                <a:latin typeface="Times New Roman"/>
                <a:cs typeface="Times New Roman"/>
              </a:rPr>
              <a:t>contain</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wood</a:t>
            </a:r>
            <a:r>
              <a:rPr sz="2000" spc="-25" dirty="0">
                <a:latin typeface="Times New Roman"/>
                <a:cs typeface="Times New Roman"/>
              </a:rPr>
              <a:t> </a:t>
            </a:r>
            <a:r>
              <a:rPr sz="2000" spc="-5" dirty="0">
                <a:latin typeface="Times New Roman"/>
                <a:cs typeface="Times New Roman"/>
              </a:rPr>
              <a:t>material</a:t>
            </a:r>
            <a:r>
              <a:rPr sz="2000" spc="-20" dirty="0">
                <a:latin typeface="Times New Roman"/>
                <a:cs typeface="Times New Roman"/>
              </a:rPr>
              <a:t> </a:t>
            </a:r>
            <a:r>
              <a:rPr sz="2000" spc="-5" dirty="0">
                <a:latin typeface="Times New Roman"/>
                <a:cs typeface="Times New Roman"/>
              </a:rPr>
              <a:t>it.</a:t>
            </a:r>
            <a:endParaRPr sz="2000">
              <a:latin typeface="Times New Roman"/>
              <a:cs typeface="Times New Roman"/>
            </a:endParaRPr>
          </a:p>
          <a:p>
            <a:pPr marL="38100" marR="410209" indent="825500">
              <a:lnSpc>
                <a:spcPct val="150000"/>
              </a:lnSpc>
            </a:pPr>
            <a:r>
              <a:rPr sz="2000" dirty="0">
                <a:latin typeface="Times New Roman"/>
                <a:cs typeface="Times New Roman"/>
              </a:rPr>
              <a:t>Other</a:t>
            </a:r>
            <a:r>
              <a:rPr sz="2000" spc="-30" dirty="0">
                <a:latin typeface="Times New Roman"/>
                <a:cs typeface="Times New Roman"/>
              </a:rPr>
              <a:t> </a:t>
            </a:r>
            <a:r>
              <a:rPr sz="2000" spc="-5" dirty="0">
                <a:latin typeface="Times New Roman"/>
                <a:cs typeface="Times New Roman"/>
              </a:rPr>
              <a:t>materials</a:t>
            </a:r>
            <a:r>
              <a:rPr sz="2000" spc="10" dirty="0">
                <a:latin typeface="Times New Roman"/>
                <a:cs typeface="Times New Roman"/>
              </a:rPr>
              <a:t> </a:t>
            </a:r>
            <a:r>
              <a:rPr sz="2000" spc="-5" dirty="0">
                <a:latin typeface="Times New Roman"/>
                <a:cs typeface="Times New Roman"/>
              </a:rPr>
              <a:t>like</a:t>
            </a:r>
            <a:r>
              <a:rPr sz="2000" spc="-15" dirty="0">
                <a:latin typeface="Times New Roman"/>
                <a:cs typeface="Times New Roman"/>
              </a:rPr>
              <a:t> </a:t>
            </a:r>
            <a:r>
              <a:rPr sz="2000" dirty="0">
                <a:latin typeface="Times New Roman"/>
                <a:cs typeface="Times New Roman"/>
              </a:rPr>
              <a:t>starch,</a:t>
            </a:r>
            <a:r>
              <a:rPr sz="2000" spc="-35" dirty="0">
                <a:latin typeface="Times New Roman"/>
                <a:cs typeface="Times New Roman"/>
              </a:rPr>
              <a:t> </a:t>
            </a:r>
            <a:r>
              <a:rPr sz="2000" spc="-15" dirty="0">
                <a:latin typeface="Times New Roman"/>
                <a:cs typeface="Times New Roman"/>
              </a:rPr>
              <a:t>sugar,</a:t>
            </a:r>
            <a:r>
              <a:rPr sz="2000" spc="-20" dirty="0">
                <a:latin typeface="Times New Roman"/>
                <a:cs typeface="Times New Roman"/>
              </a:rPr>
              <a:t> </a:t>
            </a:r>
            <a:r>
              <a:rPr sz="2000" dirty="0">
                <a:latin typeface="Times New Roman"/>
                <a:cs typeface="Times New Roman"/>
              </a:rPr>
              <a:t>fat,</a:t>
            </a:r>
            <a:r>
              <a:rPr sz="2000" spc="-5" dirty="0">
                <a:latin typeface="Times New Roman"/>
                <a:cs typeface="Times New Roman"/>
              </a:rPr>
              <a:t> </a:t>
            </a:r>
            <a:r>
              <a:rPr sz="2000" dirty="0">
                <a:latin typeface="Times New Roman"/>
                <a:cs typeface="Times New Roman"/>
              </a:rPr>
              <a:t>protein,</a:t>
            </a:r>
            <a:r>
              <a:rPr sz="2000" spc="-35" dirty="0">
                <a:latin typeface="Times New Roman"/>
                <a:cs typeface="Times New Roman"/>
              </a:rPr>
              <a:t> </a:t>
            </a:r>
            <a:r>
              <a:rPr sz="2000" dirty="0">
                <a:latin typeface="Times New Roman"/>
                <a:cs typeface="Times New Roman"/>
              </a:rPr>
              <a:t>chlorophyll</a:t>
            </a:r>
            <a:r>
              <a:rPr sz="2000" spc="-50" dirty="0">
                <a:latin typeface="Times New Roman"/>
                <a:cs typeface="Times New Roman"/>
              </a:rPr>
              <a:t> </a:t>
            </a:r>
            <a:r>
              <a:rPr sz="2000" dirty="0">
                <a:latin typeface="Times New Roman"/>
                <a:cs typeface="Times New Roman"/>
              </a:rPr>
              <a:t>contain</a:t>
            </a:r>
            <a:r>
              <a:rPr sz="2000" spc="-10" dirty="0">
                <a:latin typeface="Times New Roman"/>
                <a:cs typeface="Times New Roman"/>
              </a:rPr>
              <a:t> </a:t>
            </a:r>
            <a:r>
              <a:rPr sz="2000" dirty="0">
                <a:latin typeface="Times New Roman"/>
                <a:cs typeface="Times New Roman"/>
              </a:rPr>
              <a:t>very</a:t>
            </a:r>
            <a:r>
              <a:rPr sz="2000" spc="-20" dirty="0">
                <a:latin typeface="Times New Roman"/>
                <a:cs typeface="Times New Roman"/>
              </a:rPr>
              <a:t> </a:t>
            </a:r>
            <a:r>
              <a:rPr sz="2000" spc="-5" dirty="0">
                <a:latin typeface="Times New Roman"/>
                <a:cs typeface="Times New Roman"/>
              </a:rPr>
              <a:t>little </a:t>
            </a:r>
            <a:r>
              <a:rPr sz="2000" spc="-484" dirty="0">
                <a:latin typeface="Times New Roman"/>
                <a:cs typeface="Times New Roman"/>
              </a:rPr>
              <a:t> </a:t>
            </a:r>
            <a:r>
              <a:rPr sz="2000" spc="-5" dirty="0">
                <a:latin typeface="Times New Roman"/>
                <a:cs typeface="Times New Roman"/>
              </a:rPr>
              <a:t>amount</a:t>
            </a:r>
            <a:r>
              <a:rPr sz="2000" spc="-1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contribution</a:t>
            </a:r>
            <a:r>
              <a:rPr sz="2000" spc="-40" dirty="0">
                <a:latin typeface="Times New Roman"/>
                <a:cs typeface="Times New Roman"/>
              </a:rPr>
              <a:t> </a:t>
            </a:r>
            <a:r>
              <a:rPr sz="2000" dirty="0">
                <a:latin typeface="Times New Roman"/>
                <a:cs typeface="Times New Roman"/>
              </a:rPr>
              <a:t>for</a:t>
            </a:r>
            <a:r>
              <a:rPr sz="2000" spc="-25" dirty="0">
                <a:latin typeface="Times New Roman"/>
                <a:cs typeface="Times New Roman"/>
              </a:rPr>
              <a:t> </a:t>
            </a:r>
            <a:r>
              <a:rPr sz="2000" spc="-5" dirty="0">
                <a:latin typeface="Times New Roman"/>
                <a:cs typeface="Times New Roman"/>
              </a:rPr>
              <a:t>biomass</a:t>
            </a:r>
            <a:r>
              <a:rPr sz="2000" spc="-10" dirty="0">
                <a:latin typeface="Times New Roman"/>
                <a:cs typeface="Times New Roman"/>
              </a:rPr>
              <a:t> </a:t>
            </a:r>
            <a:r>
              <a:rPr sz="2000" dirty="0">
                <a:latin typeface="Times New Roman"/>
                <a:cs typeface="Times New Roman"/>
              </a:rPr>
              <a:t>production.</a:t>
            </a:r>
            <a:endParaRPr sz="2000">
              <a:latin typeface="Times New Roman"/>
              <a:cs typeface="Times New Roman"/>
            </a:endParaRPr>
          </a:p>
          <a:p>
            <a:pPr marL="38100">
              <a:lnSpc>
                <a:spcPct val="100000"/>
              </a:lnSpc>
              <a:spcBef>
                <a:spcPts val="1200"/>
              </a:spcBef>
            </a:pPr>
            <a:r>
              <a:rPr sz="2000" b="1" dirty="0">
                <a:latin typeface="Times New Roman"/>
                <a:cs typeface="Times New Roman"/>
              </a:rPr>
              <a:t>Potential</a:t>
            </a:r>
            <a:r>
              <a:rPr sz="2000" b="1" spc="-60" dirty="0">
                <a:latin typeface="Times New Roman"/>
                <a:cs typeface="Times New Roman"/>
              </a:rPr>
              <a:t> </a:t>
            </a:r>
            <a:r>
              <a:rPr sz="2000" b="1" dirty="0">
                <a:latin typeface="Times New Roman"/>
                <a:cs typeface="Times New Roman"/>
              </a:rPr>
              <a:t>of</a:t>
            </a:r>
            <a:r>
              <a:rPr sz="2000" b="1" spc="-40" dirty="0">
                <a:latin typeface="Times New Roman"/>
                <a:cs typeface="Times New Roman"/>
              </a:rPr>
              <a:t> </a:t>
            </a:r>
            <a:r>
              <a:rPr sz="2000" b="1" dirty="0">
                <a:latin typeface="Times New Roman"/>
                <a:cs typeface="Times New Roman"/>
              </a:rPr>
              <a:t>Biomass:-</a:t>
            </a:r>
            <a:endParaRPr sz="2000">
              <a:latin typeface="Times New Roman"/>
              <a:cs typeface="Times New Roman"/>
            </a:endParaRPr>
          </a:p>
          <a:p>
            <a:pPr marL="38100" marR="474980">
              <a:lnSpc>
                <a:spcPct val="150000"/>
              </a:lnSpc>
            </a:pPr>
            <a:r>
              <a:rPr sz="2000" dirty="0">
                <a:latin typeface="Times New Roman"/>
                <a:cs typeface="Times New Roman"/>
              </a:rPr>
              <a:t>The worldwide existing </a:t>
            </a:r>
            <a:r>
              <a:rPr sz="2000" spc="-5" dirty="0">
                <a:latin typeface="Times New Roman"/>
                <a:cs typeface="Times New Roman"/>
              </a:rPr>
              <a:t>biomass estimates to </a:t>
            </a:r>
            <a:r>
              <a:rPr sz="2000" dirty="0">
                <a:latin typeface="Times New Roman"/>
                <a:cs typeface="Times New Roman"/>
              </a:rPr>
              <a:t>be about </a:t>
            </a:r>
            <a:r>
              <a:rPr sz="2000" spc="10" dirty="0">
                <a:latin typeface="Times New Roman"/>
                <a:cs typeface="Times New Roman"/>
              </a:rPr>
              <a:t>2x10</a:t>
            </a:r>
            <a:r>
              <a:rPr sz="1950" spc="15" baseline="25641" dirty="0">
                <a:latin typeface="Times New Roman"/>
                <a:cs typeface="Times New Roman"/>
              </a:rPr>
              <a:t>12 </a:t>
            </a:r>
            <a:r>
              <a:rPr sz="2000" dirty="0">
                <a:latin typeface="Times New Roman"/>
                <a:cs typeface="Times New Roman"/>
              </a:rPr>
              <a:t>t = </a:t>
            </a:r>
            <a:r>
              <a:rPr sz="2000" spc="5" dirty="0">
                <a:latin typeface="Times New Roman"/>
                <a:cs typeface="Times New Roman"/>
              </a:rPr>
              <a:t>30x10</a:t>
            </a:r>
            <a:r>
              <a:rPr sz="1950" spc="7" baseline="25641" dirty="0">
                <a:latin typeface="Times New Roman"/>
                <a:cs typeface="Times New Roman"/>
              </a:rPr>
              <a:t>21</a:t>
            </a:r>
            <a:r>
              <a:rPr sz="1950" spc="15" baseline="25641" dirty="0">
                <a:latin typeface="Times New Roman"/>
                <a:cs typeface="Times New Roman"/>
              </a:rPr>
              <a:t> </a:t>
            </a:r>
            <a:r>
              <a:rPr sz="2000" dirty="0">
                <a:latin typeface="Times New Roman"/>
                <a:cs typeface="Times New Roman"/>
              </a:rPr>
              <a:t>J = </a:t>
            </a:r>
            <a:r>
              <a:rPr sz="2000" spc="5" dirty="0">
                <a:latin typeface="Times New Roman"/>
                <a:cs typeface="Times New Roman"/>
              </a:rPr>
              <a:t>1000 </a:t>
            </a:r>
            <a:r>
              <a:rPr sz="2000" spc="10" dirty="0">
                <a:latin typeface="Times New Roman"/>
                <a:cs typeface="Times New Roman"/>
              </a:rPr>
              <a:t> </a:t>
            </a:r>
            <a:r>
              <a:rPr sz="2000" dirty="0">
                <a:latin typeface="Times New Roman"/>
                <a:cs typeface="Times New Roman"/>
              </a:rPr>
              <a:t>billion</a:t>
            </a:r>
            <a:r>
              <a:rPr sz="2000" spc="-25" dirty="0">
                <a:latin typeface="Times New Roman"/>
                <a:cs typeface="Times New Roman"/>
              </a:rPr>
              <a:t> </a:t>
            </a:r>
            <a:r>
              <a:rPr sz="2000" dirty="0">
                <a:latin typeface="Times New Roman"/>
                <a:cs typeface="Times New Roman"/>
              </a:rPr>
              <a:t>tons</a:t>
            </a:r>
            <a:r>
              <a:rPr sz="2000" spc="-1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coal</a:t>
            </a:r>
            <a:r>
              <a:rPr sz="2000" spc="-15" dirty="0">
                <a:latin typeface="Times New Roman"/>
                <a:cs typeface="Times New Roman"/>
              </a:rPr>
              <a:t> </a:t>
            </a:r>
            <a:r>
              <a:rPr sz="2000" dirty="0">
                <a:latin typeface="Times New Roman"/>
                <a:cs typeface="Times New Roman"/>
              </a:rPr>
              <a:t>equivalent</a:t>
            </a:r>
            <a:r>
              <a:rPr sz="2000" spc="-40" dirty="0">
                <a:latin typeface="Times New Roman"/>
                <a:cs typeface="Times New Roman"/>
              </a:rPr>
              <a:t> </a:t>
            </a:r>
            <a:r>
              <a:rPr sz="2000" dirty="0">
                <a:latin typeface="Times New Roman"/>
                <a:cs typeface="Times New Roman"/>
              </a:rPr>
              <a:t>(land</a:t>
            </a:r>
            <a:r>
              <a:rPr sz="2000" spc="-25" dirty="0">
                <a:latin typeface="Times New Roman"/>
                <a:cs typeface="Times New Roman"/>
              </a:rPr>
              <a:t> </a:t>
            </a:r>
            <a:r>
              <a:rPr sz="2000" dirty="0">
                <a:latin typeface="Times New Roman"/>
                <a:cs typeface="Times New Roman"/>
              </a:rPr>
              <a:t>area</a:t>
            </a:r>
            <a:r>
              <a:rPr sz="2000" spc="-10" dirty="0">
                <a:latin typeface="Times New Roman"/>
                <a:cs typeface="Times New Roman"/>
              </a:rPr>
              <a:t> </a:t>
            </a:r>
            <a:r>
              <a:rPr sz="2000" dirty="0">
                <a:latin typeface="Times New Roman"/>
                <a:cs typeface="Times New Roman"/>
              </a:rPr>
              <a:t>only).</a:t>
            </a:r>
            <a:r>
              <a:rPr sz="2000" spc="-20" dirty="0">
                <a:latin typeface="Times New Roman"/>
                <a:cs typeface="Times New Roman"/>
              </a:rPr>
              <a:t> </a:t>
            </a:r>
            <a:r>
              <a:rPr sz="2000" spc="5" dirty="0">
                <a:latin typeface="Times New Roman"/>
                <a:cs typeface="Times New Roman"/>
              </a:rPr>
              <a:t>Out</a:t>
            </a:r>
            <a:r>
              <a:rPr sz="2000" spc="-2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these</a:t>
            </a:r>
            <a:r>
              <a:rPr sz="2000" spc="-10" dirty="0">
                <a:latin typeface="Times New Roman"/>
                <a:cs typeface="Times New Roman"/>
              </a:rPr>
              <a:t> </a:t>
            </a:r>
            <a:r>
              <a:rPr sz="2000" spc="-5" dirty="0">
                <a:latin typeface="Times New Roman"/>
                <a:cs typeface="Times New Roman"/>
              </a:rPr>
              <a:t>estimates, </a:t>
            </a:r>
            <a:r>
              <a:rPr sz="2000" dirty="0">
                <a:latin typeface="Times New Roman"/>
                <a:cs typeface="Times New Roman"/>
              </a:rPr>
              <a:t>about</a:t>
            </a:r>
            <a:r>
              <a:rPr sz="2000" spc="-30" dirty="0">
                <a:latin typeface="Times New Roman"/>
                <a:cs typeface="Times New Roman"/>
              </a:rPr>
              <a:t> </a:t>
            </a:r>
            <a:r>
              <a:rPr sz="2000" spc="-5" dirty="0">
                <a:latin typeface="Times New Roman"/>
                <a:cs typeface="Times New Roman"/>
              </a:rPr>
              <a:t>8x10</a:t>
            </a:r>
            <a:r>
              <a:rPr sz="1950" spc="-7" baseline="25641" dirty="0">
                <a:latin typeface="Times New Roman"/>
                <a:cs typeface="Times New Roman"/>
              </a:rPr>
              <a:t>11</a:t>
            </a:r>
            <a:endParaRPr sz="1950" baseline="25641">
              <a:latin typeface="Times New Roman"/>
              <a:cs typeface="Times New Roman"/>
            </a:endParaRPr>
          </a:p>
          <a:p>
            <a:pPr marL="38100">
              <a:lnSpc>
                <a:spcPct val="100000"/>
              </a:lnSpc>
              <a:spcBef>
                <a:spcPts val="1200"/>
              </a:spcBef>
            </a:pPr>
            <a:r>
              <a:rPr sz="2000" dirty="0">
                <a:latin typeface="Times New Roman"/>
                <a:cs typeface="Times New Roman"/>
              </a:rPr>
              <a:t>=</a:t>
            </a:r>
            <a:r>
              <a:rPr sz="2000" spc="495" dirty="0">
                <a:latin typeface="Times New Roman"/>
                <a:cs typeface="Times New Roman"/>
              </a:rPr>
              <a:t> </a:t>
            </a:r>
            <a:r>
              <a:rPr sz="2000" spc="-5" dirty="0">
                <a:latin typeface="Times New Roman"/>
                <a:cs typeface="Times New Roman"/>
              </a:rPr>
              <a:t>8x10</a:t>
            </a:r>
            <a:r>
              <a:rPr sz="1950" spc="-7" baseline="25641" dirty="0">
                <a:latin typeface="Times New Roman"/>
                <a:cs typeface="Times New Roman"/>
              </a:rPr>
              <a:t>11</a:t>
            </a:r>
            <a:r>
              <a:rPr sz="1950" spc="262" baseline="25641" dirty="0">
                <a:latin typeface="Times New Roman"/>
                <a:cs typeface="Times New Roman"/>
              </a:rPr>
              <a:t> </a:t>
            </a:r>
            <a:r>
              <a:rPr sz="2000" spc="-5" dirty="0">
                <a:latin typeface="Times New Roman"/>
                <a:cs typeface="Times New Roman"/>
              </a:rPr>
              <a:t>t/a</a:t>
            </a:r>
            <a:r>
              <a:rPr sz="2000" spc="-10"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used</a:t>
            </a:r>
            <a:r>
              <a:rPr sz="2000" spc="-25" dirty="0">
                <a:latin typeface="Times New Roman"/>
                <a:cs typeface="Times New Roman"/>
              </a:rPr>
              <a:t> </a:t>
            </a:r>
            <a:r>
              <a:rPr sz="2000" dirty="0">
                <a:latin typeface="Times New Roman"/>
                <a:cs typeface="Times New Roman"/>
              </a:rPr>
              <a:t>for</a:t>
            </a:r>
            <a:r>
              <a:rPr sz="2000" spc="-20" dirty="0">
                <a:latin typeface="Times New Roman"/>
                <a:cs typeface="Times New Roman"/>
              </a:rPr>
              <a:t> </a:t>
            </a:r>
            <a:r>
              <a:rPr sz="2000" dirty="0">
                <a:latin typeface="Times New Roman"/>
                <a:cs typeface="Times New Roman"/>
              </a:rPr>
              <a:t>carbon</a:t>
            </a:r>
            <a:r>
              <a:rPr sz="2000" spc="-20" dirty="0">
                <a:latin typeface="Times New Roman"/>
                <a:cs typeface="Times New Roman"/>
              </a:rPr>
              <a:t> </a:t>
            </a:r>
            <a:r>
              <a:rPr sz="2000" dirty="0">
                <a:latin typeface="Times New Roman"/>
                <a:cs typeface="Times New Roman"/>
              </a:rPr>
              <a:t>fixation.</a:t>
            </a:r>
            <a:r>
              <a:rPr sz="2000" spc="-65" dirty="0">
                <a:latin typeface="Times New Roman"/>
                <a:cs typeface="Times New Roman"/>
              </a:rPr>
              <a:t> </a:t>
            </a:r>
            <a:r>
              <a:rPr sz="2000" dirty="0">
                <a:latin typeface="Times New Roman"/>
                <a:cs typeface="Times New Roman"/>
              </a:rPr>
              <a:t>The</a:t>
            </a:r>
            <a:r>
              <a:rPr sz="2000" spc="-5" dirty="0">
                <a:latin typeface="Times New Roman"/>
                <a:cs typeface="Times New Roman"/>
              </a:rPr>
              <a:t> amount</a:t>
            </a:r>
            <a:r>
              <a:rPr sz="2000" spc="-1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wood</a:t>
            </a:r>
            <a:r>
              <a:rPr sz="2000" spc="-20" dirty="0">
                <a:latin typeface="Times New Roman"/>
                <a:cs typeface="Times New Roman"/>
              </a:rPr>
              <a:t> </a:t>
            </a:r>
            <a:r>
              <a:rPr sz="2000" spc="-5" dirty="0">
                <a:latin typeface="Times New Roman"/>
                <a:cs typeface="Times New Roman"/>
              </a:rPr>
              <a:t>is estimated</a:t>
            </a:r>
            <a:r>
              <a:rPr sz="2000" dirty="0">
                <a:latin typeface="Times New Roman"/>
                <a:cs typeface="Times New Roman"/>
              </a:rPr>
              <a:t> </a:t>
            </a:r>
            <a:r>
              <a:rPr sz="2000" spc="-5" dirty="0">
                <a:latin typeface="Times New Roman"/>
                <a:cs typeface="Times New Roman"/>
              </a:rPr>
              <a:t>to</a:t>
            </a:r>
            <a:r>
              <a:rPr sz="2000" dirty="0">
                <a:latin typeface="Times New Roman"/>
                <a:cs typeface="Times New Roman"/>
              </a:rPr>
              <a:t> be</a:t>
            </a:r>
            <a:r>
              <a:rPr sz="2000" spc="-10" dirty="0">
                <a:latin typeface="Times New Roman"/>
                <a:cs typeface="Times New Roman"/>
              </a:rPr>
              <a:t> </a:t>
            </a:r>
            <a:r>
              <a:rPr sz="2000" dirty="0">
                <a:latin typeface="Times New Roman"/>
                <a:cs typeface="Times New Roman"/>
              </a:rPr>
              <a:t>50</a:t>
            </a:r>
            <a:r>
              <a:rPr sz="2000" spc="-20" dirty="0">
                <a:latin typeface="Times New Roman"/>
                <a:cs typeface="Times New Roman"/>
              </a:rPr>
              <a:t> </a:t>
            </a:r>
            <a:r>
              <a:rPr sz="2000" spc="-10" dirty="0">
                <a:latin typeface="Times New Roman"/>
                <a:cs typeface="Times New Roman"/>
              </a:rPr>
              <a:t>to</a:t>
            </a:r>
            <a:endParaRPr sz="2000">
              <a:latin typeface="Times New Roman"/>
              <a:cs typeface="Times New Roman"/>
            </a:endParaRPr>
          </a:p>
          <a:p>
            <a:pPr marL="38100">
              <a:lnSpc>
                <a:spcPct val="100000"/>
              </a:lnSpc>
              <a:spcBef>
                <a:spcPts val="1200"/>
              </a:spcBef>
            </a:pPr>
            <a:r>
              <a:rPr sz="2000" dirty="0">
                <a:latin typeface="Times New Roman"/>
                <a:cs typeface="Times New Roman"/>
              </a:rPr>
              <a:t>90%.</a:t>
            </a:r>
            <a:r>
              <a:rPr sz="2000" spc="-50" dirty="0">
                <a:latin typeface="Times New Roman"/>
                <a:cs typeface="Times New Roman"/>
              </a:rPr>
              <a:t> </a:t>
            </a:r>
            <a:r>
              <a:rPr sz="2000" dirty="0">
                <a:latin typeface="Times New Roman"/>
                <a:cs typeface="Times New Roman"/>
              </a:rPr>
              <a:t>The annual</a:t>
            </a:r>
            <a:r>
              <a:rPr sz="2000" spc="-25" dirty="0">
                <a:latin typeface="Times New Roman"/>
                <a:cs typeface="Times New Roman"/>
              </a:rPr>
              <a:t> </a:t>
            </a:r>
            <a:r>
              <a:rPr sz="2000" dirty="0">
                <a:latin typeface="Times New Roman"/>
                <a:cs typeface="Times New Roman"/>
              </a:rPr>
              <a:t>growth</a:t>
            </a:r>
            <a:r>
              <a:rPr sz="2000" spc="-25" dirty="0">
                <a:latin typeface="Times New Roman"/>
                <a:cs typeface="Times New Roman"/>
              </a:rPr>
              <a:t> </a:t>
            </a:r>
            <a:r>
              <a:rPr sz="2000" dirty="0">
                <a:latin typeface="Times New Roman"/>
                <a:cs typeface="Times New Roman"/>
              </a:rPr>
              <a:t>rate</a:t>
            </a:r>
            <a:r>
              <a:rPr sz="2000" spc="-1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forest</a:t>
            </a:r>
            <a:r>
              <a:rPr sz="2000" spc="-30" dirty="0">
                <a:latin typeface="Times New Roman"/>
                <a:cs typeface="Times New Roman"/>
              </a:rPr>
              <a:t> </a:t>
            </a:r>
            <a:r>
              <a:rPr sz="2000" dirty="0">
                <a:latin typeface="Times New Roman"/>
                <a:cs typeface="Times New Roman"/>
              </a:rPr>
              <a:t>(storage</a:t>
            </a:r>
            <a:r>
              <a:rPr sz="2000" spc="-30" dirty="0">
                <a:latin typeface="Times New Roman"/>
                <a:cs typeface="Times New Roman"/>
              </a:rPr>
              <a:t> </a:t>
            </a:r>
            <a:r>
              <a:rPr sz="2000" dirty="0">
                <a:latin typeface="Times New Roman"/>
                <a:cs typeface="Times New Roman"/>
              </a:rPr>
              <a:t>for</a:t>
            </a:r>
            <a:r>
              <a:rPr sz="2000" spc="-10" dirty="0">
                <a:latin typeface="Times New Roman"/>
                <a:cs typeface="Times New Roman"/>
              </a:rPr>
              <a:t> </a:t>
            </a:r>
            <a:r>
              <a:rPr sz="2000" spc="-5" dirty="0">
                <a:latin typeface="Times New Roman"/>
                <a:cs typeface="Times New Roman"/>
              </a:rPr>
              <a:t>biomass)</a:t>
            </a:r>
            <a:r>
              <a:rPr sz="2000" spc="-20" dirty="0">
                <a:latin typeface="Times New Roman"/>
                <a:cs typeface="Times New Roman"/>
              </a:rPr>
              <a:t> </a:t>
            </a:r>
            <a:r>
              <a:rPr sz="2000" spc="-5" dirty="0">
                <a:latin typeface="Times New Roman"/>
                <a:cs typeface="Times New Roman"/>
              </a:rPr>
              <a:t>also</a:t>
            </a:r>
            <a:r>
              <a:rPr sz="2000" spc="5" dirty="0">
                <a:latin typeface="Times New Roman"/>
                <a:cs typeface="Times New Roman"/>
              </a:rPr>
              <a:t> </a:t>
            </a:r>
            <a:r>
              <a:rPr sz="2000" dirty="0">
                <a:latin typeface="Times New Roman"/>
                <a:cs typeface="Times New Roman"/>
              </a:rPr>
              <a:t>decides</a:t>
            </a:r>
            <a:r>
              <a:rPr sz="2000" spc="-25" dirty="0">
                <a:latin typeface="Times New Roman"/>
                <a:cs typeface="Times New Roman"/>
              </a:rPr>
              <a:t> </a:t>
            </a:r>
            <a:r>
              <a:rPr sz="2000" dirty="0">
                <a:latin typeface="Times New Roman"/>
                <a:cs typeface="Times New Roman"/>
              </a:rPr>
              <a:t>the </a:t>
            </a:r>
            <a:r>
              <a:rPr sz="2000" spc="-5" dirty="0">
                <a:latin typeface="Times New Roman"/>
                <a:cs typeface="Times New Roman"/>
              </a:rPr>
              <a:t>amount </a:t>
            </a:r>
            <a:r>
              <a:rPr sz="2000" spc="5" dirty="0">
                <a:latin typeface="Times New Roman"/>
                <a:cs typeface="Times New Roman"/>
              </a:rPr>
              <a:t>of</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102</a:t>
            </a:fld>
            <a:endParaRPr dirty="0"/>
          </a:p>
        </p:txBody>
      </p:sp>
      <p:sp>
        <p:nvSpPr>
          <p:cNvPr id="2" name="object 2"/>
          <p:cNvSpPr txBox="1"/>
          <p:nvPr/>
        </p:nvSpPr>
        <p:spPr>
          <a:xfrm>
            <a:off x="129539" y="0"/>
            <a:ext cx="8550275" cy="1397000"/>
          </a:xfrm>
          <a:prstGeom prst="rect">
            <a:avLst/>
          </a:prstGeom>
        </p:spPr>
        <p:txBody>
          <a:bodyPr vert="horz" wrap="square" lIns="0" tIns="164465" rIns="0" bIns="0" rtlCol="0">
            <a:spAutoFit/>
          </a:bodyPr>
          <a:lstStyle/>
          <a:p>
            <a:pPr marL="38100">
              <a:lnSpc>
                <a:spcPct val="100000"/>
              </a:lnSpc>
              <a:spcBef>
                <a:spcPts val="1295"/>
              </a:spcBef>
            </a:pPr>
            <a:r>
              <a:rPr sz="2000" dirty="0">
                <a:latin typeface="Times New Roman"/>
                <a:cs typeface="Times New Roman"/>
              </a:rPr>
              <a:t>use</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biomass</a:t>
            </a:r>
            <a:r>
              <a:rPr sz="2000" spc="-25" dirty="0">
                <a:latin typeface="Times New Roman"/>
                <a:cs typeface="Times New Roman"/>
              </a:rPr>
              <a:t> </a:t>
            </a:r>
            <a:r>
              <a:rPr sz="2000" dirty="0">
                <a:latin typeface="Times New Roman"/>
                <a:cs typeface="Times New Roman"/>
              </a:rPr>
              <a:t>and this</a:t>
            </a:r>
            <a:r>
              <a:rPr sz="2000" spc="-20" dirty="0">
                <a:latin typeface="Times New Roman"/>
                <a:cs typeface="Times New Roman"/>
              </a:rPr>
              <a:t> </a:t>
            </a:r>
            <a:r>
              <a:rPr sz="2000" dirty="0">
                <a:latin typeface="Times New Roman"/>
                <a:cs typeface="Times New Roman"/>
              </a:rPr>
              <a:t>has</a:t>
            </a:r>
            <a:r>
              <a:rPr sz="2000" spc="-15" dirty="0">
                <a:latin typeface="Times New Roman"/>
                <a:cs typeface="Times New Roman"/>
              </a:rPr>
              <a:t> </a:t>
            </a:r>
            <a:r>
              <a:rPr sz="2000" dirty="0">
                <a:latin typeface="Times New Roman"/>
                <a:cs typeface="Times New Roman"/>
              </a:rPr>
              <a:t>been</a:t>
            </a:r>
            <a:r>
              <a:rPr sz="2000" spc="-5" dirty="0">
                <a:latin typeface="Times New Roman"/>
                <a:cs typeface="Times New Roman"/>
              </a:rPr>
              <a:t> estimated</a:t>
            </a:r>
            <a:r>
              <a:rPr sz="2000" dirty="0">
                <a:latin typeface="Times New Roman"/>
                <a:cs typeface="Times New Roman"/>
              </a:rPr>
              <a:t> around</a:t>
            </a:r>
            <a:r>
              <a:rPr sz="2000" spc="-35" dirty="0">
                <a:latin typeface="Times New Roman"/>
                <a:cs typeface="Times New Roman"/>
              </a:rPr>
              <a:t> </a:t>
            </a:r>
            <a:r>
              <a:rPr sz="2000" dirty="0">
                <a:latin typeface="Times New Roman"/>
                <a:cs typeface="Times New Roman"/>
              </a:rPr>
              <a:t>1.5</a:t>
            </a:r>
            <a:r>
              <a:rPr sz="2000" spc="-15" dirty="0">
                <a:latin typeface="Times New Roman"/>
                <a:cs typeface="Times New Roman"/>
              </a:rPr>
              <a:t> </a:t>
            </a:r>
            <a:r>
              <a:rPr sz="2000" dirty="0">
                <a:latin typeface="Times New Roman"/>
                <a:cs typeface="Times New Roman"/>
              </a:rPr>
              <a:t>x 10</a:t>
            </a:r>
            <a:r>
              <a:rPr sz="2000" spc="5" dirty="0">
                <a:latin typeface="Times New Roman"/>
                <a:cs typeface="Times New Roman"/>
              </a:rPr>
              <a:t> </a:t>
            </a:r>
            <a:r>
              <a:rPr sz="1950" spc="-15" baseline="25641" dirty="0">
                <a:latin typeface="Times New Roman"/>
                <a:cs typeface="Times New Roman"/>
              </a:rPr>
              <a:t>11</a:t>
            </a:r>
            <a:r>
              <a:rPr sz="1950" spc="240" baseline="25641" dirty="0">
                <a:latin typeface="Times New Roman"/>
                <a:cs typeface="Times New Roman"/>
              </a:rPr>
              <a:t> </a:t>
            </a:r>
            <a:r>
              <a:rPr sz="2000" dirty="0">
                <a:latin typeface="Times New Roman"/>
                <a:cs typeface="Times New Roman"/>
              </a:rPr>
              <a:t>t</a:t>
            </a:r>
            <a:r>
              <a:rPr sz="2000" spc="5"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3 x </a:t>
            </a:r>
            <a:r>
              <a:rPr sz="2000" spc="10" dirty="0">
                <a:latin typeface="Times New Roman"/>
                <a:cs typeface="Times New Roman"/>
              </a:rPr>
              <a:t>10</a:t>
            </a:r>
            <a:r>
              <a:rPr sz="1950" spc="15" baseline="25641" dirty="0">
                <a:latin typeface="Times New Roman"/>
                <a:cs typeface="Times New Roman"/>
              </a:rPr>
              <a:t>21 </a:t>
            </a:r>
            <a:r>
              <a:rPr sz="1950" spc="232" baseline="25641" dirty="0">
                <a:latin typeface="Times New Roman"/>
                <a:cs typeface="Times New Roman"/>
              </a:rPr>
              <a:t> </a:t>
            </a:r>
            <a:r>
              <a:rPr sz="2000" dirty="0">
                <a:latin typeface="Times New Roman"/>
                <a:cs typeface="Times New Roman"/>
              </a:rPr>
              <a:t>J/a</a:t>
            </a:r>
            <a:r>
              <a:rPr sz="2000" spc="-15"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spc="5" dirty="0">
                <a:latin typeface="Times New Roman"/>
                <a:cs typeface="Times New Roman"/>
              </a:rPr>
              <a:t>100</a:t>
            </a:r>
            <a:endParaRPr sz="2000">
              <a:latin typeface="Times New Roman"/>
              <a:cs typeface="Times New Roman"/>
            </a:endParaRPr>
          </a:p>
          <a:p>
            <a:pPr marL="38100">
              <a:lnSpc>
                <a:spcPct val="100000"/>
              </a:lnSpc>
              <a:spcBef>
                <a:spcPts val="1200"/>
              </a:spcBef>
            </a:pPr>
            <a:r>
              <a:rPr sz="2000" spc="-5" dirty="0">
                <a:latin typeface="Times New Roman"/>
                <a:cs typeface="Times New Roman"/>
              </a:rPr>
              <a:t>billion</a:t>
            </a:r>
            <a:r>
              <a:rPr sz="2000" spc="-20" dirty="0">
                <a:latin typeface="Times New Roman"/>
                <a:cs typeface="Times New Roman"/>
              </a:rPr>
              <a:t> </a:t>
            </a:r>
            <a:r>
              <a:rPr sz="2000" dirty="0">
                <a:latin typeface="Times New Roman"/>
                <a:cs typeface="Times New Roman"/>
              </a:rPr>
              <a:t>tons</a:t>
            </a:r>
            <a:r>
              <a:rPr sz="2000" spc="-15" dirty="0">
                <a:latin typeface="Times New Roman"/>
                <a:cs typeface="Times New Roman"/>
              </a:rPr>
              <a:t> </a:t>
            </a:r>
            <a:r>
              <a:rPr sz="2000" spc="-5" dirty="0">
                <a:latin typeface="Times New Roman"/>
                <a:cs typeface="Times New Roman"/>
              </a:rPr>
              <a:t>COE/annum.</a:t>
            </a:r>
            <a:r>
              <a:rPr sz="2000" spc="-45" dirty="0">
                <a:latin typeface="Times New Roman"/>
                <a:cs typeface="Times New Roman"/>
              </a:rPr>
              <a:t> </a:t>
            </a:r>
            <a:r>
              <a:rPr sz="2000" dirty="0">
                <a:latin typeface="Times New Roman"/>
                <a:cs typeface="Times New Roman"/>
              </a:rPr>
              <a:t>This</a:t>
            </a:r>
            <a:r>
              <a:rPr sz="2000" spc="-10" dirty="0">
                <a:latin typeface="Times New Roman"/>
                <a:cs typeface="Times New Roman"/>
              </a:rPr>
              <a:t> </a:t>
            </a:r>
            <a:r>
              <a:rPr sz="2000" spc="-5" dirty="0">
                <a:latin typeface="Times New Roman"/>
                <a:cs typeface="Times New Roman"/>
              </a:rPr>
              <a:t>amount</a:t>
            </a:r>
            <a:r>
              <a:rPr sz="2000" dirty="0">
                <a:latin typeface="Times New Roman"/>
                <a:cs typeface="Times New Roman"/>
              </a:rPr>
              <a:t> to</a:t>
            </a:r>
            <a:r>
              <a:rPr sz="2000" spc="-20" dirty="0">
                <a:latin typeface="Times New Roman"/>
                <a:cs typeface="Times New Roman"/>
              </a:rPr>
              <a:t> </a:t>
            </a:r>
            <a:r>
              <a:rPr sz="2000" dirty="0">
                <a:latin typeface="Times New Roman"/>
                <a:cs typeface="Times New Roman"/>
              </a:rPr>
              <a:t>be </a:t>
            </a:r>
            <a:r>
              <a:rPr sz="2000" spc="5" dirty="0">
                <a:latin typeface="Times New Roman"/>
                <a:cs typeface="Times New Roman"/>
              </a:rPr>
              <a:t>10%</a:t>
            </a:r>
            <a:r>
              <a:rPr sz="2000" spc="-2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total</a:t>
            </a:r>
            <a:r>
              <a:rPr sz="2000" spc="-10" dirty="0">
                <a:latin typeface="Times New Roman"/>
                <a:cs typeface="Times New Roman"/>
              </a:rPr>
              <a:t> </a:t>
            </a:r>
            <a:r>
              <a:rPr sz="2000" spc="-5" dirty="0">
                <a:latin typeface="Times New Roman"/>
                <a:cs typeface="Times New Roman"/>
              </a:rPr>
              <a:t>biomass</a:t>
            </a:r>
            <a:r>
              <a:rPr sz="2000" spc="-20" dirty="0">
                <a:latin typeface="Times New Roman"/>
                <a:cs typeface="Times New Roman"/>
              </a:rPr>
              <a:t> </a:t>
            </a:r>
            <a:r>
              <a:rPr sz="2000" spc="-5" dirty="0">
                <a:latin typeface="Times New Roman"/>
                <a:cs typeface="Times New Roman"/>
              </a:rPr>
              <a:t>estimates.</a:t>
            </a:r>
            <a:endParaRPr sz="2000">
              <a:latin typeface="Times New Roman"/>
              <a:cs typeface="Times New Roman"/>
            </a:endParaRPr>
          </a:p>
          <a:p>
            <a:pPr marL="38100">
              <a:lnSpc>
                <a:spcPct val="100000"/>
              </a:lnSpc>
              <a:spcBef>
                <a:spcPts val="1200"/>
              </a:spcBef>
            </a:pPr>
            <a:r>
              <a:rPr sz="2000" spc="-15" dirty="0">
                <a:latin typeface="Times New Roman"/>
                <a:cs typeface="Times New Roman"/>
              </a:rPr>
              <a:t>Table:12.2</a:t>
            </a:r>
            <a:r>
              <a:rPr sz="2000" spc="-30" dirty="0">
                <a:latin typeface="Times New Roman"/>
                <a:cs typeface="Times New Roman"/>
              </a:rPr>
              <a:t> </a:t>
            </a:r>
            <a:r>
              <a:rPr sz="2000" spc="-5" dirty="0">
                <a:latin typeface="Times New Roman"/>
                <a:cs typeface="Times New Roman"/>
              </a:rPr>
              <a:t>Distribution</a:t>
            </a:r>
            <a:r>
              <a:rPr sz="2000" spc="-3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biomass</a:t>
            </a:r>
            <a:r>
              <a:rPr sz="2000" spc="-20" dirty="0">
                <a:latin typeface="Times New Roman"/>
                <a:cs typeface="Times New Roman"/>
              </a:rPr>
              <a:t> </a:t>
            </a:r>
            <a:r>
              <a:rPr sz="2000" dirty="0">
                <a:latin typeface="Times New Roman"/>
                <a:cs typeface="Times New Roman"/>
              </a:rPr>
              <a:t>Production</a:t>
            </a:r>
            <a:r>
              <a:rPr sz="2000" spc="-4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15" dirty="0">
                <a:latin typeface="Times New Roman"/>
                <a:cs typeface="Times New Roman"/>
              </a:rPr>
              <a:t>Earth’s</a:t>
            </a:r>
            <a:r>
              <a:rPr sz="2000" spc="-40" dirty="0">
                <a:latin typeface="Times New Roman"/>
                <a:cs typeface="Times New Roman"/>
              </a:rPr>
              <a:t> </a:t>
            </a:r>
            <a:r>
              <a:rPr sz="2000" dirty="0">
                <a:latin typeface="Times New Roman"/>
                <a:cs typeface="Times New Roman"/>
              </a:rPr>
              <a:t>Surface</a:t>
            </a:r>
            <a:r>
              <a:rPr sz="2000" spc="-40" dirty="0">
                <a:latin typeface="Times New Roman"/>
                <a:cs typeface="Times New Roman"/>
              </a:rPr>
              <a:t> </a:t>
            </a:r>
            <a:r>
              <a:rPr sz="2000" dirty="0">
                <a:latin typeface="Times New Roman"/>
                <a:cs typeface="Times New Roman"/>
              </a:rPr>
              <a:t>(Lith</a:t>
            </a:r>
            <a:r>
              <a:rPr sz="2000" spc="-15" dirty="0">
                <a:latin typeface="Times New Roman"/>
                <a:cs typeface="Times New Roman"/>
              </a:rPr>
              <a:t> </a:t>
            </a:r>
            <a:r>
              <a:rPr sz="2000" spc="5" dirty="0">
                <a:latin typeface="Times New Roman"/>
                <a:cs typeface="Times New Roman"/>
              </a:rPr>
              <a:t>1975).</a:t>
            </a:r>
            <a:endParaRPr sz="2000">
              <a:latin typeface="Times New Roman"/>
              <a:cs typeface="Times New Roman"/>
            </a:endParaRPr>
          </a:p>
        </p:txBody>
      </p:sp>
      <p:graphicFrame>
        <p:nvGraphicFramePr>
          <p:cNvPr id="3" name="object 3"/>
          <p:cNvGraphicFramePr>
            <a:graphicFrameLocks noGrp="1"/>
          </p:cNvGraphicFramePr>
          <p:nvPr/>
        </p:nvGraphicFramePr>
        <p:xfrm>
          <a:off x="76200" y="1578863"/>
          <a:ext cx="8985884" cy="4891400"/>
        </p:xfrm>
        <a:graphic>
          <a:graphicData uri="http://schemas.openxmlformats.org/drawingml/2006/table">
            <a:tbl>
              <a:tblPr firstRow="1" bandRow="1">
                <a:tableStyleId>{2D5ABB26-0587-4C30-8999-92F81FD0307C}</a:tableStyleId>
              </a:tblPr>
              <a:tblGrid>
                <a:gridCol w="1325880"/>
                <a:gridCol w="859790"/>
                <a:gridCol w="1250950"/>
                <a:gridCol w="1407160"/>
                <a:gridCol w="1016635"/>
                <a:gridCol w="938529"/>
                <a:gridCol w="704215"/>
                <a:gridCol w="1482725"/>
              </a:tblGrid>
              <a:tr h="1185926">
                <a:tc>
                  <a:txBody>
                    <a:bodyPr/>
                    <a:lstStyle/>
                    <a:p>
                      <a:pPr marL="87630" marR="417195">
                        <a:lnSpc>
                          <a:spcPct val="100000"/>
                        </a:lnSpc>
                        <a:spcBef>
                          <a:spcPts val="280"/>
                        </a:spcBef>
                      </a:pPr>
                      <a:r>
                        <a:rPr sz="1800" b="1" dirty="0">
                          <a:solidFill>
                            <a:srgbClr val="FFFFFF"/>
                          </a:solidFill>
                          <a:latin typeface="Times New Roman"/>
                          <a:cs typeface="Times New Roman"/>
                        </a:rPr>
                        <a:t>Biomass  </a:t>
                      </a:r>
                      <a:r>
                        <a:rPr sz="1800" b="1" spc="-10" dirty="0">
                          <a:solidFill>
                            <a:srgbClr val="FFFFFF"/>
                          </a:solidFill>
                          <a:latin typeface="Times New Roman"/>
                          <a:cs typeface="Times New Roman"/>
                        </a:rPr>
                        <a:t>Source</a:t>
                      </a:r>
                      <a:endParaRPr sz="1800">
                        <a:latin typeface="Times New Roman"/>
                        <a:cs typeface="Times New Roman"/>
                      </a:endParaRPr>
                    </a:p>
                  </a:txBody>
                  <a:tcPr marL="0" marR="0" marT="35560" marB="0">
                    <a:lnL w="635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a:txBody>
                    <a:bodyPr/>
                    <a:lstStyle/>
                    <a:p>
                      <a:pPr marL="91440" marR="209550">
                        <a:lnSpc>
                          <a:spcPct val="100000"/>
                        </a:lnSpc>
                        <a:spcBef>
                          <a:spcPts val="280"/>
                        </a:spcBef>
                      </a:pPr>
                      <a:r>
                        <a:rPr sz="1800" b="1" spc="-10" dirty="0">
                          <a:solidFill>
                            <a:srgbClr val="FFFFFF"/>
                          </a:solidFill>
                          <a:latin typeface="Times New Roman"/>
                          <a:cs typeface="Times New Roman"/>
                        </a:rPr>
                        <a:t>Area </a:t>
                      </a:r>
                      <a:r>
                        <a:rPr sz="1800" b="1" spc="-5" dirty="0">
                          <a:solidFill>
                            <a:srgbClr val="FFFFFF"/>
                          </a:solidFill>
                          <a:latin typeface="Times New Roman"/>
                          <a:cs typeface="Times New Roman"/>
                        </a:rPr>
                        <a:t> in</a:t>
                      </a:r>
                      <a:r>
                        <a:rPr sz="1800" b="1" spc="-90" dirty="0">
                          <a:solidFill>
                            <a:srgbClr val="FFFFFF"/>
                          </a:solidFill>
                          <a:latin typeface="Times New Roman"/>
                          <a:cs typeface="Times New Roman"/>
                        </a:rPr>
                        <a:t> </a:t>
                      </a:r>
                      <a:r>
                        <a:rPr sz="1800" b="1" spc="-5" dirty="0">
                          <a:solidFill>
                            <a:srgbClr val="FFFFFF"/>
                          </a:solidFill>
                          <a:latin typeface="Times New Roman"/>
                          <a:cs typeface="Times New Roman"/>
                        </a:rPr>
                        <a:t>10</a:t>
                      </a:r>
                      <a:r>
                        <a:rPr sz="1800" b="1" spc="-7" baseline="25462" dirty="0">
                          <a:solidFill>
                            <a:srgbClr val="FFFFFF"/>
                          </a:solidFill>
                          <a:latin typeface="Times New Roman"/>
                          <a:cs typeface="Times New Roman"/>
                        </a:rPr>
                        <a:t>6 </a:t>
                      </a:r>
                      <a:r>
                        <a:rPr sz="1800" b="1" spc="-434" baseline="25462" dirty="0">
                          <a:solidFill>
                            <a:srgbClr val="FFFFFF"/>
                          </a:solidFill>
                          <a:latin typeface="Times New Roman"/>
                          <a:cs typeface="Times New Roman"/>
                        </a:rPr>
                        <a:t> </a:t>
                      </a:r>
                      <a:r>
                        <a:rPr sz="1800" b="1" spc="-5" dirty="0">
                          <a:solidFill>
                            <a:srgbClr val="FFFFFF"/>
                          </a:solidFill>
                          <a:latin typeface="Times New Roman"/>
                          <a:cs typeface="Times New Roman"/>
                        </a:rPr>
                        <a:t>km</a:t>
                      </a:r>
                      <a:r>
                        <a:rPr sz="1800" b="1" spc="-7" baseline="25462" dirty="0">
                          <a:solidFill>
                            <a:srgbClr val="FFFFFF"/>
                          </a:solidFill>
                          <a:latin typeface="Times New Roman"/>
                          <a:cs typeface="Times New Roman"/>
                        </a:rPr>
                        <a:t>2</a:t>
                      </a:r>
                      <a:endParaRPr sz="1800" baseline="25462">
                        <a:latin typeface="Times New Roman"/>
                        <a:cs typeface="Times New Roman"/>
                      </a:endParaRPr>
                    </a:p>
                  </a:txBody>
                  <a:tcPr marL="0" marR="0" marT="35560"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a:txBody>
                    <a:bodyPr/>
                    <a:lstStyle/>
                    <a:p>
                      <a:pPr marL="91440" marR="139700">
                        <a:lnSpc>
                          <a:spcPct val="100000"/>
                        </a:lnSpc>
                        <a:spcBef>
                          <a:spcPts val="280"/>
                        </a:spcBef>
                      </a:pPr>
                      <a:r>
                        <a:rPr sz="1800" b="1" spc="-5" dirty="0">
                          <a:solidFill>
                            <a:srgbClr val="FFFFFF"/>
                          </a:solidFill>
                          <a:latin typeface="Times New Roman"/>
                          <a:cs typeface="Times New Roman"/>
                        </a:rPr>
                        <a:t>Net </a:t>
                      </a:r>
                      <a:r>
                        <a:rPr sz="1800" b="1" dirty="0">
                          <a:solidFill>
                            <a:srgbClr val="FFFFFF"/>
                          </a:solidFill>
                          <a:latin typeface="Times New Roman"/>
                          <a:cs typeface="Times New Roman"/>
                        </a:rPr>
                        <a:t> primary </a:t>
                      </a:r>
                      <a:r>
                        <a:rPr sz="1800" b="1" spc="5" dirty="0">
                          <a:solidFill>
                            <a:srgbClr val="FFFFFF"/>
                          </a:solidFill>
                          <a:latin typeface="Times New Roman"/>
                          <a:cs typeface="Times New Roman"/>
                        </a:rPr>
                        <a:t> </a:t>
                      </a:r>
                      <a:r>
                        <a:rPr sz="1800" b="1" dirty="0">
                          <a:solidFill>
                            <a:srgbClr val="FFFFFF"/>
                          </a:solidFill>
                          <a:latin typeface="Times New Roman"/>
                          <a:cs typeface="Times New Roman"/>
                        </a:rPr>
                        <a:t>p</a:t>
                      </a:r>
                      <a:r>
                        <a:rPr sz="1800" b="1" spc="-40" dirty="0">
                          <a:solidFill>
                            <a:srgbClr val="FFFFFF"/>
                          </a:solidFill>
                          <a:latin typeface="Times New Roman"/>
                          <a:cs typeface="Times New Roman"/>
                        </a:rPr>
                        <a:t>r</a:t>
                      </a:r>
                      <a:r>
                        <a:rPr sz="1800" b="1" dirty="0">
                          <a:solidFill>
                            <a:srgbClr val="FFFFFF"/>
                          </a:solidFill>
                          <a:latin typeface="Times New Roman"/>
                          <a:cs typeface="Times New Roman"/>
                        </a:rPr>
                        <a:t>od</a:t>
                      </a:r>
                      <a:r>
                        <a:rPr sz="1800" b="1" spc="-10" dirty="0">
                          <a:solidFill>
                            <a:srgbClr val="FFFFFF"/>
                          </a:solidFill>
                          <a:latin typeface="Times New Roman"/>
                          <a:cs typeface="Times New Roman"/>
                        </a:rPr>
                        <a:t>u</a:t>
                      </a:r>
                      <a:r>
                        <a:rPr sz="1800" b="1" dirty="0">
                          <a:solidFill>
                            <a:srgbClr val="FFFFFF"/>
                          </a:solidFill>
                          <a:latin typeface="Times New Roman"/>
                          <a:cs typeface="Times New Roman"/>
                        </a:rPr>
                        <a:t>ct</a:t>
                      </a:r>
                      <a:r>
                        <a:rPr sz="1800" b="1" spc="5" dirty="0">
                          <a:solidFill>
                            <a:srgbClr val="FFFFFF"/>
                          </a:solidFill>
                          <a:latin typeface="Times New Roman"/>
                          <a:cs typeface="Times New Roman"/>
                        </a:rPr>
                        <a:t>i</a:t>
                      </a:r>
                      <a:r>
                        <a:rPr sz="1800" b="1" dirty="0">
                          <a:solidFill>
                            <a:srgbClr val="FFFFFF"/>
                          </a:solidFill>
                          <a:latin typeface="Times New Roman"/>
                          <a:cs typeface="Times New Roman"/>
                        </a:rPr>
                        <a:t>vi  </a:t>
                      </a:r>
                      <a:r>
                        <a:rPr sz="1800" b="1" spc="-30" dirty="0">
                          <a:solidFill>
                            <a:srgbClr val="FFFFFF"/>
                          </a:solidFill>
                          <a:latin typeface="Times New Roman"/>
                          <a:cs typeface="Times New Roman"/>
                        </a:rPr>
                        <a:t>ty,</a:t>
                      </a:r>
                      <a:r>
                        <a:rPr sz="1800" b="1" spc="-40" dirty="0">
                          <a:solidFill>
                            <a:srgbClr val="FFFFFF"/>
                          </a:solidFill>
                          <a:latin typeface="Times New Roman"/>
                          <a:cs typeface="Times New Roman"/>
                        </a:rPr>
                        <a:t> </a:t>
                      </a:r>
                      <a:r>
                        <a:rPr sz="1800" b="1" dirty="0">
                          <a:solidFill>
                            <a:srgbClr val="FFFFFF"/>
                          </a:solidFill>
                          <a:latin typeface="Times New Roman"/>
                          <a:cs typeface="Times New Roman"/>
                        </a:rPr>
                        <a:t>g/m</a:t>
                      </a:r>
                      <a:r>
                        <a:rPr sz="1800" b="1" baseline="25462" dirty="0">
                          <a:solidFill>
                            <a:srgbClr val="FFFFFF"/>
                          </a:solidFill>
                          <a:latin typeface="Times New Roman"/>
                          <a:cs typeface="Times New Roman"/>
                        </a:rPr>
                        <a:t>3</a:t>
                      </a:r>
                      <a:r>
                        <a:rPr sz="1800" b="1" spc="382" baseline="25462" dirty="0">
                          <a:solidFill>
                            <a:srgbClr val="FFFFFF"/>
                          </a:solidFill>
                          <a:latin typeface="Times New Roman"/>
                          <a:cs typeface="Times New Roman"/>
                        </a:rPr>
                        <a:t> </a:t>
                      </a:r>
                      <a:r>
                        <a:rPr sz="1800" b="1" dirty="0">
                          <a:solidFill>
                            <a:srgbClr val="FFFFFF"/>
                          </a:solidFill>
                          <a:latin typeface="Times New Roman"/>
                          <a:cs typeface="Times New Roman"/>
                        </a:rPr>
                        <a:t>a</a:t>
                      </a:r>
                      <a:endParaRPr sz="1800">
                        <a:latin typeface="Times New Roman"/>
                        <a:cs typeface="Times New Roman"/>
                      </a:endParaRPr>
                    </a:p>
                  </a:txBody>
                  <a:tcPr marL="0" marR="0" marT="35560"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a:txBody>
                    <a:bodyPr/>
                    <a:lstStyle/>
                    <a:p>
                      <a:pPr marL="92075" marR="94615" algn="just">
                        <a:lnSpc>
                          <a:spcPct val="100000"/>
                        </a:lnSpc>
                        <a:spcBef>
                          <a:spcPts val="280"/>
                        </a:spcBef>
                      </a:pPr>
                      <a:r>
                        <a:rPr sz="1800" b="1" spc="-5" dirty="0">
                          <a:solidFill>
                            <a:srgbClr val="FFFFFF"/>
                          </a:solidFill>
                          <a:latin typeface="Times New Roman"/>
                          <a:cs typeface="Times New Roman"/>
                        </a:rPr>
                        <a:t>Net</a:t>
                      </a:r>
                      <a:r>
                        <a:rPr sz="1800" b="1" spc="-55" dirty="0">
                          <a:solidFill>
                            <a:srgbClr val="FFFFFF"/>
                          </a:solidFill>
                          <a:latin typeface="Times New Roman"/>
                          <a:cs typeface="Times New Roman"/>
                        </a:rPr>
                        <a:t> </a:t>
                      </a:r>
                      <a:r>
                        <a:rPr sz="1800" b="1" spc="-5" dirty="0">
                          <a:solidFill>
                            <a:srgbClr val="FFFFFF"/>
                          </a:solidFill>
                          <a:latin typeface="Times New Roman"/>
                          <a:cs typeface="Times New Roman"/>
                        </a:rPr>
                        <a:t>primary </a:t>
                      </a:r>
                      <a:r>
                        <a:rPr sz="1800" b="1" spc="-440" dirty="0">
                          <a:solidFill>
                            <a:srgbClr val="FFFFFF"/>
                          </a:solidFill>
                          <a:latin typeface="Times New Roman"/>
                          <a:cs typeface="Times New Roman"/>
                        </a:rPr>
                        <a:t> </a:t>
                      </a:r>
                      <a:r>
                        <a:rPr sz="1800" b="1" dirty="0">
                          <a:solidFill>
                            <a:srgbClr val="FFFFFF"/>
                          </a:solidFill>
                          <a:latin typeface="Times New Roman"/>
                          <a:cs typeface="Times New Roman"/>
                        </a:rPr>
                        <a:t>p</a:t>
                      </a:r>
                      <a:r>
                        <a:rPr sz="1800" b="1" spc="-40" dirty="0">
                          <a:solidFill>
                            <a:srgbClr val="FFFFFF"/>
                          </a:solidFill>
                          <a:latin typeface="Times New Roman"/>
                          <a:cs typeface="Times New Roman"/>
                        </a:rPr>
                        <a:t>r</a:t>
                      </a:r>
                      <a:r>
                        <a:rPr sz="1800" b="1" dirty="0">
                          <a:solidFill>
                            <a:srgbClr val="FFFFFF"/>
                          </a:solidFill>
                          <a:latin typeface="Times New Roman"/>
                          <a:cs typeface="Times New Roman"/>
                        </a:rPr>
                        <a:t>od</a:t>
                      </a:r>
                      <a:r>
                        <a:rPr sz="1800" b="1" spc="-10" dirty="0">
                          <a:solidFill>
                            <a:srgbClr val="FFFFFF"/>
                          </a:solidFill>
                          <a:latin typeface="Times New Roman"/>
                          <a:cs typeface="Times New Roman"/>
                        </a:rPr>
                        <a:t>u</a:t>
                      </a:r>
                      <a:r>
                        <a:rPr sz="1800" b="1" dirty="0">
                          <a:solidFill>
                            <a:srgbClr val="FFFFFF"/>
                          </a:solidFill>
                          <a:latin typeface="Times New Roman"/>
                          <a:cs typeface="Times New Roman"/>
                        </a:rPr>
                        <a:t>ct</a:t>
                      </a:r>
                      <a:r>
                        <a:rPr sz="1800" b="1" spc="5" dirty="0">
                          <a:solidFill>
                            <a:srgbClr val="FFFFFF"/>
                          </a:solidFill>
                          <a:latin typeface="Times New Roman"/>
                          <a:cs typeface="Times New Roman"/>
                        </a:rPr>
                        <a:t>i</a:t>
                      </a:r>
                      <a:r>
                        <a:rPr sz="1800" b="1" dirty="0">
                          <a:solidFill>
                            <a:srgbClr val="FFFFFF"/>
                          </a:solidFill>
                          <a:latin typeface="Times New Roman"/>
                          <a:cs typeface="Times New Roman"/>
                        </a:rPr>
                        <a:t>vity  </a:t>
                      </a:r>
                      <a:r>
                        <a:rPr sz="1800" b="1" spc="-5" dirty="0">
                          <a:solidFill>
                            <a:srgbClr val="FFFFFF"/>
                          </a:solidFill>
                          <a:latin typeface="Times New Roman"/>
                          <a:cs typeface="Times New Roman"/>
                        </a:rPr>
                        <a:t>in </a:t>
                      </a:r>
                      <a:r>
                        <a:rPr sz="1800" b="1" dirty="0">
                          <a:solidFill>
                            <a:srgbClr val="FFFFFF"/>
                          </a:solidFill>
                          <a:latin typeface="Times New Roman"/>
                          <a:cs typeface="Times New Roman"/>
                        </a:rPr>
                        <a:t>biom. 10</a:t>
                      </a:r>
                      <a:r>
                        <a:rPr sz="1800" b="1" baseline="25462" dirty="0">
                          <a:solidFill>
                            <a:srgbClr val="FFFFFF"/>
                          </a:solidFill>
                          <a:latin typeface="Times New Roman"/>
                          <a:cs typeface="Times New Roman"/>
                        </a:rPr>
                        <a:t>9 </a:t>
                      </a:r>
                      <a:r>
                        <a:rPr sz="1800" b="1" spc="7" baseline="25462" dirty="0">
                          <a:solidFill>
                            <a:srgbClr val="FFFFFF"/>
                          </a:solidFill>
                          <a:latin typeface="Times New Roman"/>
                          <a:cs typeface="Times New Roman"/>
                        </a:rPr>
                        <a:t> </a:t>
                      </a:r>
                      <a:r>
                        <a:rPr sz="1800" b="1" dirty="0">
                          <a:solidFill>
                            <a:srgbClr val="FFFFFF"/>
                          </a:solidFill>
                          <a:latin typeface="Times New Roman"/>
                          <a:cs typeface="Times New Roman"/>
                        </a:rPr>
                        <a:t>t/a</a:t>
                      </a:r>
                      <a:endParaRPr sz="1800">
                        <a:latin typeface="Times New Roman"/>
                        <a:cs typeface="Times New Roman"/>
                      </a:endParaRPr>
                    </a:p>
                  </a:txBody>
                  <a:tcPr marL="0" marR="0" marT="35560"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a:txBody>
                    <a:bodyPr/>
                    <a:lstStyle/>
                    <a:p>
                      <a:pPr marL="92075" marR="153670">
                        <a:lnSpc>
                          <a:spcPct val="100000"/>
                        </a:lnSpc>
                        <a:spcBef>
                          <a:spcPts val="280"/>
                        </a:spcBef>
                      </a:pPr>
                      <a:r>
                        <a:rPr sz="1800" b="1" dirty="0">
                          <a:solidFill>
                            <a:srgbClr val="FFFFFF"/>
                          </a:solidFill>
                          <a:latin typeface="Times New Roman"/>
                          <a:cs typeface="Times New Roman"/>
                        </a:rPr>
                        <a:t>Calor</a:t>
                      </a:r>
                      <a:r>
                        <a:rPr sz="1800" b="1" spc="5" dirty="0">
                          <a:solidFill>
                            <a:srgbClr val="FFFFFF"/>
                          </a:solidFill>
                          <a:latin typeface="Times New Roman"/>
                          <a:cs typeface="Times New Roman"/>
                        </a:rPr>
                        <a:t>i</a:t>
                      </a:r>
                      <a:r>
                        <a:rPr sz="1800" b="1" dirty="0">
                          <a:solidFill>
                            <a:srgbClr val="FFFFFF"/>
                          </a:solidFill>
                          <a:latin typeface="Times New Roman"/>
                          <a:cs typeface="Times New Roman"/>
                        </a:rPr>
                        <a:t>fi  c value </a:t>
                      </a:r>
                      <a:r>
                        <a:rPr sz="1800" b="1" spc="5" dirty="0">
                          <a:solidFill>
                            <a:srgbClr val="FFFFFF"/>
                          </a:solidFill>
                          <a:latin typeface="Times New Roman"/>
                          <a:cs typeface="Times New Roman"/>
                        </a:rPr>
                        <a:t> </a:t>
                      </a:r>
                      <a:r>
                        <a:rPr sz="1800" b="1" spc="-5" dirty="0">
                          <a:solidFill>
                            <a:srgbClr val="FFFFFF"/>
                          </a:solidFill>
                          <a:latin typeface="Times New Roman"/>
                          <a:cs typeface="Times New Roman"/>
                        </a:rPr>
                        <a:t>in </a:t>
                      </a:r>
                      <a:r>
                        <a:rPr sz="1800" b="1" dirty="0">
                          <a:solidFill>
                            <a:srgbClr val="FFFFFF"/>
                          </a:solidFill>
                          <a:latin typeface="Times New Roman"/>
                          <a:cs typeface="Times New Roman"/>
                        </a:rPr>
                        <a:t> MJ/kg</a:t>
                      </a:r>
                      <a:endParaRPr sz="1800">
                        <a:latin typeface="Times New Roman"/>
                        <a:cs typeface="Times New Roman"/>
                      </a:endParaRPr>
                    </a:p>
                  </a:txBody>
                  <a:tcPr marL="0" marR="0" marT="35560"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gridSpan="2">
                  <a:txBody>
                    <a:bodyPr/>
                    <a:lstStyle/>
                    <a:p>
                      <a:pPr marL="92075" marR="100965">
                        <a:lnSpc>
                          <a:spcPct val="100000"/>
                        </a:lnSpc>
                        <a:spcBef>
                          <a:spcPts val="280"/>
                        </a:spcBef>
                      </a:pPr>
                      <a:r>
                        <a:rPr sz="1800" b="1" spc="-5" dirty="0">
                          <a:solidFill>
                            <a:srgbClr val="FFFFFF"/>
                          </a:solidFill>
                          <a:latin typeface="Times New Roman"/>
                          <a:cs typeface="Times New Roman"/>
                        </a:rPr>
                        <a:t>Annual</a:t>
                      </a:r>
                      <a:r>
                        <a:rPr sz="1800" b="1" spc="-80" dirty="0">
                          <a:solidFill>
                            <a:srgbClr val="FFFFFF"/>
                          </a:solidFill>
                          <a:latin typeface="Times New Roman"/>
                          <a:cs typeface="Times New Roman"/>
                        </a:rPr>
                        <a:t> </a:t>
                      </a:r>
                      <a:r>
                        <a:rPr sz="1800" b="1" dirty="0">
                          <a:solidFill>
                            <a:srgbClr val="FFFFFF"/>
                          </a:solidFill>
                          <a:latin typeface="Times New Roman"/>
                          <a:cs typeface="Times New Roman"/>
                        </a:rPr>
                        <a:t>energy </a:t>
                      </a:r>
                      <a:r>
                        <a:rPr sz="1800" b="1" spc="-434" dirty="0">
                          <a:solidFill>
                            <a:srgbClr val="FFFFFF"/>
                          </a:solidFill>
                          <a:latin typeface="Times New Roman"/>
                          <a:cs typeface="Times New Roman"/>
                        </a:rPr>
                        <a:t> </a:t>
                      </a:r>
                      <a:r>
                        <a:rPr sz="1800" b="1" dirty="0">
                          <a:solidFill>
                            <a:srgbClr val="FFFFFF"/>
                          </a:solidFill>
                          <a:latin typeface="Times New Roman"/>
                          <a:cs typeface="Times New Roman"/>
                        </a:rPr>
                        <a:t>equivalent </a:t>
                      </a:r>
                      <a:r>
                        <a:rPr sz="1800" b="1" spc="5" dirty="0">
                          <a:solidFill>
                            <a:srgbClr val="FFFFFF"/>
                          </a:solidFill>
                          <a:latin typeface="Times New Roman"/>
                          <a:cs typeface="Times New Roman"/>
                        </a:rPr>
                        <a:t> </a:t>
                      </a:r>
                      <a:r>
                        <a:rPr sz="1800" b="1" spc="-5" dirty="0">
                          <a:solidFill>
                            <a:srgbClr val="FFFFFF"/>
                          </a:solidFill>
                          <a:latin typeface="Times New Roman"/>
                          <a:cs typeface="Times New Roman"/>
                        </a:rPr>
                        <a:t>KWh/m</a:t>
                      </a:r>
                      <a:r>
                        <a:rPr sz="1800" b="1" spc="-7" baseline="25462" dirty="0">
                          <a:solidFill>
                            <a:srgbClr val="FFFFFF"/>
                          </a:solidFill>
                          <a:latin typeface="Times New Roman"/>
                          <a:cs typeface="Times New Roman"/>
                        </a:rPr>
                        <a:t>2</a:t>
                      </a:r>
                      <a:r>
                        <a:rPr sz="1800" b="1" baseline="25462" dirty="0">
                          <a:solidFill>
                            <a:srgbClr val="FFFFFF"/>
                          </a:solidFill>
                          <a:latin typeface="Times New Roman"/>
                          <a:cs typeface="Times New Roman"/>
                        </a:rPr>
                        <a:t> </a:t>
                      </a:r>
                      <a:r>
                        <a:rPr sz="1800" b="1" dirty="0">
                          <a:solidFill>
                            <a:srgbClr val="FFFFFF"/>
                          </a:solidFill>
                          <a:latin typeface="Times New Roman"/>
                          <a:cs typeface="Times New Roman"/>
                        </a:rPr>
                        <a:t>10</a:t>
                      </a:r>
                      <a:r>
                        <a:rPr sz="1800" b="1" baseline="25462" dirty="0">
                          <a:solidFill>
                            <a:srgbClr val="FFFFFF"/>
                          </a:solidFill>
                          <a:latin typeface="Times New Roman"/>
                          <a:cs typeface="Times New Roman"/>
                        </a:rPr>
                        <a:t>9 </a:t>
                      </a:r>
                      <a:r>
                        <a:rPr sz="1800" b="1" spc="7" baseline="25462" dirty="0">
                          <a:solidFill>
                            <a:srgbClr val="FFFFFF"/>
                          </a:solidFill>
                          <a:latin typeface="Times New Roman"/>
                          <a:cs typeface="Times New Roman"/>
                        </a:rPr>
                        <a:t> </a:t>
                      </a:r>
                      <a:r>
                        <a:rPr sz="1800" b="1" spc="-5" dirty="0">
                          <a:solidFill>
                            <a:srgbClr val="FFFFFF"/>
                          </a:solidFill>
                          <a:latin typeface="Times New Roman"/>
                          <a:cs typeface="Times New Roman"/>
                        </a:rPr>
                        <a:t>MWh</a:t>
                      </a:r>
                      <a:endParaRPr sz="1800">
                        <a:latin typeface="Times New Roman"/>
                        <a:cs typeface="Times New Roman"/>
                      </a:endParaRPr>
                    </a:p>
                  </a:txBody>
                  <a:tcPr marL="0" marR="0" marT="35560"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hMerge="1">
                  <a:txBody>
                    <a:bodyPr/>
                    <a:lstStyle/>
                    <a:p>
                      <a:endParaRPr/>
                    </a:p>
                  </a:txBody>
                  <a:tcPr marL="0" marR="0" marT="0" marB="0"/>
                </a:tc>
                <a:tc>
                  <a:txBody>
                    <a:bodyPr/>
                    <a:lstStyle/>
                    <a:p>
                      <a:pPr marL="92075" marR="133350">
                        <a:lnSpc>
                          <a:spcPct val="100000"/>
                        </a:lnSpc>
                        <a:spcBef>
                          <a:spcPts val="280"/>
                        </a:spcBef>
                      </a:pPr>
                      <a:r>
                        <a:rPr sz="1800" b="1" spc="-5" dirty="0">
                          <a:solidFill>
                            <a:srgbClr val="FFFFFF"/>
                          </a:solidFill>
                          <a:latin typeface="Times New Roman"/>
                          <a:cs typeface="Times New Roman"/>
                        </a:rPr>
                        <a:t>Percentage </a:t>
                      </a:r>
                      <a:r>
                        <a:rPr sz="1800" b="1" dirty="0">
                          <a:solidFill>
                            <a:srgbClr val="FFFFFF"/>
                          </a:solidFill>
                          <a:latin typeface="Times New Roman"/>
                          <a:cs typeface="Times New Roman"/>
                        </a:rPr>
                        <a:t> gain </a:t>
                      </a:r>
                      <a:r>
                        <a:rPr sz="1800" b="1" spc="-5" dirty="0">
                          <a:solidFill>
                            <a:srgbClr val="FFFFFF"/>
                          </a:solidFill>
                          <a:latin typeface="Times New Roman"/>
                          <a:cs typeface="Times New Roman"/>
                        </a:rPr>
                        <a:t>in </a:t>
                      </a:r>
                      <a:r>
                        <a:rPr sz="1800" b="1" dirty="0">
                          <a:solidFill>
                            <a:srgbClr val="FFFFFF"/>
                          </a:solidFill>
                          <a:latin typeface="Times New Roman"/>
                          <a:cs typeface="Times New Roman"/>
                        </a:rPr>
                        <a:t>solar </a:t>
                      </a:r>
                      <a:r>
                        <a:rPr sz="1800" b="1" spc="-434" dirty="0">
                          <a:solidFill>
                            <a:srgbClr val="FFFFFF"/>
                          </a:solidFill>
                          <a:latin typeface="Times New Roman"/>
                          <a:cs typeface="Times New Roman"/>
                        </a:rPr>
                        <a:t> </a:t>
                      </a:r>
                      <a:r>
                        <a:rPr sz="1800" b="1" dirty="0">
                          <a:solidFill>
                            <a:srgbClr val="FFFFFF"/>
                          </a:solidFill>
                          <a:latin typeface="Times New Roman"/>
                          <a:cs typeface="Times New Roman"/>
                        </a:rPr>
                        <a:t>energy</a:t>
                      </a:r>
                      <a:r>
                        <a:rPr sz="1800" b="1" spc="-50" dirty="0">
                          <a:solidFill>
                            <a:srgbClr val="FFFFFF"/>
                          </a:solidFill>
                          <a:latin typeface="Times New Roman"/>
                          <a:cs typeface="Times New Roman"/>
                        </a:rPr>
                        <a:t> </a:t>
                      </a:r>
                      <a:r>
                        <a:rPr sz="1800" b="1" spc="-5" dirty="0">
                          <a:solidFill>
                            <a:srgbClr val="FFFFFF"/>
                          </a:solidFill>
                          <a:latin typeface="Times New Roman"/>
                          <a:cs typeface="Times New Roman"/>
                        </a:rPr>
                        <a:t>in</a:t>
                      </a:r>
                      <a:r>
                        <a:rPr sz="1800" b="1" spc="-50" dirty="0">
                          <a:solidFill>
                            <a:srgbClr val="FFFFFF"/>
                          </a:solidFill>
                          <a:latin typeface="Times New Roman"/>
                          <a:cs typeface="Times New Roman"/>
                        </a:rPr>
                        <a:t> </a:t>
                      </a:r>
                      <a:r>
                        <a:rPr sz="1800" b="1" spc="-10" dirty="0">
                          <a:solidFill>
                            <a:srgbClr val="FFFFFF"/>
                          </a:solidFill>
                          <a:latin typeface="Times New Roman"/>
                          <a:cs typeface="Times New Roman"/>
                        </a:rPr>
                        <a:t>%.</a:t>
                      </a:r>
                      <a:endParaRPr sz="1800">
                        <a:latin typeface="Times New Roman"/>
                        <a:cs typeface="Times New Roman"/>
                      </a:endParaRPr>
                    </a:p>
                  </a:txBody>
                  <a:tcPr marL="0" marR="0" marT="35560" marB="0">
                    <a:lnL w="12700">
                      <a:solidFill>
                        <a:srgbClr val="FFFFFF"/>
                      </a:solidFill>
                      <a:prstDash val="solid"/>
                    </a:lnL>
                    <a:lnR w="6350">
                      <a:solidFill>
                        <a:srgbClr val="FFFFFF"/>
                      </a:solidFill>
                      <a:prstDash val="solid"/>
                    </a:lnR>
                    <a:lnT w="9525">
                      <a:solidFill>
                        <a:srgbClr val="FFFFFF"/>
                      </a:solidFill>
                      <a:prstDash val="solid"/>
                    </a:lnT>
                    <a:lnB w="38100">
                      <a:solidFill>
                        <a:srgbClr val="FFFFFF"/>
                      </a:solidFill>
                      <a:prstDash val="solid"/>
                    </a:lnB>
                    <a:solidFill>
                      <a:srgbClr val="4F81BC"/>
                    </a:solidFill>
                  </a:tcPr>
                </a:tc>
              </a:tr>
              <a:tr h="370839">
                <a:tc>
                  <a:txBody>
                    <a:bodyPr/>
                    <a:lstStyle/>
                    <a:p>
                      <a:pPr marL="87630">
                        <a:lnSpc>
                          <a:spcPct val="100000"/>
                        </a:lnSpc>
                        <a:spcBef>
                          <a:spcPts val="305"/>
                        </a:spcBef>
                      </a:pPr>
                      <a:r>
                        <a:rPr sz="1800" spc="-5" dirty="0">
                          <a:latin typeface="Times New Roman"/>
                          <a:cs typeface="Times New Roman"/>
                        </a:rPr>
                        <a:t>Forest</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05"/>
                        </a:spcBef>
                      </a:pPr>
                      <a:r>
                        <a:rPr sz="1800" dirty="0">
                          <a:latin typeface="Times New Roman"/>
                          <a:cs typeface="Times New Roman"/>
                        </a:rPr>
                        <a:t>50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05"/>
                        </a:spcBef>
                      </a:pPr>
                      <a:r>
                        <a:rPr sz="1800" dirty="0">
                          <a:latin typeface="Times New Roman"/>
                          <a:cs typeface="Times New Roman"/>
                        </a:rPr>
                        <a:t>1290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5"/>
                        </a:spcBef>
                      </a:pPr>
                      <a:r>
                        <a:rPr sz="1800" dirty="0">
                          <a:latin typeface="Times New Roman"/>
                          <a:cs typeface="Times New Roman"/>
                        </a:rPr>
                        <a:t>64</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305"/>
                        </a:spcBef>
                      </a:pPr>
                      <a:r>
                        <a:rPr sz="1800" dirty="0">
                          <a:latin typeface="Times New Roman"/>
                          <a:cs typeface="Times New Roman"/>
                        </a:rPr>
                        <a:t>18.0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05"/>
                        </a:spcBef>
                      </a:pPr>
                      <a:r>
                        <a:rPr sz="1800" dirty="0">
                          <a:latin typeface="Times New Roman"/>
                          <a:cs typeface="Times New Roman"/>
                        </a:rPr>
                        <a:t>6.5</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05"/>
                        </a:spcBef>
                      </a:pPr>
                      <a:r>
                        <a:rPr sz="1800" dirty="0">
                          <a:latin typeface="Times New Roman"/>
                          <a:cs typeface="Times New Roman"/>
                        </a:rPr>
                        <a:t>322</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3175" algn="ctr">
                        <a:lnSpc>
                          <a:spcPct val="100000"/>
                        </a:lnSpc>
                        <a:spcBef>
                          <a:spcPts val="305"/>
                        </a:spcBef>
                      </a:pPr>
                      <a:r>
                        <a:rPr sz="1800" dirty="0">
                          <a:latin typeface="Times New Roman"/>
                          <a:cs typeface="Times New Roman"/>
                        </a:rPr>
                        <a:t>0.55</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370839">
                <a:tc>
                  <a:txBody>
                    <a:bodyPr/>
                    <a:lstStyle/>
                    <a:p>
                      <a:pPr marL="87630">
                        <a:lnSpc>
                          <a:spcPct val="100000"/>
                        </a:lnSpc>
                        <a:spcBef>
                          <a:spcPts val="305"/>
                        </a:spcBef>
                      </a:pPr>
                      <a:r>
                        <a:rPr sz="1800" spc="-5" dirty="0">
                          <a:latin typeface="Times New Roman"/>
                          <a:cs typeface="Times New Roman"/>
                        </a:rPr>
                        <a:t>Forest</a:t>
                      </a:r>
                      <a:r>
                        <a:rPr sz="1800" spc="-40" dirty="0">
                          <a:latin typeface="Times New Roman"/>
                          <a:cs typeface="Times New Roman"/>
                        </a:rPr>
                        <a:t> </a:t>
                      </a:r>
                      <a:r>
                        <a:rPr sz="1800" dirty="0">
                          <a:latin typeface="Times New Roman"/>
                          <a:cs typeface="Times New Roman"/>
                        </a:rPr>
                        <a:t>land</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05"/>
                        </a:spcBef>
                      </a:pPr>
                      <a:r>
                        <a:rPr sz="1800" dirty="0">
                          <a:latin typeface="Times New Roman"/>
                          <a:cs typeface="Times New Roman"/>
                        </a:rPr>
                        <a:t>7</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05"/>
                        </a:spcBef>
                      </a:pPr>
                      <a:r>
                        <a:rPr sz="1800" dirty="0">
                          <a:latin typeface="Times New Roman"/>
                          <a:cs typeface="Times New Roman"/>
                        </a:rPr>
                        <a:t>600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305"/>
                        </a:spcBef>
                      </a:pPr>
                      <a:r>
                        <a:rPr sz="1800" dirty="0">
                          <a:latin typeface="Times New Roman"/>
                          <a:cs typeface="Times New Roman"/>
                        </a:rPr>
                        <a:t>4</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305"/>
                        </a:spcBef>
                      </a:pPr>
                      <a:r>
                        <a:rPr sz="1800" dirty="0">
                          <a:latin typeface="Times New Roman"/>
                          <a:cs typeface="Times New Roman"/>
                        </a:rPr>
                        <a:t>16.7</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305"/>
                        </a:spcBef>
                      </a:pPr>
                      <a:r>
                        <a:rPr sz="1800" dirty="0">
                          <a:latin typeface="Times New Roman"/>
                          <a:cs typeface="Times New Roman"/>
                        </a:rPr>
                        <a:t>3.33</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305"/>
                        </a:spcBef>
                      </a:pPr>
                      <a:r>
                        <a:rPr sz="1800" dirty="0">
                          <a:latin typeface="Times New Roman"/>
                          <a:cs typeface="Times New Roman"/>
                        </a:rPr>
                        <a:t>23</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175" algn="ctr">
                        <a:lnSpc>
                          <a:spcPct val="100000"/>
                        </a:lnSpc>
                        <a:spcBef>
                          <a:spcPts val="305"/>
                        </a:spcBef>
                      </a:pPr>
                      <a:r>
                        <a:rPr sz="1800" dirty="0">
                          <a:latin typeface="Times New Roman"/>
                          <a:cs typeface="Times New Roman"/>
                        </a:rPr>
                        <a:t>0.30</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70967">
                <a:tc>
                  <a:txBody>
                    <a:bodyPr/>
                    <a:lstStyle/>
                    <a:p>
                      <a:pPr marL="87630">
                        <a:lnSpc>
                          <a:spcPct val="100000"/>
                        </a:lnSpc>
                        <a:spcBef>
                          <a:spcPts val="305"/>
                        </a:spcBef>
                      </a:pPr>
                      <a:r>
                        <a:rPr sz="1800" spc="-5" dirty="0">
                          <a:latin typeface="Times New Roman"/>
                          <a:cs typeface="Times New Roman"/>
                        </a:rPr>
                        <a:t>Shrub</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05"/>
                        </a:spcBef>
                      </a:pPr>
                      <a:r>
                        <a:rPr sz="1800" dirty="0">
                          <a:latin typeface="Times New Roman"/>
                          <a:cs typeface="Times New Roman"/>
                        </a:rPr>
                        <a:t>26</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05"/>
                        </a:spcBef>
                      </a:pPr>
                      <a:r>
                        <a:rPr sz="1800" dirty="0">
                          <a:latin typeface="Times New Roman"/>
                          <a:cs typeface="Times New Roman"/>
                        </a:rPr>
                        <a:t>90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5"/>
                        </a:spcBef>
                      </a:pPr>
                      <a:r>
                        <a:rPr sz="1800" dirty="0">
                          <a:latin typeface="Times New Roman"/>
                          <a:cs typeface="Times New Roman"/>
                        </a:rPr>
                        <a:t>2.4</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305"/>
                        </a:spcBef>
                      </a:pPr>
                      <a:r>
                        <a:rPr sz="1800" dirty="0">
                          <a:latin typeface="Times New Roman"/>
                          <a:cs typeface="Times New Roman"/>
                        </a:rPr>
                        <a:t>18.8</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05"/>
                        </a:spcBef>
                      </a:pPr>
                      <a:r>
                        <a:rPr sz="1800" dirty="0">
                          <a:latin typeface="Times New Roman"/>
                          <a:cs typeface="Times New Roman"/>
                        </a:rPr>
                        <a:t>0.5</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305"/>
                        </a:spcBef>
                      </a:pPr>
                      <a:r>
                        <a:rPr sz="1800" dirty="0">
                          <a:latin typeface="Times New Roman"/>
                          <a:cs typeface="Times New Roman"/>
                        </a:rPr>
                        <a:t>12</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175" algn="ctr">
                        <a:lnSpc>
                          <a:spcPct val="100000"/>
                        </a:lnSpc>
                        <a:spcBef>
                          <a:spcPts val="305"/>
                        </a:spcBef>
                      </a:pPr>
                      <a:r>
                        <a:rPr sz="1800" dirty="0">
                          <a:latin typeface="Times New Roman"/>
                          <a:cs typeface="Times New Roman"/>
                        </a:rPr>
                        <a:t>0.04</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70839">
                <a:tc>
                  <a:txBody>
                    <a:bodyPr/>
                    <a:lstStyle/>
                    <a:p>
                      <a:pPr marL="87630">
                        <a:lnSpc>
                          <a:spcPct val="100000"/>
                        </a:lnSpc>
                        <a:spcBef>
                          <a:spcPts val="305"/>
                        </a:spcBef>
                      </a:pPr>
                      <a:r>
                        <a:rPr sz="1800" spc="-5" dirty="0">
                          <a:latin typeface="Times New Roman"/>
                          <a:cs typeface="Times New Roman"/>
                        </a:rPr>
                        <a:t>Grassland</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305"/>
                        </a:spcBef>
                      </a:pPr>
                      <a:r>
                        <a:rPr sz="1800" spc="-5" dirty="0">
                          <a:latin typeface="Times New Roman"/>
                          <a:cs typeface="Times New Roman"/>
                        </a:rPr>
                        <a:t>24</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05"/>
                        </a:spcBef>
                      </a:pPr>
                      <a:r>
                        <a:rPr sz="1800" spc="-5" dirty="0">
                          <a:latin typeface="Times New Roman"/>
                          <a:cs typeface="Times New Roman"/>
                        </a:rPr>
                        <a:t>600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05"/>
                        </a:spcBef>
                      </a:pPr>
                      <a:r>
                        <a:rPr sz="1800" spc="-5" dirty="0">
                          <a:latin typeface="Times New Roman"/>
                          <a:cs typeface="Times New Roman"/>
                        </a:rPr>
                        <a:t>15</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305"/>
                        </a:spcBef>
                      </a:pPr>
                      <a:r>
                        <a:rPr sz="1800" dirty="0">
                          <a:latin typeface="Times New Roman"/>
                          <a:cs typeface="Times New Roman"/>
                        </a:rPr>
                        <a:t>17.6</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305"/>
                        </a:spcBef>
                      </a:pPr>
                      <a:r>
                        <a:rPr sz="1800" dirty="0">
                          <a:latin typeface="Times New Roman"/>
                          <a:cs typeface="Times New Roman"/>
                        </a:rPr>
                        <a:t>2.9</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305"/>
                        </a:spcBef>
                      </a:pPr>
                      <a:r>
                        <a:rPr sz="1800" spc="-5" dirty="0">
                          <a:latin typeface="Times New Roman"/>
                          <a:cs typeface="Times New Roman"/>
                        </a:rPr>
                        <a:t>70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810" algn="ctr">
                        <a:lnSpc>
                          <a:spcPct val="100000"/>
                        </a:lnSpc>
                        <a:spcBef>
                          <a:spcPts val="305"/>
                        </a:spcBef>
                      </a:pPr>
                      <a:r>
                        <a:rPr sz="1800" dirty="0">
                          <a:latin typeface="Times New Roman"/>
                          <a:cs typeface="Times New Roman"/>
                        </a:rPr>
                        <a:t>0.30</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70840">
                <a:tc>
                  <a:txBody>
                    <a:bodyPr/>
                    <a:lstStyle/>
                    <a:p>
                      <a:pPr marL="87630">
                        <a:lnSpc>
                          <a:spcPct val="100000"/>
                        </a:lnSpc>
                        <a:spcBef>
                          <a:spcPts val="305"/>
                        </a:spcBef>
                      </a:pPr>
                      <a:r>
                        <a:rPr sz="1800" spc="-5" dirty="0">
                          <a:latin typeface="Times New Roman"/>
                          <a:cs typeface="Times New Roman"/>
                        </a:rPr>
                        <a:t>Desert</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05"/>
                        </a:spcBef>
                      </a:pPr>
                      <a:r>
                        <a:rPr sz="1800" spc="-5" dirty="0">
                          <a:latin typeface="Times New Roman"/>
                          <a:cs typeface="Times New Roman"/>
                        </a:rPr>
                        <a:t>24</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5"/>
                        </a:spcBef>
                      </a:pPr>
                      <a:r>
                        <a:rPr sz="1800" dirty="0">
                          <a:latin typeface="Times New Roman"/>
                          <a:cs typeface="Times New Roman"/>
                        </a:rPr>
                        <a:t>1</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305"/>
                        </a:spcBef>
                      </a:pPr>
                      <a:r>
                        <a:rPr sz="1800" spc="-5" dirty="0">
                          <a:latin typeface="Times New Roman"/>
                          <a:cs typeface="Times New Roman"/>
                        </a:rPr>
                        <a:t>-0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305"/>
                        </a:spcBef>
                      </a:pPr>
                      <a:r>
                        <a:rPr sz="1800" dirty="0">
                          <a:latin typeface="Times New Roman"/>
                          <a:cs typeface="Times New Roman"/>
                        </a:rPr>
                        <a:t>16.7</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2540" algn="ctr">
                        <a:lnSpc>
                          <a:spcPct val="100000"/>
                        </a:lnSpc>
                        <a:spcBef>
                          <a:spcPts val="305"/>
                        </a:spcBef>
                      </a:pPr>
                      <a:r>
                        <a:rPr sz="1800" dirty="0">
                          <a:latin typeface="Times New Roman"/>
                          <a:cs typeface="Times New Roman"/>
                        </a:rPr>
                        <a:t>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05"/>
                        </a:spcBef>
                      </a:pPr>
                      <a:r>
                        <a:rPr sz="1800" dirty="0">
                          <a:latin typeface="Times New Roman"/>
                          <a:cs typeface="Times New Roman"/>
                        </a:rPr>
                        <a:t>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810" algn="ctr">
                        <a:lnSpc>
                          <a:spcPct val="100000"/>
                        </a:lnSpc>
                        <a:spcBef>
                          <a:spcPts val="305"/>
                        </a:spcBef>
                      </a:pPr>
                      <a:r>
                        <a:rPr sz="1800" dirty="0">
                          <a:latin typeface="Times New Roman"/>
                          <a:cs typeface="Times New Roman"/>
                        </a:rPr>
                        <a:t>0</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70839">
                <a:tc>
                  <a:txBody>
                    <a:bodyPr/>
                    <a:lstStyle/>
                    <a:p>
                      <a:pPr marL="87630">
                        <a:lnSpc>
                          <a:spcPct val="100000"/>
                        </a:lnSpc>
                        <a:spcBef>
                          <a:spcPts val="305"/>
                        </a:spcBef>
                      </a:pPr>
                      <a:r>
                        <a:rPr sz="1800" dirty="0">
                          <a:latin typeface="Times New Roman"/>
                          <a:cs typeface="Times New Roman"/>
                        </a:rPr>
                        <a:t>Culture</a:t>
                      </a:r>
                      <a:r>
                        <a:rPr sz="1800" spc="-55" dirty="0">
                          <a:latin typeface="Times New Roman"/>
                          <a:cs typeface="Times New Roman"/>
                        </a:rPr>
                        <a:t> </a:t>
                      </a:r>
                      <a:r>
                        <a:rPr sz="1800" dirty="0">
                          <a:latin typeface="Times New Roman"/>
                          <a:cs typeface="Times New Roman"/>
                        </a:rPr>
                        <a:t>land</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305"/>
                        </a:spcBef>
                      </a:pPr>
                      <a:r>
                        <a:rPr sz="1800" spc="-5" dirty="0">
                          <a:latin typeface="Times New Roman"/>
                          <a:cs typeface="Times New Roman"/>
                        </a:rPr>
                        <a:t>14</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05"/>
                        </a:spcBef>
                      </a:pPr>
                      <a:r>
                        <a:rPr sz="1800" spc="-5" dirty="0">
                          <a:latin typeface="Times New Roman"/>
                          <a:cs typeface="Times New Roman"/>
                        </a:rPr>
                        <a:t>650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305"/>
                        </a:spcBef>
                      </a:pPr>
                      <a:r>
                        <a:rPr sz="1800" dirty="0">
                          <a:latin typeface="Times New Roman"/>
                          <a:cs typeface="Times New Roman"/>
                        </a:rPr>
                        <a:t>9</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305"/>
                        </a:spcBef>
                      </a:pPr>
                      <a:r>
                        <a:rPr sz="1800" dirty="0">
                          <a:latin typeface="Times New Roman"/>
                          <a:cs typeface="Times New Roman"/>
                        </a:rPr>
                        <a:t>17.2</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305"/>
                        </a:spcBef>
                      </a:pPr>
                      <a:r>
                        <a:rPr sz="1800" dirty="0">
                          <a:latin typeface="Times New Roman"/>
                          <a:cs typeface="Times New Roman"/>
                        </a:rPr>
                        <a:t>3.1</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305"/>
                        </a:spcBef>
                      </a:pPr>
                      <a:r>
                        <a:rPr sz="1800" spc="-5" dirty="0">
                          <a:latin typeface="Times New Roman"/>
                          <a:cs typeface="Times New Roman"/>
                        </a:rPr>
                        <a:t>44</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810" algn="ctr">
                        <a:lnSpc>
                          <a:spcPct val="100000"/>
                        </a:lnSpc>
                        <a:spcBef>
                          <a:spcPts val="305"/>
                        </a:spcBef>
                      </a:pPr>
                      <a:r>
                        <a:rPr sz="1800" dirty="0">
                          <a:latin typeface="Times New Roman"/>
                          <a:cs typeface="Times New Roman"/>
                        </a:rPr>
                        <a:t>0.30</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70840">
                <a:tc>
                  <a:txBody>
                    <a:bodyPr/>
                    <a:lstStyle/>
                    <a:p>
                      <a:pPr marL="87630">
                        <a:lnSpc>
                          <a:spcPct val="100000"/>
                        </a:lnSpc>
                        <a:spcBef>
                          <a:spcPts val="305"/>
                        </a:spcBef>
                      </a:pPr>
                      <a:r>
                        <a:rPr sz="1800" spc="-5" dirty="0">
                          <a:latin typeface="Times New Roman"/>
                          <a:cs typeface="Times New Roman"/>
                        </a:rPr>
                        <a:t>Fresh</a:t>
                      </a:r>
                      <a:r>
                        <a:rPr sz="1800" spc="-35" dirty="0">
                          <a:latin typeface="Times New Roman"/>
                          <a:cs typeface="Times New Roman"/>
                        </a:rPr>
                        <a:t> </a:t>
                      </a:r>
                      <a:r>
                        <a:rPr sz="1800" dirty="0">
                          <a:latin typeface="Times New Roman"/>
                          <a:cs typeface="Times New Roman"/>
                        </a:rPr>
                        <a:t>water</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5"/>
                        </a:spcBef>
                      </a:pPr>
                      <a:r>
                        <a:rPr sz="1800" dirty="0">
                          <a:latin typeface="Times New Roman"/>
                          <a:cs typeface="Times New Roman"/>
                        </a:rPr>
                        <a:t>4</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05"/>
                        </a:spcBef>
                      </a:pPr>
                      <a:r>
                        <a:rPr sz="1800" spc="-5" dirty="0">
                          <a:latin typeface="Times New Roman"/>
                          <a:cs typeface="Times New Roman"/>
                        </a:rPr>
                        <a:t>1250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305"/>
                        </a:spcBef>
                      </a:pPr>
                      <a:r>
                        <a:rPr sz="1800" dirty="0">
                          <a:latin typeface="Times New Roman"/>
                          <a:cs typeface="Times New Roman"/>
                        </a:rPr>
                        <a:t>5</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305"/>
                        </a:spcBef>
                      </a:pPr>
                      <a:r>
                        <a:rPr sz="1800" dirty="0">
                          <a:latin typeface="Times New Roman"/>
                          <a:cs typeface="Times New Roman"/>
                        </a:rPr>
                        <a:t>18.0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05"/>
                        </a:spcBef>
                      </a:pPr>
                      <a:r>
                        <a:rPr sz="1800" dirty="0">
                          <a:latin typeface="Times New Roman"/>
                          <a:cs typeface="Times New Roman"/>
                        </a:rPr>
                        <a:t>6.3</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305"/>
                        </a:spcBef>
                      </a:pPr>
                      <a:r>
                        <a:rPr sz="1800" spc="-5" dirty="0">
                          <a:latin typeface="Times New Roman"/>
                          <a:cs typeface="Times New Roman"/>
                        </a:rPr>
                        <a:t>25</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810" algn="ctr">
                        <a:lnSpc>
                          <a:spcPct val="100000"/>
                        </a:lnSpc>
                        <a:spcBef>
                          <a:spcPts val="305"/>
                        </a:spcBef>
                      </a:pPr>
                      <a:r>
                        <a:rPr sz="1800" dirty="0">
                          <a:latin typeface="Times New Roman"/>
                          <a:cs typeface="Times New Roman"/>
                        </a:rPr>
                        <a:t>0.50</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70916">
                <a:tc>
                  <a:txBody>
                    <a:bodyPr/>
                    <a:lstStyle/>
                    <a:p>
                      <a:pPr marL="87630">
                        <a:lnSpc>
                          <a:spcPct val="100000"/>
                        </a:lnSpc>
                        <a:spcBef>
                          <a:spcPts val="305"/>
                        </a:spcBef>
                      </a:pPr>
                      <a:r>
                        <a:rPr sz="1800" spc="-25" dirty="0">
                          <a:latin typeface="Times New Roman"/>
                          <a:cs typeface="Times New Roman"/>
                        </a:rPr>
                        <a:t>Total</a:t>
                      </a:r>
                      <a:r>
                        <a:rPr sz="1800" spc="-55" dirty="0">
                          <a:latin typeface="Times New Roman"/>
                          <a:cs typeface="Times New Roman"/>
                        </a:rPr>
                        <a:t> </a:t>
                      </a:r>
                      <a:r>
                        <a:rPr sz="1800" dirty="0">
                          <a:latin typeface="Times New Roman"/>
                          <a:cs typeface="Times New Roman"/>
                        </a:rPr>
                        <a:t>land</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05"/>
                        </a:spcBef>
                      </a:pPr>
                      <a:r>
                        <a:rPr sz="1800" spc="-5" dirty="0">
                          <a:latin typeface="Times New Roman"/>
                          <a:cs typeface="Times New Roman"/>
                        </a:rPr>
                        <a:t>149</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05"/>
                        </a:spcBef>
                      </a:pPr>
                      <a:r>
                        <a:rPr sz="1800" spc="-5" dirty="0">
                          <a:latin typeface="Times New Roman"/>
                          <a:cs typeface="Times New Roman"/>
                        </a:rPr>
                        <a:t>669</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305"/>
                        </a:spcBef>
                      </a:pPr>
                      <a:r>
                        <a:rPr sz="1800" spc="-5" dirty="0">
                          <a:latin typeface="Times New Roman"/>
                          <a:cs typeface="Times New Roman"/>
                        </a:rPr>
                        <a:t>100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305"/>
                        </a:spcBef>
                      </a:pPr>
                      <a:r>
                        <a:rPr sz="1800" dirty="0">
                          <a:latin typeface="Times New Roman"/>
                          <a:cs typeface="Times New Roman"/>
                        </a:rPr>
                        <a:t>18.0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305"/>
                        </a:spcBef>
                      </a:pPr>
                      <a:r>
                        <a:rPr sz="1800" dirty="0">
                          <a:latin typeface="Times New Roman"/>
                          <a:cs typeface="Times New Roman"/>
                        </a:rPr>
                        <a:t>6.3</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305"/>
                        </a:spcBef>
                      </a:pPr>
                      <a:r>
                        <a:rPr sz="1800" spc="-5" dirty="0">
                          <a:latin typeface="Times New Roman"/>
                          <a:cs typeface="Times New Roman"/>
                        </a:rPr>
                        <a:t>25</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810" algn="ctr">
                        <a:lnSpc>
                          <a:spcPct val="100000"/>
                        </a:lnSpc>
                        <a:spcBef>
                          <a:spcPts val="305"/>
                        </a:spcBef>
                      </a:pPr>
                      <a:r>
                        <a:rPr sz="1800" dirty="0">
                          <a:latin typeface="Times New Roman"/>
                          <a:cs typeface="Times New Roman"/>
                        </a:rPr>
                        <a:t>0.50</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70865">
                <a:tc>
                  <a:txBody>
                    <a:bodyPr/>
                    <a:lstStyle/>
                    <a:p>
                      <a:pPr marL="87630">
                        <a:lnSpc>
                          <a:spcPct val="100000"/>
                        </a:lnSpc>
                        <a:spcBef>
                          <a:spcPts val="305"/>
                        </a:spcBef>
                      </a:pPr>
                      <a:r>
                        <a:rPr sz="1800" dirty="0">
                          <a:latin typeface="Times New Roman"/>
                          <a:cs typeface="Times New Roman"/>
                        </a:rPr>
                        <a:t>Ocean</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5"/>
                        </a:spcBef>
                      </a:pPr>
                      <a:r>
                        <a:rPr sz="1800" spc="-5" dirty="0">
                          <a:latin typeface="Times New Roman"/>
                          <a:cs typeface="Times New Roman"/>
                        </a:rPr>
                        <a:t>361</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5"/>
                        </a:spcBef>
                      </a:pPr>
                      <a:r>
                        <a:rPr sz="1800" spc="-5" dirty="0">
                          <a:latin typeface="Times New Roman"/>
                          <a:cs typeface="Times New Roman"/>
                        </a:rPr>
                        <a:t>155</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5"/>
                        </a:spcBef>
                      </a:pPr>
                      <a:r>
                        <a:rPr sz="1800" spc="-5" dirty="0">
                          <a:latin typeface="Times New Roman"/>
                          <a:cs typeface="Times New Roman"/>
                        </a:rPr>
                        <a:t>55</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305"/>
                        </a:spcBef>
                      </a:pPr>
                      <a:r>
                        <a:rPr sz="1800" dirty="0">
                          <a:latin typeface="Times New Roman"/>
                          <a:cs typeface="Times New Roman"/>
                        </a:rPr>
                        <a:t>18.8</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05"/>
                        </a:spcBef>
                      </a:pPr>
                      <a:r>
                        <a:rPr sz="1800" dirty="0">
                          <a:latin typeface="Times New Roman"/>
                          <a:cs typeface="Times New Roman"/>
                        </a:rPr>
                        <a:t>0.8</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05"/>
                        </a:spcBef>
                      </a:pPr>
                      <a:r>
                        <a:rPr sz="1800" spc="-5" dirty="0">
                          <a:latin typeface="Times New Roman"/>
                          <a:cs typeface="Times New Roman"/>
                        </a:rPr>
                        <a:t>303</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810" algn="ctr">
                        <a:lnSpc>
                          <a:spcPct val="100000"/>
                        </a:lnSpc>
                        <a:spcBef>
                          <a:spcPts val="305"/>
                        </a:spcBef>
                      </a:pPr>
                      <a:r>
                        <a:rPr sz="1800" dirty="0">
                          <a:latin typeface="Times New Roman"/>
                          <a:cs typeface="Times New Roman"/>
                        </a:rPr>
                        <a:t>0.07</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67690">
                <a:tc>
                  <a:txBody>
                    <a:bodyPr/>
                    <a:lstStyle/>
                    <a:p>
                      <a:pPr marL="87630">
                        <a:lnSpc>
                          <a:spcPct val="100000"/>
                        </a:lnSpc>
                        <a:spcBef>
                          <a:spcPts val="309"/>
                        </a:spcBef>
                      </a:pPr>
                      <a:r>
                        <a:rPr sz="1800" dirty="0">
                          <a:latin typeface="Times New Roman"/>
                          <a:cs typeface="Times New Roman"/>
                        </a:rPr>
                        <a:t>Earth</a:t>
                      </a:r>
                      <a:endParaRPr sz="1800">
                        <a:latin typeface="Times New Roman"/>
                        <a:cs typeface="Times New Roman"/>
                      </a:endParaRPr>
                    </a:p>
                  </a:txBody>
                  <a:tcPr marL="0" marR="0" marT="39369" marB="0">
                    <a:lnL w="635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E9ECF4"/>
                    </a:solidFill>
                  </a:tcPr>
                </a:tc>
                <a:tc>
                  <a:txBody>
                    <a:bodyPr/>
                    <a:lstStyle/>
                    <a:p>
                      <a:pPr algn="ctr">
                        <a:lnSpc>
                          <a:spcPct val="100000"/>
                        </a:lnSpc>
                        <a:spcBef>
                          <a:spcPts val="309"/>
                        </a:spcBef>
                      </a:pPr>
                      <a:r>
                        <a:rPr sz="1800" spc="-5" dirty="0">
                          <a:latin typeface="Times New Roman"/>
                          <a:cs typeface="Times New Roman"/>
                        </a:rPr>
                        <a:t>510</a:t>
                      </a:r>
                      <a:endParaRPr sz="18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E9ECF4"/>
                    </a:solidFill>
                  </a:tcPr>
                </a:tc>
                <a:tc>
                  <a:txBody>
                    <a:bodyPr/>
                    <a:lstStyle/>
                    <a:p>
                      <a:pPr algn="ctr">
                        <a:lnSpc>
                          <a:spcPct val="100000"/>
                        </a:lnSpc>
                        <a:spcBef>
                          <a:spcPts val="309"/>
                        </a:spcBef>
                      </a:pPr>
                      <a:r>
                        <a:rPr sz="1800" spc="-5" dirty="0">
                          <a:latin typeface="Times New Roman"/>
                          <a:cs typeface="Times New Roman"/>
                        </a:rPr>
                        <a:t>305</a:t>
                      </a:r>
                      <a:endParaRPr sz="18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E9ECF4"/>
                    </a:solidFill>
                  </a:tcPr>
                </a:tc>
                <a:tc>
                  <a:txBody>
                    <a:bodyPr/>
                    <a:lstStyle/>
                    <a:p>
                      <a:pPr marL="635" algn="ctr">
                        <a:lnSpc>
                          <a:spcPct val="100000"/>
                        </a:lnSpc>
                        <a:spcBef>
                          <a:spcPts val="309"/>
                        </a:spcBef>
                      </a:pPr>
                      <a:r>
                        <a:rPr sz="1800" spc="-5" dirty="0">
                          <a:latin typeface="Times New Roman"/>
                          <a:cs typeface="Times New Roman"/>
                        </a:rPr>
                        <a:t>155</a:t>
                      </a:r>
                      <a:endParaRPr sz="18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E9ECF4"/>
                    </a:solidFill>
                  </a:tcPr>
                </a:tc>
                <a:tc>
                  <a:txBody>
                    <a:bodyPr/>
                    <a:lstStyle/>
                    <a:p>
                      <a:pPr marL="1270" algn="ctr">
                        <a:lnSpc>
                          <a:spcPct val="100000"/>
                        </a:lnSpc>
                        <a:spcBef>
                          <a:spcPts val="309"/>
                        </a:spcBef>
                      </a:pPr>
                      <a:r>
                        <a:rPr sz="1800" dirty="0">
                          <a:latin typeface="Times New Roman"/>
                          <a:cs typeface="Times New Roman"/>
                        </a:rPr>
                        <a:t>18.4</a:t>
                      </a:r>
                      <a:endParaRPr sz="18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E9ECF4"/>
                    </a:solidFill>
                  </a:tcPr>
                </a:tc>
                <a:tc>
                  <a:txBody>
                    <a:bodyPr/>
                    <a:lstStyle/>
                    <a:p>
                      <a:pPr marL="635" algn="ctr">
                        <a:lnSpc>
                          <a:spcPct val="100000"/>
                        </a:lnSpc>
                        <a:spcBef>
                          <a:spcPts val="309"/>
                        </a:spcBef>
                      </a:pPr>
                      <a:r>
                        <a:rPr sz="1800" dirty="0">
                          <a:latin typeface="Times New Roman"/>
                          <a:cs typeface="Times New Roman"/>
                        </a:rPr>
                        <a:t>1.6</a:t>
                      </a:r>
                      <a:endParaRPr sz="18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E9ECF4"/>
                    </a:solidFill>
                  </a:tcPr>
                </a:tc>
                <a:tc>
                  <a:txBody>
                    <a:bodyPr/>
                    <a:lstStyle/>
                    <a:p>
                      <a:pPr marL="635" algn="ctr">
                        <a:lnSpc>
                          <a:spcPct val="100000"/>
                        </a:lnSpc>
                        <a:spcBef>
                          <a:spcPts val="309"/>
                        </a:spcBef>
                      </a:pPr>
                      <a:r>
                        <a:rPr sz="1800" spc="-5" dirty="0">
                          <a:latin typeface="Times New Roman"/>
                          <a:cs typeface="Times New Roman"/>
                        </a:rPr>
                        <a:t>799</a:t>
                      </a:r>
                      <a:endParaRPr sz="18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E9ECF4"/>
                    </a:solidFill>
                  </a:tcPr>
                </a:tc>
                <a:tc>
                  <a:txBody>
                    <a:bodyPr/>
                    <a:lstStyle/>
                    <a:p>
                      <a:pPr marL="3810" algn="ctr">
                        <a:lnSpc>
                          <a:spcPct val="100000"/>
                        </a:lnSpc>
                        <a:spcBef>
                          <a:spcPts val="309"/>
                        </a:spcBef>
                      </a:pPr>
                      <a:r>
                        <a:rPr sz="1800" dirty="0">
                          <a:latin typeface="Times New Roman"/>
                          <a:cs typeface="Times New Roman"/>
                        </a:rPr>
                        <a:t>0.14</a:t>
                      </a:r>
                      <a:endParaRPr sz="1800">
                        <a:latin typeface="Times New Roman"/>
                        <a:cs typeface="Times New Roman"/>
                      </a:endParaRPr>
                    </a:p>
                  </a:txBody>
                  <a:tcPr marL="0" marR="0" marT="39369" marB="0">
                    <a:lnL w="12700">
                      <a:solidFill>
                        <a:srgbClr val="FFFFFF"/>
                      </a:solidFill>
                      <a:prstDash val="solid"/>
                    </a:lnL>
                    <a:lnR w="6350">
                      <a:solidFill>
                        <a:srgbClr val="FFFFFF"/>
                      </a:solidFill>
                      <a:prstDash val="solid"/>
                    </a:lnR>
                    <a:lnT w="12700">
                      <a:solidFill>
                        <a:srgbClr val="FFFFFF"/>
                      </a:solidFill>
                      <a:prstDash val="solid"/>
                    </a:lnT>
                    <a:lnB w="6350">
                      <a:solidFill>
                        <a:srgbClr val="FFFFFF"/>
                      </a:solidFill>
                      <a:prstDash val="solid"/>
                    </a:lnB>
                    <a:solidFill>
                      <a:srgbClr val="E9ECF4"/>
                    </a:solidFill>
                  </a:tcPr>
                </a:tc>
              </a:tr>
            </a:tbl>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103</a:t>
            </a:fld>
            <a:endParaRPr dirty="0"/>
          </a:p>
        </p:txBody>
      </p:sp>
      <p:sp>
        <p:nvSpPr>
          <p:cNvPr id="2" name="object 2"/>
          <p:cNvSpPr txBox="1"/>
          <p:nvPr/>
        </p:nvSpPr>
        <p:spPr>
          <a:xfrm>
            <a:off x="78739" y="118973"/>
            <a:ext cx="9018270" cy="6427470"/>
          </a:xfrm>
          <a:prstGeom prst="rect">
            <a:avLst/>
          </a:prstGeom>
        </p:spPr>
        <p:txBody>
          <a:bodyPr vert="horz" wrap="square" lIns="0" tIns="12700" rIns="0" bIns="0" rtlCol="0">
            <a:spAutoFit/>
          </a:bodyPr>
          <a:lstStyle/>
          <a:p>
            <a:pPr marL="12700" marR="5080" indent="914400">
              <a:lnSpc>
                <a:spcPct val="150000"/>
              </a:lnSpc>
              <a:spcBef>
                <a:spcPts val="100"/>
              </a:spcBef>
            </a:pPr>
            <a:r>
              <a:rPr sz="2000" dirty="0">
                <a:latin typeface="Times New Roman"/>
                <a:cs typeface="Times New Roman"/>
              </a:rPr>
              <a:t>The net</a:t>
            </a:r>
            <a:r>
              <a:rPr sz="2000" spc="-5" dirty="0">
                <a:latin typeface="Times New Roman"/>
                <a:cs typeface="Times New Roman"/>
              </a:rPr>
              <a:t> primary </a:t>
            </a:r>
            <a:r>
              <a:rPr sz="2000" dirty="0">
                <a:latin typeface="Times New Roman"/>
                <a:cs typeface="Times New Roman"/>
              </a:rPr>
              <a:t>production</a:t>
            </a:r>
            <a:r>
              <a:rPr sz="2000" spc="-3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biomass</a:t>
            </a:r>
            <a:r>
              <a:rPr sz="2000" spc="5" dirty="0">
                <a:latin typeface="Times New Roman"/>
                <a:cs typeface="Times New Roman"/>
              </a:rPr>
              <a:t> from</a:t>
            </a:r>
            <a:r>
              <a:rPr sz="2000" spc="-4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15" dirty="0">
                <a:latin typeface="Times New Roman"/>
                <a:cs typeface="Times New Roman"/>
              </a:rPr>
              <a:t>world’s</a:t>
            </a:r>
            <a:r>
              <a:rPr sz="2000" spc="-40" dirty="0">
                <a:latin typeface="Times New Roman"/>
                <a:cs typeface="Times New Roman"/>
              </a:rPr>
              <a:t> </a:t>
            </a:r>
            <a:r>
              <a:rPr sz="2000" dirty="0">
                <a:latin typeface="Times New Roman"/>
                <a:cs typeface="Times New Roman"/>
              </a:rPr>
              <a:t>forest</a:t>
            </a:r>
            <a:r>
              <a:rPr sz="2000" spc="-25" dirty="0">
                <a:latin typeface="Times New Roman"/>
                <a:cs typeface="Times New Roman"/>
              </a:rPr>
              <a:t> </a:t>
            </a:r>
            <a:r>
              <a:rPr sz="2000" spc="-5" dirty="0">
                <a:latin typeface="Times New Roman"/>
                <a:cs typeface="Times New Roman"/>
              </a:rPr>
              <a:t>comprises</a:t>
            </a:r>
            <a:r>
              <a:rPr sz="2000" spc="-25" dirty="0">
                <a:latin typeface="Times New Roman"/>
                <a:cs typeface="Times New Roman"/>
              </a:rPr>
              <a:t> </a:t>
            </a:r>
            <a:r>
              <a:rPr sz="2000" dirty="0">
                <a:latin typeface="Times New Roman"/>
                <a:cs typeface="Times New Roman"/>
              </a:rPr>
              <a:t>about </a:t>
            </a:r>
            <a:r>
              <a:rPr sz="2000" spc="-484" dirty="0">
                <a:latin typeface="Times New Roman"/>
                <a:cs typeface="Times New Roman"/>
              </a:rPr>
              <a:t> </a:t>
            </a:r>
            <a:r>
              <a:rPr sz="2000" spc="5" dirty="0">
                <a:latin typeface="Times New Roman"/>
                <a:cs typeface="Times New Roman"/>
              </a:rPr>
              <a:t>7% </a:t>
            </a:r>
            <a:r>
              <a:rPr sz="2000" dirty="0">
                <a:latin typeface="Times New Roman"/>
                <a:cs typeface="Times New Roman"/>
              </a:rPr>
              <a:t>of total production of the overall </a:t>
            </a:r>
            <a:r>
              <a:rPr sz="2000" spc="-15" dirty="0">
                <a:latin typeface="Times New Roman"/>
                <a:cs typeface="Times New Roman"/>
              </a:rPr>
              <a:t>world’s </a:t>
            </a:r>
            <a:r>
              <a:rPr sz="2000" spc="-5" dirty="0">
                <a:latin typeface="Times New Roman"/>
                <a:cs typeface="Times New Roman"/>
              </a:rPr>
              <a:t>land </a:t>
            </a:r>
            <a:r>
              <a:rPr sz="2000" dirty="0">
                <a:latin typeface="Times New Roman"/>
                <a:cs typeface="Times New Roman"/>
              </a:rPr>
              <a:t>area. Considering the existing land/ </a:t>
            </a:r>
            <a:r>
              <a:rPr sz="2000" spc="5" dirty="0">
                <a:latin typeface="Times New Roman"/>
                <a:cs typeface="Times New Roman"/>
              </a:rPr>
              <a:t> </a:t>
            </a:r>
            <a:r>
              <a:rPr sz="2000" dirty="0">
                <a:latin typeface="Times New Roman"/>
                <a:cs typeface="Times New Roman"/>
              </a:rPr>
              <a:t>water </a:t>
            </a:r>
            <a:r>
              <a:rPr sz="2000" spc="-5" dirty="0">
                <a:latin typeface="Times New Roman"/>
                <a:cs typeface="Times New Roman"/>
              </a:rPr>
              <a:t>distribution, </a:t>
            </a:r>
            <a:r>
              <a:rPr sz="2000" spc="5" dirty="0">
                <a:latin typeface="Times New Roman"/>
                <a:cs typeface="Times New Roman"/>
              </a:rPr>
              <a:t>60% </a:t>
            </a:r>
            <a:r>
              <a:rPr sz="2000" dirty="0">
                <a:latin typeface="Times New Roman"/>
                <a:cs typeface="Times New Roman"/>
              </a:rPr>
              <a:t>of the total </a:t>
            </a:r>
            <a:r>
              <a:rPr sz="2000" spc="-15" dirty="0">
                <a:latin typeface="Times New Roman"/>
                <a:cs typeface="Times New Roman"/>
              </a:rPr>
              <a:t>world’s </a:t>
            </a:r>
            <a:r>
              <a:rPr sz="2000" spc="-5" dirty="0">
                <a:latin typeface="Times New Roman"/>
                <a:cs typeface="Times New Roman"/>
              </a:rPr>
              <a:t>biomass </a:t>
            </a:r>
            <a:r>
              <a:rPr sz="2000" dirty="0">
                <a:latin typeface="Times New Roman"/>
                <a:cs typeface="Times New Roman"/>
              </a:rPr>
              <a:t>production </a:t>
            </a:r>
            <a:r>
              <a:rPr sz="2000" spc="-5" dirty="0">
                <a:latin typeface="Times New Roman"/>
                <a:cs typeface="Times New Roman"/>
              </a:rPr>
              <a:t>falls in </a:t>
            </a:r>
            <a:r>
              <a:rPr sz="2000" dirty="0">
                <a:latin typeface="Times New Roman"/>
                <a:cs typeface="Times New Roman"/>
              </a:rPr>
              <a:t>northern </a:t>
            </a:r>
            <a:r>
              <a:rPr sz="2000" spc="-5" dirty="0">
                <a:latin typeface="Times New Roman"/>
                <a:cs typeface="Times New Roman"/>
              </a:rPr>
              <a:t>hemi- </a:t>
            </a:r>
            <a:r>
              <a:rPr sz="2000" dirty="0">
                <a:latin typeface="Times New Roman"/>
                <a:cs typeface="Times New Roman"/>
              </a:rPr>
              <a:t> sphere</a:t>
            </a:r>
            <a:r>
              <a:rPr sz="2000" spc="-3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spc="5" dirty="0">
                <a:latin typeface="Times New Roman"/>
                <a:cs typeface="Times New Roman"/>
              </a:rPr>
              <a:t>40%</a:t>
            </a:r>
            <a:r>
              <a:rPr sz="2000" spc="-25" dirty="0">
                <a:latin typeface="Times New Roman"/>
                <a:cs typeface="Times New Roman"/>
              </a:rPr>
              <a:t> </a:t>
            </a:r>
            <a:r>
              <a:rPr sz="2000" spc="-5" dirty="0">
                <a:latin typeface="Times New Roman"/>
                <a:cs typeface="Times New Roman"/>
              </a:rPr>
              <a:t>in </a:t>
            </a:r>
            <a:r>
              <a:rPr sz="2000" dirty="0">
                <a:latin typeface="Times New Roman"/>
                <a:cs typeface="Times New Roman"/>
              </a:rPr>
              <a:t>southern</a:t>
            </a:r>
            <a:r>
              <a:rPr sz="2000" spc="-30" dirty="0">
                <a:latin typeface="Times New Roman"/>
                <a:cs typeface="Times New Roman"/>
              </a:rPr>
              <a:t> </a:t>
            </a:r>
            <a:r>
              <a:rPr sz="2000" dirty="0">
                <a:latin typeface="Times New Roman"/>
                <a:cs typeface="Times New Roman"/>
              </a:rPr>
              <a:t>hemisphere.</a:t>
            </a:r>
            <a:endParaRPr sz="2000">
              <a:latin typeface="Times New Roman"/>
              <a:cs typeface="Times New Roman"/>
            </a:endParaRPr>
          </a:p>
          <a:p>
            <a:pPr marL="927100">
              <a:lnSpc>
                <a:spcPct val="100000"/>
              </a:lnSpc>
              <a:spcBef>
                <a:spcPts val="1200"/>
              </a:spcBef>
            </a:pPr>
            <a:r>
              <a:rPr sz="2000" i="1" dirty="0">
                <a:solidFill>
                  <a:srgbClr val="FF0000"/>
                </a:solidFill>
                <a:latin typeface="Times New Roman"/>
                <a:cs typeface="Times New Roman"/>
              </a:rPr>
              <a:t>The</a:t>
            </a:r>
            <a:r>
              <a:rPr sz="2000" i="1" spc="-5" dirty="0">
                <a:solidFill>
                  <a:srgbClr val="FF0000"/>
                </a:solidFill>
                <a:latin typeface="Times New Roman"/>
                <a:cs typeface="Times New Roman"/>
              </a:rPr>
              <a:t> efficiency</a:t>
            </a:r>
            <a:r>
              <a:rPr sz="2000" i="1" spc="-15" dirty="0">
                <a:solidFill>
                  <a:srgbClr val="FF0000"/>
                </a:solidFill>
                <a:latin typeface="Times New Roman"/>
                <a:cs typeface="Times New Roman"/>
              </a:rPr>
              <a:t> </a:t>
            </a:r>
            <a:r>
              <a:rPr sz="2000" i="1" dirty="0">
                <a:solidFill>
                  <a:srgbClr val="FF0000"/>
                </a:solidFill>
                <a:latin typeface="Times New Roman"/>
                <a:cs typeface="Times New Roman"/>
              </a:rPr>
              <a:t>of</a:t>
            </a:r>
            <a:r>
              <a:rPr sz="2000" i="1" spc="-10" dirty="0">
                <a:solidFill>
                  <a:srgbClr val="FF0000"/>
                </a:solidFill>
                <a:latin typeface="Times New Roman"/>
                <a:cs typeface="Times New Roman"/>
              </a:rPr>
              <a:t> </a:t>
            </a:r>
            <a:r>
              <a:rPr sz="2000" i="1" dirty="0">
                <a:solidFill>
                  <a:srgbClr val="FF0000"/>
                </a:solidFill>
                <a:latin typeface="Times New Roman"/>
                <a:cs typeface="Times New Roman"/>
              </a:rPr>
              <a:t>biomass</a:t>
            </a:r>
            <a:r>
              <a:rPr sz="2000" i="1" spc="-30" dirty="0">
                <a:solidFill>
                  <a:srgbClr val="FF0000"/>
                </a:solidFill>
                <a:latin typeface="Times New Roman"/>
                <a:cs typeface="Times New Roman"/>
              </a:rPr>
              <a:t> </a:t>
            </a:r>
            <a:r>
              <a:rPr sz="2000" i="1" spc="-10" dirty="0">
                <a:solidFill>
                  <a:srgbClr val="FF0000"/>
                </a:solidFill>
                <a:latin typeface="Times New Roman"/>
                <a:cs typeface="Times New Roman"/>
              </a:rPr>
              <a:t>production</a:t>
            </a:r>
            <a:r>
              <a:rPr sz="2000" i="1" spc="-30" dirty="0">
                <a:solidFill>
                  <a:srgbClr val="FF0000"/>
                </a:solidFill>
                <a:latin typeface="Times New Roman"/>
                <a:cs typeface="Times New Roman"/>
              </a:rPr>
              <a:t> </a:t>
            </a:r>
            <a:r>
              <a:rPr sz="2000" i="1" dirty="0">
                <a:solidFill>
                  <a:srgbClr val="FF0000"/>
                </a:solidFill>
                <a:latin typeface="Times New Roman"/>
                <a:cs typeface="Times New Roman"/>
              </a:rPr>
              <a:t>can</a:t>
            </a:r>
            <a:r>
              <a:rPr sz="2000" i="1" spc="-5" dirty="0">
                <a:solidFill>
                  <a:srgbClr val="FF0000"/>
                </a:solidFill>
                <a:latin typeface="Times New Roman"/>
                <a:cs typeface="Times New Roman"/>
              </a:rPr>
              <a:t> </a:t>
            </a:r>
            <a:r>
              <a:rPr sz="2000" i="1" dirty="0">
                <a:solidFill>
                  <a:srgbClr val="FF0000"/>
                </a:solidFill>
                <a:latin typeface="Times New Roman"/>
                <a:cs typeface="Times New Roman"/>
              </a:rPr>
              <a:t>be</a:t>
            </a:r>
            <a:r>
              <a:rPr sz="2000" i="1" spc="-5" dirty="0">
                <a:solidFill>
                  <a:srgbClr val="FF0000"/>
                </a:solidFill>
                <a:latin typeface="Times New Roman"/>
                <a:cs typeface="Times New Roman"/>
              </a:rPr>
              <a:t> </a:t>
            </a:r>
            <a:r>
              <a:rPr sz="2000" i="1" dirty="0">
                <a:solidFill>
                  <a:srgbClr val="FF0000"/>
                </a:solidFill>
                <a:latin typeface="Times New Roman"/>
                <a:cs typeface="Times New Roman"/>
              </a:rPr>
              <a:t>defined</a:t>
            </a:r>
            <a:r>
              <a:rPr sz="2000" i="1" spc="-20" dirty="0">
                <a:solidFill>
                  <a:srgbClr val="FF0000"/>
                </a:solidFill>
                <a:latin typeface="Times New Roman"/>
                <a:cs typeface="Times New Roman"/>
              </a:rPr>
              <a:t> </a:t>
            </a:r>
            <a:r>
              <a:rPr sz="2000" i="1" dirty="0">
                <a:solidFill>
                  <a:srgbClr val="FF0000"/>
                </a:solidFill>
                <a:latin typeface="Times New Roman"/>
                <a:cs typeface="Times New Roman"/>
              </a:rPr>
              <a:t>as</a:t>
            </a:r>
            <a:r>
              <a:rPr sz="2000" i="1" spc="-5" dirty="0">
                <a:solidFill>
                  <a:srgbClr val="FF0000"/>
                </a:solidFill>
                <a:latin typeface="Times New Roman"/>
                <a:cs typeface="Times New Roman"/>
              </a:rPr>
              <a:t> </a:t>
            </a:r>
            <a:r>
              <a:rPr sz="2000" i="1" dirty="0">
                <a:solidFill>
                  <a:srgbClr val="FF0000"/>
                </a:solidFill>
                <a:latin typeface="Times New Roman"/>
                <a:cs typeface="Times New Roman"/>
              </a:rPr>
              <a:t>the</a:t>
            </a:r>
            <a:r>
              <a:rPr sz="2000" i="1" spc="-5" dirty="0">
                <a:solidFill>
                  <a:srgbClr val="FF0000"/>
                </a:solidFill>
                <a:latin typeface="Times New Roman"/>
                <a:cs typeface="Times New Roman"/>
              </a:rPr>
              <a:t> </a:t>
            </a:r>
            <a:r>
              <a:rPr sz="2000" i="1" dirty="0">
                <a:solidFill>
                  <a:srgbClr val="FF0000"/>
                </a:solidFill>
                <a:latin typeface="Times New Roman"/>
                <a:cs typeface="Times New Roman"/>
              </a:rPr>
              <a:t>ratio</a:t>
            </a:r>
            <a:r>
              <a:rPr sz="2000" i="1" spc="-35" dirty="0">
                <a:solidFill>
                  <a:srgbClr val="FF0000"/>
                </a:solidFill>
                <a:latin typeface="Times New Roman"/>
                <a:cs typeface="Times New Roman"/>
              </a:rPr>
              <a:t> </a:t>
            </a:r>
            <a:r>
              <a:rPr sz="2000" i="1" dirty="0">
                <a:solidFill>
                  <a:srgbClr val="FF0000"/>
                </a:solidFill>
                <a:latin typeface="Times New Roman"/>
                <a:cs typeface="Times New Roman"/>
              </a:rPr>
              <a:t>between</a:t>
            </a:r>
            <a:endParaRPr sz="2000">
              <a:latin typeface="Times New Roman"/>
              <a:cs typeface="Times New Roman"/>
            </a:endParaRPr>
          </a:p>
          <a:p>
            <a:pPr marL="12700">
              <a:lnSpc>
                <a:spcPct val="100000"/>
              </a:lnSpc>
              <a:spcBef>
                <a:spcPts val="1200"/>
              </a:spcBef>
            </a:pPr>
            <a:r>
              <a:rPr sz="2000" i="1" dirty="0">
                <a:solidFill>
                  <a:srgbClr val="FF0000"/>
                </a:solidFill>
                <a:latin typeface="Times New Roman"/>
                <a:cs typeface="Times New Roman"/>
              </a:rPr>
              <a:t>the</a:t>
            </a:r>
            <a:r>
              <a:rPr sz="2000" i="1" spc="-15" dirty="0">
                <a:solidFill>
                  <a:srgbClr val="FF0000"/>
                </a:solidFill>
                <a:latin typeface="Times New Roman"/>
                <a:cs typeface="Times New Roman"/>
              </a:rPr>
              <a:t> </a:t>
            </a:r>
            <a:r>
              <a:rPr sz="2000" i="1" dirty="0">
                <a:solidFill>
                  <a:srgbClr val="FF0000"/>
                </a:solidFill>
                <a:latin typeface="Times New Roman"/>
                <a:cs typeface="Times New Roman"/>
              </a:rPr>
              <a:t>calorific</a:t>
            </a:r>
            <a:r>
              <a:rPr sz="2000" i="1" spc="-35" dirty="0">
                <a:solidFill>
                  <a:srgbClr val="FF0000"/>
                </a:solidFill>
                <a:latin typeface="Times New Roman"/>
                <a:cs typeface="Times New Roman"/>
              </a:rPr>
              <a:t> </a:t>
            </a:r>
            <a:r>
              <a:rPr sz="2000" i="1" dirty="0">
                <a:solidFill>
                  <a:srgbClr val="FF0000"/>
                </a:solidFill>
                <a:latin typeface="Times New Roman"/>
                <a:cs typeface="Times New Roman"/>
              </a:rPr>
              <a:t>value</a:t>
            </a:r>
            <a:r>
              <a:rPr sz="2000" i="1" spc="-20" dirty="0">
                <a:solidFill>
                  <a:srgbClr val="FF0000"/>
                </a:solidFill>
                <a:latin typeface="Times New Roman"/>
                <a:cs typeface="Times New Roman"/>
              </a:rPr>
              <a:t> </a:t>
            </a:r>
            <a:r>
              <a:rPr sz="2000" i="1" dirty="0">
                <a:solidFill>
                  <a:srgbClr val="FF0000"/>
                </a:solidFill>
                <a:latin typeface="Times New Roman"/>
                <a:cs typeface="Times New Roman"/>
              </a:rPr>
              <a:t>of</a:t>
            </a:r>
            <a:r>
              <a:rPr sz="2000" i="1" spc="-10" dirty="0">
                <a:solidFill>
                  <a:srgbClr val="FF0000"/>
                </a:solidFill>
                <a:latin typeface="Times New Roman"/>
                <a:cs typeface="Times New Roman"/>
              </a:rPr>
              <a:t> </a:t>
            </a:r>
            <a:r>
              <a:rPr sz="2000" i="1" dirty="0">
                <a:solidFill>
                  <a:srgbClr val="FF0000"/>
                </a:solidFill>
                <a:latin typeface="Times New Roman"/>
                <a:cs typeface="Times New Roman"/>
              </a:rPr>
              <a:t>mass</a:t>
            </a:r>
            <a:r>
              <a:rPr sz="2000" i="1" spc="-15" dirty="0">
                <a:solidFill>
                  <a:srgbClr val="FF0000"/>
                </a:solidFill>
                <a:latin typeface="Times New Roman"/>
                <a:cs typeface="Times New Roman"/>
              </a:rPr>
              <a:t> </a:t>
            </a:r>
            <a:r>
              <a:rPr sz="2000" i="1" dirty="0">
                <a:solidFill>
                  <a:srgbClr val="FF0000"/>
                </a:solidFill>
                <a:latin typeface="Times New Roman"/>
                <a:cs typeface="Times New Roman"/>
              </a:rPr>
              <a:t>and</a:t>
            </a:r>
            <a:r>
              <a:rPr sz="2000" i="1" spc="-15" dirty="0">
                <a:solidFill>
                  <a:srgbClr val="FF0000"/>
                </a:solidFill>
                <a:latin typeface="Times New Roman"/>
                <a:cs typeface="Times New Roman"/>
              </a:rPr>
              <a:t> </a:t>
            </a:r>
            <a:r>
              <a:rPr sz="2000" i="1" dirty="0">
                <a:solidFill>
                  <a:srgbClr val="FF0000"/>
                </a:solidFill>
                <a:latin typeface="Times New Roman"/>
                <a:cs typeface="Times New Roman"/>
              </a:rPr>
              <a:t>necessary</a:t>
            </a:r>
            <a:r>
              <a:rPr sz="2000" i="1" spc="-45" dirty="0">
                <a:solidFill>
                  <a:srgbClr val="FF0000"/>
                </a:solidFill>
                <a:latin typeface="Times New Roman"/>
                <a:cs typeface="Times New Roman"/>
              </a:rPr>
              <a:t> </a:t>
            </a:r>
            <a:r>
              <a:rPr sz="2000" i="1" dirty="0">
                <a:solidFill>
                  <a:srgbClr val="FF0000"/>
                </a:solidFill>
                <a:latin typeface="Times New Roman"/>
                <a:cs typeface="Times New Roman"/>
              </a:rPr>
              <a:t>solar</a:t>
            </a:r>
            <a:r>
              <a:rPr sz="2000" i="1" spc="-15" dirty="0">
                <a:solidFill>
                  <a:srgbClr val="FF0000"/>
                </a:solidFill>
                <a:latin typeface="Times New Roman"/>
                <a:cs typeface="Times New Roman"/>
              </a:rPr>
              <a:t> </a:t>
            </a:r>
            <a:r>
              <a:rPr sz="2000" i="1" spc="-10" dirty="0">
                <a:solidFill>
                  <a:srgbClr val="FF0000"/>
                </a:solidFill>
                <a:latin typeface="Times New Roman"/>
                <a:cs typeface="Times New Roman"/>
              </a:rPr>
              <a:t>energy</a:t>
            </a:r>
            <a:r>
              <a:rPr sz="2000" i="1" spc="-25" dirty="0">
                <a:solidFill>
                  <a:srgbClr val="FF0000"/>
                </a:solidFill>
                <a:latin typeface="Times New Roman"/>
                <a:cs typeface="Times New Roman"/>
              </a:rPr>
              <a:t> </a:t>
            </a:r>
            <a:r>
              <a:rPr sz="2000" i="1" dirty="0">
                <a:solidFill>
                  <a:srgbClr val="FF0000"/>
                </a:solidFill>
                <a:latin typeface="Times New Roman"/>
                <a:cs typeface="Times New Roman"/>
              </a:rPr>
              <a:t>for</a:t>
            </a:r>
            <a:r>
              <a:rPr sz="2000" i="1" spc="-5" dirty="0">
                <a:solidFill>
                  <a:srgbClr val="FF0000"/>
                </a:solidFill>
                <a:latin typeface="Times New Roman"/>
                <a:cs typeface="Times New Roman"/>
              </a:rPr>
              <a:t> </a:t>
            </a:r>
            <a:r>
              <a:rPr sz="2000" i="1" dirty="0">
                <a:solidFill>
                  <a:srgbClr val="FF0000"/>
                </a:solidFill>
                <a:latin typeface="Times New Roman"/>
                <a:cs typeface="Times New Roman"/>
              </a:rPr>
              <a:t>the</a:t>
            </a:r>
            <a:r>
              <a:rPr sz="2000" i="1" spc="-10" dirty="0">
                <a:solidFill>
                  <a:srgbClr val="FF0000"/>
                </a:solidFill>
                <a:latin typeface="Times New Roman"/>
                <a:cs typeface="Times New Roman"/>
              </a:rPr>
              <a:t> </a:t>
            </a:r>
            <a:r>
              <a:rPr sz="2000" i="1" dirty="0">
                <a:solidFill>
                  <a:srgbClr val="FF0000"/>
                </a:solidFill>
                <a:latin typeface="Times New Roman"/>
                <a:cs typeface="Times New Roman"/>
              </a:rPr>
              <a:t>formation</a:t>
            </a:r>
            <a:r>
              <a:rPr sz="2000" i="1" spc="-30" dirty="0">
                <a:solidFill>
                  <a:srgbClr val="FF0000"/>
                </a:solidFill>
                <a:latin typeface="Times New Roman"/>
                <a:cs typeface="Times New Roman"/>
              </a:rPr>
              <a:t> </a:t>
            </a:r>
            <a:r>
              <a:rPr sz="2000" i="1" dirty="0">
                <a:solidFill>
                  <a:srgbClr val="FF0000"/>
                </a:solidFill>
                <a:latin typeface="Times New Roman"/>
                <a:cs typeface="Times New Roman"/>
              </a:rPr>
              <a:t>of</a:t>
            </a:r>
            <a:r>
              <a:rPr sz="2000" i="1" spc="-25" dirty="0">
                <a:solidFill>
                  <a:srgbClr val="FF0000"/>
                </a:solidFill>
                <a:latin typeface="Times New Roman"/>
                <a:cs typeface="Times New Roman"/>
              </a:rPr>
              <a:t> </a:t>
            </a:r>
            <a:r>
              <a:rPr sz="2000" i="1" dirty="0">
                <a:solidFill>
                  <a:srgbClr val="FF0000"/>
                </a:solidFill>
                <a:latin typeface="Times New Roman"/>
                <a:cs typeface="Times New Roman"/>
              </a:rPr>
              <a:t>biomass.</a:t>
            </a:r>
            <a:endParaRPr sz="2000">
              <a:latin typeface="Times New Roman"/>
              <a:cs typeface="Times New Roman"/>
            </a:endParaRPr>
          </a:p>
          <a:p>
            <a:pPr marL="12700" marR="359410">
              <a:lnSpc>
                <a:spcPct val="150000"/>
              </a:lnSpc>
            </a:pPr>
            <a:r>
              <a:rPr sz="2000" dirty="0">
                <a:latin typeface="Times New Roman"/>
                <a:cs typeface="Times New Roman"/>
              </a:rPr>
              <a:t>Forests and fresh water show a </a:t>
            </a:r>
            <a:r>
              <a:rPr sz="2000" spc="-10" dirty="0">
                <a:latin typeface="Times New Roman"/>
                <a:cs typeface="Times New Roman"/>
              </a:rPr>
              <a:t>large </a:t>
            </a:r>
            <a:r>
              <a:rPr sz="2000" dirty="0">
                <a:latin typeface="Times New Roman"/>
                <a:cs typeface="Times New Roman"/>
              </a:rPr>
              <a:t>gain from </a:t>
            </a:r>
            <a:r>
              <a:rPr sz="2000" spc="-5" dirty="0">
                <a:latin typeface="Times New Roman"/>
                <a:cs typeface="Times New Roman"/>
              </a:rPr>
              <a:t>solar </a:t>
            </a:r>
            <a:r>
              <a:rPr sz="2000" dirty="0">
                <a:latin typeface="Times New Roman"/>
                <a:cs typeface="Times New Roman"/>
              </a:rPr>
              <a:t>radiation, about 0.5% tropical </a:t>
            </a:r>
            <a:r>
              <a:rPr sz="2000" spc="5" dirty="0">
                <a:latin typeface="Times New Roman"/>
                <a:cs typeface="Times New Roman"/>
              </a:rPr>
              <a:t> </a:t>
            </a:r>
            <a:r>
              <a:rPr sz="2000" dirty="0">
                <a:latin typeface="Times New Roman"/>
                <a:cs typeface="Times New Roman"/>
              </a:rPr>
              <a:t>forests</a:t>
            </a:r>
            <a:r>
              <a:rPr sz="2000" spc="-45" dirty="0">
                <a:latin typeface="Times New Roman"/>
                <a:cs typeface="Times New Roman"/>
              </a:rPr>
              <a:t> </a:t>
            </a:r>
            <a:r>
              <a:rPr sz="2000" spc="-5" dirty="0">
                <a:latin typeface="Times New Roman"/>
                <a:cs typeface="Times New Roman"/>
              </a:rPr>
              <a:t>attain </a:t>
            </a:r>
            <a:r>
              <a:rPr sz="2000" dirty="0">
                <a:latin typeface="Times New Roman"/>
                <a:cs typeface="Times New Roman"/>
              </a:rPr>
              <a:t>a</a:t>
            </a:r>
            <a:r>
              <a:rPr sz="2000" spc="-10" dirty="0">
                <a:latin typeface="Times New Roman"/>
                <a:cs typeface="Times New Roman"/>
              </a:rPr>
              <a:t> </a:t>
            </a:r>
            <a:r>
              <a:rPr sz="2000" dirty="0">
                <a:latin typeface="Times New Roman"/>
                <a:cs typeface="Times New Roman"/>
              </a:rPr>
              <a:t>value of</a:t>
            </a:r>
            <a:r>
              <a:rPr sz="2000" spc="-20" dirty="0">
                <a:latin typeface="Times New Roman"/>
                <a:cs typeface="Times New Roman"/>
              </a:rPr>
              <a:t> </a:t>
            </a:r>
            <a:r>
              <a:rPr sz="2000" dirty="0">
                <a:latin typeface="Times New Roman"/>
                <a:cs typeface="Times New Roman"/>
              </a:rPr>
              <a:t>about</a:t>
            </a:r>
            <a:r>
              <a:rPr sz="2000" spc="-25" dirty="0">
                <a:latin typeface="Times New Roman"/>
                <a:cs typeface="Times New Roman"/>
              </a:rPr>
              <a:t> </a:t>
            </a:r>
            <a:r>
              <a:rPr sz="2000" dirty="0">
                <a:latin typeface="Times New Roman"/>
                <a:cs typeface="Times New Roman"/>
              </a:rPr>
              <a:t>0.8%.</a:t>
            </a:r>
            <a:r>
              <a:rPr sz="2000" spc="-65" dirty="0">
                <a:latin typeface="Times New Roman"/>
                <a:cs typeface="Times New Roman"/>
              </a:rPr>
              <a:t> </a:t>
            </a:r>
            <a:r>
              <a:rPr sz="2000" dirty="0">
                <a:latin typeface="Times New Roman"/>
                <a:cs typeface="Times New Roman"/>
              </a:rPr>
              <a:t>The </a:t>
            </a:r>
            <a:r>
              <a:rPr sz="2000" spc="-5" dirty="0">
                <a:latin typeface="Times New Roman"/>
                <a:cs typeface="Times New Roman"/>
              </a:rPr>
              <a:t>maximum</a:t>
            </a:r>
            <a:r>
              <a:rPr sz="2000" spc="10" dirty="0">
                <a:latin typeface="Times New Roman"/>
                <a:cs typeface="Times New Roman"/>
              </a:rPr>
              <a:t> </a:t>
            </a:r>
            <a:r>
              <a:rPr sz="2000" dirty="0">
                <a:latin typeface="Times New Roman"/>
                <a:cs typeface="Times New Roman"/>
              </a:rPr>
              <a:t>achievable</a:t>
            </a:r>
            <a:r>
              <a:rPr sz="2000" spc="-30" dirty="0">
                <a:latin typeface="Times New Roman"/>
                <a:cs typeface="Times New Roman"/>
              </a:rPr>
              <a:t> </a:t>
            </a:r>
            <a:r>
              <a:rPr sz="2000" dirty="0">
                <a:latin typeface="Times New Roman"/>
                <a:cs typeface="Times New Roman"/>
              </a:rPr>
              <a:t>values</a:t>
            </a:r>
            <a:r>
              <a:rPr sz="2000" spc="-15" dirty="0">
                <a:latin typeface="Times New Roman"/>
                <a:cs typeface="Times New Roman"/>
              </a:rPr>
              <a:t> </a:t>
            </a:r>
            <a:r>
              <a:rPr sz="2000" dirty="0">
                <a:latin typeface="Times New Roman"/>
                <a:cs typeface="Times New Roman"/>
              </a:rPr>
              <a:t>of</a:t>
            </a:r>
            <a:r>
              <a:rPr sz="2000" spc="490" dirty="0">
                <a:latin typeface="Times New Roman"/>
                <a:cs typeface="Times New Roman"/>
              </a:rPr>
              <a:t> </a:t>
            </a:r>
            <a:r>
              <a:rPr sz="2000" spc="-5" dirty="0">
                <a:latin typeface="Times New Roman"/>
                <a:cs typeface="Times New Roman"/>
              </a:rPr>
              <a:t>some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the </a:t>
            </a:r>
            <a:r>
              <a:rPr sz="2000" spc="-484" dirty="0">
                <a:latin typeface="Times New Roman"/>
                <a:cs typeface="Times New Roman"/>
              </a:rPr>
              <a:t> </a:t>
            </a:r>
            <a:r>
              <a:rPr sz="2000" spc="-5" dirty="0">
                <a:latin typeface="Times New Roman"/>
                <a:cs typeface="Times New Roman"/>
              </a:rPr>
              <a:t>biomass</a:t>
            </a:r>
            <a:r>
              <a:rPr sz="2000" spc="-20" dirty="0">
                <a:latin typeface="Times New Roman"/>
                <a:cs typeface="Times New Roman"/>
              </a:rPr>
              <a:t> </a:t>
            </a:r>
            <a:r>
              <a:rPr sz="2000" dirty="0">
                <a:latin typeface="Times New Roman"/>
                <a:cs typeface="Times New Roman"/>
              </a:rPr>
              <a:t>are:</a:t>
            </a:r>
            <a:endParaRPr sz="2000">
              <a:latin typeface="Times New Roman"/>
              <a:cs typeface="Times New Roman"/>
            </a:endParaRPr>
          </a:p>
          <a:p>
            <a:pPr marL="12700">
              <a:lnSpc>
                <a:spcPct val="100000"/>
              </a:lnSpc>
              <a:spcBef>
                <a:spcPts val="1205"/>
              </a:spcBef>
              <a:tabLst>
                <a:tab pos="469265" algn="l"/>
                <a:tab pos="2540635" algn="l"/>
              </a:tabLst>
            </a:pPr>
            <a:r>
              <a:rPr sz="2000" dirty="0">
                <a:latin typeface="Times New Roman"/>
                <a:cs typeface="Times New Roman"/>
              </a:rPr>
              <a:t>1.	Sugarcane</a:t>
            </a:r>
            <a:r>
              <a:rPr sz="2000" spc="-30" dirty="0">
                <a:latin typeface="Times New Roman"/>
                <a:cs typeface="Times New Roman"/>
              </a:rPr>
              <a:t> </a:t>
            </a:r>
            <a:r>
              <a:rPr sz="2000" dirty="0">
                <a:latin typeface="Times New Roman"/>
                <a:cs typeface="Times New Roman"/>
              </a:rPr>
              <a:t>(4.8%),	2.</a:t>
            </a:r>
            <a:r>
              <a:rPr sz="2000" spc="490" dirty="0">
                <a:latin typeface="Times New Roman"/>
                <a:cs typeface="Times New Roman"/>
              </a:rPr>
              <a:t> </a:t>
            </a:r>
            <a:r>
              <a:rPr sz="2000" dirty="0">
                <a:latin typeface="Times New Roman"/>
                <a:cs typeface="Times New Roman"/>
              </a:rPr>
              <a:t>Maize</a:t>
            </a:r>
            <a:r>
              <a:rPr sz="2000" spc="-20" dirty="0">
                <a:latin typeface="Times New Roman"/>
                <a:cs typeface="Times New Roman"/>
              </a:rPr>
              <a:t> </a:t>
            </a:r>
            <a:r>
              <a:rPr sz="2000" dirty="0">
                <a:latin typeface="Times New Roman"/>
                <a:cs typeface="Times New Roman"/>
              </a:rPr>
              <a:t>(3.2%),</a:t>
            </a:r>
            <a:r>
              <a:rPr sz="2000" spc="470" dirty="0">
                <a:latin typeface="Times New Roman"/>
                <a:cs typeface="Times New Roman"/>
              </a:rPr>
              <a:t> </a:t>
            </a:r>
            <a:r>
              <a:rPr sz="2000" dirty="0">
                <a:latin typeface="Times New Roman"/>
                <a:cs typeface="Times New Roman"/>
              </a:rPr>
              <a:t>3.</a:t>
            </a:r>
            <a:r>
              <a:rPr sz="2000" spc="480" dirty="0">
                <a:latin typeface="Times New Roman"/>
                <a:cs typeface="Times New Roman"/>
              </a:rPr>
              <a:t> </a:t>
            </a:r>
            <a:r>
              <a:rPr sz="2000" dirty="0">
                <a:latin typeface="Times New Roman"/>
                <a:cs typeface="Times New Roman"/>
              </a:rPr>
              <a:t>Sugar</a:t>
            </a:r>
            <a:r>
              <a:rPr sz="2000" spc="-20" dirty="0">
                <a:latin typeface="Times New Roman"/>
                <a:cs typeface="Times New Roman"/>
              </a:rPr>
              <a:t> </a:t>
            </a:r>
            <a:r>
              <a:rPr sz="2000" dirty="0">
                <a:latin typeface="Times New Roman"/>
                <a:cs typeface="Times New Roman"/>
              </a:rPr>
              <a:t>beat</a:t>
            </a:r>
            <a:r>
              <a:rPr sz="2000" spc="-10" dirty="0">
                <a:latin typeface="Times New Roman"/>
                <a:cs typeface="Times New Roman"/>
              </a:rPr>
              <a:t> </a:t>
            </a:r>
            <a:r>
              <a:rPr sz="2000" dirty="0">
                <a:latin typeface="Times New Roman"/>
                <a:cs typeface="Times New Roman"/>
              </a:rPr>
              <a:t>(white)</a:t>
            </a:r>
            <a:r>
              <a:rPr sz="2000" spc="455" dirty="0">
                <a:latin typeface="Times New Roman"/>
                <a:cs typeface="Times New Roman"/>
              </a:rPr>
              <a:t> </a:t>
            </a:r>
            <a:r>
              <a:rPr sz="2000" dirty="0">
                <a:latin typeface="Times New Roman"/>
                <a:cs typeface="Times New Roman"/>
              </a:rPr>
              <a:t>(5.4%).</a:t>
            </a:r>
            <a:endParaRPr sz="2000">
              <a:latin typeface="Times New Roman"/>
              <a:cs typeface="Times New Roman"/>
            </a:endParaRPr>
          </a:p>
          <a:p>
            <a:pPr marL="12700">
              <a:lnSpc>
                <a:spcPct val="100000"/>
              </a:lnSpc>
              <a:spcBef>
                <a:spcPts val="1200"/>
              </a:spcBef>
            </a:pPr>
            <a:r>
              <a:rPr sz="2000" dirty="0">
                <a:latin typeface="Times New Roman"/>
                <a:cs typeface="Times New Roman"/>
              </a:rPr>
              <a:t>It</a:t>
            </a:r>
            <a:r>
              <a:rPr sz="2000" spc="-15" dirty="0">
                <a:latin typeface="Times New Roman"/>
                <a:cs typeface="Times New Roman"/>
              </a:rPr>
              <a:t> </a:t>
            </a:r>
            <a:r>
              <a:rPr sz="2000" spc="-5" dirty="0">
                <a:latin typeface="Times New Roman"/>
                <a:cs typeface="Times New Roman"/>
              </a:rPr>
              <a:t>is </a:t>
            </a:r>
            <a:r>
              <a:rPr sz="2000" dirty="0">
                <a:latin typeface="Times New Roman"/>
                <a:cs typeface="Times New Roman"/>
              </a:rPr>
              <a:t>always</a:t>
            </a:r>
            <a:r>
              <a:rPr sz="2000" spc="-5" dirty="0">
                <a:latin typeface="Times New Roman"/>
                <a:cs typeface="Times New Roman"/>
              </a:rPr>
              <a:t> to</a:t>
            </a:r>
            <a:r>
              <a:rPr sz="2000" dirty="0">
                <a:latin typeface="Times New Roman"/>
                <a:cs typeface="Times New Roman"/>
              </a:rPr>
              <a:t> be</a:t>
            </a:r>
            <a:r>
              <a:rPr sz="2000" spc="-5" dirty="0">
                <a:latin typeface="Times New Roman"/>
                <a:cs typeface="Times New Roman"/>
              </a:rPr>
              <a:t> taken</a:t>
            </a:r>
            <a:r>
              <a:rPr sz="2000" spc="-10" dirty="0">
                <a:latin typeface="Times New Roman"/>
                <a:cs typeface="Times New Roman"/>
              </a:rPr>
              <a:t> </a:t>
            </a:r>
            <a:r>
              <a:rPr sz="2000" dirty="0">
                <a:latin typeface="Times New Roman"/>
                <a:cs typeface="Times New Roman"/>
              </a:rPr>
              <a:t>care</a:t>
            </a:r>
            <a:r>
              <a:rPr sz="2000" spc="-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that</a:t>
            </a:r>
            <a:r>
              <a:rPr sz="2000" spc="-25" dirty="0">
                <a:latin typeface="Times New Roman"/>
                <a:cs typeface="Times New Roman"/>
              </a:rPr>
              <a:t> </a:t>
            </a:r>
            <a:r>
              <a:rPr sz="2000" dirty="0">
                <a:latin typeface="Times New Roman"/>
                <a:cs typeface="Times New Roman"/>
              </a:rPr>
              <a:t>only</a:t>
            </a:r>
            <a:r>
              <a:rPr sz="2000" spc="-1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part</a:t>
            </a:r>
            <a:r>
              <a:rPr sz="2000" spc="-2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biomass</a:t>
            </a:r>
            <a:r>
              <a:rPr sz="2000" spc="-15" dirty="0">
                <a:latin typeface="Times New Roman"/>
                <a:cs typeface="Times New Roman"/>
              </a:rPr>
              <a:t> </a:t>
            </a:r>
            <a:r>
              <a:rPr sz="2000" spc="-5" dirty="0">
                <a:latin typeface="Times New Roman"/>
                <a:cs typeface="Times New Roman"/>
              </a:rPr>
              <a:t>energy</a:t>
            </a:r>
            <a:r>
              <a:rPr sz="2000" spc="-20"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be</a:t>
            </a:r>
            <a:r>
              <a:rPr sz="2000" spc="-5" dirty="0">
                <a:latin typeface="Times New Roman"/>
                <a:cs typeface="Times New Roman"/>
              </a:rPr>
              <a:t> </a:t>
            </a:r>
            <a:r>
              <a:rPr sz="2000" dirty="0">
                <a:latin typeface="Times New Roman"/>
                <a:cs typeface="Times New Roman"/>
              </a:rPr>
              <a:t>harvested.</a:t>
            </a:r>
            <a:endParaRPr sz="2000">
              <a:latin typeface="Times New Roman"/>
              <a:cs typeface="Times New Roman"/>
            </a:endParaRPr>
          </a:p>
          <a:p>
            <a:pPr marL="12700">
              <a:lnSpc>
                <a:spcPct val="100000"/>
              </a:lnSpc>
              <a:spcBef>
                <a:spcPts val="1200"/>
              </a:spcBef>
            </a:pPr>
            <a:r>
              <a:rPr sz="2000" spc="5" dirty="0">
                <a:latin typeface="Times New Roman"/>
                <a:cs typeface="Times New Roman"/>
              </a:rPr>
              <a:t>About</a:t>
            </a:r>
            <a:r>
              <a:rPr sz="2000" spc="-35" dirty="0">
                <a:latin typeface="Times New Roman"/>
                <a:cs typeface="Times New Roman"/>
              </a:rPr>
              <a:t> </a:t>
            </a:r>
            <a:r>
              <a:rPr sz="2000" spc="5" dirty="0">
                <a:latin typeface="Times New Roman"/>
                <a:cs typeface="Times New Roman"/>
              </a:rPr>
              <a:t>50%</a:t>
            </a:r>
            <a:r>
              <a:rPr sz="2000" spc="-20"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the</a:t>
            </a:r>
            <a:r>
              <a:rPr sz="2000" spc="-5" dirty="0">
                <a:latin typeface="Times New Roman"/>
                <a:cs typeface="Times New Roman"/>
              </a:rPr>
              <a:t> biomass </a:t>
            </a:r>
            <a:r>
              <a:rPr sz="2000" dirty="0">
                <a:latin typeface="Times New Roman"/>
                <a:cs typeface="Times New Roman"/>
              </a:rPr>
              <a:t>(roots,</a:t>
            </a:r>
            <a:r>
              <a:rPr sz="2000" spc="-20" dirty="0">
                <a:latin typeface="Times New Roman"/>
                <a:cs typeface="Times New Roman"/>
              </a:rPr>
              <a:t> </a:t>
            </a:r>
            <a:r>
              <a:rPr sz="2000" dirty="0">
                <a:latin typeface="Times New Roman"/>
                <a:cs typeface="Times New Roman"/>
              </a:rPr>
              <a:t>leaves,</a:t>
            </a:r>
            <a:r>
              <a:rPr sz="2000" spc="-30" dirty="0">
                <a:latin typeface="Times New Roman"/>
                <a:cs typeface="Times New Roman"/>
              </a:rPr>
              <a:t> </a:t>
            </a:r>
            <a:r>
              <a:rPr sz="2000" spc="-5" dirty="0">
                <a:latin typeface="Times New Roman"/>
                <a:cs typeface="Times New Roman"/>
              </a:rPr>
              <a:t>etc) </a:t>
            </a:r>
            <a:r>
              <a:rPr sz="2000" dirty="0">
                <a:latin typeface="Times New Roman"/>
                <a:cs typeface="Times New Roman"/>
              </a:rPr>
              <a:t>cannot</a:t>
            </a:r>
            <a:r>
              <a:rPr sz="2000" spc="-15" dirty="0">
                <a:latin typeface="Times New Roman"/>
                <a:cs typeface="Times New Roman"/>
              </a:rPr>
              <a:t> </a:t>
            </a:r>
            <a:r>
              <a:rPr sz="2000" dirty="0">
                <a:latin typeface="Times New Roman"/>
                <a:cs typeface="Times New Roman"/>
              </a:rPr>
              <a:t>be</a:t>
            </a:r>
            <a:r>
              <a:rPr sz="2000" spc="-20" dirty="0">
                <a:latin typeface="Times New Roman"/>
                <a:cs typeface="Times New Roman"/>
              </a:rPr>
              <a:t> </a:t>
            </a:r>
            <a:r>
              <a:rPr sz="2000" dirty="0">
                <a:latin typeface="Times New Roman"/>
                <a:cs typeface="Times New Roman"/>
              </a:rPr>
              <a:t>converted</a:t>
            </a:r>
            <a:r>
              <a:rPr sz="2000" spc="-35" dirty="0">
                <a:latin typeface="Times New Roman"/>
                <a:cs typeface="Times New Roman"/>
              </a:rPr>
              <a:t> </a:t>
            </a:r>
            <a:r>
              <a:rPr sz="2000" dirty="0">
                <a:latin typeface="Times New Roman"/>
                <a:cs typeface="Times New Roman"/>
              </a:rPr>
              <a:t>into</a:t>
            </a:r>
            <a:r>
              <a:rPr sz="2000" spc="-15" dirty="0">
                <a:latin typeface="Times New Roman"/>
                <a:cs typeface="Times New Roman"/>
              </a:rPr>
              <a:t> </a:t>
            </a:r>
            <a:r>
              <a:rPr sz="2000" spc="-25" dirty="0">
                <a:latin typeface="Times New Roman"/>
                <a:cs typeface="Times New Roman"/>
              </a:rPr>
              <a:t>energy.</a:t>
            </a:r>
            <a:r>
              <a:rPr sz="2000" spc="-20" dirty="0">
                <a:latin typeface="Times New Roman"/>
                <a:cs typeface="Times New Roman"/>
              </a:rPr>
              <a:t> </a:t>
            </a:r>
            <a:r>
              <a:rPr sz="2000" dirty="0">
                <a:latin typeface="Times New Roman"/>
                <a:cs typeface="Times New Roman"/>
              </a:rPr>
              <a:t>But</a:t>
            </a:r>
            <a:r>
              <a:rPr sz="2000" spc="-10" dirty="0">
                <a:latin typeface="Times New Roman"/>
                <a:cs typeface="Times New Roman"/>
              </a:rPr>
              <a:t> </a:t>
            </a:r>
            <a:r>
              <a:rPr sz="2000" spc="-5" dirty="0">
                <a:latin typeface="Times New Roman"/>
                <a:cs typeface="Times New Roman"/>
              </a:rPr>
              <a:t>it</a:t>
            </a:r>
            <a:endParaRPr sz="2000">
              <a:latin typeface="Times New Roman"/>
              <a:cs typeface="Times New Roman"/>
            </a:endParaRPr>
          </a:p>
          <a:p>
            <a:pPr marL="12700">
              <a:lnSpc>
                <a:spcPct val="100000"/>
              </a:lnSpc>
              <a:spcBef>
                <a:spcPts val="1200"/>
              </a:spcBef>
            </a:pPr>
            <a:r>
              <a:rPr sz="2000" spc="-5" dirty="0">
                <a:latin typeface="Times New Roman"/>
                <a:cs typeface="Times New Roman"/>
              </a:rPr>
              <a:t>is </a:t>
            </a:r>
            <a:r>
              <a:rPr sz="2000" dirty="0">
                <a:latin typeface="Times New Roman"/>
                <a:cs typeface="Times New Roman"/>
              </a:rPr>
              <a:t>also</a:t>
            </a:r>
            <a:r>
              <a:rPr sz="2000" spc="-15" dirty="0">
                <a:latin typeface="Times New Roman"/>
                <a:cs typeface="Times New Roman"/>
              </a:rPr>
              <a:t> </a:t>
            </a:r>
            <a:r>
              <a:rPr sz="2000" dirty="0">
                <a:latin typeface="Times New Roman"/>
                <a:cs typeface="Times New Roman"/>
              </a:rPr>
              <a:t>counted</a:t>
            </a:r>
            <a:r>
              <a:rPr sz="2000" spc="-25" dirty="0">
                <a:latin typeface="Times New Roman"/>
                <a:cs typeface="Times New Roman"/>
              </a:rPr>
              <a:t> </a:t>
            </a:r>
            <a:r>
              <a:rPr sz="2000" dirty="0">
                <a:latin typeface="Times New Roman"/>
                <a:cs typeface="Times New Roman"/>
              </a:rPr>
              <a:t>that</a:t>
            </a:r>
            <a:r>
              <a:rPr sz="2000" spc="-15" dirty="0">
                <a:latin typeface="Times New Roman"/>
                <a:cs typeface="Times New Roman"/>
              </a:rPr>
              <a:t> </a:t>
            </a:r>
            <a:r>
              <a:rPr sz="2000" i="1" dirty="0">
                <a:solidFill>
                  <a:srgbClr val="FF0000"/>
                </a:solidFill>
                <a:latin typeface="Times New Roman"/>
                <a:cs typeface="Times New Roman"/>
              </a:rPr>
              <a:t>the</a:t>
            </a:r>
            <a:r>
              <a:rPr sz="2000" i="1" spc="-10" dirty="0">
                <a:solidFill>
                  <a:srgbClr val="FF0000"/>
                </a:solidFill>
                <a:latin typeface="Times New Roman"/>
                <a:cs typeface="Times New Roman"/>
              </a:rPr>
              <a:t> theoretical</a:t>
            </a:r>
            <a:r>
              <a:rPr sz="2000" i="1" spc="-30" dirty="0">
                <a:solidFill>
                  <a:srgbClr val="FF0000"/>
                </a:solidFill>
                <a:latin typeface="Times New Roman"/>
                <a:cs typeface="Times New Roman"/>
              </a:rPr>
              <a:t> </a:t>
            </a:r>
            <a:r>
              <a:rPr sz="2000" i="1" dirty="0">
                <a:solidFill>
                  <a:srgbClr val="FF0000"/>
                </a:solidFill>
                <a:latin typeface="Times New Roman"/>
                <a:cs typeface="Times New Roman"/>
              </a:rPr>
              <a:t>potential</a:t>
            </a:r>
            <a:r>
              <a:rPr sz="2000" i="1" spc="-40" dirty="0">
                <a:solidFill>
                  <a:srgbClr val="FF0000"/>
                </a:solidFill>
                <a:latin typeface="Times New Roman"/>
                <a:cs typeface="Times New Roman"/>
              </a:rPr>
              <a:t> </a:t>
            </a:r>
            <a:r>
              <a:rPr sz="2000" i="1" dirty="0">
                <a:solidFill>
                  <a:srgbClr val="FF0000"/>
                </a:solidFill>
                <a:latin typeface="Times New Roman"/>
                <a:cs typeface="Times New Roman"/>
              </a:rPr>
              <a:t>of</a:t>
            </a:r>
            <a:r>
              <a:rPr sz="2000" i="1" spc="-10" dirty="0">
                <a:solidFill>
                  <a:srgbClr val="FF0000"/>
                </a:solidFill>
                <a:latin typeface="Times New Roman"/>
                <a:cs typeface="Times New Roman"/>
              </a:rPr>
              <a:t> </a:t>
            </a:r>
            <a:r>
              <a:rPr sz="2000" i="1" dirty="0">
                <a:solidFill>
                  <a:srgbClr val="FF0000"/>
                </a:solidFill>
                <a:latin typeface="Times New Roman"/>
                <a:cs typeface="Times New Roman"/>
              </a:rPr>
              <a:t>biomass</a:t>
            </a:r>
            <a:r>
              <a:rPr sz="2000" i="1" spc="-20" dirty="0">
                <a:solidFill>
                  <a:srgbClr val="FF0000"/>
                </a:solidFill>
                <a:latin typeface="Times New Roman"/>
                <a:cs typeface="Times New Roman"/>
              </a:rPr>
              <a:t> </a:t>
            </a:r>
            <a:r>
              <a:rPr sz="2000" i="1" spc="-10" dirty="0">
                <a:solidFill>
                  <a:srgbClr val="FF0000"/>
                </a:solidFill>
                <a:latin typeface="Times New Roman"/>
                <a:cs typeface="Times New Roman"/>
              </a:rPr>
              <a:t>energy</a:t>
            </a:r>
            <a:r>
              <a:rPr sz="2000" i="1" spc="-25" dirty="0">
                <a:solidFill>
                  <a:srgbClr val="FF0000"/>
                </a:solidFill>
                <a:latin typeface="Times New Roman"/>
                <a:cs typeface="Times New Roman"/>
              </a:rPr>
              <a:t> </a:t>
            </a:r>
            <a:r>
              <a:rPr sz="2000" i="1" spc="-5" dirty="0">
                <a:solidFill>
                  <a:srgbClr val="FF0000"/>
                </a:solidFill>
                <a:latin typeface="Times New Roman"/>
                <a:cs typeface="Times New Roman"/>
              </a:rPr>
              <a:t>availability</a:t>
            </a:r>
            <a:r>
              <a:rPr sz="2000" i="1" spc="-20" dirty="0">
                <a:solidFill>
                  <a:srgbClr val="FF0000"/>
                </a:solidFill>
                <a:latin typeface="Times New Roman"/>
                <a:cs typeface="Times New Roman"/>
              </a:rPr>
              <a:t> </a:t>
            </a:r>
            <a:r>
              <a:rPr sz="2000" i="1" spc="-5" dirty="0">
                <a:solidFill>
                  <a:srgbClr val="FF0000"/>
                </a:solidFill>
                <a:latin typeface="Times New Roman"/>
                <a:cs typeface="Times New Roman"/>
              </a:rPr>
              <a:t>is </a:t>
            </a:r>
            <a:r>
              <a:rPr sz="2000" i="1" dirty="0">
                <a:solidFill>
                  <a:srgbClr val="FF0000"/>
                </a:solidFill>
                <a:latin typeface="Times New Roman"/>
                <a:cs typeface="Times New Roman"/>
              </a:rPr>
              <a:t>four</a:t>
            </a:r>
            <a:r>
              <a:rPr sz="2000" i="1" spc="-10" dirty="0">
                <a:solidFill>
                  <a:srgbClr val="FF0000"/>
                </a:solidFill>
                <a:latin typeface="Times New Roman"/>
                <a:cs typeface="Times New Roman"/>
              </a:rPr>
              <a:t> </a:t>
            </a:r>
            <a:r>
              <a:rPr sz="2000" i="1" spc="-5" dirty="0">
                <a:solidFill>
                  <a:srgbClr val="FF0000"/>
                </a:solidFill>
                <a:latin typeface="Times New Roman"/>
                <a:cs typeface="Times New Roman"/>
              </a:rPr>
              <a:t>to</a:t>
            </a:r>
            <a:r>
              <a:rPr sz="2000" i="1" dirty="0">
                <a:solidFill>
                  <a:srgbClr val="FF0000"/>
                </a:solidFill>
                <a:latin typeface="Times New Roman"/>
                <a:cs typeface="Times New Roman"/>
              </a:rPr>
              <a:t> </a:t>
            </a:r>
            <a:r>
              <a:rPr sz="2000" i="1" spc="-5" dirty="0">
                <a:solidFill>
                  <a:srgbClr val="FF0000"/>
                </a:solidFill>
                <a:latin typeface="Times New Roman"/>
                <a:cs typeface="Times New Roman"/>
              </a:rPr>
              <a:t>six</a:t>
            </a:r>
            <a:endParaRPr sz="2000">
              <a:latin typeface="Times New Roman"/>
              <a:cs typeface="Times New Roman"/>
            </a:endParaRPr>
          </a:p>
          <a:p>
            <a:pPr marL="12700">
              <a:lnSpc>
                <a:spcPct val="100000"/>
              </a:lnSpc>
              <a:spcBef>
                <a:spcPts val="1200"/>
              </a:spcBef>
            </a:pPr>
            <a:r>
              <a:rPr sz="2000" i="1" spc="-5" dirty="0">
                <a:solidFill>
                  <a:srgbClr val="FF0000"/>
                </a:solidFill>
                <a:latin typeface="Times New Roman"/>
                <a:cs typeface="Times New Roman"/>
              </a:rPr>
              <a:t>times</a:t>
            </a:r>
            <a:r>
              <a:rPr sz="2000" i="1" spc="-10" dirty="0">
                <a:solidFill>
                  <a:srgbClr val="FF0000"/>
                </a:solidFill>
                <a:latin typeface="Times New Roman"/>
                <a:cs typeface="Times New Roman"/>
              </a:rPr>
              <a:t> </a:t>
            </a:r>
            <a:r>
              <a:rPr sz="2000" i="1" dirty="0">
                <a:solidFill>
                  <a:srgbClr val="FF0000"/>
                </a:solidFill>
                <a:latin typeface="Times New Roman"/>
                <a:cs typeface="Times New Roman"/>
              </a:rPr>
              <a:t>the</a:t>
            </a:r>
            <a:r>
              <a:rPr sz="2000" i="1" spc="-25" dirty="0">
                <a:solidFill>
                  <a:srgbClr val="FF0000"/>
                </a:solidFill>
                <a:latin typeface="Times New Roman"/>
                <a:cs typeface="Times New Roman"/>
              </a:rPr>
              <a:t> </a:t>
            </a:r>
            <a:r>
              <a:rPr sz="2000" i="1" spc="-35" dirty="0">
                <a:solidFill>
                  <a:srgbClr val="FF0000"/>
                </a:solidFill>
                <a:latin typeface="Times New Roman"/>
                <a:cs typeface="Times New Roman"/>
              </a:rPr>
              <a:t>world’s</a:t>
            </a:r>
            <a:r>
              <a:rPr sz="2000" i="1" spc="-40" dirty="0">
                <a:solidFill>
                  <a:srgbClr val="FF0000"/>
                </a:solidFill>
                <a:latin typeface="Times New Roman"/>
                <a:cs typeface="Times New Roman"/>
              </a:rPr>
              <a:t> </a:t>
            </a:r>
            <a:r>
              <a:rPr sz="2000" i="1" spc="-10" dirty="0">
                <a:solidFill>
                  <a:srgbClr val="FF0000"/>
                </a:solidFill>
                <a:latin typeface="Times New Roman"/>
                <a:cs typeface="Times New Roman"/>
              </a:rPr>
              <a:t>energy</a:t>
            </a:r>
            <a:r>
              <a:rPr sz="2000" i="1" spc="-25" dirty="0">
                <a:solidFill>
                  <a:srgbClr val="FF0000"/>
                </a:solidFill>
                <a:latin typeface="Times New Roman"/>
                <a:cs typeface="Times New Roman"/>
              </a:rPr>
              <a:t> </a:t>
            </a:r>
            <a:r>
              <a:rPr sz="2000" i="1" dirty="0">
                <a:solidFill>
                  <a:srgbClr val="FF0000"/>
                </a:solidFill>
                <a:latin typeface="Times New Roman"/>
                <a:cs typeface="Times New Roman"/>
              </a:rPr>
              <a:t>consumption</a:t>
            </a:r>
            <a:r>
              <a:rPr sz="2000" i="1" spc="-35" dirty="0">
                <a:solidFill>
                  <a:srgbClr val="FF0000"/>
                </a:solidFill>
                <a:latin typeface="Times New Roman"/>
                <a:cs typeface="Times New Roman"/>
              </a:rPr>
              <a:t> </a:t>
            </a:r>
            <a:r>
              <a:rPr sz="2000" i="1" spc="-20" dirty="0">
                <a:solidFill>
                  <a:srgbClr val="FF0000"/>
                </a:solidFill>
                <a:latin typeface="Times New Roman"/>
                <a:cs typeface="Times New Roman"/>
              </a:rPr>
              <a:t>presently.</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52400" y="3048000"/>
          <a:ext cx="8832850" cy="3667569"/>
        </p:xfrm>
        <a:graphic>
          <a:graphicData uri="http://schemas.openxmlformats.org/drawingml/2006/table">
            <a:tbl>
              <a:tblPr firstRow="1" bandRow="1">
                <a:tableStyleId>{2D5ABB26-0587-4C30-8999-92F81FD0307C}</a:tableStyleId>
              </a:tblPr>
              <a:tblGrid>
                <a:gridCol w="2587625"/>
                <a:gridCol w="2438400"/>
                <a:gridCol w="2133600"/>
                <a:gridCol w="1673225"/>
              </a:tblGrid>
              <a:tr h="637032">
                <a:tc>
                  <a:txBody>
                    <a:bodyPr/>
                    <a:lstStyle/>
                    <a:p>
                      <a:pPr marL="87630">
                        <a:lnSpc>
                          <a:spcPct val="100000"/>
                        </a:lnSpc>
                        <a:spcBef>
                          <a:spcPts val="280"/>
                        </a:spcBef>
                      </a:pPr>
                      <a:r>
                        <a:rPr sz="1800" i="1" spc="-5" dirty="0">
                          <a:latin typeface="Times New Roman"/>
                          <a:cs typeface="Times New Roman"/>
                        </a:rPr>
                        <a:t>Forms</a:t>
                      </a:r>
                      <a:r>
                        <a:rPr sz="1800" i="1" spc="-25" dirty="0">
                          <a:latin typeface="Times New Roman"/>
                          <a:cs typeface="Times New Roman"/>
                        </a:rPr>
                        <a:t> </a:t>
                      </a:r>
                      <a:r>
                        <a:rPr sz="1800" i="1" dirty="0">
                          <a:latin typeface="Times New Roman"/>
                          <a:cs typeface="Times New Roman"/>
                        </a:rPr>
                        <a:t>of</a:t>
                      </a:r>
                      <a:r>
                        <a:rPr sz="1800" i="1" spc="-15" dirty="0">
                          <a:latin typeface="Times New Roman"/>
                          <a:cs typeface="Times New Roman"/>
                        </a:rPr>
                        <a:t> </a:t>
                      </a:r>
                      <a:r>
                        <a:rPr sz="1800" i="1" spc="-5" dirty="0">
                          <a:latin typeface="Times New Roman"/>
                          <a:cs typeface="Times New Roman"/>
                        </a:rPr>
                        <a:t>Biomass</a:t>
                      </a:r>
                      <a:endParaRPr sz="1800">
                        <a:latin typeface="Times New Roman"/>
                        <a:cs typeface="Times New Roman"/>
                      </a:endParaRPr>
                    </a:p>
                  </a:txBody>
                  <a:tcPr marL="0" marR="0" marT="35560" marB="0">
                    <a:lnL w="635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solidFill>
                      <a:srgbClr val="F79546"/>
                    </a:solidFill>
                  </a:tcPr>
                </a:tc>
                <a:tc>
                  <a:txBody>
                    <a:bodyPr/>
                    <a:lstStyle/>
                    <a:p>
                      <a:pPr marL="91440" marR="953135">
                        <a:lnSpc>
                          <a:spcPct val="100000"/>
                        </a:lnSpc>
                        <a:spcBef>
                          <a:spcPts val="280"/>
                        </a:spcBef>
                      </a:pPr>
                      <a:r>
                        <a:rPr sz="1800" i="1" dirty="0">
                          <a:latin typeface="Times New Roman"/>
                          <a:cs typeface="Times New Roman"/>
                        </a:rPr>
                        <a:t>Method</a:t>
                      </a:r>
                      <a:r>
                        <a:rPr sz="1800" i="1" spc="-50" dirty="0">
                          <a:latin typeface="Times New Roman"/>
                          <a:cs typeface="Times New Roman"/>
                        </a:rPr>
                        <a:t> </a:t>
                      </a:r>
                      <a:r>
                        <a:rPr sz="1800" i="1" dirty="0">
                          <a:latin typeface="Times New Roman"/>
                          <a:cs typeface="Times New Roman"/>
                        </a:rPr>
                        <a:t>of</a:t>
                      </a:r>
                      <a:r>
                        <a:rPr sz="1800" i="1" spc="-45" dirty="0">
                          <a:latin typeface="Times New Roman"/>
                          <a:cs typeface="Times New Roman"/>
                        </a:rPr>
                        <a:t> </a:t>
                      </a:r>
                      <a:r>
                        <a:rPr sz="1800" i="1" dirty="0">
                          <a:latin typeface="Times New Roman"/>
                          <a:cs typeface="Times New Roman"/>
                        </a:rPr>
                        <a:t>Bio- </a:t>
                      </a:r>
                      <a:r>
                        <a:rPr sz="1800" i="1" spc="-434" dirty="0">
                          <a:latin typeface="Times New Roman"/>
                          <a:cs typeface="Times New Roman"/>
                        </a:rPr>
                        <a:t> </a:t>
                      </a:r>
                      <a:r>
                        <a:rPr sz="1800" i="1" dirty="0">
                          <a:latin typeface="Times New Roman"/>
                          <a:cs typeface="Times New Roman"/>
                        </a:rPr>
                        <a:t>conversion</a:t>
                      </a:r>
                      <a:endParaRPr sz="1800">
                        <a:latin typeface="Times New Roman"/>
                        <a:cs typeface="Times New Roman"/>
                      </a:endParaRPr>
                    </a:p>
                  </a:txBody>
                  <a:tcPr marL="0" marR="0" marT="35560" marB="0">
                    <a:lnL w="1270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solidFill>
                      <a:srgbClr val="F79546"/>
                    </a:solidFill>
                  </a:tcPr>
                </a:tc>
                <a:tc>
                  <a:txBody>
                    <a:bodyPr/>
                    <a:lstStyle/>
                    <a:p>
                      <a:pPr marL="92075">
                        <a:lnSpc>
                          <a:spcPct val="100000"/>
                        </a:lnSpc>
                        <a:spcBef>
                          <a:spcPts val="280"/>
                        </a:spcBef>
                      </a:pPr>
                      <a:r>
                        <a:rPr sz="1800" i="1" dirty="0">
                          <a:latin typeface="Times New Roman"/>
                          <a:cs typeface="Times New Roman"/>
                        </a:rPr>
                        <a:t>End</a:t>
                      </a:r>
                      <a:r>
                        <a:rPr sz="1800" i="1" spc="-35" dirty="0">
                          <a:latin typeface="Times New Roman"/>
                          <a:cs typeface="Times New Roman"/>
                        </a:rPr>
                        <a:t> </a:t>
                      </a:r>
                      <a:r>
                        <a:rPr sz="1800" i="1" spc="-15" dirty="0">
                          <a:latin typeface="Times New Roman"/>
                          <a:cs typeface="Times New Roman"/>
                        </a:rPr>
                        <a:t>Product</a:t>
                      </a:r>
                      <a:endParaRPr sz="1800">
                        <a:latin typeface="Times New Roman"/>
                        <a:cs typeface="Times New Roman"/>
                      </a:endParaRPr>
                    </a:p>
                  </a:txBody>
                  <a:tcPr marL="0" marR="0" marT="35560" marB="0">
                    <a:lnL w="1270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solidFill>
                      <a:srgbClr val="F79546"/>
                    </a:solidFill>
                  </a:tcPr>
                </a:tc>
                <a:tc>
                  <a:txBody>
                    <a:bodyPr/>
                    <a:lstStyle/>
                    <a:p>
                      <a:pPr marL="92075" marR="503555">
                        <a:lnSpc>
                          <a:spcPct val="100000"/>
                        </a:lnSpc>
                        <a:spcBef>
                          <a:spcPts val="280"/>
                        </a:spcBef>
                      </a:pPr>
                      <a:r>
                        <a:rPr sz="1800" i="1" dirty="0">
                          <a:latin typeface="Times New Roman"/>
                          <a:cs typeface="Times New Roman"/>
                        </a:rPr>
                        <a:t>Region of </a:t>
                      </a:r>
                      <a:r>
                        <a:rPr sz="1800" i="1" spc="5" dirty="0">
                          <a:latin typeface="Times New Roman"/>
                          <a:cs typeface="Times New Roman"/>
                        </a:rPr>
                        <a:t> </a:t>
                      </a:r>
                      <a:r>
                        <a:rPr sz="1800" i="1" dirty="0">
                          <a:latin typeface="Times New Roman"/>
                          <a:cs typeface="Times New Roman"/>
                        </a:rPr>
                        <a:t>App</a:t>
                      </a:r>
                      <a:r>
                        <a:rPr sz="1800" i="1" spc="5" dirty="0">
                          <a:latin typeface="Times New Roman"/>
                          <a:cs typeface="Times New Roman"/>
                        </a:rPr>
                        <a:t>l</a:t>
                      </a:r>
                      <a:r>
                        <a:rPr sz="1800" i="1" dirty="0">
                          <a:latin typeface="Times New Roman"/>
                          <a:cs typeface="Times New Roman"/>
                        </a:rPr>
                        <a:t>i</a:t>
                      </a:r>
                      <a:r>
                        <a:rPr sz="1800" i="1" spc="5" dirty="0">
                          <a:latin typeface="Times New Roman"/>
                          <a:cs typeface="Times New Roman"/>
                        </a:rPr>
                        <a:t>c</a:t>
                      </a:r>
                      <a:r>
                        <a:rPr sz="1800" i="1" dirty="0">
                          <a:latin typeface="Times New Roman"/>
                          <a:cs typeface="Times New Roman"/>
                        </a:rPr>
                        <a:t>at</a:t>
                      </a:r>
                      <a:r>
                        <a:rPr sz="1800" i="1" spc="5" dirty="0">
                          <a:latin typeface="Times New Roman"/>
                          <a:cs typeface="Times New Roman"/>
                        </a:rPr>
                        <a:t>i</a:t>
                      </a:r>
                      <a:r>
                        <a:rPr sz="1800" i="1" dirty="0">
                          <a:latin typeface="Times New Roman"/>
                          <a:cs typeface="Times New Roman"/>
                        </a:rPr>
                        <a:t>on</a:t>
                      </a:r>
                      <a:endParaRPr sz="1800">
                        <a:latin typeface="Times New Roman"/>
                        <a:cs typeface="Times New Roman"/>
                      </a:endParaRPr>
                    </a:p>
                  </a:txBody>
                  <a:tcPr marL="0" marR="0" marT="35560" marB="0">
                    <a:lnL w="1270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solidFill>
                      <a:srgbClr val="F79546"/>
                    </a:solidFill>
                  </a:tcPr>
                </a:tc>
              </a:tr>
              <a:tr h="640207">
                <a:tc>
                  <a:txBody>
                    <a:bodyPr/>
                    <a:lstStyle/>
                    <a:p>
                      <a:pPr marL="87630" marR="539115">
                        <a:lnSpc>
                          <a:spcPct val="100000"/>
                        </a:lnSpc>
                        <a:spcBef>
                          <a:spcPts val="305"/>
                        </a:spcBef>
                      </a:pPr>
                      <a:r>
                        <a:rPr sz="1800" dirty="0">
                          <a:latin typeface="Times New Roman"/>
                          <a:cs typeface="Times New Roman"/>
                        </a:rPr>
                        <a:t>1.</a:t>
                      </a:r>
                      <a:r>
                        <a:rPr sz="1800" spc="-55" dirty="0">
                          <a:latin typeface="Times New Roman"/>
                          <a:cs typeface="Times New Roman"/>
                        </a:rPr>
                        <a:t> </a:t>
                      </a:r>
                      <a:r>
                        <a:rPr sz="1800" spc="-15" dirty="0">
                          <a:latin typeface="Times New Roman"/>
                          <a:cs typeface="Times New Roman"/>
                        </a:rPr>
                        <a:t>Terrestrial</a:t>
                      </a:r>
                      <a:r>
                        <a:rPr sz="1800" spc="-35" dirty="0">
                          <a:latin typeface="Times New Roman"/>
                          <a:cs typeface="Times New Roman"/>
                        </a:rPr>
                        <a:t> </a:t>
                      </a:r>
                      <a:r>
                        <a:rPr sz="1800" spc="-5" dirty="0">
                          <a:latin typeface="Times New Roman"/>
                          <a:cs typeface="Times New Roman"/>
                        </a:rPr>
                        <a:t>Primary </a:t>
                      </a:r>
                      <a:r>
                        <a:rPr sz="1800" spc="-434" dirty="0">
                          <a:latin typeface="Times New Roman"/>
                          <a:cs typeface="Times New Roman"/>
                        </a:rPr>
                        <a:t> </a:t>
                      </a:r>
                      <a:r>
                        <a:rPr sz="1800" dirty="0">
                          <a:latin typeface="Times New Roman"/>
                          <a:cs typeface="Times New Roman"/>
                        </a:rPr>
                        <a:t>biomass</a:t>
                      </a:r>
                      <a:endParaRPr sz="1800">
                        <a:latin typeface="Times New Roman"/>
                        <a:cs typeface="Times New Roman"/>
                      </a:endParaRPr>
                    </a:p>
                  </a:txBody>
                  <a:tcPr marL="0" marR="0" marT="38735"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05"/>
                        </a:spcBef>
                      </a:pPr>
                      <a:r>
                        <a:rPr sz="1800" dirty="0">
                          <a:latin typeface="Times New Roman"/>
                          <a:cs typeface="Times New Roman"/>
                        </a:rPr>
                        <a:t>5.</a:t>
                      </a:r>
                      <a:r>
                        <a:rPr sz="1800" spc="-30" dirty="0">
                          <a:latin typeface="Times New Roman"/>
                          <a:cs typeface="Times New Roman"/>
                        </a:rPr>
                        <a:t> </a:t>
                      </a:r>
                      <a:r>
                        <a:rPr sz="1800" dirty="0">
                          <a:latin typeface="Times New Roman"/>
                          <a:cs typeface="Times New Roman"/>
                        </a:rPr>
                        <a:t>Physical</a:t>
                      </a:r>
                      <a:r>
                        <a:rPr sz="1800" spc="-50" dirty="0">
                          <a:latin typeface="Times New Roman"/>
                          <a:cs typeface="Times New Roman"/>
                        </a:rPr>
                        <a:t> </a:t>
                      </a:r>
                      <a:r>
                        <a:rPr sz="1800" dirty="0">
                          <a:latin typeface="Times New Roman"/>
                          <a:cs typeface="Times New Roman"/>
                        </a:rPr>
                        <a:t>conversion</a:t>
                      </a:r>
                      <a:endParaRPr sz="1800">
                        <a:latin typeface="Times New Roman"/>
                        <a:cs typeface="Times New Roman"/>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05"/>
                        </a:spcBef>
                      </a:pPr>
                      <a:r>
                        <a:rPr sz="1800" dirty="0">
                          <a:latin typeface="Times New Roman"/>
                          <a:cs typeface="Times New Roman"/>
                        </a:rPr>
                        <a:t>8.</a:t>
                      </a:r>
                      <a:r>
                        <a:rPr sz="1800" spc="-35" dirty="0">
                          <a:latin typeface="Times New Roman"/>
                          <a:cs typeface="Times New Roman"/>
                        </a:rPr>
                        <a:t> </a:t>
                      </a:r>
                      <a:r>
                        <a:rPr sz="1800" dirty="0">
                          <a:latin typeface="Times New Roman"/>
                          <a:cs typeface="Times New Roman"/>
                        </a:rPr>
                        <a:t>Solid</a:t>
                      </a:r>
                      <a:r>
                        <a:rPr sz="1800" spc="-30" dirty="0">
                          <a:latin typeface="Times New Roman"/>
                          <a:cs typeface="Times New Roman"/>
                        </a:rPr>
                        <a:t> </a:t>
                      </a:r>
                      <a:r>
                        <a:rPr sz="1800" dirty="0">
                          <a:latin typeface="Times New Roman"/>
                          <a:cs typeface="Times New Roman"/>
                        </a:rPr>
                        <a:t>bio-fuel</a:t>
                      </a:r>
                      <a:endParaRPr sz="1800">
                        <a:latin typeface="Times New Roman"/>
                        <a:cs typeface="Times New Roman"/>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05"/>
                        </a:spcBef>
                      </a:pPr>
                      <a:r>
                        <a:rPr sz="1800" dirty="0">
                          <a:latin typeface="Times New Roman"/>
                          <a:cs typeface="Times New Roman"/>
                        </a:rPr>
                        <a:t>14.</a:t>
                      </a:r>
                      <a:r>
                        <a:rPr sz="1800" spc="-100" dirty="0">
                          <a:latin typeface="Times New Roman"/>
                          <a:cs typeface="Times New Roman"/>
                        </a:rPr>
                        <a:t> </a:t>
                      </a:r>
                      <a:r>
                        <a:rPr sz="1800" dirty="0">
                          <a:latin typeface="Times New Roman"/>
                          <a:cs typeface="Times New Roman"/>
                        </a:rPr>
                        <a:t>Agricul</a:t>
                      </a:r>
                      <a:r>
                        <a:rPr sz="1800" spc="5" dirty="0">
                          <a:latin typeface="Times New Roman"/>
                          <a:cs typeface="Times New Roman"/>
                        </a:rPr>
                        <a:t>t</a:t>
                      </a:r>
                      <a:r>
                        <a:rPr sz="1800" dirty="0">
                          <a:latin typeface="Times New Roman"/>
                          <a:cs typeface="Times New Roman"/>
                        </a:rPr>
                        <a:t>ure</a:t>
                      </a:r>
                      <a:endParaRPr sz="1800">
                        <a:latin typeface="Times New Roman"/>
                        <a:cs typeface="Times New Roman"/>
                      </a:endParaRPr>
                    </a:p>
                  </a:txBody>
                  <a:tcPr marL="0" marR="0" marT="3873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r>
              <a:tr h="640207">
                <a:tc>
                  <a:txBody>
                    <a:bodyPr/>
                    <a:lstStyle/>
                    <a:p>
                      <a:pPr marL="87630" marR="760095">
                        <a:lnSpc>
                          <a:spcPct val="100000"/>
                        </a:lnSpc>
                        <a:spcBef>
                          <a:spcPts val="305"/>
                        </a:spcBef>
                      </a:pPr>
                      <a:r>
                        <a:rPr sz="1800" dirty="0">
                          <a:latin typeface="Times New Roman"/>
                          <a:cs typeface="Times New Roman"/>
                        </a:rPr>
                        <a:t>2.</a:t>
                      </a:r>
                      <a:r>
                        <a:rPr sz="1800" spc="-100" dirty="0">
                          <a:latin typeface="Times New Roman"/>
                          <a:cs typeface="Times New Roman"/>
                        </a:rPr>
                        <a:t> </a:t>
                      </a:r>
                      <a:r>
                        <a:rPr sz="1800" dirty="0">
                          <a:latin typeface="Times New Roman"/>
                          <a:cs typeface="Times New Roman"/>
                        </a:rPr>
                        <a:t>Aquat</a:t>
                      </a:r>
                      <a:r>
                        <a:rPr sz="1800" spc="5" dirty="0">
                          <a:latin typeface="Times New Roman"/>
                          <a:cs typeface="Times New Roman"/>
                        </a:rPr>
                        <a:t>i</a:t>
                      </a:r>
                      <a:r>
                        <a:rPr sz="1800" dirty="0">
                          <a:latin typeface="Times New Roman"/>
                          <a:cs typeface="Times New Roman"/>
                        </a:rPr>
                        <a:t>c</a:t>
                      </a:r>
                      <a:r>
                        <a:rPr sz="1800" spc="-15" dirty="0">
                          <a:latin typeface="Times New Roman"/>
                          <a:cs typeface="Times New Roman"/>
                        </a:rPr>
                        <a:t> </a:t>
                      </a:r>
                      <a:r>
                        <a:rPr sz="1800" dirty="0">
                          <a:latin typeface="Times New Roman"/>
                          <a:cs typeface="Times New Roman"/>
                        </a:rPr>
                        <a:t>Pri</a:t>
                      </a:r>
                      <a:r>
                        <a:rPr sz="1800" spc="-10" dirty="0">
                          <a:latin typeface="Times New Roman"/>
                          <a:cs typeface="Times New Roman"/>
                        </a:rPr>
                        <a:t>m</a:t>
                      </a:r>
                      <a:r>
                        <a:rPr sz="1800" dirty="0">
                          <a:latin typeface="Times New Roman"/>
                          <a:cs typeface="Times New Roman"/>
                        </a:rPr>
                        <a:t>ary  biomass</a:t>
                      </a:r>
                      <a:endParaRPr sz="1800">
                        <a:latin typeface="Times New Roman"/>
                        <a:cs typeface="Times New Roman"/>
                      </a:endParaRPr>
                    </a:p>
                  </a:txBody>
                  <a:tcPr marL="0" marR="0" marT="38735"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488315">
                        <a:lnSpc>
                          <a:spcPct val="100000"/>
                        </a:lnSpc>
                        <a:spcBef>
                          <a:spcPts val="305"/>
                        </a:spcBef>
                      </a:pPr>
                      <a:r>
                        <a:rPr sz="1800" dirty="0">
                          <a:latin typeface="Times New Roman"/>
                          <a:cs typeface="Times New Roman"/>
                        </a:rPr>
                        <a:t>6.</a:t>
                      </a:r>
                      <a:r>
                        <a:rPr sz="1800" spc="-40" dirty="0">
                          <a:latin typeface="Times New Roman"/>
                          <a:cs typeface="Times New Roman"/>
                        </a:rPr>
                        <a:t> </a:t>
                      </a:r>
                      <a:r>
                        <a:rPr sz="1800" dirty="0">
                          <a:latin typeface="Times New Roman"/>
                          <a:cs typeface="Times New Roman"/>
                        </a:rPr>
                        <a:t>Th</a:t>
                      </a:r>
                      <a:r>
                        <a:rPr sz="1800" spc="5" dirty="0">
                          <a:latin typeface="Times New Roman"/>
                          <a:cs typeface="Times New Roman"/>
                        </a:rPr>
                        <a:t>e</a:t>
                      </a:r>
                      <a:r>
                        <a:rPr sz="1800" dirty="0">
                          <a:latin typeface="Times New Roman"/>
                          <a:cs typeface="Times New Roman"/>
                        </a:rPr>
                        <a:t>r</a:t>
                      </a:r>
                      <a:r>
                        <a:rPr sz="1800" spc="-10" dirty="0">
                          <a:latin typeface="Times New Roman"/>
                          <a:cs typeface="Times New Roman"/>
                        </a:rPr>
                        <a:t>m</a:t>
                      </a:r>
                      <a:r>
                        <a:rPr sz="1800" spc="5" dirty="0">
                          <a:latin typeface="Times New Roman"/>
                          <a:cs typeface="Times New Roman"/>
                        </a:rPr>
                        <a:t>o</a:t>
                      </a:r>
                      <a:r>
                        <a:rPr sz="1800" dirty="0">
                          <a:latin typeface="Times New Roman"/>
                          <a:cs typeface="Times New Roman"/>
                        </a:rPr>
                        <a:t>-ch</a:t>
                      </a:r>
                      <a:r>
                        <a:rPr sz="1800" spc="5" dirty="0">
                          <a:latin typeface="Times New Roman"/>
                          <a:cs typeface="Times New Roman"/>
                        </a:rPr>
                        <a:t>e</a:t>
                      </a:r>
                      <a:r>
                        <a:rPr sz="1800" spc="-10" dirty="0">
                          <a:latin typeface="Times New Roman"/>
                          <a:cs typeface="Times New Roman"/>
                        </a:rPr>
                        <a:t>m</a:t>
                      </a:r>
                      <a:r>
                        <a:rPr sz="1800" dirty="0">
                          <a:latin typeface="Times New Roman"/>
                          <a:cs typeface="Times New Roman"/>
                        </a:rPr>
                        <a:t>i</a:t>
                      </a:r>
                      <a:r>
                        <a:rPr sz="1800" spc="5" dirty="0">
                          <a:latin typeface="Times New Roman"/>
                          <a:cs typeface="Times New Roman"/>
                        </a:rPr>
                        <a:t>c</a:t>
                      </a:r>
                      <a:r>
                        <a:rPr sz="1800" dirty="0">
                          <a:latin typeface="Times New Roman"/>
                          <a:cs typeface="Times New Roman"/>
                        </a:rPr>
                        <a:t>al  </a:t>
                      </a:r>
                      <a:r>
                        <a:rPr sz="1800" spc="-5" dirty="0">
                          <a:latin typeface="Times New Roman"/>
                          <a:cs typeface="Times New Roman"/>
                        </a:rPr>
                        <a:t>methods</a:t>
                      </a:r>
                      <a:endParaRPr sz="1800">
                        <a:latin typeface="Times New Roman"/>
                        <a:cs typeface="Times New Roman"/>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05"/>
                        </a:spcBef>
                      </a:pPr>
                      <a:r>
                        <a:rPr sz="1800" dirty="0">
                          <a:latin typeface="Times New Roman"/>
                          <a:cs typeface="Times New Roman"/>
                        </a:rPr>
                        <a:t>9.</a:t>
                      </a:r>
                      <a:r>
                        <a:rPr sz="1800" spc="-30" dirty="0">
                          <a:latin typeface="Times New Roman"/>
                          <a:cs typeface="Times New Roman"/>
                        </a:rPr>
                        <a:t> </a:t>
                      </a:r>
                      <a:r>
                        <a:rPr sz="1800" dirty="0">
                          <a:latin typeface="Times New Roman"/>
                          <a:cs typeface="Times New Roman"/>
                        </a:rPr>
                        <a:t>Liquid</a:t>
                      </a:r>
                      <a:r>
                        <a:rPr sz="1800" spc="-40" dirty="0">
                          <a:latin typeface="Times New Roman"/>
                          <a:cs typeface="Times New Roman"/>
                        </a:rPr>
                        <a:t> </a:t>
                      </a:r>
                      <a:r>
                        <a:rPr sz="1800" dirty="0">
                          <a:latin typeface="Times New Roman"/>
                          <a:cs typeface="Times New Roman"/>
                        </a:rPr>
                        <a:t>bio-fuel</a:t>
                      </a:r>
                      <a:endParaRPr sz="1800">
                        <a:latin typeface="Times New Roman"/>
                        <a:cs typeface="Times New Roman"/>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05"/>
                        </a:spcBef>
                      </a:pPr>
                      <a:r>
                        <a:rPr sz="1800" dirty="0">
                          <a:latin typeface="Times New Roman"/>
                          <a:cs typeface="Times New Roman"/>
                        </a:rPr>
                        <a:t>15.</a:t>
                      </a:r>
                      <a:r>
                        <a:rPr sz="1800" spc="-50" dirty="0">
                          <a:latin typeface="Times New Roman"/>
                          <a:cs typeface="Times New Roman"/>
                        </a:rPr>
                        <a:t> </a:t>
                      </a:r>
                      <a:r>
                        <a:rPr sz="1800" dirty="0">
                          <a:latin typeface="Times New Roman"/>
                          <a:cs typeface="Times New Roman"/>
                        </a:rPr>
                        <a:t>Industry</a:t>
                      </a:r>
                      <a:endParaRPr sz="1800">
                        <a:latin typeface="Times New Roman"/>
                        <a:cs typeface="Times New Roman"/>
                      </a:endParaRPr>
                    </a:p>
                  </a:txBody>
                  <a:tcPr marL="0" marR="0" marT="3873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r>
              <a:tr h="370840">
                <a:tc>
                  <a:txBody>
                    <a:bodyPr/>
                    <a:lstStyle/>
                    <a:p>
                      <a:pPr marL="87630">
                        <a:lnSpc>
                          <a:spcPct val="100000"/>
                        </a:lnSpc>
                        <a:spcBef>
                          <a:spcPts val="305"/>
                        </a:spcBef>
                      </a:pPr>
                      <a:r>
                        <a:rPr sz="1800" dirty="0">
                          <a:latin typeface="Times New Roman"/>
                          <a:cs typeface="Times New Roman"/>
                        </a:rPr>
                        <a:t>3.</a:t>
                      </a:r>
                      <a:r>
                        <a:rPr sz="1800" spc="-15" dirty="0">
                          <a:latin typeface="Times New Roman"/>
                          <a:cs typeface="Times New Roman"/>
                        </a:rPr>
                        <a:t> </a:t>
                      </a:r>
                      <a:r>
                        <a:rPr sz="1800" dirty="0">
                          <a:latin typeface="Times New Roman"/>
                          <a:cs typeface="Times New Roman"/>
                        </a:rPr>
                        <a:t>Plant</a:t>
                      </a:r>
                      <a:r>
                        <a:rPr sz="1800" spc="-10" dirty="0">
                          <a:latin typeface="Times New Roman"/>
                          <a:cs typeface="Times New Roman"/>
                        </a:rPr>
                        <a:t> </a:t>
                      </a:r>
                      <a:r>
                        <a:rPr sz="1800" dirty="0">
                          <a:latin typeface="Times New Roman"/>
                          <a:cs typeface="Times New Roman"/>
                        </a:rPr>
                        <a:t>and</a:t>
                      </a:r>
                      <a:r>
                        <a:rPr sz="1800" spc="-10" dirty="0">
                          <a:latin typeface="Times New Roman"/>
                          <a:cs typeface="Times New Roman"/>
                        </a:rPr>
                        <a:t> </a:t>
                      </a:r>
                      <a:r>
                        <a:rPr sz="1800" spc="-5" dirty="0">
                          <a:latin typeface="Times New Roman"/>
                          <a:cs typeface="Times New Roman"/>
                        </a:rPr>
                        <a:t>animal</a:t>
                      </a:r>
                      <a:r>
                        <a:rPr sz="1800" spc="-10" dirty="0">
                          <a:latin typeface="Times New Roman"/>
                          <a:cs typeface="Times New Roman"/>
                        </a:rPr>
                        <a:t> </a:t>
                      </a:r>
                      <a:r>
                        <a:rPr sz="1800" spc="-5" dirty="0">
                          <a:latin typeface="Times New Roman"/>
                          <a:cs typeface="Times New Roman"/>
                        </a:rPr>
                        <a:t>waste</a:t>
                      </a:r>
                      <a:endParaRPr sz="1800">
                        <a:latin typeface="Times New Roman"/>
                        <a:cs typeface="Times New Roman"/>
                      </a:endParaRPr>
                    </a:p>
                  </a:txBody>
                  <a:tcPr marL="0" marR="0" marT="38735"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05"/>
                        </a:spcBef>
                      </a:pPr>
                      <a:r>
                        <a:rPr sz="1800" dirty="0">
                          <a:latin typeface="Times New Roman"/>
                          <a:cs typeface="Times New Roman"/>
                        </a:rPr>
                        <a:t>7.</a:t>
                      </a:r>
                      <a:r>
                        <a:rPr sz="1800" spc="-35" dirty="0">
                          <a:latin typeface="Times New Roman"/>
                          <a:cs typeface="Times New Roman"/>
                        </a:rPr>
                        <a:t> </a:t>
                      </a:r>
                      <a:r>
                        <a:rPr sz="1800" dirty="0">
                          <a:latin typeface="Times New Roman"/>
                          <a:cs typeface="Times New Roman"/>
                        </a:rPr>
                        <a:t>Biological</a:t>
                      </a:r>
                      <a:r>
                        <a:rPr sz="1800" spc="-40" dirty="0">
                          <a:latin typeface="Times New Roman"/>
                          <a:cs typeface="Times New Roman"/>
                        </a:rPr>
                        <a:t> </a:t>
                      </a:r>
                      <a:r>
                        <a:rPr sz="1800" dirty="0">
                          <a:latin typeface="Times New Roman"/>
                          <a:cs typeface="Times New Roman"/>
                        </a:rPr>
                        <a:t>conversion</a:t>
                      </a:r>
                      <a:endParaRPr sz="1800">
                        <a:latin typeface="Times New Roman"/>
                        <a:cs typeface="Times New Roman"/>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05"/>
                        </a:spcBef>
                      </a:pPr>
                      <a:r>
                        <a:rPr sz="1800" dirty="0">
                          <a:latin typeface="Times New Roman"/>
                          <a:cs typeface="Times New Roman"/>
                        </a:rPr>
                        <a:t>10.</a:t>
                      </a:r>
                      <a:r>
                        <a:rPr sz="1800" spc="-25" dirty="0">
                          <a:latin typeface="Times New Roman"/>
                          <a:cs typeface="Times New Roman"/>
                        </a:rPr>
                        <a:t> </a:t>
                      </a:r>
                      <a:r>
                        <a:rPr sz="1800" spc="-5" dirty="0">
                          <a:latin typeface="Times New Roman"/>
                          <a:cs typeface="Times New Roman"/>
                        </a:rPr>
                        <a:t>Gaseous</a:t>
                      </a:r>
                      <a:r>
                        <a:rPr sz="1800" spc="-20" dirty="0">
                          <a:latin typeface="Times New Roman"/>
                          <a:cs typeface="Times New Roman"/>
                        </a:rPr>
                        <a:t> </a:t>
                      </a:r>
                      <a:r>
                        <a:rPr sz="1800" dirty="0">
                          <a:latin typeface="Times New Roman"/>
                          <a:cs typeface="Times New Roman"/>
                        </a:rPr>
                        <a:t>bio-fuel</a:t>
                      </a:r>
                      <a:endParaRPr sz="1800">
                        <a:latin typeface="Times New Roman"/>
                        <a:cs typeface="Times New Roman"/>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05"/>
                        </a:spcBef>
                      </a:pPr>
                      <a:r>
                        <a:rPr sz="1800" dirty="0">
                          <a:latin typeface="Times New Roman"/>
                          <a:cs typeface="Times New Roman"/>
                        </a:rPr>
                        <a:t>16.</a:t>
                      </a:r>
                      <a:r>
                        <a:rPr sz="1800" spc="-35" dirty="0">
                          <a:latin typeface="Times New Roman"/>
                          <a:cs typeface="Times New Roman"/>
                        </a:rPr>
                        <a:t> </a:t>
                      </a:r>
                      <a:r>
                        <a:rPr sz="1800" spc="-5" dirty="0">
                          <a:latin typeface="Times New Roman"/>
                          <a:cs typeface="Times New Roman"/>
                        </a:rPr>
                        <a:t>Commercial</a:t>
                      </a:r>
                      <a:endParaRPr sz="1800">
                        <a:latin typeface="Times New Roman"/>
                        <a:cs typeface="Times New Roman"/>
                      </a:endParaRPr>
                    </a:p>
                  </a:txBody>
                  <a:tcPr marL="0" marR="0" marT="3873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r>
              <a:tr h="370916">
                <a:tc>
                  <a:txBody>
                    <a:bodyPr/>
                    <a:lstStyle/>
                    <a:p>
                      <a:pPr marL="87630">
                        <a:lnSpc>
                          <a:spcPct val="100000"/>
                        </a:lnSpc>
                        <a:spcBef>
                          <a:spcPts val="309"/>
                        </a:spcBef>
                      </a:pPr>
                      <a:r>
                        <a:rPr sz="1800" dirty="0">
                          <a:latin typeface="Times New Roman"/>
                          <a:cs typeface="Times New Roman"/>
                        </a:rPr>
                        <a:t>4.</a:t>
                      </a:r>
                      <a:r>
                        <a:rPr sz="1800" spc="-50" dirty="0">
                          <a:latin typeface="Times New Roman"/>
                          <a:cs typeface="Times New Roman"/>
                        </a:rPr>
                        <a:t> </a:t>
                      </a:r>
                      <a:r>
                        <a:rPr sz="1800" dirty="0">
                          <a:latin typeface="Times New Roman"/>
                          <a:cs typeface="Times New Roman"/>
                        </a:rPr>
                        <a:t>Residues</a:t>
                      </a:r>
                      <a:endParaRPr sz="1800">
                        <a:latin typeface="Times New Roman"/>
                        <a:cs typeface="Times New Roman"/>
                      </a:endParaRPr>
                    </a:p>
                  </a:txBody>
                  <a:tcPr marL="0" marR="0" marT="39369"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09"/>
                        </a:spcBef>
                      </a:pPr>
                      <a:r>
                        <a:rPr sz="1800" spc="-25" dirty="0">
                          <a:latin typeface="Times New Roman"/>
                          <a:cs typeface="Times New Roman"/>
                        </a:rPr>
                        <a:t>11.</a:t>
                      </a:r>
                      <a:r>
                        <a:rPr sz="1800" spc="-45" dirty="0">
                          <a:latin typeface="Times New Roman"/>
                          <a:cs typeface="Times New Roman"/>
                        </a:rPr>
                        <a:t> </a:t>
                      </a:r>
                      <a:r>
                        <a:rPr sz="1800" dirty="0">
                          <a:latin typeface="Times New Roman"/>
                          <a:cs typeface="Times New Roman"/>
                        </a:rPr>
                        <a:t>Electricity</a:t>
                      </a:r>
                      <a:endParaRPr sz="1800">
                        <a:latin typeface="Times New Roman"/>
                        <a:cs typeface="Times New Roman"/>
                      </a:endParaRPr>
                    </a:p>
                  </a:txBody>
                  <a:tcPr marL="0" marR="0" marT="393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09"/>
                        </a:spcBef>
                      </a:pPr>
                      <a:r>
                        <a:rPr sz="1800" dirty="0">
                          <a:latin typeface="Times New Roman"/>
                          <a:cs typeface="Times New Roman"/>
                        </a:rPr>
                        <a:t>17.</a:t>
                      </a:r>
                      <a:r>
                        <a:rPr sz="1800" spc="-70" dirty="0">
                          <a:latin typeface="Times New Roman"/>
                          <a:cs typeface="Times New Roman"/>
                        </a:rPr>
                        <a:t> </a:t>
                      </a:r>
                      <a:r>
                        <a:rPr sz="1800" spc="-10" dirty="0">
                          <a:latin typeface="Times New Roman"/>
                          <a:cs typeface="Times New Roman"/>
                        </a:rPr>
                        <a:t>Transport</a:t>
                      </a:r>
                      <a:endParaRPr sz="1800">
                        <a:latin typeface="Times New Roman"/>
                        <a:cs typeface="Times New Roman"/>
                      </a:endParaRPr>
                    </a:p>
                  </a:txBody>
                  <a:tcPr marL="0" marR="0" marT="39369"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r>
              <a:tr h="640194">
                <a:tc>
                  <a:txBody>
                    <a:bodyPr/>
                    <a:lstStyle/>
                    <a:p>
                      <a:pPr>
                        <a:lnSpc>
                          <a:spcPct val="100000"/>
                        </a:lnSpc>
                      </a:pPr>
                      <a:endParaRPr sz="1800">
                        <a:latin typeface="Times New Roman"/>
                        <a:cs typeface="Times New Roman"/>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622300">
                        <a:lnSpc>
                          <a:spcPct val="100000"/>
                        </a:lnSpc>
                        <a:spcBef>
                          <a:spcPts val="310"/>
                        </a:spcBef>
                      </a:pPr>
                      <a:r>
                        <a:rPr sz="1800" dirty="0">
                          <a:latin typeface="Times New Roman"/>
                          <a:cs typeface="Times New Roman"/>
                        </a:rPr>
                        <a:t>12.</a:t>
                      </a:r>
                      <a:r>
                        <a:rPr sz="1800" spc="-95" dirty="0">
                          <a:latin typeface="Times New Roman"/>
                          <a:cs typeface="Times New Roman"/>
                        </a:rPr>
                        <a:t> </a:t>
                      </a:r>
                      <a:r>
                        <a:rPr sz="1800" dirty="0">
                          <a:latin typeface="Times New Roman"/>
                          <a:cs typeface="Times New Roman"/>
                        </a:rPr>
                        <a:t>Mechanical </a:t>
                      </a:r>
                      <a:r>
                        <a:rPr sz="1800" spc="-434" dirty="0">
                          <a:latin typeface="Times New Roman"/>
                          <a:cs typeface="Times New Roman"/>
                        </a:rPr>
                        <a:t> </a:t>
                      </a:r>
                      <a:r>
                        <a:rPr sz="1800" spc="-10" dirty="0">
                          <a:latin typeface="Times New Roman"/>
                          <a:cs typeface="Times New Roman"/>
                        </a:rPr>
                        <a:t>energy</a:t>
                      </a:r>
                      <a:endParaRPr sz="1800">
                        <a:latin typeface="Times New Roman"/>
                        <a:cs typeface="Times New Roman"/>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10"/>
                        </a:spcBef>
                      </a:pPr>
                      <a:r>
                        <a:rPr sz="1800" dirty="0">
                          <a:latin typeface="Times New Roman"/>
                          <a:cs typeface="Times New Roman"/>
                        </a:rPr>
                        <a:t>18.</a:t>
                      </a:r>
                      <a:r>
                        <a:rPr sz="1800" spc="-35" dirty="0">
                          <a:latin typeface="Times New Roman"/>
                          <a:cs typeface="Times New Roman"/>
                        </a:rPr>
                        <a:t> </a:t>
                      </a:r>
                      <a:r>
                        <a:rPr sz="1800" spc="-5" dirty="0">
                          <a:latin typeface="Times New Roman"/>
                          <a:cs typeface="Times New Roman"/>
                        </a:rPr>
                        <a:t>Domestic</a:t>
                      </a:r>
                      <a:endParaRPr sz="1800">
                        <a:latin typeface="Times New Roman"/>
                        <a:cs typeface="Times New Roman"/>
                      </a:endParaRPr>
                    </a:p>
                  </a:txBody>
                  <a:tcPr marL="0" marR="0" marT="3937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r>
              <a:tr h="368173">
                <a:tc>
                  <a:txBody>
                    <a:bodyPr/>
                    <a:lstStyle/>
                    <a:p>
                      <a:pPr>
                        <a:lnSpc>
                          <a:spcPct val="100000"/>
                        </a:lnSpc>
                      </a:pPr>
                      <a:endParaRPr sz="1800">
                        <a:latin typeface="Times New Roman"/>
                        <a:cs typeface="Times New Roman"/>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9525">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9525">
                      <a:solidFill>
                        <a:srgbClr val="000000"/>
                      </a:solidFill>
                      <a:prstDash val="solid"/>
                    </a:lnB>
                  </a:tcPr>
                </a:tc>
                <a:tc>
                  <a:txBody>
                    <a:bodyPr/>
                    <a:lstStyle/>
                    <a:p>
                      <a:pPr marL="92075">
                        <a:lnSpc>
                          <a:spcPct val="100000"/>
                        </a:lnSpc>
                        <a:spcBef>
                          <a:spcPts val="310"/>
                        </a:spcBef>
                      </a:pPr>
                      <a:r>
                        <a:rPr sz="1800" dirty="0">
                          <a:latin typeface="Times New Roman"/>
                          <a:cs typeface="Times New Roman"/>
                        </a:rPr>
                        <a:t>13.</a:t>
                      </a:r>
                      <a:r>
                        <a:rPr sz="1800" spc="-40" dirty="0">
                          <a:latin typeface="Times New Roman"/>
                          <a:cs typeface="Times New Roman"/>
                        </a:rPr>
                        <a:t> </a:t>
                      </a:r>
                      <a:r>
                        <a:rPr sz="1800" spc="-5" dirty="0">
                          <a:latin typeface="Times New Roman"/>
                          <a:cs typeface="Times New Roman"/>
                        </a:rPr>
                        <a:t>Heat</a:t>
                      </a:r>
                      <a:endParaRPr sz="1800">
                        <a:latin typeface="Times New Roman"/>
                        <a:cs typeface="Times New Roman"/>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9525">
                      <a:solidFill>
                        <a:srgbClr val="000000"/>
                      </a:solidFill>
                      <a:prstDash val="solid"/>
                    </a:lnB>
                  </a:tcPr>
                </a:tc>
                <a:tc>
                  <a:txBody>
                    <a:bodyPr/>
                    <a:lstStyle/>
                    <a:p>
                      <a:pPr marL="1023619">
                        <a:lnSpc>
                          <a:spcPct val="100000"/>
                        </a:lnSpc>
                        <a:spcBef>
                          <a:spcPts val="735"/>
                        </a:spcBef>
                      </a:pPr>
                      <a:r>
                        <a:rPr sz="1200" dirty="0">
                          <a:solidFill>
                            <a:srgbClr val="888888"/>
                          </a:solidFill>
                          <a:latin typeface="Arial MT"/>
                          <a:cs typeface="Arial MT"/>
                        </a:rPr>
                        <a:t>105</a:t>
                      </a:r>
                      <a:endParaRPr sz="1200">
                        <a:latin typeface="Arial MT"/>
                        <a:cs typeface="Arial MT"/>
                      </a:endParaRPr>
                    </a:p>
                  </a:txBody>
                  <a:tcPr marL="0" marR="0" marT="93345" marB="0">
                    <a:lnL w="12700">
                      <a:solidFill>
                        <a:srgbClr val="000000"/>
                      </a:solidFill>
                      <a:prstDash val="solid"/>
                    </a:lnL>
                    <a:lnR w="6350">
                      <a:solidFill>
                        <a:srgbClr val="000000"/>
                      </a:solidFill>
                      <a:prstDash val="solid"/>
                    </a:lnR>
                    <a:lnT w="12700">
                      <a:solidFill>
                        <a:srgbClr val="000000"/>
                      </a:solidFill>
                      <a:prstDash val="solid"/>
                    </a:lnT>
                    <a:lnB w="9525">
                      <a:solidFill>
                        <a:srgbClr val="000000"/>
                      </a:solidFill>
                      <a:prstDash val="solid"/>
                    </a:lnB>
                  </a:tcPr>
                </a:tc>
              </a:tr>
            </a:tbl>
          </a:graphicData>
        </a:graphic>
      </p:graphicFrame>
      <p:sp>
        <p:nvSpPr>
          <p:cNvPr id="3" name="object 3"/>
          <p:cNvSpPr txBox="1"/>
          <p:nvPr/>
        </p:nvSpPr>
        <p:spPr>
          <a:xfrm>
            <a:off x="154939" y="45141"/>
            <a:ext cx="8655050" cy="2825115"/>
          </a:xfrm>
          <a:prstGeom prst="rect">
            <a:avLst/>
          </a:prstGeom>
        </p:spPr>
        <p:txBody>
          <a:bodyPr vert="horz" wrap="square" lIns="0" tIns="165735" rIns="0" bIns="0" rtlCol="0">
            <a:spAutoFit/>
          </a:bodyPr>
          <a:lstStyle/>
          <a:p>
            <a:pPr marL="12700" algn="just">
              <a:lnSpc>
                <a:spcPct val="100000"/>
              </a:lnSpc>
              <a:spcBef>
                <a:spcPts val="1305"/>
              </a:spcBef>
            </a:pPr>
            <a:r>
              <a:rPr sz="2000" b="1" dirty="0">
                <a:latin typeface="Times New Roman"/>
                <a:cs typeface="Times New Roman"/>
              </a:rPr>
              <a:t>Energy</a:t>
            </a:r>
            <a:r>
              <a:rPr sz="2000" b="1" spc="-30" dirty="0">
                <a:latin typeface="Times New Roman"/>
                <a:cs typeface="Times New Roman"/>
              </a:rPr>
              <a:t> </a:t>
            </a:r>
            <a:r>
              <a:rPr sz="2000" b="1" dirty="0">
                <a:latin typeface="Times New Roman"/>
                <a:cs typeface="Times New Roman"/>
              </a:rPr>
              <a:t>Conversion</a:t>
            </a:r>
            <a:r>
              <a:rPr sz="2000" b="1" spc="-40" dirty="0">
                <a:latin typeface="Times New Roman"/>
                <a:cs typeface="Times New Roman"/>
              </a:rPr>
              <a:t> </a:t>
            </a:r>
            <a:r>
              <a:rPr sz="2000" b="1" spc="-5" dirty="0">
                <a:latin typeface="Times New Roman"/>
                <a:cs typeface="Times New Roman"/>
              </a:rPr>
              <a:t>Process:-</a:t>
            </a:r>
            <a:endParaRPr sz="2000">
              <a:latin typeface="Times New Roman"/>
              <a:cs typeface="Times New Roman"/>
            </a:endParaRPr>
          </a:p>
          <a:p>
            <a:pPr marL="12700" marR="155575" indent="914400" algn="just">
              <a:lnSpc>
                <a:spcPct val="150000"/>
              </a:lnSpc>
            </a:pPr>
            <a:r>
              <a:rPr sz="2000" dirty="0">
                <a:latin typeface="Times New Roman"/>
                <a:cs typeface="Times New Roman"/>
              </a:rPr>
              <a:t>The conversion</a:t>
            </a:r>
            <a:r>
              <a:rPr sz="2000" spc="-3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biomass either</a:t>
            </a:r>
            <a:r>
              <a:rPr sz="2000" spc="-3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form</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heat</a:t>
            </a:r>
            <a:r>
              <a:rPr sz="2000" spc="-10" dirty="0">
                <a:latin typeface="Times New Roman"/>
                <a:cs typeface="Times New Roman"/>
              </a:rPr>
              <a:t> </a:t>
            </a:r>
            <a:r>
              <a:rPr sz="2000" dirty="0">
                <a:latin typeface="Times New Roman"/>
                <a:cs typeface="Times New Roman"/>
              </a:rPr>
              <a:t>or</a:t>
            </a:r>
            <a:r>
              <a:rPr sz="2000" spc="-10" dirty="0">
                <a:latin typeface="Times New Roman"/>
                <a:cs typeface="Times New Roman"/>
              </a:rPr>
              <a:t> </a:t>
            </a:r>
            <a:r>
              <a:rPr sz="2000" spc="-5" dirty="0">
                <a:latin typeface="Times New Roman"/>
                <a:cs typeface="Times New Roman"/>
              </a:rPr>
              <a:t>solid,</a:t>
            </a:r>
            <a:r>
              <a:rPr sz="2000" spc="-30" dirty="0">
                <a:latin typeface="Times New Roman"/>
                <a:cs typeface="Times New Roman"/>
              </a:rPr>
              <a:t> </a:t>
            </a:r>
            <a:r>
              <a:rPr sz="2000" dirty="0">
                <a:latin typeface="Times New Roman"/>
                <a:cs typeface="Times New Roman"/>
              </a:rPr>
              <a:t>liquid</a:t>
            </a:r>
            <a:r>
              <a:rPr sz="2000" spc="-30" dirty="0">
                <a:latin typeface="Times New Roman"/>
                <a:cs typeface="Times New Roman"/>
              </a:rPr>
              <a:t> </a:t>
            </a:r>
            <a:r>
              <a:rPr sz="2000" dirty="0">
                <a:latin typeface="Times New Roman"/>
                <a:cs typeface="Times New Roman"/>
              </a:rPr>
              <a:t>or</a:t>
            </a:r>
            <a:r>
              <a:rPr sz="2000" spc="-10" dirty="0">
                <a:latin typeface="Times New Roman"/>
                <a:cs typeface="Times New Roman"/>
              </a:rPr>
              <a:t> </a:t>
            </a:r>
            <a:r>
              <a:rPr sz="2000" dirty="0">
                <a:latin typeface="Times New Roman"/>
                <a:cs typeface="Times New Roman"/>
              </a:rPr>
              <a:t>gas </a:t>
            </a:r>
            <a:r>
              <a:rPr sz="2000" spc="-490" dirty="0">
                <a:latin typeface="Times New Roman"/>
                <a:cs typeface="Times New Roman"/>
              </a:rPr>
              <a:t> </a:t>
            </a:r>
            <a:r>
              <a:rPr sz="2000" dirty="0">
                <a:latin typeface="Times New Roman"/>
                <a:cs typeface="Times New Roman"/>
              </a:rPr>
              <a:t>form of </a:t>
            </a:r>
            <a:r>
              <a:rPr sz="2000" spc="-5" dirty="0">
                <a:latin typeface="Times New Roman"/>
                <a:cs typeface="Times New Roman"/>
              </a:rPr>
              <a:t>energy </a:t>
            </a:r>
            <a:r>
              <a:rPr sz="2000" dirty="0">
                <a:latin typeface="Times New Roman"/>
                <a:cs typeface="Times New Roman"/>
              </a:rPr>
              <a:t>fuels. Using these individual </a:t>
            </a:r>
            <a:r>
              <a:rPr sz="2000" spc="-5" dirty="0">
                <a:latin typeface="Times New Roman"/>
                <a:cs typeface="Times New Roman"/>
              </a:rPr>
              <a:t>elements </a:t>
            </a:r>
            <a:r>
              <a:rPr sz="2000" dirty="0">
                <a:latin typeface="Times New Roman"/>
                <a:cs typeface="Times New Roman"/>
              </a:rPr>
              <a:t>in a particular process chain, </a:t>
            </a:r>
            <a:r>
              <a:rPr sz="2000" spc="-484"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spc="-5" dirty="0">
                <a:latin typeface="Times New Roman"/>
                <a:cs typeface="Times New Roman"/>
              </a:rPr>
              <a:t>number</a:t>
            </a:r>
            <a:r>
              <a:rPr sz="2000" spc="-1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bio-conversion</a:t>
            </a:r>
            <a:r>
              <a:rPr sz="2000" spc="-40" dirty="0">
                <a:latin typeface="Times New Roman"/>
                <a:cs typeface="Times New Roman"/>
              </a:rPr>
              <a:t> </a:t>
            </a:r>
            <a:r>
              <a:rPr sz="2000" dirty="0">
                <a:latin typeface="Times New Roman"/>
                <a:cs typeface="Times New Roman"/>
              </a:rPr>
              <a:t>processes</a:t>
            </a:r>
            <a:r>
              <a:rPr sz="2000" spc="-40"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be defined</a:t>
            </a:r>
            <a:r>
              <a:rPr sz="2000" spc="-25" dirty="0">
                <a:latin typeface="Times New Roman"/>
                <a:cs typeface="Times New Roman"/>
              </a:rPr>
              <a:t> </a:t>
            </a:r>
            <a:r>
              <a:rPr sz="2000" dirty="0">
                <a:latin typeface="Times New Roman"/>
                <a:cs typeface="Times New Roman"/>
              </a:rPr>
              <a:t>which</a:t>
            </a:r>
            <a:r>
              <a:rPr sz="2000" spc="-1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represented</a:t>
            </a:r>
            <a:r>
              <a:rPr sz="2000" spc="-40" dirty="0">
                <a:latin typeface="Times New Roman"/>
                <a:cs typeface="Times New Roman"/>
              </a:rPr>
              <a:t> </a:t>
            </a:r>
            <a:r>
              <a:rPr sz="2000" spc="-20" dirty="0">
                <a:latin typeface="Times New Roman"/>
                <a:cs typeface="Times New Roman"/>
              </a:rPr>
              <a:t>below.</a:t>
            </a:r>
            <a:endParaRPr sz="2000">
              <a:latin typeface="Times New Roman"/>
              <a:cs typeface="Times New Roman"/>
            </a:endParaRPr>
          </a:p>
          <a:p>
            <a:pPr>
              <a:lnSpc>
                <a:spcPct val="100000"/>
              </a:lnSpc>
              <a:spcBef>
                <a:spcPts val="15"/>
              </a:spcBef>
            </a:pPr>
            <a:endParaRPr sz="2450">
              <a:latin typeface="Times New Roman"/>
              <a:cs typeface="Times New Roman"/>
            </a:endParaRPr>
          </a:p>
          <a:p>
            <a:pPr marL="12700" marR="5080" algn="just">
              <a:lnSpc>
                <a:spcPct val="100000"/>
              </a:lnSpc>
              <a:spcBef>
                <a:spcPts val="5"/>
              </a:spcBef>
            </a:pPr>
            <a:r>
              <a:rPr sz="2000" spc="-25" dirty="0">
                <a:latin typeface="Times New Roman"/>
                <a:cs typeface="Times New Roman"/>
              </a:rPr>
              <a:t>Table:</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elements</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bio-conversion</a:t>
            </a:r>
            <a:r>
              <a:rPr sz="2000" spc="-40" dirty="0">
                <a:latin typeface="Times New Roman"/>
                <a:cs typeface="Times New Roman"/>
              </a:rPr>
              <a:t> </a:t>
            </a:r>
            <a:r>
              <a:rPr sz="2000" spc="-5" dirty="0">
                <a:latin typeface="Times New Roman"/>
                <a:cs typeface="Times New Roman"/>
              </a:rPr>
              <a:t>systems</a:t>
            </a:r>
            <a:r>
              <a:rPr sz="2000" dirty="0">
                <a:latin typeface="Times New Roman"/>
                <a:cs typeface="Times New Roman"/>
              </a:rPr>
              <a:t> that</a:t>
            </a:r>
            <a:r>
              <a:rPr sz="2000" spc="-20" dirty="0">
                <a:latin typeface="Times New Roman"/>
                <a:cs typeface="Times New Roman"/>
              </a:rPr>
              <a:t> </a:t>
            </a:r>
            <a:r>
              <a:rPr sz="2000" spc="-5" dirty="0">
                <a:latin typeface="Times New Roman"/>
                <a:cs typeface="Times New Roman"/>
              </a:rPr>
              <a:t>may</a:t>
            </a:r>
            <a:r>
              <a:rPr sz="2000" spc="5" dirty="0">
                <a:latin typeface="Times New Roman"/>
                <a:cs typeface="Times New Roman"/>
              </a:rPr>
              <a:t> </a:t>
            </a:r>
            <a:r>
              <a:rPr sz="2000" dirty="0">
                <a:latin typeface="Times New Roman"/>
                <a:cs typeface="Times New Roman"/>
              </a:rPr>
              <a:t>be used</a:t>
            </a:r>
            <a:r>
              <a:rPr sz="2000" spc="-15" dirty="0">
                <a:latin typeface="Times New Roman"/>
                <a:cs typeface="Times New Roman"/>
              </a:rPr>
              <a:t> </a:t>
            </a:r>
            <a:r>
              <a:rPr sz="2000" dirty="0">
                <a:latin typeface="Times New Roman"/>
                <a:cs typeface="Times New Roman"/>
              </a:rPr>
              <a:t>for</a:t>
            </a:r>
            <a:r>
              <a:rPr sz="2000" spc="-15"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dirty="0">
                <a:latin typeface="Times New Roman"/>
                <a:cs typeface="Times New Roman"/>
              </a:rPr>
              <a:t>number</a:t>
            </a:r>
            <a:r>
              <a:rPr sz="2000" spc="-1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Bio- </a:t>
            </a:r>
            <a:r>
              <a:rPr sz="2000" spc="-490" dirty="0">
                <a:latin typeface="Times New Roman"/>
                <a:cs typeface="Times New Roman"/>
              </a:rPr>
              <a:t> </a:t>
            </a:r>
            <a:r>
              <a:rPr sz="2000" dirty="0">
                <a:latin typeface="Times New Roman"/>
                <a:cs typeface="Times New Roman"/>
              </a:rPr>
              <a:t>processes</a:t>
            </a:r>
            <a:r>
              <a:rPr sz="2000" spc="-45" dirty="0">
                <a:latin typeface="Times New Roman"/>
                <a:cs typeface="Times New Roman"/>
              </a:rPr>
              <a:t> </a:t>
            </a:r>
            <a:r>
              <a:rPr sz="2000" dirty="0">
                <a:latin typeface="Times New Roman"/>
                <a:cs typeface="Times New Roman"/>
              </a:rPr>
              <a:t>Conversion</a:t>
            </a:r>
            <a:r>
              <a:rPr sz="2000" spc="-40" dirty="0">
                <a:latin typeface="Times New Roman"/>
                <a:cs typeface="Times New Roman"/>
              </a:rPr>
              <a:t> </a:t>
            </a:r>
            <a:r>
              <a:rPr sz="2000" dirty="0">
                <a:latin typeface="Times New Roman"/>
                <a:cs typeface="Times New Roman"/>
              </a:rPr>
              <a:t>chain</a:t>
            </a:r>
            <a:r>
              <a:rPr sz="2000" spc="-20" dirty="0">
                <a:latin typeface="Times New Roman"/>
                <a:cs typeface="Times New Roman"/>
              </a:rPr>
              <a:t> </a:t>
            </a:r>
            <a:r>
              <a:rPr sz="2000" dirty="0">
                <a:latin typeface="Times New Roman"/>
                <a:cs typeface="Times New Roman"/>
              </a:rPr>
              <a:t>(Nairobi</a:t>
            </a:r>
            <a:r>
              <a:rPr sz="2000" spc="-45" dirty="0">
                <a:latin typeface="Times New Roman"/>
                <a:cs typeface="Times New Roman"/>
              </a:rPr>
              <a:t> </a:t>
            </a:r>
            <a:r>
              <a:rPr sz="2000" dirty="0">
                <a:latin typeface="Times New Roman"/>
                <a:cs typeface="Times New Roman"/>
              </a:rPr>
              <a:t>Conference,</a:t>
            </a:r>
            <a:r>
              <a:rPr sz="2000" spc="-40" dirty="0">
                <a:latin typeface="Times New Roman"/>
                <a:cs typeface="Times New Roman"/>
              </a:rPr>
              <a:t> </a:t>
            </a:r>
            <a:r>
              <a:rPr sz="2000" dirty="0">
                <a:latin typeface="Times New Roman"/>
                <a:cs typeface="Times New Roman"/>
              </a:rPr>
              <a:t>1981).</a:t>
            </a:r>
            <a:endParaRPr sz="2000">
              <a:latin typeface="Times New Roman"/>
              <a:cs typeface="Times New Roman"/>
            </a:endParaRPr>
          </a:p>
        </p:txBody>
      </p:sp>
      <p:sp>
        <p:nvSpPr>
          <p:cNvPr id="4" name="object 4"/>
          <p:cNvSpPr/>
          <p:nvPr/>
        </p:nvSpPr>
        <p:spPr>
          <a:xfrm>
            <a:off x="1981200" y="3224783"/>
            <a:ext cx="685800" cy="103505"/>
          </a:xfrm>
          <a:custGeom>
            <a:avLst/>
            <a:gdLst/>
            <a:ahLst/>
            <a:cxnLst/>
            <a:rect l="l" t="t" r="r" b="b"/>
            <a:pathLst>
              <a:path w="685800" h="103504">
                <a:moveTo>
                  <a:pt x="597281" y="0"/>
                </a:moveTo>
                <a:lnTo>
                  <a:pt x="593470" y="1015"/>
                </a:lnTo>
                <a:lnTo>
                  <a:pt x="591693" y="4063"/>
                </a:lnTo>
                <a:lnTo>
                  <a:pt x="589914" y="6985"/>
                </a:lnTo>
                <a:lnTo>
                  <a:pt x="590931" y="10921"/>
                </a:lnTo>
                <a:lnTo>
                  <a:pt x="649801" y="45412"/>
                </a:lnTo>
                <a:lnTo>
                  <a:pt x="673226" y="45465"/>
                </a:lnTo>
                <a:lnTo>
                  <a:pt x="673226" y="58165"/>
                </a:lnTo>
                <a:lnTo>
                  <a:pt x="649712" y="58165"/>
                </a:lnTo>
                <a:lnTo>
                  <a:pt x="593725" y="90677"/>
                </a:lnTo>
                <a:lnTo>
                  <a:pt x="590676" y="92328"/>
                </a:lnTo>
                <a:lnTo>
                  <a:pt x="589661" y="96265"/>
                </a:lnTo>
                <a:lnTo>
                  <a:pt x="593217" y="102362"/>
                </a:lnTo>
                <a:lnTo>
                  <a:pt x="597026" y="103377"/>
                </a:lnTo>
                <a:lnTo>
                  <a:pt x="674867" y="58165"/>
                </a:lnTo>
                <a:lnTo>
                  <a:pt x="673226" y="58165"/>
                </a:lnTo>
                <a:lnTo>
                  <a:pt x="674958" y="58112"/>
                </a:lnTo>
                <a:lnTo>
                  <a:pt x="685800" y="51815"/>
                </a:lnTo>
                <a:lnTo>
                  <a:pt x="597281" y="0"/>
                </a:lnTo>
                <a:close/>
              </a:path>
              <a:path w="685800" h="103504">
                <a:moveTo>
                  <a:pt x="660689" y="51791"/>
                </a:moveTo>
                <a:lnTo>
                  <a:pt x="649804" y="58112"/>
                </a:lnTo>
                <a:lnTo>
                  <a:pt x="673226" y="58165"/>
                </a:lnTo>
                <a:lnTo>
                  <a:pt x="673226" y="57276"/>
                </a:lnTo>
                <a:lnTo>
                  <a:pt x="670051" y="57276"/>
                </a:lnTo>
                <a:lnTo>
                  <a:pt x="660689" y="51791"/>
                </a:lnTo>
                <a:close/>
              </a:path>
              <a:path w="685800" h="103504">
                <a:moveTo>
                  <a:pt x="0" y="43941"/>
                </a:moveTo>
                <a:lnTo>
                  <a:pt x="0" y="56641"/>
                </a:lnTo>
                <a:lnTo>
                  <a:pt x="649804" y="58112"/>
                </a:lnTo>
                <a:lnTo>
                  <a:pt x="660689" y="51791"/>
                </a:lnTo>
                <a:lnTo>
                  <a:pt x="649801" y="45412"/>
                </a:lnTo>
                <a:lnTo>
                  <a:pt x="0" y="43941"/>
                </a:lnTo>
                <a:close/>
              </a:path>
              <a:path w="685800" h="103504">
                <a:moveTo>
                  <a:pt x="670051" y="46354"/>
                </a:moveTo>
                <a:lnTo>
                  <a:pt x="660689" y="51791"/>
                </a:lnTo>
                <a:lnTo>
                  <a:pt x="670051" y="57276"/>
                </a:lnTo>
                <a:lnTo>
                  <a:pt x="670051" y="46354"/>
                </a:lnTo>
                <a:close/>
              </a:path>
              <a:path w="685800" h="103504">
                <a:moveTo>
                  <a:pt x="673226" y="46354"/>
                </a:moveTo>
                <a:lnTo>
                  <a:pt x="670051" y="46354"/>
                </a:lnTo>
                <a:lnTo>
                  <a:pt x="670051" y="57276"/>
                </a:lnTo>
                <a:lnTo>
                  <a:pt x="673226" y="57276"/>
                </a:lnTo>
                <a:lnTo>
                  <a:pt x="673226" y="46354"/>
                </a:lnTo>
                <a:close/>
              </a:path>
              <a:path w="685800" h="103504">
                <a:moveTo>
                  <a:pt x="649801" y="45412"/>
                </a:moveTo>
                <a:lnTo>
                  <a:pt x="660689" y="51791"/>
                </a:lnTo>
                <a:lnTo>
                  <a:pt x="670051" y="46354"/>
                </a:lnTo>
                <a:lnTo>
                  <a:pt x="673226" y="46354"/>
                </a:lnTo>
                <a:lnTo>
                  <a:pt x="673226" y="45465"/>
                </a:lnTo>
                <a:lnTo>
                  <a:pt x="649801" y="45412"/>
                </a:lnTo>
                <a:close/>
              </a:path>
            </a:pathLst>
          </a:custGeom>
          <a:solidFill>
            <a:srgbClr val="497DBA"/>
          </a:solidFill>
        </p:spPr>
        <p:txBody>
          <a:bodyPr wrap="square" lIns="0" tIns="0" rIns="0" bIns="0" rtlCol="0"/>
          <a:lstStyle/>
          <a:p>
            <a:endParaRPr/>
          </a:p>
        </p:txBody>
      </p:sp>
      <p:sp>
        <p:nvSpPr>
          <p:cNvPr id="5" name="object 5"/>
          <p:cNvSpPr/>
          <p:nvPr/>
        </p:nvSpPr>
        <p:spPr>
          <a:xfrm>
            <a:off x="3962400" y="3453384"/>
            <a:ext cx="762000" cy="103505"/>
          </a:xfrm>
          <a:custGeom>
            <a:avLst/>
            <a:gdLst/>
            <a:ahLst/>
            <a:cxnLst/>
            <a:rect l="l" t="t" r="r" b="b"/>
            <a:pathLst>
              <a:path w="762000" h="103504">
                <a:moveTo>
                  <a:pt x="673480" y="0"/>
                </a:moveTo>
                <a:lnTo>
                  <a:pt x="669671" y="1015"/>
                </a:lnTo>
                <a:lnTo>
                  <a:pt x="666114" y="7112"/>
                </a:lnTo>
                <a:lnTo>
                  <a:pt x="667130" y="10921"/>
                </a:lnTo>
                <a:lnTo>
                  <a:pt x="670051" y="12700"/>
                </a:lnTo>
                <a:lnTo>
                  <a:pt x="725980" y="45418"/>
                </a:lnTo>
                <a:lnTo>
                  <a:pt x="749426" y="45465"/>
                </a:lnTo>
                <a:lnTo>
                  <a:pt x="749426" y="58165"/>
                </a:lnTo>
                <a:lnTo>
                  <a:pt x="725916" y="58165"/>
                </a:lnTo>
                <a:lnTo>
                  <a:pt x="666876" y="92455"/>
                </a:lnTo>
                <a:lnTo>
                  <a:pt x="665861" y="96265"/>
                </a:lnTo>
                <a:lnTo>
                  <a:pt x="669416" y="102362"/>
                </a:lnTo>
                <a:lnTo>
                  <a:pt x="673226" y="103377"/>
                </a:lnTo>
                <a:lnTo>
                  <a:pt x="751067" y="58165"/>
                </a:lnTo>
                <a:lnTo>
                  <a:pt x="749426" y="58165"/>
                </a:lnTo>
                <a:lnTo>
                  <a:pt x="751149" y="58118"/>
                </a:lnTo>
                <a:lnTo>
                  <a:pt x="762000" y="51815"/>
                </a:lnTo>
                <a:lnTo>
                  <a:pt x="673480" y="0"/>
                </a:lnTo>
                <a:close/>
              </a:path>
              <a:path w="762000" h="103504">
                <a:moveTo>
                  <a:pt x="736883" y="51796"/>
                </a:moveTo>
                <a:lnTo>
                  <a:pt x="725998" y="58118"/>
                </a:lnTo>
                <a:lnTo>
                  <a:pt x="749426" y="58165"/>
                </a:lnTo>
                <a:lnTo>
                  <a:pt x="749426" y="57276"/>
                </a:lnTo>
                <a:lnTo>
                  <a:pt x="746251" y="57276"/>
                </a:lnTo>
                <a:lnTo>
                  <a:pt x="736883" y="51796"/>
                </a:lnTo>
                <a:close/>
              </a:path>
              <a:path w="762000" h="103504">
                <a:moveTo>
                  <a:pt x="0" y="43941"/>
                </a:moveTo>
                <a:lnTo>
                  <a:pt x="0" y="56641"/>
                </a:lnTo>
                <a:lnTo>
                  <a:pt x="725998" y="58118"/>
                </a:lnTo>
                <a:lnTo>
                  <a:pt x="736883" y="51796"/>
                </a:lnTo>
                <a:lnTo>
                  <a:pt x="725980" y="45418"/>
                </a:lnTo>
                <a:lnTo>
                  <a:pt x="0" y="43941"/>
                </a:lnTo>
                <a:close/>
              </a:path>
              <a:path w="762000" h="103504">
                <a:moveTo>
                  <a:pt x="746251" y="46354"/>
                </a:moveTo>
                <a:lnTo>
                  <a:pt x="736883" y="51796"/>
                </a:lnTo>
                <a:lnTo>
                  <a:pt x="746251" y="57276"/>
                </a:lnTo>
                <a:lnTo>
                  <a:pt x="746251" y="46354"/>
                </a:lnTo>
                <a:close/>
              </a:path>
              <a:path w="762000" h="103504">
                <a:moveTo>
                  <a:pt x="749426" y="46354"/>
                </a:moveTo>
                <a:lnTo>
                  <a:pt x="746251" y="46354"/>
                </a:lnTo>
                <a:lnTo>
                  <a:pt x="746251" y="57276"/>
                </a:lnTo>
                <a:lnTo>
                  <a:pt x="749426" y="57276"/>
                </a:lnTo>
                <a:lnTo>
                  <a:pt x="749426" y="46354"/>
                </a:lnTo>
                <a:close/>
              </a:path>
              <a:path w="762000" h="103504">
                <a:moveTo>
                  <a:pt x="725980" y="45418"/>
                </a:moveTo>
                <a:lnTo>
                  <a:pt x="736883" y="51796"/>
                </a:lnTo>
                <a:lnTo>
                  <a:pt x="746251" y="46354"/>
                </a:lnTo>
                <a:lnTo>
                  <a:pt x="749426" y="46354"/>
                </a:lnTo>
                <a:lnTo>
                  <a:pt x="749426" y="45465"/>
                </a:lnTo>
                <a:lnTo>
                  <a:pt x="725980" y="45418"/>
                </a:lnTo>
                <a:close/>
              </a:path>
            </a:pathLst>
          </a:custGeom>
          <a:solidFill>
            <a:srgbClr val="497DBA"/>
          </a:solidFill>
        </p:spPr>
        <p:txBody>
          <a:bodyPr wrap="square" lIns="0" tIns="0" rIns="0" bIns="0" rtlCol="0"/>
          <a:lstStyle/>
          <a:p>
            <a:endParaRPr/>
          </a:p>
        </p:txBody>
      </p:sp>
      <p:sp>
        <p:nvSpPr>
          <p:cNvPr id="6" name="object 6"/>
          <p:cNvSpPr/>
          <p:nvPr/>
        </p:nvSpPr>
        <p:spPr>
          <a:xfrm>
            <a:off x="6477000" y="3224783"/>
            <a:ext cx="762000" cy="103505"/>
          </a:xfrm>
          <a:custGeom>
            <a:avLst/>
            <a:gdLst/>
            <a:ahLst/>
            <a:cxnLst/>
            <a:rect l="l" t="t" r="r" b="b"/>
            <a:pathLst>
              <a:path w="762000" h="103504">
                <a:moveTo>
                  <a:pt x="673480" y="0"/>
                </a:moveTo>
                <a:lnTo>
                  <a:pt x="669671" y="1015"/>
                </a:lnTo>
                <a:lnTo>
                  <a:pt x="666115" y="7112"/>
                </a:lnTo>
                <a:lnTo>
                  <a:pt x="667130" y="10921"/>
                </a:lnTo>
                <a:lnTo>
                  <a:pt x="670051" y="12700"/>
                </a:lnTo>
                <a:lnTo>
                  <a:pt x="725980" y="45418"/>
                </a:lnTo>
                <a:lnTo>
                  <a:pt x="749426" y="45465"/>
                </a:lnTo>
                <a:lnTo>
                  <a:pt x="749426" y="58165"/>
                </a:lnTo>
                <a:lnTo>
                  <a:pt x="725916" y="58165"/>
                </a:lnTo>
                <a:lnTo>
                  <a:pt x="666876" y="92455"/>
                </a:lnTo>
                <a:lnTo>
                  <a:pt x="665860" y="96265"/>
                </a:lnTo>
                <a:lnTo>
                  <a:pt x="669417" y="102362"/>
                </a:lnTo>
                <a:lnTo>
                  <a:pt x="673226" y="103377"/>
                </a:lnTo>
                <a:lnTo>
                  <a:pt x="751067" y="58165"/>
                </a:lnTo>
                <a:lnTo>
                  <a:pt x="749426" y="58165"/>
                </a:lnTo>
                <a:lnTo>
                  <a:pt x="751149" y="58118"/>
                </a:lnTo>
                <a:lnTo>
                  <a:pt x="762000" y="51815"/>
                </a:lnTo>
                <a:lnTo>
                  <a:pt x="673480" y="0"/>
                </a:lnTo>
                <a:close/>
              </a:path>
              <a:path w="762000" h="103504">
                <a:moveTo>
                  <a:pt x="736883" y="51796"/>
                </a:moveTo>
                <a:lnTo>
                  <a:pt x="725998" y="58118"/>
                </a:lnTo>
                <a:lnTo>
                  <a:pt x="749426" y="58165"/>
                </a:lnTo>
                <a:lnTo>
                  <a:pt x="749426" y="57276"/>
                </a:lnTo>
                <a:lnTo>
                  <a:pt x="746251" y="57276"/>
                </a:lnTo>
                <a:lnTo>
                  <a:pt x="736883" y="51796"/>
                </a:lnTo>
                <a:close/>
              </a:path>
              <a:path w="762000" h="103504">
                <a:moveTo>
                  <a:pt x="0" y="43941"/>
                </a:moveTo>
                <a:lnTo>
                  <a:pt x="0" y="56641"/>
                </a:lnTo>
                <a:lnTo>
                  <a:pt x="725998" y="58118"/>
                </a:lnTo>
                <a:lnTo>
                  <a:pt x="736883" y="51796"/>
                </a:lnTo>
                <a:lnTo>
                  <a:pt x="725980" y="45418"/>
                </a:lnTo>
                <a:lnTo>
                  <a:pt x="0" y="43941"/>
                </a:lnTo>
                <a:close/>
              </a:path>
              <a:path w="762000" h="103504">
                <a:moveTo>
                  <a:pt x="746251" y="46354"/>
                </a:moveTo>
                <a:lnTo>
                  <a:pt x="736883" y="51796"/>
                </a:lnTo>
                <a:lnTo>
                  <a:pt x="746251" y="57276"/>
                </a:lnTo>
                <a:lnTo>
                  <a:pt x="746251" y="46354"/>
                </a:lnTo>
                <a:close/>
              </a:path>
              <a:path w="762000" h="103504">
                <a:moveTo>
                  <a:pt x="749426" y="46354"/>
                </a:moveTo>
                <a:lnTo>
                  <a:pt x="746251" y="46354"/>
                </a:lnTo>
                <a:lnTo>
                  <a:pt x="746251" y="57276"/>
                </a:lnTo>
                <a:lnTo>
                  <a:pt x="749426" y="57276"/>
                </a:lnTo>
                <a:lnTo>
                  <a:pt x="749426" y="46354"/>
                </a:lnTo>
                <a:close/>
              </a:path>
              <a:path w="762000" h="103504">
                <a:moveTo>
                  <a:pt x="725980" y="45418"/>
                </a:moveTo>
                <a:lnTo>
                  <a:pt x="736883" y="51796"/>
                </a:lnTo>
                <a:lnTo>
                  <a:pt x="746251" y="46354"/>
                </a:lnTo>
                <a:lnTo>
                  <a:pt x="749426" y="46354"/>
                </a:lnTo>
                <a:lnTo>
                  <a:pt x="749426" y="45465"/>
                </a:lnTo>
                <a:lnTo>
                  <a:pt x="725980" y="45418"/>
                </a:lnTo>
                <a:close/>
              </a:path>
            </a:pathLst>
          </a:custGeom>
          <a:solidFill>
            <a:srgbClr val="497DBA"/>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106</a:t>
            </a:r>
            <a:endParaRPr sz="1200">
              <a:latin typeface="Arial MT"/>
              <a:cs typeface="Arial MT"/>
            </a:endParaRPr>
          </a:p>
        </p:txBody>
      </p:sp>
      <p:sp>
        <p:nvSpPr>
          <p:cNvPr id="3" name="object 3"/>
          <p:cNvSpPr txBox="1"/>
          <p:nvPr/>
        </p:nvSpPr>
        <p:spPr>
          <a:xfrm>
            <a:off x="154939" y="120983"/>
            <a:ext cx="8907145" cy="4140835"/>
          </a:xfrm>
          <a:prstGeom prst="rect">
            <a:avLst/>
          </a:prstGeom>
        </p:spPr>
        <p:txBody>
          <a:bodyPr vert="horz" wrap="square" lIns="0" tIns="12065" rIns="0" bIns="0" rtlCol="0">
            <a:spAutoFit/>
          </a:bodyPr>
          <a:lstStyle/>
          <a:p>
            <a:pPr marL="12700" marR="34290">
              <a:lnSpc>
                <a:spcPct val="150000"/>
              </a:lnSpc>
              <a:spcBef>
                <a:spcPts val="95"/>
              </a:spcBef>
            </a:pPr>
            <a:r>
              <a:rPr sz="2000" spc="-5" dirty="0">
                <a:latin typeface="Times New Roman"/>
                <a:cs typeface="Times New Roman"/>
              </a:rPr>
              <a:t>Raw</a:t>
            </a:r>
            <a:r>
              <a:rPr sz="2000" spc="10" dirty="0">
                <a:latin typeface="Times New Roman"/>
                <a:cs typeface="Times New Roman"/>
              </a:rPr>
              <a:t> </a:t>
            </a:r>
            <a:r>
              <a:rPr sz="2000" spc="-5" dirty="0">
                <a:latin typeface="Times New Roman"/>
                <a:cs typeface="Times New Roman"/>
              </a:rPr>
              <a:t>materials </a:t>
            </a:r>
            <a:r>
              <a:rPr sz="2000" dirty="0">
                <a:latin typeface="Times New Roman"/>
                <a:cs typeface="Times New Roman"/>
              </a:rPr>
              <a:t>in</a:t>
            </a:r>
            <a:r>
              <a:rPr sz="2000" spc="-5" dirty="0">
                <a:latin typeface="Times New Roman"/>
                <a:cs typeface="Times New Roman"/>
              </a:rPr>
              <a:t> all</a:t>
            </a:r>
            <a:r>
              <a:rPr sz="2000" spc="-10" dirty="0">
                <a:latin typeface="Times New Roman"/>
                <a:cs typeface="Times New Roman"/>
              </a:rPr>
              <a:t> </a:t>
            </a:r>
            <a:r>
              <a:rPr sz="2000" dirty="0">
                <a:latin typeface="Times New Roman"/>
                <a:cs typeface="Times New Roman"/>
              </a:rPr>
              <a:t>these</a:t>
            </a:r>
            <a:r>
              <a:rPr sz="2000" spc="-20" dirty="0">
                <a:latin typeface="Times New Roman"/>
                <a:cs typeface="Times New Roman"/>
              </a:rPr>
              <a:t> </a:t>
            </a:r>
            <a:r>
              <a:rPr sz="2000" dirty="0">
                <a:latin typeface="Times New Roman"/>
                <a:cs typeface="Times New Roman"/>
              </a:rPr>
              <a:t>processes</a:t>
            </a:r>
            <a:r>
              <a:rPr sz="2000" spc="-25"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spc="-5" dirty="0">
                <a:latin typeface="Times New Roman"/>
                <a:cs typeface="Times New Roman"/>
              </a:rPr>
              <a:t>biomass,</a:t>
            </a:r>
            <a:r>
              <a:rPr sz="2000" spc="-15" dirty="0">
                <a:latin typeface="Times New Roman"/>
                <a:cs typeface="Times New Roman"/>
              </a:rPr>
              <a:t> </a:t>
            </a:r>
            <a:r>
              <a:rPr sz="2000" dirty="0">
                <a:latin typeface="Times New Roman"/>
                <a:cs typeface="Times New Roman"/>
              </a:rPr>
              <a:t>that</a:t>
            </a:r>
            <a:r>
              <a:rPr sz="2000" spc="-2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available</a:t>
            </a:r>
            <a:r>
              <a:rPr sz="2000" spc="-2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nature</a:t>
            </a:r>
            <a:r>
              <a:rPr sz="2000" spc="-30" dirty="0">
                <a:latin typeface="Times New Roman"/>
                <a:cs typeface="Times New Roman"/>
              </a:rPr>
              <a:t> </a:t>
            </a:r>
            <a:r>
              <a:rPr sz="2000" spc="-5" dirty="0">
                <a:latin typeface="Times New Roman"/>
                <a:cs typeface="Times New Roman"/>
              </a:rPr>
              <a:t>either</a:t>
            </a:r>
            <a:r>
              <a:rPr sz="2000" spc="-15" dirty="0">
                <a:latin typeface="Times New Roman"/>
                <a:cs typeface="Times New Roman"/>
              </a:rPr>
              <a:t> </a:t>
            </a:r>
            <a:r>
              <a:rPr sz="2000" dirty="0">
                <a:latin typeface="Times New Roman"/>
                <a:cs typeface="Times New Roman"/>
              </a:rPr>
              <a:t>in</a:t>
            </a:r>
            <a:r>
              <a:rPr sz="2000" spc="-5" dirty="0">
                <a:latin typeface="Times New Roman"/>
                <a:cs typeface="Times New Roman"/>
              </a:rPr>
              <a:t> land </a:t>
            </a:r>
            <a:r>
              <a:rPr sz="2000" spc="-484" dirty="0">
                <a:latin typeface="Times New Roman"/>
                <a:cs typeface="Times New Roman"/>
              </a:rPr>
              <a:t> </a:t>
            </a:r>
            <a:r>
              <a:rPr sz="2000" dirty="0">
                <a:latin typeface="Times New Roman"/>
                <a:cs typeface="Times New Roman"/>
              </a:rPr>
              <a:t>or in water beds, but </a:t>
            </a:r>
            <a:r>
              <a:rPr sz="2000" spc="-5" dirty="0">
                <a:latin typeface="Times New Roman"/>
                <a:cs typeface="Times New Roman"/>
              </a:rPr>
              <a:t>all is </a:t>
            </a:r>
            <a:r>
              <a:rPr sz="2000" dirty="0">
                <a:latin typeface="Times New Roman"/>
                <a:cs typeface="Times New Roman"/>
              </a:rPr>
              <a:t>available in the form of residues or waste. </a:t>
            </a:r>
            <a:r>
              <a:rPr sz="2000" spc="-5" dirty="0">
                <a:latin typeface="Times New Roman"/>
                <a:cs typeface="Times New Roman"/>
              </a:rPr>
              <a:t>Biomass </a:t>
            </a:r>
            <a:r>
              <a:rPr sz="2000" dirty="0">
                <a:latin typeface="Times New Roman"/>
                <a:cs typeface="Times New Roman"/>
              </a:rPr>
              <a:t>waste </a:t>
            </a:r>
            <a:r>
              <a:rPr sz="2000" spc="5" dirty="0">
                <a:latin typeface="Times New Roman"/>
                <a:cs typeface="Times New Roman"/>
              </a:rPr>
              <a:t> </a:t>
            </a:r>
            <a:r>
              <a:rPr sz="2000" spc="-5" dirty="0">
                <a:latin typeface="Times New Roman"/>
                <a:cs typeface="Times New Roman"/>
              </a:rPr>
              <a:t>materials </a:t>
            </a:r>
            <a:r>
              <a:rPr sz="2000" dirty="0">
                <a:latin typeface="Times New Roman"/>
                <a:cs typeface="Times New Roman"/>
              </a:rPr>
              <a:t>cannot be used as food or for wood production </a:t>
            </a:r>
            <a:r>
              <a:rPr sz="2000" spc="-5" dirty="0">
                <a:latin typeface="Times New Roman"/>
                <a:cs typeface="Times New Roman"/>
              </a:rPr>
              <a:t>like rice </a:t>
            </a:r>
            <a:r>
              <a:rPr sz="2000" dirty="0">
                <a:latin typeface="Times New Roman"/>
                <a:cs typeface="Times New Roman"/>
              </a:rPr>
              <a:t>husk, saw dust and </a:t>
            </a:r>
            <a:r>
              <a:rPr sz="2000" spc="5" dirty="0">
                <a:latin typeface="Times New Roman"/>
                <a:cs typeface="Times New Roman"/>
              </a:rPr>
              <a:t> </a:t>
            </a:r>
            <a:r>
              <a:rPr sz="2000" spc="-5" dirty="0">
                <a:latin typeface="Times New Roman"/>
                <a:cs typeface="Times New Roman"/>
              </a:rPr>
              <a:t>animal</a:t>
            </a:r>
            <a:r>
              <a:rPr sz="2000" spc="35" dirty="0">
                <a:latin typeface="Times New Roman"/>
                <a:cs typeface="Times New Roman"/>
              </a:rPr>
              <a:t> </a:t>
            </a:r>
            <a:r>
              <a:rPr sz="2000" dirty="0">
                <a:latin typeface="Times New Roman"/>
                <a:cs typeface="Times New Roman"/>
              </a:rPr>
              <a:t>waste,</a:t>
            </a:r>
            <a:r>
              <a:rPr sz="2000" spc="15" dirty="0">
                <a:latin typeface="Times New Roman"/>
                <a:cs typeface="Times New Roman"/>
              </a:rPr>
              <a:t> </a:t>
            </a:r>
            <a:r>
              <a:rPr sz="2000" spc="-5" dirty="0">
                <a:latin typeface="Times New Roman"/>
                <a:cs typeface="Times New Roman"/>
              </a:rPr>
              <a:t>etc. </a:t>
            </a:r>
            <a:r>
              <a:rPr sz="2000" dirty="0">
                <a:latin typeface="Times New Roman"/>
                <a:cs typeface="Times New Roman"/>
              </a:rPr>
              <a:t>The</a:t>
            </a:r>
            <a:r>
              <a:rPr sz="2000" spc="40" dirty="0">
                <a:latin typeface="Times New Roman"/>
                <a:cs typeface="Times New Roman"/>
              </a:rPr>
              <a:t> </a:t>
            </a:r>
            <a:r>
              <a:rPr sz="2000" spc="-5" dirty="0">
                <a:latin typeface="Times New Roman"/>
                <a:cs typeface="Times New Roman"/>
              </a:rPr>
              <a:t>biomass</a:t>
            </a:r>
            <a:r>
              <a:rPr sz="2000" spc="30" dirty="0">
                <a:latin typeface="Times New Roman"/>
                <a:cs typeface="Times New Roman"/>
              </a:rPr>
              <a:t> </a:t>
            </a:r>
            <a:r>
              <a:rPr sz="2000" dirty="0">
                <a:latin typeface="Times New Roman"/>
                <a:cs typeface="Times New Roman"/>
              </a:rPr>
              <a:t>waste</a:t>
            </a:r>
            <a:r>
              <a:rPr sz="2000" spc="25" dirty="0">
                <a:latin typeface="Times New Roman"/>
                <a:cs typeface="Times New Roman"/>
              </a:rPr>
              <a:t> </a:t>
            </a:r>
            <a:r>
              <a:rPr sz="2000" spc="-5" dirty="0">
                <a:latin typeface="Times New Roman"/>
                <a:cs typeface="Times New Roman"/>
              </a:rPr>
              <a:t>material</a:t>
            </a:r>
            <a:r>
              <a:rPr sz="2000" spc="20" dirty="0">
                <a:latin typeface="Times New Roman"/>
                <a:cs typeface="Times New Roman"/>
              </a:rPr>
              <a:t> </a:t>
            </a:r>
            <a:r>
              <a:rPr sz="2000" dirty="0">
                <a:latin typeface="Times New Roman"/>
                <a:cs typeface="Times New Roman"/>
              </a:rPr>
              <a:t>(like</a:t>
            </a:r>
            <a:r>
              <a:rPr sz="2000" spc="15" dirty="0">
                <a:latin typeface="Times New Roman"/>
                <a:cs typeface="Times New Roman"/>
              </a:rPr>
              <a:t> </a:t>
            </a:r>
            <a:r>
              <a:rPr sz="2000" dirty="0">
                <a:latin typeface="Times New Roman"/>
                <a:cs typeface="Times New Roman"/>
              </a:rPr>
              <a:t>straws,</a:t>
            </a:r>
            <a:r>
              <a:rPr sz="2000" spc="10" dirty="0">
                <a:latin typeface="Times New Roman"/>
                <a:cs typeface="Times New Roman"/>
              </a:rPr>
              <a:t> </a:t>
            </a:r>
            <a:r>
              <a:rPr sz="2000" dirty="0">
                <a:latin typeface="Times New Roman"/>
                <a:cs typeface="Times New Roman"/>
              </a:rPr>
              <a:t>twigs,</a:t>
            </a:r>
            <a:r>
              <a:rPr sz="2000" spc="25" dirty="0">
                <a:latin typeface="Times New Roman"/>
                <a:cs typeface="Times New Roman"/>
              </a:rPr>
              <a:t> </a:t>
            </a:r>
            <a:r>
              <a:rPr sz="2000" spc="-5" dirty="0">
                <a:latin typeface="Times New Roman"/>
                <a:cs typeface="Times New Roman"/>
              </a:rPr>
              <a:t>stem</a:t>
            </a:r>
            <a:r>
              <a:rPr sz="2000" spc="15" dirty="0">
                <a:latin typeface="Times New Roman"/>
                <a:cs typeface="Times New Roman"/>
              </a:rPr>
              <a:t> </a:t>
            </a:r>
            <a:r>
              <a:rPr sz="2000" dirty="0">
                <a:latin typeface="Times New Roman"/>
                <a:cs typeface="Times New Roman"/>
              </a:rPr>
              <a:t>pieces</a:t>
            </a:r>
            <a:r>
              <a:rPr sz="2000" spc="25" dirty="0">
                <a:latin typeface="Times New Roman"/>
                <a:cs typeface="Times New Roman"/>
              </a:rPr>
              <a:t> </a:t>
            </a:r>
            <a:r>
              <a:rPr sz="2000" spc="-10" dirty="0">
                <a:latin typeface="Times New Roman"/>
                <a:cs typeface="Times New Roman"/>
              </a:rPr>
              <a:t>may </a:t>
            </a:r>
            <a:r>
              <a:rPr sz="2000" spc="-5" dirty="0">
                <a:latin typeface="Times New Roman"/>
                <a:cs typeface="Times New Roman"/>
              </a:rPr>
              <a:t> </a:t>
            </a:r>
            <a:r>
              <a:rPr sz="2000" dirty="0">
                <a:latin typeface="Times New Roman"/>
                <a:cs typeface="Times New Roman"/>
              </a:rPr>
              <a:t>also be used for bio-conversion). These waste </a:t>
            </a:r>
            <a:r>
              <a:rPr sz="2000" spc="-5" dirty="0">
                <a:latin typeface="Times New Roman"/>
                <a:cs typeface="Times New Roman"/>
              </a:rPr>
              <a:t>materials </a:t>
            </a:r>
            <a:r>
              <a:rPr sz="2000" dirty="0">
                <a:latin typeface="Times New Roman"/>
                <a:cs typeface="Times New Roman"/>
              </a:rPr>
              <a:t>are also used for </a:t>
            </a:r>
            <a:r>
              <a:rPr sz="2000" spc="-5" dirty="0">
                <a:latin typeface="Times New Roman"/>
                <a:cs typeface="Times New Roman"/>
              </a:rPr>
              <a:t>fertilizer </a:t>
            </a:r>
            <a:r>
              <a:rPr sz="2000" dirty="0">
                <a:latin typeface="Times New Roman"/>
                <a:cs typeface="Times New Roman"/>
              </a:rPr>
              <a:t>on </a:t>
            </a:r>
            <a:r>
              <a:rPr sz="2000" spc="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earth.</a:t>
            </a:r>
            <a:endParaRPr sz="2000">
              <a:latin typeface="Times New Roman"/>
              <a:cs typeface="Times New Roman"/>
            </a:endParaRPr>
          </a:p>
          <a:p>
            <a:pPr marL="12700" marR="5080" indent="254000" algn="just">
              <a:lnSpc>
                <a:spcPct val="150000"/>
              </a:lnSpc>
            </a:pPr>
            <a:r>
              <a:rPr sz="2000" dirty="0">
                <a:latin typeface="Times New Roman"/>
                <a:cs typeface="Times New Roman"/>
              </a:rPr>
              <a:t>From</a:t>
            </a:r>
            <a:r>
              <a:rPr sz="2000" spc="-25" dirty="0">
                <a:latin typeface="Times New Roman"/>
                <a:cs typeface="Times New Roman"/>
              </a:rPr>
              <a:t> </a:t>
            </a:r>
            <a:r>
              <a:rPr sz="2000" dirty="0">
                <a:latin typeface="Times New Roman"/>
                <a:cs typeface="Times New Roman"/>
              </a:rPr>
              <a:t>the</a:t>
            </a:r>
            <a:r>
              <a:rPr sz="2000" spc="-5" dirty="0">
                <a:latin typeface="Times New Roman"/>
                <a:cs typeface="Times New Roman"/>
              </a:rPr>
              <a:t> table,</a:t>
            </a:r>
            <a:r>
              <a:rPr sz="2000" spc="-15" dirty="0">
                <a:latin typeface="Times New Roman"/>
                <a:cs typeface="Times New Roman"/>
              </a:rPr>
              <a:t> </a:t>
            </a:r>
            <a:r>
              <a:rPr sz="2000" dirty="0">
                <a:latin typeface="Times New Roman"/>
                <a:cs typeface="Times New Roman"/>
              </a:rPr>
              <a:t>it</a:t>
            </a:r>
            <a:r>
              <a:rPr sz="2000" spc="-1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observed</a:t>
            </a:r>
            <a:r>
              <a:rPr sz="2000" spc="-35" dirty="0">
                <a:latin typeface="Times New Roman"/>
                <a:cs typeface="Times New Roman"/>
              </a:rPr>
              <a:t> </a:t>
            </a:r>
            <a:r>
              <a:rPr sz="2000" dirty="0">
                <a:latin typeface="Times New Roman"/>
                <a:cs typeface="Times New Roman"/>
              </a:rPr>
              <a:t>that</a:t>
            </a:r>
            <a:r>
              <a:rPr sz="2000" spc="-5" dirty="0">
                <a:latin typeface="Times New Roman"/>
                <a:cs typeface="Times New Roman"/>
              </a:rPr>
              <a:t> </a:t>
            </a:r>
            <a:r>
              <a:rPr sz="2000" dirty="0">
                <a:latin typeface="Times New Roman"/>
                <a:cs typeface="Times New Roman"/>
              </a:rPr>
              <a:t>there</a:t>
            </a:r>
            <a:r>
              <a:rPr sz="2000" spc="-15" dirty="0">
                <a:latin typeface="Times New Roman"/>
                <a:cs typeface="Times New Roman"/>
              </a:rPr>
              <a:t> </a:t>
            </a:r>
            <a:r>
              <a:rPr sz="2000" dirty="0">
                <a:latin typeface="Times New Roman"/>
                <a:cs typeface="Times New Roman"/>
              </a:rPr>
              <a:t>are</a:t>
            </a:r>
            <a:r>
              <a:rPr sz="2000" spc="-15" dirty="0">
                <a:latin typeface="Times New Roman"/>
                <a:cs typeface="Times New Roman"/>
              </a:rPr>
              <a:t> </a:t>
            </a:r>
            <a:r>
              <a:rPr sz="2000" dirty="0">
                <a:latin typeface="Times New Roman"/>
                <a:cs typeface="Times New Roman"/>
              </a:rPr>
              <a:t>four</a:t>
            </a:r>
            <a:r>
              <a:rPr sz="2000" spc="-20" dirty="0">
                <a:latin typeface="Times New Roman"/>
                <a:cs typeface="Times New Roman"/>
              </a:rPr>
              <a:t> </a:t>
            </a:r>
            <a:r>
              <a:rPr sz="2000" spc="-5" dirty="0">
                <a:latin typeface="Times New Roman"/>
                <a:cs typeface="Times New Roman"/>
              </a:rPr>
              <a:t>forms</a:t>
            </a:r>
            <a:r>
              <a:rPr sz="2000" spc="-1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biomass </a:t>
            </a:r>
            <a:r>
              <a:rPr sz="2000" dirty="0">
                <a:latin typeface="Times New Roman"/>
                <a:cs typeface="Times New Roman"/>
              </a:rPr>
              <a:t>that</a:t>
            </a:r>
            <a:r>
              <a:rPr sz="2000" spc="-5" dirty="0">
                <a:latin typeface="Times New Roman"/>
                <a:cs typeface="Times New Roman"/>
              </a:rPr>
              <a:t> </a:t>
            </a:r>
            <a:r>
              <a:rPr sz="2000" dirty="0">
                <a:latin typeface="Times New Roman"/>
                <a:cs typeface="Times New Roman"/>
              </a:rPr>
              <a:t>gets</a:t>
            </a:r>
            <a:r>
              <a:rPr sz="2000" spc="-20" dirty="0">
                <a:latin typeface="Times New Roman"/>
                <a:cs typeface="Times New Roman"/>
              </a:rPr>
              <a:t> </a:t>
            </a:r>
            <a:r>
              <a:rPr sz="2000" spc="-5" dirty="0">
                <a:latin typeface="Times New Roman"/>
                <a:cs typeface="Times New Roman"/>
              </a:rPr>
              <a:t>converted </a:t>
            </a:r>
            <a:r>
              <a:rPr sz="2000" spc="-490" dirty="0">
                <a:latin typeface="Times New Roman"/>
                <a:cs typeface="Times New Roman"/>
              </a:rPr>
              <a:t> </a:t>
            </a:r>
            <a:r>
              <a:rPr sz="2000" dirty="0">
                <a:latin typeface="Times New Roman"/>
                <a:cs typeface="Times New Roman"/>
              </a:rPr>
              <a:t>into useful </a:t>
            </a:r>
            <a:r>
              <a:rPr sz="2000" spc="-5" dirty="0">
                <a:latin typeface="Times New Roman"/>
                <a:cs typeface="Times New Roman"/>
              </a:rPr>
              <a:t>energy forms </a:t>
            </a:r>
            <a:r>
              <a:rPr sz="2000" dirty="0">
                <a:latin typeface="Times New Roman"/>
                <a:cs typeface="Times New Roman"/>
              </a:rPr>
              <a:t>by several processes of </a:t>
            </a:r>
            <a:r>
              <a:rPr sz="2000" spc="-5" dirty="0">
                <a:latin typeface="Times New Roman"/>
                <a:cs typeface="Times New Roman"/>
              </a:rPr>
              <a:t>biomass energy </a:t>
            </a:r>
            <a:r>
              <a:rPr sz="2000" dirty="0">
                <a:latin typeface="Times New Roman"/>
                <a:cs typeface="Times New Roman"/>
              </a:rPr>
              <a:t>conversion into useful </a:t>
            </a:r>
            <a:r>
              <a:rPr sz="2000" spc="-484" dirty="0">
                <a:latin typeface="Times New Roman"/>
                <a:cs typeface="Times New Roman"/>
              </a:rPr>
              <a:t> </a:t>
            </a:r>
            <a:r>
              <a:rPr sz="2000" dirty="0">
                <a:latin typeface="Times New Roman"/>
                <a:cs typeface="Times New Roman"/>
              </a:rPr>
              <a:t>products.</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39073" y="6458241"/>
            <a:ext cx="256540" cy="170815"/>
          </a:xfrm>
          <a:prstGeom prst="rect">
            <a:avLst/>
          </a:prstGeom>
        </p:spPr>
        <p:txBody>
          <a:bodyPr vert="horz" wrap="square" lIns="0" tIns="0" rIns="0" bIns="0" rtlCol="0">
            <a:spAutoFit/>
          </a:bodyPr>
          <a:lstStyle/>
          <a:p>
            <a:pPr>
              <a:lnSpc>
                <a:spcPts val="1330"/>
              </a:lnSpc>
            </a:pPr>
            <a:r>
              <a:rPr sz="1200" dirty="0">
                <a:solidFill>
                  <a:srgbClr val="888888"/>
                </a:solidFill>
                <a:latin typeface="Arial MT"/>
                <a:cs typeface="Arial MT"/>
              </a:rPr>
              <a:t>107</a:t>
            </a:r>
            <a:endParaRPr sz="1200">
              <a:latin typeface="Arial MT"/>
              <a:cs typeface="Arial MT"/>
            </a:endParaRPr>
          </a:p>
        </p:txBody>
      </p:sp>
      <p:graphicFrame>
        <p:nvGraphicFramePr>
          <p:cNvPr id="3" name="object 3"/>
          <p:cNvGraphicFramePr>
            <a:graphicFrameLocks noGrp="1"/>
          </p:cNvGraphicFramePr>
          <p:nvPr/>
        </p:nvGraphicFramePr>
        <p:xfrm>
          <a:off x="76200" y="897636"/>
          <a:ext cx="8964295" cy="5724962"/>
        </p:xfrm>
        <a:graphic>
          <a:graphicData uri="http://schemas.openxmlformats.org/drawingml/2006/table">
            <a:tbl>
              <a:tblPr firstRow="1" bandRow="1">
                <a:tableStyleId>{2D5ABB26-0587-4C30-8999-92F81FD0307C}</a:tableStyleId>
              </a:tblPr>
              <a:tblGrid>
                <a:gridCol w="1499870"/>
                <a:gridCol w="1447800"/>
                <a:gridCol w="1600200"/>
                <a:gridCol w="304800"/>
                <a:gridCol w="2514600"/>
                <a:gridCol w="1597025"/>
              </a:tblGrid>
              <a:tr h="637476">
                <a:tc gridSpan="2">
                  <a:txBody>
                    <a:bodyPr/>
                    <a:lstStyle/>
                    <a:p>
                      <a:pPr marL="87630">
                        <a:lnSpc>
                          <a:spcPct val="100000"/>
                        </a:lnSpc>
                        <a:spcBef>
                          <a:spcPts val="280"/>
                        </a:spcBef>
                      </a:pPr>
                      <a:r>
                        <a:rPr sz="1800" b="1" spc="-5" dirty="0">
                          <a:solidFill>
                            <a:srgbClr val="FFFFFF"/>
                          </a:solidFill>
                          <a:latin typeface="Times New Roman"/>
                          <a:cs typeface="Times New Roman"/>
                        </a:rPr>
                        <a:t>Process</a:t>
                      </a:r>
                      <a:endParaRPr sz="1800">
                        <a:latin typeface="Times New Roman"/>
                        <a:cs typeface="Times New Roman"/>
                      </a:endParaRPr>
                    </a:p>
                  </a:txBody>
                  <a:tcPr marL="0" marR="0" marT="35560" marB="0">
                    <a:lnL w="635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hMerge="1">
                  <a:txBody>
                    <a:bodyPr/>
                    <a:lstStyle/>
                    <a:p>
                      <a:endParaRPr/>
                    </a:p>
                  </a:txBody>
                  <a:tcPr marL="0" marR="0" marT="0" marB="0"/>
                </a:tc>
                <a:tc gridSpan="2">
                  <a:txBody>
                    <a:bodyPr/>
                    <a:lstStyle/>
                    <a:p>
                      <a:pPr marL="92075">
                        <a:lnSpc>
                          <a:spcPct val="100000"/>
                        </a:lnSpc>
                        <a:spcBef>
                          <a:spcPts val="280"/>
                        </a:spcBef>
                      </a:pPr>
                      <a:r>
                        <a:rPr sz="1800" b="1" spc="-5" dirty="0">
                          <a:solidFill>
                            <a:srgbClr val="FFFFFF"/>
                          </a:solidFill>
                          <a:latin typeface="Times New Roman"/>
                          <a:cs typeface="Times New Roman"/>
                        </a:rPr>
                        <a:t>Raw</a:t>
                      </a:r>
                      <a:r>
                        <a:rPr sz="1800" b="1" spc="-40" dirty="0">
                          <a:solidFill>
                            <a:srgbClr val="FFFFFF"/>
                          </a:solidFill>
                          <a:latin typeface="Times New Roman"/>
                          <a:cs typeface="Times New Roman"/>
                        </a:rPr>
                        <a:t> </a:t>
                      </a:r>
                      <a:r>
                        <a:rPr sz="1800" b="1" dirty="0">
                          <a:solidFill>
                            <a:srgbClr val="FFFFFF"/>
                          </a:solidFill>
                          <a:latin typeface="Times New Roman"/>
                          <a:cs typeface="Times New Roman"/>
                        </a:rPr>
                        <a:t>material</a:t>
                      </a:r>
                      <a:endParaRPr sz="1800">
                        <a:latin typeface="Times New Roman"/>
                        <a:cs typeface="Times New Roman"/>
                      </a:endParaRPr>
                    </a:p>
                  </a:txBody>
                  <a:tcPr marL="0" marR="0" marT="35560"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hMerge="1">
                  <a:txBody>
                    <a:bodyPr/>
                    <a:lstStyle/>
                    <a:p>
                      <a:endParaRPr/>
                    </a:p>
                  </a:txBody>
                  <a:tcPr marL="0" marR="0" marT="0" marB="0"/>
                </a:tc>
                <a:tc>
                  <a:txBody>
                    <a:bodyPr/>
                    <a:lstStyle/>
                    <a:p>
                      <a:pPr marL="92075">
                        <a:lnSpc>
                          <a:spcPct val="100000"/>
                        </a:lnSpc>
                        <a:spcBef>
                          <a:spcPts val="280"/>
                        </a:spcBef>
                      </a:pPr>
                      <a:r>
                        <a:rPr sz="1800" b="1" spc="-5" dirty="0">
                          <a:solidFill>
                            <a:srgbClr val="FFFFFF"/>
                          </a:solidFill>
                          <a:latin typeface="Times New Roman"/>
                          <a:cs typeface="Times New Roman"/>
                        </a:rPr>
                        <a:t>End</a:t>
                      </a:r>
                      <a:r>
                        <a:rPr sz="1800" b="1" spc="-35" dirty="0">
                          <a:solidFill>
                            <a:srgbClr val="FFFFFF"/>
                          </a:solidFill>
                          <a:latin typeface="Times New Roman"/>
                          <a:cs typeface="Times New Roman"/>
                        </a:rPr>
                        <a:t> </a:t>
                      </a:r>
                      <a:r>
                        <a:rPr sz="1800" b="1" spc="-5" dirty="0">
                          <a:solidFill>
                            <a:srgbClr val="FFFFFF"/>
                          </a:solidFill>
                          <a:latin typeface="Times New Roman"/>
                          <a:cs typeface="Times New Roman"/>
                        </a:rPr>
                        <a:t>product</a:t>
                      </a:r>
                      <a:endParaRPr sz="1800">
                        <a:latin typeface="Times New Roman"/>
                        <a:cs typeface="Times New Roman"/>
                      </a:endParaRPr>
                    </a:p>
                  </a:txBody>
                  <a:tcPr marL="0" marR="0" marT="35560"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a:txBody>
                    <a:bodyPr/>
                    <a:lstStyle/>
                    <a:p>
                      <a:pPr marL="610870" marR="80645" indent="-518159">
                        <a:lnSpc>
                          <a:spcPct val="100000"/>
                        </a:lnSpc>
                        <a:spcBef>
                          <a:spcPts val="280"/>
                        </a:spcBef>
                      </a:pPr>
                      <a:r>
                        <a:rPr sz="1800" b="1" spc="-5" dirty="0">
                          <a:solidFill>
                            <a:srgbClr val="FFFFFF"/>
                          </a:solidFill>
                          <a:latin typeface="Times New Roman"/>
                          <a:cs typeface="Times New Roman"/>
                        </a:rPr>
                        <a:t>An</a:t>
                      </a:r>
                      <a:r>
                        <a:rPr sz="1800" b="1" spc="-50" dirty="0">
                          <a:solidFill>
                            <a:srgbClr val="FFFFFF"/>
                          </a:solidFill>
                          <a:latin typeface="Times New Roman"/>
                          <a:cs typeface="Times New Roman"/>
                        </a:rPr>
                        <a:t> </a:t>
                      </a:r>
                      <a:r>
                        <a:rPr sz="1800" b="1" spc="-5" dirty="0">
                          <a:solidFill>
                            <a:srgbClr val="FFFFFF"/>
                          </a:solidFill>
                          <a:latin typeface="Times New Roman"/>
                          <a:cs typeface="Times New Roman"/>
                        </a:rPr>
                        <a:t>efficiencies </a:t>
                      </a:r>
                      <a:r>
                        <a:rPr sz="1800" b="1" spc="-434" dirty="0">
                          <a:solidFill>
                            <a:srgbClr val="FFFFFF"/>
                          </a:solidFill>
                          <a:latin typeface="Times New Roman"/>
                          <a:cs typeface="Times New Roman"/>
                        </a:rPr>
                        <a:t> </a:t>
                      </a:r>
                      <a:r>
                        <a:rPr sz="1800" b="1" spc="-5" dirty="0">
                          <a:solidFill>
                            <a:srgbClr val="FFFFFF"/>
                          </a:solidFill>
                          <a:latin typeface="Times New Roman"/>
                          <a:cs typeface="Times New Roman"/>
                        </a:rPr>
                        <a:t>(%)</a:t>
                      </a:r>
                      <a:endParaRPr sz="1800">
                        <a:latin typeface="Times New Roman"/>
                        <a:cs typeface="Times New Roman"/>
                      </a:endParaRPr>
                    </a:p>
                  </a:txBody>
                  <a:tcPr marL="0" marR="0" marT="35560" marB="0">
                    <a:lnL w="12700">
                      <a:solidFill>
                        <a:srgbClr val="FFFFFF"/>
                      </a:solidFill>
                      <a:prstDash val="solid"/>
                    </a:lnL>
                    <a:lnR w="6350">
                      <a:solidFill>
                        <a:srgbClr val="FFFFFF"/>
                      </a:solidFill>
                      <a:prstDash val="solid"/>
                    </a:lnR>
                    <a:lnT w="9525">
                      <a:solidFill>
                        <a:srgbClr val="FFFFFF"/>
                      </a:solidFill>
                      <a:prstDash val="solid"/>
                    </a:lnT>
                    <a:lnB w="38100">
                      <a:solidFill>
                        <a:srgbClr val="FFFFFF"/>
                      </a:solidFill>
                      <a:prstDash val="solid"/>
                    </a:lnB>
                    <a:solidFill>
                      <a:srgbClr val="4F81BC"/>
                    </a:solidFill>
                  </a:tcPr>
                </a:tc>
              </a:tr>
              <a:tr h="229742">
                <a:tc>
                  <a:txBody>
                    <a:bodyPr/>
                    <a:lstStyle/>
                    <a:p>
                      <a:pPr marL="87630">
                        <a:lnSpc>
                          <a:spcPts val="1405"/>
                        </a:lnSpc>
                        <a:spcBef>
                          <a:spcPts val="300"/>
                        </a:spcBef>
                      </a:pPr>
                      <a:r>
                        <a:rPr sz="1800" b="1" dirty="0">
                          <a:latin typeface="Times New Roman"/>
                          <a:cs typeface="Times New Roman"/>
                        </a:rPr>
                        <a:t>Physical</a:t>
                      </a:r>
                      <a:r>
                        <a:rPr sz="1800" b="1" spc="-80" dirty="0">
                          <a:latin typeface="Times New Roman"/>
                          <a:cs typeface="Times New Roman"/>
                        </a:rPr>
                        <a:t> </a:t>
                      </a:r>
                      <a:r>
                        <a:rPr sz="1800" b="1" spc="-10" dirty="0">
                          <a:latin typeface="Times New Roman"/>
                          <a:cs typeface="Times New Roman"/>
                        </a:rPr>
                        <a:t>proce</a:t>
                      </a:r>
                      <a:endParaRPr sz="1800">
                        <a:latin typeface="Times New Roman"/>
                        <a:cs typeface="Times New Roman"/>
                      </a:endParaRPr>
                    </a:p>
                  </a:txBody>
                  <a:tcPr marL="0" marR="0" marT="38100" marB="0">
                    <a:lnL w="6350">
                      <a:solidFill>
                        <a:srgbClr val="FFFFFF"/>
                      </a:solidFill>
                      <a:prstDash val="solid"/>
                    </a:lnL>
                    <a:lnT w="38100">
                      <a:solidFill>
                        <a:srgbClr val="FFFFFF"/>
                      </a:solidFill>
                      <a:prstDash val="solid"/>
                    </a:lnT>
                    <a:solidFill>
                      <a:srgbClr val="D0D7E8"/>
                    </a:solidFill>
                  </a:tcPr>
                </a:tc>
                <a:tc>
                  <a:txBody>
                    <a:bodyPr/>
                    <a:lstStyle/>
                    <a:p>
                      <a:pPr marL="55244">
                        <a:lnSpc>
                          <a:spcPts val="1405"/>
                        </a:lnSpc>
                        <a:spcBef>
                          <a:spcPts val="300"/>
                        </a:spcBef>
                      </a:pPr>
                      <a:r>
                        <a:rPr sz="1800" b="1" spc="-5" dirty="0">
                          <a:latin typeface="Times New Roman"/>
                          <a:cs typeface="Times New Roman"/>
                        </a:rPr>
                        <a:t>sses</a:t>
                      </a:r>
                      <a:endParaRPr sz="1800">
                        <a:latin typeface="Times New Roman"/>
                        <a:cs typeface="Times New Roman"/>
                      </a:endParaRPr>
                    </a:p>
                  </a:txBody>
                  <a:tcPr marL="0" marR="0" marT="38100" marB="0">
                    <a:lnR w="12700">
                      <a:solidFill>
                        <a:srgbClr val="FFFFFF"/>
                      </a:solidFill>
                      <a:prstDash val="solid"/>
                    </a:lnR>
                    <a:lnT w="38100">
                      <a:solidFill>
                        <a:srgbClr val="FFFFFF"/>
                      </a:solidFill>
                      <a:prstDash val="solid"/>
                    </a:lnT>
                    <a:solidFill>
                      <a:srgbClr val="D0D7E8"/>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T w="38100">
                      <a:solidFill>
                        <a:srgbClr val="FFFFFF"/>
                      </a:solidFill>
                      <a:prstDash val="solid"/>
                    </a:lnT>
                    <a:solidFill>
                      <a:srgbClr val="D0D7E8"/>
                    </a:solidFill>
                  </a:tcPr>
                </a:tc>
                <a:tc>
                  <a:txBody>
                    <a:bodyPr/>
                    <a:lstStyle/>
                    <a:p>
                      <a:pPr>
                        <a:lnSpc>
                          <a:spcPct val="100000"/>
                        </a:lnSpc>
                      </a:pPr>
                      <a:endParaRPr sz="1300">
                        <a:latin typeface="Times New Roman"/>
                        <a:cs typeface="Times New Roman"/>
                      </a:endParaRPr>
                    </a:p>
                  </a:txBody>
                  <a:tcPr marL="0" marR="0" marT="0" marB="0">
                    <a:lnR w="12700">
                      <a:solidFill>
                        <a:srgbClr val="FFFFFF"/>
                      </a:solidFill>
                      <a:prstDash val="solid"/>
                    </a:lnR>
                    <a:lnT w="38100">
                      <a:solidFill>
                        <a:srgbClr val="FFFFFF"/>
                      </a:solidFill>
                      <a:prstDash val="solid"/>
                    </a:lnT>
                    <a:solidFill>
                      <a:srgbClr val="D0D7E8"/>
                    </a:solidFill>
                  </a:tcPr>
                </a:tc>
                <a:tc row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row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635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141097">
                <a:tc gridSpan="2">
                  <a:txBody>
                    <a:bodyPr/>
                    <a:lstStyle/>
                    <a:p>
                      <a:pPr>
                        <a:lnSpc>
                          <a:spcPct val="100000"/>
                        </a:lnSpc>
                      </a:pPr>
                      <a:endParaRPr sz="700">
                        <a:latin typeface="Times New Roman"/>
                        <a:cs typeface="Times New Roman"/>
                      </a:endParaRPr>
                    </a:p>
                  </a:txBody>
                  <a:tcPr marL="0" marR="0" marT="0" marB="0">
                    <a:lnL w="6350">
                      <a:solidFill>
                        <a:srgbClr val="FFFFFF"/>
                      </a:solidFill>
                      <a:prstDash val="solid"/>
                    </a:lnL>
                    <a:lnR w="12700">
                      <a:solidFill>
                        <a:srgbClr val="FFFFFF"/>
                      </a:solidFill>
                      <a:prstDash val="solid"/>
                    </a:lnR>
                    <a:lnB w="12700">
                      <a:solidFill>
                        <a:srgbClr val="FFFFFF"/>
                      </a:solidFill>
                      <a:prstDash val="solid"/>
                    </a:lnB>
                    <a:solidFill>
                      <a:srgbClr val="D0D7E8"/>
                    </a:solidFill>
                  </a:tcPr>
                </a:tc>
                <a:tc hMerge="1">
                  <a:txBody>
                    <a:bodyPr/>
                    <a:lstStyle/>
                    <a:p>
                      <a:endParaRPr/>
                    </a:p>
                  </a:txBody>
                  <a:tcPr marL="0" marR="0" marT="0" marB="0"/>
                </a:tc>
                <a:tc gridSpan="2">
                  <a:txBody>
                    <a:bodyPr/>
                    <a:lstStyle/>
                    <a:p>
                      <a:pPr>
                        <a:lnSpc>
                          <a:spcPct val="100000"/>
                        </a:lnSpc>
                      </a:pPr>
                      <a:endParaRPr sz="7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0D7E8"/>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vMerge="1">
                  <a:txBody>
                    <a:bodyPr/>
                    <a:lstStyle/>
                    <a:p>
                      <a:endParaRPr/>
                    </a:p>
                  </a:txBody>
                  <a:tcPr marL="0" marR="0" marT="0" marB="0">
                    <a:lnL w="12700">
                      <a:solidFill>
                        <a:srgbClr val="FFFFFF"/>
                      </a:solidFill>
                      <a:prstDash val="solid"/>
                    </a:lnL>
                    <a:lnR w="635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640079">
                <a:tc gridSpan="2">
                  <a:txBody>
                    <a:bodyPr/>
                    <a:lstStyle/>
                    <a:p>
                      <a:pPr marL="87630">
                        <a:lnSpc>
                          <a:spcPct val="100000"/>
                        </a:lnSpc>
                        <a:spcBef>
                          <a:spcPts val="300"/>
                        </a:spcBef>
                      </a:pPr>
                      <a:r>
                        <a:rPr sz="1800" dirty="0">
                          <a:latin typeface="Times New Roman"/>
                          <a:cs typeface="Times New Roman"/>
                        </a:rPr>
                        <a:t>Mechanical</a:t>
                      </a:r>
                      <a:r>
                        <a:rPr sz="1800" spc="-45" dirty="0">
                          <a:latin typeface="Times New Roman"/>
                          <a:cs typeface="Times New Roman"/>
                        </a:rPr>
                        <a:t> </a:t>
                      </a:r>
                      <a:r>
                        <a:rPr sz="1800" spc="-5" dirty="0">
                          <a:latin typeface="Times New Roman"/>
                          <a:cs typeface="Times New Roman"/>
                        </a:rPr>
                        <a:t>Compression</a:t>
                      </a:r>
                      <a:endParaRPr sz="1800">
                        <a:latin typeface="Times New Roman"/>
                        <a:cs typeface="Times New Roman"/>
                      </a:endParaRPr>
                    </a:p>
                  </a:txBody>
                  <a:tcPr marL="0" marR="0" marT="38100"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hMerge="1">
                  <a:txBody>
                    <a:bodyPr/>
                    <a:lstStyle/>
                    <a:p>
                      <a:endParaRPr/>
                    </a:p>
                  </a:txBody>
                  <a:tcPr marL="0" marR="0" marT="0" marB="0"/>
                </a:tc>
                <a:tc gridSpan="2">
                  <a:txBody>
                    <a:bodyPr/>
                    <a:lstStyle/>
                    <a:p>
                      <a:pPr marL="92075">
                        <a:lnSpc>
                          <a:spcPct val="100000"/>
                        </a:lnSpc>
                        <a:spcBef>
                          <a:spcPts val="300"/>
                        </a:spcBef>
                      </a:pPr>
                      <a:r>
                        <a:rPr sz="1800" spc="-40" dirty="0">
                          <a:latin typeface="Times New Roman"/>
                          <a:cs typeface="Times New Roman"/>
                        </a:rPr>
                        <a:t>Wood </a:t>
                      </a:r>
                      <a:r>
                        <a:rPr sz="1800" dirty="0">
                          <a:latin typeface="Times New Roman"/>
                          <a:cs typeface="Times New Roman"/>
                        </a:rPr>
                        <a:t>waste,</a:t>
                      </a:r>
                      <a:endParaRPr sz="1800">
                        <a:latin typeface="Times New Roman"/>
                        <a:cs typeface="Times New Roman"/>
                      </a:endParaRPr>
                    </a:p>
                    <a:p>
                      <a:pPr marL="92075">
                        <a:lnSpc>
                          <a:spcPct val="100000"/>
                        </a:lnSpc>
                        <a:spcBef>
                          <a:spcPts val="5"/>
                        </a:spcBef>
                      </a:pPr>
                      <a:r>
                        <a:rPr sz="1800" spc="-25" dirty="0">
                          <a:latin typeface="Times New Roman"/>
                          <a:cs typeface="Times New Roman"/>
                        </a:rPr>
                        <a:t>straw,</a:t>
                      </a:r>
                      <a:r>
                        <a:rPr sz="1800" spc="5" dirty="0">
                          <a:latin typeface="Times New Roman"/>
                          <a:cs typeface="Times New Roman"/>
                        </a:rPr>
                        <a:t> </a:t>
                      </a:r>
                      <a:r>
                        <a:rPr sz="1800" spc="-5" dirty="0">
                          <a:latin typeface="Times New Roman"/>
                          <a:cs typeface="Times New Roman"/>
                        </a:rPr>
                        <a:t>saw</a:t>
                      </a:r>
                      <a:r>
                        <a:rPr sz="1800" spc="-15" dirty="0">
                          <a:latin typeface="Times New Roman"/>
                          <a:cs typeface="Times New Roman"/>
                        </a:rPr>
                        <a:t> </a:t>
                      </a:r>
                      <a:r>
                        <a:rPr sz="1800" dirty="0">
                          <a:latin typeface="Times New Roman"/>
                          <a:cs typeface="Times New Roman"/>
                        </a:rPr>
                        <a:t>dust</a:t>
                      </a:r>
                      <a:endParaRPr sz="18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hMerge="1">
                  <a:txBody>
                    <a:bodyPr/>
                    <a:lstStyle/>
                    <a:p>
                      <a:endParaRPr/>
                    </a:p>
                  </a:txBody>
                  <a:tcPr marL="0" marR="0" marT="0" marB="0"/>
                </a:tc>
                <a:tc>
                  <a:txBody>
                    <a:bodyPr/>
                    <a:lstStyle/>
                    <a:p>
                      <a:pPr marL="92075">
                        <a:lnSpc>
                          <a:spcPct val="100000"/>
                        </a:lnSpc>
                        <a:spcBef>
                          <a:spcPts val="300"/>
                        </a:spcBef>
                      </a:pPr>
                      <a:r>
                        <a:rPr sz="1800" dirty="0">
                          <a:latin typeface="Times New Roman"/>
                          <a:cs typeface="Times New Roman"/>
                        </a:rPr>
                        <a:t>Pellets,</a:t>
                      </a:r>
                      <a:r>
                        <a:rPr sz="1800" spc="-55" dirty="0">
                          <a:latin typeface="Times New Roman"/>
                          <a:cs typeface="Times New Roman"/>
                        </a:rPr>
                        <a:t> </a:t>
                      </a:r>
                      <a:r>
                        <a:rPr sz="1800" dirty="0">
                          <a:latin typeface="Times New Roman"/>
                          <a:cs typeface="Times New Roman"/>
                        </a:rPr>
                        <a:t>briquettes</a:t>
                      </a:r>
                      <a:endParaRPr sz="18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175" algn="ctr">
                        <a:lnSpc>
                          <a:spcPct val="100000"/>
                        </a:lnSpc>
                        <a:spcBef>
                          <a:spcPts val="300"/>
                        </a:spcBef>
                      </a:pPr>
                      <a:r>
                        <a:rPr sz="1800" spc="-5" dirty="0">
                          <a:latin typeface="Times New Roman"/>
                          <a:cs typeface="Times New Roman"/>
                        </a:rPr>
                        <a:t>90</a:t>
                      </a:r>
                      <a:endParaRPr sz="1800">
                        <a:latin typeface="Times New Roman"/>
                        <a:cs typeface="Times New Roman"/>
                      </a:endParaRPr>
                    </a:p>
                  </a:txBody>
                  <a:tcPr marL="0" marR="0" marT="3810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70967">
                <a:tc gridSpan="2">
                  <a:txBody>
                    <a:bodyPr/>
                    <a:lstStyle/>
                    <a:p>
                      <a:pPr marL="87630">
                        <a:lnSpc>
                          <a:spcPct val="100000"/>
                        </a:lnSpc>
                        <a:spcBef>
                          <a:spcPts val="305"/>
                        </a:spcBef>
                      </a:pPr>
                      <a:r>
                        <a:rPr sz="1800" dirty="0">
                          <a:latin typeface="Times New Roman"/>
                          <a:cs typeface="Times New Roman"/>
                        </a:rPr>
                        <a:t>Extraction</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hMerge="1">
                  <a:txBody>
                    <a:bodyPr/>
                    <a:lstStyle/>
                    <a:p>
                      <a:endParaRPr/>
                    </a:p>
                  </a:txBody>
                  <a:tcPr marL="0" marR="0" marT="0" marB="0"/>
                </a:tc>
                <a:tc gridSpan="2">
                  <a:txBody>
                    <a:bodyPr/>
                    <a:lstStyle/>
                    <a:p>
                      <a:pPr marL="92075">
                        <a:lnSpc>
                          <a:spcPct val="100000"/>
                        </a:lnSpc>
                        <a:spcBef>
                          <a:spcPts val="305"/>
                        </a:spcBef>
                      </a:pPr>
                      <a:r>
                        <a:rPr sz="1800" dirty="0">
                          <a:latin typeface="Times New Roman"/>
                          <a:cs typeface="Times New Roman"/>
                        </a:rPr>
                        <a:t>Euphobia</a:t>
                      </a:r>
                      <a:r>
                        <a:rPr sz="1800" spc="-45" dirty="0">
                          <a:latin typeface="Times New Roman"/>
                          <a:cs typeface="Times New Roman"/>
                        </a:rPr>
                        <a:t> </a:t>
                      </a:r>
                      <a:r>
                        <a:rPr sz="1800" dirty="0">
                          <a:latin typeface="Times New Roman"/>
                          <a:cs typeface="Times New Roman"/>
                        </a:rPr>
                        <a:t>lathyris</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hMerge="1">
                  <a:txBody>
                    <a:bodyPr/>
                    <a:lstStyle/>
                    <a:p>
                      <a:endParaRPr/>
                    </a:p>
                  </a:txBody>
                  <a:tcPr marL="0" marR="0" marT="0" marB="0"/>
                </a:tc>
                <a:tc>
                  <a:txBody>
                    <a:bodyPr/>
                    <a:lstStyle/>
                    <a:p>
                      <a:pPr marL="92075">
                        <a:lnSpc>
                          <a:spcPct val="100000"/>
                        </a:lnSpc>
                        <a:spcBef>
                          <a:spcPts val="305"/>
                        </a:spcBef>
                      </a:pPr>
                      <a:r>
                        <a:rPr sz="1800" spc="-5" dirty="0">
                          <a:latin typeface="Times New Roman"/>
                          <a:cs typeface="Times New Roman"/>
                        </a:rPr>
                        <a:t>Oil</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175" algn="ctr">
                        <a:lnSpc>
                          <a:spcPct val="100000"/>
                        </a:lnSpc>
                        <a:spcBef>
                          <a:spcPts val="305"/>
                        </a:spcBef>
                      </a:pPr>
                      <a:r>
                        <a:rPr sz="1800" dirty="0">
                          <a:latin typeface="Times New Roman"/>
                          <a:cs typeface="Times New Roman"/>
                        </a:rPr>
                        <a:t>20</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70839">
                <a:tc gridSpan="2">
                  <a:txBody>
                    <a:bodyPr/>
                    <a:lstStyle/>
                    <a:p>
                      <a:pPr marL="87630">
                        <a:lnSpc>
                          <a:spcPct val="100000"/>
                        </a:lnSpc>
                        <a:spcBef>
                          <a:spcPts val="305"/>
                        </a:spcBef>
                      </a:pPr>
                      <a:r>
                        <a:rPr sz="1800" b="1" dirty="0">
                          <a:latin typeface="Times New Roman"/>
                          <a:cs typeface="Times New Roman"/>
                        </a:rPr>
                        <a:t>Thermo-chemical</a:t>
                      </a:r>
                      <a:r>
                        <a:rPr sz="1800" b="1" spc="-40" dirty="0">
                          <a:latin typeface="Times New Roman"/>
                          <a:cs typeface="Times New Roman"/>
                        </a:rPr>
                        <a:t> </a:t>
                      </a:r>
                      <a:r>
                        <a:rPr sz="1800" b="1" spc="-10" dirty="0">
                          <a:latin typeface="Times New Roman"/>
                          <a:cs typeface="Times New Roman"/>
                        </a:rPr>
                        <a:t>processes</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hMerge="1">
                  <a:txBody>
                    <a:bodyPr/>
                    <a:lstStyle/>
                    <a:p>
                      <a:endParaRPr/>
                    </a:p>
                  </a:txBody>
                  <a:tcPr marL="0" marR="0" marT="0" marB="0"/>
                </a:tc>
                <a:tc grid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hMerge="1">
                  <a:txBody>
                    <a:bodyPr/>
                    <a:lstStyle/>
                    <a:p>
                      <a:endParaRPr/>
                    </a:p>
                  </a:txBody>
                  <a:tcPr marL="0" marR="0" marT="0" marB="0"/>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70839">
                <a:tc gridSpan="2">
                  <a:txBody>
                    <a:bodyPr/>
                    <a:lstStyle/>
                    <a:p>
                      <a:pPr marL="87630">
                        <a:lnSpc>
                          <a:spcPct val="100000"/>
                        </a:lnSpc>
                        <a:spcBef>
                          <a:spcPts val="305"/>
                        </a:spcBef>
                      </a:pPr>
                      <a:r>
                        <a:rPr sz="1800" spc="-5" dirty="0">
                          <a:latin typeface="Times New Roman"/>
                          <a:cs typeface="Times New Roman"/>
                        </a:rPr>
                        <a:t>Combustion</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hMerge="1">
                  <a:txBody>
                    <a:bodyPr/>
                    <a:lstStyle/>
                    <a:p>
                      <a:endParaRPr/>
                    </a:p>
                  </a:txBody>
                  <a:tcPr marL="0" marR="0" marT="0" marB="0"/>
                </a:tc>
                <a:tc gridSpan="2">
                  <a:txBody>
                    <a:bodyPr/>
                    <a:lstStyle/>
                    <a:p>
                      <a:pPr marL="92075">
                        <a:lnSpc>
                          <a:spcPct val="100000"/>
                        </a:lnSpc>
                        <a:spcBef>
                          <a:spcPts val="305"/>
                        </a:spcBef>
                      </a:pPr>
                      <a:r>
                        <a:rPr sz="1800" spc="-40" dirty="0">
                          <a:latin typeface="Times New Roman"/>
                          <a:cs typeface="Times New Roman"/>
                        </a:rPr>
                        <a:t>Wood</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hMerge="1">
                  <a:txBody>
                    <a:bodyPr/>
                    <a:lstStyle/>
                    <a:p>
                      <a:endParaRPr/>
                    </a:p>
                  </a:txBody>
                  <a:tcPr marL="0" marR="0" marT="0" marB="0"/>
                </a:tc>
                <a:tc>
                  <a:txBody>
                    <a:bodyPr/>
                    <a:lstStyle/>
                    <a:p>
                      <a:pPr marL="92075">
                        <a:lnSpc>
                          <a:spcPct val="100000"/>
                        </a:lnSpc>
                        <a:spcBef>
                          <a:spcPts val="305"/>
                        </a:spcBef>
                      </a:pPr>
                      <a:r>
                        <a:rPr sz="1800" dirty="0">
                          <a:latin typeface="Times New Roman"/>
                          <a:cs typeface="Times New Roman"/>
                        </a:rPr>
                        <a:t>Steam,</a:t>
                      </a:r>
                      <a:r>
                        <a:rPr sz="1800" spc="-50" dirty="0">
                          <a:latin typeface="Times New Roman"/>
                          <a:cs typeface="Times New Roman"/>
                        </a:rPr>
                        <a:t> </a:t>
                      </a:r>
                      <a:r>
                        <a:rPr sz="1800" dirty="0">
                          <a:latin typeface="Times New Roman"/>
                          <a:cs typeface="Times New Roman"/>
                        </a:rPr>
                        <a:t>heat</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175" algn="ctr">
                        <a:lnSpc>
                          <a:spcPct val="100000"/>
                        </a:lnSpc>
                        <a:spcBef>
                          <a:spcPts val="305"/>
                        </a:spcBef>
                      </a:pPr>
                      <a:r>
                        <a:rPr sz="1800" dirty="0">
                          <a:latin typeface="Times New Roman"/>
                          <a:cs typeface="Times New Roman"/>
                        </a:rPr>
                        <a:t>70</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70967">
                <a:tc gridSpan="2">
                  <a:txBody>
                    <a:bodyPr/>
                    <a:lstStyle/>
                    <a:p>
                      <a:pPr marL="87630">
                        <a:lnSpc>
                          <a:spcPct val="100000"/>
                        </a:lnSpc>
                        <a:spcBef>
                          <a:spcPts val="305"/>
                        </a:spcBef>
                      </a:pPr>
                      <a:r>
                        <a:rPr sz="1800" spc="-5" dirty="0">
                          <a:latin typeface="Times New Roman"/>
                          <a:cs typeface="Times New Roman"/>
                        </a:rPr>
                        <a:t>Combustion</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hMerge="1">
                  <a:txBody>
                    <a:bodyPr/>
                    <a:lstStyle/>
                    <a:p>
                      <a:endParaRPr/>
                    </a:p>
                  </a:txBody>
                  <a:tcPr marL="0" marR="0" marT="0" marB="0"/>
                </a:tc>
                <a:tc gridSpan="2">
                  <a:txBody>
                    <a:bodyPr/>
                    <a:lstStyle/>
                    <a:p>
                      <a:pPr marL="92075">
                        <a:lnSpc>
                          <a:spcPct val="100000"/>
                        </a:lnSpc>
                        <a:spcBef>
                          <a:spcPts val="305"/>
                        </a:spcBef>
                      </a:pPr>
                      <a:r>
                        <a:rPr sz="1800" spc="-40" dirty="0">
                          <a:latin typeface="Times New Roman"/>
                          <a:cs typeface="Times New Roman"/>
                        </a:rPr>
                        <a:t>Wood</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hMerge="1">
                  <a:txBody>
                    <a:bodyPr/>
                    <a:lstStyle/>
                    <a:p>
                      <a:endParaRPr/>
                    </a:p>
                  </a:txBody>
                  <a:tcPr marL="0" marR="0" marT="0" marB="0"/>
                </a:tc>
                <a:tc>
                  <a:txBody>
                    <a:bodyPr/>
                    <a:lstStyle/>
                    <a:p>
                      <a:pPr marL="92075">
                        <a:lnSpc>
                          <a:spcPct val="100000"/>
                        </a:lnSpc>
                        <a:spcBef>
                          <a:spcPts val="305"/>
                        </a:spcBef>
                      </a:pPr>
                      <a:r>
                        <a:rPr sz="1800" dirty="0">
                          <a:latin typeface="Times New Roman"/>
                          <a:cs typeface="Times New Roman"/>
                        </a:rPr>
                        <a:t>Steam,</a:t>
                      </a:r>
                      <a:r>
                        <a:rPr sz="1800" spc="-40" dirty="0">
                          <a:latin typeface="Times New Roman"/>
                          <a:cs typeface="Times New Roman"/>
                        </a:rPr>
                        <a:t> </a:t>
                      </a:r>
                      <a:r>
                        <a:rPr sz="1800" dirty="0">
                          <a:latin typeface="Times New Roman"/>
                          <a:cs typeface="Times New Roman"/>
                        </a:rPr>
                        <a:t>electricity</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175" algn="ctr">
                        <a:lnSpc>
                          <a:spcPct val="100000"/>
                        </a:lnSpc>
                        <a:spcBef>
                          <a:spcPts val="305"/>
                        </a:spcBef>
                      </a:pPr>
                      <a:r>
                        <a:rPr sz="1800" dirty="0">
                          <a:latin typeface="Times New Roman"/>
                          <a:cs typeface="Times New Roman"/>
                        </a:rPr>
                        <a:t>20</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70839">
                <a:tc gridSpan="2">
                  <a:txBody>
                    <a:bodyPr/>
                    <a:lstStyle/>
                    <a:p>
                      <a:pPr marL="87630">
                        <a:lnSpc>
                          <a:spcPct val="100000"/>
                        </a:lnSpc>
                        <a:spcBef>
                          <a:spcPts val="305"/>
                        </a:spcBef>
                      </a:pPr>
                      <a:r>
                        <a:rPr sz="1800" dirty="0">
                          <a:latin typeface="Times New Roman"/>
                          <a:cs typeface="Times New Roman"/>
                        </a:rPr>
                        <a:t>Gasification</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hMerge="1">
                  <a:txBody>
                    <a:bodyPr/>
                    <a:lstStyle/>
                    <a:p>
                      <a:endParaRPr/>
                    </a:p>
                  </a:txBody>
                  <a:tcPr marL="0" marR="0" marT="0" marB="0"/>
                </a:tc>
                <a:tc gridSpan="2">
                  <a:txBody>
                    <a:bodyPr/>
                    <a:lstStyle/>
                    <a:p>
                      <a:pPr marL="92075">
                        <a:lnSpc>
                          <a:spcPct val="100000"/>
                        </a:lnSpc>
                        <a:spcBef>
                          <a:spcPts val="305"/>
                        </a:spcBef>
                      </a:pPr>
                      <a:r>
                        <a:rPr sz="1800" spc="-40" dirty="0">
                          <a:latin typeface="Times New Roman"/>
                          <a:cs typeface="Times New Roman"/>
                        </a:rPr>
                        <a:t>Wood</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hMerge="1">
                  <a:txBody>
                    <a:bodyPr/>
                    <a:lstStyle/>
                    <a:p>
                      <a:endParaRPr/>
                    </a:p>
                  </a:txBody>
                  <a:tcPr marL="0" marR="0" marT="0" marB="0"/>
                </a:tc>
                <a:tc>
                  <a:txBody>
                    <a:bodyPr/>
                    <a:lstStyle/>
                    <a:p>
                      <a:pPr marL="92075">
                        <a:lnSpc>
                          <a:spcPct val="100000"/>
                        </a:lnSpc>
                        <a:spcBef>
                          <a:spcPts val="305"/>
                        </a:spcBef>
                      </a:pPr>
                      <a:r>
                        <a:rPr sz="1800" spc="-5" dirty="0">
                          <a:latin typeface="Times New Roman"/>
                          <a:cs typeface="Times New Roman"/>
                        </a:rPr>
                        <a:t>Hot</a:t>
                      </a:r>
                      <a:r>
                        <a:rPr sz="1800" spc="-20" dirty="0">
                          <a:latin typeface="Times New Roman"/>
                          <a:cs typeface="Times New Roman"/>
                        </a:rPr>
                        <a:t> </a:t>
                      </a:r>
                      <a:r>
                        <a:rPr sz="1800" dirty="0">
                          <a:latin typeface="Times New Roman"/>
                          <a:cs typeface="Times New Roman"/>
                        </a:rPr>
                        <a:t>Producer</a:t>
                      </a:r>
                      <a:r>
                        <a:rPr sz="1800" spc="-15" dirty="0">
                          <a:latin typeface="Times New Roman"/>
                          <a:cs typeface="Times New Roman"/>
                        </a:rPr>
                        <a:t> </a:t>
                      </a:r>
                      <a:r>
                        <a:rPr sz="1800" dirty="0">
                          <a:latin typeface="Times New Roman"/>
                          <a:cs typeface="Times New Roman"/>
                        </a:rPr>
                        <a:t>gas</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175" algn="ctr">
                        <a:lnSpc>
                          <a:spcPct val="100000"/>
                        </a:lnSpc>
                        <a:spcBef>
                          <a:spcPts val="305"/>
                        </a:spcBef>
                      </a:pPr>
                      <a:r>
                        <a:rPr sz="1800" dirty="0">
                          <a:latin typeface="Times New Roman"/>
                          <a:cs typeface="Times New Roman"/>
                        </a:rPr>
                        <a:t>80</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70839">
                <a:tc gridSpan="2">
                  <a:txBody>
                    <a:bodyPr/>
                    <a:lstStyle/>
                    <a:p>
                      <a:pPr marL="87630">
                        <a:lnSpc>
                          <a:spcPct val="100000"/>
                        </a:lnSpc>
                        <a:spcBef>
                          <a:spcPts val="305"/>
                        </a:spcBef>
                      </a:pPr>
                      <a:r>
                        <a:rPr sz="1800" dirty="0">
                          <a:latin typeface="Times New Roman"/>
                          <a:cs typeface="Times New Roman"/>
                        </a:rPr>
                        <a:t>Gasification</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hMerge="1">
                  <a:txBody>
                    <a:bodyPr/>
                    <a:lstStyle/>
                    <a:p>
                      <a:endParaRPr/>
                    </a:p>
                  </a:txBody>
                  <a:tcPr marL="0" marR="0" marT="0" marB="0"/>
                </a:tc>
                <a:tc gridSpan="2">
                  <a:txBody>
                    <a:bodyPr/>
                    <a:lstStyle/>
                    <a:p>
                      <a:pPr marL="92075">
                        <a:lnSpc>
                          <a:spcPct val="100000"/>
                        </a:lnSpc>
                        <a:spcBef>
                          <a:spcPts val="305"/>
                        </a:spcBef>
                      </a:pPr>
                      <a:r>
                        <a:rPr sz="1800" spc="-40" dirty="0">
                          <a:latin typeface="Times New Roman"/>
                          <a:cs typeface="Times New Roman"/>
                        </a:rPr>
                        <a:t>Wood</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hMerge="1">
                  <a:txBody>
                    <a:bodyPr/>
                    <a:lstStyle/>
                    <a:p>
                      <a:endParaRPr/>
                    </a:p>
                  </a:txBody>
                  <a:tcPr marL="0" marR="0" marT="0" marB="0"/>
                </a:tc>
                <a:tc>
                  <a:txBody>
                    <a:bodyPr/>
                    <a:lstStyle/>
                    <a:p>
                      <a:pPr marL="92075">
                        <a:lnSpc>
                          <a:spcPct val="100000"/>
                        </a:lnSpc>
                        <a:spcBef>
                          <a:spcPts val="305"/>
                        </a:spcBef>
                      </a:pPr>
                      <a:r>
                        <a:rPr sz="1800" dirty="0">
                          <a:latin typeface="Times New Roman"/>
                          <a:cs typeface="Times New Roman"/>
                        </a:rPr>
                        <a:t>Cooler</a:t>
                      </a:r>
                      <a:r>
                        <a:rPr sz="1800" spc="-25" dirty="0">
                          <a:latin typeface="Times New Roman"/>
                          <a:cs typeface="Times New Roman"/>
                        </a:rPr>
                        <a:t> </a:t>
                      </a:r>
                      <a:r>
                        <a:rPr sz="1800" dirty="0">
                          <a:latin typeface="Times New Roman"/>
                          <a:cs typeface="Times New Roman"/>
                        </a:rPr>
                        <a:t>producer</a:t>
                      </a:r>
                      <a:r>
                        <a:rPr sz="1800" spc="-20" dirty="0">
                          <a:latin typeface="Times New Roman"/>
                          <a:cs typeface="Times New Roman"/>
                        </a:rPr>
                        <a:t> </a:t>
                      </a:r>
                      <a:r>
                        <a:rPr sz="1800" dirty="0">
                          <a:latin typeface="Times New Roman"/>
                          <a:cs typeface="Times New Roman"/>
                        </a:rPr>
                        <a:t>gas</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175" algn="ctr">
                        <a:lnSpc>
                          <a:spcPct val="100000"/>
                        </a:lnSpc>
                        <a:spcBef>
                          <a:spcPts val="305"/>
                        </a:spcBef>
                      </a:pPr>
                      <a:r>
                        <a:rPr sz="1800" dirty="0">
                          <a:latin typeface="Times New Roman"/>
                          <a:cs typeface="Times New Roman"/>
                        </a:rPr>
                        <a:t>70</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70967">
                <a:tc gridSpan="2">
                  <a:txBody>
                    <a:bodyPr/>
                    <a:lstStyle/>
                    <a:p>
                      <a:pPr marL="87630">
                        <a:lnSpc>
                          <a:spcPct val="100000"/>
                        </a:lnSpc>
                        <a:spcBef>
                          <a:spcPts val="305"/>
                        </a:spcBef>
                      </a:pPr>
                      <a:r>
                        <a:rPr sz="1800" dirty="0">
                          <a:latin typeface="Times New Roman"/>
                          <a:cs typeface="Times New Roman"/>
                        </a:rPr>
                        <a:t>Gasification</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hMerge="1">
                  <a:txBody>
                    <a:bodyPr/>
                    <a:lstStyle/>
                    <a:p>
                      <a:endParaRPr/>
                    </a:p>
                  </a:txBody>
                  <a:tcPr marL="0" marR="0" marT="0" marB="0"/>
                </a:tc>
                <a:tc gridSpan="2">
                  <a:txBody>
                    <a:bodyPr/>
                    <a:lstStyle/>
                    <a:p>
                      <a:pPr marL="92075">
                        <a:lnSpc>
                          <a:spcPct val="100000"/>
                        </a:lnSpc>
                        <a:spcBef>
                          <a:spcPts val="305"/>
                        </a:spcBef>
                      </a:pPr>
                      <a:r>
                        <a:rPr sz="1800" spc="-40" dirty="0">
                          <a:latin typeface="Times New Roman"/>
                          <a:cs typeface="Times New Roman"/>
                        </a:rPr>
                        <a:t>Wood</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hMerge="1">
                  <a:txBody>
                    <a:bodyPr/>
                    <a:lstStyle/>
                    <a:p>
                      <a:endParaRPr/>
                    </a:p>
                  </a:txBody>
                  <a:tcPr marL="0" marR="0" marT="0" marB="0"/>
                </a:tc>
                <a:tc>
                  <a:txBody>
                    <a:bodyPr/>
                    <a:lstStyle/>
                    <a:p>
                      <a:pPr marL="92075">
                        <a:lnSpc>
                          <a:spcPct val="100000"/>
                        </a:lnSpc>
                        <a:spcBef>
                          <a:spcPts val="305"/>
                        </a:spcBef>
                      </a:pPr>
                      <a:r>
                        <a:rPr sz="1800" dirty="0">
                          <a:latin typeface="Times New Roman"/>
                          <a:cs typeface="Times New Roman"/>
                        </a:rPr>
                        <a:t>Medium</a:t>
                      </a:r>
                      <a:r>
                        <a:rPr sz="1800" spc="-20" dirty="0">
                          <a:latin typeface="Times New Roman"/>
                          <a:cs typeface="Times New Roman"/>
                        </a:rPr>
                        <a:t> </a:t>
                      </a:r>
                      <a:r>
                        <a:rPr sz="1800" spc="-5" dirty="0">
                          <a:latin typeface="Times New Roman"/>
                          <a:cs typeface="Times New Roman"/>
                        </a:rPr>
                        <a:t>Joule</a:t>
                      </a:r>
                      <a:r>
                        <a:rPr sz="1800" spc="-15" dirty="0">
                          <a:latin typeface="Times New Roman"/>
                          <a:cs typeface="Times New Roman"/>
                        </a:rPr>
                        <a:t> </a:t>
                      </a:r>
                      <a:r>
                        <a:rPr sz="1800" dirty="0">
                          <a:latin typeface="Times New Roman"/>
                          <a:cs typeface="Times New Roman"/>
                        </a:rPr>
                        <a:t>value</a:t>
                      </a:r>
                      <a:r>
                        <a:rPr sz="1800" spc="-15" dirty="0">
                          <a:latin typeface="Times New Roman"/>
                          <a:cs typeface="Times New Roman"/>
                        </a:rPr>
                        <a:t> </a:t>
                      </a:r>
                      <a:r>
                        <a:rPr sz="1800" dirty="0">
                          <a:latin typeface="Times New Roman"/>
                          <a:cs typeface="Times New Roman"/>
                        </a:rPr>
                        <a:t>gas</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175" algn="ctr">
                        <a:lnSpc>
                          <a:spcPct val="100000"/>
                        </a:lnSpc>
                        <a:spcBef>
                          <a:spcPts val="305"/>
                        </a:spcBef>
                      </a:pPr>
                      <a:r>
                        <a:rPr sz="1800" dirty="0">
                          <a:latin typeface="Times New Roman"/>
                          <a:cs typeface="Times New Roman"/>
                        </a:rPr>
                        <a:t>70</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70840">
                <a:tc gridSpan="2">
                  <a:txBody>
                    <a:bodyPr/>
                    <a:lstStyle/>
                    <a:p>
                      <a:pPr marL="87630">
                        <a:lnSpc>
                          <a:spcPct val="100000"/>
                        </a:lnSpc>
                        <a:spcBef>
                          <a:spcPts val="305"/>
                        </a:spcBef>
                      </a:pPr>
                      <a:r>
                        <a:rPr sz="1800" b="1" spc="-5" dirty="0">
                          <a:latin typeface="Times New Roman"/>
                          <a:cs typeface="Times New Roman"/>
                        </a:rPr>
                        <a:t>Liquefaction</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hMerge="1">
                  <a:txBody>
                    <a:bodyPr/>
                    <a:lstStyle/>
                    <a:p>
                      <a:endParaRPr/>
                    </a:p>
                  </a:txBody>
                  <a:tcPr marL="0" marR="0" marT="0" marB="0"/>
                </a:tc>
                <a:tc grid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hMerge="1">
                  <a:txBody>
                    <a:bodyPr/>
                    <a:lstStyle/>
                    <a:p>
                      <a:endParaRPr/>
                    </a:p>
                  </a:txBody>
                  <a:tcPr marL="0" marR="0" marT="0" marB="0"/>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70878">
                <a:tc gridSpan="2">
                  <a:txBody>
                    <a:bodyPr/>
                    <a:lstStyle/>
                    <a:p>
                      <a:pPr marL="87630">
                        <a:lnSpc>
                          <a:spcPct val="100000"/>
                        </a:lnSpc>
                        <a:spcBef>
                          <a:spcPts val="305"/>
                        </a:spcBef>
                        <a:tabLst>
                          <a:tab pos="430530" algn="l"/>
                        </a:tabLst>
                      </a:pPr>
                      <a:r>
                        <a:rPr sz="1800" dirty="0">
                          <a:latin typeface="Times New Roman"/>
                          <a:cs typeface="Times New Roman"/>
                        </a:rPr>
                        <a:t>1.	Chemical</a:t>
                      </a:r>
                      <a:r>
                        <a:rPr sz="1800" spc="-55" dirty="0">
                          <a:latin typeface="Times New Roman"/>
                          <a:cs typeface="Times New Roman"/>
                        </a:rPr>
                        <a:t> </a:t>
                      </a:r>
                      <a:r>
                        <a:rPr sz="1800" dirty="0">
                          <a:latin typeface="Times New Roman"/>
                          <a:cs typeface="Times New Roman"/>
                        </a:rPr>
                        <a:t>reduction</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hMerge="1">
                  <a:txBody>
                    <a:bodyPr/>
                    <a:lstStyle/>
                    <a:p>
                      <a:endParaRPr/>
                    </a:p>
                  </a:txBody>
                  <a:tcPr marL="0" marR="0" marT="0" marB="0"/>
                </a:tc>
                <a:tc gridSpan="2">
                  <a:txBody>
                    <a:bodyPr/>
                    <a:lstStyle/>
                    <a:p>
                      <a:pPr marL="92075">
                        <a:lnSpc>
                          <a:spcPct val="100000"/>
                        </a:lnSpc>
                        <a:spcBef>
                          <a:spcPts val="305"/>
                        </a:spcBef>
                      </a:pPr>
                      <a:r>
                        <a:rPr sz="1800" spc="-40" dirty="0">
                          <a:latin typeface="Times New Roman"/>
                          <a:cs typeface="Times New Roman"/>
                        </a:rPr>
                        <a:t>Wood</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hMerge="1">
                  <a:txBody>
                    <a:bodyPr/>
                    <a:lstStyle/>
                    <a:p>
                      <a:endParaRPr/>
                    </a:p>
                  </a:txBody>
                  <a:tcPr marL="0" marR="0" marT="0" marB="0"/>
                </a:tc>
                <a:tc>
                  <a:txBody>
                    <a:bodyPr/>
                    <a:lstStyle/>
                    <a:p>
                      <a:pPr marL="92075">
                        <a:lnSpc>
                          <a:spcPct val="100000"/>
                        </a:lnSpc>
                        <a:spcBef>
                          <a:spcPts val="305"/>
                        </a:spcBef>
                      </a:pPr>
                      <a:r>
                        <a:rPr sz="1800" spc="-5" dirty="0">
                          <a:latin typeface="Times New Roman"/>
                          <a:cs typeface="Times New Roman"/>
                        </a:rPr>
                        <a:t>Oil</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175" algn="ctr">
                        <a:lnSpc>
                          <a:spcPct val="100000"/>
                        </a:lnSpc>
                        <a:spcBef>
                          <a:spcPts val="305"/>
                        </a:spcBef>
                      </a:pPr>
                      <a:r>
                        <a:rPr sz="1800" dirty="0">
                          <a:latin typeface="Times New Roman"/>
                          <a:cs typeface="Times New Roman"/>
                        </a:rPr>
                        <a:t>30</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70890">
                <a:tc gridSpan="2">
                  <a:txBody>
                    <a:bodyPr/>
                    <a:lstStyle/>
                    <a:p>
                      <a:pPr marL="87630">
                        <a:lnSpc>
                          <a:spcPct val="100000"/>
                        </a:lnSpc>
                        <a:spcBef>
                          <a:spcPts val="305"/>
                        </a:spcBef>
                        <a:tabLst>
                          <a:tab pos="430530" algn="l"/>
                        </a:tabLst>
                      </a:pPr>
                      <a:r>
                        <a:rPr sz="1800" spc="-5" dirty="0">
                          <a:latin typeface="Times New Roman"/>
                          <a:cs typeface="Times New Roman"/>
                        </a:rPr>
                        <a:t>2.	</a:t>
                      </a:r>
                      <a:r>
                        <a:rPr sz="1800" dirty="0">
                          <a:latin typeface="Times New Roman"/>
                          <a:cs typeface="Times New Roman"/>
                        </a:rPr>
                        <a:t>Pyrolysis</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hMerge="1">
                  <a:txBody>
                    <a:bodyPr/>
                    <a:lstStyle/>
                    <a:p>
                      <a:endParaRPr/>
                    </a:p>
                  </a:txBody>
                  <a:tcPr marL="0" marR="0" marT="0" marB="0"/>
                </a:tc>
                <a:tc gridSpan="2">
                  <a:txBody>
                    <a:bodyPr/>
                    <a:lstStyle/>
                    <a:p>
                      <a:pPr marL="92075">
                        <a:lnSpc>
                          <a:spcPct val="100000"/>
                        </a:lnSpc>
                        <a:spcBef>
                          <a:spcPts val="305"/>
                        </a:spcBef>
                      </a:pPr>
                      <a:r>
                        <a:rPr sz="1800" spc="-40" dirty="0">
                          <a:latin typeface="Times New Roman"/>
                          <a:cs typeface="Times New Roman"/>
                        </a:rPr>
                        <a:t>Wood</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hMerge="1">
                  <a:txBody>
                    <a:bodyPr/>
                    <a:lstStyle/>
                    <a:p>
                      <a:endParaRPr/>
                    </a:p>
                  </a:txBody>
                  <a:tcPr marL="0" marR="0" marT="0" marB="0"/>
                </a:tc>
                <a:tc>
                  <a:txBody>
                    <a:bodyPr/>
                    <a:lstStyle/>
                    <a:p>
                      <a:pPr marL="92075">
                        <a:lnSpc>
                          <a:spcPct val="100000"/>
                        </a:lnSpc>
                        <a:spcBef>
                          <a:spcPts val="305"/>
                        </a:spcBef>
                      </a:pPr>
                      <a:r>
                        <a:rPr sz="1800" dirty="0">
                          <a:latin typeface="Times New Roman"/>
                          <a:cs typeface="Times New Roman"/>
                        </a:rPr>
                        <a:t>Methanol</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175" algn="ctr">
                        <a:lnSpc>
                          <a:spcPct val="100000"/>
                        </a:lnSpc>
                        <a:spcBef>
                          <a:spcPts val="305"/>
                        </a:spcBef>
                      </a:pPr>
                      <a:r>
                        <a:rPr sz="1800" spc="-5" dirty="0">
                          <a:latin typeface="Times New Roman"/>
                          <a:cs typeface="Times New Roman"/>
                        </a:rPr>
                        <a:t>60</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67703">
                <a:tc gridSpan="2">
                  <a:txBody>
                    <a:bodyPr/>
                    <a:lstStyle/>
                    <a:p>
                      <a:pPr marL="87630">
                        <a:lnSpc>
                          <a:spcPct val="100000"/>
                        </a:lnSpc>
                        <a:spcBef>
                          <a:spcPts val="309"/>
                        </a:spcBef>
                        <a:tabLst>
                          <a:tab pos="430530" algn="l"/>
                        </a:tabLst>
                      </a:pPr>
                      <a:r>
                        <a:rPr sz="1800" spc="-5" dirty="0">
                          <a:latin typeface="Times New Roman"/>
                          <a:cs typeface="Times New Roman"/>
                        </a:rPr>
                        <a:t>3.	</a:t>
                      </a:r>
                      <a:r>
                        <a:rPr sz="1800" dirty="0">
                          <a:latin typeface="Times New Roman"/>
                          <a:cs typeface="Times New Roman"/>
                        </a:rPr>
                        <a:t>Synthesis</a:t>
                      </a:r>
                      <a:endParaRPr sz="1800">
                        <a:latin typeface="Times New Roman"/>
                        <a:cs typeface="Times New Roman"/>
                      </a:endParaRPr>
                    </a:p>
                  </a:txBody>
                  <a:tcPr marL="0" marR="0" marT="39369" marB="0">
                    <a:lnL w="635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D0D7E8"/>
                    </a:solidFill>
                  </a:tcPr>
                </a:tc>
                <a:tc hMerge="1">
                  <a:txBody>
                    <a:bodyPr/>
                    <a:lstStyle/>
                    <a:p>
                      <a:endParaRPr/>
                    </a:p>
                  </a:txBody>
                  <a:tcPr marL="0" marR="0" marT="0" marB="0"/>
                </a:tc>
                <a:tc gridSpan="2">
                  <a:txBody>
                    <a:bodyPr/>
                    <a:lstStyle/>
                    <a:p>
                      <a:pPr marL="92075">
                        <a:lnSpc>
                          <a:spcPct val="100000"/>
                        </a:lnSpc>
                        <a:spcBef>
                          <a:spcPts val="309"/>
                        </a:spcBef>
                      </a:pPr>
                      <a:r>
                        <a:rPr sz="1800" spc="-40" dirty="0">
                          <a:latin typeface="Times New Roman"/>
                          <a:cs typeface="Times New Roman"/>
                        </a:rPr>
                        <a:t>Wood</a:t>
                      </a:r>
                      <a:endParaRPr sz="18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D0D7E8"/>
                    </a:solidFill>
                  </a:tcPr>
                </a:tc>
                <a:tc hMerge="1">
                  <a:txBody>
                    <a:bodyPr/>
                    <a:lstStyle/>
                    <a:p>
                      <a:endParaRPr/>
                    </a:p>
                  </a:txBody>
                  <a:tcPr marL="0" marR="0" marT="0" marB="0"/>
                </a:tc>
                <a:tc>
                  <a:txBody>
                    <a:bodyPr/>
                    <a:lstStyle/>
                    <a:p>
                      <a:pPr marL="92075">
                        <a:lnSpc>
                          <a:spcPct val="100000"/>
                        </a:lnSpc>
                        <a:spcBef>
                          <a:spcPts val="309"/>
                        </a:spcBef>
                      </a:pPr>
                      <a:r>
                        <a:rPr sz="1800" dirty="0">
                          <a:latin typeface="Times New Roman"/>
                          <a:cs typeface="Times New Roman"/>
                        </a:rPr>
                        <a:t>LPG</a:t>
                      </a:r>
                      <a:endParaRPr sz="18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D0D7E8"/>
                    </a:solidFill>
                  </a:tcPr>
                </a:tc>
                <a:tc>
                  <a:txBody>
                    <a:bodyPr/>
                    <a:lstStyle/>
                    <a:p>
                      <a:pPr marL="3175" algn="ctr">
                        <a:lnSpc>
                          <a:spcPct val="100000"/>
                        </a:lnSpc>
                        <a:spcBef>
                          <a:spcPts val="309"/>
                        </a:spcBef>
                      </a:pPr>
                      <a:r>
                        <a:rPr sz="1800" spc="-5" dirty="0">
                          <a:latin typeface="Times New Roman"/>
                          <a:cs typeface="Times New Roman"/>
                        </a:rPr>
                        <a:t>40</a:t>
                      </a:r>
                      <a:endParaRPr sz="1800">
                        <a:latin typeface="Times New Roman"/>
                        <a:cs typeface="Times New Roman"/>
                      </a:endParaRPr>
                    </a:p>
                  </a:txBody>
                  <a:tcPr marL="0" marR="0" marT="39369" marB="0">
                    <a:lnL w="12700">
                      <a:solidFill>
                        <a:srgbClr val="FFFFFF"/>
                      </a:solidFill>
                      <a:prstDash val="solid"/>
                    </a:lnL>
                    <a:lnR w="6350">
                      <a:solidFill>
                        <a:srgbClr val="FFFFFF"/>
                      </a:solidFill>
                      <a:prstDash val="solid"/>
                    </a:lnR>
                    <a:lnT w="12700">
                      <a:solidFill>
                        <a:srgbClr val="FFFFFF"/>
                      </a:solidFill>
                      <a:prstDash val="solid"/>
                    </a:lnT>
                    <a:lnB w="6350">
                      <a:solidFill>
                        <a:srgbClr val="FFFFFF"/>
                      </a:solidFill>
                      <a:prstDash val="solid"/>
                    </a:lnB>
                    <a:solidFill>
                      <a:srgbClr val="D0D7E8"/>
                    </a:solidFill>
                  </a:tcPr>
                </a:tc>
              </a:tr>
            </a:tbl>
          </a:graphicData>
        </a:graphic>
      </p:graphicFrame>
      <p:sp>
        <p:nvSpPr>
          <p:cNvPr id="4" name="object 4"/>
          <p:cNvSpPr txBox="1">
            <a:spLocks noGrp="1"/>
          </p:cNvSpPr>
          <p:nvPr>
            <p:ph type="title"/>
          </p:nvPr>
        </p:nvSpPr>
        <p:spPr>
          <a:xfrm>
            <a:off x="78739" y="309752"/>
            <a:ext cx="8987790" cy="330835"/>
          </a:xfrm>
          <a:prstGeom prst="rect">
            <a:avLst/>
          </a:prstGeom>
        </p:spPr>
        <p:txBody>
          <a:bodyPr vert="horz" wrap="square" lIns="0" tIns="12700" rIns="0" bIns="0" rtlCol="0">
            <a:spAutoFit/>
          </a:bodyPr>
          <a:lstStyle/>
          <a:p>
            <a:pPr marL="12700">
              <a:lnSpc>
                <a:spcPct val="100000"/>
              </a:lnSpc>
              <a:spcBef>
                <a:spcPts val="100"/>
              </a:spcBef>
            </a:pPr>
            <a:r>
              <a:rPr spc="-25" dirty="0"/>
              <a:t>Table:</a:t>
            </a:r>
            <a:r>
              <a:rPr spc="-10" dirty="0"/>
              <a:t> </a:t>
            </a:r>
            <a:r>
              <a:rPr dirty="0"/>
              <a:t>Bio-conversion</a:t>
            </a:r>
            <a:r>
              <a:rPr spc="-35" dirty="0"/>
              <a:t> </a:t>
            </a:r>
            <a:r>
              <a:rPr dirty="0"/>
              <a:t>process,</a:t>
            </a:r>
            <a:r>
              <a:rPr spc="-35" dirty="0"/>
              <a:t> </a:t>
            </a:r>
            <a:r>
              <a:rPr spc="-5" dirty="0"/>
              <a:t>Raw</a:t>
            </a:r>
            <a:r>
              <a:rPr spc="10" dirty="0"/>
              <a:t> </a:t>
            </a:r>
            <a:r>
              <a:rPr spc="-5" dirty="0"/>
              <a:t>material,</a:t>
            </a:r>
            <a:r>
              <a:rPr spc="10" dirty="0"/>
              <a:t> </a:t>
            </a:r>
            <a:r>
              <a:rPr dirty="0"/>
              <a:t>End-product</a:t>
            </a:r>
            <a:r>
              <a:rPr spc="-45" dirty="0"/>
              <a:t> </a:t>
            </a:r>
            <a:r>
              <a:rPr dirty="0"/>
              <a:t>and</a:t>
            </a:r>
            <a:r>
              <a:rPr spc="-10" dirty="0"/>
              <a:t> </a:t>
            </a:r>
            <a:r>
              <a:rPr dirty="0"/>
              <a:t>Conversion</a:t>
            </a:r>
            <a:r>
              <a:rPr spc="-35" dirty="0"/>
              <a:t> </a:t>
            </a:r>
            <a:r>
              <a:rPr spc="-5" dirty="0"/>
              <a:t>Efficiencies</a:t>
            </a:r>
            <a:r>
              <a:rPr sz="1800" spc="-5" dirty="0">
                <a:latin typeface="Arial MT"/>
                <a:cs typeface="Arial MT"/>
              </a:rPr>
              <a:t>.</a:t>
            </a:r>
            <a:endParaRPr sz="1800">
              <a:latin typeface="Arial MT"/>
              <a:cs typeface="Arial MT"/>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76200" y="146304"/>
          <a:ext cx="8909683" cy="2590606"/>
        </p:xfrm>
        <a:graphic>
          <a:graphicData uri="http://schemas.openxmlformats.org/drawingml/2006/table">
            <a:tbl>
              <a:tblPr firstRow="1" bandRow="1">
                <a:tableStyleId>{2D5ABB26-0587-4C30-8999-92F81FD0307C}</a:tableStyleId>
              </a:tblPr>
              <a:tblGrid>
                <a:gridCol w="3224530"/>
                <a:gridCol w="2536190"/>
                <a:gridCol w="2075179"/>
                <a:gridCol w="1073784"/>
              </a:tblGrid>
              <a:tr h="368236">
                <a:tc>
                  <a:txBody>
                    <a:bodyPr/>
                    <a:lstStyle/>
                    <a:p>
                      <a:pPr marL="87630">
                        <a:lnSpc>
                          <a:spcPct val="100000"/>
                        </a:lnSpc>
                        <a:spcBef>
                          <a:spcPts val="229"/>
                        </a:spcBef>
                      </a:pPr>
                      <a:r>
                        <a:rPr sz="1800" b="1" spc="-5" dirty="0">
                          <a:solidFill>
                            <a:srgbClr val="FFFFFF"/>
                          </a:solidFill>
                          <a:latin typeface="Calibri"/>
                          <a:cs typeface="Calibri"/>
                        </a:rPr>
                        <a:t>Biological</a:t>
                      </a:r>
                      <a:r>
                        <a:rPr sz="1800" b="1" spc="-70" dirty="0">
                          <a:solidFill>
                            <a:srgbClr val="FFFFFF"/>
                          </a:solidFill>
                          <a:latin typeface="Calibri"/>
                          <a:cs typeface="Calibri"/>
                        </a:rPr>
                        <a:t> </a:t>
                      </a:r>
                      <a:r>
                        <a:rPr sz="1800" b="1" spc="-5" dirty="0">
                          <a:solidFill>
                            <a:srgbClr val="FFFFFF"/>
                          </a:solidFill>
                          <a:latin typeface="Calibri"/>
                          <a:cs typeface="Calibri"/>
                        </a:rPr>
                        <a:t>Processes</a:t>
                      </a:r>
                      <a:endParaRPr sz="1800">
                        <a:latin typeface="Calibri"/>
                        <a:cs typeface="Calibri"/>
                      </a:endParaRPr>
                    </a:p>
                  </a:txBody>
                  <a:tcPr marL="0" marR="0" marT="29209" marB="0">
                    <a:lnL w="635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9525">
                      <a:solidFill>
                        <a:srgbClr val="FFFFFF"/>
                      </a:solidFill>
                      <a:prstDash val="solid"/>
                    </a:lnR>
                    <a:lnT w="9525">
                      <a:solidFill>
                        <a:srgbClr val="FFFFFF"/>
                      </a:solidFill>
                      <a:prstDash val="solid"/>
                    </a:lnT>
                    <a:lnB w="38100">
                      <a:solidFill>
                        <a:srgbClr val="FFFFFF"/>
                      </a:solidFill>
                      <a:prstDash val="solid"/>
                    </a:lnB>
                    <a:solidFill>
                      <a:srgbClr val="4F81BC"/>
                    </a:solidFill>
                  </a:tcPr>
                </a:tc>
              </a:tr>
              <a:tr h="370839">
                <a:tc>
                  <a:txBody>
                    <a:bodyPr/>
                    <a:lstStyle/>
                    <a:p>
                      <a:pPr marL="87630">
                        <a:lnSpc>
                          <a:spcPct val="100000"/>
                        </a:lnSpc>
                        <a:spcBef>
                          <a:spcPts val="300"/>
                        </a:spcBef>
                      </a:pPr>
                      <a:r>
                        <a:rPr sz="1800" spc="-5" dirty="0">
                          <a:latin typeface="Times New Roman"/>
                          <a:cs typeface="Times New Roman"/>
                        </a:rPr>
                        <a:t>Fermentation</a:t>
                      </a:r>
                      <a:endParaRPr sz="1800">
                        <a:latin typeface="Times New Roman"/>
                        <a:cs typeface="Times New Roman"/>
                      </a:endParaRPr>
                    </a:p>
                  </a:txBody>
                  <a:tcPr marL="0" marR="0" marT="38100" marB="0">
                    <a:lnL w="635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300"/>
                        </a:spcBef>
                      </a:pPr>
                      <a:r>
                        <a:rPr sz="1800" spc="-5" dirty="0">
                          <a:latin typeface="Times New Roman"/>
                          <a:cs typeface="Times New Roman"/>
                        </a:rPr>
                        <a:t>Sugar</a:t>
                      </a:r>
                      <a:r>
                        <a:rPr sz="1800" spc="-25" dirty="0">
                          <a:latin typeface="Times New Roman"/>
                          <a:cs typeface="Times New Roman"/>
                        </a:rPr>
                        <a:t> </a:t>
                      </a:r>
                      <a:r>
                        <a:rPr sz="1800" dirty="0">
                          <a:latin typeface="Times New Roman"/>
                          <a:cs typeface="Times New Roman"/>
                        </a:rPr>
                        <a:t>plants,</a:t>
                      </a:r>
                      <a:r>
                        <a:rPr sz="1800" spc="-20" dirty="0">
                          <a:latin typeface="Times New Roman"/>
                          <a:cs typeface="Times New Roman"/>
                        </a:rPr>
                        <a:t> </a:t>
                      </a:r>
                      <a:r>
                        <a:rPr sz="1800" spc="-5" dirty="0">
                          <a:latin typeface="Times New Roman"/>
                          <a:cs typeface="Times New Roman"/>
                        </a:rPr>
                        <a:t>Corn</a:t>
                      </a:r>
                      <a:endParaRPr sz="1800">
                        <a:latin typeface="Times New Roman"/>
                        <a:cs typeface="Times New Roman"/>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300"/>
                        </a:spcBef>
                      </a:pPr>
                      <a:r>
                        <a:rPr sz="1800" dirty="0">
                          <a:latin typeface="Times New Roman"/>
                          <a:cs typeface="Times New Roman"/>
                        </a:rPr>
                        <a:t>Ethanol</a:t>
                      </a:r>
                      <a:endParaRPr sz="1800">
                        <a:latin typeface="Times New Roman"/>
                        <a:cs typeface="Times New Roman"/>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300"/>
                        </a:spcBef>
                      </a:pPr>
                      <a:r>
                        <a:rPr sz="1800" spc="-5" dirty="0">
                          <a:latin typeface="Times New Roman"/>
                          <a:cs typeface="Times New Roman"/>
                        </a:rPr>
                        <a:t>30</a:t>
                      </a:r>
                      <a:endParaRPr sz="1800">
                        <a:latin typeface="Times New Roman"/>
                        <a:cs typeface="Times New Roman"/>
                      </a:endParaRPr>
                    </a:p>
                  </a:txBody>
                  <a:tcPr marL="0" marR="0" marT="38100" marB="0">
                    <a:lnL w="12700">
                      <a:solidFill>
                        <a:srgbClr val="FFFFFF"/>
                      </a:solidFill>
                      <a:prstDash val="solid"/>
                    </a:lnL>
                    <a:lnR w="9525">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370713">
                <a:tc>
                  <a:txBody>
                    <a:bodyPr/>
                    <a:lstStyle/>
                    <a:p>
                      <a:pPr marL="87630">
                        <a:lnSpc>
                          <a:spcPct val="100000"/>
                        </a:lnSpc>
                        <a:spcBef>
                          <a:spcPts val="300"/>
                        </a:spcBef>
                      </a:pPr>
                      <a:r>
                        <a:rPr sz="1800" spc="-5" dirty="0">
                          <a:latin typeface="Times New Roman"/>
                          <a:cs typeface="Times New Roman"/>
                        </a:rPr>
                        <a:t>(Alcohol Production)</a:t>
                      </a:r>
                      <a:endParaRPr sz="1800">
                        <a:latin typeface="Times New Roman"/>
                        <a:cs typeface="Times New Roman"/>
                      </a:endParaRPr>
                    </a:p>
                  </a:txBody>
                  <a:tcPr marL="0" marR="0" marT="38100"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300"/>
                        </a:spcBef>
                      </a:pPr>
                      <a:r>
                        <a:rPr sz="1800" spc="-5" dirty="0">
                          <a:latin typeface="Times New Roman"/>
                          <a:cs typeface="Times New Roman"/>
                        </a:rPr>
                        <a:t>Dung,</a:t>
                      </a:r>
                      <a:r>
                        <a:rPr sz="1800" spc="-35" dirty="0">
                          <a:latin typeface="Times New Roman"/>
                          <a:cs typeface="Times New Roman"/>
                        </a:rPr>
                        <a:t> </a:t>
                      </a:r>
                      <a:r>
                        <a:rPr sz="1800" dirty="0">
                          <a:latin typeface="Times New Roman"/>
                          <a:cs typeface="Times New Roman"/>
                        </a:rPr>
                        <a:t>algae</a:t>
                      </a:r>
                      <a:endParaRPr sz="18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9525">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70840">
                <a:tc>
                  <a:txBody>
                    <a:bodyPr/>
                    <a:lstStyle/>
                    <a:p>
                      <a:pPr>
                        <a:lnSpc>
                          <a:spcPct val="100000"/>
                        </a:lnSpc>
                      </a:pPr>
                      <a:endParaRPr sz="1900">
                        <a:latin typeface="Times New Roman"/>
                        <a:cs typeface="Times New Roman"/>
                      </a:endParaRPr>
                    </a:p>
                  </a:txBody>
                  <a:tcPr marL="0" marR="0" marT="0"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9525">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70839">
                <a:tc>
                  <a:txBody>
                    <a:bodyPr/>
                    <a:lstStyle/>
                    <a:p>
                      <a:pPr marL="87630">
                        <a:lnSpc>
                          <a:spcPct val="100000"/>
                        </a:lnSpc>
                        <a:spcBef>
                          <a:spcPts val="305"/>
                        </a:spcBef>
                      </a:pPr>
                      <a:r>
                        <a:rPr sz="1800" spc="-5" dirty="0">
                          <a:latin typeface="Times New Roman"/>
                          <a:cs typeface="Times New Roman"/>
                        </a:rPr>
                        <a:t>Fermentation</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305"/>
                        </a:spcBef>
                      </a:pPr>
                      <a:r>
                        <a:rPr sz="1800" dirty="0">
                          <a:latin typeface="Times New Roman"/>
                          <a:cs typeface="Times New Roman"/>
                        </a:rPr>
                        <a:t>Biogas</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710">
                        <a:lnSpc>
                          <a:spcPct val="100000"/>
                        </a:lnSpc>
                        <a:spcBef>
                          <a:spcPts val="305"/>
                        </a:spcBef>
                      </a:pPr>
                      <a:r>
                        <a:rPr sz="1800" dirty="0">
                          <a:latin typeface="Times New Roman"/>
                          <a:cs typeface="Times New Roman"/>
                        </a:rPr>
                        <a:t>50</a:t>
                      </a:r>
                      <a:endParaRPr sz="1800">
                        <a:latin typeface="Times New Roman"/>
                        <a:cs typeface="Times New Roman"/>
                      </a:endParaRPr>
                    </a:p>
                  </a:txBody>
                  <a:tcPr marL="0" marR="0" marT="38735" marB="0">
                    <a:lnL w="12700">
                      <a:solidFill>
                        <a:srgbClr val="FFFFFF"/>
                      </a:solidFill>
                      <a:prstDash val="solid"/>
                    </a:lnL>
                    <a:lnR w="9525">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70713">
                <a:tc>
                  <a:txBody>
                    <a:bodyPr/>
                    <a:lstStyle/>
                    <a:p>
                      <a:pPr marL="87630">
                        <a:lnSpc>
                          <a:spcPct val="100000"/>
                        </a:lnSpc>
                        <a:spcBef>
                          <a:spcPts val="300"/>
                        </a:spcBef>
                      </a:pPr>
                      <a:r>
                        <a:rPr sz="1800" dirty="0">
                          <a:latin typeface="Times New Roman"/>
                          <a:cs typeface="Times New Roman"/>
                        </a:rPr>
                        <a:t>(Biogas</a:t>
                      </a:r>
                      <a:r>
                        <a:rPr sz="1800" spc="-45" dirty="0">
                          <a:latin typeface="Times New Roman"/>
                          <a:cs typeface="Times New Roman"/>
                        </a:rPr>
                        <a:t> </a:t>
                      </a:r>
                      <a:r>
                        <a:rPr sz="1800" dirty="0">
                          <a:latin typeface="Times New Roman"/>
                          <a:cs typeface="Times New Roman"/>
                        </a:rPr>
                        <a:t>production)</a:t>
                      </a:r>
                      <a:endParaRPr sz="1800">
                        <a:latin typeface="Times New Roman"/>
                        <a:cs typeface="Times New Roman"/>
                      </a:endParaRPr>
                    </a:p>
                  </a:txBody>
                  <a:tcPr marL="0" marR="0" marT="38100"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300"/>
                        </a:spcBef>
                      </a:pPr>
                      <a:r>
                        <a:rPr sz="1800" dirty="0">
                          <a:latin typeface="Times New Roman"/>
                          <a:cs typeface="Times New Roman"/>
                        </a:rPr>
                        <a:t>Agricultural</a:t>
                      </a:r>
                      <a:r>
                        <a:rPr sz="1800" spc="-50" dirty="0">
                          <a:latin typeface="Times New Roman"/>
                          <a:cs typeface="Times New Roman"/>
                        </a:rPr>
                        <a:t> </a:t>
                      </a:r>
                      <a:r>
                        <a:rPr sz="1800" spc="-5" dirty="0">
                          <a:latin typeface="Times New Roman"/>
                          <a:cs typeface="Times New Roman"/>
                        </a:rPr>
                        <a:t>waste</a:t>
                      </a:r>
                      <a:endParaRPr sz="18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9525">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68426">
                <a:tc>
                  <a:txBody>
                    <a:bodyPr/>
                    <a:lstStyle/>
                    <a:p>
                      <a:pPr marL="87630">
                        <a:lnSpc>
                          <a:spcPct val="100000"/>
                        </a:lnSpc>
                        <a:spcBef>
                          <a:spcPts val="300"/>
                        </a:spcBef>
                      </a:pPr>
                      <a:r>
                        <a:rPr sz="1800" spc="-5" dirty="0">
                          <a:latin typeface="Times New Roman"/>
                          <a:cs typeface="Times New Roman"/>
                        </a:rPr>
                        <a:t>Composting</a:t>
                      </a:r>
                      <a:endParaRPr sz="1800">
                        <a:latin typeface="Times New Roman"/>
                        <a:cs typeface="Times New Roman"/>
                      </a:endParaRPr>
                    </a:p>
                  </a:txBody>
                  <a:tcPr marL="0" marR="0" marT="38100" marB="0">
                    <a:lnL w="635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E9ECF4"/>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E9ECF4"/>
                    </a:solidFill>
                  </a:tcPr>
                </a:tc>
                <a:tc>
                  <a:txBody>
                    <a:bodyPr/>
                    <a:lstStyle/>
                    <a:p>
                      <a:pPr marL="92075">
                        <a:lnSpc>
                          <a:spcPct val="100000"/>
                        </a:lnSpc>
                        <a:spcBef>
                          <a:spcPts val="300"/>
                        </a:spcBef>
                      </a:pPr>
                      <a:r>
                        <a:rPr sz="1800" spc="-5" dirty="0">
                          <a:latin typeface="Times New Roman"/>
                          <a:cs typeface="Times New Roman"/>
                        </a:rPr>
                        <a:t>Heat</a:t>
                      </a:r>
                      <a:endParaRPr sz="18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E9ECF4"/>
                    </a:solidFill>
                  </a:tcPr>
                </a:tc>
                <a:tc>
                  <a:txBody>
                    <a:bodyPr/>
                    <a:lstStyle/>
                    <a:p>
                      <a:pPr marL="92710">
                        <a:lnSpc>
                          <a:spcPct val="100000"/>
                        </a:lnSpc>
                        <a:spcBef>
                          <a:spcPts val="300"/>
                        </a:spcBef>
                      </a:pPr>
                      <a:r>
                        <a:rPr sz="1800" dirty="0">
                          <a:latin typeface="Times New Roman"/>
                          <a:cs typeface="Times New Roman"/>
                        </a:rPr>
                        <a:t>50</a:t>
                      </a:r>
                      <a:endParaRPr sz="1800">
                        <a:latin typeface="Times New Roman"/>
                        <a:cs typeface="Times New Roman"/>
                      </a:endParaRPr>
                    </a:p>
                  </a:txBody>
                  <a:tcPr marL="0" marR="0" marT="38100" marB="0">
                    <a:lnL w="12700">
                      <a:solidFill>
                        <a:srgbClr val="FFFFFF"/>
                      </a:solidFill>
                      <a:prstDash val="solid"/>
                    </a:lnL>
                    <a:lnR w="9525">
                      <a:solidFill>
                        <a:srgbClr val="FFFFFF"/>
                      </a:solidFill>
                      <a:prstDash val="solid"/>
                    </a:lnR>
                    <a:lnT w="12700">
                      <a:solidFill>
                        <a:srgbClr val="FFFFFF"/>
                      </a:solidFill>
                      <a:prstDash val="solid"/>
                    </a:lnT>
                    <a:lnB w="9525">
                      <a:solidFill>
                        <a:srgbClr val="FFFFFF"/>
                      </a:solidFill>
                      <a:prstDash val="solid"/>
                    </a:lnB>
                    <a:solidFill>
                      <a:srgbClr val="E9ECF4"/>
                    </a:solidFill>
                  </a:tcPr>
                </a:tc>
              </a:tr>
            </a:tbl>
          </a:graphicData>
        </a:graphic>
      </p:graphicFrame>
      <p:sp>
        <p:nvSpPr>
          <p:cNvPr id="3" name="object 3"/>
          <p:cNvSpPr txBox="1">
            <a:spLocks noGrp="1"/>
          </p:cNvSpPr>
          <p:nvPr>
            <p:ph type="title"/>
          </p:nvPr>
        </p:nvSpPr>
        <p:spPr>
          <a:xfrm>
            <a:off x="154939" y="2865247"/>
            <a:ext cx="3985260" cy="330835"/>
          </a:xfrm>
          <a:prstGeom prst="rect">
            <a:avLst/>
          </a:prstGeom>
        </p:spPr>
        <p:txBody>
          <a:bodyPr vert="horz" wrap="square" lIns="0" tIns="13335" rIns="0" bIns="0" rtlCol="0">
            <a:spAutoFit/>
          </a:bodyPr>
          <a:lstStyle/>
          <a:p>
            <a:pPr marL="12700">
              <a:lnSpc>
                <a:spcPct val="100000"/>
              </a:lnSpc>
              <a:spcBef>
                <a:spcPts val="105"/>
              </a:spcBef>
            </a:pPr>
            <a:r>
              <a:rPr b="1" dirty="0">
                <a:latin typeface="Times New Roman"/>
                <a:cs typeface="Times New Roman"/>
              </a:rPr>
              <a:t>Physical</a:t>
            </a:r>
            <a:r>
              <a:rPr b="1" spc="-45" dirty="0">
                <a:latin typeface="Times New Roman"/>
                <a:cs typeface="Times New Roman"/>
              </a:rPr>
              <a:t> </a:t>
            </a:r>
            <a:r>
              <a:rPr b="1" dirty="0">
                <a:latin typeface="Times New Roman"/>
                <a:cs typeface="Times New Roman"/>
              </a:rPr>
              <a:t>Methods</a:t>
            </a:r>
            <a:r>
              <a:rPr b="1" spc="-45" dirty="0">
                <a:latin typeface="Times New Roman"/>
                <a:cs typeface="Times New Roman"/>
              </a:rPr>
              <a:t> </a:t>
            </a:r>
            <a:r>
              <a:rPr b="1" dirty="0">
                <a:latin typeface="Times New Roman"/>
                <a:cs typeface="Times New Roman"/>
              </a:rPr>
              <a:t>of</a:t>
            </a:r>
            <a:r>
              <a:rPr b="1" spc="-25" dirty="0">
                <a:latin typeface="Times New Roman"/>
                <a:cs typeface="Times New Roman"/>
              </a:rPr>
              <a:t> </a:t>
            </a:r>
            <a:r>
              <a:rPr b="1" dirty="0">
                <a:latin typeface="Times New Roman"/>
                <a:cs typeface="Times New Roman"/>
              </a:rPr>
              <a:t>Bioconversion:-</a:t>
            </a:r>
          </a:p>
        </p:txBody>
      </p:sp>
      <p:sp>
        <p:nvSpPr>
          <p:cNvPr id="4" name="object 4"/>
          <p:cNvSpPr txBox="1"/>
          <p:nvPr/>
        </p:nvSpPr>
        <p:spPr>
          <a:xfrm>
            <a:off x="154939" y="3169976"/>
            <a:ext cx="8713470" cy="3684904"/>
          </a:xfrm>
          <a:prstGeom prst="rect">
            <a:avLst/>
          </a:prstGeom>
        </p:spPr>
        <p:txBody>
          <a:bodyPr vert="horz" wrap="square" lIns="0" tIns="165735" rIns="0" bIns="0" rtlCol="0">
            <a:spAutoFit/>
          </a:bodyPr>
          <a:lstStyle/>
          <a:p>
            <a:pPr marL="12700">
              <a:lnSpc>
                <a:spcPct val="100000"/>
              </a:lnSpc>
              <a:spcBef>
                <a:spcPts val="1305"/>
              </a:spcBef>
            </a:pPr>
            <a:r>
              <a:rPr sz="2000" i="1" dirty="0">
                <a:latin typeface="Times New Roman"/>
                <a:cs typeface="Times New Roman"/>
              </a:rPr>
              <a:t>Mechanical</a:t>
            </a:r>
            <a:r>
              <a:rPr sz="2000" i="1" spc="-50" dirty="0">
                <a:latin typeface="Times New Roman"/>
                <a:cs typeface="Times New Roman"/>
              </a:rPr>
              <a:t> </a:t>
            </a:r>
            <a:r>
              <a:rPr sz="2000" i="1" spc="-10" dirty="0">
                <a:latin typeface="Times New Roman"/>
                <a:cs typeface="Times New Roman"/>
              </a:rPr>
              <a:t>compression</a:t>
            </a:r>
            <a:r>
              <a:rPr sz="2000" i="1" spc="-40" dirty="0">
                <a:latin typeface="Times New Roman"/>
                <a:cs typeface="Times New Roman"/>
              </a:rPr>
              <a:t> </a:t>
            </a:r>
            <a:r>
              <a:rPr sz="2000" i="1" dirty="0">
                <a:latin typeface="Times New Roman"/>
                <a:cs typeface="Times New Roman"/>
              </a:rPr>
              <a:t>of</a:t>
            </a:r>
            <a:r>
              <a:rPr sz="2000" i="1" spc="-10" dirty="0">
                <a:latin typeface="Times New Roman"/>
                <a:cs typeface="Times New Roman"/>
              </a:rPr>
              <a:t> </a:t>
            </a:r>
            <a:r>
              <a:rPr sz="2000" i="1" dirty="0">
                <a:latin typeface="Times New Roman"/>
                <a:cs typeface="Times New Roman"/>
              </a:rPr>
              <a:t>combustible</a:t>
            </a:r>
            <a:r>
              <a:rPr sz="2000" i="1" spc="-40" dirty="0">
                <a:latin typeface="Times New Roman"/>
                <a:cs typeface="Times New Roman"/>
              </a:rPr>
              <a:t> </a:t>
            </a:r>
            <a:r>
              <a:rPr sz="2000" i="1" dirty="0">
                <a:latin typeface="Times New Roman"/>
                <a:cs typeface="Times New Roman"/>
              </a:rPr>
              <a:t>materials:-</a:t>
            </a:r>
            <a:endParaRPr sz="2000">
              <a:latin typeface="Times New Roman"/>
              <a:cs typeface="Times New Roman"/>
            </a:endParaRPr>
          </a:p>
          <a:p>
            <a:pPr marL="12700" marR="5080" indent="566420">
              <a:lnSpc>
                <a:spcPct val="150000"/>
              </a:lnSpc>
            </a:pPr>
            <a:r>
              <a:rPr sz="2000" dirty="0">
                <a:latin typeface="Times New Roman"/>
                <a:cs typeface="Times New Roman"/>
              </a:rPr>
              <a:t>The </a:t>
            </a:r>
            <a:r>
              <a:rPr sz="2000" spc="-5" dirty="0">
                <a:latin typeface="Times New Roman"/>
                <a:cs typeface="Times New Roman"/>
              </a:rPr>
              <a:t>simplest </a:t>
            </a:r>
            <a:r>
              <a:rPr sz="2000" dirty="0">
                <a:latin typeface="Times New Roman"/>
                <a:cs typeface="Times New Roman"/>
              </a:rPr>
              <a:t>form of physical conversion of </a:t>
            </a:r>
            <a:r>
              <a:rPr sz="2000" spc="-5" dirty="0">
                <a:latin typeface="Times New Roman"/>
                <a:cs typeface="Times New Roman"/>
              </a:rPr>
              <a:t>biomass </a:t>
            </a:r>
            <a:r>
              <a:rPr sz="2000" dirty="0">
                <a:latin typeface="Times New Roman"/>
                <a:cs typeface="Times New Roman"/>
              </a:rPr>
              <a:t>is through compression of </a:t>
            </a:r>
            <a:r>
              <a:rPr sz="2000" spc="-484" dirty="0">
                <a:latin typeface="Times New Roman"/>
                <a:cs typeface="Times New Roman"/>
              </a:rPr>
              <a:t> </a:t>
            </a:r>
            <a:r>
              <a:rPr sz="2000" spc="-5" dirty="0">
                <a:latin typeface="Times New Roman"/>
                <a:cs typeface="Times New Roman"/>
              </a:rPr>
              <a:t>combustible</a:t>
            </a:r>
            <a:r>
              <a:rPr sz="2000" spc="-35" dirty="0">
                <a:latin typeface="Times New Roman"/>
                <a:cs typeface="Times New Roman"/>
              </a:rPr>
              <a:t> </a:t>
            </a:r>
            <a:r>
              <a:rPr sz="2000" spc="-5" dirty="0">
                <a:latin typeface="Times New Roman"/>
                <a:cs typeface="Times New Roman"/>
              </a:rPr>
              <a:t>material.</a:t>
            </a:r>
            <a:r>
              <a:rPr sz="2000" spc="5" dirty="0">
                <a:latin typeface="Times New Roman"/>
                <a:cs typeface="Times New Roman"/>
              </a:rPr>
              <a:t> </a:t>
            </a:r>
            <a:r>
              <a:rPr sz="2000" spc="-5" dirty="0">
                <a:latin typeface="Times New Roman"/>
                <a:cs typeface="Times New Roman"/>
              </a:rPr>
              <a:t>Its </a:t>
            </a:r>
            <a:r>
              <a:rPr sz="2000" dirty="0">
                <a:latin typeface="Times New Roman"/>
                <a:cs typeface="Times New Roman"/>
              </a:rPr>
              <a:t>density</a:t>
            </a:r>
            <a:r>
              <a:rPr sz="2000" spc="-35" dirty="0">
                <a:latin typeface="Times New Roman"/>
                <a:cs typeface="Times New Roman"/>
              </a:rPr>
              <a:t> </a:t>
            </a:r>
            <a:r>
              <a:rPr sz="2000" dirty="0">
                <a:latin typeface="Times New Roman"/>
                <a:cs typeface="Times New Roman"/>
              </a:rPr>
              <a:t>is</a:t>
            </a:r>
            <a:r>
              <a:rPr sz="2000" spc="5" dirty="0">
                <a:latin typeface="Times New Roman"/>
                <a:cs typeface="Times New Roman"/>
              </a:rPr>
              <a:t> </a:t>
            </a:r>
            <a:r>
              <a:rPr sz="2000" dirty="0">
                <a:latin typeface="Times New Roman"/>
                <a:cs typeface="Times New Roman"/>
              </a:rPr>
              <a:t>increased</a:t>
            </a:r>
            <a:r>
              <a:rPr sz="2000" spc="-40" dirty="0">
                <a:latin typeface="Times New Roman"/>
                <a:cs typeface="Times New Roman"/>
              </a:rPr>
              <a:t> </a:t>
            </a:r>
            <a:r>
              <a:rPr sz="2000" dirty="0">
                <a:latin typeface="Times New Roman"/>
                <a:cs typeface="Times New Roman"/>
              </a:rPr>
              <a:t>by</a:t>
            </a:r>
            <a:r>
              <a:rPr sz="2000" spc="5" dirty="0">
                <a:latin typeface="Times New Roman"/>
                <a:cs typeface="Times New Roman"/>
              </a:rPr>
              <a:t> </a:t>
            </a:r>
            <a:r>
              <a:rPr sz="2000" dirty="0">
                <a:latin typeface="Times New Roman"/>
                <a:cs typeface="Times New Roman"/>
              </a:rPr>
              <a:t>reducing</a:t>
            </a:r>
            <a:r>
              <a:rPr sz="2000" spc="-30"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spc="-5" dirty="0">
                <a:latin typeface="Times New Roman"/>
                <a:cs typeface="Times New Roman"/>
              </a:rPr>
              <a:t>volume </a:t>
            </a:r>
            <a:r>
              <a:rPr sz="2000" dirty="0">
                <a:latin typeface="Times New Roman"/>
                <a:cs typeface="Times New Roman"/>
              </a:rPr>
              <a:t>by</a:t>
            </a:r>
            <a:r>
              <a:rPr sz="2000" spc="-5" dirty="0">
                <a:latin typeface="Times New Roman"/>
                <a:cs typeface="Times New Roman"/>
              </a:rPr>
              <a:t> </a:t>
            </a:r>
            <a:r>
              <a:rPr sz="2000" dirty="0">
                <a:latin typeface="Times New Roman"/>
                <a:cs typeface="Times New Roman"/>
              </a:rPr>
              <a:t>compression </a:t>
            </a:r>
            <a:r>
              <a:rPr sz="2000" spc="-484" dirty="0">
                <a:latin typeface="Times New Roman"/>
                <a:cs typeface="Times New Roman"/>
              </a:rPr>
              <a:t> </a:t>
            </a:r>
            <a:r>
              <a:rPr sz="2000" dirty="0">
                <a:latin typeface="Times New Roman"/>
                <a:cs typeface="Times New Roman"/>
              </a:rPr>
              <a:t>through the processes </a:t>
            </a:r>
            <a:r>
              <a:rPr sz="2000" i="1" dirty="0">
                <a:solidFill>
                  <a:srgbClr val="FF0000"/>
                </a:solidFill>
                <a:latin typeface="Times New Roman"/>
                <a:cs typeface="Times New Roman"/>
              </a:rPr>
              <a:t>called </a:t>
            </a:r>
            <a:r>
              <a:rPr sz="2000" i="1" spc="-5" dirty="0">
                <a:solidFill>
                  <a:srgbClr val="FF0000"/>
                </a:solidFill>
                <a:latin typeface="Times New Roman"/>
                <a:cs typeface="Times New Roman"/>
              </a:rPr>
              <a:t>briquetting, </a:t>
            </a:r>
            <a:r>
              <a:rPr sz="2000" i="1" dirty="0">
                <a:solidFill>
                  <a:srgbClr val="FF0000"/>
                </a:solidFill>
                <a:latin typeface="Times New Roman"/>
                <a:cs typeface="Times New Roman"/>
              </a:rPr>
              <a:t>cobs or </a:t>
            </a:r>
            <a:r>
              <a:rPr sz="2000" i="1" spc="-5" dirty="0">
                <a:solidFill>
                  <a:srgbClr val="FF0000"/>
                </a:solidFill>
                <a:latin typeface="Times New Roman"/>
                <a:cs typeface="Times New Roman"/>
              </a:rPr>
              <a:t>pelletization</a:t>
            </a:r>
            <a:r>
              <a:rPr sz="2000" spc="-5" dirty="0">
                <a:latin typeface="Times New Roman"/>
                <a:cs typeface="Times New Roman"/>
              </a:rPr>
              <a:t>. </a:t>
            </a:r>
            <a:r>
              <a:rPr sz="2000" dirty="0">
                <a:latin typeface="Times New Roman"/>
                <a:cs typeface="Times New Roman"/>
              </a:rPr>
              <a:t>The </a:t>
            </a:r>
            <a:r>
              <a:rPr sz="2000" spc="-5" dirty="0">
                <a:latin typeface="Times New Roman"/>
                <a:cs typeface="Times New Roman"/>
              </a:rPr>
              <a:t>end </a:t>
            </a:r>
            <a:r>
              <a:rPr sz="2000" dirty="0">
                <a:latin typeface="Times New Roman"/>
                <a:cs typeface="Times New Roman"/>
              </a:rPr>
              <a:t>products are </a:t>
            </a:r>
            <a:r>
              <a:rPr sz="2000" spc="5" dirty="0">
                <a:latin typeface="Times New Roman"/>
                <a:cs typeface="Times New Roman"/>
              </a:rPr>
              <a:t> </a:t>
            </a:r>
            <a:r>
              <a:rPr sz="2000" spc="-5" dirty="0">
                <a:latin typeface="Times New Roman"/>
                <a:cs typeface="Times New Roman"/>
              </a:rPr>
              <a:t>called </a:t>
            </a:r>
            <a:r>
              <a:rPr sz="2000" i="1" dirty="0">
                <a:solidFill>
                  <a:srgbClr val="FF0000"/>
                </a:solidFill>
                <a:latin typeface="Times New Roman"/>
                <a:cs typeface="Times New Roman"/>
              </a:rPr>
              <a:t>briquettes,</a:t>
            </a:r>
            <a:r>
              <a:rPr sz="2000" i="1" spc="-45" dirty="0">
                <a:solidFill>
                  <a:srgbClr val="FF0000"/>
                </a:solidFill>
                <a:latin typeface="Times New Roman"/>
                <a:cs typeface="Times New Roman"/>
              </a:rPr>
              <a:t> </a:t>
            </a:r>
            <a:r>
              <a:rPr sz="2000" i="1" dirty="0">
                <a:solidFill>
                  <a:srgbClr val="FF0000"/>
                </a:solidFill>
                <a:latin typeface="Times New Roman"/>
                <a:cs typeface="Times New Roman"/>
              </a:rPr>
              <a:t>cobs</a:t>
            </a:r>
            <a:r>
              <a:rPr sz="2000" i="1" spc="-20" dirty="0">
                <a:solidFill>
                  <a:srgbClr val="FF0000"/>
                </a:solidFill>
                <a:latin typeface="Times New Roman"/>
                <a:cs typeface="Times New Roman"/>
              </a:rPr>
              <a:t> </a:t>
            </a:r>
            <a:r>
              <a:rPr sz="2000" i="1" dirty="0">
                <a:solidFill>
                  <a:srgbClr val="FF0000"/>
                </a:solidFill>
                <a:latin typeface="Times New Roman"/>
                <a:cs typeface="Times New Roman"/>
              </a:rPr>
              <a:t>or</a:t>
            </a:r>
            <a:r>
              <a:rPr sz="2000" i="1" spc="-5" dirty="0">
                <a:solidFill>
                  <a:srgbClr val="FF0000"/>
                </a:solidFill>
                <a:latin typeface="Times New Roman"/>
                <a:cs typeface="Times New Roman"/>
              </a:rPr>
              <a:t> pelletization</a:t>
            </a:r>
            <a:r>
              <a:rPr sz="2000" spc="-5" dirty="0">
                <a:latin typeface="Times New Roman"/>
                <a:cs typeface="Times New Roman"/>
              </a:rPr>
              <a:t>.</a:t>
            </a:r>
            <a:endParaRPr sz="2000">
              <a:latin typeface="Times New Roman"/>
              <a:cs typeface="Times New Roman"/>
            </a:endParaRPr>
          </a:p>
          <a:p>
            <a:pPr marL="12700" marR="157480" indent="566420">
              <a:lnSpc>
                <a:spcPct val="150000"/>
              </a:lnSpc>
            </a:pPr>
            <a:r>
              <a:rPr sz="2000" dirty="0">
                <a:latin typeface="Times New Roman"/>
                <a:cs typeface="Times New Roman"/>
              </a:rPr>
              <a:t>The </a:t>
            </a:r>
            <a:r>
              <a:rPr sz="2000" spc="-5" dirty="0">
                <a:latin typeface="Times New Roman"/>
                <a:cs typeface="Times New Roman"/>
              </a:rPr>
              <a:t>mechanical </a:t>
            </a:r>
            <a:r>
              <a:rPr sz="2000" dirty="0">
                <a:latin typeface="Times New Roman"/>
                <a:cs typeface="Times New Roman"/>
              </a:rPr>
              <a:t>compression of </a:t>
            </a:r>
            <a:r>
              <a:rPr sz="2000" spc="-5" dirty="0">
                <a:latin typeface="Times New Roman"/>
                <a:cs typeface="Times New Roman"/>
              </a:rPr>
              <a:t>combustible materials simultaneously leads </a:t>
            </a:r>
            <a:r>
              <a:rPr sz="2000" dirty="0">
                <a:latin typeface="Times New Roman"/>
                <a:cs typeface="Times New Roman"/>
              </a:rPr>
              <a:t>to </a:t>
            </a:r>
            <a:r>
              <a:rPr sz="2000" spc="-484" dirty="0">
                <a:latin typeface="Times New Roman"/>
                <a:cs typeface="Times New Roman"/>
              </a:rPr>
              <a:t> </a:t>
            </a:r>
            <a:r>
              <a:rPr sz="2000" dirty="0">
                <a:latin typeface="Times New Roman"/>
                <a:cs typeface="Times New Roman"/>
              </a:rPr>
              <a:t>drying</a:t>
            </a:r>
            <a:r>
              <a:rPr sz="2000" spc="-2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product.</a:t>
            </a:r>
            <a:r>
              <a:rPr sz="2000" spc="-65" dirty="0">
                <a:latin typeface="Times New Roman"/>
                <a:cs typeface="Times New Roman"/>
              </a:rPr>
              <a:t> </a:t>
            </a:r>
            <a:r>
              <a:rPr sz="2000" dirty="0">
                <a:latin typeface="Times New Roman"/>
                <a:cs typeface="Times New Roman"/>
              </a:rPr>
              <a:t>There</a:t>
            </a:r>
            <a:r>
              <a:rPr sz="2000" spc="-2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spc="5" dirty="0">
                <a:latin typeface="Times New Roman"/>
                <a:cs typeface="Times New Roman"/>
              </a:rPr>
              <a:t>not</a:t>
            </a:r>
            <a:r>
              <a:rPr sz="2000" spc="-20" dirty="0">
                <a:latin typeface="Times New Roman"/>
                <a:cs typeface="Times New Roman"/>
              </a:rPr>
              <a:t> </a:t>
            </a:r>
            <a:r>
              <a:rPr sz="2000" dirty="0">
                <a:latin typeface="Times New Roman"/>
                <a:cs typeface="Times New Roman"/>
              </a:rPr>
              <a:t>any</a:t>
            </a:r>
            <a:r>
              <a:rPr sz="2000" spc="-5" dirty="0">
                <a:latin typeface="Times New Roman"/>
                <a:cs typeface="Times New Roman"/>
              </a:rPr>
              <a:t> </a:t>
            </a:r>
            <a:r>
              <a:rPr sz="2000" dirty="0">
                <a:latin typeface="Times New Roman"/>
                <a:cs typeface="Times New Roman"/>
              </a:rPr>
              <a:t>uniform</a:t>
            </a:r>
            <a:r>
              <a:rPr sz="2000" spc="-40" dirty="0">
                <a:latin typeface="Times New Roman"/>
                <a:cs typeface="Times New Roman"/>
              </a:rPr>
              <a:t> </a:t>
            </a:r>
            <a:r>
              <a:rPr sz="2000" spc="-5" dirty="0">
                <a:latin typeface="Times New Roman"/>
                <a:cs typeface="Times New Roman"/>
              </a:rPr>
              <a:t>standardization</a:t>
            </a:r>
            <a:r>
              <a:rPr sz="2000" spc="47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end</a:t>
            </a:r>
            <a:r>
              <a:rPr sz="2000" spc="-10" dirty="0">
                <a:latin typeface="Times New Roman"/>
                <a:cs typeface="Times New Roman"/>
              </a:rPr>
              <a:t> </a:t>
            </a:r>
            <a:r>
              <a:rPr sz="2000" dirty="0">
                <a:latin typeface="Times New Roman"/>
                <a:cs typeface="Times New Roman"/>
              </a:rPr>
              <a:t>products</a:t>
            </a:r>
            <a:endParaRPr sz="2000">
              <a:latin typeface="Times New Roman"/>
              <a:cs typeface="Times New Roman"/>
            </a:endParaRPr>
          </a:p>
          <a:p>
            <a:pPr marR="264795" algn="r">
              <a:lnSpc>
                <a:spcPts val="1085"/>
              </a:lnSpc>
              <a:spcBef>
                <a:spcPts val="470"/>
              </a:spcBef>
            </a:pPr>
            <a:r>
              <a:rPr sz="1200" dirty="0">
                <a:solidFill>
                  <a:srgbClr val="888888"/>
                </a:solidFill>
                <a:latin typeface="Arial MT"/>
                <a:cs typeface="Arial MT"/>
              </a:rPr>
              <a:t>108</a:t>
            </a:r>
            <a:endParaRPr sz="1200">
              <a:latin typeface="Arial MT"/>
              <a:cs typeface="Arial MT"/>
            </a:endParaRPr>
          </a:p>
          <a:p>
            <a:pPr marL="12700">
              <a:lnSpc>
                <a:spcPts val="2045"/>
              </a:lnSpc>
            </a:pPr>
            <a:r>
              <a:rPr sz="2000" dirty="0">
                <a:latin typeface="Times New Roman"/>
                <a:cs typeface="Times New Roman"/>
              </a:rPr>
              <a:t>exist.</a:t>
            </a:r>
            <a:r>
              <a:rPr sz="2000" spc="-15" dirty="0">
                <a:latin typeface="Times New Roman"/>
                <a:cs typeface="Times New Roman"/>
              </a:rPr>
              <a:t> </a:t>
            </a:r>
            <a:r>
              <a:rPr sz="2000" dirty="0">
                <a:latin typeface="Times New Roman"/>
                <a:cs typeface="Times New Roman"/>
              </a:rPr>
              <a:t>Generally</a:t>
            </a:r>
            <a:r>
              <a:rPr sz="2000" spc="-3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compressed</a:t>
            </a:r>
            <a:r>
              <a:rPr sz="2000" spc="-25" dirty="0">
                <a:latin typeface="Times New Roman"/>
                <a:cs typeface="Times New Roman"/>
              </a:rPr>
              <a:t> </a:t>
            </a:r>
            <a:r>
              <a:rPr sz="2000" spc="-5" dirty="0">
                <a:latin typeface="Times New Roman"/>
                <a:cs typeface="Times New Roman"/>
              </a:rPr>
              <a:t>biomass</a:t>
            </a:r>
            <a:r>
              <a:rPr sz="2000" spc="-20" dirty="0">
                <a:latin typeface="Times New Roman"/>
                <a:cs typeface="Times New Roman"/>
              </a:rPr>
              <a:t> </a:t>
            </a:r>
            <a:r>
              <a:rPr sz="2000" dirty="0">
                <a:latin typeface="Times New Roman"/>
                <a:cs typeface="Times New Roman"/>
              </a:rPr>
              <a:t>or</a:t>
            </a:r>
            <a:r>
              <a:rPr sz="2000" spc="-10" dirty="0">
                <a:latin typeface="Times New Roman"/>
                <a:cs typeface="Times New Roman"/>
              </a:rPr>
              <a:t> </a:t>
            </a:r>
            <a:r>
              <a:rPr sz="2000" spc="-5" dirty="0">
                <a:latin typeface="Times New Roman"/>
                <a:cs typeface="Times New Roman"/>
              </a:rPr>
              <a:t>pellets</a:t>
            </a:r>
            <a:r>
              <a:rPr sz="2000" spc="-20" dirty="0">
                <a:latin typeface="Times New Roman"/>
                <a:cs typeface="Times New Roman"/>
              </a:rPr>
              <a:t> </a:t>
            </a:r>
            <a:r>
              <a:rPr sz="2000" dirty="0">
                <a:latin typeface="Times New Roman"/>
                <a:cs typeface="Times New Roman"/>
              </a:rPr>
              <a:t>contain</a:t>
            </a:r>
            <a:r>
              <a:rPr sz="2000" spc="-20" dirty="0">
                <a:latin typeface="Times New Roman"/>
                <a:cs typeface="Times New Roman"/>
              </a:rPr>
              <a:t> </a:t>
            </a:r>
            <a:r>
              <a:rPr sz="2000" spc="5" dirty="0">
                <a:latin typeface="Times New Roman"/>
                <a:cs typeface="Times New Roman"/>
              </a:rPr>
              <a:t>15-18%</a:t>
            </a:r>
            <a:r>
              <a:rPr sz="2000" spc="-50" dirty="0">
                <a:latin typeface="Times New Roman"/>
                <a:cs typeface="Times New Roman"/>
              </a:rPr>
              <a:t> </a:t>
            </a:r>
            <a:r>
              <a:rPr sz="2000" dirty="0">
                <a:latin typeface="Times New Roman"/>
                <a:cs typeface="Times New Roman"/>
              </a:rPr>
              <a:t>of </a:t>
            </a:r>
            <a:r>
              <a:rPr sz="2000" spc="-5" dirty="0">
                <a:latin typeface="Times New Roman"/>
                <a:cs typeface="Times New Roman"/>
              </a:rPr>
              <a:t>moisture.</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326373" y="6445541"/>
            <a:ext cx="281940" cy="196215"/>
          </a:xfrm>
          <a:prstGeom prst="rect">
            <a:avLst/>
          </a:prstGeom>
        </p:spPr>
        <p:txBody>
          <a:bodyPr vert="horz" wrap="square" lIns="0" tIns="0" rIns="0" bIns="0" rtlCol="0">
            <a:spAutoFit/>
          </a:bodyPr>
          <a:lstStyle/>
          <a:p>
            <a:pPr marL="12700">
              <a:lnSpc>
                <a:spcPts val="1430"/>
              </a:lnSpc>
            </a:pPr>
            <a:r>
              <a:rPr sz="1200" dirty="0">
                <a:solidFill>
                  <a:srgbClr val="888888"/>
                </a:solidFill>
                <a:latin typeface="Arial MT"/>
                <a:cs typeface="Arial MT"/>
              </a:rPr>
              <a:t>109</a:t>
            </a:r>
            <a:endParaRPr sz="1200">
              <a:latin typeface="Arial MT"/>
              <a:cs typeface="Arial MT"/>
            </a:endParaRPr>
          </a:p>
        </p:txBody>
      </p:sp>
      <p:graphicFrame>
        <p:nvGraphicFramePr>
          <p:cNvPr id="2" name="object 2"/>
          <p:cNvGraphicFramePr>
            <a:graphicFrameLocks noGrp="1"/>
          </p:cNvGraphicFramePr>
          <p:nvPr/>
        </p:nvGraphicFramePr>
        <p:xfrm>
          <a:off x="76200" y="2743200"/>
          <a:ext cx="8909050" cy="3732973"/>
        </p:xfrm>
        <a:graphic>
          <a:graphicData uri="http://schemas.openxmlformats.org/drawingml/2006/table">
            <a:tbl>
              <a:tblPr firstRow="1" bandRow="1">
                <a:tableStyleId>{2D5ABB26-0587-4C30-8999-92F81FD0307C}</a:tableStyleId>
              </a:tblPr>
              <a:tblGrid>
                <a:gridCol w="987425"/>
                <a:gridCol w="2057400"/>
                <a:gridCol w="1295400"/>
                <a:gridCol w="990600"/>
                <a:gridCol w="1066800"/>
                <a:gridCol w="914400"/>
                <a:gridCol w="1597025"/>
              </a:tblGrid>
              <a:tr h="1266698">
                <a:tc>
                  <a:txBody>
                    <a:bodyPr/>
                    <a:lstStyle/>
                    <a:p>
                      <a:pPr marL="87630">
                        <a:lnSpc>
                          <a:spcPct val="100000"/>
                        </a:lnSpc>
                        <a:spcBef>
                          <a:spcPts val="280"/>
                        </a:spcBef>
                      </a:pPr>
                      <a:r>
                        <a:rPr sz="1800" b="1" spc="-10" dirty="0">
                          <a:solidFill>
                            <a:srgbClr val="FFFFFF"/>
                          </a:solidFill>
                          <a:latin typeface="Times New Roman"/>
                          <a:cs typeface="Times New Roman"/>
                        </a:rPr>
                        <a:t>Product</a:t>
                      </a:r>
                      <a:endParaRPr sz="1800">
                        <a:latin typeface="Times New Roman"/>
                        <a:cs typeface="Times New Roman"/>
                      </a:endParaRPr>
                    </a:p>
                  </a:txBody>
                  <a:tcPr marL="0" marR="0" marT="35560" marB="0">
                    <a:lnL w="635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280"/>
                        </a:spcBef>
                      </a:pPr>
                      <a:r>
                        <a:rPr sz="1800" b="1" spc="-5" dirty="0">
                          <a:solidFill>
                            <a:srgbClr val="FFFFFF"/>
                          </a:solidFill>
                          <a:latin typeface="Times New Roman"/>
                          <a:cs typeface="Times New Roman"/>
                        </a:rPr>
                        <a:t>Preparation</a:t>
                      </a:r>
                      <a:endParaRPr sz="1800">
                        <a:latin typeface="Times New Roman"/>
                        <a:cs typeface="Times New Roman"/>
                      </a:endParaRPr>
                    </a:p>
                  </a:txBody>
                  <a:tcPr marL="0" marR="0" marT="35560" marB="0">
                    <a:lnL w="1270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92075" marR="373380">
                        <a:lnSpc>
                          <a:spcPct val="100000"/>
                        </a:lnSpc>
                        <a:spcBef>
                          <a:spcPts val="280"/>
                        </a:spcBef>
                      </a:pPr>
                      <a:r>
                        <a:rPr sz="1800" b="1" dirty="0">
                          <a:solidFill>
                            <a:srgbClr val="FFFFFF"/>
                          </a:solidFill>
                          <a:latin typeface="Times New Roman"/>
                          <a:cs typeface="Times New Roman"/>
                        </a:rPr>
                        <a:t>P</a:t>
                      </a:r>
                      <a:r>
                        <a:rPr sz="1800" b="1" spc="-30" dirty="0">
                          <a:solidFill>
                            <a:srgbClr val="FFFFFF"/>
                          </a:solidFill>
                          <a:latin typeface="Times New Roman"/>
                          <a:cs typeface="Times New Roman"/>
                        </a:rPr>
                        <a:t>r</a:t>
                      </a:r>
                      <a:r>
                        <a:rPr sz="1800" b="1" dirty="0">
                          <a:solidFill>
                            <a:srgbClr val="FFFFFF"/>
                          </a:solidFill>
                          <a:latin typeface="Times New Roman"/>
                          <a:cs typeface="Times New Roman"/>
                        </a:rPr>
                        <a:t>essing  Plant</a:t>
                      </a:r>
                      <a:endParaRPr sz="1800">
                        <a:latin typeface="Times New Roman"/>
                        <a:cs typeface="Times New Roman"/>
                      </a:endParaRPr>
                    </a:p>
                  </a:txBody>
                  <a:tcPr marL="0" marR="0" marT="35560" marB="0">
                    <a:lnL w="1270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92075" marR="224154">
                        <a:lnSpc>
                          <a:spcPct val="100000"/>
                        </a:lnSpc>
                        <a:spcBef>
                          <a:spcPts val="280"/>
                        </a:spcBef>
                      </a:pPr>
                      <a:r>
                        <a:rPr sz="1800" b="1" spc="-5" dirty="0">
                          <a:solidFill>
                            <a:srgbClr val="FFFFFF"/>
                          </a:solidFill>
                          <a:latin typeface="Times New Roman"/>
                          <a:cs typeface="Times New Roman"/>
                        </a:rPr>
                        <a:t>Dia </a:t>
                      </a:r>
                      <a:r>
                        <a:rPr sz="1800" b="1" dirty="0">
                          <a:solidFill>
                            <a:srgbClr val="FFFFFF"/>
                          </a:solidFill>
                          <a:latin typeface="Times New Roman"/>
                          <a:cs typeface="Times New Roman"/>
                        </a:rPr>
                        <a:t>of </a:t>
                      </a:r>
                      <a:r>
                        <a:rPr sz="1800" b="1" spc="5" dirty="0">
                          <a:solidFill>
                            <a:srgbClr val="FFFFFF"/>
                          </a:solidFill>
                          <a:latin typeface="Times New Roman"/>
                          <a:cs typeface="Times New Roman"/>
                        </a:rPr>
                        <a:t> </a:t>
                      </a:r>
                      <a:r>
                        <a:rPr sz="1800" b="1" dirty="0">
                          <a:solidFill>
                            <a:srgbClr val="FFFFFF"/>
                          </a:solidFill>
                          <a:latin typeface="Times New Roman"/>
                          <a:cs typeface="Times New Roman"/>
                        </a:rPr>
                        <a:t>edge </a:t>
                      </a:r>
                      <a:r>
                        <a:rPr sz="1800" b="1" spc="5" dirty="0">
                          <a:solidFill>
                            <a:srgbClr val="FFFFFF"/>
                          </a:solidFill>
                          <a:latin typeface="Times New Roman"/>
                          <a:cs typeface="Times New Roman"/>
                        </a:rPr>
                        <a:t> </a:t>
                      </a:r>
                      <a:r>
                        <a:rPr sz="1800" b="1" dirty="0">
                          <a:solidFill>
                            <a:srgbClr val="FFFFFF"/>
                          </a:solidFill>
                          <a:latin typeface="Times New Roman"/>
                          <a:cs typeface="Times New Roman"/>
                        </a:rPr>
                        <a:t>l</a:t>
                      </a:r>
                      <a:r>
                        <a:rPr sz="1800" b="1" spc="5" dirty="0">
                          <a:solidFill>
                            <a:srgbClr val="FFFFFF"/>
                          </a:solidFill>
                          <a:latin typeface="Times New Roman"/>
                          <a:cs typeface="Times New Roman"/>
                        </a:rPr>
                        <a:t>e</a:t>
                      </a:r>
                      <a:r>
                        <a:rPr sz="1800" b="1" dirty="0">
                          <a:solidFill>
                            <a:srgbClr val="FFFFFF"/>
                          </a:solidFill>
                          <a:latin typeface="Times New Roman"/>
                          <a:cs typeface="Times New Roman"/>
                        </a:rPr>
                        <a:t>ngt</a:t>
                      </a:r>
                      <a:r>
                        <a:rPr sz="1800" b="1" spc="-10" dirty="0">
                          <a:solidFill>
                            <a:srgbClr val="FFFFFF"/>
                          </a:solidFill>
                          <a:latin typeface="Times New Roman"/>
                          <a:cs typeface="Times New Roman"/>
                        </a:rPr>
                        <a:t>h</a:t>
                      </a:r>
                      <a:r>
                        <a:rPr sz="1800" b="1" dirty="0">
                          <a:solidFill>
                            <a:srgbClr val="FFFFFF"/>
                          </a:solidFill>
                          <a:latin typeface="Times New Roman"/>
                          <a:cs typeface="Times New Roman"/>
                        </a:rPr>
                        <a:t>,  </a:t>
                      </a:r>
                      <a:r>
                        <a:rPr sz="1800" b="1" i="1" dirty="0">
                          <a:solidFill>
                            <a:srgbClr val="FFFFFF"/>
                          </a:solidFill>
                          <a:latin typeface="Times New Roman"/>
                          <a:cs typeface="Times New Roman"/>
                        </a:rPr>
                        <a:t>mm</a:t>
                      </a:r>
                      <a:endParaRPr sz="1800">
                        <a:latin typeface="Times New Roman"/>
                        <a:cs typeface="Times New Roman"/>
                      </a:endParaRPr>
                    </a:p>
                  </a:txBody>
                  <a:tcPr marL="0" marR="0" marT="35560" marB="0">
                    <a:lnL w="1270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92075" marR="144145">
                        <a:lnSpc>
                          <a:spcPct val="100000"/>
                        </a:lnSpc>
                        <a:spcBef>
                          <a:spcPts val="280"/>
                        </a:spcBef>
                      </a:pPr>
                      <a:r>
                        <a:rPr sz="1800" b="1" dirty="0">
                          <a:solidFill>
                            <a:srgbClr val="FFFFFF"/>
                          </a:solidFill>
                          <a:latin typeface="Times New Roman"/>
                          <a:cs typeface="Times New Roman"/>
                        </a:rPr>
                        <a:t>P</a:t>
                      </a:r>
                      <a:r>
                        <a:rPr sz="1800" b="1" spc="-30" dirty="0">
                          <a:solidFill>
                            <a:srgbClr val="FFFFFF"/>
                          </a:solidFill>
                          <a:latin typeface="Times New Roman"/>
                          <a:cs typeface="Times New Roman"/>
                        </a:rPr>
                        <a:t>r</a:t>
                      </a:r>
                      <a:r>
                        <a:rPr sz="1800" b="1" dirty="0">
                          <a:solidFill>
                            <a:srgbClr val="FFFFFF"/>
                          </a:solidFill>
                          <a:latin typeface="Times New Roman"/>
                          <a:cs typeface="Times New Roman"/>
                        </a:rPr>
                        <a:t>essing  </a:t>
                      </a:r>
                      <a:r>
                        <a:rPr sz="1800" b="1" spc="-5" dirty="0">
                          <a:solidFill>
                            <a:srgbClr val="FFFFFF"/>
                          </a:solidFill>
                          <a:latin typeface="Times New Roman"/>
                          <a:cs typeface="Times New Roman"/>
                        </a:rPr>
                        <a:t>density </a:t>
                      </a:r>
                      <a:r>
                        <a:rPr sz="1800" b="1" dirty="0">
                          <a:solidFill>
                            <a:srgbClr val="FFFFFF"/>
                          </a:solidFill>
                          <a:latin typeface="Times New Roman"/>
                          <a:cs typeface="Times New Roman"/>
                        </a:rPr>
                        <a:t> </a:t>
                      </a:r>
                      <a:r>
                        <a:rPr sz="1800" b="1" i="1" dirty="0">
                          <a:solidFill>
                            <a:srgbClr val="FFFFFF"/>
                          </a:solidFill>
                          <a:latin typeface="Times New Roman"/>
                          <a:cs typeface="Times New Roman"/>
                        </a:rPr>
                        <a:t>kg/m</a:t>
                      </a:r>
                      <a:r>
                        <a:rPr sz="1800" b="1" i="1" baseline="25462" dirty="0">
                          <a:solidFill>
                            <a:srgbClr val="FFFFFF"/>
                          </a:solidFill>
                          <a:latin typeface="Times New Roman"/>
                          <a:cs typeface="Times New Roman"/>
                        </a:rPr>
                        <a:t>3</a:t>
                      </a:r>
                      <a:endParaRPr sz="1800" baseline="25462">
                        <a:latin typeface="Times New Roman"/>
                        <a:cs typeface="Times New Roman"/>
                      </a:endParaRPr>
                    </a:p>
                  </a:txBody>
                  <a:tcPr marL="0" marR="0" marT="35560" marB="0">
                    <a:lnL w="1270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92075" marR="116839">
                        <a:lnSpc>
                          <a:spcPct val="100000"/>
                        </a:lnSpc>
                        <a:spcBef>
                          <a:spcPts val="280"/>
                        </a:spcBef>
                      </a:pPr>
                      <a:r>
                        <a:rPr sz="1800" b="1" spc="-5" dirty="0">
                          <a:solidFill>
                            <a:srgbClr val="FFFFFF"/>
                          </a:solidFill>
                          <a:latin typeface="Times New Roman"/>
                          <a:cs typeface="Times New Roman"/>
                        </a:rPr>
                        <a:t>Bulk </a:t>
                      </a:r>
                      <a:r>
                        <a:rPr sz="1800" b="1" dirty="0">
                          <a:solidFill>
                            <a:srgbClr val="FFFFFF"/>
                          </a:solidFill>
                          <a:latin typeface="Times New Roman"/>
                          <a:cs typeface="Times New Roman"/>
                        </a:rPr>
                        <a:t> den</a:t>
                      </a:r>
                      <a:r>
                        <a:rPr sz="1800" b="1" spc="-10" dirty="0">
                          <a:solidFill>
                            <a:srgbClr val="FFFFFF"/>
                          </a:solidFill>
                          <a:latin typeface="Times New Roman"/>
                          <a:cs typeface="Times New Roman"/>
                        </a:rPr>
                        <a:t>s</a:t>
                      </a:r>
                      <a:r>
                        <a:rPr sz="1800" b="1" dirty="0">
                          <a:solidFill>
                            <a:srgbClr val="FFFFFF"/>
                          </a:solidFill>
                          <a:latin typeface="Times New Roman"/>
                          <a:cs typeface="Times New Roman"/>
                        </a:rPr>
                        <a:t>ity  </a:t>
                      </a:r>
                      <a:r>
                        <a:rPr sz="1800" b="1" i="1" dirty="0">
                          <a:solidFill>
                            <a:srgbClr val="FFFFFF"/>
                          </a:solidFill>
                          <a:latin typeface="Times New Roman"/>
                          <a:cs typeface="Times New Roman"/>
                        </a:rPr>
                        <a:t>kg/m</a:t>
                      </a:r>
                      <a:r>
                        <a:rPr sz="1800" b="1" i="1" baseline="25462" dirty="0">
                          <a:solidFill>
                            <a:srgbClr val="FFFFFF"/>
                          </a:solidFill>
                          <a:latin typeface="Times New Roman"/>
                          <a:cs typeface="Times New Roman"/>
                        </a:rPr>
                        <a:t>3</a:t>
                      </a:r>
                      <a:endParaRPr sz="1800" baseline="25462">
                        <a:latin typeface="Times New Roman"/>
                        <a:cs typeface="Times New Roman"/>
                      </a:endParaRPr>
                    </a:p>
                  </a:txBody>
                  <a:tcPr marL="0" marR="0" marT="35560" marB="0">
                    <a:lnL w="1270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92075" marR="285115">
                        <a:lnSpc>
                          <a:spcPct val="100000"/>
                        </a:lnSpc>
                        <a:spcBef>
                          <a:spcPts val="280"/>
                        </a:spcBef>
                      </a:pPr>
                      <a:r>
                        <a:rPr sz="1800" b="1" spc="-5" dirty="0">
                          <a:solidFill>
                            <a:srgbClr val="FFFFFF"/>
                          </a:solidFill>
                          <a:latin typeface="Times New Roman"/>
                          <a:cs typeface="Times New Roman"/>
                        </a:rPr>
                        <a:t>Specific </a:t>
                      </a:r>
                      <a:r>
                        <a:rPr sz="1800" b="1" dirty="0">
                          <a:solidFill>
                            <a:srgbClr val="FFFFFF"/>
                          </a:solidFill>
                          <a:latin typeface="Times New Roman"/>
                          <a:cs typeface="Times New Roman"/>
                        </a:rPr>
                        <a:t> energy </a:t>
                      </a:r>
                      <a:r>
                        <a:rPr sz="1800" b="1" spc="5" dirty="0">
                          <a:solidFill>
                            <a:srgbClr val="FFFFFF"/>
                          </a:solidFill>
                          <a:latin typeface="Times New Roman"/>
                          <a:cs typeface="Times New Roman"/>
                        </a:rPr>
                        <a:t> </a:t>
                      </a:r>
                      <a:r>
                        <a:rPr sz="1800" b="1" spc="-35" dirty="0">
                          <a:solidFill>
                            <a:srgbClr val="FFFFFF"/>
                          </a:solidFill>
                          <a:latin typeface="Times New Roman"/>
                          <a:cs typeface="Times New Roman"/>
                        </a:rPr>
                        <a:t>r</a:t>
                      </a:r>
                      <a:r>
                        <a:rPr sz="1800" b="1" dirty="0">
                          <a:solidFill>
                            <a:srgbClr val="FFFFFF"/>
                          </a:solidFill>
                          <a:latin typeface="Times New Roman"/>
                          <a:cs typeface="Times New Roman"/>
                        </a:rPr>
                        <a:t>equi</a:t>
                      </a:r>
                      <a:r>
                        <a:rPr sz="1800" b="1" spc="-35" dirty="0">
                          <a:solidFill>
                            <a:srgbClr val="FFFFFF"/>
                          </a:solidFill>
                          <a:latin typeface="Times New Roman"/>
                          <a:cs typeface="Times New Roman"/>
                        </a:rPr>
                        <a:t>r</a:t>
                      </a:r>
                      <a:r>
                        <a:rPr sz="1800" b="1" dirty="0">
                          <a:solidFill>
                            <a:srgbClr val="FFFFFF"/>
                          </a:solidFill>
                          <a:latin typeface="Times New Roman"/>
                          <a:cs typeface="Times New Roman"/>
                        </a:rPr>
                        <a:t>ement  </a:t>
                      </a:r>
                      <a:r>
                        <a:rPr sz="1800" b="1" i="1" spc="-5" dirty="0">
                          <a:solidFill>
                            <a:srgbClr val="FFFFFF"/>
                          </a:solidFill>
                          <a:latin typeface="Times New Roman"/>
                          <a:cs typeface="Times New Roman"/>
                        </a:rPr>
                        <a:t>kWh/t</a:t>
                      </a:r>
                      <a:endParaRPr sz="1800">
                        <a:latin typeface="Times New Roman"/>
                        <a:cs typeface="Times New Roman"/>
                      </a:endParaRPr>
                    </a:p>
                  </a:txBody>
                  <a:tcPr marL="0" marR="0" marT="35560" marB="0">
                    <a:lnL w="12700">
                      <a:solidFill>
                        <a:srgbClr val="FFFFFF"/>
                      </a:solidFill>
                      <a:prstDash val="solid"/>
                    </a:lnL>
                    <a:lnR w="6350">
                      <a:solidFill>
                        <a:srgbClr val="FFFFFF"/>
                      </a:solidFill>
                      <a:prstDash val="solid"/>
                    </a:lnR>
                    <a:lnT w="6350">
                      <a:solidFill>
                        <a:srgbClr val="FFFFFF"/>
                      </a:solidFill>
                      <a:prstDash val="solid"/>
                    </a:lnT>
                    <a:lnB w="38100">
                      <a:solidFill>
                        <a:srgbClr val="FFFFFF"/>
                      </a:solidFill>
                      <a:prstDash val="solid"/>
                    </a:lnB>
                    <a:solidFill>
                      <a:srgbClr val="4F81BC"/>
                    </a:solidFill>
                  </a:tcPr>
                </a:tc>
              </a:tr>
              <a:tr h="640079">
                <a:tc>
                  <a:txBody>
                    <a:bodyPr/>
                    <a:lstStyle/>
                    <a:p>
                      <a:pPr marL="87630">
                        <a:lnSpc>
                          <a:spcPct val="100000"/>
                        </a:lnSpc>
                        <a:spcBef>
                          <a:spcPts val="305"/>
                        </a:spcBef>
                      </a:pPr>
                      <a:r>
                        <a:rPr sz="1800" dirty="0">
                          <a:latin typeface="Times New Roman"/>
                          <a:cs typeface="Times New Roman"/>
                        </a:rPr>
                        <a:t>Pellets</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marR="669290">
                        <a:lnSpc>
                          <a:spcPct val="100000"/>
                        </a:lnSpc>
                        <a:spcBef>
                          <a:spcPts val="305"/>
                        </a:spcBef>
                      </a:pPr>
                      <a:r>
                        <a:rPr sz="1800" dirty="0">
                          <a:latin typeface="Times New Roman"/>
                          <a:cs typeface="Times New Roman"/>
                        </a:rPr>
                        <a:t>Chopping</a:t>
                      </a:r>
                      <a:r>
                        <a:rPr sz="1800" spc="-105" dirty="0">
                          <a:latin typeface="Times New Roman"/>
                          <a:cs typeface="Times New Roman"/>
                        </a:rPr>
                        <a:t> </a:t>
                      </a:r>
                      <a:r>
                        <a:rPr sz="1800" dirty="0">
                          <a:latin typeface="Times New Roman"/>
                          <a:cs typeface="Times New Roman"/>
                        </a:rPr>
                        <a:t>and </a:t>
                      </a:r>
                      <a:r>
                        <a:rPr sz="1800" spc="-440" dirty="0">
                          <a:latin typeface="Times New Roman"/>
                          <a:cs typeface="Times New Roman"/>
                        </a:rPr>
                        <a:t> </a:t>
                      </a:r>
                      <a:r>
                        <a:rPr sz="1800" dirty="0">
                          <a:latin typeface="Times New Roman"/>
                          <a:cs typeface="Times New Roman"/>
                        </a:rPr>
                        <a:t>powdering</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marR="395605">
                        <a:lnSpc>
                          <a:spcPct val="100000"/>
                        </a:lnSpc>
                        <a:spcBef>
                          <a:spcPts val="305"/>
                        </a:spcBef>
                      </a:pPr>
                      <a:r>
                        <a:rPr sz="1800" dirty="0">
                          <a:latin typeface="Times New Roman"/>
                          <a:cs typeface="Times New Roman"/>
                        </a:rPr>
                        <a:t>Grooved  </a:t>
                      </a:r>
                      <a:r>
                        <a:rPr sz="1800" spc="-5" dirty="0">
                          <a:latin typeface="Times New Roman"/>
                          <a:cs typeface="Times New Roman"/>
                        </a:rPr>
                        <a:t>pressed</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305"/>
                        </a:spcBef>
                      </a:pPr>
                      <a:r>
                        <a:rPr sz="1800" dirty="0">
                          <a:latin typeface="Times New Roman"/>
                          <a:cs typeface="Times New Roman"/>
                        </a:rPr>
                        <a:t>6</a:t>
                      </a:r>
                      <a:r>
                        <a:rPr sz="1800" spc="-40" dirty="0">
                          <a:latin typeface="Times New Roman"/>
                          <a:cs typeface="Times New Roman"/>
                        </a:rPr>
                        <a:t> </a:t>
                      </a:r>
                      <a:r>
                        <a:rPr sz="1800" dirty="0">
                          <a:latin typeface="Times New Roman"/>
                          <a:cs typeface="Times New Roman"/>
                        </a:rPr>
                        <a:t>-</a:t>
                      </a:r>
                      <a:r>
                        <a:rPr sz="1800" spc="-25" dirty="0">
                          <a:latin typeface="Times New Roman"/>
                          <a:cs typeface="Times New Roman"/>
                        </a:rPr>
                        <a:t> </a:t>
                      </a:r>
                      <a:r>
                        <a:rPr sz="1800" dirty="0">
                          <a:latin typeface="Times New Roman"/>
                          <a:cs typeface="Times New Roman"/>
                        </a:rPr>
                        <a:t>12</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305"/>
                        </a:spcBef>
                      </a:pPr>
                      <a:r>
                        <a:rPr sz="1800" spc="-20" dirty="0">
                          <a:latin typeface="Times New Roman"/>
                          <a:cs typeface="Times New Roman"/>
                        </a:rPr>
                        <a:t>1100</a:t>
                      </a:r>
                      <a:r>
                        <a:rPr sz="1800" spc="-40" dirty="0">
                          <a:latin typeface="Times New Roman"/>
                          <a:cs typeface="Times New Roman"/>
                        </a:rPr>
                        <a:t> </a:t>
                      </a:r>
                      <a:r>
                        <a:rPr sz="1800" dirty="0">
                          <a:latin typeface="Times New Roman"/>
                          <a:cs typeface="Times New Roman"/>
                        </a:rPr>
                        <a:t>-</a:t>
                      </a:r>
                      <a:endParaRPr sz="1800">
                        <a:latin typeface="Times New Roman"/>
                        <a:cs typeface="Times New Roman"/>
                      </a:endParaRPr>
                    </a:p>
                    <a:p>
                      <a:pPr marL="92075">
                        <a:lnSpc>
                          <a:spcPct val="100000"/>
                        </a:lnSpc>
                      </a:pPr>
                      <a:r>
                        <a:rPr sz="1800" dirty="0">
                          <a:latin typeface="Times New Roman"/>
                          <a:cs typeface="Times New Roman"/>
                        </a:rPr>
                        <a:t>1400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305"/>
                        </a:spcBef>
                      </a:pPr>
                      <a:r>
                        <a:rPr sz="1800" dirty="0">
                          <a:latin typeface="Times New Roman"/>
                          <a:cs typeface="Times New Roman"/>
                        </a:rPr>
                        <a:t>450</a:t>
                      </a:r>
                      <a:r>
                        <a:rPr sz="1800" spc="-55" dirty="0">
                          <a:latin typeface="Times New Roman"/>
                          <a:cs typeface="Times New Roman"/>
                        </a:rPr>
                        <a:t> </a:t>
                      </a:r>
                      <a:r>
                        <a:rPr sz="1800" dirty="0">
                          <a:latin typeface="Times New Roman"/>
                          <a:cs typeface="Times New Roman"/>
                        </a:rPr>
                        <a:t>-</a:t>
                      </a:r>
                      <a:endParaRPr sz="1800">
                        <a:latin typeface="Times New Roman"/>
                        <a:cs typeface="Times New Roman"/>
                      </a:endParaRPr>
                    </a:p>
                    <a:p>
                      <a:pPr marL="92075">
                        <a:lnSpc>
                          <a:spcPct val="100000"/>
                        </a:lnSpc>
                      </a:pPr>
                      <a:r>
                        <a:rPr sz="1800" dirty="0">
                          <a:latin typeface="Times New Roman"/>
                          <a:cs typeface="Times New Roman"/>
                        </a:rPr>
                        <a:t>750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305"/>
                        </a:spcBef>
                      </a:pPr>
                      <a:r>
                        <a:rPr sz="1800" dirty="0">
                          <a:latin typeface="Times New Roman"/>
                          <a:cs typeface="Times New Roman"/>
                        </a:rPr>
                        <a:t>30</a:t>
                      </a:r>
                      <a:r>
                        <a:rPr sz="1800" spc="-40" dirty="0">
                          <a:latin typeface="Times New Roman"/>
                          <a:cs typeface="Times New Roman"/>
                        </a:rPr>
                        <a:t> </a:t>
                      </a:r>
                      <a:r>
                        <a:rPr sz="1800" dirty="0">
                          <a:latin typeface="Times New Roman"/>
                          <a:cs typeface="Times New Roman"/>
                        </a:rPr>
                        <a:t>-</a:t>
                      </a:r>
                      <a:r>
                        <a:rPr sz="1800" spc="-25" dirty="0">
                          <a:latin typeface="Times New Roman"/>
                          <a:cs typeface="Times New Roman"/>
                        </a:rPr>
                        <a:t> </a:t>
                      </a:r>
                      <a:r>
                        <a:rPr sz="1800" dirty="0">
                          <a:latin typeface="Times New Roman"/>
                          <a:cs typeface="Times New Roman"/>
                        </a:rPr>
                        <a:t>90</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914400">
                <a:tc>
                  <a:txBody>
                    <a:bodyPr/>
                    <a:lstStyle/>
                    <a:p>
                      <a:pPr marL="87630">
                        <a:lnSpc>
                          <a:spcPct val="100000"/>
                        </a:lnSpc>
                        <a:spcBef>
                          <a:spcPts val="305"/>
                        </a:spcBef>
                      </a:pPr>
                      <a:r>
                        <a:rPr sz="1800" dirty="0">
                          <a:latin typeface="Times New Roman"/>
                          <a:cs typeface="Times New Roman"/>
                        </a:rPr>
                        <a:t>Cobs</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marR="129539" algn="just">
                        <a:lnSpc>
                          <a:spcPct val="100000"/>
                        </a:lnSpc>
                        <a:spcBef>
                          <a:spcPts val="305"/>
                        </a:spcBef>
                      </a:pPr>
                      <a:r>
                        <a:rPr sz="1800" dirty="0">
                          <a:latin typeface="Times New Roman"/>
                          <a:cs typeface="Times New Roman"/>
                        </a:rPr>
                        <a:t>Chopping, </a:t>
                      </a:r>
                      <a:r>
                        <a:rPr sz="1800" spc="-5" dirty="0">
                          <a:latin typeface="Times New Roman"/>
                          <a:cs typeface="Times New Roman"/>
                        </a:rPr>
                        <a:t>pressing </a:t>
                      </a:r>
                      <a:r>
                        <a:rPr sz="1800" spc="-434" dirty="0">
                          <a:latin typeface="Times New Roman"/>
                          <a:cs typeface="Times New Roman"/>
                        </a:rPr>
                        <a:t> </a:t>
                      </a:r>
                      <a:r>
                        <a:rPr sz="1800" dirty="0">
                          <a:latin typeface="Times New Roman"/>
                          <a:cs typeface="Times New Roman"/>
                        </a:rPr>
                        <a:t>and</a:t>
                      </a:r>
                      <a:r>
                        <a:rPr sz="1800" spc="-50" dirty="0">
                          <a:latin typeface="Times New Roman"/>
                          <a:cs typeface="Times New Roman"/>
                        </a:rPr>
                        <a:t> </a:t>
                      </a:r>
                      <a:r>
                        <a:rPr sz="1800" dirty="0">
                          <a:latin typeface="Times New Roman"/>
                          <a:cs typeface="Times New Roman"/>
                        </a:rPr>
                        <a:t>powdering</a:t>
                      </a:r>
                      <a:r>
                        <a:rPr sz="1800" spc="-50" dirty="0">
                          <a:latin typeface="Times New Roman"/>
                          <a:cs typeface="Times New Roman"/>
                        </a:rPr>
                        <a:t> </a:t>
                      </a:r>
                      <a:r>
                        <a:rPr sz="1800" dirty="0">
                          <a:latin typeface="Times New Roman"/>
                          <a:cs typeface="Times New Roman"/>
                        </a:rPr>
                        <a:t>with </a:t>
                      </a:r>
                      <a:r>
                        <a:rPr sz="1800" spc="-445" dirty="0">
                          <a:latin typeface="Times New Roman"/>
                          <a:cs typeface="Times New Roman"/>
                        </a:rPr>
                        <a:t> </a:t>
                      </a:r>
                      <a:r>
                        <a:rPr sz="1800" spc="-5" dirty="0">
                          <a:latin typeface="Times New Roman"/>
                          <a:cs typeface="Times New Roman"/>
                        </a:rPr>
                        <a:t>hammer</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305"/>
                        </a:spcBef>
                      </a:pPr>
                      <a:r>
                        <a:rPr sz="1800" spc="-5" dirty="0">
                          <a:latin typeface="Times New Roman"/>
                          <a:cs typeface="Times New Roman"/>
                        </a:rPr>
                        <a:t>Grooved</a:t>
                      </a:r>
                      <a:endParaRPr sz="1800">
                        <a:latin typeface="Times New Roman"/>
                        <a:cs typeface="Times New Roman"/>
                      </a:endParaRPr>
                    </a:p>
                    <a:p>
                      <a:pPr marL="92075">
                        <a:lnSpc>
                          <a:spcPct val="100000"/>
                        </a:lnSpc>
                        <a:spcBef>
                          <a:spcPts val="5"/>
                        </a:spcBef>
                      </a:pPr>
                      <a:r>
                        <a:rPr sz="1800" spc="-5" dirty="0">
                          <a:latin typeface="Times New Roman"/>
                          <a:cs typeface="Times New Roman"/>
                        </a:rPr>
                        <a:t>pressed</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305"/>
                        </a:spcBef>
                      </a:pPr>
                      <a:r>
                        <a:rPr sz="1800" spc="-5" dirty="0">
                          <a:latin typeface="Times New Roman"/>
                          <a:cs typeface="Times New Roman"/>
                        </a:rPr>
                        <a:t>15</a:t>
                      </a:r>
                      <a:r>
                        <a:rPr sz="1800" spc="-40" dirty="0">
                          <a:latin typeface="Times New Roman"/>
                          <a:cs typeface="Times New Roman"/>
                        </a:rPr>
                        <a:t> </a:t>
                      </a:r>
                      <a:r>
                        <a:rPr sz="1800" dirty="0">
                          <a:latin typeface="Times New Roman"/>
                          <a:cs typeface="Times New Roman"/>
                        </a:rPr>
                        <a:t>-</a:t>
                      </a:r>
                      <a:r>
                        <a:rPr sz="1800" spc="-20" dirty="0">
                          <a:latin typeface="Times New Roman"/>
                          <a:cs typeface="Times New Roman"/>
                        </a:rPr>
                        <a:t> </a:t>
                      </a:r>
                      <a:r>
                        <a:rPr sz="1800" spc="-5" dirty="0">
                          <a:latin typeface="Times New Roman"/>
                          <a:cs typeface="Times New Roman"/>
                        </a:rPr>
                        <a:t>35</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305"/>
                        </a:spcBef>
                      </a:pPr>
                      <a:r>
                        <a:rPr sz="1800" spc="-5" dirty="0">
                          <a:latin typeface="Times New Roman"/>
                          <a:cs typeface="Times New Roman"/>
                        </a:rPr>
                        <a:t>900</a:t>
                      </a:r>
                      <a:r>
                        <a:rPr sz="1800" spc="-105" dirty="0">
                          <a:latin typeface="Times New Roman"/>
                          <a:cs typeface="Times New Roman"/>
                        </a:rPr>
                        <a:t> </a:t>
                      </a:r>
                      <a:r>
                        <a:rPr sz="1800" dirty="0">
                          <a:latin typeface="Times New Roman"/>
                          <a:cs typeface="Times New Roman"/>
                        </a:rPr>
                        <a:t>-</a:t>
                      </a:r>
                      <a:endParaRPr sz="1800">
                        <a:latin typeface="Times New Roman"/>
                        <a:cs typeface="Times New Roman"/>
                      </a:endParaRPr>
                    </a:p>
                    <a:p>
                      <a:pPr marL="92075">
                        <a:lnSpc>
                          <a:spcPct val="100000"/>
                        </a:lnSpc>
                        <a:spcBef>
                          <a:spcPts val="5"/>
                        </a:spcBef>
                      </a:pPr>
                      <a:r>
                        <a:rPr sz="1800" dirty="0">
                          <a:latin typeface="Times New Roman"/>
                          <a:cs typeface="Times New Roman"/>
                        </a:rPr>
                        <a:t>1200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305"/>
                        </a:spcBef>
                      </a:pPr>
                      <a:r>
                        <a:rPr sz="1800" spc="-5" dirty="0">
                          <a:latin typeface="Times New Roman"/>
                          <a:cs typeface="Times New Roman"/>
                        </a:rPr>
                        <a:t>403</a:t>
                      </a:r>
                      <a:r>
                        <a:rPr sz="1800" spc="-50" dirty="0">
                          <a:latin typeface="Times New Roman"/>
                          <a:cs typeface="Times New Roman"/>
                        </a:rPr>
                        <a:t> </a:t>
                      </a:r>
                      <a:r>
                        <a:rPr sz="1800" dirty="0">
                          <a:latin typeface="Times New Roman"/>
                          <a:cs typeface="Times New Roman"/>
                        </a:rPr>
                        <a:t>-</a:t>
                      </a:r>
                      <a:endParaRPr sz="1800">
                        <a:latin typeface="Times New Roman"/>
                        <a:cs typeface="Times New Roman"/>
                      </a:endParaRPr>
                    </a:p>
                    <a:p>
                      <a:pPr marL="92075">
                        <a:lnSpc>
                          <a:spcPct val="100000"/>
                        </a:lnSpc>
                        <a:spcBef>
                          <a:spcPts val="5"/>
                        </a:spcBef>
                      </a:pPr>
                      <a:r>
                        <a:rPr sz="1800" dirty="0">
                          <a:latin typeface="Times New Roman"/>
                          <a:cs typeface="Times New Roman"/>
                        </a:rPr>
                        <a:t>600</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305"/>
                        </a:spcBef>
                      </a:pPr>
                      <a:r>
                        <a:rPr sz="1800" spc="-5" dirty="0">
                          <a:latin typeface="Times New Roman"/>
                          <a:cs typeface="Times New Roman"/>
                        </a:rPr>
                        <a:t>30</a:t>
                      </a:r>
                      <a:r>
                        <a:rPr sz="1800" spc="-40" dirty="0">
                          <a:latin typeface="Times New Roman"/>
                          <a:cs typeface="Times New Roman"/>
                        </a:rPr>
                        <a:t> </a:t>
                      </a:r>
                      <a:r>
                        <a:rPr sz="1800" dirty="0">
                          <a:latin typeface="Times New Roman"/>
                          <a:cs typeface="Times New Roman"/>
                        </a:rPr>
                        <a:t>-</a:t>
                      </a:r>
                      <a:r>
                        <a:rPr sz="1800" spc="-20" dirty="0">
                          <a:latin typeface="Times New Roman"/>
                          <a:cs typeface="Times New Roman"/>
                        </a:rPr>
                        <a:t> </a:t>
                      </a:r>
                      <a:r>
                        <a:rPr sz="1800" spc="-5" dirty="0">
                          <a:latin typeface="Times New Roman"/>
                          <a:cs typeface="Times New Roman"/>
                        </a:rPr>
                        <a:t>80</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911796">
                <a:tc>
                  <a:txBody>
                    <a:bodyPr/>
                    <a:lstStyle/>
                    <a:p>
                      <a:pPr marL="87630">
                        <a:lnSpc>
                          <a:spcPct val="100000"/>
                        </a:lnSpc>
                        <a:spcBef>
                          <a:spcPts val="309"/>
                        </a:spcBef>
                      </a:pPr>
                      <a:r>
                        <a:rPr sz="1800" dirty="0">
                          <a:latin typeface="Times New Roman"/>
                          <a:cs typeface="Times New Roman"/>
                        </a:rPr>
                        <a:t>Milling</a:t>
                      </a:r>
                      <a:endParaRPr sz="1800">
                        <a:latin typeface="Times New Roman"/>
                        <a:cs typeface="Times New Roman"/>
                      </a:endParaRPr>
                    </a:p>
                  </a:txBody>
                  <a:tcPr marL="0" marR="0" marT="39369" marB="0">
                    <a:lnL w="635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D0D7E8"/>
                    </a:solidFill>
                  </a:tcPr>
                </a:tc>
                <a:tc>
                  <a:txBody>
                    <a:bodyPr/>
                    <a:lstStyle/>
                    <a:p>
                      <a:pPr marL="91440">
                        <a:lnSpc>
                          <a:spcPct val="100000"/>
                        </a:lnSpc>
                        <a:spcBef>
                          <a:spcPts val="309"/>
                        </a:spcBef>
                      </a:pPr>
                      <a:r>
                        <a:rPr sz="1800" dirty="0">
                          <a:latin typeface="Times New Roman"/>
                          <a:cs typeface="Times New Roman"/>
                        </a:rPr>
                        <a:t>Milling</a:t>
                      </a:r>
                      <a:endParaRPr sz="18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D0D7E8"/>
                    </a:solidFill>
                  </a:tcPr>
                </a:tc>
                <a:tc>
                  <a:txBody>
                    <a:bodyPr/>
                    <a:lstStyle/>
                    <a:p>
                      <a:pPr marL="92075" marR="248920">
                        <a:lnSpc>
                          <a:spcPct val="100000"/>
                        </a:lnSpc>
                        <a:spcBef>
                          <a:spcPts val="309"/>
                        </a:spcBef>
                      </a:pPr>
                      <a:r>
                        <a:rPr sz="1800" dirty="0">
                          <a:latin typeface="Times New Roman"/>
                          <a:cs typeface="Times New Roman"/>
                        </a:rPr>
                        <a:t>Grooved </a:t>
                      </a:r>
                      <a:r>
                        <a:rPr sz="1800" spc="5" dirty="0">
                          <a:latin typeface="Times New Roman"/>
                          <a:cs typeface="Times New Roman"/>
                        </a:rPr>
                        <a:t> </a:t>
                      </a:r>
                      <a:r>
                        <a:rPr sz="1800" dirty="0">
                          <a:latin typeface="Times New Roman"/>
                          <a:cs typeface="Times New Roman"/>
                        </a:rPr>
                        <a:t>and</a:t>
                      </a:r>
                      <a:r>
                        <a:rPr sz="1800" spc="-100" dirty="0">
                          <a:latin typeface="Times New Roman"/>
                          <a:cs typeface="Times New Roman"/>
                        </a:rPr>
                        <a:t> </a:t>
                      </a:r>
                      <a:r>
                        <a:rPr sz="1800" dirty="0">
                          <a:latin typeface="Times New Roman"/>
                          <a:cs typeface="Times New Roman"/>
                        </a:rPr>
                        <a:t>piston </a:t>
                      </a:r>
                      <a:r>
                        <a:rPr sz="1800" spc="-440" dirty="0">
                          <a:latin typeface="Times New Roman"/>
                          <a:cs typeface="Times New Roman"/>
                        </a:rPr>
                        <a:t> </a:t>
                      </a:r>
                      <a:r>
                        <a:rPr sz="1800" dirty="0">
                          <a:latin typeface="Times New Roman"/>
                          <a:cs typeface="Times New Roman"/>
                        </a:rPr>
                        <a:t>press</a:t>
                      </a:r>
                      <a:endParaRPr sz="18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D0D7E8"/>
                    </a:solidFill>
                  </a:tcPr>
                </a:tc>
                <a:tc>
                  <a:txBody>
                    <a:bodyPr/>
                    <a:lstStyle/>
                    <a:p>
                      <a:pPr marL="92075">
                        <a:lnSpc>
                          <a:spcPct val="100000"/>
                        </a:lnSpc>
                        <a:spcBef>
                          <a:spcPts val="309"/>
                        </a:spcBef>
                      </a:pPr>
                      <a:r>
                        <a:rPr sz="1800" dirty="0">
                          <a:latin typeface="Times New Roman"/>
                          <a:cs typeface="Times New Roman"/>
                        </a:rPr>
                        <a:t>40</a:t>
                      </a:r>
                      <a:r>
                        <a:rPr sz="1800" spc="-40" dirty="0">
                          <a:latin typeface="Times New Roman"/>
                          <a:cs typeface="Times New Roman"/>
                        </a:rPr>
                        <a:t> </a:t>
                      </a:r>
                      <a:r>
                        <a:rPr sz="1800" dirty="0">
                          <a:latin typeface="Times New Roman"/>
                          <a:cs typeface="Times New Roman"/>
                        </a:rPr>
                        <a:t>-</a:t>
                      </a:r>
                      <a:r>
                        <a:rPr sz="1800" spc="-25" dirty="0">
                          <a:latin typeface="Times New Roman"/>
                          <a:cs typeface="Times New Roman"/>
                        </a:rPr>
                        <a:t> </a:t>
                      </a:r>
                      <a:r>
                        <a:rPr sz="1800" dirty="0">
                          <a:latin typeface="Times New Roman"/>
                          <a:cs typeface="Times New Roman"/>
                        </a:rPr>
                        <a:t>80</a:t>
                      </a:r>
                      <a:endParaRPr sz="18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D0D7E8"/>
                    </a:solidFill>
                  </a:tcPr>
                </a:tc>
                <a:tc>
                  <a:txBody>
                    <a:bodyPr/>
                    <a:lstStyle/>
                    <a:p>
                      <a:pPr marL="92075">
                        <a:lnSpc>
                          <a:spcPct val="100000"/>
                        </a:lnSpc>
                        <a:spcBef>
                          <a:spcPts val="309"/>
                        </a:spcBef>
                      </a:pPr>
                      <a:r>
                        <a:rPr sz="1800" dirty="0">
                          <a:latin typeface="Times New Roman"/>
                          <a:cs typeface="Times New Roman"/>
                        </a:rPr>
                        <a:t>450</a:t>
                      </a:r>
                      <a:r>
                        <a:rPr sz="1800" spc="-55" dirty="0">
                          <a:latin typeface="Times New Roman"/>
                          <a:cs typeface="Times New Roman"/>
                        </a:rPr>
                        <a:t> </a:t>
                      </a:r>
                      <a:r>
                        <a:rPr sz="1800" dirty="0">
                          <a:latin typeface="Times New Roman"/>
                          <a:cs typeface="Times New Roman"/>
                        </a:rPr>
                        <a:t>-</a:t>
                      </a:r>
                      <a:endParaRPr sz="1800">
                        <a:latin typeface="Times New Roman"/>
                        <a:cs typeface="Times New Roman"/>
                      </a:endParaRPr>
                    </a:p>
                    <a:p>
                      <a:pPr marL="92075">
                        <a:lnSpc>
                          <a:spcPct val="100000"/>
                        </a:lnSpc>
                      </a:pPr>
                      <a:r>
                        <a:rPr sz="1800" dirty="0">
                          <a:latin typeface="Times New Roman"/>
                          <a:cs typeface="Times New Roman"/>
                        </a:rPr>
                        <a:t>850</a:t>
                      </a:r>
                      <a:endParaRPr sz="18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D0D7E8"/>
                    </a:solidFill>
                  </a:tcPr>
                </a:tc>
                <a:tc>
                  <a:txBody>
                    <a:bodyPr/>
                    <a:lstStyle/>
                    <a:p>
                      <a:pPr marL="92075">
                        <a:lnSpc>
                          <a:spcPct val="100000"/>
                        </a:lnSpc>
                        <a:spcBef>
                          <a:spcPts val="309"/>
                        </a:spcBef>
                      </a:pPr>
                      <a:r>
                        <a:rPr sz="1800" dirty="0">
                          <a:latin typeface="Times New Roman"/>
                          <a:cs typeface="Times New Roman"/>
                        </a:rPr>
                        <a:t>300</a:t>
                      </a:r>
                      <a:r>
                        <a:rPr sz="1800" spc="-55" dirty="0">
                          <a:latin typeface="Times New Roman"/>
                          <a:cs typeface="Times New Roman"/>
                        </a:rPr>
                        <a:t> </a:t>
                      </a:r>
                      <a:r>
                        <a:rPr sz="1800" dirty="0">
                          <a:latin typeface="Times New Roman"/>
                          <a:cs typeface="Times New Roman"/>
                        </a:rPr>
                        <a:t>-</a:t>
                      </a:r>
                      <a:endParaRPr sz="1800">
                        <a:latin typeface="Times New Roman"/>
                        <a:cs typeface="Times New Roman"/>
                      </a:endParaRPr>
                    </a:p>
                    <a:p>
                      <a:pPr marL="92075">
                        <a:lnSpc>
                          <a:spcPct val="100000"/>
                        </a:lnSpc>
                      </a:pPr>
                      <a:r>
                        <a:rPr sz="1800" dirty="0">
                          <a:latin typeface="Times New Roman"/>
                          <a:cs typeface="Times New Roman"/>
                        </a:rPr>
                        <a:t>450</a:t>
                      </a:r>
                      <a:endParaRPr sz="18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D0D7E8"/>
                    </a:solidFill>
                  </a:tcPr>
                </a:tc>
                <a:tc>
                  <a:txBody>
                    <a:bodyPr/>
                    <a:lstStyle/>
                    <a:p>
                      <a:pPr marL="92075">
                        <a:lnSpc>
                          <a:spcPct val="100000"/>
                        </a:lnSpc>
                        <a:spcBef>
                          <a:spcPts val="309"/>
                        </a:spcBef>
                      </a:pPr>
                      <a:r>
                        <a:rPr sz="1800" dirty="0">
                          <a:latin typeface="Times New Roman"/>
                          <a:cs typeface="Times New Roman"/>
                        </a:rPr>
                        <a:t>25</a:t>
                      </a:r>
                      <a:r>
                        <a:rPr sz="1800" spc="-40" dirty="0">
                          <a:latin typeface="Times New Roman"/>
                          <a:cs typeface="Times New Roman"/>
                        </a:rPr>
                        <a:t> </a:t>
                      </a:r>
                      <a:r>
                        <a:rPr sz="1800" dirty="0">
                          <a:latin typeface="Times New Roman"/>
                          <a:cs typeface="Times New Roman"/>
                        </a:rPr>
                        <a:t>-</a:t>
                      </a:r>
                      <a:r>
                        <a:rPr sz="1800" spc="-25" dirty="0">
                          <a:latin typeface="Times New Roman"/>
                          <a:cs typeface="Times New Roman"/>
                        </a:rPr>
                        <a:t> </a:t>
                      </a:r>
                      <a:r>
                        <a:rPr sz="1800" dirty="0">
                          <a:latin typeface="Times New Roman"/>
                          <a:cs typeface="Times New Roman"/>
                        </a:rPr>
                        <a:t>70</a:t>
                      </a:r>
                      <a:endParaRPr sz="1800">
                        <a:latin typeface="Times New Roman"/>
                        <a:cs typeface="Times New Roman"/>
                      </a:endParaRPr>
                    </a:p>
                  </a:txBody>
                  <a:tcPr marL="0" marR="0" marT="39369" marB="0">
                    <a:lnL w="12700">
                      <a:solidFill>
                        <a:srgbClr val="FFFFFF"/>
                      </a:solidFill>
                      <a:prstDash val="solid"/>
                    </a:lnL>
                    <a:lnR w="6350">
                      <a:solidFill>
                        <a:srgbClr val="FFFFFF"/>
                      </a:solidFill>
                      <a:prstDash val="solid"/>
                    </a:lnR>
                    <a:lnT w="12700">
                      <a:solidFill>
                        <a:srgbClr val="FFFFFF"/>
                      </a:solidFill>
                      <a:prstDash val="solid"/>
                    </a:lnT>
                    <a:lnB w="9525">
                      <a:solidFill>
                        <a:srgbClr val="FFFFFF"/>
                      </a:solidFill>
                      <a:prstDash val="solid"/>
                    </a:lnB>
                    <a:solidFill>
                      <a:srgbClr val="D0D7E8"/>
                    </a:solidFill>
                  </a:tcPr>
                </a:tc>
              </a:tr>
            </a:tbl>
          </a:graphicData>
        </a:graphic>
      </p:graphicFrame>
      <p:sp>
        <p:nvSpPr>
          <p:cNvPr id="3" name="object 3"/>
          <p:cNvSpPr txBox="1"/>
          <p:nvPr/>
        </p:nvSpPr>
        <p:spPr>
          <a:xfrm>
            <a:off x="142138" y="3149"/>
            <a:ext cx="8813165" cy="2519045"/>
          </a:xfrm>
          <a:prstGeom prst="rect">
            <a:avLst/>
          </a:prstGeom>
        </p:spPr>
        <p:txBody>
          <a:bodyPr vert="horz" wrap="square" lIns="0" tIns="12700" rIns="0" bIns="0" rtlCol="0">
            <a:spAutoFit/>
          </a:bodyPr>
          <a:lstStyle/>
          <a:p>
            <a:pPr marL="12700" marR="5080">
              <a:lnSpc>
                <a:spcPct val="150000"/>
              </a:lnSpc>
              <a:spcBef>
                <a:spcPts val="100"/>
              </a:spcBef>
            </a:pPr>
            <a:r>
              <a:rPr sz="2000" spc="-5" dirty="0">
                <a:latin typeface="Times New Roman"/>
                <a:cs typeface="Times New Roman"/>
              </a:rPr>
              <a:t>Some </a:t>
            </a:r>
            <a:r>
              <a:rPr sz="2000" dirty="0">
                <a:latin typeface="Times New Roman"/>
                <a:cs typeface="Times New Roman"/>
              </a:rPr>
              <a:t>characteristics parameters of compressed products are </a:t>
            </a:r>
            <a:r>
              <a:rPr sz="2000" spc="5" dirty="0">
                <a:latin typeface="Times New Roman"/>
                <a:cs typeface="Times New Roman"/>
              </a:rPr>
              <a:t>shown </a:t>
            </a:r>
            <a:r>
              <a:rPr sz="2000" dirty="0">
                <a:latin typeface="Times New Roman"/>
                <a:cs typeface="Times New Roman"/>
              </a:rPr>
              <a:t>in the table </a:t>
            </a:r>
            <a:r>
              <a:rPr sz="2000" spc="-20" dirty="0">
                <a:latin typeface="Times New Roman"/>
                <a:cs typeface="Times New Roman"/>
              </a:rPr>
              <a:t>below. </a:t>
            </a:r>
            <a:r>
              <a:rPr sz="2000" spc="-484" dirty="0">
                <a:latin typeface="Times New Roman"/>
                <a:cs typeface="Times New Roman"/>
              </a:rPr>
              <a:t> </a:t>
            </a:r>
            <a:r>
              <a:rPr sz="2000" dirty="0">
                <a:latin typeface="Times New Roman"/>
                <a:cs typeface="Times New Roman"/>
              </a:rPr>
              <a:t>The whole mechanical conversion of biomass includes </a:t>
            </a:r>
            <a:r>
              <a:rPr sz="2000" i="1" spc="-5" dirty="0">
                <a:solidFill>
                  <a:srgbClr val="FF0000"/>
                </a:solidFill>
                <a:latin typeface="Times New Roman"/>
                <a:cs typeface="Times New Roman"/>
              </a:rPr>
              <a:t>collection, </a:t>
            </a:r>
            <a:r>
              <a:rPr sz="2000" i="1" spc="-10" dirty="0">
                <a:solidFill>
                  <a:srgbClr val="FF0000"/>
                </a:solidFill>
                <a:latin typeface="Times New Roman"/>
                <a:cs typeface="Times New Roman"/>
              </a:rPr>
              <a:t>processing, </a:t>
            </a:r>
            <a:r>
              <a:rPr sz="2000" i="1" dirty="0">
                <a:solidFill>
                  <a:srgbClr val="FF0000"/>
                </a:solidFill>
                <a:latin typeface="Times New Roman"/>
                <a:cs typeface="Times New Roman"/>
              </a:rPr>
              <a:t>drying </a:t>
            </a:r>
            <a:r>
              <a:rPr sz="2000" i="1" spc="5" dirty="0">
                <a:solidFill>
                  <a:srgbClr val="FF0000"/>
                </a:solidFill>
                <a:latin typeface="Times New Roman"/>
                <a:cs typeface="Times New Roman"/>
              </a:rPr>
              <a:t> </a:t>
            </a:r>
            <a:r>
              <a:rPr sz="2000" i="1" dirty="0">
                <a:solidFill>
                  <a:srgbClr val="FF0000"/>
                </a:solidFill>
                <a:latin typeface="Times New Roman"/>
                <a:cs typeface="Times New Roman"/>
              </a:rPr>
              <a:t>etc.; which </a:t>
            </a:r>
            <a:r>
              <a:rPr sz="2000" i="1" spc="-20" dirty="0">
                <a:solidFill>
                  <a:srgbClr val="FF0000"/>
                </a:solidFill>
                <a:latin typeface="Times New Roman"/>
                <a:cs typeface="Times New Roman"/>
              </a:rPr>
              <a:t>requires </a:t>
            </a:r>
            <a:r>
              <a:rPr sz="2000" i="1" dirty="0">
                <a:solidFill>
                  <a:srgbClr val="FF0000"/>
                </a:solidFill>
                <a:latin typeface="Times New Roman"/>
                <a:cs typeface="Times New Roman"/>
              </a:rPr>
              <a:t>total </a:t>
            </a:r>
            <a:r>
              <a:rPr sz="2000" i="1" spc="-10" dirty="0">
                <a:solidFill>
                  <a:srgbClr val="FF0000"/>
                </a:solidFill>
                <a:latin typeface="Times New Roman"/>
                <a:cs typeface="Times New Roman"/>
              </a:rPr>
              <a:t>energy </a:t>
            </a:r>
            <a:r>
              <a:rPr sz="2000" i="1" dirty="0">
                <a:solidFill>
                  <a:srgbClr val="FF0000"/>
                </a:solidFill>
                <a:latin typeface="Times New Roman"/>
                <a:cs typeface="Times New Roman"/>
              </a:rPr>
              <a:t>of 10 to </a:t>
            </a:r>
            <a:r>
              <a:rPr sz="2000" i="1" spc="5" dirty="0">
                <a:solidFill>
                  <a:srgbClr val="FF0000"/>
                </a:solidFill>
                <a:latin typeface="Times New Roman"/>
                <a:cs typeface="Times New Roman"/>
              </a:rPr>
              <a:t>15% </a:t>
            </a:r>
            <a:r>
              <a:rPr sz="2000" i="1" dirty="0">
                <a:solidFill>
                  <a:srgbClr val="FF0000"/>
                </a:solidFill>
                <a:latin typeface="Times New Roman"/>
                <a:cs typeface="Times New Roman"/>
              </a:rPr>
              <a:t>of the </a:t>
            </a:r>
            <a:r>
              <a:rPr sz="2000" i="1" spc="-5" dirty="0">
                <a:solidFill>
                  <a:srgbClr val="FF0000"/>
                </a:solidFill>
                <a:latin typeface="Times New Roman"/>
                <a:cs typeface="Times New Roman"/>
              </a:rPr>
              <a:t>respective </a:t>
            </a:r>
            <a:r>
              <a:rPr sz="2000" i="1" dirty="0">
                <a:solidFill>
                  <a:srgbClr val="FF0000"/>
                </a:solidFill>
                <a:latin typeface="Times New Roman"/>
                <a:cs typeface="Times New Roman"/>
              </a:rPr>
              <a:t>calorific </a:t>
            </a:r>
            <a:r>
              <a:rPr sz="2000" i="1" spc="-15" dirty="0">
                <a:solidFill>
                  <a:srgbClr val="FF0000"/>
                </a:solidFill>
                <a:latin typeface="Times New Roman"/>
                <a:cs typeface="Times New Roman"/>
              </a:rPr>
              <a:t>values</a:t>
            </a:r>
            <a:r>
              <a:rPr sz="2000" spc="-15" dirty="0">
                <a:latin typeface="Times New Roman"/>
                <a:cs typeface="Times New Roman"/>
              </a:rPr>
              <a:t>. </a:t>
            </a:r>
            <a:r>
              <a:rPr sz="2000" dirty="0">
                <a:latin typeface="Times New Roman"/>
                <a:cs typeface="Times New Roman"/>
              </a:rPr>
              <a:t>So the </a:t>
            </a:r>
            <a:r>
              <a:rPr sz="2000" spc="-484" dirty="0">
                <a:latin typeface="Times New Roman"/>
                <a:cs typeface="Times New Roman"/>
              </a:rPr>
              <a:t> </a:t>
            </a:r>
            <a:r>
              <a:rPr sz="2000" dirty="0">
                <a:latin typeface="Times New Roman"/>
                <a:cs typeface="Times New Roman"/>
              </a:rPr>
              <a:t>net</a:t>
            </a:r>
            <a:r>
              <a:rPr sz="2000" spc="-10" dirty="0">
                <a:latin typeface="Times New Roman"/>
                <a:cs typeface="Times New Roman"/>
              </a:rPr>
              <a:t> </a:t>
            </a:r>
            <a:r>
              <a:rPr sz="2000" dirty="0">
                <a:latin typeface="Times New Roman"/>
                <a:cs typeface="Times New Roman"/>
              </a:rPr>
              <a:t>conversion</a:t>
            </a:r>
            <a:r>
              <a:rPr sz="2000" spc="-20" dirty="0">
                <a:latin typeface="Times New Roman"/>
                <a:cs typeface="Times New Roman"/>
              </a:rPr>
              <a:t> </a:t>
            </a:r>
            <a:r>
              <a:rPr sz="2000" spc="-5" dirty="0">
                <a:latin typeface="Times New Roman"/>
                <a:cs typeface="Times New Roman"/>
              </a:rPr>
              <a:t>efficiency</a:t>
            </a:r>
            <a:r>
              <a:rPr sz="2000" spc="-3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biomass compression</a:t>
            </a:r>
            <a:r>
              <a:rPr sz="2000" spc="-20" dirty="0">
                <a:latin typeface="Times New Roman"/>
                <a:cs typeface="Times New Roman"/>
              </a:rPr>
              <a:t> </a:t>
            </a:r>
            <a:r>
              <a:rPr sz="2000" dirty="0">
                <a:latin typeface="Times New Roman"/>
                <a:cs typeface="Times New Roman"/>
              </a:rPr>
              <a:t>process</a:t>
            </a:r>
            <a:r>
              <a:rPr sz="2000" spc="-25" dirty="0">
                <a:latin typeface="Times New Roman"/>
                <a:cs typeface="Times New Roman"/>
              </a:rPr>
              <a:t> </a:t>
            </a:r>
            <a:r>
              <a:rPr sz="2000" dirty="0">
                <a:latin typeface="Times New Roman"/>
                <a:cs typeface="Times New Roman"/>
              </a:rPr>
              <a:t>lies</a:t>
            </a:r>
            <a:r>
              <a:rPr sz="2000" spc="-15" dirty="0">
                <a:latin typeface="Times New Roman"/>
                <a:cs typeface="Times New Roman"/>
              </a:rPr>
              <a:t> </a:t>
            </a:r>
            <a:r>
              <a:rPr sz="2000" dirty="0">
                <a:latin typeface="Times New Roman"/>
                <a:cs typeface="Times New Roman"/>
              </a:rPr>
              <a:t>between</a:t>
            </a:r>
            <a:r>
              <a:rPr sz="2000" spc="-10" dirty="0">
                <a:latin typeface="Times New Roman"/>
                <a:cs typeface="Times New Roman"/>
              </a:rPr>
              <a:t> </a:t>
            </a:r>
            <a:r>
              <a:rPr sz="2000" spc="5" dirty="0">
                <a:latin typeface="Times New Roman"/>
                <a:cs typeface="Times New Roman"/>
              </a:rPr>
              <a:t>85%</a:t>
            </a:r>
            <a:r>
              <a:rPr sz="2000" spc="-10"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90%.</a:t>
            </a:r>
            <a:endParaRPr sz="2000">
              <a:latin typeface="Times New Roman"/>
              <a:cs typeface="Times New Roman"/>
            </a:endParaRPr>
          </a:p>
          <a:p>
            <a:pPr>
              <a:lnSpc>
                <a:spcPct val="100000"/>
              </a:lnSpc>
              <a:spcBef>
                <a:spcPts val="10"/>
              </a:spcBef>
            </a:pPr>
            <a:endParaRPr sz="2450">
              <a:latin typeface="Times New Roman"/>
              <a:cs typeface="Times New Roman"/>
            </a:endParaRPr>
          </a:p>
          <a:p>
            <a:pPr marL="12700">
              <a:lnSpc>
                <a:spcPct val="100000"/>
              </a:lnSpc>
            </a:pPr>
            <a:r>
              <a:rPr sz="2000" spc="-25" dirty="0">
                <a:latin typeface="Times New Roman"/>
                <a:cs typeface="Times New Roman"/>
              </a:rPr>
              <a:t>Table:</a:t>
            </a:r>
            <a:r>
              <a:rPr sz="2000" spc="-20" dirty="0">
                <a:latin typeface="Times New Roman"/>
                <a:cs typeface="Times New Roman"/>
              </a:rPr>
              <a:t> </a:t>
            </a:r>
            <a:r>
              <a:rPr sz="2000" dirty="0">
                <a:latin typeface="Times New Roman"/>
                <a:cs typeface="Times New Roman"/>
              </a:rPr>
              <a:t>Parameters</a:t>
            </a:r>
            <a:r>
              <a:rPr sz="2000" spc="-1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compressed</a:t>
            </a:r>
            <a:r>
              <a:rPr sz="2000" spc="-15" dirty="0">
                <a:latin typeface="Times New Roman"/>
                <a:cs typeface="Times New Roman"/>
              </a:rPr>
              <a:t> </a:t>
            </a:r>
            <a:r>
              <a:rPr sz="2000" dirty="0">
                <a:latin typeface="Times New Roman"/>
                <a:cs typeface="Times New Roman"/>
              </a:rPr>
              <a:t>biomass</a:t>
            </a:r>
            <a:r>
              <a:rPr sz="2000" spc="-15" dirty="0">
                <a:latin typeface="Times New Roman"/>
                <a:cs typeface="Times New Roman"/>
              </a:rPr>
              <a:t> </a:t>
            </a:r>
            <a:r>
              <a:rPr sz="2000" spc="-10" dirty="0">
                <a:latin typeface="Times New Roman"/>
                <a:cs typeface="Times New Roman"/>
              </a:rPr>
              <a:t>(Wieneke</a:t>
            </a:r>
            <a:r>
              <a:rPr sz="2000" spc="-40" dirty="0">
                <a:latin typeface="Times New Roman"/>
                <a:cs typeface="Times New Roman"/>
              </a:rPr>
              <a:t> </a:t>
            </a:r>
            <a:r>
              <a:rPr sz="2000" spc="5" dirty="0">
                <a:latin typeface="Times New Roman"/>
                <a:cs typeface="Times New Roman"/>
              </a:rPr>
              <a:t>1983)</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37042" y="6445541"/>
            <a:ext cx="269875" cy="196215"/>
          </a:xfrm>
          <a:prstGeom prst="rect">
            <a:avLst/>
          </a:prstGeom>
        </p:spPr>
        <p:txBody>
          <a:bodyPr vert="horz" wrap="square" lIns="0" tIns="0" rIns="0" bIns="0" rtlCol="0">
            <a:spAutoFit/>
          </a:bodyPr>
          <a:lstStyle/>
          <a:p>
            <a:pPr marL="12700">
              <a:lnSpc>
                <a:spcPts val="1430"/>
              </a:lnSpc>
            </a:pPr>
            <a:r>
              <a:rPr sz="1200" spc="-85" dirty="0">
                <a:solidFill>
                  <a:srgbClr val="888888"/>
                </a:solidFill>
                <a:latin typeface="Arial MT"/>
                <a:cs typeface="Arial MT"/>
              </a:rPr>
              <a:t>1</a:t>
            </a:r>
            <a:r>
              <a:rPr sz="1200" dirty="0">
                <a:solidFill>
                  <a:srgbClr val="888888"/>
                </a:solidFill>
                <a:latin typeface="Arial MT"/>
                <a:cs typeface="Arial MT"/>
              </a:rPr>
              <a:t>10</a:t>
            </a:r>
            <a:endParaRPr sz="1200">
              <a:latin typeface="Arial MT"/>
              <a:cs typeface="Arial MT"/>
            </a:endParaRPr>
          </a:p>
        </p:txBody>
      </p:sp>
      <p:sp>
        <p:nvSpPr>
          <p:cNvPr id="4" name="object 4"/>
          <p:cNvSpPr txBox="1"/>
          <p:nvPr/>
        </p:nvSpPr>
        <p:spPr>
          <a:xfrm>
            <a:off x="612140" y="6550872"/>
            <a:ext cx="4264025" cy="307975"/>
          </a:xfrm>
          <a:prstGeom prst="rect">
            <a:avLst/>
          </a:prstGeom>
        </p:spPr>
        <p:txBody>
          <a:bodyPr vert="horz" wrap="square" lIns="0" tIns="0" rIns="0" bIns="0" rtlCol="0">
            <a:spAutoFit/>
          </a:bodyPr>
          <a:lstStyle/>
          <a:p>
            <a:pPr marL="12700">
              <a:lnSpc>
                <a:spcPts val="2290"/>
              </a:lnSpc>
            </a:pPr>
            <a:r>
              <a:rPr sz="2000" dirty="0">
                <a:latin typeface="Times New Roman"/>
                <a:cs typeface="Times New Roman"/>
              </a:rPr>
              <a:t>start</a:t>
            </a:r>
            <a:r>
              <a:rPr sz="2000" spc="-30" dirty="0">
                <a:latin typeface="Times New Roman"/>
                <a:cs typeface="Times New Roman"/>
              </a:rPr>
              <a:t> </a:t>
            </a:r>
            <a:r>
              <a:rPr sz="2000" dirty="0">
                <a:latin typeface="Times New Roman"/>
                <a:cs typeface="Times New Roman"/>
              </a:rPr>
              <a:t>of</a:t>
            </a:r>
            <a:r>
              <a:rPr sz="2000" spc="-2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engine</a:t>
            </a:r>
            <a:r>
              <a:rPr sz="2000" spc="-30" dirty="0">
                <a:latin typeface="Times New Roman"/>
                <a:cs typeface="Times New Roman"/>
              </a:rPr>
              <a:t> </a:t>
            </a:r>
            <a:r>
              <a:rPr sz="2000" dirty="0">
                <a:latin typeface="Times New Roman"/>
                <a:cs typeface="Times New Roman"/>
              </a:rPr>
              <a:t>due</a:t>
            </a:r>
            <a:r>
              <a:rPr sz="2000" spc="-25"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higher</a:t>
            </a:r>
            <a:r>
              <a:rPr sz="2000" spc="-40" dirty="0">
                <a:latin typeface="Times New Roman"/>
                <a:cs typeface="Times New Roman"/>
              </a:rPr>
              <a:t> </a:t>
            </a:r>
            <a:r>
              <a:rPr sz="2000" spc="-15" dirty="0">
                <a:latin typeface="Times New Roman"/>
                <a:cs typeface="Times New Roman"/>
              </a:rPr>
              <a:t>viscosity.</a:t>
            </a:r>
            <a:endParaRPr sz="2000">
              <a:latin typeface="Times New Roman"/>
              <a:cs typeface="Times New Roman"/>
            </a:endParaRPr>
          </a:p>
        </p:txBody>
      </p:sp>
      <p:sp>
        <p:nvSpPr>
          <p:cNvPr id="2" name="object 2"/>
          <p:cNvSpPr txBox="1"/>
          <p:nvPr/>
        </p:nvSpPr>
        <p:spPr>
          <a:xfrm>
            <a:off x="154939" y="0"/>
            <a:ext cx="8835390" cy="6428105"/>
          </a:xfrm>
          <a:prstGeom prst="rect">
            <a:avLst/>
          </a:prstGeom>
        </p:spPr>
        <p:txBody>
          <a:bodyPr vert="horz" wrap="square" lIns="0" tIns="165100" rIns="0" bIns="0" rtlCol="0">
            <a:spAutoFit/>
          </a:bodyPr>
          <a:lstStyle/>
          <a:p>
            <a:pPr marL="12700" algn="just">
              <a:lnSpc>
                <a:spcPct val="100000"/>
              </a:lnSpc>
              <a:spcBef>
                <a:spcPts val="1300"/>
              </a:spcBef>
            </a:pPr>
            <a:r>
              <a:rPr sz="2000" b="1" dirty="0">
                <a:latin typeface="Times New Roman"/>
                <a:cs typeface="Times New Roman"/>
              </a:rPr>
              <a:t>Extraction</a:t>
            </a:r>
            <a:r>
              <a:rPr sz="2000" b="1" spc="-45" dirty="0">
                <a:latin typeface="Times New Roman"/>
                <a:cs typeface="Times New Roman"/>
              </a:rPr>
              <a:t> </a:t>
            </a:r>
            <a:r>
              <a:rPr sz="2000" b="1" dirty="0">
                <a:latin typeface="Times New Roman"/>
                <a:cs typeface="Times New Roman"/>
              </a:rPr>
              <a:t>of</a:t>
            </a:r>
            <a:r>
              <a:rPr sz="2000" b="1" spc="-15" dirty="0">
                <a:latin typeface="Times New Roman"/>
                <a:cs typeface="Times New Roman"/>
              </a:rPr>
              <a:t> </a:t>
            </a:r>
            <a:r>
              <a:rPr sz="2000" b="1" dirty="0">
                <a:latin typeface="Times New Roman"/>
                <a:cs typeface="Times New Roman"/>
              </a:rPr>
              <a:t>oil</a:t>
            </a:r>
            <a:r>
              <a:rPr sz="2000" b="1" spc="-15" dirty="0">
                <a:latin typeface="Times New Roman"/>
                <a:cs typeface="Times New Roman"/>
              </a:rPr>
              <a:t> </a:t>
            </a:r>
            <a:r>
              <a:rPr sz="2000" b="1" spc="-10" dirty="0">
                <a:latin typeface="Times New Roman"/>
                <a:cs typeface="Times New Roman"/>
              </a:rPr>
              <a:t>from</a:t>
            </a:r>
            <a:r>
              <a:rPr sz="2000" b="1" spc="-15" dirty="0">
                <a:latin typeface="Times New Roman"/>
                <a:cs typeface="Times New Roman"/>
              </a:rPr>
              <a:t> </a:t>
            </a:r>
            <a:r>
              <a:rPr sz="2000" b="1" dirty="0">
                <a:latin typeface="Times New Roman"/>
                <a:cs typeface="Times New Roman"/>
              </a:rPr>
              <a:t>plant</a:t>
            </a:r>
            <a:r>
              <a:rPr sz="2000" b="1" spc="-25" dirty="0">
                <a:latin typeface="Times New Roman"/>
                <a:cs typeface="Times New Roman"/>
              </a:rPr>
              <a:t> </a:t>
            </a:r>
            <a:r>
              <a:rPr sz="2000" b="1" spc="-5" dirty="0">
                <a:latin typeface="Times New Roman"/>
                <a:cs typeface="Times New Roman"/>
              </a:rPr>
              <a:t>products:-</a:t>
            </a:r>
            <a:endParaRPr sz="2000">
              <a:latin typeface="Times New Roman"/>
              <a:cs typeface="Times New Roman"/>
            </a:endParaRPr>
          </a:p>
          <a:p>
            <a:pPr marL="12700" marR="5080" indent="568325" algn="just">
              <a:lnSpc>
                <a:spcPct val="150000"/>
              </a:lnSpc>
            </a:pPr>
            <a:r>
              <a:rPr sz="2000" spc="-5" dirty="0">
                <a:latin typeface="Times New Roman"/>
                <a:cs typeface="Times New Roman"/>
              </a:rPr>
              <a:t>The extraction of </a:t>
            </a:r>
            <a:r>
              <a:rPr sz="2000" spc="-10" dirty="0">
                <a:latin typeface="Times New Roman"/>
                <a:cs typeface="Times New Roman"/>
              </a:rPr>
              <a:t>energy </a:t>
            </a:r>
            <a:r>
              <a:rPr sz="2000" spc="-5" dirty="0">
                <a:latin typeface="Times New Roman"/>
                <a:cs typeface="Times New Roman"/>
              </a:rPr>
              <a:t>source </a:t>
            </a:r>
            <a:r>
              <a:rPr sz="2000" dirty="0">
                <a:latin typeface="Times New Roman"/>
                <a:cs typeface="Times New Roman"/>
              </a:rPr>
              <a:t>from </a:t>
            </a:r>
            <a:r>
              <a:rPr sz="2000" spc="-5" dirty="0">
                <a:latin typeface="Times New Roman"/>
                <a:cs typeface="Times New Roman"/>
              </a:rPr>
              <a:t>biomass consists of </a:t>
            </a:r>
            <a:r>
              <a:rPr sz="2000" i="1" spc="5" dirty="0">
                <a:solidFill>
                  <a:srgbClr val="FF0000"/>
                </a:solidFill>
                <a:latin typeface="Times New Roman"/>
                <a:cs typeface="Times New Roman"/>
              </a:rPr>
              <a:t>hot </a:t>
            </a:r>
            <a:r>
              <a:rPr sz="2000" i="1" spc="-20" dirty="0">
                <a:solidFill>
                  <a:srgbClr val="FF0000"/>
                </a:solidFill>
                <a:latin typeface="Times New Roman"/>
                <a:cs typeface="Times New Roman"/>
              </a:rPr>
              <a:t>press </a:t>
            </a:r>
            <a:r>
              <a:rPr sz="2000" i="1" dirty="0">
                <a:solidFill>
                  <a:srgbClr val="FF0000"/>
                </a:solidFill>
                <a:latin typeface="Times New Roman"/>
                <a:cs typeface="Times New Roman"/>
              </a:rPr>
              <a:t>or </a:t>
            </a:r>
            <a:r>
              <a:rPr sz="2000" i="1" spc="-5" dirty="0">
                <a:solidFill>
                  <a:srgbClr val="FF0000"/>
                </a:solidFill>
                <a:latin typeface="Times New Roman"/>
                <a:cs typeface="Times New Roman"/>
              </a:rPr>
              <a:t>cold </a:t>
            </a:r>
            <a:r>
              <a:rPr sz="2000" i="1" spc="-15" dirty="0">
                <a:solidFill>
                  <a:srgbClr val="FF0000"/>
                </a:solidFill>
                <a:latin typeface="Times New Roman"/>
                <a:cs typeface="Times New Roman"/>
              </a:rPr>
              <a:t>press</a:t>
            </a:r>
            <a:r>
              <a:rPr sz="2000" spc="-15" dirty="0">
                <a:latin typeface="Times New Roman"/>
                <a:cs typeface="Times New Roman"/>
              </a:rPr>
              <a:t>, </a:t>
            </a:r>
            <a:r>
              <a:rPr sz="2000" spc="-484" dirty="0">
                <a:latin typeface="Times New Roman"/>
                <a:cs typeface="Times New Roman"/>
              </a:rPr>
              <a:t> </a:t>
            </a:r>
            <a:r>
              <a:rPr sz="2000" i="1" spc="-5" dirty="0">
                <a:solidFill>
                  <a:srgbClr val="FF0000"/>
                </a:solidFill>
                <a:latin typeface="Times New Roman"/>
                <a:cs typeface="Times New Roman"/>
              </a:rPr>
              <a:t>steam extraction </a:t>
            </a:r>
            <a:r>
              <a:rPr sz="2000" i="1" dirty="0">
                <a:solidFill>
                  <a:srgbClr val="FF0000"/>
                </a:solidFill>
                <a:latin typeface="Times New Roman"/>
                <a:cs typeface="Times New Roman"/>
              </a:rPr>
              <a:t>or </a:t>
            </a:r>
            <a:r>
              <a:rPr sz="2000" i="1" spc="-5" dirty="0">
                <a:solidFill>
                  <a:srgbClr val="FF0000"/>
                </a:solidFill>
                <a:latin typeface="Times New Roman"/>
                <a:cs typeface="Times New Roman"/>
              </a:rPr>
              <a:t>acid </a:t>
            </a:r>
            <a:r>
              <a:rPr sz="2000" i="1" spc="-15" dirty="0">
                <a:solidFill>
                  <a:srgbClr val="FF0000"/>
                </a:solidFill>
                <a:latin typeface="Times New Roman"/>
                <a:cs typeface="Times New Roman"/>
              </a:rPr>
              <a:t>reduction </a:t>
            </a:r>
            <a:r>
              <a:rPr sz="2000" spc="-5" dirty="0">
                <a:latin typeface="Times New Roman"/>
                <a:cs typeface="Times New Roman"/>
              </a:rPr>
              <a:t>etc. </a:t>
            </a:r>
            <a:r>
              <a:rPr sz="2000" spc="-10" dirty="0">
                <a:latin typeface="Times New Roman"/>
                <a:cs typeface="Times New Roman"/>
              </a:rPr>
              <a:t>Some </a:t>
            </a:r>
            <a:r>
              <a:rPr sz="2000" dirty="0">
                <a:latin typeface="Times New Roman"/>
                <a:cs typeface="Times New Roman"/>
              </a:rPr>
              <a:t>plants </a:t>
            </a:r>
            <a:r>
              <a:rPr sz="2000" spc="-5" dirty="0">
                <a:latin typeface="Times New Roman"/>
                <a:cs typeface="Times New Roman"/>
              </a:rPr>
              <a:t>produce acid </a:t>
            </a:r>
            <a:r>
              <a:rPr sz="2000" dirty="0">
                <a:latin typeface="Times New Roman"/>
                <a:cs typeface="Times New Roman"/>
              </a:rPr>
              <a:t>free hydrocarbons </a:t>
            </a:r>
            <a:r>
              <a:rPr sz="2000" spc="5" dirty="0">
                <a:latin typeface="Times New Roman"/>
                <a:cs typeface="Times New Roman"/>
              </a:rPr>
              <a:t> </a:t>
            </a:r>
            <a:r>
              <a:rPr sz="2000" spc="-5" dirty="0">
                <a:latin typeface="Times New Roman"/>
                <a:cs typeface="Times New Roman"/>
              </a:rPr>
              <a:t>like </a:t>
            </a:r>
            <a:r>
              <a:rPr sz="2000" i="1" spc="-5" dirty="0">
                <a:solidFill>
                  <a:srgbClr val="FF0000"/>
                </a:solidFill>
                <a:latin typeface="Times New Roman"/>
                <a:cs typeface="Times New Roman"/>
              </a:rPr>
              <a:t>cellulose </a:t>
            </a:r>
            <a:r>
              <a:rPr sz="2000" i="1" dirty="0">
                <a:solidFill>
                  <a:srgbClr val="FF0000"/>
                </a:solidFill>
                <a:latin typeface="Times New Roman"/>
                <a:cs typeface="Times New Roman"/>
              </a:rPr>
              <a:t>and </a:t>
            </a:r>
            <a:r>
              <a:rPr sz="2000" i="1" spc="-5" dirty="0">
                <a:solidFill>
                  <a:srgbClr val="FF0000"/>
                </a:solidFill>
                <a:latin typeface="Times New Roman"/>
                <a:cs typeface="Times New Roman"/>
              </a:rPr>
              <a:t>lignin</a:t>
            </a:r>
            <a:r>
              <a:rPr sz="2000" spc="-5" dirty="0">
                <a:latin typeface="Times New Roman"/>
                <a:cs typeface="Times New Roman"/>
              </a:rPr>
              <a:t>. The acid free </a:t>
            </a:r>
            <a:r>
              <a:rPr sz="2000" dirty="0">
                <a:latin typeface="Times New Roman"/>
                <a:cs typeface="Times New Roman"/>
              </a:rPr>
              <a:t>hydrocarbons </a:t>
            </a:r>
            <a:r>
              <a:rPr sz="2000" spc="-5" dirty="0">
                <a:latin typeface="Times New Roman"/>
                <a:cs typeface="Times New Roman"/>
              </a:rPr>
              <a:t>can </a:t>
            </a:r>
            <a:r>
              <a:rPr sz="2000" dirty="0">
                <a:latin typeface="Times New Roman"/>
                <a:cs typeface="Times New Roman"/>
              </a:rPr>
              <a:t>be </a:t>
            </a:r>
            <a:r>
              <a:rPr sz="2000" spc="-5" dirty="0">
                <a:latin typeface="Times New Roman"/>
                <a:cs typeface="Times New Roman"/>
              </a:rPr>
              <a:t>converted </a:t>
            </a:r>
            <a:r>
              <a:rPr sz="2000" spc="-10" dirty="0">
                <a:latin typeface="Times New Roman"/>
                <a:cs typeface="Times New Roman"/>
              </a:rPr>
              <a:t>into </a:t>
            </a:r>
            <a:r>
              <a:rPr sz="2000" spc="-5" dirty="0">
                <a:latin typeface="Times New Roman"/>
                <a:cs typeface="Times New Roman"/>
              </a:rPr>
              <a:t>oil which </a:t>
            </a:r>
            <a:r>
              <a:rPr sz="2000" dirty="0">
                <a:latin typeface="Times New Roman"/>
                <a:cs typeface="Times New Roman"/>
              </a:rPr>
              <a:t> </a:t>
            </a:r>
            <a:r>
              <a:rPr sz="2000" spc="-5" dirty="0">
                <a:latin typeface="Times New Roman"/>
                <a:cs typeface="Times New Roman"/>
              </a:rPr>
              <a:t>can </a:t>
            </a:r>
            <a:r>
              <a:rPr sz="2000" dirty="0">
                <a:latin typeface="Times New Roman"/>
                <a:cs typeface="Times New Roman"/>
              </a:rPr>
              <a:t>be </a:t>
            </a:r>
            <a:r>
              <a:rPr sz="2000" spc="-5" dirty="0">
                <a:latin typeface="Times New Roman"/>
                <a:cs typeface="Times New Roman"/>
              </a:rPr>
              <a:t>treated </a:t>
            </a:r>
            <a:r>
              <a:rPr sz="2000" dirty="0">
                <a:latin typeface="Times New Roman"/>
                <a:cs typeface="Times New Roman"/>
              </a:rPr>
              <a:t>as an </a:t>
            </a:r>
            <a:r>
              <a:rPr sz="2000" spc="-5" dirty="0">
                <a:latin typeface="Times New Roman"/>
                <a:cs typeface="Times New Roman"/>
              </a:rPr>
              <a:t>oil. </a:t>
            </a:r>
            <a:r>
              <a:rPr sz="2000" spc="-25" dirty="0">
                <a:latin typeface="Times New Roman"/>
                <a:cs typeface="Times New Roman"/>
              </a:rPr>
              <a:t>Vegetable </a:t>
            </a:r>
            <a:r>
              <a:rPr sz="2000" spc="-5" dirty="0">
                <a:latin typeface="Times New Roman"/>
                <a:cs typeface="Times New Roman"/>
              </a:rPr>
              <a:t>oils are mainly </a:t>
            </a:r>
            <a:r>
              <a:rPr sz="2000" dirty="0">
                <a:latin typeface="Times New Roman"/>
                <a:cs typeface="Times New Roman"/>
              </a:rPr>
              <a:t>edible </a:t>
            </a:r>
            <a:r>
              <a:rPr sz="2000" spc="-5" dirty="0">
                <a:latin typeface="Times New Roman"/>
                <a:cs typeface="Times New Roman"/>
              </a:rPr>
              <a:t>oils along with their use </a:t>
            </a:r>
            <a:r>
              <a:rPr sz="2000" spc="-20" dirty="0">
                <a:latin typeface="Times New Roman"/>
                <a:cs typeface="Times New Roman"/>
              </a:rPr>
              <a:t>in </a:t>
            </a:r>
            <a:r>
              <a:rPr sz="2000" spc="-15" dirty="0">
                <a:latin typeface="Times New Roman"/>
                <a:cs typeface="Times New Roman"/>
              </a:rPr>
              <a:t> </a:t>
            </a:r>
            <a:r>
              <a:rPr sz="2000" dirty="0">
                <a:latin typeface="Times New Roman"/>
                <a:cs typeface="Times New Roman"/>
              </a:rPr>
              <a:t>paints,</a:t>
            </a:r>
            <a:r>
              <a:rPr sz="2000" spc="-30" dirty="0">
                <a:latin typeface="Times New Roman"/>
                <a:cs typeface="Times New Roman"/>
              </a:rPr>
              <a:t> </a:t>
            </a:r>
            <a:r>
              <a:rPr sz="2000" dirty="0">
                <a:latin typeface="Times New Roman"/>
                <a:cs typeface="Times New Roman"/>
              </a:rPr>
              <a:t>soaps</a:t>
            </a:r>
            <a:r>
              <a:rPr sz="2000" spc="-2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spc="-5" dirty="0">
                <a:latin typeface="Times New Roman"/>
                <a:cs typeface="Times New Roman"/>
              </a:rPr>
              <a:t>cosmetic</a:t>
            </a:r>
            <a:r>
              <a:rPr sz="2000" spc="-20" dirty="0">
                <a:latin typeface="Times New Roman"/>
                <a:cs typeface="Times New Roman"/>
              </a:rPr>
              <a:t> </a:t>
            </a:r>
            <a:r>
              <a:rPr sz="2000" spc="-5" dirty="0">
                <a:latin typeface="Times New Roman"/>
                <a:cs typeface="Times New Roman"/>
              </a:rPr>
              <a:t>articles.</a:t>
            </a:r>
            <a:endParaRPr sz="2000">
              <a:latin typeface="Times New Roman"/>
              <a:cs typeface="Times New Roman"/>
            </a:endParaRPr>
          </a:p>
          <a:p>
            <a:pPr marL="12700" algn="just">
              <a:lnSpc>
                <a:spcPct val="100000"/>
              </a:lnSpc>
              <a:spcBef>
                <a:spcPts val="1200"/>
              </a:spcBef>
            </a:pPr>
            <a:r>
              <a:rPr sz="2000" dirty="0">
                <a:latin typeface="Times New Roman"/>
                <a:cs typeface="Times New Roman"/>
              </a:rPr>
              <a:t>*</a:t>
            </a:r>
            <a:r>
              <a:rPr sz="2000" spc="844" dirty="0">
                <a:latin typeface="Times New Roman"/>
                <a:cs typeface="Times New Roman"/>
              </a:rPr>
              <a:t> </a:t>
            </a:r>
            <a:r>
              <a:rPr sz="2000" spc="-5" dirty="0">
                <a:latin typeface="Times New Roman"/>
                <a:cs typeface="Times New Roman"/>
              </a:rPr>
              <a:t>In</a:t>
            </a:r>
            <a:r>
              <a:rPr sz="2000" spc="180" dirty="0">
                <a:latin typeface="Times New Roman"/>
                <a:cs typeface="Times New Roman"/>
              </a:rPr>
              <a:t> </a:t>
            </a:r>
            <a:r>
              <a:rPr sz="2000" spc="-5" dirty="0">
                <a:latin typeface="Times New Roman"/>
                <a:cs typeface="Times New Roman"/>
              </a:rPr>
              <a:t>Europe,</a:t>
            </a:r>
            <a:r>
              <a:rPr sz="2000" spc="175" dirty="0">
                <a:latin typeface="Times New Roman"/>
                <a:cs typeface="Times New Roman"/>
              </a:rPr>
              <a:t> </a:t>
            </a:r>
            <a:r>
              <a:rPr sz="2000" spc="-5" dirty="0">
                <a:latin typeface="Times New Roman"/>
                <a:cs typeface="Times New Roman"/>
              </a:rPr>
              <a:t>the</a:t>
            </a:r>
            <a:r>
              <a:rPr sz="2000" spc="180" dirty="0">
                <a:latin typeface="Times New Roman"/>
                <a:cs typeface="Times New Roman"/>
              </a:rPr>
              <a:t> </a:t>
            </a:r>
            <a:r>
              <a:rPr sz="2000" spc="-10" dirty="0">
                <a:latin typeface="Times New Roman"/>
                <a:cs typeface="Times New Roman"/>
              </a:rPr>
              <a:t>main</a:t>
            </a:r>
            <a:r>
              <a:rPr sz="2000" spc="180" dirty="0">
                <a:latin typeface="Times New Roman"/>
                <a:cs typeface="Times New Roman"/>
              </a:rPr>
              <a:t> </a:t>
            </a:r>
            <a:r>
              <a:rPr sz="2000" spc="-5" dirty="0">
                <a:latin typeface="Times New Roman"/>
                <a:cs typeface="Times New Roman"/>
              </a:rPr>
              <a:t>investigation</a:t>
            </a:r>
            <a:r>
              <a:rPr sz="2000" spc="170" dirty="0">
                <a:latin typeface="Times New Roman"/>
                <a:cs typeface="Times New Roman"/>
              </a:rPr>
              <a:t> </a:t>
            </a:r>
            <a:r>
              <a:rPr sz="2000" dirty="0">
                <a:latin typeface="Times New Roman"/>
                <a:cs typeface="Times New Roman"/>
              </a:rPr>
              <a:t>on</a:t>
            </a:r>
            <a:r>
              <a:rPr sz="2000" spc="170" dirty="0">
                <a:latin typeface="Times New Roman"/>
                <a:cs typeface="Times New Roman"/>
              </a:rPr>
              <a:t> </a:t>
            </a:r>
            <a:r>
              <a:rPr sz="2000" spc="-5" dirty="0">
                <a:solidFill>
                  <a:srgbClr val="FF0000"/>
                </a:solidFill>
                <a:latin typeface="Times New Roman"/>
                <a:cs typeface="Times New Roman"/>
              </a:rPr>
              <a:t>rapeseed</a:t>
            </a:r>
            <a:r>
              <a:rPr sz="2000" spc="175" dirty="0">
                <a:solidFill>
                  <a:srgbClr val="FF0000"/>
                </a:solidFill>
                <a:latin typeface="Times New Roman"/>
                <a:cs typeface="Times New Roman"/>
              </a:rPr>
              <a:t> </a:t>
            </a:r>
            <a:r>
              <a:rPr sz="2000" spc="-5" dirty="0">
                <a:solidFill>
                  <a:srgbClr val="FF0000"/>
                </a:solidFill>
                <a:latin typeface="Times New Roman"/>
                <a:cs typeface="Times New Roman"/>
              </a:rPr>
              <a:t>oil</a:t>
            </a:r>
            <a:r>
              <a:rPr sz="2000" spc="160" dirty="0">
                <a:solidFill>
                  <a:srgbClr val="FF0000"/>
                </a:solidFill>
                <a:latin typeface="Times New Roman"/>
                <a:cs typeface="Times New Roman"/>
              </a:rPr>
              <a:t> </a:t>
            </a:r>
            <a:r>
              <a:rPr sz="2000" dirty="0">
                <a:latin typeface="Times New Roman"/>
                <a:cs typeface="Times New Roman"/>
              </a:rPr>
              <a:t>have</a:t>
            </a:r>
            <a:r>
              <a:rPr sz="2000" spc="165" dirty="0">
                <a:latin typeface="Times New Roman"/>
                <a:cs typeface="Times New Roman"/>
              </a:rPr>
              <a:t> </a:t>
            </a:r>
            <a:r>
              <a:rPr sz="2000" spc="-5" dirty="0">
                <a:latin typeface="Times New Roman"/>
                <a:cs typeface="Times New Roman"/>
              </a:rPr>
              <a:t>been</a:t>
            </a:r>
            <a:r>
              <a:rPr sz="2000" spc="180" dirty="0">
                <a:latin typeface="Times New Roman"/>
                <a:cs typeface="Times New Roman"/>
              </a:rPr>
              <a:t> </a:t>
            </a:r>
            <a:r>
              <a:rPr sz="2000" spc="-5" dirty="0">
                <a:latin typeface="Times New Roman"/>
                <a:cs typeface="Times New Roman"/>
              </a:rPr>
              <a:t>made.</a:t>
            </a:r>
            <a:r>
              <a:rPr sz="2000" spc="180" dirty="0">
                <a:latin typeface="Times New Roman"/>
                <a:cs typeface="Times New Roman"/>
              </a:rPr>
              <a:t> </a:t>
            </a:r>
            <a:r>
              <a:rPr sz="2000" spc="-5" dirty="0">
                <a:latin typeface="Times New Roman"/>
                <a:cs typeface="Times New Roman"/>
              </a:rPr>
              <a:t>The</a:t>
            </a:r>
            <a:r>
              <a:rPr sz="2000" spc="165" dirty="0">
                <a:latin typeface="Times New Roman"/>
                <a:cs typeface="Times New Roman"/>
              </a:rPr>
              <a:t> </a:t>
            </a:r>
            <a:r>
              <a:rPr sz="2000" spc="-5" dirty="0">
                <a:latin typeface="Times New Roman"/>
                <a:cs typeface="Times New Roman"/>
              </a:rPr>
              <a:t>following</a:t>
            </a:r>
            <a:endParaRPr sz="2000">
              <a:latin typeface="Times New Roman"/>
              <a:cs typeface="Times New Roman"/>
            </a:endParaRPr>
          </a:p>
          <a:p>
            <a:pPr marL="12700">
              <a:lnSpc>
                <a:spcPct val="100000"/>
              </a:lnSpc>
              <a:spcBef>
                <a:spcPts val="1200"/>
              </a:spcBef>
            </a:pPr>
            <a:r>
              <a:rPr sz="2000" spc="-5" dirty="0">
                <a:latin typeface="Times New Roman"/>
                <a:cs typeface="Times New Roman"/>
              </a:rPr>
              <a:t>outcomes</a:t>
            </a:r>
            <a:r>
              <a:rPr sz="2000" spc="-35" dirty="0">
                <a:latin typeface="Times New Roman"/>
                <a:cs typeface="Times New Roman"/>
              </a:rPr>
              <a:t> </a:t>
            </a:r>
            <a:r>
              <a:rPr sz="2000" dirty="0">
                <a:latin typeface="Times New Roman"/>
                <a:cs typeface="Times New Roman"/>
              </a:rPr>
              <a:t>are</a:t>
            </a:r>
            <a:r>
              <a:rPr sz="2000" spc="-20" dirty="0">
                <a:latin typeface="Times New Roman"/>
                <a:cs typeface="Times New Roman"/>
              </a:rPr>
              <a:t> </a:t>
            </a:r>
            <a:r>
              <a:rPr sz="2000" dirty="0">
                <a:latin typeface="Times New Roman"/>
                <a:cs typeface="Times New Roman"/>
              </a:rPr>
              <a:t>obtained:</a:t>
            </a:r>
            <a:endParaRPr sz="2000">
              <a:latin typeface="Times New Roman"/>
              <a:cs typeface="Times New Roman"/>
            </a:endParaRPr>
          </a:p>
          <a:p>
            <a:pPr marL="469900" marR="6350" indent="-457200">
              <a:lnSpc>
                <a:spcPct val="150000"/>
              </a:lnSpc>
              <a:spcBef>
                <a:spcPts val="5"/>
              </a:spcBef>
              <a:buAutoNum type="arabicParenBoth"/>
              <a:tabLst>
                <a:tab pos="469265" algn="l"/>
                <a:tab pos="469900" algn="l"/>
              </a:tabLst>
            </a:pPr>
            <a:r>
              <a:rPr sz="2000" dirty="0">
                <a:solidFill>
                  <a:srgbClr val="FF0000"/>
                </a:solidFill>
                <a:latin typeface="Times New Roman"/>
                <a:cs typeface="Times New Roman"/>
              </a:rPr>
              <a:t>Rapeseed</a:t>
            </a:r>
            <a:r>
              <a:rPr sz="2000" spc="350" dirty="0">
                <a:solidFill>
                  <a:srgbClr val="FF0000"/>
                </a:solidFill>
                <a:latin typeface="Times New Roman"/>
                <a:cs typeface="Times New Roman"/>
              </a:rPr>
              <a:t> </a:t>
            </a:r>
            <a:r>
              <a:rPr sz="2000" spc="-10" dirty="0">
                <a:solidFill>
                  <a:srgbClr val="FF0000"/>
                </a:solidFill>
                <a:latin typeface="Times New Roman"/>
                <a:cs typeface="Times New Roman"/>
              </a:rPr>
              <a:t>oil</a:t>
            </a:r>
            <a:r>
              <a:rPr sz="2000" spc="350" dirty="0">
                <a:solidFill>
                  <a:srgbClr val="FF0000"/>
                </a:solidFill>
                <a:latin typeface="Times New Roman"/>
                <a:cs typeface="Times New Roman"/>
              </a:rPr>
              <a:t> </a:t>
            </a:r>
            <a:r>
              <a:rPr sz="2000" spc="-10" dirty="0">
                <a:latin typeface="Times New Roman"/>
                <a:cs typeface="Times New Roman"/>
              </a:rPr>
              <a:t>is</a:t>
            </a:r>
            <a:r>
              <a:rPr sz="2000" spc="355" dirty="0">
                <a:latin typeface="Times New Roman"/>
                <a:cs typeface="Times New Roman"/>
              </a:rPr>
              <a:t> </a:t>
            </a:r>
            <a:r>
              <a:rPr sz="2000" dirty="0">
                <a:latin typeface="Times New Roman"/>
                <a:cs typeface="Times New Roman"/>
              </a:rPr>
              <a:t>a</a:t>
            </a:r>
            <a:r>
              <a:rPr sz="2000" spc="360" dirty="0">
                <a:latin typeface="Times New Roman"/>
                <a:cs typeface="Times New Roman"/>
              </a:rPr>
              <a:t> </a:t>
            </a:r>
            <a:r>
              <a:rPr sz="2000" spc="-5" dirty="0">
                <a:latin typeface="Times New Roman"/>
                <a:cs typeface="Times New Roman"/>
              </a:rPr>
              <a:t>suitable</a:t>
            </a:r>
            <a:r>
              <a:rPr sz="2000" spc="345" dirty="0">
                <a:latin typeface="Times New Roman"/>
                <a:cs typeface="Times New Roman"/>
              </a:rPr>
              <a:t> </a:t>
            </a:r>
            <a:r>
              <a:rPr sz="2000" spc="-5" dirty="0">
                <a:latin typeface="Times New Roman"/>
                <a:cs typeface="Times New Roman"/>
              </a:rPr>
              <a:t>power</a:t>
            </a:r>
            <a:r>
              <a:rPr sz="2000" spc="360" dirty="0">
                <a:latin typeface="Times New Roman"/>
                <a:cs typeface="Times New Roman"/>
              </a:rPr>
              <a:t> </a:t>
            </a:r>
            <a:r>
              <a:rPr sz="2000" spc="-5" dirty="0">
                <a:latin typeface="Times New Roman"/>
                <a:cs typeface="Times New Roman"/>
              </a:rPr>
              <a:t>source</a:t>
            </a:r>
            <a:r>
              <a:rPr sz="2000" spc="340" dirty="0">
                <a:latin typeface="Times New Roman"/>
                <a:cs typeface="Times New Roman"/>
              </a:rPr>
              <a:t> </a:t>
            </a:r>
            <a:r>
              <a:rPr sz="2000" dirty="0">
                <a:latin typeface="Times New Roman"/>
                <a:cs typeface="Times New Roman"/>
              </a:rPr>
              <a:t>for</a:t>
            </a:r>
            <a:r>
              <a:rPr sz="2000" spc="355" dirty="0">
                <a:latin typeface="Times New Roman"/>
                <a:cs typeface="Times New Roman"/>
              </a:rPr>
              <a:t> </a:t>
            </a:r>
            <a:r>
              <a:rPr sz="2000" spc="-5" dirty="0">
                <a:latin typeface="Times New Roman"/>
                <a:cs typeface="Times New Roman"/>
              </a:rPr>
              <a:t>diesel</a:t>
            </a:r>
            <a:r>
              <a:rPr sz="2000" spc="335" dirty="0">
                <a:latin typeface="Times New Roman"/>
                <a:cs typeface="Times New Roman"/>
              </a:rPr>
              <a:t> </a:t>
            </a:r>
            <a:r>
              <a:rPr sz="2000" spc="-5" dirty="0">
                <a:latin typeface="Times New Roman"/>
                <a:cs typeface="Times New Roman"/>
              </a:rPr>
              <a:t>engine</a:t>
            </a:r>
            <a:r>
              <a:rPr sz="2000" spc="360" dirty="0">
                <a:latin typeface="Times New Roman"/>
                <a:cs typeface="Times New Roman"/>
              </a:rPr>
              <a:t> </a:t>
            </a:r>
            <a:r>
              <a:rPr sz="2000" spc="-5" dirty="0">
                <a:latin typeface="Times New Roman"/>
                <a:cs typeface="Times New Roman"/>
              </a:rPr>
              <a:t>and</a:t>
            </a:r>
            <a:r>
              <a:rPr sz="2000" spc="360" dirty="0">
                <a:latin typeface="Times New Roman"/>
                <a:cs typeface="Times New Roman"/>
              </a:rPr>
              <a:t> </a:t>
            </a:r>
            <a:r>
              <a:rPr sz="2000" spc="-5" dirty="0">
                <a:latin typeface="Times New Roman"/>
                <a:cs typeface="Times New Roman"/>
              </a:rPr>
              <a:t>its</a:t>
            </a:r>
            <a:r>
              <a:rPr sz="2000" spc="350" dirty="0">
                <a:latin typeface="Times New Roman"/>
                <a:cs typeface="Times New Roman"/>
              </a:rPr>
              <a:t> </a:t>
            </a:r>
            <a:r>
              <a:rPr sz="2000" spc="-10" dirty="0">
                <a:latin typeface="Times New Roman"/>
                <a:cs typeface="Times New Roman"/>
              </a:rPr>
              <a:t>efficiency</a:t>
            </a:r>
            <a:r>
              <a:rPr sz="2000" spc="350" dirty="0">
                <a:latin typeface="Times New Roman"/>
                <a:cs typeface="Times New Roman"/>
              </a:rPr>
              <a:t> </a:t>
            </a:r>
            <a:r>
              <a:rPr sz="2000" spc="-20" dirty="0">
                <a:latin typeface="Times New Roman"/>
                <a:cs typeface="Times New Roman"/>
              </a:rPr>
              <a:t>is </a:t>
            </a:r>
            <a:r>
              <a:rPr sz="2000" spc="-484" dirty="0">
                <a:latin typeface="Times New Roman"/>
                <a:cs typeface="Times New Roman"/>
              </a:rPr>
              <a:t> </a:t>
            </a:r>
            <a:r>
              <a:rPr sz="2000" spc="-5" dirty="0">
                <a:latin typeface="Times New Roman"/>
                <a:cs typeface="Times New Roman"/>
              </a:rPr>
              <a:t>almost</a:t>
            </a:r>
            <a:r>
              <a:rPr sz="2000" spc="-15" dirty="0">
                <a:latin typeface="Times New Roman"/>
                <a:cs typeface="Times New Roman"/>
              </a:rPr>
              <a:t> </a:t>
            </a:r>
            <a:r>
              <a:rPr sz="2000" spc="-20" dirty="0">
                <a:latin typeface="Times New Roman"/>
                <a:cs typeface="Times New Roman"/>
              </a:rPr>
              <a:t>similar.</a:t>
            </a:r>
            <a:endParaRPr sz="2000">
              <a:latin typeface="Times New Roman"/>
              <a:cs typeface="Times New Roman"/>
            </a:endParaRPr>
          </a:p>
          <a:p>
            <a:pPr marL="469900" marR="5080" indent="-457200">
              <a:lnSpc>
                <a:spcPts val="3600"/>
              </a:lnSpc>
              <a:spcBef>
                <a:spcPts val="320"/>
              </a:spcBef>
              <a:buAutoNum type="arabicParenBoth"/>
              <a:tabLst>
                <a:tab pos="469265" algn="l"/>
                <a:tab pos="469900" algn="l"/>
              </a:tabLst>
            </a:pPr>
            <a:r>
              <a:rPr sz="2000" dirty="0">
                <a:latin typeface="Times New Roman"/>
                <a:cs typeface="Times New Roman"/>
              </a:rPr>
              <a:t>A</a:t>
            </a:r>
            <a:r>
              <a:rPr sz="2000" spc="120" dirty="0">
                <a:latin typeface="Times New Roman"/>
                <a:cs typeface="Times New Roman"/>
              </a:rPr>
              <a:t> </a:t>
            </a:r>
            <a:r>
              <a:rPr sz="2000" spc="-5" dirty="0">
                <a:latin typeface="Times New Roman"/>
                <a:cs typeface="Times New Roman"/>
              </a:rPr>
              <a:t>mixture</a:t>
            </a:r>
            <a:r>
              <a:rPr sz="2000" spc="190" dirty="0">
                <a:latin typeface="Times New Roman"/>
                <a:cs typeface="Times New Roman"/>
              </a:rPr>
              <a:t> </a:t>
            </a:r>
            <a:r>
              <a:rPr sz="2000" spc="-5" dirty="0">
                <a:latin typeface="Times New Roman"/>
                <a:cs typeface="Times New Roman"/>
              </a:rPr>
              <a:t>of</a:t>
            </a:r>
            <a:r>
              <a:rPr sz="2000" spc="215" dirty="0">
                <a:latin typeface="Times New Roman"/>
                <a:cs typeface="Times New Roman"/>
              </a:rPr>
              <a:t> </a:t>
            </a:r>
            <a:r>
              <a:rPr sz="2000" spc="-5" dirty="0">
                <a:latin typeface="Times New Roman"/>
                <a:cs typeface="Times New Roman"/>
              </a:rPr>
              <a:t>rapeseed</a:t>
            </a:r>
            <a:r>
              <a:rPr sz="2000" spc="225" dirty="0">
                <a:latin typeface="Times New Roman"/>
                <a:cs typeface="Times New Roman"/>
              </a:rPr>
              <a:t> </a:t>
            </a:r>
            <a:r>
              <a:rPr sz="2000" spc="-5" dirty="0">
                <a:latin typeface="Times New Roman"/>
                <a:cs typeface="Times New Roman"/>
              </a:rPr>
              <a:t>oil</a:t>
            </a:r>
            <a:r>
              <a:rPr sz="2000" spc="220" dirty="0">
                <a:latin typeface="Times New Roman"/>
                <a:cs typeface="Times New Roman"/>
              </a:rPr>
              <a:t> </a:t>
            </a:r>
            <a:r>
              <a:rPr sz="2000" spc="-5" dirty="0">
                <a:latin typeface="Times New Roman"/>
                <a:cs typeface="Times New Roman"/>
              </a:rPr>
              <a:t>and</a:t>
            </a:r>
            <a:r>
              <a:rPr sz="2000" spc="215" dirty="0">
                <a:latin typeface="Times New Roman"/>
                <a:cs typeface="Times New Roman"/>
              </a:rPr>
              <a:t> </a:t>
            </a:r>
            <a:r>
              <a:rPr sz="2000" spc="-5" dirty="0">
                <a:latin typeface="Times New Roman"/>
                <a:cs typeface="Times New Roman"/>
              </a:rPr>
              <a:t>diesel</a:t>
            </a:r>
            <a:r>
              <a:rPr sz="2000" spc="204" dirty="0">
                <a:latin typeface="Times New Roman"/>
                <a:cs typeface="Times New Roman"/>
              </a:rPr>
              <a:t> </a:t>
            </a:r>
            <a:r>
              <a:rPr sz="2000" spc="-5" dirty="0">
                <a:latin typeface="Times New Roman"/>
                <a:cs typeface="Times New Roman"/>
              </a:rPr>
              <a:t>fuel</a:t>
            </a:r>
            <a:r>
              <a:rPr sz="2000" spc="210" dirty="0">
                <a:latin typeface="Times New Roman"/>
                <a:cs typeface="Times New Roman"/>
              </a:rPr>
              <a:t> </a:t>
            </a:r>
            <a:r>
              <a:rPr sz="2000" spc="-10" dirty="0">
                <a:latin typeface="Times New Roman"/>
                <a:cs typeface="Times New Roman"/>
              </a:rPr>
              <a:t>in</a:t>
            </a:r>
            <a:r>
              <a:rPr sz="2000" spc="235" dirty="0">
                <a:latin typeface="Times New Roman"/>
                <a:cs typeface="Times New Roman"/>
              </a:rPr>
              <a:t> </a:t>
            </a:r>
            <a:r>
              <a:rPr sz="2000" spc="-5" dirty="0">
                <a:latin typeface="Times New Roman"/>
                <a:cs typeface="Times New Roman"/>
              </a:rPr>
              <a:t>the</a:t>
            </a:r>
            <a:r>
              <a:rPr sz="2000" spc="204" dirty="0">
                <a:latin typeface="Times New Roman"/>
                <a:cs typeface="Times New Roman"/>
              </a:rPr>
              <a:t> </a:t>
            </a:r>
            <a:r>
              <a:rPr sz="2000" spc="-5" dirty="0">
                <a:latin typeface="Times New Roman"/>
                <a:cs typeface="Times New Roman"/>
              </a:rPr>
              <a:t>ratio</a:t>
            </a:r>
            <a:r>
              <a:rPr sz="2000" spc="220" dirty="0">
                <a:latin typeface="Times New Roman"/>
                <a:cs typeface="Times New Roman"/>
              </a:rPr>
              <a:t> </a:t>
            </a:r>
            <a:r>
              <a:rPr sz="2000" spc="-5" dirty="0">
                <a:latin typeface="Times New Roman"/>
                <a:cs typeface="Times New Roman"/>
              </a:rPr>
              <a:t>1:1,</a:t>
            </a:r>
            <a:r>
              <a:rPr sz="2000" spc="220" dirty="0">
                <a:latin typeface="Times New Roman"/>
                <a:cs typeface="Times New Roman"/>
              </a:rPr>
              <a:t> </a:t>
            </a:r>
            <a:r>
              <a:rPr sz="2000" spc="-5" dirty="0">
                <a:latin typeface="Times New Roman"/>
                <a:cs typeface="Times New Roman"/>
              </a:rPr>
              <a:t>leads</a:t>
            </a:r>
            <a:r>
              <a:rPr sz="2000" spc="220" dirty="0">
                <a:latin typeface="Times New Roman"/>
                <a:cs typeface="Times New Roman"/>
              </a:rPr>
              <a:t> </a:t>
            </a:r>
            <a:r>
              <a:rPr sz="2000" spc="-5" dirty="0">
                <a:latin typeface="Times New Roman"/>
                <a:cs typeface="Times New Roman"/>
              </a:rPr>
              <a:t>to</a:t>
            </a:r>
            <a:r>
              <a:rPr sz="2000" spc="204" dirty="0">
                <a:latin typeface="Times New Roman"/>
                <a:cs typeface="Times New Roman"/>
              </a:rPr>
              <a:t> </a:t>
            </a:r>
            <a:r>
              <a:rPr sz="2000" spc="-5" dirty="0">
                <a:latin typeface="Times New Roman"/>
                <a:cs typeface="Times New Roman"/>
              </a:rPr>
              <a:t>resinification </a:t>
            </a:r>
            <a:r>
              <a:rPr sz="2000" spc="-484"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carbon</a:t>
            </a:r>
            <a:r>
              <a:rPr sz="2000" spc="-25" dirty="0">
                <a:latin typeface="Times New Roman"/>
                <a:cs typeface="Times New Roman"/>
              </a:rPr>
              <a:t> </a:t>
            </a:r>
            <a:r>
              <a:rPr sz="2000" spc="-5" dirty="0">
                <a:latin typeface="Times New Roman"/>
                <a:cs typeface="Times New Roman"/>
              </a:rPr>
              <a:t>deposition</a:t>
            </a:r>
            <a:r>
              <a:rPr sz="2000" spc="-35" dirty="0">
                <a:latin typeface="Times New Roman"/>
                <a:cs typeface="Times New Roman"/>
              </a:rPr>
              <a:t> </a:t>
            </a:r>
            <a:r>
              <a:rPr sz="2000" spc="-5" dirty="0">
                <a:latin typeface="Times New Roman"/>
                <a:cs typeface="Times New Roman"/>
              </a:rPr>
              <a:t>in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engine.</a:t>
            </a:r>
            <a:endParaRPr sz="2000">
              <a:latin typeface="Times New Roman"/>
              <a:cs typeface="Times New Roman"/>
            </a:endParaRPr>
          </a:p>
          <a:p>
            <a:pPr marL="469900" marR="6985" indent="-457200">
              <a:lnSpc>
                <a:spcPts val="3600"/>
              </a:lnSpc>
              <a:buAutoNum type="arabicParenBoth"/>
              <a:tabLst>
                <a:tab pos="469265" algn="l"/>
                <a:tab pos="469900" algn="l"/>
              </a:tabLst>
            </a:pPr>
            <a:r>
              <a:rPr sz="2000" spc="-5" dirty="0">
                <a:latin typeface="Times New Roman"/>
                <a:cs typeface="Times New Roman"/>
              </a:rPr>
              <a:t>Emulsion</a:t>
            </a:r>
            <a:r>
              <a:rPr sz="2000" spc="165" dirty="0">
                <a:latin typeface="Times New Roman"/>
                <a:cs typeface="Times New Roman"/>
              </a:rPr>
              <a:t> </a:t>
            </a:r>
            <a:r>
              <a:rPr sz="2000" spc="-5" dirty="0">
                <a:latin typeface="Times New Roman"/>
                <a:cs typeface="Times New Roman"/>
              </a:rPr>
              <a:t>of</a:t>
            </a:r>
            <a:r>
              <a:rPr sz="2000" spc="160" dirty="0">
                <a:latin typeface="Times New Roman"/>
                <a:cs typeface="Times New Roman"/>
              </a:rPr>
              <a:t> </a:t>
            </a:r>
            <a:r>
              <a:rPr sz="2000" dirty="0">
                <a:latin typeface="Times New Roman"/>
                <a:cs typeface="Times New Roman"/>
              </a:rPr>
              <a:t>40%</a:t>
            </a:r>
            <a:r>
              <a:rPr sz="2000" spc="155" dirty="0">
                <a:latin typeface="Times New Roman"/>
                <a:cs typeface="Times New Roman"/>
              </a:rPr>
              <a:t> </a:t>
            </a:r>
            <a:r>
              <a:rPr sz="2000" spc="-10" dirty="0">
                <a:latin typeface="Times New Roman"/>
                <a:cs typeface="Times New Roman"/>
              </a:rPr>
              <a:t>oil,</a:t>
            </a:r>
            <a:r>
              <a:rPr sz="2000" spc="170" dirty="0">
                <a:latin typeface="Times New Roman"/>
                <a:cs typeface="Times New Roman"/>
              </a:rPr>
              <a:t> </a:t>
            </a:r>
            <a:r>
              <a:rPr sz="2000" spc="-5" dirty="0">
                <a:latin typeface="Times New Roman"/>
                <a:cs typeface="Times New Roman"/>
              </a:rPr>
              <a:t>40%</a:t>
            </a:r>
            <a:r>
              <a:rPr sz="2000" spc="155" dirty="0">
                <a:latin typeface="Times New Roman"/>
                <a:cs typeface="Times New Roman"/>
              </a:rPr>
              <a:t> </a:t>
            </a:r>
            <a:r>
              <a:rPr sz="2000" spc="-5" dirty="0">
                <a:latin typeface="Times New Roman"/>
                <a:cs typeface="Times New Roman"/>
              </a:rPr>
              <a:t>diesel,</a:t>
            </a:r>
            <a:r>
              <a:rPr sz="2000" spc="160" dirty="0">
                <a:latin typeface="Times New Roman"/>
                <a:cs typeface="Times New Roman"/>
              </a:rPr>
              <a:t> </a:t>
            </a:r>
            <a:r>
              <a:rPr sz="2000" spc="-5" dirty="0">
                <a:latin typeface="Times New Roman"/>
                <a:cs typeface="Times New Roman"/>
              </a:rPr>
              <a:t>19%</a:t>
            </a:r>
            <a:r>
              <a:rPr sz="2000" spc="170" dirty="0">
                <a:latin typeface="Times New Roman"/>
                <a:cs typeface="Times New Roman"/>
              </a:rPr>
              <a:t> </a:t>
            </a:r>
            <a:r>
              <a:rPr sz="2000" spc="-5" dirty="0">
                <a:latin typeface="Times New Roman"/>
                <a:cs typeface="Times New Roman"/>
              </a:rPr>
              <a:t>water</a:t>
            </a:r>
            <a:r>
              <a:rPr sz="2000" spc="170" dirty="0">
                <a:latin typeface="Times New Roman"/>
                <a:cs typeface="Times New Roman"/>
              </a:rPr>
              <a:t> </a:t>
            </a:r>
            <a:r>
              <a:rPr sz="2000" spc="-5" dirty="0">
                <a:latin typeface="Times New Roman"/>
                <a:cs typeface="Times New Roman"/>
              </a:rPr>
              <a:t>and</a:t>
            </a:r>
            <a:r>
              <a:rPr sz="2000" spc="165" dirty="0">
                <a:latin typeface="Times New Roman"/>
                <a:cs typeface="Times New Roman"/>
              </a:rPr>
              <a:t> </a:t>
            </a:r>
            <a:r>
              <a:rPr sz="2000" spc="-5" dirty="0">
                <a:latin typeface="Times New Roman"/>
                <a:cs typeface="Times New Roman"/>
              </a:rPr>
              <a:t>1%</a:t>
            </a:r>
            <a:r>
              <a:rPr sz="2000" spc="155" dirty="0">
                <a:latin typeface="Times New Roman"/>
                <a:cs typeface="Times New Roman"/>
              </a:rPr>
              <a:t> </a:t>
            </a:r>
            <a:r>
              <a:rPr sz="2000" spc="-5" dirty="0">
                <a:latin typeface="Times New Roman"/>
                <a:cs typeface="Times New Roman"/>
              </a:rPr>
              <a:t>gives</a:t>
            </a:r>
            <a:r>
              <a:rPr sz="2000" spc="165" dirty="0">
                <a:latin typeface="Times New Roman"/>
                <a:cs typeface="Times New Roman"/>
              </a:rPr>
              <a:t> </a:t>
            </a:r>
            <a:r>
              <a:rPr sz="2000" dirty="0">
                <a:latin typeface="Times New Roman"/>
                <a:cs typeface="Times New Roman"/>
              </a:rPr>
              <a:t>good</a:t>
            </a:r>
            <a:r>
              <a:rPr sz="2000" spc="175" dirty="0">
                <a:latin typeface="Times New Roman"/>
                <a:cs typeface="Times New Roman"/>
              </a:rPr>
              <a:t> </a:t>
            </a:r>
            <a:r>
              <a:rPr sz="2000" spc="-5" dirty="0">
                <a:latin typeface="Times New Roman"/>
                <a:cs typeface="Times New Roman"/>
              </a:rPr>
              <a:t>combustion</a:t>
            </a:r>
            <a:r>
              <a:rPr sz="2000" spc="160" dirty="0">
                <a:latin typeface="Times New Roman"/>
                <a:cs typeface="Times New Roman"/>
              </a:rPr>
              <a:t> </a:t>
            </a:r>
            <a:r>
              <a:rPr sz="2000" spc="-5" dirty="0">
                <a:latin typeface="Times New Roman"/>
                <a:cs typeface="Times New Roman"/>
              </a:rPr>
              <a:t>in </a:t>
            </a:r>
            <a:r>
              <a:rPr sz="2000" spc="-484" dirty="0">
                <a:latin typeface="Times New Roman"/>
                <a:cs typeface="Times New Roman"/>
              </a:rPr>
              <a:t> </a:t>
            </a:r>
            <a:r>
              <a:rPr sz="2000" dirty="0">
                <a:latin typeface="Times New Roman"/>
                <a:cs typeface="Times New Roman"/>
              </a:rPr>
              <a:t>the</a:t>
            </a:r>
            <a:r>
              <a:rPr sz="2000" spc="90" dirty="0">
                <a:latin typeface="Times New Roman"/>
                <a:cs typeface="Times New Roman"/>
              </a:rPr>
              <a:t> </a:t>
            </a:r>
            <a:r>
              <a:rPr sz="2000" spc="-5" dirty="0">
                <a:latin typeface="Times New Roman"/>
                <a:cs typeface="Times New Roman"/>
              </a:rPr>
              <a:t>engine</a:t>
            </a:r>
            <a:r>
              <a:rPr sz="2000" spc="100" dirty="0">
                <a:latin typeface="Times New Roman"/>
                <a:cs typeface="Times New Roman"/>
              </a:rPr>
              <a:t> </a:t>
            </a:r>
            <a:r>
              <a:rPr sz="2000" spc="-5" dirty="0">
                <a:latin typeface="Times New Roman"/>
                <a:cs typeface="Times New Roman"/>
              </a:rPr>
              <a:t>and</a:t>
            </a:r>
            <a:r>
              <a:rPr sz="2000" spc="80" dirty="0">
                <a:latin typeface="Times New Roman"/>
                <a:cs typeface="Times New Roman"/>
              </a:rPr>
              <a:t> </a:t>
            </a:r>
            <a:r>
              <a:rPr sz="2000" spc="-5" dirty="0">
                <a:latin typeface="Times New Roman"/>
                <a:cs typeface="Times New Roman"/>
              </a:rPr>
              <a:t>almost</a:t>
            </a:r>
            <a:r>
              <a:rPr sz="2000" spc="90" dirty="0">
                <a:latin typeface="Times New Roman"/>
                <a:cs typeface="Times New Roman"/>
              </a:rPr>
              <a:t> </a:t>
            </a:r>
            <a:r>
              <a:rPr sz="2000" spc="-5" dirty="0">
                <a:latin typeface="Times New Roman"/>
                <a:cs typeface="Times New Roman"/>
              </a:rPr>
              <a:t>no</a:t>
            </a:r>
            <a:r>
              <a:rPr sz="2000" spc="95" dirty="0">
                <a:latin typeface="Times New Roman"/>
                <a:cs typeface="Times New Roman"/>
              </a:rPr>
              <a:t> </a:t>
            </a:r>
            <a:r>
              <a:rPr sz="2000" spc="-5" dirty="0">
                <a:latin typeface="Times New Roman"/>
                <a:cs typeface="Times New Roman"/>
              </a:rPr>
              <a:t>deposition.</a:t>
            </a:r>
            <a:r>
              <a:rPr sz="2000" spc="95" dirty="0">
                <a:latin typeface="Times New Roman"/>
                <a:cs typeface="Times New Roman"/>
              </a:rPr>
              <a:t> </a:t>
            </a:r>
            <a:r>
              <a:rPr sz="2000" spc="-5" dirty="0">
                <a:latin typeface="Times New Roman"/>
                <a:cs typeface="Times New Roman"/>
              </a:rPr>
              <a:t>However</a:t>
            </a:r>
            <a:r>
              <a:rPr sz="2000" spc="100" dirty="0">
                <a:latin typeface="Times New Roman"/>
                <a:cs typeface="Times New Roman"/>
              </a:rPr>
              <a:t> </a:t>
            </a:r>
            <a:r>
              <a:rPr sz="2000" spc="-5" dirty="0">
                <a:latin typeface="Times New Roman"/>
                <a:cs typeface="Times New Roman"/>
              </a:rPr>
              <a:t>there</a:t>
            </a:r>
            <a:r>
              <a:rPr sz="2000" spc="95" dirty="0">
                <a:latin typeface="Times New Roman"/>
                <a:cs typeface="Times New Roman"/>
              </a:rPr>
              <a:t> </a:t>
            </a:r>
            <a:r>
              <a:rPr sz="2000" spc="-5" dirty="0">
                <a:latin typeface="Times New Roman"/>
                <a:cs typeface="Times New Roman"/>
              </a:rPr>
              <a:t>are</a:t>
            </a:r>
            <a:r>
              <a:rPr sz="2000" spc="80" dirty="0">
                <a:latin typeface="Times New Roman"/>
                <a:cs typeface="Times New Roman"/>
              </a:rPr>
              <a:t> </a:t>
            </a:r>
            <a:r>
              <a:rPr sz="2000" spc="-10" dirty="0">
                <a:latin typeface="Times New Roman"/>
                <a:cs typeface="Times New Roman"/>
              </a:rPr>
              <a:t>small</a:t>
            </a:r>
            <a:r>
              <a:rPr sz="2000" spc="85" dirty="0">
                <a:latin typeface="Times New Roman"/>
                <a:cs typeface="Times New Roman"/>
              </a:rPr>
              <a:t> </a:t>
            </a:r>
            <a:r>
              <a:rPr sz="2000" dirty="0">
                <a:latin typeface="Times New Roman"/>
                <a:cs typeface="Times New Roman"/>
              </a:rPr>
              <a:t>problems</a:t>
            </a:r>
            <a:r>
              <a:rPr sz="2000" spc="65" dirty="0">
                <a:latin typeface="Times New Roman"/>
                <a:cs typeface="Times New Roman"/>
              </a:rPr>
              <a:t> </a:t>
            </a:r>
            <a:r>
              <a:rPr sz="2000" spc="-5" dirty="0">
                <a:latin typeface="Times New Roman"/>
                <a:cs typeface="Times New Roman"/>
              </a:rPr>
              <a:t>like</a:t>
            </a:r>
            <a:r>
              <a:rPr sz="2000" spc="95" dirty="0">
                <a:latin typeface="Times New Roman"/>
                <a:cs typeface="Times New Roman"/>
              </a:rPr>
              <a:t> </a:t>
            </a:r>
            <a:r>
              <a:rPr sz="2000" spc="-10" dirty="0">
                <a:latin typeface="Times New Roman"/>
                <a:cs typeface="Times New Roman"/>
              </a:rPr>
              <a:t>cold</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386318" y="6445541"/>
            <a:ext cx="247015" cy="196215"/>
          </a:xfrm>
          <a:prstGeom prst="rect">
            <a:avLst/>
          </a:prstGeom>
        </p:spPr>
        <p:txBody>
          <a:bodyPr vert="horz" wrap="square" lIns="0" tIns="0" rIns="0" bIns="0" rtlCol="0">
            <a:spAutoFit/>
          </a:bodyPr>
          <a:lstStyle/>
          <a:p>
            <a:pPr marL="48260">
              <a:lnSpc>
                <a:spcPts val="1430"/>
              </a:lnSpc>
            </a:pPr>
            <a:fld id="{81D60167-4931-47E6-BA6A-407CBD079E47}" type="slidenum">
              <a:rPr sz="1200" dirty="0">
                <a:solidFill>
                  <a:srgbClr val="888888"/>
                </a:solidFill>
                <a:latin typeface="Arial MT"/>
                <a:cs typeface="Arial MT"/>
              </a:rPr>
              <a:pPr marL="48260">
                <a:lnSpc>
                  <a:spcPts val="1430"/>
                </a:lnSpc>
              </a:pPr>
              <a:t>11</a:t>
            </a:fld>
            <a:endParaRPr sz="1200">
              <a:latin typeface="Arial MT"/>
              <a:cs typeface="Arial MT"/>
            </a:endParaRPr>
          </a:p>
        </p:txBody>
      </p:sp>
      <p:sp>
        <p:nvSpPr>
          <p:cNvPr id="2" name="object 2"/>
          <p:cNvSpPr txBox="1"/>
          <p:nvPr/>
        </p:nvSpPr>
        <p:spPr>
          <a:xfrm>
            <a:off x="154939" y="128397"/>
            <a:ext cx="8835390" cy="2468880"/>
          </a:xfrm>
          <a:prstGeom prst="rect">
            <a:avLst/>
          </a:prstGeom>
        </p:spPr>
        <p:txBody>
          <a:bodyPr vert="horz" wrap="square" lIns="0" tIns="12065" rIns="0" bIns="0" rtlCol="0">
            <a:spAutoFit/>
          </a:bodyPr>
          <a:lstStyle/>
          <a:p>
            <a:pPr marL="12700" marR="5080" algn="just">
              <a:lnSpc>
                <a:spcPct val="150100"/>
              </a:lnSpc>
              <a:spcBef>
                <a:spcPts val="95"/>
              </a:spcBef>
            </a:pPr>
            <a:r>
              <a:rPr sz="2400" spc="-5" dirty="0">
                <a:latin typeface="Times New Roman"/>
                <a:cs typeface="Times New Roman"/>
              </a:rPr>
              <a:t>So,</a:t>
            </a:r>
            <a:r>
              <a:rPr sz="2400" dirty="0">
                <a:latin typeface="Times New Roman"/>
                <a:cs typeface="Times New Roman"/>
              </a:rPr>
              <a:t> </a:t>
            </a:r>
            <a:r>
              <a:rPr sz="2400" spc="-5" dirty="0">
                <a:latin typeface="Times New Roman"/>
                <a:cs typeface="Times New Roman"/>
              </a:rPr>
              <a:t>total</a:t>
            </a:r>
            <a:r>
              <a:rPr sz="2400" dirty="0">
                <a:latin typeface="Times New Roman"/>
                <a:cs typeface="Times New Roman"/>
              </a:rPr>
              <a:t> </a:t>
            </a:r>
            <a:r>
              <a:rPr sz="2400" spc="-5" dirty="0">
                <a:latin typeface="Times New Roman"/>
                <a:cs typeface="Times New Roman"/>
              </a:rPr>
              <a:t>renewable</a:t>
            </a:r>
            <a:r>
              <a:rPr sz="2400" dirty="0">
                <a:latin typeface="Times New Roman"/>
                <a:cs typeface="Times New Roman"/>
              </a:rPr>
              <a:t> </a:t>
            </a:r>
            <a:r>
              <a:rPr sz="2400" spc="-25" dirty="0">
                <a:latin typeface="Times New Roman"/>
                <a:cs typeface="Times New Roman"/>
              </a:rPr>
              <a:t>energy’s</a:t>
            </a:r>
            <a:r>
              <a:rPr sz="2400" spc="-20" dirty="0">
                <a:latin typeface="Times New Roman"/>
                <a:cs typeface="Times New Roman"/>
              </a:rPr>
              <a:t> </a:t>
            </a:r>
            <a:r>
              <a:rPr sz="2400" spc="-5" dirty="0">
                <a:latin typeface="Times New Roman"/>
                <a:cs typeface="Times New Roman"/>
              </a:rPr>
              <a:t>contribution</a:t>
            </a:r>
            <a:r>
              <a:rPr sz="2400" dirty="0">
                <a:latin typeface="Times New Roman"/>
                <a:cs typeface="Times New Roman"/>
              </a:rPr>
              <a:t> </a:t>
            </a:r>
            <a:r>
              <a:rPr sz="2400" spc="-5" dirty="0">
                <a:latin typeface="Times New Roman"/>
                <a:cs typeface="Times New Roman"/>
              </a:rPr>
              <a:t>becomes</a:t>
            </a:r>
            <a:r>
              <a:rPr sz="2400" dirty="0">
                <a:latin typeface="Times New Roman"/>
                <a:cs typeface="Times New Roman"/>
              </a:rPr>
              <a:t> </a:t>
            </a:r>
            <a:r>
              <a:rPr sz="2400" spc="-5" dirty="0">
                <a:latin typeface="Times New Roman"/>
                <a:cs typeface="Times New Roman"/>
              </a:rPr>
              <a:t>almost</a:t>
            </a:r>
            <a:r>
              <a:rPr sz="2400" spc="595" dirty="0">
                <a:latin typeface="Times New Roman"/>
                <a:cs typeface="Times New Roman"/>
              </a:rPr>
              <a:t> </a:t>
            </a:r>
            <a:r>
              <a:rPr sz="2400" dirty="0">
                <a:latin typeface="Times New Roman"/>
                <a:cs typeface="Times New Roman"/>
              </a:rPr>
              <a:t>33% </a:t>
            </a:r>
            <a:r>
              <a:rPr sz="2400" spc="5" dirty="0">
                <a:latin typeface="Times New Roman"/>
                <a:cs typeface="Times New Roman"/>
              </a:rPr>
              <a:t> </a:t>
            </a:r>
            <a:r>
              <a:rPr sz="2400" spc="-5" dirty="0">
                <a:latin typeface="Times New Roman"/>
                <a:cs typeface="Times New Roman"/>
              </a:rPr>
              <a:t>(includes </a:t>
            </a:r>
            <a:r>
              <a:rPr sz="2400" dirty="0">
                <a:latin typeface="Times New Roman"/>
                <a:cs typeface="Times New Roman"/>
              </a:rPr>
              <a:t>Hydro power), plan </a:t>
            </a:r>
            <a:r>
              <a:rPr sz="2400" spc="-5" dirty="0">
                <a:latin typeface="Times New Roman"/>
                <a:cs typeface="Times New Roman"/>
              </a:rPr>
              <a:t>wise </a:t>
            </a:r>
            <a:r>
              <a:rPr sz="2400" dirty="0">
                <a:latin typeface="Times New Roman"/>
                <a:cs typeface="Times New Roman"/>
              </a:rPr>
              <a:t>grid </a:t>
            </a:r>
            <a:r>
              <a:rPr sz="2400" spc="-5" dirty="0">
                <a:latin typeface="Times New Roman"/>
                <a:cs typeface="Times New Roman"/>
              </a:rPr>
              <a:t>connected renewable </a:t>
            </a:r>
            <a:r>
              <a:rPr sz="2400" spc="-10" dirty="0">
                <a:latin typeface="Times New Roman"/>
                <a:cs typeface="Times New Roman"/>
              </a:rPr>
              <a:t>energy </a:t>
            </a:r>
            <a:r>
              <a:rPr sz="2400" spc="-5" dirty="0">
                <a:latin typeface="Times New Roman"/>
                <a:cs typeface="Times New Roman"/>
              </a:rPr>
              <a:t> </a:t>
            </a:r>
            <a:r>
              <a:rPr sz="2400" dirty="0">
                <a:latin typeface="Times New Roman"/>
                <a:cs typeface="Times New Roman"/>
              </a:rPr>
              <a:t>contribution</a:t>
            </a:r>
            <a:r>
              <a:rPr sz="2400" spc="-35" dirty="0">
                <a:latin typeface="Times New Roman"/>
                <a:cs typeface="Times New Roman"/>
              </a:rPr>
              <a:t> </a:t>
            </a:r>
            <a:r>
              <a:rPr sz="2400" dirty="0">
                <a:latin typeface="Times New Roman"/>
                <a:cs typeface="Times New Roman"/>
              </a:rPr>
              <a:t>is</a:t>
            </a:r>
            <a:r>
              <a:rPr sz="2400" spc="-10" dirty="0">
                <a:latin typeface="Times New Roman"/>
                <a:cs typeface="Times New Roman"/>
              </a:rPr>
              <a:t> </a:t>
            </a:r>
            <a:r>
              <a:rPr sz="2400" dirty="0">
                <a:latin typeface="Times New Roman"/>
                <a:cs typeface="Times New Roman"/>
              </a:rPr>
              <a:t>given</a:t>
            </a:r>
            <a:r>
              <a:rPr sz="2400" spc="-5" dirty="0">
                <a:latin typeface="Times New Roman"/>
                <a:cs typeface="Times New Roman"/>
              </a:rPr>
              <a:t> </a:t>
            </a:r>
            <a:r>
              <a:rPr sz="2400" dirty="0">
                <a:latin typeface="Times New Roman"/>
                <a:cs typeface="Times New Roman"/>
              </a:rPr>
              <a:t>in</a:t>
            </a:r>
            <a:r>
              <a:rPr sz="2400" spc="-45" dirty="0">
                <a:latin typeface="Times New Roman"/>
                <a:cs typeface="Times New Roman"/>
              </a:rPr>
              <a:t> </a:t>
            </a:r>
            <a:r>
              <a:rPr sz="2400" spc="-35" dirty="0">
                <a:latin typeface="Times New Roman"/>
                <a:cs typeface="Times New Roman"/>
              </a:rPr>
              <a:t>Table</a:t>
            </a:r>
            <a:r>
              <a:rPr sz="2400" spc="-20" dirty="0">
                <a:latin typeface="Times New Roman"/>
                <a:cs typeface="Times New Roman"/>
              </a:rPr>
              <a:t> </a:t>
            </a:r>
            <a:r>
              <a:rPr sz="2400" spc="-30" dirty="0">
                <a:latin typeface="Times New Roman"/>
                <a:cs typeface="Times New Roman"/>
              </a:rPr>
              <a:t>below.</a:t>
            </a:r>
            <a:endParaRPr sz="2400">
              <a:latin typeface="Times New Roman"/>
              <a:cs typeface="Times New Roman"/>
            </a:endParaRPr>
          </a:p>
          <a:p>
            <a:pPr marL="12700" algn="just">
              <a:lnSpc>
                <a:spcPct val="100000"/>
              </a:lnSpc>
              <a:spcBef>
                <a:spcPts val="515"/>
              </a:spcBef>
            </a:pPr>
            <a:r>
              <a:rPr sz="2400" spc="-35" dirty="0">
                <a:latin typeface="Times New Roman"/>
                <a:cs typeface="Times New Roman"/>
              </a:rPr>
              <a:t>Table:</a:t>
            </a:r>
            <a:r>
              <a:rPr sz="2400" spc="1515" dirty="0">
                <a:latin typeface="Times New Roman"/>
                <a:cs typeface="Times New Roman"/>
              </a:rPr>
              <a:t> </a:t>
            </a:r>
            <a:r>
              <a:rPr sz="2400" spc="-5" dirty="0">
                <a:latin typeface="Times New Roman"/>
                <a:cs typeface="Times New Roman"/>
              </a:rPr>
              <a:t>Power</a:t>
            </a:r>
            <a:r>
              <a:rPr sz="2400" spc="1510" dirty="0">
                <a:latin typeface="Times New Roman"/>
                <a:cs typeface="Times New Roman"/>
              </a:rPr>
              <a:t> </a:t>
            </a:r>
            <a:r>
              <a:rPr sz="2400" spc="-5" dirty="0">
                <a:latin typeface="Times New Roman"/>
                <a:cs typeface="Times New Roman"/>
              </a:rPr>
              <a:t>densities</a:t>
            </a:r>
            <a:r>
              <a:rPr sz="2400" spc="1510" dirty="0">
                <a:latin typeface="Times New Roman"/>
                <a:cs typeface="Times New Roman"/>
              </a:rPr>
              <a:t> </a:t>
            </a:r>
            <a:r>
              <a:rPr sz="2400" dirty="0">
                <a:latin typeface="Times New Roman"/>
                <a:cs typeface="Times New Roman"/>
              </a:rPr>
              <a:t>of  </a:t>
            </a:r>
            <a:r>
              <a:rPr sz="2400" spc="305" dirty="0">
                <a:latin typeface="Times New Roman"/>
                <a:cs typeface="Times New Roman"/>
              </a:rPr>
              <a:t> </a:t>
            </a:r>
            <a:r>
              <a:rPr sz="2400" i="1" spc="-10" dirty="0">
                <a:latin typeface="Times New Roman"/>
                <a:cs typeface="Times New Roman"/>
              </a:rPr>
              <a:t>renewable</a:t>
            </a:r>
            <a:r>
              <a:rPr sz="2400" i="1" spc="1505" dirty="0">
                <a:latin typeface="Times New Roman"/>
                <a:cs typeface="Times New Roman"/>
              </a:rPr>
              <a:t> </a:t>
            </a:r>
            <a:r>
              <a:rPr sz="2400" i="1" spc="-20" dirty="0">
                <a:latin typeface="Times New Roman"/>
                <a:cs typeface="Times New Roman"/>
              </a:rPr>
              <a:t>energy</a:t>
            </a:r>
            <a:r>
              <a:rPr sz="2400" i="1" spc="1510" dirty="0">
                <a:latin typeface="Times New Roman"/>
                <a:cs typeface="Times New Roman"/>
              </a:rPr>
              <a:t> </a:t>
            </a:r>
            <a:r>
              <a:rPr sz="2400" i="1" spc="-15" dirty="0">
                <a:latin typeface="Times New Roman"/>
                <a:cs typeface="Times New Roman"/>
              </a:rPr>
              <a:t>sources</a:t>
            </a:r>
            <a:r>
              <a:rPr sz="2400" i="1" spc="1520" dirty="0">
                <a:latin typeface="Times New Roman"/>
                <a:cs typeface="Times New Roman"/>
              </a:rPr>
              <a:t> </a:t>
            </a:r>
            <a:r>
              <a:rPr sz="2400" dirty="0">
                <a:latin typeface="Times New Roman"/>
                <a:cs typeface="Times New Roman"/>
              </a:rPr>
              <a:t>and  </a:t>
            </a:r>
            <a:r>
              <a:rPr sz="2400" spc="310" dirty="0">
                <a:latin typeface="Times New Roman"/>
                <a:cs typeface="Times New Roman"/>
              </a:rPr>
              <a:t> </a:t>
            </a:r>
            <a:r>
              <a:rPr sz="2400" dirty="0">
                <a:latin typeface="Times New Roman"/>
                <a:cs typeface="Times New Roman"/>
              </a:rPr>
              <a:t>the</a:t>
            </a:r>
            <a:endParaRPr sz="2400">
              <a:latin typeface="Times New Roman"/>
              <a:cs typeface="Times New Roman"/>
            </a:endParaRPr>
          </a:p>
          <a:p>
            <a:pPr marL="12700" algn="just">
              <a:lnSpc>
                <a:spcPct val="100000"/>
              </a:lnSpc>
            </a:pPr>
            <a:r>
              <a:rPr sz="2400" i="1" dirty="0">
                <a:latin typeface="Times New Roman"/>
                <a:cs typeface="Times New Roman"/>
              </a:rPr>
              <a:t>conventional</a:t>
            </a:r>
            <a:r>
              <a:rPr sz="2400" i="1" spc="-60" dirty="0">
                <a:latin typeface="Times New Roman"/>
                <a:cs typeface="Times New Roman"/>
              </a:rPr>
              <a:t> </a:t>
            </a:r>
            <a:r>
              <a:rPr sz="2400" i="1" spc="-15" dirty="0">
                <a:latin typeface="Times New Roman"/>
                <a:cs typeface="Times New Roman"/>
              </a:rPr>
              <a:t>energy</a:t>
            </a:r>
            <a:r>
              <a:rPr sz="2400" i="1" spc="-35" dirty="0">
                <a:latin typeface="Times New Roman"/>
                <a:cs typeface="Times New Roman"/>
              </a:rPr>
              <a:t> </a:t>
            </a:r>
            <a:r>
              <a:rPr sz="2400" i="1" dirty="0">
                <a:latin typeface="Times New Roman"/>
                <a:cs typeface="Times New Roman"/>
              </a:rPr>
              <a:t>forms</a:t>
            </a:r>
            <a:r>
              <a:rPr sz="2400" dirty="0">
                <a:latin typeface="Times New Roman"/>
                <a:cs typeface="Times New Roman"/>
              </a:rPr>
              <a:t>.</a:t>
            </a:r>
            <a:endParaRPr sz="2400">
              <a:latin typeface="Times New Roman"/>
              <a:cs typeface="Times New Roman"/>
            </a:endParaRPr>
          </a:p>
        </p:txBody>
      </p:sp>
      <p:graphicFrame>
        <p:nvGraphicFramePr>
          <p:cNvPr id="3" name="object 3"/>
          <p:cNvGraphicFramePr>
            <a:graphicFrameLocks noGrp="1"/>
          </p:cNvGraphicFramePr>
          <p:nvPr/>
        </p:nvGraphicFramePr>
        <p:xfrm>
          <a:off x="228600" y="2874264"/>
          <a:ext cx="8755379" cy="3292027"/>
        </p:xfrm>
        <a:graphic>
          <a:graphicData uri="http://schemas.openxmlformats.org/drawingml/2006/table">
            <a:tbl>
              <a:tblPr firstRow="1" bandRow="1">
                <a:tableStyleId>{2D5ABB26-0587-4C30-8999-92F81FD0307C}</a:tableStyleId>
              </a:tblPr>
              <a:tblGrid>
                <a:gridCol w="3630295"/>
                <a:gridCol w="1282064"/>
                <a:gridCol w="875030"/>
                <a:gridCol w="1689100"/>
                <a:gridCol w="1278890"/>
              </a:tblGrid>
              <a:tr h="698309">
                <a:tc>
                  <a:txBody>
                    <a:bodyPr/>
                    <a:lstStyle/>
                    <a:p>
                      <a:pPr marL="339725">
                        <a:lnSpc>
                          <a:spcPct val="100000"/>
                        </a:lnSpc>
                        <a:spcBef>
                          <a:spcPts val="275"/>
                        </a:spcBef>
                      </a:pPr>
                      <a:r>
                        <a:rPr sz="2000" b="1" dirty="0">
                          <a:solidFill>
                            <a:srgbClr val="FFFFFF"/>
                          </a:solidFill>
                          <a:latin typeface="Times New Roman"/>
                          <a:cs typeface="Times New Roman"/>
                        </a:rPr>
                        <a:t>Renewable</a:t>
                      </a:r>
                      <a:r>
                        <a:rPr sz="2000" b="1" spc="-35" dirty="0">
                          <a:solidFill>
                            <a:srgbClr val="FFFFFF"/>
                          </a:solidFill>
                          <a:latin typeface="Times New Roman"/>
                          <a:cs typeface="Times New Roman"/>
                        </a:rPr>
                        <a:t> </a:t>
                      </a:r>
                      <a:r>
                        <a:rPr sz="2000" b="1" dirty="0">
                          <a:solidFill>
                            <a:srgbClr val="FFFFFF"/>
                          </a:solidFill>
                          <a:latin typeface="Times New Roman"/>
                          <a:cs typeface="Times New Roman"/>
                        </a:rPr>
                        <a:t>Energy</a:t>
                      </a:r>
                      <a:r>
                        <a:rPr sz="2000" b="1" spc="-35" dirty="0">
                          <a:solidFill>
                            <a:srgbClr val="FFFFFF"/>
                          </a:solidFill>
                          <a:latin typeface="Times New Roman"/>
                          <a:cs typeface="Times New Roman"/>
                        </a:rPr>
                        <a:t> </a:t>
                      </a:r>
                      <a:r>
                        <a:rPr sz="2000" b="1" spc="-5" dirty="0">
                          <a:solidFill>
                            <a:srgbClr val="FFFFFF"/>
                          </a:solidFill>
                          <a:latin typeface="Times New Roman"/>
                          <a:cs typeface="Times New Roman"/>
                        </a:rPr>
                        <a:t>Sources</a:t>
                      </a:r>
                      <a:endParaRPr sz="2000">
                        <a:latin typeface="Times New Roman"/>
                        <a:cs typeface="Times New Roman"/>
                      </a:endParaRPr>
                    </a:p>
                  </a:txBody>
                  <a:tcPr marL="0" marR="0" marT="34925" marB="0">
                    <a:lnL w="635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rgbClr val="4F81BC"/>
                    </a:solidFill>
                  </a:tcPr>
                </a:tc>
                <a:tc>
                  <a:txBody>
                    <a:bodyPr/>
                    <a:lstStyle/>
                    <a:p>
                      <a:pPr marL="93345">
                        <a:lnSpc>
                          <a:spcPct val="100000"/>
                        </a:lnSpc>
                        <a:spcBef>
                          <a:spcPts val="275"/>
                        </a:spcBef>
                      </a:pPr>
                      <a:r>
                        <a:rPr sz="2000" b="1" dirty="0">
                          <a:solidFill>
                            <a:srgbClr val="FFFFFF"/>
                          </a:solidFill>
                          <a:latin typeface="Times New Roman"/>
                          <a:cs typeface="Times New Roman"/>
                        </a:rPr>
                        <a:t>in</a:t>
                      </a:r>
                      <a:r>
                        <a:rPr sz="2000" b="1" spc="-50" dirty="0">
                          <a:solidFill>
                            <a:srgbClr val="FFFFFF"/>
                          </a:solidFill>
                          <a:latin typeface="Times New Roman"/>
                          <a:cs typeface="Times New Roman"/>
                        </a:rPr>
                        <a:t> </a:t>
                      </a:r>
                      <a:r>
                        <a:rPr sz="2000" b="1" dirty="0">
                          <a:solidFill>
                            <a:srgbClr val="FFFFFF"/>
                          </a:solidFill>
                          <a:latin typeface="Times New Roman"/>
                          <a:cs typeface="Times New Roman"/>
                        </a:rPr>
                        <a:t>KW/m</a:t>
                      </a:r>
                      <a:r>
                        <a:rPr sz="1950" b="1" baseline="25641" dirty="0">
                          <a:solidFill>
                            <a:srgbClr val="FFFFFF"/>
                          </a:solidFill>
                          <a:latin typeface="Times New Roman"/>
                          <a:cs typeface="Times New Roman"/>
                        </a:rPr>
                        <a:t>2</a:t>
                      </a:r>
                      <a:endParaRPr sz="1950" baseline="25641">
                        <a:latin typeface="Times New Roman"/>
                        <a:cs typeface="Times New Roman"/>
                      </a:endParaRPr>
                    </a:p>
                  </a:txBody>
                  <a:tcPr marL="0" marR="0" marT="34925" marB="0">
                    <a:lnL w="1270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rgbClr val="4F81BC"/>
                    </a:solidFill>
                  </a:tcPr>
                </a:tc>
                <a:tc rowSpan="8">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2540" algn="ctr">
                        <a:lnSpc>
                          <a:spcPct val="100000"/>
                        </a:lnSpc>
                        <a:spcBef>
                          <a:spcPts val="275"/>
                        </a:spcBef>
                      </a:pPr>
                      <a:r>
                        <a:rPr sz="2000" b="1" dirty="0">
                          <a:solidFill>
                            <a:srgbClr val="FFFFFF"/>
                          </a:solidFill>
                          <a:latin typeface="Times New Roman"/>
                          <a:cs typeface="Times New Roman"/>
                        </a:rPr>
                        <a:t>Conventional</a:t>
                      </a:r>
                      <a:endParaRPr sz="2000">
                        <a:latin typeface="Times New Roman"/>
                        <a:cs typeface="Times New Roman"/>
                      </a:endParaRPr>
                    </a:p>
                    <a:p>
                      <a:pPr marL="635" algn="ctr">
                        <a:lnSpc>
                          <a:spcPct val="100000"/>
                        </a:lnSpc>
                      </a:pPr>
                      <a:r>
                        <a:rPr sz="2000" b="1" dirty="0">
                          <a:solidFill>
                            <a:srgbClr val="FFFFFF"/>
                          </a:solidFill>
                          <a:latin typeface="Times New Roman"/>
                          <a:cs typeface="Times New Roman"/>
                        </a:rPr>
                        <a:t>Energy</a:t>
                      </a:r>
                      <a:endParaRPr sz="2000">
                        <a:latin typeface="Times New Roman"/>
                        <a:cs typeface="Times New Roman"/>
                      </a:endParaRPr>
                    </a:p>
                  </a:txBody>
                  <a:tcPr marL="0" marR="0" marT="34925" marB="0">
                    <a:lnL w="1270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rgbClr val="4F81BC"/>
                    </a:solidFill>
                  </a:tcPr>
                </a:tc>
                <a:tc>
                  <a:txBody>
                    <a:bodyPr/>
                    <a:lstStyle/>
                    <a:p>
                      <a:pPr marL="6350" algn="ctr">
                        <a:lnSpc>
                          <a:spcPct val="100000"/>
                        </a:lnSpc>
                        <a:spcBef>
                          <a:spcPts val="275"/>
                        </a:spcBef>
                      </a:pPr>
                      <a:r>
                        <a:rPr sz="2000" b="1" dirty="0">
                          <a:solidFill>
                            <a:srgbClr val="FFFFFF"/>
                          </a:solidFill>
                          <a:latin typeface="Times New Roman"/>
                          <a:cs typeface="Times New Roman"/>
                        </a:rPr>
                        <a:t>in</a:t>
                      </a:r>
                      <a:endParaRPr sz="2000">
                        <a:latin typeface="Times New Roman"/>
                        <a:cs typeface="Times New Roman"/>
                      </a:endParaRPr>
                    </a:p>
                    <a:p>
                      <a:pPr marL="5080" algn="ctr">
                        <a:lnSpc>
                          <a:spcPct val="100000"/>
                        </a:lnSpc>
                      </a:pPr>
                      <a:r>
                        <a:rPr sz="2000" b="1" dirty="0">
                          <a:solidFill>
                            <a:srgbClr val="FFFFFF"/>
                          </a:solidFill>
                          <a:latin typeface="Times New Roman"/>
                          <a:cs typeface="Times New Roman"/>
                        </a:rPr>
                        <a:t>KWh/m</a:t>
                      </a:r>
                      <a:r>
                        <a:rPr sz="1950" b="1" baseline="25641" dirty="0">
                          <a:solidFill>
                            <a:srgbClr val="FFFFFF"/>
                          </a:solidFill>
                          <a:latin typeface="Times New Roman"/>
                          <a:cs typeface="Times New Roman"/>
                        </a:rPr>
                        <a:t>2</a:t>
                      </a:r>
                      <a:endParaRPr sz="1950" baseline="25641">
                        <a:latin typeface="Times New Roman"/>
                        <a:cs typeface="Times New Roman"/>
                      </a:endParaRPr>
                    </a:p>
                  </a:txBody>
                  <a:tcPr marL="0" marR="0" marT="34925" marB="0">
                    <a:lnL w="12700">
                      <a:solidFill>
                        <a:srgbClr val="000000"/>
                      </a:solidFill>
                      <a:prstDash val="solid"/>
                    </a:lnL>
                    <a:lnR w="6350">
                      <a:solidFill>
                        <a:srgbClr val="000000"/>
                      </a:solidFill>
                      <a:prstDash val="solid"/>
                    </a:lnR>
                    <a:lnT w="9525">
                      <a:solidFill>
                        <a:srgbClr val="000000"/>
                      </a:solidFill>
                      <a:prstDash val="solid"/>
                    </a:lnT>
                    <a:lnB w="12700">
                      <a:solidFill>
                        <a:srgbClr val="000000"/>
                      </a:solidFill>
                      <a:prstDash val="solid"/>
                    </a:lnB>
                    <a:solidFill>
                      <a:srgbClr val="4F81BC"/>
                    </a:solidFill>
                  </a:tcPr>
                </a:tc>
              </a:tr>
              <a:tr h="370840">
                <a:tc>
                  <a:txBody>
                    <a:bodyPr/>
                    <a:lstStyle/>
                    <a:p>
                      <a:pPr marL="87630">
                        <a:lnSpc>
                          <a:spcPct val="100000"/>
                        </a:lnSpc>
                        <a:spcBef>
                          <a:spcPts val="245"/>
                        </a:spcBef>
                      </a:pPr>
                      <a:r>
                        <a:rPr sz="1800" spc="-30" dirty="0">
                          <a:latin typeface="Calibri"/>
                          <a:cs typeface="Calibri"/>
                        </a:rPr>
                        <a:t>Wave</a:t>
                      </a:r>
                      <a:endParaRPr sz="1800">
                        <a:latin typeface="Calibri"/>
                        <a:cs typeface="Calibri"/>
                      </a:endParaRPr>
                    </a:p>
                  </a:txBody>
                  <a:tcPr marL="0" marR="0" marT="31115"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marL="92075">
                        <a:lnSpc>
                          <a:spcPct val="100000"/>
                        </a:lnSpc>
                        <a:spcBef>
                          <a:spcPts val="245"/>
                        </a:spcBef>
                      </a:pPr>
                      <a:r>
                        <a:rPr sz="1800" dirty="0">
                          <a:latin typeface="Calibri"/>
                          <a:cs typeface="Calibri"/>
                        </a:rPr>
                        <a:t>&lt;</a:t>
                      </a:r>
                      <a:r>
                        <a:rPr sz="1800" spc="-50" dirty="0">
                          <a:latin typeface="Calibri"/>
                          <a:cs typeface="Calibri"/>
                        </a:rPr>
                        <a:t> </a:t>
                      </a:r>
                      <a:r>
                        <a:rPr sz="1800" dirty="0">
                          <a:latin typeface="Calibri"/>
                          <a:cs typeface="Calibri"/>
                        </a:rPr>
                        <a:t>100</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vMerge="1">
                  <a:txBody>
                    <a:bodyPr/>
                    <a:lstStyle/>
                    <a:p>
                      <a:endParaRPr/>
                    </a:p>
                  </a:txBody>
                  <a:tcPr marL="0" marR="0" marT="0" marB="0">
                    <a:lnL w="12700">
                      <a:solidFill>
                        <a:srgbClr val="000000"/>
                      </a:solidFill>
                      <a:prstDash val="solid"/>
                    </a:lnL>
                    <a:lnR w="12700">
                      <a:solidFill>
                        <a:srgbClr val="000000"/>
                      </a:solidFill>
                      <a:prstDash val="solid"/>
                    </a:lnR>
                  </a:tcPr>
                </a:tc>
                <a:tc>
                  <a:txBody>
                    <a:bodyPr/>
                    <a:lstStyle/>
                    <a:p>
                      <a:pPr marL="92075">
                        <a:lnSpc>
                          <a:spcPct val="100000"/>
                        </a:lnSpc>
                        <a:spcBef>
                          <a:spcPts val="245"/>
                        </a:spcBef>
                      </a:pPr>
                      <a:r>
                        <a:rPr sz="1800" spc="-5" dirty="0">
                          <a:latin typeface="Calibri"/>
                          <a:cs typeface="Calibri"/>
                        </a:rPr>
                        <a:t>Hot</a:t>
                      </a:r>
                      <a:r>
                        <a:rPr sz="1800" spc="-30" dirty="0">
                          <a:latin typeface="Calibri"/>
                          <a:cs typeface="Calibri"/>
                        </a:rPr>
                        <a:t> </a:t>
                      </a:r>
                      <a:r>
                        <a:rPr sz="1800" spc="-15" dirty="0">
                          <a:latin typeface="Calibri"/>
                          <a:cs typeface="Calibri"/>
                        </a:rPr>
                        <a:t>Plate</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marL="92710">
                        <a:lnSpc>
                          <a:spcPct val="100000"/>
                        </a:lnSpc>
                        <a:spcBef>
                          <a:spcPts val="245"/>
                        </a:spcBef>
                      </a:pPr>
                      <a:r>
                        <a:rPr sz="1800" spc="-5" dirty="0">
                          <a:latin typeface="Calibri"/>
                          <a:cs typeface="Calibri"/>
                        </a:rPr>
                        <a:t>100</a:t>
                      </a:r>
                      <a:endParaRPr sz="1800">
                        <a:latin typeface="Calibri"/>
                        <a:cs typeface="Calibri"/>
                      </a:endParaRPr>
                    </a:p>
                  </a:txBody>
                  <a:tcPr marL="0" marR="0" marT="3111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D0D7E8"/>
                    </a:solidFill>
                  </a:tcPr>
                </a:tc>
              </a:tr>
              <a:tr h="370967">
                <a:tc>
                  <a:txBody>
                    <a:bodyPr/>
                    <a:lstStyle/>
                    <a:p>
                      <a:pPr marL="87630">
                        <a:lnSpc>
                          <a:spcPct val="100000"/>
                        </a:lnSpc>
                        <a:spcBef>
                          <a:spcPts val="245"/>
                        </a:spcBef>
                      </a:pPr>
                      <a:r>
                        <a:rPr sz="1800" spc="-15" dirty="0">
                          <a:latin typeface="Calibri"/>
                          <a:cs typeface="Calibri"/>
                        </a:rPr>
                        <a:t>Extra</a:t>
                      </a:r>
                      <a:r>
                        <a:rPr sz="1800" spc="-20" dirty="0">
                          <a:latin typeface="Calibri"/>
                          <a:cs typeface="Calibri"/>
                        </a:rPr>
                        <a:t> </a:t>
                      </a:r>
                      <a:r>
                        <a:rPr sz="1800" spc="-10" dirty="0">
                          <a:latin typeface="Calibri"/>
                          <a:cs typeface="Calibri"/>
                        </a:rPr>
                        <a:t>terrestrial</a:t>
                      </a:r>
                      <a:r>
                        <a:rPr sz="1800" spc="5" dirty="0">
                          <a:latin typeface="Calibri"/>
                          <a:cs typeface="Calibri"/>
                        </a:rPr>
                        <a:t> </a:t>
                      </a:r>
                      <a:r>
                        <a:rPr sz="1800" spc="-5" dirty="0">
                          <a:latin typeface="Calibri"/>
                          <a:cs typeface="Calibri"/>
                        </a:rPr>
                        <a:t>solar</a:t>
                      </a:r>
                      <a:r>
                        <a:rPr sz="1800" spc="-10" dirty="0">
                          <a:latin typeface="Calibri"/>
                          <a:cs typeface="Calibri"/>
                        </a:rPr>
                        <a:t> radiation</a:t>
                      </a:r>
                      <a:endParaRPr sz="1800">
                        <a:latin typeface="Calibri"/>
                        <a:cs typeface="Calibri"/>
                      </a:endParaRPr>
                    </a:p>
                  </a:txBody>
                  <a:tcPr marL="0" marR="0" marT="31115"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marL="92075">
                        <a:lnSpc>
                          <a:spcPct val="100000"/>
                        </a:lnSpc>
                        <a:spcBef>
                          <a:spcPts val="245"/>
                        </a:spcBef>
                      </a:pPr>
                      <a:r>
                        <a:rPr sz="1800" dirty="0">
                          <a:latin typeface="Calibri"/>
                          <a:cs typeface="Calibri"/>
                        </a:rPr>
                        <a:t>&lt;</a:t>
                      </a:r>
                      <a:r>
                        <a:rPr sz="1800" spc="-45" dirty="0">
                          <a:latin typeface="Calibri"/>
                          <a:cs typeface="Calibri"/>
                        </a:rPr>
                        <a:t> </a:t>
                      </a:r>
                      <a:r>
                        <a:rPr sz="1800" dirty="0">
                          <a:latin typeface="Calibri"/>
                          <a:cs typeface="Calibri"/>
                        </a:rPr>
                        <a:t>1.35</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vMerge="1">
                  <a:txBody>
                    <a:bodyPr/>
                    <a:lstStyle/>
                    <a:p>
                      <a:endParaRPr/>
                    </a:p>
                  </a:txBody>
                  <a:tcPr marL="0" marR="0" marT="0" marB="0">
                    <a:lnL w="12700">
                      <a:solidFill>
                        <a:srgbClr val="000000"/>
                      </a:solidFill>
                      <a:prstDash val="solid"/>
                    </a:lnL>
                    <a:lnR w="12700">
                      <a:solidFill>
                        <a:srgbClr val="000000"/>
                      </a:solidFill>
                      <a:prstDash val="solid"/>
                    </a:lnR>
                  </a:tcPr>
                </a:tc>
                <a:tc>
                  <a:txBody>
                    <a:bodyPr/>
                    <a:lstStyle/>
                    <a:p>
                      <a:pPr marL="92075">
                        <a:lnSpc>
                          <a:spcPct val="100000"/>
                        </a:lnSpc>
                        <a:spcBef>
                          <a:spcPts val="245"/>
                        </a:spcBef>
                      </a:pPr>
                      <a:r>
                        <a:rPr sz="1800" spc="-5" dirty="0">
                          <a:latin typeface="Calibri"/>
                          <a:cs typeface="Calibri"/>
                        </a:rPr>
                        <a:t>Coal</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marL="92710">
                        <a:lnSpc>
                          <a:spcPct val="100000"/>
                        </a:lnSpc>
                        <a:spcBef>
                          <a:spcPts val="245"/>
                        </a:spcBef>
                      </a:pPr>
                      <a:r>
                        <a:rPr sz="1800" spc="-5" dirty="0">
                          <a:latin typeface="Calibri"/>
                          <a:cs typeface="Calibri"/>
                        </a:rPr>
                        <a:t>500</a:t>
                      </a:r>
                      <a:endParaRPr sz="1800">
                        <a:latin typeface="Calibri"/>
                        <a:cs typeface="Calibri"/>
                      </a:endParaRPr>
                    </a:p>
                  </a:txBody>
                  <a:tcPr marL="0" marR="0" marT="3111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E9ECF4"/>
                    </a:solidFill>
                  </a:tcPr>
                </a:tc>
              </a:tr>
              <a:tr h="370839">
                <a:tc>
                  <a:txBody>
                    <a:bodyPr/>
                    <a:lstStyle/>
                    <a:p>
                      <a:pPr marL="87630">
                        <a:lnSpc>
                          <a:spcPct val="100000"/>
                        </a:lnSpc>
                        <a:spcBef>
                          <a:spcPts val="245"/>
                        </a:spcBef>
                      </a:pPr>
                      <a:r>
                        <a:rPr sz="1800" spc="-5" dirty="0">
                          <a:latin typeface="Calibri"/>
                          <a:cs typeface="Calibri"/>
                        </a:rPr>
                        <a:t>Wind</a:t>
                      </a:r>
                      <a:endParaRPr sz="1800">
                        <a:latin typeface="Calibri"/>
                        <a:cs typeface="Calibri"/>
                      </a:endParaRPr>
                    </a:p>
                  </a:txBody>
                  <a:tcPr marL="0" marR="0" marT="31115"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marL="92075">
                        <a:lnSpc>
                          <a:spcPct val="100000"/>
                        </a:lnSpc>
                        <a:spcBef>
                          <a:spcPts val="245"/>
                        </a:spcBef>
                      </a:pPr>
                      <a:r>
                        <a:rPr sz="1800" dirty="0">
                          <a:latin typeface="Calibri"/>
                          <a:cs typeface="Calibri"/>
                        </a:rPr>
                        <a:t>&lt;</a:t>
                      </a:r>
                      <a:r>
                        <a:rPr sz="1800" spc="-50" dirty="0">
                          <a:latin typeface="Calibri"/>
                          <a:cs typeface="Calibri"/>
                        </a:rPr>
                        <a:t> </a:t>
                      </a:r>
                      <a:r>
                        <a:rPr sz="1800" dirty="0">
                          <a:latin typeface="Calibri"/>
                          <a:cs typeface="Calibri"/>
                        </a:rPr>
                        <a:t>3</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vMerge="1">
                  <a:txBody>
                    <a:bodyPr/>
                    <a:lstStyle/>
                    <a:p>
                      <a:endParaRPr/>
                    </a:p>
                  </a:txBody>
                  <a:tcPr marL="0" marR="0" marT="0" marB="0">
                    <a:lnL w="12700">
                      <a:solidFill>
                        <a:srgbClr val="000000"/>
                      </a:solidFill>
                      <a:prstDash val="solid"/>
                    </a:lnL>
                    <a:lnR w="12700">
                      <a:solidFill>
                        <a:srgbClr val="000000"/>
                      </a:solidFill>
                      <a:prstDash val="solid"/>
                    </a:lnR>
                  </a:tcPr>
                </a:tc>
                <a:tc>
                  <a:txBody>
                    <a:bodyPr/>
                    <a:lstStyle/>
                    <a:p>
                      <a:pPr marL="92075">
                        <a:lnSpc>
                          <a:spcPct val="100000"/>
                        </a:lnSpc>
                        <a:spcBef>
                          <a:spcPts val="245"/>
                        </a:spcBef>
                      </a:pPr>
                      <a:r>
                        <a:rPr sz="1800" spc="-5" dirty="0">
                          <a:latin typeface="Calibri"/>
                          <a:cs typeface="Calibri"/>
                        </a:rPr>
                        <a:t>Nuclear</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marL="92710">
                        <a:lnSpc>
                          <a:spcPct val="100000"/>
                        </a:lnSpc>
                        <a:spcBef>
                          <a:spcPts val="245"/>
                        </a:spcBef>
                      </a:pPr>
                      <a:r>
                        <a:rPr sz="1800" spc="-5" dirty="0">
                          <a:latin typeface="Calibri"/>
                          <a:cs typeface="Calibri"/>
                        </a:rPr>
                        <a:t>650</a:t>
                      </a:r>
                      <a:endParaRPr sz="1800">
                        <a:latin typeface="Calibri"/>
                        <a:cs typeface="Calibri"/>
                      </a:endParaRPr>
                    </a:p>
                  </a:txBody>
                  <a:tcPr marL="0" marR="0" marT="3111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D0D7E8"/>
                    </a:solidFill>
                  </a:tcPr>
                </a:tc>
              </a:tr>
              <a:tr h="370839">
                <a:tc>
                  <a:txBody>
                    <a:bodyPr/>
                    <a:lstStyle/>
                    <a:p>
                      <a:pPr marL="87630">
                        <a:lnSpc>
                          <a:spcPct val="100000"/>
                        </a:lnSpc>
                        <a:spcBef>
                          <a:spcPts val="245"/>
                        </a:spcBef>
                      </a:pPr>
                      <a:r>
                        <a:rPr sz="1800" spc="-5" dirty="0">
                          <a:latin typeface="Calibri"/>
                          <a:cs typeface="Calibri"/>
                        </a:rPr>
                        <a:t>Solar</a:t>
                      </a:r>
                      <a:r>
                        <a:rPr sz="1800" spc="-35" dirty="0">
                          <a:latin typeface="Calibri"/>
                          <a:cs typeface="Calibri"/>
                        </a:rPr>
                        <a:t> </a:t>
                      </a:r>
                      <a:r>
                        <a:rPr sz="1800" spc="-10" dirty="0">
                          <a:latin typeface="Calibri"/>
                          <a:cs typeface="Calibri"/>
                        </a:rPr>
                        <a:t>radiation</a:t>
                      </a:r>
                      <a:endParaRPr sz="1800">
                        <a:latin typeface="Calibri"/>
                        <a:cs typeface="Calibri"/>
                      </a:endParaRPr>
                    </a:p>
                  </a:txBody>
                  <a:tcPr marL="0" marR="0" marT="31115"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marL="92075">
                        <a:lnSpc>
                          <a:spcPct val="100000"/>
                        </a:lnSpc>
                        <a:spcBef>
                          <a:spcPts val="245"/>
                        </a:spcBef>
                      </a:pPr>
                      <a:r>
                        <a:rPr sz="1800" dirty="0">
                          <a:latin typeface="Calibri"/>
                          <a:cs typeface="Calibri"/>
                        </a:rPr>
                        <a:t>0.2</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vMerge="1">
                  <a:txBody>
                    <a:bodyPr/>
                    <a:lstStyle/>
                    <a:p>
                      <a:endParaRPr/>
                    </a:p>
                  </a:txBody>
                  <a:tcPr marL="0" marR="0" marT="0" marB="0">
                    <a:lnL w="12700">
                      <a:solidFill>
                        <a:srgbClr val="000000"/>
                      </a:solidFill>
                      <a:prstDash val="solid"/>
                    </a:lnL>
                    <a:lnR w="12700">
                      <a:solidFill>
                        <a:srgbClr val="000000"/>
                      </a:solidFill>
                      <a:prstDash val="solid"/>
                    </a:lnR>
                  </a:tcPr>
                </a:tc>
                <a:tc>
                  <a:txBody>
                    <a:bodyPr/>
                    <a:lstStyle/>
                    <a:p>
                      <a:pPr marL="92075">
                        <a:lnSpc>
                          <a:spcPct val="100000"/>
                        </a:lnSpc>
                        <a:spcBef>
                          <a:spcPts val="245"/>
                        </a:spcBef>
                      </a:pPr>
                      <a:r>
                        <a:rPr sz="1800" spc="-15" dirty="0">
                          <a:latin typeface="Calibri"/>
                          <a:cs typeface="Calibri"/>
                        </a:rPr>
                        <a:t>Power</a:t>
                      </a:r>
                      <a:r>
                        <a:rPr sz="1800" spc="-30" dirty="0">
                          <a:latin typeface="Calibri"/>
                          <a:cs typeface="Calibri"/>
                        </a:rPr>
                        <a:t> </a:t>
                      </a:r>
                      <a:r>
                        <a:rPr sz="1800" spc="-5" dirty="0">
                          <a:latin typeface="Calibri"/>
                          <a:cs typeface="Calibri"/>
                        </a:rPr>
                        <a:t>Cable</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marL="92710">
                        <a:lnSpc>
                          <a:spcPct val="100000"/>
                        </a:lnSpc>
                        <a:spcBef>
                          <a:spcPts val="245"/>
                        </a:spcBef>
                      </a:pPr>
                      <a:r>
                        <a:rPr sz="1800" spc="-5" dirty="0">
                          <a:latin typeface="Calibri"/>
                          <a:cs typeface="Calibri"/>
                        </a:rPr>
                        <a:t>1000,000</a:t>
                      </a:r>
                      <a:endParaRPr sz="1800">
                        <a:latin typeface="Calibri"/>
                        <a:cs typeface="Calibri"/>
                      </a:endParaRPr>
                    </a:p>
                  </a:txBody>
                  <a:tcPr marL="0" marR="0" marT="3111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E9ECF4"/>
                    </a:solidFill>
                  </a:tcPr>
                </a:tc>
              </a:tr>
              <a:tr h="370840">
                <a:tc>
                  <a:txBody>
                    <a:bodyPr/>
                    <a:lstStyle/>
                    <a:p>
                      <a:pPr marL="87630">
                        <a:lnSpc>
                          <a:spcPct val="100000"/>
                        </a:lnSpc>
                        <a:spcBef>
                          <a:spcPts val="245"/>
                        </a:spcBef>
                      </a:pPr>
                      <a:r>
                        <a:rPr sz="1800" spc="-10" dirty="0">
                          <a:latin typeface="Calibri"/>
                          <a:cs typeface="Calibri"/>
                        </a:rPr>
                        <a:t>Tidal</a:t>
                      </a:r>
                      <a:endParaRPr sz="1800">
                        <a:latin typeface="Calibri"/>
                        <a:cs typeface="Calibri"/>
                      </a:endParaRPr>
                    </a:p>
                  </a:txBody>
                  <a:tcPr marL="0" marR="0" marT="31115"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marL="92075">
                        <a:lnSpc>
                          <a:spcPct val="100000"/>
                        </a:lnSpc>
                        <a:spcBef>
                          <a:spcPts val="245"/>
                        </a:spcBef>
                      </a:pPr>
                      <a:r>
                        <a:rPr sz="1800" dirty="0">
                          <a:latin typeface="Calibri"/>
                          <a:cs typeface="Calibri"/>
                        </a:rPr>
                        <a:t>0.002</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vMerge="1">
                  <a:txBody>
                    <a:bodyPr/>
                    <a:lstStyle/>
                    <a:p>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D0D7E8"/>
                    </a:solidFill>
                  </a:tcPr>
                </a:tc>
              </a:tr>
              <a:tr h="370928">
                <a:tc>
                  <a:txBody>
                    <a:bodyPr/>
                    <a:lstStyle/>
                    <a:p>
                      <a:pPr marL="87630">
                        <a:lnSpc>
                          <a:spcPct val="100000"/>
                        </a:lnSpc>
                        <a:spcBef>
                          <a:spcPts val="250"/>
                        </a:spcBef>
                      </a:pPr>
                      <a:r>
                        <a:rPr sz="1800" dirty="0">
                          <a:latin typeface="Calibri"/>
                          <a:cs typeface="Calibri"/>
                        </a:rPr>
                        <a:t>Biomass</a:t>
                      </a:r>
                      <a:r>
                        <a:rPr sz="1800" spc="-50" dirty="0">
                          <a:latin typeface="Calibri"/>
                          <a:cs typeface="Calibri"/>
                        </a:rPr>
                        <a:t> </a:t>
                      </a:r>
                      <a:r>
                        <a:rPr sz="1800" spc="-10" dirty="0">
                          <a:latin typeface="Calibri"/>
                          <a:cs typeface="Calibri"/>
                        </a:rPr>
                        <a:t>Production</a:t>
                      </a:r>
                      <a:endParaRPr sz="1800">
                        <a:latin typeface="Calibri"/>
                        <a:cs typeface="Calibri"/>
                      </a:endParaRPr>
                    </a:p>
                  </a:txBody>
                  <a:tcPr marL="0" marR="0" marT="3175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marL="92075">
                        <a:lnSpc>
                          <a:spcPct val="100000"/>
                        </a:lnSpc>
                        <a:spcBef>
                          <a:spcPts val="250"/>
                        </a:spcBef>
                      </a:pPr>
                      <a:r>
                        <a:rPr sz="1800" dirty="0">
                          <a:latin typeface="Calibri"/>
                          <a:cs typeface="Calibri"/>
                        </a:rPr>
                        <a:t>0.002</a:t>
                      </a:r>
                      <a:endParaRPr sz="180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vMerge="1">
                  <a:txBody>
                    <a:bodyPr/>
                    <a:lstStyle/>
                    <a:p>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E9ECF4"/>
                    </a:solidFill>
                  </a:tcPr>
                </a:tc>
              </a:tr>
              <a:tr h="368465">
                <a:tc>
                  <a:txBody>
                    <a:bodyPr/>
                    <a:lstStyle/>
                    <a:p>
                      <a:pPr marL="87630">
                        <a:lnSpc>
                          <a:spcPct val="100000"/>
                        </a:lnSpc>
                        <a:spcBef>
                          <a:spcPts val="250"/>
                        </a:spcBef>
                      </a:pPr>
                      <a:r>
                        <a:rPr sz="1800" spc="-5" dirty="0">
                          <a:latin typeface="Calibri"/>
                          <a:cs typeface="Calibri"/>
                        </a:rPr>
                        <a:t>Geothermal</a:t>
                      </a:r>
                      <a:r>
                        <a:rPr sz="1800" spc="-30" dirty="0">
                          <a:latin typeface="Calibri"/>
                          <a:cs typeface="Calibri"/>
                        </a:rPr>
                        <a:t> </a:t>
                      </a:r>
                      <a:r>
                        <a:rPr sz="1800" spc="-5" dirty="0">
                          <a:latin typeface="Calibri"/>
                          <a:cs typeface="Calibri"/>
                        </a:rPr>
                        <a:t>heat</a:t>
                      </a:r>
                      <a:endParaRPr sz="1800">
                        <a:latin typeface="Calibri"/>
                        <a:cs typeface="Calibri"/>
                      </a:endParaRPr>
                    </a:p>
                  </a:txBody>
                  <a:tcPr marL="0" marR="0" marT="31750" marB="0">
                    <a:lnL w="6350">
                      <a:solidFill>
                        <a:srgbClr val="000000"/>
                      </a:solidFill>
                      <a:prstDash val="solid"/>
                    </a:lnL>
                    <a:lnR w="12700">
                      <a:solidFill>
                        <a:srgbClr val="000000"/>
                      </a:solidFill>
                      <a:prstDash val="solid"/>
                    </a:lnR>
                    <a:lnT w="12700">
                      <a:solidFill>
                        <a:srgbClr val="000000"/>
                      </a:solidFill>
                      <a:prstDash val="solid"/>
                    </a:lnT>
                    <a:lnB w="9525">
                      <a:solidFill>
                        <a:srgbClr val="000000"/>
                      </a:solidFill>
                      <a:prstDash val="solid"/>
                    </a:lnB>
                    <a:solidFill>
                      <a:srgbClr val="D0D7E8"/>
                    </a:solidFill>
                  </a:tcPr>
                </a:tc>
                <a:tc>
                  <a:txBody>
                    <a:bodyPr/>
                    <a:lstStyle/>
                    <a:p>
                      <a:pPr marL="92075">
                        <a:lnSpc>
                          <a:spcPct val="100000"/>
                        </a:lnSpc>
                        <a:spcBef>
                          <a:spcPts val="250"/>
                        </a:spcBef>
                      </a:pPr>
                      <a:r>
                        <a:rPr sz="1800" dirty="0">
                          <a:latin typeface="Calibri"/>
                          <a:cs typeface="Calibri"/>
                        </a:rPr>
                        <a:t>0.00006</a:t>
                      </a:r>
                      <a:endParaRPr sz="180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9525">
                      <a:solidFill>
                        <a:srgbClr val="000000"/>
                      </a:solidFill>
                      <a:prstDash val="solid"/>
                    </a:lnB>
                    <a:solidFill>
                      <a:srgbClr val="D0D7E8"/>
                    </a:solidFill>
                  </a:tcPr>
                </a:tc>
                <a:tc vMerge="1">
                  <a:txBody>
                    <a:bodyPr/>
                    <a:lstStyle/>
                    <a:p>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9525">
                      <a:solidFill>
                        <a:srgbClr val="000000"/>
                      </a:solidFill>
                      <a:prstDash val="solid"/>
                    </a:lnB>
                    <a:solidFill>
                      <a:srgbClr val="D0D7E8"/>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6350">
                      <a:solidFill>
                        <a:srgbClr val="000000"/>
                      </a:solidFill>
                      <a:prstDash val="solid"/>
                    </a:lnR>
                    <a:lnT w="12700">
                      <a:solidFill>
                        <a:srgbClr val="000000"/>
                      </a:solidFill>
                      <a:prstDash val="solid"/>
                    </a:lnT>
                    <a:lnB w="9525">
                      <a:solidFill>
                        <a:srgbClr val="000000"/>
                      </a:solidFill>
                      <a:prstDash val="solid"/>
                    </a:lnB>
                    <a:solidFill>
                      <a:srgbClr val="D0D7E8"/>
                    </a:solidFill>
                  </a:tcPr>
                </a:tc>
              </a:tr>
            </a:tbl>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4939" y="6550872"/>
            <a:ext cx="8508365" cy="307975"/>
          </a:xfrm>
          <a:prstGeom prst="rect">
            <a:avLst/>
          </a:prstGeom>
        </p:spPr>
        <p:txBody>
          <a:bodyPr vert="horz" wrap="square" lIns="0" tIns="0" rIns="0" bIns="0" rtlCol="0">
            <a:spAutoFit/>
          </a:bodyPr>
          <a:lstStyle/>
          <a:p>
            <a:pPr marL="12700">
              <a:lnSpc>
                <a:spcPts val="2290"/>
              </a:lnSpc>
            </a:pPr>
            <a:r>
              <a:rPr sz="2000" spc="-5" dirty="0">
                <a:latin typeface="Times New Roman"/>
                <a:cs typeface="Times New Roman"/>
              </a:rPr>
              <a:t>is</a:t>
            </a:r>
            <a:r>
              <a:rPr sz="2000" spc="-10" dirty="0">
                <a:latin typeface="Times New Roman"/>
                <a:cs typeface="Times New Roman"/>
              </a:rPr>
              <a:t> </a:t>
            </a:r>
            <a:r>
              <a:rPr sz="2000" dirty="0">
                <a:latin typeface="Times New Roman"/>
                <a:cs typeface="Times New Roman"/>
              </a:rPr>
              <a:t>extracted</a:t>
            </a:r>
            <a:r>
              <a:rPr sz="2000" spc="-2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used</a:t>
            </a:r>
            <a:r>
              <a:rPr sz="2000" spc="-15" dirty="0">
                <a:latin typeface="Times New Roman"/>
                <a:cs typeface="Times New Roman"/>
              </a:rPr>
              <a:t> </a:t>
            </a:r>
            <a:r>
              <a:rPr sz="2000" dirty="0">
                <a:latin typeface="Times New Roman"/>
                <a:cs typeface="Times New Roman"/>
              </a:rPr>
              <a:t>directly</a:t>
            </a:r>
            <a:r>
              <a:rPr sz="2000" spc="-25" dirty="0">
                <a:latin typeface="Times New Roman"/>
                <a:cs typeface="Times New Roman"/>
              </a:rPr>
              <a:t> </a:t>
            </a:r>
            <a:r>
              <a:rPr sz="2000" dirty="0">
                <a:latin typeface="Times New Roman"/>
                <a:cs typeface="Times New Roman"/>
              </a:rPr>
              <a:t>as</a:t>
            </a:r>
            <a:r>
              <a:rPr sz="2000" spc="-5" dirty="0">
                <a:latin typeface="Times New Roman"/>
                <a:cs typeface="Times New Roman"/>
              </a:rPr>
              <a:t> </a:t>
            </a:r>
            <a:r>
              <a:rPr sz="2000" dirty="0">
                <a:latin typeface="Times New Roman"/>
                <a:cs typeface="Times New Roman"/>
              </a:rPr>
              <a:t>fuel</a:t>
            </a:r>
            <a:r>
              <a:rPr sz="2000" spc="-30" dirty="0">
                <a:latin typeface="Times New Roman"/>
                <a:cs typeface="Times New Roman"/>
              </a:rPr>
              <a:t> </a:t>
            </a:r>
            <a:r>
              <a:rPr sz="2000" dirty="0">
                <a:latin typeface="Times New Roman"/>
                <a:cs typeface="Times New Roman"/>
              </a:rPr>
              <a:t>without</a:t>
            </a:r>
            <a:r>
              <a:rPr sz="2000" spc="-30" dirty="0">
                <a:latin typeface="Times New Roman"/>
                <a:cs typeface="Times New Roman"/>
              </a:rPr>
              <a:t> </a:t>
            </a:r>
            <a:r>
              <a:rPr sz="2000" dirty="0">
                <a:latin typeface="Times New Roman"/>
                <a:cs typeface="Times New Roman"/>
              </a:rPr>
              <a:t>any</a:t>
            </a:r>
            <a:r>
              <a:rPr sz="2000" spc="5" dirty="0">
                <a:latin typeface="Times New Roman"/>
                <a:cs typeface="Times New Roman"/>
              </a:rPr>
              <a:t> </a:t>
            </a:r>
            <a:r>
              <a:rPr sz="2000" dirty="0">
                <a:latin typeface="Times New Roman"/>
                <a:cs typeface="Times New Roman"/>
              </a:rPr>
              <a:t>processing.</a:t>
            </a:r>
            <a:r>
              <a:rPr sz="2000" spc="-70" dirty="0">
                <a:latin typeface="Times New Roman"/>
                <a:cs typeface="Times New Roman"/>
              </a:rPr>
              <a:t> </a:t>
            </a:r>
            <a:r>
              <a:rPr sz="2000" dirty="0">
                <a:latin typeface="Times New Roman"/>
                <a:cs typeface="Times New Roman"/>
              </a:rPr>
              <a:t>The</a:t>
            </a:r>
            <a:r>
              <a:rPr sz="2000" spc="-5" dirty="0">
                <a:latin typeface="Times New Roman"/>
                <a:cs typeface="Times New Roman"/>
              </a:rPr>
              <a:t> test</a:t>
            </a:r>
            <a:r>
              <a:rPr sz="2000" spc="-20" dirty="0">
                <a:latin typeface="Times New Roman"/>
                <a:cs typeface="Times New Roman"/>
              </a:rPr>
              <a:t> </a:t>
            </a:r>
            <a:r>
              <a:rPr sz="2000" dirty="0">
                <a:latin typeface="Times New Roman"/>
                <a:cs typeface="Times New Roman"/>
              </a:rPr>
              <a:t>values</a:t>
            </a:r>
            <a:r>
              <a:rPr sz="2000" spc="-25" dirty="0">
                <a:latin typeface="Times New Roman"/>
                <a:cs typeface="Times New Roman"/>
              </a:rPr>
              <a:t> </a:t>
            </a:r>
            <a:r>
              <a:rPr sz="2000" dirty="0">
                <a:latin typeface="Times New Roman"/>
                <a:cs typeface="Times New Roman"/>
              </a:rPr>
              <a:t>for</a:t>
            </a:r>
            <a:r>
              <a:rPr sz="2000" spc="-15" dirty="0">
                <a:latin typeface="Times New Roman"/>
                <a:cs typeface="Times New Roman"/>
              </a:rPr>
              <a:t> </a:t>
            </a:r>
            <a:r>
              <a:rPr sz="2000" dirty="0">
                <a:latin typeface="Times New Roman"/>
                <a:cs typeface="Times New Roman"/>
              </a:rPr>
              <a:t>the</a:t>
            </a:r>
            <a:endParaRPr sz="2000">
              <a:latin typeface="Times New Roman"/>
              <a:cs typeface="Times New Roman"/>
            </a:endParaRPr>
          </a:p>
        </p:txBody>
      </p:sp>
      <p:sp>
        <p:nvSpPr>
          <p:cNvPr id="2" name="object 2"/>
          <p:cNvSpPr txBox="1"/>
          <p:nvPr/>
        </p:nvSpPr>
        <p:spPr>
          <a:xfrm>
            <a:off x="154939" y="0"/>
            <a:ext cx="8836025" cy="6670675"/>
          </a:xfrm>
          <a:prstGeom prst="rect">
            <a:avLst/>
          </a:prstGeom>
        </p:spPr>
        <p:txBody>
          <a:bodyPr vert="horz" wrap="square" lIns="0" tIns="12700" rIns="0" bIns="0" rtlCol="0">
            <a:spAutoFit/>
          </a:bodyPr>
          <a:lstStyle/>
          <a:p>
            <a:pPr marL="12700" marR="5080" algn="just">
              <a:lnSpc>
                <a:spcPct val="150000"/>
              </a:lnSpc>
              <a:spcBef>
                <a:spcPts val="100"/>
              </a:spcBef>
              <a:buChar char="*"/>
              <a:tabLst>
                <a:tab pos="337820" algn="l"/>
              </a:tabLst>
            </a:pPr>
            <a:r>
              <a:rPr sz="2000" spc="-5" dirty="0">
                <a:latin typeface="Times New Roman"/>
                <a:cs typeface="Times New Roman"/>
              </a:rPr>
              <a:t>Bio-fuel development </a:t>
            </a:r>
            <a:r>
              <a:rPr sz="2000" spc="-10" dirty="0">
                <a:latin typeface="Times New Roman"/>
                <a:cs typeface="Times New Roman"/>
              </a:rPr>
              <a:t>in </a:t>
            </a:r>
            <a:r>
              <a:rPr sz="2000" spc="-5" dirty="0">
                <a:latin typeface="Times New Roman"/>
                <a:cs typeface="Times New Roman"/>
              </a:rPr>
              <a:t>India is the extraction of oil </a:t>
            </a:r>
            <a:r>
              <a:rPr sz="2000" dirty="0">
                <a:latin typeface="Times New Roman"/>
                <a:cs typeface="Times New Roman"/>
              </a:rPr>
              <a:t>from </a:t>
            </a:r>
            <a:r>
              <a:rPr sz="2000" spc="-5" dirty="0">
                <a:solidFill>
                  <a:srgbClr val="FF0000"/>
                </a:solidFill>
                <a:latin typeface="Times New Roman"/>
                <a:cs typeface="Times New Roman"/>
              </a:rPr>
              <a:t>Jatropha plant </a:t>
            </a:r>
            <a:r>
              <a:rPr sz="2000" spc="-5" dirty="0">
                <a:latin typeface="Times New Roman"/>
                <a:cs typeface="Times New Roman"/>
              </a:rPr>
              <a:t>seeds. </a:t>
            </a:r>
            <a:r>
              <a:rPr sz="2000" dirty="0">
                <a:latin typeface="Times New Roman"/>
                <a:cs typeface="Times New Roman"/>
              </a:rPr>
              <a:t> This</a:t>
            </a:r>
            <a:r>
              <a:rPr sz="2000" spc="40" dirty="0">
                <a:latin typeface="Times New Roman"/>
                <a:cs typeface="Times New Roman"/>
              </a:rPr>
              <a:t> </a:t>
            </a:r>
            <a:r>
              <a:rPr sz="2000" spc="-5" dirty="0">
                <a:latin typeface="Times New Roman"/>
                <a:cs typeface="Times New Roman"/>
              </a:rPr>
              <a:t>bio-fuel</a:t>
            </a:r>
            <a:r>
              <a:rPr sz="2000" spc="55" dirty="0">
                <a:latin typeface="Times New Roman"/>
                <a:cs typeface="Times New Roman"/>
              </a:rPr>
              <a:t> </a:t>
            </a:r>
            <a:r>
              <a:rPr sz="2000" spc="-5" dirty="0">
                <a:latin typeface="Times New Roman"/>
                <a:cs typeface="Times New Roman"/>
              </a:rPr>
              <a:t>contains</a:t>
            </a:r>
            <a:r>
              <a:rPr sz="2000" spc="55" dirty="0">
                <a:latin typeface="Times New Roman"/>
                <a:cs typeface="Times New Roman"/>
              </a:rPr>
              <a:t> </a:t>
            </a:r>
            <a:r>
              <a:rPr sz="2000" dirty="0">
                <a:latin typeface="Times New Roman"/>
                <a:cs typeface="Times New Roman"/>
              </a:rPr>
              <a:t>40%</a:t>
            </a:r>
            <a:r>
              <a:rPr sz="2000" spc="40" dirty="0">
                <a:latin typeface="Times New Roman"/>
                <a:cs typeface="Times New Roman"/>
              </a:rPr>
              <a:t> </a:t>
            </a:r>
            <a:r>
              <a:rPr sz="2000" spc="-5" dirty="0">
                <a:latin typeface="Times New Roman"/>
                <a:cs typeface="Times New Roman"/>
              </a:rPr>
              <a:t>oil</a:t>
            </a:r>
            <a:r>
              <a:rPr sz="2000" spc="60" dirty="0">
                <a:latin typeface="Times New Roman"/>
                <a:cs typeface="Times New Roman"/>
              </a:rPr>
              <a:t> </a:t>
            </a:r>
            <a:r>
              <a:rPr sz="2000" spc="-5" dirty="0">
                <a:latin typeface="Times New Roman"/>
                <a:cs typeface="Times New Roman"/>
              </a:rPr>
              <a:t>which</a:t>
            </a:r>
            <a:r>
              <a:rPr sz="2000" spc="70" dirty="0">
                <a:latin typeface="Times New Roman"/>
                <a:cs typeface="Times New Roman"/>
              </a:rPr>
              <a:t> </a:t>
            </a:r>
            <a:r>
              <a:rPr sz="2000" spc="-10" dirty="0">
                <a:latin typeface="Times New Roman"/>
                <a:cs typeface="Times New Roman"/>
              </a:rPr>
              <a:t>is</a:t>
            </a:r>
            <a:r>
              <a:rPr sz="2000" spc="50" dirty="0">
                <a:latin typeface="Times New Roman"/>
                <a:cs typeface="Times New Roman"/>
              </a:rPr>
              <a:t> </a:t>
            </a:r>
            <a:r>
              <a:rPr sz="2000" dirty="0">
                <a:latin typeface="Times New Roman"/>
                <a:cs typeface="Times New Roman"/>
              </a:rPr>
              <a:t>the</a:t>
            </a:r>
            <a:r>
              <a:rPr sz="2000" spc="40" dirty="0">
                <a:latin typeface="Times New Roman"/>
                <a:cs typeface="Times New Roman"/>
              </a:rPr>
              <a:t> </a:t>
            </a:r>
            <a:r>
              <a:rPr sz="2000" spc="-5" dirty="0">
                <a:latin typeface="Times New Roman"/>
                <a:cs typeface="Times New Roman"/>
              </a:rPr>
              <a:t>quality</a:t>
            </a:r>
            <a:r>
              <a:rPr sz="2000" spc="50" dirty="0">
                <a:latin typeface="Times New Roman"/>
                <a:cs typeface="Times New Roman"/>
              </a:rPr>
              <a:t> </a:t>
            </a:r>
            <a:r>
              <a:rPr sz="2000" spc="-5" dirty="0">
                <a:latin typeface="Times New Roman"/>
                <a:cs typeface="Times New Roman"/>
              </a:rPr>
              <a:t>of</a:t>
            </a:r>
            <a:r>
              <a:rPr sz="2000" spc="70" dirty="0">
                <a:latin typeface="Times New Roman"/>
                <a:cs typeface="Times New Roman"/>
              </a:rPr>
              <a:t> </a:t>
            </a:r>
            <a:r>
              <a:rPr sz="2000" dirty="0">
                <a:latin typeface="Times New Roman"/>
                <a:cs typeface="Times New Roman"/>
              </a:rPr>
              <a:t>a</a:t>
            </a:r>
            <a:r>
              <a:rPr sz="2000" spc="40" dirty="0">
                <a:latin typeface="Times New Roman"/>
                <a:cs typeface="Times New Roman"/>
              </a:rPr>
              <a:t> </a:t>
            </a:r>
            <a:r>
              <a:rPr sz="2000" spc="-5" dirty="0">
                <a:latin typeface="Times New Roman"/>
                <a:cs typeface="Times New Roman"/>
              </a:rPr>
              <a:t>rich</a:t>
            </a:r>
            <a:r>
              <a:rPr sz="2000" spc="60" dirty="0">
                <a:latin typeface="Times New Roman"/>
                <a:cs typeface="Times New Roman"/>
              </a:rPr>
              <a:t> </a:t>
            </a:r>
            <a:r>
              <a:rPr sz="2000" spc="-5" dirty="0">
                <a:latin typeface="Times New Roman"/>
                <a:cs typeface="Times New Roman"/>
              </a:rPr>
              <a:t>oil.</a:t>
            </a:r>
            <a:r>
              <a:rPr sz="2000" spc="65" dirty="0">
                <a:latin typeface="Times New Roman"/>
                <a:cs typeface="Times New Roman"/>
              </a:rPr>
              <a:t> </a:t>
            </a:r>
            <a:r>
              <a:rPr sz="2000" spc="-10" dirty="0">
                <a:latin typeface="Times New Roman"/>
                <a:cs typeface="Times New Roman"/>
              </a:rPr>
              <a:t>This</a:t>
            </a:r>
            <a:r>
              <a:rPr sz="2000" spc="60" dirty="0">
                <a:latin typeface="Times New Roman"/>
                <a:cs typeface="Times New Roman"/>
              </a:rPr>
              <a:t> </a:t>
            </a:r>
            <a:r>
              <a:rPr sz="2000" dirty="0">
                <a:latin typeface="Times New Roman"/>
                <a:cs typeface="Times New Roman"/>
              </a:rPr>
              <a:t>oil</a:t>
            </a:r>
            <a:r>
              <a:rPr sz="2000" spc="40" dirty="0">
                <a:latin typeface="Times New Roman"/>
                <a:cs typeface="Times New Roman"/>
              </a:rPr>
              <a:t> </a:t>
            </a:r>
            <a:r>
              <a:rPr sz="2000" dirty="0">
                <a:latin typeface="Times New Roman"/>
                <a:cs typeface="Times New Roman"/>
              </a:rPr>
              <a:t>has</a:t>
            </a:r>
            <a:r>
              <a:rPr sz="2000" spc="60" dirty="0">
                <a:latin typeface="Times New Roman"/>
                <a:cs typeface="Times New Roman"/>
              </a:rPr>
              <a:t> </a:t>
            </a:r>
            <a:r>
              <a:rPr sz="2000" spc="-5" dirty="0">
                <a:latin typeface="Times New Roman"/>
                <a:cs typeface="Times New Roman"/>
              </a:rPr>
              <a:t>served</a:t>
            </a:r>
            <a:r>
              <a:rPr sz="2000" spc="65" dirty="0">
                <a:latin typeface="Times New Roman"/>
                <a:cs typeface="Times New Roman"/>
              </a:rPr>
              <a:t> </a:t>
            </a:r>
            <a:r>
              <a:rPr sz="2000" spc="-15" dirty="0">
                <a:latin typeface="Times New Roman"/>
                <a:cs typeface="Times New Roman"/>
              </a:rPr>
              <a:t>as </a:t>
            </a:r>
            <a:r>
              <a:rPr sz="2000" spc="-490" dirty="0">
                <a:latin typeface="Times New Roman"/>
                <a:cs typeface="Times New Roman"/>
              </a:rPr>
              <a:t> </a:t>
            </a:r>
            <a:r>
              <a:rPr sz="2000" dirty="0">
                <a:latin typeface="Times New Roman"/>
                <a:cs typeface="Times New Roman"/>
              </a:rPr>
              <a:t>a </a:t>
            </a:r>
            <a:r>
              <a:rPr sz="2000" spc="-5" dirty="0">
                <a:latin typeface="Times New Roman"/>
                <a:cs typeface="Times New Roman"/>
              </a:rPr>
              <a:t>replacement of bio-diesel </a:t>
            </a:r>
            <a:r>
              <a:rPr sz="2000" dirty="0">
                <a:latin typeface="Times New Roman"/>
                <a:cs typeface="Times New Roman"/>
              </a:rPr>
              <a:t>for </a:t>
            </a:r>
            <a:r>
              <a:rPr sz="2000" spc="-5" dirty="0">
                <a:latin typeface="Times New Roman"/>
                <a:cs typeface="Times New Roman"/>
              </a:rPr>
              <a:t>long decades in India. </a:t>
            </a:r>
            <a:r>
              <a:rPr sz="2000" dirty="0">
                <a:latin typeface="Times New Roman"/>
                <a:cs typeface="Times New Roman"/>
              </a:rPr>
              <a:t>It </a:t>
            </a:r>
            <a:r>
              <a:rPr sz="2000" spc="-5" dirty="0">
                <a:latin typeface="Times New Roman"/>
                <a:cs typeface="Times New Roman"/>
              </a:rPr>
              <a:t>can </a:t>
            </a:r>
            <a:r>
              <a:rPr sz="2000" dirty="0">
                <a:latin typeface="Times New Roman"/>
                <a:cs typeface="Times New Roman"/>
              </a:rPr>
              <a:t>be used </a:t>
            </a:r>
            <a:r>
              <a:rPr sz="2000" spc="-5" dirty="0">
                <a:latin typeface="Times New Roman"/>
                <a:cs typeface="Times New Roman"/>
              </a:rPr>
              <a:t>directly after </a:t>
            </a:r>
            <a:r>
              <a:rPr sz="2000" dirty="0">
                <a:latin typeface="Times New Roman"/>
                <a:cs typeface="Times New Roman"/>
              </a:rPr>
              <a:t> </a:t>
            </a:r>
            <a:r>
              <a:rPr sz="2000" spc="-5" dirty="0">
                <a:latin typeface="Times New Roman"/>
                <a:cs typeface="Times New Roman"/>
              </a:rPr>
              <a:t>extraction </a:t>
            </a:r>
            <a:r>
              <a:rPr sz="2000" spc="-10" dirty="0">
                <a:latin typeface="Times New Roman"/>
                <a:cs typeface="Times New Roman"/>
              </a:rPr>
              <a:t>in </a:t>
            </a:r>
            <a:r>
              <a:rPr sz="2000" spc="-5" dirty="0">
                <a:latin typeface="Times New Roman"/>
                <a:cs typeface="Times New Roman"/>
              </a:rPr>
              <a:t>generators and diesel engines. </a:t>
            </a:r>
            <a:r>
              <a:rPr sz="2000" dirty="0">
                <a:latin typeface="Times New Roman"/>
                <a:cs typeface="Times New Roman"/>
              </a:rPr>
              <a:t>It </a:t>
            </a:r>
            <a:r>
              <a:rPr sz="2000" spc="-5" dirty="0">
                <a:latin typeface="Times New Roman"/>
                <a:cs typeface="Times New Roman"/>
              </a:rPr>
              <a:t>has </a:t>
            </a:r>
            <a:r>
              <a:rPr sz="2000" dirty="0">
                <a:latin typeface="Times New Roman"/>
                <a:cs typeface="Times New Roman"/>
              </a:rPr>
              <a:t>the </a:t>
            </a:r>
            <a:r>
              <a:rPr sz="2000" spc="-5" dirty="0">
                <a:latin typeface="Times New Roman"/>
                <a:cs typeface="Times New Roman"/>
              </a:rPr>
              <a:t>potential </a:t>
            </a:r>
            <a:r>
              <a:rPr sz="2000" spc="-10" dirty="0">
                <a:latin typeface="Times New Roman"/>
                <a:cs typeface="Times New Roman"/>
              </a:rPr>
              <a:t>to </a:t>
            </a:r>
            <a:r>
              <a:rPr sz="2000" spc="-5" dirty="0">
                <a:latin typeface="Times New Roman"/>
                <a:cs typeface="Times New Roman"/>
              </a:rPr>
              <a:t>provide economic </a:t>
            </a:r>
            <a:r>
              <a:rPr sz="2000" dirty="0">
                <a:latin typeface="Times New Roman"/>
                <a:cs typeface="Times New Roman"/>
              </a:rPr>
              <a:t> </a:t>
            </a:r>
            <a:r>
              <a:rPr sz="2000" spc="-5" dirty="0">
                <a:latin typeface="Times New Roman"/>
                <a:cs typeface="Times New Roman"/>
              </a:rPr>
              <a:t>benefits</a:t>
            </a:r>
            <a:r>
              <a:rPr sz="2000" spc="150" dirty="0">
                <a:latin typeface="Times New Roman"/>
                <a:cs typeface="Times New Roman"/>
              </a:rPr>
              <a:t> </a:t>
            </a:r>
            <a:r>
              <a:rPr sz="2000" spc="-10" dirty="0">
                <a:latin typeface="Times New Roman"/>
                <a:cs typeface="Times New Roman"/>
              </a:rPr>
              <a:t>at</a:t>
            </a:r>
            <a:r>
              <a:rPr sz="2000" spc="145" dirty="0">
                <a:latin typeface="Times New Roman"/>
                <a:cs typeface="Times New Roman"/>
              </a:rPr>
              <a:t> </a:t>
            </a:r>
            <a:r>
              <a:rPr sz="2000" spc="-5" dirty="0">
                <a:latin typeface="Times New Roman"/>
                <a:cs typeface="Times New Roman"/>
              </a:rPr>
              <a:t>the</a:t>
            </a:r>
            <a:r>
              <a:rPr sz="2000" spc="145" dirty="0">
                <a:latin typeface="Times New Roman"/>
                <a:cs typeface="Times New Roman"/>
              </a:rPr>
              <a:t> </a:t>
            </a:r>
            <a:r>
              <a:rPr sz="2000" dirty="0">
                <a:latin typeface="Times New Roman"/>
                <a:cs typeface="Times New Roman"/>
              </a:rPr>
              <a:t>local</a:t>
            </a:r>
            <a:r>
              <a:rPr sz="2000" spc="135" dirty="0">
                <a:latin typeface="Times New Roman"/>
                <a:cs typeface="Times New Roman"/>
              </a:rPr>
              <a:t> </a:t>
            </a:r>
            <a:r>
              <a:rPr sz="2000" spc="-5" dirty="0">
                <a:latin typeface="Times New Roman"/>
                <a:cs typeface="Times New Roman"/>
              </a:rPr>
              <a:t>level</a:t>
            </a:r>
            <a:r>
              <a:rPr sz="2000" spc="145" dirty="0">
                <a:latin typeface="Times New Roman"/>
                <a:cs typeface="Times New Roman"/>
              </a:rPr>
              <a:t> </a:t>
            </a:r>
            <a:r>
              <a:rPr sz="2000" spc="-5" dirty="0">
                <a:latin typeface="Times New Roman"/>
                <a:cs typeface="Times New Roman"/>
              </a:rPr>
              <a:t>since</a:t>
            </a:r>
            <a:r>
              <a:rPr sz="2000" spc="155" dirty="0">
                <a:latin typeface="Times New Roman"/>
                <a:cs typeface="Times New Roman"/>
              </a:rPr>
              <a:t> </a:t>
            </a:r>
            <a:r>
              <a:rPr sz="2000" spc="-5" dirty="0">
                <a:latin typeface="Times New Roman"/>
                <a:cs typeface="Times New Roman"/>
              </a:rPr>
              <a:t>with</a:t>
            </a:r>
            <a:r>
              <a:rPr sz="2000" spc="145" dirty="0">
                <a:latin typeface="Times New Roman"/>
                <a:cs typeface="Times New Roman"/>
              </a:rPr>
              <a:t> </a:t>
            </a:r>
            <a:r>
              <a:rPr sz="2000" spc="-5" dirty="0">
                <a:latin typeface="Times New Roman"/>
                <a:cs typeface="Times New Roman"/>
              </a:rPr>
              <a:t>proper</a:t>
            </a:r>
            <a:r>
              <a:rPr sz="2000" spc="140" dirty="0">
                <a:latin typeface="Times New Roman"/>
                <a:cs typeface="Times New Roman"/>
              </a:rPr>
              <a:t> </a:t>
            </a:r>
            <a:r>
              <a:rPr sz="2000" spc="-5" dirty="0">
                <a:latin typeface="Times New Roman"/>
                <a:cs typeface="Times New Roman"/>
              </a:rPr>
              <a:t>management,</a:t>
            </a:r>
            <a:r>
              <a:rPr sz="2000" spc="155" dirty="0">
                <a:latin typeface="Times New Roman"/>
                <a:cs typeface="Times New Roman"/>
              </a:rPr>
              <a:t> </a:t>
            </a:r>
            <a:r>
              <a:rPr sz="2000" spc="-10" dirty="0">
                <a:latin typeface="Times New Roman"/>
                <a:cs typeface="Times New Roman"/>
              </a:rPr>
              <a:t>it</a:t>
            </a:r>
            <a:r>
              <a:rPr sz="2000" spc="145" dirty="0">
                <a:latin typeface="Times New Roman"/>
                <a:cs typeface="Times New Roman"/>
              </a:rPr>
              <a:t> </a:t>
            </a:r>
            <a:r>
              <a:rPr sz="2000" spc="-5" dirty="0">
                <a:latin typeface="Times New Roman"/>
                <a:cs typeface="Times New Roman"/>
              </a:rPr>
              <a:t>has</a:t>
            </a:r>
            <a:r>
              <a:rPr sz="2000" spc="155" dirty="0">
                <a:latin typeface="Times New Roman"/>
                <a:cs typeface="Times New Roman"/>
              </a:rPr>
              <a:t> </a:t>
            </a:r>
            <a:r>
              <a:rPr sz="2000" spc="-5" dirty="0">
                <a:latin typeface="Times New Roman"/>
                <a:cs typeface="Times New Roman"/>
              </a:rPr>
              <a:t>the</a:t>
            </a:r>
            <a:r>
              <a:rPr sz="2000" spc="145" dirty="0">
                <a:latin typeface="Times New Roman"/>
                <a:cs typeface="Times New Roman"/>
              </a:rPr>
              <a:t> </a:t>
            </a:r>
            <a:r>
              <a:rPr sz="2000" spc="-5" dirty="0">
                <a:latin typeface="Times New Roman"/>
                <a:cs typeface="Times New Roman"/>
              </a:rPr>
              <a:t>potential</a:t>
            </a:r>
            <a:r>
              <a:rPr sz="2000" spc="145" dirty="0">
                <a:latin typeface="Times New Roman"/>
                <a:cs typeface="Times New Roman"/>
              </a:rPr>
              <a:t> </a:t>
            </a:r>
            <a:r>
              <a:rPr sz="2000" spc="-10" dirty="0">
                <a:latin typeface="Times New Roman"/>
                <a:cs typeface="Times New Roman"/>
              </a:rPr>
              <a:t>to</a:t>
            </a:r>
            <a:r>
              <a:rPr sz="2000" spc="150" dirty="0">
                <a:latin typeface="Times New Roman"/>
                <a:cs typeface="Times New Roman"/>
              </a:rPr>
              <a:t> </a:t>
            </a:r>
            <a:r>
              <a:rPr sz="2000" dirty="0">
                <a:latin typeface="Times New Roman"/>
                <a:cs typeface="Times New Roman"/>
              </a:rPr>
              <a:t>grow </a:t>
            </a:r>
            <a:r>
              <a:rPr sz="2000" spc="-490" dirty="0">
                <a:latin typeface="Times New Roman"/>
                <a:cs typeface="Times New Roman"/>
              </a:rPr>
              <a:t> </a:t>
            </a:r>
            <a:r>
              <a:rPr sz="2000" spc="-5" dirty="0">
                <a:latin typeface="Times New Roman"/>
                <a:cs typeface="Times New Roman"/>
              </a:rPr>
              <a:t>in </a:t>
            </a:r>
            <a:r>
              <a:rPr sz="2000" dirty="0">
                <a:latin typeface="Times New Roman"/>
                <a:cs typeface="Times New Roman"/>
              </a:rPr>
              <a:t>dry</a:t>
            </a:r>
            <a:r>
              <a:rPr sz="2000" spc="-25" dirty="0">
                <a:latin typeface="Times New Roman"/>
                <a:cs typeface="Times New Roman"/>
              </a:rPr>
              <a:t> </a:t>
            </a:r>
            <a:r>
              <a:rPr sz="2000" spc="-10" dirty="0">
                <a:latin typeface="Times New Roman"/>
                <a:cs typeface="Times New Roman"/>
              </a:rPr>
              <a:t>marginal</a:t>
            </a:r>
            <a:r>
              <a:rPr sz="2000" spc="-15" dirty="0">
                <a:latin typeface="Times New Roman"/>
                <a:cs typeface="Times New Roman"/>
              </a:rPr>
              <a:t> </a:t>
            </a:r>
            <a:r>
              <a:rPr sz="2000" spc="-5" dirty="0">
                <a:latin typeface="Times New Roman"/>
                <a:cs typeface="Times New Roman"/>
              </a:rPr>
              <a:t>non-agricultural</a:t>
            </a:r>
            <a:r>
              <a:rPr sz="2000" spc="-50" dirty="0">
                <a:latin typeface="Times New Roman"/>
                <a:cs typeface="Times New Roman"/>
              </a:rPr>
              <a:t> </a:t>
            </a:r>
            <a:r>
              <a:rPr sz="2000" dirty="0">
                <a:latin typeface="Times New Roman"/>
                <a:cs typeface="Times New Roman"/>
              </a:rPr>
              <a:t>lands.</a:t>
            </a:r>
            <a:endParaRPr sz="2000">
              <a:latin typeface="Times New Roman"/>
              <a:cs typeface="Times New Roman"/>
            </a:endParaRPr>
          </a:p>
          <a:p>
            <a:pPr marL="12700" marR="5080" algn="just">
              <a:lnSpc>
                <a:spcPct val="150000"/>
              </a:lnSpc>
              <a:buChar char="*"/>
              <a:tabLst>
                <a:tab pos="308610" algn="l"/>
              </a:tabLst>
            </a:pPr>
            <a:r>
              <a:rPr sz="2000" spc="5" dirty="0">
                <a:latin typeface="Times New Roman"/>
                <a:cs typeface="Times New Roman"/>
              </a:rPr>
              <a:t>One </a:t>
            </a:r>
            <a:r>
              <a:rPr sz="2000" spc="-5" dirty="0">
                <a:latin typeface="Times New Roman"/>
                <a:cs typeface="Times New Roman"/>
              </a:rPr>
              <a:t>of the most productive </a:t>
            </a:r>
            <a:r>
              <a:rPr sz="2000" dirty="0">
                <a:latin typeface="Times New Roman"/>
                <a:cs typeface="Times New Roman"/>
              </a:rPr>
              <a:t>oil </a:t>
            </a:r>
            <a:r>
              <a:rPr sz="2000" spc="-5" dirty="0">
                <a:latin typeface="Times New Roman"/>
                <a:cs typeface="Times New Roman"/>
              </a:rPr>
              <a:t>plants </a:t>
            </a:r>
            <a:r>
              <a:rPr sz="2000" spc="-10" dirty="0">
                <a:latin typeface="Times New Roman"/>
                <a:cs typeface="Times New Roman"/>
              </a:rPr>
              <a:t>in </a:t>
            </a:r>
            <a:r>
              <a:rPr sz="2000" spc="-5" dirty="0">
                <a:solidFill>
                  <a:srgbClr val="FF0000"/>
                </a:solidFill>
                <a:latin typeface="Times New Roman"/>
                <a:cs typeface="Times New Roman"/>
              </a:rPr>
              <a:t>African soil </a:t>
            </a:r>
            <a:r>
              <a:rPr sz="2000" spc="-10" dirty="0">
                <a:solidFill>
                  <a:srgbClr val="FF0000"/>
                </a:solidFill>
                <a:latin typeface="Times New Roman"/>
                <a:cs typeface="Times New Roman"/>
              </a:rPr>
              <a:t>is </a:t>
            </a:r>
            <a:r>
              <a:rPr sz="2000" dirty="0">
                <a:solidFill>
                  <a:srgbClr val="FF0000"/>
                </a:solidFill>
                <a:latin typeface="Times New Roman"/>
                <a:cs typeface="Times New Roman"/>
              </a:rPr>
              <a:t>the </a:t>
            </a:r>
            <a:r>
              <a:rPr sz="2000" spc="-5" dirty="0">
                <a:solidFill>
                  <a:srgbClr val="FF0000"/>
                </a:solidFill>
                <a:latin typeface="Times New Roman"/>
                <a:cs typeface="Times New Roman"/>
              </a:rPr>
              <a:t>palm </a:t>
            </a:r>
            <a:r>
              <a:rPr sz="2000" dirty="0">
                <a:solidFill>
                  <a:srgbClr val="FF0000"/>
                </a:solidFill>
                <a:latin typeface="Times New Roman"/>
                <a:cs typeface="Times New Roman"/>
              </a:rPr>
              <a:t>oil</a:t>
            </a:r>
            <a:r>
              <a:rPr sz="2000" dirty="0">
                <a:latin typeface="Times New Roman"/>
                <a:cs typeface="Times New Roman"/>
              </a:rPr>
              <a:t>. </a:t>
            </a:r>
            <a:r>
              <a:rPr sz="2000" spc="-5" dirty="0">
                <a:latin typeface="Times New Roman"/>
                <a:cs typeface="Times New Roman"/>
              </a:rPr>
              <a:t>After simple </a:t>
            </a:r>
            <a:r>
              <a:rPr sz="2000" dirty="0">
                <a:latin typeface="Times New Roman"/>
                <a:cs typeface="Times New Roman"/>
              </a:rPr>
              <a:t> </a:t>
            </a:r>
            <a:r>
              <a:rPr sz="2000" spc="-5" dirty="0">
                <a:latin typeface="Times New Roman"/>
                <a:cs typeface="Times New Roman"/>
              </a:rPr>
              <a:t>treatment this </a:t>
            </a:r>
            <a:r>
              <a:rPr sz="2000" dirty="0">
                <a:latin typeface="Times New Roman"/>
                <a:cs typeface="Times New Roman"/>
              </a:rPr>
              <a:t>oil has </a:t>
            </a:r>
            <a:r>
              <a:rPr sz="2000" spc="-5" dirty="0">
                <a:latin typeface="Times New Roman"/>
                <a:cs typeface="Times New Roman"/>
              </a:rPr>
              <a:t>capability to </a:t>
            </a:r>
            <a:r>
              <a:rPr sz="2000" dirty="0">
                <a:latin typeface="Times New Roman"/>
                <a:cs typeface="Times New Roman"/>
              </a:rPr>
              <a:t>produce low </a:t>
            </a:r>
            <a:r>
              <a:rPr sz="2000" spc="-5" dirty="0">
                <a:latin typeface="Times New Roman"/>
                <a:cs typeface="Times New Roman"/>
              </a:rPr>
              <a:t>viscosity </a:t>
            </a:r>
            <a:r>
              <a:rPr sz="2000" dirty="0">
                <a:latin typeface="Times New Roman"/>
                <a:cs typeface="Times New Roman"/>
              </a:rPr>
              <a:t>oil which </a:t>
            </a:r>
            <a:r>
              <a:rPr sz="2000" spc="-5" dirty="0">
                <a:latin typeface="Times New Roman"/>
                <a:cs typeface="Times New Roman"/>
              </a:rPr>
              <a:t>can </a:t>
            </a:r>
            <a:r>
              <a:rPr sz="2000" dirty="0">
                <a:latin typeface="Times New Roman"/>
                <a:cs typeface="Times New Roman"/>
              </a:rPr>
              <a:t>be used </a:t>
            </a:r>
            <a:r>
              <a:rPr sz="2000" spc="-15" dirty="0">
                <a:latin typeface="Times New Roman"/>
                <a:cs typeface="Times New Roman"/>
              </a:rPr>
              <a:t>as </a:t>
            </a:r>
            <a:r>
              <a:rPr sz="2000" spc="-10" dirty="0">
                <a:latin typeface="Times New Roman"/>
                <a:cs typeface="Times New Roman"/>
              </a:rPr>
              <a:t> </a:t>
            </a:r>
            <a:r>
              <a:rPr sz="2000" spc="-5" dirty="0">
                <a:latin typeface="Times New Roman"/>
                <a:cs typeface="Times New Roman"/>
              </a:rPr>
              <a:t>diesel</a:t>
            </a:r>
            <a:r>
              <a:rPr sz="2000" dirty="0">
                <a:latin typeface="Times New Roman"/>
                <a:cs typeface="Times New Roman"/>
              </a:rPr>
              <a:t> </a:t>
            </a:r>
            <a:r>
              <a:rPr sz="2000" spc="-5" dirty="0">
                <a:latin typeface="Times New Roman"/>
                <a:cs typeface="Times New Roman"/>
              </a:rPr>
              <a:t>fuel.</a:t>
            </a:r>
            <a:r>
              <a:rPr sz="2000" dirty="0">
                <a:latin typeface="Times New Roman"/>
                <a:cs typeface="Times New Roman"/>
              </a:rPr>
              <a:t> The</a:t>
            </a:r>
            <a:r>
              <a:rPr sz="2000" spc="5" dirty="0">
                <a:latin typeface="Times New Roman"/>
                <a:cs typeface="Times New Roman"/>
              </a:rPr>
              <a:t> </a:t>
            </a:r>
            <a:r>
              <a:rPr sz="2000" spc="-5" dirty="0">
                <a:latin typeface="Times New Roman"/>
                <a:cs typeface="Times New Roman"/>
              </a:rPr>
              <a:t>advantages</a:t>
            </a:r>
            <a:r>
              <a:rPr sz="2000" dirty="0">
                <a:latin typeface="Times New Roman"/>
                <a:cs typeface="Times New Roman"/>
              </a:rPr>
              <a:t> </a:t>
            </a:r>
            <a:r>
              <a:rPr sz="2000" spc="-5" dirty="0">
                <a:latin typeface="Times New Roman"/>
                <a:cs typeface="Times New Roman"/>
              </a:rPr>
              <a:t>of</a:t>
            </a:r>
            <a:r>
              <a:rPr sz="2000" dirty="0">
                <a:latin typeface="Times New Roman"/>
                <a:cs typeface="Times New Roman"/>
              </a:rPr>
              <a:t> </a:t>
            </a:r>
            <a:r>
              <a:rPr sz="2000" spc="-5" dirty="0">
                <a:latin typeface="Times New Roman"/>
                <a:cs typeface="Times New Roman"/>
              </a:rPr>
              <a:t>using</a:t>
            </a:r>
            <a:r>
              <a:rPr sz="2000" dirty="0">
                <a:latin typeface="Times New Roman"/>
                <a:cs typeface="Times New Roman"/>
              </a:rPr>
              <a:t> </a:t>
            </a:r>
            <a:r>
              <a:rPr sz="2000" spc="-5" dirty="0">
                <a:latin typeface="Times New Roman"/>
                <a:cs typeface="Times New Roman"/>
              </a:rPr>
              <a:t>palm</a:t>
            </a:r>
            <a:r>
              <a:rPr sz="2000" dirty="0">
                <a:latin typeface="Times New Roman"/>
                <a:cs typeface="Times New Roman"/>
              </a:rPr>
              <a:t> oil</a:t>
            </a:r>
            <a:r>
              <a:rPr sz="2000" spc="5" dirty="0">
                <a:latin typeface="Times New Roman"/>
                <a:cs typeface="Times New Roman"/>
              </a:rPr>
              <a:t> </a:t>
            </a:r>
            <a:r>
              <a:rPr sz="2000" spc="-5" dirty="0">
                <a:latin typeface="Times New Roman"/>
                <a:cs typeface="Times New Roman"/>
              </a:rPr>
              <a:t>are:</a:t>
            </a:r>
            <a:r>
              <a:rPr sz="2000" dirty="0">
                <a:latin typeface="Times New Roman"/>
                <a:cs typeface="Times New Roman"/>
              </a:rPr>
              <a:t> </a:t>
            </a:r>
            <a:r>
              <a:rPr sz="2000" spc="-10" dirty="0">
                <a:latin typeface="Times New Roman"/>
                <a:cs typeface="Times New Roman"/>
              </a:rPr>
              <a:t>(1)</a:t>
            </a:r>
            <a:r>
              <a:rPr sz="2000" spc="-5" dirty="0">
                <a:latin typeface="Times New Roman"/>
                <a:cs typeface="Times New Roman"/>
              </a:rPr>
              <a:t> </a:t>
            </a:r>
            <a:r>
              <a:rPr sz="2000" spc="-10" dirty="0">
                <a:latin typeface="Times New Roman"/>
                <a:cs typeface="Times New Roman"/>
              </a:rPr>
              <a:t>it</a:t>
            </a:r>
            <a:r>
              <a:rPr sz="2000" spc="-5" dirty="0">
                <a:latin typeface="Times New Roman"/>
                <a:cs typeface="Times New Roman"/>
              </a:rPr>
              <a:t> </a:t>
            </a:r>
            <a:r>
              <a:rPr sz="2000" dirty="0">
                <a:latin typeface="Times New Roman"/>
                <a:cs typeface="Times New Roman"/>
              </a:rPr>
              <a:t>does</a:t>
            </a:r>
            <a:r>
              <a:rPr sz="2000" spc="5" dirty="0">
                <a:latin typeface="Times New Roman"/>
                <a:cs typeface="Times New Roman"/>
              </a:rPr>
              <a:t> </a:t>
            </a:r>
            <a:r>
              <a:rPr sz="2000" dirty="0">
                <a:latin typeface="Times New Roman"/>
                <a:cs typeface="Times New Roman"/>
              </a:rPr>
              <a:t>not</a:t>
            </a:r>
            <a:r>
              <a:rPr sz="2000" spc="5" dirty="0">
                <a:latin typeface="Times New Roman"/>
                <a:cs typeface="Times New Roman"/>
              </a:rPr>
              <a:t> </a:t>
            </a:r>
            <a:r>
              <a:rPr sz="2000" spc="-5" dirty="0">
                <a:latin typeface="Times New Roman"/>
                <a:cs typeface="Times New Roman"/>
              </a:rPr>
              <a:t>require</a:t>
            </a:r>
            <a:r>
              <a:rPr sz="2000" spc="490" dirty="0">
                <a:latin typeface="Times New Roman"/>
                <a:cs typeface="Times New Roman"/>
              </a:rPr>
              <a:t> </a:t>
            </a:r>
            <a:r>
              <a:rPr sz="2000" spc="-5" dirty="0">
                <a:latin typeface="Times New Roman"/>
                <a:cs typeface="Times New Roman"/>
              </a:rPr>
              <a:t>any </a:t>
            </a:r>
            <a:r>
              <a:rPr sz="2000" dirty="0">
                <a:latin typeface="Times New Roman"/>
                <a:cs typeface="Times New Roman"/>
              </a:rPr>
              <a:t> </a:t>
            </a:r>
            <a:r>
              <a:rPr sz="2000" spc="-5" dirty="0">
                <a:latin typeface="Times New Roman"/>
                <a:cs typeface="Times New Roman"/>
              </a:rPr>
              <a:t>distillation,</a:t>
            </a:r>
            <a:r>
              <a:rPr sz="2000" dirty="0">
                <a:latin typeface="Times New Roman"/>
                <a:cs typeface="Times New Roman"/>
              </a:rPr>
              <a:t> </a:t>
            </a:r>
            <a:r>
              <a:rPr sz="2000" spc="-5" dirty="0">
                <a:latin typeface="Times New Roman"/>
                <a:cs typeface="Times New Roman"/>
              </a:rPr>
              <a:t>(ii)</a:t>
            </a:r>
            <a:r>
              <a:rPr sz="2000" dirty="0">
                <a:latin typeface="Times New Roman"/>
                <a:cs typeface="Times New Roman"/>
              </a:rPr>
              <a:t> </a:t>
            </a:r>
            <a:r>
              <a:rPr sz="2000" spc="-5" dirty="0">
                <a:latin typeface="Times New Roman"/>
                <a:cs typeface="Times New Roman"/>
              </a:rPr>
              <a:t>it</a:t>
            </a:r>
            <a:r>
              <a:rPr sz="2000" dirty="0">
                <a:latin typeface="Times New Roman"/>
                <a:cs typeface="Times New Roman"/>
              </a:rPr>
              <a:t> </a:t>
            </a:r>
            <a:r>
              <a:rPr sz="2000" spc="-5" dirty="0">
                <a:latin typeface="Times New Roman"/>
                <a:cs typeface="Times New Roman"/>
              </a:rPr>
              <a:t>shows</a:t>
            </a:r>
            <a:r>
              <a:rPr sz="2000" dirty="0">
                <a:latin typeface="Times New Roman"/>
                <a:cs typeface="Times New Roman"/>
              </a:rPr>
              <a:t> </a:t>
            </a:r>
            <a:r>
              <a:rPr sz="2000" spc="-5" dirty="0">
                <a:latin typeface="Times New Roman"/>
                <a:cs typeface="Times New Roman"/>
              </a:rPr>
              <a:t>small</a:t>
            </a:r>
            <a:r>
              <a:rPr sz="2000" dirty="0">
                <a:latin typeface="Times New Roman"/>
                <a:cs typeface="Times New Roman"/>
              </a:rPr>
              <a:t> </a:t>
            </a:r>
            <a:r>
              <a:rPr sz="2000" spc="-5" dirty="0">
                <a:latin typeface="Times New Roman"/>
                <a:cs typeface="Times New Roman"/>
              </a:rPr>
              <a:t>volumes</a:t>
            </a:r>
            <a:r>
              <a:rPr sz="2000" dirty="0">
                <a:latin typeface="Times New Roman"/>
                <a:cs typeface="Times New Roman"/>
              </a:rPr>
              <a:t> </a:t>
            </a:r>
            <a:r>
              <a:rPr sz="2000" spc="-5" dirty="0">
                <a:latin typeface="Times New Roman"/>
                <a:cs typeface="Times New Roman"/>
              </a:rPr>
              <a:t>(no</a:t>
            </a:r>
            <a:r>
              <a:rPr sz="2000" dirty="0">
                <a:latin typeface="Times New Roman"/>
                <a:cs typeface="Times New Roman"/>
              </a:rPr>
              <a:t> </a:t>
            </a:r>
            <a:r>
              <a:rPr sz="2000" spc="-5" dirty="0">
                <a:latin typeface="Times New Roman"/>
                <a:cs typeface="Times New Roman"/>
              </a:rPr>
              <a:t>water),</a:t>
            </a:r>
            <a:r>
              <a:rPr sz="2000" dirty="0">
                <a:latin typeface="Times New Roman"/>
                <a:cs typeface="Times New Roman"/>
              </a:rPr>
              <a:t> </a:t>
            </a:r>
            <a:r>
              <a:rPr sz="2000" spc="-10" dirty="0">
                <a:latin typeface="Times New Roman"/>
                <a:cs typeface="Times New Roman"/>
              </a:rPr>
              <a:t>(iii)</a:t>
            </a:r>
            <a:r>
              <a:rPr sz="2000" spc="-5" dirty="0">
                <a:latin typeface="Times New Roman"/>
                <a:cs typeface="Times New Roman"/>
              </a:rPr>
              <a:t> continuous</a:t>
            </a:r>
            <a:r>
              <a:rPr sz="2000" dirty="0">
                <a:latin typeface="Times New Roman"/>
                <a:cs typeface="Times New Roman"/>
              </a:rPr>
              <a:t> </a:t>
            </a:r>
            <a:r>
              <a:rPr sz="2000" spc="-5" dirty="0">
                <a:latin typeface="Times New Roman"/>
                <a:cs typeface="Times New Roman"/>
              </a:rPr>
              <a:t>harvesting</a:t>
            </a:r>
            <a:r>
              <a:rPr sz="2000" dirty="0">
                <a:latin typeface="Times New Roman"/>
                <a:cs typeface="Times New Roman"/>
              </a:rPr>
              <a:t> </a:t>
            </a:r>
            <a:r>
              <a:rPr sz="2000" spc="-20" dirty="0">
                <a:latin typeface="Times New Roman"/>
                <a:cs typeface="Times New Roman"/>
              </a:rPr>
              <a:t>is </a:t>
            </a:r>
            <a:r>
              <a:rPr sz="2000" spc="-484" dirty="0">
                <a:latin typeface="Times New Roman"/>
                <a:cs typeface="Times New Roman"/>
              </a:rPr>
              <a:t> </a:t>
            </a:r>
            <a:r>
              <a:rPr sz="2000" dirty="0">
                <a:latin typeface="Times New Roman"/>
                <a:cs typeface="Times New Roman"/>
              </a:rPr>
              <a:t>possible.</a:t>
            </a:r>
            <a:endParaRPr sz="2000">
              <a:latin typeface="Times New Roman"/>
              <a:cs typeface="Times New Roman"/>
            </a:endParaRPr>
          </a:p>
          <a:p>
            <a:pPr marL="12700" marR="5080" algn="just">
              <a:lnSpc>
                <a:spcPct val="150000"/>
              </a:lnSpc>
              <a:spcBef>
                <a:spcPts val="5"/>
              </a:spcBef>
              <a:buChar char="*"/>
              <a:tabLst>
                <a:tab pos="314960" algn="l"/>
              </a:tabLst>
            </a:pPr>
            <a:r>
              <a:rPr sz="2000" spc="-5" dirty="0">
                <a:latin typeface="Times New Roman"/>
                <a:cs typeface="Times New Roman"/>
              </a:rPr>
              <a:t>Another African extracted </a:t>
            </a:r>
            <a:r>
              <a:rPr sz="2000" dirty="0">
                <a:latin typeface="Times New Roman"/>
                <a:cs typeface="Times New Roman"/>
              </a:rPr>
              <a:t>oil </a:t>
            </a:r>
            <a:r>
              <a:rPr sz="2000" spc="-5" dirty="0">
                <a:latin typeface="Times New Roman"/>
                <a:cs typeface="Times New Roman"/>
              </a:rPr>
              <a:t>named as </a:t>
            </a:r>
            <a:r>
              <a:rPr sz="2000" spc="-5" dirty="0">
                <a:solidFill>
                  <a:srgbClr val="FF0000"/>
                </a:solidFill>
                <a:latin typeface="Times New Roman"/>
                <a:cs typeface="Times New Roman"/>
              </a:rPr>
              <a:t>African </a:t>
            </a:r>
            <a:r>
              <a:rPr sz="2000" spc="-10" dirty="0">
                <a:solidFill>
                  <a:srgbClr val="FF0000"/>
                </a:solidFill>
                <a:latin typeface="Times New Roman"/>
                <a:cs typeface="Times New Roman"/>
              </a:rPr>
              <a:t>milk </a:t>
            </a:r>
            <a:r>
              <a:rPr sz="2000" spc="-5" dirty="0">
                <a:solidFill>
                  <a:srgbClr val="FF0000"/>
                </a:solidFill>
                <a:latin typeface="Times New Roman"/>
                <a:cs typeface="Times New Roman"/>
              </a:rPr>
              <a:t>bush </a:t>
            </a:r>
            <a:r>
              <a:rPr sz="2000" spc="-5" dirty="0">
                <a:latin typeface="Times New Roman"/>
                <a:cs typeface="Times New Roman"/>
              </a:rPr>
              <a:t>which grows very </a:t>
            </a:r>
            <a:r>
              <a:rPr sz="2000" dirty="0">
                <a:latin typeface="Times New Roman"/>
                <a:cs typeface="Times New Roman"/>
              </a:rPr>
              <a:t>fast </a:t>
            </a:r>
            <a:r>
              <a:rPr sz="2000" spc="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spc="-5" dirty="0">
                <a:latin typeface="Times New Roman"/>
                <a:cs typeface="Times New Roman"/>
              </a:rPr>
              <a:t>can</a:t>
            </a:r>
            <a:r>
              <a:rPr sz="2000" dirty="0">
                <a:latin typeface="Times New Roman"/>
                <a:cs typeface="Times New Roman"/>
              </a:rPr>
              <a:t> be</a:t>
            </a:r>
            <a:r>
              <a:rPr sz="2000" spc="-10" dirty="0">
                <a:latin typeface="Times New Roman"/>
                <a:cs typeface="Times New Roman"/>
              </a:rPr>
              <a:t> </a:t>
            </a:r>
            <a:r>
              <a:rPr sz="2000" dirty="0">
                <a:latin typeface="Times New Roman"/>
                <a:cs typeface="Times New Roman"/>
              </a:rPr>
              <a:t>harvested</a:t>
            </a:r>
            <a:r>
              <a:rPr sz="2000" spc="-40" dirty="0">
                <a:latin typeface="Times New Roman"/>
                <a:cs typeface="Times New Roman"/>
              </a:rPr>
              <a:t> </a:t>
            </a:r>
            <a:r>
              <a:rPr sz="2000" dirty="0">
                <a:latin typeface="Times New Roman"/>
                <a:cs typeface="Times New Roman"/>
              </a:rPr>
              <a:t>several</a:t>
            </a:r>
            <a:r>
              <a:rPr sz="2000" spc="-25" dirty="0">
                <a:latin typeface="Times New Roman"/>
                <a:cs typeface="Times New Roman"/>
              </a:rPr>
              <a:t> </a:t>
            </a:r>
            <a:r>
              <a:rPr sz="2000" spc="-10" dirty="0">
                <a:latin typeface="Times New Roman"/>
                <a:cs typeface="Times New Roman"/>
              </a:rPr>
              <a:t>times</a:t>
            </a:r>
            <a:r>
              <a:rPr sz="2000" dirty="0">
                <a:latin typeface="Times New Roman"/>
                <a:cs typeface="Times New Roman"/>
              </a:rPr>
              <a:t> a </a:t>
            </a:r>
            <a:r>
              <a:rPr sz="2000" spc="-25" dirty="0">
                <a:latin typeface="Times New Roman"/>
                <a:cs typeface="Times New Roman"/>
              </a:rPr>
              <a:t>year.</a:t>
            </a:r>
            <a:endParaRPr sz="2000">
              <a:latin typeface="Times New Roman"/>
              <a:cs typeface="Times New Roman"/>
            </a:endParaRPr>
          </a:p>
          <a:p>
            <a:pPr marL="334010" indent="-321945" algn="just">
              <a:lnSpc>
                <a:spcPct val="100000"/>
              </a:lnSpc>
              <a:spcBef>
                <a:spcPts val="1200"/>
              </a:spcBef>
              <a:buChar char="*"/>
              <a:tabLst>
                <a:tab pos="334645" algn="l"/>
              </a:tabLst>
            </a:pPr>
            <a:r>
              <a:rPr sz="2000" spc="-5" dirty="0">
                <a:latin typeface="Times New Roman"/>
                <a:cs typeface="Times New Roman"/>
              </a:rPr>
              <a:t>In</a:t>
            </a:r>
            <a:r>
              <a:rPr sz="2000" spc="25" dirty="0">
                <a:latin typeface="Times New Roman"/>
                <a:cs typeface="Times New Roman"/>
              </a:rPr>
              <a:t> </a:t>
            </a:r>
            <a:r>
              <a:rPr sz="2000" spc="-5" dirty="0">
                <a:latin typeface="Times New Roman"/>
                <a:cs typeface="Times New Roman"/>
              </a:rPr>
              <a:t>the</a:t>
            </a:r>
            <a:r>
              <a:rPr sz="2000" spc="5" dirty="0">
                <a:latin typeface="Times New Roman"/>
                <a:cs typeface="Times New Roman"/>
              </a:rPr>
              <a:t> </a:t>
            </a:r>
            <a:r>
              <a:rPr sz="2000" spc="-5" dirty="0">
                <a:latin typeface="Times New Roman"/>
                <a:cs typeface="Times New Roman"/>
              </a:rPr>
              <a:t>forest</a:t>
            </a:r>
            <a:r>
              <a:rPr sz="2000" dirty="0">
                <a:latin typeface="Times New Roman"/>
                <a:cs typeface="Times New Roman"/>
              </a:rPr>
              <a:t> </a:t>
            </a:r>
            <a:r>
              <a:rPr sz="2000" spc="-5" dirty="0">
                <a:latin typeface="Times New Roman"/>
                <a:cs typeface="Times New Roman"/>
              </a:rPr>
              <a:t>of</a:t>
            </a:r>
            <a:r>
              <a:rPr sz="2000" spc="10" dirty="0">
                <a:latin typeface="Times New Roman"/>
                <a:cs typeface="Times New Roman"/>
              </a:rPr>
              <a:t> </a:t>
            </a:r>
            <a:r>
              <a:rPr sz="2000" spc="-5" dirty="0">
                <a:latin typeface="Times New Roman"/>
                <a:cs typeface="Times New Roman"/>
              </a:rPr>
              <a:t>South</a:t>
            </a:r>
            <a:r>
              <a:rPr sz="2000" spc="20" dirty="0">
                <a:latin typeface="Times New Roman"/>
                <a:cs typeface="Times New Roman"/>
              </a:rPr>
              <a:t> </a:t>
            </a:r>
            <a:r>
              <a:rPr sz="2000" spc="-5" dirty="0">
                <a:latin typeface="Times New Roman"/>
                <a:cs typeface="Times New Roman"/>
              </a:rPr>
              <a:t>America,</a:t>
            </a:r>
            <a:r>
              <a:rPr sz="2000" spc="10" dirty="0">
                <a:latin typeface="Times New Roman"/>
                <a:cs typeface="Times New Roman"/>
              </a:rPr>
              <a:t> </a:t>
            </a:r>
            <a:r>
              <a:rPr sz="2000" spc="-5" dirty="0">
                <a:latin typeface="Times New Roman"/>
                <a:cs typeface="Times New Roman"/>
              </a:rPr>
              <a:t>the</a:t>
            </a:r>
            <a:r>
              <a:rPr sz="2000" spc="10" dirty="0">
                <a:latin typeface="Times New Roman"/>
                <a:cs typeface="Times New Roman"/>
              </a:rPr>
              <a:t> </a:t>
            </a:r>
            <a:r>
              <a:rPr sz="2000" spc="-5" dirty="0">
                <a:latin typeface="Times New Roman"/>
                <a:cs typeface="Times New Roman"/>
              </a:rPr>
              <a:t>famous</a:t>
            </a:r>
            <a:r>
              <a:rPr sz="2000" spc="20" dirty="0">
                <a:latin typeface="Times New Roman"/>
                <a:cs typeface="Times New Roman"/>
              </a:rPr>
              <a:t> </a:t>
            </a:r>
            <a:r>
              <a:rPr sz="2000" spc="-5" dirty="0">
                <a:solidFill>
                  <a:srgbClr val="FF0000"/>
                </a:solidFill>
                <a:latin typeface="Times New Roman"/>
                <a:cs typeface="Times New Roman"/>
              </a:rPr>
              <a:t>Copaiba</a:t>
            </a:r>
            <a:r>
              <a:rPr sz="2000" spc="30" dirty="0">
                <a:solidFill>
                  <a:srgbClr val="FF0000"/>
                </a:solidFill>
                <a:latin typeface="Times New Roman"/>
                <a:cs typeface="Times New Roman"/>
              </a:rPr>
              <a:t> </a:t>
            </a:r>
            <a:r>
              <a:rPr sz="2000" spc="-5" dirty="0">
                <a:solidFill>
                  <a:srgbClr val="FF0000"/>
                </a:solidFill>
                <a:latin typeface="Times New Roman"/>
                <a:cs typeface="Times New Roman"/>
              </a:rPr>
              <a:t>tree </a:t>
            </a:r>
            <a:r>
              <a:rPr sz="2000" spc="-5" dirty="0">
                <a:latin typeface="Times New Roman"/>
                <a:cs typeface="Times New Roman"/>
              </a:rPr>
              <a:t>is</a:t>
            </a:r>
            <a:r>
              <a:rPr sz="2000" spc="20" dirty="0">
                <a:latin typeface="Times New Roman"/>
                <a:cs typeface="Times New Roman"/>
              </a:rPr>
              <a:t> </a:t>
            </a:r>
            <a:r>
              <a:rPr sz="2000" spc="-5" dirty="0">
                <a:latin typeface="Times New Roman"/>
                <a:cs typeface="Times New Roman"/>
              </a:rPr>
              <a:t>available</a:t>
            </a:r>
            <a:r>
              <a:rPr sz="2000" spc="10" dirty="0">
                <a:latin typeface="Times New Roman"/>
                <a:cs typeface="Times New Roman"/>
              </a:rPr>
              <a:t> </a:t>
            </a:r>
            <a:r>
              <a:rPr sz="2000" spc="-5" dirty="0">
                <a:latin typeface="Times New Roman"/>
                <a:cs typeface="Times New Roman"/>
              </a:rPr>
              <a:t>from</a:t>
            </a:r>
            <a:r>
              <a:rPr sz="2000" spc="-10" dirty="0">
                <a:latin typeface="Times New Roman"/>
                <a:cs typeface="Times New Roman"/>
              </a:rPr>
              <a:t> </a:t>
            </a:r>
            <a:r>
              <a:rPr sz="2000" dirty="0">
                <a:latin typeface="Times New Roman"/>
                <a:cs typeface="Times New Roman"/>
              </a:rPr>
              <a:t>which</a:t>
            </a:r>
            <a:r>
              <a:rPr sz="2000" spc="20" dirty="0">
                <a:latin typeface="Times New Roman"/>
                <a:cs typeface="Times New Roman"/>
              </a:rPr>
              <a:t> </a:t>
            </a:r>
            <a:r>
              <a:rPr sz="2000" spc="-5" dirty="0">
                <a:latin typeface="Times New Roman"/>
                <a:cs typeface="Times New Roman"/>
              </a:rPr>
              <a:t>oil</a:t>
            </a:r>
            <a:endParaRPr sz="2000">
              <a:latin typeface="Times New Roman"/>
              <a:cs typeface="Times New Roman"/>
            </a:endParaRPr>
          </a:p>
          <a:p>
            <a:pPr marR="398145" algn="r">
              <a:lnSpc>
                <a:spcPct val="100000"/>
              </a:lnSpc>
              <a:spcBef>
                <a:spcPts val="470"/>
              </a:spcBef>
            </a:pPr>
            <a:r>
              <a:rPr sz="1200" spc="-85" dirty="0">
                <a:solidFill>
                  <a:srgbClr val="888888"/>
                </a:solidFill>
                <a:latin typeface="Arial MT"/>
                <a:cs typeface="Arial MT"/>
              </a:rPr>
              <a:t>111</a:t>
            </a:r>
            <a:endParaRPr sz="1200">
              <a:latin typeface="Arial MT"/>
              <a:cs typeface="Arial MT"/>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11642" y="6445541"/>
            <a:ext cx="32067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111</a:t>
            </a:fld>
            <a:endParaRPr sz="1200">
              <a:latin typeface="Arial MT"/>
              <a:cs typeface="Arial MT"/>
            </a:endParaRPr>
          </a:p>
        </p:txBody>
      </p:sp>
      <p:sp>
        <p:nvSpPr>
          <p:cNvPr id="2" name="object 2"/>
          <p:cNvSpPr txBox="1"/>
          <p:nvPr/>
        </p:nvSpPr>
        <p:spPr>
          <a:xfrm>
            <a:off x="116839" y="45141"/>
            <a:ext cx="8988425" cy="6428105"/>
          </a:xfrm>
          <a:prstGeom prst="rect">
            <a:avLst/>
          </a:prstGeom>
        </p:spPr>
        <p:txBody>
          <a:bodyPr vert="horz" wrap="square" lIns="0" tIns="165735" rIns="0" bIns="0" rtlCol="0">
            <a:spAutoFit/>
          </a:bodyPr>
          <a:lstStyle/>
          <a:p>
            <a:pPr marL="50800">
              <a:lnSpc>
                <a:spcPct val="100000"/>
              </a:lnSpc>
              <a:spcBef>
                <a:spcPts val="1305"/>
              </a:spcBef>
            </a:pPr>
            <a:r>
              <a:rPr sz="2000" spc="-5" dirty="0">
                <a:latin typeface="Times New Roman"/>
                <a:cs typeface="Times New Roman"/>
              </a:rPr>
              <a:t>yield</a:t>
            </a:r>
            <a:r>
              <a:rPr sz="2000" spc="-15" dirty="0">
                <a:latin typeface="Times New Roman"/>
                <a:cs typeface="Times New Roman"/>
              </a:rPr>
              <a:t> </a:t>
            </a:r>
            <a:r>
              <a:rPr sz="2000" spc="-5" dirty="0">
                <a:latin typeface="Times New Roman"/>
                <a:cs typeface="Times New Roman"/>
              </a:rPr>
              <a:t>lie</a:t>
            </a:r>
            <a:r>
              <a:rPr sz="2000" spc="-20" dirty="0">
                <a:latin typeface="Times New Roman"/>
                <a:cs typeface="Times New Roman"/>
              </a:rPr>
              <a:t> </a:t>
            </a:r>
            <a:r>
              <a:rPr sz="2000" dirty="0">
                <a:latin typeface="Times New Roman"/>
                <a:cs typeface="Times New Roman"/>
              </a:rPr>
              <a:t>between</a:t>
            </a:r>
            <a:r>
              <a:rPr sz="2000" spc="-15" dirty="0">
                <a:latin typeface="Times New Roman"/>
                <a:cs typeface="Times New Roman"/>
              </a:rPr>
              <a:t> </a:t>
            </a:r>
            <a:r>
              <a:rPr sz="2000" dirty="0">
                <a:latin typeface="Times New Roman"/>
                <a:cs typeface="Times New Roman"/>
              </a:rPr>
              <a:t>40</a:t>
            </a:r>
            <a:r>
              <a:rPr sz="2000" spc="-20" dirty="0">
                <a:latin typeface="Times New Roman"/>
                <a:cs typeface="Times New Roman"/>
              </a:rPr>
              <a:t> </a:t>
            </a:r>
            <a:r>
              <a:rPr sz="2000" dirty="0">
                <a:latin typeface="Times New Roman"/>
                <a:cs typeface="Times New Roman"/>
              </a:rPr>
              <a:t>to</a:t>
            </a:r>
            <a:r>
              <a:rPr sz="2000" spc="-15" dirty="0">
                <a:latin typeface="Times New Roman"/>
                <a:cs typeface="Times New Roman"/>
              </a:rPr>
              <a:t> </a:t>
            </a:r>
            <a:r>
              <a:rPr sz="2000" dirty="0">
                <a:latin typeface="Times New Roman"/>
                <a:cs typeface="Times New Roman"/>
              </a:rPr>
              <a:t>60</a:t>
            </a:r>
            <a:r>
              <a:rPr sz="2000" spc="-10" dirty="0">
                <a:latin typeface="Times New Roman"/>
                <a:cs typeface="Times New Roman"/>
              </a:rPr>
              <a:t> </a:t>
            </a:r>
            <a:r>
              <a:rPr sz="2000" spc="-5" dirty="0">
                <a:latin typeface="Times New Roman"/>
                <a:cs typeface="Times New Roman"/>
              </a:rPr>
              <a:t>l/a</a:t>
            </a:r>
            <a:r>
              <a:rPr sz="2000" spc="-15" dirty="0">
                <a:latin typeface="Times New Roman"/>
                <a:cs typeface="Times New Roman"/>
              </a:rPr>
              <a:t> </a:t>
            </a:r>
            <a:r>
              <a:rPr sz="2000" dirty="0">
                <a:latin typeface="Times New Roman"/>
                <a:cs typeface="Times New Roman"/>
              </a:rPr>
              <a:t>per</a:t>
            </a:r>
            <a:r>
              <a:rPr sz="2000" spc="-20" dirty="0">
                <a:latin typeface="Times New Roman"/>
                <a:cs typeface="Times New Roman"/>
              </a:rPr>
              <a:t> </a:t>
            </a:r>
            <a:r>
              <a:rPr sz="2000" dirty="0">
                <a:latin typeface="Times New Roman"/>
                <a:cs typeface="Times New Roman"/>
              </a:rPr>
              <a:t>tree.</a:t>
            </a:r>
            <a:endParaRPr sz="2000">
              <a:latin typeface="Times New Roman"/>
              <a:cs typeface="Times New Roman"/>
            </a:endParaRPr>
          </a:p>
          <a:p>
            <a:pPr marL="50800">
              <a:lnSpc>
                <a:spcPct val="100000"/>
              </a:lnSpc>
              <a:spcBef>
                <a:spcPts val="1200"/>
              </a:spcBef>
            </a:pPr>
            <a:r>
              <a:rPr sz="2000" b="1" dirty="0">
                <a:latin typeface="Times New Roman"/>
                <a:cs typeface="Times New Roman"/>
              </a:rPr>
              <a:t>Thermo-Chemical</a:t>
            </a:r>
            <a:r>
              <a:rPr sz="2000" b="1" spc="-50" dirty="0">
                <a:latin typeface="Times New Roman"/>
                <a:cs typeface="Times New Roman"/>
              </a:rPr>
              <a:t> </a:t>
            </a:r>
            <a:r>
              <a:rPr sz="2000" b="1" dirty="0">
                <a:latin typeface="Times New Roman"/>
                <a:cs typeface="Times New Roman"/>
              </a:rPr>
              <a:t>Conversion</a:t>
            </a:r>
            <a:r>
              <a:rPr sz="2000" b="1" spc="-45" dirty="0">
                <a:latin typeface="Times New Roman"/>
                <a:cs typeface="Times New Roman"/>
              </a:rPr>
              <a:t> </a:t>
            </a:r>
            <a:r>
              <a:rPr sz="2000" b="1" spc="-5" dirty="0">
                <a:latin typeface="Times New Roman"/>
                <a:cs typeface="Times New Roman"/>
              </a:rPr>
              <a:t>Processes:-</a:t>
            </a:r>
            <a:endParaRPr sz="2000">
              <a:latin typeface="Times New Roman"/>
              <a:cs typeface="Times New Roman"/>
            </a:endParaRPr>
          </a:p>
          <a:p>
            <a:pPr marL="50800" marR="43180" indent="381000">
              <a:lnSpc>
                <a:spcPct val="150000"/>
              </a:lnSpc>
            </a:pPr>
            <a:r>
              <a:rPr sz="2000" dirty="0">
                <a:latin typeface="Times New Roman"/>
                <a:cs typeface="Times New Roman"/>
              </a:rPr>
              <a:t>In</a:t>
            </a:r>
            <a:r>
              <a:rPr sz="2000" spc="35" dirty="0">
                <a:latin typeface="Times New Roman"/>
                <a:cs typeface="Times New Roman"/>
              </a:rPr>
              <a:t> </a:t>
            </a:r>
            <a:r>
              <a:rPr sz="2000" spc="-5" dirty="0">
                <a:latin typeface="Times New Roman"/>
                <a:cs typeface="Times New Roman"/>
              </a:rPr>
              <a:t>thermo-chemical</a:t>
            </a:r>
            <a:r>
              <a:rPr sz="2000" spc="40" dirty="0">
                <a:latin typeface="Times New Roman"/>
                <a:cs typeface="Times New Roman"/>
              </a:rPr>
              <a:t> </a:t>
            </a:r>
            <a:r>
              <a:rPr sz="2000" spc="-5" dirty="0">
                <a:latin typeface="Times New Roman"/>
                <a:cs typeface="Times New Roman"/>
              </a:rPr>
              <a:t>processes,</a:t>
            </a:r>
            <a:r>
              <a:rPr sz="2000" spc="40"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spc="-5" dirty="0">
                <a:latin typeface="Times New Roman"/>
                <a:cs typeface="Times New Roman"/>
              </a:rPr>
              <a:t>biomass</a:t>
            </a:r>
            <a:r>
              <a:rPr sz="2000" spc="35" dirty="0">
                <a:latin typeface="Times New Roman"/>
                <a:cs typeface="Times New Roman"/>
              </a:rPr>
              <a:t> </a:t>
            </a:r>
            <a:r>
              <a:rPr sz="2000" spc="-5" dirty="0">
                <a:latin typeface="Times New Roman"/>
                <a:cs typeface="Times New Roman"/>
              </a:rPr>
              <a:t>is</a:t>
            </a:r>
            <a:r>
              <a:rPr sz="2000" spc="35" dirty="0">
                <a:latin typeface="Times New Roman"/>
                <a:cs typeface="Times New Roman"/>
              </a:rPr>
              <a:t> </a:t>
            </a:r>
            <a:r>
              <a:rPr sz="2000" spc="-10" dirty="0">
                <a:latin typeface="Times New Roman"/>
                <a:cs typeface="Times New Roman"/>
              </a:rPr>
              <a:t>either</a:t>
            </a:r>
            <a:r>
              <a:rPr sz="2000" spc="35" dirty="0">
                <a:latin typeface="Times New Roman"/>
                <a:cs typeface="Times New Roman"/>
              </a:rPr>
              <a:t> </a:t>
            </a:r>
            <a:r>
              <a:rPr sz="2000" spc="-5" dirty="0">
                <a:latin typeface="Times New Roman"/>
                <a:cs typeface="Times New Roman"/>
              </a:rPr>
              <a:t>converted</a:t>
            </a:r>
            <a:r>
              <a:rPr sz="2000" spc="40" dirty="0">
                <a:latin typeface="Times New Roman"/>
                <a:cs typeface="Times New Roman"/>
              </a:rPr>
              <a:t> </a:t>
            </a:r>
            <a:r>
              <a:rPr sz="2000" spc="-10" dirty="0">
                <a:latin typeface="Times New Roman"/>
                <a:cs typeface="Times New Roman"/>
              </a:rPr>
              <a:t>into</a:t>
            </a:r>
            <a:r>
              <a:rPr sz="2000" spc="40" dirty="0">
                <a:latin typeface="Times New Roman"/>
                <a:cs typeface="Times New Roman"/>
              </a:rPr>
              <a:t> </a:t>
            </a:r>
            <a:r>
              <a:rPr sz="2000" spc="-5" dirty="0">
                <a:latin typeface="Times New Roman"/>
                <a:cs typeface="Times New Roman"/>
              </a:rPr>
              <a:t>heat</a:t>
            </a:r>
            <a:r>
              <a:rPr sz="2000" spc="45" dirty="0">
                <a:latin typeface="Times New Roman"/>
                <a:cs typeface="Times New Roman"/>
              </a:rPr>
              <a:t> </a:t>
            </a:r>
            <a:r>
              <a:rPr sz="2000" spc="-5" dirty="0">
                <a:latin typeface="Times New Roman"/>
                <a:cs typeface="Times New Roman"/>
              </a:rPr>
              <a:t>through</a:t>
            </a:r>
            <a:r>
              <a:rPr sz="2000" spc="40" dirty="0">
                <a:latin typeface="Times New Roman"/>
                <a:cs typeface="Times New Roman"/>
              </a:rPr>
              <a:t> </a:t>
            </a:r>
            <a:r>
              <a:rPr sz="2000" spc="-5" dirty="0">
                <a:latin typeface="Times New Roman"/>
                <a:cs typeface="Times New Roman"/>
              </a:rPr>
              <a:t>the </a:t>
            </a:r>
            <a:r>
              <a:rPr sz="2000" spc="-484" dirty="0">
                <a:latin typeface="Times New Roman"/>
                <a:cs typeface="Times New Roman"/>
              </a:rPr>
              <a:t> </a:t>
            </a:r>
            <a:r>
              <a:rPr sz="2000" dirty="0">
                <a:latin typeface="Times New Roman"/>
                <a:cs typeface="Times New Roman"/>
              </a:rPr>
              <a:t>process</a:t>
            </a:r>
            <a:r>
              <a:rPr sz="2000" spc="15" dirty="0">
                <a:latin typeface="Times New Roman"/>
                <a:cs typeface="Times New Roman"/>
              </a:rPr>
              <a:t> </a:t>
            </a:r>
            <a:r>
              <a:rPr sz="2000" spc="-5" dirty="0">
                <a:latin typeface="Times New Roman"/>
                <a:cs typeface="Times New Roman"/>
              </a:rPr>
              <a:t>of</a:t>
            </a:r>
            <a:r>
              <a:rPr sz="2000" spc="25" dirty="0">
                <a:latin typeface="Times New Roman"/>
                <a:cs typeface="Times New Roman"/>
              </a:rPr>
              <a:t> </a:t>
            </a:r>
            <a:r>
              <a:rPr sz="2000" spc="-5" dirty="0">
                <a:latin typeface="Times New Roman"/>
                <a:cs typeface="Times New Roman"/>
              </a:rPr>
              <a:t>oxidation</a:t>
            </a:r>
            <a:r>
              <a:rPr sz="2000" spc="25" dirty="0">
                <a:latin typeface="Times New Roman"/>
                <a:cs typeface="Times New Roman"/>
              </a:rPr>
              <a:t> </a:t>
            </a:r>
            <a:r>
              <a:rPr sz="2000" dirty="0">
                <a:latin typeface="Times New Roman"/>
                <a:cs typeface="Times New Roman"/>
              </a:rPr>
              <a:t>or</a:t>
            </a:r>
            <a:r>
              <a:rPr sz="2000" spc="25" dirty="0">
                <a:latin typeface="Times New Roman"/>
                <a:cs typeface="Times New Roman"/>
              </a:rPr>
              <a:t> </a:t>
            </a:r>
            <a:r>
              <a:rPr sz="2000" spc="-5" dirty="0">
                <a:latin typeface="Times New Roman"/>
                <a:cs typeface="Times New Roman"/>
              </a:rPr>
              <a:t>it</a:t>
            </a:r>
            <a:r>
              <a:rPr sz="2000" spc="25" dirty="0">
                <a:latin typeface="Times New Roman"/>
                <a:cs typeface="Times New Roman"/>
              </a:rPr>
              <a:t> </a:t>
            </a:r>
            <a:r>
              <a:rPr sz="2000" spc="-10" dirty="0">
                <a:latin typeface="Times New Roman"/>
                <a:cs typeface="Times New Roman"/>
              </a:rPr>
              <a:t>is</a:t>
            </a:r>
            <a:r>
              <a:rPr sz="2000" spc="30" dirty="0">
                <a:latin typeface="Times New Roman"/>
                <a:cs typeface="Times New Roman"/>
              </a:rPr>
              <a:t> </a:t>
            </a:r>
            <a:r>
              <a:rPr sz="2000" spc="-5" dirty="0">
                <a:latin typeface="Times New Roman"/>
                <a:cs typeface="Times New Roman"/>
              </a:rPr>
              <a:t>converted</a:t>
            </a:r>
            <a:r>
              <a:rPr sz="2000" spc="25" dirty="0">
                <a:latin typeface="Times New Roman"/>
                <a:cs typeface="Times New Roman"/>
              </a:rPr>
              <a:t> </a:t>
            </a:r>
            <a:r>
              <a:rPr sz="2000" spc="-10" dirty="0">
                <a:latin typeface="Times New Roman"/>
                <a:cs typeface="Times New Roman"/>
              </a:rPr>
              <a:t>into</a:t>
            </a:r>
            <a:r>
              <a:rPr sz="2000" spc="40" dirty="0">
                <a:latin typeface="Times New Roman"/>
                <a:cs typeface="Times New Roman"/>
              </a:rPr>
              <a:t> </a:t>
            </a:r>
            <a:r>
              <a:rPr sz="2000" dirty="0">
                <a:latin typeface="Times New Roman"/>
                <a:cs typeface="Times New Roman"/>
              </a:rPr>
              <a:t>a secondary</a:t>
            </a:r>
            <a:r>
              <a:rPr sz="2000" spc="20" dirty="0">
                <a:latin typeface="Times New Roman"/>
                <a:cs typeface="Times New Roman"/>
              </a:rPr>
              <a:t> </a:t>
            </a:r>
            <a:r>
              <a:rPr sz="2000" spc="-5" dirty="0">
                <a:latin typeface="Times New Roman"/>
                <a:cs typeface="Times New Roman"/>
              </a:rPr>
              <a:t>form</a:t>
            </a:r>
            <a:r>
              <a:rPr sz="2000" spc="10" dirty="0">
                <a:latin typeface="Times New Roman"/>
                <a:cs typeface="Times New Roman"/>
              </a:rPr>
              <a:t> </a:t>
            </a:r>
            <a:r>
              <a:rPr sz="2000" spc="-5" dirty="0">
                <a:latin typeface="Times New Roman"/>
                <a:cs typeface="Times New Roman"/>
              </a:rPr>
              <a:t>like</a:t>
            </a:r>
            <a:r>
              <a:rPr sz="2000" spc="35" dirty="0">
                <a:latin typeface="Times New Roman"/>
                <a:cs typeface="Times New Roman"/>
              </a:rPr>
              <a:t> </a:t>
            </a:r>
            <a:r>
              <a:rPr sz="2000" spc="-5" dirty="0">
                <a:latin typeface="Times New Roman"/>
                <a:cs typeface="Times New Roman"/>
              </a:rPr>
              <a:t>producer</a:t>
            </a:r>
            <a:r>
              <a:rPr sz="2000" spc="30" dirty="0">
                <a:latin typeface="Times New Roman"/>
                <a:cs typeface="Times New Roman"/>
              </a:rPr>
              <a:t> </a:t>
            </a:r>
            <a:r>
              <a:rPr sz="2000" dirty="0">
                <a:latin typeface="Times New Roman"/>
                <a:cs typeface="Times New Roman"/>
              </a:rPr>
              <a:t>gas</a:t>
            </a:r>
            <a:r>
              <a:rPr sz="2000" spc="25" dirty="0">
                <a:latin typeface="Times New Roman"/>
                <a:cs typeface="Times New Roman"/>
              </a:rPr>
              <a:t> </a:t>
            </a:r>
            <a:r>
              <a:rPr sz="2000" dirty="0">
                <a:latin typeface="Times New Roman"/>
                <a:cs typeface="Times New Roman"/>
              </a:rPr>
              <a:t>by</a:t>
            </a:r>
            <a:r>
              <a:rPr sz="2000" spc="25" dirty="0">
                <a:latin typeface="Times New Roman"/>
                <a:cs typeface="Times New Roman"/>
              </a:rPr>
              <a:t> </a:t>
            </a:r>
            <a:r>
              <a:rPr sz="2000" spc="-10" dirty="0">
                <a:latin typeface="Times New Roman"/>
                <a:cs typeface="Times New Roman"/>
              </a:rPr>
              <a:t>some</a:t>
            </a:r>
            <a:endParaRPr sz="2000">
              <a:latin typeface="Times New Roman"/>
              <a:cs typeface="Times New Roman"/>
            </a:endParaRPr>
          </a:p>
          <a:p>
            <a:pPr marL="50800" marR="43815">
              <a:lnSpc>
                <a:spcPct val="150000"/>
              </a:lnSpc>
              <a:spcBef>
                <a:spcPts val="5"/>
              </a:spcBef>
            </a:pPr>
            <a:r>
              <a:rPr sz="2000" spc="-5" dirty="0">
                <a:latin typeface="Times New Roman"/>
                <a:cs typeface="Times New Roman"/>
              </a:rPr>
              <a:t>chemical</a:t>
            </a:r>
            <a:r>
              <a:rPr sz="2000" spc="340" dirty="0">
                <a:latin typeface="Times New Roman"/>
                <a:cs typeface="Times New Roman"/>
              </a:rPr>
              <a:t> </a:t>
            </a:r>
            <a:r>
              <a:rPr sz="2000" spc="-5" dirty="0">
                <a:latin typeface="Times New Roman"/>
                <a:cs typeface="Times New Roman"/>
              </a:rPr>
              <a:t>processing.</a:t>
            </a:r>
            <a:r>
              <a:rPr sz="2000" spc="335" dirty="0">
                <a:latin typeface="Times New Roman"/>
                <a:cs typeface="Times New Roman"/>
              </a:rPr>
              <a:t> </a:t>
            </a:r>
            <a:r>
              <a:rPr sz="2000" spc="5" dirty="0">
                <a:latin typeface="Times New Roman"/>
                <a:cs typeface="Times New Roman"/>
              </a:rPr>
              <a:t>One</a:t>
            </a:r>
            <a:r>
              <a:rPr sz="2000" spc="330" dirty="0">
                <a:latin typeface="Times New Roman"/>
                <a:cs typeface="Times New Roman"/>
              </a:rPr>
              <a:t> </a:t>
            </a:r>
            <a:r>
              <a:rPr sz="2000" spc="-5" dirty="0">
                <a:latin typeface="Times New Roman"/>
                <a:cs typeface="Times New Roman"/>
              </a:rPr>
              <a:t>can</a:t>
            </a:r>
            <a:r>
              <a:rPr sz="2000" spc="340" dirty="0">
                <a:latin typeface="Times New Roman"/>
                <a:cs typeface="Times New Roman"/>
              </a:rPr>
              <a:t> </a:t>
            </a:r>
            <a:r>
              <a:rPr sz="2000" dirty="0">
                <a:latin typeface="Times New Roman"/>
                <a:cs typeface="Times New Roman"/>
              </a:rPr>
              <a:t>roughly</a:t>
            </a:r>
            <a:r>
              <a:rPr sz="2000" spc="320" dirty="0">
                <a:latin typeface="Times New Roman"/>
                <a:cs typeface="Times New Roman"/>
              </a:rPr>
              <a:t> </a:t>
            </a:r>
            <a:r>
              <a:rPr sz="2000" spc="-5" dirty="0">
                <a:latin typeface="Times New Roman"/>
                <a:cs typeface="Times New Roman"/>
              </a:rPr>
              <a:t>distinguish</a:t>
            </a:r>
            <a:r>
              <a:rPr sz="2000" spc="345" dirty="0">
                <a:latin typeface="Times New Roman"/>
                <a:cs typeface="Times New Roman"/>
              </a:rPr>
              <a:t> </a:t>
            </a:r>
            <a:r>
              <a:rPr sz="2000" spc="-5" dirty="0">
                <a:latin typeface="Times New Roman"/>
                <a:cs typeface="Times New Roman"/>
              </a:rPr>
              <a:t>three</a:t>
            </a:r>
            <a:r>
              <a:rPr sz="2000" spc="320" dirty="0">
                <a:latin typeface="Times New Roman"/>
                <a:cs typeface="Times New Roman"/>
              </a:rPr>
              <a:t> </a:t>
            </a:r>
            <a:r>
              <a:rPr sz="2000" spc="-10" dirty="0">
                <a:latin typeface="Times New Roman"/>
                <a:cs typeface="Times New Roman"/>
              </a:rPr>
              <a:t>different</a:t>
            </a:r>
            <a:r>
              <a:rPr sz="2000" spc="335" dirty="0">
                <a:latin typeface="Times New Roman"/>
                <a:cs typeface="Times New Roman"/>
              </a:rPr>
              <a:t> </a:t>
            </a:r>
            <a:r>
              <a:rPr sz="2000" spc="-5" dirty="0">
                <a:latin typeface="Times New Roman"/>
                <a:cs typeface="Times New Roman"/>
              </a:rPr>
              <a:t>classes</a:t>
            </a:r>
            <a:r>
              <a:rPr sz="2000" spc="320" dirty="0">
                <a:latin typeface="Times New Roman"/>
                <a:cs typeface="Times New Roman"/>
              </a:rPr>
              <a:t> </a:t>
            </a:r>
            <a:r>
              <a:rPr sz="2000" spc="-5" dirty="0">
                <a:latin typeface="Times New Roman"/>
                <a:cs typeface="Times New Roman"/>
              </a:rPr>
              <a:t>of</a:t>
            </a:r>
            <a:r>
              <a:rPr sz="2000" spc="340" dirty="0">
                <a:latin typeface="Times New Roman"/>
                <a:cs typeface="Times New Roman"/>
              </a:rPr>
              <a:t> </a:t>
            </a:r>
            <a:r>
              <a:rPr sz="2000" spc="-5" dirty="0">
                <a:latin typeface="Times New Roman"/>
                <a:cs typeface="Times New Roman"/>
              </a:rPr>
              <a:t>thermo- </a:t>
            </a:r>
            <a:r>
              <a:rPr sz="2000" spc="-484" dirty="0">
                <a:latin typeface="Times New Roman"/>
                <a:cs typeface="Times New Roman"/>
              </a:rPr>
              <a:t> </a:t>
            </a:r>
            <a:r>
              <a:rPr sz="2000" spc="-5" dirty="0">
                <a:latin typeface="Times New Roman"/>
                <a:cs typeface="Times New Roman"/>
              </a:rPr>
              <a:t>chemical</a:t>
            </a:r>
            <a:r>
              <a:rPr sz="2000" spc="-10" dirty="0">
                <a:latin typeface="Times New Roman"/>
                <a:cs typeface="Times New Roman"/>
              </a:rPr>
              <a:t> </a:t>
            </a:r>
            <a:r>
              <a:rPr sz="2000" dirty="0">
                <a:latin typeface="Times New Roman"/>
                <a:cs typeface="Times New Roman"/>
              </a:rPr>
              <a:t>reactions:</a:t>
            </a:r>
            <a:endParaRPr sz="2000">
              <a:latin typeface="Times New Roman"/>
              <a:cs typeface="Times New Roman"/>
            </a:endParaRPr>
          </a:p>
          <a:p>
            <a:pPr marL="50800">
              <a:lnSpc>
                <a:spcPct val="100000"/>
              </a:lnSpc>
              <a:spcBef>
                <a:spcPts val="1200"/>
              </a:spcBef>
              <a:tabLst>
                <a:tab pos="507365" algn="l"/>
              </a:tabLst>
            </a:pPr>
            <a:r>
              <a:rPr sz="2000" i="1" spc="-5" dirty="0">
                <a:latin typeface="Times New Roman"/>
                <a:cs typeface="Times New Roman"/>
              </a:rPr>
              <a:t>(1)	</a:t>
            </a:r>
            <a:r>
              <a:rPr sz="2000" i="1" dirty="0">
                <a:latin typeface="Times New Roman"/>
                <a:cs typeface="Times New Roman"/>
              </a:rPr>
              <a:t>Combustion,</a:t>
            </a:r>
            <a:r>
              <a:rPr sz="2000" i="1" spc="480" dirty="0">
                <a:latin typeface="Times New Roman"/>
                <a:cs typeface="Times New Roman"/>
              </a:rPr>
              <a:t> </a:t>
            </a:r>
            <a:r>
              <a:rPr sz="2000" i="1" spc="-5" dirty="0">
                <a:latin typeface="Times New Roman"/>
                <a:cs typeface="Times New Roman"/>
              </a:rPr>
              <a:t>(2)</a:t>
            </a:r>
            <a:r>
              <a:rPr sz="2000" i="1" spc="480" dirty="0">
                <a:latin typeface="Times New Roman"/>
                <a:cs typeface="Times New Roman"/>
              </a:rPr>
              <a:t> </a:t>
            </a:r>
            <a:r>
              <a:rPr sz="2000" i="1" dirty="0">
                <a:latin typeface="Times New Roman"/>
                <a:cs typeface="Times New Roman"/>
              </a:rPr>
              <a:t>Gasification,</a:t>
            </a:r>
            <a:r>
              <a:rPr sz="2000" i="1" spc="480" dirty="0">
                <a:latin typeface="Times New Roman"/>
                <a:cs typeface="Times New Roman"/>
              </a:rPr>
              <a:t> </a:t>
            </a:r>
            <a:r>
              <a:rPr sz="2000" i="1" spc="5" dirty="0">
                <a:latin typeface="Times New Roman"/>
                <a:cs typeface="Times New Roman"/>
              </a:rPr>
              <a:t>and</a:t>
            </a:r>
            <a:r>
              <a:rPr sz="2000" i="1" spc="480" dirty="0">
                <a:latin typeface="Times New Roman"/>
                <a:cs typeface="Times New Roman"/>
              </a:rPr>
              <a:t> </a:t>
            </a:r>
            <a:r>
              <a:rPr sz="2000" i="1" spc="-5" dirty="0">
                <a:latin typeface="Times New Roman"/>
                <a:cs typeface="Times New Roman"/>
              </a:rPr>
              <a:t>(3)  Liquefaction</a:t>
            </a:r>
            <a:r>
              <a:rPr sz="2000" spc="-5" dirty="0">
                <a:latin typeface="Times New Roman"/>
                <a:cs typeface="Times New Roman"/>
              </a:rPr>
              <a:t>.</a:t>
            </a:r>
            <a:endParaRPr sz="2000">
              <a:latin typeface="Times New Roman"/>
              <a:cs typeface="Times New Roman"/>
            </a:endParaRPr>
          </a:p>
          <a:p>
            <a:pPr marL="50800">
              <a:lnSpc>
                <a:spcPct val="100000"/>
              </a:lnSpc>
              <a:spcBef>
                <a:spcPts val="1200"/>
              </a:spcBef>
            </a:pPr>
            <a:r>
              <a:rPr sz="2000" dirty="0">
                <a:latin typeface="Times New Roman"/>
                <a:cs typeface="Times New Roman"/>
              </a:rPr>
              <a:t>These</a:t>
            </a:r>
            <a:r>
              <a:rPr sz="2000" spc="-15" dirty="0">
                <a:latin typeface="Times New Roman"/>
                <a:cs typeface="Times New Roman"/>
              </a:rPr>
              <a:t> </a:t>
            </a:r>
            <a:r>
              <a:rPr sz="2000" dirty="0">
                <a:latin typeface="Times New Roman"/>
                <a:cs typeface="Times New Roman"/>
              </a:rPr>
              <a:t>three</a:t>
            </a:r>
            <a:r>
              <a:rPr sz="2000" spc="-30" dirty="0">
                <a:latin typeface="Times New Roman"/>
                <a:cs typeface="Times New Roman"/>
              </a:rPr>
              <a:t> </a:t>
            </a:r>
            <a:r>
              <a:rPr sz="2000" dirty="0">
                <a:latin typeface="Times New Roman"/>
                <a:cs typeface="Times New Roman"/>
              </a:rPr>
              <a:t>processes</a:t>
            </a:r>
            <a:r>
              <a:rPr sz="2000" spc="-30" dirty="0">
                <a:latin typeface="Times New Roman"/>
                <a:cs typeface="Times New Roman"/>
              </a:rPr>
              <a:t> </a:t>
            </a:r>
            <a:r>
              <a:rPr sz="2000" spc="-5" dirty="0">
                <a:latin typeface="Times New Roman"/>
                <a:cs typeface="Times New Roman"/>
              </a:rPr>
              <a:t>may</a:t>
            </a:r>
            <a:r>
              <a:rPr sz="2000" spc="5" dirty="0">
                <a:latin typeface="Times New Roman"/>
                <a:cs typeface="Times New Roman"/>
              </a:rPr>
              <a:t> run</a:t>
            </a:r>
            <a:r>
              <a:rPr sz="2000" spc="-30" dirty="0">
                <a:latin typeface="Times New Roman"/>
                <a:cs typeface="Times New Roman"/>
              </a:rPr>
              <a:t> </a:t>
            </a:r>
            <a:r>
              <a:rPr sz="2000" dirty="0">
                <a:latin typeface="Times New Roman"/>
                <a:cs typeface="Times New Roman"/>
              </a:rPr>
              <a:t>parallel</a:t>
            </a:r>
            <a:r>
              <a:rPr sz="2000" spc="-30" dirty="0">
                <a:latin typeface="Times New Roman"/>
                <a:cs typeface="Times New Roman"/>
              </a:rPr>
              <a:t> </a:t>
            </a:r>
            <a:r>
              <a:rPr sz="2000" dirty="0">
                <a:latin typeface="Times New Roman"/>
                <a:cs typeface="Times New Roman"/>
              </a:rPr>
              <a:t>or</a:t>
            </a:r>
            <a:r>
              <a:rPr sz="2000" spc="-20" dirty="0">
                <a:latin typeface="Times New Roman"/>
                <a:cs typeface="Times New Roman"/>
              </a:rPr>
              <a:t> </a:t>
            </a:r>
            <a:r>
              <a:rPr sz="2000" dirty="0">
                <a:latin typeface="Times New Roman"/>
                <a:cs typeface="Times New Roman"/>
              </a:rPr>
              <a:t>one</a:t>
            </a:r>
            <a:r>
              <a:rPr sz="2000" spc="-25" dirty="0">
                <a:latin typeface="Times New Roman"/>
                <a:cs typeface="Times New Roman"/>
              </a:rPr>
              <a:t> </a:t>
            </a:r>
            <a:r>
              <a:rPr sz="2000" dirty="0">
                <a:latin typeface="Times New Roman"/>
                <a:cs typeface="Times New Roman"/>
              </a:rPr>
              <a:t>after</a:t>
            </a:r>
            <a:r>
              <a:rPr sz="2000" spc="-15" dirty="0">
                <a:latin typeface="Times New Roman"/>
                <a:cs typeface="Times New Roman"/>
              </a:rPr>
              <a:t> another.</a:t>
            </a:r>
            <a:endParaRPr sz="2000">
              <a:latin typeface="Times New Roman"/>
              <a:cs typeface="Times New Roman"/>
            </a:endParaRPr>
          </a:p>
          <a:p>
            <a:pPr marL="50800">
              <a:lnSpc>
                <a:spcPct val="100000"/>
              </a:lnSpc>
              <a:spcBef>
                <a:spcPts val="1200"/>
              </a:spcBef>
              <a:tabLst>
                <a:tab pos="487680" algn="l"/>
              </a:tabLst>
            </a:pPr>
            <a:r>
              <a:rPr sz="2000" b="1" dirty="0">
                <a:latin typeface="Times New Roman"/>
                <a:cs typeface="Times New Roman"/>
              </a:rPr>
              <a:t>A.	Combustion:-</a:t>
            </a:r>
            <a:endParaRPr sz="2000">
              <a:latin typeface="Times New Roman"/>
              <a:cs typeface="Times New Roman"/>
            </a:endParaRPr>
          </a:p>
          <a:p>
            <a:pPr marL="50800" marR="42545" indent="914400">
              <a:lnSpc>
                <a:spcPct val="150000"/>
              </a:lnSpc>
            </a:pPr>
            <a:r>
              <a:rPr sz="2000" spc="5" dirty="0">
                <a:latin typeface="Times New Roman"/>
                <a:cs typeface="Times New Roman"/>
              </a:rPr>
              <a:t>One</a:t>
            </a:r>
            <a:r>
              <a:rPr sz="2000" spc="455" dirty="0">
                <a:latin typeface="Times New Roman"/>
                <a:cs typeface="Times New Roman"/>
              </a:rPr>
              <a:t> </a:t>
            </a:r>
            <a:r>
              <a:rPr sz="2000" spc="-5" dirty="0">
                <a:latin typeface="Times New Roman"/>
                <a:cs typeface="Times New Roman"/>
              </a:rPr>
              <a:t>of</a:t>
            </a:r>
            <a:r>
              <a:rPr sz="2000" spc="480" dirty="0">
                <a:latin typeface="Times New Roman"/>
                <a:cs typeface="Times New Roman"/>
              </a:rPr>
              <a:t> </a:t>
            </a:r>
            <a:r>
              <a:rPr sz="2000" spc="-5" dirty="0">
                <a:latin typeface="Times New Roman"/>
                <a:cs typeface="Times New Roman"/>
              </a:rPr>
              <a:t>the</a:t>
            </a:r>
            <a:r>
              <a:rPr sz="2000" spc="465" dirty="0">
                <a:latin typeface="Times New Roman"/>
                <a:cs typeface="Times New Roman"/>
              </a:rPr>
              <a:t> </a:t>
            </a:r>
            <a:r>
              <a:rPr sz="2000" spc="-5" dirty="0">
                <a:latin typeface="Times New Roman"/>
                <a:cs typeface="Times New Roman"/>
              </a:rPr>
              <a:t>thermo-chemical</a:t>
            </a:r>
            <a:r>
              <a:rPr sz="2000" spc="470" dirty="0">
                <a:latin typeface="Times New Roman"/>
                <a:cs typeface="Times New Roman"/>
              </a:rPr>
              <a:t> </a:t>
            </a:r>
            <a:r>
              <a:rPr sz="2000" spc="-5" dirty="0">
                <a:latin typeface="Times New Roman"/>
                <a:cs typeface="Times New Roman"/>
              </a:rPr>
              <a:t>method</a:t>
            </a:r>
            <a:r>
              <a:rPr sz="2000" spc="465" dirty="0">
                <a:latin typeface="Times New Roman"/>
                <a:cs typeface="Times New Roman"/>
              </a:rPr>
              <a:t> </a:t>
            </a:r>
            <a:r>
              <a:rPr sz="2000" dirty="0">
                <a:latin typeface="Times New Roman"/>
                <a:cs typeface="Times New Roman"/>
              </a:rPr>
              <a:t>of</a:t>
            </a:r>
            <a:r>
              <a:rPr sz="2000" spc="455" dirty="0">
                <a:latin typeface="Times New Roman"/>
                <a:cs typeface="Times New Roman"/>
              </a:rPr>
              <a:t> </a:t>
            </a:r>
            <a:r>
              <a:rPr sz="2000" spc="-5" dirty="0">
                <a:latin typeface="Times New Roman"/>
                <a:cs typeface="Times New Roman"/>
              </a:rPr>
              <a:t>bioconversion</a:t>
            </a:r>
            <a:r>
              <a:rPr sz="2000" spc="475" dirty="0">
                <a:latin typeface="Times New Roman"/>
                <a:cs typeface="Times New Roman"/>
              </a:rPr>
              <a:t> </a:t>
            </a:r>
            <a:r>
              <a:rPr sz="2000" spc="-5" dirty="0">
                <a:latin typeface="Times New Roman"/>
                <a:cs typeface="Times New Roman"/>
              </a:rPr>
              <a:t>is</a:t>
            </a:r>
            <a:r>
              <a:rPr sz="2000" spc="459" dirty="0">
                <a:latin typeface="Times New Roman"/>
                <a:cs typeface="Times New Roman"/>
              </a:rPr>
              <a:t> </a:t>
            </a:r>
            <a:r>
              <a:rPr sz="2000" spc="-5" dirty="0">
                <a:latin typeface="Times New Roman"/>
                <a:cs typeface="Times New Roman"/>
              </a:rPr>
              <a:t>combustion.</a:t>
            </a:r>
            <a:r>
              <a:rPr sz="2000" spc="465" dirty="0">
                <a:latin typeface="Times New Roman"/>
                <a:cs typeface="Times New Roman"/>
              </a:rPr>
              <a:t> </a:t>
            </a:r>
            <a:r>
              <a:rPr sz="2000" i="1" dirty="0">
                <a:solidFill>
                  <a:srgbClr val="FF0000"/>
                </a:solidFill>
                <a:latin typeface="Times New Roman"/>
                <a:cs typeface="Times New Roman"/>
              </a:rPr>
              <a:t>The </a:t>
            </a:r>
            <a:r>
              <a:rPr sz="2000" i="1" spc="-484" dirty="0">
                <a:solidFill>
                  <a:srgbClr val="FF0000"/>
                </a:solidFill>
                <a:latin typeface="Times New Roman"/>
                <a:cs typeface="Times New Roman"/>
              </a:rPr>
              <a:t> </a:t>
            </a:r>
            <a:r>
              <a:rPr sz="2000" i="1" spc="-5" dirty="0">
                <a:solidFill>
                  <a:srgbClr val="FF0000"/>
                </a:solidFill>
                <a:latin typeface="Times New Roman"/>
                <a:cs typeface="Times New Roman"/>
              </a:rPr>
              <a:t>main</a:t>
            </a:r>
            <a:r>
              <a:rPr sz="2000" i="1" spc="130" dirty="0">
                <a:solidFill>
                  <a:srgbClr val="FF0000"/>
                </a:solidFill>
                <a:latin typeface="Times New Roman"/>
                <a:cs typeface="Times New Roman"/>
              </a:rPr>
              <a:t> </a:t>
            </a:r>
            <a:r>
              <a:rPr sz="2000" i="1" dirty="0">
                <a:solidFill>
                  <a:srgbClr val="FF0000"/>
                </a:solidFill>
                <a:latin typeface="Times New Roman"/>
                <a:cs typeface="Times New Roman"/>
              </a:rPr>
              <a:t>biomass</a:t>
            </a:r>
            <a:r>
              <a:rPr sz="2000" i="1" spc="114" dirty="0">
                <a:solidFill>
                  <a:srgbClr val="FF0000"/>
                </a:solidFill>
                <a:latin typeface="Times New Roman"/>
                <a:cs typeface="Times New Roman"/>
              </a:rPr>
              <a:t> </a:t>
            </a:r>
            <a:r>
              <a:rPr sz="2000" i="1" dirty="0">
                <a:solidFill>
                  <a:srgbClr val="FF0000"/>
                </a:solidFill>
                <a:latin typeface="Times New Roman"/>
                <a:cs typeface="Times New Roman"/>
              </a:rPr>
              <a:t>which</a:t>
            </a:r>
            <a:r>
              <a:rPr sz="2000" i="1" spc="130" dirty="0">
                <a:solidFill>
                  <a:srgbClr val="FF0000"/>
                </a:solidFill>
                <a:latin typeface="Times New Roman"/>
                <a:cs typeface="Times New Roman"/>
              </a:rPr>
              <a:t> </a:t>
            </a:r>
            <a:r>
              <a:rPr sz="2000" i="1" dirty="0">
                <a:solidFill>
                  <a:srgbClr val="FF0000"/>
                </a:solidFill>
                <a:latin typeface="Times New Roman"/>
                <a:cs typeface="Times New Roman"/>
              </a:rPr>
              <a:t>has</a:t>
            </a:r>
            <a:r>
              <a:rPr sz="2000" i="1" spc="125" dirty="0">
                <a:solidFill>
                  <a:srgbClr val="FF0000"/>
                </a:solidFill>
                <a:latin typeface="Times New Roman"/>
                <a:cs typeface="Times New Roman"/>
              </a:rPr>
              <a:t> </a:t>
            </a:r>
            <a:r>
              <a:rPr sz="2000" i="1" spc="-5" dirty="0">
                <a:solidFill>
                  <a:srgbClr val="FF0000"/>
                </a:solidFill>
                <a:latin typeface="Times New Roman"/>
                <a:cs typeface="Times New Roman"/>
              </a:rPr>
              <a:t>been</a:t>
            </a:r>
            <a:r>
              <a:rPr sz="2000" i="1" spc="135" dirty="0">
                <a:solidFill>
                  <a:srgbClr val="FF0000"/>
                </a:solidFill>
                <a:latin typeface="Times New Roman"/>
                <a:cs typeface="Times New Roman"/>
              </a:rPr>
              <a:t> </a:t>
            </a:r>
            <a:r>
              <a:rPr sz="2000" i="1" spc="-5" dirty="0">
                <a:solidFill>
                  <a:srgbClr val="FF0000"/>
                </a:solidFill>
                <a:latin typeface="Times New Roman"/>
                <a:cs typeface="Times New Roman"/>
              </a:rPr>
              <a:t>used</a:t>
            </a:r>
            <a:r>
              <a:rPr sz="2000" i="1" spc="135" dirty="0">
                <a:solidFill>
                  <a:srgbClr val="FF0000"/>
                </a:solidFill>
                <a:latin typeface="Times New Roman"/>
                <a:cs typeface="Times New Roman"/>
              </a:rPr>
              <a:t> </a:t>
            </a:r>
            <a:r>
              <a:rPr sz="2000" i="1" dirty="0">
                <a:solidFill>
                  <a:srgbClr val="FF0000"/>
                </a:solidFill>
                <a:latin typeface="Times New Roman"/>
                <a:cs typeface="Times New Roman"/>
              </a:rPr>
              <a:t>over</a:t>
            </a:r>
            <a:r>
              <a:rPr sz="2000" i="1" spc="130" dirty="0">
                <a:solidFill>
                  <a:srgbClr val="FF0000"/>
                </a:solidFill>
                <a:latin typeface="Times New Roman"/>
                <a:cs typeface="Times New Roman"/>
              </a:rPr>
              <a:t> </a:t>
            </a:r>
            <a:r>
              <a:rPr sz="2000" i="1" spc="-5" dirty="0">
                <a:solidFill>
                  <a:srgbClr val="FF0000"/>
                </a:solidFill>
                <a:latin typeface="Times New Roman"/>
                <a:cs typeface="Times New Roman"/>
              </a:rPr>
              <a:t>the</a:t>
            </a:r>
            <a:r>
              <a:rPr sz="2000" i="1" spc="130" dirty="0">
                <a:solidFill>
                  <a:srgbClr val="FF0000"/>
                </a:solidFill>
                <a:latin typeface="Times New Roman"/>
                <a:cs typeface="Times New Roman"/>
              </a:rPr>
              <a:t> </a:t>
            </a:r>
            <a:r>
              <a:rPr sz="2000" i="1" spc="-5" dirty="0">
                <a:solidFill>
                  <a:srgbClr val="FF0000"/>
                </a:solidFill>
                <a:latin typeface="Times New Roman"/>
                <a:cs typeface="Times New Roman"/>
              </a:rPr>
              <a:t>years</a:t>
            </a:r>
            <a:r>
              <a:rPr sz="2000" i="1" spc="130" dirty="0">
                <a:solidFill>
                  <a:srgbClr val="FF0000"/>
                </a:solidFill>
                <a:latin typeface="Times New Roman"/>
                <a:cs typeface="Times New Roman"/>
              </a:rPr>
              <a:t> </a:t>
            </a:r>
            <a:r>
              <a:rPr sz="2000" i="1" spc="-5" dirty="0">
                <a:solidFill>
                  <a:srgbClr val="FF0000"/>
                </a:solidFill>
                <a:latin typeface="Times New Roman"/>
                <a:cs typeface="Times New Roman"/>
              </a:rPr>
              <a:t>for</a:t>
            </a:r>
            <a:r>
              <a:rPr sz="2000" i="1" spc="140" dirty="0">
                <a:solidFill>
                  <a:srgbClr val="FF0000"/>
                </a:solidFill>
                <a:latin typeface="Times New Roman"/>
                <a:cs typeface="Times New Roman"/>
              </a:rPr>
              <a:t> </a:t>
            </a:r>
            <a:r>
              <a:rPr sz="2000" i="1" spc="-5" dirty="0">
                <a:solidFill>
                  <a:srgbClr val="FF0000"/>
                </a:solidFill>
                <a:latin typeface="Times New Roman"/>
                <a:cs typeface="Times New Roman"/>
              </a:rPr>
              <a:t>combustion</a:t>
            </a:r>
            <a:r>
              <a:rPr sz="2000" i="1" spc="140" dirty="0">
                <a:solidFill>
                  <a:srgbClr val="FF0000"/>
                </a:solidFill>
                <a:latin typeface="Times New Roman"/>
                <a:cs typeface="Times New Roman"/>
              </a:rPr>
              <a:t> </a:t>
            </a:r>
            <a:r>
              <a:rPr sz="2000" i="1" spc="-10" dirty="0">
                <a:solidFill>
                  <a:srgbClr val="FF0000"/>
                </a:solidFill>
                <a:latin typeface="Times New Roman"/>
                <a:cs typeface="Times New Roman"/>
              </a:rPr>
              <a:t>is</a:t>
            </a:r>
            <a:r>
              <a:rPr sz="2000" i="1" spc="140" dirty="0">
                <a:solidFill>
                  <a:srgbClr val="FF0000"/>
                </a:solidFill>
                <a:latin typeface="Times New Roman"/>
                <a:cs typeface="Times New Roman"/>
              </a:rPr>
              <a:t> </a:t>
            </a:r>
            <a:r>
              <a:rPr sz="2000" i="1" spc="-5" dirty="0">
                <a:solidFill>
                  <a:srgbClr val="FF0000"/>
                </a:solidFill>
                <a:latin typeface="Times New Roman"/>
                <a:cs typeface="Times New Roman"/>
              </a:rPr>
              <a:t>wood</a:t>
            </a:r>
            <a:r>
              <a:rPr sz="2000" spc="-5" dirty="0">
                <a:latin typeface="Times New Roman"/>
                <a:cs typeface="Times New Roman"/>
              </a:rPr>
              <a:t>.</a:t>
            </a:r>
            <a:r>
              <a:rPr sz="2000" spc="140" dirty="0">
                <a:latin typeface="Times New Roman"/>
                <a:cs typeface="Times New Roman"/>
              </a:rPr>
              <a:t> </a:t>
            </a:r>
            <a:r>
              <a:rPr sz="2000" spc="-5" dirty="0">
                <a:latin typeface="Times New Roman"/>
                <a:cs typeface="Times New Roman"/>
              </a:rPr>
              <a:t>Now</a:t>
            </a:r>
            <a:r>
              <a:rPr sz="2000" spc="135" dirty="0">
                <a:latin typeface="Times New Roman"/>
                <a:cs typeface="Times New Roman"/>
              </a:rPr>
              <a:t> </a:t>
            </a:r>
            <a:r>
              <a:rPr sz="2000" dirty="0">
                <a:latin typeface="Times New Roman"/>
                <a:cs typeface="Times New Roman"/>
              </a:rPr>
              <a:t>50%</a:t>
            </a:r>
            <a:endParaRPr sz="2000">
              <a:latin typeface="Times New Roman"/>
              <a:cs typeface="Times New Roman"/>
            </a:endParaRPr>
          </a:p>
          <a:p>
            <a:pPr marL="50800" marR="43815">
              <a:lnSpc>
                <a:spcPct val="150000"/>
              </a:lnSpc>
              <a:spcBef>
                <a:spcPts val="5"/>
              </a:spcBef>
            </a:pPr>
            <a:r>
              <a:rPr sz="2000" dirty="0">
                <a:latin typeface="Times New Roman"/>
                <a:cs typeface="Times New Roman"/>
              </a:rPr>
              <a:t>of</a:t>
            </a:r>
            <a:r>
              <a:rPr sz="2000" spc="70" dirty="0">
                <a:latin typeface="Times New Roman"/>
                <a:cs typeface="Times New Roman"/>
              </a:rPr>
              <a:t> </a:t>
            </a:r>
            <a:r>
              <a:rPr sz="2000" spc="-5" dirty="0">
                <a:latin typeface="Times New Roman"/>
                <a:cs typeface="Times New Roman"/>
              </a:rPr>
              <a:t>the</a:t>
            </a:r>
            <a:r>
              <a:rPr sz="2000" spc="75" dirty="0">
                <a:latin typeface="Times New Roman"/>
                <a:cs typeface="Times New Roman"/>
              </a:rPr>
              <a:t> </a:t>
            </a:r>
            <a:r>
              <a:rPr sz="2000" spc="-5" dirty="0">
                <a:latin typeface="Times New Roman"/>
                <a:cs typeface="Times New Roman"/>
              </a:rPr>
              <a:t>world</a:t>
            </a:r>
            <a:r>
              <a:rPr sz="2000" spc="95" dirty="0">
                <a:latin typeface="Times New Roman"/>
                <a:cs typeface="Times New Roman"/>
              </a:rPr>
              <a:t> </a:t>
            </a:r>
            <a:r>
              <a:rPr sz="2000" spc="-10" dirty="0">
                <a:latin typeface="Times New Roman"/>
                <a:cs typeface="Times New Roman"/>
              </a:rPr>
              <a:t>are</a:t>
            </a:r>
            <a:r>
              <a:rPr sz="2000" spc="85" dirty="0">
                <a:latin typeface="Times New Roman"/>
                <a:cs typeface="Times New Roman"/>
              </a:rPr>
              <a:t> </a:t>
            </a:r>
            <a:r>
              <a:rPr sz="2000" spc="-5" dirty="0">
                <a:latin typeface="Times New Roman"/>
                <a:cs typeface="Times New Roman"/>
              </a:rPr>
              <a:t>using</a:t>
            </a:r>
            <a:r>
              <a:rPr sz="2000" spc="85" dirty="0">
                <a:latin typeface="Times New Roman"/>
                <a:cs typeface="Times New Roman"/>
              </a:rPr>
              <a:t> </a:t>
            </a:r>
            <a:r>
              <a:rPr sz="2000" spc="-5" dirty="0">
                <a:latin typeface="Times New Roman"/>
                <a:cs typeface="Times New Roman"/>
              </a:rPr>
              <a:t>wood</a:t>
            </a:r>
            <a:r>
              <a:rPr sz="2000" spc="75" dirty="0">
                <a:latin typeface="Times New Roman"/>
                <a:cs typeface="Times New Roman"/>
              </a:rPr>
              <a:t> </a:t>
            </a:r>
            <a:r>
              <a:rPr sz="2000" spc="-5" dirty="0">
                <a:latin typeface="Times New Roman"/>
                <a:cs typeface="Times New Roman"/>
              </a:rPr>
              <a:t>for</a:t>
            </a:r>
            <a:r>
              <a:rPr sz="2000" spc="85" dirty="0">
                <a:latin typeface="Times New Roman"/>
                <a:cs typeface="Times New Roman"/>
              </a:rPr>
              <a:t> </a:t>
            </a:r>
            <a:r>
              <a:rPr sz="2000" spc="-5" dirty="0">
                <a:latin typeface="Times New Roman"/>
                <a:cs typeface="Times New Roman"/>
              </a:rPr>
              <a:t>combustion.</a:t>
            </a:r>
            <a:r>
              <a:rPr sz="2000" spc="75" dirty="0">
                <a:latin typeface="Times New Roman"/>
                <a:cs typeface="Times New Roman"/>
              </a:rPr>
              <a:t> </a:t>
            </a:r>
            <a:r>
              <a:rPr sz="2000" spc="-5" dirty="0">
                <a:latin typeface="Times New Roman"/>
                <a:cs typeface="Times New Roman"/>
              </a:rPr>
              <a:t>Especially</a:t>
            </a:r>
            <a:r>
              <a:rPr sz="2000" spc="75" dirty="0">
                <a:latin typeface="Times New Roman"/>
                <a:cs typeface="Times New Roman"/>
              </a:rPr>
              <a:t> </a:t>
            </a:r>
            <a:r>
              <a:rPr sz="2000" spc="-10" dirty="0">
                <a:latin typeface="Times New Roman"/>
                <a:cs typeface="Times New Roman"/>
              </a:rPr>
              <a:t>in</a:t>
            </a:r>
            <a:r>
              <a:rPr sz="2000" spc="60" dirty="0">
                <a:latin typeface="Times New Roman"/>
                <a:cs typeface="Times New Roman"/>
              </a:rPr>
              <a:t> </a:t>
            </a:r>
            <a:r>
              <a:rPr sz="2000" spc="-5" dirty="0">
                <a:latin typeface="Times New Roman"/>
                <a:cs typeface="Times New Roman"/>
              </a:rPr>
              <a:t>developing</a:t>
            </a:r>
            <a:r>
              <a:rPr sz="2000" spc="90" dirty="0">
                <a:latin typeface="Times New Roman"/>
                <a:cs typeface="Times New Roman"/>
              </a:rPr>
              <a:t> </a:t>
            </a:r>
            <a:r>
              <a:rPr sz="2000" spc="-5" dirty="0">
                <a:latin typeface="Times New Roman"/>
                <a:cs typeface="Times New Roman"/>
              </a:rPr>
              <a:t>countries</a:t>
            </a:r>
            <a:r>
              <a:rPr sz="2000" spc="70" dirty="0">
                <a:latin typeface="Times New Roman"/>
                <a:cs typeface="Times New Roman"/>
              </a:rPr>
              <a:t> </a:t>
            </a:r>
            <a:r>
              <a:rPr sz="2000" spc="-5" dirty="0">
                <a:latin typeface="Times New Roman"/>
                <a:cs typeface="Times New Roman"/>
              </a:rPr>
              <a:t>wood, </a:t>
            </a:r>
            <a:r>
              <a:rPr sz="2000" spc="-484" dirty="0">
                <a:latin typeface="Times New Roman"/>
                <a:cs typeface="Times New Roman"/>
              </a:rPr>
              <a:t> </a:t>
            </a:r>
            <a:r>
              <a:rPr sz="2000" spc="5" dirty="0">
                <a:latin typeface="Times New Roman"/>
                <a:cs typeface="Times New Roman"/>
              </a:rPr>
              <a:t>dung</a:t>
            </a:r>
            <a:r>
              <a:rPr sz="2000" spc="-30"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agricultural</a:t>
            </a:r>
            <a:r>
              <a:rPr sz="2000" spc="-35" dirty="0">
                <a:latin typeface="Times New Roman"/>
                <a:cs typeface="Times New Roman"/>
              </a:rPr>
              <a:t> </a:t>
            </a:r>
            <a:r>
              <a:rPr sz="2000" dirty="0">
                <a:latin typeface="Times New Roman"/>
                <a:cs typeface="Times New Roman"/>
              </a:rPr>
              <a:t>wastes</a:t>
            </a:r>
            <a:r>
              <a:rPr sz="2000" spc="-20" dirty="0">
                <a:latin typeface="Times New Roman"/>
                <a:cs typeface="Times New Roman"/>
              </a:rPr>
              <a:t> </a:t>
            </a:r>
            <a:r>
              <a:rPr sz="2000" dirty="0">
                <a:latin typeface="Times New Roman"/>
                <a:cs typeface="Times New Roman"/>
              </a:rPr>
              <a:t>e.g.</a:t>
            </a:r>
            <a:r>
              <a:rPr sz="2000" spc="-20" dirty="0">
                <a:latin typeface="Times New Roman"/>
                <a:cs typeface="Times New Roman"/>
              </a:rPr>
              <a:t> </a:t>
            </a:r>
            <a:r>
              <a:rPr sz="2000" spc="-25" dirty="0">
                <a:latin typeface="Times New Roman"/>
                <a:cs typeface="Times New Roman"/>
              </a:rPr>
              <a:t>straw,</a:t>
            </a:r>
            <a:r>
              <a:rPr sz="2000" spc="-20" dirty="0">
                <a:latin typeface="Times New Roman"/>
                <a:cs typeface="Times New Roman"/>
              </a:rPr>
              <a:t> </a:t>
            </a:r>
            <a:r>
              <a:rPr sz="2000" spc="-5" dirty="0">
                <a:latin typeface="Times New Roman"/>
                <a:cs typeface="Times New Roman"/>
              </a:rPr>
              <a:t>stem</a:t>
            </a:r>
            <a:r>
              <a:rPr sz="2000" spc="-20" dirty="0">
                <a:latin typeface="Times New Roman"/>
                <a:cs typeface="Times New Roman"/>
              </a:rPr>
              <a:t> </a:t>
            </a:r>
            <a:r>
              <a:rPr sz="2000" spc="-5" dirty="0">
                <a:latin typeface="Times New Roman"/>
                <a:cs typeface="Times New Roman"/>
              </a:rPr>
              <a:t>etc.</a:t>
            </a:r>
            <a:r>
              <a:rPr sz="2000" spc="5" dirty="0">
                <a:latin typeface="Times New Roman"/>
                <a:cs typeface="Times New Roman"/>
              </a:rPr>
              <a:t> </a:t>
            </a:r>
            <a:r>
              <a:rPr sz="2000" dirty="0">
                <a:latin typeface="Times New Roman"/>
                <a:cs typeface="Times New Roman"/>
              </a:rPr>
              <a:t>are</a:t>
            </a:r>
            <a:r>
              <a:rPr sz="2000" spc="-20" dirty="0">
                <a:latin typeface="Times New Roman"/>
                <a:cs typeface="Times New Roman"/>
              </a:rPr>
              <a:t> </a:t>
            </a:r>
            <a:r>
              <a:rPr sz="2000" dirty="0">
                <a:latin typeface="Times New Roman"/>
                <a:cs typeface="Times New Roman"/>
              </a:rPr>
              <a:t>burned.</a:t>
            </a:r>
            <a:endParaRPr sz="2000">
              <a:latin typeface="Times New Roman"/>
              <a:cs typeface="Times New Roman"/>
            </a:endParaRPr>
          </a:p>
          <a:p>
            <a:pPr marL="965200">
              <a:lnSpc>
                <a:spcPct val="100000"/>
              </a:lnSpc>
              <a:spcBef>
                <a:spcPts val="1200"/>
              </a:spcBef>
            </a:pP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the </a:t>
            </a:r>
            <a:r>
              <a:rPr sz="2000" spc="-5" dirty="0">
                <a:latin typeface="Times New Roman"/>
                <a:cs typeface="Times New Roman"/>
              </a:rPr>
              <a:t>combustion</a:t>
            </a:r>
            <a:r>
              <a:rPr sz="2000" spc="10" dirty="0">
                <a:latin typeface="Times New Roman"/>
                <a:cs typeface="Times New Roman"/>
              </a:rPr>
              <a:t> </a:t>
            </a:r>
            <a:r>
              <a:rPr sz="2000" dirty="0">
                <a:latin typeface="Times New Roman"/>
                <a:cs typeface="Times New Roman"/>
              </a:rPr>
              <a:t>process</a:t>
            </a:r>
            <a:r>
              <a:rPr sz="2000" spc="-3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biomass</a:t>
            </a:r>
            <a:r>
              <a:rPr sz="2000" spc="5" dirty="0">
                <a:latin typeface="Times New Roman"/>
                <a:cs typeface="Times New Roman"/>
              </a:rPr>
              <a:t> (C</a:t>
            </a:r>
            <a:r>
              <a:rPr sz="1950" spc="7" baseline="-21367" dirty="0">
                <a:latin typeface="Times New Roman"/>
                <a:cs typeface="Times New Roman"/>
              </a:rPr>
              <a:t>k</a:t>
            </a:r>
            <a:r>
              <a:rPr sz="2000" spc="5" dirty="0">
                <a:latin typeface="Times New Roman"/>
                <a:cs typeface="Times New Roman"/>
              </a:rPr>
              <a:t>H</a:t>
            </a:r>
            <a:r>
              <a:rPr sz="1950" spc="7" baseline="-21367" dirty="0">
                <a:latin typeface="Times New Roman"/>
                <a:cs typeface="Times New Roman"/>
              </a:rPr>
              <a:t>m</a:t>
            </a:r>
            <a:r>
              <a:rPr sz="2000" spc="5" dirty="0">
                <a:latin typeface="Times New Roman"/>
                <a:cs typeface="Times New Roman"/>
              </a:rPr>
              <a:t>O</a:t>
            </a:r>
            <a:r>
              <a:rPr sz="1950" spc="7" baseline="-21367" dirty="0">
                <a:latin typeface="Times New Roman"/>
                <a:cs typeface="Times New Roman"/>
              </a:rPr>
              <a:t>n</a:t>
            </a:r>
            <a:r>
              <a:rPr sz="2000" spc="5" dirty="0">
                <a:latin typeface="Times New Roman"/>
                <a:cs typeface="Times New Roman"/>
              </a:rPr>
              <a:t>),</a:t>
            </a:r>
            <a:r>
              <a:rPr sz="2000" spc="-40" dirty="0">
                <a:latin typeface="Times New Roman"/>
                <a:cs typeface="Times New Roman"/>
              </a:rPr>
              <a:t> </a:t>
            </a:r>
            <a:r>
              <a:rPr sz="2000" dirty="0">
                <a:latin typeface="Times New Roman"/>
                <a:cs typeface="Times New Roman"/>
              </a:rPr>
              <a:t>the products</a:t>
            </a:r>
            <a:r>
              <a:rPr sz="2000" spc="-35" dirty="0">
                <a:latin typeface="Times New Roman"/>
                <a:cs typeface="Times New Roman"/>
              </a:rPr>
              <a:t> </a:t>
            </a:r>
            <a:r>
              <a:rPr sz="2000" dirty="0">
                <a:latin typeface="Times New Roman"/>
                <a:cs typeface="Times New Roman"/>
              </a:rPr>
              <a:t>produced</a:t>
            </a:r>
            <a:r>
              <a:rPr sz="2000" spc="-25" dirty="0">
                <a:latin typeface="Times New Roman"/>
                <a:cs typeface="Times New Roman"/>
              </a:rPr>
              <a:t> </a:t>
            </a:r>
            <a:r>
              <a:rPr sz="2000" dirty="0">
                <a:latin typeface="Times New Roman"/>
                <a:cs typeface="Times New Roman"/>
              </a:rPr>
              <a:t>are</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39" y="0"/>
            <a:ext cx="8961755" cy="1854835"/>
          </a:xfrm>
          <a:prstGeom prst="rect">
            <a:avLst/>
          </a:prstGeom>
        </p:spPr>
        <p:txBody>
          <a:bodyPr vert="horz" wrap="square" lIns="0" tIns="12700" rIns="0" bIns="0" rtlCol="0">
            <a:spAutoFit/>
          </a:bodyPr>
          <a:lstStyle/>
          <a:p>
            <a:pPr marL="38100" marR="30480" algn="just">
              <a:lnSpc>
                <a:spcPct val="150000"/>
              </a:lnSpc>
              <a:spcBef>
                <a:spcPts val="100"/>
              </a:spcBef>
            </a:pPr>
            <a:r>
              <a:rPr sz="2000" dirty="0">
                <a:latin typeface="Times New Roman"/>
                <a:cs typeface="Times New Roman"/>
              </a:rPr>
              <a:t>carbon </a:t>
            </a:r>
            <a:r>
              <a:rPr sz="2000" spc="-5" dirty="0">
                <a:latin typeface="Times New Roman"/>
                <a:cs typeface="Times New Roman"/>
              </a:rPr>
              <a:t>dioxide, water vapor </a:t>
            </a:r>
            <a:r>
              <a:rPr sz="2000" dirty="0">
                <a:latin typeface="Times New Roman"/>
                <a:cs typeface="Times New Roman"/>
              </a:rPr>
              <a:t>and </a:t>
            </a:r>
            <a:r>
              <a:rPr sz="2000" spc="-5" dirty="0">
                <a:latin typeface="Times New Roman"/>
                <a:cs typeface="Times New Roman"/>
              </a:rPr>
              <a:t>ash. If it comes in contact with </a:t>
            </a:r>
            <a:r>
              <a:rPr sz="2000" spc="-15" dirty="0">
                <a:latin typeface="Times New Roman"/>
                <a:cs typeface="Times New Roman"/>
              </a:rPr>
              <a:t>sulphur, </a:t>
            </a:r>
            <a:r>
              <a:rPr sz="2000" spc="-5" dirty="0">
                <a:latin typeface="Times New Roman"/>
                <a:cs typeface="Times New Roman"/>
              </a:rPr>
              <a:t>then </a:t>
            </a:r>
            <a:r>
              <a:rPr sz="2000" dirty="0">
                <a:latin typeface="Times New Roman"/>
                <a:cs typeface="Times New Roman"/>
              </a:rPr>
              <a:t>SO</a:t>
            </a:r>
            <a:r>
              <a:rPr sz="1950" baseline="-21367" dirty="0">
                <a:latin typeface="Times New Roman"/>
                <a:cs typeface="Times New Roman"/>
              </a:rPr>
              <a:t>2</a:t>
            </a:r>
            <a:r>
              <a:rPr sz="1950" spc="7" baseline="-21367" dirty="0">
                <a:latin typeface="Times New Roman"/>
                <a:cs typeface="Times New Roman"/>
              </a:rPr>
              <a:t> </a:t>
            </a:r>
            <a:r>
              <a:rPr sz="2000" spc="-20" dirty="0">
                <a:latin typeface="Times New Roman"/>
                <a:cs typeface="Times New Roman"/>
              </a:rPr>
              <a:t>is </a:t>
            </a:r>
            <a:r>
              <a:rPr sz="2000" spc="-15" dirty="0">
                <a:latin typeface="Times New Roman"/>
                <a:cs typeface="Times New Roman"/>
              </a:rPr>
              <a:t> </a:t>
            </a:r>
            <a:r>
              <a:rPr sz="2000" spc="-5" dirty="0">
                <a:latin typeface="Times New Roman"/>
                <a:cs typeface="Times New Roman"/>
              </a:rPr>
              <a:t>formed. Amount of </a:t>
            </a:r>
            <a:r>
              <a:rPr sz="2000" spc="-10" dirty="0">
                <a:latin typeface="Times New Roman"/>
                <a:cs typeface="Times New Roman"/>
              </a:rPr>
              <a:t>energy </a:t>
            </a:r>
            <a:r>
              <a:rPr sz="2000" spc="-5" dirty="0">
                <a:latin typeface="Times New Roman"/>
                <a:cs typeface="Times New Roman"/>
              </a:rPr>
              <a:t>(calorific value) released is equivalent to the burning </a:t>
            </a:r>
            <a:r>
              <a:rPr sz="2000" spc="5" dirty="0">
                <a:latin typeface="Times New Roman"/>
                <a:cs typeface="Times New Roman"/>
              </a:rPr>
              <a:t>of </a:t>
            </a:r>
            <a:r>
              <a:rPr sz="2000" spc="10" dirty="0">
                <a:latin typeface="Times New Roman"/>
                <a:cs typeface="Times New Roman"/>
              </a:rPr>
              <a:t> </a:t>
            </a:r>
            <a:r>
              <a:rPr sz="2000" spc="-5" dirty="0">
                <a:latin typeface="Times New Roman"/>
                <a:cs typeface="Times New Roman"/>
              </a:rPr>
              <a:t>dryness fraction (</a:t>
            </a:r>
            <a:r>
              <a:rPr sz="2000" i="1" spc="-5" dirty="0">
                <a:latin typeface="Times New Roman"/>
                <a:cs typeface="Times New Roman"/>
              </a:rPr>
              <a:t>x</a:t>
            </a:r>
            <a:r>
              <a:rPr sz="2000" spc="-5" dirty="0">
                <a:latin typeface="Times New Roman"/>
                <a:cs typeface="Times New Roman"/>
              </a:rPr>
              <a:t>) portion of mass of fuel </a:t>
            </a:r>
            <a:r>
              <a:rPr sz="2000" dirty="0">
                <a:latin typeface="Times New Roman"/>
                <a:cs typeface="Times New Roman"/>
              </a:rPr>
              <a:t>and </a:t>
            </a:r>
            <a:r>
              <a:rPr sz="2000" spc="-5" dirty="0">
                <a:latin typeface="Times New Roman"/>
                <a:cs typeface="Times New Roman"/>
              </a:rPr>
              <a:t>rest (1-</a:t>
            </a:r>
            <a:r>
              <a:rPr sz="2000" i="1" spc="-5" dirty="0">
                <a:latin typeface="Times New Roman"/>
                <a:cs typeface="Times New Roman"/>
              </a:rPr>
              <a:t>x</a:t>
            </a:r>
            <a:r>
              <a:rPr sz="2000" spc="-5" dirty="0">
                <a:latin typeface="Times New Roman"/>
                <a:cs typeface="Times New Roman"/>
              </a:rPr>
              <a:t>) fraction is utilized for water </a:t>
            </a:r>
            <a:r>
              <a:rPr sz="2000" dirty="0">
                <a:latin typeface="Times New Roman"/>
                <a:cs typeface="Times New Roman"/>
              </a:rPr>
              <a:t> </a:t>
            </a:r>
            <a:r>
              <a:rPr sz="2000" spc="-5" dirty="0">
                <a:latin typeface="Times New Roman"/>
                <a:cs typeface="Times New Roman"/>
              </a:rPr>
              <a:t>evaporation</a:t>
            </a:r>
            <a:r>
              <a:rPr sz="2000" spc="95" dirty="0">
                <a:latin typeface="Times New Roman"/>
                <a:cs typeface="Times New Roman"/>
              </a:rPr>
              <a:t> </a:t>
            </a:r>
            <a:r>
              <a:rPr sz="2000" spc="-5" dirty="0">
                <a:latin typeface="Times New Roman"/>
                <a:cs typeface="Times New Roman"/>
              </a:rPr>
              <a:t>process.</a:t>
            </a:r>
            <a:r>
              <a:rPr sz="2000" spc="100" dirty="0">
                <a:latin typeface="Times New Roman"/>
                <a:cs typeface="Times New Roman"/>
              </a:rPr>
              <a:t> </a:t>
            </a:r>
            <a:r>
              <a:rPr sz="2000" spc="-5" dirty="0">
                <a:latin typeface="Times New Roman"/>
                <a:cs typeface="Times New Roman"/>
              </a:rPr>
              <a:t>The</a:t>
            </a:r>
            <a:r>
              <a:rPr sz="2000" spc="100" dirty="0">
                <a:latin typeface="Times New Roman"/>
                <a:cs typeface="Times New Roman"/>
              </a:rPr>
              <a:t> </a:t>
            </a:r>
            <a:r>
              <a:rPr sz="2000" spc="-5" dirty="0">
                <a:solidFill>
                  <a:srgbClr val="FF0000"/>
                </a:solidFill>
                <a:latin typeface="Times New Roman"/>
                <a:cs typeface="Times New Roman"/>
              </a:rPr>
              <a:t>calorific</a:t>
            </a:r>
            <a:r>
              <a:rPr sz="2000" spc="90" dirty="0">
                <a:solidFill>
                  <a:srgbClr val="FF0000"/>
                </a:solidFill>
                <a:latin typeface="Times New Roman"/>
                <a:cs typeface="Times New Roman"/>
              </a:rPr>
              <a:t> </a:t>
            </a:r>
            <a:r>
              <a:rPr sz="2000" spc="-5" dirty="0">
                <a:solidFill>
                  <a:srgbClr val="FF0000"/>
                </a:solidFill>
                <a:latin typeface="Times New Roman"/>
                <a:cs typeface="Times New Roman"/>
              </a:rPr>
              <a:t>value</a:t>
            </a:r>
            <a:r>
              <a:rPr sz="2000" spc="85" dirty="0">
                <a:solidFill>
                  <a:srgbClr val="FF0000"/>
                </a:solidFill>
                <a:latin typeface="Times New Roman"/>
                <a:cs typeface="Times New Roman"/>
              </a:rPr>
              <a:t> </a:t>
            </a:r>
            <a:r>
              <a:rPr sz="2000" spc="-5" dirty="0">
                <a:solidFill>
                  <a:srgbClr val="FF0000"/>
                </a:solidFill>
                <a:latin typeface="Times New Roman"/>
                <a:cs typeface="Times New Roman"/>
              </a:rPr>
              <a:t>of</a:t>
            </a:r>
            <a:r>
              <a:rPr sz="2000" spc="90" dirty="0">
                <a:solidFill>
                  <a:srgbClr val="FF0000"/>
                </a:solidFill>
                <a:latin typeface="Times New Roman"/>
                <a:cs typeface="Times New Roman"/>
              </a:rPr>
              <a:t> </a:t>
            </a:r>
            <a:r>
              <a:rPr sz="2000" spc="-5" dirty="0">
                <a:solidFill>
                  <a:srgbClr val="FF0000"/>
                </a:solidFill>
                <a:latin typeface="Times New Roman"/>
                <a:cs typeface="Times New Roman"/>
              </a:rPr>
              <a:t>moist</a:t>
            </a:r>
            <a:r>
              <a:rPr sz="2000" spc="90" dirty="0">
                <a:solidFill>
                  <a:srgbClr val="FF0000"/>
                </a:solidFill>
                <a:latin typeface="Times New Roman"/>
                <a:cs typeface="Times New Roman"/>
              </a:rPr>
              <a:t> </a:t>
            </a:r>
            <a:r>
              <a:rPr sz="2000" spc="-5" dirty="0">
                <a:solidFill>
                  <a:srgbClr val="FF0000"/>
                </a:solidFill>
                <a:latin typeface="Times New Roman"/>
                <a:cs typeface="Times New Roman"/>
              </a:rPr>
              <a:t>biomass</a:t>
            </a:r>
            <a:r>
              <a:rPr sz="2000" spc="85" dirty="0">
                <a:solidFill>
                  <a:srgbClr val="FF0000"/>
                </a:solidFill>
                <a:latin typeface="Times New Roman"/>
                <a:cs typeface="Times New Roman"/>
              </a:rPr>
              <a:t> </a:t>
            </a:r>
            <a:r>
              <a:rPr sz="2000" spc="-5" dirty="0">
                <a:latin typeface="Times New Roman"/>
                <a:cs typeface="Times New Roman"/>
              </a:rPr>
              <a:t>can</a:t>
            </a:r>
            <a:r>
              <a:rPr sz="2000" spc="100" dirty="0">
                <a:latin typeface="Times New Roman"/>
                <a:cs typeface="Times New Roman"/>
              </a:rPr>
              <a:t> </a:t>
            </a:r>
            <a:r>
              <a:rPr sz="2000" spc="-5" dirty="0">
                <a:latin typeface="Times New Roman"/>
                <a:cs typeface="Times New Roman"/>
              </a:rPr>
              <a:t>therefore</a:t>
            </a:r>
            <a:r>
              <a:rPr sz="2000" spc="95" dirty="0">
                <a:latin typeface="Times New Roman"/>
                <a:cs typeface="Times New Roman"/>
              </a:rPr>
              <a:t> </a:t>
            </a:r>
            <a:r>
              <a:rPr sz="2000" spc="-5" dirty="0">
                <a:latin typeface="Times New Roman"/>
                <a:cs typeface="Times New Roman"/>
              </a:rPr>
              <a:t>can</a:t>
            </a:r>
            <a:r>
              <a:rPr sz="2000" spc="95" dirty="0">
                <a:latin typeface="Times New Roman"/>
                <a:cs typeface="Times New Roman"/>
              </a:rPr>
              <a:t> </a:t>
            </a:r>
            <a:r>
              <a:rPr sz="2000" dirty="0">
                <a:latin typeface="Times New Roman"/>
                <a:cs typeface="Times New Roman"/>
              </a:rPr>
              <a:t>be</a:t>
            </a:r>
            <a:r>
              <a:rPr sz="2000" spc="80" dirty="0">
                <a:latin typeface="Times New Roman"/>
                <a:cs typeface="Times New Roman"/>
              </a:rPr>
              <a:t> </a:t>
            </a:r>
            <a:r>
              <a:rPr sz="2000" spc="-5" dirty="0">
                <a:latin typeface="Times New Roman"/>
                <a:cs typeface="Times New Roman"/>
              </a:rPr>
              <a:t>written</a:t>
            </a:r>
            <a:endParaRPr sz="2000">
              <a:latin typeface="Times New Roman"/>
              <a:cs typeface="Times New Roman"/>
            </a:endParaRPr>
          </a:p>
        </p:txBody>
      </p:sp>
      <p:sp>
        <p:nvSpPr>
          <p:cNvPr id="3" name="object 3"/>
          <p:cNvSpPr txBox="1"/>
          <p:nvPr/>
        </p:nvSpPr>
        <p:spPr>
          <a:xfrm>
            <a:off x="53339" y="1828221"/>
            <a:ext cx="8963660" cy="2313305"/>
          </a:xfrm>
          <a:prstGeom prst="rect">
            <a:avLst/>
          </a:prstGeom>
        </p:spPr>
        <p:txBody>
          <a:bodyPr vert="horz" wrap="square" lIns="0" tIns="165735" rIns="0" bIns="0" rtlCol="0">
            <a:spAutoFit/>
          </a:bodyPr>
          <a:lstStyle/>
          <a:p>
            <a:pPr marL="38100">
              <a:lnSpc>
                <a:spcPct val="100000"/>
              </a:lnSpc>
              <a:spcBef>
                <a:spcPts val="1305"/>
              </a:spcBef>
            </a:pPr>
            <a:r>
              <a:rPr sz="2000" spc="-5" dirty="0">
                <a:latin typeface="Times New Roman"/>
                <a:cs typeface="Times New Roman"/>
              </a:rPr>
              <a:t>as:</a:t>
            </a:r>
            <a:endParaRPr sz="2000">
              <a:latin typeface="Times New Roman"/>
              <a:cs typeface="Times New Roman"/>
            </a:endParaRPr>
          </a:p>
          <a:p>
            <a:pPr marL="38100">
              <a:lnSpc>
                <a:spcPct val="100000"/>
              </a:lnSpc>
              <a:spcBef>
                <a:spcPts val="1200"/>
              </a:spcBef>
            </a:pPr>
            <a:r>
              <a:rPr sz="2000" dirty="0">
                <a:latin typeface="Times New Roman"/>
                <a:cs typeface="Times New Roman"/>
              </a:rPr>
              <a:t>where</a:t>
            </a:r>
            <a:endParaRPr sz="2000">
              <a:latin typeface="Times New Roman"/>
              <a:cs typeface="Times New Roman"/>
            </a:endParaRPr>
          </a:p>
          <a:p>
            <a:pPr marL="609600">
              <a:lnSpc>
                <a:spcPct val="100000"/>
              </a:lnSpc>
              <a:spcBef>
                <a:spcPts val="1200"/>
              </a:spcBef>
            </a:pPr>
            <a:r>
              <a:rPr sz="2000" i="1" spc="15" dirty="0">
                <a:latin typeface="Times New Roman"/>
                <a:cs typeface="Times New Roman"/>
              </a:rPr>
              <a:t>H</a:t>
            </a:r>
            <a:r>
              <a:rPr sz="1950" i="1" spc="22" baseline="-21367" dirty="0">
                <a:latin typeface="Times New Roman"/>
                <a:cs typeface="Times New Roman"/>
              </a:rPr>
              <a:t>CDS</a:t>
            </a:r>
            <a:r>
              <a:rPr sz="1950" i="1" spc="247" baseline="-21367"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calorific</a:t>
            </a:r>
            <a:r>
              <a:rPr sz="2000" spc="-40" dirty="0">
                <a:latin typeface="Times New Roman"/>
                <a:cs typeface="Times New Roman"/>
              </a:rPr>
              <a:t> </a:t>
            </a:r>
            <a:r>
              <a:rPr sz="2000" dirty="0">
                <a:latin typeface="Times New Roman"/>
                <a:cs typeface="Times New Roman"/>
              </a:rPr>
              <a:t>value</a:t>
            </a:r>
            <a:r>
              <a:rPr sz="2000" spc="-2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completely</a:t>
            </a:r>
            <a:r>
              <a:rPr sz="2000" spc="-10" dirty="0">
                <a:latin typeface="Times New Roman"/>
                <a:cs typeface="Times New Roman"/>
              </a:rPr>
              <a:t> </a:t>
            </a:r>
            <a:r>
              <a:rPr sz="2000" dirty="0">
                <a:latin typeface="Times New Roman"/>
                <a:cs typeface="Times New Roman"/>
              </a:rPr>
              <a:t>dry</a:t>
            </a:r>
            <a:r>
              <a:rPr sz="2000" spc="-25" dirty="0">
                <a:latin typeface="Times New Roman"/>
                <a:cs typeface="Times New Roman"/>
              </a:rPr>
              <a:t> </a:t>
            </a:r>
            <a:r>
              <a:rPr sz="2000" dirty="0">
                <a:latin typeface="Times New Roman"/>
                <a:cs typeface="Times New Roman"/>
              </a:rPr>
              <a:t>substance</a:t>
            </a:r>
            <a:endParaRPr sz="2000">
              <a:latin typeface="Times New Roman"/>
              <a:cs typeface="Times New Roman"/>
            </a:endParaRPr>
          </a:p>
          <a:p>
            <a:pPr marL="673100">
              <a:lnSpc>
                <a:spcPct val="100000"/>
              </a:lnSpc>
              <a:spcBef>
                <a:spcPts val="1200"/>
              </a:spcBef>
            </a:pPr>
            <a:r>
              <a:rPr sz="2000" i="1" dirty="0">
                <a:latin typeface="Times New Roman"/>
                <a:cs typeface="Times New Roman"/>
              </a:rPr>
              <a:t>x</a:t>
            </a:r>
            <a:r>
              <a:rPr sz="2000" i="1" spc="-35" dirty="0">
                <a:latin typeface="Times New Roman"/>
                <a:cs typeface="Times New Roman"/>
              </a:rPr>
              <a:t> </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dryness</a:t>
            </a:r>
            <a:r>
              <a:rPr sz="2000" spc="-45" dirty="0">
                <a:latin typeface="Times New Roman"/>
                <a:cs typeface="Times New Roman"/>
              </a:rPr>
              <a:t> </a:t>
            </a:r>
            <a:r>
              <a:rPr sz="2000" dirty="0">
                <a:latin typeface="Times New Roman"/>
                <a:cs typeface="Times New Roman"/>
              </a:rPr>
              <a:t>fraction.</a:t>
            </a:r>
            <a:endParaRPr sz="2000">
              <a:latin typeface="Times New Roman"/>
              <a:cs typeface="Times New Roman"/>
            </a:endParaRPr>
          </a:p>
          <a:p>
            <a:pPr marL="38100">
              <a:lnSpc>
                <a:spcPct val="100000"/>
              </a:lnSpc>
              <a:spcBef>
                <a:spcPts val="1205"/>
              </a:spcBef>
            </a:pPr>
            <a:r>
              <a:rPr sz="2000" dirty="0">
                <a:latin typeface="Times New Roman"/>
                <a:cs typeface="Times New Roman"/>
              </a:rPr>
              <a:t>About</a:t>
            </a:r>
            <a:r>
              <a:rPr sz="2000" spc="200" dirty="0">
                <a:latin typeface="Times New Roman"/>
                <a:cs typeface="Times New Roman"/>
              </a:rPr>
              <a:t> </a:t>
            </a:r>
            <a:r>
              <a:rPr sz="2000" spc="-5" dirty="0">
                <a:latin typeface="Times New Roman"/>
                <a:cs typeface="Times New Roman"/>
              </a:rPr>
              <a:t>40</a:t>
            </a:r>
            <a:r>
              <a:rPr sz="2000" spc="225" dirty="0">
                <a:latin typeface="Times New Roman"/>
                <a:cs typeface="Times New Roman"/>
              </a:rPr>
              <a:t> </a:t>
            </a:r>
            <a:r>
              <a:rPr sz="2000" spc="-10" dirty="0">
                <a:latin typeface="Times New Roman"/>
                <a:cs typeface="Times New Roman"/>
              </a:rPr>
              <a:t>to</a:t>
            </a:r>
            <a:r>
              <a:rPr sz="2000" spc="225" dirty="0">
                <a:latin typeface="Times New Roman"/>
                <a:cs typeface="Times New Roman"/>
              </a:rPr>
              <a:t> </a:t>
            </a:r>
            <a:r>
              <a:rPr sz="2000" dirty="0">
                <a:latin typeface="Times New Roman"/>
                <a:cs typeface="Times New Roman"/>
              </a:rPr>
              <a:t>60%</a:t>
            </a:r>
            <a:r>
              <a:rPr sz="2000" spc="220" dirty="0">
                <a:latin typeface="Times New Roman"/>
                <a:cs typeface="Times New Roman"/>
              </a:rPr>
              <a:t> </a:t>
            </a:r>
            <a:r>
              <a:rPr sz="2000" spc="-5" dirty="0">
                <a:latin typeface="Times New Roman"/>
                <a:cs typeface="Times New Roman"/>
              </a:rPr>
              <a:t>moisture</a:t>
            </a:r>
            <a:r>
              <a:rPr sz="2000" spc="215" dirty="0">
                <a:latin typeface="Times New Roman"/>
                <a:cs typeface="Times New Roman"/>
              </a:rPr>
              <a:t> </a:t>
            </a:r>
            <a:r>
              <a:rPr sz="2000" spc="-10" dirty="0">
                <a:latin typeface="Times New Roman"/>
                <a:cs typeface="Times New Roman"/>
              </a:rPr>
              <a:t>is</a:t>
            </a:r>
            <a:r>
              <a:rPr sz="2000" spc="220" dirty="0">
                <a:latin typeface="Times New Roman"/>
                <a:cs typeface="Times New Roman"/>
              </a:rPr>
              <a:t> </a:t>
            </a:r>
            <a:r>
              <a:rPr sz="2000" spc="-5" dirty="0">
                <a:latin typeface="Times New Roman"/>
                <a:cs typeface="Times New Roman"/>
              </a:rPr>
              <a:t>present</a:t>
            </a:r>
            <a:r>
              <a:rPr sz="2000" spc="220" dirty="0">
                <a:latin typeface="Times New Roman"/>
                <a:cs typeface="Times New Roman"/>
              </a:rPr>
              <a:t> </a:t>
            </a:r>
            <a:r>
              <a:rPr sz="2000" spc="-10" dirty="0">
                <a:latin typeface="Times New Roman"/>
                <a:cs typeface="Times New Roman"/>
              </a:rPr>
              <a:t>in</a:t>
            </a:r>
            <a:r>
              <a:rPr sz="2000" spc="229" dirty="0">
                <a:latin typeface="Times New Roman"/>
                <a:cs typeface="Times New Roman"/>
              </a:rPr>
              <a:t> </a:t>
            </a:r>
            <a:r>
              <a:rPr sz="2000" spc="-5" dirty="0">
                <a:latin typeface="Times New Roman"/>
                <a:cs typeface="Times New Roman"/>
              </a:rPr>
              <a:t>the</a:t>
            </a:r>
            <a:r>
              <a:rPr sz="2000" spc="210" dirty="0">
                <a:latin typeface="Times New Roman"/>
                <a:cs typeface="Times New Roman"/>
              </a:rPr>
              <a:t> </a:t>
            </a:r>
            <a:r>
              <a:rPr sz="2000" spc="-5" dirty="0">
                <a:latin typeface="Times New Roman"/>
                <a:cs typeface="Times New Roman"/>
              </a:rPr>
              <a:t>fresh</a:t>
            </a:r>
            <a:r>
              <a:rPr sz="2000" spc="225" dirty="0">
                <a:latin typeface="Times New Roman"/>
                <a:cs typeface="Times New Roman"/>
              </a:rPr>
              <a:t> </a:t>
            </a:r>
            <a:r>
              <a:rPr sz="2000" dirty="0">
                <a:latin typeface="Times New Roman"/>
                <a:cs typeface="Times New Roman"/>
              </a:rPr>
              <a:t>wood.</a:t>
            </a:r>
            <a:r>
              <a:rPr sz="2000" spc="210" dirty="0">
                <a:latin typeface="Times New Roman"/>
                <a:cs typeface="Times New Roman"/>
              </a:rPr>
              <a:t> </a:t>
            </a:r>
            <a:r>
              <a:rPr sz="2000" dirty="0">
                <a:latin typeface="Times New Roman"/>
                <a:cs typeface="Times New Roman"/>
              </a:rPr>
              <a:t>The</a:t>
            </a:r>
            <a:r>
              <a:rPr sz="2000" spc="225" dirty="0">
                <a:latin typeface="Times New Roman"/>
                <a:cs typeface="Times New Roman"/>
              </a:rPr>
              <a:t> </a:t>
            </a:r>
            <a:r>
              <a:rPr sz="2000" spc="-5" dirty="0">
                <a:latin typeface="Times New Roman"/>
                <a:cs typeface="Times New Roman"/>
              </a:rPr>
              <a:t>moisture</a:t>
            </a:r>
            <a:r>
              <a:rPr sz="2000" spc="210" dirty="0">
                <a:latin typeface="Times New Roman"/>
                <a:cs typeface="Times New Roman"/>
              </a:rPr>
              <a:t> </a:t>
            </a:r>
            <a:r>
              <a:rPr sz="2000" dirty="0">
                <a:latin typeface="Times New Roman"/>
                <a:cs typeface="Times New Roman"/>
              </a:rPr>
              <a:t>content</a:t>
            </a:r>
            <a:r>
              <a:rPr sz="2000" spc="204" dirty="0">
                <a:latin typeface="Times New Roman"/>
                <a:cs typeface="Times New Roman"/>
              </a:rPr>
              <a:t> </a:t>
            </a:r>
            <a:r>
              <a:rPr sz="2000" spc="-5" dirty="0">
                <a:latin typeface="Times New Roman"/>
                <a:cs typeface="Times New Roman"/>
              </a:rPr>
              <a:t>in</a:t>
            </a:r>
            <a:r>
              <a:rPr sz="2000" spc="229" dirty="0">
                <a:latin typeface="Times New Roman"/>
                <a:cs typeface="Times New Roman"/>
              </a:rPr>
              <a:t> </a:t>
            </a:r>
            <a:r>
              <a:rPr sz="2000" spc="-5" dirty="0">
                <a:latin typeface="Times New Roman"/>
                <a:cs typeface="Times New Roman"/>
              </a:rPr>
              <a:t>the</a:t>
            </a:r>
            <a:endParaRPr sz="2000">
              <a:latin typeface="Times New Roman"/>
              <a:cs typeface="Times New Roman"/>
            </a:endParaRPr>
          </a:p>
        </p:txBody>
      </p:sp>
      <p:sp>
        <p:nvSpPr>
          <p:cNvPr id="4" name="object 4"/>
          <p:cNvSpPr txBox="1"/>
          <p:nvPr/>
        </p:nvSpPr>
        <p:spPr>
          <a:xfrm>
            <a:off x="78739" y="4267327"/>
            <a:ext cx="305054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fresh</a:t>
            </a:r>
            <a:r>
              <a:rPr sz="2000" spc="-40" dirty="0">
                <a:latin typeface="Times New Roman"/>
                <a:cs typeface="Times New Roman"/>
              </a:rPr>
              <a:t> </a:t>
            </a:r>
            <a:r>
              <a:rPr sz="2000" spc="5" dirty="0">
                <a:latin typeface="Times New Roman"/>
                <a:cs typeface="Times New Roman"/>
              </a:rPr>
              <a:t>wood</a:t>
            </a:r>
            <a:r>
              <a:rPr sz="2000" spc="-30" dirty="0">
                <a:latin typeface="Times New Roman"/>
                <a:cs typeface="Times New Roman"/>
              </a:rPr>
              <a:t> </a:t>
            </a:r>
            <a:r>
              <a:rPr sz="2000" spc="-5" dirty="0">
                <a:latin typeface="Times New Roman"/>
                <a:cs typeface="Times New Roman"/>
              </a:rPr>
              <a:t>can</a:t>
            </a:r>
            <a:r>
              <a:rPr sz="2000" spc="-10" dirty="0">
                <a:latin typeface="Times New Roman"/>
                <a:cs typeface="Times New Roman"/>
              </a:rPr>
              <a:t> </a:t>
            </a:r>
            <a:r>
              <a:rPr sz="2000" dirty="0">
                <a:latin typeface="Times New Roman"/>
                <a:cs typeface="Times New Roman"/>
              </a:rPr>
              <a:t>be</a:t>
            </a:r>
            <a:r>
              <a:rPr sz="2000" spc="-20" dirty="0">
                <a:latin typeface="Times New Roman"/>
                <a:cs typeface="Times New Roman"/>
              </a:rPr>
              <a:t> </a:t>
            </a:r>
            <a:r>
              <a:rPr sz="2000" dirty="0">
                <a:latin typeface="Times New Roman"/>
                <a:cs typeface="Times New Roman"/>
              </a:rPr>
              <a:t>defined</a:t>
            </a:r>
            <a:r>
              <a:rPr sz="2000" spc="-30" dirty="0">
                <a:latin typeface="Times New Roman"/>
                <a:cs typeface="Times New Roman"/>
              </a:rPr>
              <a:t> </a:t>
            </a:r>
            <a:r>
              <a:rPr sz="2000" spc="-5" dirty="0">
                <a:latin typeface="Times New Roman"/>
                <a:cs typeface="Times New Roman"/>
              </a:rPr>
              <a:t>as:</a:t>
            </a:r>
            <a:endParaRPr sz="2000">
              <a:latin typeface="Times New Roman"/>
              <a:cs typeface="Times New Roman"/>
            </a:endParaRPr>
          </a:p>
        </p:txBody>
      </p:sp>
      <p:sp>
        <p:nvSpPr>
          <p:cNvPr id="5" name="object 5"/>
          <p:cNvSpPr txBox="1"/>
          <p:nvPr/>
        </p:nvSpPr>
        <p:spPr>
          <a:xfrm>
            <a:off x="78739" y="5639206"/>
            <a:ext cx="400748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The</a:t>
            </a:r>
            <a:r>
              <a:rPr sz="2000" spc="495" dirty="0">
                <a:latin typeface="Times New Roman"/>
                <a:cs typeface="Times New Roman"/>
              </a:rPr>
              <a:t> </a:t>
            </a:r>
            <a:r>
              <a:rPr sz="2000" i="1" dirty="0">
                <a:solidFill>
                  <a:srgbClr val="FF0000"/>
                </a:solidFill>
                <a:latin typeface="Times New Roman"/>
                <a:cs typeface="Times New Roman"/>
              </a:rPr>
              <a:t>humidity(u)</a:t>
            </a:r>
            <a:r>
              <a:rPr sz="2000" i="1" spc="-45" dirty="0">
                <a:solidFill>
                  <a:srgbClr val="FF0000"/>
                </a:solidFill>
                <a:latin typeface="Times New Roman"/>
                <a:cs typeface="Times New Roman"/>
              </a:rPr>
              <a:t> </a:t>
            </a:r>
            <a:r>
              <a:rPr sz="2000" i="1" dirty="0">
                <a:solidFill>
                  <a:srgbClr val="FF0000"/>
                </a:solidFill>
                <a:latin typeface="Times New Roman"/>
                <a:cs typeface="Times New Roman"/>
              </a:rPr>
              <a:t>of</a:t>
            </a:r>
            <a:r>
              <a:rPr sz="2000" i="1" spc="-15" dirty="0">
                <a:solidFill>
                  <a:srgbClr val="FF0000"/>
                </a:solidFill>
                <a:latin typeface="Times New Roman"/>
                <a:cs typeface="Times New Roman"/>
              </a:rPr>
              <a:t> </a:t>
            </a:r>
            <a:r>
              <a:rPr sz="2000" i="1" dirty="0">
                <a:solidFill>
                  <a:srgbClr val="FF0000"/>
                </a:solidFill>
                <a:latin typeface="Times New Roman"/>
                <a:cs typeface="Times New Roman"/>
              </a:rPr>
              <a:t>wood</a:t>
            </a:r>
            <a:r>
              <a:rPr sz="2000" i="1" spc="-20" dirty="0">
                <a:solidFill>
                  <a:srgbClr val="FF0000"/>
                </a:solidFill>
                <a:latin typeface="Times New Roman"/>
                <a:cs typeface="Times New Roman"/>
              </a:rPr>
              <a:t> </a:t>
            </a:r>
            <a:r>
              <a:rPr sz="2000" spc="-5" dirty="0">
                <a:latin typeface="Times New Roman"/>
                <a:cs typeface="Times New Roman"/>
              </a:rPr>
              <a:t>is</a:t>
            </a:r>
            <a:r>
              <a:rPr sz="2000" spc="-10" dirty="0">
                <a:latin typeface="Times New Roman"/>
                <a:cs typeface="Times New Roman"/>
              </a:rPr>
              <a:t> </a:t>
            </a:r>
            <a:r>
              <a:rPr sz="2000" dirty="0">
                <a:latin typeface="Times New Roman"/>
                <a:cs typeface="Times New Roman"/>
              </a:rPr>
              <a:t>defined</a:t>
            </a:r>
            <a:r>
              <a:rPr sz="2000" spc="-35" dirty="0">
                <a:latin typeface="Times New Roman"/>
                <a:cs typeface="Times New Roman"/>
              </a:rPr>
              <a:t> </a:t>
            </a:r>
            <a:r>
              <a:rPr sz="2000" spc="-5" dirty="0">
                <a:latin typeface="Times New Roman"/>
                <a:cs typeface="Times New Roman"/>
              </a:rPr>
              <a:t>as:</a:t>
            </a:r>
            <a:endParaRPr sz="2000">
              <a:latin typeface="Times New Roman"/>
              <a:cs typeface="Times New Roman"/>
            </a:endParaRPr>
          </a:p>
        </p:txBody>
      </p:sp>
      <p:sp>
        <p:nvSpPr>
          <p:cNvPr id="6" name="object 6"/>
          <p:cNvSpPr txBox="1"/>
          <p:nvPr/>
        </p:nvSpPr>
        <p:spPr>
          <a:xfrm>
            <a:off x="785976" y="2044355"/>
            <a:ext cx="4373245" cy="360680"/>
          </a:xfrm>
          <a:prstGeom prst="rect">
            <a:avLst/>
          </a:prstGeom>
        </p:spPr>
        <p:txBody>
          <a:bodyPr vert="horz" wrap="square" lIns="0" tIns="12700" rIns="0" bIns="0" rtlCol="0">
            <a:spAutoFit/>
          </a:bodyPr>
          <a:lstStyle/>
          <a:p>
            <a:pPr marL="38100">
              <a:lnSpc>
                <a:spcPct val="100000"/>
              </a:lnSpc>
              <a:spcBef>
                <a:spcPts val="100"/>
              </a:spcBef>
            </a:pPr>
            <a:r>
              <a:rPr sz="2200" i="1" spc="535" dirty="0">
                <a:latin typeface="Times New Roman"/>
                <a:cs typeface="Times New Roman"/>
              </a:rPr>
              <a:t>H</a:t>
            </a:r>
            <a:r>
              <a:rPr sz="1875" i="1" spc="270" baseline="-24444" dirty="0">
                <a:latin typeface="Times New Roman"/>
                <a:cs typeface="Times New Roman"/>
              </a:rPr>
              <a:t>u</a:t>
            </a:r>
            <a:r>
              <a:rPr sz="1875" i="1" baseline="-24444" dirty="0">
                <a:latin typeface="Times New Roman"/>
                <a:cs typeface="Times New Roman"/>
              </a:rPr>
              <a:t>  </a:t>
            </a:r>
            <a:r>
              <a:rPr sz="1875" i="1" spc="-15" baseline="-24444" dirty="0">
                <a:latin typeface="Times New Roman"/>
                <a:cs typeface="Times New Roman"/>
              </a:rPr>
              <a:t> </a:t>
            </a:r>
            <a:r>
              <a:rPr sz="2200" spc="310" dirty="0">
                <a:latin typeface="Symbol"/>
                <a:cs typeface="Symbol"/>
              </a:rPr>
              <a:t></a:t>
            </a:r>
            <a:r>
              <a:rPr sz="2200" spc="-20" dirty="0">
                <a:latin typeface="Times New Roman"/>
                <a:cs typeface="Times New Roman"/>
              </a:rPr>
              <a:t> </a:t>
            </a:r>
            <a:r>
              <a:rPr sz="2200" spc="-65" dirty="0">
                <a:latin typeface="Times New Roman"/>
                <a:cs typeface="Times New Roman"/>
              </a:rPr>
              <a:t>(</a:t>
            </a:r>
            <a:r>
              <a:rPr sz="2200" spc="445" dirty="0">
                <a:latin typeface="Times New Roman"/>
                <a:cs typeface="Times New Roman"/>
              </a:rPr>
              <a:t>1</a:t>
            </a:r>
            <a:r>
              <a:rPr sz="2200" spc="310" dirty="0">
                <a:latin typeface="Symbol"/>
                <a:cs typeface="Symbol"/>
              </a:rPr>
              <a:t></a:t>
            </a:r>
            <a:r>
              <a:rPr sz="2200" spc="-20" dirty="0">
                <a:latin typeface="Times New Roman"/>
                <a:cs typeface="Times New Roman"/>
              </a:rPr>
              <a:t> </a:t>
            </a:r>
            <a:r>
              <a:rPr sz="2200" i="1" spc="270" dirty="0">
                <a:latin typeface="Times New Roman"/>
                <a:cs typeface="Times New Roman"/>
              </a:rPr>
              <a:t>x</a:t>
            </a:r>
            <a:r>
              <a:rPr sz="2200" spc="310" dirty="0">
                <a:latin typeface="Times New Roman"/>
                <a:cs typeface="Times New Roman"/>
              </a:rPr>
              <a:t>)</a:t>
            </a:r>
            <a:r>
              <a:rPr sz="2200" i="1" spc="535" dirty="0">
                <a:latin typeface="Times New Roman"/>
                <a:cs typeface="Times New Roman"/>
              </a:rPr>
              <a:t>H</a:t>
            </a:r>
            <a:r>
              <a:rPr sz="1875" i="1" spc="247" baseline="-24444" dirty="0">
                <a:latin typeface="Times New Roman"/>
                <a:cs typeface="Times New Roman"/>
              </a:rPr>
              <a:t>C</a:t>
            </a:r>
            <a:r>
              <a:rPr sz="1875" i="1" spc="330" baseline="-24444" dirty="0">
                <a:latin typeface="Times New Roman"/>
                <a:cs typeface="Times New Roman"/>
              </a:rPr>
              <a:t>DS</a:t>
            </a:r>
            <a:r>
              <a:rPr sz="1875" i="1" baseline="-24444" dirty="0">
                <a:latin typeface="Times New Roman"/>
                <a:cs typeface="Times New Roman"/>
              </a:rPr>
              <a:t>  </a:t>
            </a:r>
            <a:r>
              <a:rPr sz="1875" i="1" spc="-157" baseline="-24444" dirty="0">
                <a:latin typeface="Times New Roman"/>
                <a:cs typeface="Times New Roman"/>
              </a:rPr>
              <a:t> </a:t>
            </a:r>
            <a:r>
              <a:rPr sz="2200" spc="310" dirty="0">
                <a:latin typeface="Symbol"/>
                <a:cs typeface="Symbol"/>
              </a:rPr>
              <a:t></a:t>
            </a:r>
            <a:r>
              <a:rPr sz="2200" spc="-20" dirty="0">
                <a:latin typeface="Times New Roman"/>
                <a:cs typeface="Times New Roman"/>
              </a:rPr>
              <a:t> </a:t>
            </a:r>
            <a:r>
              <a:rPr sz="2200" i="1" spc="315" dirty="0">
                <a:latin typeface="Times New Roman"/>
                <a:cs typeface="Times New Roman"/>
              </a:rPr>
              <a:t>x</a:t>
            </a:r>
            <a:r>
              <a:rPr sz="2200" spc="235" dirty="0">
                <a:latin typeface="Times New Roman"/>
                <a:cs typeface="Times New Roman"/>
              </a:rPr>
              <a:t>244</a:t>
            </a:r>
            <a:r>
              <a:rPr sz="2200" spc="285" dirty="0">
                <a:latin typeface="Times New Roman"/>
                <a:cs typeface="Times New Roman"/>
              </a:rPr>
              <a:t>1</a:t>
            </a:r>
            <a:r>
              <a:rPr sz="2200" spc="-300" dirty="0">
                <a:latin typeface="Times New Roman"/>
                <a:cs typeface="Times New Roman"/>
              </a:rPr>
              <a:t> </a:t>
            </a:r>
            <a:r>
              <a:rPr sz="2200" spc="409" dirty="0">
                <a:latin typeface="Times New Roman"/>
                <a:cs typeface="Times New Roman"/>
              </a:rPr>
              <a:t>K</a:t>
            </a:r>
            <a:r>
              <a:rPr sz="2200" spc="150" dirty="0">
                <a:latin typeface="Times New Roman"/>
                <a:cs typeface="Times New Roman"/>
              </a:rPr>
              <a:t>J</a:t>
            </a:r>
            <a:r>
              <a:rPr sz="2200" spc="55" dirty="0">
                <a:latin typeface="Times New Roman"/>
                <a:cs typeface="Times New Roman"/>
              </a:rPr>
              <a:t>/</a:t>
            </a:r>
            <a:r>
              <a:rPr sz="2200" spc="235" dirty="0">
                <a:latin typeface="Times New Roman"/>
                <a:cs typeface="Times New Roman"/>
              </a:rPr>
              <a:t>k</a:t>
            </a:r>
            <a:r>
              <a:rPr sz="2200" spc="285" dirty="0">
                <a:latin typeface="Times New Roman"/>
                <a:cs typeface="Times New Roman"/>
              </a:rPr>
              <a:t>g</a:t>
            </a:r>
            <a:endParaRPr sz="2200">
              <a:latin typeface="Times New Roman"/>
              <a:cs typeface="Times New Roman"/>
            </a:endParaRPr>
          </a:p>
        </p:txBody>
      </p:sp>
      <p:sp>
        <p:nvSpPr>
          <p:cNvPr id="7" name="object 7"/>
          <p:cNvSpPr/>
          <p:nvPr/>
        </p:nvSpPr>
        <p:spPr>
          <a:xfrm>
            <a:off x="3960767" y="4583858"/>
            <a:ext cx="1048385" cy="0"/>
          </a:xfrm>
          <a:custGeom>
            <a:avLst/>
            <a:gdLst/>
            <a:ahLst/>
            <a:cxnLst/>
            <a:rect l="l" t="t" r="r" b="b"/>
            <a:pathLst>
              <a:path w="1048385">
                <a:moveTo>
                  <a:pt x="0" y="0"/>
                </a:moveTo>
                <a:lnTo>
                  <a:pt x="1048122" y="0"/>
                </a:lnTo>
              </a:path>
            </a:pathLst>
          </a:custGeom>
          <a:ln w="14908">
            <a:solidFill>
              <a:srgbClr val="000000"/>
            </a:solidFill>
          </a:ln>
        </p:spPr>
        <p:txBody>
          <a:bodyPr wrap="square" lIns="0" tIns="0" rIns="0" bIns="0" rtlCol="0"/>
          <a:lstStyle/>
          <a:p>
            <a:endParaRPr/>
          </a:p>
        </p:txBody>
      </p:sp>
      <p:sp>
        <p:nvSpPr>
          <p:cNvPr id="8" name="object 8"/>
          <p:cNvSpPr/>
          <p:nvPr/>
        </p:nvSpPr>
        <p:spPr>
          <a:xfrm>
            <a:off x="5400750" y="4583858"/>
            <a:ext cx="1833880" cy="0"/>
          </a:xfrm>
          <a:custGeom>
            <a:avLst/>
            <a:gdLst/>
            <a:ahLst/>
            <a:cxnLst/>
            <a:rect l="l" t="t" r="r" b="b"/>
            <a:pathLst>
              <a:path w="1833879">
                <a:moveTo>
                  <a:pt x="0" y="0"/>
                </a:moveTo>
                <a:lnTo>
                  <a:pt x="1833281" y="0"/>
                </a:lnTo>
              </a:path>
            </a:pathLst>
          </a:custGeom>
          <a:ln w="14908">
            <a:solidFill>
              <a:srgbClr val="000000"/>
            </a:solidFill>
          </a:ln>
        </p:spPr>
        <p:txBody>
          <a:bodyPr wrap="square" lIns="0" tIns="0" rIns="0" bIns="0" rtlCol="0"/>
          <a:lstStyle/>
          <a:p>
            <a:endParaRPr/>
          </a:p>
        </p:txBody>
      </p:sp>
      <p:sp>
        <p:nvSpPr>
          <p:cNvPr id="9" name="object 9"/>
          <p:cNvSpPr txBox="1"/>
          <p:nvPr/>
        </p:nvSpPr>
        <p:spPr>
          <a:xfrm>
            <a:off x="5387842" y="4672115"/>
            <a:ext cx="1827530" cy="462915"/>
          </a:xfrm>
          <a:prstGeom prst="rect">
            <a:avLst/>
          </a:prstGeom>
        </p:spPr>
        <p:txBody>
          <a:bodyPr vert="horz" wrap="square" lIns="0" tIns="14604" rIns="0" bIns="0" rtlCol="0">
            <a:spAutoFit/>
          </a:bodyPr>
          <a:lstStyle/>
          <a:p>
            <a:pPr marL="38100">
              <a:lnSpc>
                <a:spcPct val="100000"/>
              </a:lnSpc>
              <a:spcBef>
                <a:spcPts val="114"/>
              </a:spcBef>
            </a:pPr>
            <a:r>
              <a:rPr sz="4275" i="1" spc="82" baseline="13645" dirty="0">
                <a:latin typeface="Times New Roman"/>
                <a:cs typeface="Times New Roman"/>
              </a:rPr>
              <a:t>m</a:t>
            </a:r>
            <a:r>
              <a:rPr sz="1650" i="1" spc="65" dirty="0">
                <a:latin typeface="Times New Roman"/>
                <a:cs typeface="Times New Roman"/>
              </a:rPr>
              <a:t>H</a:t>
            </a:r>
            <a:r>
              <a:rPr sz="1650" i="1" dirty="0">
                <a:latin typeface="Times New Roman"/>
                <a:cs typeface="Times New Roman"/>
              </a:rPr>
              <a:t> </a:t>
            </a:r>
            <a:r>
              <a:rPr sz="1650" i="1" spc="-40" dirty="0">
                <a:latin typeface="Times New Roman"/>
                <a:cs typeface="Times New Roman"/>
              </a:rPr>
              <a:t> </a:t>
            </a:r>
            <a:r>
              <a:rPr sz="1650" i="1" spc="65" dirty="0">
                <a:latin typeface="Times New Roman"/>
                <a:cs typeface="Times New Roman"/>
              </a:rPr>
              <a:t>O</a:t>
            </a:r>
            <a:r>
              <a:rPr sz="1650" i="1" dirty="0">
                <a:latin typeface="Times New Roman"/>
                <a:cs typeface="Times New Roman"/>
              </a:rPr>
              <a:t> </a:t>
            </a:r>
            <a:r>
              <a:rPr sz="1650" i="1" spc="-40" dirty="0">
                <a:latin typeface="Times New Roman"/>
                <a:cs typeface="Times New Roman"/>
              </a:rPr>
              <a:t> </a:t>
            </a:r>
            <a:r>
              <a:rPr sz="4275" spc="112" baseline="13645" dirty="0">
                <a:latin typeface="Symbol"/>
                <a:cs typeface="Symbol"/>
              </a:rPr>
              <a:t></a:t>
            </a:r>
            <a:r>
              <a:rPr sz="4275" spc="-330" baseline="13645" dirty="0">
                <a:latin typeface="Times New Roman"/>
                <a:cs typeface="Times New Roman"/>
              </a:rPr>
              <a:t> </a:t>
            </a:r>
            <a:r>
              <a:rPr sz="4275" i="1" spc="-60" baseline="13645" dirty="0">
                <a:latin typeface="Times New Roman"/>
                <a:cs typeface="Times New Roman"/>
              </a:rPr>
              <a:t>m</a:t>
            </a:r>
            <a:r>
              <a:rPr sz="1650" i="1" spc="75" dirty="0">
                <a:latin typeface="Times New Roman"/>
                <a:cs typeface="Times New Roman"/>
              </a:rPr>
              <a:t>O</a:t>
            </a:r>
            <a:r>
              <a:rPr sz="1650" i="1" spc="80" dirty="0">
                <a:latin typeface="Times New Roman"/>
                <a:cs typeface="Times New Roman"/>
              </a:rPr>
              <a:t>D</a:t>
            </a:r>
            <a:r>
              <a:rPr sz="1650" i="1" spc="45" dirty="0">
                <a:latin typeface="Times New Roman"/>
                <a:cs typeface="Times New Roman"/>
              </a:rPr>
              <a:t>S</a:t>
            </a:r>
            <a:endParaRPr sz="1650">
              <a:latin typeface="Times New Roman"/>
              <a:cs typeface="Times New Roman"/>
            </a:endParaRPr>
          </a:p>
        </p:txBody>
      </p:sp>
      <p:sp>
        <p:nvSpPr>
          <p:cNvPr id="10" name="object 10"/>
          <p:cNvSpPr txBox="1"/>
          <p:nvPr/>
        </p:nvSpPr>
        <p:spPr>
          <a:xfrm>
            <a:off x="3947124" y="4672115"/>
            <a:ext cx="1087120" cy="462915"/>
          </a:xfrm>
          <a:prstGeom prst="rect">
            <a:avLst/>
          </a:prstGeom>
        </p:spPr>
        <p:txBody>
          <a:bodyPr vert="horz" wrap="square" lIns="0" tIns="14604" rIns="0" bIns="0" rtlCol="0">
            <a:spAutoFit/>
          </a:bodyPr>
          <a:lstStyle/>
          <a:p>
            <a:pPr marL="38100">
              <a:lnSpc>
                <a:spcPct val="100000"/>
              </a:lnSpc>
              <a:spcBef>
                <a:spcPts val="114"/>
              </a:spcBef>
            </a:pPr>
            <a:r>
              <a:rPr sz="4275" i="1" spc="82" baseline="13645" dirty="0">
                <a:latin typeface="Times New Roman"/>
                <a:cs typeface="Times New Roman"/>
              </a:rPr>
              <a:t>m</a:t>
            </a:r>
            <a:r>
              <a:rPr sz="1650" i="1" spc="55" dirty="0">
                <a:latin typeface="Times New Roman"/>
                <a:cs typeface="Times New Roman"/>
              </a:rPr>
              <a:t>biomass</a:t>
            </a:r>
            <a:endParaRPr sz="1650">
              <a:latin typeface="Times New Roman"/>
              <a:cs typeface="Times New Roman"/>
            </a:endParaRPr>
          </a:p>
        </p:txBody>
      </p:sp>
      <p:sp>
        <p:nvSpPr>
          <p:cNvPr id="11" name="object 11"/>
          <p:cNvSpPr txBox="1"/>
          <p:nvPr/>
        </p:nvSpPr>
        <p:spPr>
          <a:xfrm>
            <a:off x="3285857" y="4297737"/>
            <a:ext cx="2042160" cy="462915"/>
          </a:xfrm>
          <a:prstGeom prst="rect">
            <a:avLst/>
          </a:prstGeom>
        </p:spPr>
        <p:txBody>
          <a:bodyPr vert="horz" wrap="square" lIns="0" tIns="14604" rIns="0" bIns="0" rtlCol="0">
            <a:spAutoFit/>
          </a:bodyPr>
          <a:lstStyle/>
          <a:p>
            <a:pPr marL="12700">
              <a:lnSpc>
                <a:spcPct val="100000"/>
              </a:lnSpc>
              <a:spcBef>
                <a:spcPts val="114"/>
              </a:spcBef>
              <a:tabLst>
                <a:tab pos="380365" algn="l"/>
                <a:tab pos="1820545" algn="l"/>
              </a:tabLst>
            </a:pPr>
            <a:r>
              <a:rPr sz="2850" i="1" spc="85" dirty="0">
                <a:latin typeface="Times New Roman"/>
                <a:cs typeface="Times New Roman"/>
              </a:rPr>
              <a:t>X	</a:t>
            </a:r>
            <a:r>
              <a:rPr sz="2850" spc="75" dirty="0">
                <a:latin typeface="Symbol"/>
                <a:cs typeface="Symbol"/>
              </a:rPr>
              <a:t></a:t>
            </a:r>
            <a:r>
              <a:rPr sz="2850" spc="75" dirty="0">
                <a:latin typeface="Times New Roman"/>
                <a:cs typeface="Times New Roman"/>
              </a:rPr>
              <a:t>	</a:t>
            </a:r>
            <a:r>
              <a:rPr sz="2850" spc="75" dirty="0">
                <a:latin typeface="Symbol"/>
                <a:cs typeface="Symbol"/>
              </a:rPr>
              <a:t></a:t>
            </a:r>
            <a:endParaRPr sz="2850">
              <a:latin typeface="Symbol"/>
              <a:cs typeface="Symbol"/>
            </a:endParaRPr>
          </a:p>
        </p:txBody>
      </p:sp>
      <p:sp>
        <p:nvSpPr>
          <p:cNvPr id="12" name="object 12"/>
          <p:cNvSpPr txBox="1"/>
          <p:nvPr/>
        </p:nvSpPr>
        <p:spPr>
          <a:xfrm>
            <a:off x="5918943" y="4108396"/>
            <a:ext cx="765810" cy="473709"/>
          </a:xfrm>
          <a:prstGeom prst="rect">
            <a:avLst/>
          </a:prstGeom>
        </p:spPr>
        <p:txBody>
          <a:bodyPr vert="horz" wrap="square" lIns="0" tIns="14604" rIns="0" bIns="0" rtlCol="0">
            <a:spAutoFit/>
          </a:bodyPr>
          <a:lstStyle/>
          <a:p>
            <a:pPr marL="38100">
              <a:lnSpc>
                <a:spcPts val="2745"/>
              </a:lnSpc>
              <a:spcBef>
                <a:spcPts val="114"/>
              </a:spcBef>
            </a:pPr>
            <a:r>
              <a:rPr sz="4275" i="1" spc="89" baseline="13645" dirty="0">
                <a:latin typeface="Times New Roman"/>
                <a:cs typeface="Times New Roman"/>
              </a:rPr>
              <a:t>m</a:t>
            </a:r>
            <a:r>
              <a:rPr sz="1650" i="1" spc="60" dirty="0">
                <a:latin typeface="Times New Roman"/>
                <a:cs typeface="Times New Roman"/>
              </a:rPr>
              <a:t>H</a:t>
            </a:r>
            <a:r>
              <a:rPr sz="1650" i="1" spc="305" dirty="0">
                <a:latin typeface="Times New Roman"/>
                <a:cs typeface="Times New Roman"/>
              </a:rPr>
              <a:t> </a:t>
            </a:r>
            <a:r>
              <a:rPr sz="1650" i="1" spc="65" dirty="0">
                <a:latin typeface="Times New Roman"/>
                <a:cs typeface="Times New Roman"/>
              </a:rPr>
              <a:t>O</a:t>
            </a:r>
            <a:endParaRPr sz="1650">
              <a:latin typeface="Times New Roman"/>
              <a:cs typeface="Times New Roman"/>
            </a:endParaRPr>
          </a:p>
          <a:p>
            <a:pPr marL="485140">
              <a:lnSpc>
                <a:spcPts val="765"/>
              </a:lnSpc>
            </a:pPr>
            <a:r>
              <a:rPr sz="1200" spc="20" dirty="0">
                <a:latin typeface="Times New Roman"/>
                <a:cs typeface="Times New Roman"/>
              </a:rPr>
              <a:t>2</a:t>
            </a:r>
            <a:endParaRPr sz="1200">
              <a:latin typeface="Times New Roman"/>
              <a:cs typeface="Times New Roman"/>
            </a:endParaRPr>
          </a:p>
        </p:txBody>
      </p:sp>
      <p:sp>
        <p:nvSpPr>
          <p:cNvPr id="13" name="object 13"/>
          <p:cNvSpPr txBox="1"/>
          <p:nvPr/>
        </p:nvSpPr>
        <p:spPr>
          <a:xfrm>
            <a:off x="4086366" y="4108396"/>
            <a:ext cx="765810" cy="473709"/>
          </a:xfrm>
          <a:prstGeom prst="rect">
            <a:avLst/>
          </a:prstGeom>
        </p:spPr>
        <p:txBody>
          <a:bodyPr vert="horz" wrap="square" lIns="0" tIns="14604" rIns="0" bIns="0" rtlCol="0">
            <a:spAutoFit/>
          </a:bodyPr>
          <a:lstStyle/>
          <a:p>
            <a:pPr marL="38100">
              <a:lnSpc>
                <a:spcPts val="2745"/>
              </a:lnSpc>
              <a:spcBef>
                <a:spcPts val="114"/>
              </a:spcBef>
            </a:pPr>
            <a:r>
              <a:rPr sz="4275" i="1" spc="89" baseline="13645" dirty="0">
                <a:latin typeface="Times New Roman"/>
                <a:cs typeface="Times New Roman"/>
              </a:rPr>
              <a:t>m</a:t>
            </a:r>
            <a:r>
              <a:rPr sz="1650" i="1" spc="60" dirty="0">
                <a:latin typeface="Times New Roman"/>
                <a:cs typeface="Times New Roman"/>
              </a:rPr>
              <a:t>H</a:t>
            </a:r>
            <a:r>
              <a:rPr sz="1650" i="1" spc="305" dirty="0">
                <a:latin typeface="Times New Roman"/>
                <a:cs typeface="Times New Roman"/>
              </a:rPr>
              <a:t> </a:t>
            </a:r>
            <a:r>
              <a:rPr sz="1650" i="1" spc="65" dirty="0">
                <a:latin typeface="Times New Roman"/>
                <a:cs typeface="Times New Roman"/>
              </a:rPr>
              <a:t>O</a:t>
            </a:r>
            <a:endParaRPr sz="1650">
              <a:latin typeface="Times New Roman"/>
              <a:cs typeface="Times New Roman"/>
            </a:endParaRPr>
          </a:p>
          <a:p>
            <a:pPr marL="485140">
              <a:lnSpc>
                <a:spcPts val="765"/>
              </a:lnSpc>
            </a:pPr>
            <a:r>
              <a:rPr sz="1200" spc="20" dirty="0">
                <a:latin typeface="Times New Roman"/>
                <a:cs typeface="Times New Roman"/>
              </a:rPr>
              <a:t>2</a:t>
            </a:r>
            <a:endParaRPr sz="1200">
              <a:latin typeface="Times New Roman"/>
              <a:cs typeface="Times New Roman"/>
            </a:endParaRPr>
          </a:p>
        </p:txBody>
      </p:sp>
      <p:sp>
        <p:nvSpPr>
          <p:cNvPr id="14" name="object 14"/>
          <p:cNvSpPr txBox="1"/>
          <p:nvPr/>
        </p:nvSpPr>
        <p:spPr>
          <a:xfrm>
            <a:off x="5859892" y="4937557"/>
            <a:ext cx="104775" cy="208279"/>
          </a:xfrm>
          <a:prstGeom prst="rect">
            <a:avLst/>
          </a:prstGeom>
        </p:spPr>
        <p:txBody>
          <a:bodyPr vert="horz" wrap="square" lIns="0" tIns="12065" rIns="0" bIns="0" rtlCol="0">
            <a:spAutoFit/>
          </a:bodyPr>
          <a:lstStyle/>
          <a:p>
            <a:pPr marL="12700">
              <a:lnSpc>
                <a:spcPct val="100000"/>
              </a:lnSpc>
              <a:spcBef>
                <a:spcPts val="95"/>
              </a:spcBef>
            </a:pPr>
            <a:r>
              <a:rPr sz="1200" spc="20" dirty="0">
                <a:latin typeface="Times New Roman"/>
                <a:cs typeface="Times New Roman"/>
              </a:rPr>
              <a:t>2</a:t>
            </a:r>
            <a:endParaRPr sz="1200">
              <a:latin typeface="Times New Roman"/>
              <a:cs typeface="Times New Roman"/>
            </a:endParaRPr>
          </a:p>
        </p:txBody>
      </p:sp>
      <p:sp>
        <p:nvSpPr>
          <p:cNvPr id="15" name="object 15"/>
          <p:cNvSpPr/>
          <p:nvPr/>
        </p:nvSpPr>
        <p:spPr>
          <a:xfrm>
            <a:off x="5074863" y="5790837"/>
            <a:ext cx="1004569" cy="0"/>
          </a:xfrm>
          <a:custGeom>
            <a:avLst/>
            <a:gdLst/>
            <a:ahLst/>
            <a:cxnLst/>
            <a:rect l="l" t="t" r="r" b="b"/>
            <a:pathLst>
              <a:path w="1004570">
                <a:moveTo>
                  <a:pt x="0" y="0"/>
                </a:moveTo>
                <a:lnTo>
                  <a:pt x="1004092" y="0"/>
                </a:lnTo>
              </a:path>
            </a:pathLst>
          </a:custGeom>
          <a:ln w="14766">
            <a:solidFill>
              <a:srgbClr val="000000"/>
            </a:solidFill>
          </a:ln>
        </p:spPr>
        <p:txBody>
          <a:bodyPr wrap="square" lIns="0" tIns="0" rIns="0" bIns="0" rtlCol="0"/>
          <a:lstStyle/>
          <a:p>
            <a:endParaRPr/>
          </a:p>
        </p:txBody>
      </p:sp>
      <p:sp>
        <p:nvSpPr>
          <p:cNvPr id="16" name="object 16"/>
          <p:cNvSpPr/>
          <p:nvPr/>
        </p:nvSpPr>
        <p:spPr>
          <a:xfrm>
            <a:off x="6589117" y="5790837"/>
            <a:ext cx="1033144" cy="0"/>
          </a:xfrm>
          <a:custGeom>
            <a:avLst/>
            <a:gdLst/>
            <a:ahLst/>
            <a:cxnLst/>
            <a:rect l="l" t="t" r="r" b="b"/>
            <a:pathLst>
              <a:path w="1033145">
                <a:moveTo>
                  <a:pt x="0" y="0"/>
                </a:moveTo>
                <a:lnTo>
                  <a:pt x="1032699" y="0"/>
                </a:lnTo>
              </a:path>
            </a:pathLst>
          </a:custGeom>
          <a:ln w="14766">
            <a:solidFill>
              <a:srgbClr val="000000"/>
            </a:solidFill>
          </a:ln>
        </p:spPr>
        <p:txBody>
          <a:bodyPr wrap="square" lIns="0" tIns="0" rIns="0" bIns="0" rtlCol="0"/>
          <a:lstStyle/>
          <a:p>
            <a:endParaRPr/>
          </a:p>
        </p:txBody>
      </p:sp>
      <p:sp>
        <p:nvSpPr>
          <p:cNvPr id="17" name="object 17"/>
          <p:cNvSpPr txBox="1"/>
          <p:nvPr/>
        </p:nvSpPr>
        <p:spPr>
          <a:xfrm>
            <a:off x="6556401" y="5788231"/>
            <a:ext cx="980440" cy="452755"/>
          </a:xfrm>
          <a:prstGeom prst="rect">
            <a:avLst/>
          </a:prstGeom>
        </p:spPr>
        <p:txBody>
          <a:bodyPr vert="horz" wrap="square" lIns="0" tIns="12700" rIns="0" bIns="0" rtlCol="0">
            <a:spAutoFit/>
          </a:bodyPr>
          <a:lstStyle/>
          <a:p>
            <a:pPr marL="12700">
              <a:lnSpc>
                <a:spcPct val="100000"/>
              </a:lnSpc>
              <a:spcBef>
                <a:spcPts val="100"/>
              </a:spcBef>
            </a:pPr>
            <a:r>
              <a:rPr sz="2800" spc="665" dirty="0">
                <a:latin typeface="Times New Roman"/>
                <a:cs typeface="Times New Roman"/>
              </a:rPr>
              <a:t>1</a:t>
            </a:r>
            <a:r>
              <a:rPr sz="2800" spc="665" dirty="0">
                <a:latin typeface="Symbol"/>
                <a:cs typeface="Symbol"/>
              </a:rPr>
              <a:t></a:t>
            </a:r>
            <a:r>
              <a:rPr sz="2800" spc="135" dirty="0">
                <a:latin typeface="Times New Roman"/>
                <a:cs typeface="Times New Roman"/>
              </a:rPr>
              <a:t> </a:t>
            </a:r>
            <a:r>
              <a:rPr sz="2800" i="1" spc="610" dirty="0">
                <a:latin typeface="Times New Roman"/>
                <a:cs typeface="Times New Roman"/>
              </a:rPr>
              <a:t>X</a:t>
            </a:r>
            <a:endParaRPr sz="2800">
              <a:latin typeface="Times New Roman"/>
              <a:cs typeface="Times New Roman"/>
            </a:endParaRPr>
          </a:p>
        </p:txBody>
      </p:sp>
      <p:sp>
        <p:nvSpPr>
          <p:cNvPr id="22" name="object 22"/>
          <p:cNvSpPr txBox="1"/>
          <p:nvPr/>
        </p:nvSpPr>
        <p:spPr>
          <a:xfrm>
            <a:off x="8311642" y="6445541"/>
            <a:ext cx="32067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112</a:t>
            </a:fld>
            <a:endParaRPr sz="1200">
              <a:latin typeface="Arial MT"/>
              <a:cs typeface="Arial MT"/>
            </a:endParaRPr>
          </a:p>
        </p:txBody>
      </p:sp>
      <p:sp>
        <p:nvSpPr>
          <p:cNvPr id="18" name="object 18"/>
          <p:cNvSpPr txBox="1"/>
          <p:nvPr/>
        </p:nvSpPr>
        <p:spPr>
          <a:xfrm>
            <a:off x="6931132" y="5286769"/>
            <a:ext cx="320675" cy="452755"/>
          </a:xfrm>
          <a:prstGeom prst="rect">
            <a:avLst/>
          </a:prstGeom>
        </p:spPr>
        <p:txBody>
          <a:bodyPr vert="horz" wrap="square" lIns="0" tIns="12700" rIns="0" bIns="0" rtlCol="0">
            <a:spAutoFit/>
          </a:bodyPr>
          <a:lstStyle/>
          <a:p>
            <a:pPr marL="12700">
              <a:lnSpc>
                <a:spcPct val="100000"/>
              </a:lnSpc>
              <a:spcBef>
                <a:spcPts val="100"/>
              </a:spcBef>
            </a:pPr>
            <a:r>
              <a:rPr sz="2800" i="1" spc="610" dirty="0">
                <a:latin typeface="Times New Roman"/>
                <a:cs typeface="Times New Roman"/>
              </a:rPr>
              <a:t>X</a:t>
            </a:r>
            <a:endParaRPr sz="2800">
              <a:latin typeface="Times New Roman"/>
              <a:cs typeface="Times New Roman"/>
            </a:endParaRPr>
          </a:p>
        </p:txBody>
      </p:sp>
      <p:sp>
        <p:nvSpPr>
          <p:cNvPr id="19" name="object 19"/>
          <p:cNvSpPr txBox="1"/>
          <p:nvPr/>
        </p:nvSpPr>
        <p:spPr>
          <a:xfrm>
            <a:off x="5073960" y="5877427"/>
            <a:ext cx="941705" cy="452755"/>
          </a:xfrm>
          <a:prstGeom prst="rect">
            <a:avLst/>
          </a:prstGeom>
        </p:spPr>
        <p:txBody>
          <a:bodyPr vert="horz" wrap="square" lIns="0" tIns="12700" rIns="0" bIns="0" rtlCol="0">
            <a:spAutoFit/>
          </a:bodyPr>
          <a:lstStyle/>
          <a:p>
            <a:pPr marL="38100">
              <a:lnSpc>
                <a:spcPct val="100000"/>
              </a:lnSpc>
              <a:spcBef>
                <a:spcPts val="100"/>
              </a:spcBef>
            </a:pPr>
            <a:r>
              <a:rPr sz="4200" i="1" spc="652" baseline="13888" dirty="0">
                <a:latin typeface="Times New Roman"/>
                <a:cs typeface="Times New Roman"/>
              </a:rPr>
              <a:t>m</a:t>
            </a:r>
            <a:r>
              <a:rPr sz="1600" i="1" spc="434" dirty="0">
                <a:latin typeface="Times New Roman"/>
                <a:cs typeface="Times New Roman"/>
              </a:rPr>
              <a:t>CDS</a:t>
            </a:r>
            <a:endParaRPr sz="1600">
              <a:latin typeface="Times New Roman"/>
              <a:cs typeface="Times New Roman"/>
            </a:endParaRPr>
          </a:p>
        </p:txBody>
      </p:sp>
      <p:sp>
        <p:nvSpPr>
          <p:cNvPr id="20" name="object 20"/>
          <p:cNvSpPr txBox="1"/>
          <p:nvPr/>
        </p:nvSpPr>
        <p:spPr>
          <a:xfrm>
            <a:off x="4286314" y="5326114"/>
            <a:ext cx="1752600" cy="452755"/>
          </a:xfrm>
          <a:prstGeom prst="rect">
            <a:avLst/>
          </a:prstGeom>
        </p:spPr>
        <p:txBody>
          <a:bodyPr vert="horz" wrap="square" lIns="0" tIns="12700" rIns="0" bIns="0" rtlCol="0">
            <a:spAutoFit/>
          </a:bodyPr>
          <a:lstStyle/>
          <a:p>
            <a:pPr marL="38100">
              <a:lnSpc>
                <a:spcPct val="100000"/>
              </a:lnSpc>
              <a:spcBef>
                <a:spcPts val="100"/>
              </a:spcBef>
              <a:tabLst>
                <a:tab pos="820419" algn="l"/>
              </a:tabLst>
            </a:pPr>
            <a:r>
              <a:rPr sz="4200" i="1" spc="742" baseline="-28769" dirty="0">
                <a:latin typeface="Times New Roman"/>
                <a:cs typeface="Times New Roman"/>
              </a:rPr>
              <a:t>u</a:t>
            </a:r>
            <a:r>
              <a:rPr sz="4200" i="1" spc="442" baseline="-28769" dirty="0">
                <a:latin typeface="Times New Roman"/>
                <a:cs typeface="Times New Roman"/>
              </a:rPr>
              <a:t> </a:t>
            </a:r>
            <a:r>
              <a:rPr sz="4200" spc="817" baseline="-28769" dirty="0">
                <a:latin typeface="Symbol"/>
                <a:cs typeface="Symbol"/>
              </a:rPr>
              <a:t></a:t>
            </a:r>
            <a:r>
              <a:rPr sz="4200" baseline="-28769" dirty="0">
                <a:latin typeface="Times New Roman"/>
                <a:cs typeface="Times New Roman"/>
              </a:rPr>
              <a:t>	</a:t>
            </a:r>
            <a:r>
              <a:rPr sz="4200" i="1" spc="1117" baseline="13888" dirty="0">
                <a:latin typeface="Times New Roman"/>
                <a:cs typeface="Times New Roman"/>
              </a:rPr>
              <a:t>m</a:t>
            </a:r>
            <a:r>
              <a:rPr sz="1600" i="1" spc="440" dirty="0">
                <a:latin typeface="Times New Roman"/>
                <a:cs typeface="Times New Roman"/>
              </a:rPr>
              <a:t>H</a:t>
            </a:r>
            <a:r>
              <a:rPr sz="1600" i="1" spc="-185" dirty="0">
                <a:latin typeface="Times New Roman"/>
                <a:cs typeface="Times New Roman"/>
              </a:rPr>
              <a:t> </a:t>
            </a:r>
            <a:r>
              <a:rPr sz="1725" spc="405" baseline="-19323" dirty="0">
                <a:latin typeface="Times New Roman"/>
                <a:cs typeface="Times New Roman"/>
              </a:rPr>
              <a:t>2</a:t>
            </a:r>
            <a:r>
              <a:rPr sz="1600" i="1" spc="440" dirty="0">
                <a:latin typeface="Times New Roman"/>
                <a:cs typeface="Times New Roman"/>
              </a:rPr>
              <a:t>O</a:t>
            </a:r>
            <a:endParaRPr sz="1600">
              <a:latin typeface="Times New Roman"/>
              <a:cs typeface="Times New Roman"/>
            </a:endParaRPr>
          </a:p>
        </p:txBody>
      </p:sp>
      <p:sp>
        <p:nvSpPr>
          <p:cNvPr id="21" name="object 21"/>
          <p:cNvSpPr txBox="1"/>
          <p:nvPr/>
        </p:nvSpPr>
        <p:spPr>
          <a:xfrm>
            <a:off x="6194042" y="5510805"/>
            <a:ext cx="290830" cy="452755"/>
          </a:xfrm>
          <a:prstGeom prst="rect">
            <a:avLst/>
          </a:prstGeom>
        </p:spPr>
        <p:txBody>
          <a:bodyPr vert="horz" wrap="square" lIns="0" tIns="12700" rIns="0" bIns="0" rtlCol="0">
            <a:spAutoFit/>
          </a:bodyPr>
          <a:lstStyle/>
          <a:p>
            <a:pPr marL="12700">
              <a:lnSpc>
                <a:spcPct val="100000"/>
              </a:lnSpc>
              <a:spcBef>
                <a:spcPts val="100"/>
              </a:spcBef>
            </a:pPr>
            <a:r>
              <a:rPr sz="2800" spc="545" dirty="0">
                <a:latin typeface="Symbol"/>
                <a:cs typeface="Symbol"/>
              </a:rPr>
              <a:t></a:t>
            </a:r>
            <a:endParaRPr sz="2800">
              <a:latin typeface="Symbol"/>
              <a:cs typeface="Symbo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311642" y="6445541"/>
            <a:ext cx="32067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113</a:t>
            </a:fld>
            <a:endParaRPr sz="1200">
              <a:latin typeface="Arial MT"/>
              <a:cs typeface="Arial MT"/>
            </a:endParaRPr>
          </a:p>
        </p:txBody>
      </p:sp>
      <p:sp>
        <p:nvSpPr>
          <p:cNvPr id="2" name="object 2"/>
          <p:cNvSpPr txBox="1">
            <a:spLocks noGrp="1"/>
          </p:cNvSpPr>
          <p:nvPr>
            <p:ph type="title"/>
          </p:nvPr>
        </p:nvSpPr>
        <p:spPr>
          <a:xfrm>
            <a:off x="78739" y="81152"/>
            <a:ext cx="5376545" cy="330835"/>
          </a:xfrm>
          <a:prstGeom prst="rect">
            <a:avLst/>
          </a:prstGeom>
        </p:spPr>
        <p:txBody>
          <a:bodyPr vert="horz" wrap="square" lIns="0" tIns="12700" rIns="0" bIns="0" rtlCol="0">
            <a:spAutoFit/>
          </a:bodyPr>
          <a:lstStyle/>
          <a:p>
            <a:pPr marL="12700">
              <a:lnSpc>
                <a:spcPct val="100000"/>
              </a:lnSpc>
              <a:spcBef>
                <a:spcPts val="100"/>
              </a:spcBef>
            </a:pPr>
            <a:r>
              <a:rPr b="1" spc="-30" dirty="0">
                <a:latin typeface="Times New Roman"/>
                <a:cs typeface="Times New Roman"/>
              </a:rPr>
              <a:t>Table:</a:t>
            </a:r>
            <a:r>
              <a:rPr b="1" spc="-15" dirty="0">
                <a:latin typeface="Times New Roman"/>
                <a:cs typeface="Times New Roman"/>
              </a:rPr>
              <a:t> </a:t>
            </a:r>
            <a:r>
              <a:rPr dirty="0"/>
              <a:t>Calorific</a:t>
            </a:r>
            <a:r>
              <a:rPr spc="-25" dirty="0"/>
              <a:t> </a:t>
            </a:r>
            <a:r>
              <a:rPr dirty="0"/>
              <a:t>values</a:t>
            </a:r>
            <a:r>
              <a:rPr spc="-15" dirty="0"/>
              <a:t> </a:t>
            </a:r>
            <a:r>
              <a:rPr dirty="0"/>
              <a:t>of</a:t>
            </a:r>
            <a:r>
              <a:rPr spc="-10" dirty="0"/>
              <a:t> </a:t>
            </a:r>
            <a:r>
              <a:rPr spc="5" dirty="0"/>
              <a:t>dry</a:t>
            </a:r>
            <a:r>
              <a:rPr spc="-10" dirty="0"/>
              <a:t> </a:t>
            </a:r>
            <a:r>
              <a:rPr dirty="0"/>
              <a:t>and</a:t>
            </a:r>
            <a:r>
              <a:rPr spc="-10" dirty="0"/>
              <a:t> </a:t>
            </a:r>
            <a:r>
              <a:rPr spc="-5" dirty="0"/>
              <a:t>moist</a:t>
            </a:r>
            <a:r>
              <a:rPr spc="-15" dirty="0"/>
              <a:t> </a:t>
            </a:r>
            <a:r>
              <a:rPr spc="-10" dirty="0"/>
              <a:t>biomasses:-</a:t>
            </a:r>
          </a:p>
        </p:txBody>
      </p:sp>
      <p:graphicFrame>
        <p:nvGraphicFramePr>
          <p:cNvPr id="3" name="object 3"/>
          <p:cNvGraphicFramePr>
            <a:graphicFrameLocks noGrp="1"/>
          </p:cNvGraphicFramePr>
          <p:nvPr/>
        </p:nvGraphicFramePr>
        <p:xfrm>
          <a:off x="76200" y="579119"/>
          <a:ext cx="8909050" cy="5054014"/>
        </p:xfrm>
        <a:graphic>
          <a:graphicData uri="http://schemas.openxmlformats.org/drawingml/2006/table">
            <a:tbl>
              <a:tblPr firstRow="1" bandRow="1">
                <a:tableStyleId>{2D5ABB26-0587-4C30-8999-92F81FD0307C}</a:tableStyleId>
              </a:tblPr>
              <a:tblGrid>
                <a:gridCol w="1825625"/>
                <a:gridCol w="2057400"/>
                <a:gridCol w="1981200"/>
                <a:gridCol w="1828800"/>
                <a:gridCol w="1216025"/>
              </a:tblGrid>
              <a:tr h="393128">
                <a:tc gridSpan="2">
                  <a:txBody>
                    <a:bodyPr/>
                    <a:lstStyle/>
                    <a:p>
                      <a:pPr marL="1256030">
                        <a:lnSpc>
                          <a:spcPct val="100000"/>
                        </a:lnSpc>
                        <a:spcBef>
                          <a:spcPts val="270"/>
                        </a:spcBef>
                      </a:pPr>
                      <a:r>
                        <a:rPr sz="2000" b="1" dirty="0">
                          <a:solidFill>
                            <a:srgbClr val="FFFFFF"/>
                          </a:solidFill>
                          <a:latin typeface="Times New Roman"/>
                          <a:cs typeface="Times New Roman"/>
                        </a:rPr>
                        <a:t>Dry</a:t>
                      </a:r>
                      <a:r>
                        <a:rPr sz="2000" b="1" spc="-35" dirty="0">
                          <a:solidFill>
                            <a:srgbClr val="FFFFFF"/>
                          </a:solidFill>
                          <a:latin typeface="Times New Roman"/>
                          <a:cs typeface="Times New Roman"/>
                        </a:rPr>
                        <a:t> </a:t>
                      </a:r>
                      <a:r>
                        <a:rPr sz="2000" b="1" dirty="0">
                          <a:solidFill>
                            <a:srgbClr val="FFFFFF"/>
                          </a:solidFill>
                          <a:latin typeface="Times New Roman"/>
                          <a:cs typeface="Times New Roman"/>
                        </a:rPr>
                        <a:t>biomass</a:t>
                      </a:r>
                      <a:endParaRPr sz="2000">
                        <a:latin typeface="Times New Roman"/>
                        <a:cs typeface="Times New Roman"/>
                      </a:endParaRPr>
                    </a:p>
                  </a:txBody>
                  <a:tcPr marL="0" marR="0" marT="34290" marB="0">
                    <a:lnL w="635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hMerge="1">
                  <a:txBody>
                    <a:bodyPr/>
                    <a:lstStyle/>
                    <a:p>
                      <a:endParaRPr/>
                    </a:p>
                  </a:txBody>
                  <a:tcPr marL="0" marR="0" marT="0" marB="0"/>
                </a:tc>
                <a:tc gridSpan="3">
                  <a:txBody>
                    <a:bodyPr/>
                    <a:lstStyle/>
                    <a:p>
                      <a:pPr marL="2540" algn="ctr">
                        <a:lnSpc>
                          <a:spcPct val="100000"/>
                        </a:lnSpc>
                        <a:spcBef>
                          <a:spcPts val="270"/>
                        </a:spcBef>
                      </a:pPr>
                      <a:r>
                        <a:rPr sz="2000" b="1" dirty="0">
                          <a:solidFill>
                            <a:srgbClr val="FFFFFF"/>
                          </a:solidFill>
                          <a:latin typeface="Times New Roman"/>
                          <a:cs typeface="Times New Roman"/>
                        </a:rPr>
                        <a:t>Moist</a:t>
                      </a:r>
                      <a:r>
                        <a:rPr sz="2000" b="1" spc="-65" dirty="0">
                          <a:solidFill>
                            <a:srgbClr val="FFFFFF"/>
                          </a:solidFill>
                          <a:latin typeface="Times New Roman"/>
                          <a:cs typeface="Times New Roman"/>
                        </a:rPr>
                        <a:t> </a:t>
                      </a:r>
                      <a:r>
                        <a:rPr sz="2000" b="1" dirty="0">
                          <a:solidFill>
                            <a:srgbClr val="FFFFFF"/>
                          </a:solidFill>
                          <a:latin typeface="Times New Roman"/>
                          <a:cs typeface="Times New Roman"/>
                        </a:rPr>
                        <a:t>biomass</a:t>
                      </a:r>
                      <a:endParaRPr sz="2000">
                        <a:latin typeface="Times New Roman"/>
                        <a:cs typeface="Times New Roman"/>
                      </a:endParaRPr>
                    </a:p>
                  </a:txBody>
                  <a:tcPr marL="0" marR="0" marT="34290" marB="0">
                    <a:lnL w="12700">
                      <a:solidFill>
                        <a:srgbClr val="FFFFFF"/>
                      </a:solidFill>
                      <a:prstDash val="solid"/>
                    </a:lnL>
                    <a:lnR w="6350">
                      <a:solidFill>
                        <a:srgbClr val="FFFFFF"/>
                      </a:solidFill>
                      <a:prstDash val="solid"/>
                    </a:lnR>
                    <a:lnT w="9525">
                      <a:solidFill>
                        <a:srgbClr val="FFFFFF"/>
                      </a:solidFill>
                      <a:prstDash val="solid"/>
                    </a:lnT>
                    <a:lnB w="38100">
                      <a:solidFill>
                        <a:srgbClr val="FFFFFF"/>
                      </a:solidFill>
                      <a:prstDash val="solid"/>
                    </a:lnB>
                    <a:solidFill>
                      <a:srgbClr val="4F81BC"/>
                    </a:solidFill>
                  </a:tcPr>
                </a:tc>
                <a:tc hMerge="1">
                  <a:txBody>
                    <a:bodyPr/>
                    <a:lstStyle/>
                    <a:p>
                      <a:endParaRPr/>
                    </a:p>
                  </a:txBody>
                  <a:tcPr marL="0" marR="0" marT="0" marB="0"/>
                </a:tc>
                <a:tc hMerge="1">
                  <a:txBody>
                    <a:bodyPr/>
                    <a:lstStyle/>
                    <a:p>
                      <a:endParaRPr/>
                    </a:p>
                  </a:txBody>
                  <a:tcPr marL="0" marR="0" marT="0" marB="0"/>
                </a:tc>
              </a:tr>
              <a:tr h="701039">
                <a:tc>
                  <a:txBody>
                    <a:bodyPr/>
                    <a:lstStyle/>
                    <a:p>
                      <a:pPr marL="87630">
                        <a:lnSpc>
                          <a:spcPct val="100000"/>
                        </a:lnSpc>
                        <a:spcBef>
                          <a:spcPts val="295"/>
                        </a:spcBef>
                      </a:pPr>
                      <a:r>
                        <a:rPr sz="2000" spc="-5" dirty="0">
                          <a:latin typeface="Times New Roman"/>
                          <a:cs typeface="Times New Roman"/>
                        </a:rPr>
                        <a:t>Material</a:t>
                      </a:r>
                      <a:endParaRPr sz="2000">
                        <a:latin typeface="Times New Roman"/>
                        <a:cs typeface="Times New Roman"/>
                      </a:endParaRPr>
                    </a:p>
                  </a:txBody>
                  <a:tcPr marL="0" marR="0" marT="37465" marB="0">
                    <a:lnL w="635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marR="354965">
                        <a:lnSpc>
                          <a:spcPct val="100000"/>
                        </a:lnSpc>
                        <a:spcBef>
                          <a:spcPts val="295"/>
                        </a:spcBef>
                      </a:pPr>
                      <a:r>
                        <a:rPr sz="2000" dirty="0">
                          <a:latin typeface="Times New Roman"/>
                          <a:cs typeface="Times New Roman"/>
                        </a:rPr>
                        <a:t>C</a:t>
                      </a:r>
                      <a:r>
                        <a:rPr sz="2000" spc="-10" dirty="0">
                          <a:latin typeface="Times New Roman"/>
                          <a:cs typeface="Times New Roman"/>
                        </a:rPr>
                        <a:t>a</a:t>
                      </a:r>
                      <a:r>
                        <a:rPr sz="2000" dirty="0">
                          <a:latin typeface="Times New Roman"/>
                          <a:cs typeface="Times New Roman"/>
                        </a:rPr>
                        <a:t>lorific</a:t>
                      </a:r>
                      <a:r>
                        <a:rPr sz="2000" spc="-70" dirty="0">
                          <a:latin typeface="Times New Roman"/>
                          <a:cs typeface="Times New Roman"/>
                        </a:rPr>
                        <a:t> </a:t>
                      </a:r>
                      <a:r>
                        <a:rPr sz="2000" spc="-215" dirty="0">
                          <a:latin typeface="Times New Roman"/>
                          <a:cs typeface="Times New Roman"/>
                        </a:rPr>
                        <a:t>V</a:t>
                      </a:r>
                      <a:r>
                        <a:rPr sz="2000" dirty="0">
                          <a:latin typeface="Times New Roman"/>
                          <a:cs typeface="Times New Roman"/>
                        </a:rPr>
                        <a:t>a</a:t>
                      </a:r>
                      <a:r>
                        <a:rPr sz="2000" spc="-10" dirty="0">
                          <a:latin typeface="Times New Roman"/>
                          <a:cs typeface="Times New Roman"/>
                        </a:rPr>
                        <a:t>l</a:t>
                      </a:r>
                      <a:r>
                        <a:rPr sz="2000" dirty="0">
                          <a:latin typeface="Times New Roman"/>
                          <a:cs typeface="Times New Roman"/>
                        </a:rPr>
                        <a:t>ue,  </a:t>
                      </a:r>
                      <a:r>
                        <a:rPr sz="2000" spc="15" dirty="0">
                          <a:latin typeface="Times New Roman"/>
                          <a:cs typeface="Times New Roman"/>
                        </a:rPr>
                        <a:t>H</a:t>
                      </a:r>
                      <a:r>
                        <a:rPr sz="1950" spc="22" baseline="-21367" dirty="0">
                          <a:latin typeface="Times New Roman"/>
                          <a:cs typeface="Times New Roman"/>
                        </a:rPr>
                        <a:t>CDS</a:t>
                      </a:r>
                      <a:r>
                        <a:rPr sz="1950" spc="442" baseline="-21367" dirty="0">
                          <a:latin typeface="Times New Roman"/>
                          <a:cs typeface="Times New Roman"/>
                        </a:rPr>
                        <a:t> </a:t>
                      </a:r>
                      <a:r>
                        <a:rPr sz="2000" dirty="0">
                          <a:latin typeface="Times New Roman"/>
                          <a:cs typeface="Times New Roman"/>
                        </a:rPr>
                        <a:t>(MJ/kg)</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5"/>
                        </a:spcBef>
                      </a:pPr>
                      <a:r>
                        <a:rPr sz="2000" dirty="0">
                          <a:latin typeface="Times New Roman"/>
                          <a:cs typeface="Times New Roman"/>
                        </a:rPr>
                        <a:t>Fuel</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marR="125730">
                        <a:lnSpc>
                          <a:spcPct val="100000"/>
                        </a:lnSpc>
                        <a:spcBef>
                          <a:spcPts val="295"/>
                        </a:spcBef>
                      </a:pPr>
                      <a:r>
                        <a:rPr sz="2000" dirty="0">
                          <a:latin typeface="Times New Roman"/>
                          <a:cs typeface="Times New Roman"/>
                        </a:rPr>
                        <a:t>C</a:t>
                      </a:r>
                      <a:r>
                        <a:rPr sz="2000" spc="-10" dirty="0">
                          <a:latin typeface="Times New Roman"/>
                          <a:cs typeface="Times New Roman"/>
                        </a:rPr>
                        <a:t>a</a:t>
                      </a:r>
                      <a:r>
                        <a:rPr sz="2000" dirty="0">
                          <a:latin typeface="Times New Roman"/>
                          <a:cs typeface="Times New Roman"/>
                        </a:rPr>
                        <a:t>lorific</a:t>
                      </a:r>
                      <a:r>
                        <a:rPr sz="2000" spc="-70" dirty="0">
                          <a:latin typeface="Times New Roman"/>
                          <a:cs typeface="Times New Roman"/>
                        </a:rPr>
                        <a:t> </a:t>
                      </a:r>
                      <a:r>
                        <a:rPr sz="2000" spc="-215" dirty="0">
                          <a:latin typeface="Times New Roman"/>
                          <a:cs typeface="Times New Roman"/>
                        </a:rPr>
                        <a:t>V</a:t>
                      </a:r>
                      <a:r>
                        <a:rPr sz="2000" dirty="0">
                          <a:latin typeface="Times New Roman"/>
                          <a:cs typeface="Times New Roman"/>
                        </a:rPr>
                        <a:t>a</a:t>
                      </a:r>
                      <a:r>
                        <a:rPr sz="2000" spc="-10" dirty="0">
                          <a:latin typeface="Times New Roman"/>
                          <a:cs typeface="Times New Roman"/>
                        </a:rPr>
                        <a:t>l</a:t>
                      </a:r>
                      <a:r>
                        <a:rPr sz="2000" dirty="0">
                          <a:latin typeface="Times New Roman"/>
                          <a:cs typeface="Times New Roman"/>
                        </a:rPr>
                        <a:t>ue,  </a:t>
                      </a:r>
                      <a:r>
                        <a:rPr sz="2000" spc="10" dirty="0">
                          <a:latin typeface="Times New Roman"/>
                          <a:cs typeface="Times New Roman"/>
                        </a:rPr>
                        <a:t>H</a:t>
                      </a:r>
                      <a:r>
                        <a:rPr sz="1950" spc="15" baseline="-21367" dirty="0">
                          <a:latin typeface="Times New Roman"/>
                          <a:cs typeface="Times New Roman"/>
                        </a:rPr>
                        <a:t>u</a:t>
                      </a:r>
                      <a:r>
                        <a:rPr sz="1950" spc="232" baseline="-21367" dirty="0">
                          <a:latin typeface="Times New Roman"/>
                          <a:cs typeface="Times New Roman"/>
                        </a:rPr>
                        <a:t> </a:t>
                      </a:r>
                      <a:r>
                        <a:rPr sz="2000" dirty="0">
                          <a:latin typeface="Times New Roman"/>
                          <a:cs typeface="Times New Roman"/>
                        </a:rPr>
                        <a:t>(MJ/kg)</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marR="142875">
                        <a:lnSpc>
                          <a:spcPct val="100000"/>
                        </a:lnSpc>
                        <a:spcBef>
                          <a:spcPts val="295"/>
                        </a:spcBef>
                      </a:pPr>
                      <a:r>
                        <a:rPr sz="2000" dirty="0">
                          <a:latin typeface="Times New Roman"/>
                          <a:cs typeface="Times New Roman"/>
                        </a:rPr>
                        <a:t>H</a:t>
                      </a:r>
                      <a:r>
                        <a:rPr sz="2000" spc="10" dirty="0">
                          <a:latin typeface="Times New Roman"/>
                          <a:cs typeface="Times New Roman"/>
                        </a:rPr>
                        <a:t>u</a:t>
                      </a:r>
                      <a:r>
                        <a:rPr sz="2000" spc="-25" dirty="0">
                          <a:latin typeface="Times New Roman"/>
                          <a:cs typeface="Times New Roman"/>
                        </a:rPr>
                        <a:t>m</a:t>
                      </a:r>
                      <a:r>
                        <a:rPr sz="2000" dirty="0">
                          <a:latin typeface="Times New Roman"/>
                          <a:cs typeface="Times New Roman"/>
                        </a:rPr>
                        <a:t>idi</a:t>
                      </a:r>
                      <a:r>
                        <a:rPr sz="2000" spc="-10" dirty="0">
                          <a:latin typeface="Times New Roman"/>
                          <a:cs typeface="Times New Roman"/>
                        </a:rPr>
                        <a:t>t</a:t>
                      </a:r>
                      <a:r>
                        <a:rPr sz="2000" dirty="0">
                          <a:latin typeface="Times New Roman"/>
                          <a:cs typeface="Times New Roman"/>
                        </a:rPr>
                        <a:t>y  (%)</a:t>
                      </a:r>
                      <a:endParaRPr sz="2000">
                        <a:latin typeface="Times New Roman"/>
                        <a:cs typeface="Times New Roman"/>
                      </a:endParaRPr>
                    </a:p>
                  </a:txBody>
                  <a:tcPr marL="0" marR="0" marT="37465" marB="0">
                    <a:lnL w="12700">
                      <a:solidFill>
                        <a:srgbClr val="FFFFFF"/>
                      </a:solidFill>
                      <a:prstDash val="solid"/>
                    </a:lnL>
                    <a:lnR w="635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396240">
                <a:tc>
                  <a:txBody>
                    <a:bodyPr/>
                    <a:lstStyle/>
                    <a:p>
                      <a:pPr marL="87630">
                        <a:lnSpc>
                          <a:spcPct val="100000"/>
                        </a:lnSpc>
                        <a:spcBef>
                          <a:spcPts val="295"/>
                        </a:spcBef>
                      </a:pPr>
                      <a:r>
                        <a:rPr sz="2000" dirty="0">
                          <a:latin typeface="Times New Roman"/>
                          <a:cs typeface="Times New Roman"/>
                        </a:rPr>
                        <a:t>Ash</a:t>
                      </a:r>
                      <a:r>
                        <a:rPr sz="2000" spc="-85" dirty="0">
                          <a:latin typeface="Times New Roman"/>
                          <a:cs typeface="Times New Roman"/>
                        </a:rPr>
                        <a:t> </a:t>
                      </a:r>
                      <a:r>
                        <a:rPr sz="2000" spc="-35" dirty="0">
                          <a:latin typeface="Times New Roman"/>
                          <a:cs typeface="Times New Roman"/>
                        </a:rPr>
                        <a:t>Wood</a:t>
                      </a:r>
                      <a:endParaRPr sz="2000">
                        <a:latin typeface="Times New Roman"/>
                        <a:cs typeface="Times New Roman"/>
                      </a:endParaRPr>
                    </a:p>
                  </a:txBody>
                  <a:tcPr marL="0" marR="0" marT="3746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95"/>
                        </a:spcBef>
                      </a:pPr>
                      <a:r>
                        <a:rPr sz="2000" dirty="0">
                          <a:latin typeface="Times New Roman"/>
                          <a:cs typeface="Times New Roman"/>
                        </a:rPr>
                        <a:t>18.6</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5"/>
                        </a:spcBef>
                      </a:pPr>
                      <a:r>
                        <a:rPr sz="2000" dirty="0">
                          <a:latin typeface="Times New Roman"/>
                          <a:cs typeface="Times New Roman"/>
                        </a:rPr>
                        <a:t>Fresh</a:t>
                      </a:r>
                      <a:r>
                        <a:rPr sz="2000" spc="-100" dirty="0">
                          <a:latin typeface="Times New Roman"/>
                          <a:cs typeface="Times New Roman"/>
                        </a:rPr>
                        <a:t> </a:t>
                      </a:r>
                      <a:r>
                        <a:rPr sz="2000" spc="-35" dirty="0">
                          <a:latin typeface="Times New Roman"/>
                          <a:cs typeface="Times New Roman"/>
                        </a:rPr>
                        <a:t>Wood</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5"/>
                        </a:spcBef>
                      </a:pPr>
                      <a:r>
                        <a:rPr sz="2000" dirty="0">
                          <a:latin typeface="Times New Roman"/>
                          <a:cs typeface="Times New Roman"/>
                        </a:rPr>
                        <a:t>6</a:t>
                      </a:r>
                      <a:r>
                        <a:rPr sz="2000" spc="-35" dirty="0">
                          <a:latin typeface="Times New Roman"/>
                          <a:cs typeface="Times New Roman"/>
                        </a:rPr>
                        <a:t> </a:t>
                      </a:r>
                      <a:r>
                        <a:rPr sz="2000" dirty="0">
                          <a:latin typeface="Times New Roman"/>
                          <a:cs typeface="Times New Roman"/>
                        </a:rPr>
                        <a:t>-</a:t>
                      </a:r>
                      <a:r>
                        <a:rPr sz="2000" spc="-35" dirty="0">
                          <a:latin typeface="Times New Roman"/>
                          <a:cs typeface="Times New Roman"/>
                        </a:rPr>
                        <a:t> </a:t>
                      </a:r>
                      <a:r>
                        <a:rPr sz="2000" dirty="0">
                          <a:latin typeface="Times New Roman"/>
                          <a:cs typeface="Times New Roman"/>
                        </a:rPr>
                        <a:t>8</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5"/>
                        </a:spcBef>
                      </a:pPr>
                      <a:r>
                        <a:rPr sz="2000" dirty="0">
                          <a:latin typeface="Times New Roman"/>
                          <a:cs typeface="Times New Roman"/>
                        </a:rPr>
                        <a:t>40</a:t>
                      </a:r>
                      <a:r>
                        <a:rPr sz="2000" spc="-45" dirty="0">
                          <a:latin typeface="Times New Roman"/>
                          <a:cs typeface="Times New Roman"/>
                        </a:rPr>
                        <a:t> </a:t>
                      </a:r>
                      <a:r>
                        <a:rPr sz="2000" dirty="0">
                          <a:latin typeface="Times New Roman"/>
                          <a:cs typeface="Times New Roman"/>
                        </a:rPr>
                        <a:t>-</a:t>
                      </a:r>
                      <a:r>
                        <a:rPr sz="2000" spc="-30" dirty="0">
                          <a:latin typeface="Times New Roman"/>
                          <a:cs typeface="Times New Roman"/>
                        </a:rPr>
                        <a:t> </a:t>
                      </a:r>
                      <a:r>
                        <a:rPr sz="2000" spc="5" dirty="0">
                          <a:latin typeface="Times New Roman"/>
                          <a:cs typeface="Times New Roman"/>
                        </a:rPr>
                        <a:t>60</a:t>
                      </a:r>
                      <a:endParaRPr sz="2000">
                        <a:latin typeface="Times New Roman"/>
                        <a:cs typeface="Times New Roman"/>
                      </a:endParaRPr>
                    </a:p>
                  </a:txBody>
                  <a:tcPr marL="0" marR="0" marT="3746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96239">
                <a:tc>
                  <a:txBody>
                    <a:bodyPr/>
                    <a:lstStyle/>
                    <a:p>
                      <a:pPr marL="87630">
                        <a:lnSpc>
                          <a:spcPct val="100000"/>
                        </a:lnSpc>
                        <a:spcBef>
                          <a:spcPts val="295"/>
                        </a:spcBef>
                      </a:pPr>
                      <a:r>
                        <a:rPr sz="2000" dirty="0">
                          <a:latin typeface="Times New Roman"/>
                          <a:cs typeface="Times New Roman"/>
                        </a:rPr>
                        <a:t>Beech</a:t>
                      </a:r>
                      <a:r>
                        <a:rPr sz="2000" spc="-80" dirty="0">
                          <a:latin typeface="Times New Roman"/>
                          <a:cs typeface="Times New Roman"/>
                        </a:rPr>
                        <a:t> </a:t>
                      </a:r>
                      <a:r>
                        <a:rPr sz="2000" spc="-35" dirty="0">
                          <a:latin typeface="Times New Roman"/>
                          <a:cs typeface="Times New Roman"/>
                        </a:rPr>
                        <a:t>Wood</a:t>
                      </a:r>
                      <a:endParaRPr sz="2000">
                        <a:latin typeface="Times New Roman"/>
                        <a:cs typeface="Times New Roman"/>
                      </a:endParaRPr>
                    </a:p>
                  </a:txBody>
                  <a:tcPr marL="0" marR="0" marT="3746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95"/>
                        </a:spcBef>
                      </a:pPr>
                      <a:r>
                        <a:rPr sz="2000" dirty="0">
                          <a:latin typeface="Times New Roman"/>
                          <a:cs typeface="Times New Roman"/>
                        </a:rPr>
                        <a:t>18.8</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5"/>
                        </a:spcBef>
                      </a:pPr>
                      <a:r>
                        <a:rPr sz="2000" spc="-5" dirty="0">
                          <a:latin typeface="Times New Roman"/>
                          <a:cs typeface="Times New Roman"/>
                        </a:rPr>
                        <a:t>Air-dried</a:t>
                      </a:r>
                      <a:r>
                        <a:rPr sz="2000" spc="-110" dirty="0">
                          <a:latin typeface="Times New Roman"/>
                          <a:cs typeface="Times New Roman"/>
                        </a:rPr>
                        <a:t> </a:t>
                      </a:r>
                      <a:r>
                        <a:rPr sz="2000" spc="-35" dirty="0">
                          <a:latin typeface="Times New Roman"/>
                          <a:cs typeface="Times New Roman"/>
                        </a:rPr>
                        <a:t>Wood</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5"/>
                        </a:spcBef>
                      </a:pPr>
                      <a:r>
                        <a:rPr sz="2000" dirty="0">
                          <a:latin typeface="Times New Roman"/>
                          <a:cs typeface="Times New Roman"/>
                        </a:rPr>
                        <a:t>14</a:t>
                      </a:r>
                      <a:r>
                        <a:rPr sz="2000" spc="-45" dirty="0">
                          <a:latin typeface="Times New Roman"/>
                          <a:cs typeface="Times New Roman"/>
                        </a:rPr>
                        <a:t> </a:t>
                      </a:r>
                      <a:r>
                        <a:rPr sz="2000" dirty="0">
                          <a:latin typeface="Times New Roman"/>
                          <a:cs typeface="Times New Roman"/>
                        </a:rPr>
                        <a:t>-</a:t>
                      </a:r>
                      <a:r>
                        <a:rPr sz="2000" spc="-30" dirty="0">
                          <a:latin typeface="Times New Roman"/>
                          <a:cs typeface="Times New Roman"/>
                        </a:rPr>
                        <a:t> </a:t>
                      </a:r>
                      <a:r>
                        <a:rPr sz="2000" spc="5" dirty="0">
                          <a:latin typeface="Times New Roman"/>
                          <a:cs typeface="Times New Roman"/>
                        </a:rPr>
                        <a:t>16</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5"/>
                        </a:spcBef>
                      </a:pPr>
                      <a:r>
                        <a:rPr sz="2000" dirty="0">
                          <a:latin typeface="Times New Roman"/>
                          <a:cs typeface="Times New Roman"/>
                        </a:rPr>
                        <a:t>10</a:t>
                      </a:r>
                      <a:r>
                        <a:rPr sz="2000" spc="-45" dirty="0">
                          <a:latin typeface="Times New Roman"/>
                          <a:cs typeface="Times New Roman"/>
                        </a:rPr>
                        <a:t> </a:t>
                      </a:r>
                      <a:r>
                        <a:rPr sz="2000" dirty="0">
                          <a:latin typeface="Times New Roman"/>
                          <a:cs typeface="Times New Roman"/>
                        </a:rPr>
                        <a:t>-</a:t>
                      </a:r>
                      <a:r>
                        <a:rPr sz="2000" spc="-30" dirty="0">
                          <a:latin typeface="Times New Roman"/>
                          <a:cs typeface="Times New Roman"/>
                        </a:rPr>
                        <a:t> </a:t>
                      </a:r>
                      <a:r>
                        <a:rPr sz="2000" spc="5" dirty="0">
                          <a:latin typeface="Times New Roman"/>
                          <a:cs typeface="Times New Roman"/>
                        </a:rPr>
                        <a:t>20</a:t>
                      </a:r>
                      <a:endParaRPr sz="2000">
                        <a:latin typeface="Times New Roman"/>
                        <a:cs typeface="Times New Roman"/>
                      </a:endParaRPr>
                    </a:p>
                  </a:txBody>
                  <a:tcPr marL="0" marR="0" marT="3746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96239">
                <a:tc>
                  <a:txBody>
                    <a:bodyPr/>
                    <a:lstStyle/>
                    <a:p>
                      <a:pPr marL="87630">
                        <a:lnSpc>
                          <a:spcPct val="100000"/>
                        </a:lnSpc>
                        <a:spcBef>
                          <a:spcPts val="295"/>
                        </a:spcBef>
                      </a:pPr>
                      <a:r>
                        <a:rPr sz="2000" dirty="0">
                          <a:latin typeface="Times New Roman"/>
                          <a:cs typeface="Times New Roman"/>
                        </a:rPr>
                        <a:t>Oakwood</a:t>
                      </a:r>
                      <a:endParaRPr sz="2000">
                        <a:latin typeface="Times New Roman"/>
                        <a:cs typeface="Times New Roman"/>
                      </a:endParaRPr>
                    </a:p>
                  </a:txBody>
                  <a:tcPr marL="0" marR="0" marT="3746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95"/>
                        </a:spcBef>
                      </a:pPr>
                      <a:r>
                        <a:rPr sz="2000" dirty="0">
                          <a:latin typeface="Times New Roman"/>
                          <a:cs typeface="Times New Roman"/>
                        </a:rPr>
                        <a:t>18.3</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5"/>
                        </a:spcBef>
                      </a:pPr>
                      <a:r>
                        <a:rPr sz="2000" dirty="0">
                          <a:latin typeface="Times New Roman"/>
                          <a:cs typeface="Times New Roman"/>
                        </a:rPr>
                        <a:t>Straw</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5"/>
                        </a:spcBef>
                      </a:pPr>
                      <a:r>
                        <a:rPr sz="2000" spc="-35" dirty="0">
                          <a:latin typeface="Times New Roman"/>
                          <a:cs typeface="Times New Roman"/>
                        </a:rPr>
                        <a:t>11</a:t>
                      </a:r>
                      <a:r>
                        <a:rPr sz="2000" spc="-45" dirty="0">
                          <a:latin typeface="Times New Roman"/>
                          <a:cs typeface="Times New Roman"/>
                        </a:rPr>
                        <a:t> </a:t>
                      </a:r>
                      <a:r>
                        <a:rPr sz="2000" dirty="0">
                          <a:latin typeface="Times New Roman"/>
                          <a:cs typeface="Times New Roman"/>
                        </a:rPr>
                        <a:t>-</a:t>
                      </a:r>
                      <a:r>
                        <a:rPr sz="2000" spc="-30" dirty="0">
                          <a:latin typeface="Times New Roman"/>
                          <a:cs typeface="Times New Roman"/>
                        </a:rPr>
                        <a:t> </a:t>
                      </a:r>
                      <a:r>
                        <a:rPr sz="2000" spc="5" dirty="0">
                          <a:latin typeface="Times New Roman"/>
                          <a:cs typeface="Times New Roman"/>
                        </a:rPr>
                        <a:t>18</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5"/>
                        </a:spcBef>
                      </a:pPr>
                      <a:r>
                        <a:rPr sz="2000" dirty="0">
                          <a:latin typeface="Times New Roman"/>
                          <a:cs typeface="Times New Roman"/>
                        </a:rPr>
                        <a:t>15</a:t>
                      </a:r>
                      <a:r>
                        <a:rPr sz="2000" spc="-45" dirty="0">
                          <a:latin typeface="Times New Roman"/>
                          <a:cs typeface="Times New Roman"/>
                        </a:rPr>
                        <a:t> </a:t>
                      </a:r>
                      <a:r>
                        <a:rPr sz="2000" dirty="0">
                          <a:latin typeface="Times New Roman"/>
                          <a:cs typeface="Times New Roman"/>
                        </a:rPr>
                        <a:t>-</a:t>
                      </a:r>
                      <a:r>
                        <a:rPr sz="2000" spc="-30" dirty="0">
                          <a:latin typeface="Times New Roman"/>
                          <a:cs typeface="Times New Roman"/>
                        </a:rPr>
                        <a:t> </a:t>
                      </a:r>
                      <a:r>
                        <a:rPr sz="2000" spc="5" dirty="0">
                          <a:latin typeface="Times New Roman"/>
                          <a:cs typeface="Times New Roman"/>
                        </a:rPr>
                        <a:t>18</a:t>
                      </a:r>
                      <a:endParaRPr sz="2000">
                        <a:latin typeface="Times New Roman"/>
                        <a:cs typeface="Times New Roman"/>
                      </a:endParaRPr>
                    </a:p>
                  </a:txBody>
                  <a:tcPr marL="0" marR="0" marT="3746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96239">
                <a:tc>
                  <a:txBody>
                    <a:bodyPr/>
                    <a:lstStyle/>
                    <a:p>
                      <a:pPr marL="87630">
                        <a:lnSpc>
                          <a:spcPct val="100000"/>
                        </a:lnSpc>
                        <a:spcBef>
                          <a:spcPts val="295"/>
                        </a:spcBef>
                      </a:pPr>
                      <a:r>
                        <a:rPr sz="2000" dirty="0">
                          <a:latin typeface="Times New Roman"/>
                          <a:cs typeface="Times New Roman"/>
                        </a:rPr>
                        <a:t>Pine</a:t>
                      </a:r>
                      <a:r>
                        <a:rPr sz="2000" spc="-95" dirty="0">
                          <a:latin typeface="Times New Roman"/>
                          <a:cs typeface="Times New Roman"/>
                        </a:rPr>
                        <a:t> </a:t>
                      </a:r>
                      <a:r>
                        <a:rPr sz="2000" spc="-35" dirty="0">
                          <a:latin typeface="Times New Roman"/>
                          <a:cs typeface="Times New Roman"/>
                        </a:rPr>
                        <a:t>Wood</a:t>
                      </a:r>
                      <a:endParaRPr sz="2000">
                        <a:latin typeface="Times New Roman"/>
                        <a:cs typeface="Times New Roman"/>
                      </a:endParaRPr>
                    </a:p>
                  </a:txBody>
                  <a:tcPr marL="0" marR="0" marT="3746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95"/>
                        </a:spcBef>
                      </a:pPr>
                      <a:r>
                        <a:rPr sz="2000" dirty="0">
                          <a:latin typeface="Times New Roman"/>
                          <a:cs typeface="Times New Roman"/>
                        </a:rPr>
                        <a:t>20.2</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5"/>
                        </a:spcBef>
                      </a:pPr>
                      <a:r>
                        <a:rPr sz="2000" spc="-30" dirty="0">
                          <a:latin typeface="Times New Roman"/>
                          <a:cs typeface="Times New Roman"/>
                        </a:rPr>
                        <a:t>Waste</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5"/>
                        </a:spcBef>
                      </a:pPr>
                      <a:r>
                        <a:rPr sz="2000" dirty="0">
                          <a:latin typeface="Times New Roman"/>
                          <a:cs typeface="Times New Roman"/>
                        </a:rPr>
                        <a:t>5</a:t>
                      </a:r>
                      <a:r>
                        <a:rPr sz="2000" spc="-35" dirty="0">
                          <a:latin typeface="Times New Roman"/>
                          <a:cs typeface="Times New Roman"/>
                        </a:rPr>
                        <a:t> </a:t>
                      </a:r>
                      <a:r>
                        <a:rPr sz="2000" dirty="0">
                          <a:latin typeface="Times New Roman"/>
                          <a:cs typeface="Times New Roman"/>
                        </a:rPr>
                        <a:t>-</a:t>
                      </a:r>
                      <a:r>
                        <a:rPr sz="2000" spc="-35" dirty="0">
                          <a:latin typeface="Times New Roman"/>
                          <a:cs typeface="Times New Roman"/>
                        </a:rPr>
                        <a:t> </a:t>
                      </a:r>
                      <a:r>
                        <a:rPr sz="2000" dirty="0">
                          <a:latin typeface="Times New Roman"/>
                          <a:cs typeface="Times New Roman"/>
                        </a:rPr>
                        <a:t>8</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5"/>
                        </a:spcBef>
                      </a:pPr>
                      <a:r>
                        <a:rPr sz="2000" dirty="0">
                          <a:latin typeface="Times New Roman"/>
                          <a:cs typeface="Times New Roman"/>
                        </a:rPr>
                        <a:t>25</a:t>
                      </a:r>
                      <a:r>
                        <a:rPr sz="2000" spc="-45" dirty="0">
                          <a:latin typeface="Times New Roman"/>
                          <a:cs typeface="Times New Roman"/>
                        </a:rPr>
                        <a:t> </a:t>
                      </a:r>
                      <a:r>
                        <a:rPr sz="2000" dirty="0">
                          <a:latin typeface="Times New Roman"/>
                          <a:cs typeface="Times New Roman"/>
                        </a:rPr>
                        <a:t>-</a:t>
                      </a:r>
                      <a:r>
                        <a:rPr sz="2000" spc="-30" dirty="0">
                          <a:latin typeface="Times New Roman"/>
                          <a:cs typeface="Times New Roman"/>
                        </a:rPr>
                        <a:t> </a:t>
                      </a:r>
                      <a:r>
                        <a:rPr sz="2000" spc="5" dirty="0">
                          <a:latin typeface="Times New Roman"/>
                          <a:cs typeface="Times New Roman"/>
                        </a:rPr>
                        <a:t>38</a:t>
                      </a:r>
                      <a:endParaRPr sz="2000">
                        <a:latin typeface="Times New Roman"/>
                        <a:cs typeface="Times New Roman"/>
                      </a:endParaRPr>
                    </a:p>
                  </a:txBody>
                  <a:tcPr marL="0" marR="0" marT="3746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96240">
                <a:tc>
                  <a:txBody>
                    <a:bodyPr/>
                    <a:lstStyle/>
                    <a:p>
                      <a:pPr marL="87630">
                        <a:lnSpc>
                          <a:spcPct val="100000"/>
                        </a:lnSpc>
                        <a:spcBef>
                          <a:spcPts val="295"/>
                        </a:spcBef>
                      </a:pPr>
                      <a:r>
                        <a:rPr sz="2000" spc="-30" dirty="0">
                          <a:latin typeface="Times New Roman"/>
                          <a:cs typeface="Times New Roman"/>
                        </a:rPr>
                        <a:t>Waste</a:t>
                      </a:r>
                      <a:r>
                        <a:rPr sz="2000" spc="-75" dirty="0">
                          <a:latin typeface="Times New Roman"/>
                          <a:cs typeface="Times New Roman"/>
                        </a:rPr>
                        <a:t> </a:t>
                      </a:r>
                      <a:r>
                        <a:rPr sz="2000" dirty="0">
                          <a:latin typeface="Times New Roman"/>
                          <a:cs typeface="Times New Roman"/>
                        </a:rPr>
                        <a:t>Paper</a:t>
                      </a:r>
                      <a:endParaRPr sz="2000">
                        <a:latin typeface="Times New Roman"/>
                        <a:cs typeface="Times New Roman"/>
                      </a:endParaRPr>
                    </a:p>
                  </a:txBody>
                  <a:tcPr marL="0" marR="0" marT="3746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95"/>
                        </a:spcBef>
                      </a:pPr>
                      <a:r>
                        <a:rPr sz="2000" dirty="0">
                          <a:latin typeface="Times New Roman"/>
                          <a:cs typeface="Times New Roman"/>
                        </a:rPr>
                        <a:t>17.0</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5"/>
                        </a:spcBef>
                      </a:pPr>
                      <a:r>
                        <a:rPr sz="2000" dirty="0">
                          <a:latin typeface="Times New Roman"/>
                          <a:cs typeface="Times New Roman"/>
                        </a:rPr>
                        <a:t>Sludge</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5"/>
                        </a:spcBef>
                      </a:pPr>
                      <a:r>
                        <a:rPr sz="2000" dirty="0">
                          <a:latin typeface="Times New Roman"/>
                          <a:cs typeface="Times New Roman"/>
                        </a:rPr>
                        <a:t>0</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5"/>
                        </a:spcBef>
                      </a:pPr>
                      <a:r>
                        <a:rPr sz="2000" dirty="0">
                          <a:latin typeface="Times New Roman"/>
                          <a:cs typeface="Times New Roman"/>
                        </a:rPr>
                        <a:t>&gt;</a:t>
                      </a:r>
                      <a:r>
                        <a:rPr sz="2000" spc="-55" dirty="0">
                          <a:latin typeface="Times New Roman"/>
                          <a:cs typeface="Times New Roman"/>
                        </a:rPr>
                        <a:t> </a:t>
                      </a:r>
                      <a:r>
                        <a:rPr sz="2000" dirty="0">
                          <a:latin typeface="Times New Roman"/>
                          <a:cs typeface="Times New Roman"/>
                        </a:rPr>
                        <a:t>90</a:t>
                      </a:r>
                      <a:endParaRPr sz="2000">
                        <a:latin typeface="Times New Roman"/>
                        <a:cs typeface="Times New Roman"/>
                      </a:endParaRPr>
                    </a:p>
                  </a:txBody>
                  <a:tcPr marL="0" marR="0" marT="3746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96239">
                <a:tc>
                  <a:txBody>
                    <a:bodyPr/>
                    <a:lstStyle/>
                    <a:p>
                      <a:pPr marL="87630">
                        <a:lnSpc>
                          <a:spcPct val="100000"/>
                        </a:lnSpc>
                        <a:spcBef>
                          <a:spcPts val="295"/>
                        </a:spcBef>
                      </a:pPr>
                      <a:r>
                        <a:rPr sz="2000" dirty="0">
                          <a:latin typeface="Times New Roman"/>
                          <a:cs typeface="Times New Roman"/>
                        </a:rPr>
                        <a:t>Sugarcane</a:t>
                      </a:r>
                      <a:endParaRPr sz="2000">
                        <a:latin typeface="Times New Roman"/>
                        <a:cs typeface="Times New Roman"/>
                      </a:endParaRPr>
                    </a:p>
                  </a:txBody>
                  <a:tcPr marL="0" marR="0" marT="3746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95"/>
                        </a:spcBef>
                      </a:pPr>
                      <a:r>
                        <a:rPr sz="2000" dirty="0">
                          <a:latin typeface="Times New Roman"/>
                          <a:cs typeface="Times New Roman"/>
                        </a:rPr>
                        <a:t>15.0</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96239">
                <a:tc>
                  <a:txBody>
                    <a:bodyPr/>
                    <a:lstStyle/>
                    <a:p>
                      <a:pPr marL="87630">
                        <a:lnSpc>
                          <a:spcPct val="100000"/>
                        </a:lnSpc>
                        <a:spcBef>
                          <a:spcPts val="300"/>
                        </a:spcBef>
                      </a:pPr>
                      <a:r>
                        <a:rPr sz="2000" dirty="0">
                          <a:latin typeface="Times New Roman"/>
                          <a:cs typeface="Times New Roman"/>
                        </a:rPr>
                        <a:t>Algae</a:t>
                      </a:r>
                      <a:endParaRPr sz="2000">
                        <a:latin typeface="Times New Roman"/>
                        <a:cs typeface="Times New Roman"/>
                      </a:endParaRPr>
                    </a:p>
                  </a:txBody>
                  <a:tcPr marL="0" marR="0" marT="38100"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300"/>
                        </a:spcBef>
                      </a:pPr>
                      <a:r>
                        <a:rPr sz="2000" dirty="0">
                          <a:latin typeface="Times New Roman"/>
                          <a:cs typeface="Times New Roman"/>
                        </a:rPr>
                        <a:t>15.0</a:t>
                      </a:r>
                      <a:endParaRPr sz="20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96240">
                <a:tc>
                  <a:txBody>
                    <a:bodyPr/>
                    <a:lstStyle/>
                    <a:p>
                      <a:pPr marL="87630">
                        <a:lnSpc>
                          <a:spcPct val="100000"/>
                        </a:lnSpc>
                        <a:spcBef>
                          <a:spcPts val="300"/>
                        </a:spcBef>
                      </a:pPr>
                      <a:r>
                        <a:rPr sz="2000" dirty="0">
                          <a:latin typeface="Times New Roman"/>
                          <a:cs typeface="Times New Roman"/>
                        </a:rPr>
                        <a:t>Leaf</a:t>
                      </a:r>
                      <a:r>
                        <a:rPr sz="2000" spc="-85" dirty="0">
                          <a:latin typeface="Times New Roman"/>
                          <a:cs typeface="Times New Roman"/>
                        </a:rPr>
                        <a:t> </a:t>
                      </a:r>
                      <a:r>
                        <a:rPr sz="2000" spc="-35" dirty="0">
                          <a:latin typeface="Times New Roman"/>
                          <a:cs typeface="Times New Roman"/>
                        </a:rPr>
                        <a:t>Wood</a:t>
                      </a:r>
                      <a:endParaRPr sz="2000">
                        <a:latin typeface="Times New Roman"/>
                        <a:cs typeface="Times New Roman"/>
                      </a:endParaRPr>
                    </a:p>
                  </a:txBody>
                  <a:tcPr marL="0" marR="0" marT="38100"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300"/>
                        </a:spcBef>
                      </a:pPr>
                      <a:r>
                        <a:rPr sz="2000" dirty="0">
                          <a:latin typeface="Times New Roman"/>
                          <a:cs typeface="Times New Roman"/>
                        </a:rPr>
                        <a:t>18.0</a:t>
                      </a:r>
                      <a:endParaRPr sz="20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96239">
                <a:tc>
                  <a:txBody>
                    <a:bodyPr/>
                    <a:lstStyle/>
                    <a:p>
                      <a:pPr marL="87630">
                        <a:lnSpc>
                          <a:spcPct val="100000"/>
                        </a:lnSpc>
                        <a:spcBef>
                          <a:spcPts val="300"/>
                        </a:spcBef>
                      </a:pPr>
                      <a:r>
                        <a:rPr sz="2000" spc="-25" dirty="0">
                          <a:latin typeface="Times New Roman"/>
                          <a:cs typeface="Times New Roman"/>
                        </a:rPr>
                        <a:t>Vegetable</a:t>
                      </a:r>
                      <a:r>
                        <a:rPr sz="2000" spc="-70" dirty="0">
                          <a:latin typeface="Times New Roman"/>
                          <a:cs typeface="Times New Roman"/>
                        </a:rPr>
                        <a:t> </a:t>
                      </a:r>
                      <a:r>
                        <a:rPr sz="2000" dirty="0">
                          <a:latin typeface="Times New Roman"/>
                          <a:cs typeface="Times New Roman"/>
                        </a:rPr>
                        <a:t>Oils</a:t>
                      </a:r>
                      <a:endParaRPr sz="2000">
                        <a:latin typeface="Times New Roman"/>
                        <a:cs typeface="Times New Roman"/>
                      </a:endParaRPr>
                    </a:p>
                  </a:txBody>
                  <a:tcPr marL="0" marR="0" marT="38100"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300"/>
                        </a:spcBef>
                      </a:pPr>
                      <a:r>
                        <a:rPr sz="2000" dirty="0">
                          <a:latin typeface="Times New Roman"/>
                          <a:cs typeface="Times New Roman"/>
                        </a:rPr>
                        <a:t>39.0</a:t>
                      </a:r>
                      <a:endParaRPr sz="20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93693">
                <a:tc>
                  <a:txBody>
                    <a:bodyPr/>
                    <a:lstStyle/>
                    <a:p>
                      <a:pPr marL="87630">
                        <a:lnSpc>
                          <a:spcPct val="100000"/>
                        </a:lnSpc>
                        <a:spcBef>
                          <a:spcPts val="300"/>
                        </a:spcBef>
                      </a:pPr>
                      <a:r>
                        <a:rPr sz="2000" dirty="0">
                          <a:latin typeface="Times New Roman"/>
                          <a:cs typeface="Times New Roman"/>
                        </a:rPr>
                        <a:t>Heating</a:t>
                      </a:r>
                      <a:r>
                        <a:rPr sz="2000" spc="-55" dirty="0">
                          <a:latin typeface="Times New Roman"/>
                          <a:cs typeface="Times New Roman"/>
                        </a:rPr>
                        <a:t> </a:t>
                      </a:r>
                      <a:r>
                        <a:rPr sz="2000" dirty="0">
                          <a:latin typeface="Times New Roman"/>
                          <a:cs typeface="Times New Roman"/>
                        </a:rPr>
                        <a:t>oil</a:t>
                      </a:r>
                      <a:endParaRPr sz="2000">
                        <a:latin typeface="Times New Roman"/>
                        <a:cs typeface="Times New Roman"/>
                      </a:endParaRPr>
                    </a:p>
                  </a:txBody>
                  <a:tcPr marL="0" marR="0" marT="38100" marB="0">
                    <a:lnL w="635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D0D7E8"/>
                    </a:solidFill>
                  </a:tcPr>
                </a:tc>
                <a:tc>
                  <a:txBody>
                    <a:bodyPr/>
                    <a:lstStyle/>
                    <a:p>
                      <a:pPr marL="91440">
                        <a:lnSpc>
                          <a:spcPct val="100000"/>
                        </a:lnSpc>
                        <a:spcBef>
                          <a:spcPts val="300"/>
                        </a:spcBef>
                      </a:pPr>
                      <a:r>
                        <a:rPr sz="2000" dirty="0">
                          <a:latin typeface="Times New Roman"/>
                          <a:cs typeface="Times New Roman"/>
                        </a:rPr>
                        <a:t>43.0</a:t>
                      </a:r>
                      <a:endParaRPr sz="20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D0D7E8"/>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D0D7E8"/>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D0D7E8"/>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6350">
                      <a:solidFill>
                        <a:srgbClr val="FFFFFF"/>
                      </a:solidFill>
                      <a:prstDash val="solid"/>
                    </a:lnR>
                    <a:lnT w="12700">
                      <a:solidFill>
                        <a:srgbClr val="FFFFFF"/>
                      </a:solidFill>
                      <a:prstDash val="solid"/>
                    </a:lnT>
                    <a:lnB w="9525">
                      <a:solidFill>
                        <a:srgbClr val="FFFFFF"/>
                      </a:solidFill>
                      <a:prstDash val="solid"/>
                    </a:lnB>
                    <a:solidFill>
                      <a:srgbClr val="D0D7E8"/>
                    </a:solidFill>
                  </a:tcPr>
                </a:tc>
              </a:tr>
            </a:tbl>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37042" y="6431076"/>
            <a:ext cx="269875" cy="208915"/>
          </a:xfrm>
          <a:prstGeom prst="rect">
            <a:avLst/>
          </a:prstGeom>
        </p:spPr>
        <p:txBody>
          <a:bodyPr vert="horz" wrap="square" lIns="0" tIns="12700" rIns="0" bIns="0" rtlCol="0">
            <a:spAutoFit/>
          </a:bodyPr>
          <a:lstStyle/>
          <a:p>
            <a:pPr marL="12700">
              <a:lnSpc>
                <a:spcPct val="100000"/>
              </a:lnSpc>
              <a:spcBef>
                <a:spcPts val="100"/>
              </a:spcBef>
            </a:pPr>
            <a:r>
              <a:rPr sz="1200" spc="-85" dirty="0">
                <a:solidFill>
                  <a:srgbClr val="888888"/>
                </a:solidFill>
                <a:latin typeface="Arial MT"/>
                <a:cs typeface="Arial MT"/>
              </a:rPr>
              <a:t>1</a:t>
            </a:r>
            <a:r>
              <a:rPr sz="1200" dirty="0">
                <a:solidFill>
                  <a:srgbClr val="888888"/>
                </a:solidFill>
                <a:latin typeface="Arial MT"/>
                <a:cs typeface="Arial MT"/>
              </a:rPr>
              <a:t>15</a:t>
            </a:r>
            <a:endParaRPr sz="1200">
              <a:latin typeface="Arial MT"/>
              <a:cs typeface="Arial MT"/>
            </a:endParaRPr>
          </a:p>
        </p:txBody>
      </p:sp>
      <p:grpSp>
        <p:nvGrpSpPr>
          <p:cNvPr id="3" name="object 3"/>
          <p:cNvGrpSpPr/>
          <p:nvPr/>
        </p:nvGrpSpPr>
        <p:grpSpPr>
          <a:xfrm>
            <a:off x="2737802" y="0"/>
            <a:ext cx="4658995" cy="5193665"/>
            <a:chOff x="2737802" y="0"/>
            <a:chExt cx="4658995" cy="5193665"/>
          </a:xfrm>
        </p:grpSpPr>
        <p:sp>
          <p:nvSpPr>
            <p:cNvPr id="4" name="object 4"/>
            <p:cNvSpPr/>
            <p:nvPr/>
          </p:nvSpPr>
          <p:spPr>
            <a:xfrm>
              <a:off x="2743199" y="152400"/>
              <a:ext cx="0" cy="5029200"/>
            </a:xfrm>
            <a:custGeom>
              <a:avLst/>
              <a:gdLst/>
              <a:ahLst/>
              <a:cxnLst/>
              <a:rect l="l" t="t" r="r" b="b"/>
              <a:pathLst>
                <a:path h="5029200">
                  <a:moveTo>
                    <a:pt x="0" y="0"/>
                  </a:moveTo>
                  <a:lnTo>
                    <a:pt x="0" y="5029200"/>
                  </a:lnTo>
                </a:path>
              </a:pathLst>
            </a:custGeom>
            <a:ln w="9144">
              <a:solidFill>
                <a:srgbClr val="497DBA"/>
              </a:solidFill>
            </a:ln>
          </p:spPr>
          <p:txBody>
            <a:bodyPr wrap="square" lIns="0" tIns="0" rIns="0" bIns="0" rtlCol="0"/>
            <a:lstStyle/>
            <a:p>
              <a:endParaRPr/>
            </a:p>
          </p:txBody>
        </p:sp>
        <p:sp>
          <p:nvSpPr>
            <p:cNvPr id="5" name="object 5"/>
            <p:cNvSpPr/>
            <p:nvPr/>
          </p:nvSpPr>
          <p:spPr>
            <a:xfrm>
              <a:off x="2743199" y="5181600"/>
              <a:ext cx="4572000" cy="1905"/>
            </a:xfrm>
            <a:custGeom>
              <a:avLst/>
              <a:gdLst/>
              <a:ahLst/>
              <a:cxnLst/>
              <a:rect l="l" t="t" r="r" b="b"/>
              <a:pathLst>
                <a:path w="4572000" h="1904">
                  <a:moveTo>
                    <a:pt x="0" y="0"/>
                  </a:moveTo>
                  <a:lnTo>
                    <a:pt x="4572000" y="1524"/>
                  </a:lnTo>
                </a:path>
              </a:pathLst>
            </a:custGeom>
            <a:ln w="9144">
              <a:solidFill>
                <a:srgbClr val="497DBA"/>
              </a:solidFill>
            </a:ln>
          </p:spPr>
          <p:txBody>
            <a:bodyPr wrap="square" lIns="0" tIns="0" rIns="0" bIns="0" rtlCol="0"/>
            <a:lstStyle/>
            <a:p>
              <a:endParaRPr/>
            </a:p>
          </p:txBody>
        </p:sp>
        <p:sp>
          <p:nvSpPr>
            <p:cNvPr id="6" name="object 6"/>
            <p:cNvSpPr/>
            <p:nvPr/>
          </p:nvSpPr>
          <p:spPr>
            <a:xfrm>
              <a:off x="7313675" y="0"/>
              <a:ext cx="1905" cy="5181600"/>
            </a:xfrm>
            <a:custGeom>
              <a:avLst/>
              <a:gdLst/>
              <a:ahLst/>
              <a:cxnLst/>
              <a:rect l="l" t="t" r="r" b="b"/>
              <a:pathLst>
                <a:path w="1904" h="5181600">
                  <a:moveTo>
                    <a:pt x="0" y="5181600"/>
                  </a:moveTo>
                  <a:lnTo>
                    <a:pt x="1524" y="0"/>
                  </a:lnTo>
                </a:path>
              </a:pathLst>
            </a:custGeom>
            <a:ln w="9144">
              <a:solidFill>
                <a:srgbClr val="497DBA"/>
              </a:solidFill>
            </a:ln>
          </p:spPr>
          <p:txBody>
            <a:bodyPr wrap="square" lIns="0" tIns="0" rIns="0" bIns="0" rtlCol="0"/>
            <a:lstStyle/>
            <a:p>
              <a:endParaRPr/>
            </a:p>
          </p:txBody>
        </p:sp>
        <p:sp>
          <p:nvSpPr>
            <p:cNvPr id="7" name="object 7"/>
            <p:cNvSpPr/>
            <p:nvPr/>
          </p:nvSpPr>
          <p:spPr>
            <a:xfrm>
              <a:off x="3656075" y="5029200"/>
              <a:ext cx="1905" cy="154305"/>
            </a:xfrm>
            <a:custGeom>
              <a:avLst/>
              <a:gdLst/>
              <a:ahLst/>
              <a:cxnLst/>
              <a:rect l="l" t="t" r="r" b="b"/>
              <a:pathLst>
                <a:path w="1904" h="154304">
                  <a:moveTo>
                    <a:pt x="0" y="153924"/>
                  </a:moveTo>
                  <a:lnTo>
                    <a:pt x="1524" y="0"/>
                  </a:lnTo>
                </a:path>
              </a:pathLst>
            </a:custGeom>
            <a:ln w="9144">
              <a:solidFill>
                <a:srgbClr val="497DBA"/>
              </a:solidFill>
            </a:ln>
          </p:spPr>
          <p:txBody>
            <a:bodyPr wrap="square" lIns="0" tIns="0" rIns="0" bIns="0" rtlCol="0"/>
            <a:lstStyle/>
            <a:p>
              <a:endParaRPr/>
            </a:p>
          </p:txBody>
        </p:sp>
        <p:sp>
          <p:nvSpPr>
            <p:cNvPr id="8" name="object 8"/>
            <p:cNvSpPr/>
            <p:nvPr/>
          </p:nvSpPr>
          <p:spPr>
            <a:xfrm>
              <a:off x="4570475" y="5030723"/>
              <a:ext cx="1831975" cy="152400"/>
            </a:xfrm>
            <a:custGeom>
              <a:avLst/>
              <a:gdLst/>
              <a:ahLst/>
              <a:cxnLst/>
              <a:rect l="l" t="t" r="r" b="b"/>
              <a:pathLst>
                <a:path w="1831975" h="152400">
                  <a:moveTo>
                    <a:pt x="0" y="152400"/>
                  </a:moveTo>
                  <a:lnTo>
                    <a:pt x="3175" y="0"/>
                  </a:lnTo>
                </a:path>
                <a:path w="1831975" h="152400">
                  <a:moveTo>
                    <a:pt x="914400" y="152400"/>
                  </a:moveTo>
                  <a:lnTo>
                    <a:pt x="917575" y="0"/>
                  </a:lnTo>
                </a:path>
                <a:path w="1831975" h="152400">
                  <a:moveTo>
                    <a:pt x="1828800" y="152400"/>
                  </a:moveTo>
                  <a:lnTo>
                    <a:pt x="1831975" y="0"/>
                  </a:lnTo>
                </a:path>
              </a:pathLst>
            </a:custGeom>
            <a:ln w="9144">
              <a:solidFill>
                <a:srgbClr val="497DBA"/>
              </a:solidFill>
            </a:ln>
          </p:spPr>
          <p:txBody>
            <a:bodyPr wrap="square" lIns="0" tIns="0" rIns="0" bIns="0" rtlCol="0"/>
            <a:lstStyle/>
            <a:p>
              <a:endParaRPr/>
            </a:p>
          </p:txBody>
        </p:sp>
        <p:sp>
          <p:nvSpPr>
            <p:cNvPr id="9" name="object 9"/>
            <p:cNvSpPr/>
            <p:nvPr/>
          </p:nvSpPr>
          <p:spPr>
            <a:xfrm>
              <a:off x="2738627" y="3429761"/>
              <a:ext cx="85725" cy="914400"/>
            </a:xfrm>
            <a:custGeom>
              <a:avLst/>
              <a:gdLst/>
              <a:ahLst/>
              <a:cxnLst/>
              <a:rect l="l" t="t" r="r" b="b"/>
              <a:pathLst>
                <a:path w="85725" h="914400">
                  <a:moveTo>
                    <a:pt x="0" y="914400"/>
                  </a:moveTo>
                  <a:lnTo>
                    <a:pt x="85344" y="914400"/>
                  </a:lnTo>
                </a:path>
                <a:path w="85725" h="914400">
                  <a:moveTo>
                    <a:pt x="0" y="0"/>
                  </a:moveTo>
                  <a:lnTo>
                    <a:pt x="85344" y="0"/>
                  </a:lnTo>
                </a:path>
              </a:pathLst>
            </a:custGeom>
            <a:ln w="10668">
              <a:solidFill>
                <a:srgbClr val="497DBA"/>
              </a:solidFill>
            </a:ln>
          </p:spPr>
          <p:txBody>
            <a:bodyPr wrap="square" lIns="0" tIns="0" rIns="0" bIns="0" rtlCol="0"/>
            <a:lstStyle/>
            <a:p>
              <a:endParaRPr/>
            </a:p>
          </p:txBody>
        </p:sp>
        <p:sp>
          <p:nvSpPr>
            <p:cNvPr id="10" name="object 10"/>
            <p:cNvSpPr/>
            <p:nvPr/>
          </p:nvSpPr>
          <p:spPr>
            <a:xfrm>
              <a:off x="2738627" y="1601025"/>
              <a:ext cx="85725" cy="914400"/>
            </a:xfrm>
            <a:custGeom>
              <a:avLst/>
              <a:gdLst/>
              <a:ahLst/>
              <a:cxnLst/>
              <a:rect l="l" t="t" r="r" b="b"/>
              <a:pathLst>
                <a:path w="85725" h="914400">
                  <a:moveTo>
                    <a:pt x="0" y="914400"/>
                  </a:moveTo>
                  <a:lnTo>
                    <a:pt x="85344" y="914400"/>
                  </a:lnTo>
                </a:path>
                <a:path w="85725" h="914400">
                  <a:moveTo>
                    <a:pt x="0" y="0"/>
                  </a:moveTo>
                  <a:lnTo>
                    <a:pt x="85344" y="0"/>
                  </a:lnTo>
                </a:path>
              </a:pathLst>
            </a:custGeom>
            <a:ln w="10795">
              <a:solidFill>
                <a:srgbClr val="497DBA"/>
              </a:solidFill>
            </a:ln>
          </p:spPr>
          <p:txBody>
            <a:bodyPr wrap="square" lIns="0" tIns="0" rIns="0" bIns="0" rtlCol="0"/>
            <a:lstStyle/>
            <a:p>
              <a:endParaRPr/>
            </a:p>
          </p:txBody>
        </p:sp>
        <p:sp>
          <p:nvSpPr>
            <p:cNvPr id="11" name="object 11"/>
            <p:cNvSpPr/>
            <p:nvPr/>
          </p:nvSpPr>
          <p:spPr>
            <a:xfrm>
              <a:off x="7310627" y="3582161"/>
              <a:ext cx="85725" cy="989330"/>
            </a:xfrm>
            <a:custGeom>
              <a:avLst/>
              <a:gdLst/>
              <a:ahLst/>
              <a:cxnLst/>
              <a:rect l="l" t="t" r="r" b="b"/>
              <a:pathLst>
                <a:path w="85725" h="989329">
                  <a:moveTo>
                    <a:pt x="0" y="989076"/>
                  </a:moveTo>
                  <a:lnTo>
                    <a:pt x="85344" y="989076"/>
                  </a:lnTo>
                </a:path>
                <a:path w="85725" h="989329">
                  <a:moveTo>
                    <a:pt x="0" y="0"/>
                  </a:moveTo>
                  <a:lnTo>
                    <a:pt x="85344" y="0"/>
                  </a:lnTo>
                </a:path>
              </a:pathLst>
            </a:custGeom>
            <a:ln w="10668">
              <a:solidFill>
                <a:srgbClr val="497DBA"/>
              </a:solidFill>
            </a:ln>
          </p:spPr>
          <p:txBody>
            <a:bodyPr wrap="square" lIns="0" tIns="0" rIns="0" bIns="0" rtlCol="0"/>
            <a:lstStyle/>
            <a:p>
              <a:endParaRPr/>
            </a:p>
          </p:txBody>
        </p:sp>
        <p:sp>
          <p:nvSpPr>
            <p:cNvPr id="12" name="object 12"/>
            <p:cNvSpPr/>
            <p:nvPr/>
          </p:nvSpPr>
          <p:spPr>
            <a:xfrm>
              <a:off x="7315199" y="2667000"/>
              <a:ext cx="76200" cy="1905"/>
            </a:xfrm>
            <a:custGeom>
              <a:avLst/>
              <a:gdLst/>
              <a:ahLst/>
              <a:cxnLst/>
              <a:rect l="l" t="t" r="r" b="b"/>
              <a:pathLst>
                <a:path w="76200" h="1905">
                  <a:moveTo>
                    <a:pt x="-4572" y="825"/>
                  </a:moveTo>
                  <a:lnTo>
                    <a:pt x="80772" y="825"/>
                  </a:lnTo>
                </a:path>
              </a:pathLst>
            </a:custGeom>
            <a:ln w="10795">
              <a:solidFill>
                <a:srgbClr val="497DBA"/>
              </a:solidFill>
            </a:ln>
          </p:spPr>
          <p:txBody>
            <a:bodyPr wrap="square" lIns="0" tIns="0" rIns="0" bIns="0" rtlCol="0"/>
            <a:lstStyle/>
            <a:p>
              <a:endParaRPr/>
            </a:p>
          </p:txBody>
        </p:sp>
        <p:sp>
          <p:nvSpPr>
            <p:cNvPr id="13" name="object 13"/>
            <p:cNvSpPr/>
            <p:nvPr/>
          </p:nvSpPr>
          <p:spPr>
            <a:xfrm>
              <a:off x="7315199" y="1751076"/>
              <a:ext cx="76200" cy="1905"/>
            </a:xfrm>
            <a:custGeom>
              <a:avLst/>
              <a:gdLst/>
              <a:ahLst/>
              <a:cxnLst/>
              <a:rect l="l" t="t" r="r" b="b"/>
              <a:pathLst>
                <a:path w="76200" h="1905">
                  <a:moveTo>
                    <a:pt x="-4572" y="762"/>
                  </a:moveTo>
                  <a:lnTo>
                    <a:pt x="80772" y="762"/>
                  </a:lnTo>
                </a:path>
              </a:pathLst>
            </a:custGeom>
            <a:ln w="10668">
              <a:solidFill>
                <a:srgbClr val="497DBA"/>
              </a:solidFill>
            </a:ln>
          </p:spPr>
          <p:txBody>
            <a:bodyPr wrap="square" lIns="0" tIns="0" rIns="0" bIns="0" rtlCol="0"/>
            <a:lstStyle/>
            <a:p>
              <a:endParaRPr/>
            </a:p>
          </p:txBody>
        </p:sp>
        <p:sp>
          <p:nvSpPr>
            <p:cNvPr id="14" name="object 14"/>
            <p:cNvSpPr/>
            <p:nvPr/>
          </p:nvSpPr>
          <p:spPr>
            <a:xfrm>
              <a:off x="7315199" y="685800"/>
              <a:ext cx="76200" cy="1905"/>
            </a:xfrm>
            <a:custGeom>
              <a:avLst/>
              <a:gdLst/>
              <a:ahLst/>
              <a:cxnLst/>
              <a:rect l="l" t="t" r="r" b="b"/>
              <a:pathLst>
                <a:path w="76200" h="1904">
                  <a:moveTo>
                    <a:pt x="-4572" y="825"/>
                  </a:moveTo>
                  <a:lnTo>
                    <a:pt x="80772" y="825"/>
                  </a:lnTo>
                </a:path>
              </a:pathLst>
            </a:custGeom>
            <a:ln w="10795">
              <a:solidFill>
                <a:srgbClr val="497DBA"/>
              </a:solidFill>
            </a:ln>
          </p:spPr>
          <p:txBody>
            <a:bodyPr wrap="square" lIns="0" tIns="0" rIns="0" bIns="0" rtlCol="0"/>
            <a:lstStyle/>
            <a:p>
              <a:endParaRPr/>
            </a:p>
          </p:txBody>
        </p:sp>
        <p:sp>
          <p:nvSpPr>
            <p:cNvPr id="15" name="object 15"/>
            <p:cNvSpPr/>
            <p:nvPr/>
          </p:nvSpPr>
          <p:spPr>
            <a:xfrm>
              <a:off x="3199637" y="5100828"/>
              <a:ext cx="1752600" cy="86995"/>
            </a:xfrm>
            <a:custGeom>
              <a:avLst/>
              <a:gdLst/>
              <a:ahLst/>
              <a:cxnLst/>
              <a:rect l="l" t="t" r="r" b="b"/>
              <a:pathLst>
                <a:path w="1752600" h="86995">
                  <a:moveTo>
                    <a:pt x="0" y="0"/>
                  </a:moveTo>
                  <a:lnTo>
                    <a:pt x="0" y="86868"/>
                  </a:lnTo>
                </a:path>
                <a:path w="1752600" h="86995">
                  <a:moveTo>
                    <a:pt x="1752600" y="0"/>
                  </a:moveTo>
                  <a:lnTo>
                    <a:pt x="1752600" y="86868"/>
                  </a:lnTo>
                </a:path>
                <a:path w="1752600" h="86995">
                  <a:moveTo>
                    <a:pt x="914400" y="0"/>
                  </a:moveTo>
                  <a:lnTo>
                    <a:pt x="914400" y="86868"/>
                  </a:lnTo>
                </a:path>
              </a:pathLst>
            </a:custGeom>
            <a:ln w="10668">
              <a:solidFill>
                <a:srgbClr val="497DBA"/>
              </a:solidFill>
            </a:ln>
          </p:spPr>
          <p:txBody>
            <a:bodyPr wrap="square" lIns="0" tIns="0" rIns="0" bIns="0" rtlCol="0"/>
            <a:lstStyle/>
            <a:p>
              <a:endParaRPr/>
            </a:p>
          </p:txBody>
        </p:sp>
        <p:sp>
          <p:nvSpPr>
            <p:cNvPr id="16" name="object 16"/>
            <p:cNvSpPr/>
            <p:nvPr/>
          </p:nvSpPr>
          <p:spPr>
            <a:xfrm>
              <a:off x="5943600" y="5105400"/>
              <a:ext cx="1905" cy="78105"/>
            </a:xfrm>
            <a:custGeom>
              <a:avLst/>
              <a:gdLst/>
              <a:ahLst/>
              <a:cxnLst/>
              <a:rect l="l" t="t" r="r" b="b"/>
              <a:pathLst>
                <a:path w="1904" h="78104">
                  <a:moveTo>
                    <a:pt x="825" y="-4572"/>
                  </a:moveTo>
                  <a:lnTo>
                    <a:pt x="825" y="82296"/>
                  </a:lnTo>
                </a:path>
              </a:pathLst>
            </a:custGeom>
            <a:ln w="10795">
              <a:solidFill>
                <a:srgbClr val="497DBA"/>
              </a:solidFill>
            </a:ln>
          </p:spPr>
          <p:txBody>
            <a:bodyPr wrap="square" lIns="0" tIns="0" rIns="0" bIns="0" rtlCol="0"/>
            <a:lstStyle/>
            <a:p>
              <a:endParaRPr/>
            </a:p>
          </p:txBody>
        </p:sp>
        <p:sp>
          <p:nvSpPr>
            <p:cNvPr id="17" name="object 17"/>
            <p:cNvSpPr/>
            <p:nvPr/>
          </p:nvSpPr>
          <p:spPr>
            <a:xfrm>
              <a:off x="6856475" y="5103876"/>
              <a:ext cx="1905" cy="78105"/>
            </a:xfrm>
            <a:custGeom>
              <a:avLst/>
              <a:gdLst/>
              <a:ahLst/>
              <a:cxnLst/>
              <a:rect l="l" t="t" r="r" b="b"/>
              <a:pathLst>
                <a:path w="1904" h="78104">
                  <a:moveTo>
                    <a:pt x="762" y="-4572"/>
                  </a:moveTo>
                  <a:lnTo>
                    <a:pt x="762" y="82296"/>
                  </a:lnTo>
                </a:path>
              </a:pathLst>
            </a:custGeom>
            <a:ln w="10668">
              <a:solidFill>
                <a:srgbClr val="497DBA"/>
              </a:solidFill>
            </a:ln>
          </p:spPr>
          <p:txBody>
            <a:bodyPr wrap="square" lIns="0" tIns="0" rIns="0" bIns="0" rtlCol="0"/>
            <a:lstStyle/>
            <a:p>
              <a:endParaRPr/>
            </a:p>
          </p:txBody>
        </p:sp>
      </p:grpSp>
      <p:sp>
        <p:nvSpPr>
          <p:cNvPr id="18" name="object 18"/>
          <p:cNvSpPr txBox="1"/>
          <p:nvPr/>
        </p:nvSpPr>
        <p:spPr>
          <a:xfrm>
            <a:off x="2441194" y="4982336"/>
            <a:ext cx="297815" cy="390525"/>
          </a:xfrm>
          <a:prstGeom prst="rect">
            <a:avLst/>
          </a:prstGeom>
        </p:spPr>
        <p:txBody>
          <a:bodyPr vert="horz" wrap="square" lIns="0" tIns="12700" rIns="0" bIns="0" rtlCol="0">
            <a:spAutoFit/>
          </a:bodyPr>
          <a:lstStyle/>
          <a:p>
            <a:pPr marR="48260" algn="r">
              <a:lnSpc>
                <a:spcPts val="1315"/>
              </a:lnSpc>
              <a:spcBef>
                <a:spcPts val="100"/>
              </a:spcBef>
            </a:pPr>
            <a:r>
              <a:rPr sz="1200" dirty="0">
                <a:latin typeface="Times New Roman"/>
                <a:cs typeface="Times New Roman"/>
              </a:rPr>
              <a:t>700</a:t>
            </a:r>
            <a:endParaRPr sz="1200">
              <a:latin typeface="Times New Roman"/>
              <a:cs typeface="Times New Roman"/>
            </a:endParaRPr>
          </a:p>
          <a:p>
            <a:pPr marR="5080" algn="r">
              <a:lnSpc>
                <a:spcPts val="1555"/>
              </a:lnSpc>
            </a:pPr>
            <a:r>
              <a:rPr sz="1400" dirty="0">
                <a:latin typeface="Times New Roman"/>
                <a:cs typeface="Times New Roman"/>
              </a:rPr>
              <a:t>0</a:t>
            </a:r>
            <a:endParaRPr sz="1400">
              <a:latin typeface="Times New Roman"/>
              <a:cs typeface="Times New Roman"/>
            </a:endParaRPr>
          </a:p>
        </p:txBody>
      </p:sp>
      <p:sp>
        <p:nvSpPr>
          <p:cNvPr id="19" name="object 19"/>
          <p:cNvSpPr txBox="1"/>
          <p:nvPr/>
        </p:nvSpPr>
        <p:spPr>
          <a:xfrm>
            <a:off x="3508375" y="5209794"/>
            <a:ext cx="3953510" cy="239395"/>
          </a:xfrm>
          <a:prstGeom prst="rect">
            <a:avLst/>
          </a:prstGeom>
        </p:spPr>
        <p:txBody>
          <a:bodyPr vert="horz" wrap="square" lIns="0" tIns="12700" rIns="0" bIns="0" rtlCol="0">
            <a:spAutoFit/>
          </a:bodyPr>
          <a:lstStyle/>
          <a:p>
            <a:pPr marL="12700">
              <a:lnSpc>
                <a:spcPct val="100000"/>
              </a:lnSpc>
              <a:spcBef>
                <a:spcPts val="100"/>
              </a:spcBef>
              <a:tabLst>
                <a:tab pos="926465" algn="l"/>
                <a:tab pos="1841500" algn="l"/>
                <a:tab pos="2773045" algn="l"/>
                <a:tab pos="3670300" algn="l"/>
              </a:tabLst>
            </a:pPr>
            <a:r>
              <a:rPr sz="2100" spc="7" baseline="1984" dirty="0">
                <a:latin typeface="Times New Roman"/>
                <a:cs typeface="Times New Roman"/>
              </a:rPr>
              <a:t>2</a:t>
            </a:r>
            <a:r>
              <a:rPr sz="2100" baseline="1984" dirty="0">
                <a:latin typeface="Times New Roman"/>
                <a:cs typeface="Times New Roman"/>
              </a:rPr>
              <a:t>0	</a:t>
            </a:r>
            <a:r>
              <a:rPr sz="1400" spc="5" dirty="0">
                <a:latin typeface="Times New Roman"/>
                <a:cs typeface="Times New Roman"/>
              </a:rPr>
              <a:t>4</a:t>
            </a:r>
            <a:r>
              <a:rPr sz="1400" dirty="0">
                <a:latin typeface="Times New Roman"/>
                <a:cs typeface="Times New Roman"/>
              </a:rPr>
              <a:t>0	</a:t>
            </a:r>
            <a:r>
              <a:rPr sz="2100" spc="7" baseline="1984" dirty="0">
                <a:latin typeface="Times New Roman"/>
                <a:cs typeface="Times New Roman"/>
              </a:rPr>
              <a:t>6</a:t>
            </a:r>
            <a:r>
              <a:rPr sz="2100" baseline="1984" dirty="0">
                <a:latin typeface="Times New Roman"/>
                <a:cs typeface="Times New Roman"/>
              </a:rPr>
              <a:t>0	</a:t>
            </a:r>
            <a:r>
              <a:rPr sz="2100" spc="7" baseline="1984" dirty="0">
                <a:latin typeface="Times New Roman"/>
                <a:cs typeface="Times New Roman"/>
              </a:rPr>
              <a:t>8</a:t>
            </a:r>
            <a:r>
              <a:rPr sz="2100" baseline="1984" dirty="0">
                <a:latin typeface="Times New Roman"/>
                <a:cs typeface="Times New Roman"/>
              </a:rPr>
              <a:t>0	</a:t>
            </a:r>
            <a:r>
              <a:rPr sz="2100" spc="7" baseline="1984" dirty="0">
                <a:latin typeface="Times New Roman"/>
                <a:cs typeface="Times New Roman"/>
              </a:rPr>
              <a:t>100</a:t>
            </a:r>
            <a:endParaRPr sz="2100" baseline="1984">
              <a:latin typeface="Times New Roman"/>
              <a:cs typeface="Times New Roman"/>
            </a:endParaRPr>
          </a:p>
        </p:txBody>
      </p:sp>
      <p:sp>
        <p:nvSpPr>
          <p:cNvPr id="20" name="object 20"/>
          <p:cNvSpPr txBox="1"/>
          <p:nvPr/>
        </p:nvSpPr>
        <p:spPr>
          <a:xfrm>
            <a:off x="2441194" y="4249039"/>
            <a:ext cx="2540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800</a:t>
            </a:r>
            <a:endParaRPr sz="1200">
              <a:latin typeface="Times New Roman"/>
              <a:cs typeface="Times New Roman"/>
            </a:endParaRPr>
          </a:p>
        </p:txBody>
      </p:sp>
      <p:sp>
        <p:nvSpPr>
          <p:cNvPr id="21" name="object 21"/>
          <p:cNvSpPr txBox="1"/>
          <p:nvPr/>
        </p:nvSpPr>
        <p:spPr>
          <a:xfrm>
            <a:off x="2441194" y="3305683"/>
            <a:ext cx="2540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900</a:t>
            </a:r>
            <a:endParaRPr sz="1200">
              <a:latin typeface="Times New Roman"/>
              <a:cs typeface="Times New Roman"/>
            </a:endParaRPr>
          </a:p>
        </p:txBody>
      </p:sp>
      <p:sp>
        <p:nvSpPr>
          <p:cNvPr id="22" name="object 22"/>
          <p:cNvSpPr txBox="1"/>
          <p:nvPr/>
        </p:nvSpPr>
        <p:spPr>
          <a:xfrm>
            <a:off x="2364994" y="2391283"/>
            <a:ext cx="3302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1000</a:t>
            </a:r>
            <a:endParaRPr sz="1200">
              <a:latin typeface="Times New Roman"/>
              <a:cs typeface="Times New Roman"/>
            </a:endParaRPr>
          </a:p>
        </p:txBody>
      </p:sp>
      <p:sp>
        <p:nvSpPr>
          <p:cNvPr id="23" name="object 23"/>
          <p:cNvSpPr txBox="1"/>
          <p:nvPr/>
        </p:nvSpPr>
        <p:spPr>
          <a:xfrm>
            <a:off x="2364994" y="1476502"/>
            <a:ext cx="324485" cy="208279"/>
          </a:xfrm>
          <a:prstGeom prst="rect">
            <a:avLst/>
          </a:prstGeom>
        </p:spPr>
        <p:txBody>
          <a:bodyPr vert="horz" wrap="square" lIns="0" tIns="12700" rIns="0" bIns="0" rtlCol="0">
            <a:spAutoFit/>
          </a:bodyPr>
          <a:lstStyle/>
          <a:p>
            <a:pPr marL="12700">
              <a:lnSpc>
                <a:spcPct val="100000"/>
              </a:lnSpc>
              <a:spcBef>
                <a:spcPts val="100"/>
              </a:spcBef>
            </a:pPr>
            <a:r>
              <a:rPr sz="1200" spc="-50" dirty="0">
                <a:latin typeface="Times New Roman"/>
                <a:cs typeface="Times New Roman"/>
              </a:rPr>
              <a:t>1</a:t>
            </a:r>
            <a:r>
              <a:rPr sz="1200" dirty="0">
                <a:latin typeface="Times New Roman"/>
                <a:cs typeface="Times New Roman"/>
              </a:rPr>
              <a:t>100</a:t>
            </a:r>
            <a:endParaRPr sz="1200">
              <a:latin typeface="Times New Roman"/>
              <a:cs typeface="Times New Roman"/>
            </a:endParaRPr>
          </a:p>
        </p:txBody>
      </p:sp>
      <p:sp>
        <p:nvSpPr>
          <p:cNvPr id="24" name="object 24"/>
          <p:cNvSpPr txBox="1"/>
          <p:nvPr/>
        </p:nvSpPr>
        <p:spPr>
          <a:xfrm>
            <a:off x="2364994" y="561543"/>
            <a:ext cx="330200"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1200</a:t>
            </a:r>
            <a:endParaRPr sz="1200">
              <a:latin typeface="Times New Roman"/>
              <a:cs typeface="Times New Roman"/>
            </a:endParaRPr>
          </a:p>
        </p:txBody>
      </p:sp>
      <p:grpSp>
        <p:nvGrpSpPr>
          <p:cNvPr id="25" name="object 25"/>
          <p:cNvGrpSpPr/>
          <p:nvPr/>
        </p:nvGrpSpPr>
        <p:grpSpPr>
          <a:xfrm>
            <a:off x="2723769" y="666241"/>
            <a:ext cx="4596130" cy="4177665"/>
            <a:chOff x="2723769" y="666241"/>
            <a:chExt cx="4596130" cy="4177665"/>
          </a:xfrm>
        </p:grpSpPr>
        <p:sp>
          <p:nvSpPr>
            <p:cNvPr id="26" name="object 26"/>
            <p:cNvSpPr/>
            <p:nvPr/>
          </p:nvSpPr>
          <p:spPr>
            <a:xfrm>
              <a:off x="2743200" y="685799"/>
              <a:ext cx="76200" cy="1905"/>
            </a:xfrm>
            <a:custGeom>
              <a:avLst/>
              <a:gdLst/>
              <a:ahLst/>
              <a:cxnLst/>
              <a:rect l="l" t="t" r="r" b="b"/>
              <a:pathLst>
                <a:path w="76200" h="1904">
                  <a:moveTo>
                    <a:pt x="-4572" y="825"/>
                  </a:moveTo>
                  <a:lnTo>
                    <a:pt x="80772" y="825"/>
                  </a:lnTo>
                </a:path>
              </a:pathLst>
            </a:custGeom>
            <a:ln w="10795">
              <a:solidFill>
                <a:srgbClr val="497DBA"/>
              </a:solidFill>
            </a:ln>
          </p:spPr>
          <p:txBody>
            <a:bodyPr wrap="square" lIns="0" tIns="0" rIns="0" bIns="0" rtlCol="0"/>
            <a:lstStyle/>
            <a:p>
              <a:endParaRPr/>
            </a:p>
          </p:txBody>
        </p:sp>
        <p:sp>
          <p:nvSpPr>
            <p:cNvPr id="27" name="object 27"/>
            <p:cNvSpPr/>
            <p:nvPr/>
          </p:nvSpPr>
          <p:spPr>
            <a:xfrm>
              <a:off x="3735451" y="3031490"/>
              <a:ext cx="1703705" cy="1654810"/>
            </a:xfrm>
            <a:custGeom>
              <a:avLst/>
              <a:gdLst/>
              <a:ahLst/>
              <a:cxnLst/>
              <a:rect l="l" t="t" r="r" b="b"/>
              <a:pathLst>
                <a:path w="1703704" h="1654810">
                  <a:moveTo>
                    <a:pt x="47670" y="1554353"/>
                  </a:moveTo>
                  <a:lnTo>
                    <a:pt x="20065" y="1554353"/>
                  </a:lnTo>
                  <a:lnTo>
                    <a:pt x="24511" y="1558163"/>
                  </a:lnTo>
                  <a:lnTo>
                    <a:pt x="97154" y="1630553"/>
                  </a:lnTo>
                  <a:lnTo>
                    <a:pt x="100075" y="1634363"/>
                  </a:lnTo>
                  <a:lnTo>
                    <a:pt x="101473" y="1640713"/>
                  </a:lnTo>
                  <a:lnTo>
                    <a:pt x="99949" y="1644523"/>
                  </a:lnTo>
                  <a:lnTo>
                    <a:pt x="92328" y="1652143"/>
                  </a:lnTo>
                  <a:lnTo>
                    <a:pt x="94869" y="1654683"/>
                  </a:lnTo>
                  <a:lnTo>
                    <a:pt x="129159" y="1620393"/>
                  </a:lnTo>
                  <a:lnTo>
                    <a:pt x="115443" y="1620393"/>
                  </a:lnTo>
                  <a:lnTo>
                    <a:pt x="111125" y="1617853"/>
                  </a:lnTo>
                  <a:lnTo>
                    <a:pt x="77597" y="1583563"/>
                  </a:lnTo>
                  <a:lnTo>
                    <a:pt x="78359" y="1583563"/>
                  </a:lnTo>
                  <a:lnTo>
                    <a:pt x="79756" y="1582293"/>
                  </a:lnTo>
                  <a:lnTo>
                    <a:pt x="80518" y="1581023"/>
                  </a:lnTo>
                  <a:lnTo>
                    <a:pt x="81152" y="1581023"/>
                  </a:lnTo>
                  <a:lnTo>
                    <a:pt x="81787" y="1579753"/>
                  </a:lnTo>
                  <a:lnTo>
                    <a:pt x="73151" y="1579753"/>
                  </a:lnTo>
                  <a:lnTo>
                    <a:pt x="47670" y="1554353"/>
                  </a:lnTo>
                  <a:close/>
                </a:path>
                <a:path w="1703704" h="1654810">
                  <a:moveTo>
                    <a:pt x="132969" y="1611503"/>
                  </a:moveTo>
                  <a:lnTo>
                    <a:pt x="125729" y="1619123"/>
                  </a:lnTo>
                  <a:lnTo>
                    <a:pt x="122047" y="1620393"/>
                  </a:lnTo>
                  <a:lnTo>
                    <a:pt x="129159" y="1620393"/>
                  </a:lnTo>
                  <a:lnTo>
                    <a:pt x="135509" y="1614043"/>
                  </a:lnTo>
                  <a:lnTo>
                    <a:pt x="132969" y="1611503"/>
                  </a:lnTo>
                  <a:close/>
                </a:path>
                <a:path w="1703704" h="1654810">
                  <a:moveTo>
                    <a:pt x="176657" y="1573403"/>
                  </a:moveTo>
                  <a:lnTo>
                    <a:pt x="87502" y="1573403"/>
                  </a:lnTo>
                  <a:lnTo>
                    <a:pt x="163957" y="1586103"/>
                  </a:lnTo>
                  <a:lnTo>
                    <a:pt x="176657" y="1573403"/>
                  </a:lnTo>
                  <a:close/>
                </a:path>
                <a:path w="1703704" h="1654810">
                  <a:moveTo>
                    <a:pt x="105325" y="1518793"/>
                  </a:moveTo>
                  <a:lnTo>
                    <a:pt x="70993" y="1518793"/>
                  </a:lnTo>
                  <a:lnTo>
                    <a:pt x="77724" y="1521333"/>
                  </a:lnTo>
                  <a:lnTo>
                    <a:pt x="89662" y="1534033"/>
                  </a:lnTo>
                  <a:lnTo>
                    <a:pt x="92328" y="1540383"/>
                  </a:lnTo>
                  <a:lnTo>
                    <a:pt x="91694" y="1549273"/>
                  </a:lnTo>
                  <a:lnTo>
                    <a:pt x="90429" y="1555623"/>
                  </a:lnTo>
                  <a:lnTo>
                    <a:pt x="87582" y="1561973"/>
                  </a:lnTo>
                  <a:lnTo>
                    <a:pt x="83139" y="1569593"/>
                  </a:lnTo>
                  <a:lnTo>
                    <a:pt x="77088" y="1575943"/>
                  </a:lnTo>
                  <a:lnTo>
                    <a:pt x="76708" y="1575943"/>
                  </a:lnTo>
                  <a:lnTo>
                    <a:pt x="76200" y="1577213"/>
                  </a:lnTo>
                  <a:lnTo>
                    <a:pt x="75437" y="1577213"/>
                  </a:lnTo>
                  <a:lnTo>
                    <a:pt x="73151" y="1579753"/>
                  </a:lnTo>
                  <a:lnTo>
                    <a:pt x="81787" y="1579753"/>
                  </a:lnTo>
                  <a:lnTo>
                    <a:pt x="83312" y="1578483"/>
                  </a:lnTo>
                  <a:lnTo>
                    <a:pt x="87502" y="1573403"/>
                  </a:lnTo>
                  <a:lnTo>
                    <a:pt x="176657" y="1573403"/>
                  </a:lnTo>
                  <a:lnTo>
                    <a:pt x="181737" y="1568323"/>
                  </a:lnTo>
                  <a:lnTo>
                    <a:pt x="156972" y="1568323"/>
                  </a:lnTo>
                  <a:lnTo>
                    <a:pt x="146176" y="1565783"/>
                  </a:lnTo>
                  <a:lnTo>
                    <a:pt x="99440" y="1558163"/>
                  </a:lnTo>
                  <a:lnTo>
                    <a:pt x="103413" y="1551813"/>
                  </a:lnTo>
                  <a:lnTo>
                    <a:pt x="106172" y="1544193"/>
                  </a:lnTo>
                  <a:lnTo>
                    <a:pt x="107692" y="1537843"/>
                  </a:lnTo>
                  <a:lnTo>
                    <a:pt x="107846" y="1534033"/>
                  </a:lnTo>
                  <a:lnTo>
                    <a:pt x="107865" y="1530223"/>
                  </a:lnTo>
                  <a:lnTo>
                    <a:pt x="107441" y="1523873"/>
                  </a:lnTo>
                  <a:lnTo>
                    <a:pt x="105325" y="1518793"/>
                  </a:lnTo>
                  <a:close/>
                </a:path>
                <a:path w="1703704" h="1654810">
                  <a:moveTo>
                    <a:pt x="186689" y="1558163"/>
                  </a:moveTo>
                  <a:lnTo>
                    <a:pt x="180975" y="1563243"/>
                  </a:lnTo>
                  <a:lnTo>
                    <a:pt x="175513" y="1565783"/>
                  </a:lnTo>
                  <a:lnTo>
                    <a:pt x="164973" y="1568323"/>
                  </a:lnTo>
                  <a:lnTo>
                    <a:pt x="181737" y="1568323"/>
                  </a:lnTo>
                  <a:lnTo>
                    <a:pt x="189357" y="1560703"/>
                  </a:lnTo>
                  <a:lnTo>
                    <a:pt x="186689" y="1558163"/>
                  </a:lnTo>
                  <a:close/>
                </a:path>
                <a:path w="1703704" h="1654810">
                  <a:moveTo>
                    <a:pt x="72136" y="1501013"/>
                  </a:moveTo>
                  <a:lnTo>
                    <a:pt x="65277" y="1502283"/>
                  </a:lnTo>
                  <a:lnTo>
                    <a:pt x="59054" y="1506093"/>
                  </a:lnTo>
                  <a:lnTo>
                    <a:pt x="54028" y="1508633"/>
                  </a:lnTo>
                  <a:lnTo>
                    <a:pt x="48275" y="1513713"/>
                  </a:lnTo>
                  <a:lnTo>
                    <a:pt x="41784" y="1518793"/>
                  </a:lnTo>
                  <a:lnTo>
                    <a:pt x="34544" y="1526413"/>
                  </a:lnTo>
                  <a:lnTo>
                    <a:pt x="0" y="1560703"/>
                  </a:lnTo>
                  <a:lnTo>
                    <a:pt x="2539" y="1563243"/>
                  </a:lnTo>
                  <a:lnTo>
                    <a:pt x="6223" y="1559433"/>
                  </a:lnTo>
                  <a:lnTo>
                    <a:pt x="9778" y="1555623"/>
                  </a:lnTo>
                  <a:lnTo>
                    <a:pt x="13462" y="1554353"/>
                  </a:lnTo>
                  <a:lnTo>
                    <a:pt x="47670" y="1554353"/>
                  </a:lnTo>
                  <a:lnTo>
                    <a:pt x="33654" y="1540383"/>
                  </a:lnTo>
                  <a:lnTo>
                    <a:pt x="37337" y="1534033"/>
                  </a:lnTo>
                  <a:lnTo>
                    <a:pt x="40639" y="1530223"/>
                  </a:lnTo>
                  <a:lnTo>
                    <a:pt x="43307" y="1527683"/>
                  </a:lnTo>
                  <a:lnTo>
                    <a:pt x="49402" y="1521333"/>
                  </a:lnTo>
                  <a:lnTo>
                    <a:pt x="56261" y="1518793"/>
                  </a:lnTo>
                  <a:lnTo>
                    <a:pt x="105325" y="1518793"/>
                  </a:lnTo>
                  <a:lnTo>
                    <a:pt x="104266" y="1516253"/>
                  </a:lnTo>
                  <a:lnTo>
                    <a:pt x="92963" y="1504823"/>
                  </a:lnTo>
                  <a:lnTo>
                    <a:pt x="86613" y="1502283"/>
                  </a:lnTo>
                  <a:lnTo>
                    <a:pt x="79375" y="1502283"/>
                  </a:lnTo>
                  <a:lnTo>
                    <a:pt x="72136" y="1501013"/>
                  </a:lnTo>
                  <a:close/>
                </a:path>
                <a:path w="1703704" h="1654810">
                  <a:moveTo>
                    <a:pt x="181990" y="1450213"/>
                  </a:moveTo>
                  <a:lnTo>
                    <a:pt x="147875" y="1474343"/>
                  </a:lnTo>
                  <a:lnTo>
                    <a:pt x="145287" y="1490853"/>
                  </a:lnTo>
                  <a:lnTo>
                    <a:pt x="146645" y="1499743"/>
                  </a:lnTo>
                  <a:lnTo>
                    <a:pt x="170172" y="1531493"/>
                  </a:lnTo>
                  <a:lnTo>
                    <a:pt x="194818" y="1541653"/>
                  </a:lnTo>
                  <a:lnTo>
                    <a:pt x="203108" y="1540383"/>
                  </a:lnTo>
                  <a:lnTo>
                    <a:pt x="229535" y="1522603"/>
                  </a:lnTo>
                  <a:lnTo>
                    <a:pt x="193039" y="1522603"/>
                  </a:lnTo>
                  <a:lnTo>
                    <a:pt x="185491" y="1521333"/>
                  </a:lnTo>
                  <a:lnTo>
                    <a:pt x="178085" y="1517523"/>
                  </a:lnTo>
                  <a:lnTo>
                    <a:pt x="170822" y="1512443"/>
                  </a:lnTo>
                  <a:lnTo>
                    <a:pt x="163702" y="1506093"/>
                  </a:lnTo>
                  <a:lnTo>
                    <a:pt x="167602" y="1502283"/>
                  </a:lnTo>
                  <a:lnTo>
                    <a:pt x="159638" y="1502283"/>
                  </a:lnTo>
                  <a:lnTo>
                    <a:pt x="154686" y="1497203"/>
                  </a:lnTo>
                  <a:lnTo>
                    <a:pt x="152400" y="1490853"/>
                  </a:lnTo>
                  <a:lnTo>
                    <a:pt x="152400" y="1478153"/>
                  </a:lnTo>
                  <a:lnTo>
                    <a:pt x="154432" y="1473073"/>
                  </a:lnTo>
                  <a:lnTo>
                    <a:pt x="160782" y="1466723"/>
                  </a:lnTo>
                  <a:lnTo>
                    <a:pt x="163957" y="1465453"/>
                  </a:lnTo>
                  <a:lnTo>
                    <a:pt x="167766" y="1464183"/>
                  </a:lnTo>
                  <a:lnTo>
                    <a:pt x="206599" y="1464183"/>
                  </a:lnTo>
                  <a:lnTo>
                    <a:pt x="207899" y="1462913"/>
                  </a:lnTo>
                  <a:lnTo>
                    <a:pt x="201850" y="1456563"/>
                  </a:lnTo>
                  <a:lnTo>
                    <a:pt x="195516" y="1454023"/>
                  </a:lnTo>
                  <a:lnTo>
                    <a:pt x="188896" y="1451483"/>
                  </a:lnTo>
                  <a:lnTo>
                    <a:pt x="181990" y="1450213"/>
                  </a:lnTo>
                  <a:close/>
                </a:path>
                <a:path w="1703704" h="1654810">
                  <a:moveTo>
                    <a:pt x="224536" y="1479423"/>
                  </a:moveTo>
                  <a:lnTo>
                    <a:pt x="220979" y="1479423"/>
                  </a:lnTo>
                  <a:lnTo>
                    <a:pt x="224409" y="1487043"/>
                  </a:lnTo>
                  <a:lnTo>
                    <a:pt x="225806" y="1493393"/>
                  </a:lnTo>
                  <a:lnTo>
                    <a:pt x="200209" y="1522603"/>
                  </a:lnTo>
                  <a:lnTo>
                    <a:pt x="229535" y="1522603"/>
                  </a:lnTo>
                  <a:lnTo>
                    <a:pt x="231441" y="1518793"/>
                  </a:lnTo>
                  <a:lnTo>
                    <a:pt x="233166" y="1512443"/>
                  </a:lnTo>
                  <a:lnTo>
                    <a:pt x="233425" y="1504823"/>
                  </a:lnTo>
                  <a:lnTo>
                    <a:pt x="232590" y="1497203"/>
                  </a:lnTo>
                  <a:lnTo>
                    <a:pt x="230838" y="1490853"/>
                  </a:lnTo>
                  <a:lnTo>
                    <a:pt x="228157" y="1484503"/>
                  </a:lnTo>
                  <a:lnTo>
                    <a:pt x="224536" y="1479423"/>
                  </a:lnTo>
                  <a:close/>
                </a:path>
                <a:path w="1703704" h="1654810">
                  <a:moveTo>
                    <a:pt x="206599" y="1464183"/>
                  </a:moveTo>
                  <a:lnTo>
                    <a:pt x="175387" y="1464183"/>
                  </a:lnTo>
                  <a:lnTo>
                    <a:pt x="179070" y="1465453"/>
                  </a:lnTo>
                  <a:lnTo>
                    <a:pt x="181610" y="1466723"/>
                  </a:lnTo>
                  <a:lnTo>
                    <a:pt x="184912" y="1469263"/>
                  </a:lnTo>
                  <a:lnTo>
                    <a:pt x="189229" y="1473073"/>
                  </a:lnTo>
                  <a:lnTo>
                    <a:pt x="159638" y="1502283"/>
                  </a:lnTo>
                  <a:lnTo>
                    <a:pt x="167602" y="1502283"/>
                  </a:lnTo>
                  <a:lnTo>
                    <a:pt x="206599" y="1464183"/>
                  </a:lnTo>
                  <a:close/>
                </a:path>
                <a:path w="1703704" h="1654810">
                  <a:moveTo>
                    <a:pt x="201835" y="1395603"/>
                  </a:moveTo>
                  <a:lnTo>
                    <a:pt x="176657" y="1395603"/>
                  </a:lnTo>
                  <a:lnTo>
                    <a:pt x="178308" y="1396873"/>
                  </a:lnTo>
                  <a:lnTo>
                    <a:pt x="180339" y="1398143"/>
                  </a:lnTo>
                  <a:lnTo>
                    <a:pt x="182245" y="1399413"/>
                  </a:lnTo>
                  <a:lnTo>
                    <a:pt x="186944" y="1403223"/>
                  </a:lnTo>
                  <a:lnTo>
                    <a:pt x="256286" y="1473073"/>
                  </a:lnTo>
                  <a:lnTo>
                    <a:pt x="258699" y="1475613"/>
                  </a:lnTo>
                  <a:lnTo>
                    <a:pt x="259461" y="1478153"/>
                  </a:lnTo>
                  <a:lnTo>
                    <a:pt x="260350" y="1479423"/>
                  </a:lnTo>
                  <a:lnTo>
                    <a:pt x="260476" y="1481963"/>
                  </a:lnTo>
                  <a:lnTo>
                    <a:pt x="259461" y="1484503"/>
                  </a:lnTo>
                  <a:lnTo>
                    <a:pt x="257810" y="1487043"/>
                  </a:lnTo>
                  <a:lnTo>
                    <a:pt x="254888" y="1490853"/>
                  </a:lnTo>
                  <a:lnTo>
                    <a:pt x="257428" y="1493393"/>
                  </a:lnTo>
                  <a:lnTo>
                    <a:pt x="285033" y="1465453"/>
                  </a:lnTo>
                  <a:lnTo>
                    <a:pt x="274700" y="1465453"/>
                  </a:lnTo>
                  <a:lnTo>
                    <a:pt x="272796" y="1464183"/>
                  </a:lnTo>
                  <a:lnTo>
                    <a:pt x="270890" y="1464183"/>
                  </a:lnTo>
                  <a:lnTo>
                    <a:pt x="267970" y="1461643"/>
                  </a:lnTo>
                  <a:lnTo>
                    <a:pt x="201835" y="1395603"/>
                  </a:lnTo>
                  <a:close/>
                </a:path>
                <a:path w="1703704" h="1654810">
                  <a:moveTo>
                    <a:pt x="286258" y="1459103"/>
                  </a:moveTo>
                  <a:lnTo>
                    <a:pt x="282956" y="1461643"/>
                  </a:lnTo>
                  <a:lnTo>
                    <a:pt x="280415" y="1464183"/>
                  </a:lnTo>
                  <a:lnTo>
                    <a:pt x="276606" y="1465453"/>
                  </a:lnTo>
                  <a:lnTo>
                    <a:pt x="285033" y="1465453"/>
                  </a:lnTo>
                  <a:lnTo>
                    <a:pt x="288798" y="1461643"/>
                  </a:lnTo>
                  <a:lnTo>
                    <a:pt x="286258" y="1459103"/>
                  </a:lnTo>
                  <a:close/>
                </a:path>
                <a:path w="1703704" h="1654810">
                  <a:moveTo>
                    <a:pt x="300100" y="1362583"/>
                  </a:moveTo>
                  <a:lnTo>
                    <a:pt x="275844" y="1362583"/>
                  </a:lnTo>
                  <a:lnTo>
                    <a:pt x="281177" y="1366393"/>
                  </a:lnTo>
                  <a:lnTo>
                    <a:pt x="287654" y="1372743"/>
                  </a:lnTo>
                  <a:lnTo>
                    <a:pt x="290195" y="1375283"/>
                  </a:lnTo>
                  <a:lnTo>
                    <a:pt x="285359" y="1385443"/>
                  </a:lnTo>
                  <a:lnTo>
                    <a:pt x="281511" y="1394333"/>
                  </a:lnTo>
                  <a:lnTo>
                    <a:pt x="278639" y="1403223"/>
                  </a:lnTo>
                  <a:lnTo>
                    <a:pt x="276733" y="1408303"/>
                  </a:lnTo>
                  <a:lnTo>
                    <a:pt x="274827" y="1415923"/>
                  </a:lnTo>
                  <a:lnTo>
                    <a:pt x="274447" y="1422273"/>
                  </a:lnTo>
                  <a:lnTo>
                    <a:pt x="275716" y="1427353"/>
                  </a:lnTo>
                  <a:lnTo>
                    <a:pt x="276606" y="1431163"/>
                  </a:lnTo>
                  <a:lnTo>
                    <a:pt x="278638" y="1434973"/>
                  </a:lnTo>
                  <a:lnTo>
                    <a:pt x="281686" y="1437513"/>
                  </a:lnTo>
                  <a:lnTo>
                    <a:pt x="286638" y="1442593"/>
                  </a:lnTo>
                  <a:lnTo>
                    <a:pt x="292100" y="1445133"/>
                  </a:lnTo>
                  <a:lnTo>
                    <a:pt x="303911" y="1446403"/>
                  </a:lnTo>
                  <a:lnTo>
                    <a:pt x="309118" y="1443863"/>
                  </a:lnTo>
                  <a:lnTo>
                    <a:pt x="313563" y="1438783"/>
                  </a:lnTo>
                  <a:lnTo>
                    <a:pt x="316357" y="1436243"/>
                  </a:lnTo>
                  <a:lnTo>
                    <a:pt x="318388" y="1433703"/>
                  </a:lnTo>
                  <a:lnTo>
                    <a:pt x="319786" y="1429893"/>
                  </a:lnTo>
                  <a:lnTo>
                    <a:pt x="320230" y="1428623"/>
                  </a:lnTo>
                  <a:lnTo>
                    <a:pt x="297307" y="1428623"/>
                  </a:lnTo>
                  <a:lnTo>
                    <a:pt x="293624" y="1426083"/>
                  </a:lnTo>
                  <a:lnTo>
                    <a:pt x="287527" y="1419733"/>
                  </a:lnTo>
                  <a:lnTo>
                    <a:pt x="285876" y="1417193"/>
                  </a:lnTo>
                  <a:lnTo>
                    <a:pt x="284607" y="1409573"/>
                  </a:lnTo>
                  <a:lnTo>
                    <a:pt x="285114" y="1404493"/>
                  </a:lnTo>
                  <a:lnTo>
                    <a:pt x="286765" y="1399413"/>
                  </a:lnTo>
                  <a:lnTo>
                    <a:pt x="287527" y="1395603"/>
                  </a:lnTo>
                  <a:lnTo>
                    <a:pt x="290195" y="1389253"/>
                  </a:lnTo>
                  <a:lnTo>
                    <a:pt x="294386" y="1379093"/>
                  </a:lnTo>
                  <a:lnTo>
                    <a:pt x="316805" y="1379093"/>
                  </a:lnTo>
                  <a:lnTo>
                    <a:pt x="300100" y="1362583"/>
                  </a:lnTo>
                  <a:close/>
                </a:path>
                <a:path w="1703704" h="1654810">
                  <a:moveTo>
                    <a:pt x="316805" y="1379093"/>
                  </a:moveTo>
                  <a:lnTo>
                    <a:pt x="294386" y="1379093"/>
                  </a:lnTo>
                  <a:lnTo>
                    <a:pt x="318770" y="1403223"/>
                  </a:lnTo>
                  <a:lnTo>
                    <a:pt x="317753" y="1414653"/>
                  </a:lnTo>
                  <a:lnTo>
                    <a:pt x="315340" y="1421003"/>
                  </a:lnTo>
                  <a:lnTo>
                    <a:pt x="311785" y="1424813"/>
                  </a:lnTo>
                  <a:lnTo>
                    <a:pt x="309245" y="1427353"/>
                  </a:lnTo>
                  <a:lnTo>
                    <a:pt x="305815" y="1428623"/>
                  </a:lnTo>
                  <a:lnTo>
                    <a:pt x="320230" y="1428623"/>
                  </a:lnTo>
                  <a:lnTo>
                    <a:pt x="320675" y="1427353"/>
                  </a:lnTo>
                  <a:lnTo>
                    <a:pt x="321818" y="1419733"/>
                  </a:lnTo>
                  <a:lnTo>
                    <a:pt x="323341" y="1408303"/>
                  </a:lnTo>
                  <a:lnTo>
                    <a:pt x="343376" y="1408303"/>
                  </a:lnTo>
                  <a:lnTo>
                    <a:pt x="344376" y="1407033"/>
                  </a:lnTo>
                  <a:lnTo>
                    <a:pt x="346138" y="1401953"/>
                  </a:lnTo>
                  <a:lnTo>
                    <a:pt x="346487" y="1396873"/>
                  </a:lnTo>
                  <a:lnTo>
                    <a:pt x="336423" y="1396873"/>
                  </a:lnTo>
                  <a:lnTo>
                    <a:pt x="335152" y="1395603"/>
                  </a:lnTo>
                  <a:lnTo>
                    <a:pt x="331850" y="1393063"/>
                  </a:lnTo>
                  <a:lnTo>
                    <a:pt x="328040" y="1389253"/>
                  </a:lnTo>
                  <a:lnTo>
                    <a:pt x="321945" y="1384173"/>
                  </a:lnTo>
                  <a:lnTo>
                    <a:pt x="316805" y="1379093"/>
                  </a:lnTo>
                  <a:close/>
                </a:path>
                <a:path w="1703704" h="1654810">
                  <a:moveTo>
                    <a:pt x="343376" y="1408303"/>
                  </a:moveTo>
                  <a:lnTo>
                    <a:pt x="323341" y="1408303"/>
                  </a:lnTo>
                  <a:lnTo>
                    <a:pt x="327278" y="1412113"/>
                  </a:lnTo>
                  <a:lnTo>
                    <a:pt x="330708" y="1414653"/>
                  </a:lnTo>
                  <a:lnTo>
                    <a:pt x="336550" y="1414653"/>
                  </a:lnTo>
                  <a:lnTo>
                    <a:pt x="339089" y="1413383"/>
                  </a:lnTo>
                  <a:lnTo>
                    <a:pt x="341375" y="1410843"/>
                  </a:lnTo>
                  <a:lnTo>
                    <a:pt x="343376" y="1408303"/>
                  </a:lnTo>
                  <a:close/>
                </a:path>
                <a:path w="1703704" h="1654810">
                  <a:moveTo>
                    <a:pt x="282194" y="1348613"/>
                  </a:moveTo>
                  <a:lnTo>
                    <a:pt x="277875" y="1348613"/>
                  </a:lnTo>
                  <a:lnTo>
                    <a:pt x="273685" y="1349883"/>
                  </a:lnTo>
                  <a:lnTo>
                    <a:pt x="245792" y="1377823"/>
                  </a:lnTo>
                  <a:lnTo>
                    <a:pt x="243839" y="1390523"/>
                  </a:lnTo>
                  <a:lnTo>
                    <a:pt x="245490" y="1396873"/>
                  </a:lnTo>
                  <a:lnTo>
                    <a:pt x="251587" y="1403223"/>
                  </a:lnTo>
                  <a:lnTo>
                    <a:pt x="253746" y="1404493"/>
                  </a:lnTo>
                  <a:lnTo>
                    <a:pt x="258445" y="1404493"/>
                  </a:lnTo>
                  <a:lnTo>
                    <a:pt x="263525" y="1391793"/>
                  </a:lnTo>
                  <a:lnTo>
                    <a:pt x="261365" y="1389253"/>
                  </a:lnTo>
                  <a:lnTo>
                    <a:pt x="257175" y="1385443"/>
                  </a:lnTo>
                  <a:lnTo>
                    <a:pt x="255143" y="1382903"/>
                  </a:lnTo>
                  <a:lnTo>
                    <a:pt x="254126" y="1380363"/>
                  </a:lnTo>
                  <a:lnTo>
                    <a:pt x="254381" y="1376553"/>
                  </a:lnTo>
                  <a:lnTo>
                    <a:pt x="254508" y="1374013"/>
                  </a:lnTo>
                  <a:lnTo>
                    <a:pt x="256032" y="1370203"/>
                  </a:lnTo>
                  <a:lnTo>
                    <a:pt x="258952" y="1367663"/>
                  </a:lnTo>
                  <a:lnTo>
                    <a:pt x="262889" y="1363853"/>
                  </a:lnTo>
                  <a:lnTo>
                    <a:pt x="266953" y="1362583"/>
                  </a:lnTo>
                  <a:lnTo>
                    <a:pt x="300100" y="1362583"/>
                  </a:lnTo>
                  <a:lnTo>
                    <a:pt x="293877" y="1356233"/>
                  </a:lnTo>
                  <a:lnTo>
                    <a:pt x="289433" y="1352423"/>
                  </a:lnTo>
                  <a:lnTo>
                    <a:pt x="286512" y="1351153"/>
                  </a:lnTo>
                  <a:lnTo>
                    <a:pt x="282194" y="1348613"/>
                  </a:lnTo>
                  <a:close/>
                </a:path>
                <a:path w="1703704" h="1654810">
                  <a:moveTo>
                    <a:pt x="178943" y="1372743"/>
                  </a:moveTo>
                  <a:lnTo>
                    <a:pt x="175768" y="1375283"/>
                  </a:lnTo>
                  <a:lnTo>
                    <a:pt x="164591" y="1401953"/>
                  </a:lnTo>
                  <a:lnTo>
                    <a:pt x="168148" y="1403223"/>
                  </a:lnTo>
                  <a:lnTo>
                    <a:pt x="169290" y="1400683"/>
                  </a:lnTo>
                  <a:lnTo>
                    <a:pt x="170434" y="1399413"/>
                  </a:lnTo>
                  <a:lnTo>
                    <a:pt x="171703" y="1398143"/>
                  </a:lnTo>
                  <a:lnTo>
                    <a:pt x="173989" y="1395603"/>
                  </a:lnTo>
                  <a:lnTo>
                    <a:pt x="201835" y="1395603"/>
                  </a:lnTo>
                  <a:lnTo>
                    <a:pt x="178943" y="1372743"/>
                  </a:lnTo>
                  <a:close/>
                </a:path>
                <a:path w="1703704" h="1654810">
                  <a:moveTo>
                    <a:pt x="342011" y="1381633"/>
                  </a:moveTo>
                  <a:lnTo>
                    <a:pt x="341884" y="1389253"/>
                  </a:lnTo>
                  <a:lnTo>
                    <a:pt x="341757" y="1390523"/>
                  </a:lnTo>
                  <a:lnTo>
                    <a:pt x="341375" y="1393063"/>
                  </a:lnTo>
                  <a:lnTo>
                    <a:pt x="340740" y="1394333"/>
                  </a:lnTo>
                  <a:lnTo>
                    <a:pt x="339978" y="1395603"/>
                  </a:lnTo>
                  <a:lnTo>
                    <a:pt x="338454" y="1395603"/>
                  </a:lnTo>
                  <a:lnTo>
                    <a:pt x="337438" y="1396873"/>
                  </a:lnTo>
                  <a:lnTo>
                    <a:pt x="346487" y="1396873"/>
                  </a:lnTo>
                  <a:lnTo>
                    <a:pt x="346575" y="1395603"/>
                  </a:lnTo>
                  <a:lnTo>
                    <a:pt x="346458" y="1391793"/>
                  </a:lnTo>
                  <a:lnTo>
                    <a:pt x="345948" y="1385443"/>
                  </a:lnTo>
                  <a:lnTo>
                    <a:pt x="342011" y="1381633"/>
                  </a:lnTo>
                  <a:close/>
                </a:path>
                <a:path w="1703704" h="1654810">
                  <a:moveTo>
                    <a:pt x="330708" y="1324483"/>
                  </a:moveTo>
                  <a:lnTo>
                    <a:pt x="307721" y="1324483"/>
                  </a:lnTo>
                  <a:lnTo>
                    <a:pt x="350900" y="1367663"/>
                  </a:lnTo>
                  <a:lnTo>
                    <a:pt x="355473" y="1371473"/>
                  </a:lnTo>
                  <a:lnTo>
                    <a:pt x="359410" y="1375283"/>
                  </a:lnTo>
                  <a:lnTo>
                    <a:pt x="362585" y="1376553"/>
                  </a:lnTo>
                  <a:lnTo>
                    <a:pt x="365760" y="1376553"/>
                  </a:lnTo>
                  <a:lnTo>
                    <a:pt x="368935" y="1377823"/>
                  </a:lnTo>
                  <a:lnTo>
                    <a:pt x="385868" y="1361313"/>
                  </a:lnTo>
                  <a:lnTo>
                    <a:pt x="373634" y="1361313"/>
                  </a:lnTo>
                  <a:lnTo>
                    <a:pt x="368426" y="1360043"/>
                  </a:lnTo>
                  <a:lnTo>
                    <a:pt x="364998" y="1358773"/>
                  </a:lnTo>
                  <a:lnTo>
                    <a:pt x="330708" y="1324483"/>
                  </a:lnTo>
                  <a:close/>
                </a:path>
                <a:path w="1703704" h="1654810">
                  <a:moveTo>
                    <a:pt x="382650" y="1342263"/>
                  </a:moveTo>
                  <a:lnTo>
                    <a:pt x="379984" y="1344803"/>
                  </a:lnTo>
                  <a:lnTo>
                    <a:pt x="381000" y="1347343"/>
                  </a:lnTo>
                  <a:lnTo>
                    <a:pt x="381381" y="1349883"/>
                  </a:lnTo>
                  <a:lnTo>
                    <a:pt x="380364" y="1354963"/>
                  </a:lnTo>
                  <a:lnTo>
                    <a:pt x="379349" y="1356233"/>
                  </a:lnTo>
                  <a:lnTo>
                    <a:pt x="375920" y="1360043"/>
                  </a:lnTo>
                  <a:lnTo>
                    <a:pt x="373634" y="1361313"/>
                  </a:lnTo>
                  <a:lnTo>
                    <a:pt x="385868" y="1361313"/>
                  </a:lnTo>
                  <a:lnTo>
                    <a:pt x="386714" y="1353693"/>
                  </a:lnTo>
                  <a:lnTo>
                    <a:pt x="385572" y="1348613"/>
                  </a:lnTo>
                  <a:lnTo>
                    <a:pt x="382650" y="1342263"/>
                  </a:lnTo>
                  <a:close/>
                </a:path>
                <a:path w="1703704" h="1654810">
                  <a:moveTo>
                    <a:pt x="379819" y="1286383"/>
                  </a:moveTo>
                  <a:lnTo>
                    <a:pt x="355091" y="1286383"/>
                  </a:lnTo>
                  <a:lnTo>
                    <a:pt x="359410" y="1288923"/>
                  </a:lnTo>
                  <a:lnTo>
                    <a:pt x="364109" y="1294003"/>
                  </a:lnTo>
                  <a:lnTo>
                    <a:pt x="399669" y="1329563"/>
                  </a:lnTo>
                  <a:lnTo>
                    <a:pt x="402082" y="1332103"/>
                  </a:lnTo>
                  <a:lnTo>
                    <a:pt x="403606" y="1335913"/>
                  </a:lnTo>
                  <a:lnTo>
                    <a:pt x="403733" y="1338453"/>
                  </a:lnTo>
                  <a:lnTo>
                    <a:pt x="403351" y="1339723"/>
                  </a:lnTo>
                  <a:lnTo>
                    <a:pt x="402844" y="1342263"/>
                  </a:lnTo>
                  <a:lnTo>
                    <a:pt x="401065" y="1343533"/>
                  </a:lnTo>
                  <a:lnTo>
                    <a:pt x="397890" y="1347343"/>
                  </a:lnTo>
                  <a:lnTo>
                    <a:pt x="400431" y="1349883"/>
                  </a:lnTo>
                  <a:lnTo>
                    <a:pt x="427812" y="1321943"/>
                  </a:lnTo>
                  <a:lnTo>
                    <a:pt x="418211" y="1321943"/>
                  </a:lnTo>
                  <a:lnTo>
                    <a:pt x="414400" y="1320673"/>
                  </a:lnTo>
                  <a:lnTo>
                    <a:pt x="411352" y="1318133"/>
                  </a:lnTo>
                  <a:lnTo>
                    <a:pt x="379819" y="1286383"/>
                  </a:lnTo>
                  <a:close/>
                </a:path>
                <a:path w="1703704" h="1654810">
                  <a:moveTo>
                    <a:pt x="293370" y="1286383"/>
                  </a:moveTo>
                  <a:lnTo>
                    <a:pt x="291084" y="1288923"/>
                  </a:lnTo>
                  <a:lnTo>
                    <a:pt x="294004" y="1295273"/>
                  </a:lnTo>
                  <a:lnTo>
                    <a:pt x="295656" y="1300353"/>
                  </a:lnTo>
                  <a:lnTo>
                    <a:pt x="296418" y="1302893"/>
                  </a:lnTo>
                  <a:lnTo>
                    <a:pt x="297688" y="1307973"/>
                  </a:lnTo>
                  <a:lnTo>
                    <a:pt x="298196" y="1313053"/>
                  </a:lnTo>
                  <a:lnTo>
                    <a:pt x="297688" y="1324483"/>
                  </a:lnTo>
                  <a:lnTo>
                    <a:pt x="296799" y="1328293"/>
                  </a:lnTo>
                  <a:lnTo>
                    <a:pt x="295275" y="1332103"/>
                  </a:lnTo>
                  <a:lnTo>
                    <a:pt x="297561" y="1334643"/>
                  </a:lnTo>
                  <a:lnTo>
                    <a:pt x="307721" y="1324483"/>
                  </a:lnTo>
                  <a:lnTo>
                    <a:pt x="330708" y="1324483"/>
                  </a:lnTo>
                  <a:lnTo>
                    <a:pt x="319277" y="1313053"/>
                  </a:lnTo>
                  <a:lnTo>
                    <a:pt x="324273" y="1307973"/>
                  </a:lnTo>
                  <a:lnTo>
                    <a:pt x="314325" y="1307973"/>
                  </a:lnTo>
                  <a:lnTo>
                    <a:pt x="293370" y="1286383"/>
                  </a:lnTo>
                  <a:close/>
                </a:path>
                <a:path w="1703704" h="1654810">
                  <a:moveTo>
                    <a:pt x="429006" y="1315593"/>
                  </a:moveTo>
                  <a:lnTo>
                    <a:pt x="426085" y="1319403"/>
                  </a:lnTo>
                  <a:lnTo>
                    <a:pt x="423672" y="1320673"/>
                  </a:lnTo>
                  <a:lnTo>
                    <a:pt x="421766" y="1321943"/>
                  </a:lnTo>
                  <a:lnTo>
                    <a:pt x="427812" y="1321943"/>
                  </a:lnTo>
                  <a:lnTo>
                    <a:pt x="431546" y="1318133"/>
                  </a:lnTo>
                  <a:lnTo>
                    <a:pt x="429006" y="1315593"/>
                  </a:lnTo>
                  <a:close/>
                </a:path>
                <a:path w="1703704" h="1654810">
                  <a:moveTo>
                    <a:pt x="329311" y="1292733"/>
                  </a:moveTo>
                  <a:lnTo>
                    <a:pt x="314325" y="1307973"/>
                  </a:lnTo>
                  <a:lnTo>
                    <a:pt x="324273" y="1307973"/>
                  </a:lnTo>
                  <a:lnTo>
                    <a:pt x="334263" y="1297813"/>
                  </a:lnTo>
                  <a:lnTo>
                    <a:pt x="329311" y="1292733"/>
                  </a:lnTo>
                  <a:close/>
                </a:path>
                <a:path w="1703704" h="1654810">
                  <a:moveTo>
                    <a:pt x="355853" y="1262253"/>
                  </a:moveTo>
                  <a:lnTo>
                    <a:pt x="352806" y="1264793"/>
                  </a:lnTo>
                  <a:lnTo>
                    <a:pt x="341249" y="1292733"/>
                  </a:lnTo>
                  <a:lnTo>
                    <a:pt x="344804" y="1294003"/>
                  </a:lnTo>
                  <a:lnTo>
                    <a:pt x="345948" y="1291463"/>
                  </a:lnTo>
                  <a:lnTo>
                    <a:pt x="347218" y="1290193"/>
                  </a:lnTo>
                  <a:lnTo>
                    <a:pt x="348488" y="1287653"/>
                  </a:lnTo>
                  <a:lnTo>
                    <a:pt x="349758" y="1287653"/>
                  </a:lnTo>
                  <a:lnTo>
                    <a:pt x="351027" y="1286383"/>
                  </a:lnTo>
                  <a:lnTo>
                    <a:pt x="379819" y="1286383"/>
                  </a:lnTo>
                  <a:lnTo>
                    <a:pt x="355853" y="1262253"/>
                  </a:lnTo>
                  <a:close/>
                </a:path>
                <a:path w="1703704" h="1654810">
                  <a:moveTo>
                    <a:pt x="431560" y="1248283"/>
                  </a:moveTo>
                  <a:lnTo>
                    <a:pt x="389000" y="1248283"/>
                  </a:lnTo>
                  <a:lnTo>
                    <a:pt x="391795" y="1249553"/>
                  </a:lnTo>
                  <a:lnTo>
                    <a:pt x="395350" y="1250823"/>
                  </a:lnTo>
                  <a:lnTo>
                    <a:pt x="472313" y="1281303"/>
                  </a:lnTo>
                  <a:lnTo>
                    <a:pt x="475234" y="1278763"/>
                  </a:lnTo>
                  <a:lnTo>
                    <a:pt x="467350" y="1259713"/>
                  </a:lnTo>
                  <a:lnTo>
                    <a:pt x="459866" y="1259713"/>
                  </a:lnTo>
                  <a:lnTo>
                    <a:pt x="431560" y="1248283"/>
                  </a:lnTo>
                  <a:close/>
                </a:path>
                <a:path w="1703704" h="1654810">
                  <a:moveTo>
                    <a:pt x="442122" y="1198753"/>
                  </a:moveTo>
                  <a:lnTo>
                    <a:pt x="432435" y="1198753"/>
                  </a:lnTo>
                  <a:lnTo>
                    <a:pt x="433197" y="1200023"/>
                  </a:lnTo>
                  <a:lnTo>
                    <a:pt x="433832" y="1200023"/>
                  </a:lnTo>
                  <a:lnTo>
                    <a:pt x="435101" y="1201293"/>
                  </a:lnTo>
                  <a:lnTo>
                    <a:pt x="436625" y="1203833"/>
                  </a:lnTo>
                  <a:lnTo>
                    <a:pt x="438150" y="1207643"/>
                  </a:lnTo>
                  <a:lnTo>
                    <a:pt x="459866" y="1259713"/>
                  </a:lnTo>
                  <a:lnTo>
                    <a:pt x="467350" y="1259713"/>
                  </a:lnTo>
                  <a:lnTo>
                    <a:pt x="442122" y="1198753"/>
                  </a:lnTo>
                  <a:close/>
                </a:path>
                <a:path w="1703704" h="1654810">
                  <a:moveTo>
                    <a:pt x="326389" y="1231773"/>
                  </a:moveTo>
                  <a:lnTo>
                    <a:pt x="320801" y="1231773"/>
                  </a:lnTo>
                  <a:lnTo>
                    <a:pt x="318515" y="1233043"/>
                  </a:lnTo>
                  <a:lnTo>
                    <a:pt x="316484" y="1234313"/>
                  </a:lnTo>
                  <a:lnTo>
                    <a:pt x="314578" y="1236853"/>
                  </a:lnTo>
                  <a:lnTo>
                    <a:pt x="313563" y="1239393"/>
                  </a:lnTo>
                  <a:lnTo>
                    <a:pt x="313563" y="1244473"/>
                  </a:lnTo>
                  <a:lnTo>
                    <a:pt x="314451" y="1247013"/>
                  </a:lnTo>
                  <a:lnTo>
                    <a:pt x="318388" y="1250823"/>
                  </a:lnTo>
                  <a:lnTo>
                    <a:pt x="320801" y="1252093"/>
                  </a:lnTo>
                  <a:lnTo>
                    <a:pt x="326389" y="1252093"/>
                  </a:lnTo>
                  <a:lnTo>
                    <a:pt x="328802" y="1250823"/>
                  </a:lnTo>
                  <a:lnTo>
                    <a:pt x="332739" y="1247013"/>
                  </a:lnTo>
                  <a:lnTo>
                    <a:pt x="333628" y="1244473"/>
                  </a:lnTo>
                  <a:lnTo>
                    <a:pt x="333628" y="1239393"/>
                  </a:lnTo>
                  <a:lnTo>
                    <a:pt x="332613" y="1236853"/>
                  </a:lnTo>
                  <a:lnTo>
                    <a:pt x="328675" y="1233043"/>
                  </a:lnTo>
                  <a:lnTo>
                    <a:pt x="326389" y="1231773"/>
                  </a:lnTo>
                  <a:close/>
                </a:path>
                <a:path w="1703704" h="1654810">
                  <a:moveTo>
                    <a:pt x="402336" y="1219073"/>
                  </a:moveTo>
                  <a:lnTo>
                    <a:pt x="372237" y="1249553"/>
                  </a:lnTo>
                  <a:lnTo>
                    <a:pt x="374776" y="1252093"/>
                  </a:lnTo>
                  <a:lnTo>
                    <a:pt x="377571" y="1250823"/>
                  </a:lnTo>
                  <a:lnTo>
                    <a:pt x="379475" y="1249553"/>
                  </a:lnTo>
                  <a:lnTo>
                    <a:pt x="380746" y="1248283"/>
                  </a:lnTo>
                  <a:lnTo>
                    <a:pt x="431560" y="1248283"/>
                  </a:lnTo>
                  <a:lnTo>
                    <a:pt x="406400" y="1238123"/>
                  </a:lnTo>
                  <a:lnTo>
                    <a:pt x="403987" y="1236853"/>
                  </a:lnTo>
                  <a:lnTo>
                    <a:pt x="400812" y="1233043"/>
                  </a:lnTo>
                  <a:lnTo>
                    <a:pt x="400050" y="1231773"/>
                  </a:lnTo>
                  <a:lnTo>
                    <a:pt x="400303" y="1227963"/>
                  </a:lnTo>
                  <a:lnTo>
                    <a:pt x="401193" y="1225423"/>
                  </a:lnTo>
                  <a:lnTo>
                    <a:pt x="402971" y="1224153"/>
                  </a:lnTo>
                  <a:lnTo>
                    <a:pt x="405002" y="1221613"/>
                  </a:lnTo>
                  <a:lnTo>
                    <a:pt x="402336" y="1219073"/>
                  </a:lnTo>
                  <a:close/>
                </a:path>
                <a:path w="1703704" h="1654810">
                  <a:moveTo>
                    <a:pt x="501014" y="1131443"/>
                  </a:moveTo>
                  <a:lnTo>
                    <a:pt x="494180" y="1131443"/>
                  </a:lnTo>
                  <a:lnTo>
                    <a:pt x="487775" y="1133983"/>
                  </a:lnTo>
                  <a:lnTo>
                    <a:pt x="464185" y="1172083"/>
                  </a:lnTo>
                  <a:lnTo>
                    <a:pt x="465562" y="1180973"/>
                  </a:lnTo>
                  <a:lnTo>
                    <a:pt x="489196" y="1212723"/>
                  </a:lnTo>
                  <a:lnTo>
                    <a:pt x="513841" y="1222883"/>
                  </a:lnTo>
                  <a:lnTo>
                    <a:pt x="522079" y="1221613"/>
                  </a:lnTo>
                  <a:lnTo>
                    <a:pt x="549109" y="1202563"/>
                  </a:lnTo>
                  <a:lnTo>
                    <a:pt x="511937" y="1202563"/>
                  </a:lnTo>
                  <a:lnTo>
                    <a:pt x="504459" y="1201293"/>
                  </a:lnTo>
                  <a:lnTo>
                    <a:pt x="497078" y="1198753"/>
                  </a:lnTo>
                  <a:lnTo>
                    <a:pt x="489791" y="1193673"/>
                  </a:lnTo>
                  <a:lnTo>
                    <a:pt x="482600" y="1187323"/>
                  </a:lnTo>
                  <a:lnTo>
                    <a:pt x="486399" y="1183513"/>
                  </a:lnTo>
                  <a:lnTo>
                    <a:pt x="478536" y="1183513"/>
                  </a:lnTo>
                  <a:lnTo>
                    <a:pt x="473710" y="1177163"/>
                  </a:lnTo>
                  <a:lnTo>
                    <a:pt x="471297" y="1172083"/>
                  </a:lnTo>
                  <a:lnTo>
                    <a:pt x="471424" y="1159383"/>
                  </a:lnTo>
                  <a:lnTo>
                    <a:pt x="473328" y="1154303"/>
                  </a:lnTo>
                  <a:lnTo>
                    <a:pt x="477265" y="1150493"/>
                  </a:lnTo>
                  <a:lnTo>
                    <a:pt x="479806" y="1147953"/>
                  </a:lnTo>
                  <a:lnTo>
                    <a:pt x="482981" y="1146683"/>
                  </a:lnTo>
                  <a:lnTo>
                    <a:pt x="490474" y="1145413"/>
                  </a:lnTo>
                  <a:lnTo>
                    <a:pt x="524390" y="1145413"/>
                  </a:lnTo>
                  <a:lnTo>
                    <a:pt x="526923" y="1142873"/>
                  </a:lnTo>
                  <a:lnTo>
                    <a:pt x="520874" y="1137793"/>
                  </a:lnTo>
                  <a:lnTo>
                    <a:pt x="514540" y="1133983"/>
                  </a:lnTo>
                  <a:lnTo>
                    <a:pt x="501014" y="1131443"/>
                  </a:lnTo>
                  <a:close/>
                </a:path>
                <a:path w="1703704" h="1654810">
                  <a:moveTo>
                    <a:pt x="441325" y="1180973"/>
                  </a:moveTo>
                  <a:lnTo>
                    <a:pt x="420497" y="1201293"/>
                  </a:lnTo>
                  <a:lnTo>
                    <a:pt x="423037" y="1203833"/>
                  </a:lnTo>
                  <a:lnTo>
                    <a:pt x="425450" y="1201293"/>
                  </a:lnTo>
                  <a:lnTo>
                    <a:pt x="427227" y="1200023"/>
                  </a:lnTo>
                  <a:lnTo>
                    <a:pt x="428244" y="1200023"/>
                  </a:lnTo>
                  <a:lnTo>
                    <a:pt x="429260" y="1198753"/>
                  </a:lnTo>
                  <a:lnTo>
                    <a:pt x="442122" y="1198753"/>
                  </a:lnTo>
                  <a:lnTo>
                    <a:pt x="441071" y="1196213"/>
                  </a:lnTo>
                  <a:lnTo>
                    <a:pt x="440182" y="1192403"/>
                  </a:lnTo>
                  <a:lnTo>
                    <a:pt x="440563" y="1188593"/>
                  </a:lnTo>
                  <a:lnTo>
                    <a:pt x="441706" y="1186053"/>
                  </a:lnTo>
                  <a:lnTo>
                    <a:pt x="443991" y="1183513"/>
                  </a:lnTo>
                  <a:lnTo>
                    <a:pt x="441325" y="1180973"/>
                  </a:lnTo>
                  <a:close/>
                </a:path>
                <a:path w="1703704" h="1654810">
                  <a:moveTo>
                    <a:pt x="543560" y="1159383"/>
                  </a:moveTo>
                  <a:lnTo>
                    <a:pt x="540003" y="1160653"/>
                  </a:lnTo>
                  <a:lnTo>
                    <a:pt x="543433" y="1168273"/>
                  </a:lnTo>
                  <a:lnTo>
                    <a:pt x="544829" y="1174623"/>
                  </a:lnTo>
                  <a:lnTo>
                    <a:pt x="519179" y="1202563"/>
                  </a:lnTo>
                  <a:lnTo>
                    <a:pt x="549109" y="1202563"/>
                  </a:lnTo>
                  <a:lnTo>
                    <a:pt x="550370" y="1200023"/>
                  </a:lnTo>
                  <a:lnTo>
                    <a:pt x="552118" y="1193673"/>
                  </a:lnTo>
                  <a:lnTo>
                    <a:pt x="552450" y="1186053"/>
                  </a:lnTo>
                  <a:lnTo>
                    <a:pt x="551596" y="1178433"/>
                  </a:lnTo>
                  <a:lnTo>
                    <a:pt x="549814" y="1172083"/>
                  </a:lnTo>
                  <a:lnTo>
                    <a:pt x="547127" y="1165733"/>
                  </a:lnTo>
                  <a:lnTo>
                    <a:pt x="543560" y="1159383"/>
                  </a:lnTo>
                  <a:close/>
                </a:path>
                <a:path w="1703704" h="1654810">
                  <a:moveTo>
                    <a:pt x="524390" y="1145413"/>
                  </a:moveTo>
                  <a:lnTo>
                    <a:pt x="494284" y="1145413"/>
                  </a:lnTo>
                  <a:lnTo>
                    <a:pt x="498094" y="1146683"/>
                  </a:lnTo>
                  <a:lnTo>
                    <a:pt x="500507" y="1147953"/>
                  </a:lnTo>
                  <a:lnTo>
                    <a:pt x="503936" y="1150493"/>
                  </a:lnTo>
                  <a:lnTo>
                    <a:pt x="508253" y="1154303"/>
                  </a:lnTo>
                  <a:lnTo>
                    <a:pt x="478536" y="1183513"/>
                  </a:lnTo>
                  <a:lnTo>
                    <a:pt x="486399" y="1183513"/>
                  </a:lnTo>
                  <a:lnTo>
                    <a:pt x="524390" y="1145413"/>
                  </a:lnTo>
                  <a:close/>
                </a:path>
                <a:path w="1703704" h="1654810">
                  <a:moveTo>
                    <a:pt x="599346" y="1075689"/>
                  </a:moveTo>
                  <a:lnTo>
                    <a:pt x="559435" y="1075689"/>
                  </a:lnTo>
                  <a:lnTo>
                    <a:pt x="562990" y="1076960"/>
                  </a:lnTo>
                  <a:lnTo>
                    <a:pt x="567816" y="1078230"/>
                  </a:lnTo>
                  <a:lnTo>
                    <a:pt x="642238" y="1111250"/>
                  </a:lnTo>
                  <a:lnTo>
                    <a:pt x="644778" y="1109980"/>
                  </a:lnTo>
                  <a:lnTo>
                    <a:pt x="637213" y="1089660"/>
                  </a:lnTo>
                  <a:lnTo>
                    <a:pt x="630301" y="1089660"/>
                  </a:lnTo>
                  <a:lnTo>
                    <a:pt x="599346" y="1075689"/>
                  </a:lnTo>
                  <a:close/>
                </a:path>
                <a:path w="1703704" h="1654810">
                  <a:moveTo>
                    <a:pt x="634555" y="1037589"/>
                  </a:moveTo>
                  <a:lnTo>
                    <a:pt x="593598" y="1037589"/>
                  </a:lnTo>
                  <a:lnTo>
                    <a:pt x="597026" y="1038860"/>
                  </a:lnTo>
                  <a:lnTo>
                    <a:pt x="600963" y="1040130"/>
                  </a:lnTo>
                  <a:lnTo>
                    <a:pt x="614045" y="1046480"/>
                  </a:lnTo>
                  <a:lnTo>
                    <a:pt x="630301" y="1089660"/>
                  </a:lnTo>
                  <a:lnTo>
                    <a:pt x="637213" y="1089660"/>
                  </a:lnTo>
                  <a:lnTo>
                    <a:pt x="622553" y="1050289"/>
                  </a:lnTo>
                  <a:lnTo>
                    <a:pt x="663130" y="1050289"/>
                  </a:lnTo>
                  <a:lnTo>
                    <a:pt x="634555" y="1037589"/>
                  </a:lnTo>
                  <a:close/>
                </a:path>
                <a:path w="1703704" h="1654810">
                  <a:moveTo>
                    <a:pt x="572262" y="1050289"/>
                  </a:moveTo>
                  <a:lnTo>
                    <a:pt x="545464" y="1076960"/>
                  </a:lnTo>
                  <a:lnTo>
                    <a:pt x="548004" y="1079500"/>
                  </a:lnTo>
                  <a:lnTo>
                    <a:pt x="551434" y="1076960"/>
                  </a:lnTo>
                  <a:lnTo>
                    <a:pt x="554354" y="1075689"/>
                  </a:lnTo>
                  <a:lnTo>
                    <a:pt x="599346" y="1075689"/>
                  </a:lnTo>
                  <a:lnTo>
                    <a:pt x="576834" y="1065530"/>
                  </a:lnTo>
                  <a:lnTo>
                    <a:pt x="574675" y="1064260"/>
                  </a:lnTo>
                  <a:lnTo>
                    <a:pt x="571881" y="1061720"/>
                  </a:lnTo>
                  <a:lnTo>
                    <a:pt x="571246" y="1060450"/>
                  </a:lnTo>
                  <a:lnTo>
                    <a:pt x="571500" y="1056639"/>
                  </a:lnTo>
                  <a:lnTo>
                    <a:pt x="574928" y="1052830"/>
                  </a:lnTo>
                  <a:lnTo>
                    <a:pt x="572262" y="1050289"/>
                  </a:lnTo>
                  <a:close/>
                </a:path>
                <a:path w="1703704" h="1654810">
                  <a:moveTo>
                    <a:pt x="663130" y="1050289"/>
                  </a:moveTo>
                  <a:lnTo>
                    <a:pt x="622553" y="1050289"/>
                  </a:lnTo>
                  <a:lnTo>
                    <a:pt x="679576" y="1074420"/>
                  </a:lnTo>
                  <a:lnTo>
                    <a:pt x="682371" y="1071880"/>
                  </a:lnTo>
                  <a:lnTo>
                    <a:pt x="673362" y="1051560"/>
                  </a:lnTo>
                  <a:lnTo>
                    <a:pt x="665988" y="1051560"/>
                  </a:lnTo>
                  <a:lnTo>
                    <a:pt x="663130" y="1050289"/>
                  </a:lnTo>
                  <a:close/>
                </a:path>
                <a:path w="1703704" h="1654810">
                  <a:moveTo>
                    <a:pt x="648102" y="994410"/>
                  </a:moveTo>
                  <a:lnTo>
                    <a:pt x="638428" y="994410"/>
                  </a:lnTo>
                  <a:lnTo>
                    <a:pt x="639318" y="995680"/>
                  </a:lnTo>
                  <a:lnTo>
                    <a:pt x="640841" y="996950"/>
                  </a:lnTo>
                  <a:lnTo>
                    <a:pt x="642365" y="999489"/>
                  </a:lnTo>
                  <a:lnTo>
                    <a:pt x="644016" y="1002030"/>
                  </a:lnTo>
                  <a:lnTo>
                    <a:pt x="665988" y="1051560"/>
                  </a:lnTo>
                  <a:lnTo>
                    <a:pt x="673362" y="1051560"/>
                  </a:lnTo>
                  <a:lnTo>
                    <a:pt x="648588" y="995680"/>
                  </a:lnTo>
                  <a:lnTo>
                    <a:pt x="648102" y="994410"/>
                  </a:lnTo>
                  <a:close/>
                </a:path>
                <a:path w="1703704" h="1654810">
                  <a:moveTo>
                    <a:pt x="611759" y="1009650"/>
                  </a:moveTo>
                  <a:lnTo>
                    <a:pt x="581151" y="1041400"/>
                  </a:lnTo>
                  <a:lnTo>
                    <a:pt x="583819" y="1043939"/>
                  </a:lnTo>
                  <a:lnTo>
                    <a:pt x="586739" y="1041400"/>
                  </a:lnTo>
                  <a:lnTo>
                    <a:pt x="589026" y="1038860"/>
                  </a:lnTo>
                  <a:lnTo>
                    <a:pt x="590676" y="1038860"/>
                  </a:lnTo>
                  <a:lnTo>
                    <a:pt x="593598" y="1037589"/>
                  </a:lnTo>
                  <a:lnTo>
                    <a:pt x="634555" y="1037589"/>
                  </a:lnTo>
                  <a:lnTo>
                    <a:pt x="614552" y="1028700"/>
                  </a:lnTo>
                  <a:lnTo>
                    <a:pt x="613283" y="1028700"/>
                  </a:lnTo>
                  <a:lnTo>
                    <a:pt x="612139" y="1027430"/>
                  </a:lnTo>
                  <a:lnTo>
                    <a:pt x="609473" y="1024889"/>
                  </a:lnTo>
                  <a:lnTo>
                    <a:pt x="608838" y="1023619"/>
                  </a:lnTo>
                  <a:lnTo>
                    <a:pt x="608964" y="1022350"/>
                  </a:lnTo>
                  <a:lnTo>
                    <a:pt x="609346" y="1019810"/>
                  </a:lnTo>
                  <a:lnTo>
                    <a:pt x="611124" y="1016000"/>
                  </a:lnTo>
                  <a:lnTo>
                    <a:pt x="614299" y="1013460"/>
                  </a:lnTo>
                  <a:lnTo>
                    <a:pt x="611759" y="1009650"/>
                  </a:lnTo>
                  <a:close/>
                </a:path>
                <a:path w="1703704" h="1654810">
                  <a:moveTo>
                    <a:pt x="716407" y="924560"/>
                  </a:moveTo>
                  <a:lnTo>
                    <a:pt x="706758" y="924560"/>
                  </a:lnTo>
                  <a:lnTo>
                    <a:pt x="697801" y="925830"/>
                  </a:lnTo>
                  <a:lnTo>
                    <a:pt x="670940" y="955039"/>
                  </a:lnTo>
                  <a:lnTo>
                    <a:pt x="669036" y="962660"/>
                  </a:lnTo>
                  <a:lnTo>
                    <a:pt x="669416" y="971550"/>
                  </a:lnTo>
                  <a:lnTo>
                    <a:pt x="691856" y="1007110"/>
                  </a:lnTo>
                  <a:lnTo>
                    <a:pt x="724221" y="1017269"/>
                  </a:lnTo>
                  <a:lnTo>
                    <a:pt x="733202" y="1014730"/>
                  </a:lnTo>
                  <a:lnTo>
                    <a:pt x="741469" y="1010919"/>
                  </a:lnTo>
                  <a:lnTo>
                    <a:pt x="750538" y="1003300"/>
                  </a:lnTo>
                  <a:lnTo>
                    <a:pt x="729781" y="1003300"/>
                  </a:lnTo>
                  <a:lnTo>
                    <a:pt x="722376" y="1002030"/>
                  </a:lnTo>
                  <a:lnTo>
                    <a:pt x="714589" y="998219"/>
                  </a:lnTo>
                  <a:lnTo>
                    <a:pt x="707040" y="994410"/>
                  </a:lnTo>
                  <a:lnTo>
                    <a:pt x="699730" y="989330"/>
                  </a:lnTo>
                  <a:lnTo>
                    <a:pt x="692658" y="982980"/>
                  </a:lnTo>
                  <a:lnTo>
                    <a:pt x="686815" y="977900"/>
                  </a:lnTo>
                  <a:lnTo>
                    <a:pt x="682878" y="971550"/>
                  </a:lnTo>
                  <a:lnTo>
                    <a:pt x="678561" y="961389"/>
                  </a:lnTo>
                  <a:lnTo>
                    <a:pt x="678052" y="956310"/>
                  </a:lnTo>
                  <a:lnTo>
                    <a:pt x="680085" y="948689"/>
                  </a:lnTo>
                  <a:lnTo>
                    <a:pt x="681863" y="946150"/>
                  </a:lnTo>
                  <a:lnTo>
                    <a:pt x="684276" y="943610"/>
                  </a:lnTo>
                  <a:lnTo>
                    <a:pt x="689483" y="938530"/>
                  </a:lnTo>
                  <a:lnTo>
                    <a:pt x="695960" y="935989"/>
                  </a:lnTo>
                  <a:lnTo>
                    <a:pt x="742936" y="935989"/>
                  </a:lnTo>
                  <a:lnTo>
                    <a:pt x="739106" y="932180"/>
                  </a:lnTo>
                  <a:lnTo>
                    <a:pt x="732139" y="928369"/>
                  </a:lnTo>
                  <a:lnTo>
                    <a:pt x="724576" y="925830"/>
                  </a:lnTo>
                  <a:lnTo>
                    <a:pt x="716407" y="924560"/>
                  </a:lnTo>
                  <a:close/>
                </a:path>
                <a:path w="1703704" h="1654810">
                  <a:moveTo>
                    <a:pt x="742936" y="935989"/>
                  </a:moveTo>
                  <a:lnTo>
                    <a:pt x="695960" y="935989"/>
                  </a:lnTo>
                  <a:lnTo>
                    <a:pt x="703707" y="937260"/>
                  </a:lnTo>
                  <a:lnTo>
                    <a:pt x="712277" y="939800"/>
                  </a:lnTo>
                  <a:lnTo>
                    <a:pt x="743942" y="962660"/>
                  </a:lnTo>
                  <a:lnTo>
                    <a:pt x="753490" y="986789"/>
                  </a:lnTo>
                  <a:lnTo>
                    <a:pt x="751713" y="993139"/>
                  </a:lnTo>
                  <a:lnTo>
                    <a:pt x="747140" y="996950"/>
                  </a:lnTo>
                  <a:lnTo>
                    <a:pt x="742164" y="1000760"/>
                  </a:lnTo>
                  <a:lnTo>
                    <a:pt x="736377" y="1003300"/>
                  </a:lnTo>
                  <a:lnTo>
                    <a:pt x="750538" y="1003300"/>
                  </a:lnTo>
                  <a:lnTo>
                    <a:pt x="755014" y="999489"/>
                  </a:lnTo>
                  <a:lnTo>
                    <a:pt x="758951" y="991869"/>
                  </a:lnTo>
                  <a:lnTo>
                    <a:pt x="760729" y="984250"/>
                  </a:lnTo>
                  <a:lnTo>
                    <a:pt x="762635" y="976630"/>
                  </a:lnTo>
                  <a:lnTo>
                    <a:pt x="762000" y="969010"/>
                  </a:lnTo>
                  <a:lnTo>
                    <a:pt x="755650" y="951230"/>
                  </a:lnTo>
                  <a:lnTo>
                    <a:pt x="751332" y="943610"/>
                  </a:lnTo>
                  <a:lnTo>
                    <a:pt x="745489" y="938530"/>
                  </a:lnTo>
                  <a:lnTo>
                    <a:pt x="742936" y="935989"/>
                  </a:lnTo>
                  <a:close/>
                </a:path>
                <a:path w="1703704" h="1654810">
                  <a:moveTo>
                    <a:pt x="646684" y="975360"/>
                  </a:moveTo>
                  <a:lnTo>
                    <a:pt x="626490" y="995680"/>
                  </a:lnTo>
                  <a:lnTo>
                    <a:pt x="629031" y="998219"/>
                  </a:lnTo>
                  <a:lnTo>
                    <a:pt x="631825" y="995680"/>
                  </a:lnTo>
                  <a:lnTo>
                    <a:pt x="633984" y="994410"/>
                  </a:lnTo>
                  <a:lnTo>
                    <a:pt x="648102" y="994410"/>
                  </a:lnTo>
                  <a:lnTo>
                    <a:pt x="645668" y="988060"/>
                  </a:lnTo>
                  <a:lnTo>
                    <a:pt x="645795" y="982980"/>
                  </a:lnTo>
                  <a:lnTo>
                    <a:pt x="649351" y="977900"/>
                  </a:lnTo>
                  <a:lnTo>
                    <a:pt x="646684" y="975360"/>
                  </a:lnTo>
                  <a:close/>
                </a:path>
                <a:path w="1703704" h="1654810">
                  <a:moveTo>
                    <a:pt x="788543" y="852169"/>
                  </a:moveTo>
                  <a:lnTo>
                    <a:pt x="778950" y="852169"/>
                  </a:lnTo>
                  <a:lnTo>
                    <a:pt x="770001" y="853439"/>
                  </a:lnTo>
                  <a:lnTo>
                    <a:pt x="743203" y="883919"/>
                  </a:lnTo>
                  <a:lnTo>
                    <a:pt x="741172" y="891539"/>
                  </a:lnTo>
                  <a:lnTo>
                    <a:pt x="757682" y="929639"/>
                  </a:lnTo>
                  <a:lnTo>
                    <a:pt x="786764" y="944880"/>
                  </a:lnTo>
                  <a:lnTo>
                    <a:pt x="796430" y="944880"/>
                  </a:lnTo>
                  <a:lnTo>
                    <a:pt x="805418" y="942339"/>
                  </a:lnTo>
                  <a:lnTo>
                    <a:pt x="813714" y="938530"/>
                  </a:lnTo>
                  <a:lnTo>
                    <a:pt x="821309" y="933450"/>
                  </a:lnTo>
                  <a:lnTo>
                    <a:pt x="823696" y="930910"/>
                  </a:lnTo>
                  <a:lnTo>
                    <a:pt x="801991" y="930910"/>
                  </a:lnTo>
                  <a:lnTo>
                    <a:pt x="794512" y="929639"/>
                  </a:lnTo>
                  <a:lnTo>
                    <a:pt x="759078" y="905510"/>
                  </a:lnTo>
                  <a:lnTo>
                    <a:pt x="750188" y="883919"/>
                  </a:lnTo>
                  <a:lnTo>
                    <a:pt x="752221" y="876300"/>
                  </a:lnTo>
                  <a:lnTo>
                    <a:pt x="753999" y="873760"/>
                  </a:lnTo>
                  <a:lnTo>
                    <a:pt x="761619" y="866139"/>
                  </a:lnTo>
                  <a:lnTo>
                    <a:pt x="768096" y="863600"/>
                  </a:lnTo>
                  <a:lnTo>
                    <a:pt x="814551" y="863600"/>
                  </a:lnTo>
                  <a:lnTo>
                    <a:pt x="811349" y="861060"/>
                  </a:lnTo>
                  <a:lnTo>
                    <a:pt x="804338" y="855980"/>
                  </a:lnTo>
                  <a:lnTo>
                    <a:pt x="796732" y="853439"/>
                  </a:lnTo>
                  <a:lnTo>
                    <a:pt x="788543" y="852169"/>
                  </a:lnTo>
                  <a:close/>
                </a:path>
                <a:path w="1703704" h="1654810">
                  <a:moveTo>
                    <a:pt x="814551" y="863600"/>
                  </a:moveTo>
                  <a:lnTo>
                    <a:pt x="768096" y="863600"/>
                  </a:lnTo>
                  <a:lnTo>
                    <a:pt x="775843" y="864869"/>
                  </a:lnTo>
                  <a:lnTo>
                    <a:pt x="784415" y="867410"/>
                  </a:lnTo>
                  <a:lnTo>
                    <a:pt x="792988" y="871219"/>
                  </a:lnTo>
                  <a:lnTo>
                    <a:pt x="801560" y="876300"/>
                  </a:lnTo>
                  <a:lnTo>
                    <a:pt x="810133" y="883919"/>
                  </a:lnTo>
                  <a:lnTo>
                    <a:pt x="816133" y="891539"/>
                  </a:lnTo>
                  <a:lnTo>
                    <a:pt x="820610" y="896619"/>
                  </a:lnTo>
                  <a:lnTo>
                    <a:pt x="823563" y="902969"/>
                  </a:lnTo>
                  <a:lnTo>
                    <a:pt x="824991" y="908050"/>
                  </a:lnTo>
                  <a:lnTo>
                    <a:pt x="825753" y="914400"/>
                  </a:lnTo>
                  <a:lnTo>
                    <a:pt x="823849" y="920750"/>
                  </a:lnTo>
                  <a:lnTo>
                    <a:pt x="819403" y="924560"/>
                  </a:lnTo>
                  <a:lnTo>
                    <a:pt x="814425" y="928369"/>
                  </a:lnTo>
                  <a:lnTo>
                    <a:pt x="808624" y="930910"/>
                  </a:lnTo>
                  <a:lnTo>
                    <a:pt x="823696" y="930910"/>
                  </a:lnTo>
                  <a:lnTo>
                    <a:pt x="827277" y="927100"/>
                  </a:lnTo>
                  <a:lnTo>
                    <a:pt x="831088" y="919480"/>
                  </a:lnTo>
                  <a:lnTo>
                    <a:pt x="832993" y="911860"/>
                  </a:lnTo>
                  <a:lnTo>
                    <a:pt x="834771" y="904239"/>
                  </a:lnTo>
                  <a:lnTo>
                    <a:pt x="834136" y="896619"/>
                  </a:lnTo>
                  <a:lnTo>
                    <a:pt x="831088" y="887730"/>
                  </a:lnTo>
                  <a:lnTo>
                    <a:pt x="827913" y="878839"/>
                  </a:lnTo>
                  <a:lnTo>
                    <a:pt x="823468" y="871219"/>
                  </a:lnTo>
                  <a:lnTo>
                    <a:pt x="817752" y="866139"/>
                  </a:lnTo>
                  <a:lnTo>
                    <a:pt x="814551" y="863600"/>
                  </a:lnTo>
                  <a:close/>
                </a:path>
                <a:path w="1703704" h="1654810">
                  <a:moveTo>
                    <a:pt x="842504" y="756919"/>
                  </a:moveTo>
                  <a:lnTo>
                    <a:pt x="817626" y="756919"/>
                  </a:lnTo>
                  <a:lnTo>
                    <a:pt x="821689" y="759460"/>
                  </a:lnTo>
                  <a:lnTo>
                    <a:pt x="826388" y="764539"/>
                  </a:lnTo>
                  <a:lnTo>
                    <a:pt x="845565" y="783589"/>
                  </a:lnTo>
                  <a:lnTo>
                    <a:pt x="838326" y="783589"/>
                  </a:lnTo>
                  <a:lnTo>
                    <a:pt x="831850" y="786130"/>
                  </a:lnTo>
                  <a:lnTo>
                    <a:pt x="820376" y="798830"/>
                  </a:lnTo>
                  <a:lnTo>
                    <a:pt x="816641" y="807719"/>
                  </a:lnTo>
                  <a:lnTo>
                    <a:pt x="814955" y="816610"/>
                  </a:lnTo>
                  <a:lnTo>
                    <a:pt x="815339" y="825500"/>
                  </a:lnTo>
                  <a:lnTo>
                    <a:pt x="838896" y="866139"/>
                  </a:lnTo>
                  <a:lnTo>
                    <a:pt x="862202" y="873760"/>
                  </a:lnTo>
                  <a:lnTo>
                    <a:pt x="870182" y="873760"/>
                  </a:lnTo>
                  <a:lnTo>
                    <a:pt x="895350" y="857250"/>
                  </a:lnTo>
                  <a:lnTo>
                    <a:pt x="866901" y="857250"/>
                  </a:lnTo>
                  <a:lnTo>
                    <a:pt x="853185" y="852169"/>
                  </a:lnTo>
                  <a:lnTo>
                    <a:pt x="825515" y="820419"/>
                  </a:lnTo>
                  <a:lnTo>
                    <a:pt x="823722" y="806450"/>
                  </a:lnTo>
                  <a:lnTo>
                    <a:pt x="825626" y="801369"/>
                  </a:lnTo>
                  <a:lnTo>
                    <a:pt x="829690" y="797560"/>
                  </a:lnTo>
                  <a:lnTo>
                    <a:pt x="831850" y="795019"/>
                  </a:lnTo>
                  <a:lnTo>
                    <a:pt x="834771" y="793750"/>
                  </a:lnTo>
                  <a:lnTo>
                    <a:pt x="842137" y="791210"/>
                  </a:lnTo>
                  <a:lnTo>
                    <a:pt x="876954" y="791210"/>
                  </a:lnTo>
                  <a:lnTo>
                    <a:pt x="842504" y="756919"/>
                  </a:lnTo>
                  <a:close/>
                </a:path>
                <a:path w="1703704" h="1654810">
                  <a:moveTo>
                    <a:pt x="876954" y="791210"/>
                  </a:moveTo>
                  <a:lnTo>
                    <a:pt x="845947" y="791210"/>
                  </a:lnTo>
                  <a:lnTo>
                    <a:pt x="849884" y="792480"/>
                  </a:lnTo>
                  <a:lnTo>
                    <a:pt x="853948" y="793750"/>
                  </a:lnTo>
                  <a:lnTo>
                    <a:pt x="857631" y="796289"/>
                  </a:lnTo>
                  <a:lnTo>
                    <a:pt x="861060" y="798830"/>
                  </a:lnTo>
                  <a:lnTo>
                    <a:pt x="894079" y="831850"/>
                  </a:lnTo>
                  <a:lnTo>
                    <a:pt x="894461" y="840739"/>
                  </a:lnTo>
                  <a:lnTo>
                    <a:pt x="892428" y="845819"/>
                  </a:lnTo>
                  <a:lnTo>
                    <a:pt x="883158" y="855980"/>
                  </a:lnTo>
                  <a:lnTo>
                    <a:pt x="876046" y="857250"/>
                  </a:lnTo>
                  <a:lnTo>
                    <a:pt x="895350" y="857250"/>
                  </a:lnTo>
                  <a:lnTo>
                    <a:pt x="896874" y="853439"/>
                  </a:lnTo>
                  <a:lnTo>
                    <a:pt x="898525" y="848360"/>
                  </a:lnTo>
                  <a:lnTo>
                    <a:pt x="899160" y="843280"/>
                  </a:lnTo>
                  <a:lnTo>
                    <a:pt x="899033" y="836930"/>
                  </a:lnTo>
                  <a:lnTo>
                    <a:pt x="913990" y="836930"/>
                  </a:lnTo>
                  <a:lnTo>
                    <a:pt x="920016" y="821689"/>
                  </a:lnTo>
                  <a:lnTo>
                    <a:pt x="908685" y="821689"/>
                  </a:lnTo>
                  <a:lnTo>
                    <a:pt x="904621" y="819150"/>
                  </a:lnTo>
                  <a:lnTo>
                    <a:pt x="899922" y="814069"/>
                  </a:lnTo>
                  <a:lnTo>
                    <a:pt x="876954" y="791210"/>
                  </a:lnTo>
                  <a:close/>
                </a:path>
                <a:path w="1703704" h="1654810">
                  <a:moveTo>
                    <a:pt x="913990" y="836930"/>
                  </a:moveTo>
                  <a:lnTo>
                    <a:pt x="899033" y="836930"/>
                  </a:lnTo>
                  <a:lnTo>
                    <a:pt x="908176" y="845819"/>
                  </a:lnTo>
                  <a:lnTo>
                    <a:pt x="911478" y="843280"/>
                  </a:lnTo>
                  <a:lnTo>
                    <a:pt x="913990" y="836930"/>
                  </a:lnTo>
                  <a:close/>
                </a:path>
                <a:path w="1703704" h="1654810">
                  <a:moveTo>
                    <a:pt x="919352" y="814069"/>
                  </a:moveTo>
                  <a:lnTo>
                    <a:pt x="918083" y="816610"/>
                  </a:lnTo>
                  <a:lnTo>
                    <a:pt x="916686" y="819150"/>
                  </a:lnTo>
                  <a:lnTo>
                    <a:pt x="914400" y="821689"/>
                  </a:lnTo>
                  <a:lnTo>
                    <a:pt x="920016" y="821689"/>
                  </a:lnTo>
                  <a:lnTo>
                    <a:pt x="922527" y="815339"/>
                  </a:lnTo>
                  <a:lnTo>
                    <a:pt x="919352" y="814069"/>
                  </a:lnTo>
                  <a:close/>
                </a:path>
                <a:path w="1703704" h="1654810">
                  <a:moveTo>
                    <a:pt x="960627" y="674369"/>
                  </a:moveTo>
                  <a:lnTo>
                    <a:pt x="953262" y="675639"/>
                  </a:lnTo>
                  <a:lnTo>
                    <a:pt x="945769" y="675639"/>
                  </a:lnTo>
                  <a:lnTo>
                    <a:pt x="938911" y="679450"/>
                  </a:lnTo>
                  <a:lnTo>
                    <a:pt x="920496" y="716280"/>
                  </a:lnTo>
                  <a:lnTo>
                    <a:pt x="921668" y="725169"/>
                  </a:lnTo>
                  <a:lnTo>
                    <a:pt x="944024" y="756919"/>
                  </a:lnTo>
                  <a:lnTo>
                    <a:pt x="969010" y="767080"/>
                  </a:lnTo>
                  <a:lnTo>
                    <a:pt x="977272" y="767080"/>
                  </a:lnTo>
                  <a:lnTo>
                    <a:pt x="1003502" y="748030"/>
                  </a:lnTo>
                  <a:lnTo>
                    <a:pt x="967359" y="748030"/>
                  </a:lnTo>
                  <a:lnTo>
                    <a:pt x="960310" y="745489"/>
                  </a:lnTo>
                  <a:lnTo>
                    <a:pt x="930217" y="715010"/>
                  </a:lnTo>
                  <a:lnTo>
                    <a:pt x="928370" y="702310"/>
                  </a:lnTo>
                  <a:lnTo>
                    <a:pt x="930401" y="697230"/>
                  </a:lnTo>
                  <a:lnTo>
                    <a:pt x="937895" y="689610"/>
                  </a:lnTo>
                  <a:lnTo>
                    <a:pt x="940943" y="688339"/>
                  </a:lnTo>
                  <a:lnTo>
                    <a:pt x="971677" y="688339"/>
                  </a:lnTo>
                  <a:lnTo>
                    <a:pt x="972185" y="687069"/>
                  </a:lnTo>
                  <a:lnTo>
                    <a:pt x="972312" y="683260"/>
                  </a:lnTo>
                  <a:lnTo>
                    <a:pt x="971423" y="680719"/>
                  </a:lnTo>
                  <a:lnTo>
                    <a:pt x="966088" y="675639"/>
                  </a:lnTo>
                  <a:lnTo>
                    <a:pt x="960627" y="674369"/>
                  </a:lnTo>
                  <a:close/>
                </a:path>
                <a:path w="1703704" h="1654810">
                  <a:moveTo>
                    <a:pt x="818261" y="732789"/>
                  </a:moveTo>
                  <a:lnTo>
                    <a:pt x="815086" y="736600"/>
                  </a:lnTo>
                  <a:lnTo>
                    <a:pt x="803910" y="763269"/>
                  </a:lnTo>
                  <a:lnTo>
                    <a:pt x="807212" y="764539"/>
                  </a:lnTo>
                  <a:lnTo>
                    <a:pt x="809751" y="759460"/>
                  </a:lnTo>
                  <a:lnTo>
                    <a:pt x="812038" y="756919"/>
                  </a:lnTo>
                  <a:lnTo>
                    <a:pt x="842504" y="756919"/>
                  </a:lnTo>
                  <a:lnTo>
                    <a:pt x="818261" y="732789"/>
                  </a:lnTo>
                  <a:close/>
                </a:path>
                <a:path w="1703704" h="1654810">
                  <a:moveTo>
                    <a:pt x="997712" y="703580"/>
                  </a:moveTo>
                  <a:lnTo>
                    <a:pt x="994790" y="704850"/>
                  </a:lnTo>
                  <a:lnTo>
                    <a:pt x="997965" y="712469"/>
                  </a:lnTo>
                  <a:lnTo>
                    <a:pt x="999363" y="718819"/>
                  </a:lnTo>
                  <a:lnTo>
                    <a:pt x="980503" y="748030"/>
                  </a:lnTo>
                  <a:lnTo>
                    <a:pt x="1003502" y="748030"/>
                  </a:lnTo>
                  <a:lnTo>
                    <a:pt x="1004252" y="746760"/>
                  </a:lnTo>
                  <a:lnTo>
                    <a:pt x="1006205" y="740410"/>
                  </a:lnTo>
                  <a:lnTo>
                    <a:pt x="1007110" y="734060"/>
                  </a:lnTo>
                  <a:lnTo>
                    <a:pt x="1006802" y="726439"/>
                  </a:lnTo>
                  <a:lnTo>
                    <a:pt x="1005125" y="718819"/>
                  </a:lnTo>
                  <a:lnTo>
                    <a:pt x="1002091" y="711200"/>
                  </a:lnTo>
                  <a:lnTo>
                    <a:pt x="997712" y="703580"/>
                  </a:lnTo>
                  <a:close/>
                </a:path>
                <a:path w="1703704" h="1654810">
                  <a:moveTo>
                    <a:pt x="1030986" y="609600"/>
                  </a:moveTo>
                  <a:lnTo>
                    <a:pt x="1021411" y="609600"/>
                  </a:lnTo>
                  <a:lnTo>
                    <a:pt x="1012491" y="610869"/>
                  </a:lnTo>
                  <a:lnTo>
                    <a:pt x="983614" y="648969"/>
                  </a:lnTo>
                  <a:lnTo>
                    <a:pt x="984123" y="656589"/>
                  </a:lnTo>
                  <a:lnTo>
                    <a:pt x="1006508" y="692150"/>
                  </a:lnTo>
                  <a:lnTo>
                    <a:pt x="1029208" y="702310"/>
                  </a:lnTo>
                  <a:lnTo>
                    <a:pt x="1038873" y="702310"/>
                  </a:lnTo>
                  <a:lnTo>
                    <a:pt x="1047861" y="701039"/>
                  </a:lnTo>
                  <a:lnTo>
                    <a:pt x="1056157" y="695960"/>
                  </a:lnTo>
                  <a:lnTo>
                    <a:pt x="1063752" y="690880"/>
                  </a:lnTo>
                  <a:lnTo>
                    <a:pt x="1066139" y="688339"/>
                  </a:lnTo>
                  <a:lnTo>
                    <a:pt x="1044434" y="688339"/>
                  </a:lnTo>
                  <a:lnTo>
                    <a:pt x="1036954" y="687069"/>
                  </a:lnTo>
                  <a:lnTo>
                    <a:pt x="1029241" y="684530"/>
                  </a:lnTo>
                  <a:lnTo>
                    <a:pt x="1021730" y="679450"/>
                  </a:lnTo>
                  <a:lnTo>
                    <a:pt x="1014434" y="674369"/>
                  </a:lnTo>
                  <a:lnTo>
                    <a:pt x="1007363" y="668019"/>
                  </a:lnTo>
                  <a:lnTo>
                    <a:pt x="1001522" y="662939"/>
                  </a:lnTo>
                  <a:lnTo>
                    <a:pt x="997585" y="656589"/>
                  </a:lnTo>
                  <a:lnTo>
                    <a:pt x="993266" y="646430"/>
                  </a:lnTo>
                  <a:lnTo>
                    <a:pt x="992759" y="641350"/>
                  </a:lnTo>
                  <a:lnTo>
                    <a:pt x="994790" y="633730"/>
                  </a:lnTo>
                  <a:lnTo>
                    <a:pt x="996441" y="631189"/>
                  </a:lnTo>
                  <a:lnTo>
                    <a:pt x="1004062" y="623569"/>
                  </a:lnTo>
                  <a:lnTo>
                    <a:pt x="1010538" y="621030"/>
                  </a:lnTo>
                  <a:lnTo>
                    <a:pt x="1056994" y="621030"/>
                  </a:lnTo>
                  <a:lnTo>
                    <a:pt x="1053792" y="618489"/>
                  </a:lnTo>
                  <a:lnTo>
                    <a:pt x="1046781" y="613410"/>
                  </a:lnTo>
                  <a:lnTo>
                    <a:pt x="1039175" y="610869"/>
                  </a:lnTo>
                  <a:lnTo>
                    <a:pt x="1030986" y="609600"/>
                  </a:lnTo>
                  <a:close/>
                </a:path>
                <a:path w="1703704" h="1654810">
                  <a:moveTo>
                    <a:pt x="971677" y="688339"/>
                  </a:moveTo>
                  <a:lnTo>
                    <a:pt x="950087" y="688339"/>
                  </a:lnTo>
                  <a:lnTo>
                    <a:pt x="953008" y="690880"/>
                  </a:lnTo>
                  <a:lnTo>
                    <a:pt x="956056" y="693419"/>
                  </a:lnTo>
                  <a:lnTo>
                    <a:pt x="958469" y="694689"/>
                  </a:lnTo>
                  <a:lnTo>
                    <a:pt x="960247" y="695960"/>
                  </a:lnTo>
                  <a:lnTo>
                    <a:pt x="963422" y="695960"/>
                  </a:lnTo>
                  <a:lnTo>
                    <a:pt x="966343" y="694689"/>
                  </a:lnTo>
                  <a:lnTo>
                    <a:pt x="971169" y="689610"/>
                  </a:lnTo>
                  <a:lnTo>
                    <a:pt x="971677" y="688339"/>
                  </a:lnTo>
                  <a:close/>
                </a:path>
                <a:path w="1703704" h="1654810">
                  <a:moveTo>
                    <a:pt x="1056994" y="621030"/>
                  </a:moveTo>
                  <a:lnTo>
                    <a:pt x="1010538" y="621030"/>
                  </a:lnTo>
                  <a:lnTo>
                    <a:pt x="1018413" y="622300"/>
                  </a:lnTo>
                  <a:lnTo>
                    <a:pt x="1026965" y="624839"/>
                  </a:lnTo>
                  <a:lnTo>
                    <a:pt x="1035494" y="628650"/>
                  </a:lnTo>
                  <a:lnTo>
                    <a:pt x="1044023" y="633730"/>
                  </a:lnTo>
                  <a:lnTo>
                    <a:pt x="1052576" y="641350"/>
                  </a:lnTo>
                  <a:lnTo>
                    <a:pt x="1058648" y="648969"/>
                  </a:lnTo>
                  <a:lnTo>
                    <a:pt x="1063148" y="654050"/>
                  </a:lnTo>
                  <a:lnTo>
                    <a:pt x="1066077" y="660400"/>
                  </a:lnTo>
                  <a:lnTo>
                    <a:pt x="1067435" y="665480"/>
                  </a:lnTo>
                  <a:lnTo>
                    <a:pt x="1068197" y="671830"/>
                  </a:lnTo>
                  <a:lnTo>
                    <a:pt x="1066291" y="678180"/>
                  </a:lnTo>
                  <a:lnTo>
                    <a:pt x="1061847" y="681989"/>
                  </a:lnTo>
                  <a:lnTo>
                    <a:pt x="1056868" y="685800"/>
                  </a:lnTo>
                  <a:lnTo>
                    <a:pt x="1051067" y="688339"/>
                  </a:lnTo>
                  <a:lnTo>
                    <a:pt x="1066139" y="688339"/>
                  </a:lnTo>
                  <a:lnTo>
                    <a:pt x="1069721" y="684530"/>
                  </a:lnTo>
                  <a:lnTo>
                    <a:pt x="1073531" y="678180"/>
                  </a:lnTo>
                  <a:lnTo>
                    <a:pt x="1075436" y="669289"/>
                  </a:lnTo>
                  <a:lnTo>
                    <a:pt x="1077214" y="661669"/>
                  </a:lnTo>
                  <a:lnTo>
                    <a:pt x="1060196" y="623569"/>
                  </a:lnTo>
                  <a:lnTo>
                    <a:pt x="1056994" y="621030"/>
                  </a:lnTo>
                  <a:close/>
                </a:path>
                <a:path w="1703704" h="1654810">
                  <a:moveTo>
                    <a:pt x="1078881" y="585469"/>
                  </a:moveTo>
                  <a:lnTo>
                    <a:pt x="1053973" y="585469"/>
                  </a:lnTo>
                  <a:lnTo>
                    <a:pt x="1055624" y="586739"/>
                  </a:lnTo>
                  <a:lnTo>
                    <a:pt x="1059688" y="589280"/>
                  </a:lnTo>
                  <a:lnTo>
                    <a:pt x="1064640" y="594360"/>
                  </a:lnTo>
                  <a:lnTo>
                    <a:pt x="1100709" y="629919"/>
                  </a:lnTo>
                  <a:lnTo>
                    <a:pt x="1103376" y="633730"/>
                  </a:lnTo>
                  <a:lnTo>
                    <a:pt x="1104391" y="638810"/>
                  </a:lnTo>
                  <a:lnTo>
                    <a:pt x="1102995" y="642619"/>
                  </a:lnTo>
                  <a:lnTo>
                    <a:pt x="1099693" y="645160"/>
                  </a:lnTo>
                  <a:lnTo>
                    <a:pt x="1098296" y="646430"/>
                  </a:lnTo>
                  <a:lnTo>
                    <a:pt x="1100836" y="648969"/>
                  </a:lnTo>
                  <a:lnTo>
                    <a:pt x="1127505" y="622300"/>
                  </a:lnTo>
                  <a:lnTo>
                    <a:pt x="1118489" y="622300"/>
                  </a:lnTo>
                  <a:lnTo>
                    <a:pt x="1116457" y="621030"/>
                  </a:lnTo>
                  <a:lnTo>
                    <a:pt x="1114933" y="621030"/>
                  </a:lnTo>
                  <a:lnTo>
                    <a:pt x="1112012" y="618489"/>
                  </a:lnTo>
                  <a:lnTo>
                    <a:pt x="1078881" y="585469"/>
                  </a:lnTo>
                  <a:close/>
                </a:path>
                <a:path w="1703704" h="1654810">
                  <a:moveTo>
                    <a:pt x="1130046" y="614680"/>
                  </a:moveTo>
                  <a:lnTo>
                    <a:pt x="1126489" y="618489"/>
                  </a:lnTo>
                  <a:lnTo>
                    <a:pt x="1123950" y="621030"/>
                  </a:lnTo>
                  <a:lnTo>
                    <a:pt x="1120394" y="622300"/>
                  </a:lnTo>
                  <a:lnTo>
                    <a:pt x="1127505" y="622300"/>
                  </a:lnTo>
                  <a:lnTo>
                    <a:pt x="1132586" y="617219"/>
                  </a:lnTo>
                  <a:lnTo>
                    <a:pt x="1130046" y="614680"/>
                  </a:lnTo>
                  <a:close/>
                </a:path>
                <a:path w="1703704" h="1654810">
                  <a:moveTo>
                    <a:pt x="1118362" y="548639"/>
                  </a:moveTo>
                  <a:lnTo>
                    <a:pt x="1088771" y="548639"/>
                  </a:lnTo>
                  <a:lnTo>
                    <a:pt x="1097152" y="551179"/>
                  </a:lnTo>
                  <a:lnTo>
                    <a:pt x="1102106" y="554989"/>
                  </a:lnTo>
                  <a:lnTo>
                    <a:pt x="1107948" y="561339"/>
                  </a:lnTo>
                  <a:lnTo>
                    <a:pt x="1137793" y="590550"/>
                  </a:lnTo>
                  <a:lnTo>
                    <a:pt x="1139952" y="593089"/>
                  </a:lnTo>
                  <a:lnTo>
                    <a:pt x="1141729" y="596900"/>
                  </a:lnTo>
                  <a:lnTo>
                    <a:pt x="1142238" y="598169"/>
                  </a:lnTo>
                  <a:lnTo>
                    <a:pt x="1141729" y="603250"/>
                  </a:lnTo>
                  <a:lnTo>
                    <a:pt x="1140078" y="605789"/>
                  </a:lnTo>
                  <a:lnTo>
                    <a:pt x="1135761" y="609600"/>
                  </a:lnTo>
                  <a:lnTo>
                    <a:pt x="1138301" y="612139"/>
                  </a:lnTo>
                  <a:lnTo>
                    <a:pt x="1166240" y="584200"/>
                  </a:lnTo>
                  <a:lnTo>
                    <a:pt x="1158366" y="584200"/>
                  </a:lnTo>
                  <a:lnTo>
                    <a:pt x="1156589" y="582930"/>
                  </a:lnTo>
                  <a:lnTo>
                    <a:pt x="1152906" y="581660"/>
                  </a:lnTo>
                  <a:lnTo>
                    <a:pt x="1149731" y="579119"/>
                  </a:lnTo>
                  <a:lnTo>
                    <a:pt x="1118362" y="548639"/>
                  </a:lnTo>
                  <a:close/>
                </a:path>
                <a:path w="1703704" h="1654810">
                  <a:moveTo>
                    <a:pt x="1056132" y="562610"/>
                  </a:moveTo>
                  <a:lnTo>
                    <a:pt x="1053084" y="565150"/>
                  </a:lnTo>
                  <a:lnTo>
                    <a:pt x="1041653" y="591819"/>
                  </a:lnTo>
                  <a:lnTo>
                    <a:pt x="1045210" y="594360"/>
                  </a:lnTo>
                  <a:lnTo>
                    <a:pt x="1046352" y="590550"/>
                  </a:lnTo>
                  <a:lnTo>
                    <a:pt x="1047496" y="589280"/>
                  </a:lnTo>
                  <a:lnTo>
                    <a:pt x="1048893" y="588010"/>
                  </a:lnTo>
                  <a:lnTo>
                    <a:pt x="1050036" y="586739"/>
                  </a:lnTo>
                  <a:lnTo>
                    <a:pt x="1051306" y="586739"/>
                  </a:lnTo>
                  <a:lnTo>
                    <a:pt x="1053973" y="585469"/>
                  </a:lnTo>
                  <a:lnTo>
                    <a:pt x="1078881" y="585469"/>
                  </a:lnTo>
                  <a:lnTo>
                    <a:pt x="1073785" y="580389"/>
                  </a:lnTo>
                  <a:lnTo>
                    <a:pt x="1073892" y="575310"/>
                  </a:lnTo>
                  <a:lnTo>
                    <a:pt x="1069721" y="575310"/>
                  </a:lnTo>
                  <a:lnTo>
                    <a:pt x="1056132" y="562610"/>
                  </a:lnTo>
                  <a:close/>
                </a:path>
                <a:path w="1703704" h="1654810">
                  <a:moveTo>
                    <a:pt x="1167511" y="577850"/>
                  </a:moveTo>
                  <a:lnTo>
                    <a:pt x="1164336" y="580389"/>
                  </a:lnTo>
                  <a:lnTo>
                    <a:pt x="1161923" y="582930"/>
                  </a:lnTo>
                  <a:lnTo>
                    <a:pt x="1158366" y="584200"/>
                  </a:lnTo>
                  <a:lnTo>
                    <a:pt x="1166240" y="584200"/>
                  </a:lnTo>
                  <a:lnTo>
                    <a:pt x="1170051" y="580389"/>
                  </a:lnTo>
                  <a:lnTo>
                    <a:pt x="1167511" y="577850"/>
                  </a:lnTo>
                  <a:close/>
                </a:path>
                <a:path w="1703704" h="1654810">
                  <a:moveTo>
                    <a:pt x="1093470" y="533400"/>
                  </a:moveTo>
                  <a:lnTo>
                    <a:pt x="1089278" y="534670"/>
                  </a:lnTo>
                  <a:lnTo>
                    <a:pt x="1084961" y="534670"/>
                  </a:lnTo>
                  <a:lnTo>
                    <a:pt x="1081151" y="537210"/>
                  </a:lnTo>
                  <a:lnTo>
                    <a:pt x="1069481" y="567689"/>
                  </a:lnTo>
                  <a:lnTo>
                    <a:pt x="1069721" y="575310"/>
                  </a:lnTo>
                  <a:lnTo>
                    <a:pt x="1073892" y="575310"/>
                  </a:lnTo>
                  <a:lnTo>
                    <a:pt x="1073973" y="571500"/>
                  </a:lnTo>
                  <a:lnTo>
                    <a:pt x="1075293" y="565150"/>
                  </a:lnTo>
                  <a:lnTo>
                    <a:pt x="1077731" y="558800"/>
                  </a:lnTo>
                  <a:lnTo>
                    <a:pt x="1081277" y="553720"/>
                  </a:lnTo>
                  <a:lnTo>
                    <a:pt x="1084961" y="551179"/>
                  </a:lnTo>
                  <a:lnTo>
                    <a:pt x="1088771" y="548639"/>
                  </a:lnTo>
                  <a:lnTo>
                    <a:pt x="1118362" y="548639"/>
                  </a:lnTo>
                  <a:lnTo>
                    <a:pt x="1112520" y="542289"/>
                  </a:lnTo>
                  <a:lnTo>
                    <a:pt x="1107694" y="538479"/>
                  </a:lnTo>
                  <a:lnTo>
                    <a:pt x="1098423" y="534670"/>
                  </a:lnTo>
                  <a:lnTo>
                    <a:pt x="1093470" y="533400"/>
                  </a:lnTo>
                  <a:close/>
                </a:path>
                <a:path w="1703704" h="1654810">
                  <a:moveTo>
                    <a:pt x="1158875" y="547370"/>
                  </a:moveTo>
                  <a:lnTo>
                    <a:pt x="1156589" y="549910"/>
                  </a:lnTo>
                  <a:lnTo>
                    <a:pt x="1179449" y="572770"/>
                  </a:lnTo>
                  <a:lnTo>
                    <a:pt x="1181735" y="570229"/>
                  </a:lnTo>
                  <a:lnTo>
                    <a:pt x="1181100" y="568960"/>
                  </a:lnTo>
                  <a:lnTo>
                    <a:pt x="1181353" y="567689"/>
                  </a:lnTo>
                  <a:lnTo>
                    <a:pt x="1183386" y="565150"/>
                  </a:lnTo>
                  <a:lnTo>
                    <a:pt x="1184910" y="563879"/>
                  </a:lnTo>
                  <a:lnTo>
                    <a:pt x="1193291" y="558800"/>
                  </a:lnTo>
                  <a:lnTo>
                    <a:pt x="1198499" y="554989"/>
                  </a:lnTo>
                  <a:lnTo>
                    <a:pt x="1174114" y="554989"/>
                  </a:lnTo>
                  <a:lnTo>
                    <a:pt x="1166622" y="552450"/>
                  </a:lnTo>
                  <a:lnTo>
                    <a:pt x="1158875" y="547370"/>
                  </a:lnTo>
                  <a:close/>
                </a:path>
                <a:path w="1703704" h="1654810">
                  <a:moveTo>
                    <a:pt x="1212215" y="521970"/>
                  </a:moveTo>
                  <a:lnTo>
                    <a:pt x="1192657" y="521970"/>
                  </a:lnTo>
                  <a:lnTo>
                    <a:pt x="1196466" y="523239"/>
                  </a:lnTo>
                  <a:lnTo>
                    <a:pt x="1199769" y="527050"/>
                  </a:lnTo>
                  <a:lnTo>
                    <a:pt x="1202309" y="529589"/>
                  </a:lnTo>
                  <a:lnTo>
                    <a:pt x="1203578" y="533400"/>
                  </a:lnTo>
                  <a:lnTo>
                    <a:pt x="1203325" y="541020"/>
                  </a:lnTo>
                  <a:lnTo>
                    <a:pt x="1201674" y="544829"/>
                  </a:lnTo>
                  <a:lnTo>
                    <a:pt x="1198499" y="547370"/>
                  </a:lnTo>
                  <a:lnTo>
                    <a:pt x="1193927" y="552450"/>
                  </a:lnTo>
                  <a:lnTo>
                    <a:pt x="1188085" y="554989"/>
                  </a:lnTo>
                  <a:lnTo>
                    <a:pt x="1198499" y="554989"/>
                  </a:lnTo>
                  <a:lnTo>
                    <a:pt x="1207897" y="546100"/>
                  </a:lnTo>
                  <a:lnTo>
                    <a:pt x="1211072" y="539750"/>
                  </a:lnTo>
                  <a:lnTo>
                    <a:pt x="1212723" y="523239"/>
                  </a:lnTo>
                  <a:lnTo>
                    <a:pt x="1212215" y="521970"/>
                  </a:lnTo>
                  <a:close/>
                </a:path>
                <a:path w="1703704" h="1654810">
                  <a:moveTo>
                    <a:pt x="1151127" y="467360"/>
                  </a:moveTo>
                  <a:lnTo>
                    <a:pt x="1148714" y="469900"/>
                  </a:lnTo>
                  <a:lnTo>
                    <a:pt x="1149350" y="471170"/>
                  </a:lnTo>
                  <a:lnTo>
                    <a:pt x="1149603" y="472439"/>
                  </a:lnTo>
                  <a:lnTo>
                    <a:pt x="1142364" y="478789"/>
                  </a:lnTo>
                  <a:lnTo>
                    <a:pt x="1137793" y="481329"/>
                  </a:lnTo>
                  <a:lnTo>
                    <a:pt x="1134110" y="483870"/>
                  </a:lnTo>
                  <a:lnTo>
                    <a:pt x="1125854" y="492760"/>
                  </a:lnTo>
                  <a:lnTo>
                    <a:pt x="1122934" y="499110"/>
                  </a:lnTo>
                  <a:lnTo>
                    <a:pt x="1122807" y="513079"/>
                  </a:lnTo>
                  <a:lnTo>
                    <a:pt x="1125474" y="519429"/>
                  </a:lnTo>
                  <a:lnTo>
                    <a:pt x="1130681" y="524510"/>
                  </a:lnTo>
                  <a:lnTo>
                    <a:pt x="1134745" y="528320"/>
                  </a:lnTo>
                  <a:lnTo>
                    <a:pt x="1139189" y="530860"/>
                  </a:lnTo>
                  <a:lnTo>
                    <a:pt x="1143889" y="532129"/>
                  </a:lnTo>
                  <a:lnTo>
                    <a:pt x="1148714" y="532129"/>
                  </a:lnTo>
                  <a:lnTo>
                    <a:pt x="1156208" y="530860"/>
                  </a:lnTo>
                  <a:lnTo>
                    <a:pt x="1166368" y="527050"/>
                  </a:lnTo>
                  <a:lnTo>
                    <a:pt x="1176401" y="524510"/>
                  </a:lnTo>
                  <a:lnTo>
                    <a:pt x="1183766" y="521970"/>
                  </a:lnTo>
                  <a:lnTo>
                    <a:pt x="1212215" y="521970"/>
                  </a:lnTo>
                  <a:lnTo>
                    <a:pt x="1210183" y="516889"/>
                  </a:lnTo>
                  <a:lnTo>
                    <a:pt x="1209014" y="515620"/>
                  </a:lnTo>
                  <a:lnTo>
                    <a:pt x="1145159" y="515620"/>
                  </a:lnTo>
                  <a:lnTo>
                    <a:pt x="1141857" y="514350"/>
                  </a:lnTo>
                  <a:lnTo>
                    <a:pt x="1138427" y="514350"/>
                  </a:lnTo>
                  <a:lnTo>
                    <a:pt x="1135507" y="513079"/>
                  </a:lnTo>
                  <a:lnTo>
                    <a:pt x="1132839" y="510539"/>
                  </a:lnTo>
                  <a:lnTo>
                    <a:pt x="1130808" y="508000"/>
                  </a:lnTo>
                  <a:lnTo>
                    <a:pt x="1129919" y="505460"/>
                  </a:lnTo>
                  <a:lnTo>
                    <a:pt x="1130427" y="497839"/>
                  </a:lnTo>
                  <a:lnTo>
                    <a:pt x="1132204" y="494029"/>
                  </a:lnTo>
                  <a:lnTo>
                    <a:pt x="1139698" y="486410"/>
                  </a:lnTo>
                  <a:lnTo>
                    <a:pt x="1144524" y="485139"/>
                  </a:lnTo>
                  <a:lnTo>
                    <a:pt x="1149731" y="483870"/>
                  </a:lnTo>
                  <a:lnTo>
                    <a:pt x="1167735" y="483870"/>
                  </a:lnTo>
                  <a:lnTo>
                    <a:pt x="1151127" y="467360"/>
                  </a:lnTo>
                  <a:close/>
                </a:path>
                <a:path w="1703704" h="1654810">
                  <a:moveTo>
                    <a:pt x="1190625" y="504189"/>
                  </a:moveTo>
                  <a:lnTo>
                    <a:pt x="1181909" y="504189"/>
                  </a:lnTo>
                  <a:lnTo>
                    <a:pt x="1171956" y="506729"/>
                  </a:lnTo>
                  <a:lnTo>
                    <a:pt x="1156715" y="511810"/>
                  </a:lnTo>
                  <a:lnTo>
                    <a:pt x="1150112" y="514350"/>
                  </a:lnTo>
                  <a:lnTo>
                    <a:pt x="1145159" y="515620"/>
                  </a:lnTo>
                  <a:lnTo>
                    <a:pt x="1209014" y="515620"/>
                  </a:lnTo>
                  <a:lnTo>
                    <a:pt x="1204340" y="510539"/>
                  </a:lnTo>
                  <a:lnTo>
                    <a:pt x="1198102" y="506729"/>
                  </a:lnTo>
                  <a:lnTo>
                    <a:pt x="1190625" y="504189"/>
                  </a:lnTo>
                  <a:close/>
                </a:path>
                <a:path w="1703704" h="1654810">
                  <a:moveTo>
                    <a:pt x="1203883" y="454660"/>
                  </a:moveTo>
                  <a:lnTo>
                    <a:pt x="1179195" y="454660"/>
                  </a:lnTo>
                  <a:lnTo>
                    <a:pt x="1181100" y="455929"/>
                  </a:lnTo>
                  <a:lnTo>
                    <a:pt x="1183513" y="457200"/>
                  </a:lnTo>
                  <a:lnTo>
                    <a:pt x="1215136" y="488950"/>
                  </a:lnTo>
                  <a:lnTo>
                    <a:pt x="1221104" y="495300"/>
                  </a:lnTo>
                  <a:lnTo>
                    <a:pt x="1226312" y="499110"/>
                  </a:lnTo>
                  <a:lnTo>
                    <a:pt x="1230502" y="501650"/>
                  </a:lnTo>
                  <a:lnTo>
                    <a:pt x="1234821" y="504189"/>
                  </a:lnTo>
                  <a:lnTo>
                    <a:pt x="1244091" y="504189"/>
                  </a:lnTo>
                  <a:lnTo>
                    <a:pt x="1262930" y="487679"/>
                  </a:lnTo>
                  <a:lnTo>
                    <a:pt x="1239520" y="487679"/>
                  </a:lnTo>
                  <a:lnTo>
                    <a:pt x="1234566" y="485139"/>
                  </a:lnTo>
                  <a:lnTo>
                    <a:pt x="1228598" y="478789"/>
                  </a:lnTo>
                  <a:lnTo>
                    <a:pt x="1203883" y="454660"/>
                  </a:lnTo>
                  <a:close/>
                </a:path>
                <a:path w="1703704" h="1654810">
                  <a:moveTo>
                    <a:pt x="1167735" y="483870"/>
                  </a:moveTo>
                  <a:lnTo>
                    <a:pt x="1155064" y="483870"/>
                  </a:lnTo>
                  <a:lnTo>
                    <a:pt x="1161923" y="486410"/>
                  </a:lnTo>
                  <a:lnTo>
                    <a:pt x="1170559" y="491489"/>
                  </a:lnTo>
                  <a:lnTo>
                    <a:pt x="1172845" y="488950"/>
                  </a:lnTo>
                  <a:lnTo>
                    <a:pt x="1167735" y="483870"/>
                  </a:lnTo>
                  <a:close/>
                </a:path>
                <a:path w="1703704" h="1654810">
                  <a:moveTo>
                    <a:pt x="1241749" y="416560"/>
                  </a:moveTo>
                  <a:lnTo>
                    <a:pt x="1217549" y="416560"/>
                  </a:lnTo>
                  <a:lnTo>
                    <a:pt x="1220597" y="417829"/>
                  </a:lnTo>
                  <a:lnTo>
                    <a:pt x="1260602" y="458470"/>
                  </a:lnTo>
                  <a:lnTo>
                    <a:pt x="1260602" y="464820"/>
                  </a:lnTo>
                  <a:lnTo>
                    <a:pt x="1259966" y="471170"/>
                  </a:lnTo>
                  <a:lnTo>
                    <a:pt x="1257427" y="478789"/>
                  </a:lnTo>
                  <a:lnTo>
                    <a:pt x="1255776" y="481329"/>
                  </a:lnTo>
                  <a:lnTo>
                    <a:pt x="1253744" y="482600"/>
                  </a:lnTo>
                  <a:lnTo>
                    <a:pt x="1250823" y="486410"/>
                  </a:lnTo>
                  <a:lnTo>
                    <a:pt x="1247394" y="487679"/>
                  </a:lnTo>
                  <a:lnTo>
                    <a:pt x="1262930" y="487679"/>
                  </a:lnTo>
                  <a:lnTo>
                    <a:pt x="1263396" y="486410"/>
                  </a:lnTo>
                  <a:lnTo>
                    <a:pt x="1264665" y="481329"/>
                  </a:lnTo>
                  <a:lnTo>
                    <a:pt x="1265089" y="474979"/>
                  </a:lnTo>
                  <a:lnTo>
                    <a:pt x="1265004" y="469900"/>
                  </a:lnTo>
                  <a:lnTo>
                    <a:pt x="1264665" y="462279"/>
                  </a:lnTo>
                  <a:lnTo>
                    <a:pt x="1285735" y="462279"/>
                  </a:lnTo>
                  <a:lnTo>
                    <a:pt x="1290041" y="452120"/>
                  </a:lnTo>
                  <a:lnTo>
                    <a:pt x="1280414" y="452120"/>
                  </a:lnTo>
                  <a:lnTo>
                    <a:pt x="1278763" y="450850"/>
                  </a:lnTo>
                  <a:lnTo>
                    <a:pt x="1274699" y="449579"/>
                  </a:lnTo>
                  <a:lnTo>
                    <a:pt x="1270000" y="444500"/>
                  </a:lnTo>
                  <a:lnTo>
                    <a:pt x="1241749" y="416560"/>
                  </a:lnTo>
                  <a:close/>
                </a:path>
                <a:path w="1703704" h="1654810">
                  <a:moveTo>
                    <a:pt x="1285735" y="462279"/>
                  </a:moveTo>
                  <a:lnTo>
                    <a:pt x="1264665" y="462279"/>
                  </a:lnTo>
                  <a:lnTo>
                    <a:pt x="1278254" y="476250"/>
                  </a:lnTo>
                  <a:lnTo>
                    <a:pt x="1281429" y="472439"/>
                  </a:lnTo>
                  <a:lnTo>
                    <a:pt x="1285735" y="462279"/>
                  </a:lnTo>
                  <a:close/>
                </a:path>
                <a:path w="1703704" h="1654810">
                  <a:moveTo>
                    <a:pt x="1185672" y="436879"/>
                  </a:moveTo>
                  <a:lnTo>
                    <a:pt x="1163193" y="458470"/>
                  </a:lnTo>
                  <a:lnTo>
                    <a:pt x="1165860" y="461010"/>
                  </a:lnTo>
                  <a:lnTo>
                    <a:pt x="1169162" y="458470"/>
                  </a:lnTo>
                  <a:lnTo>
                    <a:pt x="1171702" y="455929"/>
                  </a:lnTo>
                  <a:lnTo>
                    <a:pt x="1175512" y="454660"/>
                  </a:lnTo>
                  <a:lnTo>
                    <a:pt x="1203883" y="454660"/>
                  </a:lnTo>
                  <a:lnTo>
                    <a:pt x="1185672" y="436879"/>
                  </a:lnTo>
                  <a:close/>
                </a:path>
                <a:path w="1703704" h="1654810">
                  <a:moveTo>
                    <a:pt x="1289303" y="444500"/>
                  </a:moveTo>
                  <a:lnTo>
                    <a:pt x="1288288" y="447039"/>
                  </a:lnTo>
                  <a:lnTo>
                    <a:pt x="1287018" y="448310"/>
                  </a:lnTo>
                  <a:lnTo>
                    <a:pt x="1285621" y="450850"/>
                  </a:lnTo>
                  <a:lnTo>
                    <a:pt x="1284477" y="450850"/>
                  </a:lnTo>
                  <a:lnTo>
                    <a:pt x="1283335" y="452120"/>
                  </a:lnTo>
                  <a:lnTo>
                    <a:pt x="1290041" y="452120"/>
                  </a:lnTo>
                  <a:lnTo>
                    <a:pt x="1292733" y="445770"/>
                  </a:lnTo>
                  <a:lnTo>
                    <a:pt x="1289303" y="444500"/>
                  </a:lnTo>
                  <a:close/>
                </a:path>
                <a:path w="1703704" h="1654810">
                  <a:moveTo>
                    <a:pt x="1280498" y="384810"/>
                  </a:moveTo>
                  <a:lnTo>
                    <a:pt x="1254633" y="384810"/>
                  </a:lnTo>
                  <a:lnTo>
                    <a:pt x="1256284" y="386079"/>
                  </a:lnTo>
                  <a:lnTo>
                    <a:pt x="1260602" y="388620"/>
                  </a:lnTo>
                  <a:lnTo>
                    <a:pt x="1265301" y="392429"/>
                  </a:lnTo>
                  <a:lnTo>
                    <a:pt x="1300861" y="427989"/>
                  </a:lnTo>
                  <a:lnTo>
                    <a:pt x="1304925" y="436879"/>
                  </a:lnTo>
                  <a:lnTo>
                    <a:pt x="1304289" y="439420"/>
                  </a:lnTo>
                  <a:lnTo>
                    <a:pt x="1303782" y="440689"/>
                  </a:lnTo>
                  <a:lnTo>
                    <a:pt x="1302003" y="443229"/>
                  </a:lnTo>
                  <a:lnTo>
                    <a:pt x="1299083" y="445770"/>
                  </a:lnTo>
                  <a:lnTo>
                    <a:pt x="1301623" y="448310"/>
                  </a:lnTo>
                  <a:lnTo>
                    <a:pt x="1329563" y="420370"/>
                  </a:lnTo>
                  <a:lnTo>
                    <a:pt x="1317498" y="420370"/>
                  </a:lnTo>
                  <a:lnTo>
                    <a:pt x="1315593" y="419100"/>
                  </a:lnTo>
                  <a:lnTo>
                    <a:pt x="1312672" y="416560"/>
                  </a:lnTo>
                  <a:lnTo>
                    <a:pt x="1280498" y="384810"/>
                  </a:lnTo>
                  <a:close/>
                </a:path>
                <a:path w="1703704" h="1654810">
                  <a:moveTo>
                    <a:pt x="1223772" y="398779"/>
                  </a:moveTo>
                  <a:lnTo>
                    <a:pt x="1201927" y="420370"/>
                  </a:lnTo>
                  <a:lnTo>
                    <a:pt x="1204468" y="422910"/>
                  </a:lnTo>
                  <a:lnTo>
                    <a:pt x="1208786" y="419100"/>
                  </a:lnTo>
                  <a:lnTo>
                    <a:pt x="1212214" y="416560"/>
                  </a:lnTo>
                  <a:lnTo>
                    <a:pt x="1241749" y="416560"/>
                  </a:lnTo>
                  <a:lnTo>
                    <a:pt x="1223772" y="398779"/>
                  </a:lnTo>
                  <a:close/>
                </a:path>
                <a:path w="1703704" h="1654810">
                  <a:moveTo>
                    <a:pt x="1330833" y="414020"/>
                  </a:moveTo>
                  <a:lnTo>
                    <a:pt x="1327277" y="417829"/>
                  </a:lnTo>
                  <a:lnTo>
                    <a:pt x="1324737" y="420370"/>
                  </a:lnTo>
                  <a:lnTo>
                    <a:pt x="1329563" y="420370"/>
                  </a:lnTo>
                  <a:lnTo>
                    <a:pt x="1333373" y="416560"/>
                  </a:lnTo>
                  <a:lnTo>
                    <a:pt x="1330833" y="414020"/>
                  </a:lnTo>
                  <a:close/>
                </a:path>
                <a:path w="1703704" h="1654810">
                  <a:moveTo>
                    <a:pt x="1321837" y="347979"/>
                  </a:moveTo>
                  <a:lnTo>
                    <a:pt x="1289558" y="347979"/>
                  </a:lnTo>
                  <a:lnTo>
                    <a:pt x="1294638" y="349250"/>
                  </a:lnTo>
                  <a:lnTo>
                    <a:pt x="1298448" y="349250"/>
                  </a:lnTo>
                  <a:lnTo>
                    <a:pt x="1303020" y="353060"/>
                  </a:lnTo>
                  <a:lnTo>
                    <a:pt x="1339596" y="389889"/>
                  </a:lnTo>
                  <a:lnTo>
                    <a:pt x="1341754" y="391160"/>
                  </a:lnTo>
                  <a:lnTo>
                    <a:pt x="1342389" y="392429"/>
                  </a:lnTo>
                  <a:lnTo>
                    <a:pt x="1343533" y="394970"/>
                  </a:lnTo>
                  <a:lnTo>
                    <a:pt x="1343914" y="397510"/>
                  </a:lnTo>
                  <a:lnTo>
                    <a:pt x="1342898" y="401320"/>
                  </a:lnTo>
                  <a:lnTo>
                    <a:pt x="1340865" y="403860"/>
                  </a:lnTo>
                  <a:lnTo>
                    <a:pt x="1337310" y="407670"/>
                  </a:lnTo>
                  <a:lnTo>
                    <a:pt x="1339850" y="410210"/>
                  </a:lnTo>
                  <a:lnTo>
                    <a:pt x="1368348" y="382270"/>
                  </a:lnTo>
                  <a:lnTo>
                    <a:pt x="1357757" y="382270"/>
                  </a:lnTo>
                  <a:lnTo>
                    <a:pt x="1354709" y="381000"/>
                  </a:lnTo>
                  <a:lnTo>
                    <a:pt x="1351661" y="378460"/>
                  </a:lnTo>
                  <a:lnTo>
                    <a:pt x="1347343" y="373379"/>
                  </a:lnTo>
                  <a:lnTo>
                    <a:pt x="1321837" y="347979"/>
                  </a:lnTo>
                  <a:close/>
                </a:path>
                <a:path w="1703704" h="1654810">
                  <a:moveTo>
                    <a:pt x="1256919" y="361950"/>
                  </a:moveTo>
                  <a:lnTo>
                    <a:pt x="1253871" y="364489"/>
                  </a:lnTo>
                  <a:lnTo>
                    <a:pt x="1242440" y="391160"/>
                  </a:lnTo>
                  <a:lnTo>
                    <a:pt x="1245997" y="392429"/>
                  </a:lnTo>
                  <a:lnTo>
                    <a:pt x="1247139" y="389889"/>
                  </a:lnTo>
                  <a:lnTo>
                    <a:pt x="1248283" y="388620"/>
                  </a:lnTo>
                  <a:lnTo>
                    <a:pt x="1249679" y="387350"/>
                  </a:lnTo>
                  <a:lnTo>
                    <a:pt x="1250823" y="386079"/>
                  </a:lnTo>
                  <a:lnTo>
                    <a:pt x="1252093" y="384810"/>
                  </a:lnTo>
                  <a:lnTo>
                    <a:pt x="1280498" y="384810"/>
                  </a:lnTo>
                  <a:lnTo>
                    <a:pt x="1274064" y="378460"/>
                  </a:lnTo>
                  <a:lnTo>
                    <a:pt x="1273683" y="374650"/>
                  </a:lnTo>
                  <a:lnTo>
                    <a:pt x="1270508" y="374650"/>
                  </a:lnTo>
                  <a:lnTo>
                    <a:pt x="1256919" y="361950"/>
                  </a:lnTo>
                  <a:close/>
                </a:path>
                <a:path w="1703704" h="1654810">
                  <a:moveTo>
                    <a:pt x="1369695" y="375920"/>
                  </a:moveTo>
                  <a:lnTo>
                    <a:pt x="1366520" y="378460"/>
                  </a:lnTo>
                  <a:lnTo>
                    <a:pt x="1363852" y="381000"/>
                  </a:lnTo>
                  <a:lnTo>
                    <a:pt x="1361694" y="381000"/>
                  </a:lnTo>
                  <a:lnTo>
                    <a:pt x="1359662" y="382270"/>
                  </a:lnTo>
                  <a:lnTo>
                    <a:pt x="1368348" y="382270"/>
                  </a:lnTo>
                  <a:lnTo>
                    <a:pt x="1372235" y="378460"/>
                  </a:lnTo>
                  <a:lnTo>
                    <a:pt x="1369695" y="375920"/>
                  </a:lnTo>
                  <a:close/>
                </a:path>
                <a:path w="1703704" h="1654810">
                  <a:moveTo>
                    <a:pt x="1298194" y="331470"/>
                  </a:moveTo>
                  <a:lnTo>
                    <a:pt x="1292987" y="332739"/>
                  </a:lnTo>
                  <a:lnTo>
                    <a:pt x="1287779" y="332739"/>
                  </a:lnTo>
                  <a:lnTo>
                    <a:pt x="1283208" y="335279"/>
                  </a:lnTo>
                  <a:lnTo>
                    <a:pt x="1270508" y="374650"/>
                  </a:lnTo>
                  <a:lnTo>
                    <a:pt x="1273683" y="374650"/>
                  </a:lnTo>
                  <a:lnTo>
                    <a:pt x="1273556" y="373379"/>
                  </a:lnTo>
                  <a:lnTo>
                    <a:pt x="1274318" y="368300"/>
                  </a:lnTo>
                  <a:lnTo>
                    <a:pt x="1277239" y="358139"/>
                  </a:lnTo>
                  <a:lnTo>
                    <a:pt x="1279016" y="355600"/>
                  </a:lnTo>
                  <a:lnTo>
                    <a:pt x="1285239" y="349250"/>
                  </a:lnTo>
                  <a:lnTo>
                    <a:pt x="1289558" y="347979"/>
                  </a:lnTo>
                  <a:lnTo>
                    <a:pt x="1321837" y="347979"/>
                  </a:lnTo>
                  <a:lnTo>
                    <a:pt x="1316736" y="342900"/>
                  </a:lnTo>
                  <a:lnTo>
                    <a:pt x="1313561" y="340360"/>
                  </a:lnTo>
                  <a:lnTo>
                    <a:pt x="1312926" y="339089"/>
                  </a:lnTo>
                  <a:lnTo>
                    <a:pt x="1313027" y="336550"/>
                  </a:lnTo>
                  <a:lnTo>
                    <a:pt x="1308989" y="336550"/>
                  </a:lnTo>
                  <a:lnTo>
                    <a:pt x="1303527" y="332739"/>
                  </a:lnTo>
                  <a:lnTo>
                    <a:pt x="1298194" y="331470"/>
                  </a:lnTo>
                  <a:close/>
                </a:path>
                <a:path w="1703704" h="1654810">
                  <a:moveTo>
                    <a:pt x="1388976" y="278130"/>
                  </a:moveTo>
                  <a:lnTo>
                    <a:pt x="1363726" y="278130"/>
                  </a:lnTo>
                  <a:lnTo>
                    <a:pt x="1365250" y="279400"/>
                  </a:lnTo>
                  <a:lnTo>
                    <a:pt x="1366647" y="279400"/>
                  </a:lnTo>
                  <a:lnTo>
                    <a:pt x="1369568" y="281939"/>
                  </a:lnTo>
                  <a:lnTo>
                    <a:pt x="1373632" y="285750"/>
                  </a:lnTo>
                  <a:lnTo>
                    <a:pt x="1438910" y="351789"/>
                  </a:lnTo>
                  <a:lnTo>
                    <a:pt x="1441577" y="354329"/>
                  </a:lnTo>
                  <a:lnTo>
                    <a:pt x="1442847" y="358139"/>
                  </a:lnTo>
                  <a:lnTo>
                    <a:pt x="1443101" y="359410"/>
                  </a:lnTo>
                  <a:lnTo>
                    <a:pt x="1442720" y="360679"/>
                  </a:lnTo>
                  <a:lnTo>
                    <a:pt x="1441831" y="363220"/>
                  </a:lnTo>
                  <a:lnTo>
                    <a:pt x="1440179" y="365760"/>
                  </a:lnTo>
                  <a:lnTo>
                    <a:pt x="1437513" y="368300"/>
                  </a:lnTo>
                  <a:lnTo>
                    <a:pt x="1435862" y="370839"/>
                  </a:lnTo>
                  <a:lnTo>
                    <a:pt x="1438402" y="373379"/>
                  </a:lnTo>
                  <a:lnTo>
                    <a:pt x="1466962" y="344170"/>
                  </a:lnTo>
                  <a:lnTo>
                    <a:pt x="1457198" y="344170"/>
                  </a:lnTo>
                  <a:lnTo>
                    <a:pt x="1455420" y="342900"/>
                  </a:lnTo>
                  <a:lnTo>
                    <a:pt x="1453769" y="342900"/>
                  </a:lnTo>
                  <a:lnTo>
                    <a:pt x="1450721" y="340360"/>
                  </a:lnTo>
                  <a:lnTo>
                    <a:pt x="1446276" y="335279"/>
                  </a:lnTo>
                  <a:lnTo>
                    <a:pt x="1426845" y="316229"/>
                  </a:lnTo>
                  <a:lnTo>
                    <a:pt x="1431163" y="316229"/>
                  </a:lnTo>
                  <a:lnTo>
                    <a:pt x="1434719" y="314960"/>
                  </a:lnTo>
                  <a:lnTo>
                    <a:pt x="1437259" y="313689"/>
                  </a:lnTo>
                  <a:lnTo>
                    <a:pt x="1440814" y="312420"/>
                  </a:lnTo>
                  <a:lnTo>
                    <a:pt x="1444244" y="309879"/>
                  </a:lnTo>
                  <a:lnTo>
                    <a:pt x="1425956" y="309879"/>
                  </a:lnTo>
                  <a:lnTo>
                    <a:pt x="1422019" y="308610"/>
                  </a:lnTo>
                  <a:lnTo>
                    <a:pt x="1418716" y="307339"/>
                  </a:lnTo>
                  <a:lnTo>
                    <a:pt x="1416558" y="304800"/>
                  </a:lnTo>
                  <a:lnTo>
                    <a:pt x="1413002" y="302260"/>
                  </a:lnTo>
                  <a:lnTo>
                    <a:pt x="1388976" y="278130"/>
                  </a:lnTo>
                  <a:close/>
                </a:path>
                <a:path w="1703704" h="1654810">
                  <a:moveTo>
                    <a:pt x="1359783" y="308610"/>
                  </a:moveTo>
                  <a:lnTo>
                    <a:pt x="1329182" y="308610"/>
                  </a:lnTo>
                  <a:lnTo>
                    <a:pt x="1334008" y="309879"/>
                  </a:lnTo>
                  <a:lnTo>
                    <a:pt x="1337437" y="311150"/>
                  </a:lnTo>
                  <a:lnTo>
                    <a:pt x="1378203" y="350520"/>
                  </a:lnTo>
                  <a:lnTo>
                    <a:pt x="1380998" y="354329"/>
                  </a:lnTo>
                  <a:lnTo>
                    <a:pt x="1382140" y="355600"/>
                  </a:lnTo>
                  <a:lnTo>
                    <a:pt x="1376045" y="369570"/>
                  </a:lnTo>
                  <a:lnTo>
                    <a:pt x="1378585" y="372110"/>
                  </a:lnTo>
                  <a:lnTo>
                    <a:pt x="1407678" y="342900"/>
                  </a:lnTo>
                  <a:lnTo>
                    <a:pt x="1395222" y="342900"/>
                  </a:lnTo>
                  <a:lnTo>
                    <a:pt x="1393189" y="341629"/>
                  </a:lnTo>
                  <a:lnTo>
                    <a:pt x="1390141" y="339089"/>
                  </a:lnTo>
                  <a:lnTo>
                    <a:pt x="1359783" y="308610"/>
                  </a:lnTo>
                  <a:close/>
                </a:path>
                <a:path w="1703704" h="1654810">
                  <a:moveTo>
                    <a:pt x="1469389" y="336550"/>
                  </a:moveTo>
                  <a:lnTo>
                    <a:pt x="1465961" y="340360"/>
                  </a:lnTo>
                  <a:lnTo>
                    <a:pt x="1463166" y="342900"/>
                  </a:lnTo>
                  <a:lnTo>
                    <a:pt x="1459102" y="344170"/>
                  </a:lnTo>
                  <a:lnTo>
                    <a:pt x="1466962" y="344170"/>
                  </a:lnTo>
                  <a:lnTo>
                    <a:pt x="1471929" y="339089"/>
                  </a:lnTo>
                  <a:lnTo>
                    <a:pt x="1469389" y="336550"/>
                  </a:lnTo>
                  <a:close/>
                </a:path>
                <a:path w="1703704" h="1654810">
                  <a:moveTo>
                    <a:pt x="1407668" y="337820"/>
                  </a:moveTo>
                  <a:lnTo>
                    <a:pt x="1404874" y="340360"/>
                  </a:lnTo>
                  <a:lnTo>
                    <a:pt x="1402461" y="341629"/>
                  </a:lnTo>
                  <a:lnTo>
                    <a:pt x="1400428" y="342900"/>
                  </a:lnTo>
                  <a:lnTo>
                    <a:pt x="1407678" y="342900"/>
                  </a:lnTo>
                  <a:lnTo>
                    <a:pt x="1410208" y="340360"/>
                  </a:lnTo>
                  <a:lnTo>
                    <a:pt x="1407668" y="337820"/>
                  </a:lnTo>
                  <a:close/>
                </a:path>
                <a:path w="1703704" h="1654810">
                  <a:moveTo>
                    <a:pt x="1333753" y="293369"/>
                  </a:moveTo>
                  <a:lnTo>
                    <a:pt x="1308353" y="323850"/>
                  </a:lnTo>
                  <a:lnTo>
                    <a:pt x="1308322" y="327660"/>
                  </a:lnTo>
                  <a:lnTo>
                    <a:pt x="1308989" y="336550"/>
                  </a:lnTo>
                  <a:lnTo>
                    <a:pt x="1313027" y="336550"/>
                  </a:lnTo>
                  <a:lnTo>
                    <a:pt x="1313179" y="332739"/>
                  </a:lnTo>
                  <a:lnTo>
                    <a:pt x="1313941" y="327660"/>
                  </a:lnTo>
                  <a:lnTo>
                    <a:pt x="1329182" y="308610"/>
                  </a:lnTo>
                  <a:lnTo>
                    <a:pt x="1359783" y="308610"/>
                  </a:lnTo>
                  <a:lnTo>
                    <a:pt x="1358519" y="307339"/>
                  </a:lnTo>
                  <a:lnTo>
                    <a:pt x="1352803" y="302260"/>
                  </a:lnTo>
                  <a:lnTo>
                    <a:pt x="1347977" y="298450"/>
                  </a:lnTo>
                  <a:lnTo>
                    <a:pt x="1344295" y="295910"/>
                  </a:lnTo>
                  <a:lnTo>
                    <a:pt x="1338707" y="294639"/>
                  </a:lnTo>
                  <a:lnTo>
                    <a:pt x="1333753" y="293369"/>
                  </a:lnTo>
                  <a:close/>
                </a:path>
                <a:path w="1703704" h="1654810">
                  <a:moveTo>
                    <a:pt x="1441910" y="242569"/>
                  </a:moveTo>
                  <a:lnTo>
                    <a:pt x="1399032" y="242569"/>
                  </a:lnTo>
                  <a:lnTo>
                    <a:pt x="1405763" y="243839"/>
                  </a:lnTo>
                  <a:lnTo>
                    <a:pt x="1412930" y="245110"/>
                  </a:lnTo>
                  <a:lnTo>
                    <a:pt x="1420145" y="248919"/>
                  </a:lnTo>
                  <a:lnTo>
                    <a:pt x="1447720" y="279400"/>
                  </a:lnTo>
                  <a:lnTo>
                    <a:pt x="1449959" y="292100"/>
                  </a:lnTo>
                  <a:lnTo>
                    <a:pt x="1447927" y="298450"/>
                  </a:lnTo>
                  <a:lnTo>
                    <a:pt x="1443354" y="302260"/>
                  </a:lnTo>
                  <a:lnTo>
                    <a:pt x="1439418" y="306070"/>
                  </a:lnTo>
                  <a:lnTo>
                    <a:pt x="1435227" y="308610"/>
                  </a:lnTo>
                  <a:lnTo>
                    <a:pt x="1425956" y="309879"/>
                  </a:lnTo>
                  <a:lnTo>
                    <a:pt x="1444244" y="309879"/>
                  </a:lnTo>
                  <a:lnTo>
                    <a:pt x="1458595" y="278130"/>
                  </a:lnTo>
                  <a:lnTo>
                    <a:pt x="1456975" y="267969"/>
                  </a:lnTo>
                  <a:lnTo>
                    <a:pt x="1453451" y="259080"/>
                  </a:lnTo>
                  <a:lnTo>
                    <a:pt x="1448022" y="248919"/>
                  </a:lnTo>
                  <a:lnTo>
                    <a:pt x="1441910" y="242569"/>
                  </a:lnTo>
                  <a:close/>
                </a:path>
                <a:path w="1703704" h="1654810">
                  <a:moveTo>
                    <a:pt x="1364741" y="254000"/>
                  </a:moveTo>
                  <a:lnTo>
                    <a:pt x="1362075" y="256539"/>
                  </a:lnTo>
                  <a:lnTo>
                    <a:pt x="1350390" y="284480"/>
                  </a:lnTo>
                  <a:lnTo>
                    <a:pt x="1353439" y="285750"/>
                  </a:lnTo>
                  <a:lnTo>
                    <a:pt x="1354454" y="283210"/>
                  </a:lnTo>
                  <a:lnTo>
                    <a:pt x="1355598" y="281939"/>
                  </a:lnTo>
                  <a:lnTo>
                    <a:pt x="1358138" y="279400"/>
                  </a:lnTo>
                  <a:lnTo>
                    <a:pt x="1359535" y="278130"/>
                  </a:lnTo>
                  <a:lnTo>
                    <a:pt x="1388976" y="278130"/>
                  </a:lnTo>
                  <a:lnTo>
                    <a:pt x="1383919" y="273050"/>
                  </a:lnTo>
                  <a:lnTo>
                    <a:pt x="1383728" y="269239"/>
                  </a:lnTo>
                  <a:lnTo>
                    <a:pt x="1379727" y="269239"/>
                  </a:lnTo>
                  <a:lnTo>
                    <a:pt x="1364741" y="254000"/>
                  </a:lnTo>
                  <a:close/>
                </a:path>
                <a:path w="1703704" h="1654810">
                  <a:moveTo>
                    <a:pt x="1408684" y="224789"/>
                  </a:moveTo>
                  <a:lnTo>
                    <a:pt x="1401921" y="224789"/>
                  </a:lnTo>
                  <a:lnTo>
                    <a:pt x="1395729" y="226060"/>
                  </a:lnTo>
                  <a:lnTo>
                    <a:pt x="1377823" y="247650"/>
                  </a:lnTo>
                  <a:lnTo>
                    <a:pt x="1376807" y="252730"/>
                  </a:lnTo>
                  <a:lnTo>
                    <a:pt x="1377441" y="260350"/>
                  </a:lnTo>
                  <a:lnTo>
                    <a:pt x="1379727" y="269239"/>
                  </a:lnTo>
                  <a:lnTo>
                    <a:pt x="1383728" y="269239"/>
                  </a:lnTo>
                  <a:lnTo>
                    <a:pt x="1383538" y="265430"/>
                  </a:lnTo>
                  <a:lnTo>
                    <a:pt x="1383791" y="260350"/>
                  </a:lnTo>
                  <a:lnTo>
                    <a:pt x="1384681" y="257810"/>
                  </a:lnTo>
                  <a:lnTo>
                    <a:pt x="1385697" y="254000"/>
                  </a:lnTo>
                  <a:lnTo>
                    <a:pt x="1387348" y="251460"/>
                  </a:lnTo>
                  <a:lnTo>
                    <a:pt x="1393698" y="245110"/>
                  </a:lnTo>
                  <a:lnTo>
                    <a:pt x="1399032" y="242569"/>
                  </a:lnTo>
                  <a:lnTo>
                    <a:pt x="1441910" y="242569"/>
                  </a:lnTo>
                  <a:lnTo>
                    <a:pt x="1440688" y="241300"/>
                  </a:lnTo>
                  <a:lnTo>
                    <a:pt x="1433115" y="234950"/>
                  </a:lnTo>
                  <a:lnTo>
                    <a:pt x="1425257" y="229869"/>
                  </a:lnTo>
                  <a:lnTo>
                    <a:pt x="1417113" y="226060"/>
                  </a:lnTo>
                  <a:lnTo>
                    <a:pt x="1408684" y="224789"/>
                  </a:lnTo>
                  <a:close/>
                </a:path>
                <a:path w="1703704" h="1654810">
                  <a:moveTo>
                    <a:pt x="1456051" y="199389"/>
                  </a:moveTo>
                  <a:lnTo>
                    <a:pt x="1432814" y="199389"/>
                  </a:lnTo>
                  <a:lnTo>
                    <a:pt x="1475866" y="242569"/>
                  </a:lnTo>
                  <a:lnTo>
                    <a:pt x="1480565" y="246380"/>
                  </a:lnTo>
                  <a:lnTo>
                    <a:pt x="1484376" y="250189"/>
                  </a:lnTo>
                  <a:lnTo>
                    <a:pt x="1487551" y="251460"/>
                  </a:lnTo>
                  <a:lnTo>
                    <a:pt x="1490852" y="252730"/>
                  </a:lnTo>
                  <a:lnTo>
                    <a:pt x="1494027" y="252730"/>
                  </a:lnTo>
                  <a:lnTo>
                    <a:pt x="1510982" y="236219"/>
                  </a:lnTo>
                  <a:lnTo>
                    <a:pt x="1498727" y="236219"/>
                  </a:lnTo>
                  <a:lnTo>
                    <a:pt x="1493393" y="234950"/>
                  </a:lnTo>
                  <a:lnTo>
                    <a:pt x="1490090" y="233680"/>
                  </a:lnTo>
                  <a:lnTo>
                    <a:pt x="1485900" y="228600"/>
                  </a:lnTo>
                  <a:lnTo>
                    <a:pt x="1456051" y="199389"/>
                  </a:lnTo>
                  <a:close/>
                </a:path>
                <a:path w="1703704" h="1654810">
                  <a:moveTo>
                    <a:pt x="1507744" y="217169"/>
                  </a:moveTo>
                  <a:lnTo>
                    <a:pt x="1504950" y="219710"/>
                  </a:lnTo>
                  <a:lnTo>
                    <a:pt x="1506093" y="222250"/>
                  </a:lnTo>
                  <a:lnTo>
                    <a:pt x="1506347" y="224789"/>
                  </a:lnTo>
                  <a:lnTo>
                    <a:pt x="1505331" y="229869"/>
                  </a:lnTo>
                  <a:lnTo>
                    <a:pt x="1504314" y="231139"/>
                  </a:lnTo>
                  <a:lnTo>
                    <a:pt x="1501013" y="234950"/>
                  </a:lnTo>
                  <a:lnTo>
                    <a:pt x="1498727" y="236219"/>
                  </a:lnTo>
                  <a:lnTo>
                    <a:pt x="1510982" y="236219"/>
                  </a:lnTo>
                  <a:lnTo>
                    <a:pt x="1511173" y="234950"/>
                  </a:lnTo>
                  <a:lnTo>
                    <a:pt x="1511808" y="228600"/>
                  </a:lnTo>
                  <a:lnTo>
                    <a:pt x="1510664" y="223519"/>
                  </a:lnTo>
                  <a:lnTo>
                    <a:pt x="1507744" y="217169"/>
                  </a:lnTo>
                  <a:close/>
                </a:path>
                <a:path w="1703704" h="1654810">
                  <a:moveTo>
                    <a:pt x="1504912" y="161289"/>
                  </a:moveTo>
                  <a:lnTo>
                    <a:pt x="1480185" y="161289"/>
                  </a:lnTo>
                  <a:lnTo>
                    <a:pt x="1481963" y="162560"/>
                  </a:lnTo>
                  <a:lnTo>
                    <a:pt x="1484376" y="165100"/>
                  </a:lnTo>
                  <a:lnTo>
                    <a:pt x="1489202" y="168910"/>
                  </a:lnTo>
                  <a:lnTo>
                    <a:pt x="1496060" y="175260"/>
                  </a:lnTo>
                  <a:lnTo>
                    <a:pt x="1520825" y="200660"/>
                  </a:lnTo>
                  <a:lnTo>
                    <a:pt x="1524762" y="204469"/>
                  </a:lnTo>
                  <a:lnTo>
                    <a:pt x="1527175" y="207010"/>
                  </a:lnTo>
                  <a:lnTo>
                    <a:pt x="1528699" y="212089"/>
                  </a:lnTo>
                  <a:lnTo>
                    <a:pt x="1528826" y="213360"/>
                  </a:lnTo>
                  <a:lnTo>
                    <a:pt x="1528318" y="214630"/>
                  </a:lnTo>
                  <a:lnTo>
                    <a:pt x="1527937" y="217169"/>
                  </a:lnTo>
                  <a:lnTo>
                    <a:pt x="1526159" y="218439"/>
                  </a:lnTo>
                  <a:lnTo>
                    <a:pt x="1522984" y="222250"/>
                  </a:lnTo>
                  <a:lnTo>
                    <a:pt x="1525524" y="224789"/>
                  </a:lnTo>
                  <a:lnTo>
                    <a:pt x="1552905" y="196850"/>
                  </a:lnTo>
                  <a:lnTo>
                    <a:pt x="1543177" y="196850"/>
                  </a:lnTo>
                  <a:lnTo>
                    <a:pt x="1539366" y="195580"/>
                  </a:lnTo>
                  <a:lnTo>
                    <a:pt x="1536446" y="193039"/>
                  </a:lnTo>
                  <a:lnTo>
                    <a:pt x="1504912" y="161289"/>
                  </a:lnTo>
                  <a:close/>
                </a:path>
                <a:path w="1703704" h="1654810">
                  <a:moveTo>
                    <a:pt x="1418336" y="161289"/>
                  </a:moveTo>
                  <a:lnTo>
                    <a:pt x="1416177" y="163830"/>
                  </a:lnTo>
                  <a:lnTo>
                    <a:pt x="1418971" y="170180"/>
                  </a:lnTo>
                  <a:lnTo>
                    <a:pt x="1420749" y="175260"/>
                  </a:lnTo>
                  <a:lnTo>
                    <a:pt x="1422653" y="182880"/>
                  </a:lnTo>
                  <a:lnTo>
                    <a:pt x="1423060" y="187960"/>
                  </a:lnTo>
                  <a:lnTo>
                    <a:pt x="1423035" y="194310"/>
                  </a:lnTo>
                  <a:lnTo>
                    <a:pt x="1422781" y="199389"/>
                  </a:lnTo>
                  <a:lnTo>
                    <a:pt x="1421891" y="203200"/>
                  </a:lnTo>
                  <a:lnTo>
                    <a:pt x="1420368" y="207010"/>
                  </a:lnTo>
                  <a:lnTo>
                    <a:pt x="1422653" y="209550"/>
                  </a:lnTo>
                  <a:lnTo>
                    <a:pt x="1432814" y="199389"/>
                  </a:lnTo>
                  <a:lnTo>
                    <a:pt x="1456051" y="199389"/>
                  </a:lnTo>
                  <a:lnTo>
                    <a:pt x="1444371" y="187960"/>
                  </a:lnTo>
                  <a:lnTo>
                    <a:pt x="1449366" y="182880"/>
                  </a:lnTo>
                  <a:lnTo>
                    <a:pt x="1439418" y="182880"/>
                  </a:lnTo>
                  <a:lnTo>
                    <a:pt x="1418336" y="161289"/>
                  </a:lnTo>
                  <a:close/>
                </a:path>
                <a:path w="1703704" h="1654810">
                  <a:moveTo>
                    <a:pt x="1554099" y="190500"/>
                  </a:moveTo>
                  <a:lnTo>
                    <a:pt x="1551051" y="194310"/>
                  </a:lnTo>
                  <a:lnTo>
                    <a:pt x="1548638" y="195580"/>
                  </a:lnTo>
                  <a:lnTo>
                    <a:pt x="1545082" y="196850"/>
                  </a:lnTo>
                  <a:lnTo>
                    <a:pt x="1552905" y="196850"/>
                  </a:lnTo>
                  <a:lnTo>
                    <a:pt x="1556639" y="193039"/>
                  </a:lnTo>
                  <a:lnTo>
                    <a:pt x="1554099" y="190500"/>
                  </a:lnTo>
                  <a:close/>
                </a:path>
                <a:path w="1703704" h="1654810">
                  <a:moveTo>
                    <a:pt x="1454403" y="167639"/>
                  </a:moveTo>
                  <a:lnTo>
                    <a:pt x="1439418" y="182880"/>
                  </a:lnTo>
                  <a:lnTo>
                    <a:pt x="1449366" y="182880"/>
                  </a:lnTo>
                  <a:lnTo>
                    <a:pt x="1459357" y="172719"/>
                  </a:lnTo>
                  <a:lnTo>
                    <a:pt x="1454403" y="167639"/>
                  </a:lnTo>
                  <a:close/>
                </a:path>
                <a:path w="1703704" h="1654810">
                  <a:moveTo>
                    <a:pt x="1480947" y="137160"/>
                  </a:moveTo>
                  <a:lnTo>
                    <a:pt x="1477772" y="140969"/>
                  </a:lnTo>
                  <a:lnTo>
                    <a:pt x="1466341" y="167639"/>
                  </a:lnTo>
                  <a:lnTo>
                    <a:pt x="1469898" y="168910"/>
                  </a:lnTo>
                  <a:lnTo>
                    <a:pt x="1471040" y="166369"/>
                  </a:lnTo>
                  <a:lnTo>
                    <a:pt x="1473581" y="163830"/>
                  </a:lnTo>
                  <a:lnTo>
                    <a:pt x="1474724" y="162560"/>
                  </a:lnTo>
                  <a:lnTo>
                    <a:pt x="1475994" y="161289"/>
                  </a:lnTo>
                  <a:lnTo>
                    <a:pt x="1504912" y="161289"/>
                  </a:lnTo>
                  <a:lnTo>
                    <a:pt x="1480947" y="137160"/>
                  </a:lnTo>
                  <a:close/>
                </a:path>
                <a:path w="1703704" h="1654810">
                  <a:moveTo>
                    <a:pt x="1564513" y="76200"/>
                  </a:moveTo>
                  <a:lnTo>
                    <a:pt x="1554864" y="76200"/>
                  </a:lnTo>
                  <a:lnTo>
                    <a:pt x="1545907" y="77469"/>
                  </a:lnTo>
                  <a:lnTo>
                    <a:pt x="1519047" y="107950"/>
                  </a:lnTo>
                  <a:lnTo>
                    <a:pt x="1517141" y="115569"/>
                  </a:lnTo>
                  <a:lnTo>
                    <a:pt x="1517523" y="123189"/>
                  </a:lnTo>
                  <a:lnTo>
                    <a:pt x="1539962" y="158750"/>
                  </a:lnTo>
                  <a:lnTo>
                    <a:pt x="1562608" y="168910"/>
                  </a:lnTo>
                  <a:lnTo>
                    <a:pt x="1572327" y="168910"/>
                  </a:lnTo>
                  <a:lnTo>
                    <a:pt x="1581308" y="167639"/>
                  </a:lnTo>
                  <a:lnTo>
                    <a:pt x="1589575" y="162560"/>
                  </a:lnTo>
                  <a:lnTo>
                    <a:pt x="1597152" y="157480"/>
                  </a:lnTo>
                  <a:lnTo>
                    <a:pt x="1599539" y="154939"/>
                  </a:lnTo>
                  <a:lnTo>
                    <a:pt x="1577887" y="154939"/>
                  </a:lnTo>
                  <a:lnTo>
                    <a:pt x="1570482" y="153669"/>
                  </a:lnTo>
                  <a:lnTo>
                    <a:pt x="1562695" y="151130"/>
                  </a:lnTo>
                  <a:lnTo>
                    <a:pt x="1555146" y="146050"/>
                  </a:lnTo>
                  <a:lnTo>
                    <a:pt x="1547836" y="140969"/>
                  </a:lnTo>
                  <a:lnTo>
                    <a:pt x="1540764" y="134619"/>
                  </a:lnTo>
                  <a:lnTo>
                    <a:pt x="1534922" y="129539"/>
                  </a:lnTo>
                  <a:lnTo>
                    <a:pt x="1530985" y="123189"/>
                  </a:lnTo>
                  <a:lnTo>
                    <a:pt x="1526666" y="113030"/>
                  </a:lnTo>
                  <a:lnTo>
                    <a:pt x="1526159" y="107950"/>
                  </a:lnTo>
                  <a:lnTo>
                    <a:pt x="1528190" y="100330"/>
                  </a:lnTo>
                  <a:lnTo>
                    <a:pt x="1529969" y="97789"/>
                  </a:lnTo>
                  <a:lnTo>
                    <a:pt x="1532382" y="95250"/>
                  </a:lnTo>
                  <a:lnTo>
                    <a:pt x="1537589" y="90169"/>
                  </a:lnTo>
                  <a:lnTo>
                    <a:pt x="1543939" y="87630"/>
                  </a:lnTo>
                  <a:lnTo>
                    <a:pt x="1590395" y="87630"/>
                  </a:lnTo>
                  <a:lnTo>
                    <a:pt x="1587194" y="85089"/>
                  </a:lnTo>
                  <a:lnTo>
                    <a:pt x="1580197" y="80010"/>
                  </a:lnTo>
                  <a:lnTo>
                    <a:pt x="1572629" y="77469"/>
                  </a:lnTo>
                  <a:lnTo>
                    <a:pt x="1564513" y="76200"/>
                  </a:lnTo>
                  <a:close/>
                </a:path>
                <a:path w="1703704" h="1654810">
                  <a:moveTo>
                    <a:pt x="1590395" y="87630"/>
                  </a:moveTo>
                  <a:lnTo>
                    <a:pt x="1543939" y="87630"/>
                  </a:lnTo>
                  <a:lnTo>
                    <a:pt x="1551813" y="88900"/>
                  </a:lnTo>
                  <a:lnTo>
                    <a:pt x="1560383" y="91439"/>
                  </a:lnTo>
                  <a:lnTo>
                    <a:pt x="1568942" y="95250"/>
                  </a:lnTo>
                  <a:lnTo>
                    <a:pt x="1577476" y="100330"/>
                  </a:lnTo>
                  <a:lnTo>
                    <a:pt x="1585976" y="107950"/>
                  </a:lnTo>
                  <a:lnTo>
                    <a:pt x="1592048" y="115569"/>
                  </a:lnTo>
                  <a:lnTo>
                    <a:pt x="1596548" y="120650"/>
                  </a:lnTo>
                  <a:lnTo>
                    <a:pt x="1599477" y="127000"/>
                  </a:lnTo>
                  <a:lnTo>
                    <a:pt x="1600835" y="132080"/>
                  </a:lnTo>
                  <a:lnTo>
                    <a:pt x="1601597" y="138430"/>
                  </a:lnTo>
                  <a:lnTo>
                    <a:pt x="1599819" y="144780"/>
                  </a:lnTo>
                  <a:lnTo>
                    <a:pt x="1595247" y="148589"/>
                  </a:lnTo>
                  <a:lnTo>
                    <a:pt x="1590270" y="152400"/>
                  </a:lnTo>
                  <a:lnTo>
                    <a:pt x="1584483" y="154939"/>
                  </a:lnTo>
                  <a:lnTo>
                    <a:pt x="1599539" y="154939"/>
                  </a:lnTo>
                  <a:lnTo>
                    <a:pt x="1603121" y="151130"/>
                  </a:lnTo>
                  <a:lnTo>
                    <a:pt x="1607058" y="144780"/>
                  </a:lnTo>
                  <a:lnTo>
                    <a:pt x="1608836" y="135889"/>
                  </a:lnTo>
                  <a:lnTo>
                    <a:pt x="1609788" y="130810"/>
                  </a:lnTo>
                  <a:lnTo>
                    <a:pt x="1609788" y="124460"/>
                  </a:lnTo>
                  <a:lnTo>
                    <a:pt x="1593596" y="90169"/>
                  </a:lnTo>
                  <a:lnTo>
                    <a:pt x="1590395" y="87630"/>
                  </a:lnTo>
                  <a:close/>
                </a:path>
                <a:path w="1703704" h="1654810">
                  <a:moveTo>
                    <a:pt x="1451356" y="106680"/>
                  </a:moveTo>
                  <a:lnTo>
                    <a:pt x="1445895" y="106680"/>
                  </a:lnTo>
                  <a:lnTo>
                    <a:pt x="1443482" y="107950"/>
                  </a:lnTo>
                  <a:lnTo>
                    <a:pt x="1441577" y="109219"/>
                  </a:lnTo>
                  <a:lnTo>
                    <a:pt x="1439545" y="111760"/>
                  </a:lnTo>
                  <a:lnTo>
                    <a:pt x="1438528" y="114300"/>
                  </a:lnTo>
                  <a:lnTo>
                    <a:pt x="1438528" y="119380"/>
                  </a:lnTo>
                  <a:lnTo>
                    <a:pt x="1439545" y="121919"/>
                  </a:lnTo>
                  <a:lnTo>
                    <a:pt x="1441450" y="123189"/>
                  </a:lnTo>
                  <a:lnTo>
                    <a:pt x="1443482" y="125730"/>
                  </a:lnTo>
                  <a:lnTo>
                    <a:pt x="1445895" y="127000"/>
                  </a:lnTo>
                  <a:lnTo>
                    <a:pt x="1451483" y="127000"/>
                  </a:lnTo>
                  <a:lnTo>
                    <a:pt x="1453769" y="125730"/>
                  </a:lnTo>
                  <a:lnTo>
                    <a:pt x="1455801" y="123189"/>
                  </a:lnTo>
                  <a:lnTo>
                    <a:pt x="1457706" y="121919"/>
                  </a:lnTo>
                  <a:lnTo>
                    <a:pt x="1458722" y="119380"/>
                  </a:lnTo>
                  <a:lnTo>
                    <a:pt x="1458722" y="114300"/>
                  </a:lnTo>
                  <a:lnTo>
                    <a:pt x="1457706" y="111760"/>
                  </a:lnTo>
                  <a:lnTo>
                    <a:pt x="1453769" y="107950"/>
                  </a:lnTo>
                  <a:lnTo>
                    <a:pt x="1451356" y="106680"/>
                  </a:lnTo>
                  <a:close/>
                </a:path>
                <a:path w="1703704" h="1654810">
                  <a:moveTo>
                    <a:pt x="1612391" y="52069"/>
                  </a:moveTo>
                  <a:lnTo>
                    <a:pt x="1587373" y="52069"/>
                  </a:lnTo>
                  <a:lnTo>
                    <a:pt x="1589151" y="53339"/>
                  </a:lnTo>
                  <a:lnTo>
                    <a:pt x="1593214" y="55880"/>
                  </a:lnTo>
                  <a:lnTo>
                    <a:pt x="1598040" y="59689"/>
                  </a:lnTo>
                  <a:lnTo>
                    <a:pt x="1605661" y="68580"/>
                  </a:lnTo>
                  <a:lnTo>
                    <a:pt x="1629537" y="91439"/>
                  </a:lnTo>
                  <a:lnTo>
                    <a:pt x="1634236" y="96519"/>
                  </a:lnTo>
                  <a:lnTo>
                    <a:pt x="1636776" y="100330"/>
                  </a:lnTo>
                  <a:lnTo>
                    <a:pt x="1637791" y="105410"/>
                  </a:lnTo>
                  <a:lnTo>
                    <a:pt x="1636395" y="109219"/>
                  </a:lnTo>
                  <a:lnTo>
                    <a:pt x="1633093" y="111760"/>
                  </a:lnTo>
                  <a:lnTo>
                    <a:pt x="1631696" y="113030"/>
                  </a:lnTo>
                  <a:lnTo>
                    <a:pt x="1634236" y="115569"/>
                  </a:lnTo>
                  <a:lnTo>
                    <a:pt x="1660905" y="88900"/>
                  </a:lnTo>
                  <a:lnTo>
                    <a:pt x="1653794" y="88900"/>
                  </a:lnTo>
                  <a:lnTo>
                    <a:pt x="1651889" y="87630"/>
                  </a:lnTo>
                  <a:lnTo>
                    <a:pt x="1648333" y="87630"/>
                  </a:lnTo>
                  <a:lnTo>
                    <a:pt x="1645412" y="85089"/>
                  </a:lnTo>
                  <a:lnTo>
                    <a:pt x="1612391" y="52069"/>
                  </a:lnTo>
                  <a:close/>
                </a:path>
                <a:path w="1703704" h="1654810">
                  <a:moveTo>
                    <a:pt x="1663446" y="81280"/>
                  </a:moveTo>
                  <a:lnTo>
                    <a:pt x="1660016" y="85089"/>
                  </a:lnTo>
                  <a:lnTo>
                    <a:pt x="1657350" y="87630"/>
                  </a:lnTo>
                  <a:lnTo>
                    <a:pt x="1653794" y="88900"/>
                  </a:lnTo>
                  <a:lnTo>
                    <a:pt x="1660905" y="88900"/>
                  </a:lnTo>
                  <a:lnTo>
                    <a:pt x="1665986" y="83819"/>
                  </a:lnTo>
                  <a:lnTo>
                    <a:pt x="1663446" y="81280"/>
                  </a:lnTo>
                  <a:close/>
                </a:path>
                <a:path w="1703704" h="1654810">
                  <a:moveTo>
                    <a:pt x="1652421" y="15239"/>
                  </a:moveTo>
                  <a:lnTo>
                    <a:pt x="1622171" y="15239"/>
                  </a:lnTo>
                  <a:lnTo>
                    <a:pt x="1630552" y="17780"/>
                  </a:lnTo>
                  <a:lnTo>
                    <a:pt x="1635506" y="21589"/>
                  </a:lnTo>
                  <a:lnTo>
                    <a:pt x="1671320" y="57150"/>
                  </a:lnTo>
                  <a:lnTo>
                    <a:pt x="1673352" y="59689"/>
                  </a:lnTo>
                  <a:lnTo>
                    <a:pt x="1675129" y="62230"/>
                  </a:lnTo>
                  <a:lnTo>
                    <a:pt x="1675764" y="64769"/>
                  </a:lnTo>
                  <a:lnTo>
                    <a:pt x="1675384" y="67310"/>
                  </a:lnTo>
                  <a:lnTo>
                    <a:pt x="1675129" y="68580"/>
                  </a:lnTo>
                  <a:lnTo>
                    <a:pt x="1673478" y="71119"/>
                  </a:lnTo>
                  <a:lnTo>
                    <a:pt x="1670558" y="74930"/>
                  </a:lnTo>
                  <a:lnTo>
                    <a:pt x="1669161" y="76200"/>
                  </a:lnTo>
                  <a:lnTo>
                    <a:pt x="1671701" y="78739"/>
                  </a:lnTo>
                  <a:lnTo>
                    <a:pt x="1699640" y="50800"/>
                  </a:lnTo>
                  <a:lnTo>
                    <a:pt x="1691766" y="50800"/>
                  </a:lnTo>
                  <a:lnTo>
                    <a:pt x="1689989" y="49530"/>
                  </a:lnTo>
                  <a:lnTo>
                    <a:pt x="1686306" y="48260"/>
                  </a:lnTo>
                  <a:lnTo>
                    <a:pt x="1683131" y="45719"/>
                  </a:lnTo>
                  <a:lnTo>
                    <a:pt x="1679194" y="41910"/>
                  </a:lnTo>
                  <a:lnTo>
                    <a:pt x="1652421" y="15239"/>
                  </a:lnTo>
                  <a:close/>
                </a:path>
                <a:path w="1703704" h="1654810">
                  <a:moveTo>
                    <a:pt x="1589532" y="29210"/>
                  </a:moveTo>
                  <a:lnTo>
                    <a:pt x="1586484" y="31750"/>
                  </a:lnTo>
                  <a:lnTo>
                    <a:pt x="1575053" y="58419"/>
                  </a:lnTo>
                  <a:lnTo>
                    <a:pt x="1578610" y="59689"/>
                  </a:lnTo>
                  <a:lnTo>
                    <a:pt x="1579752" y="57150"/>
                  </a:lnTo>
                  <a:lnTo>
                    <a:pt x="1582293" y="54610"/>
                  </a:lnTo>
                  <a:lnTo>
                    <a:pt x="1583436" y="53339"/>
                  </a:lnTo>
                  <a:lnTo>
                    <a:pt x="1584706" y="53339"/>
                  </a:lnTo>
                  <a:lnTo>
                    <a:pt x="1587373" y="52069"/>
                  </a:lnTo>
                  <a:lnTo>
                    <a:pt x="1612391" y="52069"/>
                  </a:lnTo>
                  <a:lnTo>
                    <a:pt x="1607312" y="46989"/>
                  </a:lnTo>
                  <a:lnTo>
                    <a:pt x="1607378" y="41910"/>
                  </a:lnTo>
                  <a:lnTo>
                    <a:pt x="1603121" y="41910"/>
                  </a:lnTo>
                  <a:lnTo>
                    <a:pt x="1589532" y="29210"/>
                  </a:lnTo>
                  <a:close/>
                </a:path>
                <a:path w="1703704" h="1654810">
                  <a:moveTo>
                    <a:pt x="1700911" y="44450"/>
                  </a:moveTo>
                  <a:lnTo>
                    <a:pt x="1697863" y="46989"/>
                  </a:lnTo>
                  <a:lnTo>
                    <a:pt x="1695323" y="49530"/>
                  </a:lnTo>
                  <a:lnTo>
                    <a:pt x="1691766" y="50800"/>
                  </a:lnTo>
                  <a:lnTo>
                    <a:pt x="1699640" y="50800"/>
                  </a:lnTo>
                  <a:lnTo>
                    <a:pt x="1703451" y="46989"/>
                  </a:lnTo>
                  <a:lnTo>
                    <a:pt x="1700911" y="44450"/>
                  </a:lnTo>
                  <a:close/>
                </a:path>
                <a:path w="1703704" h="1654810">
                  <a:moveTo>
                    <a:pt x="1626997" y="0"/>
                  </a:moveTo>
                  <a:lnTo>
                    <a:pt x="1602761" y="30480"/>
                  </a:lnTo>
                  <a:lnTo>
                    <a:pt x="1603121" y="41910"/>
                  </a:lnTo>
                  <a:lnTo>
                    <a:pt x="1607378" y="41910"/>
                  </a:lnTo>
                  <a:lnTo>
                    <a:pt x="1607429" y="38100"/>
                  </a:lnTo>
                  <a:lnTo>
                    <a:pt x="1608724" y="31750"/>
                  </a:lnTo>
                  <a:lnTo>
                    <a:pt x="1611187" y="25400"/>
                  </a:lnTo>
                  <a:lnTo>
                    <a:pt x="1614804" y="20319"/>
                  </a:lnTo>
                  <a:lnTo>
                    <a:pt x="1618361" y="17780"/>
                  </a:lnTo>
                  <a:lnTo>
                    <a:pt x="1622171" y="15239"/>
                  </a:lnTo>
                  <a:lnTo>
                    <a:pt x="1652421" y="15239"/>
                  </a:lnTo>
                  <a:lnTo>
                    <a:pt x="1646047" y="8889"/>
                  </a:lnTo>
                  <a:lnTo>
                    <a:pt x="1641221" y="5080"/>
                  </a:lnTo>
                  <a:lnTo>
                    <a:pt x="1637411" y="3810"/>
                  </a:lnTo>
                  <a:lnTo>
                    <a:pt x="1631823" y="1269"/>
                  </a:lnTo>
                  <a:lnTo>
                    <a:pt x="1626997" y="0"/>
                  </a:lnTo>
                  <a:close/>
                </a:path>
              </a:pathLst>
            </a:custGeom>
            <a:solidFill>
              <a:srgbClr val="000000"/>
            </a:solidFill>
          </p:spPr>
          <p:txBody>
            <a:bodyPr wrap="square" lIns="0" tIns="0" rIns="0" bIns="0" rtlCol="0"/>
            <a:lstStyle/>
            <a:p>
              <a:endParaRPr/>
            </a:p>
          </p:txBody>
        </p:sp>
        <p:sp>
          <p:nvSpPr>
            <p:cNvPr id="28" name="object 28"/>
            <p:cNvSpPr/>
            <p:nvPr/>
          </p:nvSpPr>
          <p:spPr>
            <a:xfrm>
              <a:off x="2728341" y="688847"/>
              <a:ext cx="4587240" cy="4150360"/>
            </a:xfrm>
            <a:custGeom>
              <a:avLst/>
              <a:gdLst/>
              <a:ahLst/>
              <a:cxnLst/>
              <a:rect l="l" t="t" r="r" b="b"/>
              <a:pathLst>
                <a:path w="4587240" h="4150360">
                  <a:moveTo>
                    <a:pt x="28575" y="762"/>
                  </a:moveTo>
                  <a:lnTo>
                    <a:pt x="73724" y="9761"/>
                  </a:lnTo>
                  <a:lnTo>
                    <a:pt x="94577" y="13724"/>
                  </a:lnTo>
                  <a:lnTo>
                    <a:pt x="99840" y="14674"/>
                  </a:lnTo>
                  <a:lnTo>
                    <a:pt x="98216" y="14636"/>
                  </a:lnTo>
                  <a:lnTo>
                    <a:pt x="139064" y="28828"/>
                  </a:lnTo>
                  <a:lnTo>
                    <a:pt x="166735" y="35671"/>
                  </a:lnTo>
                  <a:lnTo>
                    <a:pt x="180588" y="38990"/>
                  </a:lnTo>
                  <a:lnTo>
                    <a:pt x="194309" y="42799"/>
                  </a:lnTo>
                  <a:lnTo>
                    <a:pt x="215161" y="49470"/>
                  </a:lnTo>
                  <a:lnTo>
                    <a:pt x="235870" y="56546"/>
                  </a:lnTo>
                  <a:lnTo>
                    <a:pt x="256532" y="63765"/>
                  </a:lnTo>
                  <a:lnTo>
                    <a:pt x="277240" y="70865"/>
                  </a:lnTo>
                  <a:lnTo>
                    <a:pt x="287567" y="74533"/>
                  </a:lnTo>
                  <a:lnTo>
                    <a:pt x="297846" y="78295"/>
                  </a:lnTo>
                  <a:lnTo>
                    <a:pt x="308173" y="81867"/>
                  </a:lnTo>
                  <a:lnTo>
                    <a:pt x="318642" y="84962"/>
                  </a:lnTo>
                  <a:lnTo>
                    <a:pt x="346390" y="91545"/>
                  </a:lnTo>
                  <a:lnTo>
                    <a:pt x="374221" y="97901"/>
                  </a:lnTo>
                  <a:lnTo>
                    <a:pt x="401885" y="104804"/>
                  </a:lnTo>
                  <a:lnTo>
                    <a:pt x="429132" y="113029"/>
                  </a:lnTo>
                  <a:lnTo>
                    <a:pt x="439477" y="116623"/>
                  </a:lnTo>
                  <a:lnTo>
                    <a:pt x="449786" y="120253"/>
                  </a:lnTo>
                  <a:lnTo>
                    <a:pt x="460119" y="123763"/>
                  </a:lnTo>
                  <a:lnTo>
                    <a:pt x="470534" y="127000"/>
                  </a:lnTo>
                  <a:lnTo>
                    <a:pt x="489406" y="131814"/>
                  </a:lnTo>
                  <a:lnTo>
                    <a:pt x="517874" y="138937"/>
                  </a:lnTo>
                  <a:lnTo>
                    <a:pt x="546865" y="147109"/>
                  </a:lnTo>
                  <a:lnTo>
                    <a:pt x="567308" y="155066"/>
                  </a:lnTo>
                  <a:lnTo>
                    <a:pt x="588587" y="168126"/>
                  </a:lnTo>
                  <a:lnTo>
                    <a:pt x="609234" y="182292"/>
                  </a:lnTo>
                  <a:lnTo>
                    <a:pt x="629620" y="196911"/>
                  </a:lnTo>
                  <a:lnTo>
                    <a:pt x="650112" y="211327"/>
                  </a:lnTo>
                  <a:lnTo>
                    <a:pt x="660227" y="218874"/>
                  </a:lnTo>
                  <a:lnTo>
                    <a:pt x="670163" y="226837"/>
                  </a:lnTo>
                  <a:lnTo>
                    <a:pt x="680456" y="234062"/>
                  </a:lnTo>
                  <a:lnTo>
                    <a:pt x="691642" y="239394"/>
                  </a:lnTo>
                  <a:lnTo>
                    <a:pt x="733044" y="253364"/>
                  </a:lnTo>
                  <a:lnTo>
                    <a:pt x="753449" y="267940"/>
                  </a:lnTo>
                  <a:lnTo>
                    <a:pt x="794355" y="296995"/>
                  </a:lnTo>
                  <a:lnTo>
                    <a:pt x="829893" y="316349"/>
                  </a:lnTo>
                  <a:lnTo>
                    <a:pt x="843883" y="323056"/>
                  </a:lnTo>
                  <a:lnTo>
                    <a:pt x="857730" y="330001"/>
                  </a:lnTo>
                  <a:lnTo>
                    <a:pt x="871219" y="337565"/>
                  </a:lnTo>
                  <a:lnTo>
                    <a:pt x="887716" y="348813"/>
                  </a:lnTo>
                  <a:lnTo>
                    <a:pt x="925560" y="374491"/>
                  </a:lnTo>
                  <a:lnTo>
                    <a:pt x="967285" y="402788"/>
                  </a:lnTo>
                  <a:lnTo>
                    <a:pt x="995425" y="421893"/>
                  </a:lnTo>
                  <a:lnTo>
                    <a:pt x="1005540" y="429440"/>
                  </a:lnTo>
                  <a:lnTo>
                    <a:pt x="1015476" y="437403"/>
                  </a:lnTo>
                  <a:lnTo>
                    <a:pt x="1025769" y="444628"/>
                  </a:lnTo>
                  <a:lnTo>
                    <a:pt x="1036955" y="449961"/>
                  </a:lnTo>
                  <a:lnTo>
                    <a:pt x="1047424" y="453197"/>
                  </a:lnTo>
                  <a:lnTo>
                    <a:pt x="1057941" y="456231"/>
                  </a:lnTo>
                  <a:lnTo>
                    <a:pt x="1068316" y="459622"/>
                  </a:lnTo>
                  <a:lnTo>
                    <a:pt x="1078357" y="463930"/>
                  </a:lnTo>
                  <a:lnTo>
                    <a:pt x="1111189" y="481568"/>
                  </a:lnTo>
                  <a:lnTo>
                    <a:pt x="1123378" y="489940"/>
                  </a:lnTo>
                  <a:lnTo>
                    <a:pt x="1123113" y="492282"/>
                  </a:lnTo>
                  <a:lnTo>
                    <a:pt x="1118583" y="491832"/>
                  </a:lnTo>
                  <a:lnTo>
                    <a:pt x="1117976" y="491826"/>
                  </a:lnTo>
                  <a:lnTo>
                    <a:pt x="1129482" y="495501"/>
                  </a:lnTo>
                  <a:lnTo>
                    <a:pt x="1161287" y="506094"/>
                  </a:lnTo>
                  <a:lnTo>
                    <a:pt x="1182310" y="528035"/>
                  </a:lnTo>
                  <a:lnTo>
                    <a:pt x="1188250" y="534095"/>
                  </a:lnTo>
                  <a:lnTo>
                    <a:pt x="1230248" y="548131"/>
                  </a:lnTo>
                  <a:lnTo>
                    <a:pt x="1270936" y="574452"/>
                  </a:lnTo>
                  <a:lnTo>
                    <a:pt x="1276415" y="583886"/>
                  </a:lnTo>
                  <a:lnTo>
                    <a:pt x="1299336" y="604392"/>
                  </a:lnTo>
                  <a:lnTo>
                    <a:pt x="1320188" y="618325"/>
                  </a:lnTo>
                  <a:lnTo>
                    <a:pt x="1341945" y="631078"/>
                  </a:lnTo>
                  <a:lnTo>
                    <a:pt x="1363130" y="644523"/>
                  </a:lnTo>
                  <a:lnTo>
                    <a:pt x="1382268" y="660526"/>
                  </a:lnTo>
                  <a:lnTo>
                    <a:pt x="1403689" y="682446"/>
                  </a:lnTo>
                  <a:lnTo>
                    <a:pt x="1416859" y="694912"/>
                  </a:lnTo>
                  <a:lnTo>
                    <a:pt x="1433435" y="707711"/>
                  </a:lnTo>
                  <a:lnTo>
                    <a:pt x="1465071" y="730630"/>
                  </a:lnTo>
                  <a:lnTo>
                    <a:pt x="1475507" y="737659"/>
                  </a:lnTo>
                  <a:lnTo>
                    <a:pt x="1486169" y="744283"/>
                  </a:lnTo>
                  <a:lnTo>
                    <a:pt x="1496665" y="751097"/>
                  </a:lnTo>
                  <a:lnTo>
                    <a:pt x="1506600" y="758698"/>
                  </a:lnTo>
                  <a:lnTo>
                    <a:pt x="1520251" y="773096"/>
                  </a:lnTo>
                  <a:lnTo>
                    <a:pt x="1532842" y="788828"/>
                  </a:lnTo>
                  <a:lnTo>
                    <a:pt x="1546123" y="803560"/>
                  </a:lnTo>
                  <a:lnTo>
                    <a:pt x="1561845" y="814959"/>
                  </a:lnTo>
                  <a:lnTo>
                    <a:pt x="1575978" y="821416"/>
                  </a:lnTo>
                  <a:lnTo>
                    <a:pt x="1590325" y="827563"/>
                  </a:lnTo>
                  <a:lnTo>
                    <a:pt x="1604244" y="834425"/>
                  </a:lnTo>
                  <a:lnTo>
                    <a:pt x="1617091" y="843026"/>
                  </a:lnTo>
                  <a:lnTo>
                    <a:pt x="1638315" y="863522"/>
                  </a:lnTo>
                  <a:lnTo>
                    <a:pt x="1657731" y="886126"/>
                  </a:lnTo>
                  <a:lnTo>
                    <a:pt x="1677527" y="908230"/>
                  </a:lnTo>
                  <a:lnTo>
                    <a:pt x="1727795" y="946071"/>
                  </a:lnTo>
                  <a:lnTo>
                    <a:pt x="1782825" y="997457"/>
                  </a:lnTo>
                  <a:lnTo>
                    <a:pt x="1823719" y="1026239"/>
                  </a:lnTo>
                  <a:lnTo>
                    <a:pt x="1844798" y="1039802"/>
                  </a:lnTo>
                  <a:lnTo>
                    <a:pt x="1865757" y="1053591"/>
                  </a:lnTo>
                  <a:lnTo>
                    <a:pt x="1895767" y="1073726"/>
                  </a:lnTo>
                  <a:lnTo>
                    <a:pt x="1910922" y="1084545"/>
                  </a:lnTo>
                  <a:lnTo>
                    <a:pt x="1922120" y="1095114"/>
                  </a:lnTo>
                  <a:lnTo>
                    <a:pt x="1940262" y="1114499"/>
                  </a:lnTo>
                  <a:lnTo>
                    <a:pt x="1976246" y="1151763"/>
                  </a:lnTo>
                  <a:lnTo>
                    <a:pt x="1990004" y="1162387"/>
                  </a:lnTo>
                  <a:lnTo>
                    <a:pt x="2003726" y="1173035"/>
                  </a:lnTo>
                  <a:lnTo>
                    <a:pt x="2017520" y="1183588"/>
                  </a:lnTo>
                  <a:lnTo>
                    <a:pt x="2031492" y="1193927"/>
                  </a:lnTo>
                  <a:lnTo>
                    <a:pt x="2041818" y="1200955"/>
                  </a:lnTo>
                  <a:lnTo>
                    <a:pt x="2052383" y="1207674"/>
                  </a:lnTo>
                  <a:lnTo>
                    <a:pt x="2062853" y="1214536"/>
                  </a:lnTo>
                  <a:lnTo>
                    <a:pt x="2072894" y="1221993"/>
                  </a:lnTo>
                  <a:lnTo>
                    <a:pt x="2080041" y="1228754"/>
                  </a:lnTo>
                  <a:lnTo>
                    <a:pt x="2086641" y="1236170"/>
                  </a:lnTo>
                  <a:lnTo>
                    <a:pt x="2093289" y="1243514"/>
                  </a:lnTo>
                  <a:lnTo>
                    <a:pt x="2124715" y="1267404"/>
                  </a:lnTo>
                  <a:lnTo>
                    <a:pt x="2174178" y="1300281"/>
                  </a:lnTo>
                  <a:lnTo>
                    <a:pt x="2183384" y="1306194"/>
                  </a:lnTo>
                  <a:lnTo>
                    <a:pt x="2189960" y="1317051"/>
                  </a:lnTo>
                  <a:lnTo>
                    <a:pt x="2220646" y="1356298"/>
                  </a:lnTo>
                  <a:lnTo>
                    <a:pt x="2242181" y="1369272"/>
                  </a:lnTo>
                  <a:lnTo>
                    <a:pt x="2252472" y="1376426"/>
                  </a:lnTo>
                  <a:lnTo>
                    <a:pt x="2259635" y="1383133"/>
                  </a:lnTo>
                  <a:lnTo>
                    <a:pt x="2266251" y="1390459"/>
                  </a:lnTo>
                  <a:lnTo>
                    <a:pt x="2272867" y="1397785"/>
                  </a:lnTo>
                  <a:lnTo>
                    <a:pt x="2280031" y="1404492"/>
                  </a:lnTo>
                  <a:lnTo>
                    <a:pt x="2290234" y="1411807"/>
                  </a:lnTo>
                  <a:lnTo>
                    <a:pt x="2300890" y="1418431"/>
                  </a:lnTo>
                  <a:lnTo>
                    <a:pt x="2311499" y="1425102"/>
                  </a:lnTo>
                  <a:lnTo>
                    <a:pt x="2321560" y="1432560"/>
                  </a:lnTo>
                  <a:lnTo>
                    <a:pt x="2332190" y="1442791"/>
                  </a:lnTo>
                  <a:lnTo>
                    <a:pt x="2342118" y="1453832"/>
                  </a:lnTo>
                  <a:lnTo>
                    <a:pt x="2352117" y="1464778"/>
                  </a:lnTo>
                  <a:lnTo>
                    <a:pt x="2362961" y="1474724"/>
                  </a:lnTo>
                  <a:lnTo>
                    <a:pt x="2383653" y="1488870"/>
                  </a:lnTo>
                  <a:lnTo>
                    <a:pt x="2405427" y="1501600"/>
                  </a:lnTo>
                  <a:lnTo>
                    <a:pt x="2426702" y="1514925"/>
                  </a:lnTo>
                  <a:lnTo>
                    <a:pt x="2445893" y="1530857"/>
                  </a:lnTo>
                  <a:lnTo>
                    <a:pt x="2461758" y="1547308"/>
                  </a:lnTo>
                  <a:lnTo>
                    <a:pt x="2477277" y="1562449"/>
                  </a:lnTo>
                  <a:lnTo>
                    <a:pt x="2514854" y="1586991"/>
                  </a:lnTo>
                  <a:lnTo>
                    <a:pt x="2556537" y="1597064"/>
                  </a:lnTo>
                  <a:lnTo>
                    <a:pt x="2570225" y="1601089"/>
                  </a:lnTo>
                  <a:lnTo>
                    <a:pt x="2584358" y="1607260"/>
                  </a:lnTo>
                  <a:lnTo>
                    <a:pt x="2598134" y="1614360"/>
                  </a:lnTo>
                  <a:lnTo>
                    <a:pt x="2611766" y="1621841"/>
                  </a:lnTo>
                  <a:lnTo>
                    <a:pt x="2625471" y="1629155"/>
                  </a:lnTo>
                  <a:lnTo>
                    <a:pt x="2657649" y="1662042"/>
                  </a:lnTo>
                  <a:lnTo>
                    <a:pt x="2685111" y="1690780"/>
                  </a:lnTo>
                  <a:lnTo>
                    <a:pt x="2722118" y="1713356"/>
                  </a:lnTo>
                  <a:lnTo>
                    <a:pt x="2742620" y="1734609"/>
                  </a:lnTo>
                  <a:lnTo>
                    <a:pt x="2749676" y="1741424"/>
                  </a:lnTo>
                  <a:lnTo>
                    <a:pt x="2774209" y="1761237"/>
                  </a:lnTo>
                  <a:lnTo>
                    <a:pt x="2797444" y="1778301"/>
                  </a:lnTo>
                  <a:lnTo>
                    <a:pt x="2820989" y="1794484"/>
                  </a:lnTo>
                  <a:lnTo>
                    <a:pt x="2846450" y="1811654"/>
                  </a:lnTo>
                  <a:lnTo>
                    <a:pt x="2865060" y="1840664"/>
                  </a:lnTo>
                  <a:lnTo>
                    <a:pt x="2872441" y="1852623"/>
                  </a:lnTo>
                  <a:lnTo>
                    <a:pt x="2873976" y="1853962"/>
                  </a:lnTo>
                  <a:lnTo>
                    <a:pt x="2875044" y="1851114"/>
                  </a:lnTo>
                  <a:lnTo>
                    <a:pt x="2881026" y="1850510"/>
                  </a:lnTo>
                  <a:lnTo>
                    <a:pt x="2929255" y="1881759"/>
                  </a:lnTo>
                  <a:lnTo>
                    <a:pt x="2964846" y="1915731"/>
                  </a:lnTo>
                  <a:lnTo>
                    <a:pt x="2981475" y="1934015"/>
                  </a:lnTo>
                  <a:lnTo>
                    <a:pt x="2998343" y="1951989"/>
                  </a:lnTo>
                  <a:lnTo>
                    <a:pt x="3004829" y="1959750"/>
                  </a:lnTo>
                  <a:lnTo>
                    <a:pt x="3010995" y="1967976"/>
                  </a:lnTo>
                  <a:lnTo>
                    <a:pt x="3017756" y="1975225"/>
                  </a:lnTo>
                  <a:lnTo>
                    <a:pt x="3026029" y="1980056"/>
                  </a:lnTo>
                  <a:lnTo>
                    <a:pt x="3067431" y="1994153"/>
                  </a:lnTo>
                  <a:lnTo>
                    <a:pt x="3099628" y="2026982"/>
                  </a:lnTo>
                  <a:lnTo>
                    <a:pt x="3132979" y="2061484"/>
                  </a:lnTo>
                  <a:lnTo>
                    <a:pt x="3174763" y="2088584"/>
                  </a:lnTo>
                  <a:lnTo>
                    <a:pt x="3184699" y="2099611"/>
                  </a:lnTo>
                  <a:lnTo>
                    <a:pt x="3194706" y="2110519"/>
                  </a:lnTo>
                  <a:lnTo>
                    <a:pt x="3205607" y="2120391"/>
                  </a:lnTo>
                  <a:lnTo>
                    <a:pt x="3226278" y="2134612"/>
                  </a:lnTo>
                  <a:lnTo>
                    <a:pt x="3248009" y="2147379"/>
                  </a:lnTo>
                  <a:lnTo>
                    <a:pt x="3269239" y="2160718"/>
                  </a:lnTo>
                  <a:lnTo>
                    <a:pt x="3288410" y="2176653"/>
                  </a:lnTo>
                  <a:lnTo>
                    <a:pt x="3295183" y="2183824"/>
                  </a:lnTo>
                  <a:lnTo>
                    <a:pt x="3301825" y="2191162"/>
                  </a:lnTo>
                  <a:lnTo>
                    <a:pt x="3308681" y="2198262"/>
                  </a:lnTo>
                  <a:lnTo>
                    <a:pt x="3316097" y="2204719"/>
                  </a:lnTo>
                  <a:lnTo>
                    <a:pt x="3336928" y="2218652"/>
                  </a:lnTo>
                  <a:lnTo>
                    <a:pt x="3358642" y="2231405"/>
                  </a:lnTo>
                  <a:lnTo>
                    <a:pt x="3379783" y="2244850"/>
                  </a:lnTo>
                  <a:lnTo>
                    <a:pt x="3398901" y="2260854"/>
                  </a:lnTo>
                  <a:lnTo>
                    <a:pt x="3418161" y="2281102"/>
                  </a:lnTo>
                  <a:lnTo>
                    <a:pt x="3427539" y="2289492"/>
                  </a:lnTo>
                  <a:lnTo>
                    <a:pt x="3439870" y="2294072"/>
                  </a:lnTo>
                  <a:lnTo>
                    <a:pt x="3467988" y="2302891"/>
                  </a:lnTo>
                  <a:lnTo>
                    <a:pt x="3490207" y="2325685"/>
                  </a:lnTo>
                  <a:lnTo>
                    <a:pt x="3496173" y="2331870"/>
                  </a:lnTo>
                  <a:lnTo>
                    <a:pt x="3494865" y="2329878"/>
                  </a:lnTo>
                  <a:lnTo>
                    <a:pt x="3495261" y="2328140"/>
                  </a:lnTo>
                  <a:lnTo>
                    <a:pt x="3537077" y="2359152"/>
                  </a:lnTo>
                  <a:lnTo>
                    <a:pt x="3570783" y="2388537"/>
                  </a:lnTo>
                  <a:lnTo>
                    <a:pt x="3606164" y="2415286"/>
                  </a:lnTo>
                  <a:lnTo>
                    <a:pt x="3626727" y="2447473"/>
                  </a:lnTo>
                  <a:lnTo>
                    <a:pt x="3634435" y="2460515"/>
                  </a:lnTo>
                  <a:lnTo>
                    <a:pt x="3634863" y="2461065"/>
                  </a:lnTo>
                  <a:lnTo>
                    <a:pt x="3633585" y="2455777"/>
                  </a:lnTo>
                  <a:lnTo>
                    <a:pt x="3636174" y="2451305"/>
                  </a:lnTo>
                  <a:lnTo>
                    <a:pt x="3648206" y="2454301"/>
                  </a:lnTo>
                  <a:lnTo>
                    <a:pt x="3675253" y="2471419"/>
                  </a:lnTo>
                  <a:lnTo>
                    <a:pt x="3689725" y="2484602"/>
                  </a:lnTo>
                  <a:lnTo>
                    <a:pt x="3702637" y="2499725"/>
                  </a:lnTo>
                  <a:lnTo>
                    <a:pt x="3715668" y="2514728"/>
                  </a:lnTo>
                  <a:lnTo>
                    <a:pt x="3730498" y="2527554"/>
                  </a:lnTo>
                  <a:lnTo>
                    <a:pt x="3740931" y="2534421"/>
                  </a:lnTo>
                  <a:lnTo>
                    <a:pt x="3751484" y="2541158"/>
                  </a:lnTo>
                  <a:lnTo>
                    <a:pt x="3761894" y="2548110"/>
                  </a:lnTo>
                  <a:lnTo>
                    <a:pt x="3771900" y="2555621"/>
                  </a:lnTo>
                  <a:lnTo>
                    <a:pt x="3778867" y="2562667"/>
                  </a:lnTo>
                  <a:lnTo>
                    <a:pt x="3785155" y="2570559"/>
                  </a:lnTo>
                  <a:lnTo>
                    <a:pt x="3791706" y="2577998"/>
                  </a:lnTo>
                  <a:lnTo>
                    <a:pt x="3850735" y="2602674"/>
                  </a:lnTo>
                  <a:lnTo>
                    <a:pt x="3882389" y="2611754"/>
                  </a:lnTo>
                  <a:lnTo>
                    <a:pt x="3892198" y="2623129"/>
                  </a:lnTo>
                  <a:lnTo>
                    <a:pt x="3923791" y="2653918"/>
                  </a:lnTo>
                  <a:lnTo>
                    <a:pt x="3992038" y="2673953"/>
                  </a:lnTo>
                  <a:lnTo>
                    <a:pt x="4034281" y="2681986"/>
                  </a:lnTo>
                  <a:lnTo>
                    <a:pt x="4044324" y="2692913"/>
                  </a:lnTo>
                  <a:lnTo>
                    <a:pt x="4075810" y="2724150"/>
                  </a:lnTo>
                  <a:lnTo>
                    <a:pt x="4096797" y="2730706"/>
                  </a:lnTo>
                  <a:lnTo>
                    <a:pt x="4107672" y="2733168"/>
                  </a:lnTo>
                  <a:lnTo>
                    <a:pt x="4117212" y="2738119"/>
                  </a:lnTo>
                  <a:lnTo>
                    <a:pt x="4125021" y="2747887"/>
                  </a:lnTo>
                  <a:lnTo>
                    <a:pt x="4130627" y="2759773"/>
                  </a:lnTo>
                  <a:lnTo>
                    <a:pt x="4136447" y="2771374"/>
                  </a:lnTo>
                  <a:lnTo>
                    <a:pt x="4195540" y="2800175"/>
                  </a:lnTo>
                  <a:lnTo>
                    <a:pt x="4227703" y="2808351"/>
                  </a:lnTo>
                  <a:lnTo>
                    <a:pt x="4237868" y="2815718"/>
                  </a:lnTo>
                  <a:lnTo>
                    <a:pt x="4282576" y="2841083"/>
                  </a:lnTo>
                  <a:lnTo>
                    <a:pt x="4310520" y="2847080"/>
                  </a:lnTo>
                  <a:lnTo>
                    <a:pt x="4324350" y="2850388"/>
                  </a:lnTo>
                  <a:lnTo>
                    <a:pt x="4334803" y="2853805"/>
                  </a:lnTo>
                  <a:lnTo>
                    <a:pt x="4345114" y="2857627"/>
                  </a:lnTo>
                  <a:lnTo>
                    <a:pt x="4355425" y="2861353"/>
                  </a:lnTo>
                  <a:lnTo>
                    <a:pt x="4365879" y="2864485"/>
                  </a:lnTo>
                  <a:lnTo>
                    <a:pt x="4476368" y="2892552"/>
                  </a:lnTo>
                  <a:lnTo>
                    <a:pt x="4493771" y="2889545"/>
                  </a:lnTo>
                  <a:lnTo>
                    <a:pt x="4511294" y="2886884"/>
                  </a:lnTo>
                  <a:lnTo>
                    <a:pt x="4558462" y="2871604"/>
                  </a:lnTo>
                  <a:lnTo>
                    <a:pt x="4582568" y="2853951"/>
                  </a:lnTo>
                  <a:lnTo>
                    <a:pt x="4586858" y="2850388"/>
                  </a:lnTo>
                </a:path>
                <a:path w="4587240" h="4150360">
                  <a:moveTo>
                    <a:pt x="0" y="4150105"/>
                  </a:moveTo>
                  <a:lnTo>
                    <a:pt x="29499" y="4140213"/>
                  </a:lnTo>
                  <a:lnTo>
                    <a:pt x="40771" y="4136421"/>
                  </a:lnTo>
                  <a:lnTo>
                    <a:pt x="42071" y="4136246"/>
                  </a:lnTo>
                  <a:lnTo>
                    <a:pt x="41653" y="4137204"/>
                  </a:lnTo>
                  <a:lnTo>
                    <a:pt x="47773" y="4136811"/>
                  </a:lnTo>
                  <a:lnTo>
                    <a:pt x="68686" y="4132584"/>
                  </a:lnTo>
                  <a:lnTo>
                    <a:pt x="112648" y="4122039"/>
                  </a:lnTo>
                  <a:lnTo>
                    <a:pt x="123237" y="4118693"/>
                  </a:lnTo>
                  <a:lnTo>
                    <a:pt x="133635" y="4114704"/>
                  </a:lnTo>
                  <a:lnTo>
                    <a:pt x="144081" y="4110859"/>
                  </a:lnTo>
                  <a:lnTo>
                    <a:pt x="204833" y="4098821"/>
                  </a:lnTo>
                  <a:lnTo>
                    <a:pt x="260270" y="4089654"/>
                  </a:lnTo>
                  <a:lnTo>
                    <a:pt x="305206" y="4082581"/>
                  </a:lnTo>
                  <a:lnTo>
                    <a:pt x="323722" y="4079748"/>
                  </a:lnTo>
                  <a:lnTo>
                    <a:pt x="408050" y="4051680"/>
                  </a:lnTo>
                  <a:lnTo>
                    <a:pt x="450341" y="4037583"/>
                  </a:lnTo>
                  <a:lnTo>
                    <a:pt x="457102" y="4030178"/>
                  </a:lnTo>
                  <a:lnTo>
                    <a:pt x="463661" y="4022534"/>
                  </a:lnTo>
                  <a:lnTo>
                    <a:pt x="470576" y="4015366"/>
                  </a:lnTo>
                  <a:lnTo>
                    <a:pt x="509823" y="3998138"/>
                  </a:lnTo>
                  <a:lnTo>
                    <a:pt x="547870" y="3988794"/>
                  </a:lnTo>
                  <a:lnTo>
                    <a:pt x="591280" y="3978322"/>
                  </a:lnTo>
                  <a:lnTo>
                    <a:pt x="638071" y="3965827"/>
                  </a:lnTo>
                  <a:lnTo>
                    <a:pt x="675385" y="3953129"/>
                  </a:lnTo>
                  <a:lnTo>
                    <a:pt x="718284" y="3933162"/>
                  </a:lnTo>
                  <a:lnTo>
                    <a:pt x="757138" y="3906271"/>
                  </a:lnTo>
                  <a:lnTo>
                    <a:pt x="762178" y="3898566"/>
                  </a:lnTo>
                  <a:lnTo>
                    <a:pt x="758047" y="3896455"/>
                  </a:lnTo>
                  <a:lnTo>
                    <a:pt x="755894" y="3894450"/>
                  </a:lnTo>
                  <a:lnTo>
                    <a:pt x="802132" y="3868801"/>
                  </a:lnTo>
                  <a:lnTo>
                    <a:pt x="833618" y="3857960"/>
                  </a:lnTo>
                  <a:lnTo>
                    <a:pt x="844295" y="3854704"/>
                  </a:lnTo>
                  <a:lnTo>
                    <a:pt x="851112" y="3847369"/>
                  </a:lnTo>
                  <a:lnTo>
                    <a:pt x="857773" y="3839845"/>
                  </a:lnTo>
                  <a:lnTo>
                    <a:pt x="864744" y="3832701"/>
                  </a:lnTo>
                  <a:lnTo>
                    <a:pt x="872489" y="3826509"/>
                  </a:lnTo>
                  <a:lnTo>
                    <a:pt x="909219" y="3803239"/>
                  </a:lnTo>
                  <a:lnTo>
                    <a:pt x="923430" y="3797165"/>
                  </a:lnTo>
                  <a:lnTo>
                    <a:pt x="929118" y="3798511"/>
                  </a:lnTo>
                  <a:lnTo>
                    <a:pt x="940281" y="3797497"/>
                  </a:lnTo>
                  <a:lnTo>
                    <a:pt x="970914" y="3784346"/>
                  </a:lnTo>
                  <a:lnTo>
                    <a:pt x="998410" y="3769179"/>
                  </a:lnTo>
                  <a:lnTo>
                    <a:pt x="1010951" y="3758739"/>
                  </a:lnTo>
                  <a:lnTo>
                    <a:pt x="1021064" y="3747037"/>
                  </a:lnTo>
                  <a:lnTo>
                    <a:pt x="1041272" y="3728084"/>
                  </a:lnTo>
                  <a:lnTo>
                    <a:pt x="1055135" y="3717282"/>
                  </a:lnTo>
                  <a:lnTo>
                    <a:pt x="1069403" y="3707003"/>
                  </a:lnTo>
                  <a:lnTo>
                    <a:pt x="1083671" y="3696723"/>
                  </a:lnTo>
                  <a:lnTo>
                    <a:pt x="1097533" y="3685921"/>
                  </a:lnTo>
                  <a:lnTo>
                    <a:pt x="1104778" y="3679051"/>
                  </a:lnTo>
                  <a:lnTo>
                    <a:pt x="1111488" y="3671633"/>
                  </a:lnTo>
                  <a:lnTo>
                    <a:pt x="1118268" y="3664311"/>
                  </a:lnTo>
                  <a:lnTo>
                    <a:pt x="1150336" y="3640363"/>
                  </a:lnTo>
                  <a:lnTo>
                    <a:pt x="1200790" y="3607399"/>
                  </a:lnTo>
                  <a:lnTo>
                    <a:pt x="1210183" y="3601466"/>
                  </a:lnTo>
                  <a:lnTo>
                    <a:pt x="1230526" y="3570294"/>
                  </a:lnTo>
                  <a:lnTo>
                    <a:pt x="1239339" y="3555884"/>
                  </a:lnTo>
                  <a:lnTo>
                    <a:pt x="1240738" y="3553303"/>
                  </a:lnTo>
                  <a:lnTo>
                    <a:pt x="1238837" y="3557619"/>
                  </a:lnTo>
                  <a:lnTo>
                    <a:pt x="1237752" y="3563899"/>
                  </a:lnTo>
                  <a:lnTo>
                    <a:pt x="1241597" y="3567211"/>
                  </a:lnTo>
                  <a:lnTo>
                    <a:pt x="1254488" y="3562624"/>
                  </a:lnTo>
                  <a:lnTo>
                    <a:pt x="1280541" y="3545204"/>
                  </a:lnTo>
                  <a:lnTo>
                    <a:pt x="1299428" y="3529103"/>
                  </a:lnTo>
                  <a:lnTo>
                    <a:pt x="1316863" y="3511359"/>
                  </a:lnTo>
                  <a:lnTo>
                    <a:pt x="1333726" y="3492948"/>
                  </a:lnTo>
                  <a:lnTo>
                    <a:pt x="1350898" y="3474847"/>
                  </a:lnTo>
                  <a:lnTo>
                    <a:pt x="1421257" y="3404489"/>
                  </a:lnTo>
                  <a:lnTo>
                    <a:pt x="1428571" y="3397692"/>
                  </a:lnTo>
                  <a:lnTo>
                    <a:pt x="1436052" y="3391074"/>
                  </a:lnTo>
                  <a:lnTo>
                    <a:pt x="1443152" y="3384147"/>
                  </a:lnTo>
                  <a:lnTo>
                    <a:pt x="1449323" y="3376422"/>
                  </a:lnTo>
                  <a:lnTo>
                    <a:pt x="1456515" y="3365938"/>
                  </a:lnTo>
                  <a:lnTo>
                    <a:pt x="1463802" y="3355514"/>
                  </a:lnTo>
                  <a:lnTo>
                    <a:pt x="1470898" y="3344971"/>
                  </a:lnTo>
                  <a:lnTo>
                    <a:pt x="1477518" y="3334130"/>
                  </a:lnTo>
                  <a:lnTo>
                    <a:pt x="1492488" y="3305571"/>
                  </a:lnTo>
                  <a:lnTo>
                    <a:pt x="1503362" y="3282537"/>
                  </a:lnTo>
                  <a:lnTo>
                    <a:pt x="1515379" y="3260693"/>
                  </a:lnTo>
                  <a:lnTo>
                    <a:pt x="1533779" y="3235706"/>
                  </a:lnTo>
                  <a:lnTo>
                    <a:pt x="1543939" y="3224831"/>
                  </a:lnTo>
                  <a:lnTo>
                    <a:pt x="1554861" y="3214623"/>
                  </a:lnTo>
                  <a:lnTo>
                    <a:pt x="1565783" y="3204416"/>
                  </a:lnTo>
                  <a:lnTo>
                    <a:pt x="1575943" y="3193541"/>
                  </a:lnTo>
                  <a:lnTo>
                    <a:pt x="1583473" y="3183272"/>
                  </a:lnTo>
                  <a:lnTo>
                    <a:pt x="1590182" y="3172444"/>
                  </a:lnTo>
                  <a:lnTo>
                    <a:pt x="1596820" y="3161591"/>
                  </a:lnTo>
                  <a:lnTo>
                    <a:pt x="1604136" y="3151251"/>
                  </a:lnTo>
                  <a:lnTo>
                    <a:pt x="1610846" y="3143972"/>
                  </a:lnTo>
                  <a:lnTo>
                    <a:pt x="1618186" y="3137217"/>
                  </a:lnTo>
                  <a:lnTo>
                    <a:pt x="1625550" y="3130462"/>
                  </a:lnTo>
                  <a:lnTo>
                    <a:pt x="1632331" y="3123184"/>
                  </a:lnTo>
                  <a:lnTo>
                    <a:pt x="1639609" y="3112807"/>
                  </a:lnTo>
                  <a:lnTo>
                    <a:pt x="1646173" y="3101895"/>
                  </a:lnTo>
                  <a:lnTo>
                    <a:pt x="1652833" y="3091054"/>
                  </a:lnTo>
                  <a:lnTo>
                    <a:pt x="1660397" y="3080893"/>
                  </a:lnTo>
                  <a:lnTo>
                    <a:pt x="1673082" y="3068282"/>
                  </a:lnTo>
                  <a:lnTo>
                    <a:pt x="1702339" y="3039062"/>
                  </a:lnTo>
                  <a:lnTo>
                    <a:pt x="1735264" y="3006151"/>
                  </a:lnTo>
                  <a:lnTo>
                    <a:pt x="1758949" y="2982468"/>
                  </a:lnTo>
                  <a:lnTo>
                    <a:pt x="1765746" y="2975133"/>
                  </a:lnTo>
                  <a:lnTo>
                    <a:pt x="1772364" y="2967609"/>
                  </a:lnTo>
                  <a:lnTo>
                    <a:pt x="1779291" y="2960465"/>
                  </a:lnTo>
                  <a:lnTo>
                    <a:pt x="1787017" y="2954274"/>
                  </a:lnTo>
                  <a:lnTo>
                    <a:pt x="1797786" y="2947548"/>
                  </a:lnTo>
                  <a:lnTo>
                    <a:pt x="1808686" y="2940954"/>
                  </a:lnTo>
                  <a:lnTo>
                    <a:pt x="1819324" y="2934003"/>
                  </a:lnTo>
                  <a:lnTo>
                    <a:pt x="1829308" y="2926207"/>
                  </a:lnTo>
                  <a:lnTo>
                    <a:pt x="1851076" y="2905831"/>
                  </a:lnTo>
                  <a:lnTo>
                    <a:pt x="1872107" y="2884646"/>
                  </a:lnTo>
                  <a:lnTo>
                    <a:pt x="1892851" y="2863127"/>
                  </a:lnTo>
                  <a:lnTo>
                    <a:pt x="1913762" y="2841752"/>
                  </a:lnTo>
                  <a:lnTo>
                    <a:pt x="1923922" y="2830770"/>
                  </a:lnTo>
                  <a:lnTo>
                    <a:pt x="1933892" y="2819527"/>
                  </a:lnTo>
                  <a:lnTo>
                    <a:pt x="1944338" y="2808855"/>
                  </a:lnTo>
                  <a:lnTo>
                    <a:pt x="1955926" y="2799588"/>
                  </a:lnTo>
                  <a:lnTo>
                    <a:pt x="1986303" y="2779664"/>
                  </a:lnTo>
                  <a:lnTo>
                    <a:pt x="1999869" y="2770028"/>
                  </a:lnTo>
                  <a:lnTo>
                    <a:pt x="2012576" y="2757582"/>
                  </a:lnTo>
                  <a:lnTo>
                    <a:pt x="2040382" y="2729229"/>
                  </a:lnTo>
                  <a:lnTo>
                    <a:pt x="2051356" y="2694622"/>
                  </a:lnTo>
                  <a:lnTo>
                    <a:pt x="2054790" y="2681997"/>
                  </a:lnTo>
                  <a:lnTo>
                    <a:pt x="2054621" y="2683480"/>
                  </a:lnTo>
                  <a:lnTo>
                    <a:pt x="2054785" y="2691193"/>
                  </a:lnTo>
                  <a:lnTo>
                    <a:pt x="2059219" y="2697263"/>
                  </a:lnTo>
                  <a:lnTo>
                    <a:pt x="2071859" y="2693813"/>
                  </a:lnTo>
                  <a:lnTo>
                    <a:pt x="2096643" y="2672968"/>
                  </a:lnTo>
                  <a:lnTo>
                    <a:pt x="2102167" y="2663719"/>
                  </a:lnTo>
                  <a:lnTo>
                    <a:pt x="2104739" y="2652696"/>
                  </a:lnTo>
                  <a:lnTo>
                    <a:pt x="2106787" y="2641268"/>
                  </a:lnTo>
                  <a:lnTo>
                    <a:pt x="2110739" y="2630804"/>
                  </a:lnTo>
                  <a:lnTo>
                    <a:pt x="2116804" y="2623042"/>
                  </a:lnTo>
                  <a:lnTo>
                    <a:pt x="2124201" y="2616327"/>
                  </a:lnTo>
                  <a:lnTo>
                    <a:pt x="2131885" y="2609802"/>
                  </a:lnTo>
                  <a:lnTo>
                    <a:pt x="2138807" y="2602611"/>
                  </a:lnTo>
                  <a:lnTo>
                    <a:pt x="2159231" y="2576531"/>
                  </a:lnTo>
                  <a:lnTo>
                    <a:pt x="2168947" y="2562906"/>
                  </a:lnTo>
                  <a:lnTo>
                    <a:pt x="2170854" y="2558420"/>
                  </a:lnTo>
                  <a:lnTo>
                    <a:pt x="2167852" y="2559754"/>
                  </a:lnTo>
                  <a:lnTo>
                    <a:pt x="2162841" y="2563590"/>
                  </a:lnTo>
                  <a:lnTo>
                    <a:pt x="2158722" y="2566611"/>
                  </a:lnTo>
                  <a:lnTo>
                    <a:pt x="2209164" y="2504186"/>
                  </a:lnTo>
                  <a:lnTo>
                    <a:pt x="2240722" y="2472324"/>
                  </a:lnTo>
                  <a:lnTo>
                    <a:pt x="2251456" y="2461894"/>
                  </a:lnTo>
                  <a:lnTo>
                    <a:pt x="2257859" y="2447496"/>
                  </a:lnTo>
                  <a:lnTo>
                    <a:pt x="2263917" y="2432812"/>
                  </a:lnTo>
                  <a:lnTo>
                    <a:pt x="2270761" y="2418603"/>
                  </a:lnTo>
                  <a:lnTo>
                    <a:pt x="2279522" y="2405634"/>
                  </a:lnTo>
                  <a:lnTo>
                    <a:pt x="2288899" y="2397355"/>
                  </a:lnTo>
                  <a:lnTo>
                    <a:pt x="2299954" y="2390933"/>
                  </a:lnTo>
                  <a:lnTo>
                    <a:pt x="2311366" y="2384845"/>
                  </a:lnTo>
                  <a:lnTo>
                    <a:pt x="2321813" y="2377566"/>
                  </a:lnTo>
                  <a:lnTo>
                    <a:pt x="2343580" y="2357191"/>
                  </a:lnTo>
                  <a:lnTo>
                    <a:pt x="2364597" y="2336006"/>
                  </a:lnTo>
                  <a:lnTo>
                    <a:pt x="2385304" y="2314487"/>
                  </a:lnTo>
                  <a:lnTo>
                    <a:pt x="2406142" y="2293112"/>
                  </a:lnTo>
                  <a:lnTo>
                    <a:pt x="2476499" y="2222754"/>
                  </a:lnTo>
                  <a:lnTo>
                    <a:pt x="2483316" y="2215439"/>
                  </a:lnTo>
                  <a:lnTo>
                    <a:pt x="2489977" y="2207958"/>
                  </a:lnTo>
                  <a:lnTo>
                    <a:pt x="2496948" y="2200858"/>
                  </a:lnTo>
                  <a:lnTo>
                    <a:pt x="2504694" y="2194687"/>
                  </a:lnTo>
                  <a:lnTo>
                    <a:pt x="2546858" y="2166492"/>
                  </a:lnTo>
                  <a:lnTo>
                    <a:pt x="2570724" y="2134403"/>
                  </a:lnTo>
                  <a:lnTo>
                    <a:pt x="2584332" y="2116196"/>
                  </a:lnTo>
                  <a:lnTo>
                    <a:pt x="2593847" y="2104755"/>
                  </a:lnTo>
                  <a:lnTo>
                    <a:pt x="2605437" y="2092964"/>
                  </a:lnTo>
                  <a:lnTo>
                    <a:pt x="2625268" y="2073709"/>
                  </a:lnTo>
                  <a:lnTo>
                    <a:pt x="2659507" y="2039874"/>
                  </a:lnTo>
                  <a:lnTo>
                    <a:pt x="2687573" y="2011806"/>
                  </a:lnTo>
                  <a:lnTo>
                    <a:pt x="2698307" y="1977649"/>
                  </a:lnTo>
                  <a:lnTo>
                    <a:pt x="2701337" y="1969817"/>
                  </a:lnTo>
                  <a:lnTo>
                    <a:pt x="2708058" y="1965390"/>
                  </a:lnTo>
                  <a:lnTo>
                    <a:pt x="2729864" y="1941449"/>
                  </a:lnTo>
                  <a:lnTo>
                    <a:pt x="2750812" y="1913015"/>
                  </a:lnTo>
                  <a:lnTo>
                    <a:pt x="2756935" y="1901613"/>
                  </a:lnTo>
                  <a:lnTo>
                    <a:pt x="2759619" y="1897393"/>
                  </a:lnTo>
                  <a:lnTo>
                    <a:pt x="2770253" y="1890502"/>
                  </a:lnTo>
                  <a:lnTo>
                    <a:pt x="2800222" y="1871090"/>
                  </a:lnTo>
                  <a:lnTo>
                    <a:pt x="2821864" y="1838190"/>
                  </a:lnTo>
                  <a:lnTo>
                    <a:pt x="2832861" y="1823339"/>
                  </a:lnTo>
                  <a:lnTo>
                    <a:pt x="2848621" y="1807725"/>
                  </a:lnTo>
                  <a:lnTo>
                    <a:pt x="2884550" y="1772539"/>
                  </a:lnTo>
                  <a:lnTo>
                    <a:pt x="2912745" y="1744472"/>
                  </a:lnTo>
                  <a:lnTo>
                    <a:pt x="2919561" y="1737137"/>
                  </a:lnTo>
                  <a:lnTo>
                    <a:pt x="2926222" y="1729613"/>
                  </a:lnTo>
                  <a:lnTo>
                    <a:pt x="2933193" y="1722469"/>
                  </a:lnTo>
                  <a:lnTo>
                    <a:pt x="2940938" y="1716277"/>
                  </a:lnTo>
                  <a:lnTo>
                    <a:pt x="2951599" y="1709499"/>
                  </a:lnTo>
                  <a:lnTo>
                    <a:pt x="2962401" y="1702815"/>
                  </a:lnTo>
                  <a:lnTo>
                    <a:pt x="2973014" y="1695846"/>
                  </a:lnTo>
                  <a:lnTo>
                    <a:pt x="2983103" y="1688211"/>
                  </a:lnTo>
                  <a:lnTo>
                    <a:pt x="3011734" y="1662243"/>
                  </a:lnTo>
                  <a:lnTo>
                    <a:pt x="3021810" y="1650210"/>
                  </a:lnTo>
                  <a:lnTo>
                    <a:pt x="3026015" y="1645535"/>
                  </a:lnTo>
                  <a:lnTo>
                    <a:pt x="3037036" y="1641641"/>
                  </a:lnTo>
                  <a:lnTo>
                    <a:pt x="3067558" y="1631950"/>
                  </a:lnTo>
                  <a:lnTo>
                    <a:pt x="3074425" y="1624705"/>
                  </a:lnTo>
                  <a:lnTo>
                    <a:pt x="3120233" y="1586392"/>
                  </a:lnTo>
                  <a:lnTo>
                    <a:pt x="3170687" y="1553428"/>
                  </a:lnTo>
                  <a:lnTo>
                    <a:pt x="3180080" y="1547494"/>
                  </a:lnTo>
                  <a:lnTo>
                    <a:pt x="3199503" y="1517525"/>
                  </a:lnTo>
                  <a:lnTo>
                    <a:pt x="3206418" y="1506891"/>
                  </a:lnTo>
                  <a:lnTo>
                    <a:pt x="3210657" y="1504207"/>
                  </a:lnTo>
                  <a:lnTo>
                    <a:pt x="3222052" y="1498084"/>
                  </a:lnTo>
                  <a:lnTo>
                    <a:pt x="3250437" y="1477137"/>
                  </a:lnTo>
                  <a:lnTo>
                    <a:pt x="3257772" y="1470429"/>
                  </a:lnTo>
                  <a:lnTo>
                    <a:pt x="3264534" y="1463103"/>
                  </a:lnTo>
                  <a:lnTo>
                    <a:pt x="3271297" y="1455777"/>
                  </a:lnTo>
                  <a:lnTo>
                    <a:pt x="3278631" y="1449069"/>
                  </a:lnTo>
                  <a:lnTo>
                    <a:pt x="3288934" y="1441700"/>
                  </a:lnTo>
                  <a:lnTo>
                    <a:pt x="3299713" y="1434973"/>
                  </a:lnTo>
                  <a:lnTo>
                    <a:pt x="3310493" y="1428245"/>
                  </a:lnTo>
                  <a:lnTo>
                    <a:pt x="3320796" y="1420876"/>
                  </a:lnTo>
                  <a:lnTo>
                    <a:pt x="3328040" y="1414043"/>
                  </a:lnTo>
                  <a:lnTo>
                    <a:pt x="3334654" y="1406509"/>
                  </a:lnTo>
                  <a:lnTo>
                    <a:pt x="3341387" y="1399141"/>
                  </a:lnTo>
                  <a:lnTo>
                    <a:pt x="3348989" y="1392809"/>
                  </a:lnTo>
                  <a:lnTo>
                    <a:pt x="3362477" y="1384796"/>
                  </a:lnTo>
                  <a:lnTo>
                    <a:pt x="3376596" y="1377854"/>
                  </a:lnTo>
                  <a:lnTo>
                    <a:pt x="3390977" y="1371342"/>
                  </a:lnTo>
                  <a:lnTo>
                    <a:pt x="3405251" y="1364614"/>
                  </a:lnTo>
                  <a:lnTo>
                    <a:pt x="3415518" y="1353704"/>
                  </a:lnTo>
                  <a:lnTo>
                    <a:pt x="3425571" y="1342580"/>
                  </a:lnTo>
                  <a:lnTo>
                    <a:pt x="3436004" y="1331932"/>
                  </a:lnTo>
                  <a:lnTo>
                    <a:pt x="3447414" y="1322451"/>
                  </a:lnTo>
                  <a:lnTo>
                    <a:pt x="3461188" y="1314795"/>
                  </a:lnTo>
                  <a:lnTo>
                    <a:pt x="3475974" y="1308830"/>
                  </a:lnTo>
                  <a:lnTo>
                    <a:pt x="3490545" y="1302627"/>
                  </a:lnTo>
                  <a:lnTo>
                    <a:pt x="3503676" y="1294256"/>
                  </a:lnTo>
                  <a:lnTo>
                    <a:pt x="3512117" y="1284972"/>
                  </a:lnTo>
                  <a:lnTo>
                    <a:pt x="3518725" y="1274079"/>
                  </a:lnTo>
                  <a:lnTo>
                    <a:pt x="3524857" y="1262735"/>
                  </a:lnTo>
                  <a:lnTo>
                    <a:pt x="3531870" y="1252092"/>
                  </a:lnTo>
                  <a:lnTo>
                    <a:pt x="3538561" y="1244740"/>
                  </a:lnTo>
                  <a:lnTo>
                    <a:pt x="3545871" y="1237948"/>
                  </a:lnTo>
                  <a:lnTo>
                    <a:pt x="3553229" y="1231179"/>
                  </a:lnTo>
                  <a:lnTo>
                    <a:pt x="3560063" y="1223899"/>
                  </a:lnTo>
                  <a:lnTo>
                    <a:pt x="3585908" y="1192270"/>
                  </a:lnTo>
                  <a:lnTo>
                    <a:pt x="3598707" y="1175444"/>
                  </a:lnTo>
                  <a:lnTo>
                    <a:pt x="3602797" y="1168780"/>
                  </a:lnTo>
                  <a:lnTo>
                    <a:pt x="3602513" y="1167638"/>
                  </a:lnTo>
                  <a:lnTo>
                    <a:pt x="3602194" y="1167376"/>
                  </a:lnTo>
                  <a:lnTo>
                    <a:pt x="3606176" y="1163355"/>
                  </a:lnTo>
                  <a:lnTo>
                    <a:pt x="3618797" y="1150935"/>
                  </a:lnTo>
                  <a:lnTo>
                    <a:pt x="3644392" y="1125474"/>
                  </a:lnTo>
                  <a:lnTo>
                    <a:pt x="3654694" y="1093269"/>
                  </a:lnTo>
                  <a:lnTo>
                    <a:pt x="3658168" y="1083639"/>
                  </a:lnTo>
                  <a:lnTo>
                    <a:pt x="3700779" y="1041018"/>
                  </a:lnTo>
                  <a:lnTo>
                    <a:pt x="3733480" y="997991"/>
                  </a:lnTo>
                  <a:lnTo>
                    <a:pt x="3757755" y="961169"/>
                  </a:lnTo>
                  <a:lnTo>
                    <a:pt x="3758183" y="957611"/>
                  </a:lnTo>
                  <a:lnTo>
                    <a:pt x="3756707" y="957447"/>
                  </a:lnTo>
                  <a:lnTo>
                    <a:pt x="3757751" y="955794"/>
                  </a:lnTo>
                  <a:lnTo>
                    <a:pt x="3765742" y="947771"/>
                  </a:lnTo>
                  <a:lnTo>
                    <a:pt x="3785107" y="928497"/>
                  </a:lnTo>
                  <a:lnTo>
                    <a:pt x="3808778" y="880647"/>
                  </a:lnTo>
                  <a:lnTo>
                    <a:pt x="3823520" y="850066"/>
                  </a:lnTo>
                  <a:lnTo>
                    <a:pt x="3831796" y="832470"/>
                  </a:lnTo>
                  <a:lnTo>
                    <a:pt x="3836072" y="823577"/>
                  </a:lnTo>
                  <a:lnTo>
                    <a:pt x="3838810" y="819101"/>
                  </a:lnTo>
                  <a:lnTo>
                    <a:pt x="3842474" y="814761"/>
                  </a:lnTo>
                  <a:lnTo>
                    <a:pt x="3849528" y="806272"/>
                  </a:lnTo>
                  <a:lnTo>
                    <a:pt x="3862435" y="789350"/>
                  </a:lnTo>
                  <a:lnTo>
                    <a:pt x="3883659" y="759713"/>
                  </a:lnTo>
                  <a:lnTo>
                    <a:pt x="3915571" y="712679"/>
                  </a:lnTo>
                  <a:lnTo>
                    <a:pt x="3929280" y="690461"/>
                  </a:lnTo>
                  <a:lnTo>
                    <a:pt x="3935479" y="680508"/>
                  </a:lnTo>
                  <a:lnTo>
                    <a:pt x="3944859" y="670269"/>
                  </a:lnTo>
                  <a:lnTo>
                    <a:pt x="3968114" y="647191"/>
                  </a:lnTo>
                  <a:lnTo>
                    <a:pt x="3971282" y="636458"/>
                  </a:lnTo>
                  <a:lnTo>
                    <a:pt x="4006157" y="563155"/>
                  </a:lnTo>
                  <a:lnTo>
                    <a:pt x="4040951" y="517907"/>
                  </a:lnTo>
                  <a:lnTo>
                    <a:pt x="4066539" y="492378"/>
                  </a:lnTo>
                  <a:lnTo>
                    <a:pt x="4069474" y="481504"/>
                  </a:lnTo>
                  <a:lnTo>
                    <a:pt x="4100042" y="428023"/>
                  </a:lnTo>
                  <a:lnTo>
                    <a:pt x="4142805" y="387117"/>
                  </a:lnTo>
                  <a:lnTo>
                    <a:pt x="4150994" y="379856"/>
                  </a:lnTo>
                  <a:lnTo>
                    <a:pt x="4159013" y="354766"/>
                  </a:lnTo>
                  <a:lnTo>
                    <a:pt x="4176194" y="316920"/>
                  </a:lnTo>
                  <a:lnTo>
                    <a:pt x="4214498" y="274331"/>
                  </a:lnTo>
                  <a:lnTo>
                    <a:pt x="4237069" y="254476"/>
                  </a:lnTo>
                  <a:lnTo>
                    <a:pt x="4258829" y="234001"/>
                  </a:lnTo>
                  <a:lnTo>
                    <a:pt x="4299717" y="177742"/>
                  </a:lnTo>
                  <a:lnTo>
                    <a:pt x="4333875" y="140715"/>
                  </a:lnTo>
                  <a:lnTo>
                    <a:pt x="4362100" y="98488"/>
                  </a:lnTo>
                  <a:lnTo>
                    <a:pt x="4377094" y="83780"/>
                  </a:lnTo>
                  <a:lnTo>
                    <a:pt x="4404233" y="70357"/>
                  </a:lnTo>
                  <a:lnTo>
                    <a:pt x="4421441" y="65351"/>
                  </a:lnTo>
                  <a:lnTo>
                    <a:pt x="4439126" y="62118"/>
                  </a:lnTo>
                  <a:lnTo>
                    <a:pt x="4456953" y="59481"/>
                  </a:lnTo>
                  <a:lnTo>
                    <a:pt x="4474590" y="56261"/>
                  </a:lnTo>
                  <a:lnTo>
                    <a:pt x="4488759" y="53040"/>
                  </a:lnTo>
                  <a:lnTo>
                    <a:pt x="4502880" y="49641"/>
                  </a:lnTo>
                  <a:lnTo>
                    <a:pt x="4516953" y="46027"/>
                  </a:lnTo>
                  <a:lnTo>
                    <a:pt x="4530979" y="42163"/>
                  </a:lnTo>
                  <a:lnTo>
                    <a:pt x="4542085" y="39731"/>
                  </a:lnTo>
                  <a:lnTo>
                    <a:pt x="4553442" y="37560"/>
                  </a:lnTo>
                  <a:lnTo>
                    <a:pt x="4564108" y="34198"/>
                  </a:lnTo>
                  <a:lnTo>
                    <a:pt x="4573142" y="28193"/>
                  </a:lnTo>
                  <a:lnTo>
                    <a:pt x="4573142" y="0"/>
                  </a:lnTo>
                </a:path>
              </a:pathLst>
            </a:custGeom>
            <a:ln w="9144">
              <a:solidFill>
                <a:srgbClr val="497DBA"/>
              </a:solidFill>
            </a:ln>
          </p:spPr>
          <p:txBody>
            <a:bodyPr wrap="square" lIns="0" tIns="0" rIns="0" bIns="0" rtlCol="0"/>
            <a:lstStyle/>
            <a:p>
              <a:endParaRPr/>
            </a:p>
          </p:txBody>
        </p:sp>
        <p:sp>
          <p:nvSpPr>
            <p:cNvPr id="29" name="object 29"/>
            <p:cNvSpPr/>
            <p:nvPr/>
          </p:nvSpPr>
          <p:spPr>
            <a:xfrm>
              <a:off x="3279394" y="666241"/>
              <a:ext cx="1744345" cy="1081405"/>
            </a:xfrm>
            <a:custGeom>
              <a:avLst/>
              <a:gdLst/>
              <a:ahLst/>
              <a:cxnLst/>
              <a:rect l="l" t="t" r="r" b="b"/>
              <a:pathLst>
                <a:path w="1744345" h="1081405">
                  <a:moveTo>
                    <a:pt x="792098" y="558800"/>
                  </a:moveTo>
                  <a:lnTo>
                    <a:pt x="790320" y="562610"/>
                  </a:lnTo>
                  <a:lnTo>
                    <a:pt x="829182" y="584200"/>
                  </a:lnTo>
                  <a:lnTo>
                    <a:pt x="830960" y="581660"/>
                  </a:lnTo>
                  <a:lnTo>
                    <a:pt x="827151" y="579120"/>
                  </a:lnTo>
                  <a:lnTo>
                    <a:pt x="824864" y="577850"/>
                  </a:lnTo>
                  <a:lnTo>
                    <a:pt x="823848" y="576579"/>
                  </a:lnTo>
                  <a:lnTo>
                    <a:pt x="822959" y="574039"/>
                  </a:lnTo>
                  <a:lnTo>
                    <a:pt x="822578" y="572770"/>
                  </a:lnTo>
                  <a:lnTo>
                    <a:pt x="822959" y="568960"/>
                  </a:lnTo>
                  <a:lnTo>
                    <a:pt x="824483" y="565150"/>
                  </a:lnTo>
                  <a:lnTo>
                    <a:pt x="825214" y="563879"/>
                  </a:lnTo>
                  <a:lnTo>
                    <a:pt x="800226" y="563879"/>
                  </a:lnTo>
                  <a:lnTo>
                    <a:pt x="797432" y="562610"/>
                  </a:lnTo>
                  <a:lnTo>
                    <a:pt x="793750" y="560070"/>
                  </a:lnTo>
                  <a:lnTo>
                    <a:pt x="792098" y="558800"/>
                  </a:lnTo>
                  <a:close/>
                </a:path>
                <a:path w="1744345" h="1081405">
                  <a:moveTo>
                    <a:pt x="848783" y="488950"/>
                  </a:moveTo>
                  <a:lnTo>
                    <a:pt x="819642" y="488950"/>
                  </a:lnTo>
                  <a:lnTo>
                    <a:pt x="825942" y="490220"/>
                  </a:lnTo>
                  <a:lnTo>
                    <a:pt x="831468" y="492760"/>
                  </a:lnTo>
                  <a:lnTo>
                    <a:pt x="835786" y="495300"/>
                  </a:lnTo>
                  <a:lnTo>
                    <a:pt x="838072" y="499110"/>
                  </a:lnTo>
                  <a:lnTo>
                    <a:pt x="837945" y="506729"/>
                  </a:lnTo>
                  <a:lnTo>
                    <a:pt x="835913" y="513079"/>
                  </a:lnTo>
                  <a:lnTo>
                    <a:pt x="831850" y="519429"/>
                  </a:lnTo>
                  <a:lnTo>
                    <a:pt x="813307" y="552450"/>
                  </a:lnTo>
                  <a:lnTo>
                    <a:pt x="810640" y="556260"/>
                  </a:lnTo>
                  <a:lnTo>
                    <a:pt x="808989" y="558800"/>
                  </a:lnTo>
                  <a:lnTo>
                    <a:pt x="806450" y="561339"/>
                  </a:lnTo>
                  <a:lnTo>
                    <a:pt x="804417" y="562610"/>
                  </a:lnTo>
                  <a:lnTo>
                    <a:pt x="800226" y="563879"/>
                  </a:lnTo>
                  <a:lnTo>
                    <a:pt x="825214" y="563879"/>
                  </a:lnTo>
                  <a:lnTo>
                    <a:pt x="827404" y="560070"/>
                  </a:lnTo>
                  <a:lnTo>
                    <a:pt x="846708" y="527050"/>
                  </a:lnTo>
                  <a:lnTo>
                    <a:pt x="850772" y="519429"/>
                  </a:lnTo>
                  <a:lnTo>
                    <a:pt x="853185" y="514350"/>
                  </a:lnTo>
                  <a:lnTo>
                    <a:pt x="853947" y="510539"/>
                  </a:lnTo>
                  <a:lnTo>
                    <a:pt x="854963" y="504189"/>
                  </a:lnTo>
                  <a:lnTo>
                    <a:pt x="854582" y="499110"/>
                  </a:lnTo>
                  <a:lnTo>
                    <a:pt x="852677" y="495300"/>
                  </a:lnTo>
                  <a:lnTo>
                    <a:pt x="850900" y="491489"/>
                  </a:lnTo>
                  <a:lnTo>
                    <a:pt x="848783" y="488950"/>
                  </a:lnTo>
                  <a:close/>
                </a:path>
                <a:path w="1744345" h="1081405">
                  <a:moveTo>
                    <a:pt x="747902" y="533400"/>
                  </a:moveTo>
                  <a:lnTo>
                    <a:pt x="746251" y="533400"/>
                  </a:lnTo>
                  <a:lnTo>
                    <a:pt x="744473" y="535939"/>
                  </a:lnTo>
                  <a:lnTo>
                    <a:pt x="783335" y="558800"/>
                  </a:lnTo>
                  <a:lnTo>
                    <a:pt x="785113" y="554989"/>
                  </a:lnTo>
                  <a:lnTo>
                    <a:pt x="780795" y="552450"/>
                  </a:lnTo>
                  <a:lnTo>
                    <a:pt x="778128" y="551179"/>
                  </a:lnTo>
                  <a:lnTo>
                    <a:pt x="777239" y="549910"/>
                  </a:lnTo>
                  <a:lnTo>
                    <a:pt x="776223" y="547370"/>
                  </a:lnTo>
                  <a:lnTo>
                    <a:pt x="775842" y="546100"/>
                  </a:lnTo>
                  <a:lnTo>
                    <a:pt x="775969" y="543560"/>
                  </a:lnTo>
                  <a:lnTo>
                    <a:pt x="776096" y="542289"/>
                  </a:lnTo>
                  <a:lnTo>
                    <a:pt x="777747" y="538479"/>
                  </a:lnTo>
                  <a:lnTo>
                    <a:pt x="778509" y="537210"/>
                  </a:lnTo>
                  <a:lnTo>
                    <a:pt x="755268" y="537210"/>
                  </a:lnTo>
                  <a:lnTo>
                    <a:pt x="751966" y="535939"/>
                  </a:lnTo>
                  <a:lnTo>
                    <a:pt x="747902" y="533400"/>
                  </a:lnTo>
                  <a:close/>
                </a:path>
                <a:path w="1744345" h="1081405">
                  <a:moveTo>
                    <a:pt x="784351" y="463550"/>
                  </a:moveTo>
                  <a:lnTo>
                    <a:pt x="783843" y="467360"/>
                  </a:lnTo>
                  <a:lnTo>
                    <a:pt x="786510" y="468629"/>
                  </a:lnTo>
                  <a:lnTo>
                    <a:pt x="788669" y="468629"/>
                  </a:lnTo>
                  <a:lnTo>
                    <a:pt x="790320" y="469900"/>
                  </a:lnTo>
                  <a:lnTo>
                    <a:pt x="791717" y="471170"/>
                  </a:lnTo>
                  <a:lnTo>
                    <a:pt x="792733" y="472439"/>
                  </a:lnTo>
                  <a:lnTo>
                    <a:pt x="793241" y="473710"/>
                  </a:lnTo>
                  <a:lnTo>
                    <a:pt x="793622" y="474979"/>
                  </a:lnTo>
                  <a:lnTo>
                    <a:pt x="793495" y="476250"/>
                  </a:lnTo>
                  <a:lnTo>
                    <a:pt x="791971" y="481329"/>
                  </a:lnTo>
                  <a:lnTo>
                    <a:pt x="788923" y="486410"/>
                  </a:lnTo>
                  <a:lnTo>
                    <a:pt x="783463" y="495300"/>
                  </a:lnTo>
                  <a:lnTo>
                    <a:pt x="763269" y="530860"/>
                  </a:lnTo>
                  <a:lnTo>
                    <a:pt x="760348" y="534670"/>
                  </a:lnTo>
                  <a:lnTo>
                    <a:pt x="755268" y="537210"/>
                  </a:lnTo>
                  <a:lnTo>
                    <a:pt x="778509" y="537210"/>
                  </a:lnTo>
                  <a:lnTo>
                    <a:pt x="780795" y="533400"/>
                  </a:lnTo>
                  <a:lnTo>
                    <a:pt x="804671" y="491489"/>
                  </a:lnTo>
                  <a:lnTo>
                    <a:pt x="812555" y="490220"/>
                  </a:lnTo>
                  <a:lnTo>
                    <a:pt x="819642" y="488950"/>
                  </a:lnTo>
                  <a:lnTo>
                    <a:pt x="848783" y="488950"/>
                  </a:lnTo>
                  <a:lnTo>
                    <a:pt x="847725" y="487679"/>
                  </a:lnTo>
                  <a:lnTo>
                    <a:pt x="845629" y="486410"/>
                  </a:lnTo>
                  <a:lnTo>
                    <a:pt x="807592" y="486410"/>
                  </a:lnTo>
                  <a:lnTo>
                    <a:pt x="817244" y="469900"/>
                  </a:lnTo>
                  <a:lnTo>
                    <a:pt x="813561" y="468629"/>
                  </a:lnTo>
                  <a:lnTo>
                    <a:pt x="784351" y="463550"/>
                  </a:lnTo>
                  <a:close/>
                </a:path>
                <a:path w="1744345" h="1081405">
                  <a:moveTo>
                    <a:pt x="730630" y="422910"/>
                  </a:moveTo>
                  <a:lnTo>
                    <a:pt x="715009" y="422910"/>
                  </a:lnTo>
                  <a:lnTo>
                    <a:pt x="707263" y="425450"/>
                  </a:lnTo>
                  <a:lnTo>
                    <a:pt x="678241" y="455929"/>
                  </a:lnTo>
                  <a:lnTo>
                    <a:pt x="675053" y="474979"/>
                  </a:lnTo>
                  <a:lnTo>
                    <a:pt x="675258" y="480060"/>
                  </a:lnTo>
                  <a:lnTo>
                    <a:pt x="702563" y="514350"/>
                  </a:lnTo>
                  <a:lnTo>
                    <a:pt x="710183" y="516889"/>
                  </a:lnTo>
                  <a:lnTo>
                    <a:pt x="726185" y="516889"/>
                  </a:lnTo>
                  <a:lnTo>
                    <a:pt x="734059" y="514350"/>
                  </a:lnTo>
                  <a:lnTo>
                    <a:pt x="738555" y="510539"/>
                  </a:lnTo>
                  <a:lnTo>
                    <a:pt x="708025" y="510539"/>
                  </a:lnTo>
                  <a:lnTo>
                    <a:pt x="702436" y="506729"/>
                  </a:lnTo>
                  <a:lnTo>
                    <a:pt x="695070" y="502920"/>
                  </a:lnTo>
                  <a:lnTo>
                    <a:pt x="691514" y="495300"/>
                  </a:lnTo>
                  <a:lnTo>
                    <a:pt x="691641" y="483870"/>
                  </a:lnTo>
                  <a:lnTo>
                    <a:pt x="705992" y="443229"/>
                  </a:lnTo>
                  <a:lnTo>
                    <a:pt x="719327" y="431800"/>
                  </a:lnTo>
                  <a:lnTo>
                    <a:pt x="723645" y="429260"/>
                  </a:lnTo>
                  <a:lnTo>
                    <a:pt x="745824" y="429260"/>
                  </a:lnTo>
                  <a:lnTo>
                    <a:pt x="744219" y="427989"/>
                  </a:lnTo>
                  <a:lnTo>
                    <a:pt x="737742" y="424179"/>
                  </a:lnTo>
                  <a:lnTo>
                    <a:pt x="730630" y="422910"/>
                  </a:lnTo>
                  <a:close/>
                </a:path>
                <a:path w="1744345" h="1081405">
                  <a:moveTo>
                    <a:pt x="745824" y="429260"/>
                  </a:moveTo>
                  <a:lnTo>
                    <a:pt x="731773" y="429260"/>
                  </a:lnTo>
                  <a:lnTo>
                    <a:pt x="735329" y="430529"/>
                  </a:lnTo>
                  <a:lnTo>
                    <a:pt x="738377" y="431800"/>
                  </a:lnTo>
                  <a:lnTo>
                    <a:pt x="744727" y="435610"/>
                  </a:lnTo>
                  <a:lnTo>
                    <a:pt x="748283" y="441960"/>
                  </a:lnTo>
                  <a:lnTo>
                    <a:pt x="749172" y="449579"/>
                  </a:lnTo>
                  <a:lnTo>
                    <a:pt x="749337" y="458470"/>
                  </a:lnTo>
                  <a:lnTo>
                    <a:pt x="747728" y="467360"/>
                  </a:lnTo>
                  <a:lnTo>
                    <a:pt x="724852" y="505460"/>
                  </a:lnTo>
                  <a:lnTo>
                    <a:pt x="713866" y="510539"/>
                  </a:lnTo>
                  <a:lnTo>
                    <a:pt x="738555" y="510539"/>
                  </a:lnTo>
                  <a:lnTo>
                    <a:pt x="741552" y="508000"/>
                  </a:lnTo>
                  <a:lnTo>
                    <a:pt x="749045" y="502920"/>
                  </a:lnTo>
                  <a:lnTo>
                    <a:pt x="754888" y="496570"/>
                  </a:lnTo>
                  <a:lnTo>
                    <a:pt x="758951" y="490220"/>
                  </a:lnTo>
                  <a:lnTo>
                    <a:pt x="762547" y="482600"/>
                  </a:lnTo>
                  <a:lnTo>
                    <a:pt x="764762" y="474979"/>
                  </a:lnTo>
                  <a:lnTo>
                    <a:pt x="765476" y="467360"/>
                  </a:lnTo>
                  <a:lnTo>
                    <a:pt x="765413" y="463550"/>
                  </a:lnTo>
                  <a:lnTo>
                    <a:pt x="765047" y="458470"/>
                  </a:lnTo>
                  <a:lnTo>
                    <a:pt x="762668" y="448310"/>
                  </a:lnTo>
                  <a:lnTo>
                    <a:pt x="758396" y="440689"/>
                  </a:lnTo>
                  <a:lnTo>
                    <a:pt x="752242" y="434339"/>
                  </a:lnTo>
                  <a:lnTo>
                    <a:pt x="745824" y="429260"/>
                  </a:lnTo>
                  <a:close/>
                </a:path>
                <a:path w="1744345" h="1081405">
                  <a:moveTo>
                    <a:pt x="836578" y="482600"/>
                  </a:moveTo>
                  <a:lnTo>
                    <a:pt x="828278" y="482600"/>
                  </a:lnTo>
                  <a:lnTo>
                    <a:pt x="818620" y="483870"/>
                  </a:lnTo>
                  <a:lnTo>
                    <a:pt x="807592" y="486410"/>
                  </a:lnTo>
                  <a:lnTo>
                    <a:pt x="845629" y="486410"/>
                  </a:lnTo>
                  <a:lnTo>
                    <a:pt x="843533" y="485139"/>
                  </a:lnTo>
                  <a:lnTo>
                    <a:pt x="836578" y="482600"/>
                  </a:lnTo>
                  <a:close/>
                </a:path>
                <a:path w="1744345" h="1081405">
                  <a:moveTo>
                    <a:pt x="613028" y="455929"/>
                  </a:moveTo>
                  <a:lnTo>
                    <a:pt x="611251" y="459739"/>
                  </a:lnTo>
                  <a:lnTo>
                    <a:pt x="649351" y="481329"/>
                  </a:lnTo>
                  <a:lnTo>
                    <a:pt x="651128" y="477520"/>
                  </a:lnTo>
                  <a:lnTo>
                    <a:pt x="647445" y="476250"/>
                  </a:lnTo>
                  <a:lnTo>
                    <a:pt x="645159" y="473710"/>
                  </a:lnTo>
                  <a:lnTo>
                    <a:pt x="644143" y="472439"/>
                  </a:lnTo>
                  <a:lnTo>
                    <a:pt x="643254" y="471170"/>
                  </a:lnTo>
                  <a:lnTo>
                    <a:pt x="642873" y="468629"/>
                  </a:lnTo>
                  <a:lnTo>
                    <a:pt x="643381" y="464820"/>
                  </a:lnTo>
                  <a:lnTo>
                    <a:pt x="644905" y="461010"/>
                  </a:lnTo>
                  <a:lnTo>
                    <a:pt x="645604" y="459739"/>
                  </a:lnTo>
                  <a:lnTo>
                    <a:pt x="619632" y="459739"/>
                  </a:lnTo>
                  <a:lnTo>
                    <a:pt x="616838" y="458470"/>
                  </a:lnTo>
                  <a:lnTo>
                    <a:pt x="613028" y="455929"/>
                  </a:lnTo>
                  <a:close/>
                </a:path>
                <a:path w="1744345" h="1081405">
                  <a:moveTo>
                    <a:pt x="651128" y="387350"/>
                  </a:moveTo>
                  <a:lnTo>
                    <a:pt x="650620" y="391160"/>
                  </a:lnTo>
                  <a:lnTo>
                    <a:pt x="653414" y="391160"/>
                  </a:lnTo>
                  <a:lnTo>
                    <a:pt x="655573" y="392429"/>
                  </a:lnTo>
                  <a:lnTo>
                    <a:pt x="657097" y="393700"/>
                  </a:lnTo>
                  <a:lnTo>
                    <a:pt x="658621" y="393700"/>
                  </a:lnTo>
                  <a:lnTo>
                    <a:pt x="659638" y="394970"/>
                  </a:lnTo>
                  <a:lnTo>
                    <a:pt x="660018" y="396239"/>
                  </a:lnTo>
                  <a:lnTo>
                    <a:pt x="660526" y="397510"/>
                  </a:lnTo>
                  <a:lnTo>
                    <a:pt x="660400" y="398779"/>
                  </a:lnTo>
                  <a:lnTo>
                    <a:pt x="659764" y="401320"/>
                  </a:lnTo>
                  <a:lnTo>
                    <a:pt x="658748" y="403860"/>
                  </a:lnTo>
                  <a:lnTo>
                    <a:pt x="655827" y="408939"/>
                  </a:lnTo>
                  <a:lnTo>
                    <a:pt x="651001" y="417829"/>
                  </a:lnTo>
                  <a:lnTo>
                    <a:pt x="630681" y="453389"/>
                  </a:lnTo>
                  <a:lnTo>
                    <a:pt x="628395" y="455929"/>
                  </a:lnTo>
                  <a:lnTo>
                    <a:pt x="623061" y="459739"/>
                  </a:lnTo>
                  <a:lnTo>
                    <a:pt x="645604" y="459739"/>
                  </a:lnTo>
                  <a:lnTo>
                    <a:pt x="647700" y="455929"/>
                  </a:lnTo>
                  <a:lnTo>
                    <a:pt x="684148" y="393700"/>
                  </a:lnTo>
                  <a:lnTo>
                    <a:pt x="680338" y="391160"/>
                  </a:lnTo>
                  <a:lnTo>
                    <a:pt x="651128" y="387350"/>
                  </a:lnTo>
                  <a:close/>
                </a:path>
                <a:path w="1744345" h="1081405">
                  <a:moveTo>
                    <a:pt x="641857" y="337820"/>
                  </a:moveTo>
                  <a:lnTo>
                    <a:pt x="636269" y="341629"/>
                  </a:lnTo>
                  <a:lnTo>
                    <a:pt x="632078" y="345439"/>
                  </a:lnTo>
                  <a:lnTo>
                    <a:pt x="629538" y="346710"/>
                  </a:lnTo>
                  <a:lnTo>
                    <a:pt x="624585" y="349250"/>
                  </a:lnTo>
                  <a:lnTo>
                    <a:pt x="609600" y="353060"/>
                  </a:lnTo>
                  <a:lnTo>
                    <a:pt x="601217" y="353060"/>
                  </a:lnTo>
                  <a:lnTo>
                    <a:pt x="599693" y="355600"/>
                  </a:lnTo>
                  <a:lnTo>
                    <a:pt x="612013" y="363220"/>
                  </a:lnTo>
                  <a:lnTo>
                    <a:pt x="581532" y="415289"/>
                  </a:lnTo>
                  <a:lnTo>
                    <a:pt x="576452" y="425450"/>
                  </a:lnTo>
                  <a:lnTo>
                    <a:pt x="576071" y="429260"/>
                  </a:lnTo>
                  <a:lnTo>
                    <a:pt x="575817" y="433070"/>
                  </a:lnTo>
                  <a:lnTo>
                    <a:pt x="576452" y="435610"/>
                  </a:lnTo>
                  <a:lnTo>
                    <a:pt x="579754" y="441960"/>
                  </a:lnTo>
                  <a:lnTo>
                    <a:pt x="581913" y="444500"/>
                  </a:lnTo>
                  <a:lnTo>
                    <a:pt x="584580" y="445770"/>
                  </a:lnTo>
                  <a:lnTo>
                    <a:pt x="588390" y="448310"/>
                  </a:lnTo>
                  <a:lnTo>
                    <a:pt x="592963" y="448310"/>
                  </a:lnTo>
                  <a:lnTo>
                    <a:pt x="603630" y="447039"/>
                  </a:lnTo>
                  <a:lnTo>
                    <a:pt x="608838" y="444500"/>
                  </a:lnTo>
                  <a:lnTo>
                    <a:pt x="612743" y="440689"/>
                  </a:lnTo>
                  <a:lnTo>
                    <a:pt x="599058" y="440689"/>
                  </a:lnTo>
                  <a:lnTo>
                    <a:pt x="597153" y="439420"/>
                  </a:lnTo>
                  <a:lnTo>
                    <a:pt x="594867" y="438150"/>
                  </a:lnTo>
                  <a:lnTo>
                    <a:pt x="593470" y="435610"/>
                  </a:lnTo>
                  <a:lnTo>
                    <a:pt x="593089" y="433070"/>
                  </a:lnTo>
                  <a:lnTo>
                    <a:pt x="592581" y="430529"/>
                  </a:lnTo>
                  <a:lnTo>
                    <a:pt x="593851" y="426720"/>
                  </a:lnTo>
                  <a:lnTo>
                    <a:pt x="596772" y="421639"/>
                  </a:lnTo>
                  <a:lnTo>
                    <a:pt x="626236" y="370839"/>
                  </a:lnTo>
                  <a:lnTo>
                    <a:pt x="639825" y="370839"/>
                  </a:lnTo>
                  <a:lnTo>
                    <a:pt x="629665" y="364489"/>
                  </a:lnTo>
                  <a:lnTo>
                    <a:pt x="644525" y="339089"/>
                  </a:lnTo>
                  <a:lnTo>
                    <a:pt x="641857" y="337820"/>
                  </a:lnTo>
                  <a:close/>
                </a:path>
                <a:path w="1744345" h="1081405">
                  <a:moveTo>
                    <a:pt x="610742" y="438150"/>
                  </a:moveTo>
                  <a:lnTo>
                    <a:pt x="608456" y="439420"/>
                  </a:lnTo>
                  <a:lnTo>
                    <a:pt x="606043" y="440689"/>
                  </a:lnTo>
                  <a:lnTo>
                    <a:pt x="612743" y="440689"/>
                  </a:lnTo>
                  <a:lnTo>
                    <a:pt x="614044" y="439420"/>
                  </a:lnTo>
                  <a:lnTo>
                    <a:pt x="610742" y="438150"/>
                  </a:lnTo>
                  <a:close/>
                </a:path>
                <a:path w="1744345" h="1081405">
                  <a:moveTo>
                    <a:pt x="514248" y="393700"/>
                  </a:moveTo>
                  <a:lnTo>
                    <a:pt x="501522" y="393700"/>
                  </a:lnTo>
                  <a:lnTo>
                    <a:pt x="504063" y="396239"/>
                  </a:lnTo>
                  <a:lnTo>
                    <a:pt x="505459" y="397510"/>
                  </a:lnTo>
                  <a:lnTo>
                    <a:pt x="506983" y="398779"/>
                  </a:lnTo>
                  <a:lnTo>
                    <a:pt x="512190" y="403860"/>
                  </a:lnTo>
                  <a:lnTo>
                    <a:pt x="517143" y="407670"/>
                  </a:lnTo>
                  <a:lnTo>
                    <a:pt x="521969" y="410210"/>
                  </a:lnTo>
                  <a:lnTo>
                    <a:pt x="528701" y="415289"/>
                  </a:lnTo>
                  <a:lnTo>
                    <a:pt x="535939" y="416560"/>
                  </a:lnTo>
                  <a:lnTo>
                    <a:pt x="551814" y="412750"/>
                  </a:lnTo>
                  <a:lnTo>
                    <a:pt x="557783" y="408939"/>
                  </a:lnTo>
                  <a:lnTo>
                    <a:pt x="532891" y="408939"/>
                  </a:lnTo>
                  <a:lnTo>
                    <a:pt x="525017" y="406400"/>
                  </a:lnTo>
                  <a:lnTo>
                    <a:pt x="519429" y="402589"/>
                  </a:lnTo>
                  <a:lnTo>
                    <a:pt x="515619" y="397510"/>
                  </a:lnTo>
                  <a:lnTo>
                    <a:pt x="514248" y="393700"/>
                  </a:lnTo>
                  <a:close/>
                </a:path>
                <a:path w="1744345" h="1081405">
                  <a:moveTo>
                    <a:pt x="552450" y="320039"/>
                  </a:moveTo>
                  <a:lnTo>
                    <a:pt x="545591" y="322579"/>
                  </a:lnTo>
                  <a:lnTo>
                    <a:pt x="538606" y="323850"/>
                  </a:lnTo>
                  <a:lnTo>
                    <a:pt x="533272" y="327660"/>
                  </a:lnTo>
                  <a:lnTo>
                    <a:pt x="526668" y="339089"/>
                  </a:lnTo>
                  <a:lnTo>
                    <a:pt x="525526" y="344170"/>
                  </a:lnTo>
                  <a:lnTo>
                    <a:pt x="526288" y="349250"/>
                  </a:lnTo>
                  <a:lnTo>
                    <a:pt x="526922" y="354329"/>
                  </a:lnTo>
                  <a:lnTo>
                    <a:pt x="530225" y="360679"/>
                  </a:lnTo>
                  <a:lnTo>
                    <a:pt x="536193" y="369570"/>
                  </a:lnTo>
                  <a:lnTo>
                    <a:pt x="542035" y="378460"/>
                  </a:lnTo>
                  <a:lnTo>
                    <a:pt x="545591" y="384810"/>
                  </a:lnTo>
                  <a:lnTo>
                    <a:pt x="546861" y="389889"/>
                  </a:lnTo>
                  <a:lnTo>
                    <a:pt x="548004" y="393700"/>
                  </a:lnTo>
                  <a:lnTo>
                    <a:pt x="547496" y="397510"/>
                  </a:lnTo>
                  <a:lnTo>
                    <a:pt x="545210" y="401320"/>
                  </a:lnTo>
                  <a:lnTo>
                    <a:pt x="543305" y="405129"/>
                  </a:lnTo>
                  <a:lnTo>
                    <a:pt x="540511" y="406400"/>
                  </a:lnTo>
                  <a:lnTo>
                    <a:pt x="532891" y="408939"/>
                  </a:lnTo>
                  <a:lnTo>
                    <a:pt x="557783" y="408939"/>
                  </a:lnTo>
                  <a:lnTo>
                    <a:pt x="561975" y="402589"/>
                  </a:lnTo>
                  <a:lnTo>
                    <a:pt x="564689" y="394970"/>
                  </a:lnTo>
                  <a:lnTo>
                    <a:pt x="564832" y="387350"/>
                  </a:lnTo>
                  <a:lnTo>
                    <a:pt x="562403" y="378460"/>
                  </a:lnTo>
                  <a:lnTo>
                    <a:pt x="557402" y="369570"/>
                  </a:lnTo>
                  <a:lnTo>
                    <a:pt x="548513" y="356870"/>
                  </a:lnTo>
                  <a:lnTo>
                    <a:pt x="544576" y="350520"/>
                  </a:lnTo>
                  <a:lnTo>
                    <a:pt x="542416" y="345439"/>
                  </a:lnTo>
                  <a:lnTo>
                    <a:pt x="541401" y="339089"/>
                  </a:lnTo>
                  <a:lnTo>
                    <a:pt x="542163" y="336550"/>
                  </a:lnTo>
                  <a:lnTo>
                    <a:pt x="543940" y="332739"/>
                  </a:lnTo>
                  <a:lnTo>
                    <a:pt x="545464" y="330200"/>
                  </a:lnTo>
                  <a:lnTo>
                    <a:pt x="548004" y="328929"/>
                  </a:lnTo>
                  <a:lnTo>
                    <a:pt x="551688" y="327660"/>
                  </a:lnTo>
                  <a:lnTo>
                    <a:pt x="569594" y="327660"/>
                  </a:lnTo>
                  <a:lnTo>
                    <a:pt x="566546" y="325120"/>
                  </a:lnTo>
                  <a:lnTo>
                    <a:pt x="559434" y="321310"/>
                  </a:lnTo>
                  <a:lnTo>
                    <a:pt x="552450" y="320039"/>
                  </a:lnTo>
                  <a:close/>
                </a:path>
                <a:path w="1744345" h="1081405">
                  <a:moveTo>
                    <a:pt x="511809" y="365760"/>
                  </a:moveTo>
                  <a:lnTo>
                    <a:pt x="495680" y="393700"/>
                  </a:lnTo>
                  <a:lnTo>
                    <a:pt x="498475" y="396239"/>
                  </a:lnTo>
                  <a:lnTo>
                    <a:pt x="500125" y="394970"/>
                  </a:lnTo>
                  <a:lnTo>
                    <a:pt x="501522" y="393700"/>
                  </a:lnTo>
                  <a:lnTo>
                    <a:pt x="514248" y="393700"/>
                  </a:lnTo>
                  <a:lnTo>
                    <a:pt x="513333" y="391160"/>
                  </a:lnTo>
                  <a:lnTo>
                    <a:pt x="511175" y="384810"/>
                  </a:lnTo>
                  <a:lnTo>
                    <a:pt x="511682" y="375920"/>
                  </a:lnTo>
                  <a:lnTo>
                    <a:pt x="514603" y="367029"/>
                  </a:lnTo>
                  <a:lnTo>
                    <a:pt x="511809" y="365760"/>
                  </a:lnTo>
                  <a:close/>
                </a:path>
                <a:path w="1744345" h="1081405">
                  <a:moveTo>
                    <a:pt x="639825" y="370839"/>
                  </a:moveTo>
                  <a:lnTo>
                    <a:pt x="626236" y="370839"/>
                  </a:lnTo>
                  <a:lnTo>
                    <a:pt x="644525" y="381000"/>
                  </a:lnTo>
                  <a:lnTo>
                    <a:pt x="647953" y="375920"/>
                  </a:lnTo>
                  <a:lnTo>
                    <a:pt x="639825" y="370839"/>
                  </a:lnTo>
                  <a:close/>
                </a:path>
                <a:path w="1744345" h="1081405">
                  <a:moveTo>
                    <a:pt x="486568" y="356870"/>
                  </a:moveTo>
                  <a:lnTo>
                    <a:pt x="467359" y="356870"/>
                  </a:lnTo>
                  <a:lnTo>
                    <a:pt x="457834" y="373379"/>
                  </a:lnTo>
                  <a:lnTo>
                    <a:pt x="461644" y="375920"/>
                  </a:lnTo>
                  <a:lnTo>
                    <a:pt x="490727" y="379729"/>
                  </a:lnTo>
                  <a:lnTo>
                    <a:pt x="491235" y="375920"/>
                  </a:lnTo>
                  <a:lnTo>
                    <a:pt x="488441" y="375920"/>
                  </a:lnTo>
                  <a:lnTo>
                    <a:pt x="486155" y="374650"/>
                  </a:lnTo>
                  <a:lnTo>
                    <a:pt x="484377" y="374650"/>
                  </a:lnTo>
                  <a:lnTo>
                    <a:pt x="483107" y="373379"/>
                  </a:lnTo>
                  <a:lnTo>
                    <a:pt x="482218" y="372110"/>
                  </a:lnTo>
                  <a:lnTo>
                    <a:pt x="481838" y="370839"/>
                  </a:lnTo>
                  <a:lnTo>
                    <a:pt x="481329" y="369570"/>
                  </a:lnTo>
                  <a:lnTo>
                    <a:pt x="481456" y="368300"/>
                  </a:lnTo>
                  <a:lnTo>
                    <a:pt x="482980" y="363220"/>
                  </a:lnTo>
                  <a:lnTo>
                    <a:pt x="485901" y="358139"/>
                  </a:lnTo>
                  <a:lnTo>
                    <a:pt x="486568" y="356870"/>
                  </a:lnTo>
                  <a:close/>
                </a:path>
                <a:path w="1744345" h="1081405">
                  <a:moveTo>
                    <a:pt x="698245" y="346710"/>
                  </a:moveTo>
                  <a:lnTo>
                    <a:pt x="693038" y="346710"/>
                  </a:lnTo>
                  <a:lnTo>
                    <a:pt x="690371" y="347979"/>
                  </a:lnTo>
                  <a:lnTo>
                    <a:pt x="688339" y="349250"/>
                  </a:lnTo>
                  <a:lnTo>
                    <a:pt x="685545" y="354329"/>
                  </a:lnTo>
                  <a:lnTo>
                    <a:pt x="685291" y="356870"/>
                  </a:lnTo>
                  <a:lnTo>
                    <a:pt x="685926" y="359410"/>
                  </a:lnTo>
                  <a:lnTo>
                    <a:pt x="686688" y="361950"/>
                  </a:lnTo>
                  <a:lnTo>
                    <a:pt x="688213" y="364489"/>
                  </a:lnTo>
                  <a:lnTo>
                    <a:pt x="693038" y="367029"/>
                  </a:lnTo>
                  <a:lnTo>
                    <a:pt x="698245" y="367029"/>
                  </a:lnTo>
                  <a:lnTo>
                    <a:pt x="700913" y="365760"/>
                  </a:lnTo>
                  <a:lnTo>
                    <a:pt x="702944" y="364489"/>
                  </a:lnTo>
                  <a:lnTo>
                    <a:pt x="705738" y="359410"/>
                  </a:lnTo>
                  <a:lnTo>
                    <a:pt x="706119" y="356870"/>
                  </a:lnTo>
                  <a:lnTo>
                    <a:pt x="705357" y="354329"/>
                  </a:lnTo>
                  <a:lnTo>
                    <a:pt x="704722" y="351789"/>
                  </a:lnTo>
                  <a:lnTo>
                    <a:pt x="703071" y="349250"/>
                  </a:lnTo>
                  <a:lnTo>
                    <a:pt x="698245" y="346710"/>
                  </a:lnTo>
                  <a:close/>
                </a:path>
                <a:path w="1744345" h="1081405">
                  <a:moveTo>
                    <a:pt x="569594" y="327660"/>
                  </a:moveTo>
                  <a:lnTo>
                    <a:pt x="559180" y="327660"/>
                  </a:lnTo>
                  <a:lnTo>
                    <a:pt x="563244" y="330200"/>
                  </a:lnTo>
                  <a:lnTo>
                    <a:pt x="568451" y="334010"/>
                  </a:lnTo>
                  <a:lnTo>
                    <a:pt x="571880" y="337820"/>
                  </a:lnTo>
                  <a:lnTo>
                    <a:pt x="575182" y="347979"/>
                  </a:lnTo>
                  <a:lnTo>
                    <a:pt x="574675" y="354329"/>
                  </a:lnTo>
                  <a:lnTo>
                    <a:pt x="572007" y="364489"/>
                  </a:lnTo>
                  <a:lnTo>
                    <a:pt x="574928" y="365760"/>
                  </a:lnTo>
                  <a:lnTo>
                    <a:pt x="590295" y="339089"/>
                  </a:lnTo>
                  <a:lnTo>
                    <a:pt x="581659" y="339089"/>
                  </a:lnTo>
                  <a:lnTo>
                    <a:pt x="580643" y="337820"/>
                  </a:lnTo>
                  <a:lnTo>
                    <a:pt x="578992" y="336550"/>
                  </a:lnTo>
                  <a:lnTo>
                    <a:pt x="576579" y="334010"/>
                  </a:lnTo>
                  <a:lnTo>
                    <a:pt x="572896" y="330200"/>
                  </a:lnTo>
                  <a:lnTo>
                    <a:pt x="569594" y="327660"/>
                  </a:lnTo>
                  <a:close/>
                </a:path>
                <a:path w="1744345" h="1081405">
                  <a:moveTo>
                    <a:pt x="444500" y="257810"/>
                  </a:moveTo>
                  <a:lnTo>
                    <a:pt x="442721" y="261620"/>
                  </a:lnTo>
                  <a:lnTo>
                    <a:pt x="446785" y="264160"/>
                  </a:lnTo>
                  <a:lnTo>
                    <a:pt x="449452" y="265429"/>
                  </a:lnTo>
                  <a:lnTo>
                    <a:pt x="451738" y="269239"/>
                  </a:lnTo>
                  <a:lnTo>
                    <a:pt x="452246" y="270510"/>
                  </a:lnTo>
                  <a:lnTo>
                    <a:pt x="452246" y="274320"/>
                  </a:lnTo>
                  <a:lnTo>
                    <a:pt x="451103" y="276860"/>
                  </a:lnTo>
                  <a:lnTo>
                    <a:pt x="428751" y="316229"/>
                  </a:lnTo>
                  <a:lnTo>
                    <a:pt x="424560" y="323850"/>
                  </a:lnTo>
                  <a:lnTo>
                    <a:pt x="421893" y="328929"/>
                  </a:lnTo>
                  <a:lnTo>
                    <a:pt x="420877" y="334010"/>
                  </a:lnTo>
                  <a:lnTo>
                    <a:pt x="419734" y="339089"/>
                  </a:lnTo>
                  <a:lnTo>
                    <a:pt x="420115" y="342900"/>
                  </a:lnTo>
                  <a:lnTo>
                    <a:pt x="423671" y="351789"/>
                  </a:lnTo>
                  <a:lnTo>
                    <a:pt x="426719" y="355600"/>
                  </a:lnTo>
                  <a:lnTo>
                    <a:pt x="431164" y="358139"/>
                  </a:lnTo>
                  <a:lnTo>
                    <a:pt x="435101" y="360679"/>
                  </a:lnTo>
                  <a:lnTo>
                    <a:pt x="439292" y="361950"/>
                  </a:lnTo>
                  <a:lnTo>
                    <a:pt x="448563" y="361950"/>
                  </a:lnTo>
                  <a:lnTo>
                    <a:pt x="456438" y="360679"/>
                  </a:lnTo>
                  <a:lnTo>
                    <a:pt x="467359" y="356870"/>
                  </a:lnTo>
                  <a:lnTo>
                    <a:pt x="486568" y="356870"/>
                  </a:lnTo>
                  <a:lnTo>
                    <a:pt x="487902" y="354329"/>
                  </a:lnTo>
                  <a:lnTo>
                    <a:pt x="450088" y="354329"/>
                  </a:lnTo>
                  <a:lnTo>
                    <a:pt x="446913" y="353060"/>
                  </a:lnTo>
                  <a:lnTo>
                    <a:pt x="435990" y="339089"/>
                  </a:lnTo>
                  <a:lnTo>
                    <a:pt x="437514" y="334010"/>
                  </a:lnTo>
                  <a:lnTo>
                    <a:pt x="441705" y="326389"/>
                  </a:lnTo>
                  <a:lnTo>
                    <a:pt x="472058" y="274320"/>
                  </a:lnTo>
                  <a:lnTo>
                    <a:pt x="444500" y="257810"/>
                  </a:lnTo>
                  <a:close/>
                </a:path>
                <a:path w="1744345" h="1081405">
                  <a:moveTo>
                    <a:pt x="491870" y="285750"/>
                  </a:moveTo>
                  <a:lnTo>
                    <a:pt x="490092" y="288289"/>
                  </a:lnTo>
                  <a:lnTo>
                    <a:pt x="495172" y="292100"/>
                  </a:lnTo>
                  <a:lnTo>
                    <a:pt x="498093" y="294639"/>
                  </a:lnTo>
                  <a:lnTo>
                    <a:pt x="498728" y="297179"/>
                  </a:lnTo>
                  <a:lnTo>
                    <a:pt x="499490" y="299720"/>
                  </a:lnTo>
                  <a:lnTo>
                    <a:pt x="498601" y="303529"/>
                  </a:lnTo>
                  <a:lnTo>
                    <a:pt x="495934" y="307339"/>
                  </a:lnTo>
                  <a:lnTo>
                    <a:pt x="470280" y="351789"/>
                  </a:lnTo>
                  <a:lnTo>
                    <a:pt x="463550" y="354329"/>
                  </a:lnTo>
                  <a:lnTo>
                    <a:pt x="487902" y="354329"/>
                  </a:lnTo>
                  <a:lnTo>
                    <a:pt x="491235" y="347979"/>
                  </a:lnTo>
                  <a:lnTo>
                    <a:pt x="518667" y="300989"/>
                  </a:lnTo>
                  <a:lnTo>
                    <a:pt x="491870" y="285750"/>
                  </a:lnTo>
                  <a:close/>
                </a:path>
                <a:path w="1744345" h="1081405">
                  <a:moveTo>
                    <a:pt x="587501" y="337820"/>
                  </a:moveTo>
                  <a:lnTo>
                    <a:pt x="585977" y="339089"/>
                  </a:lnTo>
                  <a:lnTo>
                    <a:pt x="590295" y="339089"/>
                  </a:lnTo>
                  <a:lnTo>
                    <a:pt x="587501" y="337820"/>
                  </a:lnTo>
                  <a:close/>
                </a:path>
                <a:path w="1744345" h="1081405">
                  <a:moveTo>
                    <a:pt x="375030" y="172720"/>
                  </a:moveTo>
                  <a:lnTo>
                    <a:pt x="374395" y="176529"/>
                  </a:lnTo>
                  <a:lnTo>
                    <a:pt x="377316" y="177800"/>
                  </a:lnTo>
                  <a:lnTo>
                    <a:pt x="379602" y="177800"/>
                  </a:lnTo>
                  <a:lnTo>
                    <a:pt x="381253" y="179070"/>
                  </a:lnTo>
                  <a:lnTo>
                    <a:pt x="382650" y="179070"/>
                  </a:lnTo>
                  <a:lnTo>
                    <a:pt x="383539" y="180339"/>
                  </a:lnTo>
                  <a:lnTo>
                    <a:pt x="384555" y="182879"/>
                  </a:lnTo>
                  <a:lnTo>
                    <a:pt x="384301" y="185420"/>
                  </a:lnTo>
                  <a:lnTo>
                    <a:pt x="383539" y="186689"/>
                  </a:lnTo>
                  <a:lnTo>
                    <a:pt x="382904" y="189229"/>
                  </a:lnTo>
                  <a:lnTo>
                    <a:pt x="379856" y="195579"/>
                  </a:lnTo>
                  <a:lnTo>
                    <a:pt x="374776" y="204470"/>
                  </a:lnTo>
                  <a:lnTo>
                    <a:pt x="327786" y="285750"/>
                  </a:lnTo>
                  <a:lnTo>
                    <a:pt x="330834" y="292100"/>
                  </a:lnTo>
                  <a:lnTo>
                    <a:pt x="334136" y="297179"/>
                  </a:lnTo>
                  <a:lnTo>
                    <a:pt x="337946" y="300989"/>
                  </a:lnTo>
                  <a:lnTo>
                    <a:pt x="341629" y="306070"/>
                  </a:lnTo>
                  <a:lnTo>
                    <a:pt x="345820" y="308610"/>
                  </a:lnTo>
                  <a:lnTo>
                    <a:pt x="350392" y="311150"/>
                  </a:lnTo>
                  <a:lnTo>
                    <a:pt x="357943" y="314960"/>
                  </a:lnTo>
                  <a:lnTo>
                    <a:pt x="365934" y="317500"/>
                  </a:lnTo>
                  <a:lnTo>
                    <a:pt x="374378" y="317500"/>
                  </a:lnTo>
                  <a:lnTo>
                    <a:pt x="383285" y="316229"/>
                  </a:lnTo>
                  <a:lnTo>
                    <a:pt x="393362" y="312420"/>
                  </a:lnTo>
                  <a:lnTo>
                    <a:pt x="395590" y="311150"/>
                  </a:lnTo>
                  <a:lnTo>
                    <a:pt x="363600" y="311150"/>
                  </a:lnTo>
                  <a:lnTo>
                    <a:pt x="358393" y="308610"/>
                  </a:lnTo>
                  <a:lnTo>
                    <a:pt x="355091" y="306070"/>
                  </a:lnTo>
                  <a:lnTo>
                    <a:pt x="352425" y="303529"/>
                  </a:lnTo>
                  <a:lnTo>
                    <a:pt x="350138" y="299720"/>
                  </a:lnTo>
                  <a:lnTo>
                    <a:pt x="347852" y="297179"/>
                  </a:lnTo>
                  <a:lnTo>
                    <a:pt x="346075" y="293370"/>
                  </a:lnTo>
                  <a:lnTo>
                    <a:pt x="344804" y="288289"/>
                  </a:lnTo>
                  <a:lnTo>
                    <a:pt x="371855" y="241300"/>
                  </a:lnTo>
                  <a:lnTo>
                    <a:pt x="377443" y="240029"/>
                  </a:lnTo>
                  <a:lnTo>
                    <a:pt x="415402" y="240029"/>
                  </a:lnTo>
                  <a:lnTo>
                    <a:pt x="414317" y="238760"/>
                  </a:lnTo>
                  <a:lnTo>
                    <a:pt x="410647" y="236220"/>
                  </a:lnTo>
                  <a:lnTo>
                    <a:pt x="375030" y="236220"/>
                  </a:lnTo>
                  <a:lnTo>
                    <a:pt x="407923" y="179070"/>
                  </a:lnTo>
                  <a:lnTo>
                    <a:pt x="404113" y="176529"/>
                  </a:lnTo>
                  <a:lnTo>
                    <a:pt x="375030" y="172720"/>
                  </a:lnTo>
                  <a:close/>
                </a:path>
                <a:path w="1744345" h="1081405">
                  <a:moveTo>
                    <a:pt x="415402" y="240029"/>
                  </a:moveTo>
                  <a:lnTo>
                    <a:pt x="388492" y="240029"/>
                  </a:lnTo>
                  <a:lnTo>
                    <a:pt x="392048" y="241300"/>
                  </a:lnTo>
                  <a:lnTo>
                    <a:pt x="400811" y="246379"/>
                  </a:lnTo>
                  <a:lnTo>
                    <a:pt x="404240" y="251460"/>
                  </a:lnTo>
                  <a:lnTo>
                    <a:pt x="405638" y="260350"/>
                  </a:lnTo>
                  <a:lnTo>
                    <a:pt x="405999" y="265429"/>
                  </a:lnTo>
                  <a:lnTo>
                    <a:pt x="405002" y="271779"/>
                  </a:lnTo>
                  <a:lnTo>
                    <a:pt x="383567" y="304800"/>
                  </a:lnTo>
                  <a:lnTo>
                    <a:pt x="377825" y="307339"/>
                  </a:lnTo>
                  <a:lnTo>
                    <a:pt x="370077" y="311150"/>
                  </a:lnTo>
                  <a:lnTo>
                    <a:pt x="395590" y="311150"/>
                  </a:lnTo>
                  <a:lnTo>
                    <a:pt x="402272" y="307339"/>
                  </a:lnTo>
                  <a:lnTo>
                    <a:pt x="423640" y="273050"/>
                  </a:lnTo>
                  <a:lnTo>
                    <a:pt x="424616" y="265429"/>
                  </a:lnTo>
                  <a:lnTo>
                    <a:pt x="423925" y="256539"/>
                  </a:lnTo>
                  <a:lnTo>
                    <a:pt x="421850" y="250189"/>
                  </a:lnTo>
                  <a:lnTo>
                    <a:pt x="418655" y="243839"/>
                  </a:lnTo>
                  <a:lnTo>
                    <a:pt x="415402" y="240029"/>
                  </a:lnTo>
                  <a:close/>
                </a:path>
                <a:path w="1744345" h="1081405">
                  <a:moveTo>
                    <a:pt x="276097" y="261620"/>
                  </a:moveTo>
                  <a:lnTo>
                    <a:pt x="274319" y="264160"/>
                  </a:lnTo>
                  <a:lnTo>
                    <a:pt x="313054" y="287020"/>
                  </a:lnTo>
                  <a:lnTo>
                    <a:pt x="314832" y="284479"/>
                  </a:lnTo>
                  <a:lnTo>
                    <a:pt x="311276" y="281939"/>
                  </a:lnTo>
                  <a:lnTo>
                    <a:pt x="309117" y="279400"/>
                  </a:lnTo>
                  <a:lnTo>
                    <a:pt x="308101" y="278129"/>
                  </a:lnTo>
                  <a:lnTo>
                    <a:pt x="306958" y="276860"/>
                  </a:lnTo>
                  <a:lnTo>
                    <a:pt x="306577" y="274320"/>
                  </a:lnTo>
                  <a:lnTo>
                    <a:pt x="306704" y="273050"/>
                  </a:lnTo>
                  <a:lnTo>
                    <a:pt x="307085" y="270510"/>
                  </a:lnTo>
                  <a:lnTo>
                    <a:pt x="308609" y="266700"/>
                  </a:lnTo>
                  <a:lnTo>
                    <a:pt x="309355" y="265429"/>
                  </a:lnTo>
                  <a:lnTo>
                    <a:pt x="284098" y="265429"/>
                  </a:lnTo>
                  <a:lnTo>
                    <a:pt x="281050" y="264160"/>
                  </a:lnTo>
                  <a:lnTo>
                    <a:pt x="277748" y="262889"/>
                  </a:lnTo>
                  <a:lnTo>
                    <a:pt x="276097" y="261620"/>
                  </a:lnTo>
                  <a:close/>
                </a:path>
                <a:path w="1744345" h="1081405">
                  <a:moveTo>
                    <a:pt x="332401" y="190500"/>
                  </a:moveTo>
                  <a:lnTo>
                    <a:pt x="308228" y="190500"/>
                  </a:lnTo>
                  <a:lnTo>
                    <a:pt x="311657" y="191770"/>
                  </a:lnTo>
                  <a:lnTo>
                    <a:pt x="319531" y="196850"/>
                  </a:lnTo>
                  <a:lnTo>
                    <a:pt x="322071" y="200660"/>
                  </a:lnTo>
                  <a:lnTo>
                    <a:pt x="322198" y="209550"/>
                  </a:lnTo>
                  <a:lnTo>
                    <a:pt x="320420" y="214629"/>
                  </a:lnTo>
                  <a:lnTo>
                    <a:pt x="297179" y="254000"/>
                  </a:lnTo>
                  <a:lnTo>
                    <a:pt x="294639" y="259079"/>
                  </a:lnTo>
                  <a:lnTo>
                    <a:pt x="292861" y="261620"/>
                  </a:lnTo>
                  <a:lnTo>
                    <a:pt x="292100" y="262889"/>
                  </a:lnTo>
                  <a:lnTo>
                    <a:pt x="288543" y="265429"/>
                  </a:lnTo>
                  <a:lnTo>
                    <a:pt x="309355" y="265429"/>
                  </a:lnTo>
                  <a:lnTo>
                    <a:pt x="330961" y="228600"/>
                  </a:lnTo>
                  <a:lnTo>
                    <a:pt x="335025" y="220979"/>
                  </a:lnTo>
                  <a:lnTo>
                    <a:pt x="337438" y="215900"/>
                  </a:lnTo>
                  <a:lnTo>
                    <a:pt x="338963" y="205739"/>
                  </a:lnTo>
                  <a:lnTo>
                    <a:pt x="338454" y="200660"/>
                  </a:lnTo>
                  <a:lnTo>
                    <a:pt x="336422" y="196850"/>
                  </a:lnTo>
                  <a:lnTo>
                    <a:pt x="334517" y="193039"/>
                  </a:lnTo>
                  <a:lnTo>
                    <a:pt x="332401" y="190500"/>
                  </a:lnTo>
                  <a:close/>
                </a:path>
                <a:path w="1744345" h="1081405">
                  <a:moveTo>
                    <a:pt x="228600" y="233679"/>
                  </a:moveTo>
                  <a:lnTo>
                    <a:pt x="226821" y="237489"/>
                  </a:lnTo>
                  <a:lnTo>
                    <a:pt x="266445" y="260350"/>
                  </a:lnTo>
                  <a:lnTo>
                    <a:pt x="268223" y="256539"/>
                  </a:lnTo>
                  <a:lnTo>
                    <a:pt x="264286" y="254000"/>
                  </a:lnTo>
                  <a:lnTo>
                    <a:pt x="261746" y="252729"/>
                  </a:lnTo>
                  <a:lnTo>
                    <a:pt x="260603" y="250189"/>
                  </a:lnTo>
                  <a:lnTo>
                    <a:pt x="259460" y="248920"/>
                  </a:lnTo>
                  <a:lnTo>
                    <a:pt x="258952" y="247650"/>
                  </a:lnTo>
                  <a:lnTo>
                    <a:pt x="259206" y="243839"/>
                  </a:lnTo>
                  <a:lnTo>
                    <a:pt x="260857" y="240029"/>
                  </a:lnTo>
                  <a:lnTo>
                    <a:pt x="262381" y="237489"/>
                  </a:lnTo>
                  <a:lnTo>
                    <a:pt x="236219" y="237489"/>
                  </a:lnTo>
                  <a:lnTo>
                    <a:pt x="232917" y="236220"/>
                  </a:lnTo>
                  <a:lnTo>
                    <a:pt x="228600" y="233679"/>
                  </a:lnTo>
                  <a:close/>
                </a:path>
                <a:path w="1744345" h="1081405">
                  <a:moveTo>
                    <a:pt x="284860" y="162560"/>
                  </a:moveTo>
                  <a:lnTo>
                    <a:pt x="250316" y="162560"/>
                  </a:lnTo>
                  <a:lnTo>
                    <a:pt x="256539" y="163829"/>
                  </a:lnTo>
                  <a:lnTo>
                    <a:pt x="264032" y="163829"/>
                  </a:lnTo>
                  <a:lnTo>
                    <a:pt x="271652" y="168910"/>
                  </a:lnTo>
                  <a:lnTo>
                    <a:pt x="274065" y="172720"/>
                  </a:lnTo>
                  <a:lnTo>
                    <a:pt x="274700" y="181610"/>
                  </a:lnTo>
                  <a:lnTo>
                    <a:pt x="273050" y="186689"/>
                  </a:lnTo>
                  <a:lnTo>
                    <a:pt x="269366" y="193039"/>
                  </a:lnTo>
                  <a:lnTo>
                    <a:pt x="249808" y="227329"/>
                  </a:lnTo>
                  <a:lnTo>
                    <a:pt x="244475" y="234950"/>
                  </a:lnTo>
                  <a:lnTo>
                    <a:pt x="242696" y="236220"/>
                  </a:lnTo>
                  <a:lnTo>
                    <a:pt x="240664" y="237489"/>
                  </a:lnTo>
                  <a:lnTo>
                    <a:pt x="262381" y="237489"/>
                  </a:lnTo>
                  <a:lnTo>
                    <a:pt x="263905" y="234950"/>
                  </a:lnTo>
                  <a:lnTo>
                    <a:pt x="285622" y="196850"/>
                  </a:lnTo>
                  <a:lnTo>
                    <a:pt x="287527" y="194310"/>
                  </a:lnTo>
                  <a:lnTo>
                    <a:pt x="288289" y="193039"/>
                  </a:lnTo>
                  <a:lnTo>
                    <a:pt x="295020" y="191770"/>
                  </a:lnTo>
                  <a:lnTo>
                    <a:pt x="300354" y="190500"/>
                  </a:lnTo>
                  <a:lnTo>
                    <a:pt x="332401" y="190500"/>
                  </a:lnTo>
                  <a:lnTo>
                    <a:pt x="331342" y="189229"/>
                  </a:lnTo>
                  <a:lnTo>
                    <a:pt x="328549" y="187960"/>
                  </a:lnTo>
                  <a:lnTo>
                    <a:pt x="290194" y="187960"/>
                  </a:lnTo>
                  <a:lnTo>
                    <a:pt x="292100" y="181610"/>
                  </a:lnTo>
                  <a:lnTo>
                    <a:pt x="292100" y="176529"/>
                  </a:lnTo>
                  <a:lnTo>
                    <a:pt x="288289" y="166370"/>
                  </a:lnTo>
                  <a:lnTo>
                    <a:pt x="284860" y="162560"/>
                  </a:lnTo>
                  <a:close/>
                </a:path>
                <a:path w="1744345" h="1081405">
                  <a:moveTo>
                    <a:pt x="401766" y="231139"/>
                  </a:moveTo>
                  <a:lnTo>
                    <a:pt x="393779" y="231139"/>
                  </a:lnTo>
                  <a:lnTo>
                    <a:pt x="384863" y="232410"/>
                  </a:lnTo>
                  <a:lnTo>
                    <a:pt x="375030" y="236220"/>
                  </a:lnTo>
                  <a:lnTo>
                    <a:pt x="410647" y="236220"/>
                  </a:lnTo>
                  <a:lnTo>
                    <a:pt x="408813" y="234950"/>
                  </a:lnTo>
                  <a:lnTo>
                    <a:pt x="401766" y="231139"/>
                  </a:lnTo>
                  <a:close/>
                </a:path>
                <a:path w="1744345" h="1081405">
                  <a:moveTo>
                    <a:pt x="181736" y="207010"/>
                  </a:moveTo>
                  <a:lnTo>
                    <a:pt x="179958" y="209550"/>
                  </a:lnTo>
                  <a:lnTo>
                    <a:pt x="218820" y="232410"/>
                  </a:lnTo>
                  <a:lnTo>
                    <a:pt x="220598" y="229870"/>
                  </a:lnTo>
                  <a:lnTo>
                    <a:pt x="216280" y="227329"/>
                  </a:lnTo>
                  <a:lnTo>
                    <a:pt x="213740" y="224789"/>
                  </a:lnTo>
                  <a:lnTo>
                    <a:pt x="212725" y="223520"/>
                  </a:lnTo>
                  <a:lnTo>
                    <a:pt x="211835" y="222250"/>
                  </a:lnTo>
                  <a:lnTo>
                    <a:pt x="211454" y="219710"/>
                  </a:lnTo>
                  <a:lnTo>
                    <a:pt x="211708" y="215900"/>
                  </a:lnTo>
                  <a:lnTo>
                    <a:pt x="213359" y="212089"/>
                  </a:lnTo>
                  <a:lnTo>
                    <a:pt x="214090" y="210820"/>
                  </a:lnTo>
                  <a:lnTo>
                    <a:pt x="191896" y="210820"/>
                  </a:lnTo>
                  <a:lnTo>
                    <a:pt x="189991" y="209550"/>
                  </a:lnTo>
                  <a:lnTo>
                    <a:pt x="185419" y="209550"/>
                  </a:lnTo>
                  <a:lnTo>
                    <a:pt x="181736" y="207010"/>
                  </a:lnTo>
                  <a:close/>
                </a:path>
                <a:path w="1744345" h="1081405">
                  <a:moveTo>
                    <a:pt x="219836" y="138429"/>
                  </a:moveTo>
                  <a:lnTo>
                    <a:pt x="219328" y="142239"/>
                  </a:lnTo>
                  <a:lnTo>
                    <a:pt x="222122" y="142239"/>
                  </a:lnTo>
                  <a:lnTo>
                    <a:pt x="224281" y="143510"/>
                  </a:lnTo>
                  <a:lnTo>
                    <a:pt x="227329" y="144779"/>
                  </a:lnTo>
                  <a:lnTo>
                    <a:pt x="228345" y="146050"/>
                  </a:lnTo>
                  <a:lnTo>
                    <a:pt x="228726" y="147320"/>
                  </a:lnTo>
                  <a:lnTo>
                    <a:pt x="229234" y="148589"/>
                  </a:lnTo>
                  <a:lnTo>
                    <a:pt x="219455" y="168910"/>
                  </a:lnTo>
                  <a:lnTo>
                    <a:pt x="199389" y="204470"/>
                  </a:lnTo>
                  <a:lnTo>
                    <a:pt x="197103" y="207010"/>
                  </a:lnTo>
                  <a:lnTo>
                    <a:pt x="195325" y="208279"/>
                  </a:lnTo>
                  <a:lnTo>
                    <a:pt x="193675" y="209550"/>
                  </a:lnTo>
                  <a:lnTo>
                    <a:pt x="191896" y="210820"/>
                  </a:lnTo>
                  <a:lnTo>
                    <a:pt x="214090" y="210820"/>
                  </a:lnTo>
                  <a:lnTo>
                    <a:pt x="216280" y="207010"/>
                  </a:lnTo>
                  <a:lnTo>
                    <a:pt x="240664" y="165100"/>
                  </a:lnTo>
                  <a:lnTo>
                    <a:pt x="244982" y="163829"/>
                  </a:lnTo>
                  <a:lnTo>
                    <a:pt x="250316" y="162560"/>
                  </a:lnTo>
                  <a:lnTo>
                    <a:pt x="284860" y="162560"/>
                  </a:lnTo>
                  <a:lnTo>
                    <a:pt x="282447" y="161289"/>
                  </a:lnTo>
                  <a:lnTo>
                    <a:pt x="243077" y="161289"/>
                  </a:lnTo>
                  <a:lnTo>
                    <a:pt x="252729" y="144779"/>
                  </a:lnTo>
                  <a:lnTo>
                    <a:pt x="249046" y="142239"/>
                  </a:lnTo>
                  <a:lnTo>
                    <a:pt x="219836" y="138429"/>
                  </a:lnTo>
                  <a:close/>
                </a:path>
                <a:path w="1744345" h="1081405">
                  <a:moveTo>
                    <a:pt x="165734" y="96520"/>
                  </a:moveTo>
                  <a:lnTo>
                    <a:pt x="150113" y="96520"/>
                  </a:lnTo>
                  <a:lnTo>
                    <a:pt x="142366" y="99060"/>
                  </a:lnTo>
                  <a:lnTo>
                    <a:pt x="134746" y="104139"/>
                  </a:lnTo>
                  <a:lnTo>
                    <a:pt x="129289" y="107950"/>
                  </a:lnTo>
                  <a:lnTo>
                    <a:pt x="124523" y="113029"/>
                  </a:lnTo>
                  <a:lnTo>
                    <a:pt x="120423" y="116839"/>
                  </a:lnTo>
                  <a:lnTo>
                    <a:pt x="110099" y="147320"/>
                  </a:lnTo>
                  <a:lnTo>
                    <a:pt x="110362" y="154939"/>
                  </a:lnTo>
                  <a:lnTo>
                    <a:pt x="112480" y="163829"/>
                  </a:lnTo>
                  <a:lnTo>
                    <a:pt x="116538" y="171450"/>
                  </a:lnTo>
                  <a:lnTo>
                    <a:pt x="122525" y="179070"/>
                  </a:lnTo>
                  <a:lnTo>
                    <a:pt x="130428" y="184150"/>
                  </a:lnTo>
                  <a:lnTo>
                    <a:pt x="137667" y="189229"/>
                  </a:lnTo>
                  <a:lnTo>
                    <a:pt x="145287" y="190500"/>
                  </a:lnTo>
                  <a:lnTo>
                    <a:pt x="161289" y="190500"/>
                  </a:lnTo>
                  <a:lnTo>
                    <a:pt x="169163" y="187960"/>
                  </a:lnTo>
                  <a:lnTo>
                    <a:pt x="174783" y="184150"/>
                  </a:lnTo>
                  <a:lnTo>
                    <a:pt x="143128" y="184150"/>
                  </a:lnTo>
                  <a:lnTo>
                    <a:pt x="137540" y="180339"/>
                  </a:lnTo>
                  <a:lnTo>
                    <a:pt x="132730" y="176529"/>
                  </a:lnTo>
                  <a:lnTo>
                    <a:pt x="129349" y="171450"/>
                  </a:lnTo>
                  <a:lnTo>
                    <a:pt x="127396" y="165100"/>
                  </a:lnTo>
                  <a:lnTo>
                    <a:pt x="126960" y="158750"/>
                  </a:lnTo>
                  <a:lnTo>
                    <a:pt x="126991" y="156210"/>
                  </a:lnTo>
                  <a:lnTo>
                    <a:pt x="141223" y="116839"/>
                  </a:lnTo>
                  <a:lnTo>
                    <a:pt x="158750" y="104139"/>
                  </a:lnTo>
                  <a:lnTo>
                    <a:pt x="162813" y="104139"/>
                  </a:lnTo>
                  <a:lnTo>
                    <a:pt x="166877" y="102870"/>
                  </a:lnTo>
                  <a:lnTo>
                    <a:pt x="181040" y="102870"/>
                  </a:lnTo>
                  <a:lnTo>
                    <a:pt x="179450" y="101600"/>
                  </a:lnTo>
                  <a:lnTo>
                    <a:pt x="172846" y="97789"/>
                  </a:lnTo>
                  <a:lnTo>
                    <a:pt x="165734" y="96520"/>
                  </a:lnTo>
                  <a:close/>
                </a:path>
                <a:path w="1744345" h="1081405">
                  <a:moveTo>
                    <a:pt x="312800" y="182879"/>
                  </a:moveTo>
                  <a:lnTo>
                    <a:pt x="307593" y="182879"/>
                  </a:lnTo>
                  <a:lnTo>
                    <a:pt x="299973" y="184150"/>
                  </a:lnTo>
                  <a:lnTo>
                    <a:pt x="290194" y="187960"/>
                  </a:lnTo>
                  <a:lnTo>
                    <a:pt x="328549" y="187960"/>
                  </a:lnTo>
                  <a:lnTo>
                    <a:pt x="322960" y="185420"/>
                  </a:lnTo>
                  <a:lnTo>
                    <a:pt x="318134" y="184150"/>
                  </a:lnTo>
                  <a:lnTo>
                    <a:pt x="312800" y="182879"/>
                  </a:lnTo>
                  <a:close/>
                </a:path>
                <a:path w="1744345" h="1081405">
                  <a:moveTo>
                    <a:pt x="181040" y="102870"/>
                  </a:moveTo>
                  <a:lnTo>
                    <a:pt x="166877" y="102870"/>
                  </a:lnTo>
                  <a:lnTo>
                    <a:pt x="170433" y="104139"/>
                  </a:lnTo>
                  <a:lnTo>
                    <a:pt x="173481" y="106679"/>
                  </a:lnTo>
                  <a:lnTo>
                    <a:pt x="179831" y="109220"/>
                  </a:lnTo>
                  <a:lnTo>
                    <a:pt x="183387" y="115570"/>
                  </a:lnTo>
                  <a:lnTo>
                    <a:pt x="184276" y="123189"/>
                  </a:lnTo>
                  <a:lnTo>
                    <a:pt x="184441" y="132079"/>
                  </a:lnTo>
                  <a:lnTo>
                    <a:pt x="182832" y="140970"/>
                  </a:lnTo>
                  <a:lnTo>
                    <a:pt x="164734" y="175260"/>
                  </a:lnTo>
                  <a:lnTo>
                    <a:pt x="148970" y="184150"/>
                  </a:lnTo>
                  <a:lnTo>
                    <a:pt x="174783" y="184150"/>
                  </a:lnTo>
                  <a:lnTo>
                    <a:pt x="199866" y="148589"/>
                  </a:lnTo>
                  <a:lnTo>
                    <a:pt x="200699" y="140970"/>
                  </a:lnTo>
                  <a:lnTo>
                    <a:pt x="200151" y="132079"/>
                  </a:lnTo>
                  <a:lnTo>
                    <a:pt x="197774" y="123189"/>
                  </a:lnTo>
                  <a:lnTo>
                    <a:pt x="193516" y="114300"/>
                  </a:lnTo>
                  <a:lnTo>
                    <a:pt x="187400" y="107950"/>
                  </a:lnTo>
                  <a:lnTo>
                    <a:pt x="181040" y="102870"/>
                  </a:lnTo>
                  <a:close/>
                </a:path>
                <a:path w="1744345" h="1081405">
                  <a:moveTo>
                    <a:pt x="266445" y="156210"/>
                  </a:moveTo>
                  <a:lnTo>
                    <a:pt x="262763" y="156210"/>
                  </a:lnTo>
                  <a:lnTo>
                    <a:pt x="258825" y="157479"/>
                  </a:lnTo>
                  <a:lnTo>
                    <a:pt x="252094" y="158750"/>
                  </a:lnTo>
                  <a:lnTo>
                    <a:pt x="243077" y="161289"/>
                  </a:lnTo>
                  <a:lnTo>
                    <a:pt x="282447" y="161289"/>
                  </a:lnTo>
                  <a:lnTo>
                    <a:pt x="280034" y="160020"/>
                  </a:lnTo>
                  <a:lnTo>
                    <a:pt x="277113" y="158750"/>
                  </a:lnTo>
                  <a:lnTo>
                    <a:pt x="273811" y="157479"/>
                  </a:lnTo>
                  <a:lnTo>
                    <a:pt x="266445" y="156210"/>
                  </a:lnTo>
                  <a:close/>
                </a:path>
                <a:path w="1744345" h="1081405">
                  <a:moveTo>
                    <a:pt x="80015" y="0"/>
                  </a:moveTo>
                  <a:lnTo>
                    <a:pt x="61970" y="0"/>
                  </a:lnTo>
                  <a:lnTo>
                    <a:pt x="44686" y="5079"/>
                  </a:lnTo>
                  <a:lnTo>
                    <a:pt x="10286" y="36829"/>
                  </a:lnTo>
                  <a:lnTo>
                    <a:pt x="0" y="69850"/>
                  </a:lnTo>
                  <a:lnTo>
                    <a:pt x="380" y="81279"/>
                  </a:lnTo>
                  <a:lnTo>
                    <a:pt x="19883" y="119379"/>
                  </a:lnTo>
                  <a:lnTo>
                    <a:pt x="56715" y="137160"/>
                  </a:lnTo>
                  <a:lnTo>
                    <a:pt x="72667" y="137160"/>
                  </a:lnTo>
                  <a:lnTo>
                    <a:pt x="80930" y="134620"/>
                  </a:lnTo>
                  <a:lnTo>
                    <a:pt x="86598" y="132079"/>
                  </a:lnTo>
                  <a:lnTo>
                    <a:pt x="58673" y="132079"/>
                  </a:lnTo>
                  <a:lnTo>
                    <a:pt x="51053" y="129539"/>
                  </a:lnTo>
                  <a:lnTo>
                    <a:pt x="43560" y="124460"/>
                  </a:lnTo>
                  <a:lnTo>
                    <a:pt x="37413" y="120650"/>
                  </a:lnTo>
                  <a:lnTo>
                    <a:pt x="32099" y="115570"/>
                  </a:lnTo>
                  <a:lnTo>
                    <a:pt x="18661" y="86360"/>
                  </a:lnTo>
                  <a:lnTo>
                    <a:pt x="18922" y="78739"/>
                  </a:lnTo>
                  <a:lnTo>
                    <a:pt x="35339" y="39370"/>
                  </a:lnTo>
                  <a:lnTo>
                    <a:pt x="72612" y="10160"/>
                  </a:lnTo>
                  <a:lnTo>
                    <a:pt x="78993" y="8889"/>
                  </a:lnTo>
                  <a:lnTo>
                    <a:pt x="105536" y="8889"/>
                  </a:lnTo>
                  <a:lnTo>
                    <a:pt x="97299" y="5079"/>
                  </a:lnTo>
                  <a:lnTo>
                    <a:pt x="88788" y="1270"/>
                  </a:lnTo>
                  <a:lnTo>
                    <a:pt x="80015" y="0"/>
                  </a:lnTo>
                  <a:close/>
                </a:path>
                <a:path w="1744345" h="1081405">
                  <a:moveTo>
                    <a:pt x="96392" y="123189"/>
                  </a:moveTo>
                  <a:lnTo>
                    <a:pt x="87510" y="127000"/>
                  </a:lnTo>
                  <a:lnTo>
                    <a:pt x="79533" y="129539"/>
                  </a:lnTo>
                  <a:lnTo>
                    <a:pt x="72461" y="130810"/>
                  </a:lnTo>
                  <a:lnTo>
                    <a:pt x="66293" y="132079"/>
                  </a:lnTo>
                  <a:lnTo>
                    <a:pt x="86598" y="132079"/>
                  </a:lnTo>
                  <a:lnTo>
                    <a:pt x="89431" y="130810"/>
                  </a:lnTo>
                  <a:lnTo>
                    <a:pt x="98170" y="127000"/>
                  </a:lnTo>
                  <a:lnTo>
                    <a:pt x="96392" y="123189"/>
                  </a:lnTo>
                  <a:close/>
                </a:path>
                <a:path w="1744345" h="1081405">
                  <a:moveTo>
                    <a:pt x="105536" y="8889"/>
                  </a:moveTo>
                  <a:lnTo>
                    <a:pt x="87502" y="8889"/>
                  </a:lnTo>
                  <a:lnTo>
                    <a:pt x="95630" y="11429"/>
                  </a:lnTo>
                  <a:lnTo>
                    <a:pt x="103250" y="15239"/>
                  </a:lnTo>
                  <a:lnTo>
                    <a:pt x="125206" y="52070"/>
                  </a:lnTo>
                  <a:lnTo>
                    <a:pt x="124696" y="60960"/>
                  </a:lnTo>
                  <a:lnTo>
                    <a:pt x="122935" y="71120"/>
                  </a:lnTo>
                  <a:lnTo>
                    <a:pt x="125475" y="72389"/>
                  </a:lnTo>
                  <a:lnTo>
                    <a:pt x="143775" y="35560"/>
                  </a:lnTo>
                  <a:lnTo>
                    <a:pt x="133984" y="35560"/>
                  </a:lnTo>
                  <a:lnTo>
                    <a:pt x="132333" y="34289"/>
                  </a:lnTo>
                  <a:lnTo>
                    <a:pt x="130809" y="34289"/>
                  </a:lnTo>
                  <a:lnTo>
                    <a:pt x="129793" y="33020"/>
                  </a:lnTo>
                  <a:lnTo>
                    <a:pt x="128523" y="31750"/>
                  </a:lnTo>
                  <a:lnTo>
                    <a:pt x="126745" y="29210"/>
                  </a:lnTo>
                  <a:lnTo>
                    <a:pt x="122199" y="22860"/>
                  </a:lnTo>
                  <a:lnTo>
                    <a:pt x="117141" y="17779"/>
                  </a:lnTo>
                  <a:lnTo>
                    <a:pt x="111583" y="12700"/>
                  </a:lnTo>
                  <a:lnTo>
                    <a:pt x="105536" y="8889"/>
                  </a:lnTo>
                  <a:close/>
                </a:path>
                <a:path w="1744345" h="1081405">
                  <a:moveTo>
                    <a:pt x="142747" y="30479"/>
                  </a:moveTo>
                  <a:lnTo>
                    <a:pt x="140461" y="31750"/>
                  </a:lnTo>
                  <a:lnTo>
                    <a:pt x="138175" y="34289"/>
                  </a:lnTo>
                  <a:lnTo>
                    <a:pt x="135762" y="34289"/>
                  </a:lnTo>
                  <a:lnTo>
                    <a:pt x="133984" y="35560"/>
                  </a:lnTo>
                  <a:lnTo>
                    <a:pt x="143775" y="35560"/>
                  </a:lnTo>
                  <a:lnTo>
                    <a:pt x="145668" y="31750"/>
                  </a:lnTo>
                  <a:lnTo>
                    <a:pt x="142747" y="30479"/>
                  </a:lnTo>
                  <a:close/>
                </a:path>
                <a:path w="1744345" h="1081405">
                  <a:moveTo>
                    <a:pt x="1710531" y="989647"/>
                  </a:moveTo>
                  <a:lnTo>
                    <a:pt x="1702363" y="989647"/>
                  </a:lnTo>
                  <a:lnTo>
                    <a:pt x="1694052" y="990917"/>
                  </a:lnTo>
                  <a:lnTo>
                    <a:pt x="1665604" y="1016317"/>
                  </a:lnTo>
                  <a:lnTo>
                    <a:pt x="1657568" y="1044257"/>
                  </a:lnTo>
                  <a:lnTo>
                    <a:pt x="1658492" y="1051877"/>
                  </a:lnTo>
                  <a:lnTo>
                    <a:pt x="1689719" y="1081087"/>
                  </a:lnTo>
                  <a:lnTo>
                    <a:pt x="1696634" y="1081087"/>
                  </a:lnTo>
                  <a:lnTo>
                    <a:pt x="1703704" y="1079817"/>
                  </a:lnTo>
                  <a:lnTo>
                    <a:pt x="1710418" y="1077277"/>
                  </a:lnTo>
                  <a:lnTo>
                    <a:pt x="1716452" y="1073467"/>
                  </a:lnTo>
                  <a:lnTo>
                    <a:pt x="1720015" y="1070927"/>
                  </a:lnTo>
                  <a:lnTo>
                    <a:pt x="1701418" y="1070927"/>
                  </a:lnTo>
                  <a:lnTo>
                    <a:pt x="1696084" y="1069657"/>
                  </a:lnTo>
                  <a:lnTo>
                    <a:pt x="1675981" y="1037907"/>
                  </a:lnTo>
                  <a:lnTo>
                    <a:pt x="1677019" y="1030287"/>
                  </a:lnTo>
                  <a:lnTo>
                    <a:pt x="1679652" y="1021397"/>
                  </a:lnTo>
                  <a:lnTo>
                    <a:pt x="1683892" y="1013777"/>
                  </a:lnTo>
                  <a:lnTo>
                    <a:pt x="1695894" y="1013777"/>
                  </a:lnTo>
                  <a:lnTo>
                    <a:pt x="1686814" y="1008697"/>
                  </a:lnTo>
                  <a:lnTo>
                    <a:pt x="1691258" y="1002347"/>
                  </a:lnTo>
                  <a:lnTo>
                    <a:pt x="1696339" y="998537"/>
                  </a:lnTo>
                  <a:lnTo>
                    <a:pt x="1702180" y="995997"/>
                  </a:lnTo>
                  <a:lnTo>
                    <a:pt x="1708150" y="994727"/>
                  </a:lnTo>
                  <a:lnTo>
                    <a:pt x="1726438" y="994727"/>
                  </a:lnTo>
                  <a:lnTo>
                    <a:pt x="1718556" y="990917"/>
                  </a:lnTo>
                  <a:lnTo>
                    <a:pt x="1710531" y="989647"/>
                  </a:lnTo>
                  <a:close/>
                </a:path>
                <a:path w="1744345" h="1081405">
                  <a:moveTo>
                    <a:pt x="1724786" y="1062037"/>
                  </a:moveTo>
                  <a:lnTo>
                    <a:pt x="1718309" y="1067117"/>
                  </a:lnTo>
                  <a:lnTo>
                    <a:pt x="1712340" y="1069657"/>
                  </a:lnTo>
                  <a:lnTo>
                    <a:pt x="1701418" y="1070927"/>
                  </a:lnTo>
                  <a:lnTo>
                    <a:pt x="1720015" y="1070927"/>
                  </a:lnTo>
                  <a:lnTo>
                    <a:pt x="1721796" y="1069657"/>
                  </a:lnTo>
                  <a:lnTo>
                    <a:pt x="1726438" y="1064577"/>
                  </a:lnTo>
                  <a:lnTo>
                    <a:pt x="1724786" y="1062037"/>
                  </a:lnTo>
                  <a:close/>
                </a:path>
                <a:path w="1744345" h="1081405">
                  <a:moveTo>
                    <a:pt x="1695894" y="1013777"/>
                  </a:moveTo>
                  <a:lnTo>
                    <a:pt x="1683892" y="1013777"/>
                  </a:lnTo>
                  <a:lnTo>
                    <a:pt x="1738248" y="1044257"/>
                  </a:lnTo>
                  <a:lnTo>
                    <a:pt x="1741701" y="1036637"/>
                  </a:lnTo>
                  <a:lnTo>
                    <a:pt x="1743678" y="1030287"/>
                  </a:lnTo>
                  <a:lnTo>
                    <a:pt x="1743761" y="1029017"/>
                  </a:lnTo>
                  <a:lnTo>
                    <a:pt x="1723135" y="1029017"/>
                  </a:lnTo>
                  <a:lnTo>
                    <a:pt x="1695894" y="1013777"/>
                  </a:lnTo>
                  <a:close/>
                </a:path>
                <a:path w="1744345" h="1081405">
                  <a:moveTo>
                    <a:pt x="1582673" y="1016317"/>
                  </a:moveTo>
                  <a:lnTo>
                    <a:pt x="1580895" y="1018857"/>
                  </a:lnTo>
                  <a:lnTo>
                    <a:pt x="1621027" y="1041717"/>
                  </a:lnTo>
                  <a:lnTo>
                    <a:pt x="1622932" y="1039177"/>
                  </a:lnTo>
                  <a:lnTo>
                    <a:pt x="1619377" y="1036637"/>
                  </a:lnTo>
                  <a:lnTo>
                    <a:pt x="1616964" y="1035367"/>
                  </a:lnTo>
                  <a:lnTo>
                    <a:pt x="1615566" y="1032827"/>
                  </a:lnTo>
                  <a:lnTo>
                    <a:pt x="1614296" y="1030287"/>
                  </a:lnTo>
                  <a:lnTo>
                    <a:pt x="1613789" y="1029017"/>
                  </a:lnTo>
                  <a:lnTo>
                    <a:pt x="1614042" y="1023937"/>
                  </a:lnTo>
                  <a:lnTo>
                    <a:pt x="1615439" y="1020127"/>
                  </a:lnTo>
                  <a:lnTo>
                    <a:pt x="1616286" y="1018857"/>
                  </a:lnTo>
                  <a:lnTo>
                    <a:pt x="1590039" y="1018857"/>
                  </a:lnTo>
                  <a:lnTo>
                    <a:pt x="1586610" y="1017587"/>
                  </a:lnTo>
                  <a:lnTo>
                    <a:pt x="1582673" y="1016317"/>
                  </a:lnTo>
                  <a:close/>
                </a:path>
                <a:path w="1744345" h="1081405">
                  <a:moveTo>
                    <a:pt x="1726438" y="994727"/>
                  </a:moveTo>
                  <a:lnTo>
                    <a:pt x="1708150" y="994727"/>
                  </a:lnTo>
                  <a:lnTo>
                    <a:pt x="1713483" y="995997"/>
                  </a:lnTo>
                  <a:lnTo>
                    <a:pt x="1718182" y="998537"/>
                  </a:lnTo>
                  <a:lnTo>
                    <a:pt x="1721230" y="999807"/>
                  </a:lnTo>
                  <a:lnTo>
                    <a:pt x="1723643" y="1002347"/>
                  </a:lnTo>
                  <a:lnTo>
                    <a:pt x="1727200" y="1009967"/>
                  </a:lnTo>
                  <a:lnTo>
                    <a:pt x="1727961" y="1013777"/>
                  </a:lnTo>
                  <a:lnTo>
                    <a:pt x="1727453" y="1017587"/>
                  </a:lnTo>
                  <a:lnTo>
                    <a:pt x="1727200" y="1020127"/>
                  </a:lnTo>
                  <a:lnTo>
                    <a:pt x="1725802" y="1023937"/>
                  </a:lnTo>
                  <a:lnTo>
                    <a:pt x="1723135" y="1029017"/>
                  </a:lnTo>
                  <a:lnTo>
                    <a:pt x="1743761" y="1029017"/>
                  </a:lnTo>
                  <a:lnTo>
                    <a:pt x="1732468" y="999807"/>
                  </a:lnTo>
                  <a:lnTo>
                    <a:pt x="1726438" y="994727"/>
                  </a:lnTo>
                  <a:close/>
                </a:path>
                <a:path w="1744345" h="1081405">
                  <a:moveTo>
                    <a:pt x="1621154" y="947737"/>
                  </a:moveTo>
                  <a:lnTo>
                    <a:pt x="1620265" y="950277"/>
                  </a:lnTo>
                  <a:lnTo>
                    <a:pt x="1622932" y="951547"/>
                  </a:lnTo>
                  <a:lnTo>
                    <a:pt x="1625218" y="951547"/>
                  </a:lnTo>
                  <a:lnTo>
                    <a:pt x="1626996" y="952817"/>
                  </a:lnTo>
                  <a:lnTo>
                    <a:pt x="1628520" y="954087"/>
                  </a:lnTo>
                  <a:lnTo>
                    <a:pt x="1629409" y="955357"/>
                  </a:lnTo>
                  <a:lnTo>
                    <a:pt x="1630044" y="956627"/>
                  </a:lnTo>
                  <a:lnTo>
                    <a:pt x="1630552" y="957897"/>
                  </a:lnTo>
                  <a:lnTo>
                    <a:pt x="1630552" y="959167"/>
                  </a:lnTo>
                  <a:lnTo>
                    <a:pt x="1629917" y="961707"/>
                  </a:lnTo>
                  <a:lnTo>
                    <a:pt x="1629282" y="962977"/>
                  </a:lnTo>
                  <a:lnTo>
                    <a:pt x="1626234" y="969327"/>
                  </a:lnTo>
                  <a:lnTo>
                    <a:pt x="1621027" y="978217"/>
                  </a:lnTo>
                  <a:lnTo>
                    <a:pt x="1603375" y="1008697"/>
                  </a:lnTo>
                  <a:lnTo>
                    <a:pt x="1600834" y="1012507"/>
                  </a:lnTo>
                  <a:lnTo>
                    <a:pt x="1599056" y="1015047"/>
                  </a:lnTo>
                  <a:lnTo>
                    <a:pt x="1596516" y="1017587"/>
                  </a:lnTo>
                  <a:lnTo>
                    <a:pt x="1594611" y="1018857"/>
                  </a:lnTo>
                  <a:lnTo>
                    <a:pt x="1616286" y="1018857"/>
                  </a:lnTo>
                  <a:lnTo>
                    <a:pt x="1617979" y="1016317"/>
                  </a:lnTo>
                  <a:lnTo>
                    <a:pt x="1639696" y="978217"/>
                  </a:lnTo>
                  <a:lnTo>
                    <a:pt x="1645539" y="974407"/>
                  </a:lnTo>
                  <a:lnTo>
                    <a:pt x="1650364" y="971867"/>
                  </a:lnTo>
                  <a:lnTo>
                    <a:pt x="1654302" y="971867"/>
                  </a:lnTo>
                  <a:lnTo>
                    <a:pt x="1656206" y="970597"/>
                  </a:lnTo>
                  <a:lnTo>
                    <a:pt x="1643888" y="970597"/>
                  </a:lnTo>
                  <a:lnTo>
                    <a:pt x="1654047" y="952817"/>
                  </a:lnTo>
                  <a:lnTo>
                    <a:pt x="1650491" y="951547"/>
                  </a:lnTo>
                  <a:lnTo>
                    <a:pt x="1621154" y="947737"/>
                  </a:lnTo>
                  <a:close/>
                </a:path>
                <a:path w="1744345" h="1081405">
                  <a:moveTo>
                    <a:pt x="1576831" y="985837"/>
                  </a:moveTo>
                  <a:lnTo>
                    <a:pt x="1557527" y="985837"/>
                  </a:lnTo>
                  <a:lnTo>
                    <a:pt x="1548002" y="1003617"/>
                  </a:lnTo>
                  <a:lnTo>
                    <a:pt x="1551813" y="1004887"/>
                  </a:lnTo>
                  <a:lnTo>
                    <a:pt x="1580895" y="1008697"/>
                  </a:lnTo>
                  <a:lnTo>
                    <a:pt x="1581403" y="1004887"/>
                  </a:lnTo>
                  <a:lnTo>
                    <a:pt x="1576323" y="1004887"/>
                  </a:lnTo>
                  <a:lnTo>
                    <a:pt x="1574545" y="1003617"/>
                  </a:lnTo>
                  <a:lnTo>
                    <a:pt x="1573276" y="1002347"/>
                  </a:lnTo>
                  <a:lnTo>
                    <a:pt x="1572514" y="1002347"/>
                  </a:lnTo>
                  <a:lnTo>
                    <a:pt x="1572005" y="999807"/>
                  </a:lnTo>
                  <a:lnTo>
                    <a:pt x="1571497" y="998537"/>
                  </a:lnTo>
                  <a:lnTo>
                    <a:pt x="1571625" y="997267"/>
                  </a:lnTo>
                  <a:lnTo>
                    <a:pt x="1573148" y="992187"/>
                  </a:lnTo>
                  <a:lnTo>
                    <a:pt x="1576069" y="987107"/>
                  </a:lnTo>
                  <a:lnTo>
                    <a:pt x="1576831" y="985837"/>
                  </a:lnTo>
                  <a:close/>
                </a:path>
                <a:path w="1744345" h="1081405">
                  <a:moveTo>
                    <a:pt x="1534667" y="888047"/>
                  </a:moveTo>
                  <a:lnTo>
                    <a:pt x="1532889" y="890587"/>
                  </a:lnTo>
                  <a:lnTo>
                    <a:pt x="1536953" y="893127"/>
                  </a:lnTo>
                  <a:lnTo>
                    <a:pt x="1539620" y="895667"/>
                  </a:lnTo>
                  <a:lnTo>
                    <a:pt x="1541906" y="898207"/>
                  </a:lnTo>
                  <a:lnTo>
                    <a:pt x="1542414" y="900747"/>
                  </a:lnTo>
                  <a:lnTo>
                    <a:pt x="1542414" y="904557"/>
                  </a:lnTo>
                  <a:lnTo>
                    <a:pt x="1541271" y="907097"/>
                  </a:lnTo>
                  <a:lnTo>
                    <a:pt x="1539113" y="910907"/>
                  </a:lnTo>
                  <a:lnTo>
                    <a:pt x="1518919" y="945197"/>
                  </a:lnTo>
                  <a:lnTo>
                    <a:pt x="1514728" y="952817"/>
                  </a:lnTo>
                  <a:lnTo>
                    <a:pt x="1512061" y="959167"/>
                  </a:lnTo>
                  <a:lnTo>
                    <a:pt x="1511045" y="962977"/>
                  </a:lnTo>
                  <a:lnTo>
                    <a:pt x="1509902" y="968057"/>
                  </a:lnTo>
                  <a:lnTo>
                    <a:pt x="1510283" y="973137"/>
                  </a:lnTo>
                  <a:lnTo>
                    <a:pt x="1513839" y="982027"/>
                  </a:lnTo>
                  <a:lnTo>
                    <a:pt x="1516888" y="984567"/>
                  </a:lnTo>
                  <a:lnTo>
                    <a:pt x="1521332" y="987107"/>
                  </a:lnTo>
                  <a:lnTo>
                    <a:pt x="1525269" y="989647"/>
                  </a:lnTo>
                  <a:lnTo>
                    <a:pt x="1529588" y="990917"/>
                  </a:lnTo>
                  <a:lnTo>
                    <a:pt x="1538731" y="990917"/>
                  </a:lnTo>
                  <a:lnTo>
                    <a:pt x="1546605" y="989647"/>
                  </a:lnTo>
                  <a:lnTo>
                    <a:pt x="1557527" y="985837"/>
                  </a:lnTo>
                  <a:lnTo>
                    <a:pt x="1576831" y="985837"/>
                  </a:lnTo>
                  <a:lnTo>
                    <a:pt x="1577593" y="984567"/>
                  </a:lnTo>
                  <a:lnTo>
                    <a:pt x="1548256" y="984567"/>
                  </a:lnTo>
                  <a:lnTo>
                    <a:pt x="1540255" y="983297"/>
                  </a:lnTo>
                  <a:lnTo>
                    <a:pt x="1537080" y="983297"/>
                  </a:lnTo>
                  <a:lnTo>
                    <a:pt x="1534540" y="980757"/>
                  </a:lnTo>
                  <a:lnTo>
                    <a:pt x="1530984" y="979487"/>
                  </a:lnTo>
                  <a:lnTo>
                    <a:pt x="1528571" y="976947"/>
                  </a:lnTo>
                  <a:lnTo>
                    <a:pt x="1527302" y="973137"/>
                  </a:lnTo>
                  <a:lnTo>
                    <a:pt x="1526158" y="969327"/>
                  </a:lnTo>
                  <a:lnTo>
                    <a:pt x="1527682" y="962977"/>
                  </a:lnTo>
                  <a:lnTo>
                    <a:pt x="1531873" y="955357"/>
                  </a:lnTo>
                  <a:lnTo>
                    <a:pt x="1562227" y="903287"/>
                  </a:lnTo>
                  <a:lnTo>
                    <a:pt x="1534667" y="888047"/>
                  </a:lnTo>
                  <a:close/>
                </a:path>
                <a:path w="1744345" h="1081405">
                  <a:moveTo>
                    <a:pt x="1668480" y="962977"/>
                  </a:moveTo>
                  <a:lnTo>
                    <a:pt x="1661493" y="962977"/>
                  </a:lnTo>
                  <a:lnTo>
                    <a:pt x="1653291" y="966787"/>
                  </a:lnTo>
                  <a:lnTo>
                    <a:pt x="1643888" y="970597"/>
                  </a:lnTo>
                  <a:lnTo>
                    <a:pt x="1657603" y="970597"/>
                  </a:lnTo>
                  <a:lnTo>
                    <a:pt x="1658619" y="971867"/>
                  </a:lnTo>
                  <a:lnTo>
                    <a:pt x="1659889" y="971867"/>
                  </a:lnTo>
                  <a:lnTo>
                    <a:pt x="1661159" y="974407"/>
                  </a:lnTo>
                  <a:lnTo>
                    <a:pt x="1662556" y="978217"/>
                  </a:lnTo>
                  <a:lnTo>
                    <a:pt x="1663827" y="980757"/>
                  </a:lnTo>
                  <a:lnTo>
                    <a:pt x="1665477" y="983297"/>
                  </a:lnTo>
                  <a:lnTo>
                    <a:pt x="1669541" y="985837"/>
                  </a:lnTo>
                  <a:lnTo>
                    <a:pt x="1674114" y="985837"/>
                  </a:lnTo>
                  <a:lnTo>
                    <a:pt x="1676527" y="984567"/>
                  </a:lnTo>
                  <a:lnTo>
                    <a:pt x="1678431" y="983297"/>
                  </a:lnTo>
                  <a:lnTo>
                    <a:pt x="1681098" y="978217"/>
                  </a:lnTo>
                  <a:lnTo>
                    <a:pt x="1681352" y="975677"/>
                  </a:lnTo>
                  <a:lnTo>
                    <a:pt x="1680464" y="971867"/>
                  </a:lnTo>
                  <a:lnTo>
                    <a:pt x="1679447" y="969327"/>
                  </a:lnTo>
                  <a:lnTo>
                    <a:pt x="1677415" y="966787"/>
                  </a:lnTo>
                  <a:lnTo>
                    <a:pt x="1674240" y="965517"/>
                  </a:lnTo>
                  <a:lnTo>
                    <a:pt x="1668480" y="962977"/>
                  </a:lnTo>
                  <a:close/>
                </a:path>
                <a:path w="1744345" h="1081405">
                  <a:moveTo>
                    <a:pt x="1582039" y="914717"/>
                  </a:moveTo>
                  <a:lnTo>
                    <a:pt x="1580260" y="918527"/>
                  </a:lnTo>
                  <a:lnTo>
                    <a:pt x="1585340" y="921067"/>
                  </a:lnTo>
                  <a:lnTo>
                    <a:pt x="1588261" y="923607"/>
                  </a:lnTo>
                  <a:lnTo>
                    <a:pt x="1588896" y="926147"/>
                  </a:lnTo>
                  <a:lnTo>
                    <a:pt x="1589658" y="928687"/>
                  </a:lnTo>
                  <a:lnTo>
                    <a:pt x="1588769" y="932497"/>
                  </a:lnTo>
                  <a:lnTo>
                    <a:pt x="1586102" y="936307"/>
                  </a:lnTo>
                  <a:lnTo>
                    <a:pt x="1560448" y="982027"/>
                  </a:lnTo>
                  <a:lnTo>
                    <a:pt x="1553717" y="983297"/>
                  </a:lnTo>
                  <a:lnTo>
                    <a:pt x="1548256" y="984567"/>
                  </a:lnTo>
                  <a:lnTo>
                    <a:pt x="1577593" y="984567"/>
                  </a:lnTo>
                  <a:lnTo>
                    <a:pt x="1581403" y="978217"/>
                  </a:lnTo>
                  <a:lnTo>
                    <a:pt x="1608835" y="929957"/>
                  </a:lnTo>
                  <a:lnTo>
                    <a:pt x="1582039" y="914717"/>
                  </a:lnTo>
                  <a:close/>
                </a:path>
                <a:path w="1744345" h="1081405">
                  <a:moveTo>
                    <a:pt x="1526158" y="848677"/>
                  </a:moveTo>
                  <a:lnTo>
                    <a:pt x="1520570" y="852487"/>
                  </a:lnTo>
                  <a:lnTo>
                    <a:pt x="1516379" y="855027"/>
                  </a:lnTo>
                  <a:lnTo>
                    <a:pt x="1513839" y="857567"/>
                  </a:lnTo>
                  <a:lnTo>
                    <a:pt x="1508886" y="860107"/>
                  </a:lnTo>
                  <a:lnTo>
                    <a:pt x="1493901" y="863917"/>
                  </a:lnTo>
                  <a:lnTo>
                    <a:pt x="1485518" y="863917"/>
                  </a:lnTo>
                  <a:lnTo>
                    <a:pt x="1483867" y="866457"/>
                  </a:lnTo>
                  <a:lnTo>
                    <a:pt x="1496314" y="872807"/>
                  </a:lnTo>
                  <a:lnTo>
                    <a:pt x="1465833" y="926147"/>
                  </a:lnTo>
                  <a:lnTo>
                    <a:pt x="1460753" y="936307"/>
                  </a:lnTo>
                  <a:lnTo>
                    <a:pt x="1459991" y="942657"/>
                  </a:lnTo>
                  <a:lnTo>
                    <a:pt x="1460753" y="946467"/>
                  </a:lnTo>
                  <a:lnTo>
                    <a:pt x="1464055" y="952817"/>
                  </a:lnTo>
                  <a:lnTo>
                    <a:pt x="1466214" y="954087"/>
                  </a:lnTo>
                  <a:lnTo>
                    <a:pt x="1468881" y="955357"/>
                  </a:lnTo>
                  <a:lnTo>
                    <a:pt x="1472691" y="957897"/>
                  </a:lnTo>
                  <a:lnTo>
                    <a:pt x="1477264" y="959167"/>
                  </a:lnTo>
                  <a:lnTo>
                    <a:pt x="1487931" y="957897"/>
                  </a:lnTo>
                  <a:lnTo>
                    <a:pt x="1493139" y="955357"/>
                  </a:lnTo>
                  <a:lnTo>
                    <a:pt x="1497044" y="951547"/>
                  </a:lnTo>
                  <a:lnTo>
                    <a:pt x="1483359" y="951547"/>
                  </a:lnTo>
                  <a:lnTo>
                    <a:pt x="1481454" y="950277"/>
                  </a:lnTo>
                  <a:lnTo>
                    <a:pt x="1479168" y="949007"/>
                  </a:lnTo>
                  <a:lnTo>
                    <a:pt x="1477771" y="946467"/>
                  </a:lnTo>
                  <a:lnTo>
                    <a:pt x="1477390" y="943927"/>
                  </a:lnTo>
                  <a:lnTo>
                    <a:pt x="1476882" y="941387"/>
                  </a:lnTo>
                  <a:lnTo>
                    <a:pt x="1478152" y="937577"/>
                  </a:lnTo>
                  <a:lnTo>
                    <a:pt x="1481073" y="932497"/>
                  </a:lnTo>
                  <a:lnTo>
                    <a:pt x="1510538" y="881697"/>
                  </a:lnTo>
                  <a:lnTo>
                    <a:pt x="1524127" y="881697"/>
                  </a:lnTo>
                  <a:lnTo>
                    <a:pt x="1513966" y="875347"/>
                  </a:lnTo>
                  <a:lnTo>
                    <a:pt x="1528826" y="849947"/>
                  </a:lnTo>
                  <a:lnTo>
                    <a:pt x="1526158" y="848677"/>
                  </a:lnTo>
                  <a:close/>
                </a:path>
                <a:path w="1744345" h="1081405">
                  <a:moveTo>
                    <a:pt x="1495043" y="949007"/>
                  </a:moveTo>
                  <a:lnTo>
                    <a:pt x="1492757" y="950277"/>
                  </a:lnTo>
                  <a:lnTo>
                    <a:pt x="1490344" y="951547"/>
                  </a:lnTo>
                  <a:lnTo>
                    <a:pt x="1497044" y="951547"/>
                  </a:lnTo>
                  <a:lnTo>
                    <a:pt x="1498345" y="950277"/>
                  </a:lnTo>
                  <a:lnTo>
                    <a:pt x="1495043" y="949007"/>
                  </a:lnTo>
                  <a:close/>
                </a:path>
                <a:path w="1744345" h="1081405">
                  <a:moveTo>
                    <a:pt x="1437385" y="910907"/>
                  </a:moveTo>
                  <a:lnTo>
                    <a:pt x="1418970" y="910907"/>
                  </a:lnTo>
                  <a:lnTo>
                    <a:pt x="1416303" y="914717"/>
                  </a:lnTo>
                  <a:lnTo>
                    <a:pt x="1415288" y="918527"/>
                  </a:lnTo>
                  <a:lnTo>
                    <a:pt x="1416303" y="924877"/>
                  </a:lnTo>
                  <a:lnTo>
                    <a:pt x="1417954" y="927417"/>
                  </a:lnTo>
                  <a:lnTo>
                    <a:pt x="1420748" y="928687"/>
                  </a:lnTo>
                  <a:lnTo>
                    <a:pt x="1425652" y="929957"/>
                  </a:lnTo>
                  <a:lnTo>
                    <a:pt x="1431591" y="929957"/>
                  </a:lnTo>
                  <a:lnTo>
                    <a:pt x="1438554" y="928687"/>
                  </a:lnTo>
                  <a:lnTo>
                    <a:pt x="1446529" y="926147"/>
                  </a:lnTo>
                  <a:lnTo>
                    <a:pt x="1447926" y="923607"/>
                  </a:lnTo>
                  <a:lnTo>
                    <a:pt x="1437004" y="923607"/>
                  </a:lnTo>
                  <a:lnTo>
                    <a:pt x="1435989" y="922337"/>
                  </a:lnTo>
                  <a:lnTo>
                    <a:pt x="1434591" y="922337"/>
                  </a:lnTo>
                  <a:lnTo>
                    <a:pt x="1434210" y="921067"/>
                  </a:lnTo>
                  <a:lnTo>
                    <a:pt x="1434083" y="918527"/>
                  </a:lnTo>
                  <a:lnTo>
                    <a:pt x="1434845" y="915987"/>
                  </a:lnTo>
                  <a:lnTo>
                    <a:pt x="1437385" y="910907"/>
                  </a:lnTo>
                  <a:close/>
                </a:path>
                <a:path w="1744345" h="1081405">
                  <a:moveTo>
                    <a:pt x="1449323" y="921067"/>
                  </a:moveTo>
                  <a:lnTo>
                    <a:pt x="1443989" y="922337"/>
                  </a:lnTo>
                  <a:lnTo>
                    <a:pt x="1440433" y="923607"/>
                  </a:lnTo>
                  <a:lnTo>
                    <a:pt x="1447926" y="923607"/>
                  </a:lnTo>
                  <a:lnTo>
                    <a:pt x="1449323" y="921067"/>
                  </a:lnTo>
                  <a:close/>
                </a:path>
                <a:path w="1744345" h="1081405">
                  <a:moveTo>
                    <a:pt x="1412962" y="865187"/>
                  </a:moveTo>
                  <a:lnTo>
                    <a:pt x="1398523" y="865187"/>
                  </a:lnTo>
                  <a:lnTo>
                    <a:pt x="1392301" y="866457"/>
                  </a:lnTo>
                  <a:lnTo>
                    <a:pt x="1374902" y="889317"/>
                  </a:lnTo>
                  <a:lnTo>
                    <a:pt x="1376298" y="895667"/>
                  </a:lnTo>
                  <a:lnTo>
                    <a:pt x="1377695" y="900747"/>
                  </a:lnTo>
                  <a:lnTo>
                    <a:pt x="1380997" y="905827"/>
                  </a:lnTo>
                  <a:lnTo>
                    <a:pt x="1386458" y="908367"/>
                  </a:lnTo>
                  <a:lnTo>
                    <a:pt x="1390014" y="910907"/>
                  </a:lnTo>
                  <a:lnTo>
                    <a:pt x="1393697" y="912177"/>
                  </a:lnTo>
                  <a:lnTo>
                    <a:pt x="1407286" y="912177"/>
                  </a:lnTo>
                  <a:lnTo>
                    <a:pt x="1418970" y="910907"/>
                  </a:lnTo>
                  <a:lnTo>
                    <a:pt x="1437385" y="910907"/>
                  </a:lnTo>
                  <a:lnTo>
                    <a:pt x="1438020" y="909637"/>
                  </a:lnTo>
                  <a:lnTo>
                    <a:pt x="1440208" y="905827"/>
                  </a:lnTo>
                  <a:lnTo>
                    <a:pt x="1404492" y="905827"/>
                  </a:lnTo>
                  <a:lnTo>
                    <a:pt x="1400047" y="903287"/>
                  </a:lnTo>
                  <a:lnTo>
                    <a:pt x="1396872" y="902017"/>
                  </a:lnTo>
                  <a:lnTo>
                    <a:pt x="1394840" y="898207"/>
                  </a:lnTo>
                  <a:lnTo>
                    <a:pt x="1393063" y="890587"/>
                  </a:lnTo>
                  <a:lnTo>
                    <a:pt x="1393825" y="886777"/>
                  </a:lnTo>
                  <a:lnTo>
                    <a:pt x="1396238" y="881697"/>
                  </a:lnTo>
                  <a:lnTo>
                    <a:pt x="1398015" y="879157"/>
                  </a:lnTo>
                  <a:lnTo>
                    <a:pt x="1400809" y="876617"/>
                  </a:lnTo>
                  <a:lnTo>
                    <a:pt x="1404239" y="875347"/>
                  </a:lnTo>
                  <a:lnTo>
                    <a:pt x="1407794" y="872807"/>
                  </a:lnTo>
                  <a:lnTo>
                    <a:pt x="1459187" y="872807"/>
                  </a:lnTo>
                  <a:lnTo>
                    <a:pt x="1461410" y="868997"/>
                  </a:lnTo>
                  <a:lnTo>
                    <a:pt x="1442465" y="868997"/>
                  </a:lnTo>
                  <a:lnTo>
                    <a:pt x="1431059" y="867727"/>
                  </a:lnTo>
                  <a:lnTo>
                    <a:pt x="1421225" y="866457"/>
                  </a:lnTo>
                  <a:lnTo>
                    <a:pt x="1412962" y="865187"/>
                  </a:lnTo>
                  <a:close/>
                </a:path>
                <a:path w="1744345" h="1081405">
                  <a:moveTo>
                    <a:pt x="1459187" y="872807"/>
                  </a:moveTo>
                  <a:lnTo>
                    <a:pt x="1428877" y="872807"/>
                  </a:lnTo>
                  <a:lnTo>
                    <a:pt x="1439417" y="875347"/>
                  </a:lnTo>
                  <a:lnTo>
                    <a:pt x="1422145" y="904557"/>
                  </a:lnTo>
                  <a:lnTo>
                    <a:pt x="1411858" y="905827"/>
                  </a:lnTo>
                  <a:lnTo>
                    <a:pt x="1440208" y="905827"/>
                  </a:lnTo>
                  <a:lnTo>
                    <a:pt x="1457705" y="875347"/>
                  </a:lnTo>
                  <a:lnTo>
                    <a:pt x="1459187" y="872807"/>
                  </a:lnTo>
                  <a:close/>
                </a:path>
                <a:path w="1744345" h="1081405">
                  <a:moveTo>
                    <a:pt x="1524127" y="881697"/>
                  </a:moveTo>
                  <a:lnTo>
                    <a:pt x="1510538" y="881697"/>
                  </a:lnTo>
                  <a:lnTo>
                    <a:pt x="1528826" y="891857"/>
                  </a:lnTo>
                  <a:lnTo>
                    <a:pt x="1532254" y="886777"/>
                  </a:lnTo>
                  <a:lnTo>
                    <a:pt x="1524127" y="881697"/>
                  </a:lnTo>
                  <a:close/>
                </a:path>
                <a:path w="1744345" h="1081405">
                  <a:moveTo>
                    <a:pt x="1306829" y="856297"/>
                  </a:moveTo>
                  <a:lnTo>
                    <a:pt x="1305052" y="860107"/>
                  </a:lnTo>
                  <a:lnTo>
                    <a:pt x="1345183" y="882967"/>
                  </a:lnTo>
                  <a:lnTo>
                    <a:pt x="1347089" y="879157"/>
                  </a:lnTo>
                  <a:lnTo>
                    <a:pt x="1343532" y="877887"/>
                  </a:lnTo>
                  <a:lnTo>
                    <a:pt x="1341119" y="875347"/>
                  </a:lnTo>
                  <a:lnTo>
                    <a:pt x="1339722" y="874077"/>
                  </a:lnTo>
                  <a:lnTo>
                    <a:pt x="1338452" y="871537"/>
                  </a:lnTo>
                  <a:lnTo>
                    <a:pt x="1337944" y="868997"/>
                  </a:lnTo>
                  <a:lnTo>
                    <a:pt x="1338071" y="867727"/>
                  </a:lnTo>
                  <a:lnTo>
                    <a:pt x="1338198" y="863917"/>
                  </a:lnTo>
                  <a:lnTo>
                    <a:pt x="1339595" y="861377"/>
                  </a:lnTo>
                  <a:lnTo>
                    <a:pt x="1340230" y="860107"/>
                  </a:lnTo>
                  <a:lnTo>
                    <a:pt x="1314195" y="860107"/>
                  </a:lnTo>
                  <a:lnTo>
                    <a:pt x="1310766" y="858837"/>
                  </a:lnTo>
                  <a:lnTo>
                    <a:pt x="1306829" y="856297"/>
                  </a:lnTo>
                  <a:close/>
                </a:path>
                <a:path w="1744345" h="1081405">
                  <a:moveTo>
                    <a:pt x="1448879" y="834707"/>
                  </a:moveTo>
                  <a:lnTo>
                    <a:pt x="1434464" y="834707"/>
                  </a:lnTo>
                  <a:lnTo>
                    <a:pt x="1437893" y="835977"/>
                  </a:lnTo>
                  <a:lnTo>
                    <a:pt x="1441577" y="837247"/>
                  </a:lnTo>
                  <a:lnTo>
                    <a:pt x="1446276" y="839787"/>
                  </a:lnTo>
                  <a:lnTo>
                    <a:pt x="1449069" y="843597"/>
                  </a:lnTo>
                  <a:lnTo>
                    <a:pt x="1450593" y="852487"/>
                  </a:lnTo>
                  <a:lnTo>
                    <a:pt x="1448815" y="858837"/>
                  </a:lnTo>
                  <a:lnTo>
                    <a:pt x="1444243" y="866457"/>
                  </a:lnTo>
                  <a:lnTo>
                    <a:pt x="1442465" y="868997"/>
                  </a:lnTo>
                  <a:lnTo>
                    <a:pt x="1461410" y="868997"/>
                  </a:lnTo>
                  <a:lnTo>
                    <a:pt x="1462151" y="867727"/>
                  </a:lnTo>
                  <a:lnTo>
                    <a:pt x="1464436" y="862647"/>
                  </a:lnTo>
                  <a:lnTo>
                    <a:pt x="1464817" y="860107"/>
                  </a:lnTo>
                  <a:lnTo>
                    <a:pt x="1465452" y="855027"/>
                  </a:lnTo>
                  <a:lnTo>
                    <a:pt x="1464564" y="851217"/>
                  </a:lnTo>
                  <a:lnTo>
                    <a:pt x="1462277" y="847407"/>
                  </a:lnTo>
                  <a:lnTo>
                    <a:pt x="1459102" y="842327"/>
                  </a:lnTo>
                  <a:lnTo>
                    <a:pt x="1448879" y="834707"/>
                  </a:lnTo>
                  <a:close/>
                </a:path>
                <a:path w="1744345" h="1081405">
                  <a:moveTo>
                    <a:pt x="1345310" y="787717"/>
                  </a:moveTo>
                  <a:lnTo>
                    <a:pt x="1344421" y="791527"/>
                  </a:lnTo>
                  <a:lnTo>
                    <a:pt x="1347089" y="791527"/>
                  </a:lnTo>
                  <a:lnTo>
                    <a:pt x="1349375" y="792797"/>
                  </a:lnTo>
                  <a:lnTo>
                    <a:pt x="1351152" y="794067"/>
                  </a:lnTo>
                  <a:lnTo>
                    <a:pt x="1352677" y="794067"/>
                  </a:lnTo>
                  <a:lnTo>
                    <a:pt x="1353565" y="795337"/>
                  </a:lnTo>
                  <a:lnTo>
                    <a:pt x="1354201" y="796607"/>
                  </a:lnTo>
                  <a:lnTo>
                    <a:pt x="1354708" y="797877"/>
                  </a:lnTo>
                  <a:lnTo>
                    <a:pt x="1354708" y="800417"/>
                  </a:lnTo>
                  <a:lnTo>
                    <a:pt x="1354073" y="801687"/>
                  </a:lnTo>
                  <a:lnTo>
                    <a:pt x="1353439" y="804227"/>
                  </a:lnTo>
                  <a:lnTo>
                    <a:pt x="1350390" y="809307"/>
                  </a:lnTo>
                  <a:lnTo>
                    <a:pt x="1345183" y="818197"/>
                  </a:lnTo>
                  <a:lnTo>
                    <a:pt x="1327530" y="848677"/>
                  </a:lnTo>
                  <a:lnTo>
                    <a:pt x="1324990" y="853757"/>
                  </a:lnTo>
                  <a:lnTo>
                    <a:pt x="1323213" y="856297"/>
                  </a:lnTo>
                  <a:lnTo>
                    <a:pt x="1320672" y="858837"/>
                  </a:lnTo>
                  <a:lnTo>
                    <a:pt x="1318767" y="860107"/>
                  </a:lnTo>
                  <a:lnTo>
                    <a:pt x="1340230" y="860107"/>
                  </a:lnTo>
                  <a:lnTo>
                    <a:pt x="1363852" y="819467"/>
                  </a:lnTo>
                  <a:lnTo>
                    <a:pt x="1378457" y="811847"/>
                  </a:lnTo>
                  <a:lnTo>
                    <a:pt x="1368043" y="811847"/>
                  </a:lnTo>
                  <a:lnTo>
                    <a:pt x="1378203" y="794067"/>
                  </a:lnTo>
                  <a:lnTo>
                    <a:pt x="1374647" y="791527"/>
                  </a:lnTo>
                  <a:lnTo>
                    <a:pt x="1345310" y="787717"/>
                  </a:lnTo>
                  <a:close/>
                </a:path>
                <a:path w="1744345" h="1081405">
                  <a:moveTo>
                    <a:pt x="1428091" y="827087"/>
                  </a:moveTo>
                  <a:lnTo>
                    <a:pt x="1422400" y="828357"/>
                  </a:lnTo>
                  <a:lnTo>
                    <a:pt x="1414906" y="829627"/>
                  </a:lnTo>
                  <a:lnTo>
                    <a:pt x="1409827" y="832167"/>
                  </a:lnTo>
                  <a:lnTo>
                    <a:pt x="1407032" y="837247"/>
                  </a:lnTo>
                  <a:lnTo>
                    <a:pt x="1405508" y="839787"/>
                  </a:lnTo>
                  <a:lnTo>
                    <a:pt x="1405001" y="842327"/>
                  </a:lnTo>
                  <a:lnTo>
                    <a:pt x="1406016" y="846137"/>
                  </a:lnTo>
                  <a:lnTo>
                    <a:pt x="1407286" y="848677"/>
                  </a:lnTo>
                  <a:lnTo>
                    <a:pt x="1411604" y="851217"/>
                  </a:lnTo>
                  <a:lnTo>
                    <a:pt x="1413764" y="851217"/>
                  </a:lnTo>
                  <a:lnTo>
                    <a:pt x="1418081" y="849947"/>
                  </a:lnTo>
                  <a:lnTo>
                    <a:pt x="1419986" y="848677"/>
                  </a:lnTo>
                  <a:lnTo>
                    <a:pt x="1421383" y="844867"/>
                  </a:lnTo>
                  <a:lnTo>
                    <a:pt x="1424177" y="839787"/>
                  </a:lnTo>
                  <a:lnTo>
                    <a:pt x="1425575" y="838517"/>
                  </a:lnTo>
                  <a:lnTo>
                    <a:pt x="1427988" y="835977"/>
                  </a:lnTo>
                  <a:lnTo>
                    <a:pt x="1431289" y="835977"/>
                  </a:lnTo>
                  <a:lnTo>
                    <a:pt x="1434464" y="834707"/>
                  </a:lnTo>
                  <a:lnTo>
                    <a:pt x="1448879" y="834707"/>
                  </a:lnTo>
                  <a:lnTo>
                    <a:pt x="1447164" y="833437"/>
                  </a:lnTo>
                  <a:lnTo>
                    <a:pt x="1440473" y="830897"/>
                  </a:lnTo>
                  <a:lnTo>
                    <a:pt x="1434115" y="828357"/>
                  </a:lnTo>
                  <a:lnTo>
                    <a:pt x="1428091" y="827087"/>
                  </a:lnTo>
                  <a:close/>
                </a:path>
                <a:path w="1744345" h="1081405">
                  <a:moveTo>
                    <a:pt x="1298797" y="752157"/>
                  </a:moveTo>
                  <a:lnTo>
                    <a:pt x="1290629" y="752157"/>
                  </a:lnTo>
                  <a:lnTo>
                    <a:pt x="1282318" y="753427"/>
                  </a:lnTo>
                  <a:lnTo>
                    <a:pt x="1253743" y="778827"/>
                  </a:lnTo>
                  <a:lnTo>
                    <a:pt x="1245832" y="805497"/>
                  </a:lnTo>
                  <a:lnTo>
                    <a:pt x="1246758" y="814387"/>
                  </a:lnTo>
                  <a:lnTo>
                    <a:pt x="1277969" y="843597"/>
                  </a:lnTo>
                  <a:lnTo>
                    <a:pt x="1284847" y="843597"/>
                  </a:lnTo>
                  <a:lnTo>
                    <a:pt x="1291843" y="842327"/>
                  </a:lnTo>
                  <a:lnTo>
                    <a:pt x="1298630" y="839787"/>
                  </a:lnTo>
                  <a:lnTo>
                    <a:pt x="1304702" y="835977"/>
                  </a:lnTo>
                  <a:lnTo>
                    <a:pt x="1308274" y="833437"/>
                  </a:lnTo>
                  <a:lnTo>
                    <a:pt x="1289684" y="833437"/>
                  </a:lnTo>
                  <a:lnTo>
                    <a:pt x="1284351" y="832167"/>
                  </a:lnTo>
                  <a:lnTo>
                    <a:pt x="1264175" y="800417"/>
                  </a:lnTo>
                  <a:lnTo>
                    <a:pt x="1265189" y="792797"/>
                  </a:lnTo>
                  <a:lnTo>
                    <a:pt x="1267846" y="783907"/>
                  </a:lnTo>
                  <a:lnTo>
                    <a:pt x="1272158" y="775017"/>
                  </a:lnTo>
                  <a:lnTo>
                    <a:pt x="1283626" y="775017"/>
                  </a:lnTo>
                  <a:lnTo>
                    <a:pt x="1275079" y="769937"/>
                  </a:lnTo>
                  <a:lnTo>
                    <a:pt x="1279397" y="764857"/>
                  </a:lnTo>
                  <a:lnTo>
                    <a:pt x="1284604" y="759777"/>
                  </a:lnTo>
                  <a:lnTo>
                    <a:pt x="1296289" y="757237"/>
                  </a:lnTo>
                  <a:lnTo>
                    <a:pt x="1314703" y="757237"/>
                  </a:lnTo>
                  <a:lnTo>
                    <a:pt x="1306822" y="753427"/>
                  </a:lnTo>
                  <a:lnTo>
                    <a:pt x="1298797" y="752157"/>
                  </a:lnTo>
                  <a:close/>
                </a:path>
                <a:path w="1744345" h="1081405">
                  <a:moveTo>
                    <a:pt x="1313052" y="823277"/>
                  </a:moveTo>
                  <a:lnTo>
                    <a:pt x="1306448" y="829627"/>
                  </a:lnTo>
                  <a:lnTo>
                    <a:pt x="1300479" y="832167"/>
                  </a:lnTo>
                  <a:lnTo>
                    <a:pt x="1289684" y="833437"/>
                  </a:lnTo>
                  <a:lnTo>
                    <a:pt x="1308274" y="833437"/>
                  </a:lnTo>
                  <a:lnTo>
                    <a:pt x="1310060" y="832167"/>
                  </a:lnTo>
                  <a:lnTo>
                    <a:pt x="1314703" y="827087"/>
                  </a:lnTo>
                  <a:lnTo>
                    <a:pt x="1313052" y="823277"/>
                  </a:lnTo>
                  <a:close/>
                </a:path>
                <a:path w="1744345" h="1081405">
                  <a:moveTo>
                    <a:pt x="1392636" y="804227"/>
                  </a:moveTo>
                  <a:lnTo>
                    <a:pt x="1385649" y="804227"/>
                  </a:lnTo>
                  <a:lnTo>
                    <a:pt x="1377447" y="806767"/>
                  </a:lnTo>
                  <a:lnTo>
                    <a:pt x="1368043" y="811847"/>
                  </a:lnTo>
                  <a:lnTo>
                    <a:pt x="1382776" y="811847"/>
                  </a:lnTo>
                  <a:lnTo>
                    <a:pt x="1385315" y="814387"/>
                  </a:lnTo>
                  <a:lnTo>
                    <a:pt x="1386713" y="818197"/>
                  </a:lnTo>
                  <a:lnTo>
                    <a:pt x="1387982" y="822007"/>
                  </a:lnTo>
                  <a:lnTo>
                    <a:pt x="1389633" y="824547"/>
                  </a:lnTo>
                  <a:lnTo>
                    <a:pt x="1393697" y="825817"/>
                  </a:lnTo>
                  <a:lnTo>
                    <a:pt x="1395983" y="827087"/>
                  </a:lnTo>
                  <a:lnTo>
                    <a:pt x="1398269" y="825817"/>
                  </a:lnTo>
                  <a:lnTo>
                    <a:pt x="1400682" y="825817"/>
                  </a:lnTo>
                  <a:lnTo>
                    <a:pt x="1402588" y="823277"/>
                  </a:lnTo>
                  <a:lnTo>
                    <a:pt x="1405254" y="819467"/>
                  </a:lnTo>
                  <a:lnTo>
                    <a:pt x="1405508" y="815657"/>
                  </a:lnTo>
                  <a:lnTo>
                    <a:pt x="1404619" y="813117"/>
                  </a:lnTo>
                  <a:lnTo>
                    <a:pt x="1403603" y="810577"/>
                  </a:lnTo>
                  <a:lnTo>
                    <a:pt x="1401571" y="808037"/>
                  </a:lnTo>
                  <a:lnTo>
                    <a:pt x="1398396" y="805497"/>
                  </a:lnTo>
                  <a:lnTo>
                    <a:pt x="1392636" y="804227"/>
                  </a:lnTo>
                  <a:close/>
                </a:path>
                <a:path w="1744345" h="1081405">
                  <a:moveTo>
                    <a:pt x="1116329" y="796607"/>
                  </a:moveTo>
                  <a:lnTo>
                    <a:pt x="1114552" y="799147"/>
                  </a:lnTo>
                  <a:lnTo>
                    <a:pt x="1155700" y="823277"/>
                  </a:lnTo>
                  <a:lnTo>
                    <a:pt x="1157477" y="820737"/>
                  </a:lnTo>
                  <a:lnTo>
                    <a:pt x="1153159" y="818197"/>
                  </a:lnTo>
                  <a:lnTo>
                    <a:pt x="1150492" y="815657"/>
                  </a:lnTo>
                  <a:lnTo>
                    <a:pt x="1149350" y="814387"/>
                  </a:lnTo>
                  <a:lnTo>
                    <a:pt x="1148206" y="811847"/>
                  </a:lnTo>
                  <a:lnTo>
                    <a:pt x="1147698" y="810577"/>
                  </a:lnTo>
                  <a:lnTo>
                    <a:pt x="1148079" y="806767"/>
                  </a:lnTo>
                  <a:lnTo>
                    <a:pt x="1149730" y="802957"/>
                  </a:lnTo>
                  <a:lnTo>
                    <a:pt x="1151318" y="800417"/>
                  </a:lnTo>
                  <a:lnTo>
                    <a:pt x="1124584" y="800417"/>
                  </a:lnTo>
                  <a:lnTo>
                    <a:pt x="1121536" y="799147"/>
                  </a:lnTo>
                  <a:lnTo>
                    <a:pt x="1116329" y="796607"/>
                  </a:lnTo>
                  <a:close/>
                </a:path>
                <a:path w="1744345" h="1081405">
                  <a:moveTo>
                    <a:pt x="1283626" y="775017"/>
                  </a:moveTo>
                  <a:lnTo>
                    <a:pt x="1272158" y="775017"/>
                  </a:lnTo>
                  <a:lnTo>
                    <a:pt x="1326388" y="806767"/>
                  </a:lnTo>
                  <a:lnTo>
                    <a:pt x="1329840" y="799147"/>
                  </a:lnTo>
                  <a:lnTo>
                    <a:pt x="1331817" y="792797"/>
                  </a:lnTo>
                  <a:lnTo>
                    <a:pt x="1331900" y="791527"/>
                  </a:lnTo>
                  <a:lnTo>
                    <a:pt x="1311402" y="791527"/>
                  </a:lnTo>
                  <a:lnTo>
                    <a:pt x="1283626" y="775017"/>
                  </a:lnTo>
                  <a:close/>
                </a:path>
                <a:path w="1744345" h="1081405">
                  <a:moveTo>
                    <a:pt x="1177416" y="691197"/>
                  </a:moveTo>
                  <a:lnTo>
                    <a:pt x="1176908" y="695007"/>
                  </a:lnTo>
                  <a:lnTo>
                    <a:pt x="1179448" y="695007"/>
                  </a:lnTo>
                  <a:lnTo>
                    <a:pt x="1181480" y="696277"/>
                  </a:lnTo>
                  <a:lnTo>
                    <a:pt x="1182751" y="696277"/>
                  </a:lnTo>
                  <a:lnTo>
                    <a:pt x="1184528" y="697547"/>
                  </a:lnTo>
                  <a:lnTo>
                    <a:pt x="1185671" y="698817"/>
                  </a:lnTo>
                  <a:lnTo>
                    <a:pt x="1186941" y="701357"/>
                  </a:lnTo>
                  <a:lnTo>
                    <a:pt x="1187068" y="702627"/>
                  </a:lnTo>
                  <a:lnTo>
                    <a:pt x="1186306" y="706437"/>
                  </a:lnTo>
                  <a:lnTo>
                    <a:pt x="1184655" y="708977"/>
                  </a:lnTo>
                  <a:lnTo>
                    <a:pt x="1135633" y="794067"/>
                  </a:lnTo>
                  <a:lnTo>
                    <a:pt x="1133220" y="797877"/>
                  </a:lnTo>
                  <a:lnTo>
                    <a:pt x="1130427" y="800417"/>
                  </a:lnTo>
                  <a:lnTo>
                    <a:pt x="1151318" y="800417"/>
                  </a:lnTo>
                  <a:lnTo>
                    <a:pt x="1152905" y="797877"/>
                  </a:lnTo>
                  <a:lnTo>
                    <a:pt x="1166621" y="773747"/>
                  </a:lnTo>
                  <a:lnTo>
                    <a:pt x="1173903" y="773747"/>
                  </a:lnTo>
                  <a:lnTo>
                    <a:pt x="1172717" y="771207"/>
                  </a:lnTo>
                  <a:lnTo>
                    <a:pt x="1172464" y="767397"/>
                  </a:lnTo>
                  <a:lnTo>
                    <a:pt x="1173606" y="763587"/>
                  </a:lnTo>
                  <a:lnTo>
                    <a:pt x="1174241" y="761047"/>
                  </a:lnTo>
                  <a:lnTo>
                    <a:pt x="1176401" y="757237"/>
                  </a:lnTo>
                  <a:lnTo>
                    <a:pt x="1196975" y="721677"/>
                  </a:lnTo>
                  <a:lnTo>
                    <a:pt x="1204721" y="719137"/>
                  </a:lnTo>
                  <a:lnTo>
                    <a:pt x="1209928" y="717867"/>
                  </a:lnTo>
                  <a:lnTo>
                    <a:pt x="1244676" y="717867"/>
                  </a:lnTo>
                  <a:lnTo>
                    <a:pt x="1243710" y="716597"/>
                  </a:lnTo>
                  <a:lnTo>
                    <a:pt x="1199895" y="716597"/>
                  </a:lnTo>
                  <a:lnTo>
                    <a:pt x="1210564" y="697547"/>
                  </a:lnTo>
                  <a:lnTo>
                    <a:pt x="1207261" y="696277"/>
                  </a:lnTo>
                  <a:lnTo>
                    <a:pt x="1177416" y="691197"/>
                  </a:lnTo>
                  <a:close/>
                </a:path>
                <a:path w="1744345" h="1081405">
                  <a:moveTo>
                    <a:pt x="1173903" y="773747"/>
                  </a:moveTo>
                  <a:lnTo>
                    <a:pt x="1166621" y="773747"/>
                  </a:lnTo>
                  <a:lnTo>
                    <a:pt x="1168018" y="777557"/>
                  </a:lnTo>
                  <a:lnTo>
                    <a:pt x="1196212" y="796607"/>
                  </a:lnTo>
                  <a:lnTo>
                    <a:pt x="1203928" y="796607"/>
                  </a:lnTo>
                  <a:lnTo>
                    <a:pt x="1211833" y="794067"/>
                  </a:lnTo>
                  <a:lnTo>
                    <a:pt x="1220997" y="790257"/>
                  </a:lnTo>
                  <a:lnTo>
                    <a:pt x="1195704" y="790257"/>
                  </a:lnTo>
                  <a:lnTo>
                    <a:pt x="1189735" y="788987"/>
                  </a:lnTo>
                  <a:lnTo>
                    <a:pt x="1184020" y="786447"/>
                  </a:lnTo>
                  <a:lnTo>
                    <a:pt x="1179321" y="783907"/>
                  </a:lnTo>
                  <a:lnTo>
                    <a:pt x="1176146" y="780097"/>
                  </a:lnTo>
                  <a:lnTo>
                    <a:pt x="1174495" y="775017"/>
                  </a:lnTo>
                  <a:lnTo>
                    <a:pt x="1173903" y="773747"/>
                  </a:lnTo>
                  <a:close/>
                </a:path>
                <a:path w="1744345" h="1081405">
                  <a:moveTo>
                    <a:pt x="1314703" y="757237"/>
                  </a:moveTo>
                  <a:lnTo>
                    <a:pt x="1296289" y="757237"/>
                  </a:lnTo>
                  <a:lnTo>
                    <a:pt x="1301622" y="758507"/>
                  </a:lnTo>
                  <a:lnTo>
                    <a:pt x="1309496" y="762317"/>
                  </a:lnTo>
                  <a:lnTo>
                    <a:pt x="1311909" y="764857"/>
                  </a:lnTo>
                  <a:lnTo>
                    <a:pt x="1315465" y="772477"/>
                  </a:lnTo>
                  <a:lnTo>
                    <a:pt x="1315889" y="775017"/>
                  </a:lnTo>
                  <a:lnTo>
                    <a:pt x="1315974" y="777557"/>
                  </a:lnTo>
                  <a:lnTo>
                    <a:pt x="1315465" y="782637"/>
                  </a:lnTo>
                  <a:lnTo>
                    <a:pt x="1313941" y="786447"/>
                  </a:lnTo>
                  <a:lnTo>
                    <a:pt x="1311402" y="791527"/>
                  </a:lnTo>
                  <a:lnTo>
                    <a:pt x="1331900" y="791527"/>
                  </a:lnTo>
                  <a:lnTo>
                    <a:pt x="1320678" y="761047"/>
                  </a:lnTo>
                  <a:lnTo>
                    <a:pt x="1314703" y="757237"/>
                  </a:lnTo>
                  <a:close/>
                </a:path>
                <a:path w="1744345" h="1081405">
                  <a:moveTo>
                    <a:pt x="1244676" y="717867"/>
                  </a:moveTo>
                  <a:lnTo>
                    <a:pt x="1216025" y="717867"/>
                  </a:lnTo>
                  <a:lnTo>
                    <a:pt x="1219072" y="719137"/>
                  </a:lnTo>
                  <a:lnTo>
                    <a:pt x="1221866" y="720407"/>
                  </a:lnTo>
                  <a:lnTo>
                    <a:pt x="1226946" y="722947"/>
                  </a:lnTo>
                  <a:lnTo>
                    <a:pt x="1229994" y="728027"/>
                  </a:lnTo>
                  <a:lnTo>
                    <a:pt x="1231010" y="734377"/>
                  </a:lnTo>
                  <a:lnTo>
                    <a:pt x="1231366" y="741997"/>
                  </a:lnTo>
                  <a:lnTo>
                    <a:pt x="1230137" y="749617"/>
                  </a:lnTo>
                  <a:lnTo>
                    <a:pt x="1207613" y="783907"/>
                  </a:lnTo>
                  <a:lnTo>
                    <a:pt x="1195704" y="790257"/>
                  </a:lnTo>
                  <a:lnTo>
                    <a:pt x="1220997" y="790257"/>
                  </a:lnTo>
                  <a:lnTo>
                    <a:pt x="1247223" y="758507"/>
                  </a:lnTo>
                  <a:lnTo>
                    <a:pt x="1250930" y="740727"/>
                  </a:lnTo>
                  <a:lnTo>
                    <a:pt x="1250188" y="733107"/>
                  </a:lnTo>
                  <a:lnTo>
                    <a:pt x="1248536" y="722947"/>
                  </a:lnTo>
                  <a:lnTo>
                    <a:pt x="1244676" y="717867"/>
                  </a:lnTo>
                  <a:close/>
                </a:path>
                <a:path w="1744345" h="1081405">
                  <a:moveTo>
                    <a:pt x="1102232" y="738187"/>
                  </a:moveTo>
                  <a:lnTo>
                    <a:pt x="1100454" y="741997"/>
                  </a:lnTo>
                  <a:lnTo>
                    <a:pt x="1139189" y="763587"/>
                  </a:lnTo>
                  <a:lnTo>
                    <a:pt x="1140967" y="761047"/>
                  </a:lnTo>
                  <a:lnTo>
                    <a:pt x="1137539" y="758507"/>
                  </a:lnTo>
                  <a:lnTo>
                    <a:pt x="1135252" y="757237"/>
                  </a:lnTo>
                  <a:lnTo>
                    <a:pt x="1133220" y="753427"/>
                  </a:lnTo>
                  <a:lnTo>
                    <a:pt x="1132839" y="752157"/>
                  </a:lnTo>
                  <a:lnTo>
                    <a:pt x="1132966" y="749617"/>
                  </a:lnTo>
                  <a:lnTo>
                    <a:pt x="1133220" y="748347"/>
                  </a:lnTo>
                  <a:lnTo>
                    <a:pt x="1134871" y="744537"/>
                  </a:lnTo>
                  <a:lnTo>
                    <a:pt x="1136268" y="741997"/>
                  </a:lnTo>
                  <a:lnTo>
                    <a:pt x="1110233" y="741997"/>
                  </a:lnTo>
                  <a:lnTo>
                    <a:pt x="1107313" y="740727"/>
                  </a:lnTo>
                  <a:lnTo>
                    <a:pt x="1103883" y="739457"/>
                  </a:lnTo>
                  <a:lnTo>
                    <a:pt x="1102232" y="738187"/>
                  </a:lnTo>
                  <a:close/>
                </a:path>
                <a:path w="1744345" h="1081405">
                  <a:moveTo>
                    <a:pt x="1157604" y="667067"/>
                  </a:moveTo>
                  <a:lnTo>
                    <a:pt x="1126489" y="667067"/>
                  </a:lnTo>
                  <a:lnTo>
                    <a:pt x="1134364" y="668337"/>
                  </a:lnTo>
                  <a:lnTo>
                    <a:pt x="1137919" y="669607"/>
                  </a:lnTo>
                  <a:lnTo>
                    <a:pt x="1140840" y="670877"/>
                  </a:lnTo>
                  <a:lnTo>
                    <a:pt x="1145793" y="673417"/>
                  </a:lnTo>
                  <a:lnTo>
                    <a:pt x="1148333" y="677227"/>
                  </a:lnTo>
                  <a:lnTo>
                    <a:pt x="1148460" y="686117"/>
                  </a:lnTo>
                  <a:lnTo>
                    <a:pt x="1146682" y="691197"/>
                  </a:lnTo>
                  <a:lnTo>
                    <a:pt x="1142872" y="697547"/>
                  </a:lnTo>
                  <a:lnTo>
                    <a:pt x="1123441" y="730567"/>
                  </a:lnTo>
                  <a:lnTo>
                    <a:pt x="1120775" y="735647"/>
                  </a:lnTo>
                  <a:lnTo>
                    <a:pt x="1119123" y="738187"/>
                  </a:lnTo>
                  <a:lnTo>
                    <a:pt x="1116583" y="740727"/>
                  </a:lnTo>
                  <a:lnTo>
                    <a:pt x="1114805" y="741997"/>
                  </a:lnTo>
                  <a:lnTo>
                    <a:pt x="1136268" y="741997"/>
                  </a:lnTo>
                  <a:lnTo>
                    <a:pt x="1137665" y="739457"/>
                  </a:lnTo>
                  <a:lnTo>
                    <a:pt x="1157096" y="705167"/>
                  </a:lnTo>
                  <a:lnTo>
                    <a:pt x="1161288" y="698817"/>
                  </a:lnTo>
                  <a:lnTo>
                    <a:pt x="1163573" y="692467"/>
                  </a:lnTo>
                  <a:lnTo>
                    <a:pt x="1164335" y="688657"/>
                  </a:lnTo>
                  <a:lnTo>
                    <a:pt x="1165225" y="683577"/>
                  </a:lnTo>
                  <a:lnTo>
                    <a:pt x="1164716" y="678497"/>
                  </a:lnTo>
                  <a:lnTo>
                    <a:pt x="1162684" y="673417"/>
                  </a:lnTo>
                  <a:lnTo>
                    <a:pt x="1160652" y="669607"/>
                  </a:lnTo>
                  <a:lnTo>
                    <a:pt x="1157604" y="667067"/>
                  </a:lnTo>
                  <a:close/>
                </a:path>
                <a:path w="1744345" h="1081405">
                  <a:moveTo>
                    <a:pt x="1054861" y="711517"/>
                  </a:moveTo>
                  <a:lnTo>
                    <a:pt x="1052956" y="714057"/>
                  </a:lnTo>
                  <a:lnTo>
                    <a:pt x="1092707" y="736917"/>
                  </a:lnTo>
                  <a:lnTo>
                    <a:pt x="1094485" y="734377"/>
                  </a:lnTo>
                  <a:lnTo>
                    <a:pt x="1090421" y="731837"/>
                  </a:lnTo>
                  <a:lnTo>
                    <a:pt x="1087881" y="729297"/>
                  </a:lnTo>
                  <a:lnTo>
                    <a:pt x="1086739" y="728027"/>
                  </a:lnTo>
                  <a:lnTo>
                    <a:pt x="1085595" y="725487"/>
                  </a:lnTo>
                  <a:lnTo>
                    <a:pt x="1085088" y="724217"/>
                  </a:lnTo>
                  <a:lnTo>
                    <a:pt x="1085341" y="722947"/>
                  </a:lnTo>
                  <a:lnTo>
                    <a:pt x="1085468" y="720407"/>
                  </a:lnTo>
                  <a:lnTo>
                    <a:pt x="1087119" y="717867"/>
                  </a:lnTo>
                  <a:lnTo>
                    <a:pt x="1088339" y="715327"/>
                  </a:lnTo>
                  <a:lnTo>
                    <a:pt x="1062481" y="715327"/>
                  </a:lnTo>
                  <a:lnTo>
                    <a:pt x="1059179" y="714057"/>
                  </a:lnTo>
                  <a:lnTo>
                    <a:pt x="1054861" y="711517"/>
                  </a:lnTo>
                  <a:close/>
                </a:path>
                <a:path w="1744345" h="1081405">
                  <a:moveTo>
                    <a:pt x="1226184" y="707707"/>
                  </a:moveTo>
                  <a:lnTo>
                    <a:pt x="1220469" y="708977"/>
                  </a:lnTo>
                  <a:lnTo>
                    <a:pt x="1214881" y="708977"/>
                  </a:lnTo>
                  <a:lnTo>
                    <a:pt x="1208023" y="711517"/>
                  </a:lnTo>
                  <a:lnTo>
                    <a:pt x="1199895" y="716597"/>
                  </a:lnTo>
                  <a:lnTo>
                    <a:pt x="1243710" y="716597"/>
                  </a:lnTo>
                  <a:lnTo>
                    <a:pt x="1235836" y="711517"/>
                  </a:lnTo>
                  <a:lnTo>
                    <a:pt x="1231264" y="708977"/>
                  </a:lnTo>
                  <a:lnTo>
                    <a:pt x="1226184" y="707707"/>
                  </a:lnTo>
                  <a:close/>
                </a:path>
                <a:path w="1744345" h="1081405">
                  <a:moveTo>
                    <a:pt x="1111122" y="640397"/>
                  </a:moveTo>
                  <a:lnTo>
                    <a:pt x="1086611" y="640397"/>
                  </a:lnTo>
                  <a:lnTo>
                    <a:pt x="1090167" y="641667"/>
                  </a:lnTo>
                  <a:lnTo>
                    <a:pt x="1093342" y="642937"/>
                  </a:lnTo>
                  <a:lnTo>
                    <a:pt x="1097788" y="645477"/>
                  </a:lnTo>
                  <a:lnTo>
                    <a:pt x="1100327" y="649287"/>
                  </a:lnTo>
                  <a:lnTo>
                    <a:pt x="1100963" y="658177"/>
                  </a:lnTo>
                  <a:lnTo>
                    <a:pt x="1099184" y="663257"/>
                  </a:lnTo>
                  <a:lnTo>
                    <a:pt x="1095502" y="669607"/>
                  </a:lnTo>
                  <a:lnTo>
                    <a:pt x="1076070" y="703897"/>
                  </a:lnTo>
                  <a:lnTo>
                    <a:pt x="1073277" y="708977"/>
                  </a:lnTo>
                  <a:lnTo>
                    <a:pt x="1071498" y="711517"/>
                  </a:lnTo>
                  <a:lnTo>
                    <a:pt x="1070736" y="711517"/>
                  </a:lnTo>
                  <a:lnTo>
                    <a:pt x="1068831" y="714057"/>
                  </a:lnTo>
                  <a:lnTo>
                    <a:pt x="1064640" y="714057"/>
                  </a:lnTo>
                  <a:lnTo>
                    <a:pt x="1062481" y="715327"/>
                  </a:lnTo>
                  <a:lnTo>
                    <a:pt x="1088339" y="715327"/>
                  </a:lnTo>
                  <a:lnTo>
                    <a:pt x="1090167" y="711517"/>
                  </a:lnTo>
                  <a:lnTo>
                    <a:pt x="1111757" y="674687"/>
                  </a:lnTo>
                  <a:lnTo>
                    <a:pt x="1113789" y="670877"/>
                  </a:lnTo>
                  <a:lnTo>
                    <a:pt x="1114425" y="669607"/>
                  </a:lnTo>
                  <a:lnTo>
                    <a:pt x="1121155" y="668337"/>
                  </a:lnTo>
                  <a:lnTo>
                    <a:pt x="1126489" y="667067"/>
                  </a:lnTo>
                  <a:lnTo>
                    <a:pt x="1157604" y="667067"/>
                  </a:lnTo>
                  <a:lnTo>
                    <a:pt x="1155509" y="665797"/>
                  </a:lnTo>
                  <a:lnTo>
                    <a:pt x="1116329" y="665797"/>
                  </a:lnTo>
                  <a:lnTo>
                    <a:pt x="1118234" y="659447"/>
                  </a:lnTo>
                  <a:lnTo>
                    <a:pt x="1118361" y="653097"/>
                  </a:lnTo>
                  <a:lnTo>
                    <a:pt x="1116456" y="649287"/>
                  </a:lnTo>
                  <a:lnTo>
                    <a:pt x="1114552" y="644207"/>
                  </a:lnTo>
                  <a:lnTo>
                    <a:pt x="1111122" y="640397"/>
                  </a:lnTo>
                  <a:close/>
                </a:path>
                <a:path w="1744345" h="1081405">
                  <a:moveTo>
                    <a:pt x="1007998" y="683577"/>
                  </a:moveTo>
                  <a:lnTo>
                    <a:pt x="1006220" y="687387"/>
                  </a:lnTo>
                  <a:lnTo>
                    <a:pt x="1045082" y="708977"/>
                  </a:lnTo>
                  <a:lnTo>
                    <a:pt x="1046860" y="706437"/>
                  </a:lnTo>
                  <a:lnTo>
                    <a:pt x="1042542" y="703897"/>
                  </a:lnTo>
                  <a:lnTo>
                    <a:pt x="1039876" y="701357"/>
                  </a:lnTo>
                  <a:lnTo>
                    <a:pt x="1038986" y="700087"/>
                  </a:lnTo>
                  <a:lnTo>
                    <a:pt x="1037970" y="698817"/>
                  </a:lnTo>
                  <a:lnTo>
                    <a:pt x="1037589" y="697547"/>
                  </a:lnTo>
                  <a:lnTo>
                    <a:pt x="1037970" y="693737"/>
                  </a:lnTo>
                  <a:lnTo>
                    <a:pt x="1039494" y="689927"/>
                  </a:lnTo>
                  <a:lnTo>
                    <a:pt x="1041018" y="687387"/>
                  </a:lnTo>
                  <a:lnTo>
                    <a:pt x="1014348" y="687387"/>
                  </a:lnTo>
                  <a:lnTo>
                    <a:pt x="1011554" y="686117"/>
                  </a:lnTo>
                  <a:lnTo>
                    <a:pt x="1007998" y="683577"/>
                  </a:lnTo>
                  <a:close/>
                </a:path>
                <a:path w="1744345" h="1081405">
                  <a:moveTo>
                    <a:pt x="1046098" y="614997"/>
                  </a:moveTo>
                  <a:lnTo>
                    <a:pt x="1045590" y="618807"/>
                  </a:lnTo>
                  <a:lnTo>
                    <a:pt x="1048257" y="618807"/>
                  </a:lnTo>
                  <a:lnTo>
                    <a:pt x="1050416" y="620077"/>
                  </a:lnTo>
                  <a:lnTo>
                    <a:pt x="1052067" y="621347"/>
                  </a:lnTo>
                  <a:lnTo>
                    <a:pt x="1053591" y="621347"/>
                  </a:lnTo>
                  <a:lnTo>
                    <a:pt x="1054480" y="622617"/>
                  </a:lnTo>
                  <a:lnTo>
                    <a:pt x="1054989" y="623887"/>
                  </a:lnTo>
                  <a:lnTo>
                    <a:pt x="1055369" y="625157"/>
                  </a:lnTo>
                  <a:lnTo>
                    <a:pt x="1055242" y="626427"/>
                  </a:lnTo>
                  <a:lnTo>
                    <a:pt x="1025525" y="681037"/>
                  </a:lnTo>
                  <a:lnTo>
                    <a:pt x="1021588" y="684847"/>
                  </a:lnTo>
                  <a:lnTo>
                    <a:pt x="1019936" y="686117"/>
                  </a:lnTo>
                  <a:lnTo>
                    <a:pt x="1018031" y="687387"/>
                  </a:lnTo>
                  <a:lnTo>
                    <a:pt x="1041018" y="687387"/>
                  </a:lnTo>
                  <a:lnTo>
                    <a:pt x="1042542" y="684847"/>
                  </a:lnTo>
                  <a:lnTo>
                    <a:pt x="1066800" y="642937"/>
                  </a:lnTo>
                  <a:lnTo>
                    <a:pt x="1071244" y="640397"/>
                  </a:lnTo>
                  <a:lnTo>
                    <a:pt x="1111122" y="640397"/>
                  </a:lnTo>
                  <a:lnTo>
                    <a:pt x="1107820" y="637857"/>
                  </a:lnTo>
                  <a:lnTo>
                    <a:pt x="1069339" y="637857"/>
                  </a:lnTo>
                  <a:lnTo>
                    <a:pt x="1078991" y="621347"/>
                  </a:lnTo>
                  <a:lnTo>
                    <a:pt x="1075308" y="618807"/>
                  </a:lnTo>
                  <a:lnTo>
                    <a:pt x="1046098" y="614997"/>
                  </a:lnTo>
                  <a:close/>
                </a:path>
                <a:path w="1744345" h="1081405">
                  <a:moveTo>
                    <a:pt x="999188" y="579437"/>
                  </a:moveTo>
                  <a:lnTo>
                    <a:pt x="990982" y="579437"/>
                  </a:lnTo>
                  <a:lnTo>
                    <a:pt x="982598" y="580707"/>
                  </a:lnTo>
                  <a:lnTo>
                    <a:pt x="954151" y="606107"/>
                  </a:lnTo>
                  <a:lnTo>
                    <a:pt x="946239" y="632777"/>
                  </a:lnTo>
                  <a:lnTo>
                    <a:pt x="947165" y="641667"/>
                  </a:lnTo>
                  <a:lnTo>
                    <a:pt x="978376" y="670877"/>
                  </a:lnTo>
                  <a:lnTo>
                    <a:pt x="985254" y="670877"/>
                  </a:lnTo>
                  <a:lnTo>
                    <a:pt x="992251" y="669607"/>
                  </a:lnTo>
                  <a:lnTo>
                    <a:pt x="999037" y="667067"/>
                  </a:lnTo>
                  <a:lnTo>
                    <a:pt x="1005109" y="663257"/>
                  </a:lnTo>
                  <a:lnTo>
                    <a:pt x="1008681" y="660717"/>
                  </a:lnTo>
                  <a:lnTo>
                    <a:pt x="990091" y="660717"/>
                  </a:lnTo>
                  <a:lnTo>
                    <a:pt x="984757" y="659447"/>
                  </a:lnTo>
                  <a:lnTo>
                    <a:pt x="964582" y="627697"/>
                  </a:lnTo>
                  <a:lnTo>
                    <a:pt x="965596" y="618807"/>
                  </a:lnTo>
                  <a:lnTo>
                    <a:pt x="968253" y="611187"/>
                  </a:lnTo>
                  <a:lnTo>
                    <a:pt x="972565" y="602297"/>
                  </a:lnTo>
                  <a:lnTo>
                    <a:pt x="983936" y="602297"/>
                  </a:lnTo>
                  <a:lnTo>
                    <a:pt x="975359" y="597217"/>
                  </a:lnTo>
                  <a:lnTo>
                    <a:pt x="979804" y="590867"/>
                  </a:lnTo>
                  <a:lnTo>
                    <a:pt x="985011" y="587057"/>
                  </a:lnTo>
                  <a:lnTo>
                    <a:pt x="996695" y="584517"/>
                  </a:lnTo>
                  <a:lnTo>
                    <a:pt x="1015110" y="584517"/>
                  </a:lnTo>
                  <a:lnTo>
                    <a:pt x="1007227" y="580707"/>
                  </a:lnTo>
                  <a:lnTo>
                    <a:pt x="999188" y="579437"/>
                  </a:lnTo>
                  <a:close/>
                </a:path>
                <a:path w="1744345" h="1081405">
                  <a:moveTo>
                    <a:pt x="1144396" y="660717"/>
                  </a:moveTo>
                  <a:lnTo>
                    <a:pt x="1133728" y="660717"/>
                  </a:lnTo>
                  <a:lnTo>
                    <a:pt x="1126235" y="661987"/>
                  </a:lnTo>
                  <a:lnTo>
                    <a:pt x="1116329" y="665797"/>
                  </a:lnTo>
                  <a:lnTo>
                    <a:pt x="1155509" y="665797"/>
                  </a:lnTo>
                  <a:lnTo>
                    <a:pt x="1153414" y="664527"/>
                  </a:lnTo>
                  <a:lnTo>
                    <a:pt x="1149095" y="661987"/>
                  </a:lnTo>
                  <a:lnTo>
                    <a:pt x="1144396" y="660717"/>
                  </a:lnTo>
                  <a:close/>
                </a:path>
                <a:path w="1744345" h="1081405">
                  <a:moveTo>
                    <a:pt x="1013459" y="650557"/>
                  </a:moveTo>
                  <a:lnTo>
                    <a:pt x="1006855" y="655637"/>
                  </a:lnTo>
                  <a:lnTo>
                    <a:pt x="1000886" y="659447"/>
                  </a:lnTo>
                  <a:lnTo>
                    <a:pt x="990091" y="660717"/>
                  </a:lnTo>
                  <a:lnTo>
                    <a:pt x="1008681" y="660717"/>
                  </a:lnTo>
                  <a:lnTo>
                    <a:pt x="1010467" y="659447"/>
                  </a:lnTo>
                  <a:lnTo>
                    <a:pt x="1015110" y="654367"/>
                  </a:lnTo>
                  <a:lnTo>
                    <a:pt x="1013459" y="650557"/>
                  </a:lnTo>
                  <a:close/>
                </a:path>
                <a:path w="1744345" h="1081405">
                  <a:moveTo>
                    <a:pt x="1092707" y="632777"/>
                  </a:moveTo>
                  <a:lnTo>
                    <a:pt x="1088897" y="632777"/>
                  </a:lnTo>
                  <a:lnTo>
                    <a:pt x="1085088" y="634047"/>
                  </a:lnTo>
                  <a:lnTo>
                    <a:pt x="1078356" y="635317"/>
                  </a:lnTo>
                  <a:lnTo>
                    <a:pt x="1069339" y="637857"/>
                  </a:lnTo>
                  <a:lnTo>
                    <a:pt x="1107820" y="637857"/>
                  </a:lnTo>
                  <a:lnTo>
                    <a:pt x="1106169" y="636587"/>
                  </a:lnTo>
                  <a:lnTo>
                    <a:pt x="1103248" y="635317"/>
                  </a:lnTo>
                  <a:lnTo>
                    <a:pt x="1099946" y="634047"/>
                  </a:lnTo>
                  <a:lnTo>
                    <a:pt x="1092707" y="632777"/>
                  </a:lnTo>
                  <a:close/>
                </a:path>
                <a:path w="1744345" h="1081405">
                  <a:moveTo>
                    <a:pt x="922019" y="537527"/>
                  </a:moveTo>
                  <a:lnTo>
                    <a:pt x="920368" y="541337"/>
                  </a:lnTo>
                  <a:lnTo>
                    <a:pt x="932814" y="547687"/>
                  </a:lnTo>
                  <a:lnTo>
                    <a:pt x="899032" y="606107"/>
                  </a:lnTo>
                  <a:lnTo>
                    <a:pt x="897254" y="611187"/>
                  </a:lnTo>
                  <a:lnTo>
                    <a:pt x="896492" y="617537"/>
                  </a:lnTo>
                  <a:lnTo>
                    <a:pt x="897127" y="621347"/>
                  </a:lnTo>
                  <a:lnTo>
                    <a:pt x="900429" y="626427"/>
                  </a:lnTo>
                  <a:lnTo>
                    <a:pt x="902588" y="628967"/>
                  </a:lnTo>
                  <a:lnTo>
                    <a:pt x="909192" y="632777"/>
                  </a:lnTo>
                  <a:lnTo>
                    <a:pt x="913764" y="634047"/>
                  </a:lnTo>
                  <a:lnTo>
                    <a:pt x="924305" y="631507"/>
                  </a:lnTo>
                  <a:lnTo>
                    <a:pt x="929513" y="628967"/>
                  </a:lnTo>
                  <a:lnTo>
                    <a:pt x="933068" y="626427"/>
                  </a:lnTo>
                  <a:lnTo>
                    <a:pt x="921892" y="626427"/>
                  </a:lnTo>
                  <a:lnTo>
                    <a:pt x="919733" y="625157"/>
                  </a:lnTo>
                  <a:lnTo>
                    <a:pt x="917828" y="625157"/>
                  </a:lnTo>
                  <a:lnTo>
                    <a:pt x="915542" y="622617"/>
                  </a:lnTo>
                  <a:lnTo>
                    <a:pt x="914272" y="621347"/>
                  </a:lnTo>
                  <a:lnTo>
                    <a:pt x="913764" y="618807"/>
                  </a:lnTo>
                  <a:lnTo>
                    <a:pt x="913383" y="616267"/>
                  </a:lnTo>
                  <a:lnTo>
                    <a:pt x="914653" y="612457"/>
                  </a:lnTo>
                  <a:lnTo>
                    <a:pt x="946911" y="556577"/>
                  </a:lnTo>
                  <a:lnTo>
                    <a:pt x="961850" y="556577"/>
                  </a:lnTo>
                  <a:lnTo>
                    <a:pt x="950340" y="550227"/>
                  </a:lnTo>
                  <a:lnTo>
                    <a:pt x="957084" y="538797"/>
                  </a:lnTo>
                  <a:lnTo>
                    <a:pt x="925829" y="538797"/>
                  </a:lnTo>
                  <a:lnTo>
                    <a:pt x="922019" y="537527"/>
                  </a:lnTo>
                  <a:close/>
                </a:path>
                <a:path w="1744345" h="1081405">
                  <a:moveTo>
                    <a:pt x="983936" y="602297"/>
                  </a:moveTo>
                  <a:lnTo>
                    <a:pt x="972565" y="602297"/>
                  </a:lnTo>
                  <a:lnTo>
                    <a:pt x="1026794" y="634047"/>
                  </a:lnTo>
                  <a:lnTo>
                    <a:pt x="1030247" y="626427"/>
                  </a:lnTo>
                  <a:lnTo>
                    <a:pt x="1032224" y="618807"/>
                  </a:lnTo>
                  <a:lnTo>
                    <a:pt x="1011808" y="618807"/>
                  </a:lnTo>
                  <a:lnTo>
                    <a:pt x="983936" y="602297"/>
                  </a:lnTo>
                  <a:close/>
                </a:path>
                <a:path w="1744345" h="1081405">
                  <a:moveTo>
                    <a:pt x="931417" y="622617"/>
                  </a:moveTo>
                  <a:lnTo>
                    <a:pt x="929131" y="625157"/>
                  </a:lnTo>
                  <a:lnTo>
                    <a:pt x="926845" y="626427"/>
                  </a:lnTo>
                  <a:lnTo>
                    <a:pt x="933068" y="626427"/>
                  </a:lnTo>
                  <a:lnTo>
                    <a:pt x="934846" y="625157"/>
                  </a:lnTo>
                  <a:lnTo>
                    <a:pt x="931417" y="622617"/>
                  </a:lnTo>
                  <a:close/>
                </a:path>
                <a:path w="1744345" h="1081405">
                  <a:moveTo>
                    <a:pt x="1015110" y="584517"/>
                  </a:moveTo>
                  <a:lnTo>
                    <a:pt x="1002029" y="584517"/>
                  </a:lnTo>
                  <a:lnTo>
                    <a:pt x="1009903" y="589597"/>
                  </a:lnTo>
                  <a:lnTo>
                    <a:pt x="1012316" y="592137"/>
                  </a:lnTo>
                  <a:lnTo>
                    <a:pt x="1014094" y="595947"/>
                  </a:lnTo>
                  <a:lnTo>
                    <a:pt x="1015872" y="598487"/>
                  </a:lnTo>
                  <a:lnTo>
                    <a:pt x="1016507" y="602297"/>
                  </a:lnTo>
                  <a:lnTo>
                    <a:pt x="1015872" y="609917"/>
                  </a:lnTo>
                  <a:lnTo>
                    <a:pt x="1014348" y="613727"/>
                  </a:lnTo>
                  <a:lnTo>
                    <a:pt x="1011808" y="618807"/>
                  </a:lnTo>
                  <a:lnTo>
                    <a:pt x="1032224" y="618807"/>
                  </a:lnTo>
                  <a:lnTo>
                    <a:pt x="1021085" y="588327"/>
                  </a:lnTo>
                  <a:lnTo>
                    <a:pt x="1015110" y="584517"/>
                  </a:lnTo>
                  <a:close/>
                </a:path>
                <a:path w="1744345" h="1081405">
                  <a:moveTo>
                    <a:pt x="961850" y="556577"/>
                  </a:moveTo>
                  <a:lnTo>
                    <a:pt x="946911" y="556577"/>
                  </a:lnTo>
                  <a:lnTo>
                    <a:pt x="965326" y="566737"/>
                  </a:lnTo>
                  <a:lnTo>
                    <a:pt x="968755" y="560387"/>
                  </a:lnTo>
                  <a:lnTo>
                    <a:pt x="961850" y="556577"/>
                  </a:lnTo>
                  <a:close/>
                </a:path>
                <a:path w="1744345" h="1081405">
                  <a:moveTo>
                    <a:pt x="962659" y="522287"/>
                  </a:moveTo>
                  <a:lnTo>
                    <a:pt x="956944" y="527367"/>
                  </a:lnTo>
                  <a:lnTo>
                    <a:pt x="952880" y="529907"/>
                  </a:lnTo>
                  <a:lnTo>
                    <a:pt x="950213" y="531177"/>
                  </a:lnTo>
                  <a:lnTo>
                    <a:pt x="940307" y="536257"/>
                  </a:lnTo>
                  <a:lnTo>
                    <a:pt x="930275" y="538797"/>
                  </a:lnTo>
                  <a:lnTo>
                    <a:pt x="957084" y="538797"/>
                  </a:lnTo>
                  <a:lnTo>
                    <a:pt x="965326" y="524827"/>
                  </a:lnTo>
                  <a:lnTo>
                    <a:pt x="962659" y="522287"/>
                  </a:lnTo>
                  <a:close/>
                </a:path>
              </a:pathLst>
            </a:custGeom>
            <a:solidFill>
              <a:srgbClr val="000000"/>
            </a:solidFill>
          </p:spPr>
          <p:txBody>
            <a:bodyPr wrap="square" lIns="0" tIns="0" rIns="0" bIns="0" rtlCol="0"/>
            <a:lstStyle/>
            <a:p>
              <a:endParaRPr/>
            </a:p>
          </p:txBody>
        </p:sp>
      </p:grpSp>
      <p:sp>
        <p:nvSpPr>
          <p:cNvPr id="30" name="object 30"/>
          <p:cNvSpPr txBox="1"/>
          <p:nvPr/>
        </p:nvSpPr>
        <p:spPr>
          <a:xfrm>
            <a:off x="7395209" y="4477639"/>
            <a:ext cx="2540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100</a:t>
            </a:r>
            <a:endParaRPr sz="1200">
              <a:latin typeface="Times New Roman"/>
              <a:cs typeface="Times New Roman"/>
            </a:endParaRPr>
          </a:p>
        </p:txBody>
      </p:sp>
      <p:sp>
        <p:nvSpPr>
          <p:cNvPr id="31" name="object 31"/>
          <p:cNvSpPr txBox="1"/>
          <p:nvPr/>
        </p:nvSpPr>
        <p:spPr>
          <a:xfrm>
            <a:off x="7395209" y="3458082"/>
            <a:ext cx="2540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150</a:t>
            </a:r>
            <a:endParaRPr sz="1200">
              <a:latin typeface="Times New Roman"/>
              <a:cs typeface="Times New Roman"/>
            </a:endParaRPr>
          </a:p>
        </p:txBody>
      </p:sp>
      <p:sp>
        <p:nvSpPr>
          <p:cNvPr id="32" name="object 32"/>
          <p:cNvSpPr txBox="1"/>
          <p:nvPr/>
        </p:nvSpPr>
        <p:spPr>
          <a:xfrm>
            <a:off x="7395209" y="2543683"/>
            <a:ext cx="2540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200</a:t>
            </a:r>
            <a:endParaRPr sz="1200">
              <a:latin typeface="Times New Roman"/>
              <a:cs typeface="Times New Roman"/>
            </a:endParaRPr>
          </a:p>
        </p:txBody>
      </p:sp>
      <p:sp>
        <p:nvSpPr>
          <p:cNvPr id="33" name="object 33"/>
          <p:cNvSpPr txBox="1"/>
          <p:nvPr/>
        </p:nvSpPr>
        <p:spPr>
          <a:xfrm>
            <a:off x="7395209" y="1657603"/>
            <a:ext cx="2540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250</a:t>
            </a:r>
            <a:endParaRPr sz="1200">
              <a:latin typeface="Times New Roman"/>
              <a:cs typeface="Times New Roman"/>
            </a:endParaRPr>
          </a:p>
        </p:txBody>
      </p:sp>
      <p:sp>
        <p:nvSpPr>
          <p:cNvPr id="34" name="object 34"/>
          <p:cNvSpPr txBox="1"/>
          <p:nvPr/>
        </p:nvSpPr>
        <p:spPr>
          <a:xfrm>
            <a:off x="7395209" y="638302"/>
            <a:ext cx="2540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300</a:t>
            </a:r>
            <a:endParaRPr sz="1200">
              <a:latin typeface="Times New Roman"/>
              <a:cs typeface="Times New Roman"/>
            </a:endParaRPr>
          </a:p>
        </p:txBody>
      </p:sp>
      <p:sp>
        <p:nvSpPr>
          <p:cNvPr id="35" name="object 35"/>
          <p:cNvSpPr/>
          <p:nvPr/>
        </p:nvSpPr>
        <p:spPr>
          <a:xfrm>
            <a:off x="5410200" y="5512308"/>
            <a:ext cx="1066800" cy="103505"/>
          </a:xfrm>
          <a:custGeom>
            <a:avLst/>
            <a:gdLst/>
            <a:ahLst/>
            <a:cxnLst/>
            <a:rect l="l" t="t" r="r" b="b"/>
            <a:pathLst>
              <a:path w="1066800" h="103504">
                <a:moveTo>
                  <a:pt x="978280" y="0"/>
                </a:moveTo>
                <a:lnTo>
                  <a:pt x="974344" y="1015"/>
                </a:lnTo>
                <a:lnTo>
                  <a:pt x="970788" y="7111"/>
                </a:lnTo>
                <a:lnTo>
                  <a:pt x="971803" y="11048"/>
                </a:lnTo>
                <a:lnTo>
                  <a:pt x="1030746" y="45432"/>
                </a:lnTo>
                <a:lnTo>
                  <a:pt x="1054227" y="45465"/>
                </a:lnTo>
                <a:lnTo>
                  <a:pt x="1054227" y="58165"/>
                </a:lnTo>
                <a:lnTo>
                  <a:pt x="1030721" y="58165"/>
                </a:lnTo>
                <a:lnTo>
                  <a:pt x="971676" y="92468"/>
                </a:lnTo>
                <a:lnTo>
                  <a:pt x="970661" y="96354"/>
                </a:lnTo>
                <a:lnTo>
                  <a:pt x="974216" y="102425"/>
                </a:lnTo>
                <a:lnTo>
                  <a:pt x="978153" y="103454"/>
                </a:lnTo>
                <a:lnTo>
                  <a:pt x="1055899" y="58165"/>
                </a:lnTo>
                <a:lnTo>
                  <a:pt x="1054227" y="58165"/>
                </a:lnTo>
                <a:lnTo>
                  <a:pt x="1055957" y="58132"/>
                </a:lnTo>
                <a:lnTo>
                  <a:pt x="1066800" y="51815"/>
                </a:lnTo>
                <a:lnTo>
                  <a:pt x="978280" y="0"/>
                </a:lnTo>
                <a:close/>
              </a:path>
              <a:path w="1066800" h="103504">
                <a:moveTo>
                  <a:pt x="1041671" y="51804"/>
                </a:moveTo>
                <a:lnTo>
                  <a:pt x="1030780" y="58132"/>
                </a:lnTo>
                <a:lnTo>
                  <a:pt x="1054227" y="58165"/>
                </a:lnTo>
                <a:lnTo>
                  <a:pt x="1054227" y="57276"/>
                </a:lnTo>
                <a:lnTo>
                  <a:pt x="1051052" y="57276"/>
                </a:lnTo>
                <a:lnTo>
                  <a:pt x="1041671" y="51804"/>
                </a:lnTo>
                <a:close/>
              </a:path>
              <a:path w="1066800" h="103504">
                <a:moveTo>
                  <a:pt x="0" y="43941"/>
                </a:moveTo>
                <a:lnTo>
                  <a:pt x="0" y="56641"/>
                </a:lnTo>
                <a:lnTo>
                  <a:pt x="1030780" y="58132"/>
                </a:lnTo>
                <a:lnTo>
                  <a:pt x="1041671" y="51804"/>
                </a:lnTo>
                <a:lnTo>
                  <a:pt x="1030746" y="45432"/>
                </a:lnTo>
                <a:lnTo>
                  <a:pt x="0" y="43941"/>
                </a:lnTo>
                <a:close/>
              </a:path>
              <a:path w="1066800" h="103504">
                <a:moveTo>
                  <a:pt x="1051052" y="46354"/>
                </a:moveTo>
                <a:lnTo>
                  <a:pt x="1041671" y="51804"/>
                </a:lnTo>
                <a:lnTo>
                  <a:pt x="1051052" y="57276"/>
                </a:lnTo>
                <a:lnTo>
                  <a:pt x="1051052" y="46354"/>
                </a:lnTo>
                <a:close/>
              </a:path>
              <a:path w="1066800" h="103504">
                <a:moveTo>
                  <a:pt x="1054227" y="46354"/>
                </a:moveTo>
                <a:lnTo>
                  <a:pt x="1051052" y="46354"/>
                </a:lnTo>
                <a:lnTo>
                  <a:pt x="1051052" y="57276"/>
                </a:lnTo>
                <a:lnTo>
                  <a:pt x="1054227" y="57276"/>
                </a:lnTo>
                <a:lnTo>
                  <a:pt x="1054227" y="46354"/>
                </a:lnTo>
                <a:close/>
              </a:path>
              <a:path w="1066800" h="103504">
                <a:moveTo>
                  <a:pt x="1030746" y="45432"/>
                </a:moveTo>
                <a:lnTo>
                  <a:pt x="1041671" y="51804"/>
                </a:lnTo>
                <a:lnTo>
                  <a:pt x="1051052" y="46354"/>
                </a:lnTo>
                <a:lnTo>
                  <a:pt x="1054227" y="46354"/>
                </a:lnTo>
                <a:lnTo>
                  <a:pt x="1054227" y="45465"/>
                </a:lnTo>
                <a:lnTo>
                  <a:pt x="1030746" y="45432"/>
                </a:lnTo>
                <a:close/>
              </a:path>
            </a:pathLst>
          </a:custGeom>
          <a:solidFill>
            <a:srgbClr val="497DBA"/>
          </a:solidFill>
        </p:spPr>
        <p:txBody>
          <a:bodyPr wrap="square" lIns="0" tIns="0" rIns="0" bIns="0" rtlCol="0"/>
          <a:lstStyle/>
          <a:p>
            <a:endParaRPr/>
          </a:p>
        </p:txBody>
      </p:sp>
      <p:sp>
        <p:nvSpPr>
          <p:cNvPr id="36" name="object 36"/>
          <p:cNvSpPr txBox="1"/>
          <p:nvPr/>
        </p:nvSpPr>
        <p:spPr>
          <a:xfrm>
            <a:off x="154939" y="5410648"/>
            <a:ext cx="8833485" cy="1085215"/>
          </a:xfrm>
          <a:prstGeom prst="rect">
            <a:avLst/>
          </a:prstGeom>
        </p:spPr>
        <p:txBody>
          <a:bodyPr vert="horz" wrap="square" lIns="0" tIns="40005" rIns="0" bIns="0" rtlCol="0">
            <a:spAutoFit/>
          </a:bodyPr>
          <a:lstStyle/>
          <a:p>
            <a:pPr marR="275590" algn="ctr">
              <a:lnSpc>
                <a:spcPct val="100000"/>
              </a:lnSpc>
              <a:spcBef>
                <a:spcPts val="315"/>
              </a:spcBef>
            </a:pPr>
            <a:r>
              <a:rPr sz="1600" spc="-5" dirty="0">
                <a:latin typeface="Times New Roman"/>
                <a:cs typeface="Times New Roman"/>
              </a:rPr>
              <a:t>Moisture</a:t>
            </a:r>
            <a:r>
              <a:rPr sz="1600" spc="5" dirty="0">
                <a:latin typeface="Times New Roman"/>
                <a:cs typeface="Times New Roman"/>
              </a:rPr>
              <a:t> </a:t>
            </a:r>
            <a:r>
              <a:rPr sz="1600" spc="-5" dirty="0">
                <a:latin typeface="Times New Roman"/>
                <a:cs typeface="Times New Roman"/>
              </a:rPr>
              <a:t>Content(%)</a:t>
            </a:r>
            <a:endParaRPr sz="1600">
              <a:latin typeface="Times New Roman"/>
              <a:cs typeface="Times New Roman"/>
            </a:endParaRPr>
          </a:p>
          <a:p>
            <a:pPr marL="12700">
              <a:lnSpc>
                <a:spcPct val="100000"/>
              </a:lnSpc>
              <a:spcBef>
                <a:spcPts val="215"/>
              </a:spcBef>
            </a:pPr>
            <a:r>
              <a:rPr sz="1600" b="1" spc="-5" dirty="0">
                <a:latin typeface="Times New Roman"/>
                <a:cs typeface="Times New Roman"/>
              </a:rPr>
              <a:t>Fig:</a:t>
            </a:r>
            <a:r>
              <a:rPr sz="1600" b="1" spc="20" dirty="0">
                <a:latin typeface="Times New Roman"/>
                <a:cs typeface="Times New Roman"/>
              </a:rPr>
              <a:t> </a:t>
            </a:r>
            <a:r>
              <a:rPr sz="1600" spc="-5" dirty="0">
                <a:latin typeface="Times New Roman"/>
                <a:cs typeface="Times New Roman"/>
              </a:rPr>
              <a:t>Combustion</a:t>
            </a:r>
            <a:r>
              <a:rPr sz="1600" spc="30" dirty="0">
                <a:latin typeface="Times New Roman"/>
                <a:cs typeface="Times New Roman"/>
              </a:rPr>
              <a:t> </a:t>
            </a:r>
            <a:r>
              <a:rPr sz="1600" spc="-5" dirty="0">
                <a:latin typeface="Times New Roman"/>
                <a:cs typeface="Times New Roman"/>
              </a:rPr>
              <a:t>temperature</a:t>
            </a:r>
            <a:r>
              <a:rPr sz="1600" spc="55" dirty="0">
                <a:latin typeface="Times New Roman"/>
                <a:cs typeface="Times New Roman"/>
              </a:rPr>
              <a:t> </a:t>
            </a:r>
            <a:r>
              <a:rPr sz="1600" spc="-5" dirty="0">
                <a:latin typeface="Times New Roman"/>
                <a:cs typeface="Times New Roman"/>
              </a:rPr>
              <a:t>and</a:t>
            </a:r>
            <a:r>
              <a:rPr sz="1600" spc="15" dirty="0">
                <a:latin typeface="Times New Roman"/>
                <a:cs typeface="Times New Roman"/>
              </a:rPr>
              <a:t> </a:t>
            </a:r>
            <a:r>
              <a:rPr sz="1600" spc="-5" dirty="0">
                <a:latin typeface="Times New Roman"/>
                <a:cs typeface="Times New Roman"/>
              </a:rPr>
              <a:t>relative</a:t>
            </a:r>
            <a:r>
              <a:rPr sz="1600" spc="30" dirty="0">
                <a:latin typeface="Times New Roman"/>
                <a:cs typeface="Times New Roman"/>
              </a:rPr>
              <a:t> </a:t>
            </a:r>
            <a:r>
              <a:rPr sz="1600" dirty="0">
                <a:latin typeface="Times New Roman"/>
                <a:cs typeface="Times New Roman"/>
              </a:rPr>
              <a:t>wood</a:t>
            </a:r>
            <a:r>
              <a:rPr sz="1600" spc="10" dirty="0">
                <a:latin typeface="Times New Roman"/>
                <a:cs typeface="Times New Roman"/>
              </a:rPr>
              <a:t> </a:t>
            </a:r>
            <a:r>
              <a:rPr sz="1600" spc="-5" dirty="0">
                <a:latin typeface="Times New Roman"/>
                <a:cs typeface="Times New Roman"/>
              </a:rPr>
              <a:t>consumption</a:t>
            </a:r>
            <a:r>
              <a:rPr sz="1600" spc="40" dirty="0">
                <a:latin typeface="Times New Roman"/>
                <a:cs typeface="Times New Roman"/>
              </a:rPr>
              <a:t> </a:t>
            </a:r>
            <a:r>
              <a:rPr sz="1600" spc="-5" dirty="0">
                <a:latin typeface="Times New Roman"/>
                <a:cs typeface="Times New Roman"/>
              </a:rPr>
              <a:t>as</a:t>
            </a:r>
            <a:r>
              <a:rPr sz="1600" spc="5" dirty="0">
                <a:latin typeface="Times New Roman"/>
                <a:cs typeface="Times New Roman"/>
              </a:rPr>
              <a:t> </a:t>
            </a:r>
            <a:r>
              <a:rPr sz="1600" spc="-5" dirty="0">
                <a:latin typeface="Times New Roman"/>
                <a:cs typeface="Times New Roman"/>
              </a:rPr>
              <a:t>a</a:t>
            </a:r>
            <a:r>
              <a:rPr sz="1600" dirty="0">
                <a:latin typeface="Times New Roman"/>
                <a:cs typeface="Times New Roman"/>
              </a:rPr>
              <a:t> </a:t>
            </a:r>
            <a:r>
              <a:rPr sz="1600" spc="-5" dirty="0">
                <a:latin typeface="Times New Roman"/>
                <a:cs typeface="Times New Roman"/>
              </a:rPr>
              <a:t>function</a:t>
            </a:r>
            <a:r>
              <a:rPr sz="1600" spc="15" dirty="0">
                <a:latin typeface="Times New Roman"/>
                <a:cs typeface="Times New Roman"/>
              </a:rPr>
              <a:t> </a:t>
            </a:r>
            <a:r>
              <a:rPr sz="1600" spc="-5" dirty="0">
                <a:latin typeface="Times New Roman"/>
                <a:cs typeface="Times New Roman"/>
              </a:rPr>
              <a:t>of</a:t>
            </a:r>
            <a:r>
              <a:rPr sz="1600" spc="10" dirty="0">
                <a:latin typeface="Times New Roman"/>
                <a:cs typeface="Times New Roman"/>
              </a:rPr>
              <a:t> </a:t>
            </a:r>
            <a:r>
              <a:rPr sz="1600" spc="-10" dirty="0">
                <a:latin typeface="Times New Roman"/>
                <a:cs typeface="Times New Roman"/>
              </a:rPr>
              <a:t>moisture</a:t>
            </a:r>
            <a:r>
              <a:rPr sz="1600" spc="55" dirty="0">
                <a:latin typeface="Times New Roman"/>
                <a:cs typeface="Times New Roman"/>
              </a:rPr>
              <a:t> </a:t>
            </a:r>
            <a:r>
              <a:rPr sz="1600" dirty="0">
                <a:latin typeface="Times New Roman"/>
                <a:cs typeface="Times New Roman"/>
              </a:rPr>
              <a:t>content</a:t>
            </a:r>
            <a:r>
              <a:rPr sz="1600" spc="10" dirty="0">
                <a:latin typeface="Times New Roman"/>
                <a:cs typeface="Times New Roman"/>
              </a:rPr>
              <a:t> </a:t>
            </a:r>
            <a:r>
              <a:rPr sz="1600" spc="-5" dirty="0">
                <a:latin typeface="Times New Roman"/>
                <a:cs typeface="Times New Roman"/>
              </a:rPr>
              <a:t>(ECO</a:t>
            </a:r>
            <a:r>
              <a:rPr sz="1600" spc="15" dirty="0">
                <a:latin typeface="Times New Roman"/>
                <a:cs typeface="Times New Roman"/>
              </a:rPr>
              <a:t> </a:t>
            </a:r>
            <a:r>
              <a:rPr sz="1600" spc="-5" dirty="0">
                <a:latin typeface="Times New Roman"/>
                <a:cs typeface="Times New Roman"/>
              </a:rPr>
              <a:t>1980)</a:t>
            </a:r>
            <a:endParaRPr sz="1600">
              <a:latin typeface="Times New Roman"/>
              <a:cs typeface="Times New Roman"/>
            </a:endParaRPr>
          </a:p>
          <a:p>
            <a:pPr>
              <a:lnSpc>
                <a:spcPct val="100000"/>
              </a:lnSpc>
              <a:spcBef>
                <a:spcPts val="15"/>
              </a:spcBef>
            </a:pPr>
            <a:endParaRPr sz="1650">
              <a:latin typeface="Times New Roman"/>
              <a:cs typeface="Times New Roman"/>
            </a:endParaRPr>
          </a:p>
          <a:p>
            <a:pPr marL="12700">
              <a:lnSpc>
                <a:spcPct val="100000"/>
              </a:lnSpc>
            </a:pPr>
            <a:r>
              <a:rPr sz="1800" dirty="0">
                <a:latin typeface="Times New Roman"/>
                <a:cs typeface="Times New Roman"/>
              </a:rPr>
              <a:t>The </a:t>
            </a:r>
            <a:r>
              <a:rPr sz="1800" spc="-5" dirty="0">
                <a:latin typeface="Times New Roman"/>
                <a:cs typeface="Times New Roman"/>
              </a:rPr>
              <a:t>combustion</a:t>
            </a:r>
            <a:r>
              <a:rPr sz="1800" spc="-10" dirty="0">
                <a:latin typeface="Times New Roman"/>
                <a:cs typeface="Times New Roman"/>
              </a:rPr>
              <a:t> </a:t>
            </a:r>
            <a:r>
              <a:rPr sz="1800" dirty="0">
                <a:latin typeface="Times New Roman"/>
                <a:cs typeface="Times New Roman"/>
              </a:rPr>
              <a:t>temperature</a:t>
            </a:r>
            <a:r>
              <a:rPr sz="1800" spc="-5" dirty="0">
                <a:latin typeface="Times New Roman"/>
                <a:cs typeface="Times New Roman"/>
              </a:rPr>
              <a:t> </a:t>
            </a:r>
            <a:r>
              <a:rPr sz="1800" dirty="0">
                <a:latin typeface="Times New Roman"/>
                <a:cs typeface="Times New Roman"/>
              </a:rPr>
              <a:t>decreases</a:t>
            </a:r>
            <a:r>
              <a:rPr sz="1800" spc="-25" dirty="0">
                <a:latin typeface="Times New Roman"/>
                <a:cs typeface="Times New Roman"/>
              </a:rPr>
              <a:t> </a:t>
            </a:r>
            <a:r>
              <a:rPr sz="1800" dirty="0">
                <a:latin typeface="Times New Roman"/>
                <a:cs typeface="Times New Roman"/>
              </a:rPr>
              <a:t>with increasing</a:t>
            </a:r>
            <a:r>
              <a:rPr sz="1800" spc="-20" dirty="0">
                <a:latin typeface="Times New Roman"/>
                <a:cs typeface="Times New Roman"/>
              </a:rPr>
              <a:t> </a:t>
            </a:r>
            <a:r>
              <a:rPr sz="1800" spc="-5" dirty="0">
                <a:latin typeface="Times New Roman"/>
                <a:cs typeface="Times New Roman"/>
              </a:rPr>
              <a:t>moisture</a:t>
            </a:r>
            <a:r>
              <a:rPr sz="1800" spc="10" dirty="0">
                <a:latin typeface="Times New Roman"/>
                <a:cs typeface="Times New Roman"/>
              </a:rPr>
              <a:t> </a:t>
            </a:r>
            <a:r>
              <a:rPr sz="1800" dirty="0">
                <a:latin typeface="Times New Roman"/>
                <a:cs typeface="Times New Roman"/>
              </a:rPr>
              <a:t>content</a:t>
            </a:r>
            <a:r>
              <a:rPr sz="1800" spc="-15" dirty="0">
                <a:latin typeface="Times New Roman"/>
                <a:cs typeface="Times New Roman"/>
              </a:rPr>
              <a:t> </a:t>
            </a:r>
            <a:r>
              <a:rPr sz="1800" dirty="0">
                <a:latin typeface="Times New Roman"/>
                <a:cs typeface="Times New Roman"/>
              </a:rPr>
              <a:t>and the relative</a:t>
            </a:r>
            <a:r>
              <a:rPr sz="1800" spc="-15" dirty="0">
                <a:latin typeface="Times New Roman"/>
                <a:cs typeface="Times New Roman"/>
              </a:rPr>
              <a:t> </a:t>
            </a:r>
            <a:r>
              <a:rPr sz="1800" dirty="0">
                <a:latin typeface="Times New Roman"/>
                <a:cs typeface="Times New Roman"/>
              </a:rPr>
              <a:t>wood</a:t>
            </a:r>
            <a:endParaRPr sz="1800">
              <a:latin typeface="Times New Roman"/>
              <a:cs typeface="Times New Roman"/>
            </a:endParaRPr>
          </a:p>
        </p:txBody>
      </p:sp>
      <p:sp>
        <p:nvSpPr>
          <p:cNvPr id="37" name="object 37"/>
          <p:cNvSpPr txBox="1"/>
          <p:nvPr/>
        </p:nvSpPr>
        <p:spPr>
          <a:xfrm>
            <a:off x="7789390" y="1963252"/>
            <a:ext cx="250190" cy="2607310"/>
          </a:xfrm>
          <a:prstGeom prst="rect">
            <a:avLst/>
          </a:prstGeom>
        </p:spPr>
        <p:txBody>
          <a:bodyPr vert="vert270" wrap="square" lIns="0" tIns="0" rIns="0" bIns="0" rtlCol="0">
            <a:spAutoFit/>
          </a:bodyPr>
          <a:lstStyle/>
          <a:p>
            <a:pPr marL="12700">
              <a:lnSpc>
                <a:spcPts val="1839"/>
              </a:lnSpc>
            </a:pPr>
            <a:r>
              <a:rPr sz="1600" spc="-5" dirty="0">
                <a:latin typeface="Times New Roman"/>
                <a:cs typeface="Times New Roman"/>
              </a:rPr>
              <a:t>Relative wood</a:t>
            </a:r>
            <a:r>
              <a:rPr sz="1600" spc="-35" dirty="0">
                <a:latin typeface="Times New Roman"/>
                <a:cs typeface="Times New Roman"/>
              </a:rPr>
              <a:t> </a:t>
            </a:r>
            <a:r>
              <a:rPr sz="1600" spc="-5" dirty="0">
                <a:latin typeface="Times New Roman"/>
                <a:cs typeface="Times New Roman"/>
              </a:rPr>
              <a:t>consumption(%)</a:t>
            </a:r>
            <a:endParaRPr sz="1600">
              <a:latin typeface="Times New Roman"/>
              <a:cs typeface="Times New Roman"/>
            </a:endParaRPr>
          </a:p>
        </p:txBody>
      </p:sp>
      <p:sp>
        <p:nvSpPr>
          <p:cNvPr id="38" name="object 38"/>
          <p:cNvSpPr/>
          <p:nvPr/>
        </p:nvSpPr>
        <p:spPr>
          <a:xfrm>
            <a:off x="7872476" y="719327"/>
            <a:ext cx="103505" cy="1186180"/>
          </a:xfrm>
          <a:custGeom>
            <a:avLst/>
            <a:gdLst/>
            <a:ahLst/>
            <a:cxnLst/>
            <a:rect l="l" t="t" r="r" b="b"/>
            <a:pathLst>
              <a:path w="103504" h="1186180">
                <a:moveTo>
                  <a:pt x="52625" y="25268"/>
                </a:moveTo>
                <a:lnTo>
                  <a:pt x="46134" y="36025"/>
                </a:lnTo>
                <a:lnTo>
                  <a:pt x="29209" y="1185799"/>
                </a:lnTo>
                <a:lnTo>
                  <a:pt x="41909" y="1185926"/>
                </a:lnTo>
                <a:lnTo>
                  <a:pt x="58835" y="36253"/>
                </a:lnTo>
                <a:lnTo>
                  <a:pt x="52625" y="25268"/>
                </a:lnTo>
                <a:close/>
              </a:path>
              <a:path w="103504" h="1186180">
                <a:moveTo>
                  <a:pt x="59987" y="12446"/>
                </a:moveTo>
                <a:lnTo>
                  <a:pt x="46481" y="12446"/>
                </a:lnTo>
                <a:lnTo>
                  <a:pt x="59181" y="12700"/>
                </a:lnTo>
                <a:lnTo>
                  <a:pt x="58835" y="36253"/>
                </a:lnTo>
                <a:lnTo>
                  <a:pt x="90677" y="92583"/>
                </a:lnTo>
                <a:lnTo>
                  <a:pt x="92328" y="95631"/>
                </a:lnTo>
                <a:lnTo>
                  <a:pt x="96266" y="96647"/>
                </a:lnTo>
                <a:lnTo>
                  <a:pt x="99314" y="94996"/>
                </a:lnTo>
                <a:lnTo>
                  <a:pt x="102362" y="93218"/>
                </a:lnTo>
                <a:lnTo>
                  <a:pt x="103377" y="89408"/>
                </a:lnTo>
                <a:lnTo>
                  <a:pt x="101726" y="86360"/>
                </a:lnTo>
                <a:lnTo>
                  <a:pt x="59987" y="12446"/>
                </a:lnTo>
                <a:close/>
              </a:path>
              <a:path w="103504" h="1186180">
                <a:moveTo>
                  <a:pt x="52958" y="0"/>
                </a:moveTo>
                <a:lnTo>
                  <a:pt x="1777" y="84836"/>
                </a:lnTo>
                <a:lnTo>
                  <a:pt x="0" y="87884"/>
                </a:lnTo>
                <a:lnTo>
                  <a:pt x="1016" y="91694"/>
                </a:lnTo>
                <a:lnTo>
                  <a:pt x="3937" y="93599"/>
                </a:lnTo>
                <a:lnTo>
                  <a:pt x="6984" y="95376"/>
                </a:lnTo>
                <a:lnTo>
                  <a:pt x="10922" y="94361"/>
                </a:lnTo>
                <a:lnTo>
                  <a:pt x="46134" y="36025"/>
                </a:lnTo>
                <a:lnTo>
                  <a:pt x="46481" y="12446"/>
                </a:lnTo>
                <a:lnTo>
                  <a:pt x="59987" y="12446"/>
                </a:lnTo>
                <a:lnTo>
                  <a:pt x="52958" y="0"/>
                </a:lnTo>
                <a:close/>
              </a:path>
              <a:path w="103504" h="1186180">
                <a:moveTo>
                  <a:pt x="59137" y="15748"/>
                </a:moveTo>
                <a:lnTo>
                  <a:pt x="47244" y="15748"/>
                </a:lnTo>
                <a:lnTo>
                  <a:pt x="58293" y="15875"/>
                </a:lnTo>
                <a:lnTo>
                  <a:pt x="52625" y="25268"/>
                </a:lnTo>
                <a:lnTo>
                  <a:pt x="58835" y="36253"/>
                </a:lnTo>
                <a:lnTo>
                  <a:pt x="59137" y="15748"/>
                </a:lnTo>
                <a:close/>
              </a:path>
              <a:path w="103504" h="1186180">
                <a:moveTo>
                  <a:pt x="46481" y="12446"/>
                </a:moveTo>
                <a:lnTo>
                  <a:pt x="46134" y="36025"/>
                </a:lnTo>
                <a:lnTo>
                  <a:pt x="52625" y="25268"/>
                </a:lnTo>
                <a:lnTo>
                  <a:pt x="47244" y="15748"/>
                </a:lnTo>
                <a:lnTo>
                  <a:pt x="59137" y="15748"/>
                </a:lnTo>
                <a:lnTo>
                  <a:pt x="59181" y="12700"/>
                </a:lnTo>
                <a:lnTo>
                  <a:pt x="46481" y="12446"/>
                </a:lnTo>
                <a:close/>
              </a:path>
              <a:path w="103504" h="1186180">
                <a:moveTo>
                  <a:pt x="47244" y="15748"/>
                </a:moveTo>
                <a:lnTo>
                  <a:pt x="52625" y="25268"/>
                </a:lnTo>
                <a:lnTo>
                  <a:pt x="58293" y="15875"/>
                </a:lnTo>
                <a:lnTo>
                  <a:pt x="47244" y="15748"/>
                </a:lnTo>
                <a:close/>
              </a:path>
            </a:pathLst>
          </a:custGeom>
          <a:solidFill>
            <a:srgbClr val="497DBA"/>
          </a:solidFill>
        </p:spPr>
        <p:txBody>
          <a:bodyPr wrap="square" lIns="0" tIns="0" rIns="0" bIns="0" rtlCol="0"/>
          <a:lstStyle/>
          <a:p>
            <a:endParaRPr/>
          </a:p>
        </p:txBody>
      </p:sp>
      <p:sp>
        <p:nvSpPr>
          <p:cNvPr id="39" name="object 39"/>
          <p:cNvSpPr txBox="1"/>
          <p:nvPr/>
        </p:nvSpPr>
        <p:spPr>
          <a:xfrm>
            <a:off x="2029242" y="2133760"/>
            <a:ext cx="251460" cy="2437130"/>
          </a:xfrm>
          <a:prstGeom prst="rect">
            <a:avLst/>
          </a:prstGeom>
        </p:spPr>
        <p:txBody>
          <a:bodyPr vert="vert270" wrap="square" lIns="0" tIns="0" rIns="0" bIns="0" rtlCol="0">
            <a:spAutoFit/>
          </a:bodyPr>
          <a:lstStyle/>
          <a:p>
            <a:pPr marL="12700">
              <a:lnSpc>
                <a:spcPts val="1850"/>
              </a:lnSpc>
            </a:pPr>
            <a:r>
              <a:rPr sz="1600" spc="-5" dirty="0">
                <a:latin typeface="Times New Roman"/>
                <a:cs typeface="Times New Roman"/>
              </a:rPr>
              <a:t>Combustion temperature</a:t>
            </a:r>
            <a:r>
              <a:rPr sz="1600" spc="20" dirty="0">
                <a:latin typeface="Times New Roman"/>
                <a:cs typeface="Times New Roman"/>
              </a:rPr>
              <a:t> </a:t>
            </a:r>
            <a:r>
              <a:rPr sz="1600" spc="5" dirty="0">
                <a:latin typeface="Times New Roman"/>
                <a:cs typeface="Times New Roman"/>
              </a:rPr>
              <a:t>(</a:t>
            </a:r>
            <a:r>
              <a:rPr sz="1575" spc="7" baseline="26455" dirty="0">
                <a:latin typeface="Times New Roman"/>
                <a:cs typeface="Times New Roman"/>
              </a:rPr>
              <a:t>0</a:t>
            </a:r>
            <a:r>
              <a:rPr sz="1600" spc="5" dirty="0">
                <a:latin typeface="Times New Roman"/>
                <a:cs typeface="Times New Roman"/>
              </a:rPr>
              <a:t>C)</a:t>
            </a:r>
            <a:endParaRPr sz="1600">
              <a:latin typeface="Times New Roman"/>
              <a:cs typeface="Times New Roman"/>
            </a:endParaRPr>
          </a:p>
        </p:txBody>
      </p:sp>
      <p:sp>
        <p:nvSpPr>
          <p:cNvPr id="40" name="object 40"/>
          <p:cNvSpPr/>
          <p:nvPr/>
        </p:nvSpPr>
        <p:spPr>
          <a:xfrm>
            <a:off x="2159507" y="1066800"/>
            <a:ext cx="103505" cy="990600"/>
          </a:xfrm>
          <a:custGeom>
            <a:avLst/>
            <a:gdLst/>
            <a:ahLst/>
            <a:cxnLst/>
            <a:rect l="l" t="t" r="r" b="b"/>
            <a:pathLst>
              <a:path w="103505" h="990600">
                <a:moveTo>
                  <a:pt x="51840" y="25218"/>
                </a:moveTo>
                <a:lnTo>
                  <a:pt x="45517" y="35981"/>
                </a:lnTo>
                <a:lnTo>
                  <a:pt x="42418" y="990600"/>
                </a:lnTo>
                <a:lnTo>
                  <a:pt x="55118" y="990600"/>
                </a:lnTo>
                <a:lnTo>
                  <a:pt x="58216" y="36226"/>
                </a:lnTo>
                <a:lnTo>
                  <a:pt x="51840" y="25218"/>
                </a:lnTo>
                <a:close/>
              </a:path>
              <a:path w="103505" h="990600">
                <a:moveTo>
                  <a:pt x="59227" y="12573"/>
                </a:moveTo>
                <a:lnTo>
                  <a:pt x="58293" y="12573"/>
                </a:lnTo>
                <a:lnTo>
                  <a:pt x="58216" y="36226"/>
                </a:lnTo>
                <a:lnTo>
                  <a:pt x="92329" y="95123"/>
                </a:lnTo>
                <a:lnTo>
                  <a:pt x="96266" y="96138"/>
                </a:lnTo>
                <a:lnTo>
                  <a:pt x="99314" y="94361"/>
                </a:lnTo>
                <a:lnTo>
                  <a:pt x="102362" y="92710"/>
                </a:lnTo>
                <a:lnTo>
                  <a:pt x="103378" y="88773"/>
                </a:lnTo>
                <a:lnTo>
                  <a:pt x="59227" y="12573"/>
                </a:lnTo>
                <a:close/>
              </a:path>
              <a:path w="103505" h="990600">
                <a:moveTo>
                  <a:pt x="51943" y="0"/>
                </a:moveTo>
                <a:lnTo>
                  <a:pt x="1778" y="85471"/>
                </a:lnTo>
                <a:lnTo>
                  <a:pt x="0" y="88391"/>
                </a:lnTo>
                <a:lnTo>
                  <a:pt x="1016" y="92328"/>
                </a:lnTo>
                <a:lnTo>
                  <a:pt x="3937" y="94107"/>
                </a:lnTo>
                <a:lnTo>
                  <a:pt x="6985" y="95885"/>
                </a:lnTo>
                <a:lnTo>
                  <a:pt x="10922" y="94869"/>
                </a:lnTo>
                <a:lnTo>
                  <a:pt x="45517" y="35981"/>
                </a:lnTo>
                <a:lnTo>
                  <a:pt x="45593" y="12573"/>
                </a:lnTo>
                <a:lnTo>
                  <a:pt x="59227" y="12573"/>
                </a:lnTo>
                <a:lnTo>
                  <a:pt x="51943" y="0"/>
                </a:lnTo>
                <a:close/>
              </a:path>
              <a:path w="103505" h="990600">
                <a:moveTo>
                  <a:pt x="58282" y="15748"/>
                </a:moveTo>
                <a:lnTo>
                  <a:pt x="57404" y="15748"/>
                </a:lnTo>
                <a:lnTo>
                  <a:pt x="51840" y="25218"/>
                </a:lnTo>
                <a:lnTo>
                  <a:pt x="58216" y="36226"/>
                </a:lnTo>
                <a:lnTo>
                  <a:pt x="58282" y="15748"/>
                </a:lnTo>
                <a:close/>
              </a:path>
              <a:path w="103505" h="990600">
                <a:moveTo>
                  <a:pt x="58293" y="12573"/>
                </a:moveTo>
                <a:lnTo>
                  <a:pt x="45593" y="12573"/>
                </a:lnTo>
                <a:lnTo>
                  <a:pt x="45517" y="35981"/>
                </a:lnTo>
                <a:lnTo>
                  <a:pt x="51840" y="25218"/>
                </a:lnTo>
                <a:lnTo>
                  <a:pt x="46355" y="15748"/>
                </a:lnTo>
                <a:lnTo>
                  <a:pt x="58282" y="15748"/>
                </a:lnTo>
                <a:lnTo>
                  <a:pt x="58293" y="12573"/>
                </a:lnTo>
                <a:close/>
              </a:path>
              <a:path w="103505" h="990600">
                <a:moveTo>
                  <a:pt x="57404" y="15748"/>
                </a:moveTo>
                <a:lnTo>
                  <a:pt x="46355" y="15748"/>
                </a:lnTo>
                <a:lnTo>
                  <a:pt x="51840" y="25218"/>
                </a:lnTo>
                <a:lnTo>
                  <a:pt x="57404" y="15748"/>
                </a:lnTo>
                <a:close/>
              </a:path>
            </a:pathLst>
          </a:custGeom>
          <a:solidFill>
            <a:srgbClr val="497DBA"/>
          </a:solidFill>
        </p:spPr>
        <p:txBody>
          <a:bodyPr wrap="square" lIns="0" tIns="0" rIns="0" bIns="0" rtlCol="0"/>
          <a:lstStyle/>
          <a:p>
            <a:endParaRPr/>
          </a:p>
        </p:txBody>
      </p:sp>
      <p:sp>
        <p:nvSpPr>
          <p:cNvPr id="41" name="object 41"/>
          <p:cNvSpPr txBox="1"/>
          <p:nvPr/>
        </p:nvSpPr>
        <p:spPr>
          <a:xfrm>
            <a:off x="154939" y="6470396"/>
            <a:ext cx="651002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Consumption </a:t>
            </a:r>
            <a:r>
              <a:rPr sz="1800" dirty="0">
                <a:latin typeface="Times New Roman"/>
                <a:cs typeface="Times New Roman"/>
              </a:rPr>
              <a:t>increases</a:t>
            </a:r>
            <a:r>
              <a:rPr sz="1800" spc="-25" dirty="0">
                <a:latin typeface="Times New Roman"/>
                <a:cs typeface="Times New Roman"/>
              </a:rPr>
              <a:t> </a:t>
            </a:r>
            <a:r>
              <a:rPr sz="1800" dirty="0">
                <a:latin typeface="Times New Roman"/>
                <a:cs typeface="Times New Roman"/>
              </a:rPr>
              <a:t>for generating</a:t>
            </a:r>
            <a:r>
              <a:rPr sz="1800" spc="-15" dirty="0">
                <a:latin typeface="Times New Roman"/>
                <a:cs typeface="Times New Roman"/>
              </a:rPr>
              <a:t> </a:t>
            </a:r>
            <a:r>
              <a:rPr sz="1800" dirty="0">
                <a:latin typeface="Times New Roman"/>
                <a:cs typeface="Times New Roman"/>
              </a:rPr>
              <a:t>the </a:t>
            </a:r>
            <a:r>
              <a:rPr sz="1800" spc="-5" dirty="0">
                <a:latin typeface="Times New Roman"/>
                <a:cs typeface="Times New Roman"/>
              </a:rPr>
              <a:t>same </a:t>
            </a:r>
            <a:r>
              <a:rPr sz="1800" dirty="0">
                <a:latin typeface="Times New Roman"/>
                <a:cs typeface="Times New Roman"/>
              </a:rPr>
              <a:t>amount of</a:t>
            </a:r>
            <a:r>
              <a:rPr sz="1800" spc="-5" dirty="0">
                <a:latin typeface="Times New Roman"/>
                <a:cs typeface="Times New Roman"/>
              </a:rPr>
              <a:t> </a:t>
            </a:r>
            <a:r>
              <a:rPr sz="1800" dirty="0">
                <a:latin typeface="Times New Roman"/>
                <a:cs typeface="Times New Roman"/>
              </a:rPr>
              <a:t>heat</a:t>
            </a:r>
            <a:r>
              <a:rPr sz="1800" spc="-5" dirty="0">
                <a:latin typeface="Times New Roman"/>
                <a:cs typeface="Times New Roman"/>
              </a:rPr>
              <a:t> </a:t>
            </a:r>
            <a:r>
              <a:rPr sz="1800" spc="-20" dirty="0">
                <a:latin typeface="Times New Roman"/>
                <a:cs typeface="Times New Roman"/>
              </a:rPr>
              <a:t>energy.</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11642" y="6445541"/>
            <a:ext cx="32067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115</a:t>
            </a:fld>
            <a:endParaRPr sz="1200">
              <a:latin typeface="Arial MT"/>
              <a:cs typeface="Arial MT"/>
            </a:endParaRPr>
          </a:p>
        </p:txBody>
      </p:sp>
      <p:sp>
        <p:nvSpPr>
          <p:cNvPr id="2" name="object 2"/>
          <p:cNvSpPr txBox="1">
            <a:spLocks noGrp="1"/>
          </p:cNvSpPr>
          <p:nvPr>
            <p:ph type="title"/>
          </p:nvPr>
        </p:nvSpPr>
        <p:spPr>
          <a:prstGeom prst="rect">
            <a:avLst/>
          </a:prstGeom>
        </p:spPr>
        <p:txBody>
          <a:bodyPr vert="horz" wrap="square" lIns="0" tIns="13335" rIns="0" bIns="0" rtlCol="0">
            <a:spAutoFit/>
          </a:bodyPr>
          <a:lstStyle/>
          <a:p>
            <a:pPr marL="78740" marR="5080" indent="444500">
              <a:lnSpc>
                <a:spcPct val="150000"/>
              </a:lnSpc>
              <a:spcBef>
                <a:spcPts val="105"/>
              </a:spcBef>
            </a:pPr>
            <a:r>
              <a:rPr dirty="0"/>
              <a:t>For</a:t>
            </a:r>
            <a:r>
              <a:rPr spc="-10" dirty="0"/>
              <a:t> </a:t>
            </a:r>
            <a:r>
              <a:rPr spc="-5" dirty="0"/>
              <a:t>many</a:t>
            </a:r>
            <a:r>
              <a:rPr spc="10" dirty="0"/>
              <a:t> </a:t>
            </a:r>
            <a:r>
              <a:rPr spc="-5" dirty="0"/>
              <a:t>combustion</a:t>
            </a:r>
            <a:r>
              <a:rPr spc="-20" dirty="0"/>
              <a:t> </a:t>
            </a:r>
            <a:r>
              <a:rPr dirty="0"/>
              <a:t>process,</a:t>
            </a:r>
            <a:r>
              <a:rPr spc="-40" dirty="0"/>
              <a:t> </a:t>
            </a:r>
            <a:r>
              <a:rPr dirty="0"/>
              <a:t>the</a:t>
            </a:r>
            <a:r>
              <a:rPr spc="-5" dirty="0"/>
              <a:t> </a:t>
            </a:r>
            <a:r>
              <a:rPr dirty="0"/>
              <a:t>wood</a:t>
            </a:r>
            <a:r>
              <a:rPr spc="-15" dirty="0"/>
              <a:t> </a:t>
            </a:r>
            <a:r>
              <a:rPr dirty="0"/>
              <a:t>containing</a:t>
            </a:r>
            <a:r>
              <a:rPr spc="-30" dirty="0"/>
              <a:t> </a:t>
            </a:r>
            <a:r>
              <a:rPr spc="-5" dirty="0"/>
              <a:t>moisture</a:t>
            </a:r>
            <a:r>
              <a:rPr spc="-15" dirty="0"/>
              <a:t> </a:t>
            </a:r>
            <a:r>
              <a:rPr dirty="0"/>
              <a:t>is</a:t>
            </a:r>
            <a:r>
              <a:rPr spc="-5" dirty="0"/>
              <a:t> </a:t>
            </a:r>
            <a:r>
              <a:rPr dirty="0"/>
              <a:t>heated</a:t>
            </a:r>
            <a:r>
              <a:rPr spc="-15" dirty="0"/>
              <a:t> </a:t>
            </a:r>
            <a:r>
              <a:rPr dirty="0"/>
              <a:t>in a</a:t>
            </a:r>
            <a:r>
              <a:rPr spc="35" dirty="0"/>
              <a:t> </a:t>
            </a:r>
            <a:r>
              <a:rPr i="1" spc="-10" dirty="0">
                <a:solidFill>
                  <a:srgbClr val="FF0000"/>
                </a:solidFill>
                <a:latin typeface="Times New Roman"/>
                <a:cs typeface="Times New Roman"/>
              </a:rPr>
              <a:t>pre-com- </a:t>
            </a:r>
            <a:r>
              <a:rPr i="1" spc="-484" dirty="0">
                <a:solidFill>
                  <a:srgbClr val="FF0000"/>
                </a:solidFill>
                <a:latin typeface="Times New Roman"/>
                <a:cs typeface="Times New Roman"/>
              </a:rPr>
              <a:t> </a:t>
            </a:r>
            <a:r>
              <a:rPr i="1" dirty="0">
                <a:solidFill>
                  <a:srgbClr val="FF0000"/>
                </a:solidFill>
                <a:latin typeface="Times New Roman"/>
                <a:cs typeface="Times New Roman"/>
              </a:rPr>
              <a:t>bustion chamber </a:t>
            </a:r>
            <a:r>
              <a:rPr dirty="0"/>
              <a:t>so that </a:t>
            </a:r>
            <a:r>
              <a:rPr spc="-5" dirty="0"/>
              <a:t>moisture </a:t>
            </a:r>
            <a:r>
              <a:rPr dirty="0"/>
              <a:t>is removed from the fuel. The heated fuel is burnt in </a:t>
            </a:r>
            <a:r>
              <a:rPr spc="5" dirty="0"/>
              <a:t> </a:t>
            </a:r>
            <a:r>
              <a:rPr i="1" dirty="0">
                <a:solidFill>
                  <a:srgbClr val="FF0000"/>
                </a:solidFill>
                <a:latin typeface="Times New Roman"/>
                <a:cs typeface="Times New Roman"/>
              </a:rPr>
              <a:t>second</a:t>
            </a:r>
            <a:r>
              <a:rPr i="1" spc="-35" dirty="0">
                <a:solidFill>
                  <a:srgbClr val="FF0000"/>
                </a:solidFill>
                <a:latin typeface="Times New Roman"/>
                <a:cs typeface="Times New Roman"/>
              </a:rPr>
              <a:t> </a:t>
            </a:r>
            <a:r>
              <a:rPr i="1" dirty="0">
                <a:solidFill>
                  <a:srgbClr val="FF0000"/>
                </a:solidFill>
                <a:latin typeface="Times New Roman"/>
                <a:cs typeface="Times New Roman"/>
              </a:rPr>
              <a:t>combustion</a:t>
            </a:r>
            <a:r>
              <a:rPr i="1" spc="-35" dirty="0">
                <a:solidFill>
                  <a:srgbClr val="FF0000"/>
                </a:solidFill>
                <a:latin typeface="Times New Roman"/>
                <a:cs typeface="Times New Roman"/>
              </a:rPr>
              <a:t> </a:t>
            </a:r>
            <a:r>
              <a:rPr i="1" dirty="0">
                <a:solidFill>
                  <a:srgbClr val="FF0000"/>
                </a:solidFill>
                <a:latin typeface="Times New Roman"/>
                <a:cs typeface="Times New Roman"/>
              </a:rPr>
              <a:t>chamber</a:t>
            </a:r>
            <a:r>
              <a:rPr dirty="0"/>
              <a:t>.</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11642" y="6445541"/>
            <a:ext cx="32067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116</a:t>
            </a:fld>
            <a:endParaRPr sz="1200">
              <a:latin typeface="Arial MT"/>
              <a:cs typeface="Arial MT"/>
            </a:endParaRPr>
          </a:p>
        </p:txBody>
      </p:sp>
      <p:sp>
        <p:nvSpPr>
          <p:cNvPr id="2" name="object 2"/>
          <p:cNvSpPr txBox="1"/>
          <p:nvPr/>
        </p:nvSpPr>
        <p:spPr>
          <a:xfrm>
            <a:off x="154939" y="199999"/>
            <a:ext cx="8837295" cy="5970270"/>
          </a:xfrm>
          <a:prstGeom prst="rect">
            <a:avLst/>
          </a:prstGeom>
        </p:spPr>
        <p:txBody>
          <a:bodyPr vert="horz" wrap="square" lIns="0" tIns="165100" rIns="0" bIns="0" rtlCol="0">
            <a:spAutoFit/>
          </a:bodyPr>
          <a:lstStyle/>
          <a:p>
            <a:pPr marL="12700" algn="just">
              <a:lnSpc>
                <a:spcPct val="100000"/>
              </a:lnSpc>
              <a:spcBef>
                <a:spcPts val="1300"/>
              </a:spcBef>
            </a:pPr>
            <a:r>
              <a:rPr sz="2000" b="1" dirty="0">
                <a:latin typeface="Times New Roman"/>
                <a:cs typeface="Times New Roman"/>
              </a:rPr>
              <a:t>B.</a:t>
            </a:r>
            <a:r>
              <a:rPr sz="2000" b="1" spc="470" dirty="0">
                <a:latin typeface="Times New Roman"/>
                <a:cs typeface="Times New Roman"/>
              </a:rPr>
              <a:t> </a:t>
            </a:r>
            <a:r>
              <a:rPr sz="2000" b="1" dirty="0">
                <a:latin typeface="Times New Roman"/>
                <a:cs typeface="Times New Roman"/>
              </a:rPr>
              <a:t>Biomass</a:t>
            </a:r>
            <a:r>
              <a:rPr sz="2000" b="1" spc="-25" dirty="0">
                <a:latin typeface="Times New Roman"/>
                <a:cs typeface="Times New Roman"/>
              </a:rPr>
              <a:t> </a:t>
            </a:r>
            <a:r>
              <a:rPr sz="2000" b="1" spc="-5" dirty="0">
                <a:latin typeface="Times New Roman"/>
                <a:cs typeface="Times New Roman"/>
              </a:rPr>
              <a:t>Gasification:-</a:t>
            </a:r>
            <a:endParaRPr sz="2000">
              <a:latin typeface="Times New Roman"/>
              <a:cs typeface="Times New Roman"/>
            </a:endParaRPr>
          </a:p>
          <a:p>
            <a:pPr marL="12700" marR="5080" indent="822960" algn="just">
              <a:lnSpc>
                <a:spcPct val="150000"/>
              </a:lnSpc>
            </a:pPr>
            <a:r>
              <a:rPr sz="2000" spc="-5" dirty="0">
                <a:latin typeface="Times New Roman"/>
                <a:cs typeface="Times New Roman"/>
              </a:rPr>
              <a:t>The complete and controlled combustion </a:t>
            </a:r>
            <a:r>
              <a:rPr sz="2000" dirty="0">
                <a:latin typeface="Times New Roman"/>
                <a:cs typeface="Times New Roman"/>
              </a:rPr>
              <a:t>of </a:t>
            </a:r>
            <a:r>
              <a:rPr sz="2000" spc="-5" dirty="0">
                <a:latin typeface="Times New Roman"/>
                <a:cs typeface="Times New Roman"/>
              </a:rPr>
              <a:t>biomass produces carbon dioxide, </a:t>
            </a:r>
            <a:r>
              <a:rPr sz="2000" dirty="0">
                <a:latin typeface="Times New Roman"/>
                <a:cs typeface="Times New Roman"/>
              </a:rPr>
              <a:t> </a:t>
            </a:r>
            <a:r>
              <a:rPr sz="2000" spc="-5" dirty="0">
                <a:latin typeface="Times New Roman"/>
                <a:cs typeface="Times New Roman"/>
              </a:rPr>
              <a:t>hydrogen,</a:t>
            </a:r>
            <a:r>
              <a:rPr sz="2000" spc="380" dirty="0">
                <a:latin typeface="Times New Roman"/>
                <a:cs typeface="Times New Roman"/>
              </a:rPr>
              <a:t> </a:t>
            </a:r>
            <a:r>
              <a:rPr sz="2000" dirty="0">
                <a:latin typeface="Times New Roman"/>
                <a:cs typeface="Times New Roman"/>
              </a:rPr>
              <a:t>carbon</a:t>
            </a:r>
            <a:r>
              <a:rPr sz="2000" spc="385" dirty="0">
                <a:latin typeface="Times New Roman"/>
                <a:cs typeface="Times New Roman"/>
              </a:rPr>
              <a:t> </a:t>
            </a:r>
            <a:r>
              <a:rPr sz="2000" spc="-5" dirty="0">
                <a:latin typeface="Times New Roman"/>
                <a:cs typeface="Times New Roman"/>
              </a:rPr>
              <a:t>monoxide</a:t>
            </a:r>
            <a:r>
              <a:rPr sz="2000" spc="375" dirty="0">
                <a:latin typeface="Times New Roman"/>
                <a:cs typeface="Times New Roman"/>
              </a:rPr>
              <a:t> </a:t>
            </a:r>
            <a:r>
              <a:rPr sz="2000" spc="-5" dirty="0">
                <a:latin typeface="Times New Roman"/>
                <a:cs typeface="Times New Roman"/>
              </a:rPr>
              <a:t>and</a:t>
            </a:r>
            <a:r>
              <a:rPr sz="2000" spc="390" dirty="0">
                <a:latin typeface="Times New Roman"/>
                <a:cs typeface="Times New Roman"/>
              </a:rPr>
              <a:t> </a:t>
            </a:r>
            <a:r>
              <a:rPr sz="2000" spc="-5" dirty="0">
                <a:latin typeface="Times New Roman"/>
                <a:cs typeface="Times New Roman"/>
              </a:rPr>
              <a:t>traces</a:t>
            </a:r>
            <a:r>
              <a:rPr sz="2000" spc="370" dirty="0">
                <a:latin typeface="Times New Roman"/>
                <a:cs typeface="Times New Roman"/>
              </a:rPr>
              <a:t> </a:t>
            </a:r>
            <a:r>
              <a:rPr sz="2000" dirty="0">
                <a:latin typeface="Times New Roman"/>
                <a:cs typeface="Times New Roman"/>
              </a:rPr>
              <a:t>of</a:t>
            </a:r>
            <a:r>
              <a:rPr sz="2000" spc="370" dirty="0">
                <a:latin typeface="Times New Roman"/>
                <a:cs typeface="Times New Roman"/>
              </a:rPr>
              <a:t> </a:t>
            </a:r>
            <a:r>
              <a:rPr sz="2000" spc="-5" dirty="0">
                <a:latin typeface="Times New Roman"/>
                <a:cs typeface="Times New Roman"/>
              </a:rPr>
              <a:t>methane</a:t>
            </a:r>
            <a:r>
              <a:rPr sz="2000" spc="380" dirty="0">
                <a:latin typeface="Times New Roman"/>
                <a:cs typeface="Times New Roman"/>
              </a:rPr>
              <a:t> </a:t>
            </a:r>
            <a:r>
              <a:rPr sz="2000" spc="-10" dirty="0">
                <a:latin typeface="Times New Roman"/>
                <a:cs typeface="Times New Roman"/>
              </a:rPr>
              <a:t>along</a:t>
            </a:r>
            <a:r>
              <a:rPr sz="2000" spc="390" dirty="0">
                <a:latin typeface="Times New Roman"/>
                <a:cs typeface="Times New Roman"/>
              </a:rPr>
              <a:t> </a:t>
            </a:r>
            <a:r>
              <a:rPr sz="2000" spc="-5" dirty="0">
                <a:latin typeface="Times New Roman"/>
                <a:cs typeface="Times New Roman"/>
              </a:rPr>
              <a:t>with</a:t>
            </a:r>
            <a:r>
              <a:rPr sz="2000" spc="370" dirty="0">
                <a:latin typeface="Times New Roman"/>
                <a:cs typeface="Times New Roman"/>
              </a:rPr>
              <a:t> </a:t>
            </a:r>
            <a:r>
              <a:rPr sz="2000" spc="-5" dirty="0">
                <a:latin typeface="Times New Roman"/>
                <a:cs typeface="Times New Roman"/>
              </a:rPr>
              <a:t>dust,</a:t>
            </a:r>
            <a:r>
              <a:rPr sz="2000" spc="385" dirty="0">
                <a:latin typeface="Times New Roman"/>
                <a:cs typeface="Times New Roman"/>
              </a:rPr>
              <a:t> </a:t>
            </a:r>
            <a:r>
              <a:rPr sz="2000" spc="-10" dirty="0">
                <a:latin typeface="Times New Roman"/>
                <a:cs typeface="Times New Roman"/>
              </a:rPr>
              <a:t>tar</a:t>
            </a:r>
            <a:r>
              <a:rPr sz="2000" spc="385" dirty="0">
                <a:latin typeface="Times New Roman"/>
                <a:cs typeface="Times New Roman"/>
              </a:rPr>
              <a:t> </a:t>
            </a:r>
            <a:r>
              <a:rPr sz="2000" spc="-5" dirty="0">
                <a:latin typeface="Times New Roman"/>
                <a:cs typeface="Times New Roman"/>
              </a:rPr>
              <a:t>and</a:t>
            </a:r>
            <a:r>
              <a:rPr sz="2000" spc="385" dirty="0">
                <a:latin typeface="Times New Roman"/>
                <a:cs typeface="Times New Roman"/>
              </a:rPr>
              <a:t> </a:t>
            </a:r>
            <a:r>
              <a:rPr sz="2000" spc="-5" dirty="0">
                <a:latin typeface="Times New Roman"/>
                <a:cs typeface="Times New Roman"/>
              </a:rPr>
              <a:t>steam</a:t>
            </a:r>
            <a:endParaRPr sz="2000">
              <a:latin typeface="Times New Roman"/>
              <a:cs typeface="Times New Roman"/>
            </a:endParaRPr>
          </a:p>
          <a:p>
            <a:pPr marL="12700" marR="5715" algn="just">
              <a:lnSpc>
                <a:spcPct val="150000"/>
              </a:lnSpc>
            </a:pPr>
            <a:r>
              <a:rPr sz="2000" spc="-20" dirty="0">
                <a:latin typeface="Times New Roman"/>
                <a:cs typeface="Times New Roman"/>
              </a:rPr>
              <a:t>vapor. </a:t>
            </a:r>
            <a:r>
              <a:rPr sz="2000" i="1" dirty="0">
                <a:solidFill>
                  <a:srgbClr val="FF0000"/>
                </a:solidFill>
                <a:latin typeface="Times New Roman"/>
                <a:cs typeface="Times New Roman"/>
              </a:rPr>
              <a:t>If the </a:t>
            </a:r>
            <a:r>
              <a:rPr sz="2000" i="1" spc="-5" dirty="0">
                <a:solidFill>
                  <a:srgbClr val="FF0000"/>
                </a:solidFill>
                <a:latin typeface="Times New Roman"/>
                <a:cs typeface="Times New Roman"/>
              </a:rPr>
              <a:t>combustion </a:t>
            </a:r>
            <a:r>
              <a:rPr sz="2000" i="1" spc="-10" dirty="0">
                <a:solidFill>
                  <a:srgbClr val="FF0000"/>
                </a:solidFill>
                <a:latin typeface="Times New Roman"/>
                <a:cs typeface="Times New Roman"/>
              </a:rPr>
              <a:t>is </a:t>
            </a:r>
            <a:r>
              <a:rPr sz="2000" i="1" spc="-5" dirty="0">
                <a:solidFill>
                  <a:srgbClr val="FF0000"/>
                </a:solidFill>
                <a:latin typeface="Times New Roman"/>
                <a:cs typeface="Times New Roman"/>
              </a:rPr>
              <a:t>partial </a:t>
            </a:r>
            <a:r>
              <a:rPr sz="2000" spc="-5" dirty="0">
                <a:latin typeface="Times New Roman"/>
                <a:cs typeface="Times New Roman"/>
              </a:rPr>
              <a:t>(fuel-air supply is </a:t>
            </a:r>
            <a:r>
              <a:rPr sz="2000" dirty="0">
                <a:latin typeface="Times New Roman"/>
                <a:cs typeface="Times New Roman"/>
              </a:rPr>
              <a:t>not </a:t>
            </a:r>
            <a:r>
              <a:rPr sz="2000" spc="-5" dirty="0">
                <a:latin typeface="Times New Roman"/>
                <a:cs typeface="Times New Roman"/>
              </a:rPr>
              <a:t>as per </a:t>
            </a:r>
            <a:r>
              <a:rPr sz="2000" dirty="0">
                <a:latin typeface="Times New Roman"/>
                <a:cs typeface="Times New Roman"/>
              </a:rPr>
              <a:t>the </a:t>
            </a:r>
            <a:r>
              <a:rPr sz="2000" spc="-5" dirty="0">
                <a:latin typeface="Times New Roman"/>
                <a:cs typeface="Times New Roman"/>
              </a:rPr>
              <a:t>stochiometric), </a:t>
            </a:r>
            <a:r>
              <a:rPr sz="2000" dirty="0">
                <a:latin typeface="Times New Roman"/>
                <a:cs typeface="Times New Roman"/>
              </a:rPr>
              <a:t>the </a:t>
            </a:r>
            <a:r>
              <a:rPr sz="2000" spc="5" dirty="0">
                <a:latin typeface="Times New Roman"/>
                <a:cs typeface="Times New Roman"/>
              </a:rPr>
              <a:t> </a:t>
            </a:r>
            <a:r>
              <a:rPr sz="2000" spc="-5" dirty="0">
                <a:latin typeface="Times New Roman"/>
                <a:cs typeface="Times New Roman"/>
              </a:rPr>
              <a:t>products of combustion contains </a:t>
            </a:r>
            <a:r>
              <a:rPr sz="2000" i="1" spc="-5" dirty="0">
                <a:solidFill>
                  <a:srgbClr val="FF0000"/>
                </a:solidFill>
                <a:latin typeface="Times New Roman"/>
                <a:cs typeface="Times New Roman"/>
              </a:rPr>
              <a:t>carbon monoxide, </a:t>
            </a:r>
            <a:r>
              <a:rPr sz="2000" i="1" spc="-10" dirty="0">
                <a:solidFill>
                  <a:srgbClr val="FF0000"/>
                </a:solidFill>
                <a:latin typeface="Times New Roman"/>
                <a:cs typeface="Times New Roman"/>
              </a:rPr>
              <a:t>hydrogen, </a:t>
            </a:r>
            <a:r>
              <a:rPr sz="2000" i="1" dirty="0">
                <a:solidFill>
                  <a:srgbClr val="FF0000"/>
                </a:solidFill>
                <a:latin typeface="Times New Roman"/>
                <a:cs typeface="Times New Roman"/>
              </a:rPr>
              <a:t>and </a:t>
            </a:r>
            <a:r>
              <a:rPr sz="2000" i="1" spc="-5" dirty="0">
                <a:solidFill>
                  <a:srgbClr val="FF0000"/>
                </a:solidFill>
                <a:latin typeface="Times New Roman"/>
                <a:cs typeface="Times New Roman"/>
              </a:rPr>
              <a:t>other elements </a:t>
            </a:r>
            <a:r>
              <a:rPr sz="2000" i="1" spc="-20" dirty="0">
                <a:solidFill>
                  <a:srgbClr val="FF0000"/>
                </a:solidFill>
                <a:latin typeface="Times New Roman"/>
                <a:cs typeface="Times New Roman"/>
              </a:rPr>
              <a:t>is </a:t>
            </a:r>
            <a:r>
              <a:rPr sz="2000" i="1" spc="-15" dirty="0">
                <a:solidFill>
                  <a:srgbClr val="FF0000"/>
                </a:solidFill>
                <a:latin typeface="Times New Roman"/>
                <a:cs typeface="Times New Roman"/>
              </a:rPr>
              <a:t> </a:t>
            </a:r>
            <a:r>
              <a:rPr sz="2000" i="1" spc="-5" dirty="0">
                <a:solidFill>
                  <a:srgbClr val="FF0000"/>
                </a:solidFill>
                <a:latin typeface="Times New Roman"/>
                <a:cs typeface="Times New Roman"/>
              </a:rPr>
              <a:t>known </a:t>
            </a:r>
            <a:r>
              <a:rPr sz="2000" i="1" dirty="0">
                <a:solidFill>
                  <a:srgbClr val="FF0000"/>
                </a:solidFill>
                <a:latin typeface="Times New Roman"/>
                <a:cs typeface="Times New Roman"/>
              </a:rPr>
              <a:t>as </a:t>
            </a:r>
            <a:r>
              <a:rPr sz="2000" i="1" spc="-10" dirty="0">
                <a:solidFill>
                  <a:srgbClr val="FF0000"/>
                </a:solidFill>
                <a:latin typeface="Times New Roman"/>
                <a:cs typeface="Times New Roman"/>
              </a:rPr>
              <a:t>producer </a:t>
            </a:r>
            <a:r>
              <a:rPr sz="2000" i="1" dirty="0">
                <a:solidFill>
                  <a:srgbClr val="FF0000"/>
                </a:solidFill>
                <a:latin typeface="Times New Roman"/>
                <a:cs typeface="Times New Roman"/>
              </a:rPr>
              <a:t>gas. </a:t>
            </a:r>
            <a:r>
              <a:rPr sz="2000" spc="-10" dirty="0">
                <a:latin typeface="Times New Roman"/>
                <a:cs typeface="Times New Roman"/>
              </a:rPr>
              <a:t>This </a:t>
            </a:r>
            <a:r>
              <a:rPr sz="2000" spc="-5" dirty="0">
                <a:latin typeface="Times New Roman"/>
                <a:cs typeface="Times New Roman"/>
              </a:rPr>
              <a:t>producer gas is combustible. </a:t>
            </a:r>
            <a:r>
              <a:rPr sz="2000" dirty="0">
                <a:latin typeface="Times New Roman"/>
                <a:cs typeface="Times New Roman"/>
              </a:rPr>
              <a:t>The </a:t>
            </a:r>
            <a:r>
              <a:rPr sz="2000" spc="-5" dirty="0">
                <a:solidFill>
                  <a:srgbClr val="FF0000"/>
                </a:solidFill>
                <a:latin typeface="Times New Roman"/>
                <a:cs typeface="Times New Roman"/>
              </a:rPr>
              <a:t>equipment </a:t>
            </a:r>
            <a:r>
              <a:rPr sz="2000" spc="-5" dirty="0">
                <a:latin typeface="Times New Roman"/>
                <a:cs typeface="Times New Roman"/>
              </a:rPr>
              <a:t>used </a:t>
            </a:r>
            <a:r>
              <a:rPr sz="2000" spc="-20" dirty="0">
                <a:latin typeface="Times New Roman"/>
                <a:cs typeface="Times New Roman"/>
              </a:rPr>
              <a:t>to </a:t>
            </a:r>
            <a:r>
              <a:rPr sz="2000" spc="-15" dirty="0">
                <a:latin typeface="Times New Roman"/>
                <a:cs typeface="Times New Roman"/>
              </a:rPr>
              <a:t> </a:t>
            </a:r>
            <a:r>
              <a:rPr sz="2000" dirty="0">
                <a:latin typeface="Times New Roman"/>
                <a:cs typeface="Times New Roman"/>
              </a:rPr>
              <a:t>produce </a:t>
            </a:r>
            <a:r>
              <a:rPr sz="2000" spc="-5" dirty="0">
                <a:latin typeface="Times New Roman"/>
                <a:cs typeface="Times New Roman"/>
              </a:rPr>
              <a:t>producer gas through </a:t>
            </a:r>
            <a:r>
              <a:rPr sz="2000" dirty="0">
                <a:latin typeface="Times New Roman"/>
                <a:cs typeface="Times New Roman"/>
              </a:rPr>
              <a:t>the </a:t>
            </a:r>
            <a:r>
              <a:rPr sz="2000" spc="-5" dirty="0">
                <a:latin typeface="Times New Roman"/>
                <a:cs typeface="Times New Roman"/>
              </a:rPr>
              <a:t>process of biomass gasification is </a:t>
            </a:r>
            <a:r>
              <a:rPr sz="2000" dirty="0">
                <a:latin typeface="Times New Roman"/>
                <a:cs typeface="Times New Roman"/>
              </a:rPr>
              <a:t>known as </a:t>
            </a:r>
            <a:r>
              <a:rPr sz="2000" spc="-20" dirty="0">
                <a:solidFill>
                  <a:srgbClr val="FF0000"/>
                </a:solidFill>
                <a:latin typeface="Times New Roman"/>
                <a:cs typeface="Times New Roman"/>
              </a:rPr>
              <a:t>gasifier</a:t>
            </a:r>
            <a:r>
              <a:rPr sz="2000" spc="-20" dirty="0">
                <a:latin typeface="Times New Roman"/>
                <a:cs typeface="Times New Roman"/>
              </a:rPr>
              <a:t>. </a:t>
            </a:r>
            <a:r>
              <a:rPr sz="2000" spc="-484" dirty="0">
                <a:latin typeface="Times New Roman"/>
                <a:cs typeface="Times New Roman"/>
              </a:rPr>
              <a:t> </a:t>
            </a:r>
            <a:r>
              <a:rPr sz="2000" dirty="0">
                <a:latin typeface="Times New Roman"/>
                <a:cs typeface="Times New Roman"/>
              </a:rPr>
              <a:t>The </a:t>
            </a:r>
            <a:r>
              <a:rPr sz="2000" spc="-5" dirty="0">
                <a:latin typeface="Times New Roman"/>
                <a:cs typeface="Times New Roman"/>
              </a:rPr>
              <a:t>steam required for gasification </a:t>
            </a:r>
            <a:r>
              <a:rPr sz="2000" dirty="0">
                <a:latin typeface="Times New Roman"/>
                <a:cs typeface="Times New Roman"/>
              </a:rPr>
              <a:t>process </a:t>
            </a:r>
            <a:r>
              <a:rPr sz="2000" spc="-5" dirty="0">
                <a:latin typeface="Times New Roman"/>
                <a:cs typeface="Times New Roman"/>
              </a:rPr>
              <a:t>is </a:t>
            </a:r>
            <a:r>
              <a:rPr sz="2000" dirty="0">
                <a:latin typeface="Times New Roman"/>
                <a:cs typeface="Times New Roman"/>
              </a:rPr>
              <a:t>obtained </a:t>
            </a:r>
            <a:r>
              <a:rPr sz="2000" spc="-5" dirty="0">
                <a:latin typeface="Times New Roman"/>
                <a:cs typeface="Times New Roman"/>
              </a:rPr>
              <a:t>from </a:t>
            </a:r>
            <a:r>
              <a:rPr sz="2000" dirty="0">
                <a:latin typeface="Times New Roman"/>
                <a:cs typeface="Times New Roman"/>
              </a:rPr>
              <a:t>wet </a:t>
            </a:r>
            <a:r>
              <a:rPr sz="2000" spc="-5" dirty="0">
                <a:latin typeface="Times New Roman"/>
                <a:cs typeface="Times New Roman"/>
              </a:rPr>
              <a:t>biomass during the </a:t>
            </a:r>
            <a:r>
              <a:rPr sz="2000" dirty="0">
                <a:latin typeface="Times New Roman"/>
                <a:cs typeface="Times New Roman"/>
              </a:rPr>
              <a:t> first</a:t>
            </a:r>
            <a:r>
              <a:rPr sz="2000" spc="-35" dirty="0">
                <a:latin typeface="Times New Roman"/>
                <a:cs typeface="Times New Roman"/>
              </a:rPr>
              <a:t> </a:t>
            </a:r>
            <a:r>
              <a:rPr sz="2000" spc="-5" dirty="0">
                <a:latin typeface="Times New Roman"/>
                <a:cs typeface="Times New Roman"/>
              </a:rPr>
              <a:t>stage </a:t>
            </a:r>
            <a:r>
              <a:rPr sz="2000" dirty="0">
                <a:latin typeface="Times New Roman"/>
                <a:cs typeface="Times New Roman"/>
              </a:rPr>
              <a:t>of</a:t>
            </a:r>
            <a:r>
              <a:rPr sz="2000" spc="-20" dirty="0">
                <a:latin typeface="Times New Roman"/>
                <a:cs typeface="Times New Roman"/>
              </a:rPr>
              <a:t> </a:t>
            </a:r>
            <a:r>
              <a:rPr sz="2000" spc="-5" dirty="0">
                <a:latin typeface="Times New Roman"/>
                <a:cs typeface="Times New Roman"/>
              </a:rPr>
              <a:t>combustion</a:t>
            </a:r>
            <a:r>
              <a:rPr sz="2000" spc="-20" dirty="0">
                <a:latin typeface="Times New Roman"/>
                <a:cs typeface="Times New Roman"/>
              </a:rPr>
              <a:t> </a:t>
            </a:r>
            <a:r>
              <a:rPr sz="2000" spc="-15" dirty="0">
                <a:latin typeface="Times New Roman"/>
                <a:cs typeface="Times New Roman"/>
              </a:rPr>
              <a:t>chamber.</a:t>
            </a:r>
            <a:endParaRPr sz="2000">
              <a:latin typeface="Times New Roman"/>
              <a:cs typeface="Times New Roman"/>
            </a:endParaRPr>
          </a:p>
          <a:p>
            <a:pPr marL="12700" indent="914400" algn="just">
              <a:lnSpc>
                <a:spcPct val="100000"/>
              </a:lnSpc>
              <a:spcBef>
                <a:spcPts val="1200"/>
              </a:spcBef>
            </a:pPr>
            <a:r>
              <a:rPr sz="2000" spc="-5" dirty="0">
                <a:latin typeface="Times New Roman"/>
                <a:cs typeface="Times New Roman"/>
              </a:rPr>
              <a:t>Depending</a:t>
            </a:r>
            <a:r>
              <a:rPr sz="2000" spc="440" dirty="0">
                <a:latin typeface="Times New Roman"/>
                <a:cs typeface="Times New Roman"/>
              </a:rPr>
              <a:t> </a:t>
            </a:r>
            <a:r>
              <a:rPr sz="2000" dirty="0">
                <a:latin typeface="Times New Roman"/>
                <a:cs typeface="Times New Roman"/>
              </a:rPr>
              <a:t>on</a:t>
            </a:r>
            <a:r>
              <a:rPr sz="2000" spc="445" dirty="0">
                <a:latin typeface="Times New Roman"/>
                <a:cs typeface="Times New Roman"/>
              </a:rPr>
              <a:t> </a:t>
            </a:r>
            <a:r>
              <a:rPr sz="2000" dirty="0">
                <a:latin typeface="Times New Roman"/>
                <a:cs typeface="Times New Roman"/>
              </a:rPr>
              <a:t>the</a:t>
            </a:r>
            <a:r>
              <a:rPr sz="2000" spc="440" dirty="0">
                <a:latin typeface="Times New Roman"/>
                <a:cs typeface="Times New Roman"/>
              </a:rPr>
              <a:t> </a:t>
            </a:r>
            <a:r>
              <a:rPr sz="2000" spc="-5" dirty="0">
                <a:latin typeface="Times New Roman"/>
                <a:cs typeface="Times New Roman"/>
              </a:rPr>
              <a:t>relative</a:t>
            </a:r>
            <a:r>
              <a:rPr sz="2000" spc="445" dirty="0">
                <a:latin typeface="Times New Roman"/>
                <a:cs typeface="Times New Roman"/>
              </a:rPr>
              <a:t> </a:t>
            </a:r>
            <a:r>
              <a:rPr sz="2000" spc="-5" dirty="0">
                <a:latin typeface="Times New Roman"/>
                <a:cs typeface="Times New Roman"/>
              </a:rPr>
              <a:t>movement</a:t>
            </a:r>
            <a:r>
              <a:rPr sz="2000" spc="455" dirty="0">
                <a:latin typeface="Times New Roman"/>
                <a:cs typeface="Times New Roman"/>
              </a:rPr>
              <a:t> </a:t>
            </a:r>
            <a:r>
              <a:rPr sz="2000" spc="-5" dirty="0">
                <a:latin typeface="Times New Roman"/>
                <a:cs typeface="Times New Roman"/>
              </a:rPr>
              <a:t>of</a:t>
            </a:r>
            <a:r>
              <a:rPr sz="2000" spc="445" dirty="0">
                <a:latin typeface="Times New Roman"/>
                <a:cs typeface="Times New Roman"/>
              </a:rPr>
              <a:t> </a:t>
            </a:r>
            <a:r>
              <a:rPr sz="2000" dirty="0">
                <a:latin typeface="Times New Roman"/>
                <a:cs typeface="Times New Roman"/>
              </a:rPr>
              <a:t>the</a:t>
            </a:r>
            <a:r>
              <a:rPr sz="2000" spc="440" dirty="0">
                <a:latin typeface="Times New Roman"/>
                <a:cs typeface="Times New Roman"/>
              </a:rPr>
              <a:t> </a:t>
            </a:r>
            <a:r>
              <a:rPr sz="2000" spc="-5" dirty="0">
                <a:latin typeface="Times New Roman"/>
                <a:cs typeface="Times New Roman"/>
              </a:rPr>
              <a:t>feedstock</a:t>
            </a:r>
            <a:r>
              <a:rPr sz="2000" spc="450" dirty="0">
                <a:latin typeface="Times New Roman"/>
                <a:cs typeface="Times New Roman"/>
              </a:rPr>
              <a:t> </a:t>
            </a:r>
            <a:r>
              <a:rPr sz="2000" spc="-5" dirty="0">
                <a:latin typeface="Times New Roman"/>
                <a:cs typeface="Times New Roman"/>
              </a:rPr>
              <a:t>(biomass</a:t>
            </a:r>
            <a:r>
              <a:rPr sz="2000" spc="445" dirty="0">
                <a:latin typeface="Times New Roman"/>
                <a:cs typeface="Times New Roman"/>
              </a:rPr>
              <a:t> </a:t>
            </a:r>
            <a:r>
              <a:rPr sz="2000" spc="-5" dirty="0">
                <a:latin typeface="Times New Roman"/>
                <a:cs typeface="Times New Roman"/>
              </a:rPr>
              <a:t>and</a:t>
            </a:r>
            <a:r>
              <a:rPr sz="2000" spc="440" dirty="0">
                <a:latin typeface="Times New Roman"/>
                <a:cs typeface="Times New Roman"/>
              </a:rPr>
              <a:t> </a:t>
            </a:r>
            <a:r>
              <a:rPr sz="2000" spc="-5" dirty="0">
                <a:latin typeface="Times New Roman"/>
                <a:cs typeface="Times New Roman"/>
              </a:rPr>
              <a:t>air),</a:t>
            </a:r>
            <a:endParaRPr sz="2000">
              <a:latin typeface="Times New Roman"/>
              <a:cs typeface="Times New Roman"/>
            </a:endParaRPr>
          </a:p>
          <a:p>
            <a:pPr marL="12700" marR="6985" algn="just">
              <a:lnSpc>
                <a:spcPct val="150000"/>
              </a:lnSpc>
              <a:spcBef>
                <a:spcPts val="5"/>
              </a:spcBef>
            </a:pPr>
            <a:r>
              <a:rPr sz="2000" spc="-5" dirty="0">
                <a:latin typeface="Times New Roman"/>
                <a:cs typeface="Times New Roman"/>
              </a:rPr>
              <a:t>three </a:t>
            </a:r>
            <a:r>
              <a:rPr sz="2000" spc="-10" dirty="0">
                <a:latin typeface="Times New Roman"/>
                <a:cs typeface="Times New Roman"/>
              </a:rPr>
              <a:t>different </a:t>
            </a:r>
            <a:r>
              <a:rPr sz="2000" spc="-5" dirty="0">
                <a:latin typeface="Times New Roman"/>
                <a:cs typeface="Times New Roman"/>
              </a:rPr>
              <a:t>kinds </a:t>
            </a:r>
            <a:r>
              <a:rPr sz="2000" dirty="0">
                <a:latin typeface="Times New Roman"/>
                <a:cs typeface="Times New Roman"/>
              </a:rPr>
              <a:t>of </a:t>
            </a:r>
            <a:r>
              <a:rPr sz="2000" spc="-5" dirty="0">
                <a:latin typeface="Times New Roman"/>
                <a:cs typeface="Times New Roman"/>
              </a:rPr>
              <a:t>gasifiers </a:t>
            </a:r>
            <a:r>
              <a:rPr sz="2000" dirty="0">
                <a:latin typeface="Times New Roman"/>
                <a:cs typeface="Times New Roman"/>
              </a:rPr>
              <a:t>are </a:t>
            </a:r>
            <a:r>
              <a:rPr sz="2000" spc="-5" dirty="0">
                <a:latin typeface="Times New Roman"/>
                <a:cs typeface="Times New Roman"/>
              </a:rPr>
              <a:t>used: (1) </a:t>
            </a:r>
            <a:r>
              <a:rPr sz="2000" spc="-5" dirty="0">
                <a:solidFill>
                  <a:srgbClr val="FF0000"/>
                </a:solidFill>
                <a:latin typeface="Times New Roman"/>
                <a:cs typeface="Times New Roman"/>
              </a:rPr>
              <a:t>Updraft gasifier </a:t>
            </a:r>
            <a:r>
              <a:rPr sz="2000" spc="-5" dirty="0">
                <a:latin typeface="Times New Roman"/>
                <a:cs typeface="Times New Roman"/>
              </a:rPr>
              <a:t>(the air moves upward </a:t>
            </a:r>
            <a:r>
              <a:rPr sz="2000" dirty="0">
                <a:latin typeface="Times New Roman"/>
                <a:cs typeface="Times New Roman"/>
              </a:rPr>
              <a:t> </a:t>
            </a:r>
            <a:r>
              <a:rPr sz="2000" spc="-5" dirty="0">
                <a:latin typeface="Times New Roman"/>
                <a:cs typeface="Times New Roman"/>
              </a:rPr>
              <a:t>through</a:t>
            </a:r>
            <a:r>
              <a:rPr sz="2000" dirty="0">
                <a:latin typeface="Times New Roman"/>
                <a:cs typeface="Times New Roman"/>
              </a:rPr>
              <a:t> the</a:t>
            </a:r>
            <a:r>
              <a:rPr sz="2000" spc="5" dirty="0">
                <a:latin typeface="Times New Roman"/>
                <a:cs typeface="Times New Roman"/>
              </a:rPr>
              <a:t> </a:t>
            </a:r>
            <a:r>
              <a:rPr sz="2000" spc="-5" dirty="0">
                <a:latin typeface="Times New Roman"/>
                <a:cs typeface="Times New Roman"/>
              </a:rPr>
              <a:t>biomass),</a:t>
            </a:r>
            <a:r>
              <a:rPr sz="2000" dirty="0">
                <a:latin typeface="Times New Roman"/>
                <a:cs typeface="Times New Roman"/>
              </a:rPr>
              <a:t> </a:t>
            </a:r>
            <a:r>
              <a:rPr sz="2000" spc="-5" dirty="0">
                <a:latin typeface="Times New Roman"/>
                <a:cs typeface="Times New Roman"/>
              </a:rPr>
              <a:t>(2)</a:t>
            </a:r>
            <a:r>
              <a:rPr sz="2000" dirty="0">
                <a:latin typeface="Times New Roman"/>
                <a:cs typeface="Times New Roman"/>
              </a:rPr>
              <a:t> </a:t>
            </a:r>
            <a:r>
              <a:rPr sz="2000" spc="-5" dirty="0">
                <a:solidFill>
                  <a:srgbClr val="FF0000"/>
                </a:solidFill>
                <a:latin typeface="Times New Roman"/>
                <a:cs typeface="Times New Roman"/>
              </a:rPr>
              <a:t>Downdraft</a:t>
            </a:r>
            <a:r>
              <a:rPr sz="2000" dirty="0">
                <a:solidFill>
                  <a:srgbClr val="FF0000"/>
                </a:solidFill>
                <a:latin typeface="Times New Roman"/>
                <a:cs typeface="Times New Roman"/>
              </a:rPr>
              <a:t> </a:t>
            </a:r>
            <a:r>
              <a:rPr sz="2000" spc="-5" dirty="0">
                <a:solidFill>
                  <a:srgbClr val="FF0000"/>
                </a:solidFill>
                <a:latin typeface="Times New Roman"/>
                <a:cs typeface="Times New Roman"/>
              </a:rPr>
              <a:t>gasifier</a:t>
            </a:r>
            <a:r>
              <a:rPr sz="2000" dirty="0">
                <a:solidFill>
                  <a:srgbClr val="FF0000"/>
                </a:solidFill>
                <a:latin typeface="Times New Roman"/>
                <a:cs typeface="Times New Roman"/>
              </a:rPr>
              <a:t> </a:t>
            </a:r>
            <a:r>
              <a:rPr sz="2000" spc="-5" dirty="0">
                <a:latin typeface="Times New Roman"/>
                <a:cs typeface="Times New Roman"/>
              </a:rPr>
              <a:t>(the</a:t>
            </a:r>
            <a:r>
              <a:rPr sz="2000" dirty="0">
                <a:latin typeface="Times New Roman"/>
                <a:cs typeface="Times New Roman"/>
              </a:rPr>
              <a:t> </a:t>
            </a:r>
            <a:r>
              <a:rPr sz="2000" spc="-10" dirty="0">
                <a:latin typeface="Times New Roman"/>
                <a:cs typeface="Times New Roman"/>
              </a:rPr>
              <a:t>air</a:t>
            </a:r>
            <a:r>
              <a:rPr sz="2000" spc="-5" dirty="0">
                <a:latin typeface="Times New Roman"/>
                <a:cs typeface="Times New Roman"/>
              </a:rPr>
              <a:t> moves</a:t>
            </a:r>
            <a:r>
              <a:rPr sz="2000" dirty="0">
                <a:latin typeface="Times New Roman"/>
                <a:cs typeface="Times New Roman"/>
              </a:rPr>
              <a:t> downward),</a:t>
            </a:r>
            <a:r>
              <a:rPr sz="2000" spc="5" dirty="0">
                <a:latin typeface="Times New Roman"/>
                <a:cs typeface="Times New Roman"/>
              </a:rPr>
              <a:t> </a:t>
            </a:r>
            <a:r>
              <a:rPr sz="2000" spc="-5" dirty="0">
                <a:latin typeface="Times New Roman"/>
                <a:cs typeface="Times New Roman"/>
              </a:rPr>
              <a:t>and</a:t>
            </a:r>
            <a:r>
              <a:rPr sz="2000" dirty="0">
                <a:latin typeface="Times New Roman"/>
                <a:cs typeface="Times New Roman"/>
              </a:rPr>
              <a:t> </a:t>
            </a:r>
            <a:r>
              <a:rPr sz="2000" spc="-10" dirty="0">
                <a:latin typeface="Times New Roman"/>
                <a:cs typeface="Times New Roman"/>
              </a:rPr>
              <a:t>(3) </a:t>
            </a:r>
            <a:r>
              <a:rPr sz="2000" spc="-484" dirty="0">
                <a:latin typeface="Times New Roman"/>
                <a:cs typeface="Times New Roman"/>
              </a:rPr>
              <a:t> </a:t>
            </a:r>
            <a:r>
              <a:rPr sz="2000" dirty="0">
                <a:solidFill>
                  <a:srgbClr val="FF0000"/>
                </a:solidFill>
                <a:latin typeface="Times New Roman"/>
                <a:cs typeface="Times New Roman"/>
              </a:rPr>
              <a:t>Cross-draft</a:t>
            </a:r>
            <a:r>
              <a:rPr sz="2000" spc="-35" dirty="0">
                <a:solidFill>
                  <a:srgbClr val="FF0000"/>
                </a:solidFill>
                <a:latin typeface="Times New Roman"/>
                <a:cs typeface="Times New Roman"/>
              </a:rPr>
              <a:t> </a:t>
            </a:r>
            <a:r>
              <a:rPr sz="2000" dirty="0">
                <a:solidFill>
                  <a:srgbClr val="FF0000"/>
                </a:solidFill>
                <a:latin typeface="Times New Roman"/>
                <a:cs typeface="Times New Roman"/>
              </a:rPr>
              <a:t>gasifier</a:t>
            </a:r>
            <a:r>
              <a:rPr sz="2000" spc="-45" dirty="0">
                <a:solidFill>
                  <a:srgbClr val="FF0000"/>
                </a:solidFill>
                <a:latin typeface="Times New Roman"/>
                <a:cs typeface="Times New Roman"/>
              </a:rPr>
              <a:t> </a:t>
            </a:r>
            <a:r>
              <a:rPr sz="2000" dirty="0">
                <a:latin typeface="Times New Roman"/>
                <a:cs typeface="Times New Roman"/>
              </a:rPr>
              <a:t>(feed</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air</a:t>
            </a:r>
            <a:r>
              <a:rPr sz="2000" spc="-20"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spc="-5" dirty="0">
                <a:latin typeface="Times New Roman"/>
                <a:cs typeface="Times New Roman"/>
              </a:rPr>
              <a:t>biomass</a:t>
            </a:r>
            <a:r>
              <a:rPr sz="2000" spc="-20"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perpendicular</a:t>
            </a:r>
            <a:r>
              <a:rPr sz="2000" spc="-35" dirty="0">
                <a:latin typeface="Times New Roman"/>
                <a:cs typeface="Times New Roman"/>
              </a:rPr>
              <a:t> </a:t>
            </a:r>
            <a:r>
              <a:rPr sz="2000" spc="-5" dirty="0">
                <a:latin typeface="Times New Roman"/>
                <a:cs typeface="Times New Roman"/>
              </a:rPr>
              <a:t>to each</a:t>
            </a:r>
            <a:r>
              <a:rPr sz="2000" spc="5" dirty="0">
                <a:latin typeface="Times New Roman"/>
                <a:cs typeface="Times New Roman"/>
              </a:rPr>
              <a:t> </a:t>
            </a:r>
            <a:r>
              <a:rPr sz="2000" dirty="0">
                <a:latin typeface="Times New Roman"/>
                <a:cs typeface="Times New Roman"/>
              </a:rPr>
              <a:t>other).</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 y="5406825"/>
            <a:ext cx="9158605" cy="1397000"/>
          </a:xfrm>
          <a:prstGeom prst="rect">
            <a:avLst/>
          </a:prstGeom>
        </p:spPr>
        <p:txBody>
          <a:bodyPr vert="horz" wrap="square" lIns="0" tIns="164465" rIns="0" bIns="0" rtlCol="0">
            <a:spAutoFit/>
          </a:bodyPr>
          <a:lstStyle/>
          <a:p>
            <a:pPr marL="50800">
              <a:lnSpc>
                <a:spcPct val="100000"/>
              </a:lnSpc>
              <a:spcBef>
                <a:spcPts val="1295"/>
              </a:spcBef>
            </a:pPr>
            <a:r>
              <a:rPr sz="2000" spc="-5" dirty="0">
                <a:latin typeface="Times New Roman"/>
                <a:cs typeface="Times New Roman"/>
              </a:rPr>
              <a:t>Almost</a:t>
            </a:r>
            <a:r>
              <a:rPr sz="2000" spc="-10" dirty="0">
                <a:latin typeface="Times New Roman"/>
                <a:cs typeface="Times New Roman"/>
              </a:rPr>
              <a:t> </a:t>
            </a:r>
            <a:r>
              <a:rPr sz="2000" spc="-5" dirty="0">
                <a:latin typeface="Times New Roman"/>
                <a:cs typeface="Times New Roman"/>
              </a:rPr>
              <a:t>all</a:t>
            </a:r>
            <a:r>
              <a:rPr sz="2000" spc="5" dirty="0">
                <a:latin typeface="Times New Roman"/>
                <a:cs typeface="Times New Roman"/>
              </a:rPr>
              <a:t> </a:t>
            </a:r>
            <a:r>
              <a:rPr sz="2000" spc="-5" dirty="0">
                <a:latin typeface="Times New Roman"/>
                <a:cs typeface="Times New Roman"/>
              </a:rPr>
              <a:t>gasifiers</a:t>
            </a:r>
            <a:r>
              <a:rPr sz="2000" spc="-25" dirty="0">
                <a:latin typeface="Times New Roman"/>
                <a:cs typeface="Times New Roman"/>
              </a:rPr>
              <a:t> </a:t>
            </a:r>
            <a:r>
              <a:rPr sz="2000" dirty="0">
                <a:latin typeface="Times New Roman"/>
                <a:cs typeface="Times New Roman"/>
              </a:rPr>
              <a:t>fall</a:t>
            </a:r>
            <a:r>
              <a:rPr sz="2000" spc="-25" dirty="0">
                <a:latin typeface="Times New Roman"/>
                <a:cs typeface="Times New Roman"/>
              </a:rPr>
              <a:t> </a:t>
            </a:r>
            <a:r>
              <a:rPr sz="2000" dirty="0">
                <a:latin typeface="Times New Roman"/>
                <a:cs typeface="Times New Roman"/>
              </a:rPr>
              <a:t>under</a:t>
            </a:r>
            <a:r>
              <a:rPr sz="2000" spc="-20" dirty="0">
                <a:latin typeface="Times New Roman"/>
                <a:cs typeface="Times New Roman"/>
              </a:rPr>
              <a:t> </a:t>
            </a:r>
            <a:r>
              <a:rPr sz="2000" dirty="0">
                <a:latin typeface="Times New Roman"/>
                <a:cs typeface="Times New Roman"/>
              </a:rPr>
              <a:t>these</a:t>
            </a:r>
            <a:r>
              <a:rPr sz="2000" spc="-20" dirty="0">
                <a:latin typeface="Times New Roman"/>
                <a:cs typeface="Times New Roman"/>
              </a:rPr>
              <a:t> </a:t>
            </a:r>
            <a:r>
              <a:rPr sz="2000" dirty="0">
                <a:latin typeface="Times New Roman"/>
                <a:cs typeface="Times New Roman"/>
              </a:rPr>
              <a:t>three</a:t>
            </a:r>
            <a:r>
              <a:rPr sz="2000" spc="-15" dirty="0">
                <a:latin typeface="Times New Roman"/>
                <a:cs typeface="Times New Roman"/>
              </a:rPr>
              <a:t> </a:t>
            </a:r>
            <a:r>
              <a:rPr sz="2000" dirty="0">
                <a:latin typeface="Times New Roman"/>
                <a:cs typeface="Times New Roman"/>
              </a:rPr>
              <a:t>categories.</a:t>
            </a:r>
            <a:r>
              <a:rPr sz="2000" spc="-6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selection</a:t>
            </a:r>
            <a:r>
              <a:rPr sz="2000" spc="-2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gasifier</a:t>
            </a:r>
            <a:r>
              <a:rPr sz="2000" spc="-25" dirty="0">
                <a:latin typeface="Times New Roman"/>
                <a:cs typeface="Times New Roman"/>
              </a:rPr>
              <a:t> </a:t>
            </a:r>
            <a:r>
              <a:rPr sz="2000" dirty="0">
                <a:latin typeface="Times New Roman"/>
                <a:cs typeface="Times New Roman"/>
              </a:rPr>
              <a:t>depends</a:t>
            </a:r>
            <a:endParaRPr sz="2000">
              <a:latin typeface="Times New Roman"/>
              <a:cs typeface="Times New Roman"/>
            </a:endParaRPr>
          </a:p>
          <a:p>
            <a:pPr marL="50800">
              <a:lnSpc>
                <a:spcPct val="100000"/>
              </a:lnSpc>
              <a:spcBef>
                <a:spcPts val="1200"/>
              </a:spcBef>
            </a:pPr>
            <a:r>
              <a:rPr sz="2000" dirty="0">
                <a:latin typeface="Times New Roman"/>
                <a:cs typeface="Times New Roman"/>
              </a:rPr>
              <a:t>upon</a:t>
            </a:r>
            <a:r>
              <a:rPr sz="2000" spc="-40" dirty="0">
                <a:latin typeface="Times New Roman"/>
                <a:cs typeface="Times New Roman"/>
              </a:rPr>
              <a:t> </a:t>
            </a:r>
            <a:r>
              <a:rPr sz="2000" dirty="0">
                <a:latin typeface="Times New Roman"/>
                <a:cs typeface="Times New Roman"/>
              </a:rPr>
              <a:t>the</a:t>
            </a:r>
            <a:r>
              <a:rPr sz="2000" spc="-30" dirty="0">
                <a:latin typeface="Times New Roman"/>
                <a:cs typeface="Times New Roman"/>
              </a:rPr>
              <a:t> </a:t>
            </a:r>
            <a:r>
              <a:rPr sz="2000" dirty="0">
                <a:latin typeface="Times New Roman"/>
                <a:cs typeface="Times New Roman"/>
              </a:rPr>
              <a:t>following</a:t>
            </a:r>
            <a:r>
              <a:rPr sz="2000" spc="-50" dirty="0">
                <a:latin typeface="Times New Roman"/>
                <a:cs typeface="Times New Roman"/>
              </a:rPr>
              <a:t> </a:t>
            </a:r>
            <a:r>
              <a:rPr sz="2000" dirty="0">
                <a:latin typeface="Times New Roman"/>
                <a:cs typeface="Times New Roman"/>
              </a:rPr>
              <a:t>factors:</a:t>
            </a:r>
            <a:endParaRPr sz="2000">
              <a:latin typeface="Times New Roman"/>
              <a:cs typeface="Times New Roman"/>
            </a:endParaRPr>
          </a:p>
          <a:p>
            <a:pPr marL="50800">
              <a:lnSpc>
                <a:spcPct val="100000"/>
              </a:lnSpc>
              <a:spcBef>
                <a:spcPts val="1200"/>
              </a:spcBef>
            </a:pPr>
            <a:r>
              <a:rPr sz="2000" i="1" spc="-5" dirty="0">
                <a:latin typeface="Times New Roman"/>
                <a:cs typeface="Times New Roman"/>
              </a:rPr>
              <a:t>(1)</a:t>
            </a:r>
            <a:r>
              <a:rPr sz="2000" i="1" spc="-15" dirty="0">
                <a:latin typeface="Times New Roman"/>
                <a:cs typeface="Times New Roman"/>
              </a:rPr>
              <a:t> </a:t>
            </a:r>
            <a:r>
              <a:rPr sz="2000" i="1" dirty="0">
                <a:latin typeface="Times New Roman"/>
                <a:cs typeface="Times New Roman"/>
              </a:rPr>
              <a:t>Fuel,</a:t>
            </a:r>
            <a:r>
              <a:rPr sz="2000" i="1" spc="5" dirty="0">
                <a:latin typeface="Times New Roman"/>
                <a:cs typeface="Times New Roman"/>
              </a:rPr>
              <a:t> </a:t>
            </a:r>
            <a:r>
              <a:rPr sz="2000" i="1" spc="-5" dirty="0">
                <a:latin typeface="Times New Roman"/>
                <a:cs typeface="Times New Roman"/>
              </a:rPr>
              <a:t>(2)</a:t>
            </a:r>
            <a:r>
              <a:rPr sz="2000" i="1" spc="-10" dirty="0">
                <a:latin typeface="Times New Roman"/>
                <a:cs typeface="Times New Roman"/>
              </a:rPr>
              <a:t> </a:t>
            </a:r>
            <a:r>
              <a:rPr sz="2000" i="1" spc="-5" dirty="0">
                <a:latin typeface="Times New Roman"/>
                <a:cs typeface="Times New Roman"/>
              </a:rPr>
              <a:t>its</a:t>
            </a:r>
            <a:r>
              <a:rPr sz="2000" i="1" spc="-10" dirty="0">
                <a:latin typeface="Times New Roman"/>
                <a:cs typeface="Times New Roman"/>
              </a:rPr>
              <a:t> </a:t>
            </a:r>
            <a:r>
              <a:rPr sz="2000" i="1" dirty="0">
                <a:latin typeface="Times New Roman"/>
                <a:cs typeface="Times New Roman"/>
              </a:rPr>
              <a:t>final</a:t>
            </a:r>
            <a:r>
              <a:rPr sz="2000" i="1" spc="-20" dirty="0">
                <a:latin typeface="Times New Roman"/>
                <a:cs typeface="Times New Roman"/>
              </a:rPr>
              <a:t> </a:t>
            </a:r>
            <a:r>
              <a:rPr sz="2000" i="1" dirty="0">
                <a:latin typeface="Times New Roman"/>
                <a:cs typeface="Times New Roman"/>
              </a:rPr>
              <a:t>available</a:t>
            </a:r>
            <a:r>
              <a:rPr sz="2000" i="1" spc="-35" dirty="0">
                <a:latin typeface="Times New Roman"/>
                <a:cs typeface="Times New Roman"/>
              </a:rPr>
              <a:t> </a:t>
            </a:r>
            <a:r>
              <a:rPr sz="2000" i="1" dirty="0">
                <a:latin typeface="Times New Roman"/>
                <a:cs typeface="Times New Roman"/>
              </a:rPr>
              <a:t>form,</a:t>
            </a:r>
            <a:r>
              <a:rPr sz="2000" i="1" spc="-25" dirty="0">
                <a:latin typeface="Times New Roman"/>
                <a:cs typeface="Times New Roman"/>
              </a:rPr>
              <a:t> </a:t>
            </a:r>
            <a:r>
              <a:rPr sz="2000" i="1" spc="-5" dirty="0">
                <a:latin typeface="Times New Roman"/>
                <a:cs typeface="Times New Roman"/>
              </a:rPr>
              <a:t>(3) its </a:t>
            </a:r>
            <a:r>
              <a:rPr sz="2000" i="1" dirty="0">
                <a:latin typeface="Times New Roman"/>
                <a:cs typeface="Times New Roman"/>
              </a:rPr>
              <a:t>size,</a:t>
            </a:r>
            <a:r>
              <a:rPr sz="2000" i="1" spc="-20" dirty="0">
                <a:latin typeface="Times New Roman"/>
                <a:cs typeface="Times New Roman"/>
              </a:rPr>
              <a:t> </a:t>
            </a:r>
            <a:r>
              <a:rPr sz="2000" i="1" spc="-5" dirty="0">
                <a:latin typeface="Times New Roman"/>
                <a:cs typeface="Times New Roman"/>
              </a:rPr>
              <a:t>(4)</a:t>
            </a:r>
            <a:r>
              <a:rPr sz="2000" i="1" dirty="0">
                <a:latin typeface="Times New Roman"/>
                <a:cs typeface="Times New Roman"/>
              </a:rPr>
              <a:t> </a:t>
            </a:r>
            <a:r>
              <a:rPr sz="2000" i="1" spc="-10" dirty="0">
                <a:latin typeface="Times New Roman"/>
                <a:cs typeface="Times New Roman"/>
              </a:rPr>
              <a:t>moisture</a:t>
            </a:r>
            <a:r>
              <a:rPr sz="2000" i="1" spc="-45" dirty="0">
                <a:latin typeface="Times New Roman"/>
                <a:cs typeface="Times New Roman"/>
              </a:rPr>
              <a:t> </a:t>
            </a:r>
            <a:r>
              <a:rPr sz="2000" i="1" dirty="0">
                <a:latin typeface="Times New Roman"/>
                <a:cs typeface="Times New Roman"/>
              </a:rPr>
              <a:t>content</a:t>
            </a:r>
            <a:r>
              <a:rPr sz="2000" i="1" spc="-15" dirty="0">
                <a:latin typeface="Times New Roman"/>
                <a:cs typeface="Times New Roman"/>
              </a:rPr>
              <a:t> </a:t>
            </a:r>
            <a:r>
              <a:rPr sz="2000" i="1" spc="5" dirty="0">
                <a:latin typeface="Times New Roman"/>
                <a:cs typeface="Times New Roman"/>
              </a:rPr>
              <a:t>and</a:t>
            </a:r>
            <a:r>
              <a:rPr sz="2000" i="1" spc="-25" dirty="0">
                <a:latin typeface="Times New Roman"/>
                <a:cs typeface="Times New Roman"/>
              </a:rPr>
              <a:t> </a:t>
            </a:r>
            <a:r>
              <a:rPr sz="2000" i="1" spc="-5" dirty="0">
                <a:latin typeface="Times New Roman"/>
                <a:cs typeface="Times New Roman"/>
              </a:rPr>
              <a:t>(5) </a:t>
            </a:r>
            <a:r>
              <a:rPr sz="2000" i="1" dirty="0">
                <a:latin typeface="Times New Roman"/>
                <a:cs typeface="Times New Roman"/>
              </a:rPr>
              <a:t>ash</a:t>
            </a:r>
            <a:r>
              <a:rPr sz="2000" i="1" spc="-10" dirty="0">
                <a:latin typeface="Times New Roman"/>
                <a:cs typeface="Times New Roman"/>
              </a:rPr>
              <a:t> </a:t>
            </a:r>
            <a:r>
              <a:rPr sz="2000" i="1" spc="-185" dirty="0">
                <a:latin typeface="Times New Roman"/>
                <a:cs typeface="Times New Roman"/>
              </a:rPr>
              <a:t>c</a:t>
            </a:r>
            <a:r>
              <a:rPr sz="1800" spc="-277" baseline="53240" dirty="0">
                <a:solidFill>
                  <a:srgbClr val="888888"/>
                </a:solidFill>
                <a:latin typeface="Arial MT"/>
                <a:cs typeface="Arial MT"/>
              </a:rPr>
              <a:t>11</a:t>
            </a:r>
            <a:r>
              <a:rPr sz="2000" i="1" spc="-185" dirty="0">
                <a:latin typeface="Times New Roman"/>
                <a:cs typeface="Times New Roman"/>
              </a:rPr>
              <a:t>o</a:t>
            </a:r>
            <a:r>
              <a:rPr sz="1800" spc="-277" baseline="53240" dirty="0">
                <a:solidFill>
                  <a:srgbClr val="888888"/>
                </a:solidFill>
                <a:latin typeface="Arial MT"/>
                <a:cs typeface="Arial MT"/>
              </a:rPr>
              <a:t>8</a:t>
            </a:r>
            <a:r>
              <a:rPr sz="2000" i="1" spc="-185" dirty="0">
                <a:latin typeface="Times New Roman"/>
                <a:cs typeface="Times New Roman"/>
              </a:rPr>
              <a:t>ntent.</a:t>
            </a:r>
            <a:endParaRPr sz="2000">
              <a:latin typeface="Times New Roman"/>
              <a:cs typeface="Times New Roman"/>
            </a:endParaRPr>
          </a:p>
        </p:txBody>
      </p:sp>
      <p:sp>
        <p:nvSpPr>
          <p:cNvPr id="3" name="object 3"/>
          <p:cNvSpPr txBox="1">
            <a:spLocks noGrp="1"/>
          </p:cNvSpPr>
          <p:nvPr>
            <p:ph type="title"/>
          </p:nvPr>
        </p:nvSpPr>
        <p:spPr>
          <a:xfrm>
            <a:off x="154939" y="81152"/>
            <a:ext cx="5751830" cy="330835"/>
          </a:xfrm>
          <a:prstGeom prst="rect">
            <a:avLst/>
          </a:prstGeom>
        </p:spPr>
        <p:txBody>
          <a:bodyPr vert="horz" wrap="square" lIns="0" tIns="12700" rIns="0" bIns="0" rtlCol="0">
            <a:spAutoFit/>
          </a:bodyPr>
          <a:lstStyle/>
          <a:p>
            <a:pPr marL="12700">
              <a:lnSpc>
                <a:spcPct val="100000"/>
              </a:lnSpc>
              <a:spcBef>
                <a:spcPts val="100"/>
              </a:spcBef>
            </a:pPr>
            <a:r>
              <a:rPr spc="-145" dirty="0"/>
              <a:t>T</a:t>
            </a:r>
            <a:r>
              <a:rPr dirty="0"/>
              <a:t>able:</a:t>
            </a:r>
            <a:r>
              <a:rPr spc="-125" dirty="0"/>
              <a:t> </a:t>
            </a:r>
            <a:r>
              <a:rPr dirty="0"/>
              <a:t>A</a:t>
            </a:r>
            <a:r>
              <a:rPr spc="10" dirty="0"/>
              <a:t>d</a:t>
            </a:r>
            <a:r>
              <a:rPr dirty="0"/>
              <a:t>va</a:t>
            </a:r>
            <a:r>
              <a:rPr spc="5" dirty="0"/>
              <a:t>n</a:t>
            </a:r>
            <a:r>
              <a:rPr dirty="0"/>
              <a:t>t</a:t>
            </a:r>
            <a:r>
              <a:rPr spc="-10" dirty="0"/>
              <a:t>a</a:t>
            </a:r>
            <a:r>
              <a:rPr dirty="0"/>
              <a:t>ge</a:t>
            </a:r>
            <a:r>
              <a:rPr spc="-40" dirty="0"/>
              <a:t> </a:t>
            </a:r>
            <a:r>
              <a:rPr dirty="0"/>
              <a:t>and disad</a:t>
            </a:r>
            <a:r>
              <a:rPr spc="10" dirty="0"/>
              <a:t>v</a:t>
            </a:r>
            <a:r>
              <a:rPr dirty="0"/>
              <a:t>a</a:t>
            </a:r>
            <a:r>
              <a:rPr spc="-10" dirty="0"/>
              <a:t>n</a:t>
            </a:r>
            <a:r>
              <a:rPr dirty="0"/>
              <a:t>t</a:t>
            </a:r>
            <a:r>
              <a:rPr spc="-10" dirty="0"/>
              <a:t>a</a:t>
            </a:r>
            <a:r>
              <a:rPr dirty="0"/>
              <a:t>ge</a:t>
            </a:r>
            <a:r>
              <a:rPr spc="-40" dirty="0"/>
              <a:t> </a:t>
            </a:r>
            <a:r>
              <a:rPr dirty="0"/>
              <a:t>of</a:t>
            </a:r>
            <a:r>
              <a:rPr spc="-15" dirty="0"/>
              <a:t> </a:t>
            </a:r>
            <a:r>
              <a:rPr dirty="0"/>
              <a:t>va</a:t>
            </a:r>
            <a:r>
              <a:rPr spc="5" dirty="0"/>
              <a:t>r</a:t>
            </a:r>
            <a:r>
              <a:rPr dirty="0"/>
              <a:t>ious</a:t>
            </a:r>
            <a:r>
              <a:rPr spc="-35" dirty="0"/>
              <a:t> </a:t>
            </a:r>
            <a:r>
              <a:rPr dirty="0"/>
              <a:t>Gasifiers.</a:t>
            </a:r>
          </a:p>
        </p:txBody>
      </p:sp>
      <p:graphicFrame>
        <p:nvGraphicFramePr>
          <p:cNvPr id="4" name="object 4"/>
          <p:cNvGraphicFramePr>
            <a:graphicFrameLocks noGrp="1"/>
          </p:cNvGraphicFramePr>
          <p:nvPr/>
        </p:nvGraphicFramePr>
        <p:xfrm>
          <a:off x="152400" y="457200"/>
          <a:ext cx="8909050" cy="5053328"/>
        </p:xfrm>
        <a:graphic>
          <a:graphicData uri="http://schemas.openxmlformats.org/drawingml/2006/table">
            <a:tbl>
              <a:tblPr firstRow="1" bandRow="1">
                <a:tableStyleId>{2D5ABB26-0587-4C30-8999-92F81FD0307C}</a:tableStyleId>
              </a:tblPr>
              <a:tblGrid>
                <a:gridCol w="758825"/>
                <a:gridCol w="1676400"/>
                <a:gridCol w="2895600"/>
                <a:gridCol w="3578225"/>
              </a:tblGrid>
              <a:tr h="393064">
                <a:tc>
                  <a:txBody>
                    <a:bodyPr/>
                    <a:lstStyle/>
                    <a:p>
                      <a:pPr marL="87630">
                        <a:lnSpc>
                          <a:spcPct val="100000"/>
                        </a:lnSpc>
                        <a:spcBef>
                          <a:spcPts val="270"/>
                        </a:spcBef>
                      </a:pPr>
                      <a:r>
                        <a:rPr sz="2000" b="1" dirty="0">
                          <a:solidFill>
                            <a:srgbClr val="FFFFFF"/>
                          </a:solidFill>
                          <a:latin typeface="Times New Roman"/>
                          <a:cs typeface="Times New Roman"/>
                        </a:rPr>
                        <a:t>S.</a:t>
                      </a:r>
                      <a:r>
                        <a:rPr sz="2000" b="1" spc="-45" dirty="0">
                          <a:solidFill>
                            <a:srgbClr val="FFFFFF"/>
                          </a:solidFill>
                          <a:latin typeface="Times New Roman"/>
                          <a:cs typeface="Times New Roman"/>
                        </a:rPr>
                        <a:t> </a:t>
                      </a:r>
                      <a:r>
                        <a:rPr sz="2000" b="1" dirty="0">
                          <a:solidFill>
                            <a:srgbClr val="FFFFFF"/>
                          </a:solidFill>
                          <a:latin typeface="Times New Roman"/>
                          <a:cs typeface="Times New Roman"/>
                        </a:rPr>
                        <a:t>N.</a:t>
                      </a:r>
                      <a:endParaRPr sz="2000">
                        <a:latin typeface="Times New Roman"/>
                        <a:cs typeface="Times New Roman"/>
                      </a:endParaRPr>
                    </a:p>
                  </a:txBody>
                  <a:tcPr marL="0" marR="0" marT="34290" marB="0">
                    <a:lnL w="635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270"/>
                        </a:spcBef>
                      </a:pPr>
                      <a:r>
                        <a:rPr sz="2000" b="1" dirty="0">
                          <a:solidFill>
                            <a:srgbClr val="FFFFFF"/>
                          </a:solidFill>
                          <a:latin typeface="Times New Roman"/>
                          <a:cs typeface="Times New Roman"/>
                        </a:rPr>
                        <a:t>Gasifi</a:t>
                      </a:r>
                      <a:r>
                        <a:rPr sz="2000" b="1" spc="-10" dirty="0">
                          <a:solidFill>
                            <a:srgbClr val="FFFFFF"/>
                          </a:solidFill>
                          <a:latin typeface="Times New Roman"/>
                          <a:cs typeface="Times New Roman"/>
                        </a:rPr>
                        <a:t>e</a:t>
                      </a:r>
                      <a:r>
                        <a:rPr sz="2000" b="1" dirty="0">
                          <a:solidFill>
                            <a:srgbClr val="FFFFFF"/>
                          </a:solidFill>
                          <a:latin typeface="Times New Roman"/>
                          <a:cs typeface="Times New Roman"/>
                        </a:rPr>
                        <a:t>r</a:t>
                      </a:r>
                      <a:r>
                        <a:rPr sz="2000" b="1" spc="-110" dirty="0">
                          <a:solidFill>
                            <a:srgbClr val="FFFFFF"/>
                          </a:solidFill>
                          <a:latin typeface="Times New Roman"/>
                          <a:cs typeface="Times New Roman"/>
                        </a:rPr>
                        <a:t> </a:t>
                      </a:r>
                      <a:r>
                        <a:rPr sz="2000" b="1" spc="-150" dirty="0">
                          <a:solidFill>
                            <a:srgbClr val="FFFFFF"/>
                          </a:solidFill>
                          <a:latin typeface="Times New Roman"/>
                          <a:cs typeface="Times New Roman"/>
                        </a:rPr>
                        <a:t>T</a:t>
                      </a:r>
                      <a:r>
                        <a:rPr sz="2000" b="1" dirty="0">
                          <a:solidFill>
                            <a:srgbClr val="FFFFFF"/>
                          </a:solidFill>
                          <a:latin typeface="Times New Roman"/>
                          <a:cs typeface="Times New Roman"/>
                        </a:rPr>
                        <a:t>y</a:t>
                      </a:r>
                      <a:r>
                        <a:rPr sz="2000" b="1" spc="5" dirty="0">
                          <a:solidFill>
                            <a:srgbClr val="FFFFFF"/>
                          </a:solidFill>
                          <a:latin typeface="Times New Roman"/>
                          <a:cs typeface="Times New Roman"/>
                        </a:rPr>
                        <a:t>p</a:t>
                      </a:r>
                      <a:r>
                        <a:rPr sz="2000" b="1" dirty="0">
                          <a:solidFill>
                            <a:srgbClr val="FFFFFF"/>
                          </a:solidFill>
                          <a:latin typeface="Times New Roman"/>
                          <a:cs typeface="Times New Roman"/>
                        </a:rPr>
                        <a:t>e</a:t>
                      </a:r>
                      <a:endParaRPr sz="2000">
                        <a:latin typeface="Times New Roman"/>
                        <a:cs typeface="Times New Roman"/>
                      </a:endParaRPr>
                    </a:p>
                  </a:txBody>
                  <a:tcPr marL="0" marR="0" marT="34290" marB="0">
                    <a:lnL w="1270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270"/>
                        </a:spcBef>
                      </a:pPr>
                      <a:r>
                        <a:rPr sz="2000" b="1" dirty="0">
                          <a:solidFill>
                            <a:srgbClr val="FFFFFF"/>
                          </a:solidFill>
                          <a:latin typeface="Times New Roman"/>
                          <a:cs typeface="Times New Roman"/>
                        </a:rPr>
                        <a:t>Advantages</a:t>
                      </a:r>
                      <a:endParaRPr sz="2000">
                        <a:latin typeface="Times New Roman"/>
                        <a:cs typeface="Times New Roman"/>
                      </a:endParaRPr>
                    </a:p>
                  </a:txBody>
                  <a:tcPr marL="0" marR="0" marT="34290" marB="0">
                    <a:lnL w="1270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270"/>
                        </a:spcBef>
                      </a:pPr>
                      <a:r>
                        <a:rPr sz="2000" b="1" dirty="0">
                          <a:solidFill>
                            <a:srgbClr val="FFFFFF"/>
                          </a:solidFill>
                          <a:latin typeface="Times New Roman"/>
                          <a:cs typeface="Times New Roman"/>
                        </a:rPr>
                        <a:t>Disadvantages</a:t>
                      </a:r>
                      <a:endParaRPr sz="2000">
                        <a:latin typeface="Times New Roman"/>
                        <a:cs typeface="Times New Roman"/>
                      </a:endParaRPr>
                    </a:p>
                  </a:txBody>
                  <a:tcPr marL="0" marR="0" marT="34290" marB="0">
                    <a:lnL w="12700">
                      <a:solidFill>
                        <a:srgbClr val="FFFFFF"/>
                      </a:solidFill>
                      <a:prstDash val="solid"/>
                    </a:lnL>
                    <a:lnR w="6350">
                      <a:solidFill>
                        <a:srgbClr val="FFFFFF"/>
                      </a:solidFill>
                      <a:prstDash val="solid"/>
                    </a:lnR>
                    <a:lnT w="6350">
                      <a:solidFill>
                        <a:srgbClr val="FFFFFF"/>
                      </a:solidFill>
                      <a:prstDash val="solid"/>
                    </a:lnT>
                    <a:lnB w="38100">
                      <a:solidFill>
                        <a:srgbClr val="FFFFFF"/>
                      </a:solidFill>
                      <a:prstDash val="solid"/>
                    </a:lnB>
                    <a:solidFill>
                      <a:srgbClr val="4F81BC"/>
                    </a:solidFill>
                  </a:tcPr>
                </a:tc>
              </a:tr>
              <a:tr h="2011680">
                <a:tc>
                  <a:txBody>
                    <a:bodyPr/>
                    <a:lstStyle/>
                    <a:p>
                      <a:pPr marL="87630">
                        <a:lnSpc>
                          <a:spcPct val="100000"/>
                        </a:lnSpc>
                        <a:spcBef>
                          <a:spcPts val="300"/>
                        </a:spcBef>
                      </a:pPr>
                      <a:r>
                        <a:rPr sz="1800" dirty="0">
                          <a:latin typeface="Times New Roman"/>
                          <a:cs typeface="Times New Roman"/>
                        </a:rPr>
                        <a:t>1</a:t>
                      </a:r>
                      <a:endParaRPr sz="1800">
                        <a:latin typeface="Times New Roman"/>
                        <a:cs typeface="Times New Roman"/>
                      </a:endParaRPr>
                    </a:p>
                  </a:txBody>
                  <a:tcPr marL="0" marR="0" marT="38100" marB="0">
                    <a:lnL w="635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300"/>
                        </a:spcBef>
                      </a:pPr>
                      <a:r>
                        <a:rPr sz="1800" dirty="0">
                          <a:latin typeface="Times New Roman"/>
                          <a:cs typeface="Times New Roman"/>
                        </a:rPr>
                        <a:t>Updraft</a:t>
                      </a:r>
                      <a:endParaRPr sz="1800">
                        <a:latin typeface="Times New Roman"/>
                        <a:cs typeface="Times New Roman"/>
                      </a:endParaRPr>
                    </a:p>
                    <a:p>
                      <a:pPr>
                        <a:lnSpc>
                          <a:spcPct val="100000"/>
                        </a:lnSpc>
                      </a:pPr>
                      <a:endParaRPr sz="2000">
                        <a:latin typeface="Times New Roman"/>
                        <a:cs typeface="Times New Roman"/>
                      </a:endParaRPr>
                    </a:p>
                    <a:p>
                      <a:pPr>
                        <a:lnSpc>
                          <a:spcPct val="100000"/>
                        </a:lnSpc>
                      </a:pPr>
                      <a:endParaRPr sz="2000">
                        <a:latin typeface="Times New Roman"/>
                        <a:cs typeface="Times New Roman"/>
                      </a:endParaRPr>
                    </a:p>
                    <a:p>
                      <a:pPr>
                        <a:lnSpc>
                          <a:spcPct val="100000"/>
                        </a:lnSpc>
                        <a:spcBef>
                          <a:spcPts val="50"/>
                        </a:spcBef>
                      </a:pPr>
                      <a:endParaRPr sz="1800">
                        <a:latin typeface="Times New Roman"/>
                        <a:cs typeface="Times New Roman"/>
                      </a:endParaRPr>
                    </a:p>
                    <a:p>
                      <a:pPr marL="1082040">
                        <a:lnSpc>
                          <a:spcPct val="100000"/>
                        </a:lnSpc>
                      </a:pPr>
                      <a:r>
                        <a:rPr sz="1800" dirty="0">
                          <a:latin typeface="Times New Roman"/>
                          <a:cs typeface="Times New Roman"/>
                        </a:rPr>
                        <a:t>feed</a:t>
                      </a:r>
                      <a:endParaRPr sz="1800">
                        <a:latin typeface="Times New Roman"/>
                        <a:cs typeface="Times New Roman"/>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377190" indent="-286385">
                        <a:lnSpc>
                          <a:spcPct val="100000"/>
                        </a:lnSpc>
                        <a:spcBef>
                          <a:spcPts val="300"/>
                        </a:spcBef>
                        <a:buAutoNum type="arabicPeriod"/>
                        <a:tabLst>
                          <a:tab pos="377825" algn="l"/>
                        </a:tabLst>
                      </a:pPr>
                      <a:r>
                        <a:rPr sz="1800" spc="-5" dirty="0">
                          <a:latin typeface="Times New Roman"/>
                          <a:cs typeface="Times New Roman"/>
                        </a:rPr>
                        <a:t>Small</a:t>
                      </a:r>
                      <a:r>
                        <a:rPr sz="1800" spc="-20" dirty="0">
                          <a:latin typeface="Times New Roman"/>
                          <a:cs typeface="Times New Roman"/>
                        </a:rPr>
                        <a:t> </a:t>
                      </a:r>
                      <a:r>
                        <a:rPr sz="1800" spc="-5" dirty="0">
                          <a:latin typeface="Times New Roman"/>
                          <a:cs typeface="Times New Roman"/>
                        </a:rPr>
                        <a:t>Pressure</a:t>
                      </a:r>
                      <a:r>
                        <a:rPr sz="1800" spc="-10" dirty="0">
                          <a:latin typeface="Times New Roman"/>
                          <a:cs typeface="Times New Roman"/>
                        </a:rPr>
                        <a:t> </a:t>
                      </a:r>
                      <a:r>
                        <a:rPr sz="1800" dirty="0">
                          <a:latin typeface="Times New Roman"/>
                          <a:cs typeface="Times New Roman"/>
                        </a:rPr>
                        <a:t>drop,</a:t>
                      </a:r>
                      <a:endParaRPr sz="1800">
                        <a:latin typeface="Times New Roman"/>
                        <a:cs typeface="Times New Roman"/>
                      </a:endParaRPr>
                    </a:p>
                    <a:p>
                      <a:pPr marL="376555" marR="1247775" indent="-285115">
                        <a:lnSpc>
                          <a:spcPct val="100000"/>
                        </a:lnSpc>
                        <a:buAutoNum type="arabicPeriod"/>
                        <a:tabLst>
                          <a:tab pos="377825" algn="l"/>
                        </a:tabLst>
                      </a:pPr>
                      <a:r>
                        <a:rPr sz="1800" dirty="0">
                          <a:latin typeface="Times New Roman"/>
                          <a:cs typeface="Times New Roman"/>
                        </a:rPr>
                        <a:t>Good</a:t>
                      </a:r>
                      <a:r>
                        <a:rPr sz="1800" spc="-80" dirty="0">
                          <a:latin typeface="Times New Roman"/>
                          <a:cs typeface="Times New Roman"/>
                        </a:rPr>
                        <a:t> </a:t>
                      </a:r>
                      <a:r>
                        <a:rPr sz="1800" spc="-5" dirty="0">
                          <a:latin typeface="Times New Roman"/>
                          <a:cs typeface="Times New Roman"/>
                        </a:rPr>
                        <a:t>thermal </a:t>
                      </a:r>
                      <a:r>
                        <a:rPr sz="1800" spc="-434" dirty="0">
                          <a:latin typeface="Times New Roman"/>
                          <a:cs typeface="Times New Roman"/>
                        </a:rPr>
                        <a:t> </a:t>
                      </a:r>
                      <a:r>
                        <a:rPr sz="1800" spc="-10" dirty="0">
                          <a:latin typeface="Times New Roman"/>
                          <a:cs typeface="Times New Roman"/>
                        </a:rPr>
                        <a:t>efficiency,</a:t>
                      </a:r>
                      <a:endParaRPr sz="1800">
                        <a:latin typeface="Times New Roman"/>
                        <a:cs typeface="Times New Roman"/>
                      </a:endParaRPr>
                    </a:p>
                    <a:p>
                      <a:pPr marL="377190" indent="-286385">
                        <a:lnSpc>
                          <a:spcPct val="100000"/>
                        </a:lnSpc>
                        <a:buAutoNum type="arabicPeriod"/>
                        <a:tabLst>
                          <a:tab pos="377825" algn="l"/>
                        </a:tabLst>
                      </a:pPr>
                      <a:r>
                        <a:rPr sz="1800" dirty="0">
                          <a:latin typeface="Times New Roman"/>
                          <a:cs typeface="Times New Roman"/>
                        </a:rPr>
                        <a:t>Little</a:t>
                      </a:r>
                      <a:r>
                        <a:rPr sz="1800" spc="-50" dirty="0">
                          <a:latin typeface="Times New Roman"/>
                          <a:cs typeface="Times New Roman"/>
                        </a:rPr>
                        <a:t> </a:t>
                      </a:r>
                      <a:r>
                        <a:rPr sz="1800" dirty="0">
                          <a:latin typeface="Times New Roman"/>
                          <a:cs typeface="Times New Roman"/>
                        </a:rPr>
                        <a:t>tendency</a:t>
                      </a:r>
                      <a:r>
                        <a:rPr sz="1800" spc="-45" dirty="0">
                          <a:latin typeface="Times New Roman"/>
                          <a:cs typeface="Times New Roman"/>
                        </a:rPr>
                        <a:t> </a:t>
                      </a:r>
                      <a:r>
                        <a:rPr sz="1800" dirty="0">
                          <a:latin typeface="Times New Roman"/>
                          <a:cs typeface="Times New Roman"/>
                        </a:rPr>
                        <a:t>towards</a:t>
                      </a:r>
                      <a:endParaRPr sz="1800">
                        <a:latin typeface="Times New Roman"/>
                        <a:cs typeface="Times New Roman"/>
                      </a:endParaRPr>
                    </a:p>
                    <a:p>
                      <a:pPr marL="376555">
                        <a:lnSpc>
                          <a:spcPct val="100000"/>
                        </a:lnSpc>
                      </a:pPr>
                      <a:r>
                        <a:rPr sz="1800" dirty="0">
                          <a:latin typeface="Times New Roman"/>
                          <a:cs typeface="Times New Roman"/>
                        </a:rPr>
                        <a:t>slag</a:t>
                      </a:r>
                      <a:r>
                        <a:rPr sz="1800" spc="-20" dirty="0">
                          <a:latin typeface="Times New Roman"/>
                          <a:cs typeface="Times New Roman"/>
                        </a:rPr>
                        <a:t> </a:t>
                      </a:r>
                      <a:r>
                        <a:rPr sz="1800" spc="-5" dirty="0">
                          <a:latin typeface="Times New Roman"/>
                          <a:cs typeface="Times New Roman"/>
                        </a:rPr>
                        <a:t>formation</a:t>
                      </a:r>
                      <a:endParaRPr sz="1800">
                        <a:latin typeface="Times New Roman"/>
                        <a:cs typeface="Times New Roman"/>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434975" marR="114300" indent="-342900">
                        <a:lnSpc>
                          <a:spcPct val="100000"/>
                        </a:lnSpc>
                        <a:spcBef>
                          <a:spcPts val="300"/>
                        </a:spcBef>
                        <a:buAutoNum type="arabicPeriod"/>
                        <a:tabLst>
                          <a:tab pos="434975" algn="l"/>
                          <a:tab pos="435609" algn="l"/>
                        </a:tabLst>
                      </a:pPr>
                      <a:r>
                        <a:rPr sz="1800" dirty="0">
                          <a:latin typeface="Times New Roman"/>
                          <a:cs typeface="Times New Roman"/>
                        </a:rPr>
                        <a:t>Great </a:t>
                      </a:r>
                      <a:r>
                        <a:rPr sz="1800" spc="-5" dirty="0">
                          <a:latin typeface="Times New Roman"/>
                          <a:cs typeface="Times New Roman"/>
                        </a:rPr>
                        <a:t>sensitivity to tar and </a:t>
                      </a:r>
                      <a:r>
                        <a:rPr sz="1800" dirty="0">
                          <a:latin typeface="Times New Roman"/>
                          <a:cs typeface="Times New Roman"/>
                        </a:rPr>
                        <a:t> </a:t>
                      </a:r>
                      <a:r>
                        <a:rPr sz="1800" spc="-5" dirty="0">
                          <a:latin typeface="Times New Roman"/>
                          <a:cs typeface="Times New Roman"/>
                        </a:rPr>
                        <a:t>moisture and moisture </a:t>
                      </a:r>
                      <a:r>
                        <a:rPr sz="1800" dirty="0">
                          <a:latin typeface="Times New Roman"/>
                          <a:cs typeface="Times New Roman"/>
                        </a:rPr>
                        <a:t>content </a:t>
                      </a:r>
                      <a:r>
                        <a:rPr sz="1800" spc="-5" dirty="0">
                          <a:latin typeface="Times New Roman"/>
                          <a:cs typeface="Times New Roman"/>
                        </a:rPr>
                        <a:t>of </a:t>
                      </a:r>
                      <a:r>
                        <a:rPr sz="1800" spc="-434" dirty="0">
                          <a:latin typeface="Times New Roman"/>
                          <a:cs typeface="Times New Roman"/>
                        </a:rPr>
                        <a:t> </a:t>
                      </a:r>
                      <a:r>
                        <a:rPr sz="1800" spc="-5" dirty="0">
                          <a:latin typeface="Times New Roman"/>
                          <a:cs typeface="Times New Roman"/>
                        </a:rPr>
                        <a:t>fuel,</a:t>
                      </a:r>
                      <a:endParaRPr sz="1800">
                        <a:latin typeface="Times New Roman"/>
                        <a:cs typeface="Times New Roman"/>
                      </a:endParaRPr>
                    </a:p>
                    <a:p>
                      <a:pPr marL="491490" indent="-400050">
                        <a:lnSpc>
                          <a:spcPct val="100000"/>
                        </a:lnSpc>
                        <a:buAutoNum type="arabicPeriod"/>
                        <a:tabLst>
                          <a:tab pos="491490" algn="l"/>
                          <a:tab pos="492125" algn="l"/>
                        </a:tabLst>
                      </a:pPr>
                      <a:r>
                        <a:rPr sz="1800" dirty="0">
                          <a:latin typeface="Times New Roman"/>
                          <a:cs typeface="Times New Roman"/>
                        </a:rPr>
                        <a:t>Relatively</a:t>
                      </a:r>
                      <a:r>
                        <a:rPr sz="1800" spc="-30" dirty="0">
                          <a:latin typeface="Times New Roman"/>
                          <a:cs typeface="Times New Roman"/>
                        </a:rPr>
                        <a:t> </a:t>
                      </a:r>
                      <a:r>
                        <a:rPr sz="1800" dirty="0">
                          <a:latin typeface="Times New Roman"/>
                          <a:cs typeface="Times New Roman"/>
                        </a:rPr>
                        <a:t>long</a:t>
                      </a:r>
                      <a:r>
                        <a:rPr sz="1800" spc="-20" dirty="0">
                          <a:latin typeface="Times New Roman"/>
                          <a:cs typeface="Times New Roman"/>
                        </a:rPr>
                        <a:t> </a:t>
                      </a:r>
                      <a:r>
                        <a:rPr sz="1800" dirty="0">
                          <a:latin typeface="Times New Roman"/>
                          <a:cs typeface="Times New Roman"/>
                        </a:rPr>
                        <a:t>time</a:t>
                      </a:r>
                      <a:r>
                        <a:rPr sz="1800" spc="-20" dirty="0">
                          <a:latin typeface="Times New Roman"/>
                          <a:cs typeface="Times New Roman"/>
                        </a:rPr>
                        <a:t> </a:t>
                      </a:r>
                      <a:r>
                        <a:rPr sz="1800" dirty="0">
                          <a:latin typeface="Times New Roman"/>
                          <a:cs typeface="Times New Roman"/>
                        </a:rPr>
                        <a:t>required</a:t>
                      </a:r>
                      <a:endParaRPr sz="1800">
                        <a:latin typeface="Times New Roman"/>
                        <a:cs typeface="Times New Roman"/>
                      </a:endParaRPr>
                    </a:p>
                    <a:p>
                      <a:pPr marL="434975">
                        <a:lnSpc>
                          <a:spcPct val="100000"/>
                        </a:lnSpc>
                      </a:pPr>
                      <a:r>
                        <a:rPr sz="1800" dirty="0">
                          <a:latin typeface="Times New Roman"/>
                          <a:cs typeface="Times New Roman"/>
                        </a:rPr>
                        <a:t>for</a:t>
                      </a:r>
                      <a:r>
                        <a:rPr sz="1800" spc="-25" dirty="0">
                          <a:latin typeface="Times New Roman"/>
                          <a:cs typeface="Times New Roman"/>
                        </a:rPr>
                        <a:t> </a:t>
                      </a:r>
                      <a:r>
                        <a:rPr sz="1800" dirty="0">
                          <a:latin typeface="Times New Roman"/>
                          <a:cs typeface="Times New Roman"/>
                        </a:rPr>
                        <a:t>start</a:t>
                      </a:r>
                      <a:r>
                        <a:rPr sz="1800" spc="-10" dirty="0">
                          <a:latin typeface="Times New Roman"/>
                          <a:cs typeface="Times New Roman"/>
                        </a:rPr>
                        <a:t> </a:t>
                      </a:r>
                      <a:r>
                        <a:rPr sz="1800" dirty="0">
                          <a:latin typeface="Times New Roman"/>
                          <a:cs typeface="Times New Roman"/>
                        </a:rPr>
                        <a:t>up</a:t>
                      </a:r>
                      <a:r>
                        <a:rPr sz="1800" spc="-10" dirty="0">
                          <a:latin typeface="Times New Roman"/>
                          <a:cs typeface="Times New Roman"/>
                        </a:rPr>
                        <a:t> </a:t>
                      </a:r>
                      <a:r>
                        <a:rPr sz="1800" dirty="0">
                          <a:latin typeface="Times New Roman"/>
                          <a:cs typeface="Times New Roman"/>
                        </a:rPr>
                        <a:t>of</a:t>
                      </a:r>
                      <a:r>
                        <a:rPr sz="1800" spc="-25" dirty="0">
                          <a:latin typeface="Times New Roman"/>
                          <a:cs typeface="Times New Roman"/>
                        </a:rPr>
                        <a:t> </a:t>
                      </a:r>
                      <a:r>
                        <a:rPr sz="1800" dirty="0">
                          <a:latin typeface="Times New Roman"/>
                          <a:cs typeface="Times New Roman"/>
                        </a:rPr>
                        <a:t>I.C.</a:t>
                      </a:r>
                      <a:r>
                        <a:rPr sz="1800" spc="-10" dirty="0">
                          <a:latin typeface="Times New Roman"/>
                          <a:cs typeface="Times New Roman"/>
                        </a:rPr>
                        <a:t> </a:t>
                      </a:r>
                      <a:r>
                        <a:rPr sz="1800" dirty="0">
                          <a:latin typeface="Times New Roman"/>
                          <a:cs typeface="Times New Roman"/>
                        </a:rPr>
                        <a:t>engine,</a:t>
                      </a:r>
                      <a:endParaRPr sz="1800">
                        <a:latin typeface="Times New Roman"/>
                        <a:cs typeface="Times New Roman"/>
                      </a:endParaRPr>
                    </a:p>
                    <a:p>
                      <a:pPr marL="434975" marR="488950" indent="-342900">
                        <a:lnSpc>
                          <a:spcPct val="100000"/>
                        </a:lnSpc>
                        <a:spcBef>
                          <a:spcPts val="5"/>
                        </a:spcBef>
                        <a:buAutoNum type="arabicPeriod" startAt="3"/>
                        <a:tabLst>
                          <a:tab pos="434975" algn="l"/>
                          <a:tab pos="435609" algn="l"/>
                        </a:tabLst>
                      </a:pPr>
                      <a:r>
                        <a:rPr sz="1800" dirty="0">
                          <a:latin typeface="Times New Roman"/>
                          <a:cs typeface="Times New Roman"/>
                        </a:rPr>
                        <a:t>Poor</a:t>
                      </a:r>
                      <a:r>
                        <a:rPr sz="1800" spc="-30" dirty="0">
                          <a:latin typeface="Times New Roman"/>
                          <a:cs typeface="Times New Roman"/>
                        </a:rPr>
                        <a:t> </a:t>
                      </a:r>
                      <a:r>
                        <a:rPr sz="1800" dirty="0">
                          <a:latin typeface="Times New Roman"/>
                          <a:cs typeface="Times New Roman"/>
                        </a:rPr>
                        <a:t>reaction</a:t>
                      </a:r>
                      <a:r>
                        <a:rPr sz="1800" spc="-45" dirty="0">
                          <a:latin typeface="Times New Roman"/>
                          <a:cs typeface="Times New Roman"/>
                        </a:rPr>
                        <a:t> </a:t>
                      </a:r>
                      <a:r>
                        <a:rPr sz="1800" dirty="0">
                          <a:latin typeface="Times New Roman"/>
                          <a:cs typeface="Times New Roman"/>
                        </a:rPr>
                        <a:t>capability</a:t>
                      </a:r>
                      <a:r>
                        <a:rPr sz="1800" spc="-45" dirty="0">
                          <a:latin typeface="Times New Roman"/>
                          <a:cs typeface="Times New Roman"/>
                        </a:rPr>
                        <a:t> </a:t>
                      </a:r>
                      <a:r>
                        <a:rPr sz="1800" dirty="0">
                          <a:latin typeface="Times New Roman"/>
                          <a:cs typeface="Times New Roman"/>
                        </a:rPr>
                        <a:t>with </a:t>
                      </a:r>
                      <a:r>
                        <a:rPr sz="1800" spc="-434" dirty="0">
                          <a:latin typeface="Times New Roman"/>
                          <a:cs typeface="Times New Roman"/>
                        </a:rPr>
                        <a:t> </a:t>
                      </a:r>
                      <a:r>
                        <a:rPr sz="1800" dirty="0">
                          <a:latin typeface="Times New Roman"/>
                          <a:cs typeface="Times New Roman"/>
                        </a:rPr>
                        <a:t>heavy</a:t>
                      </a:r>
                      <a:r>
                        <a:rPr sz="1800" spc="-15" dirty="0">
                          <a:latin typeface="Times New Roman"/>
                          <a:cs typeface="Times New Roman"/>
                        </a:rPr>
                        <a:t> </a:t>
                      </a:r>
                      <a:r>
                        <a:rPr sz="1800" spc="-5" dirty="0">
                          <a:latin typeface="Times New Roman"/>
                          <a:cs typeface="Times New Roman"/>
                        </a:rPr>
                        <a:t>gas</a:t>
                      </a:r>
                      <a:r>
                        <a:rPr sz="1800" spc="-15" dirty="0">
                          <a:latin typeface="Times New Roman"/>
                          <a:cs typeface="Times New Roman"/>
                        </a:rPr>
                        <a:t> </a:t>
                      </a:r>
                      <a:r>
                        <a:rPr sz="1800" dirty="0">
                          <a:latin typeface="Times New Roman"/>
                          <a:cs typeface="Times New Roman"/>
                        </a:rPr>
                        <a:t>load.</a:t>
                      </a:r>
                      <a:endParaRPr sz="1800">
                        <a:latin typeface="Times New Roman"/>
                        <a:cs typeface="Times New Roman"/>
                      </a:endParaRPr>
                    </a:p>
                  </a:txBody>
                  <a:tcPr marL="0" marR="0" marT="38100" marB="0">
                    <a:lnL w="12700">
                      <a:solidFill>
                        <a:srgbClr val="FFFFFF"/>
                      </a:solidFill>
                      <a:prstDash val="solid"/>
                    </a:lnL>
                    <a:lnR w="635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1463039">
                <a:tc>
                  <a:txBody>
                    <a:bodyPr/>
                    <a:lstStyle/>
                    <a:p>
                      <a:pPr marL="87630">
                        <a:lnSpc>
                          <a:spcPct val="100000"/>
                        </a:lnSpc>
                        <a:spcBef>
                          <a:spcPts val="305"/>
                        </a:spcBef>
                      </a:pPr>
                      <a:r>
                        <a:rPr sz="1800" dirty="0">
                          <a:latin typeface="Times New Roman"/>
                          <a:cs typeface="Times New Roman"/>
                        </a:rPr>
                        <a:t>2.</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305"/>
                        </a:spcBef>
                      </a:pPr>
                      <a:r>
                        <a:rPr sz="1800" spc="-5" dirty="0">
                          <a:latin typeface="Times New Roman"/>
                          <a:cs typeface="Times New Roman"/>
                        </a:rPr>
                        <a:t>Downdraft</a:t>
                      </a:r>
                      <a:endParaRPr sz="1800">
                        <a:latin typeface="Times New Roman"/>
                        <a:cs typeface="Times New Roman"/>
                      </a:endParaRPr>
                    </a:p>
                    <a:p>
                      <a:pPr marL="956310">
                        <a:lnSpc>
                          <a:spcPct val="100000"/>
                        </a:lnSpc>
                        <a:spcBef>
                          <a:spcPts val="1680"/>
                        </a:spcBef>
                      </a:pPr>
                      <a:r>
                        <a:rPr sz="1800" dirty="0">
                          <a:latin typeface="Times New Roman"/>
                          <a:cs typeface="Times New Roman"/>
                        </a:rPr>
                        <a:t>feed</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434975" marR="85090" indent="-343535">
                        <a:lnSpc>
                          <a:spcPct val="100000"/>
                        </a:lnSpc>
                        <a:spcBef>
                          <a:spcPts val="305"/>
                        </a:spcBef>
                        <a:buAutoNum type="arabicPeriod"/>
                        <a:tabLst>
                          <a:tab pos="434340" algn="l"/>
                          <a:tab pos="434975" algn="l"/>
                        </a:tabLst>
                      </a:pPr>
                      <a:r>
                        <a:rPr sz="1800" dirty="0">
                          <a:latin typeface="Times New Roman"/>
                          <a:cs typeface="Times New Roman"/>
                        </a:rPr>
                        <a:t>Flexible</a:t>
                      </a:r>
                      <a:r>
                        <a:rPr sz="1800" spc="-40" dirty="0">
                          <a:latin typeface="Times New Roman"/>
                          <a:cs typeface="Times New Roman"/>
                        </a:rPr>
                        <a:t> </a:t>
                      </a:r>
                      <a:r>
                        <a:rPr sz="1800" dirty="0">
                          <a:latin typeface="Times New Roman"/>
                          <a:cs typeface="Times New Roman"/>
                        </a:rPr>
                        <a:t>adaptation</a:t>
                      </a:r>
                      <a:r>
                        <a:rPr sz="1800" spc="-40"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spc="-5" dirty="0">
                          <a:latin typeface="Times New Roman"/>
                          <a:cs typeface="Times New Roman"/>
                        </a:rPr>
                        <a:t>gas </a:t>
                      </a:r>
                      <a:r>
                        <a:rPr sz="1800" spc="-434" dirty="0">
                          <a:latin typeface="Times New Roman"/>
                          <a:cs typeface="Times New Roman"/>
                        </a:rPr>
                        <a:t> </a:t>
                      </a:r>
                      <a:r>
                        <a:rPr sz="1800" dirty="0">
                          <a:latin typeface="Times New Roman"/>
                          <a:cs typeface="Times New Roman"/>
                        </a:rPr>
                        <a:t>production</a:t>
                      </a:r>
                      <a:r>
                        <a:rPr sz="1800" spc="-30" dirty="0">
                          <a:latin typeface="Times New Roman"/>
                          <a:cs typeface="Times New Roman"/>
                        </a:rPr>
                        <a:t> </a:t>
                      </a:r>
                      <a:r>
                        <a:rPr sz="1800" dirty="0">
                          <a:latin typeface="Times New Roman"/>
                          <a:cs typeface="Times New Roman"/>
                        </a:rPr>
                        <a:t>to load,</a:t>
                      </a:r>
                      <a:endParaRPr sz="1800">
                        <a:latin typeface="Times New Roman"/>
                        <a:cs typeface="Times New Roman"/>
                      </a:endParaRPr>
                    </a:p>
                    <a:p>
                      <a:pPr marL="434975" marR="553720" indent="-343535">
                        <a:lnSpc>
                          <a:spcPct val="100000"/>
                        </a:lnSpc>
                        <a:buAutoNum type="arabicPeriod"/>
                        <a:tabLst>
                          <a:tab pos="434340" algn="l"/>
                          <a:tab pos="434975" algn="l"/>
                        </a:tabLst>
                      </a:pPr>
                      <a:r>
                        <a:rPr sz="1800" dirty="0">
                          <a:latin typeface="Times New Roman"/>
                          <a:cs typeface="Times New Roman"/>
                        </a:rPr>
                        <a:t>Low sensitivity to </a:t>
                      </a:r>
                      <a:r>
                        <a:rPr sz="1800" spc="5" dirty="0">
                          <a:latin typeface="Times New Roman"/>
                          <a:cs typeface="Times New Roman"/>
                        </a:rPr>
                        <a:t> </a:t>
                      </a:r>
                      <a:r>
                        <a:rPr sz="1800" dirty="0">
                          <a:latin typeface="Times New Roman"/>
                          <a:cs typeface="Times New Roman"/>
                        </a:rPr>
                        <a:t>charcoal</a:t>
                      </a:r>
                      <a:r>
                        <a:rPr sz="1800" spc="-45" dirty="0">
                          <a:latin typeface="Times New Roman"/>
                          <a:cs typeface="Times New Roman"/>
                        </a:rPr>
                        <a:t> </a:t>
                      </a:r>
                      <a:r>
                        <a:rPr sz="1800" dirty="0">
                          <a:latin typeface="Times New Roman"/>
                          <a:cs typeface="Times New Roman"/>
                        </a:rPr>
                        <a:t>dust</a:t>
                      </a:r>
                      <a:r>
                        <a:rPr sz="1800" spc="-40" dirty="0">
                          <a:latin typeface="Times New Roman"/>
                          <a:cs typeface="Times New Roman"/>
                        </a:rPr>
                        <a:t> </a:t>
                      </a:r>
                      <a:r>
                        <a:rPr sz="1800" dirty="0">
                          <a:latin typeface="Times New Roman"/>
                          <a:cs typeface="Times New Roman"/>
                        </a:rPr>
                        <a:t>and</a:t>
                      </a:r>
                      <a:r>
                        <a:rPr sz="1800" spc="-25" dirty="0">
                          <a:latin typeface="Times New Roman"/>
                          <a:cs typeface="Times New Roman"/>
                        </a:rPr>
                        <a:t> </a:t>
                      </a:r>
                      <a:r>
                        <a:rPr sz="1800" dirty="0">
                          <a:latin typeface="Times New Roman"/>
                          <a:cs typeface="Times New Roman"/>
                        </a:rPr>
                        <a:t>tar </a:t>
                      </a:r>
                      <a:r>
                        <a:rPr sz="1800" spc="-434" dirty="0">
                          <a:latin typeface="Times New Roman"/>
                          <a:cs typeface="Times New Roman"/>
                        </a:rPr>
                        <a:t> </a:t>
                      </a:r>
                      <a:r>
                        <a:rPr sz="1800" dirty="0">
                          <a:latin typeface="Times New Roman"/>
                          <a:cs typeface="Times New Roman"/>
                        </a:rPr>
                        <a:t>content</a:t>
                      </a:r>
                      <a:r>
                        <a:rPr sz="1800" spc="-25"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fuel.</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434975" indent="-343535">
                        <a:lnSpc>
                          <a:spcPct val="100000"/>
                        </a:lnSpc>
                        <a:spcBef>
                          <a:spcPts val="305"/>
                        </a:spcBef>
                        <a:buAutoNum type="arabicPeriod"/>
                        <a:tabLst>
                          <a:tab pos="434975" algn="l"/>
                          <a:tab pos="435609" algn="l"/>
                        </a:tabLst>
                      </a:pPr>
                      <a:r>
                        <a:rPr sz="1800" spc="-5" dirty="0">
                          <a:latin typeface="Times New Roman"/>
                          <a:cs typeface="Times New Roman"/>
                        </a:rPr>
                        <a:t>Design</a:t>
                      </a:r>
                      <a:r>
                        <a:rPr sz="1800" spc="-25" dirty="0">
                          <a:latin typeface="Times New Roman"/>
                          <a:cs typeface="Times New Roman"/>
                        </a:rPr>
                        <a:t> </a:t>
                      </a:r>
                      <a:r>
                        <a:rPr sz="1800" dirty="0">
                          <a:latin typeface="Times New Roman"/>
                          <a:cs typeface="Times New Roman"/>
                        </a:rPr>
                        <a:t>tends</a:t>
                      </a:r>
                      <a:r>
                        <a:rPr sz="1800" spc="-10" dirty="0">
                          <a:latin typeface="Times New Roman"/>
                          <a:cs typeface="Times New Roman"/>
                        </a:rPr>
                        <a:t> </a:t>
                      </a:r>
                      <a:r>
                        <a:rPr sz="1800" dirty="0">
                          <a:latin typeface="Times New Roman"/>
                          <a:cs typeface="Times New Roman"/>
                        </a:rPr>
                        <a:t>to</a:t>
                      </a:r>
                      <a:r>
                        <a:rPr sz="1800" spc="-20" dirty="0">
                          <a:latin typeface="Times New Roman"/>
                          <a:cs typeface="Times New Roman"/>
                        </a:rPr>
                        <a:t> </a:t>
                      </a:r>
                      <a:r>
                        <a:rPr sz="1800" dirty="0">
                          <a:latin typeface="Times New Roman"/>
                          <a:cs typeface="Times New Roman"/>
                        </a:rPr>
                        <a:t>be</a:t>
                      </a:r>
                      <a:r>
                        <a:rPr sz="1800" spc="-10" dirty="0">
                          <a:latin typeface="Times New Roman"/>
                          <a:cs typeface="Times New Roman"/>
                        </a:rPr>
                        <a:t> </a:t>
                      </a:r>
                      <a:r>
                        <a:rPr sz="1800" dirty="0">
                          <a:latin typeface="Times New Roman"/>
                          <a:cs typeface="Times New Roman"/>
                        </a:rPr>
                        <a:t>tall,</a:t>
                      </a:r>
                      <a:endParaRPr sz="1800">
                        <a:latin typeface="Times New Roman"/>
                        <a:cs typeface="Times New Roman"/>
                      </a:endParaRPr>
                    </a:p>
                    <a:p>
                      <a:pPr marL="434975" marR="683260" indent="-342900">
                        <a:lnSpc>
                          <a:spcPct val="100000"/>
                        </a:lnSpc>
                        <a:buAutoNum type="arabicPeriod"/>
                        <a:tabLst>
                          <a:tab pos="434975" algn="l"/>
                          <a:tab pos="435609" algn="l"/>
                        </a:tabLst>
                      </a:pPr>
                      <a:r>
                        <a:rPr sz="1800" spc="-5" dirty="0">
                          <a:latin typeface="Times New Roman"/>
                          <a:cs typeface="Times New Roman"/>
                        </a:rPr>
                        <a:t>Not</a:t>
                      </a:r>
                      <a:r>
                        <a:rPr sz="1800" spc="-25" dirty="0">
                          <a:latin typeface="Times New Roman"/>
                          <a:cs typeface="Times New Roman"/>
                        </a:rPr>
                        <a:t> </a:t>
                      </a:r>
                      <a:r>
                        <a:rPr sz="1800" dirty="0">
                          <a:latin typeface="Times New Roman"/>
                          <a:cs typeface="Times New Roman"/>
                        </a:rPr>
                        <a:t>feasible</a:t>
                      </a:r>
                      <a:r>
                        <a:rPr sz="1800" spc="-15" dirty="0">
                          <a:latin typeface="Times New Roman"/>
                          <a:cs typeface="Times New Roman"/>
                        </a:rPr>
                        <a:t> </a:t>
                      </a:r>
                      <a:r>
                        <a:rPr sz="1800" dirty="0">
                          <a:latin typeface="Times New Roman"/>
                          <a:cs typeface="Times New Roman"/>
                        </a:rPr>
                        <a:t>for</a:t>
                      </a:r>
                      <a:r>
                        <a:rPr sz="1800" spc="-15" dirty="0">
                          <a:latin typeface="Times New Roman"/>
                          <a:cs typeface="Times New Roman"/>
                        </a:rPr>
                        <a:t> </a:t>
                      </a:r>
                      <a:r>
                        <a:rPr sz="1800" dirty="0">
                          <a:latin typeface="Times New Roman"/>
                          <a:cs typeface="Times New Roman"/>
                        </a:rPr>
                        <a:t>very</a:t>
                      </a:r>
                      <a:r>
                        <a:rPr sz="1800" spc="-15" dirty="0">
                          <a:latin typeface="Times New Roman"/>
                          <a:cs typeface="Times New Roman"/>
                        </a:rPr>
                        <a:t> </a:t>
                      </a:r>
                      <a:r>
                        <a:rPr sz="1800" spc="-5" dirty="0">
                          <a:latin typeface="Times New Roman"/>
                          <a:cs typeface="Times New Roman"/>
                        </a:rPr>
                        <a:t>small </a:t>
                      </a:r>
                      <a:r>
                        <a:rPr sz="1800" spc="-434" dirty="0">
                          <a:latin typeface="Times New Roman"/>
                          <a:cs typeface="Times New Roman"/>
                        </a:rPr>
                        <a:t> </a:t>
                      </a:r>
                      <a:r>
                        <a:rPr sz="1800" dirty="0">
                          <a:latin typeface="Times New Roman"/>
                          <a:cs typeface="Times New Roman"/>
                        </a:rPr>
                        <a:t>particle</a:t>
                      </a:r>
                      <a:r>
                        <a:rPr sz="1800" spc="-30" dirty="0">
                          <a:latin typeface="Times New Roman"/>
                          <a:cs typeface="Times New Roman"/>
                        </a:rPr>
                        <a:t> </a:t>
                      </a:r>
                      <a:r>
                        <a:rPr sz="1800" spc="-5" dirty="0">
                          <a:latin typeface="Times New Roman"/>
                          <a:cs typeface="Times New Roman"/>
                        </a:rPr>
                        <a:t>size </a:t>
                      </a:r>
                      <a:r>
                        <a:rPr sz="1800" dirty="0">
                          <a:latin typeface="Times New Roman"/>
                          <a:cs typeface="Times New Roman"/>
                        </a:rPr>
                        <a:t>of fuel.</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1185545">
                <a:tc>
                  <a:txBody>
                    <a:bodyPr/>
                    <a:lstStyle/>
                    <a:p>
                      <a:pPr marL="87630">
                        <a:lnSpc>
                          <a:spcPct val="100000"/>
                        </a:lnSpc>
                        <a:spcBef>
                          <a:spcPts val="305"/>
                        </a:spcBef>
                      </a:pPr>
                      <a:r>
                        <a:rPr sz="1800" dirty="0">
                          <a:latin typeface="Times New Roman"/>
                          <a:cs typeface="Times New Roman"/>
                        </a:rPr>
                        <a:t>3.</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D0D7E8"/>
                    </a:solidFill>
                  </a:tcPr>
                </a:tc>
                <a:tc>
                  <a:txBody>
                    <a:bodyPr/>
                    <a:lstStyle/>
                    <a:p>
                      <a:pPr marR="457200" algn="ctr">
                        <a:lnSpc>
                          <a:spcPct val="100000"/>
                        </a:lnSpc>
                        <a:spcBef>
                          <a:spcPts val="305"/>
                        </a:spcBef>
                      </a:pPr>
                      <a:r>
                        <a:rPr sz="1800" spc="-5" dirty="0">
                          <a:latin typeface="Times New Roman"/>
                          <a:cs typeface="Times New Roman"/>
                        </a:rPr>
                        <a:t>Cross-draft</a:t>
                      </a:r>
                      <a:endParaRPr sz="1800">
                        <a:latin typeface="Times New Roman"/>
                        <a:cs typeface="Times New Roman"/>
                      </a:endParaRPr>
                    </a:p>
                    <a:p>
                      <a:pPr>
                        <a:lnSpc>
                          <a:spcPct val="100000"/>
                        </a:lnSpc>
                        <a:spcBef>
                          <a:spcPts val="30"/>
                        </a:spcBef>
                      </a:pPr>
                      <a:endParaRPr sz="1850">
                        <a:latin typeface="Times New Roman"/>
                        <a:cs typeface="Times New Roman"/>
                      </a:endParaRPr>
                    </a:p>
                    <a:p>
                      <a:pPr marL="1005840">
                        <a:lnSpc>
                          <a:spcPct val="100000"/>
                        </a:lnSpc>
                        <a:spcBef>
                          <a:spcPts val="5"/>
                        </a:spcBef>
                      </a:pPr>
                      <a:r>
                        <a:rPr sz="1800" dirty="0">
                          <a:latin typeface="Times New Roman"/>
                          <a:cs typeface="Times New Roman"/>
                        </a:rPr>
                        <a:t>fuel</a:t>
                      </a:r>
                      <a:endParaRPr sz="1800">
                        <a:latin typeface="Times New Roman"/>
                        <a:cs typeface="Times New Roman"/>
                      </a:endParaRPr>
                    </a:p>
                    <a:p>
                      <a:pPr marR="424180" algn="ctr">
                        <a:lnSpc>
                          <a:spcPts val="2120"/>
                        </a:lnSpc>
                        <a:spcBef>
                          <a:spcPts val="325"/>
                        </a:spcBef>
                      </a:pPr>
                      <a:r>
                        <a:rPr sz="1800" dirty="0">
                          <a:latin typeface="Times New Roman"/>
                          <a:cs typeface="Times New Roman"/>
                        </a:rPr>
                        <a:t>air</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D0D7E8"/>
                    </a:solidFill>
                  </a:tcPr>
                </a:tc>
                <a:tc>
                  <a:txBody>
                    <a:bodyPr/>
                    <a:lstStyle/>
                    <a:p>
                      <a:pPr marL="434975" indent="-343535">
                        <a:lnSpc>
                          <a:spcPct val="100000"/>
                        </a:lnSpc>
                        <a:spcBef>
                          <a:spcPts val="305"/>
                        </a:spcBef>
                        <a:buAutoNum type="arabicPeriod"/>
                        <a:tabLst>
                          <a:tab pos="434340" algn="l"/>
                          <a:tab pos="434975" algn="l"/>
                        </a:tabLst>
                      </a:pPr>
                      <a:r>
                        <a:rPr sz="1800" dirty="0">
                          <a:latin typeface="Times New Roman"/>
                          <a:cs typeface="Times New Roman"/>
                        </a:rPr>
                        <a:t>Short</a:t>
                      </a:r>
                      <a:r>
                        <a:rPr sz="1800" spc="-40" dirty="0">
                          <a:latin typeface="Times New Roman"/>
                          <a:cs typeface="Times New Roman"/>
                        </a:rPr>
                        <a:t> </a:t>
                      </a:r>
                      <a:r>
                        <a:rPr sz="1800" dirty="0">
                          <a:latin typeface="Times New Roman"/>
                          <a:cs typeface="Times New Roman"/>
                        </a:rPr>
                        <a:t>design</a:t>
                      </a:r>
                      <a:r>
                        <a:rPr sz="1800" spc="-25" dirty="0">
                          <a:latin typeface="Times New Roman"/>
                          <a:cs typeface="Times New Roman"/>
                        </a:rPr>
                        <a:t> </a:t>
                      </a:r>
                      <a:r>
                        <a:rPr sz="1800" dirty="0">
                          <a:latin typeface="Times New Roman"/>
                          <a:cs typeface="Times New Roman"/>
                        </a:rPr>
                        <a:t>height,</a:t>
                      </a:r>
                      <a:endParaRPr sz="1800">
                        <a:latin typeface="Times New Roman"/>
                        <a:cs typeface="Times New Roman"/>
                      </a:endParaRPr>
                    </a:p>
                    <a:p>
                      <a:pPr marL="434975" marR="313055" indent="-343535">
                        <a:lnSpc>
                          <a:spcPct val="100000"/>
                        </a:lnSpc>
                        <a:buAutoNum type="arabicPeriod"/>
                        <a:tabLst>
                          <a:tab pos="434340" algn="l"/>
                          <a:tab pos="434975" algn="l"/>
                        </a:tabLst>
                      </a:pPr>
                      <a:r>
                        <a:rPr sz="1800" spc="-55" dirty="0">
                          <a:latin typeface="Times New Roman"/>
                          <a:cs typeface="Times New Roman"/>
                        </a:rPr>
                        <a:t>Very</a:t>
                      </a:r>
                      <a:r>
                        <a:rPr sz="1800" spc="-15" dirty="0">
                          <a:latin typeface="Times New Roman"/>
                          <a:cs typeface="Times New Roman"/>
                        </a:rPr>
                        <a:t> </a:t>
                      </a:r>
                      <a:r>
                        <a:rPr sz="1800" spc="-5" dirty="0">
                          <a:latin typeface="Times New Roman"/>
                          <a:cs typeface="Times New Roman"/>
                        </a:rPr>
                        <a:t>fast</a:t>
                      </a:r>
                      <a:r>
                        <a:rPr sz="1800" spc="-20" dirty="0">
                          <a:latin typeface="Times New Roman"/>
                          <a:cs typeface="Times New Roman"/>
                        </a:rPr>
                        <a:t> </a:t>
                      </a:r>
                      <a:r>
                        <a:rPr sz="1800" dirty="0">
                          <a:latin typeface="Times New Roman"/>
                          <a:cs typeface="Times New Roman"/>
                        </a:rPr>
                        <a:t>response</a:t>
                      </a:r>
                      <a:r>
                        <a:rPr sz="1800" spc="-10" dirty="0">
                          <a:latin typeface="Times New Roman"/>
                          <a:cs typeface="Times New Roman"/>
                        </a:rPr>
                        <a:t> </a:t>
                      </a:r>
                      <a:r>
                        <a:rPr sz="1800" spc="-5" dirty="0">
                          <a:latin typeface="Times New Roman"/>
                          <a:cs typeface="Times New Roman"/>
                        </a:rPr>
                        <a:t>time </a:t>
                      </a:r>
                      <a:r>
                        <a:rPr sz="1800" spc="-434" dirty="0">
                          <a:latin typeface="Times New Roman"/>
                          <a:cs typeface="Times New Roman"/>
                        </a:rPr>
                        <a:t> </a:t>
                      </a:r>
                      <a:r>
                        <a:rPr sz="1800" dirty="0">
                          <a:latin typeface="Times New Roman"/>
                          <a:cs typeface="Times New Roman"/>
                        </a:rPr>
                        <a:t>to</a:t>
                      </a:r>
                      <a:r>
                        <a:rPr sz="1800" spc="-5" dirty="0">
                          <a:latin typeface="Times New Roman"/>
                          <a:cs typeface="Times New Roman"/>
                        </a:rPr>
                        <a:t> </a:t>
                      </a:r>
                      <a:r>
                        <a:rPr sz="1800" dirty="0">
                          <a:latin typeface="Times New Roman"/>
                          <a:cs typeface="Times New Roman"/>
                        </a:rPr>
                        <a:t>load,</a:t>
                      </a:r>
                      <a:endParaRPr sz="1800">
                        <a:latin typeface="Times New Roman"/>
                        <a:cs typeface="Times New Roman"/>
                      </a:endParaRPr>
                    </a:p>
                    <a:p>
                      <a:pPr marL="434975" indent="-343535">
                        <a:lnSpc>
                          <a:spcPct val="100000"/>
                        </a:lnSpc>
                        <a:buAutoNum type="arabicPeriod"/>
                        <a:tabLst>
                          <a:tab pos="434340" algn="l"/>
                          <a:tab pos="434975" algn="l"/>
                        </a:tabLst>
                      </a:pPr>
                      <a:r>
                        <a:rPr sz="1800" dirty="0">
                          <a:latin typeface="Times New Roman"/>
                          <a:cs typeface="Times New Roman"/>
                        </a:rPr>
                        <a:t>Flexible</a:t>
                      </a:r>
                      <a:r>
                        <a:rPr sz="1800" spc="-35" dirty="0">
                          <a:latin typeface="Times New Roman"/>
                          <a:cs typeface="Times New Roman"/>
                        </a:rPr>
                        <a:t> </a:t>
                      </a:r>
                      <a:r>
                        <a:rPr sz="1800" dirty="0">
                          <a:latin typeface="Times New Roman"/>
                          <a:cs typeface="Times New Roman"/>
                        </a:rPr>
                        <a:t>gas</a:t>
                      </a:r>
                      <a:r>
                        <a:rPr sz="1800" spc="-25" dirty="0">
                          <a:latin typeface="Times New Roman"/>
                          <a:cs typeface="Times New Roman"/>
                        </a:rPr>
                        <a:t> </a:t>
                      </a:r>
                      <a:r>
                        <a:rPr sz="1800" dirty="0">
                          <a:latin typeface="Times New Roman"/>
                          <a:cs typeface="Times New Roman"/>
                        </a:rPr>
                        <a:t>production.</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D0D7E8"/>
                    </a:solidFill>
                  </a:tcPr>
                </a:tc>
                <a:tc>
                  <a:txBody>
                    <a:bodyPr/>
                    <a:lstStyle/>
                    <a:p>
                      <a:pPr marL="434975" marR="583565" indent="-342900">
                        <a:lnSpc>
                          <a:spcPct val="100000"/>
                        </a:lnSpc>
                        <a:spcBef>
                          <a:spcPts val="305"/>
                        </a:spcBef>
                        <a:buAutoNum type="arabicPeriod"/>
                        <a:tabLst>
                          <a:tab pos="434975" algn="l"/>
                          <a:tab pos="435609" algn="l"/>
                        </a:tabLst>
                      </a:pPr>
                      <a:r>
                        <a:rPr sz="1800" spc="-55" dirty="0">
                          <a:latin typeface="Times New Roman"/>
                          <a:cs typeface="Times New Roman"/>
                        </a:rPr>
                        <a:t>Very</a:t>
                      </a:r>
                      <a:r>
                        <a:rPr sz="1800" dirty="0">
                          <a:latin typeface="Times New Roman"/>
                          <a:cs typeface="Times New Roman"/>
                        </a:rPr>
                        <a:t> high</a:t>
                      </a:r>
                      <a:r>
                        <a:rPr sz="1800" spc="-5" dirty="0">
                          <a:latin typeface="Times New Roman"/>
                          <a:cs typeface="Times New Roman"/>
                        </a:rPr>
                        <a:t> sensitivity</a:t>
                      </a:r>
                      <a:r>
                        <a:rPr sz="1800" spc="-20" dirty="0">
                          <a:latin typeface="Times New Roman"/>
                          <a:cs typeface="Times New Roman"/>
                        </a:rPr>
                        <a:t> </a:t>
                      </a:r>
                      <a:r>
                        <a:rPr sz="1800" spc="-5" dirty="0">
                          <a:latin typeface="Times New Roman"/>
                          <a:cs typeface="Times New Roman"/>
                        </a:rPr>
                        <a:t>to slag </a:t>
                      </a:r>
                      <a:r>
                        <a:rPr sz="1800" spc="-434" dirty="0">
                          <a:latin typeface="Times New Roman"/>
                          <a:cs typeface="Times New Roman"/>
                        </a:rPr>
                        <a:t> </a:t>
                      </a:r>
                      <a:r>
                        <a:rPr sz="1800" spc="-5" dirty="0">
                          <a:latin typeface="Times New Roman"/>
                          <a:cs typeface="Times New Roman"/>
                        </a:rPr>
                        <a:t>formation,</a:t>
                      </a:r>
                      <a:endParaRPr sz="1800">
                        <a:latin typeface="Times New Roman"/>
                        <a:cs typeface="Times New Roman"/>
                      </a:endParaRPr>
                    </a:p>
                    <a:p>
                      <a:pPr marL="434975" indent="-343535">
                        <a:lnSpc>
                          <a:spcPct val="100000"/>
                        </a:lnSpc>
                        <a:buAutoNum type="arabicPeriod"/>
                        <a:tabLst>
                          <a:tab pos="434975" algn="l"/>
                          <a:tab pos="435609" algn="l"/>
                        </a:tabLst>
                      </a:pPr>
                      <a:r>
                        <a:rPr sz="1800" dirty="0">
                          <a:latin typeface="Times New Roman"/>
                          <a:cs typeface="Times New Roman"/>
                        </a:rPr>
                        <a:t>High</a:t>
                      </a:r>
                      <a:r>
                        <a:rPr sz="1800" spc="-35" dirty="0">
                          <a:latin typeface="Times New Roman"/>
                          <a:cs typeface="Times New Roman"/>
                        </a:rPr>
                        <a:t> </a:t>
                      </a:r>
                      <a:r>
                        <a:rPr sz="1800" spc="-5" dirty="0">
                          <a:latin typeface="Times New Roman"/>
                          <a:cs typeface="Times New Roman"/>
                        </a:rPr>
                        <a:t>pressure</a:t>
                      </a:r>
                      <a:r>
                        <a:rPr sz="1800" spc="-15" dirty="0">
                          <a:latin typeface="Times New Roman"/>
                          <a:cs typeface="Times New Roman"/>
                        </a:rPr>
                        <a:t> </a:t>
                      </a:r>
                      <a:r>
                        <a:rPr sz="1800" dirty="0">
                          <a:latin typeface="Times New Roman"/>
                          <a:cs typeface="Times New Roman"/>
                        </a:rPr>
                        <a:t>drop</a:t>
                      </a:r>
                      <a:endParaRPr sz="1800">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6350">
                      <a:solidFill>
                        <a:srgbClr val="FFFFFF"/>
                      </a:solidFill>
                      <a:prstDash val="solid"/>
                    </a:lnB>
                    <a:solidFill>
                      <a:srgbClr val="D0D7E8"/>
                    </a:solidFill>
                  </a:tcPr>
                </a:tc>
              </a:tr>
            </a:tbl>
          </a:graphicData>
        </a:graphic>
      </p:graphicFrame>
      <p:sp>
        <p:nvSpPr>
          <p:cNvPr id="5" name="object 5"/>
          <p:cNvSpPr/>
          <p:nvPr/>
        </p:nvSpPr>
        <p:spPr>
          <a:xfrm>
            <a:off x="2159254" y="1525524"/>
            <a:ext cx="103505" cy="533400"/>
          </a:xfrm>
          <a:custGeom>
            <a:avLst/>
            <a:gdLst/>
            <a:ahLst/>
            <a:cxnLst/>
            <a:rect l="l" t="t" r="r" b="b"/>
            <a:pathLst>
              <a:path w="103505" h="533400">
                <a:moveTo>
                  <a:pt x="51997" y="25122"/>
                </a:moveTo>
                <a:lnTo>
                  <a:pt x="45582" y="35988"/>
                </a:lnTo>
                <a:lnTo>
                  <a:pt x="42671" y="533400"/>
                </a:lnTo>
                <a:lnTo>
                  <a:pt x="55371" y="533400"/>
                </a:lnTo>
                <a:lnTo>
                  <a:pt x="58282" y="36058"/>
                </a:lnTo>
                <a:lnTo>
                  <a:pt x="51997" y="25122"/>
                </a:lnTo>
                <a:close/>
              </a:path>
              <a:path w="103505" h="533400">
                <a:moveTo>
                  <a:pt x="59432" y="12573"/>
                </a:moveTo>
                <a:lnTo>
                  <a:pt x="58419" y="12573"/>
                </a:lnTo>
                <a:lnTo>
                  <a:pt x="58282" y="36058"/>
                </a:lnTo>
                <a:lnTo>
                  <a:pt x="90550" y="92201"/>
                </a:lnTo>
                <a:lnTo>
                  <a:pt x="92328" y="95250"/>
                </a:lnTo>
                <a:lnTo>
                  <a:pt x="96265" y="96265"/>
                </a:lnTo>
                <a:lnTo>
                  <a:pt x="99313" y="94487"/>
                </a:lnTo>
                <a:lnTo>
                  <a:pt x="102362" y="92837"/>
                </a:lnTo>
                <a:lnTo>
                  <a:pt x="103377" y="88900"/>
                </a:lnTo>
                <a:lnTo>
                  <a:pt x="101600" y="85851"/>
                </a:lnTo>
                <a:lnTo>
                  <a:pt x="59432" y="12573"/>
                </a:lnTo>
                <a:close/>
              </a:path>
              <a:path w="103505" h="533400">
                <a:moveTo>
                  <a:pt x="52196" y="0"/>
                </a:moveTo>
                <a:lnTo>
                  <a:pt x="1777" y="85216"/>
                </a:lnTo>
                <a:lnTo>
                  <a:pt x="0" y="88264"/>
                </a:lnTo>
                <a:lnTo>
                  <a:pt x="1015" y="92201"/>
                </a:lnTo>
                <a:lnTo>
                  <a:pt x="3937" y="93979"/>
                </a:lnTo>
                <a:lnTo>
                  <a:pt x="6984" y="95758"/>
                </a:lnTo>
                <a:lnTo>
                  <a:pt x="10921" y="94741"/>
                </a:lnTo>
                <a:lnTo>
                  <a:pt x="12700" y="91693"/>
                </a:lnTo>
                <a:lnTo>
                  <a:pt x="45541" y="36058"/>
                </a:lnTo>
                <a:lnTo>
                  <a:pt x="45646" y="25122"/>
                </a:lnTo>
                <a:lnTo>
                  <a:pt x="45719" y="12573"/>
                </a:lnTo>
                <a:lnTo>
                  <a:pt x="59432" y="12573"/>
                </a:lnTo>
                <a:lnTo>
                  <a:pt x="52196" y="0"/>
                </a:lnTo>
                <a:close/>
              </a:path>
              <a:path w="103505" h="533400">
                <a:moveTo>
                  <a:pt x="58401" y="15748"/>
                </a:moveTo>
                <a:lnTo>
                  <a:pt x="57531" y="15748"/>
                </a:lnTo>
                <a:lnTo>
                  <a:pt x="51997" y="25122"/>
                </a:lnTo>
                <a:lnTo>
                  <a:pt x="58282" y="36058"/>
                </a:lnTo>
                <a:lnTo>
                  <a:pt x="58401" y="15748"/>
                </a:lnTo>
                <a:close/>
              </a:path>
              <a:path w="103505" h="533400">
                <a:moveTo>
                  <a:pt x="58419" y="12573"/>
                </a:moveTo>
                <a:lnTo>
                  <a:pt x="45719" y="12573"/>
                </a:lnTo>
                <a:lnTo>
                  <a:pt x="45582" y="35988"/>
                </a:lnTo>
                <a:lnTo>
                  <a:pt x="51997" y="25122"/>
                </a:lnTo>
                <a:lnTo>
                  <a:pt x="46608" y="15748"/>
                </a:lnTo>
                <a:lnTo>
                  <a:pt x="58401" y="15748"/>
                </a:lnTo>
                <a:lnTo>
                  <a:pt x="58419" y="12573"/>
                </a:lnTo>
                <a:close/>
              </a:path>
              <a:path w="103505" h="533400">
                <a:moveTo>
                  <a:pt x="57531" y="15748"/>
                </a:moveTo>
                <a:lnTo>
                  <a:pt x="46608" y="15748"/>
                </a:lnTo>
                <a:lnTo>
                  <a:pt x="51997" y="25122"/>
                </a:lnTo>
                <a:lnTo>
                  <a:pt x="57531" y="15748"/>
                </a:lnTo>
                <a:close/>
              </a:path>
            </a:pathLst>
          </a:custGeom>
          <a:solidFill>
            <a:srgbClr val="497DBA"/>
          </a:solidFill>
        </p:spPr>
        <p:txBody>
          <a:bodyPr wrap="square" lIns="0" tIns="0" rIns="0" bIns="0" rtlCol="0"/>
          <a:lstStyle/>
          <a:p>
            <a:endParaRPr/>
          </a:p>
        </p:txBody>
      </p:sp>
      <p:sp>
        <p:nvSpPr>
          <p:cNvPr id="6" name="object 6"/>
          <p:cNvSpPr/>
          <p:nvPr/>
        </p:nvSpPr>
        <p:spPr>
          <a:xfrm>
            <a:off x="2006854" y="3722878"/>
            <a:ext cx="103505" cy="534035"/>
          </a:xfrm>
          <a:custGeom>
            <a:avLst/>
            <a:gdLst/>
            <a:ahLst/>
            <a:cxnLst/>
            <a:rect l="l" t="t" r="r" b="b"/>
            <a:pathLst>
              <a:path w="103505" h="534035">
                <a:moveTo>
                  <a:pt x="7238" y="436372"/>
                </a:moveTo>
                <a:lnTo>
                  <a:pt x="1143" y="439674"/>
                </a:lnTo>
                <a:lnTo>
                  <a:pt x="0" y="443611"/>
                </a:lnTo>
                <a:lnTo>
                  <a:pt x="49021" y="533654"/>
                </a:lnTo>
                <a:lnTo>
                  <a:pt x="56707" y="521335"/>
                </a:lnTo>
                <a:lnTo>
                  <a:pt x="55752" y="521335"/>
                </a:lnTo>
                <a:lnTo>
                  <a:pt x="43052" y="520954"/>
                </a:lnTo>
                <a:lnTo>
                  <a:pt x="43754" y="497383"/>
                </a:lnTo>
                <a:lnTo>
                  <a:pt x="11175" y="437515"/>
                </a:lnTo>
                <a:lnTo>
                  <a:pt x="7238" y="436372"/>
                </a:lnTo>
                <a:close/>
              </a:path>
              <a:path w="103505" h="534035">
                <a:moveTo>
                  <a:pt x="43754" y="497383"/>
                </a:moveTo>
                <a:lnTo>
                  <a:pt x="43052" y="520954"/>
                </a:lnTo>
                <a:lnTo>
                  <a:pt x="55752" y="521335"/>
                </a:lnTo>
                <a:lnTo>
                  <a:pt x="55851" y="518033"/>
                </a:lnTo>
                <a:lnTo>
                  <a:pt x="54990" y="518033"/>
                </a:lnTo>
                <a:lnTo>
                  <a:pt x="44068" y="517779"/>
                </a:lnTo>
                <a:lnTo>
                  <a:pt x="49820" y="508532"/>
                </a:lnTo>
                <a:lnTo>
                  <a:pt x="43754" y="497383"/>
                </a:lnTo>
                <a:close/>
              </a:path>
              <a:path w="103505" h="534035">
                <a:moveTo>
                  <a:pt x="96519" y="439039"/>
                </a:moveTo>
                <a:lnTo>
                  <a:pt x="92582" y="439928"/>
                </a:lnTo>
                <a:lnTo>
                  <a:pt x="90677" y="442849"/>
                </a:lnTo>
                <a:lnTo>
                  <a:pt x="56450" y="497873"/>
                </a:lnTo>
                <a:lnTo>
                  <a:pt x="55752" y="521335"/>
                </a:lnTo>
                <a:lnTo>
                  <a:pt x="56707" y="521335"/>
                </a:lnTo>
                <a:lnTo>
                  <a:pt x="101472" y="449580"/>
                </a:lnTo>
                <a:lnTo>
                  <a:pt x="103377" y="446659"/>
                </a:lnTo>
                <a:lnTo>
                  <a:pt x="102488" y="442722"/>
                </a:lnTo>
                <a:lnTo>
                  <a:pt x="99440" y="440817"/>
                </a:lnTo>
                <a:lnTo>
                  <a:pt x="96519" y="439039"/>
                </a:lnTo>
                <a:close/>
              </a:path>
              <a:path w="103505" h="534035">
                <a:moveTo>
                  <a:pt x="49820" y="508532"/>
                </a:moveTo>
                <a:lnTo>
                  <a:pt x="44068" y="517779"/>
                </a:lnTo>
                <a:lnTo>
                  <a:pt x="54990" y="518033"/>
                </a:lnTo>
                <a:lnTo>
                  <a:pt x="49820" y="508532"/>
                </a:lnTo>
                <a:close/>
              </a:path>
              <a:path w="103505" h="534035">
                <a:moveTo>
                  <a:pt x="56450" y="497873"/>
                </a:moveTo>
                <a:lnTo>
                  <a:pt x="49820" y="508532"/>
                </a:lnTo>
                <a:lnTo>
                  <a:pt x="54990" y="518033"/>
                </a:lnTo>
                <a:lnTo>
                  <a:pt x="55851" y="518033"/>
                </a:lnTo>
                <a:lnTo>
                  <a:pt x="56450" y="497873"/>
                </a:lnTo>
                <a:close/>
              </a:path>
              <a:path w="103505" h="534035">
                <a:moveTo>
                  <a:pt x="58546" y="0"/>
                </a:moveTo>
                <a:lnTo>
                  <a:pt x="43754" y="497383"/>
                </a:lnTo>
                <a:lnTo>
                  <a:pt x="49820" y="508532"/>
                </a:lnTo>
                <a:lnTo>
                  <a:pt x="56450" y="497873"/>
                </a:lnTo>
                <a:lnTo>
                  <a:pt x="71246" y="381"/>
                </a:lnTo>
                <a:lnTo>
                  <a:pt x="58546" y="0"/>
                </a:lnTo>
                <a:close/>
              </a:path>
            </a:pathLst>
          </a:custGeom>
          <a:solidFill>
            <a:srgbClr val="497DBA"/>
          </a:solidFill>
        </p:spPr>
        <p:txBody>
          <a:bodyPr wrap="square" lIns="0" tIns="0" rIns="0" bIns="0" rtlCol="0"/>
          <a:lstStyle/>
          <a:p>
            <a:endParaRPr/>
          </a:p>
        </p:txBody>
      </p:sp>
      <p:sp>
        <p:nvSpPr>
          <p:cNvPr id="7" name="object 7"/>
          <p:cNvSpPr/>
          <p:nvPr/>
        </p:nvSpPr>
        <p:spPr>
          <a:xfrm>
            <a:off x="1219187" y="4800600"/>
            <a:ext cx="686435" cy="533400"/>
          </a:xfrm>
          <a:custGeom>
            <a:avLst/>
            <a:gdLst/>
            <a:ahLst/>
            <a:cxnLst/>
            <a:rect l="l" t="t" r="r" b="b"/>
            <a:pathLst>
              <a:path w="686435" h="533400">
                <a:moveTo>
                  <a:pt x="674878" y="311150"/>
                </a:moveTo>
                <a:lnTo>
                  <a:pt x="673239" y="311150"/>
                </a:lnTo>
                <a:lnTo>
                  <a:pt x="649719" y="311150"/>
                </a:lnTo>
                <a:lnTo>
                  <a:pt x="593737" y="343662"/>
                </a:lnTo>
                <a:lnTo>
                  <a:pt x="590689" y="345313"/>
                </a:lnTo>
                <a:lnTo>
                  <a:pt x="589673" y="349250"/>
                </a:lnTo>
                <a:lnTo>
                  <a:pt x="593229" y="355346"/>
                </a:lnTo>
                <a:lnTo>
                  <a:pt x="597039" y="356362"/>
                </a:lnTo>
                <a:lnTo>
                  <a:pt x="674878" y="311150"/>
                </a:lnTo>
                <a:close/>
              </a:path>
              <a:path w="686435" h="533400">
                <a:moveTo>
                  <a:pt x="685812" y="304800"/>
                </a:moveTo>
                <a:lnTo>
                  <a:pt x="597293" y="252984"/>
                </a:lnTo>
                <a:lnTo>
                  <a:pt x="593483" y="254000"/>
                </a:lnTo>
                <a:lnTo>
                  <a:pt x="591705" y="257048"/>
                </a:lnTo>
                <a:lnTo>
                  <a:pt x="589927" y="259969"/>
                </a:lnTo>
                <a:lnTo>
                  <a:pt x="590943" y="263906"/>
                </a:lnTo>
                <a:lnTo>
                  <a:pt x="649808" y="298399"/>
                </a:lnTo>
                <a:lnTo>
                  <a:pt x="311010" y="297637"/>
                </a:lnTo>
                <a:lnTo>
                  <a:pt x="312547" y="36068"/>
                </a:lnTo>
                <a:lnTo>
                  <a:pt x="344817" y="92202"/>
                </a:lnTo>
                <a:lnTo>
                  <a:pt x="346595" y="95250"/>
                </a:lnTo>
                <a:lnTo>
                  <a:pt x="350532" y="96266"/>
                </a:lnTo>
                <a:lnTo>
                  <a:pt x="353580" y="94488"/>
                </a:lnTo>
                <a:lnTo>
                  <a:pt x="356628" y="92837"/>
                </a:lnTo>
                <a:lnTo>
                  <a:pt x="357644" y="88900"/>
                </a:lnTo>
                <a:lnTo>
                  <a:pt x="355866" y="85852"/>
                </a:lnTo>
                <a:lnTo>
                  <a:pt x="313690" y="12573"/>
                </a:lnTo>
                <a:lnTo>
                  <a:pt x="306463" y="0"/>
                </a:lnTo>
                <a:lnTo>
                  <a:pt x="256044" y="85217"/>
                </a:lnTo>
                <a:lnTo>
                  <a:pt x="254266" y="88265"/>
                </a:lnTo>
                <a:lnTo>
                  <a:pt x="255282" y="92202"/>
                </a:lnTo>
                <a:lnTo>
                  <a:pt x="258203" y="93980"/>
                </a:lnTo>
                <a:lnTo>
                  <a:pt x="261251" y="95758"/>
                </a:lnTo>
                <a:lnTo>
                  <a:pt x="265188" y="94742"/>
                </a:lnTo>
                <a:lnTo>
                  <a:pt x="266966" y="91694"/>
                </a:lnTo>
                <a:lnTo>
                  <a:pt x="299796" y="36068"/>
                </a:lnTo>
                <a:lnTo>
                  <a:pt x="299910" y="25133"/>
                </a:lnTo>
                <a:lnTo>
                  <a:pt x="299847" y="35991"/>
                </a:lnTo>
                <a:lnTo>
                  <a:pt x="298310" y="297611"/>
                </a:lnTo>
                <a:lnTo>
                  <a:pt x="25" y="296926"/>
                </a:lnTo>
                <a:lnTo>
                  <a:pt x="0" y="309626"/>
                </a:lnTo>
                <a:lnTo>
                  <a:pt x="298234" y="310311"/>
                </a:lnTo>
                <a:lnTo>
                  <a:pt x="296938" y="533400"/>
                </a:lnTo>
                <a:lnTo>
                  <a:pt x="309638" y="533400"/>
                </a:lnTo>
                <a:lnTo>
                  <a:pt x="310934" y="310337"/>
                </a:lnTo>
                <a:lnTo>
                  <a:pt x="649808" y="311099"/>
                </a:lnTo>
                <a:lnTo>
                  <a:pt x="673239" y="311150"/>
                </a:lnTo>
                <a:lnTo>
                  <a:pt x="674966" y="311099"/>
                </a:lnTo>
                <a:lnTo>
                  <a:pt x="685812" y="304800"/>
                </a:lnTo>
                <a:close/>
              </a:path>
            </a:pathLst>
          </a:custGeom>
          <a:solidFill>
            <a:srgbClr val="497DBA"/>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0"/>
            <a:ext cx="8649335" cy="940435"/>
          </a:xfrm>
          <a:prstGeom prst="rect">
            <a:avLst/>
          </a:prstGeom>
        </p:spPr>
        <p:txBody>
          <a:bodyPr vert="horz" wrap="square" lIns="0" tIns="12065" rIns="0" bIns="0" rtlCol="0">
            <a:spAutoFit/>
          </a:bodyPr>
          <a:lstStyle/>
          <a:p>
            <a:pPr marL="12700" marR="5080">
              <a:lnSpc>
                <a:spcPct val="150100"/>
              </a:lnSpc>
              <a:spcBef>
                <a:spcPts val="95"/>
              </a:spcBef>
            </a:pPr>
            <a:r>
              <a:rPr dirty="0"/>
              <a:t>There</a:t>
            </a:r>
            <a:r>
              <a:rPr spc="-20" dirty="0"/>
              <a:t> </a:t>
            </a:r>
            <a:r>
              <a:rPr dirty="0"/>
              <a:t>are</a:t>
            </a:r>
            <a:r>
              <a:rPr spc="-5" dirty="0"/>
              <a:t> </a:t>
            </a:r>
            <a:r>
              <a:rPr dirty="0"/>
              <a:t>four</a:t>
            </a:r>
            <a:r>
              <a:rPr spc="-20" dirty="0"/>
              <a:t> </a:t>
            </a:r>
            <a:r>
              <a:rPr dirty="0"/>
              <a:t>zones</a:t>
            </a:r>
            <a:r>
              <a:rPr spc="-20" dirty="0"/>
              <a:t> </a:t>
            </a:r>
            <a:r>
              <a:rPr dirty="0"/>
              <a:t>in</a:t>
            </a:r>
            <a:r>
              <a:rPr spc="-10" dirty="0"/>
              <a:t> </a:t>
            </a:r>
            <a:r>
              <a:rPr dirty="0"/>
              <a:t>each</a:t>
            </a:r>
            <a:r>
              <a:rPr spc="-5" dirty="0"/>
              <a:t> </a:t>
            </a:r>
            <a:r>
              <a:rPr dirty="0"/>
              <a:t>of</a:t>
            </a:r>
            <a:r>
              <a:rPr spc="5" dirty="0"/>
              <a:t> </a:t>
            </a:r>
            <a:r>
              <a:rPr dirty="0"/>
              <a:t>the</a:t>
            </a:r>
            <a:r>
              <a:rPr spc="-20" dirty="0"/>
              <a:t> </a:t>
            </a:r>
            <a:r>
              <a:rPr spc="-15" dirty="0"/>
              <a:t>gasifier.</a:t>
            </a:r>
            <a:r>
              <a:rPr spc="-70" dirty="0"/>
              <a:t> </a:t>
            </a:r>
            <a:r>
              <a:rPr dirty="0"/>
              <a:t>These are:</a:t>
            </a:r>
            <a:r>
              <a:rPr spc="-10" dirty="0"/>
              <a:t> </a:t>
            </a:r>
            <a:r>
              <a:rPr dirty="0"/>
              <a:t>(1)</a:t>
            </a:r>
            <a:r>
              <a:rPr spc="-25" dirty="0"/>
              <a:t> </a:t>
            </a:r>
            <a:r>
              <a:rPr dirty="0"/>
              <a:t>Drying zone,</a:t>
            </a:r>
            <a:r>
              <a:rPr spc="-30" dirty="0"/>
              <a:t> </a:t>
            </a:r>
            <a:r>
              <a:rPr dirty="0"/>
              <a:t>(2)</a:t>
            </a:r>
            <a:r>
              <a:rPr spc="-10" dirty="0"/>
              <a:t> </a:t>
            </a:r>
            <a:r>
              <a:rPr spc="-5" dirty="0"/>
              <a:t>Pyrolysis </a:t>
            </a:r>
            <a:r>
              <a:rPr spc="-484" dirty="0"/>
              <a:t> </a:t>
            </a:r>
            <a:r>
              <a:rPr dirty="0"/>
              <a:t>zone,</a:t>
            </a:r>
            <a:r>
              <a:rPr spc="-20" dirty="0"/>
              <a:t> </a:t>
            </a:r>
            <a:r>
              <a:rPr dirty="0"/>
              <a:t>(3)</a:t>
            </a:r>
            <a:r>
              <a:rPr spc="-30" dirty="0"/>
              <a:t> </a:t>
            </a:r>
            <a:r>
              <a:rPr dirty="0"/>
              <a:t>Reduction</a:t>
            </a:r>
            <a:r>
              <a:rPr spc="-30" dirty="0"/>
              <a:t> </a:t>
            </a:r>
            <a:r>
              <a:rPr dirty="0"/>
              <a:t>zone,</a:t>
            </a:r>
            <a:r>
              <a:rPr spc="-20" dirty="0"/>
              <a:t> </a:t>
            </a:r>
            <a:r>
              <a:rPr dirty="0"/>
              <a:t>and (4)</a:t>
            </a:r>
            <a:r>
              <a:rPr spc="-30" dirty="0"/>
              <a:t> </a:t>
            </a:r>
            <a:r>
              <a:rPr spc="-5" dirty="0"/>
              <a:t>Combustion</a:t>
            </a:r>
            <a:r>
              <a:rPr spc="-25" dirty="0"/>
              <a:t> </a:t>
            </a:r>
            <a:r>
              <a:rPr dirty="0"/>
              <a:t>zone.</a:t>
            </a:r>
          </a:p>
        </p:txBody>
      </p:sp>
      <p:sp>
        <p:nvSpPr>
          <p:cNvPr id="3" name="object 3"/>
          <p:cNvSpPr txBox="1"/>
          <p:nvPr/>
        </p:nvSpPr>
        <p:spPr>
          <a:xfrm>
            <a:off x="15240" y="914501"/>
            <a:ext cx="9101455" cy="5787390"/>
          </a:xfrm>
          <a:prstGeom prst="rect">
            <a:avLst/>
          </a:prstGeom>
        </p:spPr>
        <p:txBody>
          <a:bodyPr vert="horz" wrap="square" lIns="0" tIns="165100" rIns="0" bIns="0" rtlCol="0">
            <a:spAutoFit/>
          </a:bodyPr>
          <a:lstStyle/>
          <a:p>
            <a:pPr marL="76200" algn="just">
              <a:lnSpc>
                <a:spcPct val="100000"/>
              </a:lnSpc>
              <a:spcBef>
                <a:spcPts val="1300"/>
              </a:spcBef>
            </a:pPr>
            <a:r>
              <a:rPr sz="2000" b="1" dirty="0">
                <a:latin typeface="Times New Roman"/>
                <a:cs typeface="Times New Roman"/>
              </a:rPr>
              <a:t>Drying</a:t>
            </a:r>
            <a:r>
              <a:rPr sz="2000" b="1" spc="-20" dirty="0">
                <a:latin typeface="Times New Roman"/>
                <a:cs typeface="Times New Roman"/>
              </a:rPr>
              <a:t> </a:t>
            </a:r>
            <a:r>
              <a:rPr sz="2000" b="1" spc="-5" dirty="0">
                <a:latin typeface="Times New Roman"/>
                <a:cs typeface="Times New Roman"/>
              </a:rPr>
              <a:t>Zone: </a:t>
            </a:r>
            <a:r>
              <a:rPr sz="2000" dirty="0">
                <a:latin typeface="Times New Roman"/>
                <a:cs typeface="Times New Roman"/>
              </a:rPr>
              <a:t>Drying</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wet</a:t>
            </a:r>
            <a:r>
              <a:rPr sz="2000" spc="-10" dirty="0">
                <a:latin typeface="Times New Roman"/>
                <a:cs typeface="Times New Roman"/>
              </a:rPr>
              <a:t> </a:t>
            </a:r>
            <a:r>
              <a:rPr sz="2000" spc="-5" dirty="0">
                <a:latin typeface="Times New Roman"/>
                <a:cs typeface="Times New Roman"/>
              </a:rPr>
              <a:t>biomass</a:t>
            </a:r>
            <a:r>
              <a:rPr sz="2000" spc="-10" dirty="0">
                <a:latin typeface="Times New Roman"/>
                <a:cs typeface="Times New Roman"/>
              </a:rPr>
              <a:t> </a:t>
            </a:r>
            <a:r>
              <a:rPr sz="2000" spc="-5" dirty="0">
                <a:latin typeface="Times New Roman"/>
                <a:cs typeface="Times New Roman"/>
              </a:rPr>
              <a:t>takes</a:t>
            </a:r>
            <a:r>
              <a:rPr sz="2000" spc="-15" dirty="0">
                <a:latin typeface="Times New Roman"/>
                <a:cs typeface="Times New Roman"/>
              </a:rPr>
              <a:t> </a:t>
            </a:r>
            <a:r>
              <a:rPr sz="2000" dirty="0">
                <a:latin typeface="Times New Roman"/>
                <a:cs typeface="Times New Roman"/>
              </a:rPr>
              <a:t>place.</a:t>
            </a:r>
            <a:endParaRPr sz="2000">
              <a:latin typeface="Times New Roman"/>
              <a:cs typeface="Times New Roman"/>
            </a:endParaRPr>
          </a:p>
          <a:p>
            <a:pPr marL="76200" algn="just">
              <a:lnSpc>
                <a:spcPct val="100000"/>
              </a:lnSpc>
              <a:spcBef>
                <a:spcPts val="1200"/>
              </a:spcBef>
            </a:pPr>
            <a:r>
              <a:rPr sz="2000" b="1" spc="-5" dirty="0">
                <a:latin typeface="Times New Roman"/>
                <a:cs typeface="Times New Roman"/>
              </a:rPr>
              <a:t>Pyrolysis</a:t>
            </a:r>
            <a:r>
              <a:rPr sz="2000" b="1" spc="-40" dirty="0">
                <a:latin typeface="Times New Roman"/>
                <a:cs typeface="Times New Roman"/>
              </a:rPr>
              <a:t> </a:t>
            </a:r>
            <a:r>
              <a:rPr sz="2000" b="1" spc="-5" dirty="0">
                <a:latin typeface="Times New Roman"/>
                <a:cs typeface="Times New Roman"/>
              </a:rPr>
              <a:t>Zone:</a:t>
            </a:r>
            <a:r>
              <a:rPr sz="2000" b="1" spc="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products</a:t>
            </a:r>
            <a:r>
              <a:rPr sz="2000" spc="-30" dirty="0">
                <a:latin typeface="Times New Roman"/>
                <a:cs typeface="Times New Roman"/>
              </a:rPr>
              <a:t> </a:t>
            </a:r>
            <a:r>
              <a:rPr sz="2000" spc="-5" dirty="0">
                <a:latin typeface="Times New Roman"/>
                <a:cs typeface="Times New Roman"/>
              </a:rPr>
              <a:t>like</a:t>
            </a:r>
            <a:r>
              <a:rPr sz="2000" spc="-10" dirty="0">
                <a:latin typeface="Times New Roman"/>
                <a:cs typeface="Times New Roman"/>
              </a:rPr>
              <a:t> </a:t>
            </a:r>
            <a:r>
              <a:rPr sz="2000" dirty="0">
                <a:latin typeface="Times New Roman"/>
                <a:cs typeface="Times New Roman"/>
              </a:rPr>
              <a:t>Carbon</a:t>
            </a:r>
            <a:r>
              <a:rPr sz="2000" spc="-20" dirty="0">
                <a:latin typeface="Times New Roman"/>
                <a:cs typeface="Times New Roman"/>
              </a:rPr>
              <a:t> </a:t>
            </a:r>
            <a:r>
              <a:rPr sz="2000" dirty="0">
                <a:latin typeface="Times New Roman"/>
                <a:cs typeface="Times New Roman"/>
              </a:rPr>
              <a:t>dioxide</a:t>
            </a:r>
            <a:r>
              <a:rPr sz="2000" spc="-30" dirty="0">
                <a:latin typeface="Times New Roman"/>
                <a:cs typeface="Times New Roman"/>
              </a:rPr>
              <a:t> </a:t>
            </a:r>
            <a:r>
              <a:rPr sz="2000" dirty="0">
                <a:latin typeface="Times New Roman"/>
                <a:cs typeface="Times New Roman"/>
              </a:rPr>
              <a:t>and</a:t>
            </a:r>
            <a:r>
              <a:rPr sz="2000" spc="390" dirty="0">
                <a:latin typeface="Times New Roman"/>
                <a:cs typeface="Times New Roman"/>
              </a:rPr>
              <a:t> </a:t>
            </a:r>
            <a:r>
              <a:rPr sz="2000" dirty="0">
                <a:latin typeface="Times New Roman"/>
                <a:cs typeface="Times New Roman"/>
              </a:rPr>
              <a:t>Acetic</a:t>
            </a:r>
            <a:r>
              <a:rPr sz="2000" spc="-5" dirty="0">
                <a:latin typeface="Times New Roman"/>
                <a:cs typeface="Times New Roman"/>
              </a:rPr>
              <a:t> acid</a:t>
            </a:r>
            <a:r>
              <a:rPr sz="2000" spc="5" dirty="0">
                <a:latin typeface="Times New Roman"/>
                <a:cs typeface="Times New Roman"/>
              </a:rPr>
              <a:t> </a:t>
            </a:r>
            <a:r>
              <a:rPr sz="2000" dirty="0">
                <a:latin typeface="Times New Roman"/>
                <a:cs typeface="Times New Roman"/>
              </a:rPr>
              <a:t>are</a:t>
            </a:r>
            <a:r>
              <a:rPr sz="2000" spc="-20" dirty="0">
                <a:latin typeface="Times New Roman"/>
                <a:cs typeface="Times New Roman"/>
              </a:rPr>
              <a:t> </a:t>
            </a:r>
            <a:r>
              <a:rPr sz="2000" dirty="0">
                <a:latin typeface="Times New Roman"/>
                <a:cs typeface="Times New Roman"/>
              </a:rPr>
              <a:t>produced.</a:t>
            </a:r>
            <a:endParaRPr sz="2000">
              <a:latin typeface="Times New Roman"/>
              <a:cs typeface="Times New Roman"/>
            </a:endParaRPr>
          </a:p>
          <a:p>
            <a:pPr marL="76200" algn="just">
              <a:lnSpc>
                <a:spcPct val="100000"/>
              </a:lnSpc>
              <a:spcBef>
                <a:spcPts val="1200"/>
              </a:spcBef>
            </a:pPr>
            <a:r>
              <a:rPr sz="2000" b="1" dirty="0">
                <a:latin typeface="Times New Roman"/>
                <a:cs typeface="Times New Roman"/>
              </a:rPr>
              <a:t>Reduction</a:t>
            </a:r>
            <a:r>
              <a:rPr sz="2000" b="1" spc="-30" dirty="0">
                <a:latin typeface="Times New Roman"/>
                <a:cs typeface="Times New Roman"/>
              </a:rPr>
              <a:t> </a:t>
            </a:r>
            <a:r>
              <a:rPr sz="2000" b="1" spc="-5" dirty="0">
                <a:latin typeface="Times New Roman"/>
                <a:cs typeface="Times New Roman"/>
              </a:rPr>
              <a:t>Zone:</a:t>
            </a:r>
            <a:r>
              <a:rPr sz="2000" b="1" spc="5" dirty="0">
                <a:latin typeface="Times New Roman"/>
                <a:cs typeface="Times New Roman"/>
              </a:rPr>
              <a:t> </a:t>
            </a:r>
            <a:r>
              <a:rPr sz="2000" dirty="0">
                <a:latin typeface="Times New Roman"/>
                <a:cs typeface="Times New Roman"/>
              </a:rPr>
              <a:t>Carbon</a:t>
            </a:r>
            <a:r>
              <a:rPr sz="2000" spc="-10" dirty="0">
                <a:latin typeface="Times New Roman"/>
                <a:cs typeface="Times New Roman"/>
              </a:rPr>
              <a:t> </a:t>
            </a:r>
            <a:r>
              <a:rPr sz="2000" dirty="0">
                <a:latin typeface="Times New Roman"/>
                <a:cs typeface="Times New Roman"/>
              </a:rPr>
              <a:t>monoxide</a:t>
            </a:r>
            <a:r>
              <a:rPr sz="2000" spc="-3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hydrogen</a:t>
            </a:r>
            <a:r>
              <a:rPr sz="2000" spc="-40"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produced.</a:t>
            </a:r>
            <a:endParaRPr sz="2000">
              <a:latin typeface="Times New Roman"/>
              <a:cs typeface="Times New Roman"/>
            </a:endParaRPr>
          </a:p>
          <a:p>
            <a:pPr marL="1846580" marR="3098165" algn="just">
              <a:lnSpc>
                <a:spcPts val="2790"/>
              </a:lnSpc>
              <a:spcBef>
                <a:spcPts val="80"/>
              </a:spcBef>
            </a:pPr>
            <a:r>
              <a:rPr sz="1850" i="1" spc="240" dirty="0">
                <a:latin typeface="Times New Roman"/>
                <a:cs typeface="Times New Roman"/>
              </a:rPr>
              <a:t>C</a:t>
            </a:r>
            <a:r>
              <a:rPr sz="1850" i="1" spc="20" dirty="0">
                <a:latin typeface="Times New Roman"/>
                <a:cs typeface="Times New Roman"/>
              </a:rPr>
              <a:t> </a:t>
            </a:r>
            <a:r>
              <a:rPr sz="1850" spc="195" dirty="0">
                <a:latin typeface="Symbol"/>
                <a:cs typeface="Symbol"/>
              </a:rPr>
              <a:t></a:t>
            </a:r>
            <a:r>
              <a:rPr sz="1850" spc="-130" dirty="0">
                <a:latin typeface="Times New Roman"/>
                <a:cs typeface="Times New Roman"/>
              </a:rPr>
              <a:t> </a:t>
            </a:r>
            <a:r>
              <a:rPr sz="1850" i="1" spc="275" dirty="0">
                <a:latin typeface="Times New Roman"/>
                <a:cs typeface="Times New Roman"/>
              </a:rPr>
              <a:t>C</a:t>
            </a:r>
            <a:r>
              <a:rPr sz="1850" i="1" spc="175" dirty="0">
                <a:latin typeface="Times New Roman"/>
                <a:cs typeface="Times New Roman"/>
              </a:rPr>
              <a:t>O</a:t>
            </a:r>
            <a:r>
              <a:rPr sz="1575" spc="172" baseline="-23809" dirty="0">
                <a:latin typeface="Times New Roman"/>
                <a:cs typeface="Times New Roman"/>
              </a:rPr>
              <a:t>2</a:t>
            </a:r>
            <a:r>
              <a:rPr sz="1575" baseline="-23809" dirty="0">
                <a:latin typeface="Times New Roman"/>
                <a:cs typeface="Times New Roman"/>
              </a:rPr>
              <a:t>  </a:t>
            </a:r>
            <a:r>
              <a:rPr sz="1575" spc="-89" baseline="-23809" dirty="0">
                <a:latin typeface="Times New Roman"/>
                <a:cs typeface="Times New Roman"/>
              </a:rPr>
              <a:t> </a:t>
            </a:r>
            <a:r>
              <a:rPr sz="1850" spc="195" dirty="0">
                <a:latin typeface="Symbol"/>
                <a:cs typeface="Symbol"/>
              </a:rPr>
              <a:t></a:t>
            </a:r>
            <a:r>
              <a:rPr sz="1850" spc="40" dirty="0">
                <a:latin typeface="Times New Roman"/>
                <a:cs typeface="Times New Roman"/>
              </a:rPr>
              <a:t> </a:t>
            </a:r>
            <a:r>
              <a:rPr sz="1850" spc="135" dirty="0">
                <a:latin typeface="Times New Roman"/>
                <a:cs typeface="Times New Roman"/>
              </a:rPr>
              <a:t>2</a:t>
            </a:r>
            <a:r>
              <a:rPr sz="1850" i="1" spc="275" dirty="0">
                <a:latin typeface="Times New Roman"/>
                <a:cs typeface="Times New Roman"/>
              </a:rPr>
              <a:t>C</a:t>
            </a:r>
            <a:r>
              <a:rPr sz="1850" i="1" spc="260" dirty="0">
                <a:latin typeface="Times New Roman"/>
                <a:cs typeface="Times New Roman"/>
              </a:rPr>
              <a:t>O</a:t>
            </a:r>
            <a:r>
              <a:rPr sz="1850" i="1" spc="-100" dirty="0">
                <a:latin typeface="Times New Roman"/>
                <a:cs typeface="Times New Roman"/>
              </a:rPr>
              <a:t> </a:t>
            </a:r>
            <a:r>
              <a:rPr sz="1850" spc="320" dirty="0">
                <a:latin typeface="Symbol"/>
                <a:cs typeface="Symbol"/>
              </a:rPr>
              <a:t></a:t>
            </a:r>
            <a:r>
              <a:rPr sz="1850" spc="175" dirty="0">
                <a:latin typeface="Times New Roman"/>
                <a:cs typeface="Times New Roman"/>
              </a:rPr>
              <a:t>16</a:t>
            </a:r>
            <a:r>
              <a:rPr sz="1850" spc="170" dirty="0">
                <a:latin typeface="Times New Roman"/>
                <a:cs typeface="Times New Roman"/>
              </a:rPr>
              <a:t>4</a:t>
            </a:r>
            <a:r>
              <a:rPr sz="1850" spc="85" dirty="0">
                <a:latin typeface="Times New Roman"/>
                <a:cs typeface="Times New Roman"/>
              </a:rPr>
              <a:t>.</a:t>
            </a:r>
            <a:r>
              <a:rPr sz="1850" spc="180" dirty="0">
                <a:latin typeface="Times New Roman"/>
                <a:cs typeface="Times New Roman"/>
              </a:rPr>
              <a:t>9</a:t>
            </a:r>
            <a:r>
              <a:rPr sz="1850" dirty="0">
                <a:latin typeface="Times New Roman"/>
                <a:cs typeface="Times New Roman"/>
              </a:rPr>
              <a:t>  </a:t>
            </a:r>
            <a:r>
              <a:rPr sz="1850" spc="120" dirty="0">
                <a:latin typeface="Times New Roman"/>
                <a:cs typeface="Times New Roman"/>
              </a:rPr>
              <a:t> </a:t>
            </a:r>
            <a:r>
              <a:rPr sz="1850" spc="280" dirty="0">
                <a:latin typeface="Times New Roman"/>
                <a:cs typeface="Times New Roman"/>
              </a:rPr>
              <a:t>M</a:t>
            </a:r>
            <a:r>
              <a:rPr sz="1850" spc="95" dirty="0">
                <a:latin typeface="Times New Roman"/>
                <a:cs typeface="Times New Roman"/>
              </a:rPr>
              <a:t>J</a:t>
            </a:r>
            <a:r>
              <a:rPr sz="1850" spc="35" dirty="0">
                <a:latin typeface="Times New Roman"/>
                <a:cs typeface="Times New Roman"/>
              </a:rPr>
              <a:t>/</a:t>
            </a:r>
            <a:r>
              <a:rPr sz="1850" spc="180" dirty="0">
                <a:latin typeface="Times New Roman"/>
                <a:cs typeface="Times New Roman"/>
              </a:rPr>
              <a:t>kg</a:t>
            </a:r>
            <a:r>
              <a:rPr sz="1850" dirty="0">
                <a:latin typeface="Times New Roman"/>
                <a:cs typeface="Times New Roman"/>
              </a:rPr>
              <a:t>  </a:t>
            </a:r>
            <a:r>
              <a:rPr sz="1850" spc="-225" dirty="0">
                <a:latin typeface="Times New Roman"/>
                <a:cs typeface="Times New Roman"/>
              </a:rPr>
              <a:t> </a:t>
            </a:r>
            <a:r>
              <a:rPr sz="1850" spc="70" dirty="0">
                <a:latin typeface="Times New Roman"/>
                <a:cs typeface="Times New Roman"/>
              </a:rPr>
              <a:t>m</a:t>
            </a:r>
            <a:r>
              <a:rPr sz="1850" spc="165" dirty="0">
                <a:latin typeface="Times New Roman"/>
                <a:cs typeface="Times New Roman"/>
              </a:rPr>
              <a:t>o</a:t>
            </a:r>
            <a:r>
              <a:rPr sz="1850" spc="-100" dirty="0">
                <a:latin typeface="Times New Roman"/>
                <a:cs typeface="Times New Roman"/>
              </a:rPr>
              <a:t>l</a:t>
            </a:r>
            <a:r>
              <a:rPr sz="1850" spc="110" dirty="0">
                <a:latin typeface="Times New Roman"/>
                <a:cs typeface="Times New Roman"/>
              </a:rPr>
              <a:t>e  </a:t>
            </a:r>
            <a:r>
              <a:rPr sz="1850" i="1" spc="240" dirty="0">
                <a:latin typeface="Times New Roman"/>
                <a:cs typeface="Times New Roman"/>
              </a:rPr>
              <a:t>C</a:t>
            </a:r>
            <a:r>
              <a:rPr sz="1850" i="1" spc="20" dirty="0">
                <a:latin typeface="Times New Roman"/>
                <a:cs typeface="Times New Roman"/>
              </a:rPr>
              <a:t> </a:t>
            </a:r>
            <a:r>
              <a:rPr sz="1850" spc="195" dirty="0">
                <a:latin typeface="Symbol"/>
                <a:cs typeface="Symbol"/>
              </a:rPr>
              <a:t></a:t>
            </a:r>
            <a:r>
              <a:rPr sz="1850" spc="10" dirty="0">
                <a:latin typeface="Times New Roman"/>
                <a:cs typeface="Times New Roman"/>
              </a:rPr>
              <a:t> </a:t>
            </a:r>
            <a:r>
              <a:rPr sz="1850" i="1" spc="254" dirty="0">
                <a:latin typeface="Times New Roman"/>
                <a:cs typeface="Times New Roman"/>
              </a:rPr>
              <a:t>H</a:t>
            </a:r>
            <a:r>
              <a:rPr sz="1850" i="1" spc="-275" dirty="0">
                <a:latin typeface="Times New Roman"/>
                <a:cs typeface="Times New Roman"/>
              </a:rPr>
              <a:t> </a:t>
            </a:r>
            <a:r>
              <a:rPr sz="1575" spc="225" baseline="-23809" dirty="0">
                <a:latin typeface="Times New Roman"/>
                <a:cs typeface="Times New Roman"/>
              </a:rPr>
              <a:t>2</a:t>
            </a:r>
            <a:r>
              <a:rPr sz="1850" i="1" spc="254" dirty="0">
                <a:latin typeface="Times New Roman"/>
                <a:cs typeface="Times New Roman"/>
              </a:rPr>
              <a:t>O</a:t>
            </a:r>
            <a:r>
              <a:rPr sz="1850" i="1" spc="75" dirty="0">
                <a:latin typeface="Times New Roman"/>
                <a:cs typeface="Times New Roman"/>
              </a:rPr>
              <a:t> </a:t>
            </a:r>
            <a:r>
              <a:rPr sz="1850" spc="195" dirty="0">
                <a:latin typeface="Symbol"/>
                <a:cs typeface="Symbol"/>
              </a:rPr>
              <a:t></a:t>
            </a:r>
            <a:r>
              <a:rPr sz="1850" spc="-30" dirty="0">
                <a:latin typeface="Times New Roman"/>
                <a:cs typeface="Times New Roman"/>
              </a:rPr>
              <a:t> </a:t>
            </a:r>
            <a:r>
              <a:rPr sz="1850" i="1" spc="275" dirty="0">
                <a:latin typeface="Times New Roman"/>
                <a:cs typeface="Times New Roman"/>
              </a:rPr>
              <a:t>C</a:t>
            </a:r>
            <a:r>
              <a:rPr sz="1850" i="1" spc="260" dirty="0">
                <a:latin typeface="Times New Roman"/>
                <a:cs typeface="Times New Roman"/>
              </a:rPr>
              <a:t>O</a:t>
            </a:r>
            <a:r>
              <a:rPr sz="1850" i="1" spc="-100" dirty="0">
                <a:latin typeface="Times New Roman"/>
                <a:cs typeface="Times New Roman"/>
              </a:rPr>
              <a:t> </a:t>
            </a:r>
            <a:r>
              <a:rPr sz="1850" spc="195" dirty="0">
                <a:latin typeface="Symbol"/>
                <a:cs typeface="Symbol"/>
              </a:rPr>
              <a:t></a:t>
            </a:r>
            <a:r>
              <a:rPr sz="1850" spc="5" dirty="0">
                <a:latin typeface="Times New Roman"/>
                <a:cs typeface="Times New Roman"/>
              </a:rPr>
              <a:t> </a:t>
            </a:r>
            <a:r>
              <a:rPr sz="1850" i="1" spc="254" dirty="0">
                <a:latin typeface="Times New Roman"/>
                <a:cs typeface="Times New Roman"/>
              </a:rPr>
              <a:t>H</a:t>
            </a:r>
            <a:r>
              <a:rPr sz="1850" i="1" spc="-270" dirty="0">
                <a:latin typeface="Times New Roman"/>
                <a:cs typeface="Times New Roman"/>
              </a:rPr>
              <a:t> </a:t>
            </a:r>
            <a:r>
              <a:rPr sz="1575" spc="172" baseline="-23809" dirty="0">
                <a:latin typeface="Times New Roman"/>
                <a:cs typeface="Times New Roman"/>
              </a:rPr>
              <a:t>2</a:t>
            </a:r>
            <a:r>
              <a:rPr sz="1575" baseline="-23809" dirty="0">
                <a:latin typeface="Times New Roman"/>
                <a:cs typeface="Times New Roman"/>
              </a:rPr>
              <a:t> </a:t>
            </a:r>
            <a:r>
              <a:rPr sz="1575" spc="89" baseline="-23809" dirty="0">
                <a:latin typeface="Times New Roman"/>
                <a:cs typeface="Times New Roman"/>
              </a:rPr>
              <a:t> </a:t>
            </a:r>
            <a:r>
              <a:rPr sz="1850" spc="195" dirty="0">
                <a:latin typeface="Symbol"/>
                <a:cs typeface="Symbol"/>
              </a:rPr>
              <a:t></a:t>
            </a:r>
            <a:r>
              <a:rPr sz="1850" spc="-60" dirty="0">
                <a:latin typeface="Times New Roman"/>
                <a:cs typeface="Times New Roman"/>
              </a:rPr>
              <a:t> </a:t>
            </a:r>
            <a:r>
              <a:rPr sz="1850" spc="175" dirty="0">
                <a:latin typeface="Times New Roman"/>
                <a:cs typeface="Times New Roman"/>
              </a:rPr>
              <a:t>4</a:t>
            </a:r>
            <a:r>
              <a:rPr sz="1850" spc="180" dirty="0">
                <a:latin typeface="Times New Roman"/>
                <a:cs typeface="Times New Roman"/>
              </a:rPr>
              <a:t>2</a:t>
            </a:r>
            <a:r>
              <a:rPr sz="1850" spc="-55" dirty="0">
                <a:latin typeface="Times New Roman"/>
                <a:cs typeface="Times New Roman"/>
              </a:rPr>
              <a:t> </a:t>
            </a:r>
            <a:r>
              <a:rPr sz="1850" spc="280" dirty="0">
                <a:latin typeface="Times New Roman"/>
                <a:cs typeface="Times New Roman"/>
              </a:rPr>
              <a:t>M</a:t>
            </a:r>
            <a:r>
              <a:rPr sz="1850" spc="95" dirty="0">
                <a:latin typeface="Times New Roman"/>
                <a:cs typeface="Times New Roman"/>
              </a:rPr>
              <a:t>J</a:t>
            </a:r>
            <a:r>
              <a:rPr sz="1850" spc="35" dirty="0">
                <a:latin typeface="Times New Roman"/>
                <a:cs typeface="Times New Roman"/>
              </a:rPr>
              <a:t>/</a:t>
            </a:r>
            <a:r>
              <a:rPr sz="1850" spc="180" dirty="0">
                <a:latin typeface="Times New Roman"/>
                <a:cs typeface="Times New Roman"/>
              </a:rPr>
              <a:t>kg</a:t>
            </a:r>
            <a:r>
              <a:rPr sz="1850" spc="150" dirty="0">
                <a:latin typeface="Times New Roman"/>
                <a:cs typeface="Times New Roman"/>
              </a:rPr>
              <a:t> </a:t>
            </a:r>
            <a:r>
              <a:rPr sz="1850" spc="70" dirty="0">
                <a:latin typeface="Times New Roman"/>
                <a:cs typeface="Times New Roman"/>
              </a:rPr>
              <a:t>m</a:t>
            </a:r>
            <a:r>
              <a:rPr sz="1850" spc="165" dirty="0">
                <a:latin typeface="Times New Roman"/>
                <a:cs typeface="Times New Roman"/>
              </a:rPr>
              <a:t>o</a:t>
            </a:r>
            <a:r>
              <a:rPr sz="1850" spc="-100" dirty="0">
                <a:latin typeface="Times New Roman"/>
                <a:cs typeface="Times New Roman"/>
              </a:rPr>
              <a:t>l</a:t>
            </a:r>
            <a:r>
              <a:rPr sz="1850" spc="110" dirty="0">
                <a:latin typeface="Times New Roman"/>
                <a:cs typeface="Times New Roman"/>
              </a:rPr>
              <a:t>e  </a:t>
            </a:r>
            <a:r>
              <a:rPr sz="1850" i="1" spc="240" dirty="0">
                <a:latin typeface="Times New Roman"/>
                <a:cs typeface="Times New Roman"/>
              </a:rPr>
              <a:t>C</a:t>
            </a:r>
            <a:r>
              <a:rPr sz="1850" i="1" spc="20" dirty="0">
                <a:latin typeface="Times New Roman"/>
                <a:cs typeface="Times New Roman"/>
              </a:rPr>
              <a:t> </a:t>
            </a:r>
            <a:r>
              <a:rPr sz="1850" spc="195" dirty="0">
                <a:latin typeface="Symbol"/>
                <a:cs typeface="Symbol"/>
              </a:rPr>
              <a:t></a:t>
            </a:r>
            <a:r>
              <a:rPr sz="1850" spc="-60" dirty="0">
                <a:latin typeface="Times New Roman"/>
                <a:cs typeface="Times New Roman"/>
              </a:rPr>
              <a:t> </a:t>
            </a:r>
            <a:r>
              <a:rPr sz="1850" spc="275" dirty="0">
                <a:latin typeface="Times New Roman"/>
                <a:cs typeface="Times New Roman"/>
              </a:rPr>
              <a:t>2</a:t>
            </a:r>
            <a:r>
              <a:rPr sz="1850" i="1" spc="254" dirty="0">
                <a:latin typeface="Times New Roman"/>
                <a:cs typeface="Times New Roman"/>
              </a:rPr>
              <a:t>H</a:t>
            </a:r>
            <a:r>
              <a:rPr sz="1850" i="1" spc="-270" dirty="0">
                <a:latin typeface="Times New Roman"/>
                <a:cs typeface="Times New Roman"/>
              </a:rPr>
              <a:t> </a:t>
            </a:r>
            <a:r>
              <a:rPr sz="1575" spc="172" baseline="-23809" dirty="0">
                <a:latin typeface="Times New Roman"/>
                <a:cs typeface="Times New Roman"/>
              </a:rPr>
              <a:t>2</a:t>
            </a:r>
            <a:r>
              <a:rPr sz="1575" baseline="-23809" dirty="0">
                <a:latin typeface="Times New Roman"/>
                <a:cs typeface="Times New Roman"/>
              </a:rPr>
              <a:t>  </a:t>
            </a:r>
            <a:r>
              <a:rPr sz="1575" spc="-97" baseline="-23809" dirty="0">
                <a:latin typeface="Times New Roman"/>
                <a:cs typeface="Times New Roman"/>
              </a:rPr>
              <a:t> </a:t>
            </a:r>
            <a:r>
              <a:rPr sz="1850" spc="195" dirty="0">
                <a:latin typeface="Symbol"/>
                <a:cs typeface="Symbol"/>
              </a:rPr>
              <a:t></a:t>
            </a:r>
            <a:r>
              <a:rPr sz="1850" spc="-25" dirty="0">
                <a:latin typeface="Times New Roman"/>
                <a:cs typeface="Times New Roman"/>
              </a:rPr>
              <a:t> </a:t>
            </a:r>
            <a:r>
              <a:rPr sz="1850" i="1" spc="275" dirty="0">
                <a:latin typeface="Times New Roman"/>
                <a:cs typeface="Times New Roman"/>
              </a:rPr>
              <a:t>C</a:t>
            </a:r>
            <a:r>
              <a:rPr sz="1850" i="1" spc="420" dirty="0">
                <a:latin typeface="Times New Roman"/>
                <a:cs typeface="Times New Roman"/>
              </a:rPr>
              <a:t>H</a:t>
            </a:r>
            <a:r>
              <a:rPr sz="1575" spc="172" baseline="-23809" dirty="0">
                <a:latin typeface="Times New Roman"/>
                <a:cs typeface="Times New Roman"/>
              </a:rPr>
              <a:t>4</a:t>
            </a:r>
            <a:r>
              <a:rPr sz="1575" baseline="-23809" dirty="0">
                <a:latin typeface="Times New Roman"/>
                <a:cs typeface="Times New Roman"/>
              </a:rPr>
              <a:t> </a:t>
            </a:r>
            <a:r>
              <a:rPr sz="1575" spc="89" baseline="-23809" dirty="0">
                <a:latin typeface="Times New Roman"/>
                <a:cs typeface="Times New Roman"/>
              </a:rPr>
              <a:t> </a:t>
            </a:r>
            <a:r>
              <a:rPr sz="1850" spc="195" dirty="0">
                <a:latin typeface="Symbol"/>
                <a:cs typeface="Symbol"/>
              </a:rPr>
              <a:t></a:t>
            </a:r>
            <a:r>
              <a:rPr sz="1850" spc="-95" dirty="0">
                <a:latin typeface="Times New Roman"/>
                <a:cs typeface="Times New Roman"/>
              </a:rPr>
              <a:t> </a:t>
            </a:r>
            <a:r>
              <a:rPr sz="1850" spc="175" dirty="0">
                <a:latin typeface="Times New Roman"/>
                <a:cs typeface="Times New Roman"/>
              </a:rPr>
              <a:t>7</a:t>
            </a:r>
            <a:r>
              <a:rPr sz="1850" spc="180" dirty="0">
                <a:latin typeface="Times New Roman"/>
                <a:cs typeface="Times New Roman"/>
              </a:rPr>
              <a:t>5</a:t>
            </a:r>
            <a:r>
              <a:rPr sz="1850" spc="-95" dirty="0">
                <a:latin typeface="Times New Roman"/>
                <a:cs typeface="Times New Roman"/>
              </a:rPr>
              <a:t> </a:t>
            </a:r>
            <a:r>
              <a:rPr sz="1850" spc="280" dirty="0">
                <a:latin typeface="Times New Roman"/>
                <a:cs typeface="Times New Roman"/>
              </a:rPr>
              <a:t>M</a:t>
            </a:r>
            <a:r>
              <a:rPr sz="1850" spc="95" dirty="0">
                <a:latin typeface="Times New Roman"/>
                <a:cs typeface="Times New Roman"/>
              </a:rPr>
              <a:t>J</a:t>
            </a:r>
            <a:r>
              <a:rPr sz="1850" spc="35" dirty="0">
                <a:latin typeface="Times New Roman"/>
                <a:cs typeface="Times New Roman"/>
              </a:rPr>
              <a:t>/</a:t>
            </a:r>
            <a:r>
              <a:rPr sz="1850" spc="180" dirty="0">
                <a:latin typeface="Times New Roman"/>
                <a:cs typeface="Times New Roman"/>
              </a:rPr>
              <a:t>kg</a:t>
            </a:r>
            <a:r>
              <a:rPr sz="1850" spc="155" dirty="0">
                <a:latin typeface="Times New Roman"/>
                <a:cs typeface="Times New Roman"/>
              </a:rPr>
              <a:t> </a:t>
            </a:r>
            <a:r>
              <a:rPr sz="1850" spc="70" dirty="0">
                <a:latin typeface="Times New Roman"/>
                <a:cs typeface="Times New Roman"/>
              </a:rPr>
              <a:t>m</a:t>
            </a:r>
            <a:r>
              <a:rPr sz="1850" spc="165" dirty="0">
                <a:latin typeface="Times New Roman"/>
                <a:cs typeface="Times New Roman"/>
              </a:rPr>
              <a:t>o</a:t>
            </a:r>
            <a:r>
              <a:rPr sz="1850" spc="-100" dirty="0">
                <a:latin typeface="Times New Roman"/>
                <a:cs typeface="Times New Roman"/>
              </a:rPr>
              <a:t>l</a:t>
            </a:r>
            <a:r>
              <a:rPr sz="1850" spc="155" dirty="0">
                <a:latin typeface="Times New Roman"/>
                <a:cs typeface="Times New Roman"/>
              </a:rPr>
              <a:t>e</a:t>
            </a:r>
            <a:endParaRPr sz="1850">
              <a:latin typeface="Times New Roman"/>
              <a:cs typeface="Times New Roman"/>
            </a:endParaRPr>
          </a:p>
          <a:p>
            <a:pPr marL="1846580">
              <a:lnSpc>
                <a:spcPct val="100000"/>
              </a:lnSpc>
              <a:spcBef>
                <a:spcPts val="375"/>
              </a:spcBef>
            </a:pPr>
            <a:r>
              <a:rPr sz="1850" i="1" spc="275" dirty="0">
                <a:latin typeface="Times New Roman"/>
                <a:cs typeface="Times New Roman"/>
              </a:rPr>
              <a:t>C</a:t>
            </a:r>
            <a:r>
              <a:rPr sz="1850" i="1" spc="170" dirty="0">
                <a:latin typeface="Times New Roman"/>
                <a:cs typeface="Times New Roman"/>
              </a:rPr>
              <a:t>O</a:t>
            </a:r>
            <a:r>
              <a:rPr sz="1575" spc="172" baseline="-23809" dirty="0">
                <a:latin typeface="Times New Roman"/>
                <a:cs typeface="Times New Roman"/>
              </a:rPr>
              <a:t>2</a:t>
            </a:r>
            <a:r>
              <a:rPr sz="1575" baseline="-23809" dirty="0">
                <a:latin typeface="Times New Roman"/>
                <a:cs typeface="Times New Roman"/>
              </a:rPr>
              <a:t> </a:t>
            </a:r>
            <a:r>
              <a:rPr sz="1575" spc="97" baseline="-23809" dirty="0">
                <a:latin typeface="Times New Roman"/>
                <a:cs typeface="Times New Roman"/>
              </a:rPr>
              <a:t> </a:t>
            </a:r>
            <a:r>
              <a:rPr sz="1850" spc="195" dirty="0">
                <a:latin typeface="Symbol"/>
                <a:cs typeface="Symbol"/>
              </a:rPr>
              <a:t></a:t>
            </a:r>
            <a:r>
              <a:rPr sz="1850" spc="5" dirty="0">
                <a:latin typeface="Times New Roman"/>
                <a:cs typeface="Times New Roman"/>
              </a:rPr>
              <a:t> </a:t>
            </a:r>
            <a:r>
              <a:rPr sz="1850" i="1" spc="254" dirty="0">
                <a:latin typeface="Times New Roman"/>
                <a:cs typeface="Times New Roman"/>
              </a:rPr>
              <a:t>H</a:t>
            </a:r>
            <a:r>
              <a:rPr sz="1850" i="1" spc="-270" dirty="0">
                <a:latin typeface="Times New Roman"/>
                <a:cs typeface="Times New Roman"/>
              </a:rPr>
              <a:t> </a:t>
            </a:r>
            <a:r>
              <a:rPr sz="1575" spc="172" baseline="-23809" dirty="0">
                <a:latin typeface="Times New Roman"/>
                <a:cs typeface="Times New Roman"/>
              </a:rPr>
              <a:t>2</a:t>
            </a:r>
            <a:r>
              <a:rPr sz="1575" baseline="-23809" dirty="0">
                <a:latin typeface="Times New Roman"/>
                <a:cs typeface="Times New Roman"/>
              </a:rPr>
              <a:t>  </a:t>
            </a:r>
            <a:r>
              <a:rPr sz="1575" spc="-97" baseline="-23809" dirty="0">
                <a:latin typeface="Times New Roman"/>
                <a:cs typeface="Times New Roman"/>
              </a:rPr>
              <a:t> </a:t>
            </a:r>
            <a:r>
              <a:rPr sz="1850" spc="195" dirty="0">
                <a:latin typeface="Symbol"/>
                <a:cs typeface="Symbol"/>
              </a:rPr>
              <a:t></a:t>
            </a:r>
            <a:r>
              <a:rPr sz="1850" spc="-25" dirty="0">
                <a:latin typeface="Times New Roman"/>
                <a:cs typeface="Times New Roman"/>
              </a:rPr>
              <a:t> </a:t>
            </a:r>
            <a:r>
              <a:rPr sz="1850" i="1" spc="275" dirty="0">
                <a:latin typeface="Times New Roman"/>
                <a:cs typeface="Times New Roman"/>
              </a:rPr>
              <a:t>C</a:t>
            </a:r>
            <a:r>
              <a:rPr sz="1850" i="1" spc="260" dirty="0">
                <a:latin typeface="Times New Roman"/>
                <a:cs typeface="Times New Roman"/>
              </a:rPr>
              <a:t>O</a:t>
            </a:r>
            <a:r>
              <a:rPr sz="1850" i="1" spc="-100" dirty="0">
                <a:latin typeface="Times New Roman"/>
                <a:cs typeface="Times New Roman"/>
              </a:rPr>
              <a:t> </a:t>
            </a:r>
            <a:r>
              <a:rPr sz="1850" spc="195" dirty="0">
                <a:latin typeface="Symbol"/>
                <a:cs typeface="Symbol"/>
              </a:rPr>
              <a:t></a:t>
            </a:r>
            <a:r>
              <a:rPr sz="1850" spc="10" dirty="0">
                <a:latin typeface="Times New Roman"/>
                <a:cs typeface="Times New Roman"/>
              </a:rPr>
              <a:t> </a:t>
            </a:r>
            <a:r>
              <a:rPr sz="1850" i="1" spc="254" dirty="0">
                <a:latin typeface="Times New Roman"/>
                <a:cs typeface="Times New Roman"/>
              </a:rPr>
              <a:t>H</a:t>
            </a:r>
            <a:r>
              <a:rPr sz="1850" i="1" spc="-275" dirty="0">
                <a:latin typeface="Times New Roman"/>
                <a:cs typeface="Times New Roman"/>
              </a:rPr>
              <a:t> </a:t>
            </a:r>
            <a:r>
              <a:rPr sz="1575" spc="225" baseline="-23809" dirty="0">
                <a:latin typeface="Times New Roman"/>
                <a:cs typeface="Times New Roman"/>
              </a:rPr>
              <a:t>2</a:t>
            </a:r>
            <a:r>
              <a:rPr sz="1850" i="1" spc="254" dirty="0">
                <a:latin typeface="Times New Roman"/>
                <a:cs typeface="Times New Roman"/>
              </a:rPr>
              <a:t>O</a:t>
            </a:r>
            <a:r>
              <a:rPr sz="1850" i="1" spc="-65" dirty="0">
                <a:latin typeface="Times New Roman"/>
                <a:cs typeface="Times New Roman"/>
              </a:rPr>
              <a:t> </a:t>
            </a:r>
            <a:r>
              <a:rPr sz="1850" spc="195" dirty="0">
                <a:latin typeface="Symbol"/>
                <a:cs typeface="Symbol"/>
              </a:rPr>
              <a:t></a:t>
            </a:r>
            <a:r>
              <a:rPr sz="1850" spc="-95" dirty="0">
                <a:latin typeface="Times New Roman"/>
                <a:cs typeface="Times New Roman"/>
              </a:rPr>
              <a:t> </a:t>
            </a:r>
            <a:r>
              <a:rPr sz="1850" spc="180" dirty="0">
                <a:latin typeface="Times New Roman"/>
                <a:cs typeface="Times New Roman"/>
              </a:rPr>
              <a:t>42</a:t>
            </a:r>
            <a:r>
              <a:rPr sz="1850" spc="80" dirty="0">
                <a:latin typeface="Times New Roman"/>
                <a:cs typeface="Times New Roman"/>
              </a:rPr>
              <a:t>.</a:t>
            </a:r>
            <a:r>
              <a:rPr sz="1850" spc="180" dirty="0">
                <a:latin typeface="Times New Roman"/>
                <a:cs typeface="Times New Roman"/>
              </a:rPr>
              <a:t>3</a:t>
            </a:r>
            <a:r>
              <a:rPr sz="1850" spc="-125" dirty="0">
                <a:latin typeface="Times New Roman"/>
                <a:cs typeface="Times New Roman"/>
              </a:rPr>
              <a:t> </a:t>
            </a:r>
            <a:r>
              <a:rPr sz="1850" spc="280" dirty="0">
                <a:latin typeface="Times New Roman"/>
                <a:cs typeface="Times New Roman"/>
              </a:rPr>
              <a:t>M</a:t>
            </a:r>
            <a:r>
              <a:rPr sz="1850" spc="95" dirty="0">
                <a:latin typeface="Times New Roman"/>
                <a:cs typeface="Times New Roman"/>
              </a:rPr>
              <a:t>J</a:t>
            </a:r>
            <a:r>
              <a:rPr sz="1850" spc="35" dirty="0">
                <a:latin typeface="Times New Roman"/>
                <a:cs typeface="Times New Roman"/>
              </a:rPr>
              <a:t>/</a:t>
            </a:r>
            <a:r>
              <a:rPr sz="1850" spc="180" dirty="0">
                <a:latin typeface="Times New Roman"/>
                <a:cs typeface="Times New Roman"/>
              </a:rPr>
              <a:t>kg</a:t>
            </a:r>
            <a:r>
              <a:rPr sz="1850" spc="150" dirty="0">
                <a:latin typeface="Times New Roman"/>
                <a:cs typeface="Times New Roman"/>
              </a:rPr>
              <a:t> </a:t>
            </a:r>
            <a:r>
              <a:rPr sz="1850" spc="70" dirty="0">
                <a:latin typeface="Times New Roman"/>
                <a:cs typeface="Times New Roman"/>
              </a:rPr>
              <a:t>m</a:t>
            </a:r>
            <a:r>
              <a:rPr sz="1850" spc="165" dirty="0">
                <a:latin typeface="Times New Roman"/>
                <a:cs typeface="Times New Roman"/>
              </a:rPr>
              <a:t>o</a:t>
            </a:r>
            <a:r>
              <a:rPr sz="1850" spc="-100" dirty="0">
                <a:latin typeface="Times New Roman"/>
                <a:cs typeface="Times New Roman"/>
              </a:rPr>
              <a:t>l</a:t>
            </a:r>
            <a:r>
              <a:rPr sz="1850" spc="155" dirty="0">
                <a:latin typeface="Times New Roman"/>
                <a:cs typeface="Times New Roman"/>
              </a:rPr>
              <a:t>e</a:t>
            </a:r>
            <a:endParaRPr sz="1850">
              <a:latin typeface="Times New Roman"/>
              <a:cs typeface="Times New Roman"/>
            </a:endParaRPr>
          </a:p>
          <a:p>
            <a:pPr marL="76200" algn="just">
              <a:lnSpc>
                <a:spcPct val="100000"/>
              </a:lnSpc>
              <a:spcBef>
                <a:spcPts val="960"/>
              </a:spcBef>
            </a:pPr>
            <a:r>
              <a:rPr sz="2000" b="1" dirty="0">
                <a:latin typeface="Times New Roman"/>
                <a:cs typeface="Times New Roman"/>
              </a:rPr>
              <a:t>Combustion</a:t>
            </a:r>
            <a:r>
              <a:rPr sz="2000" b="1" spc="-45" dirty="0">
                <a:latin typeface="Times New Roman"/>
                <a:cs typeface="Times New Roman"/>
              </a:rPr>
              <a:t> </a:t>
            </a:r>
            <a:r>
              <a:rPr sz="2000" b="1" spc="-5" dirty="0">
                <a:latin typeface="Times New Roman"/>
                <a:cs typeface="Times New Roman"/>
              </a:rPr>
              <a:t>Zone:</a:t>
            </a:r>
            <a:r>
              <a:rPr sz="2000" b="1" dirty="0">
                <a:latin typeface="Times New Roman"/>
                <a:cs typeface="Times New Roman"/>
              </a:rPr>
              <a:t> S</a:t>
            </a:r>
            <a:r>
              <a:rPr sz="2000" dirty="0">
                <a:latin typeface="Times New Roman"/>
                <a:cs typeface="Times New Roman"/>
              </a:rPr>
              <a:t>team</a:t>
            </a:r>
            <a:r>
              <a:rPr sz="2000" spc="-2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carbon-dioxide</a:t>
            </a:r>
            <a:r>
              <a:rPr sz="2000" spc="-40" dirty="0">
                <a:latin typeface="Times New Roman"/>
                <a:cs typeface="Times New Roman"/>
              </a:rPr>
              <a:t> </a:t>
            </a:r>
            <a:r>
              <a:rPr sz="2000" dirty="0">
                <a:latin typeface="Times New Roman"/>
                <a:cs typeface="Times New Roman"/>
              </a:rPr>
              <a:t>are</a:t>
            </a:r>
            <a:r>
              <a:rPr sz="2000" spc="-5" dirty="0">
                <a:latin typeface="Times New Roman"/>
                <a:cs typeface="Times New Roman"/>
              </a:rPr>
              <a:t> formed.</a:t>
            </a:r>
            <a:endParaRPr sz="2000">
              <a:latin typeface="Times New Roman"/>
              <a:cs typeface="Times New Roman"/>
            </a:endParaRPr>
          </a:p>
          <a:p>
            <a:pPr marL="1855470" marR="3242945" indent="-8890" algn="just">
              <a:lnSpc>
                <a:spcPts val="3030"/>
              </a:lnSpc>
              <a:spcBef>
                <a:spcPts val="65"/>
              </a:spcBef>
            </a:pPr>
            <a:r>
              <a:rPr sz="2000" i="1" spc="150" dirty="0">
                <a:latin typeface="Times New Roman"/>
                <a:cs typeface="Times New Roman"/>
              </a:rPr>
              <a:t>C</a:t>
            </a:r>
            <a:r>
              <a:rPr sz="2000" i="1" spc="-35" dirty="0">
                <a:latin typeface="Times New Roman"/>
                <a:cs typeface="Times New Roman"/>
              </a:rPr>
              <a:t> </a:t>
            </a:r>
            <a:r>
              <a:rPr sz="2000" spc="125" dirty="0">
                <a:latin typeface="Symbol"/>
                <a:cs typeface="Symbol"/>
              </a:rPr>
              <a:t></a:t>
            </a:r>
            <a:r>
              <a:rPr sz="2000" spc="-180" dirty="0">
                <a:latin typeface="Times New Roman"/>
                <a:cs typeface="Times New Roman"/>
              </a:rPr>
              <a:t> </a:t>
            </a:r>
            <a:r>
              <a:rPr sz="2000" i="1" spc="95" dirty="0">
                <a:latin typeface="Times New Roman"/>
                <a:cs typeface="Times New Roman"/>
              </a:rPr>
              <a:t>O</a:t>
            </a:r>
            <a:r>
              <a:rPr sz="1725" spc="112" baseline="-24154" dirty="0">
                <a:latin typeface="Times New Roman"/>
                <a:cs typeface="Times New Roman"/>
              </a:rPr>
              <a:t>2</a:t>
            </a:r>
            <a:r>
              <a:rPr sz="1725" baseline="-24154" dirty="0">
                <a:latin typeface="Times New Roman"/>
                <a:cs typeface="Times New Roman"/>
              </a:rPr>
              <a:t> </a:t>
            </a:r>
            <a:r>
              <a:rPr sz="1725" spc="209" baseline="-24154" dirty="0">
                <a:latin typeface="Times New Roman"/>
                <a:cs typeface="Times New Roman"/>
              </a:rPr>
              <a:t> </a:t>
            </a:r>
            <a:r>
              <a:rPr sz="2000" spc="125" dirty="0">
                <a:latin typeface="Symbol"/>
                <a:cs typeface="Symbol"/>
              </a:rPr>
              <a:t></a:t>
            </a:r>
            <a:r>
              <a:rPr sz="2000" spc="-80" dirty="0">
                <a:latin typeface="Times New Roman"/>
                <a:cs typeface="Times New Roman"/>
              </a:rPr>
              <a:t> </a:t>
            </a:r>
            <a:r>
              <a:rPr sz="2000" i="1" spc="170" dirty="0">
                <a:latin typeface="Times New Roman"/>
                <a:cs typeface="Times New Roman"/>
              </a:rPr>
              <a:t>C</a:t>
            </a:r>
            <a:r>
              <a:rPr sz="2000" i="1" spc="60" dirty="0">
                <a:latin typeface="Times New Roman"/>
                <a:cs typeface="Times New Roman"/>
              </a:rPr>
              <a:t>O</a:t>
            </a:r>
            <a:r>
              <a:rPr sz="1725" spc="112" baseline="-24154" dirty="0">
                <a:latin typeface="Times New Roman"/>
                <a:cs typeface="Times New Roman"/>
              </a:rPr>
              <a:t>2</a:t>
            </a:r>
            <a:r>
              <a:rPr sz="1725" baseline="-24154" dirty="0">
                <a:latin typeface="Times New Roman"/>
                <a:cs typeface="Times New Roman"/>
              </a:rPr>
              <a:t> </a:t>
            </a:r>
            <a:r>
              <a:rPr sz="1725" spc="7" baseline="-24154" dirty="0">
                <a:latin typeface="Times New Roman"/>
                <a:cs typeface="Times New Roman"/>
              </a:rPr>
              <a:t> </a:t>
            </a:r>
            <a:r>
              <a:rPr sz="2000" spc="125" dirty="0">
                <a:latin typeface="Symbol"/>
                <a:cs typeface="Symbol"/>
              </a:rPr>
              <a:t></a:t>
            </a:r>
            <a:r>
              <a:rPr sz="2000" spc="-185" dirty="0">
                <a:latin typeface="Times New Roman"/>
                <a:cs typeface="Times New Roman"/>
              </a:rPr>
              <a:t> </a:t>
            </a:r>
            <a:r>
              <a:rPr sz="2000" spc="95" dirty="0">
                <a:latin typeface="Times New Roman"/>
                <a:cs typeface="Times New Roman"/>
              </a:rPr>
              <a:t>39</a:t>
            </a:r>
            <a:r>
              <a:rPr sz="2000" spc="114" dirty="0">
                <a:latin typeface="Times New Roman"/>
                <a:cs typeface="Times New Roman"/>
              </a:rPr>
              <a:t>3</a:t>
            </a:r>
            <a:r>
              <a:rPr sz="2000" dirty="0">
                <a:latin typeface="Times New Roman"/>
                <a:cs typeface="Times New Roman"/>
              </a:rPr>
              <a:t>  </a:t>
            </a:r>
            <a:r>
              <a:rPr sz="2000" spc="-75" dirty="0">
                <a:latin typeface="Times New Roman"/>
                <a:cs typeface="Times New Roman"/>
              </a:rPr>
              <a:t> </a:t>
            </a:r>
            <a:r>
              <a:rPr sz="2000" spc="140" dirty="0">
                <a:latin typeface="Times New Roman"/>
                <a:cs typeface="Times New Roman"/>
              </a:rPr>
              <a:t>M</a:t>
            </a:r>
            <a:r>
              <a:rPr sz="2000" spc="40" dirty="0">
                <a:latin typeface="Times New Roman"/>
                <a:cs typeface="Times New Roman"/>
              </a:rPr>
              <a:t>J</a:t>
            </a:r>
            <a:r>
              <a:rPr sz="2000" spc="-10" dirty="0">
                <a:latin typeface="Times New Roman"/>
                <a:cs typeface="Times New Roman"/>
              </a:rPr>
              <a:t>/</a:t>
            </a:r>
            <a:r>
              <a:rPr sz="2000" spc="95" dirty="0">
                <a:latin typeface="Times New Roman"/>
                <a:cs typeface="Times New Roman"/>
              </a:rPr>
              <a:t>k</a:t>
            </a:r>
            <a:r>
              <a:rPr sz="2000" spc="114" dirty="0">
                <a:latin typeface="Times New Roman"/>
                <a:cs typeface="Times New Roman"/>
              </a:rPr>
              <a:t>g</a:t>
            </a:r>
            <a:r>
              <a:rPr sz="2000" dirty="0">
                <a:latin typeface="Times New Roman"/>
                <a:cs typeface="Times New Roman"/>
              </a:rPr>
              <a:t> </a:t>
            </a:r>
            <a:r>
              <a:rPr sz="2000" spc="145" dirty="0">
                <a:latin typeface="Times New Roman"/>
                <a:cs typeface="Times New Roman"/>
              </a:rPr>
              <a:t> </a:t>
            </a:r>
            <a:r>
              <a:rPr sz="2000" spc="-45" dirty="0">
                <a:latin typeface="Times New Roman"/>
                <a:cs typeface="Times New Roman"/>
              </a:rPr>
              <a:t>m</a:t>
            </a:r>
            <a:r>
              <a:rPr sz="2000" spc="95" dirty="0">
                <a:latin typeface="Times New Roman"/>
                <a:cs typeface="Times New Roman"/>
              </a:rPr>
              <a:t>o</a:t>
            </a:r>
            <a:r>
              <a:rPr sz="2000" spc="-150" dirty="0">
                <a:latin typeface="Times New Roman"/>
                <a:cs typeface="Times New Roman"/>
              </a:rPr>
              <a:t>l</a:t>
            </a:r>
            <a:r>
              <a:rPr sz="2000" spc="70" dirty="0">
                <a:latin typeface="Times New Roman"/>
                <a:cs typeface="Times New Roman"/>
              </a:rPr>
              <a:t>e  </a:t>
            </a:r>
            <a:r>
              <a:rPr sz="2000" spc="200" dirty="0">
                <a:latin typeface="Times New Roman"/>
                <a:cs typeface="Times New Roman"/>
              </a:rPr>
              <a:t>2</a:t>
            </a:r>
            <a:r>
              <a:rPr sz="2000" i="1" spc="335" dirty="0">
                <a:latin typeface="Times New Roman"/>
                <a:cs typeface="Times New Roman"/>
              </a:rPr>
              <a:t>H</a:t>
            </a:r>
            <a:r>
              <a:rPr sz="1725" spc="112" baseline="-24154" dirty="0">
                <a:latin typeface="Times New Roman"/>
                <a:cs typeface="Times New Roman"/>
              </a:rPr>
              <a:t>2</a:t>
            </a:r>
            <a:r>
              <a:rPr sz="1725" baseline="-24154" dirty="0">
                <a:latin typeface="Times New Roman"/>
                <a:cs typeface="Times New Roman"/>
              </a:rPr>
              <a:t> </a:t>
            </a:r>
            <a:r>
              <a:rPr sz="1725" spc="7" baseline="-24154" dirty="0">
                <a:latin typeface="Times New Roman"/>
                <a:cs typeface="Times New Roman"/>
              </a:rPr>
              <a:t> </a:t>
            </a:r>
            <a:r>
              <a:rPr sz="2000" spc="125" dirty="0">
                <a:latin typeface="Symbol"/>
                <a:cs typeface="Symbol"/>
              </a:rPr>
              <a:t></a:t>
            </a:r>
            <a:r>
              <a:rPr sz="2000" spc="-185" dirty="0">
                <a:latin typeface="Times New Roman"/>
                <a:cs typeface="Times New Roman"/>
              </a:rPr>
              <a:t> </a:t>
            </a:r>
            <a:r>
              <a:rPr sz="2000" i="1" spc="95" dirty="0">
                <a:latin typeface="Times New Roman"/>
                <a:cs typeface="Times New Roman"/>
              </a:rPr>
              <a:t>O</a:t>
            </a:r>
            <a:r>
              <a:rPr sz="1725" spc="112" baseline="-24154" dirty="0">
                <a:latin typeface="Times New Roman"/>
                <a:cs typeface="Times New Roman"/>
              </a:rPr>
              <a:t>2</a:t>
            </a:r>
            <a:r>
              <a:rPr sz="1725" baseline="-24154" dirty="0">
                <a:latin typeface="Times New Roman"/>
                <a:cs typeface="Times New Roman"/>
              </a:rPr>
              <a:t> </a:t>
            </a:r>
            <a:r>
              <a:rPr sz="1725" spc="209" baseline="-24154" dirty="0">
                <a:latin typeface="Times New Roman"/>
                <a:cs typeface="Times New Roman"/>
              </a:rPr>
              <a:t> </a:t>
            </a:r>
            <a:r>
              <a:rPr sz="2000" spc="125" dirty="0">
                <a:latin typeface="Symbol"/>
                <a:cs typeface="Symbol"/>
              </a:rPr>
              <a:t></a:t>
            </a:r>
            <a:r>
              <a:rPr sz="2000" spc="-5" dirty="0">
                <a:latin typeface="Times New Roman"/>
                <a:cs typeface="Times New Roman"/>
              </a:rPr>
              <a:t> </a:t>
            </a:r>
            <a:r>
              <a:rPr sz="2000" spc="195" dirty="0">
                <a:latin typeface="Times New Roman"/>
                <a:cs typeface="Times New Roman"/>
              </a:rPr>
              <a:t>2</a:t>
            </a:r>
            <a:r>
              <a:rPr sz="2000" i="1" spc="340" dirty="0">
                <a:latin typeface="Times New Roman"/>
                <a:cs typeface="Times New Roman"/>
              </a:rPr>
              <a:t>H</a:t>
            </a:r>
            <a:r>
              <a:rPr sz="1725" spc="150" baseline="-24154" dirty="0">
                <a:latin typeface="Times New Roman"/>
                <a:cs typeface="Times New Roman"/>
              </a:rPr>
              <a:t>2</a:t>
            </a:r>
            <a:r>
              <a:rPr sz="2000" i="1" spc="165" dirty="0">
                <a:latin typeface="Times New Roman"/>
                <a:cs typeface="Times New Roman"/>
              </a:rPr>
              <a:t>O</a:t>
            </a:r>
            <a:r>
              <a:rPr sz="2000" i="1" spc="-120" dirty="0">
                <a:latin typeface="Times New Roman"/>
                <a:cs typeface="Times New Roman"/>
              </a:rPr>
              <a:t> </a:t>
            </a:r>
            <a:r>
              <a:rPr sz="2000" spc="125" dirty="0">
                <a:latin typeface="Symbol"/>
                <a:cs typeface="Symbol"/>
              </a:rPr>
              <a:t></a:t>
            </a:r>
            <a:r>
              <a:rPr sz="2000" spc="-150" dirty="0">
                <a:latin typeface="Times New Roman"/>
                <a:cs typeface="Times New Roman"/>
              </a:rPr>
              <a:t> </a:t>
            </a:r>
            <a:r>
              <a:rPr sz="2000" spc="95" dirty="0">
                <a:latin typeface="Times New Roman"/>
                <a:cs typeface="Times New Roman"/>
              </a:rPr>
              <a:t>24</a:t>
            </a:r>
            <a:r>
              <a:rPr sz="2000" spc="114" dirty="0">
                <a:latin typeface="Times New Roman"/>
                <a:cs typeface="Times New Roman"/>
              </a:rPr>
              <a:t>2</a:t>
            </a:r>
            <a:r>
              <a:rPr sz="2000" spc="-105" dirty="0">
                <a:latin typeface="Times New Roman"/>
                <a:cs typeface="Times New Roman"/>
              </a:rPr>
              <a:t> </a:t>
            </a:r>
            <a:r>
              <a:rPr sz="2000" spc="140" dirty="0">
                <a:latin typeface="Times New Roman"/>
                <a:cs typeface="Times New Roman"/>
              </a:rPr>
              <a:t>M</a:t>
            </a:r>
            <a:r>
              <a:rPr sz="2000" spc="40" dirty="0">
                <a:latin typeface="Times New Roman"/>
                <a:cs typeface="Times New Roman"/>
              </a:rPr>
              <a:t>J</a:t>
            </a:r>
            <a:r>
              <a:rPr sz="2000" spc="-10" dirty="0">
                <a:latin typeface="Times New Roman"/>
                <a:cs typeface="Times New Roman"/>
              </a:rPr>
              <a:t>/</a:t>
            </a:r>
            <a:r>
              <a:rPr sz="2000" spc="95" dirty="0">
                <a:latin typeface="Times New Roman"/>
                <a:cs typeface="Times New Roman"/>
              </a:rPr>
              <a:t>k</a:t>
            </a:r>
            <a:r>
              <a:rPr sz="2000" spc="114" dirty="0">
                <a:latin typeface="Times New Roman"/>
                <a:cs typeface="Times New Roman"/>
              </a:rPr>
              <a:t>g</a:t>
            </a:r>
            <a:r>
              <a:rPr sz="2000" spc="90" dirty="0">
                <a:latin typeface="Times New Roman"/>
                <a:cs typeface="Times New Roman"/>
              </a:rPr>
              <a:t> </a:t>
            </a:r>
            <a:r>
              <a:rPr sz="2000" spc="-45" dirty="0">
                <a:latin typeface="Times New Roman"/>
                <a:cs typeface="Times New Roman"/>
              </a:rPr>
              <a:t>m</a:t>
            </a:r>
            <a:r>
              <a:rPr sz="2000" spc="95" dirty="0">
                <a:latin typeface="Times New Roman"/>
                <a:cs typeface="Times New Roman"/>
              </a:rPr>
              <a:t>o</a:t>
            </a:r>
            <a:r>
              <a:rPr sz="2000" spc="-150" dirty="0">
                <a:latin typeface="Times New Roman"/>
                <a:cs typeface="Times New Roman"/>
              </a:rPr>
              <a:t>l</a:t>
            </a:r>
            <a:r>
              <a:rPr sz="2000" spc="100" dirty="0">
                <a:latin typeface="Times New Roman"/>
                <a:cs typeface="Times New Roman"/>
              </a:rPr>
              <a:t>e</a:t>
            </a:r>
            <a:endParaRPr sz="2000">
              <a:latin typeface="Times New Roman"/>
              <a:cs typeface="Times New Roman"/>
            </a:endParaRPr>
          </a:p>
          <a:p>
            <a:pPr marL="76200">
              <a:lnSpc>
                <a:spcPct val="100000"/>
              </a:lnSpc>
              <a:spcBef>
                <a:spcPts val="835"/>
              </a:spcBef>
            </a:pPr>
            <a:r>
              <a:rPr sz="2000" dirty="0">
                <a:latin typeface="Times New Roman"/>
                <a:cs typeface="Times New Roman"/>
              </a:rPr>
              <a:t>On an average</a:t>
            </a:r>
            <a:r>
              <a:rPr sz="2000" spc="-25" dirty="0">
                <a:latin typeface="Times New Roman"/>
                <a:cs typeface="Times New Roman"/>
              </a:rPr>
              <a:t> </a:t>
            </a:r>
            <a:r>
              <a:rPr sz="2000" dirty="0">
                <a:solidFill>
                  <a:srgbClr val="FF0000"/>
                </a:solidFill>
                <a:latin typeface="Times New Roman"/>
                <a:cs typeface="Times New Roman"/>
              </a:rPr>
              <a:t>1 kg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biomass</a:t>
            </a:r>
            <a:r>
              <a:rPr sz="2000" spc="-15" dirty="0">
                <a:latin typeface="Times New Roman"/>
                <a:cs typeface="Times New Roman"/>
              </a:rPr>
              <a:t> </a:t>
            </a:r>
            <a:r>
              <a:rPr sz="2000" dirty="0">
                <a:latin typeface="Times New Roman"/>
                <a:cs typeface="Times New Roman"/>
              </a:rPr>
              <a:t>produces</a:t>
            </a:r>
            <a:r>
              <a:rPr sz="2000" spc="-40" dirty="0">
                <a:latin typeface="Times New Roman"/>
                <a:cs typeface="Times New Roman"/>
              </a:rPr>
              <a:t> </a:t>
            </a:r>
            <a:r>
              <a:rPr sz="2000" dirty="0">
                <a:solidFill>
                  <a:srgbClr val="FF0000"/>
                </a:solidFill>
                <a:latin typeface="Times New Roman"/>
                <a:cs typeface="Times New Roman"/>
              </a:rPr>
              <a:t>2.5</a:t>
            </a:r>
            <a:r>
              <a:rPr sz="2000" spc="-15" dirty="0">
                <a:solidFill>
                  <a:srgbClr val="FF0000"/>
                </a:solidFill>
                <a:latin typeface="Times New Roman"/>
                <a:cs typeface="Times New Roman"/>
              </a:rPr>
              <a:t> </a:t>
            </a:r>
            <a:r>
              <a:rPr sz="2000" spc="-5" dirty="0">
                <a:solidFill>
                  <a:srgbClr val="FF0000"/>
                </a:solidFill>
                <a:latin typeface="Times New Roman"/>
                <a:cs typeface="Times New Roman"/>
              </a:rPr>
              <a:t>m</a:t>
            </a:r>
            <a:r>
              <a:rPr sz="1950" spc="-7" baseline="25641" dirty="0">
                <a:solidFill>
                  <a:srgbClr val="FF0000"/>
                </a:solidFill>
                <a:latin typeface="Times New Roman"/>
                <a:cs typeface="Times New Roman"/>
              </a:rPr>
              <a:t>3</a:t>
            </a:r>
            <a:r>
              <a:rPr sz="1950" spc="284" baseline="25641" dirty="0">
                <a:solidFill>
                  <a:srgbClr val="FF0000"/>
                </a:solidFill>
                <a:latin typeface="Times New Roman"/>
                <a:cs typeface="Times New Roman"/>
              </a:rPr>
              <a:t> </a:t>
            </a:r>
            <a:r>
              <a:rPr sz="2000" spc="5" dirty="0">
                <a:latin typeface="Times New Roman"/>
                <a:cs typeface="Times New Roman"/>
              </a:rPr>
              <a:t>of</a:t>
            </a:r>
            <a:r>
              <a:rPr sz="2000" spc="-15" dirty="0">
                <a:latin typeface="Times New Roman"/>
                <a:cs typeface="Times New Roman"/>
              </a:rPr>
              <a:t> </a:t>
            </a:r>
            <a:r>
              <a:rPr sz="2000" dirty="0">
                <a:latin typeface="Times New Roman"/>
                <a:cs typeface="Times New Roman"/>
              </a:rPr>
              <a:t>producer</a:t>
            </a:r>
            <a:r>
              <a:rPr sz="2000" spc="-45" dirty="0">
                <a:latin typeface="Times New Roman"/>
                <a:cs typeface="Times New Roman"/>
              </a:rPr>
              <a:t> </a:t>
            </a:r>
            <a:r>
              <a:rPr sz="2000" dirty="0">
                <a:latin typeface="Times New Roman"/>
                <a:cs typeface="Times New Roman"/>
              </a:rPr>
              <a:t>gas</a:t>
            </a:r>
            <a:r>
              <a:rPr sz="2000" spc="-5" dirty="0">
                <a:latin typeface="Times New Roman"/>
                <a:cs typeface="Times New Roman"/>
              </a:rPr>
              <a:t> at </a:t>
            </a:r>
            <a:r>
              <a:rPr sz="2000" spc="-60" dirty="0">
                <a:latin typeface="Times New Roman"/>
                <a:cs typeface="Times New Roman"/>
              </a:rPr>
              <a:t>S.T.P.</a:t>
            </a:r>
            <a:r>
              <a:rPr sz="2000" spc="-15" dirty="0">
                <a:latin typeface="Times New Roman"/>
                <a:cs typeface="Times New Roman"/>
              </a:rPr>
              <a:t> </a:t>
            </a:r>
            <a:r>
              <a:rPr sz="2000" dirty="0">
                <a:latin typeface="Times New Roman"/>
                <a:cs typeface="Times New Roman"/>
              </a:rPr>
              <a:t>with</a:t>
            </a:r>
            <a:r>
              <a:rPr sz="2000" spc="-10" dirty="0">
                <a:latin typeface="Times New Roman"/>
                <a:cs typeface="Times New Roman"/>
              </a:rPr>
              <a:t> </a:t>
            </a:r>
            <a:r>
              <a:rPr sz="2000" dirty="0">
                <a:latin typeface="Times New Roman"/>
                <a:cs typeface="Times New Roman"/>
              </a:rPr>
              <a:t>consum-</a:t>
            </a:r>
            <a:endParaRPr sz="2000">
              <a:latin typeface="Times New Roman"/>
              <a:cs typeface="Times New Roman"/>
            </a:endParaRPr>
          </a:p>
          <a:p>
            <a:pPr marL="76200" marR="55880">
              <a:lnSpc>
                <a:spcPct val="150000"/>
              </a:lnSpc>
            </a:pPr>
            <a:r>
              <a:rPr sz="2000" dirty="0">
                <a:latin typeface="Times New Roman"/>
                <a:cs typeface="Times New Roman"/>
              </a:rPr>
              <a:t>ption</a:t>
            </a:r>
            <a:r>
              <a:rPr sz="2000" spc="5" dirty="0">
                <a:latin typeface="Times New Roman"/>
                <a:cs typeface="Times New Roman"/>
              </a:rPr>
              <a:t> </a:t>
            </a:r>
            <a:r>
              <a:rPr sz="2000" dirty="0">
                <a:latin typeface="Times New Roman"/>
                <a:cs typeface="Times New Roman"/>
              </a:rPr>
              <a:t>of </a:t>
            </a:r>
            <a:r>
              <a:rPr sz="2000" dirty="0">
                <a:solidFill>
                  <a:srgbClr val="FF0000"/>
                </a:solidFill>
                <a:latin typeface="Times New Roman"/>
                <a:cs typeface="Times New Roman"/>
              </a:rPr>
              <a:t>1.5 </a:t>
            </a:r>
            <a:r>
              <a:rPr sz="2000" spc="-5" dirty="0">
                <a:solidFill>
                  <a:srgbClr val="FF0000"/>
                </a:solidFill>
                <a:latin typeface="Times New Roman"/>
                <a:cs typeface="Times New Roman"/>
              </a:rPr>
              <a:t>m</a:t>
            </a:r>
            <a:r>
              <a:rPr sz="1950" spc="-7" baseline="25641" dirty="0">
                <a:solidFill>
                  <a:srgbClr val="FF0000"/>
                </a:solidFill>
                <a:latin typeface="Times New Roman"/>
                <a:cs typeface="Times New Roman"/>
              </a:rPr>
              <a:t>3</a:t>
            </a:r>
            <a:r>
              <a:rPr sz="1950" baseline="25641" dirty="0">
                <a:solidFill>
                  <a:srgbClr val="FF0000"/>
                </a:solidFill>
                <a:latin typeface="Times New Roman"/>
                <a:cs typeface="Times New Roman"/>
              </a:rPr>
              <a:t> </a:t>
            </a:r>
            <a:r>
              <a:rPr sz="2000" dirty="0">
                <a:latin typeface="Times New Roman"/>
                <a:cs typeface="Times New Roman"/>
              </a:rPr>
              <a:t>of </a:t>
            </a:r>
            <a:r>
              <a:rPr sz="2000" spc="-5" dirty="0">
                <a:latin typeface="Times New Roman"/>
                <a:cs typeface="Times New Roman"/>
              </a:rPr>
              <a:t>air </a:t>
            </a:r>
            <a:r>
              <a:rPr sz="2000" dirty="0">
                <a:latin typeface="Times New Roman"/>
                <a:cs typeface="Times New Roman"/>
              </a:rPr>
              <a:t>(Reed </a:t>
            </a:r>
            <a:r>
              <a:rPr sz="2000" i="1" dirty="0">
                <a:latin typeface="Times New Roman"/>
                <a:cs typeface="Times New Roman"/>
              </a:rPr>
              <a:t>et al</a:t>
            </a:r>
            <a:r>
              <a:rPr sz="2000" dirty="0">
                <a:latin typeface="Times New Roman"/>
                <a:cs typeface="Times New Roman"/>
              </a:rPr>
              <a:t>.). For </a:t>
            </a:r>
            <a:r>
              <a:rPr sz="2000" spc="-5" dirty="0">
                <a:latin typeface="Times New Roman"/>
                <a:cs typeface="Times New Roman"/>
              </a:rPr>
              <a:t>complete combustion </a:t>
            </a:r>
            <a:r>
              <a:rPr sz="2000" dirty="0">
                <a:latin typeface="Times New Roman"/>
                <a:cs typeface="Times New Roman"/>
              </a:rPr>
              <a:t>of </a:t>
            </a:r>
            <a:r>
              <a:rPr sz="2000" spc="5" dirty="0">
                <a:latin typeface="Times New Roman"/>
                <a:cs typeface="Times New Roman"/>
              </a:rPr>
              <a:t>wood </a:t>
            </a:r>
            <a:r>
              <a:rPr sz="2000" dirty="0">
                <a:solidFill>
                  <a:srgbClr val="FF0000"/>
                </a:solidFill>
                <a:latin typeface="Times New Roman"/>
                <a:cs typeface="Times New Roman"/>
              </a:rPr>
              <a:t>4.5 </a:t>
            </a:r>
            <a:r>
              <a:rPr sz="2000" spc="-5" dirty="0">
                <a:solidFill>
                  <a:srgbClr val="FF0000"/>
                </a:solidFill>
                <a:latin typeface="Times New Roman"/>
                <a:cs typeface="Times New Roman"/>
              </a:rPr>
              <a:t>m</a:t>
            </a:r>
            <a:r>
              <a:rPr sz="1950" spc="-7" baseline="25641" dirty="0">
                <a:solidFill>
                  <a:srgbClr val="FF0000"/>
                </a:solidFill>
                <a:latin typeface="Times New Roman"/>
                <a:cs typeface="Times New Roman"/>
              </a:rPr>
              <a:t>3</a:t>
            </a:r>
            <a:r>
              <a:rPr sz="1950" baseline="25641" dirty="0">
                <a:solidFill>
                  <a:srgbClr val="FF0000"/>
                </a:solidFill>
                <a:latin typeface="Times New Roman"/>
                <a:cs typeface="Times New Roman"/>
              </a:rPr>
              <a:t> </a:t>
            </a:r>
            <a:r>
              <a:rPr sz="2000" dirty="0">
                <a:latin typeface="Times New Roman"/>
                <a:cs typeface="Times New Roman"/>
              </a:rPr>
              <a:t>of </a:t>
            </a:r>
            <a:r>
              <a:rPr sz="2000" spc="-5" dirty="0">
                <a:latin typeface="Times New Roman"/>
                <a:cs typeface="Times New Roman"/>
              </a:rPr>
              <a:t>air is </a:t>
            </a:r>
            <a:r>
              <a:rPr sz="2000" dirty="0">
                <a:latin typeface="Times New Roman"/>
                <a:cs typeface="Times New Roman"/>
              </a:rPr>
              <a:t> </a:t>
            </a:r>
            <a:r>
              <a:rPr sz="2000" spc="-5" dirty="0">
                <a:latin typeface="Times New Roman"/>
                <a:cs typeface="Times New Roman"/>
              </a:rPr>
              <a:t>required.</a:t>
            </a:r>
            <a:r>
              <a:rPr sz="2000" spc="50" dirty="0">
                <a:latin typeface="Times New Roman"/>
                <a:cs typeface="Times New Roman"/>
              </a:rPr>
              <a:t> </a:t>
            </a:r>
            <a:r>
              <a:rPr sz="2000" spc="-5" dirty="0">
                <a:latin typeface="Times New Roman"/>
                <a:cs typeface="Times New Roman"/>
              </a:rPr>
              <a:t>For</a:t>
            </a:r>
            <a:r>
              <a:rPr sz="2000" spc="60" dirty="0">
                <a:latin typeface="Times New Roman"/>
                <a:cs typeface="Times New Roman"/>
              </a:rPr>
              <a:t> </a:t>
            </a:r>
            <a:r>
              <a:rPr sz="2000" spc="-5" dirty="0">
                <a:latin typeface="Times New Roman"/>
                <a:cs typeface="Times New Roman"/>
              </a:rPr>
              <a:t>example</a:t>
            </a:r>
            <a:r>
              <a:rPr sz="2000" spc="60" dirty="0">
                <a:latin typeface="Times New Roman"/>
                <a:cs typeface="Times New Roman"/>
              </a:rPr>
              <a:t> </a:t>
            </a:r>
            <a:r>
              <a:rPr sz="2000" spc="-10" dirty="0">
                <a:latin typeface="Times New Roman"/>
                <a:cs typeface="Times New Roman"/>
              </a:rPr>
              <a:t>to</a:t>
            </a:r>
            <a:r>
              <a:rPr sz="2000" spc="65" dirty="0">
                <a:latin typeface="Times New Roman"/>
                <a:cs typeface="Times New Roman"/>
              </a:rPr>
              <a:t> </a:t>
            </a:r>
            <a:r>
              <a:rPr sz="2000" spc="-5" dirty="0">
                <a:latin typeface="Times New Roman"/>
                <a:cs typeface="Times New Roman"/>
              </a:rPr>
              <a:t>calculate</a:t>
            </a:r>
            <a:r>
              <a:rPr sz="2000" spc="45" dirty="0">
                <a:latin typeface="Times New Roman"/>
                <a:cs typeface="Times New Roman"/>
              </a:rPr>
              <a:t> </a:t>
            </a:r>
            <a:r>
              <a:rPr sz="2000" dirty="0">
                <a:latin typeface="Times New Roman"/>
                <a:cs typeface="Times New Roman"/>
              </a:rPr>
              <a:t>the</a:t>
            </a:r>
            <a:r>
              <a:rPr sz="2000" spc="45" dirty="0">
                <a:latin typeface="Times New Roman"/>
                <a:cs typeface="Times New Roman"/>
              </a:rPr>
              <a:t> </a:t>
            </a:r>
            <a:r>
              <a:rPr sz="2000" spc="-5" dirty="0">
                <a:solidFill>
                  <a:srgbClr val="FF0000"/>
                </a:solidFill>
                <a:latin typeface="Times New Roman"/>
                <a:cs typeface="Times New Roman"/>
              </a:rPr>
              <a:t>conversion</a:t>
            </a:r>
            <a:r>
              <a:rPr sz="2000" spc="60" dirty="0">
                <a:solidFill>
                  <a:srgbClr val="FF0000"/>
                </a:solidFill>
                <a:latin typeface="Times New Roman"/>
                <a:cs typeface="Times New Roman"/>
              </a:rPr>
              <a:t> </a:t>
            </a:r>
            <a:r>
              <a:rPr sz="2000" spc="-10" dirty="0">
                <a:solidFill>
                  <a:srgbClr val="FF0000"/>
                </a:solidFill>
                <a:latin typeface="Times New Roman"/>
                <a:cs typeface="Times New Roman"/>
              </a:rPr>
              <a:t>efficiency</a:t>
            </a:r>
            <a:r>
              <a:rPr sz="2000" spc="55" dirty="0">
                <a:solidFill>
                  <a:srgbClr val="FF0000"/>
                </a:solidFill>
                <a:latin typeface="Times New Roman"/>
                <a:cs typeface="Times New Roman"/>
              </a:rPr>
              <a:t> </a:t>
            </a:r>
            <a:r>
              <a:rPr sz="2000" spc="5" dirty="0">
                <a:solidFill>
                  <a:srgbClr val="FF0000"/>
                </a:solidFill>
                <a:latin typeface="Times New Roman"/>
                <a:cs typeface="Times New Roman"/>
              </a:rPr>
              <a:t>(η</a:t>
            </a:r>
            <a:r>
              <a:rPr sz="1950" spc="7" baseline="-21367" dirty="0">
                <a:solidFill>
                  <a:srgbClr val="FF0000"/>
                </a:solidFill>
                <a:latin typeface="Times New Roman"/>
                <a:cs typeface="Times New Roman"/>
              </a:rPr>
              <a:t>Gas</a:t>
            </a:r>
            <a:r>
              <a:rPr sz="2000" spc="5" dirty="0">
                <a:solidFill>
                  <a:srgbClr val="FF0000"/>
                </a:solidFill>
                <a:latin typeface="Times New Roman"/>
                <a:cs typeface="Times New Roman"/>
              </a:rPr>
              <a:t>)</a:t>
            </a:r>
            <a:r>
              <a:rPr sz="2000" spc="65" dirty="0">
                <a:solidFill>
                  <a:srgbClr val="FF0000"/>
                </a:solidFill>
                <a:latin typeface="Times New Roman"/>
                <a:cs typeface="Times New Roman"/>
              </a:rPr>
              <a:t> </a:t>
            </a:r>
            <a:r>
              <a:rPr sz="2000" spc="-5" dirty="0">
                <a:solidFill>
                  <a:srgbClr val="FF0000"/>
                </a:solidFill>
                <a:latin typeface="Times New Roman"/>
                <a:cs typeface="Times New Roman"/>
              </a:rPr>
              <a:t>of</a:t>
            </a:r>
            <a:r>
              <a:rPr sz="2000" spc="55" dirty="0">
                <a:solidFill>
                  <a:srgbClr val="FF0000"/>
                </a:solidFill>
                <a:latin typeface="Times New Roman"/>
                <a:cs typeface="Times New Roman"/>
              </a:rPr>
              <a:t> </a:t>
            </a:r>
            <a:r>
              <a:rPr sz="2000" spc="-5" dirty="0">
                <a:solidFill>
                  <a:srgbClr val="FF0000"/>
                </a:solidFill>
                <a:latin typeface="Times New Roman"/>
                <a:cs typeface="Times New Roman"/>
              </a:rPr>
              <a:t>wood</a:t>
            </a:r>
            <a:r>
              <a:rPr sz="2000" spc="55" dirty="0">
                <a:solidFill>
                  <a:srgbClr val="FF0000"/>
                </a:solidFill>
                <a:latin typeface="Times New Roman"/>
                <a:cs typeface="Times New Roman"/>
              </a:rPr>
              <a:t> </a:t>
            </a:r>
            <a:r>
              <a:rPr sz="2000" spc="-5" dirty="0">
                <a:solidFill>
                  <a:srgbClr val="FF0000"/>
                </a:solidFill>
                <a:latin typeface="Times New Roman"/>
                <a:cs typeface="Times New Roman"/>
              </a:rPr>
              <a:t>gasifier</a:t>
            </a:r>
            <a:r>
              <a:rPr sz="2000" spc="-5" dirty="0">
                <a:latin typeface="Times New Roman"/>
                <a:cs typeface="Times New Roman"/>
              </a:rPr>
              <a:t>;</a:t>
            </a:r>
            <a:r>
              <a:rPr sz="2000" spc="45" dirty="0">
                <a:latin typeface="Times New Roman"/>
                <a:cs typeface="Times New Roman"/>
              </a:rPr>
              <a:t> </a:t>
            </a:r>
            <a:r>
              <a:rPr sz="2000" spc="-5" dirty="0">
                <a:latin typeface="Times New Roman"/>
                <a:cs typeface="Times New Roman"/>
              </a:rPr>
              <a:t>the </a:t>
            </a:r>
            <a:r>
              <a:rPr sz="2000" spc="-484" dirty="0">
                <a:latin typeface="Times New Roman"/>
                <a:cs typeface="Times New Roman"/>
              </a:rPr>
              <a:t> </a:t>
            </a:r>
            <a:r>
              <a:rPr sz="2000" dirty="0">
                <a:latin typeface="Times New Roman"/>
                <a:cs typeface="Times New Roman"/>
              </a:rPr>
              <a:t>calorific</a:t>
            </a:r>
            <a:r>
              <a:rPr sz="2000" spc="-30" dirty="0">
                <a:latin typeface="Times New Roman"/>
                <a:cs typeface="Times New Roman"/>
              </a:rPr>
              <a:t> </a:t>
            </a:r>
            <a:r>
              <a:rPr sz="2000" dirty="0">
                <a:latin typeface="Times New Roman"/>
                <a:cs typeface="Times New Roman"/>
              </a:rPr>
              <a:t>value</a:t>
            </a:r>
            <a:r>
              <a:rPr sz="2000" spc="-1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producer</a:t>
            </a:r>
            <a:r>
              <a:rPr sz="2000" spc="-35" dirty="0">
                <a:latin typeface="Times New Roman"/>
                <a:cs typeface="Times New Roman"/>
              </a:rPr>
              <a:t> </a:t>
            </a:r>
            <a:r>
              <a:rPr sz="2000" dirty="0">
                <a:latin typeface="Times New Roman"/>
                <a:cs typeface="Times New Roman"/>
              </a:rPr>
              <a:t>gas</a:t>
            </a:r>
            <a:r>
              <a:rPr sz="2000" spc="5"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dirty="0">
                <a:latin typeface="Times New Roman"/>
                <a:cs typeface="Times New Roman"/>
              </a:rPr>
              <a:t>dry</a:t>
            </a:r>
            <a:r>
              <a:rPr sz="2000" spc="-5" dirty="0">
                <a:latin typeface="Times New Roman"/>
                <a:cs typeface="Times New Roman"/>
              </a:rPr>
              <a:t> </a:t>
            </a:r>
            <a:r>
              <a:rPr sz="2000" spc="5" dirty="0">
                <a:latin typeface="Times New Roman"/>
                <a:cs typeface="Times New Roman"/>
              </a:rPr>
              <a:t>wood</a:t>
            </a:r>
            <a:r>
              <a:rPr sz="2000" spc="-20" dirty="0">
                <a:latin typeface="Times New Roman"/>
                <a:cs typeface="Times New Roman"/>
              </a:rPr>
              <a:t> </a:t>
            </a:r>
            <a:r>
              <a:rPr sz="2000" dirty="0">
                <a:latin typeface="Times New Roman"/>
                <a:cs typeface="Times New Roman"/>
              </a:rPr>
              <a:t>are </a:t>
            </a:r>
            <a:r>
              <a:rPr sz="2000" spc="-5" dirty="0">
                <a:latin typeface="Times New Roman"/>
                <a:cs typeface="Times New Roman"/>
              </a:rPr>
              <a:t>assumed</a:t>
            </a:r>
            <a:r>
              <a:rPr sz="2000" spc="5" dirty="0">
                <a:latin typeface="Times New Roman"/>
                <a:cs typeface="Times New Roman"/>
              </a:rPr>
              <a:t> </a:t>
            </a:r>
            <a:r>
              <a:rPr sz="2000" spc="-5" dirty="0">
                <a:latin typeface="Times New Roman"/>
                <a:cs typeface="Times New Roman"/>
              </a:rPr>
              <a:t>as </a:t>
            </a:r>
            <a:r>
              <a:rPr sz="2000" dirty="0">
                <a:latin typeface="Times New Roman"/>
                <a:cs typeface="Times New Roman"/>
              </a:rPr>
              <a:t>5.4</a:t>
            </a:r>
            <a:r>
              <a:rPr sz="2000" spc="-10" dirty="0">
                <a:latin typeface="Times New Roman"/>
                <a:cs typeface="Times New Roman"/>
              </a:rPr>
              <a:t> </a:t>
            </a:r>
            <a:r>
              <a:rPr sz="2000" spc="-5" dirty="0">
                <a:latin typeface="Times New Roman"/>
                <a:cs typeface="Times New Roman"/>
              </a:rPr>
              <a:t>MJ/m</a:t>
            </a:r>
            <a:r>
              <a:rPr sz="1950" spc="-7" baseline="25641" dirty="0">
                <a:latin typeface="Times New Roman"/>
                <a:cs typeface="Times New Roman"/>
              </a:rPr>
              <a:t>3</a:t>
            </a:r>
            <a:r>
              <a:rPr sz="1950" spc="270" baseline="25641"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spc="-170" dirty="0">
                <a:latin typeface="Times New Roman"/>
                <a:cs typeface="Times New Roman"/>
              </a:rPr>
              <a:t>19.8M</a:t>
            </a:r>
            <a:r>
              <a:rPr sz="1800" spc="-254" baseline="16203" dirty="0">
                <a:solidFill>
                  <a:srgbClr val="888888"/>
                </a:solidFill>
                <a:latin typeface="Arial MT"/>
                <a:cs typeface="Arial MT"/>
              </a:rPr>
              <a:t>119</a:t>
            </a:r>
            <a:r>
              <a:rPr sz="2000" spc="-170" dirty="0">
                <a:latin typeface="Times New Roman"/>
                <a:cs typeface="Times New Roman"/>
              </a:rPr>
              <a:t>J/kg</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120</a:t>
            </a:r>
            <a:endParaRPr sz="1200">
              <a:latin typeface="Arial MT"/>
              <a:cs typeface="Arial MT"/>
            </a:endParaRPr>
          </a:p>
        </p:txBody>
      </p:sp>
      <p:sp>
        <p:nvSpPr>
          <p:cNvPr id="3" name="object 3"/>
          <p:cNvSpPr txBox="1"/>
          <p:nvPr/>
        </p:nvSpPr>
        <p:spPr>
          <a:xfrm>
            <a:off x="78739" y="208914"/>
            <a:ext cx="130048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res</a:t>
            </a:r>
            <a:r>
              <a:rPr sz="2000" spc="5" dirty="0">
                <a:latin typeface="Times New Roman"/>
                <a:cs typeface="Times New Roman"/>
              </a:rPr>
              <a:t>p</a:t>
            </a:r>
            <a:r>
              <a:rPr sz="2000" dirty="0">
                <a:latin typeface="Times New Roman"/>
                <a:cs typeface="Times New Roman"/>
              </a:rPr>
              <a:t>ec</a:t>
            </a:r>
            <a:r>
              <a:rPr sz="2000" spc="-10" dirty="0">
                <a:latin typeface="Times New Roman"/>
                <a:cs typeface="Times New Roman"/>
              </a:rPr>
              <a:t>t</a:t>
            </a:r>
            <a:r>
              <a:rPr sz="2000" dirty="0">
                <a:latin typeface="Times New Roman"/>
                <a:cs typeface="Times New Roman"/>
              </a:rPr>
              <a:t>ivel</a:t>
            </a:r>
            <a:r>
              <a:rPr sz="2000" spc="-145" dirty="0">
                <a:latin typeface="Times New Roman"/>
                <a:cs typeface="Times New Roman"/>
              </a:rPr>
              <a:t>y</a:t>
            </a:r>
            <a:r>
              <a:rPr sz="2000" dirty="0">
                <a:latin typeface="Times New Roman"/>
                <a:cs typeface="Times New Roman"/>
              </a:rPr>
              <a:t>.</a:t>
            </a:r>
            <a:endParaRPr sz="2000">
              <a:latin typeface="Times New Roman"/>
              <a:cs typeface="Times New Roman"/>
            </a:endParaRPr>
          </a:p>
        </p:txBody>
      </p:sp>
      <p:sp>
        <p:nvSpPr>
          <p:cNvPr id="4" name="object 4"/>
          <p:cNvSpPr txBox="1"/>
          <p:nvPr/>
        </p:nvSpPr>
        <p:spPr>
          <a:xfrm>
            <a:off x="78739" y="1428978"/>
            <a:ext cx="6355080" cy="2312035"/>
          </a:xfrm>
          <a:prstGeom prst="rect">
            <a:avLst/>
          </a:prstGeom>
        </p:spPr>
        <p:txBody>
          <a:bodyPr vert="horz" wrap="square" lIns="0" tIns="165100" rIns="0" bIns="0" rtlCol="0">
            <a:spAutoFit/>
          </a:bodyPr>
          <a:lstStyle/>
          <a:p>
            <a:pPr marL="12700">
              <a:lnSpc>
                <a:spcPct val="100000"/>
              </a:lnSpc>
              <a:spcBef>
                <a:spcPts val="1300"/>
              </a:spcBef>
            </a:pPr>
            <a:r>
              <a:rPr sz="2000" b="1" dirty="0">
                <a:latin typeface="Times New Roman"/>
                <a:cs typeface="Times New Roman"/>
              </a:rPr>
              <a:t>Application:-</a:t>
            </a:r>
            <a:endParaRPr sz="2000">
              <a:latin typeface="Times New Roman"/>
              <a:cs typeface="Times New Roman"/>
            </a:endParaRPr>
          </a:p>
          <a:p>
            <a:pPr marL="927100">
              <a:lnSpc>
                <a:spcPct val="100000"/>
              </a:lnSpc>
              <a:spcBef>
                <a:spcPts val="1200"/>
              </a:spcBef>
            </a:pPr>
            <a:r>
              <a:rPr sz="2000" dirty="0">
                <a:latin typeface="Times New Roman"/>
                <a:cs typeface="Times New Roman"/>
              </a:rPr>
              <a:t>Producer</a:t>
            </a:r>
            <a:r>
              <a:rPr sz="2000" spc="455" dirty="0">
                <a:latin typeface="Times New Roman"/>
                <a:cs typeface="Times New Roman"/>
              </a:rPr>
              <a:t> </a:t>
            </a:r>
            <a:r>
              <a:rPr sz="2000" dirty="0">
                <a:latin typeface="Times New Roman"/>
                <a:cs typeface="Times New Roman"/>
              </a:rPr>
              <a:t>gas</a:t>
            </a:r>
            <a:r>
              <a:rPr sz="2000" spc="-25"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be</a:t>
            </a:r>
            <a:r>
              <a:rPr sz="2000" spc="-5" dirty="0">
                <a:latin typeface="Times New Roman"/>
                <a:cs typeface="Times New Roman"/>
              </a:rPr>
              <a:t> </a:t>
            </a:r>
            <a:r>
              <a:rPr sz="2000" dirty="0">
                <a:latin typeface="Times New Roman"/>
                <a:cs typeface="Times New Roman"/>
              </a:rPr>
              <a:t>used</a:t>
            </a:r>
            <a:r>
              <a:rPr sz="2000" spc="-15" dirty="0">
                <a:latin typeface="Times New Roman"/>
                <a:cs typeface="Times New Roman"/>
              </a:rPr>
              <a:t> </a:t>
            </a:r>
            <a:r>
              <a:rPr sz="2000" dirty="0">
                <a:latin typeface="Times New Roman"/>
                <a:cs typeface="Times New Roman"/>
              </a:rPr>
              <a:t>for</a:t>
            </a:r>
            <a:r>
              <a:rPr sz="2000" spc="-30" dirty="0">
                <a:latin typeface="Times New Roman"/>
                <a:cs typeface="Times New Roman"/>
              </a:rPr>
              <a:t> </a:t>
            </a:r>
            <a:r>
              <a:rPr sz="2000" spc="-5" dirty="0">
                <a:latin typeface="Times New Roman"/>
                <a:cs typeface="Times New Roman"/>
              </a:rPr>
              <a:t>many</a:t>
            </a:r>
            <a:r>
              <a:rPr sz="2000" spc="10" dirty="0">
                <a:latin typeface="Times New Roman"/>
                <a:cs typeface="Times New Roman"/>
              </a:rPr>
              <a:t> </a:t>
            </a:r>
            <a:r>
              <a:rPr sz="2000" dirty="0">
                <a:latin typeface="Times New Roman"/>
                <a:cs typeface="Times New Roman"/>
              </a:rPr>
              <a:t>applications</a:t>
            </a:r>
            <a:r>
              <a:rPr sz="2000" spc="-50" dirty="0">
                <a:latin typeface="Times New Roman"/>
                <a:cs typeface="Times New Roman"/>
              </a:rPr>
              <a:t> </a:t>
            </a:r>
            <a:r>
              <a:rPr sz="2000" spc="-5" dirty="0">
                <a:latin typeface="Times New Roman"/>
                <a:cs typeface="Times New Roman"/>
              </a:rPr>
              <a:t>like:</a:t>
            </a:r>
            <a:endParaRPr sz="2000">
              <a:latin typeface="Times New Roman"/>
              <a:cs typeface="Times New Roman"/>
            </a:endParaRPr>
          </a:p>
          <a:p>
            <a:pPr marL="469900" indent="-457200">
              <a:lnSpc>
                <a:spcPct val="100000"/>
              </a:lnSpc>
              <a:spcBef>
                <a:spcPts val="1200"/>
              </a:spcBef>
              <a:buAutoNum type="alphaLcParenBoth"/>
              <a:tabLst>
                <a:tab pos="469265" algn="l"/>
                <a:tab pos="469900" algn="l"/>
              </a:tabLst>
            </a:pPr>
            <a:r>
              <a:rPr sz="2000" dirty="0">
                <a:latin typeface="Times New Roman"/>
                <a:cs typeface="Times New Roman"/>
              </a:rPr>
              <a:t>Direct</a:t>
            </a:r>
            <a:r>
              <a:rPr sz="2000" spc="-60" dirty="0">
                <a:latin typeface="Times New Roman"/>
                <a:cs typeface="Times New Roman"/>
              </a:rPr>
              <a:t> </a:t>
            </a:r>
            <a:r>
              <a:rPr sz="2000" dirty="0">
                <a:latin typeface="Times New Roman"/>
                <a:cs typeface="Times New Roman"/>
              </a:rPr>
              <a:t>heating,</a:t>
            </a:r>
            <a:endParaRPr sz="2000">
              <a:latin typeface="Times New Roman"/>
              <a:cs typeface="Times New Roman"/>
            </a:endParaRPr>
          </a:p>
          <a:p>
            <a:pPr marL="469900" indent="-457200">
              <a:lnSpc>
                <a:spcPct val="100000"/>
              </a:lnSpc>
              <a:spcBef>
                <a:spcPts val="1200"/>
              </a:spcBef>
              <a:buAutoNum type="alphaLcParenBoth"/>
              <a:tabLst>
                <a:tab pos="469265" algn="l"/>
                <a:tab pos="469900" algn="l"/>
              </a:tabLst>
            </a:pPr>
            <a:r>
              <a:rPr sz="2000" dirty="0">
                <a:latin typeface="Times New Roman"/>
                <a:cs typeface="Times New Roman"/>
              </a:rPr>
              <a:t>Shaft</a:t>
            </a:r>
            <a:r>
              <a:rPr sz="2000" spc="-45" dirty="0">
                <a:latin typeface="Times New Roman"/>
                <a:cs typeface="Times New Roman"/>
              </a:rPr>
              <a:t> </a:t>
            </a:r>
            <a:r>
              <a:rPr sz="2000" spc="-15" dirty="0">
                <a:latin typeface="Times New Roman"/>
                <a:cs typeface="Times New Roman"/>
              </a:rPr>
              <a:t>Power,</a:t>
            </a:r>
            <a:r>
              <a:rPr sz="2000" spc="-45" dirty="0">
                <a:latin typeface="Times New Roman"/>
                <a:cs typeface="Times New Roman"/>
              </a:rPr>
              <a:t> </a:t>
            </a:r>
            <a:r>
              <a:rPr sz="2000" dirty="0">
                <a:latin typeface="Times New Roman"/>
                <a:cs typeface="Times New Roman"/>
              </a:rPr>
              <a:t>and</a:t>
            </a:r>
            <a:endParaRPr sz="2000">
              <a:latin typeface="Times New Roman"/>
              <a:cs typeface="Times New Roman"/>
            </a:endParaRPr>
          </a:p>
          <a:p>
            <a:pPr marL="469900" indent="-457200">
              <a:lnSpc>
                <a:spcPct val="100000"/>
              </a:lnSpc>
              <a:spcBef>
                <a:spcPts val="1200"/>
              </a:spcBef>
              <a:buAutoNum type="alphaLcParenBoth"/>
              <a:tabLst>
                <a:tab pos="469265" algn="l"/>
                <a:tab pos="469900" algn="l"/>
              </a:tabLst>
            </a:pPr>
            <a:r>
              <a:rPr sz="2000" spc="-5" dirty="0">
                <a:latin typeface="Times New Roman"/>
                <a:cs typeface="Times New Roman"/>
              </a:rPr>
              <a:t>Chemical</a:t>
            </a:r>
            <a:r>
              <a:rPr sz="2000" spc="-15" dirty="0">
                <a:latin typeface="Times New Roman"/>
                <a:cs typeface="Times New Roman"/>
              </a:rPr>
              <a:t> </a:t>
            </a:r>
            <a:r>
              <a:rPr sz="2000" dirty="0">
                <a:latin typeface="Times New Roman"/>
                <a:cs typeface="Times New Roman"/>
              </a:rPr>
              <a:t>synthesis</a:t>
            </a:r>
            <a:r>
              <a:rPr sz="2000" spc="-40" dirty="0">
                <a:latin typeface="Times New Roman"/>
                <a:cs typeface="Times New Roman"/>
              </a:rPr>
              <a:t> </a:t>
            </a:r>
            <a:r>
              <a:rPr sz="2000" dirty="0">
                <a:latin typeface="Times New Roman"/>
                <a:cs typeface="Times New Roman"/>
              </a:rPr>
              <a:t>into</a:t>
            </a:r>
            <a:r>
              <a:rPr sz="2000" spc="-25" dirty="0">
                <a:latin typeface="Times New Roman"/>
                <a:cs typeface="Times New Roman"/>
              </a:rPr>
              <a:t> </a:t>
            </a:r>
            <a:r>
              <a:rPr sz="2000" spc="-5" dirty="0">
                <a:latin typeface="Times New Roman"/>
                <a:cs typeface="Times New Roman"/>
              </a:rPr>
              <a:t>methanol.</a:t>
            </a:r>
            <a:endParaRPr sz="2000">
              <a:latin typeface="Times New Roman"/>
              <a:cs typeface="Times New Roman"/>
            </a:endParaRPr>
          </a:p>
        </p:txBody>
      </p:sp>
      <p:sp>
        <p:nvSpPr>
          <p:cNvPr id="5" name="object 5"/>
          <p:cNvSpPr/>
          <p:nvPr/>
        </p:nvSpPr>
        <p:spPr>
          <a:xfrm>
            <a:off x="2583402" y="559560"/>
            <a:ext cx="1204595" cy="0"/>
          </a:xfrm>
          <a:custGeom>
            <a:avLst/>
            <a:gdLst/>
            <a:ahLst/>
            <a:cxnLst/>
            <a:rect l="l" t="t" r="r" b="b"/>
            <a:pathLst>
              <a:path w="1204595">
                <a:moveTo>
                  <a:pt x="0" y="0"/>
                </a:moveTo>
                <a:lnTo>
                  <a:pt x="1203983" y="0"/>
                </a:lnTo>
              </a:path>
            </a:pathLst>
          </a:custGeom>
          <a:ln w="14249">
            <a:solidFill>
              <a:srgbClr val="000000"/>
            </a:solidFill>
          </a:ln>
        </p:spPr>
        <p:txBody>
          <a:bodyPr wrap="square" lIns="0" tIns="0" rIns="0" bIns="0" rtlCol="0"/>
          <a:lstStyle/>
          <a:p>
            <a:endParaRPr/>
          </a:p>
        </p:txBody>
      </p:sp>
      <p:sp>
        <p:nvSpPr>
          <p:cNvPr id="6" name="object 6"/>
          <p:cNvSpPr txBox="1">
            <a:spLocks noGrp="1"/>
          </p:cNvSpPr>
          <p:nvPr>
            <p:ph type="title"/>
          </p:nvPr>
        </p:nvSpPr>
        <p:spPr>
          <a:xfrm>
            <a:off x="2257366" y="78807"/>
            <a:ext cx="2602865" cy="433070"/>
          </a:xfrm>
          <a:prstGeom prst="rect">
            <a:avLst/>
          </a:prstGeom>
        </p:spPr>
        <p:txBody>
          <a:bodyPr vert="horz" wrap="square" lIns="0" tIns="15240" rIns="0" bIns="0" rtlCol="0">
            <a:spAutoFit/>
          </a:bodyPr>
          <a:lstStyle/>
          <a:p>
            <a:pPr marL="38100">
              <a:lnSpc>
                <a:spcPct val="100000"/>
              </a:lnSpc>
              <a:spcBef>
                <a:spcPts val="120"/>
              </a:spcBef>
            </a:pPr>
            <a:r>
              <a:rPr sz="3975" spc="165" baseline="-35639" dirty="0">
                <a:latin typeface="Symbol"/>
                <a:cs typeface="Symbol"/>
              </a:rPr>
              <a:t></a:t>
            </a:r>
            <a:r>
              <a:rPr sz="3975" spc="337" baseline="-35639" dirty="0"/>
              <a:t> </a:t>
            </a:r>
            <a:r>
              <a:rPr sz="2650" spc="65" dirty="0"/>
              <a:t>2.</a:t>
            </a:r>
            <a:r>
              <a:rPr sz="2650" spc="315" dirty="0"/>
              <a:t>5</a:t>
            </a:r>
            <a:r>
              <a:rPr sz="2650" spc="110" dirty="0">
                <a:latin typeface="Symbol"/>
                <a:cs typeface="Symbol"/>
              </a:rPr>
              <a:t></a:t>
            </a:r>
            <a:r>
              <a:rPr sz="2650" spc="-370" dirty="0"/>
              <a:t> </a:t>
            </a:r>
            <a:r>
              <a:rPr sz="2650" spc="65" dirty="0"/>
              <a:t>5.</a:t>
            </a:r>
            <a:r>
              <a:rPr sz="2650" spc="100" dirty="0"/>
              <a:t>4</a:t>
            </a:r>
            <a:r>
              <a:rPr sz="2650" spc="185" dirty="0"/>
              <a:t> </a:t>
            </a:r>
            <a:r>
              <a:rPr sz="3975" spc="165" baseline="-35639" dirty="0">
                <a:latin typeface="Symbol"/>
                <a:cs typeface="Symbol"/>
              </a:rPr>
              <a:t></a:t>
            </a:r>
            <a:r>
              <a:rPr sz="3975" spc="-82" baseline="-35639" dirty="0"/>
              <a:t> </a:t>
            </a:r>
            <a:r>
              <a:rPr sz="3975" spc="135" baseline="-35639" dirty="0"/>
              <a:t>6</a:t>
            </a:r>
            <a:r>
              <a:rPr sz="3975" spc="127" baseline="-35639" dirty="0"/>
              <a:t>8</a:t>
            </a:r>
            <a:r>
              <a:rPr sz="3975" spc="254" baseline="-35639" dirty="0"/>
              <a:t>%</a:t>
            </a:r>
            <a:endParaRPr sz="3975" baseline="-35639">
              <a:latin typeface="Symbol"/>
              <a:cs typeface="Symbol"/>
            </a:endParaRPr>
          </a:p>
        </p:txBody>
      </p:sp>
      <p:sp>
        <p:nvSpPr>
          <p:cNvPr id="7" name="object 7"/>
          <p:cNvSpPr txBox="1"/>
          <p:nvPr/>
        </p:nvSpPr>
        <p:spPr>
          <a:xfrm>
            <a:off x="2555476" y="557280"/>
            <a:ext cx="1232535" cy="433070"/>
          </a:xfrm>
          <a:prstGeom prst="rect">
            <a:avLst/>
          </a:prstGeom>
        </p:spPr>
        <p:txBody>
          <a:bodyPr vert="horz" wrap="square" lIns="0" tIns="15240" rIns="0" bIns="0" rtlCol="0">
            <a:spAutoFit/>
          </a:bodyPr>
          <a:lstStyle/>
          <a:p>
            <a:pPr marL="12700">
              <a:lnSpc>
                <a:spcPct val="100000"/>
              </a:lnSpc>
              <a:spcBef>
                <a:spcPts val="120"/>
              </a:spcBef>
            </a:pPr>
            <a:r>
              <a:rPr sz="2650" spc="130" dirty="0">
                <a:latin typeface="Times New Roman"/>
                <a:cs typeface="Times New Roman"/>
              </a:rPr>
              <a:t>1</a:t>
            </a:r>
            <a:r>
              <a:rPr sz="2650" spc="185" dirty="0">
                <a:latin typeface="Symbol"/>
                <a:cs typeface="Symbol"/>
              </a:rPr>
              <a:t></a:t>
            </a:r>
            <a:r>
              <a:rPr sz="2650" spc="90" dirty="0">
                <a:latin typeface="Times New Roman"/>
                <a:cs typeface="Times New Roman"/>
              </a:rPr>
              <a:t>1</a:t>
            </a:r>
            <a:r>
              <a:rPr sz="2650" spc="85" dirty="0">
                <a:latin typeface="Times New Roman"/>
                <a:cs typeface="Times New Roman"/>
              </a:rPr>
              <a:t>9</a:t>
            </a:r>
            <a:r>
              <a:rPr sz="2650" spc="50" dirty="0">
                <a:latin typeface="Times New Roman"/>
                <a:cs typeface="Times New Roman"/>
              </a:rPr>
              <a:t>.</a:t>
            </a:r>
            <a:r>
              <a:rPr sz="2650" spc="90" dirty="0">
                <a:latin typeface="Times New Roman"/>
                <a:cs typeface="Times New Roman"/>
              </a:rPr>
              <a:t>80</a:t>
            </a:r>
            <a:endParaRPr sz="2650">
              <a:latin typeface="Times New Roman"/>
              <a:cs typeface="Times New Roman"/>
            </a:endParaRPr>
          </a:p>
        </p:txBody>
      </p:sp>
      <p:sp>
        <p:nvSpPr>
          <p:cNvPr id="8" name="object 8"/>
          <p:cNvSpPr txBox="1"/>
          <p:nvPr/>
        </p:nvSpPr>
        <p:spPr>
          <a:xfrm>
            <a:off x="1817848" y="518152"/>
            <a:ext cx="379730" cy="263525"/>
          </a:xfrm>
          <a:prstGeom prst="rect">
            <a:avLst/>
          </a:prstGeom>
        </p:spPr>
        <p:txBody>
          <a:bodyPr vert="horz" wrap="square" lIns="0" tIns="13970" rIns="0" bIns="0" rtlCol="0">
            <a:spAutoFit/>
          </a:bodyPr>
          <a:lstStyle/>
          <a:p>
            <a:pPr marL="12700">
              <a:lnSpc>
                <a:spcPct val="100000"/>
              </a:lnSpc>
              <a:spcBef>
                <a:spcPts val="110"/>
              </a:spcBef>
            </a:pPr>
            <a:r>
              <a:rPr sz="1550" i="1" spc="120" dirty="0">
                <a:latin typeface="Times New Roman"/>
                <a:cs typeface="Times New Roman"/>
              </a:rPr>
              <a:t>G</a:t>
            </a:r>
            <a:r>
              <a:rPr sz="1550" i="1" spc="114" dirty="0">
                <a:latin typeface="Times New Roman"/>
                <a:cs typeface="Times New Roman"/>
              </a:rPr>
              <a:t>a</a:t>
            </a:r>
            <a:r>
              <a:rPr sz="1550" i="1" spc="45" dirty="0">
                <a:latin typeface="Times New Roman"/>
                <a:cs typeface="Times New Roman"/>
              </a:rPr>
              <a:t>s</a:t>
            </a:r>
            <a:endParaRPr sz="1550">
              <a:latin typeface="Times New Roman"/>
              <a:cs typeface="Times New Roman"/>
            </a:endParaRPr>
          </a:p>
        </p:txBody>
      </p:sp>
      <p:sp>
        <p:nvSpPr>
          <p:cNvPr id="9" name="object 9"/>
          <p:cNvSpPr txBox="1"/>
          <p:nvPr/>
        </p:nvSpPr>
        <p:spPr>
          <a:xfrm>
            <a:off x="1590832" y="271392"/>
            <a:ext cx="244475" cy="457834"/>
          </a:xfrm>
          <a:prstGeom prst="rect">
            <a:avLst/>
          </a:prstGeom>
        </p:spPr>
        <p:txBody>
          <a:bodyPr vert="horz" wrap="square" lIns="0" tIns="17145" rIns="0" bIns="0" rtlCol="0">
            <a:spAutoFit/>
          </a:bodyPr>
          <a:lstStyle/>
          <a:p>
            <a:pPr marL="12700">
              <a:lnSpc>
                <a:spcPct val="100000"/>
              </a:lnSpc>
              <a:spcBef>
                <a:spcPts val="135"/>
              </a:spcBef>
            </a:pPr>
            <a:r>
              <a:rPr sz="2800" spc="30" dirty="0">
                <a:latin typeface="Symbol"/>
                <a:cs typeface="Symbol"/>
              </a:rPr>
              <a:t></a:t>
            </a:r>
            <a:endParaRPr sz="2800">
              <a:latin typeface="Symbol"/>
              <a:cs typeface="Symbo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386318" y="6445541"/>
            <a:ext cx="247015" cy="196215"/>
          </a:xfrm>
          <a:prstGeom prst="rect">
            <a:avLst/>
          </a:prstGeom>
        </p:spPr>
        <p:txBody>
          <a:bodyPr vert="horz" wrap="square" lIns="0" tIns="0" rIns="0" bIns="0" rtlCol="0">
            <a:spAutoFit/>
          </a:bodyPr>
          <a:lstStyle/>
          <a:p>
            <a:pPr marL="48260">
              <a:lnSpc>
                <a:spcPts val="1430"/>
              </a:lnSpc>
            </a:pPr>
            <a:fld id="{81D60167-4931-47E6-BA6A-407CBD079E47}" type="slidenum">
              <a:rPr sz="1200" dirty="0">
                <a:solidFill>
                  <a:srgbClr val="888888"/>
                </a:solidFill>
                <a:latin typeface="Arial MT"/>
                <a:cs typeface="Arial MT"/>
              </a:rPr>
              <a:pPr marL="48260">
                <a:lnSpc>
                  <a:spcPts val="1430"/>
                </a:lnSpc>
              </a:pPr>
              <a:t>12</a:t>
            </a:fld>
            <a:endParaRPr sz="1200">
              <a:latin typeface="Arial MT"/>
              <a:cs typeface="Arial MT"/>
            </a:endParaRPr>
          </a:p>
        </p:txBody>
      </p:sp>
      <p:sp>
        <p:nvSpPr>
          <p:cNvPr id="2" name="object 2"/>
          <p:cNvSpPr txBox="1">
            <a:spLocks noGrp="1"/>
          </p:cNvSpPr>
          <p:nvPr>
            <p:ph type="title"/>
          </p:nvPr>
        </p:nvSpPr>
        <p:spPr>
          <a:xfrm>
            <a:off x="115315" y="32339"/>
            <a:ext cx="8808085" cy="2770505"/>
          </a:xfrm>
          <a:prstGeom prst="rect">
            <a:avLst/>
          </a:prstGeom>
        </p:spPr>
        <p:txBody>
          <a:bodyPr vert="horz" wrap="square" lIns="0" tIns="13335" rIns="0" bIns="0" rtlCol="0">
            <a:spAutoFit/>
          </a:bodyPr>
          <a:lstStyle/>
          <a:p>
            <a:pPr marL="12700" marR="5080" algn="just">
              <a:lnSpc>
                <a:spcPct val="150000"/>
              </a:lnSpc>
              <a:spcBef>
                <a:spcPts val="105"/>
              </a:spcBef>
            </a:pPr>
            <a:r>
              <a:rPr sz="2400" dirty="0"/>
              <a:t>*</a:t>
            </a:r>
            <a:r>
              <a:rPr sz="2400" spc="5" dirty="0"/>
              <a:t> </a:t>
            </a:r>
            <a:r>
              <a:rPr sz="2400" spc="-5" dirty="0"/>
              <a:t>Onshore </a:t>
            </a:r>
            <a:r>
              <a:rPr sz="2400" dirty="0"/>
              <a:t>wind </a:t>
            </a:r>
            <a:r>
              <a:rPr sz="2400" spc="-10" dirty="0"/>
              <a:t>energy </a:t>
            </a:r>
            <a:r>
              <a:rPr sz="2400" spc="-5" dirty="0"/>
              <a:t>potential </a:t>
            </a:r>
            <a:r>
              <a:rPr sz="2400" dirty="0"/>
              <a:t>is </a:t>
            </a:r>
            <a:r>
              <a:rPr sz="2400" spc="-5" dirty="0"/>
              <a:t>estimated </a:t>
            </a:r>
            <a:r>
              <a:rPr sz="2400" dirty="0"/>
              <a:t>to </a:t>
            </a:r>
            <a:r>
              <a:rPr sz="2400" spc="-5" dirty="0"/>
              <a:t>be </a:t>
            </a:r>
            <a:r>
              <a:rPr sz="2400" dirty="0"/>
              <a:t>around </a:t>
            </a:r>
            <a:r>
              <a:rPr sz="2400" spc="-5" dirty="0"/>
              <a:t>49,130 </a:t>
            </a:r>
            <a:r>
              <a:rPr sz="2400" spc="20" dirty="0"/>
              <a:t>MW </a:t>
            </a:r>
            <a:r>
              <a:rPr sz="2400" spc="-585" dirty="0"/>
              <a:t> </a:t>
            </a:r>
            <a:r>
              <a:rPr sz="2400" dirty="0"/>
              <a:t>at a </a:t>
            </a:r>
            <a:r>
              <a:rPr sz="2400" spc="-5" dirty="0"/>
              <a:t>height </a:t>
            </a:r>
            <a:r>
              <a:rPr sz="2400" dirty="0"/>
              <a:t>of 50 </a:t>
            </a:r>
            <a:r>
              <a:rPr sz="2400" spc="-10" dirty="0"/>
              <a:t>m. </a:t>
            </a:r>
            <a:r>
              <a:rPr sz="2400" dirty="0"/>
              <a:t>It </a:t>
            </a:r>
            <a:r>
              <a:rPr sz="2400" spc="-10" dirty="0"/>
              <a:t>is </a:t>
            </a:r>
            <a:r>
              <a:rPr sz="2400" spc="-5" dirty="0"/>
              <a:t>estimated </a:t>
            </a:r>
            <a:r>
              <a:rPr sz="2400" dirty="0"/>
              <a:t>that around 17% of wind </a:t>
            </a:r>
            <a:r>
              <a:rPr sz="2400" spc="-10" dirty="0"/>
              <a:t>energy </a:t>
            </a:r>
            <a:r>
              <a:rPr sz="2400" dirty="0"/>
              <a:t>is </a:t>
            </a:r>
            <a:r>
              <a:rPr sz="2400" spc="5" dirty="0"/>
              <a:t> </a:t>
            </a:r>
            <a:r>
              <a:rPr sz="2400" spc="-5" dirty="0"/>
              <a:t>utilized </a:t>
            </a:r>
            <a:r>
              <a:rPr sz="2400" dirty="0"/>
              <a:t>whereas 25,000 </a:t>
            </a:r>
            <a:r>
              <a:rPr sz="2400" spc="5" dirty="0"/>
              <a:t>MW </a:t>
            </a:r>
            <a:r>
              <a:rPr sz="2400" spc="-5" dirty="0"/>
              <a:t>Has </a:t>
            </a:r>
            <a:r>
              <a:rPr sz="2400" dirty="0"/>
              <a:t>been </a:t>
            </a:r>
            <a:r>
              <a:rPr sz="2400" spc="-5" dirty="0"/>
              <a:t>connected </a:t>
            </a:r>
            <a:r>
              <a:rPr sz="2400" dirty="0"/>
              <a:t>to </a:t>
            </a:r>
            <a:r>
              <a:rPr sz="2400" spc="-5" dirty="0"/>
              <a:t>the </a:t>
            </a:r>
            <a:r>
              <a:rPr sz="2400" dirty="0"/>
              <a:t>grid. </a:t>
            </a:r>
            <a:r>
              <a:rPr sz="2400" spc="-30" dirty="0"/>
              <a:t>Wind </a:t>
            </a:r>
            <a:r>
              <a:rPr sz="2400" spc="-25" dirty="0"/>
              <a:t> </a:t>
            </a:r>
            <a:r>
              <a:rPr sz="2400" spc="-10" dirty="0"/>
              <a:t>energy</a:t>
            </a:r>
            <a:r>
              <a:rPr sz="2400" spc="-5" dirty="0"/>
              <a:t> </a:t>
            </a:r>
            <a:r>
              <a:rPr sz="2400" dirty="0"/>
              <a:t>is</a:t>
            </a:r>
            <a:r>
              <a:rPr sz="2400" spc="5" dirty="0"/>
              <a:t> </a:t>
            </a:r>
            <a:r>
              <a:rPr sz="2400" dirty="0"/>
              <a:t>considered</a:t>
            </a:r>
            <a:r>
              <a:rPr sz="2400" spc="5" dirty="0"/>
              <a:t> </a:t>
            </a:r>
            <a:r>
              <a:rPr sz="2400" spc="-5" dirty="0"/>
              <a:t>to</a:t>
            </a:r>
            <a:r>
              <a:rPr sz="2400" dirty="0"/>
              <a:t> </a:t>
            </a:r>
            <a:r>
              <a:rPr sz="2400" spc="-5" dirty="0"/>
              <a:t>be</a:t>
            </a:r>
            <a:r>
              <a:rPr sz="2400" dirty="0"/>
              <a:t> a</a:t>
            </a:r>
            <a:r>
              <a:rPr sz="2400" spc="5" dirty="0"/>
              <a:t> </a:t>
            </a:r>
            <a:r>
              <a:rPr sz="2400" spc="-5" dirty="0"/>
              <a:t>viable</a:t>
            </a:r>
            <a:r>
              <a:rPr sz="2400" dirty="0"/>
              <a:t> </a:t>
            </a:r>
            <a:r>
              <a:rPr sz="2400" spc="-5" dirty="0"/>
              <a:t>source</a:t>
            </a:r>
            <a:r>
              <a:rPr sz="2400" dirty="0"/>
              <a:t> to</a:t>
            </a:r>
            <a:r>
              <a:rPr sz="2400" spc="5" dirty="0"/>
              <a:t> </a:t>
            </a:r>
            <a:r>
              <a:rPr sz="2400" spc="-5" dirty="0"/>
              <a:t>tackle</a:t>
            </a:r>
            <a:r>
              <a:rPr sz="2400" dirty="0"/>
              <a:t> the</a:t>
            </a:r>
            <a:r>
              <a:rPr sz="2400" spc="600" dirty="0"/>
              <a:t> </a:t>
            </a:r>
            <a:r>
              <a:rPr sz="2400" spc="-15" dirty="0"/>
              <a:t>energy </a:t>
            </a:r>
            <a:r>
              <a:rPr sz="2400" spc="-10" dirty="0"/>
              <a:t> </a:t>
            </a:r>
            <a:r>
              <a:rPr sz="2400" spc="-5" dirty="0"/>
              <a:t>problems.</a:t>
            </a:r>
            <a:endParaRPr sz="2400"/>
          </a:p>
        </p:txBody>
      </p:sp>
      <p:sp>
        <p:nvSpPr>
          <p:cNvPr id="3" name="object 3"/>
          <p:cNvSpPr txBox="1"/>
          <p:nvPr/>
        </p:nvSpPr>
        <p:spPr>
          <a:xfrm>
            <a:off x="64515" y="3390722"/>
            <a:ext cx="8900160" cy="2952750"/>
          </a:xfrm>
          <a:prstGeom prst="rect">
            <a:avLst/>
          </a:prstGeom>
        </p:spPr>
        <p:txBody>
          <a:bodyPr vert="horz" wrap="square" lIns="0" tIns="12700" rIns="0" bIns="0" rtlCol="0">
            <a:spAutoFit/>
          </a:bodyPr>
          <a:lstStyle/>
          <a:p>
            <a:pPr marL="63500" marR="55880" algn="just">
              <a:lnSpc>
                <a:spcPct val="100000"/>
              </a:lnSpc>
              <a:spcBef>
                <a:spcPts val="100"/>
              </a:spcBef>
            </a:pPr>
            <a:r>
              <a:rPr sz="2400" dirty="0">
                <a:latin typeface="Times New Roman"/>
                <a:cs typeface="Times New Roman"/>
              </a:rPr>
              <a:t>* </a:t>
            </a:r>
            <a:r>
              <a:rPr sz="2400" spc="-5" dirty="0">
                <a:latin typeface="Times New Roman"/>
                <a:cs typeface="Times New Roman"/>
              </a:rPr>
              <a:t>About </a:t>
            </a:r>
            <a:r>
              <a:rPr sz="2400" spc="-10" dirty="0">
                <a:latin typeface="Times New Roman"/>
                <a:cs typeface="Times New Roman"/>
              </a:rPr>
              <a:t>1/4</a:t>
            </a:r>
            <a:r>
              <a:rPr sz="2400" spc="-15" baseline="24305" dirty="0">
                <a:latin typeface="Times New Roman"/>
                <a:cs typeface="Times New Roman"/>
              </a:rPr>
              <a:t>th</a:t>
            </a:r>
            <a:r>
              <a:rPr sz="2400" spc="-7" baseline="24305" dirty="0">
                <a:latin typeface="Times New Roman"/>
                <a:cs typeface="Times New Roman"/>
              </a:rPr>
              <a:t> </a:t>
            </a:r>
            <a:r>
              <a:rPr sz="2400" spc="-5" dirty="0">
                <a:latin typeface="Times New Roman"/>
                <a:cs typeface="Times New Roman"/>
              </a:rPr>
              <a:t>of </a:t>
            </a:r>
            <a:r>
              <a:rPr sz="2400" spc="-10" dirty="0">
                <a:latin typeface="Times New Roman"/>
                <a:cs typeface="Times New Roman"/>
              </a:rPr>
              <a:t>energy </a:t>
            </a:r>
            <a:r>
              <a:rPr sz="2400" dirty="0">
                <a:latin typeface="Times New Roman"/>
                <a:cs typeface="Times New Roman"/>
              </a:rPr>
              <a:t>used in </a:t>
            </a:r>
            <a:r>
              <a:rPr sz="2400" spc="-5" dirty="0">
                <a:latin typeface="Times New Roman"/>
                <a:cs typeface="Times New Roman"/>
              </a:rPr>
              <a:t>India </a:t>
            </a:r>
            <a:r>
              <a:rPr sz="2400" dirty="0">
                <a:latin typeface="Times New Roman"/>
                <a:cs typeface="Times New Roman"/>
              </a:rPr>
              <a:t>is in the </a:t>
            </a:r>
            <a:r>
              <a:rPr sz="2400" spc="-5" dirty="0">
                <a:latin typeface="Times New Roman"/>
                <a:cs typeface="Times New Roman"/>
              </a:rPr>
              <a:t>form </a:t>
            </a:r>
            <a:r>
              <a:rPr sz="2400" spc="5" dirty="0">
                <a:latin typeface="Times New Roman"/>
                <a:cs typeface="Times New Roman"/>
              </a:rPr>
              <a:t>of </a:t>
            </a:r>
            <a:r>
              <a:rPr sz="2400" spc="-5" dirty="0">
                <a:latin typeface="Times New Roman"/>
                <a:cs typeface="Times New Roman"/>
              </a:rPr>
              <a:t>biomass </a:t>
            </a:r>
            <a:r>
              <a:rPr sz="2400" dirty="0">
                <a:latin typeface="Times New Roman"/>
                <a:cs typeface="Times New Roman"/>
              </a:rPr>
              <a:t>that </a:t>
            </a:r>
            <a:r>
              <a:rPr sz="2400" spc="5" dirty="0">
                <a:latin typeface="Times New Roman"/>
                <a:cs typeface="Times New Roman"/>
              </a:rPr>
              <a:t> </a:t>
            </a:r>
            <a:r>
              <a:rPr sz="2400" spc="-5" dirty="0">
                <a:latin typeface="Times New Roman"/>
                <a:cs typeface="Times New Roman"/>
              </a:rPr>
              <a:t>consists </a:t>
            </a:r>
            <a:r>
              <a:rPr sz="2400" dirty="0">
                <a:latin typeface="Times New Roman"/>
                <a:cs typeface="Times New Roman"/>
              </a:rPr>
              <a:t>of </a:t>
            </a:r>
            <a:r>
              <a:rPr sz="2400" spc="-5" dirty="0">
                <a:latin typeface="Times New Roman"/>
                <a:cs typeface="Times New Roman"/>
              </a:rPr>
              <a:t>firewood, cattle </a:t>
            </a:r>
            <a:r>
              <a:rPr sz="2400" dirty="0">
                <a:latin typeface="Times New Roman"/>
                <a:cs typeface="Times New Roman"/>
              </a:rPr>
              <a:t>dung, </a:t>
            </a:r>
            <a:r>
              <a:rPr sz="2400" spc="-5" dirty="0">
                <a:latin typeface="Times New Roman"/>
                <a:cs typeface="Times New Roman"/>
              </a:rPr>
              <a:t>agriculture waste etc. This </a:t>
            </a:r>
            <a:r>
              <a:rPr sz="2400" dirty="0">
                <a:latin typeface="Times New Roman"/>
                <a:cs typeface="Times New Roman"/>
              </a:rPr>
              <a:t>sector is </a:t>
            </a:r>
            <a:r>
              <a:rPr sz="2400" spc="5" dirty="0">
                <a:latin typeface="Times New Roman"/>
                <a:cs typeface="Times New Roman"/>
              </a:rPr>
              <a:t> </a:t>
            </a:r>
            <a:r>
              <a:rPr sz="2400" spc="-5" dirty="0">
                <a:latin typeface="Times New Roman"/>
                <a:cs typeface="Times New Roman"/>
              </a:rPr>
              <a:t>managed</a:t>
            </a:r>
            <a:r>
              <a:rPr sz="2400" dirty="0">
                <a:latin typeface="Times New Roman"/>
                <a:cs typeface="Times New Roman"/>
              </a:rPr>
              <a:t> by</a:t>
            </a:r>
            <a:r>
              <a:rPr sz="2400" spc="5" dirty="0">
                <a:latin typeface="Times New Roman"/>
                <a:cs typeface="Times New Roman"/>
              </a:rPr>
              <a:t> </a:t>
            </a:r>
            <a:r>
              <a:rPr sz="2400" spc="-5" dirty="0">
                <a:latin typeface="Times New Roman"/>
                <a:cs typeface="Times New Roman"/>
              </a:rPr>
              <a:t>rural</a:t>
            </a:r>
            <a:r>
              <a:rPr sz="2400" dirty="0">
                <a:latin typeface="Times New Roman"/>
                <a:cs typeface="Times New Roman"/>
              </a:rPr>
              <a:t> </a:t>
            </a:r>
            <a:r>
              <a:rPr sz="2400" spc="-5" dirty="0">
                <a:latin typeface="Times New Roman"/>
                <a:cs typeface="Times New Roman"/>
              </a:rPr>
              <a:t>people</a:t>
            </a:r>
            <a:r>
              <a:rPr sz="2400" dirty="0">
                <a:latin typeface="Times New Roman"/>
                <a:cs typeface="Times New Roman"/>
              </a:rPr>
              <a:t> without</a:t>
            </a:r>
            <a:r>
              <a:rPr sz="2400" spc="5" dirty="0">
                <a:latin typeface="Times New Roman"/>
                <a:cs typeface="Times New Roman"/>
              </a:rPr>
              <a:t> </a:t>
            </a:r>
            <a:r>
              <a:rPr sz="2400" spc="-5" dirty="0">
                <a:latin typeface="Times New Roman"/>
                <a:cs typeface="Times New Roman"/>
              </a:rPr>
              <a:t>any</a:t>
            </a:r>
            <a:r>
              <a:rPr sz="2400" dirty="0">
                <a:latin typeface="Times New Roman"/>
                <a:cs typeface="Times New Roman"/>
              </a:rPr>
              <a:t> </a:t>
            </a:r>
            <a:r>
              <a:rPr sz="2400" spc="-20" dirty="0">
                <a:latin typeface="Times New Roman"/>
                <a:cs typeface="Times New Roman"/>
              </a:rPr>
              <a:t>technology,</a:t>
            </a:r>
            <a:r>
              <a:rPr sz="2400" spc="-15" dirty="0">
                <a:latin typeface="Times New Roman"/>
                <a:cs typeface="Times New Roman"/>
              </a:rPr>
              <a:t> </a:t>
            </a:r>
            <a:r>
              <a:rPr sz="2400" spc="-5" dirty="0">
                <a:latin typeface="Times New Roman"/>
                <a:cs typeface="Times New Roman"/>
              </a:rPr>
              <a:t>management</a:t>
            </a:r>
            <a:r>
              <a:rPr sz="2400" dirty="0">
                <a:latin typeface="Times New Roman"/>
                <a:cs typeface="Times New Roman"/>
              </a:rPr>
              <a:t> and </a:t>
            </a:r>
            <a:r>
              <a:rPr sz="2400" spc="-585" dirty="0">
                <a:latin typeface="Times New Roman"/>
                <a:cs typeface="Times New Roman"/>
              </a:rPr>
              <a:t> </a:t>
            </a:r>
            <a:r>
              <a:rPr sz="2400" spc="-5" dirty="0">
                <a:latin typeface="Times New Roman"/>
                <a:cs typeface="Times New Roman"/>
              </a:rPr>
              <a:t>investment. </a:t>
            </a:r>
            <a:r>
              <a:rPr sz="2400" dirty="0">
                <a:latin typeface="Times New Roman"/>
                <a:cs typeface="Times New Roman"/>
              </a:rPr>
              <a:t>Indian Govt. is </a:t>
            </a:r>
            <a:r>
              <a:rPr sz="2400" spc="-5" dirty="0">
                <a:latin typeface="Times New Roman"/>
                <a:cs typeface="Times New Roman"/>
              </a:rPr>
              <a:t>promoting </a:t>
            </a:r>
            <a:r>
              <a:rPr sz="2400" dirty="0">
                <a:latin typeface="Times New Roman"/>
                <a:cs typeface="Times New Roman"/>
              </a:rPr>
              <a:t>to </a:t>
            </a:r>
            <a:r>
              <a:rPr sz="2400" spc="-5" dirty="0">
                <a:latin typeface="Times New Roman"/>
                <a:cs typeface="Times New Roman"/>
              </a:rPr>
              <a:t>use </a:t>
            </a:r>
            <a:r>
              <a:rPr sz="2400" spc="-10" dirty="0">
                <a:latin typeface="Times New Roman"/>
                <a:cs typeface="Times New Roman"/>
              </a:rPr>
              <a:t>biomass </a:t>
            </a:r>
            <a:r>
              <a:rPr sz="2400" dirty="0">
                <a:latin typeface="Times New Roman"/>
                <a:cs typeface="Times New Roman"/>
              </a:rPr>
              <a:t>to </a:t>
            </a:r>
            <a:r>
              <a:rPr sz="2400" spc="-5" dirty="0">
                <a:latin typeface="Times New Roman"/>
                <a:cs typeface="Times New Roman"/>
              </a:rPr>
              <a:t>make deficit </a:t>
            </a:r>
            <a:r>
              <a:rPr sz="2400" dirty="0">
                <a:latin typeface="Times New Roman"/>
                <a:cs typeface="Times New Roman"/>
              </a:rPr>
              <a:t>of </a:t>
            </a:r>
            <a:r>
              <a:rPr sz="2400" spc="-585" dirty="0">
                <a:latin typeface="Times New Roman"/>
                <a:cs typeface="Times New Roman"/>
              </a:rPr>
              <a:t> </a:t>
            </a:r>
            <a:r>
              <a:rPr sz="2400" spc="-30" dirty="0">
                <a:latin typeface="Times New Roman"/>
                <a:cs typeface="Times New Roman"/>
              </a:rPr>
              <a:t>energy.</a:t>
            </a:r>
            <a:r>
              <a:rPr sz="2400" spc="-25" dirty="0">
                <a:latin typeface="Times New Roman"/>
                <a:cs typeface="Times New Roman"/>
              </a:rPr>
              <a:t> </a:t>
            </a:r>
            <a:r>
              <a:rPr sz="2400" spc="-5" dirty="0">
                <a:latin typeface="Times New Roman"/>
                <a:cs typeface="Times New Roman"/>
              </a:rPr>
              <a:t>Studies</a:t>
            </a:r>
            <a:r>
              <a:rPr sz="2400" dirty="0">
                <a:latin typeface="Times New Roman"/>
                <a:cs typeface="Times New Roman"/>
              </a:rPr>
              <a:t> </a:t>
            </a:r>
            <a:r>
              <a:rPr sz="2400" spc="-5" dirty="0">
                <a:latin typeface="Times New Roman"/>
                <a:cs typeface="Times New Roman"/>
              </a:rPr>
              <a:t>have</a:t>
            </a:r>
            <a:r>
              <a:rPr sz="2400" dirty="0">
                <a:latin typeface="Times New Roman"/>
                <a:cs typeface="Times New Roman"/>
              </a:rPr>
              <a:t> </a:t>
            </a:r>
            <a:r>
              <a:rPr sz="2400" spc="-5" dirty="0">
                <a:latin typeface="Times New Roman"/>
                <a:cs typeface="Times New Roman"/>
              </a:rPr>
              <a:t>estimated</a:t>
            </a:r>
            <a:r>
              <a:rPr sz="2400" dirty="0">
                <a:latin typeface="Times New Roman"/>
                <a:cs typeface="Times New Roman"/>
              </a:rPr>
              <a:t> </a:t>
            </a:r>
            <a:r>
              <a:rPr sz="2400" spc="-5" dirty="0">
                <a:latin typeface="Times New Roman"/>
                <a:cs typeface="Times New Roman"/>
              </a:rPr>
              <a:t>that</a:t>
            </a:r>
            <a:r>
              <a:rPr sz="2400" dirty="0">
                <a:latin typeface="Times New Roman"/>
                <a:cs typeface="Times New Roman"/>
              </a:rPr>
              <a:t> </a:t>
            </a:r>
            <a:r>
              <a:rPr sz="2400" spc="-5" dirty="0">
                <a:latin typeface="Times New Roman"/>
                <a:cs typeface="Times New Roman"/>
              </a:rPr>
              <a:t>the</a:t>
            </a:r>
            <a:r>
              <a:rPr sz="2400" dirty="0">
                <a:latin typeface="Times New Roman"/>
                <a:cs typeface="Times New Roman"/>
              </a:rPr>
              <a:t> </a:t>
            </a:r>
            <a:r>
              <a:rPr sz="2400" spc="-10" dirty="0">
                <a:latin typeface="Times New Roman"/>
                <a:cs typeface="Times New Roman"/>
              </a:rPr>
              <a:t>biomass</a:t>
            </a:r>
            <a:r>
              <a:rPr sz="2400" spc="-5" dirty="0">
                <a:latin typeface="Times New Roman"/>
                <a:cs typeface="Times New Roman"/>
              </a:rPr>
              <a:t> </a:t>
            </a:r>
            <a:r>
              <a:rPr sz="2400" dirty="0">
                <a:latin typeface="Times New Roman"/>
                <a:cs typeface="Times New Roman"/>
              </a:rPr>
              <a:t>has</a:t>
            </a:r>
            <a:r>
              <a:rPr sz="2400" spc="5" dirty="0">
                <a:latin typeface="Times New Roman"/>
                <a:cs typeface="Times New Roman"/>
              </a:rPr>
              <a:t> </a:t>
            </a:r>
            <a:r>
              <a:rPr sz="2400" spc="-5" dirty="0">
                <a:latin typeface="Times New Roman"/>
                <a:cs typeface="Times New Roman"/>
              </a:rPr>
              <a:t>potential</a:t>
            </a:r>
            <a:r>
              <a:rPr sz="2400" dirty="0">
                <a:latin typeface="Times New Roman"/>
                <a:cs typeface="Times New Roman"/>
              </a:rPr>
              <a:t> </a:t>
            </a:r>
            <a:r>
              <a:rPr sz="2400" spc="-5" dirty="0">
                <a:latin typeface="Times New Roman"/>
                <a:cs typeface="Times New Roman"/>
              </a:rPr>
              <a:t>of </a:t>
            </a:r>
            <a:r>
              <a:rPr sz="2400" dirty="0">
                <a:latin typeface="Times New Roman"/>
                <a:cs typeface="Times New Roman"/>
              </a:rPr>
              <a:t> </a:t>
            </a:r>
            <a:r>
              <a:rPr sz="2400" spc="-5" dirty="0">
                <a:latin typeface="Times New Roman"/>
                <a:cs typeface="Times New Roman"/>
              </a:rPr>
              <a:t>generating</a:t>
            </a:r>
            <a:r>
              <a:rPr sz="2400" spc="595" dirty="0">
                <a:latin typeface="Times New Roman"/>
                <a:cs typeface="Times New Roman"/>
              </a:rPr>
              <a:t> </a:t>
            </a:r>
            <a:r>
              <a:rPr sz="2400" dirty="0">
                <a:latin typeface="Times New Roman"/>
                <a:cs typeface="Times New Roman"/>
              </a:rPr>
              <a:t>17,000MW</a:t>
            </a:r>
            <a:r>
              <a:rPr sz="2400" spc="605" dirty="0">
                <a:latin typeface="Times New Roman"/>
                <a:cs typeface="Times New Roman"/>
              </a:rPr>
              <a:t> </a:t>
            </a:r>
            <a:r>
              <a:rPr sz="2400" dirty="0">
                <a:latin typeface="Times New Roman"/>
                <a:cs typeface="Times New Roman"/>
              </a:rPr>
              <a:t>from</a:t>
            </a:r>
            <a:r>
              <a:rPr sz="2400" spc="605" dirty="0">
                <a:latin typeface="Times New Roman"/>
                <a:cs typeface="Times New Roman"/>
              </a:rPr>
              <a:t> </a:t>
            </a:r>
            <a:r>
              <a:rPr sz="2400" dirty="0">
                <a:latin typeface="Times New Roman"/>
                <a:cs typeface="Times New Roman"/>
              </a:rPr>
              <a:t>agro</a:t>
            </a:r>
            <a:r>
              <a:rPr sz="2400" spc="605" dirty="0">
                <a:latin typeface="Times New Roman"/>
                <a:cs typeface="Times New Roman"/>
              </a:rPr>
              <a:t> </a:t>
            </a:r>
            <a:r>
              <a:rPr sz="2400" dirty="0">
                <a:latin typeface="Times New Roman"/>
                <a:cs typeface="Times New Roman"/>
              </a:rPr>
              <a:t>and   forest  </a:t>
            </a:r>
            <a:r>
              <a:rPr sz="2400" spc="5" dirty="0">
                <a:latin typeface="Times New Roman"/>
                <a:cs typeface="Times New Roman"/>
              </a:rPr>
              <a:t> </a:t>
            </a:r>
            <a:r>
              <a:rPr sz="2400" spc="-5" dirty="0">
                <a:latin typeface="Times New Roman"/>
                <a:cs typeface="Times New Roman"/>
              </a:rPr>
              <a:t>residues</a:t>
            </a:r>
            <a:r>
              <a:rPr sz="2400" spc="1190" dirty="0">
                <a:latin typeface="Times New Roman"/>
                <a:cs typeface="Times New Roman"/>
              </a:rPr>
              <a:t> </a:t>
            </a:r>
            <a:r>
              <a:rPr sz="2400" spc="-5" dirty="0">
                <a:latin typeface="Times New Roman"/>
                <a:cs typeface="Times New Roman"/>
              </a:rPr>
              <a:t>alone. </a:t>
            </a:r>
            <a:r>
              <a:rPr sz="2400" dirty="0">
                <a:latin typeface="Times New Roman"/>
                <a:cs typeface="Times New Roman"/>
              </a:rPr>
              <a:t> Biogas</a:t>
            </a:r>
            <a:r>
              <a:rPr sz="2400" spc="5" dirty="0">
                <a:latin typeface="Times New Roman"/>
                <a:cs typeface="Times New Roman"/>
              </a:rPr>
              <a:t> </a:t>
            </a:r>
            <a:r>
              <a:rPr sz="2400" dirty="0">
                <a:latin typeface="Times New Roman"/>
                <a:cs typeface="Times New Roman"/>
              </a:rPr>
              <a:t>is</a:t>
            </a:r>
            <a:r>
              <a:rPr sz="2400" spc="5" dirty="0">
                <a:latin typeface="Times New Roman"/>
                <a:cs typeface="Times New Roman"/>
              </a:rPr>
              <a:t> </a:t>
            </a:r>
            <a:r>
              <a:rPr sz="2400" dirty="0">
                <a:latin typeface="Times New Roman"/>
                <a:cs typeface="Times New Roman"/>
              </a:rPr>
              <a:t>a</a:t>
            </a:r>
            <a:r>
              <a:rPr sz="2400" spc="5" dirty="0">
                <a:latin typeface="Times New Roman"/>
                <a:cs typeface="Times New Roman"/>
              </a:rPr>
              <a:t> </a:t>
            </a:r>
            <a:r>
              <a:rPr sz="2400" spc="-5" dirty="0">
                <a:latin typeface="Times New Roman"/>
                <a:cs typeface="Times New Roman"/>
              </a:rPr>
              <a:t>three</a:t>
            </a:r>
            <a:r>
              <a:rPr sz="2400" dirty="0">
                <a:latin typeface="Times New Roman"/>
                <a:cs typeface="Times New Roman"/>
              </a:rPr>
              <a:t> </a:t>
            </a:r>
            <a:r>
              <a:rPr sz="2400" spc="-5" dirty="0">
                <a:latin typeface="Times New Roman"/>
                <a:cs typeface="Times New Roman"/>
              </a:rPr>
              <a:t>decade</a:t>
            </a:r>
            <a:r>
              <a:rPr sz="2400" dirty="0">
                <a:latin typeface="Times New Roman"/>
                <a:cs typeface="Times New Roman"/>
              </a:rPr>
              <a:t> old</a:t>
            </a:r>
            <a:r>
              <a:rPr sz="2400" spc="5" dirty="0">
                <a:latin typeface="Times New Roman"/>
                <a:cs typeface="Times New Roman"/>
              </a:rPr>
              <a:t> </a:t>
            </a:r>
            <a:r>
              <a:rPr sz="2400" dirty="0">
                <a:latin typeface="Times New Roman"/>
                <a:cs typeface="Times New Roman"/>
              </a:rPr>
              <a:t>program</a:t>
            </a:r>
            <a:r>
              <a:rPr sz="2400" spc="5" dirty="0">
                <a:latin typeface="Times New Roman"/>
                <a:cs typeface="Times New Roman"/>
              </a:rPr>
              <a:t> </a:t>
            </a:r>
            <a:r>
              <a:rPr sz="2400" dirty="0">
                <a:latin typeface="Times New Roman"/>
                <a:cs typeface="Times New Roman"/>
              </a:rPr>
              <a:t>across</a:t>
            </a:r>
            <a:r>
              <a:rPr sz="2400" spc="5" dirty="0">
                <a:latin typeface="Times New Roman"/>
                <a:cs typeface="Times New Roman"/>
              </a:rPr>
              <a:t> </a:t>
            </a:r>
            <a:r>
              <a:rPr sz="2400" dirty="0">
                <a:latin typeface="Times New Roman"/>
                <a:cs typeface="Times New Roman"/>
              </a:rPr>
              <a:t>India</a:t>
            </a:r>
            <a:r>
              <a:rPr sz="2400" spc="5" dirty="0">
                <a:latin typeface="Times New Roman"/>
                <a:cs typeface="Times New Roman"/>
              </a:rPr>
              <a:t> </a:t>
            </a:r>
            <a:r>
              <a:rPr sz="2400" spc="-5" dirty="0">
                <a:latin typeface="Times New Roman"/>
                <a:cs typeface="Times New Roman"/>
              </a:rPr>
              <a:t>which</a:t>
            </a:r>
            <a:r>
              <a:rPr sz="2400" dirty="0">
                <a:latin typeface="Times New Roman"/>
                <a:cs typeface="Times New Roman"/>
              </a:rPr>
              <a:t> </a:t>
            </a:r>
            <a:r>
              <a:rPr sz="2400" spc="-5" dirty="0">
                <a:latin typeface="Times New Roman"/>
                <a:cs typeface="Times New Roman"/>
              </a:rPr>
              <a:t>covers </a:t>
            </a:r>
            <a:r>
              <a:rPr sz="2400" dirty="0">
                <a:latin typeface="Times New Roman"/>
                <a:cs typeface="Times New Roman"/>
              </a:rPr>
              <a:t> </a:t>
            </a:r>
            <a:r>
              <a:rPr sz="2400" spc="-5" dirty="0">
                <a:latin typeface="Times New Roman"/>
                <a:cs typeface="Times New Roman"/>
              </a:rPr>
              <a:t>estimated</a:t>
            </a:r>
            <a:r>
              <a:rPr sz="2400" spc="-20" dirty="0">
                <a:latin typeface="Times New Roman"/>
                <a:cs typeface="Times New Roman"/>
              </a:rPr>
              <a:t> </a:t>
            </a:r>
            <a:r>
              <a:rPr sz="2400" dirty="0">
                <a:latin typeface="Times New Roman"/>
                <a:cs typeface="Times New Roman"/>
              </a:rPr>
              <a:t>5 </a:t>
            </a:r>
            <a:r>
              <a:rPr sz="2400" spc="-5" dirty="0">
                <a:latin typeface="Times New Roman"/>
                <a:cs typeface="Times New Roman"/>
              </a:rPr>
              <a:t>million</a:t>
            </a:r>
            <a:r>
              <a:rPr sz="2400" spc="-20" dirty="0">
                <a:latin typeface="Times New Roman"/>
                <a:cs typeface="Times New Roman"/>
              </a:rPr>
              <a:t> </a:t>
            </a:r>
            <a:r>
              <a:rPr sz="2400" spc="-5" dirty="0">
                <a:latin typeface="Times New Roman"/>
                <a:cs typeface="Times New Roman"/>
              </a:rPr>
              <a:t>installations.</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121</a:t>
            </a:r>
            <a:endParaRPr sz="1200">
              <a:latin typeface="Arial MT"/>
              <a:cs typeface="Arial MT"/>
            </a:endParaRPr>
          </a:p>
        </p:txBody>
      </p:sp>
      <p:sp>
        <p:nvSpPr>
          <p:cNvPr id="3" name="object 3"/>
          <p:cNvSpPr txBox="1">
            <a:spLocks noGrp="1"/>
          </p:cNvSpPr>
          <p:nvPr>
            <p:ph type="title"/>
          </p:nvPr>
        </p:nvSpPr>
        <p:spPr>
          <a:xfrm>
            <a:off x="2287270" y="215595"/>
            <a:ext cx="4567555" cy="391795"/>
          </a:xfrm>
          <a:prstGeom prst="rect">
            <a:avLst/>
          </a:prstGeom>
        </p:spPr>
        <p:txBody>
          <a:bodyPr vert="horz" wrap="square" lIns="0" tIns="12700" rIns="0" bIns="0" rtlCol="0">
            <a:spAutoFit/>
          </a:bodyPr>
          <a:lstStyle/>
          <a:p>
            <a:pPr marL="12700">
              <a:lnSpc>
                <a:spcPct val="100000"/>
              </a:lnSpc>
              <a:spcBef>
                <a:spcPts val="100"/>
              </a:spcBef>
              <a:tabLst>
                <a:tab pos="443865" algn="l"/>
              </a:tabLst>
            </a:pPr>
            <a:r>
              <a:rPr sz="2400" dirty="0"/>
              <a:t>C.	</a:t>
            </a:r>
            <a:r>
              <a:rPr sz="2400" spc="-20" dirty="0"/>
              <a:t>LIQUEFACTION</a:t>
            </a:r>
            <a:r>
              <a:rPr sz="2400" spc="10" dirty="0"/>
              <a:t> </a:t>
            </a:r>
            <a:r>
              <a:rPr sz="2400" dirty="0"/>
              <a:t>OF</a:t>
            </a:r>
            <a:r>
              <a:rPr sz="2400" spc="-20" dirty="0"/>
              <a:t> </a:t>
            </a:r>
            <a:r>
              <a:rPr sz="2400" spc="-5" dirty="0"/>
              <a:t>BIOMASS</a:t>
            </a:r>
            <a:endParaRPr sz="2400"/>
          </a:p>
        </p:txBody>
      </p:sp>
      <p:sp>
        <p:nvSpPr>
          <p:cNvPr id="4" name="object 4"/>
          <p:cNvSpPr txBox="1"/>
          <p:nvPr/>
        </p:nvSpPr>
        <p:spPr>
          <a:xfrm>
            <a:off x="116839" y="594715"/>
            <a:ext cx="8911590" cy="5513070"/>
          </a:xfrm>
          <a:prstGeom prst="rect">
            <a:avLst/>
          </a:prstGeom>
        </p:spPr>
        <p:txBody>
          <a:bodyPr vert="horz" wrap="square" lIns="0" tIns="165100" rIns="0" bIns="0" rtlCol="0">
            <a:spAutoFit/>
          </a:bodyPr>
          <a:lstStyle/>
          <a:p>
            <a:pPr marL="50800">
              <a:lnSpc>
                <a:spcPct val="100000"/>
              </a:lnSpc>
              <a:spcBef>
                <a:spcPts val="1300"/>
              </a:spcBef>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liquefaction</a:t>
            </a:r>
            <a:r>
              <a:rPr sz="2000" spc="-40" dirty="0">
                <a:latin typeface="Times New Roman"/>
                <a:cs typeface="Times New Roman"/>
              </a:rPr>
              <a:t> </a:t>
            </a:r>
            <a:r>
              <a:rPr sz="2000" dirty="0">
                <a:latin typeface="Times New Roman"/>
                <a:cs typeface="Times New Roman"/>
              </a:rPr>
              <a:t>of gas</a:t>
            </a:r>
            <a:r>
              <a:rPr sz="2000" spc="-10" dirty="0">
                <a:latin typeface="Times New Roman"/>
                <a:cs typeface="Times New Roman"/>
              </a:rPr>
              <a:t> </a:t>
            </a:r>
            <a:r>
              <a:rPr sz="2000" spc="-5" dirty="0">
                <a:latin typeface="Times New Roman"/>
                <a:cs typeface="Times New Roman"/>
              </a:rPr>
              <a:t>takes </a:t>
            </a:r>
            <a:r>
              <a:rPr sz="2000" dirty="0">
                <a:latin typeface="Times New Roman"/>
                <a:cs typeface="Times New Roman"/>
              </a:rPr>
              <a:t>place</a:t>
            </a:r>
            <a:r>
              <a:rPr sz="2000" spc="-20" dirty="0">
                <a:latin typeface="Times New Roman"/>
                <a:cs typeface="Times New Roman"/>
              </a:rPr>
              <a:t> </a:t>
            </a:r>
            <a:r>
              <a:rPr sz="2000" dirty="0">
                <a:latin typeface="Times New Roman"/>
                <a:cs typeface="Times New Roman"/>
              </a:rPr>
              <a:t>through</a:t>
            </a:r>
            <a:r>
              <a:rPr sz="2000" spc="-30" dirty="0">
                <a:latin typeface="Times New Roman"/>
                <a:cs typeface="Times New Roman"/>
              </a:rPr>
              <a:t> </a:t>
            </a:r>
            <a:r>
              <a:rPr sz="2000" dirty="0">
                <a:latin typeface="Times New Roman"/>
                <a:cs typeface="Times New Roman"/>
              </a:rPr>
              <a:t>three</a:t>
            </a:r>
            <a:r>
              <a:rPr sz="2000" spc="-15" dirty="0">
                <a:latin typeface="Times New Roman"/>
                <a:cs typeface="Times New Roman"/>
              </a:rPr>
              <a:t> </a:t>
            </a:r>
            <a:r>
              <a:rPr sz="2000" spc="-5" dirty="0">
                <a:latin typeface="Times New Roman"/>
                <a:cs typeface="Times New Roman"/>
              </a:rPr>
              <a:t>different</a:t>
            </a:r>
            <a:r>
              <a:rPr sz="2000" spc="-45" dirty="0">
                <a:latin typeface="Times New Roman"/>
                <a:cs typeface="Times New Roman"/>
              </a:rPr>
              <a:t> </a:t>
            </a:r>
            <a:r>
              <a:rPr sz="2000" dirty="0">
                <a:latin typeface="Times New Roman"/>
                <a:cs typeface="Times New Roman"/>
              </a:rPr>
              <a:t>processes:</a:t>
            </a:r>
            <a:endParaRPr sz="2000">
              <a:latin typeface="Times New Roman"/>
              <a:cs typeface="Times New Roman"/>
            </a:endParaRPr>
          </a:p>
          <a:p>
            <a:pPr marL="508000" indent="-457200" algn="just">
              <a:lnSpc>
                <a:spcPct val="100000"/>
              </a:lnSpc>
              <a:spcBef>
                <a:spcPts val="1200"/>
              </a:spcBef>
              <a:buAutoNum type="arabicPeriod"/>
              <a:tabLst>
                <a:tab pos="508000" algn="l"/>
              </a:tabLst>
            </a:pPr>
            <a:r>
              <a:rPr sz="2000" dirty="0">
                <a:latin typeface="Times New Roman"/>
                <a:cs typeface="Times New Roman"/>
              </a:rPr>
              <a:t>Liquefaction</a:t>
            </a:r>
            <a:r>
              <a:rPr sz="2000" spc="-30" dirty="0">
                <a:latin typeface="Times New Roman"/>
                <a:cs typeface="Times New Roman"/>
              </a:rPr>
              <a:t> </a:t>
            </a:r>
            <a:r>
              <a:rPr sz="2000" dirty="0">
                <a:latin typeface="Times New Roman"/>
                <a:cs typeface="Times New Roman"/>
              </a:rPr>
              <a:t>through</a:t>
            </a:r>
            <a:r>
              <a:rPr sz="2000" spc="-40" dirty="0">
                <a:latin typeface="Times New Roman"/>
                <a:cs typeface="Times New Roman"/>
              </a:rPr>
              <a:t> </a:t>
            </a:r>
            <a:r>
              <a:rPr sz="2000" spc="-5" dirty="0">
                <a:latin typeface="Times New Roman"/>
                <a:cs typeface="Times New Roman"/>
              </a:rPr>
              <a:t>chemical </a:t>
            </a:r>
            <a:r>
              <a:rPr sz="2000" dirty="0">
                <a:latin typeface="Times New Roman"/>
                <a:cs typeface="Times New Roman"/>
              </a:rPr>
              <a:t>reduction</a:t>
            </a:r>
            <a:r>
              <a:rPr sz="2000" spc="-30" dirty="0">
                <a:latin typeface="Times New Roman"/>
                <a:cs typeface="Times New Roman"/>
              </a:rPr>
              <a:t> </a:t>
            </a:r>
            <a:r>
              <a:rPr sz="2000" dirty="0">
                <a:latin typeface="Times New Roman"/>
                <a:cs typeface="Times New Roman"/>
              </a:rPr>
              <a:t>with</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help</a:t>
            </a:r>
            <a:r>
              <a:rPr sz="2000" spc="-10"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gasification</a:t>
            </a:r>
            <a:r>
              <a:rPr sz="2000" spc="-35" dirty="0">
                <a:latin typeface="Times New Roman"/>
                <a:cs typeface="Times New Roman"/>
              </a:rPr>
              <a:t> </a:t>
            </a:r>
            <a:r>
              <a:rPr sz="2000" spc="-5" dirty="0">
                <a:latin typeface="Times New Roman"/>
                <a:cs typeface="Times New Roman"/>
              </a:rPr>
              <a:t>medium.</a:t>
            </a:r>
            <a:endParaRPr sz="2000">
              <a:latin typeface="Times New Roman"/>
              <a:cs typeface="Times New Roman"/>
            </a:endParaRPr>
          </a:p>
          <a:p>
            <a:pPr marL="508000" indent="-457200" algn="just">
              <a:lnSpc>
                <a:spcPct val="100000"/>
              </a:lnSpc>
              <a:spcBef>
                <a:spcPts val="1200"/>
              </a:spcBef>
              <a:buAutoNum type="arabicPeriod"/>
              <a:tabLst>
                <a:tab pos="508000" algn="l"/>
              </a:tabLst>
            </a:pPr>
            <a:r>
              <a:rPr sz="2000" dirty="0">
                <a:latin typeface="Times New Roman"/>
                <a:cs typeface="Times New Roman"/>
              </a:rPr>
              <a:t>Liquefaction</a:t>
            </a:r>
            <a:r>
              <a:rPr sz="2000" spc="-35" dirty="0">
                <a:latin typeface="Times New Roman"/>
                <a:cs typeface="Times New Roman"/>
              </a:rPr>
              <a:t> </a:t>
            </a:r>
            <a:r>
              <a:rPr sz="2000" dirty="0">
                <a:latin typeface="Times New Roman"/>
                <a:cs typeface="Times New Roman"/>
              </a:rPr>
              <a:t>through</a:t>
            </a:r>
            <a:r>
              <a:rPr sz="2000" spc="-45" dirty="0">
                <a:latin typeface="Times New Roman"/>
                <a:cs typeface="Times New Roman"/>
              </a:rPr>
              <a:t> </a:t>
            </a:r>
            <a:r>
              <a:rPr sz="2000" dirty="0">
                <a:latin typeface="Times New Roman"/>
                <a:cs typeface="Times New Roman"/>
              </a:rPr>
              <a:t>pyrolysis</a:t>
            </a:r>
            <a:r>
              <a:rPr sz="2000" spc="-35" dirty="0">
                <a:latin typeface="Times New Roman"/>
                <a:cs typeface="Times New Roman"/>
              </a:rPr>
              <a:t> </a:t>
            </a:r>
            <a:r>
              <a:rPr sz="2000" dirty="0">
                <a:latin typeface="Times New Roman"/>
                <a:cs typeface="Times New Roman"/>
              </a:rPr>
              <a:t>without</a:t>
            </a:r>
            <a:r>
              <a:rPr sz="2000" spc="-35" dirty="0">
                <a:latin typeface="Times New Roman"/>
                <a:cs typeface="Times New Roman"/>
              </a:rPr>
              <a:t> </a:t>
            </a:r>
            <a:r>
              <a:rPr sz="2000" dirty="0">
                <a:latin typeface="Times New Roman"/>
                <a:cs typeface="Times New Roman"/>
              </a:rPr>
              <a:t>any</a:t>
            </a:r>
            <a:r>
              <a:rPr sz="2000" spc="-10" dirty="0">
                <a:latin typeface="Times New Roman"/>
                <a:cs typeface="Times New Roman"/>
              </a:rPr>
              <a:t> </a:t>
            </a:r>
            <a:r>
              <a:rPr sz="2000" dirty="0">
                <a:latin typeface="Times New Roman"/>
                <a:cs typeface="Times New Roman"/>
              </a:rPr>
              <a:t>gasification</a:t>
            </a:r>
            <a:r>
              <a:rPr sz="2000" spc="-40" dirty="0">
                <a:latin typeface="Times New Roman"/>
                <a:cs typeface="Times New Roman"/>
              </a:rPr>
              <a:t> </a:t>
            </a:r>
            <a:r>
              <a:rPr sz="2000" spc="-5" dirty="0">
                <a:latin typeface="Times New Roman"/>
                <a:cs typeface="Times New Roman"/>
              </a:rPr>
              <a:t>medium.</a:t>
            </a:r>
            <a:endParaRPr sz="2000">
              <a:latin typeface="Times New Roman"/>
              <a:cs typeface="Times New Roman"/>
            </a:endParaRPr>
          </a:p>
          <a:p>
            <a:pPr marL="508000" indent="-457200" algn="just">
              <a:lnSpc>
                <a:spcPct val="100000"/>
              </a:lnSpc>
              <a:spcBef>
                <a:spcPts val="1200"/>
              </a:spcBef>
              <a:buAutoNum type="arabicPeriod"/>
              <a:tabLst>
                <a:tab pos="508000" algn="l"/>
              </a:tabLst>
            </a:pPr>
            <a:r>
              <a:rPr sz="2000" dirty="0">
                <a:latin typeface="Times New Roman"/>
                <a:cs typeface="Times New Roman"/>
              </a:rPr>
              <a:t>Liquefaction</a:t>
            </a:r>
            <a:r>
              <a:rPr sz="2000" spc="-25" dirty="0">
                <a:latin typeface="Times New Roman"/>
                <a:cs typeface="Times New Roman"/>
              </a:rPr>
              <a:t> </a:t>
            </a:r>
            <a:r>
              <a:rPr sz="2000" dirty="0">
                <a:latin typeface="Times New Roman"/>
                <a:cs typeface="Times New Roman"/>
              </a:rPr>
              <a:t>through</a:t>
            </a:r>
            <a:r>
              <a:rPr sz="2000" spc="-35" dirty="0">
                <a:latin typeface="Times New Roman"/>
                <a:cs typeface="Times New Roman"/>
              </a:rPr>
              <a:t> </a:t>
            </a:r>
            <a:r>
              <a:rPr sz="2000" spc="-5" dirty="0">
                <a:latin typeface="Times New Roman"/>
                <a:cs typeface="Times New Roman"/>
              </a:rPr>
              <a:t>methanol</a:t>
            </a:r>
            <a:r>
              <a:rPr sz="2000" spc="-15" dirty="0">
                <a:latin typeface="Times New Roman"/>
                <a:cs typeface="Times New Roman"/>
              </a:rPr>
              <a:t> </a:t>
            </a:r>
            <a:r>
              <a:rPr sz="2000" dirty="0">
                <a:latin typeface="Times New Roman"/>
                <a:cs typeface="Times New Roman"/>
              </a:rPr>
              <a:t>synthesis</a:t>
            </a:r>
            <a:r>
              <a:rPr sz="2000" spc="-15" dirty="0">
                <a:latin typeface="Times New Roman"/>
                <a:cs typeface="Times New Roman"/>
              </a:rPr>
              <a:t> </a:t>
            </a:r>
            <a:r>
              <a:rPr sz="2000" dirty="0">
                <a:latin typeface="Times New Roman"/>
                <a:cs typeface="Times New Roman"/>
              </a:rPr>
              <a:t>and</a:t>
            </a:r>
            <a:r>
              <a:rPr sz="2000" spc="-5" dirty="0">
                <a:latin typeface="Times New Roman"/>
                <a:cs typeface="Times New Roman"/>
              </a:rPr>
              <a:t> pre-gasification.</a:t>
            </a:r>
            <a:endParaRPr sz="2000">
              <a:latin typeface="Times New Roman"/>
              <a:cs typeface="Times New Roman"/>
            </a:endParaRPr>
          </a:p>
          <a:p>
            <a:pPr>
              <a:lnSpc>
                <a:spcPct val="100000"/>
              </a:lnSpc>
            </a:pPr>
            <a:endParaRPr sz="2200">
              <a:latin typeface="Times New Roman"/>
              <a:cs typeface="Times New Roman"/>
            </a:endParaRPr>
          </a:p>
          <a:p>
            <a:pPr>
              <a:lnSpc>
                <a:spcPct val="100000"/>
              </a:lnSpc>
              <a:spcBef>
                <a:spcPts val="30"/>
              </a:spcBef>
            </a:pPr>
            <a:endParaRPr sz="1950">
              <a:latin typeface="Times New Roman"/>
              <a:cs typeface="Times New Roman"/>
            </a:endParaRPr>
          </a:p>
          <a:p>
            <a:pPr marL="50800" algn="just">
              <a:lnSpc>
                <a:spcPct val="100000"/>
              </a:lnSpc>
            </a:pPr>
            <a:r>
              <a:rPr sz="2000" i="1" dirty="0">
                <a:latin typeface="Times New Roman"/>
                <a:cs typeface="Times New Roman"/>
              </a:rPr>
              <a:t>1.</a:t>
            </a:r>
            <a:r>
              <a:rPr sz="2000" i="1" spc="-15" dirty="0">
                <a:latin typeface="Times New Roman"/>
                <a:cs typeface="Times New Roman"/>
              </a:rPr>
              <a:t> </a:t>
            </a:r>
            <a:r>
              <a:rPr sz="2000" i="1" dirty="0">
                <a:latin typeface="Times New Roman"/>
                <a:cs typeface="Times New Roman"/>
              </a:rPr>
              <a:t>Liquefaction</a:t>
            </a:r>
            <a:r>
              <a:rPr sz="2000" i="1" spc="-45" dirty="0">
                <a:latin typeface="Times New Roman"/>
                <a:cs typeface="Times New Roman"/>
              </a:rPr>
              <a:t> </a:t>
            </a:r>
            <a:r>
              <a:rPr sz="2000" i="1" spc="-10" dirty="0">
                <a:latin typeface="Times New Roman"/>
                <a:cs typeface="Times New Roman"/>
              </a:rPr>
              <a:t>through</a:t>
            </a:r>
            <a:r>
              <a:rPr sz="2000" i="1" spc="-45" dirty="0">
                <a:latin typeface="Times New Roman"/>
                <a:cs typeface="Times New Roman"/>
              </a:rPr>
              <a:t> </a:t>
            </a:r>
            <a:r>
              <a:rPr sz="2000" i="1" dirty="0">
                <a:latin typeface="Times New Roman"/>
                <a:cs typeface="Times New Roman"/>
              </a:rPr>
              <a:t>Chemical</a:t>
            </a:r>
            <a:r>
              <a:rPr sz="2000" i="1" spc="-25" dirty="0">
                <a:latin typeface="Times New Roman"/>
                <a:cs typeface="Times New Roman"/>
              </a:rPr>
              <a:t> </a:t>
            </a:r>
            <a:r>
              <a:rPr sz="2000" i="1" dirty="0">
                <a:latin typeface="Times New Roman"/>
                <a:cs typeface="Times New Roman"/>
              </a:rPr>
              <a:t>Reduction:-</a:t>
            </a:r>
            <a:endParaRPr sz="2000">
              <a:latin typeface="Times New Roman"/>
              <a:cs typeface="Times New Roman"/>
            </a:endParaRPr>
          </a:p>
          <a:p>
            <a:pPr marL="508000" marR="43180" algn="just">
              <a:lnSpc>
                <a:spcPct val="150000"/>
              </a:lnSpc>
            </a:pPr>
            <a:r>
              <a:rPr sz="2000" spc="-5" dirty="0">
                <a:solidFill>
                  <a:srgbClr val="FF0000"/>
                </a:solidFill>
                <a:latin typeface="Times New Roman"/>
                <a:cs typeface="Times New Roman"/>
              </a:rPr>
              <a:t>By introduction of carbon monoxide </a:t>
            </a:r>
            <a:r>
              <a:rPr sz="2000" spc="-10" dirty="0">
                <a:solidFill>
                  <a:srgbClr val="FF0000"/>
                </a:solidFill>
                <a:latin typeface="Times New Roman"/>
                <a:cs typeface="Times New Roman"/>
              </a:rPr>
              <a:t>at </a:t>
            </a:r>
            <a:r>
              <a:rPr sz="2000" spc="-5" dirty="0">
                <a:solidFill>
                  <a:srgbClr val="FF0000"/>
                </a:solidFill>
                <a:latin typeface="Times New Roman"/>
                <a:cs typeface="Times New Roman"/>
              </a:rPr>
              <a:t>high temperatures </a:t>
            </a:r>
            <a:r>
              <a:rPr sz="2000" dirty="0">
                <a:solidFill>
                  <a:srgbClr val="FF0000"/>
                </a:solidFill>
                <a:latin typeface="Times New Roman"/>
                <a:cs typeface="Times New Roman"/>
              </a:rPr>
              <a:t>(250</a:t>
            </a:r>
            <a:r>
              <a:rPr sz="1950" baseline="25641" dirty="0">
                <a:solidFill>
                  <a:srgbClr val="FF0000"/>
                </a:solidFill>
                <a:latin typeface="Times New Roman"/>
                <a:cs typeface="Times New Roman"/>
              </a:rPr>
              <a:t>0</a:t>
            </a:r>
            <a:r>
              <a:rPr sz="2000" dirty="0">
                <a:solidFill>
                  <a:srgbClr val="FF0000"/>
                </a:solidFill>
                <a:latin typeface="Times New Roman"/>
                <a:cs typeface="Times New Roman"/>
              </a:rPr>
              <a:t>C</a:t>
            </a:r>
            <a:r>
              <a:rPr sz="2000" spc="5" dirty="0">
                <a:solidFill>
                  <a:srgbClr val="FF0000"/>
                </a:solidFill>
                <a:latin typeface="Times New Roman"/>
                <a:cs typeface="Times New Roman"/>
              </a:rPr>
              <a:t> </a:t>
            </a:r>
            <a:r>
              <a:rPr sz="2000" spc="-5" dirty="0">
                <a:solidFill>
                  <a:srgbClr val="FF0000"/>
                </a:solidFill>
                <a:latin typeface="Times New Roman"/>
                <a:cs typeface="Times New Roman"/>
              </a:rPr>
              <a:t>to </a:t>
            </a:r>
            <a:r>
              <a:rPr sz="2000" spc="5" dirty="0">
                <a:solidFill>
                  <a:srgbClr val="FF0000"/>
                </a:solidFill>
                <a:latin typeface="Times New Roman"/>
                <a:cs typeface="Times New Roman"/>
              </a:rPr>
              <a:t>400</a:t>
            </a:r>
            <a:r>
              <a:rPr sz="1950" spc="7" baseline="25641" dirty="0">
                <a:solidFill>
                  <a:srgbClr val="FF0000"/>
                </a:solidFill>
                <a:latin typeface="Times New Roman"/>
                <a:cs typeface="Times New Roman"/>
              </a:rPr>
              <a:t>0 </a:t>
            </a:r>
            <a:r>
              <a:rPr sz="2000" spc="-10" dirty="0">
                <a:solidFill>
                  <a:srgbClr val="FF0000"/>
                </a:solidFill>
                <a:latin typeface="Times New Roman"/>
                <a:cs typeface="Times New Roman"/>
              </a:rPr>
              <a:t>C) and </a:t>
            </a:r>
            <a:r>
              <a:rPr sz="2000" spc="-5" dirty="0">
                <a:solidFill>
                  <a:srgbClr val="FF0000"/>
                </a:solidFill>
                <a:latin typeface="Times New Roman"/>
                <a:cs typeface="Times New Roman"/>
              </a:rPr>
              <a:t> high pressure (140-280 bar), </a:t>
            </a:r>
            <a:r>
              <a:rPr sz="2000" dirty="0">
                <a:solidFill>
                  <a:srgbClr val="FF0000"/>
                </a:solidFill>
                <a:latin typeface="Times New Roman"/>
                <a:cs typeface="Times New Roman"/>
              </a:rPr>
              <a:t>and </a:t>
            </a:r>
            <a:r>
              <a:rPr sz="2000" spc="-10" dirty="0">
                <a:solidFill>
                  <a:srgbClr val="FF0000"/>
                </a:solidFill>
                <a:latin typeface="Times New Roman"/>
                <a:cs typeface="Times New Roman"/>
              </a:rPr>
              <a:t>in </a:t>
            </a:r>
            <a:r>
              <a:rPr sz="2000" spc="-5" dirty="0">
                <a:solidFill>
                  <a:srgbClr val="FF0000"/>
                </a:solidFill>
                <a:latin typeface="Times New Roman"/>
                <a:cs typeface="Times New Roman"/>
              </a:rPr>
              <a:t>the presence of an adequate alkali </a:t>
            </a:r>
            <a:r>
              <a:rPr sz="2000" spc="-15" dirty="0">
                <a:solidFill>
                  <a:srgbClr val="FF0000"/>
                </a:solidFill>
                <a:latin typeface="Times New Roman"/>
                <a:cs typeface="Times New Roman"/>
              </a:rPr>
              <a:t>catalyzer, </a:t>
            </a:r>
            <a:r>
              <a:rPr sz="2000" spc="-10" dirty="0">
                <a:solidFill>
                  <a:srgbClr val="FF0000"/>
                </a:solidFill>
                <a:latin typeface="Times New Roman"/>
                <a:cs typeface="Times New Roman"/>
              </a:rPr>
              <a:t> </a:t>
            </a:r>
            <a:r>
              <a:rPr sz="2000" spc="-5" dirty="0">
                <a:solidFill>
                  <a:srgbClr val="FF0000"/>
                </a:solidFill>
                <a:latin typeface="Times New Roman"/>
                <a:cs typeface="Times New Roman"/>
              </a:rPr>
              <a:t>biomass can </a:t>
            </a:r>
            <a:r>
              <a:rPr sz="2000" dirty="0">
                <a:solidFill>
                  <a:srgbClr val="FF0000"/>
                </a:solidFill>
                <a:latin typeface="Times New Roman"/>
                <a:cs typeface="Times New Roman"/>
              </a:rPr>
              <a:t>be </a:t>
            </a:r>
            <a:r>
              <a:rPr sz="2000" spc="-5" dirty="0">
                <a:solidFill>
                  <a:srgbClr val="FF0000"/>
                </a:solidFill>
                <a:latin typeface="Times New Roman"/>
                <a:cs typeface="Times New Roman"/>
              </a:rPr>
              <a:t>liquefied </a:t>
            </a:r>
            <a:r>
              <a:rPr sz="2000" spc="-20" dirty="0">
                <a:solidFill>
                  <a:srgbClr val="FF0000"/>
                </a:solidFill>
                <a:latin typeface="Times New Roman"/>
                <a:cs typeface="Times New Roman"/>
              </a:rPr>
              <a:t>directly. </a:t>
            </a:r>
            <a:r>
              <a:rPr sz="2000" spc="5" dirty="0">
                <a:latin typeface="Times New Roman"/>
                <a:cs typeface="Times New Roman"/>
              </a:rPr>
              <a:t>One </a:t>
            </a:r>
            <a:r>
              <a:rPr sz="2000" spc="-5" dirty="0">
                <a:latin typeface="Times New Roman"/>
                <a:cs typeface="Times New Roman"/>
              </a:rPr>
              <a:t>such catalyzer </a:t>
            </a:r>
            <a:r>
              <a:rPr sz="2000" spc="-10" dirty="0">
                <a:latin typeface="Times New Roman"/>
                <a:cs typeface="Times New Roman"/>
              </a:rPr>
              <a:t>is </a:t>
            </a:r>
            <a:r>
              <a:rPr sz="2000" dirty="0">
                <a:latin typeface="Times New Roman"/>
                <a:cs typeface="Times New Roman"/>
              </a:rPr>
              <a:t>NaHCO</a:t>
            </a:r>
            <a:r>
              <a:rPr sz="1950" baseline="-21367" dirty="0">
                <a:latin typeface="Times New Roman"/>
                <a:cs typeface="Times New Roman"/>
              </a:rPr>
              <a:t>3</a:t>
            </a:r>
            <a:r>
              <a:rPr sz="2000" dirty="0">
                <a:latin typeface="Times New Roman"/>
                <a:cs typeface="Times New Roman"/>
              </a:rPr>
              <a:t>. </a:t>
            </a:r>
            <a:r>
              <a:rPr sz="2000" spc="-5" dirty="0">
                <a:latin typeface="Times New Roman"/>
                <a:cs typeface="Times New Roman"/>
              </a:rPr>
              <a:t>The </a:t>
            </a:r>
            <a:r>
              <a:rPr sz="2000" spc="-10" dirty="0">
                <a:latin typeface="Times New Roman"/>
                <a:cs typeface="Times New Roman"/>
              </a:rPr>
              <a:t>cellulose </a:t>
            </a:r>
            <a:r>
              <a:rPr sz="2000" spc="-20" dirty="0">
                <a:latin typeface="Times New Roman"/>
                <a:cs typeface="Times New Roman"/>
              </a:rPr>
              <a:t>in </a:t>
            </a:r>
            <a:r>
              <a:rPr sz="2000" spc="-484" dirty="0">
                <a:latin typeface="Times New Roman"/>
                <a:cs typeface="Times New Roman"/>
              </a:rPr>
              <a:t> </a:t>
            </a:r>
            <a:r>
              <a:rPr sz="2000" spc="-5" dirty="0">
                <a:latin typeface="Times New Roman"/>
                <a:cs typeface="Times New Roman"/>
              </a:rPr>
              <a:t>appropriate</a:t>
            </a:r>
            <a:r>
              <a:rPr sz="2000" spc="80" dirty="0">
                <a:latin typeface="Times New Roman"/>
                <a:cs typeface="Times New Roman"/>
              </a:rPr>
              <a:t> </a:t>
            </a:r>
            <a:r>
              <a:rPr sz="2000" spc="-5" dirty="0">
                <a:latin typeface="Times New Roman"/>
                <a:cs typeface="Times New Roman"/>
              </a:rPr>
              <a:t>reduction</a:t>
            </a:r>
            <a:r>
              <a:rPr sz="2000" spc="90" dirty="0">
                <a:latin typeface="Times New Roman"/>
                <a:cs typeface="Times New Roman"/>
              </a:rPr>
              <a:t> </a:t>
            </a:r>
            <a:r>
              <a:rPr sz="2000" spc="-10" dirty="0">
                <a:latin typeface="Times New Roman"/>
                <a:cs typeface="Times New Roman"/>
              </a:rPr>
              <a:t>to</a:t>
            </a:r>
            <a:r>
              <a:rPr sz="2000" spc="75" dirty="0">
                <a:latin typeface="Times New Roman"/>
                <a:cs typeface="Times New Roman"/>
              </a:rPr>
              <a:t> </a:t>
            </a:r>
            <a:r>
              <a:rPr sz="2000" dirty="0">
                <a:latin typeface="Times New Roman"/>
                <a:cs typeface="Times New Roman"/>
              </a:rPr>
              <a:t>form</a:t>
            </a:r>
            <a:r>
              <a:rPr sz="2000" spc="55" dirty="0">
                <a:latin typeface="Times New Roman"/>
                <a:cs typeface="Times New Roman"/>
              </a:rPr>
              <a:t> </a:t>
            </a:r>
            <a:r>
              <a:rPr sz="2000" dirty="0">
                <a:latin typeface="Times New Roman"/>
                <a:cs typeface="Times New Roman"/>
              </a:rPr>
              <a:t>an</a:t>
            </a:r>
            <a:r>
              <a:rPr sz="2000" spc="85" dirty="0">
                <a:latin typeface="Times New Roman"/>
                <a:cs typeface="Times New Roman"/>
              </a:rPr>
              <a:t> </a:t>
            </a:r>
            <a:r>
              <a:rPr sz="2000" spc="-5" dirty="0">
                <a:latin typeface="Times New Roman"/>
                <a:cs typeface="Times New Roman"/>
              </a:rPr>
              <a:t>acidic</a:t>
            </a:r>
            <a:r>
              <a:rPr sz="2000" spc="75" dirty="0">
                <a:latin typeface="Times New Roman"/>
                <a:cs typeface="Times New Roman"/>
              </a:rPr>
              <a:t> </a:t>
            </a:r>
            <a:r>
              <a:rPr sz="2000" spc="-5" dirty="0">
                <a:latin typeface="Times New Roman"/>
                <a:cs typeface="Times New Roman"/>
              </a:rPr>
              <a:t>substance</a:t>
            </a:r>
            <a:r>
              <a:rPr sz="2000" spc="75" dirty="0">
                <a:latin typeface="Times New Roman"/>
                <a:cs typeface="Times New Roman"/>
              </a:rPr>
              <a:t> </a:t>
            </a:r>
            <a:r>
              <a:rPr sz="2000" spc="-5" dirty="0">
                <a:latin typeface="Times New Roman"/>
                <a:cs typeface="Times New Roman"/>
              </a:rPr>
              <a:t>and</a:t>
            </a:r>
            <a:r>
              <a:rPr sz="2000" spc="85" dirty="0">
                <a:latin typeface="Times New Roman"/>
                <a:cs typeface="Times New Roman"/>
              </a:rPr>
              <a:t> </a:t>
            </a:r>
            <a:r>
              <a:rPr sz="2000" spc="-5" dirty="0">
                <a:latin typeface="Times New Roman"/>
                <a:cs typeface="Times New Roman"/>
              </a:rPr>
              <a:t>CO</a:t>
            </a:r>
            <a:r>
              <a:rPr sz="2000" spc="80" dirty="0">
                <a:latin typeface="Times New Roman"/>
                <a:cs typeface="Times New Roman"/>
              </a:rPr>
              <a:t> </a:t>
            </a:r>
            <a:r>
              <a:rPr sz="2000" spc="-10" dirty="0">
                <a:latin typeface="Times New Roman"/>
                <a:cs typeface="Times New Roman"/>
              </a:rPr>
              <a:t>is</a:t>
            </a:r>
            <a:r>
              <a:rPr sz="2000" spc="80" dirty="0">
                <a:latin typeface="Times New Roman"/>
                <a:cs typeface="Times New Roman"/>
              </a:rPr>
              <a:t> </a:t>
            </a:r>
            <a:r>
              <a:rPr sz="2000" dirty="0">
                <a:latin typeface="Times New Roman"/>
                <a:cs typeface="Times New Roman"/>
              </a:rPr>
              <a:t>reduced</a:t>
            </a:r>
            <a:r>
              <a:rPr sz="2000" spc="85" dirty="0">
                <a:latin typeface="Times New Roman"/>
                <a:cs typeface="Times New Roman"/>
              </a:rPr>
              <a:t> </a:t>
            </a:r>
            <a:r>
              <a:rPr sz="2000" spc="-10" dirty="0">
                <a:latin typeface="Times New Roman"/>
                <a:cs typeface="Times New Roman"/>
              </a:rPr>
              <a:t>to</a:t>
            </a:r>
            <a:r>
              <a:rPr sz="2000" spc="90" dirty="0">
                <a:latin typeface="Times New Roman"/>
                <a:cs typeface="Times New Roman"/>
              </a:rPr>
              <a:t> </a:t>
            </a:r>
            <a:r>
              <a:rPr sz="2000" spc="5" dirty="0">
                <a:latin typeface="Times New Roman"/>
                <a:cs typeface="Times New Roman"/>
              </a:rPr>
              <a:t>CO</a:t>
            </a:r>
            <a:r>
              <a:rPr sz="1950" spc="7" baseline="-21367" dirty="0">
                <a:latin typeface="Times New Roman"/>
                <a:cs typeface="Times New Roman"/>
              </a:rPr>
              <a:t>2.</a:t>
            </a:r>
            <a:r>
              <a:rPr sz="1950" spc="382" baseline="-21367" dirty="0">
                <a:latin typeface="Times New Roman"/>
                <a:cs typeface="Times New Roman"/>
              </a:rPr>
              <a:t> </a:t>
            </a:r>
            <a:r>
              <a:rPr sz="2000" dirty="0">
                <a:latin typeface="Times New Roman"/>
                <a:cs typeface="Times New Roman"/>
              </a:rPr>
              <a:t>The</a:t>
            </a:r>
            <a:endParaRPr sz="2000">
              <a:latin typeface="Times New Roman"/>
              <a:cs typeface="Times New Roman"/>
            </a:endParaRPr>
          </a:p>
          <a:p>
            <a:pPr marL="508000" marR="45085" algn="just">
              <a:lnSpc>
                <a:spcPct val="150000"/>
              </a:lnSpc>
            </a:pPr>
            <a:r>
              <a:rPr sz="2000" spc="-5" dirty="0">
                <a:latin typeface="Times New Roman"/>
                <a:cs typeface="Times New Roman"/>
              </a:rPr>
              <a:t>cellulose must </a:t>
            </a:r>
            <a:r>
              <a:rPr sz="2000" dirty="0">
                <a:latin typeface="Times New Roman"/>
                <a:cs typeface="Times New Roman"/>
              </a:rPr>
              <a:t>form a </a:t>
            </a:r>
            <a:r>
              <a:rPr sz="2000" spc="-5" dirty="0">
                <a:latin typeface="Times New Roman"/>
                <a:cs typeface="Times New Roman"/>
              </a:rPr>
              <a:t>solution in </a:t>
            </a:r>
            <a:r>
              <a:rPr sz="2000" dirty="0">
                <a:latin typeface="Times New Roman"/>
                <a:cs typeface="Times New Roman"/>
              </a:rPr>
              <a:t>85% </a:t>
            </a:r>
            <a:r>
              <a:rPr sz="2000" spc="-25" dirty="0">
                <a:latin typeface="Times New Roman"/>
                <a:cs typeface="Times New Roman"/>
              </a:rPr>
              <a:t>water. </a:t>
            </a:r>
            <a:r>
              <a:rPr sz="2000" dirty="0">
                <a:latin typeface="Times New Roman"/>
                <a:cs typeface="Times New Roman"/>
              </a:rPr>
              <a:t>CO </a:t>
            </a:r>
            <a:r>
              <a:rPr sz="2000" spc="-5" dirty="0">
                <a:latin typeface="Times New Roman"/>
                <a:cs typeface="Times New Roman"/>
              </a:rPr>
              <a:t>is obtained from the </a:t>
            </a:r>
            <a:r>
              <a:rPr sz="2000" spc="-15" dirty="0">
                <a:latin typeface="Times New Roman"/>
                <a:cs typeface="Times New Roman"/>
              </a:rPr>
              <a:t>biomass </a:t>
            </a:r>
            <a:r>
              <a:rPr sz="2000" spc="-20" dirty="0">
                <a:latin typeface="Times New Roman"/>
                <a:cs typeface="Times New Roman"/>
              </a:rPr>
              <a:t>in </a:t>
            </a:r>
            <a:r>
              <a:rPr sz="2000" spc="-15" dirty="0">
                <a:latin typeface="Times New Roman"/>
                <a:cs typeface="Times New Roman"/>
              </a:rPr>
              <a:t> </a:t>
            </a:r>
            <a:r>
              <a:rPr sz="2000" dirty="0">
                <a:latin typeface="Times New Roman"/>
                <a:cs typeface="Times New Roman"/>
              </a:rPr>
              <a:t>the</a:t>
            </a:r>
            <a:r>
              <a:rPr sz="2000" spc="385" dirty="0">
                <a:latin typeface="Times New Roman"/>
                <a:cs typeface="Times New Roman"/>
              </a:rPr>
              <a:t> </a:t>
            </a:r>
            <a:r>
              <a:rPr sz="2000" dirty="0">
                <a:latin typeface="Times New Roman"/>
                <a:cs typeface="Times New Roman"/>
              </a:rPr>
              <a:t>form</a:t>
            </a:r>
            <a:r>
              <a:rPr sz="2000" spc="385" dirty="0">
                <a:latin typeface="Times New Roman"/>
                <a:cs typeface="Times New Roman"/>
              </a:rPr>
              <a:t> </a:t>
            </a:r>
            <a:r>
              <a:rPr sz="2000" spc="-5" dirty="0">
                <a:latin typeface="Times New Roman"/>
                <a:cs typeface="Times New Roman"/>
              </a:rPr>
              <a:t>of</a:t>
            </a:r>
            <a:r>
              <a:rPr sz="2000" spc="395" dirty="0">
                <a:latin typeface="Times New Roman"/>
                <a:cs typeface="Times New Roman"/>
              </a:rPr>
              <a:t> </a:t>
            </a:r>
            <a:r>
              <a:rPr sz="2000" spc="-5" dirty="0">
                <a:latin typeface="Times New Roman"/>
                <a:cs typeface="Times New Roman"/>
              </a:rPr>
              <a:t>producer</a:t>
            </a:r>
            <a:r>
              <a:rPr sz="2000" spc="390" dirty="0">
                <a:latin typeface="Times New Roman"/>
                <a:cs typeface="Times New Roman"/>
              </a:rPr>
              <a:t> </a:t>
            </a:r>
            <a:r>
              <a:rPr sz="2000" dirty="0">
                <a:latin typeface="Times New Roman"/>
                <a:cs typeface="Times New Roman"/>
              </a:rPr>
              <a:t>gas</a:t>
            </a:r>
            <a:r>
              <a:rPr sz="2000" spc="390" dirty="0">
                <a:latin typeface="Times New Roman"/>
                <a:cs typeface="Times New Roman"/>
              </a:rPr>
              <a:t> </a:t>
            </a:r>
            <a:r>
              <a:rPr sz="2000" spc="-5" dirty="0">
                <a:latin typeface="Times New Roman"/>
                <a:cs typeface="Times New Roman"/>
              </a:rPr>
              <a:t>(gasification)</a:t>
            </a:r>
            <a:r>
              <a:rPr sz="2000" spc="409" dirty="0">
                <a:latin typeface="Times New Roman"/>
                <a:cs typeface="Times New Roman"/>
              </a:rPr>
              <a:t> </a:t>
            </a:r>
            <a:r>
              <a:rPr sz="2000" spc="-5" dirty="0">
                <a:latin typeface="Times New Roman"/>
                <a:cs typeface="Times New Roman"/>
              </a:rPr>
              <a:t>containing</a:t>
            </a:r>
            <a:r>
              <a:rPr sz="2000" spc="405" dirty="0">
                <a:latin typeface="Times New Roman"/>
                <a:cs typeface="Times New Roman"/>
              </a:rPr>
              <a:t> </a:t>
            </a:r>
            <a:r>
              <a:rPr sz="2000" spc="10" dirty="0">
                <a:latin typeface="Times New Roman"/>
                <a:cs typeface="Times New Roman"/>
              </a:rPr>
              <a:t>H</a:t>
            </a:r>
            <a:r>
              <a:rPr sz="1950" spc="15" baseline="-21367" dirty="0">
                <a:latin typeface="Times New Roman"/>
                <a:cs typeface="Times New Roman"/>
              </a:rPr>
              <a:t>2 </a:t>
            </a:r>
            <a:r>
              <a:rPr sz="1950" spc="345" baseline="-21367" dirty="0">
                <a:latin typeface="Times New Roman"/>
                <a:cs typeface="Times New Roman"/>
              </a:rPr>
              <a:t> </a:t>
            </a:r>
            <a:r>
              <a:rPr sz="2000" spc="-5" dirty="0">
                <a:latin typeface="Times New Roman"/>
                <a:cs typeface="Times New Roman"/>
              </a:rPr>
              <a:t>also.</a:t>
            </a:r>
            <a:r>
              <a:rPr sz="2000" spc="395" dirty="0">
                <a:latin typeface="Times New Roman"/>
                <a:cs typeface="Times New Roman"/>
              </a:rPr>
              <a:t> </a:t>
            </a:r>
            <a:r>
              <a:rPr sz="2000" spc="-5" dirty="0">
                <a:latin typeface="Times New Roman"/>
                <a:cs typeface="Times New Roman"/>
              </a:rPr>
              <a:t>By</a:t>
            </a:r>
            <a:r>
              <a:rPr sz="2000" spc="395" dirty="0">
                <a:latin typeface="Times New Roman"/>
                <a:cs typeface="Times New Roman"/>
              </a:rPr>
              <a:t> </a:t>
            </a:r>
            <a:r>
              <a:rPr sz="2000" spc="-5" dirty="0">
                <a:latin typeface="Times New Roman"/>
                <a:cs typeface="Times New Roman"/>
              </a:rPr>
              <a:t>hydrolysis,</a:t>
            </a:r>
            <a:r>
              <a:rPr sz="2000" spc="400" dirty="0">
                <a:latin typeface="Times New Roman"/>
                <a:cs typeface="Times New Roman"/>
              </a:rPr>
              <a:t> </a:t>
            </a:r>
            <a:r>
              <a:rPr sz="2000" dirty="0">
                <a:latin typeface="Times New Roman"/>
                <a:cs typeface="Times New Roman"/>
              </a:rPr>
              <a:t>H</a:t>
            </a:r>
            <a:r>
              <a:rPr sz="1950" baseline="-21367" dirty="0">
                <a:latin typeface="Times New Roman"/>
                <a:cs typeface="Times New Roman"/>
              </a:rPr>
              <a:t>2</a:t>
            </a:r>
            <a:endParaRPr sz="1950" baseline="-21367">
              <a:latin typeface="Times New Roman"/>
              <a:cs typeface="Times New Roman"/>
            </a:endParaRPr>
          </a:p>
        </p:txBody>
      </p:sp>
      <p:sp>
        <p:nvSpPr>
          <p:cNvPr id="5" name="object 5"/>
          <p:cNvSpPr txBox="1"/>
          <p:nvPr/>
        </p:nvSpPr>
        <p:spPr>
          <a:xfrm>
            <a:off x="612140" y="6233871"/>
            <a:ext cx="5078095"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Times New Roman"/>
                <a:cs typeface="Times New Roman"/>
              </a:rPr>
              <a:t>leads</a:t>
            </a:r>
            <a:r>
              <a:rPr sz="2000" spc="-20" dirty="0">
                <a:latin typeface="Times New Roman"/>
                <a:cs typeface="Times New Roman"/>
              </a:rPr>
              <a:t> </a:t>
            </a:r>
            <a:r>
              <a:rPr sz="2000" spc="-5" dirty="0">
                <a:latin typeface="Times New Roman"/>
                <a:cs typeface="Times New Roman"/>
              </a:rPr>
              <a:t>to </a:t>
            </a:r>
            <a:r>
              <a:rPr sz="2000" dirty="0">
                <a:latin typeface="Times New Roman"/>
                <a:cs typeface="Times New Roman"/>
              </a:rPr>
              <a:t>hydrolysis</a:t>
            </a:r>
            <a:r>
              <a:rPr sz="2000" spc="-30"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eventually</a:t>
            </a:r>
            <a:r>
              <a:rPr sz="2000" spc="-65" dirty="0">
                <a:latin typeface="Times New Roman"/>
                <a:cs typeface="Times New Roman"/>
              </a:rPr>
              <a:t> </a:t>
            </a:r>
            <a:r>
              <a:rPr sz="2000" spc="-5" dirty="0">
                <a:latin typeface="Times New Roman"/>
                <a:cs typeface="Times New Roman"/>
              </a:rPr>
              <a:t>to </a:t>
            </a:r>
            <a:r>
              <a:rPr sz="2000" dirty="0">
                <a:latin typeface="Times New Roman"/>
                <a:cs typeface="Times New Roman"/>
              </a:rPr>
              <a:t>liquefaction.</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122</a:t>
            </a:r>
            <a:endParaRPr sz="1200">
              <a:latin typeface="Arial MT"/>
              <a:cs typeface="Arial MT"/>
            </a:endParaRPr>
          </a:p>
        </p:txBody>
      </p:sp>
      <p:sp>
        <p:nvSpPr>
          <p:cNvPr id="3" name="object 3"/>
          <p:cNvSpPr txBox="1">
            <a:spLocks noGrp="1"/>
          </p:cNvSpPr>
          <p:nvPr>
            <p:ph type="title"/>
          </p:nvPr>
        </p:nvSpPr>
        <p:spPr>
          <a:xfrm>
            <a:off x="129539" y="45141"/>
            <a:ext cx="8962390" cy="2770505"/>
          </a:xfrm>
          <a:prstGeom prst="rect">
            <a:avLst/>
          </a:prstGeom>
        </p:spPr>
        <p:txBody>
          <a:bodyPr vert="horz" wrap="square" lIns="0" tIns="165735" rIns="0" bIns="0" rtlCol="0">
            <a:spAutoFit/>
          </a:bodyPr>
          <a:lstStyle/>
          <a:p>
            <a:pPr marL="38100" algn="just">
              <a:lnSpc>
                <a:spcPct val="100000"/>
              </a:lnSpc>
              <a:spcBef>
                <a:spcPts val="1305"/>
              </a:spcBef>
            </a:pPr>
            <a:r>
              <a:rPr i="1" dirty="0">
                <a:latin typeface="Times New Roman"/>
                <a:cs typeface="Times New Roman"/>
              </a:rPr>
              <a:t>2.</a:t>
            </a:r>
            <a:r>
              <a:rPr i="1" spc="-30" dirty="0">
                <a:latin typeface="Times New Roman"/>
                <a:cs typeface="Times New Roman"/>
              </a:rPr>
              <a:t> </a:t>
            </a:r>
            <a:r>
              <a:rPr i="1" spc="-10" dirty="0">
                <a:latin typeface="Times New Roman"/>
                <a:cs typeface="Times New Roman"/>
              </a:rPr>
              <a:t>Pyrolysis:-</a:t>
            </a:r>
          </a:p>
          <a:p>
            <a:pPr marL="38100" marR="30480" indent="914400" algn="just">
              <a:lnSpc>
                <a:spcPct val="150000"/>
              </a:lnSpc>
            </a:pPr>
            <a:r>
              <a:rPr spc="-5" dirty="0">
                <a:solidFill>
                  <a:srgbClr val="FF0000"/>
                </a:solidFill>
              </a:rPr>
              <a:t>Pyrolysis is the destructive distillation or degasification </a:t>
            </a:r>
            <a:r>
              <a:rPr dirty="0">
                <a:solidFill>
                  <a:srgbClr val="FF0000"/>
                </a:solidFill>
              </a:rPr>
              <a:t>of </a:t>
            </a:r>
            <a:r>
              <a:rPr spc="-5" dirty="0">
                <a:solidFill>
                  <a:srgbClr val="FF0000"/>
                </a:solidFill>
              </a:rPr>
              <a:t>biomass </a:t>
            </a:r>
            <a:r>
              <a:rPr spc="-10" dirty="0">
                <a:solidFill>
                  <a:srgbClr val="FF0000"/>
                </a:solidFill>
              </a:rPr>
              <a:t>that </a:t>
            </a:r>
            <a:r>
              <a:rPr spc="-5" dirty="0">
                <a:solidFill>
                  <a:srgbClr val="FF0000"/>
                </a:solidFill>
              </a:rPr>
              <a:t>is </a:t>
            </a:r>
            <a:r>
              <a:rPr dirty="0">
                <a:solidFill>
                  <a:srgbClr val="FF0000"/>
                </a:solidFill>
              </a:rPr>
              <a:t> </a:t>
            </a:r>
            <a:r>
              <a:rPr spc="-5" dirty="0">
                <a:solidFill>
                  <a:srgbClr val="FF0000"/>
                </a:solidFill>
              </a:rPr>
              <a:t>subjected</a:t>
            </a:r>
            <a:r>
              <a:rPr spc="140" dirty="0">
                <a:solidFill>
                  <a:srgbClr val="FF0000"/>
                </a:solidFill>
              </a:rPr>
              <a:t> </a:t>
            </a:r>
            <a:r>
              <a:rPr spc="-5" dirty="0">
                <a:solidFill>
                  <a:srgbClr val="FF0000"/>
                </a:solidFill>
              </a:rPr>
              <a:t>to</a:t>
            </a:r>
            <a:r>
              <a:rPr spc="130" dirty="0">
                <a:solidFill>
                  <a:srgbClr val="FF0000"/>
                </a:solidFill>
              </a:rPr>
              <a:t> </a:t>
            </a:r>
            <a:r>
              <a:rPr spc="-10" dirty="0">
                <a:solidFill>
                  <a:srgbClr val="FF0000"/>
                </a:solidFill>
              </a:rPr>
              <a:t>thermal</a:t>
            </a:r>
            <a:r>
              <a:rPr spc="135" dirty="0">
                <a:solidFill>
                  <a:srgbClr val="FF0000"/>
                </a:solidFill>
              </a:rPr>
              <a:t> </a:t>
            </a:r>
            <a:r>
              <a:rPr spc="-5" dirty="0">
                <a:solidFill>
                  <a:srgbClr val="FF0000"/>
                </a:solidFill>
              </a:rPr>
              <a:t>splitting</a:t>
            </a:r>
            <a:r>
              <a:rPr spc="130" dirty="0">
                <a:solidFill>
                  <a:srgbClr val="FF0000"/>
                </a:solidFill>
              </a:rPr>
              <a:t> </a:t>
            </a:r>
            <a:r>
              <a:rPr spc="-5" dirty="0">
                <a:solidFill>
                  <a:srgbClr val="FF0000"/>
                </a:solidFill>
              </a:rPr>
              <a:t>in</a:t>
            </a:r>
            <a:r>
              <a:rPr spc="135" dirty="0">
                <a:solidFill>
                  <a:srgbClr val="FF0000"/>
                </a:solidFill>
              </a:rPr>
              <a:t> </a:t>
            </a:r>
            <a:r>
              <a:rPr spc="-5" dirty="0">
                <a:solidFill>
                  <a:srgbClr val="FF0000"/>
                </a:solidFill>
              </a:rPr>
              <a:t>the</a:t>
            </a:r>
            <a:r>
              <a:rPr spc="135" dirty="0">
                <a:solidFill>
                  <a:srgbClr val="FF0000"/>
                </a:solidFill>
              </a:rPr>
              <a:t> </a:t>
            </a:r>
            <a:r>
              <a:rPr dirty="0">
                <a:solidFill>
                  <a:srgbClr val="FF0000"/>
                </a:solidFill>
              </a:rPr>
              <a:t>absence</a:t>
            </a:r>
            <a:r>
              <a:rPr spc="130" dirty="0">
                <a:solidFill>
                  <a:srgbClr val="FF0000"/>
                </a:solidFill>
              </a:rPr>
              <a:t> </a:t>
            </a:r>
            <a:r>
              <a:rPr spc="-5" dirty="0">
                <a:solidFill>
                  <a:srgbClr val="FF0000"/>
                </a:solidFill>
              </a:rPr>
              <a:t>of</a:t>
            </a:r>
            <a:r>
              <a:rPr spc="135" dirty="0">
                <a:solidFill>
                  <a:srgbClr val="FF0000"/>
                </a:solidFill>
              </a:rPr>
              <a:t> </a:t>
            </a:r>
            <a:r>
              <a:rPr spc="-5" dirty="0">
                <a:solidFill>
                  <a:srgbClr val="FF0000"/>
                </a:solidFill>
              </a:rPr>
              <a:t>air/oxygen.</a:t>
            </a:r>
            <a:r>
              <a:rPr spc="130" dirty="0">
                <a:solidFill>
                  <a:srgbClr val="FF0000"/>
                </a:solidFill>
              </a:rPr>
              <a:t> </a:t>
            </a:r>
            <a:r>
              <a:rPr spc="-5" dirty="0"/>
              <a:t>This</a:t>
            </a:r>
            <a:r>
              <a:rPr spc="130" dirty="0"/>
              <a:t> </a:t>
            </a:r>
            <a:r>
              <a:rPr spc="-5" dirty="0"/>
              <a:t>is</a:t>
            </a:r>
            <a:r>
              <a:rPr spc="125" dirty="0"/>
              <a:t> </a:t>
            </a:r>
            <a:r>
              <a:rPr dirty="0"/>
              <a:t>the</a:t>
            </a:r>
            <a:r>
              <a:rPr spc="120" dirty="0"/>
              <a:t> </a:t>
            </a:r>
            <a:r>
              <a:rPr spc="-5" dirty="0"/>
              <a:t>reverse</a:t>
            </a:r>
            <a:r>
              <a:rPr spc="130" dirty="0"/>
              <a:t> </a:t>
            </a:r>
            <a:r>
              <a:rPr spc="-5" dirty="0"/>
              <a:t>process </a:t>
            </a:r>
            <a:r>
              <a:rPr spc="-490" dirty="0"/>
              <a:t> </a:t>
            </a:r>
            <a:r>
              <a:rPr dirty="0"/>
              <a:t>of </a:t>
            </a:r>
            <a:r>
              <a:rPr spc="-5" dirty="0"/>
              <a:t>gasification </a:t>
            </a:r>
            <a:r>
              <a:rPr dirty="0"/>
              <a:t>where </a:t>
            </a:r>
            <a:r>
              <a:rPr spc="-5" dirty="0"/>
              <a:t>heat is supplied externally to biomass contained in cylinders, </a:t>
            </a:r>
            <a:r>
              <a:rPr dirty="0"/>
              <a:t> </a:t>
            </a:r>
            <a:r>
              <a:rPr spc="-5" dirty="0"/>
              <a:t>fluidized </a:t>
            </a:r>
            <a:r>
              <a:rPr dirty="0"/>
              <a:t>beds or drum </a:t>
            </a:r>
            <a:r>
              <a:rPr spc="-5" dirty="0"/>
              <a:t>reactors at temperatures between </a:t>
            </a:r>
            <a:r>
              <a:rPr dirty="0"/>
              <a:t>300-1000</a:t>
            </a:r>
            <a:r>
              <a:rPr sz="1950" baseline="25641" dirty="0"/>
              <a:t>0</a:t>
            </a:r>
            <a:r>
              <a:rPr sz="2000" dirty="0"/>
              <a:t>C. </a:t>
            </a:r>
            <a:r>
              <a:rPr sz="2000" spc="-5" dirty="0"/>
              <a:t>The products </a:t>
            </a:r>
            <a:r>
              <a:rPr sz="2000" spc="-10" dirty="0"/>
              <a:t>of </a:t>
            </a:r>
            <a:r>
              <a:rPr sz="2000" spc="-5" dirty="0"/>
              <a:t> </a:t>
            </a:r>
            <a:r>
              <a:rPr sz="2000" dirty="0"/>
              <a:t>pyrolysis</a:t>
            </a:r>
            <a:r>
              <a:rPr sz="2000" spc="-35" dirty="0"/>
              <a:t> </a:t>
            </a:r>
            <a:r>
              <a:rPr sz="2000" dirty="0"/>
              <a:t>with</a:t>
            </a:r>
            <a:r>
              <a:rPr sz="2000" spc="-10" dirty="0"/>
              <a:t> </a:t>
            </a:r>
            <a:r>
              <a:rPr sz="2000" dirty="0"/>
              <a:t>calorific</a:t>
            </a:r>
            <a:r>
              <a:rPr sz="2000" spc="-50" dirty="0"/>
              <a:t> </a:t>
            </a:r>
            <a:r>
              <a:rPr sz="2000" dirty="0"/>
              <a:t>value</a:t>
            </a:r>
            <a:r>
              <a:rPr sz="2000" spc="-15" dirty="0"/>
              <a:t> </a:t>
            </a:r>
            <a:r>
              <a:rPr sz="2000" dirty="0"/>
              <a:t>are:</a:t>
            </a:r>
            <a:endParaRPr sz="2000"/>
          </a:p>
        </p:txBody>
      </p:sp>
      <p:sp>
        <p:nvSpPr>
          <p:cNvPr id="4" name="object 4"/>
          <p:cNvSpPr txBox="1"/>
          <p:nvPr/>
        </p:nvSpPr>
        <p:spPr>
          <a:xfrm>
            <a:off x="2891356" y="2790142"/>
            <a:ext cx="1577340" cy="939800"/>
          </a:xfrm>
          <a:prstGeom prst="rect">
            <a:avLst/>
          </a:prstGeom>
        </p:spPr>
        <p:txBody>
          <a:bodyPr vert="horz" wrap="square" lIns="0" tIns="164465" rIns="0" bIns="0" rtlCol="0">
            <a:spAutoFit/>
          </a:bodyPr>
          <a:lstStyle/>
          <a:p>
            <a:pPr marL="38100">
              <a:lnSpc>
                <a:spcPct val="100000"/>
              </a:lnSpc>
              <a:spcBef>
                <a:spcPts val="1295"/>
              </a:spcBef>
            </a:pPr>
            <a:r>
              <a:rPr sz="2000" spc="5" dirty="0">
                <a:latin typeface="Times New Roman"/>
                <a:cs typeface="Times New Roman"/>
              </a:rPr>
              <a:t>(10-15</a:t>
            </a:r>
            <a:r>
              <a:rPr sz="2000" spc="-114" dirty="0">
                <a:latin typeface="Times New Roman"/>
                <a:cs typeface="Times New Roman"/>
              </a:rPr>
              <a:t> </a:t>
            </a:r>
            <a:r>
              <a:rPr sz="2000" spc="-5" dirty="0">
                <a:latin typeface="Times New Roman"/>
                <a:cs typeface="Times New Roman"/>
              </a:rPr>
              <a:t>MJ/m</a:t>
            </a:r>
            <a:r>
              <a:rPr sz="1950" spc="-7" baseline="25641" dirty="0">
                <a:latin typeface="Times New Roman"/>
                <a:cs typeface="Times New Roman"/>
              </a:rPr>
              <a:t>3</a:t>
            </a:r>
            <a:r>
              <a:rPr sz="2000" spc="-5" dirty="0">
                <a:latin typeface="Times New Roman"/>
                <a:cs typeface="Times New Roman"/>
              </a:rPr>
              <a:t>)</a:t>
            </a:r>
            <a:endParaRPr sz="2000">
              <a:latin typeface="Times New Roman"/>
              <a:cs typeface="Times New Roman"/>
            </a:endParaRPr>
          </a:p>
          <a:p>
            <a:pPr marL="57150">
              <a:lnSpc>
                <a:spcPct val="100000"/>
              </a:lnSpc>
              <a:spcBef>
                <a:spcPts val="1200"/>
              </a:spcBef>
            </a:pPr>
            <a:r>
              <a:rPr sz="2000" dirty="0">
                <a:latin typeface="Times New Roman"/>
                <a:cs typeface="Times New Roman"/>
              </a:rPr>
              <a:t>(23-30</a:t>
            </a:r>
            <a:r>
              <a:rPr sz="2000" spc="-114" dirty="0">
                <a:latin typeface="Times New Roman"/>
                <a:cs typeface="Times New Roman"/>
              </a:rPr>
              <a:t> </a:t>
            </a:r>
            <a:r>
              <a:rPr sz="2000" dirty="0">
                <a:latin typeface="Times New Roman"/>
                <a:cs typeface="Times New Roman"/>
              </a:rPr>
              <a:t>MJ/kg)</a:t>
            </a:r>
            <a:endParaRPr sz="2000">
              <a:latin typeface="Times New Roman"/>
              <a:cs typeface="Times New Roman"/>
            </a:endParaRPr>
          </a:p>
        </p:txBody>
      </p:sp>
      <p:sp>
        <p:nvSpPr>
          <p:cNvPr id="5" name="object 5"/>
          <p:cNvSpPr txBox="1"/>
          <p:nvPr/>
        </p:nvSpPr>
        <p:spPr>
          <a:xfrm>
            <a:off x="154939" y="2790142"/>
            <a:ext cx="3602354" cy="1397000"/>
          </a:xfrm>
          <a:prstGeom prst="rect">
            <a:avLst/>
          </a:prstGeom>
        </p:spPr>
        <p:txBody>
          <a:bodyPr vert="horz" wrap="square" lIns="0" tIns="164465" rIns="0" bIns="0" rtlCol="0">
            <a:spAutoFit/>
          </a:bodyPr>
          <a:lstStyle/>
          <a:p>
            <a:pPr marL="393065" indent="-381000">
              <a:lnSpc>
                <a:spcPct val="100000"/>
              </a:lnSpc>
              <a:spcBef>
                <a:spcPts val="1295"/>
              </a:spcBef>
              <a:buChar char="*"/>
              <a:tabLst>
                <a:tab pos="393065" algn="l"/>
                <a:tab pos="393700" algn="l"/>
                <a:tab pos="1239520" algn="l"/>
              </a:tabLst>
            </a:pPr>
            <a:r>
              <a:rPr sz="2000" dirty="0">
                <a:latin typeface="Times New Roman"/>
                <a:cs typeface="Times New Roman"/>
              </a:rPr>
              <a:t>Gas:	</a:t>
            </a:r>
            <a:r>
              <a:rPr sz="2000" spc="-5" dirty="0">
                <a:latin typeface="Times New Roman"/>
                <a:cs typeface="Times New Roman"/>
              </a:rPr>
              <a:t>Pyrolysis</a:t>
            </a:r>
            <a:r>
              <a:rPr sz="2000" spc="-55" dirty="0">
                <a:latin typeface="Times New Roman"/>
                <a:cs typeface="Times New Roman"/>
              </a:rPr>
              <a:t> </a:t>
            </a:r>
            <a:r>
              <a:rPr sz="2000" dirty="0">
                <a:latin typeface="Times New Roman"/>
                <a:cs typeface="Times New Roman"/>
              </a:rPr>
              <a:t>gas</a:t>
            </a:r>
            <a:endParaRPr sz="2000">
              <a:latin typeface="Times New Roman"/>
              <a:cs typeface="Times New Roman"/>
            </a:endParaRPr>
          </a:p>
          <a:p>
            <a:pPr marL="393065" indent="-381000">
              <a:lnSpc>
                <a:spcPct val="100000"/>
              </a:lnSpc>
              <a:spcBef>
                <a:spcPts val="1200"/>
              </a:spcBef>
              <a:buChar char="*"/>
              <a:tabLst>
                <a:tab pos="393065" algn="l"/>
                <a:tab pos="393700" algn="l"/>
              </a:tabLst>
            </a:pPr>
            <a:r>
              <a:rPr sz="2000" dirty="0">
                <a:latin typeface="Times New Roman"/>
                <a:cs typeface="Times New Roman"/>
              </a:rPr>
              <a:t>Liquid:</a:t>
            </a:r>
            <a:r>
              <a:rPr sz="2000" spc="430" dirty="0">
                <a:latin typeface="Times New Roman"/>
                <a:cs typeface="Times New Roman"/>
              </a:rPr>
              <a:t> </a:t>
            </a:r>
            <a:r>
              <a:rPr sz="2000" dirty="0">
                <a:latin typeface="Times New Roman"/>
                <a:cs typeface="Times New Roman"/>
              </a:rPr>
              <a:t>Pyrolysis</a:t>
            </a:r>
            <a:r>
              <a:rPr sz="2000" spc="-50" dirty="0">
                <a:latin typeface="Times New Roman"/>
                <a:cs typeface="Times New Roman"/>
              </a:rPr>
              <a:t> </a:t>
            </a:r>
            <a:r>
              <a:rPr sz="2000" dirty="0">
                <a:latin typeface="Times New Roman"/>
                <a:cs typeface="Times New Roman"/>
              </a:rPr>
              <a:t>oil</a:t>
            </a:r>
            <a:endParaRPr sz="2000">
              <a:latin typeface="Times New Roman"/>
              <a:cs typeface="Times New Roman"/>
            </a:endParaRPr>
          </a:p>
          <a:p>
            <a:pPr marL="393065" indent="-381000">
              <a:lnSpc>
                <a:spcPct val="100000"/>
              </a:lnSpc>
              <a:spcBef>
                <a:spcPts val="1200"/>
              </a:spcBef>
              <a:buChar char="*"/>
              <a:tabLst>
                <a:tab pos="393065" algn="l"/>
                <a:tab pos="393700" algn="l"/>
                <a:tab pos="1252855" algn="l"/>
                <a:tab pos="2112645" algn="l"/>
              </a:tabLst>
            </a:pPr>
            <a:r>
              <a:rPr sz="2000" dirty="0">
                <a:latin typeface="Times New Roman"/>
                <a:cs typeface="Times New Roman"/>
              </a:rPr>
              <a:t>Solid:	Coke:	(20-30</a:t>
            </a:r>
            <a:r>
              <a:rPr sz="2000" spc="-90" dirty="0">
                <a:latin typeface="Times New Roman"/>
                <a:cs typeface="Times New Roman"/>
              </a:rPr>
              <a:t> </a:t>
            </a:r>
            <a:r>
              <a:rPr sz="2000" dirty="0">
                <a:latin typeface="Times New Roman"/>
                <a:cs typeface="Times New Roman"/>
              </a:rPr>
              <a:t>MJ/kg)</a:t>
            </a:r>
            <a:endParaRPr sz="2000">
              <a:latin typeface="Times New Roman"/>
              <a:cs typeface="Times New Roman"/>
            </a:endParaRPr>
          </a:p>
        </p:txBody>
      </p:sp>
      <p:sp>
        <p:nvSpPr>
          <p:cNvPr id="6" name="object 6"/>
          <p:cNvSpPr txBox="1"/>
          <p:nvPr/>
        </p:nvSpPr>
        <p:spPr>
          <a:xfrm>
            <a:off x="154939" y="4161510"/>
            <a:ext cx="7647940" cy="2312035"/>
          </a:xfrm>
          <a:prstGeom prst="rect">
            <a:avLst/>
          </a:prstGeom>
        </p:spPr>
        <p:txBody>
          <a:bodyPr vert="horz" wrap="square" lIns="0" tIns="165100" rIns="0" bIns="0" rtlCol="0">
            <a:spAutoFit/>
          </a:bodyPr>
          <a:lstStyle/>
          <a:p>
            <a:pPr marL="12700">
              <a:lnSpc>
                <a:spcPct val="100000"/>
              </a:lnSpc>
              <a:spcBef>
                <a:spcPts val="1300"/>
              </a:spcBef>
            </a:pPr>
            <a:r>
              <a:rPr sz="2000" dirty="0">
                <a:latin typeface="Times New Roman"/>
                <a:cs typeface="Times New Roman"/>
              </a:rPr>
              <a:t>The </a:t>
            </a:r>
            <a:r>
              <a:rPr sz="2000" spc="-5" dirty="0">
                <a:latin typeface="Times New Roman"/>
                <a:cs typeface="Times New Roman"/>
              </a:rPr>
              <a:t>efficiency</a:t>
            </a:r>
            <a:r>
              <a:rPr sz="2000" spc="-3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i="1" spc="-10" dirty="0">
                <a:solidFill>
                  <a:srgbClr val="FF0000"/>
                </a:solidFill>
                <a:latin typeface="Times New Roman"/>
                <a:cs typeface="Times New Roman"/>
              </a:rPr>
              <a:t>pyrolysis</a:t>
            </a:r>
            <a:r>
              <a:rPr sz="2000" i="1" spc="-35" dirty="0">
                <a:solidFill>
                  <a:srgbClr val="FF0000"/>
                </a:solidFill>
                <a:latin typeface="Times New Roman"/>
                <a:cs typeface="Times New Roman"/>
              </a:rPr>
              <a:t> </a:t>
            </a:r>
            <a:r>
              <a:rPr sz="2000" dirty="0">
                <a:latin typeface="Times New Roman"/>
                <a:cs typeface="Times New Roman"/>
              </a:rPr>
              <a:t>process</a:t>
            </a:r>
            <a:r>
              <a:rPr sz="2000" spc="-40" dirty="0">
                <a:latin typeface="Times New Roman"/>
                <a:cs typeface="Times New Roman"/>
              </a:rPr>
              <a:t> </a:t>
            </a:r>
            <a:r>
              <a:rPr sz="2000" dirty="0">
                <a:latin typeface="Times New Roman"/>
                <a:cs typeface="Times New Roman"/>
              </a:rPr>
              <a:t>depends</a:t>
            </a:r>
            <a:r>
              <a:rPr sz="2000" spc="-30" dirty="0">
                <a:latin typeface="Times New Roman"/>
                <a:cs typeface="Times New Roman"/>
              </a:rPr>
              <a:t> </a:t>
            </a:r>
            <a:r>
              <a:rPr sz="2000" dirty="0">
                <a:latin typeface="Times New Roman"/>
                <a:cs typeface="Times New Roman"/>
              </a:rPr>
              <a:t>upon</a:t>
            </a:r>
            <a:r>
              <a:rPr sz="2000" spc="-2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following</a:t>
            </a:r>
            <a:r>
              <a:rPr sz="2000" spc="-35" dirty="0">
                <a:latin typeface="Times New Roman"/>
                <a:cs typeface="Times New Roman"/>
              </a:rPr>
              <a:t> </a:t>
            </a:r>
            <a:r>
              <a:rPr sz="2000" dirty="0">
                <a:latin typeface="Times New Roman"/>
                <a:cs typeface="Times New Roman"/>
              </a:rPr>
              <a:t>factors:</a:t>
            </a:r>
            <a:endParaRPr sz="2000">
              <a:latin typeface="Times New Roman"/>
              <a:cs typeface="Times New Roman"/>
            </a:endParaRPr>
          </a:p>
          <a:p>
            <a:pPr marL="949960" indent="-493395">
              <a:lnSpc>
                <a:spcPct val="100000"/>
              </a:lnSpc>
              <a:spcBef>
                <a:spcPts val="1200"/>
              </a:spcBef>
              <a:buAutoNum type="romanLcParenBoth"/>
              <a:tabLst>
                <a:tab pos="949960" algn="l"/>
                <a:tab pos="950594" algn="l"/>
              </a:tabLst>
            </a:pPr>
            <a:r>
              <a:rPr sz="2000" spc="-5" dirty="0">
                <a:latin typeface="Times New Roman"/>
                <a:cs typeface="Times New Roman"/>
              </a:rPr>
              <a:t>Composition</a:t>
            </a:r>
            <a:r>
              <a:rPr sz="2000" spc="-3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spc="-5" dirty="0">
                <a:latin typeface="Times New Roman"/>
                <a:cs typeface="Times New Roman"/>
              </a:rPr>
              <a:t>size</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biomass</a:t>
            </a:r>
            <a:endParaRPr sz="2000">
              <a:latin typeface="Times New Roman"/>
              <a:cs typeface="Times New Roman"/>
            </a:endParaRPr>
          </a:p>
          <a:p>
            <a:pPr marL="955040" indent="-498475">
              <a:lnSpc>
                <a:spcPct val="100000"/>
              </a:lnSpc>
              <a:spcBef>
                <a:spcPts val="1200"/>
              </a:spcBef>
              <a:buAutoNum type="romanLcParenBoth"/>
              <a:tabLst>
                <a:tab pos="955040" algn="l"/>
                <a:tab pos="955675" algn="l"/>
              </a:tabLst>
            </a:pPr>
            <a:r>
              <a:rPr sz="2000" dirty="0">
                <a:latin typeface="Times New Roman"/>
                <a:cs typeface="Times New Roman"/>
              </a:rPr>
              <a:t>Pyrolysis</a:t>
            </a:r>
            <a:r>
              <a:rPr sz="2000" spc="-65" dirty="0">
                <a:latin typeface="Times New Roman"/>
                <a:cs typeface="Times New Roman"/>
              </a:rPr>
              <a:t> </a:t>
            </a:r>
            <a:r>
              <a:rPr sz="2000" spc="-5" dirty="0">
                <a:latin typeface="Times New Roman"/>
                <a:cs typeface="Times New Roman"/>
              </a:rPr>
              <a:t>temperature</a:t>
            </a:r>
            <a:endParaRPr sz="2000">
              <a:latin typeface="Times New Roman"/>
              <a:cs typeface="Times New Roman"/>
            </a:endParaRPr>
          </a:p>
          <a:p>
            <a:pPr marL="961390" indent="-504825">
              <a:lnSpc>
                <a:spcPct val="100000"/>
              </a:lnSpc>
              <a:spcBef>
                <a:spcPts val="1200"/>
              </a:spcBef>
              <a:buAutoNum type="romanLcParenBoth"/>
              <a:tabLst>
                <a:tab pos="962025" algn="l"/>
              </a:tabLst>
            </a:pPr>
            <a:r>
              <a:rPr sz="2000" dirty="0">
                <a:latin typeface="Times New Roman"/>
                <a:cs typeface="Times New Roman"/>
              </a:rPr>
              <a:t>Heating</a:t>
            </a:r>
            <a:r>
              <a:rPr sz="2000" spc="-55" dirty="0">
                <a:latin typeface="Times New Roman"/>
                <a:cs typeface="Times New Roman"/>
              </a:rPr>
              <a:t> </a:t>
            </a:r>
            <a:r>
              <a:rPr sz="2000" dirty="0">
                <a:latin typeface="Times New Roman"/>
                <a:cs typeface="Times New Roman"/>
              </a:rPr>
              <a:t>rate</a:t>
            </a:r>
            <a:endParaRPr sz="2000">
              <a:latin typeface="Times New Roman"/>
              <a:cs typeface="Times New Roman"/>
            </a:endParaRPr>
          </a:p>
          <a:p>
            <a:pPr marL="949325" indent="-492759">
              <a:lnSpc>
                <a:spcPct val="100000"/>
              </a:lnSpc>
              <a:spcBef>
                <a:spcPts val="1200"/>
              </a:spcBef>
              <a:buAutoNum type="romanLcParenBoth"/>
              <a:tabLst>
                <a:tab pos="949960" algn="l"/>
              </a:tabLst>
            </a:pPr>
            <a:r>
              <a:rPr sz="2000" dirty="0">
                <a:latin typeface="Times New Roman"/>
                <a:cs typeface="Times New Roman"/>
              </a:rPr>
              <a:t>Duration</a:t>
            </a:r>
            <a:r>
              <a:rPr sz="2000" spc="-50" dirty="0">
                <a:latin typeface="Times New Roman"/>
                <a:cs typeface="Times New Roman"/>
              </a:rPr>
              <a:t> </a:t>
            </a:r>
            <a:r>
              <a:rPr sz="2000" dirty="0">
                <a:latin typeface="Times New Roman"/>
                <a:cs typeface="Times New Roman"/>
              </a:rPr>
              <a:t>of</a:t>
            </a:r>
            <a:r>
              <a:rPr sz="2000" spc="-25" dirty="0">
                <a:latin typeface="Times New Roman"/>
                <a:cs typeface="Times New Roman"/>
              </a:rPr>
              <a:t> </a:t>
            </a:r>
            <a:r>
              <a:rPr sz="2000" spc="-5" dirty="0">
                <a:latin typeface="Times New Roman"/>
                <a:cs typeface="Times New Roman"/>
              </a:rPr>
              <a:t>biomass</a:t>
            </a:r>
            <a:r>
              <a:rPr sz="2000" spc="-20" dirty="0">
                <a:latin typeface="Times New Roman"/>
                <a:cs typeface="Times New Roman"/>
              </a:rPr>
              <a:t> </a:t>
            </a:r>
            <a:r>
              <a:rPr sz="2000" dirty="0">
                <a:latin typeface="Times New Roman"/>
                <a:cs typeface="Times New Roman"/>
              </a:rPr>
              <a:t>in</a:t>
            </a:r>
            <a:r>
              <a:rPr sz="2000" spc="-25" dirty="0">
                <a:latin typeface="Times New Roman"/>
                <a:cs typeface="Times New Roman"/>
              </a:rPr>
              <a:t> </a:t>
            </a:r>
            <a:r>
              <a:rPr sz="2000" dirty="0">
                <a:latin typeface="Times New Roman"/>
                <a:cs typeface="Times New Roman"/>
              </a:rPr>
              <a:t>reactor</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123</a:t>
            </a:r>
            <a:endParaRPr sz="1200">
              <a:latin typeface="Arial MT"/>
              <a:cs typeface="Arial MT"/>
            </a:endParaRPr>
          </a:p>
        </p:txBody>
      </p:sp>
      <p:sp>
        <p:nvSpPr>
          <p:cNvPr id="3" name="object 3"/>
          <p:cNvSpPr txBox="1">
            <a:spLocks noGrp="1"/>
          </p:cNvSpPr>
          <p:nvPr>
            <p:ph type="title"/>
          </p:nvPr>
        </p:nvSpPr>
        <p:spPr>
          <a:xfrm>
            <a:off x="154939" y="0"/>
            <a:ext cx="8492490" cy="1397635"/>
          </a:xfrm>
          <a:prstGeom prst="rect">
            <a:avLst/>
          </a:prstGeom>
        </p:spPr>
        <p:txBody>
          <a:bodyPr vert="horz" wrap="square" lIns="0" tIns="12700" rIns="0" bIns="0" rtlCol="0">
            <a:spAutoFit/>
          </a:bodyPr>
          <a:lstStyle/>
          <a:p>
            <a:pPr marL="12700" marR="5080" algn="just">
              <a:lnSpc>
                <a:spcPct val="150000"/>
              </a:lnSpc>
              <a:spcBef>
                <a:spcPts val="100"/>
              </a:spcBef>
            </a:pPr>
            <a:r>
              <a:rPr dirty="0"/>
              <a:t>The </a:t>
            </a:r>
            <a:r>
              <a:rPr spc="-10" dirty="0"/>
              <a:t>main </a:t>
            </a:r>
            <a:r>
              <a:rPr dirty="0"/>
              <a:t>product from pyrolysis is wood </a:t>
            </a:r>
            <a:r>
              <a:rPr spc="-30" dirty="0"/>
              <a:t>only. </a:t>
            </a:r>
            <a:r>
              <a:rPr dirty="0"/>
              <a:t>The </a:t>
            </a:r>
            <a:r>
              <a:rPr spc="-5" dirty="0"/>
              <a:t>destructive distillation </a:t>
            </a:r>
            <a:r>
              <a:rPr dirty="0"/>
              <a:t>of wood </a:t>
            </a:r>
            <a:r>
              <a:rPr spc="-484" dirty="0"/>
              <a:t> </a:t>
            </a:r>
            <a:r>
              <a:rPr dirty="0"/>
              <a:t>produces</a:t>
            </a:r>
            <a:r>
              <a:rPr spc="-35" dirty="0"/>
              <a:t> </a:t>
            </a:r>
            <a:r>
              <a:rPr dirty="0"/>
              <a:t>pyrolysis</a:t>
            </a:r>
            <a:r>
              <a:rPr spc="-40" dirty="0"/>
              <a:t> </a:t>
            </a:r>
            <a:r>
              <a:rPr dirty="0"/>
              <a:t>oil</a:t>
            </a:r>
            <a:r>
              <a:rPr spc="-30" dirty="0"/>
              <a:t> </a:t>
            </a:r>
            <a:r>
              <a:rPr dirty="0"/>
              <a:t>or bio</a:t>
            </a:r>
            <a:r>
              <a:rPr spc="-15" dirty="0"/>
              <a:t> </a:t>
            </a:r>
            <a:r>
              <a:rPr dirty="0"/>
              <a:t>oil.</a:t>
            </a:r>
            <a:r>
              <a:rPr spc="-60" dirty="0"/>
              <a:t> </a:t>
            </a:r>
            <a:r>
              <a:rPr dirty="0"/>
              <a:t>The properties</a:t>
            </a:r>
            <a:r>
              <a:rPr spc="-45" dirty="0"/>
              <a:t> </a:t>
            </a:r>
            <a:r>
              <a:rPr dirty="0"/>
              <a:t>of the</a:t>
            </a:r>
            <a:r>
              <a:rPr spc="-25" dirty="0"/>
              <a:t> </a:t>
            </a:r>
            <a:r>
              <a:rPr dirty="0"/>
              <a:t>pyrolysis</a:t>
            </a:r>
            <a:r>
              <a:rPr spc="-40" dirty="0"/>
              <a:t> </a:t>
            </a:r>
            <a:r>
              <a:rPr dirty="0"/>
              <a:t>oil</a:t>
            </a:r>
            <a:r>
              <a:rPr spc="-10" dirty="0"/>
              <a:t> </a:t>
            </a:r>
            <a:r>
              <a:rPr dirty="0"/>
              <a:t>are</a:t>
            </a:r>
            <a:r>
              <a:rPr spc="-10" dirty="0"/>
              <a:t> </a:t>
            </a:r>
            <a:r>
              <a:rPr spc="-5" dirty="0"/>
              <a:t>closer</a:t>
            </a:r>
            <a:r>
              <a:rPr spc="-30" dirty="0"/>
              <a:t> </a:t>
            </a:r>
            <a:r>
              <a:rPr dirty="0"/>
              <a:t>to</a:t>
            </a:r>
            <a:r>
              <a:rPr spc="-10" dirty="0"/>
              <a:t> </a:t>
            </a:r>
            <a:r>
              <a:rPr dirty="0"/>
              <a:t>the </a:t>
            </a:r>
            <a:r>
              <a:rPr spc="-490" dirty="0"/>
              <a:t> </a:t>
            </a:r>
            <a:r>
              <a:rPr dirty="0"/>
              <a:t>diesel</a:t>
            </a:r>
            <a:r>
              <a:rPr spc="-35" dirty="0"/>
              <a:t> </a:t>
            </a:r>
            <a:r>
              <a:rPr dirty="0"/>
              <a:t>oil</a:t>
            </a:r>
            <a:r>
              <a:rPr spc="-15" dirty="0"/>
              <a:t> </a:t>
            </a:r>
            <a:r>
              <a:rPr dirty="0"/>
              <a:t>or</a:t>
            </a:r>
            <a:r>
              <a:rPr spc="-15" dirty="0"/>
              <a:t> </a:t>
            </a:r>
            <a:r>
              <a:rPr spc="-5" dirty="0"/>
              <a:t>thermal</a:t>
            </a:r>
            <a:r>
              <a:rPr spc="-15" dirty="0"/>
              <a:t> </a:t>
            </a:r>
            <a:r>
              <a:rPr dirty="0"/>
              <a:t>oil.</a:t>
            </a:r>
          </a:p>
        </p:txBody>
      </p:sp>
      <p:sp>
        <p:nvSpPr>
          <p:cNvPr id="4" name="object 4"/>
          <p:cNvSpPr txBox="1"/>
          <p:nvPr/>
        </p:nvSpPr>
        <p:spPr>
          <a:xfrm>
            <a:off x="686562" y="1448561"/>
            <a:ext cx="1905000" cy="457200"/>
          </a:xfrm>
          <a:prstGeom prst="rect">
            <a:avLst/>
          </a:prstGeom>
          <a:solidFill>
            <a:srgbClr val="4F81BC"/>
          </a:solidFill>
          <a:ln w="25908">
            <a:solidFill>
              <a:srgbClr val="385D89"/>
            </a:solidFill>
          </a:ln>
        </p:spPr>
        <p:txBody>
          <a:bodyPr vert="horz" wrap="square" lIns="0" tIns="75565" rIns="0" bIns="0" rtlCol="0">
            <a:spAutoFit/>
          </a:bodyPr>
          <a:lstStyle/>
          <a:p>
            <a:pPr marL="125095">
              <a:lnSpc>
                <a:spcPct val="100000"/>
              </a:lnSpc>
              <a:spcBef>
                <a:spcPts val="595"/>
              </a:spcBef>
            </a:pPr>
            <a:r>
              <a:rPr sz="1800" spc="-10" dirty="0">
                <a:solidFill>
                  <a:srgbClr val="FFFFFF"/>
                </a:solidFill>
                <a:latin typeface="Calibri"/>
                <a:cs typeface="Calibri"/>
              </a:rPr>
              <a:t>Pyrolysis</a:t>
            </a:r>
            <a:r>
              <a:rPr sz="1800" spc="-30" dirty="0">
                <a:solidFill>
                  <a:srgbClr val="FFFFFF"/>
                </a:solidFill>
                <a:latin typeface="Calibri"/>
                <a:cs typeface="Calibri"/>
              </a:rPr>
              <a:t> </a:t>
            </a:r>
            <a:r>
              <a:rPr sz="1800" spc="-5" dirty="0">
                <a:solidFill>
                  <a:srgbClr val="FFFFFF"/>
                </a:solidFill>
                <a:latin typeface="Calibri"/>
                <a:cs typeface="Calibri"/>
              </a:rPr>
              <a:t>of</a:t>
            </a:r>
            <a:r>
              <a:rPr sz="1800" spc="-25" dirty="0">
                <a:solidFill>
                  <a:srgbClr val="FFFFFF"/>
                </a:solidFill>
                <a:latin typeface="Calibri"/>
                <a:cs typeface="Calibri"/>
              </a:rPr>
              <a:t> Wood</a:t>
            </a:r>
            <a:endParaRPr sz="1800">
              <a:latin typeface="Calibri"/>
              <a:cs typeface="Calibri"/>
            </a:endParaRPr>
          </a:p>
        </p:txBody>
      </p:sp>
      <p:sp>
        <p:nvSpPr>
          <p:cNvPr id="5" name="object 5"/>
          <p:cNvSpPr txBox="1"/>
          <p:nvPr/>
        </p:nvSpPr>
        <p:spPr>
          <a:xfrm>
            <a:off x="915161" y="2286761"/>
            <a:ext cx="1447800" cy="457200"/>
          </a:xfrm>
          <a:prstGeom prst="rect">
            <a:avLst/>
          </a:prstGeom>
          <a:solidFill>
            <a:srgbClr val="4F81BC"/>
          </a:solidFill>
          <a:ln w="25908">
            <a:solidFill>
              <a:srgbClr val="385D89"/>
            </a:solidFill>
          </a:ln>
        </p:spPr>
        <p:txBody>
          <a:bodyPr vert="horz" wrap="square" lIns="0" tIns="75565" rIns="0" bIns="0" rtlCol="0">
            <a:spAutoFit/>
          </a:bodyPr>
          <a:lstStyle/>
          <a:p>
            <a:pPr marL="165735">
              <a:lnSpc>
                <a:spcPct val="100000"/>
              </a:lnSpc>
              <a:spcBef>
                <a:spcPts val="595"/>
              </a:spcBef>
            </a:pPr>
            <a:r>
              <a:rPr sz="1800" dirty="0">
                <a:solidFill>
                  <a:srgbClr val="FFFFFF"/>
                </a:solidFill>
                <a:latin typeface="Calibri"/>
                <a:cs typeface="Calibri"/>
              </a:rPr>
              <a:t>Up</a:t>
            </a:r>
            <a:r>
              <a:rPr sz="1800" spc="-25" dirty="0">
                <a:solidFill>
                  <a:srgbClr val="FFFFFF"/>
                </a:solidFill>
                <a:latin typeface="Calibri"/>
                <a:cs typeface="Calibri"/>
              </a:rPr>
              <a:t> </a:t>
            </a:r>
            <a:r>
              <a:rPr sz="1800" spc="-10" dirty="0">
                <a:solidFill>
                  <a:srgbClr val="FFFFFF"/>
                </a:solidFill>
                <a:latin typeface="Calibri"/>
                <a:cs typeface="Calibri"/>
              </a:rPr>
              <a:t>to</a:t>
            </a:r>
            <a:r>
              <a:rPr sz="1800" spc="-25" dirty="0">
                <a:solidFill>
                  <a:srgbClr val="FFFFFF"/>
                </a:solidFill>
                <a:latin typeface="Calibri"/>
                <a:cs typeface="Calibri"/>
              </a:rPr>
              <a:t> </a:t>
            </a:r>
            <a:r>
              <a:rPr sz="1800" spc="-5" dirty="0">
                <a:solidFill>
                  <a:srgbClr val="FFFFFF"/>
                </a:solidFill>
                <a:latin typeface="Calibri"/>
                <a:cs typeface="Calibri"/>
              </a:rPr>
              <a:t>150</a:t>
            </a:r>
            <a:r>
              <a:rPr sz="1800" spc="-7" baseline="25462" dirty="0">
                <a:solidFill>
                  <a:srgbClr val="FFFFFF"/>
                </a:solidFill>
                <a:latin typeface="Calibri"/>
                <a:cs typeface="Calibri"/>
              </a:rPr>
              <a:t>0</a:t>
            </a:r>
            <a:r>
              <a:rPr sz="1800" spc="-5" dirty="0">
                <a:solidFill>
                  <a:srgbClr val="FFFFFF"/>
                </a:solidFill>
                <a:latin typeface="Calibri"/>
                <a:cs typeface="Calibri"/>
              </a:rPr>
              <a:t>C</a:t>
            </a:r>
            <a:endParaRPr sz="1800">
              <a:latin typeface="Calibri"/>
              <a:cs typeface="Calibri"/>
            </a:endParaRPr>
          </a:p>
        </p:txBody>
      </p:sp>
      <p:sp>
        <p:nvSpPr>
          <p:cNvPr id="6" name="object 6"/>
          <p:cNvSpPr txBox="1"/>
          <p:nvPr/>
        </p:nvSpPr>
        <p:spPr>
          <a:xfrm>
            <a:off x="915161" y="3048761"/>
            <a:ext cx="1447800" cy="457200"/>
          </a:xfrm>
          <a:prstGeom prst="rect">
            <a:avLst/>
          </a:prstGeom>
          <a:solidFill>
            <a:srgbClr val="4F81BC"/>
          </a:solidFill>
          <a:ln w="25908">
            <a:solidFill>
              <a:srgbClr val="385D89"/>
            </a:solidFill>
          </a:ln>
        </p:spPr>
        <p:txBody>
          <a:bodyPr vert="horz" wrap="square" lIns="0" tIns="75565" rIns="0" bIns="0" rtlCol="0">
            <a:spAutoFit/>
          </a:bodyPr>
          <a:lstStyle/>
          <a:p>
            <a:pPr marL="165735">
              <a:lnSpc>
                <a:spcPct val="100000"/>
              </a:lnSpc>
              <a:spcBef>
                <a:spcPts val="595"/>
              </a:spcBef>
            </a:pPr>
            <a:r>
              <a:rPr sz="1800" dirty="0">
                <a:solidFill>
                  <a:srgbClr val="FFFFFF"/>
                </a:solidFill>
                <a:latin typeface="Calibri"/>
                <a:cs typeface="Calibri"/>
              </a:rPr>
              <a:t>Up</a:t>
            </a:r>
            <a:r>
              <a:rPr sz="1800" spc="-25" dirty="0">
                <a:solidFill>
                  <a:srgbClr val="FFFFFF"/>
                </a:solidFill>
                <a:latin typeface="Calibri"/>
                <a:cs typeface="Calibri"/>
              </a:rPr>
              <a:t> </a:t>
            </a:r>
            <a:r>
              <a:rPr sz="1800" spc="-10" dirty="0">
                <a:solidFill>
                  <a:srgbClr val="FFFFFF"/>
                </a:solidFill>
                <a:latin typeface="Calibri"/>
                <a:cs typeface="Calibri"/>
              </a:rPr>
              <a:t>to</a:t>
            </a:r>
            <a:r>
              <a:rPr sz="1800" spc="-25" dirty="0">
                <a:solidFill>
                  <a:srgbClr val="FFFFFF"/>
                </a:solidFill>
                <a:latin typeface="Calibri"/>
                <a:cs typeface="Calibri"/>
              </a:rPr>
              <a:t> </a:t>
            </a:r>
            <a:r>
              <a:rPr sz="1800" spc="-5" dirty="0">
                <a:solidFill>
                  <a:srgbClr val="FFFFFF"/>
                </a:solidFill>
                <a:latin typeface="Calibri"/>
                <a:cs typeface="Calibri"/>
              </a:rPr>
              <a:t>270</a:t>
            </a:r>
            <a:r>
              <a:rPr sz="1800" spc="-7" baseline="25462" dirty="0">
                <a:solidFill>
                  <a:srgbClr val="FFFFFF"/>
                </a:solidFill>
                <a:latin typeface="Calibri"/>
                <a:cs typeface="Calibri"/>
              </a:rPr>
              <a:t>0</a:t>
            </a:r>
            <a:r>
              <a:rPr sz="1800" spc="-5" dirty="0">
                <a:solidFill>
                  <a:srgbClr val="FFFFFF"/>
                </a:solidFill>
                <a:latin typeface="Calibri"/>
                <a:cs typeface="Calibri"/>
              </a:rPr>
              <a:t>C</a:t>
            </a:r>
            <a:endParaRPr sz="1800">
              <a:latin typeface="Calibri"/>
              <a:cs typeface="Calibri"/>
            </a:endParaRPr>
          </a:p>
        </p:txBody>
      </p:sp>
      <p:sp>
        <p:nvSpPr>
          <p:cNvPr id="7" name="object 7"/>
          <p:cNvSpPr txBox="1"/>
          <p:nvPr/>
        </p:nvSpPr>
        <p:spPr>
          <a:xfrm>
            <a:off x="915161" y="3886961"/>
            <a:ext cx="1447800" cy="457200"/>
          </a:xfrm>
          <a:prstGeom prst="rect">
            <a:avLst/>
          </a:prstGeom>
          <a:solidFill>
            <a:srgbClr val="4F81BC"/>
          </a:solidFill>
          <a:ln w="25908">
            <a:solidFill>
              <a:srgbClr val="385D89"/>
            </a:solidFill>
          </a:ln>
        </p:spPr>
        <p:txBody>
          <a:bodyPr vert="horz" wrap="square" lIns="0" tIns="76200" rIns="0" bIns="0" rtlCol="0">
            <a:spAutoFit/>
          </a:bodyPr>
          <a:lstStyle/>
          <a:p>
            <a:pPr marL="165735">
              <a:lnSpc>
                <a:spcPct val="100000"/>
              </a:lnSpc>
              <a:spcBef>
                <a:spcPts val="600"/>
              </a:spcBef>
            </a:pPr>
            <a:r>
              <a:rPr sz="1800" dirty="0">
                <a:solidFill>
                  <a:srgbClr val="FFFFFF"/>
                </a:solidFill>
                <a:latin typeface="Calibri"/>
                <a:cs typeface="Calibri"/>
              </a:rPr>
              <a:t>Up</a:t>
            </a:r>
            <a:r>
              <a:rPr sz="1800" spc="-25" dirty="0">
                <a:solidFill>
                  <a:srgbClr val="FFFFFF"/>
                </a:solidFill>
                <a:latin typeface="Calibri"/>
                <a:cs typeface="Calibri"/>
              </a:rPr>
              <a:t> </a:t>
            </a:r>
            <a:r>
              <a:rPr sz="1800" spc="-10" dirty="0">
                <a:solidFill>
                  <a:srgbClr val="FFFFFF"/>
                </a:solidFill>
                <a:latin typeface="Calibri"/>
                <a:cs typeface="Calibri"/>
              </a:rPr>
              <a:t>to</a:t>
            </a:r>
            <a:r>
              <a:rPr sz="1800" spc="-25" dirty="0">
                <a:solidFill>
                  <a:srgbClr val="FFFFFF"/>
                </a:solidFill>
                <a:latin typeface="Calibri"/>
                <a:cs typeface="Calibri"/>
              </a:rPr>
              <a:t> </a:t>
            </a:r>
            <a:r>
              <a:rPr sz="1800" spc="-5" dirty="0">
                <a:solidFill>
                  <a:srgbClr val="FFFFFF"/>
                </a:solidFill>
                <a:latin typeface="Calibri"/>
                <a:cs typeface="Calibri"/>
              </a:rPr>
              <a:t>280</a:t>
            </a:r>
            <a:r>
              <a:rPr sz="1800" spc="-7" baseline="25462" dirty="0">
                <a:solidFill>
                  <a:srgbClr val="FFFFFF"/>
                </a:solidFill>
                <a:latin typeface="Calibri"/>
                <a:cs typeface="Calibri"/>
              </a:rPr>
              <a:t>0</a:t>
            </a:r>
            <a:r>
              <a:rPr sz="1800" spc="-5" dirty="0">
                <a:solidFill>
                  <a:srgbClr val="FFFFFF"/>
                </a:solidFill>
                <a:latin typeface="Calibri"/>
                <a:cs typeface="Calibri"/>
              </a:rPr>
              <a:t>C</a:t>
            </a:r>
            <a:endParaRPr sz="1800">
              <a:latin typeface="Calibri"/>
              <a:cs typeface="Calibri"/>
            </a:endParaRPr>
          </a:p>
        </p:txBody>
      </p:sp>
      <p:sp>
        <p:nvSpPr>
          <p:cNvPr id="8" name="object 8"/>
          <p:cNvSpPr/>
          <p:nvPr/>
        </p:nvSpPr>
        <p:spPr>
          <a:xfrm>
            <a:off x="1585849" y="1906523"/>
            <a:ext cx="103505" cy="381000"/>
          </a:xfrm>
          <a:custGeom>
            <a:avLst/>
            <a:gdLst/>
            <a:ahLst/>
            <a:cxnLst/>
            <a:rect l="l" t="t" r="r" b="b"/>
            <a:pathLst>
              <a:path w="103505" h="381000">
                <a:moveTo>
                  <a:pt x="7112" y="284606"/>
                </a:moveTo>
                <a:lnTo>
                  <a:pt x="4063" y="286385"/>
                </a:lnTo>
                <a:lnTo>
                  <a:pt x="1015" y="288036"/>
                </a:lnTo>
                <a:lnTo>
                  <a:pt x="0" y="291973"/>
                </a:lnTo>
                <a:lnTo>
                  <a:pt x="1650" y="295021"/>
                </a:lnTo>
                <a:lnTo>
                  <a:pt x="50926" y="381000"/>
                </a:lnTo>
                <a:lnTo>
                  <a:pt x="58403" y="368426"/>
                </a:lnTo>
                <a:lnTo>
                  <a:pt x="44703" y="368426"/>
                </a:lnTo>
                <a:lnTo>
                  <a:pt x="44891" y="344935"/>
                </a:lnTo>
                <a:lnTo>
                  <a:pt x="12700" y="288671"/>
                </a:lnTo>
                <a:lnTo>
                  <a:pt x="11048" y="285623"/>
                </a:lnTo>
                <a:lnTo>
                  <a:pt x="7112" y="284606"/>
                </a:lnTo>
                <a:close/>
              </a:path>
              <a:path w="103505" h="381000">
                <a:moveTo>
                  <a:pt x="44898" y="344947"/>
                </a:moveTo>
                <a:lnTo>
                  <a:pt x="44703" y="368426"/>
                </a:lnTo>
                <a:lnTo>
                  <a:pt x="57403" y="368426"/>
                </a:lnTo>
                <a:lnTo>
                  <a:pt x="57430" y="365251"/>
                </a:lnTo>
                <a:lnTo>
                  <a:pt x="45593" y="365125"/>
                </a:lnTo>
                <a:lnTo>
                  <a:pt x="51122" y="355826"/>
                </a:lnTo>
                <a:lnTo>
                  <a:pt x="44898" y="344947"/>
                </a:lnTo>
                <a:close/>
              </a:path>
              <a:path w="103505" h="381000">
                <a:moveTo>
                  <a:pt x="96393" y="285368"/>
                </a:moveTo>
                <a:lnTo>
                  <a:pt x="92456" y="286385"/>
                </a:lnTo>
                <a:lnTo>
                  <a:pt x="90677" y="289305"/>
                </a:lnTo>
                <a:lnTo>
                  <a:pt x="57598" y="344935"/>
                </a:lnTo>
                <a:lnTo>
                  <a:pt x="57403" y="368426"/>
                </a:lnTo>
                <a:lnTo>
                  <a:pt x="58403" y="368426"/>
                </a:lnTo>
                <a:lnTo>
                  <a:pt x="101600" y="295783"/>
                </a:lnTo>
                <a:lnTo>
                  <a:pt x="103377" y="292862"/>
                </a:lnTo>
                <a:lnTo>
                  <a:pt x="102362" y="288925"/>
                </a:lnTo>
                <a:lnTo>
                  <a:pt x="99313" y="287147"/>
                </a:lnTo>
                <a:lnTo>
                  <a:pt x="96393" y="285368"/>
                </a:lnTo>
                <a:close/>
              </a:path>
              <a:path w="103505" h="381000">
                <a:moveTo>
                  <a:pt x="51122" y="355826"/>
                </a:moveTo>
                <a:lnTo>
                  <a:pt x="45593" y="365125"/>
                </a:lnTo>
                <a:lnTo>
                  <a:pt x="56514" y="365251"/>
                </a:lnTo>
                <a:lnTo>
                  <a:pt x="51122" y="355826"/>
                </a:lnTo>
                <a:close/>
              </a:path>
              <a:path w="103505" h="381000">
                <a:moveTo>
                  <a:pt x="57598" y="344935"/>
                </a:moveTo>
                <a:lnTo>
                  <a:pt x="51122" y="355826"/>
                </a:lnTo>
                <a:lnTo>
                  <a:pt x="56514" y="365251"/>
                </a:lnTo>
                <a:lnTo>
                  <a:pt x="57430" y="365251"/>
                </a:lnTo>
                <a:lnTo>
                  <a:pt x="57598" y="344935"/>
                </a:lnTo>
                <a:close/>
              </a:path>
              <a:path w="103505" h="381000">
                <a:moveTo>
                  <a:pt x="60451" y="0"/>
                </a:moveTo>
                <a:lnTo>
                  <a:pt x="47751" y="0"/>
                </a:lnTo>
                <a:lnTo>
                  <a:pt x="44898" y="344947"/>
                </a:lnTo>
                <a:lnTo>
                  <a:pt x="51122" y="355826"/>
                </a:lnTo>
                <a:lnTo>
                  <a:pt x="57598" y="344935"/>
                </a:lnTo>
                <a:lnTo>
                  <a:pt x="60451" y="0"/>
                </a:lnTo>
                <a:close/>
              </a:path>
            </a:pathLst>
          </a:custGeom>
          <a:solidFill>
            <a:srgbClr val="497DBA"/>
          </a:solidFill>
        </p:spPr>
        <p:txBody>
          <a:bodyPr wrap="square" lIns="0" tIns="0" rIns="0" bIns="0" rtlCol="0"/>
          <a:lstStyle/>
          <a:p>
            <a:endParaRPr/>
          </a:p>
        </p:txBody>
      </p:sp>
      <p:sp>
        <p:nvSpPr>
          <p:cNvPr id="9" name="object 9"/>
          <p:cNvSpPr/>
          <p:nvPr/>
        </p:nvSpPr>
        <p:spPr>
          <a:xfrm>
            <a:off x="1585975" y="2744597"/>
            <a:ext cx="103505" cy="305435"/>
          </a:xfrm>
          <a:custGeom>
            <a:avLst/>
            <a:gdLst/>
            <a:ahLst/>
            <a:cxnLst/>
            <a:rect l="l" t="t" r="r" b="b"/>
            <a:pathLst>
              <a:path w="103505" h="305435">
                <a:moveTo>
                  <a:pt x="7239" y="208406"/>
                </a:moveTo>
                <a:lnTo>
                  <a:pt x="1143" y="211962"/>
                </a:lnTo>
                <a:lnTo>
                  <a:pt x="0" y="215773"/>
                </a:lnTo>
                <a:lnTo>
                  <a:pt x="1778" y="218820"/>
                </a:lnTo>
                <a:lnTo>
                  <a:pt x="50800" y="304926"/>
                </a:lnTo>
                <a:lnTo>
                  <a:pt x="58230" y="292480"/>
                </a:lnTo>
                <a:lnTo>
                  <a:pt x="57276" y="292480"/>
                </a:lnTo>
                <a:lnTo>
                  <a:pt x="44576" y="292226"/>
                </a:lnTo>
                <a:lnTo>
                  <a:pt x="44820" y="268843"/>
                </a:lnTo>
                <a:lnTo>
                  <a:pt x="12827" y="212598"/>
                </a:lnTo>
                <a:lnTo>
                  <a:pt x="11049" y="209550"/>
                </a:lnTo>
                <a:lnTo>
                  <a:pt x="7239" y="208406"/>
                </a:lnTo>
                <a:close/>
              </a:path>
              <a:path w="103505" h="305435">
                <a:moveTo>
                  <a:pt x="44820" y="268843"/>
                </a:moveTo>
                <a:lnTo>
                  <a:pt x="44576" y="292226"/>
                </a:lnTo>
                <a:lnTo>
                  <a:pt x="57276" y="292480"/>
                </a:lnTo>
                <a:lnTo>
                  <a:pt x="57311" y="289178"/>
                </a:lnTo>
                <a:lnTo>
                  <a:pt x="45466" y="289051"/>
                </a:lnTo>
                <a:lnTo>
                  <a:pt x="51023" y="279747"/>
                </a:lnTo>
                <a:lnTo>
                  <a:pt x="44820" y="268843"/>
                </a:lnTo>
                <a:close/>
              </a:path>
              <a:path w="103505" h="305435">
                <a:moveTo>
                  <a:pt x="96393" y="209423"/>
                </a:moveTo>
                <a:lnTo>
                  <a:pt x="92582" y="210312"/>
                </a:lnTo>
                <a:lnTo>
                  <a:pt x="90678" y="213360"/>
                </a:lnTo>
                <a:lnTo>
                  <a:pt x="57536" y="268843"/>
                </a:lnTo>
                <a:lnTo>
                  <a:pt x="57276" y="292480"/>
                </a:lnTo>
                <a:lnTo>
                  <a:pt x="58230" y="292480"/>
                </a:lnTo>
                <a:lnTo>
                  <a:pt x="101600" y="219837"/>
                </a:lnTo>
                <a:lnTo>
                  <a:pt x="103378" y="216915"/>
                </a:lnTo>
                <a:lnTo>
                  <a:pt x="102488" y="212978"/>
                </a:lnTo>
                <a:lnTo>
                  <a:pt x="96393" y="209423"/>
                </a:lnTo>
                <a:close/>
              </a:path>
              <a:path w="103505" h="305435">
                <a:moveTo>
                  <a:pt x="51023" y="279747"/>
                </a:moveTo>
                <a:lnTo>
                  <a:pt x="45466" y="289051"/>
                </a:lnTo>
                <a:lnTo>
                  <a:pt x="56387" y="289178"/>
                </a:lnTo>
                <a:lnTo>
                  <a:pt x="51023" y="279747"/>
                </a:lnTo>
                <a:close/>
              </a:path>
              <a:path w="103505" h="305435">
                <a:moveTo>
                  <a:pt x="57523" y="268866"/>
                </a:moveTo>
                <a:lnTo>
                  <a:pt x="51023" y="279747"/>
                </a:lnTo>
                <a:lnTo>
                  <a:pt x="56387" y="289178"/>
                </a:lnTo>
                <a:lnTo>
                  <a:pt x="57311" y="289178"/>
                </a:lnTo>
                <a:lnTo>
                  <a:pt x="57523" y="268866"/>
                </a:lnTo>
                <a:close/>
              </a:path>
              <a:path w="103505" h="305435">
                <a:moveTo>
                  <a:pt x="47625" y="0"/>
                </a:moveTo>
                <a:lnTo>
                  <a:pt x="44820" y="268843"/>
                </a:lnTo>
                <a:lnTo>
                  <a:pt x="51023" y="279747"/>
                </a:lnTo>
                <a:lnTo>
                  <a:pt x="57523" y="268843"/>
                </a:lnTo>
                <a:lnTo>
                  <a:pt x="60325" y="253"/>
                </a:lnTo>
                <a:lnTo>
                  <a:pt x="47625" y="0"/>
                </a:lnTo>
                <a:close/>
              </a:path>
            </a:pathLst>
          </a:custGeom>
          <a:solidFill>
            <a:srgbClr val="497DBA"/>
          </a:solidFill>
        </p:spPr>
        <p:txBody>
          <a:bodyPr wrap="square" lIns="0" tIns="0" rIns="0" bIns="0" rtlCol="0"/>
          <a:lstStyle/>
          <a:p>
            <a:endParaRPr/>
          </a:p>
        </p:txBody>
      </p:sp>
      <p:sp>
        <p:nvSpPr>
          <p:cNvPr id="10" name="object 10"/>
          <p:cNvSpPr/>
          <p:nvPr/>
        </p:nvSpPr>
        <p:spPr>
          <a:xfrm>
            <a:off x="1585849" y="3506723"/>
            <a:ext cx="103505" cy="381000"/>
          </a:xfrm>
          <a:custGeom>
            <a:avLst/>
            <a:gdLst/>
            <a:ahLst/>
            <a:cxnLst/>
            <a:rect l="l" t="t" r="r" b="b"/>
            <a:pathLst>
              <a:path w="103505" h="381000">
                <a:moveTo>
                  <a:pt x="7112" y="284606"/>
                </a:moveTo>
                <a:lnTo>
                  <a:pt x="4063" y="286384"/>
                </a:lnTo>
                <a:lnTo>
                  <a:pt x="1015" y="288036"/>
                </a:lnTo>
                <a:lnTo>
                  <a:pt x="0" y="291973"/>
                </a:lnTo>
                <a:lnTo>
                  <a:pt x="1650" y="295020"/>
                </a:lnTo>
                <a:lnTo>
                  <a:pt x="50926" y="381000"/>
                </a:lnTo>
                <a:lnTo>
                  <a:pt x="58403" y="368426"/>
                </a:lnTo>
                <a:lnTo>
                  <a:pt x="44703" y="368426"/>
                </a:lnTo>
                <a:lnTo>
                  <a:pt x="44891" y="344935"/>
                </a:lnTo>
                <a:lnTo>
                  <a:pt x="12700" y="288670"/>
                </a:lnTo>
                <a:lnTo>
                  <a:pt x="11048" y="285623"/>
                </a:lnTo>
                <a:lnTo>
                  <a:pt x="7112" y="284606"/>
                </a:lnTo>
                <a:close/>
              </a:path>
              <a:path w="103505" h="381000">
                <a:moveTo>
                  <a:pt x="44898" y="344947"/>
                </a:moveTo>
                <a:lnTo>
                  <a:pt x="44703" y="368426"/>
                </a:lnTo>
                <a:lnTo>
                  <a:pt x="57403" y="368426"/>
                </a:lnTo>
                <a:lnTo>
                  <a:pt x="57430" y="365251"/>
                </a:lnTo>
                <a:lnTo>
                  <a:pt x="45593" y="365125"/>
                </a:lnTo>
                <a:lnTo>
                  <a:pt x="51122" y="355826"/>
                </a:lnTo>
                <a:lnTo>
                  <a:pt x="44898" y="344947"/>
                </a:lnTo>
                <a:close/>
              </a:path>
              <a:path w="103505" h="381000">
                <a:moveTo>
                  <a:pt x="96393" y="285369"/>
                </a:moveTo>
                <a:lnTo>
                  <a:pt x="92456" y="286384"/>
                </a:lnTo>
                <a:lnTo>
                  <a:pt x="90677" y="289306"/>
                </a:lnTo>
                <a:lnTo>
                  <a:pt x="57598" y="344935"/>
                </a:lnTo>
                <a:lnTo>
                  <a:pt x="57403" y="368426"/>
                </a:lnTo>
                <a:lnTo>
                  <a:pt x="58403" y="368426"/>
                </a:lnTo>
                <a:lnTo>
                  <a:pt x="101600" y="295782"/>
                </a:lnTo>
                <a:lnTo>
                  <a:pt x="103377" y="292862"/>
                </a:lnTo>
                <a:lnTo>
                  <a:pt x="102362" y="288925"/>
                </a:lnTo>
                <a:lnTo>
                  <a:pt x="99313" y="287146"/>
                </a:lnTo>
                <a:lnTo>
                  <a:pt x="96393" y="285369"/>
                </a:lnTo>
                <a:close/>
              </a:path>
              <a:path w="103505" h="381000">
                <a:moveTo>
                  <a:pt x="51122" y="355826"/>
                </a:moveTo>
                <a:lnTo>
                  <a:pt x="45593" y="365125"/>
                </a:lnTo>
                <a:lnTo>
                  <a:pt x="56514" y="365251"/>
                </a:lnTo>
                <a:lnTo>
                  <a:pt x="51122" y="355826"/>
                </a:lnTo>
                <a:close/>
              </a:path>
              <a:path w="103505" h="381000">
                <a:moveTo>
                  <a:pt x="57598" y="344935"/>
                </a:moveTo>
                <a:lnTo>
                  <a:pt x="51122" y="355826"/>
                </a:lnTo>
                <a:lnTo>
                  <a:pt x="56514" y="365251"/>
                </a:lnTo>
                <a:lnTo>
                  <a:pt x="57430" y="365251"/>
                </a:lnTo>
                <a:lnTo>
                  <a:pt x="57598" y="344935"/>
                </a:lnTo>
                <a:close/>
              </a:path>
              <a:path w="103505" h="381000">
                <a:moveTo>
                  <a:pt x="60451" y="0"/>
                </a:moveTo>
                <a:lnTo>
                  <a:pt x="47751" y="0"/>
                </a:lnTo>
                <a:lnTo>
                  <a:pt x="44898" y="344947"/>
                </a:lnTo>
                <a:lnTo>
                  <a:pt x="51122" y="355826"/>
                </a:lnTo>
                <a:lnTo>
                  <a:pt x="57598" y="344935"/>
                </a:lnTo>
                <a:lnTo>
                  <a:pt x="60451" y="0"/>
                </a:lnTo>
                <a:close/>
              </a:path>
            </a:pathLst>
          </a:custGeom>
          <a:solidFill>
            <a:srgbClr val="497DBA"/>
          </a:solidFill>
        </p:spPr>
        <p:txBody>
          <a:bodyPr wrap="square" lIns="0" tIns="0" rIns="0" bIns="0" rtlCol="0"/>
          <a:lstStyle/>
          <a:p>
            <a:endParaRPr/>
          </a:p>
        </p:txBody>
      </p:sp>
      <p:sp>
        <p:nvSpPr>
          <p:cNvPr id="11" name="object 11"/>
          <p:cNvSpPr/>
          <p:nvPr/>
        </p:nvSpPr>
        <p:spPr>
          <a:xfrm>
            <a:off x="2362200" y="2464054"/>
            <a:ext cx="381000" cy="103505"/>
          </a:xfrm>
          <a:custGeom>
            <a:avLst/>
            <a:gdLst/>
            <a:ahLst/>
            <a:cxnLst/>
            <a:rect l="l" t="t" r="r" b="b"/>
            <a:pathLst>
              <a:path w="381000" h="103505">
                <a:moveTo>
                  <a:pt x="344963" y="58322"/>
                </a:moveTo>
                <a:lnTo>
                  <a:pt x="285876" y="92456"/>
                </a:lnTo>
                <a:lnTo>
                  <a:pt x="284733" y="96393"/>
                </a:lnTo>
                <a:lnTo>
                  <a:pt x="288289" y="102488"/>
                </a:lnTo>
                <a:lnTo>
                  <a:pt x="292226" y="103505"/>
                </a:lnTo>
                <a:lnTo>
                  <a:pt x="370040" y="58420"/>
                </a:lnTo>
                <a:lnTo>
                  <a:pt x="344963" y="58322"/>
                </a:lnTo>
                <a:close/>
              </a:path>
              <a:path w="381000" h="103505">
                <a:moveTo>
                  <a:pt x="355875" y="52022"/>
                </a:moveTo>
                <a:lnTo>
                  <a:pt x="344963" y="58322"/>
                </a:lnTo>
                <a:lnTo>
                  <a:pt x="368426" y="58420"/>
                </a:lnTo>
                <a:lnTo>
                  <a:pt x="368426" y="57531"/>
                </a:lnTo>
                <a:lnTo>
                  <a:pt x="365251" y="57531"/>
                </a:lnTo>
                <a:lnTo>
                  <a:pt x="355875" y="52022"/>
                </a:lnTo>
                <a:close/>
              </a:path>
              <a:path w="381000" h="103505">
                <a:moveTo>
                  <a:pt x="292607" y="0"/>
                </a:moveTo>
                <a:lnTo>
                  <a:pt x="288670" y="1016"/>
                </a:lnTo>
                <a:lnTo>
                  <a:pt x="285114" y="7112"/>
                </a:lnTo>
                <a:lnTo>
                  <a:pt x="286131" y="11049"/>
                </a:lnTo>
                <a:lnTo>
                  <a:pt x="344982" y="45623"/>
                </a:lnTo>
                <a:lnTo>
                  <a:pt x="368426" y="45720"/>
                </a:lnTo>
                <a:lnTo>
                  <a:pt x="368426" y="58420"/>
                </a:lnTo>
                <a:lnTo>
                  <a:pt x="370040" y="58420"/>
                </a:lnTo>
                <a:lnTo>
                  <a:pt x="381000" y="52070"/>
                </a:lnTo>
                <a:lnTo>
                  <a:pt x="295656" y="1905"/>
                </a:lnTo>
                <a:lnTo>
                  <a:pt x="292607" y="0"/>
                </a:lnTo>
                <a:close/>
              </a:path>
              <a:path w="381000" h="103505">
                <a:moveTo>
                  <a:pt x="0" y="44196"/>
                </a:moveTo>
                <a:lnTo>
                  <a:pt x="0" y="56896"/>
                </a:lnTo>
                <a:lnTo>
                  <a:pt x="344963" y="58322"/>
                </a:lnTo>
                <a:lnTo>
                  <a:pt x="355875" y="52022"/>
                </a:lnTo>
                <a:lnTo>
                  <a:pt x="344982" y="45623"/>
                </a:lnTo>
                <a:lnTo>
                  <a:pt x="0" y="44196"/>
                </a:lnTo>
                <a:close/>
              </a:path>
              <a:path w="381000" h="103505">
                <a:moveTo>
                  <a:pt x="365251" y="46609"/>
                </a:moveTo>
                <a:lnTo>
                  <a:pt x="355875" y="52022"/>
                </a:lnTo>
                <a:lnTo>
                  <a:pt x="365251" y="57531"/>
                </a:lnTo>
                <a:lnTo>
                  <a:pt x="365251" y="46609"/>
                </a:lnTo>
                <a:close/>
              </a:path>
              <a:path w="381000" h="103505">
                <a:moveTo>
                  <a:pt x="368426" y="46609"/>
                </a:moveTo>
                <a:lnTo>
                  <a:pt x="365251" y="46609"/>
                </a:lnTo>
                <a:lnTo>
                  <a:pt x="365251" y="57531"/>
                </a:lnTo>
                <a:lnTo>
                  <a:pt x="368426" y="57531"/>
                </a:lnTo>
                <a:lnTo>
                  <a:pt x="368426" y="46609"/>
                </a:lnTo>
                <a:close/>
              </a:path>
              <a:path w="381000" h="103505">
                <a:moveTo>
                  <a:pt x="344982" y="45623"/>
                </a:moveTo>
                <a:lnTo>
                  <a:pt x="355875" y="52022"/>
                </a:lnTo>
                <a:lnTo>
                  <a:pt x="365251" y="46609"/>
                </a:lnTo>
                <a:lnTo>
                  <a:pt x="368426" y="46609"/>
                </a:lnTo>
                <a:lnTo>
                  <a:pt x="368426" y="45720"/>
                </a:lnTo>
                <a:lnTo>
                  <a:pt x="344982" y="45623"/>
                </a:lnTo>
                <a:close/>
              </a:path>
            </a:pathLst>
          </a:custGeom>
          <a:solidFill>
            <a:srgbClr val="497DBA"/>
          </a:solidFill>
        </p:spPr>
        <p:txBody>
          <a:bodyPr wrap="square" lIns="0" tIns="0" rIns="0" bIns="0" rtlCol="0"/>
          <a:lstStyle/>
          <a:p>
            <a:endParaRPr/>
          </a:p>
        </p:txBody>
      </p:sp>
      <p:sp>
        <p:nvSpPr>
          <p:cNvPr id="12" name="object 12"/>
          <p:cNvSpPr/>
          <p:nvPr/>
        </p:nvSpPr>
        <p:spPr>
          <a:xfrm>
            <a:off x="2362200" y="3226054"/>
            <a:ext cx="381000" cy="103505"/>
          </a:xfrm>
          <a:custGeom>
            <a:avLst/>
            <a:gdLst/>
            <a:ahLst/>
            <a:cxnLst/>
            <a:rect l="l" t="t" r="r" b="b"/>
            <a:pathLst>
              <a:path w="381000" h="103504">
                <a:moveTo>
                  <a:pt x="344963" y="58322"/>
                </a:moveTo>
                <a:lnTo>
                  <a:pt x="285876" y="92456"/>
                </a:lnTo>
                <a:lnTo>
                  <a:pt x="284733" y="96393"/>
                </a:lnTo>
                <a:lnTo>
                  <a:pt x="288289" y="102488"/>
                </a:lnTo>
                <a:lnTo>
                  <a:pt x="292226" y="103505"/>
                </a:lnTo>
                <a:lnTo>
                  <a:pt x="370040" y="58420"/>
                </a:lnTo>
                <a:lnTo>
                  <a:pt x="344963" y="58322"/>
                </a:lnTo>
                <a:close/>
              </a:path>
              <a:path w="381000" h="103504">
                <a:moveTo>
                  <a:pt x="355875" y="52022"/>
                </a:moveTo>
                <a:lnTo>
                  <a:pt x="344963" y="58322"/>
                </a:lnTo>
                <a:lnTo>
                  <a:pt x="368426" y="58420"/>
                </a:lnTo>
                <a:lnTo>
                  <a:pt x="368426" y="57531"/>
                </a:lnTo>
                <a:lnTo>
                  <a:pt x="365251" y="57531"/>
                </a:lnTo>
                <a:lnTo>
                  <a:pt x="355875" y="52022"/>
                </a:lnTo>
                <a:close/>
              </a:path>
              <a:path w="381000" h="103504">
                <a:moveTo>
                  <a:pt x="292607" y="0"/>
                </a:moveTo>
                <a:lnTo>
                  <a:pt x="288670" y="1016"/>
                </a:lnTo>
                <a:lnTo>
                  <a:pt x="285114" y="7112"/>
                </a:lnTo>
                <a:lnTo>
                  <a:pt x="286131" y="11049"/>
                </a:lnTo>
                <a:lnTo>
                  <a:pt x="344982" y="45623"/>
                </a:lnTo>
                <a:lnTo>
                  <a:pt x="368426" y="45720"/>
                </a:lnTo>
                <a:lnTo>
                  <a:pt x="368426" y="58420"/>
                </a:lnTo>
                <a:lnTo>
                  <a:pt x="370040" y="58420"/>
                </a:lnTo>
                <a:lnTo>
                  <a:pt x="381000" y="52070"/>
                </a:lnTo>
                <a:lnTo>
                  <a:pt x="295656" y="1905"/>
                </a:lnTo>
                <a:lnTo>
                  <a:pt x="292607" y="0"/>
                </a:lnTo>
                <a:close/>
              </a:path>
              <a:path w="381000" h="103504">
                <a:moveTo>
                  <a:pt x="0" y="44196"/>
                </a:moveTo>
                <a:lnTo>
                  <a:pt x="0" y="56896"/>
                </a:lnTo>
                <a:lnTo>
                  <a:pt x="344963" y="58322"/>
                </a:lnTo>
                <a:lnTo>
                  <a:pt x="355875" y="52022"/>
                </a:lnTo>
                <a:lnTo>
                  <a:pt x="344982" y="45623"/>
                </a:lnTo>
                <a:lnTo>
                  <a:pt x="0" y="44196"/>
                </a:lnTo>
                <a:close/>
              </a:path>
              <a:path w="381000" h="103504">
                <a:moveTo>
                  <a:pt x="365251" y="46609"/>
                </a:moveTo>
                <a:lnTo>
                  <a:pt x="355875" y="52022"/>
                </a:lnTo>
                <a:lnTo>
                  <a:pt x="365251" y="57531"/>
                </a:lnTo>
                <a:lnTo>
                  <a:pt x="365251" y="46609"/>
                </a:lnTo>
                <a:close/>
              </a:path>
              <a:path w="381000" h="103504">
                <a:moveTo>
                  <a:pt x="368426" y="46609"/>
                </a:moveTo>
                <a:lnTo>
                  <a:pt x="365251" y="46609"/>
                </a:lnTo>
                <a:lnTo>
                  <a:pt x="365251" y="57531"/>
                </a:lnTo>
                <a:lnTo>
                  <a:pt x="368426" y="57531"/>
                </a:lnTo>
                <a:lnTo>
                  <a:pt x="368426" y="46609"/>
                </a:lnTo>
                <a:close/>
              </a:path>
              <a:path w="381000" h="103504">
                <a:moveTo>
                  <a:pt x="344982" y="45623"/>
                </a:moveTo>
                <a:lnTo>
                  <a:pt x="355875" y="52022"/>
                </a:lnTo>
                <a:lnTo>
                  <a:pt x="365251" y="46609"/>
                </a:lnTo>
                <a:lnTo>
                  <a:pt x="368426" y="46609"/>
                </a:lnTo>
                <a:lnTo>
                  <a:pt x="368426" y="45720"/>
                </a:lnTo>
                <a:lnTo>
                  <a:pt x="344982" y="45623"/>
                </a:lnTo>
                <a:close/>
              </a:path>
            </a:pathLst>
          </a:custGeom>
          <a:solidFill>
            <a:srgbClr val="497DBA"/>
          </a:solidFill>
        </p:spPr>
        <p:txBody>
          <a:bodyPr wrap="square" lIns="0" tIns="0" rIns="0" bIns="0" rtlCol="0"/>
          <a:lstStyle/>
          <a:p>
            <a:endParaRPr/>
          </a:p>
        </p:txBody>
      </p:sp>
      <p:sp>
        <p:nvSpPr>
          <p:cNvPr id="13" name="object 13"/>
          <p:cNvSpPr/>
          <p:nvPr/>
        </p:nvSpPr>
        <p:spPr>
          <a:xfrm>
            <a:off x="2362200" y="4064253"/>
            <a:ext cx="381000" cy="103505"/>
          </a:xfrm>
          <a:custGeom>
            <a:avLst/>
            <a:gdLst/>
            <a:ahLst/>
            <a:cxnLst/>
            <a:rect l="l" t="t" r="r" b="b"/>
            <a:pathLst>
              <a:path w="381000" h="103504">
                <a:moveTo>
                  <a:pt x="344963" y="58322"/>
                </a:moveTo>
                <a:lnTo>
                  <a:pt x="285876" y="92456"/>
                </a:lnTo>
                <a:lnTo>
                  <a:pt x="284733" y="96393"/>
                </a:lnTo>
                <a:lnTo>
                  <a:pt x="288289" y="102489"/>
                </a:lnTo>
                <a:lnTo>
                  <a:pt x="292226" y="103505"/>
                </a:lnTo>
                <a:lnTo>
                  <a:pt x="370040" y="58420"/>
                </a:lnTo>
                <a:lnTo>
                  <a:pt x="344963" y="58322"/>
                </a:lnTo>
                <a:close/>
              </a:path>
              <a:path w="381000" h="103504">
                <a:moveTo>
                  <a:pt x="355875" y="52022"/>
                </a:moveTo>
                <a:lnTo>
                  <a:pt x="344963" y="58322"/>
                </a:lnTo>
                <a:lnTo>
                  <a:pt x="368426" y="58420"/>
                </a:lnTo>
                <a:lnTo>
                  <a:pt x="368426" y="57531"/>
                </a:lnTo>
                <a:lnTo>
                  <a:pt x="365251" y="57531"/>
                </a:lnTo>
                <a:lnTo>
                  <a:pt x="355875" y="52022"/>
                </a:lnTo>
                <a:close/>
              </a:path>
              <a:path w="381000" h="103504">
                <a:moveTo>
                  <a:pt x="292607" y="0"/>
                </a:moveTo>
                <a:lnTo>
                  <a:pt x="288670" y="1016"/>
                </a:lnTo>
                <a:lnTo>
                  <a:pt x="285114" y="7112"/>
                </a:lnTo>
                <a:lnTo>
                  <a:pt x="286131" y="11049"/>
                </a:lnTo>
                <a:lnTo>
                  <a:pt x="344982" y="45623"/>
                </a:lnTo>
                <a:lnTo>
                  <a:pt x="368426" y="45720"/>
                </a:lnTo>
                <a:lnTo>
                  <a:pt x="368426" y="58420"/>
                </a:lnTo>
                <a:lnTo>
                  <a:pt x="370040" y="58420"/>
                </a:lnTo>
                <a:lnTo>
                  <a:pt x="381000" y="52070"/>
                </a:lnTo>
                <a:lnTo>
                  <a:pt x="295656" y="1905"/>
                </a:lnTo>
                <a:lnTo>
                  <a:pt x="292607" y="0"/>
                </a:lnTo>
                <a:close/>
              </a:path>
              <a:path w="381000" h="103504">
                <a:moveTo>
                  <a:pt x="0" y="44196"/>
                </a:moveTo>
                <a:lnTo>
                  <a:pt x="0" y="56896"/>
                </a:lnTo>
                <a:lnTo>
                  <a:pt x="344963" y="58322"/>
                </a:lnTo>
                <a:lnTo>
                  <a:pt x="355875" y="52022"/>
                </a:lnTo>
                <a:lnTo>
                  <a:pt x="344982" y="45623"/>
                </a:lnTo>
                <a:lnTo>
                  <a:pt x="0" y="44196"/>
                </a:lnTo>
                <a:close/>
              </a:path>
              <a:path w="381000" h="103504">
                <a:moveTo>
                  <a:pt x="365251" y="46609"/>
                </a:moveTo>
                <a:lnTo>
                  <a:pt x="355875" y="52022"/>
                </a:lnTo>
                <a:lnTo>
                  <a:pt x="365251" y="57531"/>
                </a:lnTo>
                <a:lnTo>
                  <a:pt x="365251" y="46609"/>
                </a:lnTo>
                <a:close/>
              </a:path>
              <a:path w="381000" h="103504">
                <a:moveTo>
                  <a:pt x="368426" y="46609"/>
                </a:moveTo>
                <a:lnTo>
                  <a:pt x="365251" y="46609"/>
                </a:lnTo>
                <a:lnTo>
                  <a:pt x="365251" y="57531"/>
                </a:lnTo>
                <a:lnTo>
                  <a:pt x="368426" y="57531"/>
                </a:lnTo>
                <a:lnTo>
                  <a:pt x="368426" y="46609"/>
                </a:lnTo>
                <a:close/>
              </a:path>
              <a:path w="381000" h="103504">
                <a:moveTo>
                  <a:pt x="344982" y="45623"/>
                </a:moveTo>
                <a:lnTo>
                  <a:pt x="355875" y="52022"/>
                </a:lnTo>
                <a:lnTo>
                  <a:pt x="365251" y="46609"/>
                </a:lnTo>
                <a:lnTo>
                  <a:pt x="368426" y="46609"/>
                </a:lnTo>
                <a:lnTo>
                  <a:pt x="368426" y="45720"/>
                </a:lnTo>
                <a:lnTo>
                  <a:pt x="344982" y="45623"/>
                </a:lnTo>
                <a:close/>
              </a:path>
            </a:pathLst>
          </a:custGeom>
          <a:solidFill>
            <a:srgbClr val="497DBA"/>
          </a:solidFill>
        </p:spPr>
        <p:txBody>
          <a:bodyPr wrap="square" lIns="0" tIns="0" rIns="0" bIns="0" rtlCol="0"/>
          <a:lstStyle/>
          <a:p>
            <a:endParaRPr/>
          </a:p>
        </p:txBody>
      </p:sp>
      <p:sp>
        <p:nvSpPr>
          <p:cNvPr id="14" name="object 14"/>
          <p:cNvSpPr txBox="1"/>
          <p:nvPr/>
        </p:nvSpPr>
        <p:spPr>
          <a:xfrm>
            <a:off x="2745994" y="2158111"/>
            <a:ext cx="6200775" cy="1092835"/>
          </a:xfrm>
          <a:prstGeom prst="rect">
            <a:avLst/>
          </a:prstGeom>
        </p:spPr>
        <p:txBody>
          <a:bodyPr vert="horz" wrap="square" lIns="0" tIns="13335" rIns="0" bIns="0" rtlCol="0">
            <a:spAutoFit/>
          </a:bodyPr>
          <a:lstStyle/>
          <a:p>
            <a:pPr marL="12700" marR="5080">
              <a:lnSpc>
                <a:spcPct val="100000"/>
              </a:lnSpc>
              <a:spcBef>
                <a:spcPts val="105"/>
              </a:spcBef>
            </a:pPr>
            <a:r>
              <a:rPr sz="2000" spc="-5" dirty="0">
                <a:latin typeface="Times New Roman"/>
                <a:cs typeface="Times New Roman"/>
              </a:rPr>
              <a:t>Removal</a:t>
            </a:r>
            <a:r>
              <a:rPr sz="2000" dirty="0">
                <a:latin typeface="Times New Roman"/>
                <a:cs typeface="Times New Roman"/>
              </a:rPr>
              <a:t> of</a:t>
            </a:r>
            <a:r>
              <a:rPr sz="2000" spc="-10" dirty="0">
                <a:latin typeface="Times New Roman"/>
                <a:cs typeface="Times New Roman"/>
              </a:rPr>
              <a:t> </a:t>
            </a:r>
            <a:r>
              <a:rPr sz="2000" dirty="0">
                <a:latin typeface="Times New Roman"/>
                <a:cs typeface="Times New Roman"/>
              </a:rPr>
              <a:t>free</a:t>
            </a:r>
            <a:r>
              <a:rPr sz="2000" spc="-20"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spc="5" dirty="0">
                <a:latin typeface="Times New Roman"/>
                <a:cs typeface="Times New Roman"/>
              </a:rPr>
              <a:t>bound</a:t>
            </a:r>
            <a:r>
              <a:rPr sz="2000" spc="-25" dirty="0">
                <a:latin typeface="Times New Roman"/>
                <a:cs typeface="Times New Roman"/>
              </a:rPr>
              <a:t> </a:t>
            </a:r>
            <a:r>
              <a:rPr sz="2000" dirty="0">
                <a:latin typeface="Times New Roman"/>
                <a:cs typeface="Times New Roman"/>
              </a:rPr>
              <a:t>water</a:t>
            </a:r>
            <a:r>
              <a:rPr sz="2000" spc="-15" dirty="0">
                <a:latin typeface="Times New Roman"/>
                <a:cs typeface="Times New Roman"/>
              </a:rPr>
              <a:t> </a:t>
            </a:r>
            <a:r>
              <a:rPr sz="2000" spc="-5" dirty="0">
                <a:latin typeface="Times New Roman"/>
                <a:cs typeface="Times New Roman"/>
              </a:rPr>
              <a:t>(little</a:t>
            </a:r>
            <a:r>
              <a:rPr sz="2000" spc="-15" dirty="0">
                <a:latin typeface="Times New Roman"/>
                <a:cs typeface="Times New Roman"/>
              </a:rPr>
              <a:t> </a:t>
            </a:r>
            <a:r>
              <a:rPr sz="2000" spc="-5" dirty="0">
                <a:latin typeface="Times New Roman"/>
                <a:cs typeface="Times New Roman"/>
              </a:rPr>
              <a:t>amount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formation </a:t>
            </a:r>
            <a:r>
              <a:rPr sz="2000" spc="-484"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acetic</a:t>
            </a:r>
            <a:r>
              <a:rPr sz="2000" spc="-15" dirty="0">
                <a:latin typeface="Times New Roman"/>
                <a:cs typeface="Times New Roman"/>
              </a:rPr>
              <a:t> </a:t>
            </a:r>
            <a:r>
              <a:rPr sz="2000" spc="-5" dirty="0">
                <a:latin typeface="Times New Roman"/>
                <a:cs typeface="Times New Roman"/>
              </a:rPr>
              <a:t>acid, amino acids,</a:t>
            </a:r>
            <a:r>
              <a:rPr sz="2000" spc="-20" dirty="0">
                <a:latin typeface="Times New Roman"/>
                <a:cs typeface="Times New Roman"/>
              </a:rPr>
              <a:t> </a:t>
            </a:r>
            <a:r>
              <a:rPr sz="2000" dirty="0">
                <a:latin typeface="Times New Roman"/>
                <a:cs typeface="Times New Roman"/>
              </a:rPr>
              <a:t>carbon</a:t>
            </a:r>
            <a:r>
              <a:rPr sz="2000" spc="-25" dirty="0">
                <a:latin typeface="Times New Roman"/>
                <a:cs typeface="Times New Roman"/>
              </a:rPr>
              <a:t> </a:t>
            </a:r>
            <a:r>
              <a:rPr sz="2000" dirty="0">
                <a:latin typeface="Times New Roman"/>
                <a:cs typeface="Times New Roman"/>
              </a:rPr>
              <a:t>monoxide)</a:t>
            </a:r>
            <a:endParaRPr sz="2000">
              <a:latin typeface="Times New Roman"/>
              <a:cs typeface="Times New Roman"/>
            </a:endParaRPr>
          </a:p>
          <a:p>
            <a:pPr marL="88900">
              <a:lnSpc>
                <a:spcPct val="100000"/>
              </a:lnSpc>
              <a:spcBef>
                <a:spcPts val="1200"/>
              </a:spcBef>
            </a:pPr>
            <a:r>
              <a:rPr sz="2000" dirty="0">
                <a:latin typeface="Times New Roman"/>
                <a:cs typeface="Times New Roman"/>
              </a:rPr>
              <a:t>Increasing</a:t>
            </a:r>
            <a:r>
              <a:rPr sz="2000" spc="-45" dirty="0">
                <a:latin typeface="Times New Roman"/>
                <a:cs typeface="Times New Roman"/>
              </a:rPr>
              <a:t> </a:t>
            </a:r>
            <a:r>
              <a:rPr sz="2000" spc="-5" dirty="0">
                <a:latin typeface="Times New Roman"/>
                <a:cs typeface="Times New Roman"/>
              </a:rPr>
              <a:t>amount</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reaction</a:t>
            </a:r>
            <a:r>
              <a:rPr sz="2000" spc="-25" dirty="0">
                <a:latin typeface="Times New Roman"/>
                <a:cs typeface="Times New Roman"/>
              </a:rPr>
              <a:t> </a:t>
            </a:r>
            <a:r>
              <a:rPr sz="2000" spc="-15" dirty="0">
                <a:latin typeface="Times New Roman"/>
                <a:cs typeface="Times New Roman"/>
              </a:rPr>
              <a:t>water,</a:t>
            </a:r>
            <a:r>
              <a:rPr sz="2000" dirty="0">
                <a:latin typeface="Times New Roman"/>
                <a:cs typeface="Times New Roman"/>
              </a:rPr>
              <a:t> </a:t>
            </a:r>
            <a:r>
              <a:rPr sz="2000" spc="-5" dirty="0">
                <a:latin typeface="Times New Roman"/>
                <a:cs typeface="Times New Roman"/>
              </a:rPr>
              <a:t>methyl </a:t>
            </a:r>
            <a:r>
              <a:rPr sz="2000" dirty="0">
                <a:latin typeface="Times New Roman"/>
                <a:cs typeface="Times New Roman"/>
              </a:rPr>
              <a:t>alcohol,</a:t>
            </a:r>
            <a:r>
              <a:rPr sz="2000" spc="-30" dirty="0">
                <a:latin typeface="Times New Roman"/>
                <a:cs typeface="Times New Roman"/>
              </a:rPr>
              <a:t> </a:t>
            </a:r>
            <a:r>
              <a:rPr sz="2000" spc="-5" dirty="0">
                <a:latin typeface="Times New Roman"/>
                <a:cs typeface="Times New Roman"/>
              </a:rPr>
              <a:t>acetic</a:t>
            </a:r>
            <a:endParaRPr sz="2000">
              <a:latin typeface="Times New Roman"/>
              <a:cs typeface="Times New Roman"/>
            </a:endParaRPr>
          </a:p>
        </p:txBody>
      </p:sp>
      <p:sp>
        <p:nvSpPr>
          <p:cNvPr id="15" name="object 15"/>
          <p:cNvSpPr txBox="1"/>
          <p:nvPr/>
        </p:nvSpPr>
        <p:spPr>
          <a:xfrm>
            <a:off x="2822194" y="3224911"/>
            <a:ext cx="1409065" cy="330835"/>
          </a:xfrm>
          <a:prstGeom prst="rect">
            <a:avLst/>
          </a:prstGeom>
        </p:spPr>
        <p:txBody>
          <a:bodyPr vert="horz" wrap="square" lIns="0" tIns="13335" rIns="0" bIns="0" rtlCol="0">
            <a:spAutoFit/>
          </a:bodyPr>
          <a:lstStyle/>
          <a:p>
            <a:pPr marL="12700">
              <a:lnSpc>
                <a:spcPct val="100000"/>
              </a:lnSpc>
              <a:spcBef>
                <a:spcPts val="105"/>
              </a:spcBef>
            </a:pPr>
            <a:r>
              <a:rPr sz="2000" spc="-5" dirty="0">
                <a:latin typeface="Times New Roman"/>
                <a:cs typeface="Times New Roman"/>
              </a:rPr>
              <a:t>acid,</a:t>
            </a:r>
            <a:r>
              <a:rPr sz="2000" spc="-45" dirty="0">
                <a:latin typeface="Times New Roman"/>
                <a:cs typeface="Times New Roman"/>
              </a:rPr>
              <a:t> </a:t>
            </a:r>
            <a:r>
              <a:rPr sz="2000" dirty="0">
                <a:latin typeface="Times New Roman"/>
                <a:cs typeface="Times New Roman"/>
              </a:rPr>
              <a:t>CO,</a:t>
            </a:r>
            <a:r>
              <a:rPr sz="2000" spc="-25" dirty="0">
                <a:latin typeface="Times New Roman"/>
                <a:cs typeface="Times New Roman"/>
              </a:rPr>
              <a:t> </a:t>
            </a:r>
            <a:r>
              <a:rPr sz="2000" dirty="0">
                <a:latin typeface="Times New Roman"/>
                <a:cs typeface="Times New Roman"/>
              </a:rPr>
              <a:t>CO</a:t>
            </a:r>
            <a:endParaRPr sz="2000">
              <a:latin typeface="Times New Roman"/>
              <a:cs typeface="Times New Roman"/>
            </a:endParaRPr>
          </a:p>
        </p:txBody>
      </p:sp>
      <p:sp>
        <p:nvSpPr>
          <p:cNvPr id="16" name="object 16"/>
          <p:cNvSpPr txBox="1"/>
          <p:nvPr/>
        </p:nvSpPr>
        <p:spPr>
          <a:xfrm>
            <a:off x="4206366" y="3372739"/>
            <a:ext cx="110489" cy="228600"/>
          </a:xfrm>
          <a:prstGeom prst="rect">
            <a:avLst/>
          </a:prstGeom>
        </p:spPr>
        <p:txBody>
          <a:bodyPr vert="horz" wrap="square" lIns="0" tIns="16510" rIns="0" bIns="0" rtlCol="0">
            <a:spAutoFit/>
          </a:bodyPr>
          <a:lstStyle/>
          <a:p>
            <a:pPr marL="12700">
              <a:lnSpc>
                <a:spcPct val="100000"/>
              </a:lnSpc>
              <a:spcBef>
                <a:spcPts val="130"/>
              </a:spcBef>
            </a:pPr>
            <a:r>
              <a:rPr sz="1300" spc="15" dirty="0">
                <a:latin typeface="Times New Roman"/>
                <a:cs typeface="Times New Roman"/>
              </a:rPr>
              <a:t>2</a:t>
            </a:r>
            <a:endParaRPr sz="1300">
              <a:latin typeface="Times New Roman"/>
              <a:cs typeface="Times New Roman"/>
            </a:endParaRPr>
          </a:p>
        </p:txBody>
      </p:sp>
      <p:sp>
        <p:nvSpPr>
          <p:cNvPr id="17" name="object 17"/>
          <p:cNvSpPr txBox="1"/>
          <p:nvPr/>
        </p:nvSpPr>
        <p:spPr>
          <a:xfrm>
            <a:off x="915161" y="4572761"/>
            <a:ext cx="1447800" cy="457200"/>
          </a:xfrm>
          <a:prstGeom prst="rect">
            <a:avLst/>
          </a:prstGeom>
          <a:solidFill>
            <a:srgbClr val="4F81BC"/>
          </a:solidFill>
          <a:ln w="25908">
            <a:solidFill>
              <a:srgbClr val="385D89"/>
            </a:solidFill>
          </a:ln>
        </p:spPr>
        <p:txBody>
          <a:bodyPr vert="horz" wrap="square" lIns="0" tIns="76200" rIns="0" bIns="0" rtlCol="0">
            <a:spAutoFit/>
          </a:bodyPr>
          <a:lstStyle/>
          <a:p>
            <a:pPr marL="165735">
              <a:lnSpc>
                <a:spcPct val="100000"/>
              </a:lnSpc>
              <a:spcBef>
                <a:spcPts val="600"/>
              </a:spcBef>
            </a:pPr>
            <a:r>
              <a:rPr sz="1800" dirty="0">
                <a:solidFill>
                  <a:srgbClr val="FFFFFF"/>
                </a:solidFill>
                <a:latin typeface="Calibri"/>
                <a:cs typeface="Calibri"/>
              </a:rPr>
              <a:t>Up</a:t>
            </a:r>
            <a:r>
              <a:rPr sz="1800" spc="-25" dirty="0">
                <a:solidFill>
                  <a:srgbClr val="FFFFFF"/>
                </a:solidFill>
                <a:latin typeface="Calibri"/>
                <a:cs typeface="Calibri"/>
              </a:rPr>
              <a:t> </a:t>
            </a:r>
            <a:r>
              <a:rPr sz="1800" spc="-10" dirty="0">
                <a:solidFill>
                  <a:srgbClr val="FFFFFF"/>
                </a:solidFill>
                <a:latin typeface="Calibri"/>
                <a:cs typeface="Calibri"/>
              </a:rPr>
              <a:t>to</a:t>
            </a:r>
            <a:r>
              <a:rPr sz="1800" spc="-25" dirty="0">
                <a:solidFill>
                  <a:srgbClr val="FFFFFF"/>
                </a:solidFill>
                <a:latin typeface="Calibri"/>
                <a:cs typeface="Calibri"/>
              </a:rPr>
              <a:t> </a:t>
            </a:r>
            <a:r>
              <a:rPr sz="1800" spc="-5" dirty="0">
                <a:solidFill>
                  <a:srgbClr val="FFFFFF"/>
                </a:solidFill>
                <a:latin typeface="Calibri"/>
                <a:cs typeface="Calibri"/>
              </a:rPr>
              <a:t>380</a:t>
            </a:r>
            <a:r>
              <a:rPr sz="1800" spc="-7" baseline="25462" dirty="0">
                <a:solidFill>
                  <a:srgbClr val="FFFFFF"/>
                </a:solidFill>
                <a:latin typeface="Calibri"/>
                <a:cs typeface="Calibri"/>
              </a:rPr>
              <a:t>0</a:t>
            </a:r>
            <a:r>
              <a:rPr sz="1800" spc="-5" dirty="0">
                <a:solidFill>
                  <a:srgbClr val="FFFFFF"/>
                </a:solidFill>
                <a:latin typeface="Calibri"/>
                <a:cs typeface="Calibri"/>
              </a:rPr>
              <a:t>C</a:t>
            </a:r>
            <a:endParaRPr sz="1800">
              <a:latin typeface="Calibri"/>
              <a:cs typeface="Calibri"/>
            </a:endParaRPr>
          </a:p>
        </p:txBody>
      </p:sp>
      <p:pic>
        <p:nvPicPr>
          <p:cNvPr id="18" name="object 18"/>
          <p:cNvPicPr/>
          <p:nvPr/>
        </p:nvPicPr>
        <p:blipFill>
          <a:blip r:embed="rId2" cstate="print"/>
          <a:stretch>
            <a:fillRect/>
          </a:stretch>
        </p:blipFill>
        <p:spPr>
          <a:xfrm>
            <a:off x="1586357" y="4344796"/>
            <a:ext cx="103378" cy="228726"/>
          </a:xfrm>
          <a:prstGeom prst="rect">
            <a:avLst/>
          </a:prstGeom>
        </p:spPr>
      </p:pic>
      <p:sp>
        <p:nvSpPr>
          <p:cNvPr id="19" name="object 19"/>
          <p:cNvSpPr/>
          <p:nvPr/>
        </p:nvSpPr>
        <p:spPr>
          <a:xfrm>
            <a:off x="2362200" y="4750053"/>
            <a:ext cx="381000" cy="103505"/>
          </a:xfrm>
          <a:custGeom>
            <a:avLst/>
            <a:gdLst/>
            <a:ahLst/>
            <a:cxnLst/>
            <a:rect l="l" t="t" r="r" b="b"/>
            <a:pathLst>
              <a:path w="381000" h="103504">
                <a:moveTo>
                  <a:pt x="344963" y="58322"/>
                </a:moveTo>
                <a:lnTo>
                  <a:pt x="285876" y="92456"/>
                </a:lnTo>
                <a:lnTo>
                  <a:pt x="284733" y="96393"/>
                </a:lnTo>
                <a:lnTo>
                  <a:pt x="288289" y="102489"/>
                </a:lnTo>
                <a:lnTo>
                  <a:pt x="292226" y="103505"/>
                </a:lnTo>
                <a:lnTo>
                  <a:pt x="370040" y="58420"/>
                </a:lnTo>
                <a:lnTo>
                  <a:pt x="344963" y="58322"/>
                </a:lnTo>
                <a:close/>
              </a:path>
              <a:path w="381000" h="103504">
                <a:moveTo>
                  <a:pt x="355875" y="52022"/>
                </a:moveTo>
                <a:lnTo>
                  <a:pt x="344963" y="58322"/>
                </a:lnTo>
                <a:lnTo>
                  <a:pt x="368426" y="58420"/>
                </a:lnTo>
                <a:lnTo>
                  <a:pt x="368426" y="57531"/>
                </a:lnTo>
                <a:lnTo>
                  <a:pt x="365251" y="57531"/>
                </a:lnTo>
                <a:lnTo>
                  <a:pt x="355875" y="52022"/>
                </a:lnTo>
                <a:close/>
              </a:path>
              <a:path w="381000" h="103504">
                <a:moveTo>
                  <a:pt x="292607" y="0"/>
                </a:moveTo>
                <a:lnTo>
                  <a:pt x="288670" y="1016"/>
                </a:lnTo>
                <a:lnTo>
                  <a:pt x="285114" y="7112"/>
                </a:lnTo>
                <a:lnTo>
                  <a:pt x="286131" y="11049"/>
                </a:lnTo>
                <a:lnTo>
                  <a:pt x="344982" y="45623"/>
                </a:lnTo>
                <a:lnTo>
                  <a:pt x="368426" y="45720"/>
                </a:lnTo>
                <a:lnTo>
                  <a:pt x="368426" y="58420"/>
                </a:lnTo>
                <a:lnTo>
                  <a:pt x="370040" y="58420"/>
                </a:lnTo>
                <a:lnTo>
                  <a:pt x="381000" y="52070"/>
                </a:lnTo>
                <a:lnTo>
                  <a:pt x="295656" y="1905"/>
                </a:lnTo>
                <a:lnTo>
                  <a:pt x="292607" y="0"/>
                </a:lnTo>
                <a:close/>
              </a:path>
              <a:path w="381000" h="103504">
                <a:moveTo>
                  <a:pt x="0" y="44196"/>
                </a:moveTo>
                <a:lnTo>
                  <a:pt x="0" y="56896"/>
                </a:lnTo>
                <a:lnTo>
                  <a:pt x="344963" y="58322"/>
                </a:lnTo>
                <a:lnTo>
                  <a:pt x="355875" y="52022"/>
                </a:lnTo>
                <a:lnTo>
                  <a:pt x="344982" y="45623"/>
                </a:lnTo>
                <a:lnTo>
                  <a:pt x="0" y="44196"/>
                </a:lnTo>
                <a:close/>
              </a:path>
              <a:path w="381000" h="103504">
                <a:moveTo>
                  <a:pt x="365251" y="46609"/>
                </a:moveTo>
                <a:lnTo>
                  <a:pt x="355875" y="52022"/>
                </a:lnTo>
                <a:lnTo>
                  <a:pt x="365251" y="57531"/>
                </a:lnTo>
                <a:lnTo>
                  <a:pt x="365251" y="46609"/>
                </a:lnTo>
                <a:close/>
              </a:path>
              <a:path w="381000" h="103504">
                <a:moveTo>
                  <a:pt x="368426" y="46609"/>
                </a:moveTo>
                <a:lnTo>
                  <a:pt x="365251" y="46609"/>
                </a:lnTo>
                <a:lnTo>
                  <a:pt x="365251" y="57531"/>
                </a:lnTo>
                <a:lnTo>
                  <a:pt x="368426" y="57531"/>
                </a:lnTo>
                <a:lnTo>
                  <a:pt x="368426" y="46609"/>
                </a:lnTo>
                <a:close/>
              </a:path>
              <a:path w="381000" h="103504">
                <a:moveTo>
                  <a:pt x="344982" y="45623"/>
                </a:moveTo>
                <a:lnTo>
                  <a:pt x="355875" y="52022"/>
                </a:lnTo>
                <a:lnTo>
                  <a:pt x="365251" y="46609"/>
                </a:lnTo>
                <a:lnTo>
                  <a:pt x="368426" y="46609"/>
                </a:lnTo>
                <a:lnTo>
                  <a:pt x="368426" y="45720"/>
                </a:lnTo>
                <a:lnTo>
                  <a:pt x="344982" y="45623"/>
                </a:lnTo>
                <a:close/>
              </a:path>
            </a:pathLst>
          </a:custGeom>
          <a:solidFill>
            <a:srgbClr val="497DBA"/>
          </a:solidFill>
        </p:spPr>
        <p:txBody>
          <a:bodyPr wrap="square" lIns="0" tIns="0" rIns="0" bIns="0" rtlCol="0"/>
          <a:lstStyle/>
          <a:p>
            <a:endParaRPr/>
          </a:p>
        </p:txBody>
      </p:sp>
      <p:sp>
        <p:nvSpPr>
          <p:cNvPr id="20" name="object 20"/>
          <p:cNvSpPr txBox="1"/>
          <p:nvPr/>
        </p:nvSpPr>
        <p:spPr>
          <a:xfrm>
            <a:off x="2745994" y="3606165"/>
            <a:ext cx="6150610" cy="1601470"/>
          </a:xfrm>
          <a:prstGeom prst="rect">
            <a:avLst/>
          </a:prstGeom>
        </p:spPr>
        <p:txBody>
          <a:bodyPr vert="horz" wrap="square" lIns="0" tIns="12700" rIns="0" bIns="0" rtlCol="0">
            <a:spAutoFit/>
          </a:bodyPr>
          <a:lstStyle/>
          <a:p>
            <a:pPr marL="88900" marR="5080">
              <a:lnSpc>
                <a:spcPct val="100000"/>
              </a:lnSpc>
              <a:spcBef>
                <a:spcPts val="100"/>
              </a:spcBef>
            </a:pPr>
            <a:r>
              <a:rPr sz="2000" dirty="0">
                <a:latin typeface="Times New Roman"/>
                <a:cs typeface="Times New Roman"/>
              </a:rPr>
              <a:t>Spontaneous</a:t>
            </a:r>
            <a:r>
              <a:rPr sz="2000" spc="-45" dirty="0">
                <a:latin typeface="Times New Roman"/>
                <a:cs typeface="Times New Roman"/>
              </a:rPr>
              <a:t> </a:t>
            </a:r>
            <a:r>
              <a:rPr sz="2000" dirty="0">
                <a:latin typeface="Times New Roman"/>
                <a:cs typeface="Times New Roman"/>
              </a:rPr>
              <a:t>exothermic</a:t>
            </a:r>
            <a:r>
              <a:rPr sz="2000" spc="-45" dirty="0">
                <a:latin typeface="Times New Roman"/>
                <a:cs typeface="Times New Roman"/>
              </a:rPr>
              <a:t> </a:t>
            </a:r>
            <a:r>
              <a:rPr sz="2000" dirty="0">
                <a:latin typeface="Times New Roman"/>
                <a:cs typeface="Times New Roman"/>
              </a:rPr>
              <a:t>reaction</a:t>
            </a:r>
            <a:r>
              <a:rPr sz="2000" spc="-35" dirty="0">
                <a:latin typeface="Times New Roman"/>
                <a:cs typeface="Times New Roman"/>
              </a:rPr>
              <a:t> </a:t>
            </a:r>
            <a:r>
              <a:rPr sz="2000" spc="5" dirty="0">
                <a:latin typeface="Times New Roman"/>
                <a:cs typeface="Times New Roman"/>
              </a:rPr>
              <a:t>(8-10%</a:t>
            </a:r>
            <a:r>
              <a:rPr sz="2000" spc="-55" dirty="0">
                <a:latin typeface="Times New Roman"/>
                <a:cs typeface="Times New Roman"/>
              </a:rPr>
              <a:t> </a:t>
            </a:r>
            <a:r>
              <a:rPr sz="2000" dirty="0">
                <a:latin typeface="Times New Roman"/>
                <a:cs typeface="Times New Roman"/>
              </a:rPr>
              <a:t>of</a:t>
            </a:r>
            <a:r>
              <a:rPr sz="2000" spc="-25" dirty="0">
                <a:latin typeface="Times New Roman"/>
                <a:cs typeface="Times New Roman"/>
              </a:rPr>
              <a:t> </a:t>
            </a:r>
            <a:r>
              <a:rPr sz="2000" dirty="0">
                <a:latin typeface="Times New Roman"/>
                <a:cs typeface="Times New Roman"/>
              </a:rPr>
              <a:t>heat</a:t>
            </a:r>
            <a:r>
              <a:rPr sz="2000" spc="-20" dirty="0">
                <a:latin typeface="Times New Roman"/>
                <a:cs typeface="Times New Roman"/>
              </a:rPr>
              <a:t> </a:t>
            </a:r>
            <a:r>
              <a:rPr sz="2000" dirty="0">
                <a:latin typeface="Times New Roman"/>
                <a:cs typeface="Times New Roman"/>
              </a:rPr>
              <a:t>content</a:t>
            </a:r>
            <a:r>
              <a:rPr sz="2000" spc="-45" dirty="0">
                <a:latin typeface="Times New Roman"/>
                <a:cs typeface="Times New Roman"/>
              </a:rPr>
              <a:t> </a:t>
            </a:r>
            <a:r>
              <a:rPr sz="2000" dirty="0">
                <a:latin typeface="Times New Roman"/>
                <a:cs typeface="Times New Roman"/>
              </a:rPr>
              <a:t>of </a:t>
            </a:r>
            <a:r>
              <a:rPr sz="2000" spc="-484" dirty="0">
                <a:latin typeface="Times New Roman"/>
                <a:cs typeface="Times New Roman"/>
              </a:rPr>
              <a:t> </a:t>
            </a:r>
            <a:r>
              <a:rPr sz="2000" spc="5" dirty="0">
                <a:latin typeface="Times New Roman"/>
                <a:cs typeface="Times New Roman"/>
              </a:rPr>
              <a:t>wood), </a:t>
            </a:r>
            <a:r>
              <a:rPr sz="2000" spc="-5" dirty="0">
                <a:latin typeface="Times New Roman"/>
                <a:cs typeface="Times New Roman"/>
              </a:rPr>
              <a:t>formation </a:t>
            </a:r>
            <a:r>
              <a:rPr sz="2000" dirty="0">
                <a:latin typeface="Times New Roman"/>
                <a:cs typeface="Times New Roman"/>
              </a:rPr>
              <a:t>of </a:t>
            </a:r>
            <a:r>
              <a:rPr sz="2000" spc="-10" dirty="0">
                <a:latin typeface="Times New Roman"/>
                <a:cs typeface="Times New Roman"/>
              </a:rPr>
              <a:t>large </a:t>
            </a:r>
            <a:r>
              <a:rPr sz="2000" spc="-5" dirty="0">
                <a:latin typeface="Times New Roman"/>
                <a:cs typeface="Times New Roman"/>
              </a:rPr>
              <a:t>amount </a:t>
            </a:r>
            <a:r>
              <a:rPr sz="2000" dirty="0">
                <a:latin typeface="Times New Roman"/>
                <a:cs typeface="Times New Roman"/>
              </a:rPr>
              <a:t>of gas </a:t>
            </a:r>
            <a:r>
              <a:rPr sz="2000" spc="-5" dirty="0">
                <a:latin typeface="Times New Roman"/>
                <a:cs typeface="Times New Roman"/>
              </a:rPr>
              <a:t>and distillates, </a:t>
            </a:r>
            <a:r>
              <a:rPr sz="2000" dirty="0">
                <a:latin typeface="Times New Roman"/>
                <a:cs typeface="Times New Roman"/>
              </a:rPr>
              <a:t> </a:t>
            </a:r>
            <a:r>
              <a:rPr sz="2000" spc="-5" dirty="0">
                <a:latin typeface="Times New Roman"/>
                <a:cs typeface="Times New Roman"/>
              </a:rPr>
              <a:t>acetic acid,</a:t>
            </a:r>
            <a:r>
              <a:rPr sz="2000" spc="10" dirty="0">
                <a:latin typeface="Times New Roman"/>
                <a:cs typeface="Times New Roman"/>
              </a:rPr>
              <a:t> </a:t>
            </a:r>
            <a:r>
              <a:rPr sz="2000" spc="-5" dirty="0">
                <a:latin typeface="Times New Roman"/>
                <a:cs typeface="Times New Roman"/>
              </a:rPr>
              <a:t>methanol,</a:t>
            </a:r>
            <a:r>
              <a:rPr sz="2000" spc="-10" dirty="0">
                <a:latin typeface="Times New Roman"/>
                <a:cs typeface="Times New Roman"/>
              </a:rPr>
              <a:t> </a:t>
            </a:r>
            <a:r>
              <a:rPr sz="2000" spc="-25" dirty="0">
                <a:latin typeface="Times New Roman"/>
                <a:cs typeface="Times New Roman"/>
              </a:rPr>
              <a:t>tar,</a:t>
            </a:r>
            <a:r>
              <a:rPr sz="2000" spc="-5" dirty="0">
                <a:latin typeface="Times New Roman"/>
                <a:cs typeface="Times New Roman"/>
              </a:rPr>
              <a:t> </a:t>
            </a:r>
            <a:r>
              <a:rPr sz="2000" dirty="0">
                <a:latin typeface="Times New Roman"/>
                <a:cs typeface="Times New Roman"/>
              </a:rPr>
              <a:t>hydrogen,</a:t>
            </a:r>
            <a:r>
              <a:rPr sz="2000" spc="-30" dirty="0">
                <a:latin typeface="Times New Roman"/>
                <a:cs typeface="Times New Roman"/>
              </a:rPr>
              <a:t> </a:t>
            </a:r>
            <a:r>
              <a:rPr sz="2000" spc="-5" dirty="0">
                <a:latin typeface="Times New Roman"/>
                <a:cs typeface="Times New Roman"/>
              </a:rPr>
              <a:t>methane</a:t>
            </a:r>
            <a:r>
              <a:rPr sz="2000" spc="5" dirty="0">
                <a:latin typeface="Times New Roman"/>
                <a:cs typeface="Times New Roman"/>
              </a:rPr>
              <a:t> </a:t>
            </a:r>
            <a:r>
              <a:rPr sz="2000" dirty="0">
                <a:latin typeface="Times New Roman"/>
                <a:cs typeface="Times New Roman"/>
              </a:rPr>
              <a:t>and</a:t>
            </a:r>
            <a:r>
              <a:rPr sz="2000" spc="-5" dirty="0">
                <a:latin typeface="Times New Roman"/>
                <a:cs typeface="Times New Roman"/>
              </a:rPr>
              <a:t> ethylene.</a:t>
            </a:r>
            <a:endParaRPr sz="2000">
              <a:latin typeface="Times New Roman"/>
              <a:cs typeface="Times New Roman"/>
            </a:endParaRPr>
          </a:p>
          <a:p>
            <a:pPr marL="12700" marR="254635">
              <a:lnSpc>
                <a:spcPct val="100000"/>
              </a:lnSpc>
              <a:spcBef>
                <a:spcPts val="405"/>
              </a:spcBef>
            </a:pPr>
            <a:r>
              <a:rPr sz="2000" dirty="0">
                <a:latin typeface="Times New Roman"/>
                <a:cs typeface="Times New Roman"/>
              </a:rPr>
              <a:t>Increase</a:t>
            </a:r>
            <a:r>
              <a:rPr sz="2000" spc="-35"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spc="-5" dirty="0">
                <a:latin typeface="Times New Roman"/>
                <a:cs typeface="Times New Roman"/>
              </a:rPr>
              <a:t>temperature</a:t>
            </a:r>
            <a:r>
              <a:rPr sz="2000" spc="-30" dirty="0">
                <a:latin typeface="Times New Roman"/>
                <a:cs typeface="Times New Roman"/>
              </a:rPr>
              <a:t> </a:t>
            </a:r>
            <a:r>
              <a:rPr sz="2000" dirty="0">
                <a:latin typeface="Times New Roman"/>
                <a:cs typeface="Times New Roman"/>
              </a:rPr>
              <a:t>without</a:t>
            </a:r>
            <a:r>
              <a:rPr sz="2000" spc="-35" dirty="0">
                <a:latin typeface="Times New Roman"/>
                <a:cs typeface="Times New Roman"/>
              </a:rPr>
              <a:t> </a:t>
            </a:r>
            <a:r>
              <a:rPr sz="2000" dirty="0">
                <a:latin typeface="Times New Roman"/>
                <a:cs typeface="Times New Roman"/>
              </a:rPr>
              <a:t>any</a:t>
            </a:r>
            <a:r>
              <a:rPr sz="2000" spc="-10" dirty="0">
                <a:latin typeface="Times New Roman"/>
                <a:cs typeface="Times New Roman"/>
              </a:rPr>
              <a:t> </a:t>
            </a:r>
            <a:r>
              <a:rPr sz="2000" spc="-5" dirty="0">
                <a:latin typeface="Times New Roman"/>
                <a:cs typeface="Times New Roman"/>
              </a:rPr>
              <a:t>energy</a:t>
            </a:r>
            <a:r>
              <a:rPr sz="2000" spc="-15" dirty="0">
                <a:latin typeface="Times New Roman"/>
                <a:cs typeface="Times New Roman"/>
              </a:rPr>
              <a:t> </a:t>
            </a:r>
            <a:r>
              <a:rPr sz="2000" dirty="0">
                <a:latin typeface="Times New Roman"/>
                <a:cs typeface="Times New Roman"/>
              </a:rPr>
              <a:t>input,</a:t>
            </a:r>
            <a:r>
              <a:rPr sz="2000" spc="-30" dirty="0">
                <a:latin typeface="Times New Roman"/>
                <a:cs typeface="Times New Roman"/>
              </a:rPr>
              <a:t> </a:t>
            </a:r>
            <a:r>
              <a:rPr sz="2000" dirty="0">
                <a:latin typeface="Times New Roman"/>
                <a:cs typeface="Times New Roman"/>
              </a:rPr>
              <a:t>gas </a:t>
            </a:r>
            <a:r>
              <a:rPr sz="2000" spc="-5" dirty="0">
                <a:latin typeface="Times New Roman"/>
                <a:cs typeface="Times New Roman"/>
              </a:rPr>
              <a:t>and </a:t>
            </a:r>
            <a:r>
              <a:rPr sz="2000" spc="-484" dirty="0">
                <a:latin typeface="Times New Roman"/>
                <a:cs typeface="Times New Roman"/>
              </a:rPr>
              <a:t> </a:t>
            </a:r>
            <a:r>
              <a:rPr sz="2000" spc="-5" dirty="0">
                <a:latin typeface="Times New Roman"/>
                <a:cs typeface="Times New Roman"/>
              </a:rPr>
              <a:t>distillates</a:t>
            </a:r>
            <a:r>
              <a:rPr sz="2000" spc="-40" dirty="0">
                <a:latin typeface="Times New Roman"/>
                <a:cs typeface="Times New Roman"/>
              </a:rPr>
              <a:t> </a:t>
            </a:r>
            <a:r>
              <a:rPr sz="2000" dirty="0">
                <a:latin typeface="Times New Roman"/>
                <a:cs typeface="Times New Roman"/>
              </a:rPr>
              <a:t>decrease.</a:t>
            </a:r>
            <a:endParaRPr sz="2000">
              <a:latin typeface="Times New Roman"/>
              <a:cs typeface="Times New Roman"/>
            </a:endParaRPr>
          </a:p>
        </p:txBody>
      </p:sp>
      <p:sp>
        <p:nvSpPr>
          <p:cNvPr id="21" name="object 21"/>
          <p:cNvSpPr txBox="1"/>
          <p:nvPr/>
        </p:nvSpPr>
        <p:spPr>
          <a:xfrm>
            <a:off x="78739" y="5076342"/>
            <a:ext cx="8726170" cy="1299845"/>
          </a:xfrm>
          <a:prstGeom prst="rect">
            <a:avLst/>
          </a:prstGeom>
        </p:spPr>
        <p:txBody>
          <a:bodyPr vert="horz" wrap="square" lIns="0" tIns="12065" rIns="0" bIns="0" rtlCol="0">
            <a:spAutoFit/>
          </a:bodyPr>
          <a:lstStyle/>
          <a:p>
            <a:pPr marL="12700" marR="5080">
              <a:lnSpc>
                <a:spcPct val="150000"/>
              </a:lnSpc>
              <a:spcBef>
                <a:spcPts val="95"/>
              </a:spcBef>
            </a:pPr>
            <a:r>
              <a:rPr sz="2000" spc="-5" dirty="0">
                <a:latin typeface="Times New Roman"/>
                <a:cs typeface="Times New Roman"/>
              </a:rPr>
              <a:t>Pyrolysis </a:t>
            </a:r>
            <a:r>
              <a:rPr sz="2000" dirty="0">
                <a:latin typeface="Times New Roman"/>
                <a:cs typeface="Times New Roman"/>
              </a:rPr>
              <a:t>of </a:t>
            </a:r>
            <a:r>
              <a:rPr sz="2000" spc="-5" dirty="0">
                <a:latin typeface="Times New Roman"/>
                <a:cs typeface="Times New Roman"/>
              </a:rPr>
              <a:t>biomass, domestic </a:t>
            </a:r>
            <a:r>
              <a:rPr sz="2000" dirty="0">
                <a:latin typeface="Times New Roman"/>
                <a:cs typeface="Times New Roman"/>
              </a:rPr>
              <a:t>or </a:t>
            </a:r>
            <a:r>
              <a:rPr sz="2000" spc="-5" dirty="0">
                <a:latin typeface="Times New Roman"/>
                <a:cs typeface="Times New Roman"/>
              </a:rPr>
              <a:t>municipal </a:t>
            </a:r>
            <a:r>
              <a:rPr sz="2000" dirty="0">
                <a:latin typeface="Times New Roman"/>
                <a:cs typeface="Times New Roman"/>
              </a:rPr>
              <a:t>waste and non-biological waste products </a:t>
            </a:r>
            <a:r>
              <a:rPr sz="2000" spc="-490" dirty="0">
                <a:latin typeface="Times New Roman"/>
                <a:cs typeface="Times New Roman"/>
              </a:rPr>
              <a:t> </a:t>
            </a:r>
            <a:r>
              <a:rPr sz="2000" spc="-5" dirty="0">
                <a:latin typeface="Times New Roman"/>
                <a:cs typeface="Times New Roman"/>
              </a:rPr>
              <a:t>like</a:t>
            </a:r>
            <a:r>
              <a:rPr sz="2000" dirty="0">
                <a:latin typeface="Times New Roman"/>
                <a:cs typeface="Times New Roman"/>
              </a:rPr>
              <a:t> </a:t>
            </a:r>
            <a:r>
              <a:rPr sz="2000" spc="-5" dirty="0">
                <a:latin typeface="Times New Roman"/>
                <a:cs typeface="Times New Roman"/>
              </a:rPr>
              <a:t>automobile</a:t>
            </a:r>
            <a:r>
              <a:rPr sz="2000" spc="475" dirty="0">
                <a:latin typeface="Times New Roman"/>
                <a:cs typeface="Times New Roman"/>
              </a:rPr>
              <a:t> </a:t>
            </a:r>
            <a:r>
              <a:rPr sz="2000" spc="-5" dirty="0">
                <a:latin typeface="Times New Roman"/>
                <a:cs typeface="Times New Roman"/>
              </a:rPr>
              <a:t>tyres,</a:t>
            </a:r>
            <a:r>
              <a:rPr sz="2000" spc="-15" dirty="0">
                <a:latin typeface="Times New Roman"/>
                <a:cs typeface="Times New Roman"/>
              </a:rPr>
              <a:t> </a:t>
            </a:r>
            <a:r>
              <a:rPr sz="2000" dirty="0">
                <a:latin typeface="Times New Roman"/>
                <a:cs typeface="Times New Roman"/>
              </a:rPr>
              <a:t>has</a:t>
            </a:r>
            <a:r>
              <a:rPr sz="2000" spc="5" dirty="0">
                <a:latin typeface="Times New Roman"/>
                <a:cs typeface="Times New Roman"/>
              </a:rPr>
              <a:t> </a:t>
            </a:r>
            <a:r>
              <a:rPr sz="2000" dirty="0">
                <a:latin typeface="Times New Roman"/>
                <a:cs typeface="Times New Roman"/>
              </a:rPr>
              <a:t>been</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interest</a:t>
            </a:r>
            <a:r>
              <a:rPr sz="2000" spc="-35" dirty="0">
                <a:latin typeface="Times New Roman"/>
                <a:cs typeface="Times New Roman"/>
              </a:rPr>
              <a:t> </a:t>
            </a:r>
            <a:r>
              <a:rPr sz="2000" dirty="0">
                <a:latin typeface="Times New Roman"/>
                <a:cs typeface="Times New Roman"/>
              </a:rPr>
              <a:t>from</a:t>
            </a:r>
            <a:r>
              <a:rPr sz="2000" spc="-3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point</a:t>
            </a:r>
            <a:r>
              <a:rPr sz="2000" spc="-3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view</a:t>
            </a:r>
            <a:r>
              <a:rPr sz="2000" spc="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following:</a:t>
            </a:r>
            <a:endParaRPr sz="2000">
              <a:latin typeface="Times New Roman"/>
              <a:cs typeface="Times New Roman"/>
            </a:endParaRPr>
          </a:p>
          <a:p>
            <a:pPr marL="329565">
              <a:lnSpc>
                <a:spcPct val="100000"/>
              </a:lnSpc>
              <a:spcBef>
                <a:spcPts val="434"/>
              </a:spcBef>
              <a:tabLst>
                <a:tab pos="583565" algn="l"/>
              </a:tabLst>
            </a:pPr>
            <a:r>
              <a:rPr sz="2000" dirty="0">
                <a:latin typeface="Times New Roman"/>
                <a:cs typeface="Times New Roman"/>
              </a:rPr>
              <a:t>*	Manufacturing</a:t>
            </a:r>
            <a:r>
              <a:rPr sz="2000" spc="-5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pyrolysis</a:t>
            </a:r>
            <a:r>
              <a:rPr sz="2000" spc="-45" dirty="0">
                <a:latin typeface="Times New Roman"/>
                <a:cs typeface="Times New Roman"/>
              </a:rPr>
              <a:t> </a:t>
            </a:r>
            <a:r>
              <a:rPr sz="2000" dirty="0">
                <a:latin typeface="Times New Roman"/>
                <a:cs typeface="Times New Roman"/>
              </a:rPr>
              <a:t>oil</a:t>
            </a:r>
            <a:r>
              <a:rPr sz="2000" spc="-20" dirty="0">
                <a:latin typeface="Times New Roman"/>
                <a:cs typeface="Times New Roman"/>
              </a:rPr>
              <a:t> </a:t>
            </a:r>
            <a:r>
              <a:rPr sz="2000" dirty="0">
                <a:latin typeface="Times New Roman"/>
                <a:cs typeface="Times New Roman"/>
              </a:rPr>
              <a:t>as</a:t>
            </a:r>
            <a:r>
              <a:rPr sz="2000" spc="-15"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dirty="0">
                <a:latin typeface="Times New Roman"/>
                <a:cs typeface="Times New Roman"/>
              </a:rPr>
              <a:t>liquid</a:t>
            </a:r>
            <a:r>
              <a:rPr sz="2000" spc="-40" dirty="0">
                <a:latin typeface="Times New Roman"/>
                <a:cs typeface="Times New Roman"/>
              </a:rPr>
              <a:t> </a:t>
            </a:r>
            <a:r>
              <a:rPr sz="2000" dirty="0">
                <a:latin typeface="Times New Roman"/>
                <a:cs typeface="Times New Roman"/>
              </a:rPr>
              <a:t>fuel</a:t>
            </a:r>
            <a:endParaRPr sz="2000">
              <a:latin typeface="Times New Roman"/>
              <a:cs typeface="Times New Roman"/>
            </a:endParaRPr>
          </a:p>
        </p:txBody>
      </p:sp>
      <p:sp>
        <p:nvSpPr>
          <p:cNvPr id="22" name="object 22"/>
          <p:cNvSpPr txBox="1"/>
          <p:nvPr/>
        </p:nvSpPr>
        <p:spPr>
          <a:xfrm>
            <a:off x="395731" y="6349695"/>
            <a:ext cx="3750310" cy="330835"/>
          </a:xfrm>
          <a:prstGeom prst="rect">
            <a:avLst/>
          </a:prstGeom>
        </p:spPr>
        <p:txBody>
          <a:bodyPr vert="horz" wrap="square" lIns="0" tIns="12700" rIns="0" bIns="0" rtlCol="0">
            <a:spAutoFit/>
          </a:bodyPr>
          <a:lstStyle/>
          <a:p>
            <a:pPr marL="12700">
              <a:lnSpc>
                <a:spcPct val="100000"/>
              </a:lnSpc>
              <a:spcBef>
                <a:spcPts val="100"/>
              </a:spcBef>
              <a:tabLst>
                <a:tab pos="266700" algn="l"/>
              </a:tabLst>
            </a:pPr>
            <a:r>
              <a:rPr sz="2000" dirty="0">
                <a:latin typeface="Times New Roman"/>
                <a:cs typeface="Times New Roman"/>
              </a:rPr>
              <a:t>*	Production</a:t>
            </a:r>
            <a:r>
              <a:rPr sz="2000" spc="-55" dirty="0">
                <a:latin typeface="Times New Roman"/>
                <a:cs typeface="Times New Roman"/>
              </a:rPr>
              <a:t> </a:t>
            </a:r>
            <a:r>
              <a:rPr sz="2000" dirty="0">
                <a:latin typeface="Times New Roman"/>
                <a:cs typeface="Times New Roman"/>
              </a:rPr>
              <a:t>of</a:t>
            </a:r>
            <a:r>
              <a:rPr sz="2000" spc="-25" dirty="0">
                <a:latin typeface="Times New Roman"/>
                <a:cs typeface="Times New Roman"/>
              </a:rPr>
              <a:t> </a:t>
            </a:r>
            <a:r>
              <a:rPr sz="2000" dirty="0">
                <a:latin typeface="Times New Roman"/>
                <a:cs typeface="Times New Roman"/>
              </a:rPr>
              <a:t>basic</a:t>
            </a:r>
            <a:r>
              <a:rPr sz="2000" spc="-35" dirty="0">
                <a:latin typeface="Times New Roman"/>
                <a:cs typeface="Times New Roman"/>
              </a:rPr>
              <a:t> </a:t>
            </a:r>
            <a:r>
              <a:rPr sz="2000" dirty="0">
                <a:latin typeface="Times New Roman"/>
                <a:cs typeface="Times New Roman"/>
              </a:rPr>
              <a:t>raw</a:t>
            </a:r>
            <a:r>
              <a:rPr sz="2000" spc="-20" dirty="0">
                <a:latin typeface="Times New Roman"/>
                <a:cs typeface="Times New Roman"/>
              </a:rPr>
              <a:t> </a:t>
            </a:r>
            <a:r>
              <a:rPr sz="2000" spc="-5" dirty="0">
                <a:latin typeface="Times New Roman"/>
                <a:cs typeface="Times New Roman"/>
              </a:rPr>
              <a:t>materials.</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124</a:t>
            </a:r>
            <a:endParaRPr sz="1200">
              <a:latin typeface="Arial MT"/>
              <a:cs typeface="Arial MT"/>
            </a:endParaRPr>
          </a:p>
        </p:txBody>
      </p:sp>
      <p:sp>
        <p:nvSpPr>
          <p:cNvPr id="3" name="object 3"/>
          <p:cNvSpPr txBox="1">
            <a:spLocks noGrp="1"/>
          </p:cNvSpPr>
          <p:nvPr>
            <p:ph type="title"/>
          </p:nvPr>
        </p:nvSpPr>
        <p:spPr>
          <a:xfrm>
            <a:off x="154939" y="178688"/>
            <a:ext cx="7188200" cy="330835"/>
          </a:xfrm>
          <a:prstGeom prst="rect">
            <a:avLst/>
          </a:prstGeom>
        </p:spPr>
        <p:txBody>
          <a:bodyPr vert="horz" wrap="square" lIns="0" tIns="12700" rIns="0" bIns="0" rtlCol="0">
            <a:spAutoFit/>
          </a:bodyPr>
          <a:lstStyle/>
          <a:p>
            <a:pPr marL="12700">
              <a:lnSpc>
                <a:spcPct val="100000"/>
              </a:lnSpc>
              <a:spcBef>
                <a:spcPts val="100"/>
              </a:spcBef>
            </a:pPr>
            <a:r>
              <a:rPr i="1" spc="-10" dirty="0">
                <a:solidFill>
                  <a:srgbClr val="FF0000"/>
                </a:solidFill>
                <a:latin typeface="Times New Roman"/>
                <a:cs typeface="Times New Roman"/>
              </a:rPr>
              <a:t>Pyrolysis</a:t>
            </a:r>
            <a:r>
              <a:rPr i="1" spc="-35" dirty="0">
                <a:solidFill>
                  <a:srgbClr val="FF0000"/>
                </a:solidFill>
                <a:latin typeface="Times New Roman"/>
                <a:cs typeface="Times New Roman"/>
              </a:rPr>
              <a:t> </a:t>
            </a:r>
            <a:r>
              <a:rPr dirty="0"/>
              <a:t>has</a:t>
            </a:r>
            <a:r>
              <a:rPr spc="5" dirty="0"/>
              <a:t> </a:t>
            </a:r>
            <a:r>
              <a:rPr dirty="0"/>
              <a:t>not</a:t>
            </a:r>
            <a:r>
              <a:rPr spc="-20" dirty="0"/>
              <a:t> </a:t>
            </a:r>
            <a:r>
              <a:rPr dirty="0"/>
              <a:t>been</a:t>
            </a:r>
            <a:r>
              <a:rPr spc="-15" dirty="0"/>
              <a:t> </a:t>
            </a:r>
            <a:r>
              <a:rPr dirty="0"/>
              <a:t>a</a:t>
            </a:r>
            <a:r>
              <a:rPr spc="5" dirty="0"/>
              <a:t> </a:t>
            </a:r>
            <a:r>
              <a:rPr spc="-5" dirty="0"/>
              <a:t>commercial </a:t>
            </a:r>
            <a:r>
              <a:rPr dirty="0"/>
              <a:t>success</a:t>
            </a:r>
            <a:r>
              <a:rPr spc="-25" dirty="0"/>
              <a:t> </a:t>
            </a:r>
            <a:r>
              <a:rPr dirty="0"/>
              <a:t>because</a:t>
            </a:r>
            <a:r>
              <a:rPr spc="-30" dirty="0"/>
              <a:t> </a:t>
            </a:r>
            <a:r>
              <a:rPr dirty="0"/>
              <a:t>of</a:t>
            </a:r>
            <a:r>
              <a:rPr spc="-10" dirty="0"/>
              <a:t> </a:t>
            </a:r>
            <a:r>
              <a:rPr dirty="0"/>
              <a:t>the</a:t>
            </a:r>
            <a:r>
              <a:rPr spc="-10" dirty="0"/>
              <a:t> </a:t>
            </a:r>
            <a:r>
              <a:rPr dirty="0"/>
              <a:t>following:</a:t>
            </a:r>
          </a:p>
        </p:txBody>
      </p:sp>
      <p:sp>
        <p:nvSpPr>
          <p:cNvPr id="4" name="object 4"/>
          <p:cNvSpPr txBox="1"/>
          <p:nvPr/>
        </p:nvSpPr>
        <p:spPr>
          <a:xfrm>
            <a:off x="104139" y="484584"/>
            <a:ext cx="8886190" cy="5970270"/>
          </a:xfrm>
          <a:prstGeom prst="rect">
            <a:avLst/>
          </a:prstGeom>
        </p:spPr>
        <p:txBody>
          <a:bodyPr vert="horz" wrap="square" lIns="0" tIns="164465" rIns="0" bIns="0" rtlCol="0">
            <a:spAutoFit/>
          </a:bodyPr>
          <a:lstStyle/>
          <a:p>
            <a:pPr marL="698500" indent="-318770">
              <a:lnSpc>
                <a:spcPct val="100000"/>
              </a:lnSpc>
              <a:spcBef>
                <a:spcPts val="1295"/>
              </a:spcBef>
              <a:buChar char="*"/>
              <a:tabLst>
                <a:tab pos="698500" algn="l"/>
                <a:tab pos="699135" algn="l"/>
              </a:tabLst>
            </a:pPr>
            <a:r>
              <a:rPr sz="2000" dirty="0">
                <a:latin typeface="Times New Roman"/>
                <a:cs typeface="Times New Roman"/>
              </a:rPr>
              <a:t>Bad</a:t>
            </a:r>
            <a:r>
              <a:rPr sz="2000" spc="-25" dirty="0">
                <a:latin typeface="Times New Roman"/>
                <a:cs typeface="Times New Roman"/>
              </a:rPr>
              <a:t> </a:t>
            </a:r>
            <a:r>
              <a:rPr sz="2000" dirty="0">
                <a:latin typeface="Times New Roman"/>
                <a:cs typeface="Times New Roman"/>
              </a:rPr>
              <a:t>quality</a:t>
            </a:r>
            <a:r>
              <a:rPr sz="2000" spc="-40" dirty="0">
                <a:latin typeface="Times New Roman"/>
                <a:cs typeface="Times New Roman"/>
              </a:rPr>
              <a:t> </a:t>
            </a:r>
            <a:r>
              <a:rPr sz="2000" dirty="0">
                <a:latin typeface="Times New Roman"/>
                <a:cs typeface="Times New Roman"/>
              </a:rPr>
              <a:t>of</a:t>
            </a:r>
            <a:r>
              <a:rPr sz="2000" spc="-30" dirty="0">
                <a:latin typeface="Times New Roman"/>
                <a:cs typeface="Times New Roman"/>
              </a:rPr>
              <a:t> </a:t>
            </a:r>
            <a:r>
              <a:rPr sz="2000" dirty="0">
                <a:latin typeface="Times New Roman"/>
                <a:cs typeface="Times New Roman"/>
              </a:rPr>
              <a:t>pyrolysis</a:t>
            </a:r>
            <a:r>
              <a:rPr sz="2000" spc="-55" dirty="0">
                <a:latin typeface="Times New Roman"/>
                <a:cs typeface="Times New Roman"/>
              </a:rPr>
              <a:t> </a:t>
            </a:r>
            <a:r>
              <a:rPr sz="2000" dirty="0">
                <a:latin typeface="Times New Roman"/>
                <a:cs typeface="Times New Roman"/>
              </a:rPr>
              <a:t>oil,</a:t>
            </a:r>
            <a:endParaRPr sz="2000">
              <a:latin typeface="Times New Roman"/>
              <a:cs typeface="Times New Roman"/>
            </a:endParaRPr>
          </a:p>
          <a:p>
            <a:pPr marL="698500" indent="-318770">
              <a:lnSpc>
                <a:spcPct val="100000"/>
              </a:lnSpc>
              <a:spcBef>
                <a:spcPts val="1200"/>
              </a:spcBef>
              <a:buChar char="*"/>
              <a:tabLst>
                <a:tab pos="698500" algn="l"/>
                <a:tab pos="699135" algn="l"/>
              </a:tabLst>
            </a:pPr>
            <a:r>
              <a:rPr sz="2000" dirty="0">
                <a:latin typeface="Times New Roman"/>
                <a:cs typeface="Times New Roman"/>
              </a:rPr>
              <a:t>High</a:t>
            </a:r>
            <a:r>
              <a:rPr sz="2000" spc="-40" dirty="0">
                <a:latin typeface="Times New Roman"/>
                <a:cs typeface="Times New Roman"/>
              </a:rPr>
              <a:t> </a:t>
            </a:r>
            <a:r>
              <a:rPr sz="2000" dirty="0">
                <a:latin typeface="Times New Roman"/>
                <a:cs typeface="Times New Roman"/>
              </a:rPr>
              <a:t>water</a:t>
            </a:r>
            <a:r>
              <a:rPr sz="2000" spc="-40" dirty="0">
                <a:latin typeface="Times New Roman"/>
                <a:cs typeface="Times New Roman"/>
              </a:rPr>
              <a:t> </a:t>
            </a:r>
            <a:r>
              <a:rPr sz="2000" dirty="0">
                <a:latin typeface="Times New Roman"/>
                <a:cs typeface="Times New Roman"/>
              </a:rPr>
              <a:t>content</a:t>
            </a:r>
            <a:endParaRPr sz="2000">
              <a:latin typeface="Times New Roman"/>
              <a:cs typeface="Times New Roman"/>
            </a:endParaRPr>
          </a:p>
          <a:p>
            <a:pPr marL="698500" indent="-318770">
              <a:lnSpc>
                <a:spcPct val="100000"/>
              </a:lnSpc>
              <a:spcBef>
                <a:spcPts val="1200"/>
              </a:spcBef>
              <a:buChar char="*"/>
              <a:tabLst>
                <a:tab pos="698500" algn="l"/>
                <a:tab pos="699135" algn="l"/>
              </a:tabLst>
            </a:pPr>
            <a:r>
              <a:rPr sz="2000" dirty="0">
                <a:latin typeface="Times New Roman"/>
                <a:cs typeface="Times New Roman"/>
              </a:rPr>
              <a:t>Highly</a:t>
            </a:r>
            <a:r>
              <a:rPr sz="2000" spc="-55" dirty="0">
                <a:latin typeface="Times New Roman"/>
                <a:cs typeface="Times New Roman"/>
              </a:rPr>
              <a:t> </a:t>
            </a:r>
            <a:r>
              <a:rPr sz="2000" dirty="0">
                <a:latin typeface="Times New Roman"/>
                <a:cs typeface="Times New Roman"/>
              </a:rPr>
              <a:t>viscous</a:t>
            </a:r>
            <a:r>
              <a:rPr sz="2000" spc="-60" dirty="0">
                <a:latin typeface="Times New Roman"/>
                <a:cs typeface="Times New Roman"/>
              </a:rPr>
              <a:t> </a:t>
            </a:r>
            <a:r>
              <a:rPr sz="2000" dirty="0">
                <a:latin typeface="Times New Roman"/>
                <a:cs typeface="Times New Roman"/>
              </a:rPr>
              <a:t>fluid</a:t>
            </a:r>
            <a:endParaRPr sz="2000">
              <a:latin typeface="Times New Roman"/>
              <a:cs typeface="Times New Roman"/>
            </a:endParaRPr>
          </a:p>
          <a:p>
            <a:pPr marL="698500" indent="-318770">
              <a:lnSpc>
                <a:spcPct val="100000"/>
              </a:lnSpc>
              <a:spcBef>
                <a:spcPts val="1200"/>
              </a:spcBef>
              <a:buChar char="*"/>
              <a:tabLst>
                <a:tab pos="698500" algn="l"/>
                <a:tab pos="699135" algn="l"/>
              </a:tabLst>
            </a:pPr>
            <a:r>
              <a:rPr sz="2000" dirty="0">
                <a:latin typeface="Times New Roman"/>
                <a:cs typeface="Times New Roman"/>
              </a:rPr>
              <a:t>Corrosion</a:t>
            </a:r>
            <a:r>
              <a:rPr sz="2000" spc="-4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containers</a:t>
            </a:r>
            <a:r>
              <a:rPr sz="2000" spc="-45" dirty="0">
                <a:latin typeface="Times New Roman"/>
                <a:cs typeface="Times New Roman"/>
              </a:rPr>
              <a:t> </a:t>
            </a:r>
            <a:r>
              <a:rPr sz="2000" spc="5" dirty="0">
                <a:latin typeface="Times New Roman"/>
                <a:cs typeface="Times New Roman"/>
              </a:rPr>
              <a:t>due</a:t>
            </a:r>
            <a:r>
              <a:rPr sz="2000" spc="-25" dirty="0">
                <a:latin typeface="Times New Roman"/>
                <a:cs typeface="Times New Roman"/>
              </a:rPr>
              <a:t> </a:t>
            </a:r>
            <a:r>
              <a:rPr sz="2000" dirty="0">
                <a:latin typeface="Times New Roman"/>
                <a:cs typeface="Times New Roman"/>
              </a:rPr>
              <a:t>to</a:t>
            </a:r>
            <a:r>
              <a:rPr sz="2000" spc="-15" dirty="0">
                <a:latin typeface="Times New Roman"/>
                <a:cs typeface="Times New Roman"/>
              </a:rPr>
              <a:t> </a:t>
            </a:r>
            <a:r>
              <a:rPr sz="2000" dirty="0">
                <a:latin typeface="Times New Roman"/>
                <a:cs typeface="Times New Roman"/>
              </a:rPr>
              <a:t>high</a:t>
            </a:r>
            <a:r>
              <a:rPr sz="2000" spc="-20" dirty="0">
                <a:latin typeface="Times New Roman"/>
                <a:cs typeface="Times New Roman"/>
              </a:rPr>
              <a:t> </a:t>
            </a:r>
            <a:r>
              <a:rPr sz="2000" spc="-5" dirty="0">
                <a:latin typeface="Times New Roman"/>
                <a:cs typeface="Times New Roman"/>
              </a:rPr>
              <a:t>acidic</a:t>
            </a:r>
            <a:r>
              <a:rPr sz="2000" spc="-25" dirty="0">
                <a:latin typeface="Times New Roman"/>
                <a:cs typeface="Times New Roman"/>
              </a:rPr>
              <a:t> </a:t>
            </a:r>
            <a:r>
              <a:rPr sz="2000" dirty="0">
                <a:latin typeface="Times New Roman"/>
                <a:cs typeface="Times New Roman"/>
              </a:rPr>
              <a:t>contents</a:t>
            </a:r>
            <a:endParaRPr sz="2000">
              <a:latin typeface="Times New Roman"/>
              <a:cs typeface="Times New Roman"/>
            </a:endParaRPr>
          </a:p>
          <a:p>
            <a:pPr marL="698500" indent="-318770">
              <a:lnSpc>
                <a:spcPct val="100000"/>
              </a:lnSpc>
              <a:spcBef>
                <a:spcPts val="1200"/>
              </a:spcBef>
              <a:buChar char="*"/>
              <a:tabLst>
                <a:tab pos="698500" algn="l"/>
                <a:tab pos="699135" algn="l"/>
              </a:tabLst>
            </a:pPr>
            <a:r>
              <a:rPr sz="2000" dirty="0">
                <a:latin typeface="Times New Roman"/>
                <a:cs typeface="Times New Roman"/>
              </a:rPr>
              <a:t>Partly</a:t>
            </a:r>
            <a:r>
              <a:rPr sz="2000" spc="-45" dirty="0">
                <a:latin typeface="Times New Roman"/>
                <a:cs typeface="Times New Roman"/>
              </a:rPr>
              <a:t> </a:t>
            </a:r>
            <a:r>
              <a:rPr sz="2000" dirty="0">
                <a:latin typeface="Times New Roman"/>
                <a:cs typeface="Times New Roman"/>
              </a:rPr>
              <a:t>soluble</a:t>
            </a:r>
            <a:r>
              <a:rPr sz="2000" spc="-55" dirty="0">
                <a:latin typeface="Times New Roman"/>
                <a:cs typeface="Times New Roman"/>
              </a:rPr>
              <a:t> </a:t>
            </a:r>
            <a:r>
              <a:rPr sz="2000" dirty="0">
                <a:latin typeface="Times New Roman"/>
                <a:cs typeface="Times New Roman"/>
              </a:rPr>
              <a:t>in</a:t>
            </a:r>
            <a:r>
              <a:rPr sz="2000" spc="-25" dirty="0">
                <a:latin typeface="Times New Roman"/>
                <a:cs typeface="Times New Roman"/>
              </a:rPr>
              <a:t> </a:t>
            </a:r>
            <a:r>
              <a:rPr sz="2000" spc="-20" dirty="0">
                <a:latin typeface="Times New Roman"/>
                <a:cs typeface="Times New Roman"/>
              </a:rPr>
              <a:t>water.</a:t>
            </a:r>
            <a:endParaRPr sz="2000">
              <a:latin typeface="Times New Roman"/>
              <a:cs typeface="Times New Roman"/>
            </a:endParaRPr>
          </a:p>
          <a:p>
            <a:pPr marL="63500">
              <a:lnSpc>
                <a:spcPct val="100000"/>
              </a:lnSpc>
              <a:spcBef>
                <a:spcPts val="1205"/>
              </a:spcBef>
            </a:pPr>
            <a:r>
              <a:rPr sz="2000" i="1" dirty="0">
                <a:latin typeface="Times New Roman"/>
                <a:cs typeface="Times New Roman"/>
              </a:rPr>
              <a:t>3.</a:t>
            </a:r>
            <a:r>
              <a:rPr sz="2000" i="1" spc="484" dirty="0">
                <a:latin typeface="Times New Roman"/>
                <a:cs typeface="Times New Roman"/>
              </a:rPr>
              <a:t> </a:t>
            </a:r>
            <a:r>
              <a:rPr sz="2000" i="1" dirty="0">
                <a:latin typeface="Times New Roman"/>
                <a:cs typeface="Times New Roman"/>
              </a:rPr>
              <a:t>Liquefaction</a:t>
            </a:r>
            <a:r>
              <a:rPr sz="2000" i="1" spc="-40" dirty="0">
                <a:latin typeface="Times New Roman"/>
                <a:cs typeface="Times New Roman"/>
              </a:rPr>
              <a:t> </a:t>
            </a:r>
            <a:r>
              <a:rPr sz="2000" i="1" spc="-10" dirty="0">
                <a:latin typeface="Times New Roman"/>
                <a:cs typeface="Times New Roman"/>
              </a:rPr>
              <a:t>through</a:t>
            </a:r>
            <a:r>
              <a:rPr sz="2000" i="1" spc="-50" dirty="0">
                <a:latin typeface="Times New Roman"/>
                <a:cs typeface="Times New Roman"/>
              </a:rPr>
              <a:t> </a:t>
            </a:r>
            <a:r>
              <a:rPr sz="2000" i="1" dirty="0">
                <a:latin typeface="Times New Roman"/>
                <a:cs typeface="Times New Roman"/>
              </a:rPr>
              <a:t>synthesis</a:t>
            </a:r>
            <a:r>
              <a:rPr sz="2000" i="1" spc="-40" dirty="0">
                <a:latin typeface="Times New Roman"/>
                <a:cs typeface="Times New Roman"/>
              </a:rPr>
              <a:t> </a:t>
            </a:r>
            <a:r>
              <a:rPr sz="2000" i="1" dirty="0">
                <a:latin typeface="Times New Roman"/>
                <a:cs typeface="Times New Roman"/>
              </a:rPr>
              <a:t>of</a:t>
            </a:r>
            <a:r>
              <a:rPr sz="2000" i="1" spc="-15" dirty="0">
                <a:latin typeface="Times New Roman"/>
                <a:cs typeface="Times New Roman"/>
              </a:rPr>
              <a:t> </a:t>
            </a:r>
            <a:r>
              <a:rPr sz="2000" i="1" dirty="0">
                <a:latin typeface="Times New Roman"/>
                <a:cs typeface="Times New Roman"/>
              </a:rPr>
              <a:t>Methanol:-</a:t>
            </a:r>
            <a:endParaRPr sz="2000">
              <a:latin typeface="Times New Roman"/>
              <a:cs typeface="Times New Roman"/>
            </a:endParaRPr>
          </a:p>
          <a:p>
            <a:pPr marL="63500" marR="55880">
              <a:lnSpc>
                <a:spcPct val="150000"/>
              </a:lnSpc>
            </a:pPr>
            <a:r>
              <a:rPr sz="2000" dirty="0">
                <a:latin typeface="Times New Roman"/>
                <a:cs typeface="Times New Roman"/>
              </a:rPr>
              <a:t>Lowest</a:t>
            </a:r>
            <a:r>
              <a:rPr sz="2000" spc="-25" dirty="0">
                <a:latin typeface="Times New Roman"/>
                <a:cs typeface="Times New Roman"/>
              </a:rPr>
              <a:t> </a:t>
            </a:r>
            <a:r>
              <a:rPr sz="2000" dirty="0">
                <a:latin typeface="Times New Roman"/>
                <a:cs typeface="Times New Roman"/>
              </a:rPr>
              <a:t>quality</a:t>
            </a:r>
            <a:r>
              <a:rPr sz="2000" spc="-2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fuel,</a:t>
            </a:r>
            <a:r>
              <a:rPr sz="2000" spc="-30" dirty="0">
                <a:latin typeface="Times New Roman"/>
                <a:cs typeface="Times New Roman"/>
              </a:rPr>
              <a:t> </a:t>
            </a:r>
            <a:r>
              <a:rPr sz="2000" spc="-5" dirty="0">
                <a:latin typeface="Times New Roman"/>
                <a:cs typeface="Times New Roman"/>
              </a:rPr>
              <a:t>methanol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produced</a:t>
            </a:r>
            <a:r>
              <a:rPr sz="2000" spc="-35" dirty="0">
                <a:latin typeface="Times New Roman"/>
                <a:cs typeface="Times New Roman"/>
              </a:rPr>
              <a:t> </a:t>
            </a:r>
            <a:r>
              <a:rPr sz="2000" spc="-5" dirty="0">
                <a:latin typeface="Times New Roman"/>
                <a:cs typeface="Times New Roman"/>
              </a:rPr>
              <a:t>catalytically</a:t>
            </a:r>
            <a:r>
              <a:rPr sz="2000" spc="-20" dirty="0">
                <a:latin typeface="Times New Roman"/>
                <a:cs typeface="Times New Roman"/>
              </a:rPr>
              <a:t> </a:t>
            </a:r>
            <a:r>
              <a:rPr sz="2000" dirty="0">
                <a:latin typeface="Times New Roman"/>
                <a:cs typeface="Times New Roman"/>
              </a:rPr>
              <a:t>from</a:t>
            </a:r>
            <a:r>
              <a:rPr sz="2000" spc="-2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suitable</a:t>
            </a:r>
            <a:r>
              <a:rPr sz="2000" spc="-30" dirty="0">
                <a:latin typeface="Times New Roman"/>
                <a:cs typeface="Times New Roman"/>
              </a:rPr>
              <a:t> </a:t>
            </a:r>
            <a:r>
              <a:rPr sz="2000" spc="-5" dirty="0">
                <a:latin typeface="Times New Roman"/>
                <a:cs typeface="Times New Roman"/>
              </a:rPr>
              <a:t>mixture</a:t>
            </a:r>
            <a:r>
              <a:rPr sz="2000" spc="-25" dirty="0">
                <a:latin typeface="Times New Roman"/>
                <a:cs typeface="Times New Roman"/>
              </a:rPr>
              <a:t> </a:t>
            </a:r>
            <a:r>
              <a:rPr sz="2000" dirty="0">
                <a:latin typeface="Times New Roman"/>
                <a:cs typeface="Times New Roman"/>
              </a:rPr>
              <a:t>of </a:t>
            </a:r>
            <a:r>
              <a:rPr sz="2000" spc="-484" dirty="0">
                <a:latin typeface="Times New Roman"/>
                <a:cs typeface="Times New Roman"/>
              </a:rPr>
              <a:t> </a:t>
            </a:r>
            <a:r>
              <a:rPr sz="2000" dirty="0">
                <a:latin typeface="Times New Roman"/>
                <a:cs typeface="Times New Roman"/>
              </a:rPr>
              <a:t>synthetic gas (CO and </a:t>
            </a:r>
            <a:r>
              <a:rPr sz="2000" spc="10" dirty="0">
                <a:latin typeface="Times New Roman"/>
                <a:cs typeface="Times New Roman"/>
              </a:rPr>
              <a:t>H</a:t>
            </a:r>
            <a:r>
              <a:rPr sz="1950" spc="15" baseline="-21367" dirty="0">
                <a:latin typeface="Times New Roman"/>
                <a:cs typeface="Times New Roman"/>
              </a:rPr>
              <a:t>2 </a:t>
            </a:r>
            <a:r>
              <a:rPr sz="2000" spc="-5" dirty="0">
                <a:latin typeface="Times New Roman"/>
                <a:cs typeface="Times New Roman"/>
              </a:rPr>
              <a:t>mixtures). </a:t>
            </a:r>
            <a:r>
              <a:rPr sz="2000" dirty="0">
                <a:latin typeface="Times New Roman"/>
                <a:cs typeface="Times New Roman"/>
              </a:rPr>
              <a:t>Methanol </a:t>
            </a:r>
            <a:r>
              <a:rPr sz="2000" spc="5" dirty="0">
                <a:latin typeface="Times New Roman"/>
                <a:cs typeface="Times New Roman"/>
              </a:rPr>
              <a:t>(CH</a:t>
            </a:r>
            <a:r>
              <a:rPr sz="1950" spc="7" baseline="-21367" dirty="0">
                <a:latin typeface="Times New Roman"/>
                <a:cs typeface="Times New Roman"/>
              </a:rPr>
              <a:t>3</a:t>
            </a:r>
            <a:r>
              <a:rPr sz="2000" spc="5" dirty="0">
                <a:latin typeface="Times New Roman"/>
                <a:cs typeface="Times New Roman"/>
              </a:rPr>
              <a:t>OH) </a:t>
            </a:r>
            <a:r>
              <a:rPr sz="2000" dirty="0">
                <a:latin typeface="Times New Roman"/>
                <a:cs typeface="Times New Roman"/>
              </a:rPr>
              <a:t>is used as a fuel in certain </a:t>
            </a:r>
            <a:r>
              <a:rPr sz="2000" spc="5" dirty="0">
                <a:latin typeface="Times New Roman"/>
                <a:cs typeface="Times New Roman"/>
              </a:rPr>
              <a:t> </a:t>
            </a:r>
            <a:r>
              <a:rPr sz="2000" dirty="0">
                <a:latin typeface="Times New Roman"/>
                <a:cs typeface="Times New Roman"/>
              </a:rPr>
              <a:t>engines</a:t>
            </a:r>
            <a:r>
              <a:rPr sz="2000" spc="-4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vehicles.</a:t>
            </a:r>
            <a:endParaRPr sz="2000">
              <a:latin typeface="Times New Roman"/>
              <a:cs typeface="Times New Roman"/>
            </a:endParaRPr>
          </a:p>
          <a:p>
            <a:pPr marL="63500" marR="939800" indent="1650364">
              <a:lnSpc>
                <a:spcPct val="150000"/>
              </a:lnSpc>
            </a:pPr>
            <a:r>
              <a:rPr sz="2000" dirty="0">
                <a:latin typeface="Times New Roman"/>
                <a:cs typeface="Times New Roman"/>
              </a:rPr>
              <a:t>CO</a:t>
            </a:r>
            <a:r>
              <a:rPr sz="2000" spc="-5"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spc="10" dirty="0">
                <a:latin typeface="Times New Roman"/>
                <a:cs typeface="Times New Roman"/>
              </a:rPr>
              <a:t>H</a:t>
            </a:r>
            <a:r>
              <a:rPr sz="1950" spc="15" baseline="-21367" dirty="0">
                <a:latin typeface="Times New Roman"/>
                <a:cs typeface="Times New Roman"/>
              </a:rPr>
              <a:t>2</a:t>
            </a:r>
            <a:r>
              <a:rPr sz="1950" spc="494" baseline="-21367" dirty="0">
                <a:latin typeface="Times New Roman"/>
                <a:cs typeface="Times New Roman"/>
              </a:rPr>
              <a:t> </a:t>
            </a:r>
            <a:r>
              <a:rPr sz="2000" i="1" dirty="0">
                <a:solidFill>
                  <a:srgbClr val="FF0000"/>
                </a:solidFill>
                <a:latin typeface="Times New Roman"/>
                <a:cs typeface="Times New Roman"/>
              </a:rPr>
              <a:t>Catalysis</a:t>
            </a:r>
            <a:r>
              <a:rPr sz="2000" i="1" spc="480" dirty="0">
                <a:solidFill>
                  <a:srgbClr val="FF0000"/>
                </a:solidFill>
                <a:latin typeface="Times New Roman"/>
                <a:cs typeface="Times New Roman"/>
              </a:rPr>
              <a:t> </a:t>
            </a:r>
            <a:r>
              <a:rPr sz="2000" spc="5" dirty="0">
                <a:latin typeface="Times New Roman"/>
                <a:cs typeface="Times New Roman"/>
              </a:rPr>
              <a:t>CH</a:t>
            </a:r>
            <a:r>
              <a:rPr sz="1950" spc="7" baseline="-21367" dirty="0">
                <a:latin typeface="Times New Roman"/>
                <a:cs typeface="Times New Roman"/>
              </a:rPr>
              <a:t>3</a:t>
            </a:r>
            <a:r>
              <a:rPr sz="2000" spc="5" dirty="0">
                <a:latin typeface="Times New Roman"/>
                <a:cs typeface="Times New Roman"/>
              </a:rPr>
              <a:t>OH</a:t>
            </a:r>
            <a:r>
              <a:rPr sz="2000" spc="-20"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91</a:t>
            </a:r>
            <a:r>
              <a:rPr sz="2000" spc="-5" dirty="0">
                <a:latin typeface="Times New Roman"/>
                <a:cs typeface="Times New Roman"/>
              </a:rPr>
              <a:t> MJ/mol</a:t>
            </a:r>
            <a:r>
              <a:rPr sz="2000" spc="-10" dirty="0">
                <a:latin typeface="Times New Roman"/>
                <a:cs typeface="Times New Roman"/>
              </a:rPr>
              <a:t> </a:t>
            </a:r>
            <a:r>
              <a:rPr sz="2000" dirty="0">
                <a:latin typeface="Times New Roman"/>
                <a:cs typeface="Times New Roman"/>
              </a:rPr>
              <a:t>(heat</a:t>
            </a:r>
            <a:r>
              <a:rPr sz="2000" spc="-3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evolution) </a:t>
            </a:r>
            <a:r>
              <a:rPr sz="2000" spc="-484" dirty="0">
                <a:latin typeface="Times New Roman"/>
                <a:cs typeface="Times New Roman"/>
              </a:rPr>
              <a:t> </a:t>
            </a:r>
            <a:r>
              <a:rPr sz="2000" dirty="0">
                <a:latin typeface="Times New Roman"/>
                <a:cs typeface="Times New Roman"/>
              </a:rPr>
              <a:t>The various</a:t>
            </a:r>
            <a:r>
              <a:rPr sz="2000" spc="-40" dirty="0">
                <a:latin typeface="Times New Roman"/>
                <a:cs typeface="Times New Roman"/>
              </a:rPr>
              <a:t> </a:t>
            </a:r>
            <a:r>
              <a:rPr sz="2000" dirty="0">
                <a:latin typeface="Times New Roman"/>
                <a:cs typeface="Times New Roman"/>
              </a:rPr>
              <a:t>processes</a:t>
            </a:r>
            <a:r>
              <a:rPr sz="2000" spc="-4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spc="-5" dirty="0">
                <a:latin typeface="Times New Roman"/>
                <a:cs typeface="Times New Roman"/>
              </a:rPr>
              <a:t>methanol</a:t>
            </a:r>
            <a:r>
              <a:rPr sz="2000" spc="-20" dirty="0">
                <a:latin typeface="Times New Roman"/>
                <a:cs typeface="Times New Roman"/>
              </a:rPr>
              <a:t> </a:t>
            </a:r>
            <a:r>
              <a:rPr sz="2000" dirty="0">
                <a:latin typeface="Times New Roman"/>
                <a:cs typeface="Times New Roman"/>
              </a:rPr>
              <a:t>production</a:t>
            </a:r>
            <a:r>
              <a:rPr sz="2000" spc="-35"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be</a:t>
            </a:r>
            <a:r>
              <a:rPr sz="2000" spc="-10" dirty="0">
                <a:latin typeface="Times New Roman"/>
                <a:cs typeface="Times New Roman"/>
              </a:rPr>
              <a:t> </a:t>
            </a:r>
            <a:r>
              <a:rPr sz="2000" dirty="0">
                <a:latin typeface="Times New Roman"/>
                <a:cs typeface="Times New Roman"/>
              </a:rPr>
              <a:t>categorized</a:t>
            </a:r>
            <a:r>
              <a:rPr sz="2000" spc="-30" dirty="0">
                <a:latin typeface="Times New Roman"/>
                <a:cs typeface="Times New Roman"/>
              </a:rPr>
              <a:t> </a:t>
            </a:r>
            <a:r>
              <a:rPr sz="2000" dirty="0">
                <a:latin typeface="Times New Roman"/>
                <a:cs typeface="Times New Roman"/>
              </a:rPr>
              <a:t>as</a:t>
            </a:r>
            <a:r>
              <a:rPr sz="2000" spc="-5" dirty="0">
                <a:latin typeface="Times New Roman"/>
                <a:cs typeface="Times New Roman"/>
              </a:rPr>
              <a:t> </a:t>
            </a:r>
            <a:r>
              <a:rPr sz="2000" dirty="0">
                <a:latin typeface="Times New Roman"/>
                <a:cs typeface="Times New Roman"/>
              </a:rPr>
              <a:t>follows:</a:t>
            </a:r>
            <a:endParaRPr sz="2000">
              <a:latin typeface="Times New Roman"/>
              <a:cs typeface="Times New Roman"/>
            </a:endParaRPr>
          </a:p>
          <a:p>
            <a:pPr marL="520700" indent="-457200">
              <a:lnSpc>
                <a:spcPct val="100000"/>
              </a:lnSpc>
              <a:spcBef>
                <a:spcPts val="1200"/>
              </a:spcBef>
              <a:buAutoNum type="arabicPeriod"/>
              <a:tabLst>
                <a:tab pos="520065" algn="l"/>
                <a:tab pos="520700" algn="l"/>
                <a:tab pos="2402205" algn="l"/>
                <a:tab pos="4185920" algn="l"/>
              </a:tabLst>
            </a:pPr>
            <a:r>
              <a:rPr sz="2000" dirty="0">
                <a:latin typeface="Times New Roman"/>
                <a:cs typeface="Times New Roman"/>
              </a:rPr>
              <a:t>Low pressure	(50 - 60</a:t>
            </a:r>
            <a:r>
              <a:rPr sz="2000" spc="-10" dirty="0">
                <a:latin typeface="Times New Roman"/>
                <a:cs typeface="Times New Roman"/>
              </a:rPr>
              <a:t> </a:t>
            </a:r>
            <a:r>
              <a:rPr sz="2000" dirty="0">
                <a:latin typeface="Times New Roman"/>
                <a:cs typeface="Times New Roman"/>
              </a:rPr>
              <a:t>bar)	</a:t>
            </a:r>
            <a:r>
              <a:rPr sz="2000" spc="-5" dirty="0">
                <a:latin typeface="Times New Roman"/>
                <a:cs typeface="Times New Roman"/>
              </a:rPr>
              <a:t>at</a:t>
            </a:r>
            <a:r>
              <a:rPr sz="2000" dirty="0">
                <a:latin typeface="Times New Roman"/>
                <a:cs typeface="Times New Roman"/>
              </a:rPr>
              <a:t> </a:t>
            </a:r>
            <a:r>
              <a:rPr sz="2000" spc="-5" dirty="0">
                <a:latin typeface="Times New Roman"/>
                <a:cs typeface="Times New Roman"/>
              </a:rPr>
              <a:t>temperature</a:t>
            </a:r>
            <a:r>
              <a:rPr sz="2000" spc="-30" dirty="0">
                <a:latin typeface="Times New Roman"/>
                <a:cs typeface="Times New Roman"/>
              </a:rPr>
              <a:t> </a:t>
            </a:r>
            <a:r>
              <a:rPr sz="2000" dirty="0">
                <a:latin typeface="Times New Roman"/>
                <a:cs typeface="Times New Roman"/>
              </a:rPr>
              <a:t>range:</a:t>
            </a:r>
            <a:r>
              <a:rPr sz="2000" spc="-45" dirty="0">
                <a:latin typeface="Times New Roman"/>
                <a:cs typeface="Times New Roman"/>
              </a:rPr>
              <a:t> </a:t>
            </a:r>
            <a:r>
              <a:rPr sz="2000" spc="10" dirty="0">
                <a:latin typeface="Times New Roman"/>
                <a:cs typeface="Times New Roman"/>
              </a:rPr>
              <a:t>230</a:t>
            </a:r>
            <a:r>
              <a:rPr sz="1950" spc="15" baseline="25641" dirty="0">
                <a:latin typeface="Times New Roman"/>
                <a:cs typeface="Times New Roman"/>
              </a:rPr>
              <a:t>0</a:t>
            </a:r>
            <a:r>
              <a:rPr sz="2000" spc="10" dirty="0">
                <a:latin typeface="Times New Roman"/>
                <a:cs typeface="Times New Roman"/>
              </a:rPr>
              <a:t>C</a:t>
            </a:r>
            <a:r>
              <a:rPr sz="2000" spc="-35"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spc="5" dirty="0">
                <a:latin typeface="Times New Roman"/>
                <a:cs typeface="Times New Roman"/>
              </a:rPr>
              <a:t>260</a:t>
            </a:r>
            <a:r>
              <a:rPr sz="1950" spc="7" baseline="25641" dirty="0">
                <a:latin typeface="Times New Roman"/>
                <a:cs typeface="Times New Roman"/>
              </a:rPr>
              <a:t>0</a:t>
            </a:r>
            <a:r>
              <a:rPr sz="2000" spc="5" dirty="0">
                <a:latin typeface="Times New Roman"/>
                <a:cs typeface="Times New Roman"/>
              </a:rPr>
              <a:t>C.</a:t>
            </a:r>
            <a:endParaRPr sz="2000">
              <a:latin typeface="Times New Roman"/>
              <a:cs typeface="Times New Roman"/>
            </a:endParaRPr>
          </a:p>
          <a:p>
            <a:pPr marL="520700" indent="-457200">
              <a:lnSpc>
                <a:spcPct val="100000"/>
              </a:lnSpc>
              <a:spcBef>
                <a:spcPts val="1205"/>
              </a:spcBef>
              <a:buAutoNum type="arabicPeriod"/>
              <a:tabLst>
                <a:tab pos="520065" algn="l"/>
                <a:tab pos="520700" algn="l"/>
              </a:tabLst>
            </a:pPr>
            <a:r>
              <a:rPr sz="2000" spc="-20" dirty="0">
                <a:latin typeface="Times New Roman"/>
                <a:cs typeface="Times New Roman"/>
              </a:rPr>
              <a:t>Average</a:t>
            </a:r>
            <a:r>
              <a:rPr sz="2000" spc="-40" dirty="0">
                <a:latin typeface="Times New Roman"/>
                <a:cs typeface="Times New Roman"/>
              </a:rPr>
              <a:t> </a:t>
            </a:r>
            <a:r>
              <a:rPr sz="2000" dirty="0">
                <a:latin typeface="Times New Roman"/>
                <a:cs typeface="Times New Roman"/>
              </a:rPr>
              <a:t>pressure</a:t>
            </a:r>
            <a:r>
              <a:rPr sz="2000" spc="455" dirty="0">
                <a:latin typeface="Times New Roman"/>
                <a:cs typeface="Times New Roman"/>
              </a:rPr>
              <a:t> </a:t>
            </a:r>
            <a:r>
              <a:rPr sz="2000" spc="5" dirty="0">
                <a:latin typeface="Times New Roman"/>
                <a:cs typeface="Times New Roman"/>
              </a:rPr>
              <a:t>(100</a:t>
            </a:r>
            <a:r>
              <a:rPr sz="2000" spc="-40"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spc="5" dirty="0">
                <a:latin typeface="Times New Roman"/>
                <a:cs typeface="Times New Roman"/>
              </a:rPr>
              <a:t>150</a:t>
            </a:r>
            <a:r>
              <a:rPr sz="2000" spc="-20" dirty="0">
                <a:latin typeface="Times New Roman"/>
                <a:cs typeface="Times New Roman"/>
              </a:rPr>
              <a:t> </a:t>
            </a:r>
            <a:r>
              <a:rPr sz="2000" dirty="0">
                <a:latin typeface="Times New Roman"/>
                <a:cs typeface="Times New Roman"/>
              </a:rPr>
              <a:t>bar)</a:t>
            </a:r>
            <a:endParaRPr sz="2000">
              <a:latin typeface="Times New Roman"/>
              <a:cs typeface="Times New Roman"/>
            </a:endParaRPr>
          </a:p>
        </p:txBody>
      </p:sp>
      <p:sp>
        <p:nvSpPr>
          <p:cNvPr id="5" name="object 5"/>
          <p:cNvSpPr/>
          <p:nvPr/>
        </p:nvSpPr>
        <p:spPr>
          <a:xfrm>
            <a:off x="2819400" y="4977384"/>
            <a:ext cx="1066800" cy="103505"/>
          </a:xfrm>
          <a:custGeom>
            <a:avLst/>
            <a:gdLst/>
            <a:ahLst/>
            <a:cxnLst/>
            <a:rect l="l" t="t" r="r" b="b"/>
            <a:pathLst>
              <a:path w="1066800" h="103504">
                <a:moveTo>
                  <a:pt x="978280" y="0"/>
                </a:moveTo>
                <a:lnTo>
                  <a:pt x="974344" y="1016"/>
                </a:lnTo>
                <a:lnTo>
                  <a:pt x="970788" y="7112"/>
                </a:lnTo>
                <a:lnTo>
                  <a:pt x="971803" y="11049"/>
                </a:lnTo>
                <a:lnTo>
                  <a:pt x="1030746" y="45432"/>
                </a:lnTo>
                <a:lnTo>
                  <a:pt x="1054227" y="45466"/>
                </a:lnTo>
                <a:lnTo>
                  <a:pt x="1054227" y="58166"/>
                </a:lnTo>
                <a:lnTo>
                  <a:pt x="1030716" y="58166"/>
                </a:lnTo>
                <a:lnTo>
                  <a:pt x="971676" y="92456"/>
                </a:lnTo>
                <a:lnTo>
                  <a:pt x="970661" y="96393"/>
                </a:lnTo>
                <a:lnTo>
                  <a:pt x="972438" y="99441"/>
                </a:lnTo>
                <a:lnTo>
                  <a:pt x="974216" y="102362"/>
                </a:lnTo>
                <a:lnTo>
                  <a:pt x="978153" y="103505"/>
                </a:lnTo>
                <a:lnTo>
                  <a:pt x="1055909" y="58166"/>
                </a:lnTo>
                <a:lnTo>
                  <a:pt x="1054227" y="58166"/>
                </a:lnTo>
                <a:lnTo>
                  <a:pt x="1055967" y="58132"/>
                </a:lnTo>
                <a:lnTo>
                  <a:pt x="1066800" y="51816"/>
                </a:lnTo>
                <a:lnTo>
                  <a:pt x="978280" y="0"/>
                </a:lnTo>
                <a:close/>
              </a:path>
              <a:path w="1066800" h="103504">
                <a:moveTo>
                  <a:pt x="1041669" y="51804"/>
                </a:moveTo>
                <a:lnTo>
                  <a:pt x="1030774" y="58132"/>
                </a:lnTo>
                <a:lnTo>
                  <a:pt x="1054227" y="58166"/>
                </a:lnTo>
                <a:lnTo>
                  <a:pt x="1054227" y="57277"/>
                </a:lnTo>
                <a:lnTo>
                  <a:pt x="1051052" y="57277"/>
                </a:lnTo>
                <a:lnTo>
                  <a:pt x="1041669" y="51804"/>
                </a:lnTo>
                <a:close/>
              </a:path>
              <a:path w="1066800" h="103504">
                <a:moveTo>
                  <a:pt x="0" y="43942"/>
                </a:moveTo>
                <a:lnTo>
                  <a:pt x="0" y="56642"/>
                </a:lnTo>
                <a:lnTo>
                  <a:pt x="1030774" y="58132"/>
                </a:lnTo>
                <a:lnTo>
                  <a:pt x="1041669" y="51804"/>
                </a:lnTo>
                <a:lnTo>
                  <a:pt x="1030746" y="45432"/>
                </a:lnTo>
                <a:lnTo>
                  <a:pt x="0" y="43942"/>
                </a:lnTo>
                <a:close/>
              </a:path>
              <a:path w="1066800" h="103504">
                <a:moveTo>
                  <a:pt x="1051052" y="46355"/>
                </a:moveTo>
                <a:lnTo>
                  <a:pt x="1041669" y="51804"/>
                </a:lnTo>
                <a:lnTo>
                  <a:pt x="1051052" y="57277"/>
                </a:lnTo>
                <a:lnTo>
                  <a:pt x="1051052" y="46355"/>
                </a:lnTo>
                <a:close/>
              </a:path>
              <a:path w="1066800" h="103504">
                <a:moveTo>
                  <a:pt x="1054227" y="46355"/>
                </a:moveTo>
                <a:lnTo>
                  <a:pt x="1051052" y="46355"/>
                </a:lnTo>
                <a:lnTo>
                  <a:pt x="1051052" y="57277"/>
                </a:lnTo>
                <a:lnTo>
                  <a:pt x="1054227" y="57277"/>
                </a:lnTo>
                <a:lnTo>
                  <a:pt x="1054227" y="46355"/>
                </a:lnTo>
                <a:close/>
              </a:path>
              <a:path w="1066800" h="103504">
                <a:moveTo>
                  <a:pt x="1030746" y="45432"/>
                </a:moveTo>
                <a:lnTo>
                  <a:pt x="1041669" y="51804"/>
                </a:lnTo>
                <a:lnTo>
                  <a:pt x="1051052" y="46355"/>
                </a:lnTo>
                <a:lnTo>
                  <a:pt x="1054227" y="46355"/>
                </a:lnTo>
                <a:lnTo>
                  <a:pt x="1054227" y="45466"/>
                </a:lnTo>
                <a:lnTo>
                  <a:pt x="1030746" y="45432"/>
                </a:lnTo>
                <a:close/>
              </a:path>
            </a:pathLst>
          </a:custGeom>
          <a:solidFill>
            <a:srgbClr val="497DBA"/>
          </a:solidFill>
        </p:spPr>
        <p:txBody>
          <a:bodyPr wrap="square" lIns="0" tIns="0" rIns="0" bIns="0" rtlCol="0"/>
          <a:lstStyle/>
          <a:p>
            <a:endParaRPr/>
          </a:p>
        </p:txBody>
      </p:sp>
      <p:sp>
        <p:nvSpPr>
          <p:cNvPr id="6" name="object 6"/>
          <p:cNvSpPr/>
          <p:nvPr/>
        </p:nvSpPr>
        <p:spPr>
          <a:xfrm>
            <a:off x="4038600" y="5638800"/>
            <a:ext cx="274320" cy="838200"/>
          </a:xfrm>
          <a:custGeom>
            <a:avLst/>
            <a:gdLst/>
            <a:ahLst/>
            <a:cxnLst/>
            <a:rect l="l" t="t" r="r" b="b"/>
            <a:pathLst>
              <a:path w="274320" h="838200">
                <a:moveTo>
                  <a:pt x="0" y="0"/>
                </a:moveTo>
                <a:lnTo>
                  <a:pt x="53363" y="1796"/>
                </a:lnTo>
                <a:lnTo>
                  <a:pt x="96964" y="6696"/>
                </a:lnTo>
                <a:lnTo>
                  <a:pt x="126372" y="13962"/>
                </a:lnTo>
                <a:lnTo>
                  <a:pt x="137160" y="22859"/>
                </a:lnTo>
                <a:lnTo>
                  <a:pt x="137160" y="396240"/>
                </a:lnTo>
                <a:lnTo>
                  <a:pt x="147947" y="405137"/>
                </a:lnTo>
                <a:lnTo>
                  <a:pt x="177355" y="412403"/>
                </a:lnTo>
                <a:lnTo>
                  <a:pt x="220956" y="417303"/>
                </a:lnTo>
                <a:lnTo>
                  <a:pt x="274320" y="419100"/>
                </a:lnTo>
                <a:lnTo>
                  <a:pt x="220956" y="420896"/>
                </a:lnTo>
                <a:lnTo>
                  <a:pt x="177355" y="425796"/>
                </a:lnTo>
                <a:lnTo>
                  <a:pt x="147947" y="433062"/>
                </a:lnTo>
                <a:lnTo>
                  <a:pt x="137160" y="441959"/>
                </a:lnTo>
                <a:lnTo>
                  <a:pt x="137160" y="815340"/>
                </a:lnTo>
                <a:lnTo>
                  <a:pt x="126372" y="824237"/>
                </a:lnTo>
                <a:lnTo>
                  <a:pt x="96964" y="831503"/>
                </a:lnTo>
                <a:lnTo>
                  <a:pt x="53363" y="836403"/>
                </a:lnTo>
                <a:lnTo>
                  <a:pt x="0" y="838200"/>
                </a:lnTo>
              </a:path>
            </a:pathLst>
          </a:custGeom>
          <a:ln w="9144">
            <a:solidFill>
              <a:srgbClr val="497DBA"/>
            </a:solidFill>
          </a:ln>
        </p:spPr>
        <p:txBody>
          <a:bodyPr wrap="square" lIns="0" tIns="0" rIns="0" bIns="0" rtlCol="0"/>
          <a:lstStyle/>
          <a:p>
            <a:endParaRPr/>
          </a:p>
        </p:txBody>
      </p:sp>
      <p:sp>
        <p:nvSpPr>
          <p:cNvPr id="7" name="object 7"/>
          <p:cNvSpPr/>
          <p:nvPr/>
        </p:nvSpPr>
        <p:spPr>
          <a:xfrm>
            <a:off x="4038600" y="6729895"/>
            <a:ext cx="533400" cy="103505"/>
          </a:xfrm>
          <a:custGeom>
            <a:avLst/>
            <a:gdLst/>
            <a:ahLst/>
            <a:cxnLst/>
            <a:rect l="l" t="t" r="r" b="b"/>
            <a:pathLst>
              <a:path w="533400" h="103504">
                <a:moveTo>
                  <a:pt x="445008" y="0"/>
                </a:moveTo>
                <a:lnTo>
                  <a:pt x="441071" y="1015"/>
                </a:lnTo>
                <a:lnTo>
                  <a:pt x="437514" y="7059"/>
                </a:lnTo>
                <a:lnTo>
                  <a:pt x="438530" y="10951"/>
                </a:lnTo>
                <a:lnTo>
                  <a:pt x="497390" y="45508"/>
                </a:lnTo>
                <a:lnTo>
                  <a:pt x="520826" y="45577"/>
                </a:lnTo>
                <a:lnTo>
                  <a:pt x="520826" y="58277"/>
                </a:lnTo>
                <a:lnTo>
                  <a:pt x="497206" y="58277"/>
                </a:lnTo>
                <a:lnTo>
                  <a:pt x="438276" y="92415"/>
                </a:lnTo>
                <a:lnTo>
                  <a:pt x="437261" y="96300"/>
                </a:lnTo>
                <a:lnTo>
                  <a:pt x="440816" y="102369"/>
                </a:lnTo>
                <a:lnTo>
                  <a:pt x="444626" y="103403"/>
                </a:lnTo>
                <a:lnTo>
                  <a:pt x="522506" y="58277"/>
                </a:lnTo>
                <a:lnTo>
                  <a:pt x="520826" y="58277"/>
                </a:lnTo>
                <a:lnTo>
                  <a:pt x="522627" y="58207"/>
                </a:lnTo>
                <a:lnTo>
                  <a:pt x="533400" y="51965"/>
                </a:lnTo>
                <a:lnTo>
                  <a:pt x="447928" y="1776"/>
                </a:lnTo>
                <a:lnTo>
                  <a:pt x="445008" y="0"/>
                </a:lnTo>
                <a:close/>
              </a:path>
              <a:path w="533400" h="103504">
                <a:moveTo>
                  <a:pt x="508246" y="51882"/>
                </a:moveTo>
                <a:lnTo>
                  <a:pt x="497327" y="58207"/>
                </a:lnTo>
                <a:lnTo>
                  <a:pt x="520826" y="58277"/>
                </a:lnTo>
                <a:lnTo>
                  <a:pt x="520826" y="57403"/>
                </a:lnTo>
                <a:lnTo>
                  <a:pt x="517651" y="57403"/>
                </a:lnTo>
                <a:lnTo>
                  <a:pt x="508246" y="51882"/>
                </a:lnTo>
                <a:close/>
              </a:path>
              <a:path w="533400" h="103504">
                <a:moveTo>
                  <a:pt x="0" y="44029"/>
                </a:moveTo>
                <a:lnTo>
                  <a:pt x="0" y="56728"/>
                </a:lnTo>
                <a:lnTo>
                  <a:pt x="497327" y="58207"/>
                </a:lnTo>
                <a:lnTo>
                  <a:pt x="508246" y="51882"/>
                </a:lnTo>
                <a:lnTo>
                  <a:pt x="497390" y="45508"/>
                </a:lnTo>
                <a:lnTo>
                  <a:pt x="0" y="44029"/>
                </a:lnTo>
                <a:close/>
              </a:path>
              <a:path w="533400" h="103504">
                <a:moveTo>
                  <a:pt x="517651" y="46433"/>
                </a:moveTo>
                <a:lnTo>
                  <a:pt x="508246" y="51882"/>
                </a:lnTo>
                <a:lnTo>
                  <a:pt x="517651" y="57403"/>
                </a:lnTo>
                <a:lnTo>
                  <a:pt x="517651" y="46433"/>
                </a:lnTo>
                <a:close/>
              </a:path>
              <a:path w="533400" h="103504">
                <a:moveTo>
                  <a:pt x="520826" y="46433"/>
                </a:moveTo>
                <a:lnTo>
                  <a:pt x="517651" y="46433"/>
                </a:lnTo>
                <a:lnTo>
                  <a:pt x="517651" y="57403"/>
                </a:lnTo>
                <a:lnTo>
                  <a:pt x="520826" y="57403"/>
                </a:lnTo>
                <a:lnTo>
                  <a:pt x="520826" y="46433"/>
                </a:lnTo>
                <a:close/>
              </a:path>
              <a:path w="533400" h="103504">
                <a:moveTo>
                  <a:pt x="497390" y="45508"/>
                </a:moveTo>
                <a:lnTo>
                  <a:pt x="508246" y="51882"/>
                </a:lnTo>
                <a:lnTo>
                  <a:pt x="517651" y="46433"/>
                </a:lnTo>
                <a:lnTo>
                  <a:pt x="520826" y="46433"/>
                </a:lnTo>
                <a:lnTo>
                  <a:pt x="520826" y="45577"/>
                </a:lnTo>
                <a:lnTo>
                  <a:pt x="497390" y="45508"/>
                </a:lnTo>
                <a:close/>
              </a:path>
            </a:pathLst>
          </a:custGeom>
          <a:solidFill>
            <a:srgbClr val="497DBA"/>
          </a:solidFill>
        </p:spPr>
        <p:txBody>
          <a:bodyPr wrap="square" lIns="0" tIns="0" rIns="0" bIns="0" rtlCol="0"/>
          <a:lstStyle/>
          <a:p>
            <a:endParaRPr/>
          </a:p>
        </p:txBody>
      </p:sp>
      <p:sp>
        <p:nvSpPr>
          <p:cNvPr id="8" name="object 8"/>
          <p:cNvSpPr txBox="1"/>
          <p:nvPr/>
        </p:nvSpPr>
        <p:spPr>
          <a:xfrm>
            <a:off x="154939" y="6608446"/>
            <a:ext cx="217804" cy="307340"/>
          </a:xfrm>
          <a:prstGeom prst="rect">
            <a:avLst/>
          </a:prstGeom>
        </p:spPr>
        <p:txBody>
          <a:bodyPr vert="horz" wrap="square" lIns="0" tIns="0" rIns="0" bIns="0" rtlCol="0">
            <a:spAutoFit/>
          </a:bodyPr>
          <a:lstStyle/>
          <a:p>
            <a:pPr marL="12700">
              <a:lnSpc>
                <a:spcPts val="2285"/>
              </a:lnSpc>
            </a:pPr>
            <a:r>
              <a:rPr sz="2000" spc="5" dirty="0">
                <a:latin typeface="Times New Roman"/>
                <a:cs typeface="Times New Roman"/>
              </a:rPr>
              <a:t>3.</a:t>
            </a:r>
            <a:endParaRPr sz="2000">
              <a:latin typeface="Times New Roman"/>
              <a:cs typeface="Times New Roman"/>
            </a:endParaRPr>
          </a:p>
        </p:txBody>
      </p:sp>
      <p:sp>
        <p:nvSpPr>
          <p:cNvPr id="9" name="object 9"/>
          <p:cNvSpPr txBox="1"/>
          <p:nvPr/>
        </p:nvSpPr>
        <p:spPr>
          <a:xfrm>
            <a:off x="612140" y="6608446"/>
            <a:ext cx="1446530" cy="307340"/>
          </a:xfrm>
          <a:prstGeom prst="rect">
            <a:avLst/>
          </a:prstGeom>
        </p:spPr>
        <p:txBody>
          <a:bodyPr vert="horz" wrap="square" lIns="0" tIns="0" rIns="0" bIns="0" rtlCol="0">
            <a:spAutoFit/>
          </a:bodyPr>
          <a:lstStyle/>
          <a:p>
            <a:pPr marL="12700">
              <a:lnSpc>
                <a:spcPts val="2285"/>
              </a:lnSpc>
            </a:pPr>
            <a:r>
              <a:rPr sz="2000" dirty="0">
                <a:latin typeface="Times New Roman"/>
                <a:cs typeface="Times New Roman"/>
              </a:rPr>
              <a:t>High</a:t>
            </a:r>
            <a:r>
              <a:rPr sz="2000" spc="-75" dirty="0">
                <a:latin typeface="Times New Roman"/>
                <a:cs typeface="Times New Roman"/>
              </a:rPr>
              <a:t> </a:t>
            </a:r>
            <a:r>
              <a:rPr sz="2000" dirty="0">
                <a:latin typeface="Times New Roman"/>
                <a:cs typeface="Times New Roman"/>
              </a:rPr>
              <a:t>pressure</a:t>
            </a:r>
            <a:endParaRPr sz="2000">
              <a:latin typeface="Times New Roman"/>
              <a:cs typeface="Times New Roman"/>
            </a:endParaRPr>
          </a:p>
        </p:txBody>
      </p:sp>
      <p:sp>
        <p:nvSpPr>
          <p:cNvPr id="10" name="object 10"/>
          <p:cNvSpPr txBox="1"/>
          <p:nvPr/>
        </p:nvSpPr>
        <p:spPr>
          <a:xfrm>
            <a:off x="2408824" y="6608446"/>
            <a:ext cx="1600835" cy="307340"/>
          </a:xfrm>
          <a:prstGeom prst="rect">
            <a:avLst/>
          </a:prstGeom>
        </p:spPr>
        <p:txBody>
          <a:bodyPr vert="horz" wrap="square" lIns="0" tIns="0" rIns="0" bIns="0" rtlCol="0">
            <a:spAutoFit/>
          </a:bodyPr>
          <a:lstStyle/>
          <a:p>
            <a:pPr marL="12700">
              <a:lnSpc>
                <a:spcPts val="2285"/>
              </a:lnSpc>
            </a:pPr>
            <a:r>
              <a:rPr sz="2000" dirty="0">
                <a:latin typeface="Times New Roman"/>
                <a:cs typeface="Times New Roman"/>
              </a:rPr>
              <a:t>(275</a:t>
            </a:r>
            <a:r>
              <a:rPr sz="2000" spc="-40" dirty="0">
                <a:latin typeface="Times New Roman"/>
                <a:cs typeface="Times New Roman"/>
              </a:rPr>
              <a:t> </a:t>
            </a:r>
            <a:r>
              <a:rPr sz="2000" dirty="0">
                <a:latin typeface="Times New Roman"/>
                <a:cs typeface="Times New Roman"/>
              </a:rPr>
              <a:t>–</a:t>
            </a:r>
            <a:r>
              <a:rPr sz="2000" spc="-25" dirty="0">
                <a:latin typeface="Times New Roman"/>
                <a:cs typeface="Times New Roman"/>
              </a:rPr>
              <a:t> </a:t>
            </a:r>
            <a:r>
              <a:rPr sz="2000" spc="5" dirty="0">
                <a:latin typeface="Times New Roman"/>
                <a:cs typeface="Times New Roman"/>
              </a:rPr>
              <a:t>360</a:t>
            </a:r>
            <a:r>
              <a:rPr sz="2000" spc="-35" dirty="0">
                <a:latin typeface="Times New Roman"/>
                <a:cs typeface="Times New Roman"/>
              </a:rPr>
              <a:t> </a:t>
            </a:r>
            <a:r>
              <a:rPr sz="2000" dirty="0">
                <a:latin typeface="Times New Roman"/>
                <a:cs typeface="Times New Roman"/>
              </a:rPr>
              <a:t>bar)</a:t>
            </a:r>
            <a:endParaRPr sz="2000">
              <a:latin typeface="Times New Roman"/>
              <a:cs typeface="Times New Roman"/>
            </a:endParaRPr>
          </a:p>
        </p:txBody>
      </p:sp>
      <p:sp>
        <p:nvSpPr>
          <p:cNvPr id="11" name="object 11"/>
          <p:cNvSpPr txBox="1"/>
          <p:nvPr/>
        </p:nvSpPr>
        <p:spPr>
          <a:xfrm>
            <a:off x="4615950" y="6608297"/>
            <a:ext cx="3334385" cy="307975"/>
          </a:xfrm>
          <a:prstGeom prst="rect">
            <a:avLst/>
          </a:prstGeom>
        </p:spPr>
        <p:txBody>
          <a:bodyPr vert="horz" wrap="square" lIns="0" tIns="0" rIns="0" bIns="0" rtlCol="0">
            <a:spAutoFit/>
          </a:bodyPr>
          <a:lstStyle/>
          <a:p>
            <a:pPr marL="12700">
              <a:lnSpc>
                <a:spcPts val="2285"/>
              </a:lnSpc>
            </a:pPr>
            <a:r>
              <a:rPr sz="2000" dirty="0">
                <a:latin typeface="Times New Roman"/>
                <a:cs typeface="Times New Roman"/>
              </a:rPr>
              <a:t>at</a:t>
            </a:r>
            <a:r>
              <a:rPr sz="2000" spc="-15" dirty="0">
                <a:latin typeface="Times New Roman"/>
                <a:cs typeface="Times New Roman"/>
              </a:rPr>
              <a:t> </a:t>
            </a:r>
            <a:r>
              <a:rPr sz="2000" spc="-5" dirty="0">
                <a:latin typeface="Times New Roman"/>
                <a:cs typeface="Times New Roman"/>
              </a:rPr>
              <a:t>temperature</a:t>
            </a:r>
            <a:r>
              <a:rPr sz="2000" spc="-40"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spc="5" dirty="0">
                <a:latin typeface="Times New Roman"/>
                <a:cs typeface="Times New Roman"/>
              </a:rPr>
              <a:t>300</a:t>
            </a:r>
            <a:r>
              <a:rPr sz="2000" spc="-25" dirty="0">
                <a:latin typeface="Times New Roman"/>
                <a:cs typeface="Times New Roman"/>
              </a:rPr>
              <a:t> </a:t>
            </a:r>
            <a:r>
              <a:rPr sz="2000" dirty="0">
                <a:latin typeface="Times New Roman"/>
                <a:cs typeface="Times New Roman"/>
              </a:rPr>
              <a:t>and</a:t>
            </a:r>
            <a:r>
              <a:rPr sz="2000" spc="-20" dirty="0">
                <a:latin typeface="Times New Roman"/>
                <a:cs typeface="Times New Roman"/>
              </a:rPr>
              <a:t> </a:t>
            </a:r>
            <a:r>
              <a:rPr sz="2000" spc="10" dirty="0">
                <a:latin typeface="Times New Roman"/>
                <a:cs typeface="Times New Roman"/>
              </a:rPr>
              <a:t>400</a:t>
            </a:r>
            <a:r>
              <a:rPr sz="1950" spc="15" baseline="25641" dirty="0">
                <a:latin typeface="Times New Roman"/>
                <a:cs typeface="Times New Roman"/>
              </a:rPr>
              <a:t>0</a:t>
            </a:r>
            <a:r>
              <a:rPr sz="2000" spc="10" dirty="0">
                <a:latin typeface="Times New Roman"/>
                <a:cs typeface="Times New Roman"/>
              </a:rPr>
              <a:t>C</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39" y="26898"/>
            <a:ext cx="8842375" cy="5513070"/>
          </a:xfrm>
          <a:prstGeom prst="rect">
            <a:avLst/>
          </a:prstGeom>
        </p:spPr>
        <p:txBody>
          <a:bodyPr vert="horz" wrap="square" lIns="0" tIns="12700" rIns="0" bIns="0" rtlCol="0">
            <a:spAutoFit/>
          </a:bodyPr>
          <a:lstStyle/>
          <a:p>
            <a:pPr marL="76200" marR="271780">
              <a:lnSpc>
                <a:spcPct val="150000"/>
              </a:lnSpc>
              <a:spcBef>
                <a:spcPts val="100"/>
              </a:spcBef>
            </a:pPr>
            <a:r>
              <a:rPr sz="2000" spc="-5" dirty="0">
                <a:latin typeface="Times New Roman"/>
                <a:cs typeface="Times New Roman"/>
              </a:rPr>
              <a:t>Catalyst</a:t>
            </a:r>
            <a:r>
              <a:rPr sz="2000" spc="-15" dirty="0">
                <a:latin typeface="Times New Roman"/>
                <a:cs typeface="Times New Roman"/>
              </a:rPr>
              <a:t> </a:t>
            </a:r>
            <a:r>
              <a:rPr sz="2000" dirty="0">
                <a:latin typeface="Times New Roman"/>
                <a:cs typeface="Times New Roman"/>
              </a:rPr>
              <a:t>used:</a:t>
            </a:r>
            <a:r>
              <a:rPr sz="2000" spc="-20" dirty="0">
                <a:latin typeface="Times New Roman"/>
                <a:cs typeface="Times New Roman"/>
              </a:rPr>
              <a:t> </a:t>
            </a:r>
            <a:r>
              <a:rPr sz="2000" dirty="0">
                <a:latin typeface="Times New Roman"/>
                <a:cs typeface="Times New Roman"/>
              </a:rPr>
              <a:t>Cu, Zn,</a:t>
            </a:r>
            <a:r>
              <a:rPr sz="2000" spc="5" dirty="0">
                <a:latin typeface="Times New Roman"/>
                <a:cs typeface="Times New Roman"/>
              </a:rPr>
              <a:t> </a:t>
            </a:r>
            <a:r>
              <a:rPr sz="2000" spc="-5" dirty="0">
                <a:latin typeface="Times New Roman"/>
                <a:cs typeface="Times New Roman"/>
              </a:rPr>
              <a:t>Cr</a:t>
            </a:r>
            <a:r>
              <a:rPr sz="2000" spc="5" dirty="0">
                <a:latin typeface="Times New Roman"/>
                <a:cs typeface="Times New Roman"/>
              </a:rPr>
              <a:t> </a:t>
            </a:r>
            <a:r>
              <a:rPr sz="2000" spc="-5" dirty="0">
                <a:latin typeface="Times New Roman"/>
                <a:cs typeface="Times New Roman"/>
              </a:rPr>
              <a:t>and</a:t>
            </a:r>
            <a:r>
              <a:rPr sz="2000" dirty="0">
                <a:latin typeface="Times New Roman"/>
                <a:cs typeface="Times New Roman"/>
              </a:rPr>
              <a:t> their</a:t>
            </a:r>
            <a:r>
              <a:rPr sz="2000" spc="-20" dirty="0">
                <a:latin typeface="Times New Roman"/>
                <a:cs typeface="Times New Roman"/>
              </a:rPr>
              <a:t> </a:t>
            </a:r>
            <a:r>
              <a:rPr sz="2000" dirty="0">
                <a:latin typeface="Times New Roman"/>
                <a:cs typeface="Times New Roman"/>
              </a:rPr>
              <a:t>oxides.</a:t>
            </a:r>
            <a:r>
              <a:rPr sz="2000" spc="-45"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comparison</a:t>
            </a:r>
            <a:r>
              <a:rPr sz="2000" spc="-20" dirty="0">
                <a:latin typeface="Times New Roman"/>
                <a:cs typeface="Times New Roman"/>
              </a:rPr>
              <a:t> </a:t>
            </a:r>
            <a:r>
              <a:rPr sz="2000" dirty="0">
                <a:latin typeface="Times New Roman"/>
                <a:cs typeface="Times New Roman"/>
              </a:rPr>
              <a:t>with</a:t>
            </a:r>
            <a:r>
              <a:rPr sz="2000" spc="-10" dirty="0">
                <a:latin typeface="Times New Roman"/>
                <a:cs typeface="Times New Roman"/>
              </a:rPr>
              <a:t> </a:t>
            </a:r>
            <a:r>
              <a:rPr sz="2000" dirty="0">
                <a:latin typeface="Times New Roman"/>
                <a:cs typeface="Times New Roman"/>
              </a:rPr>
              <a:t>petrol,</a:t>
            </a:r>
            <a:r>
              <a:rPr sz="2000" spc="-45" dirty="0">
                <a:latin typeface="Times New Roman"/>
                <a:cs typeface="Times New Roman"/>
              </a:rPr>
              <a:t> </a:t>
            </a:r>
            <a:r>
              <a:rPr sz="2000" spc="-5" dirty="0">
                <a:latin typeface="Times New Roman"/>
                <a:cs typeface="Times New Roman"/>
              </a:rPr>
              <a:t>methanol</a:t>
            </a:r>
            <a:r>
              <a:rPr sz="2000" spc="-10" dirty="0">
                <a:latin typeface="Times New Roman"/>
                <a:cs typeface="Times New Roman"/>
              </a:rPr>
              <a:t> </a:t>
            </a:r>
            <a:r>
              <a:rPr sz="2000" dirty="0">
                <a:latin typeface="Times New Roman"/>
                <a:cs typeface="Times New Roman"/>
              </a:rPr>
              <a:t>has </a:t>
            </a:r>
            <a:r>
              <a:rPr sz="2000" spc="-484"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following</a:t>
            </a:r>
            <a:r>
              <a:rPr sz="2000" spc="-40" dirty="0">
                <a:latin typeface="Times New Roman"/>
                <a:cs typeface="Times New Roman"/>
              </a:rPr>
              <a:t> </a:t>
            </a:r>
            <a:r>
              <a:rPr sz="2000" dirty="0">
                <a:latin typeface="Times New Roman"/>
                <a:cs typeface="Times New Roman"/>
              </a:rPr>
              <a:t>disadvantages:</a:t>
            </a:r>
            <a:endParaRPr sz="2000">
              <a:latin typeface="Times New Roman"/>
              <a:cs typeface="Times New Roman"/>
            </a:endParaRPr>
          </a:p>
          <a:p>
            <a:pPr marL="533400" indent="-457200">
              <a:lnSpc>
                <a:spcPct val="100000"/>
              </a:lnSpc>
              <a:spcBef>
                <a:spcPts val="1200"/>
              </a:spcBef>
              <a:buAutoNum type="arabicPeriod"/>
              <a:tabLst>
                <a:tab pos="532765" algn="l"/>
                <a:tab pos="533400" algn="l"/>
              </a:tabLst>
            </a:pPr>
            <a:r>
              <a:rPr sz="2000" dirty="0">
                <a:latin typeface="Times New Roman"/>
                <a:cs typeface="Times New Roman"/>
              </a:rPr>
              <a:t>Low</a:t>
            </a:r>
            <a:r>
              <a:rPr sz="2000" spc="-5" dirty="0">
                <a:latin typeface="Times New Roman"/>
                <a:cs typeface="Times New Roman"/>
              </a:rPr>
              <a:t> </a:t>
            </a:r>
            <a:r>
              <a:rPr sz="2000" dirty="0">
                <a:latin typeface="Times New Roman"/>
                <a:cs typeface="Times New Roman"/>
              </a:rPr>
              <a:t>calorific</a:t>
            </a:r>
            <a:r>
              <a:rPr sz="2000" spc="-30" dirty="0">
                <a:latin typeface="Times New Roman"/>
                <a:cs typeface="Times New Roman"/>
              </a:rPr>
              <a:t> </a:t>
            </a:r>
            <a:r>
              <a:rPr sz="2000" dirty="0">
                <a:latin typeface="Times New Roman"/>
                <a:cs typeface="Times New Roman"/>
              </a:rPr>
              <a:t>value</a:t>
            </a:r>
            <a:r>
              <a:rPr sz="2000" spc="-2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19.7</a:t>
            </a:r>
            <a:r>
              <a:rPr sz="2000" spc="-25" dirty="0">
                <a:latin typeface="Times New Roman"/>
                <a:cs typeface="Times New Roman"/>
              </a:rPr>
              <a:t> </a:t>
            </a:r>
            <a:r>
              <a:rPr sz="2000" spc="-5" dirty="0">
                <a:latin typeface="Times New Roman"/>
                <a:cs typeface="Times New Roman"/>
              </a:rPr>
              <a:t>MJ/kg</a:t>
            </a:r>
            <a:r>
              <a:rPr sz="2000" spc="-15"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contrast</a:t>
            </a:r>
            <a:r>
              <a:rPr sz="2000" spc="-45" dirty="0">
                <a:latin typeface="Times New Roman"/>
                <a:cs typeface="Times New Roman"/>
              </a:rPr>
              <a:t> </a:t>
            </a:r>
            <a:r>
              <a:rPr sz="2000" dirty="0">
                <a:latin typeface="Times New Roman"/>
                <a:cs typeface="Times New Roman"/>
              </a:rPr>
              <a:t>to</a:t>
            </a:r>
            <a:r>
              <a:rPr sz="2000" spc="-20" dirty="0">
                <a:latin typeface="Times New Roman"/>
                <a:cs typeface="Times New Roman"/>
              </a:rPr>
              <a:t> </a:t>
            </a:r>
            <a:r>
              <a:rPr sz="2000" dirty="0">
                <a:latin typeface="Times New Roman"/>
                <a:cs typeface="Times New Roman"/>
              </a:rPr>
              <a:t>petrol</a:t>
            </a:r>
            <a:r>
              <a:rPr sz="2000" spc="-20" dirty="0">
                <a:latin typeface="Times New Roman"/>
                <a:cs typeface="Times New Roman"/>
              </a:rPr>
              <a:t> </a:t>
            </a:r>
            <a:r>
              <a:rPr sz="2000" dirty="0">
                <a:latin typeface="Times New Roman"/>
                <a:cs typeface="Times New Roman"/>
              </a:rPr>
              <a:t>has</a:t>
            </a:r>
            <a:r>
              <a:rPr sz="2000" spc="-20" dirty="0">
                <a:latin typeface="Times New Roman"/>
                <a:cs typeface="Times New Roman"/>
              </a:rPr>
              <a:t> </a:t>
            </a:r>
            <a:r>
              <a:rPr sz="2000" dirty="0">
                <a:latin typeface="Times New Roman"/>
                <a:cs typeface="Times New Roman"/>
              </a:rPr>
              <a:t>45.5</a:t>
            </a:r>
            <a:r>
              <a:rPr sz="2000" spc="-25" dirty="0">
                <a:latin typeface="Times New Roman"/>
                <a:cs typeface="Times New Roman"/>
              </a:rPr>
              <a:t> </a:t>
            </a:r>
            <a:r>
              <a:rPr sz="2000" dirty="0">
                <a:latin typeface="Times New Roman"/>
                <a:cs typeface="Times New Roman"/>
              </a:rPr>
              <a:t>MJ/kg,</a:t>
            </a:r>
            <a:endParaRPr sz="2000">
              <a:latin typeface="Times New Roman"/>
              <a:cs typeface="Times New Roman"/>
            </a:endParaRPr>
          </a:p>
          <a:p>
            <a:pPr marL="533400" indent="-457200">
              <a:lnSpc>
                <a:spcPct val="100000"/>
              </a:lnSpc>
              <a:spcBef>
                <a:spcPts val="1200"/>
              </a:spcBef>
              <a:buAutoNum type="arabicPeriod"/>
              <a:tabLst>
                <a:tab pos="532765" algn="l"/>
                <a:tab pos="533400" algn="l"/>
              </a:tabLst>
            </a:pPr>
            <a:r>
              <a:rPr sz="2000" dirty="0">
                <a:latin typeface="Times New Roman"/>
                <a:cs typeface="Times New Roman"/>
              </a:rPr>
              <a:t>Cold</a:t>
            </a:r>
            <a:r>
              <a:rPr sz="2000" spc="-10" dirty="0">
                <a:latin typeface="Times New Roman"/>
                <a:cs typeface="Times New Roman"/>
              </a:rPr>
              <a:t> </a:t>
            </a:r>
            <a:r>
              <a:rPr sz="2000" spc="-5" dirty="0">
                <a:latin typeface="Times New Roman"/>
                <a:cs typeface="Times New Roman"/>
              </a:rPr>
              <a:t>start</a:t>
            </a:r>
            <a:r>
              <a:rPr sz="2000" spc="-25" dirty="0">
                <a:latin typeface="Times New Roman"/>
                <a:cs typeface="Times New Roman"/>
              </a:rPr>
              <a:t> </a:t>
            </a:r>
            <a:r>
              <a:rPr sz="2000" dirty="0">
                <a:latin typeface="Times New Roman"/>
                <a:cs typeface="Times New Roman"/>
              </a:rPr>
              <a:t>under</a:t>
            </a:r>
            <a:r>
              <a:rPr sz="2000" spc="-35" dirty="0">
                <a:latin typeface="Times New Roman"/>
                <a:cs typeface="Times New Roman"/>
              </a:rPr>
              <a:t> </a:t>
            </a:r>
            <a:r>
              <a:rPr sz="2000" spc="10" dirty="0">
                <a:latin typeface="Times New Roman"/>
                <a:cs typeface="Times New Roman"/>
              </a:rPr>
              <a:t>10</a:t>
            </a:r>
            <a:r>
              <a:rPr sz="1950" spc="15" baseline="25641" dirty="0">
                <a:latin typeface="Times New Roman"/>
                <a:cs typeface="Times New Roman"/>
              </a:rPr>
              <a:t>0</a:t>
            </a:r>
            <a:r>
              <a:rPr sz="1950" spc="217" baseline="25641" dirty="0">
                <a:latin typeface="Times New Roman"/>
                <a:cs typeface="Times New Roman"/>
              </a:rPr>
              <a:t> </a:t>
            </a:r>
            <a:r>
              <a:rPr sz="2000" dirty="0">
                <a:latin typeface="Times New Roman"/>
                <a:cs typeface="Times New Roman"/>
              </a:rPr>
              <a:t>C</a:t>
            </a:r>
            <a:r>
              <a:rPr sz="2000" spc="-5" dirty="0">
                <a:latin typeface="Times New Roman"/>
                <a:cs typeface="Times New Roman"/>
              </a:rPr>
              <a:t> is</a:t>
            </a:r>
            <a:r>
              <a:rPr sz="2000" spc="-10" dirty="0">
                <a:latin typeface="Times New Roman"/>
                <a:cs typeface="Times New Roman"/>
              </a:rPr>
              <a:t> </a:t>
            </a:r>
            <a:r>
              <a:rPr sz="2000" spc="5" dirty="0">
                <a:latin typeface="Times New Roman"/>
                <a:cs typeface="Times New Roman"/>
              </a:rPr>
              <a:t>not</a:t>
            </a:r>
            <a:r>
              <a:rPr sz="2000" spc="-25" dirty="0">
                <a:latin typeface="Times New Roman"/>
                <a:cs typeface="Times New Roman"/>
              </a:rPr>
              <a:t> </a:t>
            </a:r>
            <a:r>
              <a:rPr sz="2000" dirty="0">
                <a:latin typeface="Times New Roman"/>
                <a:cs typeface="Times New Roman"/>
              </a:rPr>
              <a:t>possible,</a:t>
            </a:r>
            <a:endParaRPr sz="2000">
              <a:latin typeface="Times New Roman"/>
              <a:cs typeface="Times New Roman"/>
            </a:endParaRPr>
          </a:p>
          <a:p>
            <a:pPr marL="533400" indent="-457200">
              <a:lnSpc>
                <a:spcPct val="100000"/>
              </a:lnSpc>
              <a:spcBef>
                <a:spcPts val="1200"/>
              </a:spcBef>
              <a:buAutoNum type="arabicPeriod"/>
              <a:tabLst>
                <a:tab pos="532765" algn="l"/>
                <a:tab pos="533400" algn="l"/>
              </a:tabLst>
            </a:pPr>
            <a:r>
              <a:rPr sz="2000" dirty="0">
                <a:latin typeface="Times New Roman"/>
                <a:cs typeface="Times New Roman"/>
              </a:rPr>
              <a:t>Poisonous</a:t>
            </a:r>
            <a:r>
              <a:rPr sz="2000" spc="-65" dirty="0">
                <a:latin typeface="Times New Roman"/>
                <a:cs typeface="Times New Roman"/>
              </a:rPr>
              <a:t> </a:t>
            </a:r>
            <a:r>
              <a:rPr sz="2000" dirty="0">
                <a:latin typeface="Times New Roman"/>
                <a:cs typeface="Times New Roman"/>
              </a:rPr>
              <a:t>and</a:t>
            </a:r>
            <a:r>
              <a:rPr sz="2000" spc="-30" dirty="0">
                <a:latin typeface="Times New Roman"/>
                <a:cs typeface="Times New Roman"/>
              </a:rPr>
              <a:t> </a:t>
            </a:r>
            <a:r>
              <a:rPr sz="2000" dirty="0">
                <a:latin typeface="Times New Roman"/>
                <a:cs typeface="Times New Roman"/>
              </a:rPr>
              <a:t>corrosive.</a:t>
            </a:r>
            <a:endParaRPr sz="2000">
              <a:latin typeface="Times New Roman"/>
              <a:cs typeface="Times New Roman"/>
            </a:endParaRPr>
          </a:p>
          <a:p>
            <a:pPr marL="76200" marR="191135" indent="63500">
              <a:lnSpc>
                <a:spcPct val="150000"/>
              </a:lnSpc>
            </a:pPr>
            <a:r>
              <a:rPr sz="2000" dirty="0">
                <a:latin typeface="Times New Roman"/>
                <a:cs typeface="Times New Roman"/>
              </a:rPr>
              <a:t>Production of </a:t>
            </a:r>
            <a:r>
              <a:rPr sz="2000" spc="-5" dirty="0">
                <a:latin typeface="Times New Roman"/>
                <a:cs typeface="Times New Roman"/>
              </a:rPr>
              <a:t>methanol </a:t>
            </a:r>
            <a:r>
              <a:rPr sz="2000" dirty="0">
                <a:latin typeface="Times New Roman"/>
                <a:cs typeface="Times New Roman"/>
              </a:rPr>
              <a:t>requires</a:t>
            </a:r>
            <a:r>
              <a:rPr sz="2000" spc="5" dirty="0">
                <a:latin typeface="Times New Roman"/>
                <a:cs typeface="Times New Roman"/>
              </a:rPr>
              <a:t> </a:t>
            </a:r>
            <a:r>
              <a:rPr sz="2000" spc="15" dirty="0">
                <a:latin typeface="Times New Roman"/>
                <a:cs typeface="Times New Roman"/>
              </a:rPr>
              <a:t>H</a:t>
            </a:r>
            <a:r>
              <a:rPr sz="1950" spc="22" baseline="-21367" dirty="0">
                <a:latin typeface="Times New Roman"/>
                <a:cs typeface="Times New Roman"/>
              </a:rPr>
              <a:t>2</a:t>
            </a:r>
            <a:r>
              <a:rPr sz="1950" spc="30" baseline="-21367" dirty="0">
                <a:latin typeface="Times New Roman"/>
                <a:cs typeface="Times New Roman"/>
              </a:rPr>
              <a:t> </a:t>
            </a:r>
            <a:r>
              <a:rPr sz="2000" dirty="0">
                <a:latin typeface="Times New Roman"/>
                <a:cs typeface="Times New Roman"/>
              </a:rPr>
              <a:t>and CO which can be obtained by </a:t>
            </a:r>
            <a:r>
              <a:rPr sz="2000" spc="-5" dirty="0">
                <a:latin typeface="Times New Roman"/>
                <a:cs typeface="Times New Roman"/>
              </a:rPr>
              <a:t>gasification </a:t>
            </a:r>
            <a:r>
              <a:rPr sz="2000" spc="-484" dirty="0">
                <a:latin typeface="Times New Roman"/>
                <a:cs typeface="Times New Roman"/>
              </a:rPr>
              <a:t> </a:t>
            </a:r>
            <a:r>
              <a:rPr sz="2000" dirty="0">
                <a:latin typeface="Times New Roman"/>
                <a:cs typeface="Times New Roman"/>
              </a:rPr>
              <a:t>of </a:t>
            </a:r>
            <a:r>
              <a:rPr sz="2000" spc="5" dirty="0">
                <a:latin typeface="Times New Roman"/>
                <a:cs typeface="Times New Roman"/>
              </a:rPr>
              <a:t>wood. </a:t>
            </a:r>
            <a:r>
              <a:rPr sz="2000" dirty="0">
                <a:latin typeface="Times New Roman"/>
                <a:cs typeface="Times New Roman"/>
              </a:rPr>
              <a:t>Gasification requires </a:t>
            </a:r>
            <a:r>
              <a:rPr sz="2000" spc="15" dirty="0">
                <a:latin typeface="Times New Roman"/>
                <a:cs typeface="Times New Roman"/>
              </a:rPr>
              <a:t>H</a:t>
            </a:r>
            <a:r>
              <a:rPr sz="1950" spc="22" baseline="-21367" dirty="0">
                <a:latin typeface="Times New Roman"/>
                <a:cs typeface="Times New Roman"/>
              </a:rPr>
              <a:t>2 </a:t>
            </a:r>
            <a:r>
              <a:rPr sz="2000" dirty="0">
                <a:latin typeface="Times New Roman"/>
                <a:cs typeface="Times New Roman"/>
              </a:rPr>
              <a:t>: </a:t>
            </a:r>
            <a:r>
              <a:rPr sz="2000" spc="-5" dirty="0">
                <a:latin typeface="Times New Roman"/>
                <a:cs typeface="Times New Roman"/>
              </a:rPr>
              <a:t>CO </a:t>
            </a:r>
            <a:r>
              <a:rPr sz="2000" dirty="0">
                <a:latin typeface="Times New Roman"/>
                <a:cs typeface="Times New Roman"/>
              </a:rPr>
              <a:t>= 2:1 for synthesis of </a:t>
            </a:r>
            <a:r>
              <a:rPr sz="2000" spc="-5" dirty="0">
                <a:latin typeface="Times New Roman"/>
                <a:cs typeface="Times New Roman"/>
              </a:rPr>
              <a:t>methanol. </a:t>
            </a:r>
            <a:r>
              <a:rPr sz="2000" dirty="0">
                <a:latin typeface="Times New Roman"/>
                <a:cs typeface="Times New Roman"/>
              </a:rPr>
              <a:t>Gas </a:t>
            </a:r>
            <a:r>
              <a:rPr sz="2000" spc="-5" dirty="0">
                <a:latin typeface="Times New Roman"/>
                <a:cs typeface="Times New Roman"/>
              </a:rPr>
              <a:t>mixture </a:t>
            </a:r>
            <a:r>
              <a:rPr sz="2000" spc="-484" dirty="0">
                <a:latin typeface="Times New Roman"/>
                <a:cs typeface="Times New Roman"/>
              </a:rPr>
              <a:t> </a:t>
            </a:r>
            <a:r>
              <a:rPr sz="2000" dirty="0">
                <a:latin typeface="Times New Roman"/>
                <a:cs typeface="Times New Roman"/>
              </a:rPr>
              <a:t>is often reacted with </a:t>
            </a:r>
            <a:r>
              <a:rPr sz="2000" spc="-5" dirty="0">
                <a:latin typeface="Times New Roman"/>
                <a:cs typeface="Times New Roman"/>
              </a:rPr>
              <a:t>steam </a:t>
            </a:r>
            <a:r>
              <a:rPr sz="2000" dirty="0">
                <a:latin typeface="Times New Roman"/>
                <a:cs typeface="Times New Roman"/>
              </a:rPr>
              <a:t>in presence of </a:t>
            </a:r>
            <a:r>
              <a:rPr sz="2000" spc="-5" dirty="0">
                <a:latin typeface="Times New Roman"/>
                <a:cs typeface="Times New Roman"/>
              </a:rPr>
              <a:t>catalyst </a:t>
            </a:r>
            <a:r>
              <a:rPr sz="2000" dirty="0">
                <a:latin typeface="Times New Roman"/>
                <a:cs typeface="Times New Roman"/>
              </a:rPr>
              <a:t>to </a:t>
            </a:r>
            <a:r>
              <a:rPr sz="2000" spc="-5" dirty="0">
                <a:latin typeface="Times New Roman"/>
                <a:cs typeface="Times New Roman"/>
              </a:rPr>
              <a:t>promote </a:t>
            </a:r>
            <a:r>
              <a:rPr sz="2000" dirty="0">
                <a:latin typeface="Times New Roman"/>
                <a:cs typeface="Times New Roman"/>
              </a:rPr>
              <a:t>a shift to increase </a:t>
            </a:r>
            <a:r>
              <a:rPr sz="2000" spc="5" dirty="0">
                <a:latin typeface="Times New Roman"/>
                <a:cs typeface="Times New Roman"/>
              </a:rPr>
              <a:t> </a:t>
            </a:r>
            <a:r>
              <a:rPr sz="2000" dirty="0">
                <a:latin typeface="Times New Roman"/>
                <a:cs typeface="Times New Roman"/>
              </a:rPr>
              <a:t>hydrogen</a:t>
            </a:r>
            <a:r>
              <a:rPr sz="2000" spc="-45" dirty="0">
                <a:latin typeface="Times New Roman"/>
                <a:cs typeface="Times New Roman"/>
              </a:rPr>
              <a:t> </a:t>
            </a:r>
            <a:r>
              <a:rPr sz="2000" dirty="0">
                <a:latin typeface="Times New Roman"/>
                <a:cs typeface="Times New Roman"/>
              </a:rPr>
              <a:t>content.</a:t>
            </a:r>
            <a:endParaRPr sz="2000">
              <a:latin typeface="Times New Roman"/>
              <a:cs typeface="Times New Roman"/>
            </a:endParaRPr>
          </a:p>
          <a:p>
            <a:pPr marL="990600">
              <a:lnSpc>
                <a:spcPct val="100000"/>
              </a:lnSpc>
              <a:spcBef>
                <a:spcPts val="1200"/>
              </a:spcBef>
              <a:tabLst>
                <a:tab pos="3399790" algn="l"/>
                <a:tab pos="3796665" algn="l"/>
              </a:tabLst>
            </a:pPr>
            <a:r>
              <a:rPr sz="2000" spc="-5" dirty="0">
                <a:latin typeface="Times New Roman"/>
                <a:cs typeface="Times New Roman"/>
              </a:rPr>
              <a:t>CO</a:t>
            </a:r>
            <a:r>
              <a:rPr sz="2000" spc="5"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spc="5" dirty="0">
                <a:latin typeface="Times New Roman"/>
                <a:cs typeface="Times New Roman"/>
              </a:rPr>
              <a:t>H</a:t>
            </a:r>
            <a:r>
              <a:rPr sz="1950" spc="7" baseline="-21367" dirty="0">
                <a:latin typeface="Times New Roman"/>
                <a:cs typeface="Times New Roman"/>
              </a:rPr>
              <a:t>2</a:t>
            </a:r>
            <a:r>
              <a:rPr sz="2000" spc="5" dirty="0">
                <a:latin typeface="Times New Roman"/>
                <a:cs typeface="Times New Roman"/>
              </a:rPr>
              <a:t>O	</a:t>
            </a:r>
            <a:r>
              <a:rPr sz="2000" spc="10" dirty="0">
                <a:latin typeface="Times New Roman"/>
                <a:cs typeface="Times New Roman"/>
              </a:rPr>
              <a:t>H</a:t>
            </a:r>
            <a:r>
              <a:rPr sz="1950" spc="15" baseline="-21367" dirty="0">
                <a:latin typeface="Times New Roman"/>
                <a:cs typeface="Times New Roman"/>
              </a:rPr>
              <a:t>2	</a:t>
            </a:r>
            <a:r>
              <a:rPr sz="2000" dirty="0">
                <a:latin typeface="Times New Roman"/>
                <a:cs typeface="Times New Roman"/>
              </a:rPr>
              <a:t>+</a:t>
            </a:r>
            <a:r>
              <a:rPr sz="2000" spc="-50" dirty="0">
                <a:latin typeface="Times New Roman"/>
                <a:cs typeface="Times New Roman"/>
              </a:rPr>
              <a:t> </a:t>
            </a:r>
            <a:r>
              <a:rPr sz="2000" dirty="0">
                <a:latin typeface="Times New Roman"/>
                <a:cs typeface="Times New Roman"/>
              </a:rPr>
              <a:t>CO</a:t>
            </a:r>
            <a:r>
              <a:rPr sz="1950" baseline="-21367" dirty="0">
                <a:latin typeface="Times New Roman"/>
                <a:cs typeface="Times New Roman"/>
              </a:rPr>
              <a:t>2</a:t>
            </a:r>
            <a:endParaRPr sz="1950" baseline="-21367">
              <a:latin typeface="Times New Roman"/>
              <a:cs typeface="Times New Roman"/>
            </a:endParaRPr>
          </a:p>
          <a:p>
            <a:pPr marL="76200" marR="55880">
              <a:lnSpc>
                <a:spcPct val="150000"/>
              </a:lnSpc>
              <a:spcBef>
                <a:spcPts val="5"/>
              </a:spcBef>
            </a:pPr>
            <a:r>
              <a:rPr sz="2000" spc="5" dirty="0">
                <a:latin typeface="Times New Roman"/>
                <a:cs typeface="Times New Roman"/>
              </a:rPr>
              <a:t>CO</a:t>
            </a:r>
            <a:r>
              <a:rPr sz="1950" spc="7" baseline="-21367" dirty="0">
                <a:latin typeface="Times New Roman"/>
                <a:cs typeface="Times New Roman"/>
              </a:rPr>
              <a:t>2</a:t>
            </a:r>
            <a:r>
              <a:rPr sz="1950" spc="254" baseline="-21367"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spc="10" dirty="0">
                <a:latin typeface="Times New Roman"/>
                <a:cs typeface="Times New Roman"/>
              </a:rPr>
              <a:t>H</a:t>
            </a:r>
            <a:r>
              <a:rPr sz="1950" spc="15" baseline="-21367" dirty="0">
                <a:latin typeface="Times New Roman"/>
                <a:cs typeface="Times New Roman"/>
              </a:rPr>
              <a:t>2</a:t>
            </a:r>
            <a:r>
              <a:rPr sz="2000" spc="10" dirty="0">
                <a:latin typeface="Times New Roman"/>
                <a:cs typeface="Times New Roman"/>
              </a:rPr>
              <a:t>S</a:t>
            </a:r>
            <a:r>
              <a:rPr sz="2000" spc="-5" dirty="0">
                <a:latin typeface="Times New Roman"/>
                <a:cs typeface="Times New Roman"/>
              </a:rPr>
              <a:t> </a:t>
            </a:r>
            <a:r>
              <a:rPr sz="2000" dirty="0">
                <a:latin typeface="Times New Roman"/>
                <a:cs typeface="Times New Roman"/>
              </a:rPr>
              <a:t>present</a:t>
            </a:r>
            <a:r>
              <a:rPr sz="2000" spc="-35"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producer</a:t>
            </a:r>
            <a:r>
              <a:rPr sz="2000" spc="-40" dirty="0">
                <a:latin typeface="Times New Roman"/>
                <a:cs typeface="Times New Roman"/>
              </a:rPr>
              <a:t> </a:t>
            </a:r>
            <a:r>
              <a:rPr sz="2000" dirty="0">
                <a:latin typeface="Times New Roman"/>
                <a:cs typeface="Times New Roman"/>
              </a:rPr>
              <a:t>gas</a:t>
            </a:r>
            <a:r>
              <a:rPr sz="2000" spc="-10"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removed</a:t>
            </a:r>
            <a:r>
              <a:rPr sz="2000" spc="-10" dirty="0">
                <a:latin typeface="Times New Roman"/>
                <a:cs typeface="Times New Roman"/>
              </a:rPr>
              <a:t> </a:t>
            </a:r>
            <a:r>
              <a:rPr sz="2000" dirty="0">
                <a:latin typeface="Times New Roman"/>
                <a:cs typeface="Times New Roman"/>
              </a:rPr>
              <a:t>prior</a:t>
            </a:r>
            <a:r>
              <a:rPr sz="2000" spc="-25" dirty="0">
                <a:latin typeface="Times New Roman"/>
                <a:cs typeface="Times New Roman"/>
              </a:rPr>
              <a:t> </a:t>
            </a:r>
            <a:r>
              <a:rPr sz="2000" dirty="0">
                <a:latin typeface="Times New Roman"/>
                <a:cs typeface="Times New Roman"/>
              </a:rPr>
              <a:t>to</a:t>
            </a:r>
            <a:r>
              <a:rPr sz="2000" spc="-5" dirty="0">
                <a:latin typeface="Times New Roman"/>
                <a:cs typeface="Times New Roman"/>
              </a:rPr>
              <a:t> methanol</a:t>
            </a:r>
            <a:r>
              <a:rPr sz="2000" spc="-20" dirty="0">
                <a:latin typeface="Times New Roman"/>
                <a:cs typeface="Times New Roman"/>
              </a:rPr>
              <a:t> </a:t>
            </a:r>
            <a:r>
              <a:rPr sz="2000" spc="-15" dirty="0">
                <a:latin typeface="Times New Roman"/>
                <a:cs typeface="Times New Roman"/>
              </a:rPr>
              <a:t>reactor.</a:t>
            </a:r>
            <a:r>
              <a:rPr sz="2000" spc="-110" dirty="0">
                <a:latin typeface="Times New Roman"/>
                <a:cs typeface="Times New Roman"/>
              </a:rPr>
              <a:t> </a:t>
            </a:r>
            <a:r>
              <a:rPr sz="2000" spc="-20" dirty="0">
                <a:latin typeface="Times New Roman"/>
                <a:cs typeface="Times New Roman"/>
              </a:rPr>
              <a:t>Yields</a:t>
            </a:r>
            <a:r>
              <a:rPr sz="2000" spc="-15" dirty="0">
                <a:latin typeface="Times New Roman"/>
                <a:cs typeface="Times New Roman"/>
              </a:rPr>
              <a:t> </a:t>
            </a:r>
            <a:r>
              <a:rPr sz="2000" dirty="0">
                <a:latin typeface="Times New Roman"/>
                <a:cs typeface="Times New Roman"/>
              </a:rPr>
              <a:t>of </a:t>
            </a:r>
            <a:r>
              <a:rPr sz="2000" spc="-484" dirty="0">
                <a:latin typeface="Times New Roman"/>
                <a:cs typeface="Times New Roman"/>
              </a:rPr>
              <a:t> </a:t>
            </a:r>
            <a:r>
              <a:rPr sz="2000" spc="-5" dirty="0">
                <a:latin typeface="Times New Roman"/>
                <a:cs typeface="Times New Roman"/>
              </a:rPr>
              <a:t>methanol</a:t>
            </a:r>
            <a:r>
              <a:rPr sz="2000" spc="-20" dirty="0">
                <a:latin typeface="Times New Roman"/>
                <a:cs typeface="Times New Roman"/>
              </a:rPr>
              <a:t> </a:t>
            </a:r>
            <a:r>
              <a:rPr sz="2000" dirty="0">
                <a:latin typeface="Times New Roman"/>
                <a:cs typeface="Times New Roman"/>
              </a:rPr>
              <a:t>from</a:t>
            </a:r>
            <a:r>
              <a:rPr sz="2000" spc="-30" dirty="0">
                <a:latin typeface="Times New Roman"/>
                <a:cs typeface="Times New Roman"/>
              </a:rPr>
              <a:t> </a:t>
            </a:r>
            <a:r>
              <a:rPr sz="2000" spc="5" dirty="0">
                <a:latin typeface="Times New Roman"/>
                <a:cs typeface="Times New Roman"/>
              </a:rPr>
              <a:t>woody</a:t>
            </a:r>
            <a:r>
              <a:rPr sz="2000" spc="-30" dirty="0">
                <a:latin typeface="Times New Roman"/>
                <a:cs typeface="Times New Roman"/>
              </a:rPr>
              <a:t> </a:t>
            </a:r>
            <a:r>
              <a:rPr sz="2000" spc="-5" dirty="0">
                <a:latin typeface="Times New Roman"/>
                <a:cs typeface="Times New Roman"/>
              </a:rPr>
              <a:t>biomass</a:t>
            </a:r>
            <a:r>
              <a:rPr sz="2000" spc="-25"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expected</a:t>
            </a:r>
            <a:r>
              <a:rPr sz="2000" spc="-3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be </a:t>
            </a:r>
            <a:r>
              <a:rPr sz="2000" spc="-5" dirty="0">
                <a:latin typeface="Times New Roman"/>
                <a:cs typeface="Times New Roman"/>
              </a:rPr>
              <a:t>the</a:t>
            </a:r>
            <a:r>
              <a:rPr sz="2000" dirty="0">
                <a:latin typeface="Times New Roman"/>
                <a:cs typeface="Times New Roman"/>
              </a:rPr>
              <a:t> range</a:t>
            </a:r>
            <a:r>
              <a:rPr sz="2000" spc="-30" dirty="0">
                <a:latin typeface="Times New Roman"/>
                <a:cs typeface="Times New Roman"/>
              </a:rPr>
              <a:t> </a:t>
            </a:r>
            <a:r>
              <a:rPr sz="2000" spc="5" dirty="0">
                <a:latin typeface="Times New Roman"/>
                <a:cs typeface="Times New Roman"/>
              </a:rPr>
              <a:t>480-568</a:t>
            </a:r>
            <a:r>
              <a:rPr sz="2000" spc="-35" dirty="0">
                <a:latin typeface="Times New Roman"/>
                <a:cs typeface="Times New Roman"/>
              </a:rPr>
              <a:t> </a:t>
            </a:r>
            <a:r>
              <a:rPr sz="2000" dirty="0">
                <a:latin typeface="Times New Roman"/>
                <a:cs typeface="Times New Roman"/>
              </a:rPr>
              <a:t>litres/ton.</a:t>
            </a:r>
            <a:endParaRPr sz="2000">
              <a:latin typeface="Times New Roman"/>
              <a:cs typeface="Times New Roman"/>
            </a:endParaRPr>
          </a:p>
        </p:txBody>
      </p:sp>
      <p:sp>
        <p:nvSpPr>
          <p:cNvPr id="3" name="object 3"/>
          <p:cNvSpPr/>
          <p:nvPr/>
        </p:nvSpPr>
        <p:spPr>
          <a:xfrm>
            <a:off x="2209800" y="4445508"/>
            <a:ext cx="1143000" cy="103505"/>
          </a:xfrm>
          <a:custGeom>
            <a:avLst/>
            <a:gdLst/>
            <a:ahLst/>
            <a:cxnLst/>
            <a:rect l="l" t="t" r="r" b="b"/>
            <a:pathLst>
              <a:path w="1143000" h="103504">
                <a:moveTo>
                  <a:pt x="1054480" y="0"/>
                </a:moveTo>
                <a:lnTo>
                  <a:pt x="1050544" y="1016"/>
                </a:lnTo>
                <a:lnTo>
                  <a:pt x="1046988" y="7112"/>
                </a:lnTo>
                <a:lnTo>
                  <a:pt x="1048003" y="11049"/>
                </a:lnTo>
                <a:lnTo>
                  <a:pt x="1106788" y="45434"/>
                </a:lnTo>
                <a:lnTo>
                  <a:pt x="1130427" y="45466"/>
                </a:lnTo>
                <a:lnTo>
                  <a:pt x="1130427" y="58166"/>
                </a:lnTo>
                <a:lnTo>
                  <a:pt x="1106916" y="58166"/>
                </a:lnTo>
                <a:lnTo>
                  <a:pt x="1047876" y="92456"/>
                </a:lnTo>
                <a:lnTo>
                  <a:pt x="1046861" y="96393"/>
                </a:lnTo>
                <a:lnTo>
                  <a:pt x="1050416" y="102489"/>
                </a:lnTo>
                <a:lnTo>
                  <a:pt x="1054353" y="103505"/>
                </a:lnTo>
                <a:lnTo>
                  <a:pt x="1132109" y="58166"/>
                </a:lnTo>
                <a:lnTo>
                  <a:pt x="1130427" y="58166"/>
                </a:lnTo>
                <a:lnTo>
                  <a:pt x="1132164" y="58134"/>
                </a:lnTo>
                <a:lnTo>
                  <a:pt x="1143000" y="51816"/>
                </a:lnTo>
                <a:lnTo>
                  <a:pt x="1054480" y="0"/>
                </a:lnTo>
                <a:close/>
              </a:path>
              <a:path w="1143000" h="103504">
                <a:moveTo>
                  <a:pt x="1117773" y="51859"/>
                </a:moveTo>
                <a:lnTo>
                  <a:pt x="1106970" y="58134"/>
                </a:lnTo>
                <a:lnTo>
                  <a:pt x="1130427" y="58166"/>
                </a:lnTo>
                <a:lnTo>
                  <a:pt x="1130427" y="57404"/>
                </a:lnTo>
                <a:lnTo>
                  <a:pt x="1127252" y="57404"/>
                </a:lnTo>
                <a:lnTo>
                  <a:pt x="1117773" y="51859"/>
                </a:lnTo>
                <a:close/>
              </a:path>
              <a:path w="1143000" h="103504">
                <a:moveTo>
                  <a:pt x="0" y="43942"/>
                </a:moveTo>
                <a:lnTo>
                  <a:pt x="0" y="56642"/>
                </a:lnTo>
                <a:lnTo>
                  <a:pt x="1106970" y="58134"/>
                </a:lnTo>
                <a:lnTo>
                  <a:pt x="1117773" y="51859"/>
                </a:lnTo>
                <a:lnTo>
                  <a:pt x="1106788" y="45434"/>
                </a:lnTo>
                <a:lnTo>
                  <a:pt x="0" y="43942"/>
                </a:lnTo>
                <a:close/>
              </a:path>
              <a:path w="1143000" h="103504">
                <a:moveTo>
                  <a:pt x="1127252" y="46355"/>
                </a:moveTo>
                <a:lnTo>
                  <a:pt x="1117773" y="51859"/>
                </a:lnTo>
                <a:lnTo>
                  <a:pt x="1127252" y="57404"/>
                </a:lnTo>
                <a:lnTo>
                  <a:pt x="1127252" y="46355"/>
                </a:lnTo>
                <a:close/>
              </a:path>
              <a:path w="1143000" h="103504">
                <a:moveTo>
                  <a:pt x="1130427" y="46355"/>
                </a:moveTo>
                <a:lnTo>
                  <a:pt x="1127252" y="46355"/>
                </a:lnTo>
                <a:lnTo>
                  <a:pt x="1127252" y="57404"/>
                </a:lnTo>
                <a:lnTo>
                  <a:pt x="1130427" y="57404"/>
                </a:lnTo>
                <a:lnTo>
                  <a:pt x="1130427" y="46355"/>
                </a:lnTo>
                <a:close/>
              </a:path>
              <a:path w="1143000" h="103504">
                <a:moveTo>
                  <a:pt x="1106788" y="45434"/>
                </a:moveTo>
                <a:lnTo>
                  <a:pt x="1117773" y="51859"/>
                </a:lnTo>
                <a:lnTo>
                  <a:pt x="1127252" y="46355"/>
                </a:lnTo>
                <a:lnTo>
                  <a:pt x="1130427" y="46355"/>
                </a:lnTo>
                <a:lnTo>
                  <a:pt x="1130427" y="45466"/>
                </a:lnTo>
                <a:lnTo>
                  <a:pt x="1106788" y="45434"/>
                </a:lnTo>
                <a:close/>
              </a:path>
            </a:pathLst>
          </a:custGeom>
          <a:solidFill>
            <a:srgbClr val="497DBA"/>
          </a:solid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124</a:t>
            </a:fld>
            <a:endParaRPr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125</a:t>
            </a:fld>
            <a:endParaRPr dirty="0"/>
          </a:p>
        </p:txBody>
      </p:sp>
      <p:sp>
        <p:nvSpPr>
          <p:cNvPr id="2" name="object 2"/>
          <p:cNvSpPr txBox="1"/>
          <p:nvPr/>
        </p:nvSpPr>
        <p:spPr>
          <a:xfrm>
            <a:off x="154939" y="197541"/>
            <a:ext cx="8836660" cy="5056505"/>
          </a:xfrm>
          <a:prstGeom prst="rect">
            <a:avLst/>
          </a:prstGeom>
        </p:spPr>
        <p:txBody>
          <a:bodyPr vert="horz" wrap="square" lIns="0" tIns="165735" rIns="0" bIns="0" rtlCol="0">
            <a:spAutoFit/>
          </a:bodyPr>
          <a:lstStyle/>
          <a:p>
            <a:pPr marL="12700" algn="just">
              <a:lnSpc>
                <a:spcPct val="100000"/>
              </a:lnSpc>
              <a:spcBef>
                <a:spcPts val="1305"/>
              </a:spcBef>
            </a:pPr>
            <a:r>
              <a:rPr sz="2000" b="1" dirty="0">
                <a:latin typeface="Times New Roman"/>
                <a:cs typeface="Times New Roman"/>
              </a:rPr>
              <a:t>Biological</a:t>
            </a:r>
            <a:r>
              <a:rPr sz="2000" b="1" spc="-40" dirty="0">
                <a:latin typeface="Times New Roman"/>
                <a:cs typeface="Times New Roman"/>
              </a:rPr>
              <a:t> </a:t>
            </a:r>
            <a:r>
              <a:rPr sz="2000" b="1" dirty="0">
                <a:latin typeface="Times New Roman"/>
                <a:cs typeface="Times New Roman"/>
              </a:rPr>
              <a:t>Methods</a:t>
            </a:r>
            <a:r>
              <a:rPr sz="2000" b="1" spc="-50" dirty="0">
                <a:latin typeface="Times New Roman"/>
                <a:cs typeface="Times New Roman"/>
              </a:rPr>
              <a:t> </a:t>
            </a:r>
            <a:r>
              <a:rPr sz="2000" b="1" dirty="0">
                <a:latin typeface="Times New Roman"/>
                <a:cs typeface="Times New Roman"/>
              </a:rPr>
              <a:t>for</a:t>
            </a:r>
            <a:r>
              <a:rPr sz="2000" b="1" spc="-65" dirty="0">
                <a:latin typeface="Times New Roman"/>
                <a:cs typeface="Times New Roman"/>
              </a:rPr>
              <a:t> </a:t>
            </a:r>
            <a:r>
              <a:rPr sz="2000" b="1" dirty="0">
                <a:latin typeface="Times New Roman"/>
                <a:cs typeface="Times New Roman"/>
              </a:rPr>
              <a:t>Biomass</a:t>
            </a:r>
            <a:r>
              <a:rPr sz="2000" b="1" spc="-25" dirty="0">
                <a:latin typeface="Times New Roman"/>
                <a:cs typeface="Times New Roman"/>
              </a:rPr>
              <a:t> </a:t>
            </a:r>
            <a:r>
              <a:rPr sz="2000" b="1" dirty="0">
                <a:latin typeface="Times New Roman"/>
                <a:cs typeface="Times New Roman"/>
              </a:rPr>
              <a:t>Conversion:-</a:t>
            </a:r>
            <a:endParaRPr sz="2000">
              <a:latin typeface="Times New Roman"/>
              <a:cs typeface="Times New Roman"/>
            </a:endParaRPr>
          </a:p>
          <a:p>
            <a:pPr marL="12700" marR="5080" indent="914400" algn="just">
              <a:lnSpc>
                <a:spcPct val="150000"/>
              </a:lnSpc>
            </a:pP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biological</a:t>
            </a:r>
            <a:r>
              <a:rPr sz="2000" dirty="0">
                <a:latin typeface="Times New Roman"/>
                <a:cs typeface="Times New Roman"/>
              </a:rPr>
              <a:t> </a:t>
            </a:r>
            <a:r>
              <a:rPr sz="2000" spc="-5" dirty="0">
                <a:latin typeface="Times New Roman"/>
                <a:cs typeface="Times New Roman"/>
              </a:rPr>
              <a:t>method</a:t>
            </a:r>
            <a:r>
              <a:rPr sz="2000" dirty="0">
                <a:latin typeface="Times New Roman"/>
                <a:cs typeface="Times New Roman"/>
              </a:rPr>
              <a:t> </a:t>
            </a:r>
            <a:r>
              <a:rPr sz="2000" spc="-5" dirty="0">
                <a:latin typeface="Times New Roman"/>
                <a:cs typeface="Times New Roman"/>
              </a:rPr>
              <a:t>of</a:t>
            </a:r>
            <a:r>
              <a:rPr sz="2000" dirty="0">
                <a:latin typeface="Times New Roman"/>
                <a:cs typeface="Times New Roman"/>
              </a:rPr>
              <a:t> </a:t>
            </a:r>
            <a:r>
              <a:rPr sz="2000" spc="-5" dirty="0">
                <a:latin typeface="Times New Roman"/>
                <a:cs typeface="Times New Roman"/>
              </a:rPr>
              <a:t>conversion</a:t>
            </a:r>
            <a:r>
              <a:rPr sz="2000" dirty="0">
                <a:latin typeface="Times New Roman"/>
                <a:cs typeface="Times New Roman"/>
              </a:rPr>
              <a:t> or</a:t>
            </a:r>
            <a:r>
              <a:rPr sz="2000" spc="5" dirty="0">
                <a:latin typeface="Times New Roman"/>
                <a:cs typeface="Times New Roman"/>
              </a:rPr>
              <a:t> </a:t>
            </a:r>
            <a:r>
              <a:rPr sz="2000" spc="-5" dirty="0">
                <a:latin typeface="Times New Roman"/>
                <a:cs typeface="Times New Roman"/>
              </a:rPr>
              <a:t>the</a:t>
            </a:r>
            <a:r>
              <a:rPr sz="2000" dirty="0">
                <a:latin typeface="Times New Roman"/>
                <a:cs typeface="Times New Roman"/>
              </a:rPr>
              <a:t> </a:t>
            </a:r>
            <a:r>
              <a:rPr sz="2000" spc="-5" dirty="0">
                <a:latin typeface="Times New Roman"/>
                <a:cs typeface="Times New Roman"/>
              </a:rPr>
              <a:t>biochemical</a:t>
            </a:r>
            <a:r>
              <a:rPr sz="2000" dirty="0">
                <a:latin typeface="Times New Roman"/>
                <a:cs typeface="Times New Roman"/>
              </a:rPr>
              <a:t> </a:t>
            </a:r>
            <a:r>
              <a:rPr sz="2000" spc="-5" dirty="0">
                <a:latin typeface="Times New Roman"/>
                <a:cs typeface="Times New Roman"/>
              </a:rPr>
              <a:t>method</a:t>
            </a:r>
            <a:r>
              <a:rPr sz="2000" spc="495" dirty="0">
                <a:latin typeface="Times New Roman"/>
                <a:cs typeface="Times New Roman"/>
              </a:rPr>
              <a:t> </a:t>
            </a:r>
            <a:r>
              <a:rPr sz="2000" spc="-10" dirty="0">
                <a:latin typeface="Times New Roman"/>
                <a:cs typeface="Times New Roman"/>
              </a:rPr>
              <a:t>of </a:t>
            </a:r>
            <a:r>
              <a:rPr sz="2000" spc="-5" dirty="0">
                <a:latin typeface="Times New Roman"/>
                <a:cs typeface="Times New Roman"/>
              </a:rPr>
              <a:t> conversion takes </a:t>
            </a:r>
            <a:r>
              <a:rPr sz="2000" dirty="0">
                <a:latin typeface="Times New Roman"/>
                <a:cs typeface="Times New Roman"/>
              </a:rPr>
              <a:t>place </a:t>
            </a:r>
            <a:r>
              <a:rPr sz="2000" spc="-5" dirty="0">
                <a:latin typeface="Times New Roman"/>
                <a:cs typeface="Times New Roman"/>
              </a:rPr>
              <a:t>at </a:t>
            </a:r>
            <a:r>
              <a:rPr sz="2000" dirty="0">
                <a:latin typeface="Times New Roman"/>
                <a:cs typeface="Times New Roman"/>
              </a:rPr>
              <a:t>low </a:t>
            </a:r>
            <a:r>
              <a:rPr sz="2000" spc="-5" dirty="0">
                <a:latin typeface="Times New Roman"/>
                <a:cs typeface="Times New Roman"/>
              </a:rPr>
              <a:t>temperature with </a:t>
            </a:r>
            <a:r>
              <a:rPr sz="2000" dirty="0">
                <a:latin typeface="Times New Roman"/>
                <a:cs typeface="Times New Roman"/>
              </a:rPr>
              <a:t>the </a:t>
            </a:r>
            <a:r>
              <a:rPr sz="2000" spc="-5" dirty="0">
                <a:latin typeface="Times New Roman"/>
                <a:cs typeface="Times New Roman"/>
              </a:rPr>
              <a:t>help of single cell </a:t>
            </a:r>
            <a:r>
              <a:rPr sz="2000" spc="-10" dirty="0">
                <a:latin typeface="Times New Roman"/>
                <a:cs typeface="Times New Roman"/>
              </a:rPr>
              <a:t>micro-organisms </a:t>
            </a:r>
            <a:r>
              <a:rPr sz="2000" spc="-484" dirty="0">
                <a:latin typeface="Times New Roman"/>
                <a:cs typeface="Times New Roman"/>
              </a:rPr>
              <a:t> </a:t>
            </a:r>
            <a:r>
              <a:rPr sz="2000" dirty="0">
                <a:latin typeface="Times New Roman"/>
                <a:cs typeface="Times New Roman"/>
              </a:rPr>
              <a:t>known </a:t>
            </a:r>
            <a:r>
              <a:rPr sz="2000" spc="-10" dirty="0">
                <a:latin typeface="Times New Roman"/>
                <a:cs typeface="Times New Roman"/>
              </a:rPr>
              <a:t>as </a:t>
            </a:r>
            <a:r>
              <a:rPr sz="2000" spc="-5" dirty="0">
                <a:latin typeface="Times New Roman"/>
                <a:cs typeface="Times New Roman"/>
              </a:rPr>
              <a:t>microbes. For this reason these methods are </a:t>
            </a:r>
            <a:r>
              <a:rPr sz="2000" spc="-10" dirty="0">
                <a:latin typeface="Times New Roman"/>
                <a:cs typeface="Times New Roman"/>
              </a:rPr>
              <a:t>called </a:t>
            </a:r>
            <a:r>
              <a:rPr sz="2000" spc="-5" dirty="0">
                <a:latin typeface="Times New Roman"/>
                <a:cs typeface="Times New Roman"/>
              </a:rPr>
              <a:t>microbiological methods. </a:t>
            </a:r>
            <a:r>
              <a:rPr sz="2000" spc="-484" dirty="0">
                <a:latin typeface="Times New Roman"/>
                <a:cs typeface="Times New Roman"/>
              </a:rPr>
              <a:t> </a:t>
            </a:r>
            <a:r>
              <a:rPr sz="2000" dirty="0">
                <a:latin typeface="Times New Roman"/>
                <a:cs typeface="Times New Roman"/>
              </a:rPr>
              <a:t>The </a:t>
            </a:r>
            <a:r>
              <a:rPr sz="2000" spc="-5" dirty="0">
                <a:latin typeface="Times New Roman"/>
                <a:cs typeface="Times New Roman"/>
              </a:rPr>
              <a:t>microbiological reduction of carbon and water containing biomass </a:t>
            </a:r>
            <a:r>
              <a:rPr sz="2000" dirty="0">
                <a:latin typeface="Times New Roman"/>
                <a:cs typeface="Times New Roman"/>
              </a:rPr>
              <a:t>usually </a:t>
            </a:r>
            <a:r>
              <a:rPr sz="2000" spc="-5" dirty="0">
                <a:latin typeface="Times New Roman"/>
                <a:cs typeface="Times New Roman"/>
              </a:rPr>
              <a:t>takes </a:t>
            </a:r>
            <a:r>
              <a:rPr sz="2000" dirty="0">
                <a:latin typeface="Times New Roman"/>
                <a:cs typeface="Times New Roman"/>
              </a:rPr>
              <a:t> place </a:t>
            </a:r>
            <a:r>
              <a:rPr sz="2000" spc="-10" dirty="0">
                <a:latin typeface="Times New Roman"/>
                <a:cs typeface="Times New Roman"/>
              </a:rPr>
              <a:t>in </a:t>
            </a:r>
            <a:r>
              <a:rPr sz="2000" spc="-5" dirty="0">
                <a:latin typeface="Times New Roman"/>
                <a:cs typeface="Times New Roman"/>
              </a:rPr>
              <a:t>the </a:t>
            </a:r>
            <a:r>
              <a:rPr sz="2000" dirty="0">
                <a:latin typeface="Times New Roman"/>
                <a:cs typeface="Times New Roman"/>
              </a:rPr>
              <a:t>absence </a:t>
            </a:r>
            <a:r>
              <a:rPr sz="2000" spc="-5" dirty="0">
                <a:latin typeface="Times New Roman"/>
                <a:cs typeface="Times New Roman"/>
              </a:rPr>
              <a:t>of </a:t>
            </a:r>
            <a:r>
              <a:rPr sz="2000" spc="-10" dirty="0">
                <a:latin typeface="Times New Roman"/>
                <a:cs typeface="Times New Roman"/>
              </a:rPr>
              <a:t>air </a:t>
            </a:r>
            <a:r>
              <a:rPr sz="2000" spc="-5" dirty="0">
                <a:latin typeface="Times New Roman"/>
                <a:cs typeface="Times New Roman"/>
              </a:rPr>
              <a:t>in an aqueous environment. The microbiological reduction </a:t>
            </a:r>
            <a:r>
              <a:rPr sz="2000" dirty="0">
                <a:latin typeface="Times New Roman"/>
                <a:cs typeface="Times New Roman"/>
              </a:rPr>
              <a:t> of </a:t>
            </a:r>
            <a:r>
              <a:rPr sz="2000" spc="-10" dirty="0">
                <a:latin typeface="Times New Roman"/>
                <a:cs typeface="Times New Roman"/>
              </a:rPr>
              <a:t>organic matter </a:t>
            </a:r>
            <a:r>
              <a:rPr sz="2000" spc="-5" dirty="0">
                <a:latin typeface="Times New Roman"/>
                <a:cs typeface="Times New Roman"/>
              </a:rPr>
              <a:t>is </a:t>
            </a:r>
            <a:r>
              <a:rPr sz="2000" spc="-10" dirty="0">
                <a:latin typeface="Times New Roman"/>
                <a:cs typeface="Times New Roman"/>
              </a:rPr>
              <a:t>also </a:t>
            </a:r>
            <a:r>
              <a:rPr sz="2000" dirty="0">
                <a:latin typeface="Times New Roman"/>
                <a:cs typeface="Times New Roman"/>
              </a:rPr>
              <a:t>known </a:t>
            </a:r>
            <a:r>
              <a:rPr sz="2000" spc="-10" dirty="0">
                <a:latin typeface="Times New Roman"/>
                <a:cs typeface="Times New Roman"/>
              </a:rPr>
              <a:t>as </a:t>
            </a:r>
            <a:r>
              <a:rPr sz="2000" spc="-5" dirty="0">
                <a:latin typeface="Times New Roman"/>
                <a:cs typeface="Times New Roman"/>
              </a:rPr>
              <a:t>fermentation. Presently </a:t>
            </a:r>
            <a:r>
              <a:rPr sz="2000" dirty="0">
                <a:latin typeface="Times New Roman"/>
                <a:cs typeface="Times New Roman"/>
              </a:rPr>
              <a:t>two </a:t>
            </a:r>
            <a:r>
              <a:rPr sz="2000" spc="-5" dirty="0">
                <a:latin typeface="Times New Roman"/>
                <a:cs typeface="Times New Roman"/>
              </a:rPr>
              <a:t>methods </a:t>
            </a:r>
            <a:r>
              <a:rPr sz="2000" dirty="0">
                <a:latin typeface="Times New Roman"/>
                <a:cs typeface="Times New Roman"/>
              </a:rPr>
              <a:t>are </a:t>
            </a:r>
            <a:r>
              <a:rPr sz="2000" spc="-5" dirty="0">
                <a:latin typeface="Times New Roman"/>
                <a:cs typeface="Times New Roman"/>
              </a:rPr>
              <a:t>of most </a:t>
            </a:r>
            <a:r>
              <a:rPr sz="2000" dirty="0">
                <a:latin typeface="Times New Roman"/>
                <a:cs typeface="Times New Roman"/>
              </a:rPr>
              <a:t> important</a:t>
            </a:r>
            <a:r>
              <a:rPr sz="2000" spc="-35" dirty="0">
                <a:latin typeface="Times New Roman"/>
                <a:cs typeface="Times New Roman"/>
              </a:rPr>
              <a:t> </a:t>
            </a:r>
            <a:r>
              <a:rPr sz="2000" dirty="0">
                <a:latin typeface="Times New Roman"/>
                <a:cs typeface="Times New Roman"/>
              </a:rPr>
              <a:t>from</a:t>
            </a:r>
            <a:r>
              <a:rPr sz="2000" spc="-3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point</a:t>
            </a:r>
            <a:r>
              <a:rPr sz="2000" spc="-40"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view</a:t>
            </a:r>
            <a:r>
              <a:rPr sz="2000" spc="-1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technology</a:t>
            </a:r>
            <a:r>
              <a:rPr sz="2000" spc="-35" dirty="0">
                <a:latin typeface="Times New Roman"/>
                <a:cs typeface="Times New Roman"/>
              </a:rPr>
              <a:t> </a:t>
            </a:r>
            <a:r>
              <a:rPr sz="2000" dirty="0">
                <a:latin typeface="Times New Roman"/>
                <a:cs typeface="Times New Roman"/>
              </a:rPr>
              <a:t>and</a:t>
            </a:r>
            <a:r>
              <a:rPr sz="2000" spc="-20" dirty="0">
                <a:latin typeface="Times New Roman"/>
                <a:cs typeface="Times New Roman"/>
              </a:rPr>
              <a:t> </a:t>
            </a:r>
            <a:r>
              <a:rPr sz="2000" spc="-5" dirty="0">
                <a:latin typeface="Times New Roman"/>
                <a:cs typeface="Times New Roman"/>
              </a:rPr>
              <a:t>energy</a:t>
            </a:r>
            <a:r>
              <a:rPr sz="2000" spc="-25" dirty="0">
                <a:latin typeface="Times New Roman"/>
                <a:cs typeface="Times New Roman"/>
              </a:rPr>
              <a:t> </a:t>
            </a:r>
            <a:r>
              <a:rPr sz="2000" dirty="0">
                <a:latin typeface="Times New Roman"/>
                <a:cs typeface="Times New Roman"/>
              </a:rPr>
              <a:t>gain.</a:t>
            </a:r>
            <a:endParaRPr sz="2000">
              <a:latin typeface="Times New Roman"/>
              <a:cs typeface="Times New Roman"/>
            </a:endParaRPr>
          </a:p>
          <a:p>
            <a:pPr marL="469900" indent="-457200" algn="just">
              <a:lnSpc>
                <a:spcPct val="100000"/>
              </a:lnSpc>
              <a:spcBef>
                <a:spcPts val="1200"/>
              </a:spcBef>
              <a:buAutoNum type="arabicPeriod"/>
              <a:tabLst>
                <a:tab pos="469900" algn="l"/>
              </a:tabLst>
            </a:pPr>
            <a:r>
              <a:rPr sz="2000" dirty="0">
                <a:latin typeface="Times New Roman"/>
                <a:cs typeface="Times New Roman"/>
              </a:rPr>
              <a:t>The</a:t>
            </a:r>
            <a:r>
              <a:rPr sz="2000" spc="-5" dirty="0">
                <a:latin typeface="Times New Roman"/>
                <a:cs typeface="Times New Roman"/>
              </a:rPr>
              <a:t> fermentation</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biomass</a:t>
            </a:r>
            <a:r>
              <a:rPr sz="2000" spc="-10" dirty="0">
                <a:latin typeface="Times New Roman"/>
                <a:cs typeface="Times New Roman"/>
              </a:rPr>
              <a:t> </a:t>
            </a:r>
            <a:r>
              <a:rPr sz="2000" dirty="0">
                <a:latin typeface="Times New Roman"/>
                <a:cs typeface="Times New Roman"/>
              </a:rPr>
              <a:t>of</a:t>
            </a:r>
            <a:r>
              <a:rPr sz="2000" spc="-5" dirty="0">
                <a:latin typeface="Times New Roman"/>
                <a:cs typeface="Times New Roman"/>
              </a:rPr>
              <a:t> methane </a:t>
            </a:r>
            <a:r>
              <a:rPr sz="2000" dirty="0">
                <a:latin typeface="Times New Roman"/>
                <a:cs typeface="Times New Roman"/>
              </a:rPr>
              <a:t>(biogas)</a:t>
            </a:r>
            <a:r>
              <a:rPr sz="2000" spc="-30" dirty="0">
                <a:latin typeface="Times New Roman"/>
                <a:cs typeface="Times New Roman"/>
              </a:rPr>
              <a:t> </a:t>
            </a:r>
            <a:r>
              <a:rPr sz="2000" dirty="0">
                <a:latin typeface="Times New Roman"/>
                <a:cs typeface="Times New Roman"/>
              </a:rPr>
              <a:t>production,</a:t>
            </a:r>
            <a:r>
              <a:rPr sz="2000" spc="-35" dirty="0">
                <a:latin typeface="Times New Roman"/>
                <a:cs typeface="Times New Roman"/>
              </a:rPr>
              <a:t> </a:t>
            </a:r>
            <a:r>
              <a:rPr sz="2000" dirty="0">
                <a:latin typeface="Times New Roman"/>
                <a:cs typeface="Times New Roman"/>
              </a:rPr>
              <a:t>and</a:t>
            </a:r>
            <a:endParaRPr sz="2000">
              <a:latin typeface="Times New Roman"/>
              <a:cs typeface="Times New Roman"/>
            </a:endParaRPr>
          </a:p>
          <a:p>
            <a:pPr marL="469900" indent="-457200" algn="just">
              <a:lnSpc>
                <a:spcPct val="100000"/>
              </a:lnSpc>
              <a:spcBef>
                <a:spcPts val="1200"/>
              </a:spcBef>
              <a:buAutoNum type="arabicPeriod"/>
              <a:tabLst>
                <a:tab pos="469900" algn="l"/>
              </a:tabLst>
            </a:pPr>
            <a:r>
              <a:rPr sz="2000" dirty="0">
                <a:latin typeface="Times New Roman"/>
                <a:cs typeface="Times New Roman"/>
              </a:rPr>
              <a:t>The</a:t>
            </a:r>
            <a:r>
              <a:rPr sz="2000" spc="-5" dirty="0">
                <a:latin typeface="Times New Roman"/>
                <a:cs typeface="Times New Roman"/>
              </a:rPr>
              <a:t> fermentation</a:t>
            </a:r>
            <a:r>
              <a:rPr sz="2000" spc="-20"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spc="-5" dirty="0">
                <a:latin typeface="Times New Roman"/>
                <a:cs typeface="Times New Roman"/>
              </a:rPr>
              <a:t>biomass</a:t>
            </a:r>
            <a:r>
              <a:rPr sz="2000" spc="-10" dirty="0">
                <a:latin typeface="Times New Roman"/>
                <a:cs typeface="Times New Roman"/>
              </a:rPr>
              <a:t> </a:t>
            </a:r>
            <a:r>
              <a:rPr sz="2000" dirty="0">
                <a:latin typeface="Times New Roman"/>
                <a:cs typeface="Times New Roman"/>
              </a:rPr>
              <a:t>for</a:t>
            </a:r>
            <a:r>
              <a:rPr sz="2000" spc="-15" dirty="0">
                <a:latin typeface="Times New Roman"/>
                <a:cs typeface="Times New Roman"/>
              </a:rPr>
              <a:t> </a:t>
            </a:r>
            <a:r>
              <a:rPr sz="2000" dirty="0">
                <a:latin typeface="Times New Roman"/>
                <a:cs typeface="Times New Roman"/>
              </a:rPr>
              <a:t>ethanol</a:t>
            </a:r>
            <a:r>
              <a:rPr sz="2000" spc="480" dirty="0">
                <a:latin typeface="Times New Roman"/>
                <a:cs typeface="Times New Roman"/>
              </a:rPr>
              <a:t> </a:t>
            </a:r>
            <a:r>
              <a:rPr sz="2000" dirty="0">
                <a:latin typeface="Times New Roman"/>
                <a:cs typeface="Times New Roman"/>
              </a:rPr>
              <a:t>production.</a:t>
            </a:r>
            <a:endParaRPr sz="2000">
              <a:latin typeface="Times New Roman"/>
              <a:cs typeface="Times New Roman"/>
            </a:endParaRPr>
          </a:p>
          <a:p>
            <a:pPr marL="469900">
              <a:lnSpc>
                <a:spcPct val="100000"/>
              </a:lnSpc>
              <a:spcBef>
                <a:spcPts val="1200"/>
              </a:spcBef>
            </a:pP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detail</a:t>
            </a:r>
            <a:r>
              <a:rPr sz="2000" spc="-30" dirty="0">
                <a:latin typeface="Times New Roman"/>
                <a:cs typeface="Times New Roman"/>
              </a:rPr>
              <a:t> </a:t>
            </a:r>
            <a:r>
              <a:rPr sz="2000" dirty="0">
                <a:latin typeface="Times New Roman"/>
                <a:cs typeface="Times New Roman"/>
              </a:rPr>
              <a:t>discussion</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these</a:t>
            </a:r>
            <a:r>
              <a:rPr sz="2000" spc="-30" dirty="0">
                <a:latin typeface="Times New Roman"/>
                <a:cs typeface="Times New Roman"/>
              </a:rPr>
              <a:t> </a:t>
            </a:r>
            <a:r>
              <a:rPr sz="2000" spc="-5" dirty="0">
                <a:latin typeface="Times New Roman"/>
                <a:cs typeface="Times New Roman"/>
              </a:rPr>
              <a:t>methods</a:t>
            </a:r>
            <a:r>
              <a:rPr sz="2000" dirty="0">
                <a:latin typeface="Times New Roman"/>
                <a:cs typeface="Times New Roman"/>
              </a:rPr>
              <a:t> </a:t>
            </a:r>
            <a:r>
              <a:rPr sz="2000" spc="-5" dirty="0">
                <a:latin typeface="Times New Roman"/>
                <a:cs typeface="Times New Roman"/>
              </a:rPr>
              <a:t>will</a:t>
            </a:r>
            <a:r>
              <a:rPr sz="2000" spc="-10" dirty="0">
                <a:latin typeface="Times New Roman"/>
                <a:cs typeface="Times New Roman"/>
              </a:rPr>
              <a:t> </a:t>
            </a:r>
            <a:r>
              <a:rPr sz="2000" spc="5" dirty="0">
                <a:latin typeface="Times New Roman"/>
                <a:cs typeface="Times New Roman"/>
              </a:rPr>
              <a:t>be</a:t>
            </a:r>
            <a:r>
              <a:rPr sz="2000" spc="-10" dirty="0">
                <a:latin typeface="Times New Roman"/>
                <a:cs typeface="Times New Roman"/>
              </a:rPr>
              <a:t> </a:t>
            </a:r>
            <a:r>
              <a:rPr sz="2000" dirty="0">
                <a:latin typeface="Times New Roman"/>
                <a:cs typeface="Times New Roman"/>
              </a:rPr>
              <a:t>done</a:t>
            </a:r>
            <a:r>
              <a:rPr sz="2000" spc="-30" dirty="0">
                <a:latin typeface="Times New Roman"/>
                <a:cs typeface="Times New Roman"/>
              </a:rPr>
              <a:t> </a:t>
            </a:r>
            <a:r>
              <a:rPr sz="2000" spc="-5" dirty="0">
                <a:latin typeface="Times New Roman"/>
                <a:cs typeface="Times New Roman"/>
              </a:rPr>
              <a:t>later</a:t>
            </a:r>
            <a:r>
              <a:rPr sz="2000" dirty="0">
                <a:latin typeface="Times New Roman"/>
                <a:cs typeface="Times New Roman"/>
              </a:rPr>
              <a:t> on</a:t>
            </a:r>
            <a:r>
              <a:rPr sz="2000" spc="-20" dirty="0">
                <a:latin typeface="Times New Roman"/>
                <a:cs typeface="Times New Roman"/>
              </a:rPr>
              <a:t> </a:t>
            </a:r>
            <a:r>
              <a:rPr sz="2000" spc="-5" dirty="0">
                <a:latin typeface="Times New Roman"/>
                <a:cs typeface="Times New Roman"/>
              </a:rPr>
              <a:t>this</a:t>
            </a:r>
            <a:r>
              <a:rPr sz="2000" spc="-15" dirty="0">
                <a:latin typeface="Times New Roman"/>
                <a:cs typeface="Times New Roman"/>
              </a:rPr>
              <a:t> </a:t>
            </a:r>
            <a:r>
              <a:rPr sz="2000" dirty="0">
                <a:latin typeface="Times New Roman"/>
                <a:cs typeface="Times New Roman"/>
              </a:rPr>
              <a:t>section.</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126</a:t>
            </a:fld>
            <a:endParaRPr dirty="0"/>
          </a:p>
        </p:txBody>
      </p:sp>
      <p:sp>
        <p:nvSpPr>
          <p:cNvPr id="2" name="object 2"/>
          <p:cNvSpPr txBox="1"/>
          <p:nvPr/>
        </p:nvSpPr>
        <p:spPr>
          <a:xfrm>
            <a:off x="53339" y="26898"/>
            <a:ext cx="8962390" cy="6427470"/>
          </a:xfrm>
          <a:prstGeom prst="rect">
            <a:avLst/>
          </a:prstGeom>
        </p:spPr>
        <p:txBody>
          <a:bodyPr vert="horz" wrap="square" lIns="0" tIns="165100" rIns="0" bIns="0" rtlCol="0">
            <a:spAutoFit/>
          </a:bodyPr>
          <a:lstStyle/>
          <a:p>
            <a:pPr marL="38100" algn="just">
              <a:lnSpc>
                <a:spcPct val="100000"/>
              </a:lnSpc>
              <a:spcBef>
                <a:spcPts val="1300"/>
              </a:spcBef>
            </a:pPr>
            <a:r>
              <a:rPr sz="2000" b="1" dirty="0">
                <a:latin typeface="Times New Roman"/>
                <a:cs typeface="Times New Roman"/>
              </a:rPr>
              <a:t>Ae</a:t>
            </a:r>
            <a:r>
              <a:rPr sz="2000" b="1" spc="-35" dirty="0">
                <a:latin typeface="Times New Roman"/>
                <a:cs typeface="Times New Roman"/>
              </a:rPr>
              <a:t>r</a:t>
            </a:r>
            <a:r>
              <a:rPr sz="2000" b="1" dirty="0">
                <a:latin typeface="Times New Roman"/>
                <a:cs typeface="Times New Roman"/>
              </a:rPr>
              <a:t>o</a:t>
            </a:r>
            <a:r>
              <a:rPr sz="2000" b="1" spc="5" dirty="0">
                <a:latin typeface="Times New Roman"/>
                <a:cs typeface="Times New Roman"/>
              </a:rPr>
              <a:t>b</a:t>
            </a:r>
            <a:r>
              <a:rPr sz="2000" b="1" dirty="0">
                <a:latin typeface="Times New Roman"/>
                <a:cs typeface="Times New Roman"/>
              </a:rPr>
              <a:t>ic</a:t>
            </a:r>
            <a:r>
              <a:rPr sz="2000" b="1" spc="-25" dirty="0">
                <a:latin typeface="Times New Roman"/>
                <a:cs typeface="Times New Roman"/>
              </a:rPr>
              <a:t> </a:t>
            </a:r>
            <a:r>
              <a:rPr sz="2000" b="1" dirty="0">
                <a:latin typeface="Times New Roman"/>
                <a:cs typeface="Times New Roman"/>
              </a:rPr>
              <a:t>a</a:t>
            </a:r>
            <a:r>
              <a:rPr sz="2000" b="1" spc="5" dirty="0">
                <a:latin typeface="Times New Roman"/>
                <a:cs typeface="Times New Roman"/>
              </a:rPr>
              <a:t>n</a:t>
            </a:r>
            <a:r>
              <a:rPr sz="2000" b="1" dirty="0">
                <a:latin typeface="Times New Roman"/>
                <a:cs typeface="Times New Roman"/>
              </a:rPr>
              <a:t>d</a:t>
            </a:r>
            <a:r>
              <a:rPr sz="2000" b="1" spc="-130" dirty="0">
                <a:latin typeface="Times New Roman"/>
                <a:cs typeface="Times New Roman"/>
              </a:rPr>
              <a:t> </a:t>
            </a:r>
            <a:r>
              <a:rPr sz="2000" b="1" dirty="0">
                <a:latin typeface="Times New Roman"/>
                <a:cs typeface="Times New Roman"/>
              </a:rPr>
              <a:t>Anae</a:t>
            </a:r>
            <a:r>
              <a:rPr sz="2000" b="1" spc="-35" dirty="0">
                <a:latin typeface="Times New Roman"/>
                <a:cs typeface="Times New Roman"/>
              </a:rPr>
              <a:t>r</a:t>
            </a:r>
            <a:r>
              <a:rPr sz="2000" b="1" dirty="0">
                <a:latin typeface="Times New Roman"/>
                <a:cs typeface="Times New Roman"/>
              </a:rPr>
              <a:t>o</a:t>
            </a:r>
            <a:r>
              <a:rPr sz="2000" b="1" spc="5" dirty="0">
                <a:latin typeface="Times New Roman"/>
                <a:cs typeface="Times New Roman"/>
              </a:rPr>
              <a:t>b</a:t>
            </a:r>
            <a:r>
              <a:rPr sz="2000" b="1" dirty="0">
                <a:latin typeface="Times New Roman"/>
                <a:cs typeface="Times New Roman"/>
              </a:rPr>
              <a:t>ic</a:t>
            </a:r>
            <a:r>
              <a:rPr sz="2000" b="1" spc="-25" dirty="0">
                <a:latin typeface="Times New Roman"/>
                <a:cs typeface="Times New Roman"/>
              </a:rPr>
              <a:t> </a:t>
            </a:r>
            <a:r>
              <a:rPr sz="2000" b="1" dirty="0">
                <a:latin typeface="Times New Roman"/>
                <a:cs typeface="Times New Roman"/>
              </a:rPr>
              <a:t>Diges</a:t>
            </a:r>
            <a:r>
              <a:rPr sz="2000" b="1" spc="5" dirty="0">
                <a:latin typeface="Times New Roman"/>
                <a:cs typeface="Times New Roman"/>
              </a:rPr>
              <a:t>t</a:t>
            </a:r>
            <a:r>
              <a:rPr sz="2000" b="1" dirty="0">
                <a:latin typeface="Times New Roman"/>
                <a:cs typeface="Times New Roman"/>
              </a:rPr>
              <a:t>io</a:t>
            </a:r>
            <a:r>
              <a:rPr sz="2000" b="1" spc="-10" dirty="0">
                <a:latin typeface="Times New Roman"/>
                <a:cs typeface="Times New Roman"/>
              </a:rPr>
              <a:t>n</a:t>
            </a:r>
            <a:r>
              <a:rPr sz="2000" b="1" spc="15" dirty="0">
                <a:latin typeface="Times New Roman"/>
                <a:cs typeface="Times New Roman"/>
              </a:rPr>
              <a:t>:</a:t>
            </a:r>
            <a:r>
              <a:rPr sz="2000" b="1" dirty="0">
                <a:latin typeface="Times New Roman"/>
                <a:cs typeface="Times New Roman"/>
              </a:rPr>
              <a:t>-</a:t>
            </a:r>
            <a:endParaRPr sz="2000">
              <a:latin typeface="Times New Roman"/>
              <a:cs typeface="Times New Roman"/>
            </a:endParaRPr>
          </a:p>
          <a:p>
            <a:pPr marL="952500" algn="just">
              <a:lnSpc>
                <a:spcPct val="100000"/>
              </a:lnSpc>
              <a:spcBef>
                <a:spcPts val="1200"/>
              </a:spcBef>
            </a:pPr>
            <a:r>
              <a:rPr sz="2000" spc="-5" dirty="0">
                <a:latin typeface="Times New Roman"/>
                <a:cs typeface="Times New Roman"/>
              </a:rPr>
              <a:t>When</a:t>
            </a:r>
            <a:r>
              <a:rPr sz="2000" spc="300" dirty="0">
                <a:latin typeface="Times New Roman"/>
                <a:cs typeface="Times New Roman"/>
              </a:rPr>
              <a:t> </a:t>
            </a:r>
            <a:r>
              <a:rPr sz="2000" spc="-5" dirty="0">
                <a:latin typeface="Times New Roman"/>
                <a:cs typeface="Times New Roman"/>
              </a:rPr>
              <a:t>the</a:t>
            </a:r>
            <a:r>
              <a:rPr sz="2000" spc="300" dirty="0">
                <a:latin typeface="Times New Roman"/>
                <a:cs typeface="Times New Roman"/>
              </a:rPr>
              <a:t> </a:t>
            </a:r>
            <a:r>
              <a:rPr sz="2000" spc="-10" dirty="0">
                <a:latin typeface="Times New Roman"/>
                <a:cs typeface="Times New Roman"/>
              </a:rPr>
              <a:t>moist</a:t>
            </a:r>
            <a:r>
              <a:rPr sz="2000" spc="290" dirty="0">
                <a:latin typeface="Times New Roman"/>
                <a:cs typeface="Times New Roman"/>
              </a:rPr>
              <a:t> </a:t>
            </a:r>
            <a:r>
              <a:rPr sz="2000" spc="-5" dirty="0">
                <a:latin typeface="Times New Roman"/>
                <a:cs typeface="Times New Roman"/>
              </a:rPr>
              <a:t>biomass</a:t>
            </a:r>
            <a:r>
              <a:rPr sz="2000" spc="295" dirty="0">
                <a:latin typeface="Times New Roman"/>
                <a:cs typeface="Times New Roman"/>
              </a:rPr>
              <a:t> </a:t>
            </a:r>
            <a:r>
              <a:rPr sz="2000" spc="-10" dirty="0">
                <a:latin typeface="Times New Roman"/>
                <a:cs typeface="Times New Roman"/>
              </a:rPr>
              <a:t>comes</a:t>
            </a:r>
            <a:r>
              <a:rPr sz="2000" spc="290" dirty="0">
                <a:latin typeface="Times New Roman"/>
                <a:cs typeface="Times New Roman"/>
              </a:rPr>
              <a:t> </a:t>
            </a:r>
            <a:r>
              <a:rPr sz="2000" spc="-5" dirty="0">
                <a:latin typeface="Times New Roman"/>
                <a:cs typeface="Times New Roman"/>
              </a:rPr>
              <a:t>in</a:t>
            </a:r>
            <a:r>
              <a:rPr sz="2000" spc="300" dirty="0">
                <a:latin typeface="Times New Roman"/>
                <a:cs typeface="Times New Roman"/>
              </a:rPr>
              <a:t> </a:t>
            </a:r>
            <a:r>
              <a:rPr sz="2000" dirty="0">
                <a:latin typeface="Times New Roman"/>
                <a:cs typeface="Times New Roman"/>
              </a:rPr>
              <a:t>contact</a:t>
            </a:r>
            <a:r>
              <a:rPr sz="2000" spc="275" dirty="0">
                <a:latin typeface="Times New Roman"/>
                <a:cs typeface="Times New Roman"/>
              </a:rPr>
              <a:t> </a:t>
            </a:r>
            <a:r>
              <a:rPr sz="2000" dirty="0">
                <a:latin typeface="Times New Roman"/>
                <a:cs typeface="Times New Roman"/>
              </a:rPr>
              <a:t>with</a:t>
            </a:r>
            <a:r>
              <a:rPr sz="2000" spc="295" dirty="0">
                <a:latin typeface="Times New Roman"/>
                <a:cs typeface="Times New Roman"/>
              </a:rPr>
              <a:t> </a:t>
            </a:r>
            <a:r>
              <a:rPr sz="2000" spc="-25" dirty="0">
                <a:latin typeface="Times New Roman"/>
                <a:cs typeface="Times New Roman"/>
              </a:rPr>
              <a:t>air,</a:t>
            </a:r>
            <a:r>
              <a:rPr sz="2000" spc="295" dirty="0">
                <a:latin typeface="Times New Roman"/>
                <a:cs typeface="Times New Roman"/>
              </a:rPr>
              <a:t> </a:t>
            </a:r>
            <a:r>
              <a:rPr sz="2000" spc="-10" dirty="0">
                <a:latin typeface="Times New Roman"/>
                <a:cs typeface="Times New Roman"/>
              </a:rPr>
              <a:t>it</a:t>
            </a:r>
            <a:r>
              <a:rPr sz="2000" spc="290" dirty="0">
                <a:latin typeface="Times New Roman"/>
                <a:cs typeface="Times New Roman"/>
              </a:rPr>
              <a:t> </a:t>
            </a:r>
            <a:r>
              <a:rPr sz="2000" spc="-5" dirty="0">
                <a:latin typeface="Times New Roman"/>
                <a:cs typeface="Times New Roman"/>
              </a:rPr>
              <a:t>automatically</a:t>
            </a:r>
            <a:r>
              <a:rPr sz="2000" spc="280" dirty="0">
                <a:latin typeface="Times New Roman"/>
                <a:cs typeface="Times New Roman"/>
              </a:rPr>
              <a:t> </a:t>
            </a:r>
            <a:r>
              <a:rPr sz="2000" spc="-5" dirty="0">
                <a:latin typeface="Times New Roman"/>
                <a:cs typeface="Times New Roman"/>
              </a:rPr>
              <a:t>decays</a:t>
            </a:r>
            <a:endParaRPr sz="2000">
              <a:latin typeface="Times New Roman"/>
              <a:cs typeface="Times New Roman"/>
            </a:endParaRPr>
          </a:p>
          <a:p>
            <a:pPr marL="38100" algn="just">
              <a:lnSpc>
                <a:spcPct val="100000"/>
              </a:lnSpc>
              <a:spcBef>
                <a:spcPts val="1200"/>
              </a:spcBef>
            </a:pPr>
            <a:r>
              <a:rPr sz="2000" dirty="0">
                <a:latin typeface="Times New Roman"/>
                <a:cs typeface="Times New Roman"/>
              </a:rPr>
              <a:t>with</a:t>
            </a:r>
            <a:r>
              <a:rPr sz="2000" spc="250" dirty="0">
                <a:latin typeface="Times New Roman"/>
                <a:cs typeface="Times New Roman"/>
              </a:rPr>
              <a:t> </a:t>
            </a:r>
            <a:r>
              <a:rPr sz="2000" spc="-5" dirty="0">
                <a:latin typeface="Times New Roman"/>
                <a:cs typeface="Times New Roman"/>
              </a:rPr>
              <a:t>the</a:t>
            </a:r>
            <a:r>
              <a:rPr sz="2000" spc="240" dirty="0">
                <a:latin typeface="Times New Roman"/>
                <a:cs typeface="Times New Roman"/>
              </a:rPr>
              <a:t> </a:t>
            </a:r>
            <a:r>
              <a:rPr sz="2000" spc="-5" dirty="0">
                <a:latin typeface="Times New Roman"/>
                <a:cs typeface="Times New Roman"/>
              </a:rPr>
              <a:t>help</a:t>
            </a:r>
            <a:r>
              <a:rPr sz="2000" spc="245" dirty="0">
                <a:latin typeface="Times New Roman"/>
                <a:cs typeface="Times New Roman"/>
              </a:rPr>
              <a:t> </a:t>
            </a:r>
            <a:r>
              <a:rPr sz="2000" dirty="0">
                <a:latin typeface="Times New Roman"/>
                <a:cs typeface="Times New Roman"/>
              </a:rPr>
              <a:t>of</a:t>
            </a:r>
            <a:r>
              <a:rPr sz="2000" spc="240" dirty="0">
                <a:latin typeface="Times New Roman"/>
                <a:cs typeface="Times New Roman"/>
              </a:rPr>
              <a:t> </a:t>
            </a:r>
            <a:r>
              <a:rPr sz="2000" spc="-5" dirty="0">
                <a:latin typeface="Times New Roman"/>
                <a:cs typeface="Times New Roman"/>
              </a:rPr>
              <a:t>aerobic</a:t>
            </a:r>
            <a:r>
              <a:rPr sz="2000" spc="250" dirty="0">
                <a:latin typeface="Times New Roman"/>
                <a:cs typeface="Times New Roman"/>
              </a:rPr>
              <a:t> </a:t>
            </a:r>
            <a:r>
              <a:rPr sz="2000" spc="-10" dirty="0">
                <a:latin typeface="Times New Roman"/>
                <a:cs typeface="Times New Roman"/>
              </a:rPr>
              <a:t>micro-organisms.</a:t>
            </a:r>
            <a:r>
              <a:rPr sz="2000" spc="250" dirty="0">
                <a:latin typeface="Times New Roman"/>
                <a:cs typeface="Times New Roman"/>
              </a:rPr>
              <a:t> </a:t>
            </a:r>
            <a:r>
              <a:rPr sz="2000" dirty="0">
                <a:latin typeface="Times New Roman"/>
                <a:cs typeface="Times New Roman"/>
              </a:rPr>
              <a:t>As</a:t>
            </a:r>
            <a:r>
              <a:rPr sz="2000" spc="245" dirty="0">
                <a:latin typeface="Times New Roman"/>
                <a:cs typeface="Times New Roman"/>
              </a:rPr>
              <a:t> </a:t>
            </a:r>
            <a:r>
              <a:rPr sz="2000" dirty="0">
                <a:latin typeface="Times New Roman"/>
                <a:cs typeface="Times New Roman"/>
              </a:rPr>
              <a:t>a</a:t>
            </a:r>
            <a:r>
              <a:rPr sz="2000" spc="240" dirty="0">
                <a:latin typeface="Times New Roman"/>
                <a:cs typeface="Times New Roman"/>
              </a:rPr>
              <a:t> </a:t>
            </a:r>
            <a:r>
              <a:rPr sz="2000" spc="-5" dirty="0">
                <a:latin typeface="Times New Roman"/>
                <a:cs typeface="Times New Roman"/>
              </a:rPr>
              <a:t>result</a:t>
            </a:r>
            <a:r>
              <a:rPr sz="2000" spc="240" dirty="0">
                <a:latin typeface="Times New Roman"/>
                <a:cs typeface="Times New Roman"/>
              </a:rPr>
              <a:t> </a:t>
            </a:r>
            <a:r>
              <a:rPr sz="2000" dirty="0">
                <a:latin typeface="Times New Roman"/>
                <a:cs typeface="Times New Roman"/>
              </a:rPr>
              <a:t>C</a:t>
            </a:r>
            <a:r>
              <a:rPr sz="2000" spc="235" dirty="0">
                <a:latin typeface="Times New Roman"/>
                <a:cs typeface="Times New Roman"/>
              </a:rPr>
              <a:t> </a:t>
            </a:r>
            <a:r>
              <a:rPr sz="2000" dirty="0">
                <a:latin typeface="Times New Roman"/>
                <a:cs typeface="Times New Roman"/>
              </a:rPr>
              <a:t>and</a:t>
            </a:r>
            <a:r>
              <a:rPr sz="2000" spc="240" dirty="0">
                <a:latin typeface="Times New Roman"/>
                <a:cs typeface="Times New Roman"/>
              </a:rPr>
              <a:t> </a:t>
            </a:r>
            <a:r>
              <a:rPr sz="2000" dirty="0">
                <a:latin typeface="Times New Roman"/>
                <a:cs typeface="Times New Roman"/>
              </a:rPr>
              <a:t>H</a:t>
            </a:r>
            <a:r>
              <a:rPr sz="2000" spc="254" dirty="0">
                <a:latin typeface="Times New Roman"/>
                <a:cs typeface="Times New Roman"/>
              </a:rPr>
              <a:t> </a:t>
            </a:r>
            <a:r>
              <a:rPr sz="2000" spc="-5" dirty="0">
                <a:latin typeface="Times New Roman"/>
                <a:cs typeface="Times New Roman"/>
              </a:rPr>
              <a:t>oxides</a:t>
            </a:r>
            <a:r>
              <a:rPr sz="2000" spc="240" dirty="0">
                <a:latin typeface="Times New Roman"/>
                <a:cs typeface="Times New Roman"/>
              </a:rPr>
              <a:t> </a:t>
            </a:r>
            <a:r>
              <a:rPr sz="2000" spc="-5" dirty="0">
                <a:latin typeface="Times New Roman"/>
                <a:cs typeface="Times New Roman"/>
              </a:rPr>
              <a:t>into</a:t>
            </a:r>
            <a:r>
              <a:rPr sz="2000" spc="250" dirty="0">
                <a:latin typeface="Times New Roman"/>
                <a:cs typeface="Times New Roman"/>
              </a:rPr>
              <a:t> </a:t>
            </a:r>
            <a:r>
              <a:rPr sz="2000" spc="5" dirty="0">
                <a:latin typeface="Times New Roman"/>
                <a:cs typeface="Times New Roman"/>
              </a:rPr>
              <a:t>CO</a:t>
            </a:r>
            <a:r>
              <a:rPr sz="1950" spc="7" baseline="-21367" dirty="0">
                <a:latin typeface="Times New Roman"/>
                <a:cs typeface="Times New Roman"/>
              </a:rPr>
              <a:t>2 </a:t>
            </a:r>
            <a:r>
              <a:rPr sz="1950" spc="150" baseline="-21367" dirty="0">
                <a:latin typeface="Times New Roman"/>
                <a:cs typeface="Times New Roman"/>
              </a:rPr>
              <a:t> </a:t>
            </a:r>
            <a:r>
              <a:rPr sz="2000" spc="-10" dirty="0">
                <a:latin typeface="Times New Roman"/>
                <a:cs typeface="Times New Roman"/>
              </a:rPr>
              <a:t>and</a:t>
            </a:r>
            <a:endParaRPr sz="2000">
              <a:latin typeface="Times New Roman"/>
              <a:cs typeface="Times New Roman"/>
            </a:endParaRPr>
          </a:p>
          <a:p>
            <a:pPr marL="38100" marR="30480" algn="just">
              <a:lnSpc>
                <a:spcPct val="150000"/>
              </a:lnSpc>
            </a:pPr>
            <a:r>
              <a:rPr sz="2000" spc="10" dirty="0">
                <a:latin typeface="Times New Roman"/>
                <a:cs typeface="Times New Roman"/>
              </a:rPr>
              <a:t>H</a:t>
            </a:r>
            <a:r>
              <a:rPr sz="1950" spc="15" baseline="-21367" dirty="0">
                <a:latin typeface="Times New Roman"/>
                <a:cs typeface="Times New Roman"/>
              </a:rPr>
              <a:t>2</a:t>
            </a:r>
            <a:r>
              <a:rPr sz="2000" spc="10" dirty="0">
                <a:latin typeface="Times New Roman"/>
                <a:cs typeface="Times New Roman"/>
              </a:rPr>
              <a:t>O</a:t>
            </a:r>
            <a:r>
              <a:rPr sz="2000" spc="15" dirty="0">
                <a:latin typeface="Times New Roman"/>
                <a:cs typeface="Times New Roman"/>
              </a:rPr>
              <a:t> </a:t>
            </a:r>
            <a:r>
              <a:rPr sz="2000" spc="-5" dirty="0">
                <a:latin typeface="Times New Roman"/>
                <a:cs typeface="Times New Roman"/>
              </a:rPr>
              <a:t>with</a:t>
            </a:r>
            <a:r>
              <a:rPr sz="2000" dirty="0">
                <a:latin typeface="Times New Roman"/>
                <a:cs typeface="Times New Roman"/>
              </a:rPr>
              <a:t> </a:t>
            </a:r>
            <a:r>
              <a:rPr sz="2000" spc="-5" dirty="0">
                <a:latin typeface="Times New Roman"/>
                <a:cs typeface="Times New Roman"/>
              </a:rPr>
              <a:t>simultaneous</a:t>
            </a:r>
            <a:r>
              <a:rPr sz="2000" dirty="0">
                <a:latin typeface="Times New Roman"/>
                <a:cs typeface="Times New Roman"/>
              </a:rPr>
              <a:t> </a:t>
            </a:r>
            <a:r>
              <a:rPr sz="2000" spc="-5" dirty="0">
                <a:latin typeface="Times New Roman"/>
                <a:cs typeface="Times New Roman"/>
              </a:rPr>
              <a:t>release</a:t>
            </a:r>
            <a:r>
              <a:rPr sz="2000" dirty="0">
                <a:latin typeface="Times New Roman"/>
                <a:cs typeface="Times New Roman"/>
              </a:rPr>
              <a:t> of</a:t>
            </a:r>
            <a:r>
              <a:rPr sz="2000" spc="5" dirty="0">
                <a:latin typeface="Times New Roman"/>
                <a:cs typeface="Times New Roman"/>
              </a:rPr>
              <a:t> </a:t>
            </a:r>
            <a:r>
              <a:rPr sz="2000" dirty="0">
                <a:latin typeface="Times New Roman"/>
                <a:cs typeface="Times New Roman"/>
              </a:rPr>
              <a:t>heat</a:t>
            </a:r>
            <a:r>
              <a:rPr sz="2000" spc="5" dirty="0">
                <a:latin typeface="Times New Roman"/>
                <a:cs typeface="Times New Roman"/>
              </a:rPr>
              <a:t> </a:t>
            </a:r>
            <a:r>
              <a:rPr sz="2000" spc="-5" dirty="0">
                <a:latin typeface="Times New Roman"/>
                <a:cs typeface="Times New Roman"/>
              </a:rPr>
              <a:t>at</a:t>
            </a:r>
            <a:r>
              <a:rPr sz="2000" dirty="0">
                <a:latin typeface="Times New Roman"/>
                <a:cs typeface="Times New Roman"/>
              </a:rPr>
              <a:t> </a:t>
            </a:r>
            <a:r>
              <a:rPr sz="2000" spc="-5" dirty="0">
                <a:latin typeface="Times New Roman"/>
                <a:cs typeface="Times New Roman"/>
              </a:rPr>
              <a:t>temperature</a:t>
            </a:r>
            <a:r>
              <a:rPr sz="2000" dirty="0">
                <a:latin typeface="Times New Roman"/>
                <a:cs typeface="Times New Roman"/>
              </a:rPr>
              <a:t> of</a:t>
            </a:r>
            <a:r>
              <a:rPr sz="2000" spc="5" dirty="0">
                <a:latin typeface="Times New Roman"/>
                <a:cs typeface="Times New Roman"/>
              </a:rPr>
              <a:t> </a:t>
            </a:r>
            <a:r>
              <a:rPr sz="2000" dirty="0">
                <a:latin typeface="Times New Roman"/>
                <a:cs typeface="Times New Roman"/>
              </a:rPr>
              <a:t>70-90</a:t>
            </a:r>
            <a:r>
              <a:rPr sz="1950" baseline="25641" dirty="0">
                <a:latin typeface="Times New Roman"/>
                <a:cs typeface="Times New Roman"/>
              </a:rPr>
              <a:t>0</a:t>
            </a:r>
            <a:r>
              <a:rPr sz="2000" dirty="0">
                <a:latin typeface="Times New Roman"/>
                <a:cs typeface="Times New Roman"/>
              </a:rPr>
              <a:t>C.</a:t>
            </a:r>
            <a:r>
              <a:rPr sz="2000" spc="5" dirty="0">
                <a:latin typeface="Times New Roman"/>
                <a:cs typeface="Times New Roman"/>
              </a:rPr>
              <a:t> </a:t>
            </a:r>
            <a:r>
              <a:rPr sz="2000" spc="-5" dirty="0">
                <a:latin typeface="Times New Roman"/>
                <a:cs typeface="Times New Roman"/>
              </a:rPr>
              <a:t>In</a:t>
            </a:r>
            <a:r>
              <a:rPr sz="2000" spc="490" dirty="0">
                <a:latin typeface="Times New Roman"/>
                <a:cs typeface="Times New Roman"/>
              </a:rPr>
              <a:t> </a:t>
            </a:r>
            <a:r>
              <a:rPr sz="2000" spc="-5" dirty="0">
                <a:latin typeface="Times New Roman"/>
                <a:cs typeface="Times New Roman"/>
              </a:rPr>
              <a:t>the</a:t>
            </a:r>
            <a:r>
              <a:rPr sz="2000" spc="490" dirty="0">
                <a:latin typeface="Times New Roman"/>
                <a:cs typeface="Times New Roman"/>
              </a:rPr>
              <a:t> </a:t>
            </a:r>
            <a:r>
              <a:rPr sz="2000" spc="-5" dirty="0">
                <a:latin typeface="Times New Roman"/>
                <a:cs typeface="Times New Roman"/>
              </a:rPr>
              <a:t>carbon </a:t>
            </a:r>
            <a:r>
              <a:rPr sz="2000" dirty="0">
                <a:latin typeface="Times New Roman"/>
                <a:cs typeface="Times New Roman"/>
              </a:rPr>
              <a:t> </a:t>
            </a:r>
            <a:r>
              <a:rPr sz="2000" spc="-5" dirty="0">
                <a:latin typeface="Times New Roman"/>
                <a:cs typeface="Times New Roman"/>
              </a:rPr>
              <a:t>dioxide </a:t>
            </a:r>
            <a:r>
              <a:rPr sz="2000" dirty="0">
                <a:latin typeface="Times New Roman"/>
                <a:cs typeface="Times New Roman"/>
              </a:rPr>
              <a:t>cycle, the </a:t>
            </a:r>
            <a:r>
              <a:rPr sz="2000" spc="-5" dirty="0">
                <a:latin typeface="Times New Roman"/>
                <a:cs typeface="Times New Roman"/>
              </a:rPr>
              <a:t>aerobic bacteria plays </a:t>
            </a:r>
            <a:r>
              <a:rPr sz="2000" spc="-10" dirty="0">
                <a:latin typeface="Times New Roman"/>
                <a:cs typeface="Times New Roman"/>
              </a:rPr>
              <a:t>an </a:t>
            </a:r>
            <a:r>
              <a:rPr sz="2000" spc="-5" dirty="0">
                <a:latin typeface="Times New Roman"/>
                <a:cs typeface="Times New Roman"/>
              </a:rPr>
              <a:t>important role. The bacteria releases CO</a:t>
            </a:r>
            <a:r>
              <a:rPr sz="1950" spc="-7" baseline="-21367" dirty="0">
                <a:latin typeface="Times New Roman"/>
                <a:cs typeface="Times New Roman"/>
              </a:rPr>
              <a:t>2 </a:t>
            </a:r>
            <a:r>
              <a:rPr sz="1950" baseline="-21367"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thus</a:t>
            </a:r>
            <a:r>
              <a:rPr sz="2000" spc="-15" dirty="0">
                <a:latin typeface="Times New Roman"/>
                <a:cs typeface="Times New Roman"/>
              </a:rPr>
              <a:t> </a:t>
            </a:r>
            <a:r>
              <a:rPr sz="2000" spc="-5" dirty="0">
                <a:latin typeface="Times New Roman"/>
                <a:cs typeface="Times New Roman"/>
              </a:rPr>
              <a:t>mineralize</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bounded</a:t>
            </a:r>
            <a:r>
              <a:rPr sz="2000" spc="-35" dirty="0">
                <a:latin typeface="Times New Roman"/>
                <a:cs typeface="Times New Roman"/>
              </a:rPr>
              <a:t> </a:t>
            </a:r>
            <a:r>
              <a:rPr sz="2000" dirty="0">
                <a:latin typeface="Times New Roman"/>
                <a:cs typeface="Times New Roman"/>
              </a:rPr>
              <a:t>carbon</a:t>
            </a:r>
            <a:r>
              <a:rPr sz="2000" spc="-20" dirty="0">
                <a:latin typeface="Times New Roman"/>
                <a:cs typeface="Times New Roman"/>
              </a:rPr>
              <a:t> </a:t>
            </a:r>
            <a:r>
              <a:rPr sz="2000" spc="-5" dirty="0">
                <a:latin typeface="Times New Roman"/>
                <a:cs typeface="Times New Roman"/>
              </a:rPr>
              <a:t>in</a:t>
            </a:r>
            <a:r>
              <a:rPr sz="2000" dirty="0">
                <a:latin typeface="Times New Roman"/>
                <a:cs typeface="Times New Roman"/>
              </a:rPr>
              <a:t> the</a:t>
            </a:r>
            <a:r>
              <a:rPr sz="2000" spc="-10" dirty="0">
                <a:latin typeface="Times New Roman"/>
                <a:cs typeface="Times New Roman"/>
              </a:rPr>
              <a:t> </a:t>
            </a:r>
            <a:r>
              <a:rPr sz="2000" spc="-5" dirty="0">
                <a:latin typeface="Times New Roman"/>
                <a:cs typeface="Times New Roman"/>
              </a:rPr>
              <a:t>organic</a:t>
            </a:r>
            <a:r>
              <a:rPr sz="2000" spc="-50" dirty="0">
                <a:latin typeface="Times New Roman"/>
                <a:cs typeface="Times New Roman"/>
              </a:rPr>
              <a:t> </a:t>
            </a:r>
            <a:r>
              <a:rPr sz="2000" dirty="0">
                <a:latin typeface="Times New Roman"/>
                <a:cs typeface="Times New Roman"/>
              </a:rPr>
              <a:t>substance.</a:t>
            </a:r>
            <a:endParaRPr sz="2000">
              <a:latin typeface="Times New Roman"/>
              <a:cs typeface="Times New Roman"/>
            </a:endParaRPr>
          </a:p>
          <a:p>
            <a:pPr marL="38100" marR="30480" indent="914400" algn="just">
              <a:lnSpc>
                <a:spcPct val="150000"/>
              </a:lnSpc>
              <a:spcBef>
                <a:spcPts val="5"/>
              </a:spcBef>
            </a:pPr>
            <a:r>
              <a:rPr sz="2000" dirty="0">
                <a:latin typeface="Times New Roman"/>
                <a:cs typeface="Times New Roman"/>
              </a:rPr>
              <a:t>In </a:t>
            </a:r>
            <a:r>
              <a:rPr sz="2000" spc="-5" dirty="0">
                <a:latin typeface="Times New Roman"/>
                <a:cs typeface="Times New Roman"/>
              </a:rPr>
              <a:t>anaerobic digestion </a:t>
            </a:r>
            <a:r>
              <a:rPr sz="2000" dirty="0">
                <a:latin typeface="Times New Roman"/>
                <a:cs typeface="Times New Roman"/>
              </a:rPr>
              <a:t>the </a:t>
            </a:r>
            <a:r>
              <a:rPr sz="2000" spc="-10" dirty="0">
                <a:latin typeface="Times New Roman"/>
                <a:cs typeface="Times New Roman"/>
              </a:rPr>
              <a:t>organic material is </a:t>
            </a:r>
            <a:r>
              <a:rPr sz="2000" spc="-5" dirty="0">
                <a:latin typeface="Times New Roman"/>
                <a:cs typeface="Times New Roman"/>
              </a:rPr>
              <a:t>allowed to decay in absence </a:t>
            </a:r>
            <a:r>
              <a:rPr sz="2000" spc="-10" dirty="0">
                <a:latin typeface="Times New Roman"/>
                <a:cs typeface="Times New Roman"/>
              </a:rPr>
              <a:t>of </a:t>
            </a:r>
            <a:r>
              <a:rPr sz="2000" spc="-5" dirty="0">
                <a:latin typeface="Times New Roman"/>
                <a:cs typeface="Times New Roman"/>
              </a:rPr>
              <a:t> </a:t>
            </a:r>
            <a:r>
              <a:rPr sz="2000" dirty="0">
                <a:latin typeface="Times New Roman"/>
                <a:cs typeface="Times New Roman"/>
              </a:rPr>
              <a:t>oxygen. </a:t>
            </a:r>
            <a:r>
              <a:rPr sz="2000" spc="-5" dirty="0">
                <a:latin typeface="Times New Roman"/>
                <a:cs typeface="Times New Roman"/>
              </a:rPr>
              <a:t>The </a:t>
            </a:r>
            <a:r>
              <a:rPr sz="2000" spc="-10" dirty="0">
                <a:latin typeface="Times New Roman"/>
                <a:cs typeface="Times New Roman"/>
              </a:rPr>
              <a:t>different </a:t>
            </a:r>
            <a:r>
              <a:rPr sz="2000" spc="-5" dirty="0">
                <a:latin typeface="Times New Roman"/>
                <a:cs typeface="Times New Roman"/>
              </a:rPr>
              <a:t>types </a:t>
            </a:r>
            <a:r>
              <a:rPr sz="2000" dirty="0">
                <a:latin typeface="Times New Roman"/>
                <a:cs typeface="Times New Roman"/>
              </a:rPr>
              <a:t>of </a:t>
            </a:r>
            <a:r>
              <a:rPr sz="2000" spc="-5" dirty="0">
                <a:latin typeface="Times New Roman"/>
                <a:cs typeface="Times New Roman"/>
              </a:rPr>
              <a:t>bacteria make </a:t>
            </a:r>
            <a:r>
              <a:rPr sz="2000" dirty="0">
                <a:latin typeface="Times New Roman"/>
                <a:cs typeface="Times New Roman"/>
              </a:rPr>
              <a:t>a </a:t>
            </a:r>
            <a:r>
              <a:rPr sz="2000" spc="-5" dirty="0">
                <a:latin typeface="Times New Roman"/>
                <a:cs typeface="Times New Roman"/>
              </a:rPr>
              <a:t>number of exchange processes resulting </a:t>
            </a:r>
            <a:r>
              <a:rPr sz="2000" spc="-484" dirty="0">
                <a:latin typeface="Times New Roman"/>
                <a:cs typeface="Times New Roman"/>
              </a:rPr>
              <a:t> </a:t>
            </a:r>
            <a:r>
              <a:rPr sz="2000" dirty="0">
                <a:latin typeface="Times New Roman"/>
                <a:cs typeface="Times New Roman"/>
              </a:rPr>
              <a:t>the </a:t>
            </a:r>
            <a:r>
              <a:rPr sz="2000" spc="-5" dirty="0">
                <a:latin typeface="Times New Roman"/>
                <a:cs typeface="Times New Roman"/>
              </a:rPr>
              <a:t>digestion of biomass and conversion into </a:t>
            </a:r>
            <a:r>
              <a:rPr sz="2000" dirty="0">
                <a:latin typeface="Times New Roman"/>
                <a:cs typeface="Times New Roman"/>
              </a:rPr>
              <a:t>a </a:t>
            </a:r>
            <a:r>
              <a:rPr sz="2000" spc="-5" dirty="0">
                <a:latin typeface="Times New Roman"/>
                <a:cs typeface="Times New Roman"/>
              </a:rPr>
              <a:t>mixture </a:t>
            </a:r>
            <a:r>
              <a:rPr sz="2000" dirty="0">
                <a:latin typeface="Times New Roman"/>
                <a:cs typeface="Times New Roman"/>
              </a:rPr>
              <a:t>of </a:t>
            </a:r>
            <a:r>
              <a:rPr sz="2000" spc="-5" dirty="0">
                <a:latin typeface="Times New Roman"/>
                <a:cs typeface="Times New Roman"/>
              </a:rPr>
              <a:t>methane and carbon dioxide. </a:t>
            </a:r>
            <a:r>
              <a:rPr sz="2000" dirty="0">
                <a:latin typeface="Times New Roman"/>
                <a:cs typeface="Times New Roman"/>
              </a:rPr>
              <a:t> The</a:t>
            </a:r>
            <a:r>
              <a:rPr sz="2000" spc="-10" dirty="0">
                <a:latin typeface="Times New Roman"/>
                <a:cs typeface="Times New Roman"/>
              </a:rPr>
              <a:t> </a:t>
            </a:r>
            <a:r>
              <a:rPr sz="2000" spc="-5" dirty="0">
                <a:latin typeface="Times New Roman"/>
                <a:cs typeface="Times New Roman"/>
              </a:rPr>
              <a:t>energy</a:t>
            </a:r>
            <a:r>
              <a:rPr sz="2000" spc="-20" dirty="0">
                <a:latin typeface="Times New Roman"/>
                <a:cs typeface="Times New Roman"/>
              </a:rPr>
              <a:t> </a:t>
            </a:r>
            <a:r>
              <a:rPr sz="2000" dirty="0">
                <a:latin typeface="Times New Roman"/>
                <a:cs typeface="Times New Roman"/>
              </a:rPr>
              <a:t>obtained</a:t>
            </a:r>
            <a:r>
              <a:rPr sz="2000" spc="-40" dirty="0">
                <a:latin typeface="Times New Roman"/>
                <a:cs typeface="Times New Roman"/>
              </a:rPr>
              <a:t> </a:t>
            </a:r>
            <a:r>
              <a:rPr sz="2000" spc="-5" dirty="0">
                <a:latin typeface="Times New Roman"/>
                <a:cs typeface="Times New Roman"/>
              </a:rPr>
              <a:t>is</a:t>
            </a:r>
            <a:r>
              <a:rPr sz="2000" spc="5" dirty="0">
                <a:latin typeface="Times New Roman"/>
                <a:cs typeface="Times New Roman"/>
              </a:rPr>
              <a:t> </a:t>
            </a:r>
            <a:r>
              <a:rPr sz="2000" spc="-5" dirty="0">
                <a:latin typeface="Times New Roman"/>
                <a:cs typeface="Times New Roman"/>
              </a:rPr>
              <a:t>much</a:t>
            </a:r>
            <a:r>
              <a:rPr sz="2000" dirty="0">
                <a:latin typeface="Times New Roman"/>
                <a:cs typeface="Times New Roman"/>
              </a:rPr>
              <a:t> higher</a:t>
            </a:r>
            <a:r>
              <a:rPr sz="2000" spc="-25" dirty="0">
                <a:latin typeface="Times New Roman"/>
                <a:cs typeface="Times New Roman"/>
              </a:rPr>
              <a:t> </a:t>
            </a:r>
            <a:r>
              <a:rPr sz="2000" dirty="0">
                <a:latin typeface="Times New Roman"/>
                <a:cs typeface="Times New Roman"/>
              </a:rPr>
              <a:t>than</a:t>
            </a:r>
            <a:r>
              <a:rPr sz="2000" spc="49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a</a:t>
            </a:r>
            <a:r>
              <a:rPr sz="2000" spc="-15" dirty="0">
                <a:latin typeface="Times New Roman"/>
                <a:cs typeface="Times New Roman"/>
              </a:rPr>
              <a:t> </a:t>
            </a:r>
            <a:r>
              <a:rPr sz="2000" dirty="0">
                <a:latin typeface="Times New Roman"/>
                <a:cs typeface="Times New Roman"/>
              </a:rPr>
              <a:t>low </a:t>
            </a:r>
            <a:r>
              <a:rPr sz="2000" spc="-5" dirty="0">
                <a:latin typeface="Times New Roman"/>
                <a:cs typeface="Times New Roman"/>
              </a:rPr>
              <a:t>temperature</a:t>
            </a:r>
            <a:r>
              <a:rPr sz="2000" spc="-25" dirty="0">
                <a:latin typeface="Times New Roman"/>
                <a:cs typeface="Times New Roman"/>
              </a:rPr>
              <a:t> </a:t>
            </a:r>
            <a:r>
              <a:rPr sz="2000" dirty="0">
                <a:latin typeface="Times New Roman"/>
                <a:cs typeface="Times New Roman"/>
              </a:rPr>
              <a:t>decaying</a:t>
            </a:r>
            <a:r>
              <a:rPr sz="2000" spc="-10" dirty="0">
                <a:latin typeface="Times New Roman"/>
                <a:cs typeface="Times New Roman"/>
              </a:rPr>
              <a:t> </a:t>
            </a:r>
            <a:r>
              <a:rPr sz="2000" dirty="0">
                <a:latin typeface="Times New Roman"/>
                <a:cs typeface="Times New Roman"/>
              </a:rPr>
              <a:t>process.</a:t>
            </a:r>
            <a:endParaRPr sz="2000">
              <a:latin typeface="Times New Roman"/>
              <a:cs typeface="Times New Roman"/>
            </a:endParaRPr>
          </a:p>
          <a:p>
            <a:pPr marL="952500" algn="just">
              <a:lnSpc>
                <a:spcPct val="100000"/>
              </a:lnSpc>
              <a:spcBef>
                <a:spcPts val="1200"/>
              </a:spcBef>
            </a:pPr>
            <a:r>
              <a:rPr sz="2000" dirty="0">
                <a:latin typeface="Times New Roman"/>
                <a:cs typeface="Times New Roman"/>
              </a:rPr>
              <a:t>There</a:t>
            </a:r>
            <a:r>
              <a:rPr sz="2000" spc="-20" dirty="0">
                <a:latin typeface="Times New Roman"/>
                <a:cs typeface="Times New Roman"/>
              </a:rPr>
              <a:t> </a:t>
            </a:r>
            <a:r>
              <a:rPr sz="2000" dirty="0">
                <a:latin typeface="Times New Roman"/>
                <a:cs typeface="Times New Roman"/>
              </a:rPr>
              <a:t>three</a:t>
            </a:r>
            <a:r>
              <a:rPr sz="2000" spc="-20" dirty="0">
                <a:latin typeface="Times New Roman"/>
                <a:cs typeface="Times New Roman"/>
              </a:rPr>
              <a:t> </a:t>
            </a:r>
            <a:r>
              <a:rPr sz="2000" spc="-5" dirty="0">
                <a:latin typeface="Times New Roman"/>
                <a:cs typeface="Times New Roman"/>
              </a:rPr>
              <a:t>steps</a:t>
            </a:r>
            <a:r>
              <a:rPr sz="2000" spc="-10" dirty="0">
                <a:latin typeface="Times New Roman"/>
                <a:cs typeface="Times New Roman"/>
              </a:rPr>
              <a:t> </a:t>
            </a:r>
            <a:r>
              <a:rPr sz="2000" spc="-5" dirty="0">
                <a:latin typeface="Times New Roman"/>
                <a:cs typeface="Times New Roman"/>
              </a:rPr>
              <a:t>in</a:t>
            </a:r>
            <a:r>
              <a:rPr sz="2000" dirty="0">
                <a:latin typeface="Times New Roman"/>
                <a:cs typeface="Times New Roman"/>
              </a:rPr>
              <a:t> the</a:t>
            </a:r>
            <a:r>
              <a:rPr sz="2000" spc="-10" dirty="0">
                <a:latin typeface="Times New Roman"/>
                <a:cs typeface="Times New Roman"/>
              </a:rPr>
              <a:t> </a:t>
            </a:r>
            <a:r>
              <a:rPr sz="2000" dirty="0">
                <a:latin typeface="Times New Roman"/>
                <a:cs typeface="Times New Roman"/>
              </a:rPr>
              <a:t>production</a:t>
            </a:r>
            <a:r>
              <a:rPr sz="2000" spc="-3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spc="-5" dirty="0">
                <a:latin typeface="Times New Roman"/>
                <a:cs typeface="Times New Roman"/>
              </a:rPr>
              <a:t>methane.</a:t>
            </a:r>
            <a:r>
              <a:rPr sz="2000" spc="-45" dirty="0">
                <a:latin typeface="Times New Roman"/>
                <a:cs typeface="Times New Roman"/>
              </a:rPr>
              <a:t> </a:t>
            </a:r>
            <a:r>
              <a:rPr sz="2000" dirty="0">
                <a:latin typeface="Times New Roman"/>
                <a:cs typeface="Times New Roman"/>
              </a:rPr>
              <a:t>These</a:t>
            </a:r>
            <a:r>
              <a:rPr sz="2000" spc="-5" dirty="0">
                <a:latin typeface="Times New Roman"/>
                <a:cs typeface="Times New Roman"/>
              </a:rPr>
              <a:t> </a:t>
            </a:r>
            <a:r>
              <a:rPr sz="2000" dirty="0">
                <a:latin typeface="Times New Roman"/>
                <a:cs typeface="Times New Roman"/>
              </a:rPr>
              <a:t>are:</a:t>
            </a:r>
            <a:endParaRPr sz="2000">
              <a:latin typeface="Times New Roman"/>
              <a:cs typeface="Times New Roman"/>
            </a:endParaRPr>
          </a:p>
          <a:p>
            <a:pPr marL="405130" indent="-304165">
              <a:lnSpc>
                <a:spcPct val="100000"/>
              </a:lnSpc>
              <a:spcBef>
                <a:spcPts val="1200"/>
              </a:spcBef>
              <a:buAutoNum type="arabicPeriod"/>
              <a:tabLst>
                <a:tab pos="405765" algn="l"/>
              </a:tabLst>
            </a:pPr>
            <a:r>
              <a:rPr sz="2000" dirty="0">
                <a:latin typeface="Times New Roman"/>
                <a:cs typeface="Times New Roman"/>
              </a:rPr>
              <a:t>Acid</a:t>
            </a:r>
            <a:r>
              <a:rPr sz="2000" spc="-10" dirty="0">
                <a:latin typeface="Times New Roman"/>
                <a:cs typeface="Times New Roman"/>
              </a:rPr>
              <a:t> </a:t>
            </a:r>
            <a:r>
              <a:rPr sz="2000" dirty="0">
                <a:latin typeface="Times New Roman"/>
                <a:cs typeface="Times New Roman"/>
              </a:rPr>
              <a:t>production</a:t>
            </a:r>
            <a:r>
              <a:rPr sz="2000" spc="-30" dirty="0">
                <a:latin typeface="Times New Roman"/>
                <a:cs typeface="Times New Roman"/>
              </a:rPr>
              <a:t> </a:t>
            </a:r>
            <a:r>
              <a:rPr sz="2000" spc="-5" dirty="0">
                <a:latin typeface="Times New Roman"/>
                <a:cs typeface="Times New Roman"/>
              </a:rPr>
              <a:t>(hydrolysis)</a:t>
            </a:r>
            <a:r>
              <a:rPr sz="2000" spc="475" dirty="0">
                <a:latin typeface="Times New Roman"/>
                <a:cs typeface="Times New Roman"/>
              </a:rPr>
              <a:t> </a:t>
            </a:r>
            <a:r>
              <a:rPr sz="2000" dirty="0">
                <a:latin typeface="Times New Roman"/>
                <a:cs typeface="Times New Roman"/>
              </a:rPr>
              <a:t>→Where</a:t>
            </a:r>
            <a:r>
              <a:rPr sz="2000" spc="-45" dirty="0">
                <a:latin typeface="Times New Roman"/>
                <a:cs typeface="Times New Roman"/>
              </a:rPr>
              <a:t> </a:t>
            </a:r>
            <a:r>
              <a:rPr sz="2000" dirty="0">
                <a:latin typeface="Times New Roman"/>
                <a:cs typeface="Times New Roman"/>
              </a:rPr>
              <a:t>the </a:t>
            </a:r>
            <a:r>
              <a:rPr sz="2000" spc="5" dirty="0">
                <a:latin typeface="Times New Roman"/>
                <a:cs typeface="Times New Roman"/>
              </a:rPr>
              <a:t>bonds</a:t>
            </a:r>
            <a:r>
              <a:rPr sz="2000" spc="-25"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broken</a:t>
            </a:r>
            <a:r>
              <a:rPr sz="2000" spc="-30" dirty="0">
                <a:latin typeface="Times New Roman"/>
                <a:cs typeface="Times New Roman"/>
              </a:rPr>
              <a:t> </a:t>
            </a:r>
            <a:r>
              <a:rPr sz="2000" dirty="0">
                <a:latin typeface="Times New Roman"/>
                <a:cs typeface="Times New Roman"/>
              </a:rPr>
              <a:t>and</a:t>
            </a:r>
            <a:r>
              <a:rPr sz="2000" spc="-5" dirty="0">
                <a:latin typeface="Times New Roman"/>
                <a:cs typeface="Times New Roman"/>
              </a:rPr>
              <a:t> acid</a:t>
            </a:r>
            <a:r>
              <a:rPr sz="2000" spc="5" dirty="0">
                <a:latin typeface="Times New Roman"/>
                <a:cs typeface="Times New Roman"/>
              </a:rPr>
              <a:t> </a:t>
            </a:r>
            <a:r>
              <a:rPr sz="2000" spc="-5" dirty="0">
                <a:latin typeface="Times New Roman"/>
                <a:cs typeface="Times New Roman"/>
              </a:rPr>
              <a:t>is </a:t>
            </a:r>
            <a:r>
              <a:rPr sz="2000" dirty="0">
                <a:latin typeface="Times New Roman"/>
                <a:cs typeface="Times New Roman"/>
              </a:rPr>
              <a:t>formed.</a:t>
            </a:r>
            <a:endParaRPr sz="2000">
              <a:latin typeface="Times New Roman"/>
              <a:cs typeface="Times New Roman"/>
            </a:endParaRPr>
          </a:p>
          <a:p>
            <a:pPr marL="405130" indent="-304165">
              <a:lnSpc>
                <a:spcPct val="100000"/>
              </a:lnSpc>
              <a:spcBef>
                <a:spcPts val="1200"/>
              </a:spcBef>
              <a:buAutoNum type="arabicPeriod"/>
              <a:tabLst>
                <a:tab pos="405765" algn="l"/>
              </a:tabLst>
            </a:pPr>
            <a:r>
              <a:rPr sz="2000" dirty="0">
                <a:latin typeface="Times New Roman"/>
                <a:cs typeface="Times New Roman"/>
              </a:rPr>
              <a:t>Acid</a:t>
            </a:r>
            <a:r>
              <a:rPr sz="2000" spc="-50" dirty="0">
                <a:latin typeface="Times New Roman"/>
                <a:cs typeface="Times New Roman"/>
              </a:rPr>
              <a:t> </a:t>
            </a:r>
            <a:r>
              <a:rPr sz="2000" dirty="0">
                <a:latin typeface="Times New Roman"/>
                <a:cs typeface="Times New Roman"/>
              </a:rPr>
              <a:t>reduction</a:t>
            </a:r>
            <a:endParaRPr sz="2000">
              <a:latin typeface="Times New Roman"/>
              <a:cs typeface="Times New Roman"/>
            </a:endParaRPr>
          </a:p>
          <a:p>
            <a:pPr marL="419100" indent="-317500">
              <a:lnSpc>
                <a:spcPct val="100000"/>
              </a:lnSpc>
              <a:spcBef>
                <a:spcPts val="1205"/>
              </a:spcBef>
              <a:buAutoNum type="arabicPeriod"/>
              <a:tabLst>
                <a:tab pos="419100" algn="l"/>
              </a:tabLst>
            </a:pPr>
            <a:r>
              <a:rPr sz="2000" dirty="0">
                <a:latin typeface="Times New Roman"/>
                <a:cs typeface="Times New Roman"/>
              </a:rPr>
              <a:t>Methane</a:t>
            </a:r>
            <a:r>
              <a:rPr sz="2000" spc="-15" dirty="0">
                <a:latin typeface="Times New Roman"/>
                <a:cs typeface="Times New Roman"/>
              </a:rPr>
              <a:t> </a:t>
            </a:r>
            <a:r>
              <a:rPr sz="2000" dirty="0">
                <a:latin typeface="Times New Roman"/>
                <a:cs typeface="Times New Roman"/>
              </a:rPr>
              <a:t>production</a:t>
            </a:r>
            <a:r>
              <a:rPr sz="2000" spc="465"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spc="-5" dirty="0">
                <a:latin typeface="Times New Roman"/>
                <a:cs typeface="Times New Roman"/>
              </a:rPr>
              <a:t>is</a:t>
            </a:r>
            <a:r>
              <a:rPr sz="2000" spc="5" dirty="0">
                <a:latin typeface="Times New Roman"/>
                <a:cs typeface="Times New Roman"/>
              </a:rPr>
              <a:t> </a:t>
            </a:r>
            <a:r>
              <a:rPr sz="2000" spc="-5" dirty="0">
                <a:latin typeface="Times New Roman"/>
                <a:cs typeface="Times New Roman"/>
              </a:rPr>
              <a:t>formed</a:t>
            </a:r>
            <a:r>
              <a:rPr sz="2000" spc="-25" dirty="0">
                <a:latin typeface="Times New Roman"/>
                <a:cs typeface="Times New Roman"/>
              </a:rPr>
              <a:t> </a:t>
            </a:r>
            <a:r>
              <a:rPr sz="2000" dirty="0">
                <a:latin typeface="Times New Roman"/>
                <a:cs typeface="Times New Roman"/>
              </a:rPr>
              <a:t>from</a:t>
            </a:r>
            <a:r>
              <a:rPr sz="2000" spc="-25" dirty="0">
                <a:latin typeface="Times New Roman"/>
                <a:cs typeface="Times New Roman"/>
              </a:rPr>
              <a:t> </a:t>
            </a:r>
            <a:r>
              <a:rPr sz="2000" dirty="0">
                <a:latin typeface="Times New Roman"/>
                <a:cs typeface="Times New Roman"/>
              </a:rPr>
              <a:t>anaerobic</a:t>
            </a:r>
            <a:r>
              <a:rPr sz="2000" spc="-30" dirty="0">
                <a:latin typeface="Times New Roman"/>
                <a:cs typeface="Times New Roman"/>
              </a:rPr>
              <a:t> </a:t>
            </a:r>
            <a:r>
              <a:rPr sz="2000" dirty="0">
                <a:latin typeface="Times New Roman"/>
                <a:cs typeface="Times New Roman"/>
              </a:rPr>
              <a:t>bacteria.</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62200" y="770381"/>
            <a:ext cx="3733800" cy="3344545"/>
            <a:chOff x="2362200" y="770381"/>
            <a:chExt cx="3733800" cy="3344545"/>
          </a:xfrm>
        </p:grpSpPr>
        <p:sp>
          <p:nvSpPr>
            <p:cNvPr id="3" name="object 3"/>
            <p:cNvSpPr/>
            <p:nvPr/>
          </p:nvSpPr>
          <p:spPr>
            <a:xfrm>
              <a:off x="2362200" y="770381"/>
              <a:ext cx="3733800" cy="3344545"/>
            </a:xfrm>
            <a:custGeom>
              <a:avLst/>
              <a:gdLst/>
              <a:ahLst/>
              <a:cxnLst/>
              <a:rect l="l" t="t" r="r" b="b"/>
              <a:pathLst>
                <a:path w="3733800" h="3344545">
                  <a:moveTo>
                    <a:pt x="0" y="3344417"/>
                  </a:moveTo>
                  <a:lnTo>
                    <a:pt x="3733800" y="3344417"/>
                  </a:lnTo>
                  <a:lnTo>
                    <a:pt x="3733800" y="0"/>
                  </a:lnTo>
                  <a:lnTo>
                    <a:pt x="0" y="0"/>
                  </a:lnTo>
                  <a:lnTo>
                    <a:pt x="0" y="3344417"/>
                  </a:lnTo>
                  <a:close/>
                </a:path>
              </a:pathLst>
            </a:custGeom>
            <a:solidFill>
              <a:srgbClr val="D0D7E8"/>
            </a:solidFill>
          </p:spPr>
          <p:txBody>
            <a:bodyPr wrap="square" lIns="0" tIns="0" rIns="0" bIns="0" rtlCol="0"/>
            <a:lstStyle/>
            <a:p>
              <a:endParaRPr/>
            </a:p>
          </p:txBody>
        </p:sp>
        <p:sp>
          <p:nvSpPr>
            <p:cNvPr id="4" name="object 4"/>
            <p:cNvSpPr/>
            <p:nvPr/>
          </p:nvSpPr>
          <p:spPr>
            <a:xfrm>
              <a:off x="3201161" y="838961"/>
              <a:ext cx="1447800" cy="457200"/>
            </a:xfrm>
            <a:custGeom>
              <a:avLst/>
              <a:gdLst/>
              <a:ahLst/>
              <a:cxnLst/>
              <a:rect l="l" t="t" r="r" b="b"/>
              <a:pathLst>
                <a:path w="1447800" h="457200">
                  <a:moveTo>
                    <a:pt x="1447800" y="0"/>
                  </a:moveTo>
                  <a:lnTo>
                    <a:pt x="0" y="0"/>
                  </a:lnTo>
                  <a:lnTo>
                    <a:pt x="0" y="457200"/>
                  </a:lnTo>
                  <a:lnTo>
                    <a:pt x="1447800" y="457200"/>
                  </a:lnTo>
                  <a:lnTo>
                    <a:pt x="1447800" y="0"/>
                  </a:lnTo>
                  <a:close/>
                </a:path>
              </a:pathLst>
            </a:custGeom>
            <a:solidFill>
              <a:srgbClr val="4F81BC"/>
            </a:solidFill>
          </p:spPr>
          <p:txBody>
            <a:bodyPr wrap="square" lIns="0" tIns="0" rIns="0" bIns="0" rtlCol="0"/>
            <a:lstStyle/>
            <a:p>
              <a:endParaRPr/>
            </a:p>
          </p:txBody>
        </p:sp>
        <p:sp>
          <p:nvSpPr>
            <p:cNvPr id="5" name="object 5"/>
            <p:cNvSpPr/>
            <p:nvPr/>
          </p:nvSpPr>
          <p:spPr>
            <a:xfrm>
              <a:off x="3201161" y="838961"/>
              <a:ext cx="1447800" cy="457200"/>
            </a:xfrm>
            <a:custGeom>
              <a:avLst/>
              <a:gdLst/>
              <a:ahLst/>
              <a:cxnLst/>
              <a:rect l="l" t="t" r="r" b="b"/>
              <a:pathLst>
                <a:path w="1447800" h="457200">
                  <a:moveTo>
                    <a:pt x="0" y="457200"/>
                  </a:moveTo>
                  <a:lnTo>
                    <a:pt x="1447800" y="457200"/>
                  </a:lnTo>
                  <a:lnTo>
                    <a:pt x="1447800" y="0"/>
                  </a:lnTo>
                  <a:lnTo>
                    <a:pt x="0" y="0"/>
                  </a:lnTo>
                  <a:lnTo>
                    <a:pt x="0" y="457200"/>
                  </a:lnTo>
                  <a:close/>
                </a:path>
              </a:pathLst>
            </a:custGeom>
            <a:ln w="25908">
              <a:solidFill>
                <a:srgbClr val="385D89"/>
              </a:solidFill>
            </a:ln>
          </p:spPr>
          <p:txBody>
            <a:bodyPr wrap="square" lIns="0" tIns="0" rIns="0" bIns="0" rtlCol="0"/>
            <a:lstStyle/>
            <a:p>
              <a:endParaRPr/>
            </a:p>
          </p:txBody>
        </p:sp>
        <p:sp>
          <p:nvSpPr>
            <p:cNvPr id="6" name="object 6"/>
            <p:cNvSpPr/>
            <p:nvPr/>
          </p:nvSpPr>
          <p:spPr>
            <a:xfrm>
              <a:off x="2591561" y="1524762"/>
              <a:ext cx="3429000" cy="1447800"/>
            </a:xfrm>
            <a:custGeom>
              <a:avLst/>
              <a:gdLst/>
              <a:ahLst/>
              <a:cxnLst/>
              <a:rect l="l" t="t" r="r" b="b"/>
              <a:pathLst>
                <a:path w="3429000" h="1447800">
                  <a:moveTo>
                    <a:pt x="3429000" y="0"/>
                  </a:moveTo>
                  <a:lnTo>
                    <a:pt x="0" y="0"/>
                  </a:lnTo>
                  <a:lnTo>
                    <a:pt x="0" y="1447800"/>
                  </a:lnTo>
                  <a:lnTo>
                    <a:pt x="3429000" y="1447800"/>
                  </a:lnTo>
                  <a:lnTo>
                    <a:pt x="3429000" y="0"/>
                  </a:lnTo>
                  <a:close/>
                </a:path>
              </a:pathLst>
            </a:custGeom>
            <a:solidFill>
              <a:srgbClr val="4F81BC"/>
            </a:solidFill>
          </p:spPr>
          <p:txBody>
            <a:bodyPr wrap="square" lIns="0" tIns="0" rIns="0" bIns="0" rtlCol="0"/>
            <a:lstStyle/>
            <a:p>
              <a:endParaRPr/>
            </a:p>
          </p:txBody>
        </p:sp>
        <p:sp>
          <p:nvSpPr>
            <p:cNvPr id="7" name="object 7"/>
            <p:cNvSpPr/>
            <p:nvPr/>
          </p:nvSpPr>
          <p:spPr>
            <a:xfrm>
              <a:off x="2591561" y="1524762"/>
              <a:ext cx="3429000" cy="1447800"/>
            </a:xfrm>
            <a:custGeom>
              <a:avLst/>
              <a:gdLst/>
              <a:ahLst/>
              <a:cxnLst/>
              <a:rect l="l" t="t" r="r" b="b"/>
              <a:pathLst>
                <a:path w="3429000" h="1447800">
                  <a:moveTo>
                    <a:pt x="0" y="1447800"/>
                  </a:moveTo>
                  <a:lnTo>
                    <a:pt x="3429000" y="1447800"/>
                  </a:lnTo>
                  <a:lnTo>
                    <a:pt x="3429000" y="0"/>
                  </a:lnTo>
                  <a:lnTo>
                    <a:pt x="0" y="0"/>
                  </a:lnTo>
                  <a:lnTo>
                    <a:pt x="0" y="1447800"/>
                  </a:lnTo>
                  <a:close/>
                </a:path>
              </a:pathLst>
            </a:custGeom>
            <a:ln w="25908">
              <a:solidFill>
                <a:srgbClr val="385D89"/>
              </a:solidFill>
            </a:ln>
          </p:spPr>
          <p:txBody>
            <a:bodyPr wrap="square" lIns="0" tIns="0" rIns="0" bIns="0" rtlCol="0"/>
            <a:lstStyle/>
            <a:p>
              <a:endParaRPr/>
            </a:p>
          </p:txBody>
        </p:sp>
        <p:sp>
          <p:nvSpPr>
            <p:cNvPr id="8" name="object 8"/>
            <p:cNvSpPr/>
            <p:nvPr/>
          </p:nvSpPr>
          <p:spPr>
            <a:xfrm>
              <a:off x="3909694" y="1219200"/>
              <a:ext cx="103505" cy="304800"/>
            </a:xfrm>
            <a:custGeom>
              <a:avLst/>
              <a:gdLst/>
              <a:ahLst/>
              <a:cxnLst/>
              <a:rect l="l" t="t" r="r" b="b"/>
              <a:pathLst>
                <a:path w="103504" h="304800">
                  <a:moveTo>
                    <a:pt x="7112" y="208534"/>
                  </a:moveTo>
                  <a:lnTo>
                    <a:pt x="1015" y="212089"/>
                  </a:lnTo>
                  <a:lnTo>
                    <a:pt x="0" y="215900"/>
                  </a:lnTo>
                  <a:lnTo>
                    <a:pt x="1650" y="218948"/>
                  </a:lnTo>
                  <a:lnTo>
                    <a:pt x="51180" y="304800"/>
                  </a:lnTo>
                  <a:lnTo>
                    <a:pt x="58608" y="292226"/>
                  </a:lnTo>
                  <a:lnTo>
                    <a:pt x="44957" y="292226"/>
                  </a:lnTo>
                  <a:lnTo>
                    <a:pt x="45015" y="268661"/>
                  </a:lnTo>
                  <a:lnTo>
                    <a:pt x="12700" y="212598"/>
                  </a:lnTo>
                  <a:lnTo>
                    <a:pt x="10921" y="209550"/>
                  </a:lnTo>
                  <a:lnTo>
                    <a:pt x="7112" y="208534"/>
                  </a:lnTo>
                  <a:close/>
                </a:path>
                <a:path w="103504" h="304800">
                  <a:moveTo>
                    <a:pt x="45070" y="268756"/>
                  </a:moveTo>
                  <a:lnTo>
                    <a:pt x="44957" y="292226"/>
                  </a:lnTo>
                  <a:lnTo>
                    <a:pt x="57657" y="292226"/>
                  </a:lnTo>
                  <a:lnTo>
                    <a:pt x="57673" y="289051"/>
                  </a:lnTo>
                  <a:lnTo>
                    <a:pt x="45719" y="289051"/>
                  </a:lnTo>
                  <a:lnTo>
                    <a:pt x="51313" y="279587"/>
                  </a:lnTo>
                  <a:lnTo>
                    <a:pt x="45070" y="268756"/>
                  </a:lnTo>
                  <a:close/>
                </a:path>
                <a:path w="103504" h="304800">
                  <a:moveTo>
                    <a:pt x="96265" y="209041"/>
                  </a:moveTo>
                  <a:lnTo>
                    <a:pt x="92455" y="210058"/>
                  </a:lnTo>
                  <a:lnTo>
                    <a:pt x="90677" y="212978"/>
                  </a:lnTo>
                  <a:lnTo>
                    <a:pt x="57770" y="268661"/>
                  </a:lnTo>
                  <a:lnTo>
                    <a:pt x="57657" y="292226"/>
                  </a:lnTo>
                  <a:lnTo>
                    <a:pt x="58608" y="292226"/>
                  </a:lnTo>
                  <a:lnTo>
                    <a:pt x="101600" y="219455"/>
                  </a:lnTo>
                  <a:lnTo>
                    <a:pt x="103377" y="216408"/>
                  </a:lnTo>
                  <a:lnTo>
                    <a:pt x="102362" y="212598"/>
                  </a:lnTo>
                  <a:lnTo>
                    <a:pt x="96265" y="209041"/>
                  </a:lnTo>
                  <a:close/>
                </a:path>
                <a:path w="103504" h="304800">
                  <a:moveTo>
                    <a:pt x="51313" y="279587"/>
                  </a:moveTo>
                  <a:lnTo>
                    <a:pt x="45719" y="289051"/>
                  </a:lnTo>
                  <a:lnTo>
                    <a:pt x="56768" y="289051"/>
                  </a:lnTo>
                  <a:lnTo>
                    <a:pt x="51313" y="279587"/>
                  </a:lnTo>
                  <a:close/>
                </a:path>
                <a:path w="103504" h="304800">
                  <a:moveTo>
                    <a:pt x="57770" y="268661"/>
                  </a:moveTo>
                  <a:lnTo>
                    <a:pt x="51313" y="279587"/>
                  </a:lnTo>
                  <a:lnTo>
                    <a:pt x="56768" y="289051"/>
                  </a:lnTo>
                  <a:lnTo>
                    <a:pt x="57673" y="289051"/>
                  </a:lnTo>
                  <a:lnTo>
                    <a:pt x="57770" y="268661"/>
                  </a:lnTo>
                  <a:close/>
                </a:path>
                <a:path w="103504" h="304800">
                  <a:moveTo>
                    <a:pt x="59054" y="0"/>
                  </a:moveTo>
                  <a:lnTo>
                    <a:pt x="46354" y="0"/>
                  </a:lnTo>
                  <a:lnTo>
                    <a:pt x="45070" y="268756"/>
                  </a:lnTo>
                  <a:lnTo>
                    <a:pt x="51313" y="279587"/>
                  </a:lnTo>
                  <a:lnTo>
                    <a:pt x="57770" y="268661"/>
                  </a:lnTo>
                  <a:lnTo>
                    <a:pt x="59054" y="0"/>
                  </a:lnTo>
                  <a:close/>
                </a:path>
              </a:pathLst>
            </a:custGeom>
            <a:solidFill>
              <a:srgbClr val="497DBA"/>
            </a:solidFill>
          </p:spPr>
          <p:txBody>
            <a:bodyPr wrap="square" lIns="0" tIns="0" rIns="0" bIns="0" rtlCol="0"/>
            <a:lstStyle/>
            <a:p>
              <a:endParaRPr/>
            </a:p>
          </p:txBody>
        </p:sp>
        <p:sp>
          <p:nvSpPr>
            <p:cNvPr id="9" name="object 9"/>
            <p:cNvSpPr/>
            <p:nvPr/>
          </p:nvSpPr>
          <p:spPr>
            <a:xfrm>
              <a:off x="3582161" y="3353561"/>
              <a:ext cx="762000" cy="304800"/>
            </a:xfrm>
            <a:custGeom>
              <a:avLst/>
              <a:gdLst/>
              <a:ahLst/>
              <a:cxnLst/>
              <a:rect l="l" t="t" r="r" b="b"/>
              <a:pathLst>
                <a:path w="762000" h="304800">
                  <a:moveTo>
                    <a:pt x="762000" y="0"/>
                  </a:moveTo>
                  <a:lnTo>
                    <a:pt x="0" y="0"/>
                  </a:lnTo>
                  <a:lnTo>
                    <a:pt x="0" y="304800"/>
                  </a:lnTo>
                  <a:lnTo>
                    <a:pt x="762000" y="304800"/>
                  </a:lnTo>
                  <a:lnTo>
                    <a:pt x="762000" y="0"/>
                  </a:lnTo>
                  <a:close/>
                </a:path>
              </a:pathLst>
            </a:custGeom>
            <a:solidFill>
              <a:srgbClr val="4F81BC"/>
            </a:solidFill>
          </p:spPr>
          <p:txBody>
            <a:bodyPr wrap="square" lIns="0" tIns="0" rIns="0" bIns="0" rtlCol="0"/>
            <a:lstStyle/>
            <a:p>
              <a:endParaRPr/>
            </a:p>
          </p:txBody>
        </p:sp>
        <p:sp>
          <p:nvSpPr>
            <p:cNvPr id="10" name="object 10"/>
            <p:cNvSpPr/>
            <p:nvPr/>
          </p:nvSpPr>
          <p:spPr>
            <a:xfrm>
              <a:off x="3582161" y="3353561"/>
              <a:ext cx="762000" cy="304800"/>
            </a:xfrm>
            <a:custGeom>
              <a:avLst/>
              <a:gdLst/>
              <a:ahLst/>
              <a:cxnLst/>
              <a:rect l="l" t="t" r="r" b="b"/>
              <a:pathLst>
                <a:path w="762000" h="304800">
                  <a:moveTo>
                    <a:pt x="0" y="304800"/>
                  </a:moveTo>
                  <a:lnTo>
                    <a:pt x="762000" y="304800"/>
                  </a:lnTo>
                  <a:lnTo>
                    <a:pt x="762000" y="0"/>
                  </a:lnTo>
                  <a:lnTo>
                    <a:pt x="0" y="0"/>
                  </a:lnTo>
                  <a:lnTo>
                    <a:pt x="0" y="304800"/>
                  </a:lnTo>
                  <a:close/>
                </a:path>
              </a:pathLst>
            </a:custGeom>
            <a:ln w="25908">
              <a:solidFill>
                <a:srgbClr val="385D89"/>
              </a:solidFill>
            </a:ln>
          </p:spPr>
          <p:txBody>
            <a:bodyPr wrap="square" lIns="0" tIns="0" rIns="0" bIns="0" rtlCol="0"/>
            <a:lstStyle/>
            <a:p>
              <a:endParaRPr/>
            </a:p>
          </p:txBody>
        </p:sp>
      </p:grpSp>
      <p:graphicFrame>
        <p:nvGraphicFramePr>
          <p:cNvPr id="11" name="object 11"/>
          <p:cNvGraphicFramePr>
            <a:graphicFrameLocks noGrp="1"/>
          </p:cNvGraphicFramePr>
          <p:nvPr/>
        </p:nvGraphicFramePr>
        <p:xfrm>
          <a:off x="76200" y="152400"/>
          <a:ext cx="8909050" cy="3956049"/>
        </p:xfrm>
        <a:graphic>
          <a:graphicData uri="http://schemas.openxmlformats.org/drawingml/2006/table">
            <a:tbl>
              <a:tblPr firstRow="1" bandRow="1">
                <a:tableStyleId>{2D5ABB26-0587-4C30-8999-92F81FD0307C}</a:tableStyleId>
              </a:tblPr>
              <a:tblGrid>
                <a:gridCol w="2282825"/>
                <a:gridCol w="3733800"/>
                <a:gridCol w="2892425"/>
              </a:tblGrid>
              <a:tr h="595757">
                <a:tc>
                  <a:txBody>
                    <a:bodyPr/>
                    <a:lstStyle/>
                    <a:p>
                      <a:pPr marL="373380">
                        <a:lnSpc>
                          <a:spcPct val="100000"/>
                        </a:lnSpc>
                        <a:spcBef>
                          <a:spcPts val="265"/>
                        </a:spcBef>
                      </a:pPr>
                      <a:r>
                        <a:rPr sz="2000" b="1" spc="5" dirty="0">
                          <a:solidFill>
                            <a:srgbClr val="FFFFFF"/>
                          </a:solidFill>
                          <a:latin typeface="Times New Roman"/>
                          <a:cs typeface="Times New Roman"/>
                        </a:rPr>
                        <a:t>Raw</a:t>
                      </a:r>
                      <a:r>
                        <a:rPr sz="2000" b="1" spc="-45" dirty="0">
                          <a:solidFill>
                            <a:srgbClr val="FFFFFF"/>
                          </a:solidFill>
                          <a:latin typeface="Times New Roman"/>
                          <a:cs typeface="Times New Roman"/>
                        </a:rPr>
                        <a:t> </a:t>
                      </a:r>
                      <a:r>
                        <a:rPr sz="2000" b="1" dirty="0">
                          <a:solidFill>
                            <a:srgbClr val="FFFFFF"/>
                          </a:solidFill>
                          <a:latin typeface="Times New Roman"/>
                          <a:cs typeface="Times New Roman"/>
                        </a:rPr>
                        <a:t>Products</a:t>
                      </a:r>
                      <a:endParaRPr sz="2000">
                        <a:latin typeface="Times New Roman"/>
                        <a:cs typeface="Times New Roman"/>
                      </a:endParaRPr>
                    </a:p>
                  </a:txBody>
                  <a:tcPr marL="0" marR="0" marT="33655" marB="0">
                    <a:lnL w="635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1242695">
                        <a:lnSpc>
                          <a:spcPct val="100000"/>
                        </a:lnSpc>
                        <a:spcBef>
                          <a:spcPts val="265"/>
                        </a:spcBef>
                      </a:pPr>
                      <a:r>
                        <a:rPr sz="2000" b="1" dirty="0">
                          <a:solidFill>
                            <a:srgbClr val="FFFFFF"/>
                          </a:solidFill>
                          <a:latin typeface="Times New Roman"/>
                          <a:cs typeface="Times New Roman"/>
                        </a:rPr>
                        <a:t>Conversion</a:t>
                      </a:r>
                      <a:endParaRPr sz="2000">
                        <a:latin typeface="Times New Roman"/>
                        <a:cs typeface="Times New Roman"/>
                      </a:endParaRPr>
                    </a:p>
                  </a:txBody>
                  <a:tcPr marL="0" marR="0" marT="33655" marB="0">
                    <a:lnL w="1270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648970">
                        <a:lnSpc>
                          <a:spcPct val="100000"/>
                        </a:lnSpc>
                        <a:spcBef>
                          <a:spcPts val="265"/>
                        </a:spcBef>
                      </a:pPr>
                      <a:r>
                        <a:rPr sz="2000" b="1" dirty="0">
                          <a:solidFill>
                            <a:srgbClr val="FFFFFF"/>
                          </a:solidFill>
                          <a:latin typeface="Times New Roman"/>
                          <a:cs typeface="Times New Roman"/>
                        </a:rPr>
                        <a:t>Final</a:t>
                      </a:r>
                      <a:r>
                        <a:rPr sz="2000" b="1" spc="-60" dirty="0">
                          <a:solidFill>
                            <a:srgbClr val="FFFFFF"/>
                          </a:solidFill>
                          <a:latin typeface="Times New Roman"/>
                          <a:cs typeface="Times New Roman"/>
                        </a:rPr>
                        <a:t> </a:t>
                      </a:r>
                      <a:r>
                        <a:rPr sz="2000" b="1" spc="-5" dirty="0">
                          <a:solidFill>
                            <a:srgbClr val="FFFFFF"/>
                          </a:solidFill>
                          <a:latin typeface="Times New Roman"/>
                          <a:cs typeface="Times New Roman"/>
                        </a:rPr>
                        <a:t>Products</a:t>
                      </a:r>
                      <a:endParaRPr sz="2000">
                        <a:latin typeface="Times New Roman"/>
                        <a:cs typeface="Times New Roman"/>
                      </a:endParaRPr>
                    </a:p>
                  </a:txBody>
                  <a:tcPr marL="0" marR="0" marT="33655" marB="0">
                    <a:lnL w="12700">
                      <a:solidFill>
                        <a:srgbClr val="FFFFFF"/>
                      </a:solidFill>
                      <a:prstDash val="solid"/>
                    </a:lnL>
                    <a:lnR w="6350">
                      <a:solidFill>
                        <a:srgbClr val="FFFFFF"/>
                      </a:solidFill>
                      <a:prstDash val="solid"/>
                    </a:lnR>
                    <a:lnT w="6350">
                      <a:solidFill>
                        <a:srgbClr val="FFFFFF"/>
                      </a:solidFill>
                      <a:prstDash val="solid"/>
                    </a:lnT>
                    <a:lnB w="38100">
                      <a:solidFill>
                        <a:srgbClr val="FFFFFF"/>
                      </a:solidFill>
                      <a:prstDash val="solid"/>
                    </a:lnB>
                    <a:solidFill>
                      <a:srgbClr val="4F81BC"/>
                    </a:solidFill>
                  </a:tcPr>
                </a:tc>
              </a:tr>
              <a:tr h="3360292">
                <a:tc>
                  <a:txBody>
                    <a:bodyPr/>
                    <a:lstStyle/>
                    <a:p>
                      <a:pPr>
                        <a:lnSpc>
                          <a:spcPct val="100000"/>
                        </a:lnSpc>
                      </a:pPr>
                      <a:endParaRPr sz="2200">
                        <a:latin typeface="Times New Roman"/>
                        <a:cs typeface="Times New Roman"/>
                      </a:endParaRPr>
                    </a:p>
                    <a:p>
                      <a:pPr>
                        <a:lnSpc>
                          <a:spcPct val="100000"/>
                        </a:lnSpc>
                        <a:spcBef>
                          <a:spcPts val="30"/>
                        </a:spcBef>
                      </a:pPr>
                      <a:endParaRPr sz="2200">
                        <a:latin typeface="Times New Roman"/>
                        <a:cs typeface="Times New Roman"/>
                      </a:endParaRPr>
                    </a:p>
                    <a:p>
                      <a:pPr marL="87630" marR="235585" indent="697865">
                        <a:lnSpc>
                          <a:spcPct val="100000"/>
                        </a:lnSpc>
                        <a:spcBef>
                          <a:spcPts val="5"/>
                        </a:spcBef>
                      </a:pPr>
                      <a:r>
                        <a:rPr sz="2000" spc="-5" dirty="0">
                          <a:latin typeface="Times New Roman"/>
                          <a:cs typeface="Times New Roman"/>
                        </a:rPr>
                        <a:t>Biomass </a:t>
                      </a:r>
                      <a:r>
                        <a:rPr sz="2000" dirty="0">
                          <a:latin typeface="Times New Roman"/>
                          <a:cs typeface="Times New Roman"/>
                        </a:rPr>
                        <a:t> (all rotating </a:t>
                      </a:r>
                      <a:r>
                        <a:rPr sz="2000" spc="5" dirty="0">
                          <a:latin typeface="Times New Roman"/>
                          <a:cs typeface="Times New Roman"/>
                        </a:rPr>
                        <a:t> </a:t>
                      </a:r>
                      <a:r>
                        <a:rPr sz="2000" spc="-5" dirty="0">
                          <a:latin typeface="Times New Roman"/>
                          <a:cs typeface="Times New Roman"/>
                        </a:rPr>
                        <a:t>materials,</a:t>
                      </a:r>
                      <a:r>
                        <a:rPr sz="2000" spc="-35" dirty="0">
                          <a:latin typeface="Times New Roman"/>
                          <a:cs typeface="Times New Roman"/>
                        </a:rPr>
                        <a:t> </a:t>
                      </a:r>
                      <a:r>
                        <a:rPr sz="2000" dirty="0">
                          <a:latin typeface="Times New Roman"/>
                          <a:cs typeface="Times New Roman"/>
                        </a:rPr>
                        <a:t>e.g.</a:t>
                      </a:r>
                      <a:r>
                        <a:rPr sz="2000" spc="-50" dirty="0">
                          <a:latin typeface="Times New Roman"/>
                          <a:cs typeface="Times New Roman"/>
                        </a:rPr>
                        <a:t> </a:t>
                      </a:r>
                      <a:r>
                        <a:rPr sz="2000" dirty="0">
                          <a:latin typeface="Times New Roman"/>
                          <a:cs typeface="Times New Roman"/>
                        </a:rPr>
                        <a:t>food </a:t>
                      </a:r>
                      <a:r>
                        <a:rPr sz="2000" spc="-484" dirty="0">
                          <a:latin typeface="Times New Roman"/>
                          <a:cs typeface="Times New Roman"/>
                        </a:rPr>
                        <a:t> </a:t>
                      </a:r>
                      <a:r>
                        <a:rPr sz="2000" dirty="0">
                          <a:latin typeface="Times New Roman"/>
                          <a:cs typeface="Times New Roman"/>
                        </a:rPr>
                        <a:t>waste plant </a:t>
                      </a:r>
                      <a:r>
                        <a:rPr sz="2000" spc="5" dirty="0">
                          <a:latin typeface="Times New Roman"/>
                          <a:cs typeface="Times New Roman"/>
                        </a:rPr>
                        <a:t> </a:t>
                      </a:r>
                      <a:r>
                        <a:rPr sz="2000" spc="-5" dirty="0">
                          <a:latin typeface="Times New Roman"/>
                          <a:cs typeface="Times New Roman"/>
                        </a:rPr>
                        <a:t>materials)</a:t>
                      </a:r>
                      <a:endParaRPr sz="2000">
                        <a:latin typeface="Times New Roman"/>
                        <a:cs typeface="Times New Roman"/>
                      </a:endParaRPr>
                    </a:p>
                  </a:txBody>
                  <a:tcPr marL="0" marR="0" marT="0" marB="0">
                    <a:lnL w="6350">
                      <a:solidFill>
                        <a:srgbClr val="FFFFFF"/>
                      </a:solidFill>
                      <a:prstDash val="solid"/>
                    </a:lnL>
                    <a:lnR w="12700">
                      <a:solidFill>
                        <a:srgbClr val="FFFFFF"/>
                      </a:solidFill>
                      <a:prstDash val="solid"/>
                    </a:lnR>
                    <a:lnT w="38100">
                      <a:solidFill>
                        <a:srgbClr val="FFFFFF"/>
                      </a:solidFill>
                      <a:prstDash val="solid"/>
                    </a:lnT>
                    <a:lnB w="6350">
                      <a:solidFill>
                        <a:srgbClr val="FFFFFF"/>
                      </a:solidFill>
                      <a:prstDash val="solid"/>
                    </a:lnB>
                    <a:solidFill>
                      <a:srgbClr val="D0D7E8"/>
                    </a:solidFill>
                  </a:tcPr>
                </a:tc>
                <a:tc>
                  <a:txBody>
                    <a:bodyPr/>
                    <a:lstStyle/>
                    <a:p>
                      <a:pPr marL="1017269">
                        <a:lnSpc>
                          <a:spcPts val="1975"/>
                        </a:lnSpc>
                        <a:spcBef>
                          <a:spcPts val="204"/>
                        </a:spcBef>
                      </a:pPr>
                      <a:r>
                        <a:rPr sz="1800" spc="-10" dirty="0">
                          <a:solidFill>
                            <a:srgbClr val="FFFFFF"/>
                          </a:solidFill>
                          <a:latin typeface="Calibri"/>
                          <a:cs typeface="Calibri"/>
                        </a:rPr>
                        <a:t>Preparation</a:t>
                      </a:r>
                      <a:endParaRPr sz="1800">
                        <a:latin typeface="Calibri"/>
                        <a:cs typeface="Calibri"/>
                      </a:endParaRPr>
                    </a:p>
                    <a:p>
                      <a:pPr marL="941069">
                        <a:lnSpc>
                          <a:spcPts val="1975"/>
                        </a:lnSpc>
                        <a:tabLst>
                          <a:tab pos="2453640" algn="l"/>
                        </a:tabLst>
                      </a:pPr>
                      <a:r>
                        <a:rPr sz="2700" spc="-7" baseline="-10802" dirty="0">
                          <a:solidFill>
                            <a:srgbClr val="FFFFFF"/>
                          </a:solidFill>
                          <a:latin typeface="Calibri"/>
                          <a:cs typeface="Calibri"/>
                        </a:rPr>
                        <a:t>of </a:t>
                      </a:r>
                      <a:r>
                        <a:rPr sz="2700" baseline="-10802" dirty="0">
                          <a:solidFill>
                            <a:srgbClr val="FFFFFF"/>
                          </a:solidFill>
                          <a:latin typeface="Calibri"/>
                          <a:cs typeface="Calibri"/>
                        </a:rPr>
                        <a:t>the</a:t>
                      </a:r>
                      <a:r>
                        <a:rPr sz="2700" spc="30" baseline="-10802" dirty="0">
                          <a:solidFill>
                            <a:srgbClr val="FFFFFF"/>
                          </a:solidFill>
                          <a:latin typeface="Calibri"/>
                          <a:cs typeface="Calibri"/>
                        </a:rPr>
                        <a:t> </a:t>
                      </a:r>
                      <a:r>
                        <a:rPr sz="2700" spc="-7" baseline="-10802" dirty="0">
                          <a:solidFill>
                            <a:srgbClr val="FFFFFF"/>
                          </a:solidFill>
                          <a:latin typeface="Calibri"/>
                          <a:cs typeface="Calibri"/>
                        </a:rPr>
                        <a:t>output	</a:t>
                      </a:r>
                      <a:r>
                        <a:rPr sz="1600" spc="-5" dirty="0">
                          <a:latin typeface="Times New Roman"/>
                          <a:cs typeface="Times New Roman"/>
                        </a:rPr>
                        <a:t>Mineralization</a:t>
                      </a:r>
                      <a:endParaRPr sz="1600">
                        <a:latin typeface="Times New Roman"/>
                        <a:cs typeface="Times New Roman"/>
                      </a:endParaRPr>
                    </a:p>
                    <a:p>
                      <a:pPr>
                        <a:lnSpc>
                          <a:spcPct val="100000"/>
                        </a:lnSpc>
                        <a:spcBef>
                          <a:spcPts val="40"/>
                        </a:spcBef>
                      </a:pPr>
                      <a:endParaRPr sz="1800">
                        <a:latin typeface="Times New Roman"/>
                        <a:cs typeface="Times New Roman"/>
                      </a:endParaRPr>
                    </a:p>
                    <a:p>
                      <a:pPr marL="320040">
                        <a:lnSpc>
                          <a:spcPct val="100000"/>
                        </a:lnSpc>
                      </a:pPr>
                      <a:r>
                        <a:rPr sz="1800" spc="-10" dirty="0">
                          <a:solidFill>
                            <a:srgbClr val="FFFFFF"/>
                          </a:solidFill>
                          <a:latin typeface="Calibri"/>
                          <a:cs typeface="Calibri"/>
                        </a:rPr>
                        <a:t>Fermentation</a:t>
                      </a:r>
                      <a:endParaRPr sz="1800">
                        <a:latin typeface="Calibri"/>
                        <a:cs typeface="Calibri"/>
                      </a:endParaRPr>
                    </a:p>
                    <a:p>
                      <a:pPr marL="663575" marR="321310" indent="-343535">
                        <a:lnSpc>
                          <a:spcPct val="100000"/>
                        </a:lnSpc>
                        <a:buAutoNum type="arabicPeriod"/>
                        <a:tabLst>
                          <a:tab pos="662940" algn="l"/>
                          <a:tab pos="663575" algn="l"/>
                        </a:tabLst>
                      </a:pPr>
                      <a:r>
                        <a:rPr sz="1800" spc="-5" dirty="0">
                          <a:solidFill>
                            <a:srgbClr val="FFFFFF"/>
                          </a:solidFill>
                          <a:latin typeface="Calibri"/>
                          <a:cs typeface="Calibri"/>
                        </a:rPr>
                        <a:t>Acid </a:t>
                      </a:r>
                      <a:r>
                        <a:rPr sz="1800" spc="-10" dirty="0">
                          <a:solidFill>
                            <a:srgbClr val="FFFFFF"/>
                          </a:solidFill>
                          <a:latin typeface="Calibri"/>
                          <a:cs typeface="Calibri"/>
                        </a:rPr>
                        <a:t>formation (from </a:t>
                      </a:r>
                      <a:r>
                        <a:rPr sz="1800" spc="-15" dirty="0">
                          <a:solidFill>
                            <a:srgbClr val="FFFFFF"/>
                          </a:solidFill>
                          <a:latin typeface="Calibri"/>
                          <a:cs typeface="Calibri"/>
                        </a:rPr>
                        <a:t>fats </a:t>
                      </a:r>
                      <a:r>
                        <a:rPr sz="1800" dirty="0">
                          <a:solidFill>
                            <a:srgbClr val="FFFFFF"/>
                          </a:solidFill>
                          <a:latin typeface="Calibri"/>
                          <a:cs typeface="Calibri"/>
                        </a:rPr>
                        <a:t>and </a:t>
                      </a:r>
                      <a:r>
                        <a:rPr sz="1800" spc="-395" dirty="0">
                          <a:solidFill>
                            <a:srgbClr val="FFFFFF"/>
                          </a:solidFill>
                          <a:latin typeface="Calibri"/>
                          <a:cs typeface="Calibri"/>
                        </a:rPr>
                        <a:t> </a:t>
                      </a:r>
                      <a:r>
                        <a:rPr sz="1800" spc="-5" dirty="0">
                          <a:solidFill>
                            <a:srgbClr val="FFFFFF"/>
                          </a:solidFill>
                          <a:latin typeface="Calibri"/>
                          <a:cs typeface="Calibri"/>
                        </a:rPr>
                        <a:t>cellulose</a:t>
                      </a:r>
                      <a:r>
                        <a:rPr sz="1800" spc="20" dirty="0">
                          <a:solidFill>
                            <a:srgbClr val="FFFFFF"/>
                          </a:solidFill>
                          <a:latin typeface="Calibri"/>
                          <a:cs typeface="Calibri"/>
                        </a:rPr>
                        <a:t> </a:t>
                      </a:r>
                      <a:r>
                        <a:rPr sz="1800" spc="-10" dirty="0">
                          <a:solidFill>
                            <a:srgbClr val="FFFFFF"/>
                          </a:solidFill>
                          <a:latin typeface="Calibri"/>
                          <a:cs typeface="Calibri"/>
                        </a:rPr>
                        <a:t>proteins)</a:t>
                      </a:r>
                      <a:endParaRPr sz="1800">
                        <a:latin typeface="Calibri"/>
                        <a:cs typeface="Calibri"/>
                      </a:endParaRPr>
                    </a:p>
                    <a:p>
                      <a:pPr marL="663575" marR="165100" indent="-343535">
                        <a:lnSpc>
                          <a:spcPct val="100000"/>
                        </a:lnSpc>
                        <a:spcBef>
                          <a:spcPts val="5"/>
                        </a:spcBef>
                        <a:buAutoNum type="arabicPeriod"/>
                        <a:tabLst>
                          <a:tab pos="662940" algn="l"/>
                          <a:tab pos="663575" algn="l"/>
                        </a:tabLst>
                      </a:pPr>
                      <a:r>
                        <a:rPr sz="1800" spc="-5" dirty="0">
                          <a:solidFill>
                            <a:srgbClr val="FFFFFF"/>
                          </a:solidFill>
                          <a:latin typeface="Calibri"/>
                          <a:cs typeface="Calibri"/>
                        </a:rPr>
                        <a:t>Acid</a:t>
                      </a:r>
                      <a:r>
                        <a:rPr sz="1800" dirty="0">
                          <a:solidFill>
                            <a:srgbClr val="FFFFFF"/>
                          </a:solidFill>
                          <a:latin typeface="Calibri"/>
                          <a:cs typeface="Calibri"/>
                        </a:rPr>
                        <a:t> </a:t>
                      </a:r>
                      <a:r>
                        <a:rPr sz="1800" spc="-10" dirty="0">
                          <a:solidFill>
                            <a:srgbClr val="FFFFFF"/>
                          </a:solidFill>
                          <a:latin typeface="Calibri"/>
                          <a:cs typeface="Calibri"/>
                        </a:rPr>
                        <a:t>reduction</a:t>
                      </a:r>
                      <a:r>
                        <a:rPr sz="1800" spc="10" dirty="0">
                          <a:solidFill>
                            <a:srgbClr val="FFFFFF"/>
                          </a:solidFill>
                          <a:latin typeface="Calibri"/>
                          <a:cs typeface="Calibri"/>
                        </a:rPr>
                        <a:t> </a:t>
                      </a:r>
                      <a:r>
                        <a:rPr sz="1800" dirty="0">
                          <a:solidFill>
                            <a:srgbClr val="FFFFFF"/>
                          </a:solidFill>
                          <a:latin typeface="Calibri"/>
                          <a:cs typeface="Calibri"/>
                        </a:rPr>
                        <a:t>(e.g.</a:t>
                      </a:r>
                      <a:r>
                        <a:rPr sz="1800" spc="-5" dirty="0">
                          <a:solidFill>
                            <a:srgbClr val="FFFFFF"/>
                          </a:solidFill>
                          <a:latin typeface="Calibri"/>
                          <a:cs typeface="Calibri"/>
                        </a:rPr>
                        <a:t> acetic</a:t>
                      </a:r>
                      <a:r>
                        <a:rPr sz="1800" spc="10" dirty="0">
                          <a:solidFill>
                            <a:srgbClr val="FFFFFF"/>
                          </a:solidFill>
                          <a:latin typeface="Calibri"/>
                          <a:cs typeface="Calibri"/>
                        </a:rPr>
                        <a:t> </a:t>
                      </a:r>
                      <a:r>
                        <a:rPr sz="1800" spc="-5" dirty="0">
                          <a:solidFill>
                            <a:srgbClr val="FFFFFF"/>
                          </a:solidFill>
                          <a:latin typeface="Calibri"/>
                          <a:cs typeface="Calibri"/>
                        </a:rPr>
                        <a:t>acid, </a:t>
                      </a:r>
                      <a:r>
                        <a:rPr sz="1800" spc="-395" dirty="0">
                          <a:solidFill>
                            <a:srgbClr val="FFFFFF"/>
                          </a:solidFill>
                          <a:latin typeface="Calibri"/>
                          <a:cs typeface="Calibri"/>
                        </a:rPr>
                        <a:t> </a:t>
                      </a:r>
                      <a:r>
                        <a:rPr sz="1800" spc="-5" dirty="0">
                          <a:solidFill>
                            <a:srgbClr val="FFFFFF"/>
                          </a:solidFill>
                          <a:latin typeface="Calibri"/>
                          <a:cs typeface="Calibri"/>
                        </a:rPr>
                        <a:t>CO</a:t>
                      </a:r>
                      <a:r>
                        <a:rPr sz="1800" spc="-7" baseline="-20833" dirty="0">
                          <a:solidFill>
                            <a:srgbClr val="FFFFFF"/>
                          </a:solidFill>
                          <a:latin typeface="Calibri"/>
                          <a:cs typeface="Calibri"/>
                        </a:rPr>
                        <a:t>2</a:t>
                      </a:r>
                      <a:r>
                        <a:rPr sz="1800" spc="-5" dirty="0">
                          <a:solidFill>
                            <a:srgbClr val="FFFFFF"/>
                          </a:solidFill>
                          <a:latin typeface="Calibri"/>
                          <a:cs typeface="Calibri"/>
                        </a:rPr>
                        <a:t>,</a:t>
                      </a:r>
                      <a:r>
                        <a:rPr sz="1800" dirty="0">
                          <a:solidFill>
                            <a:srgbClr val="FFFFFF"/>
                          </a:solidFill>
                          <a:latin typeface="Calibri"/>
                          <a:cs typeface="Calibri"/>
                        </a:rPr>
                        <a:t> </a:t>
                      </a:r>
                      <a:r>
                        <a:rPr sz="1800" spc="-5" dirty="0">
                          <a:solidFill>
                            <a:srgbClr val="FFFFFF"/>
                          </a:solidFill>
                          <a:latin typeface="Calibri"/>
                          <a:cs typeface="Calibri"/>
                        </a:rPr>
                        <a:t>H</a:t>
                      </a:r>
                      <a:r>
                        <a:rPr sz="1800" spc="-7" baseline="-20833" dirty="0">
                          <a:solidFill>
                            <a:srgbClr val="FFFFFF"/>
                          </a:solidFill>
                          <a:latin typeface="Calibri"/>
                          <a:cs typeface="Calibri"/>
                        </a:rPr>
                        <a:t>2</a:t>
                      </a:r>
                      <a:r>
                        <a:rPr sz="1800" spc="-5" dirty="0">
                          <a:solidFill>
                            <a:srgbClr val="FFFFFF"/>
                          </a:solidFill>
                          <a:latin typeface="Calibri"/>
                          <a:cs typeface="Calibri"/>
                        </a:rPr>
                        <a:t>,</a:t>
                      </a:r>
                      <a:r>
                        <a:rPr sz="1800" spc="5" dirty="0">
                          <a:solidFill>
                            <a:srgbClr val="FFFFFF"/>
                          </a:solidFill>
                          <a:latin typeface="Calibri"/>
                          <a:cs typeface="Calibri"/>
                        </a:rPr>
                        <a:t> </a:t>
                      </a:r>
                      <a:r>
                        <a:rPr sz="1800" spc="-5" dirty="0">
                          <a:solidFill>
                            <a:srgbClr val="FFFFFF"/>
                          </a:solidFill>
                          <a:latin typeface="Calibri"/>
                          <a:cs typeface="Calibri"/>
                        </a:rPr>
                        <a:t>H</a:t>
                      </a:r>
                      <a:r>
                        <a:rPr sz="1800" spc="-7" baseline="-20833" dirty="0">
                          <a:solidFill>
                            <a:srgbClr val="FFFFFF"/>
                          </a:solidFill>
                          <a:latin typeface="Calibri"/>
                          <a:cs typeface="Calibri"/>
                        </a:rPr>
                        <a:t>2</a:t>
                      </a:r>
                      <a:r>
                        <a:rPr sz="1800" spc="-5" dirty="0">
                          <a:solidFill>
                            <a:srgbClr val="FFFFFF"/>
                          </a:solidFill>
                          <a:latin typeface="Calibri"/>
                          <a:cs typeface="Calibri"/>
                        </a:rPr>
                        <a:t>O</a:t>
                      </a:r>
                      <a:endParaRPr sz="1800">
                        <a:latin typeface="Calibri"/>
                        <a:cs typeface="Calibri"/>
                      </a:endParaRPr>
                    </a:p>
                    <a:p>
                      <a:pPr>
                        <a:lnSpc>
                          <a:spcPct val="100000"/>
                        </a:lnSpc>
                        <a:spcBef>
                          <a:spcPts val="25"/>
                        </a:spcBef>
                      </a:pPr>
                      <a:endParaRPr sz="2950">
                        <a:latin typeface="Times New Roman"/>
                        <a:cs typeface="Times New Roman"/>
                      </a:endParaRPr>
                    </a:p>
                    <a:p>
                      <a:pPr marR="523875" algn="ctr">
                        <a:lnSpc>
                          <a:spcPct val="100000"/>
                        </a:lnSpc>
                      </a:pPr>
                      <a:r>
                        <a:rPr sz="1800" spc="-5" dirty="0">
                          <a:solidFill>
                            <a:srgbClr val="FFFFFF"/>
                          </a:solidFill>
                          <a:latin typeface="Calibri"/>
                          <a:cs typeface="Calibri"/>
                        </a:rPr>
                        <a:t>Heat</a:t>
                      </a:r>
                      <a:endParaRPr sz="1800">
                        <a:latin typeface="Calibri"/>
                        <a:cs typeface="Calibri"/>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6350">
                      <a:solidFill>
                        <a:srgbClr val="FFFFFF"/>
                      </a:solidFill>
                      <a:prstDash val="solid"/>
                    </a:lnB>
                  </a:tcPr>
                </a:tc>
                <a:tc>
                  <a:txBody>
                    <a:bodyPr/>
                    <a:lstStyle/>
                    <a:p>
                      <a:pPr marL="549275" indent="-457834">
                        <a:lnSpc>
                          <a:spcPct val="100000"/>
                        </a:lnSpc>
                        <a:spcBef>
                          <a:spcPts val="295"/>
                        </a:spcBef>
                        <a:buAutoNum type="arabicPeriod"/>
                        <a:tabLst>
                          <a:tab pos="549275" algn="l"/>
                          <a:tab pos="549910" algn="l"/>
                        </a:tabLst>
                      </a:pPr>
                      <a:r>
                        <a:rPr sz="2000" spc="-5" dirty="0">
                          <a:latin typeface="Times New Roman"/>
                          <a:cs typeface="Times New Roman"/>
                        </a:rPr>
                        <a:t>Biomass</a:t>
                      </a:r>
                      <a:endParaRPr sz="2000">
                        <a:latin typeface="Times New Roman"/>
                        <a:cs typeface="Times New Roman"/>
                      </a:endParaRPr>
                    </a:p>
                    <a:p>
                      <a:pPr marL="537210">
                        <a:lnSpc>
                          <a:spcPct val="100000"/>
                        </a:lnSpc>
                      </a:pPr>
                      <a:r>
                        <a:rPr sz="2000" spc="5" dirty="0">
                          <a:latin typeface="Times New Roman"/>
                          <a:cs typeface="Times New Roman"/>
                        </a:rPr>
                        <a:t>CH</a:t>
                      </a:r>
                      <a:r>
                        <a:rPr sz="1950" spc="7" baseline="-21367" dirty="0">
                          <a:latin typeface="Times New Roman"/>
                          <a:cs typeface="Times New Roman"/>
                        </a:rPr>
                        <a:t>4</a:t>
                      </a:r>
                      <a:r>
                        <a:rPr sz="1950" spc="-22" baseline="-21367" dirty="0">
                          <a:latin typeface="Times New Roman"/>
                          <a:cs typeface="Times New Roman"/>
                        </a:rPr>
                        <a:t> </a:t>
                      </a:r>
                      <a:r>
                        <a:rPr sz="2000" spc="5" dirty="0">
                          <a:latin typeface="Times New Roman"/>
                          <a:cs typeface="Times New Roman"/>
                        </a:rPr>
                        <a:t>(50–</a:t>
                      </a:r>
                      <a:r>
                        <a:rPr sz="2000" spc="-50" dirty="0">
                          <a:latin typeface="Times New Roman"/>
                          <a:cs typeface="Times New Roman"/>
                        </a:rPr>
                        <a:t> </a:t>
                      </a:r>
                      <a:r>
                        <a:rPr sz="2000" dirty="0">
                          <a:latin typeface="Times New Roman"/>
                          <a:cs typeface="Times New Roman"/>
                        </a:rPr>
                        <a:t>60%)</a:t>
                      </a:r>
                      <a:endParaRPr sz="2000">
                        <a:latin typeface="Times New Roman"/>
                        <a:cs typeface="Times New Roman"/>
                      </a:endParaRPr>
                    </a:p>
                    <a:p>
                      <a:pPr marL="537210">
                        <a:lnSpc>
                          <a:spcPct val="100000"/>
                        </a:lnSpc>
                      </a:pPr>
                      <a:r>
                        <a:rPr sz="2000" spc="5" dirty="0">
                          <a:latin typeface="Times New Roman"/>
                          <a:cs typeface="Times New Roman"/>
                        </a:rPr>
                        <a:t>CO</a:t>
                      </a:r>
                      <a:r>
                        <a:rPr sz="1950" spc="7" baseline="-21367" dirty="0">
                          <a:latin typeface="Times New Roman"/>
                          <a:cs typeface="Times New Roman"/>
                        </a:rPr>
                        <a:t>2</a:t>
                      </a:r>
                      <a:r>
                        <a:rPr sz="1950" spc="202" baseline="-21367" dirty="0">
                          <a:latin typeface="Times New Roman"/>
                          <a:cs typeface="Times New Roman"/>
                        </a:rPr>
                        <a:t> </a:t>
                      </a:r>
                      <a:r>
                        <a:rPr sz="2000" dirty="0">
                          <a:latin typeface="Times New Roman"/>
                          <a:cs typeface="Times New Roman"/>
                        </a:rPr>
                        <a:t>(30-40%)</a:t>
                      </a:r>
                      <a:endParaRPr sz="2000">
                        <a:latin typeface="Times New Roman"/>
                        <a:cs typeface="Times New Roman"/>
                      </a:endParaRPr>
                    </a:p>
                    <a:p>
                      <a:pPr marL="537210" marR="1936114">
                        <a:lnSpc>
                          <a:spcPct val="100000"/>
                        </a:lnSpc>
                      </a:pPr>
                      <a:r>
                        <a:rPr sz="2000" dirty="0">
                          <a:latin typeface="Times New Roman"/>
                          <a:cs typeface="Times New Roman"/>
                        </a:rPr>
                        <a:t>N </a:t>
                      </a:r>
                      <a:r>
                        <a:rPr sz="2000" spc="5" dirty="0">
                          <a:latin typeface="Times New Roman"/>
                          <a:cs typeface="Times New Roman"/>
                        </a:rPr>
                        <a:t> </a:t>
                      </a:r>
                      <a:r>
                        <a:rPr sz="2000" dirty="0">
                          <a:latin typeface="Times New Roman"/>
                          <a:cs typeface="Times New Roman"/>
                        </a:rPr>
                        <a:t>H </a:t>
                      </a:r>
                      <a:r>
                        <a:rPr sz="2000" spc="5" dirty="0">
                          <a:latin typeface="Times New Roman"/>
                          <a:cs typeface="Times New Roman"/>
                        </a:rPr>
                        <a:t> H</a:t>
                      </a:r>
                      <a:r>
                        <a:rPr sz="1950" spc="7" baseline="-21367" dirty="0">
                          <a:latin typeface="Times New Roman"/>
                          <a:cs typeface="Times New Roman"/>
                        </a:rPr>
                        <a:t>2</a:t>
                      </a:r>
                      <a:r>
                        <a:rPr sz="2000" dirty="0">
                          <a:latin typeface="Times New Roman"/>
                          <a:cs typeface="Times New Roman"/>
                        </a:rPr>
                        <a:t>S</a:t>
                      </a:r>
                      <a:endParaRPr sz="2000">
                        <a:latin typeface="Times New Roman"/>
                        <a:cs typeface="Times New Roman"/>
                      </a:endParaRPr>
                    </a:p>
                    <a:p>
                      <a:pPr marL="549275" marR="347980" indent="-457200">
                        <a:lnSpc>
                          <a:spcPct val="100000"/>
                        </a:lnSpc>
                        <a:buAutoNum type="arabicPeriod" startAt="2"/>
                        <a:tabLst>
                          <a:tab pos="549275" algn="l"/>
                          <a:tab pos="549910" algn="l"/>
                        </a:tabLst>
                      </a:pPr>
                      <a:r>
                        <a:rPr sz="2000" spc="-5" dirty="0">
                          <a:latin typeface="Times New Roman"/>
                          <a:cs typeface="Times New Roman"/>
                        </a:rPr>
                        <a:t>Organic </a:t>
                      </a:r>
                      <a:r>
                        <a:rPr sz="2000" dirty="0">
                          <a:latin typeface="Times New Roman"/>
                          <a:cs typeface="Times New Roman"/>
                        </a:rPr>
                        <a:t>residues: </a:t>
                      </a:r>
                      <a:r>
                        <a:rPr sz="2000" spc="5" dirty="0">
                          <a:latin typeface="Times New Roman"/>
                          <a:cs typeface="Times New Roman"/>
                        </a:rPr>
                        <a:t> </a:t>
                      </a:r>
                      <a:r>
                        <a:rPr sz="2000" dirty="0">
                          <a:latin typeface="Times New Roman"/>
                          <a:cs typeface="Times New Roman"/>
                        </a:rPr>
                        <a:t>lignin</a:t>
                      </a:r>
                      <a:r>
                        <a:rPr sz="2000" spc="-75" dirty="0">
                          <a:latin typeface="Times New Roman"/>
                          <a:cs typeface="Times New Roman"/>
                        </a:rPr>
                        <a:t> </a:t>
                      </a:r>
                      <a:r>
                        <a:rPr sz="2000" dirty="0">
                          <a:latin typeface="Times New Roman"/>
                          <a:cs typeface="Times New Roman"/>
                        </a:rPr>
                        <a:t>and</a:t>
                      </a:r>
                      <a:r>
                        <a:rPr sz="2000" spc="-55" dirty="0">
                          <a:latin typeface="Times New Roman"/>
                          <a:cs typeface="Times New Roman"/>
                        </a:rPr>
                        <a:t> </a:t>
                      </a:r>
                      <a:r>
                        <a:rPr sz="2000" dirty="0">
                          <a:latin typeface="Times New Roman"/>
                          <a:cs typeface="Times New Roman"/>
                        </a:rPr>
                        <a:t>cellulose</a:t>
                      </a:r>
                      <a:endParaRPr sz="2000">
                        <a:latin typeface="Times New Roman"/>
                        <a:cs typeface="Times New Roman"/>
                      </a:endParaRPr>
                    </a:p>
                    <a:p>
                      <a:pPr>
                        <a:lnSpc>
                          <a:spcPct val="100000"/>
                        </a:lnSpc>
                        <a:spcBef>
                          <a:spcPts val="45"/>
                        </a:spcBef>
                      </a:pPr>
                      <a:endParaRPr sz="2050">
                        <a:latin typeface="Times New Roman"/>
                        <a:cs typeface="Times New Roman"/>
                      </a:endParaRPr>
                    </a:p>
                    <a:p>
                      <a:pPr marL="346710">
                        <a:lnSpc>
                          <a:spcPct val="100000"/>
                        </a:lnSpc>
                      </a:pPr>
                      <a:r>
                        <a:rPr sz="2000" dirty="0">
                          <a:latin typeface="Times New Roman"/>
                          <a:cs typeface="Times New Roman"/>
                        </a:rPr>
                        <a:t>Slurry</a:t>
                      </a:r>
                      <a:r>
                        <a:rPr sz="2000" spc="-60" dirty="0">
                          <a:latin typeface="Times New Roman"/>
                          <a:cs typeface="Times New Roman"/>
                        </a:rPr>
                        <a:t> </a:t>
                      </a:r>
                      <a:r>
                        <a:rPr sz="2000" dirty="0">
                          <a:latin typeface="Times New Roman"/>
                          <a:cs typeface="Times New Roman"/>
                        </a:rPr>
                        <a:t>as</a:t>
                      </a:r>
                      <a:r>
                        <a:rPr sz="2000" spc="-35" dirty="0">
                          <a:latin typeface="Times New Roman"/>
                          <a:cs typeface="Times New Roman"/>
                        </a:rPr>
                        <a:t> </a:t>
                      </a:r>
                      <a:r>
                        <a:rPr sz="2000" spc="-10" dirty="0">
                          <a:latin typeface="Times New Roman"/>
                          <a:cs typeface="Times New Roman"/>
                        </a:rPr>
                        <a:t>fertilizer.</a:t>
                      </a:r>
                      <a:endParaRPr sz="2000">
                        <a:latin typeface="Times New Roman"/>
                        <a:cs typeface="Times New Roman"/>
                      </a:endParaRPr>
                    </a:p>
                  </a:txBody>
                  <a:tcPr marL="0" marR="0" marT="37465" marB="0">
                    <a:lnL w="12700">
                      <a:solidFill>
                        <a:srgbClr val="FFFFFF"/>
                      </a:solidFill>
                      <a:prstDash val="solid"/>
                    </a:lnL>
                    <a:lnR w="6350">
                      <a:solidFill>
                        <a:srgbClr val="FFFFFF"/>
                      </a:solidFill>
                      <a:prstDash val="solid"/>
                    </a:lnR>
                    <a:lnT w="38100">
                      <a:solidFill>
                        <a:srgbClr val="FFFFFF"/>
                      </a:solidFill>
                      <a:prstDash val="solid"/>
                    </a:lnT>
                    <a:lnB w="6350">
                      <a:solidFill>
                        <a:srgbClr val="FFFFFF"/>
                      </a:solidFill>
                      <a:prstDash val="solid"/>
                    </a:lnB>
                    <a:solidFill>
                      <a:srgbClr val="D0D7E8"/>
                    </a:solidFill>
                  </a:tcPr>
                </a:tc>
              </a:tr>
            </a:tbl>
          </a:graphicData>
        </a:graphic>
      </p:graphicFrame>
      <p:sp>
        <p:nvSpPr>
          <p:cNvPr id="12" name="object 12"/>
          <p:cNvSpPr/>
          <p:nvPr/>
        </p:nvSpPr>
        <p:spPr>
          <a:xfrm>
            <a:off x="2514600" y="1016508"/>
            <a:ext cx="685800" cy="103505"/>
          </a:xfrm>
          <a:custGeom>
            <a:avLst/>
            <a:gdLst/>
            <a:ahLst/>
            <a:cxnLst/>
            <a:rect l="l" t="t" r="r" b="b"/>
            <a:pathLst>
              <a:path w="685800" h="103505">
                <a:moveTo>
                  <a:pt x="597281" y="0"/>
                </a:moveTo>
                <a:lnTo>
                  <a:pt x="593470" y="1015"/>
                </a:lnTo>
                <a:lnTo>
                  <a:pt x="591693" y="4063"/>
                </a:lnTo>
                <a:lnTo>
                  <a:pt x="589914" y="6984"/>
                </a:lnTo>
                <a:lnTo>
                  <a:pt x="590931" y="10921"/>
                </a:lnTo>
                <a:lnTo>
                  <a:pt x="649801" y="45412"/>
                </a:lnTo>
                <a:lnTo>
                  <a:pt x="673226" y="45465"/>
                </a:lnTo>
                <a:lnTo>
                  <a:pt x="673226" y="58165"/>
                </a:lnTo>
                <a:lnTo>
                  <a:pt x="649712" y="58165"/>
                </a:lnTo>
                <a:lnTo>
                  <a:pt x="593725" y="90677"/>
                </a:lnTo>
                <a:lnTo>
                  <a:pt x="590676" y="92328"/>
                </a:lnTo>
                <a:lnTo>
                  <a:pt x="589661" y="96265"/>
                </a:lnTo>
                <a:lnTo>
                  <a:pt x="593217" y="102362"/>
                </a:lnTo>
                <a:lnTo>
                  <a:pt x="597026" y="103377"/>
                </a:lnTo>
                <a:lnTo>
                  <a:pt x="675059" y="58165"/>
                </a:lnTo>
                <a:lnTo>
                  <a:pt x="673226" y="58165"/>
                </a:lnTo>
                <a:lnTo>
                  <a:pt x="675151" y="58112"/>
                </a:lnTo>
                <a:lnTo>
                  <a:pt x="685800" y="51942"/>
                </a:lnTo>
                <a:lnTo>
                  <a:pt x="597281" y="0"/>
                </a:lnTo>
                <a:close/>
              </a:path>
              <a:path w="685800" h="103505">
                <a:moveTo>
                  <a:pt x="660689" y="51791"/>
                </a:moveTo>
                <a:lnTo>
                  <a:pt x="649804" y="58112"/>
                </a:lnTo>
                <a:lnTo>
                  <a:pt x="673226" y="58165"/>
                </a:lnTo>
                <a:lnTo>
                  <a:pt x="673226" y="57276"/>
                </a:lnTo>
                <a:lnTo>
                  <a:pt x="670051" y="57276"/>
                </a:lnTo>
                <a:lnTo>
                  <a:pt x="660689" y="51791"/>
                </a:lnTo>
                <a:close/>
              </a:path>
              <a:path w="685800" h="103505">
                <a:moveTo>
                  <a:pt x="0" y="43941"/>
                </a:moveTo>
                <a:lnTo>
                  <a:pt x="0" y="56641"/>
                </a:lnTo>
                <a:lnTo>
                  <a:pt x="649804" y="58112"/>
                </a:lnTo>
                <a:lnTo>
                  <a:pt x="660689" y="51791"/>
                </a:lnTo>
                <a:lnTo>
                  <a:pt x="649801" y="45412"/>
                </a:lnTo>
                <a:lnTo>
                  <a:pt x="0" y="43941"/>
                </a:lnTo>
                <a:close/>
              </a:path>
              <a:path w="685800" h="103505">
                <a:moveTo>
                  <a:pt x="670051" y="46354"/>
                </a:moveTo>
                <a:lnTo>
                  <a:pt x="660689" y="51791"/>
                </a:lnTo>
                <a:lnTo>
                  <a:pt x="670051" y="57276"/>
                </a:lnTo>
                <a:lnTo>
                  <a:pt x="670051" y="46354"/>
                </a:lnTo>
                <a:close/>
              </a:path>
              <a:path w="685800" h="103505">
                <a:moveTo>
                  <a:pt x="673226" y="46354"/>
                </a:moveTo>
                <a:lnTo>
                  <a:pt x="670051" y="46354"/>
                </a:lnTo>
                <a:lnTo>
                  <a:pt x="670051" y="57276"/>
                </a:lnTo>
                <a:lnTo>
                  <a:pt x="673226" y="57276"/>
                </a:lnTo>
                <a:lnTo>
                  <a:pt x="673226" y="46354"/>
                </a:lnTo>
                <a:close/>
              </a:path>
              <a:path w="685800" h="103505">
                <a:moveTo>
                  <a:pt x="649801" y="45412"/>
                </a:moveTo>
                <a:lnTo>
                  <a:pt x="660689" y="51791"/>
                </a:lnTo>
                <a:lnTo>
                  <a:pt x="670051" y="46354"/>
                </a:lnTo>
                <a:lnTo>
                  <a:pt x="673226" y="46354"/>
                </a:lnTo>
                <a:lnTo>
                  <a:pt x="673226" y="45465"/>
                </a:lnTo>
                <a:lnTo>
                  <a:pt x="649801" y="45412"/>
                </a:lnTo>
                <a:close/>
              </a:path>
            </a:pathLst>
          </a:custGeom>
          <a:solidFill>
            <a:srgbClr val="497DBA"/>
          </a:solidFill>
        </p:spPr>
        <p:txBody>
          <a:bodyPr wrap="square" lIns="0" tIns="0" rIns="0" bIns="0" rtlCol="0"/>
          <a:lstStyle/>
          <a:p>
            <a:endParaRPr/>
          </a:p>
        </p:txBody>
      </p:sp>
      <p:sp>
        <p:nvSpPr>
          <p:cNvPr id="13" name="object 13"/>
          <p:cNvSpPr/>
          <p:nvPr/>
        </p:nvSpPr>
        <p:spPr>
          <a:xfrm>
            <a:off x="4648200" y="1016635"/>
            <a:ext cx="1447800" cy="103505"/>
          </a:xfrm>
          <a:custGeom>
            <a:avLst/>
            <a:gdLst/>
            <a:ahLst/>
            <a:cxnLst/>
            <a:rect l="l" t="t" r="r" b="b"/>
            <a:pathLst>
              <a:path w="1447800" h="103505">
                <a:moveTo>
                  <a:pt x="1359280" y="0"/>
                </a:moveTo>
                <a:lnTo>
                  <a:pt x="1355344" y="1015"/>
                </a:lnTo>
                <a:lnTo>
                  <a:pt x="1353565" y="3937"/>
                </a:lnTo>
                <a:lnTo>
                  <a:pt x="1351788" y="6985"/>
                </a:lnTo>
                <a:lnTo>
                  <a:pt x="1352803" y="10922"/>
                </a:lnTo>
                <a:lnTo>
                  <a:pt x="1411600" y="45313"/>
                </a:lnTo>
                <a:lnTo>
                  <a:pt x="1435227" y="45338"/>
                </a:lnTo>
                <a:lnTo>
                  <a:pt x="1435227" y="58038"/>
                </a:lnTo>
                <a:lnTo>
                  <a:pt x="1411770" y="58038"/>
                </a:lnTo>
                <a:lnTo>
                  <a:pt x="1355725" y="90677"/>
                </a:lnTo>
                <a:lnTo>
                  <a:pt x="1352803" y="92328"/>
                </a:lnTo>
                <a:lnTo>
                  <a:pt x="1351661" y="96265"/>
                </a:lnTo>
                <a:lnTo>
                  <a:pt x="1355216" y="102362"/>
                </a:lnTo>
                <a:lnTo>
                  <a:pt x="1359153" y="103377"/>
                </a:lnTo>
                <a:lnTo>
                  <a:pt x="1437101" y="58038"/>
                </a:lnTo>
                <a:lnTo>
                  <a:pt x="1435227" y="58038"/>
                </a:lnTo>
                <a:lnTo>
                  <a:pt x="1437144" y="58014"/>
                </a:lnTo>
                <a:lnTo>
                  <a:pt x="1447800" y="51815"/>
                </a:lnTo>
                <a:lnTo>
                  <a:pt x="1359280" y="0"/>
                </a:lnTo>
                <a:close/>
              </a:path>
              <a:path w="1447800" h="103505">
                <a:moveTo>
                  <a:pt x="1422586" y="51740"/>
                </a:moveTo>
                <a:lnTo>
                  <a:pt x="1411813" y="58014"/>
                </a:lnTo>
                <a:lnTo>
                  <a:pt x="1435227" y="58038"/>
                </a:lnTo>
                <a:lnTo>
                  <a:pt x="1435227" y="57276"/>
                </a:lnTo>
                <a:lnTo>
                  <a:pt x="1432052" y="57276"/>
                </a:lnTo>
                <a:lnTo>
                  <a:pt x="1422586" y="51740"/>
                </a:lnTo>
                <a:close/>
              </a:path>
              <a:path w="1447800" h="103505">
                <a:moveTo>
                  <a:pt x="0" y="43814"/>
                </a:moveTo>
                <a:lnTo>
                  <a:pt x="0" y="56514"/>
                </a:lnTo>
                <a:lnTo>
                  <a:pt x="1411813" y="58014"/>
                </a:lnTo>
                <a:lnTo>
                  <a:pt x="1422586" y="51740"/>
                </a:lnTo>
                <a:lnTo>
                  <a:pt x="1411600" y="45313"/>
                </a:lnTo>
                <a:lnTo>
                  <a:pt x="0" y="43814"/>
                </a:lnTo>
                <a:close/>
              </a:path>
              <a:path w="1447800" h="103505">
                <a:moveTo>
                  <a:pt x="1432052" y="46227"/>
                </a:moveTo>
                <a:lnTo>
                  <a:pt x="1422586" y="51740"/>
                </a:lnTo>
                <a:lnTo>
                  <a:pt x="1432052" y="57276"/>
                </a:lnTo>
                <a:lnTo>
                  <a:pt x="1432052" y="46227"/>
                </a:lnTo>
                <a:close/>
              </a:path>
              <a:path w="1447800" h="103505">
                <a:moveTo>
                  <a:pt x="1435227" y="46227"/>
                </a:moveTo>
                <a:lnTo>
                  <a:pt x="1432052" y="46227"/>
                </a:lnTo>
                <a:lnTo>
                  <a:pt x="1432052" y="57276"/>
                </a:lnTo>
                <a:lnTo>
                  <a:pt x="1435227" y="57276"/>
                </a:lnTo>
                <a:lnTo>
                  <a:pt x="1435227" y="46227"/>
                </a:lnTo>
                <a:close/>
              </a:path>
              <a:path w="1447800" h="103505">
                <a:moveTo>
                  <a:pt x="1411600" y="45313"/>
                </a:moveTo>
                <a:lnTo>
                  <a:pt x="1422586" y="51740"/>
                </a:lnTo>
                <a:lnTo>
                  <a:pt x="1432052" y="46227"/>
                </a:lnTo>
                <a:lnTo>
                  <a:pt x="1435227" y="46227"/>
                </a:lnTo>
                <a:lnTo>
                  <a:pt x="1435227" y="45338"/>
                </a:lnTo>
                <a:lnTo>
                  <a:pt x="1411600" y="45313"/>
                </a:lnTo>
                <a:close/>
              </a:path>
            </a:pathLst>
          </a:custGeom>
          <a:solidFill>
            <a:srgbClr val="497DBA"/>
          </a:solidFill>
        </p:spPr>
        <p:txBody>
          <a:bodyPr wrap="square" lIns="0" tIns="0" rIns="0" bIns="0" rtlCol="0"/>
          <a:lstStyle/>
          <a:p>
            <a:endParaRPr/>
          </a:p>
        </p:txBody>
      </p:sp>
      <p:sp>
        <p:nvSpPr>
          <p:cNvPr id="14" name="object 14"/>
          <p:cNvSpPr/>
          <p:nvPr/>
        </p:nvSpPr>
        <p:spPr>
          <a:xfrm>
            <a:off x="3911600" y="2973323"/>
            <a:ext cx="103505" cy="381000"/>
          </a:xfrm>
          <a:custGeom>
            <a:avLst/>
            <a:gdLst/>
            <a:ahLst/>
            <a:cxnLst/>
            <a:rect l="l" t="t" r="r" b="b"/>
            <a:pathLst>
              <a:path w="103504" h="381000">
                <a:moveTo>
                  <a:pt x="52255" y="25173"/>
                </a:moveTo>
                <a:lnTo>
                  <a:pt x="45779" y="36064"/>
                </a:lnTo>
                <a:lnTo>
                  <a:pt x="42925" y="381000"/>
                </a:lnTo>
                <a:lnTo>
                  <a:pt x="55625" y="381000"/>
                </a:lnTo>
                <a:lnTo>
                  <a:pt x="58479" y="36052"/>
                </a:lnTo>
                <a:lnTo>
                  <a:pt x="52255" y="25173"/>
                </a:lnTo>
                <a:close/>
              </a:path>
              <a:path w="103504" h="381000">
                <a:moveTo>
                  <a:pt x="59656" y="12573"/>
                </a:moveTo>
                <a:lnTo>
                  <a:pt x="58674" y="12573"/>
                </a:lnTo>
                <a:lnTo>
                  <a:pt x="58486" y="36064"/>
                </a:lnTo>
                <a:lnTo>
                  <a:pt x="90677" y="92328"/>
                </a:lnTo>
                <a:lnTo>
                  <a:pt x="92328" y="95376"/>
                </a:lnTo>
                <a:lnTo>
                  <a:pt x="96265" y="96392"/>
                </a:lnTo>
                <a:lnTo>
                  <a:pt x="99313" y="94614"/>
                </a:lnTo>
                <a:lnTo>
                  <a:pt x="102362" y="92963"/>
                </a:lnTo>
                <a:lnTo>
                  <a:pt x="103377" y="89026"/>
                </a:lnTo>
                <a:lnTo>
                  <a:pt x="101726" y="85978"/>
                </a:lnTo>
                <a:lnTo>
                  <a:pt x="59656" y="12573"/>
                </a:lnTo>
                <a:close/>
              </a:path>
              <a:path w="103504" h="381000">
                <a:moveTo>
                  <a:pt x="52450" y="0"/>
                </a:moveTo>
                <a:lnTo>
                  <a:pt x="1777" y="85216"/>
                </a:lnTo>
                <a:lnTo>
                  <a:pt x="0" y="88137"/>
                </a:lnTo>
                <a:lnTo>
                  <a:pt x="1015" y="92075"/>
                </a:lnTo>
                <a:lnTo>
                  <a:pt x="4063" y="93852"/>
                </a:lnTo>
                <a:lnTo>
                  <a:pt x="6985" y="95630"/>
                </a:lnTo>
                <a:lnTo>
                  <a:pt x="10922" y="94614"/>
                </a:lnTo>
                <a:lnTo>
                  <a:pt x="12700" y="91693"/>
                </a:lnTo>
                <a:lnTo>
                  <a:pt x="45779" y="36064"/>
                </a:lnTo>
                <a:lnTo>
                  <a:pt x="45974" y="12573"/>
                </a:lnTo>
                <a:lnTo>
                  <a:pt x="59656" y="12573"/>
                </a:lnTo>
                <a:lnTo>
                  <a:pt x="52450" y="0"/>
                </a:lnTo>
                <a:close/>
              </a:path>
              <a:path w="103504" h="381000">
                <a:moveTo>
                  <a:pt x="58674" y="12573"/>
                </a:moveTo>
                <a:lnTo>
                  <a:pt x="45974" y="12573"/>
                </a:lnTo>
                <a:lnTo>
                  <a:pt x="45779" y="36064"/>
                </a:lnTo>
                <a:lnTo>
                  <a:pt x="52255" y="25173"/>
                </a:lnTo>
                <a:lnTo>
                  <a:pt x="46862" y="15748"/>
                </a:lnTo>
                <a:lnTo>
                  <a:pt x="58647" y="15748"/>
                </a:lnTo>
                <a:lnTo>
                  <a:pt x="58674" y="12573"/>
                </a:lnTo>
                <a:close/>
              </a:path>
              <a:path w="103504" h="381000">
                <a:moveTo>
                  <a:pt x="58647" y="15748"/>
                </a:moveTo>
                <a:lnTo>
                  <a:pt x="46862" y="15748"/>
                </a:lnTo>
                <a:lnTo>
                  <a:pt x="57785" y="15875"/>
                </a:lnTo>
                <a:lnTo>
                  <a:pt x="52255" y="25173"/>
                </a:lnTo>
                <a:lnTo>
                  <a:pt x="58479" y="36052"/>
                </a:lnTo>
                <a:lnTo>
                  <a:pt x="58647" y="15748"/>
                </a:lnTo>
                <a:close/>
              </a:path>
              <a:path w="103504" h="381000">
                <a:moveTo>
                  <a:pt x="46862" y="15748"/>
                </a:moveTo>
                <a:lnTo>
                  <a:pt x="52255" y="25173"/>
                </a:lnTo>
                <a:lnTo>
                  <a:pt x="57785" y="15875"/>
                </a:lnTo>
                <a:lnTo>
                  <a:pt x="46862" y="15748"/>
                </a:lnTo>
                <a:close/>
              </a:path>
            </a:pathLst>
          </a:custGeom>
          <a:solidFill>
            <a:srgbClr val="497DBA"/>
          </a:solidFill>
        </p:spPr>
        <p:txBody>
          <a:bodyPr wrap="square" lIns="0" tIns="0" rIns="0" bIns="0" rtlCol="0"/>
          <a:lstStyle/>
          <a:p>
            <a:endParaRPr/>
          </a:p>
        </p:txBody>
      </p:sp>
      <p:sp>
        <p:nvSpPr>
          <p:cNvPr id="15" name="object 15"/>
          <p:cNvSpPr/>
          <p:nvPr/>
        </p:nvSpPr>
        <p:spPr>
          <a:xfrm>
            <a:off x="3911727" y="3657600"/>
            <a:ext cx="103505" cy="457200"/>
          </a:xfrm>
          <a:custGeom>
            <a:avLst/>
            <a:gdLst/>
            <a:ahLst/>
            <a:cxnLst/>
            <a:rect l="l" t="t" r="r" b="b"/>
            <a:pathLst>
              <a:path w="103504" h="457200">
                <a:moveTo>
                  <a:pt x="52116" y="25109"/>
                </a:moveTo>
                <a:lnTo>
                  <a:pt x="45686" y="35970"/>
                </a:lnTo>
                <a:lnTo>
                  <a:pt x="42799" y="457200"/>
                </a:lnTo>
                <a:lnTo>
                  <a:pt x="55499" y="457200"/>
                </a:lnTo>
                <a:lnTo>
                  <a:pt x="58386" y="36018"/>
                </a:lnTo>
                <a:lnTo>
                  <a:pt x="52116" y="25109"/>
                </a:lnTo>
                <a:close/>
              </a:path>
              <a:path w="103504" h="457200">
                <a:moveTo>
                  <a:pt x="59529" y="12573"/>
                </a:moveTo>
                <a:lnTo>
                  <a:pt x="58547" y="12573"/>
                </a:lnTo>
                <a:lnTo>
                  <a:pt x="58386" y="36018"/>
                </a:lnTo>
                <a:lnTo>
                  <a:pt x="90677" y="92201"/>
                </a:lnTo>
                <a:lnTo>
                  <a:pt x="92456" y="95250"/>
                </a:lnTo>
                <a:lnTo>
                  <a:pt x="96265" y="96393"/>
                </a:lnTo>
                <a:lnTo>
                  <a:pt x="102362" y="92837"/>
                </a:lnTo>
                <a:lnTo>
                  <a:pt x="103377" y="88900"/>
                </a:lnTo>
                <a:lnTo>
                  <a:pt x="101600" y="85979"/>
                </a:lnTo>
                <a:lnTo>
                  <a:pt x="59529" y="12573"/>
                </a:lnTo>
                <a:close/>
              </a:path>
              <a:path w="103504" h="457200">
                <a:moveTo>
                  <a:pt x="52324" y="0"/>
                </a:moveTo>
                <a:lnTo>
                  <a:pt x="1777" y="85217"/>
                </a:lnTo>
                <a:lnTo>
                  <a:pt x="0" y="88264"/>
                </a:lnTo>
                <a:lnTo>
                  <a:pt x="1015" y="92075"/>
                </a:lnTo>
                <a:lnTo>
                  <a:pt x="4063" y="93980"/>
                </a:lnTo>
                <a:lnTo>
                  <a:pt x="6985" y="95757"/>
                </a:lnTo>
                <a:lnTo>
                  <a:pt x="10922" y="94742"/>
                </a:lnTo>
                <a:lnTo>
                  <a:pt x="12700" y="91693"/>
                </a:lnTo>
                <a:lnTo>
                  <a:pt x="45658" y="36018"/>
                </a:lnTo>
                <a:lnTo>
                  <a:pt x="45761" y="25109"/>
                </a:lnTo>
                <a:lnTo>
                  <a:pt x="45847" y="12573"/>
                </a:lnTo>
                <a:lnTo>
                  <a:pt x="59529" y="12573"/>
                </a:lnTo>
                <a:lnTo>
                  <a:pt x="52324" y="0"/>
                </a:lnTo>
                <a:close/>
              </a:path>
              <a:path w="103504" h="457200">
                <a:moveTo>
                  <a:pt x="58525" y="15748"/>
                </a:moveTo>
                <a:lnTo>
                  <a:pt x="57658" y="15748"/>
                </a:lnTo>
                <a:lnTo>
                  <a:pt x="52116" y="25109"/>
                </a:lnTo>
                <a:lnTo>
                  <a:pt x="58386" y="36018"/>
                </a:lnTo>
                <a:lnTo>
                  <a:pt x="58525" y="15748"/>
                </a:lnTo>
                <a:close/>
              </a:path>
              <a:path w="103504" h="457200">
                <a:moveTo>
                  <a:pt x="58547" y="12573"/>
                </a:moveTo>
                <a:lnTo>
                  <a:pt x="45847" y="12573"/>
                </a:lnTo>
                <a:lnTo>
                  <a:pt x="45686" y="35970"/>
                </a:lnTo>
                <a:lnTo>
                  <a:pt x="52116" y="25109"/>
                </a:lnTo>
                <a:lnTo>
                  <a:pt x="46736" y="15748"/>
                </a:lnTo>
                <a:lnTo>
                  <a:pt x="58525" y="15748"/>
                </a:lnTo>
                <a:lnTo>
                  <a:pt x="58547" y="12573"/>
                </a:lnTo>
                <a:close/>
              </a:path>
              <a:path w="103504" h="457200">
                <a:moveTo>
                  <a:pt x="57658" y="15748"/>
                </a:moveTo>
                <a:lnTo>
                  <a:pt x="46736" y="15748"/>
                </a:lnTo>
                <a:lnTo>
                  <a:pt x="52116" y="25109"/>
                </a:lnTo>
                <a:lnTo>
                  <a:pt x="57658" y="15748"/>
                </a:lnTo>
                <a:close/>
              </a:path>
            </a:pathLst>
          </a:custGeom>
          <a:solidFill>
            <a:srgbClr val="497DBA"/>
          </a:solidFill>
        </p:spPr>
        <p:txBody>
          <a:bodyPr wrap="square" lIns="0" tIns="0" rIns="0" bIns="0" rtlCol="0"/>
          <a:lstStyle/>
          <a:p>
            <a:endParaRPr/>
          </a:p>
        </p:txBody>
      </p:sp>
      <p:sp>
        <p:nvSpPr>
          <p:cNvPr id="16" name="object 16"/>
          <p:cNvSpPr/>
          <p:nvPr/>
        </p:nvSpPr>
        <p:spPr>
          <a:xfrm>
            <a:off x="4343400" y="3453638"/>
            <a:ext cx="1752600" cy="103505"/>
          </a:xfrm>
          <a:custGeom>
            <a:avLst/>
            <a:gdLst/>
            <a:ahLst/>
            <a:cxnLst/>
            <a:rect l="l" t="t" r="r" b="b"/>
            <a:pathLst>
              <a:path w="1752600" h="103504">
                <a:moveTo>
                  <a:pt x="88646" y="0"/>
                </a:moveTo>
                <a:lnTo>
                  <a:pt x="85598" y="1650"/>
                </a:lnTo>
                <a:lnTo>
                  <a:pt x="0" y="51562"/>
                </a:lnTo>
                <a:lnTo>
                  <a:pt x="88519" y="103377"/>
                </a:lnTo>
                <a:lnTo>
                  <a:pt x="92455" y="102362"/>
                </a:lnTo>
                <a:lnTo>
                  <a:pt x="96012" y="96265"/>
                </a:lnTo>
                <a:lnTo>
                  <a:pt x="94996" y="92328"/>
                </a:lnTo>
                <a:lnTo>
                  <a:pt x="36033" y="57934"/>
                </a:lnTo>
                <a:lnTo>
                  <a:pt x="12573" y="57912"/>
                </a:lnTo>
                <a:lnTo>
                  <a:pt x="12573" y="45212"/>
                </a:lnTo>
                <a:lnTo>
                  <a:pt x="36051" y="45212"/>
                </a:lnTo>
                <a:lnTo>
                  <a:pt x="94996" y="10922"/>
                </a:lnTo>
                <a:lnTo>
                  <a:pt x="96012" y="6985"/>
                </a:lnTo>
                <a:lnTo>
                  <a:pt x="94361" y="3937"/>
                </a:lnTo>
                <a:lnTo>
                  <a:pt x="92583" y="1015"/>
                </a:lnTo>
                <a:lnTo>
                  <a:pt x="88646" y="0"/>
                </a:lnTo>
                <a:close/>
              </a:path>
              <a:path w="1752600" h="103504">
                <a:moveTo>
                  <a:pt x="36012" y="45234"/>
                </a:moveTo>
                <a:lnTo>
                  <a:pt x="25122" y="51569"/>
                </a:lnTo>
                <a:lnTo>
                  <a:pt x="36033" y="57934"/>
                </a:lnTo>
                <a:lnTo>
                  <a:pt x="1752600" y="59562"/>
                </a:lnTo>
                <a:lnTo>
                  <a:pt x="1752600" y="46862"/>
                </a:lnTo>
                <a:lnTo>
                  <a:pt x="36012" y="45234"/>
                </a:lnTo>
                <a:close/>
              </a:path>
              <a:path w="1752600" h="103504">
                <a:moveTo>
                  <a:pt x="12573" y="45212"/>
                </a:moveTo>
                <a:lnTo>
                  <a:pt x="12573" y="57912"/>
                </a:lnTo>
                <a:lnTo>
                  <a:pt x="36033" y="57934"/>
                </a:lnTo>
                <a:lnTo>
                  <a:pt x="34471" y="57023"/>
                </a:lnTo>
                <a:lnTo>
                  <a:pt x="15748" y="57023"/>
                </a:lnTo>
                <a:lnTo>
                  <a:pt x="15748" y="46100"/>
                </a:lnTo>
                <a:lnTo>
                  <a:pt x="34523" y="46100"/>
                </a:lnTo>
                <a:lnTo>
                  <a:pt x="36012" y="45234"/>
                </a:lnTo>
                <a:lnTo>
                  <a:pt x="12573" y="45212"/>
                </a:lnTo>
                <a:close/>
              </a:path>
              <a:path w="1752600" h="103504">
                <a:moveTo>
                  <a:pt x="15748" y="46100"/>
                </a:moveTo>
                <a:lnTo>
                  <a:pt x="15748" y="57023"/>
                </a:lnTo>
                <a:lnTo>
                  <a:pt x="25122" y="51569"/>
                </a:lnTo>
                <a:lnTo>
                  <a:pt x="15748" y="46100"/>
                </a:lnTo>
                <a:close/>
              </a:path>
              <a:path w="1752600" h="103504">
                <a:moveTo>
                  <a:pt x="25122" y="51569"/>
                </a:moveTo>
                <a:lnTo>
                  <a:pt x="15748" y="57023"/>
                </a:lnTo>
                <a:lnTo>
                  <a:pt x="34471" y="57023"/>
                </a:lnTo>
                <a:lnTo>
                  <a:pt x="25122" y="51569"/>
                </a:lnTo>
                <a:close/>
              </a:path>
              <a:path w="1752600" h="103504">
                <a:moveTo>
                  <a:pt x="34523" y="46100"/>
                </a:moveTo>
                <a:lnTo>
                  <a:pt x="15748" y="46100"/>
                </a:lnTo>
                <a:lnTo>
                  <a:pt x="25122" y="51569"/>
                </a:lnTo>
                <a:lnTo>
                  <a:pt x="34523" y="46100"/>
                </a:lnTo>
                <a:close/>
              </a:path>
              <a:path w="1752600" h="103504">
                <a:moveTo>
                  <a:pt x="36051" y="45212"/>
                </a:moveTo>
                <a:lnTo>
                  <a:pt x="12573" y="45212"/>
                </a:lnTo>
                <a:lnTo>
                  <a:pt x="36012" y="45234"/>
                </a:lnTo>
                <a:close/>
              </a:path>
            </a:pathLst>
          </a:custGeom>
          <a:solidFill>
            <a:srgbClr val="497DBA"/>
          </a:solidFill>
        </p:spPr>
        <p:txBody>
          <a:bodyPr wrap="square" lIns="0" tIns="0" rIns="0" bIns="0" rtlCol="0"/>
          <a:lstStyle/>
          <a:p>
            <a:endParaRPr/>
          </a:p>
        </p:txBody>
      </p:sp>
      <p:sp>
        <p:nvSpPr>
          <p:cNvPr id="17" name="object 17"/>
          <p:cNvSpPr txBox="1"/>
          <p:nvPr/>
        </p:nvSpPr>
        <p:spPr>
          <a:xfrm>
            <a:off x="53339" y="4103673"/>
            <a:ext cx="9039225" cy="2674620"/>
          </a:xfrm>
          <a:prstGeom prst="rect">
            <a:avLst/>
          </a:prstGeom>
        </p:spPr>
        <p:txBody>
          <a:bodyPr vert="horz" wrap="square" lIns="0" tIns="126365" rIns="0" bIns="0" rtlCol="0">
            <a:spAutoFit/>
          </a:bodyPr>
          <a:lstStyle/>
          <a:p>
            <a:pPr marL="190500">
              <a:lnSpc>
                <a:spcPct val="100000"/>
              </a:lnSpc>
              <a:spcBef>
                <a:spcPts val="995"/>
              </a:spcBef>
            </a:pPr>
            <a:r>
              <a:rPr sz="1800" b="1" dirty="0">
                <a:latin typeface="Times New Roman"/>
                <a:cs typeface="Times New Roman"/>
              </a:rPr>
              <a:t>Fig:</a:t>
            </a:r>
            <a:r>
              <a:rPr sz="1800" b="1" spc="-15" dirty="0">
                <a:latin typeface="Times New Roman"/>
                <a:cs typeface="Times New Roman"/>
              </a:rPr>
              <a:t> </a:t>
            </a:r>
            <a:r>
              <a:rPr sz="1800" spc="-5" dirty="0">
                <a:latin typeface="Times New Roman"/>
                <a:cs typeface="Times New Roman"/>
              </a:rPr>
              <a:t>Simple scheme</a:t>
            </a:r>
            <a:r>
              <a:rPr sz="1800" dirty="0">
                <a:latin typeface="Times New Roman"/>
                <a:cs typeface="Times New Roman"/>
              </a:rPr>
              <a:t> of</a:t>
            </a:r>
            <a:r>
              <a:rPr sz="1800" spc="-5" dirty="0">
                <a:latin typeface="Times New Roman"/>
                <a:cs typeface="Times New Roman"/>
              </a:rPr>
              <a:t> </a:t>
            </a:r>
            <a:r>
              <a:rPr sz="1800" dirty="0">
                <a:latin typeface="Times New Roman"/>
                <a:cs typeface="Times New Roman"/>
              </a:rPr>
              <a:t>an</a:t>
            </a:r>
            <a:r>
              <a:rPr sz="1800" spc="-5" dirty="0">
                <a:latin typeface="Times New Roman"/>
                <a:cs typeface="Times New Roman"/>
              </a:rPr>
              <a:t> </a:t>
            </a:r>
            <a:r>
              <a:rPr sz="1800" dirty="0">
                <a:latin typeface="Times New Roman"/>
                <a:cs typeface="Times New Roman"/>
              </a:rPr>
              <a:t>anaerobic</a:t>
            </a:r>
            <a:r>
              <a:rPr sz="1800" spc="-30" dirty="0">
                <a:latin typeface="Times New Roman"/>
                <a:cs typeface="Times New Roman"/>
              </a:rPr>
              <a:t> </a:t>
            </a:r>
            <a:r>
              <a:rPr sz="1800" dirty="0">
                <a:latin typeface="Times New Roman"/>
                <a:cs typeface="Times New Roman"/>
              </a:rPr>
              <a:t>digestion</a:t>
            </a:r>
            <a:r>
              <a:rPr sz="1800" spc="-5" dirty="0">
                <a:latin typeface="Times New Roman"/>
                <a:cs typeface="Times New Roman"/>
              </a:rPr>
              <a:t> </a:t>
            </a:r>
            <a:r>
              <a:rPr sz="1800" dirty="0">
                <a:latin typeface="Times New Roman"/>
                <a:cs typeface="Times New Roman"/>
              </a:rPr>
              <a:t>(Meinhold,980)</a:t>
            </a:r>
            <a:endParaRPr sz="1800">
              <a:latin typeface="Times New Roman"/>
              <a:cs typeface="Times New Roman"/>
            </a:endParaRPr>
          </a:p>
          <a:p>
            <a:pPr marL="38100" algn="just">
              <a:lnSpc>
                <a:spcPct val="100000"/>
              </a:lnSpc>
              <a:spcBef>
                <a:spcPts val="1000"/>
              </a:spcBef>
            </a:pPr>
            <a:r>
              <a:rPr sz="2000" b="1" dirty="0">
                <a:latin typeface="Times New Roman"/>
                <a:cs typeface="Times New Roman"/>
              </a:rPr>
              <a:t>Step</a:t>
            </a:r>
            <a:r>
              <a:rPr sz="2000" b="1" spc="-25" dirty="0">
                <a:latin typeface="Times New Roman"/>
                <a:cs typeface="Times New Roman"/>
              </a:rPr>
              <a:t> </a:t>
            </a:r>
            <a:r>
              <a:rPr sz="2000" b="1" dirty="0">
                <a:latin typeface="Times New Roman"/>
                <a:cs typeface="Times New Roman"/>
              </a:rPr>
              <a:t>–</a:t>
            </a:r>
            <a:r>
              <a:rPr sz="2000" b="1" spc="-5" dirty="0">
                <a:latin typeface="Times New Roman"/>
                <a:cs typeface="Times New Roman"/>
              </a:rPr>
              <a:t> </a:t>
            </a:r>
            <a:r>
              <a:rPr sz="2000" b="1" dirty="0">
                <a:latin typeface="Times New Roman"/>
                <a:cs typeface="Times New Roman"/>
              </a:rPr>
              <a:t>I: (Acid</a:t>
            </a:r>
            <a:r>
              <a:rPr sz="2000" b="1" spc="-20" dirty="0">
                <a:latin typeface="Times New Roman"/>
                <a:cs typeface="Times New Roman"/>
              </a:rPr>
              <a:t> </a:t>
            </a:r>
            <a:r>
              <a:rPr sz="2000" b="1" spc="-5" dirty="0">
                <a:latin typeface="Times New Roman"/>
                <a:cs typeface="Times New Roman"/>
              </a:rPr>
              <a:t>production</a:t>
            </a:r>
            <a:r>
              <a:rPr sz="2000" b="1" spc="-45" dirty="0">
                <a:latin typeface="Times New Roman"/>
                <a:cs typeface="Times New Roman"/>
              </a:rPr>
              <a:t> </a:t>
            </a:r>
            <a:r>
              <a:rPr sz="2000" b="1" dirty="0">
                <a:latin typeface="Times New Roman"/>
                <a:cs typeface="Times New Roman"/>
              </a:rPr>
              <a:t>and</a:t>
            </a:r>
            <a:r>
              <a:rPr sz="2000" b="1" spc="-20" dirty="0">
                <a:latin typeface="Times New Roman"/>
                <a:cs typeface="Times New Roman"/>
              </a:rPr>
              <a:t> </a:t>
            </a:r>
            <a:r>
              <a:rPr sz="2000" b="1" spc="-5" dirty="0">
                <a:latin typeface="Times New Roman"/>
                <a:cs typeface="Times New Roman"/>
              </a:rPr>
              <a:t>hydrolysis):</a:t>
            </a:r>
            <a:endParaRPr sz="2000">
              <a:latin typeface="Times New Roman"/>
              <a:cs typeface="Times New Roman"/>
            </a:endParaRPr>
          </a:p>
          <a:p>
            <a:pPr marL="38100" indent="914400" algn="just">
              <a:lnSpc>
                <a:spcPct val="100000"/>
              </a:lnSpc>
              <a:spcBef>
                <a:spcPts val="1200"/>
              </a:spcBef>
            </a:pPr>
            <a:r>
              <a:rPr sz="2000" dirty="0">
                <a:latin typeface="Times New Roman"/>
                <a:cs typeface="Times New Roman"/>
              </a:rPr>
              <a:t>In</a:t>
            </a:r>
            <a:r>
              <a:rPr sz="2000" spc="150" dirty="0">
                <a:latin typeface="Times New Roman"/>
                <a:cs typeface="Times New Roman"/>
              </a:rPr>
              <a:t> </a:t>
            </a:r>
            <a:r>
              <a:rPr sz="2000" spc="-5" dirty="0">
                <a:latin typeface="Times New Roman"/>
                <a:cs typeface="Times New Roman"/>
              </a:rPr>
              <a:t>this</a:t>
            </a:r>
            <a:r>
              <a:rPr sz="2000" spc="160" dirty="0">
                <a:latin typeface="Times New Roman"/>
                <a:cs typeface="Times New Roman"/>
              </a:rPr>
              <a:t> </a:t>
            </a:r>
            <a:r>
              <a:rPr sz="2000" spc="-5" dirty="0">
                <a:latin typeface="Times New Roman"/>
                <a:cs typeface="Times New Roman"/>
              </a:rPr>
              <a:t>hydrolysis</a:t>
            </a:r>
            <a:r>
              <a:rPr sz="2000" spc="150" dirty="0">
                <a:latin typeface="Times New Roman"/>
                <a:cs typeface="Times New Roman"/>
              </a:rPr>
              <a:t> </a:t>
            </a:r>
            <a:r>
              <a:rPr sz="2000" dirty="0">
                <a:latin typeface="Times New Roman"/>
                <a:cs typeface="Times New Roman"/>
              </a:rPr>
              <a:t>process,</a:t>
            </a:r>
            <a:r>
              <a:rPr sz="2000" spc="165" dirty="0">
                <a:latin typeface="Times New Roman"/>
                <a:cs typeface="Times New Roman"/>
              </a:rPr>
              <a:t> </a:t>
            </a:r>
            <a:r>
              <a:rPr sz="2000" spc="-10" dirty="0">
                <a:latin typeface="Times New Roman"/>
                <a:cs typeface="Times New Roman"/>
              </a:rPr>
              <a:t>the</a:t>
            </a:r>
            <a:r>
              <a:rPr sz="2000" spc="160" dirty="0">
                <a:latin typeface="Times New Roman"/>
                <a:cs typeface="Times New Roman"/>
              </a:rPr>
              <a:t> </a:t>
            </a:r>
            <a:r>
              <a:rPr sz="2000" spc="-5" dirty="0">
                <a:latin typeface="Times New Roman"/>
                <a:cs typeface="Times New Roman"/>
              </a:rPr>
              <a:t>biomass</a:t>
            </a:r>
            <a:r>
              <a:rPr sz="2000" spc="160" dirty="0">
                <a:latin typeface="Times New Roman"/>
                <a:cs typeface="Times New Roman"/>
              </a:rPr>
              <a:t> </a:t>
            </a:r>
            <a:r>
              <a:rPr sz="2000" spc="-5" dirty="0">
                <a:latin typeface="Times New Roman"/>
                <a:cs typeface="Times New Roman"/>
              </a:rPr>
              <a:t>like</a:t>
            </a:r>
            <a:r>
              <a:rPr sz="2000" spc="155" dirty="0">
                <a:latin typeface="Times New Roman"/>
                <a:cs typeface="Times New Roman"/>
              </a:rPr>
              <a:t> </a:t>
            </a:r>
            <a:r>
              <a:rPr sz="2000" spc="-5" dirty="0">
                <a:latin typeface="Times New Roman"/>
                <a:cs typeface="Times New Roman"/>
              </a:rPr>
              <a:t>protein,</a:t>
            </a:r>
            <a:r>
              <a:rPr sz="2000" spc="160" dirty="0">
                <a:latin typeface="Times New Roman"/>
                <a:cs typeface="Times New Roman"/>
              </a:rPr>
              <a:t> </a:t>
            </a:r>
            <a:r>
              <a:rPr sz="2000" dirty="0">
                <a:latin typeface="Times New Roman"/>
                <a:cs typeface="Times New Roman"/>
              </a:rPr>
              <a:t>fat</a:t>
            </a:r>
            <a:r>
              <a:rPr sz="2000" spc="160" dirty="0">
                <a:latin typeface="Times New Roman"/>
                <a:cs typeface="Times New Roman"/>
              </a:rPr>
              <a:t> </a:t>
            </a:r>
            <a:r>
              <a:rPr sz="2000" spc="-10" dirty="0">
                <a:latin typeface="Times New Roman"/>
                <a:cs typeface="Times New Roman"/>
              </a:rPr>
              <a:t>and</a:t>
            </a:r>
            <a:r>
              <a:rPr sz="2000" spc="170" dirty="0">
                <a:latin typeface="Times New Roman"/>
                <a:cs typeface="Times New Roman"/>
              </a:rPr>
              <a:t> </a:t>
            </a:r>
            <a:r>
              <a:rPr sz="2000" spc="-5" dirty="0">
                <a:latin typeface="Times New Roman"/>
                <a:cs typeface="Times New Roman"/>
              </a:rPr>
              <a:t>carbohydrates</a:t>
            </a:r>
            <a:r>
              <a:rPr sz="2000" spc="170" dirty="0">
                <a:latin typeface="Times New Roman"/>
                <a:cs typeface="Times New Roman"/>
              </a:rPr>
              <a:t> </a:t>
            </a:r>
            <a:r>
              <a:rPr sz="2000" dirty="0">
                <a:latin typeface="Times New Roman"/>
                <a:cs typeface="Times New Roman"/>
              </a:rPr>
              <a:t>are</a:t>
            </a:r>
            <a:endParaRPr sz="2000">
              <a:latin typeface="Times New Roman"/>
              <a:cs typeface="Times New Roman"/>
            </a:endParaRPr>
          </a:p>
          <a:p>
            <a:pPr marL="38100" marR="31115" algn="just">
              <a:lnSpc>
                <a:spcPct val="150000"/>
              </a:lnSpc>
            </a:pPr>
            <a:r>
              <a:rPr sz="2000" spc="-5" dirty="0">
                <a:latin typeface="Times New Roman"/>
                <a:cs typeface="Times New Roman"/>
              </a:rPr>
              <a:t>broken </a:t>
            </a:r>
            <a:r>
              <a:rPr sz="2000" dirty="0">
                <a:latin typeface="Times New Roman"/>
                <a:cs typeface="Times New Roman"/>
              </a:rPr>
              <a:t>through the </a:t>
            </a:r>
            <a:r>
              <a:rPr sz="2000" spc="-5" dirty="0">
                <a:latin typeface="Times New Roman"/>
                <a:cs typeface="Times New Roman"/>
              </a:rPr>
              <a:t>influence </a:t>
            </a:r>
            <a:r>
              <a:rPr sz="2000" dirty="0">
                <a:latin typeface="Times New Roman"/>
                <a:cs typeface="Times New Roman"/>
              </a:rPr>
              <a:t>of </a:t>
            </a:r>
            <a:r>
              <a:rPr sz="2000" spc="-25" dirty="0">
                <a:latin typeface="Times New Roman"/>
                <a:cs typeface="Times New Roman"/>
              </a:rPr>
              <a:t>water. </a:t>
            </a:r>
            <a:r>
              <a:rPr sz="2000" spc="-5" dirty="0">
                <a:latin typeface="Times New Roman"/>
                <a:cs typeface="Times New Roman"/>
              </a:rPr>
              <a:t>The polymers </a:t>
            </a:r>
            <a:r>
              <a:rPr sz="2000" spc="-10" dirty="0">
                <a:latin typeface="Times New Roman"/>
                <a:cs typeface="Times New Roman"/>
              </a:rPr>
              <a:t>(large </a:t>
            </a:r>
            <a:r>
              <a:rPr sz="2000" spc="-5" dirty="0">
                <a:latin typeface="Times New Roman"/>
                <a:cs typeface="Times New Roman"/>
              </a:rPr>
              <a:t>molecules) </a:t>
            </a:r>
            <a:r>
              <a:rPr sz="2000" dirty="0">
                <a:latin typeface="Times New Roman"/>
                <a:cs typeface="Times New Roman"/>
              </a:rPr>
              <a:t>are </a:t>
            </a:r>
            <a:r>
              <a:rPr sz="2000" spc="-5" dirty="0">
                <a:latin typeface="Times New Roman"/>
                <a:cs typeface="Times New Roman"/>
              </a:rPr>
              <a:t>reduced to </a:t>
            </a:r>
            <a:r>
              <a:rPr sz="2000" dirty="0">
                <a:latin typeface="Times New Roman"/>
                <a:cs typeface="Times New Roman"/>
              </a:rPr>
              <a:t> </a:t>
            </a:r>
            <a:r>
              <a:rPr sz="2000" spc="-5" dirty="0">
                <a:latin typeface="Times New Roman"/>
                <a:cs typeface="Times New Roman"/>
              </a:rPr>
              <a:t>monomers (basic molecules). </a:t>
            </a:r>
            <a:r>
              <a:rPr sz="2000" dirty="0">
                <a:latin typeface="Times New Roman"/>
                <a:cs typeface="Times New Roman"/>
              </a:rPr>
              <a:t>The </a:t>
            </a:r>
            <a:r>
              <a:rPr sz="2000" spc="-5" dirty="0">
                <a:latin typeface="Times New Roman"/>
                <a:cs typeface="Times New Roman"/>
              </a:rPr>
              <a:t>reaction </a:t>
            </a:r>
            <a:r>
              <a:rPr sz="2000" spc="-10" dirty="0">
                <a:latin typeface="Times New Roman"/>
                <a:cs typeface="Times New Roman"/>
              </a:rPr>
              <a:t>is </a:t>
            </a:r>
            <a:r>
              <a:rPr sz="2000" spc="-5" dirty="0">
                <a:latin typeface="Times New Roman"/>
                <a:cs typeface="Times New Roman"/>
              </a:rPr>
              <a:t>accelerated through enzymes, which are </a:t>
            </a:r>
            <a:r>
              <a:rPr sz="2000" dirty="0">
                <a:latin typeface="Times New Roman"/>
                <a:cs typeface="Times New Roman"/>
              </a:rPr>
              <a:t> separated</a:t>
            </a:r>
            <a:r>
              <a:rPr sz="2000" spc="-30" dirty="0">
                <a:latin typeface="Times New Roman"/>
                <a:cs typeface="Times New Roman"/>
              </a:rPr>
              <a:t> </a:t>
            </a:r>
            <a:r>
              <a:rPr sz="2000" dirty="0">
                <a:latin typeface="Times New Roman"/>
                <a:cs typeface="Times New Roman"/>
              </a:rPr>
              <a:t>from</a:t>
            </a:r>
            <a:r>
              <a:rPr sz="2000" spc="-45" dirty="0">
                <a:latin typeface="Times New Roman"/>
                <a:cs typeface="Times New Roman"/>
              </a:rPr>
              <a:t> </a:t>
            </a:r>
            <a:r>
              <a:rPr sz="2000" dirty="0">
                <a:latin typeface="Times New Roman"/>
                <a:cs typeface="Times New Roman"/>
              </a:rPr>
              <a:t>bacteria.</a:t>
            </a:r>
            <a:r>
              <a:rPr sz="2000" spc="-5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resulting</a:t>
            </a:r>
            <a:r>
              <a:rPr sz="2000" spc="-35" dirty="0">
                <a:latin typeface="Times New Roman"/>
                <a:cs typeface="Times New Roman"/>
              </a:rPr>
              <a:t> </a:t>
            </a:r>
            <a:r>
              <a:rPr sz="2000" dirty="0">
                <a:latin typeface="Times New Roman"/>
                <a:cs typeface="Times New Roman"/>
              </a:rPr>
              <a:t>products</a:t>
            </a:r>
            <a:r>
              <a:rPr sz="2000" spc="-40"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spc="-5" dirty="0">
                <a:latin typeface="Times New Roman"/>
                <a:cs typeface="Times New Roman"/>
              </a:rPr>
              <a:t>Fat,</a:t>
            </a:r>
            <a:r>
              <a:rPr sz="2000" spc="-10" dirty="0">
                <a:latin typeface="Times New Roman"/>
                <a:cs typeface="Times New Roman"/>
              </a:rPr>
              <a:t> </a:t>
            </a:r>
            <a:r>
              <a:rPr sz="2000" dirty="0">
                <a:latin typeface="Times New Roman"/>
                <a:cs typeface="Times New Roman"/>
              </a:rPr>
              <a:t>Protein,</a:t>
            </a:r>
            <a:r>
              <a:rPr sz="2000" spc="-40" dirty="0">
                <a:latin typeface="Times New Roman"/>
                <a:cs typeface="Times New Roman"/>
              </a:rPr>
              <a:t> </a:t>
            </a:r>
            <a:r>
              <a:rPr sz="2000" dirty="0">
                <a:latin typeface="Times New Roman"/>
                <a:cs typeface="Times New Roman"/>
              </a:rPr>
              <a:t>Carbohydrates,</a:t>
            </a:r>
            <a:r>
              <a:rPr sz="2000" spc="-35" dirty="0">
                <a:latin typeface="Times New Roman"/>
                <a:cs typeface="Times New Roman"/>
              </a:rPr>
              <a:t> </a:t>
            </a:r>
            <a:r>
              <a:rPr sz="2000" spc="-254" dirty="0">
                <a:latin typeface="Times New Roman"/>
                <a:cs typeface="Times New Roman"/>
              </a:rPr>
              <a:t>F</a:t>
            </a:r>
            <a:r>
              <a:rPr sz="1800" spc="-382" baseline="43981" dirty="0">
                <a:solidFill>
                  <a:srgbClr val="888888"/>
                </a:solidFill>
                <a:latin typeface="Arial MT"/>
                <a:cs typeface="Arial MT"/>
              </a:rPr>
              <a:t>12</a:t>
            </a:r>
            <a:r>
              <a:rPr sz="2000" spc="-254" dirty="0">
                <a:latin typeface="Times New Roman"/>
                <a:cs typeface="Times New Roman"/>
              </a:rPr>
              <a:t>a</a:t>
            </a:r>
            <a:r>
              <a:rPr sz="1800" spc="-382" baseline="43981" dirty="0">
                <a:solidFill>
                  <a:srgbClr val="888888"/>
                </a:solidFill>
                <a:latin typeface="Arial MT"/>
                <a:cs typeface="Arial MT"/>
              </a:rPr>
              <a:t>8</a:t>
            </a:r>
            <a:r>
              <a:rPr sz="2000" spc="-254" dirty="0">
                <a:latin typeface="Times New Roman"/>
                <a:cs typeface="Times New Roman"/>
              </a:rPr>
              <a:t>tty</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54939" y="6608446"/>
            <a:ext cx="8130540" cy="307340"/>
          </a:xfrm>
          <a:prstGeom prst="rect">
            <a:avLst/>
          </a:prstGeom>
        </p:spPr>
        <p:txBody>
          <a:bodyPr vert="horz" wrap="square" lIns="0" tIns="0" rIns="0" bIns="0" rtlCol="0">
            <a:spAutoFit/>
          </a:bodyPr>
          <a:lstStyle/>
          <a:p>
            <a:pPr marL="12700">
              <a:lnSpc>
                <a:spcPts val="2285"/>
              </a:lnSpc>
            </a:pPr>
            <a:r>
              <a:rPr sz="2000" dirty="0">
                <a:latin typeface="Times New Roman"/>
                <a:cs typeface="Times New Roman"/>
              </a:rPr>
              <a:t>waste</a:t>
            </a:r>
            <a:r>
              <a:rPr sz="2000" spc="-1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rich</a:t>
            </a:r>
            <a:r>
              <a:rPr sz="2000" spc="-20"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nitrogen</a:t>
            </a:r>
            <a:r>
              <a:rPr sz="2000" spc="-3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be used</a:t>
            </a:r>
            <a:r>
              <a:rPr sz="2000" spc="-15" dirty="0">
                <a:latin typeface="Times New Roman"/>
                <a:cs typeface="Times New Roman"/>
              </a:rPr>
              <a:t> </a:t>
            </a:r>
            <a:r>
              <a:rPr sz="2000" dirty="0">
                <a:latin typeface="Times New Roman"/>
                <a:cs typeface="Times New Roman"/>
              </a:rPr>
              <a:t>as</a:t>
            </a:r>
            <a:r>
              <a:rPr sz="2000" spc="-1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good</a:t>
            </a:r>
            <a:r>
              <a:rPr sz="2000" spc="-25" dirty="0">
                <a:latin typeface="Times New Roman"/>
                <a:cs typeface="Times New Roman"/>
              </a:rPr>
              <a:t> </a:t>
            </a:r>
            <a:r>
              <a:rPr sz="2000" spc="-10" dirty="0">
                <a:latin typeface="Times New Roman"/>
                <a:cs typeface="Times New Roman"/>
              </a:rPr>
              <a:t>fertilizer.</a:t>
            </a:r>
            <a:r>
              <a:rPr sz="2000" spc="455" dirty="0">
                <a:latin typeface="Times New Roman"/>
                <a:cs typeface="Times New Roman"/>
              </a:rPr>
              <a:t> </a:t>
            </a:r>
            <a:r>
              <a:rPr sz="2000" dirty="0">
                <a:latin typeface="Times New Roman"/>
                <a:cs typeface="Times New Roman"/>
              </a:rPr>
              <a:t>In</a:t>
            </a:r>
            <a:r>
              <a:rPr sz="2000" spc="-15" dirty="0">
                <a:latin typeface="Times New Roman"/>
                <a:cs typeface="Times New Roman"/>
              </a:rPr>
              <a:t> </a:t>
            </a:r>
            <a:r>
              <a:rPr sz="2000" dirty="0">
                <a:latin typeface="Times New Roman"/>
                <a:cs typeface="Times New Roman"/>
              </a:rPr>
              <a:t>each</a:t>
            </a:r>
            <a:r>
              <a:rPr sz="2000" spc="-5" dirty="0">
                <a:latin typeface="Times New Roman"/>
                <a:cs typeface="Times New Roman"/>
              </a:rPr>
              <a:t> step</a:t>
            </a:r>
            <a:r>
              <a:rPr sz="2000" dirty="0">
                <a:latin typeface="Times New Roman"/>
                <a:cs typeface="Times New Roman"/>
              </a:rPr>
              <a:t> of</a:t>
            </a:r>
            <a:r>
              <a:rPr sz="2000" spc="-15" dirty="0">
                <a:latin typeface="Times New Roman"/>
                <a:cs typeface="Times New Roman"/>
              </a:rPr>
              <a:t> </a:t>
            </a:r>
            <a:r>
              <a:rPr sz="2000" dirty="0">
                <a:latin typeface="Times New Roman"/>
                <a:cs typeface="Times New Roman"/>
              </a:rPr>
              <a:t>the</a:t>
            </a:r>
            <a:endParaRPr sz="2000">
              <a:latin typeface="Times New Roman"/>
              <a:cs typeface="Times New Roman"/>
            </a:endParaRPr>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154940" marR="5080">
              <a:lnSpc>
                <a:spcPct val="150000"/>
              </a:lnSpc>
              <a:spcBef>
                <a:spcPts val="100"/>
              </a:spcBef>
            </a:pPr>
            <a:r>
              <a:rPr spc="-5" dirty="0"/>
              <a:t>acids,</a:t>
            </a:r>
            <a:r>
              <a:rPr spc="-125" dirty="0"/>
              <a:t> </a:t>
            </a:r>
            <a:r>
              <a:rPr spc="-5" dirty="0"/>
              <a:t>Amino</a:t>
            </a:r>
            <a:r>
              <a:rPr spc="5" dirty="0"/>
              <a:t> </a:t>
            </a:r>
            <a:r>
              <a:rPr spc="-5" dirty="0"/>
              <a:t>acids, </a:t>
            </a:r>
            <a:r>
              <a:rPr spc="-15" dirty="0"/>
              <a:t>Sugar.</a:t>
            </a:r>
            <a:r>
              <a:rPr spc="-60" dirty="0"/>
              <a:t> </a:t>
            </a:r>
            <a:r>
              <a:rPr dirty="0"/>
              <a:t>These</a:t>
            </a:r>
            <a:r>
              <a:rPr spc="-10" dirty="0"/>
              <a:t> </a:t>
            </a:r>
            <a:r>
              <a:rPr dirty="0"/>
              <a:t>products</a:t>
            </a:r>
            <a:r>
              <a:rPr spc="-35" dirty="0"/>
              <a:t> </a:t>
            </a:r>
            <a:r>
              <a:rPr dirty="0"/>
              <a:t>are </a:t>
            </a:r>
            <a:r>
              <a:rPr spc="-5" dirty="0"/>
              <a:t>fermented</a:t>
            </a:r>
            <a:r>
              <a:rPr spc="-20" dirty="0"/>
              <a:t> </a:t>
            </a:r>
            <a:r>
              <a:rPr dirty="0"/>
              <a:t>by</a:t>
            </a:r>
            <a:r>
              <a:rPr spc="10" dirty="0"/>
              <a:t> </a:t>
            </a:r>
            <a:r>
              <a:rPr dirty="0"/>
              <a:t>the</a:t>
            </a:r>
            <a:r>
              <a:rPr spc="-5" dirty="0"/>
              <a:t> fermentation</a:t>
            </a:r>
            <a:r>
              <a:rPr dirty="0"/>
              <a:t> bacteria </a:t>
            </a:r>
            <a:r>
              <a:rPr spc="-484" dirty="0"/>
              <a:t> </a:t>
            </a:r>
            <a:r>
              <a:rPr dirty="0"/>
              <a:t>(bacteria which are </a:t>
            </a:r>
            <a:r>
              <a:rPr spc="-5" dirty="0"/>
              <a:t>active </a:t>
            </a:r>
            <a:r>
              <a:rPr dirty="0"/>
              <a:t>in this </a:t>
            </a:r>
            <a:r>
              <a:rPr spc="-5" dirty="0"/>
              <a:t>step) </a:t>
            </a:r>
            <a:r>
              <a:rPr dirty="0"/>
              <a:t>leading to the </a:t>
            </a:r>
            <a:r>
              <a:rPr spc="-5" dirty="0"/>
              <a:t>formation </a:t>
            </a:r>
            <a:r>
              <a:rPr dirty="0"/>
              <a:t>of the following </a:t>
            </a:r>
            <a:r>
              <a:rPr spc="5" dirty="0"/>
              <a:t> </a:t>
            </a:r>
            <a:r>
              <a:rPr dirty="0"/>
              <a:t>products:</a:t>
            </a:r>
          </a:p>
        </p:txBody>
      </p:sp>
      <p:sp>
        <p:nvSpPr>
          <p:cNvPr id="3" name="object 3"/>
          <p:cNvSpPr txBox="1"/>
          <p:nvPr/>
        </p:nvSpPr>
        <p:spPr>
          <a:xfrm>
            <a:off x="116839" y="1398879"/>
            <a:ext cx="8722995" cy="5241290"/>
          </a:xfrm>
          <a:prstGeom prst="rect">
            <a:avLst/>
          </a:prstGeom>
        </p:spPr>
        <p:txBody>
          <a:bodyPr vert="horz" wrap="square" lIns="0" tIns="165100" rIns="0" bIns="0" rtlCol="0">
            <a:spAutoFit/>
          </a:bodyPr>
          <a:lstStyle/>
          <a:p>
            <a:pPr marL="508000" indent="-457200">
              <a:lnSpc>
                <a:spcPct val="100000"/>
              </a:lnSpc>
              <a:spcBef>
                <a:spcPts val="1300"/>
              </a:spcBef>
              <a:buAutoNum type="arabicPeriod"/>
              <a:tabLst>
                <a:tab pos="507365" algn="l"/>
                <a:tab pos="508000" algn="l"/>
              </a:tabLst>
            </a:pPr>
            <a:r>
              <a:rPr sz="2000" spc="5" dirty="0">
                <a:latin typeface="Times New Roman"/>
                <a:cs typeface="Times New Roman"/>
              </a:rPr>
              <a:t>H</a:t>
            </a:r>
            <a:r>
              <a:rPr sz="1950" spc="7" baseline="-21367" dirty="0">
                <a:latin typeface="Times New Roman"/>
                <a:cs typeface="Times New Roman"/>
              </a:rPr>
              <a:t>2</a:t>
            </a:r>
            <a:r>
              <a:rPr sz="2000" spc="5" dirty="0">
                <a:latin typeface="Times New Roman"/>
                <a:cs typeface="Times New Roman"/>
              </a:rPr>
              <a:t>,</a:t>
            </a:r>
            <a:r>
              <a:rPr sz="2000" spc="-35" dirty="0">
                <a:latin typeface="Times New Roman"/>
                <a:cs typeface="Times New Roman"/>
              </a:rPr>
              <a:t> </a:t>
            </a:r>
            <a:r>
              <a:rPr sz="2000" spc="5" dirty="0">
                <a:latin typeface="Times New Roman"/>
                <a:cs typeface="Times New Roman"/>
              </a:rPr>
              <a:t>H</a:t>
            </a:r>
            <a:r>
              <a:rPr sz="1950" spc="7" baseline="-21367" dirty="0">
                <a:latin typeface="Times New Roman"/>
                <a:cs typeface="Times New Roman"/>
              </a:rPr>
              <a:t>2</a:t>
            </a:r>
            <a:r>
              <a:rPr sz="2000" spc="5" dirty="0">
                <a:latin typeface="Times New Roman"/>
                <a:cs typeface="Times New Roman"/>
              </a:rPr>
              <a:t>O,</a:t>
            </a:r>
            <a:r>
              <a:rPr sz="2000" spc="-20" dirty="0">
                <a:latin typeface="Times New Roman"/>
                <a:cs typeface="Times New Roman"/>
              </a:rPr>
              <a:t> </a:t>
            </a:r>
            <a:r>
              <a:rPr sz="2000" spc="5" dirty="0">
                <a:latin typeface="Times New Roman"/>
                <a:cs typeface="Times New Roman"/>
              </a:rPr>
              <a:t>CO</a:t>
            </a:r>
            <a:r>
              <a:rPr sz="1950" spc="7" baseline="-21367" dirty="0">
                <a:latin typeface="Times New Roman"/>
                <a:cs typeface="Times New Roman"/>
              </a:rPr>
              <a:t>2,</a:t>
            </a:r>
            <a:r>
              <a:rPr sz="1950" spc="-15" baseline="-21367" dirty="0">
                <a:latin typeface="Times New Roman"/>
                <a:cs typeface="Times New Roman"/>
              </a:rPr>
              <a:t> </a:t>
            </a:r>
            <a:r>
              <a:rPr sz="2000" spc="10" dirty="0">
                <a:latin typeface="Times New Roman"/>
                <a:cs typeface="Times New Roman"/>
              </a:rPr>
              <a:t>NH</a:t>
            </a:r>
            <a:r>
              <a:rPr sz="1950" spc="15" baseline="-21367" dirty="0">
                <a:latin typeface="Times New Roman"/>
                <a:cs typeface="Times New Roman"/>
              </a:rPr>
              <a:t>3</a:t>
            </a:r>
            <a:endParaRPr sz="1950" baseline="-21367">
              <a:latin typeface="Times New Roman"/>
              <a:cs typeface="Times New Roman"/>
            </a:endParaRPr>
          </a:p>
          <a:p>
            <a:pPr marL="508000" indent="-457200">
              <a:lnSpc>
                <a:spcPct val="100000"/>
              </a:lnSpc>
              <a:spcBef>
                <a:spcPts val="1200"/>
              </a:spcBef>
              <a:buAutoNum type="arabicPeriod"/>
              <a:tabLst>
                <a:tab pos="507365" algn="l"/>
                <a:tab pos="508000" algn="l"/>
              </a:tabLst>
            </a:pPr>
            <a:r>
              <a:rPr sz="2000" dirty="0">
                <a:latin typeface="Times New Roman"/>
                <a:cs typeface="Times New Roman"/>
              </a:rPr>
              <a:t>Acetic</a:t>
            </a:r>
            <a:r>
              <a:rPr sz="2000" spc="-25" dirty="0">
                <a:latin typeface="Times New Roman"/>
                <a:cs typeface="Times New Roman"/>
              </a:rPr>
              <a:t> </a:t>
            </a:r>
            <a:r>
              <a:rPr sz="2000" spc="-5" dirty="0">
                <a:latin typeface="Times New Roman"/>
                <a:cs typeface="Times New Roman"/>
              </a:rPr>
              <a:t>acid</a:t>
            </a:r>
            <a:r>
              <a:rPr sz="2000" spc="-10" dirty="0">
                <a:latin typeface="Times New Roman"/>
                <a:cs typeface="Times New Roman"/>
              </a:rPr>
              <a:t> </a:t>
            </a:r>
            <a:r>
              <a:rPr sz="2000" dirty="0">
                <a:latin typeface="Times New Roman"/>
                <a:cs typeface="Times New Roman"/>
              </a:rPr>
              <a:t>(CH</a:t>
            </a:r>
            <a:r>
              <a:rPr sz="1950" baseline="-21367" dirty="0">
                <a:latin typeface="Times New Roman"/>
                <a:cs typeface="Times New Roman"/>
              </a:rPr>
              <a:t>3</a:t>
            </a:r>
            <a:r>
              <a:rPr sz="2000" dirty="0">
                <a:latin typeface="Times New Roman"/>
                <a:cs typeface="Times New Roman"/>
              </a:rPr>
              <a:t>COOH)</a:t>
            </a:r>
            <a:endParaRPr sz="2000">
              <a:latin typeface="Times New Roman"/>
              <a:cs typeface="Times New Roman"/>
            </a:endParaRPr>
          </a:p>
          <a:p>
            <a:pPr marL="508000" indent="-457200">
              <a:lnSpc>
                <a:spcPct val="100000"/>
              </a:lnSpc>
              <a:spcBef>
                <a:spcPts val="1200"/>
              </a:spcBef>
              <a:buAutoNum type="arabicPeriod"/>
              <a:tabLst>
                <a:tab pos="507365" algn="l"/>
                <a:tab pos="508000" algn="l"/>
              </a:tabLst>
            </a:pPr>
            <a:r>
              <a:rPr sz="2000" dirty="0">
                <a:latin typeface="Times New Roman"/>
                <a:cs typeface="Times New Roman"/>
              </a:rPr>
              <a:t>Alcohol</a:t>
            </a:r>
            <a:r>
              <a:rPr sz="2000" spc="-40" dirty="0">
                <a:latin typeface="Times New Roman"/>
                <a:cs typeface="Times New Roman"/>
              </a:rPr>
              <a:t> </a:t>
            </a:r>
            <a:r>
              <a:rPr sz="2000" dirty="0">
                <a:latin typeface="Times New Roman"/>
                <a:cs typeface="Times New Roman"/>
              </a:rPr>
              <a:t>and</a:t>
            </a:r>
            <a:r>
              <a:rPr sz="2000" spc="-20" dirty="0">
                <a:latin typeface="Times New Roman"/>
                <a:cs typeface="Times New Roman"/>
              </a:rPr>
              <a:t> </a:t>
            </a:r>
            <a:r>
              <a:rPr sz="2000" dirty="0">
                <a:latin typeface="Times New Roman"/>
                <a:cs typeface="Times New Roman"/>
              </a:rPr>
              <a:t>low</a:t>
            </a:r>
            <a:r>
              <a:rPr sz="2000" spc="-5" dirty="0">
                <a:latin typeface="Times New Roman"/>
                <a:cs typeface="Times New Roman"/>
              </a:rPr>
              <a:t> organic</a:t>
            </a:r>
            <a:r>
              <a:rPr sz="2000" spc="-40" dirty="0">
                <a:latin typeface="Times New Roman"/>
                <a:cs typeface="Times New Roman"/>
              </a:rPr>
              <a:t> </a:t>
            </a:r>
            <a:r>
              <a:rPr sz="2000" spc="-5" dirty="0">
                <a:latin typeface="Times New Roman"/>
                <a:cs typeface="Times New Roman"/>
              </a:rPr>
              <a:t>acids.</a:t>
            </a:r>
            <a:endParaRPr sz="2000">
              <a:latin typeface="Times New Roman"/>
              <a:cs typeface="Times New Roman"/>
            </a:endParaRPr>
          </a:p>
          <a:p>
            <a:pPr marL="50800">
              <a:lnSpc>
                <a:spcPct val="100000"/>
              </a:lnSpc>
              <a:spcBef>
                <a:spcPts val="1200"/>
              </a:spcBef>
            </a:pPr>
            <a:r>
              <a:rPr sz="2000" b="1" dirty="0">
                <a:latin typeface="Times New Roman"/>
                <a:cs typeface="Times New Roman"/>
              </a:rPr>
              <a:t>Step-II</a:t>
            </a:r>
            <a:r>
              <a:rPr sz="2000" b="1" spc="-55" dirty="0">
                <a:latin typeface="Times New Roman"/>
                <a:cs typeface="Times New Roman"/>
              </a:rPr>
              <a:t> </a:t>
            </a:r>
            <a:r>
              <a:rPr sz="2000" b="1" dirty="0">
                <a:latin typeface="Times New Roman"/>
                <a:cs typeface="Times New Roman"/>
              </a:rPr>
              <a:t>(Acid</a:t>
            </a:r>
            <a:r>
              <a:rPr sz="2000" b="1" spc="-40" dirty="0">
                <a:latin typeface="Times New Roman"/>
                <a:cs typeface="Times New Roman"/>
              </a:rPr>
              <a:t> </a:t>
            </a:r>
            <a:r>
              <a:rPr sz="2000" b="1" dirty="0">
                <a:latin typeface="Times New Roman"/>
                <a:cs typeface="Times New Roman"/>
              </a:rPr>
              <a:t>Reduction):</a:t>
            </a:r>
            <a:endParaRPr sz="2000">
              <a:latin typeface="Times New Roman"/>
              <a:cs typeface="Times New Roman"/>
            </a:endParaRPr>
          </a:p>
          <a:p>
            <a:pPr marL="50800" marR="43180" indent="978535">
              <a:lnSpc>
                <a:spcPct val="150000"/>
              </a:lnSpc>
            </a:pP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second</a:t>
            </a:r>
            <a:r>
              <a:rPr sz="2000" spc="-25" dirty="0">
                <a:latin typeface="Times New Roman"/>
                <a:cs typeface="Times New Roman"/>
              </a:rPr>
              <a:t> </a:t>
            </a:r>
            <a:r>
              <a:rPr sz="2000" spc="-5" dirty="0">
                <a:latin typeface="Times New Roman"/>
                <a:cs typeface="Times New Roman"/>
              </a:rPr>
              <a:t>step,</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alcohol</a:t>
            </a:r>
            <a:r>
              <a:rPr sz="2000" spc="-30"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low</a:t>
            </a:r>
            <a:r>
              <a:rPr sz="2000" spc="5" dirty="0">
                <a:latin typeface="Times New Roman"/>
                <a:cs typeface="Times New Roman"/>
              </a:rPr>
              <a:t> </a:t>
            </a:r>
            <a:r>
              <a:rPr sz="2000" spc="-5" dirty="0">
                <a:latin typeface="Times New Roman"/>
                <a:cs typeface="Times New Roman"/>
              </a:rPr>
              <a:t>organic</a:t>
            </a:r>
            <a:r>
              <a:rPr sz="2000" spc="-45" dirty="0">
                <a:latin typeface="Times New Roman"/>
                <a:cs typeface="Times New Roman"/>
              </a:rPr>
              <a:t> </a:t>
            </a:r>
            <a:r>
              <a:rPr sz="2000" spc="-5" dirty="0">
                <a:latin typeface="Times New Roman"/>
                <a:cs typeface="Times New Roman"/>
              </a:rPr>
              <a:t>acids</a:t>
            </a:r>
            <a:r>
              <a:rPr sz="2000" dirty="0">
                <a:latin typeface="Times New Roman"/>
                <a:cs typeface="Times New Roman"/>
              </a:rPr>
              <a:t> are</a:t>
            </a:r>
            <a:r>
              <a:rPr sz="2000" spc="-15" dirty="0">
                <a:latin typeface="Times New Roman"/>
                <a:cs typeface="Times New Roman"/>
              </a:rPr>
              <a:t> </a:t>
            </a:r>
            <a:r>
              <a:rPr sz="2000" spc="-5" dirty="0">
                <a:latin typeface="Times New Roman"/>
                <a:cs typeface="Times New Roman"/>
              </a:rPr>
              <a:t>fermented</a:t>
            </a:r>
            <a:r>
              <a:rPr sz="2000" spc="-10" dirty="0">
                <a:latin typeface="Times New Roman"/>
                <a:cs typeface="Times New Roman"/>
              </a:rPr>
              <a:t> </a:t>
            </a:r>
            <a:r>
              <a:rPr sz="2000" dirty="0">
                <a:latin typeface="Times New Roman"/>
                <a:cs typeface="Times New Roman"/>
              </a:rPr>
              <a:t>into </a:t>
            </a:r>
            <a:r>
              <a:rPr sz="2000" spc="-484"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following</a:t>
            </a:r>
            <a:r>
              <a:rPr sz="2000" spc="-40" dirty="0">
                <a:latin typeface="Times New Roman"/>
                <a:cs typeface="Times New Roman"/>
              </a:rPr>
              <a:t> </a:t>
            </a:r>
            <a:r>
              <a:rPr sz="2000" dirty="0">
                <a:latin typeface="Times New Roman"/>
                <a:cs typeface="Times New Roman"/>
              </a:rPr>
              <a:t>products</a:t>
            </a:r>
            <a:r>
              <a:rPr sz="2000" spc="-45" dirty="0">
                <a:latin typeface="Times New Roman"/>
                <a:cs typeface="Times New Roman"/>
              </a:rPr>
              <a:t> </a:t>
            </a:r>
            <a:r>
              <a:rPr sz="2000" dirty="0">
                <a:latin typeface="Times New Roman"/>
                <a:cs typeface="Times New Roman"/>
              </a:rPr>
              <a:t>through</a:t>
            </a:r>
            <a:r>
              <a:rPr sz="2000" spc="-4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action</a:t>
            </a:r>
            <a:r>
              <a:rPr sz="2000" spc="-1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acetogenic</a:t>
            </a:r>
            <a:r>
              <a:rPr sz="2000" spc="-35" dirty="0">
                <a:latin typeface="Times New Roman"/>
                <a:cs typeface="Times New Roman"/>
              </a:rPr>
              <a:t> </a:t>
            </a:r>
            <a:r>
              <a:rPr sz="2000" dirty="0">
                <a:latin typeface="Times New Roman"/>
                <a:cs typeface="Times New Roman"/>
              </a:rPr>
              <a:t>bacteria.</a:t>
            </a:r>
            <a:r>
              <a:rPr sz="2000" spc="-20" dirty="0">
                <a:latin typeface="Times New Roman"/>
                <a:cs typeface="Times New Roman"/>
              </a:rPr>
              <a:t> </a:t>
            </a:r>
            <a:r>
              <a:rPr sz="2000" spc="5" dirty="0">
                <a:latin typeface="Times New Roman"/>
                <a:cs typeface="Times New Roman"/>
              </a:rPr>
              <a:t>(i)</a:t>
            </a:r>
            <a:r>
              <a:rPr sz="2000" spc="-10" dirty="0">
                <a:latin typeface="Times New Roman"/>
                <a:cs typeface="Times New Roman"/>
              </a:rPr>
              <a:t> </a:t>
            </a:r>
            <a:r>
              <a:rPr sz="2000" spc="5" dirty="0">
                <a:latin typeface="Times New Roman"/>
                <a:cs typeface="Times New Roman"/>
              </a:rPr>
              <a:t>H</a:t>
            </a:r>
            <a:r>
              <a:rPr sz="1950" spc="7" baseline="-21367" dirty="0">
                <a:latin typeface="Times New Roman"/>
                <a:cs typeface="Times New Roman"/>
              </a:rPr>
              <a:t>2</a:t>
            </a:r>
            <a:r>
              <a:rPr sz="2000" spc="5" dirty="0">
                <a:latin typeface="Times New Roman"/>
                <a:cs typeface="Times New Roman"/>
              </a:rPr>
              <a:t>O,</a:t>
            </a:r>
            <a:r>
              <a:rPr sz="2000" spc="484" dirty="0">
                <a:latin typeface="Times New Roman"/>
                <a:cs typeface="Times New Roman"/>
              </a:rPr>
              <a:t> </a:t>
            </a:r>
            <a:r>
              <a:rPr sz="2000" dirty="0">
                <a:latin typeface="Times New Roman"/>
                <a:cs typeface="Times New Roman"/>
              </a:rPr>
              <a:t>(ii)</a:t>
            </a:r>
            <a:r>
              <a:rPr sz="2000" spc="-30" dirty="0">
                <a:latin typeface="Times New Roman"/>
                <a:cs typeface="Times New Roman"/>
              </a:rPr>
              <a:t> </a:t>
            </a:r>
            <a:r>
              <a:rPr sz="2000" spc="5" dirty="0">
                <a:latin typeface="Times New Roman"/>
                <a:cs typeface="Times New Roman"/>
              </a:rPr>
              <a:t>CO</a:t>
            </a:r>
            <a:r>
              <a:rPr sz="1950" spc="7" baseline="-21367" dirty="0">
                <a:latin typeface="Times New Roman"/>
                <a:cs typeface="Times New Roman"/>
              </a:rPr>
              <a:t>2</a:t>
            </a:r>
            <a:r>
              <a:rPr sz="2000" spc="5" dirty="0">
                <a:latin typeface="Times New Roman"/>
                <a:cs typeface="Times New Roman"/>
              </a:rPr>
              <a:t>,</a:t>
            </a:r>
            <a:endParaRPr sz="2000">
              <a:latin typeface="Times New Roman"/>
              <a:cs typeface="Times New Roman"/>
            </a:endParaRPr>
          </a:p>
          <a:p>
            <a:pPr marL="50800">
              <a:lnSpc>
                <a:spcPct val="100000"/>
              </a:lnSpc>
              <a:spcBef>
                <a:spcPts val="1200"/>
              </a:spcBef>
            </a:pPr>
            <a:r>
              <a:rPr sz="2000" dirty="0">
                <a:latin typeface="Times New Roman"/>
                <a:cs typeface="Times New Roman"/>
              </a:rPr>
              <a:t>(i</a:t>
            </a:r>
            <a:r>
              <a:rPr sz="2000" spc="-10" dirty="0">
                <a:latin typeface="Times New Roman"/>
                <a:cs typeface="Times New Roman"/>
              </a:rPr>
              <a:t>i</a:t>
            </a:r>
            <a:r>
              <a:rPr sz="2000" dirty="0">
                <a:latin typeface="Times New Roman"/>
                <a:cs typeface="Times New Roman"/>
              </a:rPr>
              <a:t>i)</a:t>
            </a:r>
            <a:r>
              <a:rPr sz="2000" spc="-25" dirty="0">
                <a:latin typeface="Times New Roman"/>
                <a:cs typeface="Times New Roman"/>
              </a:rPr>
              <a:t> </a:t>
            </a:r>
            <a:r>
              <a:rPr sz="2000" dirty="0">
                <a:latin typeface="Times New Roman"/>
                <a:cs typeface="Times New Roman"/>
              </a:rPr>
              <a:t>H, (iv)</a:t>
            </a:r>
            <a:r>
              <a:rPr sz="2000" spc="-140" dirty="0">
                <a:latin typeface="Times New Roman"/>
                <a:cs typeface="Times New Roman"/>
              </a:rPr>
              <a:t> </a:t>
            </a:r>
            <a:r>
              <a:rPr sz="2000" dirty="0">
                <a:latin typeface="Times New Roman"/>
                <a:cs typeface="Times New Roman"/>
              </a:rPr>
              <a:t>Ace</a:t>
            </a:r>
            <a:r>
              <a:rPr sz="2000" spc="-10" dirty="0">
                <a:latin typeface="Times New Roman"/>
                <a:cs typeface="Times New Roman"/>
              </a:rPr>
              <a:t>t</a:t>
            </a:r>
            <a:r>
              <a:rPr sz="2000" dirty="0">
                <a:latin typeface="Times New Roman"/>
                <a:cs typeface="Times New Roman"/>
              </a:rPr>
              <a:t>ic</a:t>
            </a:r>
            <a:r>
              <a:rPr sz="2000" spc="-20" dirty="0">
                <a:latin typeface="Times New Roman"/>
                <a:cs typeface="Times New Roman"/>
              </a:rPr>
              <a:t> </a:t>
            </a:r>
            <a:r>
              <a:rPr sz="2000" dirty="0">
                <a:latin typeface="Times New Roman"/>
                <a:cs typeface="Times New Roman"/>
              </a:rPr>
              <a:t>ac</a:t>
            </a:r>
            <a:r>
              <a:rPr sz="2000" spc="-15" dirty="0">
                <a:latin typeface="Times New Roman"/>
                <a:cs typeface="Times New Roman"/>
              </a:rPr>
              <a:t>i</a:t>
            </a:r>
            <a:r>
              <a:rPr sz="2000" dirty="0">
                <a:latin typeface="Times New Roman"/>
                <a:cs typeface="Times New Roman"/>
              </a:rPr>
              <a:t>d (</a:t>
            </a:r>
            <a:r>
              <a:rPr sz="2000" spc="-10" dirty="0">
                <a:latin typeface="Times New Roman"/>
                <a:cs typeface="Times New Roman"/>
              </a:rPr>
              <a:t>C</a:t>
            </a:r>
            <a:r>
              <a:rPr sz="2000" spc="5" dirty="0">
                <a:latin typeface="Times New Roman"/>
                <a:cs typeface="Times New Roman"/>
              </a:rPr>
              <a:t>H</a:t>
            </a:r>
            <a:r>
              <a:rPr sz="1950" spc="30" baseline="-21367" dirty="0">
                <a:latin typeface="Times New Roman"/>
                <a:cs typeface="Times New Roman"/>
              </a:rPr>
              <a:t>3</a:t>
            </a:r>
            <a:r>
              <a:rPr sz="2000" spc="-10" dirty="0">
                <a:latin typeface="Times New Roman"/>
                <a:cs typeface="Times New Roman"/>
              </a:rPr>
              <a:t>C</a:t>
            </a:r>
            <a:r>
              <a:rPr sz="2000" dirty="0">
                <a:latin typeface="Times New Roman"/>
                <a:cs typeface="Times New Roman"/>
              </a:rPr>
              <a:t>OOH)</a:t>
            </a:r>
            <a:endParaRPr sz="2000">
              <a:latin typeface="Times New Roman"/>
              <a:cs typeface="Times New Roman"/>
            </a:endParaRPr>
          </a:p>
          <a:p>
            <a:pPr marL="109855">
              <a:lnSpc>
                <a:spcPct val="100000"/>
              </a:lnSpc>
              <a:spcBef>
                <a:spcPts val="1200"/>
              </a:spcBef>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final</a:t>
            </a:r>
            <a:r>
              <a:rPr sz="2000" spc="-25" dirty="0">
                <a:latin typeface="Times New Roman"/>
                <a:cs typeface="Times New Roman"/>
              </a:rPr>
              <a:t> </a:t>
            </a:r>
            <a:r>
              <a:rPr sz="2000" dirty="0">
                <a:latin typeface="Times New Roman"/>
                <a:cs typeface="Times New Roman"/>
              </a:rPr>
              <a:t>product</a:t>
            </a:r>
            <a:r>
              <a:rPr sz="2000" spc="-3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fermentation</a:t>
            </a:r>
            <a:r>
              <a:rPr sz="2000" spc="-35" dirty="0">
                <a:latin typeface="Times New Roman"/>
                <a:cs typeface="Times New Roman"/>
              </a:rPr>
              <a:t> </a:t>
            </a:r>
            <a:r>
              <a:rPr sz="2000" dirty="0">
                <a:latin typeface="Times New Roman"/>
                <a:cs typeface="Times New Roman"/>
              </a:rPr>
              <a:t>process</a:t>
            </a:r>
            <a:r>
              <a:rPr sz="2000" spc="-25" dirty="0">
                <a:latin typeface="Times New Roman"/>
                <a:cs typeface="Times New Roman"/>
              </a:rPr>
              <a:t> </a:t>
            </a:r>
            <a:r>
              <a:rPr sz="2000" dirty="0">
                <a:latin typeface="Times New Roman"/>
                <a:cs typeface="Times New Roman"/>
              </a:rPr>
              <a:t>is</a:t>
            </a:r>
            <a:r>
              <a:rPr sz="2000" spc="-5" dirty="0">
                <a:latin typeface="Times New Roman"/>
                <a:cs typeface="Times New Roman"/>
              </a:rPr>
              <a:t> </a:t>
            </a:r>
            <a:r>
              <a:rPr sz="2000" dirty="0">
                <a:latin typeface="Times New Roman"/>
                <a:cs typeface="Times New Roman"/>
              </a:rPr>
              <a:t>the</a:t>
            </a:r>
            <a:r>
              <a:rPr sz="2000" spc="-5" dirty="0">
                <a:latin typeface="Times New Roman"/>
                <a:cs typeface="Times New Roman"/>
              </a:rPr>
              <a:t> acetic</a:t>
            </a:r>
            <a:r>
              <a:rPr sz="2000" spc="-10" dirty="0">
                <a:latin typeface="Times New Roman"/>
                <a:cs typeface="Times New Roman"/>
              </a:rPr>
              <a:t> </a:t>
            </a:r>
            <a:r>
              <a:rPr sz="2000" spc="-5" dirty="0">
                <a:latin typeface="Times New Roman"/>
                <a:cs typeface="Times New Roman"/>
              </a:rPr>
              <a:t>acid.</a:t>
            </a:r>
            <a:endParaRPr sz="2000">
              <a:latin typeface="Times New Roman"/>
              <a:cs typeface="Times New Roman"/>
            </a:endParaRPr>
          </a:p>
          <a:p>
            <a:pPr marL="50800">
              <a:lnSpc>
                <a:spcPct val="100000"/>
              </a:lnSpc>
              <a:spcBef>
                <a:spcPts val="1200"/>
              </a:spcBef>
            </a:pPr>
            <a:r>
              <a:rPr sz="2000" b="1" dirty="0">
                <a:latin typeface="Times New Roman"/>
                <a:cs typeface="Times New Roman"/>
              </a:rPr>
              <a:t>Step-III</a:t>
            </a:r>
            <a:r>
              <a:rPr sz="2000" b="1" spc="-50" dirty="0">
                <a:latin typeface="Times New Roman"/>
                <a:cs typeface="Times New Roman"/>
              </a:rPr>
              <a:t> </a:t>
            </a:r>
            <a:r>
              <a:rPr sz="2000" b="1" dirty="0">
                <a:latin typeface="Times New Roman"/>
                <a:cs typeface="Times New Roman"/>
              </a:rPr>
              <a:t>(Methane</a:t>
            </a:r>
            <a:r>
              <a:rPr sz="2000" b="1" spc="-50" dirty="0">
                <a:latin typeface="Times New Roman"/>
                <a:cs typeface="Times New Roman"/>
              </a:rPr>
              <a:t> </a:t>
            </a:r>
            <a:r>
              <a:rPr sz="2000" b="1" spc="-5" dirty="0">
                <a:latin typeface="Times New Roman"/>
                <a:cs typeface="Times New Roman"/>
              </a:rPr>
              <a:t>Production):</a:t>
            </a:r>
            <a:endParaRPr sz="2000">
              <a:latin typeface="Times New Roman"/>
              <a:cs typeface="Times New Roman"/>
            </a:endParaRPr>
          </a:p>
          <a:p>
            <a:pPr marL="50800">
              <a:lnSpc>
                <a:spcPct val="100000"/>
              </a:lnSpc>
              <a:spcBef>
                <a:spcPts val="1200"/>
              </a:spcBef>
            </a:pPr>
            <a:r>
              <a:rPr sz="2000" dirty="0">
                <a:latin typeface="Times New Roman"/>
                <a:cs typeface="Times New Roman"/>
              </a:rPr>
              <a:t>The</a:t>
            </a:r>
            <a:r>
              <a:rPr sz="2000" spc="-5" dirty="0">
                <a:latin typeface="Times New Roman"/>
                <a:cs typeface="Times New Roman"/>
              </a:rPr>
              <a:t> acetic</a:t>
            </a:r>
            <a:r>
              <a:rPr sz="2000" spc="-10" dirty="0">
                <a:latin typeface="Times New Roman"/>
                <a:cs typeface="Times New Roman"/>
              </a:rPr>
              <a:t> </a:t>
            </a:r>
            <a:r>
              <a:rPr sz="2000" spc="-5" dirty="0">
                <a:latin typeface="Times New Roman"/>
                <a:cs typeface="Times New Roman"/>
              </a:rPr>
              <a:t>acid</a:t>
            </a:r>
            <a:r>
              <a:rPr sz="2000" spc="5" dirty="0">
                <a:latin typeface="Times New Roman"/>
                <a:cs typeface="Times New Roman"/>
              </a:rPr>
              <a:t> </a:t>
            </a:r>
            <a:r>
              <a:rPr sz="2000" dirty="0">
                <a:latin typeface="Times New Roman"/>
                <a:cs typeface="Times New Roman"/>
              </a:rPr>
              <a:t>produced</a:t>
            </a:r>
            <a:r>
              <a:rPr sz="2000" spc="-4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first</a:t>
            </a:r>
            <a:r>
              <a:rPr sz="2000" spc="-40"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dirty="0">
                <a:latin typeface="Times New Roman"/>
                <a:cs typeface="Times New Roman"/>
              </a:rPr>
              <a:t>second</a:t>
            </a:r>
            <a:r>
              <a:rPr sz="2000" spc="-30" dirty="0">
                <a:latin typeface="Times New Roman"/>
                <a:cs typeface="Times New Roman"/>
              </a:rPr>
              <a:t> </a:t>
            </a:r>
            <a:r>
              <a:rPr sz="2000" dirty="0">
                <a:latin typeface="Times New Roman"/>
                <a:cs typeface="Times New Roman"/>
              </a:rPr>
              <a:t>step</a:t>
            </a:r>
            <a:r>
              <a:rPr sz="2000" spc="-15" dirty="0">
                <a:latin typeface="Times New Roman"/>
                <a:cs typeface="Times New Roman"/>
              </a:rPr>
              <a:t> </a:t>
            </a:r>
            <a:r>
              <a:rPr sz="2000" dirty="0">
                <a:latin typeface="Times New Roman"/>
                <a:cs typeface="Times New Roman"/>
              </a:rPr>
              <a:t>is</a:t>
            </a:r>
            <a:r>
              <a:rPr sz="2000" spc="-5" dirty="0">
                <a:latin typeface="Times New Roman"/>
                <a:cs typeface="Times New Roman"/>
              </a:rPr>
              <a:t> </a:t>
            </a:r>
            <a:r>
              <a:rPr sz="2000" dirty="0">
                <a:latin typeface="Times New Roman"/>
                <a:cs typeface="Times New Roman"/>
              </a:rPr>
              <a:t>converted</a:t>
            </a:r>
            <a:r>
              <a:rPr sz="2000" spc="-45" dirty="0">
                <a:latin typeface="Times New Roman"/>
                <a:cs typeface="Times New Roman"/>
              </a:rPr>
              <a:t> </a:t>
            </a:r>
            <a:r>
              <a:rPr sz="2000" dirty="0">
                <a:latin typeface="Times New Roman"/>
                <a:cs typeface="Times New Roman"/>
              </a:rPr>
              <a:t>into</a:t>
            </a:r>
            <a:r>
              <a:rPr sz="2000" spc="-10" dirty="0">
                <a:latin typeface="Times New Roman"/>
                <a:cs typeface="Times New Roman"/>
              </a:rPr>
              <a:t> </a:t>
            </a:r>
            <a:r>
              <a:rPr sz="2000" spc="-5" dirty="0">
                <a:latin typeface="Times New Roman"/>
                <a:cs typeface="Times New Roman"/>
              </a:rPr>
              <a:t>methane</a:t>
            </a:r>
            <a:r>
              <a:rPr sz="2000" spc="-10" dirty="0">
                <a:latin typeface="Times New Roman"/>
                <a:cs typeface="Times New Roman"/>
              </a:rPr>
              <a:t> </a:t>
            </a:r>
            <a:r>
              <a:rPr sz="2000" dirty="0">
                <a:latin typeface="Times New Roman"/>
                <a:cs typeface="Times New Roman"/>
              </a:rPr>
              <a:t>and</a:t>
            </a:r>
            <a:endParaRPr sz="2000">
              <a:latin typeface="Times New Roman"/>
              <a:cs typeface="Times New Roman"/>
            </a:endParaRPr>
          </a:p>
          <a:p>
            <a:pPr marL="50800">
              <a:lnSpc>
                <a:spcPct val="100000"/>
              </a:lnSpc>
              <a:spcBef>
                <a:spcPts val="1205"/>
              </a:spcBef>
            </a:pPr>
            <a:r>
              <a:rPr sz="2000" spc="5" dirty="0">
                <a:latin typeface="Times New Roman"/>
                <a:cs typeface="Times New Roman"/>
              </a:rPr>
              <a:t>CO</a:t>
            </a:r>
            <a:r>
              <a:rPr sz="1950" spc="7" baseline="-21367" dirty="0">
                <a:latin typeface="Times New Roman"/>
                <a:cs typeface="Times New Roman"/>
              </a:rPr>
              <a:t>2</a:t>
            </a:r>
            <a:r>
              <a:rPr sz="1950" spc="262" baseline="-21367" dirty="0">
                <a:latin typeface="Times New Roman"/>
                <a:cs typeface="Times New Roman"/>
              </a:rPr>
              <a:t> </a:t>
            </a:r>
            <a:r>
              <a:rPr sz="2000" dirty="0">
                <a:latin typeface="Times New Roman"/>
                <a:cs typeface="Times New Roman"/>
              </a:rPr>
              <a:t>(biogas)</a:t>
            </a:r>
            <a:r>
              <a:rPr sz="2000" spc="-35" dirty="0">
                <a:latin typeface="Times New Roman"/>
                <a:cs typeface="Times New Roman"/>
              </a:rPr>
              <a:t> </a:t>
            </a:r>
            <a:r>
              <a:rPr sz="2000" dirty="0">
                <a:latin typeface="Times New Roman"/>
                <a:cs typeface="Times New Roman"/>
              </a:rPr>
              <a:t>through</a:t>
            </a:r>
            <a:r>
              <a:rPr sz="2000" spc="-35" dirty="0">
                <a:latin typeface="Times New Roman"/>
                <a:cs typeface="Times New Roman"/>
              </a:rPr>
              <a:t> </a:t>
            </a:r>
            <a:r>
              <a:rPr sz="2000" dirty="0">
                <a:latin typeface="Times New Roman"/>
                <a:cs typeface="Times New Roman"/>
              </a:rPr>
              <a:t>the</a:t>
            </a:r>
            <a:r>
              <a:rPr sz="2000" spc="-5" dirty="0">
                <a:latin typeface="Times New Roman"/>
                <a:cs typeface="Times New Roman"/>
              </a:rPr>
              <a:t> effect</a:t>
            </a:r>
            <a:r>
              <a:rPr sz="2000" spc="-2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methanographic</a:t>
            </a:r>
            <a:r>
              <a:rPr sz="2000" spc="-40" dirty="0">
                <a:latin typeface="Times New Roman"/>
                <a:cs typeface="Times New Roman"/>
              </a:rPr>
              <a:t> </a:t>
            </a:r>
            <a:r>
              <a:rPr sz="2000" dirty="0">
                <a:latin typeface="Times New Roman"/>
                <a:cs typeface="Times New Roman"/>
              </a:rPr>
              <a:t>bacteria.</a:t>
            </a:r>
            <a:r>
              <a:rPr sz="2000" spc="-125" dirty="0">
                <a:latin typeface="Times New Roman"/>
                <a:cs typeface="Times New Roman"/>
              </a:rPr>
              <a:t> </a:t>
            </a:r>
            <a:r>
              <a:rPr sz="2000" dirty="0">
                <a:latin typeface="Times New Roman"/>
                <a:cs typeface="Times New Roman"/>
              </a:rPr>
              <a:t>At</a:t>
            </a:r>
            <a:r>
              <a:rPr sz="2000" spc="-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end</a:t>
            </a:r>
            <a:r>
              <a:rPr sz="2000" spc="-10" dirty="0">
                <a:latin typeface="Times New Roman"/>
                <a:cs typeface="Times New Roman"/>
              </a:rPr>
              <a:t> </a:t>
            </a:r>
            <a:r>
              <a:rPr sz="2000" dirty="0">
                <a:latin typeface="Times New Roman"/>
                <a:cs typeface="Times New Roman"/>
              </a:rPr>
              <a:t>the residual</a:t>
            </a:r>
            <a:endParaRPr sz="2000">
              <a:latin typeface="Times New Roman"/>
              <a:cs typeface="Times New Roman"/>
            </a:endParaRPr>
          </a:p>
          <a:p>
            <a:pPr marR="236854" algn="r">
              <a:lnSpc>
                <a:spcPct val="100000"/>
              </a:lnSpc>
              <a:spcBef>
                <a:spcPts val="20"/>
              </a:spcBef>
            </a:pPr>
            <a:r>
              <a:rPr sz="1200" dirty="0">
                <a:solidFill>
                  <a:srgbClr val="888888"/>
                </a:solidFill>
                <a:latin typeface="Arial MT"/>
                <a:cs typeface="Arial MT"/>
              </a:rPr>
              <a:t>129</a:t>
            </a:r>
            <a:endParaRPr sz="1200">
              <a:latin typeface="Arial MT"/>
              <a:cs typeface="Arial MT"/>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716" y="0"/>
            <a:ext cx="8708390" cy="940435"/>
          </a:xfrm>
          <a:prstGeom prst="rect">
            <a:avLst/>
          </a:prstGeom>
        </p:spPr>
        <p:txBody>
          <a:bodyPr vert="horz" wrap="square" lIns="0" tIns="12065" rIns="0" bIns="0" rtlCol="0">
            <a:spAutoFit/>
          </a:bodyPr>
          <a:lstStyle/>
          <a:p>
            <a:pPr marL="12700" marR="5080">
              <a:lnSpc>
                <a:spcPct val="150100"/>
              </a:lnSpc>
              <a:spcBef>
                <a:spcPts val="95"/>
              </a:spcBef>
            </a:pPr>
            <a:r>
              <a:rPr dirty="0"/>
              <a:t>anaerobic digestion, a variety of bacteria are </a:t>
            </a:r>
            <a:r>
              <a:rPr spc="-5" dirty="0"/>
              <a:t>formed </a:t>
            </a:r>
            <a:r>
              <a:rPr dirty="0"/>
              <a:t>which cause the decaying of the </a:t>
            </a:r>
            <a:r>
              <a:rPr spc="-484" dirty="0"/>
              <a:t> </a:t>
            </a:r>
            <a:r>
              <a:rPr spc="-5" dirty="0"/>
              <a:t>organic</a:t>
            </a:r>
            <a:r>
              <a:rPr spc="-35" dirty="0"/>
              <a:t> </a:t>
            </a:r>
            <a:r>
              <a:rPr spc="-5" dirty="0"/>
              <a:t>material</a:t>
            </a:r>
            <a:r>
              <a:rPr spc="-15" dirty="0"/>
              <a:t> </a:t>
            </a:r>
            <a:r>
              <a:rPr dirty="0"/>
              <a:t>and</a:t>
            </a:r>
            <a:r>
              <a:rPr spc="-5" dirty="0"/>
              <a:t> </a:t>
            </a:r>
            <a:r>
              <a:rPr dirty="0"/>
              <a:t>which</a:t>
            </a:r>
            <a:r>
              <a:rPr spc="-5" dirty="0"/>
              <a:t> </a:t>
            </a:r>
            <a:r>
              <a:rPr dirty="0"/>
              <a:t>are</a:t>
            </a:r>
            <a:r>
              <a:rPr spc="-5" dirty="0"/>
              <a:t> specialized</a:t>
            </a:r>
            <a:r>
              <a:rPr spc="-20" dirty="0"/>
              <a:t> </a:t>
            </a:r>
            <a:r>
              <a:rPr dirty="0"/>
              <a:t>for</a:t>
            </a:r>
            <a:r>
              <a:rPr spc="-10" dirty="0"/>
              <a:t> </a:t>
            </a:r>
            <a:r>
              <a:rPr dirty="0"/>
              <a:t>the reduction</a:t>
            </a:r>
            <a:r>
              <a:rPr spc="-35" dirty="0"/>
              <a:t> </a:t>
            </a:r>
            <a:r>
              <a:rPr dirty="0"/>
              <a:t>of</a:t>
            </a:r>
            <a:r>
              <a:rPr spc="10" dirty="0"/>
              <a:t> </a:t>
            </a:r>
            <a:r>
              <a:rPr spc="-5" dirty="0"/>
              <a:t>intermediate</a:t>
            </a:r>
            <a:r>
              <a:rPr spc="-30" dirty="0"/>
              <a:t> </a:t>
            </a:r>
            <a:r>
              <a:rPr dirty="0"/>
              <a:t>products.</a:t>
            </a:r>
          </a:p>
        </p:txBody>
      </p:sp>
      <p:sp>
        <p:nvSpPr>
          <p:cNvPr id="3" name="object 3"/>
          <p:cNvSpPr txBox="1"/>
          <p:nvPr/>
        </p:nvSpPr>
        <p:spPr>
          <a:xfrm>
            <a:off x="153162" y="2591561"/>
            <a:ext cx="1447800" cy="914400"/>
          </a:xfrm>
          <a:prstGeom prst="rect">
            <a:avLst/>
          </a:prstGeom>
          <a:solidFill>
            <a:srgbClr val="4F81BC"/>
          </a:solidFill>
          <a:ln w="25907">
            <a:solidFill>
              <a:srgbClr val="385D89"/>
            </a:solidFill>
          </a:ln>
        </p:spPr>
        <p:txBody>
          <a:bodyPr vert="horz" wrap="square" lIns="0" tIns="30480" rIns="0" bIns="0" rtlCol="0">
            <a:spAutoFit/>
          </a:bodyPr>
          <a:lstStyle/>
          <a:p>
            <a:pPr marL="106045" marR="102870" indent="1270" algn="ctr">
              <a:lnSpc>
                <a:spcPct val="100000"/>
              </a:lnSpc>
              <a:spcBef>
                <a:spcPts val="240"/>
              </a:spcBef>
            </a:pPr>
            <a:r>
              <a:rPr sz="1800" spc="-10" dirty="0">
                <a:solidFill>
                  <a:srgbClr val="FFFFFF"/>
                </a:solidFill>
                <a:latin typeface="Calibri"/>
                <a:cs typeface="Calibri"/>
              </a:rPr>
              <a:t>Protein </a:t>
            </a:r>
            <a:r>
              <a:rPr sz="1800" spc="-5" dirty="0">
                <a:solidFill>
                  <a:srgbClr val="FFFFFF"/>
                </a:solidFill>
                <a:latin typeface="Calibri"/>
                <a:cs typeface="Calibri"/>
              </a:rPr>
              <a:t> </a:t>
            </a:r>
            <a:r>
              <a:rPr sz="1800" spc="-20" dirty="0">
                <a:solidFill>
                  <a:srgbClr val="FFFFFF"/>
                </a:solidFill>
                <a:latin typeface="Calibri"/>
                <a:cs typeface="Calibri"/>
              </a:rPr>
              <a:t>c</a:t>
            </a:r>
            <a:r>
              <a:rPr sz="1800" dirty="0">
                <a:solidFill>
                  <a:srgbClr val="FFFFFF"/>
                </a:solidFill>
                <a:latin typeface="Calibri"/>
                <a:cs typeface="Calibri"/>
              </a:rPr>
              <a:t>arbo</a:t>
            </a:r>
            <a:r>
              <a:rPr sz="1800" spc="-35" dirty="0">
                <a:solidFill>
                  <a:srgbClr val="FFFFFF"/>
                </a:solidFill>
                <a:latin typeface="Calibri"/>
                <a:cs typeface="Calibri"/>
              </a:rPr>
              <a:t>h</a:t>
            </a:r>
            <a:r>
              <a:rPr sz="1800" spc="-25" dirty="0">
                <a:solidFill>
                  <a:srgbClr val="FFFFFF"/>
                </a:solidFill>
                <a:latin typeface="Calibri"/>
                <a:cs typeface="Calibri"/>
              </a:rPr>
              <a:t>y</a:t>
            </a:r>
            <a:r>
              <a:rPr sz="1800" spc="-5" dirty="0">
                <a:solidFill>
                  <a:srgbClr val="FFFFFF"/>
                </a:solidFill>
                <a:latin typeface="Calibri"/>
                <a:cs typeface="Calibri"/>
              </a:rPr>
              <a:t>d</a:t>
            </a:r>
            <a:r>
              <a:rPr sz="1800" spc="-40" dirty="0">
                <a:solidFill>
                  <a:srgbClr val="FFFFFF"/>
                </a:solidFill>
                <a:latin typeface="Calibri"/>
                <a:cs typeface="Calibri"/>
              </a:rPr>
              <a:t>r</a:t>
            </a:r>
            <a:r>
              <a:rPr sz="1800" spc="-15" dirty="0">
                <a:solidFill>
                  <a:srgbClr val="FFFFFF"/>
                </a:solidFill>
                <a:latin typeface="Calibri"/>
                <a:cs typeface="Calibri"/>
              </a:rPr>
              <a:t>a</a:t>
            </a:r>
            <a:r>
              <a:rPr sz="1800" spc="-30" dirty="0">
                <a:solidFill>
                  <a:srgbClr val="FFFFFF"/>
                </a:solidFill>
                <a:latin typeface="Calibri"/>
                <a:cs typeface="Calibri"/>
              </a:rPr>
              <a:t>t</a:t>
            </a:r>
            <a:r>
              <a:rPr sz="1800" dirty="0">
                <a:solidFill>
                  <a:srgbClr val="FFFFFF"/>
                </a:solidFill>
                <a:latin typeface="Calibri"/>
                <a:cs typeface="Calibri"/>
              </a:rPr>
              <a:t>e  </a:t>
            </a:r>
            <a:r>
              <a:rPr sz="1800" spc="-15" dirty="0">
                <a:solidFill>
                  <a:srgbClr val="FFFFFF"/>
                </a:solidFill>
                <a:latin typeface="Calibri"/>
                <a:cs typeface="Calibri"/>
              </a:rPr>
              <a:t>fast</a:t>
            </a:r>
            <a:endParaRPr sz="1800">
              <a:latin typeface="Calibri"/>
              <a:cs typeface="Calibri"/>
            </a:endParaRPr>
          </a:p>
        </p:txBody>
      </p:sp>
      <p:sp>
        <p:nvSpPr>
          <p:cNvPr id="4" name="object 4"/>
          <p:cNvSpPr txBox="1"/>
          <p:nvPr/>
        </p:nvSpPr>
        <p:spPr>
          <a:xfrm>
            <a:off x="2972561" y="2591561"/>
            <a:ext cx="1219200" cy="838200"/>
          </a:xfrm>
          <a:prstGeom prst="rect">
            <a:avLst/>
          </a:prstGeom>
          <a:solidFill>
            <a:srgbClr val="4F81BC"/>
          </a:solidFill>
          <a:ln w="25907">
            <a:solidFill>
              <a:srgbClr val="385D89"/>
            </a:solidFill>
          </a:ln>
        </p:spPr>
        <p:txBody>
          <a:bodyPr vert="horz" wrap="square" lIns="0" tIns="1270" rIns="0" bIns="0" rtlCol="0">
            <a:spAutoFit/>
          </a:bodyPr>
          <a:lstStyle/>
          <a:p>
            <a:pPr marL="109855" marR="105410" algn="ctr">
              <a:lnSpc>
                <a:spcPts val="2160"/>
              </a:lnSpc>
              <a:spcBef>
                <a:spcPts val="10"/>
              </a:spcBef>
            </a:pPr>
            <a:r>
              <a:rPr sz="1800" spc="-5" dirty="0">
                <a:solidFill>
                  <a:srgbClr val="FFFFFF"/>
                </a:solidFill>
                <a:latin typeface="Calibri"/>
                <a:cs typeface="Calibri"/>
              </a:rPr>
              <a:t>Acetic</a:t>
            </a:r>
            <a:r>
              <a:rPr sz="1800" spc="-80" dirty="0">
                <a:solidFill>
                  <a:srgbClr val="FFFFFF"/>
                </a:solidFill>
                <a:latin typeface="Calibri"/>
                <a:cs typeface="Calibri"/>
              </a:rPr>
              <a:t> </a:t>
            </a:r>
            <a:r>
              <a:rPr sz="1800" spc="-5" dirty="0">
                <a:solidFill>
                  <a:srgbClr val="FFFFFF"/>
                </a:solidFill>
                <a:latin typeface="Calibri"/>
                <a:cs typeface="Calibri"/>
              </a:rPr>
              <a:t>acid </a:t>
            </a:r>
            <a:r>
              <a:rPr sz="1800" spc="-390" dirty="0">
                <a:solidFill>
                  <a:srgbClr val="FFFFFF"/>
                </a:solidFill>
                <a:latin typeface="Calibri"/>
                <a:cs typeface="Calibri"/>
              </a:rPr>
              <a:t> </a:t>
            </a:r>
            <a:r>
              <a:rPr sz="1800" spc="-5" dirty="0">
                <a:solidFill>
                  <a:srgbClr val="FFFFFF"/>
                </a:solidFill>
                <a:latin typeface="Calibri"/>
                <a:cs typeface="Calibri"/>
              </a:rPr>
              <a:t>Acids </a:t>
            </a:r>
            <a:r>
              <a:rPr sz="1800" dirty="0">
                <a:solidFill>
                  <a:srgbClr val="FFFFFF"/>
                </a:solidFill>
                <a:latin typeface="Calibri"/>
                <a:cs typeface="Calibri"/>
              </a:rPr>
              <a:t> </a:t>
            </a:r>
            <a:r>
              <a:rPr sz="1800" spc="-10" dirty="0">
                <a:solidFill>
                  <a:srgbClr val="FFFFFF"/>
                </a:solidFill>
                <a:latin typeface="Calibri"/>
                <a:cs typeface="Calibri"/>
              </a:rPr>
              <a:t>alcohol</a:t>
            </a:r>
            <a:endParaRPr sz="1800">
              <a:latin typeface="Calibri"/>
              <a:cs typeface="Calibri"/>
            </a:endParaRPr>
          </a:p>
        </p:txBody>
      </p:sp>
      <p:sp>
        <p:nvSpPr>
          <p:cNvPr id="5" name="object 5"/>
          <p:cNvSpPr txBox="1"/>
          <p:nvPr/>
        </p:nvSpPr>
        <p:spPr>
          <a:xfrm>
            <a:off x="5563361" y="2667761"/>
            <a:ext cx="838200" cy="685800"/>
          </a:xfrm>
          <a:prstGeom prst="rect">
            <a:avLst/>
          </a:prstGeom>
          <a:solidFill>
            <a:srgbClr val="4F81BC"/>
          </a:solidFill>
          <a:ln w="25907">
            <a:solidFill>
              <a:srgbClr val="385D89"/>
            </a:solidFill>
          </a:ln>
        </p:spPr>
        <p:txBody>
          <a:bodyPr vert="horz" wrap="square" lIns="0" tIns="52705" rIns="0" bIns="0" rtlCol="0">
            <a:spAutoFit/>
          </a:bodyPr>
          <a:lstStyle/>
          <a:p>
            <a:pPr marL="229235" marR="128905" indent="-93345">
              <a:lnSpc>
                <a:spcPct val="100000"/>
              </a:lnSpc>
              <a:spcBef>
                <a:spcPts val="415"/>
              </a:spcBef>
            </a:pPr>
            <a:r>
              <a:rPr sz="1800" dirty="0">
                <a:solidFill>
                  <a:srgbClr val="FFFFFF"/>
                </a:solidFill>
                <a:latin typeface="Calibri"/>
                <a:cs typeface="Calibri"/>
              </a:rPr>
              <a:t>Ac</a:t>
            </a:r>
            <a:r>
              <a:rPr sz="1800" spc="-15" dirty="0">
                <a:solidFill>
                  <a:srgbClr val="FFFFFF"/>
                </a:solidFill>
                <a:latin typeface="Calibri"/>
                <a:cs typeface="Calibri"/>
              </a:rPr>
              <a:t>e</a:t>
            </a:r>
            <a:r>
              <a:rPr sz="1800" dirty="0">
                <a:solidFill>
                  <a:srgbClr val="FFFFFF"/>
                </a:solidFill>
                <a:latin typeface="Calibri"/>
                <a:cs typeface="Calibri"/>
              </a:rPr>
              <a:t>t</a:t>
            </a:r>
            <a:r>
              <a:rPr sz="1800" spc="-10" dirty="0">
                <a:solidFill>
                  <a:srgbClr val="FFFFFF"/>
                </a:solidFill>
                <a:latin typeface="Calibri"/>
                <a:cs typeface="Calibri"/>
              </a:rPr>
              <a:t>i</a:t>
            </a:r>
            <a:r>
              <a:rPr sz="1800" dirty="0">
                <a:solidFill>
                  <a:srgbClr val="FFFFFF"/>
                </a:solidFill>
                <a:latin typeface="Calibri"/>
                <a:cs typeface="Calibri"/>
              </a:rPr>
              <a:t>c  </a:t>
            </a:r>
            <a:r>
              <a:rPr sz="1800" spc="-5" dirty="0">
                <a:solidFill>
                  <a:srgbClr val="FFFFFF"/>
                </a:solidFill>
                <a:latin typeface="Calibri"/>
                <a:cs typeface="Calibri"/>
              </a:rPr>
              <a:t>acid</a:t>
            </a:r>
            <a:endParaRPr sz="1800">
              <a:latin typeface="Calibri"/>
              <a:cs typeface="Calibri"/>
            </a:endParaRPr>
          </a:p>
        </p:txBody>
      </p:sp>
      <p:sp>
        <p:nvSpPr>
          <p:cNvPr id="6" name="object 6"/>
          <p:cNvSpPr txBox="1"/>
          <p:nvPr/>
        </p:nvSpPr>
        <p:spPr>
          <a:xfrm>
            <a:off x="7849361" y="2515361"/>
            <a:ext cx="1219200" cy="990600"/>
          </a:xfrm>
          <a:prstGeom prst="rect">
            <a:avLst/>
          </a:prstGeom>
          <a:solidFill>
            <a:srgbClr val="4F81BC"/>
          </a:solidFill>
          <a:ln w="25907">
            <a:solidFill>
              <a:srgbClr val="385D89"/>
            </a:solidFill>
          </a:ln>
        </p:spPr>
        <p:txBody>
          <a:bodyPr vert="horz" wrap="square" lIns="0" tIns="205104" rIns="0" bIns="0" rtlCol="0">
            <a:spAutoFit/>
          </a:bodyPr>
          <a:lstStyle/>
          <a:p>
            <a:pPr marL="165100" marR="104139" indent="142875">
              <a:lnSpc>
                <a:spcPct val="100000"/>
              </a:lnSpc>
              <a:spcBef>
                <a:spcPts val="1614"/>
              </a:spcBef>
            </a:pPr>
            <a:r>
              <a:rPr sz="1800" spc="-10" dirty="0">
                <a:solidFill>
                  <a:srgbClr val="FFFFFF"/>
                </a:solidFill>
                <a:latin typeface="Calibri"/>
                <a:cs typeface="Calibri"/>
              </a:rPr>
              <a:t>Biogas </a:t>
            </a:r>
            <a:r>
              <a:rPr sz="1800" spc="-5" dirty="0">
                <a:solidFill>
                  <a:srgbClr val="FFFFFF"/>
                </a:solidFill>
                <a:latin typeface="Calibri"/>
                <a:cs typeface="Calibri"/>
              </a:rPr>
              <a:t> (CH</a:t>
            </a:r>
            <a:r>
              <a:rPr sz="1800" spc="-7" baseline="-20833" dirty="0">
                <a:solidFill>
                  <a:srgbClr val="FFFFFF"/>
                </a:solidFill>
                <a:latin typeface="Calibri"/>
                <a:cs typeface="Calibri"/>
              </a:rPr>
              <a:t>4</a:t>
            </a:r>
            <a:r>
              <a:rPr sz="1800" spc="-5" dirty="0">
                <a:solidFill>
                  <a:srgbClr val="FFFFFF"/>
                </a:solidFill>
                <a:latin typeface="Calibri"/>
                <a:cs typeface="Calibri"/>
              </a:rPr>
              <a:t>,</a:t>
            </a:r>
            <a:r>
              <a:rPr sz="1800" spc="-65" dirty="0">
                <a:solidFill>
                  <a:srgbClr val="FFFFFF"/>
                </a:solidFill>
                <a:latin typeface="Calibri"/>
                <a:cs typeface="Calibri"/>
              </a:rPr>
              <a:t> </a:t>
            </a:r>
            <a:r>
              <a:rPr sz="1800" spc="-5" dirty="0">
                <a:solidFill>
                  <a:srgbClr val="FFFFFF"/>
                </a:solidFill>
                <a:latin typeface="Calibri"/>
                <a:cs typeface="Calibri"/>
              </a:rPr>
              <a:t>CO</a:t>
            </a:r>
            <a:r>
              <a:rPr sz="1800" spc="-7" baseline="-20833" dirty="0">
                <a:solidFill>
                  <a:srgbClr val="FFFFFF"/>
                </a:solidFill>
                <a:latin typeface="Calibri"/>
                <a:cs typeface="Calibri"/>
              </a:rPr>
              <a:t>2</a:t>
            </a:r>
            <a:r>
              <a:rPr sz="1800" spc="-5" dirty="0">
                <a:solidFill>
                  <a:srgbClr val="FFFFFF"/>
                </a:solidFill>
                <a:latin typeface="Calibri"/>
                <a:cs typeface="Calibri"/>
              </a:rPr>
              <a:t>)</a:t>
            </a:r>
            <a:endParaRPr sz="1800">
              <a:latin typeface="Calibri"/>
              <a:cs typeface="Calibri"/>
            </a:endParaRPr>
          </a:p>
        </p:txBody>
      </p:sp>
      <p:sp>
        <p:nvSpPr>
          <p:cNvPr id="7" name="object 7"/>
          <p:cNvSpPr/>
          <p:nvPr/>
        </p:nvSpPr>
        <p:spPr>
          <a:xfrm>
            <a:off x="1600200" y="2997835"/>
            <a:ext cx="1371600" cy="103505"/>
          </a:xfrm>
          <a:custGeom>
            <a:avLst/>
            <a:gdLst/>
            <a:ahLst/>
            <a:cxnLst/>
            <a:rect l="l" t="t" r="r" b="b"/>
            <a:pathLst>
              <a:path w="1371600" h="103505">
                <a:moveTo>
                  <a:pt x="1283081" y="0"/>
                </a:moveTo>
                <a:lnTo>
                  <a:pt x="1279144" y="1015"/>
                </a:lnTo>
                <a:lnTo>
                  <a:pt x="1277366" y="3937"/>
                </a:lnTo>
                <a:lnTo>
                  <a:pt x="1275588" y="6985"/>
                </a:lnTo>
                <a:lnTo>
                  <a:pt x="1276604" y="10922"/>
                </a:lnTo>
                <a:lnTo>
                  <a:pt x="1335397" y="45312"/>
                </a:lnTo>
                <a:lnTo>
                  <a:pt x="1359027" y="45338"/>
                </a:lnTo>
                <a:lnTo>
                  <a:pt x="1359027" y="58038"/>
                </a:lnTo>
                <a:lnTo>
                  <a:pt x="1335512" y="58038"/>
                </a:lnTo>
                <a:lnTo>
                  <a:pt x="1279525" y="90550"/>
                </a:lnTo>
                <a:lnTo>
                  <a:pt x="1276604" y="92328"/>
                </a:lnTo>
                <a:lnTo>
                  <a:pt x="1275461" y="96265"/>
                </a:lnTo>
                <a:lnTo>
                  <a:pt x="1279017" y="102362"/>
                </a:lnTo>
                <a:lnTo>
                  <a:pt x="1282954" y="103377"/>
                </a:lnTo>
                <a:lnTo>
                  <a:pt x="1360709" y="58038"/>
                </a:lnTo>
                <a:lnTo>
                  <a:pt x="1359027" y="58038"/>
                </a:lnTo>
                <a:lnTo>
                  <a:pt x="1360754" y="58012"/>
                </a:lnTo>
                <a:lnTo>
                  <a:pt x="1371600" y="51688"/>
                </a:lnTo>
                <a:lnTo>
                  <a:pt x="1283081" y="0"/>
                </a:lnTo>
                <a:close/>
              </a:path>
              <a:path w="1371600" h="103505">
                <a:moveTo>
                  <a:pt x="1346373" y="51732"/>
                </a:moveTo>
                <a:lnTo>
                  <a:pt x="1335558" y="58012"/>
                </a:lnTo>
                <a:lnTo>
                  <a:pt x="1359027" y="58038"/>
                </a:lnTo>
                <a:lnTo>
                  <a:pt x="1359027" y="57276"/>
                </a:lnTo>
                <a:lnTo>
                  <a:pt x="1355852" y="57276"/>
                </a:lnTo>
                <a:lnTo>
                  <a:pt x="1346373" y="51732"/>
                </a:lnTo>
                <a:close/>
              </a:path>
              <a:path w="1371600" h="103505">
                <a:moveTo>
                  <a:pt x="0" y="43814"/>
                </a:moveTo>
                <a:lnTo>
                  <a:pt x="0" y="56514"/>
                </a:lnTo>
                <a:lnTo>
                  <a:pt x="1335558" y="58012"/>
                </a:lnTo>
                <a:lnTo>
                  <a:pt x="1346373" y="51732"/>
                </a:lnTo>
                <a:lnTo>
                  <a:pt x="1335397" y="45312"/>
                </a:lnTo>
                <a:lnTo>
                  <a:pt x="0" y="43814"/>
                </a:lnTo>
                <a:close/>
              </a:path>
              <a:path w="1371600" h="103505">
                <a:moveTo>
                  <a:pt x="1355852" y="46227"/>
                </a:moveTo>
                <a:lnTo>
                  <a:pt x="1346373" y="51732"/>
                </a:lnTo>
                <a:lnTo>
                  <a:pt x="1355852" y="57276"/>
                </a:lnTo>
                <a:lnTo>
                  <a:pt x="1355852" y="46227"/>
                </a:lnTo>
                <a:close/>
              </a:path>
              <a:path w="1371600" h="103505">
                <a:moveTo>
                  <a:pt x="1359027" y="46227"/>
                </a:moveTo>
                <a:lnTo>
                  <a:pt x="1355852" y="46227"/>
                </a:lnTo>
                <a:lnTo>
                  <a:pt x="1355852" y="57276"/>
                </a:lnTo>
                <a:lnTo>
                  <a:pt x="1359027" y="57276"/>
                </a:lnTo>
                <a:lnTo>
                  <a:pt x="1359027" y="46227"/>
                </a:lnTo>
                <a:close/>
              </a:path>
              <a:path w="1371600" h="103505">
                <a:moveTo>
                  <a:pt x="1335397" y="45312"/>
                </a:moveTo>
                <a:lnTo>
                  <a:pt x="1346373" y="51732"/>
                </a:lnTo>
                <a:lnTo>
                  <a:pt x="1355852" y="46227"/>
                </a:lnTo>
                <a:lnTo>
                  <a:pt x="1359027" y="46227"/>
                </a:lnTo>
                <a:lnTo>
                  <a:pt x="1359027" y="45338"/>
                </a:lnTo>
                <a:lnTo>
                  <a:pt x="1335397" y="45312"/>
                </a:lnTo>
                <a:close/>
              </a:path>
            </a:pathLst>
          </a:custGeom>
          <a:solidFill>
            <a:srgbClr val="497DBA"/>
          </a:solidFill>
        </p:spPr>
        <p:txBody>
          <a:bodyPr wrap="square" lIns="0" tIns="0" rIns="0" bIns="0" rtlCol="0"/>
          <a:lstStyle/>
          <a:p>
            <a:endParaRPr/>
          </a:p>
        </p:txBody>
      </p:sp>
      <p:sp>
        <p:nvSpPr>
          <p:cNvPr id="8" name="object 8"/>
          <p:cNvSpPr/>
          <p:nvPr/>
        </p:nvSpPr>
        <p:spPr>
          <a:xfrm>
            <a:off x="4191000" y="2959735"/>
            <a:ext cx="1371600" cy="103505"/>
          </a:xfrm>
          <a:custGeom>
            <a:avLst/>
            <a:gdLst/>
            <a:ahLst/>
            <a:cxnLst/>
            <a:rect l="l" t="t" r="r" b="b"/>
            <a:pathLst>
              <a:path w="1371600" h="103505">
                <a:moveTo>
                  <a:pt x="1283080" y="0"/>
                </a:moveTo>
                <a:lnTo>
                  <a:pt x="1279144" y="1015"/>
                </a:lnTo>
                <a:lnTo>
                  <a:pt x="1277365" y="3937"/>
                </a:lnTo>
                <a:lnTo>
                  <a:pt x="1275588" y="6985"/>
                </a:lnTo>
                <a:lnTo>
                  <a:pt x="1276603" y="10922"/>
                </a:lnTo>
                <a:lnTo>
                  <a:pt x="1335397" y="45312"/>
                </a:lnTo>
                <a:lnTo>
                  <a:pt x="1359027" y="45338"/>
                </a:lnTo>
                <a:lnTo>
                  <a:pt x="1359027" y="58038"/>
                </a:lnTo>
                <a:lnTo>
                  <a:pt x="1335512" y="58038"/>
                </a:lnTo>
                <a:lnTo>
                  <a:pt x="1279525" y="90550"/>
                </a:lnTo>
                <a:lnTo>
                  <a:pt x="1276603" y="92328"/>
                </a:lnTo>
                <a:lnTo>
                  <a:pt x="1275461" y="96265"/>
                </a:lnTo>
                <a:lnTo>
                  <a:pt x="1279016" y="102362"/>
                </a:lnTo>
                <a:lnTo>
                  <a:pt x="1282953" y="103377"/>
                </a:lnTo>
                <a:lnTo>
                  <a:pt x="1360709" y="58038"/>
                </a:lnTo>
                <a:lnTo>
                  <a:pt x="1359027" y="58038"/>
                </a:lnTo>
                <a:lnTo>
                  <a:pt x="1360754" y="58012"/>
                </a:lnTo>
                <a:lnTo>
                  <a:pt x="1371600" y="51688"/>
                </a:lnTo>
                <a:lnTo>
                  <a:pt x="1283080" y="0"/>
                </a:lnTo>
                <a:close/>
              </a:path>
              <a:path w="1371600" h="103505">
                <a:moveTo>
                  <a:pt x="1346373" y="51732"/>
                </a:moveTo>
                <a:lnTo>
                  <a:pt x="1335558" y="58012"/>
                </a:lnTo>
                <a:lnTo>
                  <a:pt x="1359027" y="58038"/>
                </a:lnTo>
                <a:lnTo>
                  <a:pt x="1359027" y="57276"/>
                </a:lnTo>
                <a:lnTo>
                  <a:pt x="1355852" y="57276"/>
                </a:lnTo>
                <a:lnTo>
                  <a:pt x="1346373" y="51732"/>
                </a:lnTo>
                <a:close/>
              </a:path>
              <a:path w="1371600" h="103505">
                <a:moveTo>
                  <a:pt x="0" y="43814"/>
                </a:moveTo>
                <a:lnTo>
                  <a:pt x="0" y="56514"/>
                </a:lnTo>
                <a:lnTo>
                  <a:pt x="1335558" y="58012"/>
                </a:lnTo>
                <a:lnTo>
                  <a:pt x="1346373" y="51732"/>
                </a:lnTo>
                <a:lnTo>
                  <a:pt x="1335397" y="45312"/>
                </a:lnTo>
                <a:lnTo>
                  <a:pt x="0" y="43814"/>
                </a:lnTo>
                <a:close/>
              </a:path>
              <a:path w="1371600" h="103505">
                <a:moveTo>
                  <a:pt x="1355852" y="46227"/>
                </a:moveTo>
                <a:lnTo>
                  <a:pt x="1346373" y="51732"/>
                </a:lnTo>
                <a:lnTo>
                  <a:pt x="1355852" y="57276"/>
                </a:lnTo>
                <a:lnTo>
                  <a:pt x="1355852" y="46227"/>
                </a:lnTo>
                <a:close/>
              </a:path>
              <a:path w="1371600" h="103505">
                <a:moveTo>
                  <a:pt x="1359027" y="46227"/>
                </a:moveTo>
                <a:lnTo>
                  <a:pt x="1355852" y="46227"/>
                </a:lnTo>
                <a:lnTo>
                  <a:pt x="1355852" y="57276"/>
                </a:lnTo>
                <a:lnTo>
                  <a:pt x="1359027" y="57276"/>
                </a:lnTo>
                <a:lnTo>
                  <a:pt x="1359027" y="46227"/>
                </a:lnTo>
                <a:close/>
              </a:path>
              <a:path w="1371600" h="103505">
                <a:moveTo>
                  <a:pt x="1335397" y="45312"/>
                </a:moveTo>
                <a:lnTo>
                  <a:pt x="1346373" y="51732"/>
                </a:lnTo>
                <a:lnTo>
                  <a:pt x="1355852" y="46227"/>
                </a:lnTo>
                <a:lnTo>
                  <a:pt x="1359027" y="46227"/>
                </a:lnTo>
                <a:lnTo>
                  <a:pt x="1359027" y="45338"/>
                </a:lnTo>
                <a:lnTo>
                  <a:pt x="1335397" y="45312"/>
                </a:lnTo>
                <a:close/>
              </a:path>
            </a:pathLst>
          </a:custGeom>
          <a:solidFill>
            <a:srgbClr val="497DBA"/>
          </a:solidFill>
        </p:spPr>
        <p:txBody>
          <a:bodyPr wrap="square" lIns="0" tIns="0" rIns="0" bIns="0" rtlCol="0"/>
          <a:lstStyle/>
          <a:p>
            <a:endParaRPr/>
          </a:p>
        </p:txBody>
      </p:sp>
      <p:sp>
        <p:nvSpPr>
          <p:cNvPr id="9" name="object 9"/>
          <p:cNvSpPr/>
          <p:nvPr/>
        </p:nvSpPr>
        <p:spPr>
          <a:xfrm>
            <a:off x="6400800" y="2959735"/>
            <a:ext cx="1447800" cy="103505"/>
          </a:xfrm>
          <a:custGeom>
            <a:avLst/>
            <a:gdLst/>
            <a:ahLst/>
            <a:cxnLst/>
            <a:rect l="l" t="t" r="r" b="b"/>
            <a:pathLst>
              <a:path w="1447800" h="103505">
                <a:moveTo>
                  <a:pt x="1359280" y="0"/>
                </a:moveTo>
                <a:lnTo>
                  <a:pt x="1355344" y="1015"/>
                </a:lnTo>
                <a:lnTo>
                  <a:pt x="1353566" y="3937"/>
                </a:lnTo>
                <a:lnTo>
                  <a:pt x="1351788" y="6985"/>
                </a:lnTo>
                <a:lnTo>
                  <a:pt x="1352803" y="10922"/>
                </a:lnTo>
                <a:lnTo>
                  <a:pt x="1411600" y="45313"/>
                </a:lnTo>
                <a:lnTo>
                  <a:pt x="1435227" y="45338"/>
                </a:lnTo>
                <a:lnTo>
                  <a:pt x="1435227" y="58038"/>
                </a:lnTo>
                <a:lnTo>
                  <a:pt x="1411770" y="58038"/>
                </a:lnTo>
                <a:lnTo>
                  <a:pt x="1355725" y="90677"/>
                </a:lnTo>
                <a:lnTo>
                  <a:pt x="1352803" y="92328"/>
                </a:lnTo>
                <a:lnTo>
                  <a:pt x="1351660" y="96265"/>
                </a:lnTo>
                <a:lnTo>
                  <a:pt x="1355217" y="102362"/>
                </a:lnTo>
                <a:lnTo>
                  <a:pt x="1359153" y="103377"/>
                </a:lnTo>
                <a:lnTo>
                  <a:pt x="1436909" y="58038"/>
                </a:lnTo>
                <a:lnTo>
                  <a:pt x="1435227" y="58038"/>
                </a:lnTo>
                <a:lnTo>
                  <a:pt x="1436952" y="58014"/>
                </a:lnTo>
                <a:lnTo>
                  <a:pt x="1447800" y="51688"/>
                </a:lnTo>
                <a:lnTo>
                  <a:pt x="1359280" y="0"/>
                </a:lnTo>
                <a:close/>
              </a:path>
              <a:path w="1447800" h="103505">
                <a:moveTo>
                  <a:pt x="1422586" y="51740"/>
                </a:moveTo>
                <a:lnTo>
                  <a:pt x="1411813" y="58014"/>
                </a:lnTo>
                <a:lnTo>
                  <a:pt x="1435227" y="58038"/>
                </a:lnTo>
                <a:lnTo>
                  <a:pt x="1435227" y="57276"/>
                </a:lnTo>
                <a:lnTo>
                  <a:pt x="1432052" y="57276"/>
                </a:lnTo>
                <a:lnTo>
                  <a:pt x="1422586" y="51740"/>
                </a:lnTo>
                <a:close/>
              </a:path>
              <a:path w="1447800" h="103505">
                <a:moveTo>
                  <a:pt x="0" y="43814"/>
                </a:moveTo>
                <a:lnTo>
                  <a:pt x="0" y="56514"/>
                </a:lnTo>
                <a:lnTo>
                  <a:pt x="1411813" y="58014"/>
                </a:lnTo>
                <a:lnTo>
                  <a:pt x="1422586" y="51740"/>
                </a:lnTo>
                <a:lnTo>
                  <a:pt x="1411600" y="45313"/>
                </a:lnTo>
                <a:lnTo>
                  <a:pt x="0" y="43814"/>
                </a:lnTo>
                <a:close/>
              </a:path>
              <a:path w="1447800" h="103505">
                <a:moveTo>
                  <a:pt x="1432052" y="46227"/>
                </a:moveTo>
                <a:lnTo>
                  <a:pt x="1422586" y="51740"/>
                </a:lnTo>
                <a:lnTo>
                  <a:pt x="1432052" y="57276"/>
                </a:lnTo>
                <a:lnTo>
                  <a:pt x="1432052" y="46227"/>
                </a:lnTo>
                <a:close/>
              </a:path>
              <a:path w="1447800" h="103505">
                <a:moveTo>
                  <a:pt x="1435227" y="46227"/>
                </a:moveTo>
                <a:lnTo>
                  <a:pt x="1432052" y="46227"/>
                </a:lnTo>
                <a:lnTo>
                  <a:pt x="1432052" y="57276"/>
                </a:lnTo>
                <a:lnTo>
                  <a:pt x="1435227" y="57276"/>
                </a:lnTo>
                <a:lnTo>
                  <a:pt x="1435227" y="46227"/>
                </a:lnTo>
                <a:close/>
              </a:path>
              <a:path w="1447800" h="103505">
                <a:moveTo>
                  <a:pt x="1411600" y="45313"/>
                </a:moveTo>
                <a:lnTo>
                  <a:pt x="1422586" y="51740"/>
                </a:lnTo>
                <a:lnTo>
                  <a:pt x="1432052" y="46227"/>
                </a:lnTo>
                <a:lnTo>
                  <a:pt x="1435227" y="46227"/>
                </a:lnTo>
                <a:lnTo>
                  <a:pt x="1435227" y="45338"/>
                </a:lnTo>
                <a:lnTo>
                  <a:pt x="1411600" y="45313"/>
                </a:lnTo>
                <a:close/>
              </a:path>
            </a:pathLst>
          </a:custGeom>
          <a:solidFill>
            <a:srgbClr val="497DBA"/>
          </a:solidFill>
        </p:spPr>
        <p:txBody>
          <a:bodyPr wrap="square" lIns="0" tIns="0" rIns="0" bIns="0" rtlCol="0"/>
          <a:lstStyle/>
          <a:p>
            <a:endParaRPr/>
          </a:p>
        </p:txBody>
      </p:sp>
      <p:sp>
        <p:nvSpPr>
          <p:cNvPr id="10" name="object 10"/>
          <p:cNvSpPr txBox="1"/>
          <p:nvPr/>
        </p:nvSpPr>
        <p:spPr>
          <a:xfrm>
            <a:off x="1679194" y="2383281"/>
            <a:ext cx="135255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Acid</a:t>
            </a:r>
            <a:r>
              <a:rPr sz="1600" spc="-30" dirty="0">
                <a:latin typeface="Times New Roman"/>
                <a:cs typeface="Times New Roman"/>
              </a:rPr>
              <a:t> </a:t>
            </a:r>
            <a:r>
              <a:rPr sz="1600" spc="-5" dirty="0">
                <a:latin typeface="Times New Roman"/>
                <a:cs typeface="Times New Roman"/>
              </a:rPr>
              <a:t>production</a:t>
            </a:r>
            <a:endParaRPr sz="1600">
              <a:latin typeface="Times New Roman"/>
              <a:cs typeface="Times New Roman"/>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129</a:t>
            </a:fld>
            <a:endParaRPr dirty="0"/>
          </a:p>
        </p:txBody>
      </p:sp>
      <p:sp>
        <p:nvSpPr>
          <p:cNvPr id="11" name="object 11"/>
          <p:cNvSpPr txBox="1"/>
          <p:nvPr/>
        </p:nvSpPr>
        <p:spPr>
          <a:xfrm>
            <a:off x="1679194" y="2627121"/>
            <a:ext cx="1256665" cy="961390"/>
          </a:xfrm>
          <a:prstGeom prst="rect">
            <a:avLst/>
          </a:prstGeom>
        </p:spPr>
        <p:txBody>
          <a:bodyPr vert="horz" wrap="square" lIns="0" tIns="12700" rIns="0" bIns="0" rtlCol="0">
            <a:spAutoFit/>
          </a:bodyPr>
          <a:lstStyle/>
          <a:p>
            <a:pPr marL="12700">
              <a:lnSpc>
                <a:spcPct val="100000"/>
              </a:lnSpc>
              <a:spcBef>
                <a:spcPts val="100"/>
              </a:spcBef>
            </a:pPr>
            <a:r>
              <a:rPr sz="1600" spc="-5" dirty="0">
                <a:latin typeface="Times New Roman"/>
                <a:cs typeface="Times New Roman"/>
              </a:rPr>
              <a:t>(Hydrolysis</a:t>
            </a:r>
            <a:r>
              <a:rPr sz="1800" spc="-5" dirty="0">
                <a:latin typeface="Arial MT"/>
                <a:cs typeface="Arial MT"/>
              </a:rPr>
              <a:t>)</a:t>
            </a:r>
            <a:endParaRPr sz="1800">
              <a:latin typeface="Arial MT"/>
              <a:cs typeface="Arial MT"/>
            </a:endParaRPr>
          </a:p>
          <a:p>
            <a:pPr marL="12700" marR="5080">
              <a:lnSpc>
                <a:spcPct val="100000"/>
              </a:lnSpc>
              <a:spcBef>
                <a:spcPts val="1365"/>
              </a:spcBef>
            </a:pPr>
            <a:r>
              <a:rPr sz="1600" dirty="0">
                <a:latin typeface="Times New Roman"/>
                <a:cs typeface="Times New Roman"/>
              </a:rPr>
              <a:t>1</a:t>
            </a:r>
            <a:r>
              <a:rPr sz="1600" spc="-10" dirty="0">
                <a:latin typeface="Times New Roman"/>
                <a:cs typeface="Times New Roman"/>
              </a:rPr>
              <a:t>.</a:t>
            </a:r>
            <a:r>
              <a:rPr sz="1600" spc="-5" dirty="0">
                <a:latin typeface="Times New Roman"/>
                <a:cs typeface="Times New Roman"/>
              </a:rPr>
              <a:t>Fer</a:t>
            </a:r>
            <a:r>
              <a:rPr sz="1600" spc="-40" dirty="0">
                <a:latin typeface="Times New Roman"/>
                <a:cs typeface="Times New Roman"/>
              </a:rPr>
              <a:t>m</a:t>
            </a:r>
            <a:r>
              <a:rPr sz="1600" spc="-5" dirty="0">
                <a:latin typeface="Times New Roman"/>
                <a:cs typeface="Times New Roman"/>
              </a:rPr>
              <a:t>ent</a:t>
            </a:r>
            <a:r>
              <a:rPr sz="1600" dirty="0">
                <a:latin typeface="Times New Roman"/>
                <a:cs typeface="Times New Roman"/>
              </a:rPr>
              <a:t>a</a:t>
            </a:r>
            <a:r>
              <a:rPr sz="1600" spc="-5" dirty="0">
                <a:latin typeface="Times New Roman"/>
                <a:cs typeface="Times New Roman"/>
              </a:rPr>
              <a:t>tion  bacteria</a:t>
            </a:r>
            <a:endParaRPr sz="1600">
              <a:latin typeface="Times New Roman"/>
              <a:cs typeface="Times New Roman"/>
            </a:endParaRPr>
          </a:p>
        </p:txBody>
      </p:sp>
      <p:sp>
        <p:nvSpPr>
          <p:cNvPr id="12" name="object 12"/>
          <p:cNvSpPr txBox="1"/>
          <p:nvPr/>
        </p:nvSpPr>
        <p:spPr>
          <a:xfrm>
            <a:off x="4270375" y="2491231"/>
            <a:ext cx="1102360" cy="1097280"/>
          </a:xfrm>
          <a:prstGeom prst="rect">
            <a:avLst/>
          </a:prstGeom>
        </p:spPr>
        <p:txBody>
          <a:bodyPr vert="horz" wrap="square" lIns="0" tIns="12065" rIns="0" bIns="0" rtlCol="0">
            <a:spAutoFit/>
          </a:bodyPr>
          <a:lstStyle/>
          <a:p>
            <a:pPr marL="41275" marR="286385">
              <a:lnSpc>
                <a:spcPct val="100000"/>
              </a:lnSpc>
              <a:spcBef>
                <a:spcPts val="95"/>
              </a:spcBef>
            </a:pPr>
            <a:r>
              <a:rPr sz="1600" spc="-10" dirty="0">
                <a:latin typeface="Times New Roman"/>
                <a:cs typeface="Times New Roman"/>
              </a:rPr>
              <a:t>Acid </a:t>
            </a:r>
            <a:r>
              <a:rPr sz="1600" spc="-5" dirty="0">
                <a:latin typeface="Times New Roman"/>
                <a:cs typeface="Times New Roman"/>
              </a:rPr>
              <a:t> red</a:t>
            </a:r>
            <a:r>
              <a:rPr sz="1600" dirty="0">
                <a:latin typeface="Times New Roman"/>
                <a:cs typeface="Times New Roman"/>
              </a:rPr>
              <a:t>u</a:t>
            </a:r>
            <a:r>
              <a:rPr sz="1600" spc="-5" dirty="0">
                <a:latin typeface="Times New Roman"/>
                <a:cs typeface="Times New Roman"/>
              </a:rPr>
              <a:t>ction</a:t>
            </a:r>
            <a:endParaRPr sz="1600">
              <a:latin typeface="Times New Roman"/>
              <a:cs typeface="Times New Roman"/>
            </a:endParaRPr>
          </a:p>
          <a:p>
            <a:pPr marL="12700" marR="5080">
              <a:lnSpc>
                <a:spcPct val="100000"/>
              </a:lnSpc>
              <a:spcBef>
                <a:spcPts val="760"/>
              </a:spcBef>
            </a:pPr>
            <a:r>
              <a:rPr sz="1600" spc="-5" dirty="0">
                <a:latin typeface="Times New Roman"/>
                <a:cs typeface="Times New Roman"/>
              </a:rPr>
              <a:t>2.Aceto</a:t>
            </a:r>
            <a:r>
              <a:rPr sz="1600" dirty="0">
                <a:latin typeface="Times New Roman"/>
                <a:cs typeface="Times New Roman"/>
              </a:rPr>
              <a:t>g</a:t>
            </a:r>
            <a:r>
              <a:rPr sz="1600" spc="-5" dirty="0">
                <a:latin typeface="Times New Roman"/>
                <a:cs typeface="Times New Roman"/>
              </a:rPr>
              <a:t>enic  bacteria</a:t>
            </a:r>
            <a:endParaRPr sz="1600">
              <a:latin typeface="Times New Roman"/>
              <a:cs typeface="Times New Roman"/>
            </a:endParaRPr>
          </a:p>
        </p:txBody>
      </p:sp>
      <p:sp>
        <p:nvSpPr>
          <p:cNvPr id="13" name="object 13"/>
          <p:cNvSpPr txBox="1"/>
          <p:nvPr/>
        </p:nvSpPr>
        <p:spPr>
          <a:xfrm>
            <a:off x="6480428" y="2491231"/>
            <a:ext cx="1339850" cy="1097280"/>
          </a:xfrm>
          <a:prstGeom prst="rect">
            <a:avLst/>
          </a:prstGeom>
        </p:spPr>
        <p:txBody>
          <a:bodyPr vert="horz" wrap="square" lIns="0" tIns="12065" rIns="0" bIns="0" rtlCol="0">
            <a:spAutoFit/>
          </a:bodyPr>
          <a:lstStyle/>
          <a:p>
            <a:pPr marL="234950" marR="297815">
              <a:lnSpc>
                <a:spcPct val="100000"/>
              </a:lnSpc>
              <a:spcBef>
                <a:spcPts val="95"/>
              </a:spcBef>
            </a:pPr>
            <a:r>
              <a:rPr sz="1600" spc="-5" dirty="0">
                <a:latin typeface="Times New Roman"/>
                <a:cs typeface="Times New Roman"/>
              </a:rPr>
              <a:t>Methane </a:t>
            </a:r>
            <a:r>
              <a:rPr sz="1600" dirty="0">
                <a:latin typeface="Times New Roman"/>
                <a:cs typeface="Times New Roman"/>
              </a:rPr>
              <a:t> fo</a:t>
            </a:r>
            <a:r>
              <a:rPr sz="1600" spc="-5" dirty="0">
                <a:latin typeface="Times New Roman"/>
                <a:cs typeface="Times New Roman"/>
              </a:rPr>
              <a:t>r</a:t>
            </a:r>
            <a:r>
              <a:rPr sz="1600" spc="-35" dirty="0">
                <a:latin typeface="Times New Roman"/>
                <a:cs typeface="Times New Roman"/>
              </a:rPr>
              <a:t>m</a:t>
            </a:r>
            <a:r>
              <a:rPr sz="1600" spc="-5" dirty="0">
                <a:latin typeface="Times New Roman"/>
                <a:cs typeface="Times New Roman"/>
              </a:rPr>
              <a:t>ati</a:t>
            </a:r>
            <a:r>
              <a:rPr sz="1600" dirty="0">
                <a:latin typeface="Times New Roman"/>
                <a:cs typeface="Times New Roman"/>
              </a:rPr>
              <a:t>o</a:t>
            </a:r>
            <a:r>
              <a:rPr sz="1600" spc="-5" dirty="0">
                <a:latin typeface="Times New Roman"/>
                <a:cs typeface="Times New Roman"/>
              </a:rPr>
              <a:t>n</a:t>
            </a:r>
            <a:endParaRPr sz="1600">
              <a:latin typeface="Times New Roman"/>
              <a:cs typeface="Times New Roman"/>
            </a:endParaRPr>
          </a:p>
          <a:p>
            <a:pPr marL="12700" marR="5080">
              <a:lnSpc>
                <a:spcPct val="100000"/>
              </a:lnSpc>
              <a:spcBef>
                <a:spcPts val="760"/>
              </a:spcBef>
            </a:pPr>
            <a:r>
              <a:rPr sz="1600" spc="-5" dirty="0">
                <a:latin typeface="Times New Roman"/>
                <a:cs typeface="Times New Roman"/>
              </a:rPr>
              <a:t>3.</a:t>
            </a:r>
            <a:r>
              <a:rPr sz="1600" spc="-15" dirty="0">
                <a:latin typeface="Times New Roman"/>
                <a:cs typeface="Times New Roman"/>
              </a:rPr>
              <a:t>M</a:t>
            </a:r>
            <a:r>
              <a:rPr sz="1600" spc="-5" dirty="0">
                <a:latin typeface="Times New Roman"/>
                <a:cs typeface="Times New Roman"/>
              </a:rPr>
              <a:t>ethanogenic  bacteria</a:t>
            </a:r>
            <a:endParaRPr sz="1600">
              <a:latin typeface="Times New Roman"/>
              <a:cs typeface="Times New Roman"/>
            </a:endParaRPr>
          </a:p>
        </p:txBody>
      </p:sp>
      <p:sp>
        <p:nvSpPr>
          <p:cNvPr id="14" name="object 14"/>
          <p:cNvSpPr txBox="1"/>
          <p:nvPr/>
        </p:nvSpPr>
        <p:spPr>
          <a:xfrm>
            <a:off x="140614" y="3607689"/>
            <a:ext cx="8754745" cy="2713355"/>
          </a:xfrm>
          <a:prstGeom prst="rect">
            <a:avLst/>
          </a:prstGeom>
        </p:spPr>
        <p:txBody>
          <a:bodyPr vert="horz" wrap="square" lIns="0" tIns="12700" rIns="0" bIns="0" rtlCol="0">
            <a:spAutoFit/>
          </a:bodyPr>
          <a:lstStyle/>
          <a:p>
            <a:pPr marL="652780">
              <a:lnSpc>
                <a:spcPct val="100000"/>
              </a:lnSpc>
              <a:spcBef>
                <a:spcPts val="100"/>
              </a:spcBef>
            </a:pPr>
            <a:r>
              <a:rPr sz="1800" b="1" dirty="0">
                <a:latin typeface="Times New Roman"/>
                <a:cs typeface="Times New Roman"/>
              </a:rPr>
              <a:t>Fig:</a:t>
            </a:r>
            <a:r>
              <a:rPr sz="1800" b="1" spc="-10" dirty="0">
                <a:latin typeface="Times New Roman"/>
                <a:cs typeface="Times New Roman"/>
              </a:rPr>
              <a:t> </a:t>
            </a:r>
            <a:r>
              <a:rPr sz="1800" dirty="0">
                <a:latin typeface="Times New Roman"/>
                <a:cs typeface="Times New Roman"/>
              </a:rPr>
              <a:t>Sequence</a:t>
            </a:r>
            <a:r>
              <a:rPr sz="1800" spc="-15" dirty="0">
                <a:latin typeface="Times New Roman"/>
                <a:cs typeface="Times New Roman"/>
              </a:rPr>
              <a:t> </a:t>
            </a:r>
            <a:r>
              <a:rPr sz="1800" dirty="0">
                <a:latin typeface="Times New Roman"/>
                <a:cs typeface="Times New Roman"/>
              </a:rPr>
              <a:t>of </a:t>
            </a:r>
            <a:r>
              <a:rPr sz="1800" spc="-5" dirty="0">
                <a:latin typeface="Times New Roman"/>
                <a:cs typeface="Times New Roman"/>
              </a:rPr>
              <a:t>methane</a:t>
            </a:r>
            <a:r>
              <a:rPr sz="1800" dirty="0">
                <a:latin typeface="Times New Roman"/>
                <a:cs typeface="Times New Roman"/>
              </a:rPr>
              <a:t> production</a:t>
            </a:r>
            <a:r>
              <a:rPr sz="1800" spc="-20" dirty="0">
                <a:latin typeface="Times New Roman"/>
                <a:cs typeface="Times New Roman"/>
              </a:rPr>
              <a:t> </a:t>
            </a:r>
            <a:r>
              <a:rPr sz="1800" dirty="0">
                <a:latin typeface="Times New Roman"/>
                <a:cs typeface="Times New Roman"/>
              </a:rPr>
              <a:t>from</a:t>
            </a:r>
            <a:r>
              <a:rPr sz="1800" spc="-10" dirty="0">
                <a:latin typeface="Times New Roman"/>
                <a:cs typeface="Times New Roman"/>
              </a:rPr>
              <a:t> </a:t>
            </a:r>
            <a:r>
              <a:rPr sz="1800" dirty="0">
                <a:latin typeface="Times New Roman"/>
                <a:cs typeface="Times New Roman"/>
              </a:rPr>
              <a:t>aerobic digestion</a:t>
            </a:r>
            <a:r>
              <a:rPr sz="1800" spc="-15" dirty="0">
                <a:latin typeface="Times New Roman"/>
                <a:cs typeface="Times New Roman"/>
              </a:rPr>
              <a:t> </a:t>
            </a:r>
            <a:r>
              <a:rPr sz="1800" dirty="0">
                <a:latin typeface="Times New Roman"/>
                <a:cs typeface="Times New Roman"/>
              </a:rPr>
              <a:t>of </a:t>
            </a:r>
            <a:r>
              <a:rPr sz="1800" spc="-5" dirty="0">
                <a:latin typeface="Times New Roman"/>
                <a:cs typeface="Times New Roman"/>
              </a:rPr>
              <a:t>organic</a:t>
            </a:r>
            <a:r>
              <a:rPr sz="1800" spc="-15" dirty="0">
                <a:latin typeface="Times New Roman"/>
                <a:cs typeface="Times New Roman"/>
              </a:rPr>
              <a:t> </a:t>
            </a:r>
            <a:r>
              <a:rPr sz="1800" spc="-5" dirty="0">
                <a:latin typeface="Times New Roman"/>
                <a:cs typeface="Times New Roman"/>
              </a:rPr>
              <a:t>waste</a:t>
            </a:r>
            <a:endParaRPr sz="1800">
              <a:latin typeface="Times New Roman"/>
              <a:cs typeface="Times New Roman"/>
            </a:endParaRPr>
          </a:p>
          <a:p>
            <a:pPr>
              <a:lnSpc>
                <a:spcPct val="100000"/>
              </a:lnSpc>
              <a:spcBef>
                <a:spcPts val="15"/>
              </a:spcBef>
            </a:pPr>
            <a:endParaRPr sz="1900">
              <a:latin typeface="Times New Roman"/>
              <a:cs typeface="Times New Roman"/>
            </a:endParaRPr>
          </a:p>
          <a:p>
            <a:pPr marL="12700">
              <a:lnSpc>
                <a:spcPct val="100000"/>
              </a:lnSpc>
            </a:pPr>
            <a:r>
              <a:rPr sz="2000" b="1" dirty="0">
                <a:latin typeface="Times New Roman"/>
                <a:cs typeface="Times New Roman"/>
              </a:rPr>
              <a:t>Influencing</a:t>
            </a:r>
            <a:r>
              <a:rPr sz="2000" b="1" spc="-60" dirty="0">
                <a:latin typeface="Times New Roman"/>
                <a:cs typeface="Times New Roman"/>
              </a:rPr>
              <a:t> </a:t>
            </a:r>
            <a:r>
              <a:rPr sz="2000" b="1" dirty="0">
                <a:latin typeface="Times New Roman"/>
                <a:cs typeface="Times New Roman"/>
              </a:rPr>
              <a:t>parameters:</a:t>
            </a:r>
            <a:r>
              <a:rPr sz="2000" b="1" spc="-50" dirty="0">
                <a:latin typeface="Times New Roman"/>
                <a:cs typeface="Times New Roman"/>
              </a:rPr>
              <a:t> </a:t>
            </a:r>
            <a:r>
              <a:rPr sz="2000" b="1" dirty="0">
                <a:latin typeface="Times New Roman"/>
                <a:cs typeface="Times New Roman"/>
              </a:rPr>
              <a:t>-</a:t>
            </a:r>
            <a:endParaRPr sz="2000">
              <a:latin typeface="Times New Roman"/>
              <a:cs typeface="Times New Roman"/>
            </a:endParaRPr>
          </a:p>
          <a:p>
            <a:pPr marL="12700">
              <a:lnSpc>
                <a:spcPct val="100000"/>
              </a:lnSpc>
              <a:spcBef>
                <a:spcPts val="1200"/>
              </a:spcBef>
            </a:pP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amount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biogas</a:t>
            </a:r>
            <a:r>
              <a:rPr sz="2000" spc="-25" dirty="0">
                <a:latin typeface="Times New Roman"/>
                <a:cs typeface="Times New Roman"/>
              </a:rPr>
              <a:t> </a:t>
            </a:r>
            <a:r>
              <a:rPr sz="2000" dirty="0">
                <a:latin typeface="Times New Roman"/>
                <a:cs typeface="Times New Roman"/>
              </a:rPr>
              <a:t>produces</a:t>
            </a:r>
            <a:r>
              <a:rPr sz="2000" spc="-30" dirty="0">
                <a:latin typeface="Times New Roman"/>
                <a:cs typeface="Times New Roman"/>
              </a:rPr>
              <a:t> </a:t>
            </a:r>
            <a:r>
              <a:rPr sz="2000" dirty="0">
                <a:latin typeface="Times New Roman"/>
                <a:cs typeface="Times New Roman"/>
              </a:rPr>
              <a:t>through</a:t>
            </a:r>
            <a:r>
              <a:rPr sz="2000" spc="-35" dirty="0">
                <a:latin typeface="Times New Roman"/>
                <a:cs typeface="Times New Roman"/>
              </a:rPr>
              <a:t> </a:t>
            </a:r>
            <a:r>
              <a:rPr sz="2000" dirty="0">
                <a:latin typeface="Times New Roman"/>
                <a:cs typeface="Times New Roman"/>
              </a:rPr>
              <a:t>anaerobic</a:t>
            </a:r>
            <a:r>
              <a:rPr sz="2000" spc="-30" dirty="0">
                <a:latin typeface="Times New Roman"/>
                <a:cs typeface="Times New Roman"/>
              </a:rPr>
              <a:t> </a:t>
            </a:r>
            <a:r>
              <a:rPr sz="2000" dirty="0">
                <a:latin typeface="Times New Roman"/>
                <a:cs typeface="Times New Roman"/>
              </a:rPr>
              <a:t>digestion</a:t>
            </a:r>
            <a:r>
              <a:rPr sz="2000" spc="-3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organic</a:t>
            </a:r>
            <a:r>
              <a:rPr sz="2000" spc="-45" dirty="0">
                <a:latin typeface="Times New Roman"/>
                <a:cs typeface="Times New Roman"/>
              </a:rPr>
              <a:t> </a:t>
            </a:r>
            <a:r>
              <a:rPr sz="2000" dirty="0">
                <a:latin typeface="Times New Roman"/>
                <a:cs typeface="Times New Roman"/>
              </a:rPr>
              <a:t>waste</a:t>
            </a:r>
            <a:r>
              <a:rPr sz="2000" spc="-10"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spc="-5" dirty="0">
                <a:latin typeface="Times New Roman"/>
                <a:cs typeface="Times New Roman"/>
              </a:rPr>
              <a:t>also</a:t>
            </a:r>
            <a:endParaRPr sz="2000">
              <a:latin typeface="Times New Roman"/>
              <a:cs typeface="Times New Roman"/>
            </a:endParaRPr>
          </a:p>
          <a:p>
            <a:pPr marL="12700">
              <a:lnSpc>
                <a:spcPct val="100000"/>
              </a:lnSpc>
              <a:spcBef>
                <a:spcPts val="1200"/>
              </a:spcBef>
            </a:pPr>
            <a:r>
              <a:rPr sz="2000" dirty="0">
                <a:latin typeface="Times New Roman"/>
                <a:cs typeface="Times New Roman"/>
              </a:rPr>
              <a:t>the</a:t>
            </a:r>
            <a:r>
              <a:rPr sz="2000" spc="-15" dirty="0">
                <a:latin typeface="Times New Roman"/>
                <a:cs typeface="Times New Roman"/>
              </a:rPr>
              <a:t> </a:t>
            </a:r>
            <a:r>
              <a:rPr sz="2000" spc="-5" dirty="0">
                <a:latin typeface="Times New Roman"/>
                <a:cs typeface="Times New Roman"/>
              </a:rPr>
              <a:t>methane</a:t>
            </a:r>
            <a:r>
              <a:rPr sz="2000" spc="-10" dirty="0">
                <a:latin typeface="Times New Roman"/>
                <a:cs typeface="Times New Roman"/>
              </a:rPr>
              <a:t> </a:t>
            </a:r>
            <a:r>
              <a:rPr sz="2000" dirty="0">
                <a:latin typeface="Times New Roman"/>
                <a:cs typeface="Times New Roman"/>
              </a:rPr>
              <a:t>content</a:t>
            </a:r>
            <a:r>
              <a:rPr sz="2000" spc="-3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it</a:t>
            </a:r>
            <a:r>
              <a:rPr sz="2000" spc="-20" dirty="0">
                <a:latin typeface="Times New Roman"/>
                <a:cs typeface="Times New Roman"/>
              </a:rPr>
              <a:t> </a:t>
            </a:r>
            <a:r>
              <a:rPr sz="2000" dirty="0">
                <a:latin typeface="Times New Roman"/>
                <a:cs typeface="Times New Roman"/>
              </a:rPr>
              <a:t>depends</a:t>
            </a:r>
            <a:r>
              <a:rPr sz="2000" spc="-30" dirty="0">
                <a:latin typeface="Times New Roman"/>
                <a:cs typeface="Times New Roman"/>
              </a:rPr>
              <a:t> </a:t>
            </a:r>
            <a:r>
              <a:rPr sz="2000" dirty="0">
                <a:latin typeface="Times New Roman"/>
                <a:cs typeface="Times New Roman"/>
              </a:rPr>
              <a:t>upon</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following</a:t>
            </a:r>
            <a:r>
              <a:rPr sz="2000" spc="-35" dirty="0">
                <a:latin typeface="Times New Roman"/>
                <a:cs typeface="Times New Roman"/>
              </a:rPr>
              <a:t> </a:t>
            </a:r>
            <a:r>
              <a:rPr sz="2000" spc="-5" dirty="0">
                <a:latin typeface="Times New Roman"/>
                <a:cs typeface="Times New Roman"/>
              </a:rPr>
              <a:t>parameters:</a:t>
            </a:r>
            <a:endParaRPr sz="2000">
              <a:latin typeface="Times New Roman"/>
              <a:cs typeface="Times New Roman"/>
            </a:endParaRPr>
          </a:p>
          <a:p>
            <a:pPr marL="12700">
              <a:lnSpc>
                <a:spcPct val="100000"/>
              </a:lnSpc>
              <a:spcBef>
                <a:spcPts val="1200"/>
              </a:spcBef>
            </a:pPr>
            <a:r>
              <a:rPr sz="2000" dirty="0">
                <a:latin typeface="Times New Roman"/>
                <a:cs typeface="Times New Roman"/>
              </a:rPr>
              <a:t>1.</a:t>
            </a:r>
            <a:r>
              <a:rPr sz="2000" spc="490" dirty="0">
                <a:latin typeface="Times New Roman"/>
                <a:cs typeface="Times New Roman"/>
              </a:rPr>
              <a:t> </a:t>
            </a:r>
            <a:r>
              <a:rPr sz="2000" dirty="0">
                <a:latin typeface="Times New Roman"/>
                <a:cs typeface="Times New Roman"/>
              </a:rPr>
              <a:t>Kind</a:t>
            </a:r>
            <a:r>
              <a:rPr sz="2000" spc="-1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spc="-5" dirty="0">
                <a:latin typeface="Times New Roman"/>
                <a:cs typeface="Times New Roman"/>
              </a:rPr>
              <a:t>substrate,</a:t>
            </a:r>
            <a:r>
              <a:rPr sz="2000" spc="475" dirty="0">
                <a:latin typeface="Times New Roman"/>
                <a:cs typeface="Times New Roman"/>
              </a:rPr>
              <a:t> </a:t>
            </a:r>
            <a:r>
              <a:rPr sz="2000" dirty="0">
                <a:latin typeface="Times New Roman"/>
                <a:cs typeface="Times New Roman"/>
              </a:rPr>
              <a:t>2.</a:t>
            </a:r>
            <a:r>
              <a:rPr sz="2000" spc="484" dirty="0">
                <a:latin typeface="Times New Roman"/>
                <a:cs typeface="Times New Roman"/>
              </a:rPr>
              <a:t> </a:t>
            </a:r>
            <a:r>
              <a:rPr sz="2000" dirty="0">
                <a:latin typeface="Times New Roman"/>
                <a:cs typeface="Times New Roman"/>
              </a:rPr>
              <a:t>Dry</a:t>
            </a:r>
            <a:r>
              <a:rPr sz="2000" spc="-10" dirty="0">
                <a:latin typeface="Times New Roman"/>
                <a:cs typeface="Times New Roman"/>
              </a:rPr>
              <a:t> </a:t>
            </a:r>
            <a:r>
              <a:rPr sz="2000" spc="-5" dirty="0">
                <a:latin typeface="Times New Roman"/>
                <a:cs typeface="Times New Roman"/>
              </a:rPr>
              <a:t>matter</a:t>
            </a:r>
            <a:r>
              <a:rPr sz="2000" spc="5" dirty="0">
                <a:latin typeface="Times New Roman"/>
                <a:cs typeface="Times New Roman"/>
              </a:rPr>
              <a:t> </a:t>
            </a:r>
            <a:r>
              <a:rPr sz="2000" dirty="0">
                <a:latin typeface="Times New Roman"/>
                <a:cs typeface="Times New Roman"/>
              </a:rPr>
              <a:t>content,</a:t>
            </a:r>
            <a:r>
              <a:rPr sz="2000" spc="475" dirty="0">
                <a:latin typeface="Times New Roman"/>
                <a:cs typeface="Times New Roman"/>
              </a:rPr>
              <a:t> </a:t>
            </a:r>
            <a:r>
              <a:rPr sz="2000" dirty="0">
                <a:latin typeface="Times New Roman"/>
                <a:cs typeface="Times New Roman"/>
              </a:rPr>
              <a:t>3.</a:t>
            </a:r>
            <a:r>
              <a:rPr sz="2000" spc="455" dirty="0">
                <a:latin typeface="Times New Roman"/>
                <a:cs typeface="Times New Roman"/>
              </a:rPr>
              <a:t> </a:t>
            </a:r>
            <a:r>
              <a:rPr sz="2000" spc="-15" dirty="0">
                <a:latin typeface="Times New Roman"/>
                <a:cs typeface="Times New Roman"/>
              </a:rPr>
              <a:t>Temperature,</a:t>
            </a:r>
            <a:r>
              <a:rPr sz="2000" spc="10" dirty="0">
                <a:latin typeface="Times New Roman"/>
                <a:cs typeface="Times New Roman"/>
              </a:rPr>
              <a:t> </a:t>
            </a:r>
            <a:r>
              <a:rPr sz="2000" dirty="0">
                <a:latin typeface="Times New Roman"/>
                <a:cs typeface="Times New Roman"/>
              </a:rPr>
              <a:t>4.</a:t>
            </a:r>
            <a:r>
              <a:rPr sz="2000" spc="484" dirty="0">
                <a:latin typeface="Times New Roman"/>
                <a:cs typeface="Times New Roman"/>
              </a:rPr>
              <a:t> </a:t>
            </a:r>
            <a:r>
              <a:rPr sz="2000" dirty="0">
                <a:latin typeface="Times New Roman"/>
                <a:cs typeface="Times New Roman"/>
              </a:rPr>
              <a:t>Digestion</a:t>
            </a:r>
            <a:r>
              <a:rPr sz="2000" spc="-35" dirty="0">
                <a:latin typeface="Times New Roman"/>
                <a:cs typeface="Times New Roman"/>
              </a:rPr>
              <a:t> </a:t>
            </a:r>
            <a:r>
              <a:rPr sz="2000" dirty="0">
                <a:latin typeface="Times New Roman"/>
                <a:cs typeface="Times New Roman"/>
              </a:rPr>
              <a:t>period,</a:t>
            </a:r>
            <a:endParaRPr sz="2000">
              <a:latin typeface="Times New Roman"/>
              <a:cs typeface="Times New Roman"/>
            </a:endParaRPr>
          </a:p>
          <a:p>
            <a:pPr marL="12700">
              <a:lnSpc>
                <a:spcPct val="100000"/>
              </a:lnSpc>
              <a:spcBef>
                <a:spcPts val="1200"/>
              </a:spcBef>
              <a:tabLst>
                <a:tab pos="2725420" algn="l"/>
              </a:tabLst>
            </a:pPr>
            <a:r>
              <a:rPr sz="2000" dirty="0">
                <a:latin typeface="Times New Roman"/>
                <a:cs typeface="Times New Roman"/>
              </a:rPr>
              <a:t>5.</a:t>
            </a:r>
            <a:r>
              <a:rPr sz="2000" spc="509" dirty="0">
                <a:latin typeface="Times New Roman"/>
                <a:cs typeface="Times New Roman"/>
              </a:rPr>
              <a:t> </a:t>
            </a:r>
            <a:r>
              <a:rPr sz="2000" dirty="0">
                <a:latin typeface="Times New Roman"/>
                <a:cs typeface="Times New Roman"/>
              </a:rPr>
              <a:t>Mode</a:t>
            </a:r>
            <a:r>
              <a:rPr sz="2000" spc="-2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operation,</a:t>
            </a:r>
            <a:r>
              <a:rPr sz="2000" spc="465" dirty="0">
                <a:latin typeface="Times New Roman"/>
                <a:cs typeface="Times New Roman"/>
              </a:rPr>
              <a:t> </a:t>
            </a:r>
            <a:r>
              <a:rPr sz="2000" dirty="0">
                <a:latin typeface="Times New Roman"/>
                <a:cs typeface="Times New Roman"/>
              </a:rPr>
              <a:t>6.	PH</a:t>
            </a:r>
            <a:r>
              <a:rPr sz="2000" spc="-55" dirty="0">
                <a:latin typeface="Times New Roman"/>
                <a:cs typeface="Times New Roman"/>
              </a:rPr>
              <a:t> </a:t>
            </a:r>
            <a:r>
              <a:rPr sz="2000" dirty="0">
                <a:latin typeface="Times New Roman"/>
                <a:cs typeface="Times New Roman"/>
              </a:rPr>
              <a:t>value.</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14</a:t>
            </a:r>
            <a:endParaRPr sz="1200">
              <a:latin typeface="Arial MT"/>
              <a:cs typeface="Arial MT"/>
            </a:endParaRPr>
          </a:p>
        </p:txBody>
      </p:sp>
      <p:sp>
        <p:nvSpPr>
          <p:cNvPr id="3" name="object 3"/>
          <p:cNvSpPr txBox="1"/>
          <p:nvPr/>
        </p:nvSpPr>
        <p:spPr>
          <a:xfrm>
            <a:off x="116839" y="32339"/>
            <a:ext cx="8911590" cy="6062345"/>
          </a:xfrm>
          <a:prstGeom prst="rect">
            <a:avLst/>
          </a:prstGeom>
        </p:spPr>
        <p:txBody>
          <a:bodyPr vert="horz" wrap="square" lIns="0" tIns="13335" rIns="0" bIns="0" rtlCol="0">
            <a:spAutoFit/>
          </a:bodyPr>
          <a:lstStyle/>
          <a:p>
            <a:pPr marL="50800" marR="42545" algn="just">
              <a:lnSpc>
                <a:spcPct val="150000"/>
              </a:lnSpc>
              <a:spcBef>
                <a:spcPts val="105"/>
              </a:spcBef>
              <a:buChar char="*"/>
              <a:tabLst>
                <a:tab pos="299720" algn="l"/>
              </a:tabLst>
            </a:pPr>
            <a:r>
              <a:rPr sz="2400" dirty="0">
                <a:latin typeface="Times New Roman"/>
                <a:cs typeface="Times New Roman"/>
              </a:rPr>
              <a:t>India </a:t>
            </a:r>
            <a:r>
              <a:rPr sz="2400" spc="-5" dirty="0">
                <a:latin typeface="Times New Roman"/>
                <a:cs typeface="Times New Roman"/>
              </a:rPr>
              <a:t>has put </a:t>
            </a:r>
            <a:r>
              <a:rPr sz="2400" dirty="0">
                <a:latin typeface="Times New Roman"/>
                <a:cs typeface="Times New Roman"/>
              </a:rPr>
              <a:t>a </a:t>
            </a:r>
            <a:r>
              <a:rPr sz="2400" spc="-5" dirty="0">
                <a:latin typeface="Times New Roman"/>
                <a:cs typeface="Times New Roman"/>
              </a:rPr>
              <a:t>national policy </a:t>
            </a:r>
            <a:r>
              <a:rPr sz="2400" dirty="0">
                <a:latin typeface="Times New Roman"/>
                <a:cs typeface="Times New Roman"/>
              </a:rPr>
              <a:t>to </a:t>
            </a:r>
            <a:r>
              <a:rPr sz="2400" spc="-5" dirty="0">
                <a:latin typeface="Times New Roman"/>
                <a:cs typeface="Times New Roman"/>
              </a:rPr>
              <a:t>replace the </a:t>
            </a:r>
            <a:r>
              <a:rPr sz="2400" dirty="0">
                <a:latin typeface="Times New Roman"/>
                <a:cs typeface="Times New Roman"/>
              </a:rPr>
              <a:t>diesel and </a:t>
            </a:r>
            <a:r>
              <a:rPr sz="2400" spc="-5" dirty="0">
                <a:latin typeface="Times New Roman"/>
                <a:cs typeface="Times New Roman"/>
              </a:rPr>
              <a:t>petrol by </a:t>
            </a:r>
            <a:r>
              <a:rPr sz="2400" dirty="0">
                <a:latin typeface="Times New Roman"/>
                <a:cs typeface="Times New Roman"/>
              </a:rPr>
              <a:t>the </a:t>
            </a:r>
            <a:r>
              <a:rPr sz="2400" spc="5" dirty="0">
                <a:latin typeface="Times New Roman"/>
                <a:cs typeface="Times New Roman"/>
              </a:rPr>
              <a:t> </a:t>
            </a:r>
            <a:r>
              <a:rPr sz="2400" dirty="0">
                <a:latin typeface="Times New Roman"/>
                <a:cs typeface="Times New Roman"/>
              </a:rPr>
              <a:t>production of </a:t>
            </a:r>
            <a:r>
              <a:rPr sz="2400" spc="-5" dirty="0">
                <a:latin typeface="Times New Roman"/>
                <a:cs typeface="Times New Roman"/>
              </a:rPr>
              <a:t>biodiesel </a:t>
            </a:r>
            <a:r>
              <a:rPr sz="2400" dirty="0">
                <a:latin typeface="Times New Roman"/>
                <a:cs typeface="Times New Roman"/>
              </a:rPr>
              <a:t>from </a:t>
            </a:r>
            <a:r>
              <a:rPr sz="2400" i="1" spc="-10" dirty="0">
                <a:latin typeface="Times New Roman"/>
                <a:cs typeface="Times New Roman"/>
              </a:rPr>
              <a:t>Jatropha, </a:t>
            </a:r>
            <a:r>
              <a:rPr sz="2400" i="1" dirty="0">
                <a:latin typeface="Times New Roman"/>
                <a:cs typeface="Times New Roman"/>
              </a:rPr>
              <a:t>Karanja </a:t>
            </a:r>
            <a:r>
              <a:rPr sz="2400" dirty="0">
                <a:latin typeface="Times New Roman"/>
                <a:cs typeface="Times New Roman"/>
              </a:rPr>
              <a:t>and </a:t>
            </a:r>
            <a:r>
              <a:rPr sz="2400" i="1" dirty="0">
                <a:latin typeface="Times New Roman"/>
                <a:cs typeface="Times New Roman"/>
              </a:rPr>
              <a:t>Mahua </a:t>
            </a:r>
            <a:r>
              <a:rPr sz="2400" dirty="0">
                <a:latin typeface="Times New Roman"/>
                <a:cs typeface="Times New Roman"/>
              </a:rPr>
              <a:t>which </a:t>
            </a:r>
            <a:r>
              <a:rPr sz="2400" spc="-5" dirty="0">
                <a:latin typeface="Times New Roman"/>
                <a:cs typeface="Times New Roman"/>
              </a:rPr>
              <a:t>has </a:t>
            </a:r>
            <a:r>
              <a:rPr sz="2400" dirty="0">
                <a:latin typeface="Times New Roman"/>
                <a:cs typeface="Times New Roman"/>
              </a:rPr>
              <a:t> been</a:t>
            </a:r>
            <a:r>
              <a:rPr sz="2400" spc="5" dirty="0">
                <a:latin typeface="Times New Roman"/>
                <a:cs typeface="Times New Roman"/>
              </a:rPr>
              <a:t> </a:t>
            </a:r>
            <a:r>
              <a:rPr sz="2400" dirty="0">
                <a:latin typeface="Times New Roman"/>
                <a:cs typeface="Times New Roman"/>
              </a:rPr>
              <a:t>tried</a:t>
            </a:r>
            <a:r>
              <a:rPr sz="2400" spc="5" dirty="0">
                <a:latin typeface="Times New Roman"/>
                <a:cs typeface="Times New Roman"/>
              </a:rPr>
              <a:t> </a:t>
            </a:r>
            <a:r>
              <a:rPr sz="2400" dirty="0">
                <a:latin typeface="Times New Roman"/>
                <a:cs typeface="Times New Roman"/>
              </a:rPr>
              <a:t>for</a:t>
            </a:r>
            <a:r>
              <a:rPr sz="2400" spc="5" dirty="0">
                <a:latin typeface="Times New Roman"/>
                <a:cs typeface="Times New Roman"/>
              </a:rPr>
              <a:t> </a:t>
            </a:r>
            <a:r>
              <a:rPr sz="2400" spc="-5" dirty="0">
                <a:latin typeface="Times New Roman"/>
                <a:cs typeface="Times New Roman"/>
              </a:rPr>
              <a:t>last</a:t>
            </a:r>
            <a:r>
              <a:rPr sz="2400" dirty="0">
                <a:latin typeface="Times New Roman"/>
                <a:cs typeface="Times New Roman"/>
              </a:rPr>
              <a:t> </a:t>
            </a:r>
            <a:r>
              <a:rPr sz="2400" spc="-5" dirty="0">
                <a:latin typeface="Times New Roman"/>
                <a:cs typeface="Times New Roman"/>
              </a:rPr>
              <a:t>two</a:t>
            </a:r>
            <a:r>
              <a:rPr sz="2400" dirty="0">
                <a:latin typeface="Times New Roman"/>
                <a:cs typeface="Times New Roman"/>
              </a:rPr>
              <a:t> </a:t>
            </a:r>
            <a:r>
              <a:rPr sz="2400" spc="-5" dirty="0">
                <a:latin typeface="Times New Roman"/>
                <a:cs typeface="Times New Roman"/>
              </a:rPr>
              <a:t>decades;</a:t>
            </a:r>
            <a:r>
              <a:rPr sz="2400" dirty="0">
                <a:latin typeface="Times New Roman"/>
                <a:cs typeface="Times New Roman"/>
              </a:rPr>
              <a:t> </a:t>
            </a:r>
            <a:r>
              <a:rPr sz="2400" spc="-5" dirty="0">
                <a:latin typeface="Times New Roman"/>
                <a:cs typeface="Times New Roman"/>
              </a:rPr>
              <a:t>and</a:t>
            </a:r>
            <a:r>
              <a:rPr sz="2400" dirty="0">
                <a:latin typeface="Times New Roman"/>
                <a:cs typeface="Times New Roman"/>
              </a:rPr>
              <a:t> </a:t>
            </a:r>
            <a:r>
              <a:rPr sz="2400" spc="-5" dirty="0">
                <a:latin typeface="Times New Roman"/>
                <a:cs typeface="Times New Roman"/>
              </a:rPr>
              <a:t>ethanol</a:t>
            </a:r>
            <a:r>
              <a:rPr sz="2400" dirty="0">
                <a:latin typeface="Times New Roman"/>
                <a:cs typeface="Times New Roman"/>
              </a:rPr>
              <a:t> </a:t>
            </a:r>
            <a:r>
              <a:rPr sz="2400" spc="-5" dirty="0">
                <a:latin typeface="Times New Roman"/>
                <a:cs typeface="Times New Roman"/>
              </a:rPr>
              <a:t>was</a:t>
            </a:r>
            <a:r>
              <a:rPr sz="2400" dirty="0">
                <a:latin typeface="Times New Roman"/>
                <a:cs typeface="Times New Roman"/>
              </a:rPr>
              <a:t> </a:t>
            </a:r>
            <a:r>
              <a:rPr sz="2400" spc="-5" dirty="0">
                <a:latin typeface="Times New Roman"/>
                <a:cs typeface="Times New Roman"/>
              </a:rPr>
              <a:t>considered</a:t>
            </a:r>
            <a:r>
              <a:rPr sz="2400" dirty="0">
                <a:latin typeface="Times New Roman"/>
                <a:cs typeface="Times New Roman"/>
              </a:rPr>
              <a:t> to</a:t>
            </a:r>
            <a:r>
              <a:rPr sz="2400" spc="5" dirty="0">
                <a:latin typeface="Times New Roman"/>
                <a:cs typeface="Times New Roman"/>
              </a:rPr>
              <a:t> </a:t>
            </a:r>
            <a:r>
              <a:rPr sz="2400" dirty="0">
                <a:latin typeface="Times New Roman"/>
                <a:cs typeface="Times New Roman"/>
              </a:rPr>
              <a:t>be </a:t>
            </a:r>
            <a:r>
              <a:rPr sz="2400" spc="5" dirty="0">
                <a:latin typeface="Times New Roman"/>
                <a:cs typeface="Times New Roman"/>
              </a:rPr>
              <a:t> </a:t>
            </a:r>
            <a:r>
              <a:rPr sz="2400" dirty="0">
                <a:latin typeface="Times New Roman"/>
                <a:cs typeface="Times New Roman"/>
              </a:rPr>
              <a:t>successful</a:t>
            </a:r>
            <a:r>
              <a:rPr sz="2400" spc="5" dirty="0">
                <a:latin typeface="Times New Roman"/>
                <a:cs typeface="Times New Roman"/>
              </a:rPr>
              <a:t> </a:t>
            </a:r>
            <a:r>
              <a:rPr sz="2400" spc="-5" dirty="0">
                <a:latin typeface="Times New Roman"/>
                <a:cs typeface="Times New Roman"/>
              </a:rPr>
              <a:t>replacement</a:t>
            </a:r>
            <a:r>
              <a:rPr sz="2400" dirty="0">
                <a:latin typeface="Times New Roman"/>
                <a:cs typeface="Times New Roman"/>
              </a:rPr>
              <a:t> </a:t>
            </a:r>
            <a:r>
              <a:rPr sz="2400" spc="-5" dirty="0">
                <a:latin typeface="Times New Roman"/>
                <a:cs typeface="Times New Roman"/>
              </a:rPr>
              <a:t>of</a:t>
            </a:r>
            <a:r>
              <a:rPr sz="2400" dirty="0">
                <a:latin typeface="Times New Roman"/>
                <a:cs typeface="Times New Roman"/>
              </a:rPr>
              <a:t> </a:t>
            </a:r>
            <a:r>
              <a:rPr sz="2400" spc="-5" dirty="0">
                <a:latin typeface="Times New Roman"/>
                <a:cs typeface="Times New Roman"/>
              </a:rPr>
              <a:t>petrol</a:t>
            </a:r>
            <a:r>
              <a:rPr sz="2400" dirty="0">
                <a:latin typeface="Times New Roman"/>
                <a:cs typeface="Times New Roman"/>
              </a:rPr>
              <a:t> in</a:t>
            </a:r>
            <a:r>
              <a:rPr sz="2400" spc="5" dirty="0">
                <a:latin typeface="Times New Roman"/>
                <a:cs typeface="Times New Roman"/>
              </a:rPr>
              <a:t> </a:t>
            </a:r>
            <a:r>
              <a:rPr sz="2400" spc="-5" dirty="0">
                <a:latin typeface="Times New Roman"/>
                <a:cs typeface="Times New Roman"/>
              </a:rPr>
              <a:t>transportation</a:t>
            </a:r>
            <a:r>
              <a:rPr sz="2400" dirty="0">
                <a:latin typeface="Times New Roman"/>
                <a:cs typeface="Times New Roman"/>
              </a:rPr>
              <a:t> </a:t>
            </a:r>
            <a:r>
              <a:rPr sz="2400" spc="-25" dirty="0">
                <a:latin typeface="Times New Roman"/>
                <a:cs typeface="Times New Roman"/>
              </a:rPr>
              <a:t>sector.</a:t>
            </a:r>
            <a:r>
              <a:rPr sz="2400" spc="555" dirty="0">
                <a:latin typeface="Times New Roman"/>
                <a:cs typeface="Times New Roman"/>
              </a:rPr>
              <a:t> </a:t>
            </a:r>
            <a:r>
              <a:rPr sz="2400" dirty="0">
                <a:latin typeface="Times New Roman"/>
                <a:cs typeface="Times New Roman"/>
              </a:rPr>
              <a:t>The </a:t>
            </a:r>
            <a:r>
              <a:rPr sz="2400" spc="5" dirty="0">
                <a:latin typeface="Times New Roman"/>
                <a:cs typeface="Times New Roman"/>
              </a:rPr>
              <a:t> </a:t>
            </a:r>
            <a:r>
              <a:rPr sz="2400" spc="-5" dirty="0">
                <a:latin typeface="Times New Roman"/>
                <a:cs typeface="Times New Roman"/>
              </a:rPr>
              <a:t>technology</a:t>
            </a:r>
            <a:r>
              <a:rPr sz="2400" dirty="0">
                <a:latin typeface="Times New Roman"/>
                <a:cs typeface="Times New Roman"/>
              </a:rPr>
              <a:t> </a:t>
            </a:r>
            <a:r>
              <a:rPr sz="2400" spc="-5" dirty="0">
                <a:latin typeface="Times New Roman"/>
                <a:cs typeface="Times New Roman"/>
              </a:rPr>
              <a:t>has</a:t>
            </a:r>
            <a:r>
              <a:rPr sz="2400" spc="590" dirty="0">
                <a:latin typeface="Times New Roman"/>
                <a:cs typeface="Times New Roman"/>
              </a:rPr>
              <a:t> </a:t>
            </a:r>
            <a:r>
              <a:rPr sz="2400" dirty="0">
                <a:latin typeface="Times New Roman"/>
                <a:cs typeface="Times New Roman"/>
              </a:rPr>
              <a:t>been developed by Brazil in 1976 for successful of </a:t>
            </a:r>
            <a:r>
              <a:rPr sz="2400" spc="5" dirty="0">
                <a:latin typeface="Times New Roman"/>
                <a:cs typeface="Times New Roman"/>
              </a:rPr>
              <a:t> </a:t>
            </a:r>
            <a:r>
              <a:rPr sz="2400" dirty="0">
                <a:latin typeface="Times New Roman"/>
                <a:cs typeface="Times New Roman"/>
              </a:rPr>
              <a:t>petrol and </a:t>
            </a:r>
            <a:r>
              <a:rPr sz="2400" spc="-5" dirty="0">
                <a:latin typeface="Times New Roman"/>
                <a:cs typeface="Times New Roman"/>
              </a:rPr>
              <a:t>diesel. </a:t>
            </a:r>
            <a:r>
              <a:rPr sz="2400" dirty="0">
                <a:latin typeface="Times New Roman"/>
                <a:cs typeface="Times New Roman"/>
              </a:rPr>
              <a:t>About 95% of cars sold in </a:t>
            </a:r>
            <a:r>
              <a:rPr sz="2400" spc="-5" dirty="0">
                <a:latin typeface="Times New Roman"/>
                <a:cs typeface="Times New Roman"/>
              </a:rPr>
              <a:t>Brazil </a:t>
            </a:r>
            <a:r>
              <a:rPr sz="2400" dirty="0">
                <a:latin typeface="Times New Roman"/>
                <a:cs typeface="Times New Roman"/>
              </a:rPr>
              <a:t>are </a:t>
            </a:r>
            <a:r>
              <a:rPr sz="2400" spc="-5" dirty="0">
                <a:latin typeface="Times New Roman"/>
                <a:cs typeface="Times New Roman"/>
              </a:rPr>
              <a:t>flexible </a:t>
            </a:r>
            <a:r>
              <a:rPr sz="2400" dirty="0">
                <a:latin typeface="Times New Roman"/>
                <a:cs typeface="Times New Roman"/>
              </a:rPr>
              <a:t>to run </a:t>
            </a:r>
            <a:r>
              <a:rPr sz="2400" spc="5" dirty="0">
                <a:latin typeface="Times New Roman"/>
                <a:cs typeface="Times New Roman"/>
              </a:rPr>
              <a:t>in </a:t>
            </a:r>
            <a:r>
              <a:rPr sz="2400" spc="-585" dirty="0">
                <a:latin typeface="Times New Roman"/>
                <a:cs typeface="Times New Roman"/>
              </a:rPr>
              <a:t> </a:t>
            </a:r>
            <a:r>
              <a:rPr sz="2400" dirty="0">
                <a:latin typeface="Times New Roman"/>
                <a:cs typeface="Times New Roman"/>
              </a:rPr>
              <a:t>both</a:t>
            </a:r>
            <a:r>
              <a:rPr sz="2400" spc="-20" dirty="0">
                <a:latin typeface="Times New Roman"/>
                <a:cs typeface="Times New Roman"/>
              </a:rPr>
              <a:t> </a:t>
            </a:r>
            <a:r>
              <a:rPr sz="2400" dirty="0">
                <a:latin typeface="Times New Roman"/>
                <a:cs typeface="Times New Roman"/>
              </a:rPr>
              <a:t>ethanol</a:t>
            </a:r>
            <a:r>
              <a:rPr sz="2400" spc="-15" dirty="0">
                <a:latin typeface="Times New Roman"/>
                <a:cs typeface="Times New Roman"/>
              </a:rPr>
              <a:t> </a:t>
            </a:r>
            <a:r>
              <a:rPr sz="2400" dirty="0">
                <a:latin typeface="Times New Roman"/>
                <a:cs typeface="Times New Roman"/>
              </a:rPr>
              <a:t>and</a:t>
            </a:r>
            <a:r>
              <a:rPr sz="2400" spc="-15" dirty="0">
                <a:latin typeface="Times New Roman"/>
                <a:cs typeface="Times New Roman"/>
              </a:rPr>
              <a:t> </a:t>
            </a:r>
            <a:r>
              <a:rPr sz="2400" dirty="0">
                <a:latin typeface="Times New Roman"/>
                <a:cs typeface="Times New Roman"/>
              </a:rPr>
              <a:t>petrol</a:t>
            </a:r>
            <a:r>
              <a:rPr sz="2400" spc="-15" dirty="0">
                <a:latin typeface="Times New Roman"/>
                <a:cs typeface="Times New Roman"/>
              </a:rPr>
              <a:t> </a:t>
            </a:r>
            <a:r>
              <a:rPr sz="2400" spc="-5" dirty="0">
                <a:latin typeface="Times New Roman"/>
                <a:cs typeface="Times New Roman"/>
              </a:rPr>
              <a:t>but</a:t>
            </a:r>
            <a:r>
              <a:rPr sz="2400" spc="-15" dirty="0">
                <a:latin typeface="Times New Roman"/>
                <a:cs typeface="Times New Roman"/>
              </a:rPr>
              <a:t> </a:t>
            </a:r>
            <a:r>
              <a:rPr sz="2400" dirty="0">
                <a:latin typeface="Times New Roman"/>
                <a:cs typeface="Times New Roman"/>
              </a:rPr>
              <a:t>this</a:t>
            </a:r>
            <a:r>
              <a:rPr sz="2400" spc="-5" dirty="0">
                <a:latin typeface="Times New Roman"/>
                <a:cs typeface="Times New Roman"/>
              </a:rPr>
              <a:t> </a:t>
            </a:r>
            <a:r>
              <a:rPr sz="2400" dirty="0">
                <a:latin typeface="Times New Roman"/>
                <a:cs typeface="Times New Roman"/>
              </a:rPr>
              <a:t>is</a:t>
            </a:r>
            <a:r>
              <a:rPr sz="2400" spc="-15" dirty="0">
                <a:latin typeface="Times New Roman"/>
                <a:cs typeface="Times New Roman"/>
              </a:rPr>
              <a:t> </a:t>
            </a:r>
            <a:r>
              <a:rPr sz="2400" spc="-5" dirty="0">
                <a:latin typeface="Times New Roman"/>
                <a:cs typeface="Times New Roman"/>
              </a:rPr>
              <a:t>not</a:t>
            </a:r>
            <a:r>
              <a:rPr sz="2400" spc="-10" dirty="0">
                <a:latin typeface="Times New Roman"/>
                <a:cs typeface="Times New Roman"/>
              </a:rPr>
              <a:t> </a:t>
            </a:r>
            <a:r>
              <a:rPr sz="2400" dirty="0">
                <a:latin typeface="Times New Roman"/>
                <a:cs typeface="Times New Roman"/>
              </a:rPr>
              <a:t>successful</a:t>
            </a:r>
            <a:r>
              <a:rPr sz="2400" spc="-10" dirty="0">
                <a:latin typeface="Times New Roman"/>
                <a:cs typeface="Times New Roman"/>
              </a:rPr>
              <a:t> </a:t>
            </a:r>
            <a:r>
              <a:rPr sz="2400" dirty="0">
                <a:latin typeface="Times New Roman"/>
                <a:cs typeface="Times New Roman"/>
              </a:rPr>
              <a:t>in</a:t>
            </a:r>
            <a:r>
              <a:rPr sz="2400" spc="-20" dirty="0">
                <a:latin typeface="Times New Roman"/>
                <a:cs typeface="Times New Roman"/>
              </a:rPr>
              <a:t> </a:t>
            </a:r>
            <a:r>
              <a:rPr sz="2400" dirty="0">
                <a:latin typeface="Times New Roman"/>
                <a:cs typeface="Times New Roman"/>
              </a:rPr>
              <a:t>India.</a:t>
            </a:r>
            <a:endParaRPr sz="2400">
              <a:latin typeface="Times New Roman"/>
              <a:cs typeface="Times New Roman"/>
            </a:endParaRPr>
          </a:p>
          <a:p>
            <a:pPr>
              <a:lnSpc>
                <a:spcPct val="100000"/>
              </a:lnSpc>
              <a:spcBef>
                <a:spcPts val="10"/>
              </a:spcBef>
              <a:buFont typeface="Times New Roman"/>
              <a:buChar char="*"/>
            </a:pPr>
            <a:endParaRPr sz="3750">
              <a:latin typeface="Times New Roman"/>
              <a:cs typeface="Times New Roman"/>
            </a:endParaRPr>
          </a:p>
          <a:p>
            <a:pPr marL="50800" marR="43180" algn="just">
              <a:lnSpc>
                <a:spcPct val="150000"/>
              </a:lnSpc>
              <a:buChar char="*"/>
              <a:tabLst>
                <a:tab pos="307340" algn="l"/>
              </a:tabLst>
            </a:pPr>
            <a:r>
              <a:rPr sz="2400" dirty="0">
                <a:latin typeface="Times New Roman"/>
                <a:cs typeface="Times New Roman"/>
              </a:rPr>
              <a:t>Solar </a:t>
            </a:r>
            <a:r>
              <a:rPr sz="2400" spc="-10" dirty="0">
                <a:latin typeface="Times New Roman"/>
                <a:cs typeface="Times New Roman"/>
              </a:rPr>
              <a:t>energy </a:t>
            </a:r>
            <a:r>
              <a:rPr sz="2400" dirty="0">
                <a:latin typeface="Times New Roman"/>
                <a:cs typeface="Times New Roman"/>
              </a:rPr>
              <a:t>is </a:t>
            </a:r>
            <a:r>
              <a:rPr sz="2400" spc="-5" dirty="0">
                <a:latin typeface="Times New Roman"/>
                <a:cs typeface="Times New Roman"/>
              </a:rPr>
              <a:t>distributed over the entire geographical </a:t>
            </a:r>
            <a:r>
              <a:rPr sz="2400" dirty="0">
                <a:latin typeface="Times New Roman"/>
                <a:cs typeface="Times New Roman"/>
              </a:rPr>
              <a:t>region </a:t>
            </a:r>
            <a:r>
              <a:rPr sz="2400" spc="-5" dirty="0">
                <a:latin typeface="Times New Roman"/>
                <a:cs typeface="Times New Roman"/>
              </a:rPr>
              <a:t>at the </a:t>
            </a:r>
            <a:r>
              <a:rPr sz="2400" dirty="0">
                <a:latin typeface="Times New Roman"/>
                <a:cs typeface="Times New Roman"/>
              </a:rPr>
              <a:t> rate of 5-6 </a:t>
            </a:r>
            <a:r>
              <a:rPr sz="2400" spc="-5" dirty="0">
                <a:latin typeface="Times New Roman"/>
                <a:cs typeface="Times New Roman"/>
              </a:rPr>
              <a:t>kwh/m</a:t>
            </a:r>
            <a:r>
              <a:rPr sz="2400" spc="-7" baseline="24305" dirty="0">
                <a:latin typeface="Times New Roman"/>
                <a:cs typeface="Times New Roman"/>
              </a:rPr>
              <a:t>2 </a:t>
            </a:r>
            <a:r>
              <a:rPr sz="2400" spc="-30" dirty="0">
                <a:latin typeface="Times New Roman"/>
                <a:cs typeface="Times New Roman"/>
              </a:rPr>
              <a:t>/day. </a:t>
            </a:r>
            <a:r>
              <a:rPr sz="2400" dirty="0">
                <a:latin typeface="Times New Roman"/>
                <a:cs typeface="Times New Roman"/>
              </a:rPr>
              <a:t>This can </a:t>
            </a:r>
            <a:r>
              <a:rPr sz="2400" spc="-10" dirty="0">
                <a:latin typeface="Times New Roman"/>
                <a:cs typeface="Times New Roman"/>
              </a:rPr>
              <a:t>be </a:t>
            </a:r>
            <a:r>
              <a:rPr sz="2400" spc="-5" dirty="0">
                <a:latin typeface="Times New Roman"/>
                <a:cs typeface="Times New Roman"/>
              </a:rPr>
              <a:t>utilized </a:t>
            </a:r>
            <a:r>
              <a:rPr sz="2400" dirty="0">
                <a:latin typeface="Times New Roman"/>
                <a:cs typeface="Times New Roman"/>
              </a:rPr>
              <a:t>for </a:t>
            </a:r>
            <a:r>
              <a:rPr sz="2400" spc="-5" dirty="0">
                <a:latin typeface="Times New Roman"/>
                <a:cs typeface="Times New Roman"/>
              </a:rPr>
              <a:t>the </a:t>
            </a:r>
            <a:r>
              <a:rPr sz="2400" dirty="0">
                <a:latin typeface="Times New Roman"/>
                <a:cs typeface="Times New Roman"/>
              </a:rPr>
              <a:t>purpose of </a:t>
            </a:r>
            <a:r>
              <a:rPr sz="2400" spc="-15" dirty="0">
                <a:latin typeface="Times New Roman"/>
                <a:cs typeface="Times New Roman"/>
              </a:rPr>
              <a:t>energy </a:t>
            </a:r>
            <a:r>
              <a:rPr sz="2400" spc="-10" dirty="0">
                <a:latin typeface="Times New Roman"/>
                <a:cs typeface="Times New Roman"/>
              </a:rPr>
              <a:t> </a:t>
            </a:r>
            <a:r>
              <a:rPr sz="2400" spc="-5" dirty="0">
                <a:latin typeface="Times New Roman"/>
                <a:cs typeface="Times New Roman"/>
              </a:rPr>
              <a:t>utilization</a:t>
            </a:r>
            <a:r>
              <a:rPr sz="2400" spc="240" dirty="0">
                <a:latin typeface="Times New Roman"/>
                <a:cs typeface="Times New Roman"/>
              </a:rPr>
              <a:t> </a:t>
            </a:r>
            <a:r>
              <a:rPr sz="2400" spc="-5" dirty="0">
                <a:latin typeface="Times New Roman"/>
                <a:cs typeface="Times New Roman"/>
              </a:rPr>
              <a:t>in</a:t>
            </a:r>
            <a:r>
              <a:rPr sz="2400" spc="240" dirty="0">
                <a:latin typeface="Times New Roman"/>
                <a:cs typeface="Times New Roman"/>
              </a:rPr>
              <a:t> </a:t>
            </a:r>
            <a:r>
              <a:rPr sz="2400" spc="-5" dirty="0">
                <a:latin typeface="Times New Roman"/>
                <a:cs typeface="Times New Roman"/>
              </a:rPr>
              <a:t>many</a:t>
            </a:r>
            <a:r>
              <a:rPr sz="2400" spc="240" dirty="0">
                <a:latin typeface="Times New Roman"/>
                <a:cs typeface="Times New Roman"/>
              </a:rPr>
              <a:t> </a:t>
            </a:r>
            <a:r>
              <a:rPr sz="2400" spc="-5" dirty="0">
                <a:latin typeface="Times New Roman"/>
                <a:cs typeface="Times New Roman"/>
              </a:rPr>
              <a:t>thermal</a:t>
            </a:r>
            <a:r>
              <a:rPr sz="2400" spc="254" dirty="0">
                <a:latin typeface="Times New Roman"/>
                <a:cs typeface="Times New Roman"/>
              </a:rPr>
              <a:t> </a:t>
            </a:r>
            <a:r>
              <a:rPr sz="2400" spc="-5" dirty="0">
                <a:latin typeface="Times New Roman"/>
                <a:cs typeface="Times New Roman"/>
              </a:rPr>
              <a:t>applications</a:t>
            </a:r>
            <a:r>
              <a:rPr sz="2400" spc="240" dirty="0">
                <a:latin typeface="Times New Roman"/>
                <a:cs typeface="Times New Roman"/>
              </a:rPr>
              <a:t> </a:t>
            </a:r>
            <a:r>
              <a:rPr sz="2400" dirty="0">
                <a:latin typeface="Times New Roman"/>
                <a:cs typeface="Times New Roman"/>
              </a:rPr>
              <a:t>such</a:t>
            </a:r>
            <a:r>
              <a:rPr sz="2400" spc="245" dirty="0">
                <a:latin typeface="Times New Roman"/>
                <a:cs typeface="Times New Roman"/>
              </a:rPr>
              <a:t> </a:t>
            </a:r>
            <a:r>
              <a:rPr sz="2400" spc="-5" dirty="0">
                <a:latin typeface="Times New Roman"/>
                <a:cs typeface="Times New Roman"/>
              </a:rPr>
              <a:t>as</a:t>
            </a:r>
            <a:r>
              <a:rPr sz="2400" spc="235" dirty="0">
                <a:latin typeface="Times New Roman"/>
                <a:cs typeface="Times New Roman"/>
              </a:rPr>
              <a:t> </a:t>
            </a:r>
            <a:r>
              <a:rPr sz="2400" dirty="0">
                <a:latin typeface="Times New Roman"/>
                <a:cs typeface="Times New Roman"/>
              </a:rPr>
              <a:t>cooking</a:t>
            </a:r>
            <a:r>
              <a:rPr sz="2400" spc="245" dirty="0">
                <a:latin typeface="Times New Roman"/>
                <a:cs typeface="Times New Roman"/>
              </a:rPr>
              <a:t> </a:t>
            </a:r>
            <a:r>
              <a:rPr sz="2400" spc="-10" dirty="0">
                <a:latin typeface="Times New Roman"/>
                <a:cs typeface="Times New Roman"/>
              </a:rPr>
              <a:t>or</a:t>
            </a:r>
            <a:r>
              <a:rPr sz="2400" spc="229" dirty="0">
                <a:latin typeface="Times New Roman"/>
                <a:cs typeface="Times New Roman"/>
              </a:rPr>
              <a:t> </a:t>
            </a:r>
            <a:r>
              <a:rPr sz="2400" spc="-5" dirty="0">
                <a:latin typeface="Times New Roman"/>
                <a:cs typeface="Times New Roman"/>
              </a:rPr>
              <a:t>heating</a:t>
            </a:r>
            <a:r>
              <a:rPr sz="2400" spc="235" dirty="0">
                <a:latin typeface="Times New Roman"/>
                <a:cs typeface="Times New Roman"/>
              </a:rPr>
              <a:t> </a:t>
            </a:r>
            <a:r>
              <a:rPr sz="2400" dirty="0">
                <a:latin typeface="Times New Roman"/>
                <a:cs typeface="Times New Roman"/>
              </a:rPr>
              <a:t>or</a:t>
            </a:r>
            <a:endParaRPr sz="2400">
              <a:latin typeface="Times New Roman"/>
              <a:cs typeface="Times New Roman"/>
            </a:endParaRPr>
          </a:p>
        </p:txBody>
      </p:sp>
      <p:sp>
        <p:nvSpPr>
          <p:cNvPr id="4" name="object 4"/>
          <p:cNvSpPr txBox="1"/>
          <p:nvPr/>
        </p:nvSpPr>
        <p:spPr>
          <a:xfrm>
            <a:off x="154939" y="6252159"/>
            <a:ext cx="6736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in</a:t>
            </a:r>
            <a:r>
              <a:rPr sz="2400" spc="-25" dirty="0">
                <a:latin typeface="Times New Roman"/>
                <a:cs typeface="Times New Roman"/>
              </a:rPr>
              <a:t> </a:t>
            </a:r>
            <a:r>
              <a:rPr sz="2400" dirty="0">
                <a:latin typeface="Times New Roman"/>
                <a:cs typeface="Times New Roman"/>
              </a:rPr>
              <a:t>photovoltaic</a:t>
            </a:r>
            <a:r>
              <a:rPr sz="2400" spc="-45" dirty="0">
                <a:latin typeface="Times New Roman"/>
                <a:cs typeface="Times New Roman"/>
              </a:rPr>
              <a:t> </a:t>
            </a:r>
            <a:r>
              <a:rPr sz="2400" dirty="0">
                <a:latin typeface="Times New Roman"/>
                <a:cs typeface="Times New Roman"/>
              </a:rPr>
              <a:t>cells</a:t>
            </a:r>
            <a:r>
              <a:rPr sz="2400" spc="-25" dirty="0">
                <a:latin typeface="Times New Roman"/>
                <a:cs typeface="Times New Roman"/>
              </a:rPr>
              <a:t> </a:t>
            </a:r>
            <a:r>
              <a:rPr sz="2400" dirty="0">
                <a:latin typeface="Times New Roman"/>
                <a:cs typeface="Times New Roman"/>
              </a:rPr>
              <a:t>that</a:t>
            </a:r>
            <a:r>
              <a:rPr sz="2400" spc="-15" dirty="0">
                <a:latin typeface="Times New Roman"/>
                <a:cs typeface="Times New Roman"/>
              </a:rPr>
              <a:t> </a:t>
            </a:r>
            <a:r>
              <a:rPr sz="2400" dirty="0">
                <a:latin typeface="Times New Roman"/>
                <a:cs typeface="Times New Roman"/>
              </a:rPr>
              <a:t>convert</a:t>
            </a:r>
            <a:r>
              <a:rPr sz="2400" spc="-25" dirty="0">
                <a:latin typeface="Times New Roman"/>
                <a:cs typeface="Times New Roman"/>
              </a:rPr>
              <a:t> </a:t>
            </a:r>
            <a:r>
              <a:rPr sz="2400" dirty="0">
                <a:latin typeface="Times New Roman"/>
                <a:cs typeface="Times New Roman"/>
              </a:rPr>
              <a:t>sunlight</a:t>
            </a:r>
            <a:r>
              <a:rPr sz="2400" spc="-35" dirty="0">
                <a:latin typeface="Times New Roman"/>
                <a:cs typeface="Times New Roman"/>
              </a:rPr>
              <a:t> </a:t>
            </a:r>
            <a:r>
              <a:rPr sz="2400" dirty="0">
                <a:latin typeface="Times New Roman"/>
                <a:cs typeface="Times New Roman"/>
              </a:rPr>
              <a:t>to</a:t>
            </a:r>
            <a:r>
              <a:rPr sz="2400" spc="-5" dirty="0">
                <a:latin typeface="Times New Roman"/>
                <a:cs typeface="Times New Roman"/>
              </a:rPr>
              <a:t> </a:t>
            </a:r>
            <a:r>
              <a:rPr sz="2400" spc="-15" dirty="0">
                <a:latin typeface="Times New Roman"/>
                <a:cs typeface="Times New Roman"/>
              </a:rPr>
              <a:t>electricity.</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130</a:t>
            </a:fld>
            <a:endParaRPr dirty="0"/>
          </a:p>
        </p:txBody>
      </p:sp>
      <p:sp>
        <p:nvSpPr>
          <p:cNvPr id="2" name="object 2"/>
          <p:cNvSpPr txBox="1"/>
          <p:nvPr/>
        </p:nvSpPr>
        <p:spPr>
          <a:xfrm>
            <a:off x="154939" y="118973"/>
            <a:ext cx="8835390" cy="6427470"/>
          </a:xfrm>
          <a:prstGeom prst="rect">
            <a:avLst/>
          </a:prstGeom>
        </p:spPr>
        <p:txBody>
          <a:bodyPr vert="horz" wrap="square" lIns="0" tIns="165100" rIns="0" bIns="0" rtlCol="0">
            <a:spAutoFit/>
          </a:bodyPr>
          <a:lstStyle/>
          <a:p>
            <a:pPr marL="12700">
              <a:lnSpc>
                <a:spcPct val="100000"/>
              </a:lnSpc>
              <a:spcBef>
                <a:spcPts val="1300"/>
              </a:spcBef>
            </a:pPr>
            <a:r>
              <a:rPr sz="2000" b="1" dirty="0">
                <a:latin typeface="Times New Roman"/>
                <a:cs typeface="Times New Roman"/>
              </a:rPr>
              <a:t>Description</a:t>
            </a:r>
            <a:r>
              <a:rPr sz="2000" b="1" spc="-40" dirty="0">
                <a:latin typeface="Times New Roman"/>
                <a:cs typeface="Times New Roman"/>
              </a:rPr>
              <a:t> </a:t>
            </a:r>
            <a:r>
              <a:rPr sz="2000" b="1" dirty="0">
                <a:latin typeface="Times New Roman"/>
                <a:cs typeface="Times New Roman"/>
              </a:rPr>
              <a:t>of</a:t>
            </a:r>
            <a:r>
              <a:rPr sz="2000" b="1" spc="-25" dirty="0">
                <a:latin typeface="Times New Roman"/>
                <a:cs typeface="Times New Roman"/>
              </a:rPr>
              <a:t> </a:t>
            </a:r>
            <a:r>
              <a:rPr sz="2000" b="1" dirty="0">
                <a:latin typeface="Times New Roman"/>
                <a:cs typeface="Times New Roman"/>
              </a:rPr>
              <a:t>biogas</a:t>
            </a:r>
            <a:r>
              <a:rPr sz="2000" b="1" spc="-40" dirty="0">
                <a:latin typeface="Times New Roman"/>
                <a:cs typeface="Times New Roman"/>
              </a:rPr>
              <a:t> </a:t>
            </a:r>
            <a:r>
              <a:rPr sz="2000" b="1" dirty="0">
                <a:latin typeface="Times New Roman"/>
                <a:cs typeface="Times New Roman"/>
              </a:rPr>
              <a:t>Digesters:-</a:t>
            </a:r>
            <a:endParaRPr sz="2000">
              <a:latin typeface="Times New Roman"/>
              <a:cs typeface="Times New Roman"/>
            </a:endParaRPr>
          </a:p>
          <a:p>
            <a:pPr marL="12700" marR="400685" indent="914400">
              <a:lnSpc>
                <a:spcPct val="150000"/>
              </a:lnSpc>
            </a:pPr>
            <a:r>
              <a:rPr sz="2000" dirty="0">
                <a:latin typeface="Times New Roman"/>
                <a:cs typeface="Times New Roman"/>
              </a:rPr>
              <a:t>There</a:t>
            </a:r>
            <a:r>
              <a:rPr sz="2000" spc="-25"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various</a:t>
            </a:r>
            <a:r>
              <a:rPr sz="2000" spc="-45" dirty="0">
                <a:latin typeface="Times New Roman"/>
                <a:cs typeface="Times New Roman"/>
              </a:rPr>
              <a:t> </a:t>
            </a:r>
            <a:r>
              <a:rPr sz="2000" spc="-5" dirty="0">
                <a:latin typeface="Times New Roman"/>
                <a:cs typeface="Times New Roman"/>
              </a:rPr>
              <a:t>types</a:t>
            </a:r>
            <a:r>
              <a:rPr sz="2000" dirty="0">
                <a:latin typeface="Times New Roman"/>
                <a:cs typeface="Times New Roman"/>
              </a:rPr>
              <a:t> of</a:t>
            </a:r>
            <a:r>
              <a:rPr sz="2000" spc="-10" dirty="0">
                <a:latin typeface="Times New Roman"/>
                <a:cs typeface="Times New Roman"/>
              </a:rPr>
              <a:t> </a:t>
            </a:r>
            <a:r>
              <a:rPr sz="2000" dirty="0">
                <a:latin typeface="Times New Roman"/>
                <a:cs typeface="Times New Roman"/>
              </a:rPr>
              <a:t>digesters</a:t>
            </a:r>
            <a:r>
              <a:rPr sz="2000" spc="-45" dirty="0">
                <a:latin typeface="Times New Roman"/>
                <a:cs typeface="Times New Roman"/>
              </a:rPr>
              <a:t> </a:t>
            </a:r>
            <a:r>
              <a:rPr sz="2000" dirty="0">
                <a:latin typeface="Times New Roman"/>
                <a:cs typeface="Times New Roman"/>
              </a:rPr>
              <a:t>according</a:t>
            </a:r>
            <a:r>
              <a:rPr sz="2000" spc="-4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need</a:t>
            </a:r>
            <a:r>
              <a:rPr sz="2000" spc="-1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situation. </a:t>
            </a:r>
            <a:r>
              <a:rPr sz="2000" spc="-484" dirty="0">
                <a:latin typeface="Times New Roman"/>
                <a:cs typeface="Times New Roman"/>
              </a:rPr>
              <a:t> </a:t>
            </a:r>
            <a:r>
              <a:rPr sz="2000" dirty="0">
                <a:latin typeface="Times New Roman"/>
                <a:cs typeface="Times New Roman"/>
              </a:rPr>
              <a:t>But there are two basic </a:t>
            </a:r>
            <a:r>
              <a:rPr sz="2000" spc="-5" dirty="0">
                <a:latin typeface="Times New Roman"/>
                <a:cs typeface="Times New Roman"/>
              </a:rPr>
              <a:t>types </a:t>
            </a:r>
            <a:r>
              <a:rPr sz="2000" dirty="0">
                <a:latin typeface="Times New Roman"/>
                <a:cs typeface="Times New Roman"/>
              </a:rPr>
              <a:t>of </a:t>
            </a:r>
            <a:r>
              <a:rPr sz="2000" spc="-5" dirty="0">
                <a:latin typeface="Times New Roman"/>
                <a:cs typeface="Times New Roman"/>
              </a:rPr>
              <a:t>distinguishable </a:t>
            </a:r>
            <a:r>
              <a:rPr sz="2000" dirty="0">
                <a:latin typeface="Times New Roman"/>
                <a:cs typeface="Times New Roman"/>
              </a:rPr>
              <a:t>digesters according to the loading </a:t>
            </a:r>
            <a:r>
              <a:rPr sz="2000" spc="5" dirty="0">
                <a:latin typeface="Times New Roman"/>
                <a:cs typeface="Times New Roman"/>
              </a:rPr>
              <a:t> </a:t>
            </a:r>
            <a:r>
              <a:rPr sz="2000" dirty="0">
                <a:latin typeface="Times New Roman"/>
                <a:cs typeface="Times New Roman"/>
              </a:rPr>
              <a:t>used.</a:t>
            </a:r>
            <a:endParaRPr sz="2000">
              <a:latin typeface="Times New Roman"/>
              <a:cs typeface="Times New Roman"/>
            </a:endParaRPr>
          </a:p>
          <a:p>
            <a:pPr marL="583565" indent="-316865">
              <a:lnSpc>
                <a:spcPct val="100000"/>
              </a:lnSpc>
              <a:spcBef>
                <a:spcPts val="1200"/>
              </a:spcBef>
              <a:buAutoNum type="arabicPeriod"/>
              <a:tabLst>
                <a:tab pos="583565" algn="l"/>
              </a:tabLst>
            </a:pPr>
            <a:r>
              <a:rPr sz="2000" spc="-5" dirty="0">
                <a:latin typeface="Times New Roman"/>
                <a:cs typeface="Times New Roman"/>
              </a:rPr>
              <a:t>Batch</a:t>
            </a:r>
            <a:r>
              <a:rPr sz="2000" spc="-20" dirty="0">
                <a:latin typeface="Times New Roman"/>
                <a:cs typeface="Times New Roman"/>
              </a:rPr>
              <a:t> </a:t>
            </a:r>
            <a:r>
              <a:rPr sz="2000" spc="-5" dirty="0">
                <a:latin typeface="Times New Roman"/>
                <a:cs typeface="Times New Roman"/>
              </a:rPr>
              <a:t>type</a:t>
            </a:r>
            <a:r>
              <a:rPr sz="2000" spc="-25" dirty="0">
                <a:latin typeface="Times New Roman"/>
                <a:cs typeface="Times New Roman"/>
              </a:rPr>
              <a:t> </a:t>
            </a:r>
            <a:r>
              <a:rPr sz="2000" dirty="0">
                <a:latin typeface="Times New Roman"/>
                <a:cs typeface="Times New Roman"/>
              </a:rPr>
              <a:t>digester</a:t>
            </a:r>
            <a:endParaRPr sz="2000">
              <a:latin typeface="Times New Roman"/>
              <a:cs typeface="Times New Roman"/>
            </a:endParaRPr>
          </a:p>
          <a:p>
            <a:pPr marL="583565" indent="-317500" algn="just">
              <a:lnSpc>
                <a:spcPct val="100000"/>
              </a:lnSpc>
              <a:spcBef>
                <a:spcPts val="1200"/>
              </a:spcBef>
              <a:buAutoNum type="arabicPeriod"/>
              <a:tabLst>
                <a:tab pos="584200" algn="l"/>
              </a:tabLst>
            </a:pPr>
            <a:r>
              <a:rPr sz="2000" dirty="0">
                <a:latin typeface="Times New Roman"/>
                <a:cs typeface="Times New Roman"/>
              </a:rPr>
              <a:t>Continuous</a:t>
            </a:r>
            <a:r>
              <a:rPr sz="2000" spc="-55" dirty="0">
                <a:latin typeface="Times New Roman"/>
                <a:cs typeface="Times New Roman"/>
              </a:rPr>
              <a:t> </a:t>
            </a:r>
            <a:r>
              <a:rPr sz="2000" dirty="0">
                <a:latin typeface="Times New Roman"/>
                <a:cs typeface="Times New Roman"/>
              </a:rPr>
              <a:t>flow</a:t>
            </a:r>
            <a:r>
              <a:rPr sz="2000" spc="-25" dirty="0">
                <a:latin typeface="Times New Roman"/>
                <a:cs typeface="Times New Roman"/>
              </a:rPr>
              <a:t> </a:t>
            </a:r>
            <a:r>
              <a:rPr sz="2000" spc="-15" dirty="0">
                <a:latin typeface="Times New Roman"/>
                <a:cs typeface="Times New Roman"/>
              </a:rPr>
              <a:t>digester.</a:t>
            </a:r>
            <a:endParaRPr sz="2000">
              <a:latin typeface="Times New Roman"/>
              <a:cs typeface="Times New Roman"/>
            </a:endParaRPr>
          </a:p>
          <a:p>
            <a:pPr marL="12700" marR="5080" indent="914400" algn="just">
              <a:lnSpc>
                <a:spcPct val="150000"/>
              </a:lnSpc>
            </a:pPr>
            <a:r>
              <a:rPr sz="2000" dirty="0">
                <a:latin typeface="Times New Roman"/>
                <a:cs typeface="Times New Roman"/>
              </a:rPr>
              <a:t>A</a:t>
            </a:r>
            <a:r>
              <a:rPr sz="2000" spc="45" dirty="0">
                <a:latin typeface="Times New Roman"/>
                <a:cs typeface="Times New Roman"/>
              </a:rPr>
              <a:t> </a:t>
            </a:r>
            <a:r>
              <a:rPr sz="2000" spc="-5" dirty="0">
                <a:latin typeface="Times New Roman"/>
                <a:cs typeface="Times New Roman"/>
              </a:rPr>
              <a:t>batch</a:t>
            </a:r>
            <a:r>
              <a:rPr sz="2000" spc="155" dirty="0">
                <a:latin typeface="Times New Roman"/>
                <a:cs typeface="Times New Roman"/>
              </a:rPr>
              <a:t> </a:t>
            </a:r>
            <a:r>
              <a:rPr sz="2000" spc="-5" dirty="0">
                <a:latin typeface="Times New Roman"/>
                <a:cs typeface="Times New Roman"/>
              </a:rPr>
              <a:t>type</a:t>
            </a:r>
            <a:r>
              <a:rPr sz="2000" spc="145" dirty="0">
                <a:latin typeface="Times New Roman"/>
                <a:cs typeface="Times New Roman"/>
              </a:rPr>
              <a:t> </a:t>
            </a:r>
            <a:r>
              <a:rPr sz="2000" spc="-5" dirty="0">
                <a:latin typeface="Times New Roman"/>
                <a:cs typeface="Times New Roman"/>
              </a:rPr>
              <a:t>digester</a:t>
            </a:r>
            <a:r>
              <a:rPr sz="2000" spc="165" dirty="0">
                <a:latin typeface="Times New Roman"/>
                <a:cs typeface="Times New Roman"/>
              </a:rPr>
              <a:t> </a:t>
            </a:r>
            <a:r>
              <a:rPr sz="2000" spc="-10" dirty="0">
                <a:latin typeface="Times New Roman"/>
                <a:cs typeface="Times New Roman"/>
              </a:rPr>
              <a:t>is</a:t>
            </a:r>
            <a:r>
              <a:rPr sz="2000" spc="150" dirty="0">
                <a:latin typeface="Times New Roman"/>
                <a:cs typeface="Times New Roman"/>
              </a:rPr>
              <a:t> </a:t>
            </a:r>
            <a:r>
              <a:rPr sz="2000" dirty="0">
                <a:latin typeface="Times New Roman"/>
                <a:cs typeface="Times New Roman"/>
              </a:rPr>
              <a:t>a</a:t>
            </a:r>
            <a:r>
              <a:rPr sz="2000" spc="150" dirty="0">
                <a:latin typeface="Times New Roman"/>
                <a:cs typeface="Times New Roman"/>
              </a:rPr>
              <a:t> </a:t>
            </a:r>
            <a:r>
              <a:rPr sz="2000" spc="-10" dirty="0">
                <a:latin typeface="Times New Roman"/>
                <a:cs typeface="Times New Roman"/>
              </a:rPr>
              <a:t>simple</a:t>
            </a:r>
            <a:r>
              <a:rPr sz="2000" spc="170" dirty="0">
                <a:latin typeface="Times New Roman"/>
                <a:cs typeface="Times New Roman"/>
              </a:rPr>
              <a:t> </a:t>
            </a:r>
            <a:r>
              <a:rPr sz="2000" spc="-5" dirty="0">
                <a:latin typeface="Times New Roman"/>
                <a:cs typeface="Times New Roman"/>
              </a:rPr>
              <a:t>digester</a:t>
            </a:r>
            <a:r>
              <a:rPr sz="2000" spc="160" dirty="0">
                <a:latin typeface="Times New Roman"/>
                <a:cs typeface="Times New Roman"/>
              </a:rPr>
              <a:t> </a:t>
            </a:r>
            <a:r>
              <a:rPr sz="2000" spc="-10" dirty="0">
                <a:latin typeface="Times New Roman"/>
                <a:cs typeface="Times New Roman"/>
              </a:rPr>
              <a:t>in</a:t>
            </a:r>
            <a:r>
              <a:rPr sz="2000" spc="155" dirty="0">
                <a:latin typeface="Times New Roman"/>
                <a:cs typeface="Times New Roman"/>
              </a:rPr>
              <a:t> </a:t>
            </a:r>
            <a:r>
              <a:rPr sz="2000" spc="-5" dirty="0">
                <a:latin typeface="Times New Roman"/>
                <a:cs typeface="Times New Roman"/>
              </a:rPr>
              <a:t>which</a:t>
            </a:r>
            <a:r>
              <a:rPr sz="2000" spc="150" dirty="0">
                <a:latin typeface="Times New Roman"/>
                <a:cs typeface="Times New Roman"/>
              </a:rPr>
              <a:t> </a:t>
            </a:r>
            <a:r>
              <a:rPr sz="2000" spc="-10" dirty="0">
                <a:latin typeface="Times New Roman"/>
                <a:cs typeface="Times New Roman"/>
              </a:rPr>
              <a:t>organic</a:t>
            </a:r>
            <a:r>
              <a:rPr sz="2000" spc="165" dirty="0">
                <a:latin typeface="Times New Roman"/>
                <a:cs typeface="Times New Roman"/>
              </a:rPr>
              <a:t> </a:t>
            </a:r>
            <a:r>
              <a:rPr sz="2000" spc="-5" dirty="0">
                <a:latin typeface="Times New Roman"/>
                <a:cs typeface="Times New Roman"/>
              </a:rPr>
              <a:t>material</a:t>
            </a:r>
            <a:r>
              <a:rPr sz="2000" spc="145" dirty="0">
                <a:latin typeface="Times New Roman"/>
                <a:cs typeface="Times New Roman"/>
              </a:rPr>
              <a:t> </a:t>
            </a:r>
            <a:r>
              <a:rPr sz="2000" spc="-5" dirty="0">
                <a:latin typeface="Times New Roman"/>
                <a:cs typeface="Times New Roman"/>
              </a:rPr>
              <a:t>is</a:t>
            </a:r>
            <a:r>
              <a:rPr sz="2000" spc="140" dirty="0">
                <a:latin typeface="Times New Roman"/>
                <a:cs typeface="Times New Roman"/>
              </a:rPr>
              <a:t> </a:t>
            </a:r>
            <a:r>
              <a:rPr sz="2000" spc="-5" dirty="0">
                <a:latin typeface="Times New Roman"/>
                <a:cs typeface="Times New Roman"/>
              </a:rPr>
              <a:t>filled </a:t>
            </a:r>
            <a:r>
              <a:rPr sz="2000" spc="-484" dirty="0">
                <a:latin typeface="Times New Roman"/>
                <a:cs typeface="Times New Roman"/>
              </a:rPr>
              <a:t> </a:t>
            </a:r>
            <a:r>
              <a:rPr sz="2000" spc="-5" dirty="0">
                <a:latin typeface="Times New Roman"/>
                <a:cs typeface="Times New Roman"/>
              </a:rPr>
              <a:t>in </a:t>
            </a:r>
            <a:r>
              <a:rPr sz="2000" dirty="0">
                <a:latin typeface="Times New Roman"/>
                <a:cs typeface="Times New Roman"/>
              </a:rPr>
              <a:t>a </a:t>
            </a:r>
            <a:r>
              <a:rPr sz="2000" spc="-5" dirty="0">
                <a:latin typeface="Times New Roman"/>
                <a:cs typeface="Times New Roman"/>
              </a:rPr>
              <a:t>closed container and allowed </a:t>
            </a:r>
            <a:r>
              <a:rPr sz="2000" spc="-10" dirty="0">
                <a:latin typeface="Times New Roman"/>
                <a:cs typeface="Times New Roman"/>
              </a:rPr>
              <a:t>to </a:t>
            </a:r>
            <a:r>
              <a:rPr sz="2000" dirty="0">
                <a:latin typeface="Times New Roman"/>
                <a:cs typeface="Times New Roman"/>
              </a:rPr>
              <a:t>be </a:t>
            </a:r>
            <a:r>
              <a:rPr sz="2000" spc="-5" dirty="0">
                <a:latin typeface="Times New Roman"/>
                <a:cs typeface="Times New Roman"/>
              </a:rPr>
              <a:t>digested an aerobically </a:t>
            </a:r>
            <a:r>
              <a:rPr sz="2000" dirty="0">
                <a:latin typeface="Times New Roman"/>
                <a:cs typeface="Times New Roman"/>
              </a:rPr>
              <a:t>over a </a:t>
            </a:r>
            <a:r>
              <a:rPr sz="2000" spc="-5" dirty="0">
                <a:latin typeface="Times New Roman"/>
                <a:cs typeface="Times New Roman"/>
              </a:rPr>
              <a:t>period of two to </a:t>
            </a:r>
            <a:r>
              <a:rPr sz="2000" dirty="0">
                <a:latin typeface="Times New Roman"/>
                <a:cs typeface="Times New Roman"/>
              </a:rPr>
              <a:t> six</a:t>
            </a:r>
            <a:r>
              <a:rPr sz="2000" spc="5" dirty="0">
                <a:latin typeface="Times New Roman"/>
                <a:cs typeface="Times New Roman"/>
              </a:rPr>
              <a:t> </a:t>
            </a:r>
            <a:r>
              <a:rPr sz="2000" spc="-5" dirty="0">
                <a:latin typeface="Times New Roman"/>
                <a:cs typeface="Times New Roman"/>
              </a:rPr>
              <a:t>months</a:t>
            </a:r>
            <a:r>
              <a:rPr sz="2000" dirty="0">
                <a:latin typeface="Times New Roman"/>
                <a:cs typeface="Times New Roman"/>
              </a:rPr>
              <a:t> </a:t>
            </a:r>
            <a:r>
              <a:rPr sz="2000" spc="-15" dirty="0">
                <a:latin typeface="Times New Roman"/>
                <a:cs typeface="Times New Roman"/>
              </a:rPr>
              <a:t>time</a:t>
            </a:r>
            <a:r>
              <a:rPr sz="2000" spc="-10" dirty="0">
                <a:latin typeface="Times New Roman"/>
                <a:cs typeface="Times New Roman"/>
              </a:rPr>
              <a:t> </a:t>
            </a:r>
            <a:r>
              <a:rPr sz="2000" spc="-5" dirty="0">
                <a:latin typeface="Times New Roman"/>
                <a:cs typeface="Times New Roman"/>
              </a:rPr>
              <a:t>depending</a:t>
            </a:r>
            <a:r>
              <a:rPr sz="2000" dirty="0">
                <a:latin typeface="Times New Roman"/>
                <a:cs typeface="Times New Roman"/>
              </a:rPr>
              <a:t> </a:t>
            </a:r>
            <a:r>
              <a:rPr sz="2000" spc="-5" dirty="0">
                <a:latin typeface="Times New Roman"/>
                <a:cs typeface="Times New Roman"/>
              </a:rPr>
              <a:t>upon</a:t>
            </a:r>
            <a:r>
              <a:rPr sz="2000" dirty="0">
                <a:latin typeface="Times New Roman"/>
                <a:cs typeface="Times New Roman"/>
              </a:rPr>
              <a:t> </a:t>
            </a:r>
            <a:r>
              <a:rPr sz="2000" spc="-5" dirty="0">
                <a:latin typeface="Times New Roman"/>
                <a:cs typeface="Times New Roman"/>
              </a:rPr>
              <a:t>the</a:t>
            </a:r>
            <a:r>
              <a:rPr sz="2000" dirty="0">
                <a:latin typeface="Times New Roman"/>
                <a:cs typeface="Times New Roman"/>
              </a:rPr>
              <a:t> </a:t>
            </a:r>
            <a:r>
              <a:rPr sz="2000" spc="-5" dirty="0">
                <a:latin typeface="Times New Roman"/>
                <a:cs typeface="Times New Roman"/>
              </a:rPr>
              <a:t>feed</a:t>
            </a:r>
            <a:r>
              <a:rPr sz="2000" dirty="0">
                <a:latin typeface="Times New Roman"/>
                <a:cs typeface="Times New Roman"/>
              </a:rPr>
              <a:t> </a:t>
            </a:r>
            <a:r>
              <a:rPr sz="2000" spc="-5" dirty="0">
                <a:latin typeface="Times New Roman"/>
                <a:cs typeface="Times New Roman"/>
              </a:rPr>
              <a:t>material</a:t>
            </a:r>
            <a:r>
              <a:rPr sz="2000" dirty="0">
                <a:latin typeface="Times New Roman"/>
                <a:cs typeface="Times New Roman"/>
              </a:rPr>
              <a:t> </a:t>
            </a:r>
            <a:r>
              <a:rPr sz="2000" spc="-5" dirty="0">
                <a:latin typeface="Times New Roman"/>
                <a:cs typeface="Times New Roman"/>
              </a:rPr>
              <a:t>and</a:t>
            </a:r>
            <a:r>
              <a:rPr sz="2000" dirty="0">
                <a:latin typeface="Times New Roman"/>
                <a:cs typeface="Times New Roman"/>
              </a:rPr>
              <a:t> </a:t>
            </a:r>
            <a:r>
              <a:rPr sz="2000" spc="-5" dirty="0">
                <a:latin typeface="Times New Roman"/>
                <a:cs typeface="Times New Roman"/>
              </a:rPr>
              <a:t>other</a:t>
            </a:r>
            <a:r>
              <a:rPr sz="2000" dirty="0">
                <a:latin typeface="Times New Roman"/>
                <a:cs typeface="Times New Roman"/>
              </a:rPr>
              <a:t> </a:t>
            </a:r>
            <a:r>
              <a:rPr sz="2000" spc="-5" dirty="0">
                <a:latin typeface="Times New Roman"/>
                <a:cs typeface="Times New Roman"/>
              </a:rPr>
              <a:t>parameters</a:t>
            </a:r>
            <a:r>
              <a:rPr sz="2000" dirty="0">
                <a:latin typeface="Times New Roman"/>
                <a:cs typeface="Times New Roman"/>
              </a:rPr>
              <a:t> </a:t>
            </a:r>
            <a:r>
              <a:rPr sz="2000" spc="-5" dirty="0">
                <a:latin typeface="Times New Roman"/>
                <a:cs typeface="Times New Roman"/>
              </a:rPr>
              <a:t>like </a:t>
            </a:r>
            <a:r>
              <a:rPr sz="2000" dirty="0">
                <a:latin typeface="Times New Roman"/>
                <a:cs typeface="Times New Roman"/>
              </a:rPr>
              <a:t> </a:t>
            </a:r>
            <a:r>
              <a:rPr sz="2000" spc="-5" dirty="0">
                <a:latin typeface="Times New Roman"/>
                <a:cs typeface="Times New Roman"/>
              </a:rPr>
              <a:t>temperature,</a:t>
            </a:r>
            <a:r>
              <a:rPr sz="2000" spc="-30" dirty="0">
                <a:latin typeface="Times New Roman"/>
                <a:cs typeface="Times New Roman"/>
              </a:rPr>
              <a:t> </a:t>
            </a:r>
            <a:r>
              <a:rPr sz="2000" dirty="0">
                <a:latin typeface="Times New Roman"/>
                <a:cs typeface="Times New Roman"/>
              </a:rPr>
              <a:t>pressure</a:t>
            </a:r>
            <a:r>
              <a:rPr sz="2000" spc="-35" dirty="0">
                <a:latin typeface="Times New Roman"/>
                <a:cs typeface="Times New Roman"/>
              </a:rPr>
              <a:t> </a:t>
            </a:r>
            <a:r>
              <a:rPr sz="2000" spc="-5" dirty="0">
                <a:latin typeface="Times New Roman"/>
                <a:cs typeface="Times New Roman"/>
              </a:rPr>
              <a:t>etc.</a:t>
            </a:r>
            <a:endParaRPr sz="2000">
              <a:latin typeface="Times New Roman"/>
              <a:cs typeface="Times New Roman"/>
            </a:endParaRPr>
          </a:p>
          <a:p>
            <a:pPr marL="12700" marR="5080" algn="just">
              <a:lnSpc>
                <a:spcPct val="150000"/>
              </a:lnSpc>
            </a:pPr>
            <a:r>
              <a:rPr sz="2000" b="1" spc="-5" dirty="0">
                <a:latin typeface="Times New Roman"/>
                <a:cs typeface="Times New Roman"/>
              </a:rPr>
              <a:t>Advantage:</a:t>
            </a:r>
            <a:r>
              <a:rPr sz="2000" b="1" dirty="0">
                <a:latin typeface="Times New Roman"/>
                <a:cs typeface="Times New Roman"/>
              </a:rPr>
              <a:t> </a:t>
            </a:r>
            <a:r>
              <a:rPr sz="2000" spc="-5" dirty="0">
                <a:latin typeface="Times New Roman"/>
                <a:cs typeface="Times New Roman"/>
              </a:rPr>
              <a:t>This</a:t>
            </a:r>
            <a:r>
              <a:rPr sz="2000" dirty="0">
                <a:latin typeface="Times New Roman"/>
                <a:cs typeface="Times New Roman"/>
              </a:rPr>
              <a:t> </a:t>
            </a:r>
            <a:r>
              <a:rPr sz="2000" spc="-5" dirty="0">
                <a:latin typeface="Times New Roman"/>
                <a:cs typeface="Times New Roman"/>
              </a:rPr>
              <a:t>type</a:t>
            </a:r>
            <a:r>
              <a:rPr sz="2000" dirty="0">
                <a:latin typeface="Times New Roman"/>
                <a:cs typeface="Times New Roman"/>
              </a:rPr>
              <a:t> </a:t>
            </a:r>
            <a:r>
              <a:rPr sz="2000" spc="-5" dirty="0">
                <a:latin typeface="Times New Roman"/>
                <a:cs typeface="Times New Roman"/>
              </a:rPr>
              <a:t>of</a:t>
            </a:r>
            <a:r>
              <a:rPr sz="2000" dirty="0">
                <a:latin typeface="Times New Roman"/>
                <a:cs typeface="Times New Roman"/>
              </a:rPr>
              <a:t> </a:t>
            </a:r>
            <a:r>
              <a:rPr sz="2000" spc="-5" dirty="0">
                <a:latin typeface="Times New Roman"/>
                <a:cs typeface="Times New Roman"/>
              </a:rPr>
              <a:t>digester</a:t>
            </a:r>
            <a:r>
              <a:rPr sz="2000" dirty="0">
                <a:latin typeface="Times New Roman"/>
                <a:cs typeface="Times New Roman"/>
              </a:rPr>
              <a:t> </a:t>
            </a:r>
            <a:r>
              <a:rPr sz="2000" spc="-5" dirty="0">
                <a:latin typeface="Times New Roman"/>
                <a:cs typeface="Times New Roman"/>
              </a:rPr>
              <a:t>is</a:t>
            </a:r>
            <a:r>
              <a:rPr sz="2000" dirty="0">
                <a:latin typeface="Times New Roman"/>
                <a:cs typeface="Times New Roman"/>
              </a:rPr>
              <a:t> </a:t>
            </a:r>
            <a:r>
              <a:rPr sz="2000" spc="-5" dirty="0">
                <a:latin typeface="Times New Roman"/>
                <a:cs typeface="Times New Roman"/>
              </a:rPr>
              <a:t>very</a:t>
            </a:r>
            <a:r>
              <a:rPr sz="2000" dirty="0">
                <a:latin typeface="Times New Roman"/>
                <a:cs typeface="Times New Roman"/>
              </a:rPr>
              <a:t> </a:t>
            </a:r>
            <a:r>
              <a:rPr sz="2000" spc="-5" dirty="0">
                <a:latin typeface="Times New Roman"/>
                <a:cs typeface="Times New Roman"/>
              </a:rPr>
              <a:t>simple</a:t>
            </a:r>
            <a:r>
              <a:rPr sz="2000" dirty="0">
                <a:latin typeface="Times New Roman"/>
                <a:cs typeface="Times New Roman"/>
              </a:rPr>
              <a:t> </a:t>
            </a:r>
            <a:r>
              <a:rPr sz="2000" spc="-5" dirty="0">
                <a:latin typeface="Times New Roman"/>
                <a:cs typeface="Times New Roman"/>
              </a:rPr>
              <a:t>to</a:t>
            </a:r>
            <a:r>
              <a:rPr sz="2000" dirty="0">
                <a:latin typeface="Times New Roman"/>
                <a:cs typeface="Times New Roman"/>
              </a:rPr>
              <a:t> </a:t>
            </a:r>
            <a:r>
              <a:rPr sz="2000" spc="-5" dirty="0">
                <a:latin typeface="Times New Roman"/>
                <a:cs typeface="Times New Roman"/>
              </a:rPr>
              <a:t>run</a:t>
            </a:r>
            <a:r>
              <a:rPr sz="2000" dirty="0">
                <a:latin typeface="Times New Roman"/>
                <a:cs typeface="Times New Roman"/>
              </a:rPr>
              <a:t> </a:t>
            </a:r>
            <a:r>
              <a:rPr sz="2000" spc="-5" dirty="0">
                <a:latin typeface="Times New Roman"/>
                <a:cs typeface="Times New Roman"/>
              </a:rPr>
              <a:t>and</a:t>
            </a:r>
            <a:r>
              <a:rPr sz="2000" dirty="0">
                <a:latin typeface="Times New Roman"/>
                <a:cs typeface="Times New Roman"/>
              </a:rPr>
              <a:t> </a:t>
            </a:r>
            <a:r>
              <a:rPr sz="2000" spc="-5" dirty="0">
                <a:latin typeface="Times New Roman"/>
                <a:cs typeface="Times New Roman"/>
              </a:rPr>
              <a:t>requires</a:t>
            </a:r>
            <a:r>
              <a:rPr sz="2000" spc="490" dirty="0">
                <a:latin typeface="Times New Roman"/>
                <a:cs typeface="Times New Roman"/>
              </a:rPr>
              <a:t> </a:t>
            </a:r>
            <a:r>
              <a:rPr sz="2000" spc="-5" dirty="0">
                <a:latin typeface="Times New Roman"/>
                <a:cs typeface="Times New Roman"/>
              </a:rPr>
              <a:t>very</a:t>
            </a:r>
            <a:r>
              <a:rPr sz="2000" spc="490" dirty="0">
                <a:latin typeface="Times New Roman"/>
                <a:cs typeface="Times New Roman"/>
              </a:rPr>
              <a:t> </a:t>
            </a:r>
            <a:r>
              <a:rPr sz="2000" spc="-5" dirty="0">
                <a:latin typeface="Times New Roman"/>
                <a:cs typeface="Times New Roman"/>
              </a:rPr>
              <a:t>less </a:t>
            </a:r>
            <a:r>
              <a:rPr sz="2000" dirty="0">
                <a:latin typeface="Times New Roman"/>
                <a:cs typeface="Times New Roman"/>
              </a:rPr>
              <a:t> </a:t>
            </a:r>
            <a:r>
              <a:rPr sz="2000" spc="-5" dirty="0">
                <a:latin typeface="Times New Roman"/>
                <a:cs typeface="Times New Roman"/>
              </a:rPr>
              <a:t>attention.</a:t>
            </a:r>
            <a:r>
              <a:rPr sz="2000" dirty="0">
                <a:latin typeface="Times New Roman"/>
                <a:cs typeface="Times New Roman"/>
              </a:rPr>
              <a:t> It</a:t>
            </a:r>
            <a:r>
              <a:rPr sz="2000" spc="5" dirty="0">
                <a:latin typeface="Times New Roman"/>
                <a:cs typeface="Times New Roman"/>
              </a:rPr>
              <a:t> </a:t>
            </a:r>
            <a:r>
              <a:rPr sz="2000" spc="-5" dirty="0">
                <a:latin typeface="Times New Roman"/>
                <a:cs typeface="Times New Roman"/>
              </a:rPr>
              <a:t>is</a:t>
            </a:r>
            <a:r>
              <a:rPr sz="2000" dirty="0">
                <a:latin typeface="Times New Roman"/>
                <a:cs typeface="Times New Roman"/>
              </a:rPr>
              <a:t> easy</a:t>
            </a:r>
            <a:r>
              <a:rPr sz="2000" spc="5" dirty="0">
                <a:latin typeface="Times New Roman"/>
                <a:cs typeface="Times New Roman"/>
              </a:rPr>
              <a:t> </a:t>
            </a:r>
            <a:r>
              <a:rPr sz="2000" spc="-5" dirty="0">
                <a:latin typeface="Times New Roman"/>
                <a:cs typeface="Times New Roman"/>
              </a:rPr>
              <a:t>to</a:t>
            </a:r>
            <a:r>
              <a:rPr sz="2000" dirty="0">
                <a:latin typeface="Times New Roman"/>
                <a:cs typeface="Times New Roman"/>
              </a:rPr>
              <a:t> </a:t>
            </a:r>
            <a:r>
              <a:rPr sz="2000" spc="-5" dirty="0">
                <a:latin typeface="Times New Roman"/>
                <a:cs typeface="Times New Roman"/>
              </a:rPr>
              <a:t>start</a:t>
            </a:r>
            <a:r>
              <a:rPr sz="2000" dirty="0">
                <a:latin typeface="Times New Roman"/>
                <a:cs typeface="Times New Roman"/>
              </a:rPr>
              <a:t> and</a:t>
            </a:r>
            <a:r>
              <a:rPr sz="2000" spc="5" dirty="0">
                <a:latin typeface="Times New Roman"/>
                <a:cs typeface="Times New Roman"/>
              </a:rPr>
              <a:t> </a:t>
            </a:r>
            <a:r>
              <a:rPr sz="2000" spc="-5" dirty="0">
                <a:latin typeface="Times New Roman"/>
                <a:cs typeface="Times New Roman"/>
              </a:rPr>
              <a:t>emptying</a:t>
            </a:r>
            <a:r>
              <a:rPr sz="2000" dirty="0">
                <a:latin typeface="Times New Roman"/>
                <a:cs typeface="Times New Roman"/>
              </a:rPr>
              <a:t> out.</a:t>
            </a:r>
            <a:r>
              <a:rPr sz="2000" spc="5" dirty="0">
                <a:latin typeface="Times New Roman"/>
                <a:cs typeface="Times New Roman"/>
              </a:rPr>
              <a:t> </a:t>
            </a:r>
            <a:r>
              <a:rPr sz="2000" spc="-5" dirty="0">
                <a:latin typeface="Times New Roman"/>
                <a:cs typeface="Times New Roman"/>
              </a:rPr>
              <a:t>Maximum</a:t>
            </a:r>
            <a:r>
              <a:rPr sz="2000" dirty="0">
                <a:latin typeface="Times New Roman"/>
                <a:cs typeface="Times New Roman"/>
              </a:rPr>
              <a:t> </a:t>
            </a:r>
            <a:r>
              <a:rPr sz="2000" spc="-5" dirty="0">
                <a:latin typeface="Times New Roman"/>
                <a:cs typeface="Times New Roman"/>
              </a:rPr>
              <a:t>efficiency</a:t>
            </a:r>
            <a:r>
              <a:rPr sz="2000" dirty="0">
                <a:latin typeface="Times New Roman"/>
                <a:cs typeface="Times New Roman"/>
              </a:rPr>
              <a:t> of</a:t>
            </a:r>
            <a:r>
              <a:rPr sz="2000" spc="5" dirty="0">
                <a:latin typeface="Times New Roman"/>
                <a:cs typeface="Times New Roman"/>
              </a:rPr>
              <a:t> </a:t>
            </a:r>
            <a:r>
              <a:rPr sz="2000" spc="-5" dirty="0">
                <a:latin typeface="Times New Roman"/>
                <a:cs typeface="Times New Roman"/>
              </a:rPr>
              <a:t>digestion </a:t>
            </a:r>
            <a:r>
              <a:rPr sz="2000" spc="-484" dirty="0">
                <a:latin typeface="Times New Roman"/>
                <a:cs typeface="Times New Roman"/>
              </a:rPr>
              <a:t> </a:t>
            </a:r>
            <a:r>
              <a:rPr sz="2000" dirty="0">
                <a:latin typeface="Times New Roman"/>
                <a:cs typeface="Times New Roman"/>
              </a:rPr>
              <a:t>depends</a:t>
            </a:r>
            <a:r>
              <a:rPr sz="2000" spc="-40" dirty="0">
                <a:latin typeface="Times New Roman"/>
                <a:cs typeface="Times New Roman"/>
              </a:rPr>
              <a:t> </a:t>
            </a:r>
            <a:r>
              <a:rPr sz="2000" dirty="0">
                <a:latin typeface="Times New Roman"/>
                <a:cs typeface="Times New Roman"/>
              </a:rPr>
              <a:t>upon</a:t>
            </a:r>
            <a:r>
              <a:rPr sz="2000" spc="-3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carefully</a:t>
            </a:r>
            <a:r>
              <a:rPr sz="2000" spc="-30" dirty="0">
                <a:latin typeface="Times New Roman"/>
                <a:cs typeface="Times New Roman"/>
              </a:rPr>
              <a:t> </a:t>
            </a:r>
            <a:r>
              <a:rPr sz="2000" dirty="0">
                <a:latin typeface="Times New Roman"/>
                <a:cs typeface="Times New Roman"/>
              </a:rPr>
              <a:t>loading</a:t>
            </a:r>
            <a:r>
              <a:rPr sz="2000" spc="-45"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dirty="0">
                <a:latin typeface="Times New Roman"/>
                <a:cs typeface="Times New Roman"/>
              </a:rPr>
              <a:t>waste</a:t>
            </a:r>
            <a:r>
              <a:rPr sz="2000" spc="-30" dirty="0">
                <a:latin typeface="Times New Roman"/>
                <a:cs typeface="Times New Roman"/>
              </a:rPr>
              <a:t> </a:t>
            </a:r>
            <a:r>
              <a:rPr sz="2000" dirty="0">
                <a:latin typeface="Times New Roman"/>
                <a:cs typeface="Times New Roman"/>
              </a:rPr>
              <a:t>of </a:t>
            </a:r>
            <a:r>
              <a:rPr sz="2000" spc="-5" dirty="0">
                <a:latin typeface="Times New Roman"/>
                <a:cs typeface="Times New Roman"/>
              </a:rPr>
              <a:t>biomass.</a:t>
            </a:r>
            <a:endParaRPr sz="2000">
              <a:latin typeface="Times New Roman"/>
              <a:cs typeface="Times New Roman"/>
            </a:endParaRPr>
          </a:p>
          <a:p>
            <a:pPr marL="12700" algn="just">
              <a:lnSpc>
                <a:spcPct val="100000"/>
              </a:lnSpc>
              <a:spcBef>
                <a:spcPts val="1205"/>
              </a:spcBef>
            </a:pPr>
            <a:r>
              <a:rPr sz="2000" b="1" dirty="0">
                <a:latin typeface="Times New Roman"/>
                <a:cs typeface="Times New Roman"/>
              </a:rPr>
              <a:t>Limitation:</a:t>
            </a:r>
            <a:r>
              <a:rPr sz="2000" b="1" spc="-45" dirty="0">
                <a:latin typeface="Times New Roman"/>
                <a:cs typeface="Times New Roman"/>
              </a:rPr>
              <a:t> </a:t>
            </a:r>
            <a:r>
              <a:rPr sz="2000" dirty="0">
                <a:latin typeface="Times New Roman"/>
                <a:cs typeface="Times New Roman"/>
              </a:rPr>
              <a:t>It</a:t>
            </a:r>
            <a:r>
              <a:rPr sz="2000" spc="-15" dirty="0">
                <a:latin typeface="Times New Roman"/>
                <a:cs typeface="Times New Roman"/>
              </a:rPr>
              <a:t> </a:t>
            </a:r>
            <a:r>
              <a:rPr sz="2000" dirty="0">
                <a:latin typeface="Times New Roman"/>
                <a:cs typeface="Times New Roman"/>
              </a:rPr>
              <a:t>has</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problem</a:t>
            </a:r>
            <a:r>
              <a:rPr sz="2000" spc="-40"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handling</a:t>
            </a:r>
            <a:r>
              <a:rPr sz="2000" spc="-3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waste</a:t>
            </a:r>
            <a:r>
              <a:rPr sz="2000" spc="-15" dirty="0">
                <a:latin typeface="Times New Roman"/>
                <a:cs typeface="Times New Roman"/>
              </a:rPr>
              <a:t> </a:t>
            </a:r>
            <a:r>
              <a:rPr sz="2000" spc="-5" dirty="0">
                <a:latin typeface="Times New Roman"/>
                <a:cs typeface="Times New Roman"/>
              </a:rPr>
              <a:t>material.</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693407" y="2807207"/>
            <a:ext cx="1083945" cy="1550035"/>
            <a:chOff x="6693407" y="2807207"/>
            <a:chExt cx="1083945" cy="1550035"/>
          </a:xfrm>
        </p:grpSpPr>
        <p:sp>
          <p:nvSpPr>
            <p:cNvPr id="3" name="object 3"/>
            <p:cNvSpPr/>
            <p:nvPr/>
          </p:nvSpPr>
          <p:spPr>
            <a:xfrm>
              <a:off x="6706361" y="2820161"/>
              <a:ext cx="838200" cy="1524000"/>
            </a:xfrm>
            <a:custGeom>
              <a:avLst/>
              <a:gdLst/>
              <a:ahLst/>
              <a:cxnLst/>
              <a:rect l="l" t="t" r="r" b="b"/>
              <a:pathLst>
                <a:path w="838200" h="1524000">
                  <a:moveTo>
                    <a:pt x="0" y="1524000"/>
                  </a:moveTo>
                  <a:lnTo>
                    <a:pt x="838200" y="1524000"/>
                  </a:lnTo>
                  <a:lnTo>
                    <a:pt x="838200" y="0"/>
                  </a:lnTo>
                  <a:lnTo>
                    <a:pt x="0" y="0"/>
                  </a:lnTo>
                  <a:lnTo>
                    <a:pt x="0" y="1524000"/>
                  </a:lnTo>
                  <a:close/>
                </a:path>
              </a:pathLst>
            </a:custGeom>
            <a:ln w="25908">
              <a:solidFill>
                <a:srgbClr val="385D89"/>
              </a:solidFill>
            </a:ln>
          </p:spPr>
          <p:txBody>
            <a:bodyPr wrap="square" lIns="0" tIns="0" rIns="0" bIns="0" rtlCol="0"/>
            <a:lstStyle/>
            <a:p>
              <a:endParaRPr/>
            </a:p>
          </p:txBody>
        </p:sp>
        <p:sp>
          <p:nvSpPr>
            <p:cNvPr id="4" name="object 4"/>
            <p:cNvSpPr/>
            <p:nvPr/>
          </p:nvSpPr>
          <p:spPr>
            <a:xfrm>
              <a:off x="7238999" y="2895599"/>
              <a:ext cx="154305" cy="1221105"/>
            </a:xfrm>
            <a:custGeom>
              <a:avLst/>
              <a:gdLst/>
              <a:ahLst/>
              <a:cxnLst/>
              <a:rect l="l" t="t" r="r" b="b"/>
              <a:pathLst>
                <a:path w="154304" h="1221104">
                  <a:moveTo>
                    <a:pt x="154050" y="1524"/>
                  </a:moveTo>
                  <a:lnTo>
                    <a:pt x="150875" y="1220724"/>
                  </a:lnTo>
                </a:path>
                <a:path w="154304" h="1221104">
                  <a:moveTo>
                    <a:pt x="76200" y="0"/>
                  </a:moveTo>
                  <a:lnTo>
                    <a:pt x="0" y="914400"/>
                  </a:lnTo>
                </a:path>
              </a:pathLst>
            </a:custGeom>
            <a:ln w="9144">
              <a:solidFill>
                <a:srgbClr val="497DBA"/>
              </a:solidFill>
            </a:ln>
          </p:spPr>
          <p:txBody>
            <a:bodyPr wrap="square" lIns="0" tIns="0" rIns="0" bIns="0" rtlCol="0"/>
            <a:lstStyle/>
            <a:p>
              <a:endParaRPr/>
            </a:p>
          </p:txBody>
        </p:sp>
        <p:sp>
          <p:nvSpPr>
            <p:cNvPr id="5" name="object 5"/>
            <p:cNvSpPr/>
            <p:nvPr/>
          </p:nvSpPr>
          <p:spPr>
            <a:xfrm>
              <a:off x="6705599" y="2819399"/>
              <a:ext cx="1066800" cy="152400"/>
            </a:xfrm>
            <a:custGeom>
              <a:avLst/>
              <a:gdLst/>
              <a:ahLst/>
              <a:cxnLst/>
              <a:rect l="l" t="t" r="r" b="b"/>
              <a:pathLst>
                <a:path w="1066800" h="152400">
                  <a:moveTo>
                    <a:pt x="0" y="0"/>
                  </a:moveTo>
                  <a:lnTo>
                    <a:pt x="1066800" y="152400"/>
                  </a:lnTo>
                </a:path>
              </a:pathLst>
            </a:custGeom>
            <a:ln w="9144">
              <a:solidFill>
                <a:srgbClr val="497DBA"/>
              </a:solidFill>
            </a:ln>
          </p:spPr>
          <p:txBody>
            <a:bodyPr wrap="square" lIns="0" tIns="0" rIns="0" bIns="0" rtlCol="0"/>
            <a:lstStyle/>
            <a:p>
              <a:endParaRPr/>
            </a:p>
          </p:txBody>
        </p:sp>
        <p:sp>
          <p:nvSpPr>
            <p:cNvPr id="6" name="object 6"/>
            <p:cNvSpPr/>
            <p:nvPr/>
          </p:nvSpPr>
          <p:spPr>
            <a:xfrm>
              <a:off x="6781799" y="2819399"/>
              <a:ext cx="1905" cy="1219200"/>
            </a:xfrm>
            <a:custGeom>
              <a:avLst/>
              <a:gdLst/>
              <a:ahLst/>
              <a:cxnLst/>
              <a:rect l="l" t="t" r="r" b="b"/>
              <a:pathLst>
                <a:path w="1904" h="1219200">
                  <a:moveTo>
                    <a:pt x="1650" y="0"/>
                  </a:moveTo>
                  <a:lnTo>
                    <a:pt x="0" y="1219200"/>
                  </a:lnTo>
                </a:path>
              </a:pathLst>
            </a:custGeom>
            <a:ln w="9144">
              <a:solidFill>
                <a:srgbClr val="497DBA"/>
              </a:solidFill>
            </a:ln>
          </p:spPr>
          <p:txBody>
            <a:bodyPr wrap="square" lIns="0" tIns="0" rIns="0" bIns="0" rtlCol="0"/>
            <a:lstStyle/>
            <a:p>
              <a:endParaRPr/>
            </a:p>
          </p:txBody>
        </p:sp>
        <p:sp>
          <p:nvSpPr>
            <p:cNvPr id="7" name="object 7"/>
            <p:cNvSpPr/>
            <p:nvPr/>
          </p:nvSpPr>
          <p:spPr>
            <a:xfrm>
              <a:off x="6780275" y="3733799"/>
              <a:ext cx="457834" cy="317500"/>
            </a:xfrm>
            <a:custGeom>
              <a:avLst/>
              <a:gdLst/>
              <a:ahLst/>
              <a:cxnLst/>
              <a:rect l="l" t="t" r="r" b="b"/>
              <a:pathLst>
                <a:path w="457834" h="317500">
                  <a:moveTo>
                    <a:pt x="0" y="316992"/>
                  </a:moveTo>
                  <a:lnTo>
                    <a:pt x="52327" y="313037"/>
                  </a:lnTo>
                  <a:lnTo>
                    <a:pt x="104679" y="309356"/>
                  </a:lnTo>
                  <a:lnTo>
                    <a:pt x="156983" y="305079"/>
                  </a:lnTo>
                  <a:lnTo>
                    <a:pt x="209169" y="299338"/>
                  </a:lnTo>
                  <a:lnTo>
                    <a:pt x="267461" y="284035"/>
                  </a:lnTo>
                  <a:lnTo>
                    <a:pt x="326898" y="264160"/>
                  </a:lnTo>
                  <a:lnTo>
                    <a:pt x="367225" y="228847"/>
                  </a:lnTo>
                  <a:lnTo>
                    <a:pt x="388148" y="211330"/>
                  </a:lnTo>
                  <a:lnTo>
                    <a:pt x="399373" y="200901"/>
                  </a:lnTo>
                  <a:lnTo>
                    <a:pt x="410604" y="186858"/>
                  </a:lnTo>
                  <a:lnTo>
                    <a:pt x="431546" y="158495"/>
                  </a:lnTo>
                  <a:lnTo>
                    <a:pt x="444703" y="92073"/>
                  </a:lnTo>
                  <a:lnTo>
                    <a:pt x="452495" y="58411"/>
                  </a:lnTo>
                  <a:lnTo>
                    <a:pt x="456326" y="42111"/>
                  </a:lnTo>
                  <a:lnTo>
                    <a:pt x="457596" y="27773"/>
                  </a:lnTo>
                  <a:lnTo>
                    <a:pt x="457707" y="0"/>
                  </a:lnTo>
                </a:path>
              </a:pathLst>
            </a:custGeom>
            <a:ln w="9144">
              <a:solidFill>
                <a:srgbClr val="497DBA"/>
              </a:solidFill>
            </a:ln>
          </p:spPr>
          <p:txBody>
            <a:bodyPr wrap="square" lIns="0" tIns="0" rIns="0" bIns="0" rtlCol="0"/>
            <a:lstStyle/>
            <a:p>
              <a:endParaRPr/>
            </a:p>
          </p:txBody>
        </p:sp>
        <p:sp>
          <p:nvSpPr>
            <p:cNvPr id="8" name="object 8"/>
            <p:cNvSpPr/>
            <p:nvPr/>
          </p:nvSpPr>
          <p:spPr>
            <a:xfrm>
              <a:off x="6780275" y="2819399"/>
              <a:ext cx="154305" cy="1231900"/>
            </a:xfrm>
            <a:custGeom>
              <a:avLst/>
              <a:gdLst/>
              <a:ahLst/>
              <a:cxnLst/>
              <a:rect l="l" t="t" r="r" b="b"/>
              <a:pathLst>
                <a:path w="154304" h="1231900">
                  <a:moveTo>
                    <a:pt x="0" y="1231900"/>
                  </a:moveTo>
                  <a:lnTo>
                    <a:pt x="153924" y="0"/>
                  </a:lnTo>
                </a:path>
              </a:pathLst>
            </a:custGeom>
            <a:ln w="9144">
              <a:solidFill>
                <a:srgbClr val="497DBA"/>
              </a:solidFill>
            </a:ln>
          </p:spPr>
          <p:txBody>
            <a:bodyPr wrap="square" lIns="0" tIns="0" rIns="0" bIns="0" rtlCol="0"/>
            <a:lstStyle/>
            <a:p>
              <a:endParaRPr/>
            </a:p>
          </p:txBody>
        </p:sp>
        <p:sp>
          <p:nvSpPr>
            <p:cNvPr id="9" name="object 9"/>
            <p:cNvSpPr/>
            <p:nvPr/>
          </p:nvSpPr>
          <p:spPr>
            <a:xfrm>
              <a:off x="6857999" y="2971799"/>
              <a:ext cx="228600" cy="611505"/>
            </a:xfrm>
            <a:custGeom>
              <a:avLst/>
              <a:gdLst/>
              <a:ahLst/>
              <a:cxnLst/>
              <a:rect l="l" t="t" r="r" b="b"/>
              <a:pathLst>
                <a:path w="228600" h="611504">
                  <a:moveTo>
                    <a:pt x="76200" y="0"/>
                  </a:moveTo>
                  <a:lnTo>
                    <a:pt x="228600" y="1650"/>
                  </a:lnTo>
                </a:path>
                <a:path w="228600" h="611504">
                  <a:moveTo>
                    <a:pt x="0" y="152400"/>
                  </a:moveTo>
                  <a:lnTo>
                    <a:pt x="228600" y="154050"/>
                  </a:lnTo>
                </a:path>
                <a:path w="228600" h="611504">
                  <a:moveTo>
                    <a:pt x="0" y="304800"/>
                  </a:moveTo>
                  <a:lnTo>
                    <a:pt x="228600" y="306324"/>
                  </a:lnTo>
                </a:path>
                <a:path w="228600" h="611504">
                  <a:moveTo>
                    <a:pt x="0" y="457200"/>
                  </a:moveTo>
                  <a:lnTo>
                    <a:pt x="152400" y="458724"/>
                  </a:lnTo>
                </a:path>
                <a:path w="228600" h="611504">
                  <a:moveTo>
                    <a:pt x="0" y="609600"/>
                  </a:moveTo>
                  <a:lnTo>
                    <a:pt x="152400" y="611124"/>
                  </a:lnTo>
                </a:path>
              </a:pathLst>
            </a:custGeom>
            <a:ln w="9144">
              <a:solidFill>
                <a:srgbClr val="497DBA"/>
              </a:solidFill>
            </a:ln>
          </p:spPr>
          <p:txBody>
            <a:bodyPr wrap="square" lIns="0" tIns="0" rIns="0" bIns="0" rtlCol="0"/>
            <a:lstStyle/>
            <a:p>
              <a:endParaRPr/>
            </a:p>
          </p:txBody>
        </p:sp>
        <p:sp>
          <p:nvSpPr>
            <p:cNvPr id="10" name="object 10"/>
            <p:cNvSpPr/>
            <p:nvPr/>
          </p:nvSpPr>
          <p:spPr>
            <a:xfrm>
              <a:off x="6777227" y="3734561"/>
              <a:ext cx="161925" cy="152400"/>
            </a:xfrm>
            <a:custGeom>
              <a:avLst/>
              <a:gdLst/>
              <a:ahLst/>
              <a:cxnLst/>
              <a:rect l="l" t="t" r="r" b="b"/>
              <a:pathLst>
                <a:path w="161925" h="152400">
                  <a:moveTo>
                    <a:pt x="0" y="152400"/>
                  </a:moveTo>
                  <a:lnTo>
                    <a:pt x="85344" y="152400"/>
                  </a:lnTo>
                </a:path>
                <a:path w="161925" h="152400">
                  <a:moveTo>
                    <a:pt x="76200" y="0"/>
                  </a:moveTo>
                  <a:lnTo>
                    <a:pt x="161544" y="0"/>
                  </a:lnTo>
                </a:path>
              </a:pathLst>
            </a:custGeom>
            <a:ln w="10668">
              <a:solidFill>
                <a:srgbClr val="497DBA"/>
              </a:solidFill>
            </a:ln>
          </p:spPr>
          <p:txBody>
            <a:bodyPr wrap="square" lIns="0" tIns="0" rIns="0" bIns="0" rtlCol="0"/>
            <a:lstStyle/>
            <a:p>
              <a:endParaRPr/>
            </a:p>
          </p:txBody>
        </p:sp>
      </p:grpSp>
      <p:grpSp>
        <p:nvGrpSpPr>
          <p:cNvPr id="11" name="object 11"/>
          <p:cNvGrpSpPr/>
          <p:nvPr/>
        </p:nvGrpSpPr>
        <p:grpSpPr>
          <a:xfrm>
            <a:off x="3721608" y="2209800"/>
            <a:ext cx="3317875" cy="2147570"/>
            <a:chOff x="3721608" y="2209800"/>
            <a:chExt cx="3317875" cy="2147570"/>
          </a:xfrm>
        </p:grpSpPr>
        <p:sp>
          <p:nvSpPr>
            <p:cNvPr id="12" name="object 12"/>
            <p:cNvSpPr/>
            <p:nvPr/>
          </p:nvSpPr>
          <p:spPr>
            <a:xfrm>
              <a:off x="3734562" y="2820162"/>
              <a:ext cx="1066800" cy="1524000"/>
            </a:xfrm>
            <a:custGeom>
              <a:avLst/>
              <a:gdLst/>
              <a:ahLst/>
              <a:cxnLst/>
              <a:rect l="l" t="t" r="r" b="b"/>
              <a:pathLst>
                <a:path w="1066800" h="1524000">
                  <a:moveTo>
                    <a:pt x="0" y="1524000"/>
                  </a:moveTo>
                  <a:lnTo>
                    <a:pt x="1066800" y="1524000"/>
                  </a:lnTo>
                  <a:lnTo>
                    <a:pt x="1066800" y="0"/>
                  </a:lnTo>
                  <a:lnTo>
                    <a:pt x="0" y="0"/>
                  </a:lnTo>
                  <a:lnTo>
                    <a:pt x="0" y="1524000"/>
                  </a:lnTo>
                  <a:close/>
                </a:path>
              </a:pathLst>
            </a:custGeom>
            <a:ln w="25908">
              <a:solidFill>
                <a:srgbClr val="385D89"/>
              </a:solidFill>
            </a:ln>
          </p:spPr>
          <p:txBody>
            <a:bodyPr wrap="square" lIns="0" tIns="0" rIns="0" bIns="0" rtlCol="0"/>
            <a:lstStyle/>
            <a:p>
              <a:endParaRPr/>
            </a:p>
          </p:txBody>
        </p:sp>
        <p:sp>
          <p:nvSpPr>
            <p:cNvPr id="13" name="object 13"/>
            <p:cNvSpPr/>
            <p:nvPr/>
          </p:nvSpPr>
          <p:spPr>
            <a:xfrm>
              <a:off x="4283202" y="3856482"/>
              <a:ext cx="365760" cy="182880"/>
            </a:xfrm>
            <a:custGeom>
              <a:avLst/>
              <a:gdLst/>
              <a:ahLst/>
              <a:cxnLst/>
              <a:rect l="l" t="t" r="r" b="b"/>
              <a:pathLst>
                <a:path w="365760" h="182879">
                  <a:moveTo>
                    <a:pt x="0" y="0"/>
                  </a:moveTo>
                  <a:lnTo>
                    <a:pt x="0" y="182880"/>
                  </a:lnTo>
                  <a:lnTo>
                    <a:pt x="182880" y="91440"/>
                  </a:lnTo>
                  <a:lnTo>
                    <a:pt x="0" y="0"/>
                  </a:lnTo>
                  <a:close/>
                </a:path>
                <a:path w="365760" h="182879">
                  <a:moveTo>
                    <a:pt x="365760" y="0"/>
                  </a:moveTo>
                  <a:lnTo>
                    <a:pt x="182880" y="91440"/>
                  </a:lnTo>
                  <a:lnTo>
                    <a:pt x="365760" y="182880"/>
                  </a:lnTo>
                  <a:lnTo>
                    <a:pt x="365760" y="0"/>
                  </a:lnTo>
                  <a:close/>
                </a:path>
              </a:pathLst>
            </a:custGeom>
            <a:solidFill>
              <a:srgbClr val="4F81BC"/>
            </a:solidFill>
          </p:spPr>
          <p:txBody>
            <a:bodyPr wrap="square" lIns="0" tIns="0" rIns="0" bIns="0" rtlCol="0"/>
            <a:lstStyle/>
            <a:p>
              <a:endParaRPr/>
            </a:p>
          </p:txBody>
        </p:sp>
        <p:sp>
          <p:nvSpPr>
            <p:cNvPr id="14" name="object 14"/>
            <p:cNvSpPr/>
            <p:nvPr/>
          </p:nvSpPr>
          <p:spPr>
            <a:xfrm>
              <a:off x="4283202" y="3856482"/>
              <a:ext cx="365760" cy="182880"/>
            </a:xfrm>
            <a:custGeom>
              <a:avLst/>
              <a:gdLst/>
              <a:ahLst/>
              <a:cxnLst/>
              <a:rect l="l" t="t" r="r" b="b"/>
              <a:pathLst>
                <a:path w="365760" h="182879">
                  <a:moveTo>
                    <a:pt x="365760" y="0"/>
                  </a:moveTo>
                  <a:lnTo>
                    <a:pt x="365760" y="182880"/>
                  </a:lnTo>
                  <a:lnTo>
                    <a:pt x="182880" y="91440"/>
                  </a:lnTo>
                  <a:lnTo>
                    <a:pt x="0" y="182880"/>
                  </a:lnTo>
                  <a:lnTo>
                    <a:pt x="0" y="0"/>
                  </a:lnTo>
                  <a:lnTo>
                    <a:pt x="182880" y="91440"/>
                  </a:lnTo>
                  <a:lnTo>
                    <a:pt x="365760" y="0"/>
                  </a:lnTo>
                  <a:close/>
                </a:path>
              </a:pathLst>
            </a:custGeom>
            <a:ln w="25907">
              <a:solidFill>
                <a:srgbClr val="385D89"/>
              </a:solidFill>
            </a:ln>
          </p:spPr>
          <p:txBody>
            <a:bodyPr wrap="square" lIns="0" tIns="0" rIns="0" bIns="0" rtlCol="0"/>
            <a:lstStyle/>
            <a:p>
              <a:endParaRPr/>
            </a:p>
          </p:txBody>
        </p:sp>
        <p:sp>
          <p:nvSpPr>
            <p:cNvPr id="15" name="object 15"/>
            <p:cNvSpPr/>
            <p:nvPr/>
          </p:nvSpPr>
          <p:spPr>
            <a:xfrm>
              <a:off x="4465320" y="2514600"/>
              <a:ext cx="30480" cy="1431925"/>
            </a:xfrm>
            <a:custGeom>
              <a:avLst/>
              <a:gdLst/>
              <a:ahLst/>
              <a:cxnLst/>
              <a:rect l="l" t="t" r="r" b="b"/>
              <a:pathLst>
                <a:path w="30479" h="1431925">
                  <a:moveTo>
                    <a:pt x="0" y="1431925"/>
                  </a:moveTo>
                  <a:lnTo>
                    <a:pt x="30099" y="0"/>
                  </a:lnTo>
                </a:path>
              </a:pathLst>
            </a:custGeom>
            <a:ln w="9144">
              <a:solidFill>
                <a:srgbClr val="497DBA"/>
              </a:solidFill>
            </a:ln>
          </p:spPr>
          <p:txBody>
            <a:bodyPr wrap="square" lIns="0" tIns="0" rIns="0" bIns="0" rtlCol="0"/>
            <a:lstStyle/>
            <a:p>
              <a:endParaRPr/>
            </a:p>
          </p:txBody>
        </p:sp>
        <p:sp>
          <p:nvSpPr>
            <p:cNvPr id="16" name="object 16"/>
            <p:cNvSpPr/>
            <p:nvPr/>
          </p:nvSpPr>
          <p:spPr>
            <a:xfrm>
              <a:off x="4267962" y="2423796"/>
              <a:ext cx="45085" cy="1294765"/>
            </a:xfrm>
            <a:custGeom>
              <a:avLst/>
              <a:gdLst/>
              <a:ahLst/>
              <a:cxnLst/>
              <a:rect l="l" t="t" r="r" b="b"/>
              <a:pathLst>
                <a:path w="45085" h="1294764">
                  <a:moveTo>
                    <a:pt x="33508" y="0"/>
                  </a:moveTo>
                  <a:lnTo>
                    <a:pt x="17656" y="36802"/>
                  </a:lnTo>
                  <a:lnTo>
                    <a:pt x="8397" y="83294"/>
                  </a:lnTo>
                  <a:lnTo>
                    <a:pt x="4000" y="318162"/>
                  </a:lnTo>
                  <a:lnTo>
                    <a:pt x="0" y="946402"/>
                  </a:lnTo>
                  <a:lnTo>
                    <a:pt x="5179" y="983103"/>
                  </a:lnTo>
                  <a:lnTo>
                    <a:pt x="6350" y="995678"/>
                  </a:lnTo>
                  <a:lnTo>
                    <a:pt x="10112" y="1052502"/>
                  </a:lnTo>
                  <a:lnTo>
                    <a:pt x="11836" y="1086846"/>
                  </a:lnTo>
                  <a:lnTo>
                    <a:pt x="12515" y="1119099"/>
                  </a:lnTo>
                  <a:lnTo>
                    <a:pt x="13146" y="1132510"/>
                  </a:lnTo>
                  <a:lnTo>
                    <a:pt x="19176" y="1192655"/>
                  </a:lnTo>
                  <a:lnTo>
                    <a:pt x="25653" y="1241931"/>
                  </a:lnTo>
                  <a:lnTo>
                    <a:pt x="32924" y="1280523"/>
                  </a:lnTo>
                  <a:lnTo>
                    <a:pt x="36476" y="1294241"/>
                  </a:lnTo>
                  <a:lnTo>
                    <a:pt x="38480" y="1291207"/>
                  </a:lnTo>
                  <a:lnTo>
                    <a:pt x="40998" y="1237667"/>
                  </a:lnTo>
                  <a:lnTo>
                    <a:pt x="42527" y="1183882"/>
                  </a:lnTo>
                  <a:lnTo>
                    <a:pt x="43339" y="1129914"/>
                  </a:lnTo>
                  <a:lnTo>
                    <a:pt x="44179" y="967561"/>
                  </a:lnTo>
                  <a:lnTo>
                    <a:pt x="44830" y="913509"/>
                  </a:lnTo>
                  <a:lnTo>
                    <a:pt x="37865" y="823359"/>
                  </a:lnTo>
                  <a:lnTo>
                    <a:pt x="35312" y="782475"/>
                  </a:lnTo>
                  <a:lnTo>
                    <a:pt x="33362" y="737598"/>
                  </a:lnTo>
                  <a:lnTo>
                    <a:pt x="32003" y="683639"/>
                  </a:lnTo>
                  <a:lnTo>
                    <a:pt x="30333" y="572824"/>
                  </a:lnTo>
                  <a:lnTo>
                    <a:pt x="29374" y="478066"/>
                  </a:lnTo>
                  <a:lnTo>
                    <a:pt x="29032" y="397904"/>
                  </a:lnTo>
                  <a:lnTo>
                    <a:pt x="29211" y="330879"/>
                  </a:lnTo>
                  <a:lnTo>
                    <a:pt x="29816" y="275531"/>
                  </a:lnTo>
                  <a:lnTo>
                    <a:pt x="30754" y="230401"/>
                  </a:lnTo>
                  <a:lnTo>
                    <a:pt x="33245" y="164955"/>
                  </a:lnTo>
                  <a:lnTo>
                    <a:pt x="38039" y="92448"/>
                  </a:lnTo>
                  <a:lnTo>
                    <a:pt x="38644" y="77971"/>
                  </a:lnTo>
                  <a:lnTo>
                    <a:pt x="38823" y="62034"/>
                  </a:lnTo>
                  <a:lnTo>
                    <a:pt x="38480" y="43178"/>
                  </a:lnTo>
                  <a:lnTo>
                    <a:pt x="33508" y="0"/>
                  </a:lnTo>
                  <a:close/>
                </a:path>
              </a:pathLst>
            </a:custGeom>
            <a:solidFill>
              <a:srgbClr val="4F81BC"/>
            </a:solidFill>
          </p:spPr>
          <p:txBody>
            <a:bodyPr wrap="square" lIns="0" tIns="0" rIns="0" bIns="0" rtlCol="0"/>
            <a:lstStyle/>
            <a:p>
              <a:endParaRPr/>
            </a:p>
          </p:txBody>
        </p:sp>
        <p:sp>
          <p:nvSpPr>
            <p:cNvPr id="17" name="object 17"/>
            <p:cNvSpPr/>
            <p:nvPr/>
          </p:nvSpPr>
          <p:spPr>
            <a:xfrm>
              <a:off x="3817816" y="2423796"/>
              <a:ext cx="495300" cy="1492250"/>
            </a:xfrm>
            <a:custGeom>
              <a:avLst/>
              <a:gdLst/>
              <a:ahLst/>
              <a:cxnLst/>
              <a:rect l="l" t="t" r="r" b="b"/>
              <a:pathLst>
                <a:path w="495300" h="1492250">
                  <a:moveTo>
                    <a:pt x="488626" y="43178"/>
                  </a:moveTo>
                  <a:lnTo>
                    <a:pt x="488969" y="62034"/>
                  </a:lnTo>
                  <a:lnTo>
                    <a:pt x="488790" y="77971"/>
                  </a:lnTo>
                  <a:lnTo>
                    <a:pt x="488184" y="92448"/>
                  </a:lnTo>
                  <a:lnTo>
                    <a:pt x="487247" y="106926"/>
                  </a:lnTo>
                  <a:lnTo>
                    <a:pt x="486072" y="122863"/>
                  </a:lnTo>
                  <a:lnTo>
                    <a:pt x="484755" y="141719"/>
                  </a:lnTo>
                  <a:lnTo>
                    <a:pt x="482074" y="194029"/>
                  </a:lnTo>
                  <a:lnTo>
                    <a:pt x="479962" y="275531"/>
                  </a:lnTo>
                  <a:lnTo>
                    <a:pt x="479356" y="330879"/>
                  </a:lnTo>
                  <a:lnTo>
                    <a:pt x="479177" y="397904"/>
                  </a:lnTo>
                  <a:lnTo>
                    <a:pt x="479520" y="478066"/>
                  </a:lnTo>
                  <a:lnTo>
                    <a:pt x="480479" y="572824"/>
                  </a:lnTo>
                  <a:lnTo>
                    <a:pt x="482149" y="683639"/>
                  </a:lnTo>
                  <a:lnTo>
                    <a:pt x="483507" y="737598"/>
                  </a:lnTo>
                  <a:lnTo>
                    <a:pt x="485457" y="782475"/>
                  </a:lnTo>
                  <a:lnTo>
                    <a:pt x="488010" y="823359"/>
                  </a:lnTo>
                  <a:lnTo>
                    <a:pt x="491179" y="865340"/>
                  </a:lnTo>
                  <a:lnTo>
                    <a:pt x="494976" y="913509"/>
                  </a:lnTo>
                  <a:lnTo>
                    <a:pt x="494324" y="967561"/>
                  </a:lnTo>
                  <a:lnTo>
                    <a:pt x="494039" y="1021689"/>
                  </a:lnTo>
                  <a:lnTo>
                    <a:pt x="493850" y="1075828"/>
                  </a:lnTo>
                  <a:lnTo>
                    <a:pt x="493485" y="1129914"/>
                  </a:lnTo>
                  <a:lnTo>
                    <a:pt x="492673" y="1183882"/>
                  </a:lnTo>
                  <a:lnTo>
                    <a:pt x="491144" y="1237667"/>
                  </a:lnTo>
                  <a:lnTo>
                    <a:pt x="488626" y="1291207"/>
                  </a:lnTo>
                  <a:lnTo>
                    <a:pt x="486622" y="1294241"/>
                  </a:lnTo>
                  <a:lnTo>
                    <a:pt x="483070" y="1280523"/>
                  </a:lnTo>
                  <a:lnTo>
                    <a:pt x="475799" y="1241931"/>
                  </a:lnTo>
                  <a:lnTo>
                    <a:pt x="469322" y="1192655"/>
                  </a:lnTo>
                  <a:lnTo>
                    <a:pt x="465232" y="1154445"/>
                  </a:lnTo>
                  <a:lnTo>
                    <a:pt x="462503" y="1106462"/>
                  </a:lnTo>
                  <a:lnTo>
                    <a:pt x="461982" y="1086846"/>
                  </a:lnTo>
                  <a:lnTo>
                    <a:pt x="456495" y="995678"/>
                  </a:lnTo>
                  <a:lnTo>
                    <a:pt x="451887" y="958619"/>
                  </a:lnTo>
                  <a:lnTo>
                    <a:pt x="450145" y="946402"/>
                  </a:lnTo>
                  <a:lnTo>
                    <a:pt x="450529" y="894059"/>
                  </a:lnTo>
                  <a:lnTo>
                    <a:pt x="450876" y="841711"/>
                  </a:lnTo>
                  <a:lnTo>
                    <a:pt x="451195" y="789359"/>
                  </a:lnTo>
                  <a:lnTo>
                    <a:pt x="451494" y="737004"/>
                  </a:lnTo>
                  <a:lnTo>
                    <a:pt x="451782" y="684647"/>
                  </a:lnTo>
                  <a:lnTo>
                    <a:pt x="452065" y="632289"/>
                  </a:lnTo>
                  <a:lnTo>
                    <a:pt x="452353" y="579930"/>
                  </a:lnTo>
                  <a:lnTo>
                    <a:pt x="452653" y="527571"/>
                  </a:lnTo>
                  <a:lnTo>
                    <a:pt x="452975" y="475215"/>
                  </a:lnTo>
                  <a:lnTo>
                    <a:pt x="453325" y="422860"/>
                  </a:lnTo>
                  <a:lnTo>
                    <a:pt x="453713" y="370509"/>
                  </a:lnTo>
                  <a:lnTo>
                    <a:pt x="454146" y="318162"/>
                  </a:lnTo>
                  <a:lnTo>
                    <a:pt x="454632" y="265821"/>
                  </a:lnTo>
                  <a:lnTo>
                    <a:pt x="455180" y="213485"/>
                  </a:lnTo>
                  <a:lnTo>
                    <a:pt x="455799" y="161157"/>
                  </a:lnTo>
                  <a:lnTo>
                    <a:pt x="456495" y="108837"/>
                  </a:lnTo>
                  <a:lnTo>
                    <a:pt x="462972" y="59561"/>
                  </a:lnTo>
                  <a:lnTo>
                    <a:pt x="475704" y="7411"/>
                  </a:lnTo>
                  <a:lnTo>
                    <a:pt x="483653" y="0"/>
                  </a:lnTo>
                  <a:lnTo>
                    <a:pt x="488626" y="43178"/>
                  </a:lnTo>
                  <a:close/>
                </a:path>
                <a:path w="495300" h="1492250">
                  <a:moveTo>
                    <a:pt x="4629" y="80008"/>
                  </a:moveTo>
                  <a:lnTo>
                    <a:pt x="1624" y="133441"/>
                  </a:lnTo>
                  <a:lnTo>
                    <a:pt x="466" y="193993"/>
                  </a:lnTo>
                  <a:lnTo>
                    <a:pt x="0" y="271577"/>
                  </a:lnTo>
                  <a:lnTo>
                    <a:pt x="29" y="315976"/>
                  </a:lnTo>
                  <a:lnTo>
                    <a:pt x="235" y="363696"/>
                  </a:lnTo>
                  <a:lnTo>
                    <a:pt x="621" y="414426"/>
                  </a:lnTo>
                  <a:lnTo>
                    <a:pt x="1186" y="467854"/>
                  </a:lnTo>
                  <a:lnTo>
                    <a:pt x="1933" y="523668"/>
                  </a:lnTo>
                  <a:lnTo>
                    <a:pt x="2863" y="581556"/>
                  </a:lnTo>
                  <a:lnTo>
                    <a:pt x="3978" y="641205"/>
                  </a:lnTo>
                  <a:lnTo>
                    <a:pt x="5279" y="702303"/>
                  </a:lnTo>
                  <a:lnTo>
                    <a:pt x="6768" y="764540"/>
                  </a:lnTo>
                  <a:lnTo>
                    <a:pt x="8445" y="827602"/>
                  </a:lnTo>
                  <a:lnTo>
                    <a:pt x="10314" y="891177"/>
                  </a:lnTo>
                  <a:lnTo>
                    <a:pt x="12374" y="954954"/>
                  </a:lnTo>
                  <a:lnTo>
                    <a:pt x="14628" y="1018621"/>
                  </a:lnTo>
                  <a:lnTo>
                    <a:pt x="17077" y="1081865"/>
                  </a:lnTo>
                  <a:lnTo>
                    <a:pt x="19723" y="1144374"/>
                  </a:lnTo>
                  <a:lnTo>
                    <a:pt x="22566" y="1205837"/>
                  </a:lnTo>
                  <a:lnTo>
                    <a:pt x="25610" y="1265942"/>
                  </a:lnTo>
                  <a:lnTo>
                    <a:pt x="28854" y="1324375"/>
                  </a:lnTo>
                  <a:lnTo>
                    <a:pt x="32301" y="1380826"/>
                  </a:lnTo>
                  <a:lnTo>
                    <a:pt x="35952" y="1434983"/>
                  </a:lnTo>
                  <a:lnTo>
                    <a:pt x="39808" y="1486533"/>
                  </a:lnTo>
                  <a:lnTo>
                    <a:pt x="49016" y="1491773"/>
                  </a:lnTo>
                  <a:lnTo>
                    <a:pt x="68415" y="1472166"/>
                  </a:lnTo>
                  <a:lnTo>
                    <a:pt x="110166" y="1416175"/>
                  </a:lnTo>
                  <a:lnTo>
                    <a:pt x="130613" y="1365390"/>
                  </a:lnTo>
                  <a:lnTo>
                    <a:pt x="145345" y="1317750"/>
                  </a:lnTo>
                  <a:lnTo>
                    <a:pt x="138471" y="1263466"/>
                  </a:lnTo>
                  <a:lnTo>
                    <a:pt x="131984" y="1211994"/>
                  </a:lnTo>
                  <a:lnTo>
                    <a:pt x="126021" y="1162058"/>
                  </a:lnTo>
                  <a:lnTo>
                    <a:pt x="120720" y="1112380"/>
                  </a:lnTo>
                  <a:lnTo>
                    <a:pt x="116218" y="1061682"/>
                  </a:lnTo>
                  <a:lnTo>
                    <a:pt x="112655" y="1008686"/>
                  </a:lnTo>
                  <a:lnTo>
                    <a:pt x="110166" y="952117"/>
                  </a:lnTo>
                  <a:lnTo>
                    <a:pt x="105795" y="828546"/>
                  </a:lnTo>
                  <a:lnTo>
                    <a:pt x="100995" y="716065"/>
                  </a:lnTo>
                  <a:lnTo>
                    <a:pt x="95822" y="614218"/>
                  </a:lnTo>
                  <a:lnTo>
                    <a:pt x="90335" y="522551"/>
                  </a:lnTo>
                  <a:lnTo>
                    <a:pt x="84591" y="440606"/>
                  </a:lnTo>
                  <a:lnTo>
                    <a:pt x="78646" y="367929"/>
                  </a:lnTo>
                  <a:lnTo>
                    <a:pt x="72560" y="304064"/>
                  </a:lnTo>
                  <a:lnTo>
                    <a:pt x="66389" y="248554"/>
                  </a:lnTo>
                  <a:lnTo>
                    <a:pt x="60191" y="200946"/>
                  </a:lnTo>
                  <a:lnTo>
                    <a:pt x="54023" y="160781"/>
                  </a:lnTo>
                  <a:lnTo>
                    <a:pt x="42008" y="100965"/>
                  </a:lnTo>
                  <a:lnTo>
                    <a:pt x="25652" y="55683"/>
                  </a:lnTo>
                  <a:lnTo>
                    <a:pt x="16529" y="49809"/>
                  </a:lnTo>
                  <a:lnTo>
                    <a:pt x="12674" y="52799"/>
                  </a:lnTo>
                  <a:lnTo>
                    <a:pt x="9368" y="59132"/>
                  </a:lnTo>
                  <a:lnTo>
                    <a:pt x="6667" y="68354"/>
                  </a:lnTo>
                  <a:lnTo>
                    <a:pt x="4629" y="80008"/>
                  </a:lnTo>
                  <a:close/>
                </a:path>
              </a:pathLst>
            </a:custGeom>
            <a:ln w="25908">
              <a:solidFill>
                <a:srgbClr val="385D89"/>
              </a:solidFill>
            </a:ln>
          </p:spPr>
          <p:txBody>
            <a:bodyPr wrap="square" lIns="0" tIns="0" rIns="0" bIns="0" rtlCol="0"/>
            <a:lstStyle/>
            <a:p>
              <a:endParaRPr/>
            </a:p>
          </p:txBody>
        </p:sp>
        <p:sp>
          <p:nvSpPr>
            <p:cNvPr id="18" name="object 18"/>
            <p:cNvSpPr/>
            <p:nvPr/>
          </p:nvSpPr>
          <p:spPr>
            <a:xfrm>
              <a:off x="4024122" y="2545841"/>
              <a:ext cx="91440" cy="274320"/>
            </a:xfrm>
            <a:custGeom>
              <a:avLst/>
              <a:gdLst/>
              <a:ahLst/>
              <a:cxnLst/>
              <a:rect l="l" t="t" r="r" b="b"/>
              <a:pathLst>
                <a:path w="91439" h="274319">
                  <a:moveTo>
                    <a:pt x="91439" y="0"/>
                  </a:moveTo>
                  <a:lnTo>
                    <a:pt x="0" y="0"/>
                  </a:lnTo>
                  <a:lnTo>
                    <a:pt x="45719" y="274320"/>
                  </a:lnTo>
                  <a:lnTo>
                    <a:pt x="91439" y="0"/>
                  </a:lnTo>
                  <a:close/>
                </a:path>
              </a:pathLst>
            </a:custGeom>
            <a:solidFill>
              <a:srgbClr val="4F81BC"/>
            </a:solidFill>
          </p:spPr>
          <p:txBody>
            <a:bodyPr wrap="square" lIns="0" tIns="0" rIns="0" bIns="0" rtlCol="0"/>
            <a:lstStyle/>
            <a:p>
              <a:endParaRPr/>
            </a:p>
          </p:txBody>
        </p:sp>
        <p:sp>
          <p:nvSpPr>
            <p:cNvPr id="19" name="object 19"/>
            <p:cNvSpPr/>
            <p:nvPr/>
          </p:nvSpPr>
          <p:spPr>
            <a:xfrm>
              <a:off x="4024122" y="2222753"/>
              <a:ext cx="2301240" cy="597535"/>
            </a:xfrm>
            <a:custGeom>
              <a:avLst/>
              <a:gdLst/>
              <a:ahLst/>
              <a:cxnLst/>
              <a:rect l="l" t="t" r="r" b="b"/>
              <a:pathLst>
                <a:path w="2301240" h="597535">
                  <a:moveTo>
                    <a:pt x="0" y="323088"/>
                  </a:moveTo>
                  <a:lnTo>
                    <a:pt x="91439" y="323088"/>
                  </a:lnTo>
                  <a:lnTo>
                    <a:pt x="45719" y="597408"/>
                  </a:lnTo>
                  <a:lnTo>
                    <a:pt x="0" y="323088"/>
                  </a:lnTo>
                  <a:close/>
                </a:path>
                <a:path w="2301240" h="597535">
                  <a:moveTo>
                    <a:pt x="705103" y="576326"/>
                  </a:moveTo>
                  <a:lnTo>
                    <a:pt x="711295" y="504618"/>
                  </a:lnTo>
                  <a:lnTo>
                    <a:pt x="720070" y="454150"/>
                  </a:lnTo>
                  <a:lnTo>
                    <a:pt x="729488" y="407670"/>
                  </a:lnTo>
                  <a:lnTo>
                    <a:pt x="744204" y="359743"/>
                  </a:lnTo>
                  <a:lnTo>
                    <a:pt x="753115" y="340929"/>
                  </a:lnTo>
                  <a:lnTo>
                    <a:pt x="766063" y="309245"/>
                  </a:lnTo>
                  <a:lnTo>
                    <a:pt x="775063" y="280745"/>
                  </a:lnTo>
                  <a:lnTo>
                    <a:pt x="778621" y="265366"/>
                  </a:lnTo>
                  <a:lnTo>
                    <a:pt x="785012" y="250844"/>
                  </a:lnTo>
                  <a:lnTo>
                    <a:pt x="802513" y="224917"/>
                  </a:lnTo>
                  <a:lnTo>
                    <a:pt x="825533" y="194816"/>
                  </a:lnTo>
                  <a:lnTo>
                    <a:pt x="837422" y="183848"/>
                  </a:lnTo>
                  <a:lnTo>
                    <a:pt x="850143" y="175857"/>
                  </a:lnTo>
                  <a:lnTo>
                    <a:pt x="875664" y="154686"/>
                  </a:lnTo>
                  <a:lnTo>
                    <a:pt x="881993" y="147869"/>
                  </a:lnTo>
                  <a:lnTo>
                    <a:pt x="887809" y="140446"/>
                  </a:lnTo>
                  <a:lnTo>
                    <a:pt x="893649" y="133094"/>
                  </a:lnTo>
                  <a:lnTo>
                    <a:pt x="900049" y="126492"/>
                  </a:lnTo>
                  <a:lnTo>
                    <a:pt x="917908" y="111825"/>
                  </a:lnTo>
                  <a:lnTo>
                    <a:pt x="936244" y="97837"/>
                  </a:lnTo>
                  <a:lnTo>
                    <a:pt x="954770" y="84111"/>
                  </a:lnTo>
                  <a:lnTo>
                    <a:pt x="973201" y="70231"/>
                  </a:lnTo>
                  <a:lnTo>
                    <a:pt x="982057" y="62505"/>
                  </a:lnTo>
                  <a:lnTo>
                    <a:pt x="990711" y="54244"/>
                  </a:lnTo>
                  <a:lnTo>
                    <a:pt x="999722" y="46960"/>
                  </a:lnTo>
                  <a:lnTo>
                    <a:pt x="1009650" y="42163"/>
                  </a:lnTo>
                  <a:lnTo>
                    <a:pt x="1021824" y="38514"/>
                  </a:lnTo>
                  <a:lnTo>
                    <a:pt x="1033986" y="34782"/>
                  </a:lnTo>
                  <a:lnTo>
                    <a:pt x="1046172" y="31216"/>
                  </a:lnTo>
                  <a:lnTo>
                    <a:pt x="1058417" y="28067"/>
                  </a:lnTo>
                  <a:lnTo>
                    <a:pt x="1076688" y="24384"/>
                  </a:lnTo>
                  <a:lnTo>
                    <a:pt x="1095041" y="21272"/>
                  </a:lnTo>
                  <a:lnTo>
                    <a:pt x="1113371" y="18065"/>
                  </a:lnTo>
                  <a:lnTo>
                    <a:pt x="1131569" y="14097"/>
                  </a:lnTo>
                  <a:lnTo>
                    <a:pt x="1140874" y="11162"/>
                  </a:lnTo>
                  <a:lnTo>
                    <a:pt x="1150000" y="7572"/>
                  </a:lnTo>
                  <a:lnTo>
                    <a:pt x="1159055" y="3720"/>
                  </a:lnTo>
                  <a:lnTo>
                    <a:pt x="1168145" y="0"/>
                  </a:lnTo>
                  <a:lnTo>
                    <a:pt x="1220119" y="838"/>
                  </a:lnTo>
                  <a:lnTo>
                    <a:pt x="1272101" y="1503"/>
                  </a:lnTo>
                  <a:lnTo>
                    <a:pt x="1324089" y="2039"/>
                  </a:lnTo>
                  <a:lnTo>
                    <a:pt x="1376084" y="2487"/>
                  </a:lnTo>
                  <a:lnTo>
                    <a:pt x="1428082" y="2892"/>
                  </a:lnTo>
                  <a:lnTo>
                    <a:pt x="1480082" y="3297"/>
                  </a:lnTo>
                  <a:lnTo>
                    <a:pt x="1532083" y="3746"/>
                  </a:lnTo>
                  <a:lnTo>
                    <a:pt x="1584083" y="4281"/>
                  </a:lnTo>
                  <a:lnTo>
                    <a:pt x="1636081" y="4946"/>
                  </a:lnTo>
                  <a:lnTo>
                    <a:pt x="1688074" y="5785"/>
                  </a:lnTo>
                  <a:lnTo>
                    <a:pt x="1740062" y="6840"/>
                  </a:lnTo>
                  <a:lnTo>
                    <a:pt x="1792043" y="8156"/>
                  </a:lnTo>
                  <a:lnTo>
                    <a:pt x="1844015" y="9775"/>
                  </a:lnTo>
                  <a:lnTo>
                    <a:pt x="1895976" y="11741"/>
                  </a:lnTo>
                  <a:lnTo>
                    <a:pt x="1947926" y="14097"/>
                  </a:lnTo>
                  <a:lnTo>
                    <a:pt x="1984724" y="25892"/>
                  </a:lnTo>
                  <a:lnTo>
                    <a:pt x="2002647" y="34903"/>
                  </a:lnTo>
                  <a:lnTo>
                    <a:pt x="2020951" y="42163"/>
                  </a:lnTo>
                  <a:lnTo>
                    <a:pt x="2069718" y="56261"/>
                  </a:lnTo>
                  <a:lnTo>
                    <a:pt x="2078737" y="63557"/>
                  </a:lnTo>
                  <a:lnTo>
                    <a:pt x="2087673" y="71008"/>
                  </a:lnTo>
                  <a:lnTo>
                    <a:pt x="2096775" y="78103"/>
                  </a:lnTo>
                  <a:lnTo>
                    <a:pt x="2106294" y="84328"/>
                  </a:lnTo>
                  <a:lnTo>
                    <a:pt x="2125255" y="92642"/>
                  </a:lnTo>
                  <a:lnTo>
                    <a:pt x="2149395" y="100361"/>
                  </a:lnTo>
                  <a:lnTo>
                    <a:pt x="2173321" y="107080"/>
                  </a:lnTo>
                  <a:lnTo>
                    <a:pt x="2191639" y="112395"/>
                  </a:lnTo>
                  <a:lnTo>
                    <a:pt x="2200816" y="115704"/>
                  </a:lnTo>
                  <a:lnTo>
                    <a:pt x="2209911" y="119253"/>
                  </a:lnTo>
                  <a:lnTo>
                    <a:pt x="2218981" y="122896"/>
                  </a:lnTo>
                  <a:lnTo>
                    <a:pt x="2228088" y="126492"/>
                  </a:lnTo>
                  <a:lnTo>
                    <a:pt x="2262044" y="165369"/>
                  </a:lnTo>
                  <a:lnTo>
                    <a:pt x="2289048" y="210820"/>
                  </a:lnTo>
                  <a:lnTo>
                    <a:pt x="2298549" y="252860"/>
                  </a:lnTo>
                  <a:lnTo>
                    <a:pt x="2301240" y="267081"/>
                  </a:lnTo>
                  <a:lnTo>
                    <a:pt x="2298906" y="278151"/>
                  </a:lnTo>
                  <a:lnTo>
                    <a:pt x="2297049" y="289544"/>
                  </a:lnTo>
                  <a:lnTo>
                    <a:pt x="2294239" y="300245"/>
                  </a:lnTo>
                  <a:lnTo>
                    <a:pt x="2289048" y="309245"/>
                  </a:lnTo>
                  <a:lnTo>
                    <a:pt x="2268854" y="322139"/>
                  </a:lnTo>
                  <a:lnTo>
                    <a:pt x="2246471" y="322484"/>
                  </a:lnTo>
                  <a:lnTo>
                    <a:pt x="2224039" y="316210"/>
                  </a:lnTo>
                  <a:lnTo>
                    <a:pt x="2203704" y="309245"/>
                  </a:lnTo>
                  <a:lnTo>
                    <a:pt x="2188983" y="291917"/>
                  </a:lnTo>
                  <a:lnTo>
                    <a:pt x="2176335" y="277971"/>
                  </a:lnTo>
                  <a:lnTo>
                    <a:pt x="2162163" y="265596"/>
                  </a:lnTo>
                  <a:lnTo>
                    <a:pt x="2142870" y="252984"/>
                  </a:lnTo>
                  <a:lnTo>
                    <a:pt x="2133887" y="248943"/>
                  </a:lnTo>
                  <a:lnTo>
                    <a:pt x="2124535" y="245999"/>
                  </a:lnTo>
                  <a:lnTo>
                    <a:pt x="2115206" y="243054"/>
                  </a:lnTo>
                  <a:lnTo>
                    <a:pt x="2106294" y="239013"/>
                  </a:lnTo>
                  <a:lnTo>
                    <a:pt x="2072098" y="219035"/>
                  </a:lnTo>
                  <a:lnTo>
                    <a:pt x="2054661" y="208266"/>
                  </a:lnTo>
                  <a:lnTo>
                    <a:pt x="2050042" y="204450"/>
                  </a:lnTo>
                  <a:lnTo>
                    <a:pt x="2054296" y="205329"/>
                  </a:lnTo>
                  <a:lnTo>
                    <a:pt x="2063480" y="208645"/>
                  </a:lnTo>
                  <a:lnTo>
                    <a:pt x="2073650" y="212139"/>
                  </a:lnTo>
                  <a:lnTo>
                    <a:pt x="2080865" y="213555"/>
                  </a:lnTo>
                  <a:lnTo>
                    <a:pt x="2081179" y="210635"/>
                  </a:lnTo>
                  <a:lnTo>
                    <a:pt x="2070650" y="201120"/>
                  </a:lnTo>
                  <a:lnTo>
                    <a:pt x="2045335" y="182753"/>
                  </a:lnTo>
                  <a:lnTo>
                    <a:pt x="2036673" y="178157"/>
                  </a:lnTo>
                  <a:lnTo>
                    <a:pt x="2027380" y="175037"/>
                  </a:lnTo>
                  <a:lnTo>
                    <a:pt x="2017920" y="172251"/>
                  </a:lnTo>
                  <a:lnTo>
                    <a:pt x="2008758" y="168656"/>
                  </a:lnTo>
                  <a:lnTo>
                    <a:pt x="1996676" y="161002"/>
                  </a:lnTo>
                  <a:lnTo>
                    <a:pt x="1984962" y="152098"/>
                  </a:lnTo>
                  <a:lnTo>
                    <a:pt x="1972986" y="144456"/>
                  </a:lnTo>
                  <a:lnTo>
                    <a:pt x="1911454" y="136915"/>
                  </a:lnTo>
                  <a:lnTo>
                    <a:pt x="1862753" y="134229"/>
                  </a:lnTo>
                  <a:lnTo>
                    <a:pt x="1814020" y="132333"/>
                  </a:lnTo>
                  <a:lnTo>
                    <a:pt x="1765266" y="131031"/>
                  </a:lnTo>
                  <a:lnTo>
                    <a:pt x="1716499" y="130123"/>
                  </a:lnTo>
                  <a:lnTo>
                    <a:pt x="1667726" y="129412"/>
                  </a:lnTo>
                  <a:lnTo>
                    <a:pt x="1618956" y="128702"/>
                  </a:lnTo>
                  <a:lnTo>
                    <a:pt x="1570198" y="127794"/>
                  </a:lnTo>
                  <a:lnTo>
                    <a:pt x="1521460" y="126492"/>
                  </a:lnTo>
                  <a:lnTo>
                    <a:pt x="1484248" y="115743"/>
                  </a:lnTo>
                  <a:lnTo>
                    <a:pt x="1455090" y="107633"/>
                  </a:lnTo>
                  <a:lnTo>
                    <a:pt x="1431344" y="102000"/>
                  </a:lnTo>
                  <a:lnTo>
                    <a:pt x="1410370" y="98679"/>
                  </a:lnTo>
                  <a:lnTo>
                    <a:pt x="1389527" y="97509"/>
                  </a:lnTo>
                  <a:lnTo>
                    <a:pt x="1366176" y="98324"/>
                  </a:lnTo>
                  <a:lnTo>
                    <a:pt x="1337676" y="100964"/>
                  </a:lnTo>
                  <a:lnTo>
                    <a:pt x="1301387" y="105263"/>
                  </a:lnTo>
                  <a:lnTo>
                    <a:pt x="1254667" y="111060"/>
                  </a:lnTo>
                  <a:lnTo>
                    <a:pt x="1194878" y="118190"/>
                  </a:lnTo>
                  <a:lnTo>
                    <a:pt x="1119377" y="126492"/>
                  </a:lnTo>
                  <a:lnTo>
                    <a:pt x="1098220" y="134604"/>
                  </a:lnTo>
                  <a:lnTo>
                    <a:pt x="1075467" y="150717"/>
                  </a:lnTo>
                  <a:lnTo>
                    <a:pt x="1053334" y="168783"/>
                  </a:lnTo>
                  <a:lnTo>
                    <a:pt x="1034033" y="182753"/>
                  </a:lnTo>
                  <a:lnTo>
                    <a:pt x="1025159" y="186920"/>
                  </a:lnTo>
                  <a:lnTo>
                    <a:pt x="1015904" y="190087"/>
                  </a:lnTo>
                  <a:lnTo>
                    <a:pt x="1006601" y="193111"/>
                  </a:lnTo>
                  <a:lnTo>
                    <a:pt x="997585" y="196850"/>
                  </a:lnTo>
                  <a:lnTo>
                    <a:pt x="985178" y="203396"/>
                  </a:lnTo>
                  <a:lnTo>
                    <a:pt x="973010" y="210454"/>
                  </a:lnTo>
                  <a:lnTo>
                    <a:pt x="960937" y="217727"/>
                  </a:lnTo>
                  <a:lnTo>
                    <a:pt x="948816" y="224917"/>
                  </a:lnTo>
                  <a:lnTo>
                    <a:pt x="887856" y="295148"/>
                  </a:lnTo>
                  <a:lnTo>
                    <a:pt x="863473" y="323342"/>
                  </a:lnTo>
                  <a:lnTo>
                    <a:pt x="848477" y="340369"/>
                  </a:lnTo>
                  <a:lnTo>
                    <a:pt x="825628" y="371330"/>
                  </a:lnTo>
                  <a:lnTo>
                    <a:pt x="808656" y="414655"/>
                  </a:lnTo>
                  <a:lnTo>
                    <a:pt x="806078" y="425434"/>
                  </a:lnTo>
                  <a:lnTo>
                    <a:pt x="802513" y="435737"/>
                  </a:lnTo>
                  <a:lnTo>
                    <a:pt x="789054" y="465973"/>
                  </a:lnTo>
                  <a:lnTo>
                    <a:pt x="781162" y="481887"/>
                  </a:lnTo>
                  <a:lnTo>
                    <a:pt x="777584" y="486833"/>
                  </a:lnTo>
                  <a:lnTo>
                    <a:pt x="777066" y="484167"/>
                  </a:lnTo>
                  <a:lnTo>
                    <a:pt x="778356" y="477243"/>
                  </a:lnTo>
                  <a:lnTo>
                    <a:pt x="780200" y="469417"/>
                  </a:lnTo>
                  <a:lnTo>
                    <a:pt x="781345" y="464042"/>
                  </a:lnTo>
                  <a:lnTo>
                    <a:pt x="780538" y="464475"/>
                  </a:lnTo>
                  <a:lnTo>
                    <a:pt x="776526" y="474069"/>
                  </a:lnTo>
                  <a:lnTo>
                    <a:pt x="768055" y="496179"/>
                  </a:lnTo>
                  <a:lnTo>
                    <a:pt x="753872" y="534162"/>
                  </a:lnTo>
                  <a:lnTo>
                    <a:pt x="737929" y="567557"/>
                  </a:lnTo>
                  <a:lnTo>
                    <a:pt x="723106" y="584342"/>
                  </a:lnTo>
                  <a:lnTo>
                    <a:pt x="711473" y="586579"/>
                  </a:lnTo>
                  <a:lnTo>
                    <a:pt x="705103" y="576326"/>
                  </a:lnTo>
                  <a:close/>
                </a:path>
              </a:pathLst>
            </a:custGeom>
            <a:ln w="25908">
              <a:solidFill>
                <a:srgbClr val="385D89"/>
              </a:solidFill>
            </a:ln>
          </p:spPr>
          <p:txBody>
            <a:bodyPr wrap="square" lIns="0" tIns="0" rIns="0" bIns="0" rtlCol="0"/>
            <a:lstStyle/>
            <a:p>
              <a:endParaRPr/>
            </a:p>
          </p:txBody>
        </p:sp>
        <p:sp>
          <p:nvSpPr>
            <p:cNvPr id="20" name="object 20"/>
            <p:cNvSpPr/>
            <p:nvPr/>
          </p:nvSpPr>
          <p:spPr>
            <a:xfrm>
              <a:off x="6274308" y="2531363"/>
              <a:ext cx="760730" cy="266700"/>
            </a:xfrm>
            <a:custGeom>
              <a:avLst/>
              <a:gdLst/>
              <a:ahLst/>
              <a:cxnLst/>
              <a:rect l="l" t="t" r="r" b="b"/>
              <a:pathLst>
                <a:path w="760729" h="266700">
                  <a:moveTo>
                    <a:pt x="0" y="0"/>
                  </a:moveTo>
                  <a:lnTo>
                    <a:pt x="10929" y="10249"/>
                  </a:lnTo>
                  <a:lnTo>
                    <a:pt x="22097" y="20272"/>
                  </a:lnTo>
                  <a:lnTo>
                    <a:pt x="32789" y="30700"/>
                  </a:lnTo>
                  <a:lnTo>
                    <a:pt x="42290" y="42163"/>
                  </a:lnTo>
                  <a:lnTo>
                    <a:pt x="56618" y="67250"/>
                  </a:lnTo>
                  <a:lnTo>
                    <a:pt x="65944" y="89217"/>
                  </a:lnTo>
                  <a:lnTo>
                    <a:pt x="77509" y="108708"/>
                  </a:lnTo>
                  <a:lnTo>
                    <a:pt x="108463" y="131351"/>
                  </a:lnTo>
                  <a:lnTo>
                    <a:pt x="198429" y="151395"/>
                  </a:lnTo>
                  <a:lnTo>
                    <a:pt x="247393" y="159833"/>
                  </a:lnTo>
                  <a:lnTo>
                    <a:pt x="290013" y="166039"/>
                  </a:lnTo>
                  <a:lnTo>
                    <a:pt x="328568" y="170406"/>
                  </a:lnTo>
                  <a:lnTo>
                    <a:pt x="402596" y="175198"/>
                  </a:lnTo>
                  <a:lnTo>
                    <a:pt x="442626" y="176407"/>
                  </a:lnTo>
                  <a:lnTo>
                    <a:pt x="487705" y="177349"/>
                  </a:lnTo>
                  <a:lnTo>
                    <a:pt x="540111" y="178417"/>
                  </a:lnTo>
                  <a:lnTo>
                    <a:pt x="602123" y="180002"/>
                  </a:lnTo>
                  <a:lnTo>
                    <a:pt x="676020" y="182499"/>
                  </a:lnTo>
                  <a:lnTo>
                    <a:pt x="686877" y="189170"/>
                  </a:lnTo>
                  <a:lnTo>
                    <a:pt x="697912" y="195579"/>
                  </a:lnTo>
                  <a:lnTo>
                    <a:pt x="732996" y="231012"/>
                  </a:lnTo>
                  <a:lnTo>
                    <a:pt x="739384" y="242034"/>
                  </a:lnTo>
                  <a:lnTo>
                    <a:pt x="746378" y="252602"/>
                  </a:lnTo>
                  <a:lnTo>
                    <a:pt x="750315" y="257937"/>
                  </a:lnTo>
                  <a:lnTo>
                    <a:pt x="755776" y="262000"/>
                  </a:lnTo>
                  <a:lnTo>
                    <a:pt x="760475" y="266700"/>
                  </a:lnTo>
                </a:path>
              </a:pathLst>
            </a:custGeom>
            <a:ln w="9144">
              <a:solidFill>
                <a:srgbClr val="497DBA"/>
              </a:solidFill>
            </a:ln>
          </p:spPr>
          <p:txBody>
            <a:bodyPr wrap="square" lIns="0" tIns="0" rIns="0" bIns="0" rtlCol="0"/>
            <a:lstStyle/>
            <a:p>
              <a:endParaRPr/>
            </a:p>
          </p:txBody>
        </p:sp>
      </p:grpSp>
      <p:grpSp>
        <p:nvGrpSpPr>
          <p:cNvPr id="21" name="object 21"/>
          <p:cNvGrpSpPr/>
          <p:nvPr/>
        </p:nvGrpSpPr>
        <p:grpSpPr>
          <a:xfrm>
            <a:off x="7150607" y="2609088"/>
            <a:ext cx="169545" cy="300355"/>
            <a:chOff x="7150607" y="2609088"/>
            <a:chExt cx="169545" cy="300355"/>
          </a:xfrm>
        </p:grpSpPr>
        <p:sp>
          <p:nvSpPr>
            <p:cNvPr id="22" name="object 22"/>
            <p:cNvSpPr/>
            <p:nvPr/>
          </p:nvSpPr>
          <p:spPr>
            <a:xfrm>
              <a:off x="7163561" y="2622042"/>
              <a:ext cx="91440" cy="274320"/>
            </a:xfrm>
            <a:custGeom>
              <a:avLst/>
              <a:gdLst/>
              <a:ahLst/>
              <a:cxnLst/>
              <a:rect l="l" t="t" r="r" b="b"/>
              <a:pathLst>
                <a:path w="91440" h="274319">
                  <a:moveTo>
                    <a:pt x="0" y="137160"/>
                  </a:moveTo>
                  <a:lnTo>
                    <a:pt x="91440" y="137160"/>
                  </a:lnTo>
                </a:path>
                <a:path w="91440" h="274319">
                  <a:moveTo>
                    <a:pt x="0" y="137160"/>
                  </a:moveTo>
                  <a:lnTo>
                    <a:pt x="45720" y="0"/>
                  </a:lnTo>
                  <a:lnTo>
                    <a:pt x="91440" y="137160"/>
                  </a:lnTo>
                  <a:lnTo>
                    <a:pt x="45720" y="274320"/>
                  </a:lnTo>
                  <a:lnTo>
                    <a:pt x="0" y="137160"/>
                  </a:lnTo>
                  <a:close/>
                </a:path>
              </a:pathLst>
            </a:custGeom>
            <a:ln w="25908">
              <a:solidFill>
                <a:srgbClr val="385D89"/>
              </a:solidFill>
            </a:ln>
          </p:spPr>
          <p:txBody>
            <a:bodyPr wrap="square" lIns="0" tIns="0" rIns="0" bIns="0" rtlCol="0"/>
            <a:lstStyle/>
            <a:p>
              <a:endParaRPr/>
            </a:p>
          </p:txBody>
        </p:sp>
        <p:sp>
          <p:nvSpPr>
            <p:cNvPr id="23" name="object 23"/>
            <p:cNvSpPr/>
            <p:nvPr/>
          </p:nvSpPr>
          <p:spPr>
            <a:xfrm>
              <a:off x="7162799" y="2743200"/>
              <a:ext cx="152400" cy="15875"/>
            </a:xfrm>
            <a:custGeom>
              <a:avLst/>
              <a:gdLst/>
              <a:ahLst/>
              <a:cxnLst/>
              <a:rect l="l" t="t" r="r" b="b"/>
              <a:pathLst>
                <a:path w="152400" h="15875">
                  <a:moveTo>
                    <a:pt x="-4572" y="7937"/>
                  </a:moveTo>
                  <a:lnTo>
                    <a:pt x="156972" y="7937"/>
                  </a:lnTo>
                </a:path>
              </a:pathLst>
            </a:custGeom>
            <a:ln w="25019">
              <a:solidFill>
                <a:srgbClr val="497DBA"/>
              </a:solidFill>
            </a:ln>
          </p:spPr>
          <p:txBody>
            <a:bodyPr wrap="square" lIns="0" tIns="0" rIns="0" bIns="0" rtlCol="0"/>
            <a:lstStyle/>
            <a:p>
              <a:endParaRPr/>
            </a:p>
          </p:txBody>
        </p:sp>
      </p:grpSp>
      <p:sp>
        <p:nvSpPr>
          <p:cNvPr id="24" name="object 24"/>
          <p:cNvSpPr/>
          <p:nvPr/>
        </p:nvSpPr>
        <p:spPr>
          <a:xfrm>
            <a:off x="4034916" y="1903857"/>
            <a:ext cx="163195" cy="641350"/>
          </a:xfrm>
          <a:custGeom>
            <a:avLst/>
            <a:gdLst/>
            <a:ahLst/>
            <a:cxnLst/>
            <a:rect l="l" t="t" r="r" b="b"/>
            <a:pathLst>
              <a:path w="163195" h="641350">
                <a:moveTo>
                  <a:pt x="8382" y="538226"/>
                </a:moveTo>
                <a:lnTo>
                  <a:pt x="1778" y="540512"/>
                </a:lnTo>
                <a:lnTo>
                  <a:pt x="0" y="544194"/>
                </a:lnTo>
                <a:lnTo>
                  <a:pt x="1143" y="547496"/>
                </a:lnTo>
                <a:lnTo>
                  <a:pt x="34162" y="640968"/>
                </a:lnTo>
                <a:lnTo>
                  <a:pt x="43896" y="629792"/>
                </a:lnTo>
                <a:lnTo>
                  <a:pt x="42799" y="629792"/>
                </a:lnTo>
                <a:lnTo>
                  <a:pt x="30225" y="627379"/>
                </a:lnTo>
                <a:lnTo>
                  <a:pt x="34665" y="604148"/>
                </a:lnTo>
                <a:lnTo>
                  <a:pt x="13208" y="543305"/>
                </a:lnTo>
                <a:lnTo>
                  <a:pt x="11937" y="540003"/>
                </a:lnTo>
                <a:lnTo>
                  <a:pt x="8382" y="538226"/>
                </a:lnTo>
                <a:close/>
              </a:path>
              <a:path w="163195" h="641350">
                <a:moveTo>
                  <a:pt x="34665" y="604148"/>
                </a:moveTo>
                <a:lnTo>
                  <a:pt x="30225" y="627379"/>
                </a:lnTo>
                <a:lnTo>
                  <a:pt x="42799" y="629792"/>
                </a:lnTo>
                <a:lnTo>
                  <a:pt x="43429" y="626490"/>
                </a:lnTo>
                <a:lnTo>
                  <a:pt x="42545" y="626490"/>
                </a:lnTo>
                <a:lnTo>
                  <a:pt x="31750" y="624331"/>
                </a:lnTo>
                <a:lnTo>
                  <a:pt x="38893" y="616138"/>
                </a:lnTo>
                <a:lnTo>
                  <a:pt x="34665" y="604148"/>
                </a:lnTo>
                <a:close/>
              </a:path>
              <a:path w="163195" h="641350">
                <a:moveTo>
                  <a:pt x="96012" y="554989"/>
                </a:moveTo>
                <a:lnTo>
                  <a:pt x="91948" y="555243"/>
                </a:lnTo>
                <a:lnTo>
                  <a:pt x="89662" y="557910"/>
                </a:lnTo>
                <a:lnTo>
                  <a:pt x="47235" y="606571"/>
                </a:lnTo>
                <a:lnTo>
                  <a:pt x="42799" y="629792"/>
                </a:lnTo>
                <a:lnTo>
                  <a:pt x="43896" y="629792"/>
                </a:lnTo>
                <a:lnTo>
                  <a:pt x="99313" y="566165"/>
                </a:lnTo>
                <a:lnTo>
                  <a:pt x="101600" y="563626"/>
                </a:lnTo>
                <a:lnTo>
                  <a:pt x="101346" y="559562"/>
                </a:lnTo>
                <a:lnTo>
                  <a:pt x="96012" y="554989"/>
                </a:lnTo>
                <a:close/>
              </a:path>
              <a:path w="163195" h="641350">
                <a:moveTo>
                  <a:pt x="38893" y="616138"/>
                </a:moveTo>
                <a:lnTo>
                  <a:pt x="31750" y="624331"/>
                </a:lnTo>
                <a:lnTo>
                  <a:pt x="42545" y="626490"/>
                </a:lnTo>
                <a:lnTo>
                  <a:pt x="38893" y="616138"/>
                </a:lnTo>
                <a:close/>
              </a:path>
              <a:path w="163195" h="641350">
                <a:moveTo>
                  <a:pt x="47235" y="606571"/>
                </a:moveTo>
                <a:lnTo>
                  <a:pt x="38893" y="616138"/>
                </a:lnTo>
                <a:lnTo>
                  <a:pt x="42545" y="626490"/>
                </a:lnTo>
                <a:lnTo>
                  <a:pt x="43429" y="626490"/>
                </a:lnTo>
                <a:lnTo>
                  <a:pt x="47235" y="606571"/>
                </a:lnTo>
                <a:close/>
              </a:path>
              <a:path w="163195" h="641350">
                <a:moveTo>
                  <a:pt x="150113" y="0"/>
                </a:moveTo>
                <a:lnTo>
                  <a:pt x="34665" y="604148"/>
                </a:lnTo>
                <a:lnTo>
                  <a:pt x="38893" y="616138"/>
                </a:lnTo>
                <a:lnTo>
                  <a:pt x="47235" y="606571"/>
                </a:lnTo>
                <a:lnTo>
                  <a:pt x="162687" y="2285"/>
                </a:lnTo>
                <a:lnTo>
                  <a:pt x="150113" y="0"/>
                </a:lnTo>
                <a:close/>
              </a:path>
            </a:pathLst>
          </a:custGeom>
          <a:solidFill>
            <a:srgbClr val="497DBA"/>
          </a:solidFill>
        </p:spPr>
        <p:txBody>
          <a:bodyPr wrap="square" lIns="0" tIns="0" rIns="0" bIns="0" rtlCol="0"/>
          <a:lstStyle/>
          <a:p>
            <a:endParaRPr/>
          </a:p>
        </p:txBody>
      </p:sp>
      <p:sp>
        <p:nvSpPr>
          <p:cNvPr id="25" name="object 25"/>
          <p:cNvSpPr/>
          <p:nvPr/>
        </p:nvSpPr>
        <p:spPr>
          <a:xfrm>
            <a:off x="4343400" y="1900808"/>
            <a:ext cx="538480" cy="614045"/>
          </a:xfrm>
          <a:custGeom>
            <a:avLst/>
            <a:gdLst/>
            <a:ahLst/>
            <a:cxnLst/>
            <a:rect l="l" t="t" r="r" b="b"/>
            <a:pathLst>
              <a:path w="538479" h="614044">
                <a:moveTo>
                  <a:pt x="22733" y="510793"/>
                </a:moveTo>
                <a:lnTo>
                  <a:pt x="19430" y="513079"/>
                </a:lnTo>
                <a:lnTo>
                  <a:pt x="18796" y="516508"/>
                </a:lnTo>
                <a:lnTo>
                  <a:pt x="0" y="613790"/>
                </a:lnTo>
                <a:lnTo>
                  <a:pt x="15915" y="608456"/>
                </a:lnTo>
                <a:lnTo>
                  <a:pt x="13080" y="608456"/>
                </a:lnTo>
                <a:lnTo>
                  <a:pt x="3555" y="600201"/>
                </a:lnTo>
                <a:lnTo>
                  <a:pt x="18907" y="582652"/>
                </a:lnTo>
                <a:lnTo>
                  <a:pt x="31241" y="518921"/>
                </a:lnTo>
                <a:lnTo>
                  <a:pt x="31876" y="515492"/>
                </a:lnTo>
                <a:lnTo>
                  <a:pt x="29590" y="512190"/>
                </a:lnTo>
                <a:lnTo>
                  <a:pt x="26162" y="511428"/>
                </a:lnTo>
                <a:lnTo>
                  <a:pt x="22733" y="510793"/>
                </a:lnTo>
                <a:close/>
              </a:path>
              <a:path w="538479" h="614044">
                <a:moveTo>
                  <a:pt x="18907" y="582652"/>
                </a:moveTo>
                <a:lnTo>
                  <a:pt x="3555" y="600201"/>
                </a:lnTo>
                <a:lnTo>
                  <a:pt x="13080" y="608456"/>
                </a:lnTo>
                <a:lnTo>
                  <a:pt x="15637" y="605536"/>
                </a:lnTo>
                <a:lnTo>
                  <a:pt x="14477" y="605536"/>
                </a:lnTo>
                <a:lnTo>
                  <a:pt x="6223" y="598296"/>
                </a:lnTo>
                <a:lnTo>
                  <a:pt x="16549" y="594833"/>
                </a:lnTo>
                <a:lnTo>
                  <a:pt x="18907" y="582652"/>
                </a:lnTo>
                <a:close/>
              </a:path>
              <a:path w="538479" h="614044">
                <a:moveTo>
                  <a:pt x="93217" y="569087"/>
                </a:moveTo>
                <a:lnTo>
                  <a:pt x="89915" y="570229"/>
                </a:lnTo>
                <a:lnTo>
                  <a:pt x="28514" y="590821"/>
                </a:lnTo>
                <a:lnTo>
                  <a:pt x="13080" y="608456"/>
                </a:lnTo>
                <a:lnTo>
                  <a:pt x="15915" y="608456"/>
                </a:lnTo>
                <a:lnTo>
                  <a:pt x="93979" y="582294"/>
                </a:lnTo>
                <a:lnTo>
                  <a:pt x="97282" y="581151"/>
                </a:lnTo>
                <a:lnTo>
                  <a:pt x="99060" y="577595"/>
                </a:lnTo>
                <a:lnTo>
                  <a:pt x="97916" y="574293"/>
                </a:lnTo>
                <a:lnTo>
                  <a:pt x="96774" y="570864"/>
                </a:lnTo>
                <a:lnTo>
                  <a:pt x="93217" y="569087"/>
                </a:lnTo>
                <a:close/>
              </a:path>
              <a:path w="538479" h="614044">
                <a:moveTo>
                  <a:pt x="16549" y="594833"/>
                </a:moveTo>
                <a:lnTo>
                  <a:pt x="6223" y="598296"/>
                </a:lnTo>
                <a:lnTo>
                  <a:pt x="14477" y="605536"/>
                </a:lnTo>
                <a:lnTo>
                  <a:pt x="16549" y="594833"/>
                </a:lnTo>
                <a:close/>
              </a:path>
              <a:path w="538479" h="614044">
                <a:moveTo>
                  <a:pt x="28514" y="590821"/>
                </a:moveTo>
                <a:lnTo>
                  <a:pt x="16549" y="594833"/>
                </a:lnTo>
                <a:lnTo>
                  <a:pt x="14477" y="605536"/>
                </a:lnTo>
                <a:lnTo>
                  <a:pt x="15637" y="605536"/>
                </a:lnTo>
                <a:lnTo>
                  <a:pt x="28514" y="590821"/>
                </a:lnTo>
                <a:close/>
              </a:path>
              <a:path w="538479" h="614044">
                <a:moveTo>
                  <a:pt x="528574" y="0"/>
                </a:moveTo>
                <a:lnTo>
                  <a:pt x="18907" y="582652"/>
                </a:lnTo>
                <a:lnTo>
                  <a:pt x="16549" y="594833"/>
                </a:lnTo>
                <a:lnTo>
                  <a:pt x="28514" y="590821"/>
                </a:lnTo>
                <a:lnTo>
                  <a:pt x="538226" y="8381"/>
                </a:lnTo>
                <a:lnTo>
                  <a:pt x="528574" y="0"/>
                </a:lnTo>
                <a:close/>
              </a:path>
            </a:pathLst>
          </a:custGeom>
          <a:solidFill>
            <a:srgbClr val="497DBA"/>
          </a:solidFill>
        </p:spPr>
        <p:txBody>
          <a:bodyPr wrap="square" lIns="0" tIns="0" rIns="0" bIns="0" rtlCol="0"/>
          <a:lstStyle/>
          <a:p>
            <a:endParaRPr/>
          </a:p>
        </p:txBody>
      </p:sp>
      <p:sp>
        <p:nvSpPr>
          <p:cNvPr id="26" name="object 26"/>
          <p:cNvSpPr txBox="1"/>
          <p:nvPr/>
        </p:nvSpPr>
        <p:spPr>
          <a:xfrm>
            <a:off x="4041775" y="1637157"/>
            <a:ext cx="2031364" cy="299720"/>
          </a:xfrm>
          <a:prstGeom prst="rect">
            <a:avLst/>
          </a:prstGeom>
        </p:spPr>
        <p:txBody>
          <a:bodyPr vert="horz" wrap="square" lIns="0" tIns="12700" rIns="0" bIns="0" rtlCol="0">
            <a:spAutoFit/>
          </a:bodyPr>
          <a:lstStyle/>
          <a:p>
            <a:pPr marL="12700">
              <a:lnSpc>
                <a:spcPct val="100000"/>
              </a:lnSpc>
              <a:spcBef>
                <a:spcPts val="100"/>
              </a:spcBef>
              <a:tabLst>
                <a:tab pos="774065" algn="l"/>
              </a:tabLst>
            </a:pPr>
            <a:r>
              <a:rPr sz="1800" dirty="0">
                <a:latin typeface="Times New Roman"/>
                <a:cs typeface="Times New Roman"/>
              </a:rPr>
              <a:t>Inlet	</a:t>
            </a:r>
            <a:r>
              <a:rPr sz="1800" spc="-5" dirty="0">
                <a:latin typeface="Times New Roman"/>
                <a:cs typeface="Times New Roman"/>
              </a:rPr>
              <a:t>Thermometer</a:t>
            </a:r>
            <a:endParaRPr sz="1800">
              <a:latin typeface="Times New Roman"/>
              <a:cs typeface="Times New Roman"/>
            </a:endParaRPr>
          </a:p>
        </p:txBody>
      </p:sp>
      <p:sp>
        <p:nvSpPr>
          <p:cNvPr id="27" name="object 27"/>
          <p:cNvSpPr/>
          <p:nvPr/>
        </p:nvSpPr>
        <p:spPr>
          <a:xfrm>
            <a:off x="4648200" y="3803777"/>
            <a:ext cx="687070" cy="176530"/>
          </a:xfrm>
          <a:custGeom>
            <a:avLst/>
            <a:gdLst/>
            <a:ahLst/>
            <a:cxnLst/>
            <a:rect l="l" t="t" r="r" b="b"/>
            <a:pathLst>
              <a:path w="687070" h="176529">
                <a:moveTo>
                  <a:pt x="76835" y="74803"/>
                </a:moveTo>
                <a:lnTo>
                  <a:pt x="74167" y="77089"/>
                </a:lnTo>
                <a:lnTo>
                  <a:pt x="0" y="142748"/>
                </a:lnTo>
                <a:lnTo>
                  <a:pt x="97027" y="176149"/>
                </a:lnTo>
                <a:lnTo>
                  <a:pt x="100584" y="174371"/>
                </a:lnTo>
                <a:lnTo>
                  <a:pt x="102870" y="167767"/>
                </a:lnTo>
                <a:lnTo>
                  <a:pt x="101091" y="164084"/>
                </a:lnTo>
                <a:lnTo>
                  <a:pt x="50154" y="146558"/>
                </a:lnTo>
                <a:lnTo>
                  <a:pt x="13588" y="146558"/>
                </a:lnTo>
                <a:lnTo>
                  <a:pt x="11049" y="134112"/>
                </a:lnTo>
                <a:lnTo>
                  <a:pt x="34029" y="129535"/>
                </a:lnTo>
                <a:lnTo>
                  <a:pt x="82550" y="86614"/>
                </a:lnTo>
                <a:lnTo>
                  <a:pt x="85216" y="84200"/>
                </a:lnTo>
                <a:lnTo>
                  <a:pt x="85471" y="80264"/>
                </a:lnTo>
                <a:lnTo>
                  <a:pt x="83185" y="77597"/>
                </a:lnTo>
                <a:lnTo>
                  <a:pt x="80772" y="74930"/>
                </a:lnTo>
                <a:lnTo>
                  <a:pt x="76835" y="74803"/>
                </a:lnTo>
                <a:close/>
              </a:path>
              <a:path w="687070" h="176529">
                <a:moveTo>
                  <a:pt x="34029" y="129535"/>
                </a:moveTo>
                <a:lnTo>
                  <a:pt x="11049" y="134112"/>
                </a:lnTo>
                <a:lnTo>
                  <a:pt x="13588" y="146558"/>
                </a:lnTo>
                <a:lnTo>
                  <a:pt x="21242" y="145034"/>
                </a:lnTo>
                <a:lnTo>
                  <a:pt x="16510" y="145034"/>
                </a:lnTo>
                <a:lnTo>
                  <a:pt x="14350" y="134239"/>
                </a:lnTo>
                <a:lnTo>
                  <a:pt x="28713" y="134239"/>
                </a:lnTo>
                <a:lnTo>
                  <a:pt x="34029" y="129535"/>
                </a:lnTo>
                <a:close/>
              </a:path>
              <a:path w="687070" h="176529">
                <a:moveTo>
                  <a:pt x="36750" y="141945"/>
                </a:moveTo>
                <a:lnTo>
                  <a:pt x="13588" y="146558"/>
                </a:lnTo>
                <a:lnTo>
                  <a:pt x="50154" y="146558"/>
                </a:lnTo>
                <a:lnTo>
                  <a:pt x="36750" y="141945"/>
                </a:lnTo>
                <a:close/>
              </a:path>
              <a:path w="687070" h="176529">
                <a:moveTo>
                  <a:pt x="14350" y="134239"/>
                </a:moveTo>
                <a:lnTo>
                  <a:pt x="16510" y="145034"/>
                </a:lnTo>
                <a:lnTo>
                  <a:pt x="24691" y="137796"/>
                </a:lnTo>
                <a:lnTo>
                  <a:pt x="14350" y="134239"/>
                </a:lnTo>
                <a:close/>
              </a:path>
              <a:path w="687070" h="176529">
                <a:moveTo>
                  <a:pt x="24691" y="137796"/>
                </a:moveTo>
                <a:lnTo>
                  <a:pt x="16510" y="145034"/>
                </a:lnTo>
                <a:lnTo>
                  <a:pt x="21242" y="145034"/>
                </a:lnTo>
                <a:lnTo>
                  <a:pt x="36750" y="141945"/>
                </a:lnTo>
                <a:lnTo>
                  <a:pt x="24691" y="137796"/>
                </a:lnTo>
                <a:close/>
              </a:path>
              <a:path w="687070" h="176529">
                <a:moveTo>
                  <a:pt x="684529" y="0"/>
                </a:moveTo>
                <a:lnTo>
                  <a:pt x="34029" y="129535"/>
                </a:lnTo>
                <a:lnTo>
                  <a:pt x="24691" y="137796"/>
                </a:lnTo>
                <a:lnTo>
                  <a:pt x="36750" y="141945"/>
                </a:lnTo>
                <a:lnTo>
                  <a:pt x="687070" y="12446"/>
                </a:lnTo>
                <a:lnTo>
                  <a:pt x="684529" y="0"/>
                </a:lnTo>
                <a:close/>
              </a:path>
              <a:path w="687070" h="176529">
                <a:moveTo>
                  <a:pt x="28713" y="134239"/>
                </a:moveTo>
                <a:lnTo>
                  <a:pt x="14350" y="134239"/>
                </a:lnTo>
                <a:lnTo>
                  <a:pt x="24691" y="137796"/>
                </a:lnTo>
                <a:lnTo>
                  <a:pt x="28713" y="134239"/>
                </a:lnTo>
                <a:close/>
              </a:path>
            </a:pathLst>
          </a:custGeom>
          <a:solidFill>
            <a:srgbClr val="497DBA"/>
          </a:solidFill>
        </p:spPr>
        <p:txBody>
          <a:bodyPr wrap="square" lIns="0" tIns="0" rIns="0" bIns="0" rtlCol="0"/>
          <a:lstStyle/>
          <a:p>
            <a:endParaRPr/>
          </a:p>
        </p:txBody>
      </p:sp>
      <p:sp>
        <p:nvSpPr>
          <p:cNvPr id="28" name="object 28"/>
          <p:cNvSpPr txBox="1"/>
          <p:nvPr/>
        </p:nvSpPr>
        <p:spPr>
          <a:xfrm>
            <a:off x="5337428" y="3607689"/>
            <a:ext cx="61087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Stirr</a:t>
            </a:r>
            <a:r>
              <a:rPr sz="1800" dirty="0">
                <a:latin typeface="Times New Roman"/>
                <a:cs typeface="Times New Roman"/>
              </a:rPr>
              <a:t>er</a:t>
            </a:r>
            <a:endParaRPr sz="1800">
              <a:latin typeface="Times New Roman"/>
              <a:cs typeface="Times New Roman"/>
            </a:endParaRPr>
          </a:p>
        </p:txBody>
      </p:sp>
      <p:sp>
        <p:nvSpPr>
          <p:cNvPr id="29" name="object 29"/>
          <p:cNvSpPr/>
          <p:nvPr/>
        </p:nvSpPr>
        <p:spPr>
          <a:xfrm>
            <a:off x="4800600" y="4152391"/>
            <a:ext cx="534670" cy="121285"/>
          </a:xfrm>
          <a:custGeom>
            <a:avLst/>
            <a:gdLst/>
            <a:ahLst/>
            <a:cxnLst/>
            <a:rect l="l" t="t" r="r" b="b"/>
            <a:pathLst>
              <a:path w="534670" h="121285">
                <a:moveTo>
                  <a:pt x="36679" y="37370"/>
                </a:moveTo>
                <a:lnTo>
                  <a:pt x="24886" y="42157"/>
                </a:lnTo>
                <a:lnTo>
                  <a:pt x="34694" y="49914"/>
                </a:lnTo>
                <a:lnTo>
                  <a:pt x="532511" y="121030"/>
                </a:lnTo>
                <a:lnTo>
                  <a:pt x="534288" y="108457"/>
                </a:lnTo>
                <a:lnTo>
                  <a:pt x="36679" y="37370"/>
                </a:lnTo>
                <a:close/>
              </a:path>
              <a:path w="534670" h="121285">
                <a:moveTo>
                  <a:pt x="94996" y="0"/>
                </a:moveTo>
                <a:lnTo>
                  <a:pt x="0" y="38607"/>
                </a:lnTo>
                <a:lnTo>
                  <a:pt x="77597" y="100202"/>
                </a:lnTo>
                <a:lnTo>
                  <a:pt x="80390" y="102361"/>
                </a:lnTo>
                <a:lnTo>
                  <a:pt x="84454" y="101853"/>
                </a:lnTo>
                <a:lnTo>
                  <a:pt x="86613" y="99059"/>
                </a:lnTo>
                <a:lnTo>
                  <a:pt x="88773" y="96392"/>
                </a:lnTo>
                <a:lnTo>
                  <a:pt x="88264" y="92328"/>
                </a:lnTo>
                <a:lnTo>
                  <a:pt x="85598" y="90169"/>
                </a:lnTo>
                <a:lnTo>
                  <a:pt x="34694" y="49914"/>
                </a:lnTo>
                <a:lnTo>
                  <a:pt x="11557" y="46608"/>
                </a:lnTo>
                <a:lnTo>
                  <a:pt x="13335" y="34035"/>
                </a:lnTo>
                <a:lnTo>
                  <a:pt x="44895" y="34035"/>
                </a:lnTo>
                <a:lnTo>
                  <a:pt x="96520" y="13080"/>
                </a:lnTo>
                <a:lnTo>
                  <a:pt x="99822" y="11683"/>
                </a:lnTo>
                <a:lnTo>
                  <a:pt x="101346" y="8000"/>
                </a:lnTo>
                <a:lnTo>
                  <a:pt x="100075" y="4825"/>
                </a:lnTo>
                <a:lnTo>
                  <a:pt x="98678" y="1523"/>
                </a:lnTo>
                <a:lnTo>
                  <a:pt x="94996" y="0"/>
                </a:lnTo>
                <a:close/>
              </a:path>
              <a:path w="534670" h="121285">
                <a:moveTo>
                  <a:pt x="13335" y="34035"/>
                </a:moveTo>
                <a:lnTo>
                  <a:pt x="11557" y="46608"/>
                </a:lnTo>
                <a:lnTo>
                  <a:pt x="34694" y="49914"/>
                </a:lnTo>
                <a:lnTo>
                  <a:pt x="30033" y="46227"/>
                </a:lnTo>
                <a:lnTo>
                  <a:pt x="14859" y="46227"/>
                </a:lnTo>
                <a:lnTo>
                  <a:pt x="16383" y="35432"/>
                </a:lnTo>
                <a:lnTo>
                  <a:pt x="23114" y="35432"/>
                </a:lnTo>
                <a:lnTo>
                  <a:pt x="13335" y="34035"/>
                </a:lnTo>
                <a:close/>
              </a:path>
              <a:path w="534670" h="121285">
                <a:moveTo>
                  <a:pt x="16383" y="35432"/>
                </a:moveTo>
                <a:lnTo>
                  <a:pt x="14859" y="46227"/>
                </a:lnTo>
                <a:lnTo>
                  <a:pt x="24886" y="42157"/>
                </a:lnTo>
                <a:lnTo>
                  <a:pt x="16383" y="35432"/>
                </a:lnTo>
                <a:close/>
              </a:path>
              <a:path w="534670" h="121285">
                <a:moveTo>
                  <a:pt x="24886" y="42157"/>
                </a:moveTo>
                <a:lnTo>
                  <a:pt x="14859" y="46227"/>
                </a:lnTo>
                <a:lnTo>
                  <a:pt x="30033" y="46227"/>
                </a:lnTo>
                <a:lnTo>
                  <a:pt x="24886" y="42157"/>
                </a:lnTo>
                <a:close/>
              </a:path>
              <a:path w="534670" h="121285">
                <a:moveTo>
                  <a:pt x="23114" y="35432"/>
                </a:moveTo>
                <a:lnTo>
                  <a:pt x="16383" y="35432"/>
                </a:lnTo>
                <a:lnTo>
                  <a:pt x="24886" y="42157"/>
                </a:lnTo>
                <a:lnTo>
                  <a:pt x="36679" y="37370"/>
                </a:lnTo>
                <a:lnTo>
                  <a:pt x="23114" y="35432"/>
                </a:lnTo>
                <a:close/>
              </a:path>
              <a:path w="534670" h="121285">
                <a:moveTo>
                  <a:pt x="44895" y="34035"/>
                </a:moveTo>
                <a:lnTo>
                  <a:pt x="13335" y="34035"/>
                </a:lnTo>
                <a:lnTo>
                  <a:pt x="36679" y="37370"/>
                </a:lnTo>
                <a:lnTo>
                  <a:pt x="44895" y="34035"/>
                </a:lnTo>
                <a:close/>
              </a:path>
            </a:pathLst>
          </a:custGeom>
          <a:solidFill>
            <a:srgbClr val="497DBA"/>
          </a:solidFill>
        </p:spPr>
        <p:txBody>
          <a:bodyPr wrap="square" lIns="0" tIns="0" rIns="0" bIns="0" rtlCol="0"/>
          <a:lstStyle/>
          <a:p>
            <a:endParaRPr/>
          </a:p>
        </p:txBody>
      </p:sp>
      <p:sp>
        <p:nvSpPr>
          <p:cNvPr id="30" name="object 30"/>
          <p:cNvSpPr/>
          <p:nvPr/>
        </p:nvSpPr>
        <p:spPr>
          <a:xfrm>
            <a:off x="3426586" y="3566286"/>
            <a:ext cx="383540" cy="173355"/>
          </a:xfrm>
          <a:custGeom>
            <a:avLst/>
            <a:gdLst/>
            <a:ahLst/>
            <a:cxnLst/>
            <a:rect l="l" t="t" r="r" b="b"/>
            <a:pathLst>
              <a:path w="383539" h="173354">
                <a:moveTo>
                  <a:pt x="347510" y="22571"/>
                </a:moveTo>
                <a:lnTo>
                  <a:pt x="0" y="161670"/>
                </a:lnTo>
                <a:lnTo>
                  <a:pt x="4825" y="173355"/>
                </a:lnTo>
                <a:lnTo>
                  <a:pt x="352372" y="34360"/>
                </a:lnTo>
                <a:lnTo>
                  <a:pt x="360101" y="24440"/>
                </a:lnTo>
                <a:lnTo>
                  <a:pt x="347510" y="22571"/>
                </a:lnTo>
                <a:close/>
              </a:path>
              <a:path w="383539" h="173354">
                <a:moveTo>
                  <a:pt x="374885" y="13842"/>
                </a:moveTo>
                <a:lnTo>
                  <a:pt x="369315" y="13842"/>
                </a:lnTo>
                <a:lnTo>
                  <a:pt x="374141" y="25653"/>
                </a:lnTo>
                <a:lnTo>
                  <a:pt x="352372" y="34360"/>
                </a:lnTo>
                <a:lnTo>
                  <a:pt x="312547" y="85470"/>
                </a:lnTo>
                <a:lnTo>
                  <a:pt x="310388" y="88264"/>
                </a:lnTo>
                <a:lnTo>
                  <a:pt x="310768" y="92201"/>
                </a:lnTo>
                <a:lnTo>
                  <a:pt x="316357" y="96519"/>
                </a:lnTo>
                <a:lnTo>
                  <a:pt x="320293" y="96012"/>
                </a:lnTo>
                <a:lnTo>
                  <a:pt x="322452" y="93218"/>
                </a:lnTo>
                <a:lnTo>
                  <a:pt x="383413" y="15112"/>
                </a:lnTo>
                <a:lnTo>
                  <a:pt x="374885" y="13842"/>
                </a:lnTo>
                <a:close/>
              </a:path>
              <a:path w="383539" h="173354">
                <a:moveTo>
                  <a:pt x="360101" y="24440"/>
                </a:moveTo>
                <a:lnTo>
                  <a:pt x="352372" y="34360"/>
                </a:lnTo>
                <a:lnTo>
                  <a:pt x="373189" y="26035"/>
                </a:lnTo>
                <a:lnTo>
                  <a:pt x="370839" y="26035"/>
                </a:lnTo>
                <a:lnTo>
                  <a:pt x="360101" y="24440"/>
                </a:lnTo>
                <a:close/>
              </a:path>
              <a:path w="383539" h="173354">
                <a:moveTo>
                  <a:pt x="366775" y="15875"/>
                </a:moveTo>
                <a:lnTo>
                  <a:pt x="360101" y="24440"/>
                </a:lnTo>
                <a:lnTo>
                  <a:pt x="370839" y="26035"/>
                </a:lnTo>
                <a:lnTo>
                  <a:pt x="366775" y="15875"/>
                </a:lnTo>
                <a:close/>
              </a:path>
              <a:path w="383539" h="173354">
                <a:moveTo>
                  <a:pt x="370146" y="15875"/>
                </a:moveTo>
                <a:lnTo>
                  <a:pt x="366775" y="15875"/>
                </a:lnTo>
                <a:lnTo>
                  <a:pt x="370839" y="26035"/>
                </a:lnTo>
                <a:lnTo>
                  <a:pt x="373189" y="26035"/>
                </a:lnTo>
                <a:lnTo>
                  <a:pt x="374141" y="25653"/>
                </a:lnTo>
                <a:lnTo>
                  <a:pt x="370146" y="15875"/>
                </a:lnTo>
                <a:close/>
              </a:path>
              <a:path w="383539" h="173354">
                <a:moveTo>
                  <a:pt x="369315" y="13842"/>
                </a:moveTo>
                <a:lnTo>
                  <a:pt x="347510" y="22571"/>
                </a:lnTo>
                <a:lnTo>
                  <a:pt x="360101" y="24440"/>
                </a:lnTo>
                <a:lnTo>
                  <a:pt x="366775" y="15875"/>
                </a:lnTo>
                <a:lnTo>
                  <a:pt x="370146" y="15875"/>
                </a:lnTo>
                <a:lnTo>
                  <a:pt x="369315" y="13842"/>
                </a:lnTo>
                <a:close/>
              </a:path>
              <a:path w="383539" h="173354">
                <a:moveTo>
                  <a:pt x="281939" y="0"/>
                </a:moveTo>
                <a:lnTo>
                  <a:pt x="278764" y="2412"/>
                </a:lnTo>
                <a:lnTo>
                  <a:pt x="278257" y="5841"/>
                </a:lnTo>
                <a:lnTo>
                  <a:pt x="277622" y="9398"/>
                </a:lnTo>
                <a:lnTo>
                  <a:pt x="280035" y="12573"/>
                </a:lnTo>
                <a:lnTo>
                  <a:pt x="347510" y="22571"/>
                </a:lnTo>
                <a:lnTo>
                  <a:pt x="369315" y="13842"/>
                </a:lnTo>
                <a:lnTo>
                  <a:pt x="374885" y="13842"/>
                </a:lnTo>
                <a:lnTo>
                  <a:pt x="281939" y="0"/>
                </a:lnTo>
                <a:close/>
              </a:path>
            </a:pathLst>
          </a:custGeom>
          <a:solidFill>
            <a:srgbClr val="497DBA"/>
          </a:solidFill>
        </p:spPr>
        <p:txBody>
          <a:bodyPr wrap="square" lIns="0" tIns="0" rIns="0" bIns="0" rtlCol="0"/>
          <a:lstStyle/>
          <a:p>
            <a:endParaRPr/>
          </a:p>
        </p:txBody>
      </p:sp>
      <p:sp>
        <p:nvSpPr>
          <p:cNvPr id="31" name="object 31"/>
          <p:cNvSpPr txBox="1"/>
          <p:nvPr/>
        </p:nvSpPr>
        <p:spPr>
          <a:xfrm>
            <a:off x="3003295" y="3608654"/>
            <a:ext cx="56578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He</a:t>
            </a:r>
            <a:r>
              <a:rPr sz="1600" spc="-10" dirty="0">
                <a:latin typeface="Times New Roman"/>
                <a:cs typeface="Times New Roman"/>
              </a:rPr>
              <a:t>a</a:t>
            </a:r>
            <a:r>
              <a:rPr sz="1600" spc="-5" dirty="0">
                <a:latin typeface="Times New Roman"/>
                <a:cs typeface="Times New Roman"/>
              </a:rPr>
              <a:t>ter</a:t>
            </a:r>
            <a:endParaRPr sz="1600">
              <a:latin typeface="Times New Roman"/>
              <a:cs typeface="Times New Roman"/>
            </a:endParaRPr>
          </a:p>
        </p:txBody>
      </p:sp>
      <p:sp>
        <p:nvSpPr>
          <p:cNvPr id="32" name="object 32"/>
          <p:cNvSpPr/>
          <p:nvPr/>
        </p:nvSpPr>
        <p:spPr>
          <a:xfrm>
            <a:off x="7217156" y="2101214"/>
            <a:ext cx="210820" cy="565785"/>
          </a:xfrm>
          <a:custGeom>
            <a:avLst/>
            <a:gdLst/>
            <a:ahLst/>
            <a:cxnLst/>
            <a:rect l="l" t="t" r="r" b="b"/>
            <a:pathLst>
              <a:path w="210820" h="565785">
                <a:moveTo>
                  <a:pt x="9017" y="460375"/>
                </a:moveTo>
                <a:lnTo>
                  <a:pt x="2159" y="461899"/>
                </a:lnTo>
                <a:lnTo>
                  <a:pt x="0" y="465200"/>
                </a:lnTo>
                <a:lnTo>
                  <a:pt x="762" y="468630"/>
                </a:lnTo>
                <a:lnTo>
                  <a:pt x="21844" y="565531"/>
                </a:lnTo>
                <a:lnTo>
                  <a:pt x="33073" y="555498"/>
                </a:lnTo>
                <a:lnTo>
                  <a:pt x="31750" y="555498"/>
                </a:lnTo>
                <a:lnTo>
                  <a:pt x="19685" y="551561"/>
                </a:lnTo>
                <a:lnTo>
                  <a:pt x="26890" y="529319"/>
                </a:lnTo>
                <a:lnTo>
                  <a:pt x="13080" y="465963"/>
                </a:lnTo>
                <a:lnTo>
                  <a:pt x="12319" y="462534"/>
                </a:lnTo>
                <a:lnTo>
                  <a:pt x="9017" y="460375"/>
                </a:lnTo>
                <a:close/>
              </a:path>
              <a:path w="210820" h="565785">
                <a:moveTo>
                  <a:pt x="26890" y="529319"/>
                </a:moveTo>
                <a:lnTo>
                  <a:pt x="19685" y="551561"/>
                </a:lnTo>
                <a:lnTo>
                  <a:pt x="31750" y="555498"/>
                </a:lnTo>
                <a:lnTo>
                  <a:pt x="32819" y="552196"/>
                </a:lnTo>
                <a:lnTo>
                  <a:pt x="31876" y="552196"/>
                </a:lnTo>
                <a:lnTo>
                  <a:pt x="21463" y="548767"/>
                </a:lnTo>
                <a:lnTo>
                  <a:pt x="29553" y="541535"/>
                </a:lnTo>
                <a:lnTo>
                  <a:pt x="26890" y="529319"/>
                </a:lnTo>
                <a:close/>
              </a:path>
              <a:path w="210820" h="565785">
                <a:moveTo>
                  <a:pt x="89916" y="487680"/>
                </a:moveTo>
                <a:lnTo>
                  <a:pt x="87249" y="489965"/>
                </a:lnTo>
                <a:lnTo>
                  <a:pt x="39010" y="533083"/>
                </a:lnTo>
                <a:lnTo>
                  <a:pt x="31750" y="555498"/>
                </a:lnTo>
                <a:lnTo>
                  <a:pt x="33073" y="555498"/>
                </a:lnTo>
                <a:lnTo>
                  <a:pt x="95758" y="499490"/>
                </a:lnTo>
                <a:lnTo>
                  <a:pt x="98298" y="497077"/>
                </a:lnTo>
                <a:lnTo>
                  <a:pt x="98551" y="493140"/>
                </a:lnTo>
                <a:lnTo>
                  <a:pt x="96266" y="490474"/>
                </a:lnTo>
                <a:lnTo>
                  <a:pt x="93852" y="487807"/>
                </a:lnTo>
                <a:lnTo>
                  <a:pt x="89916" y="487680"/>
                </a:lnTo>
                <a:close/>
              </a:path>
              <a:path w="210820" h="565785">
                <a:moveTo>
                  <a:pt x="29553" y="541535"/>
                </a:moveTo>
                <a:lnTo>
                  <a:pt x="21463" y="548767"/>
                </a:lnTo>
                <a:lnTo>
                  <a:pt x="31876" y="552196"/>
                </a:lnTo>
                <a:lnTo>
                  <a:pt x="29553" y="541535"/>
                </a:lnTo>
                <a:close/>
              </a:path>
              <a:path w="210820" h="565785">
                <a:moveTo>
                  <a:pt x="39010" y="533083"/>
                </a:moveTo>
                <a:lnTo>
                  <a:pt x="29553" y="541535"/>
                </a:lnTo>
                <a:lnTo>
                  <a:pt x="31876" y="552196"/>
                </a:lnTo>
                <a:lnTo>
                  <a:pt x="32819" y="552196"/>
                </a:lnTo>
                <a:lnTo>
                  <a:pt x="39010" y="533083"/>
                </a:lnTo>
                <a:close/>
              </a:path>
              <a:path w="210820" h="565785">
                <a:moveTo>
                  <a:pt x="198374" y="0"/>
                </a:moveTo>
                <a:lnTo>
                  <a:pt x="26890" y="529319"/>
                </a:lnTo>
                <a:lnTo>
                  <a:pt x="29553" y="541535"/>
                </a:lnTo>
                <a:lnTo>
                  <a:pt x="39010" y="533083"/>
                </a:lnTo>
                <a:lnTo>
                  <a:pt x="210439" y="3810"/>
                </a:lnTo>
                <a:lnTo>
                  <a:pt x="198374" y="0"/>
                </a:lnTo>
                <a:close/>
              </a:path>
            </a:pathLst>
          </a:custGeom>
          <a:solidFill>
            <a:srgbClr val="497DBA"/>
          </a:solidFill>
        </p:spPr>
        <p:txBody>
          <a:bodyPr wrap="square" lIns="0" tIns="0" rIns="0" bIns="0" rtlCol="0"/>
          <a:lstStyle/>
          <a:p>
            <a:endParaRPr/>
          </a:p>
        </p:txBody>
      </p:sp>
      <p:sp>
        <p:nvSpPr>
          <p:cNvPr id="33" name="object 33"/>
          <p:cNvSpPr txBox="1"/>
          <p:nvPr/>
        </p:nvSpPr>
        <p:spPr>
          <a:xfrm>
            <a:off x="7133081" y="1865757"/>
            <a:ext cx="101028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Gas</a:t>
            </a:r>
            <a:r>
              <a:rPr sz="1800" spc="-70" dirty="0">
                <a:latin typeface="Times New Roman"/>
                <a:cs typeface="Times New Roman"/>
              </a:rPr>
              <a:t> </a:t>
            </a:r>
            <a:r>
              <a:rPr sz="1800" dirty="0">
                <a:latin typeface="Times New Roman"/>
                <a:cs typeface="Times New Roman"/>
              </a:rPr>
              <a:t>Outlet</a:t>
            </a:r>
            <a:endParaRPr sz="1800">
              <a:latin typeface="Times New Roman"/>
              <a:cs typeface="Times New Roman"/>
            </a:endParaRPr>
          </a:p>
        </p:txBody>
      </p:sp>
      <p:sp>
        <p:nvSpPr>
          <p:cNvPr id="34" name="object 34"/>
          <p:cNvSpPr/>
          <p:nvPr/>
        </p:nvSpPr>
        <p:spPr>
          <a:xfrm>
            <a:off x="7467600" y="3727577"/>
            <a:ext cx="458470" cy="119380"/>
          </a:xfrm>
          <a:custGeom>
            <a:avLst/>
            <a:gdLst/>
            <a:ahLst/>
            <a:cxnLst/>
            <a:rect l="l" t="t" r="r" b="b"/>
            <a:pathLst>
              <a:path w="458470" h="119379">
                <a:moveTo>
                  <a:pt x="78867" y="16891"/>
                </a:moveTo>
                <a:lnTo>
                  <a:pt x="76200" y="19050"/>
                </a:lnTo>
                <a:lnTo>
                  <a:pt x="0" y="82423"/>
                </a:lnTo>
                <a:lnTo>
                  <a:pt x="95884" y="118872"/>
                </a:lnTo>
                <a:lnTo>
                  <a:pt x="99568" y="117221"/>
                </a:lnTo>
                <a:lnTo>
                  <a:pt x="102107" y="110617"/>
                </a:lnTo>
                <a:lnTo>
                  <a:pt x="100456" y="106934"/>
                </a:lnTo>
                <a:lnTo>
                  <a:pt x="97154" y="105791"/>
                </a:lnTo>
                <a:lnTo>
                  <a:pt x="46689" y="86614"/>
                </a:lnTo>
                <a:lnTo>
                  <a:pt x="13461" y="86614"/>
                </a:lnTo>
                <a:lnTo>
                  <a:pt x="11302" y="74041"/>
                </a:lnTo>
                <a:lnTo>
                  <a:pt x="34618" y="70160"/>
                </a:lnTo>
                <a:lnTo>
                  <a:pt x="84327" y="28829"/>
                </a:lnTo>
                <a:lnTo>
                  <a:pt x="86995" y="26670"/>
                </a:lnTo>
                <a:lnTo>
                  <a:pt x="87375" y="22606"/>
                </a:lnTo>
                <a:lnTo>
                  <a:pt x="85090" y="19939"/>
                </a:lnTo>
                <a:lnTo>
                  <a:pt x="82930" y="17272"/>
                </a:lnTo>
                <a:lnTo>
                  <a:pt x="78867" y="16891"/>
                </a:lnTo>
                <a:close/>
              </a:path>
              <a:path w="458470" h="119379">
                <a:moveTo>
                  <a:pt x="34618" y="70160"/>
                </a:moveTo>
                <a:lnTo>
                  <a:pt x="11302" y="74041"/>
                </a:lnTo>
                <a:lnTo>
                  <a:pt x="13461" y="86614"/>
                </a:lnTo>
                <a:lnTo>
                  <a:pt x="21839" y="85217"/>
                </a:lnTo>
                <a:lnTo>
                  <a:pt x="16509" y="85217"/>
                </a:lnTo>
                <a:lnTo>
                  <a:pt x="14604" y="74422"/>
                </a:lnTo>
                <a:lnTo>
                  <a:pt x="29493" y="74422"/>
                </a:lnTo>
                <a:lnTo>
                  <a:pt x="34618" y="70160"/>
                </a:lnTo>
                <a:close/>
              </a:path>
              <a:path w="458470" h="119379">
                <a:moveTo>
                  <a:pt x="36554" y="82762"/>
                </a:moveTo>
                <a:lnTo>
                  <a:pt x="13461" y="86614"/>
                </a:lnTo>
                <a:lnTo>
                  <a:pt x="46689" y="86614"/>
                </a:lnTo>
                <a:lnTo>
                  <a:pt x="36554" y="82762"/>
                </a:lnTo>
                <a:close/>
              </a:path>
              <a:path w="458470" h="119379">
                <a:moveTo>
                  <a:pt x="14604" y="74422"/>
                </a:moveTo>
                <a:lnTo>
                  <a:pt x="16509" y="85217"/>
                </a:lnTo>
                <a:lnTo>
                  <a:pt x="24823" y="78304"/>
                </a:lnTo>
                <a:lnTo>
                  <a:pt x="14604" y="74422"/>
                </a:lnTo>
                <a:close/>
              </a:path>
              <a:path w="458470" h="119379">
                <a:moveTo>
                  <a:pt x="24823" y="78304"/>
                </a:moveTo>
                <a:lnTo>
                  <a:pt x="16509" y="85217"/>
                </a:lnTo>
                <a:lnTo>
                  <a:pt x="21839" y="85217"/>
                </a:lnTo>
                <a:lnTo>
                  <a:pt x="36554" y="82762"/>
                </a:lnTo>
                <a:lnTo>
                  <a:pt x="24823" y="78304"/>
                </a:lnTo>
                <a:close/>
              </a:path>
              <a:path w="458470" h="119379">
                <a:moveTo>
                  <a:pt x="456183" y="0"/>
                </a:moveTo>
                <a:lnTo>
                  <a:pt x="34618" y="70160"/>
                </a:lnTo>
                <a:lnTo>
                  <a:pt x="24823" y="78304"/>
                </a:lnTo>
                <a:lnTo>
                  <a:pt x="36554" y="82762"/>
                </a:lnTo>
                <a:lnTo>
                  <a:pt x="458216" y="12446"/>
                </a:lnTo>
                <a:lnTo>
                  <a:pt x="456183" y="0"/>
                </a:lnTo>
                <a:close/>
              </a:path>
              <a:path w="458470" h="119379">
                <a:moveTo>
                  <a:pt x="29493" y="74422"/>
                </a:moveTo>
                <a:lnTo>
                  <a:pt x="14604" y="74422"/>
                </a:lnTo>
                <a:lnTo>
                  <a:pt x="24823" y="78304"/>
                </a:lnTo>
                <a:lnTo>
                  <a:pt x="29493" y="74422"/>
                </a:lnTo>
                <a:close/>
              </a:path>
            </a:pathLst>
          </a:custGeom>
          <a:solidFill>
            <a:srgbClr val="497DBA"/>
          </a:solidFill>
        </p:spPr>
        <p:txBody>
          <a:bodyPr wrap="square" lIns="0" tIns="0" rIns="0" bIns="0" rtlCol="0"/>
          <a:lstStyle/>
          <a:p>
            <a:endParaRPr/>
          </a:p>
        </p:txBody>
      </p:sp>
      <p:sp>
        <p:nvSpPr>
          <p:cNvPr id="35" name="object 35"/>
          <p:cNvSpPr txBox="1"/>
          <p:nvPr/>
        </p:nvSpPr>
        <p:spPr>
          <a:xfrm>
            <a:off x="7848981" y="3532454"/>
            <a:ext cx="746760" cy="513080"/>
          </a:xfrm>
          <a:prstGeom prst="rect">
            <a:avLst/>
          </a:prstGeom>
        </p:spPr>
        <p:txBody>
          <a:bodyPr vert="horz" wrap="square" lIns="0" tIns="12065" rIns="0" bIns="0" rtlCol="0">
            <a:spAutoFit/>
          </a:bodyPr>
          <a:lstStyle/>
          <a:p>
            <a:pPr marL="12700">
              <a:lnSpc>
                <a:spcPct val="100000"/>
              </a:lnSpc>
              <a:spcBef>
                <a:spcPts val="95"/>
              </a:spcBef>
            </a:pPr>
            <a:r>
              <a:rPr sz="1600" spc="-30" dirty="0">
                <a:latin typeface="Times New Roman"/>
                <a:cs typeface="Times New Roman"/>
              </a:rPr>
              <a:t>Water</a:t>
            </a:r>
            <a:endParaRPr sz="1600">
              <a:latin typeface="Times New Roman"/>
              <a:cs typeface="Times New Roman"/>
            </a:endParaRPr>
          </a:p>
          <a:p>
            <a:pPr marL="12700">
              <a:lnSpc>
                <a:spcPct val="100000"/>
              </a:lnSpc>
              <a:spcBef>
                <a:spcPts val="5"/>
              </a:spcBef>
            </a:pPr>
            <a:r>
              <a:rPr sz="1600" spc="-5" dirty="0">
                <a:latin typeface="Times New Roman"/>
                <a:cs typeface="Times New Roman"/>
              </a:rPr>
              <a:t>reservoir</a:t>
            </a:r>
            <a:endParaRPr sz="1600">
              <a:latin typeface="Times New Roman"/>
              <a:cs typeface="Times New Roman"/>
            </a:endParaRPr>
          </a:p>
        </p:txBody>
      </p:sp>
      <p:sp>
        <p:nvSpPr>
          <p:cNvPr id="36" name="object 36"/>
          <p:cNvSpPr/>
          <p:nvPr/>
        </p:nvSpPr>
        <p:spPr>
          <a:xfrm>
            <a:off x="7391400" y="3117976"/>
            <a:ext cx="611505" cy="187325"/>
          </a:xfrm>
          <a:custGeom>
            <a:avLst/>
            <a:gdLst/>
            <a:ahLst/>
            <a:cxnLst/>
            <a:rect l="l" t="t" r="r" b="b"/>
            <a:pathLst>
              <a:path w="611504" h="187325">
                <a:moveTo>
                  <a:pt x="77470" y="86995"/>
                </a:moveTo>
                <a:lnTo>
                  <a:pt x="73405" y="86995"/>
                </a:lnTo>
                <a:lnTo>
                  <a:pt x="70866" y="89408"/>
                </a:lnTo>
                <a:lnTo>
                  <a:pt x="0" y="158623"/>
                </a:lnTo>
                <a:lnTo>
                  <a:pt x="98551" y="187325"/>
                </a:lnTo>
                <a:lnTo>
                  <a:pt x="101980" y="185293"/>
                </a:lnTo>
                <a:lnTo>
                  <a:pt x="102997" y="181990"/>
                </a:lnTo>
                <a:lnTo>
                  <a:pt x="104013" y="178562"/>
                </a:lnTo>
                <a:lnTo>
                  <a:pt x="101980" y="175133"/>
                </a:lnTo>
                <a:lnTo>
                  <a:pt x="98678" y="174117"/>
                </a:lnTo>
                <a:lnTo>
                  <a:pt x="55887" y="161671"/>
                </a:lnTo>
                <a:lnTo>
                  <a:pt x="13716" y="161671"/>
                </a:lnTo>
                <a:lnTo>
                  <a:pt x="10668" y="149351"/>
                </a:lnTo>
                <a:lnTo>
                  <a:pt x="33564" y="143627"/>
                </a:lnTo>
                <a:lnTo>
                  <a:pt x="79755" y="98551"/>
                </a:lnTo>
                <a:lnTo>
                  <a:pt x="82296" y="96012"/>
                </a:lnTo>
                <a:lnTo>
                  <a:pt x="82296" y="92075"/>
                </a:lnTo>
                <a:lnTo>
                  <a:pt x="77470" y="86995"/>
                </a:lnTo>
                <a:close/>
              </a:path>
              <a:path w="611504" h="187325">
                <a:moveTo>
                  <a:pt x="33564" y="143627"/>
                </a:moveTo>
                <a:lnTo>
                  <a:pt x="10668" y="149351"/>
                </a:lnTo>
                <a:lnTo>
                  <a:pt x="13716" y="161671"/>
                </a:lnTo>
                <a:lnTo>
                  <a:pt x="19812" y="160147"/>
                </a:lnTo>
                <a:lnTo>
                  <a:pt x="16636" y="160147"/>
                </a:lnTo>
                <a:lnTo>
                  <a:pt x="13970" y="149478"/>
                </a:lnTo>
                <a:lnTo>
                  <a:pt x="27568" y="149478"/>
                </a:lnTo>
                <a:lnTo>
                  <a:pt x="33564" y="143627"/>
                </a:lnTo>
                <a:close/>
              </a:path>
              <a:path w="611504" h="187325">
                <a:moveTo>
                  <a:pt x="36394" y="156001"/>
                </a:moveTo>
                <a:lnTo>
                  <a:pt x="13716" y="161671"/>
                </a:lnTo>
                <a:lnTo>
                  <a:pt x="55887" y="161671"/>
                </a:lnTo>
                <a:lnTo>
                  <a:pt x="36394" y="156001"/>
                </a:lnTo>
                <a:close/>
              </a:path>
              <a:path w="611504" h="187325">
                <a:moveTo>
                  <a:pt x="13970" y="149478"/>
                </a:moveTo>
                <a:lnTo>
                  <a:pt x="16636" y="160147"/>
                </a:lnTo>
                <a:lnTo>
                  <a:pt x="24446" y="152526"/>
                </a:lnTo>
                <a:lnTo>
                  <a:pt x="13970" y="149478"/>
                </a:lnTo>
                <a:close/>
              </a:path>
              <a:path w="611504" h="187325">
                <a:moveTo>
                  <a:pt x="24446" y="152526"/>
                </a:moveTo>
                <a:lnTo>
                  <a:pt x="16636" y="160147"/>
                </a:lnTo>
                <a:lnTo>
                  <a:pt x="19812" y="160147"/>
                </a:lnTo>
                <a:lnTo>
                  <a:pt x="36394" y="156001"/>
                </a:lnTo>
                <a:lnTo>
                  <a:pt x="24446" y="152526"/>
                </a:lnTo>
                <a:close/>
              </a:path>
              <a:path w="611504" h="187325">
                <a:moveTo>
                  <a:pt x="608076" y="0"/>
                </a:moveTo>
                <a:lnTo>
                  <a:pt x="33564" y="143627"/>
                </a:lnTo>
                <a:lnTo>
                  <a:pt x="24446" y="152526"/>
                </a:lnTo>
                <a:lnTo>
                  <a:pt x="36394" y="156001"/>
                </a:lnTo>
                <a:lnTo>
                  <a:pt x="611124" y="12319"/>
                </a:lnTo>
                <a:lnTo>
                  <a:pt x="608076" y="0"/>
                </a:lnTo>
                <a:close/>
              </a:path>
              <a:path w="611504" h="187325">
                <a:moveTo>
                  <a:pt x="27568" y="149478"/>
                </a:moveTo>
                <a:lnTo>
                  <a:pt x="13970" y="149478"/>
                </a:lnTo>
                <a:lnTo>
                  <a:pt x="24446" y="152526"/>
                </a:lnTo>
                <a:lnTo>
                  <a:pt x="27568" y="149478"/>
                </a:lnTo>
                <a:close/>
              </a:path>
            </a:pathLst>
          </a:custGeom>
          <a:solidFill>
            <a:srgbClr val="497DBA"/>
          </a:solidFill>
        </p:spPr>
        <p:txBody>
          <a:bodyPr wrap="square" lIns="0" tIns="0" rIns="0" bIns="0" rtlCol="0"/>
          <a:lstStyle/>
          <a:p>
            <a:endParaRPr/>
          </a:p>
        </p:txBody>
      </p:sp>
      <p:sp>
        <p:nvSpPr>
          <p:cNvPr id="37" name="object 37"/>
          <p:cNvSpPr txBox="1"/>
          <p:nvPr/>
        </p:nvSpPr>
        <p:spPr>
          <a:xfrm>
            <a:off x="7776209" y="2846958"/>
            <a:ext cx="81978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Times New Roman"/>
                <a:cs typeface="Times New Roman"/>
              </a:rPr>
              <a:t>Bent</a:t>
            </a:r>
            <a:r>
              <a:rPr sz="1600" spc="-85" dirty="0">
                <a:latin typeface="Times New Roman"/>
                <a:cs typeface="Times New Roman"/>
              </a:rPr>
              <a:t> </a:t>
            </a:r>
            <a:r>
              <a:rPr sz="1600" spc="-5" dirty="0">
                <a:latin typeface="Times New Roman"/>
                <a:cs typeface="Times New Roman"/>
              </a:rPr>
              <a:t>wire </a:t>
            </a:r>
            <a:r>
              <a:rPr sz="1600" spc="-385" dirty="0">
                <a:latin typeface="Times New Roman"/>
                <a:cs typeface="Times New Roman"/>
              </a:rPr>
              <a:t> </a:t>
            </a:r>
            <a:r>
              <a:rPr sz="1600" spc="-5" dirty="0">
                <a:latin typeface="Times New Roman"/>
                <a:cs typeface="Times New Roman"/>
              </a:rPr>
              <a:t>supports</a:t>
            </a:r>
            <a:endParaRPr sz="1600">
              <a:latin typeface="Times New Roman"/>
              <a:cs typeface="Times New Roman"/>
            </a:endParaRPr>
          </a:p>
        </p:txBody>
      </p:sp>
      <p:sp>
        <p:nvSpPr>
          <p:cNvPr id="41" name="object 41"/>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131</a:t>
            </a:fld>
            <a:endParaRPr dirty="0"/>
          </a:p>
        </p:txBody>
      </p:sp>
      <p:sp>
        <p:nvSpPr>
          <p:cNvPr id="38" name="object 38"/>
          <p:cNvSpPr txBox="1"/>
          <p:nvPr/>
        </p:nvSpPr>
        <p:spPr>
          <a:xfrm>
            <a:off x="3736975" y="4218813"/>
            <a:ext cx="5211445" cy="755650"/>
          </a:xfrm>
          <a:prstGeom prst="rect">
            <a:avLst/>
          </a:prstGeom>
        </p:spPr>
        <p:txBody>
          <a:bodyPr vert="horz" wrap="square" lIns="0" tIns="12065" rIns="0" bIns="0" rtlCol="0">
            <a:spAutoFit/>
          </a:bodyPr>
          <a:lstStyle/>
          <a:p>
            <a:pPr marL="1358265" marR="2582545" indent="-50800">
              <a:lnSpc>
                <a:spcPct val="100000"/>
              </a:lnSpc>
              <a:spcBef>
                <a:spcPts val="95"/>
              </a:spcBef>
            </a:pPr>
            <a:r>
              <a:rPr sz="1600" dirty="0">
                <a:latin typeface="Times New Roman"/>
                <a:cs typeface="Times New Roman"/>
              </a:rPr>
              <a:t>10 </a:t>
            </a:r>
            <a:r>
              <a:rPr sz="1600" spc="-5" dirty="0">
                <a:latin typeface="Times New Roman"/>
                <a:cs typeface="Times New Roman"/>
              </a:rPr>
              <a:t>litre capacity </a:t>
            </a:r>
            <a:r>
              <a:rPr sz="1600" spc="-385" dirty="0">
                <a:latin typeface="Times New Roman"/>
                <a:cs typeface="Times New Roman"/>
              </a:rPr>
              <a:t> </a:t>
            </a:r>
            <a:r>
              <a:rPr sz="1600" spc="-5" dirty="0">
                <a:latin typeface="Times New Roman"/>
                <a:cs typeface="Times New Roman"/>
              </a:rPr>
              <a:t>water</a:t>
            </a:r>
            <a:r>
              <a:rPr sz="1600" spc="-25" dirty="0">
                <a:latin typeface="Times New Roman"/>
                <a:cs typeface="Times New Roman"/>
              </a:rPr>
              <a:t> </a:t>
            </a:r>
            <a:r>
              <a:rPr sz="1600" spc="-5" dirty="0">
                <a:latin typeface="Times New Roman"/>
                <a:cs typeface="Times New Roman"/>
              </a:rPr>
              <a:t>container</a:t>
            </a:r>
            <a:endParaRPr sz="1600">
              <a:latin typeface="Times New Roman"/>
              <a:cs typeface="Times New Roman"/>
            </a:endParaRPr>
          </a:p>
          <a:p>
            <a:pPr marL="12700">
              <a:lnSpc>
                <a:spcPts val="1910"/>
              </a:lnSpc>
            </a:pPr>
            <a:r>
              <a:rPr sz="1800" b="1" dirty="0">
                <a:latin typeface="Times New Roman"/>
                <a:cs typeface="Times New Roman"/>
              </a:rPr>
              <a:t>Fig:</a:t>
            </a:r>
            <a:r>
              <a:rPr sz="1800" b="1" spc="-15" dirty="0">
                <a:latin typeface="Times New Roman"/>
                <a:cs typeface="Times New Roman"/>
              </a:rPr>
              <a:t> </a:t>
            </a:r>
            <a:r>
              <a:rPr sz="1800" dirty="0">
                <a:latin typeface="Times New Roman"/>
                <a:cs typeface="Times New Roman"/>
              </a:rPr>
              <a:t>Experimental</a:t>
            </a:r>
            <a:r>
              <a:rPr sz="1800" spc="-20" dirty="0">
                <a:latin typeface="Times New Roman"/>
                <a:cs typeface="Times New Roman"/>
              </a:rPr>
              <a:t> </a:t>
            </a:r>
            <a:r>
              <a:rPr sz="1800" dirty="0">
                <a:latin typeface="Times New Roman"/>
                <a:cs typeface="Times New Roman"/>
              </a:rPr>
              <a:t>batch</a:t>
            </a:r>
            <a:r>
              <a:rPr sz="1800" spc="-25" dirty="0">
                <a:latin typeface="Times New Roman"/>
                <a:cs typeface="Times New Roman"/>
              </a:rPr>
              <a:t> </a:t>
            </a:r>
            <a:r>
              <a:rPr sz="1800" spc="-5" dirty="0">
                <a:latin typeface="Times New Roman"/>
                <a:cs typeface="Times New Roman"/>
              </a:rPr>
              <a:t>methane </a:t>
            </a:r>
            <a:r>
              <a:rPr sz="1800" dirty="0">
                <a:latin typeface="Times New Roman"/>
                <a:cs typeface="Times New Roman"/>
              </a:rPr>
              <a:t>digester</a:t>
            </a:r>
            <a:r>
              <a:rPr sz="1800" spc="-10" dirty="0">
                <a:latin typeface="Times New Roman"/>
                <a:cs typeface="Times New Roman"/>
              </a:rPr>
              <a:t> </a:t>
            </a:r>
            <a:r>
              <a:rPr sz="1800" dirty="0">
                <a:latin typeface="Times New Roman"/>
                <a:cs typeface="Times New Roman"/>
              </a:rPr>
              <a:t>(Borda,</a:t>
            </a:r>
            <a:r>
              <a:rPr sz="1800" spc="-15" dirty="0">
                <a:latin typeface="Times New Roman"/>
                <a:cs typeface="Times New Roman"/>
              </a:rPr>
              <a:t> </a:t>
            </a:r>
            <a:r>
              <a:rPr sz="1800" dirty="0">
                <a:latin typeface="Times New Roman"/>
                <a:cs typeface="Times New Roman"/>
              </a:rPr>
              <a:t>1979)</a:t>
            </a:r>
            <a:endParaRPr sz="1800">
              <a:latin typeface="Times New Roman"/>
              <a:cs typeface="Times New Roman"/>
            </a:endParaRPr>
          </a:p>
        </p:txBody>
      </p:sp>
      <p:sp>
        <p:nvSpPr>
          <p:cNvPr id="39" name="object 39"/>
          <p:cNvSpPr txBox="1">
            <a:spLocks noGrp="1"/>
          </p:cNvSpPr>
          <p:nvPr>
            <p:ph type="title"/>
          </p:nvPr>
        </p:nvSpPr>
        <p:spPr>
          <a:xfrm>
            <a:off x="154939" y="0"/>
            <a:ext cx="8759825" cy="1397635"/>
          </a:xfrm>
          <a:prstGeom prst="rect">
            <a:avLst/>
          </a:prstGeom>
        </p:spPr>
        <p:txBody>
          <a:bodyPr vert="horz" wrap="square" lIns="0" tIns="12065" rIns="0" bIns="0" rtlCol="0">
            <a:spAutoFit/>
          </a:bodyPr>
          <a:lstStyle/>
          <a:p>
            <a:pPr marL="12700" marR="5080" indent="914400" algn="just">
              <a:lnSpc>
                <a:spcPct val="150100"/>
              </a:lnSpc>
              <a:spcBef>
                <a:spcPts val="95"/>
              </a:spcBef>
            </a:pPr>
            <a:r>
              <a:rPr dirty="0"/>
              <a:t>A </a:t>
            </a:r>
            <a:r>
              <a:rPr spc="-5" dirty="0"/>
              <a:t>typical miniature digester </a:t>
            </a:r>
            <a:r>
              <a:rPr dirty="0"/>
              <a:t>with a </a:t>
            </a:r>
            <a:r>
              <a:rPr spc="-5" dirty="0"/>
              <a:t>tank </a:t>
            </a:r>
            <a:r>
              <a:rPr dirty="0"/>
              <a:t>of </a:t>
            </a:r>
            <a:r>
              <a:rPr spc="-5" dirty="0"/>
              <a:t>10 liter is </a:t>
            </a:r>
            <a:r>
              <a:rPr dirty="0"/>
              <a:t>shown </a:t>
            </a:r>
            <a:r>
              <a:rPr spc="-10" dirty="0"/>
              <a:t>in </a:t>
            </a:r>
            <a:r>
              <a:rPr spc="-5" dirty="0"/>
              <a:t>the figure </a:t>
            </a:r>
            <a:r>
              <a:rPr dirty="0"/>
              <a:t> </a:t>
            </a:r>
            <a:r>
              <a:rPr spc="-25" dirty="0"/>
              <a:t>below.</a:t>
            </a:r>
            <a:r>
              <a:rPr spc="-20" dirty="0"/>
              <a:t> </a:t>
            </a:r>
            <a:r>
              <a:rPr dirty="0">
                <a:solidFill>
                  <a:srgbClr val="FF0000"/>
                </a:solidFill>
              </a:rPr>
              <a:t>The</a:t>
            </a:r>
            <a:r>
              <a:rPr spc="5" dirty="0">
                <a:solidFill>
                  <a:srgbClr val="FF0000"/>
                </a:solidFill>
              </a:rPr>
              <a:t> </a:t>
            </a:r>
            <a:r>
              <a:rPr spc="-5" dirty="0">
                <a:solidFill>
                  <a:srgbClr val="FF0000"/>
                </a:solidFill>
              </a:rPr>
              <a:t>batch</a:t>
            </a:r>
            <a:r>
              <a:rPr dirty="0">
                <a:solidFill>
                  <a:srgbClr val="FF0000"/>
                </a:solidFill>
              </a:rPr>
              <a:t> </a:t>
            </a:r>
            <a:r>
              <a:rPr spc="-5" dirty="0">
                <a:solidFill>
                  <a:srgbClr val="FF0000"/>
                </a:solidFill>
              </a:rPr>
              <a:t>digesters</a:t>
            </a:r>
            <a:r>
              <a:rPr dirty="0">
                <a:solidFill>
                  <a:srgbClr val="FF0000"/>
                </a:solidFill>
              </a:rPr>
              <a:t> are</a:t>
            </a:r>
            <a:r>
              <a:rPr spc="5" dirty="0">
                <a:solidFill>
                  <a:srgbClr val="FF0000"/>
                </a:solidFill>
              </a:rPr>
              <a:t> </a:t>
            </a:r>
            <a:r>
              <a:rPr spc="-5" dirty="0">
                <a:solidFill>
                  <a:srgbClr val="FF0000"/>
                </a:solidFill>
              </a:rPr>
              <a:t>suitable</a:t>
            </a:r>
            <a:r>
              <a:rPr dirty="0">
                <a:solidFill>
                  <a:srgbClr val="FF0000"/>
                </a:solidFill>
              </a:rPr>
              <a:t> </a:t>
            </a:r>
            <a:r>
              <a:rPr spc="-5" dirty="0">
                <a:solidFill>
                  <a:srgbClr val="FF0000"/>
                </a:solidFill>
              </a:rPr>
              <a:t>for</a:t>
            </a:r>
            <a:r>
              <a:rPr dirty="0">
                <a:solidFill>
                  <a:srgbClr val="FF0000"/>
                </a:solidFill>
              </a:rPr>
              <a:t> </a:t>
            </a:r>
            <a:r>
              <a:rPr spc="-5" dirty="0">
                <a:solidFill>
                  <a:srgbClr val="FF0000"/>
                </a:solidFill>
              </a:rPr>
              <a:t>fibrous</a:t>
            </a:r>
            <a:r>
              <a:rPr dirty="0">
                <a:solidFill>
                  <a:srgbClr val="FF0000"/>
                </a:solidFill>
              </a:rPr>
              <a:t> </a:t>
            </a:r>
            <a:r>
              <a:rPr spc="-5" dirty="0">
                <a:solidFill>
                  <a:srgbClr val="FF0000"/>
                </a:solidFill>
              </a:rPr>
              <a:t>waste</a:t>
            </a:r>
            <a:r>
              <a:rPr dirty="0">
                <a:solidFill>
                  <a:srgbClr val="FF0000"/>
                </a:solidFill>
              </a:rPr>
              <a:t> </a:t>
            </a:r>
            <a:r>
              <a:rPr spc="-5" dirty="0">
                <a:solidFill>
                  <a:srgbClr val="FF0000"/>
                </a:solidFill>
              </a:rPr>
              <a:t>and</a:t>
            </a:r>
            <a:r>
              <a:rPr dirty="0">
                <a:solidFill>
                  <a:srgbClr val="FF0000"/>
                </a:solidFill>
              </a:rPr>
              <a:t> </a:t>
            </a:r>
            <a:r>
              <a:rPr spc="-10" dirty="0">
                <a:solidFill>
                  <a:srgbClr val="FF0000"/>
                </a:solidFill>
              </a:rPr>
              <a:t>difficult</a:t>
            </a:r>
            <a:r>
              <a:rPr spc="-5" dirty="0">
                <a:solidFill>
                  <a:srgbClr val="FF0000"/>
                </a:solidFill>
              </a:rPr>
              <a:t> to</a:t>
            </a:r>
            <a:r>
              <a:rPr dirty="0">
                <a:solidFill>
                  <a:srgbClr val="FF0000"/>
                </a:solidFill>
              </a:rPr>
              <a:t> </a:t>
            </a:r>
            <a:r>
              <a:rPr spc="-5" dirty="0">
                <a:solidFill>
                  <a:srgbClr val="FF0000"/>
                </a:solidFill>
              </a:rPr>
              <a:t>digest</a:t>
            </a:r>
            <a:r>
              <a:rPr spc="-5" dirty="0"/>
              <a:t>. </a:t>
            </a:r>
            <a:r>
              <a:rPr spc="-490" dirty="0"/>
              <a:t> </a:t>
            </a:r>
            <a:r>
              <a:rPr dirty="0"/>
              <a:t>According</a:t>
            </a:r>
            <a:r>
              <a:rPr spc="215" dirty="0"/>
              <a:t> </a:t>
            </a:r>
            <a:r>
              <a:rPr spc="-10" dirty="0"/>
              <a:t>to</a:t>
            </a:r>
            <a:r>
              <a:rPr spc="220" dirty="0"/>
              <a:t> </a:t>
            </a:r>
            <a:r>
              <a:rPr dirty="0"/>
              <a:t>the</a:t>
            </a:r>
            <a:r>
              <a:rPr spc="215" dirty="0"/>
              <a:t> </a:t>
            </a:r>
            <a:r>
              <a:rPr spc="-5" dirty="0"/>
              <a:t>availability</a:t>
            </a:r>
            <a:r>
              <a:rPr spc="215" dirty="0"/>
              <a:t> </a:t>
            </a:r>
            <a:r>
              <a:rPr dirty="0"/>
              <a:t>of</a:t>
            </a:r>
            <a:r>
              <a:rPr spc="204" dirty="0"/>
              <a:t> </a:t>
            </a:r>
            <a:r>
              <a:rPr dirty="0"/>
              <a:t>the</a:t>
            </a:r>
            <a:r>
              <a:rPr spc="200" dirty="0"/>
              <a:t> </a:t>
            </a:r>
            <a:r>
              <a:rPr spc="-5" dirty="0"/>
              <a:t>waste,</a:t>
            </a:r>
            <a:r>
              <a:rPr spc="225" dirty="0"/>
              <a:t> </a:t>
            </a:r>
            <a:r>
              <a:rPr spc="-10" dirty="0"/>
              <a:t>this</a:t>
            </a:r>
            <a:r>
              <a:rPr spc="225" dirty="0"/>
              <a:t> </a:t>
            </a:r>
            <a:r>
              <a:rPr spc="-5" dirty="0"/>
              <a:t>is</a:t>
            </a:r>
            <a:r>
              <a:rPr spc="220" dirty="0"/>
              <a:t> </a:t>
            </a:r>
            <a:r>
              <a:rPr spc="-5" dirty="0"/>
              <a:t>more</a:t>
            </a:r>
            <a:r>
              <a:rPr spc="220" dirty="0"/>
              <a:t> </a:t>
            </a:r>
            <a:r>
              <a:rPr spc="-5" dirty="0"/>
              <a:t>suitable</a:t>
            </a:r>
            <a:r>
              <a:rPr spc="210" dirty="0"/>
              <a:t> </a:t>
            </a:r>
            <a:r>
              <a:rPr spc="-5" dirty="0"/>
              <a:t>for</a:t>
            </a:r>
            <a:r>
              <a:rPr spc="220" dirty="0"/>
              <a:t> </a:t>
            </a:r>
            <a:r>
              <a:rPr spc="-5" dirty="0"/>
              <a:t>irregular</a:t>
            </a:r>
          </a:p>
        </p:txBody>
      </p:sp>
      <p:sp>
        <p:nvSpPr>
          <p:cNvPr id="40" name="object 40"/>
          <p:cNvSpPr txBox="1"/>
          <p:nvPr/>
        </p:nvSpPr>
        <p:spPr>
          <a:xfrm>
            <a:off x="154939" y="1362303"/>
            <a:ext cx="2755265" cy="2312035"/>
          </a:xfrm>
          <a:prstGeom prst="rect">
            <a:avLst/>
          </a:prstGeom>
        </p:spPr>
        <p:txBody>
          <a:bodyPr vert="horz" wrap="square" lIns="0" tIns="12700" rIns="0" bIns="0" rtlCol="0">
            <a:spAutoFit/>
          </a:bodyPr>
          <a:lstStyle/>
          <a:p>
            <a:pPr marL="12700" marR="5080">
              <a:lnSpc>
                <a:spcPct val="150000"/>
              </a:lnSpc>
              <a:spcBef>
                <a:spcPts val="100"/>
              </a:spcBef>
            </a:pPr>
            <a:r>
              <a:rPr sz="2000" spc="-5" dirty="0">
                <a:latin typeface="Times New Roman"/>
                <a:cs typeface="Times New Roman"/>
              </a:rPr>
              <a:t>availability </a:t>
            </a:r>
            <a:r>
              <a:rPr sz="2000" dirty="0">
                <a:latin typeface="Times New Roman"/>
                <a:cs typeface="Times New Roman"/>
              </a:rPr>
              <a:t>of waste. For </a:t>
            </a:r>
            <a:r>
              <a:rPr sz="2000" spc="5" dirty="0">
                <a:latin typeface="Times New Roman"/>
                <a:cs typeface="Times New Roman"/>
              </a:rPr>
              <a:t> </a:t>
            </a:r>
            <a:r>
              <a:rPr sz="2000" dirty="0">
                <a:latin typeface="Times New Roman"/>
                <a:cs typeface="Times New Roman"/>
              </a:rPr>
              <a:t>continuous</a:t>
            </a:r>
            <a:r>
              <a:rPr sz="2000" spc="5" dirty="0">
                <a:latin typeface="Times New Roman"/>
                <a:cs typeface="Times New Roman"/>
              </a:rPr>
              <a:t> </a:t>
            </a:r>
            <a:r>
              <a:rPr sz="2000" dirty="0">
                <a:latin typeface="Times New Roman"/>
                <a:cs typeface="Times New Roman"/>
              </a:rPr>
              <a:t>waste </a:t>
            </a:r>
            <a:r>
              <a:rPr sz="2000" spc="-20" dirty="0">
                <a:latin typeface="Times New Roman"/>
                <a:cs typeface="Times New Roman"/>
              </a:rPr>
              <a:t>supply, </a:t>
            </a:r>
            <a:r>
              <a:rPr sz="2000" spc="-15" dirty="0">
                <a:latin typeface="Times New Roman"/>
                <a:cs typeface="Times New Roman"/>
              </a:rPr>
              <a:t> </a:t>
            </a:r>
            <a:r>
              <a:rPr sz="2000" dirty="0">
                <a:latin typeface="Times New Roman"/>
                <a:cs typeface="Times New Roman"/>
              </a:rPr>
              <a:t>batch</a:t>
            </a:r>
            <a:r>
              <a:rPr sz="2000" spc="-30" dirty="0">
                <a:latin typeface="Times New Roman"/>
                <a:cs typeface="Times New Roman"/>
              </a:rPr>
              <a:t> </a:t>
            </a:r>
            <a:r>
              <a:rPr sz="2000" dirty="0">
                <a:latin typeface="Times New Roman"/>
                <a:cs typeface="Times New Roman"/>
              </a:rPr>
              <a:t>digester</a:t>
            </a:r>
            <a:r>
              <a:rPr sz="2000" spc="-35" dirty="0">
                <a:latin typeface="Times New Roman"/>
                <a:cs typeface="Times New Roman"/>
              </a:rPr>
              <a:t> </a:t>
            </a:r>
            <a:r>
              <a:rPr sz="2000" spc="-5" dirty="0">
                <a:latin typeface="Times New Roman"/>
                <a:cs typeface="Times New Roman"/>
              </a:rPr>
              <a:t>can</a:t>
            </a:r>
            <a:r>
              <a:rPr sz="2000" spc="-20" dirty="0">
                <a:latin typeface="Times New Roman"/>
                <a:cs typeface="Times New Roman"/>
              </a:rPr>
              <a:t> </a:t>
            </a:r>
            <a:r>
              <a:rPr sz="2000" dirty="0">
                <a:latin typeface="Times New Roman"/>
                <a:cs typeface="Times New Roman"/>
              </a:rPr>
              <a:t>be</a:t>
            </a:r>
            <a:r>
              <a:rPr sz="2000" spc="-25" dirty="0">
                <a:latin typeface="Times New Roman"/>
                <a:cs typeface="Times New Roman"/>
              </a:rPr>
              <a:t> </a:t>
            </a:r>
            <a:r>
              <a:rPr sz="2000" dirty="0">
                <a:latin typeface="Times New Roman"/>
                <a:cs typeface="Times New Roman"/>
              </a:rPr>
              <a:t>used. </a:t>
            </a:r>
            <a:r>
              <a:rPr sz="2000" spc="-484" dirty="0">
                <a:latin typeface="Times New Roman"/>
                <a:cs typeface="Times New Roman"/>
              </a:rPr>
              <a:t> </a:t>
            </a:r>
            <a:r>
              <a:rPr sz="2000" spc="-20" dirty="0">
                <a:latin typeface="Times New Roman"/>
                <a:cs typeface="Times New Roman"/>
              </a:rPr>
              <a:t>With </a:t>
            </a:r>
            <a:r>
              <a:rPr sz="2000" dirty="0">
                <a:latin typeface="Times New Roman"/>
                <a:cs typeface="Times New Roman"/>
              </a:rPr>
              <a:t>increase of digestion </a:t>
            </a:r>
            <a:r>
              <a:rPr sz="2000" spc="-484" dirty="0">
                <a:latin typeface="Times New Roman"/>
                <a:cs typeface="Times New Roman"/>
              </a:rPr>
              <a:t> </a:t>
            </a:r>
            <a:r>
              <a:rPr sz="2000" spc="-10" dirty="0">
                <a:latin typeface="Times New Roman"/>
                <a:cs typeface="Times New Roman"/>
              </a:rPr>
              <a:t>time.</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30944" y="1435544"/>
            <a:ext cx="5503545" cy="3836035"/>
            <a:chOff x="2730944" y="1435544"/>
            <a:chExt cx="5503545" cy="3836035"/>
          </a:xfrm>
        </p:grpSpPr>
        <p:sp>
          <p:nvSpPr>
            <p:cNvPr id="3" name="object 3"/>
            <p:cNvSpPr/>
            <p:nvPr/>
          </p:nvSpPr>
          <p:spPr>
            <a:xfrm>
              <a:off x="2743962" y="1448562"/>
              <a:ext cx="4572000" cy="3810000"/>
            </a:xfrm>
            <a:custGeom>
              <a:avLst/>
              <a:gdLst/>
              <a:ahLst/>
              <a:cxnLst/>
              <a:rect l="l" t="t" r="r" b="b"/>
              <a:pathLst>
                <a:path w="4572000" h="3810000">
                  <a:moveTo>
                    <a:pt x="0" y="3810000"/>
                  </a:moveTo>
                  <a:lnTo>
                    <a:pt x="4571999" y="3810000"/>
                  </a:lnTo>
                  <a:lnTo>
                    <a:pt x="4571999" y="0"/>
                  </a:lnTo>
                  <a:lnTo>
                    <a:pt x="0" y="0"/>
                  </a:lnTo>
                  <a:lnTo>
                    <a:pt x="0" y="3810000"/>
                  </a:lnTo>
                  <a:close/>
                </a:path>
              </a:pathLst>
            </a:custGeom>
            <a:ln w="25908">
              <a:solidFill>
                <a:srgbClr val="385D89"/>
              </a:solidFill>
            </a:ln>
          </p:spPr>
          <p:txBody>
            <a:bodyPr wrap="square" lIns="0" tIns="0" rIns="0" bIns="0" rtlCol="0"/>
            <a:lstStyle/>
            <a:p>
              <a:endParaRPr/>
            </a:p>
          </p:txBody>
        </p:sp>
        <p:sp>
          <p:nvSpPr>
            <p:cNvPr id="4" name="object 4"/>
            <p:cNvSpPr/>
            <p:nvPr/>
          </p:nvSpPr>
          <p:spPr>
            <a:xfrm>
              <a:off x="3122676" y="5106923"/>
              <a:ext cx="1905" cy="152400"/>
            </a:xfrm>
            <a:custGeom>
              <a:avLst/>
              <a:gdLst/>
              <a:ahLst/>
              <a:cxnLst/>
              <a:rect l="l" t="t" r="r" b="b"/>
              <a:pathLst>
                <a:path w="1905" h="152400">
                  <a:moveTo>
                    <a:pt x="0" y="152400"/>
                  </a:moveTo>
                  <a:lnTo>
                    <a:pt x="1524" y="0"/>
                  </a:lnTo>
                </a:path>
              </a:pathLst>
            </a:custGeom>
            <a:ln w="9144">
              <a:solidFill>
                <a:srgbClr val="497DBA"/>
              </a:solidFill>
            </a:ln>
          </p:spPr>
          <p:txBody>
            <a:bodyPr wrap="square" lIns="0" tIns="0" rIns="0" bIns="0" rtlCol="0"/>
            <a:lstStyle/>
            <a:p>
              <a:endParaRPr/>
            </a:p>
          </p:txBody>
        </p:sp>
        <p:sp>
          <p:nvSpPr>
            <p:cNvPr id="5" name="object 5"/>
            <p:cNvSpPr/>
            <p:nvPr/>
          </p:nvSpPr>
          <p:spPr>
            <a:xfrm>
              <a:off x="3656076" y="5105400"/>
              <a:ext cx="1830705" cy="152400"/>
            </a:xfrm>
            <a:custGeom>
              <a:avLst/>
              <a:gdLst/>
              <a:ahLst/>
              <a:cxnLst/>
              <a:rect l="l" t="t" r="r" b="b"/>
              <a:pathLst>
                <a:path w="1830704" h="152400">
                  <a:moveTo>
                    <a:pt x="0" y="152400"/>
                  </a:moveTo>
                  <a:lnTo>
                    <a:pt x="1524" y="0"/>
                  </a:lnTo>
                </a:path>
                <a:path w="1830704" h="152400">
                  <a:moveTo>
                    <a:pt x="457200" y="152400"/>
                  </a:moveTo>
                  <a:lnTo>
                    <a:pt x="458724" y="0"/>
                  </a:lnTo>
                </a:path>
                <a:path w="1830704" h="152400">
                  <a:moveTo>
                    <a:pt x="914400" y="152400"/>
                  </a:moveTo>
                  <a:lnTo>
                    <a:pt x="915924" y="0"/>
                  </a:lnTo>
                </a:path>
                <a:path w="1830704" h="152400">
                  <a:moveTo>
                    <a:pt x="1371600" y="152400"/>
                  </a:moveTo>
                  <a:lnTo>
                    <a:pt x="1373124" y="0"/>
                  </a:lnTo>
                </a:path>
                <a:path w="1830704" h="152400">
                  <a:moveTo>
                    <a:pt x="1828800" y="152400"/>
                  </a:moveTo>
                  <a:lnTo>
                    <a:pt x="1830324" y="0"/>
                  </a:lnTo>
                </a:path>
              </a:pathLst>
            </a:custGeom>
            <a:ln w="9144">
              <a:solidFill>
                <a:srgbClr val="497DBA"/>
              </a:solidFill>
            </a:ln>
          </p:spPr>
          <p:txBody>
            <a:bodyPr wrap="square" lIns="0" tIns="0" rIns="0" bIns="0" rtlCol="0"/>
            <a:lstStyle/>
            <a:p>
              <a:endParaRPr/>
            </a:p>
          </p:txBody>
        </p:sp>
        <p:sp>
          <p:nvSpPr>
            <p:cNvPr id="6" name="object 6"/>
            <p:cNvSpPr/>
            <p:nvPr/>
          </p:nvSpPr>
          <p:spPr>
            <a:xfrm>
              <a:off x="5942076" y="5105400"/>
              <a:ext cx="1905" cy="152400"/>
            </a:xfrm>
            <a:custGeom>
              <a:avLst/>
              <a:gdLst/>
              <a:ahLst/>
              <a:cxnLst/>
              <a:rect l="l" t="t" r="r" b="b"/>
              <a:pathLst>
                <a:path w="1904" h="152400">
                  <a:moveTo>
                    <a:pt x="0" y="152400"/>
                  </a:moveTo>
                  <a:lnTo>
                    <a:pt x="1524" y="0"/>
                  </a:lnTo>
                </a:path>
              </a:pathLst>
            </a:custGeom>
            <a:ln w="9144">
              <a:solidFill>
                <a:srgbClr val="497DBA"/>
              </a:solidFill>
            </a:ln>
          </p:spPr>
          <p:txBody>
            <a:bodyPr wrap="square" lIns="0" tIns="0" rIns="0" bIns="0" rtlCol="0"/>
            <a:lstStyle/>
            <a:p>
              <a:endParaRPr/>
            </a:p>
          </p:txBody>
        </p:sp>
        <p:sp>
          <p:nvSpPr>
            <p:cNvPr id="7" name="object 7"/>
            <p:cNvSpPr/>
            <p:nvPr/>
          </p:nvSpPr>
          <p:spPr>
            <a:xfrm>
              <a:off x="6399276" y="5105400"/>
              <a:ext cx="459105" cy="152400"/>
            </a:xfrm>
            <a:custGeom>
              <a:avLst/>
              <a:gdLst/>
              <a:ahLst/>
              <a:cxnLst/>
              <a:rect l="l" t="t" r="r" b="b"/>
              <a:pathLst>
                <a:path w="459104" h="152400">
                  <a:moveTo>
                    <a:pt x="0" y="152400"/>
                  </a:moveTo>
                  <a:lnTo>
                    <a:pt x="1650" y="0"/>
                  </a:lnTo>
                </a:path>
                <a:path w="459104" h="152400">
                  <a:moveTo>
                    <a:pt x="457200" y="152400"/>
                  </a:moveTo>
                  <a:lnTo>
                    <a:pt x="458724" y="0"/>
                  </a:lnTo>
                </a:path>
              </a:pathLst>
            </a:custGeom>
            <a:ln w="9144">
              <a:solidFill>
                <a:srgbClr val="497DBA"/>
              </a:solidFill>
            </a:ln>
          </p:spPr>
          <p:txBody>
            <a:bodyPr wrap="square" lIns="0" tIns="0" rIns="0" bIns="0" rtlCol="0"/>
            <a:lstStyle/>
            <a:p>
              <a:endParaRPr/>
            </a:p>
          </p:txBody>
        </p:sp>
        <p:sp>
          <p:nvSpPr>
            <p:cNvPr id="8" name="object 8"/>
            <p:cNvSpPr/>
            <p:nvPr/>
          </p:nvSpPr>
          <p:spPr>
            <a:xfrm>
              <a:off x="2743200" y="3724655"/>
              <a:ext cx="5486400" cy="1536700"/>
            </a:xfrm>
            <a:custGeom>
              <a:avLst/>
              <a:gdLst/>
              <a:ahLst/>
              <a:cxnLst/>
              <a:rect l="l" t="t" r="r" b="b"/>
              <a:pathLst>
                <a:path w="5486400" h="1536700">
                  <a:moveTo>
                    <a:pt x="0" y="1536192"/>
                  </a:moveTo>
                  <a:lnTo>
                    <a:pt x="28154" y="1532953"/>
                  </a:lnTo>
                  <a:lnTo>
                    <a:pt x="56356" y="1529905"/>
                  </a:lnTo>
                  <a:lnTo>
                    <a:pt x="84510" y="1526476"/>
                  </a:lnTo>
                  <a:lnTo>
                    <a:pt x="112522" y="1522095"/>
                  </a:lnTo>
                  <a:lnTo>
                    <a:pt x="141878" y="1514899"/>
                  </a:lnTo>
                  <a:lnTo>
                    <a:pt x="156209" y="1506918"/>
                  </a:lnTo>
                  <a:lnTo>
                    <a:pt x="169779" y="1495984"/>
                  </a:lnTo>
                  <a:lnTo>
                    <a:pt x="196850" y="1479931"/>
                  </a:lnTo>
                  <a:lnTo>
                    <a:pt x="240595" y="1460393"/>
                  </a:lnTo>
                  <a:lnTo>
                    <a:pt x="281305" y="1437767"/>
                  </a:lnTo>
                  <a:lnTo>
                    <a:pt x="288172" y="1427069"/>
                  </a:lnTo>
                  <a:lnTo>
                    <a:pt x="316474" y="1388411"/>
                  </a:lnTo>
                  <a:lnTo>
                    <a:pt x="324373" y="1382014"/>
                  </a:lnTo>
                  <a:lnTo>
                    <a:pt x="331821" y="1375330"/>
                  </a:lnTo>
                  <a:lnTo>
                    <a:pt x="337566" y="1367409"/>
                  </a:lnTo>
                  <a:lnTo>
                    <a:pt x="342340" y="1353831"/>
                  </a:lnTo>
                  <a:lnTo>
                    <a:pt x="344995" y="1339469"/>
                  </a:lnTo>
                  <a:lnTo>
                    <a:pt x="347460" y="1325010"/>
                  </a:lnTo>
                  <a:lnTo>
                    <a:pt x="351663" y="1311148"/>
                  </a:lnTo>
                  <a:lnTo>
                    <a:pt x="362829" y="1290224"/>
                  </a:lnTo>
                  <a:lnTo>
                    <a:pt x="376221" y="1272825"/>
                  </a:lnTo>
                  <a:lnTo>
                    <a:pt x="391400" y="1256998"/>
                  </a:lnTo>
                  <a:lnTo>
                    <a:pt x="407924" y="1240790"/>
                  </a:lnTo>
                  <a:lnTo>
                    <a:pt x="411089" y="1230076"/>
                  </a:lnTo>
                  <a:lnTo>
                    <a:pt x="437649" y="1172946"/>
                  </a:lnTo>
                  <a:lnTo>
                    <a:pt x="471685" y="1123205"/>
                  </a:lnTo>
                  <a:lnTo>
                    <a:pt x="478155" y="1114171"/>
                  </a:lnTo>
                  <a:lnTo>
                    <a:pt x="481268" y="1100004"/>
                  </a:lnTo>
                  <a:lnTo>
                    <a:pt x="492251" y="1057910"/>
                  </a:lnTo>
                  <a:lnTo>
                    <a:pt x="523430" y="1012412"/>
                  </a:lnTo>
                  <a:lnTo>
                    <a:pt x="562610" y="973582"/>
                  </a:lnTo>
                  <a:lnTo>
                    <a:pt x="569495" y="959415"/>
                  </a:lnTo>
                  <a:lnTo>
                    <a:pt x="590676" y="917321"/>
                  </a:lnTo>
                  <a:lnTo>
                    <a:pt x="605059" y="896381"/>
                  </a:lnTo>
                  <a:lnTo>
                    <a:pt x="612429" y="886049"/>
                  </a:lnTo>
                  <a:lnTo>
                    <a:pt x="618871" y="875157"/>
                  </a:lnTo>
                  <a:lnTo>
                    <a:pt x="622841" y="864744"/>
                  </a:lnTo>
                  <a:lnTo>
                    <a:pt x="625681" y="853868"/>
                  </a:lnTo>
                  <a:lnTo>
                    <a:pt x="628640" y="843063"/>
                  </a:lnTo>
                  <a:lnTo>
                    <a:pt x="632967" y="832866"/>
                  </a:lnTo>
                  <a:lnTo>
                    <a:pt x="647152" y="811760"/>
                  </a:lnTo>
                  <a:lnTo>
                    <a:pt x="663193" y="791654"/>
                  </a:lnTo>
                  <a:lnTo>
                    <a:pt x="678187" y="771072"/>
                  </a:lnTo>
                  <a:lnTo>
                    <a:pt x="689228" y="748538"/>
                  </a:lnTo>
                  <a:lnTo>
                    <a:pt x="699337" y="718250"/>
                  </a:lnTo>
                  <a:lnTo>
                    <a:pt x="704628" y="702485"/>
                  </a:lnTo>
                  <a:lnTo>
                    <a:pt x="706203" y="697826"/>
                  </a:lnTo>
                  <a:lnTo>
                    <a:pt x="705165" y="700852"/>
                  </a:lnTo>
                  <a:lnTo>
                    <a:pt x="702616" y="708147"/>
                  </a:lnTo>
                  <a:lnTo>
                    <a:pt x="699657" y="716291"/>
                  </a:lnTo>
                  <a:lnTo>
                    <a:pt x="697391" y="721867"/>
                  </a:lnTo>
                  <a:lnTo>
                    <a:pt x="696920" y="721455"/>
                  </a:lnTo>
                  <a:lnTo>
                    <a:pt x="699345" y="711638"/>
                  </a:lnTo>
                  <a:lnTo>
                    <a:pt x="705770" y="688996"/>
                  </a:lnTo>
                  <a:lnTo>
                    <a:pt x="717296" y="650113"/>
                  </a:lnTo>
                  <a:lnTo>
                    <a:pt x="722969" y="628380"/>
                  </a:lnTo>
                  <a:lnTo>
                    <a:pt x="728392" y="606456"/>
                  </a:lnTo>
                  <a:lnTo>
                    <a:pt x="735316" y="585247"/>
                  </a:lnTo>
                  <a:lnTo>
                    <a:pt x="745489" y="565658"/>
                  </a:lnTo>
                  <a:lnTo>
                    <a:pt x="773557" y="523494"/>
                  </a:lnTo>
                  <a:lnTo>
                    <a:pt x="776384" y="509131"/>
                  </a:lnTo>
                  <a:lnTo>
                    <a:pt x="787653" y="467233"/>
                  </a:lnTo>
                  <a:lnTo>
                    <a:pt x="819247" y="435657"/>
                  </a:lnTo>
                  <a:lnTo>
                    <a:pt x="829817" y="425069"/>
                  </a:lnTo>
                  <a:lnTo>
                    <a:pt x="851535" y="393761"/>
                  </a:lnTo>
                  <a:lnTo>
                    <a:pt x="877482" y="346094"/>
                  </a:lnTo>
                  <a:lnTo>
                    <a:pt x="900374" y="285158"/>
                  </a:lnTo>
                  <a:lnTo>
                    <a:pt x="914273" y="242189"/>
                  </a:lnTo>
                  <a:lnTo>
                    <a:pt x="919924" y="220440"/>
                  </a:lnTo>
                  <a:lnTo>
                    <a:pt x="923274" y="209827"/>
                  </a:lnTo>
                  <a:lnTo>
                    <a:pt x="928242" y="200025"/>
                  </a:lnTo>
                  <a:lnTo>
                    <a:pt x="941605" y="178292"/>
                  </a:lnTo>
                  <a:lnTo>
                    <a:pt x="954468" y="156178"/>
                  </a:lnTo>
                  <a:lnTo>
                    <a:pt x="968283" y="134874"/>
                  </a:lnTo>
                  <a:lnTo>
                    <a:pt x="984503" y="115570"/>
                  </a:lnTo>
                  <a:lnTo>
                    <a:pt x="991713" y="108666"/>
                  </a:lnTo>
                  <a:lnTo>
                    <a:pt x="999029" y="101869"/>
                  </a:lnTo>
                  <a:lnTo>
                    <a:pt x="1006131" y="94906"/>
                  </a:lnTo>
                  <a:lnTo>
                    <a:pt x="1012698" y="87503"/>
                  </a:lnTo>
                  <a:lnTo>
                    <a:pt x="1025257" y="69330"/>
                  </a:lnTo>
                  <a:lnTo>
                    <a:pt x="1037637" y="49847"/>
                  </a:lnTo>
                  <a:lnTo>
                    <a:pt x="1051613" y="31603"/>
                  </a:lnTo>
                  <a:lnTo>
                    <a:pt x="1068959" y="17145"/>
                  </a:lnTo>
                  <a:lnTo>
                    <a:pt x="1078922" y="12388"/>
                  </a:lnTo>
                  <a:lnTo>
                    <a:pt x="1089517" y="9001"/>
                  </a:lnTo>
                  <a:lnTo>
                    <a:pt x="1100373" y="6161"/>
                  </a:lnTo>
                  <a:lnTo>
                    <a:pt x="1111123" y="3048"/>
                  </a:lnTo>
                  <a:lnTo>
                    <a:pt x="1146413" y="5732"/>
                  </a:lnTo>
                  <a:lnTo>
                    <a:pt x="1181798" y="7858"/>
                  </a:lnTo>
                  <a:lnTo>
                    <a:pt x="1216993" y="11102"/>
                  </a:lnTo>
                  <a:lnTo>
                    <a:pt x="1251712" y="17145"/>
                  </a:lnTo>
                  <a:lnTo>
                    <a:pt x="1280558" y="28102"/>
                  </a:lnTo>
                  <a:lnTo>
                    <a:pt x="1293034" y="42989"/>
                  </a:lnTo>
                  <a:lnTo>
                    <a:pt x="1298914" y="62543"/>
                  </a:lnTo>
                  <a:lnTo>
                    <a:pt x="1307973" y="87503"/>
                  </a:lnTo>
                  <a:lnTo>
                    <a:pt x="1336166" y="129667"/>
                  </a:lnTo>
                  <a:lnTo>
                    <a:pt x="1375854" y="174736"/>
                  </a:lnTo>
                  <a:lnTo>
                    <a:pt x="1420495" y="213995"/>
                  </a:lnTo>
                  <a:lnTo>
                    <a:pt x="1448294" y="232161"/>
                  </a:lnTo>
                  <a:lnTo>
                    <a:pt x="1460579" y="240458"/>
                  </a:lnTo>
                  <a:lnTo>
                    <a:pt x="1470411" y="249588"/>
                  </a:lnTo>
                  <a:lnTo>
                    <a:pt x="1490852" y="270256"/>
                  </a:lnTo>
                  <a:lnTo>
                    <a:pt x="1493734" y="281168"/>
                  </a:lnTo>
                  <a:lnTo>
                    <a:pt x="1496187" y="292306"/>
                  </a:lnTo>
                  <a:lnTo>
                    <a:pt x="1499496" y="302992"/>
                  </a:lnTo>
                  <a:lnTo>
                    <a:pt x="1504950" y="312547"/>
                  </a:lnTo>
                  <a:lnTo>
                    <a:pt x="1514181" y="320897"/>
                  </a:lnTo>
                  <a:lnTo>
                    <a:pt x="1525174" y="327342"/>
                  </a:lnTo>
                  <a:lnTo>
                    <a:pt x="1536596" y="333406"/>
                  </a:lnTo>
                  <a:lnTo>
                    <a:pt x="1547114" y="340614"/>
                  </a:lnTo>
                  <a:lnTo>
                    <a:pt x="1577292" y="366934"/>
                  </a:lnTo>
                  <a:lnTo>
                    <a:pt x="1603375" y="396875"/>
                  </a:lnTo>
                  <a:lnTo>
                    <a:pt x="1625478" y="430206"/>
                  </a:lnTo>
                  <a:lnTo>
                    <a:pt x="1659636" y="467233"/>
                  </a:lnTo>
                  <a:lnTo>
                    <a:pt x="1683735" y="498506"/>
                  </a:lnTo>
                  <a:lnTo>
                    <a:pt x="1690675" y="509773"/>
                  </a:lnTo>
                  <a:lnTo>
                    <a:pt x="1688909" y="510174"/>
                  </a:lnTo>
                  <a:lnTo>
                    <a:pt x="1686889" y="508851"/>
                  </a:lnTo>
                  <a:lnTo>
                    <a:pt x="1693067" y="514943"/>
                  </a:lnTo>
                  <a:lnTo>
                    <a:pt x="1715897" y="537591"/>
                  </a:lnTo>
                  <a:lnTo>
                    <a:pt x="1718599" y="548590"/>
                  </a:lnTo>
                  <a:lnTo>
                    <a:pt x="1720754" y="559958"/>
                  </a:lnTo>
                  <a:lnTo>
                    <a:pt x="1724005" y="570684"/>
                  </a:lnTo>
                  <a:lnTo>
                    <a:pt x="1729994" y="579755"/>
                  </a:lnTo>
                  <a:lnTo>
                    <a:pt x="1739189" y="585279"/>
                  </a:lnTo>
                  <a:lnTo>
                    <a:pt x="1750218" y="587851"/>
                  </a:lnTo>
                  <a:lnTo>
                    <a:pt x="1761676" y="589899"/>
                  </a:lnTo>
                  <a:lnTo>
                    <a:pt x="1772158" y="593852"/>
                  </a:lnTo>
                  <a:lnTo>
                    <a:pt x="1779920" y="599916"/>
                  </a:lnTo>
                  <a:lnTo>
                    <a:pt x="1786636" y="607314"/>
                  </a:lnTo>
                  <a:lnTo>
                    <a:pt x="1793160" y="614997"/>
                  </a:lnTo>
                  <a:lnTo>
                    <a:pt x="1800352" y="621919"/>
                  </a:lnTo>
                  <a:lnTo>
                    <a:pt x="1810601" y="629271"/>
                  </a:lnTo>
                  <a:lnTo>
                    <a:pt x="1821386" y="635968"/>
                  </a:lnTo>
                  <a:lnTo>
                    <a:pt x="1832195" y="642689"/>
                  </a:lnTo>
                  <a:lnTo>
                    <a:pt x="1842515" y="650113"/>
                  </a:lnTo>
                  <a:lnTo>
                    <a:pt x="1849812" y="656784"/>
                  </a:lnTo>
                  <a:lnTo>
                    <a:pt x="1856597" y="664051"/>
                  </a:lnTo>
                  <a:lnTo>
                    <a:pt x="1863357" y="671365"/>
                  </a:lnTo>
                  <a:lnTo>
                    <a:pt x="1870583" y="678180"/>
                  </a:lnTo>
                  <a:lnTo>
                    <a:pt x="1884481" y="688947"/>
                  </a:lnTo>
                  <a:lnTo>
                    <a:pt x="1898808" y="699166"/>
                  </a:lnTo>
                  <a:lnTo>
                    <a:pt x="1913088" y="709433"/>
                  </a:lnTo>
                  <a:lnTo>
                    <a:pt x="1926844" y="720344"/>
                  </a:lnTo>
                  <a:lnTo>
                    <a:pt x="1937664" y="730613"/>
                  </a:lnTo>
                  <a:lnTo>
                    <a:pt x="1947878" y="741537"/>
                  </a:lnTo>
                  <a:lnTo>
                    <a:pt x="1958115" y="752437"/>
                  </a:lnTo>
                  <a:lnTo>
                    <a:pt x="1969008" y="762635"/>
                  </a:lnTo>
                  <a:lnTo>
                    <a:pt x="1979277" y="770092"/>
                  </a:lnTo>
                  <a:lnTo>
                    <a:pt x="1990105" y="776763"/>
                  </a:lnTo>
                  <a:lnTo>
                    <a:pt x="2000958" y="783387"/>
                  </a:lnTo>
                  <a:lnTo>
                    <a:pt x="2011299" y="790702"/>
                  </a:lnTo>
                  <a:lnTo>
                    <a:pt x="2018470" y="797554"/>
                  </a:lnTo>
                  <a:lnTo>
                    <a:pt x="2025046" y="805132"/>
                  </a:lnTo>
                  <a:lnTo>
                    <a:pt x="2031765" y="812544"/>
                  </a:lnTo>
                  <a:lnTo>
                    <a:pt x="2039365" y="818896"/>
                  </a:lnTo>
                  <a:lnTo>
                    <a:pt x="2053103" y="826531"/>
                  </a:lnTo>
                  <a:lnTo>
                    <a:pt x="2067544" y="832929"/>
                  </a:lnTo>
                  <a:lnTo>
                    <a:pt x="2081960" y="839327"/>
                  </a:lnTo>
                  <a:lnTo>
                    <a:pt x="2095627" y="846963"/>
                  </a:lnTo>
                  <a:lnTo>
                    <a:pt x="2103193" y="853350"/>
                  </a:lnTo>
                  <a:lnTo>
                    <a:pt x="2109866" y="860821"/>
                  </a:lnTo>
                  <a:lnTo>
                    <a:pt x="2116468" y="868412"/>
                  </a:lnTo>
                  <a:lnTo>
                    <a:pt x="2123821" y="875157"/>
                  </a:lnTo>
                  <a:lnTo>
                    <a:pt x="2145051" y="889091"/>
                  </a:lnTo>
                  <a:lnTo>
                    <a:pt x="2167175" y="901858"/>
                  </a:lnTo>
                  <a:lnTo>
                    <a:pt x="2188704" y="915340"/>
                  </a:lnTo>
                  <a:lnTo>
                    <a:pt x="2208149" y="931418"/>
                  </a:lnTo>
                  <a:lnTo>
                    <a:pt x="2214911" y="938750"/>
                  </a:lnTo>
                  <a:lnTo>
                    <a:pt x="2221484" y="946356"/>
                  </a:lnTo>
                  <a:lnTo>
                    <a:pt x="2228437" y="953510"/>
                  </a:lnTo>
                  <a:lnTo>
                    <a:pt x="2236342" y="959485"/>
                  </a:lnTo>
                  <a:lnTo>
                    <a:pt x="2246306" y="964241"/>
                  </a:lnTo>
                  <a:lnTo>
                    <a:pt x="2256901" y="967628"/>
                  </a:lnTo>
                  <a:lnTo>
                    <a:pt x="2267757" y="970468"/>
                  </a:lnTo>
                  <a:lnTo>
                    <a:pt x="2278507" y="973582"/>
                  </a:lnTo>
                  <a:lnTo>
                    <a:pt x="2310161" y="1004855"/>
                  </a:lnTo>
                  <a:lnTo>
                    <a:pt x="2348865" y="1029843"/>
                  </a:lnTo>
                  <a:lnTo>
                    <a:pt x="2370042" y="1036653"/>
                  </a:lnTo>
                  <a:lnTo>
                    <a:pt x="2380833" y="1039612"/>
                  </a:lnTo>
                  <a:lnTo>
                    <a:pt x="2391029" y="1043940"/>
                  </a:lnTo>
                  <a:lnTo>
                    <a:pt x="2412742" y="1056999"/>
                  </a:lnTo>
                  <a:lnTo>
                    <a:pt x="2433764" y="1071165"/>
                  </a:lnTo>
                  <a:lnTo>
                    <a:pt x="2454501" y="1085784"/>
                  </a:lnTo>
                  <a:lnTo>
                    <a:pt x="2475357" y="1100201"/>
                  </a:lnTo>
                  <a:lnTo>
                    <a:pt x="2559812" y="1156462"/>
                  </a:lnTo>
                  <a:lnTo>
                    <a:pt x="2570097" y="1164062"/>
                  </a:lnTo>
                  <a:lnTo>
                    <a:pt x="2580179" y="1172019"/>
                  </a:lnTo>
                  <a:lnTo>
                    <a:pt x="2590619" y="1179214"/>
                  </a:lnTo>
                  <a:lnTo>
                    <a:pt x="2601976" y="1184529"/>
                  </a:lnTo>
                  <a:lnTo>
                    <a:pt x="2644140" y="1198626"/>
                  </a:lnTo>
                  <a:lnTo>
                    <a:pt x="2665872" y="1211988"/>
                  </a:lnTo>
                  <a:lnTo>
                    <a:pt x="2709291" y="1238666"/>
                  </a:lnTo>
                  <a:lnTo>
                    <a:pt x="2741914" y="1269920"/>
                  </a:lnTo>
                  <a:lnTo>
                    <a:pt x="2748829" y="1277050"/>
                  </a:lnTo>
                  <a:lnTo>
                    <a:pt x="2756662" y="1282954"/>
                  </a:lnTo>
                  <a:lnTo>
                    <a:pt x="2766681" y="1287656"/>
                  </a:lnTo>
                  <a:lnTo>
                    <a:pt x="2777378" y="1290859"/>
                  </a:lnTo>
                  <a:lnTo>
                    <a:pt x="2788290" y="1293633"/>
                  </a:lnTo>
                  <a:lnTo>
                    <a:pt x="2798953" y="1297051"/>
                  </a:lnTo>
                  <a:lnTo>
                    <a:pt x="2806088" y="1300253"/>
                  </a:lnTo>
                  <a:lnTo>
                    <a:pt x="2813081" y="1303813"/>
                  </a:lnTo>
                  <a:lnTo>
                    <a:pt x="2820027" y="1307516"/>
                  </a:lnTo>
                  <a:lnTo>
                    <a:pt x="2827020" y="1311148"/>
                  </a:lnTo>
                </a:path>
                <a:path w="5486400" h="1536700">
                  <a:moveTo>
                    <a:pt x="830579" y="1533144"/>
                  </a:moveTo>
                  <a:lnTo>
                    <a:pt x="858734" y="1529905"/>
                  </a:lnTo>
                  <a:lnTo>
                    <a:pt x="886936" y="1526857"/>
                  </a:lnTo>
                  <a:lnTo>
                    <a:pt x="915090" y="1523428"/>
                  </a:lnTo>
                  <a:lnTo>
                    <a:pt x="943101" y="1519047"/>
                  </a:lnTo>
                  <a:lnTo>
                    <a:pt x="972458" y="1511851"/>
                  </a:lnTo>
                  <a:lnTo>
                    <a:pt x="986789" y="1503870"/>
                  </a:lnTo>
                  <a:lnTo>
                    <a:pt x="1000359" y="1492936"/>
                  </a:lnTo>
                  <a:lnTo>
                    <a:pt x="1027429" y="1476883"/>
                  </a:lnTo>
                  <a:lnTo>
                    <a:pt x="1071175" y="1457345"/>
                  </a:lnTo>
                  <a:lnTo>
                    <a:pt x="1111885" y="1434719"/>
                  </a:lnTo>
                  <a:lnTo>
                    <a:pt x="1118752" y="1424021"/>
                  </a:lnTo>
                  <a:lnTo>
                    <a:pt x="1147054" y="1385363"/>
                  </a:lnTo>
                  <a:lnTo>
                    <a:pt x="1154953" y="1378966"/>
                  </a:lnTo>
                  <a:lnTo>
                    <a:pt x="1162401" y="1372282"/>
                  </a:lnTo>
                  <a:lnTo>
                    <a:pt x="1168146" y="1364361"/>
                  </a:lnTo>
                  <a:lnTo>
                    <a:pt x="1172920" y="1350783"/>
                  </a:lnTo>
                  <a:lnTo>
                    <a:pt x="1175575" y="1336421"/>
                  </a:lnTo>
                  <a:lnTo>
                    <a:pt x="1178040" y="1321962"/>
                  </a:lnTo>
                  <a:lnTo>
                    <a:pt x="1182242" y="1308100"/>
                  </a:lnTo>
                  <a:lnTo>
                    <a:pt x="1193409" y="1287176"/>
                  </a:lnTo>
                  <a:lnTo>
                    <a:pt x="1206801" y="1269777"/>
                  </a:lnTo>
                  <a:lnTo>
                    <a:pt x="1221980" y="1253950"/>
                  </a:lnTo>
                  <a:lnTo>
                    <a:pt x="1238503" y="1237742"/>
                  </a:lnTo>
                  <a:lnTo>
                    <a:pt x="1241669" y="1227028"/>
                  </a:lnTo>
                  <a:lnTo>
                    <a:pt x="1268229" y="1169898"/>
                  </a:lnTo>
                  <a:lnTo>
                    <a:pt x="1302265" y="1120157"/>
                  </a:lnTo>
                  <a:lnTo>
                    <a:pt x="1308735" y="1111123"/>
                  </a:lnTo>
                  <a:lnTo>
                    <a:pt x="1311848" y="1096956"/>
                  </a:lnTo>
                  <a:lnTo>
                    <a:pt x="1322832" y="1054862"/>
                  </a:lnTo>
                  <a:lnTo>
                    <a:pt x="1354010" y="1009364"/>
                  </a:lnTo>
                  <a:lnTo>
                    <a:pt x="1393189" y="970534"/>
                  </a:lnTo>
                  <a:lnTo>
                    <a:pt x="1400075" y="956367"/>
                  </a:lnTo>
                  <a:lnTo>
                    <a:pt x="1421257" y="914273"/>
                  </a:lnTo>
                  <a:lnTo>
                    <a:pt x="1435639" y="893333"/>
                  </a:lnTo>
                  <a:lnTo>
                    <a:pt x="1443009" y="883001"/>
                  </a:lnTo>
                  <a:lnTo>
                    <a:pt x="1449451" y="872109"/>
                  </a:lnTo>
                  <a:lnTo>
                    <a:pt x="1453421" y="861696"/>
                  </a:lnTo>
                  <a:lnTo>
                    <a:pt x="1456261" y="850820"/>
                  </a:lnTo>
                  <a:lnTo>
                    <a:pt x="1459220" y="840015"/>
                  </a:lnTo>
                  <a:lnTo>
                    <a:pt x="1463548" y="829818"/>
                  </a:lnTo>
                  <a:lnTo>
                    <a:pt x="1477732" y="808712"/>
                  </a:lnTo>
                  <a:lnTo>
                    <a:pt x="1493774" y="788606"/>
                  </a:lnTo>
                  <a:lnTo>
                    <a:pt x="1508767" y="768024"/>
                  </a:lnTo>
                  <a:lnTo>
                    <a:pt x="1519809" y="745490"/>
                  </a:lnTo>
                  <a:lnTo>
                    <a:pt x="1529917" y="715202"/>
                  </a:lnTo>
                  <a:lnTo>
                    <a:pt x="1535208" y="699437"/>
                  </a:lnTo>
                  <a:lnTo>
                    <a:pt x="1536783" y="694778"/>
                  </a:lnTo>
                  <a:lnTo>
                    <a:pt x="1535745" y="697804"/>
                  </a:lnTo>
                  <a:lnTo>
                    <a:pt x="1533196" y="705099"/>
                  </a:lnTo>
                  <a:lnTo>
                    <a:pt x="1530237" y="713243"/>
                  </a:lnTo>
                  <a:lnTo>
                    <a:pt x="1527971" y="718819"/>
                  </a:lnTo>
                  <a:lnTo>
                    <a:pt x="1527500" y="718407"/>
                  </a:lnTo>
                  <a:lnTo>
                    <a:pt x="1529925" y="708590"/>
                  </a:lnTo>
                  <a:lnTo>
                    <a:pt x="1536350" y="685948"/>
                  </a:lnTo>
                  <a:lnTo>
                    <a:pt x="1547876" y="647065"/>
                  </a:lnTo>
                  <a:lnTo>
                    <a:pt x="1553549" y="625332"/>
                  </a:lnTo>
                  <a:lnTo>
                    <a:pt x="1558972" y="603408"/>
                  </a:lnTo>
                  <a:lnTo>
                    <a:pt x="1565896" y="582199"/>
                  </a:lnTo>
                  <a:lnTo>
                    <a:pt x="1576070" y="562610"/>
                  </a:lnTo>
                  <a:lnTo>
                    <a:pt x="1604137" y="520446"/>
                  </a:lnTo>
                  <a:lnTo>
                    <a:pt x="1606964" y="506083"/>
                  </a:lnTo>
                  <a:lnTo>
                    <a:pt x="1618234" y="464185"/>
                  </a:lnTo>
                  <a:lnTo>
                    <a:pt x="1649827" y="432609"/>
                  </a:lnTo>
                  <a:lnTo>
                    <a:pt x="1660398" y="422021"/>
                  </a:lnTo>
                  <a:lnTo>
                    <a:pt x="1682115" y="390713"/>
                  </a:lnTo>
                  <a:lnTo>
                    <a:pt x="1708062" y="343046"/>
                  </a:lnTo>
                  <a:lnTo>
                    <a:pt x="1730954" y="282110"/>
                  </a:lnTo>
                  <a:lnTo>
                    <a:pt x="1744852" y="239141"/>
                  </a:lnTo>
                  <a:lnTo>
                    <a:pt x="1750504" y="217392"/>
                  </a:lnTo>
                  <a:lnTo>
                    <a:pt x="1753854" y="206779"/>
                  </a:lnTo>
                  <a:lnTo>
                    <a:pt x="1758823" y="196977"/>
                  </a:lnTo>
                  <a:lnTo>
                    <a:pt x="1772185" y="175244"/>
                  </a:lnTo>
                  <a:lnTo>
                    <a:pt x="1785048" y="153130"/>
                  </a:lnTo>
                  <a:lnTo>
                    <a:pt x="1798863" y="131825"/>
                  </a:lnTo>
                  <a:lnTo>
                    <a:pt x="1815084" y="112522"/>
                  </a:lnTo>
                  <a:lnTo>
                    <a:pt x="1822275" y="105618"/>
                  </a:lnTo>
                  <a:lnTo>
                    <a:pt x="1829562" y="98821"/>
                  </a:lnTo>
                  <a:lnTo>
                    <a:pt x="1836658" y="91858"/>
                  </a:lnTo>
                  <a:lnTo>
                    <a:pt x="1843277" y="84455"/>
                  </a:lnTo>
                  <a:lnTo>
                    <a:pt x="1855837" y="66282"/>
                  </a:lnTo>
                  <a:lnTo>
                    <a:pt x="1868217" y="46799"/>
                  </a:lnTo>
                  <a:lnTo>
                    <a:pt x="1882193" y="28555"/>
                  </a:lnTo>
                  <a:lnTo>
                    <a:pt x="1899539" y="14097"/>
                  </a:lnTo>
                  <a:lnTo>
                    <a:pt x="1909502" y="9340"/>
                  </a:lnTo>
                  <a:lnTo>
                    <a:pt x="1920097" y="5953"/>
                  </a:lnTo>
                  <a:lnTo>
                    <a:pt x="1930953" y="3113"/>
                  </a:lnTo>
                  <a:lnTo>
                    <a:pt x="1941702" y="0"/>
                  </a:lnTo>
                  <a:lnTo>
                    <a:pt x="1976993" y="2684"/>
                  </a:lnTo>
                  <a:lnTo>
                    <a:pt x="2012378" y="4810"/>
                  </a:lnTo>
                  <a:lnTo>
                    <a:pt x="2047573" y="8054"/>
                  </a:lnTo>
                  <a:lnTo>
                    <a:pt x="2082291" y="14097"/>
                  </a:lnTo>
                  <a:lnTo>
                    <a:pt x="2111138" y="25054"/>
                  </a:lnTo>
                  <a:lnTo>
                    <a:pt x="2123614" y="39941"/>
                  </a:lnTo>
                  <a:lnTo>
                    <a:pt x="2129494" y="59495"/>
                  </a:lnTo>
                  <a:lnTo>
                    <a:pt x="2138553" y="84455"/>
                  </a:lnTo>
                  <a:lnTo>
                    <a:pt x="2166747" y="126619"/>
                  </a:lnTo>
                  <a:lnTo>
                    <a:pt x="2206434" y="171688"/>
                  </a:lnTo>
                  <a:lnTo>
                    <a:pt x="2251075" y="210947"/>
                  </a:lnTo>
                  <a:lnTo>
                    <a:pt x="2278874" y="229113"/>
                  </a:lnTo>
                  <a:lnTo>
                    <a:pt x="2291159" y="237410"/>
                  </a:lnTo>
                  <a:lnTo>
                    <a:pt x="2300991" y="246540"/>
                  </a:lnTo>
                  <a:lnTo>
                    <a:pt x="2321433" y="267208"/>
                  </a:lnTo>
                  <a:lnTo>
                    <a:pt x="2324314" y="278120"/>
                  </a:lnTo>
                  <a:lnTo>
                    <a:pt x="2326767" y="289258"/>
                  </a:lnTo>
                  <a:lnTo>
                    <a:pt x="2330076" y="299944"/>
                  </a:lnTo>
                  <a:lnTo>
                    <a:pt x="2335529" y="309499"/>
                  </a:lnTo>
                  <a:lnTo>
                    <a:pt x="2344761" y="317849"/>
                  </a:lnTo>
                  <a:lnTo>
                    <a:pt x="2355754" y="324294"/>
                  </a:lnTo>
                  <a:lnTo>
                    <a:pt x="2367176" y="330358"/>
                  </a:lnTo>
                  <a:lnTo>
                    <a:pt x="2377694" y="337566"/>
                  </a:lnTo>
                  <a:lnTo>
                    <a:pt x="2407872" y="363886"/>
                  </a:lnTo>
                  <a:lnTo>
                    <a:pt x="2433954" y="393827"/>
                  </a:lnTo>
                  <a:lnTo>
                    <a:pt x="2456058" y="427158"/>
                  </a:lnTo>
                  <a:lnTo>
                    <a:pt x="2490216" y="464185"/>
                  </a:lnTo>
                  <a:lnTo>
                    <a:pt x="2514315" y="495458"/>
                  </a:lnTo>
                  <a:lnTo>
                    <a:pt x="2521255" y="506725"/>
                  </a:lnTo>
                  <a:lnTo>
                    <a:pt x="2519489" y="507126"/>
                  </a:lnTo>
                  <a:lnTo>
                    <a:pt x="2517469" y="505803"/>
                  </a:lnTo>
                  <a:lnTo>
                    <a:pt x="2523647" y="511895"/>
                  </a:lnTo>
                  <a:lnTo>
                    <a:pt x="2546477" y="534543"/>
                  </a:lnTo>
                  <a:lnTo>
                    <a:pt x="2549179" y="545542"/>
                  </a:lnTo>
                  <a:lnTo>
                    <a:pt x="2551334" y="556910"/>
                  </a:lnTo>
                  <a:lnTo>
                    <a:pt x="2554585" y="567636"/>
                  </a:lnTo>
                  <a:lnTo>
                    <a:pt x="2560574" y="576707"/>
                  </a:lnTo>
                  <a:lnTo>
                    <a:pt x="2569769" y="582231"/>
                  </a:lnTo>
                  <a:lnTo>
                    <a:pt x="2580798" y="584803"/>
                  </a:lnTo>
                  <a:lnTo>
                    <a:pt x="2592256" y="586851"/>
                  </a:lnTo>
                  <a:lnTo>
                    <a:pt x="2602738" y="590804"/>
                  </a:lnTo>
                  <a:lnTo>
                    <a:pt x="2610500" y="596868"/>
                  </a:lnTo>
                  <a:lnTo>
                    <a:pt x="2617216" y="604266"/>
                  </a:lnTo>
                  <a:lnTo>
                    <a:pt x="2623740" y="611949"/>
                  </a:lnTo>
                  <a:lnTo>
                    <a:pt x="2630932" y="618871"/>
                  </a:lnTo>
                  <a:lnTo>
                    <a:pt x="2641181" y="626223"/>
                  </a:lnTo>
                  <a:lnTo>
                    <a:pt x="2651966" y="632920"/>
                  </a:lnTo>
                  <a:lnTo>
                    <a:pt x="2662775" y="639641"/>
                  </a:lnTo>
                  <a:lnTo>
                    <a:pt x="2673096" y="647065"/>
                  </a:lnTo>
                  <a:lnTo>
                    <a:pt x="2680392" y="653736"/>
                  </a:lnTo>
                  <a:lnTo>
                    <a:pt x="2687177" y="661003"/>
                  </a:lnTo>
                  <a:lnTo>
                    <a:pt x="2693937" y="668317"/>
                  </a:lnTo>
                  <a:lnTo>
                    <a:pt x="2701163" y="675132"/>
                  </a:lnTo>
                  <a:lnTo>
                    <a:pt x="2715061" y="685899"/>
                  </a:lnTo>
                  <a:lnTo>
                    <a:pt x="2729388" y="696118"/>
                  </a:lnTo>
                  <a:lnTo>
                    <a:pt x="2743668" y="706385"/>
                  </a:lnTo>
                  <a:lnTo>
                    <a:pt x="2757424" y="717296"/>
                  </a:lnTo>
                  <a:lnTo>
                    <a:pt x="2768244" y="727565"/>
                  </a:lnTo>
                  <a:lnTo>
                    <a:pt x="2778458" y="738489"/>
                  </a:lnTo>
                  <a:lnTo>
                    <a:pt x="2788695" y="749389"/>
                  </a:lnTo>
                  <a:lnTo>
                    <a:pt x="2799588" y="759587"/>
                  </a:lnTo>
                  <a:lnTo>
                    <a:pt x="2809857" y="767044"/>
                  </a:lnTo>
                  <a:lnTo>
                    <a:pt x="2820685" y="773715"/>
                  </a:lnTo>
                  <a:lnTo>
                    <a:pt x="2831538" y="780339"/>
                  </a:lnTo>
                  <a:lnTo>
                    <a:pt x="2841879" y="787654"/>
                  </a:lnTo>
                  <a:lnTo>
                    <a:pt x="2849050" y="794506"/>
                  </a:lnTo>
                  <a:lnTo>
                    <a:pt x="2855626" y="802084"/>
                  </a:lnTo>
                  <a:lnTo>
                    <a:pt x="2862345" y="809496"/>
                  </a:lnTo>
                  <a:lnTo>
                    <a:pt x="2869946" y="815848"/>
                  </a:lnTo>
                  <a:lnTo>
                    <a:pt x="2883683" y="823483"/>
                  </a:lnTo>
                  <a:lnTo>
                    <a:pt x="2898124" y="829881"/>
                  </a:lnTo>
                  <a:lnTo>
                    <a:pt x="2912540" y="836279"/>
                  </a:lnTo>
                  <a:lnTo>
                    <a:pt x="2926207" y="843915"/>
                  </a:lnTo>
                  <a:lnTo>
                    <a:pt x="2933773" y="850302"/>
                  </a:lnTo>
                  <a:lnTo>
                    <a:pt x="2940446" y="857773"/>
                  </a:lnTo>
                  <a:lnTo>
                    <a:pt x="2947048" y="865364"/>
                  </a:lnTo>
                  <a:lnTo>
                    <a:pt x="2954401" y="872109"/>
                  </a:lnTo>
                  <a:lnTo>
                    <a:pt x="2975631" y="886043"/>
                  </a:lnTo>
                  <a:lnTo>
                    <a:pt x="2997755" y="898810"/>
                  </a:lnTo>
                  <a:lnTo>
                    <a:pt x="3019284" y="912292"/>
                  </a:lnTo>
                  <a:lnTo>
                    <a:pt x="3038729" y="928370"/>
                  </a:lnTo>
                  <a:lnTo>
                    <a:pt x="3045491" y="935702"/>
                  </a:lnTo>
                  <a:lnTo>
                    <a:pt x="3052064" y="943308"/>
                  </a:lnTo>
                  <a:lnTo>
                    <a:pt x="3059017" y="950462"/>
                  </a:lnTo>
                  <a:lnTo>
                    <a:pt x="3066923" y="956437"/>
                  </a:lnTo>
                  <a:lnTo>
                    <a:pt x="3076886" y="961193"/>
                  </a:lnTo>
                  <a:lnTo>
                    <a:pt x="3087481" y="964580"/>
                  </a:lnTo>
                  <a:lnTo>
                    <a:pt x="3098337" y="967420"/>
                  </a:lnTo>
                  <a:lnTo>
                    <a:pt x="3109087" y="970534"/>
                  </a:lnTo>
                  <a:lnTo>
                    <a:pt x="3140741" y="1001807"/>
                  </a:lnTo>
                  <a:lnTo>
                    <a:pt x="3179445" y="1026795"/>
                  </a:lnTo>
                  <a:lnTo>
                    <a:pt x="3200622" y="1033605"/>
                  </a:lnTo>
                  <a:lnTo>
                    <a:pt x="3211413" y="1036564"/>
                  </a:lnTo>
                  <a:lnTo>
                    <a:pt x="3221609" y="1040892"/>
                  </a:lnTo>
                  <a:lnTo>
                    <a:pt x="3243322" y="1053951"/>
                  </a:lnTo>
                  <a:lnTo>
                    <a:pt x="3264344" y="1068117"/>
                  </a:lnTo>
                  <a:lnTo>
                    <a:pt x="3285081" y="1082736"/>
                  </a:lnTo>
                  <a:lnTo>
                    <a:pt x="3305937" y="1097153"/>
                  </a:lnTo>
                  <a:lnTo>
                    <a:pt x="3390391" y="1153414"/>
                  </a:lnTo>
                  <a:lnTo>
                    <a:pt x="3400677" y="1161014"/>
                  </a:lnTo>
                  <a:lnTo>
                    <a:pt x="3410759" y="1168971"/>
                  </a:lnTo>
                  <a:lnTo>
                    <a:pt x="3421199" y="1176166"/>
                  </a:lnTo>
                  <a:lnTo>
                    <a:pt x="3432555" y="1181481"/>
                  </a:lnTo>
                  <a:lnTo>
                    <a:pt x="3474720" y="1195578"/>
                  </a:lnTo>
                  <a:lnTo>
                    <a:pt x="3496452" y="1208940"/>
                  </a:lnTo>
                  <a:lnTo>
                    <a:pt x="3539871" y="1235618"/>
                  </a:lnTo>
                  <a:lnTo>
                    <a:pt x="3572494" y="1266872"/>
                  </a:lnTo>
                  <a:lnTo>
                    <a:pt x="3579409" y="1274002"/>
                  </a:lnTo>
                  <a:lnTo>
                    <a:pt x="3587241" y="1279906"/>
                  </a:lnTo>
                  <a:lnTo>
                    <a:pt x="3597261" y="1284608"/>
                  </a:lnTo>
                  <a:lnTo>
                    <a:pt x="3607958" y="1287811"/>
                  </a:lnTo>
                  <a:lnTo>
                    <a:pt x="3618870" y="1290585"/>
                  </a:lnTo>
                  <a:lnTo>
                    <a:pt x="3629533" y="1294003"/>
                  </a:lnTo>
                  <a:lnTo>
                    <a:pt x="3636668" y="1297205"/>
                  </a:lnTo>
                  <a:lnTo>
                    <a:pt x="3643661" y="1300765"/>
                  </a:lnTo>
                  <a:lnTo>
                    <a:pt x="3650607" y="1304468"/>
                  </a:lnTo>
                  <a:lnTo>
                    <a:pt x="3657600" y="1308100"/>
                  </a:lnTo>
                </a:path>
                <a:path w="5486400" h="1536700">
                  <a:moveTo>
                    <a:pt x="1752600" y="1533144"/>
                  </a:moveTo>
                  <a:lnTo>
                    <a:pt x="1780754" y="1529905"/>
                  </a:lnTo>
                  <a:lnTo>
                    <a:pt x="1808956" y="1526857"/>
                  </a:lnTo>
                  <a:lnTo>
                    <a:pt x="1837110" y="1523428"/>
                  </a:lnTo>
                  <a:lnTo>
                    <a:pt x="1865122" y="1519047"/>
                  </a:lnTo>
                  <a:lnTo>
                    <a:pt x="1894478" y="1511851"/>
                  </a:lnTo>
                  <a:lnTo>
                    <a:pt x="1908810" y="1503870"/>
                  </a:lnTo>
                  <a:lnTo>
                    <a:pt x="1922379" y="1492936"/>
                  </a:lnTo>
                  <a:lnTo>
                    <a:pt x="1949450" y="1476883"/>
                  </a:lnTo>
                  <a:lnTo>
                    <a:pt x="1993195" y="1457345"/>
                  </a:lnTo>
                  <a:lnTo>
                    <a:pt x="2033904" y="1434719"/>
                  </a:lnTo>
                  <a:lnTo>
                    <a:pt x="2040772" y="1424021"/>
                  </a:lnTo>
                  <a:lnTo>
                    <a:pt x="2069074" y="1385363"/>
                  </a:lnTo>
                  <a:lnTo>
                    <a:pt x="2076973" y="1378966"/>
                  </a:lnTo>
                  <a:lnTo>
                    <a:pt x="2084421" y="1372282"/>
                  </a:lnTo>
                  <a:lnTo>
                    <a:pt x="2090165" y="1364361"/>
                  </a:lnTo>
                  <a:lnTo>
                    <a:pt x="2094940" y="1350783"/>
                  </a:lnTo>
                  <a:lnTo>
                    <a:pt x="2097595" y="1336421"/>
                  </a:lnTo>
                  <a:lnTo>
                    <a:pt x="2100060" y="1321962"/>
                  </a:lnTo>
                  <a:lnTo>
                    <a:pt x="2104263" y="1308100"/>
                  </a:lnTo>
                  <a:lnTo>
                    <a:pt x="2115429" y="1287176"/>
                  </a:lnTo>
                  <a:lnTo>
                    <a:pt x="2128821" y="1269777"/>
                  </a:lnTo>
                  <a:lnTo>
                    <a:pt x="2144000" y="1253950"/>
                  </a:lnTo>
                  <a:lnTo>
                    <a:pt x="2160524" y="1237742"/>
                  </a:lnTo>
                  <a:lnTo>
                    <a:pt x="2163689" y="1227028"/>
                  </a:lnTo>
                  <a:lnTo>
                    <a:pt x="2190249" y="1169898"/>
                  </a:lnTo>
                  <a:lnTo>
                    <a:pt x="2224285" y="1120157"/>
                  </a:lnTo>
                  <a:lnTo>
                    <a:pt x="2230754" y="1111123"/>
                  </a:lnTo>
                  <a:lnTo>
                    <a:pt x="2233868" y="1096956"/>
                  </a:lnTo>
                  <a:lnTo>
                    <a:pt x="2244852" y="1054862"/>
                  </a:lnTo>
                  <a:lnTo>
                    <a:pt x="2276030" y="1009364"/>
                  </a:lnTo>
                  <a:lnTo>
                    <a:pt x="2315210" y="970534"/>
                  </a:lnTo>
                  <a:lnTo>
                    <a:pt x="2322095" y="956367"/>
                  </a:lnTo>
                  <a:lnTo>
                    <a:pt x="2343277" y="914273"/>
                  </a:lnTo>
                  <a:lnTo>
                    <a:pt x="2357659" y="893333"/>
                  </a:lnTo>
                  <a:lnTo>
                    <a:pt x="2365029" y="883001"/>
                  </a:lnTo>
                  <a:lnTo>
                    <a:pt x="2371471" y="872109"/>
                  </a:lnTo>
                  <a:lnTo>
                    <a:pt x="2375441" y="861696"/>
                  </a:lnTo>
                  <a:lnTo>
                    <a:pt x="2378281" y="850820"/>
                  </a:lnTo>
                  <a:lnTo>
                    <a:pt x="2381240" y="840015"/>
                  </a:lnTo>
                  <a:lnTo>
                    <a:pt x="2385567" y="829818"/>
                  </a:lnTo>
                  <a:lnTo>
                    <a:pt x="2399752" y="808712"/>
                  </a:lnTo>
                  <a:lnTo>
                    <a:pt x="2415793" y="788606"/>
                  </a:lnTo>
                  <a:lnTo>
                    <a:pt x="2430787" y="768024"/>
                  </a:lnTo>
                  <a:lnTo>
                    <a:pt x="2441829" y="745490"/>
                  </a:lnTo>
                  <a:lnTo>
                    <a:pt x="2451937" y="715202"/>
                  </a:lnTo>
                  <a:lnTo>
                    <a:pt x="2457228" y="699437"/>
                  </a:lnTo>
                  <a:lnTo>
                    <a:pt x="2458803" y="694778"/>
                  </a:lnTo>
                  <a:lnTo>
                    <a:pt x="2457765" y="697804"/>
                  </a:lnTo>
                  <a:lnTo>
                    <a:pt x="2455216" y="705099"/>
                  </a:lnTo>
                  <a:lnTo>
                    <a:pt x="2452257" y="713243"/>
                  </a:lnTo>
                  <a:lnTo>
                    <a:pt x="2449991" y="718819"/>
                  </a:lnTo>
                  <a:lnTo>
                    <a:pt x="2449520" y="718407"/>
                  </a:lnTo>
                  <a:lnTo>
                    <a:pt x="2451945" y="708590"/>
                  </a:lnTo>
                  <a:lnTo>
                    <a:pt x="2458370" y="685948"/>
                  </a:lnTo>
                  <a:lnTo>
                    <a:pt x="2469896" y="647065"/>
                  </a:lnTo>
                  <a:lnTo>
                    <a:pt x="2475569" y="625332"/>
                  </a:lnTo>
                  <a:lnTo>
                    <a:pt x="2480992" y="603408"/>
                  </a:lnTo>
                  <a:lnTo>
                    <a:pt x="2487916" y="582199"/>
                  </a:lnTo>
                  <a:lnTo>
                    <a:pt x="2498090" y="562610"/>
                  </a:lnTo>
                  <a:lnTo>
                    <a:pt x="2526157" y="520446"/>
                  </a:lnTo>
                  <a:lnTo>
                    <a:pt x="2528984" y="506083"/>
                  </a:lnTo>
                  <a:lnTo>
                    <a:pt x="2540254" y="464185"/>
                  </a:lnTo>
                  <a:lnTo>
                    <a:pt x="2571847" y="432609"/>
                  </a:lnTo>
                  <a:lnTo>
                    <a:pt x="2582417" y="422021"/>
                  </a:lnTo>
                  <a:lnTo>
                    <a:pt x="2604135" y="390713"/>
                  </a:lnTo>
                  <a:lnTo>
                    <a:pt x="2630082" y="343046"/>
                  </a:lnTo>
                  <a:lnTo>
                    <a:pt x="2652974" y="282110"/>
                  </a:lnTo>
                  <a:lnTo>
                    <a:pt x="2666873" y="239141"/>
                  </a:lnTo>
                  <a:lnTo>
                    <a:pt x="2672524" y="217392"/>
                  </a:lnTo>
                  <a:lnTo>
                    <a:pt x="2675874" y="206779"/>
                  </a:lnTo>
                  <a:lnTo>
                    <a:pt x="2680842" y="196977"/>
                  </a:lnTo>
                  <a:lnTo>
                    <a:pt x="2694205" y="175244"/>
                  </a:lnTo>
                  <a:lnTo>
                    <a:pt x="2707068" y="153130"/>
                  </a:lnTo>
                  <a:lnTo>
                    <a:pt x="2720883" y="131825"/>
                  </a:lnTo>
                  <a:lnTo>
                    <a:pt x="2737104" y="112522"/>
                  </a:lnTo>
                  <a:lnTo>
                    <a:pt x="2744295" y="105618"/>
                  </a:lnTo>
                  <a:lnTo>
                    <a:pt x="2751582" y="98821"/>
                  </a:lnTo>
                  <a:lnTo>
                    <a:pt x="2758678" y="91858"/>
                  </a:lnTo>
                  <a:lnTo>
                    <a:pt x="2765298" y="84455"/>
                  </a:lnTo>
                  <a:lnTo>
                    <a:pt x="2777857" y="66282"/>
                  </a:lnTo>
                  <a:lnTo>
                    <a:pt x="2790237" y="46799"/>
                  </a:lnTo>
                  <a:lnTo>
                    <a:pt x="2804213" y="28555"/>
                  </a:lnTo>
                  <a:lnTo>
                    <a:pt x="2821559" y="14097"/>
                  </a:lnTo>
                  <a:lnTo>
                    <a:pt x="2831522" y="9340"/>
                  </a:lnTo>
                  <a:lnTo>
                    <a:pt x="2842117" y="5953"/>
                  </a:lnTo>
                  <a:lnTo>
                    <a:pt x="2852973" y="3113"/>
                  </a:lnTo>
                  <a:lnTo>
                    <a:pt x="2863723" y="0"/>
                  </a:lnTo>
                  <a:lnTo>
                    <a:pt x="2899013" y="2684"/>
                  </a:lnTo>
                  <a:lnTo>
                    <a:pt x="2934398" y="4810"/>
                  </a:lnTo>
                  <a:lnTo>
                    <a:pt x="2969593" y="8054"/>
                  </a:lnTo>
                  <a:lnTo>
                    <a:pt x="3004312" y="14097"/>
                  </a:lnTo>
                  <a:lnTo>
                    <a:pt x="3033158" y="25054"/>
                  </a:lnTo>
                  <a:lnTo>
                    <a:pt x="3045634" y="39941"/>
                  </a:lnTo>
                  <a:lnTo>
                    <a:pt x="3051514" y="59495"/>
                  </a:lnTo>
                  <a:lnTo>
                    <a:pt x="3060573" y="84455"/>
                  </a:lnTo>
                  <a:lnTo>
                    <a:pt x="3088766" y="126619"/>
                  </a:lnTo>
                  <a:lnTo>
                    <a:pt x="3128454" y="171688"/>
                  </a:lnTo>
                  <a:lnTo>
                    <a:pt x="3173095" y="210947"/>
                  </a:lnTo>
                  <a:lnTo>
                    <a:pt x="3200894" y="229113"/>
                  </a:lnTo>
                  <a:lnTo>
                    <a:pt x="3213179" y="237410"/>
                  </a:lnTo>
                  <a:lnTo>
                    <a:pt x="3223011" y="246540"/>
                  </a:lnTo>
                  <a:lnTo>
                    <a:pt x="3243453" y="267208"/>
                  </a:lnTo>
                  <a:lnTo>
                    <a:pt x="3246334" y="278120"/>
                  </a:lnTo>
                  <a:lnTo>
                    <a:pt x="3248787" y="289258"/>
                  </a:lnTo>
                  <a:lnTo>
                    <a:pt x="3252096" y="299944"/>
                  </a:lnTo>
                  <a:lnTo>
                    <a:pt x="3257550" y="309499"/>
                  </a:lnTo>
                  <a:lnTo>
                    <a:pt x="3266781" y="317849"/>
                  </a:lnTo>
                  <a:lnTo>
                    <a:pt x="3277774" y="324294"/>
                  </a:lnTo>
                  <a:lnTo>
                    <a:pt x="3289196" y="330358"/>
                  </a:lnTo>
                  <a:lnTo>
                    <a:pt x="3299714" y="337566"/>
                  </a:lnTo>
                  <a:lnTo>
                    <a:pt x="3329892" y="363886"/>
                  </a:lnTo>
                  <a:lnTo>
                    <a:pt x="3355975" y="393827"/>
                  </a:lnTo>
                  <a:lnTo>
                    <a:pt x="3378078" y="427158"/>
                  </a:lnTo>
                  <a:lnTo>
                    <a:pt x="3412236" y="464185"/>
                  </a:lnTo>
                  <a:lnTo>
                    <a:pt x="3436335" y="495458"/>
                  </a:lnTo>
                  <a:lnTo>
                    <a:pt x="3443275" y="506725"/>
                  </a:lnTo>
                  <a:lnTo>
                    <a:pt x="3441509" y="507126"/>
                  </a:lnTo>
                  <a:lnTo>
                    <a:pt x="3439489" y="505803"/>
                  </a:lnTo>
                  <a:lnTo>
                    <a:pt x="3445667" y="511895"/>
                  </a:lnTo>
                  <a:lnTo>
                    <a:pt x="3468497" y="534543"/>
                  </a:lnTo>
                  <a:lnTo>
                    <a:pt x="3471199" y="545542"/>
                  </a:lnTo>
                  <a:lnTo>
                    <a:pt x="3473354" y="556910"/>
                  </a:lnTo>
                  <a:lnTo>
                    <a:pt x="3476605" y="567636"/>
                  </a:lnTo>
                  <a:lnTo>
                    <a:pt x="3482594" y="576707"/>
                  </a:lnTo>
                  <a:lnTo>
                    <a:pt x="3491789" y="582231"/>
                  </a:lnTo>
                  <a:lnTo>
                    <a:pt x="3502818" y="584803"/>
                  </a:lnTo>
                  <a:lnTo>
                    <a:pt x="3514276" y="586851"/>
                  </a:lnTo>
                  <a:lnTo>
                    <a:pt x="3524758" y="590804"/>
                  </a:lnTo>
                  <a:lnTo>
                    <a:pt x="3532520" y="596868"/>
                  </a:lnTo>
                  <a:lnTo>
                    <a:pt x="3539236" y="604266"/>
                  </a:lnTo>
                  <a:lnTo>
                    <a:pt x="3545760" y="611949"/>
                  </a:lnTo>
                  <a:lnTo>
                    <a:pt x="3552952" y="618871"/>
                  </a:lnTo>
                  <a:lnTo>
                    <a:pt x="3563201" y="626223"/>
                  </a:lnTo>
                  <a:lnTo>
                    <a:pt x="3573986" y="632920"/>
                  </a:lnTo>
                  <a:lnTo>
                    <a:pt x="3584795" y="639641"/>
                  </a:lnTo>
                  <a:lnTo>
                    <a:pt x="3595116" y="647065"/>
                  </a:lnTo>
                  <a:lnTo>
                    <a:pt x="3602412" y="653736"/>
                  </a:lnTo>
                  <a:lnTo>
                    <a:pt x="3609197" y="661003"/>
                  </a:lnTo>
                  <a:lnTo>
                    <a:pt x="3615957" y="668317"/>
                  </a:lnTo>
                  <a:lnTo>
                    <a:pt x="3623183" y="675132"/>
                  </a:lnTo>
                  <a:lnTo>
                    <a:pt x="3637081" y="685899"/>
                  </a:lnTo>
                  <a:lnTo>
                    <a:pt x="3651408" y="696118"/>
                  </a:lnTo>
                  <a:lnTo>
                    <a:pt x="3665688" y="706385"/>
                  </a:lnTo>
                  <a:lnTo>
                    <a:pt x="3679444" y="717296"/>
                  </a:lnTo>
                  <a:lnTo>
                    <a:pt x="3690264" y="727565"/>
                  </a:lnTo>
                  <a:lnTo>
                    <a:pt x="3700478" y="738489"/>
                  </a:lnTo>
                  <a:lnTo>
                    <a:pt x="3710715" y="749389"/>
                  </a:lnTo>
                  <a:lnTo>
                    <a:pt x="3721608" y="759587"/>
                  </a:lnTo>
                  <a:lnTo>
                    <a:pt x="3731877" y="767044"/>
                  </a:lnTo>
                  <a:lnTo>
                    <a:pt x="3742705" y="773715"/>
                  </a:lnTo>
                  <a:lnTo>
                    <a:pt x="3753558" y="780339"/>
                  </a:lnTo>
                  <a:lnTo>
                    <a:pt x="3763899" y="787654"/>
                  </a:lnTo>
                  <a:lnTo>
                    <a:pt x="3771070" y="794506"/>
                  </a:lnTo>
                  <a:lnTo>
                    <a:pt x="3777646" y="802084"/>
                  </a:lnTo>
                  <a:lnTo>
                    <a:pt x="3784365" y="809496"/>
                  </a:lnTo>
                  <a:lnTo>
                    <a:pt x="3791966" y="815848"/>
                  </a:lnTo>
                  <a:lnTo>
                    <a:pt x="3805703" y="823483"/>
                  </a:lnTo>
                  <a:lnTo>
                    <a:pt x="3820144" y="829881"/>
                  </a:lnTo>
                  <a:lnTo>
                    <a:pt x="3834560" y="836279"/>
                  </a:lnTo>
                  <a:lnTo>
                    <a:pt x="3848227" y="843915"/>
                  </a:lnTo>
                  <a:lnTo>
                    <a:pt x="3855793" y="850302"/>
                  </a:lnTo>
                  <a:lnTo>
                    <a:pt x="3862466" y="857773"/>
                  </a:lnTo>
                  <a:lnTo>
                    <a:pt x="3869068" y="865364"/>
                  </a:lnTo>
                  <a:lnTo>
                    <a:pt x="3876421" y="872109"/>
                  </a:lnTo>
                  <a:lnTo>
                    <a:pt x="3897651" y="886043"/>
                  </a:lnTo>
                  <a:lnTo>
                    <a:pt x="3919775" y="898810"/>
                  </a:lnTo>
                  <a:lnTo>
                    <a:pt x="3941304" y="912292"/>
                  </a:lnTo>
                  <a:lnTo>
                    <a:pt x="3960749" y="928370"/>
                  </a:lnTo>
                  <a:lnTo>
                    <a:pt x="3967511" y="935702"/>
                  </a:lnTo>
                  <a:lnTo>
                    <a:pt x="3974084" y="943308"/>
                  </a:lnTo>
                  <a:lnTo>
                    <a:pt x="3981037" y="950462"/>
                  </a:lnTo>
                  <a:lnTo>
                    <a:pt x="3988943" y="956437"/>
                  </a:lnTo>
                  <a:lnTo>
                    <a:pt x="3998906" y="961193"/>
                  </a:lnTo>
                  <a:lnTo>
                    <a:pt x="4009501" y="964580"/>
                  </a:lnTo>
                  <a:lnTo>
                    <a:pt x="4020357" y="967420"/>
                  </a:lnTo>
                  <a:lnTo>
                    <a:pt x="4031106" y="970534"/>
                  </a:lnTo>
                  <a:lnTo>
                    <a:pt x="4062761" y="1001807"/>
                  </a:lnTo>
                  <a:lnTo>
                    <a:pt x="4101465" y="1026795"/>
                  </a:lnTo>
                  <a:lnTo>
                    <a:pt x="4122642" y="1033605"/>
                  </a:lnTo>
                  <a:lnTo>
                    <a:pt x="4133433" y="1036564"/>
                  </a:lnTo>
                  <a:lnTo>
                    <a:pt x="4143629" y="1040892"/>
                  </a:lnTo>
                  <a:lnTo>
                    <a:pt x="4165342" y="1053951"/>
                  </a:lnTo>
                  <a:lnTo>
                    <a:pt x="4186364" y="1068117"/>
                  </a:lnTo>
                  <a:lnTo>
                    <a:pt x="4207101" y="1082736"/>
                  </a:lnTo>
                  <a:lnTo>
                    <a:pt x="4227957" y="1097153"/>
                  </a:lnTo>
                  <a:lnTo>
                    <a:pt x="4312411" y="1153414"/>
                  </a:lnTo>
                  <a:lnTo>
                    <a:pt x="4322697" y="1161014"/>
                  </a:lnTo>
                  <a:lnTo>
                    <a:pt x="4332779" y="1168971"/>
                  </a:lnTo>
                  <a:lnTo>
                    <a:pt x="4343219" y="1176166"/>
                  </a:lnTo>
                  <a:lnTo>
                    <a:pt x="4354576" y="1181481"/>
                  </a:lnTo>
                  <a:lnTo>
                    <a:pt x="4396740" y="1195578"/>
                  </a:lnTo>
                  <a:lnTo>
                    <a:pt x="4418472" y="1208940"/>
                  </a:lnTo>
                  <a:lnTo>
                    <a:pt x="4461891" y="1235618"/>
                  </a:lnTo>
                  <a:lnTo>
                    <a:pt x="4494514" y="1266872"/>
                  </a:lnTo>
                  <a:lnTo>
                    <a:pt x="4501429" y="1274002"/>
                  </a:lnTo>
                  <a:lnTo>
                    <a:pt x="4509261" y="1279906"/>
                  </a:lnTo>
                  <a:lnTo>
                    <a:pt x="4519281" y="1284608"/>
                  </a:lnTo>
                  <a:lnTo>
                    <a:pt x="4529978" y="1287811"/>
                  </a:lnTo>
                  <a:lnTo>
                    <a:pt x="4540890" y="1290585"/>
                  </a:lnTo>
                  <a:lnTo>
                    <a:pt x="4551553" y="1294003"/>
                  </a:lnTo>
                  <a:lnTo>
                    <a:pt x="4558688" y="1297205"/>
                  </a:lnTo>
                  <a:lnTo>
                    <a:pt x="4565681" y="1300765"/>
                  </a:lnTo>
                  <a:lnTo>
                    <a:pt x="4572627" y="1304468"/>
                  </a:lnTo>
                  <a:lnTo>
                    <a:pt x="4579620" y="1308100"/>
                  </a:lnTo>
                </a:path>
                <a:path w="5486400" h="1536700">
                  <a:moveTo>
                    <a:pt x="2667000" y="1533144"/>
                  </a:moveTo>
                  <a:lnTo>
                    <a:pt x="2695132" y="1529905"/>
                  </a:lnTo>
                  <a:lnTo>
                    <a:pt x="2723276" y="1526857"/>
                  </a:lnTo>
                  <a:lnTo>
                    <a:pt x="2751349" y="1523428"/>
                  </a:lnTo>
                  <a:lnTo>
                    <a:pt x="2779267" y="1519047"/>
                  </a:lnTo>
                  <a:lnTo>
                    <a:pt x="2808549" y="1511851"/>
                  </a:lnTo>
                  <a:lnTo>
                    <a:pt x="2822829" y="1503870"/>
                  </a:lnTo>
                  <a:lnTo>
                    <a:pt x="2836346" y="1492936"/>
                  </a:lnTo>
                  <a:lnTo>
                    <a:pt x="2863341" y="1476883"/>
                  </a:lnTo>
                  <a:lnTo>
                    <a:pt x="2906930" y="1457345"/>
                  </a:lnTo>
                  <a:lnTo>
                    <a:pt x="2947542" y="1434719"/>
                  </a:lnTo>
                  <a:lnTo>
                    <a:pt x="2954410" y="1424021"/>
                  </a:lnTo>
                  <a:lnTo>
                    <a:pt x="2982638" y="1385363"/>
                  </a:lnTo>
                  <a:lnTo>
                    <a:pt x="2990500" y="1378966"/>
                  </a:lnTo>
                  <a:lnTo>
                    <a:pt x="2997934" y="1372282"/>
                  </a:lnTo>
                  <a:lnTo>
                    <a:pt x="3003677" y="1364361"/>
                  </a:lnTo>
                  <a:lnTo>
                    <a:pt x="3008431" y="1350783"/>
                  </a:lnTo>
                  <a:lnTo>
                    <a:pt x="3011042" y="1336421"/>
                  </a:lnTo>
                  <a:lnTo>
                    <a:pt x="3013463" y="1321962"/>
                  </a:lnTo>
                  <a:lnTo>
                    <a:pt x="3017647" y="1308100"/>
                  </a:lnTo>
                  <a:lnTo>
                    <a:pt x="3028864" y="1287176"/>
                  </a:lnTo>
                  <a:lnTo>
                    <a:pt x="3042237" y="1269777"/>
                  </a:lnTo>
                  <a:lnTo>
                    <a:pt x="3057348" y="1253950"/>
                  </a:lnTo>
                  <a:lnTo>
                    <a:pt x="3073780" y="1237742"/>
                  </a:lnTo>
                  <a:lnTo>
                    <a:pt x="3076946" y="1227028"/>
                  </a:lnTo>
                  <a:lnTo>
                    <a:pt x="3103433" y="1169898"/>
                  </a:lnTo>
                  <a:lnTo>
                    <a:pt x="3137417" y="1120157"/>
                  </a:lnTo>
                  <a:lnTo>
                    <a:pt x="3143885" y="1111123"/>
                  </a:lnTo>
                  <a:lnTo>
                    <a:pt x="3146998" y="1096956"/>
                  </a:lnTo>
                  <a:lnTo>
                    <a:pt x="3157982" y="1054862"/>
                  </a:lnTo>
                  <a:lnTo>
                    <a:pt x="3189033" y="1009364"/>
                  </a:lnTo>
                  <a:lnTo>
                    <a:pt x="3228086" y="970534"/>
                  </a:lnTo>
                  <a:lnTo>
                    <a:pt x="3234971" y="956367"/>
                  </a:lnTo>
                  <a:lnTo>
                    <a:pt x="3256153" y="914273"/>
                  </a:lnTo>
                  <a:lnTo>
                    <a:pt x="3270472" y="893333"/>
                  </a:lnTo>
                  <a:lnTo>
                    <a:pt x="3277798" y="883001"/>
                  </a:lnTo>
                  <a:lnTo>
                    <a:pt x="3284220" y="872109"/>
                  </a:lnTo>
                  <a:lnTo>
                    <a:pt x="3288188" y="861696"/>
                  </a:lnTo>
                  <a:lnTo>
                    <a:pt x="3291014" y="850820"/>
                  </a:lnTo>
                  <a:lnTo>
                    <a:pt x="3293935" y="840015"/>
                  </a:lnTo>
                  <a:lnTo>
                    <a:pt x="3298190" y="829818"/>
                  </a:lnTo>
                  <a:lnTo>
                    <a:pt x="3312372" y="808712"/>
                  </a:lnTo>
                  <a:lnTo>
                    <a:pt x="3328400" y="788606"/>
                  </a:lnTo>
                  <a:lnTo>
                    <a:pt x="3343356" y="768024"/>
                  </a:lnTo>
                  <a:lnTo>
                    <a:pt x="3354324" y="745490"/>
                  </a:lnTo>
                  <a:lnTo>
                    <a:pt x="3364406" y="715202"/>
                  </a:lnTo>
                  <a:lnTo>
                    <a:pt x="3369687" y="699437"/>
                  </a:lnTo>
                  <a:lnTo>
                    <a:pt x="3371264" y="694778"/>
                  </a:lnTo>
                  <a:lnTo>
                    <a:pt x="3370236" y="697804"/>
                  </a:lnTo>
                  <a:lnTo>
                    <a:pt x="3367702" y="705099"/>
                  </a:lnTo>
                  <a:lnTo>
                    <a:pt x="3364761" y="713243"/>
                  </a:lnTo>
                  <a:lnTo>
                    <a:pt x="3362510" y="718819"/>
                  </a:lnTo>
                  <a:lnTo>
                    <a:pt x="3362049" y="718407"/>
                  </a:lnTo>
                  <a:lnTo>
                    <a:pt x="3364477" y="708590"/>
                  </a:lnTo>
                  <a:lnTo>
                    <a:pt x="3370891" y="685948"/>
                  </a:lnTo>
                  <a:lnTo>
                    <a:pt x="3382391" y="647065"/>
                  </a:lnTo>
                  <a:lnTo>
                    <a:pt x="3388062" y="625332"/>
                  </a:lnTo>
                  <a:lnTo>
                    <a:pt x="3393471" y="603408"/>
                  </a:lnTo>
                  <a:lnTo>
                    <a:pt x="3400357" y="582199"/>
                  </a:lnTo>
                  <a:lnTo>
                    <a:pt x="3410458" y="562610"/>
                  </a:lnTo>
                  <a:lnTo>
                    <a:pt x="3438525" y="520446"/>
                  </a:lnTo>
                  <a:lnTo>
                    <a:pt x="3441297" y="506083"/>
                  </a:lnTo>
                  <a:lnTo>
                    <a:pt x="3452495" y="464185"/>
                  </a:lnTo>
                  <a:lnTo>
                    <a:pt x="3483998" y="432609"/>
                  </a:lnTo>
                  <a:lnTo>
                    <a:pt x="3494532" y="422021"/>
                  </a:lnTo>
                  <a:lnTo>
                    <a:pt x="3522599" y="379730"/>
                  </a:lnTo>
                  <a:lnTo>
                    <a:pt x="3542067" y="343046"/>
                  </a:lnTo>
                  <a:lnTo>
                    <a:pt x="3564907" y="282110"/>
                  </a:lnTo>
                  <a:lnTo>
                    <a:pt x="3578733" y="239141"/>
                  </a:lnTo>
                  <a:lnTo>
                    <a:pt x="3584448" y="217392"/>
                  </a:lnTo>
                  <a:lnTo>
                    <a:pt x="3587805" y="206779"/>
                  </a:lnTo>
                  <a:lnTo>
                    <a:pt x="3592829" y="196977"/>
                  </a:lnTo>
                  <a:lnTo>
                    <a:pt x="3606117" y="175244"/>
                  </a:lnTo>
                  <a:lnTo>
                    <a:pt x="3618928" y="153130"/>
                  </a:lnTo>
                  <a:lnTo>
                    <a:pt x="3632692" y="131825"/>
                  </a:lnTo>
                  <a:lnTo>
                    <a:pt x="3648837" y="112522"/>
                  </a:lnTo>
                  <a:lnTo>
                    <a:pt x="3656026" y="105618"/>
                  </a:lnTo>
                  <a:lnTo>
                    <a:pt x="3663299" y="98821"/>
                  </a:lnTo>
                  <a:lnTo>
                    <a:pt x="3670357" y="91858"/>
                  </a:lnTo>
                  <a:lnTo>
                    <a:pt x="3676904" y="84455"/>
                  </a:lnTo>
                  <a:lnTo>
                    <a:pt x="3689461" y="66282"/>
                  </a:lnTo>
                  <a:lnTo>
                    <a:pt x="3701827" y="46799"/>
                  </a:lnTo>
                  <a:lnTo>
                    <a:pt x="3715766" y="28555"/>
                  </a:lnTo>
                  <a:lnTo>
                    <a:pt x="3733038" y="14097"/>
                  </a:lnTo>
                  <a:lnTo>
                    <a:pt x="3742999" y="9340"/>
                  </a:lnTo>
                  <a:lnTo>
                    <a:pt x="3753580" y="5953"/>
                  </a:lnTo>
                  <a:lnTo>
                    <a:pt x="3764399" y="3113"/>
                  </a:lnTo>
                  <a:lnTo>
                    <a:pt x="3775075" y="0"/>
                  </a:lnTo>
                  <a:lnTo>
                    <a:pt x="3810325" y="2684"/>
                  </a:lnTo>
                  <a:lnTo>
                    <a:pt x="3845623" y="4810"/>
                  </a:lnTo>
                  <a:lnTo>
                    <a:pt x="3880731" y="8054"/>
                  </a:lnTo>
                  <a:lnTo>
                    <a:pt x="3915409" y="14097"/>
                  </a:lnTo>
                  <a:lnTo>
                    <a:pt x="3944129" y="25054"/>
                  </a:lnTo>
                  <a:lnTo>
                    <a:pt x="3956573" y="39941"/>
                  </a:lnTo>
                  <a:lnTo>
                    <a:pt x="3962469" y="59495"/>
                  </a:lnTo>
                  <a:lnTo>
                    <a:pt x="3971544" y="84455"/>
                  </a:lnTo>
                  <a:lnTo>
                    <a:pt x="3999610" y="126619"/>
                  </a:lnTo>
                  <a:lnTo>
                    <a:pt x="4039123" y="171688"/>
                  </a:lnTo>
                  <a:lnTo>
                    <a:pt x="4083684" y="210947"/>
                  </a:lnTo>
                  <a:lnTo>
                    <a:pt x="4111426" y="229113"/>
                  </a:lnTo>
                  <a:lnTo>
                    <a:pt x="4123690" y="237410"/>
                  </a:lnTo>
                  <a:lnTo>
                    <a:pt x="4133476" y="246540"/>
                  </a:lnTo>
                  <a:lnTo>
                    <a:pt x="4153789" y="267208"/>
                  </a:lnTo>
                  <a:lnTo>
                    <a:pt x="4156670" y="278120"/>
                  </a:lnTo>
                  <a:lnTo>
                    <a:pt x="4159123" y="289258"/>
                  </a:lnTo>
                  <a:lnTo>
                    <a:pt x="4162432" y="299944"/>
                  </a:lnTo>
                  <a:lnTo>
                    <a:pt x="4167885" y="309499"/>
                  </a:lnTo>
                  <a:lnTo>
                    <a:pt x="4177097" y="317849"/>
                  </a:lnTo>
                  <a:lnTo>
                    <a:pt x="4188047" y="324294"/>
                  </a:lnTo>
                  <a:lnTo>
                    <a:pt x="4199425" y="330358"/>
                  </a:lnTo>
                  <a:lnTo>
                    <a:pt x="4209923" y="337566"/>
                  </a:lnTo>
                  <a:lnTo>
                    <a:pt x="4240037" y="363886"/>
                  </a:lnTo>
                  <a:lnTo>
                    <a:pt x="4266057" y="393827"/>
                  </a:lnTo>
                  <a:lnTo>
                    <a:pt x="4288092" y="427158"/>
                  </a:lnTo>
                  <a:lnTo>
                    <a:pt x="4322191" y="464185"/>
                  </a:lnTo>
                  <a:lnTo>
                    <a:pt x="4346201" y="495458"/>
                  </a:lnTo>
                  <a:lnTo>
                    <a:pt x="4353113" y="506725"/>
                  </a:lnTo>
                  <a:lnTo>
                    <a:pt x="4351353" y="507126"/>
                  </a:lnTo>
                  <a:lnTo>
                    <a:pt x="4349350" y="505803"/>
                  </a:lnTo>
                  <a:lnTo>
                    <a:pt x="4355531" y="511895"/>
                  </a:lnTo>
                  <a:lnTo>
                    <a:pt x="4378325" y="534543"/>
                  </a:lnTo>
                  <a:lnTo>
                    <a:pt x="4380972" y="545542"/>
                  </a:lnTo>
                  <a:lnTo>
                    <a:pt x="4383119" y="556910"/>
                  </a:lnTo>
                  <a:lnTo>
                    <a:pt x="4386361" y="567636"/>
                  </a:lnTo>
                  <a:lnTo>
                    <a:pt x="4392295" y="576707"/>
                  </a:lnTo>
                  <a:lnTo>
                    <a:pt x="4401488" y="582231"/>
                  </a:lnTo>
                  <a:lnTo>
                    <a:pt x="4412503" y="584803"/>
                  </a:lnTo>
                  <a:lnTo>
                    <a:pt x="4423923" y="586851"/>
                  </a:lnTo>
                  <a:lnTo>
                    <a:pt x="4434332" y="590804"/>
                  </a:lnTo>
                  <a:lnTo>
                    <a:pt x="4442092" y="596868"/>
                  </a:lnTo>
                  <a:lnTo>
                    <a:pt x="4448794" y="604266"/>
                  </a:lnTo>
                  <a:lnTo>
                    <a:pt x="4455281" y="611949"/>
                  </a:lnTo>
                  <a:lnTo>
                    <a:pt x="4462399" y="618871"/>
                  </a:lnTo>
                  <a:lnTo>
                    <a:pt x="4472701" y="626223"/>
                  </a:lnTo>
                  <a:lnTo>
                    <a:pt x="4483481" y="632920"/>
                  </a:lnTo>
                  <a:lnTo>
                    <a:pt x="4494260" y="639641"/>
                  </a:lnTo>
                  <a:lnTo>
                    <a:pt x="4504563" y="647065"/>
                  </a:lnTo>
                  <a:lnTo>
                    <a:pt x="4511859" y="653736"/>
                  </a:lnTo>
                  <a:lnTo>
                    <a:pt x="4518644" y="661003"/>
                  </a:lnTo>
                  <a:lnTo>
                    <a:pt x="4525404" y="668317"/>
                  </a:lnTo>
                  <a:lnTo>
                    <a:pt x="4532630" y="675132"/>
                  </a:lnTo>
                  <a:lnTo>
                    <a:pt x="4546453" y="685899"/>
                  </a:lnTo>
                  <a:lnTo>
                    <a:pt x="4560728" y="696118"/>
                  </a:lnTo>
                  <a:lnTo>
                    <a:pt x="4574956" y="706385"/>
                  </a:lnTo>
                  <a:lnTo>
                    <a:pt x="4588636" y="717296"/>
                  </a:lnTo>
                  <a:lnTo>
                    <a:pt x="4599457" y="727565"/>
                  </a:lnTo>
                  <a:lnTo>
                    <a:pt x="4609671" y="738489"/>
                  </a:lnTo>
                  <a:lnTo>
                    <a:pt x="4619908" y="749389"/>
                  </a:lnTo>
                  <a:lnTo>
                    <a:pt x="4630801" y="759587"/>
                  </a:lnTo>
                  <a:lnTo>
                    <a:pt x="4640976" y="767044"/>
                  </a:lnTo>
                  <a:lnTo>
                    <a:pt x="4651724" y="773715"/>
                  </a:lnTo>
                  <a:lnTo>
                    <a:pt x="4662519" y="780339"/>
                  </a:lnTo>
                  <a:lnTo>
                    <a:pt x="4672838" y="787654"/>
                  </a:lnTo>
                  <a:lnTo>
                    <a:pt x="4680009" y="794506"/>
                  </a:lnTo>
                  <a:lnTo>
                    <a:pt x="4686585" y="802084"/>
                  </a:lnTo>
                  <a:lnTo>
                    <a:pt x="4693304" y="809496"/>
                  </a:lnTo>
                  <a:lnTo>
                    <a:pt x="4700905" y="815848"/>
                  </a:lnTo>
                  <a:lnTo>
                    <a:pt x="4714569" y="823483"/>
                  </a:lnTo>
                  <a:lnTo>
                    <a:pt x="4728972" y="829881"/>
                  </a:lnTo>
                  <a:lnTo>
                    <a:pt x="4743374" y="836279"/>
                  </a:lnTo>
                  <a:lnTo>
                    <a:pt x="4757039" y="843915"/>
                  </a:lnTo>
                  <a:lnTo>
                    <a:pt x="4764532" y="850302"/>
                  </a:lnTo>
                  <a:lnTo>
                    <a:pt x="4771167" y="857773"/>
                  </a:lnTo>
                  <a:lnTo>
                    <a:pt x="4777755" y="865364"/>
                  </a:lnTo>
                  <a:lnTo>
                    <a:pt x="4785106" y="872109"/>
                  </a:lnTo>
                  <a:lnTo>
                    <a:pt x="4806261" y="886043"/>
                  </a:lnTo>
                  <a:lnTo>
                    <a:pt x="4828333" y="898810"/>
                  </a:lnTo>
                  <a:lnTo>
                    <a:pt x="4849810" y="912292"/>
                  </a:lnTo>
                  <a:lnTo>
                    <a:pt x="4869180" y="928370"/>
                  </a:lnTo>
                  <a:lnTo>
                    <a:pt x="4875940" y="935702"/>
                  </a:lnTo>
                  <a:lnTo>
                    <a:pt x="4882499" y="943308"/>
                  </a:lnTo>
                  <a:lnTo>
                    <a:pt x="4889414" y="950462"/>
                  </a:lnTo>
                  <a:lnTo>
                    <a:pt x="4897247" y="956437"/>
                  </a:lnTo>
                  <a:lnTo>
                    <a:pt x="4907210" y="961193"/>
                  </a:lnTo>
                  <a:lnTo>
                    <a:pt x="4917805" y="964580"/>
                  </a:lnTo>
                  <a:lnTo>
                    <a:pt x="4928661" y="967420"/>
                  </a:lnTo>
                  <a:lnTo>
                    <a:pt x="4939410" y="970534"/>
                  </a:lnTo>
                  <a:lnTo>
                    <a:pt x="4970938" y="1001807"/>
                  </a:lnTo>
                  <a:lnTo>
                    <a:pt x="5009515" y="1026795"/>
                  </a:lnTo>
                  <a:lnTo>
                    <a:pt x="5030628" y="1033605"/>
                  </a:lnTo>
                  <a:lnTo>
                    <a:pt x="5041376" y="1036564"/>
                  </a:lnTo>
                  <a:lnTo>
                    <a:pt x="5051552" y="1040892"/>
                  </a:lnTo>
                  <a:lnTo>
                    <a:pt x="5073191" y="1053951"/>
                  </a:lnTo>
                  <a:lnTo>
                    <a:pt x="5094176" y="1068117"/>
                  </a:lnTo>
                  <a:lnTo>
                    <a:pt x="5114899" y="1082736"/>
                  </a:lnTo>
                  <a:lnTo>
                    <a:pt x="5135753" y="1097153"/>
                  </a:lnTo>
                  <a:lnTo>
                    <a:pt x="5219827" y="1153414"/>
                  </a:lnTo>
                  <a:lnTo>
                    <a:pt x="5230112" y="1161014"/>
                  </a:lnTo>
                  <a:lnTo>
                    <a:pt x="5240194" y="1168971"/>
                  </a:lnTo>
                  <a:lnTo>
                    <a:pt x="5250634" y="1176166"/>
                  </a:lnTo>
                  <a:lnTo>
                    <a:pt x="5261991" y="1181481"/>
                  </a:lnTo>
                  <a:lnTo>
                    <a:pt x="5304028" y="1195578"/>
                  </a:lnTo>
                  <a:lnTo>
                    <a:pt x="5325667" y="1208940"/>
                  </a:lnTo>
                  <a:lnTo>
                    <a:pt x="5368946" y="1235618"/>
                  </a:lnTo>
                  <a:lnTo>
                    <a:pt x="5401452" y="1266872"/>
                  </a:lnTo>
                  <a:lnTo>
                    <a:pt x="5408392" y="1274002"/>
                  </a:lnTo>
                  <a:lnTo>
                    <a:pt x="5416296" y="1279906"/>
                  </a:lnTo>
                  <a:lnTo>
                    <a:pt x="5426293" y="1284608"/>
                  </a:lnTo>
                  <a:lnTo>
                    <a:pt x="5436933" y="1287811"/>
                  </a:lnTo>
                  <a:lnTo>
                    <a:pt x="5447764" y="1290585"/>
                  </a:lnTo>
                  <a:lnTo>
                    <a:pt x="5458333" y="1294003"/>
                  </a:lnTo>
                  <a:lnTo>
                    <a:pt x="5465522" y="1297205"/>
                  </a:lnTo>
                  <a:lnTo>
                    <a:pt x="5472509" y="1300765"/>
                  </a:lnTo>
                  <a:lnTo>
                    <a:pt x="5479424" y="1304468"/>
                  </a:lnTo>
                  <a:lnTo>
                    <a:pt x="5486400" y="1308100"/>
                  </a:lnTo>
                </a:path>
              </a:pathLst>
            </a:custGeom>
            <a:ln w="9144">
              <a:solidFill>
                <a:srgbClr val="497DBA"/>
              </a:solidFill>
            </a:ln>
          </p:spPr>
          <p:txBody>
            <a:bodyPr wrap="square" lIns="0" tIns="0" rIns="0" bIns="0" rtlCol="0"/>
            <a:lstStyle/>
            <a:p>
              <a:endParaRPr/>
            </a:p>
          </p:txBody>
        </p:sp>
        <p:sp>
          <p:nvSpPr>
            <p:cNvPr id="9" name="object 9"/>
            <p:cNvSpPr/>
            <p:nvPr/>
          </p:nvSpPr>
          <p:spPr>
            <a:xfrm>
              <a:off x="3799332" y="1632213"/>
              <a:ext cx="3461385" cy="2124710"/>
            </a:xfrm>
            <a:custGeom>
              <a:avLst/>
              <a:gdLst/>
              <a:ahLst/>
              <a:cxnLst/>
              <a:rect l="l" t="t" r="r" b="b"/>
              <a:pathLst>
                <a:path w="3461384" h="2124710">
                  <a:moveTo>
                    <a:pt x="0" y="2124446"/>
                  </a:moveTo>
                  <a:lnTo>
                    <a:pt x="47513" y="2107745"/>
                  </a:lnTo>
                  <a:lnTo>
                    <a:pt x="84454" y="2068185"/>
                  </a:lnTo>
                  <a:lnTo>
                    <a:pt x="94384" y="2036341"/>
                  </a:lnTo>
                  <a:lnTo>
                    <a:pt x="98425" y="2026021"/>
                  </a:lnTo>
                  <a:lnTo>
                    <a:pt x="111557" y="2004306"/>
                  </a:lnTo>
                  <a:lnTo>
                    <a:pt x="125761" y="1983269"/>
                  </a:lnTo>
                  <a:lnTo>
                    <a:pt x="140394" y="1962495"/>
                  </a:lnTo>
                  <a:lnTo>
                    <a:pt x="154812" y="1941566"/>
                  </a:lnTo>
                  <a:lnTo>
                    <a:pt x="176878" y="1908234"/>
                  </a:lnTo>
                  <a:lnTo>
                    <a:pt x="211073" y="1871208"/>
                  </a:lnTo>
                  <a:lnTo>
                    <a:pt x="225012" y="1850030"/>
                  </a:lnTo>
                  <a:lnTo>
                    <a:pt x="231683" y="1839239"/>
                  </a:lnTo>
                  <a:lnTo>
                    <a:pt x="239140" y="1829044"/>
                  </a:lnTo>
                  <a:lnTo>
                    <a:pt x="249356" y="1818169"/>
                  </a:lnTo>
                  <a:lnTo>
                    <a:pt x="260286" y="1807962"/>
                  </a:lnTo>
                  <a:lnTo>
                    <a:pt x="271216" y="1797754"/>
                  </a:lnTo>
                  <a:lnTo>
                    <a:pt x="281431" y="1786880"/>
                  </a:lnTo>
                  <a:lnTo>
                    <a:pt x="288889" y="1776610"/>
                  </a:lnTo>
                  <a:lnTo>
                    <a:pt x="295560" y="1765782"/>
                  </a:lnTo>
                  <a:lnTo>
                    <a:pt x="302184" y="1754929"/>
                  </a:lnTo>
                  <a:lnTo>
                    <a:pt x="309498" y="1744589"/>
                  </a:lnTo>
                  <a:lnTo>
                    <a:pt x="316261" y="1737346"/>
                  </a:lnTo>
                  <a:lnTo>
                    <a:pt x="323691" y="1730650"/>
                  </a:lnTo>
                  <a:lnTo>
                    <a:pt x="331073" y="1723907"/>
                  </a:lnTo>
                  <a:lnTo>
                    <a:pt x="337692" y="1716522"/>
                  </a:lnTo>
                  <a:lnTo>
                    <a:pt x="368020" y="1673808"/>
                  </a:lnTo>
                  <a:lnTo>
                    <a:pt x="382232" y="1650322"/>
                  </a:lnTo>
                  <a:lnTo>
                    <a:pt x="388238" y="1638829"/>
                  </a:lnTo>
                  <a:lnTo>
                    <a:pt x="393949" y="1632100"/>
                  </a:lnTo>
                  <a:lnTo>
                    <a:pt x="407272" y="1622900"/>
                  </a:lnTo>
                  <a:lnTo>
                    <a:pt x="436117" y="1604000"/>
                  </a:lnTo>
                  <a:lnTo>
                    <a:pt x="446596" y="1571765"/>
                  </a:lnTo>
                  <a:lnTo>
                    <a:pt x="453190" y="1555825"/>
                  </a:lnTo>
                  <a:lnTo>
                    <a:pt x="462992" y="1544737"/>
                  </a:lnTo>
                  <a:lnTo>
                    <a:pt x="483089" y="1527060"/>
                  </a:lnTo>
                  <a:lnTo>
                    <a:pt x="520572" y="1491351"/>
                  </a:lnTo>
                  <a:lnTo>
                    <a:pt x="590930" y="1421120"/>
                  </a:lnTo>
                  <a:lnTo>
                    <a:pt x="675258" y="1364859"/>
                  </a:lnTo>
                  <a:lnTo>
                    <a:pt x="686135" y="1358167"/>
                  </a:lnTo>
                  <a:lnTo>
                    <a:pt x="697214" y="1351714"/>
                  </a:lnTo>
                  <a:lnTo>
                    <a:pt x="707888" y="1344785"/>
                  </a:lnTo>
                  <a:lnTo>
                    <a:pt x="739136" y="1315007"/>
                  </a:lnTo>
                  <a:lnTo>
                    <a:pt x="787907" y="1280404"/>
                  </a:lnTo>
                  <a:lnTo>
                    <a:pt x="828833" y="1236557"/>
                  </a:lnTo>
                  <a:lnTo>
                    <a:pt x="849308" y="1214753"/>
                  </a:lnTo>
                  <a:lnTo>
                    <a:pt x="872235" y="1195949"/>
                  </a:lnTo>
                  <a:lnTo>
                    <a:pt x="882987" y="1189188"/>
                  </a:lnTo>
                  <a:lnTo>
                    <a:pt x="893857" y="1182534"/>
                  </a:lnTo>
                  <a:lnTo>
                    <a:pt x="904490" y="1175571"/>
                  </a:lnTo>
                  <a:lnTo>
                    <a:pt x="914526" y="1167882"/>
                  </a:lnTo>
                  <a:lnTo>
                    <a:pt x="928443" y="1153465"/>
                  </a:lnTo>
                  <a:lnTo>
                    <a:pt x="941276" y="1137703"/>
                  </a:lnTo>
                  <a:lnTo>
                    <a:pt x="954799" y="1122965"/>
                  </a:lnTo>
                  <a:lnTo>
                    <a:pt x="970788" y="1111621"/>
                  </a:lnTo>
                  <a:lnTo>
                    <a:pt x="985186" y="1105072"/>
                  </a:lnTo>
                  <a:lnTo>
                    <a:pt x="999775" y="1098857"/>
                  </a:lnTo>
                  <a:lnTo>
                    <a:pt x="1013936" y="1091975"/>
                  </a:lnTo>
                  <a:lnTo>
                    <a:pt x="1027048" y="1083427"/>
                  </a:lnTo>
                  <a:lnTo>
                    <a:pt x="1044900" y="1065950"/>
                  </a:lnTo>
                  <a:lnTo>
                    <a:pt x="1060894" y="1046200"/>
                  </a:lnTo>
                  <a:lnTo>
                    <a:pt x="1077555" y="1027473"/>
                  </a:lnTo>
                  <a:lnTo>
                    <a:pt x="1097406" y="1013069"/>
                  </a:lnTo>
                  <a:lnTo>
                    <a:pt x="1123108" y="1000545"/>
                  </a:lnTo>
                  <a:lnTo>
                    <a:pt x="1148333" y="987843"/>
                  </a:lnTo>
                  <a:lnTo>
                    <a:pt x="1172702" y="973689"/>
                  </a:lnTo>
                  <a:lnTo>
                    <a:pt x="1195831" y="956808"/>
                  </a:lnTo>
                  <a:lnTo>
                    <a:pt x="1206761" y="946648"/>
                  </a:lnTo>
                  <a:lnTo>
                    <a:pt x="1216977" y="935726"/>
                  </a:lnTo>
                  <a:lnTo>
                    <a:pt x="1227193" y="924804"/>
                  </a:lnTo>
                  <a:lnTo>
                    <a:pt x="1238122" y="914644"/>
                  </a:lnTo>
                  <a:lnTo>
                    <a:pt x="1248354" y="907220"/>
                  </a:lnTo>
                  <a:lnTo>
                    <a:pt x="1259204" y="900594"/>
                  </a:lnTo>
                  <a:lnTo>
                    <a:pt x="1270055" y="893945"/>
                  </a:lnTo>
                  <a:lnTo>
                    <a:pt x="1280287" y="886450"/>
                  </a:lnTo>
                  <a:lnTo>
                    <a:pt x="1291161" y="876290"/>
                  </a:lnTo>
                  <a:lnTo>
                    <a:pt x="1301368" y="865368"/>
                  </a:lnTo>
                  <a:lnTo>
                    <a:pt x="1311576" y="854446"/>
                  </a:lnTo>
                  <a:lnTo>
                    <a:pt x="1322451" y="844286"/>
                  </a:lnTo>
                  <a:lnTo>
                    <a:pt x="1332738" y="836864"/>
                  </a:lnTo>
                  <a:lnTo>
                    <a:pt x="1343596" y="830252"/>
                  </a:lnTo>
                  <a:lnTo>
                    <a:pt x="1354454" y="823640"/>
                  </a:lnTo>
                  <a:lnTo>
                    <a:pt x="1364741" y="816219"/>
                  </a:lnTo>
                  <a:lnTo>
                    <a:pt x="1375616" y="806003"/>
                  </a:lnTo>
                  <a:lnTo>
                    <a:pt x="1385823" y="795073"/>
                  </a:lnTo>
                  <a:lnTo>
                    <a:pt x="1396031" y="784143"/>
                  </a:lnTo>
                  <a:lnTo>
                    <a:pt x="1406905" y="773928"/>
                  </a:lnTo>
                  <a:lnTo>
                    <a:pt x="1417101" y="766470"/>
                  </a:lnTo>
                  <a:lnTo>
                    <a:pt x="1427892" y="759799"/>
                  </a:lnTo>
                  <a:lnTo>
                    <a:pt x="1438731" y="753175"/>
                  </a:lnTo>
                  <a:lnTo>
                    <a:pt x="1449069" y="745861"/>
                  </a:lnTo>
                  <a:lnTo>
                    <a:pt x="1456368" y="739098"/>
                  </a:lnTo>
                  <a:lnTo>
                    <a:pt x="1463071" y="731668"/>
                  </a:lnTo>
                  <a:lnTo>
                    <a:pt x="1469822" y="724286"/>
                  </a:lnTo>
                  <a:lnTo>
                    <a:pt x="1501872" y="700303"/>
                  </a:lnTo>
                  <a:lnTo>
                    <a:pt x="1552326" y="667339"/>
                  </a:lnTo>
                  <a:lnTo>
                    <a:pt x="1561718" y="661406"/>
                  </a:lnTo>
                  <a:lnTo>
                    <a:pt x="1567711" y="649442"/>
                  </a:lnTo>
                  <a:lnTo>
                    <a:pt x="1573085" y="636561"/>
                  </a:lnTo>
                  <a:lnTo>
                    <a:pt x="1579792" y="625562"/>
                  </a:lnTo>
                  <a:lnTo>
                    <a:pt x="1589785" y="619242"/>
                  </a:lnTo>
                  <a:lnTo>
                    <a:pt x="1597781" y="622288"/>
                  </a:lnTo>
                  <a:lnTo>
                    <a:pt x="1603740" y="632084"/>
                  </a:lnTo>
                  <a:lnTo>
                    <a:pt x="1609770" y="642477"/>
                  </a:lnTo>
                  <a:lnTo>
                    <a:pt x="1617979" y="647309"/>
                  </a:lnTo>
                  <a:lnTo>
                    <a:pt x="1637938" y="640250"/>
                  </a:lnTo>
                  <a:lnTo>
                    <a:pt x="1656016" y="623798"/>
                  </a:lnTo>
                  <a:lnTo>
                    <a:pt x="1672665" y="605035"/>
                  </a:lnTo>
                  <a:lnTo>
                    <a:pt x="1688338" y="591048"/>
                  </a:lnTo>
                  <a:lnTo>
                    <a:pt x="1698301" y="586293"/>
                  </a:lnTo>
                  <a:lnTo>
                    <a:pt x="1708896" y="582920"/>
                  </a:lnTo>
                  <a:lnTo>
                    <a:pt x="1719752" y="580118"/>
                  </a:lnTo>
                  <a:lnTo>
                    <a:pt x="1730502" y="577078"/>
                  </a:lnTo>
                  <a:lnTo>
                    <a:pt x="1762537" y="545375"/>
                  </a:lnTo>
                  <a:lnTo>
                    <a:pt x="1800859" y="520817"/>
                  </a:lnTo>
                  <a:lnTo>
                    <a:pt x="1842900" y="509833"/>
                  </a:lnTo>
                  <a:lnTo>
                    <a:pt x="1857120" y="506720"/>
                  </a:lnTo>
                  <a:lnTo>
                    <a:pt x="1885191" y="478319"/>
                  </a:lnTo>
                  <a:lnTo>
                    <a:pt x="1915191" y="450109"/>
                  </a:lnTo>
                  <a:lnTo>
                    <a:pt x="1947810" y="425567"/>
                  </a:lnTo>
                  <a:lnTo>
                    <a:pt x="1983739" y="408168"/>
                  </a:lnTo>
                  <a:lnTo>
                    <a:pt x="2025903" y="394198"/>
                  </a:lnTo>
                  <a:lnTo>
                    <a:pt x="2046476" y="378977"/>
                  </a:lnTo>
                  <a:lnTo>
                    <a:pt x="2066655" y="363019"/>
                  </a:lnTo>
                  <a:lnTo>
                    <a:pt x="2087572" y="348585"/>
                  </a:lnTo>
                  <a:lnTo>
                    <a:pt x="2110358" y="337937"/>
                  </a:lnTo>
                  <a:lnTo>
                    <a:pt x="2194814" y="309743"/>
                  </a:lnTo>
                  <a:lnTo>
                    <a:pt x="2207944" y="294201"/>
                  </a:lnTo>
                  <a:lnTo>
                    <a:pt x="2234301" y="263165"/>
                  </a:lnTo>
                  <a:lnTo>
                    <a:pt x="2283418" y="242888"/>
                  </a:lnTo>
                  <a:lnTo>
                    <a:pt x="2295110" y="239213"/>
                  </a:lnTo>
                  <a:lnTo>
                    <a:pt x="2294485" y="239219"/>
                  </a:lnTo>
                  <a:lnTo>
                    <a:pt x="2289879" y="239669"/>
                  </a:lnTo>
                  <a:lnTo>
                    <a:pt x="2289628" y="237327"/>
                  </a:lnTo>
                  <a:lnTo>
                    <a:pt x="2302066" y="228955"/>
                  </a:lnTo>
                  <a:lnTo>
                    <a:pt x="2356838" y="203269"/>
                  </a:lnTo>
                  <a:lnTo>
                    <a:pt x="2413789" y="188029"/>
                  </a:lnTo>
                  <a:lnTo>
                    <a:pt x="2433954" y="183124"/>
                  </a:lnTo>
                  <a:lnTo>
                    <a:pt x="2444311" y="175702"/>
                  </a:lnTo>
                  <a:lnTo>
                    <a:pt x="2489803" y="150389"/>
                  </a:lnTo>
                  <a:lnTo>
                    <a:pt x="2518267" y="144341"/>
                  </a:lnTo>
                  <a:lnTo>
                    <a:pt x="2532379" y="140960"/>
                  </a:lnTo>
                  <a:lnTo>
                    <a:pt x="2543042" y="137614"/>
                  </a:lnTo>
                  <a:lnTo>
                    <a:pt x="2553573" y="133911"/>
                  </a:lnTo>
                  <a:lnTo>
                    <a:pt x="2564080" y="130208"/>
                  </a:lnTo>
                  <a:lnTo>
                    <a:pt x="2574670" y="126863"/>
                  </a:lnTo>
                  <a:lnTo>
                    <a:pt x="2610617" y="117278"/>
                  </a:lnTo>
                  <a:lnTo>
                    <a:pt x="2636027" y="111813"/>
                  </a:lnTo>
                  <a:lnTo>
                    <a:pt x="2662414" y="106824"/>
                  </a:lnTo>
                  <a:lnTo>
                    <a:pt x="2701290" y="98669"/>
                  </a:lnTo>
                  <a:lnTo>
                    <a:pt x="2715331" y="95200"/>
                  </a:lnTo>
                  <a:lnTo>
                    <a:pt x="2729325" y="91398"/>
                  </a:lnTo>
                  <a:lnTo>
                    <a:pt x="2743366" y="87739"/>
                  </a:lnTo>
                  <a:lnTo>
                    <a:pt x="2757550" y="84699"/>
                  </a:lnTo>
                  <a:lnTo>
                    <a:pt x="2782127" y="80817"/>
                  </a:lnTo>
                  <a:lnTo>
                    <a:pt x="2806811" y="77650"/>
                  </a:lnTo>
                  <a:lnTo>
                    <a:pt x="2831470" y="74483"/>
                  </a:lnTo>
                  <a:lnTo>
                    <a:pt x="2886577" y="64590"/>
                  </a:lnTo>
                  <a:lnTo>
                    <a:pt x="2913046" y="54076"/>
                  </a:lnTo>
                  <a:lnTo>
                    <a:pt x="2915320" y="52899"/>
                  </a:lnTo>
                  <a:lnTo>
                    <a:pt x="2974567" y="46671"/>
                  </a:lnTo>
                  <a:lnTo>
                    <a:pt x="3024886" y="42408"/>
                  </a:lnTo>
                  <a:lnTo>
                    <a:pt x="3081105" y="38260"/>
                  </a:lnTo>
                  <a:lnTo>
                    <a:pt x="3137360" y="34851"/>
                  </a:lnTo>
                  <a:lnTo>
                    <a:pt x="3193639" y="31728"/>
                  </a:lnTo>
                  <a:lnTo>
                    <a:pt x="3249929" y="28438"/>
                  </a:lnTo>
                  <a:lnTo>
                    <a:pt x="3260431" y="24663"/>
                  </a:lnTo>
                  <a:lnTo>
                    <a:pt x="3270884" y="20722"/>
                  </a:lnTo>
                  <a:lnTo>
                    <a:pt x="3281433" y="17115"/>
                  </a:lnTo>
                  <a:lnTo>
                    <a:pt x="3292220" y="14341"/>
                  </a:lnTo>
                  <a:lnTo>
                    <a:pt x="3344150" y="4798"/>
                  </a:lnTo>
                  <a:lnTo>
                    <a:pt x="3379612" y="767"/>
                  </a:lnTo>
                  <a:lnTo>
                    <a:pt x="3413575" y="0"/>
                  </a:lnTo>
                  <a:lnTo>
                    <a:pt x="3461003" y="244"/>
                  </a:lnTo>
                </a:path>
              </a:pathLst>
            </a:custGeom>
            <a:ln w="6095">
              <a:solidFill>
                <a:srgbClr val="497DBA"/>
              </a:solidFill>
              <a:prstDash val="sysDot"/>
            </a:ln>
          </p:spPr>
          <p:txBody>
            <a:bodyPr wrap="square" lIns="0" tIns="0" rIns="0" bIns="0" rtlCol="0"/>
            <a:lstStyle/>
            <a:p>
              <a:endParaRPr/>
            </a:p>
          </p:txBody>
        </p:sp>
        <p:pic>
          <p:nvPicPr>
            <p:cNvPr id="10" name="object 10"/>
            <p:cNvPicPr/>
            <p:nvPr/>
          </p:nvPicPr>
          <p:blipFill>
            <a:blip r:embed="rId2" cstate="print"/>
            <a:stretch>
              <a:fillRect/>
            </a:stretch>
          </p:blipFill>
          <p:spPr>
            <a:xfrm>
              <a:off x="3950208" y="3493008"/>
              <a:ext cx="208787" cy="208787"/>
            </a:xfrm>
            <a:prstGeom prst="rect">
              <a:avLst/>
            </a:prstGeom>
          </p:spPr>
        </p:pic>
      </p:grpSp>
      <p:sp>
        <p:nvSpPr>
          <p:cNvPr id="11" name="object 11"/>
          <p:cNvSpPr txBox="1"/>
          <p:nvPr/>
        </p:nvSpPr>
        <p:spPr>
          <a:xfrm>
            <a:off x="2669794" y="5287517"/>
            <a:ext cx="1974214" cy="208279"/>
          </a:xfrm>
          <a:prstGeom prst="rect">
            <a:avLst/>
          </a:prstGeom>
        </p:spPr>
        <p:txBody>
          <a:bodyPr vert="horz" wrap="square" lIns="0" tIns="12700" rIns="0" bIns="0" rtlCol="0">
            <a:spAutoFit/>
          </a:bodyPr>
          <a:lstStyle/>
          <a:p>
            <a:pPr marL="12700">
              <a:lnSpc>
                <a:spcPct val="100000"/>
              </a:lnSpc>
              <a:spcBef>
                <a:spcPts val="100"/>
              </a:spcBef>
              <a:tabLst>
                <a:tab pos="439420" algn="l"/>
                <a:tab pos="969644" algn="l"/>
                <a:tab pos="1384300" algn="l"/>
                <a:tab pos="1884680" algn="l"/>
              </a:tabLst>
            </a:pPr>
            <a:r>
              <a:rPr sz="1200" dirty="0">
                <a:latin typeface="Times New Roman"/>
                <a:cs typeface="Times New Roman"/>
              </a:rPr>
              <a:t>0	1	2	3	4</a:t>
            </a:r>
            <a:endParaRPr sz="1200">
              <a:latin typeface="Times New Roman"/>
              <a:cs typeface="Times New Roman"/>
            </a:endParaRPr>
          </a:p>
        </p:txBody>
      </p:sp>
      <p:sp>
        <p:nvSpPr>
          <p:cNvPr id="12" name="object 12"/>
          <p:cNvSpPr txBox="1"/>
          <p:nvPr/>
        </p:nvSpPr>
        <p:spPr>
          <a:xfrm>
            <a:off x="4803775" y="5287517"/>
            <a:ext cx="2660015" cy="449580"/>
          </a:xfrm>
          <a:prstGeom prst="rect">
            <a:avLst/>
          </a:prstGeom>
        </p:spPr>
        <p:txBody>
          <a:bodyPr vert="horz" wrap="square" lIns="0" tIns="12700" rIns="0" bIns="0" rtlCol="0">
            <a:spAutoFit/>
          </a:bodyPr>
          <a:lstStyle/>
          <a:p>
            <a:pPr marL="207645">
              <a:lnSpc>
                <a:spcPts val="1310"/>
              </a:lnSpc>
              <a:spcBef>
                <a:spcPts val="100"/>
              </a:spcBef>
              <a:tabLst>
                <a:tab pos="664845" algn="l"/>
                <a:tab pos="1122680" algn="l"/>
                <a:tab pos="1579880" algn="l"/>
                <a:tab pos="2037080" algn="l"/>
                <a:tab pos="2494280" algn="l"/>
              </a:tabLst>
            </a:pPr>
            <a:r>
              <a:rPr sz="1200" dirty="0">
                <a:latin typeface="Times New Roman"/>
                <a:cs typeface="Times New Roman"/>
              </a:rPr>
              <a:t>5	6	7	8	9	10</a:t>
            </a:r>
            <a:endParaRPr sz="1200">
              <a:latin typeface="Times New Roman"/>
              <a:cs typeface="Times New Roman"/>
            </a:endParaRPr>
          </a:p>
          <a:p>
            <a:pPr marL="12700">
              <a:lnSpc>
                <a:spcPts val="2030"/>
              </a:lnSpc>
            </a:pPr>
            <a:r>
              <a:rPr sz="1800" spc="-35" dirty="0">
                <a:latin typeface="Times New Roman"/>
                <a:cs typeface="Times New Roman"/>
              </a:rPr>
              <a:t>Weeks</a:t>
            </a:r>
            <a:endParaRPr sz="1800">
              <a:latin typeface="Times New Roman"/>
              <a:cs typeface="Times New Roman"/>
            </a:endParaRPr>
          </a:p>
        </p:txBody>
      </p:sp>
      <p:sp>
        <p:nvSpPr>
          <p:cNvPr id="13" name="object 13"/>
          <p:cNvSpPr txBox="1"/>
          <p:nvPr/>
        </p:nvSpPr>
        <p:spPr>
          <a:xfrm>
            <a:off x="4009771" y="3503803"/>
            <a:ext cx="8890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Times New Roman"/>
                <a:cs typeface="Times New Roman"/>
              </a:rPr>
              <a:t>1</a:t>
            </a:r>
            <a:endParaRPr sz="1000">
              <a:latin typeface="Times New Roman"/>
              <a:cs typeface="Times New Roman"/>
            </a:endParaRPr>
          </a:p>
        </p:txBody>
      </p:sp>
      <p:grpSp>
        <p:nvGrpSpPr>
          <p:cNvPr id="14" name="object 14"/>
          <p:cNvGrpSpPr/>
          <p:nvPr/>
        </p:nvGrpSpPr>
        <p:grpSpPr>
          <a:xfrm>
            <a:off x="4681728" y="3493008"/>
            <a:ext cx="1961514" cy="208915"/>
            <a:chOff x="4681728" y="3493008"/>
            <a:chExt cx="1961514" cy="208915"/>
          </a:xfrm>
        </p:grpSpPr>
        <p:pic>
          <p:nvPicPr>
            <p:cNvPr id="15" name="object 15"/>
            <p:cNvPicPr/>
            <p:nvPr/>
          </p:nvPicPr>
          <p:blipFill>
            <a:blip r:embed="rId2" cstate="print"/>
            <a:stretch>
              <a:fillRect/>
            </a:stretch>
          </p:blipFill>
          <p:spPr>
            <a:xfrm>
              <a:off x="4681728" y="3493008"/>
              <a:ext cx="208787" cy="208787"/>
            </a:xfrm>
            <a:prstGeom prst="rect">
              <a:avLst/>
            </a:prstGeom>
          </p:spPr>
        </p:pic>
        <p:pic>
          <p:nvPicPr>
            <p:cNvPr id="16" name="object 16"/>
            <p:cNvPicPr/>
            <p:nvPr/>
          </p:nvPicPr>
          <p:blipFill>
            <a:blip r:embed="rId2" cstate="print"/>
            <a:stretch>
              <a:fillRect/>
            </a:stretch>
          </p:blipFill>
          <p:spPr>
            <a:xfrm>
              <a:off x="5596128" y="3493008"/>
              <a:ext cx="208787" cy="208787"/>
            </a:xfrm>
            <a:prstGeom prst="rect">
              <a:avLst/>
            </a:prstGeom>
          </p:spPr>
        </p:pic>
        <p:pic>
          <p:nvPicPr>
            <p:cNvPr id="17" name="object 17"/>
            <p:cNvPicPr/>
            <p:nvPr/>
          </p:nvPicPr>
          <p:blipFill>
            <a:blip r:embed="rId2" cstate="print"/>
            <a:stretch>
              <a:fillRect/>
            </a:stretch>
          </p:blipFill>
          <p:spPr>
            <a:xfrm>
              <a:off x="6434328" y="3493008"/>
              <a:ext cx="208787" cy="208787"/>
            </a:xfrm>
            <a:prstGeom prst="rect">
              <a:avLst/>
            </a:prstGeom>
          </p:spPr>
        </p:pic>
      </p:grpSp>
      <p:sp>
        <p:nvSpPr>
          <p:cNvPr id="18" name="object 18"/>
          <p:cNvSpPr txBox="1"/>
          <p:nvPr/>
        </p:nvSpPr>
        <p:spPr>
          <a:xfrm>
            <a:off x="6494779" y="3503803"/>
            <a:ext cx="8890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Times New Roman"/>
                <a:cs typeface="Times New Roman"/>
              </a:rPr>
              <a:t>4</a:t>
            </a:r>
            <a:endParaRPr sz="1000">
              <a:latin typeface="Times New Roman"/>
              <a:cs typeface="Times New Roman"/>
            </a:endParaRPr>
          </a:p>
        </p:txBody>
      </p:sp>
      <p:sp>
        <p:nvSpPr>
          <p:cNvPr id="19" name="object 19"/>
          <p:cNvSpPr txBox="1"/>
          <p:nvPr/>
        </p:nvSpPr>
        <p:spPr>
          <a:xfrm>
            <a:off x="4575175" y="3151758"/>
            <a:ext cx="1272540" cy="52959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Batch</a:t>
            </a:r>
            <a:r>
              <a:rPr sz="1600" spc="-35" dirty="0">
                <a:latin typeface="Times New Roman"/>
                <a:cs typeface="Times New Roman"/>
              </a:rPr>
              <a:t> </a:t>
            </a:r>
            <a:r>
              <a:rPr sz="1600" spc="-5" dirty="0">
                <a:latin typeface="Times New Roman"/>
                <a:cs typeface="Times New Roman"/>
              </a:rPr>
              <a:t>digesters</a:t>
            </a:r>
            <a:endParaRPr sz="1600">
              <a:latin typeface="Times New Roman"/>
              <a:cs typeface="Times New Roman"/>
            </a:endParaRPr>
          </a:p>
          <a:p>
            <a:pPr marL="179070">
              <a:lnSpc>
                <a:spcPct val="100000"/>
              </a:lnSpc>
              <a:spcBef>
                <a:spcPts val="850"/>
              </a:spcBef>
              <a:tabLst>
                <a:tab pos="1093470" algn="l"/>
              </a:tabLst>
            </a:pPr>
            <a:r>
              <a:rPr sz="1000" spc="-5" dirty="0">
                <a:latin typeface="Times New Roman"/>
                <a:cs typeface="Times New Roman"/>
              </a:rPr>
              <a:t>2	3</a:t>
            </a:r>
            <a:endParaRPr sz="1000">
              <a:latin typeface="Times New Roman"/>
              <a:cs typeface="Times New Roman"/>
            </a:endParaRPr>
          </a:p>
        </p:txBody>
      </p:sp>
      <p:sp>
        <p:nvSpPr>
          <p:cNvPr id="20" name="object 20"/>
          <p:cNvSpPr txBox="1"/>
          <p:nvPr/>
        </p:nvSpPr>
        <p:spPr>
          <a:xfrm>
            <a:off x="5392928" y="2313558"/>
            <a:ext cx="174688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Times New Roman"/>
                <a:cs typeface="Times New Roman"/>
              </a:rPr>
              <a:t>Sum</a:t>
            </a:r>
            <a:r>
              <a:rPr sz="1600" spc="-20" dirty="0">
                <a:latin typeface="Times New Roman"/>
                <a:cs typeface="Times New Roman"/>
              </a:rPr>
              <a:t> </a:t>
            </a:r>
            <a:r>
              <a:rPr sz="1600" spc="-5" dirty="0">
                <a:latin typeface="Times New Roman"/>
                <a:cs typeface="Times New Roman"/>
              </a:rPr>
              <a:t>of</a:t>
            </a:r>
            <a:r>
              <a:rPr sz="1600" spc="-10" dirty="0">
                <a:latin typeface="Times New Roman"/>
                <a:cs typeface="Times New Roman"/>
              </a:rPr>
              <a:t> </a:t>
            </a:r>
            <a:r>
              <a:rPr sz="1600" spc="-5" dirty="0">
                <a:latin typeface="Times New Roman"/>
                <a:cs typeface="Times New Roman"/>
              </a:rPr>
              <a:t>gas</a:t>
            </a:r>
            <a:r>
              <a:rPr sz="1600" spc="-15" dirty="0">
                <a:latin typeface="Times New Roman"/>
                <a:cs typeface="Times New Roman"/>
              </a:rPr>
              <a:t> </a:t>
            </a:r>
            <a:r>
              <a:rPr sz="1600" spc="-5" dirty="0">
                <a:latin typeface="Times New Roman"/>
                <a:cs typeface="Times New Roman"/>
              </a:rPr>
              <a:t>produced </a:t>
            </a:r>
            <a:r>
              <a:rPr sz="1600" spc="-385" dirty="0">
                <a:latin typeface="Times New Roman"/>
                <a:cs typeface="Times New Roman"/>
              </a:rPr>
              <a:t> </a:t>
            </a:r>
            <a:r>
              <a:rPr sz="1600" spc="-5" dirty="0">
                <a:latin typeface="Times New Roman"/>
                <a:cs typeface="Times New Roman"/>
              </a:rPr>
              <a:t>from</a:t>
            </a:r>
            <a:r>
              <a:rPr sz="1600" spc="5" dirty="0">
                <a:latin typeface="Times New Roman"/>
                <a:cs typeface="Times New Roman"/>
              </a:rPr>
              <a:t> </a:t>
            </a:r>
            <a:r>
              <a:rPr sz="1600" spc="-5" dirty="0">
                <a:latin typeface="Times New Roman"/>
                <a:cs typeface="Times New Roman"/>
              </a:rPr>
              <a:t>all</a:t>
            </a:r>
            <a:r>
              <a:rPr sz="1600" dirty="0">
                <a:latin typeface="Times New Roman"/>
                <a:cs typeface="Times New Roman"/>
              </a:rPr>
              <a:t> </a:t>
            </a:r>
            <a:r>
              <a:rPr sz="1600" spc="-5" dirty="0">
                <a:latin typeface="Times New Roman"/>
                <a:cs typeface="Times New Roman"/>
              </a:rPr>
              <a:t>digesters</a:t>
            </a:r>
            <a:endParaRPr sz="1600">
              <a:latin typeface="Times New Roman"/>
              <a:cs typeface="Times New Roman"/>
            </a:endParaRPr>
          </a:p>
        </p:txBody>
      </p:sp>
      <p:sp>
        <p:nvSpPr>
          <p:cNvPr id="21" name="object 21"/>
          <p:cNvSpPr txBox="1"/>
          <p:nvPr/>
        </p:nvSpPr>
        <p:spPr>
          <a:xfrm>
            <a:off x="2378301" y="2527990"/>
            <a:ext cx="250190" cy="2014220"/>
          </a:xfrm>
          <a:prstGeom prst="rect">
            <a:avLst/>
          </a:prstGeom>
        </p:spPr>
        <p:txBody>
          <a:bodyPr vert="vert270" wrap="square" lIns="0" tIns="0" rIns="0" bIns="0" rtlCol="0">
            <a:spAutoFit/>
          </a:bodyPr>
          <a:lstStyle/>
          <a:p>
            <a:pPr marL="12700">
              <a:lnSpc>
                <a:spcPts val="1839"/>
              </a:lnSpc>
            </a:pPr>
            <a:r>
              <a:rPr sz="1600" spc="-5" dirty="0">
                <a:latin typeface="Times New Roman"/>
                <a:cs typeface="Times New Roman"/>
              </a:rPr>
              <a:t>Relative</a:t>
            </a:r>
            <a:r>
              <a:rPr sz="1600" dirty="0">
                <a:latin typeface="Times New Roman"/>
                <a:cs typeface="Times New Roman"/>
              </a:rPr>
              <a:t> </a:t>
            </a:r>
            <a:r>
              <a:rPr sz="1600" spc="-5" dirty="0">
                <a:latin typeface="Times New Roman"/>
                <a:cs typeface="Times New Roman"/>
              </a:rPr>
              <a:t>Gas Production</a:t>
            </a:r>
            <a:endParaRPr sz="1600">
              <a:latin typeface="Times New Roman"/>
              <a:cs typeface="Times New Roman"/>
            </a:endParaRPr>
          </a:p>
        </p:txBody>
      </p:sp>
      <p:sp>
        <p:nvSpPr>
          <p:cNvPr id="22" name="object 22"/>
          <p:cNvSpPr/>
          <p:nvPr/>
        </p:nvSpPr>
        <p:spPr>
          <a:xfrm>
            <a:off x="5486400" y="5588533"/>
            <a:ext cx="914400" cy="103505"/>
          </a:xfrm>
          <a:custGeom>
            <a:avLst/>
            <a:gdLst/>
            <a:ahLst/>
            <a:cxnLst/>
            <a:rect l="l" t="t" r="r" b="b"/>
            <a:pathLst>
              <a:path w="914400" h="103504">
                <a:moveTo>
                  <a:pt x="825880" y="0"/>
                </a:moveTo>
                <a:lnTo>
                  <a:pt x="821944" y="1015"/>
                </a:lnTo>
                <a:lnTo>
                  <a:pt x="818388" y="7061"/>
                </a:lnTo>
                <a:lnTo>
                  <a:pt x="819403" y="10960"/>
                </a:lnTo>
                <a:lnTo>
                  <a:pt x="878355" y="45438"/>
                </a:lnTo>
                <a:lnTo>
                  <a:pt x="901826" y="45478"/>
                </a:lnTo>
                <a:lnTo>
                  <a:pt x="901826" y="58178"/>
                </a:lnTo>
                <a:lnTo>
                  <a:pt x="878261" y="58178"/>
                </a:lnTo>
                <a:lnTo>
                  <a:pt x="819276" y="92417"/>
                </a:lnTo>
                <a:lnTo>
                  <a:pt x="818261" y="96304"/>
                </a:lnTo>
                <a:lnTo>
                  <a:pt x="821816" y="102374"/>
                </a:lnTo>
                <a:lnTo>
                  <a:pt x="825753" y="103403"/>
                </a:lnTo>
                <a:lnTo>
                  <a:pt x="828675" y="101638"/>
                </a:lnTo>
                <a:lnTo>
                  <a:pt x="903509" y="58178"/>
                </a:lnTo>
                <a:lnTo>
                  <a:pt x="901826" y="58178"/>
                </a:lnTo>
                <a:lnTo>
                  <a:pt x="903579" y="58138"/>
                </a:lnTo>
                <a:lnTo>
                  <a:pt x="914400" y="51854"/>
                </a:lnTo>
                <a:lnTo>
                  <a:pt x="825880" y="0"/>
                </a:lnTo>
                <a:close/>
              </a:path>
              <a:path w="914400" h="103504">
                <a:moveTo>
                  <a:pt x="889238" y="51806"/>
                </a:moveTo>
                <a:lnTo>
                  <a:pt x="878331" y="58138"/>
                </a:lnTo>
                <a:lnTo>
                  <a:pt x="901826" y="58178"/>
                </a:lnTo>
                <a:lnTo>
                  <a:pt x="901826" y="57315"/>
                </a:lnTo>
                <a:lnTo>
                  <a:pt x="898651" y="57315"/>
                </a:lnTo>
                <a:lnTo>
                  <a:pt x="889238" y="51806"/>
                </a:lnTo>
                <a:close/>
              </a:path>
              <a:path w="914400" h="103504">
                <a:moveTo>
                  <a:pt x="0" y="43916"/>
                </a:moveTo>
                <a:lnTo>
                  <a:pt x="0" y="56616"/>
                </a:lnTo>
                <a:lnTo>
                  <a:pt x="878331" y="58138"/>
                </a:lnTo>
                <a:lnTo>
                  <a:pt x="889238" y="51806"/>
                </a:lnTo>
                <a:lnTo>
                  <a:pt x="878355" y="45438"/>
                </a:lnTo>
                <a:lnTo>
                  <a:pt x="0" y="43916"/>
                </a:lnTo>
                <a:close/>
              </a:path>
              <a:path w="914400" h="103504">
                <a:moveTo>
                  <a:pt x="898651" y="46342"/>
                </a:moveTo>
                <a:lnTo>
                  <a:pt x="889238" y="51806"/>
                </a:lnTo>
                <a:lnTo>
                  <a:pt x="898651" y="57315"/>
                </a:lnTo>
                <a:lnTo>
                  <a:pt x="898651" y="46342"/>
                </a:lnTo>
                <a:close/>
              </a:path>
              <a:path w="914400" h="103504">
                <a:moveTo>
                  <a:pt x="901826" y="46342"/>
                </a:moveTo>
                <a:lnTo>
                  <a:pt x="898651" y="46342"/>
                </a:lnTo>
                <a:lnTo>
                  <a:pt x="898651" y="57315"/>
                </a:lnTo>
                <a:lnTo>
                  <a:pt x="901826" y="57315"/>
                </a:lnTo>
                <a:lnTo>
                  <a:pt x="901826" y="46342"/>
                </a:lnTo>
                <a:close/>
              </a:path>
              <a:path w="914400" h="103504">
                <a:moveTo>
                  <a:pt x="878355" y="45438"/>
                </a:moveTo>
                <a:lnTo>
                  <a:pt x="889238" y="51806"/>
                </a:lnTo>
                <a:lnTo>
                  <a:pt x="898651" y="46342"/>
                </a:lnTo>
                <a:lnTo>
                  <a:pt x="901826" y="46342"/>
                </a:lnTo>
                <a:lnTo>
                  <a:pt x="901826" y="45478"/>
                </a:lnTo>
                <a:lnTo>
                  <a:pt x="878355" y="45438"/>
                </a:lnTo>
                <a:close/>
              </a:path>
            </a:pathLst>
          </a:custGeom>
          <a:solidFill>
            <a:srgbClr val="497DBA"/>
          </a:solidFill>
        </p:spPr>
        <p:txBody>
          <a:bodyPr wrap="square" lIns="0" tIns="0" rIns="0" bIns="0" rtlCol="0"/>
          <a:lstStyle/>
          <a:p>
            <a:endParaRPr/>
          </a:p>
        </p:txBody>
      </p:sp>
      <p:sp>
        <p:nvSpPr>
          <p:cNvPr id="23" name="object 23"/>
          <p:cNvSpPr txBox="1"/>
          <p:nvPr/>
        </p:nvSpPr>
        <p:spPr>
          <a:xfrm>
            <a:off x="154939" y="5679544"/>
            <a:ext cx="8715375" cy="717550"/>
          </a:xfrm>
          <a:prstGeom prst="rect">
            <a:avLst/>
          </a:prstGeom>
        </p:spPr>
        <p:txBody>
          <a:bodyPr vert="horz" wrap="square" lIns="0" tIns="75565" rIns="0" bIns="0" rtlCol="0">
            <a:spAutoFit/>
          </a:bodyPr>
          <a:lstStyle/>
          <a:p>
            <a:pPr marL="1689100">
              <a:lnSpc>
                <a:spcPct val="100000"/>
              </a:lnSpc>
              <a:spcBef>
                <a:spcPts val="595"/>
              </a:spcBef>
            </a:pPr>
            <a:r>
              <a:rPr sz="1600" b="1" spc="-5" dirty="0">
                <a:latin typeface="Times New Roman"/>
                <a:cs typeface="Times New Roman"/>
              </a:rPr>
              <a:t>Fig:</a:t>
            </a:r>
            <a:r>
              <a:rPr sz="1600" b="1" spc="25" dirty="0">
                <a:latin typeface="Times New Roman"/>
                <a:cs typeface="Times New Roman"/>
              </a:rPr>
              <a:t> </a:t>
            </a:r>
            <a:r>
              <a:rPr sz="1600" spc="-5" dirty="0">
                <a:latin typeface="Times New Roman"/>
                <a:cs typeface="Times New Roman"/>
              </a:rPr>
              <a:t>A</a:t>
            </a:r>
            <a:r>
              <a:rPr sz="1600" spc="-90" dirty="0">
                <a:latin typeface="Times New Roman"/>
                <a:cs typeface="Times New Roman"/>
              </a:rPr>
              <a:t> </a:t>
            </a:r>
            <a:r>
              <a:rPr sz="1600" spc="-5" dirty="0">
                <a:latin typeface="Times New Roman"/>
                <a:cs typeface="Times New Roman"/>
              </a:rPr>
              <a:t>continuous</a:t>
            </a:r>
            <a:r>
              <a:rPr sz="1600" spc="5" dirty="0">
                <a:latin typeface="Times New Roman"/>
                <a:cs typeface="Times New Roman"/>
              </a:rPr>
              <a:t> </a:t>
            </a:r>
            <a:r>
              <a:rPr sz="1600" spc="-5" dirty="0">
                <a:latin typeface="Times New Roman"/>
                <a:cs typeface="Times New Roman"/>
              </a:rPr>
              <a:t>flow</a:t>
            </a:r>
            <a:r>
              <a:rPr sz="1600" spc="5" dirty="0">
                <a:latin typeface="Times New Roman"/>
                <a:cs typeface="Times New Roman"/>
              </a:rPr>
              <a:t> </a:t>
            </a:r>
            <a:r>
              <a:rPr sz="1600" spc="-5" dirty="0">
                <a:latin typeface="Times New Roman"/>
                <a:cs typeface="Times New Roman"/>
              </a:rPr>
              <a:t>of</a:t>
            </a:r>
            <a:r>
              <a:rPr sz="1600" spc="20" dirty="0">
                <a:latin typeface="Times New Roman"/>
                <a:cs typeface="Times New Roman"/>
              </a:rPr>
              <a:t> </a:t>
            </a:r>
            <a:r>
              <a:rPr sz="1600" spc="-5" dirty="0">
                <a:latin typeface="Times New Roman"/>
                <a:cs typeface="Times New Roman"/>
              </a:rPr>
              <a:t>biogas</a:t>
            </a:r>
            <a:r>
              <a:rPr sz="1600" spc="5" dirty="0">
                <a:latin typeface="Times New Roman"/>
                <a:cs typeface="Times New Roman"/>
              </a:rPr>
              <a:t> </a:t>
            </a:r>
            <a:r>
              <a:rPr sz="1600" spc="-5" dirty="0">
                <a:latin typeface="Times New Roman"/>
                <a:cs typeface="Times New Roman"/>
              </a:rPr>
              <a:t>from</a:t>
            </a:r>
            <a:r>
              <a:rPr sz="1600" spc="25" dirty="0">
                <a:latin typeface="Times New Roman"/>
                <a:cs typeface="Times New Roman"/>
              </a:rPr>
              <a:t> </a:t>
            </a:r>
            <a:r>
              <a:rPr sz="1600" spc="-5" dirty="0">
                <a:latin typeface="Times New Roman"/>
                <a:cs typeface="Times New Roman"/>
              </a:rPr>
              <a:t>four</a:t>
            </a:r>
            <a:r>
              <a:rPr sz="1600" spc="5" dirty="0">
                <a:latin typeface="Times New Roman"/>
                <a:cs typeface="Times New Roman"/>
              </a:rPr>
              <a:t> </a:t>
            </a:r>
            <a:r>
              <a:rPr sz="1600" spc="-5" dirty="0">
                <a:latin typeface="Times New Roman"/>
                <a:cs typeface="Times New Roman"/>
              </a:rPr>
              <a:t>batch</a:t>
            </a:r>
            <a:r>
              <a:rPr sz="1600" spc="20" dirty="0">
                <a:latin typeface="Times New Roman"/>
                <a:cs typeface="Times New Roman"/>
              </a:rPr>
              <a:t> </a:t>
            </a:r>
            <a:r>
              <a:rPr sz="1600" spc="-5" dirty="0">
                <a:latin typeface="Times New Roman"/>
                <a:cs typeface="Times New Roman"/>
              </a:rPr>
              <a:t>digesters</a:t>
            </a:r>
            <a:r>
              <a:rPr sz="1600" spc="45" dirty="0">
                <a:latin typeface="Times New Roman"/>
                <a:cs typeface="Times New Roman"/>
              </a:rPr>
              <a:t> </a:t>
            </a:r>
            <a:r>
              <a:rPr sz="1600" spc="-5" dirty="0">
                <a:latin typeface="Times New Roman"/>
                <a:cs typeface="Times New Roman"/>
              </a:rPr>
              <a:t>with</a:t>
            </a:r>
            <a:r>
              <a:rPr sz="1600" spc="10" dirty="0">
                <a:latin typeface="Times New Roman"/>
                <a:cs typeface="Times New Roman"/>
              </a:rPr>
              <a:t> </a:t>
            </a:r>
            <a:r>
              <a:rPr sz="1600" spc="-5" dirty="0">
                <a:latin typeface="Times New Roman"/>
                <a:cs typeface="Times New Roman"/>
              </a:rPr>
              <a:t>a</a:t>
            </a:r>
            <a:r>
              <a:rPr sz="1600" spc="10" dirty="0">
                <a:latin typeface="Times New Roman"/>
                <a:cs typeface="Times New Roman"/>
              </a:rPr>
              <a:t> </a:t>
            </a:r>
            <a:r>
              <a:rPr sz="1600" spc="-5" dirty="0">
                <a:latin typeface="Times New Roman"/>
                <a:cs typeface="Times New Roman"/>
              </a:rPr>
              <a:t>staggered</a:t>
            </a:r>
            <a:r>
              <a:rPr sz="1600" spc="35" dirty="0">
                <a:latin typeface="Times New Roman"/>
                <a:cs typeface="Times New Roman"/>
              </a:rPr>
              <a:t> </a:t>
            </a:r>
            <a:r>
              <a:rPr sz="1600" spc="-5" dirty="0">
                <a:latin typeface="Times New Roman"/>
                <a:cs typeface="Times New Roman"/>
              </a:rPr>
              <a:t>operation</a:t>
            </a:r>
            <a:endParaRPr sz="1600">
              <a:latin typeface="Times New Roman"/>
              <a:cs typeface="Times New Roman"/>
            </a:endParaRPr>
          </a:p>
          <a:p>
            <a:pPr marL="12700">
              <a:lnSpc>
                <a:spcPct val="100000"/>
              </a:lnSpc>
              <a:spcBef>
                <a:spcPts val="630"/>
              </a:spcBef>
            </a:pPr>
            <a:r>
              <a:rPr sz="2000" spc="-5" dirty="0">
                <a:latin typeface="Times New Roman"/>
                <a:cs typeface="Times New Roman"/>
              </a:rPr>
              <a:t>maintained.</a:t>
            </a:r>
            <a:endParaRPr sz="2000">
              <a:latin typeface="Times New Roman"/>
              <a:cs typeface="Times New Roman"/>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132</a:t>
            </a:fld>
            <a:endParaRPr dirty="0"/>
          </a:p>
        </p:txBody>
      </p:sp>
      <p:sp>
        <p:nvSpPr>
          <p:cNvPr id="24" name="object 24"/>
          <p:cNvSpPr txBox="1">
            <a:spLocks noGrp="1"/>
          </p:cNvSpPr>
          <p:nvPr>
            <p:ph type="title"/>
          </p:nvPr>
        </p:nvSpPr>
        <p:spPr>
          <a:xfrm>
            <a:off x="154939" y="0"/>
            <a:ext cx="8585835" cy="1397635"/>
          </a:xfrm>
          <a:prstGeom prst="rect">
            <a:avLst/>
          </a:prstGeom>
        </p:spPr>
        <p:txBody>
          <a:bodyPr vert="horz" wrap="square" lIns="0" tIns="12700" rIns="0" bIns="0" rtlCol="0">
            <a:spAutoFit/>
          </a:bodyPr>
          <a:lstStyle/>
          <a:p>
            <a:pPr marL="12700" marR="5080">
              <a:lnSpc>
                <a:spcPct val="150000"/>
              </a:lnSpc>
              <a:spcBef>
                <a:spcPts val="100"/>
              </a:spcBef>
            </a:pPr>
            <a:r>
              <a:rPr dirty="0"/>
              <a:t>If several batch digesters are used in series, with each at a </a:t>
            </a:r>
            <a:r>
              <a:rPr spc="-5" dirty="0"/>
              <a:t>different stage </a:t>
            </a:r>
            <a:r>
              <a:rPr dirty="0"/>
              <a:t>in the </a:t>
            </a:r>
            <a:r>
              <a:rPr spc="5" dirty="0"/>
              <a:t> </a:t>
            </a:r>
            <a:r>
              <a:rPr dirty="0"/>
              <a:t>digestion </a:t>
            </a:r>
            <a:r>
              <a:rPr spc="-5" dirty="0"/>
              <a:t>cycle,</a:t>
            </a:r>
            <a:r>
              <a:rPr dirty="0"/>
              <a:t> a continuous gas flow is obtained which is shown in the </a:t>
            </a:r>
            <a:r>
              <a:rPr spc="-5" dirty="0"/>
              <a:t>cycle. </a:t>
            </a:r>
            <a:r>
              <a:rPr dirty="0"/>
              <a:t>The </a:t>
            </a:r>
            <a:r>
              <a:rPr spc="-484" dirty="0"/>
              <a:t> </a:t>
            </a:r>
            <a:r>
              <a:rPr dirty="0"/>
              <a:t>digesters</a:t>
            </a:r>
            <a:r>
              <a:rPr spc="-45" dirty="0"/>
              <a:t> </a:t>
            </a:r>
            <a:r>
              <a:rPr dirty="0"/>
              <a:t>would</a:t>
            </a:r>
            <a:r>
              <a:rPr spc="-15" dirty="0"/>
              <a:t> </a:t>
            </a:r>
            <a:r>
              <a:rPr dirty="0"/>
              <a:t>be started</a:t>
            </a:r>
            <a:r>
              <a:rPr spc="-30" dirty="0"/>
              <a:t> </a:t>
            </a:r>
            <a:r>
              <a:rPr dirty="0"/>
              <a:t>up</a:t>
            </a:r>
            <a:r>
              <a:rPr spc="-10" dirty="0"/>
              <a:t> </a:t>
            </a:r>
            <a:r>
              <a:rPr dirty="0"/>
              <a:t>at</a:t>
            </a:r>
            <a:r>
              <a:rPr spc="-5" dirty="0"/>
              <a:t> </a:t>
            </a:r>
            <a:r>
              <a:rPr dirty="0"/>
              <a:t>regular</a:t>
            </a:r>
            <a:r>
              <a:rPr spc="-40" dirty="0"/>
              <a:t> </a:t>
            </a:r>
            <a:r>
              <a:rPr dirty="0"/>
              <a:t>intervals,</a:t>
            </a:r>
            <a:r>
              <a:rPr spc="-40" dirty="0"/>
              <a:t> </a:t>
            </a:r>
            <a:r>
              <a:rPr dirty="0"/>
              <a:t>so</a:t>
            </a:r>
            <a:r>
              <a:rPr spc="-5" dirty="0"/>
              <a:t> </a:t>
            </a:r>
            <a:r>
              <a:rPr dirty="0"/>
              <a:t>that</a:t>
            </a:r>
            <a:r>
              <a:rPr spc="-15" dirty="0"/>
              <a:t> </a:t>
            </a:r>
            <a:r>
              <a:rPr dirty="0"/>
              <a:t>the</a:t>
            </a:r>
            <a:r>
              <a:rPr spc="-25" dirty="0"/>
              <a:t> </a:t>
            </a:r>
            <a:r>
              <a:rPr dirty="0"/>
              <a:t>continuous</a:t>
            </a:r>
            <a:r>
              <a:rPr spc="-45" dirty="0"/>
              <a:t> </a:t>
            </a:r>
            <a:r>
              <a:rPr dirty="0"/>
              <a:t>gas flow</a:t>
            </a:r>
            <a:r>
              <a:rPr spc="-15" dirty="0"/>
              <a:t> </a:t>
            </a:r>
            <a:r>
              <a:rPr dirty="0"/>
              <a:t>is</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197307"/>
            <a:ext cx="8151495" cy="331470"/>
          </a:xfrm>
          <a:prstGeom prst="rect">
            <a:avLst/>
          </a:prstGeom>
        </p:spPr>
        <p:txBody>
          <a:bodyPr vert="horz" wrap="square" lIns="0" tIns="13335" rIns="0" bIns="0" rtlCol="0">
            <a:spAutoFit/>
          </a:bodyPr>
          <a:lstStyle/>
          <a:p>
            <a:pPr marL="12700">
              <a:lnSpc>
                <a:spcPct val="100000"/>
              </a:lnSpc>
              <a:spcBef>
                <a:spcPts val="105"/>
              </a:spcBef>
              <a:tabLst>
                <a:tab pos="329565" algn="l"/>
              </a:tabLst>
            </a:pPr>
            <a:r>
              <a:rPr dirty="0"/>
              <a:t>*	Indian</a:t>
            </a:r>
            <a:r>
              <a:rPr spc="-35" dirty="0"/>
              <a:t> </a:t>
            </a:r>
            <a:r>
              <a:rPr dirty="0"/>
              <a:t>Institute</a:t>
            </a:r>
            <a:r>
              <a:rPr spc="-50" dirty="0"/>
              <a:t> </a:t>
            </a:r>
            <a:r>
              <a:rPr dirty="0"/>
              <a:t>of</a:t>
            </a:r>
            <a:r>
              <a:rPr spc="-5" dirty="0"/>
              <a:t> </a:t>
            </a:r>
            <a:r>
              <a:rPr dirty="0"/>
              <a:t>Science</a:t>
            </a:r>
            <a:r>
              <a:rPr spc="-20" dirty="0"/>
              <a:t> </a:t>
            </a:r>
            <a:r>
              <a:rPr spc="5" dirty="0"/>
              <a:t>(IISc)</a:t>
            </a:r>
            <a:r>
              <a:rPr spc="-45" dirty="0"/>
              <a:t> </a:t>
            </a:r>
            <a:r>
              <a:rPr dirty="0"/>
              <a:t>Bangalore</a:t>
            </a:r>
            <a:r>
              <a:rPr spc="-35" dirty="0"/>
              <a:t> </a:t>
            </a:r>
            <a:r>
              <a:rPr dirty="0"/>
              <a:t>has</a:t>
            </a:r>
            <a:r>
              <a:rPr spc="-5" dirty="0"/>
              <a:t> </a:t>
            </a:r>
            <a:r>
              <a:rPr dirty="0"/>
              <a:t>developed</a:t>
            </a:r>
            <a:r>
              <a:rPr spc="-45" dirty="0"/>
              <a:t> </a:t>
            </a:r>
            <a:r>
              <a:rPr dirty="0"/>
              <a:t>a</a:t>
            </a:r>
            <a:r>
              <a:rPr spc="-15" dirty="0"/>
              <a:t> </a:t>
            </a:r>
            <a:r>
              <a:rPr dirty="0"/>
              <a:t>digester</a:t>
            </a:r>
            <a:r>
              <a:rPr spc="-25" dirty="0"/>
              <a:t> </a:t>
            </a:r>
            <a:r>
              <a:rPr dirty="0"/>
              <a:t>but</a:t>
            </a:r>
            <a:r>
              <a:rPr spc="-30" dirty="0"/>
              <a:t> </a:t>
            </a:r>
            <a:r>
              <a:rPr dirty="0"/>
              <a:t>that</a:t>
            </a:r>
          </a:p>
        </p:txBody>
      </p:sp>
      <p:sp>
        <p:nvSpPr>
          <p:cNvPr id="3" name="object 3"/>
          <p:cNvSpPr txBox="1"/>
          <p:nvPr/>
        </p:nvSpPr>
        <p:spPr>
          <a:xfrm>
            <a:off x="104139" y="503275"/>
            <a:ext cx="9013825" cy="6061710"/>
          </a:xfrm>
          <a:prstGeom prst="rect">
            <a:avLst/>
          </a:prstGeom>
        </p:spPr>
        <p:txBody>
          <a:bodyPr vert="horz" wrap="square" lIns="0" tIns="165100" rIns="0" bIns="0" rtlCol="0">
            <a:spAutoFit/>
          </a:bodyPr>
          <a:lstStyle/>
          <a:p>
            <a:pPr marL="380365">
              <a:lnSpc>
                <a:spcPct val="100000"/>
              </a:lnSpc>
              <a:spcBef>
                <a:spcPts val="1300"/>
              </a:spcBef>
            </a:pPr>
            <a:r>
              <a:rPr sz="2000" dirty="0">
                <a:latin typeface="Times New Roman"/>
                <a:cs typeface="Times New Roman"/>
              </a:rPr>
              <a:t>shows</a:t>
            </a:r>
            <a:r>
              <a:rPr sz="2000" spc="-30" dirty="0">
                <a:latin typeface="Times New Roman"/>
                <a:cs typeface="Times New Roman"/>
              </a:rPr>
              <a:t> </a:t>
            </a:r>
            <a:r>
              <a:rPr sz="2000" spc="-5" dirty="0">
                <a:latin typeface="Times New Roman"/>
                <a:cs typeface="Times New Roman"/>
              </a:rPr>
              <a:t>some</a:t>
            </a:r>
            <a:r>
              <a:rPr sz="2000" spc="-15" dirty="0">
                <a:latin typeface="Times New Roman"/>
                <a:cs typeface="Times New Roman"/>
              </a:rPr>
              <a:t> </a:t>
            </a:r>
            <a:r>
              <a:rPr sz="2000" dirty="0">
                <a:latin typeface="Times New Roman"/>
                <a:cs typeface="Times New Roman"/>
              </a:rPr>
              <a:t>heat</a:t>
            </a:r>
            <a:r>
              <a:rPr sz="2000" spc="-20" dirty="0">
                <a:latin typeface="Times New Roman"/>
                <a:cs typeface="Times New Roman"/>
              </a:rPr>
              <a:t> </a:t>
            </a:r>
            <a:r>
              <a:rPr sz="2000" dirty="0">
                <a:latin typeface="Times New Roman"/>
                <a:cs typeface="Times New Roman"/>
              </a:rPr>
              <a:t>los</a:t>
            </a:r>
            <a:r>
              <a:rPr sz="2000" spc="-15" dirty="0">
                <a:latin typeface="Times New Roman"/>
                <a:cs typeface="Times New Roman"/>
              </a:rPr>
              <a:t> </a:t>
            </a:r>
            <a:r>
              <a:rPr sz="2000" spc="-5" dirty="0">
                <a:latin typeface="Times New Roman"/>
                <a:cs typeface="Times New Roman"/>
              </a:rPr>
              <a:t>problem.</a:t>
            </a:r>
            <a:endParaRPr sz="2000">
              <a:latin typeface="Times New Roman"/>
              <a:cs typeface="Times New Roman"/>
            </a:endParaRPr>
          </a:p>
          <a:p>
            <a:pPr marL="380365" marR="334645" indent="-317500">
              <a:lnSpc>
                <a:spcPct val="150000"/>
              </a:lnSpc>
              <a:tabLst>
                <a:tab pos="380365" algn="l"/>
              </a:tabLst>
            </a:pPr>
            <a:r>
              <a:rPr sz="2000" dirty="0">
                <a:latin typeface="Times New Roman"/>
                <a:cs typeface="Times New Roman"/>
              </a:rPr>
              <a:t>*	Indian Institute of </a:t>
            </a:r>
            <a:r>
              <a:rPr sz="2000" spc="-15" dirty="0">
                <a:latin typeface="Times New Roman"/>
                <a:cs typeface="Times New Roman"/>
              </a:rPr>
              <a:t>Technology </a:t>
            </a:r>
            <a:r>
              <a:rPr sz="2000" dirty="0">
                <a:latin typeface="Times New Roman"/>
                <a:cs typeface="Times New Roman"/>
              </a:rPr>
              <a:t>(IIT) Delhi have </a:t>
            </a:r>
            <a:r>
              <a:rPr sz="2000" spc="-5" dirty="0">
                <a:latin typeface="Times New Roman"/>
                <a:cs typeface="Times New Roman"/>
              </a:rPr>
              <a:t>made attempts </a:t>
            </a:r>
            <a:r>
              <a:rPr sz="2000" dirty="0">
                <a:latin typeface="Times New Roman"/>
                <a:cs typeface="Times New Roman"/>
              </a:rPr>
              <a:t>to </a:t>
            </a:r>
            <a:r>
              <a:rPr sz="2000" spc="-5" dirty="0">
                <a:latin typeface="Times New Roman"/>
                <a:cs typeface="Times New Roman"/>
              </a:rPr>
              <a:t>utilize solar </a:t>
            </a:r>
            <a:r>
              <a:rPr sz="2000" dirty="0">
                <a:latin typeface="Times New Roman"/>
                <a:cs typeface="Times New Roman"/>
              </a:rPr>
              <a:t> </a:t>
            </a:r>
            <a:r>
              <a:rPr sz="2000" spc="-5" dirty="0">
                <a:latin typeface="Times New Roman"/>
                <a:cs typeface="Times New Roman"/>
              </a:rPr>
              <a:t>energy</a:t>
            </a:r>
            <a:r>
              <a:rPr sz="2000" spc="-20" dirty="0">
                <a:latin typeface="Times New Roman"/>
                <a:cs typeface="Times New Roman"/>
              </a:rPr>
              <a:t> </a:t>
            </a:r>
            <a:r>
              <a:rPr sz="2000" spc="-5" dirty="0">
                <a:latin typeface="Times New Roman"/>
                <a:cs typeface="Times New Roman"/>
              </a:rPr>
              <a:t>systems</a:t>
            </a:r>
            <a:r>
              <a:rPr sz="2000" dirty="0">
                <a:latin typeface="Times New Roman"/>
                <a:cs typeface="Times New Roman"/>
              </a:rPr>
              <a:t> which</a:t>
            </a:r>
            <a:r>
              <a:rPr sz="2000" spc="-10" dirty="0">
                <a:latin typeface="Times New Roman"/>
                <a:cs typeface="Times New Roman"/>
              </a:rPr>
              <a:t> </a:t>
            </a:r>
            <a:r>
              <a:rPr sz="2000" dirty="0">
                <a:latin typeface="Times New Roman"/>
                <a:cs typeface="Times New Roman"/>
              </a:rPr>
              <a:t>could</a:t>
            </a:r>
            <a:r>
              <a:rPr sz="2000" spc="-35" dirty="0">
                <a:latin typeface="Times New Roman"/>
                <a:cs typeface="Times New Roman"/>
              </a:rPr>
              <a:t> </a:t>
            </a:r>
            <a:r>
              <a:rPr sz="2000" dirty="0">
                <a:latin typeface="Times New Roman"/>
                <a:cs typeface="Times New Roman"/>
              </a:rPr>
              <a:t>be</a:t>
            </a:r>
            <a:r>
              <a:rPr sz="2000" spc="5" dirty="0">
                <a:latin typeface="Times New Roman"/>
                <a:cs typeface="Times New Roman"/>
              </a:rPr>
              <a:t> </a:t>
            </a:r>
            <a:r>
              <a:rPr sz="2000" dirty="0">
                <a:latin typeface="Times New Roman"/>
                <a:cs typeface="Times New Roman"/>
              </a:rPr>
              <a:t>integrated</a:t>
            </a:r>
            <a:r>
              <a:rPr sz="2000" spc="-40" dirty="0">
                <a:latin typeface="Times New Roman"/>
                <a:cs typeface="Times New Roman"/>
              </a:rPr>
              <a:t> </a:t>
            </a:r>
            <a:r>
              <a:rPr sz="2000" dirty="0">
                <a:latin typeface="Times New Roman"/>
                <a:cs typeface="Times New Roman"/>
              </a:rPr>
              <a:t>with</a:t>
            </a:r>
            <a:r>
              <a:rPr sz="2000" spc="-5" dirty="0">
                <a:latin typeface="Times New Roman"/>
                <a:cs typeface="Times New Roman"/>
              </a:rPr>
              <a:t> </a:t>
            </a:r>
            <a:r>
              <a:rPr sz="2000" dirty="0">
                <a:latin typeface="Times New Roman"/>
                <a:cs typeface="Times New Roman"/>
              </a:rPr>
              <a:t>flouting</a:t>
            </a:r>
            <a:r>
              <a:rPr sz="2000" spc="-35" dirty="0">
                <a:latin typeface="Times New Roman"/>
                <a:cs typeface="Times New Roman"/>
              </a:rPr>
              <a:t> </a:t>
            </a:r>
            <a:r>
              <a:rPr sz="2000" dirty="0">
                <a:latin typeface="Times New Roman"/>
                <a:cs typeface="Times New Roman"/>
              </a:rPr>
              <a:t>or</a:t>
            </a:r>
            <a:r>
              <a:rPr sz="2000" spc="-10" dirty="0">
                <a:latin typeface="Times New Roman"/>
                <a:cs typeface="Times New Roman"/>
              </a:rPr>
              <a:t> </a:t>
            </a:r>
            <a:r>
              <a:rPr sz="2000" dirty="0">
                <a:latin typeface="Times New Roman"/>
                <a:cs typeface="Times New Roman"/>
              </a:rPr>
              <a:t>fixed</a:t>
            </a:r>
            <a:r>
              <a:rPr sz="2000" spc="-25" dirty="0">
                <a:latin typeface="Times New Roman"/>
                <a:cs typeface="Times New Roman"/>
              </a:rPr>
              <a:t> </a:t>
            </a:r>
            <a:r>
              <a:rPr sz="2000" spc="-5" dirty="0">
                <a:latin typeface="Times New Roman"/>
                <a:cs typeface="Times New Roman"/>
              </a:rPr>
              <a:t>dome</a:t>
            </a:r>
            <a:r>
              <a:rPr sz="2000" spc="5" dirty="0">
                <a:latin typeface="Times New Roman"/>
                <a:cs typeface="Times New Roman"/>
              </a:rPr>
              <a:t> </a:t>
            </a:r>
            <a:r>
              <a:rPr sz="2000" dirty="0">
                <a:latin typeface="Times New Roman"/>
                <a:cs typeface="Times New Roman"/>
              </a:rPr>
              <a:t>designs</a:t>
            </a:r>
            <a:r>
              <a:rPr sz="2000" spc="-45" dirty="0">
                <a:latin typeface="Times New Roman"/>
                <a:cs typeface="Times New Roman"/>
              </a:rPr>
              <a:t> </a:t>
            </a:r>
            <a:r>
              <a:rPr sz="2000" dirty="0">
                <a:latin typeface="Times New Roman"/>
                <a:cs typeface="Times New Roman"/>
              </a:rPr>
              <a:t>for</a:t>
            </a:r>
            <a:endParaRPr sz="2000">
              <a:latin typeface="Times New Roman"/>
              <a:cs typeface="Times New Roman"/>
            </a:endParaRPr>
          </a:p>
          <a:p>
            <a:pPr marL="380365" marR="311785">
              <a:lnSpc>
                <a:spcPct val="150000"/>
              </a:lnSpc>
            </a:pPr>
            <a:r>
              <a:rPr sz="2000" spc="-5" dirty="0">
                <a:latin typeface="Times New Roman"/>
                <a:cs typeface="Times New Roman"/>
              </a:rPr>
              <a:t>maintaining </a:t>
            </a:r>
            <a:r>
              <a:rPr sz="2000" dirty="0">
                <a:latin typeface="Times New Roman"/>
                <a:cs typeface="Times New Roman"/>
              </a:rPr>
              <a:t>higher slurry </a:t>
            </a:r>
            <a:r>
              <a:rPr sz="2000" spc="-5" dirty="0">
                <a:latin typeface="Times New Roman"/>
                <a:cs typeface="Times New Roman"/>
              </a:rPr>
              <a:t>temperature. </a:t>
            </a:r>
            <a:r>
              <a:rPr sz="2000" dirty="0">
                <a:latin typeface="Times New Roman"/>
                <a:cs typeface="Times New Roman"/>
              </a:rPr>
              <a:t>They have produced biogas from rated </a:t>
            </a:r>
            <a:r>
              <a:rPr sz="2000" spc="5" dirty="0">
                <a:latin typeface="Times New Roman"/>
                <a:cs typeface="Times New Roman"/>
              </a:rPr>
              <a:t> </a:t>
            </a:r>
            <a:r>
              <a:rPr sz="2000" dirty="0">
                <a:latin typeface="Times New Roman"/>
                <a:cs typeface="Times New Roman"/>
              </a:rPr>
              <a:t>value</a:t>
            </a:r>
            <a:r>
              <a:rPr sz="2000" spc="-20" dirty="0">
                <a:latin typeface="Times New Roman"/>
                <a:cs typeface="Times New Roman"/>
              </a:rPr>
              <a:t> </a:t>
            </a:r>
            <a:r>
              <a:rPr sz="2000" dirty="0">
                <a:latin typeface="Times New Roman"/>
                <a:cs typeface="Times New Roman"/>
              </a:rPr>
              <a:t>0.3</a:t>
            </a:r>
            <a:r>
              <a:rPr sz="2000" spc="-10" dirty="0">
                <a:latin typeface="Times New Roman"/>
                <a:cs typeface="Times New Roman"/>
              </a:rPr>
              <a:t> </a:t>
            </a:r>
            <a:r>
              <a:rPr sz="2000" spc="-5" dirty="0">
                <a:latin typeface="Times New Roman"/>
                <a:cs typeface="Times New Roman"/>
              </a:rPr>
              <a:t>m</a:t>
            </a:r>
            <a:r>
              <a:rPr sz="1950" spc="-7" baseline="25641" dirty="0">
                <a:latin typeface="Times New Roman"/>
                <a:cs typeface="Times New Roman"/>
              </a:rPr>
              <a:t>3</a:t>
            </a:r>
            <a:r>
              <a:rPr sz="2000" spc="-5" dirty="0">
                <a:latin typeface="Times New Roman"/>
                <a:cs typeface="Times New Roman"/>
              </a:rPr>
              <a:t>/day/m</a:t>
            </a:r>
            <a:r>
              <a:rPr sz="1950" spc="-7" baseline="25641" dirty="0">
                <a:latin typeface="Times New Roman"/>
                <a:cs typeface="Times New Roman"/>
              </a:rPr>
              <a:t>3</a:t>
            </a:r>
            <a:r>
              <a:rPr sz="1950" spc="277" baseline="25641" dirty="0">
                <a:latin typeface="Times New Roman"/>
                <a:cs typeface="Times New Roman"/>
              </a:rPr>
              <a:t> </a:t>
            </a:r>
            <a:r>
              <a:rPr sz="2000" dirty="0">
                <a:latin typeface="Times New Roman"/>
                <a:cs typeface="Times New Roman"/>
              </a:rPr>
              <a:t>digester</a:t>
            </a:r>
            <a:r>
              <a:rPr sz="2000" spc="-25" dirty="0">
                <a:latin typeface="Times New Roman"/>
                <a:cs typeface="Times New Roman"/>
              </a:rPr>
              <a:t> </a:t>
            </a:r>
            <a:r>
              <a:rPr sz="2000" spc="-5" dirty="0">
                <a:latin typeface="Times New Roman"/>
                <a:cs typeface="Times New Roman"/>
              </a:rPr>
              <a:t>volume</a:t>
            </a:r>
            <a:r>
              <a:rPr sz="2000" spc="-25"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spc="5" dirty="0">
                <a:latin typeface="Times New Roman"/>
                <a:cs typeface="Times New Roman"/>
              </a:rPr>
              <a:t>0.37-0.52</a:t>
            </a:r>
            <a:r>
              <a:rPr sz="2000" spc="-40" dirty="0">
                <a:latin typeface="Times New Roman"/>
                <a:cs typeface="Times New Roman"/>
              </a:rPr>
              <a:t> </a:t>
            </a:r>
            <a:r>
              <a:rPr sz="2000" spc="-5" dirty="0">
                <a:latin typeface="Times New Roman"/>
                <a:cs typeface="Times New Roman"/>
              </a:rPr>
              <a:t>m</a:t>
            </a:r>
            <a:r>
              <a:rPr sz="1950" spc="-7" baseline="25641" dirty="0">
                <a:latin typeface="Times New Roman"/>
                <a:cs typeface="Times New Roman"/>
              </a:rPr>
              <a:t>3</a:t>
            </a:r>
            <a:r>
              <a:rPr sz="2000" spc="-5" dirty="0">
                <a:latin typeface="Times New Roman"/>
                <a:cs typeface="Times New Roman"/>
              </a:rPr>
              <a:t>/day/m</a:t>
            </a:r>
            <a:r>
              <a:rPr sz="1950" spc="-7" baseline="25641" dirty="0">
                <a:latin typeface="Times New Roman"/>
                <a:cs typeface="Times New Roman"/>
              </a:rPr>
              <a:t>3</a:t>
            </a:r>
            <a:r>
              <a:rPr sz="1950" spc="262" baseline="25641" dirty="0">
                <a:latin typeface="Times New Roman"/>
                <a:cs typeface="Times New Roman"/>
              </a:rPr>
              <a:t> </a:t>
            </a:r>
            <a:r>
              <a:rPr sz="2000" dirty="0">
                <a:latin typeface="Times New Roman"/>
                <a:cs typeface="Times New Roman"/>
              </a:rPr>
              <a:t>(Bansal</a:t>
            </a:r>
            <a:r>
              <a:rPr sz="2000" spc="-25" dirty="0">
                <a:latin typeface="Times New Roman"/>
                <a:cs typeface="Times New Roman"/>
              </a:rPr>
              <a:t> </a:t>
            </a:r>
            <a:r>
              <a:rPr sz="2000" i="1" dirty="0">
                <a:latin typeface="Times New Roman"/>
                <a:cs typeface="Times New Roman"/>
              </a:rPr>
              <a:t>et al</a:t>
            </a:r>
            <a:r>
              <a:rPr sz="2000" dirty="0">
                <a:latin typeface="Times New Roman"/>
                <a:cs typeface="Times New Roman"/>
              </a:rPr>
              <a:t>,</a:t>
            </a:r>
            <a:r>
              <a:rPr sz="2000" spc="-20" dirty="0">
                <a:latin typeface="Times New Roman"/>
                <a:cs typeface="Times New Roman"/>
              </a:rPr>
              <a:t> </a:t>
            </a:r>
            <a:r>
              <a:rPr sz="2000" spc="5" dirty="0">
                <a:latin typeface="Times New Roman"/>
                <a:cs typeface="Times New Roman"/>
              </a:rPr>
              <a:t>1985).</a:t>
            </a:r>
            <a:endParaRPr sz="2000">
              <a:latin typeface="Times New Roman"/>
              <a:cs typeface="Times New Roman"/>
            </a:endParaRPr>
          </a:p>
          <a:p>
            <a:pPr marL="63500">
              <a:lnSpc>
                <a:spcPct val="100000"/>
              </a:lnSpc>
              <a:spcBef>
                <a:spcPts val="1340"/>
              </a:spcBef>
            </a:pPr>
            <a:r>
              <a:rPr sz="2400" b="1" spc="-5" dirty="0">
                <a:latin typeface="Times New Roman"/>
                <a:cs typeface="Times New Roman"/>
              </a:rPr>
              <a:t>Biogas</a:t>
            </a:r>
            <a:r>
              <a:rPr sz="2400" b="1" dirty="0">
                <a:latin typeface="Times New Roman"/>
                <a:cs typeface="Times New Roman"/>
              </a:rPr>
              <a:t> </a:t>
            </a:r>
            <a:r>
              <a:rPr sz="2400" b="1" spc="-15" dirty="0">
                <a:latin typeface="Times New Roman"/>
                <a:cs typeface="Times New Roman"/>
              </a:rPr>
              <a:t>from</a:t>
            </a:r>
            <a:r>
              <a:rPr sz="2400" b="1" dirty="0">
                <a:latin typeface="Times New Roman"/>
                <a:cs typeface="Times New Roman"/>
              </a:rPr>
              <a:t> </a:t>
            </a:r>
            <a:r>
              <a:rPr sz="2400" b="1" spc="-20" dirty="0">
                <a:latin typeface="Times New Roman"/>
                <a:cs typeface="Times New Roman"/>
              </a:rPr>
              <a:t>agro</a:t>
            </a:r>
            <a:r>
              <a:rPr sz="2400" b="1" dirty="0">
                <a:latin typeface="Times New Roman"/>
                <a:cs typeface="Times New Roman"/>
              </a:rPr>
              <a:t> industrial</a:t>
            </a:r>
            <a:r>
              <a:rPr sz="2400" b="1" spc="-20" dirty="0">
                <a:latin typeface="Times New Roman"/>
                <a:cs typeface="Times New Roman"/>
              </a:rPr>
              <a:t> </a:t>
            </a:r>
            <a:r>
              <a:rPr sz="2400" b="1" spc="-10" dirty="0">
                <a:latin typeface="Times New Roman"/>
                <a:cs typeface="Times New Roman"/>
              </a:rPr>
              <a:t>residues:</a:t>
            </a:r>
            <a:endParaRPr sz="2400">
              <a:latin typeface="Times New Roman"/>
              <a:cs typeface="Times New Roman"/>
            </a:endParaRPr>
          </a:p>
          <a:p>
            <a:pPr marL="63500" marR="55880" indent="914400" algn="just">
              <a:lnSpc>
                <a:spcPct val="150000"/>
              </a:lnSpc>
              <a:spcBef>
                <a:spcPts val="100"/>
              </a:spcBef>
            </a:pPr>
            <a:r>
              <a:rPr sz="2000" dirty="0">
                <a:latin typeface="Times New Roman"/>
                <a:cs typeface="Times New Roman"/>
              </a:rPr>
              <a:t>The </a:t>
            </a:r>
            <a:r>
              <a:rPr sz="2000" spc="-5" dirty="0">
                <a:latin typeface="Times New Roman"/>
                <a:cs typeface="Times New Roman"/>
              </a:rPr>
              <a:t>agro-industrial residues can </a:t>
            </a:r>
            <a:r>
              <a:rPr sz="2000" dirty="0">
                <a:latin typeface="Times New Roman"/>
                <a:cs typeface="Times New Roman"/>
              </a:rPr>
              <a:t>be </a:t>
            </a:r>
            <a:r>
              <a:rPr sz="2000" spc="-5" dirty="0">
                <a:latin typeface="Times New Roman"/>
                <a:cs typeface="Times New Roman"/>
              </a:rPr>
              <a:t>conventionally converted into biomass </a:t>
            </a:r>
            <a:r>
              <a:rPr sz="2000" dirty="0">
                <a:latin typeface="Times New Roman"/>
                <a:cs typeface="Times New Roman"/>
              </a:rPr>
              <a:t> </a:t>
            </a:r>
            <a:r>
              <a:rPr sz="2000" spc="-5" dirty="0">
                <a:latin typeface="Times New Roman"/>
                <a:cs typeface="Times New Roman"/>
              </a:rPr>
              <a:t>production with suitable mixed digesters. The Commonwealth Scientific </a:t>
            </a:r>
            <a:r>
              <a:rPr sz="2000" dirty="0">
                <a:latin typeface="Times New Roman"/>
                <a:cs typeface="Times New Roman"/>
              </a:rPr>
              <a:t>and </a:t>
            </a:r>
            <a:r>
              <a:rPr sz="2000" spc="-5" dirty="0">
                <a:latin typeface="Times New Roman"/>
                <a:cs typeface="Times New Roman"/>
              </a:rPr>
              <a:t>Industrial </a:t>
            </a:r>
            <a:r>
              <a:rPr sz="2000" dirty="0">
                <a:latin typeface="Times New Roman"/>
                <a:cs typeface="Times New Roman"/>
              </a:rPr>
              <a:t> </a:t>
            </a:r>
            <a:r>
              <a:rPr sz="2000" spc="-5" dirty="0">
                <a:latin typeface="Times New Roman"/>
                <a:cs typeface="Times New Roman"/>
              </a:rPr>
              <a:t>Research Organization </a:t>
            </a:r>
            <a:r>
              <a:rPr sz="2000" dirty="0">
                <a:latin typeface="Times New Roman"/>
                <a:cs typeface="Times New Roman"/>
              </a:rPr>
              <a:t>(CSIRO) </a:t>
            </a:r>
            <a:r>
              <a:rPr sz="2000" spc="-10" dirty="0">
                <a:latin typeface="Times New Roman"/>
                <a:cs typeface="Times New Roman"/>
              </a:rPr>
              <a:t>in </a:t>
            </a:r>
            <a:r>
              <a:rPr sz="2000" spc="-5" dirty="0">
                <a:latin typeface="Times New Roman"/>
                <a:cs typeface="Times New Roman"/>
              </a:rPr>
              <a:t>Australia tested various fruit processing </a:t>
            </a:r>
            <a:r>
              <a:rPr sz="2000" dirty="0">
                <a:latin typeface="Times New Roman"/>
                <a:cs typeface="Times New Roman"/>
              </a:rPr>
              <a:t>waste </a:t>
            </a:r>
            <a:r>
              <a:rPr sz="2000" spc="-10" dirty="0">
                <a:latin typeface="Times New Roman"/>
                <a:cs typeface="Times New Roman"/>
              </a:rPr>
              <a:t>in 23 </a:t>
            </a:r>
            <a:r>
              <a:rPr sz="2000" spc="-484" dirty="0">
                <a:latin typeface="Times New Roman"/>
                <a:cs typeface="Times New Roman"/>
              </a:rPr>
              <a:t> </a:t>
            </a:r>
            <a:r>
              <a:rPr sz="2000" spc="-5" dirty="0">
                <a:latin typeface="Times New Roman"/>
                <a:cs typeface="Times New Roman"/>
              </a:rPr>
              <a:t>m</a:t>
            </a:r>
            <a:r>
              <a:rPr sz="1950" spc="-7" baseline="25641" dirty="0">
                <a:latin typeface="Times New Roman"/>
                <a:cs typeface="Times New Roman"/>
              </a:rPr>
              <a:t>3</a:t>
            </a:r>
            <a:r>
              <a:rPr sz="1950" spc="277" baseline="25641" dirty="0">
                <a:latin typeface="Times New Roman"/>
                <a:cs typeface="Times New Roman"/>
              </a:rPr>
              <a:t> </a:t>
            </a:r>
            <a:r>
              <a:rPr sz="2000" dirty="0">
                <a:latin typeface="Times New Roman"/>
                <a:cs typeface="Times New Roman"/>
              </a:rPr>
              <a:t>pilot</a:t>
            </a:r>
            <a:r>
              <a:rPr sz="2000" spc="-15" dirty="0">
                <a:latin typeface="Times New Roman"/>
                <a:cs typeface="Times New Roman"/>
              </a:rPr>
              <a:t> digester.</a:t>
            </a:r>
            <a:r>
              <a:rPr sz="2000" spc="-75" dirty="0">
                <a:latin typeface="Times New Roman"/>
                <a:cs typeface="Times New Roman"/>
              </a:rPr>
              <a:t> </a:t>
            </a:r>
            <a:r>
              <a:rPr sz="2000" dirty="0">
                <a:latin typeface="Times New Roman"/>
                <a:cs typeface="Times New Roman"/>
              </a:rPr>
              <a:t>This</a:t>
            </a:r>
            <a:r>
              <a:rPr sz="2000" spc="-15" dirty="0">
                <a:latin typeface="Times New Roman"/>
                <a:cs typeface="Times New Roman"/>
              </a:rPr>
              <a:t> </a:t>
            </a:r>
            <a:r>
              <a:rPr sz="2000" spc="-5" dirty="0">
                <a:latin typeface="Times New Roman"/>
                <a:cs typeface="Times New Roman"/>
              </a:rPr>
              <a:t>is completely</a:t>
            </a:r>
            <a:r>
              <a:rPr sz="2000" spc="-10" dirty="0">
                <a:latin typeface="Times New Roman"/>
                <a:cs typeface="Times New Roman"/>
              </a:rPr>
              <a:t> </a:t>
            </a:r>
            <a:r>
              <a:rPr sz="2000" spc="-5" dirty="0">
                <a:latin typeface="Times New Roman"/>
                <a:cs typeface="Times New Roman"/>
              </a:rPr>
              <a:t>mixed </a:t>
            </a:r>
            <a:r>
              <a:rPr sz="2000" dirty="0">
                <a:latin typeface="Times New Roman"/>
                <a:cs typeface="Times New Roman"/>
              </a:rPr>
              <a:t>through</a:t>
            </a:r>
            <a:r>
              <a:rPr sz="2000" spc="-35" dirty="0">
                <a:latin typeface="Times New Roman"/>
                <a:cs typeface="Times New Roman"/>
              </a:rPr>
              <a:t> </a:t>
            </a:r>
            <a:r>
              <a:rPr sz="2000" dirty="0">
                <a:latin typeface="Times New Roman"/>
                <a:cs typeface="Times New Roman"/>
              </a:rPr>
              <a:t>biogas</a:t>
            </a:r>
            <a:r>
              <a:rPr sz="2000" spc="-30" dirty="0">
                <a:latin typeface="Times New Roman"/>
                <a:cs typeface="Times New Roman"/>
              </a:rPr>
              <a:t> </a:t>
            </a:r>
            <a:r>
              <a:rPr sz="2000" spc="-5" dirty="0">
                <a:latin typeface="Times New Roman"/>
                <a:cs typeface="Times New Roman"/>
              </a:rPr>
              <a:t>recirculation.</a:t>
            </a:r>
            <a:endParaRPr sz="2000">
              <a:latin typeface="Times New Roman"/>
              <a:cs typeface="Times New Roman"/>
            </a:endParaRPr>
          </a:p>
          <a:p>
            <a:pPr>
              <a:lnSpc>
                <a:spcPct val="100000"/>
              </a:lnSpc>
            </a:pPr>
            <a:endParaRPr sz="2200">
              <a:latin typeface="Times New Roman"/>
              <a:cs typeface="Times New Roman"/>
            </a:endParaRPr>
          </a:p>
          <a:p>
            <a:pPr>
              <a:lnSpc>
                <a:spcPct val="100000"/>
              </a:lnSpc>
              <a:spcBef>
                <a:spcPts val="30"/>
              </a:spcBef>
            </a:pPr>
            <a:endParaRPr sz="1950">
              <a:latin typeface="Times New Roman"/>
              <a:cs typeface="Times New Roman"/>
            </a:endParaRPr>
          </a:p>
          <a:p>
            <a:pPr marL="63500">
              <a:lnSpc>
                <a:spcPct val="100000"/>
              </a:lnSpc>
              <a:tabLst>
                <a:tab pos="520065" algn="l"/>
              </a:tabLst>
            </a:pPr>
            <a:r>
              <a:rPr sz="2000" i="1" dirty="0">
                <a:latin typeface="Times New Roman"/>
                <a:cs typeface="Times New Roman"/>
              </a:rPr>
              <a:t>1.	Thermophilic</a:t>
            </a:r>
            <a:r>
              <a:rPr sz="2000" i="1" spc="-65" dirty="0">
                <a:latin typeface="Times New Roman"/>
                <a:cs typeface="Times New Roman"/>
              </a:rPr>
              <a:t> </a:t>
            </a:r>
            <a:r>
              <a:rPr sz="2000" i="1" dirty="0">
                <a:latin typeface="Times New Roman"/>
                <a:cs typeface="Times New Roman"/>
              </a:rPr>
              <a:t>Digestion:-</a:t>
            </a:r>
            <a:endParaRPr sz="2000">
              <a:latin typeface="Times New Roman"/>
              <a:cs typeface="Times New Roman"/>
            </a:endParaRPr>
          </a:p>
          <a:p>
            <a:pPr marL="520700">
              <a:lnSpc>
                <a:spcPct val="100000"/>
              </a:lnSpc>
              <a:spcBef>
                <a:spcPts val="1200"/>
              </a:spcBef>
            </a:pPr>
            <a:r>
              <a:rPr sz="2000" dirty="0">
                <a:solidFill>
                  <a:srgbClr val="FF0000"/>
                </a:solidFill>
                <a:latin typeface="Times New Roman"/>
                <a:cs typeface="Times New Roman"/>
              </a:rPr>
              <a:t>Most</a:t>
            </a:r>
            <a:r>
              <a:rPr sz="2000" spc="-25" dirty="0">
                <a:solidFill>
                  <a:srgbClr val="FF0000"/>
                </a:solidFill>
                <a:latin typeface="Times New Roman"/>
                <a:cs typeface="Times New Roman"/>
              </a:rPr>
              <a:t> </a:t>
            </a:r>
            <a:r>
              <a:rPr sz="2000" dirty="0">
                <a:solidFill>
                  <a:srgbClr val="FF0000"/>
                </a:solidFill>
                <a:latin typeface="Times New Roman"/>
                <a:cs typeface="Times New Roman"/>
              </a:rPr>
              <a:t>of</a:t>
            </a:r>
            <a:r>
              <a:rPr sz="2000" spc="-5" dirty="0">
                <a:solidFill>
                  <a:srgbClr val="FF0000"/>
                </a:solidFill>
                <a:latin typeface="Times New Roman"/>
                <a:cs typeface="Times New Roman"/>
              </a:rPr>
              <a:t> </a:t>
            </a:r>
            <a:r>
              <a:rPr sz="2000" dirty="0">
                <a:solidFill>
                  <a:srgbClr val="FF0000"/>
                </a:solidFill>
                <a:latin typeface="Times New Roman"/>
                <a:cs typeface="Times New Roman"/>
              </a:rPr>
              <a:t>the</a:t>
            </a:r>
            <a:r>
              <a:rPr sz="2000" spc="-20" dirty="0">
                <a:solidFill>
                  <a:srgbClr val="FF0000"/>
                </a:solidFill>
                <a:latin typeface="Times New Roman"/>
                <a:cs typeface="Times New Roman"/>
              </a:rPr>
              <a:t> </a:t>
            </a:r>
            <a:r>
              <a:rPr sz="2000" dirty="0">
                <a:solidFill>
                  <a:srgbClr val="FF0000"/>
                </a:solidFill>
                <a:latin typeface="Times New Roman"/>
                <a:cs typeface="Times New Roman"/>
              </a:rPr>
              <a:t>biogas</a:t>
            </a:r>
            <a:r>
              <a:rPr sz="2000" spc="-25" dirty="0">
                <a:solidFill>
                  <a:srgbClr val="FF0000"/>
                </a:solidFill>
                <a:latin typeface="Times New Roman"/>
                <a:cs typeface="Times New Roman"/>
              </a:rPr>
              <a:t> </a:t>
            </a:r>
            <a:r>
              <a:rPr sz="2000" dirty="0">
                <a:solidFill>
                  <a:srgbClr val="FF0000"/>
                </a:solidFill>
                <a:latin typeface="Times New Roman"/>
                <a:cs typeface="Times New Roman"/>
              </a:rPr>
              <a:t>digesters</a:t>
            </a:r>
            <a:r>
              <a:rPr sz="2000" spc="-20" dirty="0">
                <a:solidFill>
                  <a:srgbClr val="FF0000"/>
                </a:solidFill>
                <a:latin typeface="Times New Roman"/>
                <a:cs typeface="Times New Roman"/>
              </a:rPr>
              <a:t> </a:t>
            </a:r>
            <a:r>
              <a:rPr sz="2000" dirty="0">
                <a:solidFill>
                  <a:srgbClr val="FF0000"/>
                </a:solidFill>
                <a:latin typeface="Times New Roman"/>
                <a:cs typeface="Times New Roman"/>
              </a:rPr>
              <a:t>produce</a:t>
            </a:r>
            <a:r>
              <a:rPr sz="2000" spc="-30" dirty="0">
                <a:solidFill>
                  <a:srgbClr val="FF0000"/>
                </a:solidFill>
                <a:latin typeface="Times New Roman"/>
                <a:cs typeface="Times New Roman"/>
              </a:rPr>
              <a:t> </a:t>
            </a:r>
            <a:r>
              <a:rPr sz="2000" dirty="0">
                <a:solidFill>
                  <a:srgbClr val="FF0000"/>
                </a:solidFill>
                <a:latin typeface="Times New Roman"/>
                <a:cs typeface="Times New Roman"/>
              </a:rPr>
              <a:t>biogas</a:t>
            </a:r>
            <a:r>
              <a:rPr sz="2000" spc="-20" dirty="0">
                <a:solidFill>
                  <a:srgbClr val="FF0000"/>
                </a:solidFill>
                <a:latin typeface="Times New Roman"/>
                <a:cs typeface="Times New Roman"/>
              </a:rPr>
              <a:t> </a:t>
            </a:r>
            <a:r>
              <a:rPr sz="2000" spc="5" dirty="0">
                <a:solidFill>
                  <a:srgbClr val="FF0000"/>
                </a:solidFill>
                <a:latin typeface="Times New Roman"/>
                <a:cs typeface="Times New Roman"/>
              </a:rPr>
              <a:t>due</a:t>
            </a:r>
            <a:r>
              <a:rPr sz="2000" spc="-25" dirty="0">
                <a:solidFill>
                  <a:srgbClr val="FF0000"/>
                </a:solidFill>
                <a:latin typeface="Times New Roman"/>
                <a:cs typeface="Times New Roman"/>
              </a:rPr>
              <a:t> </a:t>
            </a:r>
            <a:r>
              <a:rPr sz="2000" spc="-5" dirty="0">
                <a:solidFill>
                  <a:srgbClr val="FF0000"/>
                </a:solidFill>
                <a:latin typeface="Times New Roman"/>
                <a:cs typeface="Times New Roman"/>
              </a:rPr>
              <a:t>to </a:t>
            </a:r>
            <a:r>
              <a:rPr sz="2000" dirty="0">
                <a:solidFill>
                  <a:srgbClr val="FF0000"/>
                </a:solidFill>
                <a:latin typeface="Times New Roman"/>
                <a:cs typeface="Times New Roman"/>
              </a:rPr>
              <a:t>action</a:t>
            </a:r>
            <a:r>
              <a:rPr sz="2000" spc="-10" dirty="0">
                <a:solidFill>
                  <a:srgbClr val="FF0000"/>
                </a:solidFill>
                <a:latin typeface="Times New Roman"/>
                <a:cs typeface="Times New Roman"/>
              </a:rPr>
              <a:t> </a:t>
            </a:r>
            <a:r>
              <a:rPr sz="2000" dirty="0">
                <a:solidFill>
                  <a:srgbClr val="FF0000"/>
                </a:solidFill>
                <a:latin typeface="Times New Roman"/>
                <a:cs typeface="Times New Roman"/>
              </a:rPr>
              <a:t>of</a:t>
            </a:r>
            <a:r>
              <a:rPr sz="2000" spc="-20" dirty="0">
                <a:solidFill>
                  <a:srgbClr val="FF0000"/>
                </a:solidFill>
                <a:latin typeface="Times New Roman"/>
                <a:cs typeface="Times New Roman"/>
              </a:rPr>
              <a:t> </a:t>
            </a:r>
            <a:r>
              <a:rPr sz="2000" dirty="0">
                <a:solidFill>
                  <a:srgbClr val="FF0000"/>
                </a:solidFill>
                <a:latin typeface="Times New Roman"/>
                <a:cs typeface="Times New Roman"/>
              </a:rPr>
              <a:t>bacteria</a:t>
            </a:r>
            <a:r>
              <a:rPr sz="2000" spc="-20" dirty="0">
                <a:solidFill>
                  <a:srgbClr val="FF0000"/>
                </a:solidFill>
                <a:latin typeface="Times New Roman"/>
                <a:cs typeface="Times New Roman"/>
              </a:rPr>
              <a:t> </a:t>
            </a:r>
            <a:r>
              <a:rPr sz="2000" spc="-155" dirty="0">
                <a:solidFill>
                  <a:srgbClr val="FF0000"/>
                </a:solidFill>
                <a:latin typeface="Times New Roman"/>
                <a:cs typeface="Times New Roman"/>
              </a:rPr>
              <a:t>known</a:t>
            </a:r>
            <a:r>
              <a:rPr sz="1800" spc="-232" baseline="-34722" dirty="0">
                <a:solidFill>
                  <a:srgbClr val="888888"/>
                </a:solidFill>
                <a:latin typeface="Arial MT"/>
                <a:cs typeface="Arial MT"/>
              </a:rPr>
              <a:t>1</a:t>
            </a:r>
            <a:r>
              <a:rPr sz="2000" spc="-155" dirty="0">
                <a:solidFill>
                  <a:srgbClr val="FF0000"/>
                </a:solidFill>
                <a:latin typeface="Times New Roman"/>
                <a:cs typeface="Times New Roman"/>
              </a:rPr>
              <a:t>a</a:t>
            </a:r>
            <a:r>
              <a:rPr sz="1800" spc="-232" baseline="-34722" dirty="0">
                <a:solidFill>
                  <a:srgbClr val="888888"/>
                </a:solidFill>
                <a:latin typeface="Arial MT"/>
                <a:cs typeface="Arial MT"/>
              </a:rPr>
              <a:t>34</a:t>
            </a:r>
            <a:r>
              <a:rPr sz="2000" spc="-155" dirty="0">
                <a:solidFill>
                  <a:srgbClr val="FF0000"/>
                </a:solidFill>
                <a:latin typeface="Times New Roman"/>
                <a:cs typeface="Times New Roman"/>
              </a:rPr>
              <a:t>s</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134</a:t>
            </a:fld>
            <a:endParaRPr dirty="0"/>
          </a:p>
        </p:txBody>
      </p:sp>
      <p:sp>
        <p:nvSpPr>
          <p:cNvPr id="2" name="object 2"/>
          <p:cNvSpPr txBox="1"/>
          <p:nvPr/>
        </p:nvSpPr>
        <p:spPr>
          <a:xfrm>
            <a:off x="116839" y="45141"/>
            <a:ext cx="8976995" cy="6428105"/>
          </a:xfrm>
          <a:prstGeom prst="rect">
            <a:avLst/>
          </a:prstGeom>
        </p:spPr>
        <p:txBody>
          <a:bodyPr vert="horz" wrap="square" lIns="0" tIns="165735" rIns="0" bIns="0" rtlCol="0">
            <a:spAutoFit/>
          </a:bodyPr>
          <a:lstStyle/>
          <a:p>
            <a:pPr marL="50800">
              <a:lnSpc>
                <a:spcPct val="100000"/>
              </a:lnSpc>
              <a:spcBef>
                <a:spcPts val="1305"/>
              </a:spcBef>
            </a:pPr>
            <a:r>
              <a:rPr sz="2000" spc="-5" dirty="0">
                <a:solidFill>
                  <a:srgbClr val="FF0000"/>
                </a:solidFill>
                <a:latin typeface="Times New Roman"/>
                <a:cs typeface="Times New Roman"/>
              </a:rPr>
              <a:t>mesophilic</a:t>
            </a:r>
            <a:r>
              <a:rPr sz="2000" spc="-25" dirty="0">
                <a:solidFill>
                  <a:srgbClr val="FF0000"/>
                </a:solidFill>
                <a:latin typeface="Times New Roman"/>
                <a:cs typeface="Times New Roman"/>
              </a:rPr>
              <a:t> </a:t>
            </a:r>
            <a:r>
              <a:rPr sz="2000" dirty="0">
                <a:solidFill>
                  <a:srgbClr val="FF0000"/>
                </a:solidFill>
                <a:latin typeface="Times New Roman"/>
                <a:cs typeface="Times New Roman"/>
              </a:rPr>
              <a:t>bacteria.</a:t>
            </a:r>
            <a:r>
              <a:rPr sz="2000" spc="-60" dirty="0">
                <a:solidFill>
                  <a:srgbClr val="FF0000"/>
                </a:solidFill>
                <a:latin typeface="Times New Roman"/>
                <a:cs typeface="Times New Roman"/>
              </a:rPr>
              <a:t> </a:t>
            </a:r>
            <a:r>
              <a:rPr sz="2000" dirty="0">
                <a:latin typeface="Times New Roman"/>
                <a:cs typeface="Times New Roman"/>
              </a:rPr>
              <a:t>These</a:t>
            </a:r>
            <a:r>
              <a:rPr sz="2000" spc="-5" dirty="0">
                <a:latin typeface="Times New Roman"/>
                <a:cs typeface="Times New Roman"/>
              </a:rPr>
              <a:t> type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bacteria</a:t>
            </a:r>
            <a:r>
              <a:rPr sz="2000" spc="-20" dirty="0">
                <a:latin typeface="Times New Roman"/>
                <a:cs typeface="Times New Roman"/>
              </a:rPr>
              <a:t> </a:t>
            </a:r>
            <a:r>
              <a:rPr sz="2000" dirty="0">
                <a:latin typeface="Times New Roman"/>
                <a:cs typeface="Times New Roman"/>
              </a:rPr>
              <a:t>needs</a:t>
            </a:r>
            <a:r>
              <a:rPr sz="2000" spc="-15" dirty="0">
                <a:latin typeface="Times New Roman"/>
                <a:cs typeface="Times New Roman"/>
              </a:rPr>
              <a:t> </a:t>
            </a:r>
            <a:r>
              <a:rPr sz="2000" spc="10" dirty="0">
                <a:latin typeface="Times New Roman"/>
                <a:cs typeface="Times New Roman"/>
              </a:rPr>
              <a:t>35</a:t>
            </a:r>
            <a:r>
              <a:rPr sz="1950" spc="15" baseline="25641" dirty="0">
                <a:latin typeface="Times New Roman"/>
                <a:cs typeface="Times New Roman"/>
              </a:rPr>
              <a:t>0</a:t>
            </a:r>
            <a:r>
              <a:rPr sz="2000" spc="10" dirty="0">
                <a:latin typeface="Times New Roman"/>
                <a:cs typeface="Times New Roman"/>
              </a:rPr>
              <a:t>C</a:t>
            </a:r>
            <a:r>
              <a:rPr sz="2000" spc="-25" dirty="0">
                <a:latin typeface="Times New Roman"/>
                <a:cs typeface="Times New Roman"/>
              </a:rPr>
              <a:t> </a:t>
            </a:r>
            <a:r>
              <a:rPr sz="2000" dirty="0">
                <a:latin typeface="Times New Roman"/>
                <a:cs typeface="Times New Roman"/>
              </a:rPr>
              <a:t>but</a:t>
            </a:r>
            <a:r>
              <a:rPr sz="2000" spc="-20" dirty="0">
                <a:latin typeface="Times New Roman"/>
                <a:cs typeface="Times New Roman"/>
              </a:rPr>
              <a:t> </a:t>
            </a:r>
            <a:r>
              <a:rPr sz="2000" dirty="0">
                <a:latin typeface="Times New Roman"/>
                <a:cs typeface="Times New Roman"/>
              </a:rPr>
              <a:t>biogas</a:t>
            </a:r>
            <a:r>
              <a:rPr sz="2000" spc="-30"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also</a:t>
            </a:r>
            <a:r>
              <a:rPr sz="2000" spc="-10" dirty="0">
                <a:latin typeface="Times New Roman"/>
                <a:cs typeface="Times New Roman"/>
              </a:rPr>
              <a:t> </a:t>
            </a:r>
            <a:r>
              <a:rPr sz="2000" dirty="0">
                <a:latin typeface="Times New Roman"/>
                <a:cs typeface="Times New Roman"/>
              </a:rPr>
              <a:t>be</a:t>
            </a:r>
            <a:r>
              <a:rPr sz="2000" spc="-5" dirty="0">
                <a:latin typeface="Times New Roman"/>
                <a:cs typeface="Times New Roman"/>
              </a:rPr>
              <a:t> </a:t>
            </a:r>
            <a:r>
              <a:rPr sz="2000" dirty="0">
                <a:latin typeface="Times New Roman"/>
                <a:cs typeface="Times New Roman"/>
              </a:rPr>
              <a:t>produced</a:t>
            </a:r>
            <a:endParaRPr sz="2000">
              <a:latin typeface="Times New Roman"/>
              <a:cs typeface="Times New Roman"/>
            </a:endParaRPr>
          </a:p>
          <a:p>
            <a:pPr marL="50800" marR="1275080">
              <a:lnSpc>
                <a:spcPct val="150000"/>
              </a:lnSpc>
            </a:pPr>
            <a:r>
              <a:rPr sz="2000" spc="5" dirty="0">
                <a:latin typeface="Times New Roman"/>
                <a:cs typeface="Times New Roman"/>
              </a:rPr>
              <a:t>due</a:t>
            </a:r>
            <a:r>
              <a:rPr sz="2000" spc="-25"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spc="-5" dirty="0">
                <a:latin typeface="Times New Roman"/>
                <a:cs typeface="Times New Roman"/>
              </a:rPr>
              <a:t>some</a:t>
            </a:r>
            <a:r>
              <a:rPr sz="2000" spc="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other</a:t>
            </a:r>
            <a:r>
              <a:rPr sz="2000" spc="-25" dirty="0">
                <a:latin typeface="Times New Roman"/>
                <a:cs typeface="Times New Roman"/>
              </a:rPr>
              <a:t> </a:t>
            </a:r>
            <a:r>
              <a:rPr sz="2000" dirty="0">
                <a:latin typeface="Times New Roman"/>
                <a:cs typeface="Times New Roman"/>
              </a:rPr>
              <a:t>bacterias</a:t>
            </a:r>
            <a:r>
              <a:rPr sz="2000" spc="-35" dirty="0">
                <a:latin typeface="Times New Roman"/>
                <a:cs typeface="Times New Roman"/>
              </a:rPr>
              <a:t> </a:t>
            </a:r>
            <a:r>
              <a:rPr sz="2000" dirty="0">
                <a:latin typeface="Times New Roman"/>
                <a:cs typeface="Times New Roman"/>
              </a:rPr>
              <a:t>which</a:t>
            </a:r>
            <a:r>
              <a:rPr sz="2000" spc="-15" dirty="0">
                <a:latin typeface="Times New Roman"/>
                <a:cs typeface="Times New Roman"/>
              </a:rPr>
              <a:t> </a:t>
            </a:r>
            <a:r>
              <a:rPr sz="2000" dirty="0">
                <a:latin typeface="Times New Roman"/>
                <a:cs typeface="Times New Roman"/>
              </a:rPr>
              <a:t>need </a:t>
            </a:r>
            <a:r>
              <a:rPr sz="2000" spc="-5" dirty="0">
                <a:latin typeface="Times New Roman"/>
                <a:cs typeface="Times New Roman"/>
              </a:rPr>
              <a:t>temperature</a:t>
            </a:r>
            <a:r>
              <a:rPr sz="2000" spc="-35" dirty="0">
                <a:latin typeface="Times New Roman"/>
                <a:cs typeface="Times New Roman"/>
              </a:rPr>
              <a:t> </a:t>
            </a:r>
            <a:r>
              <a:rPr sz="2000" dirty="0">
                <a:latin typeface="Times New Roman"/>
                <a:cs typeface="Times New Roman"/>
              </a:rPr>
              <a:t>around</a:t>
            </a:r>
            <a:r>
              <a:rPr sz="2000" spc="-4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20" dirty="0">
                <a:latin typeface="Times New Roman"/>
                <a:cs typeface="Times New Roman"/>
              </a:rPr>
              <a:t>50</a:t>
            </a:r>
            <a:r>
              <a:rPr sz="1950" spc="30" baseline="25641" dirty="0">
                <a:latin typeface="Times New Roman"/>
                <a:cs typeface="Times New Roman"/>
              </a:rPr>
              <a:t>0</a:t>
            </a:r>
            <a:r>
              <a:rPr sz="1950" spc="-15" baseline="25641" dirty="0">
                <a:latin typeface="Times New Roman"/>
                <a:cs typeface="Times New Roman"/>
              </a:rPr>
              <a:t> </a:t>
            </a:r>
            <a:r>
              <a:rPr sz="2000" dirty="0">
                <a:latin typeface="Times New Roman"/>
                <a:cs typeface="Times New Roman"/>
              </a:rPr>
              <a:t>C. </a:t>
            </a:r>
            <a:r>
              <a:rPr sz="2000" spc="-484"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advantages</a:t>
            </a:r>
            <a:r>
              <a:rPr sz="2000" spc="-45" dirty="0">
                <a:latin typeface="Times New Roman"/>
                <a:cs typeface="Times New Roman"/>
              </a:rPr>
              <a:t> </a:t>
            </a:r>
            <a:r>
              <a:rPr sz="2000" dirty="0">
                <a:latin typeface="Times New Roman"/>
                <a:cs typeface="Times New Roman"/>
              </a:rPr>
              <a:t>of this</a:t>
            </a:r>
            <a:r>
              <a:rPr sz="2000" spc="-25" dirty="0">
                <a:latin typeface="Times New Roman"/>
                <a:cs typeface="Times New Roman"/>
              </a:rPr>
              <a:t> </a:t>
            </a:r>
            <a:r>
              <a:rPr sz="2000" dirty="0">
                <a:latin typeface="Times New Roman"/>
                <a:cs typeface="Times New Roman"/>
              </a:rPr>
              <a:t>thermophilic</a:t>
            </a:r>
            <a:r>
              <a:rPr sz="2000" spc="-45" dirty="0">
                <a:latin typeface="Times New Roman"/>
                <a:cs typeface="Times New Roman"/>
              </a:rPr>
              <a:t> </a:t>
            </a:r>
            <a:r>
              <a:rPr sz="2000" dirty="0">
                <a:latin typeface="Times New Roman"/>
                <a:cs typeface="Times New Roman"/>
              </a:rPr>
              <a:t>digestion</a:t>
            </a:r>
            <a:r>
              <a:rPr sz="2000" spc="-45" dirty="0">
                <a:latin typeface="Times New Roman"/>
                <a:cs typeface="Times New Roman"/>
              </a:rPr>
              <a:t> </a:t>
            </a:r>
            <a:r>
              <a:rPr sz="2000" dirty="0">
                <a:latin typeface="Times New Roman"/>
                <a:cs typeface="Times New Roman"/>
              </a:rPr>
              <a:t>includes:-</a:t>
            </a:r>
            <a:endParaRPr sz="2000">
              <a:latin typeface="Times New Roman"/>
              <a:cs typeface="Times New Roman"/>
            </a:endParaRPr>
          </a:p>
          <a:p>
            <a:pPr marL="558800" indent="-318135">
              <a:lnSpc>
                <a:spcPct val="100000"/>
              </a:lnSpc>
              <a:spcBef>
                <a:spcPts val="1200"/>
              </a:spcBef>
              <a:buAutoNum type="arabicPeriod"/>
              <a:tabLst>
                <a:tab pos="559435" algn="l"/>
              </a:tabLst>
            </a:pPr>
            <a:r>
              <a:rPr sz="2000" dirty="0">
                <a:latin typeface="Times New Roman"/>
                <a:cs typeface="Times New Roman"/>
              </a:rPr>
              <a:t>Shorter</a:t>
            </a:r>
            <a:r>
              <a:rPr sz="2000" spc="-65" dirty="0">
                <a:latin typeface="Times New Roman"/>
                <a:cs typeface="Times New Roman"/>
              </a:rPr>
              <a:t> </a:t>
            </a:r>
            <a:r>
              <a:rPr sz="2000" dirty="0">
                <a:latin typeface="Times New Roman"/>
                <a:cs typeface="Times New Roman"/>
              </a:rPr>
              <a:t>retention</a:t>
            </a:r>
            <a:r>
              <a:rPr sz="2000" spc="-60" dirty="0">
                <a:latin typeface="Times New Roman"/>
                <a:cs typeface="Times New Roman"/>
              </a:rPr>
              <a:t> </a:t>
            </a:r>
            <a:r>
              <a:rPr sz="2000" spc="-5" dirty="0">
                <a:latin typeface="Times New Roman"/>
                <a:cs typeface="Times New Roman"/>
              </a:rPr>
              <a:t>times,</a:t>
            </a:r>
            <a:endParaRPr sz="2000">
              <a:latin typeface="Times New Roman"/>
              <a:cs typeface="Times New Roman"/>
            </a:endParaRPr>
          </a:p>
          <a:p>
            <a:pPr marL="558800" indent="-318135">
              <a:lnSpc>
                <a:spcPct val="100000"/>
              </a:lnSpc>
              <a:spcBef>
                <a:spcPts val="1205"/>
              </a:spcBef>
              <a:buAutoNum type="arabicPeriod"/>
              <a:tabLst>
                <a:tab pos="559435" algn="l"/>
              </a:tabLst>
            </a:pPr>
            <a:r>
              <a:rPr sz="2000" dirty="0">
                <a:latin typeface="Times New Roman"/>
                <a:cs typeface="Times New Roman"/>
              </a:rPr>
              <a:t>Increased</a:t>
            </a:r>
            <a:r>
              <a:rPr sz="2000" spc="-55" dirty="0">
                <a:latin typeface="Times New Roman"/>
                <a:cs typeface="Times New Roman"/>
              </a:rPr>
              <a:t> </a:t>
            </a:r>
            <a:r>
              <a:rPr sz="2000" dirty="0">
                <a:latin typeface="Times New Roman"/>
                <a:cs typeface="Times New Roman"/>
              </a:rPr>
              <a:t>digestion</a:t>
            </a:r>
            <a:r>
              <a:rPr sz="2000" spc="-40" dirty="0">
                <a:latin typeface="Times New Roman"/>
                <a:cs typeface="Times New Roman"/>
              </a:rPr>
              <a:t> </a:t>
            </a:r>
            <a:r>
              <a:rPr sz="2000" spc="-20" dirty="0">
                <a:latin typeface="Times New Roman"/>
                <a:cs typeface="Times New Roman"/>
              </a:rPr>
              <a:t>efficiency,</a:t>
            </a:r>
            <a:endParaRPr sz="2000">
              <a:latin typeface="Times New Roman"/>
              <a:cs typeface="Times New Roman"/>
            </a:endParaRPr>
          </a:p>
          <a:p>
            <a:pPr marL="50800" marR="4398645" indent="190500">
              <a:lnSpc>
                <a:spcPct val="150000"/>
              </a:lnSpc>
              <a:buAutoNum type="arabicPeriod"/>
              <a:tabLst>
                <a:tab pos="559435" algn="l"/>
              </a:tabLst>
            </a:pPr>
            <a:r>
              <a:rPr sz="2000" dirty="0">
                <a:latin typeface="Times New Roman"/>
                <a:cs typeface="Times New Roman"/>
              </a:rPr>
              <a:t>and</a:t>
            </a:r>
            <a:r>
              <a:rPr sz="2000" spc="-25" dirty="0">
                <a:latin typeface="Times New Roman"/>
                <a:cs typeface="Times New Roman"/>
              </a:rPr>
              <a:t> </a:t>
            </a:r>
            <a:r>
              <a:rPr sz="2000" dirty="0">
                <a:latin typeface="Times New Roman"/>
                <a:cs typeface="Times New Roman"/>
              </a:rPr>
              <a:t>increased</a:t>
            </a:r>
            <a:r>
              <a:rPr sz="2000" spc="-50" dirty="0">
                <a:latin typeface="Times New Roman"/>
                <a:cs typeface="Times New Roman"/>
              </a:rPr>
              <a:t> </a:t>
            </a:r>
            <a:r>
              <a:rPr sz="2000" dirty="0">
                <a:latin typeface="Times New Roman"/>
                <a:cs typeface="Times New Roman"/>
              </a:rPr>
              <a:t>destruction</a:t>
            </a:r>
            <a:r>
              <a:rPr sz="2000" spc="-45" dirty="0">
                <a:latin typeface="Times New Roman"/>
                <a:cs typeface="Times New Roman"/>
              </a:rPr>
              <a:t> </a:t>
            </a:r>
            <a:r>
              <a:rPr sz="2000" dirty="0">
                <a:latin typeface="Times New Roman"/>
                <a:cs typeface="Times New Roman"/>
              </a:rPr>
              <a:t>of</a:t>
            </a:r>
            <a:r>
              <a:rPr sz="2000" spc="-25" dirty="0">
                <a:latin typeface="Times New Roman"/>
                <a:cs typeface="Times New Roman"/>
              </a:rPr>
              <a:t> </a:t>
            </a:r>
            <a:r>
              <a:rPr sz="2000" dirty="0">
                <a:latin typeface="Times New Roman"/>
                <a:cs typeface="Times New Roman"/>
              </a:rPr>
              <a:t>pathogens. </a:t>
            </a:r>
            <a:r>
              <a:rPr sz="2000" spc="-484"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disadvantages</a:t>
            </a:r>
            <a:r>
              <a:rPr sz="2000" spc="-40" dirty="0">
                <a:latin typeface="Times New Roman"/>
                <a:cs typeface="Times New Roman"/>
              </a:rPr>
              <a:t> </a:t>
            </a:r>
            <a:r>
              <a:rPr sz="2000" dirty="0">
                <a:latin typeface="Times New Roman"/>
                <a:cs typeface="Times New Roman"/>
              </a:rPr>
              <a:t>include:-</a:t>
            </a:r>
            <a:endParaRPr sz="2000">
              <a:latin typeface="Times New Roman"/>
              <a:cs typeface="Times New Roman"/>
            </a:endParaRPr>
          </a:p>
          <a:p>
            <a:pPr marL="558800" indent="-318135">
              <a:lnSpc>
                <a:spcPct val="100000"/>
              </a:lnSpc>
              <a:spcBef>
                <a:spcPts val="1200"/>
              </a:spcBef>
              <a:buAutoNum type="arabicPeriod"/>
              <a:tabLst>
                <a:tab pos="559435" algn="l"/>
              </a:tabLst>
            </a:pPr>
            <a:r>
              <a:rPr sz="2000" dirty="0">
                <a:latin typeface="Times New Roman"/>
                <a:cs typeface="Times New Roman"/>
              </a:rPr>
              <a:t>Greater</a:t>
            </a:r>
            <a:r>
              <a:rPr sz="2000" spc="-40" dirty="0">
                <a:latin typeface="Times New Roman"/>
                <a:cs typeface="Times New Roman"/>
              </a:rPr>
              <a:t> </a:t>
            </a:r>
            <a:r>
              <a:rPr sz="2000" dirty="0">
                <a:latin typeface="Times New Roman"/>
                <a:cs typeface="Times New Roman"/>
              </a:rPr>
              <a:t>sensitivity</a:t>
            </a:r>
            <a:r>
              <a:rPr sz="2000" spc="-5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spc="-5" dirty="0">
                <a:latin typeface="Times New Roman"/>
                <a:cs typeface="Times New Roman"/>
              </a:rPr>
              <a:t>temperature</a:t>
            </a:r>
            <a:r>
              <a:rPr sz="2000" spc="-35" dirty="0">
                <a:latin typeface="Times New Roman"/>
                <a:cs typeface="Times New Roman"/>
              </a:rPr>
              <a:t> </a:t>
            </a:r>
            <a:r>
              <a:rPr sz="2000" dirty="0">
                <a:latin typeface="Times New Roman"/>
                <a:cs typeface="Times New Roman"/>
              </a:rPr>
              <a:t>variation,</a:t>
            </a:r>
            <a:endParaRPr sz="2000">
              <a:latin typeface="Times New Roman"/>
              <a:cs typeface="Times New Roman"/>
            </a:endParaRPr>
          </a:p>
          <a:p>
            <a:pPr marL="558800" indent="-318135">
              <a:lnSpc>
                <a:spcPct val="100000"/>
              </a:lnSpc>
              <a:spcBef>
                <a:spcPts val="1200"/>
              </a:spcBef>
              <a:buAutoNum type="arabicPeriod"/>
              <a:tabLst>
                <a:tab pos="559435" algn="l"/>
              </a:tabLst>
            </a:pP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need</a:t>
            </a:r>
            <a:r>
              <a:rPr sz="2000" spc="-20" dirty="0">
                <a:latin typeface="Times New Roman"/>
                <a:cs typeface="Times New Roman"/>
              </a:rPr>
              <a:t> </a:t>
            </a:r>
            <a:r>
              <a:rPr sz="2000" dirty="0">
                <a:latin typeface="Times New Roman"/>
                <a:cs typeface="Times New Roman"/>
              </a:rPr>
              <a:t>for</a:t>
            </a:r>
            <a:r>
              <a:rPr sz="2000" spc="-20" dirty="0">
                <a:latin typeface="Times New Roman"/>
                <a:cs typeface="Times New Roman"/>
              </a:rPr>
              <a:t> </a:t>
            </a:r>
            <a:r>
              <a:rPr sz="2000" spc="-5" dirty="0">
                <a:latin typeface="Times New Roman"/>
                <a:cs typeface="Times New Roman"/>
              </a:rPr>
              <a:t>better</a:t>
            </a:r>
            <a:r>
              <a:rPr sz="2000" spc="-20" dirty="0">
                <a:latin typeface="Times New Roman"/>
                <a:cs typeface="Times New Roman"/>
              </a:rPr>
              <a:t> </a:t>
            </a:r>
            <a:r>
              <a:rPr sz="2000" spc="-5" dirty="0">
                <a:latin typeface="Times New Roman"/>
                <a:cs typeface="Times New Roman"/>
              </a:rPr>
              <a:t>mixing,</a:t>
            </a:r>
            <a:endParaRPr sz="2000">
              <a:latin typeface="Times New Roman"/>
              <a:cs typeface="Times New Roman"/>
            </a:endParaRPr>
          </a:p>
          <a:p>
            <a:pPr marL="558800" indent="-318135">
              <a:lnSpc>
                <a:spcPct val="100000"/>
              </a:lnSpc>
              <a:spcBef>
                <a:spcPts val="1200"/>
              </a:spcBef>
              <a:buAutoNum type="arabicPeriod"/>
              <a:tabLst>
                <a:tab pos="559435" algn="l"/>
              </a:tabLst>
            </a:pPr>
            <a:r>
              <a:rPr sz="2000" dirty="0">
                <a:latin typeface="Times New Roman"/>
                <a:cs typeface="Times New Roman"/>
              </a:rPr>
              <a:t>and</a:t>
            </a:r>
            <a:r>
              <a:rPr sz="2000" spc="-20" dirty="0">
                <a:latin typeface="Times New Roman"/>
                <a:cs typeface="Times New Roman"/>
              </a:rPr>
              <a:t> </a:t>
            </a:r>
            <a:r>
              <a:rPr sz="2000" dirty="0">
                <a:latin typeface="Times New Roman"/>
                <a:cs typeface="Times New Roman"/>
              </a:rPr>
              <a:t>the</a:t>
            </a:r>
            <a:r>
              <a:rPr sz="2000" spc="-30" dirty="0">
                <a:latin typeface="Times New Roman"/>
                <a:cs typeface="Times New Roman"/>
              </a:rPr>
              <a:t> </a:t>
            </a:r>
            <a:r>
              <a:rPr sz="2000" dirty="0">
                <a:latin typeface="Times New Roman"/>
                <a:cs typeface="Times New Roman"/>
              </a:rPr>
              <a:t>additional</a:t>
            </a:r>
            <a:r>
              <a:rPr sz="2000" spc="-40" dirty="0">
                <a:latin typeface="Times New Roman"/>
                <a:cs typeface="Times New Roman"/>
              </a:rPr>
              <a:t> </a:t>
            </a:r>
            <a:r>
              <a:rPr sz="2000" spc="-5" dirty="0">
                <a:latin typeface="Times New Roman"/>
                <a:cs typeface="Times New Roman"/>
              </a:rPr>
              <a:t>energy</a:t>
            </a:r>
            <a:r>
              <a:rPr sz="2000" spc="-40" dirty="0">
                <a:latin typeface="Times New Roman"/>
                <a:cs typeface="Times New Roman"/>
              </a:rPr>
              <a:t> </a:t>
            </a:r>
            <a:r>
              <a:rPr sz="2000" dirty="0">
                <a:latin typeface="Times New Roman"/>
                <a:cs typeface="Times New Roman"/>
              </a:rPr>
              <a:t>needed</a:t>
            </a:r>
            <a:r>
              <a:rPr sz="2000" spc="-15" dirty="0">
                <a:latin typeface="Times New Roman"/>
                <a:cs typeface="Times New Roman"/>
              </a:rPr>
              <a:t> </a:t>
            </a:r>
            <a:r>
              <a:rPr sz="2000" dirty="0">
                <a:latin typeface="Times New Roman"/>
                <a:cs typeface="Times New Roman"/>
              </a:rPr>
              <a:t>for</a:t>
            </a:r>
            <a:r>
              <a:rPr sz="2000" spc="-35" dirty="0">
                <a:latin typeface="Times New Roman"/>
                <a:cs typeface="Times New Roman"/>
              </a:rPr>
              <a:t> </a:t>
            </a:r>
            <a:r>
              <a:rPr sz="2000" dirty="0">
                <a:latin typeface="Times New Roman"/>
                <a:cs typeface="Times New Roman"/>
              </a:rPr>
              <a:t>digester</a:t>
            </a:r>
            <a:r>
              <a:rPr sz="2000" spc="-30" dirty="0">
                <a:latin typeface="Times New Roman"/>
                <a:cs typeface="Times New Roman"/>
              </a:rPr>
              <a:t> </a:t>
            </a:r>
            <a:r>
              <a:rPr sz="2000" dirty="0">
                <a:latin typeface="Times New Roman"/>
                <a:cs typeface="Times New Roman"/>
              </a:rPr>
              <a:t>heating.</a:t>
            </a:r>
            <a:endParaRPr sz="2000">
              <a:latin typeface="Times New Roman"/>
              <a:cs typeface="Times New Roman"/>
            </a:endParaRPr>
          </a:p>
          <a:p>
            <a:pPr marL="50800">
              <a:lnSpc>
                <a:spcPct val="100000"/>
              </a:lnSpc>
              <a:spcBef>
                <a:spcPts val="1200"/>
              </a:spcBef>
              <a:tabLst>
                <a:tab pos="507365" algn="l"/>
              </a:tabLst>
            </a:pPr>
            <a:r>
              <a:rPr sz="2000" i="1" dirty="0">
                <a:latin typeface="Times New Roman"/>
                <a:cs typeface="Times New Roman"/>
              </a:rPr>
              <a:t>2.	</a:t>
            </a:r>
            <a:r>
              <a:rPr sz="2000" i="1" spc="-5" dirty="0">
                <a:latin typeface="Times New Roman"/>
                <a:cs typeface="Times New Roman"/>
              </a:rPr>
              <a:t>Anaerobic</a:t>
            </a:r>
            <a:r>
              <a:rPr sz="2000" i="1" spc="-65" dirty="0">
                <a:latin typeface="Times New Roman"/>
                <a:cs typeface="Times New Roman"/>
              </a:rPr>
              <a:t> </a:t>
            </a:r>
            <a:r>
              <a:rPr sz="2000" i="1" dirty="0">
                <a:latin typeface="Times New Roman"/>
                <a:cs typeface="Times New Roman"/>
              </a:rPr>
              <a:t>Contact</a:t>
            </a:r>
            <a:r>
              <a:rPr sz="2000" i="1" spc="-40" dirty="0">
                <a:latin typeface="Times New Roman"/>
                <a:cs typeface="Times New Roman"/>
              </a:rPr>
              <a:t> </a:t>
            </a:r>
            <a:r>
              <a:rPr sz="2000" i="1" dirty="0">
                <a:latin typeface="Times New Roman"/>
                <a:cs typeface="Times New Roman"/>
              </a:rPr>
              <a:t>Reactors:-</a:t>
            </a:r>
            <a:endParaRPr sz="2000">
              <a:latin typeface="Times New Roman"/>
              <a:cs typeface="Times New Roman"/>
            </a:endParaRPr>
          </a:p>
          <a:p>
            <a:pPr marL="508000" marR="256540">
              <a:lnSpc>
                <a:spcPct val="150000"/>
              </a:lnSpc>
              <a:spcBef>
                <a:spcPts val="5"/>
              </a:spcBef>
            </a:pPr>
            <a:r>
              <a:rPr sz="2000" dirty="0">
                <a:solidFill>
                  <a:srgbClr val="FF0000"/>
                </a:solidFill>
                <a:latin typeface="Times New Roman"/>
                <a:cs typeface="Times New Roman"/>
              </a:rPr>
              <a:t>In this digester the feed enter near the top and is drawn </a:t>
            </a:r>
            <a:r>
              <a:rPr sz="2000" spc="-10" dirty="0">
                <a:solidFill>
                  <a:srgbClr val="FF0000"/>
                </a:solidFill>
                <a:latin typeface="Times New Roman"/>
                <a:cs typeface="Times New Roman"/>
              </a:rPr>
              <a:t>off </a:t>
            </a:r>
            <a:r>
              <a:rPr sz="2000" dirty="0">
                <a:solidFill>
                  <a:srgbClr val="FF0000"/>
                </a:solidFill>
                <a:latin typeface="Times New Roman"/>
                <a:cs typeface="Times New Roman"/>
              </a:rPr>
              <a:t>at the </a:t>
            </a:r>
            <a:r>
              <a:rPr sz="2000" spc="-5" dirty="0">
                <a:solidFill>
                  <a:srgbClr val="FF0000"/>
                </a:solidFill>
                <a:latin typeface="Times New Roman"/>
                <a:cs typeface="Times New Roman"/>
              </a:rPr>
              <a:t>bottom. </a:t>
            </a:r>
            <a:r>
              <a:rPr sz="2000" dirty="0">
                <a:latin typeface="Times New Roman"/>
                <a:cs typeface="Times New Roman"/>
              </a:rPr>
              <a:t>The </a:t>
            </a:r>
            <a:r>
              <a:rPr sz="2000" spc="5" dirty="0">
                <a:latin typeface="Times New Roman"/>
                <a:cs typeface="Times New Roman"/>
              </a:rPr>
              <a:t> </a:t>
            </a:r>
            <a:r>
              <a:rPr sz="2000" dirty="0">
                <a:latin typeface="Times New Roman"/>
                <a:cs typeface="Times New Roman"/>
              </a:rPr>
              <a:t>liquid</a:t>
            </a:r>
            <a:r>
              <a:rPr sz="2000" spc="-30" dirty="0">
                <a:latin typeface="Times New Roman"/>
                <a:cs typeface="Times New Roman"/>
              </a:rPr>
              <a:t> </a:t>
            </a:r>
            <a:r>
              <a:rPr sz="2000" dirty="0">
                <a:latin typeface="Times New Roman"/>
                <a:cs typeface="Times New Roman"/>
              </a:rPr>
              <a:t>flows</a:t>
            </a:r>
            <a:r>
              <a:rPr sz="2000" spc="-15" dirty="0">
                <a:latin typeface="Times New Roman"/>
                <a:cs typeface="Times New Roman"/>
              </a:rPr>
              <a:t> </a:t>
            </a:r>
            <a:r>
              <a:rPr sz="2000" dirty="0">
                <a:latin typeface="Times New Roman"/>
                <a:cs typeface="Times New Roman"/>
              </a:rPr>
              <a:t>through</a:t>
            </a:r>
            <a:r>
              <a:rPr sz="2000" spc="-3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setting</a:t>
            </a:r>
            <a:r>
              <a:rPr sz="2000" spc="-25" dirty="0">
                <a:latin typeface="Times New Roman"/>
                <a:cs typeface="Times New Roman"/>
              </a:rPr>
              <a:t> </a:t>
            </a:r>
            <a:r>
              <a:rPr sz="2000" spc="-5" dirty="0">
                <a:latin typeface="Times New Roman"/>
                <a:cs typeface="Times New Roman"/>
              </a:rPr>
              <a:t>tank</a:t>
            </a:r>
            <a:r>
              <a:rPr sz="2000" dirty="0">
                <a:latin typeface="Times New Roman"/>
                <a:cs typeface="Times New Roman"/>
              </a:rPr>
              <a:t> where</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sludge</a:t>
            </a:r>
            <a:r>
              <a:rPr sz="2000" spc="-25" dirty="0">
                <a:latin typeface="Times New Roman"/>
                <a:cs typeface="Times New Roman"/>
              </a:rPr>
              <a:t> </a:t>
            </a:r>
            <a:r>
              <a:rPr sz="2000" dirty="0">
                <a:latin typeface="Times New Roman"/>
                <a:cs typeface="Times New Roman"/>
              </a:rPr>
              <a:t>containing</a:t>
            </a:r>
            <a:r>
              <a:rPr sz="2000" spc="-35" dirty="0">
                <a:latin typeface="Times New Roman"/>
                <a:cs typeface="Times New Roman"/>
              </a:rPr>
              <a:t> </a:t>
            </a:r>
            <a:r>
              <a:rPr sz="2000" spc="-5" dirty="0">
                <a:latin typeface="Times New Roman"/>
                <a:cs typeface="Times New Roman"/>
              </a:rPr>
              <a:t>methane</a:t>
            </a:r>
            <a:r>
              <a:rPr sz="2000" dirty="0">
                <a:latin typeface="Times New Roman"/>
                <a:cs typeface="Times New Roman"/>
              </a:rPr>
              <a:t> </a:t>
            </a:r>
            <a:r>
              <a:rPr sz="2000" spc="-5" dirty="0">
                <a:latin typeface="Times New Roman"/>
                <a:cs typeface="Times New Roman"/>
              </a:rPr>
              <a:t>forming </a:t>
            </a:r>
            <a:r>
              <a:rPr sz="2000" spc="-484" dirty="0">
                <a:latin typeface="Times New Roman"/>
                <a:cs typeface="Times New Roman"/>
              </a:rPr>
              <a:t> </a:t>
            </a:r>
            <a:r>
              <a:rPr sz="2000" spc="-10" dirty="0">
                <a:latin typeface="Times New Roman"/>
                <a:cs typeface="Times New Roman"/>
              </a:rPr>
              <a:t>micro-organisms</a:t>
            </a:r>
            <a:r>
              <a:rPr sz="2000" spc="-20" dirty="0">
                <a:latin typeface="Times New Roman"/>
                <a:cs typeface="Times New Roman"/>
              </a:rPr>
              <a:t> </a:t>
            </a:r>
            <a:r>
              <a:rPr sz="2000" spc="-5" dirty="0">
                <a:latin typeface="Times New Roman"/>
                <a:cs typeface="Times New Roman"/>
              </a:rPr>
              <a:t>settles</a:t>
            </a:r>
            <a:r>
              <a:rPr sz="2000" spc="-25" dirty="0">
                <a:latin typeface="Times New Roman"/>
                <a:cs typeface="Times New Roman"/>
              </a:rPr>
              <a:t> </a:t>
            </a:r>
            <a:r>
              <a:rPr sz="2000" spc="5" dirty="0">
                <a:latin typeface="Times New Roman"/>
                <a:cs typeface="Times New Roman"/>
              </a:rPr>
              <a:t>out</a:t>
            </a:r>
            <a:r>
              <a:rPr sz="2000" spc="-2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is</a:t>
            </a:r>
            <a:r>
              <a:rPr sz="2000" spc="5" dirty="0">
                <a:latin typeface="Times New Roman"/>
                <a:cs typeface="Times New Roman"/>
              </a:rPr>
              <a:t> </a:t>
            </a:r>
            <a:r>
              <a:rPr sz="2000" dirty="0">
                <a:latin typeface="Times New Roman"/>
                <a:cs typeface="Times New Roman"/>
              </a:rPr>
              <a:t>returned</a:t>
            </a:r>
            <a:r>
              <a:rPr sz="2000" spc="-4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15" dirty="0">
                <a:latin typeface="Times New Roman"/>
                <a:cs typeface="Times New Roman"/>
              </a:rPr>
              <a:t>digester.</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208914"/>
            <a:ext cx="3228975" cy="330835"/>
          </a:xfrm>
          <a:prstGeom prst="rect">
            <a:avLst/>
          </a:prstGeom>
        </p:spPr>
        <p:txBody>
          <a:bodyPr vert="horz" wrap="square" lIns="0" tIns="12700" rIns="0" bIns="0" rtlCol="0">
            <a:spAutoFit/>
          </a:bodyPr>
          <a:lstStyle/>
          <a:p>
            <a:pPr marL="12700">
              <a:lnSpc>
                <a:spcPct val="100000"/>
              </a:lnSpc>
              <a:spcBef>
                <a:spcPts val="100"/>
              </a:spcBef>
              <a:tabLst>
                <a:tab pos="388620" algn="l"/>
              </a:tabLst>
            </a:pPr>
            <a:r>
              <a:rPr i="1" dirty="0">
                <a:latin typeface="Times New Roman"/>
                <a:cs typeface="Times New Roman"/>
              </a:rPr>
              <a:t>3.	</a:t>
            </a:r>
            <a:r>
              <a:rPr i="1" spc="-5" dirty="0">
                <a:latin typeface="Times New Roman"/>
                <a:cs typeface="Times New Roman"/>
              </a:rPr>
              <a:t>Anaerobic</a:t>
            </a:r>
            <a:r>
              <a:rPr i="1" spc="-70" dirty="0">
                <a:latin typeface="Times New Roman"/>
                <a:cs typeface="Times New Roman"/>
              </a:rPr>
              <a:t> </a:t>
            </a:r>
            <a:r>
              <a:rPr i="1" spc="-5" dirty="0">
                <a:latin typeface="Times New Roman"/>
                <a:cs typeface="Times New Roman"/>
              </a:rPr>
              <a:t>Filter</a:t>
            </a:r>
            <a:r>
              <a:rPr i="1" spc="-30" dirty="0">
                <a:latin typeface="Times New Roman"/>
                <a:cs typeface="Times New Roman"/>
              </a:rPr>
              <a:t> </a:t>
            </a:r>
            <a:r>
              <a:rPr i="1" dirty="0">
                <a:latin typeface="Times New Roman"/>
                <a:cs typeface="Times New Roman"/>
              </a:rPr>
              <a:t>Reactors:-</a:t>
            </a:r>
          </a:p>
        </p:txBody>
      </p:sp>
      <p:sp>
        <p:nvSpPr>
          <p:cNvPr id="3" name="object 3"/>
          <p:cNvSpPr txBox="1"/>
          <p:nvPr/>
        </p:nvSpPr>
        <p:spPr>
          <a:xfrm>
            <a:off x="1069644" y="666114"/>
            <a:ext cx="243205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It</a:t>
            </a:r>
            <a:r>
              <a:rPr sz="2000" spc="-25" dirty="0">
                <a:latin typeface="Times New Roman"/>
                <a:cs typeface="Times New Roman"/>
              </a:rPr>
              <a:t> </a:t>
            </a:r>
            <a:r>
              <a:rPr sz="2000" dirty="0">
                <a:latin typeface="Times New Roman"/>
                <a:cs typeface="Times New Roman"/>
              </a:rPr>
              <a:t>consists</a:t>
            </a:r>
            <a:r>
              <a:rPr sz="2000" spc="-6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a</a:t>
            </a:r>
            <a:r>
              <a:rPr sz="2000" spc="-20" dirty="0">
                <a:latin typeface="Times New Roman"/>
                <a:cs typeface="Times New Roman"/>
              </a:rPr>
              <a:t> </a:t>
            </a:r>
            <a:r>
              <a:rPr sz="2000" spc="-5" dirty="0">
                <a:latin typeface="Times New Roman"/>
                <a:cs typeface="Times New Roman"/>
              </a:rPr>
              <a:t>chamber</a:t>
            </a:r>
            <a:endParaRPr sz="2000">
              <a:latin typeface="Times New Roman"/>
              <a:cs typeface="Times New Roman"/>
            </a:endParaRPr>
          </a:p>
        </p:txBody>
      </p:sp>
      <p:sp>
        <p:nvSpPr>
          <p:cNvPr id="4" name="object 4"/>
          <p:cNvSpPr txBox="1"/>
          <p:nvPr/>
        </p:nvSpPr>
        <p:spPr>
          <a:xfrm>
            <a:off x="154939" y="970844"/>
            <a:ext cx="3233420" cy="4142104"/>
          </a:xfrm>
          <a:prstGeom prst="rect">
            <a:avLst/>
          </a:prstGeom>
        </p:spPr>
        <p:txBody>
          <a:bodyPr vert="horz" wrap="square" lIns="0" tIns="13335" rIns="0" bIns="0" rtlCol="0">
            <a:spAutoFit/>
          </a:bodyPr>
          <a:lstStyle/>
          <a:p>
            <a:pPr marL="12700" marR="5080">
              <a:lnSpc>
                <a:spcPct val="150000"/>
              </a:lnSpc>
              <a:spcBef>
                <a:spcPts val="105"/>
              </a:spcBef>
            </a:pPr>
            <a:r>
              <a:rPr sz="2000" spc="-5" dirty="0">
                <a:latin typeface="Times New Roman"/>
                <a:cs typeface="Times New Roman"/>
              </a:rPr>
              <a:t>filled </a:t>
            </a:r>
            <a:r>
              <a:rPr sz="2000" dirty="0">
                <a:latin typeface="Times New Roman"/>
                <a:cs typeface="Times New Roman"/>
              </a:rPr>
              <a:t>with a packing </a:t>
            </a:r>
            <a:r>
              <a:rPr sz="2000" spc="-5" dirty="0">
                <a:latin typeface="Times New Roman"/>
                <a:cs typeface="Times New Roman"/>
              </a:rPr>
              <a:t>medium; </a:t>
            </a:r>
            <a:r>
              <a:rPr sz="2000" dirty="0">
                <a:latin typeface="Times New Roman"/>
                <a:cs typeface="Times New Roman"/>
              </a:rPr>
              <a:t> The </a:t>
            </a:r>
            <a:r>
              <a:rPr sz="2000" spc="-5" dirty="0">
                <a:latin typeface="Times New Roman"/>
                <a:cs typeface="Times New Roman"/>
              </a:rPr>
              <a:t>methane forming </a:t>
            </a:r>
            <a:r>
              <a:rPr sz="2000" dirty="0">
                <a:latin typeface="Times New Roman"/>
                <a:cs typeface="Times New Roman"/>
              </a:rPr>
              <a:t>bacteria </a:t>
            </a:r>
            <a:r>
              <a:rPr sz="2000" spc="5" dirty="0">
                <a:latin typeface="Times New Roman"/>
                <a:cs typeface="Times New Roman"/>
              </a:rPr>
              <a:t> </a:t>
            </a:r>
            <a:r>
              <a:rPr sz="2000" dirty="0">
                <a:latin typeface="Times New Roman"/>
                <a:cs typeface="Times New Roman"/>
              </a:rPr>
              <a:t>form</a:t>
            </a:r>
            <a:r>
              <a:rPr sz="2000" spc="-40" dirty="0">
                <a:latin typeface="Times New Roman"/>
                <a:cs typeface="Times New Roman"/>
              </a:rPr>
              <a:t> </a:t>
            </a:r>
            <a:r>
              <a:rPr sz="2000" dirty="0">
                <a:latin typeface="Times New Roman"/>
                <a:cs typeface="Times New Roman"/>
              </a:rPr>
              <a:t>a</a:t>
            </a:r>
            <a:r>
              <a:rPr sz="2000" spc="-15" dirty="0">
                <a:latin typeface="Times New Roman"/>
                <a:cs typeface="Times New Roman"/>
              </a:rPr>
              <a:t> </a:t>
            </a:r>
            <a:r>
              <a:rPr sz="2000" dirty="0">
                <a:latin typeface="Times New Roman"/>
                <a:cs typeface="Times New Roman"/>
              </a:rPr>
              <a:t>film</a:t>
            </a:r>
            <a:r>
              <a:rPr sz="2000" spc="-35" dirty="0">
                <a:latin typeface="Times New Roman"/>
                <a:cs typeface="Times New Roman"/>
              </a:rPr>
              <a:t> </a:t>
            </a:r>
            <a:r>
              <a:rPr sz="2000" dirty="0">
                <a:latin typeface="Times New Roman"/>
                <a:cs typeface="Times New Roman"/>
              </a:rPr>
              <a:t>on</a:t>
            </a:r>
            <a:r>
              <a:rPr sz="2000" spc="-2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spc="-10" dirty="0">
                <a:latin typeface="Times New Roman"/>
                <a:cs typeface="Times New Roman"/>
              </a:rPr>
              <a:t>large</a:t>
            </a:r>
            <a:r>
              <a:rPr sz="2000" spc="-25" dirty="0">
                <a:latin typeface="Times New Roman"/>
                <a:cs typeface="Times New Roman"/>
              </a:rPr>
              <a:t> </a:t>
            </a:r>
            <a:r>
              <a:rPr sz="2000" dirty="0">
                <a:latin typeface="Times New Roman"/>
                <a:cs typeface="Times New Roman"/>
              </a:rPr>
              <a:t>surface </a:t>
            </a:r>
            <a:r>
              <a:rPr sz="2000" spc="-484" dirty="0">
                <a:latin typeface="Times New Roman"/>
                <a:cs typeface="Times New Roman"/>
              </a:rPr>
              <a:t> </a:t>
            </a:r>
            <a:r>
              <a:rPr sz="2000" dirty="0">
                <a:latin typeface="Times New Roman"/>
                <a:cs typeface="Times New Roman"/>
              </a:rPr>
              <a:t>and are </a:t>
            </a:r>
            <a:r>
              <a:rPr sz="2000" spc="5" dirty="0">
                <a:latin typeface="Times New Roman"/>
                <a:cs typeface="Times New Roman"/>
              </a:rPr>
              <a:t>not </a:t>
            </a:r>
            <a:r>
              <a:rPr sz="2000" dirty="0">
                <a:latin typeface="Times New Roman"/>
                <a:cs typeface="Times New Roman"/>
              </a:rPr>
              <a:t>carried </a:t>
            </a:r>
            <a:r>
              <a:rPr sz="2000" spc="5" dirty="0">
                <a:latin typeface="Times New Roman"/>
                <a:cs typeface="Times New Roman"/>
              </a:rPr>
              <a:t>out </a:t>
            </a:r>
            <a:r>
              <a:rPr sz="2000" dirty="0">
                <a:latin typeface="Times New Roman"/>
                <a:cs typeface="Times New Roman"/>
              </a:rPr>
              <a:t>of the </a:t>
            </a:r>
            <a:r>
              <a:rPr sz="2000" spc="5" dirty="0">
                <a:latin typeface="Times New Roman"/>
                <a:cs typeface="Times New Roman"/>
              </a:rPr>
              <a:t> </a:t>
            </a:r>
            <a:r>
              <a:rPr sz="2000" dirty="0">
                <a:latin typeface="Times New Roman"/>
                <a:cs typeface="Times New Roman"/>
              </a:rPr>
              <a:t>digester with the </a:t>
            </a:r>
            <a:r>
              <a:rPr sz="2000" spc="-5" dirty="0">
                <a:latin typeface="Times New Roman"/>
                <a:cs typeface="Times New Roman"/>
              </a:rPr>
              <a:t>effluent. </a:t>
            </a:r>
            <a:r>
              <a:rPr sz="2000" dirty="0">
                <a:latin typeface="Times New Roman"/>
                <a:cs typeface="Times New Roman"/>
              </a:rPr>
              <a:t>For </a:t>
            </a:r>
            <a:r>
              <a:rPr sz="2000" spc="5" dirty="0">
                <a:latin typeface="Times New Roman"/>
                <a:cs typeface="Times New Roman"/>
              </a:rPr>
              <a:t> </a:t>
            </a:r>
            <a:r>
              <a:rPr sz="2000" dirty="0">
                <a:latin typeface="Times New Roman"/>
                <a:cs typeface="Times New Roman"/>
              </a:rPr>
              <a:t>this reason, </a:t>
            </a:r>
            <a:r>
              <a:rPr sz="2000" dirty="0">
                <a:solidFill>
                  <a:srgbClr val="FF0000"/>
                </a:solidFill>
                <a:latin typeface="Times New Roman"/>
                <a:cs typeface="Times New Roman"/>
              </a:rPr>
              <a:t>these digesters are </a:t>
            </a:r>
            <a:r>
              <a:rPr sz="2000" spc="5" dirty="0">
                <a:solidFill>
                  <a:srgbClr val="FF0000"/>
                </a:solidFill>
                <a:latin typeface="Times New Roman"/>
                <a:cs typeface="Times New Roman"/>
              </a:rPr>
              <a:t> </a:t>
            </a:r>
            <a:r>
              <a:rPr sz="2000" spc="-5" dirty="0">
                <a:solidFill>
                  <a:srgbClr val="FF0000"/>
                </a:solidFill>
                <a:latin typeface="Times New Roman"/>
                <a:cs typeface="Times New Roman"/>
              </a:rPr>
              <a:t>also </a:t>
            </a:r>
            <a:r>
              <a:rPr sz="2000" spc="5" dirty="0">
                <a:solidFill>
                  <a:srgbClr val="FF0000"/>
                </a:solidFill>
                <a:latin typeface="Times New Roman"/>
                <a:cs typeface="Times New Roman"/>
              </a:rPr>
              <a:t>known </a:t>
            </a:r>
            <a:r>
              <a:rPr sz="2000" dirty="0">
                <a:solidFill>
                  <a:srgbClr val="FF0000"/>
                </a:solidFill>
                <a:latin typeface="Times New Roman"/>
                <a:cs typeface="Times New Roman"/>
              </a:rPr>
              <a:t>as fixed film or </a:t>
            </a:r>
            <a:r>
              <a:rPr sz="2000" spc="5" dirty="0">
                <a:solidFill>
                  <a:srgbClr val="FF0000"/>
                </a:solidFill>
                <a:latin typeface="Times New Roman"/>
                <a:cs typeface="Times New Roman"/>
              </a:rPr>
              <a:t> </a:t>
            </a:r>
            <a:r>
              <a:rPr sz="2000" dirty="0">
                <a:solidFill>
                  <a:srgbClr val="FF0000"/>
                </a:solidFill>
                <a:latin typeface="Times New Roman"/>
                <a:cs typeface="Times New Roman"/>
              </a:rPr>
              <a:t>retained film digesters</a:t>
            </a:r>
            <a:r>
              <a:rPr sz="2000" dirty="0">
                <a:latin typeface="Times New Roman"/>
                <a:cs typeface="Times New Roman"/>
              </a:rPr>
              <a:t>. The </a:t>
            </a:r>
            <a:r>
              <a:rPr sz="2000" spc="5" dirty="0">
                <a:latin typeface="Times New Roman"/>
                <a:cs typeface="Times New Roman"/>
              </a:rPr>
              <a:t> </a:t>
            </a:r>
            <a:r>
              <a:rPr sz="2000" dirty="0">
                <a:latin typeface="Times New Roman"/>
                <a:cs typeface="Times New Roman"/>
              </a:rPr>
              <a:t>fluid</a:t>
            </a:r>
            <a:r>
              <a:rPr sz="2000" spc="-35" dirty="0">
                <a:latin typeface="Times New Roman"/>
                <a:cs typeface="Times New Roman"/>
              </a:rPr>
              <a:t> </a:t>
            </a:r>
            <a:r>
              <a:rPr sz="2000" dirty="0">
                <a:latin typeface="Times New Roman"/>
                <a:cs typeface="Times New Roman"/>
              </a:rPr>
              <a:t>enters</a:t>
            </a:r>
            <a:r>
              <a:rPr sz="2000" spc="-25" dirty="0">
                <a:latin typeface="Times New Roman"/>
                <a:cs typeface="Times New Roman"/>
              </a:rPr>
              <a:t> </a:t>
            </a:r>
            <a:r>
              <a:rPr sz="2000" dirty="0">
                <a:latin typeface="Times New Roman"/>
                <a:cs typeface="Times New Roman"/>
              </a:rPr>
              <a:t>at</a:t>
            </a:r>
            <a:r>
              <a:rPr sz="2000" spc="-2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bottom</a:t>
            </a:r>
            <a:endParaRPr sz="2000">
              <a:latin typeface="Times New Roman"/>
              <a:cs typeface="Times New Roman"/>
            </a:endParaRPr>
          </a:p>
        </p:txBody>
      </p:sp>
      <p:sp>
        <p:nvSpPr>
          <p:cNvPr id="5" name="object 5"/>
          <p:cNvSpPr txBox="1"/>
          <p:nvPr/>
        </p:nvSpPr>
        <p:spPr>
          <a:xfrm>
            <a:off x="154939" y="5239003"/>
            <a:ext cx="256286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and</a:t>
            </a:r>
            <a:r>
              <a:rPr sz="2000" spc="-30" dirty="0">
                <a:latin typeface="Times New Roman"/>
                <a:cs typeface="Times New Roman"/>
              </a:rPr>
              <a:t> </a:t>
            </a:r>
            <a:r>
              <a:rPr sz="2000" dirty="0">
                <a:latin typeface="Times New Roman"/>
                <a:cs typeface="Times New Roman"/>
              </a:rPr>
              <a:t>flows</a:t>
            </a:r>
            <a:r>
              <a:rPr sz="2000" spc="-30" dirty="0">
                <a:latin typeface="Times New Roman"/>
                <a:cs typeface="Times New Roman"/>
              </a:rPr>
              <a:t> </a:t>
            </a:r>
            <a:r>
              <a:rPr sz="2000" dirty="0">
                <a:latin typeface="Times New Roman"/>
                <a:cs typeface="Times New Roman"/>
              </a:rPr>
              <a:t>up</a:t>
            </a:r>
            <a:r>
              <a:rPr sz="2000" spc="-25" dirty="0">
                <a:latin typeface="Times New Roman"/>
                <a:cs typeface="Times New Roman"/>
              </a:rPr>
              <a:t> </a:t>
            </a:r>
            <a:r>
              <a:rPr sz="2000" dirty="0">
                <a:latin typeface="Times New Roman"/>
                <a:cs typeface="Times New Roman"/>
              </a:rPr>
              <a:t>through</a:t>
            </a:r>
            <a:r>
              <a:rPr sz="2000" spc="-50" dirty="0">
                <a:latin typeface="Times New Roman"/>
                <a:cs typeface="Times New Roman"/>
              </a:rPr>
              <a:t> </a:t>
            </a:r>
            <a:r>
              <a:rPr sz="2000" dirty="0">
                <a:latin typeface="Times New Roman"/>
                <a:cs typeface="Times New Roman"/>
              </a:rPr>
              <a:t>the</a:t>
            </a:r>
            <a:endParaRPr sz="2000">
              <a:latin typeface="Times New Roman"/>
              <a:cs typeface="Times New Roman"/>
            </a:endParaRPr>
          </a:p>
        </p:txBody>
      </p:sp>
      <p:sp>
        <p:nvSpPr>
          <p:cNvPr id="6" name="object 6"/>
          <p:cNvSpPr txBox="1"/>
          <p:nvPr/>
        </p:nvSpPr>
        <p:spPr>
          <a:xfrm>
            <a:off x="154939" y="5543682"/>
            <a:ext cx="8571230" cy="941069"/>
          </a:xfrm>
          <a:prstGeom prst="rect">
            <a:avLst/>
          </a:prstGeom>
        </p:spPr>
        <p:txBody>
          <a:bodyPr vert="horz" wrap="square" lIns="0" tIns="165735" rIns="0" bIns="0" rtlCol="0">
            <a:spAutoFit/>
          </a:bodyPr>
          <a:lstStyle/>
          <a:p>
            <a:pPr marL="12700">
              <a:lnSpc>
                <a:spcPct val="100000"/>
              </a:lnSpc>
              <a:spcBef>
                <a:spcPts val="1305"/>
              </a:spcBef>
            </a:pPr>
            <a:r>
              <a:rPr sz="2000" dirty="0">
                <a:latin typeface="Times New Roman"/>
                <a:cs typeface="Times New Roman"/>
              </a:rPr>
              <a:t>packing</a:t>
            </a:r>
            <a:r>
              <a:rPr sz="2000" spc="-30" dirty="0">
                <a:latin typeface="Times New Roman"/>
                <a:cs typeface="Times New Roman"/>
              </a:rPr>
              <a:t> </a:t>
            </a:r>
            <a:r>
              <a:rPr sz="2000" spc="-5" dirty="0">
                <a:latin typeface="Times New Roman"/>
                <a:cs typeface="Times New Roman"/>
              </a:rPr>
              <a:t>medium;</a:t>
            </a:r>
            <a:r>
              <a:rPr sz="2000" dirty="0">
                <a:latin typeface="Times New Roman"/>
                <a:cs typeface="Times New Roman"/>
              </a:rPr>
              <a:t> </a:t>
            </a:r>
            <a:r>
              <a:rPr sz="2000" spc="-5" dirty="0">
                <a:latin typeface="Times New Roman"/>
                <a:cs typeface="Times New Roman"/>
              </a:rPr>
              <a:t>as</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organisms</a:t>
            </a:r>
            <a:r>
              <a:rPr sz="2000" spc="-35"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liquid</a:t>
            </a:r>
            <a:r>
              <a:rPr sz="2000" spc="-35" dirty="0">
                <a:latin typeface="Times New Roman"/>
                <a:cs typeface="Times New Roman"/>
              </a:rPr>
              <a:t> </a:t>
            </a:r>
            <a:r>
              <a:rPr sz="2000" dirty="0">
                <a:latin typeface="Times New Roman"/>
                <a:cs typeface="Times New Roman"/>
              </a:rPr>
              <a:t>pass</a:t>
            </a:r>
            <a:r>
              <a:rPr sz="2000" spc="-20" dirty="0">
                <a:latin typeface="Times New Roman"/>
                <a:cs typeface="Times New Roman"/>
              </a:rPr>
              <a:t> </a:t>
            </a:r>
            <a:r>
              <a:rPr sz="2000" dirty="0">
                <a:latin typeface="Times New Roman"/>
                <a:cs typeface="Times New Roman"/>
              </a:rPr>
              <a:t>over</a:t>
            </a:r>
            <a:r>
              <a:rPr sz="2000" spc="-3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bacterial</a:t>
            </a:r>
            <a:r>
              <a:rPr sz="2000" spc="-30" dirty="0">
                <a:latin typeface="Times New Roman"/>
                <a:cs typeface="Times New Roman"/>
              </a:rPr>
              <a:t> </a:t>
            </a:r>
            <a:r>
              <a:rPr sz="2000" spc="-5" dirty="0">
                <a:latin typeface="Times New Roman"/>
                <a:cs typeface="Times New Roman"/>
              </a:rPr>
              <a:t>film,</a:t>
            </a:r>
            <a:r>
              <a:rPr sz="2000" spc="-10" dirty="0">
                <a:latin typeface="Times New Roman"/>
                <a:cs typeface="Times New Roman"/>
              </a:rPr>
              <a:t> </a:t>
            </a:r>
            <a:r>
              <a:rPr sz="2000" dirty="0">
                <a:latin typeface="Times New Roman"/>
                <a:cs typeface="Times New Roman"/>
              </a:rPr>
              <a:t>they</a:t>
            </a:r>
            <a:r>
              <a:rPr sz="2000" spc="-15" dirty="0">
                <a:latin typeface="Times New Roman"/>
                <a:cs typeface="Times New Roman"/>
              </a:rPr>
              <a:t> </a:t>
            </a:r>
            <a:r>
              <a:rPr sz="2000" dirty="0">
                <a:latin typeface="Times New Roman"/>
                <a:cs typeface="Times New Roman"/>
              </a:rPr>
              <a:t>are</a:t>
            </a:r>
            <a:endParaRPr sz="2000">
              <a:latin typeface="Times New Roman"/>
              <a:cs typeface="Times New Roman"/>
            </a:endParaRPr>
          </a:p>
          <a:p>
            <a:pPr marL="12700">
              <a:lnSpc>
                <a:spcPct val="100000"/>
              </a:lnSpc>
              <a:spcBef>
                <a:spcPts val="1200"/>
              </a:spcBef>
            </a:pPr>
            <a:r>
              <a:rPr sz="2000" dirty="0">
                <a:latin typeface="Times New Roman"/>
                <a:cs typeface="Times New Roman"/>
              </a:rPr>
              <a:t>converted</a:t>
            </a:r>
            <a:r>
              <a:rPr sz="2000" spc="-60" dirty="0">
                <a:latin typeface="Times New Roman"/>
                <a:cs typeface="Times New Roman"/>
              </a:rPr>
              <a:t> </a:t>
            </a:r>
            <a:r>
              <a:rPr sz="2000" dirty="0">
                <a:latin typeface="Times New Roman"/>
                <a:cs typeface="Times New Roman"/>
              </a:rPr>
              <a:t>to</a:t>
            </a:r>
            <a:r>
              <a:rPr sz="2000" spc="-35" dirty="0">
                <a:latin typeface="Times New Roman"/>
                <a:cs typeface="Times New Roman"/>
              </a:rPr>
              <a:t> </a:t>
            </a:r>
            <a:r>
              <a:rPr sz="2000" dirty="0">
                <a:latin typeface="Times New Roman"/>
                <a:cs typeface="Times New Roman"/>
              </a:rPr>
              <a:t>biogas.</a:t>
            </a:r>
            <a:endParaRPr sz="2000">
              <a:latin typeface="Times New Roman"/>
              <a:cs typeface="Times New Roman"/>
            </a:endParaRPr>
          </a:p>
        </p:txBody>
      </p:sp>
      <p:grpSp>
        <p:nvGrpSpPr>
          <p:cNvPr id="7" name="object 7"/>
          <p:cNvGrpSpPr/>
          <p:nvPr/>
        </p:nvGrpSpPr>
        <p:grpSpPr>
          <a:xfrm>
            <a:off x="4110037" y="3352800"/>
            <a:ext cx="1076325" cy="1530350"/>
            <a:chOff x="4110037" y="3352800"/>
            <a:chExt cx="1076325" cy="1530350"/>
          </a:xfrm>
        </p:grpSpPr>
        <p:sp>
          <p:nvSpPr>
            <p:cNvPr id="8" name="object 8"/>
            <p:cNvSpPr/>
            <p:nvPr/>
          </p:nvSpPr>
          <p:spPr>
            <a:xfrm>
              <a:off x="4114800" y="4038600"/>
              <a:ext cx="1066800" cy="1905"/>
            </a:xfrm>
            <a:custGeom>
              <a:avLst/>
              <a:gdLst/>
              <a:ahLst/>
              <a:cxnLst/>
              <a:rect l="l" t="t" r="r" b="b"/>
              <a:pathLst>
                <a:path w="1066800" h="1904">
                  <a:moveTo>
                    <a:pt x="0" y="0"/>
                  </a:moveTo>
                  <a:lnTo>
                    <a:pt x="1066800" y="1524"/>
                  </a:lnTo>
                </a:path>
              </a:pathLst>
            </a:custGeom>
            <a:ln w="9144">
              <a:solidFill>
                <a:srgbClr val="497DBA"/>
              </a:solidFill>
            </a:ln>
          </p:spPr>
          <p:txBody>
            <a:bodyPr wrap="square" lIns="0" tIns="0" rIns="0" bIns="0" rtlCol="0"/>
            <a:lstStyle/>
            <a:p>
              <a:endParaRPr/>
            </a:p>
          </p:txBody>
        </p:sp>
        <p:sp>
          <p:nvSpPr>
            <p:cNvPr id="9" name="object 9"/>
            <p:cNvSpPr/>
            <p:nvPr/>
          </p:nvSpPr>
          <p:spPr>
            <a:xfrm>
              <a:off x="4570476" y="4343400"/>
              <a:ext cx="1905" cy="535305"/>
            </a:xfrm>
            <a:custGeom>
              <a:avLst/>
              <a:gdLst/>
              <a:ahLst/>
              <a:cxnLst/>
              <a:rect l="l" t="t" r="r" b="b"/>
              <a:pathLst>
                <a:path w="1904" h="535304">
                  <a:moveTo>
                    <a:pt x="1524" y="0"/>
                  </a:moveTo>
                  <a:lnTo>
                    <a:pt x="0" y="534924"/>
                  </a:lnTo>
                </a:path>
              </a:pathLst>
            </a:custGeom>
            <a:ln w="9144">
              <a:solidFill>
                <a:srgbClr val="497DBA"/>
              </a:solidFill>
            </a:ln>
          </p:spPr>
          <p:txBody>
            <a:bodyPr wrap="square" lIns="0" tIns="0" rIns="0" bIns="0" rtlCol="0"/>
            <a:lstStyle/>
            <a:p>
              <a:endParaRPr/>
            </a:p>
          </p:txBody>
        </p:sp>
        <p:pic>
          <p:nvPicPr>
            <p:cNvPr id="10" name="object 10"/>
            <p:cNvPicPr/>
            <p:nvPr/>
          </p:nvPicPr>
          <p:blipFill>
            <a:blip r:embed="rId2" cstate="print"/>
            <a:stretch>
              <a:fillRect/>
            </a:stretch>
          </p:blipFill>
          <p:spPr>
            <a:xfrm>
              <a:off x="4309332" y="3352800"/>
              <a:ext cx="150356" cy="234696"/>
            </a:xfrm>
            <a:prstGeom prst="rect">
              <a:avLst/>
            </a:prstGeom>
          </p:spPr>
        </p:pic>
      </p:grpSp>
      <p:sp>
        <p:nvSpPr>
          <p:cNvPr id="11" name="object 11"/>
          <p:cNvSpPr txBox="1"/>
          <p:nvPr/>
        </p:nvSpPr>
        <p:spPr>
          <a:xfrm>
            <a:off x="5032375" y="254000"/>
            <a:ext cx="133096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Effluen</a:t>
            </a:r>
            <a:r>
              <a:rPr sz="1800" spc="-5" dirty="0">
                <a:latin typeface="Arial MT"/>
                <a:cs typeface="Arial MT"/>
              </a:rPr>
              <a:t>t</a:t>
            </a:r>
            <a:r>
              <a:rPr sz="1800" spc="-60" dirty="0">
                <a:latin typeface="Arial MT"/>
                <a:cs typeface="Arial MT"/>
              </a:rPr>
              <a:t> </a:t>
            </a:r>
            <a:r>
              <a:rPr sz="1800" spc="-5" dirty="0">
                <a:latin typeface="Times New Roman"/>
                <a:cs typeface="Times New Roman"/>
              </a:rPr>
              <a:t>gases</a:t>
            </a:r>
            <a:endParaRPr sz="1800">
              <a:latin typeface="Times New Roman"/>
              <a:cs typeface="Times New Roman"/>
            </a:endParaRPr>
          </a:p>
        </p:txBody>
      </p:sp>
      <p:grpSp>
        <p:nvGrpSpPr>
          <p:cNvPr id="12" name="object 12"/>
          <p:cNvGrpSpPr/>
          <p:nvPr/>
        </p:nvGrpSpPr>
        <p:grpSpPr>
          <a:xfrm>
            <a:off x="2873375" y="0"/>
            <a:ext cx="6275705" cy="5591810"/>
            <a:chOff x="2873375" y="0"/>
            <a:chExt cx="6275705" cy="5591810"/>
          </a:xfrm>
        </p:grpSpPr>
        <p:sp>
          <p:nvSpPr>
            <p:cNvPr id="13" name="object 13"/>
            <p:cNvSpPr/>
            <p:nvPr/>
          </p:nvSpPr>
          <p:spPr>
            <a:xfrm>
              <a:off x="3656076" y="1339595"/>
              <a:ext cx="1830705" cy="3005455"/>
            </a:xfrm>
            <a:custGeom>
              <a:avLst/>
              <a:gdLst/>
              <a:ahLst/>
              <a:cxnLst/>
              <a:rect l="l" t="t" r="r" b="b"/>
              <a:pathLst>
                <a:path w="1830704" h="3005454">
                  <a:moveTo>
                    <a:pt x="1524" y="0"/>
                  </a:moveTo>
                  <a:lnTo>
                    <a:pt x="0" y="3005201"/>
                  </a:lnTo>
                </a:path>
                <a:path w="1830704" h="3005454">
                  <a:moveTo>
                    <a:pt x="1524" y="3003804"/>
                  </a:moveTo>
                  <a:lnTo>
                    <a:pt x="839724" y="3005328"/>
                  </a:lnTo>
                </a:path>
                <a:path w="1830704" h="3005454">
                  <a:moveTo>
                    <a:pt x="992124" y="3003804"/>
                  </a:moveTo>
                  <a:lnTo>
                    <a:pt x="1830324" y="3005328"/>
                  </a:lnTo>
                </a:path>
              </a:pathLst>
            </a:custGeom>
            <a:ln w="9144">
              <a:solidFill>
                <a:srgbClr val="497DBA"/>
              </a:solidFill>
            </a:ln>
          </p:spPr>
          <p:txBody>
            <a:bodyPr wrap="square" lIns="0" tIns="0" rIns="0" bIns="0" rtlCol="0"/>
            <a:lstStyle/>
            <a:p>
              <a:endParaRPr/>
            </a:p>
          </p:txBody>
        </p:sp>
        <p:sp>
          <p:nvSpPr>
            <p:cNvPr id="14" name="object 14"/>
            <p:cNvSpPr/>
            <p:nvPr/>
          </p:nvSpPr>
          <p:spPr>
            <a:xfrm>
              <a:off x="5484876" y="1677924"/>
              <a:ext cx="1905" cy="2667000"/>
            </a:xfrm>
            <a:custGeom>
              <a:avLst/>
              <a:gdLst/>
              <a:ahLst/>
              <a:cxnLst/>
              <a:rect l="l" t="t" r="r" b="b"/>
              <a:pathLst>
                <a:path w="1904" h="2667000">
                  <a:moveTo>
                    <a:pt x="0" y="2667000"/>
                  </a:moveTo>
                  <a:lnTo>
                    <a:pt x="1524" y="0"/>
                  </a:lnTo>
                </a:path>
              </a:pathLst>
            </a:custGeom>
            <a:ln w="9144">
              <a:solidFill>
                <a:srgbClr val="497DBA"/>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2873375" y="0"/>
              <a:ext cx="6275197" cy="5591621"/>
            </a:xfrm>
            <a:prstGeom prst="rect">
              <a:avLst/>
            </a:prstGeom>
          </p:spPr>
        </p:pic>
      </p:grpSp>
      <p:sp>
        <p:nvSpPr>
          <p:cNvPr id="16" name="object 16"/>
          <p:cNvSpPr txBox="1"/>
          <p:nvPr/>
        </p:nvSpPr>
        <p:spPr>
          <a:xfrm>
            <a:off x="3508375" y="4610227"/>
            <a:ext cx="7505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Influ</a:t>
            </a:r>
            <a:r>
              <a:rPr sz="1800" spc="5" dirty="0">
                <a:latin typeface="Times New Roman"/>
                <a:cs typeface="Times New Roman"/>
              </a:rPr>
              <a:t>e</a:t>
            </a:r>
            <a:r>
              <a:rPr sz="1800" dirty="0">
                <a:latin typeface="Times New Roman"/>
                <a:cs typeface="Times New Roman"/>
              </a:rPr>
              <a:t>n</a:t>
            </a:r>
            <a:r>
              <a:rPr sz="1800" dirty="0">
                <a:latin typeface="Arial MT"/>
                <a:cs typeface="Arial MT"/>
              </a:rPr>
              <a:t>t</a:t>
            </a:r>
            <a:endParaRPr sz="1800">
              <a:latin typeface="Arial MT"/>
              <a:cs typeface="Arial MT"/>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135</a:t>
            </a:fld>
            <a:endParaRPr dirty="0"/>
          </a:p>
        </p:txBody>
      </p:sp>
      <p:sp>
        <p:nvSpPr>
          <p:cNvPr id="17" name="object 17"/>
          <p:cNvSpPr txBox="1"/>
          <p:nvPr/>
        </p:nvSpPr>
        <p:spPr>
          <a:xfrm>
            <a:off x="5729096" y="1550289"/>
            <a:ext cx="772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E</a:t>
            </a:r>
            <a:r>
              <a:rPr sz="1800" spc="-35" dirty="0">
                <a:latin typeface="Times New Roman"/>
                <a:cs typeface="Times New Roman"/>
              </a:rPr>
              <a:t>f</a:t>
            </a:r>
            <a:r>
              <a:rPr sz="1800" dirty="0">
                <a:latin typeface="Times New Roman"/>
                <a:cs typeface="Times New Roman"/>
              </a:rPr>
              <a:t>flu</a:t>
            </a:r>
            <a:r>
              <a:rPr sz="1800" spc="5" dirty="0">
                <a:latin typeface="Times New Roman"/>
                <a:cs typeface="Times New Roman"/>
              </a:rPr>
              <a:t>e</a:t>
            </a:r>
            <a:r>
              <a:rPr sz="1800" dirty="0">
                <a:latin typeface="Times New Roman"/>
                <a:cs typeface="Times New Roman"/>
              </a:rPr>
              <a:t>n</a:t>
            </a:r>
            <a:r>
              <a:rPr sz="1800" dirty="0">
                <a:latin typeface="Arial MT"/>
                <a:cs typeface="Arial MT"/>
              </a:rPr>
              <a:t>t</a:t>
            </a:r>
            <a:endParaRPr sz="1800">
              <a:latin typeface="Arial MT"/>
              <a:cs typeface="Arial MT"/>
            </a:endParaRPr>
          </a:p>
        </p:txBody>
      </p:sp>
      <p:sp>
        <p:nvSpPr>
          <p:cNvPr id="18" name="object 18"/>
          <p:cNvSpPr txBox="1"/>
          <p:nvPr/>
        </p:nvSpPr>
        <p:spPr>
          <a:xfrm>
            <a:off x="5565775" y="2083689"/>
            <a:ext cx="113538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Filter</a:t>
            </a:r>
            <a:r>
              <a:rPr sz="1800" spc="-80" dirty="0">
                <a:latin typeface="Times New Roman"/>
                <a:cs typeface="Times New Roman"/>
              </a:rPr>
              <a:t> </a:t>
            </a:r>
            <a:r>
              <a:rPr sz="1800" spc="-5" dirty="0">
                <a:latin typeface="Times New Roman"/>
                <a:cs typeface="Times New Roman"/>
              </a:rPr>
              <a:t>media</a:t>
            </a:r>
            <a:endParaRPr sz="1800">
              <a:latin typeface="Times New Roman"/>
              <a:cs typeface="Times New Roman"/>
            </a:endParaRPr>
          </a:p>
        </p:txBody>
      </p:sp>
      <p:sp>
        <p:nvSpPr>
          <p:cNvPr id="19" name="object 19"/>
          <p:cNvSpPr txBox="1"/>
          <p:nvPr/>
        </p:nvSpPr>
        <p:spPr>
          <a:xfrm>
            <a:off x="3127375" y="5130546"/>
            <a:ext cx="300482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Fig:</a:t>
            </a:r>
            <a:r>
              <a:rPr sz="2000" spc="-135" dirty="0">
                <a:latin typeface="Times New Roman"/>
                <a:cs typeface="Times New Roman"/>
              </a:rPr>
              <a:t> </a:t>
            </a:r>
            <a:r>
              <a:rPr sz="2000" dirty="0">
                <a:latin typeface="Times New Roman"/>
                <a:cs typeface="Times New Roman"/>
              </a:rPr>
              <a:t>A</a:t>
            </a:r>
            <a:r>
              <a:rPr sz="2000" spc="10" dirty="0">
                <a:latin typeface="Times New Roman"/>
                <a:cs typeface="Times New Roman"/>
              </a:rPr>
              <a:t>n</a:t>
            </a:r>
            <a:r>
              <a:rPr sz="2000" dirty="0">
                <a:latin typeface="Times New Roman"/>
                <a:cs typeface="Times New Roman"/>
              </a:rPr>
              <a:t>aer</a:t>
            </a:r>
            <a:r>
              <a:rPr sz="2000" spc="5" dirty="0">
                <a:latin typeface="Times New Roman"/>
                <a:cs typeface="Times New Roman"/>
              </a:rPr>
              <a:t>o</a:t>
            </a:r>
            <a:r>
              <a:rPr sz="2000" dirty="0">
                <a:latin typeface="Times New Roman"/>
                <a:cs typeface="Times New Roman"/>
              </a:rPr>
              <a:t>bic</a:t>
            </a:r>
            <a:r>
              <a:rPr sz="2000" spc="-35" dirty="0">
                <a:latin typeface="Times New Roman"/>
                <a:cs typeface="Times New Roman"/>
              </a:rPr>
              <a:t> </a:t>
            </a:r>
            <a:r>
              <a:rPr sz="2000" dirty="0">
                <a:latin typeface="Times New Roman"/>
                <a:cs typeface="Times New Roman"/>
              </a:rPr>
              <a:t>Fi</a:t>
            </a:r>
            <a:r>
              <a:rPr sz="2000" spc="-10" dirty="0">
                <a:latin typeface="Times New Roman"/>
                <a:cs typeface="Times New Roman"/>
              </a:rPr>
              <a:t>l</a:t>
            </a:r>
            <a:r>
              <a:rPr sz="2000" dirty="0">
                <a:latin typeface="Times New Roman"/>
                <a:cs typeface="Times New Roman"/>
              </a:rPr>
              <a:t>t</a:t>
            </a:r>
            <a:r>
              <a:rPr sz="2000" spc="-10" dirty="0">
                <a:latin typeface="Times New Roman"/>
                <a:cs typeface="Times New Roman"/>
              </a:rPr>
              <a:t>e</a:t>
            </a:r>
            <a:r>
              <a:rPr sz="2000" dirty="0">
                <a:latin typeface="Times New Roman"/>
                <a:cs typeface="Times New Roman"/>
              </a:rPr>
              <a:t>r</a:t>
            </a:r>
            <a:r>
              <a:rPr sz="2000" spc="-15" dirty="0">
                <a:latin typeface="Times New Roman"/>
                <a:cs typeface="Times New Roman"/>
              </a:rPr>
              <a:t> </a:t>
            </a:r>
            <a:r>
              <a:rPr sz="2000" dirty="0">
                <a:latin typeface="Times New Roman"/>
                <a:cs typeface="Times New Roman"/>
              </a:rPr>
              <a:t>R</a:t>
            </a:r>
            <a:r>
              <a:rPr sz="2000" spc="-10" dirty="0">
                <a:latin typeface="Times New Roman"/>
                <a:cs typeface="Times New Roman"/>
              </a:rPr>
              <a:t>e</a:t>
            </a:r>
            <a:r>
              <a:rPr sz="2000" dirty="0">
                <a:latin typeface="Times New Roman"/>
                <a:cs typeface="Times New Roman"/>
              </a:rPr>
              <a:t>ac</a:t>
            </a:r>
            <a:r>
              <a:rPr sz="2000" spc="-10" dirty="0">
                <a:latin typeface="Times New Roman"/>
                <a:cs typeface="Times New Roman"/>
              </a:rPr>
              <a:t>t</a:t>
            </a:r>
            <a:r>
              <a:rPr sz="2000" dirty="0">
                <a:latin typeface="Times New Roman"/>
                <a:cs typeface="Times New Roman"/>
              </a:rPr>
              <a:t>or</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85759" y="1219200"/>
            <a:ext cx="0" cy="3126105"/>
          </a:xfrm>
          <a:custGeom>
            <a:avLst/>
            <a:gdLst/>
            <a:ahLst/>
            <a:cxnLst/>
            <a:rect l="l" t="t" r="r" b="b"/>
            <a:pathLst>
              <a:path h="3126104">
                <a:moveTo>
                  <a:pt x="0" y="0"/>
                </a:moveTo>
                <a:lnTo>
                  <a:pt x="0" y="3125724"/>
                </a:lnTo>
              </a:path>
            </a:pathLst>
          </a:custGeom>
          <a:ln w="9144">
            <a:solidFill>
              <a:srgbClr val="497DBA"/>
            </a:solidFill>
          </a:ln>
        </p:spPr>
        <p:txBody>
          <a:bodyPr wrap="square" lIns="0" tIns="0" rIns="0" bIns="0" rtlCol="0"/>
          <a:lstStyle/>
          <a:p>
            <a:endParaRPr/>
          </a:p>
        </p:txBody>
      </p:sp>
      <p:sp>
        <p:nvSpPr>
          <p:cNvPr id="3" name="object 3"/>
          <p:cNvSpPr/>
          <p:nvPr/>
        </p:nvSpPr>
        <p:spPr>
          <a:xfrm>
            <a:off x="6156959" y="304800"/>
            <a:ext cx="762000" cy="4800600"/>
          </a:xfrm>
          <a:custGeom>
            <a:avLst/>
            <a:gdLst/>
            <a:ahLst/>
            <a:cxnLst/>
            <a:rect l="l" t="t" r="r" b="b"/>
            <a:pathLst>
              <a:path w="762000" h="4800600">
                <a:moveTo>
                  <a:pt x="0" y="0"/>
                </a:moveTo>
                <a:lnTo>
                  <a:pt x="0" y="4040124"/>
                </a:lnTo>
              </a:path>
              <a:path w="762000" h="4800600">
                <a:moveTo>
                  <a:pt x="0" y="4038600"/>
                </a:moveTo>
                <a:lnTo>
                  <a:pt x="761999" y="4800600"/>
                </a:lnTo>
              </a:path>
            </a:pathLst>
          </a:custGeom>
          <a:ln w="9144">
            <a:solidFill>
              <a:srgbClr val="497DBA"/>
            </a:solidFill>
          </a:ln>
        </p:spPr>
        <p:txBody>
          <a:bodyPr wrap="square" lIns="0" tIns="0" rIns="0" bIns="0" rtlCol="0"/>
          <a:lstStyle/>
          <a:p>
            <a:endParaRPr/>
          </a:p>
        </p:txBody>
      </p:sp>
      <p:sp>
        <p:nvSpPr>
          <p:cNvPr id="4" name="object 4"/>
          <p:cNvSpPr/>
          <p:nvPr/>
        </p:nvSpPr>
        <p:spPr>
          <a:xfrm>
            <a:off x="7147559" y="4343400"/>
            <a:ext cx="838200" cy="762000"/>
          </a:xfrm>
          <a:custGeom>
            <a:avLst/>
            <a:gdLst/>
            <a:ahLst/>
            <a:cxnLst/>
            <a:rect l="l" t="t" r="r" b="b"/>
            <a:pathLst>
              <a:path w="838200" h="762000">
                <a:moveTo>
                  <a:pt x="838200" y="0"/>
                </a:moveTo>
                <a:lnTo>
                  <a:pt x="0" y="762000"/>
                </a:lnTo>
              </a:path>
            </a:pathLst>
          </a:custGeom>
          <a:ln w="9144">
            <a:solidFill>
              <a:srgbClr val="497DBA"/>
            </a:solidFill>
          </a:ln>
        </p:spPr>
        <p:txBody>
          <a:bodyPr wrap="square" lIns="0" tIns="0" rIns="0" bIns="0" rtlCol="0"/>
          <a:lstStyle/>
          <a:p>
            <a:endParaRPr/>
          </a:p>
        </p:txBody>
      </p:sp>
      <p:sp>
        <p:nvSpPr>
          <p:cNvPr id="5" name="object 5"/>
          <p:cNvSpPr/>
          <p:nvPr/>
        </p:nvSpPr>
        <p:spPr>
          <a:xfrm>
            <a:off x="6918959" y="5106923"/>
            <a:ext cx="1905" cy="379730"/>
          </a:xfrm>
          <a:custGeom>
            <a:avLst/>
            <a:gdLst/>
            <a:ahLst/>
            <a:cxnLst/>
            <a:rect l="l" t="t" r="r" b="b"/>
            <a:pathLst>
              <a:path w="1904" h="379729">
                <a:moveTo>
                  <a:pt x="1524" y="0"/>
                </a:moveTo>
                <a:lnTo>
                  <a:pt x="0" y="379348"/>
                </a:lnTo>
              </a:path>
            </a:pathLst>
          </a:custGeom>
          <a:ln w="9144">
            <a:solidFill>
              <a:srgbClr val="497DBA"/>
            </a:solidFill>
          </a:ln>
        </p:spPr>
        <p:txBody>
          <a:bodyPr wrap="square" lIns="0" tIns="0" rIns="0" bIns="0" rtlCol="0"/>
          <a:lstStyle/>
          <a:p>
            <a:endParaRPr/>
          </a:p>
        </p:txBody>
      </p:sp>
      <p:sp>
        <p:nvSpPr>
          <p:cNvPr id="6" name="object 6"/>
          <p:cNvSpPr/>
          <p:nvPr/>
        </p:nvSpPr>
        <p:spPr>
          <a:xfrm>
            <a:off x="7147559" y="5106923"/>
            <a:ext cx="1905" cy="381000"/>
          </a:xfrm>
          <a:custGeom>
            <a:avLst/>
            <a:gdLst/>
            <a:ahLst/>
            <a:cxnLst/>
            <a:rect l="l" t="t" r="r" b="b"/>
            <a:pathLst>
              <a:path w="1904" h="381000">
                <a:moveTo>
                  <a:pt x="1524" y="0"/>
                </a:moveTo>
                <a:lnTo>
                  <a:pt x="0" y="381000"/>
                </a:lnTo>
              </a:path>
            </a:pathLst>
          </a:custGeom>
          <a:ln w="9144">
            <a:solidFill>
              <a:srgbClr val="497DBA"/>
            </a:solidFill>
          </a:ln>
        </p:spPr>
        <p:txBody>
          <a:bodyPr wrap="square" lIns="0" tIns="0" rIns="0" bIns="0" rtlCol="0"/>
          <a:lstStyle/>
          <a:p>
            <a:endParaRPr/>
          </a:p>
        </p:txBody>
      </p:sp>
      <p:grpSp>
        <p:nvGrpSpPr>
          <p:cNvPr id="7" name="object 7"/>
          <p:cNvGrpSpPr/>
          <p:nvPr/>
        </p:nvGrpSpPr>
        <p:grpSpPr>
          <a:xfrm>
            <a:off x="7981188" y="301752"/>
            <a:ext cx="771525" cy="695325"/>
            <a:chOff x="7981188" y="301752"/>
            <a:chExt cx="771525" cy="695325"/>
          </a:xfrm>
        </p:grpSpPr>
        <p:sp>
          <p:nvSpPr>
            <p:cNvPr id="8" name="object 8"/>
            <p:cNvSpPr/>
            <p:nvPr/>
          </p:nvSpPr>
          <p:spPr>
            <a:xfrm>
              <a:off x="7985760" y="306324"/>
              <a:ext cx="1905" cy="684530"/>
            </a:xfrm>
            <a:custGeom>
              <a:avLst/>
              <a:gdLst/>
              <a:ahLst/>
              <a:cxnLst/>
              <a:rect l="l" t="t" r="r" b="b"/>
              <a:pathLst>
                <a:path w="1904" h="684530">
                  <a:moveTo>
                    <a:pt x="1524" y="0"/>
                  </a:moveTo>
                  <a:lnTo>
                    <a:pt x="0" y="684149"/>
                  </a:lnTo>
                </a:path>
              </a:pathLst>
            </a:custGeom>
            <a:ln w="9144">
              <a:solidFill>
                <a:srgbClr val="497DBA"/>
              </a:solidFill>
            </a:ln>
          </p:spPr>
          <p:txBody>
            <a:bodyPr wrap="square" lIns="0" tIns="0" rIns="0" bIns="0" rtlCol="0"/>
            <a:lstStyle/>
            <a:p>
              <a:endParaRPr/>
            </a:p>
          </p:txBody>
        </p:sp>
        <p:sp>
          <p:nvSpPr>
            <p:cNvPr id="9" name="object 9"/>
            <p:cNvSpPr/>
            <p:nvPr/>
          </p:nvSpPr>
          <p:spPr>
            <a:xfrm>
              <a:off x="7985760" y="990600"/>
              <a:ext cx="762000" cy="1905"/>
            </a:xfrm>
            <a:custGeom>
              <a:avLst/>
              <a:gdLst/>
              <a:ahLst/>
              <a:cxnLst/>
              <a:rect l="l" t="t" r="r" b="b"/>
              <a:pathLst>
                <a:path w="762000" h="1905">
                  <a:moveTo>
                    <a:pt x="0" y="0"/>
                  </a:moveTo>
                  <a:lnTo>
                    <a:pt x="762000" y="1650"/>
                  </a:lnTo>
                </a:path>
              </a:pathLst>
            </a:custGeom>
            <a:ln w="9143">
              <a:solidFill>
                <a:srgbClr val="497DBA"/>
              </a:solidFill>
            </a:ln>
          </p:spPr>
          <p:txBody>
            <a:bodyPr wrap="square" lIns="0" tIns="0" rIns="0" bIns="0" rtlCol="0"/>
            <a:lstStyle/>
            <a:p>
              <a:endParaRPr/>
            </a:p>
          </p:txBody>
        </p:sp>
      </p:grpSp>
      <p:sp>
        <p:nvSpPr>
          <p:cNvPr id="10" name="object 10"/>
          <p:cNvSpPr/>
          <p:nvPr/>
        </p:nvSpPr>
        <p:spPr>
          <a:xfrm>
            <a:off x="6614159" y="1219200"/>
            <a:ext cx="228600" cy="533400"/>
          </a:xfrm>
          <a:custGeom>
            <a:avLst/>
            <a:gdLst/>
            <a:ahLst/>
            <a:cxnLst/>
            <a:rect l="l" t="t" r="r" b="b"/>
            <a:pathLst>
              <a:path w="228600" h="533400">
                <a:moveTo>
                  <a:pt x="228600" y="0"/>
                </a:moveTo>
                <a:lnTo>
                  <a:pt x="0" y="533400"/>
                </a:lnTo>
              </a:path>
            </a:pathLst>
          </a:custGeom>
          <a:ln w="9144">
            <a:solidFill>
              <a:srgbClr val="497DBA"/>
            </a:solidFill>
          </a:ln>
        </p:spPr>
        <p:txBody>
          <a:bodyPr wrap="square" lIns="0" tIns="0" rIns="0" bIns="0" rtlCol="0"/>
          <a:lstStyle/>
          <a:p>
            <a:endParaRPr/>
          </a:p>
        </p:txBody>
      </p:sp>
      <p:sp>
        <p:nvSpPr>
          <p:cNvPr id="11" name="object 11"/>
          <p:cNvSpPr/>
          <p:nvPr/>
        </p:nvSpPr>
        <p:spPr>
          <a:xfrm>
            <a:off x="7147559" y="1219200"/>
            <a:ext cx="228600" cy="533400"/>
          </a:xfrm>
          <a:custGeom>
            <a:avLst/>
            <a:gdLst/>
            <a:ahLst/>
            <a:cxnLst/>
            <a:rect l="l" t="t" r="r" b="b"/>
            <a:pathLst>
              <a:path w="228600" h="533400">
                <a:moveTo>
                  <a:pt x="0" y="0"/>
                </a:moveTo>
                <a:lnTo>
                  <a:pt x="228600" y="533400"/>
                </a:lnTo>
              </a:path>
            </a:pathLst>
          </a:custGeom>
          <a:ln w="9144">
            <a:solidFill>
              <a:srgbClr val="497DBA"/>
            </a:solidFill>
          </a:ln>
        </p:spPr>
        <p:txBody>
          <a:bodyPr wrap="square" lIns="0" tIns="0" rIns="0" bIns="0" rtlCol="0"/>
          <a:lstStyle/>
          <a:p>
            <a:endParaRPr/>
          </a:p>
        </p:txBody>
      </p:sp>
      <p:sp>
        <p:nvSpPr>
          <p:cNvPr id="12" name="object 12"/>
          <p:cNvSpPr/>
          <p:nvPr/>
        </p:nvSpPr>
        <p:spPr>
          <a:xfrm>
            <a:off x="6841235" y="838200"/>
            <a:ext cx="1905" cy="382905"/>
          </a:xfrm>
          <a:custGeom>
            <a:avLst/>
            <a:gdLst/>
            <a:ahLst/>
            <a:cxnLst/>
            <a:rect l="l" t="t" r="r" b="b"/>
            <a:pathLst>
              <a:path w="1904" h="382905">
                <a:moveTo>
                  <a:pt x="0" y="382524"/>
                </a:moveTo>
                <a:lnTo>
                  <a:pt x="1524" y="0"/>
                </a:lnTo>
              </a:path>
            </a:pathLst>
          </a:custGeom>
          <a:ln w="9144">
            <a:solidFill>
              <a:srgbClr val="497DBA"/>
            </a:solidFill>
          </a:ln>
        </p:spPr>
        <p:txBody>
          <a:bodyPr wrap="square" lIns="0" tIns="0" rIns="0" bIns="0" rtlCol="0"/>
          <a:lstStyle/>
          <a:p>
            <a:endParaRPr/>
          </a:p>
        </p:txBody>
      </p:sp>
      <p:sp>
        <p:nvSpPr>
          <p:cNvPr id="13" name="object 13"/>
          <p:cNvSpPr/>
          <p:nvPr/>
        </p:nvSpPr>
        <p:spPr>
          <a:xfrm>
            <a:off x="7147559" y="838200"/>
            <a:ext cx="0" cy="382905"/>
          </a:xfrm>
          <a:custGeom>
            <a:avLst/>
            <a:gdLst/>
            <a:ahLst/>
            <a:cxnLst/>
            <a:rect l="l" t="t" r="r" b="b"/>
            <a:pathLst>
              <a:path h="382905">
                <a:moveTo>
                  <a:pt x="0" y="382650"/>
                </a:moveTo>
                <a:lnTo>
                  <a:pt x="0" y="0"/>
                </a:lnTo>
              </a:path>
            </a:pathLst>
          </a:custGeom>
          <a:ln w="9144">
            <a:solidFill>
              <a:srgbClr val="497DBA"/>
            </a:solidFill>
          </a:ln>
        </p:spPr>
        <p:txBody>
          <a:bodyPr wrap="square" lIns="0" tIns="0" rIns="0" bIns="0" rtlCol="0"/>
          <a:lstStyle/>
          <a:p>
            <a:endParaRPr/>
          </a:p>
        </p:txBody>
      </p:sp>
      <p:sp>
        <p:nvSpPr>
          <p:cNvPr id="14" name="object 14"/>
          <p:cNvSpPr/>
          <p:nvPr/>
        </p:nvSpPr>
        <p:spPr>
          <a:xfrm>
            <a:off x="6614159" y="1754123"/>
            <a:ext cx="1905" cy="303530"/>
          </a:xfrm>
          <a:custGeom>
            <a:avLst/>
            <a:gdLst/>
            <a:ahLst/>
            <a:cxnLst/>
            <a:rect l="l" t="t" r="r" b="b"/>
            <a:pathLst>
              <a:path w="1904" h="303530">
                <a:moveTo>
                  <a:pt x="1524" y="0"/>
                </a:moveTo>
                <a:lnTo>
                  <a:pt x="0" y="303149"/>
                </a:lnTo>
              </a:path>
            </a:pathLst>
          </a:custGeom>
          <a:ln w="9144">
            <a:solidFill>
              <a:srgbClr val="497DBA"/>
            </a:solidFill>
          </a:ln>
        </p:spPr>
        <p:txBody>
          <a:bodyPr wrap="square" lIns="0" tIns="0" rIns="0" bIns="0" rtlCol="0"/>
          <a:lstStyle/>
          <a:p>
            <a:endParaRPr/>
          </a:p>
        </p:txBody>
      </p:sp>
      <p:sp>
        <p:nvSpPr>
          <p:cNvPr id="15" name="object 15"/>
          <p:cNvSpPr/>
          <p:nvPr/>
        </p:nvSpPr>
        <p:spPr>
          <a:xfrm>
            <a:off x="7376159" y="1754123"/>
            <a:ext cx="1905" cy="303530"/>
          </a:xfrm>
          <a:custGeom>
            <a:avLst/>
            <a:gdLst/>
            <a:ahLst/>
            <a:cxnLst/>
            <a:rect l="l" t="t" r="r" b="b"/>
            <a:pathLst>
              <a:path w="1904" h="303530">
                <a:moveTo>
                  <a:pt x="1524" y="0"/>
                </a:moveTo>
                <a:lnTo>
                  <a:pt x="0" y="303149"/>
                </a:lnTo>
              </a:path>
            </a:pathLst>
          </a:custGeom>
          <a:ln w="9144">
            <a:solidFill>
              <a:srgbClr val="497DBA"/>
            </a:solidFill>
          </a:ln>
        </p:spPr>
        <p:txBody>
          <a:bodyPr wrap="square" lIns="0" tIns="0" rIns="0" bIns="0" rtlCol="0"/>
          <a:lstStyle/>
          <a:p>
            <a:endParaRPr/>
          </a:p>
        </p:txBody>
      </p:sp>
      <p:sp>
        <p:nvSpPr>
          <p:cNvPr id="16" name="object 16"/>
          <p:cNvSpPr/>
          <p:nvPr/>
        </p:nvSpPr>
        <p:spPr>
          <a:xfrm>
            <a:off x="6943470" y="685800"/>
            <a:ext cx="103505" cy="535305"/>
          </a:xfrm>
          <a:custGeom>
            <a:avLst/>
            <a:gdLst/>
            <a:ahLst/>
            <a:cxnLst/>
            <a:rect l="l" t="t" r="r" b="b"/>
            <a:pathLst>
              <a:path w="103504" h="535305">
                <a:moveTo>
                  <a:pt x="51688" y="25109"/>
                </a:moveTo>
                <a:lnTo>
                  <a:pt x="45338" y="35995"/>
                </a:lnTo>
                <a:lnTo>
                  <a:pt x="45338" y="535051"/>
                </a:lnTo>
                <a:lnTo>
                  <a:pt x="58038" y="535051"/>
                </a:lnTo>
                <a:lnTo>
                  <a:pt x="58038" y="35995"/>
                </a:lnTo>
                <a:lnTo>
                  <a:pt x="51688" y="25109"/>
                </a:lnTo>
                <a:close/>
              </a:path>
              <a:path w="103504" h="535305">
                <a:moveTo>
                  <a:pt x="51688" y="0"/>
                </a:moveTo>
                <a:lnTo>
                  <a:pt x="0" y="88646"/>
                </a:lnTo>
                <a:lnTo>
                  <a:pt x="1015" y="92455"/>
                </a:lnTo>
                <a:lnTo>
                  <a:pt x="7111" y="96012"/>
                </a:lnTo>
                <a:lnTo>
                  <a:pt x="10922" y="94996"/>
                </a:lnTo>
                <a:lnTo>
                  <a:pt x="45338" y="35995"/>
                </a:lnTo>
                <a:lnTo>
                  <a:pt x="45338" y="12573"/>
                </a:lnTo>
                <a:lnTo>
                  <a:pt x="59020" y="12573"/>
                </a:lnTo>
                <a:lnTo>
                  <a:pt x="51688" y="0"/>
                </a:lnTo>
                <a:close/>
              </a:path>
              <a:path w="103504" h="535305">
                <a:moveTo>
                  <a:pt x="59020" y="12573"/>
                </a:moveTo>
                <a:lnTo>
                  <a:pt x="58038" y="12573"/>
                </a:lnTo>
                <a:lnTo>
                  <a:pt x="58039" y="35995"/>
                </a:lnTo>
                <a:lnTo>
                  <a:pt x="92455" y="94996"/>
                </a:lnTo>
                <a:lnTo>
                  <a:pt x="96265" y="96012"/>
                </a:lnTo>
                <a:lnTo>
                  <a:pt x="102361" y="92455"/>
                </a:lnTo>
                <a:lnTo>
                  <a:pt x="103377" y="88646"/>
                </a:lnTo>
                <a:lnTo>
                  <a:pt x="59020" y="12573"/>
                </a:lnTo>
                <a:close/>
              </a:path>
              <a:path w="103504" h="535305">
                <a:moveTo>
                  <a:pt x="58038" y="12573"/>
                </a:moveTo>
                <a:lnTo>
                  <a:pt x="45338" y="12573"/>
                </a:lnTo>
                <a:lnTo>
                  <a:pt x="45338" y="35995"/>
                </a:lnTo>
                <a:lnTo>
                  <a:pt x="51689" y="25109"/>
                </a:lnTo>
                <a:lnTo>
                  <a:pt x="46227" y="15748"/>
                </a:lnTo>
                <a:lnTo>
                  <a:pt x="58038" y="15748"/>
                </a:lnTo>
                <a:lnTo>
                  <a:pt x="58038" y="12573"/>
                </a:lnTo>
                <a:close/>
              </a:path>
              <a:path w="103504" h="535305">
                <a:moveTo>
                  <a:pt x="58038" y="15748"/>
                </a:moveTo>
                <a:lnTo>
                  <a:pt x="57150" y="15748"/>
                </a:lnTo>
                <a:lnTo>
                  <a:pt x="51688" y="25109"/>
                </a:lnTo>
                <a:lnTo>
                  <a:pt x="58039" y="35995"/>
                </a:lnTo>
                <a:lnTo>
                  <a:pt x="58038" y="15748"/>
                </a:lnTo>
                <a:close/>
              </a:path>
              <a:path w="103504" h="535305">
                <a:moveTo>
                  <a:pt x="57150" y="15748"/>
                </a:moveTo>
                <a:lnTo>
                  <a:pt x="46227" y="15748"/>
                </a:lnTo>
                <a:lnTo>
                  <a:pt x="51688" y="25109"/>
                </a:lnTo>
                <a:lnTo>
                  <a:pt x="57150" y="15748"/>
                </a:lnTo>
                <a:close/>
              </a:path>
            </a:pathLst>
          </a:custGeom>
          <a:solidFill>
            <a:srgbClr val="497DBA"/>
          </a:solidFill>
        </p:spPr>
        <p:txBody>
          <a:bodyPr wrap="square" lIns="0" tIns="0" rIns="0" bIns="0" rtlCol="0"/>
          <a:lstStyle/>
          <a:p>
            <a:endParaRPr/>
          </a:p>
        </p:txBody>
      </p:sp>
      <p:sp>
        <p:nvSpPr>
          <p:cNvPr id="17" name="object 17"/>
          <p:cNvSpPr/>
          <p:nvPr/>
        </p:nvSpPr>
        <p:spPr>
          <a:xfrm>
            <a:off x="6621780" y="1693164"/>
            <a:ext cx="779145" cy="91440"/>
          </a:xfrm>
          <a:custGeom>
            <a:avLst/>
            <a:gdLst/>
            <a:ahLst/>
            <a:cxnLst/>
            <a:rect l="l" t="t" r="r" b="b"/>
            <a:pathLst>
              <a:path w="779145" h="91439">
                <a:moveTo>
                  <a:pt x="0" y="91439"/>
                </a:moveTo>
                <a:lnTo>
                  <a:pt x="39026" y="88231"/>
                </a:lnTo>
                <a:lnTo>
                  <a:pt x="87042" y="83962"/>
                </a:lnTo>
                <a:lnTo>
                  <a:pt x="136463" y="75813"/>
                </a:lnTo>
                <a:lnTo>
                  <a:pt x="179704" y="60960"/>
                </a:lnTo>
                <a:lnTo>
                  <a:pt x="222234" y="32099"/>
                </a:lnTo>
                <a:lnTo>
                  <a:pt x="242123" y="21097"/>
                </a:lnTo>
                <a:lnTo>
                  <a:pt x="318744" y="11823"/>
                </a:lnTo>
                <a:lnTo>
                  <a:pt x="367916" y="9163"/>
                </a:lnTo>
                <a:lnTo>
                  <a:pt x="417124" y="7055"/>
                </a:lnTo>
                <a:lnTo>
                  <a:pt x="466354" y="5291"/>
                </a:lnTo>
                <a:lnTo>
                  <a:pt x="515593" y="3665"/>
                </a:lnTo>
                <a:lnTo>
                  <a:pt x="564828" y="1970"/>
                </a:lnTo>
                <a:lnTo>
                  <a:pt x="614045" y="0"/>
                </a:lnTo>
                <a:lnTo>
                  <a:pt x="636557" y="3577"/>
                </a:lnTo>
                <a:lnTo>
                  <a:pt x="659082" y="7000"/>
                </a:lnTo>
                <a:lnTo>
                  <a:pt x="703834" y="15239"/>
                </a:lnTo>
                <a:lnTo>
                  <a:pt x="743204" y="27860"/>
                </a:lnTo>
                <a:lnTo>
                  <a:pt x="759805" y="35903"/>
                </a:lnTo>
                <a:lnTo>
                  <a:pt x="778764" y="45720"/>
                </a:lnTo>
              </a:path>
            </a:pathLst>
          </a:custGeom>
          <a:ln w="9144">
            <a:solidFill>
              <a:srgbClr val="497DBA"/>
            </a:solidFill>
          </a:ln>
        </p:spPr>
        <p:txBody>
          <a:bodyPr wrap="square" lIns="0" tIns="0" rIns="0" bIns="0" rtlCol="0"/>
          <a:lstStyle/>
          <a:p>
            <a:endParaRPr/>
          </a:p>
        </p:txBody>
      </p:sp>
      <p:sp>
        <p:nvSpPr>
          <p:cNvPr id="18" name="object 18"/>
          <p:cNvSpPr/>
          <p:nvPr/>
        </p:nvSpPr>
        <p:spPr>
          <a:xfrm>
            <a:off x="6170676" y="1214627"/>
            <a:ext cx="675640" cy="15240"/>
          </a:xfrm>
          <a:custGeom>
            <a:avLst/>
            <a:gdLst/>
            <a:ahLst/>
            <a:cxnLst/>
            <a:rect l="l" t="t" r="r" b="b"/>
            <a:pathLst>
              <a:path w="675640" h="15240">
                <a:moveTo>
                  <a:pt x="675131" y="0"/>
                </a:moveTo>
                <a:lnTo>
                  <a:pt x="605449" y="2171"/>
                </a:lnTo>
                <a:lnTo>
                  <a:pt x="544552" y="4121"/>
                </a:lnTo>
                <a:lnTo>
                  <a:pt x="491680" y="5862"/>
                </a:lnTo>
                <a:lnTo>
                  <a:pt x="446073" y="7405"/>
                </a:lnTo>
                <a:lnTo>
                  <a:pt x="406970" y="8761"/>
                </a:lnTo>
                <a:lnTo>
                  <a:pt x="345231" y="10964"/>
                </a:lnTo>
                <a:lnTo>
                  <a:pt x="321073" y="11833"/>
                </a:lnTo>
                <a:lnTo>
                  <a:pt x="300376" y="12563"/>
                </a:lnTo>
                <a:lnTo>
                  <a:pt x="251437" y="14035"/>
                </a:lnTo>
                <a:lnTo>
                  <a:pt x="206248" y="14678"/>
                </a:lnTo>
                <a:lnTo>
                  <a:pt x="168062" y="14802"/>
                </a:lnTo>
                <a:lnTo>
                  <a:pt x="144268" y="14808"/>
                </a:lnTo>
                <a:lnTo>
                  <a:pt x="116325" y="14792"/>
                </a:lnTo>
                <a:lnTo>
                  <a:pt x="83474" y="14766"/>
                </a:lnTo>
                <a:lnTo>
                  <a:pt x="44952" y="14742"/>
                </a:lnTo>
                <a:lnTo>
                  <a:pt x="0" y="14732"/>
                </a:lnTo>
              </a:path>
            </a:pathLst>
          </a:custGeom>
          <a:ln w="9144">
            <a:solidFill>
              <a:srgbClr val="497DBA"/>
            </a:solidFill>
          </a:ln>
        </p:spPr>
        <p:txBody>
          <a:bodyPr wrap="square" lIns="0" tIns="0" rIns="0" bIns="0" rtlCol="0"/>
          <a:lstStyle/>
          <a:p>
            <a:endParaRPr/>
          </a:p>
        </p:txBody>
      </p:sp>
      <p:sp>
        <p:nvSpPr>
          <p:cNvPr id="19" name="object 19"/>
          <p:cNvSpPr/>
          <p:nvPr/>
        </p:nvSpPr>
        <p:spPr>
          <a:xfrm>
            <a:off x="7174992" y="1214627"/>
            <a:ext cx="1626235" cy="45085"/>
          </a:xfrm>
          <a:custGeom>
            <a:avLst/>
            <a:gdLst/>
            <a:ahLst/>
            <a:cxnLst/>
            <a:rect l="l" t="t" r="r" b="b"/>
            <a:pathLst>
              <a:path w="1626234" h="45084">
                <a:moveTo>
                  <a:pt x="0" y="0"/>
                </a:moveTo>
                <a:lnTo>
                  <a:pt x="1004824" y="14986"/>
                </a:lnTo>
                <a:lnTo>
                  <a:pt x="1058168" y="16055"/>
                </a:lnTo>
                <a:lnTo>
                  <a:pt x="1111517" y="17175"/>
                </a:lnTo>
                <a:lnTo>
                  <a:pt x="1164867" y="18386"/>
                </a:lnTo>
                <a:lnTo>
                  <a:pt x="1218214" y="19729"/>
                </a:lnTo>
                <a:lnTo>
                  <a:pt x="1271554" y="21244"/>
                </a:lnTo>
                <a:lnTo>
                  <a:pt x="1324882" y="22972"/>
                </a:lnTo>
                <a:lnTo>
                  <a:pt x="1378195" y="24955"/>
                </a:lnTo>
                <a:lnTo>
                  <a:pt x="1431488" y="27232"/>
                </a:lnTo>
                <a:lnTo>
                  <a:pt x="1484756" y="29845"/>
                </a:lnTo>
                <a:lnTo>
                  <a:pt x="1533656" y="32565"/>
                </a:lnTo>
                <a:lnTo>
                  <a:pt x="1596974" y="36996"/>
                </a:lnTo>
                <a:lnTo>
                  <a:pt x="1625618" y="41463"/>
                </a:lnTo>
                <a:lnTo>
                  <a:pt x="1622776" y="42462"/>
                </a:lnTo>
                <a:lnTo>
                  <a:pt x="1575246" y="44812"/>
                </a:lnTo>
                <a:lnTo>
                  <a:pt x="1565412" y="44944"/>
                </a:lnTo>
                <a:lnTo>
                  <a:pt x="1567759" y="44929"/>
                </a:lnTo>
                <a:lnTo>
                  <a:pt x="1576716" y="44889"/>
                </a:lnTo>
                <a:lnTo>
                  <a:pt x="1593608" y="44849"/>
                </a:lnTo>
                <a:lnTo>
                  <a:pt x="1619757" y="44831"/>
                </a:lnTo>
              </a:path>
            </a:pathLst>
          </a:custGeom>
          <a:ln w="9144">
            <a:solidFill>
              <a:srgbClr val="497DBA"/>
            </a:solidFill>
          </a:ln>
        </p:spPr>
        <p:txBody>
          <a:bodyPr wrap="square" lIns="0" tIns="0" rIns="0" bIns="0" rtlCol="0"/>
          <a:lstStyle/>
          <a:p>
            <a:endParaRPr/>
          </a:p>
        </p:txBody>
      </p:sp>
      <p:grpSp>
        <p:nvGrpSpPr>
          <p:cNvPr id="20" name="object 20"/>
          <p:cNvGrpSpPr/>
          <p:nvPr/>
        </p:nvGrpSpPr>
        <p:grpSpPr>
          <a:xfrm>
            <a:off x="6152388" y="2129027"/>
            <a:ext cx="161925" cy="390525"/>
            <a:chOff x="6152388" y="2129027"/>
            <a:chExt cx="161925" cy="390525"/>
          </a:xfrm>
        </p:grpSpPr>
        <p:sp>
          <p:nvSpPr>
            <p:cNvPr id="21" name="object 21"/>
            <p:cNvSpPr/>
            <p:nvPr/>
          </p:nvSpPr>
          <p:spPr>
            <a:xfrm>
              <a:off x="6156960" y="2133599"/>
              <a:ext cx="152400" cy="152400"/>
            </a:xfrm>
            <a:custGeom>
              <a:avLst/>
              <a:gdLst/>
              <a:ahLst/>
              <a:cxnLst/>
              <a:rect l="l" t="t" r="r" b="b"/>
              <a:pathLst>
                <a:path w="152400" h="152400">
                  <a:moveTo>
                    <a:pt x="0" y="0"/>
                  </a:moveTo>
                  <a:lnTo>
                    <a:pt x="152400" y="152400"/>
                  </a:lnTo>
                </a:path>
              </a:pathLst>
            </a:custGeom>
            <a:ln w="9144">
              <a:solidFill>
                <a:srgbClr val="497DBA"/>
              </a:solidFill>
            </a:ln>
          </p:spPr>
          <p:txBody>
            <a:bodyPr wrap="square" lIns="0" tIns="0" rIns="0" bIns="0" rtlCol="0"/>
            <a:lstStyle/>
            <a:p>
              <a:endParaRPr/>
            </a:p>
          </p:txBody>
        </p:sp>
        <p:sp>
          <p:nvSpPr>
            <p:cNvPr id="22" name="object 22"/>
            <p:cNvSpPr/>
            <p:nvPr/>
          </p:nvSpPr>
          <p:spPr>
            <a:xfrm>
              <a:off x="6156960" y="2285999"/>
              <a:ext cx="152400" cy="228600"/>
            </a:xfrm>
            <a:custGeom>
              <a:avLst/>
              <a:gdLst/>
              <a:ahLst/>
              <a:cxnLst/>
              <a:rect l="l" t="t" r="r" b="b"/>
              <a:pathLst>
                <a:path w="152400" h="228600">
                  <a:moveTo>
                    <a:pt x="0" y="228600"/>
                  </a:moveTo>
                  <a:lnTo>
                    <a:pt x="152400" y="0"/>
                  </a:lnTo>
                </a:path>
              </a:pathLst>
            </a:custGeom>
            <a:ln w="9144">
              <a:solidFill>
                <a:srgbClr val="497DBA"/>
              </a:solidFill>
            </a:ln>
          </p:spPr>
          <p:txBody>
            <a:bodyPr wrap="square" lIns="0" tIns="0" rIns="0" bIns="0" rtlCol="0"/>
            <a:lstStyle/>
            <a:p>
              <a:endParaRPr/>
            </a:p>
          </p:txBody>
        </p:sp>
      </p:grpSp>
      <p:grpSp>
        <p:nvGrpSpPr>
          <p:cNvPr id="23" name="object 23"/>
          <p:cNvGrpSpPr/>
          <p:nvPr/>
        </p:nvGrpSpPr>
        <p:grpSpPr>
          <a:xfrm>
            <a:off x="7752588" y="2052827"/>
            <a:ext cx="238125" cy="390525"/>
            <a:chOff x="7752588" y="2052827"/>
            <a:chExt cx="238125" cy="390525"/>
          </a:xfrm>
        </p:grpSpPr>
        <p:sp>
          <p:nvSpPr>
            <p:cNvPr id="24" name="object 24"/>
            <p:cNvSpPr/>
            <p:nvPr/>
          </p:nvSpPr>
          <p:spPr>
            <a:xfrm>
              <a:off x="7757160" y="2057399"/>
              <a:ext cx="228600" cy="152400"/>
            </a:xfrm>
            <a:custGeom>
              <a:avLst/>
              <a:gdLst/>
              <a:ahLst/>
              <a:cxnLst/>
              <a:rect l="l" t="t" r="r" b="b"/>
              <a:pathLst>
                <a:path w="228600" h="152400">
                  <a:moveTo>
                    <a:pt x="228600" y="0"/>
                  </a:moveTo>
                  <a:lnTo>
                    <a:pt x="0" y="152400"/>
                  </a:lnTo>
                </a:path>
              </a:pathLst>
            </a:custGeom>
            <a:ln w="9144">
              <a:solidFill>
                <a:srgbClr val="497DBA"/>
              </a:solidFill>
            </a:ln>
          </p:spPr>
          <p:txBody>
            <a:bodyPr wrap="square" lIns="0" tIns="0" rIns="0" bIns="0" rtlCol="0"/>
            <a:lstStyle/>
            <a:p>
              <a:endParaRPr/>
            </a:p>
          </p:txBody>
        </p:sp>
        <p:sp>
          <p:nvSpPr>
            <p:cNvPr id="25" name="object 25"/>
            <p:cNvSpPr/>
            <p:nvPr/>
          </p:nvSpPr>
          <p:spPr>
            <a:xfrm>
              <a:off x="7757160" y="2209799"/>
              <a:ext cx="228600" cy="228600"/>
            </a:xfrm>
            <a:custGeom>
              <a:avLst/>
              <a:gdLst/>
              <a:ahLst/>
              <a:cxnLst/>
              <a:rect l="l" t="t" r="r" b="b"/>
              <a:pathLst>
                <a:path w="228600" h="228600">
                  <a:moveTo>
                    <a:pt x="0" y="0"/>
                  </a:moveTo>
                  <a:lnTo>
                    <a:pt x="228600" y="228600"/>
                  </a:lnTo>
                </a:path>
              </a:pathLst>
            </a:custGeom>
            <a:ln w="9144">
              <a:solidFill>
                <a:srgbClr val="497DBA"/>
              </a:solidFill>
            </a:ln>
          </p:spPr>
          <p:txBody>
            <a:bodyPr wrap="square" lIns="0" tIns="0" rIns="0" bIns="0" rtlCol="0"/>
            <a:lstStyle/>
            <a:p>
              <a:endParaRPr/>
            </a:p>
          </p:txBody>
        </p:sp>
      </p:grpSp>
      <p:sp>
        <p:nvSpPr>
          <p:cNvPr id="26" name="object 26"/>
          <p:cNvSpPr/>
          <p:nvPr/>
        </p:nvSpPr>
        <p:spPr>
          <a:xfrm>
            <a:off x="6156959" y="3429000"/>
            <a:ext cx="1828800" cy="1905"/>
          </a:xfrm>
          <a:custGeom>
            <a:avLst/>
            <a:gdLst/>
            <a:ahLst/>
            <a:cxnLst/>
            <a:rect l="l" t="t" r="r" b="b"/>
            <a:pathLst>
              <a:path w="1828800" h="1904">
                <a:moveTo>
                  <a:pt x="0" y="0"/>
                </a:moveTo>
                <a:lnTo>
                  <a:pt x="1828799" y="1524"/>
                </a:lnTo>
              </a:path>
            </a:pathLst>
          </a:custGeom>
          <a:ln w="9144">
            <a:solidFill>
              <a:srgbClr val="497DBA"/>
            </a:solidFill>
          </a:ln>
        </p:spPr>
        <p:txBody>
          <a:bodyPr wrap="square" lIns="0" tIns="0" rIns="0" bIns="0" rtlCol="0"/>
          <a:lstStyle/>
          <a:p>
            <a:endParaRPr/>
          </a:p>
        </p:txBody>
      </p:sp>
      <p:sp>
        <p:nvSpPr>
          <p:cNvPr id="27" name="object 27"/>
          <p:cNvSpPr/>
          <p:nvPr/>
        </p:nvSpPr>
        <p:spPr>
          <a:xfrm>
            <a:off x="6944868" y="4876800"/>
            <a:ext cx="103505" cy="838835"/>
          </a:xfrm>
          <a:custGeom>
            <a:avLst/>
            <a:gdLst/>
            <a:ahLst/>
            <a:cxnLst/>
            <a:rect l="l" t="t" r="r" b="b"/>
            <a:pathLst>
              <a:path w="103504" h="838835">
                <a:moveTo>
                  <a:pt x="51796" y="25116"/>
                </a:moveTo>
                <a:lnTo>
                  <a:pt x="45424" y="36009"/>
                </a:lnTo>
                <a:lnTo>
                  <a:pt x="43941" y="838187"/>
                </a:lnTo>
                <a:lnTo>
                  <a:pt x="56641" y="838212"/>
                </a:lnTo>
                <a:lnTo>
                  <a:pt x="58122" y="36009"/>
                </a:lnTo>
                <a:lnTo>
                  <a:pt x="51796" y="25116"/>
                </a:lnTo>
                <a:close/>
              </a:path>
              <a:path w="103504" h="838835">
                <a:moveTo>
                  <a:pt x="59117" y="12573"/>
                </a:moveTo>
                <a:lnTo>
                  <a:pt x="58165" y="12573"/>
                </a:lnTo>
                <a:lnTo>
                  <a:pt x="58124" y="36011"/>
                </a:lnTo>
                <a:lnTo>
                  <a:pt x="92455" y="95123"/>
                </a:lnTo>
                <a:lnTo>
                  <a:pt x="96265" y="96138"/>
                </a:lnTo>
                <a:lnTo>
                  <a:pt x="102361" y="92582"/>
                </a:lnTo>
                <a:lnTo>
                  <a:pt x="103377" y="88645"/>
                </a:lnTo>
                <a:lnTo>
                  <a:pt x="101600" y="85725"/>
                </a:lnTo>
                <a:lnTo>
                  <a:pt x="59117" y="12573"/>
                </a:lnTo>
                <a:close/>
              </a:path>
              <a:path w="103504" h="838835">
                <a:moveTo>
                  <a:pt x="51815" y="0"/>
                </a:moveTo>
                <a:lnTo>
                  <a:pt x="0" y="88518"/>
                </a:lnTo>
                <a:lnTo>
                  <a:pt x="1015" y="92456"/>
                </a:lnTo>
                <a:lnTo>
                  <a:pt x="4063" y="94106"/>
                </a:lnTo>
                <a:lnTo>
                  <a:pt x="7111" y="95885"/>
                </a:lnTo>
                <a:lnTo>
                  <a:pt x="10922" y="94868"/>
                </a:lnTo>
                <a:lnTo>
                  <a:pt x="12700" y="91948"/>
                </a:lnTo>
                <a:lnTo>
                  <a:pt x="45422" y="36011"/>
                </a:lnTo>
                <a:lnTo>
                  <a:pt x="45465" y="12573"/>
                </a:lnTo>
                <a:lnTo>
                  <a:pt x="59117" y="12573"/>
                </a:lnTo>
                <a:lnTo>
                  <a:pt x="51815" y="0"/>
                </a:lnTo>
                <a:close/>
              </a:path>
              <a:path w="103504" h="838835">
                <a:moveTo>
                  <a:pt x="58165" y="12573"/>
                </a:moveTo>
                <a:lnTo>
                  <a:pt x="45465" y="12573"/>
                </a:lnTo>
                <a:lnTo>
                  <a:pt x="45422" y="36011"/>
                </a:lnTo>
                <a:lnTo>
                  <a:pt x="51796" y="25116"/>
                </a:lnTo>
                <a:lnTo>
                  <a:pt x="46354" y="15748"/>
                </a:lnTo>
                <a:lnTo>
                  <a:pt x="58160" y="15748"/>
                </a:lnTo>
                <a:lnTo>
                  <a:pt x="58165" y="12573"/>
                </a:lnTo>
                <a:close/>
              </a:path>
              <a:path w="103504" h="838835">
                <a:moveTo>
                  <a:pt x="58160" y="15748"/>
                </a:moveTo>
                <a:lnTo>
                  <a:pt x="57276" y="15748"/>
                </a:lnTo>
                <a:lnTo>
                  <a:pt x="51796" y="25116"/>
                </a:lnTo>
                <a:lnTo>
                  <a:pt x="58122" y="36009"/>
                </a:lnTo>
                <a:lnTo>
                  <a:pt x="58160" y="15748"/>
                </a:lnTo>
                <a:close/>
              </a:path>
              <a:path w="103504" h="838835">
                <a:moveTo>
                  <a:pt x="57276" y="15748"/>
                </a:moveTo>
                <a:lnTo>
                  <a:pt x="46354" y="15748"/>
                </a:lnTo>
                <a:lnTo>
                  <a:pt x="51796" y="25116"/>
                </a:lnTo>
                <a:lnTo>
                  <a:pt x="57276" y="15748"/>
                </a:lnTo>
                <a:close/>
              </a:path>
            </a:pathLst>
          </a:custGeom>
          <a:solidFill>
            <a:srgbClr val="497DBA"/>
          </a:solidFill>
        </p:spPr>
        <p:txBody>
          <a:bodyPr wrap="square" lIns="0" tIns="0" rIns="0" bIns="0" rtlCol="0"/>
          <a:lstStyle/>
          <a:p>
            <a:endParaRPr/>
          </a:p>
        </p:txBody>
      </p:sp>
      <p:sp>
        <p:nvSpPr>
          <p:cNvPr id="28" name="object 28"/>
          <p:cNvSpPr txBox="1"/>
          <p:nvPr/>
        </p:nvSpPr>
        <p:spPr>
          <a:xfrm>
            <a:off x="6386829" y="3684270"/>
            <a:ext cx="14293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Sludge</a:t>
            </a:r>
            <a:r>
              <a:rPr sz="1800" spc="-85" dirty="0">
                <a:latin typeface="Times New Roman"/>
                <a:cs typeface="Times New Roman"/>
              </a:rPr>
              <a:t> </a:t>
            </a:r>
            <a:r>
              <a:rPr sz="1800" dirty="0">
                <a:latin typeface="Times New Roman"/>
                <a:cs typeface="Times New Roman"/>
              </a:rPr>
              <a:t>Blanket</a:t>
            </a:r>
            <a:endParaRPr sz="1800">
              <a:latin typeface="Times New Roman"/>
              <a:cs typeface="Times New Roman"/>
            </a:endParaRPr>
          </a:p>
        </p:txBody>
      </p:sp>
      <p:sp>
        <p:nvSpPr>
          <p:cNvPr id="29" name="object 29"/>
          <p:cNvSpPr txBox="1"/>
          <p:nvPr/>
        </p:nvSpPr>
        <p:spPr>
          <a:xfrm>
            <a:off x="6792594" y="1931034"/>
            <a:ext cx="3810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Gas</a:t>
            </a:r>
            <a:endParaRPr sz="1800">
              <a:latin typeface="Times New Roman"/>
              <a:cs typeface="Times New Roman"/>
            </a:endParaRPr>
          </a:p>
        </p:txBody>
      </p:sp>
      <p:sp>
        <p:nvSpPr>
          <p:cNvPr id="30" name="object 30"/>
          <p:cNvSpPr txBox="1"/>
          <p:nvPr/>
        </p:nvSpPr>
        <p:spPr>
          <a:xfrm>
            <a:off x="6792594" y="2205354"/>
            <a:ext cx="8782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Col</a:t>
            </a:r>
            <a:r>
              <a:rPr sz="1800" spc="5" dirty="0">
                <a:latin typeface="Times New Roman"/>
                <a:cs typeface="Times New Roman"/>
              </a:rPr>
              <a:t>l</a:t>
            </a:r>
            <a:r>
              <a:rPr sz="1800" dirty="0">
                <a:latin typeface="Times New Roman"/>
                <a:cs typeface="Times New Roman"/>
              </a:rPr>
              <a:t>e</a:t>
            </a:r>
            <a:r>
              <a:rPr sz="1800" spc="5" dirty="0">
                <a:latin typeface="Times New Roman"/>
                <a:cs typeface="Times New Roman"/>
              </a:rPr>
              <a:t>c</a:t>
            </a:r>
            <a:r>
              <a:rPr sz="1800" dirty="0">
                <a:latin typeface="Times New Roman"/>
                <a:cs typeface="Times New Roman"/>
              </a:rPr>
              <a:t>tor</a:t>
            </a:r>
            <a:endParaRPr sz="1800">
              <a:latin typeface="Times New Roman"/>
              <a:cs typeface="Times New Roman"/>
            </a:endParaRPr>
          </a:p>
        </p:txBody>
      </p:sp>
      <p:sp>
        <p:nvSpPr>
          <p:cNvPr id="31" name="object 31"/>
          <p:cNvSpPr/>
          <p:nvPr/>
        </p:nvSpPr>
        <p:spPr>
          <a:xfrm>
            <a:off x="6614159" y="1905000"/>
            <a:ext cx="152400" cy="152400"/>
          </a:xfrm>
          <a:custGeom>
            <a:avLst/>
            <a:gdLst/>
            <a:ahLst/>
            <a:cxnLst/>
            <a:rect l="l" t="t" r="r" b="b"/>
            <a:pathLst>
              <a:path w="152400" h="152400">
                <a:moveTo>
                  <a:pt x="0" y="0"/>
                </a:moveTo>
                <a:lnTo>
                  <a:pt x="152400" y="152400"/>
                </a:lnTo>
              </a:path>
            </a:pathLst>
          </a:custGeom>
          <a:ln w="9144">
            <a:solidFill>
              <a:srgbClr val="497DBA"/>
            </a:solidFill>
          </a:ln>
        </p:spPr>
        <p:txBody>
          <a:bodyPr wrap="square" lIns="0" tIns="0" rIns="0" bIns="0" rtlCol="0"/>
          <a:lstStyle/>
          <a:p>
            <a:endParaRPr/>
          </a:p>
        </p:txBody>
      </p:sp>
      <p:sp>
        <p:nvSpPr>
          <p:cNvPr id="32" name="object 32"/>
          <p:cNvSpPr/>
          <p:nvPr/>
        </p:nvSpPr>
        <p:spPr>
          <a:xfrm>
            <a:off x="6461759" y="2133600"/>
            <a:ext cx="304800" cy="152400"/>
          </a:xfrm>
          <a:custGeom>
            <a:avLst/>
            <a:gdLst/>
            <a:ahLst/>
            <a:cxnLst/>
            <a:rect l="l" t="t" r="r" b="b"/>
            <a:pathLst>
              <a:path w="304800" h="152400">
                <a:moveTo>
                  <a:pt x="304799" y="0"/>
                </a:moveTo>
                <a:lnTo>
                  <a:pt x="0" y="152400"/>
                </a:lnTo>
              </a:path>
            </a:pathLst>
          </a:custGeom>
          <a:ln w="9144">
            <a:solidFill>
              <a:srgbClr val="497DBA"/>
            </a:solidFill>
          </a:ln>
        </p:spPr>
        <p:txBody>
          <a:bodyPr wrap="square" lIns="0" tIns="0" rIns="0" bIns="0" rtlCol="0"/>
          <a:lstStyle/>
          <a:p>
            <a:endParaRPr/>
          </a:p>
        </p:txBody>
      </p:sp>
      <p:sp>
        <p:nvSpPr>
          <p:cNvPr id="33" name="object 33"/>
          <p:cNvSpPr txBox="1"/>
          <p:nvPr/>
        </p:nvSpPr>
        <p:spPr>
          <a:xfrm>
            <a:off x="6769734" y="5601411"/>
            <a:ext cx="4699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Feed</a:t>
            </a:r>
            <a:endParaRPr sz="1800">
              <a:latin typeface="Times New Roman"/>
              <a:cs typeface="Times New Roman"/>
            </a:endParaRPr>
          </a:p>
        </p:txBody>
      </p:sp>
      <p:sp>
        <p:nvSpPr>
          <p:cNvPr id="34" name="object 34"/>
          <p:cNvSpPr txBox="1"/>
          <p:nvPr/>
        </p:nvSpPr>
        <p:spPr>
          <a:xfrm>
            <a:off x="6845934" y="418338"/>
            <a:ext cx="3810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Gas</a:t>
            </a:r>
            <a:endParaRPr sz="1800">
              <a:latin typeface="Times New Roman"/>
              <a:cs typeface="Times New Roman"/>
            </a:endParaRPr>
          </a:p>
        </p:txBody>
      </p:sp>
      <p:sp>
        <p:nvSpPr>
          <p:cNvPr id="35" name="object 35"/>
          <p:cNvSpPr txBox="1"/>
          <p:nvPr/>
        </p:nvSpPr>
        <p:spPr>
          <a:xfrm>
            <a:off x="5321553" y="5894628"/>
            <a:ext cx="35566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Fig:</a:t>
            </a:r>
            <a:r>
              <a:rPr sz="1800" b="1" spc="-20" dirty="0">
                <a:latin typeface="Times New Roman"/>
                <a:cs typeface="Times New Roman"/>
              </a:rPr>
              <a:t> </a:t>
            </a:r>
            <a:r>
              <a:rPr sz="1800" spc="-5" dirty="0">
                <a:latin typeface="Times New Roman"/>
                <a:cs typeface="Times New Roman"/>
              </a:rPr>
              <a:t>Upflow</a:t>
            </a:r>
            <a:r>
              <a:rPr sz="1800" spc="-10" dirty="0">
                <a:latin typeface="Times New Roman"/>
                <a:cs typeface="Times New Roman"/>
              </a:rPr>
              <a:t> </a:t>
            </a:r>
            <a:r>
              <a:rPr sz="1800" dirty="0">
                <a:latin typeface="Times New Roman"/>
                <a:cs typeface="Times New Roman"/>
              </a:rPr>
              <a:t>anaerobic</a:t>
            </a:r>
            <a:r>
              <a:rPr sz="1800" spc="-30" dirty="0">
                <a:latin typeface="Times New Roman"/>
                <a:cs typeface="Times New Roman"/>
              </a:rPr>
              <a:t> </a:t>
            </a:r>
            <a:r>
              <a:rPr sz="1800" dirty="0">
                <a:latin typeface="Times New Roman"/>
                <a:cs typeface="Times New Roman"/>
              </a:rPr>
              <a:t>sludge</a:t>
            </a:r>
            <a:r>
              <a:rPr sz="1800" spc="-10" dirty="0">
                <a:latin typeface="Times New Roman"/>
                <a:cs typeface="Times New Roman"/>
              </a:rPr>
              <a:t> </a:t>
            </a:r>
            <a:r>
              <a:rPr sz="1800" dirty="0">
                <a:latin typeface="Times New Roman"/>
                <a:cs typeface="Times New Roman"/>
              </a:rPr>
              <a:t>digester</a:t>
            </a:r>
            <a:endParaRPr sz="1800">
              <a:latin typeface="Times New Roman"/>
              <a:cs typeface="Times New Roman"/>
            </a:endParaRPr>
          </a:p>
        </p:txBody>
      </p:sp>
      <p:grpSp>
        <p:nvGrpSpPr>
          <p:cNvPr id="36" name="object 36"/>
          <p:cNvGrpSpPr/>
          <p:nvPr/>
        </p:nvGrpSpPr>
        <p:grpSpPr>
          <a:xfrm>
            <a:off x="5329428" y="0"/>
            <a:ext cx="3819525" cy="6259195"/>
            <a:chOff x="5329428" y="0"/>
            <a:chExt cx="3819525" cy="6259195"/>
          </a:xfrm>
        </p:grpSpPr>
        <p:sp>
          <p:nvSpPr>
            <p:cNvPr id="37" name="object 37"/>
            <p:cNvSpPr/>
            <p:nvPr/>
          </p:nvSpPr>
          <p:spPr>
            <a:xfrm>
              <a:off x="5334000" y="0"/>
              <a:ext cx="1905" cy="6247130"/>
            </a:xfrm>
            <a:custGeom>
              <a:avLst/>
              <a:gdLst/>
              <a:ahLst/>
              <a:cxnLst/>
              <a:rect l="l" t="t" r="r" b="b"/>
              <a:pathLst>
                <a:path w="1904" h="6247130">
                  <a:moveTo>
                    <a:pt x="1650" y="0"/>
                  </a:moveTo>
                  <a:lnTo>
                    <a:pt x="0" y="6246812"/>
                  </a:lnTo>
                </a:path>
              </a:pathLst>
            </a:custGeom>
            <a:ln w="9144">
              <a:solidFill>
                <a:srgbClr val="497DBA"/>
              </a:solidFill>
            </a:ln>
          </p:spPr>
          <p:txBody>
            <a:bodyPr wrap="square" lIns="0" tIns="0" rIns="0" bIns="0" rtlCol="0"/>
            <a:lstStyle/>
            <a:p>
              <a:endParaRPr/>
            </a:p>
          </p:txBody>
        </p:sp>
        <p:sp>
          <p:nvSpPr>
            <p:cNvPr id="38" name="object 38"/>
            <p:cNvSpPr/>
            <p:nvPr/>
          </p:nvSpPr>
          <p:spPr>
            <a:xfrm>
              <a:off x="5334000" y="6248399"/>
              <a:ext cx="3810000" cy="1905"/>
            </a:xfrm>
            <a:custGeom>
              <a:avLst/>
              <a:gdLst/>
              <a:ahLst/>
              <a:cxnLst/>
              <a:rect l="l" t="t" r="r" b="b"/>
              <a:pathLst>
                <a:path w="3810000" h="1904">
                  <a:moveTo>
                    <a:pt x="0" y="0"/>
                  </a:moveTo>
                  <a:lnTo>
                    <a:pt x="3810000" y="1587"/>
                  </a:lnTo>
                </a:path>
              </a:pathLst>
            </a:custGeom>
            <a:ln w="9144">
              <a:solidFill>
                <a:srgbClr val="497DBA"/>
              </a:solidFill>
            </a:ln>
          </p:spPr>
          <p:txBody>
            <a:bodyPr wrap="square" lIns="0" tIns="0" rIns="0" bIns="0" rtlCol="0"/>
            <a:lstStyle/>
            <a:p>
              <a:endParaRPr/>
            </a:p>
          </p:txBody>
        </p:sp>
      </p:grpSp>
      <p:sp>
        <p:nvSpPr>
          <p:cNvPr id="39" name="object 39"/>
          <p:cNvSpPr txBox="1"/>
          <p:nvPr/>
        </p:nvSpPr>
        <p:spPr>
          <a:xfrm>
            <a:off x="154939" y="57124"/>
            <a:ext cx="5177155" cy="4598670"/>
          </a:xfrm>
          <a:prstGeom prst="rect">
            <a:avLst/>
          </a:prstGeom>
        </p:spPr>
        <p:txBody>
          <a:bodyPr vert="horz" wrap="square" lIns="0" tIns="12700" rIns="0" bIns="0" rtlCol="0">
            <a:spAutoFit/>
          </a:bodyPr>
          <a:lstStyle/>
          <a:p>
            <a:pPr marL="12700" marR="5080">
              <a:lnSpc>
                <a:spcPct val="150000"/>
              </a:lnSpc>
              <a:spcBef>
                <a:spcPts val="100"/>
              </a:spcBef>
              <a:tabLst>
                <a:tab pos="469265" algn="l"/>
                <a:tab pos="1099185" algn="l"/>
              </a:tabLst>
            </a:pPr>
            <a:r>
              <a:rPr sz="2000" i="1" dirty="0">
                <a:latin typeface="Times New Roman"/>
                <a:cs typeface="Times New Roman"/>
              </a:rPr>
              <a:t>4.	Up-flow </a:t>
            </a:r>
            <a:r>
              <a:rPr sz="2000" i="1" spc="-5" dirty="0">
                <a:latin typeface="Times New Roman"/>
                <a:cs typeface="Times New Roman"/>
              </a:rPr>
              <a:t>Anaerobic </a:t>
            </a:r>
            <a:r>
              <a:rPr sz="2000" i="1" dirty="0">
                <a:latin typeface="Times New Roman"/>
                <a:cs typeface="Times New Roman"/>
              </a:rPr>
              <a:t>Sludge Blanket Reactor </a:t>
            </a:r>
            <a:r>
              <a:rPr sz="2000" i="1" spc="5" dirty="0">
                <a:latin typeface="Times New Roman"/>
                <a:cs typeface="Times New Roman"/>
              </a:rPr>
              <a:t> </a:t>
            </a:r>
            <a:r>
              <a:rPr sz="2000" i="1" spc="-5" dirty="0">
                <a:latin typeface="Times New Roman"/>
                <a:cs typeface="Times New Roman"/>
              </a:rPr>
              <a:t>(UASB):-	</a:t>
            </a:r>
            <a:r>
              <a:rPr sz="2000" dirty="0">
                <a:latin typeface="Times New Roman"/>
                <a:cs typeface="Times New Roman"/>
              </a:rPr>
              <a:t>It was developed </a:t>
            </a:r>
            <a:r>
              <a:rPr sz="2000" spc="-5" dirty="0">
                <a:latin typeface="Times New Roman"/>
                <a:cs typeface="Times New Roman"/>
              </a:rPr>
              <a:t>in </a:t>
            </a:r>
            <a:r>
              <a:rPr sz="2000" dirty="0">
                <a:latin typeface="Times New Roman"/>
                <a:cs typeface="Times New Roman"/>
              </a:rPr>
              <a:t>Netherland.</a:t>
            </a:r>
            <a:r>
              <a:rPr sz="2000" spc="5" dirty="0">
                <a:latin typeface="Times New Roman"/>
                <a:cs typeface="Times New Roman"/>
              </a:rPr>
              <a:t> </a:t>
            </a:r>
            <a:r>
              <a:rPr sz="2000" dirty="0">
                <a:latin typeface="Times New Roman"/>
                <a:cs typeface="Times New Roman"/>
              </a:rPr>
              <a:t>It </a:t>
            </a:r>
            <a:r>
              <a:rPr sz="2000" spc="-5" dirty="0">
                <a:latin typeface="Times New Roman"/>
                <a:cs typeface="Times New Roman"/>
              </a:rPr>
              <a:t>is </a:t>
            </a:r>
            <a:r>
              <a:rPr sz="2000" dirty="0">
                <a:latin typeface="Times New Roman"/>
                <a:cs typeface="Times New Roman"/>
              </a:rPr>
              <a:t> </a:t>
            </a:r>
            <a:r>
              <a:rPr sz="2000" spc="-5" dirty="0">
                <a:latin typeface="Times New Roman"/>
                <a:cs typeface="Times New Roman"/>
              </a:rPr>
              <a:t>similar </a:t>
            </a:r>
            <a:r>
              <a:rPr sz="2000" dirty="0">
                <a:latin typeface="Times New Roman"/>
                <a:cs typeface="Times New Roman"/>
              </a:rPr>
              <a:t>to the anaerobic </a:t>
            </a:r>
            <a:r>
              <a:rPr sz="2000" spc="-20" dirty="0">
                <a:latin typeface="Times New Roman"/>
                <a:cs typeface="Times New Roman"/>
              </a:rPr>
              <a:t>filter. </a:t>
            </a:r>
            <a:r>
              <a:rPr sz="2000" spc="5" dirty="0">
                <a:latin typeface="Times New Roman"/>
                <a:cs typeface="Times New Roman"/>
              </a:rPr>
              <a:t>USAB </a:t>
            </a:r>
            <a:r>
              <a:rPr sz="2000" dirty="0">
                <a:latin typeface="Times New Roman"/>
                <a:cs typeface="Times New Roman"/>
              </a:rPr>
              <a:t>reactor does </a:t>
            </a:r>
            <a:r>
              <a:rPr sz="2000" spc="5" dirty="0">
                <a:latin typeface="Times New Roman"/>
                <a:cs typeface="Times New Roman"/>
              </a:rPr>
              <a:t> not </a:t>
            </a:r>
            <a:r>
              <a:rPr sz="2000" dirty="0">
                <a:latin typeface="Times New Roman"/>
                <a:cs typeface="Times New Roman"/>
              </a:rPr>
              <a:t>contain packing </a:t>
            </a:r>
            <a:r>
              <a:rPr sz="2000" spc="-5" dirty="0">
                <a:latin typeface="Times New Roman"/>
                <a:cs typeface="Times New Roman"/>
              </a:rPr>
              <a:t>medium. </a:t>
            </a:r>
            <a:r>
              <a:rPr sz="2000" dirty="0">
                <a:latin typeface="Times New Roman"/>
                <a:cs typeface="Times New Roman"/>
              </a:rPr>
              <a:t>The </a:t>
            </a:r>
            <a:r>
              <a:rPr sz="2000" spc="-5" dirty="0">
                <a:latin typeface="Times New Roman"/>
                <a:cs typeface="Times New Roman"/>
              </a:rPr>
              <a:t>methane </a:t>
            </a:r>
            <a:r>
              <a:rPr sz="2000" dirty="0">
                <a:latin typeface="Times New Roman"/>
                <a:cs typeface="Times New Roman"/>
              </a:rPr>
              <a:t> </a:t>
            </a:r>
            <a:r>
              <a:rPr sz="2000" spc="-5" dirty="0">
                <a:latin typeface="Times New Roman"/>
                <a:cs typeface="Times New Roman"/>
              </a:rPr>
              <a:t>forming</a:t>
            </a:r>
            <a:r>
              <a:rPr sz="2000" dirty="0">
                <a:latin typeface="Times New Roman"/>
                <a:cs typeface="Times New Roman"/>
              </a:rPr>
              <a:t> bacteria are concentrated </a:t>
            </a:r>
            <a:r>
              <a:rPr sz="2000" spc="-5" dirty="0">
                <a:latin typeface="Times New Roman"/>
                <a:cs typeface="Times New Roman"/>
              </a:rPr>
              <a:t>in </a:t>
            </a:r>
            <a:r>
              <a:rPr sz="2000" dirty="0">
                <a:latin typeface="Times New Roman"/>
                <a:cs typeface="Times New Roman"/>
              </a:rPr>
              <a:t>the dense </a:t>
            </a:r>
            <a:r>
              <a:rPr sz="2000" spc="5" dirty="0">
                <a:latin typeface="Times New Roman"/>
                <a:cs typeface="Times New Roman"/>
              </a:rPr>
              <a:t> </a:t>
            </a:r>
            <a:r>
              <a:rPr sz="2000" dirty="0">
                <a:latin typeface="Times New Roman"/>
                <a:cs typeface="Times New Roman"/>
              </a:rPr>
              <a:t>granules of the sludge blanket. The upward </a:t>
            </a:r>
            <a:r>
              <a:rPr sz="2000" spc="5" dirty="0">
                <a:latin typeface="Times New Roman"/>
                <a:cs typeface="Times New Roman"/>
              </a:rPr>
              <a:t> </a:t>
            </a:r>
            <a:r>
              <a:rPr sz="2000" spc="-5" dirty="0">
                <a:latin typeface="Times New Roman"/>
                <a:cs typeface="Times New Roman"/>
              </a:rPr>
              <a:t>movement </a:t>
            </a:r>
            <a:r>
              <a:rPr sz="2000" dirty="0">
                <a:latin typeface="Times New Roman"/>
                <a:cs typeface="Times New Roman"/>
              </a:rPr>
              <a:t>of the gas bubbles keeps the sludge </a:t>
            </a:r>
            <a:r>
              <a:rPr sz="2000" spc="5" dirty="0">
                <a:latin typeface="Times New Roman"/>
                <a:cs typeface="Times New Roman"/>
              </a:rPr>
              <a:t> </a:t>
            </a:r>
            <a:r>
              <a:rPr sz="2000" dirty="0">
                <a:latin typeface="Times New Roman"/>
                <a:cs typeface="Times New Roman"/>
              </a:rPr>
              <a:t>fully </a:t>
            </a:r>
            <a:r>
              <a:rPr sz="2000" spc="-5" dirty="0">
                <a:latin typeface="Times New Roman"/>
                <a:cs typeface="Times New Roman"/>
              </a:rPr>
              <a:t>mixed. </a:t>
            </a:r>
            <a:r>
              <a:rPr sz="2000" dirty="0">
                <a:latin typeface="Times New Roman"/>
                <a:cs typeface="Times New Roman"/>
              </a:rPr>
              <a:t>The bacteria are retained </a:t>
            </a:r>
            <a:r>
              <a:rPr sz="2000" spc="-5" dirty="0">
                <a:latin typeface="Times New Roman"/>
                <a:cs typeface="Times New Roman"/>
              </a:rPr>
              <a:t>in </a:t>
            </a:r>
            <a:r>
              <a:rPr sz="2000" dirty="0">
                <a:latin typeface="Times New Roman"/>
                <a:cs typeface="Times New Roman"/>
              </a:rPr>
              <a:t>the </a:t>
            </a:r>
            <a:r>
              <a:rPr sz="2000" spc="5" dirty="0">
                <a:latin typeface="Times New Roman"/>
                <a:cs typeface="Times New Roman"/>
              </a:rPr>
              <a:t> </a:t>
            </a:r>
            <a:r>
              <a:rPr sz="2000" dirty="0">
                <a:latin typeface="Times New Roman"/>
                <a:cs typeface="Times New Roman"/>
              </a:rPr>
              <a:t>reactor</a:t>
            </a:r>
            <a:r>
              <a:rPr sz="2000" spc="-30" dirty="0">
                <a:latin typeface="Times New Roman"/>
                <a:cs typeface="Times New Roman"/>
              </a:rPr>
              <a:t> </a:t>
            </a:r>
            <a:r>
              <a:rPr sz="2000" dirty="0">
                <a:latin typeface="Times New Roman"/>
                <a:cs typeface="Times New Roman"/>
              </a:rPr>
              <a:t>for</a:t>
            </a:r>
            <a:r>
              <a:rPr sz="2000" spc="-15" dirty="0">
                <a:latin typeface="Times New Roman"/>
                <a:cs typeface="Times New Roman"/>
              </a:rPr>
              <a:t> </a:t>
            </a:r>
            <a:r>
              <a:rPr sz="2000" dirty="0">
                <a:latin typeface="Times New Roman"/>
                <a:cs typeface="Times New Roman"/>
              </a:rPr>
              <a:t>very</a:t>
            </a:r>
            <a:r>
              <a:rPr sz="2000" spc="-25" dirty="0">
                <a:latin typeface="Times New Roman"/>
                <a:cs typeface="Times New Roman"/>
              </a:rPr>
              <a:t> </a:t>
            </a:r>
            <a:r>
              <a:rPr sz="2000" dirty="0">
                <a:latin typeface="Times New Roman"/>
                <a:cs typeface="Times New Roman"/>
              </a:rPr>
              <a:t>long</a:t>
            </a:r>
            <a:r>
              <a:rPr sz="2000" spc="-15" dirty="0">
                <a:latin typeface="Times New Roman"/>
                <a:cs typeface="Times New Roman"/>
              </a:rPr>
              <a:t> </a:t>
            </a:r>
            <a:r>
              <a:rPr sz="2000" dirty="0">
                <a:latin typeface="Times New Roman"/>
                <a:cs typeface="Times New Roman"/>
              </a:rPr>
              <a:t>periods</a:t>
            </a:r>
            <a:r>
              <a:rPr sz="2000" spc="-35" dirty="0">
                <a:latin typeface="Times New Roman"/>
                <a:cs typeface="Times New Roman"/>
              </a:rPr>
              <a:t> </a:t>
            </a:r>
            <a:r>
              <a:rPr sz="2000" dirty="0">
                <a:latin typeface="Times New Roman"/>
                <a:cs typeface="Times New Roman"/>
              </a:rPr>
              <a:t>through</a:t>
            </a:r>
            <a:r>
              <a:rPr sz="2000" spc="-4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operation </a:t>
            </a:r>
            <a:r>
              <a:rPr sz="2000" spc="-484" dirty="0">
                <a:latin typeface="Times New Roman"/>
                <a:cs typeface="Times New Roman"/>
              </a:rPr>
              <a:t> </a:t>
            </a:r>
            <a:r>
              <a:rPr sz="2000" dirty="0">
                <a:latin typeface="Times New Roman"/>
                <a:cs typeface="Times New Roman"/>
              </a:rPr>
              <a:t>of</a:t>
            </a:r>
            <a:r>
              <a:rPr sz="2000" spc="-25" dirty="0">
                <a:latin typeface="Times New Roman"/>
                <a:cs typeface="Times New Roman"/>
              </a:rPr>
              <a:t> </a:t>
            </a:r>
            <a:r>
              <a:rPr sz="2000" dirty="0">
                <a:latin typeface="Times New Roman"/>
                <a:cs typeface="Times New Roman"/>
              </a:rPr>
              <a:t>gas</a:t>
            </a:r>
            <a:r>
              <a:rPr sz="2000" spc="-10" dirty="0">
                <a:latin typeface="Times New Roman"/>
                <a:cs typeface="Times New Roman"/>
              </a:rPr>
              <a:t> </a:t>
            </a:r>
            <a:r>
              <a:rPr sz="2000" dirty="0">
                <a:latin typeface="Times New Roman"/>
                <a:cs typeface="Times New Roman"/>
              </a:rPr>
              <a:t>collection</a:t>
            </a:r>
            <a:r>
              <a:rPr sz="2000" spc="-45" dirty="0">
                <a:latin typeface="Times New Roman"/>
                <a:cs typeface="Times New Roman"/>
              </a:rPr>
              <a:t> </a:t>
            </a:r>
            <a:r>
              <a:rPr sz="2000" dirty="0">
                <a:latin typeface="Times New Roman"/>
                <a:cs typeface="Times New Roman"/>
              </a:rPr>
              <a:t>devices</a:t>
            </a:r>
            <a:r>
              <a:rPr sz="2000" spc="-35" dirty="0">
                <a:latin typeface="Times New Roman"/>
                <a:cs typeface="Times New Roman"/>
              </a:rPr>
              <a:t> </a:t>
            </a:r>
            <a:r>
              <a:rPr sz="2000" spc="-5" dirty="0">
                <a:latin typeface="Times New Roman"/>
                <a:cs typeface="Times New Roman"/>
              </a:rPr>
              <a:t>resembling</a:t>
            </a:r>
            <a:r>
              <a:rPr sz="2000" spc="-20" dirty="0">
                <a:latin typeface="Times New Roman"/>
                <a:cs typeface="Times New Roman"/>
              </a:rPr>
              <a:t> </a:t>
            </a:r>
            <a:r>
              <a:rPr sz="2000" dirty="0">
                <a:latin typeface="Times New Roman"/>
                <a:cs typeface="Times New Roman"/>
              </a:rPr>
              <a:t>inverted</a:t>
            </a:r>
            <a:endParaRPr sz="2000">
              <a:latin typeface="Times New Roman"/>
              <a:cs typeface="Times New Roman"/>
            </a:endParaRPr>
          </a:p>
        </p:txBody>
      </p:sp>
      <p:sp>
        <p:nvSpPr>
          <p:cNvPr id="42" name="object 42"/>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136</a:t>
            </a:fld>
            <a:endParaRPr dirty="0"/>
          </a:p>
        </p:txBody>
      </p:sp>
      <p:sp>
        <p:nvSpPr>
          <p:cNvPr id="40" name="object 40"/>
          <p:cNvSpPr txBox="1"/>
          <p:nvPr/>
        </p:nvSpPr>
        <p:spPr>
          <a:xfrm>
            <a:off x="154939" y="4781803"/>
            <a:ext cx="538099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funnels.</a:t>
            </a:r>
            <a:r>
              <a:rPr sz="2000" spc="-75" dirty="0">
                <a:latin typeface="Times New Roman"/>
                <a:cs typeface="Times New Roman"/>
              </a:rPr>
              <a:t> </a:t>
            </a:r>
            <a:r>
              <a:rPr sz="2000" dirty="0">
                <a:latin typeface="Times New Roman"/>
                <a:cs typeface="Times New Roman"/>
              </a:rPr>
              <a:t>They</a:t>
            </a:r>
            <a:r>
              <a:rPr sz="2000" spc="-15" dirty="0">
                <a:latin typeface="Times New Roman"/>
                <a:cs typeface="Times New Roman"/>
              </a:rPr>
              <a:t> </a:t>
            </a:r>
            <a:r>
              <a:rPr sz="2000" spc="-5" dirty="0">
                <a:latin typeface="Times New Roman"/>
                <a:cs typeface="Times New Roman"/>
              </a:rPr>
              <a:t>allow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gas</a:t>
            </a:r>
            <a:r>
              <a:rPr sz="2000" spc="-15" dirty="0">
                <a:latin typeface="Times New Roman"/>
                <a:cs typeface="Times New Roman"/>
              </a:rPr>
              <a:t> </a:t>
            </a:r>
            <a:r>
              <a:rPr sz="2000" spc="-5" dirty="0">
                <a:latin typeface="Times New Roman"/>
                <a:cs typeface="Times New Roman"/>
              </a:rPr>
              <a:t>to </a:t>
            </a:r>
            <a:r>
              <a:rPr sz="2000" dirty="0">
                <a:latin typeface="Times New Roman"/>
                <a:cs typeface="Times New Roman"/>
              </a:rPr>
              <a:t>escape,</a:t>
            </a:r>
            <a:r>
              <a:rPr sz="2000" spc="-20" dirty="0">
                <a:latin typeface="Times New Roman"/>
                <a:cs typeface="Times New Roman"/>
              </a:rPr>
              <a:t> </a:t>
            </a:r>
            <a:r>
              <a:rPr sz="2000" spc="5" dirty="0">
                <a:latin typeface="Times New Roman"/>
                <a:cs typeface="Times New Roman"/>
              </a:rPr>
              <a:t>but</a:t>
            </a:r>
            <a:r>
              <a:rPr sz="2000" spc="-25" dirty="0">
                <a:latin typeface="Times New Roman"/>
                <a:cs typeface="Times New Roman"/>
              </a:rPr>
              <a:t> </a:t>
            </a:r>
            <a:r>
              <a:rPr sz="2000" dirty="0">
                <a:latin typeface="Times New Roman"/>
                <a:cs typeface="Times New Roman"/>
              </a:rPr>
              <a:t>encourage</a:t>
            </a:r>
            <a:endParaRPr sz="2000">
              <a:latin typeface="Times New Roman"/>
              <a:cs typeface="Times New Roman"/>
            </a:endParaRPr>
          </a:p>
        </p:txBody>
      </p:sp>
      <p:sp>
        <p:nvSpPr>
          <p:cNvPr id="41" name="object 41"/>
          <p:cNvSpPr txBox="1"/>
          <p:nvPr/>
        </p:nvSpPr>
        <p:spPr>
          <a:xfrm>
            <a:off x="154939" y="5087699"/>
            <a:ext cx="4994275" cy="1397000"/>
          </a:xfrm>
          <a:prstGeom prst="rect">
            <a:avLst/>
          </a:prstGeom>
        </p:spPr>
        <p:txBody>
          <a:bodyPr vert="horz" wrap="square" lIns="0" tIns="11430" rIns="0" bIns="0" rtlCol="0">
            <a:spAutoFit/>
          </a:bodyPr>
          <a:lstStyle/>
          <a:p>
            <a:pPr marL="12700" marR="5080" algn="just">
              <a:lnSpc>
                <a:spcPct val="150100"/>
              </a:lnSpc>
              <a:spcBef>
                <a:spcPts val="90"/>
              </a:spcBef>
            </a:pP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setting</a:t>
            </a:r>
            <a:r>
              <a:rPr sz="2000" spc="-20"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suspended</a:t>
            </a:r>
            <a:r>
              <a:rPr sz="2000" spc="-30" dirty="0">
                <a:latin typeface="Times New Roman"/>
                <a:cs typeface="Times New Roman"/>
              </a:rPr>
              <a:t> </a:t>
            </a:r>
            <a:r>
              <a:rPr sz="2000" spc="-5" dirty="0">
                <a:latin typeface="Times New Roman"/>
                <a:cs typeface="Times New Roman"/>
              </a:rPr>
              <a:t>solids</a:t>
            </a:r>
            <a:r>
              <a:rPr sz="2000" spc="-25" dirty="0">
                <a:latin typeface="Times New Roman"/>
                <a:cs typeface="Times New Roman"/>
              </a:rPr>
              <a:t> </a:t>
            </a:r>
            <a:r>
              <a:rPr sz="2000" dirty="0">
                <a:latin typeface="Times New Roman"/>
                <a:cs typeface="Times New Roman"/>
              </a:rPr>
              <a:t>which</a:t>
            </a:r>
            <a:r>
              <a:rPr sz="2000" spc="-15" dirty="0">
                <a:latin typeface="Times New Roman"/>
                <a:cs typeface="Times New Roman"/>
              </a:rPr>
              <a:t> </a:t>
            </a:r>
            <a:r>
              <a:rPr sz="2000" dirty="0">
                <a:latin typeface="Times New Roman"/>
                <a:cs typeface="Times New Roman"/>
              </a:rPr>
              <a:t>contain </a:t>
            </a:r>
            <a:r>
              <a:rPr sz="2000" spc="-484" dirty="0">
                <a:latin typeface="Times New Roman"/>
                <a:cs typeface="Times New Roman"/>
              </a:rPr>
              <a:t> </a:t>
            </a:r>
            <a:r>
              <a:rPr sz="2000" dirty="0">
                <a:latin typeface="Times New Roman"/>
                <a:cs typeface="Times New Roman"/>
              </a:rPr>
              <a:t>the bacteria. </a:t>
            </a:r>
            <a:r>
              <a:rPr sz="2000" spc="-55" dirty="0">
                <a:latin typeface="Times New Roman"/>
                <a:cs typeface="Times New Roman"/>
              </a:rPr>
              <a:t>Very </a:t>
            </a:r>
            <a:r>
              <a:rPr sz="2000" dirty="0">
                <a:latin typeface="Times New Roman"/>
                <a:cs typeface="Times New Roman"/>
              </a:rPr>
              <a:t>high gas production rates have </a:t>
            </a:r>
            <a:r>
              <a:rPr sz="2000" spc="-484" dirty="0">
                <a:latin typeface="Times New Roman"/>
                <a:cs typeface="Times New Roman"/>
              </a:rPr>
              <a:t> </a:t>
            </a:r>
            <a:r>
              <a:rPr sz="2000" dirty="0">
                <a:latin typeface="Times New Roman"/>
                <a:cs typeface="Times New Roman"/>
              </a:rPr>
              <a:t>been</a:t>
            </a:r>
            <a:r>
              <a:rPr sz="2000" spc="-20" dirty="0">
                <a:latin typeface="Times New Roman"/>
                <a:cs typeface="Times New Roman"/>
              </a:rPr>
              <a:t> </a:t>
            </a:r>
            <a:r>
              <a:rPr sz="2000" dirty="0">
                <a:latin typeface="Times New Roman"/>
                <a:cs typeface="Times New Roman"/>
              </a:rPr>
              <a:t>reported</a:t>
            </a:r>
            <a:r>
              <a:rPr sz="2000" spc="-35" dirty="0">
                <a:latin typeface="Times New Roman"/>
                <a:cs typeface="Times New Roman"/>
              </a:rPr>
              <a:t> </a:t>
            </a:r>
            <a:r>
              <a:rPr sz="2000" dirty="0">
                <a:latin typeface="Times New Roman"/>
                <a:cs typeface="Times New Roman"/>
              </a:rPr>
              <a:t>with</a:t>
            </a:r>
            <a:r>
              <a:rPr sz="2000" spc="-10" dirty="0">
                <a:latin typeface="Times New Roman"/>
                <a:cs typeface="Times New Roman"/>
              </a:rPr>
              <a:t> </a:t>
            </a:r>
            <a:r>
              <a:rPr sz="2000" dirty="0">
                <a:latin typeface="Times New Roman"/>
                <a:cs typeface="Times New Roman"/>
              </a:rPr>
              <a:t>USAB</a:t>
            </a:r>
            <a:r>
              <a:rPr sz="2000" spc="-10" dirty="0">
                <a:latin typeface="Times New Roman"/>
                <a:cs typeface="Times New Roman"/>
              </a:rPr>
              <a:t> </a:t>
            </a:r>
            <a:r>
              <a:rPr sz="2000" dirty="0">
                <a:latin typeface="Times New Roman"/>
                <a:cs typeface="Times New Roman"/>
              </a:rPr>
              <a:t>process.</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137</a:t>
            </a:fld>
            <a:endParaRPr dirty="0"/>
          </a:p>
        </p:txBody>
      </p:sp>
      <p:sp>
        <p:nvSpPr>
          <p:cNvPr id="2" name="object 2"/>
          <p:cNvSpPr txBox="1"/>
          <p:nvPr/>
        </p:nvSpPr>
        <p:spPr>
          <a:xfrm>
            <a:off x="129539" y="197541"/>
            <a:ext cx="8886825" cy="4599305"/>
          </a:xfrm>
          <a:prstGeom prst="rect">
            <a:avLst/>
          </a:prstGeom>
        </p:spPr>
        <p:txBody>
          <a:bodyPr vert="horz" wrap="square" lIns="0" tIns="165735" rIns="0" bIns="0" rtlCol="0">
            <a:spAutoFit/>
          </a:bodyPr>
          <a:lstStyle/>
          <a:p>
            <a:pPr marL="38100" algn="just">
              <a:lnSpc>
                <a:spcPct val="100000"/>
              </a:lnSpc>
              <a:spcBef>
                <a:spcPts val="1305"/>
              </a:spcBef>
            </a:pPr>
            <a:r>
              <a:rPr sz="2000" i="1" dirty="0">
                <a:latin typeface="Times New Roman"/>
                <a:cs typeface="Times New Roman"/>
              </a:rPr>
              <a:t>5.</a:t>
            </a:r>
            <a:r>
              <a:rPr sz="2000" i="1" spc="-15" dirty="0">
                <a:latin typeface="Times New Roman"/>
                <a:cs typeface="Times New Roman"/>
              </a:rPr>
              <a:t> </a:t>
            </a:r>
            <a:r>
              <a:rPr sz="2000" i="1" dirty="0">
                <a:latin typeface="Times New Roman"/>
                <a:cs typeface="Times New Roman"/>
              </a:rPr>
              <a:t>Fixed-flow</a:t>
            </a:r>
            <a:r>
              <a:rPr sz="2000" i="1" spc="-45" dirty="0">
                <a:latin typeface="Times New Roman"/>
                <a:cs typeface="Times New Roman"/>
              </a:rPr>
              <a:t> </a:t>
            </a:r>
            <a:r>
              <a:rPr sz="2000" i="1" spc="-5" dirty="0">
                <a:latin typeface="Times New Roman"/>
                <a:cs typeface="Times New Roman"/>
              </a:rPr>
              <a:t>Fixed-film</a:t>
            </a:r>
            <a:r>
              <a:rPr sz="2000" i="1" spc="-30" dirty="0">
                <a:latin typeface="Times New Roman"/>
                <a:cs typeface="Times New Roman"/>
              </a:rPr>
              <a:t> </a:t>
            </a:r>
            <a:r>
              <a:rPr sz="2000" i="1" dirty="0">
                <a:latin typeface="Times New Roman"/>
                <a:cs typeface="Times New Roman"/>
              </a:rPr>
              <a:t>Reactors:-</a:t>
            </a:r>
            <a:endParaRPr sz="2000">
              <a:latin typeface="Times New Roman"/>
              <a:cs typeface="Times New Roman"/>
            </a:endParaRPr>
          </a:p>
          <a:p>
            <a:pPr marL="38100" marR="30480" indent="914400" algn="just">
              <a:lnSpc>
                <a:spcPct val="150000"/>
              </a:lnSpc>
            </a:pPr>
            <a:r>
              <a:rPr sz="2000" dirty="0">
                <a:latin typeface="Times New Roman"/>
                <a:cs typeface="Times New Roman"/>
              </a:rPr>
              <a:t>This </a:t>
            </a:r>
            <a:r>
              <a:rPr sz="2000" spc="-5" dirty="0">
                <a:latin typeface="Times New Roman"/>
                <a:cs typeface="Times New Roman"/>
              </a:rPr>
              <a:t>Down-flow Stationary Fixed Film </a:t>
            </a:r>
            <a:r>
              <a:rPr sz="2000" dirty="0">
                <a:latin typeface="Times New Roman"/>
                <a:cs typeface="Times New Roman"/>
              </a:rPr>
              <a:t>(DSFF) </a:t>
            </a:r>
            <a:r>
              <a:rPr sz="2000" spc="-5" dirty="0">
                <a:latin typeface="Times New Roman"/>
                <a:cs typeface="Times New Roman"/>
              </a:rPr>
              <a:t>reactors developed </a:t>
            </a:r>
            <a:r>
              <a:rPr sz="2000" dirty="0">
                <a:latin typeface="Times New Roman"/>
                <a:cs typeface="Times New Roman"/>
              </a:rPr>
              <a:t>by the </a:t>
            </a:r>
            <a:r>
              <a:rPr sz="2000" spc="5" dirty="0">
                <a:latin typeface="Times New Roman"/>
                <a:cs typeface="Times New Roman"/>
              </a:rPr>
              <a:t> </a:t>
            </a:r>
            <a:r>
              <a:rPr sz="2000" spc="-5" dirty="0">
                <a:latin typeface="Times New Roman"/>
                <a:cs typeface="Times New Roman"/>
              </a:rPr>
              <a:t>research council of </a:t>
            </a:r>
            <a:r>
              <a:rPr sz="2000" dirty="0">
                <a:latin typeface="Times New Roman"/>
                <a:cs typeface="Times New Roman"/>
              </a:rPr>
              <a:t>CANADA. </a:t>
            </a:r>
            <a:r>
              <a:rPr sz="2000" spc="-5" dirty="0">
                <a:solidFill>
                  <a:srgbClr val="FF0000"/>
                </a:solidFill>
                <a:latin typeface="Times New Roman"/>
                <a:cs typeface="Times New Roman"/>
              </a:rPr>
              <a:t>Here the feed enters at the top and </a:t>
            </a:r>
            <a:r>
              <a:rPr sz="2000" dirty="0">
                <a:solidFill>
                  <a:srgbClr val="FF0000"/>
                </a:solidFill>
                <a:latin typeface="Times New Roman"/>
                <a:cs typeface="Times New Roman"/>
              </a:rPr>
              <a:t>the </a:t>
            </a:r>
            <a:r>
              <a:rPr sz="2000" spc="-10" dirty="0">
                <a:solidFill>
                  <a:srgbClr val="FF0000"/>
                </a:solidFill>
                <a:latin typeface="Times New Roman"/>
                <a:cs typeface="Times New Roman"/>
              </a:rPr>
              <a:t>effluent </a:t>
            </a:r>
            <a:r>
              <a:rPr sz="2000" spc="-5" dirty="0">
                <a:solidFill>
                  <a:srgbClr val="FF0000"/>
                </a:solidFill>
                <a:latin typeface="Times New Roman"/>
                <a:cs typeface="Times New Roman"/>
              </a:rPr>
              <a:t>passes </a:t>
            </a:r>
            <a:r>
              <a:rPr sz="2000" dirty="0">
                <a:solidFill>
                  <a:srgbClr val="FF0000"/>
                </a:solidFill>
                <a:latin typeface="Times New Roman"/>
                <a:cs typeface="Times New Roman"/>
              </a:rPr>
              <a:t> out </a:t>
            </a:r>
            <a:r>
              <a:rPr sz="2000" spc="-5" dirty="0">
                <a:solidFill>
                  <a:srgbClr val="FF0000"/>
                </a:solidFill>
                <a:latin typeface="Times New Roman"/>
                <a:cs typeface="Times New Roman"/>
              </a:rPr>
              <a:t>at the bottom. </a:t>
            </a:r>
            <a:r>
              <a:rPr sz="2000" dirty="0">
                <a:latin typeface="Times New Roman"/>
                <a:cs typeface="Times New Roman"/>
              </a:rPr>
              <a:t>These </a:t>
            </a:r>
            <a:r>
              <a:rPr sz="2000" spc="-5" dirty="0">
                <a:latin typeface="Times New Roman"/>
                <a:cs typeface="Times New Roman"/>
              </a:rPr>
              <a:t>reactors </a:t>
            </a:r>
            <a:r>
              <a:rPr sz="2000" dirty="0">
                <a:latin typeface="Times New Roman"/>
                <a:cs typeface="Times New Roman"/>
              </a:rPr>
              <a:t>use a </a:t>
            </a:r>
            <a:r>
              <a:rPr sz="2000" spc="-5" dirty="0">
                <a:latin typeface="Times New Roman"/>
                <a:cs typeface="Times New Roman"/>
              </a:rPr>
              <a:t>bio-film formed on support materials arranged </a:t>
            </a:r>
            <a:r>
              <a:rPr sz="2000" dirty="0">
                <a:latin typeface="Times New Roman"/>
                <a:cs typeface="Times New Roman"/>
              </a:rPr>
              <a:t> </a:t>
            </a:r>
            <a:r>
              <a:rPr sz="2000" spc="-5" dirty="0">
                <a:latin typeface="Times New Roman"/>
                <a:cs typeface="Times New Roman"/>
              </a:rPr>
              <a:t>in vertical channels. These channels must </a:t>
            </a:r>
            <a:r>
              <a:rPr sz="2000" dirty="0">
                <a:latin typeface="Times New Roman"/>
                <a:cs typeface="Times New Roman"/>
              </a:rPr>
              <a:t>be </a:t>
            </a:r>
            <a:r>
              <a:rPr sz="2000" spc="-5" dirty="0">
                <a:latin typeface="Times New Roman"/>
                <a:cs typeface="Times New Roman"/>
              </a:rPr>
              <a:t>relatively </a:t>
            </a:r>
            <a:r>
              <a:rPr sz="2000" spc="-10" dirty="0">
                <a:latin typeface="Times New Roman"/>
                <a:cs typeface="Times New Roman"/>
              </a:rPr>
              <a:t>large to </a:t>
            </a:r>
            <a:r>
              <a:rPr sz="2000" spc="-5" dirty="0">
                <a:latin typeface="Times New Roman"/>
                <a:cs typeface="Times New Roman"/>
              </a:rPr>
              <a:t>avoid </a:t>
            </a:r>
            <a:r>
              <a:rPr sz="2000" spc="-10" dirty="0">
                <a:latin typeface="Times New Roman"/>
                <a:cs typeface="Times New Roman"/>
              </a:rPr>
              <a:t>filling </a:t>
            </a:r>
            <a:r>
              <a:rPr sz="2000" spc="-5" dirty="0">
                <a:latin typeface="Times New Roman"/>
                <a:cs typeface="Times New Roman"/>
              </a:rPr>
              <a:t>up with </a:t>
            </a:r>
            <a:r>
              <a:rPr sz="2000" dirty="0">
                <a:latin typeface="Times New Roman"/>
                <a:cs typeface="Times New Roman"/>
              </a:rPr>
              <a:t> and </a:t>
            </a:r>
            <a:r>
              <a:rPr sz="2000" spc="-5" dirty="0">
                <a:latin typeface="Times New Roman"/>
                <a:cs typeface="Times New Roman"/>
              </a:rPr>
              <a:t>the total surface area </a:t>
            </a:r>
            <a:r>
              <a:rPr sz="2000" spc="-10" dirty="0">
                <a:latin typeface="Times New Roman"/>
                <a:cs typeface="Times New Roman"/>
              </a:rPr>
              <a:t>is </a:t>
            </a:r>
            <a:r>
              <a:rPr sz="2000" spc="-5" dirty="0">
                <a:latin typeface="Times New Roman"/>
                <a:cs typeface="Times New Roman"/>
              </a:rPr>
              <a:t>thus relatively </a:t>
            </a:r>
            <a:r>
              <a:rPr sz="2000" spc="-10" dirty="0">
                <a:latin typeface="Times New Roman"/>
                <a:cs typeface="Times New Roman"/>
              </a:rPr>
              <a:t>small </a:t>
            </a:r>
            <a:r>
              <a:rPr sz="2000" dirty="0">
                <a:latin typeface="Times New Roman"/>
                <a:cs typeface="Times New Roman"/>
              </a:rPr>
              <a:t>compared </a:t>
            </a:r>
            <a:r>
              <a:rPr sz="2000" spc="-5" dirty="0">
                <a:latin typeface="Times New Roman"/>
                <a:cs typeface="Times New Roman"/>
              </a:rPr>
              <a:t>to other fixed reactors. </a:t>
            </a:r>
            <a:r>
              <a:rPr sz="2000" dirty="0">
                <a:latin typeface="Times New Roman"/>
                <a:cs typeface="Times New Roman"/>
              </a:rPr>
              <a:t> </a:t>
            </a:r>
            <a:r>
              <a:rPr sz="2000" spc="-10" dirty="0">
                <a:latin typeface="Times New Roman"/>
                <a:cs typeface="Times New Roman"/>
              </a:rPr>
              <a:t>However, </a:t>
            </a:r>
            <a:r>
              <a:rPr sz="2000" spc="-5" dirty="0">
                <a:latin typeface="Times New Roman"/>
                <a:cs typeface="Times New Roman"/>
              </a:rPr>
              <a:t>operation </a:t>
            </a:r>
            <a:r>
              <a:rPr sz="2000" dirty="0">
                <a:latin typeface="Times New Roman"/>
                <a:cs typeface="Times New Roman"/>
              </a:rPr>
              <a:t>of the </a:t>
            </a:r>
            <a:r>
              <a:rPr sz="2000" spc="-5" dirty="0">
                <a:latin typeface="Times New Roman"/>
                <a:cs typeface="Times New Roman"/>
              </a:rPr>
              <a:t>rector </a:t>
            </a:r>
            <a:r>
              <a:rPr sz="2000" spc="-10" dirty="0">
                <a:latin typeface="Times New Roman"/>
                <a:cs typeface="Times New Roman"/>
              </a:rPr>
              <a:t>in </a:t>
            </a:r>
            <a:r>
              <a:rPr sz="2000" spc="-5" dirty="0">
                <a:latin typeface="Times New Roman"/>
                <a:cs typeface="Times New Roman"/>
              </a:rPr>
              <a:t>the </a:t>
            </a:r>
            <a:r>
              <a:rPr sz="2000" dirty="0">
                <a:latin typeface="Times New Roman"/>
                <a:cs typeface="Times New Roman"/>
              </a:rPr>
              <a:t>down-flow </a:t>
            </a:r>
            <a:r>
              <a:rPr sz="2000" spc="-5" dirty="0">
                <a:latin typeface="Times New Roman"/>
                <a:cs typeface="Times New Roman"/>
              </a:rPr>
              <a:t>mode </a:t>
            </a:r>
            <a:r>
              <a:rPr sz="2000" dirty="0">
                <a:latin typeface="Times New Roman"/>
                <a:cs typeface="Times New Roman"/>
              </a:rPr>
              <a:t>avoids </a:t>
            </a:r>
            <a:r>
              <a:rPr sz="2000" spc="-5" dirty="0">
                <a:latin typeface="Times New Roman"/>
                <a:cs typeface="Times New Roman"/>
              </a:rPr>
              <a:t>the accumulation </a:t>
            </a:r>
            <a:r>
              <a:rPr sz="2000" spc="-10" dirty="0">
                <a:latin typeface="Times New Roman"/>
                <a:cs typeface="Times New Roman"/>
              </a:rPr>
              <a:t>of </a:t>
            </a:r>
            <a:r>
              <a:rPr sz="2000" spc="-5" dirty="0">
                <a:latin typeface="Times New Roman"/>
                <a:cs typeface="Times New Roman"/>
              </a:rPr>
              <a:t> suspended</a:t>
            </a:r>
            <a:r>
              <a:rPr sz="2000" dirty="0">
                <a:latin typeface="Times New Roman"/>
                <a:cs typeface="Times New Roman"/>
              </a:rPr>
              <a:t> </a:t>
            </a:r>
            <a:r>
              <a:rPr sz="2000" spc="-5" dirty="0">
                <a:latin typeface="Times New Roman"/>
                <a:cs typeface="Times New Roman"/>
              </a:rPr>
              <a:t>solids</a:t>
            </a:r>
            <a:r>
              <a:rPr sz="2000" dirty="0">
                <a:latin typeface="Times New Roman"/>
                <a:cs typeface="Times New Roman"/>
              </a:rPr>
              <a:t> which</a:t>
            </a:r>
            <a:r>
              <a:rPr sz="2000" spc="5" dirty="0">
                <a:latin typeface="Times New Roman"/>
                <a:cs typeface="Times New Roman"/>
              </a:rPr>
              <a:t> </a:t>
            </a:r>
            <a:r>
              <a:rPr sz="2000" spc="-5" dirty="0">
                <a:latin typeface="Times New Roman"/>
                <a:cs typeface="Times New Roman"/>
              </a:rPr>
              <a:t>is</a:t>
            </a:r>
            <a:r>
              <a:rPr sz="2000" dirty="0">
                <a:latin typeface="Times New Roman"/>
                <a:cs typeface="Times New Roman"/>
              </a:rPr>
              <a:t> often</a:t>
            </a:r>
            <a:r>
              <a:rPr sz="2000" spc="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spc="-5" dirty="0">
                <a:latin typeface="Times New Roman"/>
                <a:cs typeface="Times New Roman"/>
              </a:rPr>
              <a:t>problem</a:t>
            </a:r>
            <a:r>
              <a:rPr sz="2000" dirty="0">
                <a:latin typeface="Times New Roman"/>
                <a:cs typeface="Times New Roman"/>
              </a:rPr>
              <a:t> with</a:t>
            </a:r>
            <a:r>
              <a:rPr sz="2000" spc="5" dirty="0">
                <a:latin typeface="Times New Roman"/>
                <a:cs typeface="Times New Roman"/>
              </a:rPr>
              <a:t> </a:t>
            </a:r>
            <a:r>
              <a:rPr sz="2000" spc="-5" dirty="0">
                <a:latin typeface="Times New Roman"/>
                <a:cs typeface="Times New Roman"/>
              </a:rPr>
              <a:t>up-flow</a:t>
            </a:r>
            <a:r>
              <a:rPr sz="2000" dirty="0">
                <a:latin typeface="Times New Roman"/>
                <a:cs typeface="Times New Roman"/>
              </a:rPr>
              <a:t> </a:t>
            </a:r>
            <a:r>
              <a:rPr sz="2000" spc="-5" dirty="0">
                <a:latin typeface="Times New Roman"/>
                <a:cs typeface="Times New Roman"/>
              </a:rPr>
              <a:t>anaerobic</a:t>
            </a:r>
            <a:r>
              <a:rPr sz="2000" dirty="0">
                <a:latin typeface="Times New Roman"/>
                <a:cs typeface="Times New Roman"/>
              </a:rPr>
              <a:t> </a:t>
            </a:r>
            <a:r>
              <a:rPr sz="2000" spc="-5" dirty="0">
                <a:latin typeface="Times New Roman"/>
                <a:cs typeface="Times New Roman"/>
              </a:rPr>
              <a:t>filters.</a:t>
            </a:r>
            <a:r>
              <a:rPr sz="2000" dirty="0">
                <a:latin typeface="Times New Roman"/>
                <a:cs typeface="Times New Roman"/>
              </a:rPr>
              <a:t> Gas </a:t>
            </a:r>
            <a:r>
              <a:rPr sz="2000" spc="5" dirty="0">
                <a:latin typeface="Times New Roman"/>
                <a:cs typeface="Times New Roman"/>
              </a:rPr>
              <a:t> </a:t>
            </a:r>
            <a:r>
              <a:rPr sz="2000" spc="-5" dirty="0">
                <a:latin typeface="Times New Roman"/>
                <a:cs typeface="Times New Roman"/>
              </a:rPr>
              <a:t>production from </a:t>
            </a:r>
            <a:r>
              <a:rPr sz="2000" dirty="0">
                <a:latin typeface="Times New Roman"/>
                <a:cs typeface="Times New Roman"/>
              </a:rPr>
              <a:t>the DSFF </a:t>
            </a:r>
            <a:r>
              <a:rPr sz="2000" spc="-5" dirty="0">
                <a:latin typeface="Times New Roman"/>
                <a:cs typeface="Times New Roman"/>
              </a:rPr>
              <a:t>units </a:t>
            </a:r>
            <a:r>
              <a:rPr sz="2000" spc="-10" dirty="0">
                <a:latin typeface="Times New Roman"/>
                <a:cs typeface="Times New Roman"/>
              </a:rPr>
              <a:t>in </a:t>
            </a:r>
            <a:r>
              <a:rPr sz="2000" dirty="0">
                <a:latin typeface="Times New Roman"/>
                <a:cs typeface="Times New Roman"/>
              </a:rPr>
              <a:t>the Canada has </a:t>
            </a:r>
            <a:r>
              <a:rPr sz="2000" spc="-5" dirty="0">
                <a:latin typeface="Times New Roman"/>
                <a:cs typeface="Times New Roman"/>
              </a:rPr>
              <a:t>extended 50 m</a:t>
            </a:r>
            <a:r>
              <a:rPr sz="1950" spc="-7" baseline="25641" dirty="0">
                <a:latin typeface="Times New Roman"/>
                <a:cs typeface="Times New Roman"/>
              </a:rPr>
              <a:t>3</a:t>
            </a:r>
            <a:r>
              <a:rPr sz="2000" spc="-5" dirty="0">
                <a:latin typeface="Times New Roman"/>
                <a:cs typeface="Times New Roman"/>
              </a:rPr>
              <a:t>/day/m</a:t>
            </a:r>
            <a:r>
              <a:rPr sz="1950" spc="-7" baseline="25641" dirty="0">
                <a:latin typeface="Times New Roman"/>
                <a:cs typeface="Times New Roman"/>
              </a:rPr>
              <a:t>3</a:t>
            </a:r>
            <a:r>
              <a:rPr sz="1950" baseline="25641" dirty="0">
                <a:latin typeface="Times New Roman"/>
                <a:cs typeface="Times New Roman"/>
              </a:rPr>
              <a:t> </a:t>
            </a:r>
            <a:r>
              <a:rPr sz="2000" spc="-5" dirty="0">
                <a:latin typeface="Times New Roman"/>
                <a:cs typeface="Times New Roman"/>
              </a:rPr>
              <a:t>digester </a:t>
            </a:r>
            <a:r>
              <a:rPr sz="2000" dirty="0">
                <a:latin typeface="Times New Roman"/>
                <a:cs typeface="Times New Roman"/>
              </a:rPr>
              <a:t> </a:t>
            </a:r>
            <a:r>
              <a:rPr sz="2000" spc="-5" dirty="0">
                <a:latin typeface="Times New Roman"/>
                <a:cs typeface="Times New Roman"/>
              </a:rPr>
              <a:t>volume</a:t>
            </a:r>
            <a:r>
              <a:rPr sz="2000" spc="-15" dirty="0">
                <a:latin typeface="Times New Roman"/>
                <a:cs typeface="Times New Roman"/>
              </a:rPr>
              <a:t> </a:t>
            </a:r>
            <a:r>
              <a:rPr sz="2000" spc="-5" dirty="0">
                <a:latin typeface="Times New Roman"/>
                <a:cs typeface="Times New Roman"/>
              </a:rPr>
              <a:t>in</a:t>
            </a:r>
            <a:r>
              <a:rPr sz="2000" spc="-15" dirty="0">
                <a:latin typeface="Times New Roman"/>
                <a:cs typeface="Times New Roman"/>
              </a:rPr>
              <a:t> </a:t>
            </a:r>
            <a:r>
              <a:rPr sz="2000" spc="-5" dirty="0">
                <a:latin typeface="Times New Roman"/>
                <a:cs typeface="Times New Roman"/>
              </a:rPr>
              <a:t>some</a:t>
            </a:r>
            <a:r>
              <a:rPr sz="2000" spc="5" dirty="0">
                <a:latin typeface="Times New Roman"/>
                <a:cs typeface="Times New Roman"/>
              </a:rPr>
              <a:t> </a:t>
            </a:r>
            <a:r>
              <a:rPr sz="2000" dirty="0">
                <a:latin typeface="Times New Roman"/>
                <a:cs typeface="Times New Roman"/>
              </a:rPr>
              <a:t>cases.</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138</a:t>
            </a:fld>
            <a:endParaRPr dirty="0"/>
          </a:p>
        </p:txBody>
      </p:sp>
      <p:sp>
        <p:nvSpPr>
          <p:cNvPr id="2" name="object 2"/>
          <p:cNvSpPr txBox="1"/>
          <p:nvPr/>
        </p:nvSpPr>
        <p:spPr>
          <a:xfrm>
            <a:off x="129539" y="352399"/>
            <a:ext cx="8886825" cy="5970270"/>
          </a:xfrm>
          <a:prstGeom prst="rect">
            <a:avLst/>
          </a:prstGeom>
        </p:spPr>
        <p:txBody>
          <a:bodyPr vert="horz" wrap="square" lIns="0" tIns="165100" rIns="0" bIns="0" rtlCol="0">
            <a:spAutoFit/>
          </a:bodyPr>
          <a:lstStyle/>
          <a:p>
            <a:pPr marL="38100">
              <a:lnSpc>
                <a:spcPct val="100000"/>
              </a:lnSpc>
              <a:spcBef>
                <a:spcPts val="1300"/>
              </a:spcBef>
            </a:pPr>
            <a:r>
              <a:rPr sz="2000" b="1" dirty="0">
                <a:latin typeface="Times New Roman"/>
                <a:cs typeface="Times New Roman"/>
              </a:rPr>
              <a:t>Biogas</a:t>
            </a:r>
            <a:r>
              <a:rPr sz="2000" b="1" spc="-25" dirty="0">
                <a:latin typeface="Times New Roman"/>
                <a:cs typeface="Times New Roman"/>
              </a:rPr>
              <a:t> </a:t>
            </a:r>
            <a:r>
              <a:rPr sz="2000" b="1" spc="-10" dirty="0">
                <a:latin typeface="Times New Roman"/>
                <a:cs typeface="Times New Roman"/>
              </a:rPr>
              <a:t>from</a:t>
            </a:r>
            <a:r>
              <a:rPr sz="2000" b="1" spc="-35" dirty="0">
                <a:latin typeface="Times New Roman"/>
                <a:cs typeface="Times New Roman"/>
              </a:rPr>
              <a:t> </a:t>
            </a:r>
            <a:r>
              <a:rPr sz="2000" b="1" dirty="0">
                <a:latin typeface="Times New Roman"/>
                <a:cs typeface="Times New Roman"/>
              </a:rPr>
              <a:t>Human</a:t>
            </a:r>
            <a:r>
              <a:rPr sz="2000" b="1" spc="-40" dirty="0">
                <a:latin typeface="Times New Roman"/>
                <a:cs typeface="Times New Roman"/>
              </a:rPr>
              <a:t> </a:t>
            </a:r>
            <a:r>
              <a:rPr sz="2000" b="1" dirty="0">
                <a:latin typeface="Times New Roman"/>
                <a:cs typeface="Times New Roman"/>
              </a:rPr>
              <a:t>Residue:-</a:t>
            </a:r>
            <a:endParaRPr sz="2000">
              <a:latin typeface="Times New Roman"/>
              <a:cs typeface="Times New Roman"/>
            </a:endParaRPr>
          </a:p>
          <a:p>
            <a:pPr marL="38100">
              <a:lnSpc>
                <a:spcPct val="100000"/>
              </a:lnSpc>
              <a:spcBef>
                <a:spcPts val="1200"/>
              </a:spcBef>
            </a:pPr>
            <a:r>
              <a:rPr sz="2000" i="1" dirty="0">
                <a:latin typeface="Times New Roman"/>
                <a:cs typeface="Times New Roman"/>
              </a:rPr>
              <a:t>Biogas</a:t>
            </a:r>
            <a:r>
              <a:rPr sz="2000" i="1" spc="-50" dirty="0">
                <a:latin typeface="Times New Roman"/>
                <a:cs typeface="Times New Roman"/>
              </a:rPr>
              <a:t> </a:t>
            </a:r>
            <a:r>
              <a:rPr sz="2000" i="1" spc="-20" dirty="0">
                <a:latin typeface="Times New Roman"/>
                <a:cs typeface="Times New Roman"/>
              </a:rPr>
              <a:t>from</a:t>
            </a:r>
            <a:r>
              <a:rPr sz="2000" i="1" spc="-25" dirty="0">
                <a:latin typeface="Times New Roman"/>
                <a:cs typeface="Times New Roman"/>
              </a:rPr>
              <a:t> </a:t>
            </a:r>
            <a:r>
              <a:rPr sz="2000" i="1" dirty="0">
                <a:latin typeface="Times New Roman"/>
                <a:cs typeface="Times New Roman"/>
              </a:rPr>
              <a:t>sewage:-</a:t>
            </a:r>
            <a:endParaRPr sz="2000">
              <a:latin typeface="Times New Roman"/>
              <a:cs typeface="Times New Roman"/>
            </a:endParaRPr>
          </a:p>
          <a:p>
            <a:pPr marL="38100" indent="914400" algn="just">
              <a:lnSpc>
                <a:spcPct val="100000"/>
              </a:lnSpc>
              <a:spcBef>
                <a:spcPts val="1200"/>
              </a:spcBef>
            </a:pPr>
            <a:r>
              <a:rPr sz="2000" dirty="0">
                <a:latin typeface="Times New Roman"/>
                <a:cs typeface="Times New Roman"/>
              </a:rPr>
              <a:t>In</a:t>
            </a:r>
            <a:r>
              <a:rPr sz="2000" spc="130" dirty="0">
                <a:latin typeface="Times New Roman"/>
                <a:cs typeface="Times New Roman"/>
              </a:rPr>
              <a:t> </a:t>
            </a:r>
            <a:r>
              <a:rPr sz="2000" spc="-25" dirty="0">
                <a:latin typeface="Times New Roman"/>
                <a:cs typeface="Times New Roman"/>
              </a:rPr>
              <a:t>1949’s</a:t>
            </a:r>
            <a:r>
              <a:rPr sz="2000" spc="140" dirty="0">
                <a:latin typeface="Times New Roman"/>
                <a:cs typeface="Times New Roman"/>
              </a:rPr>
              <a:t> </a:t>
            </a:r>
            <a:r>
              <a:rPr sz="2000" spc="-5" dirty="0">
                <a:latin typeface="Times New Roman"/>
                <a:cs typeface="Times New Roman"/>
              </a:rPr>
              <a:t>and</a:t>
            </a:r>
            <a:r>
              <a:rPr sz="2000" spc="130" dirty="0">
                <a:latin typeface="Times New Roman"/>
                <a:cs typeface="Times New Roman"/>
              </a:rPr>
              <a:t> </a:t>
            </a:r>
            <a:r>
              <a:rPr sz="2000" spc="-20" dirty="0">
                <a:latin typeface="Times New Roman"/>
                <a:cs typeface="Times New Roman"/>
              </a:rPr>
              <a:t>1950’s,</a:t>
            </a:r>
            <a:r>
              <a:rPr sz="2000" spc="130" dirty="0">
                <a:latin typeface="Times New Roman"/>
                <a:cs typeface="Times New Roman"/>
              </a:rPr>
              <a:t> </a:t>
            </a:r>
            <a:r>
              <a:rPr sz="2000" spc="-5" dirty="0">
                <a:solidFill>
                  <a:srgbClr val="FF0000"/>
                </a:solidFill>
                <a:latin typeface="Times New Roman"/>
                <a:cs typeface="Times New Roman"/>
              </a:rPr>
              <a:t>anaerobic</a:t>
            </a:r>
            <a:r>
              <a:rPr sz="2000" spc="125" dirty="0">
                <a:solidFill>
                  <a:srgbClr val="FF0000"/>
                </a:solidFill>
                <a:latin typeface="Times New Roman"/>
                <a:cs typeface="Times New Roman"/>
              </a:rPr>
              <a:t> </a:t>
            </a:r>
            <a:r>
              <a:rPr sz="2000" spc="-5" dirty="0">
                <a:solidFill>
                  <a:srgbClr val="FF0000"/>
                </a:solidFill>
                <a:latin typeface="Times New Roman"/>
                <a:cs typeface="Times New Roman"/>
              </a:rPr>
              <a:t>digestion</a:t>
            </a:r>
            <a:r>
              <a:rPr sz="2000" spc="150" dirty="0">
                <a:solidFill>
                  <a:srgbClr val="FF0000"/>
                </a:solidFill>
                <a:latin typeface="Times New Roman"/>
                <a:cs typeface="Times New Roman"/>
              </a:rPr>
              <a:t> </a:t>
            </a:r>
            <a:r>
              <a:rPr sz="2000" spc="-5" dirty="0">
                <a:solidFill>
                  <a:srgbClr val="FF0000"/>
                </a:solidFill>
                <a:latin typeface="Times New Roman"/>
                <a:cs typeface="Times New Roman"/>
              </a:rPr>
              <a:t>system</a:t>
            </a:r>
            <a:r>
              <a:rPr sz="2000" spc="110" dirty="0">
                <a:solidFill>
                  <a:srgbClr val="FF0000"/>
                </a:solidFill>
                <a:latin typeface="Times New Roman"/>
                <a:cs typeface="Times New Roman"/>
              </a:rPr>
              <a:t> </a:t>
            </a:r>
            <a:r>
              <a:rPr sz="2000" dirty="0">
                <a:latin typeface="Times New Roman"/>
                <a:cs typeface="Times New Roman"/>
              </a:rPr>
              <a:t>were</a:t>
            </a:r>
            <a:r>
              <a:rPr sz="2000" spc="145" dirty="0">
                <a:latin typeface="Times New Roman"/>
                <a:cs typeface="Times New Roman"/>
              </a:rPr>
              <a:t> </a:t>
            </a:r>
            <a:r>
              <a:rPr sz="2000" spc="-5" dirty="0">
                <a:latin typeface="Times New Roman"/>
                <a:cs typeface="Times New Roman"/>
              </a:rPr>
              <a:t>used</a:t>
            </a:r>
            <a:r>
              <a:rPr sz="2000" spc="145" dirty="0">
                <a:latin typeface="Times New Roman"/>
                <a:cs typeface="Times New Roman"/>
              </a:rPr>
              <a:t> </a:t>
            </a:r>
            <a:r>
              <a:rPr sz="2000" spc="-10" dirty="0">
                <a:latin typeface="Times New Roman"/>
                <a:cs typeface="Times New Roman"/>
              </a:rPr>
              <a:t>to</a:t>
            </a:r>
            <a:r>
              <a:rPr sz="2000" spc="130" dirty="0">
                <a:latin typeface="Times New Roman"/>
                <a:cs typeface="Times New Roman"/>
              </a:rPr>
              <a:t> </a:t>
            </a:r>
            <a:r>
              <a:rPr sz="2000" dirty="0">
                <a:latin typeface="Times New Roman"/>
                <a:cs typeface="Times New Roman"/>
              </a:rPr>
              <a:t>produce</a:t>
            </a:r>
            <a:r>
              <a:rPr sz="2000" spc="114" dirty="0">
                <a:latin typeface="Times New Roman"/>
                <a:cs typeface="Times New Roman"/>
              </a:rPr>
              <a:t> </a:t>
            </a:r>
            <a:r>
              <a:rPr sz="2000" dirty="0">
                <a:latin typeface="Times New Roman"/>
                <a:cs typeface="Times New Roman"/>
              </a:rPr>
              <a:t>heat</a:t>
            </a:r>
            <a:endParaRPr sz="2000">
              <a:latin typeface="Times New Roman"/>
              <a:cs typeface="Times New Roman"/>
            </a:endParaRPr>
          </a:p>
          <a:p>
            <a:pPr marL="38100" marR="30480" algn="just">
              <a:lnSpc>
                <a:spcPct val="150000"/>
              </a:lnSpc>
            </a:pPr>
            <a:r>
              <a:rPr sz="2000" spc="-10" dirty="0">
                <a:latin typeface="Times New Roman"/>
                <a:cs typeface="Times New Roman"/>
              </a:rPr>
              <a:t>energy </a:t>
            </a:r>
            <a:r>
              <a:rPr sz="2000" spc="-5" dirty="0">
                <a:latin typeface="Times New Roman"/>
                <a:cs typeface="Times New Roman"/>
              </a:rPr>
              <a:t>or electric power in </a:t>
            </a:r>
            <a:r>
              <a:rPr sz="2000" dirty="0">
                <a:latin typeface="Times New Roman"/>
                <a:cs typeface="Times New Roman"/>
              </a:rPr>
              <a:t>sewage </a:t>
            </a:r>
            <a:r>
              <a:rPr sz="2000" spc="-5" dirty="0">
                <a:latin typeface="Times New Roman"/>
                <a:cs typeface="Times New Roman"/>
              </a:rPr>
              <a:t>treatment in </a:t>
            </a:r>
            <a:r>
              <a:rPr sz="2000" dirty="0">
                <a:latin typeface="Times New Roman"/>
                <a:cs typeface="Times New Roman"/>
              </a:rPr>
              <a:t>US </a:t>
            </a:r>
            <a:r>
              <a:rPr sz="2000" spc="-5" dirty="0">
                <a:latin typeface="Times New Roman"/>
                <a:cs typeface="Times New Roman"/>
              </a:rPr>
              <a:t>municipalities as well as several </a:t>
            </a:r>
            <a:r>
              <a:rPr sz="2000" dirty="0">
                <a:latin typeface="Times New Roman"/>
                <a:cs typeface="Times New Roman"/>
              </a:rPr>
              <a:t> </a:t>
            </a:r>
            <a:r>
              <a:rPr sz="2000" spc="-5" dirty="0">
                <a:latin typeface="Times New Roman"/>
                <a:cs typeface="Times New Roman"/>
              </a:rPr>
              <a:t>other countries. But </a:t>
            </a:r>
            <a:r>
              <a:rPr sz="2000" spc="-10" dirty="0">
                <a:latin typeface="Times New Roman"/>
                <a:cs typeface="Times New Roman"/>
              </a:rPr>
              <a:t>it </a:t>
            </a:r>
            <a:r>
              <a:rPr sz="2000" dirty="0">
                <a:latin typeface="Times New Roman"/>
                <a:cs typeface="Times New Roman"/>
              </a:rPr>
              <a:t>was abandoned due </a:t>
            </a:r>
            <a:r>
              <a:rPr sz="2000" spc="-10" dirty="0">
                <a:latin typeface="Times New Roman"/>
                <a:cs typeface="Times New Roman"/>
              </a:rPr>
              <a:t>to </a:t>
            </a:r>
            <a:r>
              <a:rPr sz="2000" dirty="0">
                <a:latin typeface="Times New Roman"/>
                <a:cs typeface="Times New Roman"/>
              </a:rPr>
              <a:t>the </a:t>
            </a:r>
            <a:r>
              <a:rPr sz="2000" spc="-5" dirty="0">
                <a:latin typeface="Times New Roman"/>
                <a:cs typeface="Times New Roman"/>
              </a:rPr>
              <a:t>cost of </a:t>
            </a:r>
            <a:r>
              <a:rPr sz="2000" spc="-10" dirty="0">
                <a:latin typeface="Times New Roman"/>
                <a:cs typeface="Times New Roman"/>
              </a:rPr>
              <a:t>energy </a:t>
            </a:r>
            <a:r>
              <a:rPr sz="2000" spc="-5" dirty="0">
                <a:latin typeface="Times New Roman"/>
                <a:cs typeface="Times New Roman"/>
              </a:rPr>
              <a:t>production </a:t>
            </a:r>
            <a:r>
              <a:rPr sz="2000" spc="-10" dirty="0">
                <a:latin typeface="Times New Roman"/>
                <a:cs typeface="Times New Roman"/>
              </a:rPr>
              <a:t>is higher </a:t>
            </a:r>
            <a:r>
              <a:rPr sz="2000" spc="-5" dirty="0">
                <a:latin typeface="Times New Roman"/>
                <a:cs typeface="Times New Roman"/>
              </a:rPr>
              <a:t> than the Govt. </a:t>
            </a:r>
            <a:r>
              <a:rPr sz="2000" spc="-20" dirty="0">
                <a:latin typeface="Times New Roman"/>
                <a:cs typeface="Times New Roman"/>
              </a:rPr>
              <a:t>supply.</a:t>
            </a:r>
            <a:r>
              <a:rPr sz="2000" spc="-15" dirty="0">
                <a:latin typeface="Times New Roman"/>
                <a:cs typeface="Times New Roman"/>
              </a:rPr>
              <a:t> </a:t>
            </a:r>
            <a:r>
              <a:rPr sz="2000" spc="-5" dirty="0">
                <a:latin typeface="Times New Roman"/>
                <a:cs typeface="Times New Roman"/>
              </a:rPr>
              <a:t>Biogas </a:t>
            </a:r>
            <a:r>
              <a:rPr sz="2000" spc="-10" dirty="0">
                <a:latin typeface="Times New Roman"/>
                <a:cs typeface="Times New Roman"/>
              </a:rPr>
              <a:t>is </a:t>
            </a:r>
            <a:r>
              <a:rPr sz="2000" spc="-5" dirty="0">
                <a:latin typeface="Times New Roman"/>
                <a:cs typeface="Times New Roman"/>
              </a:rPr>
              <a:t>used in several states </a:t>
            </a:r>
            <a:r>
              <a:rPr sz="2000" spc="-10" dirty="0">
                <a:latin typeface="Times New Roman"/>
                <a:cs typeface="Times New Roman"/>
              </a:rPr>
              <a:t>to </a:t>
            </a:r>
            <a:r>
              <a:rPr sz="2000" dirty="0">
                <a:latin typeface="Times New Roman"/>
                <a:cs typeface="Times New Roman"/>
              </a:rPr>
              <a:t>fuel </a:t>
            </a:r>
            <a:r>
              <a:rPr sz="2000" spc="-5" dirty="0">
                <a:latin typeface="Times New Roman"/>
                <a:cs typeface="Times New Roman"/>
              </a:rPr>
              <a:t>engines and </a:t>
            </a:r>
            <a:r>
              <a:rPr sz="2000" spc="-10" dirty="0">
                <a:latin typeface="Times New Roman"/>
                <a:cs typeface="Times New Roman"/>
              </a:rPr>
              <a:t>to </a:t>
            </a:r>
            <a:r>
              <a:rPr sz="2000" spc="-5" dirty="0">
                <a:latin typeface="Times New Roman"/>
                <a:cs typeface="Times New Roman"/>
              </a:rPr>
              <a:t>produce </a:t>
            </a:r>
            <a:r>
              <a:rPr sz="2000" dirty="0">
                <a:latin typeface="Times New Roman"/>
                <a:cs typeface="Times New Roman"/>
              </a:rPr>
              <a:t> </a:t>
            </a:r>
            <a:r>
              <a:rPr sz="2000" spc="-15" dirty="0">
                <a:latin typeface="Times New Roman"/>
                <a:cs typeface="Times New Roman"/>
              </a:rPr>
              <a:t>electricity. </a:t>
            </a:r>
            <a:r>
              <a:rPr sz="2000" dirty="0">
                <a:latin typeface="Times New Roman"/>
                <a:cs typeface="Times New Roman"/>
              </a:rPr>
              <a:t>Biogas </a:t>
            </a:r>
            <a:r>
              <a:rPr sz="2000" spc="-5" dirty="0">
                <a:latin typeface="Times New Roman"/>
                <a:cs typeface="Times New Roman"/>
              </a:rPr>
              <a:t>provides low pressure steam </a:t>
            </a:r>
            <a:r>
              <a:rPr sz="2000" dirty="0">
                <a:latin typeface="Times New Roman"/>
                <a:cs typeface="Times New Roman"/>
              </a:rPr>
              <a:t>for </a:t>
            </a:r>
            <a:r>
              <a:rPr sz="2000" spc="-5" dirty="0">
                <a:latin typeface="Times New Roman"/>
                <a:cs typeface="Times New Roman"/>
              </a:rPr>
              <a:t>Chicago plant and boiler fuel </a:t>
            </a:r>
            <a:r>
              <a:rPr sz="2000" dirty="0">
                <a:latin typeface="Times New Roman"/>
                <a:cs typeface="Times New Roman"/>
              </a:rPr>
              <a:t>for a </a:t>
            </a:r>
            <a:r>
              <a:rPr sz="2000" spc="5" dirty="0">
                <a:latin typeface="Times New Roman"/>
                <a:cs typeface="Times New Roman"/>
              </a:rPr>
              <a:t> </a:t>
            </a:r>
            <a:r>
              <a:rPr sz="2000" spc="-5" dirty="0">
                <a:latin typeface="Times New Roman"/>
                <a:cs typeface="Times New Roman"/>
              </a:rPr>
              <a:t>steam </a:t>
            </a:r>
            <a:r>
              <a:rPr sz="2000" dirty="0">
                <a:latin typeface="Times New Roman"/>
                <a:cs typeface="Times New Roman"/>
              </a:rPr>
              <a:t>power </a:t>
            </a:r>
            <a:r>
              <a:rPr sz="2000" spc="-5" dirty="0">
                <a:latin typeface="Times New Roman"/>
                <a:cs typeface="Times New Roman"/>
              </a:rPr>
              <a:t>plant </a:t>
            </a:r>
            <a:r>
              <a:rPr sz="2000" spc="-10" dirty="0">
                <a:latin typeface="Times New Roman"/>
                <a:cs typeface="Times New Roman"/>
              </a:rPr>
              <a:t>in </a:t>
            </a:r>
            <a:r>
              <a:rPr sz="2000" spc="-5" dirty="0">
                <a:latin typeface="Times New Roman"/>
                <a:cs typeface="Times New Roman"/>
              </a:rPr>
              <a:t>Los Angels. </a:t>
            </a:r>
            <a:r>
              <a:rPr sz="2000" spc="-35" dirty="0">
                <a:latin typeface="Times New Roman"/>
                <a:cs typeface="Times New Roman"/>
              </a:rPr>
              <a:t>Waste </a:t>
            </a:r>
            <a:r>
              <a:rPr sz="2000" spc="-5" dirty="0">
                <a:latin typeface="Times New Roman"/>
                <a:cs typeface="Times New Roman"/>
              </a:rPr>
              <a:t>heat </a:t>
            </a:r>
            <a:r>
              <a:rPr sz="2000" dirty="0">
                <a:latin typeface="Times New Roman"/>
                <a:cs typeface="Times New Roman"/>
              </a:rPr>
              <a:t>from </a:t>
            </a:r>
            <a:r>
              <a:rPr sz="2000" spc="-5" dirty="0">
                <a:latin typeface="Times New Roman"/>
                <a:cs typeface="Times New Roman"/>
              </a:rPr>
              <a:t>biogas is supplied </a:t>
            </a:r>
            <a:r>
              <a:rPr sz="2000" spc="-10" dirty="0">
                <a:latin typeface="Times New Roman"/>
                <a:cs typeface="Times New Roman"/>
              </a:rPr>
              <a:t>to </a:t>
            </a:r>
            <a:r>
              <a:rPr sz="2000" dirty="0">
                <a:latin typeface="Times New Roman"/>
                <a:cs typeface="Times New Roman"/>
              </a:rPr>
              <a:t>New </a:t>
            </a:r>
            <a:r>
              <a:rPr sz="2000" spc="-50" dirty="0">
                <a:latin typeface="Times New Roman"/>
                <a:cs typeface="Times New Roman"/>
              </a:rPr>
              <a:t>York </a:t>
            </a:r>
            <a:r>
              <a:rPr sz="2000" spc="-45" dirty="0">
                <a:latin typeface="Times New Roman"/>
                <a:cs typeface="Times New Roman"/>
              </a:rPr>
              <a:t> </a:t>
            </a:r>
            <a:r>
              <a:rPr sz="2000" dirty="0">
                <a:latin typeface="Times New Roman"/>
                <a:cs typeface="Times New Roman"/>
              </a:rPr>
              <a:t>Plant</a:t>
            </a:r>
            <a:r>
              <a:rPr sz="2000" spc="-30" dirty="0">
                <a:latin typeface="Times New Roman"/>
                <a:cs typeface="Times New Roman"/>
              </a:rPr>
              <a:t> </a:t>
            </a:r>
            <a:r>
              <a:rPr sz="2000" dirty="0">
                <a:latin typeface="Times New Roman"/>
                <a:cs typeface="Times New Roman"/>
              </a:rPr>
              <a:t>for</a:t>
            </a:r>
            <a:r>
              <a:rPr sz="2000" spc="-15" dirty="0">
                <a:latin typeface="Times New Roman"/>
                <a:cs typeface="Times New Roman"/>
              </a:rPr>
              <a:t> </a:t>
            </a:r>
            <a:r>
              <a:rPr sz="2000" dirty="0">
                <a:latin typeface="Times New Roman"/>
                <a:cs typeface="Times New Roman"/>
              </a:rPr>
              <a:t>running</a:t>
            </a:r>
            <a:r>
              <a:rPr sz="2000" spc="-35" dirty="0">
                <a:latin typeface="Times New Roman"/>
                <a:cs typeface="Times New Roman"/>
              </a:rPr>
              <a:t> </a:t>
            </a:r>
            <a:r>
              <a:rPr sz="2000" dirty="0">
                <a:latin typeface="Times New Roman"/>
                <a:cs typeface="Times New Roman"/>
              </a:rPr>
              <a:t>purposes.</a:t>
            </a:r>
            <a:endParaRPr sz="2000">
              <a:latin typeface="Times New Roman"/>
              <a:cs typeface="Times New Roman"/>
            </a:endParaRPr>
          </a:p>
          <a:p>
            <a:pPr marL="952500" algn="just">
              <a:lnSpc>
                <a:spcPct val="100000"/>
              </a:lnSpc>
              <a:spcBef>
                <a:spcPts val="1200"/>
              </a:spcBef>
            </a:pPr>
            <a:r>
              <a:rPr sz="2000" spc="-5" dirty="0">
                <a:latin typeface="Times New Roman"/>
                <a:cs typeface="Times New Roman"/>
              </a:rPr>
              <a:t>Biogas</a:t>
            </a:r>
            <a:r>
              <a:rPr sz="2000" spc="75" dirty="0">
                <a:latin typeface="Times New Roman"/>
                <a:cs typeface="Times New Roman"/>
              </a:rPr>
              <a:t> </a:t>
            </a:r>
            <a:r>
              <a:rPr sz="2000" dirty="0">
                <a:latin typeface="Times New Roman"/>
                <a:cs typeface="Times New Roman"/>
              </a:rPr>
              <a:t>heat</a:t>
            </a:r>
            <a:r>
              <a:rPr sz="2000" spc="75" dirty="0">
                <a:latin typeface="Times New Roman"/>
                <a:cs typeface="Times New Roman"/>
              </a:rPr>
              <a:t> </a:t>
            </a:r>
            <a:r>
              <a:rPr sz="2000" spc="-5" dirty="0">
                <a:latin typeface="Times New Roman"/>
                <a:cs typeface="Times New Roman"/>
              </a:rPr>
              <a:t>may</a:t>
            </a:r>
            <a:r>
              <a:rPr sz="2000" spc="70" dirty="0">
                <a:latin typeface="Times New Roman"/>
                <a:cs typeface="Times New Roman"/>
              </a:rPr>
              <a:t> </a:t>
            </a:r>
            <a:r>
              <a:rPr sz="2000" dirty="0">
                <a:latin typeface="Times New Roman"/>
                <a:cs typeface="Times New Roman"/>
              </a:rPr>
              <a:t>be</a:t>
            </a:r>
            <a:r>
              <a:rPr sz="2000" spc="80" dirty="0">
                <a:latin typeface="Times New Roman"/>
                <a:cs typeface="Times New Roman"/>
              </a:rPr>
              <a:t> </a:t>
            </a:r>
            <a:r>
              <a:rPr sz="2000" spc="-5" dirty="0">
                <a:latin typeface="Times New Roman"/>
                <a:cs typeface="Times New Roman"/>
              </a:rPr>
              <a:t>utilized</a:t>
            </a:r>
            <a:r>
              <a:rPr sz="2000" spc="65" dirty="0">
                <a:latin typeface="Times New Roman"/>
                <a:cs typeface="Times New Roman"/>
              </a:rPr>
              <a:t> </a:t>
            </a:r>
            <a:r>
              <a:rPr sz="2000" spc="-5" dirty="0">
                <a:latin typeface="Times New Roman"/>
                <a:cs typeface="Times New Roman"/>
              </a:rPr>
              <a:t>for</a:t>
            </a:r>
            <a:r>
              <a:rPr sz="2000" spc="75" dirty="0">
                <a:latin typeface="Times New Roman"/>
                <a:cs typeface="Times New Roman"/>
              </a:rPr>
              <a:t> </a:t>
            </a:r>
            <a:r>
              <a:rPr sz="2000" spc="-5" dirty="0">
                <a:latin typeface="Times New Roman"/>
                <a:cs typeface="Times New Roman"/>
              </a:rPr>
              <a:t>generation</a:t>
            </a:r>
            <a:r>
              <a:rPr sz="2000" spc="80" dirty="0">
                <a:latin typeface="Times New Roman"/>
                <a:cs typeface="Times New Roman"/>
              </a:rPr>
              <a:t> </a:t>
            </a:r>
            <a:r>
              <a:rPr sz="2000" spc="-5" dirty="0">
                <a:latin typeface="Times New Roman"/>
                <a:cs typeface="Times New Roman"/>
              </a:rPr>
              <a:t>of</a:t>
            </a:r>
            <a:r>
              <a:rPr sz="2000" spc="80" dirty="0">
                <a:latin typeface="Times New Roman"/>
                <a:cs typeface="Times New Roman"/>
              </a:rPr>
              <a:t> </a:t>
            </a:r>
            <a:r>
              <a:rPr sz="2000" dirty="0">
                <a:latin typeface="Times New Roman"/>
                <a:cs typeface="Times New Roman"/>
              </a:rPr>
              <a:t>steam</a:t>
            </a:r>
            <a:r>
              <a:rPr sz="2000" spc="50" dirty="0">
                <a:latin typeface="Times New Roman"/>
                <a:cs typeface="Times New Roman"/>
              </a:rPr>
              <a:t> </a:t>
            </a:r>
            <a:r>
              <a:rPr sz="2000" dirty="0">
                <a:latin typeface="Times New Roman"/>
                <a:cs typeface="Times New Roman"/>
              </a:rPr>
              <a:t>which</a:t>
            </a:r>
            <a:r>
              <a:rPr sz="2000" spc="75" dirty="0">
                <a:latin typeface="Times New Roman"/>
                <a:cs typeface="Times New Roman"/>
              </a:rPr>
              <a:t> </a:t>
            </a:r>
            <a:r>
              <a:rPr sz="2000" spc="-5" dirty="0">
                <a:latin typeface="Times New Roman"/>
                <a:cs typeface="Times New Roman"/>
              </a:rPr>
              <a:t>will</a:t>
            </a:r>
            <a:r>
              <a:rPr sz="2000" spc="75" dirty="0">
                <a:latin typeface="Times New Roman"/>
                <a:cs typeface="Times New Roman"/>
              </a:rPr>
              <a:t> </a:t>
            </a:r>
            <a:r>
              <a:rPr sz="2000" dirty="0">
                <a:latin typeface="Times New Roman"/>
                <a:cs typeface="Times New Roman"/>
              </a:rPr>
              <a:t>be</a:t>
            </a:r>
            <a:r>
              <a:rPr sz="2000" spc="65" dirty="0">
                <a:latin typeface="Times New Roman"/>
                <a:cs typeface="Times New Roman"/>
              </a:rPr>
              <a:t> </a:t>
            </a:r>
            <a:r>
              <a:rPr sz="2000" spc="-5" dirty="0">
                <a:latin typeface="Times New Roman"/>
                <a:cs typeface="Times New Roman"/>
              </a:rPr>
              <a:t>utilized</a:t>
            </a:r>
            <a:r>
              <a:rPr sz="2000" spc="75" dirty="0">
                <a:latin typeface="Times New Roman"/>
                <a:cs typeface="Times New Roman"/>
              </a:rPr>
              <a:t> </a:t>
            </a:r>
            <a:r>
              <a:rPr sz="2000" spc="-10" dirty="0">
                <a:latin typeface="Times New Roman"/>
                <a:cs typeface="Times New Roman"/>
              </a:rPr>
              <a:t>to</a:t>
            </a:r>
            <a:endParaRPr sz="2000">
              <a:latin typeface="Times New Roman"/>
              <a:cs typeface="Times New Roman"/>
            </a:endParaRPr>
          </a:p>
          <a:p>
            <a:pPr marL="38100">
              <a:lnSpc>
                <a:spcPct val="100000"/>
              </a:lnSpc>
              <a:spcBef>
                <a:spcPts val="1205"/>
              </a:spcBef>
            </a:pPr>
            <a:r>
              <a:rPr sz="2000" dirty="0">
                <a:latin typeface="Times New Roman"/>
                <a:cs typeface="Times New Roman"/>
              </a:rPr>
              <a:t>run</a:t>
            </a:r>
            <a:r>
              <a:rPr sz="2000" spc="-20"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turbine</a:t>
            </a:r>
            <a:r>
              <a:rPr sz="2000" spc="-40" dirty="0">
                <a:latin typeface="Times New Roman"/>
                <a:cs typeface="Times New Roman"/>
              </a:rPr>
              <a:t> </a:t>
            </a:r>
            <a:r>
              <a:rPr sz="2000" spc="-5" dirty="0">
                <a:latin typeface="Times New Roman"/>
                <a:cs typeface="Times New Roman"/>
              </a:rPr>
              <a:t>to </a:t>
            </a:r>
            <a:r>
              <a:rPr sz="2000" dirty="0">
                <a:latin typeface="Times New Roman"/>
                <a:cs typeface="Times New Roman"/>
              </a:rPr>
              <a:t>produce</a:t>
            </a:r>
            <a:r>
              <a:rPr sz="2000" spc="-30" dirty="0">
                <a:latin typeface="Times New Roman"/>
                <a:cs typeface="Times New Roman"/>
              </a:rPr>
              <a:t> </a:t>
            </a:r>
            <a:r>
              <a:rPr sz="2000" spc="-15" dirty="0">
                <a:latin typeface="Times New Roman"/>
                <a:cs typeface="Times New Roman"/>
              </a:rPr>
              <a:t>electricity.</a:t>
            </a:r>
            <a:endParaRPr sz="2000">
              <a:latin typeface="Times New Roman"/>
              <a:cs typeface="Times New Roman"/>
            </a:endParaRPr>
          </a:p>
          <a:p>
            <a:pPr marL="38100" marR="33020" algn="just">
              <a:lnSpc>
                <a:spcPct val="150000"/>
              </a:lnSpc>
            </a:pPr>
            <a:r>
              <a:rPr sz="2000" dirty="0">
                <a:latin typeface="Times New Roman"/>
                <a:cs typeface="Times New Roman"/>
              </a:rPr>
              <a:t>* </a:t>
            </a:r>
            <a:r>
              <a:rPr sz="2000" spc="-5" dirty="0">
                <a:latin typeface="Times New Roman"/>
                <a:cs typeface="Times New Roman"/>
              </a:rPr>
              <a:t>About </a:t>
            </a:r>
            <a:r>
              <a:rPr sz="2000" dirty="0">
                <a:latin typeface="Times New Roman"/>
                <a:cs typeface="Times New Roman"/>
              </a:rPr>
              <a:t>600,000 </a:t>
            </a:r>
            <a:r>
              <a:rPr sz="2000" spc="-5" dirty="0">
                <a:latin typeface="Times New Roman"/>
                <a:cs typeface="Times New Roman"/>
              </a:rPr>
              <a:t>ft</a:t>
            </a:r>
            <a:r>
              <a:rPr sz="1950" spc="-7" baseline="25641" dirty="0">
                <a:latin typeface="Times New Roman"/>
                <a:cs typeface="Times New Roman"/>
              </a:rPr>
              <a:t>3</a:t>
            </a:r>
            <a:r>
              <a:rPr sz="1950" baseline="25641" dirty="0">
                <a:latin typeface="Times New Roman"/>
                <a:cs typeface="Times New Roman"/>
              </a:rPr>
              <a:t> </a:t>
            </a:r>
            <a:r>
              <a:rPr sz="2000" spc="-5" dirty="0">
                <a:latin typeface="Times New Roman"/>
                <a:cs typeface="Times New Roman"/>
              </a:rPr>
              <a:t>of biogas is </a:t>
            </a:r>
            <a:r>
              <a:rPr sz="2000" dirty="0">
                <a:latin typeface="Times New Roman"/>
                <a:cs typeface="Times New Roman"/>
              </a:rPr>
              <a:t>produced from daily </a:t>
            </a:r>
            <a:r>
              <a:rPr sz="2000" spc="-5" dirty="0">
                <a:latin typeface="Times New Roman"/>
                <a:cs typeface="Times New Roman"/>
              </a:rPr>
              <a:t>sewage treatment plant </a:t>
            </a:r>
            <a:r>
              <a:rPr sz="2000" spc="-10" dirty="0">
                <a:latin typeface="Times New Roman"/>
                <a:cs typeface="Times New Roman"/>
              </a:rPr>
              <a:t>in </a:t>
            </a:r>
            <a:r>
              <a:rPr sz="2000" dirty="0">
                <a:latin typeface="Times New Roman"/>
                <a:cs typeface="Times New Roman"/>
              </a:rPr>
              <a:t>New </a:t>
            </a:r>
            <a:r>
              <a:rPr sz="2000" spc="5" dirty="0">
                <a:latin typeface="Times New Roman"/>
                <a:cs typeface="Times New Roman"/>
              </a:rPr>
              <a:t> </a:t>
            </a:r>
            <a:r>
              <a:rPr sz="2000" dirty="0">
                <a:latin typeface="Times New Roman"/>
                <a:cs typeface="Times New Roman"/>
              </a:rPr>
              <a:t>Delhi.</a:t>
            </a:r>
            <a:r>
              <a:rPr sz="2000" spc="-125" dirty="0">
                <a:latin typeface="Times New Roman"/>
                <a:cs typeface="Times New Roman"/>
              </a:rPr>
              <a:t> </a:t>
            </a:r>
            <a:r>
              <a:rPr sz="2000" spc="5" dirty="0">
                <a:latin typeface="Times New Roman"/>
                <a:cs typeface="Times New Roman"/>
              </a:rPr>
              <a:t>Abou</a:t>
            </a:r>
            <a:r>
              <a:rPr sz="2000" dirty="0">
                <a:latin typeface="Times New Roman"/>
                <a:cs typeface="Times New Roman"/>
              </a:rPr>
              <a:t>t</a:t>
            </a:r>
            <a:r>
              <a:rPr sz="2000" spc="-45" dirty="0">
                <a:latin typeface="Times New Roman"/>
                <a:cs typeface="Times New Roman"/>
              </a:rPr>
              <a:t> </a:t>
            </a:r>
            <a:r>
              <a:rPr sz="2000" spc="5" dirty="0">
                <a:latin typeface="Times New Roman"/>
                <a:cs typeface="Times New Roman"/>
              </a:rPr>
              <a:t>50</a:t>
            </a:r>
            <a:r>
              <a:rPr sz="2000" dirty="0">
                <a:latin typeface="Times New Roman"/>
                <a:cs typeface="Times New Roman"/>
              </a:rPr>
              <a:t>,</a:t>
            </a:r>
            <a:r>
              <a:rPr sz="2000" spc="5" dirty="0">
                <a:latin typeface="Times New Roman"/>
                <a:cs typeface="Times New Roman"/>
              </a:rPr>
              <a:t>00</a:t>
            </a:r>
            <a:r>
              <a:rPr sz="2000" dirty="0">
                <a:latin typeface="Times New Roman"/>
                <a:cs typeface="Times New Roman"/>
              </a:rPr>
              <a:t>0</a:t>
            </a:r>
            <a:r>
              <a:rPr sz="2000" spc="-40" dirty="0">
                <a:latin typeface="Times New Roman"/>
                <a:cs typeface="Times New Roman"/>
              </a:rPr>
              <a:t> </a:t>
            </a:r>
            <a:r>
              <a:rPr sz="2000" dirty="0">
                <a:latin typeface="Times New Roman"/>
                <a:cs typeface="Times New Roman"/>
              </a:rPr>
              <a:t>fa</a:t>
            </a:r>
            <a:r>
              <a:rPr sz="2000" spc="-20" dirty="0">
                <a:latin typeface="Times New Roman"/>
                <a:cs typeface="Times New Roman"/>
              </a:rPr>
              <a:t>m</a:t>
            </a:r>
            <a:r>
              <a:rPr sz="2000" dirty="0">
                <a:latin typeface="Times New Roman"/>
                <a:cs typeface="Times New Roman"/>
              </a:rPr>
              <a:t>i</a:t>
            </a:r>
            <a:r>
              <a:rPr sz="2000" spc="-10" dirty="0">
                <a:latin typeface="Times New Roman"/>
                <a:cs typeface="Times New Roman"/>
              </a:rPr>
              <a:t>l</a:t>
            </a:r>
            <a:r>
              <a:rPr sz="2000" dirty="0">
                <a:latin typeface="Times New Roman"/>
                <a:cs typeface="Times New Roman"/>
              </a:rPr>
              <a:t>i</a:t>
            </a:r>
            <a:r>
              <a:rPr sz="2000" spc="-10" dirty="0">
                <a:latin typeface="Times New Roman"/>
                <a:cs typeface="Times New Roman"/>
              </a:rPr>
              <a:t>e</a:t>
            </a:r>
            <a:r>
              <a:rPr sz="2000" dirty="0">
                <a:latin typeface="Times New Roman"/>
                <a:cs typeface="Times New Roman"/>
              </a:rPr>
              <a:t>s</a:t>
            </a:r>
            <a:r>
              <a:rPr sz="2000" spc="-5"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using</a:t>
            </a:r>
            <a:r>
              <a:rPr sz="2000" spc="-25" dirty="0">
                <a:latin typeface="Times New Roman"/>
                <a:cs typeface="Times New Roman"/>
              </a:rPr>
              <a:t> </a:t>
            </a:r>
            <a:r>
              <a:rPr sz="2000" spc="-5" dirty="0">
                <a:latin typeface="Times New Roman"/>
                <a:cs typeface="Times New Roman"/>
              </a:rPr>
              <a:t>a</a:t>
            </a:r>
            <a:r>
              <a:rPr sz="2000" dirty="0">
                <a:latin typeface="Times New Roman"/>
                <a:cs typeface="Times New Roman"/>
              </a:rPr>
              <a:t>s</a:t>
            </a:r>
            <a:r>
              <a:rPr sz="2000" spc="-10" dirty="0">
                <a:latin typeface="Times New Roman"/>
                <a:cs typeface="Times New Roman"/>
              </a:rPr>
              <a:t> </a:t>
            </a:r>
            <a:r>
              <a:rPr sz="2000" dirty="0">
                <a:latin typeface="Times New Roman"/>
                <a:cs typeface="Times New Roman"/>
              </a:rPr>
              <a:t>co</a:t>
            </a:r>
            <a:r>
              <a:rPr sz="2000" spc="5" dirty="0">
                <a:latin typeface="Times New Roman"/>
                <a:cs typeface="Times New Roman"/>
              </a:rPr>
              <a:t>o</a:t>
            </a:r>
            <a:r>
              <a:rPr sz="2000" dirty="0">
                <a:latin typeface="Times New Roman"/>
                <a:cs typeface="Times New Roman"/>
              </a:rPr>
              <a:t>king</a:t>
            </a:r>
            <a:r>
              <a:rPr sz="2000" spc="-20" dirty="0">
                <a:latin typeface="Times New Roman"/>
                <a:cs typeface="Times New Roman"/>
              </a:rPr>
              <a:t> </a:t>
            </a:r>
            <a:r>
              <a:rPr sz="2000" dirty="0">
                <a:latin typeface="Times New Roman"/>
                <a:cs typeface="Times New Roman"/>
              </a:rPr>
              <a:t>gas</a:t>
            </a:r>
            <a:r>
              <a:rPr sz="2000" spc="-15" dirty="0">
                <a:latin typeface="Times New Roman"/>
                <a:cs typeface="Times New Roman"/>
              </a:rPr>
              <a:t> </a:t>
            </a:r>
            <a:r>
              <a:rPr sz="2000" dirty="0">
                <a:latin typeface="Times New Roman"/>
                <a:cs typeface="Times New Roman"/>
              </a:rPr>
              <a:t>f</a:t>
            </a:r>
            <a:r>
              <a:rPr sz="2000" spc="5" dirty="0">
                <a:latin typeface="Times New Roman"/>
                <a:cs typeface="Times New Roman"/>
              </a:rPr>
              <a:t>o</a:t>
            </a:r>
            <a:r>
              <a:rPr sz="2000" dirty="0">
                <a:latin typeface="Times New Roman"/>
                <a:cs typeface="Times New Roman"/>
              </a:rPr>
              <a:t>r</a:t>
            </a:r>
            <a:r>
              <a:rPr sz="2000" spc="-25" dirty="0">
                <a:latin typeface="Times New Roman"/>
                <a:cs typeface="Times New Roman"/>
              </a:rPr>
              <a:t> </a:t>
            </a:r>
            <a:r>
              <a:rPr sz="2000" dirty="0">
                <a:latin typeface="Times New Roman"/>
                <a:cs typeface="Times New Roman"/>
              </a:rPr>
              <a:t>their</a:t>
            </a:r>
            <a:r>
              <a:rPr sz="2000" spc="-25" dirty="0">
                <a:latin typeface="Times New Roman"/>
                <a:cs typeface="Times New Roman"/>
              </a:rPr>
              <a:t> </a:t>
            </a:r>
            <a:r>
              <a:rPr sz="2000" dirty="0">
                <a:latin typeface="Times New Roman"/>
                <a:cs typeface="Times New Roman"/>
              </a:rPr>
              <a:t>use.</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139</a:t>
            </a:fld>
            <a:endParaRPr dirty="0"/>
          </a:p>
        </p:txBody>
      </p:sp>
      <p:sp>
        <p:nvSpPr>
          <p:cNvPr id="2" name="object 2"/>
          <p:cNvSpPr txBox="1"/>
          <p:nvPr/>
        </p:nvSpPr>
        <p:spPr>
          <a:xfrm>
            <a:off x="154939" y="45141"/>
            <a:ext cx="8914130" cy="6428105"/>
          </a:xfrm>
          <a:prstGeom prst="rect">
            <a:avLst/>
          </a:prstGeom>
        </p:spPr>
        <p:txBody>
          <a:bodyPr vert="horz" wrap="square" lIns="0" tIns="165735" rIns="0" bIns="0" rtlCol="0">
            <a:spAutoFit/>
          </a:bodyPr>
          <a:lstStyle/>
          <a:p>
            <a:pPr marL="12700" algn="just">
              <a:lnSpc>
                <a:spcPct val="100000"/>
              </a:lnSpc>
              <a:spcBef>
                <a:spcPts val="1305"/>
              </a:spcBef>
            </a:pPr>
            <a:r>
              <a:rPr sz="2000" b="1" dirty="0">
                <a:latin typeface="Times New Roman"/>
                <a:cs typeface="Times New Roman"/>
              </a:rPr>
              <a:t>Biogas</a:t>
            </a:r>
            <a:r>
              <a:rPr sz="2000" b="1" spc="-35" dirty="0">
                <a:latin typeface="Times New Roman"/>
                <a:cs typeface="Times New Roman"/>
              </a:rPr>
              <a:t> </a:t>
            </a:r>
            <a:r>
              <a:rPr sz="2000" b="1" spc="-10" dirty="0">
                <a:latin typeface="Times New Roman"/>
                <a:cs typeface="Times New Roman"/>
              </a:rPr>
              <a:t>from</a:t>
            </a:r>
            <a:r>
              <a:rPr sz="2000" b="1" spc="-45" dirty="0">
                <a:latin typeface="Times New Roman"/>
                <a:cs typeface="Times New Roman"/>
              </a:rPr>
              <a:t> </a:t>
            </a:r>
            <a:r>
              <a:rPr sz="2000" b="1" dirty="0">
                <a:latin typeface="Times New Roman"/>
                <a:cs typeface="Times New Roman"/>
              </a:rPr>
              <a:t>Night</a:t>
            </a:r>
            <a:r>
              <a:rPr sz="2000" b="1" spc="-30" dirty="0">
                <a:latin typeface="Times New Roman"/>
                <a:cs typeface="Times New Roman"/>
              </a:rPr>
              <a:t> </a:t>
            </a:r>
            <a:r>
              <a:rPr sz="2000" b="1" dirty="0">
                <a:latin typeface="Times New Roman"/>
                <a:cs typeface="Times New Roman"/>
              </a:rPr>
              <a:t>Soil:-</a:t>
            </a:r>
            <a:endParaRPr sz="2000">
              <a:latin typeface="Times New Roman"/>
              <a:cs typeface="Times New Roman"/>
            </a:endParaRPr>
          </a:p>
          <a:p>
            <a:pPr marL="12700" marR="5080" indent="914400" algn="just">
              <a:lnSpc>
                <a:spcPct val="150000"/>
              </a:lnSpc>
            </a:pPr>
            <a:r>
              <a:rPr sz="2000" spc="-5" dirty="0">
                <a:latin typeface="Times New Roman"/>
                <a:cs typeface="Times New Roman"/>
              </a:rPr>
              <a:t>Human excreta (waste) from </a:t>
            </a:r>
            <a:r>
              <a:rPr sz="2000" dirty="0">
                <a:latin typeface="Times New Roman"/>
                <a:cs typeface="Times New Roman"/>
              </a:rPr>
              <a:t>the </a:t>
            </a:r>
            <a:r>
              <a:rPr sz="2000" spc="-5" dirty="0">
                <a:latin typeface="Times New Roman"/>
                <a:cs typeface="Times New Roman"/>
              </a:rPr>
              <a:t>human</a:t>
            </a:r>
            <a:r>
              <a:rPr sz="2000" spc="490" dirty="0">
                <a:latin typeface="Times New Roman"/>
                <a:cs typeface="Times New Roman"/>
              </a:rPr>
              <a:t> </a:t>
            </a:r>
            <a:r>
              <a:rPr sz="2000" spc="-5" dirty="0">
                <a:latin typeface="Times New Roman"/>
                <a:cs typeface="Times New Roman"/>
              </a:rPr>
              <a:t>body is </a:t>
            </a:r>
            <a:r>
              <a:rPr sz="2000" dirty="0">
                <a:latin typeface="Times New Roman"/>
                <a:cs typeface="Times New Roman"/>
              </a:rPr>
              <a:t>known </a:t>
            </a:r>
            <a:r>
              <a:rPr sz="2000" spc="-10" dirty="0">
                <a:latin typeface="Times New Roman"/>
                <a:cs typeface="Times New Roman"/>
              </a:rPr>
              <a:t>as </a:t>
            </a:r>
            <a:r>
              <a:rPr sz="2000" spc="-5" dirty="0">
                <a:latin typeface="Times New Roman"/>
                <a:cs typeface="Times New Roman"/>
              </a:rPr>
              <a:t>night soil. These </a:t>
            </a:r>
            <a:r>
              <a:rPr sz="2000" dirty="0">
                <a:latin typeface="Times New Roman"/>
                <a:cs typeface="Times New Roman"/>
              </a:rPr>
              <a:t> </a:t>
            </a:r>
            <a:r>
              <a:rPr sz="2000" spc="-5" dirty="0">
                <a:latin typeface="Times New Roman"/>
                <a:cs typeface="Times New Roman"/>
              </a:rPr>
              <a:t>can</a:t>
            </a:r>
            <a:r>
              <a:rPr sz="2000" spc="320" dirty="0">
                <a:latin typeface="Times New Roman"/>
                <a:cs typeface="Times New Roman"/>
              </a:rPr>
              <a:t> </a:t>
            </a:r>
            <a:r>
              <a:rPr sz="2000" dirty="0">
                <a:latin typeface="Times New Roman"/>
                <a:cs typeface="Times New Roman"/>
              </a:rPr>
              <a:t>be</a:t>
            </a:r>
            <a:r>
              <a:rPr sz="2000" spc="325" dirty="0">
                <a:latin typeface="Times New Roman"/>
                <a:cs typeface="Times New Roman"/>
              </a:rPr>
              <a:t> </a:t>
            </a:r>
            <a:r>
              <a:rPr sz="2000" spc="-5" dirty="0">
                <a:latin typeface="Times New Roman"/>
                <a:cs typeface="Times New Roman"/>
              </a:rPr>
              <a:t>used</a:t>
            </a:r>
            <a:r>
              <a:rPr sz="2000" spc="330" dirty="0">
                <a:latin typeface="Times New Roman"/>
                <a:cs typeface="Times New Roman"/>
              </a:rPr>
              <a:t> </a:t>
            </a:r>
            <a:r>
              <a:rPr sz="2000" spc="-10" dirty="0">
                <a:latin typeface="Times New Roman"/>
                <a:cs typeface="Times New Roman"/>
              </a:rPr>
              <a:t>in</a:t>
            </a:r>
            <a:r>
              <a:rPr sz="2000" spc="330" dirty="0">
                <a:latin typeface="Times New Roman"/>
                <a:cs typeface="Times New Roman"/>
              </a:rPr>
              <a:t> </a:t>
            </a:r>
            <a:r>
              <a:rPr sz="2000" spc="-5" dirty="0">
                <a:latin typeface="Times New Roman"/>
                <a:cs typeface="Times New Roman"/>
              </a:rPr>
              <a:t>biogas</a:t>
            </a:r>
            <a:r>
              <a:rPr sz="2000" spc="310" dirty="0">
                <a:latin typeface="Times New Roman"/>
                <a:cs typeface="Times New Roman"/>
              </a:rPr>
              <a:t> </a:t>
            </a:r>
            <a:r>
              <a:rPr sz="2000" spc="-5" dirty="0">
                <a:latin typeface="Times New Roman"/>
                <a:cs typeface="Times New Roman"/>
              </a:rPr>
              <a:t>plants</a:t>
            </a:r>
            <a:r>
              <a:rPr sz="2000" spc="330" dirty="0">
                <a:latin typeface="Times New Roman"/>
                <a:cs typeface="Times New Roman"/>
              </a:rPr>
              <a:t> </a:t>
            </a:r>
            <a:r>
              <a:rPr sz="2000" spc="-5" dirty="0">
                <a:latin typeface="Times New Roman"/>
                <a:cs typeface="Times New Roman"/>
              </a:rPr>
              <a:t>to</a:t>
            </a:r>
            <a:r>
              <a:rPr sz="2000" spc="320" dirty="0">
                <a:latin typeface="Times New Roman"/>
                <a:cs typeface="Times New Roman"/>
              </a:rPr>
              <a:t> </a:t>
            </a:r>
            <a:r>
              <a:rPr sz="2000" spc="-5" dirty="0">
                <a:latin typeface="Times New Roman"/>
                <a:cs typeface="Times New Roman"/>
              </a:rPr>
              <a:t>produce</a:t>
            </a:r>
            <a:r>
              <a:rPr sz="2000" spc="325" dirty="0">
                <a:latin typeface="Times New Roman"/>
                <a:cs typeface="Times New Roman"/>
              </a:rPr>
              <a:t> </a:t>
            </a:r>
            <a:r>
              <a:rPr sz="2000" spc="-20" dirty="0">
                <a:latin typeface="Times New Roman"/>
                <a:cs typeface="Times New Roman"/>
              </a:rPr>
              <a:t>electricity.</a:t>
            </a:r>
            <a:r>
              <a:rPr sz="2000" spc="325" dirty="0">
                <a:latin typeface="Times New Roman"/>
                <a:cs typeface="Times New Roman"/>
              </a:rPr>
              <a:t> </a:t>
            </a:r>
            <a:r>
              <a:rPr sz="2000" spc="-5" dirty="0">
                <a:latin typeface="Times New Roman"/>
                <a:cs typeface="Times New Roman"/>
              </a:rPr>
              <a:t>These</a:t>
            </a:r>
            <a:r>
              <a:rPr sz="2000" spc="320" dirty="0">
                <a:latin typeface="Times New Roman"/>
                <a:cs typeface="Times New Roman"/>
              </a:rPr>
              <a:t> </a:t>
            </a:r>
            <a:r>
              <a:rPr sz="2000" spc="-5" dirty="0">
                <a:latin typeface="Times New Roman"/>
                <a:cs typeface="Times New Roman"/>
              </a:rPr>
              <a:t>type</a:t>
            </a:r>
            <a:r>
              <a:rPr sz="2000" spc="330" dirty="0">
                <a:latin typeface="Times New Roman"/>
                <a:cs typeface="Times New Roman"/>
              </a:rPr>
              <a:t> </a:t>
            </a:r>
            <a:r>
              <a:rPr sz="2000" spc="-5" dirty="0">
                <a:latin typeface="Times New Roman"/>
                <a:cs typeface="Times New Roman"/>
              </a:rPr>
              <a:t>power</a:t>
            </a:r>
            <a:r>
              <a:rPr sz="2000" spc="325" dirty="0">
                <a:latin typeface="Times New Roman"/>
                <a:cs typeface="Times New Roman"/>
              </a:rPr>
              <a:t> </a:t>
            </a:r>
            <a:r>
              <a:rPr sz="2000" spc="-5" dirty="0">
                <a:latin typeface="Times New Roman"/>
                <a:cs typeface="Times New Roman"/>
              </a:rPr>
              <a:t>production</a:t>
            </a:r>
            <a:r>
              <a:rPr sz="2000" spc="335" dirty="0">
                <a:latin typeface="Times New Roman"/>
                <a:cs typeface="Times New Roman"/>
              </a:rPr>
              <a:t> </a:t>
            </a:r>
            <a:r>
              <a:rPr sz="2000" spc="-20" dirty="0">
                <a:latin typeface="Times New Roman"/>
                <a:cs typeface="Times New Roman"/>
              </a:rPr>
              <a:t>is </a:t>
            </a:r>
            <a:r>
              <a:rPr sz="2000" spc="-490" dirty="0">
                <a:latin typeface="Times New Roman"/>
                <a:cs typeface="Times New Roman"/>
              </a:rPr>
              <a:t> </a:t>
            </a:r>
            <a:r>
              <a:rPr sz="2000" spc="-5" dirty="0">
                <a:latin typeface="Times New Roman"/>
                <a:cs typeface="Times New Roman"/>
              </a:rPr>
              <a:t>quite popular </a:t>
            </a:r>
            <a:r>
              <a:rPr sz="2000" spc="-10" dirty="0">
                <a:latin typeface="Times New Roman"/>
                <a:cs typeface="Times New Roman"/>
              </a:rPr>
              <a:t>in </a:t>
            </a:r>
            <a:r>
              <a:rPr sz="2000" spc="-5" dirty="0">
                <a:latin typeface="Times New Roman"/>
                <a:cs typeface="Times New Roman"/>
              </a:rPr>
              <a:t>India, Nepal </a:t>
            </a:r>
            <a:r>
              <a:rPr sz="2000" dirty="0">
                <a:latin typeface="Times New Roman"/>
                <a:cs typeface="Times New Roman"/>
              </a:rPr>
              <a:t>and </a:t>
            </a:r>
            <a:r>
              <a:rPr sz="2000" spc="-5" dirty="0">
                <a:latin typeface="Times New Roman"/>
                <a:cs typeface="Times New Roman"/>
              </a:rPr>
              <a:t>China. The study </a:t>
            </a:r>
            <a:r>
              <a:rPr sz="2000" dirty="0">
                <a:latin typeface="Times New Roman"/>
                <a:cs typeface="Times New Roman"/>
              </a:rPr>
              <a:t>has </a:t>
            </a:r>
            <a:r>
              <a:rPr sz="2000" spc="-5" dirty="0">
                <a:latin typeface="Times New Roman"/>
                <a:cs typeface="Times New Roman"/>
              </a:rPr>
              <a:t>been found that night soil </a:t>
            </a:r>
            <a:r>
              <a:rPr sz="2000" dirty="0">
                <a:latin typeface="Times New Roman"/>
                <a:cs typeface="Times New Roman"/>
              </a:rPr>
              <a:t>from </a:t>
            </a:r>
            <a:r>
              <a:rPr sz="2000" spc="5" dirty="0">
                <a:latin typeface="Times New Roman"/>
                <a:cs typeface="Times New Roman"/>
              </a:rPr>
              <a:t> </a:t>
            </a:r>
            <a:r>
              <a:rPr sz="2000" dirty="0">
                <a:latin typeface="Times New Roman"/>
                <a:cs typeface="Times New Roman"/>
              </a:rPr>
              <a:t>40</a:t>
            </a:r>
            <a:r>
              <a:rPr sz="2000" spc="-15" dirty="0">
                <a:latin typeface="Times New Roman"/>
                <a:cs typeface="Times New Roman"/>
              </a:rPr>
              <a:t> </a:t>
            </a:r>
            <a:r>
              <a:rPr sz="2000" spc="-5" dirty="0">
                <a:latin typeface="Times New Roman"/>
                <a:cs typeface="Times New Roman"/>
              </a:rPr>
              <a:t>to </a:t>
            </a:r>
            <a:r>
              <a:rPr sz="2000" dirty="0">
                <a:latin typeface="Times New Roman"/>
                <a:cs typeface="Times New Roman"/>
              </a:rPr>
              <a:t>60</a:t>
            </a:r>
            <a:r>
              <a:rPr sz="2000" spc="-15" dirty="0">
                <a:latin typeface="Times New Roman"/>
                <a:cs typeface="Times New Roman"/>
              </a:rPr>
              <a:t> </a:t>
            </a:r>
            <a:r>
              <a:rPr sz="2000" dirty="0">
                <a:latin typeface="Times New Roman"/>
                <a:cs typeface="Times New Roman"/>
              </a:rPr>
              <a:t>people</a:t>
            </a:r>
            <a:r>
              <a:rPr sz="2000" spc="-20"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enough</a:t>
            </a:r>
            <a:r>
              <a:rPr sz="2000" spc="-35" dirty="0">
                <a:latin typeface="Times New Roman"/>
                <a:cs typeface="Times New Roman"/>
              </a:rPr>
              <a:t> </a:t>
            </a:r>
            <a:r>
              <a:rPr sz="2000" spc="-5" dirty="0">
                <a:latin typeface="Times New Roman"/>
                <a:cs typeface="Times New Roman"/>
              </a:rPr>
              <a:t>to </a:t>
            </a:r>
            <a:r>
              <a:rPr sz="2000" dirty="0">
                <a:latin typeface="Times New Roman"/>
                <a:cs typeface="Times New Roman"/>
              </a:rPr>
              <a:t>produce</a:t>
            </a:r>
            <a:r>
              <a:rPr sz="2000" spc="-30" dirty="0">
                <a:latin typeface="Times New Roman"/>
                <a:cs typeface="Times New Roman"/>
              </a:rPr>
              <a:t> </a:t>
            </a:r>
            <a:r>
              <a:rPr sz="2000" dirty="0">
                <a:latin typeface="Times New Roman"/>
                <a:cs typeface="Times New Roman"/>
              </a:rPr>
              <a:t>cooking</a:t>
            </a:r>
            <a:r>
              <a:rPr sz="2000" spc="-30" dirty="0">
                <a:latin typeface="Times New Roman"/>
                <a:cs typeface="Times New Roman"/>
              </a:rPr>
              <a:t> </a:t>
            </a:r>
            <a:r>
              <a:rPr sz="2000" dirty="0">
                <a:latin typeface="Times New Roman"/>
                <a:cs typeface="Times New Roman"/>
              </a:rPr>
              <a:t>gas</a:t>
            </a:r>
            <a:r>
              <a:rPr sz="2000" spc="-10" dirty="0">
                <a:latin typeface="Times New Roman"/>
                <a:cs typeface="Times New Roman"/>
              </a:rPr>
              <a:t> </a:t>
            </a:r>
            <a:r>
              <a:rPr sz="2000" dirty="0">
                <a:latin typeface="Times New Roman"/>
                <a:cs typeface="Times New Roman"/>
              </a:rPr>
              <a:t>for</a:t>
            </a:r>
            <a:r>
              <a:rPr sz="2000" spc="-25" dirty="0">
                <a:latin typeface="Times New Roman"/>
                <a:cs typeface="Times New Roman"/>
              </a:rPr>
              <a:t> </a:t>
            </a:r>
            <a:r>
              <a:rPr sz="2000" spc="5" dirty="0">
                <a:latin typeface="Times New Roman"/>
                <a:cs typeface="Times New Roman"/>
              </a:rPr>
              <a:t>one</a:t>
            </a:r>
            <a:r>
              <a:rPr sz="2000" spc="-25" dirty="0">
                <a:latin typeface="Times New Roman"/>
                <a:cs typeface="Times New Roman"/>
              </a:rPr>
              <a:t> family.</a:t>
            </a:r>
            <a:endParaRPr sz="2000">
              <a:latin typeface="Times New Roman"/>
              <a:cs typeface="Times New Roman"/>
            </a:endParaRPr>
          </a:p>
          <a:p>
            <a:pPr marL="12700" algn="just">
              <a:lnSpc>
                <a:spcPct val="100000"/>
              </a:lnSpc>
              <a:spcBef>
                <a:spcPts val="1200"/>
              </a:spcBef>
            </a:pPr>
            <a:r>
              <a:rPr sz="2000" i="1" dirty="0">
                <a:latin typeface="Times New Roman"/>
                <a:cs typeface="Times New Roman"/>
              </a:rPr>
              <a:t>Stirring</a:t>
            </a:r>
            <a:r>
              <a:rPr sz="2000" i="1" spc="-70" dirty="0">
                <a:latin typeface="Times New Roman"/>
                <a:cs typeface="Times New Roman"/>
              </a:rPr>
              <a:t> </a:t>
            </a:r>
            <a:r>
              <a:rPr sz="2000" i="1" dirty="0">
                <a:latin typeface="Times New Roman"/>
                <a:cs typeface="Times New Roman"/>
              </a:rPr>
              <a:t>Equipment:-</a:t>
            </a:r>
            <a:endParaRPr sz="2000">
              <a:latin typeface="Times New Roman"/>
              <a:cs typeface="Times New Roman"/>
            </a:endParaRPr>
          </a:p>
          <a:p>
            <a:pPr marL="12700">
              <a:lnSpc>
                <a:spcPct val="100000"/>
              </a:lnSpc>
              <a:spcBef>
                <a:spcPts val="1200"/>
              </a:spcBef>
            </a:pPr>
            <a:r>
              <a:rPr sz="2000" dirty="0">
                <a:latin typeface="Times New Roman"/>
                <a:cs typeface="Times New Roman"/>
              </a:rPr>
              <a:t>It</a:t>
            </a:r>
            <a:r>
              <a:rPr sz="2000" spc="-15" dirty="0">
                <a:latin typeface="Times New Roman"/>
                <a:cs typeface="Times New Roman"/>
              </a:rPr>
              <a:t> </a:t>
            </a:r>
            <a:r>
              <a:rPr sz="2000" dirty="0">
                <a:latin typeface="Times New Roman"/>
                <a:cs typeface="Times New Roman"/>
              </a:rPr>
              <a:t>is</a:t>
            </a:r>
            <a:r>
              <a:rPr sz="2000" spc="-20" dirty="0">
                <a:latin typeface="Times New Roman"/>
                <a:cs typeface="Times New Roman"/>
              </a:rPr>
              <a:t> </a:t>
            </a:r>
            <a:r>
              <a:rPr sz="2000" dirty="0">
                <a:latin typeface="Times New Roman"/>
                <a:cs typeface="Times New Roman"/>
              </a:rPr>
              <a:t>desirable</a:t>
            </a:r>
            <a:r>
              <a:rPr sz="2000" spc="-50" dirty="0">
                <a:latin typeface="Times New Roman"/>
                <a:cs typeface="Times New Roman"/>
              </a:rPr>
              <a:t> </a:t>
            </a:r>
            <a:r>
              <a:rPr sz="2000" dirty="0">
                <a:latin typeface="Times New Roman"/>
                <a:cs typeface="Times New Roman"/>
              </a:rPr>
              <a:t>that</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digesters</a:t>
            </a:r>
            <a:r>
              <a:rPr sz="2000" spc="-50"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thoroughly</a:t>
            </a:r>
            <a:r>
              <a:rPr sz="2000" spc="-45" dirty="0">
                <a:latin typeface="Times New Roman"/>
                <a:cs typeface="Times New Roman"/>
              </a:rPr>
              <a:t> </a:t>
            </a:r>
            <a:r>
              <a:rPr sz="2000" spc="-5" dirty="0">
                <a:latin typeface="Times New Roman"/>
                <a:cs typeface="Times New Roman"/>
              </a:rPr>
              <a:t>mixed</a:t>
            </a:r>
            <a:r>
              <a:rPr sz="2000" dirty="0">
                <a:latin typeface="Times New Roman"/>
                <a:cs typeface="Times New Roman"/>
              </a:rPr>
              <a:t> to:-</a:t>
            </a:r>
            <a:endParaRPr sz="2000">
              <a:latin typeface="Times New Roman"/>
              <a:cs typeface="Times New Roman"/>
            </a:endParaRPr>
          </a:p>
          <a:p>
            <a:pPr marL="469900" indent="-457200">
              <a:lnSpc>
                <a:spcPct val="100000"/>
              </a:lnSpc>
              <a:spcBef>
                <a:spcPts val="1200"/>
              </a:spcBef>
              <a:buAutoNum type="arabicPeriod"/>
              <a:tabLst>
                <a:tab pos="469265" algn="l"/>
                <a:tab pos="469900" algn="l"/>
              </a:tabLst>
            </a:pPr>
            <a:r>
              <a:rPr sz="2000" spc="-25" dirty="0">
                <a:latin typeface="Times New Roman"/>
                <a:cs typeface="Times New Roman"/>
              </a:rPr>
              <a:t>Avoid</a:t>
            </a:r>
            <a:r>
              <a:rPr sz="2000" spc="-3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spc="-5" dirty="0">
                <a:latin typeface="Times New Roman"/>
                <a:cs typeface="Times New Roman"/>
              </a:rPr>
              <a:t>formation</a:t>
            </a:r>
            <a:r>
              <a:rPr sz="2000" spc="-2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sink</a:t>
            </a:r>
            <a:r>
              <a:rPr sz="2000" spc="-10" dirty="0">
                <a:latin typeface="Times New Roman"/>
                <a:cs typeface="Times New Roman"/>
              </a:rPr>
              <a:t> </a:t>
            </a:r>
            <a:r>
              <a:rPr sz="2000" spc="-5" dirty="0">
                <a:latin typeface="Times New Roman"/>
                <a:cs typeface="Times New Roman"/>
              </a:rPr>
              <a:t>layers</a:t>
            </a:r>
            <a:r>
              <a:rPr sz="2000" spc="-20" dirty="0">
                <a:latin typeface="Times New Roman"/>
                <a:cs typeface="Times New Roman"/>
              </a:rPr>
              <a:t> </a:t>
            </a:r>
            <a:r>
              <a:rPr sz="2000" dirty="0">
                <a:latin typeface="Times New Roman"/>
                <a:cs typeface="Times New Roman"/>
              </a:rPr>
              <a:t>on</a:t>
            </a:r>
            <a:r>
              <a:rPr sz="2000" spc="-1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floor</a:t>
            </a:r>
            <a:r>
              <a:rPr sz="2000" spc="-2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fermenter,</a:t>
            </a:r>
            <a:endParaRPr sz="2000">
              <a:latin typeface="Times New Roman"/>
              <a:cs typeface="Times New Roman"/>
            </a:endParaRPr>
          </a:p>
          <a:p>
            <a:pPr marL="469900" marR="73025" indent="-457200">
              <a:lnSpc>
                <a:spcPct val="150000"/>
              </a:lnSpc>
              <a:buAutoNum type="arabicPeriod"/>
              <a:tabLst>
                <a:tab pos="469265" algn="l"/>
                <a:tab pos="469900" algn="l"/>
              </a:tabLst>
            </a:pPr>
            <a:r>
              <a:rPr sz="2000" spc="-25" dirty="0">
                <a:latin typeface="Times New Roman"/>
                <a:cs typeface="Times New Roman"/>
              </a:rPr>
              <a:t>Avoid</a:t>
            </a:r>
            <a:r>
              <a:rPr sz="2000" spc="-3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formation</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scum</a:t>
            </a:r>
            <a:r>
              <a:rPr sz="2000" spc="-20" dirty="0">
                <a:latin typeface="Times New Roman"/>
                <a:cs typeface="Times New Roman"/>
              </a:rPr>
              <a:t> </a:t>
            </a:r>
            <a:r>
              <a:rPr sz="2000" dirty="0">
                <a:latin typeface="Times New Roman"/>
                <a:cs typeface="Times New Roman"/>
              </a:rPr>
              <a:t>on</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uppermost</a:t>
            </a:r>
            <a:r>
              <a:rPr sz="2000" spc="-45" dirty="0">
                <a:latin typeface="Times New Roman"/>
                <a:cs typeface="Times New Roman"/>
              </a:rPr>
              <a:t> </a:t>
            </a:r>
            <a:r>
              <a:rPr sz="2000" dirty="0">
                <a:latin typeface="Times New Roman"/>
                <a:cs typeface="Times New Roman"/>
              </a:rPr>
              <a:t>surface</a:t>
            </a:r>
            <a:r>
              <a:rPr sz="2000" spc="-40" dirty="0">
                <a:latin typeface="Times New Roman"/>
                <a:cs typeface="Times New Roman"/>
              </a:rPr>
              <a:t> </a:t>
            </a:r>
            <a:r>
              <a:rPr sz="2000" dirty="0">
                <a:latin typeface="Times New Roman"/>
                <a:cs typeface="Times New Roman"/>
              </a:rPr>
              <a:t>of the</a:t>
            </a:r>
            <a:r>
              <a:rPr sz="2000" spc="-25" dirty="0">
                <a:latin typeface="Times New Roman"/>
                <a:cs typeface="Times New Roman"/>
              </a:rPr>
              <a:t> </a:t>
            </a:r>
            <a:r>
              <a:rPr sz="2000" dirty="0">
                <a:latin typeface="Times New Roman"/>
                <a:cs typeface="Times New Roman"/>
              </a:rPr>
              <a:t>substrate</a:t>
            </a:r>
            <a:r>
              <a:rPr sz="2000" spc="-30" dirty="0">
                <a:latin typeface="Times New Roman"/>
                <a:cs typeface="Times New Roman"/>
              </a:rPr>
              <a:t> </a:t>
            </a:r>
            <a:r>
              <a:rPr sz="2000" dirty="0">
                <a:latin typeface="Times New Roman"/>
                <a:cs typeface="Times New Roman"/>
              </a:rPr>
              <a:t>resulting</a:t>
            </a:r>
            <a:r>
              <a:rPr sz="2000" spc="-40" dirty="0">
                <a:latin typeface="Times New Roman"/>
                <a:cs typeface="Times New Roman"/>
              </a:rPr>
              <a:t> </a:t>
            </a:r>
            <a:r>
              <a:rPr sz="2000" dirty="0">
                <a:latin typeface="Times New Roman"/>
                <a:cs typeface="Times New Roman"/>
              </a:rPr>
              <a:t>in </a:t>
            </a:r>
            <a:r>
              <a:rPr sz="2000" spc="-484"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cooking</a:t>
            </a:r>
            <a:r>
              <a:rPr sz="2000" spc="-4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system,</a:t>
            </a:r>
            <a:endParaRPr sz="2000">
              <a:latin typeface="Times New Roman"/>
              <a:cs typeface="Times New Roman"/>
            </a:endParaRPr>
          </a:p>
          <a:p>
            <a:pPr marL="469900" indent="-457200">
              <a:lnSpc>
                <a:spcPct val="100000"/>
              </a:lnSpc>
              <a:spcBef>
                <a:spcPts val="1200"/>
              </a:spcBef>
              <a:buAutoNum type="arabicPeriod"/>
              <a:tabLst>
                <a:tab pos="469265" algn="l"/>
                <a:tab pos="469900" algn="l"/>
              </a:tabLst>
            </a:pPr>
            <a:r>
              <a:rPr sz="2000" spc="-5" dirty="0">
                <a:latin typeface="Times New Roman"/>
                <a:cs typeface="Times New Roman"/>
              </a:rPr>
              <a:t>Maintain</a:t>
            </a:r>
            <a:r>
              <a:rPr sz="2000" spc="-15"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dirty="0">
                <a:latin typeface="Times New Roman"/>
                <a:cs typeface="Times New Roman"/>
              </a:rPr>
              <a:t>uniform</a:t>
            </a:r>
            <a:r>
              <a:rPr sz="2000" spc="-55" dirty="0">
                <a:latin typeface="Times New Roman"/>
                <a:cs typeface="Times New Roman"/>
              </a:rPr>
              <a:t> </a:t>
            </a:r>
            <a:r>
              <a:rPr sz="2000" spc="-5" dirty="0">
                <a:latin typeface="Times New Roman"/>
                <a:cs typeface="Times New Roman"/>
              </a:rPr>
              <a:t>temperature,</a:t>
            </a:r>
            <a:endParaRPr sz="2000">
              <a:latin typeface="Times New Roman"/>
              <a:cs typeface="Times New Roman"/>
            </a:endParaRPr>
          </a:p>
          <a:p>
            <a:pPr marL="469900" indent="-457200">
              <a:lnSpc>
                <a:spcPct val="100000"/>
              </a:lnSpc>
              <a:spcBef>
                <a:spcPts val="1205"/>
              </a:spcBef>
              <a:buAutoNum type="arabicPeriod"/>
              <a:tabLst>
                <a:tab pos="469265" algn="l"/>
                <a:tab pos="469900" algn="l"/>
              </a:tabLst>
            </a:pPr>
            <a:r>
              <a:rPr sz="2000" spc="-5" dirty="0">
                <a:latin typeface="Times New Roman"/>
                <a:cs typeface="Times New Roman"/>
              </a:rPr>
              <a:t>Maintain</a:t>
            </a:r>
            <a:r>
              <a:rPr sz="2000" spc="-15"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dirty="0">
                <a:latin typeface="Times New Roman"/>
                <a:cs typeface="Times New Roman"/>
              </a:rPr>
              <a:t>uniform</a:t>
            </a:r>
            <a:r>
              <a:rPr sz="2000" spc="-55" dirty="0">
                <a:latin typeface="Times New Roman"/>
                <a:cs typeface="Times New Roman"/>
              </a:rPr>
              <a:t> </a:t>
            </a:r>
            <a:r>
              <a:rPr sz="2000" dirty="0">
                <a:latin typeface="Times New Roman"/>
                <a:cs typeface="Times New Roman"/>
              </a:rPr>
              <a:t>food</a:t>
            </a:r>
            <a:r>
              <a:rPr sz="2000" spc="-25" dirty="0">
                <a:latin typeface="Times New Roman"/>
                <a:cs typeface="Times New Roman"/>
              </a:rPr>
              <a:t> </a:t>
            </a:r>
            <a:r>
              <a:rPr sz="2000" spc="-10" dirty="0">
                <a:latin typeface="Times New Roman"/>
                <a:cs typeface="Times New Roman"/>
              </a:rPr>
              <a:t>stuff</a:t>
            </a:r>
            <a:r>
              <a:rPr sz="2000" spc="-3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bacteria.</a:t>
            </a:r>
            <a:endParaRPr sz="2000">
              <a:latin typeface="Times New Roman"/>
              <a:cs typeface="Times New Roman"/>
            </a:endParaRPr>
          </a:p>
          <a:p>
            <a:pPr marL="12700" marR="30480" indent="914400" algn="just">
              <a:lnSpc>
                <a:spcPct val="150000"/>
              </a:lnSpc>
            </a:pPr>
            <a:r>
              <a:rPr sz="2000" dirty="0">
                <a:latin typeface="Times New Roman"/>
                <a:cs typeface="Times New Roman"/>
              </a:rPr>
              <a:t>Usually</a:t>
            </a:r>
            <a:r>
              <a:rPr sz="2000" spc="-35" dirty="0">
                <a:latin typeface="Times New Roman"/>
                <a:cs typeface="Times New Roman"/>
              </a:rPr>
              <a:t> </a:t>
            </a:r>
            <a:r>
              <a:rPr sz="2000" spc="-5" dirty="0">
                <a:latin typeface="Times New Roman"/>
                <a:cs typeface="Times New Roman"/>
              </a:rPr>
              <a:t>mechanical</a:t>
            </a:r>
            <a:r>
              <a:rPr sz="2000" spc="-10" dirty="0">
                <a:latin typeface="Times New Roman"/>
                <a:cs typeface="Times New Roman"/>
              </a:rPr>
              <a:t> </a:t>
            </a:r>
            <a:r>
              <a:rPr sz="2000" dirty="0">
                <a:latin typeface="Times New Roman"/>
                <a:cs typeface="Times New Roman"/>
              </a:rPr>
              <a:t>stirring</a:t>
            </a:r>
            <a:r>
              <a:rPr sz="2000" spc="-35" dirty="0">
                <a:latin typeface="Times New Roman"/>
                <a:cs typeface="Times New Roman"/>
              </a:rPr>
              <a:t> </a:t>
            </a:r>
            <a:r>
              <a:rPr sz="2000" spc="-5" dirty="0">
                <a:latin typeface="Times New Roman"/>
                <a:cs typeface="Times New Roman"/>
              </a:rPr>
              <a:t>equipment</a:t>
            </a:r>
            <a:r>
              <a:rPr sz="2000" spc="484" dirty="0">
                <a:latin typeface="Times New Roman"/>
                <a:cs typeface="Times New Roman"/>
              </a:rPr>
              <a:t> </a:t>
            </a:r>
            <a:r>
              <a:rPr sz="2000" dirty="0">
                <a:latin typeface="Times New Roman"/>
                <a:cs typeface="Times New Roman"/>
              </a:rPr>
              <a:t>is</a:t>
            </a:r>
            <a:r>
              <a:rPr sz="2000" spc="-5" dirty="0">
                <a:latin typeface="Times New Roman"/>
                <a:cs typeface="Times New Roman"/>
              </a:rPr>
              <a:t> </a:t>
            </a:r>
            <a:r>
              <a:rPr sz="2000" dirty="0">
                <a:latin typeface="Times New Roman"/>
                <a:cs typeface="Times New Roman"/>
              </a:rPr>
              <a:t>used</a:t>
            </a:r>
            <a:r>
              <a:rPr sz="2000" spc="-10" dirty="0">
                <a:latin typeface="Times New Roman"/>
                <a:cs typeface="Times New Roman"/>
              </a:rPr>
              <a:t> </a:t>
            </a:r>
            <a:r>
              <a:rPr sz="2000" dirty="0">
                <a:latin typeface="Times New Roman"/>
                <a:cs typeface="Times New Roman"/>
              </a:rPr>
              <a:t>for</a:t>
            </a:r>
            <a:r>
              <a:rPr sz="2000" spc="-2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mixing</a:t>
            </a:r>
            <a:r>
              <a:rPr sz="2000" spc="-1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substrate. </a:t>
            </a:r>
            <a:r>
              <a:rPr sz="2000" spc="-490" dirty="0">
                <a:latin typeface="Times New Roman"/>
                <a:cs typeface="Times New Roman"/>
              </a:rPr>
              <a:t> </a:t>
            </a:r>
            <a:r>
              <a:rPr sz="2000" dirty="0">
                <a:latin typeface="Times New Roman"/>
                <a:cs typeface="Times New Roman"/>
              </a:rPr>
              <a:t>Other</a:t>
            </a:r>
            <a:r>
              <a:rPr sz="2000" spc="-5" dirty="0">
                <a:latin typeface="Times New Roman"/>
                <a:cs typeface="Times New Roman"/>
              </a:rPr>
              <a:t> equipments</a:t>
            </a:r>
            <a:r>
              <a:rPr sz="2000" spc="-25" dirty="0">
                <a:latin typeface="Times New Roman"/>
                <a:cs typeface="Times New Roman"/>
              </a:rPr>
              <a:t> </a:t>
            </a:r>
            <a:r>
              <a:rPr sz="2000" spc="-5" dirty="0">
                <a:latin typeface="Times New Roman"/>
                <a:cs typeface="Times New Roman"/>
              </a:rPr>
              <a:t>like</a:t>
            </a:r>
            <a:r>
              <a:rPr sz="2000" spc="10" dirty="0">
                <a:latin typeface="Times New Roman"/>
                <a:cs typeface="Times New Roman"/>
              </a:rPr>
              <a:t> </a:t>
            </a:r>
            <a:r>
              <a:rPr sz="2000" spc="-5" dirty="0">
                <a:latin typeface="Times New Roman"/>
                <a:cs typeface="Times New Roman"/>
              </a:rPr>
              <a:t>circulation</a:t>
            </a:r>
            <a:r>
              <a:rPr sz="2000" spc="-25" dirty="0">
                <a:latin typeface="Times New Roman"/>
                <a:cs typeface="Times New Roman"/>
              </a:rPr>
              <a:t> </a:t>
            </a:r>
            <a:r>
              <a:rPr sz="2000" spc="-5" dirty="0">
                <a:latin typeface="Times New Roman"/>
                <a:cs typeface="Times New Roman"/>
              </a:rPr>
              <a:t>pump, </a:t>
            </a:r>
            <a:r>
              <a:rPr sz="2000" dirty="0">
                <a:latin typeface="Times New Roman"/>
                <a:cs typeface="Times New Roman"/>
              </a:rPr>
              <a:t>gas</a:t>
            </a:r>
            <a:r>
              <a:rPr sz="2000" spc="10" dirty="0">
                <a:latin typeface="Times New Roman"/>
                <a:cs typeface="Times New Roman"/>
              </a:rPr>
              <a:t> </a:t>
            </a:r>
            <a:r>
              <a:rPr sz="2000" spc="-5" dirty="0">
                <a:latin typeface="Times New Roman"/>
                <a:cs typeface="Times New Roman"/>
              </a:rPr>
              <a:t>compression,</a:t>
            </a:r>
            <a:r>
              <a:rPr sz="2000" spc="-20" dirty="0">
                <a:latin typeface="Times New Roman"/>
                <a:cs typeface="Times New Roman"/>
              </a:rPr>
              <a:t> </a:t>
            </a:r>
            <a:r>
              <a:rPr sz="2000" dirty="0">
                <a:latin typeface="Times New Roman"/>
                <a:cs typeface="Times New Roman"/>
              </a:rPr>
              <a:t>valve</a:t>
            </a:r>
            <a:r>
              <a:rPr sz="2000" spc="-10" dirty="0">
                <a:latin typeface="Times New Roman"/>
                <a:cs typeface="Times New Roman"/>
              </a:rPr>
              <a:t> </a:t>
            </a:r>
            <a:r>
              <a:rPr sz="2000" dirty="0">
                <a:latin typeface="Times New Roman"/>
                <a:cs typeface="Times New Roman"/>
              </a:rPr>
              <a:t>gear</a:t>
            </a:r>
            <a:r>
              <a:rPr sz="2000" spc="-5" dirty="0">
                <a:latin typeface="Times New Roman"/>
                <a:cs typeface="Times New Roman"/>
              </a:rPr>
              <a:t> </a:t>
            </a:r>
            <a:r>
              <a:rPr sz="2000" dirty="0">
                <a:latin typeface="Times New Roman"/>
                <a:cs typeface="Times New Roman"/>
              </a:rPr>
              <a:t>are </a:t>
            </a:r>
            <a:r>
              <a:rPr sz="2000" spc="-5" dirty="0">
                <a:latin typeface="Times New Roman"/>
                <a:cs typeface="Times New Roman"/>
              </a:rPr>
              <a:t>also</a:t>
            </a:r>
            <a:r>
              <a:rPr sz="2000" dirty="0">
                <a:latin typeface="Times New Roman"/>
                <a:cs typeface="Times New Roman"/>
              </a:rPr>
              <a:t> used</a:t>
            </a:r>
            <a:r>
              <a:rPr sz="2000" spc="-5" dirty="0">
                <a:latin typeface="Times New Roman"/>
                <a:cs typeface="Times New Roman"/>
              </a:rPr>
              <a:t> </a:t>
            </a:r>
            <a:r>
              <a:rPr sz="2000" dirty="0">
                <a:latin typeface="Times New Roman"/>
                <a:cs typeface="Times New Roman"/>
              </a:rPr>
              <a:t>for</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839" y="1937969"/>
            <a:ext cx="8843010" cy="4855845"/>
          </a:xfrm>
          <a:prstGeom prst="rect">
            <a:avLst/>
          </a:prstGeom>
        </p:spPr>
        <p:txBody>
          <a:bodyPr vert="horz" wrap="square" lIns="0" tIns="12700" rIns="0" bIns="0" rtlCol="0">
            <a:spAutoFit/>
          </a:bodyPr>
          <a:lstStyle/>
          <a:p>
            <a:pPr marL="50800">
              <a:lnSpc>
                <a:spcPct val="100000"/>
              </a:lnSpc>
              <a:spcBef>
                <a:spcPts val="100"/>
              </a:spcBef>
              <a:tabLst>
                <a:tab pos="583565" algn="l"/>
              </a:tabLst>
            </a:pPr>
            <a:r>
              <a:rPr sz="2400" b="1" spc="-5" dirty="0">
                <a:latin typeface="Times New Roman"/>
                <a:cs typeface="Times New Roman"/>
              </a:rPr>
              <a:t>1.3	</a:t>
            </a:r>
            <a:r>
              <a:rPr sz="2400" b="1" dirty="0">
                <a:latin typeface="Times New Roman"/>
                <a:cs typeface="Times New Roman"/>
              </a:rPr>
              <a:t>Origin</a:t>
            </a:r>
            <a:r>
              <a:rPr sz="2400" b="1" spc="-35" dirty="0">
                <a:latin typeface="Times New Roman"/>
                <a:cs typeface="Times New Roman"/>
              </a:rPr>
              <a:t> </a:t>
            </a:r>
            <a:r>
              <a:rPr sz="2400" b="1" dirty="0">
                <a:latin typeface="Times New Roman"/>
                <a:cs typeface="Times New Roman"/>
              </a:rPr>
              <a:t>of</a:t>
            </a:r>
            <a:r>
              <a:rPr sz="2400" b="1" spc="-15" dirty="0">
                <a:latin typeface="Times New Roman"/>
                <a:cs typeface="Times New Roman"/>
              </a:rPr>
              <a:t> </a:t>
            </a:r>
            <a:r>
              <a:rPr sz="2400" b="1" spc="-5" dirty="0">
                <a:latin typeface="Times New Roman"/>
                <a:cs typeface="Times New Roman"/>
              </a:rPr>
              <a:t>Renewable</a:t>
            </a:r>
            <a:r>
              <a:rPr sz="2400" b="1" spc="15" dirty="0">
                <a:latin typeface="Times New Roman"/>
                <a:cs typeface="Times New Roman"/>
              </a:rPr>
              <a:t> </a:t>
            </a:r>
            <a:r>
              <a:rPr sz="2400" b="1" spc="-5" dirty="0">
                <a:latin typeface="Times New Roman"/>
                <a:cs typeface="Times New Roman"/>
              </a:rPr>
              <a:t>Energy Sources:-</a:t>
            </a:r>
            <a:endParaRPr sz="2400">
              <a:latin typeface="Times New Roman"/>
              <a:cs typeface="Times New Roman"/>
            </a:endParaRPr>
          </a:p>
          <a:p>
            <a:pPr marL="50800" marR="46990">
              <a:lnSpc>
                <a:spcPct val="100000"/>
              </a:lnSpc>
              <a:spcBef>
                <a:spcPts val="1720"/>
              </a:spcBef>
            </a:pPr>
            <a:r>
              <a:rPr sz="2400" spc="-5" dirty="0">
                <a:latin typeface="Times New Roman"/>
                <a:cs typeface="Times New Roman"/>
              </a:rPr>
              <a:t>All </a:t>
            </a:r>
            <a:r>
              <a:rPr sz="2400" dirty="0">
                <a:latin typeface="Times New Roman"/>
                <a:cs typeface="Times New Roman"/>
              </a:rPr>
              <a:t>available </a:t>
            </a:r>
            <a:r>
              <a:rPr sz="2400" spc="-10" dirty="0">
                <a:latin typeface="Times New Roman"/>
                <a:cs typeface="Times New Roman"/>
              </a:rPr>
              <a:t>energy </a:t>
            </a:r>
            <a:r>
              <a:rPr sz="2400" spc="-5" dirty="0">
                <a:latin typeface="Times New Roman"/>
                <a:cs typeface="Times New Roman"/>
              </a:rPr>
              <a:t>sources </a:t>
            </a:r>
            <a:r>
              <a:rPr sz="2400" dirty="0">
                <a:latin typeface="Times New Roman"/>
                <a:cs typeface="Times New Roman"/>
              </a:rPr>
              <a:t>in the </a:t>
            </a:r>
            <a:r>
              <a:rPr sz="2400" spc="-5" dirty="0">
                <a:latin typeface="Times New Roman"/>
                <a:cs typeface="Times New Roman"/>
              </a:rPr>
              <a:t>world </a:t>
            </a:r>
            <a:r>
              <a:rPr sz="2400" dirty="0">
                <a:latin typeface="Times New Roman"/>
                <a:cs typeface="Times New Roman"/>
              </a:rPr>
              <a:t>that </a:t>
            </a:r>
            <a:r>
              <a:rPr sz="2400" spc="-5" dirty="0">
                <a:latin typeface="Times New Roman"/>
                <a:cs typeface="Times New Roman"/>
              </a:rPr>
              <a:t>come </a:t>
            </a:r>
            <a:r>
              <a:rPr sz="2400" dirty="0">
                <a:latin typeface="Times New Roman"/>
                <a:cs typeface="Times New Roman"/>
              </a:rPr>
              <a:t>from three </a:t>
            </a:r>
            <a:r>
              <a:rPr sz="2400" spc="-10" dirty="0">
                <a:latin typeface="Times New Roman"/>
                <a:cs typeface="Times New Roman"/>
              </a:rPr>
              <a:t>different </a:t>
            </a:r>
            <a:r>
              <a:rPr sz="2400" spc="-590" dirty="0">
                <a:latin typeface="Times New Roman"/>
                <a:cs typeface="Times New Roman"/>
              </a:rPr>
              <a:t> </a:t>
            </a:r>
            <a:r>
              <a:rPr sz="2400" spc="-5" dirty="0">
                <a:latin typeface="Times New Roman"/>
                <a:cs typeface="Times New Roman"/>
              </a:rPr>
              <a:t>primary</a:t>
            </a:r>
            <a:r>
              <a:rPr sz="2400" spc="-15" dirty="0">
                <a:latin typeface="Times New Roman"/>
                <a:cs typeface="Times New Roman"/>
              </a:rPr>
              <a:t> </a:t>
            </a:r>
            <a:r>
              <a:rPr sz="2400" spc="-10" dirty="0">
                <a:latin typeface="Times New Roman"/>
                <a:cs typeface="Times New Roman"/>
              </a:rPr>
              <a:t>energy</a:t>
            </a:r>
            <a:r>
              <a:rPr sz="2400" spc="-15" dirty="0">
                <a:latin typeface="Times New Roman"/>
                <a:cs typeface="Times New Roman"/>
              </a:rPr>
              <a:t> </a:t>
            </a:r>
            <a:r>
              <a:rPr sz="2400" dirty="0">
                <a:latin typeface="Times New Roman"/>
                <a:cs typeface="Times New Roman"/>
              </a:rPr>
              <a:t>sources.</a:t>
            </a:r>
            <a:endParaRPr sz="2400">
              <a:latin typeface="Times New Roman"/>
              <a:cs typeface="Times New Roman"/>
            </a:endParaRPr>
          </a:p>
          <a:p>
            <a:pPr marL="565785" indent="-515620">
              <a:lnSpc>
                <a:spcPct val="100000"/>
              </a:lnSpc>
              <a:spcBef>
                <a:spcPts val="925"/>
              </a:spcBef>
              <a:buAutoNum type="romanLcParenBoth"/>
              <a:tabLst>
                <a:tab pos="565785" algn="l"/>
                <a:tab pos="566420" algn="l"/>
              </a:tabLst>
            </a:pPr>
            <a:r>
              <a:rPr sz="2400" dirty="0">
                <a:latin typeface="Times New Roman"/>
                <a:cs typeface="Times New Roman"/>
              </a:rPr>
              <a:t>Isotropic</a:t>
            </a:r>
            <a:r>
              <a:rPr sz="2400" spc="-40" dirty="0">
                <a:latin typeface="Times New Roman"/>
                <a:cs typeface="Times New Roman"/>
              </a:rPr>
              <a:t> </a:t>
            </a:r>
            <a:r>
              <a:rPr sz="2400" dirty="0">
                <a:latin typeface="Times New Roman"/>
                <a:cs typeface="Times New Roman"/>
              </a:rPr>
              <a:t>dissociation</a:t>
            </a:r>
            <a:r>
              <a:rPr sz="2400" spc="-45"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core</a:t>
            </a:r>
            <a:r>
              <a:rPr sz="2400" spc="-2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earth.</a:t>
            </a:r>
            <a:endParaRPr sz="2400">
              <a:latin typeface="Times New Roman"/>
              <a:cs typeface="Times New Roman"/>
            </a:endParaRPr>
          </a:p>
          <a:p>
            <a:pPr marL="565785" indent="-515620">
              <a:lnSpc>
                <a:spcPct val="100000"/>
              </a:lnSpc>
              <a:spcBef>
                <a:spcPts val="1440"/>
              </a:spcBef>
              <a:buAutoNum type="romanLcParenBoth"/>
              <a:tabLst>
                <a:tab pos="565785" algn="l"/>
                <a:tab pos="566420" algn="l"/>
              </a:tabLst>
            </a:pPr>
            <a:r>
              <a:rPr sz="2400" spc="-5" dirty="0">
                <a:latin typeface="Times New Roman"/>
                <a:cs typeface="Times New Roman"/>
              </a:rPr>
              <a:t>Movements</a:t>
            </a:r>
            <a:r>
              <a:rPr sz="2400" spc="-15" dirty="0">
                <a:latin typeface="Times New Roman"/>
                <a:cs typeface="Times New Roman"/>
              </a:rPr>
              <a:t> </a:t>
            </a:r>
            <a:r>
              <a:rPr sz="2400" dirty="0">
                <a:latin typeface="Times New Roman"/>
                <a:cs typeface="Times New Roman"/>
              </a:rPr>
              <a:t>of</a:t>
            </a:r>
            <a:r>
              <a:rPr sz="2400" spc="-15" dirty="0">
                <a:latin typeface="Times New Roman"/>
                <a:cs typeface="Times New Roman"/>
              </a:rPr>
              <a:t> </a:t>
            </a:r>
            <a:r>
              <a:rPr sz="2400" dirty="0">
                <a:latin typeface="Times New Roman"/>
                <a:cs typeface="Times New Roman"/>
              </a:rPr>
              <a:t>the</a:t>
            </a:r>
            <a:r>
              <a:rPr sz="2400" spc="-30" dirty="0">
                <a:latin typeface="Times New Roman"/>
                <a:cs typeface="Times New Roman"/>
              </a:rPr>
              <a:t> </a:t>
            </a:r>
            <a:r>
              <a:rPr sz="2400" dirty="0">
                <a:latin typeface="Times New Roman"/>
                <a:cs typeface="Times New Roman"/>
              </a:rPr>
              <a:t>planets</a:t>
            </a:r>
            <a:endParaRPr sz="2400">
              <a:latin typeface="Times New Roman"/>
              <a:cs typeface="Times New Roman"/>
            </a:endParaRPr>
          </a:p>
          <a:p>
            <a:pPr marL="565785" indent="-515620">
              <a:lnSpc>
                <a:spcPct val="100000"/>
              </a:lnSpc>
              <a:spcBef>
                <a:spcPts val="1440"/>
              </a:spcBef>
              <a:buAutoNum type="romanLcParenBoth"/>
              <a:tabLst>
                <a:tab pos="566420" algn="l"/>
              </a:tabLst>
            </a:pPr>
            <a:r>
              <a:rPr sz="2400" spc="-5" dirty="0">
                <a:latin typeface="Times New Roman"/>
                <a:cs typeface="Times New Roman"/>
              </a:rPr>
              <a:t>Thermonuclear</a:t>
            </a:r>
            <a:r>
              <a:rPr sz="2400" spc="-30" dirty="0">
                <a:latin typeface="Times New Roman"/>
                <a:cs typeface="Times New Roman"/>
              </a:rPr>
              <a:t> </a:t>
            </a:r>
            <a:r>
              <a:rPr sz="2400" dirty="0">
                <a:latin typeface="Times New Roman"/>
                <a:cs typeface="Times New Roman"/>
              </a:rPr>
              <a:t>reactions</a:t>
            </a:r>
            <a:r>
              <a:rPr sz="2400" spc="-40"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earth.</a:t>
            </a:r>
            <a:endParaRPr sz="2400">
              <a:latin typeface="Times New Roman"/>
              <a:cs typeface="Times New Roman"/>
            </a:endParaRPr>
          </a:p>
          <a:p>
            <a:pPr marL="50800" marR="43180">
              <a:lnSpc>
                <a:spcPct val="148400"/>
              </a:lnSpc>
              <a:spcBef>
                <a:spcPts val="45"/>
              </a:spcBef>
            </a:pPr>
            <a:r>
              <a:rPr sz="2400" dirty="0">
                <a:latin typeface="Times New Roman"/>
                <a:cs typeface="Times New Roman"/>
              </a:rPr>
              <a:t>* </a:t>
            </a:r>
            <a:r>
              <a:rPr sz="2000" dirty="0">
                <a:latin typeface="Times New Roman"/>
                <a:cs typeface="Times New Roman"/>
              </a:rPr>
              <a:t>The </a:t>
            </a:r>
            <a:r>
              <a:rPr sz="2000" spc="-5" dirty="0">
                <a:latin typeface="Times New Roman"/>
                <a:cs typeface="Times New Roman"/>
              </a:rPr>
              <a:t>largest energy </a:t>
            </a:r>
            <a:r>
              <a:rPr sz="2000" dirty="0">
                <a:latin typeface="Times New Roman"/>
                <a:cs typeface="Times New Roman"/>
              </a:rPr>
              <a:t>flow </a:t>
            </a:r>
            <a:r>
              <a:rPr sz="2000" spc="-5" dirty="0">
                <a:latin typeface="Times New Roman"/>
                <a:cs typeface="Times New Roman"/>
              </a:rPr>
              <a:t>comes </a:t>
            </a:r>
            <a:r>
              <a:rPr sz="2000" dirty="0">
                <a:latin typeface="Times New Roman"/>
                <a:cs typeface="Times New Roman"/>
              </a:rPr>
              <a:t>from solar radiation, which is also responsible for </a:t>
            </a:r>
            <a:r>
              <a:rPr sz="2000" spc="5" dirty="0">
                <a:latin typeface="Times New Roman"/>
                <a:cs typeface="Times New Roman"/>
              </a:rPr>
              <a:t> </a:t>
            </a:r>
            <a:r>
              <a:rPr sz="2000" dirty="0">
                <a:latin typeface="Times New Roman"/>
                <a:cs typeface="Times New Roman"/>
              </a:rPr>
              <a:t>the development of fossil </a:t>
            </a:r>
            <a:r>
              <a:rPr sz="2000" spc="-5" dirty="0">
                <a:latin typeface="Times New Roman"/>
                <a:cs typeface="Times New Roman"/>
              </a:rPr>
              <a:t>energy </a:t>
            </a:r>
            <a:r>
              <a:rPr sz="2000" dirty="0">
                <a:latin typeface="Times New Roman"/>
                <a:cs typeface="Times New Roman"/>
              </a:rPr>
              <a:t>sources, </a:t>
            </a:r>
            <a:r>
              <a:rPr sz="2000" spc="-5" dirty="0">
                <a:latin typeface="Times New Roman"/>
                <a:cs typeface="Times New Roman"/>
              </a:rPr>
              <a:t>namely oil, coal </a:t>
            </a:r>
            <a:r>
              <a:rPr sz="2000" dirty="0">
                <a:latin typeface="Times New Roman"/>
                <a:cs typeface="Times New Roman"/>
              </a:rPr>
              <a:t>and gas</a:t>
            </a:r>
            <a:r>
              <a:rPr sz="2000" spc="5" dirty="0">
                <a:latin typeface="Times New Roman"/>
                <a:cs typeface="Times New Roman"/>
              </a:rPr>
              <a:t> </a:t>
            </a:r>
            <a:r>
              <a:rPr sz="2000" dirty="0">
                <a:latin typeface="Times New Roman"/>
                <a:cs typeface="Times New Roman"/>
              </a:rPr>
              <a:t>due to bio </a:t>
            </a:r>
            <a:r>
              <a:rPr sz="2000" spc="5" dirty="0">
                <a:latin typeface="Times New Roman"/>
                <a:cs typeface="Times New Roman"/>
              </a:rPr>
              <a:t> </a:t>
            </a:r>
            <a:r>
              <a:rPr sz="2000" dirty="0">
                <a:latin typeface="Times New Roman"/>
                <a:cs typeface="Times New Roman"/>
              </a:rPr>
              <a:t>conversion which has occurred </a:t>
            </a:r>
            <a:r>
              <a:rPr sz="2000" spc="-5" dirty="0">
                <a:latin typeface="Times New Roman"/>
                <a:cs typeface="Times New Roman"/>
              </a:rPr>
              <a:t>million years </a:t>
            </a:r>
            <a:r>
              <a:rPr sz="2000" dirty="0">
                <a:latin typeface="Times New Roman"/>
                <a:cs typeface="Times New Roman"/>
              </a:rPr>
              <a:t>ago. All available natural renewable </a:t>
            </a:r>
            <a:r>
              <a:rPr sz="2000" spc="5" dirty="0">
                <a:latin typeface="Times New Roman"/>
                <a:cs typeface="Times New Roman"/>
              </a:rPr>
              <a:t> </a:t>
            </a:r>
            <a:r>
              <a:rPr sz="2000" spc="-5" dirty="0">
                <a:latin typeface="Times New Roman"/>
                <a:cs typeface="Times New Roman"/>
              </a:rPr>
              <a:t>energy</a:t>
            </a:r>
            <a:r>
              <a:rPr sz="2000" spc="-25" dirty="0">
                <a:latin typeface="Times New Roman"/>
                <a:cs typeface="Times New Roman"/>
              </a:rPr>
              <a:t> </a:t>
            </a:r>
            <a:r>
              <a:rPr sz="2000" dirty="0">
                <a:latin typeface="Times New Roman"/>
                <a:cs typeface="Times New Roman"/>
              </a:rPr>
              <a:t>sources</a:t>
            </a:r>
            <a:r>
              <a:rPr sz="2000" spc="-45"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presented</a:t>
            </a:r>
            <a:r>
              <a:rPr sz="2000" spc="-4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diagram</a:t>
            </a:r>
            <a:r>
              <a:rPr sz="2000" spc="-40" dirty="0">
                <a:latin typeface="Times New Roman"/>
                <a:cs typeface="Times New Roman"/>
              </a:rPr>
              <a:t> </a:t>
            </a:r>
            <a:r>
              <a:rPr sz="2000" dirty="0">
                <a:latin typeface="Times New Roman"/>
                <a:cs typeface="Times New Roman"/>
              </a:rPr>
              <a:t>and their</a:t>
            </a:r>
            <a:r>
              <a:rPr sz="2000" spc="-15" dirty="0">
                <a:latin typeface="Times New Roman"/>
                <a:cs typeface="Times New Roman"/>
              </a:rPr>
              <a:t> </a:t>
            </a:r>
            <a:r>
              <a:rPr sz="2000" dirty="0">
                <a:latin typeface="Times New Roman"/>
                <a:cs typeface="Times New Roman"/>
              </a:rPr>
              <a:t>conversion</a:t>
            </a:r>
            <a:r>
              <a:rPr sz="2000" spc="-35" dirty="0">
                <a:latin typeface="Times New Roman"/>
                <a:cs typeface="Times New Roman"/>
              </a:rPr>
              <a:t> </a:t>
            </a:r>
            <a:r>
              <a:rPr sz="2000" dirty="0">
                <a:latin typeface="Times New Roman"/>
                <a:cs typeface="Times New Roman"/>
              </a:rPr>
              <a:t>is also</a:t>
            </a:r>
            <a:r>
              <a:rPr sz="2000" spc="-20" dirty="0">
                <a:latin typeface="Times New Roman"/>
                <a:cs typeface="Times New Roman"/>
              </a:rPr>
              <a:t> </a:t>
            </a:r>
            <a:r>
              <a:rPr sz="2000" dirty="0">
                <a:latin typeface="Times New Roman"/>
                <a:cs typeface="Times New Roman"/>
              </a:rPr>
              <a:t>shown</a:t>
            </a:r>
            <a:r>
              <a:rPr sz="2000" spc="-25" dirty="0">
                <a:latin typeface="Times New Roman"/>
                <a:cs typeface="Times New Roman"/>
              </a:rPr>
              <a:t> </a:t>
            </a:r>
            <a:r>
              <a:rPr sz="2000" spc="-185" dirty="0">
                <a:latin typeface="Times New Roman"/>
                <a:cs typeface="Times New Roman"/>
              </a:rPr>
              <a:t>be</a:t>
            </a:r>
            <a:r>
              <a:rPr sz="1800" spc="-277" baseline="48611" dirty="0">
                <a:solidFill>
                  <a:srgbClr val="888888"/>
                </a:solidFill>
                <a:latin typeface="Arial MT"/>
                <a:cs typeface="Arial MT"/>
              </a:rPr>
              <a:t>1</a:t>
            </a:r>
            <a:r>
              <a:rPr sz="2000" spc="-185" dirty="0">
                <a:latin typeface="Times New Roman"/>
                <a:cs typeface="Times New Roman"/>
              </a:rPr>
              <a:t>l</a:t>
            </a:r>
            <a:r>
              <a:rPr sz="1800" spc="-277" baseline="48611" dirty="0">
                <a:solidFill>
                  <a:srgbClr val="888888"/>
                </a:solidFill>
                <a:latin typeface="Arial MT"/>
                <a:cs typeface="Arial MT"/>
              </a:rPr>
              <a:t>5</a:t>
            </a:r>
            <a:r>
              <a:rPr sz="2000" spc="-185" dirty="0">
                <a:latin typeface="Times New Roman"/>
                <a:cs typeface="Times New Roman"/>
              </a:rPr>
              <a:t>ow.</a:t>
            </a:r>
            <a:endParaRPr sz="2000">
              <a:latin typeface="Times New Roman"/>
              <a:cs typeface="Times New Roman"/>
            </a:endParaRPr>
          </a:p>
        </p:txBody>
      </p:sp>
      <p:sp>
        <p:nvSpPr>
          <p:cNvPr id="3" name="object 3"/>
          <p:cNvSpPr txBox="1">
            <a:spLocks noGrp="1"/>
          </p:cNvSpPr>
          <p:nvPr>
            <p:ph type="title"/>
          </p:nvPr>
        </p:nvSpPr>
        <p:spPr>
          <a:xfrm>
            <a:off x="129539" y="0"/>
            <a:ext cx="8637270" cy="1672589"/>
          </a:xfrm>
          <a:prstGeom prst="rect">
            <a:avLst/>
          </a:prstGeom>
        </p:spPr>
        <p:txBody>
          <a:bodyPr vert="horz" wrap="square" lIns="0" tIns="13335" rIns="0" bIns="0" rtlCol="0">
            <a:spAutoFit/>
          </a:bodyPr>
          <a:lstStyle/>
          <a:p>
            <a:pPr marL="38100" marR="30480">
              <a:lnSpc>
                <a:spcPct val="150000"/>
              </a:lnSpc>
              <a:spcBef>
                <a:spcPts val="105"/>
              </a:spcBef>
            </a:pPr>
            <a:r>
              <a:rPr sz="2400" dirty="0"/>
              <a:t>India has launched a solar </a:t>
            </a:r>
            <a:r>
              <a:rPr sz="2400" spc="-5" dirty="0"/>
              <a:t>mission with </a:t>
            </a:r>
            <a:r>
              <a:rPr sz="2400" dirty="0"/>
              <a:t>an aim to install 20,000MW </a:t>
            </a:r>
            <a:r>
              <a:rPr sz="2400" spc="5" dirty="0"/>
              <a:t> </a:t>
            </a:r>
            <a:r>
              <a:rPr sz="2400" dirty="0"/>
              <a:t>grid</a:t>
            </a:r>
            <a:r>
              <a:rPr sz="2400" spc="-20" dirty="0"/>
              <a:t> </a:t>
            </a:r>
            <a:r>
              <a:rPr sz="2400" dirty="0"/>
              <a:t>solar</a:t>
            </a:r>
            <a:r>
              <a:rPr sz="2400" spc="-20" dirty="0"/>
              <a:t> power,</a:t>
            </a:r>
            <a:r>
              <a:rPr sz="2400" dirty="0"/>
              <a:t> 2000MW</a:t>
            </a:r>
            <a:r>
              <a:rPr sz="2400" spc="-50" dirty="0"/>
              <a:t> </a:t>
            </a:r>
            <a:r>
              <a:rPr sz="2400" spc="-20" dirty="0"/>
              <a:t>off</a:t>
            </a:r>
            <a:r>
              <a:rPr sz="2400" spc="10" dirty="0"/>
              <a:t> </a:t>
            </a:r>
            <a:r>
              <a:rPr sz="2400" dirty="0"/>
              <a:t>grid</a:t>
            </a:r>
            <a:r>
              <a:rPr sz="2400" spc="-15" dirty="0"/>
              <a:t> </a:t>
            </a:r>
            <a:r>
              <a:rPr sz="2400" spc="-5" dirty="0"/>
              <a:t>system,</a:t>
            </a:r>
            <a:r>
              <a:rPr sz="2400" dirty="0"/>
              <a:t> 20 </a:t>
            </a:r>
            <a:r>
              <a:rPr sz="2400" spc="-5" dirty="0"/>
              <a:t>million</a:t>
            </a:r>
            <a:r>
              <a:rPr sz="2400" spc="-25" dirty="0"/>
              <a:t> </a:t>
            </a:r>
            <a:r>
              <a:rPr sz="2400" dirty="0"/>
              <a:t>solar</a:t>
            </a:r>
            <a:r>
              <a:rPr sz="2400" spc="-15" dirty="0"/>
              <a:t> </a:t>
            </a:r>
            <a:r>
              <a:rPr sz="2400" dirty="0"/>
              <a:t>lights</a:t>
            </a:r>
            <a:r>
              <a:rPr sz="2400" spc="-20" dirty="0"/>
              <a:t> </a:t>
            </a:r>
            <a:r>
              <a:rPr sz="2400" dirty="0"/>
              <a:t>and </a:t>
            </a:r>
            <a:r>
              <a:rPr sz="2400" spc="-585" dirty="0"/>
              <a:t> </a:t>
            </a:r>
            <a:r>
              <a:rPr sz="2400" dirty="0"/>
              <a:t>20</a:t>
            </a:r>
            <a:r>
              <a:rPr sz="2400" spc="-5" dirty="0"/>
              <a:t> million</a:t>
            </a:r>
            <a:r>
              <a:rPr sz="2400" spc="-25" dirty="0"/>
              <a:t> </a:t>
            </a:r>
            <a:r>
              <a:rPr sz="2400" spc="-10" dirty="0"/>
              <a:t>m</a:t>
            </a:r>
            <a:r>
              <a:rPr sz="2400" spc="-15" baseline="24305" dirty="0"/>
              <a:t>2</a:t>
            </a:r>
            <a:r>
              <a:rPr sz="2400" spc="322" baseline="24305" dirty="0"/>
              <a:t> </a:t>
            </a:r>
            <a:r>
              <a:rPr sz="2400" dirty="0"/>
              <a:t>solar</a:t>
            </a:r>
            <a:r>
              <a:rPr sz="2400" spc="-20" dirty="0"/>
              <a:t> </a:t>
            </a:r>
            <a:r>
              <a:rPr sz="2400" spc="-5" dirty="0"/>
              <a:t>thermal</a:t>
            </a:r>
            <a:r>
              <a:rPr sz="2400" dirty="0"/>
              <a:t> collector</a:t>
            </a:r>
            <a:r>
              <a:rPr sz="2400" spc="-45" dirty="0"/>
              <a:t> </a:t>
            </a:r>
            <a:r>
              <a:rPr sz="2400" dirty="0"/>
              <a:t>by 2020.</a:t>
            </a:r>
            <a:endParaRPr sz="240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140</a:t>
            </a:fld>
            <a:endParaRPr dirty="0"/>
          </a:p>
        </p:txBody>
      </p:sp>
      <p:sp>
        <p:nvSpPr>
          <p:cNvPr id="2" name="object 2"/>
          <p:cNvSpPr txBox="1">
            <a:spLocks noGrp="1"/>
          </p:cNvSpPr>
          <p:nvPr>
            <p:ph type="title"/>
          </p:nvPr>
        </p:nvSpPr>
        <p:spPr>
          <a:xfrm>
            <a:off x="154939" y="100076"/>
            <a:ext cx="867410" cy="330835"/>
          </a:xfrm>
          <a:prstGeom prst="rect">
            <a:avLst/>
          </a:prstGeom>
        </p:spPr>
        <p:txBody>
          <a:bodyPr vert="horz" wrap="square" lIns="0" tIns="12700" rIns="0" bIns="0" rtlCol="0">
            <a:spAutoFit/>
          </a:bodyPr>
          <a:lstStyle/>
          <a:p>
            <a:pPr marL="12700">
              <a:lnSpc>
                <a:spcPct val="100000"/>
              </a:lnSpc>
              <a:spcBef>
                <a:spcPts val="100"/>
              </a:spcBef>
            </a:pPr>
            <a:r>
              <a:rPr dirty="0"/>
              <a:t>St</a:t>
            </a:r>
            <a:r>
              <a:rPr spc="-10" dirty="0"/>
              <a:t>i</a:t>
            </a:r>
            <a:r>
              <a:rPr dirty="0"/>
              <a:t>r</a:t>
            </a:r>
            <a:r>
              <a:rPr spc="5" dirty="0"/>
              <a:t>r</a:t>
            </a:r>
            <a:r>
              <a:rPr dirty="0"/>
              <a:t>ing.</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39073" y="6458241"/>
            <a:ext cx="256540" cy="170815"/>
          </a:xfrm>
          <a:prstGeom prst="rect">
            <a:avLst/>
          </a:prstGeom>
        </p:spPr>
        <p:txBody>
          <a:bodyPr vert="horz" wrap="square" lIns="0" tIns="0" rIns="0" bIns="0" rtlCol="0">
            <a:spAutoFit/>
          </a:bodyPr>
          <a:lstStyle/>
          <a:p>
            <a:pPr>
              <a:lnSpc>
                <a:spcPts val="1330"/>
              </a:lnSpc>
            </a:pPr>
            <a:r>
              <a:rPr sz="1200" dirty="0">
                <a:solidFill>
                  <a:srgbClr val="888888"/>
                </a:solidFill>
                <a:latin typeface="Arial MT"/>
                <a:cs typeface="Arial MT"/>
              </a:rPr>
              <a:t>142</a:t>
            </a:r>
            <a:endParaRPr sz="1200">
              <a:latin typeface="Arial MT"/>
              <a:cs typeface="Arial MT"/>
            </a:endParaRPr>
          </a:p>
        </p:txBody>
      </p:sp>
      <p:sp>
        <p:nvSpPr>
          <p:cNvPr id="3" name="object 3"/>
          <p:cNvSpPr txBox="1"/>
          <p:nvPr/>
        </p:nvSpPr>
        <p:spPr>
          <a:xfrm>
            <a:off x="15240" y="45141"/>
            <a:ext cx="8591550" cy="4599305"/>
          </a:xfrm>
          <a:prstGeom prst="rect">
            <a:avLst/>
          </a:prstGeom>
        </p:spPr>
        <p:txBody>
          <a:bodyPr vert="horz" wrap="square" lIns="0" tIns="165735" rIns="0" bIns="0" rtlCol="0">
            <a:spAutoFit/>
          </a:bodyPr>
          <a:lstStyle/>
          <a:p>
            <a:pPr marL="76200" algn="just">
              <a:lnSpc>
                <a:spcPct val="100000"/>
              </a:lnSpc>
              <a:spcBef>
                <a:spcPts val="1305"/>
              </a:spcBef>
            </a:pPr>
            <a:r>
              <a:rPr sz="2000" b="1" spc="-5" dirty="0">
                <a:latin typeface="Times New Roman"/>
                <a:cs typeface="Times New Roman"/>
              </a:rPr>
              <a:t>Production</a:t>
            </a:r>
            <a:r>
              <a:rPr sz="2000" b="1" spc="-50" dirty="0">
                <a:latin typeface="Times New Roman"/>
                <a:cs typeface="Times New Roman"/>
              </a:rPr>
              <a:t> </a:t>
            </a:r>
            <a:r>
              <a:rPr sz="2000" b="1" dirty="0">
                <a:latin typeface="Times New Roman"/>
                <a:cs typeface="Times New Roman"/>
              </a:rPr>
              <a:t>of</a:t>
            </a:r>
            <a:r>
              <a:rPr sz="2000" b="1" spc="-5" dirty="0">
                <a:latin typeface="Times New Roman"/>
                <a:cs typeface="Times New Roman"/>
              </a:rPr>
              <a:t> </a:t>
            </a:r>
            <a:r>
              <a:rPr sz="2000" b="1" dirty="0">
                <a:latin typeface="Times New Roman"/>
                <a:cs typeface="Times New Roman"/>
              </a:rPr>
              <a:t>Ethanol</a:t>
            </a:r>
            <a:r>
              <a:rPr sz="2000" b="1" spc="-35" dirty="0">
                <a:latin typeface="Times New Roman"/>
                <a:cs typeface="Times New Roman"/>
              </a:rPr>
              <a:t> </a:t>
            </a:r>
            <a:r>
              <a:rPr sz="2000" b="1" dirty="0">
                <a:latin typeface="Times New Roman"/>
                <a:cs typeface="Times New Roman"/>
              </a:rPr>
              <a:t>(C</a:t>
            </a:r>
            <a:r>
              <a:rPr sz="1950" b="1" baseline="-21367" dirty="0">
                <a:latin typeface="Times New Roman"/>
                <a:cs typeface="Times New Roman"/>
              </a:rPr>
              <a:t>2</a:t>
            </a:r>
            <a:r>
              <a:rPr sz="2000" b="1" dirty="0">
                <a:latin typeface="Times New Roman"/>
                <a:cs typeface="Times New Roman"/>
              </a:rPr>
              <a:t>H</a:t>
            </a:r>
            <a:r>
              <a:rPr sz="1950" b="1" baseline="-21367" dirty="0">
                <a:latin typeface="Times New Roman"/>
                <a:cs typeface="Times New Roman"/>
              </a:rPr>
              <a:t>5</a:t>
            </a:r>
            <a:r>
              <a:rPr sz="2000" b="1" dirty="0">
                <a:latin typeface="Times New Roman"/>
                <a:cs typeface="Times New Roman"/>
              </a:rPr>
              <a:t>OH):-</a:t>
            </a:r>
            <a:endParaRPr sz="2000">
              <a:latin typeface="Times New Roman"/>
              <a:cs typeface="Times New Roman"/>
            </a:endParaRPr>
          </a:p>
          <a:p>
            <a:pPr marL="76200" marR="68580" indent="914400" algn="just">
              <a:lnSpc>
                <a:spcPct val="150000"/>
              </a:lnSpc>
            </a:pPr>
            <a:r>
              <a:rPr sz="2000" dirty="0">
                <a:latin typeface="Times New Roman"/>
                <a:cs typeface="Times New Roman"/>
              </a:rPr>
              <a:t>Ethanol production is based on the principle of </a:t>
            </a:r>
            <a:r>
              <a:rPr sz="2000" dirty="0">
                <a:solidFill>
                  <a:srgbClr val="FF0000"/>
                </a:solidFill>
                <a:latin typeface="Times New Roman"/>
                <a:cs typeface="Times New Roman"/>
              </a:rPr>
              <a:t>anaerobic </a:t>
            </a:r>
            <a:r>
              <a:rPr sz="2000" spc="-5" dirty="0">
                <a:solidFill>
                  <a:srgbClr val="FF0000"/>
                </a:solidFill>
                <a:latin typeface="Times New Roman"/>
                <a:cs typeface="Times New Roman"/>
              </a:rPr>
              <a:t>fermentation </a:t>
            </a:r>
            <a:r>
              <a:rPr sz="2000" dirty="0">
                <a:solidFill>
                  <a:srgbClr val="FF0000"/>
                </a:solidFill>
                <a:latin typeface="Times New Roman"/>
                <a:cs typeface="Times New Roman"/>
              </a:rPr>
              <a:t>of </a:t>
            </a:r>
            <a:r>
              <a:rPr sz="2000" spc="5" dirty="0">
                <a:solidFill>
                  <a:srgbClr val="FF0000"/>
                </a:solidFill>
                <a:latin typeface="Times New Roman"/>
                <a:cs typeface="Times New Roman"/>
              </a:rPr>
              <a:t> </a:t>
            </a:r>
            <a:r>
              <a:rPr sz="2000" dirty="0">
                <a:solidFill>
                  <a:srgbClr val="FF0000"/>
                </a:solidFill>
                <a:latin typeface="Times New Roman"/>
                <a:cs typeface="Times New Roman"/>
              </a:rPr>
              <a:t>sugar</a:t>
            </a:r>
            <a:r>
              <a:rPr sz="2000" spc="-30" dirty="0">
                <a:solidFill>
                  <a:srgbClr val="FF0000"/>
                </a:solidFill>
                <a:latin typeface="Times New Roman"/>
                <a:cs typeface="Times New Roman"/>
              </a:rPr>
              <a:t> </a:t>
            </a:r>
            <a:r>
              <a:rPr sz="2000" dirty="0">
                <a:solidFill>
                  <a:srgbClr val="FF0000"/>
                </a:solidFill>
                <a:latin typeface="Times New Roman"/>
                <a:cs typeface="Times New Roman"/>
              </a:rPr>
              <a:t>solutions</a:t>
            </a:r>
            <a:r>
              <a:rPr sz="2000" spc="-35" dirty="0">
                <a:solidFill>
                  <a:srgbClr val="FF0000"/>
                </a:solidFill>
                <a:latin typeface="Times New Roman"/>
                <a:cs typeface="Times New Roman"/>
              </a:rPr>
              <a:t> </a:t>
            </a:r>
            <a:r>
              <a:rPr sz="2000" dirty="0">
                <a:solidFill>
                  <a:srgbClr val="FF0000"/>
                </a:solidFill>
                <a:latin typeface="Times New Roman"/>
                <a:cs typeface="Times New Roman"/>
              </a:rPr>
              <a:t>with</a:t>
            </a:r>
            <a:r>
              <a:rPr sz="2000" spc="-20" dirty="0">
                <a:solidFill>
                  <a:srgbClr val="FF0000"/>
                </a:solidFill>
                <a:latin typeface="Times New Roman"/>
                <a:cs typeface="Times New Roman"/>
              </a:rPr>
              <a:t> </a:t>
            </a:r>
            <a:r>
              <a:rPr sz="2000" dirty="0">
                <a:solidFill>
                  <a:srgbClr val="FF0000"/>
                </a:solidFill>
                <a:latin typeface="Times New Roman"/>
                <a:cs typeface="Times New Roman"/>
              </a:rPr>
              <a:t>the</a:t>
            </a:r>
            <a:r>
              <a:rPr sz="2000" spc="-5" dirty="0">
                <a:solidFill>
                  <a:srgbClr val="FF0000"/>
                </a:solidFill>
                <a:latin typeface="Times New Roman"/>
                <a:cs typeface="Times New Roman"/>
              </a:rPr>
              <a:t> </a:t>
            </a:r>
            <a:r>
              <a:rPr sz="2000" dirty="0">
                <a:solidFill>
                  <a:srgbClr val="FF0000"/>
                </a:solidFill>
                <a:latin typeface="Times New Roman"/>
                <a:cs typeface="Times New Roman"/>
              </a:rPr>
              <a:t>help</a:t>
            </a:r>
            <a:r>
              <a:rPr sz="2000" spc="-15" dirty="0">
                <a:solidFill>
                  <a:srgbClr val="FF0000"/>
                </a:solidFill>
                <a:latin typeface="Times New Roman"/>
                <a:cs typeface="Times New Roman"/>
              </a:rPr>
              <a:t> </a:t>
            </a:r>
            <a:r>
              <a:rPr sz="2000" dirty="0">
                <a:solidFill>
                  <a:srgbClr val="FF0000"/>
                </a:solidFill>
                <a:latin typeface="Times New Roman"/>
                <a:cs typeface="Times New Roman"/>
              </a:rPr>
              <a:t>of</a:t>
            </a:r>
            <a:r>
              <a:rPr sz="2000" spc="-15" dirty="0">
                <a:solidFill>
                  <a:srgbClr val="FF0000"/>
                </a:solidFill>
                <a:latin typeface="Times New Roman"/>
                <a:cs typeface="Times New Roman"/>
              </a:rPr>
              <a:t> </a:t>
            </a:r>
            <a:r>
              <a:rPr sz="2000" spc="-5" dirty="0">
                <a:solidFill>
                  <a:srgbClr val="FF0000"/>
                </a:solidFill>
                <a:latin typeface="Times New Roman"/>
                <a:cs typeface="Times New Roman"/>
              </a:rPr>
              <a:t>microorganism</a:t>
            </a:r>
            <a:r>
              <a:rPr sz="2000" spc="-45" dirty="0">
                <a:solidFill>
                  <a:srgbClr val="FF0000"/>
                </a:solidFill>
                <a:latin typeface="Times New Roman"/>
                <a:cs typeface="Times New Roman"/>
              </a:rPr>
              <a:t> </a:t>
            </a:r>
            <a:r>
              <a:rPr sz="2000" dirty="0">
                <a:solidFill>
                  <a:srgbClr val="FF0000"/>
                </a:solidFill>
                <a:latin typeface="Times New Roman"/>
                <a:cs typeface="Times New Roman"/>
              </a:rPr>
              <a:t>present</a:t>
            </a:r>
            <a:r>
              <a:rPr sz="2000" spc="-30" dirty="0">
                <a:solidFill>
                  <a:srgbClr val="FF0000"/>
                </a:solidFill>
                <a:latin typeface="Times New Roman"/>
                <a:cs typeface="Times New Roman"/>
              </a:rPr>
              <a:t> </a:t>
            </a:r>
            <a:r>
              <a:rPr sz="2000" dirty="0">
                <a:solidFill>
                  <a:srgbClr val="FF0000"/>
                </a:solidFill>
                <a:latin typeface="Times New Roman"/>
                <a:cs typeface="Times New Roman"/>
              </a:rPr>
              <a:t>in</a:t>
            </a:r>
            <a:r>
              <a:rPr sz="2000" spc="-10" dirty="0">
                <a:solidFill>
                  <a:srgbClr val="FF0000"/>
                </a:solidFill>
                <a:latin typeface="Times New Roman"/>
                <a:cs typeface="Times New Roman"/>
              </a:rPr>
              <a:t> </a:t>
            </a:r>
            <a:r>
              <a:rPr sz="2000" dirty="0">
                <a:solidFill>
                  <a:srgbClr val="FF0000"/>
                </a:solidFill>
                <a:latin typeface="Times New Roman"/>
                <a:cs typeface="Times New Roman"/>
              </a:rPr>
              <a:t>the</a:t>
            </a:r>
            <a:r>
              <a:rPr sz="2000" spc="-10" dirty="0">
                <a:solidFill>
                  <a:srgbClr val="FF0000"/>
                </a:solidFill>
                <a:latin typeface="Times New Roman"/>
                <a:cs typeface="Times New Roman"/>
              </a:rPr>
              <a:t> </a:t>
            </a:r>
            <a:r>
              <a:rPr sz="2000" dirty="0">
                <a:solidFill>
                  <a:srgbClr val="FF0000"/>
                </a:solidFill>
                <a:latin typeface="Times New Roman"/>
                <a:cs typeface="Times New Roman"/>
              </a:rPr>
              <a:t>yeast</a:t>
            </a:r>
            <a:r>
              <a:rPr sz="2000" dirty="0">
                <a:latin typeface="Times New Roman"/>
                <a:cs typeface="Times New Roman"/>
              </a:rPr>
              <a:t>.</a:t>
            </a:r>
            <a:r>
              <a:rPr sz="2000" spc="-45" dirty="0">
                <a:latin typeface="Times New Roman"/>
                <a:cs typeface="Times New Roman"/>
              </a:rPr>
              <a:t> </a:t>
            </a:r>
            <a:r>
              <a:rPr sz="2000" dirty="0">
                <a:latin typeface="Times New Roman"/>
                <a:cs typeface="Times New Roman"/>
              </a:rPr>
              <a:t>This</a:t>
            </a:r>
            <a:r>
              <a:rPr sz="2000" spc="-15" dirty="0">
                <a:latin typeface="Times New Roman"/>
                <a:cs typeface="Times New Roman"/>
              </a:rPr>
              <a:t> </a:t>
            </a:r>
            <a:r>
              <a:rPr sz="2000" dirty="0">
                <a:latin typeface="Times New Roman"/>
                <a:cs typeface="Times New Roman"/>
              </a:rPr>
              <a:t>process</a:t>
            </a:r>
            <a:r>
              <a:rPr sz="2000" spc="-30" dirty="0">
                <a:latin typeface="Times New Roman"/>
                <a:cs typeface="Times New Roman"/>
              </a:rPr>
              <a:t> </a:t>
            </a:r>
            <a:r>
              <a:rPr sz="2000" dirty="0">
                <a:latin typeface="Times New Roman"/>
                <a:cs typeface="Times New Roman"/>
              </a:rPr>
              <a:t>is </a:t>
            </a:r>
            <a:r>
              <a:rPr sz="2000" spc="-490" dirty="0">
                <a:latin typeface="Times New Roman"/>
                <a:cs typeface="Times New Roman"/>
              </a:rPr>
              <a:t> </a:t>
            </a:r>
            <a:r>
              <a:rPr sz="2000" spc="5" dirty="0">
                <a:latin typeface="Times New Roman"/>
                <a:cs typeface="Times New Roman"/>
              </a:rPr>
              <a:t>known</a:t>
            </a:r>
            <a:r>
              <a:rPr sz="2000" spc="-25" dirty="0">
                <a:latin typeface="Times New Roman"/>
                <a:cs typeface="Times New Roman"/>
              </a:rPr>
              <a:t> </a:t>
            </a:r>
            <a:r>
              <a:rPr sz="2000" dirty="0">
                <a:latin typeface="Times New Roman"/>
                <a:cs typeface="Times New Roman"/>
              </a:rPr>
              <a:t>as</a:t>
            </a:r>
            <a:r>
              <a:rPr sz="2000" spc="-5" dirty="0">
                <a:latin typeface="Times New Roman"/>
                <a:cs typeface="Times New Roman"/>
              </a:rPr>
              <a:t> </a:t>
            </a:r>
            <a:r>
              <a:rPr sz="2000" dirty="0">
                <a:latin typeface="Times New Roman"/>
                <a:cs typeface="Times New Roman"/>
              </a:rPr>
              <a:t>alcoholic</a:t>
            </a:r>
            <a:r>
              <a:rPr sz="2000" spc="-35" dirty="0">
                <a:latin typeface="Times New Roman"/>
                <a:cs typeface="Times New Roman"/>
              </a:rPr>
              <a:t> </a:t>
            </a:r>
            <a:r>
              <a:rPr sz="2000" spc="-5" dirty="0">
                <a:latin typeface="Times New Roman"/>
                <a:cs typeface="Times New Roman"/>
              </a:rPr>
              <a:t>fermentation.</a:t>
            </a:r>
            <a:r>
              <a:rPr sz="2000" spc="-75" dirty="0">
                <a:latin typeface="Times New Roman"/>
                <a:cs typeface="Times New Roman"/>
              </a:rPr>
              <a:t> </a:t>
            </a:r>
            <a:r>
              <a:rPr sz="2000" dirty="0">
                <a:latin typeface="Times New Roman"/>
                <a:cs typeface="Times New Roman"/>
              </a:rPr>
              <a:t>There</a:t>
            </a:r>
            <a:r>
              <a:rPr sz="2000" spc="-5" dirty="0">
                <a:latin typeface="Times New Roman"/>
                <a:cs typeface="Times New Roman"/>
              </a:rPr>
              <a:t> </a:t>
            </a:r>
            <a:r>
              <a:rPr sz="2000" dirty="0">
                <a:latin typeface="Times New Roman"/>
                <a:cs typeface="Times New Roman"/>
              </a:rPr>
              <a:t>are</a:t>
            </a:r>
            <a:r>
              <a:rPr sz="2000" spc="-15" dirty="0">
                <a:latin typeface="Times New Roman"/>
                <a:cs typeface="Times New Roman"/>
              </a:rPr>
              <a:t> </a:t>
            </a:r>
            <a:r>
              <a:rPr sz="2000" dirty="0">
                <a:latin typeface="Times New Roman"/>
                <a:cs typeface="Times New Roman"/>
              </a:rPr>
              <a:t>three</a:t>
            </a:r>
            <a:r>
              <a:rPr sz="2000" spc="-15" dirty="0">
                <a:latin typeface="Times New Roman"/>
                <a:cs typeface="Times New Roman"/>
              </a:rPr>
              <a:t> </a:t>
            </a:r>
            <a:r>
              <a:rPr sz="2000" spc="-5" dirty="0">
                <a:latin typeface="Times New Roman"/>
                <a:cs typeface="Times New Roman"/>
              </a:rPr>
              <a:t>types</a:t>
            </a:r>
            <a:r>
              <a:rPr sz="2000" spc="1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biomass </a:t>
            </a:r>
            <a:r>
              <a:rPr sz="2000" dirty="0">
                <a:latin typeface="Times New Roman"/>
                <a:cs typeface="Times New Roman"/>
              </a:rPr>
              <a:t>used</a:t>
            </a:r>
            <a:r>
              <a:rPr sz="2000" spc="-10" dirty="0">
                <a:latin typeface="Times New Roman"/>
                <a:cs typeface="Times New Roman"/>
              </a:rPr>
              <a:t> </a:t>
            </a:r>
            <a:r>
              <a:rPr sz="2000" dirty="0">
                <a:latin typeface="Times New Roman"/>
                <a:cs typeface="Times New Roman"/>
              </a:rPr>
              <a:t>for</a:t>
            </a:r>
            <a:r>
              <a:rPr sz="2000" spc="-25" dirty="0">
                <a:latin typeface="Times New Roman"/>
                <a:cs typeface="Times New Roman"/>
              </a:rPr>
              <a:t> </a:t>
            </a:r>
            <a:r>
              <a:rPr sz="2000" dirty="0">
                <a:latin typeface="Times New Roman"/>
                <a:cs typeface="Times New Roman"/>
              </a:rPr>
              <a:t>ethanol </a:t>
            </a:r>
            <a:r>
              <a:rPr sz="2000" spc="-484" dirty="0">
                <a:latin typeface="Times New Roman"/>
                <a:cs typeface="Times New Roman"/>
              </a:rPr>
              <a:t> </a:t>
            </a:r>
            <a:r>
              <a:rPr sz="2000" dirty="0">
                <a:latin typeface="Times New Roman"/>
                <a:cs typeface="Times New Roman"/>
              </a:rPr>
              <a:t>production</a:t>
            </a:r>
            <a:r>
              <a:rPr sz="2000" spc="-50"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order</a:t>
            </a:r>
            <a:r>
              <a:rPr sz="2000" spc="-3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increasing</a:t>
            </a:r>
            <a:r>
              <a:rPr sz="2000" spc="-40" dirty="0">
                <a:latin typeface="Times New Roman"/>
                <a:cs typeface="Times New Roman"/>
              </a:rPr>
              <a:t> </a:t>
            </a:r>
            <a:r>
              <a:rPr sz="2000" spc="-15" dirty="0">
                <a:latin typeface="Times New Roman"/>
                <a:cs typeface="Times New Roman"/>
              </a:rPr>
              <a:t>complexity.</a:t>
            </a:r>
            <a:endParaRPr sz="2000">
              <a:latin typeface="Times New Roman"/>
              <a:cs typeface="Times New Roman"/>
            </a:endParaRPr>
          </a:p>
          <a:p>
            <a:pPr marL="1372235" indent="-382270" algn="just">
              <a:lnSpc>
                <a:spcPct val="100000"/>
              </a:lnSpc>
              <a:spcBef>
                <a:spcPts val="1200"/>
              </a:spcBef>
              <a:buAutoNum type="arabicPeriod"/>
              <a:tabLst>
                <a:tab pos="1372870" algn="l"/>
              </a:tabLst>
            </a:pPr>
            <a:r>
              <a:rPr sz="2000" dirty="0">
                <a:latin typeface="Times New Roman"/>
                <a:cs typeface="Times New Roman"/>
              </a:rPr>
              <a:t>Sugar</a:t>
            </a:r>
            <a:r>
              <a:rPr sz="2000" spc="-45" dirty="0">
                <a:latin typeface="Times New Roman"/>
                <a:cs typeface="Times New Roman"/>
              </a:rPr>
              <a:t> </a:t>
            </a:r>
            <a:r>
              <a:rPr sz="2000" dirty="0">
                <a:latin typeface="Times New Roman"/>
                <a:cs typeface="Times New Roman"/>
              </a:rPr>
              <a:t>containing</a:t>
            </a:r>
            <a:r>
              <a:rPr sz="2000" spc="-55" dirty="0">
                <a:latin typeface="Times New Roman"/>
                <a:cs typeface="Times New Roman"/>
              </a:rPr>
              <a:t> </a:t>
            </a:r>
            <a:r>
              <a:rPr sz="2000" spc="-5" dirty="0">
                <a:latin typeface="Times New Roman"/>
                <a:cs typeface="Times New Roman"/>
              </a:rPr>
              <a:t>biomass,</a:t>
            </a:r>
            <a:endParaRPr sz="2000">
              <a:latin typeface="Times New Roman"/>
              <a:cs typeface="Times New Roman"/>
            </a:endParaRPr>
          </a:p>
          <a:p>
            <a:pPr marL="1346835" indent="-318770" algn="just">
              <a:lnSpc>
                <a:spcPct val="100000"/>
              </a:lnSpc>
              <a:spcBef>
                <a:spcPts val="1200"/>
              </a:spcBef>
              <a:buAutoNum type="arabicPeriod"/>
              <a:tabLst>
                <a:tab pos="1347470" algn="l"/>
              </a:tabLst>
            </a:pPr>
            <a:r>
              <a:rPr sz="2000" dirty="0">
                <a:latin typeface="Times New Roman"/>
                <a:cs typeface="Times New Roman"/>
              </a:rPr>
              <a:t>Starch</a:t>
            </a:r>
            <a:r>
              <a:rPr sz="2000" spc="-45" dirty="0">
                <a:latin typeface="Times New Roman"/>
                <a:cs typeface="Times New Roman"/>
              </a:rPr>
              <a:t> </a:t>
            </a:r>
            <a:r>
              <a:rPr sz="2000" dirty="0">
                <a:latin typeface="Times New Roman"/>
                <a:cs typeface="Times New Roman"/>
              </a:rPr>
              <a:t>containing</a:t>
            </a:r>
            <a:r>
              <a:rPr sz="2000" spc="-55" dirty="0">
                <a:latin typeface="Times New Roman"/>
                <a:cs typeface="Times New Roman"/>
              </a:rPr>
              <a:t> </a:t>
            </a:r>
            <a:r>
              <a:rPr sz="2000" spc="-5" dirty="0">
                <a:latin typeface="Times New Roman"/>
                <a:cs typeface="Times New Roman"/>
              </a:rPr>
              <a:t>biomass,</a:t>
            </a:r>
            <a:endParaRPr sz="2000">
              <a:latin typeface="Times New Roman"/>
              <a:cs typeface="Times New Roman"/>
            </a:endParaRPr>
          </a:p>
          <a:p>
            <a:pPr marL="1346835" indent="-318770">
              <a:lnSpc>
                <a:spcPct val="100000"/>
              </a:lnSpc>
              <a:spcBef>
                <a:spcPts val="1200"/>
              </a:spcBef>
              <a:buAutoNum type="arabicPeriod"/>
              <a:tabLst>
                <a:tab pos="1347470" algn="l"/>
              </a:tabLst>
            </a:pPr>
            <a:r>
              <a:rPr sz="2000" spc="-5" dirty="0">
                <a:latin typeface="Times New Roman"/>
                <a:cs typeface="Times New Roman"/>
              </a:rPr>
              <a:t>Cellulose</a:t>
            </a:r>
            <a:r>
              <a:rPr sz="2000" spc="-40" dirty="0">
                <a:latin typeface="Times New Roman"/>
                <a:cs typeface="Times New Roman"/>
              </a:rPr>
              <a:t> </a:t>
            </a:r>
            <a:r>
              <a:rPr sz="2000" dirty="0">
                <a:latin typeface="Times New Roman"/>
                <a:cs typeface="Times New Roman"/>
              </a:rPr>
              <a:t>containing</a:t>
            </a:r>
            <a:r>
              <a:rPr sz="2000" spc="-40" dirty="0">
                <a:latin typeface="Times New Roman"/>
                <a:cs typeface="Times New Roman"/>
              </a:rPr>
              <a:t> </a:t>
            </a:r>
            <a:r>
              <a:rPr sz="2000" spc="-5" dirty="0">
                <a:latin typeface="Times New Roman"/>
                <a:cs typeface="Times New Roman"/>
              </a:rPr>
              <a:t>biomass.</a:t>
            </a:r>
            <a:endParaRPr sz="2000">
              <a:latin typeface="Times New Roman"/>
              <a:cs typeface="Times New Roman"/>
            </a:endParaRPr>
          </a:p>
          <a:p>
            <a:pPr>
              <a:lnSpc>
                <a:spcPct val="100000"/>
              </a:lnSpc>
            </a:pPr>
            <a:endParaRPr sz="2200">
              <a:latin typeface="Times New Roman"/>
              <a:cs typeface="Times New Roman"/>
            </a:endParaRPr>
          </a:p>
          <a:p>
            <a:pPr>
              <a:lnSpc>
                <a:spcPct val="100000"/>
              </a:lnSpc>
              <a:spcBef>
                <a:spcPts val="30"/>
              </a:spcBef>
            </a:pPr>
            <a:endParaRPr sz="1950">
              <a:latin typeface="Times New Roman"/>
              <a:cs typeface="Times New Roman"/>
            </a:endParaRPr>
          </a:p>
          <a:p>
            <a:pPr marL="76200" algn="just">
              <a:lnSpc>
                <a:spcPct val="100000"/>
              </a:lnSpc>
            </a:pPr>
            <a:r>
              <a:rPr sz="2000" spc="-25" dirty="0">
                <a:latin typeface="Times New Roman"/>
                <a:cs typeface="Times New Roman"/>
              </a:rPr>
              <a:t>Table:</a:t>
            </a:r>
            <a:r>
              <a:rPr sz="2000" spc="-20" dirty="0">
                <a:latin typeface="Times New Roman"/>
                <a:cs typeface="Times New Roman"/>
              </a:rPr>
              <a:t> </a:t>
            </a:r>
            <a:r>
              <a:rPr sz="2000" dirty="0">
                <a:latin typeface="Times New Roman"/>
                <a:cs typeface="Times New Roman"/>
              </a:rPr>
              <a:t>Inputs</a:t>
            </a:r>
            <a:r>
              <a:rPr sz="2000" spc="-55" dirty="0">
                <a:latin typeface="Times New Roman"/>
                <a:cs typeface="Times New Roman"/>
              </a:rPr>
              <a:t> </a:t>
            </a:r>
            <a:r>
              <a:rPr sz="2000" dirty="0">
                <a:latin typeface="Times New Roman"/>
                <a:cs typeface="Times New Roman"/>
              </a:rPr>
              <a:t>for</a:t>
            </a:r>
            <a:r>
              <a:rPr sz="2000" spc="-15" dirty="0">
                <a:latin typeface="Times New Roman"/>
                <a:cs typeface="Times New Roman"/>
              </a:rPr>
              <a:t> </a:t>
            </a:r>
            <a:r>
              <a:rPr sz="2000" dirty="0">
                <a:latin typeface="Times New Roman"/>
                <a:cs typeface="Times New Roman"/>
              </a:rPr>
              <a:t>Ethanol</a:t>
            </a:r>
            <a:r>
              <a:rPr sz="2000" spc="-45" dirty="0">
                <a:latin typeface="Times New Roman"/>
                <a:cs typeface="Times New Roman"/>
              </a:rPr>
              <a:t> </a:t>
            </a:r>
            <a:r>
              <a:rPr sz="2000" dirty="0">
                <a:latin typeface="Times New Roman"/>
                <a:cs typeface="Times New Roman"/>
              </a:rPr>
              <a:t>production</a:t>
            </a:r>
            <a:endParaRPr sz="2000">
              <a:latin typeface="Times New Roman"/>
              <a:cs typeface="Times New Roman"/>
            </a:endParaRPr>
          </a:p>
        </p:txBody>
      </p:sp>
      <p:graphicFrame>
        <p:nvGraphicFramePr>
          <p:cNvPr id="4" name="object 4"/>
          <p:cNvGraphicFramePr>
            <a:graphicFrameLocks noGrp="1"/>
          </p:cNvGraphicFramePr>
          <p:nvPr/>
        </p:nvGraphicFramePr>
        <p:xfrm>
          <a:off x="152400" y="4724400"/>
          <a:ext cx="8832850" cy="1974848"/>
        </p:xfrm>
        <a:graphic>
          <a:graphicData uri="http://schemas.openxmlformats.org/drawingml/2006/table">
            <a:tbl>
              <a:tblPr firstRow="1" bandRow="1">
                <a:tableStyleId>{2D5ABB26-0587-4C30-8999-92F81FD0307C}</a:tableStyleId>
              </a:tblPr>
              <a:tblGrid>
                <a:gridCol w="2943225"/>
                <a:gridCol w="2946400"/>
                <a:gridCol w="2943225"/>
              </a:tblGrid>
              <a:tr h="393064">
                <a:tc>
                  <a:txBody>
                    <a:bodyPr/>
                    <a:lstStyle/>
                    <a:p>
                      <a:pPr marL="87630">
                        <a:lnSpc>
                          <a:spcPct val="100000"/>
                        </a:lnSpc>
                        <a:spcBef>
                          <a:spcPts val="275"/>
                        </a:spcBef>
                      </a:pPr>
                      <a:r>
                        <a:rPr sz="2000" b="1" dirty="0">
                          <a:solidFill>
                            <a:srgbClr val="FFFFFF"/>
                          </a:solidFill>
                          <a:latin typeface="Times New Roman"/>
                          <a:cs typeface="Times New Roman"/>
                        </a:rPr>
                        <a:t>Sugar</a:t>
                      </a:r>
                      <a:r>
                        <a:rPr sz="2000" b="1" spc="-90" dirty="0">
                          <a:solidFill>
                            <a:srgbClr val="FFFFFF"/>
                          </a:solidFill>
                          <a:latin typeface="Times New Roman"/>
                          <a:cs typeface="Times New Roman"/>
                        </a:rPr>
                        <a:t> </a:t>
                      </a:r>
                      <a:r>
                        <a:rPr sz="2000" b="1" dirty="0">
                          <a:solidFill>
                            <a:srgbClr val="FFFFFF"/>
                          </a:solidFill>
                          <a:latin typeface="Times New Roman"/>
                          <a:cs typeface="Times New Roman"/>
                        </a:rPr>
                        <a:t>containing</a:t>
                      </a:r>
                      <a:endParaRPr sz="2000">
                        <a:latin typeface="Times New Roman"/>
                        <a:cs typeface="Times New Roman"/>
                      </a:endParaRPr>
                    </a:p>
                  </a:txBody>
                  <a:tcPr marL="0" marR="0" marT="34925" marB="0">
                    <a:lnL w="635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275"/>
                        </a:spcBef>
                      </a:pPr>
                      <a:r>
                        <a:rPr sz="2000" b="1" spc="-5" dirty="0">
                          <a:solidFill>
                            <a:srgbClr val="FFFFFF"/>
                          </a:solidFill>
                          <a:latin typeface="Times New Roman"/>
                          <a:cs typeface="Times New Roman"/>
                        </a:rPr>
                        <a:t>Starch</a:t>
                      </a:r>
                      <a:r>
                        <a:rPr sz="2000" b="1" spc="-60" dirty="0">
                          <a:solidFill>
                            <a:srgbClr val="FFFFFF"/>
                          </a:solidFill>
                          <a:latin typeface="Times New Roman"/>
                          <a:cs typeface="Times New Roman"/>
                        </a:rPr>
                        <a:t> </a:t>
                      </a:r>
                      <a:r>
                        <a:rPr sz="2000" b="1" dirty="0">
                          <a:solidFill>
                            <a:srgbClr val="FFFFFF"/>
                          </a:solidFill>
                          <a:latin typeface="Times New Roman"/>
                          <a:cs typeface="Times New Roman"/>
                        </a:rPr>
                        <a:t>containing</a:t>
                      </a:r>
                      <a:endParaRPr sz="2000">
                        <a:latin typeface="Times New Roman"/>
                        <a:cs typeface="Times New Roman"/>
                      </a:endParaRPr>
                    </a:p>
                  </a:txBody>
                  <a:tcPr marL="0" marR="0" marT="34925" marB="0">
                    <a:lnL w="1270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275"/>
                        </a:spcBef>
                      </a:pPr>
                      <a:r>
                        <a:rPr sz="2000" b="1" dirty="0">
                          <a:solidFill>
                            <a:srgbClr val="FFFFFF"/>
                          </a:solidFill>
                          <a:latin typeface="Times New Roman"/>
                          <a:cs typeface="Times New Roman"/>
                        </a:rPr>
                        <a:t>Cellulose</a:t>
                      </a:r>
                      <a:r>
                        <a:rPr sz="2000" b="1" spc="-60" dirty="0">
                          <a:solidFill>
                            <a:srgbClr val="FFFFFF"/>
                          </a:solidFill>
                          <a:latin typeface="Times New Roman"/>
                          <a:cs typeface="Times New Roman"/>
                        </a:rPr>
                        <a:t> </a:t>
                      </a:r>
                      <a:r>
                        <a:rPr sz="2000" b="1" dirty="0">
                          <a:solidFill>
                            <a:srgbClr val="FFFFFF"/>
                          </a:solidFill>
                          <a:latin typeface="Times New Roman"/>
                          <a:cs typeface="Times New Roman"/>
                        </a:rPr>
                        <a:t>containing</a:t>
                      </a:r>
                      <a:endParaRPr sz="2000">
                        <a:latin typeface="Times New Roman"/>
                        <a:cs typeface="Times New Roman"/>
                      </a:endParaRPr>
                    </a:p>
                  </a:txBody>
                  <a:tcPr marL="0" marR="0" marT="34925" marB="0">
                    <a:lnL w="12700">
                      <a:solidFill>
                        <a:srgbClr val="FFFFFF"/>
                      </a:solidFill>
                      <a:prstDash val="solid"/>
                    </a:lnL>
                    <a:lnR w="6350">
                      <a:solidFill>
                        <a:srgbClr val="FFFFFF"/>
                      </a:solidFill>
                      <a:prstDash val="solid"/>
                    </a:lnR>
                    <a:lnT w="6350">
                      <a:solidFill>
                        <a:srgbClr val="FFFFFF"/>
                      </a:solidFill>
                      <a:prstDash val="solid"/>
                    </a:lnT>
                    <a:lnB w="38100">
                      <a:solidFill>
                        <a:srgbClr val="FFFFFF"/>
                      </a:solidFill>
                      <a:prstDash val="solid"/>
                    </a:lnB>
                    <a:solidFill>
                      <a:srgbClr val="4F81BC"/>
                    </a:solidFill>
                  </a:tcPr>
                </a:tc>
              </a:tr>
              <a:tr h="396240">
                <a:tc>
                  <a:txBody>
                    <a:bodyPr/>
                    <a:lstStyle/>
                    <a:p>
                      <a:pPr marL="87630">
                        <a:lnSpc>
                          <a:spcPct val="100000"/>
                        </a:lnSpc>
                        <a:spcBef>
                          <a:spcPts val="300"/>
                        </a:spcBef>
                      </a:pPr>
                      <a:r>
                        <a:rPr sz="2000" dirty="0">
                          <a:latin typeface="Times New Roman"/>
                          <a:cs typeface="Times New Roman"/>
                        </a:rPr>
                        <a:t>Sugarcane</a:t>
                      </a:r>
                      <a:endParaRPr sz="2000">
                        <a:latin typeface="Times New Roman"/>
                        <a:cs typeface="Times New Roman"/>
                      </a:endParaRPr>
                    </a:p>
                  </a:txBody>
                  <a:tcPr marL="0" marR="0" marT="38100" marB="0">
                    <a:lnL w="635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300"/>
                        </a:spcBef>
                      </a:pPr>
                      <a:r>
                        <a:rPr sz="2000" spc="-5" dirty="0">
                          <a:latin typeface="Times New Roman"/>
                          <a:cs typeface="Times New Roman"/>
                        </a:rPr>
                        <a:t>Maize</a:t>
                      </a:r>
                      <a:endParaRPr sz="2000">
                        <a:latin typeface="Times New Roman"/>
                        <a:cs typeface="Times New Roman"/>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300"/>
                        </a:spcBef>
                      </a:pPr>
                      <a:r>
                        <a:rPr sz="2000" spc="-35" dirty="0">
                          <a:latin typeface="Times New Roman"/>
                          <a:cs typeface="Times New Roman"/>
                        </a:rPr>
                        <a:t>Wood</a:t>
                      </a:r>
                      <a:endParaRPr sz="2000">
                        <a:latin typeface="Times New Roman"/>
                        <a:cs typeface="Times New Roman"/>
                      </a:endParaRPr>
                    </a:p>
                  </a:txBody>
                  <a:tcPr marL="0" marR="0" marT="38100" marB="0">
                    <a:lnL w="12700">
                      <a:solidFill>
                        <a:srgbClr val="FFFFFF"/>
                      </a:solidFill>
                      <a:prstDash val="solid"/>
                    </a:lnL>
                    <a:lnR w="635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396239">
                <a:tc>
                  <a:txBody>
                    <a:bodyPr/>
                    <a:lstStyle/>
                    <a:p>
                      <a:pPr marL="87630">
                        <a:lnSpc>
                          <a:spcPct val="100000"/>
                        </a:lnSpc>
                        <a:spcBef>
                          <a:spcPts val="300"/>
                        </a:spcBef>
                      </a:pPr>
                      <a:r>
                        <a:rPr sz="2000" dirty="0">
                          <a:latin typeface="Times New Roman"/>
                          <a:cs typeface="Times New Roman"/>
                        </a:rPr>
                        <a:t>Sugar</a:t>
                      </a:r>
                      <a:r>
                        <a:rPr sz="2000" spc="-65" dirty="0">
                          <a:latin typeface="Times New Roman"/>
                          <a:cs typeface="Times New Roman"/>
                        </a:rPr>
                        <a:t> </a:t>
                      </a:r>
                      <a:r>
                        <a:rPr sz="2000" dirty="0">
                          <a:latin typeface="Times New Roman"/>
                          <a:cs typeface="Times New Roman"/>
                        </a:rPr>
                        <a:t>beat</a:t>
                      </a:r>
                      <a:endParaRPr sz="2000">
                        <a:latin typeface="Times New Roman"/>
                        <a:cs typeface="Times New Roman"/>
                      </a:endParaRPr>
                    </a:p>
                  </a:txBody>
                  <a:tcPr marL="0" marR="0" marT="38100"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300"/>
                        </a:spcBef>
                      </a:pPr>
                      <a:r>
                        <a:rPr sz="2000" dirty="0">
                          <a:latin typeface="Times New Roman"/>
                          <a:cs typeface="Times New Roman"/>
                        </a:rPr>
                        <a:t>Corn</a:t>
                      </a:r>
                      <a:endParaRPr sz="20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300"/>
                        </a:spcBef>
                      </a:pPr>
                      <a:r>
                        <a:rPr sz="2000" dirty="0">
                          <a:latin typeface="Times New Roman"/>
                          <a:cs typeface="Times New Roman"/>
                        </a:rPr>
                        <a:t>Straw</a:t>
                      </a:r>
                      <a:endParaRPr sz="2000">
                        <a:latin typeface="Times New Roman"/>
                        <a:cs typeface="Times New Roman"/>
                      </a:endParaRPr>
                    </a:p>
                  </a:txBody>
                  <a:tcPr marL="0" marR="0" marT="3810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96240">
                <a:tc>
                  <a:txBody>
                    <a:bodyPr/>
                    <a:lstStyle/>
                    <a:p>
                      <a:pPr marL="87630">
                        <a:lnSpc>
                          <a:spcPct val="100000"/>
                        </a:lnSpc>
                        <a:spcBef>
                          <a:spcPts val="300"/>
                        </a:spcBef>
                      </a:pPr>
                      <a:r>
                        <a:rPr sz="2000" dirty="0">
                          <a:latin typeface="Times New Roman"/>
                          <a:cs typeface="Times New Roman"/>
                        </a:rPr>
                        <a:t>Sugar</a:t>
                      </a:r>
                      <a:r>
                        <a:rPr sz="2000" spc="-60" dirty="0">
                          <a:latin typeface="Times New Roman"/>
                          <a:cs typeface="Times New Roman"/>
                        </a:rPr>
                        <a:t> </a:t>
                      </a:r>
                      <a:r>
                        <a:rPr sz="2000" spc="-10" dirty="0">
                          <a:latin typeface="Times New Roman"/>
                          <a:cs typeface="Times New Roman"/>
                        </a:rPr>
                        <a:t>millet</a:t>
                      </a:r>
                      <a:endParaRPr sz="2000">
                        <a:latin typeface="Times New Roman"/>
                        <a:cs typeface="Times New Roman"/>
                      </a:endParaRPr>
                    </a:p>
                  </a:txBody>
                  <a:tcPr marL="0" marR="0" marT="38100"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300"/>
                        </a:spcBef>
                      </a:pPr>
                      <a:r>
                        <a:rPr sz="2000" dirty="0">
                          <a:latin typeface="Times New Roman"/>
                          <a:cs typeface="Times New Roman"/>
                        </a:rPr>
                        <a:t>Potato</a:t>
                      </a:r>
                      <a:endParaRPr sz="20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2000">
                        <a:latin typeface="Times New Roman"/>
                        <a:cs typeface="Times New Roman"/>
                      </a:endParaRPr>
                    </a:p>
                  </a:txBody>
                  <a:tcPr marL="0" marR="0" marT="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93065">
                <a:tc>
                  <a:txBody>
                    <a:bodyPr/>
                    <a:lstStyle/>
                    <a:p>
                      <a:pPr marL="87630">
                        <a:lnSpc>
                          <a:spcPct val="100000"/>
                        </a:lnSpc>
                        <a:spcBef>
                          <a:spcPts val="300"/>
                        </a:spcBef>
                      </a:pPr>
                      <a:r>
                        <a:rPr sz="2000" dirty="0">
                          <a:latin typeface="Times New Roman"/>
                          <a:cs typeface="Times New Roman"/>
                        </a:rPr>
                        <a:t>Fodder</a:t>
                      </a:r>
                      <a:r>
                        <a:rPr sz="2000" spc="-50" dirty="0">
                          <a:latin typeface="Times New Roman"/>
                          <a:cs typeface="Times New Roman"/>
                        </a:rPr>
                        <a:t> </a:t>
                      </a:r>
                      <a:r>
                        <a:rPr sz="2000" dirty="0">
                          <a:latin typeface="Times New Roman"/>
                          <a:cs typeface="Times New Roman"/>
                        </a:rPr>
                        <a:t>beat</a:t>
                      </a:r>
                      <a:r>
                        <a:rPr sz="2000" spc="-40" dirty="0">
                          <a:latin typeface="Times New Roman"/>
                          <a:cs typeface="Times New Roman"/>
                        </a:rPr>
                        <a:t> </a:t>
                      </a:r>
                      <a:r>
                        <a:rPr sz="2000" dirty="0">
                          <a:latin typeface="Times New Roman"/>
                          <a:cs typeface="Times New Roman"/>
                        </a:rPr>
                        <a:t>(mangold)</a:t>
                      </a:r>
                      <a:endParaRPr sz="2000">
                        <a:latin typeface="Times New Roman"/>
                        <a:cs typeface="Times New Roman"/>
                      </a:endParaRPr>
                    </a:p>
                  </a:txBody>
                  <a:tcPr marL="0" marR="0" marT="38100" marB="0">
                    <a:lnL w="635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E9ECF4"/>
                    </a:solidFill>
                  </a:tcPr>
                </a:tc>
                <a:tc>
                  <a:txBody>
                    <a:bodyPr/>
                    <a:lstStyle/>
                    <a:p>
                      <a:pPr marL="91440">
                        <a:lnSpc>
                          <a:spcPct val="100000"/>
                        </a:lnSpc>
                        <a:spcBef>
                          <a:spcPts val="300"/>
                        </a:spcBef>
                      </a:pPr>
                      <a:r>
                        <a:rPr sz="2000" dirty="0">
                          <a:latin typeface="Times New Roman"/>
                          <a:cs typeface="Times New Roman"/>
                        </a:rPr>
                        <a:t>Cassana</a:t>
                      </a:r>
                      <a:endParaRPr sz="20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E9ECF4"/>
                    </a:solidFill>
                  </a:tcPr>
                </a:tc>
                <a:tc>
                  <a:txBody>
                    <a:bodyPr/>
                    <a:lstStyle/>
                    <a:p>
                      <a:pPr>
                        <a:lnSpc>
                          <a:spcPct val="100000"/>
                        </a:lnSpc>
                      </a:pPr>
                      <a:endParaRPr sz="2000">
                        <a:latin typeface="Times New Roman"/>
                        <a:cs typeface="Times New Roman"/>
                      </a:endParaRPr>
                    </a:p>
                  </a:txBody>
                  <a:tcPr marL="0" marR="0" marT="0" marB="0">
                    <a:lnL w="12700">
                      <a:solidFill>
                        <a:srgbClr val="FFFFFF"/>
                      </a:solidFill>
                      <a:prstDash val="solid"/>
                    </a:lnL>
                    <a:lnR w="6350">
                      <a:solidFill>
                        <a:srgbClr val="FFFFFF"/>
                      </a:solidFill>
                      <a:prstDash val="solid"/>
                    </a:lnR>
                    <a:lnT w="12700">
                      <a:solidFill>
                        <a:srgbClr val="FFFFFF"/>
                      </a:solidFill>
                      <a:prstDash val="solid"/>
                    </a:lnT>
                    <a:lnB w="6350">
                      <a:solidFill>
                        <a:srgbClr val="FFFFFF"/>
                      </a:solidFill>
                      <a:prstDash val="solid"/>
                    </a:lnB>
                    <a:solidFill>
                      <a:srgbClr val="E9ECF4"/>
                    </a:solidFill>
                  </a:tcPr>
                </a:tc>
              </a:tr>
            </a:tbl>
          </a:graphicData>
        </a:graphic>
      </p:graphicFrame>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143</a:t>
            </a:r>
            <a:endParaRPr sz="1200">
              <a:latin typeface="Arial MT"/>
              <a:cs typeface="Arial MT"/>
            </a:endParaRPr>
          </a:p>
        </p:txBody>
      </p:sp>
      <p:graphicFrame>
        <p:nvGraphicFramePr>
          <p:cNvPr id="3" name="object 3"/>
          <p:cNvGraphicFramePr>
            <a:graphicFrameLocks noGrp="1"/>
          </p:cNvGraphicFramePr>
          <p:nvPr/>
        </p:nvGraphicFramePr>
        <p:xfrm>
          <a:off x="152400" y="533400"/>
          <a:ext cx="8680450" cy="2117913"/>
        </p:xfrm>
        <a:graphic>
          <a:graphicData uri="http://schemas.openxmlformats.org/drawingml/2006/table">
            <a:tbl>
              <a:tblPr firstRow="1" bandRow="1">
                <a:tableStyleId>{2D5ABB26-0587-4C30-8999-92F81FD0307C}</a:tableStyleId>
              </a:tblPr>
              <a:tblGrid>
                <a:gridCol w="1216025"/>
                <a:gridCol w="1981200"/>
                <a:gridCol w="1828800"/>
                <a:gridCol w="762000"/>
                <a:gridCol w="1219200"/>
                <a:gridCol w="1673225"/>
              </a:tblGrid>
              <a:tr h="637159">
                <a:tc>
                  <a:txBody>
                    <a:bodyPr/>
                    <a:lstStyle/>
                    <a:p>
                      <a:pPr marL="87630">
                        <a:lnSpc>
                          <a:spcPct val="100000"/>
                        </a:lnSpc>
                        <a:spcBef>
                          <a:spcPts val="215"/>
                        </a:spcBef>
                      </a:pPr>
                      <a:r>
                        <a:rPr sz="1800" b="1" spc="-10" dirty="0">
                          <a:solidFill>
                            <a:srgbClr val="FFFFFF"/>
                          </a:solidFill>
                          <a:latin typeface="Calibri"/>
                          <a:cs typeface="Calibri"/>
                        </a:rPr>
                        <a:t>Crop</a:t>
                      </a:r>
                      <a:endParaRPr sz="1800">
                        <a:latin typeface="Calibri"/>
                        <a:cs typeface="Calibri"/>
                      </a:endParaRPr>
                    </a:p>
                  </a:txBody>
                  <a:tcPr marL="0" marR="0" marT="27305" marB="0">
                    <a:lnL w="635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91440" marR="111760">
                        <a:lnSpc>
                          <a:spcPct val="100000"/>
                        </a:lnSpc>
                        <a:spcBef>
                          <a:spcPts val="215"/>
                        </a:spcBef>
                      </a:pPr>
                      <a:r>
                        <a:rPr sz="1800" b="1" dirty="0">
                          <a:solidFill>
                            <a:srgbClr val="FFFFFF"/>
                          </a:solidFill>
                          <a:latin typeface="Calibri"/>
                          <a:cs typeface="Calibri"/>
                        </a:rPr>
                        <a:t>Annual</a:t>
                      </a:r>
                      <a:r>
                        <a:rPr sz="1800" b="1" spc="-80" dirty="0">
                          <a:solidFill>
                            <a:srgbClr val="FFFFFF"/>
                          </a:solidFill>
                          <a:latin typeface="Calibri"/>
                          <a:cs typeface="Calibri"/>
                        </a:rPr>
                        <a:t> </a:t>
                      </a:r>
                      <a:r>
                        <a:rPr sz="1800" b="1" spc="-10" dirty="0">
                          <a:solidFill>
                            <a:srgbClr val="FFFFFF"/>
                          </a:solidFill>
                          <a:latin typeface="Calibri"/>
                          <a:cs typeface="Calibri"/>
                        </a:rPr>
                        <a:t>production </a:t>
                      </a:r>
                      <a:r>
                        <a:rPr sz="1800" b="1" spc="-395" dirty="0">
                          <a:solidFill>
                            <a:srgbClr val="FFFFFF"/>
                          </a:solidFill>
                          <a:latin typeface="Calibri"/>
                          <a:cs typeface="Calibri"/>
                        </a:rPr>
                        <a:t> </a:t>
                      </a:r>
                      <a:r>
                        <a:rPr sz="1800" b="1" spc="-5" dirty="0">
                          <a:solidFill>
                            <a:srgbClr val="FFFFFF"/>
                          </a:solidFill>
                          <a:latin typeface="Calibri"/>
                          <a:cs typeface="Calibri"/>
                        </a:rPr>
                        <a:t>tons/ha</a:t>
                      </a:r>
                      <a:endParaRPr sz="1800">
                        <a:latin typeface="Calibri"/>
                        <a:cs typeface="Calibri"/>
                      </a:endParaRPr>
                    </a:p>
                  </a:txBody>
                  <a:tcPr marL="0" marR="0" marT="27305" marB="0">
                    <a:lnL w="1270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92075" marR="83185">
                        <a:lnSpc>
                          <a:spcPct val="100000"/>
                        </a:lnSpc>
                        <a:spcBef>
                          <a:spcPts val="215"/>
                        </a:spcBef>
                      </a:pPr>
                      <a:r>
                        <a:rPr sz="1800" b="1" spc="-15" dirty="0">
                          <a:solidFill>
                            <a:srgbClr val="FFFFFF"/>
                          </a:solidFill>
                          <a:latin typeface="Calibri"/>
                          <a:cs typeface="Calibri"/>
                        </a:rPr>
                        <a:t>Sugar/starch </a:t>
                      </a:r>
                      <a:r>
                        <a:rPr sz="1800" b="1" spc="-10" dirty="0">
                          <a:solidFill>
                            <a:srgbClr val="FFFFFF"/>
                          </a:solidFill>
                          <a:latin typeface="Calibri"/>
                          <a:cs typeface="Calibri"/>
                        </a:rPr>
                        <a:t> content</a:t>
                      </a:r>
                      <a:r>
                        <a:rPr sz="1800" b="1" spc="-70" dirty="0">
                          <a:solidFill>
                            <a:srgbClr val="FFFFFF"/>
                          </a:solidFill>
                          <a:latin typeface="Calibri"/>
                          <a:cs typeface="Calibri"/>
                        </a:rPr>
                        <a:t> </a:t>
                      </a:r>
                      <a:r>
                        <a:rPr sz="1800" b="1" dirty="0">
                          <a:solidFill>
                            <a:srgbClr val="FFFFFF"/>
                          </a:solidFill>
                          <a:latin typeface="Calibri"/>
                          <a:cs typeface="Calibri"/>
                        </a:rPr>
                        <a:t>%</a:t>
                      </a:r>
                      <a:r>
                        <a:rPr sz="1800" b="1" spc="-35" dirty="0">
                          <a:solidFill>
                            <a:srgbClr val="FFFFFF"/>
                          </a:solidFill>
                          <a:latin typeface="Calibri"/>
                          <a:cs typeface="Calibri"/>
                        </a:rPr>
                        <a:t> </a:t>
                      </a:r>
                      <a:r>
                        <a:rPr sz="1800" b="1" spc="-10" dirty="0">
                          <a:solidFill>
                            <a:srgbClr val="FFFFFF"/>
                          </a:solidFill>
                          <a:latin typeface="Calibri"/>
                          <a:cs typeface="Calibri"/>
                        </a:rPr>
                        <a:t>weight</a:t>
                      </a:r>
                      <a:endParaRPr sz="1800">
                        <a:latin typeface="Calibri"/>
                        <a:cs typeface="Calibri"/>
                      </a:endParaRPr>
                    </a:p>
                  </a:txBody>
                  <a:tcPr marL="0" marR="0" marT="27305" marB="0">
                    <a:lnL w="1270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92075" marR="115570">
                        <a:lnSpc>
                          <a:spcPct val="100000"/>
                        </a:lnSpc>
                        <a:spcBef>
                          <a:spcPts val="215"/>
                        </a:spcBef>
                      </a:pPr>
                      <a:r>
                        <a:rPr sz="1800" b="1" spc="-30" dirty="0">
                          <a:solidFill>
                            <a:srgbClr val="FFFFFF"/>
                          </a:solidFill>
                          <a:latin typeface="Calibri"/>
                          <a:cs typeface="Calibri"/>
                        </a:rPr>
                        <a:t>E</a:t>
                      </a:r>
                      <a:r>
                        <a:rPr sz="1800" b="1" dirty="0">
                          <a:solidFill>
                            <a:srgbClr val="FFFFFF"/>
                          </a:solidFill>
                          <a:latin typeface="Calibri"/>
                          <a:cs typeface="Calibri"/>
                        </a:rPr>
                        <a:t>than  ol</a:t>
                      </a:r>
                      <a:r>
                        <a:rPr sz="1800" b="1" spc="-35" dirty="0">
                          <a:solidFill>
                            <a:srgbClr val="FFFFFF"/>
                          </a:solidFill>
                          <a:latin typeface="Calibri"/>
                          <a:cs typeface="Calibri"/>
                        </a:rPr>
                        <a:t> </a:t>
                      </a:r>
                      <a:r>
                        <a:rPr sz="1800" b="1" dirty="0">
                          <a:solidFill>
                            <a:srgbClr val="FFFFFF"/>
                          </a:solidFill>
                          <a:latin typeface="Calibri"/>
                          <a:cs typeface="Calibri"/>
                        </a:rPr>
                        <a:t>%</a:t>
                      </a:r>
                      <a:endParaRPr sz="1800">
                        <a:latin typeface="Calibri"/>
                        <a:cs typeface="Calibri"/>
                      </a:endParaRPr>
                    </a:p>
                  </a:txBody>
                  <a:tcPr marL="0" marR="0" marT="27305" marB="0">
                    <a:lnL w="1270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92075" marR="369570">
                        <a:lnSpc>
                          <a:spcPct val="100000"/>
                        </a:lnSpc>
                        <a:spcBef>
                          <a:spcPts val="215"/>
                        </a:spcBef>
                      </a:pPr>
                      <a:r>
                        <a:rPr sz="1800" b="1" spc="-5" dirty="0">
                          <a:solidFill>
                            <a:srgbClr val="FFFFFF"/>
                          </a:solidFill>
                          <a:latin typeface="Calibri"/>
                          <a:cs typeface="Calibri"/>
                        </a:rPr>
                        <a:t>Ethanol </a:t>
                      </a:r>
                      <a:r>
                        <a:rPr sz="1800" b="1" spc="-395" dirty="0">
                          <a:solidFill>
                            <a:srgbClr val="FFFFFF"/>
                          </a:solidFill>
                          <a:latin typeface="Calibri"/>
                          <a:cs typeface="Calibri"/>
                        </a:rPr>
                        <a:t> </a:t>
                      </a:r>
                      <a:r>
                        <a:rPr sz="1800" b="1" spc="-15" dirty="0">
                          <a:solidFill>
                            <a:srgbClr val="FFFFFF"/>
                          </a:solidFill>
                          <a:latin typeface="Calibri"/>
                          <a:cs typeface="Calibri"/>
                        </a:rPr>
                        <a:t>t</a:t>
                      </a:r>
                      <a:r>
                        <a:rPr sz="1800" b="1" dirty="0">
                          <a:solidFill>
                            <a:srgbClr val="FFFFFF"/>
                          </a:solidFill>
                          <a:latin typeface="Calibri"/>
                          <a:cs typeface="Calibri"/>
                        </a:rPr>
                        <a:t>o</a:t>
                      </a:r>
                      <a:r>
                        <a:rPr sz="1800" b="1" spc="5" dirty="0">
                          <a:solidFill>
                            <a:srgbClr val="FFFFFF"/>
                          </a:solidFill>
                          <a:latin typeface="Calibri"/>
                          <a:cs typeface="Calibri"/>
                        </a:rPr>
                        <a:t>n</a:t>
                      </a:r>
                      <a:r>
                        <a:rPr sz="1800" b="1" dirty="0">
                          <a:solidFill>
                            <a:srgbClr val="FFFFFF"/>
                          </a:solidFill>
                          <a:latin typeface="Calibri"/>
                          <a:cs typeface="Calibri"/>
                        </a:rPr>
                        <a:t>s/ha</a:t>
                      </a:r>
                      <a:endParaRPr sz="1800">
                        <a:latin typeface="Calibri"/>
                        <a:cs typeface="Calibri"/>
                      </a:endParaRPr>
                    </a:p>
                  </a:txBody>
                  <a:tcPr marL="0" marR="0" marT="27305" marB="0">
                    <a:lnL w="1270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215"/>
                        </a:spcBef>
                      </a:pPr>
                      <a:r>
                        <a:rPr sz="1800" b="1" spc="-5" dirty="0">
                          <a:solidFill>
                            <a:srgbClr val="FFFFFF"/>
                          </a:solidFill>
                          <a:latin typeface="Calibri"/>
                          <a:cs typeface="Calibri"/>
                        </a:rPr>
                        <a:t>Production</a:t>
                      </a:r>
                      <a:r>
                        <a:rPr sz="1800" b="1" spc="-80" dirty="0">
                          <a:solidFill>
                            <a:srgbClr val="FFFFFF"/>
                          </a:solidFill>
                          <a:latin typeface="Calibri"/>
                          <a:cs typeface="Calibri"/>
                        </a:rPr>
                        <a:t> </a:t>
                      </a:r>
                      <a:r>
                        <a:rPr sz="1800" b="1" dirty="0">
                          <a:solidFill>
                            <a:srgbClr val="FFFFFF"/>
                          </a:solidFill>
                          <a:latin typeface="Calibri"/>
                          <a:cs typeface="Calibri"/>
                        </a:rPr>
                        <a:t>l/ha</a:t>
                      </a:r>
                      <a:endParaRPr sz="1800">
                        <a:latin typeface="Calibri"/>
                        <a:cs typeface="Calibri"/>
                      </a:endParaRPr>
                    </a:p>
                  </a:txBody>
                  <a:tcPr marL="0" marR="0" marT="27305" marB="0">
                    <a:lnL w="12700">
                      <a:solidFill>
                        <a:srgbClr val="FFFFFF"/>
                      </a:solidFill>
                      <a:prstDash val="solid"/>
                    </a:lnL>
                    <a:lnR w="6350">
                      <a:solidFill>
                        <a:srgbClr val="FFFFFF"/>
                      </a:solidFill>
                      <a:prstDash val="solid"/>
                    </a:lnR>
                    <a:lnT w="6350">
                      <a:solidFill>
                        <a:srgbClr val="FFFFFF"/>
                      </a:solidFill>
                      <a:prstDash val="solid"/>
                    </a:lnT>
                    <a:lnB w="38100">
                      <a:solidFill>
                        <a:srgbClr val="FFFFFF"/>
                      </a:solidFill>
                      <a:prstDash val="solid"/>
                    </a:lnB>
                    <a:solidFill>
                      <a:srgbClr val="4F81BC"/>
                    </a:solidFill>
                  </a:tcPr>
                </a:tc>
              </a:tr>
              <a:tr h="370839">
                <a:tc>
                  <a:txBody>
                    <a:bodyPr/>
                    <a:lstStyle/>
                    <a:p>
                      <a:pPr marL="87630">
                        <a:lnSpc>
                          <a:spcPct val="100000"/>
                        </a:lnSpc>
                        <a:spcBef>
                          <a:spcPts val="240"/>
                        </a:spcBef>
                      </a:pPr>
                      <a:r>
                        <a:rPr sz="1800" spc="-10" dirty="0">
                          <a:latin typeface="Calibri"/>
                          <a:cs typeface="Calibri"/>
                        </a:rPr>
                        <a:t>Sugar</a:t>
                      </a:r>
                      <a:r>
                        <a:rPr sz="1800" spc="-45" dirty="0">
                          <a:latin typeface="Calibri"/>
                          <a:cs typeface="Calibri"/>
                        </a:rPr>
                        <a:t> </a:t>
                      </a:r>
                      <a:r>
                        <a:rPr sz="1800" spc="-5" dirty="0">
                          <a:latin typeface="Calibri"/>
                          <a:cs typeface="Calibri"/>
                        </a:rPr>
                        <a:t>beat</a:t>
                      </a:r>
                      <a:endParaRPr sz="1800">
                        <a:latin typeface="Calibri"/>
                        <a:cs typeface="Calibri"/>
                      </a:endParaRPr>
                    </a:p>
                  </a:txBody>
                  <a:tcPr marL="0" marR="0" marT="30480" marB="0">
                    <a:lnL w="635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40"/>
                        </a:spcBef>
                      </a:pPr>
                      <a:r>
                        <a:rPr sz="1800" dirty="0">
                          <a:latin typeface="Calibri"/>
                          <a:cs typeface="Calibri"/>
                        </a:rPr>
                        <a:t>34</a:t>
                      </a:r>
                      <a:r>
                        <a:rPr sz="1800" spc="-30" dirty="0">
                          <a:latin typeface="Calibri"/>
                          <a:cs typeface="Calibri"/>
                        </a:rPr>
                        <a:t> </a:t>
                      </a:r>
                      <a:r>
                        <a:rPr sz="1800" dirty="0">
                          <a:latin typeface="Calibri"/>
                          <a:cs typeface="Calibri"/>
                        </a:rPr>
                        <a:t>-</a:t>
                      </a:r>
                      <a:r>
                        <a:rPr sz="1800" spc="-20" dirty="0">
                          <a:latin typeface="Calibri"/>
                          <a:cs typeface="Calibri"/>
                        </a:rPr>
                        <a:t> </a:t>
                      </a:r>
                      <a:r>
                        <a:rPr sz="1800" spc="-5" dirty="0">
                          <a:latin typeface="Calibri"/>
                          <a:cs typeface="Calibri"/>
                        </a:rPr>
                        <a:t>51</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0"/>
                        </a:spcBef>
                      </a:pPr>
                      <a:r>
                        <a:rPr sz="1800" spc="-5" dirty="0">
                          <a:latin typeface="Calibri"/>
                          <a:cs typeface="Calibri"/>
                        </a:rPr>
                        <a:t>15</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0"/>
                        </a:spcBef>
                      </a:pPr>
                      <a:r>
                        <a:rPr sz="1800" dirty="0">
                          <a:latin typeface="Calibri"/>
                          <a:cs typeface="Calibri"/>
                        </a:rPr>
                        <a:t>8</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0"/>
                        </a:spcBef>
                      </a:pPr>
                      <a:r>
                        <a:rPr sz="1800" dirty="0">
                          <a:latin typeface="Calibri"/>
                          <a:cs typeface="Calibri"/>
                        </a:rPr>
                        <a:t>2.7</a:t>
                      </a:r>
                      <a:r>
                        <a:rPr sz="1800" spc="-30" dirty="0">
                          <a:latin typeface="Calibri"/>
                          <a:cs typeface="Calibri"/>
                        </a:rPr>
                        <a:t> </a:t>
                      </a:r>
                      <a:r>
                        <a:rPr sz="1800" dirty="0">
                          <a:latin typeface="Calibri"/>
                          <a:cs typeface="Calibri"/>
                        </a:rPr>
                        <a:t>–</a:t>
                      </a:r>
                      <a:r>
                        <a:rPr sz="1800" spc="-30" dirty="0">
                          <a:latin typeface="Calibri"/>
                          <a:cs typeface="Calibri"/>
                        </a:rPr>
                        <a:t> </a:t>
                      </a:r>
                      <a:r>
                        <a:rPr sz="1800" dirty="0">
                          <a:latin typeface="Calibri"/>
                          <a:cs typeface="Calibri"/>
                        </a:rPr>
                        <a:t>4.1</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0"/>
                        </a:spcBef>
                      </a:pPr>
                      <a:r>
                        <a:rPr sz="1800" dirty="0">
                          <a:latin typeface="Calibri"/>
                          <a:cs typeface="Calibri"/>
                        </a:rPr>
                        <a:t>3375</a:t>
                      </a:r>
                      <a:r>
                        <a:rPr sz="1800" spc="-20" dirty="0">
                          <a:latin typeface="Calibri"/>
                          <a:cs typeface="Calibri"/>
                        </a:rPr>
                        <a:t> </a:t>
                      </a:r>
                      <a:r>
                        <a:rPr sz="1800" dirty="0">
                          <a:latin typeface="Calibri"/>
                          <a:cs typeface="Calibri"/>
                        </a:rPr>
                        <a:t>-</a:t>
                      </a:r>
                      <a:r>
                        <a:rPr sz="1800" spc="-30" dirty="0">
                          <a:latin typeface="Calibri"/>
                          <a:cs typeface="Calibri"/>
                        </a:rPr>
                        <a:t> </a:t>
                      </a:r>
                      <a:r>
                        <a:rPr sz="1800" spc="-5" dirty="0">
                          <a:latin typeface="Calibri"/>
                          <a:cs typeface="Calibri"/>
                        </a:rPr>
                        <a:t>5125</a:t>
                      </a:r>
                      <a:endParaRPr sz="1800">
                        <a:latin typeface="Calibri"/>
                        <a:cs typeface="Calibri"/>
                      </a:endParaRPr>
                    </a:p>
                  </a:txBody>
                  <a:tcPr marL="0" marR="0" marT="30480" marB="0">
                    <a:lnL w="12700">
                      <a:solidFill>
                        <a:srgbClr val="FFFFFF"/>
                      </a:solidFill>
                      <a:prstDash val="solid"/>
                    </a:lnL>
                    <a:lnR w="635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370966">
                <a:tc>
                  <a:txBody>
                    <a:bodyPr/>
                    <a:lstStyle/>
                    <a:p>
                      <a:pPr marL="87630">
                        <a:lnSpc>
                          <a:spcPct val="100000"/>
                        </a:lnSpc>
                        <a:spcBef>
                          <a:spcPts val="240"/>
                        </a:spcBef>
                      </a:pPr>
                      <a:r>
                        <a:rPr sz="1800" spc="-5" dirty="0">
                          <a:latin typeface="Calibri"/>
                          <a:cs typeface="Calibri"/>
                        </a:rPr>
                        <a:t>Wheat</a:t>
                      </a:r>
                      <a:endParaRPr sz="1800">
                        <a:latin typeface="Calibri"/>
                        <a:cs typeface="Calibri"/>
                      </a:endParaRPr>
                    </a:p>
                  </a:txBody>
                  <a:tcPr marL="0" marR="0" marT="30480"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40"/>
                        </a:spcBef>
                      </a:pPr>
                      <a:r>
                        <a:rPr sz="1800" dirty="0">
                          <a:latin typeface="Calibri"/>
                          <a:cs typeface="Calibri"/>
                        </a:rPr>
                        <a:t>3.6</a:t>
                      </a:r>
                      <a:r>
                        <a:rPr sz="1800" spc="-30" dirty="0">
                          <a:latin typeface="Calibri"/>
                          <a:cs typeface="Calibri"/>
                        </a:rPr>
                        <a:t> </a:t>
                      </a:r>
                      <a:r>
                        <a:rPr sz="1800" dirty="0">
                          <a:latin typeface="Calibri"/>
                          <a:cs typeface="Calibri"/>
                        </a:rPr>
                        <a:t>–</a:t>
                      </a:r>
                      <a:r>
                        <a:rPr sz="1800" spc="-30" dirty="0">
                          <a:latin typeface="Calibri"/>
                          <a:cs typeface="Calibri"/>
                        </a:rPr>
                        <a:t> </a:t>
                      </a:r>
                      <a:r>
                        <a:rPr sz="1800" dirty="0">
                          <a:latin typeface="Calibri"/>
                          <a:cs typeface="Calibri"/>
                        </a:rPr>
                        <a:t>6.3</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0"/>
                        </a:spcBef>
                      </a:pPr>
                      <a:r>
                        <a:rPr sz="1800" spc="-5" dirty="0">
                          <a:latin typeface="Calibri"/>
                          <a:cs typeface="Calibri"/>
                        </a:rPr>
                        <a:t>60</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0"/>
                        </a:spcBef>
                      </a:pPr>
                      <a:r>
                        <a:rPr sz="1800" spc="-5" dirty="0">
                          <a:latin typeface="Calibri"/>
                          <a:cs typeface="Calibri"/>
                        </a:rPr>
                        <a:t>32</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0"/>
                        </a:spcBef>
                      </a:pPr>
                      <a:r>
                        <a:rPr sz="1800" dirty="0">
                          <a:latin typeface="Calibri"/>
                          <a:cs typeface="Calibri"/>
                        </a:rPr>
                        <a:t>1.2</a:t>
                      </a:r>
                      <a:r>
                        <a:rPr sz="1800" spc="-30" dirty="0">
                          <a:latin typeface="Calibri"/>
                          <a:cs typeface="Calibri"/>
                        </a:rPr>
                        <a:t> </a:t>
                      </a:r>
                      <a:r>
                        <a:rPr sz="1800" dirty="0">
                          <a:latin typeface="Calibri"/>
                          <a:cs typeface="Calibri"/>
                        </a:rPr>
                        <a:t>–</a:t>
                      </a:r>
                      <a:r>
                        <a:rPr sz="1800" spc="-30" dirty="0">
                          <a:latin typeface="Calibri"/>
                          <a:cs typeface="Calibri"/>
                        </a:rPr>
                        <a:t> </a:t>
                      </a:r>
                      <a:r>
                        <a:rPr sz="1800" dirty="0">
                          <a:latin typeface="Calibri"/>
                          <a:cs typeface="Calibri"/>
                        </a:rPr>
                        <a:t>2.1</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0"/>
                        </a:spcBef>
                      </a:pPr>
                      <a:r>
                        <a:rPr sz="1800" dirty="0">
                          <a:latin typeface="Calibri"/>
                          <a:cs typeface="Calibri"/>
                        </a:rPr>
                        <a:t>1520</a:t>
                      </a:r>
                      <a:r>
                        <a:rPr sz="1800" spc="-20" dirty="0">
                          <a:latin typeface="Calibri"/>
                          <a:cs typeface="Calibri"/>
                        </a:rPr>
                        <a:t> </a:t>
                      </a:r>
                      <a:r>
                        <a:rPr sz="1800" dirty="0">
                          <a:latin typeface="Calibri"/>
                          <a:cs typeface="Calibri"/>
                        </a:rPr>
                        <a:t>-</a:t>
                      </a:r>
                      <a:r>
                        <a:rPr sz="1800" spc="-30" dirty="0">
                          <a:latin typeface="Calibri"/>
                          <a:cs typeface="Calibri"/>
                        </a:rPr>
                        <a:t> </a:t>
                      </a:r>
                      <a:r>
                        <a:rPr sz="1800" spc="-5" dirty="0">
                          <a:latin typeface="Calibri"/>
                          <a:cs typeface="Calibri"/>
                        </a:rPr>
                        <a:t>2625</a:t>
                      </a:r>
                      <a:endParaRPr sz="1800">
                        <a:latin typeface="Calibri"/>
                        <a:cs typeface="Calibri"/>
                      </a:endParaRPr>
                    </a:p>
                  </a:txBody>
                  <a:tcPr marL="0" marR="0" marT="3048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70967">
                <a:tc>
                  <a:txBody>
                    <a:bodyPr/>
                    <a:lstStyle/>
                    <a:p>
                      <a:pPr marL="87630">
                        <a:lnSpc>
                          <a:spcPct val="100000"/>
                        </a:lnSpc>
                        <a:spcBef>
                          <a:spcPts val="240"/>
                        </a:spcBef>
                      </a:pPr>
                      <a:r>
                        <a:rPr sz="1800" spc="-10" dirty="0">
                          <a:latin typeface="Calibri"/>
                          <a:cs typeface="Calibri"/>
                        </a:rPr>
                        <a:t>Sugarcane</a:t>
                      </a:r>
                      <a:endParaRPr sz="1800">
                        <a:latin typeface="Calibri"/>
                        <a:cs typeface="Calibri"/>
                      </a:endParaRPr>
                    </a:p>
                  </a:txBody>
                  <a:tcPr marL="0" marR="0" marT="30480"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40"/>
                        </a:spcBef>
                      </a:pPr>
                      <a:r>
                        <a:rPr sz="1800" dirty="0">
                          <a:latin typeface="Calibri"/>
                          <a:cs typeface="Calibri"/>
                        </a:rPr>
                        <a:t>56</a:t>
                      </a:r>
                      <a:r>
                        <a:rPr sz="1800" spc="-30" dirty="0">
                          <a:latin typeface="Calibri"/>
                          <a:cs typeface="Calibri"/>
                        </a:rPr>
                        <a:t> </a:t>
                      </a:r>
                      <a:r>
                        <a:rPr sz="1800" dirty="0">
                          <a:latin typeface="Calibri"/>
                          <a:cs typeface="Calibri"/>
                        </a:rPr>
                        <a:t>-</a:t>
                      </a:r>
                      <a:r>
                        <a:rPr sz="1800" spc="-20" dirty="0">
                          <a:latin typeface="Calibri"/>
                          <a:cs typeface="Calibri"/>
                        </a:rPr>
                        <a:t> </a:t>
                      </a:r>
                      <a:r>
                        <a:rPr sz="1800" spc="-5" dirty="0">
                          <a:latin typeface="Calibri"/>
                          <a:cs typeface="Calibri"/>
                        </a:rPr>
                        <a:t>70</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0"/>
                        </a:spcBef>
                      </a:pPr>
                      <a:r>
                        <a:rPr sz="1800" dirty="0">
                          <a:latin typeface="Calibri"/>
                          <a:cs typeface="Calibri"/>
                        </a:rPr>
                        <a:t>12.5</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0"/>
                        </a:spcBef>
                      </a:pPr>
                      <a:r>
                        <a:rPr sz="1800" dirty="0">
                          <a:latin typeface="Calibri"/>
                          <a:cs typeface="Calibri"/>
                        </a:rPr>
                        <a:t>6</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0"/>
                        </a:spcBef>
                      </a:pPr>
                      <a:r>
                        <a:rPr sz="1800" dirty="0">
                          <a:latin typeface="Calibri"/>
                          <a:cs typeface="Calibri"/>
                        </a:rPr>
                        <a:t>3.1</a:t>
                      </a:r>
                      <a:r>
                        <a:rPr sz="1800" spc="-30" dirty="0">
                          <a:latin typeface="Calibri"/>
                          <a:cs typeface="Calibri"/>
                        </a:rPr>
                        <a:t> </a:t>
                      </a:r>
                      <a:r>
                        <a:rPr sz="1800" dirty="0">
                          <a:latin typeface="Calibri"/>
                          <a:cs typeface="Calibri"/>
                        </a:rPr>
                        <a:t>–</a:t>
                      </a:r>
                      <a:r>
                        <a:rPr sz="1800" spc="-30" dirty="0">
                          <a:latin typeface="Calibri"/>
                          <a:cs typeface="Calibri"/>
                        </a:rPr>
                        <a:t> </a:t>
                      </a:r>
                      <a:r>
                        <a:rPr sz="1800" dirty="0">
                          <a:latin typeface="Calibri"/>
                          <a:cs typeface="Calibri"/>
                        </a:rPr>
                        <a:t>4.9</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0"/>
                        </a:spcBef>
                      </a:pPr>
                      <a:r>
                        <a:rPr sz="1800" dirty="0">
                          <a:latin typeface="Calibri"/>
                          <a:cs typeface="Calibri"/>
                        </a:rPr>
                        <a:t>3875</a:t>
                      </a:r>
                      <a:r>
                        <a:rPr sz="1800" spc="-20" dirty="0">
                          <a:latin typeface="Calibri"/>
                          <a:cs typeface="Calibri"/>
                        </a:rPr>
                        <a:t> </a:t>
                      </a:r>
                      <a:r>
                        <a:rPr sz="1800" dirty="0">
                          <a:latin typeface="Calibri"/>
                          <a:cs typeface="Calibri"/>
                        </a:rPr>
                        <a:t>-</a:t>
                      </a:r>
                      <a:r>
                        <a:rPr sz="1800" spc="-30" dirty="0">
                          <a:latin typeface="Calibri"/>
                          <a:cs typeface="Calibri"/>
                        </a:rPr>
                        <a:t> </a:t>
                      </a:r>
                      <a:r>
                        <a:rPr sz="1800" spc="-5" dirty="0">
                          <a:latin typeface="Calibri"/>
                          <a:cs typeface="Calibri"/>
                        </a:rPr>
                        <a:t>6125</a:t>
                      </a:r>
                      <a:endParaRPr sz="1800">
                        <a:latin typeface="Calibri"/>
                        <a:cs typeface="Calibri"/>
                      </a:endParaRPr>
                    </a:p>
                  </a:txBody>
                  <a:tcPr marL="0" marR="0" marT="3048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67982">
                <a:tc>
                  <a:txBody>
                    <a:bodyPr/>
                    <a:lstStyle/>
                    <a:p>
                      <a:pPr marL="87630">
                        <a:lnSpc>
                          <a:spcPct val="100000"/>
                        </a:lnSpc>
                        <a:spcBef>
                          <a:spcPts val="240"/>
                        </a:spcBef>
                      </a:pPr>
                      <a:r>
                        <a:rPr sz="1800" spc="-25" dirty="0">
                          <a:latin typeface="Calibri"/>
                          <a:cs typeface="Calibri"/>
                        </a:rPr>
                        <a:t>Wood</a:t>
                      </a:r>
                      <a:endParaRPr sz="1800">
                        <a:latin typeface="Calibri"/>
                        <a:cs typeface="Calibri"/>
                      </a:endParaRPr>
                    </a:p>
                  </a:txBody>
                  <a:tcPr marL="0" marR="0" marT="30480" marB="0">
                    <a:lnL w="635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E9ECF4"/>
                    </a:solidFill>
                  </a:tcPr>
                </a:tc>
                <a:tc>
                  <a:txBody>
                    <a:bodyPr/>
                    <a:lstStyle/>
                    <a:p>
                      <a:pPr marL="91440">
                        <a:lnSpc>
                          <a:spcPct val="100000"/>
                        </a:lnSpc>
                        <a:spcBef>
                          <a:spcPts val="240"/>
                        </a:spcBef>
                      </a:pPr>
                      <a:r>
                        <a:rPr sz="1800" dirty="0">
                          <a:latin typeface="Calibri"/>
                          <a:cs typeface="Calibri"/>
                        </a:rPr>
                        <a:t>5</a:t>
                      </a:r>
                      <a:r>
                        <a:rPr sz="1800" spc="-35"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6</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E9ECF4"/>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E9ECF4"/>
                    </a:solidFill>
                  </a:tcPr>
                </a:tc>
                <a:tc>
                  <a:txBody>
                    <a:bodyPr/>
                    <a:lstStyle/>
                    <a:p>
                      <a:pPr marL="92075">
                        <a:lnSpc>
                          <a:spcPct val="100000"/>
                        </a:lnSpc>
                        <a:spcBef>
                          <a:spcPts val="240"/>
                        </a:spcBef>
                      </a:pPr>
                      <a:r>
                        <a:rPr sz="1800" spc="-5" dirty="0">
                          <a:latin typeface="Calibri"/>
                          <a:cs typeface="Calibri"/>
                        </a:rPr>
                        <a:t>15</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E9ECF4"/>
                    </a:solidFill>
                  </a:tcPr>
                </a:tc>
                <a:tc>
                  <a:txBody>
                    <a:bodyPr/>
                    <a:lstStyle/>
                    <a:p>
                      <a:pPr marL="92075">
                        <a:lnSpc>
                          <a:spcPct val="100000"/>
                        </a:lnSpc>
                        <a:spcBef>
                          <a:spcPts val="240"/>
                        </a:spcBef>
                      </a:pPr>
                      <a:r>
                        <a:rPr sz="1800" dirty="0">
                          <a:latin typeface="Calibri"/>
                          <a:cs typeface="Calibri"/>
                        </a:rPr>
                        <a:t>0.75</a:t>
                      </a:r>
                      <a:r>
                        <a:rPr sz="1800" spc="-35" dirty="0">
                          <a:latin typeface="Calibri"/>
                          <a:cs typeface="Calibri"/>
                        </a:rPr>
                        <a:t> </a:t>
                      </a:r>
                      <a:r>
                        <a:rPr sz="1800" dirty="0">
                          <a:latin typeface="Calibri"/>
                          <a:cs typeface="Calibri"/>
                        </a:rPr>
                        <a:t>–</a:t>
                      </a:r>
                      <a:r>
                        <a:rPr sz="1800" spc="-25" dirty="0">
                          <a:latin typeface="Calibri"/>
                          <a:cs typeface="Calibri"/>
                        </a:rPr>
                        <a:t> </a:t>
                      </a:r>
                      <a:r>
                        <a:rPr sz="1800" dirty="0">
                          <a:latin typeface="Calibri"/>
                          <a:cs typeface="Calibri"/>
                        </a:rPr>
                        <a:t>0.9</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E9ECF4"/>
                    </a:solidFill>
                  </a:tcPr>
                </a:tc>
                <a:tc>
                  <a:txBody>
                    <a:bodyPr/>
                    <a:lstStyle/>
                    <a:p>
                      <a:pPr marL="92075">
                        <a:lnSpc>
                          <a:spcPct val="100000"/>
                        </a:lnSpc>
                        <a:spcBef>
                          <a:spcPts val="240"/>
                        </a:spcBef>
                      </a:pPr>
                      <a:r>
                        <a:rPr sz="1800" spc="-5" dirty="0">
                          <a:latin typeface="Calibri"/>
                          <a:cs typeface="Calibri"/>
                        </a:rPr>
                        <a:t>940</a:t>
                      </a:r>
                      <a:r>
                        <a:rPr sz="1800" spc="-30" dirty="0">
                          <a:latin typeface="Calibri"/>
                          <a:cs typeface="Calibri"/>
                        </a:rPr>
                        <a:t> </a:t>
                      </a:r>
                      <a:r>
                        <a:rPr sz="1800" dirty="0">
                          <a:latin typeface="Calibri"/>
                          <a:cs typeface="Calibri"/>
                        </a:rPr>
                        <a:t>-</a:t>
                      </a:r>
                      <a:r>
                        <a:rPr sz="1800" spc="-15" dirty="0">
                          <a:latin typeface="Calibri"/>
                          <a:cs typeface="Calibri"/>
                        </a:rPr>
                        <a:t> </a:t>
                      </a:r>
                      <a:r>
                        <a:rPr sz="1800" spc="-5" dirty="0">
                          <a:latin typeface="Calibri"/>
                          <a:cs typeface="Calibri"/>
                        </a:rPr>
                        <a:t>1125</a:t>
                      </a:r>
                      <a:endParaRPr sz="1800">
                        <a:latin typeface="Calibri"/>
                        <a:cs typeface="Calibri"/>
                      </a:endParaRPr>
                    </a:p>
                  </a:txBody>
                  <a:tcPr marL="0" marR="0" marT="30480" marB="0">
                    <a:lnL w="12700">
                      <a:solidFill>
                        <a:srgbClr val="FFFFFF"/>
                      </a:solidFill>
                      <a:prstDash val="solid"/>
                    </a:lnL>
                    <a:lnR w="6350">
                      <a:solidFill>
                        <a:srgbClr val="FFFFFF"/>
                      </a:solidFill>
                      <a:prstDash val="solid"/>
                    </a:lnR>
                    <a:lnT w="12700">
                      <a:solidFill>
                        <a:srgbClr val="FFFFFF"/>
                      </a:solidFill>
                      <a:prstDash val="solid"/>
                    </a:lnT>
                    <a:lnB w="9525">
                      <a:solidFill>
                        <a:srgbClr val="FFFFFF"/>
                      </a:solidFill>
                      <a:prstDash val="solid"/>
                    </a:lnB>
                    <a:solidFill>
                      <a:srgbClr val="E9ECF4"/>
                    </a:solidFill>
                  </a:tcPr>
                </a:tc>
              </a:tr>
            </a:tbl>
          </a:graphicData>
        </a:graphic>
      </p:graphicFrame>
      <p:sp>
        <p:nvSpPr>
          <p:cNvPr id="4" name="object 4"/>
          <p:cNvSpPr txBox="1">
            <a:spLocks noGrp="1"/>
          </p:cNvSpPr>
          <p:nvPr>
            <p:ph type="title"/>
          </p:nvPr>
        </p:nvSpPr>
        <p:spPr>
          <a:xfrm>
            <a:off x="154939" y="100076"/>
            <a:ext cx="4020185" cy="330835"/>
          </a:xfrm>
          <a:prstGeom prst="rect">
            <a:avLst/>
          </a:prstGeom>
        </p:spPr>
        <p:txBody>
          <a:bodyPr vert="horz" wrap="square" lIns="0" tIns="12700" rIns="0" bIns="0" rtlCol="0">
            <a:spAutoFit/>
          </a:bodyPr>
          <a:lstStyle/>
          <a:p>
            <a:pPr marL="12700">
              <a:lnSpc>
                <a:spcPct val="100000"/>
              </a:lnSpc>
              <a:spcBef>
                <a:spcPts val="100"/>
              </a:spcBef>
            </a:pPr>
            <a:r>
              <a:rPr dirty="0"/>
              <a:t>Ethanol</a:t>
            </a:r>
            <a:r>
              <a:rPr spc="-50" dirty="0"/>
              <a:t> </a:t>
            </a:r>
            <a:r>
              <a:rPr dirty="0"/>
              <a:t>production</a:t>
            </a:r>
            <a:r>
              <a:rPr spc="-45" dirty="0"/>
              <a:t> </a:t>
            </a:r>
            <a:r>
              <a:rPr dirty="0"/>
              <a:t>from</a:t>
            </a:r>
            <a:r>
              <a:rPr spc="-45" dirty="0"/>
              <a:t> </a:t>
            </a:r>
            <a:r>
              <a:rPr dirty="0"/>
              <a:t>various</a:t>
            </a:r>
            <a:r>
              <a:rPr spc="-40" dirty="0"/>
              <a:t> </a:t>
            </a:r>
            <a:r>
              <a:rPr dirty="0"/>
              <a:t>crops.</a:t>
            </a:r>
          </a:p>
        </p:txBody>
      </p:sp>
      <p:sp>
        <p:nvSpPr>
          <p:cNvPr id="5" name="object 5"/>
          <p:cNvSpPr txBox="1"/>
          <p:nvPr/>
        </p:nvSpPr>
        <p:spPr>
          <a:xfrm>
            <a:off x="154939" y="2545816"/>
            <a:ext cx="8481060" cy="1397635"/>
          </a:xfrm>
          <a:prstGeom prst="rect">
            <a:avLst/>
          </a:prstGeom>
        </p:spPr>
        <p:txBody>
          <a:bodyPr vert="horz" wrap="square" lIns="0" tIns="12700" rIns="0" bIns="0" rtlCol="0">
            <a:spAutoFit/>
          </a:bodyPr>
          <a:lstStyle/>
          <a:p>
            <a:pPr marL="12700" marR="5080">
              <a:lnSpc>
                <a:spcPct val="150000"/>
              </a:lnSpc>
              <a:spcBef>
                <a:spcPts val="100"/>
              </a:spcBef>
            </a:pPr>
            <a:r>
              <a:rPr sz="2000" dirty="0">
                <a:latin typeface="Times New Roman"/>
                <a:cs typeface="Times New Roman"/>
              </a:rPr>
              <a:t>Ethanol</a:t>
            </a:r>
            <a:r>
              <a:rPr sz="2000" spc="-40" dirty="0">
                <a:latin typeface="Times New Roman"/>
                <a:cs typeface="Times New Roman"/>
              </a:rPr>
              <a:t> </a:t>
            </a:r>
            <a:r>
              <a:rPr sz="2000" dirty="0">
                <a:latin typeface="Times New Roman"/>
                <a:cs typeface="Times New Roman"/>
              </a:rPr>
              <a:t>production</a:t>
            </a:r>
            <a:r>
              <a:rPr sz="2000" spc="-35" dirty="0">
                <a:latin typeface="Times New Roman"/>
                <a:cs typeface="Times New Roman"/>
              </a:rPr>
              <a:t> </a:t>
            </a:r>
            <a:r>
              <a:rPr sz="2000" dirty="0">
                <a:latin typeface="Times New Roman"/>
                <a:cs typeface="Times New Roman"/>
              </a:rPr>
              <a:t>from</a:t>
            </a:r>
            <a:r>
              <a:rPr sz="2000" spc="-35" dirty="0">
                <a:latin typeface="Times New Roman"/>
                <a:cs typeface="Times New Roman"/>
              </a:rPr>
              <a:t> </a:t>
            </a:r>
            <a:r>
              <a:rPr sz="2000" spc="-5" dirty="0">
                <a:latin typeface="Times New Roman"/>
                <a:cs typeface="Times New Roman"/>
              </a:rPr>
              <a:t>starch</a:t>
            </a:r>
            <a:r>
              <a:rPr sz="2000" spc="-10"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cellulose</a:t>
            </a:r>
            <a:r>
              <a:rPr sz="2000" spc="-20" dirty="0">
                <a:latin typeface="Times New Roman"/>
                <a:cs typeface="Times New Roman"/>
              </a:rPr>
              <a:t> </a:t>
            </a:r>
            <a:r>
              <a:rPr sz="2000" spc="-5" dirty="0">
                <a:latin typeface="Times New Roman"/>
                <a:cs typeface="Times New Roman"/>
              </a:rPr>
              <a:t>biomass</a:t>
            </a:r>
            <a:r>
              <a:rPr sz="2000" spc="-20" dirty="0">
                <a:latin typeface="Times New Roman"/>
                <a:cs typeface="Times New Roman"/>
              </a:rPr>
              <a:t> </a:t>
            </a:r>
            <a:r>
              <a:rPr sz="2000" spc="-5" dirty="0">
                <a:latin typeface="Times New Roman"/>
                <a:cs typeface="Times New Roman"/>
              </a:rPr>
              <a:t>must</a:t>
            </a:r>
            <a:r>
              <a:rPr sz="2000" spc="5" dirty="0">
                <a:latin typeface="Times New Roman"/>
                <a:cs typeface="Times New Roman"/>
              </a:rPr>
              <a:t> </a:t>
            </a:r>
            <a:r>
              <a:rPr sz="2000" dirty="0">
                <a:latin typeface="Times New Roman"/>
                <a:cs typeface="Times New Roman"/>
              </a:rPr>
              <a:t>be converted</a:t>
            </a:r>
            <a:r>
              <a:rPr sz="2000" spc="-35" dirty="0">
                <a:latin typeface="Times New Roman"/>
                <a:cs typeface="Times New Roman"/>
              </a:rPr>
              <a:t> </a:t>
            </a:r>
            <a:r>
              <a:rPr sz="2000" dirty="0">
                <a:latin typeface="Times New Roman"/>
                <a:cs typeface="Times New Roman"/>
              </a:rPr>
              <a:t>into</a:t>
            </a:r>
            <a:r>
              <a:rPr sz="2000" spc="-20" dirty="0">
                <a:latin typeface="Times New Roman"/>
                <a:cs typeface="Times New Roman"/>
              </a:rPr>
              <a:t> </a:t>
            </a:r>
            <a:r>
              <a:rPr sz="2000" dirty="0">
                <a:latin typeface="Times New Roman"/>
                <a:cs typeface="Times New Roman"/>
              </a:rPr>
              <a:t>sugar </a:t>
            </a:r>
            <a:r>
              <a:rPr sz="2000" spc="-484" dirty="0">
                <a:latin typeface="Times New Roman"/>
                <a:cs typeface="Times New Roman"/>
              </a:rPr>
              <a:t> </a:t>
            </a:r>
            <a:r>
              <a:rPr sz="2000" dirty="0">
                <a:latin typeface="Times New Roman"/>
                <a:cs typeface="Times New Roman"/>
              </a:rPr>
              <a:t>before </a:t>
            </a:r>
            <a:r>
              <a:rPr sz="2000" spc="-5" dirty="0">
                <a:latin typeface="Times New Roman"/>
                <a:cs typeface="Times New Roman"/>
              </a:rPr>
              <a:t>fermentation. </a:t>
            </a:r>
            <a:r>
              <a:rPr sz="2000" dirty="0">
                <a:latin typeface="Times New Roman"/>
                <a:cs typeface="Times New Roman"/>
              </a:rPr>
              <a:t>Conversion of sugar into alcohol </a:t>
            </a:r>
            <a:r>
              <a:rPr sz="2000" spc="-5" dirty="0">
                <a:latin typeface="Times New Roman"/>
                <a:cs typeface="Times New Roman"/>
              </a:rPr>
              <a:t>takes </a:t>
            </a:r>
            <a:r>
              <a:rPr sz="2000" dirty="0">
                <a:latin typeface="Times New Roman"/>
                <a:cs typeface="Times New Roman"/>
              </a:rPr>
              <a:t>place according to the </a:t>
            </a:r>
            <a:r>
              <a:rPr sz="2000" spc="5" dirty="0">
                <a:latin typeface="Times New Roman"/>
                <a:cs typeface="Times New Roman"/>
              </a:rPr>
              <a:t> </a:t>
            </a:r>
            <a:r>
              <a:rPr sz="2000" dirty="0">
                <a:latin typeface="Times New Roman"/>
                <a:cs typeface="Times New Roman"/>
              </a:rPr>
              <a:t>following</a:t>
            </a:r>
            <a:r>
              <a:rPr sz="2000" spc="-45" dirty="0">
                <a:latin typeface="Times New Roman"/>
                <a:cs typeface="Times New Roman"/>
              </a:rPr>
              <a:t> </a:t>
            </a:r>
            <a:r>
              <a:rPr sz="2000" spc="-5" dirty="0">
                <a:latin typeface="Times New Roman"/>
                <a:cs typeface="Times New Roman"/>
              </a:rPr>
              <a:t>chemical</a:t>
            </a:r>
            <a:r>
              <a:rPr sz="2000" spc="-15" dirty="0">
                <a:latin typeface="Times New Roman"/>
                <a:cs typeface="Times New Roman"/>
              </a:rPr>
              <a:t> </a:t>
            </a:r>
            <a:r>
              <a:rPr sz="2000" dirty="0">
                <a:latin typeface="Times New Roman"/>
                <a:cs typeface="Times New Roman"/>
              </a:rPr>
              <a:t>reactions.</a:t>
            </a:r>
            <a:endParaRPr sz="2000">
              <a:latin typeface="Times New Roman"/>
              <a:cs typeface="Times New Roman"/>
            </a:endParaRPr>
          </a:p>
        </p:txBody>
      </p:sp>
      <p:sp>
        <p:nvSpPr>
          <p:cNvPr id="6" name="object 6"/>
          <p:cNvSpPr txBox="1"/>
          <p:nvPr/>
        </p:nvSpPr>
        <p:spPr>
          <a:xfrm>
            <a:off x="2779522" y="4145660"/>
            <a:ext cx="413384" cy="239395"/>
          </a:xfrm>
          <a:prstGeom prst="rect">
            <a:avLst/>
          </a:prstGeom>
        </p:spPr>
        <p:txBody>
          <a:bodyPr vert="horz" wrap="square" lIns="0" tIns="12700" rIns="0" bIns="0" rtlCol="0">
            <a:spAutoFit/>
          </a:bodyPr>
          <a:lstStyle/>
          <a:p>
            <a:pPr marL="12700">
              <a:lnSpc>
                <a:spcPct val="100000"/>
              </a:lnSpc>
              <a:spcBef>
                <a:spcPts val="100"/>
              </a:spcBef>
            </a:pPr>
            <a:r>
              <a:rPr sz="1400" spc="-155" dirty="0">
                <a:latin typeface="Times New Roman"/>
                <a:cs typeface="Times New Roman"/>
              </a:rPr>
              <a:t>Y</a:t>
            </a:r>
            <a:r>
              <a:rPr sz="1400" dirty="0">
                <a:latin typeface="Times New Roman"/>
                <a:cs typeface="Times New Roman"/>
              </a:rPr>
              <a:t>ea</a:t>
            </a:r>
            <a:r>
              <a:rPr sz="1400" spc="5" dirty="0">
                <a:latin typeface="Times New Roman"/>
                <a:cs typeface="Times New Roman"/>
              </a:rPr>
              <a:t>s</a:t>
            </a:r>
            <a:r>
              <a:rPr sz="1400" dirty="0">
                <a:latin typeface="Times New Roman"/>
                <a:cs typeface="Times New Roman"/>
              </a:rPr>
              <a:t>t</a:t>
            </a:r>
            <a:endParaRPr sz="1400">
              <a:latin typeface="Times New Roman"/>
              <a:cs typeface="Times New Roman"/>
            </a:endParaRPr>
          </a:p>
        </p:txBody>
      </p:sp>
      <p:sp>
        <p:nvSpPr>
          <p:cNvPr id="7" name="object 7"/>
          <p:cNvSpPr txBox="1"/>
          <p:nvPr/>
        </p:nvSpPr>
        <p:spPr>
          <a:xfrm>
            <a:off x="1822957" y="4069460"/>
            <a:ext cx="976630" cy="1245870"/>
          </a:xfrm>
          <a:prstGeom prst="rect">
            <a:avLst/>
          </a:prstGeom>
        </p:spPr>
        <p:txBody>
          <a:bodyPr vert="horz" wrap="square" lIns="0" tIns="12700" rIns="0" bIns="0" rtlCol="0">
            <a:spAutoFit/>
          </a:bodyPr>
          <a:lstStyle/>
          <a:p>
            <a:pPr marL="123189">
              <a:lnSpc>
                <a:spcPct val="100000"/>
              </a:lnSpc>
              <a:spcBef>
                <a:spcPts val="100"/>
              </a:spcBef>
            </a:pPr>
            <a:r>
              <a:rPr sz="2000" dirty="0">
                <a:latin typeface="Times New Roman"/>
                <a:cs typeface="Times New Roman"/>
              </a:rPr>
              <a:t>Sugar</a:t>
            </a:r>
            <a:endParaRPr sz="2000">
              <a:latin typeface="Times New Roman"/>
              <a:cs typeface="Times New Roman"/>
            </a:endParaRPr>
          </a:p>
          <a:p>
            <a:pPr marL="59055">
              <a:lnSpc>
                <a:spcPct val="100000"/>
              </a:lnSpc>
              <a:spcBef>
                <a:spcPts val="1695"/>
              </a:spcBef>
            </a:pPr>
            <a:r>
              <a:rPr sz="3000" spc="15" baseline="13888" dirty="0">
                <a:latin typeface="Times New Roman"/>
                <a:cs typeface="Times New Roman"/>
              </a:rPr>
              <a:t>C</a:t>
            </a:r>
            <a:r>
              <a:rPr sz="1300" spc="10" dirty="0">
                <a:latin typeface="Times New Roman"/>
                <a:cs typeface="Times New Roman"/>
              </a:rPr>
              <a:t>6</a:t>
            </a:r>
            <a:r>
              <a:rPr sz="3000" spc="15" baseline="13888" dirty="0">
                <a:latin typeface="Times New Roman"/>
                <a:cs typeface="Times New Roman"/>
              </a:rPr>
              <a:t>H</a:t>
            </a:r>
            <a:r>
              <a:rPr sz="1300" spc="10" dirty="0">
                <a:latin typeface="Times New Roman"/>
                <a:cs typeface="Times New Roman"/>
              </a:rPr>
              <a:t>12</a:t>
            </a:r>
            <a:r>
              <a:rPr sz="3000" spc="15" baseline="13888" dirty="0">
                <a:latin typeface="Times New Roman"/>
                <a:cs typeface="Times New Roman"/>
              </a:rPr>
              <a:t>O</a:t>
            </a:r>
            <a:r>
              <a:rPr sz="1300" spc="10" dirty="0">
                <a:latin typeface="Times New Roman"/>
                <a:cs typeface="Times New Roman"/>
              </a:rPr>
              <a:t>6</a:t>
            </a:r>
            <a:endParaRPr sz="1300">
              <a:latin typeface="Times New Roman"/>
              <a:cs typeface="Times New Roman"/>
            </a:endParaRPr>
          </a:p>
          <a:p>
            <a:pPr marL="38100">
              <a:lnSpc>
                <a:spcPct val="100000"/>
              </a:lnSpc>
              <a:spcBef>
                <a:spcPts val="710"/>
              </a:spcBef>
            </a:pPr>
            <a:r>
              <a:rPr sz="2000" dirty="0">
                <a:latin typeface="Times New Roman"/>
                <a:cs typeface="Times New Roman"/>
              </a:rPr>
              <a:t>100</a:t>
            </a:r>
            <a:r>
              <a:rPr sz="2000" spc="-50" dirty="0">
                <a:latin typeface="Times New Roman"/>
                <a:cs typeface="Times New Roman"/>
              </a:rPr>
              <a:t> </a:t>
            </a:r>
            <a:r>
              <a:rPr sz="2000" dirty="0">
                <a:latin typeface="Times New Roman"/>
                <a:cs typeface="Times New Roman"/>
              </a:rPr>
              <a:t>kg</a:t>
            </a:r>
            <a:endParaRPr sz="2000">
              <a:latin typeface="Times New Roman"/>
              <a:cs typeface="Times New Roman"/>
            </a:endParaRPr>
          </a:p>
        </p:txBody>
      </p:sp>
      <p:sp>
        <p:nvSpPr>
          <p:cNvPr id="8" name="object 8"/>
          <p:cNvSpPr txBox="1"/>
          <p:nvPr/>
        </p:nvSpPr>
        <p:spPr>
          <a:xfrm>
            <a:off x="3588130" y="3917670"/>
            <a:ext cx="2014220" cy="1397635"/>
          </a:xfrm>
          <a:prstGeom prst="rect">
            <a:avLst/>
          </a:prstGeom>
        </p:spPr>
        <p:txBody>
          <a:bodyPr vert="horz" wrap="square" lIns="0" tIns="12700" rIns="0" bIns="0" rtlCol="0">
            <a:spAutoFit/>
          </a:bodyPr>
          <a:lstStyle/>
          <a:p>
            <a:pPr marL="121920" marR="30480" indent="-83820">
              <a:lnSpc>
                <a:spcPct val="150000"/>
              </a:lnSpc>
              <a:spcBef>
                <a:spcPts val="100"/>
              </a:spcBef>
            </a:pPr>
            <a:r>
              <a:rPr sz="2000" dirty="0">
                <a:latin typeface="Times New Roman"/>
                <a:cs typeface="Times New Roman"/>
              </a:rPr>
              <a:t>Ethanol</a:t>
            </a:r>
            <a:r>
              <a:rPr sz="2000" spc="5" dirty="0">
                <a:latin typeface="Times New Roman"/>
                <a:cs typeface="Times New Roman"/>
              </a:rPr>
              <a:t> </a:t>
            </a:r>
            <a:r>
              <a:rPr sz="2000" dirty="0">
                <a:latin typeface="Times New Roman"/>
                <a:cs typeface="Times New Roman"/>
              </a:rPr>
              <a:t>+</a:t>
            </a:r>
            <a:r>
              <a:rPr sz="2000" spc="5" dirty="0">
                <a:latin typeface="Times New Roman"/>
                <a:cs typeface="Times New Roman"/>
              </a:rPr>
              <a:t> CO</a:t>
            </a:r>
            <a:r>
              <a:rPr sz="1950" spc="7" baseline="-21367" dirty="0">
                <a:latin typeface="Times New Roman"/>
                <a:cs typeface="Times New Roman"/>
              </a:rPr>
              <a:t>2 </a:t>
            </a:r>
            <a:r>
              <a:rPr sz="1950" spc="15" baseline="-21367" dirty="0">
                <a:latin typeface="Times New Roman"/>
                <a:cs typeface="Times New Roman"/>
              </a:rPr>
              <a:t> </a:t>
            </a:r>
            <a:r>
              <a:rPr sz="2000" spc="5" dirty="0">
                <a:latin typeface="Times New Roman"/>
                <a:cs typeface="Times New Roman"/>
              </a:rPr>
              <a:t>2C</a:t>
            </a:r>
            <a:r>
              <a:rPr sz="1950" spc="7" baseline="-21367" dirty="0">
                <a:latin typeface="Times New Roman"/>
                <a:cs typeface="Times New Roman"/>
              </a:rPr>
              <a:t>2</a:t>
            </a:r>
            <a:r>
              <a:rPr sz="2000" spc="5" dirty="0">
                <a:latin typeface="Times New Roman"/>
                <a:cs typeface="Times New Roman"/>
              </a:rPr>
              <a:t>H</a:t>
            </a:r>
            <a:r>
              <a:rPr sz="1950" spc="7" baseline="-21367" dirty="0">
                <a:latin typeface="Times New Roman"/>
                <a:cs typeface="Times New Roman"/>
              </a:rPr>
              <a:t>5</a:t>
            </a:r>
            <a:r>
              <a:rPr sz="2000" spc="5" dirty="0">
                <a:latin typeface="Times New Roman"/>
                <a:cs typeface="Times New Roman"/>
              </a:rPr>
              <a:t>OH</a:t>
            </a:r>
            <a:r>
              <a:rPr sz="2000" spc="-60" dirty="0">
                <a:latin typeface="Times New Roman"/>
                <a:cs typeface="Times New Roman"/>
              </a:rPr>
              <a:t> </a:t>
            </a:r>
            <a:r>
              <a:rPr sz="2000" dirty="0">
                <a:latin typeface="Times New Roman"/>
                <a:cs typeface="Times New Roman"/>
              </a:rPr>
              <a:t>+</a:t>
            </a:r>
            <a:r>
              <a:rPr sz="2000" spc="-30" dirty="0">
                <a:latin typeface="Times New Roman"/>
                <a:cs typeface="Times New Roman"/>
              </a:rPr>
              <a:t> </a:t>
            </a:r>
            <a:r>
              <a:rPr sz="2000" spc="5" dirty="0">
                <a:latin typeface="Times New Roman"/>
                <a:cs typeface="Times New Roman"/>
              </a:rPr>
              <a:t>2CO</a:t>
            </a:r>
            <a:r>
              <a:rPr sz="1950" spc="7" baseline="-21367" dirty="0">
                <a:latin typeface="Times New Roman"/>
                <a:cs typeface="Times New Roman"/>
              </a:rPr>
              <a:t>2</a:t>
            </a:r>
            <a:endParaRPr sz="1950" baseline="-21367">
              <a:latin typeface="Times New Roman"/>
              <a:cs typeface="Times New Roman"/>
            </a:endParaRPr>
          </a:p>
          <a:p>
            <a:pPr marL="177165">
              <a:lnSpc>
                <a:spcPct val="100000"/>
              </a:lnSpc>
              <a:spcBef>
                <a:spcPts val="1200"/>
              </a:spcBef>
            </a:pPr>
            <a:r>
              <a:rPr sz="2000" dirty="0">
                <a:latin typeface="Times New Roman"/>
                <a:cs typeface="Times New Roman"/>
              </a:rPr>
              <a:t>51</a:t>
            </a:r>
            <a:r>
              <a:rPr sz="2000" spc="-20" dirty="0">
                <a:latin typeface="Times New Roman"/>
                <a:cs typeface="Times New Roman"/>
              </a:rPr>
              <a:t> </a:t>
            </a:r>
            <a:r>
              <a:rPr sz="2000" dirty="0">
                <a:latin typeface="Times New Roman"/>
                <a:cs typeface="Times New Roman"/>
              </a:rPr>
              <a:t>kg</a:t>
            </a:r>
            <a:r>
              <a:rPr sz="2000" spc="-25" dirty="0">
                <a:latin typeface="Times New Roman"/>
                <a:cs typeface="Times New Roman"/>
              </a:rPr>
              <a:t> </a:t>
            </a:r>
            <a:r>
              <a:rPr sz="2000" dirty="0">
                <a:latin typeface="Times New Roman"/>
                <a:cs typeface="Times New Roman"/>
              </a:rPr>
              <a:t>+</a:t>
            </a:r>
            <a:r>
              <a:rPr sz="2000" spc="470" dirty="0">
                <a:latin typeface="Times New Roman"/>
                <a:cs typeface="Times New Roman"/>
              </a:rPr>
              <a:t> </a:t>
            </a:r>
            <a:r>
              <a:rPr sz="2000" dirty="0">
                <a:latin typeface="Times New Roman"/>
                <a:cs typeface="Times New Roman"/>
              </a:rPr>
              <a:t>49</a:t>
            </a:r>
            <a:r>
              <a:rPr sz="2000" spc="-20" dirty="0">
                <a:latin typeface="Times New Roman"/>
                <a:cs typeface="Times New Roman"/>
              </a:rPr>
              <a:t> </a:t>
            </a:r>
            <a:r>
              <a:rPr sz="2000" dirty="0">
                <a:latin typeface="Times New Roman"/>
                <a:cs typeface="Times New Roman"/>
              </a:rPr>
              <a:t>kg</a:t>
            </a:r>
            <a:endParaRPr sz="2000">
              <a:latin typeface="Times New Roman"/>
              <a:cs typeface="Times New Roman"/>
            </a:endParaRPr>
          </a:p>
        </p:txBody>
      </p:sp>
      <p:sp>
        <p:nvSpPr>
          <p:cNvPr id="9" name="object 9"/>
          <p:cNvSpPr txBox="1"/>
          <p:nvPr/>
        </p:nvSpPr>
        <p:spPr>
          <a:xfrm>
            <a:off x="129539" y="5289600"/>
            <a:ext cx="6811645" cy="1397000"/>
          </a:xfrm>
          <a:prstGeom prst="rect">
            <a:avLst/>
          </a:prstGeom>
        </p:spPr>
        <p:txBody>
          <a:bodyPr vert="horz" wrap="square" lIns="0" tIns="12700" rIns="0" bIns="0" rtlCol="0">
            <a:spAutoFit/>
          </a:bodyPr>
          <a:lstStyle/>
          <a:p>
            <a:pPr marL="2007235" marR="30480" indent="-1969770">
              <a:lnSpc>
                <a:spcPct val="150000"/>
              </a:lnSpc>
              <a:spcBef>
                <a:spcPts val="100"/>
              </a:spcBef>
            </a:pPr>
            <a:r>
              <a:rPr sz="2000" dirty="0">
                <a:latin typeface="Times New Roman"/>
                <a:cs typeface="Times New Roman"/>
              </a:rPr>
              <a:t>The following</a:t>
            </a:r>
            <a:r>
              <a:rPr sz="2000" spc="-35" dirty="0">
                <a:latin typeface="Times New Roman"/>
                <a:cs typeface="Times New Roman"/>
              </a:rPr>
              <a:t> </a:t>
            </a:r>
            <a:r>
              <a:rPr sz="2000" spc="-5" dirty="0">
                <a:latin typeface="Times New Roman"/>
                <a:cs typeface="Times New Roman"/>
              </a:rPr>
              <a:t>types</a:t>
            </a:r>
            <a:r>
              <a:rPr sz="2000" spc="-1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sugars</a:t>
            </a:r>
            <a:r>
              <a:rPr sz="2000" spc="-40"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be</a:t>
            </a:r>
            <a:r>
              <a:rPr sz="2000" spc="5" dirty="0">
                <a:latin typeface="Times New Roman"/>
                <a:cs typeface="Times New Roman"/>
              </a:rPr>
              <a:t> </a:t>
            </a:r>
            <a:r>
              <a:rPr sz="2000" spc="-5" dirty="0">
                <a:latin typeface="Times New Roman"/>
                <a:cs typeface="Times New Roman"/>
              </a:rPr>
              <a:t>easily</a:t>
            </a:r>
            <a:r>
              <a:rPr sz="2000" spc="-15" dirty="0">
                <a:latin typeface="Times New Roman"/>
                <a:cs typeface="Times New Roman"/>
              </a:rPr>
              <a:t> </a:t>
            </a:r>
            <a:r>
              <a:rPr sz="2000" spc="-5" dirty="0">
                <a:latin typeface="Times New Roman"/>
                <a:cs typeface="Times New Roman"/>
              </a:rPr>
              <a:t>differentiated</a:t>
            </a:r>
            <a:r>
              <a:rPr sz="2000" spc="-40" dirty="0">
                <a:latin typeface="Times New Roman"/>
                <a:cs typeface="Times New Roman"/>
              </a:rPr>
              <a:t> </a:t>
            </a:r>
            <a:r>
              <a:rPr sz="2000" dirty="0">
                <a:latin typeface="Times New Roman"/>
                <a:cs typeface="Times New Roman"/>
              </a:rPr>
              <a:t>between </a:t>
            </a:r>
            <a:r>
              <a:rPr sz="2000" spc="-484" dirty="0">
                <a:latin typeface="Times New Roman"/>
                <a:cs typeface="Times New Roman"/>
              </a:rPr>
              <a:t> </a:t>
            </a:r>
            <a:r>
              <a:rPr sz="2000" dirty="0">
                <a:latin typeface="Times New Roman"/>
                <a:cs typeface="Times New Roman"/>
              </a:rPr>
              <a:t>Glucose</a:t>
            </a:r>
            <a:r>
              <a:rPr sz="2000" spc="459"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grape</a:t>
            </a:r>
            <a:r>
              <a:rPr sz="2000" spc="-20" dirty="0">
                <a:latin typeface="Times New Roman"/>
                <a:cs typeface="Times New Roman"/>
              </a:rPr>
              <a:t> </a:t>
            </a:r>
            <a:r>
              <a:rPr sz="2000" dirty="0">
                <a:latin typeface="Times New Roman"/>
                <a:cs typeface="Times New Roman"/>
              </a:rPr>
              <a:t>sugar</a:t>
            </a:r>
            <a:r>
              <a:rPr sz="2000" spc="-30" dirty="0">
                <a:latin typeface="Times New Roman"/>
                <a:cs typeface="Times New Roman"/>
              </a:rPr>
              <a:t> </a:t>
            </a:r>
            <a:r>
              <a:rPr sz="2000" spc="10" dirty="0">
                <a:latin typeface="Times New Roman"/>
                <a:cs typeface="Times New Roman"/>
              </a:rPr>
              <a:t>(C</a:t>
            </a:r>
            <a:r>
              <a:rPr sz="1950" spc="15" baseline="-21367" dirty="0">
                <a:latin typeface="Times New Roman"/>
                <a:cs typeface="Times New Roman"/>
              </a:rPr>
              <a:t>6</a:t>
            </a:r>
            <a:r>
              <a:rPr sz="2000" spc="10" dirty="0">
                <a:latin typeface="Times New Roman"/>
                <a:cs typeface="Times New Roman"/>
              </a:rPr>
              <a:t>H</a:t>
            </a:r>
            <a:r>
              <a:rPr sz="1950" spc="15" baseline="-21367" dirty="0">
                <a:latin typeface="Times New Roman"/>
                <a:cs typeface="Times New Roman"/>
              </a:rPr>
              <a:t>12</a:t>
            </a:r>
            <a:r>
              <a:rPr sz="2000" spc="10" dirty="0">
                <a:latin typeface="Times New Roman"/>
                <a:cs typeface="Times New Roman"/>
              </a:rPr>
              <a:t>O</a:t>
            </a:r>
            <a:r>
              <a:rPr sz="1950" spc="15" baseline="-21367" dirty="0">
                <a:latin typeface="Times New Roman"/>
                <a:cs typeface="Times New Roman"/>
              </a:rPr>
              <a:t>6</a:t>
            </a:r>
            <a:r>
              <a:rPr sz="2000" spc="10" dirty="0">
                <a:latin typeface="Times New Roman"/>
                <a:cs typeface="Times New Roman"/>
              </a:rPr>
              <a:t>)</a:t>
            </a:r>
            <a:endParaRPr sz="2000">
              <a:latin typeface="Times New Roman"/>
              <a:cs typeface="Times New Roman"/>
            </a:endParaRPr>
          </a:p>
          <a:p>
            <a:pPr marL="2007235">
              <a:lnSpc>
                <a:spcPct val="100000"/>
              </a:lnSpc>
              <a:spcBef>
                <a:spcPts val="1200"/>
              </a:spcBef>
            </a:pPr>
            <a:r>
              <a:rPr sz="2000" dirty="0">
                <a:latin typeface="Times New Roman"/>
                <a:cs typeface="Times New Roman"/>
              </a:rPr>
              <a:t>Fructose</a:t>
            </a:r>
            <a:r>
              <a:rPr sz="2000" spc="-55"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fruit</a:t>
            </a:r>
            <a:r>
              <a:rPr sz="2000" spc="-50" dirty="0">
                <a:latin typeface="Times New Roman"/>
                <a:cs typeface="Times New Roman"/>
              </a:rPr>
              <a:t> </a:t>
            </a:r>
            <a:r>
              <a:rPr sz="2000" dirty="0">
                <a:latin typeface="Times New Roman"/>
                <a:cs typeface="Times New Roman"/>
              </a:rPr>
              <a:t>sugar</a:t>
            </a:r>
            <a:r>
              <a:rPr sz="2000" spc="-35" dirty="0">
                <a:latin typeface="Times New Roman"/>
                <a:cs typeface="Times New Roman"/>
              </a:rPr>
              <a:t> </a:t>
            </a:r>
            <a:r>
              <a:rPr sz="2000" spc="10" dirty="0">
                <a:latin typeface="Times New Roman"/>
                <a:cs typeface="Times New Roman"/>
              </a:rPr>
              <a:t>(C</a:t>
            </a:r>
            <a:r>
              <a:rPr sz="1950" spc="15" baseline="-21367" dirty="0">
                <a:latin typeface="Times New Roman"/>
                <a:cs typeface="Times New Roman"/>
              </a:rPr>
              <a:t>6</a:t>
            </a:r>
            <a:r>
              <a:rPr sz="2000" spc="10" dirty="0">
                <a:latin typeface="Times New Roman"/>
                <a:cs typeface="Times New Roman"/>
              </a:rPr>
              <a:t>H</a:t>
            </a:r>
            <a:r>
              <a:rPr sz="1950" spc="15" baseline="-21367" dirty="0">
                <a:latin typeface="Times New Roman"/>
                <a:cs typeface="Times New Roman"/>
              </a:rPr>
              <a:t>12</a:t>
            </a:r>
            <a:r>
              <a:rPr sz="2000" spc="10" dirty="0">
                <a:latin typeface="Times New Roman"/>
                <a:cs typeface="Times New Roman"/>
              </a:rPr>
              <a:t>O</a:t>
            </a:r>
            <a:r>
              <a:rPr sz="1950" spc="15" baseline="-21367" dirty="0">
                <a:latin typeface="Times New Roman"/>
                <a:cs typeface="Times New Roman"/>
              </a:rPr>
              <a:t>6</a:t>
            </a:r>
            <a:r>
              <a:rPr sz="2000" spc="10" dirty="0">
                <a:latin typeface="Times New Roman"/>
                <a:cs typeface="Times New Roman"/>
              </a:rPr>
              <a:t>)</a:t>
            </a:r>
            <a:r>
              <a:rPr sz="2000" spc="-45" dirty="0">
                <a:latin typeface="Times New Roman"/>
                <a:cs typeface="Times New Roman"/>
              </a:rPr>
              <a:t> </a:t>
            </a:r>
            <a:r>
              <a:rPr sz="2000" dirty="0">
                <a:latin typeface="Times New Roman"/>
                <a:cs typeface="Times New Roman"/>
              </a:rPr>
              <a:t>and</a:t>
            </a:r>
            <a:endParaRPr sz="2000">
              <a:latin typeface="Times New Roman"/>
              <a:cs typeface="Times New Roman"/>
            </a:endParaRPr>
          </a:p>
        </p:txBody>
      </p:sp>
      <p:sp>
        <p:nvSpPr>
          <p:cNvPr id="10" name="object 10"/>
          <p:cNvSpPr/>
          <p:nvPr/>
        </p:nvSpPr>
        <p:spPr>
          <a:xfrm>
            <a:off x="2590800" y="4293108"/>
            <a:ext cx="762000" cy="103505"/>
          </a:xfrm>
          <a:custGeom>
            <a:avLst/>
            <a:gdLst/>
            <a:ahLst/>
            <a:cxnLst/>
            <a:rect l="l" t="t" r="r" b="b"/>
            <a:pathLst>
              <a:path w="762000" h="103504">
                <a:moveTo>
                  <a:pt x="673480" y="0"/>
                </a:moveTo>
                <a:lnTo>
                  <a:pt x="669671" y="1016"/>
                </a:lnTo>
                <a:lnTo>
                  <a:pt x="666114" y="7112"/>
                </a:lnTo>
                <a:lnTo>
                  <a:pt x="667130" y="10922"/>
                </a:lnTo>
                <a:lnTo>
                  <a:pt x="670051" y="12700"/>
                </a:lnTo>
                <a:lnTo>
                  <a:pt x="725980" y="45418"/>
                </a:lnTo>
                <a:lnTo>
                  <a:pt x="749426" y="45466"/>
                </a:lnTo>
                <a:lnTo>
                  <a:pt x="749426" y="58166"/>
                </a:lnTo>
                <a:lnTo>
                  <a:pt x="725916" y="58166"/>
                </a:lnTo>
                <a:lnTo>
                  <a:pt x="666876" y="92456"/>
                </a:lnTo>
                <a:lnTo>
                  <a:pt x="665861" y="96266"/>
                </a:lnTo>
                <a:lnTo>
                  <a:pt x="669416" y="102362"/>
                </a:lnTo>
                <a:lnTo>
                  <a:pt x="673226" y="103378"/>
                </a:lnTo>
                <a:lnTo>
                  <a:pt x="751067" y="58166"/>
                </a:lnTo>
                <a:lnTo>
                  <a:pt x="749426" y="58166"/>
                </a:lnTo>
                <a:lnTo>
                  <a:pt x="751149" y="58118"/>
                </a:lnTo>
                <a:lnTo>
                  <a:pt x="762000" y="51816"/>
                </a:lnTo>
                <a:lnTo>
                  <a:pt x="673480" y="0"/>
                </a:lnTo>
                <a:close/>
              </a:path>
              <a:path w="762000" h="103504">
                <a:moveTo>
                  <a:pt x="736883" y="51796"/>
                </a:moveTo>
                <a:lnTo>
                  <a:pt x="725998" y="58118"/>
                </a:lnTo>
                <a:lnTo>
                  <a:pt x="749426" y="58166"/>
                </a:lnTo>
                <a:lnTo>
                  <a:pt x="749426" y="57277"/>
                </a:lnTo>
                <a:lnTo>
                  <a:pt x="746251" y="57277"/>
                </a:lnTo>
                <a:lnTo>
                  <a:pt x="736883" y="51796"/>
                </a:lnTo>
                <a:close/>
              </a:path>
              <a:path w="762000" h="103504">
                <a:moveTo>
                  <a:pt x="0" y="43942"/>
                </a:moveTo>
                <a:lnTo>
                  <a:pt x="0" y="56642"/>
                </a:lnTo>
                <a:lnTo>
                  <a:pt x="725998" y="58118"/>
                </a:lnTo>
                <a:lnTo>
                  <a:pt x="736883" y="51796"/>
                </a:lnTo>
                <a:lnTo>
                  <a:pt x="725980" y="45418"/>
                </a:lnTo>
                <a:lnTo>
                  <a:pt x="0" y="43942"/>
                </a:lnTo>
                <a:close/>
              </a:path>
              <a:path w="762000" h="103504">
                <a:moveTo>
                  <a:pt x="746251" y="46355"/>
                </a:moveTo>
                <a:lnTo>
                  <a:pt x="736883" y="51796"/>
                </a:lnTo>
                <a:lnTo>
                  <a:pt x="746251" y="57277"/>
                </a:lnTo>
                <a:lnTo>
                  <a:pt x="746251" y="46355"/>
                </a:lnTo>
                <a:close/>
              </a:path>
              <a:path w="762000" h="103504">
                <a:moveTo>
                  <a:pt x="749426" y="46355"/>
                </a:moveTo>
                <a:lnTo>
                  <a:pt x="746251" y="46355"/>
                </a:lnTo>
                <a:lnTo>
                  <a:pt x="746251" y="57277"/>
                </a:lnTo>
                <a:lnTo>
                  <a:pt x="749426" y="57277"/>
                </a:lnTo>
                <a:lnTo>
                  <a:pt x="749426" y="46355"/>
                </a:lnTo>
                <a:close/>
              </a:path>
              <a:path w="762000" h="103504">
                <a:moveTo>
                  <a:pt x="725980" y="45418"/>
                </a:moveTo>
                <a:lnTo>
                  <a:pt x="736883" y="51796"/>
                </a:lnTo>
                <a:lnTo>
                  <a:pt x="746251" y="46355"/>
                </a:lnTo>
                <a:lnTo>
                  <a:pt x="749426" y="46355"/>
                </a:lnTo>
                <a:lnTo>
                  <a:pt x="749426" y="45466"/>
                </a:lnTo>
                <a:lnTo>
                  <a:pt x="725980" y="45418"/>
                </a:lnTo>
                <a:close/>
              </a:path>
            </a:pathLst>
          </a:custGeom>
          <a:solidFill>
            <a:srgbClr val="497DBA"/>
          </a:solidFill>
        </p:spPr>
        <p:txBody>
          <a:bodyPr wrap="square" lIns="0" tIns="0" rIns="0" bIns="0" rtlCol="0"/>
          <a:lstStyle/>
          <a:p>
            <a:endParaRPr/>
          </a:p>
        </p:txBody>
      </p:sp>
      <p:sp>
        <p:nvSpPr>
          <p:cNvPr id="11" name="object 11"/>
          <p:cNvSpPr/>
          <p:nvPr/>
        </p:nvSpPr>
        <p:spPr>
          <a:xfrm>
            <a:off x="2819400" y="4674108"/>
            <a:ext cx="762000" cy="103505"/>
          </a:xfrm>
          <a:custGeom>
            <a:avLst/>
            <a:gdLst/>
            <a:ahLst/>
            <a:cxnLst/>
            <a:rect l="l" t="t" r="r" b="b"/>
            <a:pathLst>
              <a:path w="762000" h="103504">
                <a:moveTo>
                  <a:pt x="673480" y="0"/>
                </a:moveTo>
                <a:lnTo>
                  <a:pt x="669671" y="1016"/>
                </a:lnTo>
                <a:lnTo>
                  <a:pt x="666114" y="7112"/>
                </a:lnTo>
                <a:lnTo>
                  <a:pt x="667130" y="10922"/>
                </a:lnTo>
                <a:lnTo>
                  <a:pt x="670051" y="12700"/>
                </a:lnTo>
                <a:lnTo>
                  <a:pt x="725980" y="45418"/>
                </a:lnTo>
                <a:lnTo>
                  <a:pt x="749426" y="45466"/>
                </a:lnTo>
                <a:lnTo>
                  <a:pt x="749426" y="58166"/>
                </a:lnTo>
                <a:lnTo>
                  <a:pt x="725916" y="58166"/>
                </a:lnTo>
                <a:lnTo>
                  <a:pt x="666876" y="92456"/>
                </a:lnTo>
                <a:lnTo>
                  <a:pt x="665861" y="96266"/>
                </a:lnTo>
                <a:lnTo>
                  <a:pt x="669416" y="102362"/>
                </a:lnTo>
                <a:lnTo>
                  <a:pt x="673226" y="103378"/>
                </a:lnTo>
                <a:lnTo>
                  <a:pt x="751067" y="58166"/>
                </a:lnTo>
                <a:lnTo>
                  <a:pt x="749426" y="58166"/>
                </a:lnTo>
                <a:lnTo>
                  <a:pt x="751149" y="58118"/>
                </a:lnTo>
                <a:lnTo>
                  <a:pt x="762000" y="51816"/>
                </a:lnTo>
                <a:lnTo>
                  <a:pt x="673480" y="0"/>
                </a:lnTo>
                <a:close/>
              </a:path>
              <a:path w="762000" h="103504">
                <a:moveTo>
                  <a:pt x="736883" y="51796"/>
                </a:moveTo>
                <a:lnTo>
                  <a:pt x="725998" y="58118"/>
                </a:lnTo>
                <a:lnTo>
                  <a:pt x="749426" y="58166"/>
                </a:lnTo>
                <a:lnTo>
                  <a:pt x="749426" y="57277"/>
                </a:lnTo>
                <a:lnTo>
                  <a:pt x="746251" y="57277"/>
                </a:lnTo>
                <a:lnTo>
                  <a:pt x="736883" y="51796"/>
                </a:lnTo>
                <a:close/>
              </a:path>
              <a:path w="762000" h="103504">
                <a:moveTo>
                  <a:pt x="0" y="43942"/>
                </a:moveTo>
                <a:lnTo>
                  <a:pt x="0" y="56642"/>
                </a:lnTo>
                <a:lnTo>
                  <a:pt x="725998" y="58118"/>
                </a:lnTo>
                <a:lnTo>
                  <a:pt x="736883" y="51796"/>
                </a:lnTo>
                <a:lnTo>
                  <a:pt x="725980" y="45418"/>
                </a:lnTo>
                <a:lnTo>
                  <a:pt x="0" y="43942"/>
                </a:lnTo>
                <a:close/>
              </a:path>
              <a:path w="762000" h="103504">
                <a:moveTo>
                  <a:pt x="746251" y="46355"/>
                </a:moveTo>
                <a:lnTo>
                  <a:pt x="736883" y="51796"/>
                </a:lnTo>
                <a:lnTo>
                  <a:pt x="746251" y="57277"/>
                </a:lnTo>
                <a:lnTo>
                  <a:pt x="746251" y="46355"/>
                </a:lnTo>
                <a:close/>
              </a:path>
              <a:path w="762000" h="103504">
                <a:moveTo>
                  <a:pt x="749426" y="46355"/>
                </a:moveTo>
                <a:lnTo>
                  <a:pt x="746251" y="46355"/>
                </a:lnTo>
                <a:lnTo>
                  <a:pt x="746251" y="57277"/>
                </a:lnTo>
                <a:lnTo>
                  <a:pt x="749426" y="57277"/>
                </a:lnTo>
                <a:lnTo>
                  <a:pt x="749426" y="46355"/>
                </a:lnTo>
                <a:close/>
              </a:path>
              <a:path w="762000" h="103504">
                <a:moveTo>
                  <a:pt x="725980" y="45418"/>
                </a:moveTo>
                <a:lnTo>
                  <a:pt x="736883" y="51796"/>
                </a:lnTo>
                <a:lnTo>
                  <a:pt x="746251" y="46355"/>
                </a:lnTo>
                <a:lnTo>
                  <a:pt x="749426" y="46355"/>
                </a:lnTo>
                <a:lnTo>
                  <a:pt x="749426" y="45466"/>
                </a:lnTo>
                <a:lnTo>
                  <a:pt x="725980" y="45418"/>
                </a:lnTo>
                <a:close/>
              </a:path>
            </a:pathLst>
          </a:custGeom>
          <a:solidFill>
            <a:srgbClr val="497DBA"/>
          </a:solidFill>
        </p:spPr>
        <p:txBody>
          <a:bodyPr wrap="square" lIns="0" tIns="0" rIns="0" bIns="0" rtlCol="0"/>
          <a:lstStyle/>
          <a:p>
            <a:endParaRPr/>
          </a:p>
        </p:txBody>
      </p:sp>
      <p:sp>
        <p:nvSpPr>
          <p:cNvPr id="12" name="object 12"/>
          <p:cNvSpPr/>
          <p:nvPr/>
        </p:nvSpPr>
        <p:spPr>
          <a:xfrm>
            <a:off x="2743200" y="5131308"/>
            <a:ext cx="914400" cy="103505"/>
          </a:xfrm>
          <a:custGeom>
            <a:avLst/>
            <a:gdLst/>
            <a:ahLst/>
            <a:cxnLst/>
            <a:rect l="l" t="t" r="r" b="b"/>
            <a:pathLst>
              <a:path w="914400" h="103504">
                <a:moveTo>
                  <a:pt x="825880" y="0"/>
                </a:moveTo>
                <a:lnTo>
                  <a:pt x="821944" y="1016"/>
                </a:lnTo>
                <a:lnTo>
                  <a:pt x="818388" y="7112"/>
                </a:lnTo>
                <a:lnTo>
                  <a:pt x="819530" y="10922"/>
                </a:lnTo>
                <a:lnTo>
                  <a:pt x="822451" y="12700"/>
                </a:lnTo>
                <a:lnTo>
                  <a:pt x="878394" y="45426"/>
                </a:lnTo>
                <a:lnTo>
                  <a:pt x="901826" y="45466"/>
                </a:lnTo>
                <a:lnTo>
                  <a:pt x="901826" y="58166"/>
                </a:lnTo>
                <a:lnTo>
                  <a:pt x="878316" y="58166"/>
                </a:lnTo>
                <a:lnTo>
                  <a:pt x="819276" y="92456"/>
                </a:lnTo>
                <a:lnTo>
                  <a:pt x="818261" y="96393"/>
                </a:lnTo>
                <a:lnTo>
                  <a:pt x="820038" y="99314"/>
                </a:lnTo>
                <a:lnTo>
                  <a:pt x="821816" y="102362"/>
                </a:lnTo>
                <a:lnTo>
                  <a:pt x="825753" y="103378"/>
                </a:lnTo>
                <a:lnTo>
                  <a:pt x="828801" y="101727"/>
                </a:lnTo>
                <a:lnTo>
                  <a:pt x="903509" y="58166"/>
                </a:lnTo>
                <a:lnTo>
                  <a:pt x="901826" y="58166"/>
                </a:lnTo>
                <a:lnTo>
                  <a:pt x="903577" y="58126"/>
                </a:lnTo>
                <a:lnTo>
                  <a:pt x="914400" y="51816"/>
                </a:lnTo>
                <a:lnTo>
                  <a:pt x="825880" y="0"/>
                </a:lnTo>
                <a:close/>
              </a:path>
              <a:path w="914400" h="103504">
                <a:moveTo>
                  <a:pt x="889283" y="51796"/>
                </a:moveTo>
                <a:lnTo>
                  <a:pt x="878384" y="58126"/>
                </a:lnTo>
                <a:lnTo>
                  <a:pt x="901826" y="58166"/>
                </a:lnTo>
                <a:lnTo>
                  <a:pt x="901826" y="57277"/>
                </a:lnTo>
                <a:lnTo>
                  <a:pt x="898651" y="57277"/>
                </a:lnTo>
                <a:lnTo>
                  <a:pt x="889283" y="51796"/>
                </a:lnTo>
                <a:close/>
              </a:path>
              <a:path w="914400" h="103504">
                <a:moveTo>
                  <a:pt x="0" y="43942"/>
                </a:moveTo>
                <a:lnTo>
                  <a:pt x="0" y="56642"/>
                </a:lnTo>
                <a:lnTo>
                  <a:pt x="878384" y="58126"/>
                </a:lnTo>
                <a:lnTo>
                  <a:pt x="889283" y="51796"/>
                </a:lnTo>
                <a:lnTo>
                  <a:pt x="878394" y="45426"/>
                </a:lnTo>
                <a:lnTo>
                  <a:pt x="0" y="43942"/>
                </a:lnTo>
                <a:close/>
              </a:path>
              <a:path w="914400" h="103504">
                <a:moveTo>
                  <a:pt x="898651" y="46355"/>
                </a:moveTo>
                <a:lnTo>
                  <a:pt x="889283" y="51796"/>
                </a:lnTo>
                <a:lnTo>
                  <a:pt x="898651" y="57277"/>
                </a:lnTo>
                <a:lnTo>
                  <a:pt x="898651" y="46355"/>
                </a:lnTo>
                <a:close/>
              </a:path>
              <a:path w="914400" h="103504">
                <a:moveTo>
                  <a:pt x="901826" y="46355"/>
                </a:moveTo>
                <a:lnTo>
                  <a:pt x="898651" y="46355"/>
                </a:lnTo>
                <a:lnTo>
                  <a:pt x="898651" y="57277"/>
                </a:lnTo>
                <a:lnTo>
                  <a:pt x="901826" y="57277"/>
                </a:lnTo>
                <a:lnTo>
                  <a:pt x="901826" y="46355"/>
                </a:lnTo>
                <a:close/>
              </a:path>
              <a:path w="914400" h="103504">
                <a:moveTo>
                  <a:pt x="878394" y="45426"/>
                </a:moveTo>
                <a:lnTo>
                  <a:pt x="889283" y="51796"/>
                </a:lnTo>
                <a:lnTo>
                  <a:pt x="898651" y="46355"/>
                </a:lnTo>
                <a:lnTo>
                  <a:pt x="901826" y="46355"/>
                </a:lnTo>
                <a:lnTo>
                  <a:pt x="901826" y="45466"/>
                </a:lnTo>
                <a:lnTo>
                  <a:pt x="878394" y="45426"/>
                </a:lnTo>
                <a:close/>
              </a:path>
            </a:pathLst>
          </a:custGeom>
          <a:solidFill>
            <a:srgbClr val="497DBA"/>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144</a:t>
            </a:r>
            <a:endParaRPr sz="1200">
              <a:latin typeface="Arial MT"/>
              <a:cs typeface="Arial MT"/>
            </a:endParaRPr>
          </a:p>
        </p:txBody>
      </p:sp>
      <p:sp>
        <p:nvSpPr>
          <p:cNvPr id="3" name="object 3"/>
          <p:cNvSpPr txBox="1">
            <a:spLocks noGrp="1"/>
          </p:cNvSpPr>
          <p:nvPr>
            <p:ph type="title"/>
          </p:nvPr>
        </p:nvSpPr>
        <p:spPr>
          <a:xfrm>
            <a:off x="142239" y="45141"/>
            <a:ext cx="8225790" cy="1398270"/>
          </a:xfrm>
          <a:prstGeom prst="rect">
            <a:avLst/>
          </a:prstGeom>
        </p:spPr>
        <p:txBody>
          <a:bodyPr vert="horz" wrap="square" lIns="0" tIns="165735" rIns="0" bIns="0" rtlCol="0">
            <a:spAutoFit/>
          </a:bodyPr>
          <a:lstStyle/>
          <a:p>
            <a:pPr marL="25400">
              <a:lnSpc>
                <a:spcPct val="100000"/>
              </a:lnSpc>
              <a:spcBef>
                <a:spcPts val="1305"/>
              </a:spcBef>
            </a:pPr>
            <a:r>
              <a:rPr dirty="0"/>
              <a:t>Sucrose</a:t>
            </a:r>
            <a:r>
              <a:rPr spc="-35" dirty="0"/>
              <a:t> </a:t>
            </a:r>
            <a:r>
              <a:rPr dirty="0"/>
              <a:t>=</a:t>
            </a:r>
            <a:r>
              <a:rPr spc="-15" dirty="0"/>
              <a:t> </a:t>
            </a:r>
            <a:r>
              <a:rPr dirty="0"/>
              <a:t>Beat</a:t>
            </a:r>
            <a:r>
              <a:rPr spc="-15" dirty="0"/>
              <a:t> sugar,</a:t>
            </a:r>
            <a:r>
              <a:rPr spc="-35" dirty="0"/>
              <a:t> </a:t>
            </a:r>
            <a:r>
              <a:rPr dirty="0"/>
              <a:t>cane</a:t>
            </a:r>
            <a:r>
              <a:rPr spc="-15" dirty="0"/>
              <a:t> </a:t>
            </a:r>
            <a:r>
              <a:rPr dirty="0"/>
              <a:t>sugar</a:t>
            </a:r>
            <a:r>
              <a:rPr spc="-35" dirty="0"/>
              <a:t> </a:t>
            </a:r>
            <a:r>
              <a:rPr spc="5" dirty="0"/>
              <a:t>(C</a:t>
            </a:r>
            <a:r>
              <a:rPr sz="1950" spc="7" baseline="-21367" dirty="0"/>
              <a:t>12</a:t>
            </a:r>
            <a:r>
              <a:rPr sz="2000" spc="5" dirty="0"/>
              <a:t>H</a:t>
            </a:r>
            <a:r>
              <a:rPr sz="1950" spc="7" baseline="-21367" dirty="0"/>
              <a:t>22</a:t>
            </a:r>
            <a:r>
              <a:rPr sz="2000" spc="5" dirty="0"/>
              <a:t>O</a:t>
            </a:r>
            <a:r>
              <a:rPr sz="1950" spc="7" baseline="-21367" dirty="0"/>
              <a:t>11</a:t>
            </a:r>
            <a:r>
              <a:rPr sz="2000" spc="5" dirty="0"/>
              <a:t>)</a:t>
            </a:r>
            <a:endParaRPr sz="2000"/>
          </a:p>
          <a:p>
            <a:pPr marL="25400" marR="17780">
              <a:lnSpc>
                <a:spcPct val="150000"/>
              </a:lnSpc>
            </a:pPr>
            <a:r>
              <a:rPr dirty="0"/>
              <a:t>Starch</a:t>
            </a:r>
            <a:r>
              <a:rPr spc="-15" dirty="0"/>
              <a:t> </a:t>
            </a:r>
            <a:r>
              <a:rPr spc="5" dirty="0"/>
              <a:t>(C</a:t>
            </a:r>
            <a:r>
              <a:rPr sz="1950" spc="7" baseline="-21367" dirty="0"/>
              <a:t>6</a:t>
            </a:r>
            <a:r>
              <a:rPr sz="2000" spc="5" dirty="0"/>
              <a:t>H</a:t>
            </a:r>
            <a:r>
              <a:rPr sz="1950" spc="7" baseline="-21367" dirty="0"/>
              <a:t>10</a:t>
            </a:r>
            <a:r>
              <a:rPr sz="2000" spc="5" dirty="0"/>
              <a:t>O</a:t>
            </a:r>
            <a:r>
              <a:rPr sz="1950" spc="7" baseline="-21367" dirty="0"/>
              <a:t>5</a:t>
            </a:r>
            <a:r>
              <a:rPr sz="2000" spc="5" dirty="0"/>
              <a:t>)</a:t>
            </a:r>
            <a:r>
              <a:rPr sz="2000" spc="-35" dirty="0"/>
              <a:t> </a:t>
            </a:r>
            <a:r>
              <a:rPr sz="2000" dirty="0"/>
              <a:t>is</a:t>
            </a:r>
            <a:r>
              <a:rPr sz="2000" spc="-10" dirty="0"/>
              <a:t> </a:t>
            </a:r>
            <a:r>
              <a:rPr sz="2000" dirty="0"/>
              <a:t>converted</a:t>
            </a:r>
            <a:r>
              <a:rPr sz="2000" spc="-35" dirty="0"/>
              <a:t> </a:t>
            </a:r>
            <a:r>
              <a:rPr sz="2000" dirty="0"/>
              <a:t>to sugar</a:t>
            </a:r>
            <a:r>
              <a:rPr sz="2000" spc="-25" dirty="0"/>
              <a:t> </a:t>
            </a:r>
            <a:r>
              <a:rPr sz="2000" dirty="0"/>
              <a:t>through</a:t>
            </a:r>
            <a:r>
              <a:rPr sz="2000" spc="-35" dirty="0"/>
              <a:t> </a:t>
            </a:r>
            <a:r>
              <a:rPr sz="2000" dirty="0"/>
              <a:t>hydrolysis</a:t>
            </a:r>
            <a:r>
              <a:rPr sz="2000" spc="-40" dirty="0"/>
              <a:t> </a:t>
            </a:r>
            <a:r>
              <a:rPr sz="2000" dirty="0"/>
              <a:t>and</a:t>
            </a:r>
            <a:r>
              <a:rPr sz="2000" spc="10" dirty="0"/>
              <a:t> </a:t>
            </a:r>
            <a:r>
              <a:rPr sz="2000" dirty="0"/>
              <a:t>then</a:t>
            </a:r>
            <a:r>
              <a:rPr sz="2000" spc="-10" dirty="0"/>
              <a:t> </a:t>
            </a:r>
            <a:r>
              <a:rPr sz="2000" spc="-5" dirty="0"/>
              <a:t>fermented</a:t>
            </a:r>
            <a:r>
              <a:rPr sz="2000" spc="-25" dirty="0"/>
              <a:t> </a:t>
            </a:r>
            <a:r>
              <a:rPr sz="2000" dirty="0"/>
              <a:t>to </a:t>
            </a:r>
            <a:r>
              <a:rPr sz="2000" spc="-484" dirty="0"/>
              <a:t> </a:t>
            </a:r>
            <a:r>
              <a:rPr sz="2000" dirty="0"/>
              <a:t>ethanol.</a:t>
            </a:r>
            <a:r>
              <a:rPr sz="2000" spc="-65" dirty="0"/>
              <a:t> </a:t>
            </a:r>
            <a:r>
              <a:rPr sz="2000" dirty="0"/>
              <a:t>The following</a:t>
            </a:r>
            <a:r>
              <a:rPr sz="2000" spc="-40" dirty="0"/>
              <a:t> </a:t>
            </a:r>
            <a:r>
              <a:rPr sz="2000" spc="-5" dirty="0"/>
              <a:t>chemical</a:t>
            </a:r>
            <a:r>
              <a:rPr sz="2000" spc="-15" dirty="0"/>
              <a:t> </a:t>
            </a:r>
            <a:r>
              <a:rPr sz="2000" dirty="0"/>
              <a:t>reaction</a:t>
            </a:r>
            <a:r>
              <a:rPr sz="2000" spc="-25" dirty="0"/>
              <a:t> </a:t>
            </a:r>
            <a:r>
              <a:rPr sz="2000" spc="-5" dirty="0"/>
              <a:t>takes</a:t>
            </a:r>
            <a:r>
              <a:rPr sz="2000" dirty="0"/>
              <a:t> </a:t>
            </a:r>
            <a:r>
              <a:rPr sz="2000" spc="-5" dirty="0"/>
              <a:t>place.</a:t>
            </a:r>
            <a:endParaRPr sz="2000"/>
          </a:p>
        </p:txBody>
      </p:sp>
      <p:sp>
        <p:nvSpPr>
          <p:cNvPr id="4" name="object 4"/>
          <p:cNvSpPr txBox="1"/>
          <p:nvPr/>
        </p:nvSpPr>
        <p:spPr>
          <a:xfrm>
            <a:off x="1285494" y="1569465"/>
            <a:ext cx="5679440" cy="330835"/>
          </a:xfrm>
          <a:prstGeom prst="rect">
            <a:avLst/>
          </a:prstGeom>
        </p:spPr>
        <p:txBody>
          <a:bodyPr vert="horz" wrap="square" lIns="0" tIns="13335" rIns="0" bIns="0" rtlCol="0">
            <a:spAutoFit/>
          </a:bodyPr>
          <a:lstStyle/>
          <a:p>
            <a:pPr marL="25400">
              <a:lnSpc>
                <a:spcPct val="100000"/>
              </a:lnSpc>
              <a:spcBef>
                <a:spcPts val="105"/>
              </a:spcBef>
            </a:pPr>
            <a:r>
              <a:rPr sz="2000" dirty="0">
                <a:latin typeface="Times New Roman"/>
                <a:cs typeface="Times New Roman"/>
              </a:rPr>
              <a:t>Starch</a:t>
            </a:r>
            <a:r>
              <a:rPr sz="2000" spc="-20" dirty="0">
                <a:latin typeface="Times New Roman"/>
                <a:cs typeface="Times New Roman"/>
              </a:rPr>
              <a:t> </a:t>
            </a:r>
            <a:r>
              <a:rPr sz="2000" spc="5" dirty="0">
                <a:latin typeface="Times New Roman"/>
                <a:cs typeface="Times New Roman"/>
              </a:rPr>
              <a:t>(C</a:t>
            </a:r>
            <a:r>
              <a:rPr sz="1950" spc="7" baseline="-21367" dirty="0">
                <a:latin typeface="Times New Roman"/>
                <a:cs typeface="Times New Roman"/>
              </a:rPr>
              <a:t>6</a:t>
            </a:r>
            <a:r>
              <a:rPr sz="2000" spc="5" dirty="0">
                <a:latin typeface="Times New Roman"/>
                <a:cs typeface="Times New Roman"/>
              </a:rPr>
              <a:t>H</a:t>
            </a:r>
            <a:r>
              <a:rPr sz="1950" spc="7" baseline="-21367" dirty="0">
                <a:latin typeface="Times New Roman"/>
                <a:cs typeface="Times New Roman"/>
              </a:rPr>
              <a:t>10</a:t>
            </a:r>
            <a:r>
              <a:rPr sz="2000" spc="5" dirty="0">
                <a:latin typeface="Times New Roman"/>
                <a:cs typeface="Times New Roman"/>
              </a:rPr>
              <a:t>O</a:t>
            </a:r>
            <a:r>
              <a:rPr sz="1950" spc="7" baseline="-21367" dirty="0">
                <a:latin typeface="Times New Roman"/>
                <a:cs typeface="Times New Roman"/>
              </a:rPr>
              <a:t>5</a:t>
            </a:r>
            <a:r>
              <a:rPr sz="2000" spc="5" dirty="0">
                <a:latin typeface="Times New Roman"/>
                <a:cs typeface="Times New Roman"/>
              </a:rPr>
              <a:t>)</a:t>
            </a:r>
            <a:r>
              <a:rPr sz="2000" spc="-35" dirty="0">
                <a:latin typeface="Times New Roman"/>
                <a:cs typeface="Times New Roman"/>
              </a:rPr>
              <a:t> </a:t>
            </a:r>
            <a:r>
              <a:rPr sz="2000" dirty="0">
                <a:latin typeface="Times New Roman"/>
                <a:cs typeface="Times New Roman"/>
              </a:rPr>
              <a:t>+</a:t>
            </a:r>
            <a:r>
              <a:rPr sz="2000" spc="-40" dirty="0">
                <a:latin typeface="Times New Roman"/>
                <a:cs typeface="Times New Roman"/>
              </a:rPr>
              <a:t> </a:t>
            </a:r>
            <a:r>
              <a:rPr sz="2000" spc="-30" dirty="0">
                <a:latin typeface="Times New Roman"/>
                <a:cs typeface="Times New Roman"/>
              </a:rPr>
              <a:t>Water</a:t>
            </a:r>
            <a:r>
              <a:rPr sz="2000" spc="-25" dirty="0">
                <a:latin typeface="Times New Roman"/>
                <a:cs typeface="Times New Roman"/>
              </a:rPr>
              <a:t> </a:t>
            </a:r>
            <a:r>
              <a:rPr sz="2000" dirty="0">
                <a:latin typeface="Times New Roman"/>
                <a:cs typeface="Times New Roman"/>
              </a:rPr>
              <a:t>(H</a:t>
            </a:r>
            <a:r>
              <a:rPr sz="1950" baseline="-21367" dirty="0">
                <a:latin typeface="Times New Roman"/>
                <a:cs typeface="Times New Roman"/>
              </a:rPr>
              <a:t>2</a:t>
            </a:r>
            <a:r>
              <a:rPr sz="2000" dirty="0">
                <a:latin typeface="Times New Roman"/>
                <a:cs typeface="Times New Roman"/>
              </a:rPr>
              <a:t>O)</a:t>
            </a:r>
            <a:r>
              <a:rPr sz="2000" spc="-20" dirty="0">
                <a:latin typeface="Times New Roman"/>
                <a:cs typeface="Times New Roman"/>
              </a:rPr>
              <a:t> </a:t>
            </a:r>
            <a:r>
              <a:rPr sz="2000" dirty="0">
                <a:latin typeface="Times New Roman"/>
                <a:cs typeface="Times New Roman"/>
              </a:rPr>
              <a:t>→</a:t>
            </a:r>
            <a:r>
              <a:rPr sz="2000" spc="-5" dirty="0">
                <a:latin typeface="Times New Roman"/>
                <a:cs typeface="Times New Roman"/>
              </a:rPr>
              <a:t> Glucose</a:t>
            </a:r>
            <a:r>
              <a:rPr sz="2000" spc="-25" dirty="0">
                <a:latin typeface="Times New Roman"/>
                <a:cs typeface="Times New Roman"/>
              </a:rPr>
              <a:t> </a:t>
            </a:r>
            <a:r>
              <a:rPr sz="2000" spc="10" dirty="0">
                <a:latin typeface="Times New Roman"/>
                <a:cs typeface="Times New Roman"/>
              </a:rPr>
              <a:t>(C</a:t>
            </a:r>
            <a:r>
              <a:rPr sz="1950" spc="15" baseline="-21367" dirty="0">
                <a:latin typeface="Times New Roman"/>
                <a:cs typeface="Times New Roman"/>
              </a:rPr>
              <a:t>6</a:t>
            </a:r>
            <a:r>
              <a:rPr sz="2000" spc="10" dirty="0">
                <a:latin typeface="Times New Roman"/>
                <a:cs typeface="Times New Roman"/>
              </a:rPr>
              <a:t>H</a:t>
            </a:r>
            <a:r>
              <a:rPr sz="1950" spc="15" baseline="-21367" dirty="0">
                <a:latin typeface="Times New Roman"/>
                <a:cs typeface="Times New Roman"/>
              </a:rPr>
              <a:t>12</a:t>
            </a:r>
            <a:r>
              <a:rPr sz="2000" spc="10" dirty="0">
                <a:latin typeface="Times New Roman"/>
                <a:cs typeface="Times New Roman"/>
              </a:rPr>
              <a:t>O</a:t>
            </a:r>
            <a:r>
              <a:rPr sz="1950" spc="15" baseline="-21367" dirty="0">
                <a:latin typeface="Times New Roman"/>
                <a:cs typeface="Times New Roman"/>
              </a:rPr>
              <a:t>6</a:t>
            </a:r>
            <a:r>
              <a:rPr sz="2000" spc="10" dirty="0">
                <a:latin typeface="Times New Roman"/>
                <a:cs typeface="Times New Roman"/>
              </a:rPr>
              <a:t>)</a:t>
            </a:r>
            <a:endParaRPr sz="2000">
              <a:latin typeface="Times New Roman"/>
              <a:cs typeface="Times New Roman"/>
            </a:endParaRPr>
          </a:p>
        </p:txBody>
      </p:sp>
      <p:sp>
        <p:nvSpPr>
          <p:cNvPr id="5" name="object 5"/>
          <p:cNvSpPr txBox="1"/>
          <p:nvPr/>
        </p:nvSpPr>
        <p:spPr>
          <a:xfrm>
            <a:off x="3635375" y="2089531"/>
            <a:ext cx="955040" cy="330835"/>
          </a:xfrm>
          <a:prstGeom prst="rect">
            <a:avLst/>
          </a:prstGeom>
        </p:spPr>
        <p:txBody>
          <a:bodyPr vert="horz" wrap="square" lIns="0" tIns="13335" rIns="0" bIns="0" rtlCol="0">
            <a:spAutoFit/>
          </a:bodyPr>
          <a:lstStyle/>
          <a:p>
            <a:pPr marL="38100">
              <a:lnSpc>
                <a:spcPct val="100000"/>
              </a:lnSpc>
              <a:spcBef>
                <a:spcPts val="105"/>
              </a:spcBef>
            </a:pPr>
            <a:r>
              <a:rPr sz="3000" spc="15" baseline="13888" dirty="0">
                <a:latin typeface="Times New Roman"/>
                <a:cs typeface="Times New Roman"/>
              </a:rPr>
              <a:t>C</a:t>
            </a:r>
            <a:r>
              <a:rPr sz="1300" spc="10" dirty="0">
                <a:latin typeface="Times New Roman"/>
                <a:cs typeface="Times New Roman"/>
              </a:rPr>
              <a:t>6</a:t>
            </a:r>
            <a:r>
              <a:rPr sz="3000" spc="15" baseline="13888" dirty="0">
                <a:latin typeface="Times New Roman"/>
                <a:cs typeface="Times New Roman"/>
              </a:rPr>
              <a:t>H</a:t>
            </a:r>
            <a:r>
              <a:rPr sz="1300" spc="10" dirty="0">
                <a:latin typeface="Times New Roman"/>
                <a:cs typeface="Times New Roman"/>
              </a:rPr>
              <a:t>12</a:t>
            </a:r>
            <a:r>
              <a:rPr sz="3000" spc="15" baseline="13888" dirty="0">
                <a:latin typeface="Times New Roman"/>
                <a:cs typeface="Times New Roman"/>
              </a:rPr>
              <a:t>O</a:t>
            </a:r>
            <a:r>
              <a:rPr sz="1300" spc="10" dirty="0">
                <a:latin typeface="Times New Roman"/>
                <a:cs typeface="Times New Roman"/>
              </a:rPr>
              <a:t>6</a:t>
            </a:r>
            <a:endParaRPr sz="1300">
              <a:latin typeface="Times New Roman"/>
              <a:cs typeface="Times New Roman"/>
            </a:endParaRPr>
          </a:p>
        </p:txBody>
      </p:sp>
      <p:sp>
        <p:nvSpPr>
          <p:cNvPr id="6" name="object 6"/>
          <p:cNvSpPr txBox="1"/>
          <p:nvPr/>
        </p:nvSpPr>
        <p:spPr>
          <a:xfrm>
            <a:off x="4638166" y="2027047"/>
            <a:ext cx="2245995" cy="330835"/>
          </a:xfrm>
          <a:prstGeom prst="rect">
            <a:avLst/>
          </a:prstGeom>
        </p:spPr>
        <p:txBody>
          <a:bodyPr vert="horz" wrap="square" lIns="0" tIns="13335" rIns="0" bIns="0" rtlCol="0">
            <a:spAutoFit/>
          </a:bodyPr>
          <a:lstStyle/>
          <a:p>
            <a:pPr marL="38100">
              <a:lnSpc>
                <a:spcPct val="100000"/>
              </a:lnSpc>
              <a:spcBef>
                <a:spcPts val="105"/>
              </a:spcBef>
            </a:pPr>
            <a:r>
              <a:rPr sz="2000" dirty="0">
                <a:latin typeface="Times New Roman"/>
                <a:cs typeface="Times New Roman"/>
              </a:rPr>
              <a:t>→</a:t>
            </a:r>
            <a:r>
              <a:rPr sz="2000" spc="-30" dirty="0">
                <a:latin typeface="Times New Roman"/>
                <a:cs typeface="Times New Roman"/>
              </a:rPr>
              <a:t> </a:t>
            </a:r>
            <a:r>
              <a:rPr sz="2000" spc="5" dirty="0">
                <a:latin typeface="Times New Roman"/>
                <a:cs typeface="Times New Roman"/>
              </a:rPr>
              <a:t>2C</a:t>
            </a:r>
            <a:r>
              <a:rPr sz="1950" spc="7" baseline="-21367" dirty="0">
                <a:latin typeface="Times New Roman"/>
                <a:cs typeface="Times New Roman"/>
              </a:rPr>
              <a:t>2</a:t>
            </a:r>
            <a:r>
              <a:rPr sz="2000" spc="5" dirty="0">
                <a:latin typeface="Times New Roman"/>
                <a:cs typeface="Times New Roman"/>
              </a:rPr>
              <a:t>H</a:t>
            </a:r>
            <a:r>
              <a:rPr sz="1950" spc="7" baseline="-21367" dirty="0">
                <a:latin typeface="Times New Roman"/>
                <a:cs typeface="Times New Roman"/>
              </a:rPr>
              <a:t>5</a:t>
            </a:r>
            <a:r>
              <a:rPr sz="2000" spc="5" dirty="0">
                <a:latin typeface="Times New Roman"/>
                <a:cs typeface="Times New Roman"/>
              </a:rPr>
              <a:t>OH</a:t>
            </a:r>
            <a:r>
              <a:rPr sz="2000" spc="-40" dirty="0">
                <a:latin typeface="Times New Roman"/>
                <a:cs typeface="Times New Roman"/>
              </a:rPr>
              <a:t> </a:t>
            </a:r>
            <a:r>
              <a:rPr sz="2000" dirty="0">
                <a:latin typeface="Times New Roman"/>
                <a:cs typeface="Times New Roman"/>
              </a:rPr>
              <a:t>+</a:t>
            </a:r>
            <a:r>
              <a:rPr sz="2000" spc="-35" dirty="0">
                <a:latin typeface="Times New Roman"/>
                <a:cs typeface="Times New Roman"/>
              </a:rPr>
              <a:t> </a:t>
            </a:r>
            <a:r>
              <a:rPr sz="2000" spc="5" dirty="0">
                <a:latin typeface="Times New Roman"/>
                <a:cs typeface="Times New Roman"/>
              </a:rPr>
              <a:t>2CO</a:t>
            </a:r>
            <a:r>
              <a:rPr sz="1950" spc="7" baseline="-21367" dirty="0">
                <a:latin typeface="Times New Roman"/>
                <a:cs typeface="Times New Roman"/>
              </a:rPr>
              <a:t>2</a:t>
            </a:r>
            <a:endParaRPr sz="1950" baseline="-21367">
              <a:latin typeface="Times New Roman"/>
              <a:cs typeface="Times New Roman"/>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39073" y="6458241"/>
            <a:ext cx="256540" cy="170815"/>
          </a:xfrm>
          <a:prstGeom prst="rect">
            <a:avLst/>
          </a:prstGeom>
        </p:spPr>
        <p:txBody>
          <a:bodyPr vert="horz" wrap="square" lIns="0" tIns="0" rIns="0" bIns="0" rtlCol="0">
            <a:spAutoFit/>
          </a:bodyPr>
          <a:lstStyle/>
          <a:p>
            <a:pPr>
              <a:lnSpc>
                <a:spcPts val="1330"/>
              </a:lnSpc>
            </a:pPr>
            <a:r>
              <a:rPr sz="1200" dirty="0">
                <a:solidFill>
                  <a:srgbClr val="888888"/>
                </a:solidFill>
                <a:latin typeface="Arial MT"/>
                <a:cs typeface="Arial MT"/>
              </a:rPr>
              <a:t>145</a:t>
            </a:r>
            <a:endParaRPr sz="1200">
              <a:latin typeface="Arial MT"/>
              <a:cs typeface="Arial MT"/>
            </a:endParaRPr>
          </a:p>
        </p:txBody>
      </p:sp>
      <p:grpSp>
        <p:nvGrpSpPr>
          <p:cNvPr id="3" name="object 3"/>
          <p:cNvGrpSpPr/>
          <p:nvPr/>
        </p:nvGrpSpPr>
        <p:grpSpPr>
          <a:xfrm>
            <a:off x="2362200" y="872489"/>
            <a:ext cx="6553200" cy="5833110"/>
            <a:chOff x="2362200" y="872489"/>
            <a:chExt cx="6553200" cy="5833110"/>
          </a:xfrm>
        </p:grpSpPr>
        <p:sp>
          <p:nvSpPr>
            <p:cNvPr id="4" name="object 4"/>
            <p:cNvSpPr/>
            <p:nvPr/>
          </p:nvSpPr>
          <p:spPr>
            <a:xfrm>
              <a:off x="2362200" y="872489"/>
              <a:ext cx="6553200" cy="5833110"/>
            </a:xfrm>
            <a:custGeom>
              <a:avLst/>
              <a:gdLst/>
              <a:ahLst/>
              <a:cxnLst/>
              <a:rect l="l" t="t" r="r" b="b"/>
              <a:pathLst>
                <a:path w="6553200" h="5833109">
                  <a:moveTo>
                    <a:pt x="0" y="5833110"/>
                  </a:moveTo>
                  <a:lnTo>
                    <a:pt x="6553200" y="5833110"/>
                  </a:lnTo>
                  <a:lnTo>
                    <a:pt x="6553200" y="0"/>
                  </a:lnTo>
                  <a:lnTo>
                    <a:pt x="0" y="0"/>
                  </a:lnTo>
                  <a:lnTo>
                    <a:pt x="0" y="5833110"/>
                  </a:lnTo>
                  <a:close/>
                </a:path>
              </a:pathLst>
            </a:custGeom>
            <a:solidFill>
              <a:srgbClr val="D0D7E8"/>
            </a:solidFill>
          </p:spPr>
          <p:txBody>
            <a:bodyPr wrap="square" lIns="0" tIns="0" rIns="0" bIns="0" rtlCol="0"/>
            <a:lstStyle/>
            <a:p>
              <a:endParaRPr/>
            </a:p>
          </p:txBody>
        </p:sp>
        <p:sp>
          <p:nvSpPr>
            <p:cNvPr id="5" name="object 5"/>
            <p:cNvSpPr/>
            <p:nvPr/>
          </p:nvSpPr>
          <p:spPr>
            <a:xfrm>
              <a:off x="2820162" y="1143761"/>
              <a:ext cx="762000" cy="381000"/>
            </a:xfrm>
            <a:custGeom>
              <a:avLst/>
              <a:gdLst/>
              <a:ahLst/>
              <a:cxnLst/>
              <a:rect l="l" t="t" r="r" b="b"/>
              <a:pathLst>
                <a:path w="762000" h="381000">
                  <a:moveTo>
                    <a:pt x="762000" y="0"/>
                  </a:moveTo>
                  <a:lnTo>
                    <a:pt x="0" y="0"/>
                  </a:lnTo>
                  <a:lnTo>
                    <a:pt x="0" y="381000"/>
                  </a:lnTo>
                  <a:lnTo>
                    <a:pt x="762000" y="381000"/>
                  </a:lnTo>
                  <a:lnTo>
                    <a:pt x="762000" y="0"/>
                  </a:lnTo>
                  <a:close/>
                </a:path>
              </a:pathLst>
            </a:custGeom>
            <a:solidFill>
              <a:srgbClr val="4F81BC"/>
            </a:solidFill>
          </p:spPr>
          <p:txBody>
            <a:bodyPr wrap="square" lIns="0" tIns="0" rIns="0" bIns="0" rtlCol="0"/>
            <a:lstStyle/>
            <a:p>
              <a:endParaRPr/>
            </a:p>
          </p:txBody>
        </p:sp>
        <p:sp>
          <p:nvSpPr>
            <p:cNvPr id="6" name="object 6"/>
            <p:cNvSpPr/>
            <p:nvPr/>
          </p:nvSpPr>
          <p:spPr>
            <a:xfrm>
              <a:off x="2820162" y="1143761"/>
              <a:ext cx="762000" cy="381000"/>
            </a:xfrm>
            <a:custGeom>
              <a:avLst/>
              <a:gdLst/>
              <a:ahLst/>
              <a:cxnLst/>
              <a:rect l="l" t="t" r="r" b="b"/>
              <a:pathLst>
                <a:path w="762000" h="381000">
                  <a:moveTo>
                    <a:pt x="0" y="381000"/>
                  </a:moveTo>
                  <a:lnTo>
                    <a:pt x="762000" y="381000"/>
                  </a:lnTo>
                  <a:lnTo>
                    <a:pt x="762000" y="0"/>
                  </a:lnTo>
                  <a:lnTo>
                    <a:pt x="0" y="0"/>
                  </a:lnTo>
                  <a:lnTo>
                    <a:pt x="0" y="381000"/>
                  </a:lnTo>
                  <a:close/>
                </a:path>
              </a:pathLst>
            </a:custGeom>
            <a:ln w="25908">
              <a:solidFill>
                <a:srgbClr val="385D89"/>
              </a:solidFill>
            </a:ln>
          </p:spPr>
          <p:txBody>
            <a:bodyPr wrap="square" lIns="0" tIns="0" rIns="0" bIns="0" rtlCol="0"/>
            <a:lstStyle/>
            <a:p>
              <a:endParaRPr/>
            </a:p>
          </p:txBody>
        </p:sp>
        <p:sp>
          <p:nvSpPr>
            <p:cNvPr id="7" name="object 7"/>
            <p:cNvSpPr/>
            <p:nvPr/>
          </p:nvSpPr>
          <p:spPr>
            <a:xfrm>
              <a:off x="4039361" y="991361"/>
              <a:ext cx="1143000" cy="762000"/>
            </a:xfrm>
            <a:custGeom>
              <a:avLst/>
              <a:gdLst/>
              <a:ahLst/>
              <a:cxnLst/>
              <a:rect l="l" t="t" r="r" b="b"/>
              <a:pathLst>
                <a:path w="1143000" h="762000">
                  <a:moveTo>
                    <a:pt x="1143000" y="0"/>
                  </a:moveTo>
                  <a:lnTo>
                    <a:pt x="0" y="0"/>
                  </a:lnTo>
                  <a:lnTo>
                    <a:pt x="0" y="762000"/>
                  </a:lnTo>
                  <a:lnTo>
                    <a:pt x="1143000" y="762000"/>
                  </a:lnTo>
                  <a:lnTo>
                    <a:pt x="1143000" y="0"/>
                  </a:lnTo>
                  <a:close/>
                </a:path>
              </a:pathLst>
            </a:custGeom>
            <a:solidFill>
              <a:srgbClr val="4F81BC"/>
            </a:solidFill>
          </p:spPr>
          <p:txBody>
            <a:bodyPr wrap="square" lIns="0" tIns="0" rIns="0" bIns="0" rtlCol="0"/>
            <a:lstStyle/>
            <a:p>
              <a:endParaRPr/>
            </a:p>
          </p:txBody>
        </p:sp>
        <p:sp>
          <p:nvSpPr>
            <p:cNvPr id="8" name="object 8"/>
            <p:cNvSpPr/>
            <p:nvPr/>
          </p:nvSpPr>
          <p:spPr>
            <a:xfrm>
              <a:off x="4039361" y="991361"/>
              <a:ext cx="1143000" cy="762000"/>
            </a:xfrm>
            <a:custGeom>
              <a:avLst/>
              <a:gdLst/>
              <a:ahLst/>
              <a:cxnLst/>
              <a:rect l="l" t="t" r="r" b="b"/>
              <a:pathLst>
                <a:path w="1143000" h="762000">
                  <a:moveTo>
                    <a:pt x="0" y="762000"/>
                  </a:moveTo>
                  <a:lnTo>
                    <a:pt x="1143000" y="762000"/>
                  </a:lnTo>
                  <a:lnTo>
                    <a:pt x="1143000" y="0"/>
                  </a:lnTo>
                  <a:lnTo>
                    <a:pt x="0" y="0"/>
                  </a:lnTo>
                  <a:lnTo>
                    <a:pt x="0" y="762000"/>
                  </a:lnTo>
                  <a:close/>
                </a:path>
              </a:pathLst>
            </a:custGeom>
            <a:ln w="25908">
              <a:solidFill>
                <a:srgbClr val="385D89"/>
              </a:solidFill>
            </a:ln>
          </p:spPr>
          <p:txBody>
            <a:bodyPr wrap="square" lIns="0" tIns="0" rIns="0" bIns="0" rtlCol="0"/>
            <a:lstStyle/>
            <a:p>
              <a:endParaRPr/>
            </a:p>
          </p:txBody>
        </p:sp>
        <p:sp>
          <p:nvSpPr>
            <p:cNvPr id="9" name="object 9"/>
            <p:cNvSpPr/>
            <p:nvPr/>
          </p:nvSpPr>
          <p:spPr>
            <a:xfrm>
              <a:off x="5563361" y="915161"/>
              <a:ext cx="1143000" cy="990600"/>
            </a:xfrm>
            <a:custGeom>
              <a:avLst/>
              <a:gdLst/>
              <a:ahLst/>
              <a:cxnLst/>
              <a:rect l="l" t="t" r="r" b="b"/>
              <a:pathLst>
                <a:path w="1143000" h="990600">
                  <a:moveTo>
                    <a:pt x="1142999" y="0"/>
                  </a:moveTo>
                  <a:lnTo>
                    <a:pt x="0" y="0"/>
                  </a:lnTo>
                  <a:lnTo>
                    <a:pt x="0" y="990600"/>
                  </a:lnTo>
                  <a:lnTo>
                    <a:pt x="1142999" y="990600"/>
                  </a:lnTo>
                  <a:lnTo>
                    <a:pt x="1142999" y="0"/>
                  </a:lnTo>
                  <a:close/>
                </a:path>
              </a:pathLst>
            </a:custGeom>
            <a:solidFill>
              <a:srgbClr val="4F81BC"/>
            </a:solidFill>
          </p:spPr>
          <p:txBody>
            <a:bodyPr wrap="square" lIns="0" tIns="0" rIns="0" bIns="0" rtlCol="0"/>
            <a:lstStyle/>
            <a:p>
              <a:endParaRPr/>
            </a:p>
          </p:txBody>
        </p:sp>
        <p:sp>
          <p:nvSpPr>
            <p:cNvPr id="10" name="object 10"/>
            <p:cNvSpPr/>
            <p:nvPr/>
          </p:nvSpPr>
          <p:spPr>
            <a:xfrm>
              <a:off x="5563361" y="915161"/>
              <a:ext cx="1143000" cy="990600"/>
            </a:xfrm>
            <a:custGeom>
              <a:avLst/>
              <a:gdLst/>
              <a:ahLst/>
              <a:cxnLst/>
              <a:rect l="l" t="t" r="r" b="b"/>
              <a:pathLst>
                <a:path w="1143000" h="990600">
                  <a:moveTo>
                    <a:pt x="0" y="990600"/>
                  </a:moveTo>
                  <a:lnTo>
                    <a:pt x="1142999" y="990600"/>
                  </a:lnTo>
                  <a:lnTo>
                    <a:pt x="1142999" y="0"/>
                  </a:lnTo>
                  <a:lnTo>
                    <a:pt x="0" y="0"/>
                  </a:lnTo>
                  <a:lnTo>
                    <a:pt x="0" y="990600"/>
                  </a:lnTo>
                  <a:close/>
                </a:path>
              </a:pathLst>
            </a:custGeom>
            <a:ln w="25908">
              <a:solidFill>
                <a:srgbClr val="385D89"/>
              </a:solidFill>
            </a:ln>
          </p:spPr>
          <p:txBody>
            <a:bodyPr wrap="square" lIns="0" tIns="0" rIns="0" bIns="0" rtlCol="0"/>
            <a:lstStyle/>
            <a:p>
              <a:endParaRPr/>
            </a:p>
          </p:txBody>
        </p:sp>
        <p:sp>
          <p:nvSpPr>
            <p:cNvPr id="11" name="object 11"/>
            <p:cNvSpPr/>
            <p:nvPr/>
          </p:nvSpPr>
          <p:spPr>
            <a:xfrm>
              <a:off x="2362200" y="1244853"/>
              <a:ext cx="4724400" cy="103505"/>
            </a:xfrm>
            <a:custGeom>
              <a:avLst/>
              <a:gdLst/>
              <a:ahLst/>
              <a:cxnLst/>
              <a:rect l="l" t="t" r="r" b="b"/>
              <a:pathLst>
                <a:path w="4724400" h="103505">
                  <a:moveTo>
                    <a:pt x="457200" y="52197"/>
                  </a:moveTo>
                  <a:lnTo>
                    <a:pt x="368808" y="127"/>
                  </a:lnTo>
                  <a:lnTo>
                    <a:pt x="364871" y="1143"/>
                  </a:lnTo>
                  <a:lnTo>
                    <a:pt x="361315" y="7239"/>
                  </a:lnTo>
                  <a:lnTo>
                    <a:pt x="362331" y="11049"/>
                  </a:lnTo>
                  <a:lnTo>
                    <a:pt x="421208" y="45643"/>
                  </a:lnTo>
                  <a:lnTo>
                    <a:pt x="0" y="44196"/>
                  </a:lnTo>
                  <a:lnTo>
                    <a:pt x="0" y="56896"/>
                  </a:lnTo>
                  <a:lnTo>
                    <a:pt x="421195" y="58343"/>
                  </a:lnTo>
                  <a:lnTo>
                    <a:pt x="362077" y="92583"/>
                  </a:lnTo>
                  <a:lnTo>
                    <a:pt x="361061" y="96393"/>
                  </a:lnTo>
                  <a:lnTo>
                    <a:pt x="362839" y="99441"/>
                  </a:lnTo>
                  <a:lnTo>
                    <a:pt x="364490" y="102489"/>
                  </a:lnTo>
                  <a:lnTo>
                    <a:pt x="368427" y="103505"/>
                  </a:lnTo>
                  <a:lnTo>
                    <a:pt x="446417" y="58420"/>
                  </a:lnTo>
                  <a:lnTo>
                    <a:pt x="457200" y="52197"/>
                  </a:lnTo>
                  <a:close/>
                </a:path>
                <a:path w="4724400" h="103505">
                  <a:moveTo>
                    <a:pt x="1676400" y="52197"/>
                  </a:moveTo>
                  <a:lnTo>
                    <a:pt x="1588008" y="127"/>
                  </a:lnTo>
                  <a:lnTo>
                    <a:pt x="1584071" y="1143"/>
                  </a:lnTo>
                  <a:lnTo>
                    <a:pt x="1580515" y="7239"/>
                  </a:lnTo>
                  <a:lnTo>
                    <a:pt x="1581531" y="11049"/>
                  </a:lnTo>
                  <a:lnTo>
                    <a:pt x="1640408" y="45643"/>
                  </a:lnTo>
                  <a:lnTo>
                    <a:pt x="1219200" y="44196"/>
                  </a:lnTo>
                  <a:lnTo>
                    <a:pt x="1219200" y="56896"/>
                  </a:lnTo>
                  <a:lnTo>
                    <a:pt x="1640395" y="58343"/>
                  </a:lnTo>
                  <a:lnTo>
                    <a:pt x="1581277" y="92583"/>
                  </a:lnTo>
                  <a:lnTo>
                    <a:pt x="1580261" y="96393"/>
                  </a:lnTo>
                  <a:lnTo>
                    <a:pt x="1582039" y="99441"/>
                  </a:lnTo>
                  <a:lnTo>
                    <a:pt x="1583690" y="102489"/>
                  </a:lnTo>
                  <a:lnTo>
                    <a:pt x="1587627" y="103505"/>
                  </a:lnTo>
                  <a:lnTo>
                    <a:pt x="1665617" y="58420"/>
                  </a:lnTo>
                  <a:lnTo>
                    <a:pt x="1676400" y="52197"/>
                  </a:lnTo>
                  <a:close/>
                </a:path>
                <a:path w="4724400" h="103505">
                  <a:moveTo>
                    <a:pt x="3200400" y="52197"/>
                  </a:moveTo>
                  <a:lnTo>
                    <a:pt x="3115056" y="1905"/>
                  </a:lnTo>
                  <a:lnTo>
                    <a:pt x="3112008" y="0"/>
                  </a:lnTo>
                  <a:lnTo>
                    <a:pt x="3108071" y="1016"/>
                  </a:lnTo>
                  <a:lnTo>
                    <a:pt x="3104515" y="7112"/>
                  </a:lnTo>
                  <a:lnTo>
                    <a:pt x="3105531" y="11049"/>
                  </a:lnTo>
                  <a:lnTo>
                    <a:pt x="3164370" y="45631"/>
                  </a:lnTo>
                  <a:lnTo>
                    <a:pt x="2819400" y="44196"/>
                  </a:lnTo>
                  <a:lnTo>
                    <a:pt x="2819400" y="56896"/>
                  </a:lnTo>
                  <a:lnTo>
                    <a:pt x="3164357" y="58331"/>
                  </a:lnTo>
                  <a:lnTo>
                    <a:pt x="3105277" y="92456"/>
                  </a:lnTo>
                  <a:lnTo>
                    <a:pt x="3104134" y="96393"/>
                  </a:lnTo>
                  <a:lnTo>
                    <a:pt x="3107690" y="102489"/>
                  </a:lnTo>
                  <a:lnTo>
                    <a:pt x="3111627" y="103505"/>
                  </a:lnTo>
                  <a:lnTo>
                    <a:pt x="3189617" y="58420"/>
                  </a:lnTo>
                  <a:lnTo>
                    <a:pt x="3200400" y="52197"/>
                  </a:lnTo>
                  <a:close/>
                </a:path>
                <a:path w="4724400" h="103505">
                  <a:moveTo>
                    <a:pt x="4724400" y="52197"/>
                  </a:moveTo>
                  <a:lnTo>
                    <a:pt x="4639056" y="1905"/>
                  </a:lnTo>
                  <a:lnTo>
                    <a:pt x="4636008" y="0"/>
                  </a:lnTo>
                  <a:lnTo>
                    <a:pt x="4632071" y="1016"/>
                  </a:lnTo>
                  <a:lnTo>
                    <a:pt x="4628515" y="7112"/>
                  </a:lnTo>
                  <a:lnTo>
                    <a:pt x="4629531" y="11049"/>
                  </a:lnTo>
                  <a:lnTo>
                    <a:pt x="4688370" y="45631"/>
                  </a:lnTo>
                  <a:lnTo>
                    <a:pt x="4343400" y="44196"/>
                  </a:lnTo>
                  <a:lnTo>
                    <a:pt x="4343400" y="56896"/>
                  </a:lnTo>
                  <a:lnTo>
                    <a:pt x="4688357" y="58331"/>
                  </a:lnTo>
                  <a:lnTo>
                    <a:pt x="4629277" y="92456"/>
                  </a:lnTo>
                  <a:lnTo>
                    <a:pt x="4628134" y="96393"/>
                  </a:lnTo>
                  <a:lnTo>
                    <a:pt x="4631690" y="102489"/>
                  </a:lnTo>
                  <a:lnTo>
                    <a:pt x="4635627" y="103505"/>
                  </a:lnTo>
                  <a:lnTo>
                    <a:pt x="4713617" y="58420"/>
                  </a:lnTo>
                  <a:lnTo>
                    <a:pt x="4724400" y="52197"/>
                  </a:lnTo>
                  <a:close/>
                </a:path>
              </a:pathLst>
            </a:custGeom>
            <a:solidFill>
              <a:srgbClr val="497DBA"/>
            </a:solidFill>
          </p:spPr>
          <p:txBody>
            <a:bodyPr wrap="square" lIns="0" tIns="0" rIns="0" bIns="0" rtlCol="0"/>
            <a:lstStyle/>
            <a:p>
              <a:endParaRPr/>
            </a:p>
          </p:txBody>
        </p:sp>
        <p:sp>
          <p:nvSpPr>
            <p:cNvPr id="12" name="object 12"/>
            <p:cNvSpPr/>
            <p:nvPr/>
          </p:nvSpPr>
          <p:spPr>
            <a:xfrm>
              <a:off x="7163561" y="1143761"/>
              <a:ext cx="1447800" cy="381000"/>
            </a:xfrm>
            <a:custGeom>
              <a:avLst/>
              <a:gdLst/>
              <a:ahLst/>
              <a:cxnLst/>
              <a:rect l="l" t="t" r="r" b="b"/>
              <a:pathLst>
                <a:path w="1447800" h="381000">
                  <a:moveTo>
                    <a:pt x="1447800" y="0"/>
                  </a:moveTo>
                  <a:lnTo>
                    <a:pt x="0" y="0"/>
                  </a:lnTo>
                  <a:lnTo>
                    <a:pt x="0" y="381000"/>
                  </a:lnTo>
                  <a:lnTo>
                    <a:pt x="1447800" y="381000"/>
                  </a:lnTo>
                  <a:lnTo>
                    <a:pt x="1447800" y="0"/>
                  </a:lnTo>
                  <a:close/>
                </a:path>
              </a:pathLst>
            </a:custGeom>
            <a:solidFill>
              <a:srgbClr val="4F81BC"/>
            </a:solidFill>
          </p:spPr>
          <p:txBody>
            <a:bodyPr wrap="square" lIns="0" tIns="0" rIns="0" bIns="0" rtlCol="0"/>
            <a:lstStyle/>
            <a:p>
              <a:endParaRPr/>
            </a:p>
          </p:txBody>
        </p:sp>
        <p:sp>
          <p:nvSpPr>
            <p:cNvPr id="13" name="object 13"/>
            <p:cNvSpPr/>
            <p:nvPr/>
          </p:nvSpPr>
          <p:spPr>
            <a:xfrm>
              <a:off x="7163561" y="1143761"/>
              <a:ext cx="1447800" cy="381000"/>
            </a:xfrm>
            <a:custGeom>
              <a:avLst/>
              <a:gdLst/>
              <a:ahLst/>
              <a:cxnLst/>
              <a:rect l="l" t="t" r="r" b="b"/>
              <a:pathLst>
                <a:path w="1447800" h="381000">
                  <a:moveTo>
                    <a:pt x="0" y="381000"/>
                  </a:moveTo>
                  <a:lnTo>
                    <a:pt x="1447800" y="381000"/>
                  </a:lnTo>
                  <a:lnTo>
                    <a:pt x="1447800" y="0"/>
                  </a:lnTo>
                  <a:lnTo>
                    <a:pt x="0" y="0"/>
                  </a:lnTo>
                  <a:lnTo>
                    <a:pt x="0" y="381000"/>
                  </a:lnTo>
                  <a:close/>
                </a:path>
              </a:pathLst>
            </a:custGeom>
            <a:ln w="25908">
              <a:solidFill>
                <a:srgbClr val="385D89"/>
              </a:solidFill>
            </a:ln>
          </p:spPr>
          <p:txBody>
            <a:bodyPr wrap="square" lIns="0" tIns="0" rIns="0" bIns="0" rtlCol="0"/>
            <a:lstStyle/>
            <a:p>
              <a:endParaRPr/>
            </a:p>
          </p:txBody>
        </p:sp>
        <p:sp>
          <p:nvSpPr>
            <p:cNvPr id="14" name="object 14"/>
            <p:cNvSpPr/>
            <p:nvPr/>
          </p:nvSpPr>
          <p:spPr>
            <a:xfrm>
              <a:off x="2743961" y="2134361"/>
              <a:ext cx="1143000" cy="457200"/>
            </a:xfrm>
            <a:custGeom>
              <a:avLst/>
              <a:gdLst/>
              <a:ahLst/>
              <a:cxnLst/>
              <a:rect l="l" t="t" r="r" b="b"/>
              <a:pathLst>
                <a:path w="1143000" h="457200">
                  <a:moveTo>
                    <a:pt x="1143000" y="0"/>
                  </a:moveTo>
                  <a:lnTo>
                    <a:pt x="0" y="0"/>
                  </a:lnTo>
                  <a:lnTo>
                    <a:pt x="0" y="457200"/>
                  </a:lnTo>
                  <a:lnTo>
                    <a:pt x="1143000" y="457200"/>
                  </a:lnTo>
                  <a:lnTo>
                    <a:pt x="1143000" y="0"/>
                  </a:lnTo>
                  <a:close/>
                </a:path>
              </a:pathLst>
            </a:custGeom>
            <a:solidFill>
              <a:srgbClr val="4F81BC"/>
            </a:solidFill>
          </p:spPr>
          <p:txBody>
            <a:bodyPr wrap="square" lIns="0" tIns="0" rIns="0" bIns="0" rtlCol="0"/>
            <a:lstStyle/>
            <a:p>
              <a:endParaRPr/>
            </a:p>
          </p:txBody>
        </p:sp>
        <p:sp>
          <p:nvSpPr>
            <p:cNvPr id="15" name="object 15"/>
            <p:cNvSpPr/>
            <p:nvPr/>
          </p:nvSpPr>
          <p:spPr>
            <a:xfrm>
              <a:off x="2743961" y="2134361"/>
              <a:ext cx="1143000" cy="457200"/>
            </a:xfrm>
            <a:custGeom>
              <a:avLst/>
              <a:gdLst/>
              <a:ahLst/>
              <a:cxnLst/>
              <a:rect l="l" t="t" r="r" b="b"/>
              <a:pathLst>
                <a:path w="1143000" h="457200">
                  <a:moveTo>
                    <a:pt x="0" y="457200"/>
                  </a:moveTo>
                  <a:lnTo>
                    <a:pt x="1143000" y="457200"/>
                  </a:lnTo>
                  <a:lnTo>
                    <a:pt x="1143000" y="0"/>
                  </a:lnTo>
                  <a:lnTo>
                    <a:pt x="0" y="0"/>
                  </a:lnTo>
                  <a:lnTo>
                    <a:pt x="0" y="457200"/>
                  </a:lnTo>
                  <a:close/>
                </a:path>
              </a:pathLst>
            </a:custGeom>
            <a:ln w="25908">
              <a:solidFill>
                <a:srgbClr val="385D89"/>
              </a:solidFill>
            </a:ln>
          </p:spPr>
          <p:txBody>
            <a:bodyPr wrap="square" lIns="0" tIns="0" rIns="0" bIns="0" rtlCol="0"/>
            <a:lstStyle/>
            <a:p>
              <a:endParaRPr/>
            </a:p>
          </p:txBody>
        </p:sp>
        <p:sp>
          <p:nvSpPr>
            <p:cNvPr id="16" name="object 16"/>
            <p:cNvSpPr/>
            <p:nvPr/>
          </p:nvSpPr>
          <p:spPr>
            <a:xfrm>
              <a:off x="4039361" y="1981961"/>
              <a:ext cx="1600200" cy="685800"/>
            </a:xfrm>
            <a:custGeom>
              <a:avLst/>
              <a:gdLst/>
              <a:ahLst/>
              <a:cxnLst/>
              <a:rect l="l" t="t" r="r" b="b"/>
              <a:pathLst>
                <a:path w="1600200" h="685800">
                  <a:moveTo>
                    <a:pt x="1600200" y="0"/>
                  </a:moveTo>
                  <a:lnTo>
                    <a:pt x="0" y="0"/>
                  </a:lnTo>
                  <a:lnTo>
                    <a:pt x="0" y="685800"/>
                  </a:lnTo>
                  <a:lnTo>
                    <a:pt x="1600200" y="685800"/>
                  </a:lnTo>
                  <a:lnTo>
                    <a:pt x="1600200" y="0"/>
                  </a:lnTo>
                  <a:close/>
                </a:path>
              </a:pathLst>
            </a:custGeom>
            <a:solidFill>
              <a:srgbClr val="4F81BC"/>
            </a:solidFill>
          </p:spPr>
          <p:txBody>
            <a:bodyPr wrap="square" lIns="0" tIns="0" rIns="0" bIns="0" rtlCol="0"/>
            <a:lstStyle/>
            <a:p>
              <a:endParaRPr/>
            </a:p>
          </p:txBody>
        </p:sp>
        <p:sp>
          <p:nvSpPr>
            <p:cNvPr id="17" name="object 17"/>
            <p:cNvSpPr/>
            <p:nvPr/>
          </p:nvSpPr>
          <p:spPr>
            <a:xfrm>
              <a:off x="4039361" y="1981961"/>
              <a:ext cx="1600200" cy="685800"/>
            </a:xfrm>
            <a:custGeom>
              <a:avLst/>
              <a:gdLst/>
              <a:ahLst/>
              <a:cxnLst/>
              <a:rect l="l" t="t" r="r" b="b"/>
              <a:pathLst>
                <a:path w="1600200" h="685800">
                  <a:moveTo>
                    <a:pt x="0" y="685800"/>
                  </a:moveTo>
                  <a:lnTo>
                    <a:pt x="1600200" y="685800"/>
                  </a:lnTo>
                  <a:lnTo>
                    <a:pt x="1600200" y="0"/>
                  </a:lnTo>
                  <a:lnTo>
                    <a:pt x="0" y="0"/>
                  </a:lnTo>
                  <a:lnTo>
                    <a:pt x="0" y="685800"/>
                  </a:lnTo>
                  <a:close/>
                </a:path>
              </a:pathLst>
            </a:custGeom>
            <a:ln w="25908">
              <a:solidFill>
                <a:srgbClr val="385D89"/>
              </a:solidFill>
            </a:ln>
          </p:spPr>
          <p:txBody>
            <a:bodyPr wrap="square" lIns="0" tIns="0" rIns="0" bIns="0" rtlCol="0"/>
            <a:lstStyle/>
            <a:p>
              <a:endParaRPr/>
            </a:p>
          </p:txBody>
        </p:sp>
        <p:sp>
          <p:nvSpPr>
            <p:cNvPr id="18" name="object 18"/>
            <p:cNvSpPr/>
            <p:nvPr/>
          </p:nvSpPr>
          <p:spPr>
            <a:xfrm>
              <a:off x="5868161" y="2058161"/>
              <a:ext cx="990600" cy="685800"/>
            </a:xfrm>
            <a:custGeom>
              <a:avLst/>
              <a:gdLst/>
              <a:ahLst/>
              <a:cxnLst/>
              <a:rect l="l" t="t" r="r" b="b"/>
              <a:pathLst>
                <a:path w="990600" h="685800">
                  <a:moveTo>
                    <a:pt x="990599" y="0"/>
                  </a:moveTo>
                  <a:lnTo>
                    <a:pt x="0" y="0"/>
                  </a:lnTo>
                  <a:lnTo>
                    <a:pt x="0" y="685800"/>
                  </a:lnTo>
                  <a:lnTo>
                    <a:pt x="990599" y="685800"/>
                  </a:lnTo>
                  <a:lnTo>
                    <a:pt x="990599" y="0"/>
                  </a:lnTo>
                  <a:close/>
                </a:path>
              </a:pathLst>
            </a:custGeom>
            <a:solidFill>
              <a:srgbClr val="4F81BC"/>
            </a:solidFill>
          </p:spPr>
          <p:txBody>
            <a:bodyPr wrap="square" lIns="0" tIns="0" rIns="0" bIns="0" rtlCol="0"/>
            <a:lstStyle/>
            <a:p>
              <a:endParaRPr/>
            </a:p>
          </p:txBody>
        </p:sp>
        <p:sp>
          <p:nvSpPr>
            <p:cNvPr id="19" name="object 19"/>
            <p:cNvSpPr/>
            <p:nvPr/>
          </p:nvSpPr>
          <p:spPr>
            <a:xfrm>
              <a:off x="5868161" y="2058161"/>
              <a:ext cx="990600" cy="685800"/>
            </a:xfrm>
            <a:custGeom>
              <a:avLst/>
              <a:gdLst/>
              <a:ahLst/>
              <a:cxnLst/>
              <a:rect l="l" t="t" r="r" b="b"/>
              <a:pathLst>
                <a:path w="990600" h="685800">
                  <a:moveTo>
                    <a:pt x="0" y="685800"/>
                  </a:moveTo>
                  <a:lnTo>
                    <a:pt x="990599" y="685800"/>
                  </a:lnTo>
                  <a:lnTo>
                    <a:pt x="990599" y="0"/>
                  </a:lnTo>
                  <a:lnTo>
                    <a:pt x="0" y="0"/>
                  </a:lnTo>
                  <a:lnTo>
                    <a:pt x="0" y="685800"/>
                  </a:lnTo>
                  <a:close/>
                </a:path>
              </a:pathLst>
            </a:custGeom>
            <a:ln w="25908">
              <a:solidFill>
                <a:srgbClr val="385D89"/>
              </a:solidFill>
            </a:ln>
          </p:spPr>
          <p:txBody>
            <a:bodyPr wrap="square" lIns="0" tIns="0" rIns="0" bIns="0" rtlCol="0"/>
            <a:lstStyle/>
            <a:p>
              <a:endParaRPr/>
            </a:p>
          </p:txBody>
        </p:sp>
        <p:sp>
          <p:nvSpPr>
            <p:cNvPr id="20" name="object 20"/>
            <p:cNvSpPr/>
            <p:nvPr/>
          </p:nvSpPr>
          <p:spPr>
            <a:xfrm>
              <a:off x="7087361" y="1981961"/>
              <a:ext cx="1219200" cy="381000"/>
            </a:xfrm>
            <a:custGeom>
              <a:avLst/>
              <a:gdLst/>
              <a:ahLst/>
              <a:cxnLst/>
              <a:rect l="l" t="t" r="r" b="b"/>
              <a:pathLst>
                <a:path w="1219200" h="381000">
                  <a:moveTo>
                    <a:pt x="1219200" y="0"/>
                  </a:moveTo>
                  <a:lnTo>
                    <a:pt x="0" y="0"/>
                  </a:lnTo>
                  <a:lnTo>
                    <a:pt x="0" y="381000"/>
                  </a:lnTo>
                  <a:lnTo>
                    <a:pt x="1219200" y="381000"/>
                  </a:lnTo>
                  <a:lnTo>
                    <a:pt x="1219200" y="0"/>
                  </a:lnTo>
                  <a:close/>
                </a:path>
              </a:pathLst>
            </a:custGeom>
            <a:solidFill>
              <a:srgbClr val="4F81BC"/>
            </a:solidFill>
          </p:spPr>
          <p:txBody>
            <a:bodyPr wrap="square" lIns="0" tIns="0" rIns="0" bIns="0" rtlCol="0"/>
            <a:lstStyle/>
            <a:p>
              <a:endParaRPr/>
            </a:p>
          </p:txBody>
        </p:sp>
        <p:sp>
          <p:nvSpPr>
            <p:cNvPr id="21" name="object 21"/>
            <p:cNvSpPr/>
            <p:nvPr/>
          </p:nvSpPr>
          <p:spPr>
            <a:xfrm>
              <a:off x="7087361" y="1981961"/>
              <a:ext cx="1219200" cy="381000"/>
            </a:xfrm>
            <a:custGeom>
              <a:avLst/>
              <a:gdLst/>
              <a:ahLst/>
              <a:cxnLst/>
              <a:rect l="l" t="t" r="r" b="b"/>
              <a:pathLst>
                <a:path w="1219200" h="381000">
                  <a:moveTo>
                    <a:pt x="0" y="381000"/>
                  </a:moveTo>
                  <a:lnTo>
                    <a:pt x="1219200" y="381000"/>
                  </a:lnTo>
                  <a:lnTo>
                    <a:pt x="1219200" y="0"/>
                  </a:lnTo>
                  <a:lnTo>
                    <a:pt x="0" y="0"/>
                  </a:lnTo>
                  <a:lnTo>
                    <a:pt x="0" y="381000"/>
                  </a:lnTo>
                  <a:close/>
                </a:path>
              </a:pathLst>
            </a:custGeom>
            <a:ln w="25908">
              <a:solidFill>
                <a:srgbClr val="385D89"/>
              </a:solidFill>
            </a:ln>
          </p:spPr>
          <p:txBody>
            <a:bodyPr wrap="square" lIns="0" tIns="0" rIns="0" bIns="0" rtlCol="0"/>
            <a:lstStyle/>
            <a:p>
              <a:endParaRPr/>
            </a:p>
          </p:txBody>
        </p:sp>
        <p:sp>
          <p:nvSpPr>
            <p:cNvPr id="22" name="object 22"/>
            <p:cNvSpPr/>
            <p:nvPr/>
          </p:nvSpPr>
          <p:spPr>
            <a:xfrm>
              <a:off x="3124962" y="3201161"/>
              <a:ext cx="1143000" cy="457200"/>
            </a:xfrm>
            <a:custGeom>
              <a:avLst/>
              <a:gdLst/>
              <a:ahLst/>
              <a:cxnLst/>
              <a:rect l="l" t="t" r="r" b="b"/>
              <a:pathLst>
                <a:path w="1143000" h="457200">
                  <a:moveTo>
                    <a:pt x="1143000" y="0"/>
                  </a:moveTo>
                  <a:lnTo>
                    <a:pt x="0" y="0"/>
                  </a:lnTo>
                  <a:lnTo>
                    <a:pt x="0" y="457200"/>
                  </a:lnTo>
                  <a:lnTo>
                    <a:pt x="1143000" y="457200"/>
                  </a:lnTo>
                  <a:lnTo>
                    <a:pt x="1143000" y="0"/>
                  </a:lnTo>
                  <a:close/>
                </a:path>
              </a:pathLst>
            </a:custGeom>
            <a:solidFill>
              <a:srgbClr val="4F81BC"/>
            </a:solidFill>
          </p:spPr>
          <p:txBody>
            <a:bodyPr wrap="square" lIns="0" tIns="0" rIns="0" bIns="0" rtlCol="0"/>
            <a:lstStyle/>
            <a:p>
              <a:endParaRPr/>
            </a:p>
          </p:txBody>
        </p:sp>
        <p:sp>
          <p:nvSpPr>
            <p:cNvPr id="23" name="object 23"/>
            <p:cNvSpPr/>
            <p:nvPr/>
          </p:nvSpPr>
          <p:spPr>
            <a:xfrm>
              <a:off x="3124962" y="3201161"/>
              <a:ext cx="1143000" cy="457200"/>
            </a:xfrm>
            <a:custGeom>
              <a:avLst/>
              <a:gdLst/>
              <a:ahLst/>
              <a:cxnLst/>
              <a:rect l="l" t="t" r="r" b="b"/>
              <a:pathLst>
                <a:path w="1143000" h="457200">
                  <a:moveTo>
                    <a:pt x="0" y="457200"/>
                  </a:moveTo>
                  <a:lnTo>
                    <a:pt x="1143000" y="457200"/>
                  </a:lnTo>
                  <a:lnTo>
                    <a:pt x="1143000" y="0"/>
                  </a:lnTo>
                  <a:lnTo>
                    <a:pt x="0" y="0"/>
                  </a:lnTo>
                  <a:lnTo>
                    <a:pt x="0" y="457200"/>
                  </a:lnTo>
                  <a:close/>
                </a:path>
              </a:pathLst>
            </a:custGeom>
            <a:ln w="25908">
              <a:solidFill>
                <a:srgbClr val="385D89"/>
              </a:solidFill>
            </a:ln>
          </p:spPr>
          <p:txBody>
            <a:bodyPr wrap="square" lIns="0" tIns="0" rIns="0" bIns="0" rtlCol="0"/>
            <a:lstStyle/>
            <a:p>
              <a:endParaRPr/>
            </a:p>
          </p:txBody>
        </p:sp>
        <p:sp>
          <p:nvSpPr>
            <p:cNvPr id="24" name="object 24"/>
            <p:cNvSpPr/>
            <p:nvPr/>
          </p:nvSpPr>
          <p:spPr>
            <a:xfrm>
              <a:off x="4572761" y="3124961"/>
              <a:ext cx="1600200" cy="685800"/>
            </a:xfrm>
            <a:custGeom>
              <a:avLst/>
              <a:gdLst/>
              <a:ahLst/>
              <a:cxnLst/>
              <a:rect l="l" t="t" r="r" b="b"/>
              <a:pathLst>
                <a:path w="1600200" h="685800">
                  <a:moveTo>
                    <a:pt x="1600200" y="0"/>
                  </a:moveTo>
                  <a:lnTo>
                    <a:pt x="0" y="0"/>
                  </a:lnTo>
                  <a:lnTo>
                    <a:pt x="0" y="685800"/>
                  </a:lnTo>
                  <a:lnTo>
                    <a:pt x="1600200" y="685800"/>
                  </a:lnTo>
                  <a:lnTo>
                    <a:pt x="1600200" y="0"/>
                  </a:lnTo>
                  <a:close/>
                </a:path>
              </a:pathLst>
            </a:custGeom>
            <a:solidFill>
              <a:srgbClr val="4F81BC"/>
            </a:solidFill>
          </p:spPr>
          <p:txBody>
            <a:bodyPr wrap="square" lIns="0" tIns="0" rIns="0" bIns="0" rtlCol="0"/>
            <a:lstStyle/>
            <a:p>
              <a:endParaRPr/>
            </a:p>
          </p:txBody>
        </p:sp>
        <p:sp>
          <p:nvSpPr>
            <p:cNvPr id="25" name="object 25"/>
            <p:cNvSpPr/>
            <p:nvPr/>
          </p:nvSpPr>
          <p:spPr>
            <a:xfrm>
              <a:off x="4572761" y="3124961"/>
              <a:ext cx="1600200" cy="685800"/>
            </a:xfrm>
            <a:custGeom>
              <a:avLst/>
              <a:gdLst/>
              <a:ahLst/>
              <a:cxnLst/>
              <a:rect l="l" t="t" r="r" b="b"/>
              <a:pathLst>
                <a:path w="1600200" h="685800">
                  <a:moveTo>
                    <a:pt x="0" y="685800"/>
                  </a:moveTo>
                  <a:lnTo>
                    <a:pt x="1600200" y="685800"/>
                  </a:lnTo>
                  <a:lnTo>
                    <a:pt x="1600200" y="0"/>
                  </a:lnTo>
                  <a:lnTo>
                    <a:pt x="0" y="0"/>
                  </a:lnTo>
                  <a:lnTo>
                    <a:pt x="0" y="685800"/>
                  </a:lnTo>
                  <a:close/>
                </a:path>
              </a:pathLst>
            </a:custGeom>
            <a:ln w="25908">
              <a:solidFill>
                <a:srgbClr val="385D89"/>
              </a:solidFill>
            </a:ln>
          </p:spPr>
          <p:txBody>
            <a:bodyPr wrap="square" lIns="0" tIns="0" rIns="0" bIns="0" rtlCol="0"/>
            <a:lstStyle/>
            <a:p>
              <a:endParaRPr/>
            </a:p>
          </p:txBody>
        </p:sp>
        <p:sp>
          <p:nvSpPr>
            <p:cNvPr id="26" name="object 26"/>
            <p:cNvSpPr/>
            <p:nvPr/>
          </p:nvSpPr>
          <p:spPr>
            <a:xfrm>
              <a:off x="7643368" y="1523999"/>
              <a:ext cx="104139" cy="1600200"/>
            </a:xfrm>
            <a:custGeom>
              <a:avLst/>
              <a:gdLst/>
              <a:ahLst/>
              <a:cxnLst/>
              <a:rect l="l" t="t" r="r" b="b"/>
              <a:pathLst>
                <a:path w="104140" h="1600200">
                  <a:moveTo>
                    <a:pt x="103378" y="1511808"/>
                  </a:moveTo>
                  <a:lnTo>
                    <a:pt x="102362" y="1507871"/>
                  </a:lnTo>
                  <a:lnTo>
                    <a:pt x="96266" y="1504315"/>
                  </a:lnTo>
                  <a:lnTo>
                    <a:pt x="92456" y="1505331"/>
                  </a:lnTo>
                  <a:lnTo>
                    <a:pt x="90678" y="1508379"/>
                  </a:lnTo>
                  <a:lnTo>
                    <a:pt x="57746" y="1564246"/>
                  </a:lnTo>
                  <a:lnTo>
                    <a:pt x="60833" y="838200"/>
                  </a:lnTo>
                  <a:lnTo>
                    <a:pt x="48133" y="838200"/>
                  </a:lnTo>
                  <a:lnTo>
                    <a:pt x="45046" y="1564017"/>
                  </a:lnTo>
                  <a:lnTo>
                    <a:pt x="10922" y="1505077"/>
                  </a:lnTo>
                  <a:lnTo>
                    <a:pt x="7112" y="1503934"/>
                  </a:lnTo>
                  <a:lnTo>
                    <a:pt x="1016" y="1507490"/>
                  </a:lnTo>
                  <a:lnTo>
                    <a:pt x="0" y="1511427"/>
                  </a:lnTo>
                  <a:lnTo>
                    <a:pt x="1778" y="1514475"/>
                  </a:lnTo>
                  <a:lnTo>
                    <a:pt x="51308" y="1600200"/>
                  </a:lnTo>
                  <a:lnTo>
                    <a:pt x="58712" y="1587627"/>
                  </a:lnTo>
                  <a:lnTo>
                    <a:pt x="101600" y="1514856"/>
                  </a:lnTo>
                  <a:lnTo>
                    <a:pt x="103378" y="1511808"/>
                  </a:lnTo>
                  <a:close/>
                </a:path>
                <a:path w="104140" h="1600200">
                  <a:moveTo>
                    <a:pt x="103632" y="368935"/>
                  </a:moveTo>
                  <a:lnTo>
                    <a:pt x="102616" y="365125"/>
                  </a:lnTo>
                  <a:lnTo>
                    <a:pt x="99568" y="363220"/>
                  </a:lnTo>
                  <a:lnTo>
                    <a:pt x="96647" y="361442"/>
                  </a:lnTo>
                  <a:lnTo>
                    <a:pt x="92710" y="362458"/>
                  </a:lnTo>
                  <a:lnTo>
                    <a:pt x="90932" y="365506"/>
                  </a:lnTo>
                  <a:lnTo>
                    <a:pt x="57937" y="421144"/>
                  </a:lnTo>
                  <a:lnTo>
                    <a:pt x="60833" y="0"/>
                  </a:lnTo>
                  <a:lnTo>
                    <a:pt x="48133" y="0"/>
                  </a:lnTo>
                  <a:lnTo>
                    <a:pt x="45237" y="421182"/>
                  </a:lnTo>
                  <a:lnTo>
                    <a:pt x="45161" y="432041"/>
                  </a:lnTo>
                  <a:lnTo>
                    <a:pt x="45212" y="421144"/>
                  </a:lnTo>
                  <a:lnTo>
                    <a:pt x="12954" y="364998"/>
                  </a:lnTo>
                  <a:lnTo>
                    <a:pt x="11176" y="361950"/>
                  </a:lnTo>
                  <a:lnTo>
                    <a:pt x="7366" y="360807"/>
                  </a:lnTo>
                  <a:lnTo>
                    <a:pt x="1270" y="364363"/>
                  </a:lnTo>
                  <a:lnTo>
                    <a:pt x="254" y="368300"/>
                  </a:lnTo>
                  <a:lnTo>
                    <a:pt x="2032" y="371221"/>
                  </a:lnTo>
                  <a:lnTo>
                    <a:pt x="51308" y="457200"/>
                  </a:lnTo>
                  <a:lnTo>
                    <a:pt x="58762" y="444627"/>
                  </a:lnTo>
                  <a:lnTo>
                    <a:pt x="101854" y="371983"/>
                  </a:lnTo>
                  <a:lnTo>
                    <a:pt x="103632" y="368935"/>
                  </a:lnTo>
                  <a:close/>
                </a:path>
              </a:pathLst>
            </a:custGeom>
            <a:solidFill>
              <a:srgbClr val="497DBA"/>
            </a:solidFill>
          </p:spPr>
          <p:txBody>
            <a:bodyPr wrap="square" lIns="0" tIns="0" rIns="0" bIns="0" rtlCol="0"/>
            <a:lstStyle/>
            <a:p>
              <a:endParaRPr/>
            </a:p>
          </p:txBody>
        </p:sp>
        <p:sp>
          <p:nvSpPr>
            <p:cNvPr id="27" name="object 27"/>
            <p:cNvSpPr/>
            <p:nvPr/>
          </p:nvSpPr>
          <p:spPr>
            <a:xfrm>
              <a:off x="7163561" y="3124961"/>
              <a:ext cx="1219200" cy="381000"/>
            </a:xfrm>
            <a:custGeom>
              <a:avLst/>
              <a:gdLst/>
              <a:ahLst/>
              <a:cxnLst/>
              <a:rect l="l" t="t" r="r" b="b"/>
              <a:pathLst>
                <a:path w="1219200" h="381000">
                  <a:moveTo>
                    <a:pt x="1219200" y="0"/>
                  </a:moveTo>
                  <a:lnTo>
                    <a:pt x="0" y="0"/>
                  </a:lnTo>
                  <a:lnTo>
                    <a:pt x="0" y="381000"/>
                  </a:lnTo>
                  <a:lnTo>
                    <a:pt x="1219200" y="381000"/>
                  </a:lnTo>
                  <a:lnTo>
                    <a:pt x="1219200" y="0"/>
                  </a:lnTo>
                  <a:close/>
                </a:path>
              </a:pathLst>
            </a:custGeom>
            <a:solidFill>
              <a:srgbClr val="4F81BC"/>
            </a:solidFill>
          </p:spPr>
          <p:txBody>
            <a:bodyPr wrap="square" lIns="0" tIns="0" rIns="0" bIns="0" rtlCol="0"/>
            <a:lstStyle/>
            <a:p>
              <a:endParaRPr/>
            </a:p>
          </p:txBody>
        </p:sp>
        <p:sp>
          <p:nvSpPr>
            <p:cNvPr id="28" name="object 28"/>
            <p:cNvSpPr/>
            <p:nvPr/>
          </p:nvSpPr>
          <p:spPr>
            <a:xfrm>
              <a:off x="7163561" y="3124961"/>
              <a:ext cx="1219200" cy="381000"/>
            </a:xfrm>
            <a:custGeom>
              <a:avLst/>
              <a:gdLst/>
              <a:ahLst/>
              <a:cxnLst/>
              <a:rect l="l" t="t" r="r" b="b"/>
              <a:pathLst>
                <a:path w="1219200" h="381000">
                  <a:moveTo>
                    <a:pt x="0" y="381000"/>
                  </a:moveTo>
                  <a:lnTo>
                    <a:pt x="1219200" y="381000"/>
                  </a:lnTo>
                  <a:lnTo>
                    <a:pt x="1219200" y="0"/>
                  </a:lnTo>
                  <a:lnTo>
                    <a:pt x="0" y="0"/>
                  </a:lnTo>
                  <a:lnTo>
                    <a:pt x="0" y="381000"/>
                  </a:lnTo>
                  <a:close/>
                </a:path>
              </a:pathLst>
            </a:custGeom>
            <a:ln w="25908">
              <a:solidFill>
                <a:srgbClr val="385D89"/>
              </a:solidFill>
            </a:ln>
          </p:spPr>
          <p:txBody>
            <a:bodyPr wrap="square" lIns="0" tIns="0" rIns="0" bIns="0" rtlCol="0"/>
            <a:lstStyle/>
            <a:p>
              <a:endParaRPr/>
            </a:p>
          </p:txBody>
        </p:sp>
        <p:sp>
          <p:nvSpPr>
            <p:cNvPr id="29" name="object 29"/>
            <p:cNvSpPr/>
            <p:nvPr/>
          </p:nvSpPr>
          <p:spPr>
            <a:xfrm>
              <a:off x="7163561" y="3963161"/>
              <a:ext cx="1219200" cy="381000"/>
            </a:xfrm>
            <a:custGeom>
              <a:avLst/>
              <a:gdLst/>
              <a:ahLst/>
              <a:cxnLst/>
              <a:rect l="l" t="t" r="r" b="b"/>
              <a:pathLst>
                <a:path w="1219200" h="381000">
                  <a:moveTo>
                    <a:pt x="1219200" y="0"/>
                  </a:moveTo>
                  <a:lnTo>
                    <a:pt x="0" y="0"/>
                  </a:lnTo>
                  <a:lnTo>
                    <a:pt x="0" y="381000"/>
                  </a:lnTo>
                  <a:lnTo>
                    <a:pt x="1219200" y="381000"/>
                  </a:lnTo>
                  <a:lnTo>
                    <a:pt x="1219200" y="0"/>
                  </a:lnTo>
                  <a:close/>
                </a:path>
              </a:pathLst>
            </a:custGeom>
            <a:solidFill>
              <a:srgbClr val="4F81BC"/>
            </a:solidFill>
          </p:spPr>
          <p:txBody>
            <a:bodyPr wrap="square" lIns="0" tIns="0" rIns="0" bIns="0" rtlCol="0"/>
            <a:lstStyle/>
            <a:p>
              <a:endParaRPr/>
            </a:p>
          </p:txBody>
        </p:sp>
        <p:sp>
          <p:nvSpPr>
            <p:cNvPr id="30" name="object 30"/>
            <p:cNvSpPr/>
            <p:nvPr/>
          </p:nvSpPr>
          <p:spPr>
            <a:xfrm>
              <a:off x="7163561" y="3963161"/>
              <a:ext cx="1219200" cy="381000"/>
            </a:xfrm>
            <a:custGeom>
              <a:avLst/>
              <a:gdLst/>
              <a:ahLst/>
              <a:cxnLst/>
              <a:rect l="l" t="t" r="r" b="b"/>
              <a:pathLst>
                <a:path w="1219200" h="381000">
                  <a:moveTo>
                    <a:pt x="0" y="381000"/>
                  </a:moveTo>
                  <a:lnTo>
                    <a:pt x="1219200" y="381000"/>
                  </a:lnTo>
                  <a:lnTo>
                    <a:pt x="1219200" y="0"/>
                  </a:lnTo>
                  <a:lnTo>
                    <a:pt x="0" y="0"/>
                  </a:lnTo>
                  <a:lnTo>
                    <a:pt x="0" y="381000"/>
                  </a:lnTo>
                  <a:close/>
                </a:path>
              </a:pathLst>
            </a:custGeom>
            <a:ln w="25908">
              <a:solidFill>
                <a:srgbClr val="385D89"/>
              </a:solidFill>
            </a:ln>
          </p:spPr>
          <p:txBody>
            <a:bodyPr wrap="square" lIns="0" tIns="0" rIns="0" bIns="0" rtlCol="0"/>
            <a:lstStyle/>
            <a:p>
              <a:endParaRPr/>
            </a:p>
          </p:txBody>
        </p:sp>
        <p:sp>
          <p:nvSpPr>
            <p:cNvPr id="31" name="object 31"/>
            <p:cNvSpPr/>
            <p:nvPr/>
          </p:nvSpPr>
          <p:spPr>
            <a:xfrm>
              <a:off x="3224911" y="3659123"/>
              <a:ext cx="789305" cy="1905000"/>
            </a:xfrm>
            <a:custGeom>
              <a:avLst/>
              <a:gdLst/>
              <a:ahLst/>
              <a:cxnLst/>
              <a:rect l="l" t="t" r="r" b="b"/>
              <a:pathLst>
                <a:path w="789304" h="1905000">
                  <a:moveTo>
                    <a:pt x="103492" y="1816481"/>
                  </a:moveTo>
                  <a:lnTo>
                    <a:pt x="102489" y="1812544"/>
                  </a:lnTo>
                  <a:lnTo>
                    <a:pt x="96380" y="1808988"/>
                  </a:lnTo>
                  <a:lnTo>
                    <a:pt x="92443" y="1810004"/>
                  </a:lnTo>
                  <a:lnTo>
                    <a:pt x="58051" y="1868970"/>
                  </a:lnTo>
                  <a:lnTo>
                    <a:pt x="59690" y="0"/>
                  </a:lnTo>
                  <a:lnTo>
                    <a:pt x="46990" y="0"/>
                  </a:lnTo>
                  <a:lnTo>
                    <a:pt x="45351" y="1868995"/>
                  </a:lnTo>
                  <a:lnTo>
                    <a:pt x="45339" y="1892427"/>
                  </a:lnTo>
                  <a:lnTo>
                    <a:pt x="45339" y="1868970"/>
                  </a:lnTo>
                  <a:lnTo>
                    <a:pt x="11049" y="1810004"/>
                  </a:lnTo>
                  <a:lnTo>
                    <a:pt x="7112" y="1808988"/>
                  </a:lnTo>
                  <a:lnTo>
                    <a:pt x="4064" y="1810639"/>
                  </a:lnTo>
                  <a:lnTo>
                    <a:pt x="1143" y="1812417"/>
                  </a:lnTo>
                  <a:lnTo>
                    <a:pt x="0" y="1816354"/>
                  </a:lnTo>
                  <a:lnTo>
                    <a:pt x="51689" y="1905000"/>
                  </a:lnTo>
                  <a:lnTo>
                    <a:pt x="59042" y="1892427"/>
                  </a:lnTo>
                  <a:lnTo>
                    <a:pt x="103492" y="1816481"/>
                  </a:lnTo>
                  <a:close/>
                </a:path>
                <a:path w="789304" h="1905000">
                  <a:moveTo>
                    <a:pt x="408305" y="1435481"/>
                  </a:moveTo>
                  <a:lnTo>
                    <a:pt x="407289" y="1431544"/>
                  </a:lnTo>
                  <a:lnTo>
                    <a:pt x="401193" y="1427988"/>
                  </a:lnTo>
                  <a:lnTo>
                    <a:pt x="397383" y="1429004"/>
                  </a:lnTo>
                  <a:lnTo>
                    <a:pt x="362889" y="1487957"/>
                  </a:lnTo>
                  <a:lnTo>
                    <a:pt x="362839" y="1508252"/>
                  </a:lnTo>
                  <a:lnTo>
                    <a:pt x="362864" y="1488020"/>
                  </a:lnTo>
                  <a:lnTo>
                    <a:pt x="364490" y="0"/>
                  </a:lnTo>
                  <a:lnTo>
                    <a:pt x="351790" y="0"/>
                  </a:lnTo>
                  <a:lnTo>
                    <a:pt x="350227" y="1427988"/>
                  </a:lnTo>
                  <a:lnTo>
                    <a:pt x="350189" y="1488008"/>
                  </a:lnTo>
                  <a:lnTo>
                    <a:pt x="317309" y="1431417"/>
                  </a:lnTo>
                  <a:lnTo>
                    <a:pt x="315849" y="1429004"/>
                  </a:lnTo>
                  <a:lnTo>
                    <a:pt x="311912" y="1427988"/>
                  </a:lnTo>
                  <a:lnTo>
                    <a:pt x="308991" y="1429639"/>
                  </a:lnTo>
                  <a:lnTo>
                    <a:pt x="305943" y="1431417"/>
                  </a:lnTo>
                  <a:lnTo>
                    <a:pt x="304927" y="1435354"/>
                  </a:lnTo>
                  <a:lnTo>
                    <a:pt x="356489" y="1524000"/>
                  </a:lnTo>
                  <a:lnTo>
                    <a:pt x="363842" y="1511427"/>
                  </a:lnTo>
                  <a:lnTo>
                    <a:pt x="408305" y="1435481"/>
                  </a:lnTo>
                  <a:close/>
                </a:path>
                <a:path w="789304" h="1905000">
                  <a:moveTo>
                    <a:pt x="789305" y="1054481"/>
                  </a:moveTo>
                  <a:lnTo>
                    <a:pt x="788289" y="1050544"/>
                  </a:lnTo>
                  <a:lnTo>
                    <a:pt x="782193" y="1046988"/>
                  </a:lnTo>
                  <a:lnTo>
                    <a:pt x="778383" y="1048004"/>
                  </a:lnTo>
                  <a:lnTo>
                    <a:pt x="743877" y="1106982"/>
                  </a:lnTo>
                  <a:lnTo>
                    <a:pt x="745490" y="0"/>
                  </a:lnTo>
                  <a:lnTo>
                    <a:pt x="732790" y="0"/>
                  </a:lnTo>
                  <a:lnTo>
                    <a:pt x="731253" y="1046861"/>
                  </a:lnTo>
                  <a:lnTo>
                    <a:pt x="731177" y="1107008"/>
                  </a:lnTo>
                  <a:lnTo>
                    <a:pt x="696849" y="1047877"/>
                  </a:lnTo>
                  <a:lnTo>
                    <a:pt x="693039" y="1046861"/>
                  </a:lnTo>
                  <a:lnTo>
                    <a:pt x="686943" y="1050417"/>
                  </a:lnTo>
                  <a:lnTo>
                    <a:pt x="685927" y="1054354"/>
                  </a:lnTo>
                  <a:lnTo>
                    <a:pt x="737489" y="1143000"/>
                  </a:lnTo>
                  <a:lnTo>
                    <a:pt x="744842" y="1130427"/>
                  </a:lnTo>
                  <a:lnTo>
                    <a:pt x="789305" y="1054481"/>
                  </a:lnTo>
                  <a:close/>
                </a:path>
              </a:pathLst>
            </a:custGeom>
            <a:solidFill>
              <a:srgbClr val="497DBA"/>
            </a:solidFill>
          </p:spPr>
          <p:txBody>
            <a:bodyPr wrap="square" lIns="0" tIns="0" rIns="0" bIns="0" rtlCol="0"/>
            <a:lstStyle/>
            <a:p>
              <a:endParaRPr/>
            </a:p>
          </p:txBody>
        </p:sp>
        <p:sp>
          <p:nvSpPr>
            <p:cNvPr id="32" name="object 32"/>
            <p:cNvSpPr/>
            <p:nvPr/>
          </p:nvSpPr>
          <p:spPr>
            <a:xfrm>
              <a:off x="5258561" y="4877561"/>
              <a:ext cx="1905000" cy="1143000"/>
            </a:xfrm>
            <a:custGeom>
              <a:avLst/>
              <a:gdLst/>
              <a:ahLst/>
              <a:cxnLst/>
              <a:rect l="l" t="t" r="r" b="b"/>
              <a:pathLst>
                <a:path w="1905000" h="1143000">
                  <a:moveTo>
                    <a:pt x="952500" y="0"/>
                  </a:moveTo>
                  <a:lnTo>
                    <a:pt x="892264" y="1124"/>
                  </a:lnTo>
                  <a:lnTo>
                    <a:pt x="833023" y="4453"/>
                  </a:lnTo>
                  <a:lnTo>
                    <a:pt x="774890" y="9919"/>
                  </a:lnTo>
                  <a:lnTo>
                    <a:pt x="717975" y="17456"/>
                  </a:lnTo>
                  <a:lnTo>
                    <a:pt x="662390" y="26996"/>
                  </a:lnTo>
                  <a:lnTo>
                    <a:pt x="608247" y="38472"/>
                  </a:lnTo>
                  <a:lnTo>
                    <a:pt x="555657" y="51818"/>
                  </a:lnTo>
                  <a:lnTo>
                    <a:pt x="504732" y="66967"/>
                  </a:lnTo>
                  <a:lnTo>
                    <a:pt x="455584" y="83851"/>
                  </a:lnTo>
                  <a:lnTo>
                    <a:pt x="408323" y="102403"/>
                  </a:lnTo>
                  <a:lnTo>
                    <a:pt x="363063" y="122557"/>
                  </a:lnTo>
                  <a:lnTo>
                    <a:pt x="319913" y="144245"/>
                  </a:lnTo>
                  <a:lnTo>
                    <a:pt x="278987" y="167401"/>
                  </a:lnTo>
                  <a:lnTo>
                    <a:pt x="240395" y="191958"/>
                  </a:lnTo>
                  <a:lnTo>
                    <a:pt x="204249" y="217848"/>
                  </a:lnTo>
                  <a:lnTo>
                    <a:pt x="170660" y="245005"/>
                  </a:lnTo>
                  <a:lnTo>
                    <a:pt x="139741" y="273361"/>
                  </a:lnTo>
                  <a:lnTo>
                    <a:pt x="111603" y="302850"/>
                  </a:lnTo>
                  <a:lnTo>
                    <a:pt x="86357" y="333405"/>
                  </a:lnTo>
                  <a:lnTo>
                    <a:pt x="64116" y="364958"/>
                  </a:lnTo>
                  <a:lnTo>
                    <a:pt x="29091" y="430793"/>
                  </a:lnTo>
                  <a:lnTo>
                    <a:pt x="7421" y="499819"/>
                  </a:lnTo>
                  <a:lnTo>
                    <a:pt x="0" y="571500"/>
                  </a:lnTo>
                  <a:lnTo>
                    <a:pt x="1874" y="607642"/>
                  </a:lnTo>
                  <a:lnTo>
                    <a:pt x="16531" y="678069"/>
                  </a:lnTo>
                  <a:lnTo>
                    <a:pt x="44990" y="745570"/>
                  </a:lnTo>
                  <a:lnTo>
                    <a:pt x="86357" y="809610"/>
                  </a:lnTo>
                  <a:lnTo>
                    <a:pt x="111603" y="840166"/>
                  </a:lnTo>
                  <a:lnTo>
                    <a:pt x="139741" y="869655"/>
                  </a:lnTo>
                  <a:lnTo>
                    <a:pt x="170660" y="898011"/>
                  </a:lnTo>
                  <a:lnTo>
                    <a:pt x="204249" y="925167"/>
                  </a:lnTo>
                  <a:lnTo>
                    <a:pt x="240395" y="951056"/>
                  </a:lnTo>
                  <a:lnTo>
                    <a:pt x="278987" y="975612"/>
                  </a:lnTo>
                  <a:lnTo>
                    <a:pt x="319913" y="998767"/>
                  </a:lnTo>
                  <a:lnTo>
                    <a:pt x="363063" y="1020454"/>
                  </a:lnTo>
                  <a:lnTo>
                    <a:pt x="408323" y="1040606"/>
                  </a:lnTo>
                  <a:lnTo>
                    <a:pt x="455584" y="1059157"/>
                  </a:lnTo>
                  <a:lnTo>
                    <a:pt x="504732" y="1076040"/>
                  </a:lnTo>
                  <a:lnTo>
                    <a:pt x="555657" y="1091187"/>
                  </a:lnTo>
                  <a:lnTo>
                    <a:pt x="608247" y="1104531"/>
                  </a:lnTo>
                  <a:lnTo>
                    <a:pt x="662390" y="1116007"/>
                  </a:lnTo>
                  <a:lnTo>
                    <a:pt x="717975" y="1125546"/>
                  </a:lnTo>
                  <a:lnTo>
                    <a:pt x="774890" y="1133081"/>
                  </a:lnTo>
                  <a:lnTo>
                    <a:pt x="833023" y="1138547"/>
                  </a:lnTo>
                  <a:lnTo>
                    <a:pt x="892264" y="1141875"/>
                  </a:lnTo>
                  <a:lnTo>
                    <a:pt x="952500" y="1143000"/>
                  </a:lnTo>
                  <a:lnTo>
                    <a:pt x="1012735" y="1141875"/>
                  </a:lnTo>
                  <a:lnTo>
                    <a:pt x="1071976" y="1138547"/>
                  </a:lnTo>
                  <a:lnTo>
                    <a:pt x="1130109" y="1133081"/>
                  </a:lnTo>
                  <a:lnTo>
                    <a:pt x="1187024" y="1125546"/>
                  </a:lnTo>
                  <a:lnTo>
                    <a:pt x="1242609" y="1116007"/>
                  </a:lnTo>
                  <a:lnTo>
                    <a:pt x="1296752" y="1104531"/>
                  </a:lnTo>
                  <a:lnTo>
                    <a:pt x="1349342" y="1091187"/>
                  </a:lnTo>
                  <a:lnTo>
                    <a:pt x="1400267" y="1076040"/>
                  </a:lnTo>
                  <a:lnTo>
                    <a:pt x="1449415" y="1059157"/>
                  </a:lnTo>
                  <a:lnTo>
                    <a:pt x="1496676" y="1040606"/>
                  </a:lnTo>
                  <a:lnTo>
                    <a:pt x="1541936" y="1020454"/>
                  </a:lnTo>
                  <a:lnTo>
                    <a:pt x="1585086" y="998767"/>
                  </a:lnTo>
                  <a:lnTo>
                    <a:pt x="1626012" y="975612"/>
                  </a:lnTo>
                  <a:lnTo>
                    <a:pt x="1664604" y="951056"/>
                  </a:lnTo>
                  <a:lnTo>
                    <a:pt x="1700750" y="925167"/>
                  </a:lnTo>
                  <a:lnTo>
                    <a:pt x="1734339" y="898011"/>
                  </a:lnTo>
                  <a:lnTo>
                    <a:pt x="1765258" y="869655"/>
                  </a:lnTo>
                  <a:lnTo>
                    <a:pt x="1793396" y="840166"/>
                  </a:lnTo>
                  <a:lnTo>
                    <a:pt x="1818642" y="809610"/>
                  </a:lnTo>
                  <a:lnTo>
                    <a:pt x="1840883" y="778056"/>
                  </a:lnTo>
                  <a:lnTo>
                    <a:pt x="1875908" y="712218"/>
                  </a:lnTo>
                  <a:lnTo>
                    <a:pt x="1897578" y="643188"/>
                  </a:lnTo>
                  <a:lnTo>
                    <a:pt x="1904999" y="571500"/>
                  </a:lnTo>
                  <a:lnTo>
                    <a:pt x="1903125" y="535361"/>
                  </a:lnTo>
                  <a:lnTo>
                    <a:pt x="1888468" y="464941"/>
                  </a:lnTo>
                  <a:lnTo>
                    <a:pt x="1860009" y="397443"/>
                  </a:lnTo>
                  <a:lnTo>
                    <a:pt x="1818642" y="333405"/>
                  </a:lnTo>
                  <a:lnTo>
                    <a:pt x="1793396" y="302850"/>
                  </a:lnTo>
                  <a:lnTo>
                    <a:pt x="1765258" y="273361"/>
                  </a:lnTo>
                  <a:lnTo>
                    <a:pt x="1734339" y="245005"/>
                  </a:lnTo>
                  <a:lnTo>
                    <a:pt x="1700750" y="217848"/>
                  </a:lnTo>
                  <a:lnTo>
                    <a:pt x="1664604" y="191958"/>
                  </a:lnTo>
                  <a:lnTo>
                    <a:pt x="1626012" y="167401"/>
                  </a:lnTo>
                  <a:lnTo>
                    <a:pt x="1585086" y="144245"/>
                  </a:lnTo>
                  <a:lnTo>
                    <a:pt x="1541936" y="122557"/>
                  </a:lnTo>
                  <a:lnTo>
                    <a:pt x="1496676" y="102403"/>
                  </a:lnTo>
                  <a:lnTo>
                    <a:pt x="1449415" y="83851"/>
                  </a:lnTo>
                  <a:lnTo>
                    <a:pt x="1400267" y="66967"/>
                  </a:lnTo>
                  <a:lnTo>
                    <a:pt x="1349342" y="51818"/>
                  </a:lnTo>
                  <a:lnTo>
                    <a:pt x="1296752" y="38472"/>
                  </a:lnTo>
                  <a:lnTo>
                    <a:pt x="1242609" y="26996"/>
                  </a:lnTo>
                  <a:lnTo>
                    <a:pt x="1187024" y="17456"/>
                  </a:lnTo>
                  <a:lnTo>
                    <a:pt x="1130109" y="9919"/>
                  </a:lnTo>
                  <a:lnTo>
                    <a:pt x="1071976" y="4453"/>
                  </a:lnTo>
                  <a:lnTo>
                    <a:pt x="1012735" y="1124"/>
                  </a:lnTo>
                  <a:lnTo>
                    <a:pt x="952500" y="0"/>
                  </a:lnTo>
                  <a:close/>
                </a:path>
              </a:pathLst>
            </a:custGeom>
            <a:solidFill>
              <a:srgbClr val="4F81BC"/>
            </a:solidFill>
          </p:spPr>
          <p:txBody>
            <a:bodyPr wrap="square" lIns="0" tIns="0" rIns="0" bIns="0" rtlCol="0"/>
            <a:lstStyle/>
            <a:p>
              <a:endParaRPr/>
            </a:p>
          </p:txBody>
        </p:sp>
        <p:sp>
          <p:nvSpPr>
            <p:cNvPr id="33" name="object 33"/>
            <p:cNvSpPr/>
            <p:nvPr/>
          </p:nvSpPr>
          <p:spPr>
            <a:xfrm>
              <a:off x="5258561" y="4877561"/>
              <a:ext cx="1905000" cy="1143000"/>
            </a:xfrm>
            <a:custGeom>
              <a:avLst/>
              <a:gdLst/>
              <a:ahLst/>
              <a:cxnLst/>
              <a:rect l="l" t="t" r="r" b="b"/>
              <a:pathLst>
                <a:path w="1905000" h="1143000">
                  <a:moveTo>
                    <a:pt x="0" y="571500"/>
                  </a:moveTo>
                  <a:lnTo>
                    <a:pt x="7421" y="499819"/>
                  </a:lnTo>
                  <a:lnTo>
                    <a:pt x="29091" y="430793"/>
                  </a:lnTo>
                  <a:lnTo>
                    <a:pt x="64116" y="364958"/>
                  </a:lnTo>
                  <a:lnTo>
                    <a:pt x="86357" y="333405"/>
                  </a:lnTo>
                  <a:lnTo>
                    <a:pt x="111603" y="302850"/>
                  </a:lnTo>
                  <a:lnTo>
                    <a:pt x="139741" y="273361"/>
                  </a:lnTo>
                  <a:lnTo>
                    <a:pt x="170660" y="245005"/>
                  </a:lnTo>
                  <a:lnTo>
                    <a:pt x="204249" y="217848"/>
                  </a:lnTo>
                  <a:lnTo>
                    <a:pt x="240395" y="191958"/>
                  </a:lnTo>
                  <a:lnTo>
                    <a:pt x="278987" y="167401"/>
                  </a:lnTo>
                  <a:lnTo>
                    <a:pt x="319913" y="144245"/>
                  </a:lnTo>
                  <a:lnTo>
                    <a:pt x="363063" y="122557"/>
                  </a:lnTo>
                  <a:lnTo>
                    <a:pt x="408323" y="102403"/>
                  </a:lnTo>
                  <a:lnTo>
                    <a:pt x="455584" y="83851"/>
                  </a:lnTo>
                  <a:lnTo>
                    <a:pt x="504732" y="66967"/>
                  </a:lnTo>
                  <a:lnTo>
                    <a:pt x="555657" y="51818"/>
                  </a:lnTo>
                  <a:lnTo>
                    <a:pt x="608247" y="38472"/>
                  </a:lnTo>
                  <a:lnTo>
                    <a:pt x="662390" y="26996"/>
                  </a:lnTo>
                  <a:lnTo>
                    <a:pt x="717975" y="17456"/>
                  </a:lnTo>
                  <a:lnTo>
                    <a:pt x="774890" y="9919"/>
                  </a:lnTo>
                  <a:lnTo>
                    <a:pt x="833023" y="4453"/>
                  </a:lnTo>
                  <a:lnTo>
                    <a:pt x="892264" y="1124"/>
                  </a:lnTo>
                  <a:lnTo>
                    <a:pt x="952500" y="0"/>
                  </a:lnTo>
                  <a:lnTo>
                    <a:pt x="1012735" y="1124"/>
                  </a:lnTo>
                  <a:lnTo>
                    <a:pt x="1071976" y="4453"/>
                  </a:lnTo>
                  <a:lnTo>
                    <a:pt x="1130109" y="9919"/>
                  </a:lnTo>
                  <a:lnTo>
                    <a:pt x="1187024" y="17456"/>
                  </a:lnTo>
                  <a:lnTo>
                    <a:pt x="1242609" y="26996"/>
                  </a:lnTo>
                  <a:lnTo>
                    <a:pt x="1296752" y="38472"/>
                  </a:lnTo>
                  <a:lnTo>
                    <a:pt x="1349342" y="51818"/>
                  </a:lnTo>
                  <a:lnTo>
                    <a:pt x="1400267" y="66967"/>
                  </a:lnTo>
                  <a:lnTo>
                    <a:pt x="1449415" y="83851"/>
                  </a:lnTo>
                  <a:lnTo>
                    <a:pt x="1496676" y="102403"/>
                  </a:lnTo>
                  <a:lnTo>
                    <a:pt x="1541936" y="122557"/>
                  </a:lnTo>
                  <a:lnTo>
                    <a:pt x="1585086" y="144245"/>
                  </a:lnTo>
                  <a:lnTo>
                    <a:pt x="1626012" y="167401"/>
                  </a:lnTo>
                  <a:lnTo>
                    <a:pt x="1664604" y="191958"/>
                  </a:lnTo>
                  <a:lnTo>
                    <a:pt x="1700750" y="217848"/>
                  </a:lnTo>
                  <a:lnTo>
                    <a:pt x="1734339" y="245005"/>
                  </a:lnTo>
                  <a:lnTo>
                    <a:pt x="1765258" y="273361"/>
                  </a:lnTo>
                  <a:lnTo>
                    <a:pt x="1793396" y="302850"/>
                  </a:lnTo>
                  <a:lnTo>
                    <a:pt x="1818642" y="333405"/>
                  </a:lnTo>
                  <a:lnTo>
                    <a:pt x="1840883" y="364958"/>
                  </a:lnTo>
                  <a:lnTo>
                    <a:pt x="1875908" y="430793"/>
                  </a:lnTo>
                  <a:lnTo>
                    <a:pt x="1897578" y="499819"/>
                  </a:lnTo>
                  <a:lnTo>
                    <a:pt x="1904999" y="571500"/>
                  </a:lnTo>
                  <a:lnTo>
                    <a:pt x="1903125" y="607642"/>
                  </a:lnTo>
                  <a:lnTo>
                    <a:pt x="1888468" y="678069"/>
                  </a:lnTo>
                  <a:lnTo>
                    <a:pt x="1860009" y="745570"/>
                  </a:lnTo>
                  <a:lnTo>
                    <a:pt x="1818642" y="809610"/>
                  </a:lnTo>
                  <a:lnTo>
                    <a:pt x="1793396" y="840166"/>
                  </a:lnTo>
                  <a:lnTo>
                    <a:pt x="1765258" y="869655"/>
                  </a:lnTo>
                  <a:lnTo>
                    <a:pt x="1734339" y="898011"/>
                  </a:lnTo>
                  <a:lnTo>
                    <a:pt x="1700750" y="925167"/>
                  </a:lnTo>
                  <a:lnTo>
                    <a:pt x="1664604" y="951056"/>
                  </a:lnTo>
                  <a:lnTo>
                    <a:pt x="1626012" y="975612"/>
                  </a:lnTo>
                  <a:lnTo>
                    <a:pt x="1585086" y="998767"/>
                  </a:lnTo>
                  <a:lnTo>
                    <a:pt x="1541936" y="1020454"/>
                  </a:lnTo>
                  <a:lnTo>
                    <a:pt x="1496676" y="1040606"/>
                  </a:lnTo>
                  <a:lnTo>
                    <a:pt x="1449415" y="1059157"/>
                  </a:lnTo>
                  <a:lnTo>
                    <a:pt x="1400267" y="1076040"/>
                  </a:lnTo>
                  <a:lnTo>
                    <a:pt x="1349342" y="1091187"/>
                  </a:lnTo>
                  <a:lnTo>
                    <a:pt x="1296752" y="1104531"/>
                  </a:lnTo>
                  <a:lnTo>
                    <a:pt x="1242609" y="1116007"/>
                  </a:lnTo>
                  <a:lnTo>
                    <a:pt x="1187024" y="1125546"/>
                  </a:lnTo>
                  <a:lnTo>
                    <a:pt x="1130109" y="1133081"/>
                  </a:lnTo>
                  <a:lnTo>
                    <a:pt x="1071976" y="1138547"/>
                  </a:lnTo>
                  <a:lnTo>
                    <a:pt x="1012735" y="1141875"/>
                  </a:lnTo>
                  <a:lnTo>
                    <a:pt x="952500" y="1143000"/>
                  </a:lnTo>
                  <a:lnTo>
                    <a:pt x="892264" y="1141875"/>
                  </a:lnTo>
                  <a:lnTo>
                    <a:pt x="833023" y="1138547"/>
                  </a:lnTo>
                  <a:lnTo>
                    <a:pt x="774890" y="1133081"/>
                  </a:lnTo>
                  <a:lnTo>
                    <a:pt x="717975" y="1125546"/>
                  </a:lnTo>
                  <a:lnTo>
                    <a:pt x="662390" y="1116007"/>
                  </a:lnTo>
                  <a:lnTo>
                    <a:pt x="608247" y="1104531"/>
                  </a:lnTo>
                  <a:lnTo>
                    <a:pt x="555657" y="1091187"/>
                  </a:lnTo>
                  <a:lnTo>
                    <a:pt x="504732" y="1076040"/>
                  </a:lnTo>
                  <a:lnTo>
                    <a:pt x="455584" y="1059157"/>
                  </a:lnTo>
                  <a:lnTo>
                    <a:pt x="408323" y="1040606"/>
                  </a:lnTo>
                  <a:lnTo>
                    <a:pt x="363063" y="1020454"/>
                  </a:lnTo>
                  <a:lnTo>
                    <a:pt x="319913" y="998767"/>
                  </a:lnTo>
                  <a:lnTo>
                    <a:pt x="278987" y="975612"/>
                  </a:lnTo>
                  <a:lnTo>
                    <a:pt x="240395" y="951056"/>
                  </a:lnTo>
                  <a:lnTo>
                    <a:pt x="204249" y="925167"/>
                  </a:lnTo>
                  <a:lnTo>
                    <a:pt x="170660" y="898011"/>
                  </a:lnTo>
                  <a:lnTo>
                    <a:pt x="139741" y="869655"/>
                  </a:lnTo>
                  <a:lnTo>
                    <a:pt x="111603" y="840166"/>
                  </a:lnTo>
                  <a:lnTo>
                    <a:pt x="86357" y="809610"/>
                  </a:lnTo>
                  <a:lnTo>
                    <a:pt x="64116" y="778056"/>
                  </a:lnTo>
                  <a:lnTo>
                    <a:pt x="29091" y="712218"/>
                  </a:lnTo>
                  <a:lnTo>
                    <a:pt x="7421" y="643188"/>
                  </a:lnTo>
                  <a:lnTo>
                    <a:pt x="0" y="571500"/>
                  </a:lnTo>
                  <a:close/>
                </a:path>
              </a:pathLst>
            </a:custGeom>
            <a:ln w="25908">
              <a:solidFill>
                <a:srgbClr val="385D89"/>
              </a:solidFill>
            </a:ln>
          </p:spPr>
          <p:txBody>
            <a:bodyPr wrap="square" lIns="0" tIns="0" rIns="0" bIns="0" rtlCol="0"/>
            <a:lstStyle/>
            <a:p>
              <a:endParaRPr/>
            </a:p>
          </p:txBody>
        </p:sp>
        <p:sp>
          <p:nvSpPr>
            <p:cNvPr id="34" name="object 34"/>
            <p:cNvSpPr/>
            <p:nvPr/>
          </p:nvSpPr>
          <p:spPr>
            <a:xfrm>
              <a:off x="7468361" y="4801361"/>
              <a:ext cx="1371600" cy="1371600"/>
            </a:xfrm>
            <a:custGeom>
              <a:avLst/>
              <a:gdLst/>
              <a:ahLst/>
              <a:cxnLst/>
              <a:rect l="l" t="t" r="r" b="b"/>
              <a:pathLst>
                <a:path w="1371600" h="1371600">
                  <a:moveTo>
                    <a:pt x="1143000" y="0"/>
                  </a:moveTo>
                  <a:lnTo>
                    <a:pt x="228600" y="0"/>
                  </a:lnTo>
                  <a:lnTo>
                    <a:pt x="182533" y="4644"/>
                  </a:lnTo>
                  <a:lnTo>
                    <a:pt x="139624" y="17966"/>
                  </a:lnTo>
                  <a:lnTo>
                    <a:pt x="100793" y="39045"/>
                  </a:lnTo>
                  <a:lnTo>
                    <a:pt x="66960" y="66960"/>
                  </a:lnTo>
                  <a:lnTo>
                    <a:pt x="39045" y="100793"/>
                  </a:lnTo>
                  <a:lnTo>
                    <a:pt x="17966" y="139624"/>
                  </a:lnTo>
                  <a:lnTo>
                    <a:pt x="4644" y="182533"/>
                  </a:lnTo>
                  <a:lnTo>
                    <a:pt x="0" y="228600"/>
                  </a:lnTo>
                  <a:lnTo>
                    <a:pt x="0" y="1143000"/>
                  </a:lnTo>
                  <a:lnTo>
                    <a:pt x="4644" y="1189070"/>
                  </a:lnTo>
                  <a:lnTo>
                    <a:pt x="17966" y="1231980"/>
                  </a:lnTo>
                  <a:lnTo>
                    <a:pt x="39045" y="1270811"/>
                  </a:lnTo>
                  <a:lnTo>
                    <a:pt x="66960" y="1304644"/>
                  </a:lnTo>
                  <a:lnTo>
                    <a:pt x="100793" y="1332558"/>
                  </a:lnTo>
                  <a:lnTo>
                    <a:pt x="139624" y="1353635"/>
                  </a:lnTo>
                  <a:lnTo>
                    <a:pt x="182533" y="1366955"/>
                  </a:lnTo>
                  <a:lnTo>
                    <a:pt x="228600" y="1371600"/>
                  </a:lnTo>
                  <a:lnTo>
                    <a:pt x="1143000" y="1371600"/>
                  </a:lnTo>
                  <a:lnTo>
                    <a:pt x="1189066" y="1366955"/>
                  </a:lnTo>
                  <a:lnTo>
                    <a:pt x="1231975" y="1353635"/>
                  </a:lnTo>
                  <a:lnTo>
                    <a:pt x="1270806" y="1332558"/>
                  </a:lnTo>
                  <a:lnTo>
                    <a:pt x="1304639" y="1304644"/>
                  </a:lnTo>
                  <a:lnTo>
                    <a:pt x="1332554" y="1270811"/>
                  </a:lnTo>
                  <a:lnTo>
                    <a:pt x="1353633" y="1231980"/>
                  </a:lnTo>
                  <a:lnTo>
                    <a:pt x="1366955" y="1189070"/>
                  </a:lnTo>
                  <a:lnTo>
                    <a:pt x="1371600" y="1143000"/>
                  </a:lnTo>
                  <a:lnTo>
                    <a:pt x="1371600" y="228600"/>
                  </a:lnTo>
                  <a:lnTo>
                    <a:pt x="1366955" y="182533"/>
                  </a:lnTo>
                  <a:lnTo>
                    <a:pt x="1353633" y="139624"/>
                  </a:lnTo>
                  <a:lnTo>
                    <a:pt x="1332554" y="100793"/>
                  </a:lnTo>
                  <a:lnTo>
                    <a:pt x="1304639" y="66960"/>
                  </a:lnTo>
                  <a:lnTo>
                    <a:pt x="1270806" y="39045"/>
                  </a:lnTo>
                  <a:lnTo>
                    <a:pt x="1231975" y="17966"/>
                  </a:lnTo>
                  <a:lnTo>
                    <a:pt x="1189066" y="4644"/>
                  </a:lnTo>
                  <a:lnTo>
                    <a:pt x="1143000" y="0"/>
                  </a:lnTo>
                  <a:close/>
                </a:path>
              </a:pathLst>
            </a:custGeom>
            <a:solidFill>
              <a:srgbClr val="4F81BC"/>
            </a:solidFill>
          </p:spPr>
          <p:txBody>
            <a:bodyPr wrap="square" lIns="0" tIns="0" rIns="0" bIns="0" rtlCol="0"/>
            <a:lstStyle/>
            <a:p>
              <a:endParaRPr/>
            </a:p>
          </p:txBody>
        </p:sp>
        <p:sp>
          <p:nvSpPr>
            <p:cNvPr id="35" name="object 35"/>
            <p:cNvSpPr/>
            <p:nvPr/>
          </p:nvSpPr>
          <p:spPr>
            <a:xfrm>
              <a:off x="7468361" y="4801361"/>
              <a:ext cx="1371600" cy="1371600"/>
            </a:xfrm>
            <a:custGeom>
              <a:avLst/>
              <a:gdLst/>
              <a:ahLst/>
              <a:cxnLst/>
              <a:rect l="l" t="t" r="r" b="b"/>
              <a:pathLst>
                <a:path w="1371600" h="1371600">
                  <a:moveTo>
                    <a:pt x="0" y="228600"/>
                  </a:moveTo>
                  <a:lnTo>
                    <a:pt x="4644" y="182533"/>
                  </a:lnTo>
                  <a:lnTo>
                    <a:pt x="17966" y="139624"/>
                  </a:lnTo>
                  <a:lnTo>
                    <a:pt x="39045" y="100793"/>
                  </a:lnTo>
                  <a:lnTo>
                    <a:pt x="66960" y="66960"/>
                  </a:lnTo>
                  <a:lnTo>
                    <a:pt x="100793" y="39045"/>
                  </a:lnTo>
                  <a:lnTo>
                    <a:pt x="139624" y="17966"/>
                  </a:lnTo>
                  <a:lnTo>
                    <a:pt x="182533" y="4644"/>
                  </a:lnTo>
                  <a:lnTo>
                    <a:pt x="228600" y="0"/>
                  </a:lnTo>
                  <a:lnTo>
                    <a:pt x="1143000" y="0"/>
                  </a:lnTo>
                  <a:lnTo>
                    <a:pt x="1189066" y="4644"/>
                  </a:lnTo>
                  <a:lnTo>
                    <a:pt x="1231975" y="17966"/>
                  </a:lnTo>
                  <a:lnTo>
                    <a:pt x="1270806" y="39045"/>
                  </a:lnTo>
                  <a:lnTo>
                    <a:pt x="1304639" y="66960"/>
                  </a:lnTo>
                  <a:lnTo>
                    <a:pt x="1332554" y="100793"/>
                  </a:lnTo>
                  <a:lnTo>
                    <a:pt x="1353633" y="139624"/>
                  </a:lnTo>
                  <a:lnTo>
                    <a:pt x="1366955" y="182533"/>
                  </a:lnTo>
                  <a:lnTo>
                    <a:pt x="1371600" y="228600"/>
                  </a:lnTo>
                  <a:lnTo>
                    <a:pt x="1371600" y="1143000"/>
                  </a:lnTo>
                  <a:lnTo>
                    <a:pt x="1366955" y="1189070"/>
                  </a:lnTo>
                  <a:lnTo>
                    <a:pt x="1353633" y="1231980"/>
                  </a:lnTo>
                  <a:lnTo>
                    <a:pt x="1332554" y="1270811"/>
                  </a:lnTo>
                  <a:lnTo>
                    <a:pt x="1304639" y="1304644"/>
                  </a:lnTo>
                  <a:lnTo>
                    <a:pt x="1270806" y="1332558"/>
                  </a:lnTo>
                  <a:lnTo>
                    <a:pt x="1231975" y="1353635"/>
                  </a:lnTo>
                  <a:lnTo>
                    <a:pt x="1189066" y="1366955"/>
                  </a:lnTo>
                  <a:lnTo>
                    <a:pt x="1143000" y="1371600"/>
                  </a:lnTo>
                  <a:lnTo>
                    <a:pt x="228600" y="1371600"/>
                  </a:lnTo>
                  <a:lnTo>
                    <a:pt x="182533" y="1366955"/>
                  </a:lnTo>
                  <a:lnTo>
                    <a:pt x="139624" y="1353635"/>
                  </a:lnTo>
                  <a:lnTo>
                    <a:pt x="100793" y="1332558"/>
                  </a:lnTo>
                  <a:lnTo>
                    <a:pt x="66960" y="1304644"/>
                  </a:lnTo>
                  <a:lnTo>
                    <a:pt x="39045" y="1270811"/>
                  </a:lnTo>
                  <a:lnTo>
                    <a:pt x="17966" y="1231980"/>
                  </a:lnTo>
                  <a:lnTo>
                    <a:pt x="4644" y="1189070"/>
                  </a:lnTo>
                  <a:lnTo>
                    <a:pt x="0" y="1143000"/>
                  </a:lnTo>
                  <a:lnTo>
                    <a:pt x="0" y="228600"/>
                  </a:lnTo>
                  <a:close/>
                </a:path>
              </a:pathLst>
            </a:custGeom>
            <a:ln w="25908">
              <a:solidFill>
                <a:srgbClr val="385D89"/>
              </a:solidFill>
            </a:ln>
          </p:spPr>
          <p:txBody>
            <a:bodyPr wrap="square" lIns="0" tIns="0" rIns="0" bIns="0" rtlCol="0"/>
            <a:lstStyle/>
            <a:p>
              <a:endParaRPr/>
            </a:p>
          </p:txBody>
        </p:sp>
        <p:sp>
          <p:nvSpPr>
            <p:cNvPr id="36" name="object 36"/>
            <p:cNvSpPr/>
            <p:nvPr/>
          </p:nvSpPr>
          <p:spPr>
            <a:xfrm>
              <a:off x="7643241" y="3430523"/>
              <a:ext cx="1017905" cy="1295400"/>
            </a:xfrm>
            <a:custGeom>
              <a:avLst/>
              <a:gdLst/>
              <a:ahLst/>
              <a:cxnLst/>
              <a:rect l="l" t="t" r="r" b="b"/>
              <a:pathLst>
                <a:path w="1017904" h="1295400">
                  <a:moveTo>
                    <a:pt x="103505" y="443484"/>
                  </a:moveTo>
                  <a:lnTo>
                    <a:pt x="102489" y="439547"/>
                  </a:lnTo>
                  <a:lnTo>
                    <a:pt x="96393" y="435991"/>
                  </a:lnTo>
                  <a:lnTo>
                    <a:pt x="92456" y="437007"/>
                  </a:lnTo>
                  <a:lnTo>
                    <a:pt x="57861" y="495884"/>
                  </a:lnTo>
                  <a:lnTo>
                    <a:pt x="59436" y="74676"/>
                  </a:lnTo>
                  <a:lnTo>
                    <a:pt x="46609" y="74676"/>
                  </a:lnTo>
                  <a:lnTo>
                    <a:pt x="45364" y="435737"/>
                  </a:lnTo>
                  <a:lnTo>
                    <a:pt x="45288" y="495884"/>
                  </a:lnTo>
                  <a:lnTo>
                    <a:pt x="51536" y="506666"/>
                  </a:lnTo>
                  <a:lnTo>
                    <a:pt x="45161" y="495668"/>
                  </a:lnTo>
                  <a:lnTo>
                    <a:pt x="11049" y="436753"/>
                  </a:lnTo>
                  <a:lnTo>
                    <a:pt x="7112" y="435737"/>
                  </a:lnTo>
                  <a:lnTo>
                    <a:pt x="4064" y="437388"/>
                  </a:lnTo>
                  <a:lnTo>
                    <a:pt x="1016" y="439166"/>
                  </a:lnTo>
                  <a:lnTo>
                    <a:pt x="0" y="443103"/>
                  </a:lnTo>
                  <a:lnTo>
                    <a:pt x="51435" y="531876"/>
                  </a:lnTo>
                  <a:lnTo>
                    <a:pt x="58839" y="519303"/>
                  </a:lnTo>
                  <a:lnTo>
                    <a:pt x="101727" y="446532"/>
                  </a:lnTo>
                  <a:lnTo>
                    <a:pt x="103505" y="443484"/>
                  </a:lnTo>
                  <a:close/>
                </a:path>
                <a:path w="1017904" h="1295400">
                  <a:moveTo>
                    <a:pt x="1017778" y="1206881"/>
                  </a:moveTo>
                  <a:lnTo>
                    <a:pt x="1016762" y="1203071"/>
                  </a:lnTo>
                  <a:lnTo>
                    <a:pt x="1010666" y="1199515"/>
                  </a:lnTo>
                  <a:lnTo>
                    <a:pt x="1006856" y="1200531"/>
                  </a:lnTo>
                  <a:lnTo>
                    <a:pt x="972286" y="1259370"/>
                  </a:lnTo>
                  <a:lnTo>
                    <a:pt x="972185" y="1282827"/>
                  </a:lnTo>
                  <a:lnTo>
                    <a:pt x="972185" y="1279652"/>
                  </a:lnTo>
                  <a:lnTo>
                    <a:pt x="972235" y="1259459"/>
                  </a:lnTo>
                  <a:lnTo>
                    <a:pt x="975360" y="0"/>
                  </a:lnTo>
                  <a:lnTo>
                    <a:pt x="962660" y="0"/>
                  </a:lnTo>
                  <a:lnTo>
                    <a:pt x="959688" y="1199261"/>
                  </a:lnTo>
                  <a:lnTo>
                    <a:pt x="959586" y="1259459"/>
                  </a:lnTo>
                  <a:lnTo>
                    <a:pt x="925322" y="1200277"/>
                  </a:lnTo>
                  <a:lnTo>
                    <a:pt x="921512" y="1199261"/>
                  </a:lnTo>
                  <a:lnTo>
                    <a:pt x="915416" y="1202817"/>
                  </a:lnTo>
                  <a:lnTo>
                    <a:pt x="914400" y="1206627"/>
                  </a:lnTo>
                  <a:lnTo>
                    <a:pt x="916051" y="1209675"/>
                  </a:lnTo>
                  <a:lnTo>
                    <a:pt x="965835" y="1295400"/>
                  </a:lnTo>
                  <a:lnTo>
                    <a:pt x="973213" y="1282827"/>
                  </a:lnTo>
                  <a:lnTo>
                    <a:pt x="1017778" y="1206881"/>
                  </a:lnTo>
                  <a:close/>
                </a:path>
              </a:pathLst>
            </a:custGeom>
            <a:solidFill>
              <a:srgbClr val="497DBA"/>
            </a:solidFill>
          </p:spPr>
          <p:txBody>
            <a:bodyPr wrap="square" lIns="0" tIns="0" rIns="0" bIns="0" rtlCol="0"/>
            <a:lstStyle/>
            <a:p>
              <a:endParaRPr/>
            </a:p>
          </p:txBody>
        </p:sp>
        <p:sp>
          <p:nvSpPr>
            <p:cNvPr id="37" name="object 37"/>
            <p:cNvSpPr/>
            <p:nvPr/>
          </p:nvSpPr>
          <p:spPr>
            <a:xfrm>
              <a:off x="8458200" y="3429000"/>
              <a:ext cx="152400" cy="1905"/>
            </a:xfrm>
            <a:custGeom>
              <a:avLst/>
              <a:gdLst/>
              <a:ahLst/>
              <a:cxnLst/>
              <a:rect l="l" t="t" r="r" b="b"/>
              <a:pathLst>
                <a:path w="152400" h="1904">
                  <a:moveTo>
                    <a:pt x="0" y="0"/>
                  </a:moveTo>
                  <a:lnTo>
                    <a:pt x="152400" y="1524"/>
                  </a:lnTo>
                </a:path>
              </a:pathLst>
            </a:custGeom>
            <a:ln w="9144">
              <a:solidFill>
                <a:srgbClr val="497DBA"/>
              </a:solidFill>
            </a:ln>
          </p:spPr>
          <p:txBody>
            <a:bodyPr wrap="square" lIns="0" tIns="0" rIns="0" bIns="0" rtlCol="0"/>
            <a:lstStyle/>
            <a:p>
              <a:endParaRPr/>
            </a:p>
          </p:txBody>
        </p:sp>
        <p:sp>
          <p:nvSpPr>
            <p:cNvPr id="38" name="object 38"/>
            <p:cNvSpPr/>
            <p:nvPr/>
          </p:nvSpPr>
          <p:spPr>
            <a:xfrm>
              <a:off x="4267200" y="1296923"/>
              <a:ext cx="2796540" cy="2185670"/>
            </a:xfrm>
            <a:custGeom>
              <a:avLst/>
              <a:gdLst/>
              <a:ahLst/>
              <a:cxnLst/>
              <a:rect l="l" t="t" r="r" b="b"/>
              <a:pathLst>
                <a:path w="2796540" h="2185670">
                  <a:moveTo>
                    <a:pt x="304800" y="2133600"/>
                  </a:moveTo>
                  <a:lnTo>
                    <a:pt x="216408" y="2081530"/>
                  </a:lnTo>
                  <a:lnTo>
                    <a:pt x="212598" y="2082546"/>
                  </a:lnTo>
                  <a:lnTo>
                    <a:pt x="210820" y="2085467"/>
                  </a:lnTo>
                  <a:lnTo>
                    <a:pt x="209042" y="2088515"/>
                  </a:lnTo>
                  <a:lnTo>
                    <a:pt x="210058" y="2092452"/>
                  </a:lnTo>
                  <a:lnTo>
                    <a:pt x="212979" y="2094230"/>
                  </a:lnTo>
                  <a:lnTo>
                    <a:pt x="268795" y="2127135"/>
                  </a:lnTo>
                  <a:lnTo>
                    <a:pt x="0" y="2125726"/>
                  </a:lnTo>
                  <a:lnTo>
                    <a:pt x="0" y="2138426"/>
                  </a:lnTo>
                  <a:lnTo>
                    <a:pt x="268770" y="2139835"/>
                  </a:lnTo>
                  <a:lnTo>
                    <a:pt x="212598" y="2172208"/>
                  </a:lnTo>
                  <a:lnTo>
                    <a:pt x="209550" y="2173859"/>
                  </a:lnTo>
                  <a:lnTo>
                    <a:pt x="208534" y="2177796"/>
                  </a:lnTo>
                  <a:lnTo>
                    <a:pt x="212090" y="2183892"/>
                  </a:lnTo>
                  <a:lnTo>
                    <a:pt x="215900" y="2184908"/>
                  </a:lnTo>
                  <a:lnTo>
                    <a:pt x="293789" y="2139950"/>
                  </a:lnTo>
                  <a:lnTo>
                    <a:pt x="304800" y="2133600"/>
                  </a:lnTo>
                  <a:close/>
                </a:path>
                <a:path w="2796540" h="2185670">
                  <a:moveTo>
                    <a:pt x="2732265" y="2139950"/>
                  </a:moveTo>
                  <a:lnTo>
                    <a:pt x="2730627" y="2139950"/>
                  </a:lnTo>
                  <a:lnTo>
                    <a:pt x="2707106" y="2139950"/>
                  </a:lnTo>
                  <a:lnTo>
                    <a:pt x="2648077" y="2174240"/>
                  </a:lnTo>
                  <a:lnTo>
                    <a:pt x="2647061" y="2178050"/>
                  </a:lnTo>
                  <a:lnTo>
                    <a:pt x="2650617" y="2184146"/>
                  </a:lnTo>
                  <a:lnTo>
                    <a:pt x="2654427" y="2185162"/>
                  </a:lnTo>
                  <a:lnTo>
                    <a:pt x="2732265" y="2139950"/>
                  </a:lnTo>
                  <a:close/>
                </a:path>
                <a:path w="2796540" h="2185670">
                  <a:moveTo>
                    <a:pt x="2796413" y="88646"/>
                  </a:moveTo>
                  <a:lnTo>
                    <a:pt x="2752052" y="12573"/>
                  </a:lnTo>
                  <a:lnTo>
                    <a:pt x="2744724" y="0"/>
                  </a:lnTo>
                  <a:lnTo>
                    <a:pt x="2694813" y="85598"/>
                  </a:lnTo>
                  <a:lnTo>
                    <a:pt x="2693035" y="88519"/>
                  </a:lnTo>
                  <a:lnTo>
                    <a:pt x="2694051" y="92456"/>
                  </a:lnTo>
                  <a:lnTo>
                    <a:pt x="2700147" y="96012"/>
                  </a:lnTo>
                  <a:lnTo>
                    <a:pt x="2703957" y="94996"/>
                  </a:lnTo>
                  <a:lnTo>
                    <a:pt x="2738348" y="36195"/>
                  </a:lnTo>
                  <a:lnTo>
                    <a:pt x="2736850" y="2129891"/>
                  </a:lnTo>
                  <a:lnTo>
                    <a:pt x="2654681" y="2081784"/>
                  </a:lnTo>
                  <a:lnTo>
                    <a:pt x="2650871" y="2082800"/>
                  </a:lnTo>
                  <a:lnTo>
                    <a:pt x="2647315" y="2088896"/>
                  </a:lnTo>
                  <a:lnTo>
                    <a:pt x="2648331" y="2092706"/>
                  </a:lnTo>
                  <a:lnTo>
                    <a:pt x="2651252" y="2094484"/>
                  </a:lnTo>
                  <a:lnTo>
                    <a:pt x="2707170" y="2127212"/>
                  </a:lnTo>
                  <a:lnTo>
                    <a:pt x="1981200" y="2125726"/>
                  </a:lnTo>
                  <a:lnTo>
                    <a:pt x="1981200" y="2138426"/>
                  </a:lnTo>
                  <a:lnTo>
                    <a:pt x="2707195" y="2139912"/>
                  </a:lnTo>
                  <a:lnTo>
                    <a:pt x="2730627" y="2139950"/>
                  </a:lnTo>
                  <a:lnTo>
                    <a:pt x="2732341" y="2139912"/>
                  </a:lnTo>
                  <a:lnTo>
                    <a:pt x="2743200" y="2133600"/>
                  </a:lnTo>
                  <a:lnTo>
                    <a:pt x="2740431" y="2131987"/>
                  </a:lnTo>
                  <a:lnTo>
                    <a:pt x="2749550" y="2132076"/>
                  </a:lnTo>
                  <a:lnTo>
                    <a:pt x="2751048" y="35979"/>
                  </a:lnTo>
                  <a:lnTo>
                    <a:pt x="2785491" y="94996"/>
                  </a:lnTo>
                  <a:lnTo>
                    <a:pt x="2789301" y="96012"/>
                  </a:lnTo>
                  <a:lnTo>
                    <a:pt x="2792349" y="94234"/>
                  </a:lnTo>
                  <a:lnTo>
                    <a:pt x="2795397" y="92583"/>
                  </a:lnTo>
                  <a:lnTo>
                    <a:pt x="2796413" y="88646"/>
                  </a:lnTo>
                  <a:close/>
                </a:path>
              </a:pathLst>
            </a:custGeom>
            <a:solidFill>
              <a:srgbClr val="497DBA"/>
            </a:solidFill>
          </p:spPr>
          <p:txBody>
            <a:bodyPr wrap="square" lIns="0" tIns="0" rIns="0" bIns="0" rtlCol="0"/>
            <a:lstStyle/>
            <a:p>
              <a:endParaRPr/>
            </a:p>
          </p:txBody>
        </p:sp>
        <p:pic>
          <p:nvPicPr>
            <p:cNvPr id="39" name="object 39"/>
            <p:cNvPicPr/>
            <p:nvPr/>
          </p:nvPicPr>
          <p:blipFill>
            <a:blip r:embed="rId2" cstate="print"/>
            <a:stretch>
              <a:fillRect/>
            </a:stretch>
          </p:blipFill>
          <p:spPr>
            <a:xfrm>
              <a:off x="3886072" y="2234945"/>
              <a:ext cx="152526" cy="103377"/>
            </a:xfrm>
            <a:prstGeom prst="rect">
              <a:avLst/>
            </a:prstGeom>
          </p:spPr>
        </p:pic>
        <p:pic>
          <p:nvPicPr>
            <p:cNvPr id="40" name="object 40"/>
            <p:cNvPicPr/>
            <p:nvPr/>
          </p:nvPicPr>
          <p:blipFill>
            <a:blip r:embed="rId3" cstate="print"/>
            <a:stretch>
              <a:fillRect/>
            </a:stretch>
          </p:blipFill>
          <p:spPr>
            <a:xfrm>
              <a:off x="5638800" y="2159126"/>
              <a:ext cx="228600" cy="103377"/>
            </a:xfrm>
            <a:prstGeom prst="rect">
              <a:avLst/>
            </a:prstGeom>
          </p:spPr>
        </p:pic>
        <p:pic>
          <p:nvPicPr>
            <p:cNvPr id="41" name="object 41"/>
            <p:cNvPicPr/>
            <p:nvPr/>
          </p:nvPicPr>
          <p:blipFill>
            <a:blip r:embed="rId2" cstate="print"/>
            <a:stretch>
              <a:fillRect/>
            </a:stretch>
          </p:blipFill>
          <p:spPr>
            <a:xfrm>
              <a:off x="6857872" y="2234945"/>
              <a:ext cx="152526" cy="103377"/>
            </a:xfrm>
            <a:prstGeom prst="rect">
              <a:avLst/>
            </a:prstGeom>
          </p:spPr>
        </p:pic>
        <p:sp>
          <p:nvSpPr>
            <p:cNvPr id="42" name="object 42"/>
            <p:cNvSpPr/>
            <p:nvPr/>
          </p:nvSpPr>
          <p:spPr>
            <a:xfrm>
              <a:off x="8154161" y="2591561"/>
              <a:ext cx="685800" cy="457200"/>
            </a:xfrm>
            <a:custGeom>
              <a:avLst/>
              <a:gdLst/>
              <a:ahLst/>
              <a:cxnLst/>
              <a:rect l="l" t="t" r="r" b="b"/>
              <a:pathLst>
                <a:path w="685800" h="457200">
                  <a:moveTo>
                    <a:pt x="685800" y="0"/>
                  </a:moveTo>
                  <a:lnTo>
                    <a:pt x="0" y="0"/>
                  </a:lnTo>
                  <a:lnTo>
                    <a:pt x="0" y="457200"/>
                  </a:lnTo>
                  <a:lnTo>
                    <a:pt x="685800" y="457200"/>
                  </a:lnTo>
                  <a:lnTo>
                    <a:pt x="685800" y="0"/>
                  </a:lnTo>
                  <a:close/>
                </a:path>
              </a:pathLst>
            </a:custGeom>
            <a:solidFill>
              <a:srgbClr val="4F81BC"/>
            </a:solidFill>
          </p:spPr>
          <p:txBody>
            <a:bodyPr wrap="square" lIns="0" tIns="0" rIns="0" bIns="0" rtlCol="0"/>
            <a:lstStyle/>
            <a:p>
              <a:endParaRPr/>
            </a:p>
          </p:txBody>
        </p:sp>
        <p:sp>
          <p:nvSpPr>
            <p:cNvPr id="43" name="object 43"/>
            <p:cNvSpPr/>
            <p:nvPr/>
          </p:nvSpPr>
          <p:spPr>
            <a:xfrm>
              <a:off x="8154161" y="2591561"/>
              <a:ext cx="685800" cy="457200"/>
            </a:xfrm>
            <a:custGeom>
              <a:avLst/>
              <a:gdLst/>
              <a:ahLst/>
              <a:cxnLst/>
              <a:rect l="l" t="t" r="r" b="b"/>
              <a:pathLst>
                <a:path w="685800" h="457200">
                  <a:moveTo>
                    <a:pt x="0" y="457200"/>
                  </a:moveTo>
                  <a:lnTo>
                    <a:pt x="685800" y="457200"/>
                  </a:lnTo>
                  <a:lnTo>
                    <a:pt x="685800" y="0"/>
                  </a:lnTo>
                  <a:lnTo>
                    <a:pt x="0" y="0"/>
                  </a:lnTo>
                  <a:lnTo>
                    <a:pt x="0" y="457200"/>
                  </a:lnTo>
                  <a:close/>
                </a:path>
              </a:pathLst>
            </a:custGeom>
            <a:ln w="25908">
              <a:solidFill>
                <a:srgbClr val="385D89"/>
              </a:solidFill>
            </a:ln>
          </p:spPr>
          <p:txBody>
            <a:bodyPr wrap="square" lIns="0" tIns="0" rIns="0" bIns="0" rtlCol="0"/>
            <a:lstStyle/>
            <a:p>
              <a:endParaRPr/>
            </a:p>
          </p:txBody>
        </p:sp>
      </p:grpSp>
      <p:graphicFrame>
        <p:nvGraphicFramePr>
          <p:cNvPr id="44" name="object 44"/>
          <p:cNvGraphicFramePr>
            <a:graphicFrameLocks noGrp="1"/>
          </p:cNvGraphicFramePr>
          <p:nvPr/>
        </p:nvGraphicFramePr>
        <p:xfrm>
          <a:off x="152400" y="481583"/>
          <a:ext cx="8756650" cy="6217157"/>
        </p:xfrm>
        <a:graphic>
          <a:graphicData uri="http://schemas.openxmlformats.org/drawingml/2006/table">
            <a:tbl>
              <a:tblPr firstRow="1" bandRow="1">
                <a:tableStyleId>{2D5ABB26-0587-4C30-8999-92F81FD0307C}</a:tableStyleId>
              </a:tblPr>
              <a:tblGrid>
                <a:gridCol w="2206625"/>
                <a:gridCol w="686435"/>
                <a:gridCol w="381000"/>
                <a:gridCol w="381000"/>
                <a:gridCol w="1219200"/>
                <a:gridCol w="3882390"/>
              </a:tblGrid>
              <a:tr h="368172">
                <a:tc gridSpan="6">
                  <a:txBody>
                    <a:bodyPr/>
                    <a:lstStyle/>
                    <a:p>
                      <a:pPr marL="87630">
                        <a:lnSpc>
                          <a:spcPct val="100000"/>
                        </a:lnSpc>
                        <a:spcBef>
                          <a:spcPts val="280"/>
                        </a:spcBef>
                      </a:pPr>
                      <a:r>
                        <a:rPr sz="1800" b="1" spc="-5" dirty="0">
                          <a:solidFill>
                            <a:srgbClr val="FFFFFF"/>
                          </a:solidFill>
                          <a:latin typeface="Times New Roman"/>
                          <a:cs typeface="Times New Roman"/>
                        </a:rPr>
                        <a:t>Raw</a:t>
                      </a:r>
                      <a:r>
                        <a:rPr sz="1800" b="1" spc="-25" dirty="0">
                          <a:solidFill>
                            <a:srgbClr val="FFFFFF"/>
                          </a:solidFill>
                          <a:latin typeface="Times New Roman"/>
                          <a:cs typeface="Times New Roman"/>
                        </a:rPr>
                        <a:t> </a:t>
                      </a:r>
                      <a:r>
                        <a:rPr sz="1800" b="1" spc="-10" dirty="0">
                          <a:solidFill>
                            <a:srgbClr val="FFFFFF"/>
                          </a:solidFill>
                          <a:latin typeface="Times New Roman"/>
                          <a:cs typeface="Times New Roman"/>
                        </a:rPr>
                        <a:t>Product </a:t>
                      </a:r>
                      <a:r>
                        <a:rPr sz="1800" b="1" spc="-5" dirty="0">
                          <a:solidFill>
                            <a:srgbClr val="FFFFFF"/>
                          </a:solidFill>
                          <a:latin typeface="Times New Roman"/>
                          <a:cs typeface="Times New Roman"/>
                        </a:rPr>
                        <a:t>R</a:t>
                      </a:r>
                      <a:endParaRPr sz="1800">
                        <a:latin typeface="Times New Roman"/>
                        <a:cs typeface="Times New Roman"/>
                      </a:endParaRPr>
                    </a:p>
                  </a:txBody>
                  <a:tcPr marL="0" marR="0" marT="35560" marB="0">
                    <a:lnL w="6350">
                      <a:solidFill>
                        <a:srgbClr val="FFFFFF"/>
                      </a:solidFill>
                      <a:prstDash val="solid"/>
                    </a:lnL>
                    <a:lnR w="6350">
                      <a:solidFill>
                        <a:srgbClr val="FFFFFF"/>
                      </a:solidFill>
                      <a:prstDash val="solid"/>
                    </a:lnR>
                    <a:lnT w="9525">
                      <a:solidFill>
                        <a:srgbClr val="FFFFFF"/>
                      </a:solidFill>
                      <a:prstDash val="solid"/>
                    </a:lnT>
                    <a:lnB w="38100">
                      <a:solidFill>
                        <a:srgbClr val="FFFFFF"/>
                      </a:solidFill>
                      <a:prstDash val="solid"/>
                    </a:lnB>
                    <a:solidFill>
                      <a:srgbClr val="4F81B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947922">
                <a:tc rowSpan="5">
                  <a:txBody>
                    <a:bodyPr/>
                    <a:lstStyle/>
                    <a:p>
                      <a:pPr marL="603250" marR="130175" indent="-515620">
                        <a:lnSpc>
                          <a:spcPct val="100000"/>
                        </a:lnSpc>
                        <a:spcBef>
                          <a:spcPts val="300"/>
                        </a:spcBef>
                        <a:buAutoNum type="romanUcPeriod"/>
                        <a:tabLst>
                          <a:tab pos="603250" algn="l"/>
                          <a:tab pos="603885" algn="l"/>
                        </a:tabLst>
                      </a:pPr>
                      <a:r>
                        <a:rPr sz="1800" b="1" spc="-5" dirty="0">
                          <a:latin typeface="Times New Roman"/>
                          <a:cs typeface="Times New Roman"/>
                        </a:rPr>
                        <a:t>Sugar </a:t>
                      </a:r>
                      <a:r>
                        <a:rPr sz="1800" b="1" dirty="0">
                          <a:latin typeface="Times New Roman"/>
                          <a:cs typeface="Times New Roman"/>
                        </a:rPr>
                        <a:t> </a:t>
                      </a:r>
                      <a:r>
                        <a:rPr sz="1800" dirty="0">
                          <a:latin typeface="Times New Roman"/>
                          <a:cs typeface="Times New Roman"/>
                        </a:rPr>
                        <a:t>containing </a:t>
                      </a:r>
                      <a:r>
                        <a:rPr sz="1800" spc="5" dirty="0">
                          <a:latin typeface="Times New Roman"/>
                          <a:cs typeface="Times New Roman"/>
                        </a:rPr>
                        <a:t> </a:t>
                      </a:r>
                      <a:r>
                        <a:rPr sz="1800" spc="-5" dirty="0">
                          <a:latin typeface="Times New Roman"/>
                          <a:cs typeface="Times New Roman"/>
                        </a:rPr>
                        <a:t>substrate </a:t>
                      </a:r>
                      <a:r>
                        <a:rPr sz="1800" dirty="0">
                          <a:latin typeface="Times New Roman"/>
                          <a:cs typeface="Times New Roman"/>
                        </a:rPr>
                        <a:t> sugarcane</a:t>
                      </a:r>
                      <a:r>
                        <a:rPr sz="1800" spc="-114" dirty="0">
                          <a:latin typeface="Times New Roman"/>
                          <a:cs typeface="Times New Roman"/>
                        </a:rPr>
                        <a:t> </a:t>
                      </a:r>
                      <a:r>
                        <a:rPr sz="1800" dirty="0">
                          <a:latin typeface="Times New Roman"/>
                          <a:cs typeface="Times New Roman"/>
                        </a:rPr>
                        <a:t>sugar </a:t>
                      </a:r>
                      <a:r>
                        <a:rPr sz="1800" spc="-434" dirty="0">
                          <a:latin typeface="Times New Roman"/>
                          <a:cs typeface="Times New Roman"/>
                        </a:rPr>
                        <a:t> </a:t>
                      </a:r>
                      <a:r>
                        <a:rPr sz="1800" dirty="0">
                          <a:latin typeface="Times New Roman"/>
                          <a:cs typeface="Times New Roman"/>
                        </a:rPr>
                        <a:t>beat</a:t>
                      </a:r>
                      <a:r>
                        <a:rPr sz="1800" spc="30" dirty="0">
                          <a:latin typeface="Times New Roman"/>
                          <a:cs typeface="Times New Roman"/>
                        </a:rPr>
                        <a:t> </a:t>
                      </a:r>
                      <a:r>
                        <a:rPr sz="1800" spc="-5" dirty="0">
                          <a:latin typeface="Times New Roman"/>
                          <a:cs typeface="Times New Roman"/>
                        </a:rPr>
                        <a:t>Fooder </a:t>
                      </a:r>
                      <a:r>
                        <a:rPr sz="1800" dirty="0">
                          <a:latin typeface="Times New Roman"/>
                          <a:cs typeface="Times New Roman"/>
                        </a:rPr>
                        <a:t> beat sugar </a:t>
                      </a:r>
                      <a:r>
                        <a:rPr sz="1800" spc="5" dirty="0">
                          <a:latin typeface="Times New Roman"/>
                          <a:cs typeface="Times New Roman"/>
                        </a:rPr>
                        <a:t> </a:t>
                      </a:r>
                      <a:r>
                        <a:rPr sz="1800" dirty="0">
                          <a:latin typeface="Times New Roman"/>
                          <a:cs typeface="Times New Roman"/>
                        </a:rPr>
                        <a:t>millet Mollases </a:t>
                      </a:r>
                      <a:r>
                        <a:rPr sz="1800" spc="-434" dirty="0">
                          <a:latin typeface="Times New Roman"/>
                          <a:cs typeface="Times New Roman"/>
                        </a:rPr>
                        <a:t> </a:t>
                      </a:r>
                      <a:r>
                        <a:rPr sz="1800" spc="-5" dirty="0">
                          <a:latin typeface="Times New Roman"/>
                          <a:cs typeface="Times New Roman"/>
                        </a:rPr>
                        <a:t>Hey</a:t>
                      </a:r>
                      <a:r>
                        <a:rPr sz="1800" spc="-15" dirty="0">
                          <a:latin typeface="Times New Roman"/>
                          <a:cs typeface="Times New Roman"/>
                        </a:rPr>
                        <a:t> </a:t>
                      </a:r>
                      <a:r>
                        <a:rPr sz="1800" dirty="0">
                          <a:latin typeface="Times New Roman"/>
                          <a:cs typeface="Times New Roman"/>
                        </a:rPr>
                        <a:t>etc.</a:t>
                      </a:r>
                      <a:endParaRPr sz="1800">
                        <a:latin typeface="Times New Roman"/>
                        <a:cs typeface="Times New Roman"/>
                      </a:endParaRPr>
                    </a:p>
                    <a:p>
                      <a:pPr>
                        <a:lnSpc>
                          <a:spcPct val="100000"/>
                        </a:lnSpc>
                        <a:spcBef>
                          <a:spcPts val="35"/>
                        </a:spcBef>
                        <a:buFont typeface="Times New Roman"/>
                        <a:buAutoNum type="romanUcPeriod"/>
                      </a:pPr>
                      <a:endParaRPr sz="1850">
                        <a:latin typeface="Times New Roman"/>
                        <a:cs typeface="Times New Roman"/>
                      </a:endParaRPr>
                    </a:p>
                    <a:p>
                      <a:pPr marL="603250" marR="115570" indent="-515620">
                        <a:lnSpc>
                          <a:spcPct val="100000"/>
                        </a:lnSpc>
                        <a:buFont typeface="Times New Roman"/>
                        <a:buAutoNum type="romanUcPeriod"/>
                        <a:tabLst>
                          <a:tab pos="659130" algn="l"/>
                          <a:tab pos="659765" algn="l"/>
                        </a:tabLst>
                      </a:pPr>
                      <a:r>
                        <a:rPr dirty="0"/>
                        <a:t>	</a:t>
                      </a:r>
                      <a:r>
                        <a:rPr sz="1800" b="1" spc="-10" dirty="0">
                          <a:latin typeface="Times New Roman"/>
                          <a:cs typeface="Times New Roman"/>
                        </a:rPr>
                        <a:t>Starch </a:t>
                      </a:r>
                      <a:r>
                        <a:rPr sz="1800" b="1" spc="-5" dirty="0">
                          <a:latin typeface="Times New Roman"/>
                          <a:cs typeface="Times New Roman"/>
                        </a:rPr>
                        <a:t> </a:t>
                      </a:r>
                      <a:r>
                        <a:rPr sz="1800" dirty="0">
                          <a:latin typeface="Times New Roman"/>
                          <a:cs typeface="Times New Roman"/>
                        </a:rPr>
                        <a:t>containing </a:t>
                      </a:r>
                      <a:r>
                        <a:rPr sz="1800" spc="5" dirty="0">
                          <a:latin typeface="Times New Roman"/>
                          <a:cs typeface="Times New Roman"/>
                        </a:rPr>
                        <a:t> </a:t>
                      </a:r>
                      <a:r>
                        <a:rPr sz="1800" spc="-5" dirty="0">
                          <a:latin typeface="Times New Roman"/>
                          <a:cs typeface="Times New Roman"/>
                        </a:rPr>
                        <a:t>Substrate</a:t>
                      </a:r>
                      <a:r>
                        <a:rPr sz="1800" spc="-55" dirty="0">
                          <a:latin typeface="Times New Roman"/>
                          <a:cs typeface="Times New Roman"/>
                        </a:rPr>
                        <a:t> </a:t>
                      </a:r>
                      <a:r>
                        <a:rPr sz="1800" dirty="0">
                          <a:latin typeface="Times New Roman"/>
                          <a:cs typeface="Times New Roman"/>
                        </a:rPr>
                        <a:t>Maize </a:t>
                      </a:r>
                      <a:r>
                        <a:rPr sz="1800" spc="-434" dirty="0">
                          <a:latin typeface="Times New Roman"/>
                          <a:cs typeface="Times New Roman"/>
                        </a:rPr>
                        <a:t> </a:t>
                      </a:r>
                      <a:r>
                        <a:rPr sz="1800" dirty="0">
                          <a:latin typeface="Times New Roman"/>
                          <a:cs typeface="Times New Roman"/>
                        </a:rPr>
                        <a:t>Potato Pulle </a:t>
                      </a:r>
                      <a:r>
                        <a:rPr sz="1800" spc="5" dirty="0">
                          <a:latin typeface="Times New Roman"/>
                          <a:cs typeface="Times New Roman"/>
                        </a:rPr>
                        <a:t> </a:t>
                      </a:r>
                      <a:r>
                        <a:rPr sz="1800" dirty="0">
                          <a:latin typeface="Times New Roman"/>
                          <a:cs typeface="Times New Roman"/>
                        </a:rPr>
                        <a:t>Cassava</a:t>
                      </a:r>
                      <a:endParaRPr sz="1800">
                        <a:latin typeface="Times New Roman"/>
                        <a:cs typeface="Times New Roman"/>
                      </a:endParaRPr>
                    </a:p>
                    <a:p>
                      <a:pPr>
                        <a:lnSpc>
                          <a:spcPct val="100000"/>
                        </a:lnSpc>
                        <a:spcBef>
                          <a:spcPts val="35"/>
                        </a:spcBef>
                        <a:buFont typeface="Times New Roman"/>
                        <a:buAutoNum type="romanUcPeriod"/>
                      </a:pPr>
                      <a:endParaRPr sz="1850">
                        <a:latin typeface="Times New Roman"/>
                        <a:cs typeface="Times New Roman"/>
                      </a:endParaRPr>
                    </a:p>
                    <a:p>
                      <a:pPr marL="603250" indent="-516255">
                        <a:lnSpc>
                          <a:spcPct val="100000"/>
                        </a:lnSpc>
                        <a:buAutoNum type="romanUcPeriod"/>
                        <a:tabLst>
                          <a:tab pos="603250" algn="l"/>
                          <a:tab pos="603885" algn="l"/>
                        </a:tabLst>
                      </a:pPr>
                      <a:r>
                        <a:rPr sz="1800" b="1" dirty="0">
                          <a:latin typeface="Times New Roman"/>
                          <a:cs typeface="Times New Roman"/>
                        </a:rPr>
                        <a:t>Cellulose</a:t>
                      </a:r>
                      <a:endParaRPr sz="1800">
                        <a:latin typeface="Times New Roman"/>
                        <a:cs typeface="Times New Roman"/>
                      </a:endParaRPr>
                    </a:p>
                    <a:p>
                      <a:pPr marL="545465" marR="192405" indent="57785">
                        <a:lnSpc>
                          <a:spcPct val="100000"/>
                        </a:lnSpc>
                        <a:spcBef>
                          <a:spcPts val="5"/>
                        </a:spcBef>
                      </a:pPr>
                      <a:r>
                        <a:rPr sz="1800" dirty="0">
                          <a:latin typeface="Times New Roman"/>
                          <a:cs typeface="Times New Roman"/>
                        </a:rPr>
                        <a:t>conrate </a:t>
                      </a:r>
                      <a:r>
                        <a:rPr sz="1800" spc="5" dirty="0">
                          <a:latin typeface="Times New Roman"/>
                          <a:cs typeface="Times New Roman"/>
                        </a:rPr>
                        <a:t> </a:t>
                      </a:r>
                      <a:r>
                        <a:rPr sz="1800" spc="-5" dirty="0">
                          <a:latin typeface="Times New Roman"/>
                          <a:cs typeface="Times New Roman"/>
                        </a:rPr>
                        <a:t>Substrate straw </a:t>
                      </a:r>
                      <a:r>
                        <a:rPr sz="1800" spc="-434" dirty="0">
                          <a:latin typeface="Times New Roman"/>
                          <a:cs typeface="Times New Roman"/>
                        </a:rPr>
                        <a:t> </a:t>
                      </a:r>
                      <a:r>
                        <a:rPr sz="1800" spc="-40" dirty="0">
                          <a:latin typeface="Times New Roman"/>
                          <a:cs typeface="Times New Roman"/>
                        </a:rPr>
                        <a:t>Wood</a:t>
                      </a:r>
                      <a:r>
                        <a:rPr sz="1800" spc="-15" dirty="0">
                          <a:latin typeface="Times New Roman"/>
                          <a:cs typeface="Times New Roman"/>
                        </a:rPr>
                        <a:t> </a:t>
                      </a:r>
                      <a:r>
                        <a:rPr sz="1800" dirty="0">
                          <a:latin typeface="Times New Roman"/>
                          <a:cs typeface="Times New Roman"/>
                        </a:rPr>
                        <a:t>Paper </a:t>
                      </a:r>
                      <a:r>
                        <a:rPr sz="1800" spc="5" dirty="0">
                          <a:latin typeface="Times New Roman"/>
                          <a:cs typeface="Times New Roman"/>
                        </a:rPr>
                        <a:t> </a:t>
                      </a:r>
                      <a:r>
                        <a:rPr sz="1800" spc="-35" dirty="0">
                          <a:latin typeface="Times New Roman"/>
                          <a:cs typeface="Times New Roman"/>
                        </a:rPr>
                        <a:t>Waste</a:t>
                      </a:r>
                      <a:r>
                        <a:rPr sz="1800" spc="-15" dirty="0">
                          <a:latin typeface="Times New Roman"/>
                          <a:cs typeface="Times New Roman"/>
                        </a:rPr>
                        <a:t> </a:t>
                      </a:r>
                      <a:r>
                        <a:rPr sz="1800" dirty="0">
                          <a:latin typeface="Times New Roman"/>
                          <a:cs typeface="Times New Roman"/>
                        </a:rPr>
                        <a:t>sulfite </a:t>
                      </a:r>
                      <a:r>
                        <a:rPr sz="1800" spc="5" dirty="0">
                          <a:latin typeface="Times New Roman"/>
                          <a:cs typeface="Times New Roman"/>
                        </a:rPr>
                        <a:t> </a:t>
                      </a:r>
                      <a:r>
                        <a:rPr sz="1800" dirty="0">
                          <a:latin typeface="Times New Roman"/>
                          <a:cs typeface="Times New Roman"/>
                        </a:rPr>
                        <a:t>Liquor</a:t>
                      </a:r>
                      <a:r>
                        <a:rPr sz="1800" spc="-60" dirty="0">
                          <a:latin typeface="Times New Roman"/>
                          <a:cs typeface="Times New Roman"/>
                        </a:rPr>
                        <a:t> </a:t>
                      </a:r>
                      <a:r>
                        <a:rPr sz="1800" spc="-35" dirty="0">
                          <a:latin typeface="Times New Roman"/>
                          <a:cs typeface="Times New Roman"/>
                        </a:rPr>
                        <a:t>Waste</a:t>
                      </a:r>
                      <a:endParaRPr sz="1800">
                        <a:latin typeface="Times New Roman"/>
                        <a:cs typeface="Times New Roman"/>
                      </a:endParaRPr>
                    </a:p>
                  </a:txBody>
                  <a:tcPr marL="0" marR="0" marT="38100" marB="0">
                    <a:lnL w="6350">
                      <a:solidFill>
                        <a:srgbClr val="FFFFFF"/>
                      </a:solidFill>
                      <a:prstDash val="solid"/>
                    </a:lnL>
                    <a:lnR w="12700">
                      <a:solidFill>
                        <a:srgbClr val="FFFFFF"/>
                      </a:solidFill>
                      <a:prstDash val="solid"/>
                    </a:lnR>
                    <a:lnT w="38100">
                      <a:solidFill>
                        <a:srgbClr val="FFFFFF"/>
                      </a:solidFill>
                      <a:prstDash val="solid"/>
                    </a:lnT>
                    <a:lnB w="6350">
                      <a:solidFill>
                        <a:srgbClr val="FFFFFF"/>
                      </a:solidFill>
                      <a:prstDash val="solid"/>
                    </a:lnB>
                    <a:solidFill>
                      <a:srgbClr val="D0D7E8"/>
                    </a:solidFill>
                  </a:tcPr>
                </a:tc>
                <a:tc gridSpan="5">
                  <a:txBody>
                    <a:bodyPr/>
                    <a:lstStyle/>
                    <a:p>
                      <a:pPr marR="605790" algn="ctr">
                        <a:lnSpc>
                          <a:spcPts val="2010"/>
                        </a:lnSpc>
                        <a:spcBef>
                          <a:spcPts val="720"/>
                        </a:spcBef>
                        <a:tabLst>
                          <a:tab pos="1609090" algn="l"/>
                        </a:tabLst>
                      </a:pPr>
                      <a:r>
                        <a:rPr sz="1800" spc="-10" dirty="0">
                          <a:solidFill>
                            <a:srgbClr val="FFFFFF"/>
                          </a:solidFill>
                          <a:latin typeface="Calibri"/>
                          <a:cs typeface="Calibri"/>
                        </a:rPr>
                        <a:t>Reduction	</a:t>
                      </a:r>
                      <a:r>
                        <a:rPr sz="2700" spc="-7" baseline="24691" dirty="0">
                          <a:solidFill>
                            <a:srgbClr val="FFFFFF"/>
                          </a:solidFill>
                          <a:latin typeface="Calibri"/>
                          <a:cs typeface="Calibri"/>
                        </a:rPr>
                        <a:t>Thermal</a:t>
                      </a:r>
                      <a:endParaRPr sz="2700" baseline="24691">
                        <a:latin typeface="Calibri"/>
                        <a:cs typeface="Calibri"/>
                      </a:endParaRPr>
                    </a:p>
                    <a:p>
                      <a:pPr marL="552450">
                        <a:lnSpc>
                          <a:spcPts val="2010"/>
                        </a:lnSpc>
                        <a:tabLst>
                          <a:tab pos="1881505" algn="l"/>
                          <a:tab pos="3300729" algn="l"/>
                          <a:tab pos="4893310" algn="l"/>
                        </a:tabLst>
                      </a:pPr>
                      <a:r>
                        <a:rPr sz="1800" spc="-25" dirty="0">
                          <a:solidFill>
                            <a:srgbClr val="FFFFFF"/>
                          </a:solidFill>
                          <a:latin typeface="Calibri"/>
                          <a:cs typeface="Calibri"/>
                        </a:rPr>
                        <a:t>Water	</a:t>
                      </a:r>
                      <a:r>
                        <a:rPr sz="2700" spc="-15" baseline="-9259" dirty="0">
                          <a:solidFill>
                            <a:srgbClr val="FFFFFF"/>
                          </a:solidFill>
                          <a:latin typeface="Calibri"/>
                          <a:cs typeface="Calibri"/>
                        </a:rPr>
                        <a:t>to</a:t>
                      </a:r>
                      <a:r>
                        <a:rPr sz="2700" spc="-7" baseline="-9259" dirty="0">
                          <a:solidFill>
                            <a:srgbClr val="FFFFFF"/>
                          </a:solidFill>
                          <a:latin typeface="Calibri"/>
                          <a:cs typeface="Calibri"/>
                        </a:rPr>
                        <a:t> </a:t>
                      </a:r>
                      <a:r>
                        <a:rPr sz="2700" baseline="-9259" dirty="0">
                          <a:solidFill>
                            <a:srgbClr val="FFFFFF"/>
                          </a:solidFill>
                          <a:latin typeface="Calibri"/>
                          <a:cs typeface="Calibri"/>
                        </a:rPr>
                        <a:t>small	</a:t>
                      </a:r>
                      <a:r>
                        <a:rPr sz="2700" spc="-15" baseline="15432" dirty="0">
                          <a:solidFill>
                            <a:srgbClr val="FFFFFF"/>
                          </a:solidFill>
                          <a:latin typeface="Calibri"/>
                          <a:cs typeface="Calibri"/>
                        </a:rPr>
                        <a:t>treatment	</a:t>
                      </a:r>
                      <a:r>
                        <a:rPr sz="1800" spc="-10" dirty="0">
                          <a:solidFill>
                            <a:srgbClr val="FFFFFF"/>
                          </a:solidFill>
                          <a:latin typeface="Calibri"/>
                          <a:cs typeface="Calibri"/>
                        </a:rPr>
                        <a:t>Fermentation</a:t>
                      </a:r>
                      <a:endParaRPr sz="1800">
                        <a:latin typeface="Calibri"/>
                        <a:cs typeface="Calibri"/>
                      </a:endParaRPr>
                    </a:p>
                    <a:p>
                      <a:pPr marL="3303904" marR="2302510" indent="-1349375">
                        <a:lnSpc>
                          <a:spcPct val="63900"/>
                        </a:lnSpc>
                        <a:spcBef>
                          <a:spcPts val="1080"/>
                        </a:spcBef>
                        <a:tabLst>
                          <a:tab pos="3553460" algn="l"/>
                        </a:tabLst>
                      </a:pPr>
                      <a:r>
                        <a:rPr sz="1800" spc="-5" dirty="0">
                          <a:solidFill>
                            <a:srgbClr val="FFFFFF"/>
                          </a:solidFill>
                          <a:latin typeface="Calibri"/>
                          <a:cs typeface="Calibri"/>
                        </a:rPr>
                        <a:t>pieces		</a:t>
                      </a:r>
                      <a:r>
                        <a:rPr sz="2700" spc="-7" baseline="24691" dirty="0">
                          <a:solidFill>
                            <a:srgbClr val="FFFFFF"/>
                          </a:solidFill>
                          <a:latin typeface="Calibri"/>
                          <a:cs typeface="Calibri"/>
                        </a:rPr>
                        <a:t>juice </a:t>
                      </a:r>
                      <a:r>
                        <a:rPr sz="2700" baseline="24691" dirty="0">
                          <a:solidFill>
                            <a:srgbClr val="FFFFFF"/>
                          </a:solidFill>
                          <a:latin typeface="Calibri"/>
                          <a:cs typeface="Calibri"/>
                        </a:rPr>
                        <a:t> </a:t>
                      </a:r>
                      <a:r>
                        <a:rPr sz="1800" spc="-20" dirty="0">
                          <a:solidFill>
                            <a:srgbClr val="FFFFFF"/>
                          </a:solidFill>
                          <a:latin typeface="Calibri"/>
                          <a:cs typeface="Calibri"/>
                        </a:rPr>
                        <a:t>e</a:t>
                      </a:r>
                      <a:r>
                        <a:rPr sz="1800" spc="-5" dirty="0">
                          <a:solidFill>
                            <a:srgbClr val="FFFFFF"/>
                          </a:solidFill>
                          <a:latin typeface="Calibri"/>
                          <a:cs typeface="Calibri"/>
                        </a:rPr>
                        <a:t>xt</a:t>
                      </a:r>
                      <a:r>
                        <a:rPr sz="1800" spc="-45" dirty="0">
                          <a:solidFill>
                            <a:srgbClr val="FFFFFF"/>
                          </a:solidFill>
                          <a:latin typeface="Calibri"/>
                          <a:cs typeface="Calibri"/>
                        </a:rPr>
                        <a:t>r</a:t>
                      </a:r>
                      <a:r>
                        <a:rPr sz="1800" dirty="0">
                          <a:solidFill>
                            <a:srgbClr val="FFFFFF"/>
                          </a:solidFill>
                          <a:latin typeface="Calibri"/>
                          <a:cs typeface="Calibri"/>
                        </a:rPr>
                        <a:t>ac</a:t>
                      </a:r>
                      <a:r>
                        <a:rPr sz="1800" spc="-10" dirty="0">
                          <a:solidFill>
                            <a:srgbClr val="FFFFFF"/>
                          </a:solidFill>
                          <a:latin typeface="Calibri"/>
                          <a:cs typeface="Calibri"/>
                        </a:rPr>
                        <a:t>t</a:t>
                      </a:r>
                      <a:r>
                        <a:rPr sz="1800" spc="-5" dirty="0">
                          <a:solidFill>
                            <a:srgbClr val="FFFFFF"/>
                          </a:solidFill>
                          <a:latin typeface="Calibri"/>
                          <a:cs typeface="Calibri"/>
                        </a:rPr>
                        <a:t>ion</a:t>
                      </a:r>
                      <a:endParaRPr sz="1800">
                        <a:latin typeface="Calibri"/>
                        <a:cs typeface="Calibri"/>
                      </a:endParaRPr>
                    </a:p>
                    <a:p>
                      <a:pPr marL="479425">
                        <a:lnSpc>
                          <a:spcPct val="100000"/>
                        </a:lnSpc>
                        <a:spcBef>
                          <a:spcPts val="720"/>
                        </a:spcBef>
                        <a:tabLst>
                          <a:tab pos="1797685" algn="l"/>
                          <a:tab pos="3626485" algn="l"/>
                          <a:tab pos="4834255" algn="l"/>
                        </a:tabLst>
                      </a:pPr>
                      <a:r>
                        <a:rPr sz="2700" spc="-22" baseline="-9259" dirty="0">
                          <a:solidFill>
                            <a:srgbClr val="FFFFFF"/>
                          </a:solidFill>
                          <a:latin typeface="Calibri"/>
                          <a:cs typeface="Calibri"/>
                        </a:rPr>
                        <a:t>Hydrolysis	</a:t>
                      </a:r>
                      <a:r>
                        <a:rPr sz="1800" spc="-10" dirty="0">
                          <a:solidFill>
                            <a:srgbClr val="FFFFFF"/>
                          </a:solidFill>
                          <a:latin typeface="Calibri"/>
                          <a:cs typeface="Calibri"/>
                        </a:rPr>
                        <a:t>Dexternisation	</a:t>
                      </a:r>
                      <a:r>
                        <a:rPr sz="2700" spc="-15" baseline="-18518" dirty="0">
                          <a:solidFill>
                            <a:srgbClr val="FFFFFF"/>
                          </a:solidFill>
                          <a:latin typeface="Calibri"/>
                          <a:cs typeface="Calibri"/>
                        </a:rPr>
                        <a:t>Disinteg	</a:t>
                      </a:r>
                      <a:r>
                        <a:rPr sz="2700" spc="-15" baseline="3086" dirty="0">
                          <a:solidFill>
                            <a:srgbClr val="FFFFFF"/>
                          </a:solidFill>
                          <a:latin typeface="Calibri"/>
                          <a:cs typeface="Calibri"/>
                        </a:rPr>
                        <a:t>Separation</a:t>
                      </a:r>
                      <a:endParaRPr sz="2700" baseline="3086">
                        <a:latin typeface="Calibri"/>
                        <a:cs typeface="Calibri"/>
                      </a:endParaRPr>
                    </a:p>
                    <a:p>
                      <a:pPr marL="703580">
                        <a:lnSpc>
                          <a:spcPct val="100000"/>
                        </a:lnSpc>
                        <a:spcBef>
                          <a:spcPts val="5"/>
                        </a:spcBef>
                        <a:tabLst>
                          <a:tab pos="1855470" algn="l"/>
                          <a:tab pos="3601085" algn="l"/>
                        </a:tabLst>
                      </a:pPr>
                      <a:r>
                        <a:rPr sz="2700" spc="-30" baseline="-9259" dirty="0">
                          <a:solidFill>
                            <a:srgbClr val="FFFFFF"/>
                          </a:solidFill>
                          <a:latin typeface="Calibri"/>
                          <a:cs typeface="Calibri"/>
                        </a:rPr>
                        <a:t>Paste	</a:t>
                      </a:r>
                      <a:r>
                        <a:rPr sz="1800" spc="-10" dirty="0">
                          <a:solidFill>
                            <a:srgbClr val="FFFFFF"/>
                          </a:solidFill>
                          <a:latin typeface="Calibri"/>
                          <a:cs typeface="Calibri"/>
                        </a:rPr>
                        <a:t>sacchrination	</a:t>
                      </a:r>
                      <a:r>
                        <a:rPr sz="2700" spc="-22" baseline="-18518" dirty="0">
                          <a:solidFill>
                            <a:srgbClr val="FFFFFF"/>
                          </a:solidFill>
                          <a:latin typeface="Calibri"/>
                          <a:cs typeface="Calibri"/>
                        </a:rPr>
                        <a:t>ration</a:t>
                      </a:r>
                      <a:r>
                        <a:rPr sz="2700" spc="-37" baseline="-18518" dirty="0">
                          <a:solidFill>
                            <a:srgbClr val="FFFFFF"/>
                          </a:solidFill>
                          <a:latin typeface="Calibri"/>
                          <a:cs typeface="Calibri"/>
                        </a:rPr>
                        <a:t> </a:t>
                      </a:r>
                      <a:r>
                        <a:rPr sz="2700" spc="-15" baseline="-18518" dirty="0">
                          <a:solidFill>
                            <a:srgbClr val="FFFFFF"/>
                          </a:solidFill>
                          <a:latin typeface="Calibri"/>
                          <a:cs typeface="Calibri"/>
                        </a:rPr>
                        <a:t>to</a:t>
                      </a:r>
                      <a:endParaRPr sz="2700" baseline="-18518">
                        <a:latin typeface="Calibri"/>
                        <a:cs typeface="Calibri"/>
                      </a:endParaRPr>
                    </a:p>
                    <a:p>
                      <a:pPr marR="166370" algn="r">
                        <a:lnSpc>
                          <a:spcPct val="100000"/>
                        </a:lnSpc>
                        <a:spcBef>
                          <a:spcPts val="660"/>
                        </a:spcBef>
                      </a:pPr>
                      <a:r>
                        <a:rPr sz="1800" spc="-30" dirty="0">
                          <a:solidFill>
                            <a:srgbClr val="FFFFFF"/>
                          </a:solidFill>
                          <a:latin typeface="Calibri"/>
                          <a:cs typeface="Calibri"/>
                        </a:rPr>
                        <a:t>Yeast</a:t>
                      </a:r>
                      <a:endParaRPr sz="1800">
                        <a:latin typeface="Calibri"/>
                        <a:cs typeface="Calibri"/>
                      </a:endParaRPr>
                    </a:p>
                    <a:p>
                      <a:pPr marL="5056505" marR="638175" indent="-4196080">
                        <a:lnSpc>
                          <a:spcPts val="5400"/>
                        </a:lnSpc>
                        <a:spcBef>
                          <a:spcPts val="420"/>
                        </a:spcBef>
                        <a:tabLst>
                          <a:tab pos="2363470" algn="l"/>
                          <a:tab pos="4916170" algn="l"/>
                        </a:tabLst>
                      </a:pPr>
                      <a:r>
                        <a:rPr sz="2700" spc="-15" baseline="9259" dirty="0">
                          <a:solidFill>
                            <a:srgbClr val="FFFFFF"/>
                          </a:solidFill>
                          <a:latin typeface="Calibri"/>
                          <a:cs typeface="Calibri"/>
                        </a:rPr>
                        <a:t>H</a:t>
                      </a:r>
                      <a:r>
                        <a:rPr sz="2700" spc="-37" baseline="9259" dirty="0">
                          <a:solidFill>
                            <a:srgbClr val="FFFFFF"/>
                          </a:solidFill>
                          <a:latin typeface="Calibri"/>
                          <a:cs typeface="Calibri"/>
                        </a:rPr>
                        <a:t>y</a:t>
                      </a:r>
                      <a:r>
                        <a:rPr sz="2700" spc="-7" baseline="9259" dirty="0">
                          <a:solidFill>
                            <a:srgbClr val="FFFFFF"/>
                          </a:solidFill>
                          <a:latin typeface="Calibri"/>
                          <a:cs typeface="Calibri"/>
                        </a:rPr>
                        <a:t>d</a:t>
                      </a:r>
                      <a:r>
                        <a:rPr sz="2700" spc="-44" baseline="9259" dirty="0">
                          <a:solidFill>
                            <a:srgbClr val="FFFFFF"/>
                          </a:solidFill>
                          <a:latin typeface="Calibri"/>
                          <a:cs typeface="Calibri"/>
                        </a:rPr>
                        <a:t>r</a:t>
                      </a:r>
                      <a:r>
                        <a:rPr sz="2700" spc="-7" baseline="9259" dirty="0">
                          <a:solidFill>
                            <a:srgbClr val="FFFFFF"/>
                          </a:solidFill>
                          <a:latin typeface="Calibri"/>
                          <a:cs typeface="Calibri"/>
                        </a:rPr>
                        <a:t>o</a:t>
                      </a:r>
                      <a:r>
                        <a:rPr sz="2700" spc="-15" baseline="9259" dirty="0">
                          <a:solidFill>
                            <a:srgbClr val="FFFFFF"/>
                          </a:solidFill>
                          <a:latin typeface="Calibri"/>
                          <a:cs typeface="Calibri"/>
                        </a:rPr>
                        <a:t>l</a:t>
                      </a:r>
                      <a:r>
                        <a:rPr sz="2700" spc="-22" baseline="9259" dirty="0">
                          <a:solidFill>
                            <a:srgbClr val="FFFFFF"/>
                          </a:solidFill>
                          <a:latin typeface="Calibri"/>
                          <a:cs typeface="Calibri"/>
                        </a:rPr>
                        <a:t>y</a:t>
                      </a:r>
                      <a:r>
                        <a:rPr sz="2700" spc="-7" baseline="9259" dirty="0">
                          <a:solidFill>
                            <a:srgbClr val="FFFFFF"/>
                          </a:solidFill>
                          <a:latin typeface="Calibri"/>
                          <a:cs typeface="Calibri"/>
                        </a:rPr>
                        <a:t>si</a:t>
                      </a:r>
                      <a:r>
                        <a:rPr sz="2700" baseline="9259" dirty="0">
                          <a:solidFill>
                            <a:srgbClr val="FFFFFF"/>
                          </a:solidFill>
                          <a:latin typeface="Calibri"/>
                          <a:cs typeface="Calibri"/>
                        </a:rPr>
                        <a:t>s	</a:t>
                      </a:r>
                      <a:r>
                        <a:rPr sz="1800" spc="-5" dirty="0">
                          <a:solidFill>
                            <a:srgbClr val="FFFFFF"/>
                          </a:solidFill>
                          <a:latin typeface="Calibri"/>
                          <a:cs typeface="Calibri"/>
                        </a:rPr>
                        <a:t>C</a:t>
                      </a:r>
                      <a:r>
                        <a:rPr sz="1800" spc="5" dirty="0">
                          <a:solidFill>
                            <a:srgbClr val="FFFFFF"/>
                          </a:solidFill>
                          <a:latin typeface="Calibri"/>
                          <a:cs typeface="Calibri"/>
                        </a:rPr>
                        <a:t>r</a:t>
                      </a:r>
                      <a:r>
                        <a:rPr sz="1800" spc="-15" dirty="0">
                          <a:solidFill>
                            <a:srgbClr val="FFFFFF"/>
                          </a:solidFill>
                          <a:latin typeface="Calibri"/>
                          <a:cs typeface="Calibri"/>
                        </a:rPr>
                        <a:t>y</a:t>
                      </a:r>
                      <a:r>
                        <a:rPr sz="1800" spc="-20" dirty="0">
                          <a:solidFill>
                            <a:srgbClr val="FFFFFF"/>
                          </a:solidFill>
                          <a:latin typeface="Calibri"/>
                          <a:cs typeface="Calibri"/>
                        </a:rPr>
                        <a:t>s</a:t>
                      </a:r>
                      <a:r>
                        <a:rPr sz="1800" spc="-30" dirty="0">
                          <a:solidFill>
                            <a:srgbClr val="FFFFFF"/>
                          </a:solidFill>
                          <a:latin typeface="Calibri"/>
                          <a:cs typeface="Calibri"/>
                        </a:rPr>
                        <a:t>t</a:t>
                      </a:r>
                      <a:r>
                        <a:rPr sz="1800" dirty="0">
                          <a:solidFill>
                            <a:srgbClr val="FFFFFF"/>
                          </a:solidFill>
                          <a:latin typeface="Calibri"/>
                          <a:cs typeface="Calibri"/>
                        </a:rPr>
                        <a:t>al</a:t>
                      </a:r>
                      <a:r>
                        <a:rPr sz="1800" spc="-15" dirty="0">
                          <a:solidFill>
                            <a:srgbClr val="FFFFFF"/>
                          </a:solidFill>
                          <a:latin typeface="Calibri"/>
                          <a:cs typeface="Calibri"/>
                        </a:rPr>
                        <a:t>l</a:t>
                      </a:r>
                      <a:r>
                        <a:rPr sz="1800" spc="-5" dirty="0">
                          <a:solidFill>
                            <a:srgbClr val="FFFFFF"/>
                          </a:solidFill>
                          <a:latin typeface="Calibri"/>
                          <a:cs typeface="Calibri"/>
                        </a:rPr>
                        <a:t>i</a:t>
                      </a:r>
                      <a:r>
                        <a:rPr sz="1800" spc="-30" dirty="0">
                          <a:solidFill>
                            <a:srgbClr val="FFFFFF"/>
                          </a:solidFill>
                          <a:latin typeface="Calibri"/>
                          <a:cs typeface="Calibri"/>
                        </a:rPr>
                        <a:t>z</a:t>
                      </a:r>
                      <a:r>
                        <a:rPr sz="1800" spc="-15" dirty="0">
                          <a:solidFill>
                            <a:srgbClr val="FFFFFF"/>
                          </a:solidFill>
                          <a:latin typeface="Calibri"/>
                          <a:cs typeface="Calibri"/>
                        </a:rPr>
                        <a:t>a</a:t>
                      </a:r>
                      <a:r>
                        <a:rPr sz="1800" dirty="0">
                          <a:solidFill>
                            <a:srgbClr val="FFFFFF"/>
                          </a:solidFill>
                          <a:latin typeface="Calibri"/>
                          <a:cs typeface="Calibri"/>
                        </a:rPr>
                        <a:t>t</a:t>
                      </a:r>
                      <a:r>
                        <a:rPr sz="1800" spc="-10" dirty="0">
                          <a:solidFill>
                            <a:srgbClr val="FFFFFF"/>
                          </a:solidFill>
                          <a:latin typeface="Calibri"/>
                          <a:cs typeface="Calibri"/>
                        </a:rPr>
                        <a:t>i</a:t>
                      </a:r>
                      <a:r>
                        <a:rPr sz="1800" spc="-5" dirty="0">
                          <a:solidFill>
                            <a:srgbClr val="FFFFFF"/>
                          </a:solidFill>
                          <a:latin typeface="Calibri"/>
                          <a:cs typeface="Calibri"/>
                        </a:rPr>
                        <a:t>o</a:t>
                      </a:r>
                      <a:r>
                        <a:rPr sz="1800" dirty="0">
                          <a:solidFill>
                            <a:srgbClr val="FFFFFF"/>
                          </a:solidFill>
                          <a:latin typeface="Calibri"/>
                          <a:cs typeface="Calibri"/>
                        </a:rPr>
                        <a:t>n	</a:t>
                      </a:r>
                      <a:r>
                        <a:rPr sz="2700" spc="-7" baseline="37037" dirty="0">
                          <a:solidFill>
                            <a:srgbClr val="FFFFFF"/>
                          </a:solidFill>
                          <a:latin typeface="Calibri"/>
                          <a:cs typeface="Calibri"/>
                        </a:rPr>
                        <a:t>D</a:t>
                      </a:r>
                      <a:r>
                        <a:rPr sz="2700" spc="-15" baseline="37037" dirty="0">
                          <a:solidFill>
                            <a:srgbClr val="FFFFFF"/>
                          </a:solidFill>
                          <a:latin typeface="Calibri"/>
                          <a:cs typeface="Calibri"/>
                        </a:rPr>
                        <a:t>i</a:t>
                      </a:r>
                      <a:r>
                        <a:rPr sz="2700" spc="-30" baseline="37037" dirty="0">
                          <a:solidFill>
                            <a:srgbClr val="FFFFFF"/>
                          </a:solidFill>
                          <a:latin typeface="Calibri"/>
                          <a:cs typeface="Calibri"/>
                        </a:rPr>
                        <a:t>s</a:t>
                      </a:r>
                      <a:r>
                        <a:rPr sz="2700" baseline="37037" dirty="0">
                          <a:solidFill>
                            <a:srgbClr val="FFFFFF"/>
                          </a:solidFill>
                          <a:latin typeface="Calibri"/>
                          <a:cs typeface="Calibri"/>
                        </a:rPr>
                        <a:t>t</a:t>
                      </a:r>
                      <a:r>
                        <a:rPr sz="2700" spc="-15" baseline="37037" dirty="0">
                          <a:solidFill>
                            <a:srgbClr val="FFFFFF"/>
                          </a:solidFill>
                          <a:latin typeface="Calibri"/>
                          <a:cs typeface="Calibri"/>
                        </a:rPr>
                        <a:t>i</a:t>
                      </a:r>
                      <a:r>
                        <a:rPr sz="2700" spc="-7" baseline="37037" dirty="0">
                          <a:solidFill>
                            <a:srgbClr val="FFFFFF"/>
                          </a:solidFill>
                          <a:latin typeface="Calibri"/>
                          <a:cs typeface="Calibri"/>
                        </a:rPr>
                        <a:t>ll</a:t>
                      </a:r>
                      <a:r>
                        <a:rPr sz="2700" spc="-22" baseline="37037" dirty="0">
                          <a:solidFill>
                            <a:srgbClr val="FFFFFF"/>
                          </a:solidFill>
                          <a:latin typeface="Calibri"/>
                          <a:cs typeface="Calibri"/>
                        </a:rPr>
                        <a:t>a</a:t>
                      </a:r>
                      <a:r>
                        <a:rPr sz="2700" baseline="37037" dirty="0">
                          <a:solidFill>
                            <a:srgbClr val="FFFFFF"/>
                          </a:solidFill>
                          <a:latin typeface="Calibri"/>
                          <a:cs typeface="Calibri"/>
                        </a:rPr>
                        <a:t>t</a:t>
                      </a:r>
                      <a:r>
                        <a:rPr sz="2700" spc="-15" baseline="37037" dirty="0">
                          <a:solidFill>
                            <a:srgbClr val="FFFFFF"/>
                          </a:solidFill>
                          <a:latin typeface="Calibri"/>
                          <a:cs typeface="Calibri"/>
                        </a:rPr>
                        <a:t>i</a:t>
                      </a:r>
                      <a:r>
                        <a:rPr sz="2700" spc="-7" baseline="37037" dirty="0">
                          <a:solidFill>
                            <a:srgbClr val="FFFFFF"/>
                          </a:solidFill>
                          <a:latin typeface="Calibri"/>
                          <a:cs typeface="Calibri"/>
                        </a:rPr>
                        <a:t>on  </a:t>
                      </a:r>
                      <a:r>
                        <a:rPr sz="1800" spc="-5" dirty="0">
                          <a:solidFill>
                            <a:srgbClr val="FFFFFF"/>
                          </a:solidFill>
                          <a:latin typeface="Calibri"/>
                          <a:cs typeface="Calibri"/>
                        </a:rPr>
                        <a:t>Ethanol</a:t>
                      </a:r>
                      <a:endParaRPr sz="1800">
                        <a:latin typeface="Calibri"/>
                        <a:cs typeface="Calibri"/>
                      </a:endParaRPr>
                    </a:p>
                  </a:txBody>
                  <a:tcPr marL="0" marR="0" marT="91440" marB="0">
                    <a:lnL w="12700">
                      <a:solidFill>
                        <a:srgbClr val="FFFFFF"/>
                      </a:solidFill>
                      <a:prstDash val="solid"/>
                    </a:lnL>
                    <a:lnR w="6350">
                      <a:solidFill>
                        <a:srgbClr val="FFFFFF"/>
                      </a:solidFill>
                      <a:prstDash val="solid"/>
                    </a:lnR>
                    <a:lnT w="38100">
                      <a:solidFill>
                        <a:srgbClr val="FFFFFF"/>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81000">
                <a:tc vMerge="1">
                  <a:txBody>
                    <a:bodyPr/>
                    <a:lstStyle/>
                    <a:p>
                      <a:endParaRPr/>
                    </a:p>
                  </a:txBody>
                  <a:tcPr marL="0" marR="0" marT="38100" marB="0">
                    <a:lnL w="6350">
                      <a:solidFill>
                        <a:srgbClr val="FFFFFF"/>
                      </a:solidFill>
                      <a:prstDash val="solid"/>
                    </a:lnL>
                    <a:lnR w="12700">
                      <a:solidFill>
                        <a:srgbClr val="FFFFFF"/>
                      </a:solidFill>
                      <a:prstDash val="solid"/>
                    </a:lnR>
                    <a:lnT w="38100">
                      <a:solidFill>
                        <a:srgbClr val="FFFFFF"/>
                      </a:solidFill>
                      <a:prstDash val="solid"/>
                    </a:lnT>
                    <a:lnB w="6350">
                      <a:solidFill>
                        <a:srgbClr val="FFFFFF"/>
                      </a:solidFill>
                      <a:prstDash val="solid"/>
                    </a:lnB>
                    <a:solidFill>
                      <a:srgbClr val="D0D7E8"/>
                    </a:solidFill>
                  </a:tcPr>
                </a:tc>
                <a:tc gridSpan="3">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28575">
                      <a:solidFill>
                        <a:srgbClr val="385D89"/>
                      </a:solidFill>
                      <a:prstDash val="solid"/>
                    </a:lnR>
                    <a:solidFill>
                      <a:srgbClr val="D0D7E8"/>
                    </a:solidFill>
                  </a:tcPr>
                </a:tc>
                <a:tc hMerge="1">
                  <a:txBody>
                    <a:bodyPr/>
                    <a:lstStyle/>
                    <a:p>
                      <a:endParaRPr/>
                    </a:p>
                  </a:txBody>
                  <a:tcPr marL="0" marR="0" marT="0" marB="0"/>
                </a:tc>
                <a:tc hMerge="1">
                  <a:txBody>
                    <a:bodyPr/>
                    <a:lstStyle/>
                    <a:p>
                      <a:endParaRPr/>
                    </a:p>
                  </a:txBody>
                  <a:tcPr marL="0" marR="0" marT="0" marB="0"/>
                </a:tc>
                <a:tc>
                  <a:txBody>
                    <a:bodyPr/>
                    <a:lstStyle/>
                    <a:p>
                      <a:pPr marL="151130">
                        <a:lnSpc>
                          <a:spcPct val="100000"/>
                        </a:lnSpc>
                        <a:spcBef>
                          <a:spcPts val="300"/>
                        </a:spcBef>
                      </a:pPr>
                      <a:r>
                        <a:rPr sz="1800" spc="-15" dirty="0">
                          <a:solidFill>
                            <a:srgbClr val="FFFFFF"/>
                          </a:solidFill>
                          <a:latin typeface="Calibri"/>
                          <a:cs typeface="Calibri"/>
                        </a:rPr>
                        <a:t>Hydration</a:t>
                      </a:r>
                      <a:endParaRPr sz="1800">
                        <a:latin typeface="Calibri"/>
                        <a:cs typeface="Calibri"/>
                      </a:endParaRPr>
                    </a:p>
                  </a:txBody>
                  <a:tcPr marL="0" marR="0" marT="38100" marB="0">
                    <a:lnL w="28575">
                      <a:solidFill>
                        <a:srgbClr val="385D89"/>
                      </a:solidFill>
                      <a:prstDash val="solid"/>
                    </a:lnL>
                    <a:lnR w="28575">
                      <a:solidFill>
                        <a:srgbClr val="385D89"/>
                      </a:solidFill>
                      <a:prstDash val="solid"/>
                    </a:lnR>
                    <a:lnT w="28575">
                      <a:solidFill>
                        <a:srgbClr val="385D89"/>
                      </a:solidFill>
                      <a:prstDash val="solid"/>
                    </a:lnT>
                    <a:lnB w="28575">
                      <a:solidFill>
                        <a:srgbClr val="385D89"/>
                      </a:solidFill>
                      <a:prstDash val="solid"/>
                    </a:lnB>
                    <a:solidFill>
                      <a:srgbClr val="D0D7E8"/>
                    </a:solidFill>
                  </a:tcPr>
                </a:tc>
                <a:tc rowSpan="3">
                  <a:txBody>
                    <a:bodyPr/>
                    <a:lstStyle/>
                    <a:p>
                      <a:pPr marL="858519">
                        <a:lnSpc>
                          <a:spcPts val="2039"/>
                        </a:lnSpc>
                        <a:tabLst>
                          <a:tab pos="2630805" algn="l"/>
                        </a:tabLst>
                      </a:pPr>
                      <a:r>
                        <a:rPr sz="2700" spc="-7" baseline="-24691" dirty="0">
                          <a:solidFill>
                            <a:srgbClr val="FFFFFF"/>
                          </a:solidFill>
                          <a:latin typeface="Calibri"/>
                          <a:cs typeface="Calibri"/>
                        </a:rPr>
                        <a:t>Phenol	</a:t>
                      </a:r>
                      <a:r>
                        <a:rPr sz="1800" spc="-10" dirty="0">
                          <a:solidFill>
                            <a:srgbClr val="FFFFFF"/>
                          </a:solidFill>
                          <a:latin typeface="Calibri"/>
                          <a:cs typeface="Calibri"/>
                        </a:rPr>
                        <a:t>Distillation</a:t>
                      </a:r>
                      <a:endParaRPr sz="1800">
                        <a:latin typeface="Calibri"/>
                        <a:cs typeface="Calibri"/>
                      </a:endParaRPr>
                    </a:p>
                    <a:p>
                      <a:pPr marL="721360">
                        <a:lnSpc>
                          <a:spcPct val="100000"/>
                        </a:lnSpc>
                        <a:spcBef>
                          <a:spcPts val="780"/>
                        </a:spcBef>
                        <a:tabLst>
                          <a:tab pos="2682875" algn="l"/>
                        </a:tabLst>
                      </a:pPr>
                      <a:r>
                        <a:rPr sz="1800" spc="-10" dirty="0">
                          <a:solidFill>
                            <a:srgbClr val="FFFFFF"/>
                          </a:solidFill>
                          <a:latin typeface="Calibri"/>
                          <a:cs typeface="Calibri"/>
                        </a:rPr>
                        <a:t>derivative	</a:t>
                      </a:r>
                      <a:r>
                        <a:rPr sz="2700" spc="-15" baseline="24691" dirty="0">
                          <a:solidFill>
                            <a:srgbClr val="FFFFFF"/>
                          </a:solidFill>
                          <a:latin typeface="Calibri"/>
                          <a:cs typeface="Calibri"/>
                        </a:rPr>
                        <a:t>wash</a:t>
                      </a:r>
                      <a:r>
                        <a:rPr sz="2700" spc="-52" baseline="24691" dirty="0">
                          <a:solidFill>
                            <a:srgbClr val="FFFFFF"/>
                          </a:solidFill>
                          <a:latin typeface="Calibri"/>
                          <a:cs typeface="Calibri"/>
                        </a:rPr>
                        <a:t> </a:t>
                      </a:r>
                      <a:r>
                        <a:rPr sz="2700" baseline="24691" dirty="0">
                          <a:solidFill>
                            <a:srgbClr val="FFFFFF"/>
                          </a:solidFill>
                          <a:latin typeface="Calibri"/>
                          <a:cs typeface="Calibri"/>
                        </a:rPr>
                        <a:t>and</a:t>
                      </a:r>
                      <a:endParaRPr sz="2700" baseline="24691">
                        <a:latin typeface="Calibri"/>
                        <a:cs typeface="Calibri"/>
                      </a:endParaRPr>
                    </a:p>
                    <a:p>
                      <a:pPr marL="822960">
                        <a:lnSpc>
                          <a:spcPts val="1770"/>
                        </a:lnSpc>
                        <a:tabLst>
                          <a:tab pos="2868295" algn="l"/>
                        </a:tabLst>
                      </a:pPr>
                      <a:r>
                        <a:rPr sz="1800" spc="-10" dirty="0">
                          <a:solidFill>
                            <a:srgbClr val="FFFFFF"/>
                          </a:solidFill>
                          <a:latin typeface="Calibri"/>
                          <a:cs typeface="Calibri"/>
                        </a:rPr>
                        <a:t>furturol	</a:t>
                      </a:r>
                      <a:r>
                        <a:rPr sz="2700" spc="-7" baseline="24691" dirty="0">
                          <a:solidFill>
                            <a:srgbClr val="FFFFFF"/>
                          </a:solidFill>
                          <a:latin typeface="Calibri"/>
                          <a:cs typeface="Calibri"/>
                        </a:rPr>
                        <a:t>other</a:t>
                      </a:r>
                      <a:endParaRPr sz="2700" baseline="24691">
                        <a:latin typeface="Calibri"/>
                        <a:cs typeface="Calibri"/>
                      </a:endParaRPr>
                    </a:p>
                    <a:p>
                      <a:pPr marL="868680">
                        <a:lnSpc>
                          <a:spcPts val="1770"/>
                        </a:lnSpc>
                        <a:tabLst>
                          <a:tab pos="2637155" algn="l"/>
                        </a:tabLst>
                      </a:pPr>
                      <a:r>
                        <a:rPr sz="2700" spc="-30" baseline="-24691" dirty="0">
                          <a:solidFill>
                            <a:srgbClr val="FFFFFF"/>
                          </a:solidFill>
                          <a:latin typeface="Calibri"/>
                          <a:cs typeface="Calibri"/>
                        </a:rPr>
                        <a:t>Vanilln	</a:t>
                      </a:r>
                      <a:r>
                        <a:rPr sz="1800" spc="-10" dirty="0">
                          <a:solidFill>
                            <a:srgbClr val="FFFFFF"/>
                          </a:solidFill>
                          <a:latin typeface="Calibri"/>
                          <a:cs typeface="Calibri"/>
                        </a:rPr>
                        <a:t>associated</a:t>
                      </a:r>
                      <a:endParaRPr sz="1800">
                        <a:latin typeface="Calibri"/>
                        <a:cs typeface="Calibri"/>
                      </a:endParaRPr>
                    </a:p>
                  </a:txBody>
                  <a:tcPr marL="0" marR="0" marT="0" marB="0">
                    <a:lnL w="28575">
                      <a:solidFill>
                        <a:srgbClr val="385D89"/>
                      </a:solidFill>
                      <a:prstDash val="solid"/>
                    </a:lnL>
                    <a:lnR w="6350">
                      <a:solidFill>
                        <a:srgbClr val="FFFFFF"/>
                      </a:solidFill>
                      <a:prstDash val="solid"/>
                    </a:lnR>
                    <a:solidFill>
                      <a:srgbClr val="D0D7E8"/>
                    </a:solidFill>
                  </a:tcPr>
                </a:tc>
              </a:tr>
              <a:tr h="381000">
                <a:tc vMerge="1">
                  <a:txBody>
                    <a:bodyPr/>
                    <a:lstStyle/>
                    <a:p>
                      <a:endParaRPr/>
                    </a:p>
                  </a:txBody>
                  <a:tcPr marL="0" marR="0" marT="38100" marB="0">
                    <a:lnL w="6350">
                      <a:solidFill>
                        <a:srgbClr val="FFFFFF"/>
                      </a:solidFill>
                      <a:prstDash val="solid"/>
                    </a:lnL>
                    <a:lnR w="12700">
                      <a:solidFill>
                        <a:srgbClr val="FFFFFF"/>
                      </a:solidFill>
                      <a:prstDash val="solid"/>
                    </a:lnR>
                    <a:lnT w="38100">
                      <a:solidFill>
                        <a:srgbClr val="FFFFFF"/>
                      </a:solidFill>
                      <a:prstDash val="solid"/>
                    </a:lnT>
                    <a:lnB w="6350">
                      <a:solidFill>
                        <a:srgbClr val="FFFFFF"/>
                      </a:solidFill>
                      <a:prstDash val="solid"/>
                    </a:lnB>
                    <a:solidFill>
                      <a:srgbClr val="D0D7E8"/>
                    </a:solidFill>
                  </a:tcPr>
                </a:tc>
                <a:tc gridSpan="2">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28575">
                      <a:solidFill>
                        <a:srgbClr val="385D89"/>
                      </a:solidFill>
                      <a:prstDash val="solid"/>
                    </a:lnR>
                    <a:solidFill>
                      <a:srgbClr val="D0D7E8"/>
                    </a:solidFill>
                  </a:tcPr>
                </a:tc>
                <a:tc hMerge="1">
                  <a:txBody>
                    <a:bodyPr/>
                    <a:lstStyle/>
                    <a:p>
                      <a:endParaRPr/>
                    </a:p>
                  </a:txBody>
                  <a:tcPr marL="0" marR="0" marT="0" marB="0"/>
                </a:tc>
                <a:tc gridSpan="2">
                  <a:txBody>
                    <a:bodyPr/>
                    <a:lstStyle/>
                    <a:p>
                      <a:pPr marL="227329">
                        <a:lnSpc>
                          <a:spcPct val="100000"/>
                        </a:lnSpc>
                        <a:spcBef>
                          <a:spcPts val="300"/>
                        </a:spcBef>
                      </a:pPr>
                      <a:r>
                        <a:rPr sz="1800" spc="-15" dirty="0">
                          <a:solidFill>
                            <a:srgbClr val="FFFFFF"/>
                          </a:solidFill>
                          <a:latin typeface="Calibri"/>
                          <a:cs typeface="Calibri"/>
                        </a:rPr>
                        <a:t>Dehydration</a:t>
                      </a:r>
                      <a:endParaRPr sz="1800">
                        <a:latin typeface="Calibri"/>
                        <a:cs typeface="Calibri"/>
                      </a:endParaRPr>
                    </a:p>
                  </a:txBody>
                  <a:tcPr marL="0" marR="0" marT="38100" marB="0">
                    <a:lnL w="28575">
                      <a:solidFill>
                        <a:srgbClr val="385D89"/>
                      </a:solidFill>
                      <a:prstDash val="solid"/>
                    </a:lnL>
                    <a:lnR w="28575">
                      <a:solidFill>
                        <a:srgbClr val="385D89"/>
                      </a:solidFill>
                      <a:prstDash val="solid"/>
                    </a:lnR>
                    <a:lnT w="28575">
                      <a:solidFill>
                        <a:srgbClr val="385D89"/>
                      </a:solidFill>
                      <a:prstDash val="solid"/>
                    </a:lnT>
                    <a:lnB w="28575">
                      <a:solidFill>
                        <a:srgbClr val="385D89"/>
                      </a:solidFill>
                      <a:prstDash val="solid"/>
                    </a:lnB>
                    <a:solidFill>
                      <a:srgbClr val="D0D7E8"/>
                    </a:solidFill>
                  </a:tcPr>
                </a:tc>
                <a:tc hMerge="1">
                  <a:txBody>
                    <a:bodyPr/>
                    <a:lstStyle/>
                    <a:p>
                      <a:endParaRPr/>
                    </a:p>
                  </a:txBody>
                  <a:tcPr marL="0" marR="0" marT="0" marB="0"/>
                </a:tc>
                <a:tc vMerge="1">
                  <a:txBody>
                    <a:bodyPr/>
                    <a:lstStyle/>
                    <a:p>
                      <a:endParaRPr/>
                    </a:p>
                  </a:txBody>
                  <a:tcPr marL="0" marR="0" marT="0" marB="0">
                    <a:lnL w="28575">
                      <a:solidFill>
                        <a:srgbClr val="385D89"/>
                      </a:solidFill>
                      <a:prstDash val="solid"/>
                    </a:lnL>
                    <a:lnR w="6350">
                      <a:solidFill>
                        <a:srgbClr val="FFFFFF"/>
                      </a:solidFill>
                      <a:prstDash val="solid"/>
                    </a:lnR>
                    <a:solidFill>
                      <a:srgbClr val="D0D7E8"/>
                    </a:solidFill>
                  </a:tcPr>
                </a:tc>
              </a:tr>
              <a:tr h="381000">
                <a:tc vMerge="1">
                  <a:txBody>
                    <a:bodyPr/>
                    <a:lstStyle/>
                    <a:p>
                      <a:endParaRPr/>
                    </a:p>
                  </a:txBody>
                  <a:tcPr marL="0" marR="0" marT="38100" marB="0">
                    <a:lnL w="6350">
                      <a:solidFill>
                        <a:srgbClr val="FFFFFF"/>
                      </a:solidFill>
                      <a:prstDash val="solid"/>
                    </a:lnL>
                    <a:lnR w="12700">
                      <a:solidFill>
                        <a:srgbClr val="FFFFFF"/>
                      </a:solidFill>
                      <a:prstDash val="solid"/>
                    </a:lnR>
                    <a:lnT w="38100">
                      <a:solidFill>
                        <a:srgbClr val="FFFFFF"/>
                      </a:solidFill>
                      <a:prstDash val="solid"/>
                    </a:lnT>
                    <a:lnB w="6350">
                      <a:solidFill>
                        <a:srgbClr val="FFFFFF"/>
                      </a:solidFill>
                      <a:prstDash val="solid"/>
                    </a:lnB>
                    <a:solidFill>
                      <a:srgbClr val="D0D7E8"/>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28575">
                      <a:solidFill>
                        <a:srgbClr val="385D89"/>
                      </a:solidFill>
                      <a:prstDash val="solid"/>
                    </a:lnR>
                    <a:solidFill>
                      <a:srgbClr val="D0D7E8"/>
                    </a:solidFill>
                  </a:tcPr>
                </a:tc>
                <a:tc gridSpan="3">
                  <a:txBody>
                    <a:bodyPr/>
                    <a:lstStyle/>
                    <a:p>
                      <a:pPr marL="541020">
                        <a:lnSpc>
                          <a:spcPct val="100000"/>
                        </a:lnSpc>
                        <a:spcBef>
                          <a:spcPts val="300"/>
                        </a:spcBef>
                      </a:pPr>
                      <a:r>
                        <a:rPr sz="1800" spc="-10" dirty="0">
                          <a:solidFill>
                            <a:srgbClr val="FFFFFF"/>
                          </a:solidFill>
                          <a:latin typeface="Calibri"/>
                          <a:cs typeface="Calibri"/>
                        </a:rPr>
                        <a:t>Oxidation</a:t>
                      </a:r>
                      <a:endParaRPr sz="1800">
                        <a:latin typeface="Calibri"/>
                        <a:cs typeface="Calibri"/>
                      </a:endParaRPr>
                    </a:p>
                  </a:txBody>
                  <a:tcPr marL="0" marR="0" marT="38100" marB="0">
                    <a:lnL w="28575">
                      <a:solidFill>
                        <a:srgbClr val="385D89"/>
                      </a:solidFill>
                      <a:prstDash val="solid"/>
                    </a:lnL>
                    <a:lnR w="28575">
                      <a:solidFill>
                        <a:srgbClr val="385D89"/>
                      </a:solidFill>
                      <a:prstDash val="solid"/>
                    </a:lnR>
                    <a:lnT w="28575">
                      <a:solidFill>
                        <a:srgbClr val="385D89"/>
                      </a:solidFill>
                      <a:prstDash val="solid"/>
                    </a:lnT>
                    <a:lnB w="28575">
                      <a:solidFill>
                        <a:srgbClr val="385D89"/>
                      </a:solidFill>
                      <a:prstDash val="solid"/>
                    </a:lnB>
                    <a:solidFill>
                      <a:srgbClr val="D0D7E8"/>
                    </a:solidFill>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L w="28575">
                      <a:solidFill>
                        <a:srgbClr val="385D89"/>
                      </a:solidFill>
                      <a:prstDash val="solid"/>
                    </a:lnL>
                    <a:lnR w="6350">
                      <a:solidFill>
                        <a:srgbClr val="FFFFFF"/>
                      </a:solidFill>
                      <a:prstDash val="solid"/>
                    </a:lnR>
                    <a:solidFill>
                      <a:srgbClr val="D0D7E8"/>
                    </a:solidFill>
                  </a:tcPr>
                </a:tc>
              </a:tr>
              <a:tr h="758063">
                <a:tc vMerge="1">
                  <a:txBody>
                    <a:bodyPr/>
                    <a:lstStyle/>
                    <a:p>
                      <a:endParaRPr/>
                    </a:p>
                  </a:txBody>
                  <a:tcPr marL="0" marR="0" marT="38100" marB="0">
                    <a:lnL w="6350">
                      <a:solidFill>
                        <a:srgbClr val="FFFFFF"/>
                      </a:solidFill>
                      <a:prstDash val="solid"/>
                    </a:lnL>
                    <a:lnR w="12700">
                      <a:solidFill>
                        <a:srgbClr val="FFFFFF"/>
                      </a:solidFill>
                      <a:prstDash val="solid"/>
                    </a:lnR>
                    <a:lnT w="38100">
                      <a:solidFill>
                        <a:srgbClr val="FFFFFF"/>
                      </a:solidFill>
                      <a:prstDash val="solid"/>
                    </a:lnT>
                    <a:lnB w="6350">
                      <a:solidFill>
                        <a:srgbClr val="FFFFFF"/>
                      </a:solidFill>
                      <a:prstDash val="solid"/>
                    </a:lnB>
                    <a:solidFill>
                      <a:srgbClr val="D0D7E8"/>
                    </a:solidFill>
                  </a:tcPr>
                </a:tc>
                <a:tc gridSpan="5">
                  <a:txBody>
                    <a:bodyPr/>
                    <a:lstStyle/>
                    <a:p>
                      <a:pPr marR="339725" algn="r">
                        <a:lnSpc>
                          <a:spcPts val="1685"/>
                        </a:lnSpc>
                      </a:pPr>
                      <a:r>
                        <a:rPr sz="1800" spc="-10" dirty="0">
                          <a:solidFill>
                            <a:srgbClr val="FFFFFF"/>
                          </a:solidFill>
                          <a:latin typeface="Calibri"/>
                          <a:cs typeface="Calibri"/>
                        </a:rPr>
                        <a:t>products</a:t>
                      </a:r>
                      <a:endParaRPr sz="1800">
                        <a:latin typeface="Calibri"/>
                        <a:cs typeface="Calibri"/>
                      </a:endParaRPr>
                    </a:p>
                  </a:txBody>
                  <a:tcPr marL="0" marR="0" marT="0" marB="0">
                    <a:lnL w="12700">
                      <a:solidFill>
                        <a:srgbClr val="FFFFFF"/>
                      </a:solidFill>
                      <a:prstDash val="solid"/>
                    </a:lnL>
                    <a:lnR w="6350">
                      <a:solidFill>
                        <a:srgbClr val="FFFFFF"/>
                      </a:solidFill>
                      <a:prstDash val="solid"/>
                    </a:lnR>
                    <a:lnB w="6350">
                      <a:solidFill>
                        <a:srgbClr val="FFFFFF"/>
                      </a:solidFill>
                      <a:prstDash val="solid"/>
                    </a:lnB>
                    <a:solidFill>
                      <a:srgbClr val="D0D7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bl>
          </a:graphicData>
        </a:graphic>
      </p:graphicFrame>
      <p:pic>
        <p:nvPicPr>
          <p:cNvPr id="45" name="object 45"/>
          <p:cNvPicPr/>
          <p:nvPr/>
        </p:nvPicPr>
        <p:blipFill>
          <a:blip r:embed="rId3" cstate="print"/>
          <a:stretch>
            <a:fillRect/>
          </a:stretch>
        </p:blipFill>
        <p:spPr>
          <a:xfrm>
            <a:off x="5029200" y="4902327"/>
            <a:ext cx="228600" cy="103378"/>
          </a:xfrm>
          <a:prstGeom prst="rect">
            <a:avLst/>
          </a:prstGeom>
        </p:spPr>
      </p:pic>
      <p:pic>
        <p:nvPicPr>
          <p:cNvPr id="46" name="object 46"/>
          <p:cNvPicPr/>
          <p:nvPr/>
        </p:nvPicPr>
        <p:blipFill>
          <a:blip r:embed="rId3" cstate="print"/>
          <a:stretch>
            <a:fillRect/>
          </a:stretch>
        </p:blipFill>
        <p:spPr>
          <a:xfrm>
            <a:off x="5029200" y="5283327"/>
            <a:ext cx="228600" cy="103378"/>
          </a:xfrm>
          <a:prstGeom prst="rect">
            <a:avLst/>
          </a:prstGeom>
        </p:spPr>
      </p:pic>
      <p:pic>
        <p:nvPicPr>
          <p:cNvPr id="47" name="object 47"/>
          <p:cNvPicPr/>
          <p:nvPr/>
        </p:nvPicPr>
        <p:blipFill>
          <a:blip r:embed="rId4" cstate="print"/>
          <a:stretch>
            <a:fillRect/>
          </a:stretch>
        </p:blipFill>
        <p:spPr>
          <a:xfrm>
            <a:off x="5029200" y="5740463"/>
            <a:ext cx="228600" cy="103403"/>
          </a:xfrm>
          <a:prstGeom prst="rect">
            <a:avLst/>
          </a:prstGeom>
        </p:spPr>
      </p:pic>
      <p:sp>
        <p:nvSpPr>
          <p:cNvPr id="48" name="object 48"/>
          <p:cNvSpPr txBox="1">
            <a:spLocks noGrp="1"/>
          </p:cNvSpPr>
          <p:nvPr>
            <p:ph type="title"/>
          </p:nvPr>
        </p:nvSpPr>
        <p:spPr>
          <a:xfrm>
            <a:off x="383540" y="81152"/>
            <a:ext cx="3837304" cy="330835"/>
          </a:xfrm>
          <a:prstGeom prst="rect">
            <a:avLst/>
          </a:prstGeom>
        </p:spPr>
        <p:txBody>
          <a:bodyPr vert="horz" wrap="square" lIns="0" tIns="12700" rIns="0" bIns="0" rtlCol="0">
            <a:spAutoFit/>
          </a:bodyPr>
          <a:lstStyle/>
          <a:p>
            <a:pPr marL="12700">
              <a:lnSpc>
                <a:spcPct val="100000"/>
              </a:lnSpc>
              <a:spcBef>
                <a:spcPts val="100"/>
              </a:spcBef>
            </a:pPr>
            <a:r>
              <a:rPr b="1" dirty="0">
                <a:latin typeface="Times New Roman"/>
                <a:cs typeface="Times New Roman"/>
              </a:rPr>
              <a:t>Fig:</a:t>
            </a:r>
            <a:r>
              <a:rPr b="1" spc="-30" dirty="0">
                <a:latin typeface="Times New Roman"/>
                <a:cs typeface="Times New Roman"/>
              </a:rPr>
              <a:t> </a:t>
            </a:r>
            <a:r>
              <a:rPr dirty="0"/>
              <a:t>Schematic</a:t>
            </a:r>
            <a:r>
              <a:rPr spc="-10" dirty="0"/>
              <a:t> </a:t>
            </a:r>
            <a:r>
              <a:rPr dirty="0"/>
              <a:t>of</a:t>
            </a:r>
            <a:r>
              <a:rPr spc="-25" dirty="0"/>
              <a:t> </a:t>
            </a:r>
            <a:r>
              <a:rPr dirty="0"/>
              <a:t>ethanol</a:t>
            </a:r>
            <a:r>
              <a:rPr spc="-45" dirty="0"/>
              <a:t> </a:t>
            </a:r>
            <a:r>
              <a:rPr dirty="0"/>
              <a:t>production</a:t>
            </a:r>
          </a:p>
        </p:txBody>
      </p:sp>
      <p:grpSp>
        <p:nvGrpSpPr>
          <p:cNvPr id="49" name="object 49"/>
          <p:cNvGrpSpPr/>
          <p:nvPr/>
        </p:nvGrpSpPr>
        <p:grpSpPr>
          <a:xfrm>
            <a:off x="2438400" y="2129027"/>
            <a:ext cx="6146800" cy="387350"/>
            <a:chOff x="2438400" y="2129027"/>
            <a:chExt cx="6146800" cy="387350"/>
          </a:xfrm>
        </p:grpSpPr>
        <p:sp>
          <p:nvSpPr>
            <p:cNvPr id="50" name="object 50"/>
            <p:cNvSpPr/>
            <p:nvPr/>
          </p:nvSpPr>
          <p:spPr>
            <a:xfrm>
              <a:off x="8382000" y="2133599"/>
              <a:ext cx="152400" cy="1905"/>
            </a:xfrm>
            <a:custGeom>
              <a:avLst/>
              <a:gdLst/>
              <a:ahLst/>
              <a:cxnLst/>
              <a:rect l="l" t="t" r="r" b="b"/>
              <a:pathLst>
                <a:path w="152400" h="1905">
                  <a:moveTo>
                    <a:pt x="0" y="0"/>
                  </a:moveTo>
                  <a:lnTo>
                    <a:pt x="152400" y="1650"/>
                  </a:lnTo>
                </a:path>
              </a:pathLst>
            </a:custGeom>
            <a:ln w="9144">
              <a:solidFill>
                <a:srgbClr val="497DBA"/>
              </a:solidFill>
            </a:ln>
          </p:spPr>
          <p:txBody>
            <a:bodyPr wrap="square" lIns="0" tIns="0" rIns="0" bIns="0" rtlCol="0"/>
            <a:lstStyle/>
            <a:p>
              <a:endParaRPr/>
            </a:p>
          </p:txBody>
        </p:sp>
        <p:sp>
          <p:nvSpPr>
            <p:cNvPr id="51" name="object 51"/>
            <p:cNvSpPr/>
            <p:nvPr/>
          </p:nvSpPr>
          <p:spPr>
            <a:xfrm>
              <a:off x="2438400" y="2133599"/>
              <a:ext cx="6146800" cy="382905"/>
            </a:xfrm>
            <a:custGeom>
              <a:avLst/>
              <a:gdLst/>
              <a:ahLst/>
              <a:cxnLst/>
              <a:rect l="l" t="t" r="r" b="b"/>
              <a:pathLst>
                <a:path w="6146800" h="382905">
                  <a:moveTo>
                    <a:pt x="304800" y="230124"/>
                  </a:moveTo>
                  <a:lnTo>
                    <a:pt x="216408" y="178054"/>
                  </a:lnTo>
                  <a:lnTo>
                    <a:pt x="212598" y="179070"/>
                  </a:lnTo>
                  <a:lnTo>
                    <a:pt x="210820" y="181991"/>
                  </a:lnTo>
                  <a:lnTo>
                    <a:pt x="209042" y="185039"/>
                  </a:lnTo>
                  <a:lnTo>
                    <a:pt x="210058" y="188976"/>
                  </a:lnTo>
                  <a:lnTo>
                    <a:pt x="212979" y="190754"/>
                  </a:lnTo>
                  <a:lnTo>
                    <a:pt x="268795" y="223659"/>
                  </a:lnTo>
                  <a:lnTo>
                    <a:pt x="0" y="222250"/>
                  </a:lnTo>
                  <a:lnTo>
                    <a:pt x="0" y="234950"/>
                  </a:lnTo>
                  <a:lnTo>
                    <a:pt x="268770" y="236359"/>
                  </a:lnTo>
                  <a:lnTo>
                    <a:pt x="212598" y="268732"/>
                  </a:lnTo>
                  <a:lnTo>
                    <a:pt x="209550" y="270383"/>
                  </a:lnTo>
                  <a:lnTo>
                    <a:pt x="208534" y="274320"/>
                  </a:lnTo>
                  <a:lnTo>
                    <a:pt x="212090" y="280416"/>
                  </a:lnTo>
                  <a:lnTo>
                    <a:pt x="215900" y="281432"/>
                  </a:lnTo>
                  <a:lnTo>
                    <a:pt x="293789" y="236474"/>
                  </a:lnTo>
                  <a:lnTo>
                    <a:pt x="304800" y="230124"/>
                  </a:lnTo>
                  <a:close/>
                </a:path>
                <a:path w="6146800" h="382905">
                  <a:moveTo>
                    <a:pt x="6146546" y="294259"/>
                  </a:moveTo>
                  <a:lnTo>
                    <a:pt x="6145530" y="290322"/>
                  </a:lnTo>
                  <a:lnTo>
                    <a:pt x="6139434" y="286766"/>
                  </a:lnTo>
                  <a:lnTo>
                    <a:pt x="6135624" y="287782"/>
                  </a:lnTo>
                  <a:lnTo>
                    <a:pt x="6133846" y="290830"/>
                  </a:lnTo>
                  <a:lnTo>
                    <a:pt x="6100927" y="346595"/>
                  </a:lnTo>
                  <a:lnTo>
                    <a:pt x="6102477" y="0"/>
                  </a:lnTo>
                  <a:lnTo>
                    <a:pt x="6089777" y="0"/>
                  </a:lnTo>
                  <a:lnTo>
                    <a:pt x="6088227" y="346354"/>
                  </a:lnTo>
                  <a:lnTo>
                    <a:pt x="6054090" y="287401"/>
                  </a:lnTo>
                  <a:lnTo>
                    <a:pt x="6050280" y="286385"/>
                  </a:lnTo>
                  <a:lnTo>
                    <a:pt x="6044184" y="289941"/>
                  </a:lnTo>
                  <a:lnTo>
                    <a:pt x="6043168" y="293751"/>
                  </a:lnTo>
                  <a:lnTo>
                    <a:pt x="6044946" y="296799"/>
                  </a:lnTo>
                  <a:lnTo>
                    <a:pt x="6094476" y="382651"/>
                  </a:lnTo>
                  <a:lnTo>
                    <a:pt x="6101867" y="370078"/>
                  </a:lnTo>
                  <a:lnTo>
                    <a:pt x="6144768" y="297180"/>
                  </a:lnTo>
                  <a:lnTo>
                    <a:pt x="6146546" y="294259"/>
                  </a:lnTo>
                  <a:close/>
                </a:path>
              </a:pathLst>
            </a:custGeom>
            <a:solidFill>
              <a:srgbClr val="497DBA"/>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145</a:t>
            </a:fld>
            <a:endParaRPr dirty="0"/>
          </a:p>
        </p:txBody>
      </p:sp>
      <p:sp>
        <p:nvSpPr>
          <p:cNvPr id="2" name="object 2"/>
          <p:cNvSpPr txBox="1">
            <a:spLocks noGrp="1"/>
          </p:cNvSpPr>
          <p:nvPr>
            <p:ph type="title"/>
          </p:nvPr>
        </p:nvSpPr>
        <p:spPr>
          <a:xfrm>
            <a:off x="154939" y="197307"/>
            <a:ext cx="3041650" cy="331470"/>
          </a:xfrm>
          <a:prstGeom prst="rect">
            <a:avLst/>
          </a:prstGeom>
        </p:spPr>
        <p:txBody>
          <a:bodyPr vert="horz" wrap="square" lIns="0" tIns="13335" rIns="0" bIns="0" rtlCol="0">
            <a:spAutoFit/>
          </a:bodyPr>
          <a:lstStyle/>
          <a:p>
            <a:pPr marL="12700">
              <a:lnSpc>
                <a:spcPct val="100000"/>
              </a:lnSpc>
              <a:spcBef>
                <a:spcPts val="105"/>
              </a:spcBef>
            </a:pPr>
            <a:r>
              <a:rPr b="1" dirty="0">
                <a:latin typeface="Times New Roman"/>
                <a:cs typeface="Times New Roman"/>
              </a:rPr>
              <a:t>The</a:t>
            </a:r>
            <a:r>
              <a:rPr b="1" spc="-25" dirty="0">
                <a:latin typeface="Times New Roman"/>
                <a:cs typeface="Times New Roman"/>
              </a:rPr>
              <a:t> </a:t>
            </a:r>
            <a:r>
              <a:rPr b="1" dirty="0">
                <a:latin typeface="Times New Roman"/>
                <a:cs typeface="Times New Roman"/>
              </a:rPr>
              <a:t>Fermentation</a:t>
            </a:r>
            <a:r>
              <a:rPr b="1" spc="-65" dirty="0">
                <a:latin typeface="Times New Roman"/>
                <a:cs typeface="Times New Roman"/>
              </a:rPr>
              <a:t> </a:t>
            </a:r>
            <a:r>
              <a:rPr b="1" spc="-5" dirty="0">
                <a:latin typeface="Times New Roman"/>
                <a:cs typeface="Times New Roman"/>
              </a:rPr>
              <a:t>Process:-</a:t>
            </a:r>
          </a:p>
        </p:txBody>
      </p:sp>
      <p:sp>
        <p:nvSpPr>
          <p:cNvPr id="3" name="object 3"/>
          <p:cNvSpPr txBox="1"/>
          <p:nvPr/>
        </p:nvSpPr>
        <p:spPr>
          <a:xfrm>
            <a:off x="66039" y="960475"/>
            <a:ext cx="9079865" cy="5513070"/>
          </a:xfrm>
          <a:prstGeom prst="rect">
            <a:avLst/>
          </a:prstGeom>
        </p:spPr>
        <p:txBody>
          <a:bodyPr vert="horz" wrap="square" lIns="0" tIns="165100" rIns="0" bIns="0" rtlCol="0">
            <a:spAutoFit/>
          </a:bodyPr>
          <a:lstStyle/>
          <a:p>
            <a:pPr marL="101600">
              <a:lnSpc>
                <a:spcPct val="100000"/>
              </a:lnSpc>
              <a:spcBef>
                <a:spcPts val="1300"/>
              </a:spcBef>
            </a:pPr>
            <a:r>
              <a:rPr sz="2000" dirty="0">
                <a:latin typeface="Times New Roman"/>
                <a:cs typeface="Times New Roman"/>
              </a:rPr>
              <a:t>The </a:t>
            </a:r>
            <a:r>
              <a:rPr sz="2000" spc="-5" dirty="0">
                <a:latin typeface="Times New Roman"/>
                <a:cs typeface="Times New Roman"/>
              </a:rPr>
              <a:t>rate</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alcohol</a:t>
            </a:r>
            <a:r>
              <a:rPr sz="2000" spc="-35" dirty="0">
                <a:latin typeface="Times New Roman"/>
                <a:cs typeface="Times New Roman"/>
              </a:rPr>
              <a:t> </a:t>
            </a:r>
            <a:r>
              <a:rPr sz="2000" dirty="0">
                <a:latin typeface="Times New Roman"/>
                <a:cs typeface="Times New Roman"/>
              </a:rPr>
              <a:t>production</a:t>
            </a:r>
            <a:r>
              <a:rPr sz="2000" spc="-35" dirty="0">
                <a:latin typeface="Times New Roman"/>
                <a:cs typeface="Times New Roman"/>
              </a:rPr>
              <a:t> </a:t>
            </a:r>
            <a:r>
              <a:rPr sz="2000" dirty="0">
                <a:latin typeface="Times New Roman"/>
                <a:cs typeface="Times New Roman"/>
              </a:rPr>
              <a:t>depends</a:t>
            </a:r>
            <a:r>
              <a:rPr sz="2000" spc="-45" dirty="0">
                <a:latin typeface="Times New Roman"/>
                <a:cs typeface="Times New Roman"/>
              </a:rPr>
              <a:t> </a:t>
            </a:r>
            <a:r>
              <a:rPr sz="2000" dirty="0">
                <a:latin typeface="Times New Roman"/>
                <a:cs typeface="Times New Roman"/>
              </a:rPr>
              <a:t>upon</a:t>
            </a:r>
            <a:r>
              <a:rPr sz="2000" spc="-2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following</a:t>
            </a:r>
            <a:r>
              <a:rPr sz="2000" spc="-35" dirty="0">
                <a:latin typeface="Times New Roman"/>
                <a:cs typeface="Times New Roman"/>
              </a:rPr>
              <a:t> </a:t>
            </a:r>
            <a:r>
              <a:rPr sz="2000" dirty="0">
                <a:latin typeface="Times New Roman"/>
                <a:cs typeface="Times New Roman"/>
              </a:rPr>
              <a:t>factors.</a:t>
            </a:r>
            <a:endParaRPr sz="2000">
              <a:latin typeface="Times New Roman"/>
              <a:cs typeface="Times New Roman"/>
            </a:endParaRPr>
          </a:p>
          <a:p>
            <a:pPr marL="558800" marR="407034" indent="-457200">
              <a:lnSpc>
                <a:spcPts val="3600"/>
              </a:lnSpc>
              <a:spcBef>
                <a:spcPts val="320"/>
              </a:spcBef>
              <a:buAutoNum type="arabicPeriod"/>
              <a:tabLst>
                <a:tab pos="558165" algn="l"/>
                <a:tab pos="558800" algn="l"/>
              </a:tabLst>
            </a:pPr>
            <a:r>
              <a:rPr sz="2000" i="1" spc="5" dirty="0">
                <a:latin typeface="Times New Roman"/>
                <a:cs typeface="Times New Roman"/>
              </a:rPr>
              <a:t>Sugar</a:t>
            </a:r>
            <a:r>
              <a:rPr sz="2000" i="1" spc="-35" dirty="0">
                <a:latin typeface="Times New Roman"/>
                <a:cs typeface="Times New Roman"/>
              </a:rPr>
              <a:t> </a:t>
            </a:r>
            <a:r>
              <a:rPr sz="2000" i="1" dirty="0">
                <a:latin typeface="Times New Roman"/>
                <a:cs typeface="Times New Roman"/>
              </a:rPr>
              <a:t>content:</a:t>
            </a:r>
            <a:r>
              <a:rPr sz="2000" i="1" spc="475" dirty="0">
                <a:latin typeface="Times New Roman"/>
                <a:cs typeface="Times New Roman"/>
              </a:rPr>
              <a:t> </a:t>
            </a:r>
            <a:r>
              <a:rPr sz="2000" spc="-15" dirty="0">
                <a:latin typeface="Times New Roman"/>
                <a:cs typeface="Times New Roman"/>
              </a:rPr>
              <a:t>(generally,</a:t>
            </a:r>
            <a:r>
              <a:rPr sz="2000" spc="-30" dirty="0">
                <a:latin typeface="Times New Roman"/>
                <a:cs typeface="Times New Roman"/>
              </a:rPr>
              <a:t> </a:t>
            </a:r>
            <a:r>
              <a:rPr sz="2000" dirty="0">
                <a:latin typeface="Times New Roman"/>
                <a:cs typeface="Times New Roman"/>
              </a:rPr>
              <a:t>10</a:t>
            </a:r>
            <a:r>
              <a:rPr sz="2000" spc="15"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spc="5" dirty="0">
                <a:latin typeface="Times New Roman"/>
                <a:cs typeface="Times New Roman"/>
              </a:rPr>
              <a:t>18%</a:t>
            </a:r>
            <a:r>
              <a:rPr sz="2000" spc="470" dirty="0">
                <a:latin typeface="Times New Roman"/>
                <a:cs typeface="Times New Roman"/>
              </a:rPr>
              <a:t> </a:t>
            </a:r>
            <a:r>
              <a:rPr sz="2000" spc="-40" dirty="0">
                <a:latin typeface="Times New Roman"/>
                <a:cs typeface="Times New Roman"/>
              </a:rPr>
              <a:t>w.r.t.</a:t>
            </a:r>
            <a:r>
              <a:rPr sz="2000" spc="-20" dirty="0">
                <a:latin typeface="Times New Roman"/>
                <a:cs typeface="Times New Roman"/>
              </a:rPr>
              <a:t> </a:t>
            </a:r>
            <a:r>
              <a:rPr sz="2000" spc="-5" dirty="0">
                <a:latin typeface="Times New Roman"/>
                <a:cs typeface="Times New Roman"/>
              </a:rPr>
              <a:t>mass.</a:t>
            </a:r>
            <a:r>
              <a:rPr sz="2000" dirty="0">
                <a:latin typeface="Times New Roman"/>
                <a:cs typeface="Times New Roman"/>
              </a:rPr>
              <a:t> Higher</a:t>
            </a:r>
            <a:r>
              <a:rPr sz="2000" spc="-30" dirty="0">
                <a:latin typeface="Times New Roman"/>
                <a:cs typeface="Times New Roman"/>
              </a:rPr>
              <a:t> </a:t>
            </a:r>
            <a:r>
              <a:rPr sz="2000" dirty="0">
                <a:latin typeface="Times New Roman"/>
                <a:cs typeface="Times New Roman"/>
              </a:rPr>
              <a:t>values</a:t>
            </a:r>
            <a:r>
              <a:rPr sz="2000" spc="-15" dirty="0">
                <a:latin typeface="Times New Roman"/>
                <a:cs typeface="Times New Roman"/>
              </a:rPr>
              <a:t> </a:t>
            </a:r>
            <a:r>
              <a:rPr sz="2000" dirty="0">
                <a:latin typeface="Times New Roman"/>
                <a:cs typeface="Times New Roman"/>
              </a:rPr>
              <a:t>will</a:t>
            </a:r>
            <a:r>
              <a:rPr sz="2000" spc="-20" dirty="0">
                <a:latin typeface="Times New Roman"/>
                <a:cs typeface="Times New Roman"/>
              </a:rPr>
              <a:t> </a:t>
            </a:r>
            <a:r>
              <a:rPr sz="2000" dirty="0">
                <a:latin typeface="Times New Roman"/>
                <a:cs typeface="Times New Roman"/>
              </a:rPr>
              <a:t>slow</a:t>
            </a:r>
            <a:r>
              <a:rPr sz="2000" spc="-10" dirty="0">
                <a:latin typeface="Times New Roman"/>
                <a:cs typeface="Times New Roman"/>
              </a:rPr>
              <a:t> </a:t>
            </a:r>
            <a:r>
              <a:rPr sz="2000" dirty="0">
                <a:latin typeface="Times New Roman"/>
                <a:cs typeface="Times New Roman"/>
              </a:rPr>
              <a:t>down </a:t>
            </a:r>
            <a:r>
              <a:rPr sz="2000" spc="-484"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spc="-5" dirty="0">
                <a:latin typeface="Times New Roman"/>
                <a:cs typeface="Times New Roman"/>
              </a:rPr>
              <a:t>fermentation</a:t>
            </a:r>
            <a:r>
              <a:rPr sz="2000" spc="-40" dirty="0">
                <a:latin typeface="Times New Roman"/>
                <a:cs typeface="Times New Roman"/>
              </a:rPr>
              <a:t> </a:t>
            </a:r>
            <a:r>
              <a:rPr sz="2000" dirty="0">
                <a:latin typeface="Times New Roman"/>
                <a:cs typeface="Times New Roman"/>
              </a:rPr>
              <a:t>process.)</a:t>
            </a:r>
            <a:endParaRPr sz="2000">
              <a:latin typeface="Times New Roman"/>
              <a:cs typeface="Times New Roman"/>
            </a:endParaRPr>
          </a:p>
          <a:p>
            <a:pPr marL="558800" marR="414020" indent="-457200">
              <a:lnSpc>
                <a:spcPts val="3600"/>
              </a:lnSpc>
              <a:buAutoNum type="arabicPeriod"/>
              <a:tabLst>
                <a:tab pos="558165" algn="l"/>
                <a:tab pos="558800" algn="l"/>
              </a:tabLst>
            </a:pPr>
            <a:r>
              <a:rPr sz="2000" i="1" dirty="0">
                <a:latin typeface="Times New Roman"/>
                <a:cs typeface="Times New Roman"/>
              </a:rPr>
              <a:t>Fermenting</a:t>
            </a:r>
            <a:r>
              <a:rPr sz="2000" i="1" spc="-25" dirty="0">
                <a:latin typeface="Times New Roman"/>
                <a:cs typeface="Times New Roman"/>
              </a:rPr>
              <a:t> </a:t>
            </a:r>
            <a:r>
              <a:rPr sz="2000" i="1" spc="-5" dirty="0">
                <a:latin typeface="Times New Roman"/>
                <a:cs typeface="Times New Roman"/>
              </a:rPr>
              <a:t>temperature:</a:t>
            </a:r>
            <a:r>
              <a:rPr sz="2000" i="1" spc="475" dirty="0">
                <a:latin typeface="Times New Roman"/>
                <a:cs typeface="Times New Roman"/>
              </a:rPr>
              <a:t> </a:t>
            </a:r>
            <a:r>
              <a:rPr sz="2000" dirty="0">
                <a:latin typeface="Times New Roman"/>
                <a:cs typeface="Times New Roman"/>
              </a:rPr>
              <a:t>(30</a:t>
            </a:r>
            <a:r>
              <a:rPr sz="2000" spc="-25"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spc="5" dirty="0">
                <a:latin typeface="Times New Roman"/>
                <a:cs typeface="Times New Roman"/>
              </a:rPr>
              <a:t>40</a:t>
            </a:r>
            <a:r>
              <a:rPr sz="1950" spc="7" baseline="25641" dirty="0">
                <a:latin typeface="Times New Roman"/>
                <a:cs typeface="Times New Roman"/>
              </a:rPr>
              <a:t>0</a:t>
            </a:r>
            <a:r>
              <a:rPr sz="2000" spc="5" dirty="0">
                <a:latin typeface="Times New Roman"/>
                <a:cs typeface="Times New Roman"/>
              </a:rPr>
              <a:t>C.</a:t>
            </a:r>
            <a:r>
              <a:rPr sz="2000" spc="-55" dirty="0">
                <a:latin typeface="Times New Roman"/>
                <a:cs typeface="Times New Roman"/>
              </a:rPr>
              <a:t> </a:t>
            </a:r>
            <a:r>
              <a:rPr sz="2000" dirty="0">
                <a:latin typeface="Times New Roman"/>
                <a:cs typeface="Times New Roman"/>
              </a:rPr>
              <a:t>The reaction</a:t>
            </a:r>
            <a:r>
              <a:rPr sz="2000" spc="-30" dirty="0">
                <a:latin typeface="Times New Roman"/>
                <a:cs typeface="Times New Roman"/>
              </a:rPr>
              <a:t> </a:t>
            </a:r>
            <a:r>
              <a:rPr sz="2000" dirty="0">
                <a:latin typeface="Times New Roman"/>
                <a:cs typeface="Times New Roman"/>
              </a:rPr>
              <a:t>being</a:t>
            </a:r>
            <a:r>
              <a:rPr sz="2000" spc="-20" dirty="0">
                <a:latin typeface="Times New Roman"/>
                <a:cs typeface="Times New Roman"/>
              </a:rPr>
              <a:t> </a:t>
            </a:r>
            <a:r>
              <a:rPr sz="2000" spc="-5" dirty="0">
                <a:latin typeface="Times New Roman"/>
                <a:cs typeface="Times New Roman"/>
              </a:rPr>
              <a:t>exothermic.</a:t>
            </a:r>
            <a:r>
              <a:rPr sz="2000" spc="-130" dirty="0">
                <a:latin typeface="Times New Roman"/>
                <a:cs typeface="Times New Roman"/>
              </a:rPr>
              <a:t> </a:t>
            </a:r>
            <a:r>
              <a:rPr sz="2000" dirty="0">
                <a:latin typeface="Times New Roman"/>
                <a:cs typeface="Times New Roman"/>
              </a:rPr>
              <a:t>At</a:t>
            </a:r>
            <a:r>
              <a:rPr sz="2000" spc="-10" dirty="0">
                <a:latin typeface="Times New Roman"/>
                <a:cs typeface="Times New Roman"/>
              </a:rPr>
              <a:t> </a:t>
            </a:r>
            <a:r>
              <a:rPr sz="2000" dirty="0">
                <a:latin typeface="Times New Roman"/>
                <a:cs typeface="Times New Roman"/>
              </a:rPr>
              <a:t>higher </a:t>
            </a:r>
            <a:r>
              <a:rPr sz="2000" spc="-484" dirty="0">
                <a:latin typeface="Times New Roman"/>
                <a:cs typeface="Times New Roman"/>
              </a:rPr>
              <a:t> </a:t>
            </a:r>
            <a:r>
              <a:rPr sz="2000" spc="-5" dirty="0">
                <a:latin typeface="Times New Roman"/>
                <a:cs typeface="Times New Roman"/>
              </a:rPr>
              <a:t>temperature,</a:t>
            </a:r>
            <a:r>
              <a:rPr sz="2000" spc="-30" dirty="0">
                <a:latin typeface="Times New Roman"/>
                <a:cs typeface="Times New Roman"/>
              </a:rPr>
              <a:t> </a:t>
            </a:r>
            <a:r>
              <a:rPr sz="2000" dirty="0">
                <a:latin typeface="Times New Roman"/>
                <a:cs typeface="Times New Roman"/>
              </a:rPr>
              <a:t>there</a:t>
            </a:r>
            <a:r>
              <a:rPr sz="2000" spc="-15"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danger</a:t>
            </a:r>
            <a:r>
              <a:rPr sz="2000" spc="-2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foam</a:t>
            </a:r>
            <a:r>
              <a:rPr sz="2000" spc="-30" dirty="0">
                <a:latin typeface="Times New Roman"/>
                <a:cs typeface="Times New Roman"/>
              </a:rPr>
              <a:t> </a:t>
            </a:r>
            <a:r>
              <a:rPr sz="2000" spc="-5" dirty="0">
                <a:latin typeface="Times New Roman"/>
                <a:cs typeface="Times New Roman"/>
              </a:rPr>
              <a:t>formation</a:t>
            </a:r>
            <a:r>
              <a:rPr sz="2000" spc="-20"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dirty="0">
                <a:latin typeface="Times New Roman"/>
                <a:cs typeface="Times New Roman"/>
              </a:rPr>
              <a:t>therefore</a:t>
            </a:r>
            <a:r>
              <a:rPr sz="2000" spc="-45" dirty="0">
                <a:latin typeface="Times New Roman"/>
                <a:cs typeface="Times New Roman"/>
              </a:rPr>
              <a:t> </a:t>
            </a:r>
            <a:r>
              <a:rPr sz="2000" dirty="0">
                <a:latin typeface="Times New Roman"/>
                <a:cs typeface="Times New Roman"/>
              </a:rPr>
              <a:t>loss</a:t>
            </a:r>
            <a:r>
              <a:rPr sz="2000" spc="-1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spc="-15" dirty="0">
                <a:latin typeface="Times New Roman"/>
                <a:cs typeface="Times New Roman"/>
              </a:rPr>
              <a:t>efficiency.)</a:t>
            </a:r>
            <a:endParaRPr sz="2000">
              <a:latin typeface="Times New Roman"/>
              <a:cs typeface="Times New Roman"/>
            </a:endParaRPr>
          </a:p>
          <a:p>
            <a:pPr marL="558800" indent="-457200">
              <a:lnSpc>
                <a:spcPct val="100000"/>
              </a:lnSpc>
              <a:spcBef>
                <a:spcPts val="880"/>
              </a:spcBef>
              <a:buAutoNum type="arabicPeriod"/>
              <a:tabLst>
                <a:tab pos="558165" algn="l"/>
                <a:tab pos="558800" algn="l"/>
              </a:tabLst>
            </a:pPr>
            <a:r>
              <a:rPr sz="2000" i="1" dirty="0">
                <a:latin typeface="Times New Roman"/>
                <a:cs typeface="Times New Roman"/>
              </a:rPr>
              <a:t>pH value</a:t>
            </a:r>
            <a:r>
              <a:rPr sz="2000" i="1" spc="-20" dirty="0">
                <a:latin typeface="Times New Roman"/>
                <a:cs typeface="Times New Roman"/>
              </a:rPr>
              <a:t> </a:t>
            </a:r>
            <a:r>
              <a:rPr sz="2000" i="1" dirty="0">
                <a:latin typeface="Times New Roman"/>
                <a:cs typeface="Times New Roman"/>
              </a:rPr>
              <a:t>:</a:t>
            </a:r>
            <a:r>
              <a:rPr sz="2000" i="1" spc="10" dirty="0">
                <a:latin typeface="Times New Roman"/>
                <a:cs typeface="Times New Roman"/>
              </a:rPr>
              <a:t> </a:t>
            </a:r>
            <a:r>
              <a:rPr sz="2000" dirty="0">
                <a:latin typeface="Times New Roman"/>
                <a:cs typeface="Times New Roman"/>
              </a:rPr>
              <a:t>(pH</a:t>
            </a:r>
            <a:r>
              <a:rPr sz="2000" spc="-15" dirty="0">
                <a:latin typeface="Times New Roman"/>
                <a:cs typeface="Times New Roman"/>
              </a:rPr>
              <a:t> </a:t>
            </a:r>
            <a:r>
              <a:rPr sz="2000" dirty="0">
                <a:latin typeface="Times New Roman"/>
                <a:cs typeface="Times New Roman"/>
              </a:rPr>
              <a:t>value</a:t>
            </a:r>
            <a:r>
              <a:rPr sz="2000" spc="-2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4.0</a:t>
            </a:r>
            <a:r>
              <a:rPr sz="2000" spc="-10" dirty="0">
                <a:latin typeface="Times New Roman"/>
                <a:cs typeface="Times New Roman"/>
              </a:rPr>
              <a:t> </a:t>
            </a:r>
            <a:r>
              <a:rPr sz="2000" dirty="0">
                <a:latin typeface="Times New Roman"/>
                <a:cs typeface="Times New Roman"/>
              </a:rPr>
              <a:t>or</a:t>
            </a:r>
            <a:r>
              <a:rPr sz="2000" spc="-5" dirty="0">
                <a:latin typeface="Times New Roman"/>
                <a:cs typeface="Times New Roman"/>
              </a:rPr>
              <a:t> </a:t>
            </a:r>
            <a:r>
              <a:rPr sz="2000" dirty="0">
                <a:latin typeface="Times New Roman"/>
                <a:cs typeface="Times New Roman"/>
              </a:rPr>
              <a:t>higher</a:t>
            </a:r>
            <a:r>
              <a:rPr sz="2000" spc="-3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required</a:t>
            </a:r>
            <a:r>
              <a:rPr sz="2000" spc="-35" dirty="0">
                <a:latin typeface="Times New Roman"/>
                <a:cs typeface="Times New Roman"/>
              </a:rPr>
              <a:t> </a:t>
            </a:r>
            <a:r>
              <a:rPr sz="2000" dirty="0">
                <a:latin typeface="Times New Roman"/>
                <a:cs typeface="Times New Roman"/>
              </a:rPr>
              <a:t>because</a:t>
            </a:r>
            <a:r>
              <a:rPr sz="2000" spc="-20" dirty="0">
                <a:latin typeface="Times New Roman"/>
                <a:cs typeface="Times New Roman"/>
              </a:rPr>
              <a:t> </a:t>
            </a:r>
            <a:r>
              <a:rPr sz="2000" spc="-5" dirty="0">
                <a:latin typeface="Times New Roman"/>
                <a:cs typeface="Times New Roman"/>
              </a:rPr>
              <a:t>yeast</a:t>
            </a:r>
            <a:r>
              <a:rPr sz="2000" spc="-10" dirty="0">
                <a:latin typeface="Times New Roman"/>
                <a:cs typeface="Times New Roman"/>
              </a:rPr>
              <a:t> </a:t>
            </a:r>
            <a:r>
              <a:rPr sz="2000" spc="-5" dirty="0">
                <a:latin typeface="Times New Roman"/>
                <a:cs typeface="Times New Roman"/>
              </a:rPr>
              <a:t>lives</a:t>
            </a:r>
            <a:r>
              <a:rPr sz="2000" spc="-1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range</a:t>
            </a:r>
            <a:endParaRPr sz="2000">
              <a:latin typeface="Times New Roman"/>
              <a:cs typeface="Times New Roman"/>
            </a:endParaRPr>
          </a:p>
          <a:p>
            <a:pPr marL="558800">
              <a:lnSpc>
                <a:spcPct val="100000"/>
              </a:lnSpc>
              <a:spcBef>
                <a:spcPts val="1205"/>
              </a:spcBef>
            </a:pPr>
            <a:r>
              <a:rPr sz="2000" dirty="0">
                <a:latin typeface="Times New Roman"/>
                <a:cs typeface="Times New Roman"/>
              </a:rPr>
              <a:t>of</a:t>
            </a:r>
            <a:r>
              <a:rPr sz="2000" spc="-35" dirty="0">
                <a:latin typeface="Times New Roman"/>
                <a:cs typeface="Times New Roman"/>
              </a:rPr>
              <a:t> </a:t>
            </a:r>
            <a:r>
              <a:rPr sz="2000" dirty="0">
                <a:latin typeface="Times New Roman"/>
                <a:cs typeface="Times New Roman"/>
              </a:rPr>
              <a:t>3.0</a:t>
            </a:r>
            <a:r>
              <a:rPr sz="2000" spc="-30" dirty="0">
                <a:latin typeface="Times New Roman"/>
                <a:cs typeface="Times New Roman"/>
              </a:rPr>
              <a:t> </a:t>
            </a:r>
            <a:r>
              <a:rPr sz="2000" dirty="0">
                <a:latin typeface="Times New Roman"/>
                <a:cs typeface="Times New Roman"/>
              </a:rPr>
              <a:t>to</a:t>
            </a:r>
            <a:r>
              <a:rPr sz="2000" spc="-25" dirty="0">
                <a:latin typeface="Times New Roman"/>
                <a:cs typeface="Times New Roman"/>
              </a:rPr>
              <a:t> </a:t>
            </a:r>
            <a:r>
              <a:rPr sz="2000" dirty="0">
                <a:latin typeface="Times New Roman"/>
                <a:cs typeface="Times New Roman"/>
              </a:rPr>
              <a:t>6.0.)</a:t>
            </a:r>
            <a:endParaRPr sz="2000">
              <a:latin typeface="Times New Roman"/>
              <a:cs typeface="Times New Roman"/>
            </a:endParaRPr>
          </a:p>
          <a:p>
            <a:pPr marL="558800" marR="106680" indent="-457200">
              <a:lnSpc>
                <a:spcPct val="150000"/>
              </a:lnSpc>
              <a:buAutoNum type="arabicPeriod" startAt="4"/>
              <a:tabLst>
                <a:tab pos="558165" algn="l"/>
                <a:tab pos="558800" algn="l"/>
              </a:tabLst>
            </a:pPr>
            <a:r>
              <a:rPr sz="2000" i="1" spc="-35" dirty="0">
                <a:latin typeface="Times New Roman"/>
                <a:cs typeface="Times New Roman"/>
              </a:rPr>
              <a:t>Yeast</a:t>
            </a:r>
            <a:r>
              <a:rPr sz="2000" i="1" spc="-25" dirty="0">
                <a:latin typeface="Times New Roman"/>
                <a:cs typeface="Times New Roman"/>
              </a:rPr>
              <a:t> </a:t>
            </a:r>
            <a:r>
              <a:rPr sz="2000" i="1" dirty="0">
                <a:latin typeface="Times New Roman"/>
                <a:cs typeface="Times New Roman"/>
              </a:rPr>
              <a:t>concentration:</a:t>
            </a:r>
            <a:r>
              <a:rPr sz="2000" i="1" spc="-40" dirty="0">
                <a:latin typeface="Times New Roman"/>
                <a:cs typeface="Times New Roman"/>
              </a:rPr>
              <a:t> </a:t>
            </a:r>
            <a:r>
              <a:rPr sz="2000" dirty="0">
                <a:latin typeface="Times New Roman"/>
                <a:cs typeface="Times New Roman"/>
              </a:rPr>
              <a:t>(In</a:t>
            </a:r>
            <a:r>
              <a:rPr sz="2000" spc="-25" dirty="0">
                <a:latin typeface="Times New Roman"/>
                <a:cs typeface="Times New Roman"/>
              </a:rPr>
              <a:t> </a:t>
            </a:r>
            <a:r>
              <a:rPr sz="2000" dirty="0">
                <a:latin typeface="Times New Roman"/>
                <a:cs typeface="Times New Roman"/>
              </a:rPr>
              <a:t>stationary</a:t>
            </a:r>
            <a:r>
              <a:rPr sz="2000" spc="-35" dirty="0">
                <a:latin typeface="Times New Roman"/>
                <a:cs typeface="Times New Roman"/>
              </a:rPr>
              <a:t> </a:t>
            </a:r>
            <a:r>
              <a:rPr sz="2000" dirty="0">
                <a:latin typeface="Times New Roman"/>
                <a:cs typeface="Times New Roman"/>
              </a:rPr>
              <a:t>condition,</a:t>
            </a:r>
            <a:r>
              <a:rPr sz="2000" spc="-45" dirty="0">
                <a:latin typeface="Times New Roman"/>
                <a:cs typeface="Times New Roman"/>
              </a:rPr>
              <a:t> </a:t>
            </a:r>
            <a:r>
              <a:rPr sz="2000" dirty="0">
                <a:latin typeface="Times New Roman"/>
                <a:cs typeface="Times New Roman"/>
              </a:rPr>
              <a:t>40</a:t>
            </a:r>
            <a:r>
              <a:rPr sz="2000" spc="15"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60</a:t>
            </a:r>
            <a:r>
              <a:rPr sz="2000" spc="-5" dirty="0">
                <a:latin typeface="Times New Roman"/>
                <a:cs typeface="Times New Roman"/>
              </a:rPr>
              <a:t> </a:t>
            </a:r>
            <a:r>
              <a:rPr sz="2000" dirty="0">
                <a:latin typeface="Times New Roman"/>
                <a:cs typeface="Times New Roman"/>
              </a:rPr>
              <a:t>gram</a:t>
            </a:r>
            <a:r>
              <a:rPr sz="2000" spc="-35" dirty="0">
                <a:latin typeface="Times New Roman"/>
                <a:cs typeface="Times New Roman"/>
              </a:rPr>
              <a:t> </a:t>
            </a:r>
            <a:r>
              <a:rPr sz="2000" dirty="0">
                <a:latin typeface="Times New Roman"/>
                <a:cs typeface="Times New Roman"/>
              </a:rPr>
              <a:t>of </a:t>
            </a:r>
            <a:r>
              <a:rPr sz="2000" spc="-5" dirty="0">
                <a:latin typeface="Times New Roman"/>
                <a:cs typeface="Times New Roman"/>
              </a:rPr>
              <a:t>yeast</a:t>
            </a:r>
            <a:r>
              <a:rPr sz="2000" spc="-10" dirty="0">
                <a:latin typeface="Times New Roman"/>
                <a:cs typeface="Times New Roman"/>
              </a:rPr>
              <a:t> </a:t>
            </a:r>
            <a:r>
              <a:rPr sz="2000" dirty="0">
                <a:latin typeface="Times New Roman"/>
                <a:cs typeface="Times New Roman"/>
              </a:rPr>
              <a:t>used</a:t>
            </a:r>
            <a:r>
              <a:rPr sz="2000" spc="-15" dirty="0">
                <a:latin typeface="Times New Roman"/>
                <a:cs typeface="Times New Roman"/>
              </a:rPr>
              <a:t> </a:t>
            </a:r>
            <a:r>
              <a:rPr sz="2000" dirty="0">
                <a:latin typeface="Times New Roman"/>
                <a:cs typeface="Times New Roman"/>
              </a:rPr>
              <a:t>for</a:t>
            </a:r>
            <a:r>
              <a:rPr sz="2000" spc="-30" dirty="0">
                <a:latin typeface="Times New Roman"/>
                <a:cs typeface="Times New Roman"/>
              </a:rPr>
              <a:t> </a:t>
            </a:r>
            <a:r>
              <a:rPr sz="2000" dirty="0">
                <a:latin typeface="Times New Roman"/>
                <a:cs typeface="Times New Roman"/>
              </a:rPr>
              <a:t>1</a:t>
            </a:r>
            <a:r>
              <a:rPr sz="2000" spc="10" dirty="0">
                <a:latin typeface="Times New Roman"/>
                <a:cs typeface="Times New Roman"/>
              </a:rPr>
              <a:t> </a:t>
            </a:r>
            <a:r>
              <a:rPr sz="2000" spc="-5" dirty="0">
                <a:latin typeface="Times New Roman"/>
                <a:cs typeface="Times New Roman"/>
              </a:rPr>
              <a:t>litre </a:t>
            </a:r>
            <a:r>
              <a:rPr sz="2000" spc="-484"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substrate.</a:t>
            </a:r>
            <a:r>
              <a:rPr sz="2000" spc="-145" dirty="0">
                <a:latin typeface="Times New Roman"/>
                <a:cs typeface="Times New Roman"/>
              </a:rPr>
              <a:t> </a:t>
            </a:r>
            <a:r>
              <a:rPr sz="2000" dirty="0">
                <a:latin typeface="Times New Roman"/>
                <a:cs typeface="Times New Roman"/>
              </a:rPr>
              <a:t>Aerobic</a:t>
            </a:r>
            <a:r>
              <a:rPr sz="2000" spc="-35" dirty="0">
                <a:latin typeface="Times New Roman"/>
                <a:cs typeface="Times New Roman"/>
              </a:rPr>
              <a:t> </a:t>
            </a:r>
            <a:r>
              <a:rPr sz="2000" dirty="0">
                <a:latin typeface="Times New Roman"/>
                <a:cs typeface="Times New Roman"/>
              </a:rPr>
              <a:t>process</a:t>
            </a:r>
            <a:r>
              <a:rPr sz="2000" spc="-25" dirty="0">
                <a:latin typeface="Times New Roman"/>
                <a:cs typeface="Times New Roman"/>
              </a:rPr>
              <a:t> </a:t>
            </a:r>
            <a:r>
              <a:rPr sz="2000" spc="-5" dirty="0">
                <a:latin typeface="Times New Roman"/>
                <a:cs typeface="Times New Roman"/>
              </a:rPr>
              <a:t>takes</a:t>
            </a:r>
            <a:r>
              <a:rPr sz="2000" spc="-10" dirty="0">
                <a:latin typeface="Times New Roman"/>
                <a:cs typeface="Times New Roman"/>
              </a:rPr>
              <a:t> </a:t>
            </a:r>
            <a:r>
              <a:rPr sz="2000" dirty="0">
                <a:latin typeface="Times New Roman"/>
                <a:cs typeface="Times New Roman"/>
              </a:rPr>
              <a:t>place.</a:t>
            </a:r>
            <a:r>
              <a:rPr sz="2000" spc="-20" dirty="0">
                <a:latin typeface="Times New Roman"/>
                <a:cs typeface="Times New Roman"/>
              </a:rPr>
              <a:t> </a:t>
            </a:r>
            <a:r>
              <a:rPr sz="2000" dirty="0">
                <a:latin typeface="Times New Roman"/>
                <a:cs typeface="Times New Roman"/>
              </a:rPr>
              <a:t>For</a:t>
            </a:r>
            <a:r>
              <a:rPr sz="2000" spc="-10" dirty="0">
                <a:latin typeface="Times New Roman"/>
                <a:cs typeface="Times New Roman"/>
              </a:rPr>
              <a:t> </a:t>
            </a:r>
            <a:r>
              <a:rPr sz="2000" spc="-5" dirty="0">
                <a:latin typeface="Times New Roman"/>
                <a:cs typeface="Times New Roman"/>
              </a:rPr>
              <a:t>fermentation</a:t>
            </a:r>
            <a:r>
              <a:rPr sz="2000" spc="-25" dirty="0">
                <a:latin typeface="Times New Roman"/>
                <a:cs typeface="Times New Roman"/>
              </a:rPr>
              <a:t> </a:t>
            </a:r>
            <a:r>
              <a:rPr sz="2000" dirty="0">
                <a:latin typeface="Times New Roman"/>
                <a:cs typeface="Times New Roman"/>
              </a:rPr>
              <a:t>process,</a:t>
            </a:r>
            <a:r>
              <a:rPr sz="2000" spc="-35" dirty="0">
                <a:latin typeface="Times New Roman"/>
                <a:cs typeface="Times New Roman"/>
              </a:rPr>
              <a:t> </a:t>
            </a:r>
            <a:r>
              <a:rPr sz="2000" spc="-5" dirty="0">
                <a:latin typeface="Times New Roman"/>
                <a:cs typeface="Times New Roman"/>
              </a:rPr>
              <a:t>air</a:t>
            </a:r>
            <a:r>
              <a:rPr sz="2000" spc="10" dirty="0">
                <a:latin typeface="Times New Roman"/>
                <a:cs typeface="Times New Roman"/>
              </a:rPr>
              <a:t> </a:t>
            </a:r>
            <a:r>
              <a:rPr sz="2000" spc="-5" dirty="0">
                <a:latin typeface="Times New Roman"/>
                <a:cs typeface="Times New Roman"/>
              </a:rPr>
              <a:t>is </a:t>
            </a:r>
            <a:r>
              <a:rPr sz="2000" dirty="0">
                <a:latin typeface="Times New Roman"/>
                <a:cs typeface="Times New Roman"/>
              </a:rPr>
              <a:t>allowed</a:t>
            </a:r>
            <a:endParaRPr sz="2000">
              <a:latin typeface="Times New Roman"/>
              <a:cs typeface="Times New Roman"/>
            </a:endParaRPr>
          </a:p>
          <a:p>
            <a:pPr marL="558800">
              <a:lnSpc>
                <a:spcPct val="100000"/>
              </a:lnSpc>
              <a:spcBef>
                <a:spcPts val="1200"/>
              </a:spcBef>
            </a:pP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flow</a:t>
            </a:r>
            <a:r>
              <a:rPr sz="2000" spc="-10" dirty="0">
                <a:latin typeface="Times New Roman"/>
                <a:cs typeface="Times New Roman"/>
              </a:rPr>
              <a:t> </a:t>
            </a:r>
            <a:r>
              <a:rPr sz="2000" dirty="0">
                <a:latin typeface="Times New Roman"/>
                <a:cs typeface="Times New Roman"/>
              </a:rPr>
              <a:t>through</a:t>
            </a:r>
            <a:r>
              <a:rPr sz="2000" spc="-35" dirty="0">
                <a:latin typeface="Times New Roman"/>
                <a:cs typeface="Times New Roman"/>
              </a:rPr>
              <a:t> </a:t>
            </a:r>
            <a:r>
              <a:rPr sz="2000" dirty="0">
                <a:latin typeface="Times New Roman"/>
                <a:cs typeface="Times New Roman"/>
              </a:rPr>
              <a:t>the</a:t>
            </a:r>
            <a:r>
              <a:rPr sz="2000" spc="-5" dirty="0">
                <a:latin typeface="Times New Roman"/>
                <a:cs typeface="Times New Roman"/>
              </a:rPr>
              <a:t> fermenter</a:t>
            </a:r>
            <a:r>
              <a:rPr sz="2000" spc="-25"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ensure</a:t>
            </a:r>
            <a:r>
              <a:rPr sz="2000" spc="-3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presence</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yeast.)</a:t>
            </a:r>
            <a:endParaRPr sz="2000">
              <a:latin typeface="Times New Roman"/>
              <a:cs typeface="Times New Roman"/>
            </a:endParaRPr>
          </a:p>
          <a:p>
            <a:pPr marL="558800" marR="970280" indent="-457200">
              <a:lnSpc>
                <a:spcPct val="150000"/>
              </a:lnSpc>
              <a:buAutoNum type="arabicPeriod" startAt="5"/>
              <a:tabLst>
                <a:tab pos="558165" algn="l"/>
                <a:tab pos="558800" algn="l"/>
              </a:tabLst>
            </a:pPr>
            <a:r>
              <a:rPr sz="2000" i="1" dirty="0">
                <a:latin typeface="Times New Roman"/>
                <a:cs typeface="Times New Roman"/>
              </a:rPr>
              <a:t>Fermentation</a:t>
            </a:r>
            <a:r>
              <a:rPr sz="2000" i="1" spc="-30" dirty="0">
                <a:latin typeface="Times New Roman"/>
                <a:cs typeface="Times New Roman"/>
              </a:rPr>
              <a:t> </a:t>
            </a:r>
            <a:r>
              <a:rPr sz="2000" i="1" spc="-5" dirty="0">
                <a:latin typeface="Times New Roman"/>
                <a:cs typeface="Times New Roman"/>
              </a:rPr>
              <a:t>time:</a:t>
            </a:r>
            <a:r>
              <a:rPr sz="2000" i="1" spc="20" dirty="0">
                <a:latin typeface="Times New Roman"/>
                <a:cs typeface="Times New Roman"/>
              </a:rPr>
              <a:t> </a:t>
            </a:r>
            <a:r>
              <a:rPr sz="2000" spc="-5" dirty="0">
                <a:latin typeface="Times New Roman"/>
                <a:cs typeface="Times New Roman"/>
              </a:rPr>
              <a:t>(Simple</a:t>
            </a:r>
            <a:r>
              <a:rPr sz="2000" dirty="0">
                <a:latin typeface="Times New Roman"/>
                <a:cs typeface="Times New Roman"/>
              </a:rPr>
              <a:t> </a:t>
            </a:r>
            <a:r>
              <a:rPr sz="2000" spc="-5" dirty="0">
                <a:latin typeface="Times New Roman"/>
                <a:cs typeface="Times New Roman"/>
              </a:rPr>
              <a:t>fermentation</a:t>
            </a:r>
            <a:r>
              <a:rPr sz="2000" spc="-35" dirty="0">
                <a:latin typeface="Times New Roman"/>
                <a:cs typeface="Times New Roman"/>
              </a:rPr>
              <a:t> </a:t>
            </a:r>
            <a:r>
              <a:rPr sz="2000" dirty="0">
                <a:latin typeface="Times New Roman"/>
                <a:cs typeface="Times New Roman"/>
              </a:rPr>
              <a:t>process</a:t>
            </a:r>
            <a:r>
              <a:rPr sz="2000" spc="-25" dirty="0">
                <a:latin typeface="Times New Roman"/>
                <a:cs typeface="Times New Roman"/>
              </a:rPr>
              <a:t> </a:t>
            </a:r>
            <a:r>
              <a:rPr sz="2000" dirty="0">
                <a:latin typeface="Times New Roman"/>
                <a:cs typeface="Times New Roman"/>
              </a:rPr>
              <a:t>requires</a:t>
            </a:r>
            <a:r>
              <a:rPr sz="2000" spc="-30" dirty="0">
                <a:latin typeface="Times New Roman"/>
                <a:cs typeface="Times New Roman"/>
              </a:rPr>
              <a:t> </a:t>
            </a:r>
            <a:r>
              <a:rPr sz="2000" dirty="0">
                <a:latin typeface="Times New Roman"/>
                <a:cs typeface="Times New Roman"/>
              </a:rPr>
              <a:t>36</a:t>
            </a:r>
            <a:r>
              <a:rPr sz="2000" spc="-5" dirty="0">
                <a:latin typeface="Times New Roman"/>
                <a:cs typeface="Times New Roman"/>
              </a:rPr>
              <a:t> </a:t>
            </a:r>
            <a:r>
              <a:rPr sz="2000" dirty="0">
                <a:latin typeface="Times New Roman"/>
                <a:cs typeface="Times New Roman"/>
              </a:rPr>
              <a:t>to 48 hours. </a:t>
            </a:r>
            <a:r>
              <a:rPr sz="2000" spc="-484" dirty="0">
                <a:latin typeface="Times New Roman"/>
                <a:cs typeface="Times New Roman"/>
              </a:rPr>
              <a:t> </a:t>
            </a:r>
            <a:r>
              <a:rPr sz="2000" dirty="0">
                <a:latin typeface="Times New Roman"/>
                <a:cs typeface="Times New Roman"/>
              </a:rPr>
              <a:t>However</a:t>
            </a:r>
            <a:r>
              <a:rPr sz="2000" spc="-35" dirty="0">
                <a:latin typeface="Times New Roman"/>
                <a:cs typeface="Times New Roman"/>
              </a:rPr>
              <a:t> </a:t>
            </a:r>
            <a:r>
              <a:rPr sz="2000" dirty="0">
                <a:latin typeface="Times New Roman"/>
                <a:cs typeface="Times New Roman"/>
              </a:rPr>
              <a:t>new technology</a:t>
            </a:r>
            <a:r>
              <a:rPr sz="2000" spc="-45" dirty="0">
                <a:latin typeface="Times New Roman"/>
                <a:cs typeface="Times New Roman"/>
              </a:rPr>
              <a:t> </a:t>
            </a:r>
            <a:r>
              <a:rPr sz="2000" dirty="0">
                <a:latin typeface="Times New Roman"/>
                <a:cs typeface="Times New Roman"/>
              </a:rPr>
              <a:t>requires</a:t>
            </a:r>
            <a:r>
              <a:rPr sz="2000" spc="-40" dirty="0">
                <a:latin typeface="Times New Roman"/>
                <a:cs typeface="Times New Roman"/>
              </a:rPr>
              <a:t> </a:t>
            </a:r>
            <a:r>
              <a:rPr sz="2000" dirty="0">
                <a:latin typeface="Times New Roman"/>
                <a:cs typeface="Times New Roman"/>
              </a:rPr>
              <a:t>1 </a:t>
            </a:r>
            <a:r>
              <a:rPr sz="2000" spc="-5" dirty="0">
                <a:latin typeface="Times New Roman"/>
                <a:cs typeface="Times New Roman"/>
              </a:rPr>
              <a:t>to</a:t>
            </a:r>
            <a:r>
              <a:rPr sz="2000" dirty="0">
                <a:latin typeface="Times New Roman"/>
                <a:cs typeface="Times New Roman"/>
              </a:rPr>
              <a:t> 5 hours.</a:t>
            </a:r>
            <a:r>
              <a:rPr sz="2000" spc="-40" dirty="0">
                <a:latin typeface="Times New Roman"/>
                <a:cs typeface="Times New Roman"/>
              </a:rPr>
              <a:t> </a:t>
            </a:r>
            <a:r>
              <a:rPr sz="2000" dirty="0">
                <a:latin typeface="Times New Roman"/>
                <a:cs typeface="Times New Roman"/>
              </a:rPr>
              <a:t>) .</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500437" y="681037"/>
            <a:ext cx="4278630" cy="4735830"/>
            <a:chOff x="3500437" y="681037"/>
            <a:chExt cx="4278630" cy="4735830"/>
          </a:xfrm>
        </p:grpSpPr>
        <p:sp>
          <p:nvSpPr>
            <p:cNvPr id="3" name="object 3"/>
            <p:cNvSpPr/>
            <p:nvPr/>
          </p:nvSpPr>
          <p:spPr>
            <a:xfrm>
              <a:off x="3656076" y="687324"/>
              <a:ext cx="3175" cy="4572000"/>
            </a:xfrm>
            <a:custGeom>
              <a:avLst/>
              <a:gdLst/>
              <a:ahLst/>
              <a:cxnLst/>
              <a:rect l="l" t="t" r="r" b="b"/>
              <a:pathLst>
                <a:path w="3175" h="4572000">
                  <a:moveTo>
                    <a:pt x="3175" y="0"/>
                  </a:moveTo>
                  <a:lnTo>
                    <a:pt x="0" y="4572000"/>
                  </a:lnTo>
                </a:path>
              </a:pathLst>
            </a:custGeom>
            <a:ln w="9144">
              <a:solidFill>
                <a:srgbClr val="497DBA"/>
              </a:solidFill>
            </a:ln>
          </p:spPr>
          <p:txBody>
            <a:bodyPr wrap="square" lIns="0" tIns="0" rIns="0" bIns="0" rtlCol="0"/>
            <a:lstStyle/>
            <a:p>
              <a:endParaRPr/>
            </a:p>
          </p:txBody>
        </p:sp>
        <p:sp>
          <p:nvSpPr>
            <p:cNvPr id="4" name="object 4"/>
            <p:cNvSpPr/>
            <p:nvPr/>
          </p:nvSpPr>
          <p:spPr>
            <a:xfrm>
              <a:off x="3657600" y="685800"/>
              <a:ext cx="4114800" cy="4573905"/>
            </a:xfrm>
            <a:custGeom>
              <a:avLst/>
              <a:gdLst/>
              <a:ahLst/>
              <a:cxnLst/>
              <a:rect l="l" t="t" r="r" b="b"/>
              <a:pathLst>
                <a:path w="4114800" h="4573905">
                  <a:moveTo>
                    <a:pt x="0" y="4572000"/>
                  </a:moveTo>
                  <a:lnTo>
                    <a:pt x="4114800" y="4573651"/>
                  </a:lnTo>
                </a:path>
                <a:path w="4114800" h="4573905">
                  <a:moveTo>
                    <a:pt x="0" y="0"/>
                  </a:moveTo>
                  <a:lnTo>
                    <a:pt x="4114800" y="1650"/>
                  </a:lnTo>
                </a:path>
              </a:pathLst>
            </a:custGeom>
            <a:ln w="9144">
              <a:solidFill>
                <a:srgbClr val="497DBA"/>
              </a:solidFill>
            </a:ln>
          </p:spPr>
          <p:txBody>
            <a:bodyPr wrap="square" lIns="0" tIns="0" rIns="0" bIns="0" rtlCol="0"/>
            <a:lstStyle/>
            <a:p>
              <a:endParaRPr/>
            </a:p>
          </p:txBody>
        </p:sp>
        <p:sp>
          <p:nvSpPr>
            <p:cNvPr id="5" name="object 5"/>
            <p:cNvSpPr/>
            <p:nvPr/>
          </p:nvSpPr>
          <p:spPr>
            <a:xfrm>
              <a:off x="4570475" y="687324"/>
              <a:ext cx="3203575" cy="4724400"/>
            </a:xfrm>
            <a:custGeom>
              <a:avLst/>
              <a:gdLst/>
              <a:ahLst/>
              <a:cxnLst/>
              <a:rect l="l" t="t" r="r" b="b"/>
              <a:pathLst>
                <a:path w="3203575" h="4724400">
                  <a:moveTo>
                    <a:pt x="3203575" y="0"/>
                  </a:moveTo>
                  <a:lnTo>
                    <a:pt x="3200400" y="4572000"/>
                  </a:lnTo>
                </a:path>
                <a:path w="3203575" h="4724400">
                  <a:moveTo>
                    <a:pt x="3175" y="4572000"/>
                  </a:moveTo>
                  <a:lnTo>
                    <a:pt x="0" y="4724400"/>
                  </a:lnTo>
                </a:path>
                <a:path w="3203575" h="4724400">
                  <a:moveTo>
                    <a:pt x="917575" y="4572000"/>
                  </a:moveTo>
                  <a:lnTo>
                    <a:pt x="915924" y="4722749"/>
                  </a:lnTo>
                </a:path>
                <a:path w="3203575" h="4724400">
                  <a:moveTo>
                    <a:pt x="1831975" y="4572000"/>
                  </a:moveTo>
                  <a:lnTo>
                    <a:pt x="1828800" y="4724400"/>
                  </a:lnTo>
                </a:path>
                <a:path w="3203575" h="4724400">
                  <a:moveTo>
                    <a:pt x="2746375" y="4572000"/>
                  </a:moveTo>
                  <a:lnTo>
                    <a:pt x="2744724" y="4722749"/>
                  </a:lnTo>
                </a:path>
              </a:pathLst>
            </a:custGeom>
            <a:ln w="9144">
              <a:solidFill>
                <a:srgbClr val="497DBA"/>
              </a:solidFill>
            </a:ln>
          </p:spPr>
          <p:txBody>
            <a:bodyPr wrap="square" lIns="0" tIns="0" rIns="0" bIns="0" rtlCol="0"/>
            <a:lstStyle/>
            <a:p>
              <a:endParaRPr/>
            </a:p>
          </p:txBody>
        </p:sp>
        <p:sp>
          <p:nvSpPr>
            <p:cNvPr id="6" name="object 6"/>
            <p:cNvSpPr/>
            <p:nvPr/>
          </p:nvSpPr>
          <p:spPr>
            <a:xfrm>
              <a:off x="3505200" y="1600200"/>
              <a:ext cx="152400" cy="2745105"/>
            </a:xfrm>
            <a:custGeom>
              <a:avLst/>
              <a:gdLst/>
              <a:ahLst/>
              <a:cxnLst/>
              <a:rect l="l" t="t" r="r" b="b"/>
              <a:pathLst>
                <a:path w="152400" h="2745104">
                  <a:moveTo>
                    <a:pt x="0" y="2743200"/>
                  </a:moveTo>
                  <a:lnTo>
                    <a:pt x="152400" y="2744724"/>
                  </a:lnTo>
                </a:path>
                <a:path w="152400" h="2745104">
                  <a:moveTo>
                    <a:pt x="0" y="1828800"/>
                  </a:moveTo>
                  <a:lnTo>
                    <a:pt x="152400" y="1830324"/>
                  </a:lnTo>
                </a:path>
                <a:path w="152400" h="2745104">
                  <a:moveTo>
                    <a:pt x="0" y="914400"/>
                  </a:moveTo>
                  <a:lnTo>
                    <a:pt x="152400" y="916051"/>
                  </a:lnTo>
                </a:path>
                <a:path w="152400" h="2745104">
                  <a:moveTo>
                    <a:pt x="0" y="0"/>
                  </a:moveTo>
                  <a:lnTo>
                    <a:pt x="152400" y="1650"/>
                  </a:lnTo>
                </a:path>
              </a:pathLst>
            </a:custGeom>
            <a:ln w="9144">
              <a:solidFill>
                <a:srgbClr val="497DBA"/>
              </a:solidFill>
            </a:ln>
          </p:spPr>
          <p:txBody>
            <a:bodyPr wrap="square" lIns="0" tIns="0" rIns="0" bIns="0" rtlCol="0"/>
            <a:lstStyle/>
            <a:p>
              <a:endParaRPr/>
            </a:p>
          </p:txBody>
        </p:sp>
      </p:grpSp>
      <p:sp>
        <p:nvSpPr>
          <p:cNvPr id="7" name="object 7"/>
          <p:cNvSpPr txBox="1"/>
          <p:nvPr/>
        </p:nvSpPr>
        <p:spPr>
          <a:xfrm>
            <a:off x="3584575" y="5282565"/>
            <a:ext cx="11493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0</a:t>
            </a:r>
            <a:endParaRPr sz="1400">
              <a:latin typeface="Times New Roman"/>
              <a:cs typeface="Times New Roman"/>
            </a:endParaRPr>
          </a:p>
        </p:txBody>
      </p:sp>
      <p:sp>
        <p:nvSpPr>
          <p:cNvPr id="8" name="object 8"/>
          <p:cNvSpPr txBox="1"/>
          <p:nvPr/>
        </p:nvSpPr>
        <p:spPr>
          <a:xfrm>
            <a:off x="4452873" y="5285994"/>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10</a:t>
            </a:r>
            <a:endParaRPr sz="1400">
              <a:latin typeface="Times New Roman"/>
              <a:cs typeface="Times New Roman"/>
            </a:endParaRPr>
          </a:p>
        </p:txBody>
      </p:sp>
      <p:sp>
        <p:nvSpPr>
          <p:cNvPr id="9" name="object 9"/>
          <p:cNvSpPr txBox="1"/>
          <p:nvPr/>
        </p:nvSpPr>
        <p:spPr>
          <a:xfrm>
            <a:off x="5354828" y="5285994"/>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20</a:t>
            </a:r>
            <a:endParaRPr sz="1400">
              <a:latin typeface="Times New Roman"/>
              <a:cs typeface="Times New Roman"/>
            </a:endParaRPr>
          </a:p>
        </p:txBody>
      </p:sp>
      <p:sp>
        <p:nvSpPr>
          <p:cNvPr id="10" name="object 10"/>
          <p:cNvSpPr txBox="1"/>
          <p:nvPr/>
        </p:nvSpPr>
        <p:spPr>
          <a:xfrm>
            <a:off x="7260081" y="5285994"/>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40</a:t>
            </a:r>
            <a:endParaRPr sz="1400">
              <a:latin typeface="Times New Roman"/>
              <a:cs typeface="Times New Roman"/>
            </a:endParaRPr>
          </a:p>
        </p:txBody>
      </p:sp>
      <p:sp>
        <p:nvSpPr>
          <p:cNvPr id="11" name="object 11"/>
          <p:cNvSpPr txBox="1"/>
          <p:nvPr/>
        </p:nvSpPr>
        <p:spPr>
          <a:xfrm>
            <a:off x="3355975" y="4218813"/>
            <a:ext cx="20574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25</a:t>
            </a:r>
            <a:endParaRPr sz="1400">
              <a:latin typeface="Times New Roman"/>
              <a:cs typeface="Times New Roman"/>
            </a:endParaRPr>
          </a:p>
        </p:txBody>
      </p:sp>
      <p:sp>
        <p:nvSpPr>
          <p:cNvPr id="12" name="object 12"/>
          <p:cNvSpPr txBox="1"/>
          <p:nvPr/>
        </p:nvSpPr>
        <p:spPr>
          <a:xfrm>
            <a:off x="3355975" y="3304158"/>
            <a:ext cx="205740"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Times New Roman"/>
                <a:cs typeface="Times New Roman"/>
              </a:rPr>
              <a:t>50</a:t>
            </a:r>
            <a:endParaRPr sz="1400">
              <a:latin typeface="Times New Roman"/>
              <a:cs typeface="Times New Roman"/>
            </a:endParaRPr>
          </a:p>
        </p:txBody>
      </p:sp>
      <p:sp>
        <p:nvSpPr>
          <p:cNvPr id="13" name="object 13"/>
          <p:cNvSpPr txBox="1"/>
          <p:nvPr/>
        </p:nvSpPr>
        <p:spPr>
          <a:xfrm>
            <a:off x="3373373" y="2389758"/>
            <a:ext cx="205740"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Times New Roman"/>
                <a:cs typeface="Times New Roman"/>
              </a:rPr>
              <a:t>75</a:t>
            </a:r>
            <a:endParaRPr sz="1400">
              <a:latin typeface="Times New Roman"/>
              <a:cs typeface="Times New Roman"/>
            </a:endParaRPr>
          </a:p>
        </p:txBody>
      </p:sp>
      <p:sp>
        <p:nvSpPr>
          <p:cNvPr id="14" name="object 14"/>
          <p:cNvSpPr txBox="1"/>
          <p:nvPr/>
        </p:nvSpPr>
        <p:spPr>
          <a:xfrm>
            <a:off x="3279775" y="1474977"/>
            <a:ext cx="295275"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Times New Roman"/>
                <a:cs typeface="Times New Roman"/>
              </a:rPr>
              <a:t>100</a:t>
            </a:r>
            <a:endParaRPr sz="1400">
              <a:latin typeface="Times New Roman"/>
              <a:cs typeface="Times New Roman"/>
            </a:endParaRPr>
          </a:p>
        </p:txBody>
      </p:sp>
      <p:sp>
        <p:nvSpPr>
          <p:cNvPr id="15" name="object 15"/>
          <p:cNvSpPr txBox="1"/>
          <p:nvPr/>
        </p:nvSpPr>
        <p:spPr>
          <a:xfrm>
            <a:off x="3355975" y="636777"/>
            <a:ext cx="295275"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Times New Roman"/>
                <a:cs typeface="Times New Roman"/>
              </a:rPr>
              <a:t>125</a:t>
            </a:r>
            <a:endParaRPr sz="1400">
              <a:latin typeface="Times New Roman"/>
              <a:cs typeface="Times New Roman"/>
            </a:endParaRPr>
          </a:p>
        </p:txBody>
      </p:sp>
      <p:sp>
        <p:nvSpPr>
          <p:cNvPr id="16" name="object 16"/>
          <p:cNvSpPr/>
          <p:nvPr/>
        </p:nvSpPr>
        <p:spPr>
          <a:xfrm>
            <a:off x="3643884" y="839724"/>
            <a:ext cx="3910965" cy="4333240"/>
          </a:xfrm>
          <a:custGeom>
            <a:avLst/>
            <a:gdLst/>
            <a:ahLst/>
            <a:cxnLst/>
            <a:rect l="l" t="t" r="r" b="b"/>
            <a:pathLst>
              <a:path w="3910965" h="4333240">
                <a:moveTo>
                  <a:pt x="0" y="4151376"/>
                </a:moveTo>
                <a:lnTo>
                  <a:pt x="18815" y="4147891"/>
                </a:lnTo>
                <a:lnTo>
                  <a:pt x="37655" y="4144549"/>
                </a:lnTo>
                <a:lnTo>
                  <a:pt x="56399" y="4140874"/>
                </a:lnTo>
                <a:lnTo>
                  <a:pt x="101838" y="4128170"/>
                </a:lnTo>
                <a:lnTo>
                  <a:pt x="155082" y="4109922"/>
                </a:lnTo>
                <a:lnTo>
                  <a:pt x="195337" y="4085943"/>
                </a:lnTo>
                <a:lnTo>
                  <a:pt x="254762" y="4061459"/>
                </a:lnTo>
                <a:lnTo>
                  <a:pt x="301940" y="4035182"/>
                </a:lnTo>
                <a:lnTo>
                  <a:pt x="304475" y="4031585"/>
                </a:lnTo>
                <a:lnTo>
                  <a:pt x="300910" y="4031265"/>
                </a:lnTo>
                <a:lnTo>
                  <a:pt x="297196" y="4031910"/>
                </a:lnTo>
                <a:lnTo>
                  <a:pt x="299285" y="4031206"/>
                </a:lnTo>
                <a:lnTo>
                  <a:pt x="313128" y="4026841"/>
                </a:lnTo>
                <a:lnTo>
                  <a:pt x="344677" y="4016502"/>
                </a:lnTo>
                <a:lnTo>
                  <a:pt x="356113" y="4009229"/>
                </a:lnTo>
                <a:lnTo>
                  <a:pt x="367680" y="4002135"/>
                </a:lnTo>
                <a:lnTo>
                  <a:pt x="378985" y="3994731"/>
                </a:lnTo>
                <a:lnTo>
                  <a:pt x="389636" y="3986529"/>
                </a:lnTo>
                <a:lnTo>
                  <a:pt x="404502" y="3971163"/>
                </a:lnTo>
                <a:lnTo>
                  <a:pt x="418179" y="3954367"/>
                </a:lnTo>
                <a:lnTo>
                  <a:pt x="432569" y="3938666"/>
                </a:lnTo>
                <a:lnTo>
                  <a:pt x="449579" y="3926586"/>
                </a:lnTo>
                <a:lnTo>
                  <a:pt x="464806" y="3919402"/>
                </a:lnTo>
                <a:lnTo>
                  <a:pt x="480139" y="3912457"/>
                </a:lnTo>
                <a:lnTo>
                  <a:pt x="495210" y="3905083"/>
                </a:lnTo>
                <a:lnTo>
                  <a:pt x="509650" y="3896614"/>
                </a:lnTo>
                <a:lnTo>
                  <a:pt x="517727" y="3889877"/>
                </a:lnTo>
                <a:lnTo>
                  <a:pt x="524922" y="3882056"/>
                </a:lnTo>
                <a:lnTo>
                  <a:pt x="531975" y="3874021"/>
                </a:lnTo>
                <a:lnTo>
                  <a:pt x="539623" y="3866642"/>
                </a:lnTo>
                <a:lnTo>
                  <a:pt x="572926" y="3838860"/>
                </a:lnTo>
                <a:lnTo>
                  <a:pt x="591835" y="3825367"/>
                </a:lnTo>
                <a:lnTo>
                  <a:pt x="610864" y="3817493"/>
                </a:lnTo>
                <a:lnTo>
                  <a:pt x="644525" y="3806571"/>
                </a:lnTo>
                <a:lnTo>
                  <a:pt x="651833" y="3798958"/>
                </a:lnTo>
                <a:lnTo>
                  <a:pt x="685343" y="3768683"/>
                </a:lnTo>
                <a:lnTo>
                  <a:pt x="708179" y="3754185"/>
                </a:lnTo>
                <a:lnTo>
                  <a:pt x="719454" y="3746627"/>
                </a:lnTo>
                <a:lnTo>
                  <a:pt x="734536" y="3735548"/>
                </a:lnTo>
                <a:lnTo>
                  <a:pt x="749426" y="3724195"/>
                </a:lnTo>
                <a:lnTo>
                  <a:pt x="764317" y="3712819"/>
                </a:lnTo>
                <a:lnTo>
                  <a:pt x="779399" y="3701669"/>
                </a:lnTo>
                <a:lnTo>
                  <a:pt x="790638" y="3694217"/>
                </a:lnTo>
                <a:lnTo>
                  <a:pt x="802163" y="3687111"/>
                </a:lnTo>
                <a:lnTo>
                  <a:pt x="813546" y="3679791"/>
                </a:lnTo>
                <a:lnTo>
                  <a:pt x="849801" y="3650091"/>
                </a:lnTo>
                <a:lnTo>
                  <a:pt x="870632" y="3627021"/>
                </a:lnTo>
                <a:lnTo>
                  <a:pt x="866841" y="3626905"/>
                </a:lnTo>
                <a:lnTo>
                  <a:pt x="861567" y="3627405"/>
                </a:lnTo>
                <a:lnTo>
                  <a:pt x="857140" y="3626620"/>
                </a:lnTo>
                <a:lnTo>
                  <a:pt x="894501" y="3572573"/>
                </a:lnTo>
                <a:lnTo>
                  <a:pt x="929258" y="3536823"/>
                </a:lnTo>
                <a:lnTo>
                  <a:pt x="952738" y="3515201"/>
                </a:lnTo>
                <a:lnTo>
                  <a:pt x="964102" y="3504068"/>
                </a:lnTo>
                <a:lnTo>
                  <a:pt x="974216" y="3491865"/>
                </a:lnTo>
                <a:lnTo>
                  <a:pt x="982811" y="3477569"/>
                </a:lnTo>
                <a:lnTo>
                  <a:pt x="989917" y="3462369"/>
                </a:lnTo>
                <a:lnTo>
                  <a:pt x="996666" y="3446930"/>
                </a:lnTo>
                <a:lnTo>
                  <a:pt x="1004188" y="3431921"/>
                </a:lnTo>
                <a:lnTo>
                  <a:pt x="1026281" y="3397898"/>
                </a:lnTo>
                <a:lnTo>
                  <a:pt x="1060586" y="3351172"/>
                </a:lnTo>
                <a:lnTo>
                  <a:pt x="1090120" y="3311810"/>
                </a:lnTo>
                <a:lnTo>
                  <a:pt x="1114153" y="3280021"/>
                </a:lnTo>
                <a:lnTo>
                  <a:pt x="1124077" y="3266948"/>
                </a:lnTo>
                <a:lnTo>
                  <a:pt x="1135655" y="3231375"/>
                </a:lnTo>
                <a:lnTo>
                  <a:pt x="1169035" y="3192018"/>
                </a:lnTo>
                <a:lnTo>
                  <a:pt x="1202340" y="3133645"/>
                </a:lnTo>
                <a:lnTo>
                  <a:pt x="1228978" y="3072130"/>
                </a:lnTo>
                <a:lnTo>
                  <a:pt x="1235328" y="3049127"/>
                </a:lnTo>
                <a:lnTo>
                  <a:pt x="1238908" y="3037822"/>
                </a:lnTo>
                <a:lnTo>
                  <a:pt x="1243964" y="3027172"/>
                </a:lnTo>
                <a:lnTo>
                  <a:pt x="1250523" y="3018952"/>
                </a:lnTo>
                <a:lnTo>
                  <a:pt x="1258427" y="3011804"/>
                </a:lnTo>
                <a:lnTo>
                  <a:pt x="1266592" y="3004847"/>
                </a:lnTo>
                <a:lnTo>
                  <a:pt x="1273937" y="2997200"/>
                </a:lnTo>
                <a:lnTo>
                  <a:pt x="1294999" y="2970138"/>
                </a:lnTo>
                <a:lnTo>
                  <a:pt x="1304787" y="2956058"/>
                </a:lnTo>
                <a:lnTo>
                  <a:pt x="1306768" y="2951226"/>
                </a:lnTo>
                <a:lnTo>
                  <a:pt x="1304410" y="2951906"/>
                </a:lnTo>
                <a:lnTo>
                  <a:pt x="1301178" y="2954364"/>
                </a:lnTo>
                <a:lnTo>
                  <a:pt x="1300541" y="2954866"/>
                </a:lnTo>
                <a:lnTo>
                  <a:pt x="1305965" y="2949676"/>
                </a:lnTo>
                <a:lnTo>
                  <a:pt x="1320918" y="2935060"/>
                </a:lnTo>
                <a:lnTo>
                  <a:pt x="1348866" y="2907284"/>
                </a:lnTo>
                <a:lnTo>
                  <a:pt x="1356461" y="2888557"/>
                </a:lnTo>
                <a:lnTo>
                  <a:pt x="1364091" y="2869866"/>
                </a:lnTo>
                <a:lnTo>
                  <a:pt x="1371601" y="2851151"/>
                </a:lnTo>
                <a:lnTo>
                  <a:pt x="1378839" y="2832354"/>
                </a:lnTo>
                <a:lnTo>
                  <a:pt x="1382466" y="2820989"/>
                </a:lnTo>
                <a:lnTo>
                  <a:pt x="1385569" y="2809446"/>
                </a:lnTo>
                <a:lnTo>
                  <a:pt x="1389054" y="2798117"/>
                </a:lnTo>
                <a:lnTo>
                  <a:pt x="1393825" y="2787396"/>
                </a:lnTo>
                <a:lnTo>
                  <a:pt x="1407783" y="2764274"/>
                </a:lnTo>
                <a:lnTo>
                  <a:pt x="1422908" y="2741866"/>
                </a:lnTo>
                <a:lnTo>
                  <a:pt x="1438509" y="2719744"/>
                </a:lnTo>
                <a:lnTo>
                  <a:pt x="1453895" y="2697479"/>
                </a:lnTo>
                <a:lnTo>
                  <a:pt x="1461615" y="2686327"/>
                </a:lnTo>
                <a:lnTo>
                  <a:pt x="1469548" y="2675318"/>
                </a:lnTo>
                <a:lnTo>
                  <a:pt x="1477148" y="2664118"/>
                </a:lnTo>
                <a:lnTo>
                  <a:pt x="1483867" y="2652395"/>
                </a:lnTo>
                <a:lnTo>
                  <a:pt x="1498145" y="2622071"/>
                </a:lnTo>
                <a:lnTo>
                  <a:pt x="1511982" y="2591450"/>
                </a:lnTo>
                <a:lnTo>
                  <a:pt x="1526748" y="2561330"/>
                </a:lnTo>
                <a:lnTo>
                  <a:pt x="1543812" y="2532506"/>
                </a:lnTo>
                <a:lnTo>
                  <a:pt x="1551531" y="2521428"/>
                </a:lnTo>
                <a:lnTo>
                  <a:pt x="1559464" y="2510456"/>
                </a:lnTo>
                <a:lnTo>
                  <a:pt x="1567064" y="2499270"/>
                </a:lnTo>
                <a:lnTo>
                  <a:pt x="1573783" y="2487549"/>
                </a:lnTo>
                <a:lnTo>
                  <a:pt x="1578197" y="2476613"/>
                </a:lnTo>
                <a:lnTo>
                  <a:pt x="1581562" y="2465212"/>
                </a:lnTo>
                <a:lnTo>
                  <a:pt x="1584785" y="2453741"/>
                </a:lnTo>
                <a:lnTo>
                  <a:pt x="1588769" y="2442591"/>
                </a:lnTo>
                <a:lnTo>
                  <a:pt x="1595739" y="2427349"/>
                </a:lnTo>
                <a:lnTo>
                  <a:pt x="1603279" y="2412380"/>
                </a:lnTo>
                <a:lnTo>
                  <a:pt x="1611058" y="2397531"/>
                </a:lnTo>
                <a:lnTo>
                  <a:pt x="1618741" y="2382647"/>
                </a:lnTo>
                <a:lnTo>
                  <a:pt x="1621905" y="2363741"/>
                </a:lnTo>
                <a:lnTo>
                  <a:pt x="1624710" y="2344753"/>
                </a:lnTo>
                <a:lnTo>
                  <a:pt x="1628278" y="2325979"/>
                </a:lnTo>
                <a:lnTo>
                  <a:pt x="1633727" y="2307716"/>
                </a:lnTo>
                <a:lnTo>
                  <a:pt x="1639947" y="2295834"/>
                </a:lnTo>
                <a:lnTo>
                  <a:pt x="1648047" y="2284952"/>
                </a:lnTo>
                <a:lnTo>
                  <a:pt x="1656480" y="2274212"/>
                </a:lnTo>
                <a:lnTo>
                  <a:pt x="1663700" y="2262759"/>
                </a:lnTo>
                <a:lnTo>
                  <a:pt x="1667988" y="2251715"/>
                </a:lnTo>
                <a:lnTo>
                  <a:pt x="1671145" y="2240232"/>
                </a:lnTo>
                <a:lnTo>
                  <a:pt x="1674326" y="2228772"/>
                </a:lnTo>
                <a:lnTo>
                  <a:pt x="1693572" y="2194034"/>
                </a:lnTo>
                <a:lnTo>
                  <a:pt x="1716436" y="2162159"/>
                </a:lnTo>
                <a:lnTo>
                  <a:pt x="1753615" y="2112899"/>
                </a:lnTo>
                <a:lnTo>
                  <a:pt x="1762338" y="2076355"/>
                </a:lnTo>
                <a:lnTo>
                  <a:pt x="1766268" y="2058036"/>
                </a:lnTo>
                <a:lnTo>
                  <a:pt x="1767626" y="2052174"/>
                </a:lnTo>
                <a:lnTo>
                  <a:pt x="1768633" y="2053002"/>
                </a:lnTo>
                <a:lnTo>
                  <a:pt x="1771510" y="2054753"/>
                </a:lnTo>
                <a:lnTo>
                  <a:pt x="1813560" y="2007870"/>
                </a:lnTo>
                <a:lnTo>
                  <a:pt x="1824811" y="1974258"/>
                </a:lnTo>
                <a:lnTo>
                  <a:pt x="1828545" y="1962912"/>
                </a:lnTo>
                <a:lnTo>
                  <a:pt x="1835657" y="1947795"/>
                </a:lnTo>
                <a:lnTo>
                  <a:pt x="1843436" y="1932939"/>
                </a:lnTo>
                <a:lnTo>
                  <a:pt x="1851263" y="1918084"/>
                </a:lnTo>
                <a:lnTo>
                  <a:pt x="1858517" y="1902967"/>
                </a:lnTo>
                <a:lnTo>
                  <a:pt x="1876249" y="1861429"/>
                </a:lnTo>
                <a:lnTo>
                  <a:pt x="1883993" y="1840700"/>
                </a:lnTo>
                <a:lnTo>
                  <a:pt x="1886918" y="1831641"/>
                </a:lnTo>
                <a:lnTo>
                  <a:pt x="1890192" y="1825112"/>
                </a:lnTo>
                <a:lnTo>
                  <a:pt x="1898984" y="1811971"/>
                </a:lnTo>
                <a:lnTo>
                  <a:pt x="1918462" y="1783079"/>
                </a:lnTo>
                <a:lnTo>
                  <a:pt x="1927647" y="1755009"/>
                </a:lnTo>
                <a:lnTo>
                  <a:pt x="1947876" y="1704534"/>
                </a:lnTo>
                <a:lnTo>
                  <a:pt x="1970014" y="1669905"/>
                </a:lnTo>
                <a:lnTo>
                  <a:pt x="1985583" y="1655407"/>
                </a:lnTo>
                <a:lnTo>
                  <a:pt x="1993391" y="1648205"/>
                </a:lnTo>
                <a:lnTo>
                  <a:pt x="2003772" y="1616656"/>
                </a:lnTo>
                <a:lnTo>
                  <a:pt x="2008167" y="1602813"/>
                </a:lnTo>
                <a:lnTo>
                  <a:pt x="2008889" y="1600724"/>
                </a:lnTo>
                <a:lnTo>
                  <a:pt x="2008251" y="1604438"/>
                </a:lnTo>
                <a:lnTo>
                  <a:pt x="2008565" y="1608003"/>
                </a:lnTo>
                <a:lnTo>
                  <a:pt x="2012144" y="1605468"/>
                </a:lnTo>
                <a:lnTo>
                  <a:pt x="2038350" y="1558289"/>
                </a:lnTo>
                <a:lnTo>
                  <a:pt x="2049047" y="1524250"/>
                </a:lnTo>
                <a:lnTo>
                  <a:pt x="2053336" y="1513204"/>
                </a:lnTo>
                <a:lnTo>
                  <a:pt x="2063896" y="1494103"/>
                </a:lnTo>
                <a:lnTo>
                  <a:pt x="2075433" y="1475549"/>
                </a:lnTo>
                <a:lnTo>
                  <a:pt x="2087161" y="1457090"/>
                </a:lnTo>
                <a:lnTo>
                  <a:pt x="2098293" y="1438275"/>
                </a:lnTo>
                <a:lnTo>
                  <a:pt x="2105763" y="1423265"/>
                </a:lnTo>
                <a:lnTo>
                  <a:pt x="2112517" y="1407826"/>
                </a:lnTo>
                <a:lnTo>
                  <a:pt x="2119653" y="1392626"/>
                </a:lnTo>
                <a:lnTo>
                  <a:pt x="2128266" y="1378330"/>
                </a:lnTo>
                <a:lnTo>
                  <a:pt x="2138576" y="1366305"/>
                </a:lnTo>
                <a:lnTo>
                  <a:pt x="2150268" y="1355471"/>
                </a:lnTo>
                <a:lnTo>
                  <a:pt x="2162198" y="1344826"/>
                </a:lnTo>
                <a:lnTo>
                  <a:pt x="2173224" y="1333373"/>
                </a:lnTo>
                <a:lnTo>
                  <a:pt x="2196119" y="1299922"/>
                </a:lnTo>
                <a:lnTo>
                  <a:pt x="2225151" y="1250616"/>
                </a:lnTo>
                <a:lnTo>
                  <a:pt x="2236182" y="1231747"/>
                </a:lnTo>
                <a:lnTo>
                  <a:pt x="2248154" y="1213485"/>
                </a:lnTo>
                <a:lnTo>
                  <a:pt x="2255087" y="1205480"/>
                </a:lnTo>
                <a:lnTo>
                  <a:pt x="2262949" y="1198308"/>
                </a:lnTo>
                <a:lnTo>
                  <a:pt x="2270906" y="1191232"/>
                </a:lnTo>
                <a:lnTo>
                  <a:pt x="2278126" y="1183513"/>
                </a:lnTo>
                <a:lnTo>
                  <a:pt x="2286113" y="1172594"/>
                </a:lnTo>
                <a:lnTo>
                  <a:pt x="2293445" y="1161224"/>
                </a:lnTo>
                <a:lnTo>
                  <a:pt x="2300610" y="1149758"/>
                </a:lnTo>
                <a:lnTo>
                  <a:pt x="2308098" y="1138554"/>
                </a:lnTo>
                <a:lnTo>
                  <a:pt x="2319248" y="1123473"/>
                </a:lnTo>
                <a:lnTo>
                  <a:pt x="2330624" y="1108582"/>
                </a:lnTo>
                <a:lnTo>
                  <a:pt x="2341977" y="1093692"/>
                </a:lnTo>
                <a:lnTo>
                  <a:pt x="2353055" y="1078611"/>
                </a:lnTo>
                <a:lnTo>
                  <a:pt x="2360705" y="1067407"/>
                </a:lnTo>
                <a:lnTo>
                  <a:pt x="2368057" y="1056036"/>
                </a:lnTo>
                <a:lnTo>
                  <a:pt x="2375433" y="1044713"/>
                </a:lnTo>
                <a:lnTo>
                  <a:pt x="2383154" y="1033652"/>
                </a:lnTo>
                <a:lnTo>
                  <a:pt x="2405669" y="1003720"/>
                </a:lnTo>
                <a:lnTo>
                  <a:pt x="2428684" y="974121"/>
                </a:lnTo>
                <a:lnTo>
                  <a:pt x="2451413" y="944284"/>
                </a:lnTo>
                <a:lnTo>
                  <a:pt x="2473070" y="913638"/>
                </a:lnTo>
                <a:lnTo>
                  <a:pt x="2480308" y="902237"/>
                </a:lnTo>
                <a:lnTo>
                  <a:pt x="2487437" y="890730"/>
                </a:lnTo>
                <a:lnTo>
                  <a:pt x="2494877" y="879437"/>
                </a:lnTo>
                <a:lnTo>
                  <a:pt x="2503042" y="868679"/>
                </a:lnTo>
                <a:lnTo>
                  <a:pt x="2513800" y="857065"/>
                </a:lnTo>
                <a:lnTo>
                  <a:pt x="2525379" y="846153"/>
                </a:lnTo>
                <a:lnTo>
                  <a:pt x="2537029" y="835265"/>
                </a:lnTo>
                <a:lnTo>
                  <a:pt x="2548001" y="823722"/>
                </a:lnTo>
                <a:lnTo>
                  <a:pt x="2582058" y="779055"/>
                </a:lnTo>
                <a:lnTo>
                  <a:pt x="2607040" y="740584"/>
                </a:lnTo>
                <a:lnTo>
                  <a:pt x="2614300" y="729148"/>
                </a:lnTo>
                <a:lnTo>
                  <a:pt x="2622930" y="718820"/>
                </a:lnTo>
                <a:lnTo>
                  <a:pt x="2633331" y="710368"/>
                </a:lnTo>
                <a:lnTo>
                  <a:pt x="2644886" y="703310"/>
                </a:lnTo>
                <a:lnTo>
                  <a:pt x="2656703" y="696513"/>
                </a:lnTo>
                <a:lnTo>
                  <a:pt x="2667889" y="688848"/>
                </a:lnTo>
                <a:lnTo>
                  <a:pt x="2675679" y="681718"/>
                </a:lnTo>
                <a:lnTo>
                  <a:pt x="2682875" y="673909"/>
                </a:lnTo>
                <a:lnTo>
                  <a:pt x="2690070" y="666077"/>
                </a:lnTo>
                <a:lnTo>
                  <a:pt x="2697861" y="658876"/>
                </a:lnTo>
                <a:lnTo>
                  <a:pt x="2708761" y="650888"/>
                </a:lnTo>
                <a:lnTo>
                  <a:pt x="2720101" y="643556"/>
                </a:lnTo>
                <a:lnTo>
                  <a:pt x="2731561" y="636391"/>
                </a:lnTo>
                <a:lnTo>
                  <a:pt x="2742818" y="628903"/>
                </a:lnTo>
                <a:lnTo>
                  <a:pt x="2788163" y="595685"/>
                </a:lnTo>
                <a:lnTo>
                  <a:pt x="2824275" y="563756"/>
                </a:lnTo>
                <a:lnTo>
                  <a:pt x="2835036" y="551306"/>
                </a:lnTo>
                <a:lnTo>
                  <a:pt x="2848393" y="540190"/>
                </a:lnTo>
                <a:lnTo>
                  <a:pt x="2877692" y="524001"/>
                </a:lnTo>
                <a:lnTo>
                  <a:pt x="2888557" y="519356"/>
                </a:lnTo>
                <a:lnTo>
                  <a:pt x="2899838" y="515699"/>
                </a:lnTo>
                <a:lnTo>
                  <a:pt x="2911286" y="512446"/>
                </a:lnTo>
                <a:lnTo>
                  <a:pt x="2922650" y="509015"/>
                </a:lnTo>
                <a:lnTo>
                  <a:pt x="2943374" y="487953"/>
                </a:lnTo>
                <a:lnTo>
                  <a:pt x="2951917" y="479514"/>
                </a:lnTo>
                <a:lnTo>
                  <a:pt x="2954868" y="478624"/>
                </a:lnTo>
                <a:lnTo>
                  <a:pt x="2958816" y="480209"/>
                </a:lnTo>
                <a:lnTo>
                  <a:pt x="2970351" y="479195"/>
                </a:lnTo>
                <a:lnTo>
                  <a:pt x="2996062" y="470507"/>
                </a:lnTo>
                <a:lnTo>
                  <a:pt x="3042539" y="449072"/>
                </a:lnTo>
                <a:lnTo>
                  <a:pt x="3080914" y="429492"/>
                </a:lnTo>
                <a:lnTo>
                  <a:pt x="3097990" y="420925"/>
                </a:lnTo>
                <a:lnTo>
                  <a:pt x="3113565" y="415192"/>
                </a:lnTo>
                <a:lnTo>
                  <a:pt x="3147441" y="404113"/>
                </a:lnTo>
                <a:lnTo>
                  <a:pt x="3179121" y="382479"/>
                </a:lnTo>
                <a:lnTo>
                  <a:pt x="3194020" y="373347"/>
                </a:lnTo>
                <a:lnTo>
                  <a:pt x="3206566" y="370537"/>
                </a:lnTo>
                <a:lnTo>
                  <a:pt x="3231187" y="367867"/>
                </a:lnTo>
                <a:lnTo>
                  <a:pt x="3282315" y="359155"/>
                </a:lnTo>
                <a:lnTo>
                  <a:pt x="3327481" y="348351"/>
                </a:lnTo>
                <a:lnTo>
                  <a:pt x="3364739" y="335752"/>
                </a:lnTo>
                <a:lnTo>
                  <a:pt x="3386820" y="326199"/>
                </a:lnTo>
                <a:lnTo>
                  <a:pt x="3409162" y="318075"/>
                </a:lnTo>
                <a:lnTo>
                  <a:pt x="3432301" y="314071"/>
                </a:lnTo>
                <a:lnTo>
                  <a:pt x="3511417" y="310547"/>
                </a:lnTo>
                <a:lnTo>
                  <a:pt x="3573145" y="307625"/>
                </a:lnTo>
                <a:lnTo>
                  <a:pt x="3620089" y="305246"/>
                </a:lnTo>
                <a:lnTo>
                  <a:pt x="3654853" y="303355"/>
                </a:lnTo>
                <a:lnTo>
                  <a:pt x="3680040" y="301897"/>
                </a:lnTo>
                <a:lnTo>
                  <a:pt x="3698255" y="300815"/>
                </a:lnTo>
                <a:lnTo>
                  <a:pt x="3712102" y="300053"/>
                </a:lnTo>
                <a:lnTo>
                  <a:pt x="3724185" y="299555"/>
                </a:lnTo>
                <a:lnTo>
                  <a:pt x="3737107" y="299265"/>
                </a:lnTo>
                <a:lnTo>
                  <a:pt x="3753473" y="299127"/>
                </a:lnTo>
                <a:lnTo>
                  <a:pt x="3775887" y="299086"/>
                </a:lnTo>
                <a:lnTo>
                  <a:pt x="3806951" y="299085"/>
                </a:lnTo>
              </a:path>
              <a:path w="3910965" h="4333240">
                <a:moveTo>
                  <a:pt x="13715" y="4189476"/>
                </a:moveTo>
                <a:lnTo>
                  <a:pt x="57225" y="4174876"/>
                </a:lnTo>
                <a:lnTo>
                  <a:pt x="95567" y="4162504"/>
                </a:lnTo>
                <a:lnTo>
                  <a:pt x="134195" y="4152632"/>
                </a:lnTo>
                <a:lnTo>
                  <a:pt x="178562" y="4145533"/>
                </a:lnTo>
                <a:lnTo>
                  <a:pt x="223466" y="4141037"/>
                </a:lnTo>
                <a:lnTo>
                  <a:pt x="268430" y="4137469"/>
                </a:lnTo>
                <a:lnTo>
                  <a:pt x="313418" y="4134282"/>
                </a:lnTo>
                <a:lnTo>
                  <a:pt x="358393" y="4130929"/>
                </a:lnTo>
                <a:lnTo>
                  <a:pt x="373457" y="4127361"/>
                </a:lnTo>
                <a:lnTo>
                  <a:pt x="388508" y="4123912"/>
                </a:lnTo>
                <a:lnTo>
                  <a:pt x="403488" y="4120320"/>
                </a:lnTo>
                <a:lnTo>
                  <a:pt x="445212" y="4107989"/>
                </a:lnTo>
                <a:lnTo>
                  <a:pt x="498580" y="4090320"/>
                </a:lnTo>
                <a:lnTo>
                  <a:pt x="531500" y="4063619"/>
                </a:lnTo>
                <a:lnTo>
                  <a:pt x="538940" y="4057491"/>
                </a:lnTo>
                <a:lnTo>
                  <a:pt x="583311" y="4043045"/>
                </a:lnTo>
                <a:lnTo>
                  <a:pt x="618696" y="4027594"/>
                </a:lnTo>
                <a:lnTo>
                  <a:pt x="644122" y="4013318"/>
                </a:lnTo>
                <a:lnTo>
                  <a:pt x="650250" y="4011624"/>
                </a:lnTo>
                <a:lnTo>
                  <a:pt x="667486" y="4007648"/>
                </a:lnTo>
                <a:lnTo>
                  <a:pt x="703199" y="3999103"/>
                </a:lnTo>
                <a:lnTo>
                  <a:pt x="714224" y="3991467"/>
                </a:lnTo>
                <a:lnTo>
                  <a:pt x="725106" y="3983545"/>
                </a:lnTo>
                <a:lnTo>
                  <a:pt x="736274" y="3976100"/>
                </a:lnTo>
                <a:lnTo>
                  <a:pt x="748156" y="3969893"/>
                </a:lnTo>
                <a:lnTo>
                  <a:pt x="770153" y="3961380"/>
                </a:lnTo>
                <a:lnTo>
                  <a:pt x="792686" y="3954176"/>
                </a:lnTo>
                <a:lnTo>
                  <a:pt x="815433" y="3947497"/>
                </a:lnTo>
                <a:lnTo>
                  <a:pt x="838073" y="3940555"/>
                </a:lnTo>
                <a:lnTo>
                  <a:pt x="883030" y="3925951"/>
                </a:lnTo>
                <a:lnTo>
                  <a:pt x="910260" y="3917441"/>
                </a:lnTo>
                <a:lnTo>
                  <a:pt x="930465" y="3910266"/>
                </a:lnTo>
                <a:lnTo>
                  <a:pt x="972946" y="3882008"/>
                </a:lnTo>
                <a:lnTo>
                  <a:pt x="1003490" y="3853354"/>
                </a:lnTo>
                <a:lnTo>
                  <a:pt x="1018131" y="3838342"/>
                </a:lnTo>
                <a:lnTo>
                  <a:pt x="1032890" y="3823462"/>
                </a:lnTo>
                <a:lnTo>
                  <a:pt x="1043755" y="3812059"/>
                </a:lnTo>
                <a:lnTo>
                  <a:pt x="1054369" y="3800348"/>
                </a:lnTo>
                <a:lnTo>
                  <a:pt x="1065484" y="3789207"/>
                </a:lnTo>
                <a:lnTo>
                  <a:pt x="1077849" y="3779520"/>
                </a:lnTo>
                <a:lnTo>
                  <a:pt x="1100970" y="3765675"/>
                </a:lnTo>
                <a:lnTo>
                  <a:pt x="1124521" y="3752294"/>
                </a:lnTo>
                <a:lnTo>
                  <a:pt x="1147214" y="3737889"/>
                </a:lnTo>
                <a:lnTo>
                  <a:pt x="1167764" y="3720973"/>
                </a:lnTo>
                <a:lnTo>
                  <a:pt x="1178754" y="3709731"/>
                </a:lnTo>
                <a:lnTo>
                  <a:pt x="1189577" y="3698287"/>
                </a:lnTo>
                <a:lnTo>
                  <a:pt x="1200733" y="3687200"/>
                </a:lnTo>
                <a:lnTo>
                  <a:pt x="1212723" y="3677030"/>
                </a:lnTo>
                <a:lnTo>
                  <a:pt x="1234559" y="3661525"/>
                </a:lnTo>
                <a:lnTo>
                  <a:pt x="1257109" y="3646995"/>
                </a:lnTo>
                <a:lnTo>
                  <a:pt x="1279945" y="3632846"/>
                </a:lnTo>
                <a:lnTo>
                  <a:pt x="1302639" y="3618483"/>
                </a:lnTo>
                <a:lnTo>
                  <a:pt x="1314199" y="3611544"/>
                </a:lnTo>
                <a:lnTo>
                  <a:pt x="1325975" y="3604879"/>
                </a:lnTo>
                <a:lnTo>
                  <a:pt x="1337321" y="3597713"/>
                </a:lnTo>
                <a:lnTo>
                  <a:pt x="1347596" y="3589274"/>
                </a:lnTo>
                <a:lnTo>
                  <a:pt x="1369582" y="3567629"/>
                </a:lnTo>
                <a:lnTo>
                  <a:pt x="1377580" y="3559635"/>
                </a:lnTo>
                <a:lnTo>
                  <a:pt x="1377728" y="3559755"/>
                </a:lnTo>
                <a:lnTo>
                  <a:pt x="1376160" y="3562450"/>
                </a:lnTo>
                <a:lnTo>
                  <a:pt x="1379013" y="3562181"/>
                </a:lnTo>
                <a:lnTo>
                  <a:pt x="1392423" y="3553411"/>
                </a:lnTo>
                <a:lnTo>
                  <a:pt x="1422527" y="3530600"/>
                </a:lnTo>
                <a:lnTo>
                  <a:pt x="1430335" y="3523660"/>
                </a:lnTo>
                <a:lnTo>
                  <a:pt x="1437560" y="3516042"/>
                </a:lnTo>
                <a:lnTo>
                  <a:pt x="1444761" y="3508400"/>
                </a:lnTo>
                <a:lnTo>
                  <a:pt x="1452499" y="3501390"/>
                </a:lnTo>
                <a:lnTo>
                  <a:pt x="1463508" y="3493698"/>
                </a:lnTo>
                <a:lnTo>
                  <a:pt x="1475041" y="3486721"/>
                </a:lnTo>
                <a:lnTo>
                  <a:pt x="1486574" y="3479744"/>
                </a:lnTo>
                <a:lnTo>
                  <a:pt x="1497583" y="3472053"/>
                </a:lnTo>
                <a:lnTo>
                  <a:pt x="1505321" y="3465060"/>
                </a:lnTo>
                <a:lnTo>
                  <a:pt x="1512522" y="3457448"/>
                </a:lnTo>
                <a:lnTo>
                  <a:pt x="1519747" y="3449835"/>
                </a:lnTo>
                <a:lnTo>
                  <a:pt x="1560810" y="3420233"/>
                </a:lnTo>
                <a:lnTo>
                  <a:pt x="1603152" y="3399948"/>
                </a:lnTo>
                <a:lnTo>
                  <a:pt x="1618412" y="3393074"/>
                </a:lnTo>
                <a:lnTo>
                  <a:pt x="1632457" y="3384296"/>
                </a:lnTo>
                <a:lnTo>
                  <a:pt x="1654776" y="3361473"/>
                </a:lnTo>
                <a:lnTo>
                  <a:pt x="1674701" y="3335543"/>
                </a:lnTo>
                <a:lnTo>
                  <a:pt x="1695983" y="3312019"/>
                </a:lnTo>
                <a:lnTo>
                  <a:pt x="1722374" y="3296412"/>
                </a:lnTo>
                <a:lnTo>
                  <a:pt x="1752728" y="3286885"/>
                </a:lnTo>
                <a:lnTo>
                  <a:pt x="1769094" y="3280965"/>
                </a:lnTo>
                <a:lnTo>
                  <a:pt x="1784578" y="3271783"/>
                </a:lnTo>
                <a:lnTo>
                  <a:pt x="1812289" y="3252470"/>
                </a:lnTo>
                <a:lnTo>
                  <a:pt x="1827014" y="3241049"/>
                </a:lnTo>
                <a:lnTo>
                  <a:pt x="1841309" y="3228927"/>
                </a:lnTo>
                <a:lnTo>
                  <a:pt x="1856081" y="3217590"/>
                </a:lnTo>
                <a:lnTo>
                  <a:pt x="1872233" y="3208528"/>
                </a:lnTo>
                <a:lnTo>
                  <a:pt x="1890228" y="3202709"/>
                </a:lnTo>
                <a:lnTo>
                  <a:pt x="1909032" y="3199320"/>
                </a:lnTo>
                <a:lnTo>
                  <a:pt x="1928169" y="3196883"/>
                </a:lnTo>
                <a:lnTo>
                  <a:pt x="1947164" y="3193923"/>
                </a:lnTo>
                <a:lnTo>
                  <a:pt x="1958082" y="3182592"/>
                </a:lnTo>
                <a:lnTo>
                  <a:pt x="1968785" y="3170999"/>
                </a:lnTo>
                <a:lnTo>
                  <a:pt x="1979918" y="3159883"/>
                </a:lnTo>
                <a:lnTo>
                  <a:pt x="1992121" y="3149981"/>
                </a:lnTo>
                <a:lnTo>
                  <a:pt x="2006417" y="3141577"/>
                </a:lnTo>
                <a:lnTo>
                  <a:pt x="2021617" y="3134661"/>
                </a:lnTo>
                <a:lnTo>
                  <a:pt x="2037056" y="3128103"/>
                </a:lnTo>
                <a:lnTo>
                  <a:pt x="2052065" y="3120771"/>
                </a:lnTo>
                <a:lnTo>
                  <a:pt x="2063484" y="3113722"/>
                </a:lnTo>
                <a:lnTo>
                  <a:pt x="2074545" y="3106102"/>
                </a:lnTo>
                <a:lnTo>
                  <a:pt x="2085605" y="3098482"/>
                </a:lnTo>
                <a:lnTo>
                  <a:pt x="2097024" y="3091434"/>
                </a:lnTo>
                <a:lnTo>
                  <a:pt x="2111855" y="3083833"/>
                </a:lnTo>
                <a:lnTo>
                  <a:pt x="2126995" y="3076829"/>
                </a:lnTo>
                <a:lnTo>
                  <a:pt x="2142136" y="3069824"/>
                </a:lnTo>
                <a:lnTo>
                  <a:pt x="2156967" y="3062224"/>
                </a:lnTo>
                <a:lnTo>
                  <a:pt x="2168386" y="3055175"/>
                </a:lnTo>
                <a:lnTo>
                  <a:pt x="2179447" y="3047555"/>
                </a:lnTo>
                <a:lnTo>
                  <a:pt x="2190507" y="3039935"/>
                </a:lnTo>
                <a:lnTo>
                  <a:pt x="2201926" y="3032887"/>
                </a:lnTo>
                <a:lnTo>
                  <a:pt x="2216828" y="3025392"/>
                </a:lnTo>
                <a:lnTo>
                  <a:pt x="2232088" y="3018551"/>
                </a:lnTo>
                <a:lnTo>
                  <a:pt x="2247253" y="3011545"/>
                </a:lnTo>
                <a:lnTo>
                  <a:pt x="2261869" y="3003550"/>
                </a:lnTo>
                <a:lnTo>
                  <a:pt x="2277147" y="2992989"/>
                </a:lnTo>
                <a:lnTo>
                  <a:pt x="2291699" y="2981356"/>
                </a:lnTo>
                <a:lnTo>
                  <a:pt x="2306321" y="2969867"/>
                </a:lnTo>
                <a:lnTo>
                  <a:pt x="2321814" y="2959735"/>
                </a:lnTo>
                <a:lnTo>
                  <a:pt x="2332642" y="2955147"/>
                </a:lnTo>
                <a:lnTo>
                  <a:pt x="2344150" y="2952083"/>
                </a:lnTo>
                <a:lnTo>
                  <a:pt x="2355728" y="2949162"/>
                </a:lnTo>
                <a:lnTo>
                  <a:pt x="2366771" y="2945003"/>
                </a:lnTo>
                <a:lnTo>
                  <a:pt x="2378404" y="2938349"/>
                </a:lnTo>
                <a:lnTo>
                  <a:pt x="2389441" y="2930731"/>
                </a:lnTo>
                <a:lnTo>
                  <a:pt x="2400383" y="2922946"/>
                </a:lnTo>
                <a:lnTo>
                  <a:pt x="2411729" y="2915793"/>
                </a:lnTo>
                <a:lnTo>
                  <a:pt x="2426581" y="2908190"/>
                </a:lnTo>
                <a:lnTo>
                  <a:pt x="2441765" y="2901172"/>
                </a:lnTo>
                <a:lnTo>
                  <a:pt x="2456949" y="2894129"/>
                </a:lnTo>
                <a:lnTo>
                  <a:pt x="2471801" y="2886456"/>
                </a:lnTo>
                <a:lnTo>
                  <a:pt x="2504438" y="2867060"/>
                </a:lnTo>
                <a:lnTo>
                  <a:pt x="2514789" y="2859156"/>
                </a:lnTo>
                <a:lnTo>
                  <a:pt x="2517813" y="2856555"/>
                </a:lnTo>
                <a:lnTo>
                  <a:pt x="2528469" y="2853070"/>
                </a:lnTo>
                <a:lnTo>
                  <a:pt x="2592177" y="2822554"/>
                </a:lnTo>
                <a:lnTo>
                  <a:pt x="2651632" y="2798699"/>
                </a:lnTo>
                <a:lnTo>
                  <a:pt x="2695400" y="2770393"/>
                </a:lnTo>
                <a:lnTo>
                  <a:pt x="2707979" y="2763391"/>
                </a:lnTo>
                <a:lnTo>
                  <a:pt x="2741549" y="2754756"/>
                </a:lnTo>
                <a:lnTo>
                  <a:pt x="2784592" y="2746797"/>
                </a:lnTo>
                <a:lnTo>
                  <a:pt x="2819003" y="2741945"/>
                </a:lnTo>
                <a:lnTo>
                  <a:pt x="2852152" y="2736165"/>
                </a:lnTo>
                <a:lnTo>
                  <a:pt x="2891409" y="2725420"/>
                </a:lnTo>
                <a:lnTo>
                  <a:pt x="2948565" y="2705085"/>
                </a:lnTo>
                <a:lnTo>
                  <a:pt x="2967942" y="2695162"/>
                </a:lnTo>
                <a:lnTo>
                  <a:pt x="2971583" y="2694220"/>
                </a:lnTo>
                <a:lnTo>
                  <a:pt x="2980014" y="2693161"/>
                </a:lnTo>
                <a:lnTo>
                  <a:pt x="2996955" y="2691205"/>
                </a:lnTo>
                <a:lnTo>
                  <a:pt x="3026124" y="2687570"/>
                </a:lnTo>
                <a:lnTo>
                  <a:pt x="3071241" y="2681478"/>
                </a:lnTo>
                <a:lnTo>
                  <a:pt x="3113525" y="2667520"/>
                </a:lnTo>
                <a:lnTo>
                  <a:pt x="3142302" y="2657970"/>
                </a:lnTo>
                <a:lnTo>
                  <a:pt x="3162220" y="2651915"/>
                </a:lnTo>
                <a:lnTo>
                  <a:pt x="3177925" y="2648437"/>
                </a:lnTo>
                <a:lnTo>
                  <a:pt x="3194068" y="2646620"/>
                </a:lnTo>
                <a:lnTo>
                  <a:pt x="3215296" y="2645551"/>
                </a:lnTo>
                <a:lnTo>
                  <a:pt x="3246258" y="2644311"/>
                </a:lnTo>
                <a:lnTo>
                  <a:pt x="3291601" y="2641987"/>
                </a:lnTo>
                <a:lnTo>
                  <a:pt x="3355974" y="2637663"/>
                </a:lnTo>
                <a:lnTo>
                  <a:pt x="3403203" y="2638925"/>
                </a:lnTo>
                <a:lnTo>
                  <a:pt x="3450553" y="2639114"/>
                </a:lnTo>
                <a:lnTo>
                  <a:pt x="3497930" y="2639039"/>
                </a:lnTo>
                <a:lnTo>
                  <a:pt x="3545238" y="2639508"/>
                </a:lnTo>
                <a:lnTo>
                  <a:pt x="3592381" y="2641330"/>
                </a:lnTo>
                <a:lnTo>
                  <a:pt x="3639265" y="2645314"/>
                </a:lnTo>
                <a:lnTo>
                  <a:pt x="3685793" y="2652267"/>
                </a:lnTo>
                <a:lnTo>
                  <a:pt x="3790695" y="2754756"/>
                </a:lnTo>
                <a:lnTo>
                  <a:pt x="3820667" y="2783967"/>
                </a:lnTo>
                <a:lnTo>
                  <a:pt x="3831415" y="2816393"/>
                </a:lnTo>
                <a:lnTo>
                  <a:pt x="3834957" y="2826789"/>
                </a:lnTo>
                <a:lnTo>
                  <a:pt x="3837620" y="2829760"/>
                </a:lnTo>
                <a:lnTo>
                  <a:pt x="3845734" y="2839912"/>
                </a:lnTo>
                <a:lnTo>
                  <a:pt x="3865625" y="2871851"/>
                </a:lnTo>
                <a:lnTo>
                  <a:pt x="3873559" y="2886231"/>
                </a:lnTo>
                <a:lnTo>
                  <a:pt x="3880992" y="2900886"/>
                </a:lnTo>
                <a:lnTo>
                  <a:pt x="3888235" y="2915660"/>
                </a:lnTo>
                <a:lnTo>
                  <a:pt x="3895597" y="2930398"/>
                </a:lnTo>
                <a:lnTo>
                  <a:pt x="3910584" y="2959735"/>
                </a:lnTo>
              </a:path>
              <a:path w="3910965" h="4333240">
                <a:moveTo>
                  <a:pt x="27431" y="0"/>
                </a:moveTo>
                <a:lnTo>
                  <a:pt x="38742" y="3555"/>
                </a:lnTo>
                <a:lnTo>
                  <a:pt x="50101" y="7016"/>
                </a:lnTo>
                <a:lnTo>
                  <a:pt x="61364" y="10715"/>
                </a:lnTo>
                <a:lnTo>
                  <a:pt x="72389" y="14986"/>
                </a:lnTo>
                <a:lnTo>
                  <a:pt x="87473" y="22365"/>
                </a:lnTo>
                <a:lnTo>
                  <a:pt x="102187" y="30591"/>
                </a:lnTo>
                <a:lnTo>
                  <a:pt x="117020" y="38506"/>
                </a:lnTo>
                <a:lnTo>
                  <a:pt x="132461" y="44958"/>
                </a:lnTo>
                <a:lnTo>
                  <a:pt x="172063" y="54123"/>
                </a:lnTo>
                <a:lnTo>
                  <a:pt x="225155" y="62563"/>
                </a:lnTo>
                <a:lnTo>
                  <a:pt x="276889" y="69693"/>
                </a:lnTo>
                <a:lnTo>
                  <a:pt x="312419" y="74929"/>
                </a:lnTo>
                <a:lnTo>
                  <a:pt x="357479" y="85627"/>
                </a:lnTo>
                <a:lnTo>
                  <a:pt x="399164" y="98456"/>
                </a:lnTo>
                <a:lnTo>
                  <a:pt x="452481" y="116490"/>
                </a:lnTo>
                <a:lnTo>
                  <a:pt x="484393" y="135636"/>
                </a:lnTo>
                <a:lnTo>
                  <a:pt x="495623" y="143212"/>
                </a:lnTo>
                <a:lnTo>
                  <a:pt x="507364" y="149860"/>
                </a:lnTo>
                <a:lnTo>
                  <a:pt x="518390" y="154132"/>
                </a:lnTo>
                <a:lnTo>
                  <a:pt x="529939" y="157178"/>
                </a:lnTo>
                <a:lnTo>
                  <a:pt x="541440" y="160343"/>
                </a:lnTo>
                <a:lnTo>
                  <a:pt x="552323" y="164973"/>
                </a:lnTo>
                <a:lnTo>
                  <a:pt x="575444" y="178857"/>
                </a:lnTo>
                <a:lnTo>
                  <a:pt x="597852" y="193944"/>
                </a:lnTo>
                <a:lnTo>
                  <a:pt x="619974" y="209532"/>
                </a:lnTo>
                <a:lnTo>
                  <a:pt x="642238" y="224916"/>
                </a:lnTo>
                <a:lnTo>
                  <a:pt x="687324" y="254888"/>
                </a:lnTo>
                <a:lnTo>
                  <a:pt x="698259" y="262947"/>
                </a:lnTo>
                <a:lnTo>
                  <a:pt x="708993" y="271446"/>
                </a:lnTo>
                <a:lnTo>
                  <a:pt x="720131" y="279159"/>
                </a:lnTo>
                <a:lnTo>
                  <a:pt x="732281" y="284861"/>
                </a:lnTo>
                <a:lnTo>
                  <a:pt x="777239" y="299847"/>
                </a:lnTo>
                <a:lnTo>
                  <a:pt x="800551" y="323410"/>
                </a:lnTo>
                <a:lnTo>
                  <a:pt x="810893" y="334195"/>
                </a:lnTo>
                <a:lnTo>
                  <a:pt x="812216" y="335689"/>
                </a:lnTo>
                <a:lnTo>
                  <a:pt x="808476" y="331378"/>
                </a:lnTo>
                <a:lnTo>
                  <a:pt x="803624" y="324750"/>
                </a:lnTo>
                <a:lnTo>
                  <a:pt x="801614" y="319292"/>
                </a:lnTo>
                <a:lnTo>
                  <a:pt x="806400" y="318490"/>
                </a:lnTo>
                <a:lnTo>
                  <a:pt x="852169" y="344804"/>
                </a:lnTo>
                <a:lnTo>
                  <a:pt x="887239" y="371820"/>
                </a:lnTo>
                <a:lnTo>
                  <a:pt x="902515" y="404276"/>
                </a:lnTo>
                <a:lnTo>
                  <a:pt x="927226" y="434721"/>
                </a:lnTo>
                <a:lnTo>
                  <a:pt x="937502" y="443422"/>
                </a:lnTo>
                <a:lnTo>
                  <a:pt x="948848" y="450802"/>
                </a:lnTo>
                <a:lnTo>
                  <a:pt x="960624" y="457634"/>
                </a:lnTo>
                <a:lnTo>
                  <a:pt x="972185" y="464692"/>
                </a:lnTo>
                <a:lnTo>
                  <a:pt x="989553" y="499909"/>
                </a:lnTo>
                <a:lnTo>
                  <a:pt x="998102" y="517398"/>
                </a:lnTo>
                <a:lnTo>
                  <a:pt x="1002982" y="525891"/>
                </a:lnTo>
                <a:lnTo>
                  <a:pt x="1009344" y="534119"/>
                </a:lnTo>
                <a:lnTo>
                  <a:pt x="1022338" y="550814"/>
                </a:lnTo>
                <a:lnTo>
                  <a:pt x="1047114" y="584708"/>
                </a:lnTo>
                <a:lnTo>
                  <a:pt x="1054639" y="595947"/>
                </a:lnTo>
                <a:lnTo>
                  <a:pt x="1061783" y="607472"/>
                </a:lnTo>
                <a:lnTo>
                  <a:pt x="1069117" y="618855"/>
                </a:lnTo>
                <a:lnTo>
                  <a:pt x="1077214" y="629665"/>
                </a:lnTo>
                <a:lnTo>
                  <a:pt x="1088132" y="641191"/>
                </a:lnTo>
                <a:lnTo>
                  <a:pt x="1099883" y="651954"/>
                </a:lnTo>
                <a:lnTo>
                  <a:pt x="1111539" y="662813"/>
                </a:lnTo>
                <a:lnTo>
                  <a:pt x="1122171" y="674624"/>
                </a:lnTo>
                <a:lnTo>
                  <a:pt x="1137824" y="696620"/>
                </a:lnTo>
                <a:lnTo>
                  <a:pt x="1152334" y="719439"/>
                </a:lnTo>
                <a:lnTo>
                  <a:pt x="1166748" y="742328"/>
                </a:lnTo>
                <a:lnTo>
                  <a:pt x="1182115" y="764539"/>
                </a:lnTo>
                <a:lnTo>
                  <a:pt x="1209684" y="802004"/>
                </a:lnTo>
                <a:lnTo>
                  <a:pt x="1221787" y="818419"/>
                </a:lnTo>
                <a:lnTo>
                  <a:pt x="1232818" y="830405"/>
                </a:lnTo>
                <a:lnTo>
                  <a:pt x="1257173" y="854583"/>
                </a:lnTo>
                <a:lnTo>
                  <a:pt x="1260371" y="866072"/>
                </a:lnTo>
                <a:lnTo>
                  <a:pt x="1294758" y="932788"/>
                </a:lnTo>
                <a:lnTo>
                  <a:pt x="1319573" y="965412"/>
                </a:lnTo>
                <a:lnTo>
                  <a:pt x="1324047" y="968696"/>
                </a:lnTo>
                <a:lnTo>
                  <a:pt x="1324739" y="965900"/>
                </a:lnTo>
                <a:lnTo>
                  <a:pt x="1322777" y="958976"/>
                </a:lnTo>
                <a:lnTo>
                  <a:pt x="1319291" y="949880"/>
                </a:lnTo>
                <a:lnTo>
                  <a:pt x="1315411" y="940564"/>
                </a:lnTo>
                <a:lnTo>
                  <a:pt x="1312266" y="932982"/>
                </a:lnTo>
                <a:lnTo>
                  <a:pt x="1310984" y="929087"/>
                </a:lnTo>
                <a:lnTo>
                  <a:pt x="1312696" y="930834"/>
                </a:lnTo>
                <a:lnTo>
                  <a:pt x="1318532" y="940175"/>
                </a:lnTo>
                <a:lnTo>
                  <a:pt x="1347089" y="989456"/>
                </a:lnTo>
                <a:lnTo>
                  <a:pt x="1370234" y="1034087"/>
                </a:lnTo>
                <a:lnTo>
                  <a:pt x="1383601" y="1072451"/>
                </a:lnTo>
                <a:lnTo>
                  <a:pt x="1386883" y="1083869"/>
                </a:lnTo>
                <a:lnTo>
                  <a:pt x="1392046" y="1094359"/>
                </a:lnTo>
                <a:lnTo>
                  <a:pt x="1401949" y="1106723"/>
                </a:lnTo>
                <a:lnTo>
                  <a:pt x="1413351" y="1117838"/>
                </a:lnTo>
                <a:lnTo>
                  <a:pt x="1425372" y="1128452"/>
                </a:lnTo>
                <a:lnTo>
                  <a:pt x="1437131" y="1139316"/>
                </a:lnTo>
                <a:lnTo>
                  <a:pt x="1440634" y="1150647"/>
                </a:lnTo>
                <a:lnTo>
                  <a:pt x="1444005" y="1162050"/>
                </a:lnTo>
                <a:lnTo>
                  <a:pt x="1447686" y="1173356"/>
                </a:lnTo>
                <a:lnTo>
                  <a:pt x="1452117" y="1184402"/>
                </a:lnTo>
                <a:lnTo>
                  <a:pt x="1466913" y="1214439"/>
                </a:lnTo>
                <a:lnTo>
                  <a:pt x="1482756" y="1244012"/>
                </a:lnTo>
                <a:lnTo>
                  <a:pt x="1498266" y="1273752"/>
                </a:lnTo>
                <a:lnTo>
                  <a:pt x="1512062" y="1304289"/>
                </a:lnTo>
                <a:lnTo>
                  <a:pt x="1519174" y="1323230"/>
                </a:lnTo>
                <a:lnTo>
                  <a:pt x="1526000" y="1342278"/>
                </a:lnTo>
                <a:lnTo>
                  <a:pt x="1533350" y="1361064"/>
                </a:lnTo>
                <a:lnTo>
                  <a:pt x="1558686" y="1406610"/>
                </a:lnTo>
                <a:lnTo>
                  <a:pt x="1595040" y="1459533"/>
                </a:lnTo>
                <a:lnTo>
                  <a:pt x="1601977" y="1469136"/>
                </a:lnTo>
                <a:lnTo>
                  <a:pt x="1611034" y="1505695"/>
                </a:lnTo>
                <a:lnTo>
                  <a:pt x="1615847" y="1525716"/>
                </a:lnTo>
                <a:lnTo>
                  <a:pt x="1617629" y="1533352"/>
                </a:lnTo>
                <a:lnTo>
                  <a:pt x="1617591" y="1532759"/>
                </a:lnTo>
                <a:lnTo>
                  <a:pt x="1616948" y="1528095"/>
                </a:lnTo>
                <a:lnTo>
                  <a:pt x="1616910" y="1523515"/>
                </a:lnTo>
                <a:lnTo>
                  <a:pt x="1618690" y="1523174"/>
                </a:lnTo>
                <a:lnTo>
                  <a:pt x="1647063" y="1589151"/>
                </a:lnTo>
                <a:lnTo>
                  <a:pt x="1663440" y="1642371"/>
                </a:lnTo>
                <a:lnTo>
                  <a:pt x="1662985" y="1648167"/>
                </a:lnTo>
                <a:lnTo>
                  <a:pt x="1661823" y="1649312"/>
                </a:lnTo>
                <a:lnTo>
                  <a:pt x="1663747" y="1652728"/>
                </a:lnTo>
                <a:lnTo>
                  <a:pt x="1672548" y="1665335"/>
                </a:lnTo>
                <a:lnTo>
                  <a:pt x="1692020" y="1694052"/>
                </a:lnTo>
                <a:lnTo>
                  <a:pt x="1695880" y="1709044"/>
                </a:lnTo>
                <a:lnTo>
                  <a:pt x="1699847" y="1723977"/>
                </a:lnTo>
                <a:lnTo>
                  <a:pt x="1703647" y="1738933"/>
                </a:lnTo>
                <a:lnTo>
                  <a:pt x="1707006" y="1753997"/>
                </a:lnTo>
                <a:lnTo>
                  <a:pt x="1710830" y="1776495"/>
                </a:lnTo>
                <a:lnTo>
                  <a:pt x="1713976" y="1799113"/>
                </a:lnTo>
                <a:lnTo>
                  <a:pt x="1717383" y="1821684"/>
                </a:lnTo>
                <a:lnTo>
                  <a:pt x="1721992" y="1844039"/>
                </a:lnTo>
                <a:lnTo>
                  <a:pt x="1728819" y="1866679"/>
                </a:lnTo>
                <a:lnTo>
                  <a:pt x="1736978" y="1888950"/>
                </a:lnTo>
                <a:lnTo>
                  <a:pt x="1745138" y="1911244"/>
                </a:lnTo>
                <a:lnTo>
                  <a:pt x="1751964" y="1933955"/>
                </a:lnTo>
                <a:lnTo>
                  <a:pt x="1755628" y="1948965"/>
                </a:lnTo>
                <a:lnTo>
                  <a:pt x="1759172" y="1964023"/>
                </a:lnTo>
                <a:lnTo>
                  <a:pt x="1762859" y="1979033"/>
                </a:lnTo>
                <a:lnTo>
                  <a:pt x="1766951" y="1993900"/>
                </a:lnTo>
                <a:lnTo>
                  <a:pt x="1774420" y="2016396"/>
                </a:lnTo>
                <a:lnTo>
                  <a:pt x="1782508" y="2038715"/>
                </a:lnTo>
                <a:lnTo>
                  <a:pt x="1790311" y="2061104"/>
                </a:lnTo>
                <a:lnTo>
                  <a:pt x="1796923" y="2083815"/>
                </a:lnTo>
                <a:lnTo>
                  <a:pt x="1806830" y="2123725"/>
                </a:lnTo>
                <a:lnTo>
                  <a:pt x="1812079" y="2144255"/>
                </a:lnTo>
                <a:lnTo>
                  <a:pt x="1816884" y="2159830"/>
                </a:lnTo>
                <a:lnTo>
                  <a:pt x="1825456" y="2184871"/>
                </a:lnTo>
                <a:lnTo>
                  <a:pt x="1842007" y="2233803"/>
                </a:lnTo>
                <a:lnTo>
                  <a:pt x="1845206" y="2245292"/>
                </a:lnTo>
                <a:lnTo>
                  <a:pt x="1848072" y="2256948"/>
                </a:lnTo>
                <a:lnTo>
                  <a:pt x="1851652" y="2268271"/>
                </a:lnTo>
                <a:lnTo>
                  <a:pt x="1856993" y="2278761"/>
                </a:lnTo>
                <a:lnTo>
                  <a:pt x="1886965" y="2323718"/>
                </a:lnTo>
                <a:lnTo>
                  <a:pt x="1892167" y="2345182"/>
                </a:lnTo>
                <a:lnTo>
                  <a:pt x="1908379" y="2405872"/>
                </a:lnTo>
                <a:lnTo>
                  <a:pt x="1931257" y="2451528"/>
                </a:lnTo>
                <a:lnTo>
                  <a:pt x="1939190" y="2462500"/>
                </a:lnTo>
                <a:lnTo>
                  <a:pt x="1946910" y="2473579"/>
                </a:lnTo>
                <a:lnTo>
                  <a:pt x="1963493" y="2528585"/>
                </a:lnTo>
                <a:lnTo>
                  <a:pt x="1970230" y="2552731"/>
                </a:lnTo>
                <a:lnTo>
                  <a:pt x="1980324" y="2567304"/>
                </a:lnTo>
                <a:lnTo>
                  <a:pt x="2006980" y="2593593"/>
                </a:lnTo>
                <a:lnTo>
                  <a:pt x="2014327" y="2631763"/>
                </a:lnTo>
                <a:lnTo>
                  <a:pt x="2024316" y="2678922"/>
                </a:lnTo>
                <a:lnTo>
                  <a:pt x="2036877" y="2724628"/>
                </a:lnTo>
                <a:lnTo>
                  <a:pt x="2051939" y="2758440"/>
                </a:lnTo>
                <a:lnTo>
                  <a:pt x="2111882" y="2848483"/>
                </a:lnTo>
                <a:lnTo>
                  <a:pt x="2126166" y="2893566"/>
                </a:lnTo>
                <a:lnTo>
                  <a:pt x="2144617" y="2945209"/>
                </a:lnTo>
                <a:lnTo>
                  <a:pt x="2169211" y="2993447"/>
                </a:lnTo>
                <a:lnTo>
                  <a:pt x="2201926" y="3028315"/>
                </a:lnTo>
                <a:lnTo>
                  <a:pt x="2246883" y="3058287"/>
                </a:lnTo>
                <a:lnTo>
                  <a:pt x="2257787" y="3091195"/>
                </a:lnTo>
                <a:lnTo>
                  <a:pt x="2259832" y="3083718"/>
                </a:lnTo>
                <a:lnTo>
                  <a:pt x="2265413" y="3092465"/>
                </a:lnTo>
                <a:lnTo>
                  <a:pt x="2291841" y="3148330"/>
                </a:lnTo>
                <a:lnTo>
                  <a:pt x="2307923" y="3192859"/>
                </a:lnTo>
                <a:lnTo>
                  <a:pt x="2314755" y="3215606"/>
                </a:lnTo>
                <a:lnTo>
                  <a:pt x="2321814" y="3238246"/>
                </a:lnTo>
                <a:lnTo>
                  <a:pt x="2336800" y="3283204"/>
                </a:lnTo>
                <a:lnTo>
                  <a:pt x="2340052" y="3294711"/>
                </a:lnTo>
                <a:lnTo>
                  <a:pt x="2342911" y="3306397"/>
                </a:lnTo>
                <a:lnTo>
                  <a:pt x="2346461" y="3317726"/>
                </a:lnTo>
                <a:lnTo>
                  <a:pt x="2351786" y="3328162"/>
                </a:lnTo>
                <a:lnTo>
                  <a:pt x="2367369" y="3350337"/>
                </a:lnTo>
                <a:lnTo>
                  <a:pt x="2383297" y="3372310"/>
                </a:lnTo>
                <a:lnTo>
                  <a:pt x="2398488" y="3394688"/>
                </a:lnTo>
                <a:lnTo>
                  <a:pt x="2411856" y="3418078"/>
                </a:lnTo>
                <a:lnTo>
                  <a:pt x="2418968" y="3433304"/>
                </a:lnTo>
                <a:lnTo>
                  <a:pt x="2425890" y="3448637"/>
                </a:lnTo>
                <a:lnTo>
                  <a:pt x="2433288" y="3463708"/>
                </a:lnTo>
                <a:lnTo>
                  <a:pt x="2441829" y="3478149"/>
                </a:lnTo>
                <a:lnTo>
                  <a:pt x="2448583" y="3486207"/>
                </a:lnTo>
                <a:lnTo>
                  <a:pt x="2456434" y="3493373"/>
                </a:lnTo>
                <a:lnTo>
                  <a:pt x="2464474" y="3500419"/>
                </a:lnTo>
                <a:lnTo>
                  <a:pt x="2471801" y="3508121"/>
                </a:lnTo>
                <a:lnTo>
                  <a:pt x="2479609" y="3519110"/>
                </a:lnTo>
                <a:lnTo>
                  <a:pt x="2486644" y="3530695"/>
                </a:lnTo>
                <a:lnTo>
                  <a:pt x="2493750" y="3542232"/>
                </a:lnTo>
                <a:lnTo>
                  <a:pt x="2501773" y="3553079"/>
                </a:lnTo>
                <a:lnTo>
                  <a:pt x="2516713" y="3568195"/>
                </a:lnTo>
                <a:lnTo>
                  <a:pt x="2532808" y="3582289"/>
                </a:lnTo>
                <a:lnTo>
                  <a:pt x="2548403" y="3596763"/>
                </a:lnTo>
                <a:lnTo>
                  <a:pt x="2561843" y="3613023"/>
                </a:lnTo>
                <a:lnTo>
                  <a:pt x="2621788" y="3702939"/>
                </a:lnTo>
                <a:lnTo>
                  <a:pt x="2628596" y="3714892"/>
                </a:lnTo>
                <a:lnTo>
                  <a:pt x="2634916" y="3727323"/>
                </a:lnTo>
                <a:lnTo>
                  <a:pt x="2642165" y="3738800"/>
                </a:lnTo>
                <a:lnTo>
                  <a:pt x="2684612" y="3769707"/>
                </a:lnTo>
                <a:lnTo>
                  <a:pt x="2726690" y="3807968"/>
                </a:lnTo>
                <a:lnTo>
                  <a:pt x="2749327" y="3822811"/>
                </a:lnTo>
                <a:lnTo>
                  <a:pt x="2760872" y="3829952"/>
                </a:lnTo>
                <a:lnTo>
                  <a:pt x="2771775" y="3837940"/>
                </a:lnTo>
                <a:lnTo>
                  <a:pt x="2783371" y="3848733"/>
                </a:lnTo>
                <a:lnTo>
                  <a:pt x="2794254" y="3860371"/>
                </a:lnTo>
                <a:lnTo>
                  <a:pt x="2805136" y="3872033"/>
                </a:lnTo>
                <a:lnTo>
                  <a:pt x="2816732" y="3882898"/>
                </a:lnTo>
                <a:lnTo>
                  <a:pt x="2827651" y="3890831"/>
                </a:lnTo>
                <a:lnTo>
                  <a:pt x="2839212" y="3897883"/>
                </a:lnTo>
                <a:lnTo>
                  <a:pt x="2850772" y="3904936"/>
                </a:lnTo>
                <a:lnTo>
                  <a:pt x="2861691" y="3912870"/>
                </a:lnTo>
                <a:lnTo>
                  <a:pt x="2894316" y="3942651"/>
                </a:lnTo>
                <a:lnTo>
                  <a:pt x="2905426" y="3956240"/>
                </a:lnTo>
                <a:lnTo>
                  <a:pt x="2917180" y="3966876"/>
                </a:lnTo>
                <a:lnTo>
                  <a:pt x="2951734" y="3987800"/>
                </a:lnTo>
                <a:lnTo>
                  <a:pt x="2984430" y="4005006"/>
                </a:lnTo>
                <a:lnTo>
                  <a:pt x="3007280" y="4015628"/>
                </a:lnTo>
                <a:lnTo>
                  <a:pt x="3028582" y="4027322"/>
                </a:lnTo>
                <a:lnTo>
                  <a:pt x="3056636" y="4047744"/>
                </a:lnTo>
                <a:lnTo>
                  <a:pt x="3064426" y="4054945"/>
                </a:lnTo>
                <a:lnTo>
                  <a:pt x="3071622" y="4062777"/>
                </a:lnTo>
                <a:lnTo>
                  <a:pt x="3078817" y="4070586"/>
                </a:lnTo>
                <a:lnTo>
                  <a:pt x="3111517" y="4096563"/>
                </a:lnTo>
                <a:lnTo>
                  <a:pt x="3148383" y="4113684"/>
                </a:lnTo>
                <a:lnTo>
                  <a:pt x="3176650" y="4122674"/>
                </a:lnTo>
                <a:lnTo>
                  <a:pt x="3207142" y="4143152"/>
                </a:lnTo>
                <a:lnTo>
                  <a:pt x="3266566" y="4167758"/>
                </a:lnTo>
                <a:lnTo>
                  <a:pt x="3288966" y="4182983"/>
                </a:lnTo>
                <a:lnTo>
                  <a:pt x="3299910" y="4191065"/>
                </a:lnTo>
                <a:lnTo>
                  <a:pt x="3311651" y="4197731"/>
                </a:lnTo>
                <a:lnTo>
                  <a:pt x="3333648" y="4206414"/>
                </a:lnTo>
                <a:lnTo>
                  <a:pt x="3356181" y="4213764"/>
                </a:lnTo>
                <a:lnTo>
                  <a:pt x="3378928" y="4220591"/>
                </a:lnTo>
                <a:lnTo>
                  <a:pt x="3401567" y="4227703"/>
                </a:lnTo>
                <a:lnTo>
                  <a:pt x="3412753" y="4231598"/>
                </a:lnTo>
                <a:lnTo>
                  <a:pt x="3423904" y="4235624"/>
                </a:lnTo>
                <a:lnTo>
                  <a:pt x="3435125" y="4239436"/>
                </a:lnTo>
                <a:lnTo>
                  <a:pt x="3446525" y="4242689"/>
                </a:lnTo>
                <a:lnTo>
                  <a:pt x="3461591" y="4246280"/>
                </a:lnTo>
                <a:lnTo>
                  <a:pt x="3476656" y="4249801"/>
                </a:lnTo>
                <a:lnTo>
                  <a:pt x="3491674" y="4253511"/>
                </a:lnTo>
                <a:lnTo>
                  <a:pt x="3506596" y="4257675"/>
                </a:lnTo>
                <a:lnTo>
                  <a:pt x="3529183" y="4264751"/>
                </a:lnTo>
                <a:lnTo>
                  <a:pt x="3551650" y="4272280"/>
                </a:lnTo>
                <a:lnTo>
                  <a:pt x="3574069" y="4279999"/>
                </a:lnTo>
                <a:lnTo>
                  <a:pt x="3596513" y="4287647"/>
                </a:lnTo>
                <a:lnTo>
                  <a:pt x="3607716" y="4291542"/>
                </a:lnTo>
                <a:lnTo>
                  <a:pt x="3618896" y="4295568"/>
                </a:lnTo>
                <a:lnTo>
                  <a:pt x="3630124" y="4299380"/>
                </a:lnTo>
                <a:lnTo>
                  <a:pt x="3641470" y="4302633"/>
                </a:lnTo>
                <a:lnTo>
                  <a:pt x="3656536" y="4306260"/>
                </a:lnTo>
                <a:lnTo>
                  <a:pt x="3671601" y="4309840"/>
                </a:lnTo>
                <a:lnTo>
                  <a:pt x="3686619" y="4313562"/>
                </a:lnTo>
                <a:lnTo>
                  <a:pt x="3701541" y="4317619"/>
                </a:lnTo>
                <a:lnTo>
                  <a:pt x="3732787" y="4327622"/>
                </a:lnTo>
                <a:lnTo>
                  <a:pt x="3743483" y="4331922"/>
                </a:lnTo>
                <a:lnTo>
                  <a:pt x="3751941" y="4332817"/>
                </a:lnTo>
                <a:lnTo>
                  <a:pt x="3776471" y="4332605"/>
                </a:lnTo>
              </a:path>
            </a:pathLst>
          </a:custGeom>
          <a:ln w="9144">
            <a:solidFill>
              <a:srgbClr val="497DBA"/>
            </a:solidFill>
          </a:ln>
        </p:spPr>
        <p:txBody>
          <a:bodyPr wrap="square" lIns="0" tIns="0" rIns="0" bIns="0" rtlCol="0"/>
          <a:lstStyle/>
          <a:p>
            <a:endParaRPr/>
          </a:p>
        </p:txBody>
      </p:sp>
      <p:sp>
        <p:nvSpPr>
          <p:cNvPr id="17" name="object 17"/>
          <p:cNvSpPr txBox="1"/>
          <p:nvPr/>
        </p:nvSpPr>
        <p:spPr>
          <a:xfrm>
            <a:off x="7004557" y="3227958"/>
            <a:ext cx="454659" cy="269240"/>
          </a:xfrm>
          <a:prstGeom prst="rect">
            <a:avLst/>
          </a:prstGeom>
        </p:spPr>
        <p:txBody>
          <a:bodyPr vert="horz" wrap="square" lIns="0" tIns="12065" rIns="0" bIns="0" rtlCol="0">
            <a:spAutoFit/>
          </a:bodyPr>
          <a:lstStyle/>
          <a:p>
            <a:pPr>
              <a:lnSpc>
                <a:spcPct val="100000"/>
              </a:lnSpc>
              <a:spcBef>
                <a:spcPts val="95"/>
              </a:spcBef>
            </a:pPr>
            <a:r>
              <a:rPr sz="1600" spc="-165" dirty="0">
                <a:latin typeface="Times New Roman"/>
                <a:cs typeface="Times New Roman"/>
              </a:rPr>
              <a:t>Y</a:t>
            </a:r>
            <a:r>
              <a:rPr sz="1600" spc="-5" dirty="0">
                <a:latin typeface="Times New Roman"/>
                <a:cs typeface="Times New Roman"/>
              </a:rPr>
              <a:t>east</a:t>
            </a:r>
            <a:endParaRPr sz="1600">
              <a:latin typeface="Times New Roman"/>
              <a:cs typeface="Times New Roman"/>
            </a:endParaRPr>
          </a:p>
        </p:txBody>
      </p:sp>
      <p:sp>
        <p:nvSpPr>
          <p:cNvPr id="18" name="object 18"/>
          <p:cNvSpPr txBox="1"/>
          <p:nvPr/>
        </p:nvSpPr>
        <p:spPr>
          <a:xfrm>
            <a:off x="6888480" y="865378"/>
            <a:ext cx="645160" cy="269240"/>
          </a:xfrm>
          <a:prstGeom prst="rect">
            <a:avLst/>
          </a:prstGeom>
        </p:spPr>
        <p:txBody>
          <a:bodyPr vert="horz" wrap="square" lIns="0" tIns="12065" rIns="0" bIns="0" rtlCol="0">
            <a:spAutoFit/>
          </a:bodyPr>
          <a:lstStyle/>
          <a:p>
            <a:pPr>
              <a:lnSpc>
                <a:spcPct val="100000"/>
              </a:lnSpc>
              <a:spcBef>
                <a:spcPts val="95"/>
              </a:spcBef>
            </a:pPr>
            <a:r>
              <a:rPr sz="1600" spc="-5" dirty="0">
                <a:latin typeface="Times New Roman"/>
                <a:cs typeface="Times New Roman"/>
              </a:rPr>
              <a:t>Ethanol</a:t>
            </a:r>
            <a:endParaRPr sz="1600">
              <a:latin typeface="Times New Roman"/>
              <a:cs typeface="Times New Roman"/>
            </a:endParaRPr>
          </a:p>
        </p:txBody>
      </p:sp>
      <p:grpSp>
        <p:nvGrpSpPr>
          <p:cNvPr id="19" name="object 19"/>
          <p:cNvGrpSpPr/>
          <p:nvPr/>
        </p:nvGrpSpPr>
        <p:grpSpPr>
          <a:xfrm>
            <a:off x="7767828" y="3346703"/>
            <a:ext cx="161925" cy="1917700"/>
            <a:chOff x="7767828" y="3346703"/>
            <a:chExt cx="161925" cy="1917700"/>
          </a:xfrm>
        </p:grpSpPr>
        <p:sp>
          <p:nvSpPr>
            <p:cNvPr id="20" name="object 20"/>
            <p:cNvSpPr/>
            <p:nvPr/>
          </p:nvSpPr>
          <p:spPr>
            <a:xfrm>
              <a:off x="7772400" y="5029199"/>
              <a:ext cx="152400" cy="230504"/>
            </a:xfrm>
            <a:custGeom>
              <a:avLst/>
              <a:gdLst/>
              <a:ahLst/>
              <a:cxnLst/>
              <a:rect l="l" t="t" r="r" b="b"/>
              <a:pathLst>
                <a:path w="152400" h="230504">
                  <a:moveTo>
                    <a:pt x="0" y="228600"/>
                  </a:moveTo>
                  <a:lnTo>
                    <a:pt x="152400" y="230250"/>
                  </a:lnTo>
                </a:path>
                <a:path w="152400" h="230504">
                  <a:moveTo>
                    <a:pt x="0" y="0"/>
                  </a:moveTo>
                  <a:lnTo>
                    <a:pt x="152400" y="1524"/>
                  </a:lnTo>
                </a:path>
              </a:pathLst>
            </a:custGeom>
            <a:ln w="9144">
              <a:solidFill>
                <a:srgbClr val="497DBA"/>
              </a:solidFill>
            </a:ln>
          </p:spPr>
          <p:txBody>
            <a:bodyPr wrap="square" lIns="0" tIns="0" rIns="0" bIns="0" rtlCol="0"/>
            <a:lstStyle/>
            <a:p>
              <a:endParaRPr/>
            </a:p>
          </p:txBody>
        </p:sp>
        <p:sp>
          <p:nvSpPr>
            <p:cNvPr id="21" name="object 21"/>
            <p:cNvSpPr/>
            <p:nvPr/>
          </p:nvSpPr>
          <p:spPr>
            <a:xfrm>
              <a:off x="7772400" y="4710683"/>
              <a:ext cx="152400" cy="12700"/>
            </a:xfrm>
            <a:custGeom>
              <a:avLst/>
              <a:gdLst/>
              <a:ahLst/>
              <a:cxnLst/>
              <a:rect l="l" t="t" r="r" b="b"/>
              <a:pathLst>
                <a:path w="152400" h="12700">
                  <a:moveTo>
                    <a:pt x="-4572" y="6350"/>
                  </a:moveTo>
                  <a:lnTo>
                    <a:pt x="156972" y="6350"/>
                  </a:lnTo>
                </a:path>
              </a:pathLst>
            </a:custGeom>
            <a:ln w="21844">
              <a:solidFill>
                <a:srgbClr val="497DBA"/>
              </a:solidFill>
            </a:ln>
          </p:spPr>
          <p:txBody>
            <a:bodyPr wrap="square" lIns="0" tIns="0" rIns="0" bIns="0" rtlCol="0"/>
            <a:lstStyle/>
            <a:p>
              <a:endParaRPr/>
            </a:p>
          </p:txBody>
        </p:sp>
        <p:sp>
          <p:nvSpPr>
            <p:cNvPr id="22" name="object 22"/>
            <p:cNvSpPr/>
            <p:nvPr/>
          </p:nvSpPr>
          <p:spPr>
            <a:xfrm>
              <a:off x="7772400" y="3351275"/>
              <a:ext cx="152400" cy="993775"/>
            </a:xfrm>
            <a:custGeom>
              <a:avLst/>
              <a:gdLst/>
              <a:ahLst/>
              <a:cxnLst/>
              <a:rect l="l" t="t" r="r" b="b"/>
              <a:pathLst>
                <a:path w="152400" h="993775">
                  <a:moveTo>
                    <a:pt x="0" y="992124"/>
                  </a:moveTo>
                  <a:lnTo>
                    <a:pt x="152400" y="993648"/>
                  </a:lnTo>
                </a:path>
                <a:path w="152400" h="993775">
                  <a:moveTo>
                    <a:pt x="0" y="687324"/>
                  </a:moveTo>
                  <a:lnTo>
                    <a:pt x="152400" y="688848"/>
                  </a:lnTo>
                </a:path>
                <a:path w="152400" h="993775">
                  <a:moveTo>
                    <a:pt x="0" y="382524"/>
                  </a:moveTo>
                  <a:lnTo>
                    <a:pt x="152400" y="384048"/>
                  </a:lnTo>
                </a:path>
                <a:path w="152400" h="993775">
                  <a:moveTo>
                    <a:pt x="0" y="0"/>
                  </a:moveTo>
                  <a:lnTo>
                    <a:pt x="152400" y="1524"/>
                  </a:lnTo>
                </a:path>
              </a:pathLst>
            </a:custGeom>
            <a:ln w="9144">
              <a:solidFill>
                <a:srgbClr val="497DBA"/>
              </a:solidFill>
            </a:ln>
          </p:spPr>
          <p:txBody>
            <a:bodyPr wrap="square" lIns="0" tIns="0" rIns="0" bIns="0" rtlCol="0"/>
            <a:lstStyle/>
            <a:p>
              <a:endParaRPr/>
            </a:p>
          </p:txBody>
        </p:sp>
      </p:grpSp>
      <p:sp>
        <p:nvSpPr>
          <p:cNvPr id="23" name="object 23"/>
          <p:cNvSpPr txBox="1"/>
          <p:nvPr/>
        </p:nvSpPr>
        <p:spPr>
          <a:xfrm>
            <a:off x="6874129" y="4601336"/>
            <a:ext cx="1199515" cy="419734"/>
          </a:xfrm>
          <a:prstGeom prst="rect">
            <a:avLst/>
          </a:prstGeom>
        </p:spPr>
        <p:txBody>
          <a:bodyPr vert="horz" wrap="square" lIns="0" tIns="12700" rIns="0" bIns="0" rtlCol="0">
            <a:spAutoFit/>
          </a:bodyPr>
          <a:lstStyle/>
          <a:p>
            <a:pPr marR="5080" algn="r">
              <a:lnSpc>
                <a:spcPts val="1310"/>
              </a:lnSpc>
              <a:spcBef>
                <a:spcPts val="100"/>
              </a:spcBef>
            </a:pPr>
            <a:r>
              <a:rPr sz="1200" dirty="0">
                <a:latin typeface="Times New Roman"/>
                <a:cs typeface="Times New Roman"/>
              </a:rPr>
              <a:t>4</a:t>
            </a:r>
            <a:endParaRPr sz="1200">
              <a:latin typeface="Times New Roman"/>
              <a:cs typeface="Times New Roman"/>
            </a:endParaRPr>
          </a:p>
          <a:p>
            <a:pPr>
              <a:lnSpc>
                <a:spcPts val="1789"/>
              </a:lnSpc>
            </a:pPr>
            <a:r>
              <a:rPr sz="1600" spc="-5" dirty="0">
                <a:latin typeface="Times New Roman"/>
                <a:cs typeface="Times New Roman"/>
              </a:rPr>
              <a:t>Glucose</a:t>
            </a:r>
            <a:endParaRPr sz="1600">
              <a:latin typeface="Times New Roman"/>
              <a:cs typeface="Times New Roman"/>
            </a:endParaRPr>
          </a:p>
        </p:txBody>
      </p:sp>
      <p:sp>
        <p:nvSpPr>
          <p:cNvPr id="24" name="object 24"/>
          <p:cNvSpPr txBox="1"/>
          <p:nvPr/>
        </p:nvSpPr>
        <p:spPr>
          <a:xfrm>
            <a:off x="8004809" y="5132908"/>
            <a:ext cx="12509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Arial MT"/>
                <a:cs typeface="Arial MT"/>
              </a:rPr>
              <a:t>0</a:t>
            </a:r>
            <a:endParaRPr sz="1400">
              <a:latin typeface="Arial MT"/>
              <a:cs typeface="Arial MT"/>
            </a:endParaRPr>
          </a:p>
        </p:txBody>
      </p:sp>
      <p:sp>
        <p:nvSpPr>
          <p:cNvPr id="25" name="object 25"/>
          <p:cNvSpPr txBox="1"/>
          <p:nvPr/>
        </p:nvSpPr>
        <p:spPr>
          <a:xfrm>
            <a:off x="7928609" y="3915536"/>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8</a:t>
            </a:r>
            <a:endParaRPr sz="1200">
              <a:latin typeface="Times New Roman"/>
              <a:cs typeface="Times New Roman"/>
            </a:endParaRPr>
          </a:p>
        </p:txBody>
      </p:sp>
      <p:sp>
        <p:nvSpPr>
          <p:cNvPr id="26" name="object 26"/>
          <p:cNvSpPr txBox="1"/>
          <p:nvPr/>
        </p:nvSpPr>
        <p:spPr>
          <a:xfrm>
            <a:off x="7928609" y="3229483"/>
            <a:ext cx="1778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12</a:t>
            </a:r>
            <a:endParaRPr sz="1200">
              <a:latin typeface="Times New Roman"/>
              <a:cs typeface="Times New Roman"/>
            </a:endParaRPr>
          </a:p>
        </p:txBody>
      </p:sp>
      <p:sp>
        <p:nvSpPr>
          <p:cNvPr id="27" name="object 27"/>
          <p:cNvSpPr txBox="1"/>
          <p:nvPr/>
        </p:nvSpPr>
        <p:spPr>
          <a:xfrm>
            <a:off x="8394164" y="3442359"/>
            <a:ext cx="250190" cy="791845"/>
          </a:xfrm>
          <a:prstGeom prst="rect">
            <a:avLst/>
          </a:prstGeom>
        </p:spPr>
        <p:txBody>
          <a:bodyPr vert="vert270" wrap="square" lIns="0" tIns="0" rIns="0" bIns="0" rtlCol="0">
            <a:spAutoFit/>
          </a:bodyPr>
          <a:lstStyle/>
          <a:p>
            <a:pPr marL="12700">
              <a:lnSpc>
                <a:spcPts val="1839"/>
              </a:lnSpc>
            </a:pPr>
            <a:r>
              <a:rPr sz="1600" spc="-30" dirty="0">
                <a:latin typeface="Times New Roman"/>
                <a:cs typeface="Times New Roman"/>
              </a:rPr>
              <a:t>Yeast/</a:t>
            </a:r>
            <a:r>
              <a:rPr sz="1600" spc="-45" dirty="0">
                <a:latin typeface="Times New Roman"/>
                <a:cs typeface="Times New Roman"/>
              </a:rPr>
              <a:t> </a:t>
            </a:r>
            <a:r>
              <a:rPr sz="1600" spc="-5" dirty="0">
                <a:latin typeface="Times New Roman"/>
                <a:cs typeface="Times New Roman"/>
              </a:rPr>
              <a:t>g/l</a:t>
            </a:r>
            <a:endParaRPr sz="1600">
              <a:latin typeface="Times New Roman"/>
              <a:cs typeface="Times New Roman"/>
            </a:endParaRPr>
          </a:p>
        </p:txBody>
      </p:sp>
      <p:sp>
        <p:nvSpPr>
          <p:cNvPr id="28" name="object 28"/>
          <p:cNvSpPr/>
          <p:nvPr/>
        </p:nvSpPr>
        <p:spPr>
          <a:xfrm>
            <a:off x="8482583" y="2667000"/>
            <a:ext cx="103505" cy="687705"/>
          </a:xfrm>
          <a:custGeom>
            <a:avLst/>
            <a:gdLst/>
            <a:ahLst/>
            <a:cxnLst/>
            <a:rect l="l" t="t" r="r" b="b"/>
            <a:pathLst>
              <a:path w="103504" h="687704">
                <a:moveTo>
                  <a:pt x="51791" y="25110"/>
                </a:moveTo>
                <a:lnTo>
                  <a:pt x="45414" y="35996"/>
                </a:lnTo>
                <a:lnTo>
                  <a:pt x="43942" y="687324"/>
                </a:lnTo>
                <a:lnTo>
                  <a:pt x="56642" y="687451"/>
                </a:lnTo>
                <a:lnTo>
                  <a:pt x="58113" y="35996"/>
                </a:lnTo>
                <a:lnTo>
                  <a:pt x="51791" y="25110"/>
                </a:lnTo>
                <a:close/>
              </a:path>
              <a:path w="103504" h="687704">
                <a:moveTo>
                  <a:pt x="59118" y="12573"/>
                </a:moveTo>
                <a:lnTo>
                  <a:pt x="58166" y="12573"/>
                </a:lnTo>
                <a:lnTo>
                  <a:pt x="58114" y="35997"/>
                </a:lnTo>
                <a:lnTo>
                  <a:pt x="90677" y="92075"/>
                </a:lnTo>
                <a:lnTo>
                  <a:pt x="92329" y="95123"/>
                </a:lnTo>
                <a:lnTo>
                  <a:pt x="96266" y="96138"/>
                </a:lnTo>
                <a:lnTo>
                  <a:pt x="102362" y="92583"/>
                </a:lnTo>
                <a:lnTo>
                  <a:pt x="103377" y="88773"/>
                </a:lnTo>
                <a:lnTo>
                  <a:pt x="59118" y="12573"/>
                </a:lnTo>
                <a:close/>
              </a:path>
              <a:path w="103504" h="687704">
                <a:moveTo>
                  <a:pt x="51816" y="0"/>
                </a:moveTo>
                <a:lnTo>
                  <a:pt x="0" y="88519"/>
                </a:lnTo>
                <a:lnTo>
                  <a:pt x="1016" y="92328"/>
                </a:lnTo>
                <a:lnTo>
                  <a:pt x="4064" y="94107"/>
                </a:lnTo>
                <a:lnTo>
                  <a:pt x="6985" y="95885"/>
                </a:lnTo>
                <a:lnTo>
                  <a:pt x="10922" y="94869"/>
                </a:lnTo>
                <a:lnTo>
                  <a:pt x="45413" y="35997"/>
                </a:lnTo>
                <a:lnTo>
                  <a:pt x="45466" y="12573"/>
                </a:lnTo>
                <a:lnTo>
                  <a:pt x="59118" y="12573"/>
                </a:lnTo>
                <a:lnTo>
                  <a:pt x="51816" y="0"/>
                </a:lnTo>
                <a:close/>
              </a:path>
              <a:path w="103504" h="687704">
                <a:moveTo>
                  <a:pt x="58166" y="12573"/>
                </a:moveTo>
                <a:lnTo>
                  <a:pt x="45466" y="12573"/>
                </a:lnTo>
                <a:lnTo>
                  <a:pt x="45413" y="35997"/>
                </a:lnTo>
                <a:lnTo>
                  <a:pt x="51791" y="25110"/>
                </a:lnTo>
                <a:lnTo>
                  <a:pt x="46355" y="15748"/>
                </a:lnTo>
                <a:lnTo>
                  <a:pt x="58158" y="15748"/>
                </a:lnTo>
                <a:lnTo>
                  <a:pt x="58166" y="12573"/>
                </a:lnTo>
                <a:close/>
              </a:path>
              <a:path w="103504" h="687704">
                <a:moveTo>
                  <a:pt x="58158" y="15748"/>
                </a:moveTo>
                <a:lnTo>
                  <a:pt x="57276" y="15748"/>
                </a:lnTo>
                <a:lnTo>
                  <a:pt x="51791" y="25110"/>
                </a:lnTo>
                <a:lnTo>
                  <a:pt x="58113" y="35996"/>
                </a:lnTo>
                <a:lnTo>
                  <a:pt x="58158" y="15748"/>
                </a:lnTo>
                <a:close/>
              </a:path>
              <a:path w="103504" h="687704">
                <a:moveTo>
                  <a:pt x="57276" y="15748"/>
                </a:moveTo>
                <a:lnTo>
                  <a:pt x="46355" y="15748"/>
                </a:lnTo>
                <a:lnTo>
                  <a:pt x="51791" y="25110"/>
                </a:lnTo>
                <a:lnTo>
                  <a:pt x="57276" y="15748"/>
                </a:lnTo>
                <a:close/>
              </a:path>
            </a:pathLst>
          </a:custGeom>
          <a:solidFill>
            <a:srgbClr val="497DBA"/>
          </a:solidFill>
        </p:spPr>
        <p:txBody>
          <a:bodyPr wrap="square" lIns="0" tIns="0" rIns="0" bIns="0" rtlCol="0"/>
          <a:lstStyle/>
          <a:p>
            <a:endParaRPr/>
          </a:p>
        </p:txBody>
      </p:sp>
      <p:sp>
        <p:nvSpPr>
          <p:cNvPr id="29" name="object 29"/>
          <p:cNvSpPr txBox="1"/>
          <p:nvPr/>
        </p:nvSpPr>
        <p:spPr>
          <a:xfrm>
            <a:off x="2259048" y="3424419"/>
            <a:ext cx="250190" cy="962025"/>
          </a:xfrm>
          <a:prstGeom prst="rect">
            <a:avLst/>
          </a:prstGeom>
        </p:spPr>
        <p:txBody>
          <a:bodyPr vert="vert270" wrap="square" lIns="0" tIns="0" rIns="0" bIns="0" rtlCol="0">
            <a:spAutoFit/>
          </a:bodyPr>
          <a:lstStyle/>
          <a:p>
            <a:pPr marL="12700">
              <a:lnSpc>
                <a:spcPts val="1839"/>
              </a:lnSpc>
            </a:pPr>
            <a:r>
              <a:rPr sz="1600" spc="-5" dirty="0">
                <a:latin typeface="Times New Roman"/>
                <a:cs typeface="Times New Roman"/>
              </a:rPr>
              <a:t>Glucose/g/l</a:t>
            </a:r>
            <a:endParaRPr sz="1600">
              <a:latin typeface="Times New Roman"/>
              <a:cs typeface="Times New Roman"/>
            </a:endParaRPr>
          </a:p>
        </p:txBody>
      </p:sp>
      <p:sp>
        <p:nvSpPr>
          <p:cNvPr id="30" name="object 30"/>
          <p:cNvSpPr/>
          <p:nvPr/>
        </p:nvSpPr>
        <p:spPr>
          <a:xfrm>
            <a:off x="2819400" y="685800"/>
            <a:ext cx="230504" cy="4573905"/>
          </a:xfrm>
          <a:custGeom>
            <a:avLst/>
            <a:gdLst/>
            <a:ahLst/>
            <a:cxnLst/>
            <a:rect l="l" t="t" r="r" b="b"/>
            <a:pathLst>
              <a:path w="230505" h="4573905">
                <a:moveTo>
                  <a:pt x="227075" y="4573524"/>
                </a:moveTo>
                <a:lnTo>
                  <a:pt x="230250" y="1524"/>
                </a:lnTo>
              </a:path>
              <a:path w="230505" h="4573905">
                <a:moveTo>
                  <a:pt x="228600" y="1650"/>
                </a:moveTo>
                <a:lnTo>
                  <a:pt x="0" y="0"/>
                </a:lnTo>
              </a:path>
              <a:path w="230505" h="4573905">
                <a:moveTo>
                  <a:pt x="228600" y="916051"/>
                </a:moveTo>
                <a:lnTo>
                  <a:pt x="76200" y="914400"/>
                </a:lnTo>
              </a:path>
              <a:path w="230505" h="4573905">
                <a:moveTo>
                  <a:pt x="228600" y="1830451"/>
                </a:moveTo>
                <a:lnTo>
                  <a:pt x="76200" y="1828800"/>
                </a:lnTo>
              </a:path>
              <a:path w="230505" h="4573905">
                <a:moveTo>
                  <a:pt x="228600" y="2744851"/>
                </a:moveTo>
                <a:lnTo>
                  <a:pt x="76200" y="2743200"/>
                </a:lnTo>
              </a:path>
              <a:path w="230505" h="4573905">
                <a:moveTo>
                  <a:pt x="228600" y="3659251"/>
                </a:moveTo>
                <a:lnTo>
                  <a:pt x="76200" y="3657600"/>
                </a:lnTo>
              </a:path>
            </a:pathLst>
          </a:custGeom>
          <a:ln w="9144">
            <a:solidFill>
              <a:srgbClr val="497DBA"/>
            </a:solidFill>
          </a:ln>
        </p:spPr>
        <p:txBody>
          <a:bodyPr wrap="square" lIns="0" tIns="0" rIns="0" bIns="0" rtlCol="0"/>
          <a:lstStyle/>
          <a:p>
            <a:endParaRPr/>
          </a:p>
        </p:txBody>
      </p:sp>
      <p:sp>
        <p:nvSpPr>
          <p:cNvPr id="31" name="object 31"/>
          <p:cNvSpPr txBox="1"/>
          <p:nvPr/>
        </p:nvSpPr>
        <p:spPr>
          <a:xfrm>
            <a:off x="2669794" y="4215206"/>
            <a:ext cx="205740"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Times New Roman"/>
                <a:cs typeface="Times New Roman"/>
              </a:rPr>
              <a:t>50</a:t>
            </a:r>
            <a:endParaRPr sz="1400">
              <a:latin typeface="Times New Roman"/>
              <a:cs typeface="Times New Roman"/>
            </a:endParaRPr>
          </a:p>
        </p:txBody>
      </p:sp>
      <p:sp>
        <p:nvSpPr>
          <p:cNvPr id="32" name="object 32"/>
          <p:cNvSpPr txBox="1"/>
          <p:nvPr/>
        </p:nvSpPr>
        <p:spPr>
          <a:xfrm>
            <a:off x="2776220" y="5056708"/>
            <a:ext cx="330835" cy="240029"/>
          </a:xfrm>
          <a:prstGeom prst="rect">
            <a:avLst/>
          </a:prstGeom>
        </p:spPr>
        <p:txBody>
          <a:bodyPr vert="horz" wrap="square" lIns="0" tIns="13335" rIns="0" bIns="0" rtlCol="0">
            <a:spAutoFit/>
          </a:bodyPr>
          <a:lstStyle/>
          <a:p>
            <a:pPr marL="12700">
              <a:lnSpc>
                <a:spcPct val="100000"/>
              </a:lnSpc>
              <a:spcBef>
                <a:spcPts val="105"/>
              </a:spcBef>
              <a:tabLst>
                <a:tab pos="317500" algn="l"/>
              </a:tabLst>
            </a:pPr>
            <a:r>
              <a:rPr sz="1400" spc="100" dirty="0">
                <a:latin typeface="Times New Roman"/>
                <a:cs typeface="Times New Roman"/>
              </a:rPr>
              <a:t>0</a:t>
            </a:r>
            <a:r>
              <a:rPr sz="1400" u="sng" dirty="0">
                <a:uFill>
                  <a:solidFill>
                    <a:srgbClr val="497DBA"/>
                  </a:solidFill>
                </a:uFill>
                <a:latin typeface="Times New Roman"/>
                <a:cs typeface="Times New Roman"/>
              </a:rPr>
              <a:t> 	</a:t>
            </a:r>
            <a:endParaRPr sz="1400">
              <a:latin typeface="Times New Roman"/>
              <a:cs typeface="Times New Roman"/>
            </a:endParaRPr>
          </a:p>
        </p:txBody>
      </p:sp>
      <p:sp>
        <p:nvSpPr>
          <p:cNvPr id="33" name="object 33"/>
          <p:cNvSpPr txBox="1"/>
          <p:nvPr/>
        </p:nvSpPr>
        <p:spPr>
          <a:xfrm>
            <a:off x="2593594" y="3304158"/>
            <a:ext cx="295275"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Times New Roman"/>
                <a:cs typeface="Times New Roman"/>
              </a:rPr>
              <a:t>100</a:t>
            </a:r>
            <a:endParaRPr sz="1400">
              <a:latin typeface="Times New Roman"/>
              <a:cs typeface="Times New Roman"/>
            </a:endParaRPr>
          </a:p>
        </p:txBody>
      </p:sp>
      <p:sp>
        <p:nvSpPr>
          <p:cNvPr id="34" name="object 34"/>
          <p:cNvSpPr txBox="1"/>
          <p:nvPr/>
        </p:nvSpPr>
        <p:spPr>
          <a:xfrm>
            <a:off x="2593594" y="2389758"/>
            <a:ext cx="295275"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Times New Roman"/>
                <a:cs typeface="Times New Roman"/>
              </a:rPr>
              <a:t>150</a:t>
            </a:r>
            <a:endParaRPr sz="1400">
              <a:latin typeface="Times New Roman"/>
              <a:cs typeface="Times New Roman"/>
            </a:endParaRPr>
          </a:p>
        </p:txBody>
      </p:sp>
      <p:sp>
        <p:nvSpPr>
          <p:cNvPr id="35" name="object 35"/>
          <p:cNvSpPr txBox="1"/>
          <p:nvPr/>
        </p:nvSpPr>
        <p:spPr>
          <a:xfrm>
            <a:off x="2593594" y="1474977"/>
            <a:ext cx="295275"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Times New Roman"/>
                <a:cs typeface="Times New Roman"/>
              </a:rPr>
              <a:t>200</a:t>
            </a:r>
            <a:endParaRPr sz="1400">
              <a:latin typeface="Times New Roman"/>
              <a:cs typeface="Times New Roman"/>
            </a:endParaRPr>
          </a:p>
        </p:txBody>
      </p:sp>
      <p:sp>
        <p:nvSpPr>
          <p:cNvPr id="36" name="object 36"/>
          <p:cNvSpPr txBox="1"/>
          <p:nvPr/>
        </p:nvSpPr>
        <p:spPr>
          <a:xfrm>
            <a:off x="2593594" y="636777"/>
            <a:ext cx="295275"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Times New Roman"/>
                <a:cs typeface="Times New Roman"/>
              </a:rPr>
              <a:t>250</a:t>
            </a:r>
            <a:endParaRPr sz="1400">
              <a:latin typeface="Times New Roman"/>
              <a:cs typeface="Times New Roman"/>
            </a:endParaRPr>
          </a:p>
        </p:txBody>
      </p:sp>
      <p:sp>
        <p:nvSpPr>
          <p:cNvPr id="37" name="object 37"/>
          <p:cNvSpPr txBox="1"/>
          <p:nvPr/>
        </p:nvSpPr>
        <p:spPr>
          <a:xfrm>
            <a:off x="3140301" y="2585838"/>
            <a:ext cx="250190" cy="962025"/>
          </a:xfrm>
          <a:prstGeom prst="rect">
            <a:avLst/>
          </a:prstGeom>
        </p:spPr>
        <p:txBody>
          <a:bodyPr vert="vert270" wrap="square" lIns="0" tIns="0" rIns="0" bIns="0" rtlCol="0">
            <a:spAutoFit/>
          </a:bodyPr>
          <a:lstStyle/>
          <a:p>
            <a:pPr marL="12700">
              <a:lnSpc>
                <a:spcPts val="1839"/>
              </a:lnSpc>
            </a:pPr>
            <a:r>
              <a:rPr sz="1600" spc="-5" dirty="0">
                <a:latin typeface="Times New Roman"/>
                <a:cs typeface="Times New Roman"/>
              </a:rPr>
              <a:t>Glucose/g/l</a:t>
            </a:r>
            <a:endParaRPr sz="1600">
              <a:latin typeface="Times New Roman"/>
              <a:cs typeface="Times New Roman"/>
            </a:endParaRPr>
          </a:p>
        </p:txBody>
      </p:sp>
      <p:sp>
        <p:nvSpPr>
          <p:cNvPr id="38" name="object 38"/>
          <p:cNvSpPr txBox="1"/>
          <p:nvPr/>
        </p:nvSpPr>
        <p:spPr>
          <a:xfrm>
            <a:off x="5718428" y="5206135"/>
            <a:ext cx="756285" cy="653415"/>
          </a:xfrm>
          <a:prstGeom prst="rect">
            <a:avLst/>
          </a:prstGeom>
        </p:spPr>
        <p:txBody>
          <a:bodyPr vert="horz" wrap="square" lIns="0" tIns="92710" rIns="0" bIns="0" rtlCol="0">
            <a:spAutoFit/>
          </a:bodyPr>
          <a:lstStyle/>
          <a:p>
            <a:pPr marL="563245">
              <a:lnSpc>
                <a:spcPct val="100000"/>
              </a:lnSpc>
              <a:spcBef>
                <a:spcPts val="730"/>
              </a:spcBef>
            </a:pPr>
            <a:r>
              <a:rPr sz="1400" spc="5" dirty="0">
                <a:latin typeface="Times New Roman"/>
                <a:cs typeface="Times New Roman"/>
              </a:rPr>
              <a:t>30</a:t>
            </a:r>
            <a:endParaRPr sz="1400">
              <a:latin typeface="Times New Roman"/>
              <a:cs typeface="Times New Roman"/>
            </a:endParaRPr>
          </a:p>
          <a:p>
            <a:pPr marL="12700">
              <a:lnSpc>
                <a:spcPct val="100000"/>
              </a:lnSpc>
              <a:spcBef>
                <a:spcPts val="715"/>
              </a:spcBef>
            </a:pPr>
            <a:r>
              <a:rPr sz="1600" spc="-5" dirty="0">
                <a:latin typeface="Times New Roman"/>
                <a:cs typeface="Times New Roman"/>
              </a:rPr>
              <a:t>Zeith/h</a:t>
            </a:r>
            <a:endParaRPr sz="1600">
              <a:latin typeface="Times New Roman"/>
              <a:cs typeface="Times New Roman"/>
            </a:endParaRPr>
          </a:p>
        </p:txBody>
      </p:sp>
      <p:sp>
        <p:nvSpPr>
          <p:cNvPr id="39" name="object 39"/>
          <p:cNvSpPr/>
          <p:nvPr/>
        </p:nvSpPr>
        <p:spPr>
          <a:xfrm>
            <a:off x="2311780" y="2592323"/>
            <a:ext cx="103505" cy="762000"/>
          </a:xfrm>
          <a:custGeom>
            <a:avLst/>
            <a:gdLst/>
            <a:ahLst/>
            <a:cxnLst/>
            <a:rect l="l" t="t" r="r" b="b"/>
            <a:pathLst>
              <a:path w="103505" h="762000">
                <a:moveTo>
                  <a:pt x="51958" y="25203"/>
                </a:moveTo>
                <a:lnTo>
                  <a:pt x="45620" y="35958"/>
                </a:lnTo>
                <a:lnTo>
                  <a:pt x="42544" y="762000"/>
                </a:lnTo>
                <a:lnTo>
                  <a:pt x="55244" y="762000"/>
                </a:lnTo>
                <a:lnTo>
                  <a:pt x="58319" y="36186"/>
                </a:lnTo>
                <a:lnTo>
                  <a:pt x="51958" y="25203"/>
                </a:lnTo>
                <a:close/>
              </a:path>
              <a:path w="103505" h="762000">
                <a:moveTo>
                  <a:pt x="59334" y="12573"/>
                </a:moveTo>
                <a:lnTo>
                  <a:pt x="58419" y="12573"/>
                </a:lnTo>
                <a:lnTo>
                  <a:pt x="58319" y="36186"/>
                </a:lnTo>
                <a:lnTo>
                  <a:pt x="92456" y="95123"/>
                </a:lnTo>
                <a:lnTo>
                  <a:pt x="96266" y="96265"/>
                </a:lnTo>
                <a:lnTo>
                  <a:pt x="102362" y="92710"/>
                </a:lnTo>
                <a:lnTo>
                  <a:pt x="103377" y="88773"/>
                </a:lnTo>
                <a:lnTo>
                  <a:pt x="101600" y="85725"/>
                </a:lnTo>
                <a:lnTo>
                  <a:pt x="59334" y="12573"/>
                </a:lnTo>
                <a:close/>
              </a:path>
              <a:path w="103505" h="762000">
                <a:moveTo>
                  <a:pt x="52069" y="0"/>
                </a:moveTo>
                <a:lnTo>
                  <a:pt x="1777" y="85343"/>
                </a:lnTo>
                <a:lnTo>
                  <a:pt x="0" y="88391"/>
                </a:lnTo>
                <a:lnTo>
                  <a:pt x="1016" y="92328"/>
                </a:lnTo>
                <a:lnTo>
                  <a:pt x="7112" y="95885"/>
                </a:lnTo>
                <a:lnTo>
                  <a:pt x="10921" y="94868"/>
                </a:lnTo>
                <a:lnTo>
                  <a:pt x="12700" y="91821"/>
                </a:lnTo>
                <a:lnTo>
                  <a:pt x="45620" y="35958"/>
                </a:lnTo>
                <a:lnTo>
                  <a:pt x="45719" y="12573"/>
                </a:lnTo>
                <a:lnTo>
                  <a:pt x="59334" y="12573"/>
                </a:lnTo>
                <a:lnTo>
                  <a:pt x="52069" y="0"/>
                </a:lnTo>
                <a:close/>
              </a:path>
              <a:path w="103505" h="762000">
                <a:moveTo>
                  <a:pt x="58406" y="15748"/>
                </a:moveTo>
                <a:lnTo>
                  <a:pt x="57531" y="15748"/>
                </a:lnTo>
                <a:lnTo>
                  <a:pt x="51958" y="25203"/>
                </a:lnTo>
                <a:lnTo>
                  <a:pt x="58319" y="36186"/>
                </a:lnTo>
                <a:lnTo>
                  <a:pt x="58406" y="15748"/>
                </a:lnTo>
                <a:close/>
              </a:path>
              <a:path w="103505" h="762000">
                <a:moveTo>
                  <a:pt x="58419" y="12573"/>
                </a:moveTo>
                <a:lnTo>
                  <a:pt x="45719" y="12573"/>
                </a:lnTo>
                <a:lnTo>
                  <a:pt x="45620" y="35958"/>
                </a:lnTo>
                <a:lnTo>
                  <a:pt x="51958" y="25203"/>
                </a:lnTo>
                <a:lnTo>
                  <a:pt x="46481" y="15748"/>
                </a:lnTo>
                <a:lnTo>
                  <a:pt x="58406" y="15748"/>
                </a:lnTo>
                <a:lnTo>
                  <a:pt x="58419" y="12573"/>
                </a:lnTo>
                <a:close/>
              </a:path>
              <a:path w="103505" h="762000">
                <a:moveTo>
                  <a:pt x="57531" y="15748"/>
                </a:moveTo>
                <a:lnTo>
                  <a:pt x="46481" y="15748"/>
                </a:lnTo>
                <a:lnTo>
                  <a:pt x="51958" y="25203"/>
                </a:lnTo>
                <a:lnTo>
                  <a:pt x="57531" y="15748"/>
                </a:lnTo>
                <a:close/>
              </a:path>
            </a:pathLst>
          </a:custGeom>
          <a:solidFill>
            <a:srgbClr val="497DBA"/>
          </a:solidFill>
        </p:spPr>
        <p:txBody>
          <a:bodyPr wrap="square" lIns="0" tIns="0" rIns="0" bIns="0" rtlCol="0"/>
          <a:lstStyle/>
          <a:p>
            <a:endParaRPr/>
          </a:p>
        </p:txBody>
      </p:sp>
      <p:sp>
        <p:nvSpPr>
          <p:cNvPr id="40" name="object 40"/>
          <p:cNvSpPr/>
          <p:nvPr/>
        </p:nvSpPr>
        <p:spPr>
          <a:xfrm>
            <a:off x="3226180" y="1754123"/>
            <a:ext cx="103505" cy="762000"/>
          </a:xfrm>
          <a:custGeom>
            <a:avLst/>
            <a:gdLst/>
            <a:ahLst/>
            <a:cxnLst/>
            <a:rect l="l" t="t" r="r" b="b"/>
            <a:pathLst>
              <a:path w="103504" h="762000">
                <a:moveTo>
                  <a:pt x="51958" y="25203"/>
                </a:moveTo>
                <a:lnTo>
                  <a:pt x="45620" y="35958"/>
                </a:lnTo>
                <a:lnTo>
                  <a:pt x="42544" y="762000"/>
                </a:lnTo>
                <a:lnTo>
                  <a:pt x="55244" y="762000"/>
                </a:lnTo>
                <a:lnTo>
                  <a:pt x="58319" y="36186"/>
                </a:lnTo>
                <a:lnTo>
                  <a:pt x="51958" y="25203"/>
                </a:lnTo>
                <a:close/>
              </a:path>
              <a:path w="103504" h="762000">
                <a:moveTo>
                  <a:pt x="59334" y="12573"/>
                </a:moveTo>
                <a:lnTo>
                  <a:pt x="58419" y="12573"/>
                </a:lnTo>
                <a:lnTo>
                  <a:pt x="58319" y="36186"/>
                </a:lnTo>
                <a:lnTo>
                  <a:pt x="92456" y="95123"/>
                </a:lnTo>
                <a:lnTo>
                  <a:pt x="96266" y="96265"/>
                </a:lnTo>
                <a:lnTo>
                  <a:pt x="102361" y="92710"/>
                </a:lnTo>
                <a:lnTo>
                  <a:pt x="103378" y="88773"/>
                </a:lnTo>
                <a:lnTo>
                  <a:pt x="101599" y="85725"/>
                </a:lnTo>
                <a:lnTo>
                  <a:pt x="59334" y="12573"/>
                </a:lnTo>
                <a:close/>
              </a:path>
              <a:path w="103504" h="762000">
                <a:moveTo>
                  <a:pt x="52069" y="0"/>
                </a:moveTo>
                <a:lnTo>
                  <a:pt x="1777" y="85343"/>
                </a:lnTo>
                <a:lnTo>
                  <a:pt x="0" y="88391"/>
                </a:lnTo>
                <a:lnTo>
                  <a:pt x="1016" y="92328"/>
                </a:lnTo>
                <a:lnTo>
                  <a:pt x="7112" y="95885"/>
                </a:lnTo>
                <a:lnTo>
                  <a:pt x="10921" y="94868"/>
                </a:lnTo>
                <a:lnTo>
                  <a:pt x="12700" y="91821"/>
                </a:lnTo>
                <a:lnTo>
                  <a:pt x="45620" y="35958"/>
                </a:lnTo>
                <a:lnTo>
                  <a:pt x="45719" y="12573"/>
                </a:lnTo>
                <a:lnTo>
                  <a:pt x="59334" y="12573"/>
                </a:lnTo>
                <a:lnTo>
                  <a:pt x="52069" y="0"/>
                </a:lnTo>
                <a:close/>
              </a:path>
              <a:path w="103504" h="762000">
                <a:moveTo>
                  <a:pt x="58406" y="15748"/>
                </a:moveTo>
                <a:lnTo>
                  <a:pt x="57531" y="15748"/>
                </a:lnTo>
                <a:lnTo>
                  <a:pt x="51958" y="25203"/>
                </a:lnTo>
                <a:lnTo>
                  <a:pt x="58319" y="36186"/>
                </a:lnTo>
                <a:lnTo>
                  <a:pt x="58406" y="15748"/>
                </a:lnTo>
                <a:close/>
              </a:path>
              <a:path w="103504" h="762000">
                <a:moveTo>
                  <a:pt x="58419" y="12573"/>
                </a:moveTo>
                <a:lnTo>
                  <a:pt x="45719" y="12573"/>
                </a:lnTo>
                <a:lnTo>
                  <a:pt x="45620" y="35958"/>
                </a:lnTo>
                <a:lnTo>
                  <a:pt x="51958" y="25203"/>
                </a:lnTo>
                <a:lnTo>
                  <a:pt x="46481" y="15748"/>
                </a:lnTo>
                <a:lnTo>
                  <a:pt x="58406" y="15748"/>
                </a:lnTo>
                <a:lnTo>
                  <a:pt x="58419" y="12573"/>
                </a:lnTo>
                <a:close/>
              </a:path>
              <a:path w="103504" h="762000">
                <a:moveTo>
                  <a:pt x="57531" y="15748"/>
                </a:moveTo>
                <a:lnTo>
                  <a:pt x="46481" y="15748"/>
                </a:lnTo>
                <a:lnTo>
                  <a:pt x="51958" y="25203"/>
                </a:lnTo>
                <a:lnTo>
                  <a:pt x="57531" y="15748"/>
                </a:lnTo>
                <a:close/>
              </a:path>
            </a:pathLst>
          </a:custGeom>
          <a:solidFill>
            <a:srgbClr val="497DBA"/>
          </a:solidFill>
        </p:spPr>
        <p:txBody>
          <a:bodyPr wrap="square" lIns="0" tIns="0" rIns="0" bIns="0" rtlCol="0"/>
          <a:lstStyle/>
          <a:p>
            <a:endParaRPr/>
          </a:p>
        </p:txBody>
      </p:sp>
      <p:sp>
        <p:nvSpPr>
          <p:cNvPr id="41" name="object 41"/>
          <p:cNvSpPr/>
          <p:nvPr/>
        </p:nvSpPr>
        <p:spPr>
          <a:xfrm>
            <a:off x="6400800" y="5664682"/>
            <a:ext cx="685800" cy="103505"/>
          </a:xfrm>
          <a:custGeom>
            <a:avLst/>
            <a:gdLst/>
            <a:ahLst/>
            <a:cxnLst/>
            <a:rect l="l" t="t" r="r" b="b"/>
            <a:pathLst>
              <a:path w="685800" h="103504">
                <a:moveTo>
                  <a:pt x="597280" y="0"/>
                </a:moveTo>
                <a:lnTo>
                  <a:pt x="593471" y="1015"/>
                </a:lnTo>
                <a:lnTo>
                  <a:pt x="589915" y="7061"/>
                </a:lnTo>
                <a:lnTo>
                  <a:pt x="590930" y="10947"/>
                </a:lnTo>
                <a:lnTo>
                  <a:pt x="593851" y="12725"/>
                </a:lnTo>
                <a:lnTo>
                  <a:pt x="649770" y="45475"/>
                </a:lnTo>
                <a:lnTo>
                  <a:pt x="673226" y="45529"/>
                </a:lnTo>
                <a:lnTo>
                  <a:pt x="673226" y="58229"/>
                </a:lnTo>
                <a:lnTo>
                  <a:pt x="649622" y="58229"/>
                </a:lnTo>
                <a:lnTo>
                  <a:pt x="590676" y="92417"/>
                </a:lnTo>
                <a:lnTo>
                  <a:pt x="589660" y="96304"/>
                </a:lnTo>
                <a:lnTo>
                  <a:pt x="593217" y="102374"/>
                </a:lnTo>
                <a:lnTo>
                  <a:pt x="597026" y="103403"/>
                </a:lnTo>
                <a:lnTo>
                  <a:pt x="674897" y="58229"/>
                </a:lnTo>
                <a:lnTo>
                  <a:pt x="673226" y="58229"/>
                </a:lnTo>
                <a:lnTo>
                  <a:pt x="674991" y="58174"/>
                </a:lnTo>
                <a:lnTo>
                  <a:pt x="685800" y="51904"/>
                </a:lnTo>
                <a:lnTo>
                  <a:pt x="597280" y="0"/>
                </a:lnTo>
                <a:close/>
              </a:path>
              <a:path w="685800" h="103504">
                <a:moveTo>
                  <a:pt x="660638" y="51840"/>
                </a:moveTo>
                <a:lnTo>
                  <a:pt x="649716" y="58174"/>
                </a:lnTo>
                <a:lnTo>
                  <a:pt x="673226" y="58229"/>
                </a:lnTo>
                <a:lnTo>
                  <a:pt x="673226" y="57353"/>
                </a:lnTo>
                <a:lnTo>
                  <a:pt x="670051" y="57353"/>
                </a:lnTo>
                <a:lnTo>
                  <a:pt x="660638" y="51840"/>
                </a:lnTo>
                <a:close/>
              </a:path>
              <a:path w="685800" h="103504">
                <a:moveTo>
                  <a:pt x="0" y="43967"/>
                </a:moveTo>
                <a:lnTo>
                  <a:pt x="0" y="56667"/>
                </a:lnTo>
                <a:lnTo>
                  <a:pt x="649716" y="58174"/>
                </a:lnTo>
                <a:lnTo>
                  <a:pt x="660638" y="51840"/>
                </a:lnTo>
                <a:lnTo>
                  <a:pt x="649770" y="45475"/>
                </a:lnTo>
                <a:lnTo>
                  <a:pt x="0" y="43967"/>
                </a:lnTo>
                <a:close/>
              </a:path>
              <a:path w="685800" h="103504">
                <a:moveTo>
                  <a:pt x="670051" y="46380"/>
                </a:moveTo>
                <a:lnTo>
                  <a:pt x="660638" y="51840"/>
                </a:lnTo>
                <a:lnTo>
                  <a:pt x="670051" y="57353"/>
                </a:lnTo>
                <a:lnTo>
                  <a:pt x="670051" y="46380"/>
                </a:lnTo>
                <a:close/>
              </a:path>
              <a:path w="685800" h="103504">
                <a:moveTo>
                  <a:pt x="673226" y="46380"/>
                </a:moveTo>
                <a:lnTo>
                  <a:pt x="670051" y="46380"/>
                </a:lnTo>
                <a:lnTo>
                  <a:pt x="670051" y="57353"/>
                </a:lnTo>
                <a:lnTo>
                  <a:pt x="673226" y="57353"/>
                </a:lnTo>
                <a:lnTo>
                  <a:pt x="673226" y="46380"/>
                </a:lnTo>
                <a:close/>
              </a:path>
              <a:path w="685800" h="103504">
                <a:moveTo>
                  <a:pt x="649770" y="45475"/>
                </a:moveTo>
                <a:lnTo>
                  <a:pt x="660638" y="51840"/>
                </a:lnTo>
                <a:lnTo>
                  <a:pt x="670051" y="46380"/>
                </a:lnTo>
                <a:lnTo>
                  <a:pt x="673226" y="46380"/>
                </a:lnTo>
                <a:lnTo>
                  <a:pt x="673226" y="45529"/>
                </a:lnTo>
                <a:lnTo>
                  <a:pt x="649770" y="45475"/>
                </a:lnTo>
                <a:close/>
              </a:path>
            </a:pathLst>
          </a:custGeom>
          <a:solidFill>
            <a:srgbClr val="497DBA"/>
          </a:solidFill>
        </p:spPr>
        <p:txBody>
          <a:bodyPr wrap="square" lIns="0" tIns="0" rIns="0" bIns="0" rtlCol="0"/>
          <a:lstStyle/>
          <a:p>
            <a:endParaRPr/>
          </a:p>
        </p:txBody>
      </p:sp>
      <p:sp>
        <p:nvSpPr>
          <p:cNvPr id="42" name="object 42"/>
          <p:cNvSpPr txBox="1"/>
          <p:nvPr/>
        </p:nvSpPr>
        <p:spPr>
          <a:xfrm>
            <a:off x="1602994" y="5894019"/>
            <a:ext cx="6998334"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Fig:</a:t>
            </a:r>
            <a:r>
              <a:rPr sz="1800" b="1" spc="-10" dirty="0">
                <a:latin typeface="Times New Roman"/>
                <a:cs typeface="Times New Roman"/>
              </a:rPr>
              <a:t> </a:t>
            </a:r>
            <a:r>
              <a:rPr sz="1800" dirty="0">
                <a:latin typeface="Times New Roman"/>
                <a:cs typeface="Times New Roman"/>
              </a:rPr>
              <a:t>Reaction</a:t>
            </a:r>
            <a:r>
              <a:rPr sz="1800" spc="-15" dirty="0">
                <a:latin typeface="Times New Roman"/>
                <a:cs typeface="Times New Roman"/>
              </a:rPr>
              <a:t> </a:t>
            </a:r>
            <a:r>
              <a:rPr sz="1800" spc="-5" dirty="0">
                <a:latin typeface="Times New Roman"/>
                <a:cs typeface="Times New Roman"/>
              </a:rPr>
              <a:t>time </a:t>
            </a:r>
            <a:r>
              <a:rPr sz="1800" dirty="0">
                <a:latin typeface="Times New Roman"/>
                <a:cs typeface="Times New Roman"/>
              </a:rPr>
              <a:t>for</a:t>
            </a:r>
            <a:r>
              <a:rPr sz="1800" spc="-10" dirty="0">
                <a:latin typeface="Times New Roman"/>
                <a:cs typeface="Times New Roman"/>
              </a:rPr>
              <a:t> </a:t>
            </a:r>
            <a:r>
              <a:rPr sz="1800" dirty="0">
                <a:latin typeface="Times New Roman"/>
                <a:cs typeface="Times New Roman"/>
              </a:rPr>
              <a:t>fermentation</a:t>
            </a:r>
            <a:r>
              <a:rPr sz="1800" spc="-5" dirty="0">
                <a:latin typeface="Times New Roman"/>
                <a:cs typeface="Times New Roman"/>
              </a:rPr>
              <a:t> </a:t>
            </a:r>
            <a:r>
              <a:rPr sz="1800" dirty="0">
                <a:latin typeface="Times New Roman"/>
                <a:cs typeface="Times New Roman"/>
              </a:rPr>
              <a:t>in a</a:t>
            </a:r>
            <a:r>
              <a:rPr sz="1800" spc="-10" dirty="0">
                <a:latin typeface="Times New Roman"/>
                <a:cs typeface="Times New Roman"/>
              </a:rPr>
              <a:t> </a:t>
            </a:r>
            <a:r>
              <a:rPr sz="1800" dirty="0">
                <a:latin typeface="Times New Roman"/>
                <a:cs typeface="Times New Roman"/>
              </a:rPr>
              <a:t>batch</a:t>
            </a:r>
            <a:r>
              <a:rPr sz="1800" spc="-20" dirty="0">
                <a:latin typeface="Times New Roman"/>
                <a:cs typeface="Times New Roman"/>
              </a:rPr>
              <a:t> </a:t>
            </a:r>
            <a:r>
              <a:rPr sz="1800" spc="-5" dirty="0">
                <a:latin typeface="Times New Roman"/>
                <a:cs typeface="Times New Roman"/>
              </a:rPr>
              <a:t>process</a:t>
            </a:r>
            <a:r>
              <a:rPr sz="1800" dirty="0">
                <a:latin typeface="Times New Roman"/>
                <a:cs typeface="Times New Roman"/>
              </a:rPr>
              <a:t> (Menrad</a:t>
            </a:r>
            <a:r>
              <a:rPr sz="1800" spc="10" dirty="0">
                <a:latin typeface="Times New Roman"/>
                <a:cs typeface="Times New Roman"/>
              </a:rPr>
              <a:t> </a:t>
            </a:r>
            <a:r>
              <a:rPr sz="1800" i="1" dirty="0">
                <a:latin typeface="Times New Roman"/>
                <a:cs typeface="Times New Roman"/>
              </a:rPr>
              <a:t>et al</a:t>
            </a:r>
            <a:r>
              <a:rPr sz="1800" dirty="0">
                <a:latin typeface="Times New Roman"/>
                <a:cs typeface="Times New Roman"/>
              </a:rPr>
              <a:t>.,</a:t>
            </a:r>
            <a:r>
              <a:rPr sz="1800" spc="-15" dirty="0">
                <a:latin typeface="Times New Roman"/>
                <a:cs typeface="Times New Roman"/>
              </a:rPr>
              <a:t> </a:t>
            </a:r>
            <a:r>
              <a:rPr sz="1800" dirty="0">
                <a:latin typeface="Times New Roman"/>
                <a:cs typeface="Times New Roman"/>
              </a:rPr>
              <a:t>1982)</a:t>
            </a:r>
            <a:endParaRPr sz="1800">
              <a:latin typeface="Times New Roman"/>
              <a:cs typeface="Times New Roman"/>
            </a:endParaRPr>
          </a:p>
        </p:txBody>
      </p:sp>
      <p:sp>
        <p:nvSpPr>
          <p:cNvPr id="43" name="object 4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146</a:t>
            </a:fld>
            <a:endParaRPr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148</a:t>
            </a:r>
            <a:endParaRPr sz="1200">
              <a:latin typeface="Arial MT"/>
              <a:cs typeface="Arial MT"/>
            </a:endParaRPr>
          </a:p>
        </p:txBody>
      </p:sp>
      <p:sp>
        <p:nvSpPr>
          <p:cNvPr id="3" name="object 3"/>
          <p:cNvSpPr txBox="1"/>
          <p:nvPr/>
        </p:nvSpPr>
        <p:spPr>
          <a:xfrm>
            <a:off x="2515361" y="76961"/>
            <a:ext cx="2590800" cy="304800"/>
          </a:xfrm>
          <a:prstGeom prst="rect">
            <a:avLst/>
          </a:prstGeom>
          <a:solidFill>
            <a:srgbClr val="4F81BC"/>
          </a:solidFill>
          <a:ln w="25907">
            <a:solidFill>
              <a:srgbClr val="385D89"/>
            </a:solidFill>
          </a:ln>
        </p:spPr>
        <p:txBody>
          <a:bodyPr vert="horz" wrap="square" lIns="0" tIns="22860" rIns="0" bIns="0" rtlCol="0">
            <a:spAutoFit/>
          </a:bodyPr>
          <a:lstStyle/>
          <a:p>
            <a:pPr marL="147955">
              <a:lnSpc>
                <a:spcPct val="100000"/>
              </a:lnSpc>
              <a:spcBef>
                <a:spcPts val="180"/>
              </a:spcBef>
            </a:pPr>
            <a:r>
              <a:rPr sz="1600" spc="-5" dirty="0">
                <a:solidFill>
                  <a:srgbClr val="FFFFFF"/>
                </a:solidFill>
                <a:latin typeface="Times New Roman"/>
                <a:cs typeface="Times New Roman"/>
              </a:rPr>
              <a:t>Crop</a:t>
            </a:r>
            <a:r>
              <a:rPr sz="1600" spc="-10" dirty="0">
                <a:solidFill>
                  <a:srgbClr val="FFFFFF"/>
                </a:solidFill>
                <a:latin typeface="Times New Roman"/>
                <a:cs typeface="Times New Roman"/>
              </a:rPr>
              <a:t> </a:t>
            </a:r>
            <a:r>
              <a:rPr sz="1600" spc="-5" dirty="0">
                <a:solidFill>
                  <a:srgbClr val="FFFFFF"/>
                </a:solidFill>
                <a:latin typeface="Times New Roman"/>
                <a:cs typeface="Times New Roman"/>
              </a:rPr>
              <a:t>Production</a:t>
            </a:r>
            <a:r>
              <a:rPr sz="1600" dirty="0">
                <a:solidFill>
                  <a:srgbClr val="FFFFFF"/>
                </a:solidFill>
                <a:latin typeface="Times New Roman"/>
                <a:cs typeface="Times New Roman"/>
              </a:rPr>
              <a:t> </a:t>
            </a:r>
            <a:r>
              <a:rPr sz="1600" spc="-5" dirty="0">
                <a:solidFill>
                  <a:srgbClr val="FFFFFF"/>
                </a:solidFill>
                <a:latin typeface="Times New Roman"/>
                <a:cs typeface="Times New Roman"/>
              </a:rPr>
              <a:t>Harvesting</a:t>
            </a:r>
            <a:endParaRPr sz="1600">
              <a:latin typeface="Times New Roman"/>
              <a:cs typeface="Times New Roman"/>
            </a:endParaRPr>
          </a:p>
        </p:txBody>
      </p:sp>
      <p:sp>
        <p:nvSpPr>
          <p:cNvPr id="4" name="object 4"/>
          <p:cNvSpPr txBox="1"/>
          <p:nvPr/>
        </p:nvSpPr>
        <p:spPr>
          <a:xfrm>
            <a:off x="2667761" y="686562"/>
            <a:ext cx="1981200" cy="304800"/>
          </a:xfrm>
          <a:prstGeom prst="rect">
            <a:avLst/>
          </a:prstGeom>
          <a:solidFill>
            <a:srgbClr val="4F81BC"/>
          </a:solidFill>
          <a:ln w="25907">
            <a:solidFill>
              <a:srgbClr val="385D89"/>
            </a:solidFill>
          </a:ln>
        </p:spPr>
        <p:txBody>
          <a:bodyPr vert="horz" wrap="square" lIns="0" tIns="22860" rIns="0" bIns="0" rtlCol="0">
            <a:spAutoFit/>
          </a:bodyPr>
          <a:lstStyle/>
          <a:p>
            <a:pPr marL="128270">
              <a:lnSpc>
                <a:spcPct val="100000"/>
              </a:lnSpc>
              <a:spcBef>
                <a:spcPts val="180"/>
              </a:spcBef>
            </a:pPr>
            <a:r>
              <a:rPr sz="1600" spc="-5" dirty="0">
                <a:solidFill>
                  <a:srgbClr val="FFFFFF"/>
                </a:solidFill>
                <a:latin typeface="Times New Roman"/>
                <a:cs typeface="Times New Roman"/>
              </a:rPr>
              <a:t>Production</a:t>
            </a:r>
            <a:r>
              <a:rPr sz="1600" spc="-50" dirty="0">
                <a:solidFill>
                  <a:srgbClr val="FFFFFF"/>
                </a:solidFill>
                <a:latin typeface="Times New Roman"/>
                <a:cs typeface="Times New Roman"/>
              </a:rPr>
              <a:t> </a:t>
            </a:r>
            <a:r>
              <a:rPr sz="1600" spc="-10" dirty="0">
                <a:solidFill>
                  <a:srgbClr val="FFFFFF"/>
                </a:solidFill>
                <a:latin typeface="Times New Roman"/>
                <a:cs typeface="Times New Roman"/>
              </a:rPr>
              <a:t>Transport</a:t>
            </a:r>
            <a:endParaRPr sz="1600">
              <a:latin typeface="Times New Roman"/>
              <a:cs typeface="Times New Roman"/>
            </a:endParaRPr>
          </a:p>
        </p:txBody>
      </p:sp>
      <p:sp>
        <p:nvSpPr>
          <p:cNvPr id="5" name="object 5"/>
          <p:cNvSpPr/>
          <p:nvPr/>
        </p:nvSpPr>
        <p:spPr>
          <a:xfrm>
            <a:off x="2515361" y="1296161"/>
            <a:ext cx="2286000" cy="304800"/>
          </a:xfrm>
          <a:custGeom>
            <a:avLst/>
            <a:gdLst/>
            <a:ahLst/>
            <a:cxnLst/>
            <a:rect l="l" t="t" r="r" b="b"/>
            <a:pathLst>
              <a:path w="2286000" h="304800">
                <a:moveTo>
                  <a:pt x="2286000" y="0"/>
                </a:moveTo>
                <a:lnTo>
                  <a:pt x="0" y="0"/>
                </a:lnTo>
                <a:lnTo>
                  <a:pt x="0" y="304800"/>
                </a:lnTo>
                <a:lnTo>
                  <a:pt x="2286000" y="304800"/>
                </a:lnTo>
                <a:lnTo>
                  <a:pt x="2286000" y="0"/>
                </a:lnTo>
                <a:close/>
              </a:path>
            </a:pathLst>
          </a:custGeom>
          <a:solidFill>
            <a:srgbClr val="4F81BC"/>
          </a:solidFill>
        </p:spPr>
        <p:txBody>
          <a:bodyPr wrap="square" lIns="0" tIns="0" rIns="0" bIns="0" rtlCol="0"/>
          <a:lstStyle/>
          <a:p>
            <a:endParaRPr/>
          </a:p>
        </p:txBody>
      </p:sp>
      <p:sp>
        <p:nvSpPr>
          <p:cNvPr id="6" name="object 6"/>
          <p:cNvSpPr txBox="1"/>
          <p:nvPr/>
        </p:nvSpPr>
        <p:spPr>
          <a:xfrm>
            <a:off x="2515361" y="1296161"/>
            <a:ext cx="2286000" cy="304800"/>
          </a:xfrm>
          <a:prstGeom prst="rect">
            <a:avLst/>
          </a:prstGeom>
          <a:ln w="25907">
            <a:solidFill>
              <a:srgbClr val="385D89"/>
            </a:solidFill>
          </a:ln>
        </p:spPr>
        <p:txBody>
          <a:bodyPr vert="horz" wrap="square" lIns="0" tIns="22860" rIns="0" bIns="0" rtlCol="0">
            <a:spAutoFit/>
          </a:bodyPr>
          <a:lstStyle/>
          <a:p>
            <a:pPr marL="127000">
              <a:lnSpc>
                <a:spcPct val="100000"/>
              </a:lnSpc>
              <a:spcBef>
                <a:spcPts val="180"/>
              </a:spcBef>
            </a:pPr>
            <a:r>
              <a:rPr sz="1600" spc="-5" dirty="0">
                <a:solidFill>
                  <a:srgbClr val="FFFFFF"/>
                </a:solidFill>
                <a:latin typeface="Times New Roman"/>
                <a:cs typeface="Times New Roman"/>
              </a:rPr>
              <a:t>Cutting</a:t>
            </a:r>
            <a:r>
              <a:rPr sz="1600" spc="-10" dirty="0">
                <a:solidFill>
                  <a:srgbClr val="FFFFFF"/>
                </a:solidFill>
                <a:latin typeface="Times New Roman"/>
                <a:cs typeface="Times New Roman"/>
              </a:rPr>
              <a:t> </a:t>
            </a:r>
            <a:r>
              <a:rPr sz="1600" spc="-5" dirty="0">
                <a:solidFill>
                  <a:srgbClr val="FFFFFF"/>
                </a:solidFill>
                <a:latin typeface="Times New Roman"/>
                <a:cs typeface="Times New Roman"/>
              </a:rPr>
              <a:t>into</a:t>
            </a:r>
            <a:r>
              <a:rPr sz="1600" spc="10" dirty="0">
                <a:solidFill>
                  <a:srgbClr val="FFFFFF"/>
                </a:solidFill>
                <a:latin typeface="Times New Roman"/>
                <a:cs typeface="Times New Roman"/>
              </a:rPr>
              <a:t> </a:t>
            </a:r>
            <a:r>
              <a:rPr sz="1600" spc="-10" dirty="0">
                <a:solidFill>
                  <a:srgbClr val="FFFFFF"/>
                </a:solidFill>
                <a:latin typeface="Times New Roman"/>
                <a:cs typeface="Times New Roman"/>
              </a:rPr>
              <a:t>small</a:t>
            </a:r>
            <a:r>
              <a:rPr sz="1600" spc="50" dirty="0">
                <a:solidFill>
                  <a:srgbClr val="FFFFFF"/>
                </a:solidFill>
                <a:latin typeface="Times New Roman"/>
                <a:cs typeface="Times New Roman"/>
              </a:rPr>
              <a:t> </a:t>
            </a:r>
            <a:r>
              <a:rPr sz="1600" spc="-5" dirty="0">
                <a:solidFill>
                  <a:srgbClr val="FFFFFF"/>
                </a:solidFill>
                <a:latin typeface="Times New Roman"/>
                <a:cs typeface="Times New Roman"/>
              </a:rPr>
              <a:t>pieces</a:t>
            </a:r>
            <a:endParaRPr sz="1600">
              <a:latin typeface="Times New Roman"/>
              <a:cs typeface="Times New Roman"/>
            </a:endParaRPr>
          </a:p>
        </p:txBody>
      </p:sp>
      <p:sp>
        <p:nvSpPr>
          <p:cNvPr id="7" name="object 7"/>
          <p:cNvSpPr txBox="1"/>
          <p:nvPr/>
        </p:nvSpPr>
        <p:spPr>
          <a:xfrm>
            <a:off x="2591561" y="1829561"/>
            <a:ext cx="2133600" cy="304800"/>
          </a:xfrm>
          <a:prstGeom prst="rect">
            <a:avLst/>
          </a:prstGeom>
          <a:solidFill>
            <a:srgbClr val="4F81BC"/>
          </a:solidFill>
          <a:ln w="25907">
            <a:solidFill>
              <a:srgbClr val="385D89"/>
            </a:solidFill>
          </a:ln>
        </p:spPr>
        <p:txBody>
          <a:bodyPr vert="horz" wrap="square" lIns="0" tIns="22860" rIns="0" bIns="0" rtlCol="0">
            <a:spAutoFit/>
          </a:bodyPr>
          <a:lstStyle/>
          <a:p>
            <a:pPr marL="135255">
              <a:lnSpc>
                <a:spcPct val="100000"/>
              </a:lnSpc>
              <a:spcBef>
                <a:spcPts val="180"/>
              </a:spcBef>
            </a:pPr>
            <a:r>
              <a:rPr sz="1600" spc="-10" dirty="0">
                <a:solidFill>
                  <a:srgbClr val="FFFFFF"/>
                </a:solidFill>
                <a:latin typeface="Times New Roman"/>
                <a:cs typeface="Times New Roman"/>
              </a:rPr>
              <a:t>Thermal</a:t>
            </a:r>
            <a:r>
              <a:rPr sz="1600" spc="50" dirty="0">
                <a:solidFill>
                  <a:srgbClr val="FFFFFF"/>
                </a:solidFill>
                <a:latin typeface="Times New Roman"/>
                <a:cs typeface="Times New Roman"/>
              </a:rPr>
              <a:t> </a:t>
            </a:r>
            <a:r>
              <a:rPr sz="1600" spc="-5" dirty="0">
                <a:solidFill>
                  <a:srgbClr val="FFFFFF"/>
                </a:solidFill>
                <a:latin typeface="Times New Roman"/>
                <a:cs typeface="Times New Roman"/>
              </a:rPr>
              <a:t>disintegration</a:t>
            </a:r>
            <a:endParaRPr sz="1600">
              <a:latin typeface="Times New Roman"/>
              <a:cs typeface="Times New Roman"/>
            </a:endParaRPr>
          </a:p>
        </p:txBody>
      </p:sp>
      <p:sp>
        <p:nvSpPr>
          <p:cNvPr id="8" name="object 8"/>
          <p:cNvSpPr txBox="1"/>
          <p:nvPr/>
        </p:nvSpPr>
        <p:spPr>
          <a:xfrm>
            <a:off x="2820161" y="2439161"/>
            <a:ext cx="1676400" cy="304800"/>
          </a:xfrm>
          <a:prstGeom prst="rect">
            <a:avLst/>
          </a:prstGeom>
          <a:solidFill>
            <a:srgbClr val="4F81BC"/>
          </a:solidFill>
          <a:ln w="25907">
            <a:solidFill>
              <a:srgbClr val="385D89"/>
            </a:solidFill>
          </a:ln>
        </p:spPr>
        <p:txBody>
          <a:bodyPr vert="horz" wrap="square" lIns="0" tIns="23495" rIns="0" bIns="0" rtlCol="0">
            <a:spAutoFit/>
          </a:bodyPr>
          <a:lstStyle/>
          <a:p>
            <a:pPr marL="484505">
              <a:lnSpc>
                <a:spcPct val="100000"/>
              </a:lnSpc>
              <a:spcBef>
                <a:spcPts val="185"/>
              </a:spcBef>
            </a:pPr>
            <a:r>
              <a:rPr sz="1600" spc="-25" dirty="0">
                <a:solidFill>
                  <a:srgbClr val="FFFFFF"/>
                </a:solidFill>
                <a:latin typeface="Times New Roman"/>
                <a:cs typeface="Times New Roman"/>
              </a:rPr>
              <a:t>Washing</a:t>
            </a:r>
            <a:endParaRPr sz="1600">
              <a:latin typeface="Times New Roman"/>
              <a:cs typeface="Times New Roman"/>
            </a:endParaRPr>
          </a:p>
        </p:txBody>
      </p:sp>
      <p:sp>
        <p:nvSpPr>
          <p:cNvPr id="9" name="object 9"/>
          <p:cNvSpPr txBox="1"/>
          <p:nvPr/>
        </p:nvSpPr>
        <p:spPr>
          <a:xfrm>
            <a:off x="2820161" y="3048761"/>
            <a:ext cx="1676400" cy="304800"/>
          </a:xfrm>
          <a:prstGeom prst="rect">
            <a:avLst/>
          </a:prstGeom>
          <a:solidFill>
            <a:srgbClr val="4F81BC"/>
          </a:solidFill>
          <a:ln w="25907">
            <a:solidFill>
              <a:srgbClr val="385D89"/>
            </a:solidFill>
          </a:ln>
        </p:spPr>
        <p:txBody>
          <a:bodyPr vert="horz" wrap="square" lIns="0" tIns="23495" rIns="0" bIns="0" rtlCol="0">
            <a:spAutoFit/>
          </a:bodyPr>
          <a:lstStyle/>
          <a:p>
            <a:pPr marL="509270">
              <a:lnSpc>
                <a:spcPct val="100000"/>
              </a:lnSpc>
              <a:spcBef>
                <a:spcPts val="185"/>
              </a:spcBef>
            </a:pPr>
            <a:r>
              <a:rPr sz="1600" spc="-5" dirty="0">
                <a:solidFill>
                  <a:srgbClr val="FFFFFF"/>
                </a:solidFill>
                <a:latin typeface="Times New Roman"/>
                <a:cs typeface="Times New Roman"/>
              </a:rPr>
              <a:t>Cooling</a:t>
            </a:r>
            <a:endParaRPr sz="1600">
              <a:latin typeface="Times New Roman"/>
              <a:cs typeface="Times New Roman"/>
            </a:endParaRPr>
          </a:p>
        </p:txBody>
      </p:sp>
      <p:sp>
        <p:nvSpPr>
          <p:cNvPr id="10" name="object 10"/>
          <p:cNvSpPr txBox="1"/>
          <p:nvPr/>
        </p:nvSpPr>
        <p:spPr>
          <a:xfrm>
            <a:off x="2820161" y="3658361"/>
            <a:ext cx="1676400" cy="381000"/>
          </a:xfrm>
          <a:prstGeom prst="rect">
            <a:avLst/>
          </a:prstGeom>
          <a:solidFill>
            <a:srgbClr val="4F81BC"/>
          </a:solidFill>
          <a:ln w="25907">
            <a:solidFill>
              <a:srgbClr val="385D89"/>
            </a:solidFill>
          </a:ln>
        </p:spPr>
        <p:txBody>
          <a:bodyPr vert="horz" wrap="square" lIns="0" tIns="61594" rIns="0" bIns="0" rtlCol="0">
            <a:spAutoFit/>
          </a:bodyPr>
          <a:lstStyle/>
          <a:p>
            <a:pPr marL="297180">
              <a:lnSpc>
                <a:spcPct val="100000"/>
              </a:lnSpc>
              <a:spcBef>
                <a:spcPts val="484"/>
              </a:spcBef>
            </a:pPr>
            <a:r>
              <a:rPr sz="1600" spc="-5" dirty="0">
                <a:solidFill>
                  <a:srgbClr val="FFFFFF"/>
                </a:solidFill>
                <a:latin typeface="Times New Roman"/>
                <a:cs typeface="Times New Roman"/>
              </a:rPr>
              <a:t>Fermentation</a:t>
            </a:r>
            <a:endParaRPr sz="1600">
              <a:latin typeface="Times New Roman"/>
              <a:cs typeface="Times New Roman"/>
            </a:endParaRPr>
          </a:p>
        </p:txBody>
      </p:sp>
      <p:sp>
        <p:nvSpPr>
          <p:cNvPr id="11" name="object 11"/>
          <p:cNvSpPr txBox="1"/>
          <p:nvPr/>
        </p:nvSpPr>
        <p:spPr>
          <a:xfrm>
            <a:off x="2820161" y="5029961"/>
            <a:ext cx="1676400" cy="381000"/>
          </a:xfrm>
          <a:prstGeom prst="rect">
            <a:avLst/>
          </a:prstGeom>
          <a:solidFill>
            <a:srgbClr val="4F81BC"/>
          </a:solidFill>
          <a:ln w="25907">
            <a:solidFill>
              <a:srgbClr val="385D89"/>
            </a:solidFill>
          </a:ln>
        </p:spPr>
        <p:txBody>
          <a:bodyPr vert="horz" wrap="square" lIns="0" tIns="61594" rIns="0" bIns="0" rtlCol="0">
            <a:spAutoFit/>
          </a:bodyPr>
          <a:lstStyle/>
          <a:p>
            <a:pPr marL="379730">
              <a:lnSpc>
                <a:spcPct val="100000"/>
              </a:lnSpc>
              <a:spcBef>
                <a:spcPts val="484"/>
              </a:spcBef>
            </a:pPr>
            <a:r>
              <a:rPr sz="1600" spc="-5" dirty="0">
                <a:solidFill>
                  <a:srgbClr val="FFFFFF"/>
                </a:solidFill>
                <a:latin typeface="Times New Roman"/>
                <a:cs typeface="Times New Roman"/>
              </a:rPr>
              <a:t>Distillation</a:t>
            </a:r>
            <a:endParaRPr sz="1600">
              <a:latin typeface="Times New Roman"/>
              <a:cs typeface="Times New Roman"/>
            </a:endParaRPr>
          </a:p>
        </p:txBody>
      </p:sp>
      <p:sp>
        <p:nvSpPr>
          <p:cNvPr id="12" name="object 12"/>
          <p:cNvSpPr txBox="1"/>
          <p:nvPr/>
        </p:nvSpPr>
        <p:spPr>
          <a:xfrm>
            <a:off x="2820161" y="4344161"/>
            <a:ext cx="1676400" cy="381000"/>
          </a:xfrm>
          <a:prstGeom prst="rect">
            <a:avLst/>
          </a:prstGeom>
          <a:solidFill>
            <a:srgbClr val="4F81BC"/>
          </a:solidFill>
          <a:ln w="25907">
            <a:solidFill>
              <a:srgbClr val="385D89"/>
            </a:solidFill>
          </a:ln>
        </p:spPr>
        <p:txBody>
          <a:bodyPr vert="horz" wrap="square" lIns="0" tIns="61594" rIns="0" bIns="0" rtlCol="0">
            <a:spAutoFit/>
          </a:bodyPr>
          <a:lstStyle/>
          <a:p>
            <a:pPr marL="402590">
              <a:lnSpc>
                <a:spcPct val="100000"/>
              </a:lnSpc>
              <a:spcBef>
                <a:spcPts val="484"/>
              </a:spcBef>
            </a:pPr>
            <a:r>
              <a:rPr sz="1600" spc="-5" dirty="0">
                <a:solidFill>
                  <a:srgbClr val="FFFFFF"/>
                </a:solidFill>
                <a:latin typeface="Times New Roman"/>
                <a:cs typeface="Times New Roman"/>
              </a:rPr>
              <a:t>Separation</a:t>
            </a:r>
            <a:endParaRPr sz="1600">
              <a:latin typeface="Times New Roman"/>
              <a:cs typeface="Times New Roman"/>
            </a:endParaRPr>
          </a:p>
        </p:txBody>
      </p:sp>
      <p:sp>
        <p:nvSpPr>
          <p:cNvPr id="13" name="object 13"/>
          <p:cNvSpPr txBox="1"/>
          <p:nvPr/>
        </p:nvSpPr>
        <p:spPr>
          <a:xfrm>
            <a:off x="2820161" y="5715761"/>
            <a:ext cx="1676400" cy="381000"/>
          </a:xfrm>
          <a:prstGeom prst="rect">
            <a:avLst/>
          </a:prstGeom>
          <a:solidFill>
            <a:srgbClr val="4F81BC"/>
          </a:solidFill>
          <a:ln w="25907">
            <a:solidFill>
              <a:srgbClr val="385D89"/>
            </a:solidFill>
          </a:ln>
        </p:spPr>
        <p:txBody>
          <a:bodyPr vert="horz" wrap="square" lIns="0" tIns="62230" rIns="0" bIns="0" rtlCol="0">
            <a:spAutoFit/>
          </a:bodyPr>
          <a:lstStyle/>
          <a:p>
            <a:pPr marL="521334">
              <a:lnSpc>
                <a:spcPct val="100000"/>
              </a:lnSpc>
              <a:spcBef>
                <a:spcPts val="490"/>
              </a:spcBef>
            </a:pPr>
            <a:r>
              <a:rPr sz="1600" spc="-5" dirty="0">
                <a:solidFill>
                  <a:srgbClr val="FFFFFF"/>
                </a:solidFill>
                <a:latin typeface="Times New Roman"/>
                <a:cs typeface="Times New Roman"/>
              </a:rPr>
              <a:t>Ethanol</a:t>
            </a:r>
            <a:endParaRPr sz="1600">
              <a:latin typeface="Times New Roman"/>
              <a:cs typeface="Times New Roman"/>
            </a:endParaRPr>
          </a:p>
        </p:txBody>
      </p:sp>
      <p:sp>
        <p:nvSpPr>
          <p:cNvPr id="14" name="object 14"/>
          <p:cNvSpPr txBox="1"/>
          <p:nvPr/>
        </p:nvSpPr>
        <p:spPr>
          <a:xfrm>
            <a:off x="5639561" y="2743961"/>
            <a:ext cx="1905000" cy="381000"/>
          </a:xfrm>
          <a:prstGeom prst="rect">
            <a:avLst/>
          </a:prstGeom>
          <a:solidFill>
            <a:srgbClr val="4F81BC"/>
          </a:solidFill>
          <a:ln w="25907">
            <a:solidFill>
              <a:srgbClr val="385D89"/>
            </a:solidFill>
          </a:ln>
        </p:spPr>
        <p:txBody>
          <a:bodyPr vert="horz" wrap="square" lIns="0" tIns="37465" rIns="0" bIns="0" rtlCol="0">
            <a:spAutoFit/>
          </a:bodyPr>
          <a:lstStyle/>
          <a:p>
            <a:pPr marL="390525">
              <a:lnSpc>
                <a:spcPct val="100000"/>
              </a:lnSpc>
              <a:spcBef>
                <a:spcPts val="295"/>
              </a:spcBef>
            </a:pPr>
            <a:r>
              <a:rPr sz="1800" spc="-10" dirty="0">
                <a:solidFill>
                  <a:srgbClr val="FFFFFF"/>
                </a:solidFill>
                <a:latin typeface="Calibri"/>
                <a:cs typeface="Calibri"/>
              </a:rPr>
              <a:t>Combustion</a:t>
            </a:r>
            <a:endParaRPr sz="1800">
              <a:latin typeface="Calibri"/>
              <a:cs typeface="Calibri"/>
            </a:endParaRPr>
          </a:p>
        </p:txBody>
      </p:sp>
      <p:sp>
        <p:nvSpPr>
          <p:cNvPr id="15" name="object 15"/>
          <p:cNvSpPr txBox="1"/>
          <p:nvPr/>
        </p:nvSpPr>
        <p:spPr>
          <a:xfrm>
            <a:off x="5639561" y="3429761"/>
            <a:ext cx="1905000" cy="533400"/>
          </a:xfrm>
          <a:prstGeom prst="rect">
            <a:avLst/>
          </a:prstGeom>
          <a:solidFill>
            <a:srgbClr val="4F81BC"/>
          </a:solidFill>
          <a:ln w="25907">
            <a:solidFill>
              <a:srgbClr val="385D89"/>
            </a:solidFill>
          </a:ln>
        </p:spPr>
        <p:txBody>
          <a:bodyPr vert="horz" wrap="square" lIns="0" tIns="0" rIns="0" bIns="0" rtlCol="0">
            <a:spAutoFit/>
          </a:bodyPr>
          <a:lstStyle/>
          <a:p>
            <a:pPr marL="497205">
              <a:lnSpc>
                <a:spcPts val="1980"/>
              </a:lnSpc>
            </a:pPr>
            <a:r>
              <a:rPr sz="1800" spc="-5" dirty="0">
                <a:solidFill>
                  <a:srgbClr val="FFFFFF"/>
                </a:solidFill>
                <a:latin typeface="Calibri"/>
                <a:cs typeface="Calibri"/>
              </a:rPr>
              <a:t>Electricity</a:t>
            </a:r>
            <a:endParaRPr sz="1800">
              <a:latin typeface="Calibri"/>
              <a:cs typeface="Calibri"/>
            </a:endParaRPr>
          </a:p>
          <a:p>
            <a:pPr marL="442595">
              <a:lnSpc>
                <a:spcPct val="100000"/>
              </a:lnSpc>
            </a:pPr>
            <a:r>
              <a:rPr sz="1800" spc="-10" dirty="0">
                <a:solidFill>
                  <a:srgbClr val="FFFFFF"/>
                </a:solidFill>
                <a:latin typeface="Calibri"/>
                <a:cs typeface="Calibri"/>
              </a:rPr>
              <a:t>Production</a:t>
            </a:r>
            <a:endParaRPr sz="1800">
              <a:latin typeface="Calibri"/>
              <a:cs typeface="Calibri"/>
            </a:endParaRPr>
          </a:p>
        </p:txBody>
      </p:sp>
      <p:sp>
        <p:nvSpPr>
          <p:cNvPr id="16" name="object 16"/>
          <p:cNvSpPr/>
          <p:nvPr/>
        </p:nvSpPr>
        <p:spPr>
          <a:xfrm>
            <a:off x="4495800" y="2584450"/>
            <a:ext cx="1143000" cy="439420"/>
          </a:xfrm>
          <a:custGeom>
            <a:avLst/>
            <a:gdLst/>
            <a:ahLst/>
            <a:cxnLst/>
            <a:rect l="l" t="t" r="r" b="b"/>
            <a:pathLst>
              <a:path w="1143000" h="439419">
                <a:moveTo>
                  <a:pt x="1117890" y="387350"/>
                </a:moveTo>
                <a:lnTo>
                  <a:pt x="1048003" y="428116"/>
                </a:lnTo>
                <a:lnTo>
                  <a:pt x="1046988" y="431926"/>
                </a:lnTo>
                <a:lnTo>
                  <a:pt x="1050544" y="438023"/>
                </a:lnTo>
                <a:lnTo>
                  <a:pt x="1054353" y="439038"/>
                </a:lnTo>
                <a:lnTo>
                  <a:pt x="1132109" y="393700"/>
                </a:lnTo>
                <a:lnTo>
                  <a:pt x="1130427" y="393700"/>
                </a:lnTo>
                <a:lnTo>
                  <a:pt x="1130427" y="392811"/>
                </a:lnTo>
                <a:lnTo>
                  <a:pt x="1127252" y="392811"/>
                </a:lnTo>
                <a:lnTo>
                  <a:pt x="1117890" y="387350"/>
                </a:lnTo>
                <a:close/>
              </a:path>
              <a:path w="1143000" h="439419">
                <a:moveTo>
                  <a:pt x="565150" y="6350"/>
                </a:moveTo>
                <a:lnTo>
                  <a:pt x="565150" y="390905"/>
                </a:lnTo>
                <a:lnTo>
                  <a:pt x="567944" y="393700"/>
                </a:lnTo>
                <a:lnTo>
                  <a:pt x="1107004" y="393700"/>
                </a:lnTo>
                <a:lnTo>
                  <a:pt x="1117890" y="387350"/>
                </a:lnTo>
                <a:lnTo>
                  <a:pt x="577850" y="387350"/>
                </a:lnTo>
                <a:lnTo>
                  <a:pt x="571500" y="381000"/>
                </a:lnTo>
                <a:lnTo>
                  <a:pt x="577850" y="381000"/>
                </a:lnTo>
                <a:lnTo>
                  <a:pt x="577850" y="12700"/>
                </a:lnTo>
                <a:lnTo>
                  <a:pt x="571500" y="12700"/>
                </a:lnTo>
                <a:lnTo>
                  <a:pt x="565150" y="6350"/>
                </a:lnTo>
                <a:close/>
              </a:path>
              <a:path w="1143000" h="439419">
                <a:moveTo>
                  <a:pt x="1132109" y="381000"/>
                </a:moveTo>
                <a:lnTo>
                  <a:pt x="1130427" y="381000"/>
                </a:lnTo>
                <a:lnTo>
                  <a:pt x="1130427" y="393700"/>
                </a:lnTo>
                <a:lnTo>
                  <a:pt x="1132109" y="393700"/>
                </a:lnTo>
                <a:lnTo>
                  <a:pt x="1143000" y="387350"/>
                </a:lnTo>
                <a:lnTo>
                  <a:pt x="1132109" y="381000"/>
                </a:lnTo>
                <a:close/>
              </a:path>
              <a:path w="1143000" h="439419">
                <a:moveTo>
                  <a:pt x="1127252" y="381888"/>
                </a:moveTo>
                <a:lnTo>
                  <a:pt x="1117890" y="387350"/>
                </a:lnTo>
                <a:lnTo>
                  <a:pt x="1127252" y="392811"/>
                </a:lnTo>
                <a:lnTo>
                  <a:pt x="1127252" y="381888"/>
                </a:lnTo>
                <a:close/>
              </a:path>
              <a:path w="1143000" h="439419">
                <a:moveTo>
                  <a:pt x="1130427" y="381888"/>
                </a:moveTo>
                <a:lnTo>
                  <a:pt x="1127252" y="381888"/>
                </a:lnTo>
                <a:lnTo>
                  <a:pt x="1127252" y="392811"/>
                </a:lnTo>
                <a:lnTo>
                  <a:pt x="1130427" y="392811"/>
                </a:lnTo>
                <a:lnTo>
                  <a:pt x="1130427" y="381888"/>
                </a:lnTo>
                <a:close/>
              </a:path>
              <a:path w="1143000" h="439419">
                <a:moveTo>
                  <a:pt x="577850" y="381000"/>
                </a:moveTo>
                <a:lnTo>
                  <a:pt x="571500" y="381000"/>
                </a:lnTo>
                <a:lnTo>
                  <a:pt x="577850" y="387350"/>
                </a:lnTo>
                <a:lnTo>
                  <a:pt x="577850" y="381000"/>
                </a:lnTo>
                <a:close/>
              </a:path>
              <a:path w="1143000" h="439419">
                <a:moveTo>
                  <a:pt x="1107004" y="381000"/>
                </a:moveTo>
                <a:lnTo>
                  <a:pt x="577850" y="381000"/>
                </a:lnTo>
                <a:lnTo>
                  <a:pt x="577850" y="387350"/>
                </a:lnTo>
                <a:lnTo>
                  <a:pt x="1117890" y="387350"/>
                </a:lnTo>
                <a:lnTo>
                  <a:pt x="1107004" y="381000"/>
                </a:lnTo>
                <a:close/>
              </a:path>
              <a:path w="1143000" h="439419">
                <a:moveTo>
                  <a:pt x="1054353" y="335661"/>
                </a:moveTo>
                <a:lnTo>
                  <a:pt x="1050544" y="336676"/>
                </a:lnTo>
                <a:lnTo>
                  <a:pt x="1046988" y="342773"/>
                </a:lnTo>
                <a:lnTo>
                  <a:pt x="1048003" y="346583"/>
                </a:lnTo>
                <a:lnTo>
                  <a:pt x="1117890" y="387350"/>
                </a:lnTo>
                <a:lnTo>
                  <a:pt x="1127252" y="381888"/>
                </a:lnTo>
                <a:lnTo>
                  <a:pt x="1130427" y="381888"/>
                </a:lnTo>
                <a:lnTo>
                  <a:pt x="1130427" y="381000"/>
                </a:lnTo>
                <a:lnTo>
                  <a:pt x="1132109" y="381000"/>
                </a:lnTo>
                <a:lnTo>
                  <a:pt x="1054353" y="335661"/>
                </a:lnTo>
                <a:close/>
              </a:path>
              <a:path w="1143000" h="439419">
                <a:moveTo>
                  <a:pt x="575055" y="0"/>
                </a:moveTo>
                <a:lnTo>
                  <a:pt x="0" y="0"/>
                </a:lnTo>
                <a:lnTo>
                  <a:pt x="0" y="12700"/>
                </a:lnTo>
                <a:lnTo>
                  <a:pt x="565150" y="12700"/>
                </a:lnTo>
                <a:lnTo>
                  <a:pt x="565150" y="6350"/>
                </a:lnTo>
                <a:lnTo>
                  <a:pt x="577850" y="6350"/>
                </a:lnTo>
                <a:lnTo>
                  <a:pt x="577850" y="2794"/>
                </a:lnTo>
                <a:lnTo>
                  <a:pt x="575055" y="0"/>
                </a:lnTo>
                <a:close/>
              </a:path>
              <a:path w="1143000" h="439419">
                <a:moveTo>
                  <a:pt x="577850" y="6350"/>
                </a:moveTo>
                <a:lnTo>
                  <a:pt x="565150" y="6350"/>
                </a:lnTo>
                <a:lnTo>
                  <a:pt x="571500" y="12700"/>
                </a:lnTo>
                <a:lnTo>
                  <a:pt x="577850" y="12700"/>
                </a:lnTo>
                <a:lnTo>
                  <a:pt x="577850" y="6350"/>
                </a:lnTo>
                <a:close/>
              </a:path>
            </a:pathLst>
          </a:custGeom>
          <a:solidFill>
            <a:srgbClr val="497DBA"/>
          </a:solidFill>
        </p:spPr>
        <p:txBody>
          <a:bodyPr wrap="square" lIns="0" tIns="0" rIns="0" bIns="0" rtlCol="0"/>
          <a:lstStyle/>
          <a:p>
            <a:endParaRPr/>
          </a:p>
        </p:txBody>
      </p:sp>
      <p:sp>
        <p:nvSpPr>
          <p:cNvPr id="17" name="object 17"/>
          <p:cNvSpPr/>
          <p:nvPr/>
        </p:nvSpPr>
        <p:spPr>
          <a:xfrm>
            <a:off x="4495800" y="5175250"/>
            <a:ext cx="609600" cy="363220"/>
          </a:xfrm>
          <a:custGeom>
            <a:avLst/>
            <a:gdLst/>
            <a:ahLst/>
            <a:cxnLst/>
            <a:rect l="l" t="t" r="r" b="b"/>
            <a:pathLst>
              <a:path w="609600" h="363220">
                <a:moveTo>
                  <a:pt x="584490" y="311150"/>
                </a:moveTo>
                <a:lnTo>
                  <a:pt x="514603" y="351916"/>
                </a:lnTo>
                <a:lnTo>
                  <a:pt x="513588" y="355727"/>
                </a:lnTo>
                <a:lnTo>
                  <a:pt x="517144" y="361822"/>
                </a:lnTo>
                <a:lnTo>
                  <a:pt x="520953" y="362838"/>
                </a:lnTo>
                <a:lnTo>
                  <a:pt x="598709" y="317500"/>
                </a:lnTo>
                <a:lnTo>
                  <a:pt x="597026" y="317500"/>
                </a:lnTo>
                <a:lnTo>
                  <a:pt x="597026" y="316611"/>
                </a:lnTo>
                <a:lnTo>
                  <a:pt x="593851" y="316611"/>
                </a:lnTo>
                <a:lnTo>
                  <a:pt x="584490" y="311150"/>
                </a:lnTo>
                <a:close/>
              </a:path>
              <a:path w="609600" h="363220">
                <a:moveTo>
                  <a:pt x="298450" y="6350"/>
                </a:moveTo>
                <a:lnTo>
                  <a:pt x="298450" y="314706"/>
                </a:lnTo>
                <a:lnTo>
                  <a:pt x="301244" y="317500"/>
                </a:lnTo>
                <a:lnTo>
                  <a:pt x="573604" y="317500"/>
                </a:lnTo>
                <a:lnTo>
                  <a:pt x="584490" y="311150"/>
                </a:lnTo>
                <a:lnTo>
                  <a:pt x="311150" y="311150"/>
                </a:lnTo>
                <a:lnTo>
                  <a:pt x="304800" y="304800"/>
                </a:lnTo>
                <a:lnTo>
                  <a:pt x="311150" y="304800"/>
                </a:lnTo>
                <a:lnTo>
                  <a:pt x="311150" y="12700"/>
                </a:lnTo>
                <a:lnTo>
                  <a:pt x="304800" y="12700"/>
                </a:lnTo>
                <a:lnTo>
                  <a:pt x="298450" y="6350"/>
                </a:lnTo>
                <a:close/>
              </a:path>
              <a:path w="609600" h="363220">
                <a:moveTo>
                  <a:pt x="598709" y="304800"/>
                </a:moveTo>
                <a:lnTo>
                  <a:pt x="597026" y="304800"/>
                </a:lnTo>
                <a:lnTo>
                  <a:pt x="597026" y="317500"/>
                </a:lnTo>
                <a:lnTo>
                  <a:pt x="598709" y="317500"/>
                </a:lnTo>
                <a:lnTo>
                  <a:pt x="609600" y="311150"/>
                </a:lnTo>
                <a:lnTo>
                  <a:pt x="598709" y="304800"/>
                </a:lnTo>
                <a:close/>
              </a:path>
              <a:path w="609600" h="363220">
                <a:moveTo>
                  <a:pt x="593851" y="305688"/>
                </a:moveTo>
                <a:lnTo>
                  <a:pt x="584490" y="311150"/>
                </a:lnTo>
                <a:lnTo>
                  <a:pt x="593851" y="316611"/>
                </a:lnTo>
                <a:lnTo>
                  <a:pt x="593851" y="305688"/>
                </a:lnTo>
                <a:close/>
              </a:path>
              <a:path w="609600" h="363220">
                <a:moveTo>
                  <a:pt x="597026" y="305688"/>
                </a:moveTo>
                <a:lnTo>
                  <a:pt x="593851" y="305688"/>
                </a:lnTo>
                <a:lnTo>
                  <a:pt x="593851" y="316611"/>
                </a:lnTo>
                <a:lnTo>
                  <a:pt x="597026" y="316611"/>
                </a:lnTo>
                <a:lnTo>
                  <a:pt x="597026" y="305688"/>
                </a:lnTo>
                <a:close/>
              </a:path>
              <a:path w="609600" h="363220">
                <a:moveTo>
                  <a:pt x="311150" y="304800"/>
                </a:moveTo>
                <a:lnTo>
                  <a:pt x="304800" y="304800"/>
                </a:lnTo>
                <a:lnTo>
                  <a:pt x="311150" y="311150"/>
                </a:lnTo>
                <a:lnTo>
                  <a:pt x="311150" y="304800"/>
                </a:lnTo>
                <a:close/>
              </a:path>
              <a:path w="609600" h="363220">
                <a:moveTo>
                  <a:pt x="573604" y="304800"/>
                </a:moveTo>
                <a:lnTo>
                  <a:pt x="311150" y="304800"/>
                </a:lnTo>
                <a:lnTo>
                  <a:pt x="311150" y="311150"/>
                </a:lnTo>
                <a:lnTo>
                  <a:pt x="584490" y="311150"/>
                </a:lnTo>
                <a:lnTo>
                  <a:pt x="573604" y="304800"/>
                </a:lnTo>
                <a:close/>
              </a:path>
              <a:path w="609600" h="363220">
                <a:moveTo>
                  <a:pt x="520953" y="259461"/>
                </a:moveTo>
                <a:lnTo>
                  <a:pt x="517144" y="260477"/>
                </a:lnTo>
                <a:lnTo>
                  <a:pt x="513588" y="266572"/>
                </a:lnTo>
                <a:lnTo>
                  <a:pt x="514603" y="270383"/>
                </a:lnTo>
                <a:lnTo>
                  <a:pt x="584490" y="311150"/>
                </a:lnTo>
                <a:lnTo>
                  <a:pt x="593851" y="305688"/>
                </a:lnTo>
                <a:lnTo>
                  <a:pt x="597026" y="305688"/>
                </a:lnTo>
                <a:lnTo>
                  <a:pt x="597026" y="304800"/>
                </a:lnTo>
                <a:lnTo>
                  <a:pt x="598709" y="304800"/>
                </a:lnTo>
                <a:lnTo>
                  <a:pt x="520953" y="259461"/>
                </a:lnTo>
                <a:close/>
              </a:path>
              <a:path w="609600" h="363220">
                <a:moveTo>
                  <a:pt x="308355" y="0"/>
                </a:moveTo>
                <a:lnTo>
                  <a:pt x="0" y="0"/>
                </a:lnTo>
                <a:lnTo>
                  <a:pt x="0" y="12700"/>
                </a:lnTo>
                <a:lnTo>
                  <a:pt x="298450" y="12700"/>
                </a:lnTo>
                <a:lnTo>
                  <a:pt x="298450" y="6350"/>
                </a:lnTo>
                <a:lnTo>
                  <a:pt x="311150" y="6350"/>
                </a:lnTo>
                <a:lnTo>
                  <a:pt x="311150" y="2793"/>
                </a:lnTo>
                <a:lnTo>
                  <a:pt x="308355" y="0"/>
                </a:lnTo>
                <a:close/>
              </a:path>
              <a:path w="609600" h="363220">
                <a:moveTo>
                  <a:pt x="311150" y="6350"/>
                </a:moveTo>
                <a:lnTo>
                  <a:pt x="298450" y="6350"/>
                </a:lnTo>
                <a:lnTo>
                  <a:pt x="304800" y="12700"/>
                </a:lnTo>
                <a:lnTo>
                  <a:pt x="311150" y="12700"/>
                </a:lnTo>
                <a:lnTo>
                  <a:pt x="311150" y="6350"/>
                </a:lnTo>
                <a:close/>
              </a:path>
            </a:pathLst>
          </a:custGeom>
          <a:solidFill>
            <a:srgbClr val="497DBA"/>
          </a:solidFill>
        </p:spPr>
        <p:txBody>
          <a:bodyPr wrap="square" lIns="0" tIns="0" rIns="0" bIns="0" rtlCol="0"/>
          <a:lstStyle/>
          <a:p>
            <a:endParaRPr/>
          </a:p>
        </p:txBody>
      </p:sp>
      <p:sp>
        <p:nvSpPr>
          <p:cNvPr id="18" name="object 18"/>
          <p:cNvSpPr txBox="1"/>
          <p:nvPr/>
        </p:nvSpPr>
        <p:spPr>
          <a:xfrm>
            <a:off x="5106161" y="5258561"/>
            <a:ext cx="1524000" cy="381000"/>
          </a:xfrm>
          <a:prstGeom prst="rect">
            <a:avLst/>
          </a:prstGeom>
          <a:solidFill>
            <a:srgbClr val="4F81BC"/>
          </a:solidFill>
          <a:ln w="25907">
            <a:solidFill>
              <a:srgbClr val="385D89"/>
            </a:solidFill>
          </a:ln>
        </p:spPr>
        <p:txBody>
          <a:bodyPr vert="horz" wrap="square" lIns="0" tIns="45720" rIns="0" bIns="0" rtlCol="0">
            <a:spAutoFit/>
          </a:bodyPr>
          <a:lstStyle/>
          <a:p>
            <a:pPr marL="436245">
              <a:lnSpc>
                <a:spcPct val="100000"/>
              </a:lnSpc>
              <a:spcBef>
                <a:spcPts val="360"/>
              </a:spcBef>
            </a:pPr>
            <a:r>
              <a:rPr sz="1800" dirty="0">
                <a:solidFill>
                  <a:srgbClr val="FFFFFF"/>
                </a:solidFill>
                <a:latin typeface="Times New Roman"/>
                <a:cs typeface="Times New Roman"/>
              </a:rPr>
              <a:t>Drying</a:t>
            </a:r>
            <a:endParaRPr sz="1800">
              <a:latin typeface="Times New Roman"/>
              <a:cs typeface="Times New Roman"/>
            </a:endParaRPr>
          </a:p>
        </p:txBody>
      </p:sp>
      <p:sp>
        <p:nvSpPr>
          <p:cNvPr id="19" name="object 19"/>
          <p:cNvSpPr txBox="1"/>
          <p:nvPr/>
        </p:nvSpPr>
        <p:spPr>
          <a:xfrm>
            <a:off x="5182361" y="5944361"/>
            <a:ext cx="1447800" cy="381000"/>
          </a:xfrm>
          <a:prstGeom prst="rect">
            <a:avLst/>
          </a:prstGeom>
          <a:solidFill>
            <a:srgbClr val="4F81BC"/>
          </a:solidFill>
          <a:ln w="25907">
            <a:solidFill>
              <a:srgbClr val="385D89"/>
            </a:solidFill>
          </a:ln>
        </p:spPr>
        <p:txBody>
          <a:bodyPr vert="horz" wrap="square" lIns="0" tIns="45720" rIns="0" bIns="0" rtlCol="0">
            <a:spAutoFit/>
          </a:bodyPr>
          <a:lstStyle/>
          <a:p>
            <a:pPr marL="165100">
              <a:lnSpc>
                <a:spcPct val="100000"/>
              </a:lnSpc>
              <a:spcBef>
                <a:spcPts val="360"/>
              </a:spcBef>
            </a:pPr>
            <a:r>
              <a:rPr sz="1800" spc="-5" dirty="0">
                <a:solidFill>
                  <a:srgbClr val="FFFFFF"/>
                </a:solidFill>
                <a:latin typeface="Times New Roman"/>
                <a:cs typeface="Times New Roman"/>
              </a:rPr>
              <a:t>Combustion</a:t>
            </a:r>
            <a:endParaRPr sz="1800">
              <a:latin typeface="Times New Roman"/>
              <a:cs typeface="Times New Roman"/>
            </a:endParaRPr>
          </a:p>
        </p:txBody>
      </p:sp>
      <p:sp>
        <p:nvSpPr>
          <p:cNvPr id="20" name="object 20"/>
          <p:cNvSpPr/>
          <p:nvPr/>
        </p:nvSpPr>
        <p:spPr>
          <a:xfrm>
            <a:off x="5815076" y="5640260"/>
            <a:ext cx="103505" cy="305435"/>
          </a:xfrm>
          <a:custGeom>
            <a:avLst/>
            <a:gdLst/>
            <a:ahLst/>
            <a:cxnLst/>
            <a:rect l="l" t="t" r="r" b="b"/>
            <a:pathLst>
              <a:path w="103504" h="305435">
                <a:moveTo>
                  <a:pt x="7238" y="208381"/>
                </a:moveTo>
                <a:lnTo>
                  <a:pt x="1143" y="211848"/>
                </a:lnTo>
                <a:lnTo>
                  <a:pt x="0" y="215722"/>
                </a:lnTo>
                <a:lnTo>
                  <a:pt x="1777" y="218770"/>
                </a:lnTo>
                <a:lnTo>
                  <a:pt x="50800" y="304888"/>
                </a:lnTo>
                <a:lnTo>
                  <a:pt x="58284" y="292353"/>
                </a:lnTo>
                <a:lnTo>
                  <a:pt x="44576" y="292226"/>
                </a:lnTo>
                <a:lnTo>
                  <a:pt x="44821" y="268786"/>
                </a:lnTo>
                <a:lnTo>
                  <a:pt x="12826" y="212483"/>
                </a:lnTo>
                <a:lnTo>
                  <a:pt x="11049" y="209435"/>
                </a:lnTo>
                <a:lnTo>
                  <a:pt x="7238" y="208381"/>
                </a:lnTo>
                <a:close/>
              </a:path>
              <a:path w="103504" h="305435">
                <a:moveTo>
                  <a:pt x="44821" y="268786"/>
                </a:moveTo>
                <a:lnTo>
                  <a:pt x="44576" y="292226"/>
                </a:lnTo>
                <a:lnTo>
                  <a:pt x="57276" y="292353"/>
                </a:lnTo>
                <a:lnTo>
                  <a:pt x="57310" y="289140"/>
                </a:lnTo>
                <a:lnTo>
                  <a:pt x="45465" y="289026"/>
                </a:lnTo>
                <a:lnTo>
                  <a:pt x="51028" y="279709"/>
                </a:lnTo>
                <a:lnTo>
                  <a:pt x="44821" y="268786"/>
                </a:lnTo>
                <a:close/>
              </a:path>
              <a:path w="103504" h="305435">
                <a:moveTo>
                  <a:pt x="96393" y="209308"/>
                </a:moveTo>
                <a:lnTo>
                  <a:pt x="92583" y="210286"/>
                </a:lnTo>
                <a:lnTo>
                  <a:pt x="90677" y="213296"/>
                </a:lnTo>
                <a:lnTo>
                  <a:pt x="57522" y="268832"/>
                </a:lnTo>
                <a:lnTo>
                  <a:pt x="57276" y="292353"/>
                </a:lnTo>
                <a:lnTo>
                  <a:pt x="58284" y="292353"/>
                </a:lnTo>
                <a:lnTo>
                  <a:pt x="101600" y="219811"/>
                </a:lnTo>
                <a:lnTo>
                  <a:pt x="103377" y="216801"/>
                </a:lnTo>
                <a:lnTo>
                  <a:pt x="102488" y="212902"/>
                </a:lnTo>
                <a:lnTo>
                  <a:pt x="96393" y="209308"/>
                </a:lnTo>
                <a:close/>
              </a:path>
              <a:path w="103504" h="305435">
                <a:moveTo>
                  <a:pt x="51028" y="279709"/>
                </a:moveTo>
                <a:lnTo>
                  <a:pt x="45465" y="289026"/>
                </a:lnTo>
                <a:lnTo>
                  <a:pt x="56387" y="289140"/>
                </a:lnTo>
                <a:lnTo>
                  <a:pt x="51028" y="279709"/>
                </a:lnTo>
                <a:close/>
              </a:path>
              <a:path w="103504" h="305435">
                <a:moveTo>
                  <a:pt x="57522" y="268832"/>
                </a:moveTo>
                <a:lnTo>
                  <a:pt x="51028" y="279709"/>
                </a:lnTo>
                <a:lnTo>
                  <a:pt x="56387" y="289140"/>
                </a:lnTo>
                <a:lnTo>
                  <a:pt x="57310" y="289140"/>
                </a:lnTo>
                <a:lnTo>
                  <a:pt x="57522" y="268832"/>
                </a:lnTo>
                <a:close/>
              </a:path>
              <a:path w="103504" h="305435">
                <a:moveTo>
                  <a:pt x="47625" y="0"/>
                </a:moveTo>
                <a:lnTo>
                  <a:pt x="44821" y="268786"/>
                </a:lnTo>
                <a:lnTo>
                  <a:pt x="51028" y="279709"/>
                </a:lnTo>
                <a:lnTo>
                  <a:pt x="57522" y="268832"/>
                </a:lnTo>
                <a:lnTo>
                  <a:pt x="60325" y="126"/>
                </a:lnTo>
                <a:lnTo>
                  <a:pt x="47625" y="0"/>
                </a:lnTo>
                <a:close/>
              </a:path>
            </a:pathLst>
          </a:custGeom>
          <a:solidFill>
            <a:srgbClr val="497DBA"/>
          </a:solidFill>
        </p:spPr>
        <p:txBody>
          <a:bodyPr wrap="square" lIns="0" tIns="0" rIns="0" bIns="0" rtlCol="0"/>
          <a:lstStyle/>
          <a:p>
            <a:endParaRPr/>
          </a:p>
        </p:txBody>
      </p:sp>
      <p:sp>
        <p:nvSpPr>
          <p:cNvPr id="21" name="object 21"/>
          <p:cNvSpPr/>
          <p:nvPr/>
        </p:nvSpPr>
        <p:spPr>
          <a:xfrm>
            <a:off x="6629400" y="5358891"/>
            <a:ext cx="381000" cy="103505"/>
          </a:xfrm>
          <a:custGeom>
            <a:avLst/>
            <a:gdLst/>
            <a:ahLst/>
            <a:cxnLst/>
            <a:rect l="l" t="t" r="r" b="b"/>
            <a:pathLst>
              <a:path w="381000" h="103504">
                <a:moveTo>
                  <a:pt x="88773" y="0"/>
                </a:moveTo>
                <a:lnTo>
                  <a:pt x="0" y="51308"/>
                </a:lnTo>
                <a:lnTo>
                  <a:pt x="88392" y="103378"/>
                </a:lnTo>
                <a:lnTo>
                  <a:pt x="92328" y="102362"/>
                </a:lnTo>
                <a:lnTo>
                  <a:pt x="95884" y="96266"/>
                </a:lnTo>
                <a:lnTo>
                  <a:pt x="94869" y="92456"/>
                </a:lnTo>
                <a:lnTo>
                  <a:pt x="35967" y="57762"/>
                </a:lnTo>
                <a:lnTo>
                  <a:pt x="12573" y="57658"/>
                </a:lnTo>
                <a:lnTo>
                  <a:pt x="12573" y="44958"/>
                </a:lnTo>
                <a:lnTo>
                  <a:pt x="36359" y="44958"/>
                </a:lnTo>
                <a:lnTo>
                  <a:pt x="95123" y="10922"/>
                </a:lnTo>
                <a:lnTo>
                  <a:pt x="96266" y="7112"/>
                </a:lnTo>
                <a:lnTo>
                  <a:pt x="92709" y="1016"/>
                </a:lnTo>
                <a:lnTo>
                  <a:pt x="88773" y="0"/>
                </a:lnTo>
                <a:close/>
              </a:path>
              <a:path w="381000" h="103504">
                <a:moveTo>
                  <a:pt x="36176" y="45063"/>
                </a:moveTo>
                <a:lnTo>
                  <a:pt x="25203" y="51419"/>
                </a:lnTo>
                <a:lnTo>
                  <a:pt x="35967" y="57762"/>
                </a:lnTo>
                <a:lnTo>
                  <a:pt x="381000" y="59309"/>
                </a:lnTo>
                <a:lnTo>
                  <a:pt x="381000" y="46609"/>
                </a:lnTo>
                <a:lnTo>
                  <a:pt x="36176" y="45063"/>
                </a:lnTo>
                <a:close/>
              </a:path>
              <a:path w="381000" h="103504">
                <a:moveTo>
                  <a:pt x="12573" y="44958"/>
                </a:moveTo>
                <a:lnTo>
                  <a:pt x="12573" y="57658"/>
                </a:lnTo>
                <a:lnTo>
                  <a:pt x="35967" y="57762"/>
                </a:lnTo>
                <a:lnTo>
                  <a:pt x="34496" y="56896"/>
                </a:lnTo>
                <a:lnTo>
                  <a:pt x="15748" y="56896"/>
                </a:lnTo>
                <a:lnTo>
                  <a:pt x="15748" y="45847"/>
                </a:lnTo>
                <a:lnTo>
                  <a:pt x="34824" y="45847"/>
                </a:lnTo>
                <a:lnTo>
                  <a:pt x="36176" y="45063"/>
                </a:lnTo>
                <a:lnTo>
                  <a:pt x="12573" y="44958"/>
                </a:lnTo>
                <a:close/>
              </a:path>
              <a:path w="381000" h="103504">
                <a:moveTo>
                  <a:pt x="15748" y="45847"/>
                </a:moveTo>
                <a:lnTo>
                  <a:pt x="15748" y="56896"/>
                </a:lnTo>
                <a:lnTo>
                  <a:pt x="25203" y="51419"/>
                </a:lnTo>
                <a:lnTo>
                  <a:pt x="15748" y="45847"/>
                </a:lnTo>
                <a:close/>
              </a:path>
              <a:path w="381000" h="103504">
                <a:moveTo>
                  <a:pt x="25203" y="51419"/>
                </a:moveTo>
                <a:lnTo>
                  <a:pt x="15748" y="56896"/>
                </a:lnTo>
                <a:lnTo>
                  <a:pt x="34496" y="56896"/>
                </a:lnTo>
                <a:lnTo>
                  <a:pt x="25203" y="51419"/>
                </a:lnTo>
                <a:close/>
              </a:path>
              <a:path w="381000" h="103504">
                <a:moveTo>
                  <a:pt x="34824" y="45847"/>
                </a:moveTo>
                <a:lnTo>
                  <a:pt x="15748" y="45847"/>
                </a:lnTo>
                <a:lnTo>
                  <a:pt x="25203" y="51419"/>
                </a:lnTo>
                <a:lnTo>
                  <a:pt x="34824" y="45847"/>
                </a:lnTo>
                <a:close/>
              </a:path>
              <a:path w="381000" h="103504">
                <a:moveTo>
                  <a:pt x="36359" y="44958"/>
                </a:moveTo>
                <a:lnTo>
                  <a:pt x="12573" y="44958"/>
                </a:lnTo>
                <a:lnTo>
                  <a:pt x="36176" y="45063"/>
                </a:lnTo>
                <a:lnTo>
                  <a:pt x="36359" y="44958"/>
                </a:lnTo>
                <a:close/>
              </a:path>
            </a:pathLst>
          </a:custGeom>
          <a:solidFill>
            <a:srgbClr val="497DBA"/>
          </a:solidFill>
        </p:spPr>
        <p:txBody>
          <a:bodyPr wrap="square" lIns="0" tIns="0" rIns="0" bIns="0" rtlCol="0"/>
          <a:lstStyle/>
          <a:p>
            <a:endParaRPr/>
          </a:p>
        </p:txBody>
      </p:sp>
      <p:sp>
        <p:nvSpPr>
          <p:cNvPr id="22" name="object 22"/>
          <p:cNvSpPr txBox="1"/>
          <p:nvPr/>
        </p:nvSpPr>
        <p:spPr>
          <a:xfrm>
            <a:off x="7013829" y="5208270"/>
            <a:ext cx="11728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Heat</a:t>
            </a:r>
            <a:r>
              <a:rPr sz="1800" spc="-75" dirty="0">
                <a:latin typeface="Times New Roman"/>
                <a:cs typeface="Times New Roman"/>
              </a:rPr>
              <a:t> </a:t>
            </a:r>
            <a:r>
              <a:rPr sz="1800" spc="-5" dirty="0">
                <a:latin typeface="Times New Roman"/>
                <a:cs typeface="Times New Roman"/>
              </a:rPr>
              <a:t>Energy</a:t>
            </a:r>
            <a:endParaRPr sz="1800">
              <a:latin typeface="Times New Roman"/>
              <a:cs typeface="Times New Roman"/>
            </a:endParaRPr>
          </a:p>
        </p:txBody>
      </p:sp>
      <p:sp>
        <p:nvSpPr>
          <p:cNvPr id="23" name="object 23"/>
          <p:cNvSpPr/>
          <p:nvPr/>
        </p:nvSpPr>
        <p:spPr>
          <a:xfrm>
            <a:off x="6629400" y="5969317"/>
            <a:ext cx="381000" cy="103505"/>
          </a:xfrm>
          <a:custGeom>
            <a:avLst/>
            <a:gdLst/>
            <a:ahLst/>
            <a:cxnLst/>
            <a:rect l="l" t="t" r="r" b="b"/>
            <a:pathLst>
              <a:path w="381000" h="103504">
                <a:moveTo>
                  <a:pt x="344924" y="58271"/>
                </a:moveTo>
                <a:lnTo>
                  <a:pt x="285876" y="92405"/>
                </a:lnTo>
                <a:lnTo>
                  <a:pt x="284733" y="96291"/>
                </a:lnTo>
                <a:lnTo>
                  <a:pt x="288290" y="102362"/>
                </a:lnTo>
                <a:lnTo>
                  <a:pt x="292226" y="103403"/>
                </a:lnTo>
                <a:lnTo>
                  <a:pt x="370106" y="58369"/>
                </a:lnTo>
                <a:lnTo>
                  <a:pt x="344924" y="58271"/>
                </a:lnTo>
                <a:close/>
              </a:path>
              <a:path w="381000" h="103504">
                <a:moveTo>
                  <a:pt x="355845" y="51957"/>
                </a:moveTo>
                <a:lnTo>
                  <a:pt x="344924" y="58271"/>
                </a:lnTo>
                <a:lnTo>
                  <a:pt x="368426" y="58369"/>
                </a:lnTo>
                <a:lnTo>
                  <a:pt x="368426" y="57492"/>
                </a:lnTo>
                <a:lnTo>
                  <a:pt x="365251" y="57492"/>
                </a:lnTo>
                <a:lnTo>
                  <a:pt x="355845" y="51957"/>
                </a:lnTo>
                <a:close/>
              </a:path>
              <a:path w="381000" h="103504">
                <a:moveTo>
                  <a:pt x="292607" y="0"/>
                </a:moveTo>
                <a:lnTo>
                  <a:pt x="288671" y="1003"/>
                </a:lnTo>
                <a:lnTo>
                  <a:pt x="285115" y="7048"/>
                </a:lnTo>
                <a:lnTo>
                  <a:pt x="286130" y="10947"/>
                </a:lnTo>
                <a:lnTo>
                  <a:pt x="344994" y="45571"/>
                </a:lnTo>
                <a:lnTo>
                  <a:pt x="368426" y="45669"/>
                </a:lnTo>
                <a:lnTo>
                  <a:pt x="368426" y="58369"/>
                </a:lnTo>
                <a:lnTo>
                  <a:pt x="370106" y="58369"/>
                </a:lnTo>
                <a:lnTo>
                  <a:pt x="381000" y="52070"/>
                </a:lnTo>
                <a:lnTo>
                  <a:pt x="292607" y="0"/>
                </a:lnTo>
                <a:close/>
              </a:path>
              <a:path w="381000" h="103504">
                <a:moveTo>
                  <a:pt x="0" y="44132"/>
                </a:moveTo>
                <a:lnTo>
                  <a:pt x="0" y="56832"/>
                </a:lnTo>
                <a:lnTo>
                  <a:pt x="344924" y="58271"/>
                </a:lnTo>
                <a:lnTo>
                  <a:pt x="355845" y="51957"/>
                </a:lnTo>
                <a:lnTo>
                  <a:pt x="344994" y="45571"/>
                </a:lnTo>
                <a:lnTo>
                  <a:pt x="0" y="44132"/>
                </a:lnTo>
                <a:close/>
              </a:path>
              <a:path w="381000" h="103504">
                <a:moveTo>
                  <a:pt x="365251" y="46520"/>
                </a:moveTo>
                <a:lnTo>
                  <a:pt x="355845" y="51957"/>
                </a:lnTo>
                <a:lnTo>
                  <a:pt x="365251" y="57492"/>
                </a:lnTo>
                <a:lnTo>
                  <a:pt x="365251" y="46520"/>
                </a:lnTo>
                <a:close/>
              </a:path>
              <a:path w="381000" h="103504">
                <a:moveTo>
                  <a:pt x="368426" y="46520"/>
                </a:moveTo>
                <a:lnTo>
                  <a:pt x="365251" y="46520"/>
                </a:lnTo>
                <a:lnTo>
                  <a:pt x="365251" y="57492"/>
                </a:lnTo>
                <a:lnTo>
                  <a:pt x="368426" y="57492"/>
                </a:lnTo>
                <a:lnTo>
                  <a:pt x="368426" y="46520"/>
                </a:lnTo>
                <a:close/>
              </a:path>
              <a:path w="381000" h="103504">
                <a:moveTo>
                  <a:pt x="344994" y="45571"/>
                </a:moveTo>
                <a:lnTo>
                  <a:pt x="355845" y="51957"/>
                </a:lnTo>
                <a:lnTo>
                  <a:pt x="365251" y="46520"/>
                </a:lnTo>
                <a:lnTo>
                  <a:pt x="368426" y="46520"/>
                </a:lnTo>
                <a:lnTo>
                  <a:pt x="368426" y="45669"/>
                </a:lnTo>
                <a:lnTo>
                  <a:pt x="344994" y="45571"/>
                </a:lnTo>
                <a:close/>
              </a:path>
            </a:pathLst>
          </a:custGeom>
          <a:solidFill>
            <a:srgbClr val="497DBA"/>
          </a:solidFill>
        </p:spPr>
        <p:txBody>
          <a:bodyPr wrap="square" lIns="0" tIns="0" rIns="0" bIns="0" rtlCol="0"/>
          <a:lstStyle/>
          <a:p>
            <a:endParaRPr/>
          </a:p>
        </p:txBody>
      </p:sp>
      <p:sp>
        <p:nvSpPr>
          <p:cNvPr id="24" name="object 24"/>
          <p:cNvSpPr/>
          <p:nvPr/>
        </p:nvSpPr>
        <p:spPr>
          <a:xfrm>
            <a:off x="6629400" y="6197917"/>
            <a:ext cx="381000" cy="103505"/>
          </a:xfrm>
          <a:custGeom>
            <a:avLst/>
            <a:gdLst/>
            <a:ahLst/>
            <a:cxnLst/>
            <a:rect l="l" t="t" r="r" b="b"/>
            <a:pathLst>
              <a:path w="381000" h="103504">
                <a:moveTo>
                  <a:pt x="344924" y="58271"/>
                </a:moveTo>
                <a:lnTo>
                  <a:pt x="285876" y="92405"/>
                </a:lnTo>
                <a:lnTo>
                  <a:pt x="284733" y="96291"/>
                </a:lnTo>
                <a:lnTo>
                  <a:pt x="288290" y="102362"/>
                </a:lnTo>
                <a:lnTo>
                  <a:pt x="292226" y="103403"/>
                </a:lnTo>
                <a:lnTo>
                  <a:pt x="370106" y="58369"/>
                </a:lnTo>
                <a:lnTo>
                  <a:pt x="344924" y="58271"/>
                </a:lnTo>
                <a:close/>
              </a:path>
              <a:path w="381000" h="103504">
                <a:moveTo>
                  <a:pt x="355845" y="51957"/>
                </a:moveTo>
                <a:lnTo>
                  <a:pt x="344924" y="58271"/>
                </a:lnTo>
                <a:lnTo>
                  <a:pt x="368426" y="58369"/>
                </a:lnTo>
                <a:lnTo>
                  <a:pt x="368426" y="57492"/>
                </a:lnTo>
                <a:lnTo>
                  <a:pt x="365251" y="57492"/>
                </a:lnTo>
                <a:lnTo>
                  <a:pt x="355845" y="51957"/>
                </a:lnTo>
                <a:close/>
              </a:path>
              <a:path w="381000" h="103504">
                <a:moveTo>
                  <a:pt x="292607" y="0"/>
                </a:moveTo>
                <a:lnTo>
                  <a:pt x="288671" y="1003"/>
                </a:lnTo>
                <a:lnTo>
                  <a:pt x="285115" y="7048"/>
                </a:lnTo>
                <a:lnTo>
                  <a:pt x="286130" y="10947"/>
                </a:lnTo>
                <a:lnTo>
                  <a:pt x="344994" y="45571"/>
                </a:lnTo>
                <a:lnTo>
                  <a:pt x="368426" y="45669"/>
                </a:lnTo>
                <a:lnTo>
                  <a:pt x="368426" y="58369"/>
                </a:lnTo>
                <a:lnTo>
                  <a:pt x="370106" y="58369"/>
                </a:lnTo>
                <a:lnTo>
                  <a:pt x="381000" y="52070"/>
                </a:lnTo>
                <a:lnTo>
                  <a:pt x="292607" y="0"/>
                </a:lnTo>
                <a:close/>
              </a:path>
              <a:path w="381000" h="103504">
                <a:moveTo>
                  <a:pt x="0" y="44132"/>
                </a:moveTo>
                <a:lnTo>
                  <a:pt x="0" y="56832"/>
                </a:lnTo>
                <a:lnTo>
                  <a:pt x="344924" y="58271"/>
                </a:lnTo>
                <a:lnTo>
                  <a:pt x="355845" y="51957"/>
                </a:lnTo>
                <a:lnTo>
                  <a:pt x="344994" y="45571"/>
                </a:lnTo>
                <a:lnTo>
                  <a:pt x="0" y="44132"/>
                </a:lnTo>
                <a:close/>
              </a:path>
              <a:path w="381000" h="103504">
                <a:moveTo>
                  <a:pt x="365251" y="46520"/>
                </a:moveTo>
                <a:lnTo>
                  <a:pt x="355845" y="51957"/>
                </a:lnTo>
                <a:lnTo>
                  <a:pt x="365251" y="57492"/>
                </a:lnTo>
                <a:lnTo>
                  <a:pt x="365251" y="46520"/>
                </a:lnTo>
                <a:close/>
              </a:path>
              <a:path w="381000" h="103504">
                <a:moveTo>
                  <a:pt x="368426" y="46520"/>
                </a:moveTo>
                <a:lnTo>
                  <a:pt x="365251" y="46520"/>
                </a:lnTo>
                <a:lnTo>
                  <a:pt x="365251" y="57492"/>
                </a:lnTo>
                <a:lnTo>
                  <a:pt x="368426" y="57492"/>
                </a:lnTo>
                <a:lnTo>
                  <a:pt x="368426" y="46520"/>
                </a:lnTo>
                <a:close/>
              </a:path>
              <a:path w="381000" h="103504">
                <a:moveTo>
                  <a:pt x="344994" y="45571"/>
                </a:moveTo>
                <a:lnTo>
                  <a:pt x="355845" y="51957"/>
                </a:lnTo>
                <a:lnTo>
                  <a:pt x="365251" y="46520"/>
                </a:lnTo>
                <a:lnTo>
                  <a:pt x="368426" y="46520"/>
                </a:lnTo>
                <a:lnTo>
                  <a:pt x="368426" y="45669"/>
                </a:lnTo>
                <a:lnTo>
                  <a:pt x="344994" y="45571"/>
                </a:lnTo>
                <a:close/>
              </a:path>
            </a:pathLst>
          </a:custGeom>
          <a:solidFill>
            <a:srgbClr val="497DBA"/>
          </a:solidFill>
        </p:spPr>
        <p:txBody>
          <a:bodyPr wrap="square" lIns="0" tIns="0" rIns="0" bIns="0" rtlCol="0"/>
          <a:lstStyle/>
          <a:p>
            <a:endParaRPr/>
          </a:p>
        </p:txBody>
      </p:sp>
      <p:sp>
        <p:nvSpPr>
          <p:cNvPr id="25" name="object 25"/>
          <p:cNvSpPr txBox="1"/>
          <p:nvPr/>
        </p:nvSpPr>
        <p:spPr>
          <a:xfrm>
            <a:off x="7013829" y="5817819"/>
            <a:ext cx="1216025" cy="528320"/>
          </a:xfrm>
          <a:prstGeom prst="rect">
            <a:avLst/>
          </a:prstGeom>
        </p:spPr>
        <p:txBody>
          <a:bodyPr vert="horz" wrap="square" lIns="0" tIns="12700" rIns="0" bIns="0" rtlCol="0">
            <a:spAutoFit/>
          </a:bodyPr>
          <a:lstStyle/>
          <a:p>
            <a:pPr marL="12700">
              <a:lnSpc>
                <a:spcPts val="1980"/>
              </a:lnSpc>
              <a:spcBef>
                <a:spcPts val="100"/>
              </a:spcBef>
            </a:pPr>
            <a:r>
              <a:rPr sz="1800" spc="-10" dirty="0">
                <a:latin typeface="Times New Roman"/>
                <a:cs typeface="Times New Roman"/>
              </a:rPr>
              <a:t>Ash</a:t>
            </a:r>
            <a:endParaRPr sz="1800">
              <a:latin typeface="Times New Roman"/>
              <a:cs typeface="Times New Roman"/>
            </a:endParaRPr>
          </a:p>
          <a:p>
            <a:pPr marL="12700">
              <a:lnSpc>
                <a:spcPts val="1980"/>
              </a:lnSpc>
            </a:pPr>
            <a:r>
              <a:rPr sz="1800" dirty="0">
                <a:latin typeface="Times New Roman"/>
                <a:cs typeface="Times New Roman"/>
              </a:rPr>
              <a:t>Process</a:t>
            </a:r>
            <a:r>
              <a:rPr sz="1800" spc="-70" dirty="0">
                <a:latin typeface="Times New Roman"/>
                <a:cs typeface="Times New Roman"/>
              </a:rPr>
              <a:t> </a:t>
            </a:r>
            <a:r>
              <a:rPr sz="1800" dirty="0">
                <a:latin typeface="Times New Roman"/>
                <a:cs typeface="Times New Roman"/>
              </a:rPr>
              <a:t>Heat</a:t>
            </a:r>
            <a:endParaRPr sz="1800">
              <a:latin typeface="Times New Roman"/>
              <a:cs typeface="Times New Roman"/>
            </a:endParaRPr>
          </a:p>
        </p:txBody>
      </p:sp>
      <p:sp>
        <p:nvSpPr>
          <p:cNvPr id="26" name="object 26"/>
          <p:cNvSpPr txBox="1"/>
          <p:nvPr/>
        </p:nvSpPr>
        <p:spPr>
          <a:xfrm>
            <a:off x="7915782" y="2627757"/>
            <a:ext cx="1212850" cy="517525"/>
          </a:xfrm>
          <a:prstGeom prst="rect">
            <a:avLst/>
          </a:prstGeom>
        </p:spPr>
        <p:txBody>
          <a:bodyPr vert="horz" wrap="square" lIns="0" tIns="12700" rIns="0" bIns="0" rtlCol="0">
            <a:spAutoFit/>
          </a:bodyPr>
          <a:lstStyle/>
          <a:p>
            <a:pPr marL="25400">
              <a:lnSpc>
                <a:spcPts val="1935"/>
              </a:lnSpc>
              <a:spcBef>
                <a:spcPts val="100"/>
              </a:spcBef>
            </a:pPr>
            <a:r>
              <a:rPr sz="1800" spc="-10" dirty="0">
                <a:latin typeface="Times New Roman"/>
                <a:cs typeface="Times New Roman"/>
              </a:rPr>
              <a:t>Ash</a:t>
            </a:r>
            <a:endParaRPr sz="1800">
              <a:latin typeface="Times New Roman"/>
              <a:cs typeface="Times New Roman"/>
            </a:endParaRPr>
          </a:p>
          <a:p>
            <a:pPr marL="12700">
              <a:lnSpc>
                <a:spcPts val="1935"/>
              </a:lnSpc>
            </a:pPr>
            <a:r>
              <a:rPr sz="1800" spc="-5" dirty="0">
                <a:latin typeface="Times New Roman"/>
                <a:cs typeface="Times New Roman"/>
              </a:rPr>
              <a:t>Process</a:t>
            </a:r>
            <a:r>
              <a:rPr sz="1800" spc="-50" dirty="0">
                <a:latin typeface="Times New Roman"/>
                <a:cs typeface="Times New Roman"/>
              </a:rPr>
              <a:t> </a:t>
            </a:r>
            <a:r>
              <a:rPr sz="1800" spc="-5" dirty="0">
                <a:latin typeface="Times New Roman"/>
                <a:cs typeface="Times New Roman"/>
              </a:rPr>
              <a:t>Heat</a:t>
            </a:r>
            <a:endParaRPr sz="1800">
              <a:latin typeface="Times New Roman"/>
              <a:cs typeface="Times New Roman"/>
            </a:endParaRPr>
          </a:p>
        </p:txBody>
      </p:sp>
      <p:sp>
        <p:nvSpPr>
          <p:cNvPr id="27" name="object 27"/>
          <p:cNvSpPr/>
          <p:nvPr/>
        </p:nvSpPr>
        <p:spPr>
          <a:xfrm>
            <a:off x="7543800" y="2768854"/>
            <a:ext cx="304800" cy="103505"/>
          </a:xfrm>
          <a:custGeom>
            <a:avLst/>
            <a:gdLst/>
            <a:ahLst/>
            <a:cxnLst/>
            <a:rect l="l" t="t" r="r" b="b"/>
            <a:pathLst>
              <a:path w="304800" h="103505">
                <a:moveTo>
                  <a:pt x="268773" y="58297"/>
                </a:moveTo>
                <a:lnTo>
                  <a:pt x="212598" y="90678"/>
                </a:lnTo>
                <a:lnTo>
                  <a:pt x="209550" y="92329"/>
                </a:lnTo>
                <a:lnTo>
                  <a:pt x="208533" y="96266"/>
                </a:lnTo>
                <a:lnTo>
                  <a:pt x="212090" y="102362"/>
                </a:lnTo>
                <a:lnTo>
                  <a:pt x="215900" y="103378"/>
                </a:lnTo>
                <a:lnTo>
                  <a:pt x="293793" y="58420"/>
                </a:lnTo>
                <a:lnTo>
                  <a:pt x="268773" y="58297"/>
                </a:lnTo>
                <a:close/>
              </a:path>
              <a:path w="304800" h="103505">
                <a:moveTo>
                  <a:pt x="279682" y="52009"/>
                </a:moveTo>
                <a:lnTo>
                  <a:pt x="268773" y="58297"/>
                </a:lnTo>
                <a:lnTo>
                  <a:pt x="292226" y="58420"/>
                </a:lnTo>
                <a:lnTo>
                  <a:pt x="292226" y="57531"/>
                </a:lnTo>
                <a:lnTo>
                  <a:pt x="289051" y="57531"/>
                </a:lnTo>
                <a:lnTo>
                  <a:pt x="279682" y="52009"/>
                </a:lnTo>
                <a:close/>
              </a:path>
              <a:path w="304800" h="103505">
                <a:moveTo>
                  <a:pt x="216407" y="0"/>
                </a:moveTo>
                <a:lnTo>
                  <a:pt x="212598" y="1016"/>
                </a:lnTo>
                <a:lnTo>
                  <a:pt x="210820" y="3937"/>
                </a:lnTo>
                <a:lnTo>
                  <a:pt x="209042" y="6985"/>
                </a:lnTo>
                <a:lnTo>
                  <a:pt x="210057" y="10922"/>
                </a:lnTo>
                <a:lnTo>
                  <a:pt x="212978" y="12700"/>
                </a:lnTo>
                <a:lnTo>
                  <a:pt x="268802" y="45597"/>
                </a:lnTo>
                <a:lnTo>
                  <a:pt x="292226" y="45720"/>
                </a:lnTo>
                <a:lnTo>
                  <a:pt x="292226" y="58420"/>
                </a:lnTo>
                <a:lnTo>
                  <a:pt x="293793" y="58420"/>
                </a:lnTo>
                <a:lnTo>
                  <a:pt x="304800" y="52070"/>
                </a:lnTo>
                <a:lnTo>
                  <a:pt x="216407" y="0"/>
                </a:lnTo>
                <a:close/>
              </a:path>
              <a:path w="304800" h="103505">
                <a:moveTo>
                  <a:pt x="0" y="44196"/>
                </a:moveTo>
                <a:lnTo>
                  <a:pt x="0" y="56896"/>
                </a:lnTo>
                <a:lnTo>
                  <a:pt x="268773" y="58297"/>
                </a:lnTo>
                <a:lnTo>
                  <a:pt x="279682" y="52009"/>
                </a:lnTo>
                <a:lnTo>
                  <a:pt x="268802" y="45597"/>
                </a:lnTo>
                <a:lnTo>
                  <a:pt x="0" y="44196"/>
                </a:lnTo>
                <a:close/>
              </a:path>
              <a:path w="304800" h="103505">
                <a:moveTo>
                  <a:pt x="289051" y="46609"/>
                </a:moveTo>
                <a:lnTo>
                  <a:pt x="279682" y="52009"/>
                </a:lnTo>
                <a:lnTo>
                  <a:pt x="289051" y="57531"/>
                </a:lnTo>
                <a:lnTo>
                  <a:pt x="289051" y="46609"/>
                </a:lnTo>
                <a:close/>
              </a:path>
              <a:path w="304800" h="103505">
                <a:moveTo>
                  <a:pt x="292226" y="46609"/>
                </a:moveTo>
                <a:lnTo>
                  <a:pt x="289051" y="46609"/>
                </a:lnTo>
                <a:lnTo>
                  <a:pt x="289051" y="57531"/>
                </a:lnTo>
                <a:lnTo>
                  <a:pt x="292226" y="57531"/>
                </a:lnTo>
                <a:lnTo>
                  <a:pt x="292226" y="46609"/>
                </a:lnTo>
                <a:close/>
              </a:path>
              <a:path w="304800" h="103505">
                <a:moveTo>
                  <a:pt x="268802" y="45597"/>
                </a:moveTo>
                <a:lnTo>
                  <a:pt x="279682" y="52009"/>
                </a:lnTo>
                <a:lnTo>
                  <a:pt x="289051" y="46609"/>
                </a:lnTo>
                <a:lnTo>
                  <a:pt x="292226" y="46609"/>
                </a:lnTo>
                <a:lnTo>
                  <a:pt x="292226" y="45720"/>
                </a:lnTo>
                <a:lnTo>
                  <a:pt x="268802" y="45597"/>
                </a:lnTo>
                <a:close/>
              </a:path>
            </a:pathLst>
          </a:custGeom>
          <a:solidFill>
            <a:srgbClr val="497DBA"/>
          </a:solidFill>
        </p:spPr>
        <p:txBody>
          <a:bodyPr wrap="square" lIns="0" tIns="0" rIns="0" bIns="0" rtlCol="0"/>
          <a:lstStyle/>
          <a:p>
            <a:endParaRPr/>
          </a:p>
        </p:txBody>
      </p:sp>
      <p:sp>
        <p:nvSpPr>
          <p:cNvPr id="28" name="object 28"/>
          <p:cNvSpPr/>
          <p:nvPr/>
        </p:nvSpPr>
        <p:spPr>
          <a:xfrm>
            <a:off x="7543800" y="2997454"/>
            <a:ext cx="304800" cy="103505"/>
          </a:xfrm>
          <a:custGeom>
            <a:avLst/>
            <a:gdLst/>
            <a:ahLst/>
            <a:cxnLst/>
            <a:rect l="l" t="t" r="r" b="b"/>
            <a:pathLst>
              <a:path w="304800" h="103505">
                <a:moveTo>
                  <a:pt x="268773" y="58297"/>
                </a:moveTo>
                <a:lnTo>
                  <a:pt x="212598" y="90678"/>
                </a:lnTo>
                <a:lnTo>
                  <a:pt x="209550" y="92329"/>
                </a:lnTo>
                <a:lnTo>
                  <a:pt x="208533" y="96266"/>
                </a:lnTo>
                <a:lnTo>
                  <a:pt x="212090" y="102362"/>
                </a:lnTo>
                <a:lnTo>
                  <a:pt x="215900" y="103378"/>
                </a:lnTo>
                <a:lnTo>
                  <a:pt x="293793" y="58420"/>
                </a:lnTo>
                <a:lnTo>
                  <a:pt x="268773" y="58297"/>
                </a:lnTo>
                <a:close/>
              </a:path>
              <a:path w="304800" h="103505">
                <a:moveTo>
                  <a:pt x="279682" y="52009"/>
                </a:moveTo>
                <a:lnTo>
                  <a:pt x="268773" y="58297"/>
                </a:lnTo>
                <a:lnTo>
                  <a:pt x="292226" y="58420"/>
                </a:lnTo>
                <a:lnTo>
                  <a:pt x="292226" y="57531"/>
                </a:lnTo>
                <a:lnTo>
                  <a:pt x="289051" y="57531"/>
                </a:lnTo>
                <a:lnTo>
                  <a:pt x="279682" y="52009"/>
                </a:lnTo>
                <a:close/>
              </a:path>
              <a:path w="304800" h="103505">
                <a:moveTo>
                  <a:pt x="216407" y="0"/>
                </a:moveTo>
                <a:lnTo>
                  <a:pt x="212598" y="1016"/>
                </a:lnTo>
                <a:lnTo>
                  <a:pt x="210820" y="3937"/>
                </a:lnTo>
                <a:lnTo>
                  <a:pt x="209042" y="6985"/>
                </a:lnTo>
                <a:lnTo>
                  <a:pt x="210057" y="10922"/>
                </a:lnTo>
                <a:lnTo>
                  <a:pt x="212978" y="12700"/>
                </a:lnTo>
                <a:lnTo>
                  <a:pt x="268802" y="45597"/>
                </a:lnTo>
                <a:lnTo>
                  <a:pt x="292226" y="45720"/>
                </a:lnTo>
                <a:lnTo>
                  <a:pt x="292226" y="58420"/>
                </a:lnTo>
                <a:lnTo>
                  <a:pt x="293793" y="58420"/>
                </a:lnTo>
                <a:lnTo>
                  <a:pt x="304800" y="52070"/>
                </a:lnTo>
                <a:lnTo>
                  <a:pt x="216407" y="0"/>
                </a:lnTo>
                <a:close/>
              </a:path>
              <a:path w="304800" h="103505">
                <a:moveTo>
                  <a:pt x="0" y="44196"/>
                </a:moveTo>
                <a:lnTo>
                  <a:pt x="0" y="56896"/>
                </a:lnTo>
                <a:lnTo>
                  <a:pt x="268773" y="58297"/>
                </a:lnTo>
                <a:lnTo>
                  <a:pt x="279682" y="52009"/>
                </a:lnTo>
                <a:lnTo>
                  <a:pt x="268802" y="45597"/>
                </a:lnTo>
                <a:lnTo>
                  <a:pt x="0" y="44196"/>
                </a:lnTo>
                <a:close/>
              </a:path>
              <a:path w="304800" h="103505">
                <a:moveTo>
                  <a:pt x="289051" y="46609"/>
                </a:moveTo>
                <a:lnTo>
                  <a:pt x="279682" y="52009"/>
                </a:lnTo>
                <a:lnTo>
                  <a:pt x="289051" y="57531"/>
                </a:lnTo>
                <a:lnTo>
                  <a:pt x="289051" y="46609"/>
                </a:lnTo>
                <a:close/>
              </a:path>
              <a:path w="304800" h="103505">
                <a:moveTo>
                  <a:pt x="292226" y="46609"/>
                </a:moveTo>
                <a:lnTo>
                  <a:pt x="289051" y="46609"/>
                </a:lnTo>
                <a:lnTo>
                  <a:pt x="289051" y="57531"/>
                </a:lnTo>
                <a:lnTo>
                  <a:pt x="292226" y="57531"/>
                </a:lnTo>
                <a:lnTo>
                  <a:pt x="292226" y="46609"/>
                </a:lnTo>
                <a:close/>
              </a:path>
              <a:path w="304800" h="103505">
                <a:moveTo>
                  <a:pt x="268802" y="45597"/>
                </a:moveTo>
                <a:lnTo>
                  <a:pt x="279682" y="52009"/>
                </a:lnTo>
                <a:lnTo>
                  <a:pt x="289051" y="46609"/>
                </a:lnTo>
                <a:lnTo>
                  <a:pt x="292226" y="46609"/>
                </a:lnTo>
                <a:lnTo>
                  <a:pt x="292226" y="45720"/>
                </a:lnTo>
                <a:lnTo>
                  <a:pt x="268802" y="45597"/>
                </a:lnTo>
                <a:close/>
              </a:path>
            </a:pathLst>
          </a:custGeom>
          <a:solidFill>
            <a:srgbClr val="497DBA"/>
          </a:solidFill>
        </p:spPr>
        <p:txBody>
          <a:bodyPr wrap="square" lIns="0" tIns="0" rIns="0" bIns="0" rtlCol="0"/>
          <a:lstStyle/>
          <a:p>
            <a:endParaRPr/>
          </a:p>
        </p:txBody>
      </p:sp>
      <p:sp>
        <p:nvSpPr>
          <p:cNvPr id="29" name="object 29"/>
          <p:cNvSpPr/>
          <p:nvPr/>
        </p:nvSpPr>
        <p:spPr>
          <a:xfrm>
            <a:off x="7543800" y="3529329"/>
            <a:ext cx="304800" cy="103505"/>
          </a:xfrm>
          <a:custGeom>
            <a:avLst/>
            <a:gdLst/>
            <a:ahLst/>
            <a:cxnLst/>
            <a:rect l="l" t="t" r="r" b="b"/>
            <a:pathLst>
              <a:path w="304800" h="103504">
                <a:moveTo>
                  <a:pt x="268773" y="58297"/>
                </a:moveTo>
                <a:lnTo>
                  <a:pt x="212598" y="90678"/>
                </a:lnTo>
                <a:lnTo>
                  <a:pt x="209550" y="92329"/>
                </a:lnTo>
                <a:lnTo>
                  <a:pt x="208533" y="96266"/>
                </a:lnTo>
                <a:lnTo>
                  <a:pt x="212090" y="102362"/>
                </a:lnTo>
                <a:lnTo>
                  <a:pt x="215900" y="103378"/>
                </a:lnTo>
                <a:lnTo>
                  <a:pt x="293793" y="58420"/>
                </a:lnTo>
                <a:lnTo>
                  <a:pt x="268773" y="58297"/>
                </a:lnTo>
                <a:close/>
              </a:path>
              <a:path w="304800" h="103504">
                <a:moveTo>
                  <a:pt x="279682" y="52009"/>
                </a:moveTo>
                <a:lnTo>
                  <a:pt x="268773" y="58297"/>
                </a:lnTo>
                <a:lnTo>
                  <a:pt x="292226" y="58420"/>
                </a:lnTo>
                <a:lnTo>
                  <a:pt x="292226" y="57531"/>
                </a:lnTo>
                <a:lnTo>
                  <a:pt x="289051" y="57531"/>
                </a:lnTo>
                <a:lnTo>
                  <a:pt x="279682" y="52009"/>
                </a:lnTo>
                <a:close/>
              </a:path>
              <a:path w="304800" h="103504">
                <a:moveTo>
                  <a:pt x="216407" y="0"/>
                </a:moveTo>
                <a:lnTo>
                  <a:pt x="212598" y="1016"/>
                </a:lnTo>
                <a:lnTo>
                  <a:pt x="210820" y="3937"/>
                </a:lnTo>
                <a:lnTo>
                  <a:pt x="209042" y="6985"/>
                </a:lnTo>
                <a:lnTo>
                  <a:pt x="210057" y="10922"/>
                </a:lnTo>
                <a:lnTo>
                  <a:pt x="212978" y="12700"/>
                </a:lnTo>
                <a:lnTo>
                  <a:pt x="268802" y="45597"/>
                </a:lnTo>
                <a:lnTo>
                  <a:pt x="292226" y="45720"/>
                </a:lnTo>
                <a:lnTo>
                  <a:pt x="292226" y="58420"/>
                </a:lnTo>
                <a:lnTo>
                  <a:pt x="293793" y="58420"/>
                </a:lnTo>
                <a:lnTo>
                  <a:pt x="304800" y="52070"/>
                </a:lnTo>
                <a:lnTo>
                  <a:pt x="216407" y="0"/>
                </a:lnTo>
                <a:close/>
              </a:path>
              <a:path w="304800" h="103504">
                <a:moveTo>
                  <a:pt x="0" y="44196"/>
                </a:moveTo>
                <a:lnTo>
                  <a:pt x="0" y="56896"/>
                </a:lnTo>
                <a:lnTo>
                  <a:pt x="268773" y="58297"/>
                </a:lnTo>
                <a:lnTo>
                  <a:pt x="279682" y="52009"/>
                </a:lnTo>
                <a:lnTo>
                  <a:pt x="268802" y="45597"/>
                </a:lnTo>
                <a:lnTo>
                  <a:pt x="0" y="44196"/>
                </a:lnTo>
                <a:close/>
              </a:path>
              <a:path w="304800" h="103504">
                <a:moveTo>
                  <a:pt x="289051" y="46609"/>
                </a:moveTo>
                <a:lnTo>
                  <a:pt x="279682" y="52009"/>
                </a:lnTo>
                <a:lnTo>
                  <a:pt x="289051" y="57531"/>
                </a:lnTo>
                <a:lnTo>
                  <a:pt x="289051" y="46609"/>
                </a:lnTo>
                <a:close/>
              </a:path>
              <a:path w="304800" h="103504">
                <a:moveTo>
                  <a:pt x="292226" y="46609"/>
                </a:moveTo>
                <a:lnTo>
                  <a:pt x="289051" y="46609"/>
                </a:lnTo>
                <a:lnTo>
                  <a:pt x="289051" y="57531"/>
                </a:lnTo>
                <a:lnTo>
                  <a:pt x="292226" y="57531"/>
                </a:lnTo>
                <a:lnTo>
                  <a:pt x="292226" y="46609"/>
                </a:lnTo>
                <a:close/>
              </a:path>
              <a:path w="304800" h="103504">
                <a:moveTo>
                  <a:pt x="268802" y="45597"/>
                </a:moveTo>
                <a:lnTo>
                  <a:pt x="279682" y="52009"/>
                </a:lnTo>
                <a:lnTo>
                  <a:pt x="289051" y="46609"/>
                </a:lnTo>
                <a:lnTo>
                  <a:pt x="292226" y="46609"/>
                </a:lnTo>
                <a:lnTo>
                  <a:pt x="292226" y="45720"/>
                </a:lnTo>
                <a:lnTo>
                  <a:pt x="268802" y="45597"/>
                </a:lnTo>
                <a:close/>
              </a:path>
            </a:pathLst>
          </a:custGeom>
          <a:solidFill>
            <a:srgbClr val="497DBA"/>
          </a:solidFill>
        </p:spPr>
        <p:txBody>
          <a:bodyPr wrap="square" lIns="0" tIns="0" rIns="0" bIns="0" rtlCol="0"/>
          <a:lstStyle/>
          <a:p>
            <a:endParaRPr/>
          </a:p>
        </p:txBody>
      </p:sp>
      <p:sp>
        <p:nvSpPr>
          <p:cNvPr id="30" name="object 30"/>
          <p:cNvSpPr/>
          <p:nvPr/>
        </p:nvSpPr>
        <p:spPr>
          <a:xfrm>
            <a:off x="7543800" y="3757929"/>
            <a:ext cx="304800" cy="103505"/>
          </a:xfrm>
          <a:custGeom>
            <a:avLst/>
            <a:gdLst/>
            <a:ahLst/>
            <a:cxnLst/>
            <a:rect l="l" t="t" r="r" b="b"/>
            <a:pathLst>
              <a:path w="304800" h="103504">
                <a:moveTo>
                  <a:pt x="268773" y="58297"/>
                </a:moveTo>
                <a:lnTo>
                  <a:pt x="212598" y="90678"/>
                </a:lnTo>
                <a:lnTo>
                  <a:pt x="209550" y="92329"/>
                </a:lnTo>
                <a:lnTo>
                  <a:pt x="208533" y="96266"/>
                </a:lnTo>
                <a:lnTo>
                  <a:pt x="212090" y="102362"/>
                </a:lnTo>
                <a:lnTo>
                  <a:pt x="215900" y="103378"/>
                </a:lnTo>
                <a:lnTo>
                  <a:pt x="293793" y="58420"/>
                </a:lnTo>
                <a:lnTo>
                  <a:pt x="268773" y="58297"/>
                </a:lnTo>
                <a:close/>
              </a:path>
              <a:path w="304800" h="103504">
                <a:moveTo>
                  <a:pt x="279682" y="52009"/>
                </a:moveTo>
                <a:lnTo>
                  <a:pt x="268773" y="58297"/>
                </a:lnTo>
                <a:lnTo>
                  <a:pt x="292226" y="58420"/>
                </a:lnTo>
                <a:lnTo>
                  <a:pt x="292226" y="57531"/>
                </a:lnTo>
                <a:lnTo>
                  <a:pt x="289051" y="57531"/>
                </a:lnTo>
                <a:lnTo>
                  <a:pt x="279682" y="52009"/>
                </a:lnTo>
                <a:close/>
              </a:path>
              <a:path w="304800" h="103504">
                <a:moveTo>
                  <a:pt x="216407" y="0"/>
                </a:moveTo>
                <a:lnTo>
                  <a:pt x="212598" y="1016"/>
                </a:lnTo>
                <a:lnTo>
                  <a:pt x="210820" y="3937"/>
                </a:lnTo>
                <a:lnTo>
                  <a:pt x="209042" y="6985"/>
                </a:lnTo>
                <a:lnTo>
                  <a:pt x="210057" y="10922"/>
                </a:lnTo>
                <a:lnTo>
                  <a:pt x="212978" y="12700"/>
                </a:lnTo>
                <a:lnTo>
                  <a:pt x="268802" y="45597"/>
                </a:lnTo>
                <a:lnTo>
                  <a:pt x="292226" y="45720"/>
                </a:lnTo>
                <a:lnTo>
                  <a:pt x="292226" y="58420"/>
                </a:lnTo>
                <a:lnTo>
                  <a:pt x="293793" y="58420"/>
                </a:lnTo>
                <a:lnTo>
                  <a:pt x="304800" y="52070"/>
                </a:lnTo>
                <a:lnTo>
                  <a:pt x="216407" y="0"/>
                </a:lnTo>
                <a:close/>
              </a:path>
              <a:path w="304800" h="103504">
                <a:moveTo>
                  <a:pt x="0" y="44196"/>
                </a:moveTo>
                <a:lnTo>
                  <a:pt x="0" y="56896"/>
                </a:lnTo>
                <a:lnTo>
                  <a:pt x="268773" y="58297"/>
                </a:lnTo>
                <a:lnTo>
                  <a:pt x="279682" y="52009"/>
                </a:lnTo>
                <a:lnTo>
                  <a:pt x="268802" y="45597"/>
                </a:lnTo>
                <a:lnTo>
                  <a:pt x="0" y="44196"/>
                </a:lnTo>
                <a:close/>
              </a:path>
              <a:path w="304800" h="103504">
                <a:moveTo>
                  <a:pt x="289051" y="46609"/>
                </a:moveTo>
                <a:lnTo>
                  <a:pt x="279682" y="52009"/>
                </a:lnTo>
                <a:lnTo>
                  <a:pt x="289051" y="57531"/>
                </a:lnTo>
                <a:lnTo>
                  <a:pt x="289051" y="46609"/>
                </a:lnTo>
                <a:close/>
              </a:path>
              <a:path w="304800" h="103504">
                <a:moveTo>
                  <a:pt x="292226" y="46609"/>
                </a:moveTo>
                <a:lnTo>
                  <a:pt x="289051" y="46609"/>
                </a:lnTo>
                <a:lnTo>
                  <a:pt x="289051" y="57531"/>
                </a:lnTo>
                <a:lnTo>
                  <a:pt x="292226" y="57531"/>
                </a:lnTo>
                <a:lnTo>
                  <a:pt x="292226" y="46609"/>
                </a:lnTo>
                <a:close/>
              </a:path>
              <a:path w="304800" h="103504">
                <a:moveTo>
                  <a:pt x="268802" y="45597"/>
                </a:moveTo>
                <a:lnTo>
                  <a:pt x="279682" y="52009"/>
                </a:lnTo>
                <a:lnTo>
                  <a:pt x="289051" y="46609"/>
                </a:lnTo>
                <a:lnTo>
                  <a:pt x="292226" y="46609"/>
                </a:lnTo>
                <a:lnTo>
                  <a:pt x="292226" y="45720"/>
                </a:lnTo>
                <a:lnTo>
                  <a:pt x="268802" y="45597"/>
                </a:lnTo>
                <a:close/>
              </a:path>
            </a:pathLst>
          </a:custGeom>
          <a:solidFill>
            <a:srgbClr val="497DBA"/>
          </a:solidFill>
        </p:spPr>
        <p:txBody>
          <a:bodyPr wrap="square" lIns="0" tIns="0" rIns="0" bIns="0" rtlCol="0"/>
          <a:lstStyle/>
          <a:p>
            <a:endParaRPr/>
          </a:p>
        </p:txBody>
      </p:sp>
      <p:sp>
        <p:nvSpPr>
          <p:cNvPr id="31" name="object 31"/>
          <p:cNvSpPr txBox="1"/>
          <p:nvPr/>
        </p:nvSpPr>
        <p:spPr>
          <a:xfrm>
            <a:off x="7852409" y="3390138"/>
            <a:ext cx="1066800" cy="517525"/>
          </a:xfrm>
          <a:prstGeom prst="rect">
            <a:avLst/>
          </a:prstGeom>
        </p:spPr>
        <p:txBody>
          <a:bodyPr vert="horz" wrap="square" lIns="0" tIns="69215" rIns="0" bIns="0" rtlCol="0">
            <a:spAutoFit/>
          </a:bodyPr>
          <a:lstStyle/>
          <a:p>
            <a:pPr marL="88900" marR="5080" indent="-76200">
              <a:lnSpc>
                <a:spcPct val="79300"/>
              </a:lnSpc>
              <a:spcBef>
                <a:spcPts val="545"/>
              </a:spcBef>
            </a:pPr>
            <a:r>
              <a:rPr sz="1800" spc="-35" dirty="0">
                <a:latin typeface="Times New Roman"/>
                <a:cs typeface="Times New Roman"/>
              </a:rPr>
              <a:t>Waste</a:t>
            </a:r>
            <a:r>
              <a:rPr sz="1800" spc="-60" dirty="0">
                <a:latin typeface="Times New Roman"/>
                <a:cs typeface="Times New Roman"/>
              </a:rPr>
              <a:t> </a:t>
            </a:r>
            <a:r>
              <a:rPr sz="1800" spc="-5" dirty="0">
                <a:latin typeface="Times New Roman"/>
                <a:cs typeface="Times New Roman"/>
              </a:rPr>
              <a:t>Heat </a:t>
            </a:r>
            <a:r>
              <a:rPr sz="1800" spc="-434" dirty="0">
                <a:latin typeface="Times New Roman"/>
                <a:cs typeface="Times New Roman"/>
              </a:rPr>
              <a:t> </a:t>
            </a:r>
            <a:r>
              <a:rPr sz="1800" dirty="0">
                <a:latin typeface="Times New Roman"/>
                <a:cs typeface="Times New Roman"/>
              </a:rPr>
              <a:t>E</a:t>
            </a:r>
            <a:r>
              <a:rPr sz="1800" spc="5" dirty="0">
                <a:latin typeface="Times New Roman"/>
                <a:cs typeface="Times New Roman"/>
              </a:rPr>
              <a:t>l</a:t>
            </a:r>
            <a:r>
              <a:rPr sz="1800" dirty="0">
                <a:latin typeface="Times New Roman"/>
                <a:cs typeface="Times New Roman"/>
              </a:rPr>
              <a:t>e</a:t>
            </a:r>
            <a:r>
              <a:rPr sz="1800" spc="5" dirty="0">
                <a:latin typeface="Times New Roman"/>
                <a:cs typeface="Times New Roman"/>
              </a:rPr>
              <a:t>c</a:t>
            </a:r>
            <a:r>
              <a:rPr sz="1800" dirty="0">
                <a:latin typeface="Times New Roman"/>
                <a:cs typeface="Times New Roman"/>
              </a:rPr>
              <a:t>tr</a:t>
            </a:r>
            <a:r>
              <a:rPr sz="1800" spc="5" dirty="0">
                <a:latin typeface="Times New Roman"/>
                <a:cs typeface="Times New Roman"/>
              </a:rPr>
              <a:t>i</a:t>
            </a:r>
            <a:r>
              <a:rPr sz="1800" dirty="0">
                <a:latin typeface="Times New Roman"/>
                <a:cs typeface="Times New Roman"/>
              </a:rPr>
              <a:t>c</a:t>
            </a:r>
            <a:r>
              <a:rPr sz="1800" spc="5" dirty="0">
                <a:latin typeface="Times New Roman"/>
                <a:cs typeface="Times New Roman"/>
              </a:rPr>
              <a:t>i</a:t>
            </a:r>
            <a:r>
              <a:rPr sz="1800" spc="-10" dirty="0">
                <a:latin typeface="Times New Roman"/>
                <a:cs typeface="Times New Roman"/>
              </a:rPr>
              <a:t>t</a:t>
            </a:r>
            <a:r>
              <a:rPr sz="1800" dirty="0">
                <a:latin typeface="Times New Roman"/>
                <a:cs typeface="Times New Roman"/>
              </a:rPr>
              <a:t>y</a:t>
            </a:r>
            <a:endParaRPr sz="1800">
              <a:latin typeface="Times New Roman"/>
              <a:cs typeface="Times New Roman"/>
            </a:endParaRPr>
          </a:p>
        </p:txBody>
      </p:sp>
      <p:grpSp>
        <p:nvGrpSpPr>
          <p:cNvPr id="32" name="object 32"/>
          <p:cNvGrpSpPr/>
          <p:nvPr/>
        </p:nvGrpSpPr>
        <p:grpSpPr>
          <a:xfrm>
            <a:off x="4567428" y="3835019"/>
            <a:ext cx="315595" cy="667385"/>
            <a:chOff x="4567428" y="3835019"/>
            <a:chExt cx="315595" cy="667385"/>
          </a:xfrm>
        </p:grpSpPr>
        <p:sp>
          <p:nvSpPr>
            <p:cNvPr id="33" name="object 33"/>
            <p:cNvSpPr/>
            <p:nvPr/>
          </p:nvSpPr>
          <p:spPr>
            <a:xfrm>
              <a:off x="4875276" y="3887724"/>
              <a:ext cx="3175" cy="609600"/>
            </a:xfrm>
            <a:custGeom>
              <a:avLst/>
              <a:gdLst/>
              <a:ahLst/>
              <a:cxnLst/>
              <a:rect l="l" t="t" r="r" b="b"/>
              <a:pathLst>
                <a:path w="3175" h="609600">
                  <a:moveTo>
                    <a:pt x="0" y="609600"/>
                  </a:moveTo>
                  <a:lnTo>
                    <a:pt x="3175" y="0"/>
                  </a:lnTo>
                </a:path>
              </a:pathLst>
            </a:custGeom>
            <a:ln w="9144">
              <a:solidFill>
                <a:srgbClr val="497DBA"/>
              </a:solidFill>
            </a:ln>
          </p:spPr>
          <p:txBody>
            <a:bodyPr wrap="square" lIns="0" tIns="0" rIns="0" bIns="0" rtlCol="0"/>
            <a:lstStyle/>
            <a:p>
              <a:endParaRPr/>
            </a:p>
          </p:txBody>
        </p:sp>
        <p:sp>
          <p:nvSpPr>
            <p:cNvPr id="34" name="object 34"/>
            <p:cNvSpPr/>
            <p:nvPr/>
          </p:nvSpPr>
          <p:spPr>
            <a:xfrm>
              <a:off x="4572000" y="4495800"/>
              <a:ext cx="304800" cy="1905"/>
            </a:xfrm>
            <a:custGeom>
              <a:avLst/>
              <a:gdLst/>
              <a:ahLst/>
              <a:cxnLst/>
              <a:rect l="l" t="t" r="r" b="b"/>
              <a:pathLst>
                <a:path w="304800" h="1904">
                  <a:moveTo>
                    <a:pt x="0" y="0"/>
                  </a:moveTo>
                  <a:lnTo>
                    <a:pt x="304800" y="1524"/>
                  </a:lnTo>
                </a:path>
              </a:pathLst>
            </a:custGeom>
            <a:ln w="9144">
              <a:solidFill>
                <a:srgbClr val="497DBA"/>
              </a:solidFill>
            </a:ln>
          </p:spPr>
          <p:txBody>
            <a:bodyPr wrap="square" lIns="0" tIns="0" rIns="0" bIns="0" rtlCol="0"/>
            <a:lstStyle/>
            <a:p>
              <a:endParaRPr/>
            </a:p>
          </p:txBody>
        </p:sp>
        <p:sp>
          <p:nvSpPr>
            <p:cNvPr id="35" name="object 35"/>
            <p:cNvSpPr/>
            <p:nvPr/>
          </p:nvSpPr>
          <p:spPr>
            <a:xfrm>
              <a:off x="4572000" y="3835019"/>
              <a:ext cx="304800" cy="103505"/>
            </a:xfrm>
            <a:custGeom>
              <a:avLst/>
              <a:gdLst/>
              <a:ahLst/>
              <a:cxnLst/>
              <a:rect l="l" t="t" r="r" b="b"/>
              <a:pathLst>
                <a:path w="304800" h="103504">
                  <a:moveTo>
                    <a:pt x="88900" y="0"/>
                  </a:moveTo>
                  <a:lnTo>
                    <a:pt x="85851" y="1650"/>
                  </a:lnTo>
                  <a:lnTo>
                    <a:pt x="0" y="51180"/>
                  </a:lnTo>
                  <a:lnTo>
                    <a:pt x="88391" y="103377"/>
                  </a:lnTo>
                  <a:lnTo>
                    <a:pt x="92201" y="102361"/>
                  </a:lnTo>
                  <a:lnTo>
                    <a:pt x="95758" y="96265"/>
                  </a:lnTo>
                  <a:lnTo>
                    <a:pt x="94741" y="92455"/>
                  </a:lnTo>
                  <a:lnTo>
                    <a:pt x="91821" y="90677"/>
                  </a:lnTo>
                  <a:lnTo>
                    <a:pt x="36156" y="57780"/>
                  </a:lnTo>
                  <a:lnTo>
                    <a:pt x="12573" y="57657"/>
                  </a:lnTo>
                  <a:lnTo>
                    <a:pt x="12573" y="44957"/>
                  </a:lnTo>
                  <a:lnTo>
                    <a:pt x="36238" y="44957"/>
                  </a:lnTo>
                  <a:lnTo>
                    <a:pt x="95250" y="10921"/>
                  </a:lnTo>
                  <a:lnTo>
                    <a:pt x="96265" y="7111"/>
                  </a:lnTo>
                  <a:lnTo>
                    <a:pt x="92710" y="1015"/>
                  </a:lnTo>
                  <a:lnTo>
                    <a:pt x="88900" y="0"/>
                  </a:lnTo>
                  <a:close/>
                </a:path>
                <a:path w="304800" h="103504">
                  <a:moveTo>
                    <a:pt x="36026" y="45080"/>
                  </a:moveTo>
                  <a:lnTo>
                    <a:pt x="25212" y="51313"/>
                  </a:lnTo>
                  <a:lnTo>
                    <a:pt x="36156" y="57780"/>
                  </a:lnTo>
                  <a:lnTo>
                    <a:pt x="304800" y="59181"/>
                  </a:lnTo>
                  <a:lnTo>
                    <a:pt x="304800" y="46481"/>
                  </a:lnTo>
                  <a:lnTo>
                    <a:pt x="36026" y="45080"/>
                  </a:lnTo>
                  <a:close/>
                </a:path>
                <a:path w="304800" h="103504">
                  <a:moveTo>
                    <a:pt x="12573" y="44957"/>
                  </a:moveTo>
                  <a:lnTo>
                    <a:pt x="12573" y="57657"/>
                  </a:lnTo>
                  <a:lnTo>
                    <a:pt x="36156" y="57780"/>
                  </a:lnTo>
                  <a:lnTo>
                    <a:pt x="34443" y="56768"/>
                  </a:lnTo>
                  <a:lnTo>
                    <a:pt x="15748" y="56768"/>
                  </a:lnTo>
                  <a:lnTo>
                    <a:pt x="15748" y="45719"/>
                  </a:lnTo>
                  <a:lnTo>
                    <a:pt x="34916" y="45719"/>
                  </a:lnTo>
                  <a:lnTo>
                    <a:pt x="36026" y="45080"/>
                  </a:lnTo>
                  <a:lnTo>
                    <a:pt x="12573" y="44957"/>
                  </a:lnTo>
                  <a:close/>
                </a:path>
                <a:path w="304800" h="103504">
                  <a:moveTo>
                    <a:pt x="15748" y="45719"/>
                  </a:moveTo>
                  <a:lnTo>
                    <a:pt x="15748" y="56768"/>
                  </a:lnTo>
                  <a:lnTo>
                    <a:pt x="25212" y="51313"/>
                  </a:lnTo>
                  <a:lnTo>
                    <a:pt x="15748" y="45719"/>
                  </a:lnTo>
                  <a:close/>
                </a:path>
                <a:path w="304800" h="103504">
                  <a:moveTo>
                    <a:pt x="25212" y="51313"/>
                  </a:moveTo>
                  <a:lnTo>
                    <a:pt x="15748" y="56768"/>
                  </a:lnTo>
                  <a:lnTo>
                    <a:pt x="34443" y="56768"/>
                  </a:lnTo>
                  <a:lnTo>
                    <a:pt x="25212" y="51313"/>
                  </a:lnTo>
                  <a:close/>
                </a:path>
                <a:path w="304800" h="103504">
                  <a:moveTo>
                    <a:pt x="34916" y="45719"/>
                  </a:moveTo>
                  <a:lnTo>
                    <a:pt x="15748" y="45719"/>
                  </a:lnTo>
                  <a:lnTo>
                    <a:pt x="25212" y="51313"/>
                  </a:lnTo>
                  <a:lnTo>
                    <a:pt x="34916" y="45719"/>
                  </a:lnTo>
                  <a:close/>
                </a:path>
                <a:path w="304800" h="103504">
                  <a:moveTo>
                    <a:pt x="36238" y="44957"/>
                  </a:moveTo>
                  <a:lnTo>
                    <a:pt x="12573" y="44957"/>
                  </a:lnTo>
                  <a:lnTo>
                    <a:pt x="36026" y="45080"/>
                  </a:lnTo>
                  <a:lnTo>
                    <a:pt x="36238" y="44957"/>
                  </a:lnTo>
                  <a:close/>
                </a:path>
              </a:pathLst>
            </a:custGeom>
            <a:solidFill>
              <a:srgbClr val="497DBA"/>
            </a:solidFill>
          </p:spPr>
          <p:txBody>
            <a:bodyPr wrap="square" lIns="0" tIns="0" rIns="0" bIns="0" rtlCol="0"/>
            <a:lstStyle/>
            <a:p>
              <a:endParaRPr/>
            </a:p>
          </p:txBody>
        </p:sp>
      </p:grpSp>
      <p:sp>
        <p:nvSpPr>
          <p:cNvPr id="36" name="object 36"/>
          <p:cNvSpPr/>
          <p:nvPr/>
        </p:nvSpPr>
        <p:spPr>
          <a:xfrm>
            <a:off x="4495800" y="3683253"/>
            <a:ext cx="381000" cy="103505"/>
          </a:xfrm>
          <a:custGeom>
            <a:avLst/>
            <a:gdLst/>
            <a:ahLst/>
            <a:cxnLst/>
            <a:rect l="l" t="t" r="r" b="b"/>
            <a:pathLst>
              <a:path w="381000" h="103504">
                <a:moveTo>
                  <a:pt x="344963" y="58322"/>
                </a:moveTo>
                <a:lnTo>
                  <a:pt x="285876" y="92456"/>
                </a:lnTo>
                <a:lnTo>
                  <a:pt x="284734" y="96393"/>
                </a:lnTo>
                <a:lnTo>
                  <a:pt x="288289" y="102489"/>
                </a:lnTo>
                <a:lnTo>
                  <a:pt x="292226" y="103505"/>
                </a:lnTo>
                <a:lnTo>
                  <a:pt x="370040" y="58420"/>
                </a:lnTo>
                <a:lnTo>
                  <a:pt x="344963" y="58322"/>
                </a:lnTo>
                <a:close/>
              </a:path>
              <a:path w="381000" h="103504">
                <a:moveTo>
                  <a:pt x="355875" y="52022"/>
                </a:moveTo>
                <a:lnTo>
                  <a:pt x="344963" y="58322"/>
                </a:lnTo>
                <a:lnTo>
                  <a:pt x="368426" y="58420"/>
                </a:lnTo>
                <a:lnTo>
                  <a:pt x="368426" y="57531"/>
                </a:lnTo>
                <a:lnTo>
                  <a:pt x="365251" y="57531"/>
                </a:lnTo>
                <a:lnTo>
                  <a:pt x="355875" y="52022"/>
                </a:lnTo>
                <a:close/>
              </a:path>
              <a:path w="381000" h="103504">
                <a:moveTo>
                  <a:pt x="292608" y="0"/>
                </a:moveTo>
                <a:lnTo>
                  <a:pt x="288671" y="1016"/>
                </a:lnTo>
                <a:lnTo>
                  <a:pt x="285114" y="7112"/>
                </a:lnTo>
                <a:lnTo>
                  <a:pt x="286130" y="11049"/>
                </a:lnTo>
                <a:lnTo>
                  <a:pt x="344982" y="45623"/>
                </a:lnTo>
                <a:lnTo>
                  <a:pt x="368426" y="45720"/>
                </a:lnTo>
                <a:lnTo>
                  <a:pt x="368426" y="58420"/>
                </a:lnTo>
                <a:lnTo>
                  <a:pt x="370040" y="58420"/>
                </a:lnTo>
                <a:lnTo>
                  <a:pt x="381000" y="52070"/>
                </a:lnTo>
                <a:lnTo>
                  <a:pt x="295655" y="1905"/>
                </a:lnTo>
                <a:lnTo>
                  <a:pt x="292608" y="0"/>
                </a:lnTo>
                <a:close/>
              </a:path>
              <a:path w="381000" h="103504">
                <a:moveTo>
                  <a:pt x="0" y="44196"/>
                </a:moveTo>
                <a:lnTo>
                  <a:pt x="0" y="56896"/>
                </a:lnTo>
                <a:lnTo>
                  <a:pt x="344963" y="58322"/>
                </a:lnTo>
                <a:lnTo>
                  <a:pt x="355875" y="52022"/>
                </a:lnTo>
                <a:lnTo>
                  <a:pt x="344982" y="45623"/>
                </a:lnTo>
                <a:lnTo>
                  <a:pt x="0" y="44196"/>
                </a:lnTo>
                <a:close/>
              </a:path>
              <a:path w="381000" h="103504">
                <a:moveTo>
                  <a:pt x="365251" y="46609"/>
                </a:moveTo>
                <a:lnTo>
                  <a:pt x="355875" y="52022"/>
                </a:lnTo>
                <a:lnTo>
                  <a:pt x="365251" y="57531"/>
                </a:lnTo>
                <a:lnTo>
                  <a:pt x="365251" y="46609"/>
                </a:lnTo>
                <a:close/>
              </a:path>
              <a:path w="381000" h="103504">
                <a:moveTo>
                  <a:pt x="368426" y="46609"/>
                </a:moveTo>
                <a:lnTo>
                  <a:pt x="365251" y="46609"/>
                </a:lnTo>
                <a:lnTo>
                  <a:pt x="365251" y="57531"/>
                </a:lnTo>
                <a:lnTo>
                  <a:pt x="368426" y="57531"/>
                </a:lnTo>
                <a:lnTo>
                  <a:pt x="368426" y="46609"/>
                </a:lnTo>
                <a:close/>
              </a:path>
              <a:path w="381000" h="103504">
                <a:moveTo>
                  <a:pt x="344982" y="45623"/>
                </a:moveTo>
                <a:lnTo>
                  <a:pt x="355875" y="52022"/>
                </a:lnTo>
                <a:lnTo>
                  <a:pt x="365251" y="46609"/>
                </a:lnTo>
                <a:lnTo>
                  <a:pt x="368426" y="46609"/>
                </a:lnTo>
                <a:lnTo>
                  <a:pt x="368426" y="45720"/>
                </a:lnTo>
                <a:lnTo>
                  <a:pt x="344982" y="45623"/>
                </a:lnTo>
                <a:close/>
              </a:path>
            </a:pathLst>
          </a:custGeom>
          <a:solidFill>
            <a:srgbClr val="497DBA"/>
          </a:solidFill>
        </p:spPr>
        <p:txBody>
          <a:bodyPr wrap="square" lIns="0" tIns="0" rIns="0" bIns="0" rtlCol="0"/>
          <a:lstStyle/>
          <a:p>
            <a:endParaRPr/>
          </a:p>
        </p:txBody>
      </p:sp>
      <p:sp>
        <p:nvSpPr>
          <p:cNvPr id="37" name="object 37"/>
          <p:cNvSpPr txBox="1"/>
          <p:nvPr/>
        </p:nvSpPr>
        <p:spPr>
          <a:xfrm>
            <a:off x="4956175" y="3575684"/>
            <a:ext cx="308610"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Times New Roman"/>
                <a:cs typeface="Times New Roman"/>
              </a:rPr>
              <a:t>CO</a:t>
            </a:r>
            <a:endParaRPr sz="1600">
              <a:latin typeface="Times New Roman"/>
              <a:cs typeface="Times New Roman"/>
            </a:endParaRPr>
          </a:p>
        </p:txBody>
      </p:sp>
      <p:sp>
        <p:nvSpPr>
          <p:cNvPr id="38" name="object 38"/>
          <p:cNvSpPr txBox="1"/>
          <p:nvPr/>
        </p:nvSpPr>
        <p:spPr>
          <a:xfrm>
            <a:off x="5238369" y="3691509"/>
            <a:ext cx="93345" cy="188595"/>
          </a:xfrm>
          <a:prstGeom prst="rect">
            <a:avLst/>
          </a:prstGeom>
        </p:spPr>
        <p:txBody>
          <a:bodyPr vert="horz" wrap="square" lIns="0" tIns="14604" rIns="0" bIns="0" rtlCol="0">
            <a:spAutoFit/>
          </a:bodyPr>
          <a:lstStyle/>
          <a:p>
            <a:pPr marL="12700">
              <a:lnSpc>
                <a:spcPct val="100000"/>
              </a:lnSpc>
              <a:spcBef>
                <a:spcPts val="114"/>
              </a:spcBef>
            </a:pPr>
            <a:r>
              <a:rPr sz="1050" spc="5" dirty="0">
                <a:latin typeface="Times New Roman"/>
                <a:cs typeface="Times New Roman"/>
              </a:rPr>
              <a:t>2</a:t>
            </a:r>
            <a:endParaRPr sz="1050">
              <a:latin typeface="Times New Roman"/>
              <a:cs typeface="Times New Roman"/>
            </a:endParaRPr>
          </a:p>
        </p:txBody>
      </p:sp>
      <p:sp>
        <p:nvSpPr>
          <p:cNvPr id="39" name="object 39"/>
          <p:cNvSpPr txBox="1"/>
          <p:nvPr/>
        </p:nvSpPr>
        <p:spPr>
          <a:xfrm>
            <a:off x="4664555" y="3973141"/>
            <a:ext cx="250190" cy="467359"/>
          </a:xfrm>
          <a:prstGeom prst="rect">
            <a:avLst/>
          </a:prstGeom>
        </p:spPr>
        <p:txBody>
          <a:bodyPr vert="vert270" wrap="square" lIns="0" tIns="0" rIns="0" bIns="0" rtlCol="0">
            <a:spAutoFit/>
          </a:bodyPr>
          <a:lstStyle/>
          <a:p>
            <a:pPr marL="12700">
              <a:lnSpc>
                <a:spcPts val="1839"/>
              </a:lnSpc>
            </a:pPr>
            <a:r>
              <a:rPr sz="1600" spc="-160" dirty="0">
                <a:latin typeface="Times New Roman"/>
                <a:cs typeface="Times New Roman"/>
              </a:rPr>
              <a:t>Y</a:t>
            </a:r>
            <a:r>
              <a:rPr sz="1600" dirty="0">
                <a:latin typeface="Times New Roman"/>
                <a:cs typeface="Times New Roman"/>
              </a:rPr>
              <a:t>east</a:t>
            </a:r>
            <a:endParaRPr sz="1600">
              <a:latin typeface="Times New Roman"/>
              <a:cs typeface="Times New Roman"/>
            </a:endParaRPr>
          </a:p>
        </p:txBody>
      </p:sp>
      <p:sp>
        <p:nvSpPr>
          <p:cNvPr id="40" name="object 40"/>
          <p:cNvSpPr txBox="1"/>
          <p:nvPr/>
        </p:nvSpPr>
        <p:spPr>
          <a:xfrm>
            <a:off x="4558649" y="5207941"/>
            <a:ext cx="222885" cy="472440"/>
          </a:xfrm>
          <a:prstGeom prst="rect">
            <a:avLst/>
          </a:prstGeom>
        </p:spPr>
        <p:txBody>
          <a:bodyPr vert="vert270" wrap="square" lIns="0" tIns="0" rIns="0" bIns="0" rtlCol="0">
            <a:spAutoFit/>
          </a:bodyPr>
          <a:lstStyle/>
          <a:p>
            <a:pPr marL="12700">
              <a:lnSpc>
                <a:spcPts val="1630"/>
              </a:lnSpc>
            </a:pPr>
            <a:r>
              <a:rPr sz="1400" dirty="0">
                <a:latin typeface="Times New Roman"/>
                <a:cs typeface="Times New Roman"/>
              </a:rPr>
              <a:t>Slurry</a:t>
            </a:r>
            <a:endParaRPr sz="1400">
              <a:latin typeface="Times New Roman"/>
              <a:cs typeface="Times New Roman"/>
            </a:endParaRPr>
          </a:p>
        </p:txBody>
      </p:sp>
      <p:sp>
        <p:nvSpPr>
          <p:cNvPr id="41" name="object 41"/>
          <p:cNvSpPr txBox="1"/>
          <p:nvPr/>
        </p:nvSpPr>
        <p:spPr>
          <a:xfrm>
            <a:off x="4816955" y="2573376"/>
            <a:ext cx="250190" cy="590550"/>
          </a:xfrm>
          <a:prstGeom prst="rect">
            <a:avLst/>
          </a:prstGeom>
        </p:spPr>
        <p:txBody>
          <a:bodyPr vert="vert270" wrap="square" lIns="0" tIns="0" rIns="0" bIns="0" rtlCol="0">
            <a:spAutoFit/>
          </a:bodyPr>
          <a:lstStyle/>
          <a:p>
            <a:pPr marL="12700">
              <a:lnSpc>
                <a:spcPts val="1839"/>
              </a:lnSpc>
            </a:pPr>
            <a:r>
              <a:rPr sz="1600" dirty="0">
                <a:latin typeface="Times New Roman"/>
                <a:cs typeface="Times New Roman"/>
              </a:rPr>
              <a:t>Bi</a:t>
            </a:r>
            <a:r>
              <a:rPr sz="1600" spc="5" dirty="0">
                <a:latin typeface="Times New Roman"/>
                <a:cs typeface="Times New Roman"/>
              </a:rPr>
              <a:t>o</a:t>
            </a:r>
            <a:r>
              <a:rPr sz="1600" dirty="0">
                <a:latin typeface="Times New Roman"/>
                <a:cs typeface="Times New Roman"/>
              </a:rPr>
              <a:t>gas</a:t>
            </a:r>
            <a:endParaRPr sz="1600">
              <a:latin typeface="Times New Roman"/>
              <a:cs typeface="Times New Roman"/>
            </a:endParaRPr>
          </a:p>
        </p:txBody>
      </p:sp>
      <p:sp>
        <p:nvSpPr>
          <p:cNvPr id="42" name="object 42"/>
          <p:cNvSpPr/>
          <p:nvPr/>
        </p:nvSpPr>
        <p:spPr>
          <a:xfrm>
            <a:off x="4495800" y="3224783"/>
            <a:ext cx="609600" cy="103505"/>
          </a:xfrm>
          <a:custGeom>
            <a:avLst/>
            <a:gdLst/>
            <a:ahLst/>
            <a:cxnLst/>
            <a:rect l="l" t="t" r="r" b="b"/>
            <a:pathLst>
              <a:path w="609600" h="103504">
                <a:moveTo>
                  <a:pt x="521080" y="0"/>
                </a:moveTo>
                <a:lnTo>
                  <a:pt x="517271" y="1015"/>
                </a:lnTo>
                <a:lnTo>
                  <a:pt x="515492" y="3937"/>
                </a:lnTo>
                <a:lnTo>
                  <a:pt x="513714" y="6985"/>
                </a:lnTo>
                <a:lnTo>
                  <a:pt x="514730" y="10921"/>
                </a:lnTo>
                <a:lnTo>
                  <a:pt x="573590" y="45406"/>
                </a:lnTo>
                <a:lnTo>
                  <a:pt x="597026" y="45465"/>
                </a:lnTo>
                <a:lnTo>
                  <a:pt x="597026" y="58165"/>
                </a:lnTo>
                <a:lnTo>
                  <a:pt x="573460" y="58165"/>
                </a:lnTo>
                <a:lnTo>
                  <a:pt x="514476" y="92328"/>
                </a:lnTo>
                <a:lnTo>
                  <a:pt x="513461" y="96265"/>
                </a:lnTo>
                <a:lnTo>
                  <a:pt x="517016" y="102362"/>
                </a:lnTo>
                <a:lnTo>
                  <a:pt x="520826" y="103377"/>
                </a:lnTo>
                <a:lnTo>
                  <a:pt x="598667" y="58165"/>
                </a:lnTo>
                <a:lnTo>
                  <a:pt x="597026" y="58165"/>
                </a:lnTo>
                <a:lnTo>
                  <a:pt x="598770" y="58106"/>
                </a:lnTo>
                <a:lnTo>
                  <a:pt x="609600" y="51815"/>
                </a:lnTo>
                <a:lnTo>
                  <a:pt x="521080" y="0"/>
                </a:lnTo>
                <a:close/>
              </a:path>
              <a:path w="609600" h="103504">
                <a:moveTo>
                  <a:pt x="584477" y="51784"/>
                </a:moveTo>
                <a:lnTo>
                  <a:pt x="573563" y="58106"/>
                </a:lnTo>
                <a:lnTo>
                  <a:pt x="597026" y="58165"/>
                </a:lnTo>
                <a:lnTo>
                  <a:pt x="597026" y="57276"/>
                </a:lnTo>
                <a:lnTo>
                  <a:pt x="593851" y="57276"/>
                </a:lnTo>
                <a:lnTo>
                  <a:pt x="584477" y="51784"/>
                </a:lnTo>
                <a:close/>
              </a:path>
              <a:path w="609600" h="103504">
                <a:moveTo>
                  <a:pt x="0" y="43941"/>
                </a:moveTo>
                <a:lnTo>
                  <a:pt x="0" y="56641"/>
                </a:lnTo>
                <a:lnTo>
                  <a:pt x="573563" y="58106"/>
                </a:lnTo>
                <a:lnTo>
                  <a:pt x="584477" y="51784"/>
                </a:lnTo>
                <a:lnTo>
                  <a:pt x="573590" y="45406"/>
                </a:lnTo>
                <a:lnTo>
                  <a:pt x="0" y="43941"/>
                </a:lnTo>
                <a:close/>
              </a:path>
              <a:path w="609600" h="103504">
                <a:moveTo>
                  <a:pt x="593851" y="46354"/>
                </a:moveTo>
                <a:lnTo>
                  <a:pt x="584477" y="51784"/>
                </a:lnTo>
                <a:lnTo>
                  <a:pt x="593851" y="57276"/>
                </a:lnTo>
                <a:lnTo>
                  <a:pt x="593851" y="46354"/>
                </a:lnTo>
                <a:close/>
              </a:path>
              <a:path w="609600" h="103504">
                <a:moveTo>
                  <a:pt x="597026" y="46354"/>
                </a:moveTo>
                <a:lnTo>
                  <a:pt x="593851" y="46354"/>
                </a:lnTo>
                <a:lnTo>
                  <a:pt x="593851" y="57276"/>
                </a:lnTo>
                <a:lnTo>
                  <a:pt x="597026" y="57276"/>
                </a:lnTo>
                <a:lnTo>
                  <a:pt x="597026" y="46354"/>
                </a:lnTo>
                <a:close/>
              </a:path>
              <a:path w="609600" h="103504">
                <a:moveTo>
                  <a:pt x="573590" y="45406"/>
                </a:moveTo>
                <a:lnTo>
                  <a:pt x="584477" y="51784"/>
                </a:lnTo>
                <a:lnTo>
                  <a:pt x="593851" y="46354"/>
                </a:lnTo>
                <a:lnTo>
                  <a:pt x="597026" y="46354"/>
                </a:lnTo>
                <a:lnTo>
                  <a:pt x="597026" y="45465"/>
                </a:lnTo>
                <a:lnTo>
                  <a:pt x="573590" y="45406"/>
                </a:lnTo>
                <a:close/>
              </a:path>
            </a:pathLst>
          </a:custGeom>
          <a:solidFill>
            <a:srgbClr val="497DBA"/>
          </a:solidFill>
        </p:spPr>
        <p:txBody>
          <a:bodyPr wrap="square" lIns="0" tIns="0" rIns="0" bIns="0" rtlCol="0"/>
          <a:lstStyle/>
          <a:p>
            <a:endParaRPr/>
          </a:p>
        </p:txBody>
      </p:sp>
      <p:sp>
        <p:nvSpPr>
          <p:cNvPr id="43" name="object 43"/>
          <p:cNvSpPr txBox="1"/>
          <p:nvPr/>
        </p:nvSpPr>
        <p:spPr>
          <a:xfrm>
            <a:off x="5108828" y="3074034"/>
            <a:ext cx="121285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Process</a:t>
            </a:r>
            <a:r>
              <a:rPr sz="1800" spc="-50" dirty="0">
                <a:latin typeface="Times New Roman"/>
                <a:cs typeface="Times New Roman"/>
              </a:rPr>
              <a:t> </a:t>
            </a:r>
            <a:r>
              <a:rPr sz="1800" spc="-5" dirty="0">
                <a:latin typeface="Times New Roman"/>
                <a:cs typeface="Times New Roman"/>
              </a:rPr>
              <a:t>Heat</a:t>
            </a:r>
            <a:endParaRPr sz="1800">
              <a:latin typeface="Times New Roman"/>
              <a:cs typeface="Times New Roman"/>
            </a:endParaRPr>
          </a:p>
        </p:txBody>
      </p:sp>
      <p:sp>
        <p:nvSpPr>
          <p:cNvPr id="44" name="object 44"/>
          <p:cNvSpPr/>
          <p:nvPr/>
        </p:nvSpPr>
        <p:spPr>
          <a:xfrm>
            <a:off x="3605276" y="382397"/>
            <a:ext cx="103505" cy="305435"/>
          </a:xfrm>
          <a:custGeom>
            <a:avLst/>
            <a:gdLst/>
            <a:ahLst/>
            <a:cxnLst/>
            <a:rect l="l" t="t" r="r" b="b"/>
            <a:pathLst>
              <a:path w="103504" h="305434">
                <a:moveTo>
                  <a:pt x="7238" y="208406"/>
                </a:moveTo>
                <a:lnTo>
                  <a:pt x="1143" y="211962"/>
                </a:lnTo>
                <a:lnTo>
                  <a:pt x="0" y="215773"/>
                </a:lnTo>
                <a:lnTo>
                  <a:pt x="1777" y="218820"/>
                </a:lnTo>
                <a:lnTo>
                  <a:pt x="50800" y="304926"/>
                </a:lnTo>
                <a:lnTo>
                  <a:pt x="58230" y="292480"/>
                </a:lnTo>
                <a:lnTo>
                  <a:pt x="57276" y="292480"/>
                </a:lnTo>
                <a:lnTo>
                  <a:pt x="44576" y="292226"/>
                </a:lnTo>
                <a:lnTo>
                  <a:pt x="44820" y="268843"/>
                </a:lnTo>
                <a:lnTo>
                  <a:pt x="12826" y="212598"/>
                </a:lnTo>
                <a:lnTo>
                  <a:pt x="11049" y="209550"/>
                </a:lnTo>
                <a:lnTo>
                  <a:pt x="7238" y="208406"/>
                </a:lnTo>
                <a:close/>
              </a:path>
              <a:path w="103504" h="305434">
                <a:moveTo>
                  <a:pt x="44820" y="268843"/>
                </a:moveTo>
                <a:lnTo>
                  <a:pt x="44576" y="292226"/>
                </a:lnTo>
                <a:lnTo>
                  <a:pt x="57276" y="292480"/>
                </a:lnTo>
                <a:lnTo>
                  <a:pt x="57311" y="289178"/>
                </a:lnTo>
                <a:lnTo>
                  <a:pt x="45465" y="289051"/>
                </a:lnTo>
                <a:lnTo>
                  <a:pt x="51023" y="279747"/>
                </a:lnTo>
                <a:lnTo>
                  <a:pt x="44820" y="268843"/>
                </a:lnTo>
                <a:close/>
              </a:path>
              <a:path w="103504" h="305434">
                <a:moveTo>
                  <a:pt x="96393" y="209423"/>
                </a:moveTo>
                <a:lnTo>
                  <a:pt x="92583" y="210312"/>
                </a:lnTo>
                <a:lnTo>
                  <a:pt x="90677" y="213360"/>
                </a:lnTo>
                <a:lnTo>
                  <a:pt x="57536" y="268843"/>
                </a:lnTo>
                <a:lnTo>
                  <a:pt x="57276" y="292480"/>
                </a:lnTo>
                <a:lnTo>
                  <a:pt x="58230" y="292480"/>
                </a:lnTo>
                <a:lnTo>
                  <a:pt x="101600" y="219837"/>
                </a:lnTo>
                <a:lnTo>
                  <a:pt x="103377" y="216915"/>
                </a:lnTo>
                <a:lnTo>
                  <a:pt x="102488" y="212978"/>
                </a:lnTo>
                <a:lnTo>
                  <a:pt x="96393" y="209423"/>
                </a:lnTo>
                <a:close/>
              </a:path>
              <a:path w="103504" h="305434">
                <a:moveTo>
                  <a:pt x="51023" y="279747"/>
                </a:moveTo>
                <a:lnTo>
                  <a:pt x="45465" y="289051"/>
                </a:lnTo>
                <a:lnTo>
                  <a:pt x="56387" y="289178"/>
                </a:lnTo>
                <a:lnTo>
                  <a:pt x="51023" y="279747"/>
                </a:lnTo>
                <a:close/>
              </a:path>
              <a:path w="103504" h="305434">
                <a:moveTo>
                  <a:pt x="57523" y="268866"/>
                </a:moveTo>
                <a:lnTo>
                  <a:pt x="51023" y="279747"/>
                </a:lnTo>
                <a:lnTo>
                  <a:pt x="56387" y="289178"/>
                </a:lnTo>
                <a:lnTo>
                  <a:pt x="57311" y="289178"/>
                </a:lnTo>
                <a:lnTo>
                  <a:pt x="57523" y="268866"/>
                </a:lnTo>
                <a:close/>
              </a:path>
              <a:path w="103504" h="305434">
                <a:moveTo>
                  <a:pt x="47625" y="0"/>
                </a:moveTo>
                <a:lnTo>
                  <a:pt x="44820" y="268843"/>
                </a:lnTo>
                <a:lnTo>
                  <a:pt x="51023" y="279747"/>
                </a:lnTo>
                <a:lnTo>
                  <a:pt x="57523" y="268843"/>
                </a:lnTo>
                <a:lnTo>
                  <a:pt x="60325" y="253"/>
                </a:lnTo>
                <a:lnTo>
                  <a:pt x="47625" y="0"/>
                </a:lnTo>
                <a:close/>
              </a:path>
            </a:pathLst>
          </a:custGeom>
          <a:solidFill>
            <a:srgbClr val="497DBA"/>
          </a:solidFill>
        </p:spPr>
        <p:txBody>
          <a:bodyPr wrap="square" lIns="0" tIns="0" rIns="0" bIns="0" rtlCol="0"/>
          <a:lstStyle/>
          <a:p>
            <a:endParaRPr/>
          </a:p>
        </p:txBody>
      </p:sp>
      <p:sp>
        <p:nvSpPr>
          <p:cNvPr id="45" name="object 45"/>
          <p:cNvSpPr/>
          <p:nvPr/>
        </p:nvSpPr>
        <p:spPr>
          <a:xfrm>
            <a:off x="3606419" y="2133600"/>
            <a:ext cx="103505" cy="304800"/>
          </a:xfrm>
          <a:custGeom>
            <a:avLst/>
            <a:gdLst/>
            <a:ahLst/>
            <a:cxnLst/>
            <a:rect l="l" t="t" r="r" b="b"/>
            <a:pathLst>
              <a:path w="103504" h="304800">
                <a:moveTo>
                  <a:pt x="7111" y="208534"/>
                </a:moveTo>
                <a:lnTo>
                  <a:pt x="1015" y="212089"/>
                </a:lnTo>
                <a:lnTo>
                  <a:pt x="0" y="215900"/>
                </a:lnTo>
                <a:lnTo>
                  <a:pt x="1650" y="218948"/>
                </a:lnTo>
                <a:lnTo>
                  <a:pt x="51180" y="304800"/>
                </a:lnTo>
                <a:lnTo>
                  <a:pt x="58608" y="292226"/>
                </a:lnTo>
                <a:lnTo>
                  <a:pt x="44957" y="292226"/>
                </a:lnTo>
                <a:lnTo>
                  <a:pt x="45005" y="268643"/>
                </a:lnTo>
                <a:lnTo>
                  <a:pt x="12700" y="212598"/>
                </a:lnTo>
                <a:lnTo>
                  <a:pt x="10921" y="209550"/>
                </a:lnTo>
                <a:lnTo>
                  <a:pt x="7111" y="208534"/>
                </a:lnTo>
                <a:close/>
              </a:path>
              <a:path w="103504" h="304800">
                <a:moveTo>
                  <a:pt x="45080" y="268773"/>
                </a:moveTo>
                <a:lnTo>
                  <a:pt x="44957" y="292226"/>
                </a:lnTo>
                <a:lnTo>
                  <a:pt x="57657" y="292226"/>
                </a:lnTo>
                <a:lnTo>
                  <a:pt x="57674" y="289051"/>
                </a:lnTo>
                <a:lnTo>
                  <a:pt x="45719" y="289051"/>
                </a:lnTo>
                <a:lnTo>
                  <a:pt x="51313" y="279587"/>
                </a:lnTo>
                <a:lnTo>
                  <a:pt x="45080" y="268773"/>
                </a:lnTo>
                <a:close/>
              </a:path>
              <a:path w="103504" h="304800">
                <a:moveTo>
                  <a:pt x="96265" y="209041"/>
                </a:moveTo>
                <a:lnTo>
                  <a:pt x="92455" y="210058"/>
                </a:lnTo>
                <a:lnTo>
                  <a:pt x="90677" y="212978"/>
                </a:lnTo>
                <a:lnTo>
                  <a:pt x="57780" y="268643"/>
                </a:lnTo>
                <a:lnTo>
                  <a:pt x="57657" y="292226"/>
                </a:lnTo>
                <a:lnTo>
                  <a:pt x="58608" y="292226"/>
                </a:lnTo>
                <a:lnTo>
                  <a:pt x="101600" y="219455"/>
                </a:lnTo>
                <a:lnTo>
                  <a:pt x="103377" y="216408"/>
                </a:lnTo>
                <a:lnTo>
                  <a:pt x="102361" y="212598"/>
                </a:lnTo>
                <a:lnTo>
                  <a:pt x="96265" y="209041"/>
                </a:lnTo>
                <a:close/>
              </a:path>
              <a:path w="103504" h="304800">
                <a:moveTo>
                  <a:pt x="51313" y="279587"/>
                </a:moveTo>
                <a:lnTo>
                  <a:pt x="45719" y="289051"/>
                </a:lnTo>
                <a:lnTo>
                  <a:pt x="56768" y="289051"/>
                </a:lnTo>
                <a:lnTo>
                  <a:pt x="51313" y="279587"/>
                </a:lnTo>
                <a:close/>
              </a:path>
              <a:path w="103504" h="304800">
                <a:moveTo>
                  <a:pt x="57780" y="268643"/>
                </a:moveTo>
                <a:lnTo>
                  <a:pt x="51313" y="279587"/>
                </a:lnTo>
                <a:lnTo>
                  <a:pt x="56768" y="289051"/>
                </a:lnTo>
                <a:lnTo>
                  <a:pt x="57674" y="289051"/>
                </a:lnTo>
                <a:lnTo>
                  <a:pt x="57780" y="268643"/>
                </a:lnTo>
                <a:close/>
              </a:path>
              <a:path w="103504" h="304800">
                <a:moveTo>
                  <a:pt x="59181" y="0"/>
                </a:moveTo>
                <a:lnTo>
                  <a:pt x="46481" y="0"/>
                </a:lnTo>
                <a:lnTo>
                  <a:pt x="45080" y="268773"/>
                </a:lnTo>
                <a:lnTo>
                  <a:pt x="51313" y="279587"/>
                </a:lnTo>
                <a:lnTo>
                  <a:pt x="57780" y="268643"/>
                </a:lnTo>
                <a:lnTo>
                  <a:pt x="59181" y="0"/>
                </a:lnTo>
                <a:close/>
              </a:path>
            </a:pathLst>
          </a:custGeom>
          <a:solidFill>
            <a:srgbClr val="497DBA"/>
          </a:solidFill>
        </p:spPr>
        <p:txBody>
          <a:bodyPr wrap="square" lIns="0" tIns="0" rIns="0" bIns="0" rtlCol="0"/>
          <a:lstStyle/>
          <a:p>
            <a:endParaRPr/>
          </a:p>
        </p:txBody>
      </p:sp>
      <p:sp>
        <p:nvSpPr>
          <p:cNvPr id="46" name="object 46"/>
          <p:cNvSpPr/>
          <p:nvPr/>
        </p:nvSpPr>
        <p:spPr>
          <a:xfrm>
            <a:off x="3606419" y="2743200"/>
            <a:ext cx="103505" cy="304800"/>
          </a:xfrm>
          <a:custGeom>
            <a:avLst/>
            <a:gdLst/>
            <a:ahLst/>
            <a:cxnLst/>
            <a:rect l="l" t="t" r="r" b="b"/>
            <a:pathLst>
              <a:path w="103504" h="304800">
                <a:moveTo>
                  <a:pt x="7111" y="208534"/>
                </a:moveTo>
                <a:lnTo>
                  <a:pt x="1015" y="212089"/>
                </a:lnTo>
                <a:lnTo>
                  <a:pt x="0" y="215900"/>
                </a:lnTo>
                <a:lnTo>
                  <a:pt x="1650" y="218948"/>
                </a:lnTo>
                <a:lnTo>
                  <a:pt x="51180" y="304800"/>
                </a:lnTo>
                <a:lnTo>
                  <a:pt x="58608" y="292226"/>
                </a:lnTo>
                <a:lnTo>
                  <a:pt x="44957" y="292226"/>
                </a:lnTo>
                <a:lnTo>
                  <a:pt x="45005" y="268643"/>
                </a:lnTo>
                <a:lnTo>
                  <a:pt x="12700" y="212598"/>
                </a:lnTo>
                <a:lnTo>
                  <a:pt x="10921" y="209550"/>
                </a:lnTo>
                <a:lnTo>
                  <a:pt x="7111" y="208534"/>
                </a:lnTo>
                <a:close/>
              </a:path>
              <a:path w="103504" h="304800">
                <a:moveTo>
                  <a:pt x="45080" y="268773"/>
                </a:moveTo>
                <a:lnTo>
                  <a:pt x="44957" y="292226"/>
                </a:lnTo>
                <a:lnTo>
                  <a:pt x="57657" y="292226"/>
                </a:lnTo>
                <a:lnTo>
                  <a:pt x="57674" y="289051"/>
                </a:lnTo>
                <a:lnTo>
                  <a:pt x="45719" y="289051"/>
                </a:lnTo>
                <a:lnTo>
                  <a:pt x="51313" y="279587"/>
                </a:lnTo>
                <a:lnTo>
                  <a:pt x="45080" y="268773"/>
                </a:lnTo>
                <a:close/>
              </a:path>
              <a:path w="103504" h="304800">
                <a:moveTo>
                  <a:pt x="96265" y="209041"/>
                </a:moveTo>
                <a:lnTo>
                  <a:pt x="92455" y="210058"/>
                </a:lnTo>
                <a:lnTo>
                  <a:pt x="90677" y="212978"/>
                </a:lnTo>
                <a:lnTo>
                  <a:pt x="57780" y="268643"/>
                </a:lnTo>
                <a:lnTo>
                  <a:pt x="57657" y="292226"/>
                </a:lnTo>
                <a:lnTo>
                  <a:pt x="58608" y="292226"/>
                </a:lnTo>
                <a:lnTo>
                  <a:pt x="101600" y="219455"/>
                </a:lnTo>
                <a:lnTo>
                  <a:pt x="103377" y="216408"/>
                </a:lnTo>
                <a:lnTo>
                  <a:pt x="102361" y="212598"/>
                </a:lnTo>
                <a:lnTo>
                  <a:pt x="96265" y="209041"/>
                </a:lnTo>
                <a:close/>
              </a:path>
              <a:path w="103504" h="304800">
                <a:moveTo>
                  <a:pt x="51313" y="279587"/>
                </a:moveTo>
                <a:lnTo>
                  <a:pt x="45719" y="289051"/>
                </a:lnTo>
                <a:lnTo>
                  <a:pt x="56768" y="289051"/>
                </a:lnTo>
                <a:lnTo>
                  <a:pt x="51313" y="279587"/>
                </a:lnTo>
                <a:close/>
              </a:path>
              <a:path w="103504" h="304800">
                <a:moveTo>
                  <a:pt x="57780" y="268643"/>
                </a:moveTo>
                <a:lnTo>
                  <a:pt x="51313" y="279587"/>
                </a:lnTo>
                <a:lnTo>
                  <a:pt x="56768" y="289051"/>
                </a:lnTo>
                <a:lnTo>
                  <a:pt x="57674" y="289051"/>
                </a:lnTo>
                <a:lnTo>
                  <a:pt x="57780" y="268643"/>
                </a:lnTo>
                <a:close/>
              </a:path>
              <a:path w="103504" h="304800">
                <a:moveTo>
                  <a:pt x="59181" y="0"/>
                </a:moveTo>
                <a:lnTo>
                  <a:pt x="46481" y="0"/>
                </a:lnTo>
                <a:lnTo>
                  <a:pt x="45080" y="268773"/>
                </a:lnTo>
                <a:lnTo>
                  <a:pt x="51313" y="279587"/>
                </a:lnTo>
                <a:lnTo>
                  <a:pt x="57780" y="268643"/>
                </a:lnTo>
                <a:lnTo>
                  <a:pt x="59181" y="0"/>
                </a:lnTo>
                <a:close/>
              </a:path>
            </a:pathLst>
          </a:custGeom>
          <a:solidFill>
            <a:srgbClr val="497DBA"/>
          </a:solidFill>
        </p:spPr>
        <p:txBody>
          <a:bodyPr wrap="square" lIns="0" tIns="0" rIns="0" bIns="0" rtlCol="0"/>
          <a:lstStyle/>
          <a:p>
            <a:endParaRPr/>
          </a:p>
        </p:txBody>
      </p:sp>
      <p:sp>
        <p:nvSpPr>
          <p:cNvPr id="47" name="object 47"/>
          <p:cNvSpPr/>
          <p:nvPr/>
        </p:nvSpPr>
        <p:spPr>
          <a:xfrm>
            <a:off x="3606419" y="3352800"/>
            <a:ext cx="103505" cy="304800"/>
          </a:xfrm>
          <a:custGeom>
            <a:avLst/>
            <a:gdLst/>
            <a:ahLst/>
            <a:cxnLst/>
            <a:rect l="l" t="t" r="r" b="b"/>
            <a:pathLst>
              <a:path w="103504" h="304800">
                <a:moveTo>
                  <a:pt x="7111" y="208534"/>
                </a:moveTo>
                <a:lnTo>
                  <a:pt x="1015" y="212089"/>
                </a:lnTo>
                <a:lnTo>
                  <a:pt x="0" y="215900"/>
                </a:lnTo>
                <a:lnTo>
                  <a:pt x="1650" y="218948"/>
                </a:lnTo>
                <a:lnTo>
                  <a:pt x="51180" y="304800"/>
                </a:lnTo>
                <a:lnTo>
                  <a:pt x="58608" y="292226"/>
                </a:lnTo>
                <a:lnTo>
                  <a:pt x="44957" y="292226"/>
                </a:lnTo>
                <a:lnTo>
                  <a:pt x="45005" y="268643"/>
                </a:lnTo>
                <a:lnTo>
                  <a:pt x="12700" y="212598"/>
                </a:lnTo>
                <a:lnTo>
                  <a:pt x="10921" y="209550"/>
                </a:lnTo>
                <a:lnTo>
                  <a:pt x="7111" y="208534"/>
                </a:lnTo>
                <a:close/>
              </a:path>
              <a:path w="103504" h="304800">
                <a:moveTo>
                  <a:pt x="45080" y="268773"/>
                </a:moveTo>
                <a:lnTo>
                  <a:pt x="44957" y="292226"/>
                </a:lnTo>
                <a:lnTo>
                  <a:pt x="57657" y="292226"/>
                </a:lnTo>
                <a:lnTo>
                  <a:pt x="57674" y="289051"/>
                </a:lnTo>
                <a:lnTo>
                  <a:pt x="45719" y="289051"/>
                </a:lnTo>
                <a:lnTo>
                  <a:pt x="51313" y="279587"/>
                </a:lnTo>
                <a:lnTo>
                  <a:pt x="45080" y="268773"/>
                </a:lnTo>
                <a:close/>
              </a:path>
              <a:path w="103504" h="304800">
                <a:moveTo>
                  <a:pt x="96265" y="209041"/>
                </a:moveTo>
                <a:lnTo>
                  <a:pt x="92455" y="210058"/>
                </a:lnTo>
                <a:lnTo>
                  <a:pt x="90677" y="212978"/>
                </a:lnTo>
                <a:lnTo>
                  <a:pt x="57780" y="268643"/>
                </a:lnTo>
                <a:lnTo>
                  <a:pt x="57657" y="292226"/>
                </a:lnTo>
                <a:lnTo>
                  <a:pt x="58608" y="292226"/>
                </a:lnTo>
                <a:lnTo>
                  <a:pt x="101600" y="219455"/>
                </a:lnTo>
                <a:lnTo>
                  <a:pt x="103377" y="216408"/>
                </a:lnTo>
                <a:lnTo>
                  <a:pt x="102361" y="212598"/>
                </a:lnTo>
                <a:lnTo>
                  <a:pt x="96265" y="209041"/>
                </a:lnTo>
                <a:close/>
              </a:path>
              <a:path w="103504" h="304800">
                <a:moveTo>
                  <a:pt x="51313" y="279587"/>
                </a:moveTo>
                <a:lnTo>
                  <a:pt x="45719" y="289051"/>
                </a:lnTo>
                <a:lnTo>
                  <a:pt x="56768" y="289051"/>
                </a:lnTo>
                <a:lnTo>
                  <a:pt x="51313" y="279587"/>
                </a:lnTo>
                <a:close/>
              </a:path>
              <a:path w="103504" h="304800">
                <a:moveTo>
                  <a:pt x="57780" y="268643"/>
                </a:moveTo>
                <a:lnTo>
                  <a:pt x="51313" y="279587"/>
                </a:lnTo>
                <a:lnTo>
                  <a:pt x="56768" y="289051"/>
                </a:lnTo>
                <a:lnTo>
                  <a:pt x="57674" y="289051"/>
                </a:lnTo>
                <a:lnTo>
                  <a:pt x="57780" y="268643"/>
                </a:lnTo>
                <a:close/>
              </a:path>
              <a:path w="103504" h="304800">
                <a:moveTo>
                  <a:pt x="59181" y="0"/>
                </a:moveTo>
                <a:lnTo>
                  <a:pt x="46481" y="0"/>
                </a:lnTo>
                <a:lnTo>
                  <a:pt x="45080" y="268773"/>
                </a:lnTo>
                <a:lnTo>
                  <a:pt x="51313" y="279587"/>
                </a:lnTo>
                <a:lnTo>
                  <a:pt x="57780" y="268643"/>
                </a:lnTo>
                <a:lnTo>
                  <a:pt x="59181" y="0"/>
                </a:lnTo>
                <a:close/>
              </a:path>
            </a:pathLst>
          </a:custGeom>
          <a:solidFill>
            <a:srgbClr val="497DBA"/>
          </a:solidFill>
        </p:spPr>
        <p:txBody>
          <a:bodyPr wrap="square" lIns="0" tIns="0" rIns="0" bIns="0" rtlCol="0"/>
          <a:lstStyle/>
          <a:p>
            <a:endParaRPr/>
          </a:p>
        </p:txBody>
      </p:sp>
      <p:sp>
        <p:nvSpPr>
          <p:cNvPr id="48" name="object 48"/>
          <p:cNvSpPr/>
          <p:nvPr/>
        </p:nvSpPr>
        <p:spPr>
          <a:xfrm>
            <a:off x="3606419" y="4038600"/>
            <a:ext cx="103505" cy="304800"/>
          </a:xfrm>
          <a:custGeom>
            <a:avLst/>
            <a:gdLst/>
            <a:ahLst/>
            <a:cxnLst/>
            <a:rect l="l" t="t" r="r" b="b"/>
            <a:pathLst>
              <a:path w="103504" h="304800">
                <a:moveTo>
                  <a:pt x="7111" y="208533"/>
                </a:moveTo>
                <a:lnTo>
                  <a:pt x="1015" y="212089"/>
                </a:lnTo>
                <a:lnTo>
                  <a:pt x="0" y="215900"/>
                </a:lnTo>
                <a:lnTo>
                  <a:pt x="1650" y="218948"/>
                </a:lnTo>
                <a:lnTo>
                  <a:pt x="51180" y="304800"/>
                </a:lnTo>
                <a:lnTo>
                  <a:pt x="58608" y="292226"/>
                </a:lnTo>
                <a:lnTo>
                  <a:pt x="44957" y="292226"/>
                </a:lnTo>
                <a:lnTo>
                  <a:pt x="45005" y="268643"/>
                </a:lnTo>
                <a:lnTo>
                  <a:pt x="12700" y="212598"/>
                </a:lnTo>
                <a:lnTo>
                  <a:pt x="10921" y="209550"/>
                </a:lnTo>
                <a:lnTo>
                  <a:pt x="7111" y="208533"/>
                </a:lnTo>
                <a:close/>
              </a:path>
              <a:path w="103504" h="304800">
                <a:moveTo>
                  <a:pt x="45080" y="268773"/>
                </a:moveTo>
                <a:lnTo>
                  <a:pt x="44957" y="292226"/>
                </a:lnTo>
                <a:lnTo>
                  <a:pt x="57657" y="292226"/>
                </a:lnTo>
                <a:lnTo>
                  <a:pt x="57674" y="289051"/>
                </a:lnTo>
                <a:lnTo>
                  <a:pt x="45719" y="289051"/>
                </a:lnTo>
                <a:lnTo>
                  <a:pt x="51313" y="279587"/>
                </a:lnTo>
                <a:lnTo>
                  <a:pt x="45080" y="268773"/>
                </a:lnTo>
                <a:close/>
              </a:path>
              <a:path w="103504" h="304800">
                <a:moveTo>
                  <a:pt x="96265" y="209042"/>
                </a:moveTo>
                <a:lnTo>
                  <a:pt x="92455" y="210057"/>
                </a:lnTo>
                <a:lnTo>
                  <a:pt x="90677" y="212979"/>
                </a:lnTo>
                <a:lnTo>
                  <a:pt x="57780" y="268643"/>
                </a:lnTo>
                <a:lnTo>
                  <a:pt x="57657" y="292226"/>
                </a:lnTo>
                <a:lnTo>
                  <a:pt x="58608" y="292226"/>
                </a:lnTo>
                <a:lnTo>
                  <a:pt x="101600" y="219456"/>
                </a:lnTo>
                <a:lnTo>
                  <a:pt x="103377" y="216407"/>
                </a:lnTo>
                <a:lnTo>
                  <a:pt x="102361" y="212598"/>
                </a:lnTo>
                <a:lnTo>
                  <a:pt x="96265" y="209042"/>
                </a:lnTo>
                <a:close/>
              </a:path>
              <a:path w="103504" h="304800">
                <a:moveTo>
                  <a:pt x="51313" y="279587"/>
                </a:moveTo>
                <a:lnTo>
                  <a:pt x="45719" y="289051"/>
                </a:lnTo>
                <a:lnTo>
                  <a:pt x="56768" y="289051"/>
                </a:lnTo>
                <a:lnTo>
                  <a:pt x="51313" y="279587"/>
                </a:lnTo>
                <a:close/>
              </a:path>
              <a:path w="103504" h="304800">
                <a:moveTo>
                  <a:pt x="57780" y="268643"/>
                </a:moveTo>
                <a:lnTo>
                  <a:pt x="51313" y="279587"/>
                </a:lnTo>
                <a:lnTo>
                  <a:pt x="56768" y="289051"/>
                </a:lnTo>
                <a:lnTo>
                  <a:pt x="57674" y="289051"/>
                </a:lnTo>
                <a:lnTo>
                  <a:pt x="57780" y="268643"/>
                </a:lnTo>
                <a:close/>
              </a:path>
              <a:path w="103504" h="304800">
                <a:moveTo>
                  <a:pt x="59181" y="0"/>
                </a:moveTo>
                <a:lnTo>
                  <a:pt x="46481" y="0"/>
                </a:lnTo>
                <a:lnTo>
                  <a:pt x="45080" y="268773"/>
                </a:lnTo>
                <a:lnTo>
                  <a:pt x="51313" y="279587"/>
                </a:lnTo>
                <a:lnTo>
                  <a:pt x="57780" y="268643"/>
                </a:lnTo>
                <a:lnTo>
                  <a:pt x="59181" y="0"/>
                </a:lnTo>
                <a:close/>
              </a:path>
            </a:pathLst>
          </a:custGeom>
          <a:solidFill>
            <a:srgbClr val="497DBA"/>
          </a:solidFill>
        </p:spPr>
        <p:txBody>
          <a:bodyPr wrap="square" lIns="0" tIns="0" rIns="0" bIns="0" rtlCol="0"/>
          <a:lstStyle/>
          <a:p>
            <a:endParaRPr/>
          </a:p>
        </p:txBody>
      </p:sp>
      <p:sp>
        <p:nvSpPr>
          <p:cNvPr id="49" name="object 49"/>
          <p:cNvSpPr/>
          <p:nvPr/>
        </p:nvSpPr>
        <p:spPr>
          <a:xfrm>
            <a:off x="3606419" y="4724400"/>
            <a:ext cx="103505" cy="304800"/>
          </a:xfrm>
          <a:custGeom>
            <a:avLst/>
            <a:gdLst/>
            <a:ahLst/>
            <a:cxnLst/>
            <a:rect l="l" t="t" r="r" b="b"/>
            <a:pathLst>
              <a:path w="103504" h="304800">
                <a:moveTo>
                  <a:pt x="7111" y="208533"/>
                </a:moveTo>
                <a:lnTo>
                  <a:pt x="1015" y="212089"/>
                </a:lnTo>
                <a:lnTo>
                  <a:pt x="0" y="215900"/>
                </a:lnTo>
                <a:lnTo>
                  <a:pt x="1650" y="218948"/>
                </a:lnTo>
                <a:lnTo>
                  <a:pt x="51180" y="304800"/>
                </a:lnTo>
                <a:lnTo>
                  <a:pt x="58608" y="292226"/>
                </a:lnTo>
                <a:lnTo>
                  <a:pt x="44957" y="292226"/>
                </a:lnTo>
                <a:lnTo>
                  <a:pt x="45005" y="268643"/>
                </a:lnTo>
                <a:lnTo>
                  <a:pt x="12700" y="212598"/>
                </a:lnTo>
                <a:lnTo>
                  <a:pt x="10921" y="209550"/>
                </a:lnTo>
                <a:lnTo>
                  <a:pt x="7111" y="208533"/>
                </a:lnTo>
                <a:close/>
              </a:path>
              <a:path w="103504" h="304800">
                <a:moveTo>
                  <a:pt x="45080" y="268773"/>
                </a:moveTo>
                <a:lnTo>
                  <a:pt x="44957" y="292226"/>
                </a:lnTo>
                <a:lnTo>
                  <a:pt x="57657" y="292226"/>
                </a:lnTo>
                <a:lnTo>
                  <a:pt x="57674" y="289051"/>
                </a:lnTo>
                <a:lnTo>
                  <a:pt x="45719" y="289051"/>
                </a:lnTo>
                <a:lnTo>
                  <a:pt x="51313" y="279587"/>
                </a:lnTo>
                <a:lnTo>
                  <a:pt x="45080" y="268773"/>
                </a:lnTo>
                <a:close/>
              </a:path>
              <a:path w="103504" h="304800">
                <a:moveTo>
                  <a:pt x="96265" y="209042"/>
                </a:moveTo>
                <a:lnTo>
                  <a:pt x="92455" y="210057"/>
                </a:lnTo>
                <a:lnTo>
                  <a:pt x="90677" y="212979"/>
                </a:lnTo>
                <a:lnTo>
                  <a:pt x="57780" y="268643"/>
                </a:lnTo>
                <a:lnTo>
                  <a:pt x="57657" y="292226"/>
                </a:lnTo>
                <a:lnTo>
                  <a:pt x="58608" y="292226"/>
                </a:lnTo>
                <a:lnTo>
                  <a:pt x="101600" y="219456"/>
                </a:lnTo>
                <a:lnTo>
                  <a:pt x="103377" y="216407"/>
                </a:lnTo>
                <a:lnTo>
                  <a:pt x="102361" y="212598"/>
                </a:lnTo>
                <a:lnTo>
                  <a:pt x="96265" y="209042"/>
                </a:lnTo>
                <a:close/>
              </a:path>
              <a:path w="103504" h="304800">
                <a:moveTo>
                  <a:pt x="51313" y="279587"/>
                </a:moveTo>
                <a:lnTo>
                  <a:pt x="45719" y="289051"/>
                </a:lnTo>
                <a:lnTo>
                  <a:pt x="56768" y="289051"/>
                </a:lnTo>
                <a:lnTo>
                  <a:pt x="51313" y="279587"/>
                </a:lnTo>
                <a:close/>
              </a:path>
              <a:path w="103504" h="304800">
                <a:moveTo>
                  <a:pt x="57780" y="268643"/>
                </a:moveTo>
                <a:lnTo>
                  <a:pt x="51313" y="279587"/>
                </a:lnTo>
                <a:lnTo>
                  <a:pt x="56768" y="289051"/>
                </a:lnTo>
                <a:lnTo>
                  <a:pt x="57674" y="289051"/>
                </a:lnTo>
                <a:lnTo>
                  <a:pt x="57780" y="268643"/>
                </a:lnTo>
                <a:close/>
              </a:path>
              <a:path w="103504" h="304800">
                <a:moveTo>
                  <a:pt x="59181" y="0"/>
                </a:moveTo>
                <a:lnTo>
                  <a:pt x="46481" y="0"/>
                </a:lnTo>
                <a:lnTo>
                  <a:pt x="45080" y="268773"/>
                </a:lnTo>
                <a:lnTo>
                  <a:pt x="51313" y="279587"/>
                </a:lnTo>
                <a:lnTo>
                  <a:pt x="57780" y="268643"/>
                </a:lnTo>
                <a:lnTo>
                  <a:pt x="59181" y="0"/>
                </a:lnTo>
                <a:close/>
              </a:path>
            </a:pathLst>
          </a:custGeom>
          <a:solidFill>
            <a:srgbClr val="497DBA"/>
          </a:solidFill>
        </p:spPr>
        <p:txBody>
          <a:bodyPr wrap="square" lIns="0" tIns="0" rIns="0" bIns="0" rtlCol="0"/>
          <a:lstStyle/>
          <a:p>
            <a:endParaRPr/>
          </a:p>
        </p:txBody>
      </p:sp>
      <p:sp>
        <p:nvSpPr>
          <p:cNvPr id="50" name="object 50"/>
          <p:cNvSpPr/>
          <p:nvPr/>
        </p:nvSpPr>
        <p:spPr>
          <a:xfrm>
            <a:off x="3606419" y="5410200"/>
            <a:ext cx="103505" cy="305435"/>
          </a:xfrm>
          <a:custGeom>
            <a:avLst/>
            <a:gdLst/>
            <a:ahLst/>
            <a:cxnLst/>
            <a:rect l="l" t="t" r="r" b="b"/>
            <a:pathLst>
              <a:path w="103504" h="305435">
                <a:moveTo>
                  <a:pt x="7111" y="208546"/>
                </a:moveTo>
                <a:lnTo>
                  <a:pt x="1015" y="212039"/>
                </a:lnTo>
                <a:lnTo>
                  <a:pt x="0" y="215925"/>
                </a:lnTo>
                <a:lnTo>
                  <a:pt x="1650" y="218960"/>
                </a:lnTo>
                <a:lnTo>
                  <a:pt x="51180" y="304825"/>
                </a:lnTo>
                <a:lnTo>
                  <a:pt x="58601" y="292265"/>
                </a:lnTo>
                <a:lnTo>
                  <a:pt x="44957" y="292188"/>
                </a:lnTo>
                <a:lnTo>
                  <a:pt x="44984" y="268614"/>
                </a:lnTo>
                <a:lnTo>
                  <a:pt x="12670" y="212572"/>
                </a:lnTo>
                <a:lnTo>
                  <a:pt x="10921" y="209588"/>
                </a:lnTo>
                <a:lnTo>
                  <a:pt x="7111" y="208546"/>
                </a:lnTo>
                <a:close/>
              </a:path>
              <a:path w="103504" h="305435">
                <a:moveTo>
                  <a:pt x="45080" y="268780"/>
                </a:moveTo>
                <a:lnTo>
                  <a:pt x="44957" y="292188"/>
                </a:lnTo>
                <a:lnTo>
                  <a:pt x="57657" y="292265"/>
                </a:lnTo>
                <a:lnTo>
                  <a:pt x="57674" y="289052"/>
                </a:lnTo>
                <a:lnTo>
                  <a:pt x="45719" y="289001"/>
                </a:lnTo>
                <a:lnTo>
                  <a:pt x="51300" y="279568"/>
                </a:lnTo>
                <a:lnTo>
                  <a:pt x="45080" y="268780"/>
                </a:lnTo>
                <a:close/>
              </a:path>
              <a:path w="103504" h="305435">
                <a:moveTo>
                  <a:pt x="96265" y="209003"/>
                </a:moveTo>
                <a:lnTo>
                  <a:pt x="92455" y="210007"/>
                </a:lnTo>
                <a:lnTo>
                  <a:pt x="57781" y="268614"/>
                </a:lnTo>
                <a:lnTo>
                  <a:pt x="57657" y="292265"/>
                </a:lnTo>
                <a:lnTo>
                  <a:pt x="58601" y="292265"/>
                </a:lnTo>
                <a:lnTo>
                  <a:pt x="103377" y="216471"/>
                </a:lnTo>
                <a:lnTo>
                  <a:pt x="102361" y="212572"/>
                </a:lnTo>
                <a:lnTo>
                  <a:pt x="96265" y="209003"/>
                </a:lnTo>
                <a:close/>
              </a:path>
              <a:path w="103504" h="305435">
                <a:moveTo>
                  <a:pt x="51300" y="279568"/>
                </a:moveTo>
                <a:lnTo>
                  <a:pt x="45719" y="289001"/>
                </a:lnTo>
                <a:lnTo>
                  <a:pt x="56768" y="289052"/>
                </a:lnTo>
                <a:lnTo>
                  <a:pt x="51300" y="279568"/>
                </a:lnTo>
                <a:close/>
              </a:path>
              <a:path w="103504" h="305435">
                <a:moveTo>
                  <a:pt x="57781" y="268614"/>
                </a:moveTo>
                <a:lnTo>
                  <a:pt x="51300" y="279568"/>
                </a:lnTo>
                <a:lnTo>
                  <a:pt x="56768" y="289052"/>
                </a:lnTo>
                <a:lnTo>
                  <a:pt x="57674" y="289052"/>
                </a:lnTo>
                <a:lnTo>
                  <a:pt x="57781" y="268614"/>
                </a:lnTo>
                <a:close/>
              </a:path>
              <a:path w="103504" h="305435">
                <a:moveTo>
                  <a:pt x="59181" y="0"/>
                </a:moveTo>
                <a:lnTo>
                  <a:pt x="46481" y="0"/>
                </a:lnTo>
                <a:lnTo>
                  <a:pt x="45080" y="268780"/>
                </a:lnTo>
                <a:lnTo>
                  <a:pt x="51300" y="279568"/>
                </a:lnTo>
                <a:lnTo>
                  <a:pt x="57781" y="268614"/>
                </a:lnTo>
                <a:lnTo>
                  <a:pt x="59181" y="0"/>
                </a:lnTo>
                <a:close/>
              </a:path>
            </a:pathLst>
          </a:custGeom>
          <a:solidFill>
            <a:srgbClr val="497DBA"/>
          </a:solidFill>
        </p:spPr>
        <p:txBody>
          <a:bodyPr wrap="square" lIns="0" tIns="0" rIns="0" bIns="0" rtlCol="0"/>
          <a:lstStyle/>
          <a:p>
            <a:endParaRPr/>
          </a:p>
        </p:txBody>
      </p:sp>
      <p:sp>
        <p:nvSpPr>
          <p:cNvPr id="51" name="object 51"/>
          <p:cNvSpPr/>
          <p:nvPr/>
        </p:nvSpPr>
        <p:spPr>
          <a:xfrm>
            <a:off x="2362200" y="5207380"/>
            <a:ext cx="457200" cy="103505"/>
          </a:xfrm>
          <a:custGeom>
            <a:avLst/>
            <a:gdLst/>
            <a:ahLst/>
            <a:cxnLst/>
            <a:rect l="l" t="t" r="r" b="b"/>
            <a:pathLst>
              <a:path w="457200" h="103504">
                <a:moveTo>
                  <a:pt x="421198" y="58212"/>
                </a:moveTo>
                <a:lnTo>
                  <a:pt x="362076" y="92456"/>
                </a:lnTo>
                <a:lnTo>
                  <a:pt x="361061" y="96266"/>
                </a:lnTo>
                <a:lnTo>
                  <a:pt x="362838" y="99314"/>
                </a:lnTo>
                <a:lnTo>
                  <a:pt x="364489" y="102362"/>
                </a:lnTo>
                <a:lnTo>
                  <a:pt x="368426" y="103378"/>
                </a:lnTo>
                <a:lnTo>
                  <a:pt x="446240" y="58293"/>
                </a:lnTo>
                <a:lnTo>
                  <a:pt x="421198" y="58212"/>
                </a:lnTo>
                <a:close/>
              </a:path>
              <a:path w="457200" h="103504">
                <a:moveTo>
                  <a:pt x="432090" y="51904"/>
                </a:moveTo>
                <a:lnTo>
                  <a:pt x="421198" y="58212"/>
                </a:lnTo>
                <a:lnTo>
                  <a:pt x="444626" y="58293"/>
                </a:lnTo>
                <a:lnTo>
                  <a:pt x="444626" y="57404"/>
                </a:lnTo>
                <a:lnTo>
                  <a:pt x="441451" y="57404"/>
                </a:lnTo>
                <a:lnTo>
                  <a:pt x="432090" y="51904"/>
                </a:lnTo>
                <a:close/>
              </a:path>
              <a:path w="457200" h="103504">
                <a:moveTo>
                  <a:pt x="368807" y="0"/>
                </a:moveTo>
                <a:lnTo>
                  <a:pt x="364870" y="1016"/>
                </a:lnTo>
                <a:lnTo>
                  <a:pt x="361314" y="7112"/>
                </a:lnTo>
                <a:lnTo>
                  <a:pt x="362331" y="10922"/>
                </a:lnTo>
                <a:lnTo>
                  <a:pt x="421210" y="45512"/>
                </a:lnTo>
                <a:lnTo>
                  <a:pt x="444626" y="45593"/>
                </a:lnTo>
                <a:lnTo>
                  <a:pt x="444626" y="58293"/>
                </a:lnTo>
                <a:lnTo>
                  <a:pt x="446240" y="58293"/>
                </a:lnTo>
                <a:lnTo>
                  <a:pt x="457200" y="51943"/>
                </a:lnTo>
                <a:lnTo>
                  <a:pt x="368807" y="0"/>
                </a:lnTo>
                <a:close/>
              </a:path>
              <a:path w="457200" h="103504">
                <a:moveTo>
                  <a:pt x="0" y="44069"/>
                </a:moveTo>
                <a:lnTo>
                  <a:pt x="0" y="56769"/>
                </a:lnTo>
                <a:lnTo>
                  <a:pt x="421198" y="58212"/>
                </a:lnTo>
                <a:lnTo>
                  <a:pt x="432090" y="51904"/>
                </a:lnTo>
                <a:lnTo>
                  <a:pt x="421210" y="45512"/>
                </a:lnTo>
                <a:lnTo>
                  <a:pt x="0" y="44069"/>
                </a:lnTo>
                <a:close/>
              </a:path>
              <a:path w="457200" h="103504">
                <a:moveTo>
                  <a:pt x="441451" y="46482"/>
                </a:moveTo>
                <a:lnTo>
                  <a:pt x="432090" y="51904"/>
                </a:lnTo>
                <a:lnTo>
                  <a:pt x="441451" y="57404"/>
                </a:lnTo>
                <a:lnTo>
                  <a:pt x="441451" y="46482"/>
                </a:lnTo>
                <a:close/>
              </a:path>
              <a:path w="457200" h="103504">
                <a:moveTo>
                  <a:pt x="444626" y="46482"/>
                </a:moveTo>
                <a:lnTo>
                  <a:pt x="441451" y="46482"/>
                </a:lnTo>
                <a:lnTo>
                  <a:pt x="441451" y="57404"/>
                </a:lnTo>
                <a:lnTo>
                  <a:pt x="444626" y="57404"/>
                </a:lnTo>
                <a:lnTo>
                  <a:pt x="444626" y="46482"/>
                </a:lnTo>
                <a:close/>
              </a:path>
              <a:path w="457200" h="103504">
                <a:moveTo>
                  <a:pt x="421210" y="45512"/>
                </a:moveTo>
                <a:lnTo>
                  <a:pt x="432090" y="51904"/>
                </a:lnTo>
                <a:lnTo>
                  <a:pt x="441451" y="46482"/>
                </a:lnTo>
                <a:lnTo>
                  <a:pt x="444626" y="46482"/>
                </a:lnTo>
                <a:lnTo>
                  <a:pt x="444626" y="45593"/>
                </a:lnTo>
                <a:lnTo>
                  <a:pt x="421210" y="45512"/>
                </a:lnTo>
                <a:close/>
              </a:path>
            </a:pathLst>
          </a:custGeom>
          <a:solidFill>
            <a:srgbClr val="497DBA"/>
          </a:solidFill>
        </p:spPr>
        <p:txBody>
          <a:bodyPr wrap="square" lIns="0" tIns="0" rIns="0" bIns="0" rtlCol="0"/>
          <a:lstStyle/>
          <a:p>
            <a:endParaRPr/>
          </a:p>
        </p:txBody>
      </p:sp>
      <p:sp>
        <p:nvSpPr>
          <p:cNvPr id="52" name="object 52"/>
          <p:cNvSpPr txBox="1"/>
          <p:nvPr/>
        </p:nvSpPr>
        <p:spPr>
          <a:xfrm>
            <a:off x="1895094" y="4980813"/>
            <a:ext cx="608330" cy="513080"/>
          </a:xfrm>
          <a:prstGeom prst="rect">
            <a:avLst/>
          </a:prstGeom>
        </p:spPr>
        <p:txBody>
          <a:bodyPr vert="horz" wrap="square" lIns="0" tIns="12065" rIns="0" bIns="0" rtlCol="0">
            <a:spAutoFit/>
          </a:bodyPr>
          <a:lstStyle/>
          <a:p>
            <a:pPr marL="12700" marR="5080">
              <a:lnSpc>
                <a:spcPct val="100000"/>
              </a:lnSpc>
              <a:spcBef>
                <a:spcPts val="95"/>
              </a:spcBef>
            </a:pPr>
            <a:r>
              <a:rPr sz="1600" spc="-10" dirty="0">
                <a:latin typeface="Times New Roman"/>
                <a:cs typeface="Times New Roman"/>
              </a:rPr>
              <a:t>Heat </a:t>
            </a:r>
            <a:r>
              <a:rPr sz="1600" spc="-5" dirty="0">
                <a:latin typeface="Times New Roman"/>
                <a:cs typeface="Times New Roman"/>
              </a:rPr>
              <a:t> Ene</a:t>
            </a:r>
            <a:r>
              <a:rPr sz="1600" spc="-35" dirty="0">
                <a:latin typeface="Times New Roman"/>
                <a:cs typeface="Times New Roman"/>
              </a:rPr>
              <a:t>r</a:t>
            </a:r>
            <a:r>
              <a:rPr sz="1600" spc="-5" dirty="0">
                <a:latin typeface="Times New Roman"/>
                <a:cs typeface="Times New Roman"/>
              </a:rPr>
              <a:t>gy</a:t>
            </a:r>
            <a:endParaRPr sz="1600">
              <a:latin typeface="Times New Roman"/>
              <a:cs typeface="Times New Roman"/>
            </a:endParaRPr>
          </a:p>
        </p:txBody>
      </p:sp>
      <p:sp>
        <p:nvSpPr>
          <p:cNvPr id="53" name="object 53"/>
          <p:cNvSpPr/>
          <p:nvPr/>
        </p:nvSpPr>
        <p:spPr>
          <a:xfrm>
            <a:off x="2362200" y="3758057"/>
            <a:ext cx="457200" cy="103505"/>
          </a:xfrm>
          <a:custGeom>
            <a:avLst/>
            <a:gdLst/>
            <a:ahLst/>
            <a:cxnLst/>
            <a:rect l="l" t="t" r="r" b="b"/>
            <a:pathLst>
              <a:path w="457200" h="103504">
                <a:moveTo>
                  <a:pt x="421198" y="58212"/>
                </a:moveTo>
                <a:lnTo>
                  <a:pt x="362076" y="92456"/>
                </a:lnTo>
                <a:lnTo>
                  <a:pt x="361061" y="96266"/>
                </a:lnTo>
                <a:lnTo>
                  <a:pt x="362838" y="99314"/>
                </a:lnTo>
                <a:lnTo>
                  <a:pt x="364489" y="102362"/>
                </a:lnTo>
                <a:lnTo>
                  <a:pt x="368426" y="103378"/>
                </a:lnTo>
                <a:lnTo>
                  <a:pt x="446240" y="58293"/>
                </a:lnTo>
                <a:lnTo>
                  <a:pt x="421198" y="58212"/>
                </a:lnTo>
                <a:close/>
              </a:path>
              <a:path w="457200" h="103504">
                <a:moveTo>
                  <a:pt x="432090" y="51904"/>
                </a:moveTo>
                <a:lnTo>
                  <a:pt x="421198" y="58212"/>
                </a:lnTo>
                <a:lnTo>
                  <a:pt x="444626" y="58293"/>
                </a:lnTo>
                <a:lnTo>
                  <a:pt x="444626" y="57404"/>
                </a:lnTo>
                <a:lnTo>
                  <a:pt x="441451" y="57404"/>
                </a:lnTo>
                <a:lnTo>
                  <a:pt x="432090" y="51904"/>
                </a:lnTo>
                <a:close/>
              </a:path>
              <a:path w="457200" h="103504">
                <a:moveTo>
                  <a:pt x="368807" y="0"/>
                </a:moveTo>
                <a:lnTo>
                  <a:pt x="364870" y="1016"/>
                </a:lnTo>
                <a:lnTo>
                  <a:pt x="361314" y="7112"/>
                </a:lnTo>
                <a:lnTo>
                  <a:pt x="362331" y="10922"/>
                </a:lnTo>
                <a:lnTo>
                  <a:pt x="421210" y="45512"/>
                </a:lnTo>
                <a:lnTo>
                  <a:pt x="444626" y="45593"/>
                </a:lnTo>
                <a:lnTo>
                  <a:pt x="444626" y="58293"/>
                </a:lnTo>
                <a:lnTo>
                  <a:pt x="446240" y="58293"/>
                </a:lnTo>
                <a:lnTo>
                  <a:pt x="457200" y="51943"/>
                </a:lnTo>
                <a:lnTo>
                  <a:pt x="368807" y="0"/>
                </a:lnTo>
                <a:close/>
              </a:path>
              <a:path w="457200" h="103504">
                <a:moveTo>
                  <a:pt x="0" y="44069"/>
                </a:moveTo>
                <a:lnTo>
                  <a:pt x="0" y="56769"/>
                </a:lnTo>
                <a:lnTo>
                  <a:pt x="421198" y="58212"/>
                </a:lnTo>
                <a:lnTo>
                  <a:pt x="432090" y="51904"/>
                </a:lnTo>
                <a:lnTo>
                  <a:pt x="421210" y="45512"/>
                </a:lnTo>
                <a:lnTo>
                  <a:pt x="0" y="44069"/>
                </a:lnTo>
                <a:close/>
              </a:path>
              <a:path w="457200" h="103504">
                <a:moveTo>
                  <a:pt x="441451" y="46482"/>
                </a:moveTo>
                <a:lnTo>
                  <a:pt x="432090" y="51904"/>
                </a:lnTo>
                <a:lnTo>
                  <a:pt x="441451" y="57404"/>
                </a:lnTo>
                <a:lnTo>
                  <a:pt x="441451" y="46482"/>
                </a:lnTo>
                <a:close/>
              </a:path>
              <a:path w="457200" h="103504">
                <a:moveTo>
                  <a:pt x="444626" y="46482"/>
                </a:moveTo>
                <a:lnTo>
                  <a:pt x="441451" y="46482"/>
                </a:lnTo>
                <a:lnTo>
                  <a:pt x="441451" y="57404"/>
                </a:lnTo>
                <a:lnTo>
                  <a:pt x="444626" y="57404"/>
                </a:lnTo>
                <a:lnTo>
                  <a:pt x="444626" y="46482"/>
                </a:lnTo>
                <a:close/>
              </a:path>
              <a:path w="457200" h="103504">
                <a:moveTo>
                  <a:pt x="421210" y="45512"/>
                </a:moveTo>
                <a:lnTo>
                  <a:pt x="432090" y="51904"/>
                </a:lnTo>
                <a:lnTo>
                  <a:pt x="441451" y="46482"/>
                </a:lnTo>
                <a:lnTo>
                  <a:pt x="444626" y="46482"/>
                </a:lnTo>
                <a:lnTo>
                  <a:pt x="444626" y="45593"/>
                </a:lnTo>
                <a:lnTo>
                  <a:pt x="421210" y="45512"/>
                </a:lnTo>
                <a:close/>
              </a:path>
            </a:pathLst>
          </a:custGeom>
          <a:solidFill>
            <a:srgbClr val="497DBA"/>
          </a:solidFill>
        </p:spPr>
        <p:txBody>
          <a:bodyPr wrap="square" lIns="0" tIns="0" rIns="0" bIns="0" rtlCol="0"/>
          <a:lstStyle/>
          <a:p>
            <a:endParaRPr/>
          </a:p>
        </p:txBody>
      </p:sp>
      <p:sp>
        <p:nvSpPr>
          <p:cNvPr id="54" name="object 54"/>
          <p:cNvSpPr txBox="1"/>
          <p:nvPr/>
        </p:nvSpPr>
        <p:spPr>
          <a:xfrm>
            <a:off x="1282446" y="3558285"/>
            <a:ext cx="1146810" cy="513080"/>
          </a:xfrm>
          <a:prstGeom prst="rect">
            <a:avLst/>
          </a:prstGeom>
        </p:spPr>
        <p:txBody>
          <a:bodyPr vert="horz" wrap="square" lIns="0" tIns="12065" rIns="0" bIns="0" rtlCol="0">
            <a:spAutoFit/>
          </a:bodyPr>
          <a:lstStyle/>
          <a:p>
            <a:pPr marL="12700" marR="5080">
              <a:lnSpc>
                <a:spcPct val="100000"/>
              </a:lnSpc>
              <a:spcBef>
                <a:spcPts val="95"/>
              </a:spcBef>
            </a:pPr>
            <a:r>
              <a:rPr sz="1600" spc="-35" dirty="0">
                <a:latin typeface="Times New Roman"/>
                <a:cs typeface="Times New Roman"/>
              </a:rPr>
              <a:t>Yeast </a:t>
            </a:r>
            <a:r>
              <a:rPr sz="1600" spc="-5" dirty="0">
                <a:latin typeface="Times New Roman"/>
                <a:cs typeface="Times New Roman"/>
              </a:rPr>
              <a:t>&amp;</a:t>
            </a:r>
            <a:r>
              <a:rPr sz="1600" spc="-25" dirty="0">
                <a:latin typeface="Times New Roman"/>
                <a:cs typeface="Times New Roman"/>
              </a:rPr>
              <a:t> </a:t>
            </a:r>
            <a:r>
              <a:rPr sz="1600" spc="-5" dirty="0">
                <a:latin typeface="Times New Roman"/>
                <a:cs typeface="Times New Roman"/>
              </a:rPr>
              <a:t>other </a:t>
            </a:r>
            <a:r>
              <a:rPr sz="1600" spc="-385" dirty="0">
                <a:latin typeface="Times New Roman"/>
                <a:cs typeface="Times New Roman"/>
              </a:rPr>
              <a:t> </a:t>
            </a:r>
            <a:r>
              <a:rPr sz="1600" spc="-5" dirty="0">
                <a:latin typeface="Times New Roman"/>
                <a:cs typeface="Times New Roman"/>
              </a:rPr>
              <a:t>material</a:t>
            </a:r>
            <a:endParaRPr sz="1600">
              <a:latin typeface="Times New Roman"/>
              <a:cs typeface="Times New Roman"/>
            </a:endParaRPr>
          </a:p>
        </p:txBody>
      </p:sp>
      <p:sp>
        <p:nvSpPr>
          <p:cNvPr id="55" name="object 55"/>
          <p:cNvSpPr txBox="1"/>
          <p:nvPr/>
        </p:nvSpPr>
        <p:spPr>
          <a:xfrm>
            <a:off x="1998345" y="3042285"/>
            <a:ext cx="502920" cy="269240"/>
          </a:xfrm>
          <a:prstGeom prst="rect">
            <a:avLst/>
          </a:prstGeom>
        </p:spPr>
        <p:txBody>
          <a:bodyPr vert="horz" wrap="square" lIns="0" tIns="12065" rIns="0" bIns="0" rtlCol="0">
            <a:spAutoFit/>
          </a:bodyPr>
          <a:lstStyle/>
          <a:p>
            <a:pPr marL="12700">
              <a:lnSpc>
                <a:spcPct val="100000"/>
              </a:lnSpc>
              <a:spcBef>
                <a:spcPts val="95"/>
              </a:spcBef>
            </a:pPr>
            <a:r>
              <a:rPr sz="1600" spc="-145" dirty="0">
                <a:latin typeface="Times New Roman"/>
                <a:cs typeface="Times New Roman"/>
              </a:rPr>
              <a:t>W</a:t>
            </a:r>
            <a:r>
              <a:rPr sz="1600" spc="-5" dirty="0">
                <a:latin typeface="Times New Roman"/>
                <a:cs typeface="Times New Roman"/>
              </a:rPr>
              <a:t>ater</a:t>
            </a:r>
            <a:endParaRPr sz="1600">
              <a:latin typeface="Times New Roman"/>
              <a:cs typeface="Times New Roman"/>
            </a:endParaRPr>
          </a:p>
        </p:txBody>
      </p:sp>
      <p:sp>
        <p:nvSpPr>
          <p:cNvPr id="56" name="object 56"/>
          <p:cNvSpPr/>
          <p:nvPr/>
        </p:nvSpPr>
        <p:spPr>
          <a:xfrm>
            <a:off x="2514600" y="3149854"/>
            <a:ext cx="304800" cy="103505"/>
          </a:xfrm>
          <a:custGeom>
            <a:avLst/>
            <a:gdLst/>
            <a:ahLst/>
            <a:cxnLst/>
            <a:rect l="l" t="t" r="r" b="b"/>
            <a:pathLst>
              <a:path w="304800" h="103504">
                <a:moveTo>
                  <a:pt x="268773" y="58297"/>
                </a:moveTo>
                <a:lnTo>
                  <a:pt x="212598" y="90678"/>
                </a:lnTo>
                <a:lnTo>
                  <a:pt x="209550" y="92329"/>
                </a:lnTo>
                <a:lnTo>
                  <a:pt x="208533" y="96266"/>
                </a:lnTo>
                <a:lnTo>
                  <a:pt x="212089" y="102362"/>
                </a:lnTo>
                <a:lnTo>
                  <a:pt x="215900" y="103378"/>
                </a:lnTo>
                <a:lnTo>
                  <a:pt x="293793" y="58420"/>
                </a:lnTo>
                <a:lnTo>
                  <a:pt x="268773" y="58297"/>
                </a:lnTo>
                <a:close/>
              </a:path>
              <a:path w="304800" h="103504">
                <a:moveTo>
                  <a:pt x="279682" y="52009"/>
                </a:moveTo>
                <a:lnTo>
                  <a:pt x="268773" y="58297"/>
                </a:lnTo>
                <a:lnTo>
                  <a:pt x="292226" y="58420"/>
                </a:lnTo>
                <a:lnTo>
                  <a:pt x="292226" y="57531"/>
                </a:lnTo>
                <a:lnTo>
                  <a:pt x="289051" y="57531"/>
                </a:lnTo>
                <a:lnTo>
                  <a:pt x="279682" y="52009"/>
                </a:lnTo>
                <a:close/>
              </a:path>
              <a:path w="304800" h="103504">
                <a:moveTo>
                  <a:pt x="216407" y="0"/>
                </a:moveTo>
                <a:lnTo>
                  <a:pt x="212598" y="1016"/>
                </a:lnTo>
                <a:lnTo>
                  <a:pt x="210819" y="3937"/>
                </a:lnTo>
                <a:lnTo>
                  <a:pt x="209042" y="6985"/>
                </a:lnTo>
                <a:lnTo>
                  <a:pt x="210057" y="10922"/>
                </a:lnTo>
                <a:lnTo>
                  <a:pt x="212979" y="12700"/>
                </a:lnTo>
                <a:lnTo>
                  <a:pt x="268802" y="45597"/>
                </a:lnTo>
                <a:lnTo>
                  <a:pt x="292226" y="45720"/>
                </a:lnTo>
                <a:lnTo>
                  <a:pt x="292226" y="58420"/>
                </a:lnTo>
                <a:lnTo>
                  <a:pt x="293793" y="58420"/>
                </a:lnTo>
                <a:lnTo>
                  <a:pt x="304800" y="52070"/>
                </a:lnTo>
                <a:lnTo>
                  <a:pt x="216407" y="0"/>
                </a:lnTo>
                <a:close/>
              </a:path>
              <a:path w="304800" h="103504">
                <a:moveTo>
                  <a:pt x="0" y="44196"/>
                </a:moveTo>
                <a:lnTo>
                  <a:pt x="0" y="56896"/>
                </a:lnTo>
                <a:lnTo>
                  <a:pt x="268773" y="58297"/>
                </a:lnTo>
                <a:lnTo>
                  <a:pt x="279682" y="52009"/>
                </a:lnTo>
                <a:lnTo>
                  <a:pt x="268802" y="45597"/>
                </a:lnTo>
                <a:lnTo>
                  <a:pt x="0" y="44196"/>
                </a:lnTo>
                <a:close/>
              </a:path>
              <a:path w="304800" h="103504">
                <a:moveTo>
                  <a:pt x="289051" y="46609"/>
                </a:moveTo>
                <a:lnTo>
                  <a:pt x="279682" y="52009"/>
                </a:lnTo>
                <a:lnTo>
                  <a:pt x="289051" y="57531"/>
                </a:lnTo>
                <a:lnTo>
                  <a:pt x="289051" y="46609"/>
                </a:lnTo>
                <a:close/>
              </a:path>
              <a:path w="304800" h="103504">
                <a:moveTo>
                  <a:pt x="292226" y="46609"/>
                </a:moveTo>
                <a:lnTo>
                  <a:pt x="289051" y="46609"/>
                </a:lnTo>
                <a:lnTo>
                  <a:pt x="289051" y="57531"/>
                </a:lnTo>
                <a:lnTo>
                  <a:pt x="292226" y="57531"/>
                </a:lnTo>
                <a:lnTo>
                  <a:pt x="292226" y="46609"/>
                </a:lnTo>
                <a:close/>
              </a:path>
              <a:path w="304800" h="103504">
                <a:moveTo>
                  <a:pt x="268802" y="45597"/>
                </a:moveTo>
                <a:lnTo>
                  <a:pt x="279682" y="52009"/>
                </a:lnTo>
                <a:lnTo>
                  <a:pt x="289051" y="46609"/>
                </a:lnTo>
                <a:lnTo>
                  <a:pt x="292226" y="46609"/>
                </a:lnTo>
                <a:lnTo>
                  <a:pt x="292226" y="45720"/>
                </a:lnTo>
                <a:lnTo>
                  <a:pt x="268802" y="45597"/>
                </a:lnTo>
                <a:close/>
              </a:path>
            </a:pathLst>
          </a:custGeom>
          <a:solidFill>
            <a:srgbClr val="497DBA"/>
          </a:solidFill>
        </p:spPr>
        <p:txBody>
          <a:bodyPr wrap="square" lIns="0" tIns="0" rIns="0" bIns="0" rtlCol="0"/>
          <a:lstStyle/>
          <a:p>
            <a:endParaRPr/>
          </a:p>
        </p:txBody>
      </p:sp>
      <p:sp>
        <p:nvSpPr>
          <p:cNvPr id="57" name="object 57"/>
          <p:cNvSpPr txBox="1"/>
          <p:nvPr/>
        </p:nvSpPr>
        <p:spPr>
          <a:xfrm>
            <a:off x="1922145" y="2432430"/>
            <a:ext cx="502920" cy="269240"/>
          </a:xfrm>
          <a:prstGeom prst="rect">
            <a:avLst/>
          </a:prstGeom>
        </p:spPr>
        <p:txBody>
          <a:bodyPr vert="horz" wrap="square" lIns="0" tIns="12065" rIns="0" bIns="0" rtlCol="0">
            <a:spAutoFit/>
          </a:bodyPr>
          <a:lstStyle/>
          <a:p>
            <a:pPr marL="12700">
              <a:lnSpc>
                <a:spcPct val="100000"/>
              </a:lnSpc>
              <a:spcBef>
                <a:spcPts val="95"/>
              </a:spcBef>
            </a:pPr>
            <a:r>
              <a:rPr sz="1600" spc="-145" dirty="0">
                <a:latin typeface="Times New Roman"/>
                <a:cs typeface="Times New Roman"/>
              </a:rPr>
              <a:t>W</a:t>
            </a:r>
            <a:r>
              <a:rPr sz="1600" spc="-5" dirty="0">
                <a:latin typeface="Times New Roman"/>
                <a:cs typeface="Times New Roman"/>
              </a:rPr>
              <a:t>ater</a:t>
            </a:r>
            <a:endParaRPr sz="1600">
              <a:latin typeface="Times New Roman"/>
              <a:cs typeface="Times New Roman"/>
            </a:endParaRPr>
          </a:p>
        </p:txBody>
      </p:sp>
      <p:sp>
        <p:nvSpPr>
          <p:cNvPr id="58" name="object 58"/>
          <p:cNvSpPr/>
          <p:nvPr/>
        </p:nvSpPr>
        <p:spPr>
          <a:xfrm>
            <a:off x="2438400" y="2540254"/>
            <a:ext cx="381000" cy="103505"/>
          </a:xfrm>
          <a:custGeom>
            <a:avLst/>
            <a:gdLst/>
            <a:ahLst/>
            <a:cxnLst/>
            <a:rect l="l" t="t" r="r" b="b"/>
            <a:pathLst>
              <a:path w="381000" h="103505">
                <a:moveTo>
                  <a:pt x="344963" y="58322"/>
                </a:moveTo>
                <a:lnTo>
                  <a:pt x="285876" y="92456"/>
                </a:lnTo>
                <a:lnTo>
                  <a:pt x="284733" y="96393"/>
                </a:lnTo>
                <a:lnTo>
                  <a:pt x="288289" y="102488"/>
                </a:lnTo>
                <a:lnTo>
                  <a:pt x="292226" y="103505"/>
                </a:lnTo>
                <a:lnTo>
                  <a:pt x="370040" y="58420"/>
                </a:lnTo>
                <a:lnTo>
                  <a:pt x="344963" y="58322"/>
                </a:lnTo>
                <a:close/>
              </a:path>
              <a:path w="381000" h="103505">
                <a:moveTo>
                  <a:pt x="355875" y="52022"/>
                </a:moveTo>
                <a:lnTo>
                  <a:pt x="344963" y="58322"/>
                </a:lnTo>
                <a:lnTo>
                  <a:pt x="368426" y="58420"/>
                </a:lnTo>
                <a:lnTo>
                  <a:pt x="368426" y="57531"/>
                </a:lnTo>
                <a:lnTo>
                  <a:pt x="365251" y="57531"/>
                </a:lnTo>
                <a:lnTo>
                  <a:pt x="355875" y="52022"/>
                </a:lnTo>
                <a:close/>
              </a:path>
              <a:path w="381000" h="103505">
                <a:moveTo>
                  <a:pt x="292607" y="0"/>
                </a:moveTo>
                <a:lnTo>
                  <a:pt x="288670" y="1016"/>
                </a:lnTo>
                <a:lnTo>
                  <a:pt x="285114" y="7112"/>
                </a:lnTo>
                <a:lnTo>
                  <a:pt x="286131" y="11049"/>
                </a:lnTo>
                <a:lnTo>
                  <a:pt x="344982" y="45623"/>
                </a:lnTo>
                <a:lnTo>
                  <a:pt x="368426" y="45720"/>
                </a:lnTo>
                <a:lnTo>
                  <a:pt x="368426" y="58420"/>
                </a:lnTo>
                <a:lnTo>
                  <a:pt x="370040" y="58420"/>
                </a:lnTo>
                <a:lnTo>
                  <a:pt x="381000" y="52070"/>
                </a:lnTo>
                <a:lnTo>
                  <a:pt x="295656" y="1905"/>
                </a:lnTo>
                <a:lnTo>
                  <a:pt x="292607" y="0"/>
                </a:lnTo>
                <a:close/>
              </a:path>
              <a:path w="381000" h="103505">
                <a:moveTo>
                  <a:pt x="0" y="44196"/>
                </a:moveTo>
                <a:lnTo>
                  <a:pt x="0" y="56896"/>
                </a:lnTo>
                <a:lnTo>
                  <a:pt x="344963" y="58322"/>
                </a:lnTo>
                <a:lnTo>
                  <a:pt x="355875" y="52022"/>
                </a:lnTo>
                <a:lnTo>
                  <a:pt x="344982" y="45623"/>
                </a:lnTo>
                <a:lnTo>
                  <a:pt x="0" y="44196"/>
                </a:lnTo>
                <a:close/>
              </a:path>
              <a:path w="381000" h="103505">
                <a:moveTo>
                  <a:pt x="365251" y="46609"/>
                </a:moveTo>
                <a:lnTo>
                  <a:pt x="355875" y="52022"/>
                </a:lnTo>
                <a:lnTo>
                  <a:pt x="365251" y="57531"/>
                </a:lnTo>
                <a:lnTo>
                  <a:pt x="365251" y="46609"/>
                </a:lnTo>
                <a:close/>
              </a:path>
              <a:path w="381000" h="103505">
                <a:moveTo>
                  <a:pt x="368426" y="46609"/>
                </a:moveTo>
                <a:lnTo>
                  <a:pt x="365251" y="46609"/>
                </a:lnTo>
                <a:lnTo>
                  <a:pt x="365251" y="57531"/>
                </a:lnTo>
                <a:lnTo>
                  <a:pt x="368426" y="57531"/>
                </a:lnTo>
                <a:lnTo>
                  <a:pt x="368426" y="46609"/>
                </a:lnTo>
                <a:close/>
              </a:path>
              <a:path w="381000" h="103505">
                <a:moveTo>
                  <a:pt x="344982" y="45623"/>
                </a:moveTo>
                <a:lnTo>
                  <a:pt x="355875" y="52022"/>
                </a:lnTo>
                <a:lnTo>
                  <a:pt x="365251" y="46609"/>
                </a:lnTo>
                <a:lnTo>
                  <a:pt x="368426" y="46609"/>
                </a:lnTo>
                <a:lnTo>
                  <a:pt x="368426" y="45720"/>
                </a:lnTo>
                <a:lnTo>
                  <a:pt x="344982" y="45623"/>
                </a:lnTo>
                <a:close/>
              </a:path>
            </a:pathLst>
          </a:custGeom>
          <a:solidFill>
            <a:srgbClr val="497DBA"/>
          </a:solidFill>
        </p:spPr>
        <p:txBody>
          <a:bodyPr wrap="square" lIns="0" tIns="0" rIns="0" bIns="0" rtlCol="0"/>
          <a:lstStyle/>
          <a:p>
            <a:endParaRPr/>
          </a:p>
        </p:txBody>
      </p:sp>
      <p:sp>
        <p:nvSpPr>
          <p:cNvPr id="59" name="object 59"/>
          <p:cNvSpPr/>
          <p:nvPr/>
        </p:nvSpPr>
        <p:spPr>
          <a:xfrm>
            <a:off x="2209800" y="1930654"/>
            <a:ext cx="381000" cy="103505"/>
          </a:xfrm>
          <a:custGeom>
            <a:avLst/>
            <a:gdLst/>
            <a:ahLst/>
            <a:cxnLst/>
            <a:rect l="l" t="t" r="r" b="b"/>
            <a:pathLst>
              <a:path w="381000" h="103505">
                <a:moveTo>
                  <a:pt x="344963" y="58322"/>
                </a:moveTo>
                <a:lnTo>
                  <a:pt x="285876" y="92456"/>
                </a:lnTo>
                <a:lnTo>
                  <a:pt x="284733" y="96393"/>
                </a:lnTo>
                <a:lnTo>
                  <a:pt x="288289" y="102488"/>
                </a:lnTo>
                <a:lnTo>
                  <a:pt x="292226" y="103505"/>
                </a:lnTo>
                <a:lnTo>
                  <a:pt x="370040" y="58420"/>
                </a:lnTo>
                <a:lnTo>
                  <a:pt x="344963" y="58322"/>
                </a:lnTo>
                <a:close/>
              </a:path>
              <a:path w="381000" h="103505">
                <a:moveTo>
                  <a:pt x="355875" y="52022"/>
                </a:moveTo>
                <a:lnTo>
                  <a:pt x="344963" y="58322"/>
                </a:lnTo>
                <a:lnTo>
                  <a:pt x="368426" y="58420"/>
                </a:lnTo>
                <a:lnTo>
                  <a:pt x="368426" y="57531"/>
                </a:lnTo>
                <a:lnTo>
                  <a:pt x="365251" y="57531"/>
                </a:lnTo>
                <a:lnTo>
                  <a:pt x="355875" y="52022"/>
                </a:lnTo>
                <a:close/>
              </a:path>
              <a:path w="381000" h="103505">
                <a:moveTo>
                  <a:pt x="292607" y="0"/>
                </a:moveTo>
                <a:lnTo>
                  <a:pt x="288670" y="1016"/>
                </a:lnTo>
                <a:lnTo>
                  <a:pt x="285114" y="7112"/>
                </a:lnTo>
                <a:lnTo>
                  <a:pt x="286131" y="11049"/>
                </a:lnTo>
                <a:lnTo>
                  <a:pt x="344982" y="45623"/>
                </a:lnTo>
                <a:lnTo>
                  <a:pt x="368426" y="45720"/>
                </a:lnTo>
                <a:lnTo>
                  <a:pt x="368426" y="58420"/>
                </a:lnTo>
                <a:lnTo>
                  <a:pt x="370040" y="58420"/>
                </a:lnTo>
                <a:lnTo>
                  <a:pt x="381000" y="52070"/>
                </a:lnTo>
                <a:lnTo>
                  <a:pt x="295656" y="1905"/>
                </a:lnTo>
                <a:lnTo>
                  <a:pt x="292607" y="0"/>
                </a:lnTo>
                <a:close/>
              </a:path>
              <a:path w="381000" h="103505">
                <a:moveTo>
                  <a:pt x="0" y="44196"/>
                </a:moveTo>
                <a:lnTo>
                  <a:pt x="0" y="56896"/>
                </a:lnTo>
                <a:lnTo>
                  <a:pt x="344963" y="58322"/>
                </a:lnTo>
                <a:lnTo>
                  <a:pt x="355875" y="52022"/>
                </a:lnTo>
                <a:lnTo>
                  <a:pt x="344982" y="45623"/>
                </a:lnTo>
                <a:lnTo>
                  <a:pt x="0" y="44196"/>
                </a:lnTo>
                <a:close/>
              </a:path>
              <a:path w="381000" h="103505">
                <a:moveTo>
                  <a:pt x="365251" y="46609"/>
                </a:moveTo>
                <a:lnTo>
                  <a:pt x="355875" y="52022"/>
                </a:lnTo>
                <a:lnTo>
                  <a:pt x="365251" y="57531"/>
                </a:lnTo>
                <a:lnTo>
                  <a:pt x="365251" y="46609"/>
                </a:lnTo>
                <a:close/>
              </a:path>
              <a:path w="381000" h="103505">
                <a:moveTo>
                  <a:pt x="368426" y="46609"/>
                </a:moveTo>
                <a:lnTo>
                  <a:pt x="365251" y="46609"/>
                </a:lnTo>
                <a:lnTo>
                  <a:pt x="365251" y="57531"/>
                </a:lnTo>
                <a:lnTo>
                  <a:pt x="368426" y="57531"/>
                </a:lnTo>
                <a:lnTo>
                  <a:pt x="368426" y="46609"/>
                </a:lnTo>
                <a:close/>
              </a:path>
              <a:path w="381000" h="103505">
                <a:moveTo>
                  <a:pt x="344982" y="45623"/>
                </a:moveTo>
                <a:lnTo>
                  <a:pt x="355875" y="52022"/>
                </a:lnTo>
                <a:lnTo>
                  <a:pt x="365251" y="46609"/>
                </a:lnTo>
                <a:lnTo>
                  <a:pt x="368426" y="46609"/>
                </a:lnTo>
                <a:lnTo>
                  <a:pt x="368426" y="45720"/>
                </a:lnTo>
                <a:lnTo>
                  <a:pt x="344982" y="45623"/>
                </a:lnTo>
                <a:close/>
              </a:path>
            </a:pathLst>
          </a:custGeom>
          <a:solidFill>
            <a:srgbClr val="497DBA"/>
          </a:solidFill>
        </p:spPr>
        <p:txBody>
          <a:bodyPr wrap="square" lIns="0" tIns="0" rIns="0" bIns="0" rtlCol="0"/>
          <a:lstStyle/>
          <a:p>
            <a:endParaRPr/>
          </a:p>
        </p:txBody>
      </p:sp>
      <p:sp>
        <p:nvSpPr>
          <p:cNvPr id="60" name="object 60"/>
          <p:cNvSpPr/>
          <p:nvPr/>
        </p:nvSpPr>
        <p:spPr>
          <a:xfrm>
            <a:off x="2209800" y="990599"/>
            <a:ext cx="1500505" cy="838200"/>
          </a:xfrm>
          <a:custGeom>
            <a:avLst/>
            <a:gdLst/>
            <a:ahLst/>
            <a:cxnLst/>
            <a:rect l="l" t="t" r="r" b="b"/>
            <a:pathLst>
              <a:path w="1500504" h="838200">
                <a:moveTo>
                  <a:pt x="304800" y="458851"/>
                </a:moveTo>
                <a:lnTo>
                  <a:pt x="216408" y="406654"/>
                </a:lnTo>
                <a:lnTo>
                  <a:pt x="212598" y="407670"/>
                </a:lnTo>
                <a:lnTo>
                  <a:pt x="210820" y="410591"/>
                </a:lnTo>
                <a:lnTo>
                  <a:pt x="209042" y="413639"/>
                </a:lnTo>
                <a:lnTo>
                  <a:pt x="210058" y="417576"/>
                </a:lnTo>
                <a:lnTo>
                  <a:pt x="212979" y="419354"/>
                </a:lnTo>
                <a:lnTo>
                  <a:pt x="268795" y="452259"/>
                </a:lnTo>
                <a:lnTo>
                  <a:pt x="0" y="450850"/>
                </a:lnTo>
                <a:lnTo>
                  <a:pt x="0" y="463550"/>
                </a:lnTo>
                <a:lnTo>
                  <a:pt x="268770" y="464959"/>
                </a:lnTo>
                <a:lnTo>
                  <a:pt x="212598" y="497332"/>
                </a:lnTo>
                <a:lnTo>
                  <a:pt x="209550" y="498983"/>
                </a:lnTo>
                <a:lnTo>
                  <a:pt x="208534" y="502920"/>
                </a:lnTo>
                <a:lnTo>
                  <a:pt x="212090" y="509016"/>
                </a:lnTo>
                <a:lnTo>
                  <a:pt x="215900" y="510032"/>
                </a:lnTo>
                <a:lnTo>
                  <a:pt x="293979" y="465074"/>
                </a:lnTo>
                <a:lnTo>
                  <a:pt x="304800" y="458851"/>
                </a:lnTo>
                <a:close/>
              </a:path>
              <a:path w="1500504" h="838200">
                <a:moveTo>
                  <a:pt x="1499997" y="749808"/>
                </a:moveTo>
                <a:lnTo>
                  <a:pt x="1498981" y="745998"/>
                </a:lnTo>
                <a:lnTo>
                  <a:pt x="1492885" y="742442"/>
                </a:lnTo>
                <a:lnTo>
                  <a:pt x="1489075" y="743458"/>
                </a:lnTo>
                <a:lnTo>
                  <a:pt x="1487297" y="746379"/>
                </a:lnTo>
                <a:lnTo>
                  <a:pt x="1454391" y="802055"/>
                </a:lnTo>
                <a:lnTo>
                  <a:pt x="1455801" y="533400"/>
                </a:lnTo>
                <a:lnTo>
                  <a:pt x="1443101" y="533400"/>
                </a:lnTo>
                <a:lnTo>
                  <a:pt x="1441691" y="802182"/>
                </a:lnTo>
                <a:lnTo>
                  <a:pt x="1441577" y="825627"/>
                </a:lnTo>
                <a:lnTo>
                  <a:pt x="1441615" y="802055"/>
                </a:lnTo>
                <a:lnTo>
                  <a:pt x="1409319" y="745998"/>
                </a:lnTo>
                <a:lnTo>
                  <a:pt x="1407541" y="742950"/>
                </a:lnTo>
                <a:lnTo>
                  <a:pt x="1403731" y="741934"/>
                </a:lnTo>
                <a:lnTo>
                  <a:pt x="1397635" y="745490"/>
                </a:lnTo>
                <a:lnTo>
                  <a:pt x="1396619" y="749300"/>
                </a:lnTo>
                <a:lnTo>
                  <a:pt x="1398270" y="752348"/>
                </a:lnTo>
                <a:lnTo>
                  <a:pt x="1447800" y="838200"/>
                </a:lnTo>
                <a:lnTo>
                  <a:pt x="1455216" y="825627"/>
                </a:lnTo>
                <a:lnTo>
                  <a:pt x="1498219" y="752856"/>
                </a:lnTo>
                <a:lnTo>
                  <a:pt x="1499997" y="749808"/>
                </a:lnTo>
                <a:close/>
              </a:path>
              <a:path w="1500504" h="838200">
                <a:moveTo>
                  <a:pt x="1499997" y="216408"/>
                </a:moveTo>
                <a:lnTo>
                  <a:pt x="1498981" y="212598"/>
                </a:lnTo>
                <a:lnTo>
                  <a:pt x="1492885" y="209042"/>
                </a:lnTo>
                <a:lnTo>
                  <a:pt x="1489075" y="210058"/>
                </a:lnTo>
                <a:lnTo>
                  <a:pt x="1487297" y="212979"/>
                </a:lnTo>
                <a:lnTo>
                  <a:pt x="1454391" y="268655"/>
                </a:lnTo>
                <a:lnTo>
                  <a:pt x="1455801" y="0"/>
                </a:lnTo>
                <a:lnTo>
                  <a:pt x="1443101" y="0"/>
                </a:lnTo>
                <a:lnTo>
                  <a:pt x="1441691" y="268782"/>
                </a:lnTo>
                <a:lnTo>
                  <a:pt x="1441577" y="292227"/>
                </a:lnTo>
                <a:lnTo>
                  <a:pt x="1441615" y="268655"/>
                </a:lnTo>
                <a:lnTo>
                  <a:pt x="1409319" y="212598"/>
                </a:lnTo>
                <a:lnTo>
                  <a:pt x="1407541" y="209550"/>
                </a:lnTo>
                <a:lnTo>
                  <a:pt x="1403731" y="208534"/>
                </a:lnTo>
                <a:lnTo>
                  <a:pt x="1397635" y="212090"/>
                </a:lnTo>
                <a:lnTo>
                  <a:pt x="1396619" y="215900"/>
                </a:lnTo>
                <a:lnTo>
                  <a:pt x="1398270" y="218948"/>
                </a:lnTo>
                <a:lnTo>
                  <a:pt x="1447800" y="304800"/>
                </a:lnTo>
                <a:lnTo>
                  <a:pt x="1455216" y="292227"/>
                </a:lnTo>
                <a:lnTo>
                  <a:pt x="1498219" y="219456"/>
                </a:lnTo>
                <a:lnTo>
                  <a:pt x="1499997" y="216408"/>
                </a:lnTo>
                <a:close/>
              </a:path>
            </a:pathLst>
          </a:custGeom>
          <a:solidFill>
            <a:srgbClr val="497DBA"/>
          </a:solidFill>
        </p:spPr>
        <p:txBody>
          <a:bodyPr wrap="square" lIns="0" tIns="0" rIns="0" bIns="0" rtlCol="0"/>
          <a:lstStyle/>
          <a:p>
            <a:endParaRPr/>
          </a:p>
        </p:txBody>
      </p:sp>
      <p:sp>
        <p:nvSpPr>
          <p:cNvPr id="61" name="object 61"/>
          <p:cNvSpPr txBox="1"/>
          <p:nvPr/>
        </p:nvSpPr>
        <p:spPr>
          <a:xfrm>
            <a:off x="1069644" y="1778253"/>
            <a:ext cx="117094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Heat</a:t>
            </a:r>
            <a:r>
              <a:rPr sz="1800" spc="-45" dirty="0">
                <a:latin typeface="Times New Roman"/>
                <a:cs typeface="Times New Roman"/>
              </a:rPr>
              <a:t> </a:t>
            </a:r>
            <a:r>
              <a:rPr sz="1800" spc="-10" dirty="0">
                <a:latin typeface="Times New Roman"/>
                <a:cs typeface="Times New Roman"/>
              </a:rPr>
              <a:t>Energy</a:t>
            </a:r>
            <a:endParaRPr sz="1800">
              <a:latin typeface="Times New Roman"/>
              <a:cs typeface="Times New Roman"/>
            </a:endParaRPr>
          </a:p>
        </p:txBody>
      </p:sp>
      <p:sp>
        <p:nvSpPr>
          <p:cNvPr id="62" name="object 62"/>
          <p:cNvSpPr txBox="1"/>
          <p:nvPr/>
        </p:nvSpPr>
        <p:spPr>
          <a:xfrm>
            <a:off x="382015" y="1244853"/>
            <a:ext cx="18046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Mechanical</a:t>
            </a:r>
            <a:r>
              <a:rPr sz="1800" spc="-85" dirty="0">
                <a:latin typeface="Times New Roman"/>
                <a:cs typeface="Times New Roman"/>
              </a:rPr>
              <a:t> </a:t>
            </a:r>
            <a:r>
              <a:rPr sz="1800" spc="-10" dirty="0">
                <a:latin typeface="Times New Roman"/>
                <a:cs typeface="Times New Roman"/>
              </a:rPr>
              <a:t>Energy</a:t>
            </a:r>
            <a:endParaRPr sz="1800">
              <a:latin typeface="Times New Roman"/>
              <a:cs typeface="Times New Roman"/>
            </a:endParaRPr>
          </a:p>
        </p:txBody>
      </p:sp>
      <p:sp>
        <p:nvSpPr>
          <p:cNvPr id="63" name="object 63"/>
          <p:cNvSpPr/>
          <p:nvPr/>
        </p:nvSpPr>
        <p:spPr>
          <a:xfrm>
            <a:off x="2362200" y="786130"/>
            <a:ext cx="304800" cy="103505"/>
          </a:xfrm>
          <a:custGeom>
            <a:avLst/>
            <a:gdLst/>
            <a:ahLst/>
            <a:cxnLst/>
            <a:rect l="l" t="t" r="r" b="b"/>
            <a:pathLst>
              <a:path w="304800" h="103505">
                <a:moveTo>
                  <a:pt x="268773" y="58297"/>
                </a:moveTo>
                <a:lnTo>
                  <a:pt x="212598" y="90678"/>
                </a:lnTo>
                <a:lnTo>
                  <a:pt x="209550" y="92329"/>
                </a:lnTo>
                <a:lnTo>
                  <a:pt x="208533" y="96266"/>
                </a:lnTo>
                <a:lnTo>
                  <a:pt x="212089" y="102362"/>
                </a:lnTo>
                <a:lnTo>
                  <a:pt x="215900" y="103378"/>
                </a:lnTo>
                <a:lnTo>
                  <a:pt x="293793" y="58420"/>
                </a:lnTo>
                <a:lnTo>
                  <a:pt x="268773" y="58297"/>
                </a:lnTo>
                <a:close/>
              </a:path>
              <a:path w="304800" h="103505">
                <a:moveTo>
                  <a:pt x="279682" y="52009"/>
                </a:moveTo>
                <a:lnTo>
                  <a:pt x="268773" y="58297"/>
                </a:lnTo>
                <a:lnTo>
                  <a:pt x="292226" y="58420"/>
                </a:lnTo>
                <a:lnTo>
                  <a:pt x="292226" y="57531"/>
                </a:lnTo>
                <a:lnTo>
                  <a:pt x="289051" y="57531"/>
                </a:lnTo>
                <a:lnTo>
                  <a:pt x="279682" y="52009"/>
                </a:lnTo>
                <a:close/>
              </a:path>
              <a:path w="304800" h="103505">
                <a:moveTo>
                  <a:pt x="216407" y="0"/>
                </a:moveTo>
                <a:lnTo>
                  <a:pt x="212598" y="1016"/>
                </a:lnTo>
                <a:lnTo>
                  <a:pt x="210819" y="3937"/>
                </a:lnTo>
                <a:lnTo>
                  <a:pt x="209042" y="6985"/>
                </a:lnTo>
                <a:lnTo>
                  <a:pt x="210057" y="10922"/>
                </a:lnTo>
                <a:lnTo>
                  <a:pt x="212979" y="12700"/>
                </a:lnTo>
                <a:lnTo>
                  <a:pt x="268802" y="45597"/>
                </a:lnTo>
                <a:lnTo>
                  <a:pt x="292226" y="45720"/>
                </a:lnTo>
                <a:lnTo>
                  <a:pt x="292226" y="58420"/>
                </a:lnTo>
                <a:lnTo>
                  <a:pt x="293793" y="58420"/>
                </a:lnTo>
                <a:lnTo>
                  <a:pt x="304800" y="52070"/>
                </a:lnTo>
                <a:lnTo>
                  <a:pt x="216407" y="0"/>
                </a:lnTo>
                <a:close/>
              </a:path>
              <a:path w="304800" h="103505">
                <a:moveTo>
                  <a:pt x="0" y="44196"/>
                </a:moveTo>
                <a:lnTo>
                  <a:pt x="0" y="56896"/>
                </a:lnTo>
                <a:lnTo>
                  <a:pt x="268773" y="58297"/>
                </a:lnTo>
                <a:lnTo>
                  <a:pt x="279682" y="52009"/>
                </a:lnTo>
                <a:lnTo>
                  <a:pt x="268802" y="45597"/>
                </a:lnTo>
                <a:lnTo>
                  <a:pt x="0" y="44196"/>
                </a:lnTo>
                <a:close/>
              </a:path>
              <a:path w="304800" h="103505">
                <a:moveTo>
                  <a:pt x="289051" y="46609"/>
                </a:moveTo>
                <a:lnTo>
                  <a:pt x="279682" y="52009"/>
                </a:lnTo>
                <a:lnTo>
                  <a:pt x="289051" y="57531"/>
                </a:lnTo>
                <a:lnTo>
                  <a:pt x="289051" y="46609"/>
                </a:lnTo>
                <a:close/>
              </a:path>
              <a:path w="304800" h="103505">
                <a:moveTo>
                  <a:pt x="292226" y="46609"/>
                </a:moveTo>
                <a:lnTo>
                  <a:pt x="289051" y="46609"/>
                </a:lnTo>
                <a:lnTo>
                  <a:pt x="289051" y="57531"/>
                </a:lnTo>
                <a:lnTo>
                  <a:pt x="292226" y="57531"/>
                </a:lnTo>
                <a:lnTo>
                  <a:pt x="292226" y="46609"/>
                </a:lnTo>
                <a:close/>
              </a:path>
              <a:path w="304800" h="103505">
                <a:moveTo>
                  <a:pt x="268802" y="45597"/>
                </a:moveTo>
                <a:lnTo>
                  <a:pt x="279682" y="52009"/>
                </a:lnTo>
                <a:lnTo>
                  <a:pt x="289051" y="46609"/>
                </a:lnTo>
                <a:lnTo>
                  <a:pt x="292226" y="46609"/>
                </a:lnTo>
                <a:lnTo>
                  <a:pt x="292226" y="45720"/>
                </a:lnTo>
                <a:lnTo>
                  <a:pt x="268802" y="45597"/>
                </a:lnTo>
                <a:close/>
              </a:path>
            </a:pathLst>
          </a:custGeom>
          <a:solidFill>
            <a:srgbClr val="497DBA"/>
          </a:solidFill>
        </p:spPr>
        <p:txBody>
          <a:bodyPr wrap="square" lIns="0" tIns="0" rIns="0" bIns="0" rtlCol="0"/>
          <a:lstStyle/>
          <a:p>
            <a:endParaRPr/>
          </a:p>
        </p:txBody>
      </p:sp>
      <p:sp>
        <p:nvSpPr>
          <p:cNvPr id="64" name="object 64"/>
          <p:cNvSpPr txBox="1"/>
          <p:nvPr/>
        </p:nvSpPr>
        <p:spPr>
          <a:xfrm>
            <a:off x="535940" y="635253"/>
            <a:ext cx="18046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Mechanical</a:t>
            </a:r>
            <a:r>
              <a:rPr sz="1800" spc="-85" dirty="0">
                <a:latin typeface="Times New Roman"/>
                <a:cs typeface="Times New Roman"/>
              </a:rPr>
              <a:t> </a:t>
            </a:r>
            <a:r>
              <a:rPr sz="1800" spc="-10" dirty="0">
                <a:latin typeface="Times New Roman"/>
                <a:cs typeface="Times New Roman"/>
              </a:rPr>
              <a:t>Energy</a:t>
            </a:r>
            <a:endParaRPr sz="1800">
              <a:latin typeface="Times New Roman"/>
              <a:cs typeface="Times New Roman"/>
            </a:endParaRPr>
          </a:p>
        </p:txBody>
      </p:sp>
      <p:sp>
        <p:nvSpPr>
          <p:cNvPr id="65" name="object 65"/>
          <p:cNvSpPr txBox="1">
            <a:spLocks noGrp="1"/>
          </p:cNvSpPr>
          <p:nvPr>
            <p:ph type="title"/>
          </p:nvPr>
        </p:nvSpPr>
        <p:spPr>
          <a:xfrm>
            <a:off x="78739" y="25400"/>
            <a:ext cx="2062480" cy="574675"/>
          </a:xfrm>
          <a:prstGeom prst="rect">
            <a:avLst/>
          </a:prstGeom>
        </p:spPr>
        <p:txBody>
          <a:bodyPr vert="horz" wrap="square" lIns="0" tIns="12700" rIns="0" bIns="0" rtlCol="0">
            <a:spAutoFit/>
          </a:bodyPr>
          <a:lstStyle/>
          <a:p>
            <a:pPr marL="12700">
              <a:lnSpc>
                <a:spcPct val="100000"/>
              </a:lnSpc>
              <a:spcBef>
                <a:spcPts val="100"/>
              </a:spcBef>
            </a:pPr>
            <a:r>
              <a:rPr sz="1800" spc="-5" dirty="0"/>
              <a:t>Seed, </a:t>
            </a:r>
            <a:r>
              <a:rPr sz="1800" spc="-10" dirty="0"/>
              <a:t>Fertilizer,</a:t>
            </a:r>
            <a:r>
              <a:rPr sz="1800" spc="-65" dirty="0"/>
              <a:t> </a:t>
            </a:r>
            <a:r>
              <a:rPr sz="1800" spc="-35" dirty="0"/>
              <a:t>Water</a:t>
            </a:r>
            <a:endParaRPr sz="1800"/>
          </a:p>
          <a:p>
            <a:pPr marL="12700">
              <a:lnSpc>
                <a:spcPct val="100000"/>
              </a:lnSpc>
            </a:pPr>
            <a:r>
              <a:rPr sz="1800" dirty="0"/>
              <a:t>Mechanical</a:t>
            </a:r>
            <a:r>
              <a:rPr sz="1800" spc="-65" dirty="0"/>
              <a:t> </a:t>
            </a:r>
            <a:r>
              <a:rPr sz="1800" spc="-5" dirty="0"/>
              <a:t>Energy</a:t>
            </a:r>
            <a:endParaRPr sz="1800"/>
          </a:p>
        </p:txBody>
      </p:sp>
      <p:sp>
        <p:nvSpPr>
          <p:cNvPr id="66" name="object 66"/>
          <p:cNvSpPr/>
          <p:nvPr/>
        </p:nvSpPr>
        <p:spPr>
          <a:xfrm>
            <a:off x="2209800" y="101854"/>
            <a:ext cx="304800" cy="103505"/>
          </a:xfrm>
          <a:custGeom>
            <a:avLst/>
            <a:gdLst/>
            <a:ahLst/>
            <a:cxnLst/>
            <a:rect l="l" t="t" r="r" b="b"/>
            <a:pathLst>
              <a:path w="304800" h="103504">
                <a:moveTo>
                  <a:pt x="268773" y="58297"/>
                </a:moveTo>
                <a:lnTo>
                  <a:pt x="212598" y="90677"/>
                </a:lnTo>
                <a:lnTo>
                  <a:pt x="209550" y="92328"/>
                </a:lnTo>
                <a:lnTo>
                  <a:pt x="208533" y="96266"/>
                </a:lnTo>
                <a:lnTo>
                  <a:pt x="212089" y="102362"/>
                </a:lnTo>
                <a:lnTo>
                  <a:pt x="215900" y="103377"/>
                </a:lnTo>
                <a:lnTo>
                  <a:pt x="293985" y="58420"/>
                </a:lnTo>
                <a:lnTo>
                  <a:pt x="268773" y="58297"/>
                </a:lnTo>
                <a:close/>
              </a:path>
              <a:path w="304800" h="103504">
                <a:moveTo>
                  <a:pt x="279682" y="52009"/>
                </a:moveTo>
                <a:lnTo>
                  <a:pt x="268773" y="58297"/>
                </a:lnTo>
                <a:lnTo>
                  <a:pt x="292226" y="58420"/>
                </a:lnTo>
                <a:lnTo>
                  <a:pt x="292226" y="57530"/>
                </a:lnTo>
                <a:lnTo>
                  <a:pt x="289051" y="57530"/>
                </a:lnTo>
                <a:lnTo>
                  <a:pt x="279682" y="52009"/>
                </a:lnTo>
                <a:close/>
              </a:path>
              <a:path w="304800" h="103504">
                <a:moveTo>
                  <a:pt x="216407" y="0"/>
                </a:moveTo>
                <a:lnTo>
                  <a:pt x="212598" y="1016"/>
                </a:lnTo>
                <a:lnTo>
                  <a:pt x="210819" y="3937"/>
                </a:lnTo>
                <a:lnTo>
                  <a:pt x="209042" y="6985"/>
                </a:lnTo>
                <a:lnTo>
                  <a:pt x="210057" y="10922"/>
                </a:lnTo>
                <a:lnTo>
                  <a:pt x="212979" y="12700"/>
                </a:lnTo>
                <a:lnTo>
                  <a:pt x="268802" y="45597"/>
                </a:lnTo>
                <a:lnTo>
                  <a:pt x="292226" y="45720"/>
                </a:lnTo>
                <a:lnTo>
                  <a:pt x="292226" y="58420"/>
                </a:lnTo>
                <a:lnTo>
                  <a:pt x="293985" y="58420"/>
                </a:lnTo>
                <a:lnTo>
                  <a:pt x="304800" y="52197"/>
                </a:lnTo>
                <a:lnTo>
                  <a:pt x="216407" y="0"/>
                </a:lnTo>
                <a:close/>
              </a:path>
              <a:path w="304800" h="103504">
                <a:moveTo>
                  <a:pt x="0" y="44196"/>
                </a:moveTo>
                <a:lnTo>
                  <a:pt x="0" y="56896"/>
                </a:lnTo>
                <a:lnTo>
                  <a:pt x="268773" y="58297"/>
                </a:lnTo>
                <a:lnTo>
                  <a:pt x="279682" y="52009"/>
                </a:lnTo>
                <a:lnTo>
                  <a:pt x="268802" y="45597"/>
                </a:lnTo>
                <a:lnTo>
                  <a:pt x="0" y="44196"/>
                </a:lnTo>
                <a:close/>
              </a:path>
              <a:path w="304800" h="103504">
                <a:moveTo>
                  <a:pt x="289051" y="46609"/>
                </a:moveTo>
                <a:lnTo>
                  <a:pt x="279682" y="52009"/>
                </a:lnTo>
                <a:lnTo>
                  <a:pt x="289051" y="57530"/>
                </a:lnTo>
                <a:lnTo>
                  <a:pt x="289051" y="46609"/>
                </a:lnTo>
                <a:close/>
              </a:path>
              <a:path w="304800" h="103504">
                <a:moveTo>
                  <a:pt x="292226" y="46609"/>
                </a:moveTo>
                <a:lnTo>
                  <a:pt x="289051" y="46609"/>
                </a:lnTo>
                <a:lnTo>
                  <a:pt x="289051" y="57530"/>
                </a:lnTo>
                <a:lnTo>
                  <a:pt x="292226" y="57530"/>
                </a:lnTo>
                <a:lnTo>
                  <a:pt x="292226" y="46609"/>
                </a:lnTo>
                <a:close/>
              </a:path>
              <a:path w="304800" h="103504">
                <a:moveTo>
                  <a:pt x="268802" y="45597"/>
                </a:moveTo>
                <a:lnTo>
                  <a:pt x="279682" y="52009"/>
                </a:lnTo>
                <a:lnTo>
                  <a:pt x="289051" y="46609"/>
                </a:lnTo>
                <a:lnTo>
                  <a:pt x="292226" y="46609"/>
                </a:lnTo>
                <a:lnTo>
                  <a:pt x="292226" y="45720"/>
                </a:lnTo>
                <a:lnTo>
                  <a:pt x="268802" y="45597"/>
                </a:lnTo>
                <a:close/>
              </a:path>
            </a:pathLst>
          </a:custGeom>
          <a:solidFill>
            <a:srgbClr val="497DBA"/>
          </a:solidFill>
        </p:spPr>
        <p:txBody>
          <a:bodyPr wrap="square" lIns="0" tIns="0" rIns="0" bIns="0" rtlCol="0"/>
          <a:lstStyle/>
          <a:p>
            <a:endParaRPr/>
          </a:p>
        </p:txBody>
      </p:sp>
      <p:sp>
        <p:nvSpPr>
          <p:cNvPr id="67" name="object 67"/>
          <p:cNvSpPr txBox="1"/>
          <p:nvPr/>
        </p:nvSpPr>
        <p:spPr>
          <a:xfrm>
            <a:off x="1374394" y="6438696"/>
            <a:ext cx="532574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Fig:</a:t>
            </a:r>
            <a:r>
              <a:rPr sz="1800" b="1" spc="-20" dirty="0">
                <a:latin typeface="Times New Roman"/>
                <a:cs typeface="Times New Roman"/>
              </a:rPr>
              <a:t> </a:t>
            </a:r>
            <a:r>
              <a:rPr sz="1800" dirty="0">
                <a:latin typeface="Times New Roman"/>
                <a:cs typeface="Times New Roman"/>
              </a:rPr>
              <a:t>Block</a:t>
            </a:r>
            <a:r>
              <a:rPr sz="1800" spc="-20" dirty="0">
                <a:latin typeface="Times New Roman"/>
                <a:cs typeface="Times New Roman"/>
              </a:rPr>
              <a:t> </a:t>
            </a:r>
            <a:r>
              <a:rPr sz="1800" dirty="0">
                <a:latin typeface="Times New Roman"/>
                <a:cs typeface="Times New Roman"/>
              </a:rPr>
              <a:t>diagram</a:t>
            </a:r>
            <a:r>
              <a:rPr sz="1800" spc="-25" dirty="0">
                <a:latin typeface="Times New Roman"/>
                <a:cs typeface="Times New Roman"/>
              </a:rPr>
              <a:t> </a:t>
            </a:r>
            <a:r>
              <a:rPr sz="1800" dirty="0">
                <a:latin typeface="Times New Roman"/>
                <a:cs typeface="Times New Roman"/>
              </a:rPr>
              <a:t>of</a:t>
            </a:r>
            <a:r>
              <a:rPr sz="1800" spc="-10" dirty="0">
                <a:latin typeface="Times New Roman"/>
                <a:cs typeface="Times New Roman"/>
              </a:rPr>
              <a:t> </a:t>
            </a:r>
            <a:r>
              <a:rPr sz="1800" dirty="0">
                <a:latin typeface="Times New Roman"/>
                <a:cs typeface="Times New Roman"/>
              </a:rPr>
              <a:t>ethanol</a:t>
            </a:r>
            <a:r>
              <a:rPr sz="1800" spc="-10" dirty="0">
                <a:latin typeface="Times New Roman"/>
                <a:cs typeface="Times New Roman"/>
              </a:rPr>
              <a:t> </a:t>
            </a:r>
            <a:r>
              <a:rPr sz="1800" dirty="0">
                <a:latin typeface="Times New Roman"/>
                <a:cs typeface="Times New Roman"/>
              </a:rPr>
              <a:t>production</a:t>
            </a:r>
            <a:r>
              <a:rPr sz="1800" spc="-25" dirty="0">
                <a:latin typeface="Times New Roman"/>
                <a:cs typeface="Times New Roman"/>
              </a:rPr>
              <a:t> </a:t>
            </a:r>
            <a:r>
              <a:rPr sz="1800" dirty="0">
                <a:latin typeface="Times New Roman"/>
                <a:cs typeface="Times New Roman"/>
              </a:rPr>
              <a:t>from</a:t>
            </a:r>
            <a:r>
              <a:rPr sz="1800" spc="-15" dirty="0">
                <a:latin typeface="Times New Roman"/>
                <a:cs typeface="Times New Roman"/>
              </a:rPr>
              <a:t> </a:t>
            </a:r>
            <a:r>
              <a:rPr sz="1800" dirty="0">
                <a:latin typeface="Times New Roman"/>
                <a:cs typeface="Times New Roman"/>
              </a:rPr>
              <a:t>sugarcane</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148</a:t>
            </a:fld>
            <a:endParaRPr dirty="0"/>
          </a:p>
        </p:txBody>
      </p:sp>
      <p:sp>
        <p:nvSpPr>
          <p:cNvPr id="2" name="object 2"/>
          <p:cNvSpPr txBox="1"/>
          <p:nvPr/>
        </p:nvSpPr>
        <p:spPr>
          <a:xfrm>
            <a:off x="78739" y="137216"/>
            <a:ext cx="8891905" cy="4599305"/>
          </a:xfrm>
          <a:prstGeom prst="rect">
            <a:avLst/>
          </a:prstGeom>
        </p:spPr>
        <p:txBody>
          <a:bodyPr vert="horz" wrap="square" lIns="0" tIns="13335" rIns="0" bIns="0" rtlCol="0">
            <a:spAutoFit/>
          </a:bodyPr>
          <a:lstStyle/>
          <a:p>
            <a:pPr marL="315595" marR="5080" indent="-315595">
              <a:lnSpc>
                <a:spcPct val="150000"/>
              </a:lnSpc>
              <a:spcBef>
                <a:spcPts val="105"/>
              </a:spcBef>
              <a:buChar char="*"/>
              <a:tabLst>
                <a:tab pos="315595" algn="l"/>
                <a:tab pos="316230" algn="l"/>
              </a:tabLst>
            </a:pPr>
            <a:r>
              <a:rPr sz="2000" dirty="0">
                <a:latin typeface="Times New Roman"/>
                <a:cs typeface="Times New Roman"/>
              </a:rPr>
              <a:t>At the end of the </a:t>
            </a:r>
            <a:r>
              <a:rPr sz="2000" spc="-5" dirty="0">
                <a:latin typeface="Times New Roman"/>
                <a:cs typeface="Times New Roman"/>
              </a:rPr>
              <a:t>distillation, </a:t>
            </a:r>
            <a:r>
              <a:rPr sz="2000" dirty="0">
                <a:latin typeface="Times New Roman"/>
                <a:cs typeface="Times New Roman"/>
              </a:rPr>
              <a:t>slurry </a:t>
            </a:r>
            <a:r>
              <a:rPr sz="2000" spc="-5" dirty="0">
                <a:latin typeface="Times New Roman"/>
                <a:cs typeface="Times New Roman"/>
              </a:rPr>
              <a:t>remains </a:t>
            </a:r>
            <a:r>
              <a:rPr sz="2000" dirty="0">
                <a:latin typeface="Times New Roman"/>
                <a:cs typeface="Times New Roman"/>
              </a:rPr>
              <a:t>as a waste, which </a:t>
            </a:r>
            <a:r>
              <a:rPr sz="2000" spc="-5" dirty="0">
                <a:latin typeface="Times New Roman"/>
                <a:cs typeface="Times New Roman"/>
              </a:rPr>
              <a:t>is mixture </a:t>
            </a:r>
            <a:r>
              <a:rPr sz="2000" dirty="0">
                <a:latin typeface="Times New Roman"/>
                <a:cs typeface="Times New Roman"/>
              </a:rPr>
              <a:t>of </a:t>
            </a:r>
            <a:r>
              <a:rPr sz="2000" spc="-15" dirty="0">
                <a:latin typeface="Times New Roman"/>
                <a:cs typeface="Times New Roman"/>
              </a:rPr>
              <a:t>water, </a:t>
            </a:r>
            <a:r>
              <a:rPr sz="2000" spc="-10" dirty="0">
                <a:latin typeface="Times New Roman"/>
                <a:cs typeface="Times New Roman"/>
              </a:rPr>
              <a:t> </a:t>
            </a:r>
            <a:r>
              <a:rPr sz="2000" spc="-5" dirty="0">
                <a:latin typeface="Times New Roman"/>
                <a:cs typeface="Times New Roman"/>
              </a:rPr>
              <a:t>organic material </a:t>
            </a:r>
            <a:r>
              <a:rPr sz="2000" dirty="0">
                <a:latin typeface="Times New Roman"/>
                <a:cs typeface="Times New Roman"/>
              </a:rPr>
              <a:t>and </a:t>
            </a:r>
            <a:r>
              <a:rPr sz="2000" spc="-5" dirty="0">
                <a:latin typeface="Times New Roman"/>
                <a:cs typeface="Times New Roman"/>
              </a:rPr>
              <a:t>minerals. </a:t>
            </a:r>
            <a:r>
              <a:rPr sz="2000" dirty="0">
                <a:latin typeface="Times New Roman"/>
                <a:cs typeface="Times New Roman"/>
              </a:rPr>
              <a:t>This slurry </a:t>
            </a:r>
            <a:r>
              <a:rPr sz="2000" spc="-5" dirty="0">
                <a:latin typeface="Times New Roman"/>
                <a:cs typeface="Times New Roman"/>
              </a:rPr>
              <a:t>can </a:t>
            </a:r>
            <a:r>
              <a:rPr sz="2000" dirty="0">
                <a:latin typeface="Times New Roman"/>
                <a:cs typeface="Times New Roman"/>
              </a:rPr>
              <a:t>be used </a:t>
            </a:r>
            <a:r>
              <a:rPr sz="2000" spc="-5" dirty="0">
                <a:latin typeface="Times New Roman"/>
                <a:cs typeface="Times New Roman"/>
              </a:rPr>
              <a:t>either as </a:t>
            </a:r>
            <a:r>
              <a:rPr sz="2000" dirty="0">
                <a:latin typeface="Times New Roman"/>
                <a:cs typeface="Times New Roman"/>
              </a:rPr>
              <a:t>fodder or </a:t>
            </a:r>
            <a:r>
              <a:rPr sz="2000" spc="-5" dirty="0">
                <a:latin typeface="Times New Roman"/>
                <a:cs typeface="Times New Roman"/>
              </a:rPr>
              <a:t>as </a:t>
            </a:r>
            <a:r>
              <a:rPr sz="2000" dirty="0">
                <a:latin typeface="Times New Roman"/>
                <a:cs typeface="Times New Roman"/>
              </a:rPr>
              <a:t> </a:t>
            </a:r>
            <a:r>
              <a:rPr sz="2000" spc="-10" dirty="0">
                <a:latin typeface="Times New Roman"/>
                <a:cs typeface="Times New Roman"/>
              </a:rPr>
              <a:t>fertilizer. </a:t>
            </a:r>
            <a:r>
              <a:rPr sz="2000" dirty="0">
                <a:latin typeface="Times New Roman"/>
                <a:cs typeface="Times New Roman"/>
              </a:rPr>
              <a:t>This slurry </a:t>
            </a:r>
            <a:r>
              <a:rPr sz="2000" spc="-5" dirty="0">
                <a:latin typeface="Times New Roman"/>
                <a:cs typeface="Times New Roman"/>
              </a:rPr>
              <a:t>can </a:t>
            </a:r>
            <a:r>
              <a:rPr sz="2000" dirty="0">
                <a:latin typeface="Times New Roman"/>
                <a:cs typeface="Times New Roman"/>
              </a:rPr>
              <a:t>also be used </a:t>
            </a:r>
            <a:r>
              <a:rPr sz="2000" spc="-5" dirty="0">
                <a:latin typeface="Times New Roman"/>
                <a:cs typeface="Times New Roman"/>
              </a:rPr>
              <a:t>in </a:t>
            </a:r>
            <a:r>
              <a:rPr sz="2000" dirty="0">
                <a:latin typeface="Times New Roman"/>
                <a:cs typeface="Times New Roman"/>
              </a:rPr>
              <a:t>biogas plants for biogas production. The </a:t>
            </a:r>
            <a:r>
              <a:rPr sz="2000" spc="5" dirty="0">
                <a:latin typeface="Times New Roman"/>
                <a:cs typeface="Times New Roman"/>
              </a:rPr>
              <a:t> </a:t>
            </a:r>
            <a:r>
              <a:rPr sz="2000" dirty="0">
                <a:latin typeface="Times New Roman"/>
                <a:cs typeface="Times New Roman"/>
              </a:rPr>
              <a:t>slurry</a:t>
            </a:r>
            <a:r>
              <a:rPr sz="2000" spc="-30" dirty="0">
                <a:latin typeface="Times New Roman"/>
                <a:cs typeface="Times New Roman"/>
              </a:rPr>
              <a:t> </a:t>
            </a:r>
            <a:r>
              <a:rPr sz="2000" dirty="0">
                <a:latin typeface="Times New Roman"/>
                <a:cs typeface="Times New Roman"/>
              </a:rPr>
              <a:t>has</a:t>
            </a:r>
            <a:r>
              <a:rPr sz="2000" spc="-5" dirty="0">
                <a:latin typeface="Times New Roman"/>
                <a:cs typeface="Times New Roman"/>
              </a:rPr>
              <a:t> </a:t>
            </a:r>
            <a:r>
              <a:rPr sz="2000" dirty="0">
                <a:latin typeface="Times New Roman"/>
                <a:cs typeface="Times New Roman"/>
              </a:rPr>
              <a:t>been</a:t>
            </a:r>
            <a:r>
              <a:rPr sz="2000" spc="-15" dirty="0">
                <a:latin typeface="Times New Roman"/>
                <a:cs typeface="Times New Roman"/>
              </a:rPr>
              <a:t> </a:t>
            </a:r>
            <a:r>
              <a:rPr sz="2000" spc="-5" dirty="0">
                <a:latin typeface="Times New Roman"/>
                <a:cs typeface="Times New Roman"/>
              </a:rPr>
              <a:t>combusted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heat</a:t>
            </a:r>
            <a:r>
              <a:rPr sz="2000" spc="-5" dirty="0">
                <a:latin typeface="Times New Roman"/>
                <a:cs typeface="Times New Roman"/>
              </a:rPr>
              <a:t> </a:t>
            </a:r>
            <a:r>
              <a:rPr sz="2000" dirty="0">
                <a:latin typeface="Times New Roman"/>
                <a:cs typeface="Times New Roman"/>
              </a:rPr>
              <a:t>produced</a:t>
            </a:r>
            <a:r>
              <a:rPr sz="2000" spc="-35" dirty="0">
                <a:latin typeface="Times New Roman"/>
                <a:cs typeface="Times New Roman"/>
              </a:rPr>
              <a:t> </a:t>
            </a:r>
            <a:r>
              <a:rPr sz="2000" spc="-5" dirty="0">
                <a:latin typeface="Times New Roman"/>
                <a:cs typeface="Times New Roman"/>
              </a:rPr>
              <a:t>is </a:t>
            </a:r>
            <a:r>
              <a:rPr sz="2000" dirty="0">
                <a:latin typeface="Times New Roman"/>
                <a:cs typeface="Times New Roman"/>
              </a:rPr>
              <a:t>used</a:t>
            </a:r>
            <a:r>
              <a:rPr sz="2000" spc="-5" dirty="0">
                <a:latin typeface="Times New Roman"/>
                <a:cs typeface="Times New Roman"/>
              </a:rPr>
              <a:t> </a:t>
            </a:r>
            <a:r>
              <a:rPr sz="2000" dirty="0">
                <a:latin typeface="Times New Roman"/>
                <a:cs typeface="Times New Roman"/>
              </a:rPr>
              <a:t>for</a:t>
            </a:r>
            <a:r>
              <a:rPr sz="2000" spc="-25" dirty="0">
                <a:latin typeface="Times New Roman"/>
                <a:cs typeface="Times New Roman"/>
              </a:rPr>
              <a:t> </a:t>
            </a:r>
            <a:r>
              <a:rPr sz="2000" dirty="0">
                <a:latin typeface="Times New Roman"/>
                <a:cs typeface="Times New Roman"/>
              </a:rPr>
              <a:t>manufacturing</a:t>
            </a:r>
            <a:r>
              <a:rPr sz="2000" spc="-30" dirty="0">
                <a:latin typeface="Times New Roman"/>
                <a:cs typeface="Times New Roman"/>
              </a:rPr>
              <a:t> </a:t>
            </a:r>
            <a:r>
              <a:rPr sz="2000" dirty="0">
                <a:latin typeface="Times New Roman"/>
                <a:cs typeface="Times New Roman"/>
              </a:rPr>
              <a:t>process.</a:t>
            </a:r>
            <a:endParaRPr sz="2000">
              <a:latin typeface="Times New Roman"/>
              <a:cs typeface="Times New Roman"/>
            </a:endParaRPr>
          </a:p>
          <a:p>
            <a:pPr marL="12700">
              <a:lnSpc>
                <a:spcPct val="100000"/>
              </a:lnSpc>
              <a:spcBef>
                <a:spcPts val="1200"/>
              </a:spcBef>
            </a:pPr>
            <a:r>
              <a:rPr sz="2000" b="1" dirty="0">
                <a:latin typeface="Times New Roman"/>
                <a:cs typeface="Times New Roman"/>
              </a:rPr>
              <a:t>Characteristics</a:t>
            </a:r>
            <a:r>
              <a:rPr sz="2000" b="1" spc="-60" dirty="0">
                <a:latin typeface="Times New Roman"/>
                <a:cs typeface="Times New Roman"/>
              </a:rPr>
              <a:t> </a:t>
            </a:r>
            <a:r>
              <a:rPr sz="2000" b="1" dirty="0">
                <a:latin typeface="Times New Roman"/>
                <a:cs typeface="Times New Roman"/>
              </a:rPr>
              <a:t>of</a:t>
            </a:r>
            <a:r>
              <a:rPr sz="2000" b="1" spc="-40" dirty="0">
                <a:latin typeface="Times New Roman"/>
                <a:cs typeface="Times New Roman"/>
              </a:rPr>
              <a:t> </a:t>
            </a:r>
            <a:r>
              <a:rPr sz="2000" b="1" dirty="0">
                <a:latin typeface="Times New Roman"/>
                <a:cs typeface="Times New Roman"/>
              </a:rPr>
              <a:t>Ethanol:-</a:t>
            </a:r>
            <a:endParaRPr sz="2000">
              <a:latin typeface="Times New Roman"/>
              <a:cs typeface="Times New Roman"/>
            </a:endParaRPr>
          </a:p>
          <a:p>
            <a:pPr marL="325120" indent="-312420">
              <a:lnSpc>
                <a:spcPct val="100000"/>
              </a:lnSpc>
              <a:spcBef>
                <a:spcPts val="1200"/>
              </a:spcBef>
              <a:buChar char="*"/>
              <a:tabLst>
                <a:tab pos="324485" algn="l"/>
                <a:tab pos="325120" algn="l"/>
                <a:tab pos="6113780" algn="l"/>
              </a:tabLst>
            </a:pPr>
            <a:r>
              <a:rPr sz="2000" dirty="0">
                <a:latin typeface="Times New Roman"/>
                <a:cs typeface="Times New Roman"/>
              </a:rPr>
              <a:t>The calorific</a:t>
            </a:r>
            <a:r>
              <a:rPr sz="2000" spc="-35" dirty="0">
                <a:latin typeface="Times New Roman"/>
                <a:cs typeface="Times New Roman"/>
              </a:rPr>
              <a:t> </a:t>
            </a:r>
            <a:r>
              <a:rPr sz="2000" dirty="0">
                <a:latin typeface="Times New Roman"/>
                <a:cs typeface="Times New Roman"/>
              </a:rPr>
              <a:t>value</a:t>
            </a:r>
            <a:r>
              <a:rPr sz="2000" spc="-1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ethanol</a:t>
            </a:r>
            <a:r>
              <a:rPr sz="2000" spc="-10" dirty="0">
                <a:latin typeface="Times New Roman"/>
                <a:cs typeface="Times New Roman"/>
              </a:rPr>
              <a:t> </a:t>
            </a:r>
            <a:r>
              <a:rPr sz="2000" spc="-5" dirty="0">
                <a:latin typeface="Times New Roman"/>
                <a:cs typeface="Times New Roman"/>
              </a:rPr>
              <a:t>is</a:t>
            </a:r>
            <a:r>
              <a:rPr sz="2000" dirty="0">
                <a:latin typeface="Times New Roman"/>
                <a:cs typeface="Times New Roman"/>
              </a:rPr>
              <a:t> quite</a:t>
            </a:r>
            <a:r>
              <a:rPr sz="2000" spc="-15" dirty="0">
                <a:latin typeface="Times New Roman"/>
                <a:cs typeface="Times New Roman"/>
              </a:rPr>
              <a:t> </a:t>
            </a:r>
            <a:r>
              <a:rPr sz="2000" dirty="0">
                <a:latin typeface="Times New Roman"/>
                <a:cs typeface="Times New Roman"/>
              </a:rPr>
              <a:t>lower</a:t>
            </a:r>
            <a:r>
              <a:rPr sz="2000" spc="-5" dirty="0">
                <a:latin typeface="Times New Roman"/>
                <a:cs typeface="Times New Roman"/>
              </a:rPr>
              <a:t> </a:t>
            </a:r>
            <a:r>
              <a:rPr sz="2000" dirty="0">
                <a:latin typeface="Times New Roman"/>
                <a:cs typeface="Times New Roman"/>
              </a:rPr>
              <a:t>than</a:t>
            </a:r>
            <a:r>
              <a:rPr sz="2000" spc="-10" dirty="0">
                <a:latin typeface="Times New Roman"/>
                <a:cs typeface="Times New Roman"/>
              </a:rPr>
              <a:t> </a:t>
            </a:r>
            <a:r>
              <a:rPr sz="2000" dirty="0">
                <a:latin typeface="Times New Roman"/>
                <a:cs typeface="Times New Roman"/>
              </a:rPr>
              <a:t>that</a:t>
            </a:r>
            <a:r>
              <a:rPr sz="2000" spc="-20" dirty="0">
                <a:latin typeface="Times New Roman"/>
                <a:cs typeface="Times New Roman"/>
              </a:rPr>
              <a:t> </a:t>
            </a:r>
            <a:r>
              <a:rPr sz="2000" dirty="0">
                <a:latin typeface="Times New Roman"/>
                <a:cs typeface="Times New Roman"/>
              </a:rPr>
              <a:t>of	petrol.</a:t>
            </a:r>
            <a:endParaRPr sz="2000">
              <a:latin typeface="Times New Roman"/>
              <a:cs typeface="Times New Roman"/>
            </a:endParaRPr>
          </a:p>
          <a:p>
            <a:pPr marL="329565" marR="137160" indent="-317500">
              <a:lnSpc>
                <a:spcPts val="3600"/>
              </a:lnSpc>
              <a:spcBef>
                <a:spcPts val="320"/>
              </a:spcBef>
              <a:buChar char="*"/>
              <a:tabLst>
                <a:tab pos="329565" algn="l"/>
                <a:tab pos="330200" algn="l"/>
              </a:tabLst>
            </a:pPr>
            <a:r>
              <a:rPr sz="2000" dirty="0">
                <a:latin typeface="Times New Roman"/>
                <a:cs typeface="Times New Roman"/>
              </a:rPr>
              <a:t>Since</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ethanol</a:t>
            </a:r>
            <a:r>
              <a:rPr sz="2000" spc="-25" dirty="0">
                <a:latin typeface="Times New Roman"/>
                <a:cs typeface="Times New Roman"/>
              </a:rPr>
              <a:t> </a:t>
            </a:r>
            <a:r>
              <a:rPr sz="2000" dirty="0">
                <a:latin typeface="Times New Roman"/>
                <a:cs typeface="Times New Roman"/>
              </a:rPr>
              <a:t>has</a:t>
            </a:r>
            <a:r>
              <a:rPr sz="2000" spc="-1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lower</a:t>
            </a:r>
            <a:r>
              <a:rPr sz="2000" spc="-5" dirty="0">
                <a:latin typeface="Times New Roman"/>
                <a:cs typeface="Times New Roman"/>
              </a:rPr>
              <a:t> stochiometric</a:t>
            </a:r>
            <a:r>
              <a:rPr sz="2000" spc="-25" dirty="0">
                <a:latin typeface="Times New Roman"/>
                <a:cs typeface="Times New Roman"/>
              </a:rPr>
              <a:t> </a:t>
            </a:r>
            <a:r>
              <a:rPr sz="2000" spc="-5" dirty="0">
                <a:latin typeface="Times New Roman"/>
                <a:cs typeface="Times New Roman"/>
              </a:rPr>
              <a:t>ratio,</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calorific</a:t>
            </a:r>
            <a:r>
              <a:rPr sz="2000" spc="-35" dirty="0">
                <a:latin typeface="Times New Roman"/>
                <a:cs typeface="Times New Roman"/>
              </a:rPr>
              <a:t> </a:t>
            </a:r>
            <a:r>
              <a:rPr sz="2000" dirty="0">
                <a:latin typeface="Times New Roman"/>
                <a:cs typeface="Times New Roman"/>
              </a:rPr>
              <a:t>value</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air/fuel</a:t>
            </a:r>
            <a:r>
              <a:rPr sz="2000" spc="-35" dirty="0">
                <a:latin typeface="Times New Roman"/>
                <a:cs typeface="Times New Roman"/>
              </a:rPr>
              <a:t> </a:t>
            </a:r>
            <a:r>
              <a:rPr sz="2000" spc="-10" dirty="0">
                <a:latin typeface="Times New Roman"/>
                <a:cs typeface="Times New Roman"/>
              </a:rPr>
              <a:t>mix </a:t>
            </a:r>
            <a:r>
              <a:rPr sz="2000" spc="-484" dirty="0">
                <a:latin typeface="Times New Roman"/>
                <a:cs typeface="Times New Roman"/>
              </a:rPr>
              <a:t> </a:t>
            </a:r>
            <a:r>
              <a:rPr sz="2000" spc="-5" dirty="0">
                <a:latin typeface="Times New Roman"/>
                <a:cs typeface="Times New Roman"/>
              </a:rPr>
              <a:t>is</a:t>
            </a:r>
            <a:r>
              <a:rPr sz="2000" spc="-15" dirty="0">
                <a:latin typeface="Times New Roman"/>
                <a:cs typeface="Times New Roman"/>
              </a:rPr>
              <a:t> </a:t>
            </a:r>
            <a:r>
              <a:rPr sz="2000" dirty="0">
                <a:latin typeface="Times New Roman"/>
                <a:cs typeface="Times New Roman"/>
              </a:rPr>
              <a:t>nearly</a:t>
            </a:r>
            <a:r>
              <a:rPr sz="2000" spc="-20" dirty="0">
                <a:latin typeface="Times New Roman"/>
                <a:cs typeface="Times New Roman"/>
              </a:rPr>
              <a:t> </a:t>
            </a:r>
            <a:r>
              <a:rPr sz="2000" spc="-5" dirty="0">
                <a:latin typeface="Times New Roman"/>
                <a:cs typeface="Times New Roman"/>
              </a:rPr>
              <a:t>same.</a:t>
            </a:r>
            <a:endParaRPr sz="2000">
              <a:latin typeface="Times New Roman"/>
              <a:cs typeface="Times New Roman"/>
            </a:endParaRPr>
          </a:p>
          <a:p>
            <a:pPr marL="325120" indent="-312420">
              <a:lnSpc>
                <a:spcPct val="100000"/>
              </a:lnSpc>
              <a:spcBef>
                <a:spcPts val="885"/>
              </a:spcBef>
              <a:buChar char="*"/>
              <a:tabLst>
                <a:tab pos="324485" algn="l"/>
                <a:tab pos="325120" algn="l"/>
              </a:tabLst>
            </a:pP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boiling</a:t>
            </a:r>
            <a:r>
              <a:rPr sz="2000" spc="-35" dirty="0">
                <a:latin typeface="Times New Roman"/>
                <a:cs typeface="Times New Roman"/>
              </a:rPr>
              <a:t> </a:t>
            </a:r>
            <a:r>
              <a:rPr sz="2000" dirty="0">
                <a:latin typeface="Times New Roman"/>
                <a:cs typeface="Times New Roman"/>
              </a:rPr>
              <a:t>point</a:t>
            </a:r>
            <a:r>
              <a:rPr sz="2000" spc="-3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ethanol</a:t>
            </a:r>
            <a:r>
              <a:rPr sz="2000" spc="-15" dirty="0">
                <a:latin typeface="Times New Roman"/>
                <a:cs typeface="Times New Roman"/>
              </a:rPr>
              <a:t> </a:t>
            </a:r>
            <a:r>
              <a:rPr sz="2000" spc="-5" dirty="0">
                <a:latin typeface="Times New Roman"/>
                <a:cs typeface="Times New Roman"/>
              </a:rPr>
              <a:t>is</a:t>
            </a:r>
            <a:r>
              <a:rPr sz="2000" spc="-10" dirty="0">
                <a:latin typeface="Times New Roman"/>
                <a:cs typeface="Times New Roman"/>
              </a:rPr>
              <a:t> </a:t>
            </a:r>
            <a:r>
              <a:rPr sz="2000" spc="-5" dirty="0">
                <a:latin typeface="Times New Roman"/>
                <a:cs typeface="Times New Roman"/>
              </a:rPr>
              <a:t>same</a:t>
            </a:r>
            <a:r>
              <a:rPr sz="2000" dirty="0">
                <a:latin typeface="Times New Roman"/>
                <a:cs typeface="Times New Roman"/>
              </a:rPr>
              <a:t> </a:t>
            </a:r>
            <a:r>
              <a:rPr sz="2000" spc="-5" dirty="0">
                <a:latin typeface="Times New Roman"/>
                <a:cs typeface="Times New Roman"/>
              </a:rPr>
              <a:t>as</a:t>
            </a:r>
            <a:r>
              <a:rPr sz="2000" spc="-10" dirty="0">
                <a:latin typeface="Times New Roman"/>
                <a:cs typeface="Times New Roman"/>
              </a:rPr>
              <a:t> </a:t>
            </a:r>
            <a:r>
              <a:rPr sz="2000" dirty="0">
                <a:latin typeface="Times New Roman"/>
                <a:cs typeface="Times New Roman"/>
              </a:rPr>
              <a:t>that</a:t>
            </a:r>
            <a:r>
              <a:rPr sz="2000" spc="-15" dirty="0">
                <a:latin typeface="Times New Roman"/>
                <a:cs typeface="Times New Roman"/>
              </a:rPr>
              <a:t> </a:t>
            </a:r>
            <a:r>
              <a:rPr sz="2000" dirty="0">
                <a:latin typeface="Times New Roman"/>
                <a:cs typeface="Times New Roman"/>
              </a:rPr>
              <a:t>of</a:t>
            </a:r>
            <a:r>
              <a:rPr sz="2000" spc="490" dirty="0">
                <a:latin typeface="Times New Roman"/>
                <a:cs typeface="Times New Roman"/>
              </a:rPr>
              <a:t> </a:t>
            </a:r>
            <a:r>
              <a:rPr sz="2000" dirty="0">
                <a:latin typeface="Times New Roman"/>
                <a:cs typeface="Times New Roman"/>
              </a:rPr>
              <a:t>petrol.</a:t>
            </a:r>
            <a:endParaRPr sz="2000">
              <a:latin typeface="Times New Roman"/>
              <a:cs typeface="Times New Roman"/>
            </a:endParaRPr>
          </a:p>
          <a:p>
            <a:pPr marL="329565" indent="-317500">
              <a:lnSpc>
                <a:spcPct val="100000"/>
              </a:lnSpc>
              <a:spcBef>
                <a:spcPts val="1200"/>
              </a:spcBef>
              <a:buChar char="*"/>
              <a:tabLst>
                <a:tab pos="329565" algn="l"/>
                <a:tab pos="330200" algn="l"/>
              </a:tabLst>
            </a:pPr>
            <a:r>
              <a:rPr sz="2000" dirty="0">
                <a:latin typeface="Times New Roman"/>
                <a:cs typeface="Times New Roman"/>
              </a:rPr>
              <a:t>Lower</a:t>
            </a:r>
            <a:r>
              <a:rPr sz="2000" spc="-15" dirty="0">
                <a:latin typeface="Times New Roman"/>
                <a:cs typeface="Times New Roman"/>
              </a:rPr>
              <a:t> </a:t>
            </a:r>
            <a:r>
              <a:rPr sz="2000" dirty="0">
                <a:latin typeface="Times New Roman"/>
                <a:cs typeface="Times New Roman"/>
              </a:rPr>
              <a:t>volatile</a:t>
            </a:r>
            <a:r>
              <a:rPr sz="2000" spc="-25" dirty="0">
                <a:latin typeface="Times New Roman"/>
                <a:cs typeface="Times New Roman"/>
              </a:rPr>
              <a:t> </a:t>
            </a:r>
            <a:r>
              <a:rPr sz="2000" dirty="0">
                <a:latin typeface="Times New Roman"/>
                <a:cs typeface="Times New Roman"/>
              </a:rPr>
              <a:t>nature</a:t>
            </a:r>
            <a:r>
              <a:rPr sz="2000" spc="-30" dirty="0">
                <a:latin typeface="Times New Roman"/>
                <a:cs typeface="Times New Roman"/>
              </a:rPr>
              <a:t> </a:t>
            </a:r>
            <a:r>
              <a:rPr sz="2000" dirty="0">
                <a:latin typeface="Times New Roman"/>
                <a:cs typeface="Times New Roman"/>
              </a:rPr>
              <a:t>of ethanol</a:t>
            </a:r>
            <a:r>
              <a:rPr sz="2000" spc="-40" dirty="0">
                <a:latin typeface="Times New Roman"/>
                <a:cs typeface="Times New Roman"/>
              </a:rPr>
              <a:t> </a:t>
            </a:r>
            <a:r>
              <a:rPr sz="2000" spc="-5" dirty="0">
                <a:latin typeface="Times New Roman"/>
                <a:cs typeface="Times New Roman"/>
              </a:rPr>
              <a:t>leads</a:t>
            </a:r>
            <a:r>
              <a:rPr sz="2000" spc="-15" dirty="0">
                <a:latin typeface="Times New Roman"/>
                <a:cs typeface="Times New Roman"/>
              </a:rPr>
              <a:t> </a:t>
            </a:r>
            <a:r>
              <a:rPr sz="2000" spc="-5" dirty="0">
                <a:latin typeface="Times New Roman"/>
                <a:cs typeface="Times New Roman"/>
              </a:rPr>
              <a:t>to</a:t>
            </a:r>
            <a:r>
              <a:rPr sz="2000" dirty="0">
                <a:latin typeface="Times New Roman"/>
                <a:cs typeface="Times New Roman"/>
              </a:rPr>
              <a:t> a</a:t>
            </a:r>
            <a:r>
              <a:rPr sz="2000" spc="5" dirty="0">
                <a:latin typeface="Times New Roman"/>
                <a:cs typeface="Times New Roman"/>
              </a:rPr>
              <a:t> </a:t>
            </a:r>
            <a:r>
              <a:rPr sz="2000" dirty="0">
                <a:latin typeface="Times New Roman"/>
                <a:cs typeface="Times New Roman"/>
              </a:rPr>
              <a:t>bad</a:t>
            </a:r>
            <a:r>
              <a:rPr sz="2000" spc="-10" dirty="0">
                <a:latin typeface="Times New Roman"/>
                <a:cs typeface="Times New Roman"/>
              </a:rPr>
              <a:t> </a:t>
            </a:r>
            <a:r>
              <a:rPr sz="2000" dirty="0">
                <a:latin typeface="Times New Roman"/>
                <a:cs typeface="Times New Roman"/>
              </a:rPr>
              <a:t>engine</a:t>
            </a:r>
            <a:r>
              <a:rPr sz="2000" spc="-30" dirty="0">
                <a:latin typeface="Times New Roman"/>
                <a:cs typeface="Times New Roman"/>
              </a:rPr>
              <a:t> </a:t>
            </a:r>
            <a:r>
              <a:rPr sz="2000" spc="-5" dirty="0">
                <a:latin typeface="Times New Roman"/>
                <a:cs typeface="Times New Roman"/>
              </a:rPr>
              <a:t>start</a:t>
            </a:r>
            <a:r>
              <a:rPr sz="2000" spc="-15" dirty="0">
                <a:latin typeface="Times New Roman"/>
                <a:cs typeface="Times New Roman"/>
              </a:rPr>
              <a:t> </a:t>
            </a:r>
            <a:r>
              <a:rPr sz="2000" spc="-5" dirty="0">
                <a:latin typeface="Times New Roman"/>
                <a:cs typeface="Times New Roman"/>
              </a:rPr>
              <a:t>in</a:t>
            </a:r>
            <a:r>
              <a:rPr sz="2000" dirty="0">
                <a:latin typeface="Times New Roman"/>
                <a:cs typeface="Times New Roman"/>
              </a:rPr>
              <a:t> cold.</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149</a:t>
            </a:fld>
            <a:endParaRPr dirty="0"/>
          </a:p>
        </p:txBody>
      </p:sp>
      <p:sp>
        <p:nvSpPr>
          <p:cNvPr id="2" name="object 2"/>
          <p:cNvSpPr txBox="1">
            <a:spLocks noGrp="1"/>
          </p:cNvSpPr>
          <p:nvPr>
            <p:ph type="title"/>
          </p:nvPr>
        </p:nvSpPr>
        <p:spPr>
          <a:xfrm>
            <a:off x="640181" y="3069462"/>
            <a:ext cx="7635875" cy="452120"/>
          </a:xfrm>
          <a:prstGeom prst="rect">
            <a:avLst/>
          </a:prstGeom>
        </p:spPr>
        <p:txBody>
          <a:bodyPr vert="horz" wrap="square" lIns="0" tIns="12065" rIns="0" bIns="0" rtlCol="0">
            <a:spAutoFit/>
          </a:bodyPr>
          <a:lstStyle/>
          <a:p>
            <a:pPr marL="12700">
              <a:lnSpc>
                <a:spcPct val="100000"/>
              </a:lnSpc>
              <a:spcBef>
                <a:spcPts val="95"/>
              </a:spcBef>
            </a:pPr>
            <a:r>
              <a:rPr sz="2800" spc="-5" dirty="0"/>
              <a:t>Continued…………………………………………….</a:t>
            </a:r>
            <a:endParaRPr sz="2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39" y="6391147"/>
            <a:ext cx="8769985" cy="299720"/>
          </a:xfrm>
          <a:prstGeom prst="rect">
            <a:avLst/>
          </a:prstGeom>
        </p:spPr>
        <p:txBody>
          <a:bodyPr vert="horz" wrap="square" lIns="0" tIns="12700" rIns="0" bIns="0" rtlCol="0">
            <a:spAutoFit/>
          </a:bodyPr>
          <a:lstStyle/>
          <a:p>
            <a:pPr marL="38100">
              <a:lnSpc>
                <a:spcPct val="100000"/>
              </a:lnSpc>
              <a:spcBef>
                <a:spcPts val="100"/>
              </a:spcBef>
            </a:pPr>
            <a:r>
              <a:rPr sz="1800" b="1" spc="-5" dirty="0">
                <a:latin typeface="Times New Roman"/>
                <a:cs typeface="Times New Roman"/>
              </a:rPr>
              <a:t>Fig</a:t>
            </a:r>
            <a:r>
              <a:rPr sz="1800" spc="-5" dirty="0">
                <a:latin typeface="Times New Roman"/>
                <a:cs typeface="Times New Roman"/>
              </a:rPr>
              <a:t>:</a:t>
            </a:r>
            <a:r>
              <a:rPr sz="1800" spc="-15" dirty="0">
                <a:latin typeface="Times New Roman"/>
                <a:cs typeface="Times New Roman"/>
              </a:rPr>
              <a:t> </a:t>
            </a:r>
            <a:r>
              <a:rPr sz="1800" spc="-5" dirty="0">
                <a:latin typeface="Times New Roman"/>
                <a:cs typeface="Times New Roman"/>
              </a:rPr>
              <a:t>Use</a:t>
            </a:r>
            <a:r>
              <a:rPr sz="1800" spc="5"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renewable</a:t>
            </a:r>
            <a:r>
              <a:rPr sz="1800" spc="-15" dirty="0">
                <a:latin typeface="Times New Roman"/>
                <a:cs typeface="Times New Roman"/>
              </a:rPr>
              <a:t> </a:t>
            </a:r>
            <a:r>
              <a:rPr sz="1800" spc="-10" dirty="0">
                <a:latin typeface="Times New Roman"/>
                <a:cs typeface="Times New Roman"/>
              </a:rPr>
              <a:t>energy </a:t>
            </a:r>
            <a:r>
              <a:rPr sz="1800" dirty="0">
                <a:latin typeface="Times New Roman"/>
                <a:cs typeface="Times New Roman"/>
              </a:rPr>
              <a:t>sources</a:t>
            </a:r>
            <a:r>
              <a:rPr sz="1800" spc="5" dirty="0">
                <a:latin typeface="Times New Roman"/>
                <a:cs typeface="Times New Roman"/>
              </a:rPr>
              <a:t> </a:t>
            </a:r>
            <a:r>
              <a:rPr sz="1800" dirty="0">
                <a:latin typeface="Times New Roman"/>
                <a:cs typeface="Times New Roman"/>
              </a:rPr>
              <a:t>directly</a:t>
            </a:r>
            <a:r>
              <a:rPr sz="1800" spc="-35" dirty="0">
                <a:latin typeface="Times New Roman"/>
                <a:cs typeface="Times New Roman"/>
              </a:rPr>
              <a:t> </a:t>
            </a:r>
            <a:r>
              <a:rPr sz="1800" dirty="0">
                <a:latin typeface="Times New Roman"/>
                <a:cs typeface="Times New Roman"/>
              </a:rPr>
              <a:t>or</a:t>
            </a:r>
            <a:r>
              <a:rPr sz="1800" spc="5" dirty="0">
                <a:latin typeface="Times New Roman"/>
                <a:cs typeface="Times New Roman"/>
              </a:rPr>
              <a:t> </a:t>
            </a:r>
            <a:r>
              <a:rPr sz="1800" dirty="0">
                <a:latin typeface="Times New Roman"/>
                <a:cs typeface="Times New Roman"/>
              </a:rPr>
              <a:t>indirectly</a:t>
            </a:r>
            <a:r>
              <a:rPr sz="1800" spc="-35" dirty="0">
                <a:latin typeface="Times New Roman"/>
                <a:cs typeface="Times New Roman"/>
              </a:rPr>
              <a:t> </a:t>
            </a:r>
            <a:r>
              <a:rPr sz="1800" dirty="0">
                <a:latin typeface="Times New Roman"/>
                <a:cs typeface="Times New Roman"/>
              </a:rPr>
              <a:t>through</a:t>
            </a:r>
            <a:r>
              <a:rPr sz="1800" spc="5" dirty="0">
                <a:latin typeface="Times New Roman"/>
                <a:cs typeface="Times New Roman"/>
              </a:rPr>
              <a:t> </a:t>
            </a:r>
            <a:r>
              <a:rPr sz="1800" spc="-10" dirty="0">
                <a:latin typeface="Times New Roman"/>
                <a:cs typeface="Times New Roman"/>
              </a:rPr>
              <a:t>energy </a:t>
            </a:r>
            <a:r>
              <a:rPr sz="1800" dirty="0">
                <a:latin typeface="Times New Roman"/>
                <a:cs typeface="Times New Roman"/>
              </a:rPr>
              <a:t>conversion</a:t>
            </a:r>
            <a:r>
              <a:rPr sz="1800" spc="-10" dirty="0">
                <a:latin typeface="Times New Roman"/>
                <a:cs typeface="Times New Roman"/>
              </a:rPr>
              <a:t> </a:t>
            </a:r>
            <a:r>
              <a:rPr sz="1800" spc="-135" dirty="0">
                <a:latin typeface="Times New Roman"/>
                <a:cs typeface="Times New Roman"/>
              </a:rPr>
              <a:t>proc</a:t>
            </a:r>
            <a:r>
              <a:rPr sz="1800" spc="-202" baseline="13888" dirty="0">
                <a:solidFill>
                  <a:srgbClr val="888888"/>
                </a:solidFill>
                <a:latin typeface="Arial MT"/>
                <a:cs typeface="Arial MT"/>
              </a:rPr>
              <a:t>1</a:t>
            </a:r>
            <a:r>
              <a:rPr sz="1800" spc="-135" dirty="0">
                <a:latin typeface="Times New Roman"/>
                <a:cs typeface="Times New Roman"/>
              </a:rPr>
              <a:t>e</a:t>
            </a:r>
            <a:r>
              <a:rPr sz="1800" spc="-202" baseline="13888" dirty="0">
                <a:solidFill>
                  <a:srgbClr val="888888"/>
                </a:solidFill>
                <a:latin typeface="Arial MT"/>
                <a:cs typeface="Arial MT"/>
              </a:rPr>
              <a:t>6</a:t>
            </a:r>
            <a:r>
              <a:rPr sz="1800" spc="-135" dirty="0">
                <a:latin typeface="Times New Roman"/>
                <a:cs typeface="Times New Roman"/>
              </a:rPr>
              <a:t>ss.</a:t>
            </a:r>
            <a:endParaRPr sz="1800">
              <a:latin typeface="Times New Roman"/>
              <a:cs typeface="Times New Roman"/>
            </a:endParaRPr>
          </a:p>
        </p:txBody>
      </p:sp>
      <p:sp>
        <p:nvSpPr>
          <p:cNvPr id="3" name="object 3"/>
          <p:cNvSpPr txBox="1"/>
          <p:nvPr/>
        </p:nvSpPr>
        <p:spPr>
          <a:xfrm>
            <a:off x="4496561" y="838961"/>
            <a:ext cx="2743200" cy="228600"/>
          </a:xfrm>
          <a:prstGeom prst="rect">
            <a:avLst/>
          </a:prstGeom>
          <a:solidFill>
            <a:srgbClr val="4F81BC"/>
          </a:solidFill>
          <a:ln w="25907">
            <a:solidFill>
              <a:srgbClr val="385D89"/>
            </a:solidFill>
          </a:ln>
        </p:spPr>
        <p:txBody>
          <a:bodyPr vert="horz" wrap="square" lIns="0" tIns="0" rIns="0" bIns="0" rtlCol="0">
            <a:spAutoFit/>
          </a:bodyPr>
          <a:lstStyle/>
          <a:p>
            <a:pPr marL="139065">
              <a:lnSpc>
                <a:spcPts val="1800"/>
              </a:lnSpc>
            </a:pPr>
            <a:r>
              <a:rPr sz="1800" spc="-5" dirty="0">
                <a:solidFill>
                  <a:srgbClr val="FFFFFF"/>
                </a:solidFill>
                <a:latin typeface="Calibri"/>
                <a:cs typeface="Calibri"/>
              </a:rPr>
              <a:t>Geothermal</a:t>
            </a:r>
            <a:r>
              <a:rPr sz="1800" spc="-20" dirty="0">
                <a:solidFill>
                  <a:srgbClr val="FFFFFF"/>
                </a:solidFill>
                <a:latin typeface="Calibri"/>
                <a:cs typeface="Calibri"/>
              </a:rPr>
              <a:t> </a:t>
            </a:r>
            <a:r>
              <a:rPr sz="1800" spc="-15" dirty="0">
                <a:solidFill>
                  <a:srgbClr val="FFFFFF"/>
                </a:solidFill>
                <a:latin typeface="Calibri"/>
                <a:cs typeface="Calibri"/>
              </a:rPr>
              <a:t>Power </a:t>
            </a:r>
            <a:r>
              <a:rPr sz="1800" spc="-10" dirty="0">
                <a:solidFill>
                  <a:srgbClr val="FFFFFF"/>
                </a:solidFill>
                <a:latin typeface="Calibri"/>
                <a:cs typeface="Calibri"/>
              </a:rPr>
              <a:t>Station</a:t>
            </a:r>
            <a:endParaRPr sz="1800">
              <a:latin typeface="Calibri"/>
              <a:cs typeface="Calibri"/>
            </a:endParaRPr>
          </a:p>
        </p:txBody>
      </p:sp>
      <p:sp>
        <p:nvSpPr>
          <p:cNvPr id="4" name="object 4"/>
          <p:cNvSpPr txBox="1"/>
          <p:nvPr/>
        </p:nvSpPr>
        <p:spPr>
          <a:xfrm>
            <a:off x="4801361" y="1143761"/>
            <a:ext cx="2057400" cy="304800"/>
          </a:xfrm>
          <a:prstGeom prst="rect">
            <a:avLst/>
          </a:prstGeom>
          <a:solidFill>
            <a:srgbClr val="4F81BC"/>
          </a:solidFill>
          <a:ln w="25907">
            <a:solidFill>
              <a:srgbClr val="385D89"/>
            </a:solidFill>
          </a:ln>
        </p:spPr>
        <p:txBody>
          <a:bodyPr vert="horz" wrap="square" lIns="0" tIns="0" rIns="0" bIns="0" rtlCol="0">
            <a:spAutoFit/>
          </a:bodyPr>
          <a:lstStyle/>
          <a:p>
            <a:pPr marL="125095">
              <a:lnSpc>
                <a:spcPts val="2155"/>
              </a:lnSpc>
            </a:pPr>
            <a:r>
              <a:rPr sz="1800" spc="-5" dirty="0">
                <a:solidFill>
                  <a:srgbClr val="FFFFFF"/>
                </a:solidFill>
                <a:latin typeface="Calibri"/>
                <a:cs typeface="Calibri"/>
              </a:rPr>
              <a:t>Geothermal</a:t>
            </a:r>
            <a:r>
              <a:rPr sz="1800" spc="-20" dirty="0">
                <a:solidFill>
                  <a:srgbClr val="FFFFFF"/>
                </a:solidFill>
                <a:latin typeface="Calibri"/>
                <a:cs typeface="Calibri"/>
              </a:rPr>
              <a:t> </a:t>
            </a:r>
            <a:r>
              <a:rPr sz="1800" spc="-15" dirty="0">
                <a:solidFill>
                  <a:srgbClr val="FFFFFF"/>
                </a:solidFill>
                <a:latin typeface="Calibri"/>
                <a:cs typeface="Calibri"/>
              </a:rPr>
              <a:t>station</a:t>
            </a:r>
            <a:endParaRPr sz="1800">
              <a:latin typeface="Calibri"/>
              <a:cs typeface="Calibri"/>
            </a:endParaRPr>
          </a:p>
        </p:txBody>
      </p:sp>
      <p:sp>
        <p:nvSpPr>
          <p:cNvPr id="5" name="object 5"/>
          <p:cNvSpPr txBox="1"/>
          <p:nvPr/>
        </p:nvSpPr>
        <p:spPr>
          <a:xfrm>
            <a:off x="4191761" y="1753361"/>
            <a:ext cx="2057400" cy="228600"/>
          </a:xfrm>
          <a:prstGeom prst="rect">
            <a:avLst/>
          </a:prstGeom>
          <a:solidFill>
            <a:srgbClr val="4F81BC"/>
          </a:solidFill>
          <a:ln w="25907">
            <a:solidFill>
              <a:srgbClr val="385D89"/>
            </a:solidFill>
          </a:ln>
        </p:spPr>
        <p:txBody>
          <a:bodyPr vert="horz" wrap="square" lIns="0" tIns="0" rIns="0" bIns="0" rtlCol="0">
            <a:spAutoFit/>
          </a:bodyPr>
          <a:lstStyle/>
          <a:p>
            <a:pPr marL="97790">
              <a:lnSpc>
                <a:spcPts val="1800"/>
              </a:lnSpc>
            </a:pPr>
            <a:r>
              <a:rPr sz="1800" spc="-10" dirty="0">
                <a:solidFill>
                  <a:srgbClr val="FFFFFF"/>
                </a:solidFill>
                <a:latin typeface="Calibri"/>
                <a:cs typeface="Calibri"/>
              </a:rPr>
              <a:t>Hydel</a:t>
            </a:r>
            <a:r>
              <a:rPr sz="1800" dirty="0">
                <a:solidFill>
                  <a:srgbClr val="FFFFFF"/>
                </a:solidFill>
                <a:latin typeface="Calibri"/>
                <a:cs typeface="Calibri"/>
              </a:rPr>
              <a:t> </a:t>
            </a:r>
            <a:r>
              <a:rPr sz="1800" spc="-15" dirty="0">
                <a:solidFill>
                  <a:srgbClr val="FFFFFF"/>
                </a:solidFill>
                <a:latin typeface="Calibri"/>
                <a:cs typeface="Calibri"/>
              </a:rPr>
              <a:t>Power</a:t>
            </a:r>
            <a:r>
              <a:rPr sz="1800" spc="-10" dirty="0">
                <a:solidFill>
                  <a:srgbClr val="FFFFFF"/>
                </a:solidFill>
                <a:latin typeface="Calibri"/>
                <a:cs typeface="Calibri"/>
              </a:rPr>
              <a:t> </a:t>
            </a:r>
            <a:r>
              <a:rPr sz="1800" spc="-15" dirty="0">
                <a:solidFill>
                  <a:srgbClr val="FFFFFF"/>
                </a:solidFill>
                <a:latin typeface="Calibri"/>
                <a:cs typeface="Calibri"/>
              </a:rPr>
              <a:t>station</a:t>
            </a:r>
            <a:endParaRPr sz="1800">
              <a:latin typeface="Calibri"/>
              <a:cs typeface="Calibri"/>
            </a:endParaRPr>
          </a:p>
        </p:txBody>
      </p:sp>
      <p:sp>
        <p:nvSpPr>
          <p:cNvPr id="6" name="object 6"/>
          <p:cNvSpPr/>
          <p:nvPr/>
        </p:nvSpPr>
        <p:spPr>
          <a:xfrm>
            <a:off x="4191761" y="2058161"/>
            <a:ext cx="2194560" cy="228600"/>
          </a:xfrm>
          <a:custGeom>
            <a:avLst/>
            <a:gdLst/>
            <a:ahLst/>
            <a:cxnLst/>
            <a:rect l="l" t="t" r="r" b="b"/>
            <a:pathLst>
              <a:path w="2194560" h="228600">
                <a:moveTo>
                  <a:pt x="2194560" y="0"/>
                </a:moveTo>
                <a:lnTo>
                  <a:pt x="0" y="0"/>
                </a:lnTo>
                <a:lnTo>
                  <a:pt x="0" y="228600"/>
                </a:lnTo>
                <a:lnTo>
                  <a:pt x="2194560" y="228600"/>
                </a:lnTo>
                <a:lnTo>
                  <a:pt x="2194560" y="0"/>
                </a:lnTo>
                <a:close/>
              </a:path>
            </a:pathLst>
          </a:custGeom>
          <a:solidFill>
            <a:srgbClr val="4F81BC"/>
          </a:solidFill>
        </p:spPr>
        <p:txBody>
          <a:bodyPr wrap="square" lIns="0" tIns="0" rIns="0" bIns="0" rtlCol="0"/>
          <a:lstStyle/>
          <a:p>
            <a:endParaRPr/>
          </a:p>
        </p:txBody>
      </p:sp>
      <p:sp>
        <p:nvSpPr>
          <p:cNvPr id="7" name="object 7"/>
          <p:cNvSpPr txBox="1"/>
          <p:nvPr/>
        </p:nvSpPr>
        <p:spPr>
          <a:xfrm>
            <a:off x="4191761" y="2058161"/>
            <a:ext cx="2194560" cy="228600"/>
          </a:xfrm>
          <a:prstGeom prst="rect">
            <a:avLst/>
          </a:prstGeom>
          <a:ln w="25907">
            <a:solidFill>
              <a:srgbClr val="385D89"/>
            </a:solidFill>
          </a:ln>
        </p:spPr>
        <p:txBody>
          <a:bodyPr vert="horz" wrap="square" lIns="0" tIns="0" rIns="0" bIns="0" rtlCol="0">
            <a:spAutoFit/>
          </a:bodyPr>
          <a:lstStyle/>
          <a:p>
            <a:pPr marL="106680">
              <a:lnSpc>
                <a:spcPts val="1800"/>
              </a:lnSpc>
            </a:pPr>
            <a:r>
              <a:rPr sz="1800" spc="-5" dirty="0">
                <a:solidFill>
                  <a:srgbClr val="FFFFFF"/>
                </a:solidFill>
                <a:latin typeface="Calibri"/>
                <a:cs typeface="Calibri"/>
              </a:rPr>
              <a:t>Glacier</a:t>
            </a:r>
            <a:r>
              <a:rPr sz="1800" spc="-10" dirty="0">
                <a:solidFill>
                  <a:srgbClr val="FFFFFF"/>
                </a:solidFill>
                <a:latin typeface="Calibri"/>
                <a:cs typeface="Calibri"/>
              </a:rPr>
              <a:t> </a:t>
            </a:r>
            <a:r>
              <a:rPr sz="1800" spc="-15" dirty="0">
                <a:solidFill>
                  <a:srgbClr val="FFFFFF"/>
                </a:solidFill>
                <a:latin typeface="Calibri"/>
                <a:cs typeface="Calibri"/>
              </a:rPr>
              <a:t>Power</a:t>
            </a:r>
            <a:r>
              <a:rPr sz="1800" spc="-5" dirty="0">
                <a:solidFill>
                  <a:srgbClr val="FFFFFF"/>
                </a:solidFill>
                <a:latin typeface="Calibri"/>
                <a:cs typeface="Calibri"/>
              </a:rPr>
              <a:t> </a:t>
            </a:r>
            <a:r>
              <a:rPr sz="1800" spc="-15" dirty="0">
                <a:solidFill>
                  <a:srgbClr val="FFFFFF"/>
                </a:solidFill>
                <a:latin typeface="Calibri"/>
                <a:cs typeface="Calibri"/>
              </a:rPr>
              <a:t>station</a:t>
            </a:r>
            <a:endParaRPr sz="1800">
              <a:latin typeface="Calibri"/>
              <a:cs typeface="Calibri"/>
            </a:endParaRPr>
          </a:p>
        </p:txBody>
      </p:sp>
      <p:sp>
        <p:nvSpPr>
          <p:cNvPr id="8" name="object 8"/>
          <p:cNvSpPr/>
          <p:nvPr/>
        </p:nvSpPr>
        <p:spPr>
          <a:xfrm>
            <a:off x="4176521" y="2362961"/>
            <a:ext cx="2377440" cy="228600"/>
          </a:xfrm>
          <a:custGeom>
            <a:avLst/>
            <a:gdLst/>
            <a:ahLst/>
            <a:cxnLst/>
            <a:rect l="l" t="t" r="r" b="b"/>
            <a:pathLst>
              <a:path w="2377440" h="228600">
                <a:moveTo>
                  <a:pt x="2377439" y="0"/>
                </a:moveTo>
                <a:lnTo>
                  <a:pt x="0" y="0"/>
                </a:lnTo>
                <a:lnTo>
                  <a:pt x="0" y="228600"/>
                </a:lnTo>
                <a:lnTo>
                  <a:pt x="2377439" y="228600"/>
                </a:lnTo>
                <a:lnTo>
                  <a:pt x="2377439" y="0"/>
                </a:lnTo>
                <a:close/>
              </a:path>
            </a:pathLst>
          </a:custGeom>
          <a:solidFill>
            <a:srgbClr val="4F81BC"/>
          </a:solidFill>
        </p:spPr>
        <p:txBody>
          <a:bodyPr wrap="square" lIns="0" tIns="0" rIns="0" bIns="0" rtlCol="0"/>
          <a:lstStyle/>
          <a:p>
            <a:endParaRPr/>
          </a:p>
        </p:txBody>
      </p:sp>
      <p:sp>
        <p:nvSpPr>
          <p:cNvPr id="9" name="object 9"/>
          <p:cNvSpPr txBox="1"/>
          <p:nvPr/>
        </p:nvSpPr>
        <p:spPr>
          <a:xfrm>
            <a:off x="4176521" y="2362961"/>
            <a:ext cx="2377440" cy="228600"/>
          </a:xfrm>
          <a:prstGeom prst="rect">
            <a:avLst/>
          </a:prstGeom>
          <a:ln w="25907">
            <a:solidFill>
              <a:srgbClr val="385D89"/>
            </a:solidFill>
          </a:ln>
        </p:spPr>
        <p:txBody>
          <a:bodyPr vert="horz" wrap="square" lIns="0" tIns="0" rIns="0" bIns="0" rtlCol="0">
            <a:spAutoFit/>
          </a:bodyPr>
          <a:lstStyle/>
          <a:p>
            <a:pPr marL="106045">
              <a:lnSpc>
                <a:spcPts val="1800"/>
              </a:lnSpc>
            </a:pPr>
            <a:r>
              <a:rPr sz="1800" spc="-5" dirty="0">
                <a:solidFill>
                  <a:srgbClr val="FFFFFF"/>
                </a:solidFill>
                <a:latin typeface="Calibri"/>
                <a:cs typeface="Calibri"/>
              </a:rPr>
              <a:t>Wind</a:t>
            </a:r>
            <a:r>
              <a:rPr sz="1800" spc="-10" dirty="0">
                <a:solidFill>
                  <a:srgbClr val="FFFFFF"/>
                </a:solidFill>
                <a:latin typeface="Calibri"/>
                <a:cs typeface="Calibri"/>
              </a:rPr>
              <a:t> Energy</a:t>
            </a:r>
            <a:r>
              <a:rPr sz="1800" spc="-15" dirty="0">
                <a:solidFill>
                  <a:srgbClr val="FFFFFF"/>
                </a:solidFill>
                <a:latin typeface="Calibri"/>
                <a:cs typeface="Calibri"/>
              </a:rPr>
              <a:t> </a:t>
            </a:r>
            <a:r>
              <a:rPr sz="1800" spc="-10" dirty="0">
                <a:solidFill>
                  <a:srgbClr val="FFFFFF"/>
                </a:solidFill>
                <a:latin typeface="Calibri"/>
                <a:cs typeface="Calibri"/>
              </a:rPr>
              <a:t>Convertor</a:t>
            </a:r>
            <a:endParaRPr sz="1800">
              <a:latin typeface="Calibri"/>
              <a:cs typeface="Calibri"/>
            </a:endParaRPr>
          </a:p>
        </p:txBody>
      </p:sp>
      <p:grpSp>
        <p:nvGrpSpPr>
          <p:cNvPr id="10" name="object 10"/>
          <p:cNvGrpSpPr/>
          <p:nvPr/>
        </p:nvGrpSpPr>
        <p:grpSpPr>
          <a:xfrm>
            <a:off x="4163504" y="2654744"/>
            <a:ext cx="2403475" cy="254635"/>
            <a:chOff x="4163504" y="2654744"/>
            <a:chExt cx="2403475" cy="254635"/>
          </a:xfrm>
        </p:grpSpPr>
        <p:sp>
          <p:nvSpPr>
            <p:cNvPr id="11" name="object 11"/>
            <p:cNvSpPr/>
            <p:nvPr/>
          </p:nvSpPr>
          <p:spPr>
            <a:xfrm>
              <a:off x="4176521" y="2667762"/>
              <a:ext cx="2377440" cy="228600"/>
            </a:xfrm>
            <a:custGeom>
              <a:avLst/>
              <a:gdLst/>
              <a:ahLst/>
              <a:cxnLst/>
              <a:rect l="l" t="t" r="r" b="b"/>
              <a:pathLst>
                <a:path w="2377440" h="228600">
                  <a:moveTo>
                    <a:pt x="2377439" y="0"/>
                  </a:moveTo>
                  <a:lnTo>
                    <a:pt x="0" y="0"/>
                  </a:lnTo>
                  <a:lnTo>
                    <a:pt x="0" y="228600"/>
                  </a:lnTo>
                  <a:lnTo>
                    <a:pt x="2377439" y="228600"/>
                  </a:lnTo>
                  <a:lnTo>
                    <a:pt x="2377439" y="0"/>
                  </a:lnTo>
                  <a:close/>
                </a:path>
              </a:pathLst>
            </a:custGeom>
            <a:solidFill>
              <a:srgbClr val="4F81BC"/>
            </a:solidFill>
          </p:spPr>
          <p:txBody>
            <a:bodyPr wrap="square" lIns="0" tIns="0" rIns="0" bIns="0" rtlCol="0"/>
            <a:lstStyle/>
            <a:p>
              <a:endParaRPr/>
            </a:p>
          </p:txBody>
        </p:sp>
        <p:sp>
          <p:nvSpPr>
            <p:cNvPr id="12" name="object 12"/>
            <p:cNvSpPr/>
            <p:nvPr/>
          </p:nvSpPr>
          <p:spPr>
            <a:xfrm>
              <a:off x="4176521" y="2667762"/>
              <a:ext cx="2377440" cy="228600"/>
            </a:xfrm>
            <a:custGeom>
              <a:avLst/>
              <a:gdLst/>
              <a:ahLst/>
              <a:cxnLst/>
              <a:rect l="l" t="t" r="r" b="b"/>
              <a:pathLst>
                <a:path w="2377440" h="228600">
                  <a:moveTo>
                    <a:pt x="0" y="228600"/>
                  </a:moveTo>
                  <a:lnTo>
                    <a:pt x="2377439" y="228600"/>
                  </a:lnTo>
                  <a:lnTo>
                    <a:pt x="2377439" y="0"/>
                  </a:lnTo>
                  <a:lnTo>
                    <a:pt x="0" y="0"/>
                  </a:lnTo>
                  <a:lnTo>
                    <a:pt x="0" y="228600"/>
                  </a:lnTo>
                  <a:close/>
                </a:path>
              </a:pathLst>
            </a:custGeom>
            <a:ln w="25908">
              <a:solidFill>
                <a:srgbClr val="385D89"/>
              </a:solidFill>
            </a:ln>
          </p:spPr>
          <p:txBody>
            <a:bodyPr wrap="square" lIns="0" tIns="0" rIns="0" bIns="0" rtlCol="0"/>
            <a:lstStyle/>
            <a:p>
              <a:endParaRPr/>
            </a:p>
          </p:txBody>
        </p:sp>
      </p:grpSp>
      <p:sp>
        <p:nvSpPr>
          <p:cNvPr id="13" name="object 13"/>
          <p:cNvSpPr txBox="1"/>
          <p:nvPr/>
        </p:nvSpPr>
        <p:spPr>
          <a:xfrm>
            <a:off x="4419727" y="2616834"/>
            <a:ext cx="1889125" cy="299720"/>
          </a:xfrm>
          <a:prstGeom prst="rect">
            <a:avLst/>
          </a:prstGeom>
        </p:spPr>
        <p:txBody>
          <a:bodyPr vert="horz" wrap="square" lIns="0" tIns="12700" rIns="0" bIns="0" rtlCol="0">
            <a:spAutoFit/>
          </a:bodyPr>
          <a:lstStyle/>
          <a:p>
            <a:pPr marL="12700">
              <a:lnSpc>
                <a:spcPct val="100000"/>
              </a:lnSpc>
              <a:spcBef>
                <a:spcPts val="100"/>
              </a:spcBef>
            </a:pPr>
            <a:r>
              <a:rPr sz="1800" spc="-30" dirty="0">
                <a:solidFill>
                  <a:srgbClr val="FFFFFF"/>
                </a:solidFill>
                <a:latin typeface="Calibri"/>
                <a:cs typeface="Calibri"/>
              </a:rPr>
              <a:t>Wave</a:t>
            </a:r>
            <a:r>
              <a:rPr sz="1800" spc="-50" dirty="0">
                <a:solidFill>
                  <a:srgbClr val="FFFFFF"/>
                </a:solidFill>
                <a:latin typeface="Calibri"/>
                <a:cs typeface="Calibri"/>
              </a:rPr>
              <a:t> </a:t>
            </a:r>
            <a:r>
              <a:rPr sz="1800" spc="-15" dirty="0">
                <a:solidFill>
                  <a:srgbClr val="FFFFFF"/>
                </a:solidFill>
                <a:latin typeface="Calibri"/>
                <a:cs typeface="Calibri"/>
              </a:rPr>
              <a:t>Power</a:t>
            </a:r>
            <a:r>
              <a:rPr sz="1800" spc="-25" dirty="0">
                <a:solidFill>
                  <a:srgbClr val="FFFFFF"/>
                </a:solidFill>
                <a:latin typeface="Calibri"/>
                <a:cs typeface="Calibri"/>
              </a:rPr>
              <a:t> </a:t>
            </a:r>
            <a:r>
              <a:rPr sz="1800" spc="-10" dirty="0">
                <a:solidFill>
                  <a:srgbClr val="FFFFFF"/>
                </a:solidFill>
                <a:latin typeface="Calibri"/>
                <a:cs typeface="Calibri"/>
              </a:rPr>
              <a:t>Station</a:t>
            </a:r>
            <a:endParaRPr sz="1800">
              <a:latin typeface="Calibri"/>
              <a:cs typeface="Calibri"/>
            </a:endParaRPr>
          </a:p>
        </p:txBody>
      </p:sp>
      <p:grpSp>
        <p:nvGrpSpPr>
          <p:cNvPr id="14" name="object 14"/>
          <p:cNvGrpSpPr/>
          <p:nvPr/>
        </p:nvGrpSpPr>
        <p:grpSpPr>
          <a:xfrm>
            <a:off x="4163504" y="2959544"/>
            <a:ext cx="2403475" cy="254635"/>
            <a:chOff x="4163504" y="2959544"/>
            <a:chExt cx="2403475" cy="254635"/>
          </a:xfrm>
        </p:grpSpPr>
        <p:sp>
          <p:nvSpPr>
            <p:cNvPr id="15" name="object 15"/>
            <p:cNvSpPr/>
            <p:nvPr/>
          </p:nvSpPr>
          <p:spPr>
            <a:xfrm>
              <a:off x="4176521" y="2972562"/>
              <a:ext cx="2377440" cy="228600"/>
            </a:xfrm>
            <a:custGeom>
              <a:avLst/>
              <a:gdLst/>
              <a:ahLst/>
              <a:cxnLst/>
              <a:rect l="l" t="t" r="r" b="b"/>
              <a:pathLst>
                <a:path w="2377440" h="228600">
                  <a:moveTo>
                    <a:pt x="2377439" y="0"/>
                  </a:moveTo>
                  <a:lnTo>
                    <a:pt x="0" y="0"/>
                  </a:lnTo>
                  <a:lnTo>
                    <a:pt x="0" y="228600"/>
                  </a:lnTo>
                  <a:lnTo>
                    <a:pt x="2377439" y="228600"/>
                  </a:lnTo>
                  <a:lnTo>
                    <a:pt x="2377439" y="0"/>
                  </a:lnTo>
                  <a:close/>
                </a:path>
              </a:pathLst>
            </a:custGeom>
            <a:solidFill>
              <a:srgbClr val="4F81BC"/>
            </a:solidFill>
          </p:spPr>
          <p:txBody>
            <a:bodyPr wrap="square" lIns="0" tIns="0" rIns="0" bIns="0" rtlCol="0"/>
            <a:lstStyle/>
            <a:p>
              <a:endParaRPr/>
            </a:p>
          </p:txBody>
        </p:sp>
        <p:sp>
          <p:nvSpPr>
            <p:cNvPr id="16" name="object 16"/>
            <p:cNvSpPr/>
            <p:nvPr/>
          </p:nvSpPr>
          <p:spPr>
            <a:xfrm>
              <a:off x="4176521" y="2972562"/>
              <a:ext cx="2377440" cy="228600"/>
            </a:xfrm>
            <a:custGeom>
              <a:avLst/>
              <a:gdLst/>
              <a:ahLst/>
              <a:cxnLst/>
              <a:rect l="l" t="t" r="r" b="b"/>
              <a:pathLst>
                <a:path w="2377440" h="228600">
                  <a:moveTo>
                    <a:pt x="0" y="228600"/>
                  </a:moveTo>
                  <a:lnTo>
                    <a:pt x="2377439" y="228600"/>
                  </a:lnTo>
                  <a:lnTo>
                    <a:pt x="2377439" y="0"/>
                  </a:lnTo>
                  <a:lnTo>
                    <a:pt x="0" y="0"/>
                  </a:lnTo>
                  <a:lnTo>
                    <a:pt x="0" y="228600"/>
                  </a:lnTo>
                  <a:close/>
                </a:path>
              </a:pathLst>
            </a:custGeom>
            <a:ln w="25908">
              <a:solidFill>
                <a:srgbClr val="385D89"/>
              </a:solidFill>
            </a:ln>
          </p:spPr>
          <p:txBody>
            <a:bodyPr wrap="square" lIns="0" tIns="0" rIns="0" bIns="0" rtlCol="0"/>
            <a:lstStyle/>
            <a:p>
              <a:endParaRPr/>
            </a:p>
          </p:txBody>
        </p:sp>
      </p:grpSp>
      <p:sp>
        <p:nvSpPr>
          <p:cNvPr id="17" name="object 17"/>
          <p:cNvSpPr txBox="1"/>
          <p:nvPr/>
        </p:nvSpPr>
        <p:spPr>
          <a:xfrm>
            <a:off x="4453254" y="2921634"/>
            <a:ext cx="182118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Calibri"/>
                <a:cs typeface="Calibri"/>
              </a:rPr>
              <a:t>Sea</a:t>
            </a:r>
            <a:r>
              <a:rPr sz="1800" spc="-35" dirty="0">
                <a:solidFill>
                  <a:srgbClr val="FFFFFF"/>
                </a:solidFill>
                <a:latin typeface="Calibri"/>
                <a:cs typeface="Calibri"/>
              </a:rPr>
              <a:t> </a:t>
            </a:r>
            <a:r>
              <a:rPr sz="1800" spc="-10" dirty="0">
                <a:solidFill>
                  <a:srgbClr val="FFFFFF"/>
                </a:solidFill>
                <a:latin typeface="Calibri"/>
                <a:cs typeface="Calibri"/>
              </a:rPr>
              <a:t>Current</a:t>
            </a:r>
            <a:r>
              <a:rPr sz="1800" spc="-25" dirty="0">
                <a:solidFill>
                  <a:srgbClr val="FFFFFF"/>
                </a:solidFill>
                <a:latin typeface="Calibri"/>
                <a:cs typeface="Calibri"/>
              </a:rPr>
              <a:t> </a:t>
            </a:r>
            <a:r>
              <a:rPr sz="1800" spc="-10" dirty="0">
                <a:solidFill>
                  <a:srgbClr val="FFFFFF"/>
                </a:solidFill>
                <a:latin typeface="Calibri"/>
                <a:cs typeface="Calibri"/>
              </a:rPr>
              <a:t>Station</a:t>
            </a:r>
            <a:endParaRPr sz="1800">
              <a:latin typeface="Calibri"/>
              <a:cs typeface="Calibri"/>
            </a:endParaRPr>
          </a:p>
        </p:txBody>
      </p:sp>
      <p:grpSp>
        <p:nvGrpSpPr>
          <p:cNvPr id="18" name="object 18"/>
          <p:cNvGrpSpPr/>
          <p:nvPr/>
        </p:nvGrpSpPr>
        <p:grpSpPr>
          <a:xfrm>
            <a:off x="3767264" y="3264344"/>
            <a:ext cx="2799715" cy="254635"/>
            <a:chOff x="3767264" y="3264344"/>
            <a:chExt cx="2799715" cy="254635"/>
          </a:xfrm>
        </p:grpSpPr>
        <p:sp>
          <p:nvSpPr>
            <p:cNvPr id="19" name="object 19"/>
            <p:cNvSpPr/>
            <p:nvPr/>
          </p:nvSpPr>
          <p:spPr>
            <a:xfrm>
              <a:off x="3780282" y="3277362"/>
              <a:ext cx="2773680" cy="228600"/>
            </a:xfrm>
            <a:custGeom>
              <a:avLst/>
              <a:gdLst/>
              <a:ahLst/>
              <a:cxnLst/>
              <a:rect l="l" t="t" r="r" b="b"/>
              <a:pathLst>
                <a:path w="2773679" h="228600">
                  <a:moveTo>
                    <a:pt x="2773680" y="0"/>
                  </a:moveTo>
                  <a:lnTo>
                    <a:pt x="0" y="0"/>
                  </a:lnTo>
                  <a:lnTo>
                    <a:pt x="0" y="228600"/>
                  </a:lnTo>
                  <a:lnTo>
                    <a:pt x="2773680" y="228600"/>
                  </a:lnTo>
                  <a:lnTo>
                    <a:pt x="2773680" y="0"/>
                  </a:lnTo>
                  <a:close/>
                </a:path>
              </a:pathLst>
            </a:custGeom>
            <a:solidFill>
              <a:srgbClr val="4F81BC"/>
            </a:solidFill>
          </p:spPr>
          <p:txBody>
            <a:bodyPr wrap="square" lIns="0" tIns="0" rIns="0" bIns="0" rtlCol="0"/>
            <a:lstStyle/>
            <a:p>
              <a:endParaRPr/>
            </a:p>
          </p:txBody>
        </p:sp>
        <p:sp>
          <p:nvSpPr>
            <p:cNvPr id="20" name="object 20"/>
            <p:cNvSpPr/>
            <p:nvPr/>
          </p:nvSpPr>
          <p:spPr>
            <a:xfrm>
              <a:off x="3780282" y="3277362"/>
              <a:ext cx="2773680" cy="228600"/>
            </a:xfrm>
            <a:custGeom>
              <a:avLst/>
              <a:gdLst/>
              <a:ahLst/>
              <a:cxnLst/>
              <a:rect l="l" t="t" r="r" b="b"/>
              <a:pathLst>
                <a:path w="2773679" h="228600">
                  <a:moveTo>
                    <a:pt x="0" y="228600"/>
                  </a:moveTo>
                  <a:lnTo>
                    <a:pt x="2773680" y="228600"/>
                  </a:lnTo>
                  <a:lnTo>
                    <a:pt x="2773680" y="0"/>
                  </a:lnTo>
                  <a:lnTo>
                    <a:pt x="0" y="0"/>
                  </a:lnTo>
                  <a:lnTo>
                    <a:pt x="0" y="228600"/>
                  </a:lnTo>
                  <a:close/>
                </a:path>
              </a:pathLst>
            </a:custGeom>
            <a:ln w="25908">
              <a:solidFill>
                <a:srgbClr val="385D89"/>
              </a:solidFill>
            </a:ln>
          </p:spPr>
          <p:txBody>
            <a:bodyPr wrap="square" lIns="0" tIns="0" rIns="0" bIns="0" rtlCol="0"/>
            <a:lstStyle/>
            <a:p>
              <a:endParaRPr/>
            </a:p>
          </p:txBody>
        </p:sp>
      </p:grpSp>
      <p:sp>
        <p:nvSpPr>
          <p:cNvPr id="21" name="object 21"/>
          <p:cNvSpPr txBox="1"/>
          <p:nvPr/>
        </p:nvSpPr>
        <p:spPr>
          <a:xfrm>
            <a:off x="3862832" y="3226434"/>
            <a:ext cx="260731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Calibri"/>
                <a:cs typeface="Calibri"/>
              </a:rPr>
              <a:t>Thermal</a:t>
            </a:r>
            <a:r>
              <a:rPr sz="1800" spc="-20" dirty="0">
                <a:solidFill>
                  <a:srgbClr val="FFFFFF"/>
                </a:solidFill>
                <a:latin typeface="Calibri"/>
                <a:cs typeface="Calibri"/>
              </a:rPr>
              <a:t> </a:t>
            </a:r>
            <a:r>
              <a:rPr sz="1800" spc="-5" dirty="0">
                <a:solidFill>
                  <a:srgbClr val="FFFFFF"/>
                </a:solidFill>
                <a:latin typeface="Calibri"/>
                <a:cs typeface="Calibri"/>
              </a:rPr>
              <a:t>Ocean</a:t>
            </a:r>
            <a:r>
              <a:rPr sz="1800" spc="-15" dirty="0">
                <a:solidFill>
                  <a:srgbClr val="FFFFFF"/>
                </a:solidFill>
                <a:latin typeface="Calibri"/>
                <a:cs typeface="Calibri"/>
              </a:rPr>
              <a:t> Power</a:t>
            </a:r>
            <a:r>
              <a:rPr sz="1800" dirty="0">
                <a:solidFill>
                  <a:srgbClr val="FFFFFF"/>
                </a:solidFill>
                <a:latin typeface="Calibri"/>
                <a:cs typeface="Calibri"/>
              </a:rPr>
              <a:t> </a:t>
            </a:r>
            <a:r>
              <a:rPr sz="1800" spc="-5" dirty="0">
                <a:solidFill>
                  <a:srgbClr val="FFFFFF"/>
                </a:solidFill>
                <a:latin typeface="Calibri"/>
                <a:cs typeface="Calibri"/>
              </a:rPr>
              <a:t>Plant</a:t>
            </a:r>
            <a:endParaRPr sz="1800">
              <a:latin typeface="Calibri"/>
              <a:cs typeface="Calibri"/>
            </a:endParaRPr>
          </a:p>
        </p:txBody>
      </p:sp>
      <p:grpSp>
        <p:nvGrpSpPr>
          <p:cNvPr id="22" name="object 22"/>
          <p:cNvGrpSpPr/>
          <p:nvPr/>
        </p:nvGrpSpPr>
        <p:grpSpPr>
          <a:xfrm>
            <a:off x="4011104" y="3569144"/>
            <a:ext cx="2403475" cy="254635"/>
            <a:chOff x="4011104" y="3569144"/>
            <a:chExt cx="2403475" cy="254635"/>
          </a:xfrm>
        </p:grpSpPr>
        <p:sp>
          <p:nvSpPr>
            <p:cNvPr id="23" name="object 23"/>
            <p:cNvSpPr/>
            <p:nvPr/>
          </p:nvSpPr>
          <p:spPr>
            <a:xfrm>
              <a:off x="4024121" y="3582162"/>
              <a:ext cx="2377440" cy="228600"/>
            </a:xfrm>
            <a:custGeom>
              <a:avLst/>
              <a:gdLst/>
              <a:ahLst/>
              <a:cxnLst/>
              <a:rect l="l" t="t" r="r" b="b"/>
              <a:pathLst>
                <a:path w="2377440" h="228600">
                  <a:moveTo>
                    <a:pt x="2377440" y="0"/>
                  </a:moveTo>
                  <a:lnTo>
                    <a:pt x="0" y="0"/>
                  </a:lnTo>
                  <a:lnTo>
                    <a:pt x="0" y="228600"/>
                  </a:lnTo>
                  <a:lnTo>
                    <a:pt x="2377440" y="228600"/>
                  </a:lnTo>
                  <a:lnTo>
                    <a:pt x="2377440" y="0"/>
                  </a:lnTo>
                  <a:close/>
                </a:path>
              </a:pathLst>
            </a:custGeom>
            <a:solidFill>
              <a:srgbClr val="4F81BC"/>
            </a:solidFill>
          </p:spPr>
          <p:txBody>
            <a:bodyPr wrap="square" lIns="0" tIns="0" rIns="0" bIns="0" rtlCol="0"/>
            <a:lstStyle/>
            <a:p>
              <a:endParaRPr/>
            </a:p>
          </p:txBody>
        </p:sp>
        <p:sp>
          <p:nvSpPr>
            <p:cNvPr id="24" name="object 24"/>
            <p:cNvSpPr/>
            <p:nvPr/>
          </p:nvSpPr>
          <p:spPr>
            <a:xfrm>
              <a:off x="4024121" y="3582162"/>
              <a:ext cx="2377440" cy="228600"/>
            </a:xfrm>
            <a:custGeom>
              <a:avLst/>
              <a:gdLst/>
              <a:ahLst/>
              <a:cxnLst/>
              <a:rect l="l" t="t" r="r" b="b"/>
              <a:pathLst>
                <a:path w="2377440" h="228600">
                  <a:moveTo>
                    <a:pt x="0" y="228600"/>
                  </a:moveTo>
                  <a:lnTo>
                    <a:pt x="2377440" y="228600"/>
                  </a:lnTo>
                  <a:lnTo>
                    <a:pt x="2377440" y="0"/>
                  </a:lnTo>
                  <a:lnTo>
                    <a:pt x="0" y="0"/>
                  </a:lnTo>
                  <a:lnTo>
                    <a:pt x="0" y="228600"/>
                  </a:lnTo>
                  <a:close/>
                </a:path>
              </a:pathLst>
            </a:custGeom>
            <a:ln w="25908">
              <a:solidFill>
                <a:srgbClr val="385D89"/>
              </a:solidFill>
            </a:ln>
          </p:spPr>
          <p:txBody>
            <a:bodyPr wrap="square" lIns="0" tIns="0" rIns="0" bIns="0" rtlCol="0"/>
            <a:lstStyle/>
            <a:p>
              <a:endParaRPr/>
            </a:p>
          </p:txBody>
        </p:sp>
      </p:grpSp>
      <p:sp>
        <p:nvSpPr>
          <p:cNvPr id="25" name="object 25"/>
          <p:cNvSpPr txBox="1"/>
          <p:nvPr/>
        </p:nvSpPr>
        <p:spPr>
          <a:xfrm>
            <a:off x="4328286" y="3530930"/>
            <a:ext cx="1767205" cy="30035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Calibri"/>
                <a:cs typeface="Calibri"/>
              </a:rPr>
              <a:t>Heat</a:t>
            </a:r>
            <a:r>
              <a:rPr sz="1800" spc="-35" dirty="0">
                <a:solidFill>
                  <a:srgbClr val="FFFFFF"/>
                </a:solidFill>
                <a:latin typeface="Calibri"/>
                <a:cs typeface="Calibri"/>
              </a:rPr>
              <a:t> </a:t>
            </a:r>
            <a:r>
              <a:rPr sz="1800" spc="-5" dirty="0">
                <a:solidFill>
                  <a:srgbClr val="FFFFFF"/>
                </a:solidFill>
                <a:latin typeface="Calibri"/>
                <a:cs typeface="Calibri"/>
              </a:rPr>
              <a:t>Pump</a:t>
            </a:r>
            <a:r>
              <a:rPr sz="1800" spc="-35" dirty="0">
                <a:solidFill>
                  <a:srgbClr val="FFFFFF"/>
                </a:solidFill>
                <a:latin typeface="Calibri"/>
                <a:cs typeface="Calibri"/>
              </a:rPr>
              <a:t> </a:t>
            </a:r>
            <a:r>
              <a:rPr sz="1800" spc="-10" dirty="0">
                <a:solidFill>
                  <a:srgbClr val="FFFFFF"/>
                </a:solidFill>
                <a:latin typeface="Calibri"/>
                <a:cs typeface="Calibri"/>
              </a:rPr>
              <a:t>Station</a:t>
            </a:r>
            <a:endParaRPr sz="1800">
              <a:latin typeface="Calibri"/>
              <a:cs typeface="Calibri"/>
            </a:endParaRPr>
          </a:p>
        </p:txBody>
      </p:sp>
      <p:sp>
        <p:nvSpPr>
          <p:cNvPr id="26" name="object 26"/>
          <p:cNvSpPr txBox="1"/>
          <p:nvPr/>
        </p:nvSpPr>
        <p:spPr>
          <a:xfrm>
            <a:off x="4252721" y="3963161"/>
            <a:ext cx="1767839" cy="228600"/>
          </a:xfrm>
          <a:prstGeom prst="rect">
            <a:avLst/>
          </a:prstGeom>
          <a:solidFill>
            <a:srgbClr val="4F81BC"/>
          </a:solidFill>
          <a:ln w="25907">
            <a:solidFill>
              <a:srgbClr val="385D89"/>
            </a:solidFill>
          </a:ln>
        </p:spPr>
        <p:txBody>
          <a:bodyPr vert="horz" wrap="square" lIns="0" tIns="0" rIns="0" bIns="0" rtlCol="0">
            <a:spAutoFit/>
          </a:bodyPr>
          <a:lstStyle/>
          <a:p>
            <a:pPr marL="235585">
              <a:lnSpc>
                <a:spcPts val="1800"/>
              </a:lnSpc>
            </a:pPr>
            <a:r>
              <a:rPr sz="1800" spc="-15" dirty="0">
                <a:solidFill>
                  <a:srgbClr val="FFFFFF"/>
                </a:solidFill>
                <a:latin typeface="Calibri"/>
                <a:cs typeface="Calibri"/>
              </a:rPr>
              <a:t>Power</a:t>
            </a:r>
            <a:r>
              <a:rPr sz="1800" spc="-35" dirty="0">
                <a:solidFill>
                  <a:srgbClr val="FFFFFF"/>
                </a:solidFill>
                <a:latin typeface="Calibri"/>
                <a:cs typeface="Calibri"/>
              </a:rPr>
              <a:t> </a:t>
            </a:r>
            <a:r>
              <a:rPr sz="1800" spc="-10" dirty="0">
                <a:solidFill>
                  <a:srgbClr val="FFFFFF"/>
                </a:solidFill>
                <a:latin typeface="Calibri"/>
                <a:cs typeface="Calibri"/>
              </a:rPr>
              <a:t>Station</a:t>
            </a:r>
            <a:endParaRPr sz="1800">
              <a:latin typeface="Calibri"/>
              <a:cs typeface="Calibri"/>
            </a:endParaRPr>
          </a:p>
        </p:txBody>
      </p:sp>
      <p:sp>
        <p:nvSpPr>
          <p:cNvPr id="27" name="object 27"/>
          <p:cNvSpPr/>
          <p:nvPr/>
        </p:nvSpPr>
        <p:spPr>
          <a:xfrm>
            <a:off x="4191761" y="4267961"/>
            <a:ext cx="1981200" cy="228600"/>
          </a:xfrm>
          <a:custGeom>
            <a:avLst/>
            <a:gdLst/>
            <a:ahLst/>
            <a:cxnLst/>
            <a:rect l="l" t="t" r="r" b="b"/>
            <a:pathLst>
              <a:path w="1981200" h="228600">
                <a:moveTo>
                  <a:pt x="1981200" y="0"/>
                </a:moveTo>
                <a:lnTo>
                  <a:pt x="0" y="0"/>
                </a:lnTo>
                <a:lnTo>
                  <a:pt x="0" y="228600"/>
                </a:lnTo>
                <a:lnTo>
                  <a:pt x="1981200" y="228600"/>
                </a:lnTo>
                <a:lnTo>
                  <a:pt x="1981200" y="0"/>
                </a:lnTo>
                <a:close/>
              </a:path>
            </a:pathLst>
          </a:custGeom>
          <a:solidFill>
            <a:srgbClr val="4F81BC"/>
          </a:solidFill>
        </p:spPr>
        <p:txBody>
          <a:bodyPr wrap="square" lIns="0" tIns="0" rIns="0" bIns="0" rtlCol="0"/>
          <a:lstStyle/>
          <a:p>
            <a:endParaRPr/>
          </a:p>
        </p:txBody>
      </p:sp>
      <p:sp>
        <p:nvSpPr>
          <p:cNvPr id="28" name="object 28"/>
          <p:cNvSpPr txBox="1"/>
          <p:nvPr/>
        </p:nvSpPr>
        <p:spPr>
          <a:xfrm>
            <a:off x="4191761" y="4267961"/>
            <a:ext cx="1981200" cy="228600"/>
          </a:xfrm>
          <a:prstGeom prst="rect">
            <a:avLst/>
          </a:prstGeom>
          <a:ln w="25907">
            <a:solidFill>
              <a:srgbClr val="385D89"/>
            </a:solidFill>
          </a:ln>
        </p:spPr>
        <p:txBody>
          <a:bodyPr vert="horz" wrap="square" lIns="0" tIns="0" rIns="0" bIns="0" rtlCol="0">
            <a:spAutoFit/>
          </a:bodyPr>
          <a:lstStyle/>
          <a:p>
            <a:pPr marL="116205">
              <a:lnSpc>
                <a:spcPts val="1800"/>
              </a:lnSpc>
            </a:pPr>
            <a:r>
              <a:rPr sz="1800" spc="-10" dirty="0">
                <a:solidFill>
                  <a:srgbClr val="FFFFFF"/>
                </a:solidFill>
                <a:latin typeface="Calibri"/>
                <a:cs typeface="Calibri"/>
              </a:rPr>
              <a:t>Conversion</a:t>
            </a:r>
            <a:r>
              <a:rPr sz="1800" spc="-50" dirty="0">
                <a:solidFill>
                  <a:srgbClr val="FFFFFF"/>
                </a:solidFill>
                <a:latin typeface="Calibri"/>
                <a:cs typeface="Calibri"/>
              </a:rPr>
              <a:t> </a:t>
            </a:r>
            <a:r>
              <a:rPr sz="1800" spc="-15" dirty="0">
                <a:solidFill>
                  <a:srgbClr val="FFFFFF"/>
                </a:solidFill>
                <a:latin typeface="Calibri"/>
                <a:cs typeface="Calibri"/>
              </a:rPr>
              <a:t>System</a:t>
            </a:r>
            <a:endParaRPr sz="1800">
              <a:latin typeface="Calibri"/>
              <a:cs typeface="Calibri"/>
            </a:endParaRPr>
          </a:p>
        </p:txBody>
      </p:sp>
      <p:sp>
        <p:nvSpPr>
          <p:cNvPr id="29" name="object 29"/>
          <p:cNvSpPr txBox="1"/>
          <p:nvPr/>
        </p:nvSpPr>
        <p:spPr>
          <a:xfrm>
            <a:off x="4328921" y="4801361"/>
            <a:ext cx="1767839" cy="228600"/>
          </a:xfrm>
          <a:prstGeom prst="rect">
            <a:avLst/>
          </a:prstGeom>
          <a:solidFill>
            <a:srgbClr val="4F81BC"/>
          </a:solidFill>
          <a:ln w="25907">
            <a:solidFill>
              <a:srgbClr val="385D89"/>
            </a:solidFill>
          </a:ln>
        </p:spPr>
        <p:txBody>
          <a:bodyPr vert="horz" wrap="square" lIns="0" tIns="0" rIns="0" bIns="0" rtlCol="0">
            <a:spAutoFit/>
          </a:bodyPr>
          <a:lstStyle/>
          <a:p>
            <a:pPr marL="180975">
              <a:lnSpc>
                <a:spcPts val="1800"/>
              </a:lnSpc>
            </a:pPr>
            <a:r>
              <a:rPr sz="1800" spc="-10" dirty="0">
                <a:solidFill>
                  <a:srgbClr val="FFFFFF"/>
                </a:solidFill>
                <a:latin typeface="Calibri"/>
                <a:cs typeface="Calibri"/>
              </a:rPr>
              <a:t>Photosynthesis</a:t>
            </a:r>
            <a:endParaRPr sz="1800">
              <a:latin typeface="Calibri"/>
              <a:cs typeface="Calibri"/>
            </a:endParaRPr>
          </a:p>
        </p:txBody>
      </p:sp>
      <p:sp>
        <p:nvSpPr>
          <p:cNvPr id="30" name="object 30"/>
          <p:cNvSpPr txBox="1"/>
          <p:nvPr/>
        </p:nvSpPr>
        <p:spPr>
          <a:xfrm>
            <a:off x="4344161" y="5106161"/>
            <a:ext cx="1752600" cy="228600"/>
          </a:xfrm>
          <a:prstGeom prst="rect">
            <a:avLst/>
          </a:prstGeom>
          <a:solidFill>
            <a:srgbClr val="4F81BC"/>
          </a:solidFill>
          <a:ln w="25907">
            <a:solidFill>
              <a:srgbClr val="385D89"/>
            </a:solidFill>
          </a:ln>
        </p:spPr>
        <p:txBody>
          <a:bodyPr vert="horz" wrap="square" lIns="0" tIns="0" rIns="0" bIns="0" rtlCol="0">
            <a:spAutoFit/>
          </a:bodyPr>
          <a:lstStyle/>
          <a:p>
            <a:pPr marL="401320">
              <a:lnSpc>
                <a:spcPts val="1800"/>
              </a:lnSpc>
            </a:pPr>
            <a:r>
              <a:rPr sz="1800" spc="-5" dirty="0">
                <a:solidFill>
                  <a:srgbClr val="FFFFFF"/>
                </a:solidFill>
                <a:latin typeface="Calibri"/>
                <a:cs typeface="Calibri"/>
              </a:rPr>
              <a:t>Solar</a:t>
            </a:r>
            <a:r>
              <a:rPr sz="1800" spc="-25" dirty="0">
                <a:solidFill>
                  <a:srgbClr val="FFFFFF"/>
                </a:solidFill>
                <a:latin typeface="Calibri"/>
                <a:cs typeface="Calibri"/>
              </a:rPr>
              <a:t> </a:t>
            </a:r>
            <a:r>
              <a:rPr sz="1800" spc="-10" dirty="0">
                <a:solidFill>
                  <a:srgbClr val="FFFFFF"/>
                </a:solidFill>
                <a:latin typeface="Calibri"/>
                <a:cs typeface="Calibri"/>
              </a:rPr>
              <a:t>Cells</a:t>
            </a:r>
            <a:endParaRPr sz="1800">
              <a:latin typeface="Calibri"/>
              <a:cs typeface="Calibri"/>
            </a:endParaRPr>
          </a:p>
        </p:txBody>
      </p:sp>
      <p:sp>
        <p:nvSpPr>
          <p:cNvPr id="31" name="object 31"/>
          <p:cNvSpPr txBox="1"/>
          <p:nvPr/>
        </p:nvSpPr>
        <p:spPr>
          <a:xfrm>
            <a:off x="4191761" y="5410961"/>
            <a:ext cx="1905000" cy="228600"/>
          </a:xfrm>
          <a:prstGeom prst="rect">
            <a:avLst/>
          </a:prstGeom>
          <a:solidFill>
            <a:srgbClr val="4F81BC"/>
          </a:solidFill>
          <a:ln w="25907">
            <a:solidFill>
              <a:srgbClr val="385D89"/>
            </a:solidFill>
          </a:ln>
        </p:spPr>
        <p:txBody>
          <a:bodyPr vert="horz" wrap="square" lIns="0" tIns="0" rIns="0" bIns="0" rtlCol="0">
            <a:spAutoFit/>
          </a:bodyPr>
          <a:lstStyle/>
          <a:p>
            <a:pPr>
              <a:lnSpc>
                <a:spcPts val="1800"/>
              </a:lnSpc>
            </a:pPr>
            <a:r>
              <a:rPr sz="1800" u="sng" dirty="0">
                <a:solidFill>
                  <a:srgbClr val="FFFFFF"/>
                </a:solidFill>
                <a:uFill>
                  <a:solidFill>
                    <a:srgbClr val="497DBA"/>
                  </a:solidFill>
                </a:uFill>
                <a:latin typeface="Calibri"/>
                <a:cs typeface="Calibri"/>
              </a:rPr>
              <a:t>                     </a:t>
            </a:r>
            <a:r>
              <a:rPr sz="1800" u="sng" spc="-100" dirty="0">
                <a:solidFill>
                  <a:srgbClr val="FFFFFF"/>
                </a:solidFill>
                <a:uFill>
                  <a:solidFill>
                    <a:srgbClr val="497DBA"/>
                  </a:solidFill>
                </a:uFill>
                <a:latin typeface="Calibri"/>
                <a:cs typeface="Calibri"/>
              </a:rPr>
              <a:t> </a:t>
            </a:r>
            <a:r>
              <a:rPr sz="1800" spc="165" dirty="0">
                <a:solidFill>
                  <a:srgbClr val="FFFFFF"/>
                </a:solidFill>
                <a:latin typeface="Calibri"/>
                <a:cs typeface="Calibri"/>
              </a:rPr>
              <a:t> </a:t>
            </a:r>
            <a:r>
              <a:rPr sz="1800" spc="-5" dirty="0">
                <a:solidFill>
                  <a:srgbClr val="FFFFFF"/>
                </a:solidFill>
                <a:latin typeface="Calibri"/>
                <a:cs typeface="Calibri"/>
              </a:rPr>
              <a:t>Thermal</a:t>
            </a:r>
            <a:r>
              <a:rPr sz="1800" spc="-20" dirty="0">
                <a:solidFill>
                  <a:srgbClr val="FFFFFF"/>
                </a:solidFill>
                <a:latin typeface="Calibri"/>
                <a:cs typeface="Calibri"/>
              </a:rPr>
              <a:t> </a:t>
            </a:r>
            <a:r>
              <a:rPr sz="1800" spc="-10" dirty="0">
                <a:solidFill>
                  <a:srgbClr val="FFFFFF"/>
                </a:solidFill>
                <a:latin typeface="Calibri"/>
                <a:cs typeface="Calibri"/>
              </a:rPr>
              <a:t>Collector</a:t>
            </a:r>
            <a:endParaRPr sz="1800">
              <a:latin typeface="Calibri"/>
              <a:cs typeface="Calibri"/>
            </a:endParaRPr>
          </a:p>
        </p:txBody>
      </p:sp>
      <p:sp>
        <p:nvSpPr>
          <p:cNvPr id="32" name="object 32"/>
          <p:cNvSpPr txBox="1"/>
          <p:nvPr/>
        </p:nvSpPr>
        <p:spPr>
          <a:xfrm>
            <a:off x="4252721" y="5715761"/>
            <a:ext cx="1996439" cy="228600"/>
          </a:xfrm>
          <a:prstGeom prst="rect">
            <a:avLst/>
          </a:prstGeom>
          <a:solidFill>
            <a:srgbClr val="4F81BC"/>
          </a:solidFill>
          <a:ln w="25907">
            <a:solidFill>
              <a:srgbClr val="385D89"/>
            </a:solidFill>
          </a:ln>
        </p:spPr>
        <p:txBody>
          <a:bodyPr vert="horz" wrap="square" lIns="0" tIns="0" rIns="0" bIns="0" rtlCol="0">
            <a:spAutoFit/>
          </a:bodyPr>
          <a:lstStyle/>
          <a:p>
            <a:pPr marL="100330">
              <a:lnSpc>
                <a:spcPts val="1800"/>
              </a:lnSpc>
            </a:pPr>
            <a:r>
              <a:rPr sz="1800" spc="-5" dirty="0">
                <a:solidFill>
                  <a:srgbClr val="FFFFFF"/>
                </a:solidFill>
                <a:latin typeface="Calibri"/>
                <a:cs typeface="Calibri"/>
              </a:rPr>
              <a:t>Tidal</a:t>
            </a:r>
            <a:r>
              <a:rPr sz="1800" spc="-25" dirty="0">
                <a:solidFill>
                  <a:srgbClr val="FFFFFF"/>
                </a:solidFill>
                <a:latin typeface="Calibri"/>
                <a:cs typeface="Calibri"/>
              </a:rPr>
              <a:t> </a:t>
            </a:r>
            <a:r>
              <a:rPr sz="1800" spc="-15" dirty="0">
                <a:solidFill>
                  <a:srgbClr val="FFFFFF"/>
                </a:solidFill>
                <a:latin typeface="Calibri"/>
                <a:cs typeface="Calibri"/>
              </a:rPr>
              <a:t>Power</a:t>
            </a:r>
            <a:r>
              <a:rPr sz="1800" spc="-20" dirty="0">
                <a:solidFill>
                  <a:srgbClr val="FFFFFF"/>
                </a:solidFill>
                <a:latin typeface="Calibri"/>
                <a:cs typeface="Calibri"/>
              </a:rPr>
              <a:t> </a:t>
            </a:r>
            <a:r>
              <a:rPr sz="1800" spc="-10" dirty="0">
                <a:solidFill>
                  <a:srgbClr val="FFFFFF"/>
                </a:solidFill>
                <a:latin typeface="Calibri"/>
                <a:cs typeface="Calibri"/>
              </a:rPr>
              <a:t>Station</a:t>
            </a:r>
            <a:endParaRPr sz="1800">
              <a:latin typeface="Calibri"/>
              <a:cs typeface="Calibri"/>
            </a:endParaRPr>
          </a:p>
        </p:txBody>
      </p:sp>
      <p:graphicFrame>
        <p:nvGraphicFramePr>
          <p:cNvPr id="33" name="object 33"/>
          <p:cNvGraphicFramePr>
            <a:graphicFrameLocks noGrp="1"/>
          </p:cNvGraphicFramePr>
          <p:nvPr/>
        </p:nvGraphicFramePr>
        <p:xfrm>
          <a:off x="76200" y="152400"/>
          <a:ext cx="8909050" cy="627379"/>
        </p:xfrm>
        <a:graphic>
          <a:graphicData uri="http://schemas.openxmlformats.org/drawingml/2006/table">
            <a:tbl>
              <a:tblPr firstRow="1" bandRow="1">
                <a:tableStyleId>{2D5ABB26-0587-4C30-8999-92F81FD0307C}</a:tableStyleId>
              </a:tblPr>
              <a:tblGrid>
                <a:gridCol w="1825625"/>
                <a:gridCol w="2209800"/>
                <a:gridCol w="3505200"/>
                <a:gridCol w="1368425"/>
              </a:tblGrid>
              <a:tr h="627379">
                <a:tc>
                  <a:txBody>
                    <a:bodyPr/>
                    <a:lstStyle/>
                    <a:p>
                      <a:pPr algn="ctr">
                        <a:lnSpc>
                          <a:spcPct val="100000"/>
                        </a:lnSpc>
                        <a:spcBef>
                          <a:spcPts val="275"/>
                        </a:spcBef>
                      </a:pPr>
                      <a:r>
                        <a:rPr sz="1800" b="1" dirty="0">
                          <a:solidFill>
                            <a:srgbClr val="FFFFFF"/>
                          </a:solidFill>
                          <a:latin typeface="Times New Roman"/>
                          <a:cs typeface="Times New Roman"/>
                        </a:rPr>
                        <a:t>Primary</a:t>
                      </a:r>
                      <a:r>
                        <a:rPr sz="1800" b="1" spc="-50" dirty="0">
                          <a:solidFill>
                            <a:srgbClr val="FFFFFF"/>
                          </a:solidFill>
                          <a:latin typeface="Times New Roman"/>
                          <a:cs typeface="Times New Roman"/>
                        </a:rPr>
                        <a:t> </a:t>
                      </a:r>
                      <a:r>
                        <a:rPr sz="1800" b="1" spc="-5" dirty="0">
                          <a:solidFill>
                            <a:srgbClr val="FFFFFF"/>
                          </a:solidFill>
                          <a:latin typeface="Times New Roman"/>
                          <a:cs typeface="Times New Roman"/>
                        </a:rPr>
                        <a:t>Energy</a:t>
                      </a:r>
                      <a:endParaRPr sz="1800">
                        <a:latin typeface="Times New Roman"/>
                        <a:cs typeface="Times New Roman"/>
                      </a:endParaRPr>
                    </a:p>
                    <a:p>
                      <a:pPr algn="ctr">
                        <a:lnSpc>
                          <a:spcPct val="100000"/>
                        </a:lnSpc>
                      </a:pPr>
                      <a:r>
                        <a:rPr sz="1800" b="1" spc="-10" dirty="0">
                          <a:solidFill>
                            <a:srgbClr val="FFFFFF"/>
                          </a:solidFill>
                          <a:latin typeface="Times New Roman"/>
                          <a:cs typeface="Times New Roman"/>
                        </a:rPr>
                        <a:t>Sources</a:t>
                      </a:r>
                      <a:endParaRPr sz="1800">
                        <a:latin typeface="Times New Roman"/>
                        <a:cs typeface="Times New Roman"/>
                      </a:endParaRPr>
                    </a:p>
                  </a:txBody>
                  <a:tcPr marL="0" marR="0" marT="34925" marB="0">
                    <a:lnL w="6350">
                      <a:solidFill>
                        <a:srgbClr val="FFFFFF"/>
                      </a:solidFill>
                      <a:prstDash val="solid"/>
                    </a:lnL>
                    <a:lnR w="12700">
                      <a:solidFill>
                        <a:srgbClr val="FFFFFF"/>
                      </a:solidFill>
                      <a:prstDash val="solid"/>
                    </a:lnR>
                    <a:lnT w="6350">
                      <a:solidFill>
                        <a:srgbClr val="FFFFFF"/>
                      </a:solidFill>
                      <a:prstDash val="solid"/>
                    </a:lnT>
                    <a:lnB w="19050">
                      <a:solidFill>
                        <a:srgbClr val="FFFFFF"/>
                      </a:solidFill>
                      <a:prstDash val="solid"/>
                    </a:lnB>
                    <a:solidFill>
                      <a:srgbClr val="4F81BC"/>
                    </a:solidFill>
                  </a:tcPr>
                </a:tc>
                <a:tc>
                  <a:txBody>
                    <a:bodyPr/>
                    <a:lstStyle/>
                    <a:p>
                      <a:pPr algn="ctr">
                        <a:lnSpc>
                          <a:spcPct val="100000"/>
                        </a:lnSpc>
                        <a:spcBef>
                          <a:spcPts val="275"/>
                        </a:spcBef>
                      </a:pPr>
                      <a:r>
                        <a:rPr sz="1800" b="1" spc="-5" dirty="0">
                          <a:solidFill>
                            <a:srgbClr val="FFFFFF"/>
                          </a:solidFill>
                          <a:latin typeface="Times New Roman"/>
                          <a:cs typeface="Times New Roman"/>
                        </a:rPr>
                        <a:t>Thermal</a:t>
                      </a:r>
                      <a:r>
                        <a:rPr sz="1800" b="1" spc="-20" dirty="0">
                          <a:solidFill>
                            <a:srgbClr val="FFFFFF"/>
                          </a:solidFill>
                          <a:latin typeface="Times New Roman"/>
                          <a:cs typeface="Times New Roman"/>
                        </a:rPr>
                        <a:t> </a:t>
                      </a:r>
                      <a:r>
                        <a:rPr sz="1800" b="1" spc="-5" dirty="0">
                          <a:solidFill>
                            <a:srgbClr val="FFFFFF"/>
                          </a:solidFill>
                          <a:latin typeface="Times New Roman"/>
                          <a:cs typeface="Times New Roman"/>
                        </a:rPr>
                        <a:t>Energy</a:t>
                      </a:r>
                      <a:endParaRPr sz="1800">
                        <a:latin typeface="Times New Roman"/>
                        <a:cs typeface="Times New Roman"/>
                      </a:endParaRPr>
                    </a:p>
                    <a:p>
                      <a:pPr marL="635" algn="ctr">
                        <a:lnSpc>
                          <a:spcPct val="100000"/>
                        </a:lnSpc>
                      </a:pPr>
                      <a:r>
                        <a:rPr sz="1800" b="1" spc="-5" dirty="0">
                          <a:solidFill>
                            <a:srgbClr val="FFFFFF"/>
                          </a:solidFill>
                          <a:latin typeface="Times New Roman"/>
                          <a:cs typeface="Times New Roman"/>
                        </a:rPr>
                        <a:t>Conversion</a:t>
                      </a:r>
                      <a:endParaRPr sz="1800">
                        <a:latin typeface="Times New Roman"/>
                        <a:cs typeface="Times New Roman"/>
                      </a:endParaRPr>
                    </a:p>
                  </a:txBody>
                  <a:tcPr marL="0" marR="0" marT="34925" marB="0">
                    <a:lnL w="12700">
                      <a:solidFill>
                        <a:srgbClr val="FFFFFF"/>
                      </a:solidFill>
                      <a:prstDash val="solid"/>
                    </a:lnL>
                    <a:lnR w="12700">
                      <a:solidFill>
                        <a:srgbClr val="FFFFFF"/>
                      </a:solidFill>
                      <a:prstDash val="solid"/>
                    </a:lnR>
                    <a:lnT w="6350">
                      <a:solidFill>
                        <a:srgbClr val="FFFFFF"/>
                      </a:solidFill>
                      <a:prstDash val="solid"/>
                    </a:lnT>
                    <a:lnB w="19050">
                      <a:solidFill>
                        <a:srgbClr val="FFFFFF"/>
                      </a:solidFill>
                      <a:prstDash val="solid"/>
                    </a:lnB>
                    <a:solidFill>
                      <a:srgbClr val="4F81BC"/>
                    </a:solidFill>
                  </a:tcPr>
                </a:tc>
                <a:tc>
                  <a:txBody>
                    <a:bodyPr/>
                    <a:lstStyle/>
                    <a:p>
                      <a:pPr marL="92075">
                        <a:lnSpc>
                          <a:spcPct val="100000"/>
                        </a:lnSpc>
                        <a:spcBef>
                          <a:spcPts val="275"/>
                        </a:spcBef>
                      </a:pPr>
                      <a:r>
                        <a:rPr sz="1800" b="1" spc="-5" dirty="0">
                          <a:solidFill>
                            <a:srgbClr val="FFFFFF"/>
                          </a:solidFill>
                          <a:latin typeface="Times New Roman"/>
                          <a:cs typeface="Times New Roman"/>
                        </a:rPr>
                        <a:t>Energy</a:t>
                      </a:r>
                      <a:r>
                        <a:rPr sz="1800" b="1" spc="-20" dirty="0">
                          <a:solidFill>
                            <a:srgbClr val="FFFFFF"/>
                          </a:solidFill>
                          <a:latin typeface="Times New Roman"/>
                          <a:cs typeface="Times New Roman"/>
                        </a:rPr>
                        <a:t> </a:t>
                      </a:r>
                      <a:r>
                        <a:rPr sz="1800" b="1" spc="-5" dirty="0">
                          <a:solidFill>
                            <a:srgbClr val="FFFFFF"/>
                          </a:solidFill>
                          <a:latin typeface="Times New Roman"/>
                          <a:cs typeface="Times New Roman"/>
                        </a:rPr>
                        <a:t>Conversion</a:t>
                      </a:r>
                      <a:r>
                        <a:rPr sz="1800" b="1" spc="-10" dirty="0">
                          <a:solidFill>
                            <a:srgbClr val="FFFFFF"/>
                          </a:solidFill>
                          <a:latin typeface="Times New Roman"/>
                          <a:cs typeface="Times New Roman"/>
                        </a:rPr>
                        <a:t> </a:t>
                      </a:r>
                      <a:r>
                        <a:rPr sz="1800" b="1" spc="-5" dirty="0">
                          <a:solidFill>
                            <a:srgbClr val="FFFFFF"/>
                          </a:solidFill>
                          <a:latin typeface="Times New Roman"/>
                          <a:cs typeface="Times New Roman"/>
                        </a:rPr>
                        <a:t>Process</a:t>
                      </a:r>
                      <a:endParaRPr sz="1800">
                        <a:latin typeface="Times New Roman"/>
                        <a:cs typeface="Times New Roman"/>
                      </a:endParaRPr>
                    </a:p>
                  </a:txBody>
                  <a:tcPr marL="0" marR="0" marT="34925" marB="0">
                    <a:lnL w="12700">
                      <a:solidFill>
                        <a:srgbClr val="FFFFFF"/>
                      </a:solidFill>
                      <a:prstDash val="solid"/>
                    </a:lnL>
                    <a:lnR w="12700">
                      <a:solidFill>
                        <a:srgbClr val="FFFFFF"/>
                      </a:solidFill>
                      <a:prstDash val="solid"/>
                    </a:lnR>
                    <a:lnT w="6350">
                      <a:solidFill>
                        <a:srgbClr val="FFFFFF"/>
                      </a:solidFill>
                      <a:prstDash val="solid"/>
                    </a:lnT>
                    <a:lnB w="19050">
                      <a:solidFill>
                        <a:srgbClr val="FFFFFF"/>
                      </a:solidFill>
                      <a:prstDash val="solid"/>
                    </a:lnB>
                    <a:solidFill>
                      <a:srgbClr val="4F81BC"/>
                    </a:solidFill>
                  </a:tcPr>
                </a:tc>
                <a:tc>
                  <a:txBody>
                    <a:bodyPr/>
                    <a:lstStyle/>
                    <a:p>
                      <a:pPr marL="1905" algn="ctr">
                        <a:lnSpc>
                          <a:spcPct val="100000"/>
                        </a:lnSpc>
                        <a:spcBef>
                          <a:spcPts val="275"/>
                        </a:spcBef>
                      </a:pPr>
                      <a:r>
                        <a:rPr sz="1800" b="1" spc="-5" dirty="0">
                          <a:solidFill>
                            <a:srgbClr val="FFFFFF"/>
                          </a:solidFill>
                          <a:latin typeface="Times New Roman"/>
                          <a:cs typeface="Times New Roman"/>
                        </a:rPr>
                        <a:t>Secondary</a:t>
                      </a:r>
                      <a:endParaRPr sz="1800">
                        <a:latin typeface="Times New Roman"/>
                        <a:cs typeface="Times New Roman"/>
                      </a:endParaRPr>
                    </a:p>
                    <a:p>
                      <a:pPr marL="1905" algn="ctr">
                        <a:lnSpc>
                          <a:spcPct val="100000"/>
                        </a:lnSpc>
                      </a:pPr>
                      <a:r>
                        <a:rPr sz="1800" b="1" dirty="0">
                          <a:solidFill>
                            <a:srgbClr val="FFFFFF"/>
                          </a:solidFill>
                          <a:latin typeface="Times New Roman"/>
                          <a:cs typeface="Times New Roman"/>
                        </a:rPr>
                        <a:t>Energy</a:t>
                      </a:r>
                      <a:endParaRPr sz="1800">
                        <a:latin typeface="Times New Roman"/>
                        <a:cs typeface="Times New Roman"/>
                      </a:endParaRPr>
                    </a:p>
                  </a:txBody>
                  <a:tcPr marL="0" marR="0" marT="34925" marB="0">
                    <a:lnL w="12700">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4F81BC"/>
                    </a:solidFill>
                  </a:tcPr>
                </a:tc>
              </a:tr>
            </a:tbl>
          </a:graphicData>
        </a:graphic>
      </p:graphicFrame>
      <p:sp>
        <p:nvSpPr>
          <p:cNvPr id="34" name="object 34"/>
          <p:cNvSpPr txBox="1"/>
          <p:nvPr/>
        </p:nvSpPr>
        <p:spPr>
          <a:xfrm>
            <a:off x="78739" y="903478"/>
            <a:ext cx="19894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Isotropic</a:t>
            </a:r>
            <a:r>
              <a:rPr sz="1800" spc="-75" dirty="0">
                <a:latin typeface="Times New Roman"/>
                <a:cs typeface="Times New Roman"/>
              </a:rPr>
              <a:t> </a:t>
            </a:r>
            <a:r>
              <a:rPr sz="1800" dirty="0">
                <a:latin typeface="Times New Roman"/>
                <a:cs typeface="Times New Roman"/>
              </a:rPr>
              <a:t>dissociation</a:t>
            </a:r>
            <a:endParaRPr sz="1800">
              <a:latin typeface="Times New Roman"/>
              <a:cs typeface="Times New Roman"/>
            </a:endParaRPr>
          </a:p>
        </p:txBody>
      </p:sp>
      <p:sp>
        <p:nvSpPr>
          <p:cNvPr id="35" name="object 35"/>
          <p:cNvSpPr txBox="1"/>
          <p:nvPr/>
        </p:nvSpPr>
        <p:spPr>
          <a:xfrm>
            <a:off x="2497031" y="903478"/>
            <a:ext cx="11049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Geothermal</a:t>
            </a:r>
            <a:endParaRPr sz="1800">
              <a:latin typeface="Times New Roman"/>
              <a:cs typeface="Times New Roman"/>
            </a:endParaRPr>
          </a:p>
        </p:txBody>
      </p:sp>
      <p:sp>
        <p:nvSpPr>
          <p:cNvPr id="36" name="object 36"/>
          <p:cNvSpPr txBox="1"/>
          <p:nvPr/>
        </p:nvSpPr>
        <p:spPr>
          <a:xfrm>
            <a:off x="78739" y="1177797"/>
            <a:ext cx="21329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at</a:t>
            </a:r>
            <a:r>
              <a:rPr sz="1800" spc="420" dirty="0">
                <a:latin typeface="Times New Roman"/>
                <a:cs typeface="Times New Roman"/>
              </a:rPr>
              <a:t> </a:t>
            </a:r>
            <a:r>
              <a:rPr sz="1800" dirty="0">
                <a:latin typeface="Times New Roman"/>
                <a:cs typeface="Times New Roman"/>
              </a:rPr>
              <a:t>the</a:t>
            </a:r>
            <a:r>
              <a:rPr sz="1800" spc="-30" dirty="0">
                <a:latin typeface="Times New Roman"/>
                <a:cs typeface="Times New Roman"/>
              </a:rPr>
              <a:t> </a:t>
            </a:r>
            <a:r>
              <a:rPr sz="1800" dirty="0">
                <a:latin typeface="Times New Roman"/>
                <a:cs typeface="Times New Roman"/>
              </a:rPr>
              <a:t>core</a:t>
            </a:r>
            <a:r>
              <a:rPr sz="1800" spc="-15" dirty="0">
                <a:latin typeface="Times New Roman"/>
                <a:cs typeface="Times New Roman"/>
              </a:rPr>
              <a:t> </a:t>
            </a:r>
            <a:r>
              <a:rPr sz="1800" dirty="0">
                <a:latin typeface="Times New Roman"/>
                <a:cs typeface="Times New Roman"/>
              </a:rPr>
              <a:t>of</a:t>
            </a:r>
            <a:r>
              <a:rPr sz="1800" spc="-25" dirty="0">
                <a:latin typeface="Times New Roman"/>
                <a:cs typeface="Times New Roman"/>
              </a:rPr>
              <a:t> </a:t>
            </a:r>
            <a:r>
              <a:rPr sz="1800" dirty="0">
                <a:latin typeface="Times New Roman"/>
                <a:cs typeface="Times New Roman"/>
              </a:rPr>
              <a:t>the</a:t>
            </a:r>
            <a:r>
              <a:rPr sz="1800" spc="-15" dirty="0">
                <a:latin typeface="Times New Roman"/>
                <a:cs typeface="Times New Roman"/>
              </a:rPr>
              <a:t> </a:t>
            </a:r>
            <a:r>
              <a:rPr sz="1800" dirty="0">
                <a:latin typeface="Times New Roman"/>
                <a:cs typeface="Times New Roman"/>
              </a:rPr>
              <a:t>earth</a:t>
            </a:r>
            <a:endParaRPr sz="1800">
              <a:latin typeface="Times New Roman"/>
              <a:cs typeface="Times New Roman"/>
            </a:endParaRPr>
          </a:p>
        </p:txBody>
      </p:sp>
      <p:sp>
        <p:nvSpPr>
          <p:cNvPr id="37" name="object 37"/>
          <p:cNvSpPr txBox="1"/>
          <p:nvPr/>
        </p:nvSpPr>
        <p:spPr>
          <a:xfrm>
            <a:off x="2080005" y="1726819"/>
            <a:ext cx="2052320" cy="299720"/>
          </a:xfrm>
          <a:prstGeom prst="rect">
            <a:avLst/>
          </a:prstGeom>
        </p:spPr>
        <p:txBody>
          <a:bodyPr vert="horz" wrap="square" lIns="0" tIns="12700" rIns="0" bIns="0" rtlCol="0">
            <a:spAutoFit/>
          </a:bodyPr>
          <a:lstStyle/>
          <a:p>
            <a:pPr marL="12700">
              <a:lnSpc>
                <a:spcPct val="100000"/>
              </a:lnSpc>
              <a:spcBef>
                <a:spcPts val="100"/>
              </a:spcBef>
              <a:tabLst>
                <a:tab pos="2038985" algn="l"/>
              </a:tabLst>
            </a:pPr>
            <a:r>
              <a:rPr sz="1800" dirty="0">
                <a:latin typeface="Times New Roman"/>
                <a:cs typeface="Times New Roman"/>
              </a:rPr>
              <a:t>Condensation</a:t>
            </a:r>
            <a:r>
              <a:rPr sz="1800" spc="-55" dirty="0">
                <a:latin typeface="Times New Roman"/>
                <a:cs typeface="Times New Roman"/>
              </a:rPr>
              <a:t> </a:t>
            </a:r>
            <a:r>
              <a:rPr sz="1800" dirty="0">
                <a:latin typeface="Times New Roman"/>
                <a:cs typeface="Times New Roman"/>
              </a:rPr>
              <a:t>Rai</a:t>
            </a:r>
            <a:r>
              <a:rPr sz="1800" strike="sngStrike" dirty="0">
                <a:latin typeface="Times New Roman"/>
                <a:cs typeface="Times New Roman"/>
              </a:rPr>
              <a:t>n	</a:t>
            </a:r>
            <a:endParaRPr sz="1800">
              <a:latin typeface="Times New Roman"/>
              <a:cs typeface="Times New Roman"/>
            </a:endParaRPr>
          </a:p>
        </p:txBody>
      </p:sp>
      <p:sp>
        <p:nvSpPr>
          <p:cNvPr id="38" name="object 38"/>
          <p:cNvSpPr txBox="1"/>
          <p:nvPr/>
        </p:nvSpPr>
        <p:spPr>
          <a:xfrm>
            <a:off x="2537205" y="2001139"/>
            <a:ext cx="75057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Mel</a:t>
            </a:r>
            <a:r>
              <a:rPr sz="1800" spc="5" dirty="0">
                <a:latin typeface="Times New Roman"/>
                <a:cs typeface="Times New Roman"/>
              </a:rPr>
              <a:t>t</a:t>
            </a:r>
            <a:r>
              <a:rPr sz="1800" spc="-5" dirty="0">
                <a:latin typeface="Times New Roman"/>
                <a:cs typeface="Times New Roman"/>
              </a:rPr>
              <a:t>ing</a:t>
            </a:r>
            <a:endParaRPr sz="1800">
              <a:latin typeface="Times New Roman"/>
              <a:cs typeface="Times New Roman"/>
            </a:endParaRPr>
          </a:p>
        </p:txBody>
      </p:sp>
      <p:sp>
        <p:nvSpPr>
          <p:cNvPr id="39" name="object 39"/>
          <p:cNvSpPr txBox="1"/>
          <p:nvPr/>
        </p:nvSpPr>
        <p:spPr>
          <a:xfrm>
            <a:off x="1723389" y="2275459"/>
            <a:ext cx="225361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Atmospheric</a:t>
            </a:r>
            <a:r>
              <a:rPr sz="1800" spc="-15" dirty="0">
                <a:latin typeface="Times New Roman"/>
                <a:cs typeface="Times New Roman"/>
              </a:rPr>
              <a:t> </a:t>
            </a:r>
            <a:r>
              <a:rPr sz="1800" spc="-5" dirty="0">
                <a:latin typeface="Times New Roman"/>
                <a:cs typeface="Times New Roman"/>
              </a:rPr>
              <a:t>Movement</a:t>
            </a:r>
            <a:endParaRPr sz="1800">
              <a:latin typeface="Times New Roman"/>
              <a:cs typeface="Times New Roman"/>
            </a:endParaRPr>
          </a:p>
        </p:txBody>
      </p:sp>
      <p:sp>
        <p:nvSpPr>
          <p:cNvPr id="40" name="object 40"/>
          <p:cNvSpPr txBox="1"/>
          <p:nvPr/>
        </p:nvSpPr>
        <p:spPr>
          <a:xfrm>
            <a:off x="2304033" y="2549778"/>
            <a:ext cx="1586230" cy="299720"/>
          </a:xfrm>
          <a:prstGeom prst="rect">
            <a:avLst/>
          </a:prstGeom>
        </p:spPr>
        <p:txBody>
          <a:bodyPr vert="horz" wrap="square" lIns="0" tIns="12700" rIns="0" bIns="0" rtlCol="0">
            <a:spAutoFit/>
          </a:bodyPr>
          <a:lstStyle/>
          <a:p>
            <a:pPr marL="12700">
              <a:lnSpc>
                <a:spcPct val="100000"/>
              </a:lnSpc>
              <a:spcBef>
                <a:spcPts val="100"/>
              </a:spcBef>
            </a:pPr>
            <a:r>
              <a:rPr sz="1800" spc="-40" dirty="0">
                <a:latin typeface="Times New Roman"/>
                <a:cs typeface="Times New Roman"/>
              </a:rPr>
              <a:t>Wave</a:t>
            </a:r>
            <a:r>
              <a:rPr sz="1800" spc="-55" dirty="0">
                <a:latin typeface="Times New Roman"/>
                <a:cs typeface="Times New Roman"/>
              </a:rPr>
              <a:t> </a:t>
            </a:r>
            <a:r>
              <a:rPr sz="1800" spc="-5" dirty="0">
                <a:latin typeface="Times New Roman"/>
                <a:cs typeface="Times New Roman"/>
              </a:rPr>
              <a:t>Movement</a:t>
            </a:r>
            <a:endParaRPr sz="1800">
              <a:latin typeface="Times New Roman"/>
              <a:cs typeface="Times New Roman"/>
            </a:endParaRPr>
          </a:p>
        </p:txBody>
      </p:sp>
      <p:sp>
        <p:nvSpPr>
          <p:cNvPr id="41" name="object 41"/>
          <p:cNvSpPr txBox="1"/>
          <p:nvPr/>
        </p:nvSpPr>
        <p:spPr>
          <a:xfrm>
            <a:off x="1621282" y="2824098"/>
            <a:ext cx="2230755" cy="848994"/>
          </a:xfrm>
          <a:prstGeom prst="rect">
            <a:avLst/>
          </a:prstGeom>
        </p:spPr>
        <p:txBody>
          <a:bodyPr vert="horz" wrap="square" lIns="0" tIns="12700" rIns="0" bIns="0" rtlCol="0">
            <a:spAutoFit/>
          </a:bodyPr>
          <a:lstStyle/>
          <a:p>
            <a:pPr marL="126364">
              <a:lnSpc>
                <a:spcPct val="100000"/>
              </a:lnSpc>
              <a:spcBef>
                <a:spcPts val="100"/>
              </a:spcBef>
              <a:tabLst>
                <a:tab pos="1027430" algn="l"/>
              </a:tabLst>
            </a:pPr>
            <a:r>
              <a:rPr sz="1800" u="sng" dirty="0">
                <a:uFill>
                  <a:solidFill>
                    <a:srgbClr val="497DBA"/>
                  </a:solidFill>
                </a:uFill>
                <a:latin typeface="Times New Roman"/>
                <a:cs typeface="Times New Roman"/>
              </a:rPr>
              <a:t> 	</a:t>
            </a:r>
            <a:r>
              <a:rPr sz="1800" spc="-5" dirty="0">
                <a:latin typeface="Times New Roman"/>
                <a:cs typeface="Times New Roman"/>
              </a:rPr>
              <a:t>Sea</a:t>
            </a:r>
            <a:r>
              <a:rPr sz="1800" spc="-55" dirty="0">
                <a:latin typeface="Times New Roman"/>
                <a:cs typeface="Times New Roman"/>
              </a:rPr>
              <a:t> </a:t>
            </a:r>
            <a:r>
              <a:rPr sz="1800" dirty="0">
                <a:latin typeface="Times New Roman"/>
                <a:cs typeface="Times New Roman"/>
              </a:rPr>
              <a:t>Currents</a:t>
            </a:r>
            <a:endParaRPr sz="1800">
              <a:latin typeface="Times New Roman"/>
              <a:cs typeface="Times New Roman"/>
            </a:endParaRPr>
          </a:p>
          <a:p>
            <a:pPr marL="12700">
              <a:lnSpc>
                <a:spcPct val="100000"/>
              </a:lnSpc>
              <a:tabLst>
                <a:tab pos="1878964" algn="l"/>
                <a:tab pos="2094864" algn="l"/>
              </a:tabLst>
            </a:pPr>
            <a:r>
              <a:rPr sz="1800" spc="-5" dirty="0">
                <a:latin typeface="Times New Roman"/>
                <a:cs typeface="Times New Roman"/>
              </a:rPr>
              <a:t>Heating</a:t>
            </a:r>
            <a:r>
              <a:rPr sz="1800" spc="-25" dirty="0">
                <a:latin typeface="Times New Roman"/>
                <a:cs typeface="Times New Roman"/>
              </a:rPr>
              <a:t> </a:t>
            </a:r>
            <a:r>
              <a:rPr sz="1800" dirty="0">
                <a:latin typeface="Times New Roman"/>
                <a:cs typeface="Times New Roman"/>
              </a:rPr>
              <a:t>of</a:t>
            </a:r>
            <a:r>
              <a:rPr sz="1800" spc="-15" dirty="0">
                <a:latin typeface="Times New Roman"/>
                <a:cs typeface="Times New Roman"/>
              </a:rPr>
              <a:t> earth’s	</a:t>
            </a:r>
            <a:r>
              <a:rPr sz="1800" u="sng" spc="-15" dirty="0">
                <a:uFill>
                  <a:solidFill>
                    <a:srgbClr val="497DBA"/>
                  </a:solidFill>
                </a:uFill>
                <a:latin typeface="Times New Roman"/>
                <a:cs typeface="Times New Roman"/>
              </a:rPr>
              <a:t> 	</a:t>
            </a:r>
            <a:endParaRPr sz="1800">
              <a:latin typeface="Times New Roman"/>
              <a:cs typeface="Times New Roman"/>
            </a:endParaRPr>
          </a:p>
          <a:p>
            <a:pPr marL="356870">
              <a:lnSpc>
                <a:spcPct val="100000"/>
              </a:lnSpc>
            </a:pPr>
            <a:r>
              <a:rPr sz="1800" dirty="0">
                <a:latin typeface="Times New Roman"/>
                <a:cs typeface="Times New Roman"/>
              </a:rPr>
              <a:t>surface</a:t>
            </a:r>
            <a:r>
              <a:rPr sz="1800" spc="-50" dirty="0">
                <a:latin typeface="Times New Roman"/>
                <a:cs typeface="Times New Roman"/>
              </a:rPr>
              <a:t> </a:t>
            </a:r>
            <a:r>
              <a:rPr sz="1800" spc="-5" dirty="0">
                <a:latin typeface="Times New Roman"/>
                <a:cs typeface="Times New Roman"/>
              </a:rPr>
              <a:t>and</a:t>
            </a:r>
            <a:endParaRPr sz="1800">
              <a:latin typeface="Times New Roman"/>
              <a:cs typeface="Times New Roman"/>
            </a:endParaRPr>
          </a:p>
        </p:txBody>
      </p:sp>
      <p:sp>
        <p:nvSpPr>
          <p:cNvPr id="42" name="object 42"/>
          <p:cNvSpPr txBox="1"/>
          <p:nvPr/>
        </p:nvSpPr>
        <p:spPr>
          <a:xfrm>
            <a:off x="1851405" y="3647313"/>
            <a:ext cx="141414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Times New Roman"/>
                <a:cs typeface="Times New Roman"/>
              </a:rPr>
              <a:t>the</a:t>
            </a:r>
            <a:r>
              <a:rPr sz="1800" spc="-70" dirty="0">
                <a:latin typeface="Times New Roman"/>
                <a:cs typeface="Times New Roman"/>
              </a:rPr>
              <a:t> </a:t>
            </a:r>
            <a:r>
              <a:rPr sz="1800" spc="-5" dirty="0">
                <a:latin typeface="Times New Roman"/>
                <a:cs typeface="Times New Roman"/>
              </a:rPr>
              <a:t>atmosphere </a:t>
            </a:r>
            <a:r>
              <a:rPr sz="1800" spc="-434" dirty="0">
                <a:latin typeface="Times New Roman"/>
                <a:cs typeface="Times New Roman"/>
              </a:rPr>
              <a:t> </a:t>
            </a:r>
            <a:r>
              <a:rPr sz="1800" dirty="0">
                <a:latin typeface="Times New Roman"/>
                <a:cs typeface="Times New Roman"/>
              </a:rPr>
              <a:t>Bio</a:t>
            </a:r>
            <a:r>
              <a:rPr sz="1800" spc="-85" dirty="0">
                <a:latin typeface="Times New Roman"/>
                <a:cs typeface="Times New Roman"/>
              </a:rPr>
              <a:t> </a:t>
            </a:r>
            <a:r>
              <a:rPr sz="1800" dirty="0">
                <a:latin typeface="Times New Roman"/>
                <a:cs typeface="Times New Roman"/>
              </a:rPr>
              <a:t>production</a:t>
            </a:r>
            <a:endParaRPr sz="1800">
              <a:latin typeface="Times New Roman"/>
              <a:cs typeface="Times New Roman"/>
            </a:endParaRPr>
          </a:p>
        </p:txBody>
      </p:sp>
      <p:sp>
        <p:nvSpPr>
          <p:cNvPr id="43" name="object 43"/>
          <p:cNvSpPr txBox="1"/>
          <p:nvPr/>
        </p:nvSpPr>
        <p:spPr>
          <a:xfrm>
            <a:off x="78739" y="5567883"/>
            <a:ext cx="2453640" cy="574040"/>
          </a:xfrm>
          <a:prstGeom prst="rect">
            <a:avLst/>
          </a:prstGeom>
        </p:spPr>
        <p:txBody>
          <a:bodyPr vert="horz" wrap="square" lIns="0" tIns="12700" rIns="0" bIns="0" rtlCol="0">
            <a:spAutoFit/>
          </a:bodyPr>
          <a:lstStyle/>
          <a:p>
            <a:pPr marL="68580" marR="5080" indent="-56515">
              <a:lnSpc>
                <a:spcPct val="100000"/>
              </a:lnSpc>
              <a:spcBef>
                <a:spcPts val="100"/>
              </a:spcBef>
              <a:tabLst>
                <a:tab pos="2440305" algn="l"/>
              </a:tabLst>
            </a:pPr>
            <a:r>
              <a:rPr sz="1800" dirty="0">
                <a:latin typeface="Times New Roman"/>
                <a:cs typeface="Times New Roman"/>
              </a:rPr>
              <a:t>Gravitational</a:t>
            </a:r>
            <a:r>
              <a:rPr sz="1800" spc="-100" dirty="0">
                <a:latin typeface="Times New Roman"/>
                <a:cs typeface="Times New Roman"/>
              </a:rPr>
              <a:t> </a:t>
            </a:r>
            <a:r>
              <a:rPr sz="1800" spc="-5" dirty="0">
                <a:latin typeface="Times New Roman"/>
                <a:cs typeface="Times New Roman"/>
              </a:rPr>
              <a:t>pu</a:t>
            </a:r>
            <a:r>
              <a:rPr sz="1800" u="sng" spc="-5" dirty="0">
                <a:uFill>
                  <a:solidFill>
                    <a:srgbClr val="497DBA"/>
                  </a:solidFill>
                </a:uFill>
                <a:latin typeface="Times New Roman"/>
                <a:cs typeface="Times New Roman"/>
              </a:rPr>
              <a:t>ll 	</a:t>
            </a:r>
            <a:r>
              <a:rPr sz="1800" dirty="0">
                <a:latin typeface="Times New Roman"/>
                <a:cs typeface="Times New Roman"/>
              </a:rPr>
              <a:t> </a:t>
            </a:r>
            <a:r>
              <a:rPr sz="1800" spc="-5" dirty="0">
                <a:latin typeface="Times New Roman"/>
                <a:cs typeface="Times New Roman"/>
              </a:rPr>
              <a:t>            </a:t>
            </a:r>
            <a:r>
              <a:rPr sz="1800" spc="60" dirty="0">
                <a:latin typeface="Times New Roman"/>
                <a:cs typeface="Times New Roman"/>
              </a:rPr>
              <a:t> </a:t>
            </a:r>
            <a:r>
              <a:rPr sz="1800" spc="-5" dirty="0">
                <a:latin typeface="Times New Roman"/>
                <a:cs typeface="Times New Roman"/>
              </a:rPr>
              <a:t>of</a:t>
            </a:r>
            <a:r>
              <a:rPr sz="1800" dirty="0">
                <a:latin typeface="Times New Roman"/>
                <a:cs typeface="Times New Roman"/>
              </a:rPr>
              <a:t> planets</a:t>
            </a:r>
            <a:endParaRPr sz="1800">
              <a:latin typeface="Times New Roman"/>
              <a:cs typeface="Times New Roman"/>
            </a:endParaRPr>
          </a:p>
        </p:txBody>
      </p:sp>
      <p:sp>
        <p:nvSpPr>
          <p:cNvPr id="44" name="object 44"/>
          <p:cNvSpPr txBox="1"/>
          <p:nvPr/>
        </p:nvSpPr>
        <p:spPr>
          <a:xfrm>
            <a:off x="2661852" y="5567883"/>
            <a:ext cx="514984" cy="299720"/>
          </a:xfrm>
          <a:prstGeom prst="rect">
            <a:avLst/>
          </a:prstGeom>
        </p:spPr>
        <p:txBody>
          <a:bodyPr vert="horz" wrap="square" lIns="0" tIns="12700" rIns="0" bIns="0" rtlCol="0">
            <a:spAutoFit/>
          </a:bodyPr>
          <a:lstStyle/>
          <a:p>
            <a:pPr marL="12700">
              <a:lnSpc>
                <a:spcPct val="100000"/>
              </a:lnSpc>
              <a:spcBef>
                <a:spcPts val="100"/>
              </a:spcBef>
            </a:pPr>
            <a:r>
              <a:rPr sz="1800" spc="-105" dirty="0">
                <a:latin typeface="Times New Roman"/>
                <a:cs typeface="Times New Roman"/>
              </a:rPr>
              <a:t>Tides</a:t>
            </a:r>
            <a:endParaRPr sz="1800">
              <a:latin typeface="Times New Roman"/>
              <a:cs typeface="Times New Roman"/>
            </a:endParaRPr>
          </a:p>
        </p:txBody>
      </p:sp>
      <p:grpSp>
        <p:nvGrpSpPr>
          <p:cNvPr id="45" name="object 45"/>
          <p:cNvGrpSpPr/>
          <p:nvPr/>
        </p:nvGrpSpPr>
        <p:grpSpPr>
          <a:xfrm>
            <a:off x="7912544" y="1283144"/>
            <a:ext cx="1214755" cy="1123315"/>
            <a:chOff x="7912544" y="1283144"/>
            <a:chExt cx="1214755" cy="1123315"/>
          </a:xfrm>
        </p:grpSpPr>
        <p:sp>
          <p:nvSpPr>
            <p:cNvPr id="46" name="object 46"/>
            <p:cNvSpPr/>
            <p:nvPr/>
          </p:nvSpPr>
          <p:spPr>
            <a:xfrm>
              <a:off x="7925561" y="1296162"/>
              <a:ext cx="1188720" cy="1097280"/>
            </a:xfrm>
            <a:custGeom>
              <a:avLst/>
              <a:gdLst/>
              <a:ahLst/>
              <a:cxnLst/>
              <a:rect l="l" t="t" r="r" b="b"/>
              <a:pathLst>
                <a:path w="1188720" h="1097280">
                  <a:moveTo>
                    <a:pt x="594360" y="0"/>
                  </a:moveTo>
                  <a:lnTo>
                    <a:pt x="545607" y="1818"/>
                  </a:lnTo>
                  <a:lnTo>
                    <a:pt x="497942" y="7180"/>
                  </a:lnTo>
                  <a:lnTo>
                    <a:pt x="451515" y="15943"/>
                  </a:lnTo>
                  <a:lnTo>
                    <a:pt x="406481" y="27968"/>
                  </a:lnTo>
                  <a:lnTo>
                    <a:pt x="362991" y="43112"/>
                  </a:lnTo>
                  <a:lnTo>
                    <a:pt x="321200" y="61235"/>
                  </a:lnTo>
                  <a:lnTo>
                    <a:pt x="281259" y="82194"/>
                  </a:lnTo>
                  <a:lnTo>
                    <a:pt x="243321" y="105850"/>
                  </a:lnTo>
                  <a:lnTo>
                    <a:pt x="207540" y="132061"/>
                  </a:lnTo>
                  <a:lnTo>
                    <a:pt x="174069" y="160686"/>
                  </a:lnTo>
                  <a:lnTo>
                    <a:pt x="143060" y="191584"/>
                  </a:lnTo>
                  <a:lnTo>
                    <a:pt x="114665" y="224613"/>
                  </a:lnTo>
                  <a:lnTo>
                    <a:pt x="89039" y="259632"/>
                  </a:lnTo>
                  <a:lnTo>
                    <a:pt x="66334" y="296501"/>
                  </a:lnTo>
                  <a:lnTo>
                    <a:pt x="46702" y="335077"/>
                  </a:lnTo>
                  <a:lnTo>
                    <a:pt x="30297" y="375220"/>
                  </a:lnTo>
                  <a:lnTo>
                    <a:pt x="17271" y="416790"/>
                  </a:lnTo>
                  <a:lnTo>
                    <a:pt x="7778" y="459643"/>
                  </a:lnTo>
                  <a:lnTo>
                    <a:pt x="1970" y="503640"/>
                  </a:lnTo>
                  <a:lnTo>
                    <a:pt x="0" y="548639"/>
                  </a:lnTo>
                  <a:lnTo>
                    <a:pt x="1970" y="593639"/>
                  </a:lnTo>
                  <a:lnTo>
                    <a:pt x="7778" y="637636"/>
                  </a:lnTo>
                  <a:lnTo>
                    <a:pt x="17271" y="680489"/>
                  </a:lnTo>
                  <a:lnTo>
                    <a:pt x="30297" y="722059"/>
                  </a:lnTo>
                  <a:lnTo>
                    <a:pt x="46702" y="762202"/>
                  </a:lnTo>
                  <a:lnTo>
                    <a:pt x="66334" y="800778"/>
                  </a:lnTo>
                  <a:lnTo>
                    <a:pt x="89039" y="837647"/>
                  </a:lnTo>
                  <a:lnTo>
                    <a:pt x="114665" y="872666"/>
                  </a:lnTo>
                  <a:lnTo>
                    <a:pt x="143060" y="905695"/>
                  </a:lnTo>
                  <a:lnTo>
                    <a:pt x="174069" y="936593"/>
                  </a:lnTo>
                  <a:lnTo>
                    <a:pt x="207540" y="965218"/>
                  </a:lnTo>
                  <a:lnTo>
                    <a:pt x="243321" y="991429"/>
                  </a:lnTo>
                  <a:lnTo>
                    <a:pt x="281259" y="1015085"/>
                  </a:lnTo>
                  <a:lnTo>
                    <a:pt x="321200" y="1036044"/>
                  </a:lnTo>
                  <a:lnTo>
                    <a:pt x="362991" y="1054167"/>
                  </a:lnTo>
                  <a:lnTo>
                    <a:pt x="406481" y="1069311"/>
                  </a:lnTo>
                  <a:lnTo>
                    <a:pt x="451515" y="1081336"/>
                  </a:lnTo>
                  <a:lnTo>
                    <a:pt x="497942" y="1090099"/>
                  </a:lnTo>
                  <a:lnTo>
                    <a:pt x="545607" y="1095461"/>
                  </a:lnTo>
                  <a:lnTo>
                    <a:pt x="594360" y="1097279"/>
                  </a:lnTo>
                  <a:lnTo>
                    <a:pt x="643112" y="1095461"/>
                  </a:lnTo>
                  <a:lnTo>
                    <a:pt x="690777" y="1090099"/>
                  </a:lnTo>
                  <a:lnTo>
                    <a:pt x="737204" y="1081336"/>
                  </a:lnTo>
                  <a:lnTo>
                    <a:pt x="782238" y="1069311"/>
                  </a:lnTo>
                  <a:lnTo>
                    <a:pt x="825728" y="1054167"/>
                  </a:lnTo>
                  <a:lnTo>
                    <a:pt x="867519" y="1036044"/>
                  </a:lnTo>
                  <a:lnTo>
                    <a:pt x="907460" y="1015085"/>
                  </a:lnTo>
                  <a:lnTo>
                    <a:pt x="945398" y="991429"/>
                  </a:lnTo>
                  <a:lnTo>
                    <a:pt x="981179" y="965218"/>
                  </a:lnTo>
                  <a:lnTo>
                    <a:pt x="1014650" y="936593"/>
                  </a:lnTo>
                  <a:lnTo>
                    <a:pt x="1045659" y="905695"/>
                  </a:lnTo>
                  <a:lnTo>
                    <a:pt x="1074054" y="872666"/>
                  </a:lnTo>
                  <a:lnTo>
                    <a:pt x="1099680" y="837647"/>
                  </a:lnTo>
                  <a:lnTo>
                    <a:pt x="1122385" y="800778"/>
                  </a:lnTo>
                  <a:lnTo>
                    <a:pt x="1142017" y="762202"/>
                  </a:lnTo>
                  <a:lnTo>
                    <a:pt x="1158422" y="722059"/>
                  </a:lnTo>
                  <a:lnTo>
                    <a:pt x="1171448" y="680489"/>
                  </a:lnTo>
                  <a:lnTo>
                    <a:pt x="1180941" y="637636"/>
                  </a:lnTo>
                  <a:lnTo>
                    <a:pt x="1186749" y="593639"/>
                  </a:lnTo>
                  <a:lnTo>
                    <a:pt x="1188720" y="548639"/>
                  </a:lnTo>
                  <a:lnTo>
                    <a:pt x="1186749" y="503640"/>
                  </a:lnTo>
                  <a:lnTo>
                    <a:pt x="1180941" y="459643"/>
                  </a:lnTo>
                  <a:lnTo>
                    <a:pt x="1171448" y="416790"/>
                  </a:lnTo>
                  <a:lnTo>
                    <a:pt x="1158422" y="375220"/>
                  </a:lnTo>
                  <a:lnTo>
                    <a:pt x="1142017" y="335077"/>
                  </a:lnTo>
                  <a:lnTo>
                    <a:pt x="1122385" y="296501"/>
                  </a:lnTo>
                  <a:lnTo>
                    <a:pt x="1099680" y="259632"/>
                  </a:lnTo>
                  <a:lnTo>
                    <a:pt x="1074054" y="224613"/>
                  </a:lnTo>
                  <a:lnTo>
                    <a:pt x="1045659" y="191584"/>
                  </a:lnTo>
                  <a:lnTo>
                    <a:pt x="1014650" y="160686"/>
                  </a:lnTo>
                  <a:lnTo>
                    <a:pt x="981179" y="132061"/>
                  </a:lnTo>
                  <a:lnTo>
                    <a:pt x="945398" y="105850"/>
                  </a:lnTo>
                  <a:lnTo>
                    <a:pt x="907460" y="82194"/>
                  </a:lnTo>
                  <a:lnTo>
                    <a:pt x="867519" y="61235"/>
                  </a:lnTo>
                  <a:lnTo>
                    <a:pt x="825728" y="43112"/>
                  </a:lnTo>
                  <a:lnTo>
                    <a:pt x="782238" y="27968"/>
                  </a:lnTo>
                  <a:lnTo>
                    <a:pt x="737204" y="15943"/>
                  </a:lnTo>
                  <a:lnTo>
                    <a:pt x="690777" y="7180"/>
                  </a:lnTo>
                  <a:lnTo>
                    <a:pt x="643112" y="1818"/>
                  </a:lnTo>
                  <a:lnTo>
                    <a:pt x="594360" y="0"/>
                  </a:lnTo>
                  <a:close/>
                </a:path>
              </a:pathLst>
            </a:custGeom>
            <a:solidFill>
              <a:srgbClr val="4F81BC"/>
            </a:solidFill>
          </p:spPr>
          <p:txBody>
            <a:bodyPr wrap="square" lIns="0" tIns="0" rIns="0" bIns="0" rtlCol="0"/>
            <a:lstStyle/>
            <a:p>
              <a:endParaRPr/>
            </a:p>
          </p:txBody>
        </p:sp>
        <p:sp>
          <p:nvSpPr>
            <p:cNvPr id="47" name="object 47"/>
            <p:cNvSpPr/>
            <p:nvPr/>
          </p:nvSpPr>
          <p:spPr>
            <a:xfrm>
              <a:off x="7925561" y="1296162"/>
              <a:ext cx="1188720" cy="1097280"/>
            </a:xfrm>
            <a:custGeom>
              <a:avLst/>
              <a:gdLst/>
              <a:ahLst/>
              <a:cxnLst/>
              <a:rect l="l" t="t" r="r" b="b"/>
              <a:pathLst>
                <a:path w="1188720" h="1097280">
                  <a:moveTo>
                    <a:pt x="0" y="548639"/>
                  </a:moveTo>
                  <a:lnTo>
                    <a:pt x="1970" y="503640"/>
                  </a:lnTo>
                  <a:lnTo>
                    <a:pt x="7778" y="459643"/>
                  </a:lnTo>
                  <a:lnTo>
                    <a:pt x="17271" y="416790"/>
                  </a:lnTo>
                  <a:lnTo>
                    <a:pt x="30297" y="375220"/>
                  </a:lnTo>
                  <a:lnTo>
                    <a:pt x="46702" y="335077"/>
                  </a:lnTo>
                  <a:lnTo>
                    <a:pt x="66334" y="296501"/>
                  </a:lnTo>
                  <a:lnTo>
                    <a:pt x="89039" y="259632"/>
                  </a:lnTo>
                  <a:lnTo>
                    <a:pt x="114665" y="224613"/>
                  </a:lnTo>
                  <a:lnTo>
                    <a:pt x="143060" y="191584"/>
                  </a:lnTo>
                  <a:lnTo>
                    <a:pt x="174069" y="160686"/>
                  </a:lnTo>
                  <a:lnTo>
                    <a:pt x="207540" y="132061"/>
                  </a:lnTo>
                  <a:lnTo>
                    <a:pt x="243321" y="105850"/>
                  </a:lnTo>
                  <a:lnTo>
                    <a:pt x="281259" y="82194"/>
                  </a:lnTo>
                  <a:lnTo>
                    <a:pt x="321200" y="61235"/>
                  </a:lnTo>
                  <a:lnTo>
                    <a:pt x="362991" y="43112"/>
                  </a:lnTo>
                  <a:lnTo>
                    <a:pt x="406481" y="27968"/>
                  </a:lnTo>
                  <a:lnTo>
                    <a:pt x="451515" y="15943"/>
                  </a:lnTo>
                  <a:lnTo>
                    <a:pt x="497942" y="7180"/>
                  </a:lnTo>
                  <a:lnTo>
                    <a:pt x="545607" y="1818"/>
                  </a:lnTo>
                  <a:lnTo>
                    <a:pt x="594360" y="0"/>
                  </a:lnTo>
                  <a:lnTo>
                    <a:pt x="643112" y="1818"/>
                  </a:lnTo>
                  <a:lnTo>
                    <a:pt x="690777" y="7180"/>
                  </a:lnTo>
                  <a:lnTo>
                    <a:pt x="737204" y="15943"/>
                  </a:lnTo>
                  <a:lnTo>
                    <a:pt x="782238" y="27968"/>
                  </a:lnTo>
                  <a:lnTo>
                    <a:pt x="825728" y="43112"/>
                  </a:lnTo>
                  <a:lnTo>
                    <a:pt x="867519" y="61235"/>
                  </a:lnTo>
                  <a:lnTo>
                    <a:pt x="907460" y="82194"/>
                  </a:lnTo>
                  <a:lnTo>
                    <a:pt x="945398" y="105850"/>
                  </a:lnTo>
                  <a:lnTo>
                    <a:pt x="981179" y="132061"/>
                  </a:lnTo>
                  <a:lnTo>
                    <a:pt x="1014650" y="160686"/>
                  </a:lnTo>
                  <a:lnTo>
                    <a:pt x="1045659" y="191584"/>
                  </a:lnTo>
                  <a:lnTo>
                    <a:pt x="1074054" y="224613"/>
                  </a:lnTo>
                  <a:lnTo>
                    <a:pt x="1099680" y="259632"/>
                  </a:lnTo>
                  <a:lnTo>
                    <a:pt x="1122385" y="296501"/>
                  </a:lnTo>
                  <a:lnTo>
                    <a:pt x="1142017" y="335077"/>
                  </a:lnTo>
                  <a:lnTo>
                    <a:pt x="1158422" y="375220"/>
                  </a:lnTo>
                  <a:lnTo>
                    <a:pt x="1171448" y="416790"/>
                  </a:lnTo>
                  <a:lnTo>
                    <a:pt x="1180941" y="459643"/>
                  </a:lnTo>
                  <a:lnTo>
                    <a:pt x="1186749" y="503640"/>
                  </a:lnTo>
                  <a:lnTo>
                    <a:pt x="1188720" y="548639"/>
                  </a:lnTo>
                  <a:lnTo>
                    <a:pt x="1186749" y="593639"/>
                  </a:lnTo>
                  <a:lnTo>
                    <a:pt x="1180941" y="637636"/>
                  </a:lnTo>
                  <a:lnTo>
                    <a:pt x="1171448" y="680489"/>
                  </a:lnTo>
                  <a:lnTo>
                    <a:pt x="1158422" y="722059"/>
                  </a:lnTo>
                  <a:lnTo>
                    <a:pt x="1142017" y="762202"/>
                  </a:lnTo>
                  <a:lnTo>
                    <a:pt x="1122385" y="800778"/>
                  </a:lnTo>
                  <a:lnTo>
                    <a:pt x="1099680" y="837647"/>
                  </a:lnTo>
                  <a:lnTo>
                    <a:pt x="1074054" y="872666"/>
                  </a:lnTo>
                  <a:lnTo>
                    <a:pt x="1045659" y="905695"/>
                  </a:lnTo>
                  <a:lnTo>
                    <a:pt x="1014650" y="936593"/>
                  </a:lnTo>
                  <a:lnTo>
                    <a:pt x="981179" y="965218"/>
                  </a:lnTo>
                  <a:lnTo>
                    <a:pt x="945398" y="991429"/>
                  </a:lnTo>
                  <a:lnTo>
                    <a:pt x="907460" y="1015085"/>
                  </a:lnTo>
                  <a:lnTo>
                    <a:pt x="867519" y="1036044"/>
                  </a:lnTo>
                  <a:lnTo>
                    <a:pt x="825728" y="1054167"/>
                  </a:lnTo>
                  <a:lnTo>
                    <a:pt x="782238" y="1069311"/>
                  </a:lnTo>
                  <a:lnTo>
                    <a:pt x="737204" y="1081336"/>
                  </a:lnTo>
                  <a:lnTo>
                    <a:pt x="690777" y="1090099"/>
                  </a:lnTo>
                  <a:lnTo>
                    <a:pt x="643112" y="1095461"/>
                  </a:lnTo>
                  <a:lnTo>
                    <a:pt x="594360" y="1097279"/>
                  </a:lnTo>
                  <a:lnTo>
                    <a:pt x="545607" y="1095461"/>
                  </a:lnTo>
                  <a:lnTo>
                    <a:pt x="497942" y="1090099"/>
                  </a:lnTo>
                  <a:lnTo>
                    <a:pt x="451515" y="1081336"/>
                  </a:lnTo>
                  <a:lnTo>
                    <a:pt x="406481" y="1069311"/>
                  </a:lnTo>
                  <a:lnTo>
                    <a:pt x="362991" y="1054167"/>
                  </a:lnTo>
                  <a:lnTo>
                    <a:pt x="321200" y="1036044"/>
                  </a:lnTo>
                  <a:lnTo>
                    <a:pt x="281259" y="1015085"/>
                  </a:lnTo>
                  <a:lnTo>
                    <a:pt x="243321" y="991429"/>
                  </a:lnTo>
                  <a:lnTo>
                    <a:pt x="207540" y="965218"/>
                  </a:lnTo>
                  <a:lnTo>
                    <a:pt x="174069" y="936593"/>
                  </a:lnTo>
                  <a:lnTo>
                    <a:pt x="143060" y="905695"/>
                  </a:lnTo>
                  <a:lnTo>
                    <a:pt x="114665" y="872666"/>
                  </a:lnTo>
                  <a:lnTo>
                    <a:pt x="89039" y="837647"/>
                  </a:lnTo>
                  <a:lnTo>
                    <a:pt x="66334" y="800778"/>
                  </a:lnTo>
                  <a:lnTo>
                    <a:pt x="46702" y="762202"/>
                  </a:lnTo>
                  <a:lnTo>
                    <a:pt x="30297" y="722059"/>
                  </a:lnTo>
                  <a:lnTo>
                    <a:pt x="17271" y="680489"/>
                  </a:lnTo>
                  <a:lnTo>
                    <a:pt x="7778" y="637636"/>
                  </a:lnTo>
                  <a:lnTo>
                    <a:pt x="1970" y="593639"/>
                  </a:lnTo>
                  <a:lnTo>
                    <a:pt x="0" y="548639"/>
                  </a:lnTo>
                  <a:close/>
                </a:path>
              </a:pathLst>
            </a:custGeom>
            <a:ln w="25908">
              <a:solidFill>
                <a:srgbClr val="385D89"/>
              </a:solidFill>
            </a:ln>
          </p:spPr>
          <p:txBody>
            <a:bodyPr wrap="square" lIns="0" tIns="0" rIns="0" bIns="0" rtlCol="0"/>
            <a:lstStyle/>
            <a:p>
              <a:endParaRPr/>
            </a:p>
          </p:txBody>
        </p:sp>
      </p:grpSp>
      <p:sp>
        <p:nvSpPr>
          <p:cNvPr id="48" name="object 48"/>
          <p:cNvSpPr txBox="1"/>
          <p:nvPr/>
        </p:nvSpPr>
        <p:spPr>
          <a:xfrm>
            <a:off x="8189721" y="1404873"/>
            <a:ext cx="659130" cy="848360"/>
          </a:xfrm>
          <a:prstGeom prst="rect">
            <a:avLst/>
          </a:prstGeom>
        </p:spPr>
        <p:txBody>
          <a:bodyPr vert="horz" wrap="square" lIns="0" tIns="12700" rIns="0" bIns="0" rtlCol="0">
            <a:spAutoFit/>
          </a:bodyPr>
          <a:lstStyle/>
          <a:p>
            <a:pPr marL="12065" marR="5080" indent="2540" algn="ctr">
              <a:lnSpc>
                <a:spcPct val="100000"/>
              </a:lnSpc>
              <a:spcBef>
                <a:spcPts val="100"/>
              </a:spcBef>
            </a:pPr>
            <a:r>
              <a:rPr sz="1800" spc="-5" dirty="0">
                <a:solidFill>
                  <a:srgbClr val="FFFFFF"/>
                </a:solidFill>
                <a:latin typeface="Calibri"/>
                <a:cs typeface="Calibri"/>
              </a:rPr>
              <a:t>Electri </a:t>
            </a:r>
            <a:r>
              <a:rPr sz="1800" spc="-395" dirty="0">
                <a:solidFill>
                  <a:srgbClr val="FFFFFF"/>
                </a:solidFill>
                <a:latin typeface="Calibri"/>
                <a:cs typeface="Calibri"/>
              </a:rPr>
              <a:t> </a:t>
            </a:r>
            <a:r>
              <a:rPr sz="1800" spc="-10" dirty="0">
                <a:solidFill>
                  <a:srgbClr val="FFFFFF"/>
                </a:solidFill>
                <a:latin typeface="Calibri"/>
                <a:cs typeface="Calibri"/>
              </a:rPr>
              <a:t>cal </a:t>
            </a:r>
            <a:r>
              <a:rPr sz="1800" spc="-5" dirty="0">
                <a:solidFill>
                  <a:srgbClr val="FFFFFF"/>
                </a:solidFill>
                <a:latin typeface="Calibri"/>
                <a:cs typeface="Calibri"/>
              </a:rPr>
              <a:t> Ene</a:t>
            </a:r>
            <a:r>
              <a:rPr sz="1800" spc="-25" dirty="0">
                <a:solidFill>
                  <a:srgbClr val="FFFFFF"/>
                </a:solidFill>
                <a:latin typeface="Calibri"/>
                <a:cs typeface="Calibri"/>
              </a:rPr>
              <a:t>r</a:t>
            </a:r>
            <a:r>
              <a:rPr sz="1800" dirty="0">
                <a:solidFill>
                  <a:srgbClr val="FFFFFF"/>
                </a:solidFill>
                <a:latin typeface="Calibri"/>
                <a:cs typeface="Calibri"/>
              </a:rPr>
              <a:t>gy</a:t>
            </a:r>
            <a:endParaRPr sz="1800">
              <a:latin typeface="Calibri"/>
              <a:cs typeface="Calibri"/>
            </a:endParaRPr>
          </a:p>
        </p:txBody>
      </p:sp>
      <p:sp>
        <p:nvSpPr>
          <p:cNvPr id="49" name="object 49"/>
          <p:cNvSpPr/>
          <p:nvPr/>
        </p:nvSpPr>
        <p:spPr>
          <a:xfrm>
            <a:off x="2057400" y="1066800"/>
            <a:ext cx="381000" cy="1905"/>
          </a:xfrm>
          <a:custGeom>
            <a:avLst/>
            <a:gdLst/>
            <a:ahLst/>
            <a:cxnLst/>
            <a:rect l="l" t="t" r="r" b="b"/>
            <a:pathLst>
              <a:path w="381000" h="1905">
                <a:moveTo>
                  <a:pt x="0" y="0"/>
                </a:moveTo>
                <a:lnTo>
                  <a:pt x="381000" y="1650"/>
                </a:lnTo>
              </a:path>
            </a:pathLst>
          </a:custGeom>
          <a:ln w="9144">
            <a:solidFill>
              <a:srgbClr val="497DBA"/>
            </a:solidFill>
          </a:ln>
        </p:spPr>
        <p:txBody>
          <a:bodyPr wrap="square" lIns="0" tIns="0" rIns="0" bIns="0" rtlCol="0"/>
          <a:lstStyle/>
          <a:p>
            <a:endParaRPr/>
          </a:p>
        </p:txBody>
      </p:sp>
      <p:grpSp>
        <p:nvGrpSpPr>
          <p:cNvPr id="50" name="object 50"/>
          <p:cNvGrpSpPr/>
          <p:nvPr/>
        </p:nvGrpSpPr>
        <p:grpSpPr>
          <a:xfrm>
            <a:off x="7912544" y="2959544"/>
            <a:ext cx="1214755" cy="1123315"/>
            <a:chOff x="7912544" y="2959544"/>
            <a:chExt cx="1214755" cy="1123315"/>
          </a:xfrm>
        </p:grpSpPr>
        <p:sp>
          <p:nvSpPr>
            <p:cNvPr id="51" name="object 51"/>
            <p:cNvSpPr/>
            <p:nvPr/>
          </p:nvSpPr>
          <p:spPr>
            <a:xfrm>
              <a:off x="7925561" y="2972562"/>
              <a:ext cx="1188720" cy="1097280"/>
            </a:xfrm>
            <a:custGeom>
              <a:avLst/>
              <a:gdLst/>
              <a:ahLst/>
              <a:cxnLst/>
              <a:rect l="l" t="t" r="r" b="b"/>
              <a:pathLst>
                <a:path w="1188720" h="1097279">
                  <a:moveTo>
                    <a:pt x="594360" y="0"/>
                  </a:moveTo>
                  <a:lnTo>
                    <a:pt x="545607" y="1818"/>
                  </a:lnTo>
                  <a:lnTo>
                    <a:pt x="497942" y="7180"/>
                  </a:lnTo>
                  <a:lnTo>
                    <a:pt x="451515" y="15943"/>
                  </a:lnTo>
                  <a:lnTo>
                    <a:pt x="406481" y="27968"/>
                  </a:lnTo>
                  <a:lnTo>
                    <a:pt x="362991" y="43112"/>
                  </a:lnTo>
                  <a:lnTo>
                    <a:pt x="321200" y="61235"/>
                  </a:lnTo>
                  <a:lnTo>
                    <a:pt x="281259" y="82194"/>
                  </a:lnTo>
                  <a:lnTo>
                    <a:pt x="243321" y="105850"/>
                  </a:lnTo>
                  <a:lnTo>
                    <a:pt x="207540" y="132061"/>
                  </a:lnTo>
                  <a:lnTo>
                    <a:pt x="174069" y="160686"/>
                  </a:lnTo>
                  <a:lnTo>
                    <a:pt x="143060" y="191584"/>
                  </a:lnTo>
                  <a:lnTo>
                    <a:pt x="114665" y="224613"/>
                  </a:lnTo>
                  <a:lnTo>
                    <a:pt x="89039" y="259632"/>
                  </a:lnTo>
                  <a:lnTo>
                    <a:pt x="66334" y="296501"/>
                  </a:lnTo>
                  <a:lnTo>
                    <a:pt x="46702" y="335077"/>
                  </a:lnTo>
                  <a:lnTo>
                    <a:pt x="30297" y="375220"/>
                  </a:lnTo>
                  <a:lnTo>
                    <a:pt x="17271" y="416790"/>
                  </a:lnTo>
                  <a:lnTo>
                    <a:pt x="7778" y="459643"/>
                  </a:lnTo>
                  <a:lnTo>
                    <a:pt x="1970" y="503640"/>
                  </a:lnTo>
                  <a:lnTo>
                    <a:pt x="0" y="548639"/>
                  </a:lnTo>
                  <a:lnTo>
                    <a:pt x="1970" y="593639"/>
                  </a:lnTo>
                  <a:lnTo>
                    <a:pt x="7778" y="637636"/>
                  </a:lnTo>
                  <a:lnTo>
                    <a:pt x="17271" y="680489"/>
                  </a:lnTo>
                  <a:lnTo>
                    <a:pt x="30297" y="722059"/>
                  </a:lnTo>
                  <a:lnTo>
                    <a:pt x="46702" y="762202"/>
                  </a:lnTo>
                  <a:lnTo>
                    <a:pt x="66334" y="800778"/>
                  </a:lnTo>
                  <a:lnTo>
                    <a:pt x="89039" y="837647"/>
                  </a:lnTo>
                  <a:lnTo>
                    <a:pt x="114665" y="872666"/>
                  </a:lnTo>
                  <a:lnTo>
                    <a:pt x="143060" y="905695"/>
                  </a:lnTo>
                  <a:lnTo>
                    <a:pt x="174069" y="936593"/>
                  </a:lnTo>
                  <a:lnTo>
                    <a:pt x="207540" y="965218"/>
                  </a:lnTo>
                  <a:lnTo>
                    <a:pt x="243321" y="991429"/>
                  </a:lnTo>
                  <a:lnTo>
                    <a:pt x="281259" y="1015085"/>
                  </a:lnTo>
                  <a:lnTo>
                    <a:pt x="321200" y="1036044"/>
                  </a:lnTo>
                  <a:lnTo>
                    <a:pt x="362991" y="1054167"/>
                  </a:lnTo>
                  <a:lnTo>
                    <a:pt x="406481" y="1069311"/>
                  </a:lnTo>
                  <a:lnTo>
                    <a:pt x="451515" y="1081336"/>
                  </a:lnTo>
                  <a:lnTo>
                    <a:pt x="497942" y="1090099"/>
                  </a:lnTo>
                  <a:lnTo>
                    <a:pt x="545607" y="1095461"/>
                  </a:lnTo>
                  <a:lnTo>
                    <a:pt x="594360" y="1097280"/>
                  </a:lnTo>
                  <a:lnTo>
                    <a:pt x="643112" y="1095461"/>
                  </a:lnTo>
                  <a:lnTo>
                    <a:pt x="690777" y="1090099"/>
                  </a:lnTo>
                  <a:lnTo>
                    <a:pt x="737204" y="1081336"/>
                  </a:lnTo>
                  <a:lnTo>
                    <a:pt x="782238" y="1069311"/>
                  </a:lnTo>
                  <a:lnTo>
                    <a:pt x="825728" y="1054167"/>
                  </a:lnTo>
                  <a:lnTo>
                    <a:pt x="867519" y="1036044"/>
                  </a:lnTo>
                  <a:lnTo>
                    <a:pt x="907460" y="1015085"/>
                  </a:lnTo>
                  <a:lnTo>
                    <a:pt x="945398" y="991429"/>
                  </a:lnTo>
                  <a:lnTo>
                    <a:pt x="981179" y="965218"/>
                  </a:lnTo>
                  <a:lnTo>
                    <a:pt x="1014650" y="936593"/>
                  </a:lnTo>
                  <a:lnTo>
                    <a:pt x="1045659" y="905695"/>
                  </a:lnTo>
                  <a:lnTo>
                    <a:pt x="1074054" y="872666"/>
                  </a:lnTo>
                  <a:lnTo>
                    <a:pt x="1099680" y="837647"/>
                  </a:lnTo>
                  <a:lnTo>
                    <a:pt x="1122385" y="800778"/>
                  </a:lnTo>
                  <a:lnTo>
                    <a:pt x="1142017" y="762202"/>
                  </a:lnTo>
                  <a:lnTo>
                    <a:pt x="1158422" y="722059"/>
                  </a:lnTo>
                  <a:lnTo>
                    <a:pt x="1171448" y="680489"/>
                  </a:lnTo>
                  <a:lnTo>
                    <a:pt x="1180941" y="637636"/>
                  </a:lnTo>
                  <a:lnTo>
                    <a:pt x="1186749" y="593639"/>
                  </a:lnTo>
                  <a:lnTo>
                    <a:pt x="1188720" y="548639"/>
                  </a:lnTo>
                  <a:lnTo>
                    <a:pt x="1186749" y="503640"/>
                  </a:lnTo>
                  <a:lnTo>
                    <a:pt x="1180941" y="459643"/>
                  </a:lnTo>
                  <a:lnTo>
                    <a:pt x="1171448" y="416790"/>
                  </a:lnTo>
                  <a:lnTo>
                    <a:pt x="1158422" y="375220"/>
                  </a:lnTo>
                  <a:lnTo>
                    <a:pt x="1142017" y="335077"/>
                  </a:lnTo>
                  <a:lnTo>
                    <a:pt x="1122385" y="296501"/>
                  </a:lnTo>
                  <a:lnTo>
                    <a:pt x="1099680" y="259632"/>
                  </a:lnTo>
                  <a:lnTo>
                    <a:pt x="1074054" y="224613"/>
                  </a:lnTo>
                  <a:lnTo>
                    <a:pt x="1045659" y="191584"/>
                  </a:lnTo>
                  <a:lnTo>
                    <a:pt x="1014650" y="160686"/>
                  </a:lnTo>
                  <a:lnTo>
                    <a:pt x="981179" y="132061"/>
                  </a:lnTo>
                  <a:lnTo>
                    <a:pt x="945398" y="105850"/>
                  </a:lnTo>
                  <a:lnTo>
                    <a:pt x="907460" y="82194"/>
                  </a:lnTo>
                  <a:lnTo>
                    <a:pt x="867519" y="61235"/>
                  </a:lnTo>
                  <a:lnTo>
                    <a:pt x="825728" y="43112"/>
                  </a:lnTo>
                  <a:lnTo>
                    <a:pt x="782238" y="27968"/>
                  </a:lnTo>
                  <a:lnTo>
                    <a:pt x="737204" y="15943"/>
                  </a:lnTo>
                  <a:lnTo>
                    <a:pt x="690777" y="7180"/>
                  </a:lnTo>
                  <a:lnTo>
                    <a:pt x="643112" y="1818"/>
                  </a:lnTo>
                  <a:lnTo>
                    <a:pt x="594360" y="0"/>
                  </a:lnTo>
                  <a:close/>
                </a:path>
              </a:pathLst>
            </a:custGeom>
            <a:solidFill>
              <a:srgbClr val="4F81BC"/>
            </a:solidFill>
          </p:spPr>
          <p:txBody>
            <a:bodyPr wrap="square" lIns="0" tIns="0" rIns="0" bIns="0" rtlCol="0"/>
            <a:lstStyle/>
            <a:p>
              <a:endParaRPr/>
            </a:p>
          </p:txBody>
        </p:sp>
        <p:sp>
          <p:nvSpPr>
            <p:cNvPr id="52" name="object 52"/>
            <p:cNvSpPr/>
            <p:nvPr/>
          </p:nvSpPr>
          <p:spPr>
            <a:xfrm>
              <a:off x="7925561" y="2972562"/>
              <a:ext cx="1188720" cy="1097280"/>
            </a:xfrm>
            <a:custGeom>
              <a:avLst/>
              <a:gdLst/>
              <a:ahLst/>
              <a:cxnLst/>
              <a:rect l="l" t="t" r="r" b="b"/>
              <a:pathLst>
                <a:path w="1188720" h="1097279">
                  <a:moveTo>
                    <a:pt x="0" y="548639"/>
                  </a:moveTo>
                  <a:lnTo>
                    <a:pt x="1970" y="503640"/>
                  </a:lnTo>
                  <a:lnTo>
                    <a:pt x="7778" y="459643"/>
                  </a:lnTo>
                  <a:lnTo>
                    <a:pt x="17271" y="416790"/>
                  </a:lnTo>
                  <a:lnTo>
                    <a:pt x="30297" y="375220"/>
                  </a:lnTo>
                  <a:lnTo>
                    <a:pt x="46702" y="335077"/>
                  </a:lnTo>
                  <a:lnTo>
                    <a:pt x="66334" y="296501"/>
                  </a:lnTo>
                  <a:lnTo>
                    <a:pt x="89039" y="259632"/>
                  </a:lnTo>
                  <a:lnTo>
                    <a:pt x="114665" y="224613"/>
                  </a:lnTo>
                  <a:lnTo>
                    <a:pt x="143060" y="191584"/>
                  </a:lnTo>
                  <a:lnTo>
                    <a:pt x="174069" y="160686"/>
                  </a:lnTo>
                  <a:lnTo>
                    <a:pt x="207540" y="132061"/>
                  </a:lnTo>
                  <a:lnTo>
                    <a:pt x="243321" y="105850"/>
                  </a:lnTo>
                  <a:lnTo>
                    <a:pt x="281259" y="82194"/>
                  </a:lnTo>
                  <a:lnTo>
                    <a:pt x="321200" y="61235"/>
                  </a:lnTo>
                  <a:lnTo>
                    <a:pt x="362991" y="43112"/>
                  </a:lnTo>
                  <a:lnTo>
                    <a:pt x="406481" y="27968"/>
                  </a:lnTo>
                  <a:lnTo>
                    <a:pt x="451515" y="15943"/>
                  </a:lnTo>
                  <a:lnTo>
                    <a:pt x="497942" y="7180"/>
                  </a:lnTo>
                  <a:lnTo>
                    <a:pt x="545607" y="1818"/>
                  </a:lnTo>
                  <a:lnTo>
                    <a:pt x="594360" y="0"/>
                  </a:lnTo>
                  <a:lnTo>
                    <a:pt x="643112" y="1818"/>
                  </a:lnTo>
                  <a:lnTo>
                    <a:pt x="690777" y="7180"/>
                  </a:lnTo>
                  <a:lnTo>
                    <a:pt x="737204" y="15943"/>
                  </a:lnTo>
                  <a:lnTo>
                    <a:pt x="782238" y="27968"/>
                  </a:lnTo>
                  <a:lnTo>
                    <a:pt x="825728" y="43112"/>
                  </a:lnTo>
                  <a:lnTo>
                    <a:pt x="867519" y="61235"/>
                  </a:lnTo>
                  <a:lnTo>
                    <a:pt x="907460" y="82194"/>
                  </a:lnTo>
                  <a:lnTo>
                    <a:pt x="945398" y="105850"/>
                  </a:lnTo>
                  <a:lnTo>
                    <a:pt x="981179" y="132061"/>
                  </a:lnTo>
                  <a:lnTo>
                    <a:pt x="1014650" y="160686"/>
                  </a:lnTo>
                  <a:lnTo>
                    <a:pt x="1045659" y="191584"/>
                  </a:lnTo>
                  <a:lnTo>
                    <a:pt x="1074054" y="224613"/>
                  </a:lnTo>
                  <a:lnTo>
                    <a:pt x="1099680" y="259632"/>
                  </a:lnTo>
                  <a:lnTo>
                    <a:pt x="1122385" y="296501"/>
                  </a:lnTo>
                  <a:lnTo>
                    <a:pt x="1142017" y="335077"/>
                  </a:lnTo>
                  <a:lnTo>
                    <a:pt x="1158422" y="375220"/>
                  </a:lnTo>
                  <a:lnTo>
                    <a:pt x="1171448" y="416790"/>
                  </a:lnTo>
                  <a:lnTo>
                    <a:pt x="1180941" y="459643"/>
                  </a:lnTo>
                  <a:lnTo>
                    <a:pt x="1186749" y="503640"/>
                  </a:lnTo>
                  <a:lnTo>
                    <a:pt x="1188720" y="548639"/>
                  </a:lnTo>
                  <a:lnTo>
                    <a:pt x="1186749" y="593639"/>
                  </a:lnTo>
                  <a:lnTo>
                    <a:pt x="1180941" y="637636"/>
                  </a:lnTo>
                  <a:lnTo>
                    <a:pt x="1171448" y="680489"/>
                  </a:lnTo>
                  <a:lnTo>
                    <a:pt x="1158422" y="722059"/>
                  </a:lnTo>
                  <a:lnTo>
                    <a:pt x="1142017" y="762202"/>
                  </a:lnTo>
                  <a:lnTo>
                    <a:pt x="1122385" y="800778"/>
                  </a:lnTo>
                  <a:lnTo>
                    <a:pt x="1099680" y="837647"/>
                  </a:lnTo>
                  <a:lnTo>
                    <a:pt x="1074054" y="872666"/>
                  </a:lnTo>
                  <a:lnTo>
                    <a:pt x="1045659" y="905695"/>
                  </a:lnTo>
                  <a:lnTo>
                    <a:pt x="1014650" y="936593"/>
                  </a:lnTo>
                  <a:lnTo>
                    <a:pt x="981179" y="965218"/>
                  </a:lnTo>
                  <a:lnTo>
                    <a:pt x="945398" y="991429"/>
                  </a:lnTo>
                  <a:lnTo>
                    <a:pt x="907460" y="1015085"/>
                  </a:lnTo>
                  <a:lnTo>
                    <a:pt x="867519" y="1036044"/>
                  </a:lnTo>
                  <a:lnTo>
                    <a:pt x="825728" y="1054167"/>
                  </a:lnTo>
                  <a:lnTo>
                    <a:pt x="782238" y="1069311"/>
                  </a:lnTo>
                  <a:lnTo>
                    <a:pt x="737204" y="1081336"/>
                  </a:lnTo>
                  <a:lnTo>
                    <a:pt x="690777" y="1090099"/>
                  </a:lnTo>
                  <a:lnTo>
                    <a:pt x="643112" y="1095461"/>
                  </a:lnTo>
                  <a:lnTo>
                    <a:pt x="594360" y="1097280"/>
                  </a:lnTo>
                  <a:lnTo>
                    <a:pt x="545607" y="1095461"/>
                  </a:lnTo>
                  <a:lnTo>
                    <a:pt x="497942" y="1090099"/>
                  </a:lnTo>
                  <a:lnTo>
                    <a:pt x="451515" y="1081336"/>
                  </a:lnTo>
                  <a:lnTo>
                    <a:pt x="406481" y="1069311"/>
                  </a:lnTo>
                  <a:lnTo>
                    <a:pt x="362991" y="1054167"/>
                  </a:lnTo>
                  <a:lnTo>
                    <a:pt x="321200" y="1036044"/>
                  </a:lnTo>
                  <a:lnTo>
                    <a:pt x="281259" y="1015085"/>
                  </a:lnTo>
                  <a:lnTo>
                    <a:pt x="243321" y="991429"/>
                  </a:lnTo>
                  <a:lnTo>
                    <a:pt x="207540" y="965218"/>
                  </a:lnTo>
                  <a:lnTo>
                    <a:pt x="174069" y="936593"/>
                  </a:lnTo>
                  <a:lnTo>
                    <a:pt x="143060" y="905695"/>
                  </a:lnTo>
                  <a:lnTo>
                    <a:pt x="114665" y="872666"/>
                  </a:lnTo>
                  <a:lnTo>
                    <a:pt x="89039" y="837647"/>
                  </a:lnTo>
                  <a:lnTo>
                    <a:pt x="66334" y="800778"/>
                  </a:lnTo>
                  <a:lnTo>
                    <a:pt x="46702" y="762202"/>
                  </a:lnTo>
                  <a:lnTo>
                    <a:pt x="30297" y="722059"/>
                  </a:lnTo>
                  <a:lnTo>
                    <a:pt x="17271" y="680489"/>
                  </a:lnTo>
                  <a:lnTo>
                    <a:pt x="7778" y="637636"/>
                  </a:lnTo>
                  <a:lnTo>
                    <a:pt x="1970" y="593639"/>
                  </a:lnTo>
                  <a:lnTo>
                    <a:pt x="0" y="548639"/>
                  </a:lnTo>
                  <a:close/>
                </a:path>
              </a:pathLst>
            </a:custGeom>
            <a:ln w="25908">
              <a:solidFill>
                <a:srgbClr val="385D89"/>
              </a:solidFill>
            </a:ln>
          </p:spPr>
          <p:txBody>
            <a:bodyPr wrap="square" lIns="0" tIns="0" rIns="0" bIns="0" rtlCol="0"/>
            <a:lstStyle/>
            <a:p>
              <a:endParaRPr/>
            </a:p>
          </p:txBody>
        </p:sp>
      </p:grpSp>
      <p:grpSp>
        <p:nvGrpSpPr>
          <p:cNvPr id="53" name="object 53"/>
          <p:cNvGrpSpPr/>
          <p:nvPr/>
        </p:nvGrpSpPr>
        <p:grpSpPr>
          <a:xfrm>
            <a:off x="3576828" y="909827"/>
            <a:ext cx="1228725" cy="391795"/>
            <a:chOff x="3576828" y="909827"/>
            <a:chExt cx="1228725" cy="391795"/>
          </a:xfrm>
        </p:grpSpPr>
        <p:sp>
          <p:nvSpPr>
            <p:cNvPr id="54" name="object 54"/>
            <p:cNvSpPr/>
            <p:nvPr/>
          </p:nvSpPr>
          <p:spPr>
            <a:xfrm>
              <a:off x="4113276" y="915923"/>
              <a:ext cx="3175" cy="381000"/>
            </a:xfrm>
            <a:custGeom>
              <a:avLst/>
              <a:gdLst/>
              <a:ahLst/>
              <a:cxnLst/>
              <a:rect l="l" t="t" r="r" b="b"/>
              <a:pathLst>
                <a:path w="3175" h="381000">
                  <a:moveTo>
                    <a:pt x="3175" y="0"/>
                  </a:moveTo>
                  <a:lnTo>
                    <a:pt x="0" y="381000"/>
                  </a:lnTo>
                </a:path>
              </a:pathLst>
            </a:custGeom>
            <a:ln w="9144">
              <a:solidFill>
                <a:srgbClr val="497DBA"/>
              </a:solidFill>
            </a:ln>
          </p:spPr>
          <p:txBody>
            <a:bodyPr wrap="square" lIns="0" tIns="0" rIns="0" bIns="0" rtlCol="0"/>
            <a:lstStyle/>
            <a:p>
              <a:endParaRPr/>
            </a:p>
          </p:txBody>
        </p:sp>
        <p:sp>
          <p:nvSpPr>
            <p:cNvPr id="55" name="object 55"/>
            <p:cNvSpPr/>
            <p:nvPr/>
          </p:nvSpPr>
          <p:spPr>
            <a:xfrm>
              <a:off x="3581400" y="914399"/>
              <a:ext cx="1219200" cy="382905"/>
            </a:xfrm>
            <a:custGeom>
              <a:avLst/>
              <a:gdLst/>
              <a:ahLst/>
              <a:cxnLst/>
              <a:rect l="l" t="t" r="r" b="b"/>
              <a:pathLst>
                <a:path w="1219200" h="382905">
                  <a:moveTo>
                    <a:pt x="533400" y="0"/>
                  </a:moveTo>
                  <a:lnTo>
                    <a:pt x="914400" y="1650"/>
                  </a:lnTo>
                </a:path>
                <a:path w="1219200" h="382905">
                  <a:moveTo>
                    <a:pt x="533400" y="381000"/>
                  </a:moveTo>
                  <a:lnTo>
                    <a:pt x="1219200" y="382650"/>
                  </a:lnTo>
                </a:path>
                <a:path w="1219200" h="382905">
                  <a:moveTo>
                    <a:pt x="0" y="152400"/>
                  </a:moveTo>
                  <a:lnTo>
                    <a:pt x="533400" y="154050"/>
                  </a:lnTo>
                </a:path>
              </a:pathLst>
            </a:custGeom>
            <a:ln w="9144">
              <a:solidFill>
                <a:srgbClr val="497DBA"/>
              </a:solidFill>
            </a:ln>
          </p:spPr>
          <p:txBody>
            <a:bodyPr wrap="square" lIns="0" tIns="0" rIns="0" bIns="0" rtlCol="0"/>
            <a:lstStyle/>
            <a:p>
              <a:endParaRPr/>
            </a:p>
          </p:txBody>
        </p:sp>
      </p:grpSp>
      <p:grpSp>
        <p:nvGrpSpPr>
          <p:cNvPr id="56" name="object 56"/>
          <p:cNvGrpSpPr/>
          <p:nvPr/>
        </p:nvGrpSpPr>
        <p:grpSpPr>
          <a:xfrm>
            <a:off x="64007" y="1900427"/>
            <a:ext cx="4268470" cy="3667125"/>
            <a:chOff x="64007" y="1900427"/>
            <a:chExt cx="4268470" cy="3667125"/>
          </a:xfrm>
        </p:grpSpPr>
        <p:sp>
          <p:nvSpPr>
            <p:cNvPr id="57" name="object 57"/>
            <p:cNvSpPr/>
            <p:nvPr/>
          </p:nvSpPr>
          <p:spPr>
            <a:xfrm>
              <a:off x="76961" y="2362961"/>
              <a:ext cx="1005840" cy="990600"/>
            </a:xfrm>
            <a:custGeom>
              <a:avLst/>
              <a:gdLst/>
              <a:ahLst/>
              <a:cxnLst/>
              <a:rect l="l" t="t" r="r" b="b"/>
              <a:pathLst>
                <a:path w="1005840" h="990600">
                  <a:moveTo>
                    <a:pt x="502919" y="0"/>
                  </a:moveTo>
                  <a:lnTo>
                    <a:pt x="0" y="0"/>
                  </a:lnTo>
                  <a:lnTo>
                    <a:pt x="0" y="990600"/>
                  </a:lnTo>
                  <a:lnTo>
                    <a:pt x="502919" y="990600"/>
                  </a:lnTo>
                  <a:lnTo>
                    <a:pt x="551353" y="988332"/>
                  </a:lnTo>
                  <a:lnTo>
                    <a:pt x="598484" y="981669"/>
                  </a:lnTo>
                  <a:lnTo>
                    <a:pt x="644102" y="970817"/>
                  </a:lnTo>
                  <a:lnTo>
                    <a:pt x="687997" y="955984"/>
                  </a:lnTo>
                  <a:lnTo>
                    <a:pt x="729956" y="937377"/>
                  </a:lnTo>
                  <a:lnTo>
                    <a:pt x="769770" y="915205"/>
                  </a:lnTo>
                  <a:lnTo>
                    <a:pt x="807228" y="889674"/>
                  </a:lnTo>
                  <a:lnTo>
                    <a:pt x="842119" y="860992"/>
                  </a:lnTo>
                  <a:lnTo>
                    <a:pt x="874231" y="829366"/>
                  </a:lnTo>
                  <a:lnTo>
                    <a:pt x="903356" y="795005"/>
                  </a:lnTo>
                  <a:lnTo>
                    <a:pt x="929281" y="758115"/>
                  </a:lnTo>
                  <a:lnTo>
                    <a:pt x="951795" y="718904"/>
                  </a:lnTo>
                  <a:lnTo>
                    <a:pt x="970689" y="677580"/>
                  </a:lnTo>
                  <a:lnTo>
                    <a:pt x="985751" y="634350"/>
                  </a:lnTo>
                  <a:lnTo>
                    <a:pt x="996771" y="589421"/>
                  </a:lnTo>
                  <a:lnTo>
                    <a:pt x="1003537" y="543002"/>
                  </a:lnTo>
                  <a:lnTo>
                    <a:pt x="1005840" y="495300"/>
                  </a:lnTo>
                  <a:lnTo>
                    <a:pt x="1003537" y="447597"/>
                  </a:lnTo>
                  <a:lnTo>
                    <a:pt x="996771" y="401178"/>
                  </a:lnTo>
                  <a:lnTo>
                    <a:pt x="985751" y="356249"/>
                  </a:lnTo>
                  <a:lnTo>
                    <a:pt x="970689" y="313019"/>
                  </a:lnTo>
                  <a:lnTo>
                    <a:pt x="951795" y="271695"/>
                  </a:lnTo>
                  <a:lnTo>
                    <a:pt x="929281" y="232484"/>
                  </a:lnTo>
                  <a:lnTo>
                    <a:pt x="903356" y="195594"/>
                  </a:lnTo>
                  <a:lnTo>
                    <a:pt x="874231" y="161233"/>
                  </a:lnTo>
                  <a:lnTo>
                    <a:pt x="842119" y="129607"/>
                  </a:lnTo>
                  <a:lnTo>
                    <a:pt x="807228" y="100925"/>
                  </a:lnTo>
                  <a:lnTo>
                    <a:pt x="769770" y="75394"/>
                  </a:lnTo>
                  <a:lnTo>
                    <a:pt x="729956" y="53222"/>
                  </a:lnTo>
                  <a:lnTo>
                    <a:pt x="687997" y="34615"/>
                  </a:lnTo>
                  <a:lnTo>
                    <a:pt x="644102" y="19782"/>
                  </a:lnTo>
                  <a:lnTo>
                    <a:pt x="598484" y="8930"/>
                  </a:lnTo>
                  <a:lnTo>
                    <a:pt x="551353" y="2267"/>
                  </a:lnTo>
                  <a:lnTo>
                    <a:pt x="502919" y="0"/>
                  </a:lnTo>
                  <a:close/>
                </a:path>
              </a:pathLst>
            </a:custGeom>
            <a:solidFill>
              <a:srgbClr val="4F81BC"/>
            </a:solidFill>
          </p:spPr>
          <p:txBody>
            <a:bodyPr wrap="square" lIns="0" tIns="0" rIns="0" bIns="0" rtlCol="0"/>
            <a:lstStyle/>
            <a:p>
              <a:endParaRPr/>
            </a:p>
          </p:txBody>
        </p:sp>
        <p:sp>
          <p:nvSpPr>
            <p:cNvPr id="58" name="object 58"/>
            <p:cNvSpPr/>
            <p:nvPr/>
          </p:nvSpPr>
          <p:spPr>
            <a:xfrm>
              <a:off x="76961" y="2362961"/>
              <a:ext cx="1005840" cy="990600"/>
            </a:xfrm>
            <a:custGeom>
              <a:avLst/>
              <a:gdLst/>
              <a:ahLst/>
              <a:cxnLst/>
              <a:rect l="l" t="t" r="r" b="b"/>
              <a:pathLst>
                <a:path w="1005840" h="990600">
                  <a:moveTo>
                    <a:pt x="0" y="0"/>
                  </a:moveTo>
                  <a:lnTo>
                    <a:pt x="502919" y="0"/>
                  </a:lnTo>
                  <a:lnTo>
                    <a:pt x="551353" y="2267"/>
                  </a:lnTo>
                  <a:lnTo>
                    <a:pt x="598484" y="8930"/>
                  </a:lnTo>
                  <a:lnTo>
                    <a:pt x="644102" y="19782"/>
                  </a:lnTo>
                  <a:lnTo>
                    <a:pt x="687997" y="34615"/>
                  </a:lnTo>
                  <a:lnTo>
                    <a:pt x="729956" y="53222"/>
                  </a:lnTo>
                  <a:lnTo>
                    <a:pt x="769770" y="75394"/>
                  </a:lnTo>
                  <a:lnTo>
                    <a:pt x="807228" y="100925"/>
                  </a:lnTo>
                  <a:lnTo>
                    <a:pt x="842119" y="129607"/>
                  </a:lnTo>
                  <a:lnTo>
                    <a:pt x="874231" y="161233"/>
                  </a:lnTo>
                  <a:lnTo>
                    <a:pt x="903356" y="195594"/>
                  </a:lnTo>
                  <a:lnTo>
                    <a:pt x="929281" y="232484"/>
                  </a:lnTo>
                  <a:lnTo>
                    <a:pt x="951795" y="271695"/>
                  </a:lnTo>
                  <a:lnTo>
                    <a:pt x="970689" y="313019"/>
                  </a:lnTo>
                  <a:lnTo>
                    <a:pt x="985751" y="356249"/>
                  </a:lnTo>
                  <a:lnTo>
                    <a:pt x="996771" y="401178"/>
                  </a:lnTo>
                  <a:lnTo>
                    <a:pt x="1003537" y="447597"/>
                  </a:lnTo>
                  <a:lnTo>
                    <a:pt x="1005840" y="495300"/>
                  </a:lnTo>
                  <a:lnTo>
                    <a:pt x="1003537" y="543002"/>
                  </a:lnTo>
                  <a:lnTo>
                    <a:pt x="996771" y="589421"/>
                  </a:lnTo>
                  <a:lnTo>
                    <a:pt x="985751" y="634350"/>
                  </a:lnTo>
                  <a:lnTo>
                    <a:pt x="970689" y="677580"/>
                  </a:lnTo>
                  <a:lnTo>
                    <a:pt x="951795" y="718904"/>
                  </a:lnTo>
                  <a:lnTo>
                    <a:pt x="929281" y="758115"/>
                  </a:lnTo>
                  <a:lnTo>
                    <a:pt x="903356" y="795005"/>
                  </a:lnTo>
                  <a:lnTo>
                    <a:pt x="874231" y="829366"/>
                  </a:lnTo>
                  <a:lnTo>
                    <a:pt x="842119" y="860992"/>
                  </a:lnTo>
                  <a:lnTo>
                    <a:pt x="807228" y="889674"/>
                  </a:lnTo>
                  <a:lnTo>
                    <a:pt x="769770" y="915205"/>
                  </a:lnTo>
                  <a:lnTo>
                    <a:pt x="729956" y="937377"/>
                  </a:lnTo>
                  <a:lnTo>
                    <a:pt x="687997" y="955984"/>
                  </a:lnTo>
                  <a:lnTo>
                    <a:pt x="644102" y="970817"/>
                  </a:lnTo>
                  <a:lnTo>
                    <a:pt x="598484" y="981669"/>
                  </a:lnTo>
                  <a:lnTo>
                    <a:pt x="551353" y="988332"/>
                  </a:lnTo>
                  <a:lnTo>
                    <a:pt x="502919" y="990600"/>
                  </a:lnTo>
                  <a:lnTo>
                    <a:pt x="0" y="990600"/>
                  </a:lnTo>
                  <a:lnTo>
                    <a:pt x="0" y="0"/>
                  </a:lnTo>
                  <a:close/>
                </a:path>
              </a:pathLst>
            </a:custGeom>
            <a:ln w="25908">
              <a:solidFill>
                <a:srgbClr val="385D89"/>
              </a:solidFill>
            </a:ln>
          </p:spPr>
          <p:txBody>
            <a:bodyPr wrap="square" lIns="0" tIns="0" rIns="0" bIns="0" rtlCol="0"/>
            <a:lstStyle/>
            <a:p>
              <a:endParaRPr/>
            </a:p>
          </p:txBody>
        </p:sp>
        <p:sp>
          <p:nvSpPr>
            <p:cNvPr id="59" name="object 59"/>
            <p:cNvSpPr/>
            <p:nvPr/>
          </p:nvSpPr>
          <p:spPr>
            <a:xfrm>
              <a:off x="1066799" y="5524499"/>
              <a:ext cx="3124200" cy="38100"/>
            </a:xfrm>
            <a:custGeom>
              <a:avLst/>
              <a:gdLst/>
              <a:ahLst/>
              <a:cxnLst/>
              <a:rect l="l" t="t" r="r" b="b"/>
              <a:pathLst>
                <a:path w="3124200" h="38100">
                  <a:moveTo>
                    <a:pt x="0" y="38100"/>
                  </a:moveTo>
                  <a:lnTo>
                    <a:pt x="3124200" y="0"/>
                  </a:lnTo>
                </a:path>
              </a:pathLst>
            </a:custGeom>
            <a:ln w="9144">
              <a:solidFill>
                <a:srgbClr val="497DBA"/>
              </a:solidFill>
            </a:ln>
          </p:spPr>
          <p:txBody>
            <a:bodyPr wrap="square" lIns="0" tIns="0" rIns="0" bIns="0" rtlCol="0"/>
            <a:lstStyle/>
            <a:p>
              <a:endParaRPr/>
            </a:p>
          </p:txBody>
        </p:sp>
        <p:sp>
          <p:nvSpPr>
            <p:cNvPr id="60" name="object 60"/>
            <p:cNvSpPr/>
            <p:nvPr/>
          </p:nvSpPr>
          <p:spPr>
            <a:xfrm>
              <a:off x="304799" y="3352800"/>
              <a:ext cx="762000" cy="2209800"/>
            </a:xfrm>
            <a:custGeom>
              <a:avLst/>
              <a:gdLst/>
              <a:ahLst/>
              <a:cxnLst/>
              <a:rect l="l" t="t" r="r" b="b"/>
              <a:pathLst>
                <a:path w="762000" h="2209800">
                  <a:moveTo>
                    <a:pt x="762000" y="2209800"/>
                  </a:moveTo>
                  <a:lnTo>
                    <a:pt x="0" y="0"/>
                  </a:lnTo>
                </a:path>
              </a:pathLst>
            </a:custGeom>
            <a:ln w="9144">
              <a:solidFill>
                <a:srgbClr val="497DBA"/>
              </a:solidFill>
            </a:ln>
          </p:spPr>
          <p:txBody>
            <a:bodyPr wrap="square" lIns="0" tIns="0" rIns="0" bIns="0" rtlCol="0"/>
            <a:lstStyle/>
            <a:p>
              <a:endParaRPr/>
            </a:p>
          </p:txBody>
        </p:sp>
        <p:sp>
          <p:nvSpPr>
            <p:cNvPr id="61" name="object 61"/>
            <p:cNvSpPr/>
            <p:nvPr/>
          </p:nvSpPr>
          <p:spPr>
            <a:xfrm>
              <a:off x="1219199" y="5257799"/>
              <a:ext cx="3048000" cy="1905"/>
            </a:xfrm>
            <a:custGeom>
              <a:avLst/>
              <a:gdLst/>
              <a:ahLst/>
              <a:cxnLst/>
              <a:rect l="l" t="t" r="r" b="b"/>
              <a:pathLst>
                <a:path w="3048000" h="1904">
                  <a:moveTo>
                    <a:pt x="0" y="0"/>
                  </a:moveTo>
                  <a:lnTo>
                    <a:pt x="3048000" y="1650"/>
                  </a:lnTo>
                </a:path>
              </a:pathLst>
            </a:custGeom>
            <a:ln w="9144">
              <a:solidFill>
                <a:srgbClr val="497DBA"/>
              </a:solidFill>
            </a:ln>
          </p:spPr>
          <p:txBody>
            <a:bodyPr wrap="square" lIns="0" tIns="0" rIns="0" bIns="0" rtlCol="0"/>
            <a:lstStyle/>
            <a:p>
              <a:endParaRPr/>
            </a:p>
          </p:txBody>
        </p:sp>
        <p:sp>
          <p:nvSpPr>
            <p:cNvPr id="62" name="object 62"/>
            <p:cNvSpPr/>
            <p:nvPr/>
          </p:nvSpPr>
          <p:spPr>
            <a:xfrm>
              <a:off x="579120" y="3352800"/>
              <a:ext cx="640080" cy="1905000"/>
            </a:xfrm>
            <a:custGeom>
              <a:avLst/>
              <a:gdLst/>
              <a:ahLst/>
              <a:cxnLst/>
              <a:rect l="l" t="t" r="r" b="b"/>
              <a:pathLst>
                <a:path w="640080" h="1905000">
                  <a:moveTo>
                    <a:pt x="639762" y="1905000"/>
                  </a:moveTo>
                  <a:lnTo>
                    <a:pt x="0" y="0"/>
                  </a:lnTo>
                </a:path>
              </a:pathLst>
            </a:custGeom>
            <a:ln w="9144">
              <a:solidFill>
                <a:srgbClr val="497DBA"/>
              </a:solidFill>
            </a:ln>
          </p:spPr>
          <p:txBody>
            <a:bodyPr wrap="square" lIns="0" tIns="0" rIns="0" bIns="0" rtlCol="0"/>
            <a:lstStyle/>
            <a:p>
              <a:endParaRPr/>
            </a:p>
          </p:txBody>
        </p:sp>
        <p:sp>
          <p:nvSpPr>
            <p:cNvPr id="63" name="object 63"/>
            <p:cNvSpPr/>
            <p:nvPr/>
          </p:nvSpPr>
          <p:spPr>
            <a:xfrm>
              <a:off x="1447799" y="3505200"/>
              <a:ext cx="2879725" cy="1409700"/>
            </a:xfrm>
            <a:custGeom>
              <a:avLst/>
              <a:gdLst/>
              <a:ahLst/>
              <a:cxnLst/>
              <a:rect l="l" t="t" r="r" b="b"/>
              <a:pathLst>
                <a:path w="2879725" h="1409700">
                  <a:moveTo>
                    <a:pt x="457200" y="1650"/>
                  </a:moveTo>
                  <a:lnTo>
                    <a:pt x="0" y="0"/>
                  </a:lnTo>
                </a:path>
                <a:path w="2879725" h="1409700">
                  <a:moveTo>
                    <a:pt x="0" y="608076"/>
                  </a:moveTo>
                  <a:lnTo>
                    <a:pt x="381000" y="609600"/>
                  </a:lnTo>
                </a:path>
                <a:path w="2879725" h="1409700">
                  <a:moveTo>
                    <a:pt x="0" y="1371600"/>
                  </a:moveTo>
                  <a:lnTo>
                    <a:pt x="2879725" y="1409700"/>
                  </a:lnTo>
                </a:path>
              </a:pathLst>
            </a:custGeom>
            <a:ln w="9144">
              <a:solidFill>
                <a:srgbClr val="497DBA"/>
              </a:solidFill>
            </a:ln>
          </p:spPr>
          <p:txBody>
            <a:bodyPr wrap="square" lIns="0" tIns="0" rIns="0" bIns="0" rtlCol="0"/>
            <a:lstStyle/>
            <a:p>
              <a:endParaRPr/>
            </a:p>
          </p:txBody>
        </p:sp>
        <p:sp>
          <p:nvSpPr>
            <p:cNvPr id="64" name="object 64"/>
            <p:cNvSpPr/>
            <p:nvPr/>
          </p:nvSpPr>
          <p:spPr>
            <a:xfrm>
              <a:off x="761999" y="3048000"/>
              <a:ext cx="685800" cy="1828800"/>
            </a:xfrm>
            <a:custGeom>
              <a:avLst/>
              <a:gdLst/>
              <a:ahLst/>
              <a:cxnLst/>
              <a:rect l="l" t="t" r="r" b="b"/>
              <a:pathLst>
                <a:path w="685800" h="1828800">
                  <a:moveTo>
                    <a:pt x="685800" y="1828800"/>
                  </a:moveTo>
                  <a:lnTo>
                    <a:pt x="0" y="228600"/>
                  </a:lnTo>
                </a:path>
                <a:path w="685800" h="1828800">
                  <a:moveTo>
                    <a:pt x="685800" y="1066800"/>
                  </a:moveTo>
                  <a:lnTo>
                    <a:pt x="152400" y="152400"/>
                  </a:lnTo>
                </a:path>
                <a:path w="685800" h="1828800">
                  <a:moveTo>
                    <a:pt x="685800" y="457200"/>
                  </a:moveTo>
                  <a:lnTo>
                    <a:pt x="304800" y="0"/>
                  </a:lnTo>
                </a:path>
              </a:pathLst>
            </a:custGeom>
            <a:ln w="9144">
              <a:solidFill>
                <a:srgbClr val="497DBA"/>
              </a:solidFill>
            </a:ln>
          </p:spPr>
          <p:txBody>
            <a:bodyPr wrap="square" lIns="0" tIns="0" rIns="0" bIns="0" rtlCol="0"/>
            <a:lstStyle/>
            <a:p>
              <a:endParaRPr/>
            </a:p>
          </p:txBody>
        </p:sp>
        <p:sp>
          <p:nvSpPr>
            <p:cNvPr id="65" name="object 65"/>
            <p:cNvSpPr/>
            <p:nvPr/>
          </p:nvSpPr>
          <p:spPr>
            <a:xfrm>
              <a:off x="1082040" y="1904999"/>
              <a:ext cx="1356360" cy="1143000"/>
            </a:xfrm>
            <a:custGeom>
              <a:avLst/>
              <a:gdLst/>
              <a:ahLst/>
              <a:cxnLst/>
              <a:rect l="l" t="t" r="r" b="b"/>
              <a:pathLst>
                <a:path w="1356360" h="1143000">
                  <a:moveTo>
                    <a:pt x="0" y="952500"/>
                  </a:moveTo>
                  <a:lnTo>
                    <a:pt x="669924" y="1143000"/>
                  </a:lnTo>
                </a:path>
                <a:path w="1356360" h="1143000">
                  <a:moveTo>
                    <a:pt x="518159" y="838200"/>
                  </a:moveTo>
                  <a:lnTo>
                    <a:pt x="1203960" y="839851"/>
                  </a:lnTo>
                </a:path>
                <a:path w="1356360" h="1143000">
                  <a:moveTo>
                    <a:pt x="0" y="952500"/>
                  </a:moveTo>
                  <a:lnTo>
                    <a:pt x="593724" y="838200"/>
                  </a:lnTo>
                </a:path>
                <a:path w="1356360" h="1143000">
                  <a:moveTo>
                    <a:pt x="365759" y="0"/>
                  </a:moveTo>
                  <a:lnTo>
                    <a:pt x="975360" y="1650"/>
                  </a:lnTo>
                </a:path>
                <a:path w="1356360" h="1143000">
                  <a:moveTo>
                    <a:pt x="289559" y="304800"/>
                  </a:moveTo>
                  <a:lnTo>
                    <a:pt x="1356360" y="306450"/>
                  </a:lnTo>
                </a:path>
              </a:pathLst>
            </a:custGeom>
            <a:ln w="9144">
              <a:solidFill>
                <a:srgbClr val="497DBA"/>
              </a:solidFill>
            </a:ln>
          </p:spPr>
          <p:txBody>
            <a:bodyPr wrap="square" lIns="0" tIns="0" rIns="0" bIns="0" rtlCol="0"/>
            <a:lstStyle/>
            <a:p>
              <a:endParaRPr/>
            </a:p>
          </p:txBody>
        </p:sp>
        <p:sp>
          <p:nvSpPr>
            <p:cNvPr id="66" name="object 66"/>
            <p:cNvSpPr/>
            <p:nvPr/>
          </p:nvSpPr>
          <p:spPr>
            <a:xfrm>
              <a:off x="579120" y="1904999"/>
              <a:ext cx="868680" cy="457200"/>
            </a:xfrm>
            <a:custGeom>
              <a:avLst/>
              <a:gdLst/>
              <a:ahLst/>
              <a:cxnLst/>
              <a:rect l="l" t="t" r="r" b="b"/>
              <a:pathLst>
                <a:path w="868680" h="457200">
                  <a:moveTo>
                    <a:pt x="0" y="457200"/>
                  </a:moveTo>
                  <a:lnTo>
                    <a:pt x="868299" y="0"/>
                  </a:lnTo>
                </a:path>
              </a:pathLst>
            </a:custGeom>
            <a:ln w="9144">
              <a:solidFill>
                <a:srgbClr val="497DBA"/>
              </a:solidFill>
            </a:ln>
          </p:spPr>
          <p:txBody>
            <a:bodyPr wrap="square" lIns="0" tIns="0" rIns="0" bIns="0" rtlCol="0"/>
            <a:lstStyle/>
            <a:p>
              <a:endParaRPr/>
            </a:p>
          </p:txBody>
        </p:sp>
        <p:sp>
          <p:nvSpPr>
            <p:cNvPr id="67" name="object 67"/>
            <p:cNvSpPr/>
            <p:nvPr/>
          </p:nvSpPr>
          <p:spPr>
            <a:xfrm>
              <a:off x="838199" y="2209800"/>
              <a:ext cx="914400" cy="381000"/>
            </a:xfrm>
            <a:custGeom>
              <a:avLst/>
              <a:gdLst/>
              <a:ahLst/>
              <a:cxnLst/>
              <a:rect l="l" t="t" r="r" b="b"/>
              <a:pathLst>
                <a:path w="914400" h="381000">
                  <a:moveTo>
                    <a:pt x="0" y="228600"/>
                  </a:moveTo>
                  <a:lnTo>
                    <a:pt x="533400" y="0"/>
                  </a:lnTo>
                </a:path>
                <a:path w="914400" h="381000">
                  <a:moveTo>
                    <a:pt x="762000" y="228600"/>
                  </a:moveTo>
                  <a:lnTo>
                    <a:pt x="914400" y="230250"/>
                  </a:lnTo>
                </a:path>
                <a:path w="914400" h="381000">
                  <a:moveTo>
                    <a:pt x="152400" y="381000"/>
                  </a:moveTo>
                  <a:lnTo>
                    <a:pt x="762000" y="228600"/>
                  </a:lnTo>
                </a:path>
              </a:pathLst>
            </a:custGeom>
            <a:ln w="9144">
              <a:solidFill>
                <a:srgbClr val="497DBA"/>
              </a:solidFill>
            </a:ln>
          </p:spPr>
          <p:txBody>
            <a:bodyPr wrap="square" lIns="0" tIns="0" rIns="0" bIns="0" rtlCol="0"/>
            <a:lstStyle/>
            <a:p>
              <a:endParaRPr/>
            </a:p>
          </p:txBody>
        </p:sp>
      </p:grpSp>
      <p:sp>
        <p:nvSpPr>
          <p:cNvPr id="68" name="object 68"/>
          <p:cNvSpPr txBox="1"/>
          <p:nvPr/>
        </p:nvSpPr>
        <p:spPr>
          <a:xfrm>
            <a:off x="8189721" y="3081654"/>
            <a:ext cx="659130" cy="848360"/>
          </a:xfrm>
          <a:prstGeom prst="rect">
            <a:avLst/>
          </a:prstGeom>
        </p:spPr>
        <p:txBody>
          <a:bodyPr vert="horz" wrap="square" lIns="0" tIns="12700" rIns="0" bIns="0" rtlCol="0">
            <a:spAutoFit/>
          </a:bodyPr>
          <a:lstStyle/>
          <a:p>
            <a:pPr marL="12065" marR="5080" indent="1905" algn="ctr">
              <a:lnSpc>
                <a:spcPct val="100000"/>
              </a:lnSpc>
              <a:spcBef>
                <a:spcPts val="100"/>
              </a:spcBef>
            </a:pPr>
            <a:r>
              <a:rPr sz="1800" spc="-5" dirty="0">
                <a:solidFill>
                  <a:srgbClr val="FFFFFF"/>
                </a:solidFill>
                <a:latin typeface="Calibri"/>
                <a:cs typeface="Calibri"/>
              </a:rPr>
              <a:t>Therm </a:t>
            </a:r>
            <a:r>
              <a:rPr sz="1800" spc="-395" dirty="0">
                <a:solidFill>
                  <a:srgbClr val="FFFFFF"/>
                </a:solidFill>
                <a:latin typeface="Calibri"/>
                <a:cs typeface="Calibri"/>
              </a:rPr>
              <a:t> </a:t>
            </a:r>
            <a:r>
              <a:rPr sz="1800" dirty="0">
                <a:solidFill>
                  <a:srgbClr val="FFFFFF"/>
                </a:solidFill>
                <a:latin typeface="Calibri"/>
                <a:cs typeface="Calibri"/>
              </a:rPr>
              <a:t>al </a:t>
            </a:r>
            <a:r>
              <a:rPr sz="1800" spc="5" dirty="0">
                <a:solidFill>
                  <a:srgbClr val="FFFFFF"/>
                </a:solidFill>
                <a:latin typeface="Calibri"/>
                <a:cs typeface="Calibri"/>
              </a:rPr>
              <a:t> </a:t>
            </a:r>
            <a:r>
              <a:rPr sz="1800" spc="-5" dirty="0">
                <a:solidFill>
                  <a:srgbClr val="FFFFFF"/>
                </a:solidFill>
                <a:latin typeface="Calibri"/>
                <a:cs typeface="Calibri"/>
              </a:rPr>
              <a:t>Ene</a:t>
            </a:r>
            <a:r>
              <a:rPr sz="1800" spc="-25" dirty="0">
                <a:solidFill>
                  <a:srgbClr val="FFFFFF"/>
                </a:solidFill>
                <a:latin typeface="Calibri"/>
                <a:cs typeface="Calibri"/>
              </a:rPr>
              <a:t>r</a:t>
            </a:r>
            <a:r>
              <a:rPr sz="1800" dirty="0">
                <a:solidFill>
                  <a:srgbClr val="FFFFFF"/>
                </a:solidFill>
                <a:latin typeface="Calibri"/>
                <a:cs typeface="Calibri"/>
              </a:rPr>
              <a:t>gy</a:t>
            </a:r>
            <a:endParaRPr sz="1800">
              <a:latin typeface="Calibri"/>
              <a:cs typeface="Calibri"/>
            </a:endParaRPr>
          </a:p>
        </p:txBody>
      </p:sp>
      <p:grpSp>
        <p:nvGrpSpPr>
          <p:cNvPr id="69" name="object 69"/>
          <p:cNvGrpSpPr/>
          <p:nvPr/>
        </p:nvGrpSpPr>
        <p:grpSpPr>
          <a:xfrm>
            <a:off x="7912544" y="4788344"/>
            <a:ext cx="1214755" cy="1123315"/>
            <a:chOff x="7912544" y="4788344"/>
            <a:chExt cx="1214755" cy="1123315"/>
          </a:xfrm>
        </p:grpSpPr>
        <p:sp>
          <p:nvSpPr>
            <p:cNvPr id="70" name="object 70"/>
            <p:cNvSpPr/>
            <p:nvPr/>
          </p:nvSpPr>
          <p:spPr>
            <a:xfrm>
              <a:off x="7925561" y="4801362"/>
              <a:ext cx="1188720" cy="1097280"/>
            </a:xfrm>
            <a:custGeom>
              <a:avLst/>
              <a:gdLst/>
              <a:ahLst/>
              <a:cxnLst/>
              <a:rect l="l" t="t" r="r" b="b"/>
              <a:pathLst>
                <a:path w="1188720" h="1097279">
                  <a:moveTo>
                    <a:pt x="594360" y="0"/>
                  </a:moveTo>
                  <a:lnTo>
                    <a:pt x="545607" y="1818"/>
                  </a:lnTo>
                  <a:lnTo>
                    <a:pt x="497942" y="7180"/>
                  </a:lnTo>
                  <a:lnTo>
                    <a:pt x="451515" y="15943"/>
                  </a:lnTo>
                  <a:lnTo>
                    <a:pt x="406481" y="27968"/>
                  </a:lnTo>
                  <a:lnTo>
                    <a:pt x="362991" y="43112"/>
                  </a:lnTo>
                  <a:lnTo>
                    <a:pt x="321200" y="61235"/>
                  </a:lnTo>
                  <a:lnTo>
                    <a:pt x="281259" y="82194"/>
                  </a:lnTo>
                  <a:lnTo>
                    <a:pt x="243321" y="105850"/>
                  </a:lnTo>
                  <a:lnTo>
                    <a:pt x="207540" y="132061"/>
                  </a:lnTo>
                  <a:lnTo>
                    <a:pt x="174069" y="160686"/>
                  </a:lnTo>
                  <a:lnTo>
                    <a:pt x="143060" y="191584"/>
                  </a:lnTo>
                  <a:lnTo>
                    <a:pt x="114665" y="224613"/>
                  </a:lnTo>
                  <a:lnTo>
                    <a:pt x="89039" y="259632"/>
                  </a:lnTo>
                  <a:lnTo>
                    <a:pt x="66334" y="296501"/>
                  </a:lnTo>
                  <a:lnTo>
                    <a:pt x="46702" y="335077"/>
                  </a:lnTo>
                  <a:lnTo>
                    <a:pt x="30297" y="375220"/>
                  </a:lnTo>
                  <a:lnTo>
                    <a:pt x="17271" y="416790"/>
                  </a:lnTo>
                  <a:lnTo>
                    <a:pt x="7778" y="459643"/>
                  </a:lnTo>
                  <a:lnTo>
                    <a:pt x="1970" y="503640"/>
                  </a:lnTo>
                  <a:lnTo>
                    <a:pt x="0" y="548640"/>
                  </a:lnTo>
                  <a:lnTo>
                    <a:pt x="1970" y="593637"/>
                  </a:lnTo>
                  <a:lnTo>
                    <a:pt x="7778" y="637633"/>
                  </a:lnTo>
                  <a:lnTo>
                    <a:pt x="17271" y="680485"/>
                  </a:lnTo>
                  <a:lnTo>
                    <a:pt x="30297" y="722054"/>
                  </a:lnTo>
                  <a:lnTo>
                    <a:pt x="46702" y="762197"/>
                  </a:lnTo>
                  <a:lnTo>
                    <a:pt x="66334" y="800773"/>
                  </a:lnTo>
                  <a:lnTo>
                    <a:pt x="89039" y="837641"/>
                  </a:lnTo>
                  <a:lnTo>
                    <a:pt x="114665" y="872661"/>
                  </a:lnTo>
                  <a:lnTo>
                    <a:pt x="143060" y="905690"/>
                  </a:lnTo>
                  <a:lnTo>
                    <a:pt x="174069" y="936588"/>
                  </a:lnTo>
                  <a:lnTo>
                    <a:pt x="207540" y="965213"/>
                  </a:lnTo>
                  <a:lnTo>
                    <a:pt x="243321" y="991425"/>
                  </a:lnTo>
                  <a:lnTo>
                    <a:pt x="281259" y="1015082"/>
                  </a:lnTo>
                  <a:lnTo>
                    <a:pt x="321200" y="1036042"/>
                  </a:lnTo>
                  <a:lnTo>
                    <a:pt x="362991" y="1054165"/>
                  </a:lnTo>
                  <a:lnTo>
                    <a:pt x="406481" y="1069310"/>
                  </a:lnTo>
                  <a:lnTo>
                    <a:pt x="451515" y="1081335"/>
                  </a:lnTo>
                  <a:lnTo>
                    <a:pt x="497942" y="1090099"/>
                  </a:lnTo>
                  <a:lnTo>
                    <a:pt x="545607" y="1095461"/>
                  </a:lnTo>
                  <a:lnTo>
                    <a:pt x="594360" y="1097280"/>
                  </a:lnTo>
                  <a:lnTo>
                    <a:pt x="643112" y="1095461"/>
                  </a:lnTo>
                  <a:lnTo>
                    <a:pt x="690777" y="1090099"/>
                  </a:lnTo>
                  <a:lnTo>
                    <a:pt x="737204" y="1081335"/>
                  </a:lnTo>
                  <a:lnTo>
                    <a:pt x="782238" y="1069310"/>
                  </a:lnTo>
                  <a:lnTo>
                    <a:pt x="825728" y="1054165"/>
                  </a:lnTo>
                  <a:lnTo>
                    <a:pt x="867519" y="1036042"/>
                  </a:lnTo>
                  <a:lnTo>
                    <a:pt x="907460" y="1015082"/>
                  </a:lnTo>
                  <a:lnTo>
                    <a:pt x="945398" y="991425"/>
                  </a:lnTo>
                  <a:lnTo>
                    <a:pt x="981179" y="965213"/>
                  </a:lnTo>
                  <a:lnTo>
                    <a:pt x="1014650" y="936588"/>
                  </a:lnTo>
                  <a:lnTo>
                    <a:pt x="1045659" y="905690"/>
                  </a:lnTo>
                  <a:lnTo>
                    <a:pt x="1074054" y="872661"/>
                  </a:lnTo>
                  <a:lnTo>
                    <a:pt x="1099680" y="837641"/>
                  </a:lnTo>
                  <a:lnTo>
                    <a:pt x="1122385" y="800773"/>
                  </a:lnTo>
                  <a:lnTo>
                    <a:pt x="1142017" y="762197"/>
                  </a:lnTo>
                  <a:lnTo>
                    <a:pt x="1158422" y="722054"/>
                  </a:lnTo>
                  <a:lnTo>
                    <a:pt x="1171448" y="680485"/>
                  </a:lnTo>
                  <a:lnTo>
                    <a:pt x="1180941" y="637633"/>
                  </a:lnTo>
                  <a:lnTo>
                    <a:pt x="1186749" y="593637"/>
                  </a:lnTo>
                  <a:lnTo>
                    <a:pt x="1188720" y="548640"/>
                  </a:lnTo>
                  <a:lnTo>
                    <a:pt x="1186749" y="503640"/>
                  </a:lnTo>
                  <a:lnTo>
                    <a:pt x="1180941" y="459643"/>
                  </a:lnTo>
                  <a:lnTo>
                    <a:pt x="1171448" y="416790"/>
                  </a:lnTo>
                  <a:lnTo>
                    <a:pt x="1158422" y="375220"/>
                  </a:lnTo>
                  <a:lnTo>
                    <a:pt x="1142017" y="335077"/>
                  </a:lnTo>
                  <a:lnTo>
                    <a:pt x="1122385" y="296501"/>
                  </a:lnTo>
                  <a:lnTo>
                    <a:pt x="1099680" y="259632"/>
                  </a:lnTo>
                  <a:lnTo>
                    <a:pt x="1074054" y="224613"/>
                  </a:lnTo>
                  <a:lnTo>
                    <a:pt x="1045659" y="191584"/>
                  </a:lnTo>
                  <a:lnTo>
                    <a:pt x="1014650" y="160686"/>
                  </a:lnTo>
                  <a:lnTo>
                    <a:pt x="981179" y="132061"/>
                  </a:lnTo>
                  <a:lnTo>
                    <a:pt x="945398" y="105850"/>
                  </a:lnTo>
                  <a:lnTo>
                    <a:pt x="907460" y="82194"/>
                  </a:lnTo>
                  <a:lnTo>
                    <a:pt x="867519" y="61235"/>
                  </a:lnTo>
                  <a:lnTo>
                    <a:pt x="825728" y="43112"/>
                  </a:lnTo>
                  <a:lnTo>
                    <a:pt x="782238" y="27968"/>
                  </a:lnTo>
                  <a:lnTo>
                    <a:pt x="737204" y="15943"/>
                  </a:lnTo>
                  <a:lnTo>
                    <a:pt x="690777" y="7180"/>
                  </a:lnTo>
                  <a:lnTo>
                    <a:pt x="643112" y="1818"/>
                  </a:lnTo>
                  <a:lnTo>
                    <a:pt x="594360" y="0"/>
                  </a:lnTo>
                  <a:close/>
                </a:path>
              </a:pathLst>
            </a:custGeom>
            <a:solidFill>
              <a:srgbClr val="4F81BC"/>
            </a:solidFill>
          </p:spPr>
          <p:txBody>
            <a:bodyPr wrap="square" lIns="0" tIns="0" rIns="0" bIns="0" rtlCol="0"/>
            <a:lstStyle/>
            <a:p>
              <a:endParaRPr/>
            </a:p>
          </p:txBody>
        </p:sp>
        <p:sp>
          <p:nvSpPr>
            <p:cNvPr id="71" name="object 71"/>
            <p:cNvSpPr/>
            <p:nvPr/>
          </p:nvSpPr>
          <p:spPr>
            <a:xfrm>
              <a:off x="7925561" y="4801362"/>
              <a:ext cx="1188720" cy="1097280"/>
            </a:xfrm>
            <a:custGeom>
              <a:avLst/>
              <a:gdLst/>
              <a:ahLst/>
              <a:cxnLst/>
              <a:rect l="l" t="t" r="r" b="b"/>
              <a:pathLst>
                <a:path w="1188720" h="1097279">
                  <a:moveTo>
                    <a:pt x="0" y="548640"/>
                  </a:moveTo>
                  <a:lnTo>
                    <a:pt x="1970" y="503640"/>
                  </a:lnTo>
                  <a:lnTo>
                    <a:pt x="7778" y="459643"/>
                  </a:lnTo>
                  <a:lnTo>
                    <a:pt x="17271" y="416790"/>
                  </a:lnTo>
                  <a:lnTo>
                    <a:pt x="30297" y="375220"/>
                  </a:lnTo>
                  <a:lnTo>
                    <a:pt x="46702" y="335077"/>
                  </a:lnTo>
                  <a:lnTo>
                    <a:pt x="66334" y="296501"/>
                  </a:lnTo>
                  <a:lnTo>
                    <a:pt x="89039" y="259632"/>
                  </a:lnTo>
                  <a:lnTo>
                    <a:pt x="114665" y="224613"/>
                  </a:lnTo>
                  <a:lnTo>
                    <a:pt x="143060" y="191584"/>
                  </a:lnTo>
                  <a:lnTo>
                    <a:pt x="174069" y="160686"/>
                  </a:lnTo>
                  <a:lnTo>
                    <a:pt x="207540" y="132061"/>
                  </a:lnTo>
                  <a:lnTo>
                    <a:pt x="243321" y="105850"/>
                  </a:lnTo>
                  <a:lnTo>
                    <a:pt x="281259" y="82194"/>
                  </a:lnTo>
                  <a:lnTo>
                    <a:pt x="321200" y="61235"/>
                  </a:lnTo>
                  <a:lnTo>
                    <a:pt x="362991" y="43112"/>
                  </a:lnTo>
                  <a:lnTo>
                    <a:pt x="406481" y="27968"/>
                  </a:lnTo>
                  <a:lnTo>
                    <a:pt x="451515" y="15943"/>
                  </a:lnTo>
                  <a:lnTo>
                    <a:pt x="497942" y="7180"/>
                  </a:lnTo>
                  <a:lnTo>
                    <a:pt x="545607" y="1818"/>
                  </a:lnTo>
                  <a:lnTo>
                    <a:pt x="594360" y="0"/>
                  </a:lnTo>
                  <a:lnTo>
                    <a:pt x="643112" y="1818"/>
                  </a:lnTo>
                  <a:lnTo>
                    <a:pt x="690777" y="7180"/>
                  </a:lnTo>
                  <a:lnTo>
                    <a:pt x="737204" y="15943"/>
                  </a:lnTo>
                  <a:lnTo>
                    <a:pt x="782238" y="27968"/>
                  </a:lnTo>
                  <a:lnTo>
                    <a:pt x="825728" y="43112"/>
                  </a:lnTo>
                  <a:lnTo>
                    <a:pt x="867519" y="61235"/>
                  </a:lnTo>
                  <a:lnTo>
                    <a:pt x="907460" y="82194"/>
                  </a:lnTo>
                  <a:lnTo>
                    <a:pt x="945398" y="105850"/>
                  </a:lnTo>
                  <a:lnTo>
                    <a:pt x="981179" y="132061"/>
                  </a:lnTo>
                  <a:lnTo>
                    <a:pt x="1014650" y="160686"/>
                  </a:lnTo>
                  <a:lnTo>
                    <a:pt x="1045659" y="191584"/>
                  </a:lnTo>
                  <a:lnTo>
                    <a:pt x="1074054" y="224613"/>
                  </a:lnTo>
                  <a:lnTo>
                    <a:pt x="1099680" y="259632"/>
                  </a:lnTo>
                  <a:lnTo>
                    <a:pt x="1122385" y="296501"/>
                  </a:lnTo>
                  <a:lnTo>
                    <a:pt x="1142017" y="335077"/>
                  </a:lnTo>
                  <a:lnTo>
                    <a:pt x="1158422" y="375220"/>
                  </a:lnTo>
                  <a:lnTo>
                    <a:pt x="1171448" y="416790"/>
                  </a:lnTo>
                  <a:lnTo>
                    <a:pt x="1180941" y="459643"/>
                  </a:lnTo>
                  <a:lnTo>
                    <a:pt x="1186749" y="503640"/>
                  </a:lnTo>
                  <a:lnTo>
                    <a:pt x="1188720" y="548640"/>
                  </a:lnTo>
                  <a:lnTo>
                    <a:pt x="1186749" y="593637"/>
                  </a:lnTo>
                  <a:lnTo>
                    <a:pt x="1180941" y="637633"/>
                  </a:lnTo>
                  <a:lnTo>
                    <a:pt x="1171448" y="680485"/>
                  </a:lnTo>
                  <a:lnTo>
                    <a:pt x="1158422" y="722054"/>
                  </a:lnTo>
                  <a:lnTo>
                    <a:pt x="1142017" y="762197"/>
                  </a:lnTo>
                  <a:lnTo>
                    <a:pt x="1122385" y="800773"/>
                  </a:lnTo>
                  <a:lnTo>
                    <a:pt x="1099680" y="837641"/>
                  </a:lnTo>
                  <a:lnTo>
                    <a:pt x="1074054" y="872661"/>
                  </a:lnTo>
                  <a:lnTo>
                    <a:pt x="1045659" y="905690"/>
                  </a:lnTo>
                  <a:lnTo>
                    <a:pt x="1014650" y="936588"/>
                  </a:lnTo>
                  <a:lnTo>
                    <a:pt x="981179" y="965213"/>
                  </a:lnTo>
                  <a:lnTo>
                    <a:pt x="945398" y="991425"/>
                  </a:lnTo>
                  <a:lnTo>
                    <a:pt x="907460" y="1015082"/>
                  </a:lnTo>
                  <a:lnTo>
                    <a:pt x="867519" y="1036042"/>
                  </a:lnTo>
                  <a:lnTo>
                    <a:pt x="825728" y="1054165"/>
                  </a:lnTo>
                  <a:lnTo>
                    <a:pt x="782238" y="1069310"/>
                  </a:lnTo>
                  <a:lnTo>
                    <a:pt x="737204" y="1081335"/>
                  </a:lnTo>
                  <a:lnTo>
                    <a:pt x="690777" y="1090099"/>
                  </a:lnTo>
                  <a:lnTo>
                    <a:pt x="643112" y="1095461"/>
                  </a:lnTo>
                  <a:lnTo>
                    <a:pt x="594360" y="1097280"/>
                  </a:lnTo>
                  <a:lnTo>
                    <a:pt x="545607" y="1095461"/>
                  </a:lnTo>
                  <a:lnTo>
                    <a:pt x="497942" y="1090099"/>
                  </a:lnTo>
                  <a:lnTo>
                    <a:pt x="451515" y="1081335"/>
                  </a:lnTo>
                  <a:lnTo>
                    <a:pt x="406481" y="1069310"/>
                  </a:lnTo>
                  <a:lnTo>
                    <a:pt x="362991" y="1054165"/>
                  </a:lnTo>
                  <a:lnTo>
                    <a:pt x="321200" y="1036042"/>
                  </a:lnTo>
                  <a:lnTo>
                    <a:pt x="281259" y="1015082"/>
                  </a:lnTo>
                  <a:lnTo>
                    <a:pt x="243321" y="991425"/>
                  </a:lnTo>
                  <a:lnTo>
                    <a:pt x="207540" y="965213"/>
                  </a:lnTo>
                  <a:lnTo>
                    <a:pt x="174069" y="936588"/>
                  </a:lnTo>
                  <a:lnTo>
                    <a:pt x="143060" y="905690"/>
                  </a:lnTo>
                  <a:lnTo>
                    <a:pt x="114665" y="872661"/>
                  </a:lnTo>
                  <a:lnTo>
                    <a:pt x="89039" y="837641"/>
                  </a:lnTo>
                  <a:lnTo>
                    <a:pt x="66334" y="800773"/>
                  </a:lnTo>
                  <a:lnTo>
                    <a:pt x="46702" y="762197"/>
                  </a:lnTo>
                  <a:lnTo>
                    <a:pt x="30297" y="722054"/>
                  </a:lnTo>
                  <a:lnTo>
                    <a:pt x="17271" y="680485"/>
                  </a:lnTo>
                  <a:lnTo>
                    <a:pt x="7778" y="637633"/>
                  </a:lnTo>
                  <a:lnTo>
                    <a:pt x="1970" y="593637"/>
                  </a:lnTo>
                  <a:lnTo>
                    <a:pt x="0" y="548640"/>
                  </a:lnTo>
                  <a:close/>
                </a:path>
              </a:pathLst>
            </a:custGeom>
            <a:ln w="25908">
              <a:solidFill>
                <a:srgbClr val="385D89"/>
              </a:solidFill>
            </a:ln>
          </p:spPr>
          <p:txBody>
            <a:bodyPr wrap="square" lIns="0" tIns="0" rIns="0" bIns="0" rtlCol="0"/>
            <a:lstStyle/>
            <a:p>
              <a:endParaRPr/>
            </a:p>
          </p:txBody>
        </p:sp>
      </p:grpSp>
      <p:sp>
        <p:nvSpPr>
          <p:cNvPr id="72" name="object 72"/>
          <p:cNvSpPr txBox="1"/>
          <p:nvPr/>
        </p:nvSpPr>
        <p:spPr>
          <a:xfrm>
            <a:off x="8189721" y="4910708"/>
            <a:ext cx="659130" cy="848994"/>
          </a:xfrm>
          <a:prstGeom prst="rect">
            <a:avLst/>
          </a:prstGeom>
        </p:spPr>
        <p:txBody>
          <a:bodyPr vert="horz" wrap="square" lIns="0" tIns="12700" rIns="0" bIns="0" rtlCol="0">
            <a:spAutoFit/>
          </a:bodyPr>
          <a:lstStyle/>
          <a:p>
            <a:pPr marL="12065" marR="5080" indent="635" algn="ctr">
              <a:lnSpc>
                <a:spcPct val="100000"/>
              </a:lnSpc>
              <a:spcBef>
                <a:spcPts val="100"/>
              </a:spcBef>
            </a:pPr>
            <a:r>
              <a:rPr sz="1800" spc="-5" dirty="0">
                <a:solidFill>
                  <a:srgbClr val="FFFFFF"/>
                </a:solidFill>
                <a:latin typeface="Calibri"/>
                <a:cs typeface="Calibri"/>
              </a:rPr>
              <a:t>Chemi </a:t>
            </a:r>
            <a:r>
              <a:rPr sz="1800" spc="-395" dirty="0">
                <a:solidFill>
                  <a:srgbClr val="FFFFFF"/>
                </a:solidFill>
                <a:latin typeface="Calibri"/>
                <a:cs typeface="Calibri"/>
              </a:rPr>
              <a:t> </a:t>
            </a:r>
            <a:r>
              <a:rPr sz="1800" spc="-10" dirty="0">
                <a:solidFill>
                  <a:srgbClr val="FFFFFF"/>
                </a:solidFill>
                <a:latin typeface="Calibri"/>
                <a:cs typeface="Calibri"/>
              </a:rPr>
              <a:t>cal </a:t>
            </a:r>
            <a:r>
              <a:rPr sz="1800" spc="-5" dirty="0">
                <a:solidFill>
                  <a:srgbClr val="FFFFFF"/>
                </a:solidFill>
                <a:latin typeface="Calibri"/>
                <a:cs typeface="Calibri"/>
              </a:rPr>
              <a:t> Ene</a:t>
            </a:r>
            <a:r>
              <a:rPr sz="1800" spc="-25" dirty="0">
                <a:solidFill>
                  <a:srgbClr val="FFFFFF"/>
                </a:solidFill>
                <a:latin typeface="Calibri"/>
                <a:cs typeface="Calibri"/>
              </a:rPr>
              <a:t>r</a:t>
            </a:r>
            <a:r>
              <a:rPr sz="1800" dirty="0">
                <a:solidFill>
                  <a:srgbClr val="FFFFFF"/>
                </a:solidFill>
                <a:latin typeface="Calibri"/>
                <a:cs typeface="Calibri"/>
              </a:rPr>
              <a:t>gy</a:t>
            </a:r>
            <a:endParaRPr sz="1800">
              <a:latin typeface="Calibri"/>
              <a:cs typeface="Calibri"/>
            </a:endParaRPr>
          </a:p>
        </p:txBody>
      </p:sp>
      <p:sp>
        <p:nvSpPr>
          <p:cNvPr id="73" name="object 73"/>
          <p:cNvSpPr/>
          <p:nvPr/>
        </p:nvSpPr>
        <p:spPr>
          <a:xfrm>
            <a:off x="3276600" y="2209800"/>
            <a:ext cx="838200" cy="1905"/>
          </a:xfrm>
          <a:custGeom>
            <a:avLst/>
            <a:gdLst/>
            <a:ahLst/>
            <a:cxnLst/>
            <a:rect l="l" t="t" r="r" b="b"/>
            <a:pathLst>
              <a:path w="838200" h="1905">
                <a:moveTo>
                  <a:pt x="0" y="0"/>
                </a:moveTo>
                <a:lnTo>
                  <a:pt x="838200" y="1650"/>
                </a:lnTo>
              </a:path>
            </a:pathLst>
          </a:custGeom>
          <a:ln w="9144">
            <a:solidFill>
              <a:srgbClr val="497DBA"/>
            </a:solidFill>
          </a:ln>
        </p:spPr>
        <p:txBody>
          <a:bodyPr wrap="square" lIns="0" tIns="0" rIns="0" bIns="0" rtlCol="0"/>
          <a:lstStyle/>
          <a:p>
            <a:endParaRPr/>
          </a:p>
        </p:txBody>
      </p:sp>
      <p:grpSp>
        <p:nvGrpSpPr>
          <p:cNvPr id="74" name="object 74"/>
          <p:cNvGrpSpPr/>
          <p:nvPr/>
        </p:nvGrpSpPr>
        <p:grpSpPr>
          <a:xfrm>
            <a:off x="3043427" y="3349752"/>
            <a:ext cx="847725" cy="390525"/>
            <a:chOff x="3043427" y="3349752"/>
            <a:chExt cx="847725" cy="390525"/>
          </a:xfrm>
        </p:grpSpPr>
        <p:sp>
          <p:nvSpPr>
            <p:cNvPr id="75" name="object 75"/>
            <p:cNvSpPr/>
            <p:nvPr/>
          </p:nvSpPr>
          <p:spPr>
            <a:xfrm>
              <a:off x="3503676" y="3354324"/>
              <a:ext cx="3175" cy="381000"/>
            </a:xfrm>
            <a:custGeom>
              <a:avLst/>
              <a:gdLst/>
              <a:ahLst/>
              <a:cxnLst/>
              <a:rect l="l" t="t" r="r" b="b"/>
              <a:pathLst>
                <a:path w="3175" h="381000">
                  <a:moveTo>
                    <a:pt x="3175" y="0"/>
                  </a:moveTo>
                  <a:lnTo>
                    <a:pt x="0" y="381000"/>
                  </a:lnTo>
                </a:path>
              </a:pathLst>
            </a:custGeom>
            <a:ln w="9144">
              <a:solidFill>
                <a:srgbClr val="497DBA"/>
              </a:solidFill>
            </a:ln>
          </p:spPr>
          <p:txBody>
            <a:bodyPr wrap="square" lIns="0" tIns="0" rIns="0" bIns="0" rtlCol="0"/>
            <a:lstStyle/>
            <a:p>
              <a:endParaRPr/>
            </a:p>
          </p:txBody>
        </p:sp>
        <p:sp>
          <p:nvSpPr>
            <p:cNvPr id="76" name="object 76"/>
            <p:cNvSpPr/>
            <p:nvPr/>
          </p:nvSpPr>
          <p:spPr>
            <a:xfrm>
              <a:off x="3047999" y="3505200"/>
              <a:ext cx="838200" cy="230504"/>
            </a:xfrm>
            <a:custGeom>
              <a:avLst/>
              <a:gdLst/>
              <a:ahLst/>
              <a:cxnLst/>
              <a:rect l="l" t="t" r="r" b="b"/>
              <a:pathLst>
                <a:path w="838200" h="230504">
                  <a:moveTo>
                    <a:pt x="457200" y="228600"/>
                  </a:moveTo>
                  <a:lnTo>
                    <a:pt x="838200" y="230124"/>
                  </a:lnTo>
                </a:path>
                <a:path w="838200" h="230504">
                  <a:moveTo>
                    <a:pt x="0" y="0"/>
                  </a:moveTo>
                  <a:lnTo>
                    <a:pt x="457200" y="1524"/>
                  </a:lnTo>
                </a:path>
              </a:pathLst>
            </a:custGeom>
            <a:ln w="9144">
              <a:solidFill>
                <a:srgbClr val="497DBA"/>
              </a:solidFill>
            </a:ln>
          </p:spPr>
          <p:txBody>
            <a:bodyPr wrap="square" lIns="0" tIns="0" rIns="0" bIns="0" rtlCol="0"/>
            <a:lstStyle/>
            <a:p>
              <a:endParaRPr/>
            </a:p>
          </p:txBody>
        </p:sp>
      </p:grpSp>
      <p:grpSp>
        <p:nvGrpSpPr>
          <p:cNvPr id="77" name="object 77"/>
          <p:cNvGrpSpPr/>
          <p:nvPr/>
        </p:nvGrpSpPr>
        <p:grpSpPr>
          <a:xfrm>
            <a:off x="3272028" y="4032503"/>
            <a:ext cx="923925" cy="317500"/>
            <a:chOff x="3272028" y="4032503"/>
            <a:chExt cx="923925" cy="317500"/>
          </a:xfrm>
        </p:grpSpPr>
        <p:sp>
          <p:nvSpPr>
            <p:cNvPr id="78" name="object 78"/>
            <p:cNvSpPr/>
            <p:nvPr/>
          </p:nvSpPr>
          <p:spPr>
            <a:xfrm>
              <a:off x="3505200" y="4038599"/>
              <a:ext cx="1905" cy="304800"/>
            </a:xfrm>
            <a:custGeom>
              <a:avLst/>
              <a:gdLst/>
              <a:ahLst/>
              <a:cxnLst/>
              <a:rect l="l" t="t" r="r" b="b"/>
              <a:pathLst>
                <a:path w="1904" h="304800">
                  <a:moveTo>
                    <a:pt x="1650" y="0"/>
                  </a:moveTo>
                  <a:lnTo>
                    <a:pt x="0" y="304800"/>
                  </a:lnTo>
                </a:path>
              </a:pathLst>
            </a:custGeom>
            <a:ln w="9144">
              <a:solidFill>
                <a:srgbClr val="497DBA"/>
              </a:solidFill>
            </a:ln>
          </p:spPr>
          <p:txBody>
            <a:bodyPr wrap="square" lIns="0" tIns="0" rIns="0" bIns="0" rtlCol="0"/>
            <a:lstStyle/>
            <a:p>
              <a:endParaRPr/>
            </a:p>
          </p:txBody>
        </p:sp>
        <p:sp>
          <p:nvSpPr>
            <p:cNvPr id="79" name="object 79"/>
            <p:cNvSpPr/>
            <p:nvPr/>
          </p:nvSpPr>
          <p:spPr>
            <a:xfrm>
              <a:off x="3276600" y="4037075"/>
              <a:ext cx="914400" cy="307975"/>
            </a:xfrm>
            <a:custGeom>
              <a:avLst/>
              <a:gdLst/>
              <a:ahLst/>
              <a:cxnLst/>
              <a:rect l="l" t="t" r="r" b="b"/>
              <a:pathLst>
                <a:path w="914400" h="307975">
                  <a:moveTo>
                    <a:pt x="228600" y="0"/>
                  </a:moveTo>
                  <a:lnTo>
                    <a:pt x="914400" y="1524"/>
                  </a:lnTo>
                </a:path>
                <a:path w="914400" h="307975">
                  <a:moveTo>
                    <a:pt x="228600" y="306324"/>
                  </a:moveTo>
                  <a:lnTo>
                    <a:pt x="838200" y="307848"/>
                  </a:lnTo>
                </a:path>
                <a:path w="914400" h="307975">
                  <a:moveTo>
                    <a:pt x="0" y="77724"/>
                  </a:moveTo>
                  <a:lnTo>
                    <a:pt x="228600" y="79248"/>
                  </a:lnTo>
                </a:path>
              </a:pathLst>
            </a:custGeom>
            <a:ln w="9144">
              <a:solidFill>
                <a:srgbClr val="497DBA"/>
              </a:solidFill>
            </a:ln>
          </p:spPr>
          <p:txBody>
            <a:bodyPr wrap="square" lIns="0" tIns="0" rIns="0" bIns="0" rtlCol="0"/>
            <a:lstStyle/>
            <a:p>
              <a:endParaRPr/>
            </a:p>
          </p:txBody>
        </p:sp>
      </p:grpSp>
      <p:grpSp>
        <p:nvGrpSpPr>
          <p:cNvPr id="80" name="object 80"/>
          <p:cNvGrpSpPr/>
          <p:nvPr/>
        </p:nvGrpSpPr>
        <p:grpSpPr>
          <a:xfrm>
            <a:off x="3805428" y="909827"/>
            <a:ext cx="4718050" cy="4886325"/>
            <a:chOff x="3805428" y="909827"/>
            <a:chExt cx="4718050" cy="4886325"/>
          </a:xfrm>
        </p:grpSpPr>
        <p:sp>
          <p:nvSpPr>
            <p:cNvPr id="81" name="object 81"/>
            <p:cNvSpPr/>
            <p:nvPr/>
          </p:nvSpPr>
          <p:spPr>
            <a:xfrm>
              <a:off x="3810000" y="914399"/>
              <a:ext cx="4419600" cy="4191000"/>
            </a:xfrm>
            <a:custGeom>
              <a:avLst/>
              <a:gdLst/>
              <a:ahLst/>
              <a:cxnLst/>
              <a:rect l="l" t="t" r="r" b="b"/>
              <a:pathLst>
                <a:path w="4419600" h="4191000">
                  <a:moveTo>
                    <a:pt x="152400" y="1524000"/>
                  </a:moveTo>
                  <a:lnTo>
                    <a:pt x="381000" y="1525651"/>
                  </a:lnTo>
                </a:path>
                <a:path w="4419600" h="4191000">
                  <a:moveTo>
                    <a:pt x="76200" y="1828800"/>
                  </a:moveTo>
                  <a:lnTo>
                    <a:pt x="304800" y="1830451"/>
                  </a:lnTo>
                </a:path>
                <a:path w="4419600" h="4191000">
                  <a:moveTo>
                    <a:pt x="0" y="2132076"/>
                  </a:moveTo>
                  <a:lnTo>
                    <a:pt x="304800" y="2133600"/>
                  </a:lnTo>
                </a:path>
                <a:path w="4419600" h="4191000">
                  <a:moveTo>
                    <a:pt x="3429000" y="0"/>
                  </a:moveTo>
                  <a:lnTo>
                    <a:pt x="4289425" y="541401"/>
                  </a:lnTo>
                </a:path>
                <a:path w="4419600" h="4191000">
                  <a:moveTo>
                    <a:pt x="3048000" y="381000"/>
                  </a:moveTo>
                  <a:lnTo>
                    <a:pt x="4419600" y="2133600"/>
                  </a:lnTo>
                </a:path>
                <a:path w="4419600" h="4191000">
                  <a:moveTo>
                    <a:pt x="2590800" y="2818765"/>
                  </a:moveTo>
                  <a:lnTo>
                    <a:pt x="4114800" y="2606040"/>
                  </a:lnTo>
                </a:path>
                <a:path w="4419600" h="4191000">
                  <a:moveTo>
                    <a:pt x="2362200" y="3505200"/>
                  </a:moveTo>
                  <a:lnTo>
                    <a:pt x="4191000" y="2819400"/>
                  </a:lnTo>
                </a:path>
                <a:path w="4419600" h="4191000">
                  <a:moveTo>
                    <a:pt x="2362200" y="3505200"/>
                  </a:moveTo>
                  <a:lnTo>
                    <a:pt x="4191000" y="4191000"/>
                  </a:lnTo>
                </a:path>
              </a:pathLst>
            </a:custGeom>
            <a:ln w="9144">
              <a:solidFill>
                <a:srgbClr val="497DBA"/>
              </a:solidFill>
            </a:ln>
          </p:spPr>
          <p:txBody>
            <a:bodyPr wrap="square" lIns="0" tIns="0" rIns="0" bIns="0" rtlCol="0"/>
            <a:lstStyle/>
            <a:p>
              <a:endParaRPr/>
            </a:p>
          </p:txBody>
        </p:sp>
        <p:sp>
          <p:nvSpPr>
            <p:cNvPr id="82" name="object 82"/>
            <p:cNvSpPr/>
            <p:nvPr/>
          </p:nvSpPr>
          <p:spPr>
            <a:xfrm>
              <a:off x="6096000" y="2362200"/>
              <a:ext cx="2209800" cy="2819400"/>
            </a:xfrm>
            <a:custGeom>
              <a:avLst/>
              <a:gdLst/>
              <a:ahLst/>
              <a:cxnLst/>
              <a:rect l="l" t="t" r="r" b="b"/>
              <a:pathLst>
                <a:path w="2209800" h="2819400">
                  <a:moveTo>
                    <a:pt x="0" y="2819400"/>
                  </a:moveTo>
                  <a:lnTo>
                    <a:pt x="2209800" y="0"/>
                  </a:lnTo>
                </a:path>
              </a:pathLst>
            </a:custGeom>
            <a:ln w="9144">
              <a:solidFill>
                <a:srgbClr val="497DBA"/>
              </a:solidFill>
            </a:ln>
          </p:spPr>
          <p:txBody>
            <a:bodyPr wrap="square" lIns="0" tIns="0" rIns="0" bIns="0" rtlCol="0"/>
            <a:lstStyle/>
            <a:p>
              <a:endParaRPr/>
            </a:p>
          </p:txBody>
        </p:sp>
        <p:sp>
          <p:nvSpPr>
            <p:cNvPr id="83" name="object 83"/>
            <p:cNvSpPr/>
            <p:nvPr/>
          </p:nvSpPr>
          <p:spPr>
            <a:xfrm>
              <a:off x="6248400" y="2392680"/>
              <a:ext cx="2270125" cy="3399154"/>
            </a:xfrm>
            <a:custGeom>
              <a:avLst/>
              <a:gdLst/>
              <a:ahLst/>
              <a:cxnLst/>
              <a:rect l="l" t="t" r="r" b="b"/>
              <a:pathLst>
                <a:path w="2270125" h="3399154">
                  <a:moveTo>
                    <a:pt x="0" y="3398837"/>
                  </a:moveTo>
                  <a:lnTo>
                    <a:pt x="2270125" y="0"/>
                  </a:lnTo>
                </a:path>
              </a:pathLst>
            </a:custGeom>
            <a:ln w="9144">
              <a:solidFill>
                <a:srgbClr val="497DBA"/>
              </a:solidFill>
            </a:ln>
          </p:spPr>
          <p:txBody>
            <a:bodyPr wrap="square" lIns="0" tIns="0" rIns="0" bIns="0" rtlCol="0"/>
            <a:lstStyle/>
            <a:p>
              <a:endParaRPr/>
            </a:p>
          </p:txBody>
        </p:sp>
        <p:sp>
          <p:nvSpPr>
            <p:cNvPr id="84" name="object 84"/>
            <p:cNvSpPr/>
            <p:nvPr/>
          </p:nvSpPr>
          <p:spPr>
            <a:xfrm>
              <a:off x="6172200" y="2286000"/>
              <a:ext cx="2057400" cy="2057400"/>
            </a:xfrm>
            <a:custGeom>
              <a:avLst/>
              <a:gdLst/>
              <a:ahLst/>
              <a:cxnLst/>
              <a:rect l="l" t="t" r="r" b="b"/>
              <a:pathLst>
                <a:path w="2057400" h="2057400">
                  <a:moveTo>
                    <a:pt x="0" y="2057400"/>
                  </a:moveTo>
                  <a:lnTo>
                    <a:pt x="2057400" y="0"/>
                  </a:lnTo>
                </a:path>
              </a:pathLst>
            </a:custGeom>
            <a:ln w="9144">
              <a:solidFill>
                <a:srgbClr val="497DBA"/>
              </a:solidFill>
            </a:ln>
          </p:spPr>
          <p:txBody>
            <a:bodyPr wrap="square" lIns="0" tIns="0" rIns="0" bIns="0" rtlCol="0"/>
            <a:lstStyle/>
            <a:p>
              <a:endParaRPr/>
            </a:p>
          </p:txBody>
        </p:sp>
        <p:sp>
          <p:nvSpPr>
            <p:cNvPr id="85" name="object 85"/>
            <p:cNvSpPr/>
            <p:nvPr/>
          </p:nvSpPr>
          <p:spPr>
            <a:xfrm>
              <a:off x="6019800" y="1676400"/>
              <a:ext cx="2079625" cy="2439035"/>
            </a:xfrm>
            <a:custGeom>
              <a:avLst/>
              <a:gdLst/>
              <a:ahLst/>
              <a:cxnLst/>
              <a:rect l="l" t="t" r="r" b="b"/>
              <a:pathLst>
                <a:path w="2079625" h="2439035">
                  <a:moveTo>
                    <a:pt x="0" y="2439035"/>
                  </a:moveTo>
                  <a:lnTo>
                    <a:pt x="2079625" y="556260"/>
                  </a:lnTo>
                </a:path>
                <a:path w="2079625" h="2439035">
                  <a:moveTo>
                    <a:pt x="533400" y="1752600"/>
                  </a:moveTo>
                  <a:lnTo>
                    <a:pt x="1981200" y="457200"/>
                  </a:lnTo>
                </a:path>
                <a:path w="2079625" h="2439035">
                  <a:moveTo>
                    <a:pt x="533400" y="1447800"/>
                  </a:moveTo>
                  <a:lnTo>
                    <a:pt x="1981200" y="381000"/>
                  </a:lnTo>
                </a:path>
                <a:path w="2079625" h="2439035">
                  <a:moveTo>
                    <a:pt x="533400" y="1143000"/>
                  </a:moveTo>
                  <a:lnTo>
                    <a:pt x="1905000" y="304800"/>
                  </a:lnTo>
                </a:path>
                <a:path w="2079625" h="2439035">
                  <a:moveTo>
                    <a:pt x="533400" y="837564"/>
                  </a:moveTo>
                  <a:lnTo>
                    <a:pt x="1905000" y="167639"/>
                  </a:lnTo>
                </a:path>
                <a:path w="2079625" h="2439035">
                  <a:moveTo>
                    <a:pt x="381000" y="457200"/>
                  </a:moveTo>
                  <a:lnTo>
                    <a:pt x="1905000" y="76200"/>
                  </a:lnTo>
                </a:path>
                <a:path w="2079625" h="2439035">
                  <a:moveTo>
                    <a:pt x="228600" y="152400"/>
                  </a:moveTo>
                  <a:lnTo>
                    <a:pt x="1905000" y="0"/>
                  </a:lnTo>
                </a:path>
              </a:pathLst>
            </a:custGeom>
            <a:ln w="9144">
              <a:solidFill>
                <a:srgbClr val="497DBA"/>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150</a:t>
            </a:fld>
            <a:endParaRPr dirty="0"/>
          </a:p>
        </p:txBody>
      </p:sp>
      <p:sp>
        <p:nvSpPr>
          <p:cNvPr id="2" name="object 2"/>
          <p:cNvSpPr txBox="1"/>
          <p:nvPr/>
        </p:nvSpPr>
        <p:spPr>
          <a:xfrm>
            <a:off x="154939" y="45141"/>
            <a:ext cx="8496935" cy="3684904"/>
          </a:xfrm>
          <a:prstGeom prst="rect">
            <a:avLst/>
          </a:prstGeom>
        </p:spPr>
        <p:txBody>
          <a:bodyPr vert="horz" wrap="square" lIns="0" tIns="165735" rIns="0" bIns="0" rtlCol="0">
            <a:spAutoFit/>
          </a:bodyPr>
          <a:lstStyle/>
          <a:p>
            <a:pPr marL="12700">
              <a:lnSpc>
                <a:spcPct val="100000"/>
              </a:lnSpc>
              <a:spcBef>
                <a:spcPts val="1305"/>
              </a:spcBef>
            </a:pPr>
            <a:r>
              <a:rPr sz="2000" b="1" dirty="0">
                <a:latin typeface="Times New Roman"/>
                <a:cs typeface="Times New Roman"/>
              </a:rPr>
              <a:t>Its</a:t>
            </a:r>
            <a:r>
              <a:rPr sz="2000" b="1" spc="-35" dirty="0">
                <a:latin typeface="Times New Roman"/>
                <a:cs typeface="Times New Roman"/>
              </a:rPr>
              <a:t> </a:t>
            </a:r>
            <a:r>
              <a:rPr sz="2000" b="1" dirty="0">
                <a:latin typeface="Times New Roman"/>
                <a:cs typeface="Times New Roman"/>
              </a:rPr>
              <a:t>main</a:t>
            </a:r>
            <a:r>
              <a:rPr sz="2000" b="1" spc="-35" dirty="0">
                <a:latin typeface="Times New Roman"/>
                <a:cs typeface="Times New Roman"/>
              </a:rPr>
              <a:t> </a:t>
            </a:r>
            <a:r>
              <a:rPr sz="2000" b="1" dirty="0">
                <a:latin typeface="Times New Roman"/>
                <a:cs typeface="Times New Roman"/>
              </a:rPr>
              <a:t>disadvantages</a:t>
            </a:r>
            <a:r>
              <a:rPr sz="2000" b="1" spc="-55" dirty="0">
                <a:latin typeface="Times New Roman"/>
                <a:cs typeface="Times New Roman"/>
              </a:rPr>
              <a:t> </a:t>
            </a:r>
            <a:r>
              <a:rPr sz="2000" b="1" spc="-5" dirty="0">
                <a:latin typeface="Times New Roman"/>
                <a:cs typeface="Times New Roman"/>
              </a:rPr>
              <a:t>are:-</a:t>
            </a:r>
            <a:endParaRPr sz="2000">
              <a:latin typeface="Times New Roman"/>
              <a:cs typeface="Times New Roman"/>
            </a:endParaRPr>
          </a:p>
          <a:p>
            <a:pPr marL="469900" indent="-457200">
              <a:lnSpc>
                <a:spcPct val="100000"/>
              </a:lnSpc>
              <a:spcBef>
                <a:spcPts val="1200"/>
              </a:spcBef>
              <a:buAutoNum type="arabicParenBoth"/>
              <a:tabLst>
                <a:tab pos="469265" algn="l"/>
                <a:tab pos="469900" algn="l"/>
              </a:tabLst>
            </a:pPr>
            <a:r>
              <a:rPr sz="2000" dirty="0">
                <a:latin typeface="Times New Roman"/>
                <a:cs typeface="Times New Roman"/>
              </a:rPr>
              <a:t>It</a:t>
            </a:r>
            <a:r>
              <a:rPr sz="2000" spc="-20" dirty="0">
                <a:latin typeface="Times New Roman"/>
                <a:cs typeface="Times New Roman"/>
              </a:rPr>
              <a:t> </a:t>
            </a:r>
            <a:r>
              <a:rPr sz="2000" dirty="0">
                <a:latin typeface="Times New Roman"/>
                <a:cs typeface="Times New Roman"/>
              </a:rPr>
              <a:t>is</a:t>
            </a:r>
            <a:r>
              <a:rPr sz="2000" spc="-25" dirty="0">
                <a:latin typeface="Times New Roman"/>
                <a:cs typeface="Times New Roman"/>
              </a:rPr>
              <a:t> </a:t>
            </a:r>
            <a:r>
              <a:rPr sz="2000" dirty="0">
                <a:latin typeface="Times New Roman"/>
                <a:cs typeface="Times New Roman"/>
              </a:rPr>
              <a:t>dispersed</a:t>
            </a:r>
            <a:r>
              <a:rPr sz="2000" spc="-45" dirty="0">
                <a:latin typeface="Times New Roman"/>
                <a:cs typeface="Times New Roman"/>
              </a:rPr>
              <a:t> </a:t>
            </a:r>
            <a:r>
              <a:rPr sz="2000" dirty="0">
                <a:latin typeface="Times New Roman"/>
                <a:cs typeface="Times New Roman"/>
              </a:rPr>
              <a:t>and</a:t>
            </a:r>
            <a:r>
              <a:rPr sz="2000" spc="-25" dirty="0">
                <a:latin typeface="Times New Roman"/>
                <a:cs typeface="Times New Roman"/>
              </a:rPr>
              <a:t> </a:t>
            </a:r>
            <a:r>
              <a:rPr sz="2000" dirty="0">
                <a:latin typeface="Times New Roman"/>
                <a:cs typeface="Times New Roman"/>
              </a:rPr>
              <a:t>land-intensive</a:t>
            </a:r>
            <a:r>
              <a:rPr sz="2000" spc="-55" dirty="0">
                <a:latin typeface="Times New Roman"/>
                <a:cs typeface="Times New Roman"/>
              </a:rPr>
              <a:t> </a:t>
            </a:r>
            <a:r>
              <a:rPr sz="2000" dirty="0">
                <a:latin typeface="Times New Roman"/>
                <a:cs typeface="Times New Roman"/>
              </a:rPr>
              <a:t>source.</a:t>
            </a:r>
            <a:endParaRPr sz="2000">
              <a:latin typeface="Times New Roman"/>
              <a:cs typeface="Times New Roman"/>
            </a:endParaRPr>
          </a:p>
          <a:p>
            <a:pPr marL="469900" indent="-457200">
              <a:lnSpc>
                <a:spcPct val="100000"/>
              </a:lnSpc>
              <a:spcBef>
                <a:spcPts val="1200"/>
              </a:spcBef>
              <a:buAutoNum type="arabicParenBoth"/>
              <a:tabLst>
                <a:tab pos="469265" algn="l"/>
                <a:tab pos="469900" algn="l"/>
              </a:tabLst>
            </a:pPr>
            <a:r>
              <a:rPr sz="2000" dirty="0">
                <a:latin typeface="Times New Roman"/>
                <a:cs typeface="Times New Roman"/>
              </a:rPr>
              <a:t>It</a:t>
            </a:r>
            <a:r>
              <a:rPr sz="2000" spc="-20" dirty="0">
                <a:latin typeface="Times New Roman"/>
                <a:cs typeface="Times New Roman"/>
              </a:rPr>
              <a:t> </a:t>
            </a:r>
            <a:r>
              <a:rPr sz="2000" dirty="0">
                <a:latin typeface="Times New Roman"/>
                <a:cs typeface="Times New Roman"/>
              </a:rPr>
              <a:t>is</a:t>
            </a:r>
            <a:r>
              <a:rPr sz="2000" spc="-25" dirty="0">
                <a:latin typeface="Times New Roman"/>
                <a:cs typeface="Times New Roman"/>
              </a:rPr>
              <a:t> </a:t>
            </a:r>
            <a:r>
              <a:rPr sz="2000" dirty="0">
                <a:latin typeface="Times New Roman"/>
                <a:cs typeface="Times New Roman"/>
              </a:rPr>
              <a:t>often</a:t>
            </a:r>
            <a:r>
              <a:rPr sz="2000" spc="-35" dirty="0">
                <a:latin typeface="Times New Roman"/>
                <a:cs typeface="Times New Roman"/>
              </a:rPr>
              <a:t> </a:t>
            </a:r>
            <a:r>
              <a:rPr sz="2000" dirty="0">
                <a:latin typeface="Times New Roman"/>
                <a:cs typeface="Times New Roman"/>
              </a:rPr>
              <a:t>low</a:t>
            </a:r>
            <a:r>
              <a:rPr sz="2000" spc="-10" dirty="0">
                <a:latin typeface="Times New Roman"/>
                <a:cs typeface="Times New Roman"/>
              </a:rPr>
              <a:t> </a:t>
            </a:r>
            <a:r>
              <a:rPr sz="2000" spc="-5" dirty="0">
                <a:latin typeface="Times New Roman"/>
                <a:cs typeface="Times New Roman"/>
              </a:rPr>
              <a:t>energy</a:t>
            </a:r>
            <a:r>
              <a:rPr sz="2000" spc="-30" dirty="0">
                <a:latin typeface="Times New Roman"/>
                <a:cs typeface="Times New Roman"/>
              </a:rPr>
              <a:t> </a:t>
            </a:r>
            <a:r>
              <a:rPr sz="2000" spc="-20" dirty="0">
                <a:latin typeface="Times New Roman"/>
                <a:cs typeface="Times New Roman"/>
              </a:rPr>
              <a:t>density.</a:t>
            </a:r>
            <a:endParaRPr sz="2000">
              <a:latin typeface="Times New Roman"/>
              <a:cs typeface="Times New Roman"/>
            </a:endParaRPr>
          </a:p>
          <a:p>
            <a:pPr marL="469900" marR="5080" indent="-457200">
              <a:lnSpc>
                <a:spcPts val="3600"/>
              </a:lnSpc>
              <a:spcBef>
                <a:spcPts val="320"/>
              </a:spcBef>
              <a:buAutoNum type="arabicParenBoth"/>
              <a:tabLst>
                <a:tab pos="469265" algn="l"/>
                <a:tab pos="469900" algn="l"/>
              </a:tabLst>
            </a:pPr>
            <a:r>
              <a:rPr sz="2000" dirty="0">
                <a:latin typeface="Times New Roman"/>
                <a:cs typeface="Times New Roman"/>
              </a:rPr>
              <a:t>It</a:t>
            </a:r>
            <a:r>
              <a:rPr sz="2000" spc="-1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spc="-5" dirty="0">
                <a:latin typeface="Times New Roman"/>
                <a:cs typeface="Times New Roman"/>
              </a:rPr>
              <a:t>also</a:t>
            </a:r>
            <a:r>
              <a:rPr sz="2000" spc="-10" dirty="0">
                <a:latin typeface="Times New Roman"/>
                <a:cs typeface="Times New Roman"/>
              </a:rPr>
              <a:t> </a:t>
            </a:r>
            <a:r>
              <a:rPr sz="2000" dirty="0">
                <a:latin typeface="Times New Roman"/>
                <a:cs typeface="Times New Roman"/>
              </a:rPr>
              <a:t>labour</a:t>
            </a:r>
            <a:r>
              <a:rPr sz="2000" spc="-20" dirty="0">
                <a:latin typeface="Times New Roman"/>
                <a:cs typeface="Times New Roman"/>
              </a:rPr>
              <a:t> </a:t>
            </a:r>
            <a:r>
              <a:rPr sz="2000" dirty="0">
                <a:latin typeface="Times New Roman"/>
                <a:cs typeface="Times New Roman"/>
              </a:rPr>
              <a:t>intensive</a:t>
            </a:r>
            <a:r>
              <a:rPr sz="2000" spc="-30"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cost</a:t>
            </a:r>
            <a:r>
              <a:rPr sz="2000" spc="-2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collecting</a:t>
            </a:r>
            <a:r>
              <a:rPr sz="2000" spc="-30" dirty="0">
                <a:latin typeface="Times New Roman"/>
                <a:cs typeface="Times New Roman"/>
              </a:rPr>
              <a:t> </a:t>
            </a:r>
            <a:r>
              <a:rPr sz="2000" spc="-10" dirty="0">
                <a:latin typeface="Times New Roman"/>
                <a:cs typeface="Times New Roman"/>
              </a:rPr>
              <a:t>large </a:t>
            </a:r>
            <a:r>
              <a:rPr sz="2000" dirty="0">
                <a:latin typeface="Times New Roman"/>
                <a:cs typeface="Times New Roman"/>
              </a:rPr>
              <a:t>quantities</a:t>
            </a:r>
            <a:r>
              <a:rPr sz="2000" spc="-30" dirty="0">
                <a:latin typeface="Times New Roman"/>
                <a:cs typeface="Times New Roman"/>
              </a:rPr>
              <a:t> </a:t>
            </a:r>
            <a:r>
              <a:rPr sz="2000" dirty="0">
                <a:latin typeface="Times New Roman"/>
                <a:cs typeface="Times New Roman"/>
              </a:rPr>
              <a:t>for</a:t>
            </a:r>
            <a:r>
              <a:rPr sz="2000" spc="-25" dirty="0">
                <a:latin typeface="Times New Roman"/>
                <a:cs typeface="Times New Roman"/>
              </a:rPr>
              <a:t> </a:t>
            </a:r>
            <a:r>
              <a:rPr sz="2000" spc="-5" dirty="0">
                <a:latin typeface="Times New Roman"/>
                <a:cs typeface="Times New Roman"/>
              </a:rPr>
              <a:t>commercial </a:t>
            </a:r>
            <a:r>
              <a:rPr sz="2000" spc="-484" dirty="0">
                <a:latin typeface="Times New Roman"/>
                <a:cs typeface="Times New Roman"/>
              </a:rPr>
              <a:t> </a:t>
            </a:r>
            <a:r>
              <a:rPr sz="2000" dirty="0">
                <a:latin typeface="Times New Roman"/>
                <a:cs typeface="Times New Roman"/>
              </a:rPr>
              <a:t>application</a:t>
            </a:r>
            <a:r>
              <a:rPr sz="2000" spc="-4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spc="-5" dirty="0">
                <a:latin typeface="Times New Roman"/>
                <a:cs typeface="Times New Roman"/>
              </a:rPr>
              <a:t>significant.</a:t>
            </a:r>
            <a:endParaRPr sz="2000">
              <a:latin typeface="Times New Roman"/>
              <a:cs typeface="Times New Roman"/>
            </a:endParaRPr>
          </a:p>
          <a:p>
            <a:pPr marL="469900" marR="43180" indent="-457200">
              <a:lnSpc>
                <a:spcPts val="3600"/>
              </a:lnSpc>
              <a:spcBef>
                <a:spcPts val="5"/>
              </a:spcBef>
              <a:buAutoNum type="arabicParenBoth"/>
              <a:tabLst>
                <a:tab pos="469265" algn="l"/>
                <a:tab pos="469900" algn="l"/>
              </a:tabLst>
            </a:pPr>
            <a:r>
              <a:rPr sz="2000" spc="-5" dirty="0">
                <a:latin typeface="Times New Roman"/>
                <a:cs typeface="Times New Roman"/>
              </a:rPr>
              <a:t>Capacity</a:t>
            </a:r>
            <a:r>
              <a:rPr sz="2000" spc="-1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spc="-5" dirty="0">
                <a:latin typeface="Times New Roman"/>
                <a:cs typeface="Times New Roman"/>
              </a:rPr>
              <a:t>determined</a:t>
            </a:r>
            <a:r>
              <a:rPr sz="2000" spc="-10" dirty="0">
                <a:latin typeface="Times New Roman"/>
                <a:cs typeface="Times New Roman"/>
              </a:rPr>
              <a:t> </a:t>
            </a:r>
            <a:r>
              <a:rPr sz="2000" dirty="0">
                <a:latin typeface="Times New Roman"/>
                <a:cs typeface="Times New Roman"/>
              </a:rPr>
              <a:t>by</a:t>
            </a:r>
            <a:r>
              <a:rPr sz="2000" spc="-5" dirty="0">
                <a:latin typeface="Times New Roman"/>
                <a:cs typeface="Times New Roman"/>
              </a:rPr>
              <a:t> availability</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bio-mass</a:t>
            </a:r>
            <a:r>
              <a:rPr sz="2000" spc="-20"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spc="5" dirty="0">
                <a:latin typeface="Times New Roman"/>
                <a:cs typeface="Times New Roman"/>
              </a:rPr>
              <a:t>not</a:t>
            </a:r>
            <a:r>
              <a:rPr sz="2000" spc="-20" dirty="0">
                <a:latin typeface="Times New Roman"/>
                <a:cs typeface="Times New Roman"/>
              </a:rPr>
              <a:t> </a:t>
            </a:r>
            <a:r>
              <a:rPr sz="2000" dirty="0">
                <a:latin typeface="Times New Roman"/>
                <a:cs typeface="Times New Roman"/>
              </a:rPr>
              <a:t>suitable</a:t>
            </a:r>
            <a:r>
              <a:rPr sz="2000" spc="-20" dirty="0">
                <a:latin typeface="Times New Roman"/>
                <a:cs typeface="Times New Roman"/>
              </a:rPr>
              <a:t> </a:t>
            </a:r>
            <a:r>
              <a:rPr sz="2000" dirty="0">
                <a:latin typeface="Times New Roman"/>
                <a:cs typeface="Times New Roman"/>
              </a:rPr>
              <a:t>for</a:t>
            </a:r>
            <a:r>
              <a:rPr sz="2000" spc="-25" dirty="0">
                <a:latin typeface="Times New Roman"/>
                <a:cs typeface="Times New Roman"/>
              </a:rPr>
              <a:t> </a:t>
            </a:r>
            <a:r>
              <a:rPr sz="2000" dirty="0">
                <a:latin typeface="Times New Roman"/>
                <a:cs typeface="Times New Roman"/>
              </a:rPr>
              <a:t>varying </a:t>
            </a:r>
            <a:r>
              <a:rPr sz="2000" spc="-484" dirty="0">
                <a:latin typeface="Times New Roman"/>
                <a:cs typeface="Times New Roman"/>
              </a:rPr>
              <a:t> </a:t>
            </a:r>
            <a:r>
              <a:rPr sz="2000" dirty="0">
                <a:latin typeface="Times New Roman"/>
                <a:cs typeface="Times New Roman"/>
              </a:rPr>
              <a:t>loads.</a:t>
            </a:r>
            <a:endParaRPr sz="2000">
              <a:latin typeface="Times New Roman"/>
              <a:cs typeface="Times New Roman"/>
            </a:endParaRPr>
          </a:p>
          <a:p>
            <a:pPr marL="469900" indent="-457200">
              <a:lnSpc>
                <a:spcPct val="100000"/>
              </a:lnSpc>
              <a:spcBef>
                <a:spcPts val="880"/>
              </a:spcBef>
              <a:buAutoNum type="arabicParenBoth"/>
              <a:tabLst>
                <a:tab pos="469265" algn="l"/>
                <a:tab pos="469900" algn="l"/>
              </a:tabLst>
            </a:pPr>
            <a:r>
              <a:rPr sz="2000" dirty="0">
                <a:latin typeface="Times New Roman"/>
                <a:cs typeface="Times New Roman"/>
              </a:rPr>
              <a:t>It</a:t>
            </a:r>
            <a:r>
              <a:rPr sz="2000" spc="-20" dirty="0">
                <a:latin typeface="Times New Roman"/>
                <a:cs typeface="Times New Roman"/>
              </a:rPr>
              <a:t> </a:t>
            </a:r>
            <a:r>
              <a:rPr sz="2000" dirty="0">
                <a:latin typeface="Times New Roman"/>
                <a:cs typeface="Times New Roman"/>
              </a:rPr>
              <a:t>is</a:t>
            </a:r>
            <a:r>
              <a:rPr sz="2000" spc="-20" dirty="0">
                <a:latin typeface="Times New Roman"/>
                <a:cs typeface="Times New Roman"/>
              </a:rPr>
              <a:t> </a:t>
            </a:r>
            <a:r>
              <a:rPr sz="2000" dirty="0">
                <a:latin typeface="Times New Roman"/>
                <a:cs typeface="Times New Roman"/>
              </a:rPr>
              <a:t>not</a:t>
            </a:r>
            <a:r>
              <a:rPr sz="2000" spc="-30" dirty="0">
                <a:latin typeface="Times New Roman"/>
                <a:cs typeface="Times New Roman"/>
              </a:rPr>
              <a:t> </a:t>
            </a:r>
            <a:r>
              <a:rPr sz="2000" dirty="0">
                <a:latin typeface="Times New Roman"/>
                <a:cs typeface="Times New Roman"/>
              </a:rPr>
              <a:t>feasible</a:t>
            </a:r>
            <a:r>
              <a:rPr sz="2000" spc="-45"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set</a:t>
            </a:r>
            <a:r>
              <a:rPr sz="2000" spc="-25" dirty="0">
                <a:latin typeface="Times New Roman"/>
                <a:cs typeface="Times New Roman"/>
              </a:rPr>
              <a:t> </a:t>
            </a:r>
            <a:r>
              <a:rPr sz="2000" dirty="0">
                <a:latin typeface="Times New Roman"/>
                <a:cs typeface="Times New Roman"/>
              </a:rPr>
              <a:t>up</a:t>
            </a:r>
            <a:r>
              <a:rPr sz="2000" spc="-10" dirty="0">
                <a:latin typeface="Times New Roman"/>
                <a:cs typeface="Times New Roman"/>
              </a:rPr>
              <a:t> </a:t>
            </a:r>
            <a:r>
              <a:rPr sz="2000" dirty="0">
                <a:latin typeface="Times New Roman"/>
                <a:cs typeface="Times New Roman"/>
              </a:rPr>
              <a:t>at</a:t>
            </a:r>
            <a:r>
              <a:rPr sz="2000" spc="-20" dirty="0">
                <a:latin typeface="Times New Roman"/>
                <a:cs typeface="Times New Roman"/>
              </a:rPr>
              <a:t> </a:t>
            </a:r>
            <a:r>
              <a:rPr sz="2000" spc="-5" dirty="0">
                <a:latin typeface="Times New Roman"/>
                <a:cs typeface="Times New Roman"/>
              </a:rPr>
              <a:t>all</a:t>
            </a:r>
            <a:r>
              <a:rPr sz="2000" spc="-20" dirty="0">
                <a:latin typeface="Times New Roman"/>
                <a:cs typeface="Times New Roman"/>
              </a:rPr>
              <a:t> </a:t>
            </a:r>
            <a:r>
              <a:rPr sz="2000" dirty="0">
                <a:latin typeface="Times New Roman"/>
                <a:cs typeface="Times New Roman"/>
              </a:rPr>
              <a:t>locations.</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98552"/>
            <a:ext cx="393509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Biomass</a:t>
            </a:r>
            <a:r>
              <a:rPr sz="2400" b="1" spc="-15" dirty="0">
                <a:latin typeface="Times New Roman"/>
                <a:cs typeface="Times New Roman"/>
              </a:rPr>
              <a:t> </a:t>
            </a:r>
            <a:r>
              <a:rPr sz="2400" b="1" spc="-5" dirty="0">
                <a:latin typeface="Times New Roman"/>
                <a:cs typeface="Times New Roman"/>
              </a:rPr>
              <a:t>Conversion</a:t>
            </a:r>
            <a:r>
              <a:rPr sz="2400" b="1" spc="10" dirty="0">
                <a:latin typeface="Times New Roman"/>
                <a:cs typeface="Times New Roman"/>
              </a:rPr>
              <a:t> </a:t>
            </a:r>
            <a:r>
              <a:rPr sz="2400" b="1" spc="-5" dirty="0">
                <a:latin typeface="Times New Roman"/>
                <a:cs typeface="Times New Roman"/>
              </a:rPr>
              <a:t>Process:-</a:t>
            </a:r>
            <a:endParaRPr sz="2400">
              <a:latin typeface="Times New Roman"/>
              <a:cs typeface="Times New Roman"/>
            </a:endParaRPr>
          </a:p>
        </p:txBody>
      </p:sp>
      <p:sp>
        <p:nvSpPr>
          <p:cNvPr id="3" name="object 3"/>
          <p:cNvSpPr/>
          <p:nvPr/>
        </p:nvSpPr>
        <p:spPr>
          <a:xfrm>
            <a:off x="3201161" y="1192530"/>
            <a:ext cx="2133600" cy="485140"/>
          </a:xfrm>
          <a:custGeom>
            <a:avLst/>
            <a:gdLst/>
            <a:ahLst/>
            <a:cxnLst/>
            <a:rect l="l" t="t" r="r" b="b"/>
            <a:pathLst>
              <a:path w="2133600" h="485139">
                <a:moveTo>
                  <a:pt x="0" y="121158"/>
                </a:moveTo>
                <a:lnTo>
                  <a:pt x="1891284" y="121158"/>
                </a:lnTo>
                <a:lnTo>
                  <a:pt x="1891284" y="0"/>
                </a:lnTo>
                <a:lnTo>
                  <a:pt x="2133600" y="242316"/>
                </a:lnTo>
                <a:lnTo>
                  <a:pt x="1891284" y="484632"/>
                </a:lnTo>
                <a:lnTo>
                  <a:pt x="1891284" y="363474"/>
                </a:lnTo>
                <a:lnTo>
                  <a:pt x="0" y="363474"/>
                </a:lnTo>
                <a:lnTo>
                  <a:pt x="0" y="121158"/>
                </a:lnTo>
                <a:close/>
              </a:path>
            </a:pathLst>
          </a:custGeom>
          <a:ln w="25908">
            <a:solidFill>
              <a:srgbClr val="385D89"/>
            </a:solidFill>
          </a:ln>
        </p:spPr>
        <p:txBody>
          <a:bodyPr wrap="square" lIns="0" tIns="0" rIns="0" bIns="0" rtlCol="0"/>
          <a:lstStyle/>
          <a:p>
            <a:endParaRPr/>
          </a:p>
        </p:txBody>
      </p:sp>
      <p:sp>
        <p:nvSpPr>
          <p:cNvPr id="4" name="object 4"/>
          <p:cNvSpPr/>
          <p:nvPr/>
        </p:nvSpPr>
        <p:spPr>
          <a:xfrm>
            <a:off x="7011161" y="2515361"/>
            <a:ext cx="1143000" cy="457200"/>
          </a:xfrm>
          <a:custGeom>
            <a:avLst/>
            <a:gdLst/>
            <a:ahLst/>
            <a:cxnLst/>
            <a:rect l="l" t="t" r="r" b="b"/>
            <a:pathLst>
              <a:path w="1143000" h="457200">
                <a:moveTo>
                  <a:pt x="0" y="228600"/>
                </a:moveTo>
                <a:lnTo>
                  <a:pt x="15095" y="176188"/>
                </a:lnTo>
                <a:lnTo>
                  <a:pt x="58094" y="128073"/>
                </a:lnTo>
                <a:lnTo>
                  <a:pt x="125563" y="85628"/>
                </a:lnTo>
                <a:lnTo>
                  <a:pt x="167401" y="66960"/>
                </a:lnTo>
                <a:lnTo>
                  <a:pt x="214070" y="50225"/>
                </a:lnTo>
                <a:lnTo>
                  <a:pt x="265141" y="35593"/>
                </a:lnTo>
                <a:lnTo>
                  <a:pt x="320184" y="23237"/>
                </a:lnTo>
                <a:lnTo>
                  <a:pt x="378770" y="13328"/>
                </a:lnTo>
                <a:lnTo>
                  <a:pt x="440471" y="6038"/>
                </a:lnTo>
                <a:lnTo>
                  <a:pt x="504857" y="1538"/>
                </a:lnTo>
                <a:lnTo>
                  <a:pt x="571500" y="0"/>
                </a:lnTo>
                <a:lnTo>
                  <a:pt x="638142" y="1538"/>
                </a:lnTo>
                <a:lnTo>
                  <a:pt x="702528" y="6038"/>
                </a:lnTo>
                <a:lnTo>
                  <a:pt x="764229" y="13328"/>
                </a:lnTo>
                <a:lnTo>
                  <a:pt x="822815" y="23237"/>
                </a:lnTo>
                <a:lnTo>
                  <a:pt x="877858" y="35593"/>
                </a:lnTo>
                <a:lnTo>
                  <a:pt x="928929" y="50225"/>
                </a:lnTo>
                <a:lnTo>
                  <a:pt x="975598" y="66960"/>
                </a:lnTo>
                <a:lnTo>
                  <a:pt x="1017436" y="85628"/>
                </a:lnTo>
                <a:lnTo>
                  <a:pt x="1054015" y="106056"/>
                </a:lnTo>
                <a:lnTo>
                  <a:pt x="1109678" y="151508"/>
                </a:lnTo>
                <a:lnTo>
                  <a:pt x="1139154" y="201943"/>
                </a:lnTo>
                <a:lnTo>
                  <a:pt x="1143000" y="228600"/>
                </a:lnTo>
                <a:lnTo>
                  <a:pt x="1139154" y="255256"/>
                </a:lnTo>
                <a:lnTo>
                  <a:pt x="1109678" y="305691"/>
                </a:lnTo>
                <a:lnTo>
                  <a:pt x="1054015" y="351143"/>
                </a:lnTo>
                <a:lnTo>
                  <a:pt x="1017436" y="371571"/>
                </a:lnTo>
                <a:lnTo>
                  <a:pt x="975598" y="390239"/>
                </a:lnTo>
                <a:lnTo>
                  <a:pt x="928929" y="406974"/>
                </a:lnTo>
                <a:lnTo>
                  <a:pt x="877858" y="421606"/>
                </a:lnTo>
                <a:lnTo>
                  <a:pt x="822815" y="433962"/>
                </a:lnTo>
                <a:lnTo>
                  <a:pt x="764229" y="443871"/>
                </a:lnTo>
                <a:lnTo>
                  <a:pt x="702528" y="451161"/>
                </a:lnTo>
                <a:lnTo>
                  <a:pt x="638142" y="455661"/>
                </a:lnTo>
                <a:lnTo>
                  <a:pt x="571500" y="457200"/>
                </a:lnTo>
                <a:lnTo>
                  <a:pt x="504857" y="455661"/>
                </a:lnTo>
                <a:lnTo>
                  <a:pt x="440471" y="451161"/>
                </a:lnTo>
                <a:lnTo>
                  <a:pt x="378770" y="443871"/>
                </a:lnTo>
                <a:lnTo>
                  <a:pt x="320184" y="433962"/>
                </a:lnTo>
                <a:lnTo>
                  <a:pt x="265141" y="421606"/>
                </a:lnTo>
                <a:lnTo>
                  <a:pt x="214070" y="406974"/>
                </a:lnTo>
                <a:lnTo>
                  <a:pt x="167401" y="390239"/>
                </a:lnTo>
                <a:lnTo>
                  <a:pt x="125563" y="371571"/>
                </a:lnTo>
                <a:lnTo>
                  <a:pt x="88984" y="351143"/>
                </a:lnTo>
                <a:lnTo>
                  <a:pt x="33321" y="305691"/>
                </a:lnTo>
                <a:lnTo>
                  <a:pt x="3845" y="255256"/>
                </a:lnTo>
                <a:lnTo>
                  <a:pt x="0" y="228600"/>
                </a:lnTo>
                <a:close/>
              </a:path>
            </a:pathLst>
          </a:custGeom>
          <a:ln w="25908">
            <a:solidFill>
              <a:srgbClr val="385D89"/>
            </a:solidFill>
          </a:ln>
        </p:spPr>
        <p:txBody>
          <a:bodyPr wrap="square" lIns="0" tIns="0" rIns="0" bIns="0" rtlCol="0"/>
          <a:lstStyle/>
          <a:p>
            <a:endParaRPr/>
          </a:p>
        </p:txBody>
      </p:sp>
      <p:sp>
        <p:nvSpPr>
          <p:cNvPr id="5" name="object 5"/>
          <p:cNvSpPr/>
          <p:nvPr/>
        </p:nvSpPr>
        <p:spPr>
          <a:xfrm>
            <a:off x="5563361" y="1067561"/>
            <a:ext cx="1524000" cy="762000"/>
          </a:xfrm>
          <a:custGeom>
            <a:avLst/>
            <a:gdLst/>
            <a:ahLst/>
            <a:cxnLst/>
            <a:rect l="l" t="t" r="r" b="b"/>
            <a:pathLst>
              <a:path w="1524000" h="762000">
                <a:moveTo>
                  <a:pt x="0" y="381000"/>
                </a:moveTo>
                <a:lnTo>
                  <a:pt x="9972" y="319195"/>
                </a:lnTo>
                <a:lnTo>
                  <a:pt x="38843" y="260567"/>
                </a:lnTo>
                <a:lnTo>
                  <a:pt x="85046" y="205900"/>
                </a:lnTo>
                <a:lnTo>
                  <a:pt x="114156" y="180297"/>
                </a:lnTo>
                <a:lnTo>
                  <a:pt x="147011" y="155978"/>
                </a:lnTo>
                <a:lnTo>
                  <a:pt x="183414" y="133041"/>
                </a:lnTo>
                <a:lnTo>
                  <a:pt x="223170" y="111585"/>
                </a:lnTo>
                <a:lnTo>
                  <a:pt x="266083" y="91707"/>
                </a:lnTo>
                <a:lnTo>
                  <a:pt x="311956" y="73505"/>
                </a:lnTo>
                <a:lnTo>
                  <a:pt x="360594" y="57078"/>
                </a:lnTo>
                <a:lnTo>
                  <a:pt x="411800" y="42523"/>
                </a:lnTo>
                <a:lnTo>
                  <a:pt x="465379" y="29938"/>
                </a:lnTo>
                <a:lnTo>
                  <a:pt x="521134" y="19421"/>
                </a:lnTo>
                <a:lnTo>
                  <a:pt x="578870" y="11071"/>
                </a:lnTo>
                <a:lnTo>
                  <a:pt x="638390" y="4986"/>
                </a:lnTo>
                <a:lnTo>
                  <a:pt x="699499" y="1262"/>
                </a:lnTo>
                <a:lnTo>
                  <a:pt x="762000" y="0"/>
                </a:lnTo>
                <a:lnTo>
                  <a:pt x="824500" y="1262"/>
                </a:lnTo>
                <a:lnTo>
                  <a:pt x="885609" y="4986"/>
                </a:lnTo>
                <a:lnTo>
                  <a:pt x="945129" y="11071"/>
                </a:lnTo>
                <a:lnTo>
                  <a:pt x="1002865" y="19421"/>
                </a:lnTo>
                <a:lnTo>
                  <a:pt x="1058620" y="29938"/>
                </a:lnTo>
                <a:lnTo>
                  <a:pt x="1112199" y="42523"/>
                </a:lnTo>
                <a:lnTo>
                  <a:pt x="1163405" y="57078"/>
                </a:lnTo>
                <a:lnTo>
                  <a:pt x="1212043" y="73505"/>
                </a:lnTo>
                <a:lnTo>
                  <a:pt x="1257916" y="91707"/>
                </a:lnTo>
                <a:lnTo>
                  <a:pt x="1300829" y="111585"/>
                </a:lnTo>
                <a:lnTo>
                  <a:pt x="1340585" y="133041"/>
                </a:lnTo>
                <a:lnTo>
                  <a:pt x="1376988" y="155978"/>
                </a:lnTo>
                <a:lnTo>
                  <a:pt x="1409843" y="180297"/>
                </a:lnTo>
                <a:lnTo>
                  <a:pt x="1438953" y="205900"/>
                </a:lnTo>
                <a:lnTo>
                  <a:pt x="1485156" y="260567"/>
                </a:lnTo>
                <a:lnTo>
                  <a:pt x="1514027" y="319195"/>
                </a:lnTo>
                <a:lnTo>
                  <a:pt x="1523999" y="381000"/>
                </a:lnTo>
                <a:lnTo>
                  <a:pt x="1521474" y="412250"/>
                </a:lnTo>
                <a:lnTo>
                  <a:pt x="1501856" y="472564"/>
                </a:lnTo>
                <a:lnTo>
                  <a:pt x="1464123" y="529310"/>
                </a:lnTo>
                <a:lnTo>
                  <a:pt x="1409843" y="581702"/>
                </a:lnTo>
                <a:lnTo>
                  <a:pt x="1376988" y="606021"/>
                </a:lnTo>
                <a:lnTo>
                  <a:pt x="1340585" y="628958"/>
                </a:lnTo>
                <a:lnTo>
                  <a:pt x="1300829" y="650414"/>
                </a:lnTo>
                <a:lnTo>
                  <a:pt x="1257916" y="670292"/>
                </a:lnTo>
                <a:lnTo>
                  <a:pt x="1212043" y="688494"/>
                </a:lnTo>
                <a:lnTo>
                  <a:pt x="1163405" y="704921"/>
                </a:lnTo>
                <a:lnTo>
                  <a:pt x="1112199" y="719476"/>
                </a:lnTo>
                <a:lnTo>
                  <a:pt x="1058620" y="732061"/>
                </a:lnTo>
                <a:lnTo>
                  <a:pt x="1002865" y="742578"/>
                </a:lnTo>
                <a:lnTo>
                  <a:pt x="945129" y="750928"/>
                </a:lnTo>
                <a:lnTo>
                  <a:pt x="885609" y="757013"/>
                </a:lnTo>
                <a:lnTo>
                  <a:pt x="824500" y="760737"/>
                </a:lnTo>
                <a:lnTo>
                  <a:pt x="762000" y="762000"/>
                </a:lnTo>
                <a:lnTo>
                  <a:pt x="699499" y="760737"/>
                </a:lnTo>
                <a:lnTo>
                  <a:pt x="638390" y="757013"/>
                </a:lnTo>
                <a:lnTo>
                  <a:pt x="578870" y="750928"/>
                </a:lnTo>
                <a:lnTo>
                  <a:pt x="521134" y="742578"/>
                </a:lnTo>
                <a:lnTo>
                  <a:pt x="465379" y="732061"/>
                </a:lnTo>
                <a:lnTo>
                  <a:pt x="411800" y="719476"/>
                </a:lnTo>
                <a:lnTo>
                  <a:pt x="360594" y="704921"/>
                </a:lnTo>
                <a:lnTo>
                  <a:pt x="311956" y="688494"/>
                </a:lnTo>
                <a:lnTo>
                  <a:pt x="266083" y="670292"/>
                </a:lnTo>
                <a:lnTo>
                  <a:pt x="223170" y="650414"/>
                </a:lnTo>
                <a:lnTo>
                  <a:pt x="183414" y="628958"/>
                </a:lnTo>
                <a:lnTo>
                  <a:pt x="147011" y="606021"/>
                </a:lnTo>
                <a:lnTo>
                  <a:pt x="114156" y="581702"/>
                </a:lnTo>
                <a:lnTo>
                  <a:pt x="85046" y="556099"/>
                </a:lnTo>
                <a:lnTo>
                  <a:pt x="38843" y="501432"/>
                </a:lnTo>
                <a:lnTo>
                  <a:pt x="9972" y="442804"/>
                </a:lnTo>
                <a:lnTo>
                  <a:pt x="0" y="381000"/>
                </a:lnTo>
                <a:close/>
              </a:path>
            </a:pathLst>
          </a:custGeom>
          <a:ln w="25908">
            <a:solidFill>
              <a:srgbClr val="385D89"/>
            </a:solidFill>
          </a:ln>
        </p:spPr>
        <p:txBody>
          <a:bodyPr wrap="square" lIns="0" tIns="0" rIns="0" bIns="0" rtlCol="0"/>
          <a:lstStyle/>
          <a:p>
            <a:endParaRPr/>
          </a:p>
        </p:txBody>
      </p:sp>
      <p:sp>
        <p:nvSpPr>
          <p:cNvPr id="6" name="object 6"/>
          <p:cNvSpPr/>
          <p:nvPr/>
        </p:nvSpPr>
        <p:spPr>
          <a:xfrm>
            <a:off x="1372361" y="1829561"/>
            <a:ext cx="1752600" cy="2819400"/>
          </a:xfrm>
          <a:custGeom>
            <a:avLst/>
            <a:gdLst/>
            <a:ahLst/>
            <a:cxnLst/>
            <a:rect l="l" t="t" r="r" b="b"/>
            <a:pathLst>
              <a:path w="1752600" h="2819400">
                <a:moveTo>
                  <a:pt x="0" y="1943100"/>
                </a:moveTo>
                <a:lnTo>
                  <a:pt x="438150" y="1943100"/>
                </a:lnTo>
                <a:lnTo>
                  <a:pt x="438150" y="0"/>
                </a:lnTo>
                <a:lnTo>
                  <a:pt x="1314450" y="0"/>
                </a:lnTo>
                <a:lnTo>
                  <a:pt x="1314450" y="1943100"/>
                </a:lnTo>
                <a:lnTo>
                  <a:pt x="1752600" y="1943100"/>
                </a:lnTo>
                <a:lnTo>
                  <a:pt x="876300" y="2819400"/>
                </a:lnTo>
                <a:lnTo>
                  <a:pt x="0" y="1943100"/>
                </a:lnTo>
                <a:close/>
              </a:path>
            </a:pathLst>
          </a:custGeom>
          <a:ln w="25908">
            <a:solidFill>
              <a:srgbClr val="385D89"/>
            </a:solidFill>
          </a:ln>
        </p:spPr>
        <p:txBody>
          <a:bodyPr wrap="square" lIns="0" tIns="0" rIns="0" bIns="0" rtlCol="0"/>
          <a:lstStyle/>
          <a:p>
            <a:endParaRPr/>
          </a:p>
        </p:txBody>
      </p:sp>
      <p:grpSp>
        <p:nvGrpSpPr>
          <p:cNvPr id="7" name="object 7"/>
          <p:cNvGrpSpPr/>
          <p:nvPr/>
        </p:nvGrpSpPr>
        <p:grpSpPr>
          <a:xfrm>
            <a:off x="3340608" y="2350007"/>
            <a:ext cx="3349625" cy="2235835"/>
            <a:chOff x="3340608" y="2350007"/>
            <a:chExt cx="3349625" cy="2235835"/>
          </a:xfrm>
        </p:grpSpPr>
        <p:sp>
          <p:nvSpPr>
            <p:cNvPr id="8" name="object 8"/>
            <p:cNvSpPr/>
            <p:nvPr/>
          </p:nvSpPr>
          <p:spPr>
            <a:xfrm>
              <a:off x="3353562" y="2362961"/>
              <a:ext cx="1600200" cy="914400"/>
            </a:xfrm>
            <a:custGeom>
              <a:avLst/>
              <a:gdLst/>
              <a:ahLst/>
              <a:cxnLst/>
              <a:rect l="l" t="t" r="r" b="b"/>
              <a:pathLst>
                <a:path w="1600200" h="914400">
                  <a:moveTo>
                    <a:pt x="0" y="457200"/>
                  </a:moveTo>
                  <a:lnTo>
                    <a:pt x="228600" y="0"/>
                  </a:lnTo>
                  <a:lnTo>
                    <a:pt x="1371600" y="0"/>
                  </a:lnTo>
                  <a:lnTo>
                    <a:pt x="1600200" y="457200"/>
                  </a:lnTo>
                  <a:lnTo>
                    <a:pt x="1371600" y="914400"/>
                  </a:lnTo>
                  <a:lnTo>
                    <a:pt x="228600" y="914400"/>
                  </a:lnTo>
                  <a:lnTo>
                    <a:pt x="0" y="457200"/>
                  </a:lnTo>
                  <a:close/>
                </a:path>
              </a:pathLst>
            </a:custGeom>
            <a:ln w="25908">
              <a:solidFill>
                <a:srgbClr val="385D89"/>
              </a:solidFill>
            </a:ln>
          </p:spPr>
          <p:txBody>
            <a:bodyPr wrap="square" lIns="0" tIns="0" rIns="0" bIns="0" rtlCol="0"/>
            <a:lstStyle/>
            <a:p>
              <a:endParaRPr/>
            </a:p>
          </p:txBody>
        </p:sp>
        <p:sp>
          <p:nvSpPr>
            <p:cNvPr id="9" name="object 9"/>
            <p:cNvSpPr/>
            <p:nvPr/>
          </p:nvSpPr>
          <p:spPr>
            <a:xfrm>
              <a:off x="4917567" y="3009645"/>
              <a:ext cx="1760220" cy="883919"/>
            </a:xfrm>
            <a:custGeom>
              <a:avLst/>
              <a:gdLst/>
              <a:ahLst/>
              <a:cxnLst/>
              <a:rect l="l" t="t" r="r" b="b"/>
              <a:pathLst>
                <a:path w="1760220" h="883920">
                  <a:moveTo>
                    <a:pt x="82804" y="0"/>
                  </a:moveTo>
                  <a:lnTo>
                    <a:pt x="1573784" y="542670"/>
                  </a:lnTo>
                  <a:lnTo>
                    <a:pt x="1615186" y="429005"/>
                  </a:lnTo>
                  <a:lnTo>
                    <a:pt x="1759839" y="739266"/>
                  </a:lnTo>
                  <a:lnTo>
                    <a:pt x="1449578" y="883919"/>
                  </a:lnTo>
                  <a:lnTo>
                    <a:pt x="1490980" y="770127"/>
                  </a:lnTo>
                  <a:lnTo>
                    <a:pt x="0" y="227456"/>
                  </a:lnTo>
                  <a:lnTo>
                    <a:pt x="82804" y="0"/>
                  </a:lnTo>
                  <a:close/>
                </a:path>
              </a:pathLst>
            </a:custGeom>
            <a:ln w="25400">
              <a:solidFill>
                <a:srgbClr val="385D89"/>
              </a:solidFill>
            </a:ln>
          </p:spPr>
          <p:txBody>
            <a:bodyPr wrap="square" lIns="0" tIns="0" rIns="0" bIns="0" rtlCol="0"/>
            <a:lstStyle/>
            <a:p>
              <a:endParaRPr/>
            </a:p>
          </p:txBody>
        </p:sp>
        <p:sp>
          <p:nvSpPr>
            <p:cNvPr id="10" name="object 10"/>
            <p:cNvSpPr/>
            <p:nvPr/>
          </p:nvSpPr>
          <p:spPr>
            <a:xfrm>
              <a:off x="3886962" y="3505961"/>
              <a:ext cx="685800" cy="1066800"/>
            </a:xfrm>
            <a:custGeom>
              <a:avLst/>
              <a:gdLst/>
              <a:ahLst/>
              <a:cxnLst/>
              <a:rect l="l" t="t" r="r" b="b"/>
              <a:pathLst>
                <a:path w="685800" h="1066800">
                  <a:moveTo>
                    <a:pt x="0" y="342900"/>
                  </a:moveTo>
                  <a:lnTo>
                    <a:pt x="342900" y="0"/>
                  </a:lnTo>
                  <a:lnTo>
                    <a:pt x="685800" y="342900"/>
                  </a:lnTo>
                  <a:lnTo>
                    <a:pt x="514350" y="342900"/>
                  </a:lnTo>
                  <a:lnTo>
                    <a:pt x="514350" y="1066800"/>
                  </a:lnTo>
                  <a:lnTo>
                    <a:pt x="171450" y="1066800"/>
                  </a:lnTo>
                  <a:lnTo>
                    <a:pt x="171450" y="342900"/>
                  </a:lnTo>
                  <a:lnTo>
                    <a:pt x="0" y="342900"/>
                  </a:lnTo>
                  <a:close/>
                </a:path>
              </a:pathLst>
            </a:custGeom>
            <a:ln w="25908">
              <a:solidFill>
                <a:srgbClr val="385D89"/>
              </a:solidFill>
            </a:ln>
          </p:spPr>
          <p:txBody>
            <a:bodyPr wrap="square" lIns="0" tIns="0" rIns="0" bIns="0" rtlCol="0"/>
            <a:lstStyle/>
            <a:p>
              <a:endParaRPr/>
            </a:p>
          </p:txBody>
        </p:sp>
      </p:grpSp>
      <p:sp>
        <p:nvSpPr>
          <p:cNvPr id="11" name="object 11"/>
          <p:cNvSpPr/>
          <p:nvPr/>
        </p:nvSpPr>
        <p:spPr>
          <a:xfrm>
            <a:off x="6782561" y="3429761"/>
            <a:ext cx="1524000" cy="762000"/>
          </a:xfrm>
          <a:custGeom>
            <a:avLst/>
            <a:gdLst/>
            <a:ahLst/>
            <a:cxnLst/>
            <a:rect l="l" t="t" r="r" b="b"/>
            <a:pathLst>
              <a:path w="1524000" h="762000">
                <a:moveTo>
                  <a:pt x="0" y="381000"/>
                </a:moveTo>
                <a:lnTo>
                  <a:pt x="9972" y="319195"/>
                </a:lnTo>
                <a:lnTo>
                  <a:pt x="38843" y="260567"/>
                </a:lnTo>
                <a:lnTo>
                  <a:pt x="85046" y="205900"/>
                </a:lnTo>
                <a:lnTo>
                  <a:pt x="114156" y="180297"/>
                </a:lnTo>
                <a:lnTo>
                  <a:pt x="147011" y="155978"/>
                </a:lnTo>
                <a:lnTo>
                  <a:pt x="183414" y="133041"/>
                </a:lnTo>
                <a:lnTo>
                  <a:pt x="223170" y="111585"/>
                </a:lnTo>
                <a:lnTo>
                  <a:pt x="266083" y="91707"/>
                </a:lnTo>
                <a:lnTo>
                  <a:pt x="311956" y="73505"/>
                </a:lnTo>
                <a:lnTo>
                  <a:pt x="360594" y="57078"/>
                </a:lnTo>
                <a:lnTo>
                  <a:pt x="411800" y="42523"/>
                </a:lnTo>
                <a:lnTo>
                  <a:pt x="465379" y="29938"/>
                </a:lnTo>
                <a:lnTo>
                  <a:pt x="521134" y="19421"/>
                </a:lnTo>
                <a:lnTo>
                  <a:pt x="578870" y="11071"/>
                </a:lnTo>
                <a:lnTo>
                  <a:pt x="638390" y="4986"/>
                </a:lnTo>
                <a:lnTo>
                  <a:pt x="699499" y="1262"/>
                </a:lnTo>
                <a:lnTo>
                  <a:pt x="762000" y="0"/>
                </a:lnTo>
                <a:lnTo>
                  <a:pt x="824500" y="1262"/>
                </a:lnTo>
                <a:lnTo>
                  <a:pt x="885609" y="4986"/>
                </a:lnTo>
                <a:lnTo>
                  <a:pt x="945129" y="11071"/>
                </a:lnTo>
                <a:lnTo>
                  <a:pt x="1002865" y="19421"/>
                </a:lnTo>
                <a:lnTo>
                  <a:pt x="1058620" y="29938"/>
                </a:lnTo>
                <a:lnTo>
                  <a:pt x="1112199" y="42523"/>
                </a:lnTo>
                <a:lnTo>
                  <a:pt x="1163405" y="57078"/>
                </a:lnTo>
                <a:lnTo>
                  <a:pt x="1212043" y="73505"/>
                </a:lnTo>
                <a:lnTo>
                  <a:pt x="1257916" y="91707"/>
                </a:lnTo>
                <a:lnTo>
                  <a:pt x="1300829" y="111585"/>
                </a:lnTo>
                <a:lnTo>
                  <a:pt x="1340585" y="133041"/>
                </a:lnTo>
                <a:lnTo>
                  <a:pt x="1376988" y="155978"/>
                </a:lnTo>
                <a:lnTo>
                  <a:pt x="1409843" y="180297"/>
                </a:lnTo>
                <a:lnTo>
                  <a:pt x="1438953" y="205900"/>
                </a:lnTo>
                <a:lnTo>
                  <a:pt x="1485156" y="260567"/>
                </a:lnTo>
                <a:lnTo>
                  <a:pt x="1514027" y="319195"/>
                </a:lnTo>
                <a:lnTo>
                  <a:pt x="1524000" y="381000"/>
                </a:lnTo>
                <a:lnTo>
                  <a:pt x="1521474" y="412250"/>
                </a:lnTo>
                <a:lnTo>
                  <a:pt x="1501856" y="472564"/>
                </a:lnTo>
                <a:lnTo>
                  <a:pt x="1464123" y="529310"/>
                </a:lnTo>
                <a:lnTo>
                  <a:pt x="1409843" y="581702"/>
                </a:lnTo>
                <a:lnTo>
                  <a:pt x="1376988" y="606021"/>
                </a:lnTo>
                <a:lnTo>
                  <a:pt x="1340585" y="628958"/>
                </a:lnTo>
                <a:lnTo>
                  <a:pt x="1300829" y="650414"/>
                </a:lnTo>
                <a:lnTo>
                  <a:pt x="1257916" y="670292"/>
                </a:lnTo>
                <a:lnTo>
                  <a:pt x="1212043" y="688494"/>
                </a:lnTo>
                <a:lnTo>
                  <a:pt x="1163405" y="704921"/>
                </a:lnTo>
                <a:lnTo>
                  <a:pt x="1112199" y="719476"/>
                </a:lnTo>
                <a:lnTo>
                  <a:pt x="1058620" y="732061"/>
                </a:lnTo>
                <a:lnTo>
                  <a:pt x="1002865" y="742578"/>
                </a:lnTo>
                <a:lnTo>
                  <a:pt x="945129" y="750928"/>
                </a:lnTo>
                <a:lnTo>
                  <a:pt x="885609" y="757013"/>
                </a:lnTo>
                <a:lnTo>
                  <a:pt x="824500" y="760737"/>
                </a:lnTo>
                <a:lnTo>
                  <a:pt x="762000" y="762000"/>
                </a:lnTo>
                <a:lnTo>
                  <a:pt x="699499" y="760737"/>
                </a:lnTo>
                <a:lnTo>
                  <a:pt x="638390" y="757013"/>
                </a:lnTo>
                <a:lnTo>
                  <a:pt x="578870" y="750928"/>
                </a:lnTo>
                <a:lnTo>
                  <a:pt x="521134" y="742578"/>
                </a:lnTo>
                <a:lnTo>
                  <a:pt x="465379" y="732061"/>
                </a:lnTo>
                <a:lnTo>
                  <a:pt x="411800" y="719476"/>
                </a:lnTo>
                <a:lnTo>
                  <a:pt x="360594" y="704921"/>
                </a:lnTo>
                <a:lnTo>
                  <a:pt x="311956" y="688494"/>
                </a:lnTo>
                <a:lnTo>
                  <a:pt x="266083" y="670292"/>
                </a:lnTo>
                <a:lnTo>
                  <a:pt x="223170" y="650414"/>
                </a:lnTo>
                <a:lnTo>
                  <a:pt x="183414" y="628958"/>
                </a:lnTo>
                <a:lnTo>
                  <a:pt x="147011" y="606021"/>
                </a:lnTo>
                <a:lnTo>
                  <a:pt x="114156" y="581702"/>
                </a:lnTo>
                <a:lnTo>
                  <a:pt x="85046" y="556099"/>
                </a:lnTo>
                <a:lnTo>
                  <a:pt x="38843" y="501432"/>
                </a:lnTo>
                <a:lnTo>
                  <a:pt x="9972" y="442804"/>
                </a:lnTo>
                <a:lnTo>
                  <a:pt x="0" y="381000"/>
                </a:lnTo>
                <a:close/>
              </a:path>
            </a:pathLst>
          </a:custGeom>
          <a:ln w="25908">
            <a:solidFill>
              <a:srgbClr val="385D89"/>
            </a:solidFill>
          </a:ln>
        </p:spPr>
        <p:txBody>
          <a:bodyPr wrap="square" lIns="0" tIns="0" rIns="0" bIns="0" rtlCol="0"/>
          <a:lstStyle/>
          <a:p>
            <a:endParaRPr/>
          </a:p>
        </p:txBody>
      </p:sp>
      <p:sp>
        <p:nvSpPr>
          <p:cNvPr id="12" name="object 12"/>
          <p:cNvSpPr txBox="1"/>
          <p:nvPr/>
        </p:nvSpPr>
        <p:spPr>
          <a:xfrm>
            <a:off x="915161" y="1219961"/>
            <a:ext cx="2209800" cy="457200"/>
          </a:xfrm>
          <a:prstGeom prst="rect">
            <a:avLst/>
          </a:prstGeom>
          <a:ln w="25908">
            <a:solidFill>
              <a:srgbClr val="385D89"/>
            </a:solidFill>
          </a:ln>
        </p:spPr>
        <p:txBody>
          <a:bodyPr vert="horz" wrap="square" lIns="0" tIns="36195" rIns="0" bIns="0" rtlCol="0">
            <a:spAutoFit/>
          </a:bodyPr>
          <a:lstStyle/>
          <a:p>
            <a:pPr marL="90805">
              <a:lnSpc>
                <a:spcPct val="100000"/>
              </a:lnSpc>
              <a:spcBef>
                <a:spcPts val="285"/>
              </a:spcBef>
            </a:pPr>
            <a:r>
              <a:rPr sz="2000" spc="-5" dirty="0">
                <a:latin typeface="Times New Roman"/>
                <a:cs typeface="Times New Roman"/>
              </a:rPr>
              <a:t>Biomass</a:t>
            </a:r>
            <a:r>
              <a:rPr sz="2000" spc="-30" dirty="0">
                <a:latin typeface="Times New Roman"/>
                <a:cs typeface="Times New Roman"/>
              </a:rPr>
              <a:t> </a:t>
            </a:r>
            <a:r>
              <a:rPr sz="2000" dirty="0">
                <a:latin typeface="Times New Roman"/>
                <a:cs typeface="Times New Roman"/>
              </a:rPr>
              <a:t>Resources</a:t>
            </a:r>
            <a:endParaRPr sz="2000">
              <a:latin typeface="Times New Roman"/>
              <a:cs typeface="Times New Roman"/>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151</a:t>
            </a:fld>
            <a:endParaRPr dirty="0"/>
          </a:p>
        </p:txBody>
      </p:sp>
      <p:sp>
        <p:nvSpPr>
          <p:cNvPr id="13" name="object 13"/>
          <p:cNvSpPr txBox="1"/>
          <p:nvPr/>
        </p:nvSpPr>
        <p:spPr>
          <a:xfrm>
            <a:off x="3203575" y="1223848"/>
            <a:ext cx="1964689"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Direct</a:t>
            </a:r>
            <a:r>
              <a:rPr sz="2000" spc="-70" dirty="0">
                <a:latin typeface="Times New Roman"/>
                <a:cs typeface="Times New Roman"/>
              </a:rPr>
              <a:t> </a:t>
            </a:r>
            <a:r>
              <a:rPr sz="2000" spc="-5" dirty="0">
                <a:latin typeface="Times New Roman"/>
                <a:cs typeface="Times New Roman"/>
              </a:rPr>
              <a:t>Combustion</a:t>
            </a:r>
            <a:endParaRPr sz="2000">
              <a:latin typeface="Times New Roman"/>
              <a:cs typeface="Times New Roman"/>
            </a:endParaRPr>
          </a:p>
        </p:txBody>
      </p:sp>
      <p:sp>
        <p:nvSpPr>
          <p:cNvPr id="14" name="object 14"/>
          <p:cNvSpPr txBox="1"/>
          <p:nvPr/>
        </p:nvSpPr>
        <p:spPr>
          <a:xfrm>
            <a:off x="5718428" y="1243330"/>
            <a:ext cx="129984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Heat</a:t>
            </a:r>
            <a:r>
              <a:rPr sz="2000" spc="-85" dirty="0">
                <a:latin typeface="Times New Roman"/>
                <a:cs typeface="Times New Roman"/>
              </a:rPr>
              <a:t> </a:t>
            </a:r>
            <a:r>
              <a:rPr sz="2000" spc="-5" dirty="0">
                <a:latin typeface="Times New Roman"/>
                <a:cs typeface="Times New Roman"/>
              </a:rPr>
              <a:t>Energy</a:t>
            </a:r>
            <a:endParaRPr sz="2000">
              <a:latin typeface="Times New Roman"/>
              <a:cs typeface="Times New Roman"/>
            </a:endParaRPr>
          </a:p>
        </p:txBody>
      </p:sp>
      <p:sp>
        <p:nvSpPr>
          <p:cNvPr id="15" name="object 15"/>
          <p:cNvSpPr txBox="1"/>
          <p:nvPr/>
        </p:nvSpPr>
        <p:spPr>
          <a:xfrm>
            <a:off x="1823973" y="2017665"/>
            <a:ext cx="827405" cy="1682750"/>
          </a:xfrm>
          <a:prstGeom prst="rect">
            <a:avLst/>
          </a:prstGeom>
        </p:spPr>
        <p:txBody>
          <a:bodyPr vert="vert270" wrap="square" lIns="0" tIns="0" rIns="0" bIns="0" rtlCol="0">
            <a:spAutoFit/>
          </a:bodyPr>
          <a:lstStyle/>
          <a:p>
            <a:pPr marL="12700">
              <a:lnSpc>
                <a:spcPts val="2065"/>
              </a:lnSpc>
            </a:pPr>
            <a:r>
              <a:rPr sz="1800" dirty="0">
                <a:latin typeface="Times New Roman"/>
                <a:cs typeface="Times New Roman"/>
              </a:rPr>
              <a:t>Physical</a:t>
            </a:r>
            <a:endParaRPr sz="1800">
              <a:latin typeface="Times New Roman"/>
              <a:cs typeface="Times New Roman"/>
            </a:endParaRPr>
          </a:p>
          <a:p>
            <a:pPr marL="12700" marR="5080">
              <a:lnSpc>
                <a:spcPct val="100000"/>
              </a:lnSpc>
            </a:pPr>
            <a:r>
              <a:rPr sz="1800" spc="-5" dirty="0">
                <a:latin typeface="Times New Roman"/>
                <a:cs typeface="Times New Roman"/>
              </a:rPr>
              <a:t>Thermo</a:t>
            </a:r>
            <a:r>
              <a:rPr sz="1800" spc="-80" dirty="0">
                <a:latin typeface="Times New Roman"/>
                <a:cs typeface="Times New Roman"/>
              </a:rPr>
              <a:t> </a:t>
            </a:r>
            <a:r>
              <a:rPr sz="1800" dirty="0">
                <a:latin typeface="Times New Roman"/>
                <a:cs typeface="Times New Roman"/>
              </a:rPr>
              <a:t>Chemical </a:t>
            </a:r>
            <a:r>
              <a:rPr sz="1800" spc="-434" dirty="0">
                <a:latin typeface="Times New Roman"/>
                <a:cs typeface="Times New Roman"/>
              </a:rPr>
              <a:t> </a:t>
            </a:r>
            <a:r>
              <a:rPr sz="1800" dirty="0">
                <a:latin typeface="Times New Roman"/>
                <a:cs typeface="Times New Roman"/>
              </a:rPr>
              <a:t>Biological</a:t>
            </a:r>
            <a:endParaRPr sz="1800">
              <a:latin typeface="Times New Roman"/>
              <a:cs typeface="Times New Roman"/>
            </a:endParaRPr>
          </a:p>
        </p:txBody>
      </p:sp>
      <p:sp>
        <p:nvSpPr>
          <p:cNvPr id="16" name="object 16"/>
          <p:cNvSpPr txBox="1"/>
          <p:nvPr/>
        </p:nvSpPr>
        <p:spPr>
          <a:xfrm>
            <a:off x="1679194" y="3815588"/>
            <a:ext cx="119951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Co</a:t>
            </a:r>
            <a:r>
              <a:rPr sz="2000" spc="5" dirty="0">
                <a:latin typeface="Times New Roman"/>
                <a:cs typeface="Times New Roman"/>
              </a:rPr>
              <a:t>n</a:t>
            </a:r>
            <a:r>
              <a:rPr sz="2000" dirty="0">
                <a:latin typeface="Times New Roman"/>
                <a:cs typeface="Times New Roman"/>
              </a:rPr>
              <a:t>ve</a:t>
            </a:r>
            <a:r>
              <a:rPr sz="2000" spc="5" dirty="0">
                <a:latin typeface="Times New Roman"/>
                <a:cs typeface="Times New Roman"/>
              </a:rPr>
              <a:t>r</a:t>
            </a:r>
            <a:r>
              <a:rPr sz="2000" dirty="0">
                <a:latin typeface="Times New Roman"/>
                <a:cs typeface="Times New Roman"/>
              </a:rPr>
              <a:t>si</a:t>
            </a:r>
            <a:r>
              <a:rPr sz="2000" spc="-10" dirty="0">
                <a:latin typeface="Times New Roman"/>
                <a:cs typeface="Times New Roman"/>
              </a:rPr>
              <a:t>o</a:t>
            </a:r>
            <a:r>
              <a:rPr sz="2000" dirty="0">
                <a:latin typeface="Times New Roman"/>
                <a:cs typeface="Times New Roman"/>
              </a:rPr>
              <a:t>n</a:t>
            </a:r>
            <a:endParaRPr sz="2000">
              <a:latin typeface="Times New Roman"/>
              <a:cs typeface="Times New Roman"/>
            </a:endParaRPr>
          </a:p>
        </p:txBody>
      </p:sp>
      <p:sp>
        <p:nvSpPr>
          <p:cNvPr id="17" name="object 17"/>
          <p:cNvSpPr txBox="1"/>
          <p:nvPr/>
        </p:nvSpPr>
        <p:spPr>
          <a:xfrm>
            <a:off x="3508375" y="2615311"/>
            <a:ext cx="138938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Heat</a:t>
            </a:r>
            <a:r>
              <a:rPr sz="2000" spc="-75" dirty="0">
                <a:latin typeface="Times New Roman"/>
                <a:cs typeface="Times New Roman"/>
              </a:rPr>
              <a:t> </a:t>
            </a:r>
            <a:r>
              <a:rPr sz="2000" dirty="0">
                <a:latin typeface="Times New Roman"/>
                <a:cs typeface="Times New Roman"/>
              </a:rPr>
              <a:t>Engines</a:t>
            </a:r>
            <a:endParaRPr sz="2000">
              <a:latin typeface="Times New Roman"/>
              <a:cs typeface="Times New Roman"/>
            </a:endParaRPr>
          </a:p>
        </p:txBody>
      </p:sp>
      <p:sp>
        <p:nvSpPr>
          <p:cNvPr id="18" name="object 18"/>
          <p:cNvSpPr txBox="1"/>
          <p:nvPr/>
        </p:nvSpPr>
        <p:spPr>
          <a:xfrm>
            <a:off x="5258561" y="2591561"/>
            <a:ext cx="1447800" cy="381000"/>
          </a:xfrm>
          <a:prstGeom prst="rect">
            <a:avLst/>
          </a:prstGeom>
          <a:ln w="25907">
            <a:solidFill>
              <a:srgbClr val="385D89"/>
            </a:solidFill>
          </a:ln>
        </p:spPr>
        <p:txBody>
          <a:bodyPr vert="horz" wrap="square" lIns="0" tIns="36830" rIns="0" bIns="0" rtlCol="0">
            <a:spAutoFit/>
          </a:bodyPr>
          <a:lstStyle/>
          <a:p>
            <a:pPr marL="177165">
              <a:lnSpc>
                <a:spcPct val="100000"/>
              </a:lnSpc>
              <a:spcBef>
                <a:spcPts val="290"/>
              </a:spcBef>
            </a:pPr>
            <a:r>
              <a:rPr sz="2000" dirty="0">
                <a:latin typeface="Times New Roman"/>
                <a:cs typeface="Times New Roman"/>
              </a:rPr>
              <a:t>Generator</a:t>
            </a:r>
            <a:endParaRPr sz="2000">
              <a:latin typeface="Times New Roman"/>
              <a:cs typeface="Times New Roman"/>
            </a:endParaRPr>
          </a:p>
        </p:txBody>
      </p:sp>
      <p:sp>
        <p:nvSpPr>
          <p:cNvPr id="19" name="object 19"/>
          <p:cNvSpPr txBox="1"/>
          <p:nvPr/>
        </p:nvSpPr>
        <p:spPr>
          <a:xfrm>
            <a:off x="7013829" y="2539111"/>
            <a:ext cx="108585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Electricity</a:t>
            </a:r>
            <a:endParaRPr sz="2000">
              <a:latin typeface="Times New Roman"/>
              <a:cs typeface="Times New Roman"/>
            </a:endParaRPr>
          </a:p>
        </p:txBody>
      </p:sp>
      <p:sp>
        <p:nvSpPr>
          <p:cNvPr id="20" name="object 20"/>
          <p:cNvSpPr txBox="1"/>
          <p:nvPr/>
        </p:nvSpPr>
        <p:spPr>
          <a:xfrm>
            <a:off x="6937629" y="3453206"/>
            <a:ext cx="1212215" cy="636270"/>
          </a:xfrm>
          <a:prstGeom prst="rect">
            <a:avLst/>
          </a:prstGeom>
        </p:spPr>
        <p:txBody>
          <a:bodyPr vert="horz" wrap="square" lIns="0" tIns="13335" rIns="0" bIns="0" rtlCol="0">
            <a:spAutoFit/>
          </a:bodyPr>
          <a:lstStyle/>
          <a:p>
            <a:pPr marL="12700">
              <a:lnSpc>
                <a:spcPct val="100000"/>
              </a:lnSpc>
              <a:spcBef>
                <a:spcPts val="105"/>
              </a:spcBef>
            </a:pPr>
            <a:r>
              <a:rPr sz="2000" spc="5" dirty="0">
                <a:latin typeface="Times New Roman"/>
                <a:cs typeface="Times New Roman"/>
              </a:rPr>
              <a:t>M</a:t>
            </a:r>
            <a:r>
              <a:rPr sz="2000" spc="-10" dirty="0">
                <a:latin typeface="Times New Roman"/>
                <a:cs typeface="Times New Roman"/>
              </a:rPr>
              <a:t>e</a:t>
            </a:r>
            <a:r>
              <a:rPr sz="2000" dirty="0">
                <a:latin typeface="Times New Roman"/>
                <a:cs typeface="Times New Roman"/>
              </a:rPr>
              <a:t>chanic</a:t>
            </a:r>
            <a:r>
              <a:rPr sz="2000" spc="-10" dirty="0">
                <a:latin typeface="Times New Roman"/>
                <a:cs typeface="Times New Roman"/>
              </a:rPr>
              <a:t>a</a:t>
            </a:r>
            <a:r>
              <a:rPr sz="2000" dirty="0">
                <a:latin typeface="Times New Roman"/>
                <a:cs typeface="Times New Roman"/>
              </a:rPr>
              <a:t>l</a:t>
            </a:r>
            <a:endParaRPr sz="2000">
              <a:latin typeface="Times New Roman"/>
              <a:cs typeface="Times New Roman"/>
            </a:endParaRPr>
          </a:p>
          <a:p>
            <a:pPr marL="12700">
              <a:lnSpc>
                <a:spcPct val="100000"/>
              </a:lnSpc>
            </a:pPr>
            <a:r>
              <a:rPr sz="2000" spc="-5" dirty="0">
                <a:latin typeface="Times New Roman"/>
                <a:cs typeface="Times New Roman"/>
              </a:rPr>
              <a:t>Energy</a:t>
            </a:r>
            <a:endParaRPr sz="2000">
              <a:latin typeface="Times New Roman"/>
              <a:cs typeface="Times New Roman"/>
            </a:endParaRPr>
          </a:p>
        </p:txBody>
      </p:sp>
      <p:sp>
        <p:nvSpPr>
          <p:cNvPr id="21" name="object 21"/>
          <p:cNvSpPr txBox="1"/>
          <p:nvPr/>
        </p:nvSpPr>
        <p:spPr>
          <a:xfrm>
            <a:off x="838961" y="4725161"/>
            <a:ext cx="5257800" cy="381000"/>
          </a:xfrm>
          <a:prstGeom prst="rect">
            <a:avLst/>
          </a:prstGeom>
          <a:ln w="25907">
            <a:solidFill>
              <a:srgbClr val="385D89"/>
            </a:solidFill>
          </a:ln>
        </p:spPr>
        <p:txBody>
          <a:bodyPr vert="horz" wrap="square" lIns="0" tIns="36830" rIns="0" bIns="0" rtlCol="0">
            <a:spAutoFit/>
          </a:bodyPr>
          <a:lstStyle/>
          <a:p>
            <a:pPr marL="13970">
              <a:lnSpc>
                <a:spcPct val="100000"/>
              </a:lnSpc>
              <a:spcBef>
                <a:spcPts val="290"/>
              </a:spcBef>
            </a:pPr>
            <a:r>
              <a:rPr sz="2000" dirty="0">
                <a:latin typeface="Times New Roman"/>
                <a:cs typeface="Times New Roman"/>
              </a:rPr>
              <a:t>Fuels</a:t>
            </a:r>
            <a:r>
              <a:rPr sz="2000" spc="-15" dirty="0">
                <a:latin typeface="Times New Roman"/>
                <a:cs typeface="Times New Roman"/>
              </a:rPr>
              <a:t> </a:t>
            </a:r>
            <a:r>
              <a:rPr sz="2000" dirty="0">
                <a:latin typeface="Times New Roman"/>
                <a:cs typeface="Times New Roman"/>
              </a:rPr>
              <a:t>(Pellets,</a:t>
            </a:r>
            <a:r>
              <a:rPr sz="2000" spc="-25" dirty="0">
                <a:latin typeface="Times New Roman"/>
                <a:cs typeface="Times New Roman"/>
              </a:rPr>
              <a:t> </a:t>
            </a:r>
            <a:r>
              <a:rPr sz="2000" dirty="0">
                <a:latin typeface="Times New Roman"/>
                <a:cs typeface="Times New Roman"/>
              </a:rPr>
              <a:t>Oil,</a:t>
            </a:r>
            <a:r>
              <a:rPr sz="2000" spc="-10" dirty="0">
                <a:latin typeface="Times New Roman"/>
                <a:cs typeface="Times New Roman"/>
              </a:rPr>
              <a:t> </a:t>
            </a:r>
            <a:r>
              <a:rPr sz="2000" dirty="0">
                <a:latin typeface="Times New Roman"/>
                <a:cs typeface="Times New Roman"/>
              </a:rPr>
              <a:t>Producer</a:t>
            </a:r>
            <a:r>
              <a:rPr sz="2000" spc="-25" dirty="0">
                <a:latin typeface="Times New Roman"/>
                <a:cs typeface="Times New Roman"/>
              </a:rPr>
              <a:t> </a:t>
            </a:r>
            <a:r>
              <a:rPr sz="2000" dirty="0">
                <a:latin typeface="Times New Roman"/>
                <a:cs typeface="Times New Roman"/>
              </a:rPr>
              <a:t>gas,</a:t>
            </a:r>
            <a:r>
              <a:rPr sz="2000" spc="-10" dirty="0">
                <a:latin typeface="Times New Roman"/>
                <a:cs typeface="Times New Roman"/>
              </a:rPr>
              <a:t> </a:t>
            </a:r>
            <a:r>
              <a:rPr sz="2000" dirty="0">
                <a:latin typeface="Times New Roman"/>
                <a:cs typeface="Times New Roman"/>
              </a:rPr>
              <a:t>Biogas,</a:t>
            </a:r>
            <a:r>
              <a:rPr sz="2000" spc="-10" dirty="0">
                <a:latin typeface="Times New Roman"/>
                <a:cs typeface="Times New Roman"/>
              </a:rPr>
              <a:t> </a:t>
            </a:r>
            <a:r>
              <a:rPr sz="2000" dirty="0">
                <a:latin typeface="Times New Roman"/>
                <a:cs typeface="Times New Roman"/>
              </a:rPr>
              <a:t>Ethanol)</a:t>
            </a:r>
            <a:endParaRPr sz="2000">
              <a:latin typeface="Times New Roman"/>
              <a:cs typeface="Times New Roman"/>
            </a:endParaRPr>
          </a:p>
        </p:txBody>
      </p:sp>
      <p:sp>
        <p:nvSpPr>
          <p:cNvPr id="22" name="object 22"/>
          <p:cNvSpPr txBox="1"/>
          <p:nvPr/>
        </p:nvSpPr>
        <p:spPr>
          <a:xfrm>
            <a:off x="2401570" y="5359095"/>
            <a:ext cx="4164329"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Times New Roman"/>
                <a:cs typeface="Times New Roman"/>
              </a:rPr>
              <a:t>Fig:</a:t>
            </a:r>
            <a:r>
              <a:rPr sz="2000" b="1" spc="-25" dirty="0">
                <a:latin typeface="Times New Roman"/>
                <a:cs typeface="Times New Roman"/>
              </a:rPr>
              <a:t> </a:t>
            </a:r>
            <a:r>
              <a:rPr sz="2000" spc="-5" dirty="0">
                <a:latin typeface="Times New Roman"/>
                <a:cs typeface="Times New Roman"/>
              </a:rPr>
              <a:t>Biomass energy</a:t>
            </a:r>
            <a:r>
              <a:rPr sz="2000" spc="-20" dirty="0">
                <a:latin typeface="Times New Roman"/>
                <a:cs typeface="Times New Roman"/>
              </a:rPr>
              <a:t> </a:t>
            </a:r>
            <a:r>
              <a:rPr sz="2000" spc="-5" dirty="0">
                <a:latin typeface="Times New Roman"/>
                <a:cs typeface="Times New Roman"/>
              </a:rPr>
              <a:t>conversion</a:t>
            </a:r>
            <a:r>
              <a:rPr sz="2000" spc="-40" dirty="0">
                <a:latin typeface="Times New Roman"/>
                <a:cs typeface="Times New Roman"/>
              </a:rPr>
              <a:t> </a:t>
            </a:r>
            <a:r>
              <a:rPr sz="2000" dirty="0">
                <a:latin typeface="Times New Roman"/>
                <a:cs typeface="Times New Roman"/>
              </a:rPr>
              <a:t>Process</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152</a:t>
            </a:fld>
            <a:endParaRPr dirty="0"/>
          </a:p>
        </p:txBody>
      </p:sp>
      <p:sp>
        <p:nvSpPr>
          <p:cNvPr id="2" name="object 2"/>
          <p:cNvSpPr txBox="1">
            <a:spLocks noGrp="1"/>
          </p:cNvSpPr>
          <p:nvPr>
            <p:ph type="title"/>
          </p:nvPr>
        </p:nvSpPr>
        <p:spPr>
          <a:xfrm>
            <a:off x="916939" y="3688841"/>
            <a:ext cx="3914775" cy="452120"/>
          </a:xfrm>
          <a:prstGeom prst="rect">
            <a:avLst/>
          </a:prstGeom>
        </p:spPr>
        <p:txBody>
          <a:bodyPr vert="horz" wrap="square" lIns="0" tIns="12065" rIns="0" bIns="0" rtlCol="0">
            <a:spAutoFit/>
          </a:bodyPr>
          <a:lstStyle/>
          <a:p>
            <a:pPr marL="12700">
              <a:lnSpc>
                <a:spcPct val="100000"/>
              </a:lnSpc>
              <a:spcBef>
                <a:spcPts val="95"/>
              </a:spcBef>
            </a:pPr>
            <a:r>
              <a:rPr sz="2800" spc="-100" dirty="0"/>
              <a:t>To</a:t>
            </a:r>
            <a:r>
              <a:rPr sz="2800" spc="-10" dirty="0"/>
              <a:t> </a:t>
            </a:r>
            <a:r>
              <a:rPr sz="2800" spc="-5" dirty="0"/>
              <a:t>be continued…………..</a:t>
            </a:r>
            <a:endParaRPr sz="280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153</a:t>
            </a:fld>
            <a:endParaRPr dirty="0"/>
          </a:p>
        </p:txBody>
      </p:sp>
      <p:sp>
        <p:nvSpPr>
          <p:cNvPr id="2" name="object 2"/>
          <p:cNvSpPr txBox="1">
            <a:spLocks noGrp="1"/>
          </p:cNvSpPr>
          <p:nvPr>
            <p:ph type="title"/>
          </p:nvPr>
        </p:nvSpPr>
        <p:spPr>
          <a:xfrm>
            <a:off x="1907794" y="2596642"/>
            <a:ext cx="5312410" cy="696595"/>
          </a:xfrm>
          <a:prstGeom prst="rect">
            <a:avLst/>
          </a:prstGeom>
        </p:spPr>
        <p:txBody>
          <a:bodyPr vert="horz" wrap="square" lIns="0" tIns="13335" rIns="0" bIns="0" rtlCol="0">
            <a:spAutoFit/>
          </a:bodyPr>
          <a:lstStyle/>
          <a:p>
            <a:pPr marL="12700">
              <a:lnSpc>
                <a:spcPct val="100000"/>
              </a:lnSpc>
              <a:spcBef>
                <a:spcPts val="105"/>
              </a:spcBef>
            </a:pPr>
            <a:r>
              <a:rPr sz="4400" b="1" dirty="0">
                <a:latin typeface="Times New Roman"/>
                <a:cs typeface="Times New Roman"/>
              </a:rPr>
              <a:t>SOLAR</a:t>
            </a:r>
            <a:r>
              <a:rPr sz="4400" b="1" spc="-45" dirty="0">
                <a:latin typeface="Times New Roman"/>
                <a:cs typeface="Times New Roman"/>
              </a:rPr>
              <a:t> </a:t>
            </a:r>
            <a:r>
              <a:rPr sz="4400" b="1" spc="-40" dirty="0">
                <a:latin typeface="Times New Roman"/>
                <a:cs typeface="Times New Roman"/>
              </a:rPr>
              <a:t>RADIATION</a:t>
            </a:r>
            <a:endParaRPr sz="4400">
              <a:latin typeface="Times New Roman"/>
              <a:cs typeface="Times New Roman"/>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154</a:t>
            </a:fld>
            <a:endParaRPr dirty="0"/>
          </a:p>
        </p:txBody>
      </p:sp>
      <p:sp>
        <p:nvSpPr>
          <p:cNvPr id="2" name="object 2"/>
          <p:cNvSpPr txBox="1">
            <a:spLocks noGrp="1"/>
          </p:cNvSpPr>
          <p:nvPr>
            <p:ph type="title"/>
          </p:nvPr>
        </p:nvSpPr>
        <p:spPr>
          <a:xfrm>
            <a:off x="154939" y="197307"/>
            <a:ext cx="3236595" cy="331470"/>
          </a:xfrm>
          <a:prstGeom prst="rect">
            <a:avLst/>
          </a:prstGeom>
        </p:spPr>
        <p:txBody>
          <a:bodyPr vert="horz" wrap="square" lIns="0" tIns="13335" rIns="0" bIns="0" rtlCol="0">
            <a:spAutoFit/>
          </a:bodyPr>
          <a:lstStyle/>
          <a:p>
            <a:pPr marL="12700">
              <a:lnSpc>
                <a:spcPct val="100000"/>
              </a:lnSpc>
              <a:spcBef>
                <a:spcPts val="105"/>
              </a:spcBef>
            </a:pPr>
            <a:r>
              <a:rPr dirty="0"/>
              <a:t>TERRESTRIAL</a:t>
            </a:r>
            <a:r>
              <a:rPr spc="-120" dirty="0"/>
              <a:t> </a:t>
            </a:r>
            <a:r>
              <a:rPr spc="-20" dirty="0"/>
              <a:t>RADIATION:</a:t>
            </a:r>
          </a:p>
        </p:txBody>
      </p:sp>
      <p:sp>
        <p:nvSpPr>
          <p:cNvPr id="3" name="object 3"/>
          <p:cNvSpPr txBox="1"/>
          <p:nvPr/>
        </p:nvSpPr>
        <p:spPr>
          <a:xfrm>
            <a:off x="142239" y="503275"/>
            <a:ext cx="8779510" cy="1397000"/>
          </a:xfrm>
          <a:prstGeom prst="rect">
            <a:avLst/>
          </a:prstGeom>
        </p:spPr>
        <p:txBody>
          <a:bodyPr vert="horz" wrap="square" lIns="0" tIns="12700" rIns="0" bIns="0" rtlCol="0">
            <a:spAutoFit/>
          </a:bodyPr>
          <a:lstStyle/>
          <a:p>
            <a:pPr marL="25400" marR="17780" indent="630555" algn="just">
              <a:lnSpc>
                <a:spcPct val="150000"/>
              </a:lnSpc>
              <a:spcBef>
                <a:spcPts val="100"/>
              </a:spcBef>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radiation</a:t>
            </a:r>
            <a:r>
              <a:rPr sz="2000" spc="-35" dirty="0">
                <a:latin typeface="Times New Roman"/>
                <a:cs typeface="Times New Roman"/>
              </a:rPr>
              <a:t> </a:t>
            </a:r>
            <a:r>
              <a:rPr sz="2000" dirty="0">
                <a:latin typeface="Times New Roman"/>
                <a:cs typeface="Times New Roman"/>
              </a:rPr>
              <a:t>from</a:t>
            </a:r>
            <a:r>
              <a:rPr sz="2000" spc="-1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sun</a:t>
            </a:r>
            <a:r>
              <a:rPr sz="2000" spc="-5" dirty="0">
                <a:latin typeface="Times New Roman"/>
                <a:cs typeface="Times New Roman"/>
              </a:rPr>
              <a:t> </a:t>
            </a:r>
            <a:r>
              <a:rPr sz="2000" dirty="0">
                <a:latin typeface="Times New Roman"/>
                <a:cs typeface="Times New Roman"/>
              </a:rPr>
              <a:t>corresponds</a:t>
            </a:r>
            <a:r>
              <a:rPr sz="2000" spc="-45"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black</a:t>
            </a:r>
            <a:r>
              <a:rPr sz="2000" spc="-10" dirty="0">
                <a:latin typeface="Times New Roman"/>
                <a:cs typeface="Times New Roman"/>
              </a:rPr>
              <a:t> </a:t>
            </a:r>
            <a:r>
              <a:rPr sz="2000" dirty="0">
                <a:latin typeface="Times New Roman"/>
                <a:cs typeface="Times New Roman"/>
              </a:rPr>
              <a:t>body</a:t>
            </a:r>
            <a:r>
              <a:rPr sz="2000" spc="-15" dirty="0">
                <a:latin typeface="Times New Roman"/>
                <a:cs typeface="Times New Roman"/>
              </a:rPr>
              <a:t> </a:t>
            </a:r>
            <a:r>
              <a:rPr sz="2000" spc="-5" dirty="0">
                <a:latin typeface="Times New Roman"/>
                <a:cs typeface="Times New Roman"/>
              </a:rPr>
              <a:t>radiation</a:t>
            </a:r>
            <a:r>
              <a:rPr sz="2000" spc="-30" dirty="0">
                <a:latin typeface="Times New Roman"/>
                <a:cs typeface="Times New Roman"/>
              </a:rPr>
              <a:t> </a:t>
            </a:r>
            <a:r>
              <a:rPr sz="2000" dirty="0">
                <a:latin typeface="Times New Roman"/>
                <a:cs typeface="Times New Roman"/>
              </a:rPr>
              <a:t>at</a:t>
            </a:r>
            <a:r>
              <a:rPr sz="2000" spc="5" dirty="0">
                <a:latin typeface="Times New Roman"/>
                <a:cs typeface="Times New Roman"/>
              </a:rPr>
              <a:t> </a:t>
            </a:r>
            <a:r>
              <a:rPr sz="2000" dirty="0">
                <a:latin typeface="Times New Roman"/>
                <a:cs typeface="Times New Roman"/>
              </a:rPr>
              <a:t>a</a:t>
            </a:r>
            <a:r>
              <a:rPr sz="2000" spc="-5" dirty="0">
                <a:latin typeface="Times New Roman"/>
                <a:cs typeface="Times New Roman"/>
              </a:rPr>
              <a:t> temperature </a:t>
            </a:r>
            <a:r>
              <a:rPr sz="2000" spc="-484" dirty="0">
                <a:latin typeface="Times New Roman"/>
                <a:cs typeface="Times New Roman"/>
              </a:rPr>
              <a:t> </a:t>
            </a:r>
            <a:r>
              <a:rPr sz="2000" dirty="0">
                <a:latin typeface="Times New Roman"/>
                <a:cs typeface="Times New Roman"/>
              </a:rPr>
              <a:t>of </a:t>
            </a:r>
            <a:r>
              <a:rPr sz="2000" spc="-70" dirty="0">
                <a:latin typeface="Times New Roman"/>
                <a:cs typeface="Times New Roman"/>
              </a:rPr>
              <a:t>T</a:t>
            </a:r>
            <a:r>
              <a:rPr sz="1950" spc="-104" baseline="-21367" dirty="0">
                <a:latin typeface="Times New Roman"/>
                <a:cs typeface="Times New Roman"/>
              </a:rPr>
              <a:t>s</a:t>
            </a:r>
            <a:r>
              <a:rPr sz="1950" spc="-97" baseline="-21367" dirty="0">
                <a:latin typeface="Times New Roman"/>
                <a:cs typeface="Times New Roman"/>
              </a:rPr>
              <a:t> </a:t>
            </a:r>
            <a:r>
              <a:rPr sz="2000" dirty="0">
                <a:latin typeface="Times New Roman"/>
                <a:cs typeface="Times New Roman"/>
              </a:rPr>
              <a:t>= </a:t>
            </a:r>
            <a:r>
              <a:rPr sz="2000" spc="5" dirty="0">
                <a:latin typeface="Times New Roman"/>
                <a:cs typeface="Times New Roman"/>
              </a:rPr>
              <a:t>5762</a:t>
            </a:r>
            <a:r>
              <a:rPr sz="1950" spc="7" baseline="25641" dirty="0">
                <a:latin typeface="Times New Roman"/>
                <a:cs typeface="Times New Roman"/>
              </a:rPr>
              <a:t>0</a:t>
            </a:r>
            <a:r>
              <a:rPr sz="2000" spc="5" dirty="0">
                <a:latin typeface="Times New Roman"/>
                <a:cs typeface="Times New Roman"/>
              </a:rPr>
              <a:t>K. </a:t>
            </a:r>
            <a:r>
              <a:rPr sz="2000" spc="-25" dirty="0">
                <a:latin typeface="Times New Roman"/>
                <a:cs typeface="Times New Roman"/>
              </a:rPr>
              <a:t>Taking </a:t>
            </a:r>
            <a:r>
              <a:rPr sz="2000" dirty="0">
                <a:latin typeface="Times New Roman"/>
                <a:cs typeface="Times New Roman"/>
              </a:rPr>
              <a:t>the </a:t>
            </a:r>
            <a:r>
              <a:rPr sz="2000" spc="-5" dirty="0">
                <a:latin typeface="Times New Roman"/>
                <a:cs typeface="Times New Roman"/>
              </a:rPr>
              <a:t>diameter </a:t>
            </a:r>
            <a:r>
              <a:rPr sz="2000" spc="5" dirty="0">
                <a:latin typeface="Times New Roman"/>
                <a:cs typeface="Times New Roman"/>
              </a:rPr>
              <a:t>(D</a:t>
            </a:r>
            <a:r>
              <a:rPr sz="1950" spc="7" baseline="-21367" dirty="0">
                <a:latin typeface="Times New Roman"/>
                <a:cs typeface="Times New Roman"/>
              </a:rPr>
              <a:t>s</a:t>
            </a:r>
            <a:r>
              <a:rPr sz="2000" spc="5" dirty="0">
                <a:latin typeface="Times New Roman"/>
                <a:cs typeface="Times New Roman"/>
              </a:rPr>
              <a:t>) </a:t>
            </a:r>
            <a:r>
              <a:rPr sz="2000" dirty="0">
                <a:latin typeface="Times New Roman"/>
                <a:cs typeface="Times New Roman"/>
              </a:rPr>
              <a:t>of the sun as </a:t>
            </a:r>
            <a:r>
              <a:rPr sz="2000" spc="5" dirty="0">
                <a:latin typeface="Times New Roman"/>
                <a:cs typeface="Times New Roman"/>
              </a:rPr>
              <a:t>1.39x10</a:t>
            </a:r>
            <a:r>
              <a:rPr sz="1950" spc="7" baseline="25641" dirty="0">
                <a:latin typeface="Times New Roman"/>
                <a:cs typeface="Times New Roman"/>
              </a:rPr>
              <a:t>6 </a:t>
            </a:r>
            <a:r>
              <a:rPr sz="2000" dirty="0">
                <a:latin typeface="Times New Roman"/>
                <a:cs typeface="Times New Roman"/>
              </a:rPr>
              <a:t>km and using Stefan- </a:t>
            </a:r>
            <a:r>
              <a:rPr sz="2000" spc="-484" dirty="0">
                <a:latin typeface="Times New Roman"/>
                <a:cs typeface="Times New Roman"/>
              </a:rPr>
              <a:t> </a:t>
            </a:r>
            <a:r>
              <a:rPr sz="2000" spc="-5" dirty="0">
                <a:latin typeface="Times New Roman"/>
                <a:cs typeface="Times New Roman"/>
              </a:rPr>
              <a:t>Boltzmann</a:t>
            </a:r>
            <a:r>
              <a:rPr sz="2000" dirty="0">
                <a:latin typeface="Times New Roman"/>
                <a:cs typeface="Times New Roman"/>
              </a:rPr>
              <a:t> </a:t>
            </a:r>
            <a:r>
              <a:rPr sz="2000" spc="-35" dirty="0">
                <a:latin typeface="Times New Roman"/>
                <a:cs typeface="Times New Roman"/>
              </a:rPr>
              <a:t>law,</a:t>
            </a:r>
            <a:r>
              <a:rPr sz="2000" dirty="0">
                <a:latin typeface="Times New Roman"/>
                <a:cs typeface="Times New Roman"/>
              </a:rPr>
              <a:t> </a:t>
            </a:r>
            <a:r>
              <a:rPr sz="2000" spc="-5" dirty="0">
                <a:latin typeface="Times New Roman"/>
                <a:cs typeface="Times New Roman"/>
              </a:rPr>
              <a:t>the</a:t>
            </a:r>
            <a:r>
              <a:rPr sz="2000" dirty="0">
                <a:latin typeface="Times New Roman"/>
                <a:cs typeface="Times New Roman"/>
              </a:rPr>
              <a:t> solar</a:t>
            </a:r>
            <a:r>
              <a:rPr sz="2000" spc="-35" dirty="0">
                <a:latin typeface="Times New Roman"/>
                <a:cs typeface="Times New Roman"/>
              </a:rPr>
              <a:t> </a:t>
            </a:r>
            <a:r>
              <a:rPr sz="2000" spc="-5" dirty="0">
                <a:latin typeface="Times New Roman"/>
                <a:cs typeface="Times New Roman"/>
              </a:rPr>
              <a:t>radiation</a:t>
            </a:r>
            <a:r>
              <a:rPr sz="2000" spc="-20"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be </a:t>
            </a:r>
            <a:r>
              <a:rPr sz="2000" spc="-5" dirty="0">
                <a:latin typeface="Times New Roman"/>
                <a:cs typeface="Times New Roman"/>
              </a:rPr>
              <a:t>calculated</a:t>
            </a:r>
            <a:r>
              <a:rPr sz="2000" spc="-30" dirty="0">
                <a:latin typeface="Times New Roman"/>
                <a:cs typeface="Times New Roman"/>
              </a:rPr>
              <a:t> </a:t>
            </a:r>
            <a:r>
              <a:rPr sz="2000" dirty="0">
                <a:latin typeface="Times New Roman"/>
                <a:cs typeface="Times New Roman"/>
              </a:rPr>
              <a:t>as</a:t>
            </a:r>
            <a:r>
              <a:rPr sz="2000" spc="-5" dirty="0">
                <a:latin typeface="Times New Roman"/>
                <a:cs typeface="Times New Roman"/>
              </a:rPr>
              <a:t> </a:t>
            </a:r>
            <a:r>
              <a:rPr sz="2000" dirty="0">
                <a:latin typeface="Times New Roman"/>
                <a:cs typeface="Times New Roman"/>
              </a:rPr>
              <a:t>follows.</a:t>
            </a:r>
            <a:endParaRPr sz="2000">
              <a:latin typeface="Times New Roman"/>
              <a:cs typeface="Times New Roman"/>
            </a:endParaRPr>
          </a:p>
        </p:txBody>
      </p:sp>
      <p:sp>
        <p:nvSpPr>
          <p:cNvPr id="4" name="object 4"/>
          <p:cNvSpPr txBox="1"/>
          <p:nvPr/>
        </p:nvSpPr>
        <p:spPr>
          <a:xfrm>
            <a:off x="104139" y="2332456"/>
            <a:ext cx="8780145" cy="4140835"/>
          </a:xfrm>
          <a:prstGeom prst="rect">
            <a:avLst/>
          </a:prstGeom>
        </p:spPr>
        <p:txBody>
          <a:bodyPr vert="horz" wrap="square" lIns="0" tIns="12700" rIns="0" bIns="0" rtlCol="0">
            <a:spAutoFit/>
          </a:bodyPr>
          <a:lstStyle/>
          <a:p>
            <a:pPr marL="63500" marR="43180">
              <a:lnSpc>
                <a:spcPct val="150000"/>
              </a:lnSpc>
              <a:spcBef>
                <a:spcPts val="100"/>
              </a:spcBef>
            </a:pPr>
            <a:r>
              <a:rPr sz="2000" dirty="0">
                <a:latin typeface="Times New Roman"/>
                <a:cs typeface="Times New Roman"/>
              </a:rPr>
              <a:t>where</a:t>
            </a:r>
            <a:r>
              <a:rPr sz="2000" spc="-20" dirty="0">
                <a:latin typeface="Times New Roman"/>
                <a:cs typeface="Times New Roman"/>
              </a:rPr>
              <a:t> </a:t>
            </a:r>
            <a:r>
              <a:rPr sz="2000" spc="5" dirty="0">
                <a:latin typeface="Times New Roman"/>
                <a:cs typeface="Times New Roman"/>
              </a:rPr>
              <a:t>I</a:t>
            </a:r>
            <a:r>
              <a:rPr sz="1950" spc="7" baseline="-21367" dirty="0">
                <a:latin typeface="Times New Roman"/>
                <a:cs typeface="Times New Roman"/>
              </a:rPr>
              <a:t>s</a:t>
            </a:r>
            <a:r>
              <a:rPr sz="1950" spc="262" baseline="-21367"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rate</a:t>
            </a:r>
            <a:r>
              <a:rPr sz="2000" spc="-1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20" dirty="0">
                <a:latin typeface="Times New Roman"/>
                <a:cs typeface="Times New Roman"/>
              </a:rPr>
              <a:t>sun’s</a:t>
            </a:r>
            <a:r>
              <a:rPr sz="2000" spc="-35" dirty="0">
                <a:latin typeface="Times New Roman"/>
                <a:cs typeface="Times New Roman"/>
              </a:rPr>
              <a:t> </a:t>
            </a:r>
            <a:r>
              <a:rPr sz="2000" dirty="0">
                <a:latin typeface="Times New Roman"/>
                <a:cs typeface="Times New Roman"/>
              </a:rPr>
              <a:t>radiant</a:t>
            </a:r>
            <a:r>
              <a:rPr sz="2000" spc="-30" dirty="0">
                <a:latin typeface="Times New Roman"/>
                <a:cs typeface="Times New Roman"/>
              </a:rPr>
              <a:t> </a:t>
            </a:r>
            <a:r>
              <a:rPr sz="2000" spc="-5" dirty="0">
                <a:latin typeface="Times New Roman"/>
                <a:cs typeface="Times New Roman"/>
              </a:rPr>
              <a:t>energy</a:t>
            </a:r>
            <a:r>
              <a:rPr sz="2000" spc="-20" dirty="0">
                <a:latin typeface="Times New Roman"/>
                <a:cs typeface="Times New Roman"/>
              </a:rPr>
              <a:t> </a:t>
            </a:r>
            <a:r>
              <a:rPr sz="2000" dirty="0">
                <a:latin typeface="Times New Roman"/>
                <a:cs typeface="Times New Roman"/>
              </a:rPr>
              <a:t>per</a:t>
            </a:r>
            <a:r>
              <a:rPr sz="2000" spc="-15" dirty="0">
                <a:latin typeface="Times New Roman"/>
                <a:cs typeface="Times New Roman"/>
              </a:rPr>
              <a:t> </a:t>
            </a:r>
            <a:r>
              <a:rPr sz="2000" dirty="0">
                <a:latin typeface="Times New Roman"/>
                <a:cs typeface="Times New Roman"/>
              </a:rPr>
              <a:t>unit</a:t>
            </a:r>
            <a:r>
              <a:rPr sz="2000" spc="-25" dirty="0">
                <a:latin typeface="Times New Roman"/>
                <a:cs typeface="Times New Roman"/>
              </a:rPr>
              <a:t> </a:t>
            </a:r>
            <a:r>
              <a:rPr sz="2000" dirty="0">
                <a:latin typeface="Times New Roman"/>
                <a:cs typeface="Times New Roman"/>
              </a:rPr>
              <a:t>area</a:t>
            </a:r>
            <a:r>
              <a:rPr sz="2000" spc="-2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spc="-5" dirty="0">
                <a:latin typeface="Times New Roman"/>
                <a:cs typeface="Times New Roman"/>
              </a:rPr>
              <a:t>its</a:t>
            </a:r>
            <a:r>
              <a:rPr sz="2000" spc="-10" dirty="0">
                <a:latin typeface="Times New Roman"/>
                <a:cs typeface="Times New Roman"/>
              </a:rPr>
              <a:t> </a:t>
            </a:r>
            <a:r>
              <a:rPr sz="2000" dirty="0">
                <a:latin typeface="Times New Roman"/>
                <a:cs typeface="Times New Roman"/>
              </a:rPr>
              <a:t>outer</a:t>
            </a:r>
            <a:r>
              <a:rPr sz="2000" spc="-30" dirty="0">
                <a:latin typeface="Times New Roman"/>
                <a:cs typeface="Times New Roman"/>
              </a:rPr>
              <a:t> </a:t>
            </a:r>
            <a:r>
              <a:rPr sz="2000" dirty="0">
                <a:latin typeface="Times New Roman"/>
                <a:cs typeface="Times New Roman"/>
              </a:rPr>
              <a:t>surface,</a:t>
            </a:r>
            <a:r>
              <a:rPr sz="2000" spc="-45" dirty="0">
                <a:latin typeface="Times New Roman"/>
                <a:cs typeface="Times New Roman"/>
              </a:rPr>
              <a:t> </a:t>
            </a:r>
            <a:r>
              <a:rPr sz="2000" dirty="0">
                <a:latin typeface="Times New Roman"/>
                <a:cs typeface="Times New Roman"/>
              </a:rPr>
              <a:t>which </a:t>
            </a:r>
            <a:r>
              <a:rPr sz="2000" spc="-484" dirty="0">
                <a:latin typeface="Times New Roman"/>
                <a:cs typeface="Times New Roman"/>
              </a:rPr>
              <a:t> </a:t>
            </a:r>
            <a:r>
              <a:rPr sz="2000" dirty="0">
                <a:latin typeface="Times New Roman"/>
                <a:cs typeface="Times New Roman"/>
              </a:rPr>
              <a:t>has </a:t>
            </a:r>
            <a:r>
              <a:rPr sz="2000" spc="-5" dirty="0">
                <a:latin typeface="Times New Roman"/>
                <a:cs typeface="Times New Roman"/>
              </a:rPr>
              <a:t>an </a:t>
            </a:r>
            <a:r>
              <a:rPr sz="2000" dirty="0">
                <a:latin typeface="Times New Roman"/>
                <a:cs typeface="Times New Roman"/>
              </a:rPr>
              <a:t>area </a:t>
            </a:r>
            <a:r>
              <a:rPr sz="2000" spc="5" dirty="0">
                <a:latin typeface="Times New Roman"/>
                <a:cs typeface="Times New Roman"/>
              </a:rPr>
              <a:t>A</a:t>
            </a:r>
            <a:r>
              <a:rPr sz="1950" spc="7" baseline="-21367" dirty="0">
                <a:latin typeface="Times New Roman"/>
                <a:cs typeface="Times New Roman"/>
              </a:rPr>
              <a:t>s </a:t>
            </a:r>
            <a:r>
              <a:rPr sz="2000" dirty="0">
                <a:latin typeface="Times New Roman"/>
                <a:cs typeface="Times New Roman"/>
              </a:rPr>
              <a:t>(m</a:t>
            </a:r>
            <a:r>
              <a:rPr sz="1950" baseline="25641" dirty="0">
                <a:latin typeface="Times New Roman"/>
                <a:cs typeface="Times New Roman"/>
              </a:rPr>
              <a:t>2</a:t>
            </a:r>
            <a:r>
              <a:rPr sz="2000" dirty="0">
                <a:latin typeface="Times New Roman"/>
                <a:cs typeface="Times New Roman"/>
              </a:rPr>
              <a:t>) </a:t>
            </a:r>
            <a:r>
              <a:rPr sz="2000" spc="-5" dirty="0">
                <a:latin typeface="Times New Roman"/>
                <a:cs typeface="Times New Roman"/>
              </a:rPr>
              <a:t>and temperature </a:t>
            </a:r>
            <a:r>
              <a:rPr sz="2000" spc="-65" dirty="0">
                <a:latin typeface="Times New Roman"/>
                <a:cs typeface="Times New Roman"/>
              </a:rPr>
              <a:t>T</a:t>
            </a:r>
            <a:r>
              <a:rPr sz="1950" spc="-97" baseline="-21367" dirty="0">
                <a:latin typeface="Times New Roman"/>
                <a:cs typeface="Times New Roman"/>
              </a:rPr>
              <a:t>s</a:t>
            </a:r>
            <a:r>
              <a:rPr sz="1950" spc="-89" baseline="-21367" dirty="0">
                <a:latin typeface="Times New Roman"/>
                <a:cs typeface="Times New Roman"/>
              </a:rPr>
              <a:t> </a:t>
            </a:r>
            <a:r>
              <a:rPr sz="2000" dirty="0">
                <a:latin typeface="Times New Roman"/>
                <a:cs typeface="Times New Roman"/>
              </a:rPr>
              <a:t>(K). The </a:t>
            </a:r>
            <a:r>
              <a:rPr sz="2000" spc="-5" dirty="0">
                <a:latin typeface="Times New Roman"/>
                <a:cs typeface="Times New Roman"/>
              </a:rPr>
              <a:t>Stefan-Boltzmann </a:t>
            </a:r>
            <a:r>
              <a:rPr sz="2000" dirty="0">
                <a:latin typeface="Times New Roman"/>
                <a:cs typeface="Times New Roman"/>
              </a:rPr>
              <a:t>constant, </a:t>
            </a:r>
            <a:r>
              <a:rPr sz="2000" spc="5" dirty="0">
                <a:latin typeface="Times New Roman"/>
                <a:cs typeface="Times New Roman"/>
              </a:rPr>
              <a:t> </a:t>
            </a:r>
            <a:r>
              <a:rPr sz="2000" dirty="0">
                <a:latin typeface="Times New Roman"/>
                <a:cs typeface="Times New Roman"/>
              </a:rPr>
              <a:t>σ=5.67x10</a:t>
            </a:r>
            <a:r>
              <a:rPr sz="1950" baseline="25641" dirty="0">
                <a:latin typeface="Times New Roman"/>
                <a:cs typeface="Times New Roman"/>
              </a:rPr>
              <a:t>-8</a:t>
            </a:r>
            <a:r>
              <a:rPr sz="1950" spc="150" baseline="25641" dirty="0">
                <a:latin typeface="Times New Roman"/>
                <a:cs typeface="Times New Roman"/>
              </a:rPr>
              <a:t> </a:t>
            </a:r>
            <a:r>
              <a:rPr sz="2000" spc="5" dirty="0">
                <a:latin typeface="Times New Roman"/>
                <a:cs typeface="Times New Roman"/>
              </a:rPr>
              <a:t>Wm</a:t>
            </a:r>
            <a:r>
              <a:rPr sz="1950" spc="7" baseline="25641" dirty="0">
                <a:latin typeface="Times New Roman"/>
                <a:cs typeface="Times New Roman"/>
              </a:rPr>
              <a:t>-2</a:t>
            </a:r>
            <a:r>
              <a:rPr sz="2000" spc="5" dirty="0">
                <a:latin typeface="Times New Roman"/>
                <a:cs typeface="Times New Roman"/>
              </a:rPr>
              <a:t>k</a:t>
            </a:r>
            <a:r>
              <a:rPr sz="1950" spc="7" baseline="25641" dirty="0">
                <a:latin typeface="Times New Roman"/>
                <a:cs typeface="Times New Roman"/>
              </a:rPr>
              <a:t>-4</a:t>
            </a:r>
            <a:r>
              <a:rPr sz="2000" spc="5" dirty="0">
                <a:latin typeface="Times New Roman"/>
                <a:cs typeface="Times New Roman"/>
              </a:rPr>
              <a:t>,</a:t>
            </a:r>
            <a:r>
              <a:rPr sz="2000" spc="-20" dirty="0">
                <a:latin typeface="Times New Roman"/>
                <a:cs typeface="Times New Roman"/>
              </a:rPr>
              <a:t> </a:t>
            </a:r>
            <a:r>
              <a:rPr sz="2000" dirty="0">
                <a:latin typeface="Times New Roman"/>
                <a:cs typeface="Times New Roman"/>
              </a:rPr>
              <a:t>one</a:t>
            </a:r>
            <a:r>
              <a:rPr sz="2000" spc="-30" dirty="0">
                <a:latin typeface="Times New Roman"/>
                <a:cs typeface="Times New Roman"/>
              </a:rPr>
              <a:t> </a:t>
            </a:r>
            <a:r>
              <a:rPr sz="2000" dirty="0">
                <a:latin typeface="Times New Roman"/>
                <a:cs typeface="Times New Roman"/>
              </a:rPr>
              <a:t>gets</a:t>
            </a:r>
            <a:endParaRPr sz="2000">
              <a:latin typeface="Times New Roman"/>
              <a:cs typeface="Times New Roman"/>
            </a:endParaRPr>
          </a:p>
          <a:p>
            <a:pPr marL="1892300">
              <a:lnSpc>
                <a:spcPct val="100000"/>
              </a:lnSpc>
              <a:spcBef>
                <a:spcPts val="1200"/>
              </a:spcBef>
            </a:pPr>
            <a:r>
              <a:rPr sz="2000" spc="5" dirty="0">
                <a:latin typeface="Times New Roman"/>
                <a:cs typeface="Times New Roman"/>
              </a:rPr>
              <a:t>I</a:t>
            </a:r>
            <a:r>
              <a:rPr sz="1950" spc="7" baseline="-21367" dirty="0">
                <a:latin typeface="Times New Roman"/>
                <a:cs typeface="Times New Roman"/>
              </a:rPr>
              <a:t>s</a:t>
            </a:r>
            <a:r>
              <a:rPr sz="2000" spc="5" dirty="0">
                <a:latin typeface="Times New Roman"/>
                <a:cs typeface="Times New Roman"/>
              </a:rPr>
              <a:t>A</a:t>
            </a:r>
            <a:r>
              <a:rPr sz="1950" spc="7" baseline="-21367" dirty="0">
                <a:latin typeface="Times New Roman"/>
                <a:cs typeface="Times New Roman"/>
              </a:rPr>
              <a:t>s</a:t>
            </a:r>
            <a:r>
              <a:rPr sz="1950" spc="254" baseline="-21367" dirty="0">
                <a:latin typeface="Times New Roman"/>
                <a:cs typeface="Times New Roman"/>
              </a:rPr>
              <a:t> </a:t>
            </a:r>
            <a:r>
              <a:rPr sz="2000" dirty="0">
                <a:latin typeface="Times New Roman"/>
                <a:cs typeface="Times New Roman"/>
              </a:rPr>
              <a:t>= </a:t>
            </a:r>
            <a:r>
              <a:rPr sz="2000" spc="5" dirty="0">
                <a:latin typeface="Times New Roman"/>
                <a:cs typeface="Times New Roman"/>
              </a:rPr>
              <a:t>3.8x10</a:t>
            </a:r>
            <a:r>
              <a:rPr sz="1950" spc="7" baseline="25641" dirty="0">
                <a:latin typeface="Times New Roman"/>
                <a:cs typeface="Times New Roman"/>
              </a:rPr>
              <a:t>26</a:t>
            </a:r>
            <a:r>
              <a:rPr sz="1950" spc="195" baseline="25641" dirty="0">
                <a:latin typeface="Times New Roman"/>
                <a:cs typeface="Times New Roman"/>
              </a:rPr>
              <a:t> </a:t>
            </a:r>
            <a:r>
              <a:rPr sz="2000" dirty="0">
                <a:latin typeface="Times New Roman"/>
                <a:cs typeface="Times New Roman"/>
              </a:rPr>
              <a:t>watt</a:t>
            </a:r>
            <a:r>
              <a:rPr sz="2000" spc="480" dirty="0">
                <a:latin typeface="Times New Roman"/>
                <a:cs typeface="Times New Roman"/>
              </a:rPr>
              <a:t> </a:t>
            </a:r>
            <a:r>
              <a:rPr sz="2000" dirty="0">
                <a:latin typeface="Times New Roman"/>
                <a:cs typeface="Times New Roman"/>
              </a:rPr>
              <a:t>and</a:t>
            </a:r>
            <a:r>
              <a:rPr sz="2000" spc="480" dirty="0">
                <a:latin typeface="Times New Roman"/>
                <a:cs typeface="Times New Roman"/>
              </a:rPr>
              <a:t> </a:t>
            </a:r>
            <a:r>
              <a:rPr sz="2000" spc="5" dirty="0">
                <a:latin typeface="Times New Roman"/>
                <a:cs typeface="Times New Roman"/>
              </a:rPr>
              <a:t>I</a:t>
            </a:r>
            <a:r>
              <a:rPr sz="1950" spc="7" baseline="-21367" dirty="0">
                <a:latin typeface="Times New Roman"/>
                <a:cs typeface="Times New Roman"/>
              </a:rPr>
              <a:t>s</a:t>
            </a:r>
            <a:r>
              <a:rPr sz="1950" spc="240" baseline="-21367"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spc="5" dirty="0">
                <a:latin typeface="Times New Roman"/>
                <a:cs typeface="Times New Roman"/>
              </a:rPr>
              <a:t>62.5x10</a:t>
            </a:r>
            <a:r>
              <a:rPr sz="1950" spc="7" baseline="25641" dirty="0">
                <a:latin typeface="Times New Roman"/>
                <a:cs typeface="Times New Roman"/>
              </a:rPr>
              <a:t>6</a:t>
            </a:r>
            <a:r>
              <a:rPr sz="1950" spc="187" baseline="25641" dirty="0">
                <a:latin typeface="Times New Roman"/>
                <a:cs typeface="Times New Roman"/>
              </a:rPr>
              <a:t> </a:t>
            </a:r>
            <a:r>
              <a:rPr sz="2000" spc="-5" dirty="0">
                <a:latin typeface="Times New Roman"/>
                <a:cs typeface="Times New Roman"/>
              </a:rPr>
              <a:t>w/m</a:t>
            </a:r>
            <a:r>
              <a:rPr sz="1950" spc="-7" baseline="25641" dirty="0">
                <a:latin typeface="Times New Roman"/>
                <a:cs typeface="Times New Roman"/>
              </a:rPr>
              <a:t>2</a:t>
            </a:r>
            <a:r>
              <a:rPr sz="1950" spc="270" baseline="25641" dirty="0">
                <a:latin typeface="Times New Roman"/>
                <a:cs typeface="Times New Roman"/>
              </a:rPr>
              <a:t> </a:t>
            </a:r>
            <a:r>
              <a:rPr sz="2000" dirty="0">
                <a:latin typeface="Times New Roman"/>
                <a:cs typeface="Times New Roman"/>
              </a:rPr>
              <a:t>.</a:t>
            </a:r>
            <a:endParaRPr sz="2000">
              <a:latin typeface="Times New Roman"/>
              <a:cs typeface="Times New Roman"/>
            </a:endParaRPr>
          </a:p>
          <a:p>
            <a:pPr marL="63500" marR="43815">
              <a:lnSpc>
                <a:spcPct val="150000"/>
              </a:lnSpc>
            </a:pPr>
            <a:r>
              <a:rPr sz="2000" dirty="0">
                <a:latin typeface="Times New Roman"/>
                <a:cs typeface="Times New Roman"/>
              </a:rPr>
              <a:t>The distance between earth and sun is </a:t>
            </a:r>
            <a:r>
              <a:rPr sz="2000" spc="5" dirty="0">
                <a:latin typeface="Times New Roman"/>
                <a:cs typeface="Times New Roman"/>
              </a:rPr>
              <a:t>one </a:t>
            </a:r>
            <a:r>
              <a:rPr sz="2000" spc="-5" dirty="0">
                <a:latin typeface="Times New Roman"/>
                <a:cs typeface="Times New Roman"/>
              </a:rPr>
              <a:t>astronomical </a:t>
            </a:r>
            <a:r>
              <a:rPr sz="2000" dirty="0">
                <a:latin typeface="Times New Roman"/>
                <a:cs typeface="Times New Roman"/>
              </a:rPr>
              <a:t>unit (AU = </a:t>
            </a:r>
            <a:r>
              <a:rPr sz="2000" spc="5" dirty="0">
                <a:latin typeface="Times New Roman"/>
                <a:cs typeface="Times New Roman"/>
              </a:rPr>
              <a:t>1.5x10</a:t>
            </a:r>
            <a:r>
              <a:rPr sz="1950" spc="7" baseline="25641" dirty="0">
                <a:latin typeface="Times New Roman"/>
                <a:cs typeface="Times New Roman"/>
              </a:rPr>
              <a:t>8 </a:t>
            </a:r>
            <a:r>
              <a:rPr sz="2000" spc="-5" dirty="0">
                <a:latin typeface="Times New Roman"/>
                <a:cs typeface="Times New Roman"/>
              </a:rPr>
              <a:t>km). </a:t>
            </a:r>
            <a:r>
              <a:rPr sz="2000" dirty="0">
                <a:latin typeface="Times New Roman"/>
                <a:cs typeface="Times New Roman"/>
              </a:rPr>
              <a:t>The </a:t>
            </a:r>
            <a:r>
              <a:rPr sz="2000" spc="-484" dirty="0">
                <a:latin typeface="Times New Roman"/>
                <a:cs typeface="Times New Roman"/>
              </a:rPr>
              <a:t> </a:t>
            </a:r>
            <a:r>
              <a:rPr sz="2000" dirty="0">
                <a:latin typeface="Times New Roman"/>
                <a:cs typeface="Times New Roman"/>
              </a:rPr>
              <a:t>value</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incident</a:t>
            </a:r>
            <a:r>
              <a:rPr sz="2000" spc="-35" dirty="0">
                <a:latin typeface="Times New Roman"/>
                <a:cs typeface="Times New Roman"/>
              </a:rPr>
              <a:t> </a:t>
            </a:r>
            <a:r>
              <a:rPr sz="2000" spc="-5" dirty="0">
                <a:latin typeface="Times New Roman"/>
                <a:cs typeface="Times New Roman"/>
              </a:rPr>
              <a:t>radiation</a:t>
            </a:r>
            <a:r>
              <a:rPr sz="2000" spc="-25" dirty="0">
                <a:latin typeface="Times New Roman"/>
                <a:cs typeface="Times New Roman"/>
              </a:rPr>
              <a:t> </a:t>
            </a:r>
            <a:r>
              <a:rPr sz="2000" dirty="0">
                <a:latin typeface="Times New Roman"/>
                <a:cs typeface="Times New Roman"/>
              </a:rPr>
              <a:t>on</a:t>
            </a:r>
            <a:r>
              <a:rPr sz="2000" spc="-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15" dirty="0">
                <a:latin typeface="Times New Roman"/>
                <a:cs typeface="Times New Roman"/>
              </a:rPr>
              <a:t>earth’s</a:t>
            </a:r>
            <a:r>
              <a:rPr sz="2000" spc="-45" dirty="0">
                <a:latin typeface="Times New Roman"/>
                <a:cs typeface="Times New Roman"/>
              </a:rPr>
              <a:t> </a:t>
            </a:r>
            <a:r>
              <a:rPr sz="2000" spc="-5" dirty="0">
                <a:latin typeface="Times New Roman"/>
                <a:cs typeface="Times New Roman"/>
              </a:rPr>
              <a:t>atmosphere</a:t>
            </a:r>
            <a:r>
              <a:rPr sz="2000" spc="-2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equal</a:t>
            </a:r>
            <a:r>
              <a:rPr sz="2000" spc="-20" dirty="0">
                <a:latin typeface="Times New Roman"/>
                <a:cs typeface="Times New Roman"/>
              </a:rPr>
              <a:t> </a:t>
            </a:r>
            <a:r>
              <a:rPr sz="2000" dirty="0">
                <a:latin typeface="Times New Roman"/>
                <a:cs typeface="Times New Roman"/>
              </a:rPr>
              <a:t>to</a:t>
            </a:r>
            <a:endParaRPr sz="2000">
              <a:latin typeface="Times New Roman"/>
              <a:cs typeface="Times New Roman"/>
            </a:endParaRPr>
          </a:p>
          <a:p>
            <a:pPr marL="1016000">
              <a:lnSpc>
                <a:spcPct val="100000"/>
              </a:lnSpc>
              <a:spcBef>
                <a:spcPts val="1205"/>
              </a:spcBef>
              <a:tabLst>
                <a:tab pos="5010785" algn="l"/>
              </a:tabLst>
            </a:pPr>
            <a:r>
              <a:rPr sz="2000" spc="5" dirty="0">
                <a:latin typeface="Times New Roman"/>
                <a:cs typeface="Times New Roman"/>
              </a:rPr>
              <a:t>I</a:t>
            </a:r>
            <a:r>
              <a:rPr sz="1950" spc="7" baseline="-21367" dirty="0">
                <a:latin typeface="Times New Roman"/>
                <a:cs typeface="Times New Roman"/>
              </a:rPr>
              <a:t>0 </a:t>
            </a:r>
            <a:r>
              <a:rPr sz="1950" spc="270" baseline="-21367"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spc="5" dirty="0">
                <a:latin typeface="Times New Roman"/>
                <a:cs typeface="Times New Roman"/>
              </a:rPr>
              <a:t>I</a:t>
            </a:r>
            <a:r>
              <a:rPr sz="1950" spc="7" baseline="-21367" dirty="0">
                <a:latin typeface="Times New Roman"/>
                <a:cs typeface="Times New Roman"/>
              </a:rPr>
              <a:t>s</a:t>
            </a:r>
            <a:r>
              <a:rPr sz="1950" spc="247" baseline="-21367" dirty="0">
                <a:latin typeface="Times New Roman"/>
                <a:cs typeface="Times New Roman"/>
              </a:rPr>
              <a:t> </a:t>
            </a:r>
            <a:r>
              <a:rPr sz="2000" spc="5" dirty="0">
                <a:latin typeface="Times New Roman"/>
                <a:cs typeface="Times New Roman"/>
              </a:rPr>
              <a:t>(D</a:t>
            </a:r>
            <a:r>
              <a:rPr sz="1950" spc="7" baseline="-21367" dirty="0">
                <a:latin typeface="Times New Roman"/>
                <a:cs typeface="Times New Roman"/>
              </a:rPr>
              <a:t>s</a:t>
            </a:r>
            <a:r>
              <a:rPr sz="2000" spc="5" dirty="0">
                <a:latin typeface="Times New Roman"/>
                <a:cs typeface="Times New Roman"/>
              </a:rPr>
              <a:t>/D)</a:t>
            </a:r>
            <a:r>
              <a:rPr sz="1950" spc="7" baseline="25641" dirty="0">
                <a:latin typeface="Times New Roman"/>
                <a:cs typeface="Times New Roman"/>
              </a:rPr>
              <a:t>2</a:t>
            </a:r>
            <a:r>
              <a:rPr sz="1950" spc="254" baseline="25641" dirty="0">
                <a:latin typeface="Times New Roman"/>
                <a:cs typeface="Times New Roman"/>
              </a:rPr>
              <a:t> </a:t>
            </a:r>
            <a:r>
              <a:rPr sz="2000" dirty="0">
                <a:latin typeface="Times New Roman"/>
                <a:cs typeface="Times New Roman"/>
              </a:rPr>
              <a:t>σ</a:t>
            </a:r>
            <a:r>
              <a:rPr sz="2000" spc="-5" dirty="0">
                <a:latin typeface="Times New Roman"/>
                <a:cs typeface="Times New Roman"/>
              </a:rPr>
              <a:t> </a:t>
            </a:r>
            <a:r>
              <a:rPr sz="2000" spc="-45" dirty="0">
                <a:latin typeface="Times New Roman"/>
                <a:cs typeface="Times New Roman"/>
              </a:rPr>
              <a:t>(T</a:t>
            </a:r>
            <a:r>
              <a:rPr sz="1950" spc="-67" baseline="-21367" dirty="0">
                <a:latin typeface="Times New Roman"/>
                <a:cs typeface="Times New Roman"/>
              </a:rPr>
              <a:t>s</a:t>
            </a:r>
            <a:r>
              <a:rPr sz="1950" spc="270" baseline="-21367" dirty="0">
                <a:latin typeface="Times New Roman"/>
                <a:cs typeface="Times New Roman"/>
              </a:rPr>
              <a:t> </a:t>
            </a:r>
            <a:r>
              <a:rPr sz="2000" spc="5" dirty="0">
                <a:latin typeface="Times New Roman"/>
                <a:cs typeface="Times New Roman"/>
              </a:rPr>
              <a:t>)</a:t>
            </a:r>
            <a:r>
              <a:rPr sz="1950" spc="7" baseline="25641" dirty="0">
                <a:latin typeface="Times New Roman"/>
                <a:cs typeface="Times New Roman"/>
              </a:rPr>
              <a:t>4</a:t>
            </a:r>
            <a:r>
              <a:rPr sz="1950" spc="247" baseline="25641"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1.341</a:t>
            </a:r>
            <a:r>
              <a:rPr sz="2000" spc="-30" dirty="0">
                <a:latin typeface="Times New Roman"/>
                <a:cs typeface="Times New Roman"/>
              </a:rPr>
              <a:t> </a:t>
            </a:r>
            <a:r>
              <a:rPr sz="2000" dirty="0">
                <a:latin typeface="Times New Roman"/>
                <a:cs typeface="Times New Roman"/>
              </a:rPr>
              <a:t>kw/m</a:t>
            </a:r>
            <a:r>
              <a:rPr sz="1950" baseline="25641" dirty="0">
                <a:latin typeface="Times New Roman"/>
                <a:cs typeface="Times New Roman"/>
              </a:rPr>
              <a:t>2	</a:t>
            </a:r>
            <a:r>
              <a:rPr sz="2000" dirty="0">
                <a:latin typeface="Times New Roman"/>
                <a:cs typeface="Times New Roman"/>
              </a:rPr>
              <a:t>…………………(2)</a:t>
            </a:r>
            <a:endParaRPr sz="2000">
              <a:latin typeface="Times New Roman"/>
              <a:cs typeface="Times New Roman"/>
            </a:endParaRPr>
          </a:p>
          <a:p>
            <a:pPr marL="63500" marR="446405">
              <a:lnSpc>
                <a:spcPct val="150000"/>
              </a:lnSpc>
            </a:pPr>
            <a:r>
              <a:rPr sz="2000" dirty="0">
                <a:latin typeface="Times New Roman"/>
                <a:cs typeface="Times New Roman"/>
              </a:rPr>
              <a:t>This</a:t>
            </a:r>
            <a:r>
              <a:rPr sz="2000" spc="-15" dirty="0">
                <a:latin typeface="Times New Roman"/>
                <a:cs typeface="Times New Roman"/>
              </a:rPr>
              <a:t> </a:t>
            </a:r>
            <a:r>
              <a:rPr sz="2000" dirty="0">
                <a:latin typeface="Times New Roman"/>
                <a:cs typeface="Times New Roman"/>
              </a:rPr>
              <a:t>value</a:t>
            </a:r>
            <a:r>
              <a:rPr sz="2000" spc="10" dirty="0">
                <a:latin typeface="Times New Roman"/>
                <a:cs typeface="Times New Roman"/>
              </a:rPr>
              <a:t> </a:t>
            </a:r>
            <a:r>
              <a:rPr sz="2000" spc="-5" dirty="0">
                <a:latin typeface="Times New Roman"/>
                <a:cs typeface="Times New Roman"/>
              </a:rPr>
              <a:t>is</a:t>
            </a:r>
            <a:r>
              <a:rPr sz="2000" dirty="0">
                <a:latin typeface="Times New Roman"/>
                <a:cs typeface="Times New Roman"/>
              </a:rPr>
              <a:t> </a:t>
            </a:r>
            <a:r>
              <a:rPr sz="2000" spc="-5" dirty="0">
                <a:latin typeface="Times New Roman"/>
                <a:cs typeface="Times New Roman"/>
              </a:rPr>
              <a:t>called solar</a:t>
            </a:r>
            <a:r>
              <a:rPr sz="2000" spc="-10" dirty="0">
                <a:latin typeface="Times New Roman"/>
                <a:cs typeface="Times New Roman"/>
              </a:rPr>
              <a:t> </a:t>
            </a:r>
            <a:r>
              <a:rPr sz="2000" dirty="0">
                <a:latin typeface="Times New Roman"/>
                <a:cs typeface="Times New Roman"/>
              </a:rPr>
              <a:t>constant.</a:t>
            </a:r>
            <a:r>
              <a:rPr sz="2000" spc="-70" dirty="0">
                <a:latin typeface="Times New Roman"/>
                <a:cs typeface="Times New Roman"/>
              </a:rPr>
              <a:t> </a:t>
            </a:r>
            <a:r>
              <a:rPr sz="2000" spc="-20" dirty="0">
                <a:latin typeface="Times New Roman"/>
                <a:cs typeface="Times New Roman"/>
              </a:rPr>
              <a:t>With</a:t>
            </a:r>
            <a:r>
              <a:rPr sz="2000" spc="-5" dirty="0">
                <a:latin typeface="Times New Roman"/>
                <a:cs typeface="Times New Roman"/>
              </a:rPr>
              <a:t> little</a:t>
            </a:r>
            <a:r>
              <a:rPr sz="2000" spc="-15" dirty="0">
                <a:latin typeface="Times New Roman"/>
                <a:cs typeface="Times New Roman"/>
              </a:rPr>
              <a:t> </a:t>
            </a:r>
            <a:r>
              <a:rPr sz="2000" spc="-5" dirty="0">
                <a:latin typeface="Times New Roman"/>
                <a:cs typeface="Times New Roman"/>
              </a:rPr>
              <a:t>variation</a:t>
            </a:r>
            <a:r>
              <a:rPr sz="2000" spc="-2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spc="-5" dirty="0">
                <a:latin typeface="Times New Roman"/>
                <a:cs typeface="Times New Roman"/>
              </a:rPr>
              <a:t>actual</a:t>
            </a:r>
            <a:r>
              <a:rPr sz="2000" dirty="0">
                <a:latin typeface="Times New Roman"/>
                <a:cs typeface="Times New Roman"/>
              </a:rPr>
              <a:t> average</a:t>
            </a:r>
            <a:r>
              <a:rPr sz="2000" spc="-2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spc="-5" dirty="0">
                <a:latin typeface="Times New Roman"/>
                <a:cs typeface="Times New Roman"/>
              </a:rPr>
              <a:t>solar </a:t>
            </a:r>
            <a:r>
              <a:rPr sz="2000" spc="-484" dirty="0">
                <a:latin typeface="Times New Roman"/>
                <a:cs typeface="Times New Roman"/>
              </a:rPr>
              <a:t> </a:t>
            </a:r>
            <a:r>
              <a:rPr sz="2000" dirty="0">
                <a:latin typeface="Times New Roman"/>
                <a:cs typeface="Times New Roman"/>
              </a:rPr>
              <a:t>constant</a:t>
            </a:r>
            <a:r>
              <a:rPr sz="2000" spc="-3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1367</a:t>
            </a:r>
            <a:r>
              <a:rPr sz="2000" spc="-20" dirty="0">
                <a:latin typeface="Times New Roman"/>
                <a:cs typeface="Times New Roman"/>
              </a:rPr>
              <a:t> </a:t>
            </a:r>
            <a:r>
              <a:rPr sz="2000" dirty="0">
                <a:latin typeface="Times New Roman"/>
                <a:cs typeface="Times New Roman"/>
              </a:rPr>
              <a:t>w/m</a:t>
            </a:r>
            <a:r>
              <a:rPr sz="1950" baseline="25641" dirty="0">
                <a:latin typeface="Times New Roman"/>
                <a:cs typeface="Times New Roman"/>
              </a:rPr>
              <a:t>2</a:t>
            </a:r>
            <a:r>
              <a:rPr sz="2000" dirty="0">
                <a:latin typeface="Times New Roman"/>
                <a:cs typeface="Times New Roman"/>
              </a:rPr>
              <a:t>.</a:t>
            </a:r>
            <a:r>
              <a:rPr sz="2000" spc="-4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daily</a:t>
            </a:r>
            <a:r>
              <a:rPr sz="2000" spc="-20" dirty="0">
                <a:latin typeface="Times New Roman"/>
                <a:cs typeface="Times New Roman"/>
              </a:rPr>
              <a:t> </a:t>
            </a:r>
            <a:r>
              <a:rPr sz="2000" dirty="0">
                <a:latin typeface="Times New Roman"/>
                <a:cs typeface="Times New Roman"/>
              </a:rPr>
              <a:t>variations</a:t>
            </a:r>
            <a:r>
              <a:rPr sz="2000" spc="-4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value</a:t>
            </a:r>
            <a:r>
              <a:rPr sz="2000" spc="-2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solar</a:t>
            </a:r>
            <a:r>
              <a:rPr sz="2000" spc="-15" dirty="0">
                <a:latin typeface="Times New Roman"/>
                <a:cs typeface="Times New Roman"/>
              </a:rPr>
              <a:t> </a:t>
            </a:r>
            <a:r>
              <a:rPr sz="2000" dirty="0">
                <a:latin typeface="Times New Roman"/>
                <a:cs typeface="Times New Roman"/>
              </a:rPr>
              <a:t>constant</a:t>
            </a:r>
            <a:r>
              <a:rPr sz="2000" spc="-30" dirty="0">
                <a:latin typeface="Times New Roman"/>
                <a:cs typeface="Times New Roman"/>
              </a:rPr>
              <a:t> </a:t>
            </a:r>
            <a:r>
              <a:rPr sz="2000" dirty="0">
                <a:latin typeface="Times New Roman"/>
                <a:cs typeface="Times New Roman"/>
              </a:rPr>
              <a:t>can</a:t>
            </a:r>
            <a:r>
              <a:rPr sz="2000" spc="-20" dirty="0">
                <a:latin typeface="Times New Roman"/>
                <a:cs typeface="Times New Roman"/>
              </a:rPr>
              <a:t> </a:t>
            </a:r>
            <a:r>
              <a:rPr sz="2000" dirty="0">
                <a:latin typeface="Times New Roman"/>
                <a:cs typeface="Times New Roman"/>
              </a:rPr>
              <a:t>be</a:t>
            </a:r>
            <a:endParaRPr sz="2000">
              <a:latin typeface="Times New Roman"/>
              <a:cs typeface="Times New Roman"/>
            </a:endParaRPr>
          </a:p>
        </p:txBody>
      </p:sp>
      <p:sp>
        <p:nvSpPr>
          <p:cNvPr id="5" name="object 5"/>
          <p:cNvSpPr txBox="1"/>
          <p:nvPr/>
        </p:nvSpPr>
        <p:spPr>
          <a:xfrm>
            <a:off x="4802184" y="1983040"/>
            <a:ext cx="110489" cy="225425"/>
          </a:xfrm>
          <a:prstGeom prst="rect">
            <a:avLst/>
          </a:prstGeom>
        </p:spPr>
        <p:txBody>
          <a:bodyPr vert="horz" wrap="square" lIns="0" tIns="13970" rIns="0" bIns="0" rtlCol="0">
            <a:spAutoFit/>
          </a:bodyPr>
          <a:lstStyle/>
          <a:p>
            <a:pPr marL="12700">
              <a:lnSpc>
                <a:spcPct val="100000"/>
              </a:lnSpc>
              <a:spcBef>
                <a:spcPts val="110"/>
              </a:spcBef>
            </a:pPr>
            <a:r>
              <a:rPr sz="1300" spc="15" dirty="0">
                <a:latin typeface="Times New Roman"/>
                <a:cs typeface="Times New Roman"/>
              </a:rPr>
              <a:t>4</a:t>
            </a:r>
            <a:endParaRPr sz="1300">
              <a:latin typeface="Times New Roman"/>
              <a:cs typeface="Times New Roman"/>
            </a:endParaRPr>
          </a:p>
        </p:txBody>
      </p:sp>
      <p:sp>
        <p:nvSpPr>
          <p:cNvPr id="6" name="object 6"/>
          <p:cNvSpPr txBox="1"/>
          <p:nvPr/>
        </p:nvSpPr>
        <p:spPr>
          <a:xfrm>
            <a:off x="4345634" y="1983040"/>
            <a:ext cx="110489" cy="225425"/>
          </a:xfrm>
          <a:prstGeom prst="rect">
            <a:avLst/>
          </a:prstGeom>
        </p:spPr>
        <p:txBody>
          <a:bodyPr vert="horz" wrap="square" lIns="0" tIns="13970" rIns="0" bIns="0" rtlCol="0">
            <a:spAutoFit/>
          </a:bodyPr>
          <a:lstStyle/>
          <a:p>
            <a:pPr marL="12700">
              <a:lnSpc>
                <a:spcPct val="100000"/>
              </a:lnSpc>
              <a:spcBef>
                <a:spcPts val="110"/>
              </a:spcBef>
            </a:pPr>
            <a:r>
              <a:rPr sz="1300" spc="15" dirty="0">
                <a:latin typeface="Times New Roman"/>
                <a:cs typeface="Times New Roman"/>
              </a:rPr>
              <a:t>2</a:t>
            </a:r>
            <a:endParaRPr sz="1300">
              <a:latin typeface="Times New Roman"/>
              <a:cs typeface="Times New Roman"/>
            </a:endParaRPr>
          </a:p>
        </p:txBody>
      </p:sp>
      <p:sp>
        <p:nvSpPr>
          <p:cNvPr id="7" name="object 7"/>
          <p:cNvSpPr txBox="1"/>
          <p:nvPr/>
        </p:nvSpPr>
        <p:spPr>
          <a:xfrm>
            <a:off x="3578717" y="1983040"/>
            <a:ext cx="110489" cy="225425"/>
          </a:xfrm>
          <a:prstGeom prst="rect">
            <a:avLst/>
          </a:prstGeom>
        </p:spPr>
        <p:txBody>
          <a:bodyPr vert="horz" wrap="square" lIns="0" tIns="13970" rIns="0" bIns="0" rtlCol="0">
            <a:spAutoFit/>
          </a:bodyPr>
          <a:lstStyle/>
          <a:p>
            <a:pPr marL="12700">
              <a:lnSpc>
                <a:spcPct val="100000"/>
              </a:lnSpc>
              <a:spcBef>
                <a:spcPts val="110"/>
              </a:spcBef>
            </a:pPr>
            <a:r>
              <a:rPr sz="1300" spc="15" dirty="0">
                <a:latin typeface="Times New Roman"/>
                <a:cs typeface="Times New Roman"/>
              </a:rPr>
              <a:t>4</a:t>
            </a:r>
            <a:endParaRPr sz="1300">
              <a:latin typeface="Times New Roman"/>
              <a:cs typeface="Times New Roman"/>
            </a:endParaRPr>
          </a:p>
        </p:txBody>
      </p:sp>
      <p:sp>
        <p:nvSpPr>
          <p:cNvPr id="8" name="object 8"/>
          <p:cNvSpPr txBox="1"/>
          <p:nvPr/>
        </p:nvSpPr>
        <p:spPr>
          <a:xfrm>
            <a:off x="2292614" y="2181580"/>
            <a:ext cx="2543175" cy="225425"/>
          </a:xfrm>
          <a:prstGeom prst="rect">
            <a:avLst/>
          </a:prstGeom>
        </p:spPr>
        <p:txBody>
          <a:bodyPr vert="horz" wrap="square" lIns="0" tIns="13970" rIns="0" bIns="0" rtlCol="0">
            <a:spAutoFit/>
          </a:bodyPr>
          <a:lstStyle/>
          <a:p>
            <a:pPr marL="12700">
              <a:lnSpc>
                <a:spcPct val="100000"/>
              </a:lnSpc>
              <a:spcBef>
                <a:spcPts val="110"/>
              </a:spcBef>
              <a:tabLst>
                <a:tab pos="280035" algn="l"/>
                <a:tab pos="854710" algn="l"/>
                <a:tab pos="1240155" algn="l"/>
                <a:tab pos="2042795" algn="l"/>
                <a:tab pos="2463165" algn="l"/>
              </a:tabLst>
            </a:pPr>
            <a:r>
              <a:rPr sz="1300" i="1" spc="10" dirty="0">
                <a:latin typeface="Times New Roman"/>
                <a:cs typeface="Times New Roman"/>
              </a:rPr>
              <a:t>s	s	s	s	s	s</a:t>
            </a:r>
            <a:endParaRPr sz="1300">
              <a:latin typeface="Times New Roman"/>
              <a:cs typeface="Times New Roman"/>
            </a:endParaRPr>
          </a:p>
        </p:txBody>
      </p:sp>
      <p:sp>
        <p:nvSpPr>
          <p:cNvPr id="9" name="object 9"/>
          <p:cNvSpPr txBox="1"/>
          <p:nvPr/>
        </p:nvSpPr>
        <p:spPr>
          <a:xfrm>
            <a:off x="4118234" y="1975912"/>
            <a:ext cx="2472055" cy="387350"/>
          </a:xfrm>
          <a:prstGeom prst="rect">
            <a:avLst/>
          </a:prstGeom>
        </p:spPr>
        <p:txBody>
          <a:bodyPr vert="horz" wrap="square" lIns="0" tIns="15240" rIns="0" bIns="0" rtlCol="0">
            <a:spAutoFit/>
          </a:bodyPr>
          <a:lstStyle/>
          <a:p>
            <a:pPr marL="12700">
              <a:lnSpc>
                <a:spcPct val="100000"/>
              </a:lnSpc>
              <a:spcBef>
                <a:spcPts val="120"/>
              </a:spcBef>
              <a:tabLst>
                <a:tab pos="798830" algn="l"/>
              </a:tabLst>
            </a:pPr>
            <a:r>
              <a:rPr sz="2250" i="1" spc="30" dirty="0">
                <a:latin typeface="Times New Roman"/>
                <a:cs typeface="Times New Roman"/>
              </a:rPr>
              <a:t>D</a:t>
            </a:r>
            <a:r>
              <a:rPr sz="2250" i="1" spc="170" dirty="0">
                <a:latin typeface="Times New Roman"/>
                <a:cs typeface="Times New Roman"/>
              </a:rPr>
              <a:t> </a:t>
            </a:r>
            <a:r>
              <a:rPr sz="2350" spc="-30" dirty="0">
                <a:latin typeface="Symbol"/>
                <a:cs typeface="Symbol"/>
              </a:rPr>
              <a:t></a:t>
            </a:r>
            <a:r>
              <a:rPr sz="2250" i="1" spc="-30" dirty="0">
                <a:latin typeface="Times New Roman"/>
                <a:cs typeface="Times New Roman"/>
              </a:rPr>
              <a:t>T	</a:t>
            </a:r>
            <a:r>
              <a:rPr sz="2250" spc="-15" dirty="0">
                <a:latin typeface="Times New Roman"/>
                <a:cs typeface="Times New Roman"/>
              </a:rPr>
              <a:t>...................(1)</a:t>
            </a:r>
            <a:endParaRPr sz="2250">
              <a:latin typeface="Times New Roman"/>
              <a:cs typeface="Times New Roman"/>
            </a:endParaRPr>
          </a:p>
        </p:txBody>
      </p:sp>
      <p:sp>
        <p:nvSpPr>
          <p:cNvPr id="10" name="object 10"/>
          <p:cNvSpPr txBox="1"/>
          <p:nvPr/>
        </p:nvSpPr>
        <p:spPr>
          <a:xfrm>
            <a:off x="2173691" y="1975912"/>
            <a:ext cx="1976755" cy="387350"/>
          </a:xfrm>
          <a:prstGeom prst="rect">
            <a:avLst/>
          </a:prstGeom>
        </p:spPr>
        <p:txBody>
          <a:bodyPr vert="horz" wrap="square" lIns="0" tIns="15240" rIns="0" bIns="0" rtlCol="0">
            <a:spAutoFit/>
          </a:bodyPr>
          <a:lstStyle/>
          <a:p>
            <a:pPr marL="12700">
              <a:lnSpc>
                <a:spcPct val="100000"/>
              </a:lnSpc>
              <a:spcBef>
                <a:spcPts val="120"/>
              </a:spcBef>
              <a:tabLst>
                <a:tab pos="240029" algn="l"/>
                <a:tab pos="565785" algn="l"/>
                <a:tab pos="1596390" algn="l"/>
              </a:tabLst>
            </a:pPr>
            <a:r>
              <a:rPr sz="2250" i="1" spc="10" dirty="0">
                <a:latin typeface="Times New Roman"/>
                <a:cs typeface="Times New Roman"/>
              </a:rPr>
              <a:t>I	</a:t>
            </a:r>
            <a:r>
              <a:rPr sz="2250" i="1" spc="25" dirty="0">
                <a:latin typeface="Times New Roman"/>
                <a:cs typeface="Times New Roman"/>
              </a:rPr>
              <a:t>A	</a:t>
            </a:r>
            <a:r>
              <a:rPr sz="2250" spc="20" dirty="0">
                <a:latin typeface="Symbol"/>
                <a:cs typeface="Symbol"/>
              </a:rPr>
              <a:t></a:t>
            </a:r>
            <a:r>
              <a:rPr sz="2250" spc="125" dirty="0">
                <a:latin typeface="Times New Roman"/>
                <a:cs typeface="Times New Roman"/>
              </a:rPr>
              <a:t> </a:t>
            </a:r>
            <a:r>
              <a:rPr sz="2250" i="1" spc="25" dirty="0">
                <a:latin typeface="Times New Roman"/>
                <a:cs typeface="Times New Roman"/>
              </a:rPr>
              <a:t>A</a:t>
            </a:r>
            <a:r>
              <a:rPr sz="2250" i="1" spc="-204" dirty="0">
                <a:latin typeface="Times New Roman"/>
                <a:cs typeface="Times New Roman"/>
              </a:rPr>
              <a:t> </a:t>
            </a:r>
            <a:r>
              <a:rPr sz="2350" spc="-75" dirty="0">
                <a:latin typeface="Symbol"/>
                <a:cs typeface="Symbol"/>
              </a:rPr>
              <a:t></a:t>
            </a:r>
            <a:r>
              <a:rPr sz="2250" i="1" spc="20" dirty="0">
                <a:latin typeface="Times New Roman"/>
                <a:cs typeface="Times New Roman"/>
              </a:rPr>
              <a:t>T</a:t>
            </a:r>
            <a:r>
              <a:rPr sz="2250" i="1" dirty="0">
                <a:latin typeface="Times New Roman"/>
                <a:cs typeface="Times New Roman"/>
              </a:rPr>
              <a:t>	</a:t>
            </a:r>
            <a:r>
              <a:rPr sz="2250" spc="20" dirty="0">
                <a:latin typeface="Symbol"/>
                <a:cs typeface="Symbol"/>
              </a:rPr>
              <a:t></a:t>
            </a:r>
            <a:r>
              <a:rPr sz="2250" spc="-195" dirty="0">
                <a:latin typeface="Times New Roman"/>
                <a:cs typeface="Times New Roman"/>
              </a:rPr>
              <a:t> </a:t>
            </a:r>
            <a:r>
              <a:rPr sz="2350" spc="-35" dirty="0">
                <a:latin typeface="Symbol"/>
                <a:cs typeface="Symbol"/>
              </a:rPr>
              <a:t></a:t>
            </a:r>
            <a:endParaRPr sz="2350">
              <a:latin typeface="Symbol"/>
              <a:cs typeface="Symbo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155</a:t>
            </a:fld>
            <a:endParaRPr dirty="0"/>
          </a:p>
        </p:txBody>
      </p:sp>
      <p:sp>
        <p:nvSpPr>
          <p:cNvPr id="2" name="object 2"/>
          <p:cNvSpPr txBox="1"/>
          <p:nvPr/>
        </p:nvSpPr>
        <p:spPr>
          <a:xfrm>
            <a:off x="129539" y="279964"/>
            <a:ext cx="8869045" cy="5514340"/>
          </a:xfrm>
          <a:prstGeom prst="rect">
            <a:avLst/>
          </a:prstGeom>
        </p:spPr>
        <p:txBody>
          <a:bodyPr vert="horz" wrap="square" lIns="0" tIns="165735" rIns="0" bIns="0" rtlCol="0">
            <a:spAutoFit/>
          </a:bodyPr>
          <a:lstStyle/>
          <a:p>
            <a:pPr marL="38100">
              <a:lnSpc>
                <a:spcPct val="100000"/>
              </a:lnSpc>
              <a:spcBef>
                <a:spcPts val="1305"/>
              </a:spcBef>
            </a:pPr>
            <a:r>
              <a:rPr sz="2000" spc="-5" dirty="0">
                <a:latin typeface="Times New Roman"/>
                <a:cs typeface="Times New Roman"/>
              </a:rPr>
              <a:t>calculated</a:t>
            </a:r>
            <a:r>
              <a:rPr sz="2000" spc="-25" dirty="0">
                <a:latin typeface="Times New Roman"/>
                <a:cs typeface="Times New Roman"/>
              </a:rPr>
              <a:t> </a:t>
            </a:r>
            <a:r>
              <a:rPr sz="2000" dirty="0">
                <a:latin typeface="Times New Roman"/>
                <a:cs typeface="Times New Roman"/>
              </a:rPr>
              <a:t>using</a:t>
            </a:r>
            <a:r>
              <a:rPr sz="2000" spc="-3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formula</a:t>
            </a:r>
            <a:r>
              <a:rPr sz="2000" spc="-45" dirty="0">
                <a:latin typeface="Times New Roman"/>
                <a:cs typeface="Times New Roman"/>
              </a:rPr>
              <a:t> </a:t>
            </a:r>
            <a:r>
              <a:rPr sz="2000" dirty="0">
                <a:latin typeface="Times New Roman"/>
                <a:cs typeface="Times New Roman"/>
              </a:rPr>
              <a:t>as:</a:t>
            </a:r>
            <a:endParaRPr sz="2000">
              <a:latin typeface="Times New Roman"/>
              <a:cs typeface="Times New Roman"/>
            </a:endParaRPr>
          </a:p>
          <a:p>
            <a:pPr marL="482600">
              <a:lnSpc>
                <a:spcPct val="100000"/>
              </a:lnSpc>
              <a:spcBef>
                <a:spcPts val="1200"/>
              </a:spcBef>
            </a:pPr>
            <a:r>
              <a:rPr sz="2000" spc="5" dirty="0">
                <a:latin typeface="Times New Roman"/>
                <a:cs typeface="Times New Roman"/>
              </a:rPr>
              <a:t>I</a:t>
            </a:r>
            <a:r>
              <a:rPr sz="1950" spc="7" baseline="-21367" dirty="0">
                <a:latin typeface="Times New Roman"/>
                <a:cs typeface="Times New Roman"/>
              </a:rPr>
              <a:t>0</a:t>
            </a:r>
            <a:r>
              <a:rPr sz="1950" spc="232" baseline="-21367"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spc="5" dirty="0">
                <a:latin typeface="Times New Roman"/>
                <a:cs typeface="Times New Roman"/>
              </a:rPr>
              <a:t>I</a:t>
            </a:r>
            <a:r>
              <a:rPr sz="1950" spc="7" baseline="-21367" dirty="0">
                <a:latin typeface="Times New Roman"/>
                <a:cs typeface="Times New Roman"/>
              </a:rPr>
              <a:t>s</a:t>
            </a:r>
            <a:r>
              <a:rPr sz="1950" spc="262" baseline="-21367" dirty="0">
                <a:latin typeface="Times New Roman"/>
                <a:cs typeface="Times New Roman"/>
              </a:rPr>
              <a:t> </a:t>
            </a:r>
            <a:r>
              <a:rPr sz="2000" dirty="0">
                <a:latin typeface="Times New Roman"/>
                <a:cs typeface="Times New Roman"/>
              </a:rPr>
              <a:t>(1</a:t>
            </a:r>
            <a:r>
              <a:rPr sz="2000" spc="-20"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0.0334</a:t>
            </a:r>
            <a:r>
              <a:rPr sz="2000" spc="-35" dirty="0">
                <a:latin typeface="Times New Roman"/>
                <a:cs typeface="Times New Roman"/>
              </a:rPr>
              <a:t> </a:t>
            </a:r>
            <a:r>
              <a:rPr sz="2000" dirty="0">
                <a:latin typeface="Times New Roman"/>
                <a:cs typeface="Times New Roman"/>
              </a:rPr>
              <a:t>cos</a:t>
            </a:r>
            <a:r>
              <a:rPr sz="2000" i="1" dirty="0">
                <a:latin typeface="Times New Roman"/>
                <a:cs typeface="Times New Roman"/>
              </a:rPr>
              <a:t>x</a:t>
            </a:r>
            <a:r>
              <a:rPr sz="2000" i="1" spc="-15" dirty="0">
                <a:latin typeface="Times New Roman"/>
                <a:cs typeface="Times New Roman"/>
              </a:rPr>
              <a:t> </a:t>
            </a:r>
            <a:r>
              <a:rPr sz="2000" dirty="0">
                <a:latin typeface="Times New Roman"/>
                <a:cs typeface="Times New Roman"/>
              </a:rPr>
              <a:t>) ……………………(3)</a:t>
            </a:r>
            <a:endParaRPr sz="2000">
              <a:latin typeface="Times New Roman"/>
              <a:cs typeface="Times New Roman"/>
            </a:endParaRPr>
          </a:p>
          <a:p>
            <a:pPr marL="38100" marR="186690">
              <a:lnSpc>
                <a:spcPct val="150000"/>
              </a:lnSpc>
              <a:tabLst>
                <a:tab pos="1270635" algn="l"/>
              </a:tabLst>
            </a:pPr>
            <a:r>
              <a:rPr sz="2000" dirty="0">
                <a:latin typeface="Times New Roman"/>
                <a:cs typeface="Times New Roman"/>
              </a:rPr>
              <a:t>The </a:t>
            </a:r>
            <a:r>
              <a:rPr sz="2000" spc="-5" dirty="0">
                <a:latin typeface="Times New Roman"/>
                <a:cs typeface="Times New Roman"/>
              </a:rPr>
              <a:t>value </a:t>
            </a:r>
            <a:r>
              <a:rPr sz="2000" dirty="0">
                <a:latin typeface="Times New Roman"/>
                <a:cs typeface="Times New Roman"/>
              </a:rPr>
              <a:t>of </a:t>
            </a:r>
            <a:r>
              <a:rPr sz="2000" spc="-5" dirty="0">
                <a:latin typeface="Times New Roman"/>
                <a:cs typeface="Times New Roman"/>
              </a:rPr>
              <a:t>solar </a:t>
            </a:r>
            <a:r>
              <a:rPr sz="2000" dirty="0">
                <a:latin typeface="Times New Roman"/>
                <a:cs typeface="Times New Roman"/>
              </a:rPr>
              <a:t>constant </a:t>
            </a:r>
            <a:r>
              <a:rPr sz="2000" spc="10" dirty="0">
                <a:latin typeface="Times New Roman"/>
                <a:cs typeface="Times New Roman"/>
              </a:rPr>
              <a:t>I</a:t>
            </a:r>
            <a:r>
              <a:rPr sz="1950" spc="15" baseline="-21367" dirty="0">
                <a:latin typeface="Times New Roman"/>
                <a:cs typeface="Times New Roman"/>
              </a:rPr>
              <a:t>s </a:t>
            </a:r>
            <a:r>
              <a:rPr sz="2000" dirty="0">
                <a:latin typeface="Times New Roman"/>
                <a:cs typeface="Times New Roman"/>
              </a:rPr>
              <a:t>is </a:t>
            </a:r>
            <a:r>
              <a:rPr sz="2000" spc="-5" dirty="0">
                <a:latin typeface="Times New Roman"/>
                <a:cs typeface="Times New Roman"/>
              </a:rPr>
              <a:t>maximum </a:t>
            </a:r>
            <a:r>
              <a:rPr sz="2000" dirty="0">
                <a:latin typeface="Times New Roman"/>
                <a:cs typeface="Times New Roman"/>
              </a:rPr>
              <a:t>1399 w/m</a:t>
            </a:r>
            <a:r>
              <a:rPr sz="1950" baseline="25641" dirty="0">
                <a:latin typeface="Times New Roman"/>
                <a:cs typeface="Times New Roman"/>
              </a:rPr>
              <a:t>2</a:t>
            </a:r>
            <a:r>
              <a:rPr sz="1950" spc="7" baseline="25641" dirty="0">
                <a:latin typeface="Times New Roman"/>
                <a:cs typeface="Times New Roman"/>
              </a:rPr>
              <a:t> </a:t>
            </a:r>
            <a:r>
              <a:rPr sz="2000" dirty="0">
                <a:latin typeface="Times New Roman"/>
                <a:cs typeface="Times New Roman"/>
              </a:rPr>
              <a:t>on </a:t>
            </a:r>
            <a:r>
              <a:rPr sz="2000" spc="-5" dirty="0">
                <a:latin typeface="Times New Roman"/>
                <a:cs typeface="Times New Roman"/>
              </a:rPr>
              <a:t>December </a:t>
            </a:r>
            <a:r>
              <a:rPr sz="2000" dirty="0">
                <a:latin typeface="Times New Roman"/>
                <a:cs typeface="Times New Roman"/>
              </a:rPr>
              <a:t>to a </a:t>
            </a:r>
            <a:r>
              <a:rPr sz="2000" spc="-10" dirty="0">
                <a:latin typeface="Times New Roman"/>
                <a:cs typeface="Times New Roman"/>
              </a:rPr>
              <a:t>minimum </a:t>
            </a:r>
            <a:r>
              <a:rPr sz="2000" dirty="0">
                <a:latin typeface="Times New Roman"/>
                <a:cs typeface="Times New Roman"/>
              </a:rPr>
              <a:t>of </a:t>
            </a:r>
            <a:r>
              <a:rPr sz="2000" spc="-484" dirty="0">
                <a:latin typeface="Times New Roman"/>
                <a:cs typeface="Times New Roman"/>
              </a:rPr>
              <a:t> </a:t>
            </a:r>
            <a:r>
              <a:rPr sz="2000" dirty="0">
                <a:latin typeface="Times New Roman"/>
                <a:cs typeface="Times New Roman"/>
              </a:rPr>
              <a:t>1310</a:t>
            </a:r>
            <a:r>
              <a:rPr sz="2000" spc="-20" dirty="0">
                <a:latin typeface="Times New Roman"/>
                <a:cs typeface="Times New Roman"/>
              </a:rPr>
              <a:t> </a:t>
            </a:r>
            <a:r>
              <a:rPr sz="2000" dirty="0">
                <a:latin typeface="Times New Roman"/>
                <a:cs typeface="Times New Roman"/>
              </a:rPr>
              <a:t>w/m</a:t>
            </a:r>
            <a:r>
              <a:rPr sz="1950" baseline="25641" dirty="0">
                <a:latin typeface="Times New Roman"/>
                <a:cs typeface="Times New Roman"/>
              </a:rPr>
              <a:t>2	</a:t>
            </a:r>
            <a:r>
              <a:rPr sz="2000" dirty="0">
                <a:latin typeface="Times New Roman"/>
                <a:cs typeface="Times New Roman"/>
              </a:rPr>
              <a:t>on June</a:t>
            </a:r>
            <a:r>
              <a:rPr sz="2000" spc="-15" dirty="0">
                <a:latin typeface="Times New Roman"/>
                <a:cs typeface="Times New Roman"/>
              </a:rPr>
              <a:t> </a:t>
            </a:r>
            <a:r>
              <a:rPr sz="2000" spc="5" dirty="0">
                <a:latin typeface="Times New Roman"/>
                <a:cs typeface="Times New Roman"/>
              </a:rPr>
              <a:t>21.</a:t>
            </a:r>
            <a:endParaRPr sz="2000">
              <a:latin typeface="Times New Roman"/>
              <a:cs typeface="Times New Roman"/>
            </a:endParaRPr>
          </a:p>
          <a:p>
            <a:pPr marL="228600">
              <a:lnSpc>
                <a:spcPct val="100000"/>
              </a:lnSpc>
              <a:spcBef>
                <a:spcPts val="1200"/>
              </a:spcBef>
            </a:pPr>
            <a:r>
              <a:rPr sz="2000" dirty="0">
                <a:latin typeface="Times New Roman"/>
                <a:cs typeface="Times New Roman"/>
              </a:rPr>
              <a:t>where</a:t>
            </a:r>
            <a:r>
              <a:rPr sz="2000" spc="-25" dirty="0">
                <a:latin typeface="Times New Roman"/>
                <a:cs typeface="Times New Roman"/>
              </a:rPr>
              <a:t> </a:t>
            </a:r>
            <a:r>
              <a:rPr sz="2000" i="1" dirty="0">
                <a:latin typeface="Times New Roman"/>
                <a:cs typeface="Times New Roman"/>
              </a:rPr>
              <a:t>x</a:t>
            </a:r>
            <a:r>
              <a:rPr sz="2000" i="1" spc="-10" dirty="0">
                <a:latin typeface="Times New Roman"/>
                <a:cs typeface="Times New Roman"/>
              </a:rPr>
              <a:t> </a:t>
            </a:r>
            <a:r>
              <a:rPr sz="2000" dirty="0">
                <a:latin typeface="Times New Roman"/>
                <a:cs typeface="Times New Roman"/>
              </a:rPr>
              <a:t>is</a:t>
            </a:r>
            <a:r>
              <a:rPr sz="2000" spc="-20" dirty="0">
                <a:latin typeface="Times New Roman"/>
                <a:cs typeface="Times New Roman"/>
              </a:rPr>
              <a:t> </a:t>
            </a:r>
            <a:r>
              <a:rPr sz="2000" spc="5" dirty="0">
                <a:latin typeface="Times New Roman"/>
                <a:cs typeface="Times New Roman"/>
              </a:rPr>
              <a:t>0.9856</a:t>
            </a:r>
            <a:r>
              <a:rPr sz="1950" spc="7" baseline="25641" dirty="0">
                <a:latin typeface="Times New Roman"/>
                <a:cs typeface="Times New Roman"/>
              </a:rPr>
              <a:t>0</a:t>
            </a:r>
            <a:r>
              <a:rPr sz="1950" spc="202" baseline="25641" dirty="0">
                <a:latin typeface="Times New Roman"/>
                <a:cs typeface="Times New Roman"/>
              </a:rPr>
              <a:t> </a:t>
            </a:r>
            <a:r>
              <a:rPr sz="2000" dirty="0">
                <a:latin typeface="Times New Roman"/>
                <a:cs typeface="Times New Roman"/>
              </a:rPr>
              <a:t>N</a:t>
            </a:r>
            <a:r>
              <a:rPr sz="2000" spc="-15"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spc="5" dirty="0">
                <a:latin typeface="Times New Roman"/>
                <a:cs typeface="Times New Roman"/>
              </a:rPr>
              <a:t>2.72</a:t>
            </a:r>
            <a:r>
              <a:rPr sz="1950" spc="7" baseline="25641" dirty="0">
                <a:latin typeface="Times New Roman"/>
                <a:cs typeface="Times New Roman"/>
              </a:rPr>
              <a:t>0</a:t>
            </a:r>
            <a:endParaRPr sz="1950" baseline="25641">
              <a:latin typeface="Times New Roman"/>
              <a:cs typeface="Times New Roman"/>
            </a:endParaRPr>
          </a:p>
          <a:p>
            <a:pPr marL="228600">
              <a:lnSpc>
                <a:spcPct val="100000"/>
              </a:lnSpc>
              <a:spcBef>
                <a:spcPts val="1205"/>
              </a:spcBef>
            </a:pPr>
            <a:r>
              <a:rPr sz="2000" spc="5" dirty="0">
                <a:latin typeface="Times New Roman"/>
                <a:cs typeface="Times New Roman"/>
              </a:rPr>
              <a:t>I</a:t>
            </a:r>
            <a:r>
              <a:rPr sz="1950" spc="7" baseline="-21367" dirty="0">
                <a:latin typeface="Times New Roman"/>
                <a:cs typeface="Times New Roman"/>
              </a:rPr>
              <a:t>0</a:t>
            </a:r>
            <a:r>
              <a:rPr sz="1950" spc="232" baseline="-21367"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average</a:t>
            </a:r>
            <a:r>
              <a:rPr sz="2000" spc="-30" dirty="0">
                <a:latin typeface="Times New Roman"/>
                <a:cs typeface="Times New Roman"/>
              </a:rPr>
              <a:t> </a:t>
            </a:r>
            <a:r>
              <a:rPr sz="2000" spc="-5" dirty="0">
                <a:latin typeface="Times New Roman"/>
                <a:cs typeface="Times New Roman"/>
              </a:rPr>
              <a:t>solar</a:t>
            </a:r>
            <a:r>
              <a:rPr sz="2000" spc="-15" dirty="0">
                <a:latin typeface="Times New Roman"/>
                <a:cs typeface="Times New Roman"/>
              </a:rPr>
              <a:t> </a:t>
            </a:r>
            <a:r>
              <a:rPr sz="2000" dirty="0">
                <a:latin typeface="Times New Roman"/>
                <a:cs typeface="Times New Roman"/>
              </a:rPr>
              <a:t>constant</a:t>
            </a:r>
            <a:r>
              <a:rPr sz="2000" spc="-35" dirty="0">
                <a:latin typeface="Times New Roman"/>
                <a:cs typeface="Times New Roman"/>
              </a:rPr>
              <a:t> </a:t>
            </a:r>
            <a:r>
              <a:rPr sz="2000" dirty="0">
                <a:latin typeface="Times New Roman"/>
                <a:cs typeface="Times New Roman"/>
              </a:rPr>
              <a:t>1367</a:t>
            </a:r>
            <a:r>
              <a:rPr sz="2000" spc="-25" dirty="0">
                <a:latin typeface="Times New Roman"/>
                <a:cs typeface="Times New Roman"/>
              </a:rPr>
              <a:t> </a:t>
            </a:r>
            <a:r>
              <a:rPr sz="2000" dirty="0">
                <a:latin typeface="Times New Roman"/>
                <a:cs typeface="Times New Roman"/>
              </a:rPr>
              <a:t>w/m</a:t>
            </a:r>
            <a:r>
              <a:rPr sz="1950" baseline="25641" dirty="0">
                <a:latin typeface="Times New Roman"/>
                <a:cs typeface="Times New Roman"/>
              </a:rPr>
              <a:t>2</a:t>
            </a:r>
            <a:r>
              <a:rPr sz="2000" dirty="0">
                <a:latin typeface="Times New Roman"/>
                <a:cs typeface="Times New Roman"/>
              </a:rPr>
              <a:t>.</a:t>
            </a:r>
            <a:endParaRPr sz="2000">
              <a:latin typeface="Times New Roman"/>
              <a:cs typeface="Times New Roman"/>
            </a:endParaRPr>
          </a:p>
          <a:p>
            <a:pPr marL="647700">
              <a:lnSpc>
                <a:spcPct val="100000"/>
              </a:lnSpc>
              <a:spcBef>
                <a:spcPts val="1200"/>
              </a:spcBef>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intensity</a:t>
            </a:r>
            <a:r>
              <a:rPr sz="2000" spc="-2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solar</a:t>
            </a:r>
            <a:r>
              <a:rPr sz="2000" spc="-10" dirty="0">
                <a:latin typeface="Times New Roman"/>
                <a:cs typeface="Times New Roman"/>
              </a:rPr>
              <a:t> </a:t>
            </a:r>
            <a:r>
              <a:rPr sz="2000" spc="-5" dirty="0">
                <a:latin typeface="Times New Roman"/>
                <a:cs typeface="Times New Roman"/>
              </a:rPr>
              <a:t>radiation</a:t>
            </a:r>
            <a:r>
              <a:rPr sz="2000" spc="-30" dirty="0">
                <a:latin typeface="Times New Roman"/>
                <a:cs typeface="Times New Roman"/>
              </a:rPr>
              <a:t> </a:t>
            </a:r>
            <a:r>
              <a:rPr sz="2000" dirty="0">
                <a:latin typeface="Times New Roman"/>
                <a:cs typeface="Times New Roman"/>
              </a:rPr>
              <a:t>varies</a:t>
            </a:r>
            <a:r>
              <a:rPr sz="2000" spc="-30" dirty="0">
                <a:latin typeface="Times New Roman"/>
                <a:cs typeface="Times New Roman"/>
              </a:rPr>
              <a:t> </a:t>
            </a:r>
            <a:r>
              <a:rPr sz="2000" dirty="0">
                <a:latin typeface="Times New Roman"/>
                <a:cs typeface="Times New Roman"/>
              </a:rPr>
              <a:t>with</a:t>
            </a:r>
            <a:r>
              <a:rPr sz="2000" spc="-5" dirty="0">
                <a:latin typeface="Times New Roman"/>
                <a:cs typeface="Times New Roman"/>
              </a:rPr>
              <a:t> </a:t>
            </a:r>
            <a:r>
              <a:rPr sz="2000" dirty="0">
                <a:latin typeface="Times New Roman"/>
                <a:cs typeface="Times New Roman"/>
              </a:rPr>
              <a:t>respect</a:t>
            </a:r>
            <a:r>
              <a:rPr sz="2000" spc="-35"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wavelength.</a:t>
            </a:r>
            <a:r>
              <a:rPr sz="2000" spc="-7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relation</a:t>
            </a:r>
            <a:endParaRPr sz="2000">
              <a:latin typeface="Times New Roman"/>
              <a:cs typeface="Times New Roman"/>
            </a:endParaRPr>
          </a:p>
          <a:p>
            <a:pPr marL="38100">
              <a:lnSpc>
                <a:spcPct val="100000"/>
              </a:lnSpc>
              <a:spcBef>
                <a:spcPts val="1200"/>
              </a:spcBef>
            </a:pPr>
            <a:r>
              <a:rPr sz="2000" dirty="0">
                <a:latin typeface="Times New Roman"/>
                <a:cs typeface="Times New Roman"/>
              </a:rPr>
              <a:t>between</a:t>
            </a:r>
            <a:r>
              <a:rPr sz="2000" spc="-20" dirty="0">
                <a:latin typeface="Times New Roman"/>
                <a:cs typeface="Times New Roman"/>
              </a:rPr>
              <a:t> </a:t>
            </a:r>
            <a:r>
              <a:rPr sz="2000" dirty="0">
                <a:latin typeface="Times New Roman"/>
                <a:cs typeface="Times New Roman"/>
              </a:rPr>
              <a:t>wavelength</a:t>
            </a:r>
            <a:r>
              <a:rPr sz="2000" spc="-45" dirty="0">
                <a:latin typeface="Times New Roman"/>
                <a:cs typeface="Times New Roman"/>
              </a:rPr>
              <a:t> </a:t>
            </a:r>
            <a:r>
              <a:rPr sz="2000" dirty="0">
                <a:latin typeface="Times New Roman"/>
                <a:cs typeface="Times New Roman"/>
              </a:rPr>
              <a:t>and</a:t>
            </a:r>
            <a:r>
              <a:rPr sz="2000" spc="-5" dirty="0">
                <a:latin typeface="Times New Roman"/>
                <a:cs typeface="Times New Roman"/>
              </a:rPr>
              <a:t> temperature</a:t>
            </a:r>
            <a:r>
              <a:rPr sz="2000" spc="-30" dirty="0">
                <a:latin typeface="Times New Roman"/>
                <a:cs typeface="Times New Roman"/>
              </a:rPr>
              <a:t> </a:t>
            </a:r>
            <a:r>
              <a:rPr sz="2000" dirty="0">
                <a:latin typeface="Times New Roman"/>
                <a:cs typeface="Times New Roman"/>
              </a:rPr>
              <a:t>is</a:t>
            </a:r>
            <a:endParaRPr sz="2000">
              <a:latin typeface="Times New Roman"/>
              <a:cs typeface="Times New Roman"/>
            </a:endParaRPr>
          </a:p>
          <a:p>
            <a:pPr marR="358775" algn="ctr">
              <a:lnSpc>
                <a:spcPct val="100000"/>
              </a:lnSpc>
              <a:spcBef>
                <a:spcPts val="1200"/>
              </a:spcBef>
            </a:pPr>
            <a:r>
              <a:rPr sz="2000" spc="10" dirty="0">
                <a:latin typeface="Times New Roman"/>
                <a:cs typeface="Times New Roman"/>
              </a:rPr>
              <a:t>λ</a:t>
            </a:r>
            <a:r>
              <a:rPr sz="1950" spc="15" baseline="-21367" dirty="0">
                <a:latin typeface="Times New Roman"/>
                <a:cs typeface="Times New Roman"/>
              </a:rPr>
              <a:t>max</a:t>
            </a:r>
            <a:r>
              <a:rPr sz="2000" spc="10" dirty="0">
                <a:latin typeface="Times New Roman"/>
                <a:cs typeface="Times New Roman"/>
              </a:rPr>
              <a:t>T</a:t>
            </a:r>
            <a:r>
              <a:rPr sz="2000" spc="-50" dirty="0">
                <a:latin typeface="Times New Roman"/>
                <a:cs typeface="Times New Roman"/>
              </a:rPr>
              <a:t> </a:t>
            </a:r>
            <a:r>
              <a:rPr sz="2000" dirty="0">
                <a:latin typeface="Times New Roman"/>
                <a:cs typeface="Times New Roman"/>
              </a:rPr>
              <a:t>=</a:t>
            </a:r>
            <a:r>
              <a:rPr sz="2000" spc="-20" dirty="0">
                <a:latin typeface="Times New Roman"/>
                <a:cs typeface="Times New Roman"/>
              </a:rPr>
              <a:t> </a:t>
            </a:r>
            <a:r>
              <a:rPr sz="2000" spc="5" dirty="0">
                <a:latin typeface="Times New Roman"/>
                <a:cs typeface="Times New Roman"/>
              </a:rPr>
              <a:t>2897.8</a:t>
            </a:r>
            <a:r>
              <a:rPr sz="2000" spc="-50" dirty="0">
                <a:latin typeface="Times New Roman"/>
                <a:cs typeface="Times New Roman"/>
              </a:rPr>
              <a:t> </a:t>
            </a:r>
            <a:r>
              <a:rPr sz="2000" dirty="0">
                <a:latin typeface="Times New Roman"/>
                <a:cs typeface="Times New Roman"/>
              </a:rPr>
              <a:t>(μm.K)</a:t>
            </a:r>
            <a:r>
              <a:rPr sz="2000" spc="-15" dirty="0">
                <a:latin typeface="Times New Roman"/>
                <a:cs typeface="Times New Roman"/>
              </a:rPr>
              <a:t> </a:t>
            </a:r>
            <a:r>
              <a:rPr sz="2000" dirty="0">
                <a:latin typeface="Times New Roman"/>
                <a:cs typeface="Times New Roman"/>
              </a:rPr>
              <a:t>……………(4)</a:t>
            </a:r>
            <a:endParaRPr sz="2000">
              <a:latin typeface="Times New Roman"/>
              <a:cs typeface="Times New Roman"/>
            </a:endParaRPr>
          </a:p>
          <a:p>
            <a:pPr marL="38100">
              <a:lnSpc>
                <a:spcPct val="100000"/>
              </a:lnSpc>
              <a:spcBef>
                <a:spcPts val="1200"/>
              </a:spcBef>
            </a:pPr>
            <a:r>
              <a:rPr sz="2000" dirty="0">
                <a:latin typeface="Times New Roman"/>
                <a:cs typeface="Times New Roman"/>
              </a:rPr>
              <a:t>Ninety-nine</a:t>
            </a:r>
            <a:r>
              <a:rPr sz="2000" spc="-35" dirty="0">
                <a:latin typeface="Times New Roman"/>
                <a:cs typeface="Times New Roman"/>
              </a:rPr>
              <a:t> </a:t>
            </a:r>
            <a:r>
              <a:rPr sz="2000" dirty="0">
                <a:latin typeface="Times New Roman"/>
                <a:cs typeface="Times New Roman"/>
              </a:rPr>
              <a:t>percent</a:t>
            </a:r>
            <a:r>
              <a:rPr sz="2000" spc="-2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 solar</a:t>
            </a:r>
            <a:r>
              <a:rPr sz="2000" spc="-25" dirty="0">
                <a:latin typeface="Times New Roman"/>
                <a:cs typeface="Times New Roman"/>
              </a:rPr>
              <a:t> </a:t>
            </a:r>
            <a:r>
              <a:rPr sz="2000" dirty="0">
                <a:latin typeface="Times New Roman"/>
                <a:cs typeface="Times New Roman"/>
              </a:rPr>
              <a:t>radiation</a:t>
            </a:r>
            <a:r>
              <a:rPr sz="2000" spc="-25" dirty="0">
                <a:latin typeface="Times New Roman"/>
                <a:cs typeface="Times New Roman"/>
              </a:rPr>
              <a:t> </a:t>
            </a:r>
            <a:r>
              <a:rPr sz="2000" dirty="0">
                <a:latin typeface="Times New Roman"/>
                <a:cs typeface="Times New Roman"/>
              </a:rPr>
              <a:t>lies</a:t>
            </a:r>
            <a:r>
              <a:rPr sz="2000" spc="-2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between</a:t>
            </a:r>
            <a:r>
              <a:rPr sz="2000" spc="-10" dirty="0">
                <a:latin typeface="Times New Roman"/>
                <a:cs typeface="Times New Roman"/>
              </a:rPr>
              <a:t> </a:t>
            </a:r>
            <a:r>
              <a:rPr sz="2000" dirty="0">
                <a:latin typeface="Times New Roman"/>
                <a:cs typeface="Times New Roman"/>
              </a:rPr>
              <a:t>the wavelength</a:t>
            </a:r>
            <a:r>
              <a:rPr sz="2000" spc="-35" dirty="0">
                <a:latin typeface="Times New Roman"/>
                <a:cs typeface="Times New Roman"/>
              </a:rPr>
              <a:t> </a:t>
            </a:r>
            <a:r>
              <a:rPr sz="2000" dirty="0">
                <a:latin typeface="Times New Roman"/>
                <a:cs typeface="Times New Roman"/>
              </a:rPr>
              <a:t>of </a:t>
            </a:r>
            <a:r>
              <a:rPr sz="2000" spc="5" dirty="0">
                <a:latin typeface="Times New Roman"/>
                <a:cs typeface="Times New Roman"/>
              </a:rPr>
              <a:t>0.276</a:t>
            </a:r>
            <a:r>
              <a:rPr sz="2000" spc="-35" dirty="0">
                <a:latin typeface="Times New Roman"/>
                <a:cs typeface="Times New Roman"/>
              </a:rPr>
              <a:t> </a:t>
            </a:r>
            <a:r>
              <a:rPr sz="2000" dirty="0">
                <a:latin typeface="Times New Roman"/>
                <a:cs typeface="Times New Roman"/>
              </a:rPr>
              <a:t>and</a:t>
            </a:r>
            <a:endParaRPr sz="2000">
              <a:latin typeface="Times New Roman"/>
              <a:cs typeface="Times New Roman"/>
            </a:endParaRPr>
          </a:p>
          <a:p>
            <a:pPr marL="38100" marR="30480">
              <a:lnSpc>
                <a:spcPts val="3600"/>
              </a:lnSpc>
              <a:spcBef>
                <a:spcPts val="120"/>
              </a:spcBef>
            </a:pPr>
            <a:r>
              <a:rPr sz="2000" dirty="0">
                <a:latin typeface="Times New Roman"/>
                <a:cs typeface="Times New Roman"/>
              </a:rPr>
              <a:t>4.96</a:t>
            </a:r>
            <a:r>
              <a:rPr sz="2000" spc="-15" dirty="0">
                <a:latin typeface="Times New Roman"/>
                <a:cs typeface="Times New Roman"/>
              </a:rPr>
              <a:t> </a:t>
            </a:r>
            <a:r>
              <a:rPr sz="2000" spc="-5" dirty="0">
                <a:latin typeface="Times New Roman"/>
                <a:cs typeface="Times New Roman"/>
              </a:rPr>
              <a:t>μm.</a:t>
            </a:r>
            <a:r>
              <a:rPr sz="2000" spc="-100" dirty="0">
                <a:latin typeface="Times New Roman"/>
                <a:cs typeface="Times New Roman"/>
              </a:rPr>
              <a:t> </a:t>
            </a:r>
            <a:r>
              <a:rPr sz="2000" spc="5" dirty="0">
                <a:latin typeface="Times New Roman"/>
                <a:cs typeface="Times New Roman"/>
              </a:rPr>
              <a:t>About</a:t>
            </a:r>
            <a:r>
              <a:rPr sz="2000" spc="-20" dirty="0">
                <a:latin typeface="Times New Roman"/>
                <a:cs typeface="Times New Roman"/>
              </a:rPr>
              <a:t> </a:t>
            </a:r>
            <a:r>
              <a:rPr sz="2000" dirty="0">
                <a:latin typeface="Times New Roman"/>
                <a:cs typeface="Times New Roman"/>
              </a:rPr>
              <a:t>90 percent</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solar radiation</a:t>
            </a:r>
            <a:r>
              <a:rPr sz="2000" spc="-30" dirty="0">
                <a:latin typeface="Times New Roman"/>
                <a:cs typeface="Times New Roman"/>
              </a:rPr>
              <a:t> </a:t>
            </a:r>
            <a:r>
              <a:rPr sz="2000" spc="-5" dirty="0">
                <a:latin typeface="Times New Roman"/>
                <a:cs typeface="Times New Roman"/>
              </a:rPr>
              <a:t>lies </a:t>
            </a:r>
            <a:r>
              <a:rPr sz="2000" dirty="0">
                <a:latin typeface="Times New Roman"/>
                <a:cs typeface="Times New Roman"/>
              </a:rPr>
              <a:t>in the</a:t>
            </a:r>
            <a:r>
              <a:rPr sz="2000" spc="-5" dirty="0">
                <a:latin typeface="Times New Roman"/>
                <a:cs typeface="Times New Roman"/>
              </a:rPr>
              <a:t> </a:t>
            </a:r>
            <a:r>
              <a:rPr sz="2000" dirty="0">
                <a:latin typeface="Times New Roman"/>
                <a:cs typeface="Times New Roman"/>
              </a:rPr>
              <a:t>wavelength</a:t>
            </a:r>
            <a:r>
              <a:rPr sz="2000" spc="-40" dirty="0">
                <a:latin typeface="Times New Roman"/>
                <a:cs typeface="Times New Roman"/>
              </a:rPr>
              <a:t> </a:t>
            </a:r>
            <a:r>
              <a:rPr sz="2000" dirty="0">
                <a:latin typeface="Times New Roman"/>
                <a:cs typeface="Times New Roman"/>
              </a:rPr>
              <a:t>region</a:t>
            </a:r>
            <a:r>
              <a:rPr sz="2000" spc="-20" dirty="0">
                <a:latin typeface="Times New Roman"/>
                <a:cs typeface="Times New Roman"/>
              </a:rPr>
              <a:t> </a:t>
            </a:r>
            <a:r>
              <a:rPr sz="2000" dirty="0">
                <a:latin typeface="Times New Roman"/>
                <a:cs typeface="Times New Roman"/>
              </a:rPr>
              <a:t>between</a:t>
            </a:r>
            <a:r>
              <a:rPr sz="2000" spc="-10" dirty="0">
                <a:latin typeface="Times New Roman"/>
                <a:cs typeface="Times New Roman"/>
              </a:rPr>
              <a:t> </a:t>
            </a:r>
            <a:r>
              <a:rPr sz="2000" dirty="0">
                <a:latin typeface="Times New Roman"/>
                <a:cs typeface="Times New Roman"/>
              </a:rPr>
              <a:t>0.3 </a:t>
            </a:r>
            <a:r>
              <a:rPr sz="2000" spc="-484" dirty="0">
                <a:latin typeface="Times New Roman"/>
                <a:cs typeface="Times New Roman"/>
              </a:rPr>
              <a:t> </a:t>
            </a:r>
            <a:r>
              <a:rPr sz="2000" dirty="0">
                <a:latin typeface="Times New Roman"/>
                <a:cs typeface="Times New Roman"/>
              </a:rPr>
              <a:t>and</a:t>
            </a:r>
            <a:r>
              <a:rPr sz="2000" spc="-20" dirty="0">
                <a:latin typeface="Times New Roman"/>
                <a:cs typeface="Times New Roman"/>
              </a:rPr>
              <a:t> </a:t>
            </a:r>
            <a:r>
              <a:rPr sz="2000" dirty="0">
                <a:latin typeface="Times New Roman"/>
                <a:cs typeface="Times New Roman"/>
              </a:rPr>
              <a:t>1.6</a:t>
            </a:r>
            <a:r>
              <a:rPr sz="2000" spc="-10" dirty="0">
                <a:latin typeface="Times New Roman"/>
                <a:cs typeface="Times New Roman"/>
              </a:rPr>
              <a:t> </a:t>
            </a:r>
            <a:r>
              <a:rPr sz="2000" spc="-15" dirty="0">
                <a:latin typeface="Times New Roman"/>
                <a:cs typeface="Times New Roman"/>
              </a:rPr>
              <a:t>μm.</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156</a:t>
            </a:fld>
            <a:endParaRPr dirty="0"/>
          </a:p>
        </p:txBody>
      </p:sp>
      <p:sp>
        <p:nvSpPr>
          <p:cNvPr id="2" name="object 2"/>
          <p:cNvSpPr txBox="1"/>
          <p:nvPr/>
        </p:nvSpPr>
        <p:spPr>
          <a:xfrm>
            <a:off x="154939" y="199999"/>
            <a:ext cx="8836660" cy="5055870"/>
          </a:xfrm>
          <a:prstGeom prst="rect">
            <a:avLst/>
          </a:prstGeom>
        </p:spPr>
        <p:txBody>
          <a:bodyPr vert="horz" wrap="square" lIns="0" tIns="165100" rIns="0" bIns="0" rtlCol="0">
            <a:spAutoFit/>
          </a:bodyPr>
          <a:lstStyle/>
          <a:p>
            <a:pPr marL="12700" algn="just">
              <a:lnSpc>
                <a:spcPct val="100000"/>
              </a:lnSpc>
              <a:spcBef>
                <a:spcPts val="1300"/>
              </a:spcBef>
            </a:pPr>
            <a:r>
              <a:rPr sz="2000" b="1" dirty="0">
                <a:latin typeface="Times New Roman"/>
                <a:cs typeface="Times New Roman"/>
              </a:rPr>
              <a:t>Solar</a:t>
            </a:r>
            <a:r>
              <a:rPr sz="2000" b="1" spc="-60" dirty="0">
                <a:latin typeface="Times New Roman"/>
                <a:cs typeface="Times New Roman"/>
              </a:rPr>
              <a:t> </a:t>
            </a:r>
            <a:r>
              <a:rPr sz="2000" b="1" dirty="0">
                <a:latin typeface="Times New Roman"/>
                <a:cs typeface="Times New Roman"/>
              </a:rPr>
              <a:t>Radiation</a:t>
            </a:r>
            <a:r>
              <a:rPr sz="2000" b="1" spc="-40" dirty="0">
                <a:latin typeface="Times New Roman"/>
                <a:cs typeface="Times New Roman"/>
              </a:rPr>
              <a:t> </a:t>
            </a:r>
            <a:r>
              <a:rPr sz="2000" b="1" spc="-5" dirty="0">
                <a:latin typeface="Times New Roman"/>
                <a:cs typeface="Times New Roman"/>
              </a:rPr>
              <a:t>through</a:t>
            </a:r>
            <a:r>
              <a:rPr sz="2000" b="1" spc="-45" dirty="0">
                <a:latin typeface="Times New Roman"/>
                <a:cs typeface="Times New Roman"/>
              </a:rPr>
              <a:t> </a:t>
            </a:r>
            <a:r>
              <a:rPr sz="2000" b="1" spc="-5" dirty="0">
                <a:latin typeface="Times New Roman"/>
                <a:cs typeface="Times New Roman"/>
              </a:rPr>
              <a:t>atmosphere:</a:t>
            </a:r>
            <a:endParaRPr sz="2000">
              <a:latin typeface="Times New Roman"/>
              <a:cs typeface="Times New Roman"/>
            </a:endParaRPr>
          </a:p>
          <a:p>
            <a:pPr marL="12700" marR="6985" indent="914400" algn="just">
              <a:lnSpc>
                <a:spcPct val="150000"/>
              </a:lnSpc>
            </a:pPr>
            <a:r>
              <a:rPr sz="2000" dirty="0">
                <a:latin typeface="Times New Roman"/>
                <a:cs typeface="Times New Roman"/>
              </a:rPr>
              <a:t>Outside </a:t>
            </a:r>
            <a:r>
              <a:rPr sz="2000" spc="-5" dirty="0">
                <a:latin typeface="Times New Roman"/>
                <a:cs typeface="Times New Roman"/>
              </a:rPr>
              <a:t>the </a:t>
            </a:r>
            <a:r>
              <a:rPr sz="2000" spc="-20" dirty="0">
                <a:latin typeface="Times New Roman"/>
                <a:cs typeface="Times New Roman"/>
              </a:rPr>
              <a:t>earth’s </a:t>
            </a:r>
            <a:r>
              <a:rPr sz="2000" spc="-5" dirty="0">
                <a:latin typeface="Times New Roman"/>
                <a:cs typeface="Times New Roman"/>
              </a:rPr>
              <a:t>atmosphere, the air mass </a:t>
            </a:r>
            <a:r>
              <a:rPr sz="2000" spc="-10" dirty="0">
                <a:latin typeface="Times New Roman"/>
                <a:cs typeface="Times New Roman"/>
              </a:rPr>
              <a:t>is </a:t>
            </a:r>
            <a:r>
              <a:rPr sz="2000" spc="-5" dirty="0">
                <a:latin typeface="Times New Roman"/>
                <a:cs typeface="Times New Roman"/>
              </a:rPr>
              <a:t>zero. </a:t>
            </a:r>
            <a:r>
              <a:rPr sz="2000" dirty="0">
                <a:latin typeface="Times New Roman"/>
                <a:cs typeface="Times New Roman"/>
              </a:rPr>
              <a:t>The </a:t>
            </a:r>
            <a:r>
              <a:rPr sz="2000" spc="-5" dirty="0">
                <a:latin typeface="Times New Roman"/>
                <a:cs typeface="Times New Roman"/>
              </a:rPr>
              <a:t>longer the path </a:t>
            </a:r>
            <a:r>
              <a:rPr sz="2000" spc="-10" dirty="0">
                <a:latin typeface="Times New Roman"/>
                <a:cs typeface="Times New Roman"/>
              </a:rPr>
              <a:t>of </a:t>
            </a:r>
            <a:r>
              <a:rPr sz="2000" spc="-5" dirty="0">
                <a:latin typeface="Times New Roman"/>
                <a:cs typeface="Times New Roman"/>
              </a:rPr>
              <a:t> solar</a:t>
            </a:r>
            <a:r>
              <a:rPr sz="2000" spc="45" dirty="0">
                <a:latin typeface="Times New Roman"/>
                <a:cs typeface="Times New Roman"/>
              </a:rPr>
              <a:t> </a:t>
            </a:r>
            <a:r>
              <a:rPr sz="2000" spc="-5" dirty="0">
                <a:latin typeface="Times New Roman"/>
                <a:cs typeface="Times New Roman"/>
              </a:rPr>
              <a:t>radiation</a:t>
            </a:r>
            <a:r>
              <a:rPr sz="2000" spc="60" dirty="0">
                <a:latin typeface="Times New Roman"/>
                <a:cs typeface="Times New Roman"/>
              </a:rPr>
              <a:t> </a:t>
            </a:r>
            <a:r>
              <a:rPr sz="2000" spc="-5" dirty="0">
                <a:latin typeface="Times New Roman"/>
                <a:cs typeface="Times New Roman"/>
              </a:rPr>
              <a:t>through</a:t>
            </a:r>
            <a:r>
              <a:rPr sz="2000" spc="70" dirty="0">
                <a:latin typeface="Times New Roman"/>
                <a:cs typeface="Times New Roman"/>
              </a:rPr>
              <a:t> </a:t>
            </a:r>
            <a:r>
              <a:rPr sz="2000" spc="-5" dirty="0">
                <a:latin typeface="Times New Roman"/>
                <a:cs typeface="Times New Roman"/>
              </a:rPr>
              <a:t>the</a:t>
            </a:r>
            <a:r>
              <a:rPr sz="2000" spc="60" dirty="0">
                <a:latin typeface="Times New Roman"/>
                <a:cs typeface="Times New Roman"/>
              </a:rPr>
              <a:t> </a:t>
            </a:r>
            <a:r>
              <a:rPr sz="2000" spc="-5" dirty="0">
                <a:latin typeface="Times New Roman"/>
                <a:cs typeface="Times New Roman"/>
              </a:rPr>
              <a:t>earth</a:t>
            </a:r>
            <a:r>
              <a:rPr sz="2000" spc="55" dirty="0">
                <a:latin typeface="Times New Roman"/>
                <a:cs typeface="Times New Roman"/>
              </a:rPr>
              <a:t> </a:t>
            </a:r>
            <a:r>
              <a:rPr sz="2000" spc="-5" dirty="0">
                <a:latin typeface="Times New Roman"/>
                <a:cs typeface="Times New Roman"/>
              </a:rPr>
              <a:t>higher</a:t>
            </a:r>
            <a:r>
              <a:rPr sz="2000" spc="60" dirty="0">
                <a:latin typeface="Times New Roman"/>
                <a:cs typeface="Times New Roman"/>
              </a:rPr>
              <a:t> </a:t>
            </a:r>
            <a:r>
              <a:rPr sz="2000" dirty="0">
                <a:latin typeface="Times New Roman"/>
                <a:cs typeface="Times New Roman"/>
              </a:rPr>
              <a:t>will</a:t>
            </a:r>
            <a:r>
              <a:rPr sz="2000" spc="35" dirty="0">
                <a:latin typeface="Times New Roman"/>
                <a:cs typeface="Times New Roman"/>
              </a:rPr>
              <a:t> </a:t>
            </a:r>
            <a:r>
              <a:rPr sz="2000" dirty="0">
                <a:latin typeface="Times New Roman"/>
                <a:cs typeface="Times New Roman"/>
              </a:rPr>
              <a:t>be</a:t>
            </a:r>
            <a:r>
              <a:rPr sz="2000" spc="50" dirty="0">
                <a:latin typeface="Times New Roman"/>
                <a:cs typeface="Times New Roman"/>
              </a:rPr>
              <a:t> </a:t>
            </a:r>
            <a:r>
              <a:rPr sz="2000" spc="-5" dirty="0">
                <a:latin typeface="Times New Roman"/>
                <a:cs typeface="Times New Roman"/>
              </a:rPr>
              <a:t>air</a:t>
            </a:r>
            <a:r>
              <a:rPr sz="2000" spc="55" dirty="0">
                <a:latin typeface="Times New Roman"/>
                <a:cs typeface="Times New Roman"/>
              </a:rPr>
              <a:t> </a:t>
            </a:r>
            <a:r>
              <a:rPr sz="2000" spc="-5" dirty="0">
                <a:latin typeface="Times New Roman"/>
                <a:cs typeface="Times New Roman"/>
              </a:rPr>
              <a:t>mass.</a:t>
            </a:r>
            <a:r>
              <a:rPr sz="2000" spc="60" dirty="0">
                <a:latin typeface="Times New Roman"/>
                <a:cs typeface="Times New Roman"/>
              </a:rPr>
              <a:t> </a:t>
            </a:r>
            <a:r>
              <a:rPr sz="2000" dirty="0">
                <a:latin typeface="Times New Roman"/>
                <a:cs typeface="Times New Roman"/>
              </a:rPr>
              <a:t>For</a:t>
            </a:r>
            <a:r>
              <a:rPr sz="2000" spc="55" dirty="0">
                <a:latin typeface="Times New Roman"/>
                <a:cs typeface="Times New Roman"/>
              </a:rPr>
              <a:t> </a:t>
            </a:r>
            <a:r>
              <a:rPr sz="2000" spc="-5" dirty="0">
                <a:latin typeface="Times New Roman"/>
                <a:cs typeface="Times New Roman"/>
              </a:rPr>
              <a:t>estimating</a:t>
            </a:r>
            <a:r>
              <a:rPr sz="2000" spc="65" dirty="0">
                <a:latin typeface="Times New Roman"/>
                <a:cs typeface="Times New Roman"/>
              </a:rPr>
              <a:t> </a:t>
            </a:r>
            <a:r>
              <a:rPr sz="2000" spc="-10" dirty="0">
                <a:latin typeface="Times New Roman"/>
                <a:cs typeface="Times New Roman"/>
              </a:rPr>
              <a:t>efficiencies</a:t>
            </a:r>
            <a:r>
              <a:rPr sz="2000" spc="45" dirty="0">
                <a:latin typeface="Times New Roman"/>
                <a:cs typeface="Times New Roman"/>
              </a:rPr>
              <a:t> </a:t>
            </a:r>
            <a:r>
              <a:rPr sz="2000" spc="-10" dirty="0">
                <a:latin typeface="Times New Roman"/>
                <a:cs typeface="Times New Roman"/>
              </a:rPr>
              <a:t>of</a:t>
            </a:r>
            <a:endParaRPr sz="2000">
              <a:latin typeface="Times New Roman"/>
              <a:cs typeface="Times New Roman"/>
            </a:endParaRPr>
          </a:p>
          <a:p>
            <a:pPr marL="12700" marR="8255" algn="just">
              <a:lnSpc>
                <a:spcPct val="150000"/>
              </a:lnSpc>
            </a:pPr>
            <a:r>
              <a:rPr sz="2000" dirty="0">
                <a:latin typeface="Times New Roman"/>
                <a:cs typeface="Times New Roman"/>
              </a:rPr>
              <a:t>the </a:t>
            </a:r>
            <a:r>
              <a:rPr sz="2000" spc="-5" dirty="0">
                <a:latin typeface="Times New Roman"/>
                <a:cs typeface="Times New Roman"/>
              </a:rPr>
              <a:t>solar systems, </a:t>
            </a:r>
            <a:r>
              <a:rPr sz="2000" spc="5" dirty="0">
                <a:latin typeface="Times New Roman"/>
                <a:cs typeface="Times New Roman"/>
              </a:rPr>
              <a:t>one </a:t>
            </a:r>
            <a:r>
              <a:rPr sz="2000" spc="-5" dirty="0">
                <a:latin typeface="Times New Roman"/>
                <a:cs typeface="Times New Roman"/>
              </a:rPr>
              <a:t>usually takes sky conditions of AM =1.5 i.e. </a:t>
            </a:r>
            <a:r>
              <a:rPr sz="2000" dirty="0">
                <a:latin typeface="Times New Roman"/>
                <a:cs typeface="Times New Roman"/>
              </a:rPr>
              <a:t>the </a:t>
            </a:r>
            <a:r>
              <a:rPr sz="2000" spc="-5" dirty="0">
                <a:latin typeface="Times New Roman"/>
                <a:cs typeface="Times New Roman"/>
              </a:rPr>
              <a:t>radiation has </a:t>
            </a:r>
            <a:r>
              <a:rPr sz="2000" spc="-20" dirty="0">
                <a:latin typeface="Times New Roman"/>
                <a:cs typeface="Times New Roman"/>
              </a:rPr>
              <a:t>to </a:t>
            </a:r>
            <a:r>
              <a:rPr sz="2000" spc="-484" dirty="0">
                <a:latin typeface="Times New Roman"/>
                <a:cs typeface="Times New Roman"/>
              </a:rPr>
              <a:t> </a:t>
            </a:r>
            <a:r>
              <a:rPr sz="2000" dirty="0">
                <a:latin typeface="Times New Roman"/>
                <a:cs typeface="Times New Roman"/>
              </a:rPr>
              <a:t>travel</a:t>
            </a:r>
            <a:r>
              <a:rPr sz="2000" spc="-25" dirty="0">
                <a:latin typeface="Times New Roman"/>
                <a:cs typeface="Times New Roman"/>
              </a:rPr>
              <a:t> </a:t>
            </a:r>
            <a:r>
              <a:rPr sz="2000" spc="5" dirty="0">
                <a:latin typeface="Times New Roman"/>
                <a:cs typeface="Times New Roman"/>
              </a:rPr>
              <a:t>1.5</a:t>
            </a:r>
            <a:r>
              <a:rPr sz="2000" spc="-10" dirty="0">
                <a:latin typeface="Times New Roman"/>
                <a:cs typeface="Times New Roman"/>
              </a:rPr>
              <a:t> times</a:t>
            </a:r>
            <a:r>
              <a:rPr sz="2000" spc="5" dirty="0">
                <a:latin typeface="Times New Roman"/>
                <a:cs typeface="Times New Roman"/>
              </a:rPr>
              <a:t> </a:t>
            </a:r>
            <a:r>
              <a:rPr sz="2000" spc="-5" dirty="0">
                <a:latin typeface="Times New Roman"/>
                <a:cs typeface="Times New Roman"/>
              </a:rPr>
              <a:t>more </a:t>
            </a:r>
            <a:r>
              <a:rPr sz="2000" dirty="0">
                <a:latin typeface="Times New Roman"/>
                <a:cs typeface="Times New Roman"/>
              </a:rPr>
              <a:t>through</a:t>
            </a:r>
            <a:r>
              <a:rPr sz="2000" spc="-30"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spc="-5" dirty="0">
                <a:latin typeface="Times New Roman"/>
                <a:cs typeface="Times New Roman"/>
              </a:rPr>
              <a:t>atmosphere</a:t>
            </a:r>
            <a:r>
              <a:rPr sz="2000" spc="-15" dirty="0">
                <a:latin typeface="Times New Roman"/>
                <a:cs typeface="Times New Roman"/>
              </a:rPr>
              <a:t> </a:t>
            </a:r>
            <a:r>
              <a:rPr sz="2000" spc="-5" dirty="0">
                <a:latin typeface="Times New Roman"/>
                <a:cs typeface="Times New Roman"/>
              </a:rPr>
              <a:t>in</a:t>
            </a:r>
            <a:r>
              <a:rPr sz="2000" spc="5" dirty="0">
                <a:latin typeface="Times New Roman"/>
                <a:cs typeface="Times New Roman"/>
              </a:rPr>
              <a:t> </a:t>
            </a:r>
            <a:r>
              <a:rPr sz="2000" dirty="0">
                <a:latin typeface="Times New Roman"/>
                <a:cs typeface="Times New Roman"/>
              </a:rPr>
              <a:t>comparison</a:t>
            </a:r>
            <a:r>
              <a:rPr sz="2000" spc="-30" dirty="0">
                <a:latin typeface="Times New Roman"/>
                <a:cs typeface="Times New Roman"/>
              </a:rPr>
              <a:t> </a:t>
            </a:r>
            <a:r>
              <a:rPr sz="2000" spc="-5" dirty="0">
                <a:latin typeface="Times New Roman"/>
                <a:cs typeface="Times New Roman"/>
              </a:rPr>
              <a:t>to</a:t>
            </a:r>
            <a:r>
              <a:rPr sz="2000" dirty="0">
                <a:latin typeface="Times New Roman"/>
                <a:cs typeface="Times New Roman"/>
              </a:rPr>
              <a:t> the</a:t>
            </a:r>
            <a:r>
              <a:rPr sz="2000" spc="-5" dirty="0">
                <a:latin typeface="Times New Roman"/>
                <a:cs typeface="Times New Roman"/>
              </a:rPr>
              <a:t> </a:t>
            </a:r>
            <a:r>
              <a:rPr sz="2000" dirty="0">
                <a:latin typeface="Times New Roman"/>
                <a:cs typeface="Times New Roman"/>
              </a:rPr>
              <a:t>normal</a:t>
            </a:r>
            <a:r>
              <a:rPr sz="2000" spc="-20" dirty="0">
                <a:latin typeface="Times New Roman"/>
                <a:cs typeface="Times New Roman"/>
              </a:rPr>
              <a:t> </a:t>
            </a:r>
            <a:r>
              <a:rPr sz="2000" dirty="0">
                <a:latin typeface="Times New Roman"/>
                <a:cs typeface="Times New Roman"/>
              </a:rPr>
              <a:t>incidence.</a:t>
            </a:r>
            <a:endParaRPr sz="2000">
              <a:latin typeface="Times New Roman"/>
              <a:cs typeface="Times New Roman"/>
            </a:endParaRPr>
          </a:p>
          <a:p>
            <a:pPr marL="12700" marR="5080" indent="914400" algn="just">
              <a:lnSpc>
                <a:spcPct val="150000"/>
              </a:lnSpc>
            </a:pPr>
            <a:r>
              <a:rPr sz="2000" spc="-5" dirty="0">
                <a:latin typeface="Times New Roman"/>
                <a:cs typeface="Times New Roman"/>
              </a:rPr>
              <a:t>Solar</a:t>
            </a:r>
            <a:r>
              <a:rPr sz="2000" dirty="0">
                <a:latin typeface="Times New Roman"/>
                <a:cs typeface="Times New Roman"/>
              </a:rPr>
              <a:t> </a:t>
            </a:r>
            <a:r>
              <a:rPr sz="2000" spc="-5" dirty="0">
                <a:latin typeface="Times New Roman"/>
                <a:cs typeface="Times New Roman"/>
              </a:rPr>
              <a:t>radiation</a:t>
            </a:r>
            <a:r>
              <a:rPr sz="2000" dirty="0">
                <a:latin typeface="Times New Roman"/>
                <a:cs typeface="Times New Roman"/>
              </a:rPr>
              <a:t> </a:t>
            </a:r>
            <a:r>
              <a:rPr sz="2000" spc="-5" dirty="0">
                <a:latin typeface="Times New Roman"/>
                <a:cs typeface="Times New Roman"/>
              </a:rPr>
              <a:t>without</a:t>
            </a:r>
            <a:r>
              <a:rPr sz="2000" dirty="0">
                <a:latin typeface="Times New Roman"/>
                <a:cs typeface="Times New Roman"/>
              </a:rPr>
              <a:t> </a:t>
            </a:r>
            <a:r>
              <a:rPr sz="2000" spc="-5" dirty="0">
                <a:latin typeface="Times New Roman"/>
                <a:cs typeface="Times New Roman"/>
              </a:rPr>
              <a:t>any</a:t>
            </a:r>
            <a:r>
              <a:rPr sz="2000" dirty="0">
                <a:latin typeface="Times New Roman"/>
                <a:cs typeface="Times New Roman"/>
              </a:rPr>
              <a:t> </a:t>
            </a:r>
            <a:r>
              <a:rPr sz="2000" spc="-5" dirty="0">
                <a:latin typeface="Times New Roman"/>
                <a:cs typeface="Times New Roman"/>
              </a:rPr>
              <a:t>scattering</a:t>
            </a:r>
            <a:r>
              <a:rPr sz="2000" dirty="0">
                <a:latin typeface="Times New Roman"/>
                <a:cs typeface="Times New Roman"/>
              </a:rPr>
              <a:t> </a:t>
            </a:r>
            <a:r>
              <a:rPr sz="2000" spc="-10" dirty="0">
                <a:latin typeface="Times New Roman"/>
                <a:cs typeface="Times New Roman"/>
              </a:rPr>
              <a:t>suffers</a:t>
            </a:r>
            <a:r>
              <a:rPr sz="2000" spc="-5" dirty="0">
                <a:latin typeface="Times New Roman"/>
                <a:cs typeface="Times New Roman"/>
              </a:rPr>
              <a:t> considerable</a:t>
            </a:r>
            <a:r>
              <a:rPr sz="2000" dirty="0">
                <a:latin typeface="Times New Roman"/>
                <a:cs typeface="Times New Roman"/>
              </a:rPr>
              <a:t> </a:t>
            </a:r>
            <a:r>
              <a:rPr sz="2000" spc="-5" dirty="0">
                <a:latin typeface="Times New Roman"/>
                <a:cs typeface="Times New Roman"/>
              </a:rPr>
              <a:t>losses</a:t>
            </a:r>
            <a:r>
              <a:rPr sz="2000" dirty="0">
                <a:latin typeface="Times New Roman"/>
                <a:cs typeface="Times New Roman"/>
              </a:rPr>
              <a:t> </a:t>
            </a:r>
            <a:r>
              <a:rPr sz="2000" spc="-10" dirty="0">
                <a:latin typeface="Times New Roman"/>
                <a:cs typeface="Times New Roman"/>
              </a:rPr>
              <a:t>at</a:t>
            </a:r>
            <a:r>
              <a:rPr sz="2000" spc="-5" dirty="0">
                <a:latin typeface="Times New Roman"/>
                <a:cs typeface="Times New Roman"/>
              </a:rPr>
              <a:t> all </a:t>
            </a:r>
            <a:r>
              <a:rPr sz="2000" dirty="0">
                <a:latin typeface="Times New Roman"/>
                <a:cs typeface="Times New Roman"/>
              </a:rPr>
              <a:t> </a:t>
            </a:r>
            <a:r>
              <a:rPr sz="2000" spc="-5" dirty="0">
                <a:latin typeface="Times New Roman"/>
                <a:cs typeface="Times New Roman"/>
              </a:rPr>
              <a:t>wavelength</a:t>
            </a:r>
            <a:r>
              <a:rPr sz="2000" dirty="0">
                <a:latin typeface="Times New Roman"/>
                <a:cs typeface="Times New Roman"/>
              </a:rPr>
              <a:t> </a:t>
            </a:r>
            <a:r>
              <a:rPr sz="2000" spc="-5" dirty="0">
                <a:latin typeface="Times New Roman"/>
                <a:cs typeface="Times New Roman"/>
              </a:rPr>
              <a:t>regions</a:t>
            </a:r>
            <a:r>
              <a:rPr sz="2000" dirty="0">
                <a:latin typeface="Times New Roman"/>
                <a:cs typeface="Times New Roman"/>
              </a:rPr>
              <a:t> while</a:t>
            </a:r>
            <a:r>
              <a:rPr sz="2000" spc="5" dirty="0">
                <a:latin typeface="Times New Roman"/>
                <a:cs typeface="Times New Roman"/>
              </a:rPr>
              <a:t> </a:t>
            </a:r>
            <a:r>
              <a:rPr sz="2000" spc="-5" dirty="0">
                <a:latin typeface="Times New Roman"/>
                <a:cs typeface="Times New Roman"/>
              </a:rPr>
              <a:t>passing</a:t>
            </a:r>
            <a:r>
              <a:rPr sz="2000" dirty="0">
                <a:latin typeface="Times New Roman"/>
                <a:cs typeface="Times New Roman"/>
              </a:rPr>
              <a:t> </a:t>
            </a:r>
            <a:r>
              <a:rPr sz="2000" spc="-5" dirty="0">
                <a:latin typeface="Times New Roman"/>
                <a:cs typeface="Times New Roman"/>
              </a:rPr>
              <a:t>through</a:t>
            </a:r>
            <a:r>
              <a:rPr sz="2000" dirty="0">
                <a:latin typeface="Times New Roman"/>
                <a:cs typeface="Times New Roman"/>
              </a:rPr>
              <a:t> </a:t>
            </a:r>
            <a:r>
              <a:rPr sz="2000" spc="-20" dirty="0">
                <a:latin typeface="Times New Roman"/>
                <a:cs typeface="Times New Roman"/>
              </a:rPr>
              <a:t>earth’s</a:t>
            </a:r>
            <a:r>
              <a:rPr sz="2000" spc="-15" dirty="0">
                <a:latin typeface="Times New Roman"/>
                <a:cs typeface="Times New Roman"/>
              </a:rPr>
              <a:t> </a:t>
            </a:r>
            <a:r>
              <a:rPr sz="2000" spc="-5" dirty="0">
                <a:latin typeface="Times New Roman"/>
                <a:cs typeface="Times New Roman"/>
              </a:rPr>
              <a:t>atmosphere.</a:t>
            </a:r>
            <a:r>
              <a:rPr sz="2000" dirty="0">
                <a:latin typeface="Times New Roman"/>
                <a:cs typeface="Times New Roman"/>
              </a:rPr>
              <a:t> </a:t>
            </a:r>
            <a:r>
              <a:rPr sz="2000" spc="-5" dirty="0">
                <a:latin typeface="Times New Roman"/>
                <a:cs typeface="Times New Roman"/>
              </a:rPr>
              <a:t>For</a:t>
            </a:r>
            <a:r>
              <a:rPr sz="2000" spc="495" dirty="0">
                <a:latin typeface="Times New Roman"/>
                <a:cs typeface="Times New Roman"/>
              </a:rPr>
              <a:t> </a:t>
            </a:r>
            <a:r>
              <a:rPr sz="2000" spc="-5" dirty="0">
                <a:latin typeface="Times New Roman"/>
                <a:cs typeface="Times New Roman"/>
              </a:rPr>
              <a:t>certain </a:t>
            </a:r>
            <a:r>
              <a:rPr sz="2000" dirty="0">
                <a:latin typeface="Times New Roman"/>
                <a:cs typeface="Times New Roman"/>
              </a:rPr>
              <a:t> wavelengths, the </a:t>
            </a:r>
            <a:r>
              <a:rPr sz="2000" spc="-5" dirty="0">
                <a:latin typeface="Times New Roman"/>
                <a:cs typeface="Times New Roman"/>
              </a:rPr>
              <a:t>atmosphere is completely </a:t>
            </a:r>
            <a:r>
              <a:rPr sz="2000" dirty="0">
                <a:latin typeface="Times New Roman"/>
                <a:cs typeface="Times New Roman"/>
              </a:rPr>
              <a:t>opaque and </a:t>
            </a:r>
            <a:r>
              <a:rPr sz="2000" spc="-5" dirty="0">
                <a:latin typeface="Times New Roman"/>
                <a:cs typeface="Times New Roman"/>
              </a:rPr>
              <a:t>it is </a:t>
            </a:r>
            <a:r>
              <a:rPr sz="2000" spc="5" dirty="0">
                <a:latin typeface="Times New Roman"/>
                <a:cs typeface="Times New Roman"/>
              </a:rPr>
              <a:t>not </a:t>
            </a:r>
            <a:r>
              <a:rPr sz="2000" dirty="0">
                <a:latin typeface="Times New Roman"/>
                <a:cs typeface="Times New Roman"/>
              </a:rPr>
              <a:t>allowed </a:t>
            </a:r>
            <a:r>
              <a:rPr sz="2000" spc="-5" dirty="0">
                <a:latin typeface="Times New Roman"/>
                <a:cs typeface="Times New Roman"/>
              </a:rPr>
              <a:t>to </a:t>
            </a:r>
            <a:r>
              <a:rPr sz="2000" dirty="0">
                <a:latin typeface="Times New Roman"/>
                <a:cs typeface="Times New Roman"/>
              </a:rPr>
              <a:t>reach earth. </a:t>
            </a:r>
            <a:r>
              <a:rPr sz="2000" spc="-484" dirty="0">
                <a:latin typeface="Times New Roman"/>
                <a:cs typeface="Times New Roman"/>
              </a:rPr>
              <a:t> </a:t>
            </a:r>
            <a:r>
              <a:rPr sz="2000" dirty="0">
                <a:solidFill>
                  <a:srgbClr val="FF0000"/>
                </a:solidFill>
                <a:latin typeface="Times New Roman"/>
                <a:cs typeface="Times New Roman"/>
              </a:rPr>
              <a:t>The </a:t>
            </a:r>
            <a:r>
              <a:rPr sz="2000" spc="-5" dirty="0">
                <a:solidFill>
                  <a:srgbClr val="FF0000"/>
                </a:solidFill>
                <a:latin typeface="Times New Roman"/>
                <a:cs typeface="Times New Roman"/>
              </a:rPr>
              <a:t>solar radiation received </a:t>
            </a:r>
            <a:r>
              <a:rPr sz="2000" dirty="0">
                <a:solidFill>
                  <a:srgbClr val="FF0000"/>
                </a:solidFill>
                <a:latin typeface="Times New Roman"/>
                <a:cs typeface="Times New Roman"/>
              </a:rPr>
              <a:t>on </a:t>
            </a:r>
            <a:r>
              <a:rPr sz="2000" spc="-5" dirty="0">
                <a:solidFill>
                  <a:srgbClr val="FF0000"/>
                </a:solidFill>
                <a:latin typeface="Times New Roman"/>
                <a:cs typeface="Times New Roman"/>
              </a:rPr>
              <a:t>the </a:t>
            </a:r>
            <a:r>
              <a:rPr sz="2000" spc="-10" dirty="0">
                <a:solidFill>
                  <a:srgbClr val="FF0000"/>
                </a:solidFill>
                <a:latin typeface="Times New Roman"/>
                <a:cs typeface="Times New Roman"/>
              </a:rPr>
              <a:t>earth </a:t>
            </a:r>
            <a:r>
              <a:rPr sz="2000" spc="-5" dirty="0">
                <a:solidFill>
                  <a:srgbClr val="FF0000"/>
                </a:solidFill>
                <a:latin typeface="Times New Roman"/>
                <a:cs typeface="Times New Roman"/>
              </a:rPr>
              <a:t>without any scattering </a:t>
            </a:r>
            <a:r>
              <a:rPr sz="2000" spc="-10" dirty="0">
                <a:solidFill>
                  <a:srgbClr val="FF0000"/>
                </a:solidFill>
                <a:latin typeface="Times New Roman"/>
                <a:cs typeface="Times New Roman"/>
              </a:rPr>
              <a:t>in </a:t>
            </a:r>
            <a:r>
              <a:rPr sz="2000" spc="-5" dirty="0">
                <a:solidFill>
                  <a:srgbClr val="FF0000"/>
                </a:solidFill>
                <a:latin typeface="Times New Roman"/>
                <a:cs typeface="Times New Roman"/>
              </a:rPr>
              <a:t>the atmosphere </a:t>
            </a:r>
            <a:r>
              <a:rPr sz="2000" spc="-20" dirty="0">
                <a:solidFill>
                  <a:srgbClr val="FF0000"/>
                </a:solidFill>
                <a:latin typeface="Times New Roman"/>
                <a:cs typeface="Times New Roman"/>
              </a:rPr>
              <a:t>is </a:t>
            </a:r>
            <a:r>
              <a:rPr sz="2000" spc="-15" dirty="0">
                <a:solidFill>
                  <a:srgbClr val="FF0000"/>
                </a:solidFill>
                <a:latin typeface="Times New Roman"/>
                <a:cs typeface="Times New Roman"/>
              </a:rPr>
              <a:t> </a:t>
            </a:r>
            <a:r>
              <a:rPr sz="2000" dirty="0">
                <a:solidFill>
                  <a:srgbClr val="FF0000"/>
                </a:solidFill>
                <a:latin typeface="Times New Roman"/>
                <a:cs typeface="Times New Roman"/>
              </a:rPr>
              <a:t>known as </a:t>
            </a:r>
            <a:r>
              <a:rPr sz="2000" spc="-5" dirty="0">
                <a:solidFill>
                  <a:srgbClr val="FF0000"/>
                </a:solidFill>
                <a:latin typeface="Times New Roman"/>
                <a:cs typeface="Times New Roman"/>
              </a:rPr>
              <a:t>beam </a:t>
            </a:r>
            <a:r>
              <a:rPr sz="2000" dirty="0">
                <a:solidFill>
                  <a:srgbClr val="FF0000"/>
                </a:solidFill>
                <a:latin typeface="Times New Roman"/>
                <a:cs typeface="Times New Roman"/>
              </a:rPr>
              <a:t>or </a:t>
            </a:r>
            <a:r>
              <a:rPr sz="2000" spc="-5" dirty="0">
                <a:solidFill>
                  <a:srgbClr val="FF0000"/>
                </a:solidFill>
                <a:latin typeface="Times New Roman"/>
                <a:cs typeface="Times New Roman"/>
              </a:rPr>
              <a:t>direct radiation</a:t>
            </a:r>
            <a:r>
              <a:rPr sz="2000" spc="-5" dirty="0">
                <a:latin typeface="Times New Roman"/>
                <a:cs typeface="Times New Roman"/>
              </a:rPr>
              <a:t>. </a:t>
            </a:r>
            <a:r>
              <a:rPr sz="2000" i="1" spc="-5" dirty="0">
                <a:latin typeface="Times New Roman"/>
                <a:cs typeface="Times New Roman"/>
              </a:rPr>
              <a:t>The solar radiation </a:t>
            </a:r>
            <a:r>
              <a:rPr sz="2000" i="1" spc="-15" dirty="0">
                <a:latin typeface="Times New Roman"/>
                <a:cs typeface="Times New Roman"/>
              </a:rPr>
              <a:t>received </a:t>
            </a:r>
            <a:r>
              <a:rPr sz="2000" i="1" spc="-5" dirty="0">
                <a:latin typeface="Times New Roman"/>
                <a:cs typeface="Times New Roman"/>
              </a:rPr>
              <a:t>on earth </a:t>
            </a:r>
            <a:r>
              <a:rPr sz="2000" i="1" spc="-25" dirty="0">
                <a:latin typeface="Times New Roman"/>
                <a:cs typeface="Times New Roman"/>
              </a:rPr>
              <a:t>from </a:t>
            </a:r>
            <a:r>
              <a:rPr sz="2000" i="1" dirty="0">
                <a:latin typeface="Times New Roman"/>
                <a:cs typeface="Times New Roman"/>
              </a:rPr>
              <a:t>the </a:t>
            </a:r>
            <a:r>
              <a:rPr sz="2000" i="1" spc="-5" dirty="0">
                <a:latin typeface="Times New Roman"/>
                <a:cs typeface="Times New Roman"/>
              </a:rPr>
              <a:t>sun </a:t>
            </a:r>
            <a:r>
              <a:rPr sz="2000" i="1" dirty="0">
                <a:latin typeface="Times New Roman"/>
                <a:cs typeface="Times New Roman"/>
              </a:rPr>
              <a:t> </a:t>
            </a:r>
            <a:r>
              <a:rPr sz="2000" i="1" spc="-5" dirty="0">
                <a:latin typeface="Times New Roman"/>
                <a:cs typeface="Times New Roman"/>
              </a:rPr>
              <a:t>with</a:t>
            </a:r>
            <a:r>
              <a:rPr sz="2000" i="1" spc="-10" dirty="0">
                <a:latin typeface="Times New Roman"/>
                <a:cs typeface="Times New Roman"/>
              </a:rPr>
              <a:t> </a:t>
            </a:r>
            <a:r>
              <a:rPr sz="2000" i="1" dirty="0">
                <a:latin typeface="Times New Roman"/>
                <a:cs typeface="Times New Roman"/>
              </a:rPr>
              <a:t>multiple</a:t>
            </a:r>
            <a:r>
              <a:rPr sz="2000" i="1" spc="-25" dirty="0">
                <a:latin typeface="Times New Roman"/>
                <a:cs typeface="Times New Roman"/>
              </a:rPr>
              <a:t> </a:t>
            </a:r>
            <a:r>
              <a:rPr sz="2000" i="1" dirty="0">
                <a:latin typeface="Times New Roman"/>
                <a:cs typeface="Times New Roman"/>
              </a:rPr>
              <a:t>scattering</a:t>
            </a:r>
            <a:r>
              <a:rPr sz="2000" i="1" spc="-35" dirty="0">
                <a:latin typeface="Times New Roman"/>
                <a:cs typeface="Times New Roman"/>
              </a:rPr>
              <a:t> </a:t>
            </a:r>
            <a:r>
              <a:rPr sz="2000" i="1" spc="-5" dirty="0">
                <a:latin typeface="Times New Roman"/>
                <a:cs typeface="Times New Roman"/>
              </a:rPr>
              <a:t>is</a:t>
            </a:r>
            <a:r>
              <a:rPr sz="2000" i="1" spc="-10" dirty="0">
                <a:latin typeface="Times New Roman"/>
                <a:cs typeface="Times New Roman"/>
              </a:rPr>
              <a:t> </a:t>
            </a:r>
            <a:r>
              <a:rPr sz="2000" i="1" dirty="0">
                <a:latin typeface="Times New Roman"/>
                <a:cs typeface="Times New Roman"/>
              </a:rPr>
              <a:t>known</a:t>
            </a:r>
            <a:r>
              <a:rPr sz="2000" i="1" spc="-15" dirty="0">
                <a:latin typeface="Times New Roman"/>
                <a:cs typeface="Times New Roman"/>
              </a:rPr>
              <a:t> </a:t>
            </a:r>
            <a:r>
              <a:rPr sz="2000" i="1" dirty="0">
                <a:latin typeface="Times New Roman"/>
                <a:cs typeface="Times New Roman"/>
              </a:rPr>
              <a:t>as</a:t>
            </a:r>
            <a:r>
              <a:rPr sz="2000" i="1" spc="-10" dirty="0">
                <a:latin typeface="Times New Roman"/>
                <a:cs typeface="Times New Roman"/>
              </a:rPr>
              <a:t> </a:t>
            </a:r>
            <a:r>
              <a:rPr sz="2000" i="1" dirty="0">
                <a:latin typeface="Times New Roman"/>
                <a:cs typeface="Times New Roman"/>
              </a:rPr>
              <a:t>diffused</a:t>
            </a:r>
            <a:r>
              <a:rPr sz="2000" i="1" spc="-40" dirty="0">
                <a:latin typeface="Times New Roman"/>
                <a:cs typeface="Times New Roman"/>
              </a:rPr>
              <a:t> </a:t>
            </a:r>
            <a:r>
              <a:rPr sz="2000" i="1" dirty="0">
                <a:latin typeface="Times New Roman"/>
                <a:cs typeface="Times New Roman"/>
              </a:rPr>
              <a:t>or</a:t>
            </a:r>
            <a:r>
              <a:rPr sz="2000" i="1" spc="-10" dirty="0">
                <a:latin typeface="Times New Roman"/>
                <a:cs typeface="Times New Roman"/>
              </a:rPr>
              <a:t> </a:t>
            </a:r>
            <a:r>
              <a:rPr sz="2000" i="1" dirty="0">
                <a:latin typeface="Times New Roman"/>
                <a:cs typeface="Times New Roman"/>
              </a:rPr>
              <a:t>sky</a:t>
            </a:r>
            <a:r>
              <a:rPr sz="2000" i="1" spc="-10" dirty="0">
                <a:latin typeface="Times New Roman"/>
                <a:cs typeface="Times New Roman"/>
              </a:rPr>
              <a:t> </a:t>
            </a:r>
            <a:r>
              <a:rPr sz="2000" i="1" dirty="0">
                <a:latin typeface="Times New Roman"/>
                <a:cs typeface="Times New Roman"/>
              </a:rPr>
              <a:t>radiation.</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159</a:t>
            </a:r>
            <a:endParaRPr sz="1200">
              <a:latin typeface="Arial MT"/>
              <a:cs typeface="Arial MT"/>
            </a:endParaRPr>
          </a:p>
        </p:txBody>
      </p:sp>
      <p:sp>
        <p:nvSpPr>
          <p:cNvPr id="3" name="object 3"/>
          <p:cNvSpPr txBox="1"/>
          <p:nvPr/>
        </p:nvSpPr>
        <p:spPr>
          <a:xfrm>
            <a:off x="78739" y="111378"/>
            <a:ext cx="2258060"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Times New Roman"/>
                <a:cs typeface="Times New Roman"/>
              </a:rPr>
              <a:t>Sun</a:t>
            </a:r>
            <a:r>
              <a:rPr sz="2000" b="1" spc="-25" dirty="0">
                <a:latin typeface="Times New Roman"/>
                <a:cs typeface="Times New Roman"/>
              </a:rPr>
              <a:t> </a:t>
            </a:r>
            <a:r>
              <a:rPr sz="2000" b="1" dirty="0">
                <a:latin typeface="Times New Roman"/>
                <a:cs typeface="Times New Roman"/>
              </a:rPr>
              <a:t>Surface</a:t>
            </a:r>
            <a:r>
              <a:rPr sz="2000" b="1" spc="-55" dirty="0">
                <a:latin typeface="Times New Roman"/>
                <a:cs typeface="Times New Roman"/>
              </a:rPr>
              <a:t> </a:t>
            </a:r>
            <a:r>
              <a:rPr sz="2000" b="1" dirty="0">
                <a:latin typeface="Times New Roman"/>
                <a:cs typeface="Times New Roman"/>
              </a:rPr>
              <a:t>angles:-</a:t>
            </a:r>
            <a:endParaRPr sz="2000">
              <a:latin typeface="Times New Roman"/>
              <a:cs typeface="Times New Roman"/>
            </a:endParaRPr>
          </a:p>
        </p:txBody>
      </p:sp>
      <p:grpSp>
        <p:nvGrpSpPr>
          <p:cNvPr id="4" name="object 4"/>
          <p:cNvGrpSpPr/>
          <p:nvPr/>
        </p:nvGrpSpPr>
        <p:grpSpPr>
          <a:xfrm>
            <a:off x="1824037" y="1220724"/>
            <a:ext cx="5495925" cy="3280410"/>
            <a:chOff x="1824037" y="1220724"/>
            <a:chExt cx="5495925" cy="3280410"/>
          </a:xfrm>
        </p:grpSpPr>
        <p:sp>
          <p:nvSpPr>
            <p:cNvPr id="5" name="object 5"/>
            <p:cNvSpPr/>
            <p:nvPr/>
          </p:nvSpPr>
          <p:spPr>
            <a:xfrm>
              <a:off x="1828800" y="3429000"/>
              <a:ext cx="5486400" cy="1905"/>
            </a:xfrm>
            <a:custGeom>
              <a:avLst/>
              <a:gdLst/>
              <a:ahLst/>
              <a:cxnLst/>
              <a:rect l="l" t="t" r="r" b="b"/>
              <a:pathLst>
                <a:path w="5486400" h="1904">
                  <a:moveTo>
                    <a:pt x="0" y="0"/>
                  </a:moveTo>
                  <a:lnTo>
                    <a:pt x="5486400" y="1524"/>
                  </a:lnTo>
                </a:path>
              </a:pathLst>
            </a:custGeom>
            <a:ln w="9144">
              <a:solidFill>
                <a:srgbClr val="497DBA"/>
              </a:solidFill>
            </a:ln>
          </p:spPr>
          <p:txBody>
            <a:bodyPr wrap="square" lIns="0" tIns="0" rIns="0" bIns="0" rtlCol="0"/>
            <a:lstStyle/>
            <a:p>
              <a:endParaRPr/>
            </a:p>
          </p:txBody>
        </p:sp>
        <p:sp>
          <p:nvSpPr>
            <p:cNvPr id="6" name="object 6"/>
            <p:cNvSpPr/>
            <p:nvPr/>
          </p:nvSpPr>
          <p:spPr>
            <a:xfrm>
              <a:off x="4521835" y="1220724"/>
              <a:ext cx="103505" cy="2209800"/>
            </a:xfrm>
            <a:custGeom>
              <a:avLst/>
              <a:gdLst/>
              <a:ahLst/>
              <a:cxnLst/>
              <a:rect l="l" t="t" r="r" b="b"/>
              <a:pathLst>
                <a:path w="103504" h="2209800">
                  <a:moveTo>
                    <a:pt x="51796" y="25117"/>
                  </a:moveTo>
                  <a:lnTo>
                    <a:pt x="45432" y="35997"/>
                  </a:lnTo>
                  <a:lnTo>
                    <a:pt x="42290" y="2209800"/>
                  </a:lnTo>
                  <a:lnTo>
                    <a:pt x="54990" y="2209800"/>
                  </a:lnTo>
                  <a:lnTo>
                    <a:pt x="58045" y="96138"/>
                  </a:lnTo>
                  <a:lnTo>
                    <a:pt x="58116" y="35997"/>
                  </a:lnTo>
                  <a:lnTo>
                    <a:pt x="51796" y="25117"/>
                  </a:lnTo>
                  <a:close/>
                </a:path>
                <a:path w="103504" h="2209800">
                  <a:moveTo>
                    <a:pt x="59129" y="12573"/>
                  </a:moveTo>
                  <a:lnTo>
                    <a:pt x="58165" y="12573"/>
                  </a:lnTo>
                  <a:lnTo>
                    <a:pt x="58132" y="36025"/>
                  </a:lnTo>
                  <a:lnTo>
                    <a:pt x="92455" y="95123"/>
                  </a:lnTo>
                  <a:lnTo>
                    <a:pt x="96265" y="96138"/>
                  </a:lnTo>
                  <a:lnTo>
                    <a:pt x="102362" y="92583"/>
                  </a:lnTo>
                  <a:lnTo>
                    <a:pt x="103377" y="88646"/>
                  </a:lnTo>
                  <a:lnTo>
                    <a:pt x="59129" y="12573"/>
                  </a:lnTo>
                  <a:close/>
                </a:path>
                <a:path w="103504" h="2209800">
                  <a:moveTo>
                    <a:pt x="51815" y="0"/>
                  </a:moveTo>
                  <a:lnTo>
                    <a:pt x="0" y="88518"/>
                  </a:lnTo>
                  <a:lnTo>
                    <a:pt x="1015" y="92455"/>
                  </a:lnTo>
                  <a:lnTo>
                    <a:pt x="7112" y="96012"/>
                  </a:lnTo>
                  <a:lnTo>
                    <a:pt x="10922" y="94996"/>
                  </a:lnTo>
                  <a:lnTo>
                    <a:pt x="45416" y="36025"/>
                  </a:lnTo>
                  <a:lnTo>
                    <a:pt x="45465" y="12573"/>
                  </a:lnTo>
                  <a:lnTo>
                    <a:pt x="59129" y="12573"/>
                  </a:lnTo>
                  <a:lnTo>
                    <a:pt x="51815" y="0"/>
                  </a:lnTo>
                  <a:close/>
                </a:path>
                <a:path w="103504" h="2209800">
                  <a:moveTo>
                    <a:pt x="58161" y="15748"/>
                  </a:moveTo>
                  <a:lnTo>
                    <a:pt x="57276" y="15748"/>
                  </a:lnTo>
                  <a:lnTo>
                    <a:pt x="51796" y="25117"/>
                  </a:lnTo>
                  <a:lnTo>
                    <a:pt x="58132" y="36025"/>
                  </a:lnTo>
                  <a:lnTo>
                    <a:pt x="58161" y="15748"/>
                  </a:lnTo>
                  <a:close/>
                </a:path>
                <a:path w="103504" h="2209800">
                  <a:moveTo>
                    <a:pt x="58165" y="12573"/>
                  </a:moveTo>
                  <a:lnTo>
                    <a:pt x="45465" y="12573"/>
                  </a:lnTo>
                  <a:lnTo>
                    <a:pt x="45432" y="35997"/>
                  </a:lnTo>
                  <a:lnTo>
                    <a:pt x="51796" y="25117"/>
                  </a:lnTo>
                  <a:lnTo>
                    <a:pt x="46354" y="15748"/>
                  </a:lnTo>
                  <a:lnTo>
                    <a:pt x="58161" y="15748"/>
                  </a:lnTo>
                  <a:lnTo>
                    <a:pt x="58165" y="12573"/>
                  </a:lnTo>
                  <a:close/>
                </a:path>
                <a:path w="103504" h="2209800">
                  <a:moveTo>
                    <a:pt x="57276" y="15748"/>
                  </a:moveTo>
                  <a:lnTo>
                    <a:pt x="46354" y="15748"/>
                  </a:lnTo>
                  <a:lnTo>
                    <a:pt x="51796" y="25117"/>
                  </a:lnTo>
                  <a:lnTo>
                    <a:pt x="57276" y="15748"/>
                  </a:lnTo>
                  <a:close/>
                </a:path>
              </a:pathLst>
            </a:custGeom>
            <a:solidFill>
              <a:srgbClr val="497DBA"/>
            </a:solidFill>
          </p:spPr>
          <p:txBody>
            <a:bodyPr wrap="square" lIns="0" tIns="0" rIns="0" bIns="0" rtlCol="0"/>
            <a:lstStyle/>
            <a:p>
              <a:endParaRPr/>
            </a:p>
          </p:txBody>
        </p:sp>
        <p:sp>
          <p:nvSpPr>
            <p:cNvPr id="7" name="object 7"/>
            <p:cNvSpPr/>
            <p:nvPr/>
          </p:nvSpPr>
          <p:spPr>
            <a:xfrm>
              <a:off x="3962400" y="2057400"/>
              <a:ext cx="1524000" cy="2438400"/>
            </a:xfrm>
            <a:custGeom>
              <a:avLst/>
              <a:gdLst/>
              <a:ahLst/>
              <a:cxnLst/>
              <a:rect l="l" t="t" r="r" b="b"/>
              <a:pathLst>
                <a:path w="1524000" h="2438400">
                  <a:moveTo>
                    <a:pt x="0" y="1752600"/>
                  </a:moveTo>
                  <a:lnTo>
                    <a:pt x="1066800" y="0"/>
                  </a:lnTo>
                </a:path>
                <a:path w="1524000" h="2438400">
                  <a:moveTo>
                    <a:pt x="381000" y="2438400"/>
                  </a:moveTo>
                  <a:lnTo>
                    <a:pt x="1524000" y="685800"/>
                  </a:lnTo>
                </a:path>
                <a:path w="1524000" h="2438400">
                  <a:moveTo>
                    <a:pt x="0" y="1752600"/>
                  </a:moveTo>
                  <a:lnTo>
                    <a:pt x="381000" y="2438400"/>
                  </a:lnTo>
                </a:path>
              </a:pathLst>
            </a:custGeom>
            <a:ln w="9144">
              <a:solidFill>
                <a:srgbClr val="497DBA"/>
              </a:solidFill>
            </a:ln>
          </p:spPr>
          <p:txBody>
            <a:bodyPr wrap="square" lIns="0" tIns="0" rIns="0" bIns="0" rtlCol="0"/>
            <a:lstStyle/>
            <a:p>
              <a:endParaRPr/>
            </a:p>
          </p:txBody>
        </p:sp>
        <p:sp>
          <p:nvSpPr>
            <p:cNvPr id="8" name="object 8"/>
            <p:cNvSpPr/>
            <p:nvPr/>
          </p:nvSpPr>
          <p:spPr>
            <a:xfrm>
              <a:off x="5029200" y="2057400"/>
              <a:ext cx="457200" cy="685800"/>
            </a:xfrm>
            <a:custGeom>
              <a:avLst/>
              <a:gdLst/>
              <a:ahLst/>
              <a:cxnLst/>
              <a:rect l="l" t="t" r="r" b="b"/>
              <a:pathLst>
                <a:path w="457200" h="685800">
                  <a:moveTo>
                    <a:pt x="0" y="0"/>
                  </a:moveTo>
                  <a:lnTo>
                    <a:pt x="457200" y="685800"/>
                  </a:lnTo>
                </a:path>
              </a:pathLst>
            </a:custGeom>
            <a:ln w="9144">
              <a:solidFill>
                <a:srgbClr val="497DBA"/>
              </a:solidFill>
            </a:ln>
          </p:spPr>
          <p:txBody>
            <a:bodyPr wrap="square" lIns="0" tIns="0" rIns="0" bIns="0" rtlCol="0"/>
            <a:lstStyle/>
            <a:p>
              <a:endParaRPr/>
            </a:p>
          </p:txBody>
        </p:sp>
        <p:sp>
          <p:nvSpPr>
            <p:cNvPr id="9" name="object 9"/>
            <p:cNvSpPr/>
            <p:nvPr/>
          </p:nvSpPr>
          <p:spPr>
            <a:xfrm>
              <a:off x="3962400" y="2133600"/>
              <a:ext cx="1524000" cy="2286000"/>
            </a:xfrm>
            <a:custGeom>
              <a:avLst/>
              <a:gdLst/>
              <a:ahLst/>
              <a:cxnLst/>
              <a:rect l="l" t="t" r="r" b="b"/>
              <a:pathLst>
                <a:path w="1524000" h="2286000">
                  <a:moveTo>
                    <a:pt x="838200" y="304800"/>
                  </a:moveTo>
                  <a:lnTo>
                    <a:pt x="1219200" y="152400"/>
                  </a:lnTo>
                </a:path>
                <a:path w="1524000" h="2286000">
                  <a:moveTo>
                    <a:pt x="685800" y="609600"/>
                  </a:moveTo>
                  <a:lnTo>
                    <a:pt x="1371600" y="304800"/>
                  </a:lnTo>
                </a:path>
                <a:path w="1524000" h="2286000">
                  <a:moveTo>
                    <a:pt x="533400" y="838200"/>
                  </a:moveTo>
                  <a:lnTo>
                    <a:pt x="1447800" y="457200"/>
                  </a:lnTo>
                </a:path>
                <a:path w="1524000" h="2286000">
                  <a:moveTo>
                    <a:pt x="381000" y="1066800"/>
                  </a:moveTo>
                  <a:lnTo>
                    <a:pt x="1524000" y="609600"/>
                  </a:lnTo>
                </a:path>
                <a:path w="1524000" h="2286000">
                  <a:moveTo>
                    <a:pt x="228600" y="1295400"/>
                  </a:moveTo>
                  <a:lnTo>
                    <a:pt x="1371600" y="838200"/>
                  </a:lnTo>
                </a:path>
                <a:path w="1524000" h="2286000">
                  <a:moveTo>
                    <a:pt x="152400" y="1447800"/>
                  </a:moveTo>
                  <a:lnTo>
                    <a:pt x="1219200" y="1066800"/>
                  </a:lnTo>
                </a:path>
                <a:path w="1524000" h="2286000">
                  <a:moveTo>
                    <a:pt x="0" y="1676400"/>
                  </a:moveTo>
                  <a:lnTo>
                    <a:pt x="1066800" y="1295400"/>
                  </a:lnTo>
                </a:path>
                <a:path w="1524000" h="2286000">
                  <a:moveTo>
                    <a:pt x="76200" y="1828800"/>
                  </a:moveTo>
                  <a:lnTo>
                    <a:pt x="914400" y="1524000"/>
                  </a:lnTo>
                </a:path>
                <a:path w="1524000" h="2286000">
                  <a:moveTo>
                    <a:pt x="152400" y="1981200"/>
                  </a:moveTo>
                  <a:lnTo>
                    <a:pt x="762000" y="1752600"/>
                  </a:lnTo>
                </a:path>
                <a:path w="1524000" h="2286000">
                  <a:moveTo>
                    <a:pt x="228600" y="2133600"/>
                  </a:moveTo>
                  <a:lnTo>
                    <a:pt x="609600" y="1981200"/>
                  </a:lnTo>
                </a:path>
                <a:path w="1524000" h="2286000">
                  <a:moveTo>
                    <a:pt x="990600" y="76200"/>
                  </a:moveTo>
                  <a:lnTo>
                    <a:pt x="1143000" y="0"/>
                  </a:lnTo>
                </a:path>
                <a:path w="1524000" h="2286000">
                  <a:moveTo>
                    <a:pt x="304800" y="2286000"/>
                  </a:moveTo>
                  <a:lnTo>
                    <a:pt x="533400" y="2133600"/>
                  </a:lnTo>
                </a:path>
              </a:pathLst>
            </a:custGeom>
            <a:ln w="9144">
              <a:solidFill>
                <a:srgbClr val="497DBA"/>
              </a:solidFill>
            </a:ln>
          </p:spPr>
          <p:txBody>
            <a:bodyPr wrap="square" lIns="0" tIns="0" rIns="0" bIns="0" rtlCol="0"/>
            <a:lstStyle/>
            <a:p>
              <a:endParaRPr/>
            </a:p>
          </p:txBody>
        </p:sp>
        <p:pic>
          <p:nvPicPr>
            <p:cNvPr id="10" name="object 10"/>
            <p:cNvPicPr/>
            <p:nvPr/>
          </p:nvPicPr>
          <p:blipFill>
            <a:blip r:embed="rId2" cstate="print"/>
            <a:stretch>
              <a:fillRect/>
            </a:stretch>
          </p:blipFill>
          <p:spPr>
            <a:xfrm>
              <a:off x="3310127" y="1328928"/>
              <a:ext cx="208787" cy="208787"/>
            </a:xfrm>
            <a:prstGeom prst="rect">
              <a:avLst/>
            </a:prstGeom>
          </p:spPr>
        </p:pic>
        <p:sp>
          <p:nvSpPr>
            <p:cNvPr id="11" name="object 11"/>
            <p:cNvSpPr/>
            <p:nvPr/>
          </p:nvSpPr>
          <p:spPr>
            <a:xfrm>
              <a:off x="3505200" y="1600200"/>
              <a:ext cx="1066800" cy="1828800"/>
            </a:xfrm>
            <a:custGeom>
              <a:avLst/>
              <a:gdLst/>
              <a:ahLst/>
              <a:cxnLst/>
              <a:rect l="l" t="t" r="r" b="b"/>
              <a:pathLst>
                <a:path w="1066800" h="1828800">
                  <a:moveTo>
                    <a:pt x="1066800" y="1828800"/>
                  </a:moveTo>
                  <a:lnTo>
                    <a:pt x="0" y="0"/>
                  </a:lnTo>
                </a:path>
              </a:pathLst>
            </a:custGeom>
            <a:ln w="9144">
              <a:solidFill>
                <a:srgbClr val="497DBA"/>
              </a:solidFill>
            </a:ln>
          </p:spPr>
          <p:txBody>
            <a:bodyPr wrap="square" lIns="0" tIns="0" rIns="0" bIns="0" rtlCol="0"/>
            <a:lstStyle/>
            <a:p>
              <a:endParaRPr/>
            </a:p>
          </p:txBody>
        </p:sp>
        <p:sp>
          <p:nvSpPr>
            <p:cNvPr id="12" name="object 12"/>
            <p:cNvSpPr/>
            <p:nvPr/>
          </p:nvSpPr>
          <p:spPr>
            <a:xfrm>
              <a:off x="3200400" y="2057400"/>
              <a:ext cx="1376045" cy="1376045"/>
            </a:xfrm>
            <a:custGeom>
              <a:avLst/>
              <a:gdLst/>
              <a:ahLst/>
              <a:cxnLst/>
              <a:rect l="l" t="t" r="r" b="b"/>
              <a:pathLst>
                <a:path w="1376045" h="1376045">
                  <a:moveTo>
                    <a:pt x="17756" y="17756"/>
                  </a:moveTo>
                  <a:lnTo>
                    <a:pt x="20979" y="29995"/>
                  </a:lnTo>
                  <a:lnTo>
                    <a:pt x="1367154" y="1376045"/>
                  </a:lnTo>
                  <a:lnTo>
                    <a:pt x="1376045" y="1367154"/>
                  </a:lnTo>
                  <a:lnTo>
                    <a:pt x="29995" y="20979"/>
                  </a:lnTo>
                  <a:lnTo>
                    <a:pt x="17756" y="17756"/>
                  </a:lnTo>
                  <a:close/>
                </a:path>
                <a:path w="1376045" h="1376045">
                  <a:moveTo>
                    <a:pt x="0" y="0"/>
                  </a:moveTo>
                  <a:lnTo>
                    <a:pt x="26035" y="99187"/>
                  </a:lnTo>
                  <a:lnTo>
                    <a:pt x="29591" y="101219"/>
                  </a:lnTo>
                  <a:lnTo>
                    <a:pt x="36322" y="99440"/>
                  </a:lnTo>
                  <a:lnTo>
                    <a:pt x="38354" y="96012"/>
                  </a:lnTo>
                  <a:lnTo>
                    <a:pt x="37464" y="92583"/>
                  </a:lnTo>
                  <a:lnTo>
                    <a:pt x="20979" y="29995"/>
                  </a:lnTo>
                  <a:lnTo>
                    <a:pt x="4318" y="13335"/>
                  </a:lnTo>
                  <a:lnTo>
                    <a:pt x="13335" y="4317"/>
                  </a:lnTo>
                  <a:lnTo>
                    <a:pt x="16443" y="4317"/>
                  </a:lnTo>
                  <a:lnTo>
                    <a:pt x="0" y="0"/>
                  </a:lnTo>
                  <a:close/>
                </a:path>
                <a:path w="1376045" h="1376045">
                  <a:moveTo>
                    <a:pt x="16443" y="4317"/>
                  </a:moveTo>
                  <a:lnTo>
                    <a:pt x="13335" y="4317"/>
                  </a:lnTo>
                  <a:lnTo>
                    <a:pt x="29995" y="20979"/>
                  </a:lnTo>
                  <a:lnTo>
                    <a:pt x="96012" y="38353"/>
                  </a:lnTo>
                  <a:lnTo>
                    <a:pt x="99440" y="36322"/>
                  </a:lnTo>
                  <a:lnTo>
                    <a:pt x="100329" y="32892"/>
                  </a:lnTo>
                  <a:lnTo>
                    <a:pt x="101219" y="29590"/>
                  </a:lnTo>
                  <a:lnTo>
                    <a:pt x="99187" y="26035"/>
                  </a:lnTo>
                  <a:lnTo>
                    <a:pt x="16443" y="4317"/>
                  </a:lnTo>
                  <a:close/>
                </a:path>
                <a:path w="1376045" h="1376045">
                  <a:moveTo>
                    <a:pt x="13335" y="4317"/>
                  </a:moveTo>
                  <a:lnTo>
                    <a:pt x="4318" y="13335"/>
                  </a:lnTo>
                  <a:lnTo>
                    <a:pt x="20979" y="29995"/>
                  </a:lnTo>
                  <a:lnTo>
                    <a:pt x="17756" y="17756"/>
                  </a:lnTo>
                  <a:lnTo>
                    <a:pt x="7238" y="14986"/>
                  </a:lnTo>
                  <a:lnTo>
                    <a:pt x="14986" y="7238"/>
                  </a:lnTo>
                  <a:lnTo>
                    <a:pt x="16255" y="7238"/>
                  </a:lnTo>
                  <a:lnTo>
                    <a:pt x="13335" y="4317"/>
                  </a:lnTo>
                  <a:close/>
                </a:path>
                <a:path w="1376045" h="1376045">
                  <a:moveTo>
                    <a:pt x="16255" y="7238"/>
                  </a:moveTo>
                  <a:lnTo>
                    <a:pt x="14986" y="7238"/>
                  </a:lnTo>
                  <a:lnTo>
                    <a:pt x="17756" y="17756"/>
                  </a:lnTo>
                  <a:lnTo>
                    <a:pt x="29995" y="20979"/>
                  </a:lnTo>
                  <a:lnTo>
                    <a:pt x="16255" y="7238"/>
                  </a:lnTo>
                  <a:close/>
                </a:path>
                <a:path w="1376045" h="1376045">
                  <a:moveTo>
                    <a:pt x="14986" y="7238"/>
                  </a:moveTo>
                  <a:lnTo>
                    <a:pt x="7238" y="14986"/>
                  </a:lnTo>
                  <a:lnTo>
                    <a:pt x="17756" y="17756"/>
                  </a:lnTo>
                  <a:lnTo>
                    <a:pt x="14986" y="7238"/>
                  </a:lnTo>
                  <a:close/>
                </a:path>
              </a:pathLst>
            </a:custGeom>
            <a:solidFill>
              <a:srgbClr val="497DBA"/>
            </a:solidFill>
          </p:spPr>
          <p:txBody>
            <a:bodyPr wrap="square" lIns="0" tIns="0" rIns="0" bIns="0" rtlCol="0"/>
            <a:lstStyle/>
            <a:p>
              <a:endParaRPr/>
            </a:p>
          </p:txBody>
        </p:sp>
        <p:sp>
          <p:nvSpPr>
            <p:cNvPr id="13" name="object 13"/>
            <p:cNvSpPr/>
            <p:nvPr/>
          </p:nvSpPr>
          <p:spPr>
            <a:xfrm>
              <a:off x="5486400" y="1828800"/>
              <a:ext cx="609600" cy="914400"/>
            </a:xfrm>
            <a:custGeom>
              <a:avLst/>
              <a:gdLst/>
              <a:ahLst/>
              <a:cxnLst/>
              <a:rect l="l" t="t" r="r" b="b"/>
              <a:pathLst>
                <a:path w="609600" h="914400">
                  <a:moveTo>
                    <a:pt x="0" y="914400"/>
                  </a:moveTo>
                  <a:lnTo>
                    <a:pt x="609600" y="0"/>
                  </a:lnTo>
                </a:path>
              </a:pathLst>
            </a:custGeom>
            <a:ln w="3175">
              <a:solidFill>
                <a:srgbClr val="497DBA"/>
              </a:solidFill>
              <a:prstDash val="sysDot"/>
            </a:ln>
          </p:spPr>
          <p:txBody>
            <a:bodyPr wrap="square" lIns="0" tIns="0" rIns="0" bIns="0" rtlCol="0"/>
            <a:lstStyle/>
            <a:p>
              <a:endParaRPr/>
            </a:p>
          </p:txBody>
        </p:sp>
        <p:sp>
          <p:nvSpPr>
            <p:cNvPr id="14" name="object 14"/>
            <p:cNvSpPr/>
            <p:nvPr/>
          </p:nvSpPr>
          <p:spPr>
            <a:xfrm>
              <a:off x="3581400" y="2514600"/>
              <a:ext cx="1850389" cy="917575"/>
            </a:xfrm>
            <a:custGeom>
              <a:avLst/>
              <a:gdLst/>
              <a:ahLst/>
              <a:cxnLst/>
              <a:rect l="l" t="t" r="r" b="b"/>
              <a:pathLst>
                <a:path w="1850389" h="917575">
                  <a:moveTo>
                    <a:pt x="1708403" y="566927"/>
                  </a:moveTo>
                  <a:lnTo>
                    <a:pt x="1719230" y="573724"/>
                  </a:lnTo>
                  <a:lnTo>
                    <a:pt x="1730152" y="580342"/>
                  </a:lnTo>
                  <a:lnTo>
                    <a:pt x="1740836" y="587269"/>
                  </a:lnTo>
                  <a:lnTo>
                    <a:pt x="1786889" y="629427"/>
                  </a:lnTo>
                  <a:lnTo>
                    <a:pt x="1823220" y="696807"/>
                  </a:lnTo>
                  <a:lnTo>
                    <a:pt x="1831308" y="720234"/>
                  </a:lnTo>
                  <a:lnTo>
                    <a:pt x="1835836" y="734779"/>
                  </a:lnTo>
                  <a:lnTo>
                    <a:pt x="1840785" y="753939"/>
                  </a:lnTo>
                  <a:lnTo>
                    <a:pt x="1850136" y="791210"/>
                  </a:lnTo>
                  <a:lnTo>
                    <a:pt x="1835912" y="917448"/>
                  </a:lnTo>
                </a:path>
                <a:path w="1850389" h="917575">
                  <a:moveTo>
                    <a:pt x="539496" y="158496"/>
                  </a:moveTo>
                  <a:lnTo>
                    <a:pt x="708787" y="101980"/>
                  </a:lnTo>
                  <a:lnTo>
                    <a:pt x="730904" y="94484"/>
                  </a:lnTo>
                  <a:lnTo>
                    <a:pt x="758666" y="85439"/>
                  </a:lnTo>
                  <a:lnTo>
                    <a:pt x="786189" y="77585"/>
                  </a:lnTo>
                  <a:lnTo>
                    <a:pt x="807592" y="73660"/>
                  </a:lnTo>
                  <a:lnTo>
                    <a:pt x="849850" y="72159"/>
                  </a:lnTo>
                  <a:lnTo>
                    <a:pt x="892190" y="72326"/>
                  </a:lnTo>
                  <a:lnTo>
                    <a:pt x="934555" y="73159"/>
                  </a:lnTo>
                  <a:lnTo>
                    <a:pt x="976884" y="73660"/>
                  </a:lnTo>
                </a:path>
                <a:path w="1850389" h="917575">
                  <a:moveTo>
                    <a:pt x="304800" y="914400"/>
                  </a:moveTo>
                  <a:lnTo>
                    <a:pt x="312150" y="890962"/>
                  </a:lnTo>
                  <a:lnTo>
                    <a:pt x="319690" y="867584"/>
                  </a:lnTo>
                  <a:lnTo>
                    <a:pt x="326802" y="844087"/>
                  </a:lnTo>
                  <a:lnTo>
                    <a:pt x="332866" y="820292"/>
                  </a:lnTo>
                  <a:lnTo>
                    <a:pt x="340996" y="782695"/>
                  </a:lnTo>
                  <a:lnTo>
                    <a:pt x="356377" y="714295"/>
                  </a:lnTo>
                  <a:lnTo>
                    <a:pt x="374068" y="643967"/>
                  </a:lnTo>
                  <a:lnTo>
                    <a:pt x="389127" y="600583"/>
                  </a:lnTo>
                  <a:lnTo>
                    <a:pt x="419433" y="550338"/>
                  </a:lnTo>
                  <a:lnTo>
                    <a:pt x="459359" y="506475"/>
                  </a:lnTo>
                  <a:lnTo>
                    <a:pt x="491255" y="483294"/>
                  </a:lnTo>
                  <a:lnTo>
                    <a:pt x="501523" y="475107"/>
                  </a:lnTo>
                  <a:lnTo>
                    <a:pt x="508642" y="467223"/>
                  </a:lnTo>
                  <a:lnTo>
                    <a:pt x="515048" y="458422"/>
                  </a:lnTo>
                  <a:lnTo>
                    <a:pt x="521739" y="450121"/>
                  </a:lnTo>
                  <a:lnTo>
                    <a:pt x="529716" y="443738"/>
                  </a:lnTo>
                  <a:lnTo>
                    <a:pt x="543167" y="438046"/>
                  </a:lnTo>
                  <a:lnTo>
                    <a:pt x="557307" y="434498"/>
                  </a:lnTo>
                  <a:lnTo>
                    <a:pt x="571686" y="431665"/>
                  </a:lnTo>
                  <a:lnTo>
                    <a:pt x="585851" y="428116"/>
                  </a:lnTo>
                  <a:lnTo>
                    <a:pt x="596495" y="424370"/>
                  </a:lnTo>
                  <a:lnTo>
                    <a:pt x="606996" y="420243"/>
                  </a:lnTo>
                  <a:lnTo>
                    <a:pt x="617497" y="416115"/>
                  </a:lnTo>
                  <a:lnTo>
                    <a:pt x="628141" y="412369"/>
                  </a:lnTo>
                  <a:lnTo>
                    <a:pt x="662523" y="404592"/>
                  </a:lnTo>
                  <a:lnTo>
                    <a:pt x="678973" y="403590"/>
                  </a:lnTo>
                  <a:lnTo>
                    <a:pt x="684041" y="399135"/>
                  </a:lnTo>
                  <a:lnTo>
                    <a:pt x="684276" y="381000"/>
                  </a:lnTo>
                </a:path>
                <a:path w="1850389" h="917575">
                  <a:moveTo>
                    <a:pt x="0" y="914400"/>
                  </a:moveTo>
                  <a:lnTo>
                    <a:pt x="4304" y="888934"/>
                  </a:lnTo>
                  <a:lnTo>
                    <a:pt x="8429" y="863457"/>
                  </a:lnTo>
                  <a:lnTo>
                    <a:pt x="12912" y="838051"/>
                  </a:lnTo>
                  <a:lnTo>
                    <a:pt x="18287" y="812800"/>
                  </a:lnTo>
                  <a:lnTo>
                    <a:pt x="22324" y="799969"/>
                  </a:lnTo>
                  <a:lnTo>
                    <a:pt x="27432" y="787400"/>
                  </a:lnTo>
                  <a:lnTo>
                    <a:pt x="32539" y="774830"/>
                  </a:lnTo>
                  <a:lnTo>
                    <a:pt x="36575" y="762000"/>
                  </a:lnTo>
                  <a:lnTo>
                    <a:pt x="41790" y="736713"/>
                  </a:lnTo>
                  <a:lnTo>
                    <a:pt x="46005" y="711247"/>
                  </a:lnTo>
                  <a:lnTo>
                    <a:pt x="50077" y="685758"/>
                  </a:lnTo>
                  <a:lnTo>
                    <a:pt x="54863" y="660400"/>
                  </a:lnTo>
                  <a:lnTo>
                    <a:pt x="65347" y="615239"/>
                  </a:lnTo>
                  <a:lnTo>
                    <a:pt x="71580" y="596296"/>
                  </a:lnTo>
                  <a:lnTo>
                    <a:pt x="78599" y="579782"/>
                  </a:lnTo>
                  <a:lnTo>
                    <a:pt x="91439" y="541909"/>
                  </a:lnTo>
                  <a:lnTo>
                    <a:pt x="107308" y="488777"/>
                  </a:lnTo>
                  <a:lnTo>
                    <a:pt x="118772" y="448529"/>
                  </a:lnTo>
                  <a:lnTo>
                    <a:pt x="146303" y="372490"/>
                  </a:lnTo>
                  <a:lnTo>
                    <a:pt x="153733" y="346328"/>
                  </a:lnTo>
                  <a:lnTo>
                    <a:pt x="158091" y="333521"/>
                  </a:lnTo>
                  <a:lnTo>
                    <a:pt x="164591" y="321690"/>
                  </a:lnTo>
                  <a:lnTo>
                    <a:pt x="181933" y="295618"/>
                  </a:lnTo>
                  <a:lnTo>
                    <a:pt x="198643" y="269033"/>
                  </a:lnTo>
                  <a:lnTo>
                    <a:pt x="216616" y="243377"/>
                  </a:lnTo>
                  <a:lnTo>
                    <a:pt x="237744" y="220090"/>
                  </a:lnTo>
                  <a:lnTo>
                    <a:pt x="256764" y="203763"/>
                  </a:lnTo>
                  <a:lnTo>
                    <a:pt x="276272" y="187769"/>
                  </a:lnTo>
                  <a:lnTo>
                    <a:pt x="294804" y="171013"/>
                  </a:lnTo>
                  <a:lnTo>
                    <a:pt x="310896" y="152400"/>
                  </a:lnTo>
                  <a:lnTo>
                    <a:pt x="319825" y="139569"/>
                  </a:lnTo>
                  <a:lnTo>
                    <a:pt x="328612" y="126619"/>
                  </a:lnTo>
                  <a:lnTo>
                    <a:pt x="337685" y="113859"/>
                  </a:lnTo>
                  <a:lnTo>
                    <a:pt x="347472" y="101600"/>
                  </a:lnTo>
                  <a:lnTo>
                    <a:pt x="370345" y="76076"/>
                  </a:lnTo>
                  <a:lnTo>
                    <a:pt x="380640" y="66919"/>
                  </a:lnTo>
                  <a:lnTo>
                    <a:pt x="383941" y="67479"/>
                  </a:lnTo>
                  <a:lnTo>
                    <a:pt x="385834" y="71108"/>
                  </a:lnTo>
                  <a:lnTo>
                    <a:pt x="391903" y="71155"/>
                  </a:lnTo>
                  <a:lnTo>
                    <a:pt x="438912" y="33909"/>
                  </a:lnTo>
                  <a:lnTo>
                    <a:pt x="453128" y="8798"/>
                  </a:lnTo>
                  <a:lnTo>
                    <a:pt x="457200" y="0"/>
                  </a:lnTo>
                </a:path>
              </a:pathLst>
            </a:custGeom>
            <a:ln w="9144">
              <a:solidFill>
                <a:srgbClr val="497DBA"/>
              </a:solidFill>
            </a:ln>
          </p:spPr>
          <p:txBody>
            <a:bodyPr wrap="square" lIns="0" tIns="0" rIns="0" bIns="0" rtlCol="0"/>
            <a:lstStyle/>
            <a:p>
              <a:endParaRPr/>
            </a:p>
          </p:txBody>
        </p:sp>
      </p:grpSp>
      <p:sp>
        <p:nvSpPr>
          <p:cNvPr id="15" name="object 15"/>
          <p:cNvSpPr txBox="1"/>
          <p:nvPr/>
        </p:nvSpPr>
        <p:spPr>
          <a:xfrm>
            <a:off x="2517394" y="941578"/>
            <a:ext cx="4305935" cy="1442085"/>
          </a:xfrm>
          <a:prstGeom prst="rect">
            <a:avLst/>
          </a:prstGeom>
        </p:spPr>
        <p:txBody>
          <a:bodyPr vert="horz" wrap="square" lIns="0" tIns="12065" rIns="0" bIns="0" rtlCol="0">
            <a:spAutoFit/>
          </a:bodyPr>
          <a:lstStyle/>
          <a:p>
            <a:pPr marL="59055" algn="ctr">
              <a:lnSpc>
                <a:spcPct val="100000"/>
              </a:lnSpc>
              <a:spcBef>
                <a:spcPts val="95"/>
              </a:spcBef>
            </a:pPr>
            <a:r>
              <a:rPr sz="1600" spc="-5" dirty="0">
                <a:latin typeface="Times New Roman"/>
                <a:cs typeface="Times New Roman"/>
              </a:rPr>
              <a:t>Zenith</a:t>
            </a:r>
            <a:endParaRPr sz="1600">
              <a:latin typeface="Times New Roman"/>
              <a:cs typeface="Times New Roman"/>
            </a:endParaRPr>
          </a:p>
          <a:p>
            <a:pPr>
              <a:lnSpc>
                <a:spcPct val="100000"/>
              </a:lnSpc>
            </a:pPr>
            <a:endParaRPr sz="1700">
              <a:latin typeface="Times New Roman"/>
              <a:cs typeface="Times New Roman"/>
            </a:endParaRPr>
          </a:p>
          <a:p>
            <a:pPr>
              <a:lnSpc>
                <a:spcPct val="100000"/>
              </a:lnSpc>
            </a:pPr>
            <a:endParaRPr sz="1500">
              <a:latin typeface="Times New Roman"/>
              <a:cs typeface="Times New Roman"/>
            </a:endParaRPr>
          </a:p>
          <a:p>
            <a:pPr marL="12700" marR="3454400">
              <a:lnSpc>
                <a:spcPct val="100000"/>
              </a:lnSpc>
            </a:pPr>
            <a:r>
              <a:rPr sz="1600" spc="-10" dirty="0">
                <a:latin typeface="Times New Roman"/>
                <a:cs typeface="Times New Roman"/>
              </a:rPr>
              <a:t>Normal</a:t>
            </a:r>
            <a:r>
              <a:rPr sz="1600" spc="-25" dirty="0">
                <a:latin typeface="Times New Roman"/>
                <a:cs typeface="Times New Roman"/>
              </a:rPr>
              <a:t> </a:t>
            </a:r>
            <a:r>
              <a:rPr sz="1600" spc="-5" dirty="0">
                <a:latin typeface="Times New Roman"/>
                <a:cs typeface="Times New Roman"/>
              </a:rPr>
              <a:t>to </a:t>
            </a:r>
            <a:r>
              <a:rPr sz="1600" spc="-385" dirty="0">
                <a:latin typeface="Times New Roman"/>
                <a:cs typeface="Times New Roman"/>
              </a:rPr>
              <a:t> </a:t>
            </a:r>
            <a:r>
              <a:rPr sz="1600" spc="-5" dirty="0">
                <a:latin typeface="Times New Roman"/>
                <a:cs typeface="Times New Roman"/>
              </a:rPr>
              <a:t>surfaces</a:t>
            </a:r>
            <a:endParaRPr sz="1600">
              <a:latin typeface="Times New Roman"/>
              <a:cs typeface="Times New Roman"/>
            </a:endParaRPr>
          </a:p>
          <a:p>
            <a:pPr marL="3594100">
              <a:lnSpc>
                <a:spcPts val="1714"/>
              </a:lnSpc>
            </a:pPr>
            <a:r>
              <a:rPr sz="1800" dirty="0">
                <a:latin typeface="Times New Roman"/>
                <a:cs typeface="Times New Roman"/>
              </a:rPr>
              <a:t>Surface</a:t>
            </a:r>
            <a:endParaRPr sz="1800">
              <a:latin typeface="Times New Roman"/>
              <a:cs typeface="Times New Roman"/>
            </a:endParaRPr>
          </a:p>
        </p:txBody>
      </p:sp>
      <p:sp>
        <p:nvSpPr>
          <p:cNvPr id="16" name="object 16"/>
          <p:cNvSpPr/>
          <p:nvPr/>
        </p:nvSpPr>
        <p:spPr>
          <a:xfrm>
            <a:off x="3770376" y="2241804"/>
            <a:ext cx="2249805" cy="388620"/>
          </a:xfrm>
          <a:custGeom>
            <a:avLst/>
            <a:gdLst/>
            <a:ahLst/>
            <a:cxnLst/>
            <a:rect l="l" t="t" r="r" b="b"/>
            <a:pathLst>
              <a:path w="2249804" h="388619">
                <a:moveTo>
                  <a:pt x="1335024" y="196850"/>
                </a:moveTo>
                <a:lnTo>
                  <a:pt x="2249424" y="0"/>
                </a:lnTo>
              </a:path>
              <a:path w="2249804" h="388619">
                <a:moveTo>
                  <a:pt x="0" y="388620"/>
                </a:moveTo>
                <a:lnTo>
                  <a:pt x="10767" y="381841"/>
                </a:lnTo>
                <a:lnTo>
                  <a:pt x="21653" y="375253"/>
                </a:lnTo>
                <a:lnTo>
                  <a:pt x="32254" y="368331"/>
                </a:lnTo>
                <a:lnTo>
                  <a:pt x="42163" y="360553"/>
                </a:lnTo>
                <a:lnTo>
                  <a:pt x="67214" y="335256"/>
                </a:lnTo>
                <a:lnTo>
                  <a:pt x="98551" y="302387"/>
                </a:lnTo>
                <a:lnTo>
                  <a:pt x="133318" y="270470"/>
                </a:lnTo>
                <a:lnTo>
                  <a:pt x="168656" y="248031"/>
                </a:lnTo>
                <a:lnTo>
                  <a:pt x="193083" y="238916"/>
                </a:lnTo>
                <a:lnTo>
                  <a:pt x="212248" y="234838"/>
                </a:lnTo>
                <a:lnTo>
                  <a:pt x="230699" y="233832"/>
                </a:lnTo>
                <a:lnTo>
                  <a:pt x="252984" y="233934"/>
                </a:lnTo>
              </a:path>
            </a:pathLst>
          </a:custGeom>
          <a:ln w="9144">
            <a:solidFill>
              <a:srgbClr val="497DBA"/>
            </a:solidFill>
          </a:ln>
        </p:spPr>
        <p:txBody>
          <a:bodyPr wrap="square" lIns="0" tIns="0" rIns="0" bIns="0" rtlCol="0"/>
          <a:lstStyle/>
          <a:p>
            <a:endParaRPr/>
          </a:p>
        </p:txBody>
      </p:sp>
      <p:sp>
        <p:nvSpPr>
          <p:cNvPr id="17" name="object 17"/>
          <p:cNvSpPr txBox="1"/>
          <p:nvPr/>
        </p:nvSpPr>
        <p:spPr>
          <a:xfrm>
            <a:off x="7319009" y="3270885"/>
            <a:ext cx="17208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N</a:t>
            </a:r>
            <a:endParaRPr sz="1600">
              <a:latin typeface="Times New Roman"/>
              <a:cs typeface="Times New Roman"/>
            </a:endParaRPr>
          </a:p>
        </p:txBody>
      </p:sp>
      <p:sp>
        <p:nvSpPr>
          <p:cNvPr id="18" name="object 18"/>
          <p:cNvSpPr txBox="1"/>
          <p:nvPr/>
        </p:nvSpPr>
        <p:spPr>
          <a:xfrm>
            <a:off x="1679194" y="3304159"/>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S</a:t>
            </a:r>
            <a:endParaRPr sz="1600">
              <a:latin typeface="Times New Roman"/>
              <a:cs typeface="Times New Roman"/>
            </a:endParaRPr>
          </a:p>
        </p:txBody>
      </p:sp>
      <p:sp>
        <p:nvSpPr>
          <p:cNvPr id="19" name="object 19"/>
          <p:cNvSpPr txBox="1"/>
          <p:nvPr/>
        </p:nvSpPr>
        <p:spPr>
          <a:xfrm>
            <a:off x="4270375" y="2313558"/>
            <a:ext cx="14922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Z</a:t>
            </a:r>
            <a:endParaRPr sz="1600">
              <a:latin typeface="Times New Roman"/>
              <a:cs typeface="Times New Roman"/>
            </a:endParaRPr>
          </a:p>
        </p:txBody>
      </p:sp>
      <p:sp>
        <p:nvSpPr>
          <p:cNvPr id="20" name="object 20"/>
          <p:cNvSpPr txBox="1"/>
          <p:nvPr/>
        </p:nvSpPr>
        <p:spPr>
          <a:xfrm>
            <a:off x="5207073" y="3107486"/>
            <a:ext cx="145415" cy="288290"/>
          </a:xfrm>
          <a:prstGeom prst="rect">
            <a:avLst/>
          </a:prstGeom>
        </p:spPr>
        <p:txBody>
          <a:bodyPr vert="horz" wrap="square" lIns="0" tIns="15240" rIns="0" bIns="0" rtlCol="0">
            <a:spAutoFit/>
          </a:bodyPr>
          <a:lstStyle/>
          <a:p>
            <a:pPr marL="12700">
              <a:lnSpc>
                <a:spcPct val="100000"/>
              </a:lnSpc>
              <a:spcBef>
                <a:spcPts val="120"/>
              </a:spcBef>
            </a:pPr>
            <a:r>
              <a:rPr sz="1700" spc="10" dirty="0">
                <a:latin typeface="Symbol"/>
                <a:cs typeface="Symbol"/>
              </a:rPr>
              <a:t></a:t>
            </a:r>
            <a:endParaRPr sz="1700">
              <a:latin typeface="Symbol"/>
              <a:cs typeface="Symbol"/>
            </a:endParaRPr>
          </a:p>
        </p:txBody>
      </p:sp>
      <p:sp>
        <p:nvSpPr>
          <p:cNvPr id="21" name="object 21"/>
          <p:cNvSpPr txBox="1"/>
          <p:nvPr/>
        </p:nvSpPr>
        <p:spPr>
          <a:xfrm>
            <a:off x="436891" y="4749165"/>
            <a:ext cx="7719695" cy="943610"/>
          </a:xfrm>
          <a:prstGeom prst="rect">
            <a:avLst/>
          </a:prstGeom>
        </p:spPr>
        <p:txBody>
          <a:bodyPr vert="horz" wrap="square" lIns="0" tIns="12700" rIns="0" bIns="0" rtlCol="0">
            <a:spAutoFit/>
          </a:bodyPr>
          <a:lstStyle/>
          <a:p>
            <a:pPr marL="58419">
              <a:lnSpc>
                <a:spcPct val="100000"/>
              </a:lnSpc>
              <a:spcBef>
                <a:spcPts val="100"/>
              </a:spcBef>
              <a:tabLst>
                <a:tab pos="327660" algn="l"/>
              </a:tabLst>
            </a:pPr>
            <a:r>
              <a:rPr sz="2550" spc="15" baseline="6535" dirty="0">
                <a:latin typeface="Symbol"/>
                <a:cs typeface="Symbol"/>
              </a:rPr>
              <a:t></a:t>
            </a:r>
            <a:r>
              <a:rPr sz="2550" spc="15" baseline="6535" dirty="0">
                <a:latin typeface="Times New Roman"/>
                <a:cs typeface="Times New Roman"/>
              </a:rPr>
              <a:t>	</a:t>
            </a:r>
            <a:r>
              <a:rPr sz="2000" dirty="0">
                <a:latin typeface="Times New Roman"/>
                <a:cs typeface="Times New Roman"/>
              </a:rPr>
              <a:t>=</a:t>
            </a:r>
            <a:r>
              <a:rPr sz="2000" spc="490" dirty="0">
                <a:latin typeface="Times New Roman"/>
                <a:cs typeface="Times New Roman"/>
              </a:rPr>
              <a:t> </a:t>
            </a:r>
            <a:r>
              <a:rPr sz="2000" spc="-5" dirty="0">
                <a:latin typeface="Times New Roman"/>
                <a:cs typeface="Times New Roman"/>
              </a:rPr>
              <a:t>Inclination</a:t>
            </a:r>
            <a:r>
              <a:rPr sz="2000" spc="-40" dirty="0">
                <a:latin typeface="Times New Roman"/>
                <a:cs typeface="Times New Roman"/>
              </a:rPr>
              <a:t> </a:t>
            </a:r>
            <a:r>
              <a:rPr sz="2000" dirty="0">
                <a:latin typeface="Times New Roman"/>
                <a:cs typeface="Times New Roman"/>
              </a:rPr>
              <a:t>angle</a:t>
            </a:r>
            <a:r>
              <a:rPr sz="2000" spc="-20" dirty="0">
                <a:latin typeface="Times New Roman"/>
                <a:cs typeface="Times New Roman"/>
              </a:rPr>
              <a:t> </a:t>
            </a:r>
            <a:r>
              <a:rPr sz="2000" dirty="0">
                <a:latin typeface="Times New Roman"/>
                <a:cs typeface="Times New Roman"/>
              </a:rPr>
              <a:t>of a</a:t>
            </a:r>
            <a:r>
              <a:rPr sz="2000" spc="-10" dirty="0">
                <a:latin typeface="Times New Roman"/>
                <a:cs typeface="Times New Roman"/>
              </a:rPr>
              <a:t> </a:t>
            </a:r>
            <a:r>
              <a:rPr sz="2000" dirty="0">
                <a:latin typeface="Times New Roman"/>
                <a:cs typeface="Times New Roman"/>
              </a:rPr>
              <a:t>surface</a:t>
            </a:r>
            <a:r>
              <a:rPr sz="2000" spc="-40"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horizontal</a:t>
            </a:r>
            <a:endParaRPr sz="2000">
              <a:latin typeface="Times New Roman"/>
              <a:cs typeface="Times New Roman"/>
            </a:endParaRPr>
          </a:p>
          <a:p>
            <a:pPr marL="73025">
              <a:lnSpc>
                <a:spcPts val="2350"/>
              </a:lnSpc>
            </a:pPr>
            <a:r>
              <a:rPr sz="2000" dirty="0">
                <a:latin typeface="Times New Roman"/>
                <a:cs typeface="Times New Roman"/>
              </a:rPr>
              <a:t>i</a:t>
            </a:r>
            <a:r>
              <a:rPr sz="2000" spc="465" dirty="0">
                <a:latin typeface="Times New Roman"/>
                <a:cs typeface="Times New Roman"/>
              </a:rPr>
              <a:t> </a:t>
            </a:r>
            <a:r>
              <a:rPr sz="2000" dirty="0">
                <a:latin typeface="Times New Roman"/>
                <a:cs typeface="Times New Roman"/>
              </a:rPr>
              <a:t>=</a:t>
            </a:r>
            <a:r>
              <a:rPr sz="2000" spc="480" dirty="0">
                <a:latin typeface="Times New Roman"/>
                <a:cs typeface="Times New Roman"/>
              </a:rPr>
              <a:t> </a:t>
            </a:r>
            <a:r>
              <a:rPr sz="2000" dirty="0">
                <a:latin typeface="Times New Roman"/>
                <a:cs typeface="Times New Roman"/>
              </a:rPr>
              <a:t>angle</a:t>
            </a:r>
            <a:r>
              <a:rPr sz="2000" spc="-4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incidence.</a:t>
            </a:r>
            <a:endParaRPr sz="2000">
              <a:latin typeface="Times New Roman"/>
              <a:cs typeface="Times New Roman"/>
            </a:endParaRPr>
          </a:p>
          <a:p>
            <a:pPr marL="38100">
              <a:lnSpc>
                <a:spcPts val="2470"/>
              </a:lnSpc>
            </a:pPr>
            <a:r>
              <a:rPr sz="3150" spc="22" baseline="7936" dirty="0">
                <a:latin typeface="Symbol"/>
                <a:cs typeface="Symbol"/>
              </a:rPr>
              <a:t></a:t>
            </a:r>
            <a:r>
              <a:rPr sz="1725" i="1" spc="22" baseline="-9661" dirty="0">
                <a:latin typeface="Times New Roman"/>
                <a:cs typeface="Times New Roman"/>
              </a:rPr>
              <a:t>s</a:t>
            </a:r>
            <a:r>
              <a:rPr sz="1725" i="1" spc="262" baseline="-9661" dirty="0">
                <a:latin typeface="Times New Roman"/>
                <a:cs typeface="Times New Roman"/>
              </a:rPr>
              <a:t> </a:t>
            </a:r>
            <a:r>
              <a:rPr sz="2000" dirty="0">
                <a:latin typeface="Times New Roman"/>
                <a:cs typeface="Times New Roman"/>
              </a:rPr>
              <a:t>=</a:t>
            </a:r>
            <a:r>
              <a:rPr sz="2000" spc="495" dirty="0">
                <a:latin typeface="Times New Roman"/>
                <a:cs typeface="Times New Roman"/>
              </a:rPr>
              <a:t> </a:t>
            </a:r>
            <a:r>
              <a:rPr sz="2000" dirty="0">
                <a:latin typeface="Times New Roman"/>
                <a:cs typeface="Times New Roman"/>
              </a:rPr>
              <a:t>solar</a:t>
            </a:r>
            <a:r>
              <a:rPr sz="2000" spc="-30" dirty="0">
                <a:latin typeface="Times New Roman"/>
                <a:cs typeface="Times New Roman"/>
              </a:rPr>
              <a:t> </a:t>
            </a:r>
            <a:r>
              <a:rPr sz="2000" spc="-5" dirty="0">
                <a:latin typeface="Times New Roman"/>
                <a:cs typeface="Times New Roman"/>
              </a:rPr>
              <a:t>altitude</a:t>
            </a:r>
            <a:r>
              <a:rPr sz="2000" spc="-25" dirty="0">
                <a:latin typeface="Times New Roman"/>
                <a:cs typeface="Times New Roman"/>
              </a:rPr>
              <a:t> </a:t>
            </a:r>
            <a:r>
              <a:rPr sz="2000" dirty="0">
                <a:latin typeface="Times New Roman"/>
                <a:cs typeface="Times New Roman"/>
              </a:rPr>
              <a:t>angle:</a:t>
            </a:r>
            <a:r>
              <a:rPr sz="2000" spc="-25" dirty="0">
                <a:latin typeface="Times New Roman"/>
                <a:cs typeface="Times New Roman"/>
              </a:rPr>
              <a:t> </a:t>
            </a:r>
            <a:r>
              <a:rPr sz="2000" dirty="0">
                <a:latin typeface="Times New Roman"/>
                <a:cs typeface="Times New Roman"/>
              </a:rPr>
              <a:t>East</a:t>
            </a:r>
            <a:r>
              <a:rPr sz="2000" spc="-1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south</a:t>
            </a:r>
            <a:r>
              <a:rPr sz="2000" spc="-30" dirty="0">
                <a:latin typeface="Times New Roman"/>
                <a:cs typeface="Times New Roman"/>
              </a:rPr>
              <a:t> </a:t>
            </a:r>
            <a:r>
              <a:rPr sz="2000" dirty="0">
                <a:latin typeface="Times New Roman"/>
                <a:cs typeface="Times New Roman"/>
              </a:rPr>
              <a:t>negative</a:t>
            </a:r>
            <a:r>
              <a:rPr sz="2000" spc="-35" dirty="0">
                <a:latin typeface="Times New Roman"/>
                <a:cs typeface="Times New Roman"/>
              </a:rPr>
              <a:t> </a:t>
            </a:r>
            <a:r>
              <a:rPr sz="2000" dirty="0">
                <a:latin typeface="Times New Roman"/>
                <a:cs typeface="Times New Roman"/>
              </a:rPr>
              <a:t>and west</a:t>
            </a:r>
            <a:r>
              <a:rPr sz="2000" spc="-1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south</a:t>
            </a:r>
            <a:r>
              <a:rPr sz="2000" spc="-30" dirty="0">
                <a:latin typeface="Times New Roman"/>
                <a:cs typeface="Times New Roman"/>
              </a:rPr>
              <a:t> </a:t>
            </a:r>
            <a:r>
              <a:rPr sz="2000" dirty="0">
                <a:latin typeface="Times New Roman"/>
                <a:cs typeface="Times New Roman"/>
              </a:rPr>
              <a:t>positive.</a:t>
            </a:r>
            <a:endParaRPr sz="2000">
              <a:latin typeface="Times New Roman"/>
              <a:cs typeface="Times New Roman"/>
            </a:endParaRPr>
          </a:p>
        </p:txBody>
      </p:sp>
      <p:sp>
        <p:nvSpPr>
          <p:cNvPr id="22" name="object 22"/>
          <p:cNvSpPr txBox="1"/>
          <p:nvPr/>
        </p:nvSpPr>
        <p:spPr>
          <a:xfrm>
            <a:off x="360309" y="5645747"/>
            <a:ext cx="7853045" cy="971550"/>
          </a:xfrm>
          <a:prstGeom prst="rect">
            <a:avLst/>
          </a:prstGeom>
        </p:spPr>
        <p:txBody>
          <a:bodyPr vert="horz" wrap="square" lIns="0" tIns="41275" rIns="0" bIns="0" rtlCol="0">
            <a:spAutoFit/>
          </a:bodyPr>
          <a:lstStyle/>
          <a:p>
            <a:pPr marL="85725" marR="30480" indent="-35560">
              <a:lnSpc>
                <a:spcPts val="2400"/>
              </a:lnSpc>
              <a:spcBef>
                <a:spcPts val="325"/>
              </a:spcBef>
              <a:tabLst>
                <a:tab pos="432434" algn="l"/>
              </a:tabLst>
            </a:pPr>
            <a:r>
              <a:rPr sz="3225" spc="97" baseline="7751" dirty="0">
                <a:latin typeface="Symbol"/>
                <a:cs typeface="Symbol"/>
              </a:rPr>
              <a:t></a:t>
            </a:r>
            <a:r>
              <a:rPr sz="3225" spc="-330" baseline="7751" dirty="0">
                <a:latin typeface="Times New Roman"/>
                <a:cs typeface="Times New Roman"/>
              </a:rPr>
              <a:t> </a:t>
            </a:r>
            <a:r>
              <a:rPr sz="1725" i="1" spc="112" baseline="-9661" dirty="0">
                <a:latin typeface="Times New Roman"/>
                <a:cs typeface="Times New Roman"/>
              </a:rPr>
              <a:t>s</a:t>
            </a:r>
            <a:r>
              <a:rPr sz="1725" i="1" baseline="-9661" dirty="0">
                <a:latin typeface="Times New Roman"/>
                <a:cs typeface="Times New Roman"/>
              </a:rPr>
              <a:t>  </a:t>
            </a:r>
            <a:r>
              <a:rPr sz="1725" i="1" spc="187" baseline="-9661" dirty="0">
                <a:latin typeface="Times New Roman"/>
                <a:cs typeface="Times New Roman"/>
              </a:rPr>
              <a:t> </a:t>
            </a:r>
            <a:r>
              <a:rPr sz="2000" dirty="0">
                <a:latin typeface="Times New Roman"/>
                <a:cs typeface="Times New Roman"/>
              </a:rPr>
              <a:t>= </a:t>
            </a:r>
            <a:r>
              <a:rPr sz="2000" spc="-10" dirty="0">
                <a:latin typeface="Times New Roman"/>
                <a:cs typeface="Times New Roman"/>
              </a:rPr>
              <a:t> </a:t>
            </a:r>
            <a:r>
              <a:rPr sz="2000" dirty="0">
                <a:latin typeface="Times New Roman"/>
                <a:cs typeface="Times New Roman"/>
              </a:rPr>
              <a:t>s</a:t>
            </a:r>
            <a:r>
              <a:rPr sz="2000" spc="5" dirty="0">
                <a:latin typeface="Times New Roman"/>
                <a:cs typeface="Times New Roman"/>
              </a:rPr>
              <a:t>o</a:t>
            </a:r>
            <a:r>
              <a:rPr sz="2000" dirty="0">
                <a:latin typeface="Times New Roman"/>
                <a:cs typeface="Times New Roman"/>
              </a:rPr>
              <a:t>l</a:t>
            </a:r>
            <a:r>
              <a:rPr sz="2000" spc="-10" dirty="0">
                <a:latin typeface="Times New Roman"/>
                <a:cs typeface="Times New Roman"/>
              </a:rPr>
              <a:t>a</a:t>
            </a:r>
            <a:r>
              <a:rPr sz="2000" dirty="0">
                <a:latin typeface="Times New Roman"/>
                <a:cs typeface="Times New Roman"/>
              </a:rPr>
              <a:t>r</a:t>
            </a:r>
            <a:r>
              <a:rPr sz="2000" spc="-30" dirty="0">
                <a:latin typeface="Times New Roman"/>
                <a:cs typeface="Times New Roman"/>
              </a:rPr>
              <a:t> </a:t>
            </a:r>
            <a:r>
              <a:rPr sz="2000" dirty="0">
                <a:latin typeface="Times New Roman"/>
                <a:cs typeface="Times New Roman"/>
              </a:rPr>
              <a:t>az</a:t>
            </a:r>
            <a:r>
              <a:rPr sz="2000" spc="-10" dirty="0">
                <a:latin typeface="Times New Roman"/>
                <a:cs typeface="Times New Roman"/>
              </a:rPr>
              <a:t>i</a:t>
            </a:r>
            <a:r>
              <a:rPr sz="2000" spc="-20" dirty="0">
                <a:latin typeface="Times New Roman"/>
                <a:cs typeface="Times New Roman"/>
              </a:rPr>
              <a:t>m</a:t>
            </a:r>
            <a:r>
              <a:rPr sz="2000" dirty="0">
                <a:latin typeface="Times New Roman"/>
                <a:cs typeface="Times New Roman"/>
              </a:rPr>
              <a:t>uth</a:t>
            </a:r>
            <a:r>
              <a:rPr sz="2000" spc="-5" dirty="0">
                <a:latin typeface="Times New Roman"/>
                <a:cs typeface="Times New Roman"/>
              </a:rPr>
              <a:t> </a:t>
            </a:r>
            <a:r>
              <a:rPr sz="2000" dirty="0">
                <a:latin typeface="Times New Roman"/>
                <a:cs typeface="Times New Roman"/>
              </a:rPr>
              <a:t>an</a:t>
            </a:r>
            <a:r>
              <a:rPr sz="2000" spc="5" dirty="0">
                <a:latin typeface="Times New Roman"/>
                <a:cs typeface="Times New Roman"/>
              </a:rPr>
              <a:t>g</a:t>
            </a:r>
            <a:r>
              <a:rPr sz="2000" dirty="0">
                <a:latin typeface="Times New Roman"/>
                <a:cs typeface="Times New Roman"/>
              </a:rPr>
              <a:t>l</a:t>
            </a:r>
            <a:r>
              <a:rPr sz="2000" spc="-10" dirty="0">
                <a:latin typeface="Times New Roman"/>
                <a:cs typeface="Times New Roman"/>
              </a:rPr>
              <a:t>e</a:t>
            </a:r>
            <a:r>
              <a:rPr sz="2000" dirty="0">
                <a:latin typeface="Times New Roman"/>
                <a:cs typeface="Times New Roman"/>
              </a:rPr>
              <a:t>:</a:t>
            </a:r>
            <a:r>
              <a:rPr sz="2000" spc="-25" dirty="0">
                <a:latin typeface="Times New Roman"/>
                <a:cs typeface="Times New Roman"/>
              </a:rPr>
              <a:t> </a:t>
            </a:r>
            <a:r>
              <a:rPr sz="2000" dirty="0">
                <a:latin typeface="Times New Roman"/>
                <a:cs typeface="Times New Roman"/>
              </a:rPr>
              <a:t>East</a:t>
            </a:r>
            <a:r>
              <a:rPr sz="2000" spc="-15" dirty="0">
                <a:latin typeface="Times New Roman"/>
                <a:cs typeface="Times New Roman"/>
              </a:rPr>
              <a:t> </a:t>
            </a:r>
            <a:r>
              <a:rPr sz="2000" dirty="0">
                <a:latin typeface="Times New Roman"/>
                <a:cs typeface="Times New Roman"/>
              </a:rPr>
              <a:t>of south</a:t>
            </a:r>
            <a:r>
              <a:rPr sz="2000" spc="-30" dirty="0">
                <a:latin typeface="Times New Roman"/>
                <a:cs typeface="Times New Roman"/>
              </a:rPr>
              <a:t> </a:t>
            </a:r>
            <a:r>
              <a:rPr sz="2000" dirty="0">
                <a:latin typeface="Times New Roman"/>
                <a:cs typeface="Times New Roman"/>
              </a:rPr>
              <a:t>ne</a:t>
            </a:r>
            <a:r>
              <a:rPr sz="2000" spc="5" dirty="0">
                <a:latin typeface="Times New Roman"/>
                <a:cs typeface="Times New Roman"/>
              </a:rPr>
              <a:t>g</a:t>
            </a:r>
            <a:r>
              <a:rPr sz="2000" dirty="0">
                <a:latin typeface="Times New Roman"/>
                <a:cs typeface="Times New Roman"/>
              </a:rPr>
              <a:t>a</a:t>
            </a:r>
            <a:r>
              <a:rPr sz="2000" spc="-10" dirty="0">
                <a:latin typeface="Times New Roman"/>
                <a:cs typeface="Times New Roman"/>
              </a:rPr>
              <a:t>t</a:t>
            </a:r>
            <a:r>
              <a:rPr sz="2000" dirty="0">
                <a:latin typeface="Times New Roman"/>
                <a:cs typeface="Times New Roman"/>
              </a:rPr>
              <a:t>ive</a:t>
            </a:r>
            <a:r>
              <a:rPr sz="2000" spc="-3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west</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south</a:t>
            </a:r>
            <a:r>
              <a:rPr sz="2000" spc="-30" dirty="0">
                <a:latin typeface="Times New Roman"/>
                <a:cs typeface="Times New Roman"/>
              </a:rPr>
              <a:t> </a:t>
            </a:r>
            <a:r>
              <a:rPr sz="2000" dirty="0">
                <a:latin typeface="Times New Roman"/>
                <a:cs typeface="Times New Roman"/>
              </a:rPr>
              <a:t>p</a:t>
            </a:r>
            <a:r>
              <a:rPr sz="2000" spc="10" dirty="0">
                <a:latin typeface="Times New Roman"/>
                <a:cs typeface="Times New Roman"/>
              </a:rPr>
              <a:t>o</a:t>
            </a:r>
            <a:r>
              <a:rPr sz="2000" dirty="0">
                <a:latin typeface="Times New Roman"/>
                <a:cs typeface="Times New Roman"/>
              </a:rPr>
              <a:t>si</a:t>
            </a:r>
            <a:r>
              <a:rPr sz="2000" spc="-10" dirty="0">
                <a:latin typeface="Times New Roman"/>
                <a:cs typeface="Times New Roman"/>
              </a:rPr>
              <a:t>t</a:t>
            </a:r>
            <a:r>
              <a:rPr sz="2000" dirty="0">
                <a:latin typeface="Times New Roman"/>
                <a:cs typeface="Times New Roman"/>
              </a:rPr>
              <a:t>ive.  Z	=</a:t>
            </a:r>
            <a:r>
              <a:rPr sz="2000" spc="484" dirty="0">
                <a:latin typeface="Times New Roman"/>
                <a:cs typeface="Times New Roman"/>
              </a:rPr>
              <a:t> </a:t>
            </a:r>
            <a:r>
              <a:rPr sz="2000" dirty="0">
                <a:latin typeface="Times New Roman"/>
                <a:cs typeface="Times New Roman"/>
              </a:rPr>
              <a:t>zenith</a:t>
            </a:r>
            <a:r>
              <a:rPr sz="2000" spc="-15" dirty="0">
                <a:latin typeface="Times New Roman"/>
                <a:cs typeface="Times New Roman"/>
              </a:rPr>
              <a:t> </a:t>
            </a:r>
            <a:r>
              <a:rPr sz="2000" dirty="0">
                <a:latin typeface="Times New Roman"/>
                <a:cs typeface="Times New Roman"/>
              </a:rPr>
              <a:t>angle.</a:t>
            </a:r>
            <a:endParaRPr sz="2000">
              <a:latin typeface="Times New Roman"/>
              <a:cs typeface="Times New Roman"/>
            </a:endParaRPr>
          </a:p>
          <a:p>
            <a:pPr marL="86995">
              <a:lnSpc>
                <a:spcPts val="2420"/>
              </a:lnSpc>
              <a:tabLst>
                <a:tab pos="404495" algn="l"/>
              </a:tabLst>
            </a:pPr>
            <a:r>
              <a:rPr sz="3750" spc="-502" baseline="2222" dirty="0">
                <a:latin typeface="Symbol"/>
                <a:cs typeface="Symbol"/>
              </a:rPr>
              <a:t></a:t>
            </a:r>
            <a:r>
              <a:rPr sz="3750" spc="-502" baseline="2222" dirty="0">
                <a:latin typeface="Times New Roman"/>
                <a:cs typeface="Times New Roman"/>
              </a:rPr>
              <a:t>	</a:t>
            </a:r>
            <a:r>
              <a:rPr sz="2000" dirty="0">
                <a:latin typeface="Times New Roman"/>
                <a:cs typeface="Times New Roman"/>
              </a:rPr>
              <a:t>=</a:t>
            </a:r>
            <a:r>
              <a:rPr sz="2000" spc="465" dirty="0">
                <a:latin typeface="Times New Roman"/>
                <a:cs typeface="Times New Roman"/>
              </a:rPr>
              <a:t> </a:t>
            </a:r>
            <a:r>
              <a:rPr sz="2000" dirty="0">
                <a:latin typeface="Times New Roman"/>
                <a:cs typeface="Times New Roman"/>
              </a:rPr>
              <a:t>surface</a:t>
            </a:r>
            <a:r>
              <a:rPr sz="2000" spc="-50" dirty="0">
                <a:latin typeface="Times New Roman"/>
                <a:cs typeface="Times New Roman"/>
              </a:rPr>
              <a:t> </a:t>
            </a:r>
            <a:r>
              <a:rPr sz="2000" spc="-5" dirty="0">
                <a:latin typeface="Times New Roman"/>
                <a:cs typeface="Times New Roman"/>
              </a:rPr>
              <a:t>azimuth.</a:t>
            </a:r>
            <a:endParaRPr sz="2000">
              <a:latin typeface="Times New Roman"/>
              <a:cs typeface="Times New Roman"/>
            </a:endParaRPr>
          </a:p>
        </p:txBody>
      </p:sp>
      <p:sp>
        <p:nvSpPr>
          <p:cNvPr id="23" name="object 23"/>
          <p:cNvSpPr txBox="1"/>
          <p:nvPr/>
        </p:nvSpPr>
        <p:spPr>
          <a:xfrm>
            <a:off x="3798823" y="2313558"/>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i</a:t>
            </a:r>
            <a:endParaRPr sz="1600">
              <a:latin typeface="Times New Roman"/>
              <a:cs typeface="Times New Roman"/>
            </a:endParaRPr>
          </a:p>
        </p:txBody>
      </p:sp>
      <p:sp>
        <p:nvSpPr>
          <p:cNvPr id="24" name="object 24"/>
          <p:cNvSpPr txBox="1"/>
          <p:nvPr/>
        </p:nvSpPr>
        <p:spPr>
          <a:xfrm>
            <a:off x="4899152" y="3683889"/>
            <a:ext cx="318198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Fig:</a:t>
            </a:r>
            <a:r>
              <a:rPr sz="1800" b="1" spc="-35" dirty="0">
                <a:latin typeface="Times New Roman"/>
                <a:cs typeface="Times New Roman"/>
              </a:rPr>
              <a:t> </a:t>
            </a:r>
            <a:r>
              <a:rPr sz="1800" dirty="0">
                <a:latin typeface="Times New Roman"/>
                <a:cs typeface="Times New Roman"/>
              </a:rPr>
              <a:t>Sun-Earth</a:t>
            </a:r>
            <a:r>
              <a:rPr sz="1800" spc="-30" dirty="0">
                <a:latin typeface="Times New Roman"/>
                <a:cs typeface="Times New Roman"/>
              </a:rPr>
              <a:t> </a:t>
            </a:r>
            <a:r>
              <a:rPr sz="1800" dirty="0">
                <a:latin typeface="Times New Roman"/>
                <a:cs typeface="Times New Roman"/>
              </a:rPr>
              <a:t>geometrical</a:t>
            </a:r>
            <a:r>
              <a:rPr sz="1800" spc="-40" dirty="0">
                <a:latin typeface="Times New Roman"/>
                <a:cs typeface="Times New Roman"/>
              </a:rPr>
              <a:t> </a:t>
            </a:r>
            <a:r>
              <a:rPr sz="1800" dirty="0">
                <a:latin typeface="Times New Roman"/>
                <a:cs typeface="Times New Roman"/>
              </a:rPr>
              <a:t>angles</a:t>
            </a:r>
            <a:endParaRPr sz="1800">
              <a:latin typeface="Times New Roman"/>
              <a:cs typeface="Times New Roman"/>
            </a:endParaRPr>
          </a:p>
        </p:txBody>
      </p:sp>
      <p:sp>
        <p:nvSpPr>
          <p:cNvPr id="25" name="object 25"/>
          <p:cNvSpPr/>
          <p:nvPr/>
        </p:nvSpPr>
        <p:spPr>
          <a:xfrm>
            <a:off x="4120896" y="3024632"/>
            <a:ext cx="212725" cy="407670"/>
          </a:xfrm>
          <a:custGeom>
            <a:avLst/>
            <a:gdLst/>
            <a:ahLst/>
            <a:cxnLst/>
            <a:rect l="l" t="t" r="r" b="b"/>
            <a:pathLst>
              <a:path w="212725" h="407670">
                <a:moveTo>
                  <a:pt x="212216" y="0"/>
                </a:moveTo>
                <a:lnTo>
                  <a:pt x="178692" y="22069"/>
                </a:lnTo>
                <a:lnTo>
                  <a:pt x="141477" y="56133"/>
                </a:lnTo>
                <a:lnTo>
                  <a:pt x="102155" y="82311"/>
                </a:lnTo>
                <a:lnTo>
                  <a:pt x="88846" y="92263"/>
                </a:lnTo>
                <a:lnTo>
                  <a:pt x="70738" y="112394"/>
                </a:lnTo>
                <a:lnTo>
                  <a:pt x="48892" y="140257"/>
                </a:lnTo>
                <a:lnTo>
                  <a:pt x="42457" y="151076"/>
                </a:lnTo>
                <a:lnTo>
                  <a:pt x="42703" y="156395"/>
                </a:lnTo>
                <a:lnTo>
                  <a:pt x="40901" y="167762"/>
                </a:lnTo>
                <a:lnTo>
                  <a:pt x="28320" y="196722"/>
                </a:lnTo>
                <a:lnTo>
                  <a:pt x="22002" y="207704"/>
                </a:lnTo>
                <a:lnTo>
                  <a:pt x="14827" y="218185"/>
                </a:lnTo>
                <a:lnTo>
                  <a:pt x="7318" y="228476"/>
                </a:lnTo>
                <a:lnTo>
                  <a:pt x="0" y="238887"/>
                </a:lnTo>
                <a:lnTo>
                  <a:pt x="2738" y="270579"/>
                </a:lnTo>
                <a:lnTo>
                  <a:pt x="4952" y="302402"/>
                </a:lnTo>
                <a:lnTo>
                  <a:pt x="8215" y="334059"/>
                </a:lnTo>
                <a:lnTo>
                  <a:pt x="14096" y="365251"/>
                </a:lnTo>
                <a:lnTo>
                  <a:pt x="20290" y="378751"/>
                </a:lnTo>
                <a:lnTo>
                  <a:pt x="29829" y="392477"/>
                </a:lnTo>
                <a:lnTo>
                  <a:pt x="38582" y="403131"/>
                </a:lnTo>
                <a:lnTo>
                  <a:pt x="42417" y="407415"/>
                </a:lnTo>
              </a:path>
            </a:pathLst>
          </a:custGeom>
          <a:ln w="9144">
            <a:solidFill>
              <a:srgbClr val="497DBA"/>
            </a:solidFill>
          </a:ln>
        </p:spPr>
        <p:txBody>
          <a:bodyPr wrap="square" lIns="0" tIns="0" rIns="0" bIns="0" rtlCol="0"/>
          <a:lstStyle/>
          <a:p>
            <a:endParaRPr/>
          </a:p>
        </p:txBody>
      </p:sp>
      <p:sp>
        <p:nvSpPr>
          <p:cNvPr id="26" name="object 26"/>
          <p:cNvSpPr txBox="1"/>
          <p:nvPr/>
        </p:nvSpPr>
        <p:spPr>
          <a:xfrm>
            <a:off x="3642371" y="2797403"/>
            <a:ext cx="468630" cy="584835"/>
          </a:xfrm>
          <a:prstGeom prst="rect">
            <a:avLst/>
          </a:prstGeom>
        </p:spPr>
        <p:txBody>
          <a:bodyPr vert="horz" wrap="square" lIns="0" tIns="15875" rIns="0" bIns="0" rtlCol="0">
            <a:spAutoFit/>
          </a:bodyPr>
          <a:lstStyle/>
          <a:p>
            <a:pPr marL="38100">
              <a:lnSpc>
                <a:spcPts val="2670"/>
              </a:lnSpc>
              <a:spcBef>
                <a:spcPts val="125"/>
              </a:spcBef>
            </a:pPr>
            <a:r>
              <a:rPr sz="2450" spc="-290" dirty="0">
                <a:latin typeface="Symbol"/>
                <a:cs typeface="Symbol"/>
              </a:rPr>
              <a:t></a:t>
            </a:r>
            <a:r>
              <a:rPr sz="2450" spc="-370" dirty="0">
                <a:latin typeface="Times New Roman"/>
                <a:cs typeface="Times New Roman"/>
              </a:rPr>
              <a:t> </a:t>
            </a:r>
            <a:r>
              <a:rPr sz="2100" i="1" spc="-225" baseline="-23809" dirty="0">
                <a:latin typeface="Times New Roman"/>
                <a:cs typeface="Times New Roman"/>
              </a:rPr>
              <a:t>s</a:t>
            </a:r>
            <a:endParaRPr sz="2100" baseline="-23809">
              <a:latin typeface="Times New Roman"/>
              <a:cs typeface="Times New Roman"/>
            </a:endParaRPr>
          </a:p>
          <a:p>
            <a:pPr marL="256540">
              <a:lnSpc>
                <a:spcPts val="1710"/>
              </a:lnSpc>
            </a:pPr>
            <a:r>
              <a:rPr sz="1650" spc="-20" dirty="0">
                <a:latin typeface="Symbol"/>
                <a:cs typeface="Symbol"/>
              </a:rPr>
              <a:t></a:t>
            </a:r>
            <a:r>
              <a:rPr sz="1350" i="1" spc="-30" baseline="-24691" dirty="0">
                <a:latin typeface="Times New Roman"/>
                <a:cs typeface="Times New Roman"/>
              </a:rPr>
              <a:t>s</a:t>
            </a:r>
            <a:endParaRPr sz="1350" baseline="-24691">
              <a:latin typeface="Times New Roman"/>
              <a:cs typeface="Times New Roman"/>
            </a:endParaRPr>
          </a:p>
        </p:txBody>
      </p:sp>
      <p:sp>
        <p:nvSpPr>
          <p:cNvPr id="27" name="object 27"/>
          <p:cNvSpPr/>
          <p:nvPr/>
        </p:nvSpPr>
        <p:spPr>
          <a:xfrm>
            <a:off x="3361944" y="2503932"/>
            <a:ext cx="309880" cy="928369"/>
          </a:xfrm>
          <a:custGeom>
            <a:avLst/>
            <a:gdLst/>
            <a:ahLst/>
            <a:cxnLst/>
            <a:rect l="l" t="t" r="r" b="b"/>
            <a:pathLst>
              <a:path w="309879" h="928370">
                <a:moveTo>
                  <a:pt x="0" y="928115"/>
                </a:moveTo>
                <a:lnTo>
                  <a:pt x="12662" y="890897"/>
                </a:lnTo>
                <a:lnTo>
                  <a:pt x="33700" y="824317"/>
                </a:lnTo>
                <a:lnTo>
                  <a:pt x="46047" y="766490"/>
                </a:lnTo>
                <a:lnTo>
                  <a:pt x="49291" y="745347"/>
                </a:lnTo>
                <a:lnTo>
                  <a:pt x="52560" y="724179"/>
                </a:lnTo>
                <a:lnTo>
                  <a:pt x="56387" y="703071"/>
                </a:lnTo>
                <a:lnTo>
                  <a:pt x="59535" y="688959"/>
                </a:lnTo>
                <a:lnTo>
                  <a:pt x="63182" y="674941"/>
                </a:lnTo>
                <a:lnTo>
                  <a:pt x="66925" y="660923"/>
                </a:lnTo>
                <a:lnTo>
                  <a:pt x="70357" y="646810"/>
                </a:lnTo>
                <a:lnTo>
                  <a:pt x="73882" y="629265"/>
                </a:lnTo>
                <a:lnTo>
                  <a:pt x="77025" y="611600"/>
                </a:lnTo>
                <a:lnTo>
                  <a:pt x="80359" y="593982"/>
                </a:lnTo>
                <a:lnTo>
                  <a:pt x="84454" y="576579"/>
                </a:lnTo>
                <a:lnTo>
                  <a:pt x="91503" y="555454"/>
                </a:lnTo>
                <a:lnTo>
                  <a:pt x="99694" y="534638"/>
                </a:lnTo>
                <a:lnTo>
                  <a:pt x="107314" y="513679"/>
                </a:lnTo>
                <a:lnTo>
                  <a:pt x="112648" y="492125"/>
                </a:lnTo>
                <a:lnTo>
                  <a:pt x="115673" y="470947"/>
                </a:lnTo>
                <a:lnTo>
                  <a:pt x="118363" y="449675"/>
                </a:lnTo>
                <a:lnTo>
                  <a:pt x="121721" y="428545"/>
                </a:lnTo>
                <a:lnTo>
                  <a:pt x="126745" y="407796"/>
                </a:lnTo>
                <a:lnTo>
                  <a:pt x="132562" y="393273"/>
                </a:lnTo>
                <a:lnTo>
                  <a:pt x="140128" y="379428"/>
                </a:lnTo>
                <a:lnTo>
                  <a:pt x="148052" y="365702"/>
                </a:lnTo>
                <a:lnTo>
                  <a:pt x="154939" y="351535"/>
                </a:lnTo>
                <a:lnTo>
                  <a:pt x="162685" y="330680"/>
                </a:lnTo>
                <a:lnTo>
                  <a:pt x="169656" y="309562"/>
                </a:lnTo>
                <a:lnTo>
                  <a:pt x="176317" y="288349"/>
                </a:lnTo>
                <a:lnTo>
                  <a:pt x="183133" y="267207"/>
                </a:lnTo>
                <a:lnTo>
                  <a:pt x="186102" y="256405"/>
                </a:lnTo>
                <a:lnTo>
                  <a:pt x="188785" y="245459"/>
                </a:lnTo>
                <a:lnTo>
                  <a:pt x="192135" y="234846"/>
                </a:lnTo>
                <a:lnTo>
                  <a:pt x="197103" y="225043"/>
                </a:lnTo>
                <a:lnTo>
                  <a:pt x="225297" y="182752"/>
                </a:lnTo>
                <a:lnTo>
                  <a:pt x="231346" y="161200"/>
                </a:lnTo>
                <a:lnTo>
                  <a:pt x="243443" y="118048"/>
                </a:lnTo>
                <a:lnTo>
                  <a:pt x="287143" y="52542"/>
                </a:lnTo>
                <a:lnTo>
                  <a:pt x="303720" y="34067"/>
                </a:lnTo>
                <a:lnTo>
                  <a:pt x="309248" y="23165"/>
                </a:lnTo>
                <a:lnTo>
                  <a:pt x="309752" y="0"/>
                </a:lnTo>
              </a:path>
            </a:pathLst>
          </a:custGeom>
          <a:ln w="9144">
            <a:solidFill>
              <a:srgbClr val="497DBA"/>
            </a:solidFill>
          </a:ln>
        </p:spPr>
        <p:txBody>
          <a:bodyPr wrap="square" lIns="0" tIns="0" rIns="0" bIns="0" rtlCol="0"/>
          <a:lstStyle/>
          <a:p>
            <a:endParaRPr/>
          </a:p>
        </p:txBody>
      </p:sp>
      <p:sp>
        <p:nvSpPr>
          <p:cNvPr id="28" name="object 28"/>
          <p:cNvSpPr txBox="1"/>
          <p:nvPr/>
        </p:nvSpPr>
        <p:spPr>
          <a:xfrm>
            <a:off x="3286605" y="2748479"/>
            <a:ext cx="114935" cy="396240"/>
          </a:xfrm>
          <a:prstGeom prst="rect">
            <a:avLst/>
          </a:prstGeom>
        </p:spPr>
        <p:txBody>
          <a:bodyPr vert="horz" wrap="square" lIns="0" tIns="16510" rIns="0" bIns="0" rtlCol="0">
            <a:spAutoFit/>
          </a:bodyPr>
          <a:lstStyle/>
          <a:p>
            <a:pPr marL="12700">
              <a:lnSpc>
                <a:spcPct val="100000"/>
              </a:lnSpc>
              <a:spcBef>
                <a:spcPts val="130"/>
              </a:spcBef>
            </a:pPr>
            <a:r>
              <a:rPr sz="2400" spc="-285" dirty="0">
                <a:latin typeface="Symbol"/>
                <a:cs typeface="Symbol"/>
              </a:rPr>
              <a:t></a:t>
            </a:r>
            <a:endParaRPr sz="2400">
              <a:latin typeface="Symbol"/>
              <a:cs typeface="Symbo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6344" y="521144"/>
            <a:ext cx="1856105" cy="1861185"/>
            <a:chOff x="216344" y="521144"/>
            <a:chExt cx="1856105" cy="1861185"/>
          </a:xfrm>
        </p:grpSpPr>
        <p:sp>
          <p:nvSpPr>
            <p:cNvPr id="3" name="object 3"/>
            <p:cNvSpPr/>
            <p:nvPr/>
          </p:nvSpPr>
          <p:spPr>
            <a:xfrm>
              <a:off x="229361" y="534161"/>
              <a:ext cx="1828800" cy="1828800"/>
            </a:xfrm>
            <a:custGeom>
              <a:avLst/>
              <a:gdLst/>
              <a:ahLst/>
              <a:cxnLst/>
              <a:rect l="l" t="t" r="r" b="b"/>
              <a:pathLst>
                <a:path w="1828800" h="1828800">
                  <a:moveTo>
                    <a:pt x="0" y="914400"/>
                  </a:moveTo>
                  <a:lnTo>
                    <a:pt x="1267" y="865842"/>
                  </a:lnTo>
                  <a:lnTo>
                    <a:pt x="5027" y="817944"/>
                  </a:lnTo>
                  <a:lnTo>
                    <a:pt x="11217" y="770768"/>
                  </a:lnTo>
                  <a:lnTo>
                    <a:pt x="19773" y="724379"/>
                  </a:lnTo>
                  <a:lnTo>
                    <a:pt x="30633" y="678839"/>
                  </a:lnTo>
                  <a:lnTo>
                    <a:pt x="43732" y="634211"/>
                  </a:lnTo>
                  <a:lnTo>
                    <a:pt x="59009" y="590559"/>
                  </a:lnTo>
                  <a:lnTo>
                    <a:pt x="76399" y="547945"/>
                  </a:lnTo>
                  <a:lnTo>
                    <a:pt x="95839" y="506434"/>
                  </a:lnTo>
                  <a:lnTo>
                    <a:pt x="117267" y="466088"/>
                  </a:lnTo>
                  <a:lnTo>
                    <a:pt x="140619" y="426971"/>
                  </a:lnTo>
                  <a:lnTo>
                    <a:pt x="165832" y="389146"/>
                  </a:lnTo>
                  <a:lnTo>
                    <a:pt x="192842" y="352675"/>
                  </a:lnTo>
                  <a:lnTo>
                    <a:pt x="221587" y="317623"/>
                  </a:lnTo>
                  <a:lnTo>
                    <a:pt x="252004" y="284053"/>
                  </a:lnTo>
                  <a:lnTo>
                    <a:pt x="284028" y="252027"/>
                  </a:lnTo>
                  <a:lnTo>
                    <a:pt x="317597" y="221609"/>
                  </a:lnTo>
                  <a:lnTo>
                    <a:pt x="352648" y="192862"/>
                  </a:lnTo>
                  <a:lnTo>
                    <a:pt x="389118" y="165849"/>
                  </a:lnTo>
                  <a:lnTo>
                    <a:pt x="426943" y="140635"/>
                  </a:lnTo>
                  <a:lnTo>
                    <a:pt x="466060" y="117281"/>
                  </a:lnTo>
                  <a:lnTo>
                    <a:pt x="506406" y="95851"/>
                  </a:lnTo>
                  <a:lnTo>
                    <a:pt x="547918" y="76408"/>
                  </a:lnTo>
                  <a:lnTo>
                    <a:pt x="590533" y="59016"/>
                  </a:lnTo>
                  <a:lnTo>
                    <a:pt x="634187" y="43738"/>
                  </a:lnTo>
                  <a:lnTo>
                    <a:pt x="678817" y="30637"/>
                  </a:lnTo>
                  <a:lnTo>
                    <a:pt x="724360" y="19776"/>
                  </a:lnTo>
                  <a:lnTo>
                    <a:pt x="770753" y="11219"/>
                  </a:lnTo>
                  <a:lnTo>
                    <a:pt x="817933" y="5028"/>
                  </a:lnTo>
                  <a:lnTo>
                    <a:pt x="865836" y="1267"/>
                  </a:lnTo>
                  <a:lnTo>
                    <a:pt x="914400" y="0"/>
                  </a:lnTo>
                  <a:lnTo>
                    <a:pt x="962957" y="1267"/>
                  </a:lnTo>
                  <a:lnTo>
                    <a:pt x="1010855" y="5028"/>
                  </a:lnTo>
                  <a:lnTo>
                    <a:pt x="1058031" y="11219"/>
                  </a:lnTo>
                  <a:lnTo>
                    <a:pt x="1104420" y="19776"/>
                  </a:lnTo>
                  <a:lnTo>
                    <a:pt x="1149960" y="30637"/>
                  </a:lnTo>
                  <a:lnTo>
                    <a:pt x="1194588" y="43738"/>
                  </a:lnTo>
                  <a:lnTo>
                    <a:pt x="1238240" y="59016"/>
                  </a:lnTo>
                  <a:lnTo>
                    <a:pt x="1280854" y="76408"/>
                  </a:lnTo>
                  <a:lnTo>
                    <a:pt x="1322365" y="95851"/>
                  </a:lnTo>
                  <a:lnTo>
                    <a:pt x="1362711" y="117281"/>
                  </a:lnTo>
                  <a:lnTo>
                    <a:pt x="1401828" y="140635"/>
                  </a:lnTo>
                  <a:lnTo>
                    <a:pt x="1439653" y="165849"/>
                  </a:lnTo>
                  <a:lnTo>
                    <a:pt x="1476124" y="192862"/>
                  </a:lnTo>
                  <a:lnTo>
                    <a:pt x="1511176" y="221609"/>
                  </a:lnTo>
                  <a:lnTo>
                    <a:pt x="1544746" y="252027"/>
                  </a:lnTo>
                  <a:lnTo>
                    <a:pt x="1576772" y="284053"/>
                  </a:lnTo>
                  <a:lnTo>
                    <a:pt x="1607190" y="317623"/>
                  </a:lnTo>
                  <a:lnTo>
                    <a:pt x="1635937" y="352675"/>
                  </a:lnTo>
                  <a:lnTo>
                    <a:pt x="1662950" y="389146"/>
                  </a:lnTo>
                  <a:lnTo>
                    <a:pt x="1688164" y="426971"/>
                  </a:lnTo>
                  <a:lnTo>
                    <a:pt x="1711518" y="466088"/>
                  </a:lnTo>
                  <a:lnTo>
                    <a:pt x="1732948" y="506434"/>
                  </a:lnTo>
                  <a:lnTo>
                    <a:pt x="1752391" y="547945"/>
                  </a:lnTo>
                  <a:lnTo>
                    <a:pt x="1769783" y="590559"/>
                  </a:lnTo>
                  <a:lnTo>
                    <a:pt x="1785061" y="634211"/>
                  </a:lnTo>
                  <a:lnTo>
                    <a:pt x="1798162" y="678839"/>
                  </a:lnTo>
                  <a:lnTo>
                    <a:pt x="1809023" y="724379"/>
                  </a:lnTo>
                  <a:lnTo>
                    <a:pt x="1817580" y="770768"/>
                  </a:lnTo>
                  <a:lnTo>
                    <a:pt x="1823771" y="817944"/>
                  </a:lnTo>
                  <a:lnTo>
                    <a:pt x="1827532" y="865842"/>
                  </a:lnTo>
                  <a:lnTo>
                    <a:pt x="1828800" y="914400"/>
                  </a:lnTo>
                  <a:lnTo>
                    <a:pt x="1827532" y="962957"/>
                  </a:lnTo>
                  <a:lnTo>
                    <a:pt x="1823771" y="1010855"/>
                  </a:lnTo>
                  <a:lnTo>
                    <a:pt x="1817580" y="1058031"/>
                  </a:lnTo>
                  <a:lnTo>
                    <a:pt x="1809023" y="1104420"/>
                  </a:lnTo>
                  <a:lnTo>
                    <a:pt x="1798162" y="1149960"/>
                  </a:lnTo>
                  <a:lnTo>
                    <a:pt x="1785061" y="1194588"/>
                  </a:lnTo>
                  <a:lnTo>
                    <a:pt x="1769783" y="1238240"/>
                  </a:lnTo>
                  <a:lnTo>
                    <a:pt x="1752391" y="1280854"/>
                  </a:lnTo>
                  <a:lnTo>
                    <a:pt x="1732948" y="1322365"/>
                  </a:lnTo>
                  <a:lnTo>
                    <a:pt x="1711518" y="1362711"/>
                  </a:lnTo>
                  <a:lnTo>
                    <a:pt x="1688164" y="1401828"/>
                  </a:lnTo>
                  <a:lnTo>
                    <a:pt x="1662950" y="1439653"/>
                  </a:lnTo>
                  <a:lnTo>
                    <a:pt x="1635937" y="1476124"/>
                  </a:lnTo>
                  <a:lnTo>
                    <a:pt x="1607190" y="1511176"/>
                  </a:lnTo>
                  <a:lnTo>
                    <a:pt x="1576772" y="1544746"/>
                  </a:lnTo>
                  <a:lnTo>
                    <a:pt x="1544746" y="1576772"/>
                  </a:lnTo>
                  <a:lnTo>
                    <a:pt x="1511176" y="1607190"/>
                  </a:lnTo>
                  <a:lnTo>
                    <a:pt x="1476124" y="1635937"/>
                  </a:lnTo>
                  <a:lnTo>
                    <a:pt x="1439653" y="1662950"/>
                  </a:lnTo>
                  <a:lnTo>
                    <a:pt x="1401828" y="1688164"/>
                  </a:lnTo>
                  <a:lnTo>
                    <a:pt x="1362711" y="1711518"/>
                  </a:lnTo>
                  <a:lnTo>
                    <a:pt x="1322365" y="1732948"/>
                  </a:lnTo>
                  <a:lnTo>
                    <a:pt x="1280854" y="1752391"/>
                  </a:lnTo>
                  <a:lnTo>
                    <a:pt x="1238240" y="1769783"/>
                  </a:lnTo>
                  <a:lnTo>
                    <a:pt x="1194588" y="1785061"/>
                  </a:lnTo>
                  <a:lnTo>
                    <a:pt x="1149960" y="1798162"/>
                  </a:lnTo>
                  <a:lnTo>
                    <a:pt x="1104420" y="1809023"/>
                  </a:lnTo>
                  <a:lnTo>
                    <a:pt x="1058031" y="1817580"/>
                  </a:lnTo>
                  <a:lnTo>
                    <a:pt x="1010855" y="1823771"/>
                  </a:lnTo>
                  <a:lnTo>
                    <a:pt x="962957" y="1827532"/>
                  </a:lnTo>
                  <a:lnTo>
                    <a:pt x="914400" y="1828800"/>
                  </a:lnTo>
                  <a:lnTo>
                    <a:pt x="865836" y="1827532"/>
                  </a:lnTo>
                  <a:lnTo>
                    <a:pt x="817933" y="1823771"/>
                  </a:lnTo>
                  <a:lnTo>
                    <a:pt x="770753" y="1817580"/>
                  </a:lnTo>
                  <a:lnTo>
                    <a:pt x="724360" y="1809023"/>
                  </a:lnTo>
                  <a:lnTo>
                    <a:pt x="678817" y="1798162"/>
                  </a:lnTo>
                  <a:lnTo>
                    <a:pt x="634187" y="1785061"/>
                  </a:lnTo>
                  <a:lnTo>
                    <a:pt x="590533" y="1769783"/>
                  </a:lnTo>
                  <a:lnTo>
                    <a:pt x="547918" y="1752391"/>
                  </a:lnTo>
                  <a:lnTo>
                    <a:pt x="506406" y="1732948"/>
                  </a:lnTo>
                  <a:lnTo>
                    <a:pt x="466060" y="1711518"/>
                  </a:lnTo>
                  <a:lnTo>
                    <a:pt x="426943" y="1688164"/>
                  </a:lnTo>
                  <a:lnTo>
                    <a:pt x="389118" y="1662950"/>
                  </a:lnTo>
                  <a:lnTo>
                    <a:pt x="352648" y="1635937"/>
                  </a:lnTo>
                  <a:lnTo>
                    <a:pt x="317597" y="1607190"/>
                  </a:lnTo>
                  <a:lnTo>
                    <a:pt x="284028" y="1576772"/>
                  </a:lnTo>
                  <a:lnTo>
                    <a:pt x="252004" y="1544746"/>
                  </a:lnTo>
                  <a:lnTo>
                    <a:pt x="221587" y="1511176"/>
                  </a:lnTo>
                  <a:lnTo>
                    <a:pt x="192842" y="1476124"/>
                  </a:lnTo>
                  <a:lnTo>
                    <a:pt x="165832" y="1439653"/>
                  </a:lnTo>
                  <a:lnTo>
                    <a:pt x="140619" y="1401828"/>
                  </a:lnTo>
                  <a:lnTo>
                    <a:pt x="117267" y="1362711"/>
                  </a:lnTo>
                  <a:lnTo>
                    <a:pt x="95839" y="1322365"/>
                  </a:lnTo>
                  <a:lnTo>
                    <a:pt x="76399" y="1280854"/>
                  </a:lnTo>
                  <a:lnTo>
                    <a:pt x="59009" y="1238240"/>
                  </a:lnTo>
                  <a:lnTo>
                    <a:pt x="43732" y="1194588"/>
                  </a:lnTo>
                  <a:lnTo>
                    <a:pt x="30633" y="1149960"/>
                  </a:lnTo>
                  <a:lnTo>
                    <a:pt x="19773" y="1104420"/>
                  </a:lnTo>
                  <a:lnTo>
                    <a:pt x="11217" y="1058031"/>
                  </a:lnTo>
                  <a:lnTo>
                    <a:pt x="5027" y="1010855"/>
                  </a:lnTo>
                  <a:lnTo>
                    <a:pt x="1267" y="962957"/>
                  </a:lnTo>
                  <a:lnTo>
                    <a:pt x="0" y="914400"/>
                  </a:lnTo>
                  <a:close/>
                </a:path>
              </a:pathLst>
            </a:custGeom>
            <a:ln w="25908">
              <a:solidFill>
                <a:srgbClr val="385D89"/>
              </a:solidFill>
            </a:ln>
          </p:spPr>
          <p:txBody>
            <a:bodyPr wrap="square" lIns="0" tIns="0" rIns="0" bIns="0" rtlCol="0"/>
            <a:lstStyle/>
            <a:p>
              <a:endParaRPr/>
            </a:p>
          </p:txBody>
        </p:sp>
        <p:sp>
          <p:nvSpPr>
            <p:cNvPr id="4" name="object 4"/>
            <p:cNvSpPr/>
            <p:nvPr/>
          </p:nvSpPr>
          <p:spPr>
            <a:xfrm>
              <a:off x="228599" y="1447799"/>
              <a:ext cx="1828800" cy="1905"/>
            </a:xfrm>
            <a:custGeom>
              <a:avLst/>
              <a:gdLst/>
              <a:ahLst/>
              <a:cxnLst/>
              <a:rect l="l" t="t" r="r" b="b"/>
              <a:pathLst>
                <a:path w="1828800" h="1905">
                  <a:moveTo>
                    <a:pt x="0" y="1650"/>
                  </a:moveTo>
                  <a:lnTo>
                    <a:pt x="1828800" y="0"/>
                  </a:lnTo>
                </a:path>
              </a:pathLst>
            </a:custGeom>
            <a:ln w="9144">
              <a:solidFill>
                <a:srgbClr val="497DBA"/>
              </a:solidFill>
            </a:ln>
          </p:spPr>
          <p:txBody>
            <a:bodyPr wrap="square" lIns="0" tIns="0" rIns="0" bIns="0" rtlCol="0"/>
            <a:lstStyle/>
            <a:p>
              <a:endParaRPr/>
            </a:p>
          </p:txBody>
        </p:sp>
        <p:sp>
          <p:nvSpPr>
            <p:cNvPr id="5" name="object 5"/>
            <p:cNvSpPr/>
            <p:nvPr/>
          </p:nvSpPr>
          <p:spPr>
            <a:xfrm>
              <a:off x="1141476" y="534923"/>
              <a:ext cx="3175" cy="1828800"/>
            </a:xfrm>
            <a:custGeom>
              <a:avLst/>
              <a:gdLst/>
              <a:ahLst/>
              <a:cxnLst/>
              <a:rect l="l" t="t" r="r" b="b"/>
              <a:pathLst>
                <a:path w="3175" h="1828800">
                  <a:moveTo>
                    <a:pt x="0" y="0"/>
                  </a:moveTo>
                  <a:lnTo>
                    <a:pt x="3175" y="1828800"/>
                  </a:lnTo>
                </a:path>
              </a:pathLst>
            </a:custGeom>
            <a:ln w="9144">
              <a:solidFill>
                <a:srgbClr val="497DBA"/>
              </a:solidFill>
            </a:ln>
          </p:spPr>
          <p:txBody>
            <a:bodyPr wrap="square" lIns="0" tIns="0" rIns="0" bIns="0" rtlCol="0"/>
            <a:lstStyle/>
            <a:p>
              <a:endParaRPr/>
            </a:p>
          </p:txBody>
        </p:sp>
        <p:sp>
          <p:nvSpPr>
            <p:cNvPr id="6" name="object 6"/>
            <p:cNvSpPr/>
            <p:nvPr/>
          </p:nvSpPr>
          <p:spPr>
            <a:xfrm>
              <a:off x="228599" y="548639"/>
              <a:ext cx="1838960" cy="1828800"/>
            </a:xfrm>
            <a:custGeom>
              <a:avLst/>
              <a:gdLst/>
              <a:ahLst/>
              <a:cxnLst/>
              <a:rect l="l" t="t" r="r" b="b"/>
              <a:pathLst>
                <a:path w="1838960" h="1828800">
                  <a:moveTo>
                    <a:pt x="41490" y="853439"/>
                  </a:moveTo>
                  <a:lnTo>
                    <a:pt x="59154" y="813738"/>
                  </a:lnTo>
                  <a:lnTo>
                    <a:pt x="66987" y="795123"/>
                  </a:lnTo>
                  <a:lnTo>
                    <a:pt x="68936" y="790271"/>
                  </a:lnTo>
                  <a:lnTo>
                    <a:pt x="68946" y="791857"/>
                  </a:lnTo>
                  <a:lnTo>
                    <a:pt x="96812" y="762000"/>
                  </a:lnTo>
                  <a:lnTo>
                    <a:pt x="110123" y="738616"/>
                  </a:lnTo>
                  <a:lnTo>
                    <a:pt x="116648" y="726870"/>
                  </a:lnTo>
                  <a:lnTo>
                    <a:pt x="143237" y="699277"/>
                  </a:lnTo>
                  <a:lnTo>
                    <a:pt x="184605" y="678132"/>
                  </a:lnTo>
                  <a:lnTo>
                    <a:pt x="244253" y="659814"/>
                  </a:lnTo>
                  <a:lnTo>
                    <a:pt x="304746" y="647324"/>
                  </a:lnTo>
                  <a:lnTo>
                    <a:pt x="345744" y="640080"/>
                  </a:lnTo>
                  <a:lnTo>
                    <a:pt x="356060" y="636037"/>
                  </a:lnTo>
                  <a:lnTo>
                    <a:pt x="425556" y="617166"/>
                  </a:lnTo>
                  <a:lnTo>
                    <a:pt x="478497" y="608218"/>
                  </a:lnTo>
                  <a:lnTo>
                    <a:pt x="530753" y="599961"/>
                  </a:lnTo>
                  <a:lnTo>
                    <a:pt x="567016" y="594360"/>
                  </a:lnTo>
                  <a:lnTo>
                    <a:pt x="598155" y="595243"/>
                  </a:lnTo>
                  <a:lnTo>
                    <a:pt x="636051" y="596273"/>
                  </a:lnTo>
                  <a:lnTo>
                    <a:pt x="679826" y="597448"/>
                  </a:lnTo>
                  <a:lnTo>
                    <a:pt x="728598" y="598765"/>
                  </a:lnTo>
                  <a:lnTo>
                    <a:pt x="781486" y="600221"/>
                  </a:lnTo>
                  <a:lnTo>
                    <a:pt x="837609" y="601816"/>
                  </a:lnTo>
                  <a:lnTo>
                    <a:pt x="896087" y="603546"/>
                  </a:lnTo>
                  <a:lnTo>
                    <a:pt x="956040" y="605409"/>
                  </a:lnTo>
                  <a:lnTo>
                    <a:pt x="1016585" y="607402"/>
                  </a:lnTo>
                  <a:lnTo>
                    <a:pt x="1076843" y="609525"/>
                  </a:lnTo>
                  <a:lnTo>
                    <a:pt x="1135933" y="611774"/>
                  </a:lnTo>
                  <a:lnTo>
                    <a:pt x="1192973" y="614148"/>
                  </a:lnTo>
                  <a:lnTo>
                    <a:pt x="1247084" y="616643"/>
                  </a:lnTo>
                  <a:lnTo>
                    <a:pt x="1297384" y="619258"/>
                  </a:lnTo>
                  <a:lnTo>
                    <a:pt x="1342993" y="621991"/>
                  </a:lnTo>
                  <a:lnTo>
                    <a:pt x="1383030" y="624839"/>
                  </a:lnTo>
                  <a:lnTo>
                    <a:pt x="1429891" y="629302"/>
                  </a:lnTo>
                  <a:lnTo>
                    <a:pt x="1476782" y="645249"/>
                  </a:lnTo>
                  <a:lnTo>
                    <a:pt x="1507489" y="655320"/>
                  </a:lnTo>
                  <a:lnTo>
                    <a:pt x="1559228" y="667125"/>
                  </a:lnTo>
                  <a:lnTo>
                    <a:pt x="1615247" y="677382"/>
                  </a:lnTo>
                  <a:lnTo>
                    <a:pt x="1661429" y="686181"/>
                  </a:lnTo>
                  <a:lnTo>
                    <a:pt x="1706683" y="698599"/>
                  </a:lnTo>
                  <a:lnTo>
                    <a:pt x="1742567" y="716280"/>
                  </a:lnTo>
                  <a:lnTo>
                    <a:pt x="1770080" y="737068"/>
                  </a:lnTo>
                  <a:lnTo>
                    <a:pt x="1782651" y="745998"/>
                  </a:lnTo>
                  <a:lnTo>
                    <a:pt x="1795912" y="751498"/>
                  </a:lnTo>
                  <a:lnTo>
                    <a:pt x="1825498" y="762000"/>
                  </a:lnTo>
                  <a:lnTo>
                    <a:pt x="1832123" y="798927"/>
                  </a:lnTo>
                  <a:lnTo>
                    <a:pt x="1838690" y="845010"/>
                  </a:lnTo>
                  <a:lnTo>
                    <a:pt x="1838660" y="891498"/>
                  </a:lnTo>
                  <a:lnTo>
                    <a:pt x="1825498" y="929639"/>
                  </a:lnTo>
                  <a:lnTo>
                    <a:pt x="1807860" y="948523"/>
                  </a:lnTo>
                  <a:lnTo>
                    <a:pt x="1786794" y="963358"/>
                  </a:lnTo>
                  <a:lnTo>
                    <a:pt x="1764347" y="976574"/>
                  </a:lnTo>
                  <a:lnTo>
                    <a:pt x="1742567" y="990600"/>
                  </a:lnTo>
                  <a:lnTo>
                    <a:pt x="1731899" y="997827"/>
                  </a:lnTo>
                  <a:lnTo>
                    <a:pt x="1721040" y="1004792"/>
                  </a:lnTo>
                  <a:lnTo>
                    <a:pt x="1710563" y="1012281"/>
                  </a:lnTo>
                  <a:lnTo>
                    <a:pt x="1701038" y="1021080"/>
                  </a:lnTo>
                  <a:lnTo>
                    <a:pt x="1694426" y="1029092"/>
                  </a:lnTo>
                  <a:lnTo>
                    <a:pt x="1687957" y="1037367"/>
                  </a:lnTo>
                  <a:lnTo>
                    <a:pt x="1681106" y="1045118"/>
                  </a:lnTo>
                  <a:lnTo>
                    <a:pt x="1673352" y="1051560"/>
                  </a:lnTo>
                  <a:lnTo>
                    <a:pt x="1663453" y="1056405"/>
                  </a:lnTo>
                  <a:lnTo>
                    <a:pt x="1652841" y="1059561"/>
                  </a:lnTo>
                  <a:lnTo>
                    <a:pt x="1642133" y="1062525"/>
                  </a:lnTo>
                  <a:lnTo>
                    <a:pt x="1631950" y="1066800"/>
                  </a:lnTo>
                  <a:lnTo>
                    <a:pt x="1621335" y="1073973"/>
                  </a:lnTo>
                  <a:lnTo>
                    <a:pt x="1611328" y="1082373"/>
                  </a:lnTo>
                  <a:lnTo>
                    <a:pt x="1601249" y="1090606"/>
                  </a:lnTo>
                  <a:lnTo>
                    <a:pt x="1590420" y="1097280"/>
                  </a:lnTo>
                  <a:lnTo>
                    <a:pt x="1576947" y="1102340"/>
                  </a:lnTo>
                  <a:lnTo>
                    <a:pt x="1563020" y="1105852"/>
                  </a:lnTo>
                  <a:lnTo>
                    <a:pt x="1548951" y="1108888"/>
                  </a:lnTo>
                  <a:lnTo>
                    <a:pt x="1535049" y="1112520"/>
                  </a:lnTo>
                  <a:lnTo>
                    <a:pt x="1524633" y="1116062"/>
                  </a:lnTo>
                  <a:lnTo>
                    <a:pt x="1514300" y="1119901"/>
                  </a:lnTo>
                  <a:lnTo>
                    <a:pt x="1503991" y="1123860"/>
                  </a:lnTo>
                  <a:lnTo>
                    <a:pt x="1493647" y="1127760"/>
                  </a:lnTo>
                  <a:lnTo>
                    <a:pt x="691489" y="1112520"/>
                  </a:lnTo>
                  <a:lnTo>
                    <a:pt x="674033" y="1110424"/>
                  </a:lnTo>
                  <a:lnTo>
                    <a:pt x="656799" y="1106233"/>
                  </a:lnTo>
                  <a:lnTo>
                    <a:pt x="639622" y="1101375"/>
                  </a:lnTo>
                  <a:lnTo>
                    <a:pt x="622338" y="1097280"/>
                  </a:lnTo>
                  <a:lnTo>
                    <a:pt x="598183" y="1093094"/>
                  </a:lnTo>
                  <a:lnTo>
                    <a:pt x="573974" y="1089326"/>
                  </a:lnTo>
                  <a:lnTo>
                    <a:pt x="549745" y="1085724"/>
                  </a:lnTo>
                  <a:lnTo>
                    <a:pt x="525526" y="1082039"/>
                  </a:lnTo>
                  <a:lnTo>
                    <a:pt x="515197" y="1078069"/>
                  </a:lnTo>
                  <a:lnTo>
                    <a:pt x="504899" y="1073991"/>
                  </a:lnTo>
                  <a:lnTo>
                    <a:pt x="494541" y="1070127"/>
                  </a:lnTo>
                  <a:lnTo>
                    <a:pt x="449159" y="1058501"/>
                  </a:lnTo>
                  <a:lnTo>
                    <a:pt x="407350" y="1050131"/>
                  </a:lnTo>
                  <a:lnTo>
                    <a:pt x="365854" y="1042475"/>
                  </a:lnTo>
                  <a:lnTo>
                    <a:pt x="331914" y="1036320"/>
                  </a:lnTo>
                  <a:lnTo>
                    <a:pt x="302151" y="1025368"/>
                  </a:lnTo>
                  <a:lnTo>
                    <a:pt x="286661" y="1019633"/>
                  </a:lnTo>
                  <a:lnTo>
                    <a:pt x="282085" y="1017922"/>
                  </a:lnTo>
                  <a:lnTo>
                    <a:pt x="285062" y="1019040"/>
                  </a:lnTo>
                  <a:lnTo>
                    <a:pt x="292231" y="1021795"/>
                  </a:lnTo>
                  <a:lnTo>
                    <a:pt x="300233" y="1024993"/>
                  </a:lnTo>
                  <a:lnTo>
                    <a:pt x="305705" y="1027439"/>
                  </a:lnTo>
                  <a:lnTo>
                    <a:pt x="305289" y="1027940"/>
                  </a:lnTo>
                  <a:lnTo>
                    <a:pt x="235102" y="1005839"/>
                  </a:lnTo>
                  <a:lnTo>
                    <a:pt x="192695" y="990820"/>
                  </a:lnTo>
                  <a:lnTo>
                    <a:pt x="163404" y="979503"/>
                  </a:lnTo>
                  <a:lnTo>
                    <a:pt x="135389" y="969924"/>
                  </a:lnTo>
                  <a:lnTo>
                    <a:pt x="96812" y="960120"/>
                  </a:lnTo>
                  <a:lnTo>
                    <a:pt x="45453" y="952511"/>
                  </a:lnTo>
                  <a:lnTo>
                    <a:pt x="22950" y="951738"/>
                  </a:lnTo>
                  <a:lnTo>
                    <a:pt x="13174" y="943725"/>
                  </a:lnTo>
                  <a:lnTo>
                    <a:pt x="0" y="914400"/>
                  </a:lnTo>
                </a:path>
                <a:path w="1838960" h="1828800">
                  <a:moveTo>
                    <a:pt x="911694" y="0"/>
                  </a:moveTo>
                  <a:lnTo>
                    <a:pt x="922421" y="3113"/>
                  </a:lnTo>
                  <a:lnTo>
                    <a:pt x="933276" y="5953"/>
                  </a:lnTo>
                  <a:lnTo>
                    <a:pt x="943882" y="9340"/>
                  </a:lnTo>
                  <a:lnTo>
                    <a:pt x="953858" y="14097"/>
                  </a:lnTo>
                  <a:lnTo>
                    <a:pt x="961584" y="20214"/>
                  </a:lnTo>
                  <a:lnTo>
                    <a:pt x="968287" y="27606"/>
                  </a:lnTo>
                  <a:lnTo>
                    <a:pt x="974802" y="35260"/>
                  </a:lnTo>
                  <a:lnTo>
                    <a:pt x="981963" y="42163"/>
                  </a:lnTo>
                  <a:lnTo>
                    <a:pt x="992141" y="49694"/>
                  </a:lnTo>
                  <a:lnTo>
                    <a:pt x="1002722" y="56689"/>
                  </a:lnTo>
                  <a:lnTo>
                    <a:pt x="1013464" y="63470"/>
                  </a:lnTo>
                  <a:lnTo>
                    <a:pt x="1024128" y="70358"/>
                  </a:lnTo>
                  <a:lnTo>
                    <a:pt x="1037490" y="92017"/>
                  </a:lnTo>
                  <a:lnTo>
                    <a:pt x="1050353" y="114093"/>
                  </a:lnTo>
                  <a:lnTo>
                    <a:pt x="1064168" y="135383"/>
                  </a:lnTo>
                  <a:lnTo>
                    <a:pt x="1080389" y="154686"/>
                  </a:lnTo>
                  <a:lnTo>
                    <a:pt x="1087524" y="161591"/>
                  </a:lnTo>
                  <a:lnTo>
                    <a:pt x="1094803" y="168401"/>
                  </a:lnTo>
                  <a:lnTo>
                    <a:pt x="1101891" y="175402"/>
                  </a:lnTo>
                  <a:lnTo>
                    <a:pt x="1108456" y="182880"/>
                  </a:lnTo>
                  <a:lnTo>
                    <a:pt x="1115752" y="193236"/>
                  </a:lnTo>
                  <a:lnTo>
                    <a:pt x="1122346" y="204104"/>
                  </a:lnTo>
                  <a:lnTo>
                    <a:pt x="1129012" y="214901"/>
                  </a:lnTo>
                  <a:lnTo>
                    <a:pt x="1136523" y="225044"/>
                  </a:lnTo>
                  <a:lnTo>
                    <a:pt x="1150528" y="239264"/>
                  </a:lnTo>
                  <a:lnTo>
                    <a:pt x="1165606" y="252507"/>
                  </a:lnTo>
                  <a:lnTo>
                    <a:pt x="1180207" y="266084"/>
                  </a:lnTo>
                  <a:lnTo>
                    <a:pt x="1214853" y="314636"/>
                  </a:lnTo>
                  <a:lnTo>
                    <a:pt x="1249045" y="351663"/>
                  </a:lnTo>
                  <a:lnTo>
                    <a:pt x="1272765" y="381654"/>
                  </a:lnTo>
                  <a:lnTo>
                    <a:pt x="1283393" y="397840"/>
                  </a:lnTo>
                  <a:lnTo>
                    <a:pt x="1278699" y="394890"/>
                  </a:lnTo>
                  <a:lnTo>
                    <a:pt x="1272934" y="391815"/>
                  </a:lnTo>
                  <a:lnTo>
                    <a:pt x="1291209" y="436118"/>
                  </a:lnTo>
                  <a:lnTo>
                    <a:pt x="1311872" y="457477"/>
                  </a:lnTo>
                  <a:lnTo>
                    <a:pt x="1319276" y="464185"/>
                  </a:lnTo>
                  <a:lnTo>
                    <a:pt x="1329574" y="495023"/>
                  </a:lnTo>
                  <a:lnTo>
                    <a:pt x="1333382" y="506349"/>
                  </a:lnTo>
                  <a:lnTo>
                    <a:pt x="1333335" y="506519"/>
                  </a:lnTo>
                  <a:lnTo>
                    <a:pt x="1332070" y="503887"/>
                  </a:lnTo>
                  <a:lnTo>
                    <a:pt x="1332225" y="506809"/>
                  </a:lnTo>
                  <a:lnTo>
                    <a:pt x="1336437" y="523640"/>
                  </a:lnTo>
                  <a:lnTo>
                    <a:pt x="1347343" y="562737"/>
                  </a:lnTo>
                  <a:lnTo>
                    <a:pt x="1356570" y="591849"/>
                  </a:lnTo>
                  <a:lnTo>
                    <a:pt x="1362964" y="609044"/>
                  </a:lnTo>
                  <a:lnTo>
                    <a:pt x="1368595" y="627691"/>
                  </a:lnTo>
                  <a:lnTo>
                    <a:pt x="1375537" y="661162"/>
                  </a:lnTo>
                  <a:lnTo>
                    <a:pt x="1384565" y="714950"/>
                  </a:lnTo>
                  <a:lnTo>
                    <a:pt x="1387865" y="741585"/>
                  </a:lnTo>
                  <a:lnTo>
                    <a:pt x="1388427" y="752332"/>
                  </a:lnTo>
                  <a:lnTo>
                    <a:pt x="1389243" y="758453"/>
                  </a:lnTo>
                  <a:lnTo>
                    <a:pt x="1393305" y="771213"/>
                  </a:lnTo>
                  <a:lnTo>
                    <a:pt x="1403604" y="801877"/>
                  </a:lnTo>
                  <a:lnTo>
                    <a:pt x="1401052" y="855319"/>
                  </a:lnTo>
                  <a:lnTo>
                    <a:pt x="1398769" y="908791"/>
                  </a:lnTo>
                  <a:lnTo>
                    <a:pt x="1396352" y="962263"/>
                  </a:lnTo>
                  <a:lnTo>
                    <a:pt x="1393399" y="1015705"/>
                  </a:lnTo>
                  <a:lnTo>
                    <a:pt x="1389507" y="1069086"/>
                  </a:lnTo>
                  <a:lnTo>
                    <a:pt x="1379220" y="1121896"/>
                  </a:lnTo>
                  <a:lnTo>
                    <a:pt x="1375537" y="1139444"/>
                  </a:lnTo>
                  <a:lnTo>
                    <a:pt x="1368196" y="1181717"/>
                  </a:lnTo>
                  <a:lnTo>
                    <a:pt x="1364412" y="1206065"/>
                  </a:lnTo>
                  <a:lnTo>
                    <a:pt x="1362314" y="1219613"/>
                  </a:lnTo>
                  <a:lnTo>
                    <a:pt x="1360031" y="1229490"/>
                  </a:lnTo>
                  <a:lnTo>
                    <a:pt x="1355694" y="1242821"/>
                  </a:lnTo>
                  <a:lnTo>
                    <a:pt x="1347431" y="1266733"/>
                  </a:lnTo>
                  <a:lnTo>
                    <a:pt x="1333373" y="1308354"/>
                  </a:lnTo>
                  <a:lnTo>
                    <a:pt x="1305179" y="1392682"/>
                  </a:lnTo>
                  <a:lnTo>
                    <a:pt x="1302478" y="1403752"/>
                  </a:lnTo>
                  <a:lnTo>
                    <a:pt x="1300337" y="1415145"/>
                  </a:lnTo>
                  <a:lnTo>
                    <a:pt x="1297124" y="1425846"/>
                  </a:lnTo>
                  <a:lnTo>
                    <a:pt x="1291209" y="1434846"/>
                  </a:lnTo>
                  <a:lnTo>
                    <a:pt x="1263015" y="1463039"/>
                  </a:lnTo>
                  <a:lnTo>
                    <a:pt x="1257665" y="1485165"/>
                  </a:lnTo>
                  <a:lnTo>
                    <a:pt x="1246870" y="1529369"/>
                  </a:lnTo>
                  <a:lnTo>
                    <a:pt x="1220343" y="1561052"/>
                  </a:lnTo>
                  <a:lnTo>
                    <a:pt x="1213266" y="1568033"/>
                  </a:lnTo>
                  <a:lnTo>
                    <a:pt x="1206881" y="1575562"/>
                  </a:lnTo>
                  <a:lnTo>
                    <a:pt x="1192875" y="1596812"/>
                  </a:lnTo>
                  <a:lnTo>
                    <a:pt x="1180084" y="1618980"/>
                  </a:lnTo>
                  <a:lnTo>
                    <a:pt x="1166625" y="1640552"/>
                  </a:lnTo>
                  <a:lnTo>
                    <a:pt x="1150620" y="1660017"/>
                  </a:lnTo>
                  <a:lnTo>
                    <a:pt x="1122553" y="1688084"/>
                  </a:lnTo>
                  <a:lnTo>
                    <a:pt x="1119671" y="1698996"/>
                  </a:lnTo>
                  <a:lnTo>
                    <a:pt x="1081494" y="1751470"/>
                  </a:lnTo>
                  <a:lnTo>
                    <a:pt x="1011140" y="1776041"/>
                  </a:lnTo>
                  <a:lnTo>
                    <a:pt x="981963" y="1786636"/>
                  </a:lnTo>
                  <a:lnTo>
                    <a:pt x="897636" y="1828800"/>
                  </a:lnTo>
                </a:path>
              </a:pathLst>
            </a:custGeom>
            <a:ln w="9144">
              <a:solidFill>
                <a:srgbClr val="497DBA"/>
              </a:solidFill>
            </a:ln>
          </p:spPr>
          <p:txBody>
            <a:bodyPr wrap="square" lIns="0" tIns="0" rIns="0" bIns="0" rtlCol="0"/>
            <a:lstStyle/>
            <a:p>
              <a:endParaRPr/>
            </a:p>
          </p:txBody>
        </p:sp>
        <p:sp>
          <p:nvSpPr>
            <p:cNvPr id="7" name="object 7"/>
            <p:cNvSpPr/>
            <p:nvPr/>
          </p:nvSpPr>
          <p:spPr>
            <a:xfrm>
              <a:off x="1142999" y="984504"/>
              <a:ext cx="376555" cy="463550"/>
            </a:xfrm>
            <a:custGeom>
              <a:avLst/>
              <a:gdLst/>
              <a:ahLst/>
              <a:cxnLst/>
              <a:rect l="l" t="t" r="r" b="b"/>
              <a:pathLst>
                <a:path w="376555" h="463550">
                  <a:moveTo>
                    <a:pt x="0" y="463550"/>
                  </a:moveTo>
                  <a:lnTo>
                    <a:pt x="376300" y="0"/>
                  </a:lnTo>
                </a:path>
              </a:pathLst>
            </a:custGeom>
            <a:ln w="9144">
              <a:solidFill>
                <a:srgbClr val="497DBA"/>
              </a:solidFill>
            </a:ln>
          </p:spPr>
          <p:txBody>
            <a:bodyPr wrap="square" lIns="0" tIns="0" rIns="0" bIns="0" rtlCol="0"/>
            <a:lstStyle/>
            <a:p>
              <a:endParaRPr/>
            </a:p>
          </p:txBody>
        </p:sp>
        <p:sp>
          <p:nvSpPr>
            <p:cNvPr id="8" name="object 8"/>
            <p:cNvSpPr/>
            <p:nvPr/>
          </p:nvSpPr>
          <p:spPr>
            <a:xfrm>
              <a:off x="1142999" y="984504"/>
              <a:ext cx="461009" cy="703580"/>
            </a:xfrm>
            <a:custGeom>
              <a:avLst/>
              <a:gdLst/>
              <a:ahLst/>
              <a:cxnLst/>
              <a:rect l="l" t="t" r="r" b="b"/>
              <a:pathLst>
                <a:path w="461009" h="703580">
                  <a:moveTo>
                    <a:pt x="0" y="463296"/>
                  </a:moveTo>
                  <a:lnTo>
                    <a:pt x="460375" y="703072"/>
                  </a:lnTo>
                </a:path>
                <a:path w="461009" h="703580">
                  <a:moveTo>
                    <a:pt x="376428" y="0"/>
                  </a:moveTo>
                  <a:lnTo>
                    <a:pt x="460502" y="703326"/>
                  </a:lnTo>
                </a:path>
                <a:path w="461009" h="703580">
                  <a:moveTo>
                    <a:pt x="151384" y="548640"/>
                  </a:moveTo>
                  <a:lnTo>
                    <a:pt x="172452" y="517874"/>
                  </a:lnTo>
                  <a:lnTo>
                    <a:pt x="184794" y="497777"/>
                  </a:lnTo>
                  <a:lnTo>
                    <a:pt x="189839" y="481692"/>
                  </a:lnTo>
                  <a:lnTo>
                    <a:pt x="189014" y="462964"/>
                  </a:lnTo>
                  <a:lnTo>
                    <a:pt x="183748" y="434936"/>
                  </a:lnTo>
                  <a:lnTo>
                    <a:pt x="175470" y="390952"/>
                  </a:lnTo>
                  <a:lnTo>
                    <a:pt x="165608" y="324358"/>
                  </a:lnTo>
                  <a:lnTo>
                    <a:pt x="161930" y="302764"/>
                  </a:lnTo>
                  <a:lnTo>
                    <a:pt x="156956" y="289718"/>
                  </a:lnTo>
                  <a:lnTo>
                    <a:pt x="149195" y="279959"/>
                  </a:lnTo>
                  <a:lnTo>
                    <a:pt x="137159" y="268224"/>
                  </a:lnTo>
                </a:path>
              </a:pathLst>
            </a:custGeom>
            <a:ln w="9144">
              <a:solidFill>
                <a:srgbClr val="497DBA"/>
              </a:solidFill>
            </a:ln>
          </p:spPr>
          <p:txBody>
            <a:bodyPr wrap="square" lIns="0" tIns="0" rIns="0" bIns="0" rtlCol="0"/>
            <a:lstStyle/>
            <a:p>
              <a:endParaRPr/>
            </a:p>
          </p:txBody>
        </p:sp>
      </p:grpSp>
      <p:sp>
        <p:nvSpPr>
          <p:cNvPr id="9" name="object 9"/>
          <p:cNvSpPr txBox="1"/>
          <p:nvPr/>
        </p:nvSpPr>
        <p:spPr>
          <a:xfrm>
            <a:off x="1313341" y="1172803"/>
            <a:ext cx="156845" cy="273050"/>
          </a:xfrm>
          <a:prstGeom prst="rect">
            <a:avLst/>
          </a:prstGeom>
        </p:spPr>
        <p:txBody>
          <a:bodyPr vert="horz" wrap="square" lIns="0" tIns="15240" rIns="0" bIns="0" rtlCol="0">
            <a:spAutoFit/>
          </a:bodyPr>
          <a:lstStyle/>
          <a:p>
            <a:pPr marL="12700">
              <a:lnSpc>
                <a:spcPct val="100000"/>
              </a:lnSpc>
              <a:spcBef>
                <a:spcPts val="120"/>
              </a:spcBef>
            </a:pPr>
            <a:r>
              <a:rPr sz="1600" spc="195" dirty="0">
                <a:latin typeface="Symbol"/>
                <a:cs typeface="Symbol"/>
              </a:rPr>
              <a:t></a:t>
            </a:r>
            <a:endParaRPr sz="1600">
              <a:latin typeface="Symbol"/>
              <a:cs typeface="Symbol"/>
            </a:endParaRPr>
          </a:p>
        </p:txBody>
      </p:sp>
      <p:sp>
        <p:nvSpPr>
          <p:cNvPr id="10" name="object 10"/>
          <p:cNvSpPr txBox="1"/>
          <p:nvPr/>
        </p:nvSpPr>
        <p:spPr>
          <a:xfrm>
            <a:off x="1010818" y="1398778"/>
            <a:ext cx="1270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0</a:t>
            </a:r>
            <a:endParaRPr sz="1600">
              <a:latin typeface="Times New Roman"/>
              <a:cs typeface="Times New Roman"/>
            </a:endParaRPr>
          </a:p>
        </p:txBody>
      </p:sp>
      <p:sp>
        <p:nvSpPr>
          <p:cNvPr id="11" name="object 11"/>
          <p:cNvSpPr txBox="1"/>
          <p:nvPr/>
        </p:nvSpPr>
        <p:spPr>
          <a:xfrm>
            <a:off x="1609471" y="789178"/>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P</a:t>
            </a:r>
            <a:endParaRPr sz="1600">
              <a:latin typeface="Times New Roman"/>
              <a:cs typeface="Times New Roman"/>
            </a:endParaRPr>
          </a:p>
        </p:txBody>
      </p:sp>
      <p:sp>
        <p:nvSpPr>
          <p:cNvPr id="12" name="object 12"/>
          <p:cNvSpPr txBox="1"/>
          <p:nvPr/>
        </p:nvSpPr>
        <p:spPr>
          <a:xfrm>
            <a:off x="1602994" y="1670430"/>
            <a:ext cx="17208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Q</a:t>
            </a:r>
            <a:endParaRPr sz="1600">
              <a:latin typeface="Times New Roman"/>
              <a:cs typeface="Times New Roman"/>
            </a:endParaRPr>
          </a:p>
        </p:txBody>
      </p:sp>
      <p:sp>
        <p:nvSpPr>
          <p:cNvPr id="13" name="object 13"/>
          <p:cNvSpPr txBox="1"/>
          <p:nvPr/>
        </p:nvSpPr>
        <p:spPr>
          <a:xfrm>
            <a:off x="307340" y="712978"/>
            <a:ext cx="87185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Equatorial</a:t>
            </a:r>
            <a:endParaRPr sz="1600">
              <a:latin typeface="Times New Roman"/>
              <a:cs typeface="Times New Roman"/>
            </a:endParaRPr>
          </a:p>
        </p:txBody>
      </p:sp>
      <p:sp>
        <p:nvSpPr>
          <p:cNvPr id="14" name="object 14"/>
          <p:cNvSpPr txBox="1"/>
          <p:nvPr/>
        </p:nvSpPr>
        <p:spPr>
          <a:xfrm>
            <a:off x="307340" y="956817"/>
            <a:ext cx="46609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plane</a:t>
            </a:r>
            <a:endParaRPr sz="1600">
              <a:latin typeface="Times New Roman"/>
              <a:cs typeface="Times New Roman"/>
            </a:endParaRPr>
          </a:p>
        </p:txBody>
      </p:sp>
      <p:grpSp>
        <p:nvGrpSpPr>
          <p:cNvPr id="15" name="object 15"/>
          <p:cNvGrpSpPr/>
          <p:nvPr/>
        </p:nvGrpSpPr>
        <p:grpSpPr>
          <a:xfrm>
            <a:off x="814158" y="529208"/>
            <a:ext cx="1196975" cy="664845"/>
            <a:chOff x="814158" y="529208"/>
            <a:chExt cx="1196975" cy="664845"/>
          </a:xfrm>
        </p:grpSpPr>
        <p:pic>
          <p:nvPicPr>
            <p:cNvPr id="16" name="object 16"/>
            <p:cNvPicPr/>
            <p:nvPr/>
          </p:nvPicPr>
          <p:blipFill>
            <a:blip r:embed="rId2" cstate="print"/>
            <a:stretch>
              <a:fillRect/>
            </a:stretch>
          </p:blipFill>
          <p:spPr>
            <a:xfrm>
              <a:off x="814158" y="988059"/>
              <a:ext cx="106565" cy="205739"/>
            </a:xfrm>
            <a:prstGeom prst="rect">
              <a:avLst/>
            </a:prstGeom>
          </p:spPr>
        </p:pic>
        <p:sp>
          <p:nvSpPr>
            <p:cNvPr id="17" name="object 17"/>
            <p:cNvSpPr/>
            <p:nvPr/>
          </p:nvSpPr>
          <p:spPr>
            <a:xfrm>
              <a:off x="1420368" y="529208"/>
              <a:ext cx="590550" cy="504825"/>
            </a:xfrm>
            <a:custGeom>
              <a:avLst/>
              <a:gdLst/>
              <a:ahLst/>
              <a:cxnLst/>
              <a:rect l="l" t="t" r="r" b="b"/>
              <a:pathLst>
                <a:path w="590550" h="504825">
                  <a:moveTo>
                    <a:pt x="260350" y="8382"/>
                  </a:moveTo>
                  <a:lnTo>
                    <a:pt x="250825" y="0"/>
                  </a:lnTo>
                  <a:lnTo>
                    <a:pt x="18732" y="269621"/>
                  </a:lnTo>
                  <a:lnTo>
                    <a:pt x="30480" y="205994"/>
                  </a:lnTo>
                  <a:lnTo>
                    <a:pt x="31115" y="202438"/>
                  </a:lnTo>
                  <a:lnTo>
                    <a:pt x="28829" y="199136"/>
                  </a:lnTo>
                  <a:lnTo>
                    <a:pt x="21971" y="197866"/>
                  </a:lnTo>
                  <a:lnTo>
                    <a:pt x="18669" y="200152"/>
                  </a:lnTo>
                  <a:lnTo>
                    <a:pt x="0" y="301117"/>
                  </a:lnTo>
                  <a:lnTo>
                    <a:pt x="15798" y="295656"/>
                  </a:lnTo>
                  <a:lnTo>
                    <a:pt x="97028" y="267589"/>
                  </a:lnTo>
                  <a:lnTo>
                    <a:pt x="98806" y="264033"/>
                  </a:lnTo>
                  <a:lnTo>
                    <a:pt x="96520" y="257429"/>
                  </a:lnTo>
                  <a:lnTo>
                    <a:pt x="92837" y="255651"/>
                  </a:lnTo>
                  <a:lnTo>
                    <a:pt x="28270" y="277876"/>
                  </a:lnTo>
                  <a:lnTo>
                    <a:pt x="260350" y="8382"/>
                  </a:lnTo>
                  <a:close/>
                </a:path>
                <a:path w="590550" h="504825">
                  <a:moveTo>
                    <a:pt x="590423" y="327152"/>
                  </a:moveTo>
                  <a:lnTo>
                    <a:pt x="586105" y="315214"/>
                  </a:lnTo>
                  <a:lnTo>
                    <a:pt x="162750" y="468045"/>
                  </a:lnTo>
                  <a:lnTo>
                    <a:pt x="204343" y="418338"/>
                  </a:lnTo>
                  <a:lnTo>
                    <a:pt x="206629" y="415671"/>
                  </a:lnTo>
                  <a:lnTo>
                    <a:pt x="206248" y="411734"/>
                  </a:lnTo>
                  <a:lnTo>
                    <a:pt x="203581" y="409448"/>
                  </a:lnTo>
                  <a:lnTo>
                    <a:pt x="200787" y="407162"/>
                  </a:lnTo>
                  <a:lnTo>
                    <a:pt x="196850" y="407543"/>
                  </a:lnTo>
                  <a:lnTo>
                    <a:pt x="194564" y="410210"/>
                  </a:lnTo>
                  <a:lnTo>
                    <a:pt x="131064" y="486283"/>
                  </a:lnTo>
                  <a:lnTo>
                    <a:pt x="231902" y="504825"/>
                  </a:lnTo>
                  <a:lnTo>
                    <a:pt x="235331" y="502539"/>
                  </a:lnTo>
                  <a:lnTo>
                    <a:pt x="235953" y="499110"/>
                  </a:lnTo>
                  <a:lnTo>
                    <a:pt x="236474" y="495681"/>
                  </a:lnTo>
                  <a:lnTo>
                    <a:pt x="234302" y="492379"/>
                  </a:lnTo>
                  <a:lnTo>
                    <a:pt x="210096" y="487934"/>
                  </a:lnTo>
                  <a:lnTo>
                    <a:pt x="167030" y="479996"/>
                  </a:lnTo>
                  <a:lnTo>
                    <a:pt x="590423" y="327152"/>
                  </a:lnTo>
                  <a:close/>
                </a:path>
              </a:pathLst>
            </a:custGeom>
            <a:solidFill>
              <a:srgbClr val="497DBA"/>
            </a:solidFill>
          </p:spPr>
          <p:txBody>
            <a:bodyPr wrap="square" lIns="0" tIns="0" rIns="0" bIns="0" rtlCol="0"/>
            <a:lstStyle/>
            <a:p>
              <a:endParaRPr/>
            </a:p>
          </p:txBody>
        </p:sp>
      </p:grpSp>
      <p:sp>
        <p:nvSpPr>
          <p:cNvPr id="18" name="object 18"/>
          <p:cNvSpPr txBox="1"/>
          <p:nvPr/>
        </p:nvSpPr>
        <p:spPr>
          <a:xfrm>
            <a:off x="1398269" y="52577"/>
            <a:ext cx="1381125" cy="802640"/>
          </a:xfrm>
          <a:prstGeom prst="rect">
            <a:avLst/>
          </a:prstGeom>
        </p:spPr>
        <p:txBody>
          <a:bodyPr vert="horz" wrap="square" lIns="0" tIns="12065" rIns="0" bIns="0" rtlCol="0">
            <a:spAutoFit/>
          </a:bodyPr>
          <a:lstStyle/>
          <a:p>
            <a:pPr marL="12700" marR="474345">
              <a:lnSpc>
                <a:spcPct val="100000"/>
              </a:lnSpc>
              <a:spcBef>
                <a:spcPts val="95"/>
              </a:spcBef>
            </a:pPr>
            <a:r>
              <a:rPr sz="1600" spc="-10" dirty="0">
                <a:latin typeface="Times New Roman"/>
                <a:cs typeface="Times New Roman"/>
              </a:rPr>
              <a:t>O</a:t>
            </a:r>
            <a:r>
              <a:rPr sz="1600" spc="-5" dirty="0">
                <a:latin typeface="Times New Roman"/>
                <a:cs typeface="Times New Roman"/>
              </a:rPr>
              <a:t>b</a:t>
            </a:r>
            <a:r>
              <a:rPr sz="1600" spc="-10" dirty="0">
                <a:latin typeface="Times New Roman"/>
                <a:cs typeface="Times New Roman"/>
              </a:rPr>
              <a:t>ser</a:t>
            </a:r>
            <a:r>
              <a:rPr sz="1600" spc="-5" dirty="0">
                <a:latin typeface="Times New Roman"/>
                <a:cs typeface="Times New Roman"/>
              </a:rPr>
              <a:t>ve</a:t>
            </a:r>
            <a:r>
              <a:rPr sz="1600" spc="45" dirty="0">
                <a:latin typeface="Times New Roman"/>
                <a:cs typeface="Times New Roman"/>
              </a:rPr>
              <a:t>r</a:t>
            </a:r>
            <a:r>
              <a:rPr sz="1600" spc="-95" dirty="0">
                <a:latin typeface="Times New Roman"/>
                <a:cs typeface="Times New Roman"/>
              </a:rPr>
              <a:t>’</a:t>
            </a:r>
            <a:r>
              <a:rPr sz="1600" spc="-5" dirty="0">
                <a:latin typeface="Times New Roman"/>
                <a:cs typeface="Times New Roman"/>
              </a:rPr>
              <a:t>s  </a:t>
            </a:r>
            <a:r>
              <a:rPr sz="1600" spc="-10" dirty="0">
                <a:latin typeface="Times New Roman"/>
                <a:cs typeface="Times New Roman"/>
              </a:rPr>
              <a:t>meridian</a:t>
            </a:r>
            <a:endParaRPr sz="1600">
              <a:latin typeface="Times New Roman"/>
              <a:cs typeface="Times New Roman"/>
            </a:endParaRPr>
          </a:p>
          <a:p>
            <a:pPr marL="701675">
              <a:lnSpc>
                <a:spcPct val="100000"/>
              </a:lnSpc>
              <a:spcBef>
                <a:spcPts val="360"/>
              </a:spcBef>
            </a:pPr>
            <a:r>
              <a:rPr sz="1600" spc="-5" dirty="0">
                <a:latin typeface="Times New Roman"/>
                <a:cs typeface="Times New Roman"/>
              </a:rPr>
              <a:t>Position</a:t>
            </a:r>
            <a:endParaRPr sz="1600">
              <a:latin typeface="Times New Roman"/>
              <a:cs typeface="Times New Roman"/>
            </a:endParaRPr>
          </a:p>
        </p:txBody>
      </p:sp>
      <p:sp>
        <p:nvSpPr>
          <p:cNvPr id="19" name="object 19"/>
          <p:cNvSpPr txBox="1"/>
          <p:nvPr/>
        </p:nvSpPr>
        <p:spPr>
          <a:xfrm>
            <a:off x="2087372" y="829817"/>
            <a:ext cx="94615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of</a:t>
            </a:r>
            <a:r>
              <a:rPr sz="1600" spc="-45" dirty="0">
                <a:latin typeface="Times New Roman"/>
                <a:cs typeface="Times New Roman"/>
              </a:rPr>
              <a:t> </a:t>
            </a:r>
            <a:r>
              <a:rPr sz="1600" spc="-5" dirty="0">
                <a:latin typeface="Times New Roman"/>
                <a:cs typeface="Times New Roman"/>
              </a:rPr>
              <a:t>observer</a:t>
            </a:r>
            <a:endParaRPr sz="1600">
              <a:latin typeface="Times New Roman"/>
              <a:cs typeface="Times New Roman"/>
            </a:endParaRPr>
          </a:p>
        </p:txBody>
      </p:sp>
      <p:sp>
        <p:nvSpPr>
          <p:cNvPr id="20" name="object 20"/>
          <p:cNvSpPr txBox="1"/>
          <p:nvPr/>
        </p:nvSpPr>
        <p:spPr>
          <a:xfrm>
            <a:off x="993444" y="255523"/>
            <a:ext cx="17208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N</a:t>
            </a:r>
            <a:endParaRPr sz="1600">
              <a:latin typeface="Times New Roman"/>
              <a:cs typeface="Times New Roman"/>
            </a:endParaRPr>
          </a:p>
        </p:txBody>
      </p:sp>
      <p:grpSp>
        <p:nvGrpSpPr>
          <p:cNvPr id="21" name="object 21"/>
          <p:cNvGrpSpPr/>
          <p:nvPr/>
        </p:nvGrpSpPr>
        <p:grpSpPr>
          <a:xfrm>
            <a:off x="3264408" y="836612"/>
            <a:ext cx="2680970" cy="917575"/>
            <a:chOff x="3264408" y="836612"/>
            <a:chExt cx="2680970" cy="917575"/>
          </a:xfrm>
        </p:grpSpPr>
        <p:sp>
          <p:nvSpPr>
            <p:cNvPr id="22" name="object 22"/>
            <p:cNvSpPr/>
            <p:nvPr/>
          </p:nvSpPr>
          <p:spPr>
            <a:xfrm>
              <a:off x="4953762" y="915161"/>
              <a:ext cx="731520" cy="731520"/>
            </a:xfrm>
            <a:custGeom>
              <a:avLst/>
              <a:gdLst/>
              <a:ahLst/>
              <a:cxnLst/>
              <a:rect l="l" t="t" r="r" b="b"/>
              <a:pathLst>
                <a:path w="731520" h="731519">
                  <a:moveTo>
                    <a:pt x="0" y="365760"/>
                  </a:moveTo>
                  <a:lnTo>
                    <a:pt x="2848" y="319869"/>
                  </a:lnTo>
                  <a:lnTo>
                    <a:pt x="11167" y="275682"/>
                  </a:lnTo>
                  <a:lnTo>
                    <a:pt x="24613" y="233542"/>
                  </a:lnTo>
                  <a:lnTo>
                    <a:pt x="42844" y="193790"/>
                  </a:lnTo>
                  <a:lnTo>
                    <a:pt x="65517" y="156770"/>
                  </a:lnTo>
                  <a:lnTo>
                    <a:pt x="92291" y="122822"/>
                  </a:lnTo>
                  <a:lnTo>
                    <a:pt x="122822" y="92291"/>
                  </a:lnTo>
                  <a:lnTo>
                    <a:pt x="156770" y="65517"/>
                  </a:lnTo>
                  <a:lnTo>
                    <a:pt x="193790" y="42844"/>
                  </a:lnTo>
                  <a:lnTo>
                    <a:pt x="233542" y="24613"/>
                  </a:lnTo>
                  <a:lnTo>
                    <a:pt x="275682" y="11167"/>
                  </a:lnTo>
                  <a:lnTo>
                    <a:pt x="319869" y="2848"/>
                  </a:lnTo>
                  <a:lnTo>
                    <a:pt x="365760" y="0"/>
                  </a:lnTo>
                  <a:lnTo>
                    <a:pt x="411650" y="2848"/>
                  </a:lnTo>
                  <a:lnTo>
                    <a:pt x="455837" y="11167"/>
                  </a:lnTo>
                  <a:lnTo>
                    <a:pt x="497977" y="24613"/>
                  </a:lnTo>
                  <a:lnTo>
                    <a:pt x="537729" y="42844"/>
                  </a:lnTo>
                  <a:lnTo>
                    <a:pt x="574749" y="65517"/>
                  </a:lnTo>
                  <a:lnTo>
                    <a:pt x="608697" y="92291"/>
                  </a:lnTo>
                  <a:lnTo>
                    <a:pt x="639228" y="122822"/>
                  </a:lnTo>
                  <a:lnTo>
                    <a:pt x="666002" y="156770"/>
                  </a:lnTo>
                  <a:lnTo>
                    <a:pt x="688675" y="193790"/>
                  </a:lnTo>
                  <a:lnTo>
                    <a:pt x="706906" y="233542"/>
                  </a:lnTo>
                  <a:lnTo>
                    <a:pt x="720352" y="275682"/>
                  </a:lnTo>
                  <a:lnTo>
                    <a:pt x="728671" y="319869"/>
                  </a:lnTo>
                  <a:lnTo>
                    <a:pt x="731520" y="365760"/>
                  </a:lnTo>
                  <a:lnTo>
                    <a:pt x="728671" y="411650"/>
                  </a:lnTo>
                  <a:lnTo>
                    <a:pt x="720352" y="455837"/>
                  </a:lnTo>
                  <a:lnTo>
                    <a:pt x="706906" y="497977"/>
                  </a:lnTo>
                  <a:lnTo>
                    <a:pt x="688675" y="537729"/>
                  </a:lnTo>
                  <a:lnTo>
                    <a:pt x="666002" y="574749"/>
                  </a:lnTo>
                  <a:lnTo>
                    <a:pt x="639228" y="608697"/>
                  </a:lnTo>
                  <a:lnTo>
                    <a:pt x="608697" y="639228"/>
                  </a:lnTo>
                  <a:lnTo>
                    <a:pt x="574749" y="666002"/>
                  </a:lnTo>
                  <a:lnTo>
                    <a:pt x="537729" y="688675"/>
                  </a:lnTo>
                  <a:lnTo>
                    <a:pt x="497977" y="706906"/>
                  </a:lnTo>
                  <a:lnTo>
                    <a:pt x="455837" y="720352"/>
                  </a:lnTo>
                  <a:lnTo>
                    <a:pt x="411650" y="728671"/>
                  </a:lnTo>
                  <a:lnTo>
                    <a:pt x="365760" y="731520"/>
                  </a:lnTo>
                  <a:lnTo>
                    <a:pt x="319869" y="728671"/>
                  </a:lnTo>
                  <a:lnTo>
                    <a:pt x="275682" y="720352"/>
                  </a:lnTo>
                  <a:lnTo>
                    <a:pt x="233542" y="706906"/>
                  </a:lnTo>
                  <a:lnTo>
                    <a:pt x="193790" y="688675"/>
                  </a:lnTo>
                  <a:lnTo>
                    <a:pt x="156770" y="666002"/>
                  </a:lnTo>
                  <a:lnTo>
                    <a:pt x="122822" y="639228"/>
                  </a:lnTo>
                  <a:lnTo>
                    <a:pt x="92291" y="608697"/>
                  </a:lnTo>
                  <a:lnTo>
                    <a:pt x="65517" y="574749"/>
                  </a:lnTo>
                  <a:lnTo>
                    <a:pt x="42844" y="537729"/>
                  </a:lnTo>
                  <a:lnTo>
                    <a:pt x="24613" y="497977"/>
                  </a:lnTo>
                  <a:lnTo>
                    <a:pt x="11167" y="455837"/>
                  </a:lnTo>
                  <a:lnTo>
                    <a:pt x="2848" y="411650"/>
                  </a:lnTo>
                  <a:lnTo>
                    <a:pt x="0" y="365760"/>
                  </a:lnTo>
                  <a:close/>
                </a:path>
              </a:pathLst>
            </a:custGeom>
            <a:ln w="25908">
              <a:solidFill>
                <a:srgbClr val="385D89"/>
              </a:solidFill>
            </a:ln>
          </p:spPr>
          <p:txBody>
            <a:bodyPr wrap="square" lIns="0" tIns="0" rIns="0" bIns="0" rtlCol="0"/>
            <a:lstStyle/>
            <a:p>
              <a:endParaRPr/>
            </a:p>
          </p:txBody>
        </p:sp>
        <p:sp>
          <p:nvSpPr>
            <p:cNvPr id="23" name="object 23"/>
            <p:cNvSpPr/>
            <p:nvPr/>
          </p:nvSpPr>
          <p:spPr>
            <a:xfrm>
              <a:off x="5059680" y="1021079"/>
              <a:ext cx="517525" cy="517525"/>
            </a:xfrm>
            <a:custGeom>
              <a:avLst/>
              <a:gdLst/>
              <a:ahLst/>
              <a:cxnLst/>
              <a:rect l="l" t="t" r="r" b="b"/>
              <a:pathLst>
                <a:path w="517525" h="517525">
                  <a:moveTo>
                    <a:pt x="0" y="517525"/>
                  </a:moveTo>
                  <a:lnTo>
                    <a:pt x="517525" y="0"/>
                  </a:lnTo>
                </a:path>
              </a:pathLst>
            </a:custGeom>
            <a:ln w="9144">
              <a:solidFill>
                <a:srgbClr val="497DBA"/>
              </a:solidFill>
            </a:ln>
          </p:spPr>
          <p:txBody>
            <a:bodyPr wrap="square" lIns="0" tIns="0" rIns="0" bIns="0" rtlCol="0"/>
            <a:lstStyle/>
            <a:p>
              <a:endParaRPr/>
            </a:p>
          </p:txBody>
        </p:sp>
        <p:sp>
          <p:nvSpPr>
            <p:cNvPr id="24" name="object 24"/>
            <p:cNvSpPr/>
            <p:nvPr/>
          </p:nvSpPr>
          <p:spPr>
            <a:xfrm>
              <a:off x="4724400" y="838200"/>
              <a:ext cx="1219200" cy="914400"/>
            </a:xfrm>
            <a:custGeom>
              <a:avLst/>
              <a:gdLst/>
              <a:ahLst/>
              <a:cxnLst/>
              <a:rect l="l" t="t" r="r" b="b"/>
              <a:pathLst>
                <a:path w="1219200" h="914400">
                  <a:moveTo>
                    <a:pt x="0" y="0"/>
                  </a:moveTo>
                  <a:lnTo>
                    <a:pt x="1219200" y="914400"/>
                  </a:lnTo>
                </a:path>
              </a:pathLst>
            </a:custGeom>
            <a:ln w="3175">
              <a:solidFill>
                <a:srgbClr val="497DBA"/>
              </a:solidFill>
              <a:prstDash val="sysDot"/>
            </a:ln>
          </p:spPr>
          <p:txBody>
            <a:bodyPr wrap="square" lIns="0" tIns="0" rIns="0" bIns="0" rtlCol="0"/>
            <a:lstStyle/>
            <a:p>
              <a:endParaRPr/>
            </a:p>
          </p:txBody>
        </p:sp>
        <p:pic>
          <p:nvPicPr>
            <p:cNvPr id="25" name="object 25"/>
            <p:cNvPicPr/>
            <p:nvPr/>
          </p:nvPicPr>
          <p:blipFill>
            <a:blip r:embed="rId3" cstate="print"/>
            <a:stretch>
              <a:fillRect/>
            </a:stretch>
          </p:blipFill>
          <p:spPr>
            <a:xfrm>
              <a:off x="3264408" y="1207008"/>
              <a:ext cx="208787" cy="208787"/>
            </a:xfrm>
            <a:prstGeom prst="rect">
              <a:avLst/>
            </a:prstGeom>
          </p:spPr>
        </p:pic>
        <p:sp>
          <p:nvSpPr>
            <p:cNvPr id="26" name="object 26"/>
            <p:cNvSpPr/>
            <p:nvPr/>
          </p:nvSpPr>
          <p:spPr>
            <a:xfrm>
              <a:off x="3459480" y="1296923"/>
              <a:ext cx="1875155" cy="14604"/>
            </a:xfrm>
            <a:custGeom>
              <a:avLst/>
              <a:gdLst/>
              <a:ahLst/>
              <a:cxnLst/>
              <a:rect l="l" t="t" r="r" b="b"/>
              <a:pathLst>
                <a:path w="1875154" h="14605">
                  <a:moveTo>
                    <a:pt x="1874774" y="0"/>
                  </a:moveTo>
                  <a:lnTo>
                    <a:pt x="0" y="14224"/>
                  </a:lnTo>
                </a:path>
              </a:pathLst>
            </a:custGeom>
            <a:ln w="9144">
              <a:solidFill>
                <a:srgbClr val="497DBA"/>
              </a:solidFill>
            </a:ln>
          </p:spPr>
          <p:txBody>
            <a:bodyPr wrap="square" lIns="0" tIns="0" rIns="0" bIns="0" rtlCol="0"/>
            <a:lstStyle/>
            <a:p>
              <a:endParaRPr/>
            </a:p>
          </p:txBody>
        </p:sp>
        <p:pic>
          <p:nvPicPr>
            <p:cNvPr id="27" name="object 27"/>
            <p:cNvPicPr/>
            <p:nvPr/>
          </p:nvPicPr>
          <p:blipFill>
            <a:blip r:embed="rId4" cstate="print"/>
            <a:stretch>
              <a:fillRect/>
            </a:stretch>
          </p:blipFill>
          <p:spPr>
            <a:xfrm>
              <a:off x="5122164" y="1289304"/>
              <a:ext cx="64008" cy="163068"/>
            </a:xfrm>
            <a:prstGeom prst="rect">
              <a:avLst/>
            </a:prstGeom>
          </p:spPr>
        </p:pic>
      </p:grpSp>
      <p:sp>
        <p:nvSpPr>
          <p:cNvPr id="28" name="object 28"/>
          <p:cNvSpPr txBox="1"/>
          <p:nvPr/>
        </p:nvSpPr>
        <p:spPr>
          <a:xfrm>
            <a:off x="4968377" y="1249953"/>
            <a:ext cx="145415" cy="295910"/>
          </a:xfrm>
          <a:prstGeom prst="rect">
            <a:avLst/>
          </a:prstGeom>
        </p:spPr>
        <p:txBody>
          <a:bodyPr vert="horz" wrap="square" lIns="0" tIns="15875" rIns="0" bIns="0" rtlCol="0">
            <a:spAutoFit/>
          </a:bodyPr>
          <a:lstStyle/>
          <a:p>
            <a:pPr marL="12700">
              <a:lnSpc>
                <a:spcPct val="100000"/>
              </a:lnSpc>
              <a:spcBef>
                <a:spcPts val="125"/>
              </a:spcBef>
            </a:pPr>
            <a:r>
              <a:rPr sz="1750" spc="75" dirty="0">
                <a:latin typeface="Symbol"/>
                <a:cs typeface="Symbol"/>
              </a:rPr>
              <a:t></a:t>
            </a:r>
            <a:endParaRPr sz="1750">
              <a:latin typeface="Symbol"/>
              <a:cs typeface="Symbol"/>
            </a:endParaRPr>
          </a:p>
        </p:txBody>
      </p:sp>
      <p:sp>
        <p:nvSpPr>
          <p:cNvPr id="29" name="object 29"/>
          <p:cNvSpPr txBox="1"/>
          <p:nvPr/>
        </p:nvSpPr>
        <p:spPr>
          <a:xfrm>
            <a:off x="4575175" y="560578"/>
            <a:ext cx="17208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N</a:t>
            </a:r>
            <a:endParaRPr sz="1600">
              <a:latin typeface="Times New Roman"/>
              <a:cs typeface="Times New Roman"/>
            </a:endParaRPr>
          </a:p>
        </p:txBody>
      </p:sp>
      <p:sp>
        <p:nvSpPr>
          <p:cNvPr id="30" name="object 30"/>
          <p:cNvSpPr/>
          <p:nvPr/>
        </p:nvSpPr>
        <p:spPr>
          <a:xfrm>
            <a:off x="5328030" y="607568"/>
            <a:ext cx="179705" cy="459740"/>
          </a:xfrm>
          <a:custGeom>
            <a:avLst/>
            <a:gdLst/>
            <a:ahLst/>
            <a:cxnLst/>
            <a:rect l="l" t="t" r="r" b="b"/>
            <a:pathLst>
              <a:path w="179704" h="459740">
                <a:moveTo>
                  <a:pt x="89662" y="382016"/>
                </a:moveTo>
                <a:lnTo>
                  <a:pt x="85725" y="382270"/>
                </a:lnTo>
                <a:lnTo>
                  <a:pt x="81026" y="387477"/>
                </a:lnTo>
                <a:lnTo>
                  <a:pt x="81280" y="391541"/>
                </a:lnTo>
                <a:lnTo>
                  <a:pt x="83947" y="393827"/>
                </a:lnTo>
                <a:lnTo>
                  <a:pt x="158369" y="459232"/>
                </a:lnTo>
                <a:lnTo>
                  <a:pt x="160443" y="449326"/>
                </a:lnTo>
                <a:lnTo>
                  <a:pt x="148336" y="449326"/>
                </a:lnTo>
                <a:lnTo>
                  <a:pt x="140902" y="427013"/>
                </a:lnTo>
                <a:lnTo>
                  <a:pt x="92329" y="384302"/>
                </a:lnTo>
                <a:lnTo>
                  <a:pt x="89662" y="382016"/>
                </a:lnTo>
                <a:close/>
              </a:path>
              <a:path w="179704" h="459740">
                <a:moveTo>
                  <a:pt x="140902" y="427013"/>
                </a:moveTo>
                <a:lnTo>
                  <a:pt x="148336" y="449326"/>
                </a:lnTo>
                <a:lnTo>
                  <a:pt x="158138" y="446024"/>
                </a:lnTo>
                <a:lnTo>
                  <a:pt x="148209" y="446024"/>
                </a:lnTo>
                <a:lnTo>
                  <a:pt x="150429" y="435390"/>
                </a:lnTo>
                <a:lnTo>
                  <a:pt x="140902" y="427013"/>
                </a:lnTo>
                <a:close/>
              </a:path>
              <a:path w="179704" h="459740">
                <a:moveTo>
                  <a:pt x="170307" y="354076"/>
                </a:moveTo>
                <a:lnTo>
                  <a:pt x="167005" y="356235"/>
                </a:lnTo>
                <a:lnTo>
                  <a:pt x="166243" y="359664"/>
                </a:lnTo>
                <a:lnTo>
                  <a:pt x="153002" y="423071"/>
                </a:lnTo>
                <a:lnTo>
                  <a:pt x="160401" y="445262"/>
                </a:lnTo>
                <a:lnTo>
                  <a:pt x="148336" y="449326"/>
                </a:lnTo>
                <a:lnTo>
                  <a:pt x="160443" y="449326"/>
                </a:lnTo>
                <a:lnTo>
                  <a:pt x="178689" y="362204"/>
                </a:lnTo>
                <a:lnTo>
                  <a:pt x="179451" y="358775"/>
                </a:lnTo>
                <a:lnTo>
                  <a:pt x="177165" y="355473"/>
                </a:lnTo>
                <a:lnTo>
                  <a:pt x="173736" y="354711"/>
                </a:lnTo>
                <a:lnTo>
                  <a:pt x="170307" y="354076"/>
                </a:lnTo>
                <a:close/>
              </a:path>
              <a:path w="179704" h="459740">
                <a:moveTo>
                  <a:pt x="150429" y="435390"/>
                </a:moveTo>
                <a:lnTo>
                  <a:pt x="148209" y="446024"/>
                </a:lnTo>
                <a:lnTo>
                  <a:pt x="158623" y="442595"/>
                </a:lnTo>
                <a:lnTo>
                  <a:pt x="150429" y="435390"/>
                </a:lnTo>
                <a:close/>
              </a:path>
              <a:path w="179704" h="459740">
                <a:moveTo>
                  <a:pt x="153002" y="423071"/>
                </a:moveTo>
                <a:lnTo>
                  <a:pt x="150429" y="435390"/>
                </a:lnTo>
                <a:lnTo>
                  <a:pt x="158623" y="442595"/>
                </a:lnTo>
                <a:lnTo>
                  <a:pt x="148209" y="446024"/>
                </a:lnTo>
                <a:lnTo>
                  <a:pt x="158138" y="446024"/>
                </a:lnTo>
                <a:lnTo>
                  <a:pt x="160401" y="445262"/>
                </a:lnTo>
                <a:lnTo>
                  <a:pt x="153002" y="423071"/>
                </a:lnTo>
                <a:close/>
              </a:path>
              <a:path w="179704" h="459740">
                <a:moveTo>
                  <a:pt x="11938" y="0"/>
                </a:moveTo>
                <a:lnTo>
                  <a:pt x="0" y="4064"/>
                </a:lnTo>
                <a:lnTo>
                  <a:pt x="140902" y="427013"/>
                </a:lnTo>
                <a:lnTo>
                  <a:pt x="150429" y="435390"/>
                </a:lnTo>
                <a:lnTo>
                  <a:pt x="153002" y="423071"/>
                </a:lnTo>
                <a:lnTo>
                  <a:pt x="11938" y="0"/>
                </a:lnTo>
                <a:close/>
              </a:path>
            </a:pathLst>
          </a:custGeom>
          <a:solidFill>
            <a:srgbClr val="497DBA"/>
          </a:solidFill>
        </p:spPr>
        <p:txBody>
          <a:bodyPr wrap="square" lIns="0" tIns="0" rIns="0" bIns="0" rtlCol="0"/>
          <a:lstStyle/>
          <a:p>
            <a:endParaRPr/>
          </a:p>
        </p:txBody>
      </p:sp>
      <p:sp>
        <p:nvSpPr>
          <p:cNvPr id="31" name="object 31"/>
          <p:cNvSpPr txBox="1"/>
          <p:nvPr/>
        </p:nvSpPr>
        <p:spPr>
          <a:xfrm>
            <a:off x="5321553" y="374649"/>
            <a:ext cx="136588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Equatorial</a:t>
            </a:r>
            <a:r>
              <a:rPr sz="1600" spc="-15" dirty="0">
                <a:latin typeface="Times New Roman"/>
                <a:cs typeface="Times New Roman"/>
              </a:rPr>
              <a:t> </a:t>
            </a:r>
            <a:r>
              <a:rPr sz="1600" spc="-5" dirty="0">
                <a:latin typeface="Times New Roman"/>
                <a:cs typeface="Times New Roman"/>
              </a:rPr>
              <a:t>plane</a:t>
            </a:r>
            <a:endParaRPr sz="1600">
              <a:latin typeface="Times New Roman"/>
              <a:cs typeface="Times New Roman"/>
            </a:endParaRPr>
          </a:p>
        </p:txBody>
      </p:sp>
      <p:sp>
        <p:nvSpPr>
          <p:cNvPr id="35" name="object 35"/>
          <p:cNvSpPr txBox="1"/>
          <p:nvPr/>
        </p:nvSpPr>
        <p:spPr>
          <a:xfrm>
            <a:off x="8326373" y="6445541"/>
            <a:ext cx="281940" cy="196215"/>
          </a:xfrm>
          <a:prstGeom prst="rect">
            <a:avLst/>
          </a:prstGeom>
        </p:spPr>
        <p:txBody>
          <a:bodyPr vert="horz" wrap="square" lIns="0" tIns="0" rIns="0" bIns="0" rtlCol="0">
            <a:spAutoFit/>
          </a:bodyPr>
          <a:lstStyle/>
          <a:p>
            <a:pPr marL="12700">
              <a:lnSpc>
                <a:spcPts val="1430"/>
              </a:lnSpc>
            </a:pPr>
            <a:r>
              <a:rPr sz="1200" dirty="0">
                <a:solidFill>
                  <a:srgbClr val="888888"/>
                </a:solidFill>
                <a:latin typeface="Arial MT"/>
                <a:cs typeface="Arial MT"/>
              </a:rPr>
              <a:t>160</a:t>
            </a:r>
            <a:endParaRPr sz="1200">
              <a:latin typeface="Arial MT"/>
              <a:cs typeface="Arial MT"/>
            </a:endParaRPr>
          </a:p>
        </p:txBody>
      </p:sp>
      <p:sp>
        <p:nvSpPr>
          <p:cNvPr id="32" name="object 32"/>
          <p:cNvSpPr txBox="1"/>
          <p:nvPr/>
        </p:nvSpPr>
        <p:spPr>
          <a:xfrm>
            <a:off x="3233673" y="1365630"/>
            <a:ext cx="3416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Sun</a:t>
            </a:r>
            <a:endParaRPr sz="1600">
              <a:latin typeface="Times New Roman"/>
              <a:cs typeface="Times New Roman"/>
            </a:endParaRPr>
          </a:p>
        </p:txBody>
      </p:sp>
      <p:sp>
        <p:nvSpPr>
          <p:cNvPr id="33" name="object 33"/>
          <p:cNvSpPr txBox="1"/>
          <p:nvPr/>
        </p:nvSpPr>
        <p:spPr>
          <a:xfrm>
            <a:off x="4846573" y="1599740"/>
            <a:ext cx="1963420" cy="758825"/>
          </a:xfrm>
          <a:prstGeom prst="rect">
            <a:avLst/>
          </a:prstGeom>
        </p:spPr>
        <p:txBody>
          <a:bodyPr vert="horz" wrap="square" lIns="0" tIns="115570" rIns="0" bIns="0" rtlCol="0">
            <a:spAutoFit/>
          </a:bodyPr>
          <a:lstStyle/>
          <a:p>
            <a:pPr marL="388620" algn="ctr">
              <a:lnSpc>
                <a:spcPct val="100000"/>
              </a:lnSpc>
              <a:spcBef>
                <a:spcPts val="910"/>
              </a:spcBef>
            </a:pPr>
            <a:r>
              <a:rPr sz="1600" spc="-5" dirty="0">
                <a:latin typeface="Times New Roman"/>
                <a:cs typeface="Times New Roman"/>
              </a:rPr>
              <a:t>S</a:t>
            </a:r>
            <a:endParaRPr sz="1600">
              <a:latin typeface="Times New Roman"/>
              <a:cs typeface="Times New Roman"/>
            </a:endParaRPr>
          </a:p>
          <a:p>
            <a:pPr marL="38100">
              <a:lnSpc>
                <a:spcPct val="100000"/>
              </a:lnSpc>
              <a:spcBef>
                <a:spcPts val="935"/>
              </a:spcBef>
            </a:pPr>
            <a:r>
              <a:rPr sz="1600" spc="-5" dirty="0">
                <a:latin typeface="Times New Roman"/>
                <a:cs typeface="Times New Roman"/>
              </a:rPr>
              <a:t>(b)</a:t>
            </a:r>
            <a:r>
              <a:rPr sz="1600" spc="5" dirty="0">
                <a:latin typeface="Times New Roman"/>
                <a:cs typeface="Times New Roman"/>
              </a:rPr>
              <a:t> </a:t>
            </a:r>
            <a:r>
              <a:rPr sz="1600" spc="-5" dirty="0">
                <a:latin typeface="Times New Roman"/>
                <a:cs typeface="Times New Roman"/>
              </a:rPr>
              <a:t>Declination</a:t>
            </a:r>
            <a:r>
              <a:rPr sz="1600" spc="10" dirty="0">
                <a:latin typeface="Times New Roman"/>
                <a:cs typeface="Times New Roman"/>
              </a:rPr>
              <a:t> </a:t>
            </a:r>
            <a:r>
              <a:rPr sz="1600" spc="-10" dirty="0">
                <a:latin typeface="Times New Roman"/>
                <a:cs typeface="Times New Roman"/>
              </a:rPr>
              <a:t>angle,</a:t>
            </a:r>
            <a:r>
              <a:rPr sz="2625" spc="-15" baseline="-6349" dirty="0">
                <a:latin typeface="Symbol"/>
                <a:cs typeface="Symbol"/>
              </a:rPr>
              <a:t></a:t>
            </a:r>
            <a:endParaRPr sz="2625" baseline="-6349">
              <a:latin typeface="Symbol"/>
              <a:cs typeface="Symbol"/>
            </a:endParaRPr>
          </a:p>
        </p:txBody>
      </p:sp>
      <p:sp>
        <p:nvSpPr>
          <p:cNvPr id="34" name="object 34"/>
          <p:cNvSpPr txBox="1"/>
          <p:nvPr/>
        </p:nvSpPr>
        <p:spPr>
          <a:xfrm>
            <a:off x="62890" y="2356230"/>
            <a:ext cx="9004935" cy="4064635"/>
          </a:xfrm>
          <a:prstGeom prst="rect">
            <a:avLst/>
          </a:prstGeom>
        </p:spPr>
        <p:txBody>
          <a:bodyPr vert="horz" wrap="square" lIns="0" tIns="12065" rIns="0" bIns="0" rtlCol="0">
            <a:spAutoFit/>
          </a:bodyPr>
          <a:lstStyle/>
          <a:p>
            <a:pPr marL="1019175">
              <a:lnSpc>
                <a:spcPts val="1689"/>
              </a:lnSpc>
              <a:spcBef>
                <a:spcPts val="95"/>
              </a:spcBef>
            </a:pPr>
            <a:r>
              <a:rPr sz="1600" spc="-5" dirty="0">
                <a:latin typeface="Times New Roman"/>
                <a:cs typeface="Times New Roman"/>
              </a:rPr>
              <a:t>S</a:t>
            </a:r>
            <a:endParaRPr sz="1600">
              <a:latin typeface="Times New Roman"/>
              <a:cs typeface="Times New Roman"/>
            </a:endParaRPr>
          </a:p>
          <a:p>
            <a:pPr marL="629920">
              <a:lnSpc>
                <a:spcPts val="1689"/>
              </a:lnSpc>
            </a:pPr>
            <a:r>
              <a:rPr sz="1600" spc="-5" dirty="0">
                <a:latin typeface="Times New Roman"/>
                <a:cs typeface="Times New Roman"/>
              </a:rPr>
              <a:t>(a)</a:t>
            </a:r>
            <a:r>
              <a:rPr sz="1600" spc="-20" dirty="0">
                <a:latin typeface="Times New Roman"/>
                <a:cs typeface="Times New Roman"/>
              </a:rPr>
              <a:t> </a:t>
            </a:r>
            <a:r>
              <a:rPr sz="1600" spc="-5" dirty="0">
                <a:latin typeface="Times New Roman"/>
                <a:cs typeface="Times New Roman"/>
              </a:rPr>
              <a:t>Latitude</a:t>
            </a:r>
            <a:endParaRPr sz="1600">
              <a:latin typeface="Times New Roman"/>
              <a:cs typeface="Times New Roman"/>
            </a:endParaRPr>
          </a:p>
          <a:p>
            <a:pPr marL="434340" indent="-422275" algn="just">
              <a:lnSpc>
                <a:spcPct val="100000"/>
              </a:lnSpc>
              <a:spcBef>
                <a:spcPts val="820"/>
              </a:spcBef>
              <a:buAutoNum type="alphaLcParenBoth"/>
              <a:tabLst>
                <a:tab pos="434975" algn="l"/>
              </a:tabLst>
            </a:pPr>
            <a:r>
              <a:rPr sz="2000" i="1" dirty="0">
                <a:latin typeface="Times New Roman"/>
                <a:cs typeface="Times New Roman"/>
              </a:rPr>
              <a:t>L</a:t>
            </a:r>
            <a:r>
              <a:rPr sz="2000" i="1" spc="5" dirty="0">
                <a:latin typeface="Times New Roman"/>
                <a:cs typeface="Times New Roman"/>
              </a:rPr>
              <a:t>a</a:t>
            </a:r>
            <a:r>
              <a:rPr sz="2000" i="1" dirty="0">
                <a:latin typeface="Times New Roman"/>
                <a:cs typeface="Times New Roman"/>
              </a:rPr>
              <a:t>t</a:t>
            </a:r>
            <a:r>
              <a:rPr sz="2000" i="1" spc="-10" dirty="0">
                <a:latin typeface="Times New Roman"/>
                <a:cs typeface="Times New Roman"/>
              </a:rPr>
              <a:t>i</a:t>
            </a:r>
            <a:r>
              <a:rPr sz="2000" i="1" dirty="0">
                <a:latin typeface="Times New Roman"/>
                <a:cs typeface="Times New Roman"/>
              </a:rPr>
              <a:t>tude</a:t>
            </a:r>
            <a:r>
              <a:rPr sz="2000" i="1" spc="-30" dirty="0">
                <a:latin typeface="Times New Roman"/>
                <a:cs typeface="Times New Roman"/>
              </a:rPr>
              <a:t> </a:t>
            </a:r>
            <a:r>
              <a:rPr sz="2000" i="1" dirty="0">
                <a:latin typeface="Times New Roman"/>
                <a:cs typeface="Times New Roman"/>
              </a:rPr>
              <a:t>a</a:t>
            </a:r>
            <a:r>
              <a:rPr sz="2000" i="1" spc="10" dirty="0">
                <a:latin typeface="Times New Roman"/>
                <a:cs typeface="Times New Roman"/>
              </a:rPr>
              <a:t>n</a:t>
            </a:r>
            <a:r>
              <a:rPr sz="2000" i="1" dirty="0">
                <a:latin typeface="Times New Roman"/>
                <a:cs typeface="Times New Roman"/>
              </a:rPr>
              <a:t>gle</a:t>
            </a:r>
            <a:r>
              <a:rPr sz="2000" i="1" spc="-35" dirty="0">
                <a:latin typeface="Times New Roman"/>
                <a:cs typeface="Times New Roman"/>
              </a:rPr>
              <a:t> </a:t>
            </a:r>
            <a:r>
              <a:rPr sz="2000" i="1" spc="-235" dirty="0">
                <a:latin typeface="Times New Roman"/>
                <a:cs typeface="Times New Roman"/>
              </a:rPr>
              <a:t>(</a:t>
            </a:r>
            <a:r>
              <a:rPr sz="2400" spc="292" baseline="3472" dirty="0">
                <a:latin typeface="Symbol"/>
                <a:cs typeface="Symbol"/>
              </a:rPr>
              <a:t></a:t>
            </a:r>
            <a:r>
              <a:rPr sz="2400" spc="-300" baseline="3472" dirty="0">
                <a:latin typeface="Times New Roman"/>
                <a:cs typeface="Times New Roman"/>
              </a:rPr>
              <a:t> </a:t>
            </a:r>
            <a:r>
              <a:rPr sz="2000" i="1" spc="-20" dirty="0">
                <a:latin typeface="Times New Roman"/>
                <a:cs typeface="Times New Roman"/>
              </a:rPr>
              <a:t>)</a:t>
            </a:r>
            <a:r>
              <a:rPr sz="2000" i="1" dirty="0">
                <a:latin typeface="Times New Roman"/>
                <a:cs typeface="Times New Roman"/>
              </a:rPr>
              <a:t>:-</a:t>
            </a:r>
            <a:endParaRPr sz="2000">
              <a:latin typeface="Times New Roman"/>
              <a:cs typeface="Times New Roman"/>
            </a:endParaRPr>
          </a:p>
          <a:p>
            <a:pPr marL="12700" marR="5715" indent="758825" algn="just">
              <a:lnSpc>
                <a:spcPct val="150000"/>
              </a:lnSpc>
            </a:pPr>
            <a:r>
              <a:rPr sz="2000" spc="-5" dirty="0">
                <a:latin typeface="Times New Roman"/>
                <a:cs typeface="Times New Roman"/>
              </a:rPr>
              <a:t>The latitude of </a:t>
            </a:r>
            <a:r>
              <a:rPr sz="2000" dirty="0">
                <a:latin typeface="Times New Roman"/>
                <a:cs typeface="Times New Roman"/>
              </a:rPr>
              <a:t>a </a:t>
            </a:r>
            <a:r>
              <a:rPr sz="2000" spc="-5" dirty="0">
                <a:latin typeface="Times New Roman"/>
                <a:cs typeface="Times New Roman"/>
              </a:rPr>
              <a:t>location </a:t>
            </a:r>
            <a:r>
              <a:rPr sz="2000" dirty="0">
                <a:latin typeface="Times New Roman"/>
                <a:cs typeface="Times New Roman"/>
              </a:rPr>
              <a:t>on </a:t>
            </a:r>
            <a:r>
              <a:rPr sz="2000" spc="-5" dirty="0">
                <a:latin typeface="Times New Roman"/>
                <a:cs typeface="Times New Roman"/>
              </a:rPr>
              <a:t>the </a:t>
            </a:r>
            <a:r>
              <a:rPr sz="2000" spc="-20" dirty="0">
                <a:latin typeface="Times New Roman"/>
                <a:cs typeface="Times New Roman"/>
              </a:rPr>
              <a:t>earth’s </a:t>
            </a:r>
            <a:r>
              <a:rPr sz="2000" spc="-5" dirty="0">
                <a:latin typeface="Times New Roman"/>
                <a:cs typeface="Times New Roman"/>
              </a:rPr>
              <a:t>surface is </a:t>
            </a:r>
            <a:r>
              <a:rPr sz="2000" spc="-10" dirty="0">
                <a:latin typeface="Times New Roman"/>
                <a:cs typeface="Times New Roman"/>
              </a:rPr>
              <a:t>the </a:t>
            </a:r>
            <a:r>
              <a:rPr sz="2000" dirty="0">
                <a:latin typeface="Times New Roman"/>
                <a:cs typeface="Times New Roman"/>
              </a:rPr>
              <a:t>angle </a:t>
            </a:r>
            <a:r>
              <a:rPr sz="2000" spc="-5" dirty="0">
                <a:latin typeface="Times New Roman"/>
                <a:cs typeface="Times New Roman"/>
              </a:rPr>
              <a:t>made by </a:t>
            </a:r>
            <a:r>
              <a:rPr sz="2000" dirty="0">
                <a:latin typeface="Times New Roman"/>
                <a:cs typeface="Times New Roman"/>
              </a:rPr>
              <a:t>a radial </a:t>
            </a:r>
            <a:r>
              <a:rPr sz="2000" spc="-5" dirty="0">
                <a:latin typeface="Times New Roman"/>
                <a:cs typeface="Times New Roman"/>
              </a:rPr>
              <a:t>line </a:t>
            </a:r>
            <a:r>
              <a:rPr sz="2000" spc="-484" dirty="0">
                <a:latin typeface="Times New Roman"/>
                <a:cs typeface="Times New Roman"/>
              </a:rPr>
              <a:t> </a:t>
            </a:r>
            <a:r>
              <a:rPr sz="2000" spc="-5" dirty="0">
                <a:latin typeface="Times New Roman"/>
                <a:cs typeface="Times New Roman"/>
              </a:rPr>
              <a:t>joining the given location </a:t>
            </a:r>
            <a:r>
              <a:rPr sz="2000" spc="-10" dirty="0">
                <a:latin typeface="Times New Roman"/>
                <a:cs typeface="Times New Roman"/>
              </a:rPr>
              <a:t>to </a:t>
            </a:r>
            <a:r>
              <a:rPr sz="2000" dirty="0">
                <a:latin typeface="Times New Roman"/>
                <a:cs typeface="Times New Roman"/>
              </a:rPr>
              <a:t>the centre </a:t>
            </a:r>
            <a:r>
              <a:rPr sz="2000" spc="-5" dirty="0">
                <a:latin typeface="Times New Roman"/>
                <a:cs typeface="Times New Roman"/>
              </a:rPr>
              <a:t>of the earth with </a:t>
            </a:r>
            <a:r>
              <a:rPr sz="2000" spc="-10" dirty="0">
                <a:latin typeface="Times New Roman"/>
                <a:cs typeface="Times New Roman"/>
              </a:rPr>
              <a:t>its </a:t>
            </a:r>
            <a:r>
              <a:rPr sz="2000" spc="-5" dirty="0">
                <a:latin typeface="Times New Roman"/>
                <a:cs typeface="Times New Roman"/>
              </a:rPr>
              <a:t>projection on </a:t>
            </a:r>
            <a:r>
              <a:rPr sz="2000" dirty="0">
                <a:latin typeface="Times New Roman"/>
                <a:cs typeface="Times New Roman"/>
              </a:rPr>
              <a:t>the </a:t>
            </a:r>
            <a:r>
              <a:rPr sz="2000" spc="-5" dirty="0">
                <a:latin typeface="Times New Roman"/>
                <a:cs typeface="Times New Roman"/>
              </a:rPr>
              <a:t>equator </a:t>
            </a:r>
            <a:r>
              <a:rPr sz="2000" dirty="0">
                <a:latin typeface="Times New Roman"/>
                <a:cs typeface="Times New Roman"/>
              </a:rPr>
              <a:t> plane.</a:t>
            </a:r>
            <a:r>
              <a:rPr sz="2000" spc="-20" dirty="0">
                <a:latin typeface="Times New Roman"/>
                <a:cs typeface="Times New Roman"/>
              </a:rPr>
              <a:t> </a:t>
            </a:r>
            <a:r>
              <a:rPr sz="2000" dirty="0">
                <a:latin typeface="Times New Roman"/>
                <a:cs typeface="Times New Roman"/>
              </a:rPr>
              <a:t>It</a:t>
            </a:r>
            <a:r>
              <a:rPr sz="2000" spc="-25" dirty="0">
                <a:latin typeface="Times New Roman"/>
                <a:cs typeface="Times New Roman"/>
              </a:rPr>
              <a:t> </a:t>
            </a:r>
            <a:r>
              <a:rPr sz="2000" spc="-5" dirty="0">
                <a:latin typeface="Times New Roman"/>
                <a:cs typeface="Times New Roman"/>
              </a:rPr>
              <a:t>is</a:t>
            </a:r>
            <a:r>
              <a:rPr sz="2000" spc="5" dirty="0">
                <a:latin typeface="Times New Roman"/>
                <a:cs typeface="Times New Roman"/>
              </a:rPr>
              <a:t> </a:t>
            </a:r>
            <a:r>
              <a:rPr sz="2000" dirty="0">
                <a:latin typeface="Times New Roman"/>
                <a:cs typeface="Times New Roman"/>
              </a:rPr>
              <a:t>positive</a:t>
            </a:r>
            <a:r>
              <a:rPr sz="2000" spc="-45" dirty="0">
                <a:latin typeface="Times New Roman"/>
                <a:cs typeface="Times New Roman"/>
              </a:rPr>
              <a:t> </a:t>
            </a:r>
            <a:r>
              <a:rPr sz="2000" dirty="0">
                <a:latin typeface="Times New Roman"/>
                <a:cs typeface="Times New Roman"/>
              </a:rPr>
              <a:t>for</a:t>
            </a:r>
            <a:r>
              <a:rPr sz="2000" spc="-15" dirty="0">
                <a:latin typeface="Times New Roman"/>
                <a:cs typeface="Times New Roman"/>
              </a:rPr>
              <a:t> </a:t>
            </a:r>
            <a:r>
              <a:rPr sz="2000" dirty="0">
                <a:latin typeface="Times New Roman"/>
                <a:cs typeface="Times New Roman"/>
              </a:rPr>
              <a:t>northern</a:t>
            </a:r>
            <a:r>
              <a:rPr sz="2000" spc="-40" dirty="0">
                <a:latin typeface="Times New Roman"/>
                <a:cs typeface="Times New Roman"/>
              </a:rPr>
              <a:t> </a:t>
            </a:r>
            <a:r>
              <a:rPr sz="2000" dirty="0">
                <a:latin typeface="Times New Roman"/>
                <a:cs typeface="Times New Roman"/>
              </a:rPr>
              <a:t>hemisphere</a:t>
            </a:r>
            <a:r>
              <a:rPr sz="2000" spc="-30" dirty="0">
                <a:latin typeface="Times New Roman"/>
                <a:cs typeface="Times New Roman"/>
              </a:rPr>
              <a:t> </a:t>
            </a:r>
            <a:r>
              <a:rPr sz="2000" dirty="0">
                <a:latin typeface="Times New Roman"/>
                <a:cs typeface="Times New Roman"/>
              </a:rPr>
              <a:t>and negative</a:t>
            </a:r>
            <a:r>
              <a:rPr sz="2000" spc="-30" dirty="0">
                <a:latin typeface="Times New Roman"/>
                <a:cs typeface="Times New Roman"/>
              </a:rPr>
              <a:t> </a:t>
            </a:r>
            <a:r>
              <a:rPr sz="2000" dirty="0">
                <a:latin typeface="Times New Roman"/>
                <a:cs typeface="Times New Roman"/>
              </a:rPr>
              <a:t>for</a:t>
            </a:r>
            <a:r>
              <a:rPr sz="2000" spc="-25" dirty="0">
                <a:latin typeface="Times New Roman"/>
                <a:cs typeface="Times New Roman"/>
              </a:rPr>
              <a:t> </a:t>
            </a:r>
            <a:r>
              <a:rPr sz="2000" dirty="0">
                <a:latin typeface="Times New Roman"/>
                <a:cs typeface="Times New Roman"/>
              </a:rPr>
              <a:t>southern</a:t>
            </a:r>
            <a:r>
              <a:rPr sz="2000" spc="-25" dirty="0">
                <a:latin typeface="Times New Roman"/>
                <a:cs typeface="Times New Roman"/>
              </a:rPr>
              <a:t> </a:t>
            </a:r>
            <a:r>
              <a:rPr sz="2000" dirty="0">
                <a:latin typeface="Times New Roman"/>
                <a:cs typeface="Times New Roman"/>
              </a:rPr>
              <a:t>hemisphere.</a:t>
            </a:r>
            <a:endParaRPr sz="2000">
              <a:latin typeface="Times New Roman"/>
              <a:cs typeface="Times New Roman"/>
            </a:endParaRPr>
          </a:p>
          <a:p>
            <a:pPr marL="434340" indent="-422275" algn="just">
              <a:lnSpc>
                <a:spcPct val="100000"/>
              </a:lnSpc>
              <a:spcBef>
                <a:spcPts val="1200"/>
              </a:spcBef>
              <a:buAutoNum type="alphaLcParenBoth" startAt="2"/>
              <a:tabLst>
                <a:tab pos="434975" algn="l"/>
              </a:tabLst>
            </a:pPr>
            <a:r>
              <a:rPr sz="2000" i="1" spc="-20" dirty="0">
                <a:latin typeface="Times New Roman"/>
                <a:cs typeface="Times New Roman"/>
              </a:rPr>
              <a:t>Declination(</a:t>
            </a:r>
            <a:r>
              <a:rPr sz="1800" spc="-20" dirty="0">
                <a:latin typeface="Symbol"/>
                <a:cs typeface="Symbol"/>
              </a:rPr>
              <a:t></a:t>
            </a:r>
            <a:r>
              <a:rPr sz="1800" spc="310" dirty="0">
                <a:latin typeface="Times New Roman"/>
                <a:cs typeface="Times New Roman"/>
              </a:rPr>
              <a:t> </a:t>
            </a:r>
            <a:r>
              <a:rPr sz="2000" i="1" spc="-10" dirty="0">
                <a:latin typeface="Times New Roman"/>
                <a:cs typeface="Times New Roman"/>
              </a:rPr>
              <a:t>):-</a:t>
            </a:r>
            <a:endParaRPr sz="2000">
              <a:latin typeface="Times New Roman"/>
              <a:cs typeface="Times New Roman"/>
            </a:endParaRPr>
          </a:p>
          <a:p>
            <a:pPr marL="12700" marR="5080" indent="635000" algn="just">
              <a:lnSpc>
                <a:spcPct val="150000"/>
              </a:lnSpc>
            </a:pPr>
            <a:r>
              <a:rPr sz="2000" dirty="0">
                <a:latin typeface="Times New Roman"/>
                <a:cs typeface="Times New Roman"/>
              </a:rPr>
              <a:t>It </a:t>
            </a:r>
            <a:r>
              <a:rPr sz="2000" spc="-10" dirty="0">
                <a:latin typeface="Times New Roman"/>
                <a:cs typeface="Times New Roman"/>
              </a:rPr>
              <a:t>is </a:t>
            </a:r>
            <a:r>
              <a:rPr sz="2000" spc="-5" dirty="0">
                <a:latin typeface="Times New Roman"/>
                <a:cs typeface="Times New Roman"/>
              </a:rPr>
              <a:t>defined as the angular displacement of </a:t>
            </a:r>
            <a:r>
              <a:rPr sz="2000" dirty="0">
                <a:latin typeface="Times New Roman"/>
                <a:cs typeface="Times New Roman"/>
              </a:rPr>
              <a:t>the sun from </a:t>
            </a:r>
            <a:r>
              <a:rPr sz="2000" spc="-5" dirty="0">
                <a:latin typeface="Times New Roman"/>
                <a:cs typeface="Times New Roman"/>
              </a:rPr>
              <a:t>the plane of the </a:t>
            </a:r>
            <a:r>
              <a:rPr sz="2000" spc="-20" dirty="0">
                <a:latin typeface="Times New Roman"/>
                <a:cs typeface="Times New Roman"/>
              </a:rPr>
              <a:t>earth’s </a:t>
            </a:r>
            <a:r>
              <a:rPr sz="2000" spc="-15" dirty="0">
                <a:latin typeface="Times New Roman"/>
                <a:cs typeface="Times New Roman"/>
              </a:rPr>
              <a:t> </a:t>
            </a:r>
            <a:r>
              <a:rPr sz="2000" spc="-20" dirty="0">
                <a:latin typeface="Times New Roman"/>
                <a:cs typeface="Times New Roman"/>
              </a:rPr>
              <a:t>equator. </a:t>
            </a:r>
            <a:r>
              <a:rPr sz="2000" spc="-5" dirty="0">
                <a:latin typeface="Times New Roman"/>
                <a:cs typeface="Times New Roman"/>
              </a:rPr>
              <a:t>It is positive when measured </a:t>
            </a:r>
            <a:r>
              <a:rPr sz="2000" dirty="0">
                <a:latin typeface="Times New Roman"/>
                <a:cs typeface="Times New Roman"/>
              </a:rPr>
              <a:t>above the </a:t>
            </a:r>
            <a:r>
              <a:rPr sz="2000" spc="-5" dirty="0">
                <a:latin typeface="Times New Roman"/>
                <a:cs typeface="Times New Roman"/>
              </a:rPr>
              <a:t>equatorial </a:t>
            </a:r>
            <a:r>
              <a:rPr sz="2000" dirty="0">
                <a:latin typeface="Times New Roman"/>
                <a:cs typeface="Times New Roman"/>
              </a:rPr>
              <a:t>plane </a:t>
            </a:r>
            <a:r>
              <a:rPr sz="2000" spc="-5" dirty="0">
                <a:latin typeface="Times New Roman"/>
                <a:cs typeface="Times New Roman"/>
              </a:rPr>
              <a:t>or in the northern </a:t>
            </a:r>
            <a:r>
              <a:rPr sz="2000" dirty="0">
                <a:latin typeface="Times New Roman"/>
                <a:cs typeface="Times New Roman"/>
              </a:rPr>
              <a:t> hemisphere.</a:t>
            </a:r>
            <a:r>
              <a:rPr sz="2000" spc="-65" dirty="0">
                <a:latin typeface="Times New Roman"/>
                <a:cs typeface="Times New Roman"/>
              </a:rPr>
              <a:t> </a:t>
            </a:r>
            <a:r>
              <a:rPr sz="2000" dirty="0">
                <a:latin typeface="Times New Roman"/>
                <a:cs typeface="Times New Roman"/>
              </a:rPr>
              <a:t>The declination</a:t>
            </a:r>
            <a:r>
              <a:rPr sz="2000" spc="-40" dirty="0">
                <a:latin typeface="Times New Roman"/>
                <a:cs typeface="Times New Roman"/>
              </a:rPr>
              <a:t> </a:t>
            </a:r>
            <a:r>
              <a:rPr sz="2000" dirty="0">
                <a:latin typeface="Times New Roman"/>
                <a:cs typeface="Times New Roman"/>
              </a:rPr>
              <a:t>,</a:t>
            </a:r>
            <a:r>
              <a:rPr sz="2000" spc="105" dirty="0">
                <a:latin typeface="Times New Roman"/>
                <a:cs typeface="Times New Roman"/>
              </a:rPr>
              <a:t> </a:t>
            </a:r>
            <a:r>
              <a:rPr sz="1800" spc="400" dirty="0">
                <a:latin typeface="Symbol"/>
                <a:cs typeface="Symbol"/>
              </a:rPr>
              <a:t></a:t>
            </a:r>
            <a:r>
              <a:rPr sz="1800" spc="155" dirty="0">
                <a:latin typeface="Times New Roman"/>
                <a:cs typeface="Times New Roman"/>
              </a:rPr>
              <a:t> </a:t>
            </a:r>
            <a:r>
              <a:rPr sz="2000" spc="-5" dirty="0">
                <a:latin typeface="Times New Roman"/>
                <a:cs typeface="Times New Roman"/>
              </a:rPr>
              <a:t>can</a:t>
            </a:r>
            <a:r>
              <a:rPr sz="2000" dirty="0">
                <a:latin typeface="Times New Roman"/>
                <a:cs typeface="Times New Roman"/>
              </a:rPr>
              <a:t> be</a:t>
            </a:r>
            <a:r>
              <a:rPr sz="2000" spc="-5" dirty="0">
                <a:latin typeface="Times New Roman"/>
                <a:cs typeface="Times New Roman"/>
              </a:rPr>
              <a:t> approximately</a:t>
            </a:r>
            <a:r>
              <a:rPr sz="2000" spc="-20" dirty="0">
                <a:latin typeface="Times New Roman"/>
                <a:cs typeface="Times New Roman"/>
              </a:rPr>
              <a:t> </a:t>
            </a:r>
            <a:r>
              <a:rPr sz="2000" spc="-5" dirty="0">
                <a:latin typeface="Times New Roman"/>
                <a:cs typeface="Times New Roman"/>
              </a:rPr>
              <a:t>determined</a:t>
            </a:r>
            <a:r>
              <a:rPr sz="2000" spc="-10" dirty="0">
                <a:latin typeface="Times New Roman"/>
                <a:cs typeface="Times New Roman"/>
              </a:rPr>
              <a:t> </a:t>
            </a:r>
            <a:r>
              <a:rPr sz="2000" dirty="0">
                <a:latin typeface="Times New Roman"/>
                <a:cs typeface="Times New Roman"/>
              </a:rPr>
              <a:t>from</a:t>
            </a:r>
            <a:r>
              <a:rPr sz="2000" spc="-3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equation</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50161" y="524152"/>
            <a:ext cx="441959" cy="0"/>
          </a:xfrm>
          <a:custGeom>
            <a:avLst/>
            <a:gdLst/>
            <a:ahLst/>
            <a:cxnLst/>
            <a:rect l="l" t="t" r="r" b="b"/>
            <a:pathLst>
              <a:path w="441960">
                <a:moveTo>
                  <a:pt x="0" y="0"/>
                </a:moveTo>
                <a:lnTo>
                  <a:pt x="441670" y="0"/>
                </a:lnTo>
              </a:path>
            </a:pathLst>
          </a:custGeom>
          <a:ln w="11055">
            <a:solidFill>
              <a:srgbClr val="000000"/>
            </a:solidFill>
          </a:ln>
        </p:spPr>
        <p:txBody>
          <a:bodyPr wrap="square" lIns="0" tIns="0" rIns="0" bIns="0" rtlCol="0"/>
          <a:lstStyle/>
          <a:p>
            <a:endParaRPr/>
          </a:p>
        </p:txBody>
      </p:sp>
      <p:sp>
        <p:nvSpPr>
          <p:cNvPr id="3" name="object 3"/>
          <p:cNvSpPr txBox="1"/>
          <p:nvPr/>
        </p:nvSpPr>
        <p:spPr>
          <a:xfrm>
            <a:off x="3387566" y="419627"/>
            <a:ext cx="184785" cy="340995"/>
          </a:xfrm>
          <a:prstGeom prst="rect">
            <a:avLst/>
          </a:prstGeom>
        </p:spPr>
        <p:txBody>
          <a:bodyPr vert="horz" wrap="square" lIns="0" tIns="14604" rIns="0" bIns="0" rtlCol="0">
            <a:spAutoFit/>
          </a:bodyPr>
          <a:lstStyle/>
          <a:p>
            <a:pPr marL="38100">
              <a:lnSpc>
                <a:spcPct val="100000"/>
              </a:lnSpc>
              <a:spcBef>
                <a:spcPts val="114"/>
              </a:spcBef>
            </a:pPr>
            <a:r>
              <a:rPr sz="2050" spc="-365" dirty="0">
                <a:latin typeface="Symbol"/>
                <a:cs typeface="Symbol"/>
              </a:rPr>
              <a:t></a:t>
            </a:r>
            <a:r>
              <a:rPr sz="3075" spc="-547" baseline="-28455" dirty="0">
                <a:latin typeface="Symbol"/>
                <a:cs typeface="Symbol"/>
              </a:rPr>
              <a:t></a:t>
            </a:r>
            <a:endParaRPr sz="3075" baseline="-28455">
              <a:latin typeface="Symbol"/>
              <a:cs typeface="Symbol"/>
            </a:endParaRPr>
          </a:p>
        </p:txBody>
      </p:sp>
      <p:sp>
        <p:nvSpPr>
          <p:cNvPr id="4" name="object 4"/>
          <p:cNvSpPr txBox="1"/>
          <p:nvPr/>
        </p:nvSpPr>
        <p:spPr>
          <a:xfrm>
            <a:off x="1793885" y="519532"/>
            <a:ext cx="628015" cy="340995"/>
          </a:xfrm>
          <a:prstGeom prst="rect">
            <a:avLst/>
          </a:prstGeom>
        </p:spPr>
        <p:txBody>
          <a:bodyPr vert="horz" wrap="square" lIns="0" tIns="14604" rIns="0" bIns="0" rtlCol="0">
            <a:spAutoFit/>
          </a:bodyPr>
          <a:lstStyle/>
          <a:p>
            <a:pPr marL="38100">
              <a:lnSpc>
                <a:spcPct val="100000"/>
              </a:lnSpc>
              <a:spcBef>
                <a:spcPts val="114"/>
              </a:spcBef>
            </a:pPr>
            <a:r>
              <a:rPr sz="3075" spc="-97" baseline="21680" dirty="0">
                <a:latin typeface="Symbol"/>
                <a:cs typeface="Symbol"/>
              </a:rPr>
              <a:t></a:t>
            </a:r>
            <a:r>
              <a:rPr sz="3075" spc="-97" baseline="-6775" dirty="0">
                <a:latin typeface="Symbol"/>
                <a:cs typeface="Symbol"/>
              </a:rPr>
              <a:t></a:t>
            </a:r>
            <a:r>
              <a:rPr sz="2050" spc="-65" dirty="0">
                <a:latin typeface="Times New Roman"/>
                <a:cs typeface="Times New Roman"/>
              </a:rPr>
              <a:t>365</a:t>
            </a:r>
            <a:endParaRPr sz="2050">
              <a:latin typeface="Times New Roman"/>
              <a:cs typeface="Times New Roman"/>
            </a:endParaRPr>
          </a:p>
        </p:txBody>
      </p:sp>
      <p:sp>
        <p:nvSpPr>
          <p:cNvPr id="5" name="object 5"/>
          <p:cNvSpPr txBox="1">
            <a:spLocks noGrp="1"/>
          </p:cNvSpPr>
          <p:nvPr>
            <p:ph type="title"/>
          </p:nvPr>
        </p:nvSpPr>
        <p:spPr>
          <a:xfrm>
            <a:off x="139183" y="230249"/>
            <a:ext cx="5719445" cy="441959"/>
          </a:xfrm>
          <a:prstGeom prst="rect">
            <a:avLst/>
          </a:prstGeom>
        </p:spPr>
        <p:txBody>
          <a:bodyPr vert="horz" wrap="square" lIns="0" tIns="16510" rIns="0" bIns="0" rtlCol="0">
            <a:spAutoFit/>
          </a:bodyPr>
          <a:lstStyle/>
          <a:p>
            <a:pPr marL="38100">
              <a:lnSpc>
                <a:spcPct val="100000"/>
              </a:lnSpc>
              <a:spcBef>
                <a:spcPts val="130"/>
              </a:spcBef>
            </a:pPr>
            <a:r>
              <a:rPr sz="2200" spc="10" dirty="0">
                <a:latin typeface="Symbol"/>
                <a:cs typeface="Symbol"/>
              </a:rPr>
              <a:t></a:t>
            </a:r>
            <a:r>
              <a:rPr sz="2200" spc="285" dirty="0"/>
              <a:t> </a:t>
            </a:r>
            <a:r>
              <a:rPr sz="2050" spc="90" dirty="0">
                <a:latin typeface="Symbol"/>
                <a:cs typeface="Symbol"/>
              </a:rPr>
              <a:t></a:t>
            </a:r>
            <a:r>
              <a:rPr sz="2050" dirty="0"/>
              <a:t> </a:t>
            </a:r>
            <a:r>
              <a:rPr sz="2050" spc="100" dirty="0"/>
              <a:t>23.45</a:t>
            </a:r>
            <a:r>
              <a:rPr sz="2050" spc="100" dirty="0">
                <a:latin typeface="Symbol"/>
                <a:cs typeface="Symbol"/>
              </a:rPr>
              <a:t></a:t>
            </a:r>
            <a:r>
              <a:rPr sz="2050" spc="-285" dirty="0"/>
              <a:t> </a:t>
            </a:r>
            <a:r>
              <a:rPr sz="2050" spc="-15" dirty="0"/>
              <a:t>sin</a:t>
            </a:r>
            <a:r>
              <a:rPr sz="2050" spc="-105" dirty="0"/>
              <a:t> </a:t>
            </a:r>
            <a:r>
              <a:rPr sz="3075" spc="165" baseline="31165" dirty="0">
                <a:latin typeface="Symbol"/>
                <a:cs typeface="Symbol"/>
              </a:rPr>
              <a:t></a:t>
            </a:r>
            <a:r>
              <a:rPr sz="3075" spc="165" baseline="35230" dirty="0"/>
              <a:t>360</a:t>
            </a:r>
            <a:r>
              <a:rPr sz="3075" spc="-135" baseline="35230" dirty="0"/>
              <a:t> </a:t>
            </a:r>
            <a:r>
              <a:rPr sz="2700" spc="5" dirty="0">
                <a:latin typeface="Symbol"/>
                <a:cs typeface="Symbol"/>
              </a:rPr>
              <a:t></a:t>
            </a:r>
            <a:r>
              <a:rPr sz="2050" spc="5" dirty="0"/>
              <a:t>284</a:t>
            </a:r>
            <a:r>
              <a:rPr sz="2050" spc="-170" dirty="0"/>
              <a:t> </a:t>
            </a:r>
            <a:r>
              <a:rPr sz="2050" spc="90" dirty="0">
                <a:latin typeface="Symbol"/>
                <a:cs typeface="Symbol"/>
              </a:rPr>
              <a:t></a:t>
            </a:r>
            <a:r>
              <a:rPr sz="2050" spc="-114" dirty="0"/>
              <a:t> </a:t>
            </a:r>
            <a:r>
              <a:rPr sz="2050" i="1" spc="-15" dirty="0">
                <a:latin typeface="Times New Roman"/>
                <a:cs typeface="Times New Roman"/>
              </a:rPr>
              <a:t>n</a:t>
            </a:r>
            <a:r>
              <a:rPr sz="2700" spc="-15" dirty="0">
                <a:latin typeface="Symbol"/>
                <a:cs typeface="Symbol"/>
              </a:rPr>
              <a:t></a:t>
            </a:r>
            <a:r>
              <a:rPr sz="3075" spc="-22" baseline="31165" dirty="0">
                <a:latin typeface="Symbol"/>
                <a:cs typeface="Symbol"/>
              </a:rPr>
              <a:t></a:t>
            </a:r>
            <a:r>
              <a:rPr sz="3075" spc="-75" baseline="31165" dirty="0"/>
              <a:t> </a:t>
            </a:r>
            <a:r>
              <a:rPr sz="2050" spc="30" dirty="0"/>
              <a:t>degrees...</a:t>
            </a:r>
            <a:r>
              <a:rPr sz="2050" spc="-315" dirty="0"/>
              <a:t> </a:t>
            </a:r>
            <a:r>
              <a:rPr sz="2050" spc="40" dirty="0"/>
              <a:t>............(5)</a:t>
            </a:r>
            <a:endParaRPr sz="2050">
              <a:latin typeface="Symbol"/>
              <a:cs typeface="Symbol"/>
            </a:endParaRPr>
          </a:p>
        </p:txBody>
      </p:sp>
      <p:sp>
        <p:nvSpPr>
          <p:cNvPr id="6" name="object 6"/>
          <p:cNvSpPr txBox="1"/>
          <p:nvPr/>
        </p:nvSpPr>
        <p:spPr>
          <a:xfrm>
            <a:off x="154939" y="927778"/>
            <a:ext cx="5963285" cy="912494"/>
          </a:xfrm>
          <a:prstGeom prst="rect">
            <a:avLst/>
          </a:prstGeom>
        </p:spPr>
        <p:txBody>
          <a:bodyPr vert="horz" wrap="square" lIns="0" tIns="132080" rIns="0" bIns="0" rtlCol="0">
            <a:spAutoFit/>
          </a:bodyPr>
          <a:lstStyle/>
          <a:p>
            <a:pPr marL="12700">
              <a:lnSpc>
                <a:spcPct val="100000"/>
              </a:lnSpc>
              <a:spcBef>
                <a:spcPts val="1040"/>
              </a:spcBef>
            </a:pPr>
            <a:r>
              <a:rPr sz="2000" dirty="0">
                <a:latin typeface="Times New Roman"/>
                <a:cs typeface="Times New Roman"/>
              </a:rPr>
              <a:t>where</a:t>
            </a:r>
            <a:r>
              <a:rPr sz="2000" spc="-25" dirty="0">
                <a:latin typeface="Times New Roman"/>
                <a:cs typeface="Times New Roman"/>
              </a:rPr>
              <a:t> </a:t>
            </a:r>
            <a:r>
              <a:rPr sz="2000" spc="5" dirty="0">
                <a:latin typeface="Times New Roman"/>
                <a:cs typeface="Times New Roman"/>
              </a:rPr>
              <a:t>‘</a:t>
            </a:r>
            <a:r>
              <a:rPr sz="2000" i="1" spc="5" dirty="0">
                <a:latin typeface="Times New Roman"/>
                <a:cs typeface="Times New Roman"/>
              </a:rPr>
              <a:t>n</a:t>
            </a:r>
            <a:r>
              <a:rPr sz="2000" spc="5" dirty="0">
                <a:latin typeface="Times New Roman"/>
                <a:cs typeface="Times New Roman"/>
              </a:rPr>
              <a:t>’</a:t>
            </a:r>
            <a:r>
              <a:rPr sz="2000" spc="-175"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day</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year</a:t>
            </a:r>
            <a:r>
              <a:rPr sz="2000" spc="-10" dirty="0">
                <a:latin typeface="Times New Roman"/>
                <a:cs typeface="Times New Roman"/>
              </a:rPr>
              <a:t> </a:t>
            </a:r>
            <a:r>
              <a:rPr sz="2000" dirty="0">
                <a:latin typeface="Times New Roman"/>
                <a:cs typeface="Times New Roman"/>
              </a:rPr>
              <a:t>counted</a:t>
            </a:r>
            <a:r>
              <a:rPr sz="2000" spc="-30" dirty="0">
                <a:latin typeface="Times New Roman"/>
                <a:cs typeface="Times New Roman"/>
              </a:rPr>
              <a:t> </a:t>
            </a:r>
            <a:r>
              <a:rPr sz="2000" dirty="0">
                <a:latin typeface="Times New Roman"/>
                <a:cs typeface="Times New Roman"/>
              </a:rPr>
              <a:t>from</a:t>
            </a:r>
            <a:r>
              <a:rPr sz="2000" spc="-30" dirty="0">
                <a:latin typeface="Times New Roman"/>
                <a:cs typeface="Times New Roman"/>
              </a:rPr>
              <a:t> </a:t>
            </a:r>
            <a:r>
              <a:rPr sz="2000" dirty="0">
                <a:latin typeface="Times New Roman"/>
                <a:cs typeface="Times New Roman"/>
              </a:rPr>
              <a:t>first</a:t>
            </a:r>
            <a:r>
              <a:rPr sz="2000" spc="-35" dirty="0">
                <a:latin typeface="Times New Roman"/>
                <a:cs typeface="Times New Roman"/>
              </a:rPr>
              <a:t> </a:t>
            </a:r>
            <a:r>
              <a:rPr sz="2000" spc="-20" dirty="0">
                <a:latin typeface="Times New Roman"/>
                <a:cs typeface="Times New Roman"/>
              </a:rPr>
              <a:t>January.</a:t>
            </a:r>
            <a:endParaRPr sz="2000">
              <a:latin typeface="Times New Roman"/>
              <a:cs typeface="Times New Roman"/>
            </a:endParaRPr>
          </a:p>
          <a:p>
            <a:pPr marL="12700">
              <a:lnSpc>
                <a:spcPct val="100000"/>
              </a:lnSpc>
              <a:spcBef>
                <a:spcPts val="1055"/>
              </a:spcBef>
            </a:pPr>
            <a:r>
              <a:rPr sz="2000" i="1" dirty="0">
                <a:latin typeface="Times New Roman"/>
                <a:cs typeface="Times New Roman"/>
              </a:rPr>
              <a:t>©</a:t>
            </a:r>
            <a:r>
              <a:rPr sz="2000" i="1" spc="-20" dirty="0">
                <a:latin typeface="Times New Roman"/>
                <a:cs typeface="Times New Roman"/>
              </a:rPr>
              <a:t> </a:t>
            </a:r>
            <a:r>
              <a:rPr sz="2000" i="1" spc="5" dirty="0">
                <a:latin typeface="Times New Roman"/>
                <a:cs typeface="Times New Roman"/>
              </a:rPr>
              <a:t>Hour</a:t>
            </a:r>
            <a:r>
              <a:rPr sz="2000" i="1" spc="-50" dirty="0">
                <a:latin typeface="Times New Roman"/>
                <a:cs typeface="Times New Roman"/>
              </a:rPr>
              <a:t> </a:t>
            </a:r>
            <a:r>
              <a:rPr sz="2000" i="1" dirty="0">
                <a:latin typeface="Times New Roman"/>
                <a:cs typeface="Times New Roman"/>
              </a:rPr>
              <a:t>angle</a:t>
            </a:r>
            <a:r>
              <a:rPr sz="2000" i="1" spc="-40" dirty="0">
                <a:latin typeface="Times New Roman"/>
                <a:cs typeface="Times New Roman"/>
              </a:rPr>
              <a:t> </a:t>
            </a:r>
            <a:r>
              <a:rPr sz="2000" i="1" dirty="0">
                <a:latin typeface="Times New Roman"/>
                <a:cs typeface="Times New Roman"/>
              </a:rPr>
              <a:t>(</a:t>
            </a:r>
            <a:r>
              <a:rPr sz="2150" dirty="0">
                <a:latin typeface="Symbol"/>
                <a:cs typeface="Symbol"/>
              </a:rPr>
              <a:t></a:t>
            </a:r>
            <a:r>
              <a:rPr sz="2000" i="1" dirty="0">
                <a:latin typeface="Times New Roman"/>
                <a:cs typeface="Times New Roman"/>
              </a:rPr>
              <a:t>):-</a:t>
            </a:r>
            <a:endParaRPr sz="2000">
              <a:latin typeface="Times New Roman"/>
              <a:cs typeface="Times New Roman"/>
            </a:endParaRPr>
          </a:p>
        </p:txBody>
      </p:sp>
      <p:sp>
        <p:nvSpPr>
          <p:cNvPr id="7" name="object 7"/>
          <p:cNvSpPr txBox="1"/>
          <p:nvPr/>
        </p:nvSpPr>
        <p:spPr>
          <a:xfrm>
            <a:off x="154939" y="5011013"/>
            <a:ext cx="8759825" cy="1397635"/>
          </a:xfrm>
          <a:prstGeom prst="rect">
            <a:avLst/>
          </a:prstGeom>
        </p:spPr>
        <p:txBody>
          <a:bodyPr vert="horz" wrap="square" lIns="0" tIns="12065" rIns="0" bIns="0" rtlCol="0">
            <a:spAutoFit/>
          </a:bodyPr>
          <a:lstStyle/>
          <a:p>
            <a:pPr marL="12700" marR="5080" indent="914400" algn="just">
              <a:lnSpc>
                <a:spcPct val="150100"/>
              </a:lnSpc>
              <a:spcBef>
                <a:spcPts val="95"/>
              </a:spcBef>
            </a:pPr>
            <a:r>
              <a:rPr sz="2000" dirty="0">
                <a:latin typeface="Times New Roman"/>
                <a:cs typeface="Times New Roman"/>
              </a:rPr>
              <a:t>The</a:t>
            </a:r>
            <a:r>
              <a:rPr sz="2000" spc="270" dirty="0">
                <a:latin typeface="Times New Roman"/>
                <a:cs typeface="Times New Roman"/>
              </a:rPr>
              <a:t> </a:t>
            </a:r>
            <a:r>
              <a:rPr sz="2000" dirty="0">
                <a:latin typeface="Times New Roman"/>
                <a:cs typeface="Times New Roman"/>
              </a:rPr>
              <a:t>hour</a:t>
            </a:r>
            <a:r>
              <a:rPr sz="2000" spc="280" dirty="0">
                <a:latin typeface="Times New Roman"/>
                <a:cs typeface="Times New Roman"/>
              </a:rPr>
              <a:t> </a:t>
            </a:r>
            <a:r>
              <a:rPr sz="2000" spc="-10" dirty="0">
                <a:latin typeface="Times New Roman"/>
                <a:cs typeface="Times New Roman"/>
              </a:rPr>
              <a:t>angle</a:t>
            </a:r>
            <a:r>
              <a:rPr sz="2000" spc="285" dirty="0">
                <a:latin typeface="Times New Roman"/>
                <a:cs typeface="Times New Roman"/>
              </a:rPr>
              <a:t> </a:t>
            </a:r>
            <a:r>
              <a:rPr sz="2000" spc="-5" dirty="0">
                <a:latin typeface="Times New Roman"/>
                <a:cs typeface="Times New Roman"/>
              </a:rPr>
              <a:t>at</a:t>
            </a:r>
            <a:r>
              <a:rPr sz="2000" spc="280" dirty="0">
                <a:latin typeface="Times New Roman"/>
                <a:cs typeface="Times New Roman"/>
              </a:rPr>
              <a:t> </a:t>
            </a:r>
            <a:r>
              <a:rPr sz="2000" dirty="0">
                <a:latin typeface="Times New Roman"/>
                <a:cs typeface="Times New Roman"/>
              </a:rPr>
              <a:t>any</a:t>
            </a:r>
            <a:r>
              <a:rPr sz="2000" spc="280" dirty="0">
                <a:latin typeface="Times New Roman"/>
                <a:cs typeface="Times New Roman"/>
              </a:rPr>
              <a:t> </a:t>
            </a:r>
            <a:r>
              <a:rPr sz="2000" spc="-10" dirty="0">
                <a:latin typeface="Times New Roman"/>
                <a:cs typeface="Times New Roman"/>
              </a:rPr>
              <a:t>moment</a:t>
            </a:r>
            <a:r>
              <a:rPr sz="2000" spc="285" dirty="0">
                <a:latin typeface="Times New Roman"/>
                <a:cs typeface="Times New Roman"/>
              </a:rPr>
              <a:t> </a:t>
            </a:r>
            <a:r>
              <a:rPr sz="2000" spc="-10" dirty="0">
                <a:latin typeface="Times New Roman"/>
                <a:cs typeface="Times New Roman"/>
              </a:rPr>
              <a:t>is</a:t>
            </a:r>
            <a:r>
              <a:rPr sz="2000" spc="285" dirty="0">
                <a:latin typeface="Times New Roman"/>
                <a:cs typeface="Times New Roman"/>
              </a:rPr>
              <a:t> </a:t>
            </a:r>
            <a:r>
              <a:rPr sz="2000" spc="-5" dirty="0">
                <a:latin typeface="Times New Roman"/>
                <a:cs typeface="Times New Roman"/>
              </a:rPr>
              <a:t>the</a:t>
            </a:r>
            <a:r>
              <a:rPr sz="2000" spc="290" dirty="0">
                <a:latin typeface="Times New Roman"/>
                <a:cs typeface="Times New Roman"/>
              </a:rPr>
              <a:t> </a:t>
            </a:r>
            <a:r>
              <a:rPr sz="2000" spc="-10" dirty="0">
                <a:latin typeface="Times New Roman"/>
                <a:cs typeface="Times New Roman"/>
              </a:rPr>
              <a:t>angle</a:t>
            </a:r>
            <a:r>
              <a:rPr sz="2000" spc="285" dirty="0">
                <a:latin typeface="Times New Roman"/>
                <a:cs typeface="Times New Roman"/>
              </a:rPr>
              <a:t> </a:t>
            </a:r>
            <a:r>
              <a:rPr sz="2000" spc="-5" dirty="0">
                <a:latin typeface="Times New Roman"/>
                <a:cs typeface="Times New Roman"/>
              </a:rPr>
              <a:t>through</a:t>
            </a:r>
            <a:r>
              <a:rPr sz="2000" spc="285" dirty="0">
                <a:latin typeface="Times New Roman"/>
                <a:cs typeface="Times New Roman"/>
              </a:rPr>
              <a:t> </a:t>
            </a:r>
            <a:r>
              <a:rPr sz="2000" spc="-5" dirty="0">
                <a:latin typeface="Times New Roman"/>
                <a:cs typeface="Times New Roman"/>
              </a:rPr>
              <a:t>which</a:t>
            </a:r>
            <a:r>
              <a:rPr sz="2000" spc="290" dirty="0">
                <a:latin typeface="Times New Roman"/>
                <a:cs typeface="Times New Roman"/>
              </a:rPr>
              <a:t> </a:t>
            </a:r>
            <a:r>
              <a:rPr sz="2000" spc="-5" dirty="0">
                <a:latin typeface="Times New Roman"/>
                <a:cs typeface="Times New Roman"/>
              </a:rPr>
              <a:t>the</a:t>
            </a:r>
            <a:r>
              <a:rPr sz="2000" spc="290" dirty="0">
                <a:latin typeface="Times New Roman"/>
                <a:cs typeface="Times New Roman"/>
              </a:rPr>
              <a:t> </a:t>
            </a:r>
            <a:r>
              <a:rPr sz="2000" spc="-10" dirty="0">
                <a:latin typeface="Times New Roman"/>
                <a:cs typeface="Times New Roman"/>
              </a:rPr>
              <a:t>earth</a:t>
            </a:r>
            <a:r>
              <a:rPr sz="2000" spc="290" dirty="0">
                <a:latin typeface="Times New Roman"/>
                <a:cs typeface="Times New Roman"/>
              </a:rPr>
              <a:t> </a:t>
            </a:r>
            <a:r>
              <a:rPr sz="2000" spc="-5" dirty="0">
                <a:latin typeface="Times New Roman"/>
                <a:cs typeface="Times New Roman"/>
              </a:rPr>
              <a:t>must </a:t>
            </a:r>
            <a:r>
              <a:rPr sz="2000" spc="-490" dirty="0">
                <a:latin typeface="Times New Roman"/>
                <a:cs typeface="Times New Roman"/>
              </a:rPr>
              <a:t> </a:t>
            </a:r>
            <a:r>
              <a:rPr sz="2000" spc="-5" dirty="0">
                <a:latin typeface="Times New Roman"/>
                <a:cs typeface="Times New Roman"/>
              </a:rPr>
              <a:t>turn to bring the meridian </a:t>
            </a:r>
            <a:r>
              <a:rPr sz="2000" dirty="0">
                <a:latin typeface="Times New Roman"/>
                <a:cs typeface="Times New Roman"/>
              </a:rPr>
              <a:t>of </a:t>
            </a:r>
            <a:r>
              <a:rPr sz="2000" spc="-5" dirty="0">
                <a:latin typeface="Times New Roman"/>
                <a:cs typeface="Times New Roman"/>
              </a:rPr>
              <a:t>the observer directly in line with the </a:t>
            </a:r>
            <a:r>
              <a:rPr sz="2000" spc="-25" dirty="0">
                <a:latin typeface="Times New Roman"/>
                <a:cs typeface="Times New Roman"/>
              </a:rPr>
              <a:t>sun’s </a:t>
            </a:r>
            <a:r>
              <a:rPr sz="2000" spc="-5" dirty="0">
                <a:latin typeface="Times New Roman"/>
                <a:cs typeface="Times New Roman"/>
              </a:rPr>
              <a:t>rays. In other </a:t>
            </a:r>
            <a:r>
              <a:rPr sz="2000" dirty="0">
                <a:latin typeface="Times New Roman"/>
                <a:cs typeface="Times New Roman"/>
              </a:rPr>
              <a:t> words,</a:t>
            </a:r>
            <a:r>
              <a:rPr sz="2000" spc="100" dirty="0">
                <a:latin typeface="Times New Roman"/>
                <a:cs typeface="Times New Roman"/>
              </a:rPr>
              <a:t> </a:t>
            </a:r>
            <a:r>
              <a:rPr sz="2000" dirty="0">
                <a:latin typeface="Times New Roman"/>
                <a:cs typeface="Times New Roman"/>
              </a:rPr>
              <a:t>at</a:t>
            </a:r>
            <a:r>
              <a:rPr sz="2000" spc="100" dirty="0">
                <a:latin typeface="Times New Roman"/>
                <a:cs typeface="Times New Roman"/>
              </a:rPr>
              <a:t> </a:t>
            </a:r>
            <a:r>
              <a:rPr sz="2000" spc="-5" dirty="0">
                <a:latin typeface="Times New Roman"/>
                <a:cs typeface="Times New Roman"/>
              </a:rPr>
              <a:t>any</a:t>
            </a:r>
            <a:r>
              <a:rPr sz="2000" spc="85" dirty="0">
                <a:latin typeface="Times New Roman"/>
                <a:cs typeface="Times New Roman"/>
              </a:rPr>
              <a:t> </a:t>
            </a:r>
            <a:r>
              <a:rPr sz="2000" spc="-5" dirty="0">
                <a:latin typeface="Times New Roman"/>
                <a:cs typeface="Times New Roman"/>
              </a:rPr>
              <a:t>moment,</a:t>
            </a:r>
            <a:r>
              <a:rPr sz="2000" spc="110" dirty="0">
                <a:latin typeface="Times New Roman"/>
                <a:cs typeface="Times New Roman"/>
              </a:rPr>
              <a:t> </a:t>
            </a:r>
            <a:r>
              <a:rPr sz="2000" spc="-5" dirty="0">
                <a:latin typeface="Times New Roman"/>
                <a:cs typeface="Times New Roman"/>
              </a:rPr>
              <a:t>it</a:t>
            </a:r>
            <a:r>
              <a:rPr sz="2000" spc="100" dirty="0">
                <a:latin typeface="Times New Roman"/>
                <a:cs typeface="Times New Roman"/>
              </a:rPr>
              <a:t> </a:t>
            </a:r>
            <a:r>
              <a:rPr sz="2000" spc="-5" dirty="0">
                <a:latin typeface="Times New Roman"/>
                <a:cs typeface="Times New Roman"/>
              </a:rPr>
              <a:t>is</a:t>
            </a:r>
            <a:r>
              <a:rPr sz="2000" spc="90" dirty="0">
                <a:latin typeface="Times New Roman"/>
                <a:cs typeface="Times New Roman"/>
              </a:rPr>
              <a:t> </a:t>
            </a:r>
            <a:r>
              <a:rPr sz="2000" spc="-5" dirty="0">
                <a:latin typeface="Times New Roman"/>
                <a:cs typeface="Times New Roman"/>
              </a:rPr>
              <a:t>the</a:t>
            </a:r>
            <a:r>
              <a:rPr sz="2000" spc="110" dirty="0">
                <a:latin typeface="Times New Roman"/>
                <a:cs typeface="Times New Roman"/>
              </a:rPr>
              <a:t> </a:t>
            </a:r>
            <a:r>
              <a:rPr sz="2000" spc="-5" dirty="0">
                <a:latin typeface="Times New Roman"/>
                <a:cs typeface="Times New Roman"/>
              </a:rPr>
              <a:t>angular</a:t>
            </a:r>
            <a:r>
              <a:rPr sz="2000" spc="100" dirty="0">
                <a:latin typeface="Times New Roman"/>
                <a:cs typeface="Times New Roman"/>
              </a:rPr>
              <a:t> </a:t>
            </a:r>
            <a:r>
              <a:rPr sz="2000" spc="-5" dirty="0">
                <a:latin typeface="Times New Roman"/>
                <a:cs typeface="Times New Roman"/>
              </a:rPr>
              <a:t>displacement</a:t>
            </a:r>
            <a:r>
              <a:rPr sz="2000" spc="110" dirty="0">
                <a:latin typeface="Times New Roman"/>
                <a:cs typeface="Times New Roman"/>
              </a:rPr>
              <a:t> </a:t>
            </a:r>
            <a:r>
              <a:rPr sz="2000" spc="-5" dirty="0">
                <a:latin typeface="Times New Roman"/>
                <a:cs typeface="Times New Roman"/>
              </a:rPr>
              <a:t>of</a:t>
            </a:r>
            <a:r>
              <a:rPr sz="2000" spc="105" dirty="0">
                <a:latin typeface="Times New Roman"/>
                <a:cs typeface="Times New Roman"/>
              </a:rPr>
              <a:t> </a:t>
            </a:r>
            <a:r>
              <a:rPr sz="2000" spc="-5" dirty="0">
                <a:latin typeface="Times New Roman"/>
                <a:cs typeface="Times New Roman"/>
              </a:rPr>
              <a:t>the</a:t>
            </a:r>
            <a:r>
              <a:rPr sz="2000" spc="105" dirty="0">
                <a:latin typeface="Times New Roman"/>
                <a:cs typeface="Times New Roman"/>
              </a:rPr>
              <a:t> </a:t>
            </a:r>
            <a:r>
              <a:rPr sz="2000" spc="-5" dirty="0">
                <a:latin typeface="Times New Roman"/>
                <a:cs typeface="Times New Roman"/>
              </a:rPr>
              <a:t>sun</a:t>
            </a:r>
            <a:r>
              <a:rPr sz="2000" spc="105" dirty="0">
                <a:latin typeface="Times New Roman"/>
                <a:cs typeface="Times New Roman"/>
              </a:rPr>
              <a:t> </a:t>
            </a:r>
            <a:r>
              <a:rPr sz="2000" spc="-5" dirty="0">
                <a:latin typeface="Times New Roman"/>
                <a:cs typeface="Times New Roman"/>
              </a:rPr>
              <a:t>towards</a:t>
            </a:r>
            <a:r>
              <a:rPr sz="2000" spc="100" dirty="0">
                <a:latin typeface="Times New Roman"/>
                <a:cs typeface="Times New Roman"/>
              </a:rPr>
              <a:t> </a:t>
            </a:r>
            <a:r>
              <a:rPr sz="2000" dirty="0">
                <a:latin typeface="Times New Roman"/>
                <a:cs typeface="Times New Roman"/>
              </a:rPr>
              <a:t>east</a:t>
            </a:r>
            <a:r>
              <a:rPr sz="2000" spc="90" dirty="0">
                <a:latin typeface="Times New Roman"/>
                <a:cs typeface="Times New Roman"/>
              </a:rPr>
              <a:t> </a:t>
            </a:r>
            <a:r>
              <a:rPr sz="2000" spc="-5" dirty="0">
                <a:latin typeface="Times New Roman"/>
                <a:cs typeface="Times New Roman"/>
              </a:rPr>
              <a:t>or</a:t>
            </a:r>
            <a:r>
              <a:rPr sz="2000" spc="105" dirty="0">
                <a:latin typeface="Times New Roman"/>
                <a:cs typeface="Times New Roman"/>
              </a:rPr>
              <a:t> </a:t>
            </a:r>
            <a:r>
              <a:rPr sz="2000" spc="-5" dirty="0">
                <a:latin typeface="Times New Roman"/>
                <a:cs typeface="Times New Roman"/>
              </a:rPr>
              <a:t>west</a:t>
            </a:r>
            <a:endParaRPr sz="2000">
              <a:latin typeface="Times New Roman"/>
              <a:cs typeface="Times New Roman"/>
            </a:endParaRPr>
          </a:p>
        </p:txBody>
      </p:sp>
      <p:grpSp>
        <p:nvGrpSpPr>
          <p:cNvPr id="8" name="object 8"/>
          <p:cNvGrpSpPr/>
          <p:nvPr/>
        </p:nvGrpSpPr>
        <p:grpSpPr>
          <a:xfrm>
            <a:off x="1824037" y="2438400"/>
            <a:ext cx="4628515" cy="1957705"/>
            <a:chOff x="1824037" y="2438400"/>
            <a:chExt cx="4628515" cy="1957705"/>
          </a:xfrm>
        </p:grpSpPr>
        <p:sp>
          <p:nvSpPr>
            <p:cNvPr id="9" name="object 9"/>
            <p:cNvSpPr/>
            <p:nvPr/>
          </p:nvSpPr>
          <p:spPr>
            <a:xfrm>
              <a:off x="1828800" y="3152140"/>
              <a:ext cx="4495800" cy="1194435"/>
            </a:xfrm>
            <a:custGeom>
              <a:avLst/>
              <a:gdLst/>
              <a:ahLst/>
              <a:cxnLst/>
              <a:rect l="l" t="t" r="r" b="b"/>
              <a:pathLst>
                <a:path w="4495800" h="1194435">
                  <a:moveTo>
                    <a:pt x="0" y="1115060"/>
                  </a:moveTo>
                  <a:lnTo>
                    <a:pt x="4495800" y="1191260"/>
                  </a:lnTo>
                </a:path>
                <a:path w="4495800" h="1194435">
                  <a:moveTo>
                    <a:pt x="914781" y="1138047"/>
                  </a:moveTo>
                  <a:lnTo>
                    <a:pt x="924875" y="1106850"/>
                  </a:lnTo>
                  <a:lnTo>
                    <a:pt x="928181" y="1096546"/>
                  </a:lnTo>
                  <a:lnTo>
                    <a:pt x="929576" y="1096613"/>
                  </a:lnTo>
                  <a:lnTo>
                    <a:pt x="971042" y="1053846"/>
                  </a:lnTo>
                  <a:lnTo>
                    <a:pt x="992151" y="1011626"/>
                  </a:lnTo>
                  <a:lnTo>
                    <a:pt x="999236" y="997585"/>
                  </a:lnTo>
                  <a:lnTo>
                    <a:pt x="1006032" y="986924"/>
                  </a:lnTo>
                  <a:lnTo>
                    <a:pt x="1013412" y="976598"/>
                  </a:lnTo>
                  <a:lnTo>
                    <a:pt x="1020720" y="966223"/>
                  </a:lnTo>
                  <a:lnTo>
                    <a:pt x="1027302" y="955421"/>
                  </a:lnTo>
                  <a:lnTo>
                    <a:pt x="1040451" y="926536"/>
                  </a:lnTo>
                  <a:lnTo>
                    <a:pt x="1051909" y="896556"/>
                  </a:lnTo>
                  <a:lnTo>
                    <a:pt x="1065129" y="867910"/>
                  </a:lnTo>
                  <a:lnTo>
                    <a:pt x="1104005" y="822360"/>
                  </a:lnTo>
                  <a:lnTo>
                    <a:pt x="1153922" y="786892"/>
                  </a:lnTo>
                  <a:lnTo>
                    <a:pt x="1156856" y="776017"/>
                  </a:lnTo>
                  <a:lnTo>
                    <a:pt x="1184066" y="725842"/>
                  </a:lnTo>
                  <a:lnTo>
                    <a:pt x="1220257" y="691596"/>
                  </a:lnTo>
                  <a:lnTo>
                    <a:pt x="1238377" y="674497"/>
                  </a:lnTo>
                  <a:lnTo>
                    <a:pt x="1249304" y="664283"/>
                  </a:lnTo>
                  <a:lnTo>
                    <a:pt x="1260554" y="654319"/>
                  </a:lnTo>
                  <a:lnTo>
                    <a:pt x="1271256" y="643903"/>
                  </a:lnTo>
                  <a:lnTo>
                    <a:pt x="1280541" y="632333"/>
                  </a:lnTo>
                  <a:lnTo>
                    <a:pt x="1299914" y="603102"/>
                  </a:lnTo>
                  <a:lnTo>
                    <a:pt x="1308302" y="590224"/>
                  </a:lnTo>
                  <a:lnTo>
                    <a:pt x="1309683" y="588193"/>
                  </a:lnTo>
                  <a:lnTo>
                    <a:pt x="1308036" y="591502"/>
                  </a:lnTo>
                  <a:lnTo>
                    <a:pt x="1307342" y="594644"/>
                  </a:lnTo>
                  <a:lnTo>
                    <a:pt x="1311580" y="592113"/>
                  </a:lnTo>
                  <a:lnTo>
                    <a:pt x="1324730" y="578402"/>
                  </a:lnTo>
                  <a:lnTo>
                    <a:pt x="1350772" y="548005"/>
                  </a:lnTo>
                  <a:lnTo>
                    <a:pt x="1372971" y="517073"/>
                  </a:lnTo>
                  <a:lnTo>
                    <a:pt x="1383741" y="495780"/>
                  </a:lnTo>
                  <a:lnTo>
                    <a:pt x="1394663" y="477303"/>
                  </a:lnTo>
                  <a:lnTo>
                    <a:pt x="1417320" y="454821"/>
                  </a:lnTo>
                  <a:lnTo>
                    <a:pt x="1463294" y="421513"/>
                  </a:lnTo>
                  <a:lnTo>
                    <a:pt x="1485026" y="408223"/>
                  </a:lnTo>
                  <a:lnTo>
                    <a:pt x="1507140" y="395398"/>
                  </a:lnTo>
                  <a:lnTo>
                    <a:pt x="1528445" y="381597"/>
                  </a:lnTo>
                  <a:lnTo>
                    <a:pt x="1547749" y="365379"/>
                  </a:lnTo>
                  <a:lnTo>
                    <a:pt x="1554509" y="357975"/>
                  </a:lnTo>
                  <a:lnTo>
                    <a:pt x="1561068" y="350345"/>
                  </a:lnTo>
                  <a:lnTo>
                    <a:pt x="1567983" y="343215"/>
                  </a:lnTo>
                  <a:lnTo>
                    <a:pt x="1575815" y="337312"/>
                  </a:lnTo>
                  <a:lnTo>
                    <a:pt x="1585906" y="332823"/>
                  </a:lnTo>
                  <a:lnTo>
                    <a:pt x="1596723" y="329882"/>
                  </a:lnTo>
                  <a:lnTo>
                    <a:pt x="1607659" y="327132"/>
                  </a:lnTo>
                  <a:lnTo>
                    <a:pt x="1618107" y="323214"/>
                  </a:lnTo>
                  <a:lnTo>
                    <a:pt x="1647279" y="307173"/>
                  </a:lnTo>
                  <a:lnTo>
                    <a:pt x="1658508" y="297370"/>
                  </a:lnTo>
                  <a:lnTo>
                    <a:pt x="1667095" y="286424"/>
                  </a:lnTo>
                  <a:lnTo>
                    <a:pt x="1688338" y="266954"/>
                  </a:lnTo>
                  <a:lnTo>
                    <a:pt x="1711713" y="249328"/>
                  </a:lnTo>
                  <a:lnTo>
                    <a:pt x="1728469" y="239775"/>
                  </a:lnTo>
                  <a:lnTo>
                    <a:pt x="1746273" y="233271"/>
                  </a:lnTo>
                  <a:lnTo>
                    <a:pt x="1772792" y="224789"/>
                  </a:lnTo>
                  <a:lnTo>
                    <a:pt x="1797696" y="199828"/>
                  </a:lnTo>
                  <a:lnTo>
                    <a:pt x="1852267" y="155763"/>
                  </a:lnTo>
                  <a:lnTo>
                    <a:pt x="1895921" y="137332"/>
                  </a:lnTo>
                  <a:lnTo>
                    <a:pt x="1906635" y="134254"/>
                  </a:lnTo>
                  <a:lnTo>
                    <a:pt x="1917229" y="130819"/>
                  </a:lnTo>
                  <a:lnTo>
                    <a:pt x="1927478" y="126492"/>
                  </a:lnTo>
                  <a:lnTo>
                    <a:pt x="1938317" y="119999"/>
                  </a:lnTo>
                  <a:lnTo>
                    <a:pt x="1948560" y="112458"/>
                  </a:lnTo>
                  <a:lnTo>
                    <a:pt x="1958804" y="104917"/>
                  </a:lnTo>
                  <a:lnTo>
                    <a:pt x="1969642" y="98425"/>
                  </a:lnTo>
                  <a:lnTo>
                    <a:pt x="1979945" y="94364"/>
                  </a:lnTo>
                  <a:lnTo>
                    <a:pt x="1990725" y="91376"/>
                  </a:lnTo>
                  <a:lnTo>
                    <a:pt x="2001504" y="88388"/>
                  </a:lnTo>
                  <a:lnTo>
                    <a:pt x="2011807" y="84327"/>
                  </a:lnTo>
                  <a:lnTo>
                    <a:pt x="2022592" y="77710"/>
                  </a:lnTo>
                  <a:lnTo>
                    <a:pt x="2032746" y="69961"/>
                  </a:lnTo>
                  <a:lnTo>
                    <a:pt x="2042971" y="62378"/>
                  </a:lnTo>
                  <a:lnTo>
                    <a:pt x="2053971" y="56261"/>
                  </a:lnTo>
                  <a:lnTo>
                    <a:pt x="2067673" y="51629"/>
                  </a:lnTo>
                  <a:lnTo>
                    <a:pt x="2081863" y="48450"/>
                  </a:lnTo>
                  <a:lnTo>
                    <a:pt x="2096172" y="45652"/>
                  </a:lnTo>
                  <a:lnTo>
                    <a:pt x="2110232" y="42163"/>
                  </a:lnTo>
                  <a:lnTo>
                    <a:pt x="2131464" y="35510"/>
                  </a:lnTo>
                  <a:lnTo>
                    <a:pt x="2152554" y="28463"/>
                  </a:lnTo>
                  <a:lnTo>
                    <a:pt x="2173597" y="21250"/>
                  </a:lnTo>
                  <a:lnTo>
                    <a:pt x="2194687" y="14097"/>
                  </a:lnTo>
                  <a:lnTo>
                    <a:pt x="2236851" y="0"/>
                  </a:lnTo>
                  <a:lnTo>
                    <a:pt x="2281666" y="1259"/>
                  </a:lnTo>
                  <a:lnTo>
                    <a:pt x="2329380" y="1948"/>
                  </a:lnTo>
                  <a:lnTo>
                    <a:pt x="2379307" y="2511"/>
                  </a:lnTo>
                  <a:lnTo>
                    <a:pt x="2430761" y="3395"/>
                  </a:lnTo>
                  <a:lnTo>
                    <a:pt x="2483056" y="5043"/>
                  </a:lnTo>
                  <a:lnTo>
                    <a:pt x="2535507" y="7902"/>
                  </a:lnTo>
                  <a:lnTo>
                    <a:pt x="2587429" y="12416"/>
                  </a:lnTo>
                  <a:lnTo>
                    <a:pt x="2638134" y="19032"/>
                  </a:lnTo>
                  <a:lnTo>
                    <a:pt x="2686939" y="28194"/>
                  </a:lnTo>
                  <a:lnTo>
                    <a:pt x="2730198" y="43180"/>
                  </a:lnTo>
                  <a:lnTo>
                    <a:pt x="2741427" y="52947"/>
                  </a:lnTo>
                  <a:lnTo>
                    <a:pt x="2771266" y="70358"/>
                  </a:lnTo>
                  <a:lnTo>
                    <a:pt x="2813430" y="84327"/>
                  </a:lnTo>
                  <a:lnTo>
                    <a:pt x="2862183" y="96408"/>
                  </a:lnTo>
                  <a:lnTo>
                    <a:pt x="2890065" y="104134"/>
                  </a:lnTo>
                  <a:lnTo>
                    <a:pt x="2911983" y="112395"/>
                  </a:lnTo>
                  <a:lnTo>
                    <a:pt x="2922821" y="118943"/>
                  </a:lnTo>
                  <a:lnTo>
                    <a:pt x="2933065" y="126492"/>
                  </a:lnTo>
                  <a:lnTo>
                    <a:pt x="2943308" y="134040"/>
                  </a:lnTo>
                  <a:lnTo>
                    <a:pt x="2954147" y="140588"/>
                  </a:lnTo>
                  <a:lnTo>
                    <a:pt x="2964449" y="144629"/>
                  </a:lnTo>
                  <a:lnTo>
                    <a:pt x="2975229" y="147574"/>
                  </a:lnTo>
                  <a:lnTo>
                    <a:pt x="2986008" y="150518"/>
                  </a:lnTo>
                  <a:lnTo>
                    <a:pt x="2996311" y="154559"/>
                  </a:lnTo>
                  <a:lnTo>
                    <a:pt x="3029774" y="172196"/>
                  </a:lnTo>
                  <a:lnTo>
                    <a:pt x="3042212" y="180568"/>
                  </a:lnTo>
                  <a:lnTo>
                    <a:pt x="3041961" y="182910"/>
                  </a:lnTo>
                  <a:lnTo>
                    <a:pt x="3037355" y="182460"/>
                  </a:lnTo>
                  <a:lnTo>
                    <a:pt x="3036730" y="182454"/>
                  </a:lnTo>
                  <a:lnTo>
                    <a:pt x="3048422" y="186129"/>
                  </a:lnTo>
                  <a:lnTo>
                    <a:pt x="3080766" y="196723"/>
                  </a:lnTo>
                  <a:lnTo>
                    <a:pt x="3090128" y="225491"/>
                  </a:lnTo>
                  <a:lnTo>
                    <a:pt x="3093918" y="237444"/>
                  </a:lnTo>
                  <a:lnTo>
                    <a:pt x="3094839" y="238636"/>
                  </a:lnTo>
                  <a:lnTo>
                    <a:pt x="3095593" y="235124"/>
                  </a:lnTo>
                  <a:lnTo>
                    <a:pt x="3098883" y="232963"/>
                  </a:lnTo>
                  <a:lnTo>
                    <a:pt x="3107412" y="238210"/>
                  </a:lnTo>
                  <a:lnTo>
                    <a:pt x="3123882" y="256919"/>
                  </a:lnTo>
                  <a:lnTo>
                    <a:pt x="3150997" y="295148"/>
                  </a:lnTo>
                  <a:lnTo>
                    <a:pt x="3169163" y="322873"/>
                  </a:lnTo>
                  <a:lnTo>
                    <a:pt x="3177460" y="335121"/>
                  </a:lnTo>
                  <a:lnTo>
                    <a:pt x="3186590" y="344939"/>
                  </a:lnTo>
                  <a:lnTo>
                    <a:pt x="3207258" y="365379"/>
                  </a:lnTo>
                  <a:lnTo>
                    <a:pt x="3218143" y="398718"/>
                  </a:lnTo>
                  <a:lnTo>
                    <a:pt x="3249422" y="435610"/>
                  </a:lnTo>
                  <a:lnTo>
                    <a:pt x="3259405" y="467506"/>
                  </a:lnTo>
                  <a:lnTo>
                    <a:pt x="3263519" y="477774"/>
                  </a:lnTo>
                  <a:lnTo>
                    <a:pt x="3287484" y="519499"/>
                  </a:lnTo>
                  <a:lnTo>
                    <a:pt x="3304651" y="544782"/>
                  </a:lnTo>
                  <a:lnTo>
                    <a:pt x="3322365" y="564659"/>
                  </a:lnTo>
                  <a:lnTo>
                    <a:pt x="3347974" y="590169"/>
                  </a:lnTo>
                  <a:lnTo>
                    <a:pt x="3358165" y="620988"/>
                  </a:lnTo>
                  <a:lnTo>
                    <a:pt x="3360046" y="613975"/>
                  </a:lnTo>
                  <a:lnTo>
                    <a:pt x="3365301" y="622168"/>
                  </a:lnTo>
                  <a:lnTo>
                    <a:pt x="3390138" y="674497"/>
                  </a:lnTo>
                  <a:lnTo>
                    <a:pt x="3405219" y="716216"/>
                  </a:lnTo>
                  <a:lnTo>
                    <a:pt x="3411604" y="737504"/>
                  </a:lnTo>
                  <a:lnTo>
                    <a:pt x="3418204" y="758698"/>
                  </a:lnTo>
                  <a:lnTo>
                    <a:pt x="3460496" y="885190"/>
                  </a:lnTo>
                  <a:lnTo>
                    <a:pt x="3502660" y="1011682"/>
                  </a:lnTo>
                  <a:lnTo>
                    <a:pt x="3516757" y="1053846"/>
                  </a:lnTo>
                  <a:lnTo>
                    <a:pt x="3519957" y="1078456"/>
                  </a:lnTo>
                  <a:lnTo>
                    <a:pt x="3523027" y="1103090"/>
                  </a:lnTo>
                  <a:lnTo>
                    <a:pt x="3526454" y="1127676"/>
                  </a:lnTo>
                  <a:lnTo>
                    <a:pt x="3530727" y="1152144"/>
                  </a:lnTo>
                  <a:lnTo>
                    <a:pt x="3534161" y="1164840"/>
                  </a:lnTo>
                  <a:lnTo>
                    <a:pt x="3538870" y="1178655"/>
                  </a:lnTo>
                  <a:lnTo>
                    <a:pt x="3543032" y="1189755"/>
                  </a:lnTo>
                  <a:lnTo>
                    <a:pt x="3544824" y="1194308"/>
                  </a:lnTo>
                </a:path>
              </a:pathLst>
            </a:custGeom>
            <a:ln w="9144">
              <a:solidFill>
                <a:srgbClr val="497DBA"/>
              </a:solidFill>
            </a:ln>
          </p:spPr>
          <p:txBody>
            <a:bodyPr wrap="square" lIns="0" tIns="0" rIns="0" bIns="0" rtlCol="0"/>
            <a:lstStyle/>
            <a:p>
              <a:endParaRPr/>
            </a:p>
          </p:txBody>
        </p:sp>
        <p:sp>
          <p:nvSpPr>
            <p:cNvPr id="10" name="object 10"/>
            <p:cNvSpPr/>
            <p:nvPr/>
          </p:nvSpPr>
          <p:spPr>
            <a:xfrm>
              <a:off x="4108450" y="2438400"/>
              <a:ext cx="130810" cy="1905635"/>
            </a:xfrm>
            <a:custGeom>
              <a:avLst/>
              <a:gdLst/>
              <a:ahLst/>
              <a:cxnLst/>
              <a:rect l="l" t="t" r="r" b="b"/>
              <a:pathLst>
                <a:path w="130810" h="1905635">
                  <a:moveTo>
                    <a:pt x="81556" y="25104"/>
                  </a:moveTo>
                  <a:lnTo>
                    <a:pt x="74755" y="35743"/>
                  </a:lnTo>
                  <a:lnTo>
                    <a:pt x="0" y="1904745"/>
                  </a:lnTo>
                  <a:lnTo>
                    <a:pt x="12700" y="1905254"/>
                  </a:lnTo>
                  <a:lnTo>
                    <a:pt x="87456" y="36216"/>
                  </a:lnTo>
                  <a:lnTo>
                    <a:pt x="81556" y="25104"/>
                  </a:lnTo>
                  <a:close/>
                </a:path>
                <a:path w="130810" h="1905635">
                  <a:moveTo>
                    <a:pt x="89093" y="12319"/>
                  </a:moveTo>
                  <a:lnTo>
                    <a:pt x="75691" y="12319"/>
                  </a:lnTo>
                  <a:lnTo>
                    <a:pt x="88391" y="12826"/>
                  </a:lnTo>
                  <a:lnTo>
                    <a:pt x="87456" y="36216"/>
                  </a:lnTo>
                  <a:lnTo>
                    <a:pt x="117855" y="93472"/>
                  </a:lnTo>
                  <a:lnTo>
                    <a:pt x="119507" y="96520"/>
                  </a:lnTo>
                  <a:lnTo>
                    <a:pt x="123316" y="97789"/>
                  </a:lnTo>
                  <a:lnTo>
                    <a:pt x="126364" y="96138"/>
                  </a:lnTo>
                  <a:lnTo>
                    <a:pt x="129539" y="94487"/>
                  </a:lnTo>
                  <a:lnTo>
                    <a:pt x="130683" y="90550"/>
                  </a:lnTo>
                  <a:lnTo>
                    <a:pt x="129032" y="87502"/>
                  </a:lnTo>
                  <a:lnTo>
                    <a:pt x="89093" y="12319"/>
                  </a:lnTo>
                  <a:close/>
                </a:path>
                <a:path w="130810" h="1905635">
                  <a:moveTo>
                    <a:pt x="82550" y="0"/>
                  </a:moveTo>
                  <a:lnTo>
                    <a:pt x="29210" y="83565"/>
                  </a:lnTo>
                  <a:lnTo>
                    <a:pt x="27304" y="86487"/>
                  </a:lnTo>
                  <a:lnTo>
                    <a:pt x="28194" y="90424"/>
                  </a:lnTo>
                  <a:lnTo>
                    <a:pt x="31114" y="92328"/>
                  </a:lnTo>
                  <a:lnTo>
                    <a:pt x="34162" y="94107"/>
                  </a:lnTo>
                  <a:lnTo>
                    <a:pt x="38100" y="93345"/>
                  </a:lnTo>
                  <a:lnTo>
                    <a:pt x="39877" y="90297"/>
                  </a:lnTo>
                  <a:lnTo>
                    <a:pt x="74755" y="35743"/>
                  </a:lnTo>
                  <a:lnTo>
                    <a:pt x="75691" y="12319"/>
                  </a:lnTo>
                  <a:lnTo>
                    <a:pt x="89093" y="12319"/>
                  </a:lnTo>
                  <a:lnTo>
                    <a:pt x="82550" y="0"/>
                  </a:lnTo>
                  <a:close/>
                </a:path>
                <a:path w="130810" h="1905635">
                  <a:moveTo>
                    <a:pt x="88285" y="15494"/>
                  </a:moveTo>
                  <a:lnTo>
                    <a:pt x="76453" y="15494"/>
                  </a:lnTo>
                  <a:lnTo>
                    <a:pt x="87375" y="16001"/>
                  </a:lnTo>
                  <a:lnTo>
                    <a:pt x="81556" y="25104"/>
                  </a:lnTo>
                  <a:lnTo>
                    <a:pt x="87456" y="36216"/>
                  </a:lnTo>
                  <a:lnTo>
                    <a:pt x="88285" y="15494"/>
                  </a:lnTo>
                  <a:close/>
                </a:path>
                <a:path w="130810" h="1905635">
                  <a:moveTo>
                    <a:pt x="75691" y="12319"/>
                  </a:moveTo>
                  <a:lnTo>
                    <a:pt x="74755" y="35743"/>
                  </a:lnTo>
                  <a:lnTo>
                    <a:pt x="81556" y="25104"/>
                  </a:lnTo>
                  <a:lnTo>
                    <a:pt x="76453" y="15494"/>
                  </a:lnTo>
                  <a:lnTo>
                    <a:pt x="88285" y="15494"/>
                  </a:lnTo>
                  <a:lnTo>
                    <a:pt x="88391" y="12826"/>
                  </a:lnTo>
                  <a:lnTo>
                    <a:pt x="75691" y="12319"/>
                  </a:lnTo>
                  <a:close/>
                </a:path>
                <a:path w="130810" h="1905635">
                  <a:moveTo>
                    <a:pt x="76453" y="15494"/>
                  </a:moveTo>
                  <a:lnTo>
                    <a:pt x="81556" y="25104"/>
                  </a:lnTo>
                  <a:lnTo>
                    <a:pt x="87375" y="16001"/>
                  </a:lnTo>
                  <a:lnTo>
                    <a:pt x="76453" y="15494"/>
                  </a:lnTo>
                  <a:close/>
                </a:path>
              </a:pathLst>
            </a:custGeom>
            <a:solidFill>
              <a:srgbClr val="497DBA"/>
            </a:solidFill>
          </p:spPr>
          <p:txBody>
            <a:bodyPr wrap="square" lIns="0" tIns="0" rIns="0" bIns="0" rtlCol="0"/>
            <a:lstStyle/>
            <a:p>
              <a:endParaRPr/>
            </a:p>
          </p:txBody>
        </p:sp>
        <p:pic>
          <p:nvPicPr>
            <p:cNvPr id="11" name="object 11"/>
            <p:cNvPicPr/>
            <p:nvPr/>
          </p:nvPicPr>
          <p:blipFill>
            <a:blip r:embed="rId2" cstate="print"/>
            <a:stretch>
              <a:fillRect/>
            </a:stretch>
          </p:blipFill>
          <p:spPr>
            <a:xfrm>
              <a:off x="2776092" y="2808604"/>
              <a:ext cx="3676462" cy="1587119"/>
            </a:xfrm>
            <a:prstGeom prst="rect">
              <a:avLst/>
            </a:prstGeom>
          </p:spPr>
        </p:pic>
      </p:grpSp>
      <p:sp>
        <p:nvSpPr>
          <p:cNvPr id="12" name="object 12"/>
          <p:cNvSpPr txBox="1"/>
          <p:nvPr/>
        </p:nvSpPr>
        <p:spPr>
          <a:xfrm>
            <a:off x="4191884" y="3444223"/>
            <a:ext cx="528955" cy="223520"/>
          </a:xfrm>
          <a:prstGeom prst="rect">
            <a:avLst/>
          </a:prstGeom>
        </p:spPr>
        <p:txBody>
          <a:bodyPr vert="horz" wrap="square" lIns="0" tIns="12700" rIns="0" bIns="0" rtlCol="0">
            <a:spAutoFit/>
          </a:bodyPr>
          <a:lstStyle/>
          <a:p>
            <a:pPr marL="12700">
              <a:lnSpc>
                <a:spcPct val="100000"/>
              </a:lnSpc>
              <a:spcBef>
                <a:spcPts val="100"/>
              </a:spcBef>
            </a:pPr>
            <a:r>
              <a:rPr sz="1300" spc="-10" dirty="0">
                <a:latin typeface="Symbol"/>
                <a:cs typeface="Symbol"/>
              </a:rPr>
              <a:t></a:t>
            </a:r>
            <a:r>
              <a:rPr sz="1300" spc="-45" dirty="0">
                <a:latin typeface="Times New Roman"/>
                <a:cs typeface="Times New Roman"/>
              </a:rPr>
              <a:t> </a:t>
            </a:r>
            <a:r>
              <a:rPr sz="1200" spc="45" dirty="0">
                <a:latin typeface="Symbol"/>
                <a:cs typeface="Symbol"/>
              </a:rPr>
              <a:t></a:t>
            </a:r>
            <a:r>
              <a:rPr sz="1200" spc="-70" dirty="0">
                <a:latin typeface="Times New Roman"/>
                <a:cs typeface="Times New Roman"/>
              </a:rPr>
              <a:t> </a:t>
            </a:r>
            <a:r>
              <a:rPr sz="1200" spc="-5" dirty="0">
                <a:latin typeface="Symbol"/>
                <a:cs typeface="Symbol"/>
              </a:rPr>
              <a:t></a:t>
            </a:r>
            <a:r>
              <a:rPr sz="1200" spc="-5" dirty="0">
                <a:latin typeface="Times New Roman"/>
                <a:cs typeface="Times New Roman"/>
              </a:rPr>
              <a:t>45</a:t>
            </a:r>
            <a:endParaRPr sz="1200">
              <a:latin typeface="Times New Roman"/>
              <a:cs typeface="Times New Roman"/>
            </a:endParaRPr>
          </a:p>
        </p:txBody>
      </p:sp>
      <p:sp>
        <p:nvSpPr>
          <p:cNvPr id="13" name="object 13"/>
          <p:cNvSpPr txBox="1"/>
          <p:nvPr/>
        </p:nvSpPr>
        <p:spPr>
          <a:xfrm>
            <a:off x="3892385" y="2242608"/>
            <a:ext cx="509905" cy="281940"/>
          </a:xfrm>
          <a:prstGeom prst="rect">
            <a:avLst/>
          </a:prstGeom>
        </p:spPr>
        <p:txBody>
          <a:bodyPr vert="horz" wrap="square" lIns="0" tIns="16510" rIns="0" bIns="0" rtlCol="0">
            <a:spAutoFit/>
          </a:bodyPr>
          <a:lstStyle/>
          <a:p>
            <a:pPr marL="12700">
              <a:lnSpc>
                <a:spcPct val="100000"/>
              </a:lnSpc>
              <a:spcBef>
                <a:spcPts val="130"/>
              </a:spcBef>
            </a:pPr>
            <a:r>
              <a:rPr sz="1650" spc="90" dirty="0">
                <a:latin typeface="Symbol"/>
                <a:cs typeface="Symbol"/>
              </a:rPr>
              <a:t></a:t>
            </a:r>
            <a:r>
              <a:rPr sz="1650" spc="-10" dirty="0">
                <a:latin typeface="Times New Roman"/>
                <a:cs typeface="Times New Roman"/>
              </a:rPr>
              <a:t> </a:t>
            </a:r>
            <a:r>
              <a:rPr sz="1550" spc="130" dirty="0">
                <a:latin typeface="Symbol"/>
                <a:cs typeface="Symbol"/>
              </a:rPr>
              <a:t></a:t>
            </a:r>
            <a:r>
              <a:rPr sz="1550" spc="-80" dirty="0">
                <a:latin typeface="Times New Roman"/>
                <a:cs typeface="Times New Roman"/>
              </a:rPr>
              <a:t> </a:t>
            </a:r>
            <a:r>
              <a:rPr sz="1550" spc="114" dirty="0">
                <a:latin typeface="Times New Roman"/>
                <a:cs typeface="Times New Roman"/>
              </a:rPr>
              <a:t>0</a:t>
            </a:r>
            <a:endParaRPr sz="1550">
              <a:latin typeface="Times New Roman"/>
              <a:cs typeface="Times New Roman"/>
            </a:endParaRPr>
          </a:p>
        </p:txBody>
      </p:sp>
      <p:sp>
        <p:nvSpPr>
          <p:cNvPr id="14" name="object 14"/>
          <p:cNvSpPr txBox="1"/>
          <p:nvPr/>
        </p:nvSpPr>
        <p:spPr>
          <a:xfrm>
            <a:off x="5108828" y="3871819"/>
            <a:ext cx="966469" cy="1012190"/>
          </a:xfrm>
          <a:prstGeom prst="rect">
            <a:avLst/>
          </a:prstGeom>
        </p:spPr>
        <p:txBody>
          <a:bodyPr vert="horz" wrap="square" lIns="0" tIns="139700" rIns="0" bIns="0" rtlCol="0">
            <a:spAutoFit/>
          </a:bodyPr>
          <a:lstStyle/>
          <a:p>
            <a:pPr marL="307340">
              <a:lnSpc>
                <a:spcPct val="100000"/>
              </a:lnSpc>
              <a:spcBef>
                <a:spcPts val="1100"/>
              </a:spcBef>
            </a:pPr>
            <a:r>
              <a:rPr sz="1650" dirty="0">
                <a:latin typeface="Symbol"/>
                <a:cs typeface="Symbol"/>
              </a:rPr>
              <a:t></a:t>
            </a:r>
            <a:r>
              <a:rPr sz="1650" spc="-70" dirty="0">
                <a:latin typeface="Times New Roman"/>
                <a:cs typeface="Times New Roman"/>
              </a:rPr>
              <a:t> </a:t>
            </a:r>
            <a:r>
              <a:rPr sz="1550" spc="55" dirty="0">
                <a:latin typeface="Symbol"/>
                <a:cs typeface="Symbol"/>
              </a:rPr>
              <a:t></a:t>
            </a:r>
            <a:r>
              <a:rPr sz="1550" spc="-105" dirty="0">
                <a:latin typeface="Times New Roman"/>
                <a:cs typeface="Times New Roman"/>
              </a:rPr>
              <a:t> </a:t>
            </a:r>
            <a:r>
              <a:rPr sz="1550" spc="-20" dirty="0">
                <a:latin typeface="Symbol"/>
                <a:cs typeface="Symbol"/>
              </a:rPr>
              <a:t></a:t>
            </a:r>
            <a:r>
              <a:rPr sz="1550" spc="-10" dirty="0">
                <a:latin typeface="Times New Roman"/>
                <a:cs typeface="Times New Roman"/>
              </a:rPr>
              <a:t>90</a:t>
            </a:r>
            <a:endParaRPr sz="1550">
              <a:latin typeface="Times New Roman"/>
              <a:cs typeface="Times New Roman"/>
            </a:endParaRPr>
          </a:p>
          <a:p>
            <a:pPr marL="12700">
              <a:lnSpc>
                <a:spcPct val="100000"/>
              </a:lnSpc>
              <a:spcBef>
                <a:spcPts val="944"/>
              </a:spcBef>
            </a:pPr>
            <a:r>
              <a:rPr sz="1600" spc="-5" dirty="0">
                <a:latin typeface="Times New Roman"/>
                <a:cs typeface="Times New Roman"/>
              </a:rPr>
              <a:t>06:00</a:t>
            </a:r>
            <a:r>
              <a:rPr sz="1600" spc="-50" dirty="0">
                <a:latin typeface="Times New Roman"/>
                <a:cs typeface="Times New Roman"/>
              </a:rPr>
              <a:t> </a:t>
            </a:r>
            <a:r>
              <a:rPr sz="1600" spc="-5" dirty="0">
                <a:latin typeface="Times New Roman"/>
                <a:cs typeface="Times New Roman"/>
              </a:rPr>
              <a:t>h</a:t>
            </a:r>
            <a:endParaRPr sz="1600">
              <a:latin typeface="Times New Roman"/>
              <a:cs typeface="Times New Roman"/>
            </a:endParaRPr>
          </a:p>
          <a:p>
            <a:pPr marL="12700">
              <a:lnSpc>
                <a:spcPct val="100000"/>
              </a:lnSpc>
            </a:pPr>
            <a:r>
              <a:rPr sz="1600" spc="-5" dirty="0">
                <a:latin typeface="Times New Roman"/>
                <a:cs typeface="Times New Roman"/>
              </a:rPr>
              <a:t>(solar</a:t>
            </a:r>
            <a:r>
              <a:rPr sz="1600" spc="-30" dirty="0">
                <a:latin typeface="Times New Roman"/>
                <a:cs typeface="Times New Roman"/>
              </a:rPr>
              <a:t> </a:t>
            </a:r>
            <a:r>
              <a:rPr sz="1600" spc="-10" dirty="0">
                <a:latin typeface="Times New Roman"/>
                <a:cs typeface="Times New Roman"/>
              </a:rPr>
              <a:t>time)</a:t>
            </a:r>
            <a:endParaRPr sz="1600">
              <a:latin typeface="Times New Roman"/>
              <a:cs typeface="Times New Roman"/>
            </a:endParaRPr>
          </a:p>
        </p:txBody>
      </p:sp>
      <p:sp>
        <p:nvSpPr>
          <p:cNvPr id="15" name="object 15"/>
          <p:cNvSpPr/>
          <p:nvPr/>
        </p:nvSpPr>
        <p:spPr>
          <a:xfrm>
            <a:off x="1295400" y="4215765"/>
            <a:ext cx="533400" cy="103505"/>
          </a:xfrm>
          <a:custGeom>
            <a:avLst/>
            <a:gdLst/>
            <a:ahLst/>
            <a:cxnLst/>
            <a:rect l="l" t="t" r="r" b="b"/>
            <a:pathLst>
              <a:path w="533400" h="103504">
                <a:moveTo>
                  <a:pt x="88772" y="0"/>
                </a:moveTo>
                <a:lnTo>
                  <a:pt x="0" y="51435"/>
                </a:lnTo>
                <a:lnTo>
                  <a:pt x="85471" y="101600"/>
                </a:lnTo>
                <a:lnTo>
                  <a:pt x="88391" y="103378"/>
                </a:lnTo>
                <a:lnTo>
                  <a:pt x="92328" y="102362"/>
                </a:lnTo>
                <a:lnTo>
                  <a:pt x="94106" y="99314"/>
                </a:lnTo>
                <a:lnTo>
                  <a:pt x="95884" y="96393"/>
                </a:lnTo>
                <a:lnTo>
                  <a:pt x="94868" y="92456"/>
                </a:lnTo>
                <a:lnTo>
                  <a:pt x="35978" y="57859"/>
                </a:lnTo>
                <a:lnTo>
                  <a:pt x="12572" y="57785"/>
                </a:lnTo>
                <a:lnTo>
                  <a:pt x="12572" y="45085"/>
                </a:lnTo>
                <a:lnTo>
                  <a:pt x="36302" y="45085"/>
                </a:lnTo>
                <a:lnTo>
                  <a:pt x="95122" y="10922"/>
                </a:lnTo>
                <a:lnTo>
                  <a:pt x="96138" y="7112"/>
                </a:lnTo>
                <a:lnTo>
                  <a:pt x="92583" y="1016"/>
                </a:lnTo>
                <a:lnTo>
                  <a:pt x="88772" y="0"/>
                </a:lnTo>
                <a:close/>
              </a:path>
              <a:path w="533400" h="103504">
                <a:moveTo>
                  <a:pt x="36173" y="45159"/>
                </a:moveTo>
                <a:lnTo>
                  <a:pt x="25205" y="51530"/>
                </a:lnTo>
                <a:lnTo>
                  <a:pt x="35978" y="57859"/>
                </a:lnTo>
                <a:lnTo>
                  <a:pt x="533400" y="59436"/>
                </a:lnTo>
                <a:lnTo>
                  <a:pt x="533400" y="46736"/>
                </a:lnTo>
                <a:lnTo>
                  <a:pt x="36173" y="45159"/>
                </a:lnTo>
                <a:close/>
              </a:path>
              <a:path w="533400" h="103504">
                <a:moveTo>
                  <a:pt x="12572" y="45085"/>
                </a:moveTo>
                <a:lnTo>
                  <a:pt x="12572" y="57785"/>
                </a:lnTo>
                <a:lnTo>
                  <a:pt x="35978" y="57859"/>
                </a:lnTo>
                <a:lnTo>
                  <a:pt x="34555" y="57023"/>
                </a:lnTo>
                <a:lnTo>
                  <a:pt x="15747" y="57023"/>
                </a:lnTo>
                <a:lnTo>
                  <a:pt x="15747" y="45974"/>
                </a:lnTo>
                <a:lnTo>
                  <a:pt x="34771" y="45974"/>
                </a:lnTo>
                <a:lnTo>
                  <a:pt x="36173" y="45159"/>
                </a:lnTo>
                <a:lnTo>
                  <a:pt x="12572" y="45085"/>
                </a:lnTo>
                <a:close/>
              </a:path>
              <a:path w="533400" h="103504">
                <a:moveTo>
                  <a:pt x="15747" y="45974"/>
                </a:moveTo>
                <a:lnTo>
                  <a:pt x="15747" y="57023"/>
                </a:lnTo>
                <a:lnTo>
                  <a:pt x="25205" y="51530"/>
                </a:lnTo>
                <a:lnTo>
                  <a:pt x="15747" y="45974"/>
                </a:lnTo>
                <a:close/>
              </a:path>
              <a:path w="533400" h="103504">
                <a:moveTo>
                  <a:pt x="25205" y="51530"/>
                </a:moveTo>
                <a:lnTo>
                  <a:pt x="15747" y="57023"/>
                </a:lnTo>
                <a:lnTo>
                  <a:pt x="34555" y="57023"/>
                </a:lnTo>
                <a:lnTo>
                  <a:pt x="25205" y="51530"/>
                </a:lnTo>
                <a:close/>
              </a:path>
              <a:path w="533400" h="103504">
                <a:moveTo>
                  <a:pt x="34771" y="45974"/>
                </a:moveTo>
                <a:lnTo>
                  <a:pt x="15747" y="45974"/>
                </a:lnTo>
                <a:lnTo>
                  <a:pt x="25205" y="51530"/>
                </a:lnTo>
                <a:lnTo>
                  <a:pt x="34771" y="45974"/>
                </a:lnTo>
                <a:close/>
              </a:path>
              <a:path w="533400" h="103504">
                <a:moveTo>
                  <a:pt x="36302" y="45085"/>
                </a:moveTo>
                <a:lnTo>
                  <a:pt x="12572" y="45085"/>
                </a:lnTo>
                <a:lnTo>
                  <a:pt x="36173" y="45159"/>
                </a:lnTo>
                <a:lnTo>
                  <a:pt x="36302" y="45085"/>
                </a:lnTo>
                <a:close/>
              </a:path>
            </a:pathLst>
          </a:custGeom>
          <a:solidFill>
            <a:srgbClr val="497DBA"/>
          </a:solidFill>
        </p:spPr>
        <p:txBody>
          <a:bodyPr wrap="square" lIns="0" tIns="0" rIns="0" bIns="0" rtlCol="0"/>
          <a:lstStyle/>
          <a:p>
            <a:endParaRPr/>
          </a:p>
        </p:txBody>
      </p:sp>
      <p:sp>
        <p:nvSpPr>
          <p:cNvPr id="16" name="object 16"/>
          <p:cNvSpPr txBox="1"/>
          <p:nvPr/>
        </p:nvSpPr>
        <p:spPr>
          <a:xfrm>
            <a:off x="2290344" y="3951359"/>
            <a:ext cx="2646045" cy="1110615"/>
          </a:xfrm>
          <a:prstGeom prst="rect">
            <a:avLst/>
          </a:prstGeom>
        </p:spPr>
        <p:txBody>
          <a:bodyPr vert="horz" wrap="square" lIns="0" tIns="60325" rIns="0" bIns="0" rtlCol="0">
            <a:spAutoFit/>
          </a:bodyPr>
          <a:lstStyle/>
          <a:p>
            <a:pPr marL="12700">
              <a:lnSpc>
                <a:spcPct val="100000"/>
              </a:lnSpc>
              <a:spcBef>
                <a:spcPts val="475"/>
              </a:spcBef>
            </a:pPr>
            <a:r>
              <a:rPr sz="1650" dirty="0">
                <a:latin typeface="Symbol"/>
                <a:cs typeface="Symbol"/>
              </a:rPr>
              <a:t></a:t>
            </a:r>
            <a:r>
              <a:rPr sz="1650" spc="-70" dirty="0">
                <a:latin typeface="Times New Roman"/>
                <a:cs typeface="Times New Roman"/>
              </a:rPr>
              <a:t> </a:t>
            </a:r>
            <a:r>
              <a:rPr sz="1550" spc="55" dirty="0">
                <a:latin typeface="Symbol"/>
                <a:cs typeface="Symbol"/>
              </a:rPr>
              <a:t></a:t>
            </a:r>
            <a:r>
              <a:rPr sz="1550" spc="-105" dirty="0">
                <a:latin typeface="Times New Roman"/>
                <a:cs typeface="Times New Roman"/>
              </a:rPr>
              <a:t> </a:t>
            </a:r>
            <a:r>
              <a:rPr sz="1550" spc="-20" dirty="0">
                <a:latin typeface="Symbol"/>
                <a:cs typeface="Symbol"/>
              </a:rPr>
              <a:t></a:t>
            </a:r>
            <a:r>
              <a:rPr sz="1550" spc="-10" dirty="0">
                <a:latin typeface="Times New Roman"/>
                <a:cs typeface="Times New Roman"/>
              </a:rPr>
              <a:t>90</a:t>
            </a:r>
            <a:endParaRPr sz="1550">
              <a:latin typeface="Times New Roman"/>
              <a:cs typeface="Times New Roman"/>
            </a:endParaRPr>
          </a:p>
          <a:p>
            <a:pPr marL="317500">
              <a:lnSpc>
                <a:spcPct val="100000"/>
              </a:lnSpc>
              <a:spcBef>
                <a:spcPts val="345"/>
              </a:spcBef>
            </a:pPr>
            <a:r>
              <a:rPr sz="1600" spc="-5" dirty="0">
                <a:latin typeface="Times New Roman"/>
                <a:cs typeface="Times New Roman"/>
              </a:rPr>
              <a:t>18:00</a:t>
            </a:r>
            <a:r>
              <a:rPr sz="1600" spc="-50" dirty="0">
                <a:latin typeface="Times New Roman"/>
                <a:cs typeface="Times New Roman"/>
              </a:rPr>
              <a:t> </a:t>
            </a:r>
            <a:r>
              <a:rPr sz="1600" spc="-5" dirty="0">
                <a:latin typeface="Times New Roman"/>
                <a:cs typeface="Times New Roman"/>
              </a:rPr>
              <a:t>h</a:t>
            </a:r>
            <a:endParaRPr sz="1600">
              <a:latin typeface="Times New Roman"/>
              <a:cs typeface="Times New Roman"/>
            </a:endParaRPr>
          </a:p>
          <a:p>
            <a:pPr marL="317500">
              <a:lnSpc>
                <a:spcPts val="1839"/>
              </a:lnSpc>
            </a:pPr>
            <a:r>
              <a:rPr sz="1600" spc="-5" dirty="0">
                <a:latin typeface="Times New Roman"/>
                <a:cs typeface="Times New Roman"/>
              </a:rPr>
              <a:t>(solar</a:t>
            </a:r>
            <a:r>
              <a:rPr sz="1600" spc="-10" dirty="0">
                <a:latin typeface="Times New Roman"/>
                <a:cs typeface="Times New Roman"/>
              </a:rPr>
              <a:t> time)</a:t>
            </a:r>
            <a:endParaRPr sz="1600">
              <a:latin typeface="Times New Roman"/>
              <a:cs typeface="Times New Roman"/>
            </a:endParaRPr>
          </a:p>
          <a:p>
            <a:pPr marL="1158875">
              <a:lnSpc>
                <a:spcPts val="2080"/>
              </a:lnSpc>
            </a:pPr>
            <a:r>
              <a:rPr sz="1800" b="1" dirty="0">
                <a:latin typeface="Times New Roman"/>
                <a:cs typeface="Times New Roman"/>
              </a:rPr>
              <a:t>Fig:</a:t>
            </a:r>
            <a:r>
              <a:rPr sz="1800" b="1" spc="-45" dirty="0">
                <a:latin typeface="Times New Roman"/>
                <a:cs typeface="Times New Roman"/>
              </a:rPr>
              <a:t> </a:t>
            </a:r>
            <a:r>
              <a:rPr sz="1800" dirty="0">
                <a:latin typeface="Times New Roman"/>
                <a:cs typeface="Times New Roman"/>
              </a:rPr>
              <a:t>Hour</a:t>
            </a:r>
            <a:r>
              <a:rPr sz="1800" spc="-45" dirty="0">
                <a:latin typeface="Times New Roman"/>
                <a:cs typeface="Times New Roman"/>
              </a:rPr>
              <a:t> </a:t>
            </a:r>
            <a:r>
              <a:rPr sz="1800" dirty="0">
                <a:latin typeface="Times New Roman"/>
                <a:cs typeface="Times New Roman"/>
              </a:rPr>
              <a:t>angle</a:t>
            </a:r>
            <a:endParaRPr sz="1800">
              <a:latin typeface="Times New Roman"/>
              <a:cs typeface="Times New Roman"/>
            </a:endParaRPr>
          </a:p>
        </p:txBody>
      </p:sp>
      <p:sp>
        <p:nvSpPr>
          <p:cNvPr id="18" name="object 18"/>
          <p:cNvSpPr txBox="1"/>
          <p:nvPr/>
        </p:nvSpPr>
        <p:spPr>
          <a:xfrm>
            <a:off x="8326373" y="6445541"/>
            <a:ext cx="281940" cy="196215"/>
          </a:xfrm>
          <a:prstGeom prst="rect">
            <a:avLst/>
          </a:prstGeom>
        </p:spPr>
        <p:txBody>
          <a:bodyPr vert="horz" wrap="square" lIns="0" tIns="0" rIns="0" bIns="0" rtlCol="0">
            <a:spAutoFit/>
          </a:bodyPr>
          <a:lstStyle/>
          <a:p>
            <a:pPr marL="12700">
              <a:lnSpc>
                <a:spcPts val="1430"/>
              </a:lnSpc>
            </a:pPr>
            <a:r>
              <a:rPr sz="1200" dirty="0">
                <a:solidFill>
                  <a:srgbClr val="888888"/>
                </a:solidFill>
                <a:latin typeface="Arial MT"/>
                <a:cs typeface="Arial MT"/>
              </a:rPr>
              <a:t>161</a:t>
            </a:r>
            <a:endParaRPr sz="1200">
              <a:latin typeface="Arial MT"/>
              <a:cs typeface="Arial MT"/>
            </a:endParaRPr>
          </a:p>
        </p:txBody>
      </p:sp>
      <p:sp>
        <p:nvSpPr>
          <p:cNvPr id="19" name="object 19"/>
          <p:cNvSpPr txBox="1"/>
          <p:nvPr/>
        </p:nvSpPr>
        <p:spPr>
          <a:xfrm>
            <a:off x="154939" y="6562421"/>
            <a:ext cx="5468620" cy="307340"/>
          </a:xfrm>
          <a:prstGeom prst="rect">
            <a:avLst/>
          </a:prstGeom>
        </p:spPr>
        <p:txBody>
          <a:bodyPr vert="horz" wrap="square" lIns="0" tIns="0" rIns="0" bIns="0" rtlCol="0">
            <a:spAutoFit/>
          </a:bodyPr>
          <a:lstStyle/>
          <a:p>
            <a:pPr marL="12700">
              <a:lnSpc>
                <a:spcPts val="2285"/>
              </a:lnSpc>
            </a:pP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local</a:t>
            </a:r>
            <a:r>
              <a:rPr sz="2000" spc="-10" dirty="0">
                <a:latin typeface="Times New Roman"/>
                <a:cs typeface="Times New Roman"/>
              </a:rPr>
              <a:t> </a:t>
            </a:r>
            <a:r>
              <a:rPr sz="2000" spc="-5" dirty="0">
                <a:latin typeface="Times New Roman"/>
                <a:cs typeface="Times New Roman"/>
              </a:rPr>
              <a:t>meridian</a:t>
            </a:r>
            <a:r>
              <a:rPr sz="2000" spc="-15" dirty="0">
                <a:latin typeface="Times New Roman"/>
                <a:cs typeface="Times New Roman"/>
              </a:rPr>
              <a:t> </a:t>
            </a:r>
            <a:r>
              <a:rPr sz="2000" dirty="0">
                <a:latin typeface="Times New Roman"/>
                <a:cs typeface="Times New Roman"/>
              </a:rPr>
              <a:t>(due</a:t>
            </a:r>
            <a:r>
              <a:rPr sz="2000" spc="-10" dirty="0">
                <a:latin typeface="Times New Roman"/>
                <a:cs typeface="Times New Roman"/>
              </a:rPr>
              <a:t> </a:t>
            </a:r>
            <a:r>
              <a:rPr sz="2000" spc="-5" dirty="0">
                <a:latin typeface="Times New Roman"/>
                <a:cs typeface="Times New Roman"/>
              </a:rPr>
              <a:t>to</a:t>
            </a:r>
            <a:r>
              <a:rPr sz="2000" spc="-10" dirty="0">
                <a:latin typeface="Times New Roman"/>
                <a:cs typeface="Times New Roman"/>
              </a:rPr>
              <a:t> </a:t>
            </a:r>
            <a:r>
              <a:rPr sz="2000" spc="-5" dirty="0">
                <a:latin typeface="Times New Roman"/>
                <a:cs typeface="Times New Roman"/>
              </a:rPr>
              <a:t>rotation</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earth</a:t>
            </a:r>
            <a:r>
              <a:rPr sz="2000" spc="-20" dirty="0">
                <a:latin typeface="Times New Roman"/>
                <a:cs typeface="Times New Roman"/>
              </a:rPr>
              <a:t> </a:t>
            </a:r>
            <a:r>
              <a:rPr sz="2000" dirty="0">
                <a:latin typeface="Times New Roman"/>
                <a:cs typeface="Times New Roman"/>
              </a:rPr>
              <a:t>on</a:t>
            </a:r>
            <a:r>
              <a:rPr sz="2000" spc="-10" dirty="0">
                <a:latin typeface="Times New Roman"/>
                <a:cs typeface="Times New Roman"/>
              </a:rPr>
              <a:t> </a:t>
            </a:r>
            <a:r>
              <a:rPr sz="2000" spc="-5" dirty="0">
                <a:latin typeface="Times New Roman"/>
                <a:cs typeface="Times New Roman"/>
              </a:rPr>
              <a:t>its </a:t>
            </a:r>
            <a:r>
              <a:rPr sz="2000" dirty="0">
                <a:latin typeface="Times New Roman"/>
                <a:cs typeface="Times New Roman"/>
              </a:rPr>
              <a:t>axis).</a:t>
            </a:r>
            <a:endParaRPr sz="2000">
              <a:latin typeface="Times New Roman"/>
              <a:cs typeface="Times New Roman"/>
            </a:endParaRPr>
          </a:p>
        </p:txBody>
      </p:sp>
      <p:sp>
        <p:nvSpPr>
          <p:cNvPr id="17" name="object 17"/>
          <p:cNvSpPr txBox="1"/>
          <p:nvPr/>
        </p:nvSpPr>
        <p:spPr>
          <a:xfrm>
            <a:off x="3127375" y="2084958"/>
            <a:ext cx="256921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Solar</a:t>
            </a:r>
            <a:r>
              <a:rPr sz="1600" spc="10" dirty="0">
                <a:latin typeface="Times New Roman"/>
                <a:cs typeface="Times New Roman"/>
              </a:rPr>
              <a:t> </a:t>
            </a:r>
            <a:r>
              <a:rPr sz="1600" spc="-5" dirty="0">
                <a:latin typeface="Times New Roman"/>
                <a:cs typeface="Times New Roman"/>
              </a:rPr>
              <a:t>noon</a:t>
            </a:r>
            <a:r>
              <a:rPr sz="1600" spc="-20" dirty="0">
                <a:latin typeface="Times New Roman"/>
                <a:cs typeface="Times New Roman"/>
              </a:rPr>
              <a:t> </a:t>
            </a:r>
            <a:r>
              <a:rPr sz="1600" spc="-5" dirty="0">
                <a:latin typeface="Times New Roman"/>
                <a:cs typeface="Times New Roman"/>
              </a:rPr>
              <a:t>12:00</a:t>
            </a:r>
            <a:r>
              <a:rPr sz="1600" spc="-20" dirty="0">
                <a:latin typeface="Times New Roman"/>
                <a:cs typeface="Times New Roman"/>
              </a:rPr>
              <a:t> </a:t>
            </a:r>
            <a:r>
              <a:rPr sz="1600" spc="-5" dirty="0">
                <a:latin typeface="Times New Roman"/>
                <a:cs typeface="Times New Roman"/>
              </a:rPr>
              <a:t>h (solar</a:t>
            </a:r>
            <a:r>
              <a:rPr sz="1600" spc="20" dirty="0">
                <a:latin typeface="Times New Roman"/>
                <a:cs typeface="Times New Roman"/>
              </a:rPr>
              <a:t> </a:t>
            </a:r>
            <a:r>
              <a:rPr sz="1600" spc="-10" dirty="0">
                <a:latin typeface="Times New Roman"/>
                <a:cs typeface="Times New Roman"/>
              </a:rPr>
              <a:t>time)</a:t>
            </a:r>
            <a:endParaRPr sz="1600">
              <a:latin typeface="Times New Roman"/>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2140" y="6566112"/>
            <a:ext cx="6174105" cy="307975"/>
          </a:xfrm>
          <a:prstGeom prst="rect">
            <a:avLst/>
          </a:prstGeom>
        </p:spPr>
        <p:txBody>
          <a:bodyPr vert="horz" wrap="square" lIns="0" tIns="0" rIns="0" bIns="0" rtlCol="0">
            <a:spAutoFit/>
          </a:bodyPr>
          <a:lstStyle/>
          <a:p>
            <a:pPr marL="12700">
              <a:lnSpc>
                <a:spcPts val="2290"/>
              </a:lnSpc>
            </a:pPr>
            <a:r>
              <a:rPr sz="2000" dirty="0">
                <a:latin typeface="Times New Roman"/>
                <a:cs typeface="Times New Roman"/>
              </a:rPr>
              <a:t>device</a:t>
            </a:r>
            <a:r>
              <a:rPr sz="2000" spc="-25" dirty="0">
                <a:latin typeface="Times New Roman"/>
                <a:cs typeface="Times New Roman"/>
              </a:rPr>
              <a:t> </a:t>
            </a:r>
            <a:r>
              <a:rPr sz="2000" spc="-5" dirty="0">
                <a:latin typeface="Times New Roman"/>
                <a:cs typeface="Times New Roman"/>
              </a:rPr>
              <a:t>like</a:t>
            </a:r>
            <a:r>
              <a:rPr sz="2000" spc="-10" dirty="0">
                <a:latin typeface="Times New Roman"/>
                <a:cs typeface="Times New Roman"/>
              </a:rPr>
              <a:t> </a:t>
            </a:r>
            <a:r>
              <a:rPr sz="2000" dirty="0">
                <a:latin typeface="Times New Roman"/>
                <a:cs typeface="Times New Roman"/>
              </a:rPr>
              <a:t>batteries</a:t>
            </a:r>
            <a:r>
              <a:rPr sz="2000" spc="-35" dirty="0">
                <a:latin typeface="Times New Roman"/>
                <a:cs typeface="Times New Roman"/>
              </a:rPr>
              <a:t> </a:t>
            </a:r>
            <a:r>
              <a:rPr sz="2000" dirty="0">
                <a:latin typeface="Times New Roman"/>
                <a:cs typeface="Times New Roman"/>
              </a:rPr>
              <a:t>are</a:t>
            </a:r>
            <a:r>
              <a:rPr sz="2000" spc="-15" dirty="0">
                <a:latin typeface="Times New Roman"/>
                <a:cs typeface="Times New Roman"/>
              </a:rPr>
              <a:t> </a:t>
            </a:r>
            <a:r>
              <a:rPr sz="2000" dirty="0">
                <a:latin typeface="Times New Roman"/>
                <a:cs typeface="Times New Roman"/>
              </a:rPr>
              <a:t>heavy</a:t>
            </a:r>
            <a:r>
              <a:rPr sz="2000" spc="-2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not</a:t>
            </a:r>
            <a:r>
              <a:rPr sz="2000" spc="-30" dirty="0">
                <a:latin typeface="Times New Roman"/>
                <a:cs typeface="Times New Roman"/>
              </a:rPr>
              <a:t> </a:t>
            </a:r>
            <a:r>
              <a:rPr sz="2000" dirty="0">
                <a:latin typeface="Times New Roman"/>
                <a:cs typeface="Times New Roman"/>
              </a:rPr>
              <a:t>environment</a:t>
            </a:r>
            <a:r>
              <a:rPr sz="2000" spc="-40" dirty="0">
                <a:latin typeface="Times New Roman"/>
                <a:cs typeface="Times New Roman"/>
              </a:rPr>
              <a:t> </a:t>
            </a:r>
            <a:r>
              <a:rPr sz="2000" spc="-15" dirty="0">
                <a:latin typeface="Times New Roman"/>
                <a:cs typeface="Times New Roman"/>
              </a:rPr>
              <a:t>friendly.</a:t>
            </a:r>
            <a:endParaRPr sz="2000">
              <a:latin typeface="Times New Roman"/>
              <a:cs typeface="Times New Roman"/>
            </a:endParaRPr>
          </a:p>
        </p:txBody>
      </p:sp>
      <p:sp>
        <p:nvSpPr>
          <p:cNvPr id="2" name="object 2"/>
          <p:cNvSpPr txBox="1"/>
          <p:nvPr/>
        </p:nvSpPr>
        <p:spPr>
          <a:xfrm>
            <a:off x="154939" y="0"/>
            <a:ext cx="8759825" cy="6746875"/>
          </a:xfrm>
          <a:prstGeom prst="rect">
            <a:avLst/>
          </a:prstGeom>
        </p:spPr>
        <p:txBody>
          <a:bodyPr vert="horz" wrap="square" lIns="0" tIns="12700" rIns="0" bIns="0" rtlCol="0">
            <a:spAutoFit/>
          </a:bodyPr>
          <a:lstStyle/>
          <a:p>
            <a:pPr marL="266700" marR="265430" indent="-254635">
              <a:lnSpc>
                <a:spcPct val="150000"/>
              </a:lnSpc>
              <a:spcBef>
                <a:spcPts val="100"/>
              </a:spcBef>
              <a:buFont typeface="Times New Roman"/>
              <a:buChar char="*"/>
              <a:tabLst>
                <a:tab pos="315595" algn="l"/>
                <a:tab pos="316230" algn="l"/>
              </a:tabLst>
            </a:pPr>
            <a:r>
              <a:rPr dirty="0"/>
              <a:t>	</a:t>
            </a:r>
            <a:r>
              <a:rPr sz="2000" dirty="0">
                <a:latin typeface="Times New Roman"/>
                <a:cs typeface="Times New Roman"/>
              </a:rPr>
              <a:t>Another source of </a:t>
            </a:r>
            <a:r>
              <a:rPr sz="2000" spc="-5" dirty="0">
                <a:latin typeface="Times New Roman"/>
                <a:cs typeface="Times New Roman"/>
              </a:rPr>
              <a:t>energy is </a:t>
            </a:r>
            <a:r>
              <a:rPr sz="2000" dirty="0">
                <a:latin typeface="Times New Roman"/>
                <a:cs typeface="Times New Roman"/>
              </a:rPr>
              <a:t>the geothermal </a:t>
            </a:r>
            <a:r>
              <a:rPr sz="2000" spc="-5" dirty="0">
                <a:latin typeface="Times New Roman"/>
                <a:cs typeface="Times New Roman"/>
              </a:rPr>
              <a:t>energy </a:t>
            </a:r>
            <a:r>
              <a:rPr sz="2000" dirty="0">
                <a:latin typeface="Times New Roman"/>
                <a:cs typeface="Times New Roman"/>
              </a:rPr>
              <a:t>originates from the </a:t>
            </a:r>
            <a:r>
              <a:rPr sz="2000" spc="-15" dirty="0">
                <a:latin typeface="Times New Roman"/>
                <a:cs typeface="Times New Roman"/>
              </a:rPr>
              <a:t>earth’s </a:t>
            </a:r>
            <a:r>
              <a:rPr sz="2000" spc="-10" dirty="0">
                <a:latin typeface="Times New Roman"/>
                <a:cs typeface="Times New Roman"/>
              </a:rPr>
              <a:t> </a:t>
            </a:r>
            <a:r>
              <a:rPr sz="2000" dirty="0">
                <a:latin typeface="Times New Roman"/>
                <a:cs typeface="Times New Roman"/>
              </a:rPr>
              <a:t>surface</a:t>
            </a:r>
            <a:r>
              <a:rPr sz="2000" spc="-35" dirty="0">
                <a:latin typeface="Times New Roman"/>
                <a:cs typeface="Times New Roman"/>
              </a:rPr>
              <a:t> </a:t>
            </a:r>
            <a:r>
              <a:rPr sz="2000" spc="-5" dirty="0">
                <a:latin typeface="Times New Roman"/>
                <a:cs typeface="Times New Roman"/>
              </a:rPr>
              <a:t>itself</a:t>
            </a:r>
            <a:r>
              <a:rPr sz="2000" spc="-30" dirty="0">
                <a:latin typeface="Times New Roman"/>
                <a:cs typeface="Times New Roman"/>
              </a:rPr>
              <a:t> </a:t>
            </a:r>
            <a:r>
              <a:rPr sz="2000" dirty="0">
                <a:latin typeface="Times New Roman"/>
                <a:cs typeface="Times New Roman"/>
              </a:rPr>
              <a:t>.</a:t>
            </a:r>
            <a:r>
              <a:rPr sz="2000" spc="-25" dirty="0">
                <a:latin typeface="Times New Roman"/>
                <a:cs typeface="Times New Roman"/>
              </a:rPr>
              <a:t> </a:t>
            </a:r>
            <a:r>
              <a:rPr sz="2000" dirty="0">
                <a:latin typeface="Times New Roman"/>
                <a:cs typeface="Times New Roman"/>
              </a:rPr>
              <a:t>The theoretical</a:t>
            </a:r>
            <a:r>
              <a:rPr sz="2000" spc="-35" dirty="0">
                <a:latin typeface="Times New Roman"/>
                <a:cs typeface="Times New Roman"/>
              </a:rPr>
              <a:t> </a:t>
            </a:r>
            <a:r>
              <a:rPr sz="2000" dirty="0">
                <a:latin typeface="Times New Roman"/>
                <a:cs typeface="Times New Roman"/>
              </a:rPr>
              <a:t>potential</a:t>
            </a:r>
            <a:r>
              <a:rPr sz="2000" spc="-55" dirty="0">
                <a:latin typeface="Times New Roman"/>
                <a:cs typeface="Times New Roman"/>
              </a:rPr>
              <a:t> </a:t>
            </a:r>
            <a:r>
              <a:rPr sz="2000" dirty="0">
                <a:latin typeface="Times New Roman"/>
                <a:cs typeface="Times New Roman"/>
              </a:rPr>
              <a:t>of geothermal</a:t>
            </a:r>
            <a:r>
              <a:rPr sz="2000" spc="-35" dirty="0">
                <a:latin typeface="Times New Roman"/>
                <a:cs typeface="Times New Roman"/>
              </a:rPr>
              <a:t> </a:t>
            </a:r>
            <a:r>
              <a:rPr sz="2000" spc="-5" dirty="0">
                <a:latin typeface="Times New Roman"/>
                <a:cs typeface="Times New Roman"/>
              </a:rPr>
              <a:t>energy</a:t>
            </a:r>
            <a:r>
              <a:rPr sz="2000" spc="-20" dirty="0">
                <a:latin typeface="Times New Roman"/>
                <a:cs typeface="Times New Roman"/>
              </a:rPr>
              <a:t> </a:t>
            </a:r>
            <a:r>
              <a:rPr sz="2000" spc="-5" dirty="0">
                <a:latin typeface="Times New Roman"/>
                <a:cs typeface="Times New Roman"/>
              </a:rPr>
              <a:t>is</a:t>
            </a:r>
            <a:r>
              <a:rPr sz="2000" spc="-10" dirty="0">
                <a:latin typeface="Times New Roman"/>
                <a:cs typeface="Times New Roman"/>
              </a:rPr>
              <a:t> </a:t>
            </a:r>
            <a:r>
              <a:rPr sz="2000" spc="-5" dirty="0">
                <a:latin typeface="Times New Roman"/>
                <a:cs typeface="Times New Roman"/>
              </a:rPr>
              <a:t>much</a:t>
            </a:r>
            <a:r>
              <a:rPr sz="2000" spc="15" dirty="0">
                <a:latin typeface="Times New Roman"/>
                <a:cs typeface="Times New Roman"/>
              </a:rPr>
              <a:t> </a:t>
            </a:r>
            <a:r>
              <a:rPr sz="2000" spc="-5" dirty="0">
                <a:latin typeface="Times New Roman"/>
                <a:cs typeface="Times New Roman"/>
              </a:rPr>
              <a:t>lesser</a:t>
            </a:r>
            <a:r>
              <a:rPr sz="2000" spc="-25" dirty="0">
                <a:latin typeface="Times New Roman"/>
                <a:cs typeface="Times New Roman"/>
              </a:rPr>
              <a:t> </a:t>
            </a:r>
            <a:r>
              <a:rPr sz="2000" dirty="0">
                <a:latin typeface="Times New Roman"/>
                <a:cs typeface="Times New Roman"/>
              </a:rPr>
              <a:t>(less </a:t>
            </a:r>
            <a:r>
              <a:rPr sz="2000" spc="-484" dirty="0">
                <a:latin typeface="Times New Roman"/>
                <a:cs typeface="Times New Roman"/>
              </a:rPr>
              <a:t> </a:t>
            </a:r>
            <a:r>
              <a:rPr sz="2000" dirty="0">
                <a:latin typeface="Times New Roman"/>
                <a:cs typeface="Times New Roman"/>
              </a:rPr>
              <a:t>than</a:t>
            </a:r>
            <a:r>
              <a:rPr sz="2000" spc="-20" dirty="0">
                <a:latin typeface="Times New Roman"/>
                <a:cs typeface="Times New Roman"/>
              </a:rPr>
              <a:t> </a:t>
            </a:r>
            <a:r>
              <a:rPr sz="2000" dirty="0">
                <a:latin typeface="Times New Roman"/>
                <a:cs typeface="Times New Roman"/>
              </a:rPr>
              <a:t>by</a:t>
            </a:r>
            <a:r>
              <a:rPr sz="2000" spc="-15" dirty="0">
                <a:latin typeface="Times New Roman"/>
                <a:cs typeface="Times New Roman"/>
              </a:rPr>
              <a:t> </a:t>
            </a:r>
            <a:r>
              <a:rPr sz="2000" spc="-5" dirty="0">
                <a:latin typeface="Times New Roman"/>
                <a:cs typeface="Times New Roman"/>
              </a:rPr>
              <a:t>an </a:t>
            </a:r>
            <a:r>
              <a:rPr sz="2000" dirty="0">
                <a:latin typeface="Times New Roman"/>
                <a:cs typeface="Times New Roman"/>
              </a:rPr>
              <a:t>order</a:t>
            </a:r>
            <a:r>
              <a:rPr sz="2000" spc="-2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4)</a:t>
            </a:r>
            <a:r>
              <a:rPr sz="2000" spc="-20" dirty="0">
                <a:latin typeface="Times New Roman"/>
                <a:cs typeface="Times New Roman"/>
              </a:rPr>
              <a:t> </a:t>
            </a:r>
            <a:r>
              <a:rPr sz="2000" dirty="0">
                <a:latin typeface="Times New Roman"/>
                <a:cs typeface="Times New Roman"/>
              </a:rPr>
              <a:t>than</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solar</a:t>
            </a:r>
            <a:r>
              <a:rPr sz="2000" spc="-15" dirty="0">
                <a:latin typeface="Times New Roman"/>
                <a:cs typeface="Times New Roman"/>
              </a:rPr>
              <a:t> </a:t>
            </a:r>
            <a:r>
              <a:rPr sz="2000" dirty="0">
                <a:latin typeface="Times New Roman"/>
                <a:cs typeface="Times New Roman"/>
              </a:rPr>
              <a:t>radiation.</a:t>
            </a:r>
            <a:endParaRPr sz="2000">
              <a:latin typeface="Times New Roman"/>
              <a:cs typeface="Times New Roman"/>
            </a:endParaRPr>
          </a:p>
          <a:p>
            <a:pPr marL="262255" indent="-250190">
              <a:lnSpc>
                <a:spcPct val="100000"/>
              </a:lnSpc>
              <a:spcBef>
                <a:spcPts val="1200"/>
              </a:spcBef>
              <a:buChar char="*"/>
              <a:tabLst>
                <a:tab pos="262890" algn="l"/>
              </a:tabLst>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third</a:t>
            </a:r>
            <a:r>
              <a:rPr sz="2000" spc="-30" dirty="0">
                <a:latin typeface="Times New Roman"/>
                <a:cs typeface="Times New Roman"/>
              </a:rPr>
              <a:t> </a:t>
            </a:r>
            <a:r>
              <a:rPr sz="2000" dirty="0">
                <a:latin typeface="Times New Roman"/>
                <a:cs typeface="Times New Roman"/>
              </a:rPr>
              <a:t>source</a:t>
            </a:r>
            <a:r>
              <a:rPr sz="2000" spc="-2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renewable</a:t>
            </a:r>
            <a:r>
              <a:rPr sz="2000" spc="-30" dirty="0">
                <a:latin typeface="Times New Roman"/>
                <a:cs typeface="Times New Roman"/>
              </a:rPr>
              <a:t> </a:t>
            </a:r>
            <a:r>
              <a:rPr sz="2000" spc="-5" dirty="0">
                <a:latin typeface="Times New Roman"/>
                <a:cs typeface="Times New Roman"/>
              </a:rPr>
              <a:t>energy</a:t>
            </a:r>
            <a:r>
              <a:rPr sz="2000" spc="-20" dirty="0">
                <a:latin typeface="Times New Roman"/>
                <a:cs typeface="Times New Roman"/>
              </a:rPr>
              <a:t> </a:t>
            </a:r>
            <a:r>
              <a:rPr sz="2000" spc="-5" dirty="0">
                <a:latin typeface="Times New Roman"/>
                <a:cs typeface="Times New Roman"/>
              </a:rPr>
              <a:t>is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movement</a:t>
            </a:r>
            <a:r>
              <a:rPr sz="2000" spc="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planets</a:t>
            </a:r>
            <a:r>
              <a:rPr sz="2000" spc="-25" dirty="0">
                <a:latin typeface="Times New Roman"/>
                <a:cs typeface="Times New Roman"/>
              </a:rPr>
              <a:t> </a:t>
            </a:r>
            <a:r>
              <a:rPr sz="2000" dirty="0">
                <a:latin typeface="Times New Roman"/>
                <a:cs typeface="Times New Roman"/>
              </a:rPr>
              <a:t>.</a:t>
            </a:r>
            <a:r>
              <a:rPr sz="2000" spc="-4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force</a:t>
            </a:r>
            <a:r>
              <a:rPr sz="2000" spc="-25" dirty="0">
                <a:latin typeface="Times New Roman"/>
                <a:cs typeface="Times New Roman"/>
              </a:rPr>
              <a:t> </a:t>
            </a:r>
            <a:r>
              <a:rPr sz="2000" spc="5" dirty="0">
                <a:latin typeface="Times New Roman"/>
                <a:cs typeface="Times New Roman"/>
              </a:rPr>
              <a:t>of</a:t>
            </a:r>
            <a:endParaRPr sz="2000">
              <a:latin typeface="Times New Roman"/>
              <a:cs typeface="Times New Roman"/>
            </a:endParaRPr>
          </a:p>
          <a:p>
            <a:pPr marL="266700">
              <a:lnSpc>
                <a:spcPct val="100000"/>
              </a:lnSpc>
              <a:spcBef>
                <a:spcPts val="1200"/>
              </a:spcBef>
            </a:pPr>
            <a:r>
              <a:rPr sz="2000" spc="-5" dirty="0">
                <a:latin typeface="Times New Roman"/>
                <a:cs typeface="Times New Roman"/>
              </a:rPr>
              <a:t>attraction</a:t>
            </a:r>
            <a:r>
              <a:rPr sz="2000" spc="-30" dirty="0">
                <a:latin typeface="Times New Roman"/>
                <a:cs typeface="Times New Roman"/>
              </a:rPr>
              <a:t> </a:t>
            </a:r>
            <a:r>
              <a:rPr sz="2000" dirty="0">
                <a:latin typeface="Times New Roman"/>
                <a:cs typeface="Times New Roman"/>
              </a:rPr>
              <a:t>between</a:t>
            </a:r>
            <a:r>
              <a:rPr sz="2000" spc="-10" dirty="0">
                <a:latin typeface="Times New Roman"/>
                <a:cs typeface="Times New Roman"/>
              </a:rPr>
              <a:t> </a:t>
            </a:r>
            <a:r>
              <a:rPr sz="2000" dirty="0">
                <a:latin typeface="Times New Roman"/>
                <a:cs typeface="Times New Roman"/>
              </a:rPr>
              <a:t>planets</a:t>
            </a:r>
            <a:r>
              <a:rPr sz="2000" spc="-1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gravitational</a:t>
            </a:r>
            <a:r>
              <a:rPr sz="2000" spc="-45" dirty="0">
                <a:latin typeface="Times New Roman"/>
                <a:cs typeface="Times New Roman"/>
              </a:rPr>
              <a:t> </a:t>
            </a:r>
            <a:r>
              <a:rPr sz="2000" dirty="0">
                <a:latin typeface="Times New Roman"/>
                <a:cs typeface="Times New Roman"/>
              </a:rPr>
              <a:t>pull</a:t>
            </a:r>
            <a:r>
              <a:rPr sz="2000" spc="-25" dirty="0">
                <a:latin typeface="Times New Roman"/>
                <a:cs typeface="Times New Roman"/>
              </a:rPr>
              <a:t> </a:t>
            </a:r>
            <a:r>
              <a:rPr sz="2000" dirty="0">
                <a:latin typeface="Times New Roman"/>
                <a:cs typeface="Times New Roman"/>
              </a:rPr>
              <a:t>creates</a:t>
            </a:r>
            <a:r>
              <a:rPr sz="2000" spc="-20" dirty="0">
                <a:latin typeface="Times New Roman"/>
                <a:cs typeface="Times New Roman"/>
              </a:rPr>
              <a:t> </a:t>
            </a:r>
            <a:r>
              <a:rPr sz="2000" spc="-5" dirty="0">
                <a:latin typeface="Times New Roman"/>
                <a:cs typeface="Times New Roman"/>
              </a:rPr>
              <a:t>tide</a:t>
            </a:r>
            <a:r>
              <a:rPr sz="2000" dirty="0">
                <a:latin typeface="Times New Roman"/>
                <a:cs typeface="Times New Roman"/>
              </a:rPr>
              <a:t> </a:t>
            </a:r>
            <a:r>
              <a:rPr sz="2000" spc="-5" dirty="0">
                <a:latin typeface="Times New Roman"/>
                <a:cs typeface="Times New Roman"/>
              </a:rPr>
              <a:t>in</a:t>
            </a:r>
            <a:r>
              <a:rPr sz="2000" dirty="0">
                <a:latin typeface="Times New Roman"/>
                <a:cs typeface="Times New Roman"/>
              </a:rPr>
              <a:t> the</a:t>
            </a:r>
            <a:r>
              <a:rPr sz="2000" spc="-5" dirty="0">
                <a:latin typeface="Times New Roman"/>
                <a:cs typeface="Times New Roman"/>
              </a:rPr>
              <a:t> sea.</a:t>
            </a:r>
            <a:r>
              <a:rPr sz="2000" spc="-40" dirty="0">
                <a:latin typeface="Times New Roman"/>
                <a:cs typeface="Times New Roman"/>
              </a:rPr>
              <a:t> </a:t>
            </a:r>
            <a:r>
              <a:rPr sz="2000" dirty="0">
                <a:latin typeface="Times New Roman"/>
                <a:cs typeface="Times New Roman"/>
              </a:rPr>
              <a:t>This</a:t>
            </a:r>
            <a:r>
              <a:rPr sz="2000" spc="-20" dirty="0">
                <a:latin typeface="Times New Roman"/>
                <a:cs typeface="Times New Roman"/>
              </a:rPr>
              <a:t> </a:t>
            </a:r>
            <a:r>
              <a:rPr sz="2000" spc="-5" dirty="0">
                <a:latin typeface="Times New Roman"/>
                <a:cs typeface="Times New Roman"/>
              </a:rPr>
              <a:t>energy</a:t>
            </a:r>
            <a:endParaRPr sz="2000">
              <a:latin typeface="Times New Roman"/>
              <a:cs typeface="Times New Roman"/>
            </a:endParaRPr>
          </a:p>
          <a:p>
            <a:pPr marL="266700">
              <a:lnSpc>
                <a:spcPct val="100000"/>
              </a:lnSpc>
              <a:spcBef>
                <a:spcPts val="1205"/>
              </a:spcBef>
            </a:pPr>
            <a:r>
              <a:rPr sz="2000" dirty="0">
                <a:latin typeface="Times New Roman"/>
                <a:cs typeface="Times New Roman"/>
              </a:rPr>
              <a:t>source</a:t>
            </a:r>
            <a:r>
              <a:rPr sz="2000" spc="-30" dirty="0">
                <a:latin typeface="Times New Roman"/>
                <a:cs typeface="Times New Roman"/>
              </a:rPr>
              <a:t> </a:t>
            </a:r>
            <a:r>
              <a:rPr sz="2000" spc="-5" dirty="0">
                <a:latin typeface="Times New Roman"/>
                <a:cs typeface="Times New Roman"/>
              </a:rPr>
              <a:t>magnitude</a:t>
            </a:r>
            <a:r>
              <a:rPr sz="2000" spc="-25" dirty="0">
                <a:latin typeface="Times New Roman"/>
                <a:cs typeface="Times New Roman"/>
              </a:rPr>
              <a:t> </a:t>
            </a:r>
            <a:r>
              <a:rPr sz="2000" spc="-5" dirty="0">
                <a:latin typeface="Times New Roman"/>
                <a:cs typeface="Times New Roman"/>
              </a:rPr>
              <a:t>is</a:t>
            </a:r>
            <a:r>
              <a:rPr sz="2000" dirty="0">
                <a:latin typeface="Times New Roman"/>
                <a:cs typeface="Times New Roman"/>
              </a:rPr>
              <a:t> very</a:t>
            </a:r>
            <a:r>
              <a:rPr sz="2000" spc="-15" dirty="0">
                <a:latin typeface="Times New Roman"/>
                <a:cs typeface="Times New Roman"/>
              </a:rPr>
              <a:t> </a:t>
            </a:r>
            <a:r>
              <a:rPr sz="2000" spc="-5" dirty="0">
                <a:latin typeface="Times New Roman"/>
                <a:cs typeface="Times New Roman"/>
              </a:rPr>
              <a:t>less</a:t>
            </a:r>
            <a:r>
              <a:rPr sz="2000" spc="-10" dirty="0">
                <a:latin typeface="Times New Roman"/>
                <a:cs typeface="Times New Roman"/>
              </a:rPr>
              <a:t> </a:t>
            </a:r>
            <a:r>
              <a:rPr sz="2000" dirty="0">
                <a:latin typeface="Times New Roman"/>
                <a:cs typeface="Times New Roman"/>
              </a:rPr>
              <a:t>compared</a:t>
            </a:r>
            <a:r>
              <a:rPr sz="2000" spc="-10" dirty="0">
                <a:latin typeface="Times New Roman"/>
                <a:cs typeface="Times New Roman"/>
              </a:rPr>
              <a:t> </a:t>
            </a:r>
            <a:r>
              <a:rPr sz="2000" spc="-5" dirty="0">
                <a:latin typeface="Times New Roman"/>
                <a:cs typeface="Times New Roman"/>
              </a:rPr>
              <a:t>to</a:t>
            </a:r>
            <a:r>
              <a:rPr sz="2000" spc="-15" dirty="0">
                <a:latin typeface="Times New Roman"/>
                <a:cs typeface="Times New Roman"/>
              </a:rPr>
              <a:t> </a:t>
            </a:r>
            <a:r>
              <a:rPr sz="2000" dirty="0">
                <a:latin typeface="Times New Roman"/>
                <a:cs typeface="Times New Roman"/>
              </a:rPr>
              <a:t>geothermal</a:t>
            </a:r>
            <a:r>
              <a:rPr sz="2000" spc="-20" dirty="0">
                <a:latin typeface="Times New Roman"/>
                <a:cs typeface="Times New Roman"/>
              </a:rPr>
              <a:t> </a:t>
            </a:r>
            <a:r>
              <a:rPr sz="2000" spc="-25" dirty="0">
                <a:latin typeface="Times New Roman"/>
                <a:cs typeface="Times New Roman"/>
              </a:rPr>
              <a:t>energy.</a:t>
            </a:r>
            <a:endParaRPr sz="2000">
              <a:latin typeface="Times New Roman"/>
              <a:cs typeface="Times New Roman"/>
            </a:endParaRPr>
          </a:p>
          <a:p>
            <a:pPr marL="12700">
              <a:lnSpc>
                <a:spcPct val="100000"/>
              </a:lnSpc>
              <a:spcBef>
                <a:spcPts val="1340"/>
              </a:spcBef>
            </a:pPr>
            <a:r>
              <a:rPr sz="2400" b="1" dirty="0">
                <a:latin typeface="Times New Roman"/>
                <a:cs typeface="Times New Roman"/>
              </a:rPr>
              <a:t>Limitations:-</a:t>
            </a:r>
            <a:endParaRPr sz="2400">
              <a:latin typeface="Times New Roman"/>
              <a:cs typeface="Times New Roman"/>
            </a:endParaRPr>
          </a:p>
          <a:p>
            <a:pPr marL="469900" indent="-457200">
              <a:lnSpc>
                <a:spcPct val="100000"/>
              </a:lnSpc>
              <a:spcBef>
                <a:spcPts val="1300"/>
              </a:spcBef>
              <a:buAutoNum type="alphaLcParenR"/>
              <a:tabLst>
                <a:tab pos="469265" algn="l"/>
                <a:tab pos="469900" algn="l"/>
              </a:tabLst>
            </a:pPr>
            <a:r>
              <a:rPr sz="2000" dirty="0">
                <a:latin typeface="Times New Roman"/>
                <a:cs typeface="Times New Roman"/>
              </a:rPr>
              <a:t>The</a:t>
            </a:r>
            <a:r>
              <a:rPr sz="2000" spc="110" dirty="0">
                <a:latin typeface="Times New Roman"/>
                <a:cs typeface="Times New Roman"/>
              </a:rPr>
              <a:t> </a:t>
            </a:r>
            <a:r>
              <a:rPr sz="2000" dirty="0">
                <a:latin typeface="Times New Roman"/>
                <a:cs typeface="Times New Roman"/>
              </a:rPr>
              <a:t>real</a:t>
            </a:r>
            <a:r>
              <a:rPr sz="2000" spc="110" dirty="0">
                <a:latin typeface="Times New Roman"/>
                <a:cs typeface="Times New Roman"/>
              </a:rPr>
              <a:t> </a:t>
            </a:r>
            <a:r>
              <a:rPr sz="2000" spc="-10" dirty="0">
                <a:latin typeface="Times New Roman"/>
                <a:cs typeface="Times New Roman"/>
              </a:rPr>
              <a:t>difficulty</a:t>
            </a:r>
            <a:r>
              <a:rPr sz="2000" spc="114" dirty="0">
                <a:latin typeface="Times New Roman"/>
                <a:cs typeface="Times New Roman"/>
              </a:rPr>
              <a:t> </a:t>
            </a:r>
            <a:r>
              <a:rPr sz="2000" spc="-5" dirty="0">
                <a:latin typeface="Times New Roman"/>
                <a:cs typeface="Times New Roman"/>
              </a:rPr>
              <a:t>with</a:t>
            </a:r>
            <a:r>
              <a:rPr sz="2000" spc="135" dirty="0">
                <a:latin typeface="Times New Roman"/>
                <a:cs typeface="Times New Roman"/>
              </a:rPr>
              <a:t> </a:t>
            </a:r>
            <a:r>
              <a:rPr sz="2000" spc="-5" dirty="0">
                <a:latin typeface="Times New Roman"/>
                <a:cs typeface="Times New Roman"/>
              </a:rPr>
              <a:t>the</a:t>
            </a:r>
            <a:r>
              <a:rPr sz="2000" spc="114" dirty="0">
                <a:latin typeface="Times New Roman"/>
                <a:cs typeface="Times New Roman"/>
              </a:rPr>
              <a:t> </a:t>
            </a:r>
            <a:r>
              <a:rPr sz="2000" dirty="0">
                <a:latin typeface="Times New Roman"/>
                <a:cs typeface="Times New Roman"/>
              </a:rPr>
              <a:t>renewable</a:t>
            </a:r>
            <a:r>
              <a:rPr sz="2000" spc="120" dirty="0">
                <a:latin typeface="Times New Roman"/>
                <a:cs typeface="Times New Roman"/>
              </a:rPr>
              <a:t> </a:t>
            </a:r>
            <a:r>
              <a:rPr sz="2000" spc="-10" dirty="0">
                <a:latin typeface="Times New Roman"/>
                <a:cs typeface="Times New Roman"/>
              </a:rPr>
              <a:t>energy</a:t>
            </a:r>
            <a:r>
              <a:rPr sz="2000" spc="125" dirty="0">
                <a:latin typeface="Times New Roman"/>
                <a:cs typeface="Times New Roman"/>
              </a:rPr>
              <a:t> </a:t>
            </a:r>
            <a:r>
              <a:rPr sz="2000" spc="-5" dirty="0">
                <a:latin typeface="Times New Roman"/>
                <a:cs typeface="Times New Roman"/>
              </a:rPr>
              <a:t>sources</a:t>
            </a:r>
            <a:r>
              <a:rPr sz="2000" spc="125" dirty="0">
                <a:latin typeface="Times New Roman"/>
                <a:cs typeface="Times New Roman"/>
              </a:rPr>
              <a:t> </a:t>
            </a:r>
            <a:r>
              <a:rPr sz="2000" spc="-5" dirty="0">
                <a:latin typeface="Times New Roman"/>
                <a:cs typeface="Times New Roman"/>
              </a:rPr>
              <a:t>are</a:t>
            </a:r>
            <a:r>
              <a:rPr sz="2000" spc="110" dirty="0">
                <a:latin typeface="Times New Roman"/>
                <a:cs typeface="Times New Roman"/>
              </a:rPr>
              <a:t> </a:t>
            </a:r>
            <a:r>
              <a:rPr sz="2000" dirty="0">
                <a:latin typeface="Times New Roman"/>
                <a:cs typeface="Times New Roman"/>
              </a:rPr>
              <a:t>that</a:t>
            </a:r>
            <a:r>
              <a:rPr sz="2000" spc="105" dirty="0">
                <a:latin typeface="Times New Roman"/>
                <a:cs typeface="Times New Roman"/>
              </a:rPr>
              <a:t> </a:t>
            </a:r>
            <a:r>
              <a:rPr sz="2000" dirty="0">
                <a:latin typeface="Times New Roman"/>
                <a:cs typeface="Times New Roman"/>
              </a:rPr>
              <a:t>the</a:t>
            </a:r>
            <a:r>
              <a:rPr sz="2000" spc="110" dirty="0">
                <a:latin typeface="Times New Roman"/>
                <a:cs typeface="Times New Roman"/>
              </a:rPr>
              <a:t> </a:t>
            </a:r>
            <a:r>
              <a:rPr sz="2000" spc="-5" dirty="0">
                <a:latin typeface="Times New Roman"/>
                <a:cs typeface="Times New Roman"/>
              </a:rPr>
              <a:t>power</a:t>
            </a:r>
            <a:r>
              <a:rPr sz="2000" spc="120" dirty="0">
                <a:latin typeface="Times New Roman"/>
                <a:cs typeface="Times New Roman"/>
              </a:rPr>
              <a:t> </a:t>
            </a:r>
            <a:r>
              <a:rPr sz="2000" dirty="0">
                <a:latin typeface="Times New Roman"/>
                <a:cs typeface="Times New Roman"/>
              </a:rPr>
              <a:t>density</a:t>
            </a:r>
            <a:endParaRPr sz="2000">
              <a:latin typeface="Times New Roman"/>
              <a:cs typeface="Times New Roman"/>
            </a:endParaRPr>
          </a:p>
          <a:p>
            <a:pPr marL="469900" algn="just">
              <a:lnSpc>
                <a:spcPct val="100000"/>
              </a:lnSpc>
              <a:spcBef>
                <a:spcPts val="1200"/>
              </a:spcBef>
            </a:pPr>
            <a:r>
              <a:rPr sz="2000" dirty="0">
                <a:latin typeface="Times New Roman"/>
                <a:cs typeface="Times New Roman"/>
              </a:rPr>
              <a:t>of</a:t>
            </a:r>
            <a:r>
              <a:rPr sz="2000" spc="490" dirty="0">
                <a:latin typeface="Times New Roman"/>
                <a:cs typeface="Times New Roman"/>
              </a:rPr>
              <a:t> </a:t>
            </a:r>
            <a:r>
              <a:rPr sz="2000" dirty="0">
                <a:latin typeface="Times New Roman"/>
                <a:cs typeface="Times New Roman"/>
              </a:rPr>
              <a:t>those</a:t>
            </a:r>
            <a:r>
              <a:rPr sz="2000" spc="-25" dirty="0">
                <a:latin typeface="Times New Roman"/>
                <a:cs typeface="Times New Roman"/>
              </a:rPr>
              <a:t> </a:t>
            </a:r>
            <a:r>
              <a:rPr sz="2000" spc="-5" dirty="0">
                <a:latin typeface="Times New Roman"/>
                <a:cs typeface="Times New Roman"/>
              </a:rPr>
              <a:t>energies</a:t>
            </a:r>
            <a:r>
              <a:rPr sz="2000" spc="-40"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very</a:t>
            </a:r>
            <a:r>
              <a:rPr sz="2000" spc="-5" dirty="0">
                <a:latin typeface="Times New Roman"/>
                <a:cs typeface="Times New Roman"/>
              </a:rPr>
              <a:t> less</a:t>
            </a:r>
            <a:r>
              <a:rPr sz="2000" spc="-20" dirty="0">
                <a:latin typeface="Times New Roman"/>
                <a:cs typeface="Times New Roman"/>
              </a:rPr>
              <a:t> </a:t>
            </a:r>
            <a:r>
              <a:rPr sz="2000" spc="-5" dirty="0">
                <a:latin typeface="Times New Roman"/>
                <a:cs typeface="Times New Roman"/>
              </a:rPr>
              <a:t>in</a:t>
            </a:r>
            <a:r>
              <a:rPr sz="2000" dirty="0">
                <a:latin typeface="Times New Roman"/>
                <a:cs typeface="Times New Roman"/>
              </a:rPr>
              <a:t> comparison</a:t>
            </a:r>
            <a:r>
              <a:rPr sz="2000" spc="-25" dirty="0">
                <a:latin typeface="Times New Roman"/>
                <a:cs typeface="Times New Roman"/>
              </a:rPr>
              <a:t> </a:t>
            </a:r>
            <a:r>
              <a:rPr sz="2000" spc="-5" dirty="0">
                <a:latin typeface="Times New Roman"/>
                <a:cs typeface="Times New Roman"/>
              </a:rPr>
              <a:t>to</a:t>
            </a:r>
            <a:r>
              <a:rPr sz="2000" dirty="0">
                <a:latin typeface="Times New Roman"/>
                <a:cs typeface="Times New Roman"/>
              </a:rPr>
              <a:t> conventional</a:t>
            </a:r>
            <a:r>
              <a:rPr sz="2000" spc="-35" dirty="0">
                <a:latin typeface="Times New Roman"/>
                <a:cs typeface="Times New Roman"/>
              </a:rPr>
              <a:t> </a:t>
            </a:r>
            <a:r>
              <a:rPr sz="2000" spc="-5" dirty="0">
                <a:latin typeface="Times New Roman"/>
                <a:cs typeface="Times New Roman"/>
              </a:rPr>
              <a:t>energy</a:t>
            </a:r>
            <a:r>
              <a:rPr sz="2000" spc="-15" dirty="0">
                <a:latin typeface="Times New Roman"/>
                <a:cs typeface="Times New Roman"/>
              </a:rPr>
              <a:t> </a:t>
            </a:r>
            <a:r>
              <a:rPr sz="2000" dirty="0">
                <a:latin typeface="Times New Roman"/>
                <a:cs typeface="Times New Roman"/>
              </a:rPr>
              <a:t>sources.</a:t>
            </a:r>
            <a:endParaRPr sz="2000">
              <a:latin typeface="Times New Roman"/>
              <a:cs typeface="Times New Roman"/>
            </a:endParaRPr>
          </a:p>
          <a:p>
            <a:pPr marL="469900" marR="5080" indent="-457200" algn="just">
              <a:lnSpc>
                <a:spcPct val="150000"/>
              </a:lnSpc>
              <a:buAutoNum type="alphaLcParenR" startAt="2"/>
              <a:tabLst>
                <a:tab pos="469900" algn="l"/>
              </a:tabLst>
            </a:pPr>
            <a:r>
              <a:rPr sz="2000" dirty="0">
                <a:latin typeface="Times New Roman"/>
                <a:cs typeface="Times New Roman"/>
              </a:rPr>
              <a:t>Since </a:t>
            </a:r>
            <a:r>
              <a:rPr sz="2000" spc="-5" dirty="0">
                <a:latin typeface="Times New Roman"/>
                <a:cs typeface="Times New Roman"/>
              </a:rPr>
              <a:t>the solar and wind </a:t>
            </a:r>
            <a:r>
              <a:rPr sz="2000" spc="-10" dirty="0">
                <a:latin typeface="Times New Roman"/>
                <a:cs typeface="Times New Roman"/>
              </a:rPr>
              <a:t>energies </a:t>
            </a:r>
            <a:r>
              <a:rPr sz="2000" spc="-5" dirty="0">
                <a:latin typeface="Times New Roman"/>
                <a:cs typeface="Times New Roman"/>
              </a:rPr>
              <a:t>fluctuate </a:t>
            </a:r>
            <a:r>
              <a:rPr sz="2000" dirty="0">
                <a:latin typeface="Times New Roman"/>
                <a:cs typeface="Times New Roman"/>
              </a:rPr>
              <a:t>with respect </a:t>
            </a:r>
            <a:r>
              <a:rPr sz="2000" spc="-10" dirty="0">
                <a:latin typeface="Times New Roman"/>
                <a:cs typeface="Times New Roman"/>
              </a:rPr>
              <a:t>to </a:t>
            </a:r>
            <a:r>
              <a:rPr sz="2000" dirty="0">
                <a:latin typeface="Times New Roman"/>
                <a:cs typeface="Times New Roman"/>
              </a:rPr>
              <a:t>day </a:t>
            </a:r>
            <a:r>
              <a:rPr sz="2000" spc="-5" dirty="0">
                <a:latin typeface="Times New Roman"/>
                <a:cs typeface="Times New Roman"/>
              </a:rPr>
              <a:t>and season; </a:t>
            </a:r>
            <a:r>
              <a:rPr sz="2000" dirty="0">
                <a:latin typeface="Times New Roman"/>
                <a:cs typeface="Times New Roman"/>
              </a:rPr>
              <a:t>the </a:t>
            </a:r>
            <a:r>
              <a:rPr sz="2000" spc="5" dirty="0">
                <a:latin typeface="Times New Roman"/>
                <a:cs typeface="Times New Roman"/>
              </a:rPr>
              <a:t> </a:t>
            </a:r>
            <a:r>
              <a:rPr sz="2000" spc="-5" dirty="0">
                <a:latin typeface="Times New Roman"/>
                <a:cs typeface="Times New Roman"/>
              </a:rPr>
              <a:t>surface</a:t>
            </a:r>
            <a:r>
              <a:rPr sz="2000" spc="285" dirty="0">
                <a:latin typeface="Times New Roman"/>
                <a:cs typeface="Times New Roman"/>
              </a:rPr>
              <a:t> </a:t>
            </a:r>
            <a:r>
              <a:rPr sz="2000" spc="-5" dirty="0">
                <a:latin typeface="Times New Roman"/>
                <a:cs typeface="Times New Roman"/>
              </a:rPr>
              <a:t>area</a:t>
            </a:r>
            <a:r>
              <a:rPr sz="2000" spc="275" dirty="0">
                <a:latin typeface="Times New Roman"/>
                <a:cs typeface="Times New Roman"/>
              </a:rPr>
              <a:t> </a:t>
            </a:r>
            <a:r>
              <a:rPr sz="2000" spc="-5" dirty="0">
                <a:latin typeface="Times New Roman"/>
                <a:cs typeface="Times New Roman"/>
              </a:rPr>
              <a:t>requirement</a:t>
            </a:r>
            <a:r>
              <a:rPr sz="2000" spc="275" dirty="0">
                <a:latin typeface="Times New Roman"/>
                <a:cs typeface="Times New Roman"/>
              </a:rPr>
              <a:t> </a:t>
            </a:r>
            <a:r>
              <a:rPr sz="2000" dirty="0">
                <a:latin typeface="Times New Roman"/>
                <a:cs typeface="Times New Roman"/>
              </a:rPr>
              <a:t>will</a:t>
            </a:r>
            <a:r>
              <a:rPr sz="2000" spc="260" dirty="0">
                <a:latin typeface="Times New Roman"/>
                <a:cs typeface="Times New Roman"/>
              </a:rPr>
              <a:t> </a:t>
            </a:r>
            <a:r>
              <a:rPr sz="2000" dirty="0">
                <a:latin typeface="Times New Roman"/>
                <a:cs typeface="Times New Roman"/>
              </a:rPr>
              <a:t>be</a:t>
            </a:r>
            <a:r>
              <a:rPr sz="2000" spc="280" dirty="0">
                <a:latin typeface="Times New Roman"/>
                <a:cs typeface="Times New Roman"/>
              </a:rPr>
              <a:t> </a:t>
            </a:r>
            <a:r>
              <a:rPr sz="2000" spc="-15" dirty="0">
                <a:latin typeface="Times New Roman"/>
                <a:cs typeface="Times New Roman"/>
              </a:rPr>
              <a:t>large</a:t>
            </a:r>
            <a:r>
              <a:rPr sz="2000" spc="290" dirty="0">
                <a:latin typeface="Times New Roman"/>
                <a:cs typeface="Times New Roman"/>
              </a:rPr>
              <a:t> </a:t>
            </a:r>
            <a:r>
              <a:rPr sz="2000" spc="-5" dirty="0">
                <a:latin typeface="Times New Roman"/>
                <a:cs typeface="Times New Roman"/>
              </a:rPr>
              <a:t>and</a:t>
            </a:r>
            <a:r>
              <a:rPr sz="2000" spc="275" dirty="0">
                <a:latin typeface="Times New Roman"/>
                <a:cs typeface="Times New Roman"/>
              </a:rPr>
              <a:t> </a:t>
            </a:r>
            <a:r>
              <a:rPr sz="2000" dirty="0">
                <a:latin typeface="Times New Roman"/>
                <a:cs typeface="Times New Roman"/>
              </a:rPr>
              <a:t>so</a:t>
            </a:r>
            <a:r>
              <a:rPr sz="2000" spc="290" dirty="0">
                <a:latin typeface="Times New Roman"/>
                <a:cs typeface="Times New Roman"/>
              </a:rPr>
              <a:t> </a:t>
            </a:r>
            <a:r>
              <a:rPr sz="2000" spc="-10" dirty="0">
                <a:latin typeface="Times New Roman"/>
                <a:cs typeface="Times New Roman"/>
              </a:rPr>
              <a:t>also</a:t>
            </a:r>
            <a:r>
              <a:rPr sz="2000" spc="290" dirty="0">
                <a:latin typeface="Times New Roman"/>
                <a:cs typeface="Times New Roman"/>
              </a:rPr>
              <a:t> </a:t>
            </a:r>
            <a:r>
              <a:rPr sz="2000" spc="-5" dirty="0">
                <a:latin typeface="Times New Roman"/>
                <a:cs typeface="Times New Roman"/>
              </a:rPr>
              <a:t>storage</a:t>
            </a:r>
            <a:r>
              <a:rPr sz="2000" spc="275" dirty="0">
                <a:latin typeface="Times New Roman"/>
                <a:cs typeface="Times New Roman"/>
              </a:rPr>
              <a:t> </a:t>
            </a:r>
            <a:r>
              <a:rPr sz="2000" dirty="0">
                <a:latin typeface="Times New Roman"/>
                <a:cs typeface="Times New Roman"/>
              </a:rPr>
              <a:t>device</a:t>
            </a:r>
            <a:r>
              <a:rPr sz="2000" spc="270" dirty="0">
                <a:latin typeface="Times New Roman"/>
                <a:cs typeface="Times New Roman"/>
              </a:rPr>
              <a:t> </a:t>
            </a:r>
            <a:r>
              <a:rPr sz="2000" spc="-5" dirty="0">
                <a:latin typeface="Times New Roman"/>
                <a:cs typeface="Times New Roman"/>
              </a:rPr>
              <a:t>for</a:t>
            </a:r>
            <a:r>
              <a:rPr sz="2000" spc="280" dirty="0">
                <a:latin typeface="Times New Roman"/>
                <a:cs typeface="Times New Roman"/>
              </a:rPr>
              <a:t> </a:t>
            </a:r>
            <a:r>
              <a:rPr sz="2000" spc="-5" dirty="0">
                <a:latin typeface="Times New Roman"/>
                <a:cs typeface="Times New Roman"/>
              </a:rPr>
              <a:t>heat</a:t>
            </a:r>
            <a:r>
              <a:rPr sz="2000" spc="275" dirty="0">
                <a:latin typeface="Times New Roman"/>
                <a:cs typeface="Times New Roman"/>
              </a:rPr>
              <a:t> </a:t>
            </a:r>
            <a:r>
              <a:rPr sz="2000" spc="-5" dirty="0">
                <a:latin typeface="Times New Roman"/>
                <a:cs typeface="Times New Roman"/>
              </a:rPr>
              <a:t>and</a:t>
            </a:r>
            <a:endParaRPr sz="2000">
              <a:latin typeface="Times New Roman"/>
              <a:cs typeface="Times New Roman"/>
            </a:endParaRPr>
          </a:p>
          <a:p>
            <a:pPr marL="469900" marR="5080" algn="just">
              <a:lnSpc>
                <a:spcPct val="150000"/>
              </a:lnSpc>
              <a:spcBef>
                <a:spcPts val="5"/>
              </a:spcBef>
            </a:pPr>
            <a:r>
              <a:rPr sz="2000" spc="-15" dirty="0">
                <a:latin typeface="Times New Roman"/>
                <a:cs typeface="Times New Roman"/>
              </a:rPr>
              <a:t>electricity. </a:t>
            </a:r>
            <a:r>
              <a:rPr sz="2000" spc="-5" dirty="0">
                <a:latin typeface="Times New Roman"/>
                <a:cs typeface="Times New Roman"/>
              </a:rPr>
              <a:t>The thermal </a:t>
            </a:r>
            <a:r>
              <a:rPr sz="2000" spc="-10" dirty="0">
                <a:latin typeface="Times New Roman"/>
                <a:cs typeface="Times New Roman"/>
              </a:rPr>
              <a:t>energy </a:t>
            </a:r>
            <a:r>
              <a:rPr sz="2000" spc="-5" dirty="0">
                <a:latin typeface="Times New Roman"/>
                <a:cs typeface="Times New Roman"/>
              </a:rPr>
              <a:t>storage system (sensible </a:t>
            </a:r>
            <a:r>
              <a:rPr sz="2000" dirty="0">
                <a:latin typeface="Times New Roman"/>
                <a:cs typeface="Times New Roman"/>
              </a:rPr>
              <a:t>heat </a:t>
            </a:r>
            <a:r>
              <a:rPr sz="2000" spc="-5" dirty="0">
                <a:latin typeface="Times New Roman"/>
                <a:cs typeface="Times New Roman"/>
              </a:rPr>
              <a:t>storage systems) </a:t>
            </a:r>
            <a:r>
              <a:rPr sz="2000" dirty="0">
                <a:latin typeface="Times New Roman"/>
                <a:cs typeface="Times New Roman"/>
              </a:rPr>
              <a:t> have</a:t>
            </a:r>
            <a:r>
              <a:rPr sz="2000" spc="5" dirty="0">
                <a:latin typeface="Times New Roman"/>
                <a:cs typeface="Times New Roman"/>
              </a:rPr>
              <a:t> </a:t>
            </a:r>
            <a:r>
              <a:rPr sz="2000" spc="-5" dirty="0">
                <a:latin typeface="Times New Roman"/>
                <a:cs typeface="Times New Roman"/>
              </a:rPr>
              <a:t>low</a:t>
            </a:r>
            <a:r>
              <a:rPr sz="2000" dirty="0">
                <a:latin typeface="Times New Roman"/>
                <a:cs typeface="Times New Roman"/>
              </a:rPr>
              <a:t> </a:t>
            </a:r>
            <a:r>
              <a:rPr sz="2000" spc="-20" dirty="0">
                <a:latin typeface="Times New Roman"/>
                <a:cs typeface="Times New Roman"/>
              </a:rPr>
              <a:t>efficiency,</a:t>
            </a:r>
            <a:r>
              <a:rPr sz="2000" spc="-15" dirty="0">
                <a:latin typeface="Times New Roman"/>
                <a:cs typeface="Times New Roman"/>
              </a:rPr>
              <a:t> </a:t>
            </a:r>
            <a:r>
              <a:rPr sz="2000" dirty="0">
                <a:latin typeface="Times New Roman"/>
                <a:cs typeface="Times New Roman"/>
              </a:rPr>
              <a:t>while</a:t>
            </a:r>
            <a:r>
              <a:rPr sz="2000" spc="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phase</a:t>
            </a:r>
            <a:r>
              <a:rPr sz="2000" spc="5" dirty="0">
                <a:latin typeface="Times New Roman"/>
                <a:cs typeface="Times New Roman"/>
              </a:rPr>
              <a:t> </a:t>
            </a:r>
            <a:r>
              <a:rPr sz="2000" spc="-5" dirty="0">
                <a:latin typeface="Times New Roman"/>
                <a:cs typeface="Times New Roman"/>
              </a:rPr>
              <a:t>change</a:t>
            </a:r>
            <a:r>
              <a:rPr sz="2000" dirty="0">
                <a:latin typeface="Times New Roman"/>
                <a:cs typeface="Times New Roman"/>
              </a:rPr>
              <a:t> </a:t>
            </a:r>
            <a:r>
              <a:rPr sz="2000" spc="-5" dirty="0">
                <a:latin typeface="Times New Roman"/>
                <a:cs typeface="Times New Roman"/>
              </a:rPr>
              <a:t>storage</a:t>
            </a:r>
            <a:r>
              <a:rPr sz="2000" dirty="0">
                <a:latin typeface="Times New Roman"/>
                <a:cs typeface="Times New Roman"/>
              </a:rPr>
              <a:t> </a:t>
            </a:r>
            <a:r>
              <a:rPr sz="2000" spc="-10" dirty="0">
                <a:latin typeface="Times New Roman"/>
                <a:cs typeface="Times New Roman"/>
              </a:rPr>
              <a:t>systems</a:t>
            </a:r>
            <a:r>
              <a:rPr sz="2000" spc="-5" dirty="0">
                <a:latin typeface="Times New Roman"/>
                <a:cs typeface="Times New Roman"/>
              </a:rPr>
              <a:t> </a:t>
            </a:r>
            <a:r>
              <a:rPr sz="2000" spc="-10" dirty="0">
                <a:latin typeface="Times New Roman"/>
                <a:cs typeface="Times New Roman"/>
              </a:rPr>
              <a:t>suffer</a:t>
            </a:r>
            <a:r>
              <a:rPr sz="2000" spc="-5" dirty="0">
                <a:latin typeface="Times New Roman"/>
                <a:cs typeface="Times New Roman"/>
              </a:rPr>
              <a:t> </a:t>
            </a:r>
            <a:r>
              <a:rPr sz="2000" dirty="0">
                <a:latin typeface="Times New Roman"/>
                <a:cs typeface="Times New Roman"/>
              </a:rPr>
              <a:t>density </a:t>
            </a:r>
            <a:r>
              <a:rPr sz="2000" spc="5" dirty="0">
                <a:latin typeface="Times New Roman"/>
                <a:cs typeface="Times New Roman"/>
              </a:rPr>
              <a:t> </a:t>
            </a:r>
            <a:r>
              <a:rPr sz="2000" spc="-5" dirty="0">
                <a:latin typeface="Times New Roman"/>
                <a:cs typeface="Times New Roman"/>
              </a:rPr>
              <a:t>variations</a:t>
            </a:r>
            <a:r>
              <a:rPr sz="2000" spc="25" dirty="0">
                <a:latin typeface="Times New Roman"/>
                <a:cs typeface="Times New Roman"/>
              </a:rPr>
              <a:t> </a:t>
            </a:r>
            <a:r>
              <a:rPr sz="2000" spc="-10" dirty="0">
                <a:latin typeface="Times New Roman"/>
                <a:cs typeface="Times New Roman"/>
              </a:rPr>
              <a:t>in</a:t>
            </a:r>
            <a:r>
              <a:rPr sz="2000" spc="20" dirty="0">
                <a:latin typeface="Times New Roman"/>
                <a:cs typeface="Times New Roman"/>
              </a:rPr>
              <a:t> </a:t>
            </a:r>
            <a:r>
              <a:rPr sz="2000" spc="-5" dirty="0">
                <a:latin typeface="Times New Roman"/>
                <a:cs typeface="Times New Roman"/>
              </a:rPr>
              <a:t>two</a:t>
            </a:r>
            <a:r>
              <a:rPr sz="2000" spc="20" dirty="0">
                <a:latin typeface="Times New Roman"/>
                <a:cs typeface="Times New Roman"/>
              </a:rPr>
              <a:t> </a:t>
            </a:r>
            <a:r>
              <a:rPr sz="2000" spc="-5" dirty="0">
                <a:latin typeface="Times New Roman"/>
                <a:cs typeface="Times New Roman"/>
              </a:rPr>
              <a:t>phases</a:t>
            </a:r>
            <a:r>
              <a:rPr sz="2000" spc="25" dirty="0">
                <a:latin typeface="Times New Roman"/>
                <a:cs typeface="Times New Roman"/>
              </a:rPr>
              <a:t> </a:t>
            </a:r>
            <a:r>
              <a:rPr sz="2000" spc="-5" dirty="0">
                <a:latin typeface="Times New Roman"/>
                <a:cs typeface="Times New Roman"/>
              </a:rPr>
              <a:t>and</a:t>
            </a:r>
            <a:r>
              <a:rPr sz="2000" spc="10" dirty="0">
                <a:latin typeface="Times New Roman"/>
                <a:cs typeface="Times New Roman"/>
              </a:rPr>
              <a:t> </a:t>
            </a:r>
            <a:r>
              <a:rPr sz="2000" spc="-5" dirty="0">
                <a:latin typeface="Times New Roman"/>
                <a:cs typeface="Times New Roman"/>
              </a:rPr>
              <a:t>stability</a:t>
            </a:r>
            <a:r>
              <a:rPr sz="2000" dirty="0">
                <a:latin typeface="Times New Roman"/>
                <a:cs typeface="Times New Roman"/>
              </a:rPr>
              <a:t> </a:t>
            </a:r>
            <a:r>
              <a:rPr sz="2000" spc="-5" dirty="0">
                <a:latin typeface="Times New Roman"/>
                <a:cs typeface="Times New Roman"/>
              </a:rPr>
              <a:t>over</a:t>
            </a:r>
            <a:r>
              <a:rPr sz="2000" spc="15" dirty="0">
                <a:latin typeface="Times New Roman"/>
                <a:cs typeface="Times New Roman"/>
              </a:rPr>
              <a:t> </a:t>
            </a:r>
            <a:r>
              <a:rPr sz="2000" dirty="0">
                <a:latin typeface="Times New Roman"/>
                <a:cs typeface="Times New Roman"/>
              </a:rPr>
              <a:t>several</a:t>
            </a:r>
            <a:r>
              <a:rPr sz="2000" spc="5" dirty="0">
                <a:latin typeface="Times New Roman"/>
                <a:cs typeface="Times New Roman"/>
              </a:rPr>
              <a:t> </a:t>
            </a:r>
            <a:r>
              <a:rPr sz="2000" spc="-5" dirty="0">
                <a:latin typeface="Times New Roman"/>
                <a:cs typeface="Times New Roman"/>
              </a:rPr>
              <a:t>cycles.</a:t>
            </a:r>
            <a:r>
              <a:rPr sz="2000" spc="25" dirty="0">
                <a:latin typeface="Times New Roman"/>
                <a:cs typeface="Times New Roman"/>
              </a:rPr>
              <a:t> </a:t>
            </a:r>
            <a:r>
              <a:rPr sz="2000" spc="-5" dirty="0">
                <a:latin typeface="Times New Roman"/>
                <a:cs typeface="Times New Roman"/>
              </a:rPr>
              <a:t>Electrical</a:t>
            </a:r>
            <a:r>
              <a:rPr sz="2000" spc="475" dirty="0">
                <a:latin typeface="Times New Roman"/>
                <a:cs typeface="Times New Roman"/>
              </a:rPr>
              <a:t> </a:t>
            </a:r>
            <a:r>
              <a:rPr sz="2000" spc="-5" dirty="0">
                <a:latin typeface="Times New Roman"/>
                <a:cs typeface="Times New Roman"/>
              </a:rPr>
              <a:t>storage</a:t>
            </a:r>
            <a:endParaRPr sz="2000">
              <a:latin typeface="Times New Roman"/>
              <a:cs typeface="Times New Roman"/>
            </a:endParaRPr>
          </a:p>
          <a:p>
            <a:pPr marR="311150" algn="r">
              <a:lnSpc>
                <a:spcPct val="100000"/>
              </a:lnSpc>
              <a:spcBef>
                <a:spcPts val="350"/>
              </a:spcBef>
            </a:pPr>
            <a:r>
              <a:rPr sz="1200" dirty="0">
                <a:solidFill>
                  <a:srgbClr val="888888"/>
                </a:solidFill>
                <a:latin typeface="Arial MT"/>
                <a:cs typeface="Arial MT"/>
              </a:rPr>
              <a:t>17</a:t>
            </a:r>
            <a:endParaRPr sz="1200">
              <a:latin typeface="Arial MT"/>
              <a:cs typeface="Arial MT"/>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039" y="267479"/>
            <a:ext cx="8629015" cy="474345"/>
          </a:xfrm>
          <a:prstGeom prst="rect">
            <a:avLst/>
          </a:prstGeom>
        </p:spPr>
        <p:txBody>
          <a:bodyPr vert="horz" wrap="square" lIns="0" tIns="11430" rIns="0" bIns="0" rtlCol="0">
            <a:spAutoFit/>
          </a:bodyPr>
          <a:lstStyle/>
          <a:p>
            <a:pPr marL="25400">
              <a:lnSpc>
                <a:spcPct val="100000"/>
              </a:lnSpc>
              <a:spcBef>
                <a:spcPts val="90"/>
              </a:spcBef>
              <a:tabLst>
                <a:tab pos="2473325" algn="l"/>
                <a:tab pos="4253865" algn="l"/>
              </a:tabLst>
            </a:pPr>
            <a:r>
              <a:rPr sz="3000" baseline="8333" dirty="0"/>
              <a:t>It</a:t>
            </a:r>
            <a:r>
              <a:rPr sz="3000" spc="-7" baseline="8333" dirty="0"/>
              <a:t> </a:t>
            </a:r>
            <a:r>
              <a:rPr sz="3000" baseline="8333" dirty="0"/>
              <a:t>can be </a:t>
            </a:r>
            <a:r>
              <a:rPr sz="3000" spc="-7" baseline="8333" dirty="0"/>
              <a:t>calculated</a:t>
            </a:r>
            <a:r>
              <a:rPr sz="3000" spc="-30" baseline="8333" dirty="0"/>
              <a:t> </a:t>
            </a:r>
            <a:r>
              <a:rPr sz="3000" baseline="8333" dirty="0"/>
              <a:t>as:	</a:t>
            </a:r>
            <a:r>
              <a:rPr sz="2300" spc="70" dirty="0">
                <a:latin typeface="Symbol"/>
                <a:cs typeface="Symbol"/>
              </a:rPr>
              <a:t></a:t>
            </a:r>
            <a:r>
              <a:rPr sz="2300" spc="-45" dirty="0"/>
              <a:t> </a:t>
            </a:r>
            <a:r>
              <a:rPr sz="2150" spc="140" dirty="0">
                <a:latin typeface="Symbol"/>
                <a:cs typeface="Symbol"/>
              </a:rPr>
              <a:t></a:t>
            </a:r>
            <a:r>
              <a:rPr sz="2150" spc="-200" dirty="0"/>
              <a:t> </a:t>
            </a:r>
            <a:r>
              <a:rPr sz="2950" spc="-70" dirty="0">
                <a:latin typeface="Symbol"/>
                <a:cs typeface="Symbol"/>
              </a:rPr>
              <a:t></a:t>
            </a:r>
            <a:r>
              <a:rPr sz="2150" spc="-70" dirty="0"/>
              <a:t>Solar </a:t>
            </a:r>
            <a:r>
              <a:rPr sz="2150" spc="-60" dirty="0"/>
              <a:t>time	</a:t>
            </a:r>
            <a:r>
              <a:rPr sz="2150" spc="125" dirty="0"/>
              <a:t>-12</a:t>
            </a:r>
            <a:r>
              <a:rPr sz="2150" spc="-305" dirty="0"/>
              <a:t> </a:t>
            </a:r>
            <a:r>
              <a:rPr sz="2150" spc="70" dirty="0"/>
              <a:t>:</a:t>
            </a:r>
            <a:r>
              <a:rPr sz="2150" spc="-260" dirty="0"/>
              <a:t> </a:t>
            </a:r>
            <a:r>
              <a:rPr sz="2150" spc="-75" dirty="0"/>
              <a:t>00</a:t>
            </a:r>
            <a:r>
              <a:rPr sz="2950" spc="-75" dirty="0">
                <a:latin typeface="Symbol"/>
                <a:cs typeface="Symbol"/>
              </a:rPr>
              <a:t></a:t>
            </a:r>
            <a:r>
              <a:rPr sz="2850" spc="-75" dirty="0">
                <a:latin typeface="Symbol"/>
                <a:cs typeface="Symbol"/>
              </a:rPr>
              <a:t></a:t>
            </a:r>
            <a:r>
              <a:rPr sz="2150" spc="-75" dirty="0"/>
              <a:t>hours</a:t>
            </a:r>
            <a:r>
              <a:rPr sz="2150" spc="-185" dirty="0"/>
              <a:t> </a:t>
            </a:r>
            <a:r>
              <a:rPr sz="2850" spc="35" dirty="0">
                <a:latin typeface="Symbol"/>
                <a:cs typeface="Symbol"/>
              </a:rPr>
              <a:t></a:t>
            </a:r>
            <a:r>
              <a:rPr sz="2150" spc="35" dirty="0">
                <a:latin typeface="Symbol"/>
                <a:cs typeface="Symbol"/>
              </a:rPr>
              <a:t></a:t>
            </a:r>
            <a:r>
              <a:rPr sz="2150" spc="35" dirty="0"/>
              <a:t>15</a:t>
            </a:r>
            <a:r>
              <a:rPr sz="2150" spc="-265" dirty="0"/>
              <a:t> </a:t>
            </a:r>
            <a:r>
              <a:rPr sz="2150" spc="40" dirty="0"/>
              <a:t>degrees............(6)</a:t>
            </a:r>
            <a:endParaRPr sz="2150">
              <a:latin typeface="Symbol"/>
              <a:cs typeface="Symbol"/>
            </a:endParaRPr>
          </a:p>
        </p:txBody>
      </p:sp>
      <p:sp>
        <p:nvSpPr>
          <p:cNvPr id="3" name="object 3"/>
          <p:cNvSpPr txBox="1"/>
          <p:nvPr/>
        </p:nvSpPr>
        <p:spPr>
          <a:xfrm>
            <a:off x="4777866" y="3550742"/>
            <a:ext cx="4078604"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QP</a:t>
            </a:r>
            <a:r>
              <a:rPr sz="2000" spc="-90"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Horizontal</a:t>
            </a:r>
            <a:r>
              <a:rPr sz="2000" spc="-55" dirty="0">
                <a:latin typeface="Times New Roman"/>
                <a:cs typeface="Times New Roman"/>
              </a:rPr>
              <a:t> </a:t>
            </a:r>
            <a:r>
              <a:rPr sz="2000" dirty="0">
                <a:latin typeface="Times New Roman"/>
                <a:cs typeface="Times New Roman"/>
              </a:rPr>
              <a:t>projection</a:t>
            </a:r>
            <a:r>
              <a:rPr sz="2000" spc="-55" dirty="0">
                <a:latin typeface="Times New Roman"/>
                <a:cs typeface="Times New Roman"/>
              </a:rPr>
              <a:t> </a:t>
            </a:r>
            <a:r>
              <a:rPr sz="2000" dirty="0">
                <a:latin typeface="Times New Roman"/>
                <a:cs typeface="Times New Roman"/>
              </a:rPr>
              <a:t>of</a:t>
            </a:r>
            <a:r>
              <a:rPr sz="2000" spc="-20" dirty="0">
                <a:latin typeface="Times New Roman"/>
                <a:cs typeface="Times New Roman"/>
              </a:rPr>
              <a:t> sun’s</a:t>
            </a:r>
            <a:r>
              <a:rPr sz="2000" spc="-60" dirty="0">
                <a:latin typeface="Times New Roman"/>
                <a:cs typeface="Times New Roman"/>
              </a:rPr>
              <a:t> </a:t>
            </a:r>
            <a:r>
              <a:rPr sz="2000" spc="-35" dirty="0">
                <a:latin typeface="Times New Roman"/>
                <a:cs typeface="Times New Roman"/>
              </a:rPr>
              <a:t>ray.</a:t>
            </a:r>
            <a:endParaRPr sz="2000">
              <a:latin typeface="Times New Roman"/>
              <a:cs typeface="Times New Roman"/>
            </a:endParaRPr>
          </a:p>
        </p:txBody>
      </p:sp>
      <p:sp>
        <p:nvSpPr>
          <p:cNvPr id="4" name="object 4"/>
          <p:cNvSpPr/>
          <p:nvPr/>
        </p:nvSpPr>
        <p:spPr>
          <a:xfrm>
            <a:off x="2743200" y="3429000"/>
            <a:ext cx="914400" cy="1752600"/>
          </a:xfrm>
          <a:custGeom>
            <a:avLst/>
            <a:gdLst/>
            <a:ahLst/>
            <a:cxnLst/>
            <a:rect l="l" t="t" r="r" b="b"/>
            <a:pathLst>
              <a:path w="914400" h="1752600">
                <a:moveTo>
                  <a:pt x="914400" y="1752600"/>
                </a:moveTo>
                <a:lnTo>
                  <a:pt x="0" y="0"/>
                </a:lnTo>
              </a:path>
            </a:pathLst>
          </a:custGeom>
          <a:ln w="9144">
            <a:solidFill>
              <a:srgbClr val="497DBA"/>
            </a:solidFill>
          </a:ln>
        </p:spPr>
        <p:txBody>
          <a:bodyPr wrap="square" lIns="0" tIns="0" rIns="0" bIns="0" rtlCol="0"/>
          <a:lstStyle/>
          <a:p>
            <a:endParaRPr/>
          </a:p>
        </p:txBody>
      </p:sp>
      <p:sp>
        <p:nvSpPr>
          <p:cNvPr id="5" name="object 5"/>
          <p:cNvSpPr txBox="1"/>
          <p:nvPr/>
        </p:nvSpPr>
        <p:spPr>
          <a:xfrm>
            <a:off x="3326580" y="4242361"/>
            <a:ext cx="247015" cy="284480"/>
          </a:xfrm>
          <a:prstGeom prst="rect">
            <a:avLst/>
          </a:prstGeom>
        </p:spPr>
        <p:txBody>
          <a:bodyPr vert="horz" wrap="square" lIns="0" tIns="12065" rIns="0" bIns="0" rtlCol="0">
            <a:spAutoFit/>
          </a:bodyPr>
          <a:lstStyle/>
          <a:p>
            <a:pPr marL="38100">
              <a:lnSpc>
                <a:spcPct val="100000"/>
              </a:lnSpc>
              <a:spcBef>
                <a:spcPts val="95"/>
              </a:spcBef>
            </a:pPr>
            <a:r>
              <a:rPr sz="1700" spc="50" dirty="0">
                <a:latin typeface="Symbol"/>
                <a:cs typeface="Symbol"/>
              </a:rPr>
              <a:t></a:t>
            </a:r>
            <a:r>
              <a:rPr sz="1350" i="1" spc="75" baseline="-24691" dirty="0">
                <a:latin typeface="Times New Roman"/>
                <a:cs typeface="Times New Roman"/>
              </a:rPr>
              <a:t>s</a:t>
            </a:r>
            <a:endParaRPr sz="1350" baseline="-24691">
              <a:latin typeface="Times New Roman"/>
              <a:cs typeface="Times New Roman"/>
            </a:endParaRPr>
          </a:p>
        </p:txBody>
      </p:sp>
      <p:grpSp>
        <p:nvGrpSpPr>
          <p:cNvPr id="6" name="object 6"/>
          <p:cNvGrpSpPr/>
          <p:nvPr/>
        </p:nvGrpSpPr>
        <p:grpSpPr>
          <a:xfrm>
            <a:off x="1747837" y="3047936"/>
            <a:ext cx="4657725" cy="3053080"/>
            <a:chOff x="1747837" y="3047936"/>
            <a:chExt cx="4657725" cy="3053080"/>
          </a:xfrm>
        </p:grpSpPr>
        <p:sp>
          <p:nvSpPr>
            <p:cNvPr id="7" name="object 7"/>
            <p:cNvSpPr/>
            <p:nvPr/>
          </p:nvSpPr>
          <p:spPr>
            <a:xfrm>
              <a:off x="1752600" y="5181600"/>
              <a:ext cx="4648200" cy="1905"/>
            </a:xfrm>
            <a:custGeom>
              <a:avLst/>
              <a:gdLst/>
              <a:ahLst/>
              <a:cxnLst/>
              <a:rect l="l" t="t" r="r" b="b"/>
              <a:pathLst>
                <a:path w="4648200" h="1904">
                  <a:moveTo>
                    <a:pt x="0" y="0"/>
                  </a:moveTo>
                  <a:lnTo>
                    <a:pt x="4648200" y="1524"/>
                  </a:lnTo>
                </a:path>
              </a:pathLst>
            </a:custGeom>
            <a:ln w="9144">
              <a:solidFill>
                <a:srgbClr val="497DBA"/>
              </a:solidFill>
            </a:ln>
          </p:spPr>
          <p:txBody>
            <a:bodyPr wrap="square" lIns="0" tIns="0" rIns="0" bIns="0" rtlCol="0"/>
            <a:lstStyle/>
            <a:p>
              <a:endParaRPr/>
            </a:p>
          </p:txBody>
        </p:sp>
        <p:sp>
          <p:nvSpPr>
            <p:cNvPr id="8" name="object 8"/>
            <p:cNvSpPr/>
            <p:nvPr/>
          </p:nvSpPr>
          <p:spPr>
            <a:xfrm>
              <a:off x="2133600" y="4571999"/>
              <a:ext cx="457200" cy="1219200"/>
            </a:xfrm>
            <a:custGeom>
              <a:avLst/>
              <a:gdLst/>
              <a:ahLst/>
              <a:cxnLst/>
              <a:rect l="l" t="t" r="r" b="b"/>
              <a:pathLst>
                <a:path w="457200" h="1219200">
                  <a:moveTo>
                    <a:pt x="457200" y="0"/>
                  </a:moveTo>
                  <a:lnTo>
                    <a:pt x="0" y="1219200"/>
                  </a:lnTo>
                </a:path>
              </a:pathLst>
            </a:custGeom>
            <a:ln w="9144">
              <a:solidFill>
                <a:srgbClr val="497DBA"/>
              </a:solidFill>
            </a:ln>
          </p:spPr>
          <p:txBody>
            <a:bodyPr wrap="square" lIns="0" tIns="0" rIns="0" bIns="0" rtlCol="0"/>
            <a:lstStyle/>
            <a:p>
              <a:endParaRPr/>
            </a:p>
          </p:txBody>
        </p:sp>
        <p:sp>
          <p:nvSpPr>
            <p:cNvPr id="9" name="object 9"/>
            <p:cNvSpPr/>
            <p:nvPr/>
          </p:nvSpPr>
          <p:spPr>
            <a:xfrm>
              <a:off x="2590800" y="4571999"/>
              <a:ext cx="2590800" cy="1905"/>
            </a:xfrm>
            <a:custGeom>
              <a:avLst/>
              <a:gdLst/>
              <a:ahLst/>
              <a:cxnLst/>
              <a:rect l="l" t="t" r="r" b="b"/>
              <a:pathLst>
                <a:path w="2590800" h="1904">
                  <a:moveTo>
                    <a:pt x="0" y="0"/>
                  </a:moveTo>
                  <a:lnTo>
                    <a:pt x="2590800" y="1524"/>
                  </a:lnTo>
                </a:path>
              </a:pathLst>
            </a:custGeom>
            <a:ln w="9144">
              <a:solidFill>
                <a:srgbClr val="497DBA"/>
              </a:solidFill>
            </a:ln>
          </p:spPr>
          <p:txBody>
            <a:bodyPr wrap="square" lIns="0" tIns="0" rIns="0" bIns="0" rtlCol="0"/>
            <a:lstStyle/>
            <a:p>
              <a:endParaRPr/>
            </a:p>
          </p:txBody>
        </p:sp>
        <p:sp>
          <p:nvSpPr>
            <p:cNvPr id="10" name="object 10"/>
            <p:cNvSpPr/>
            <p:nvPr/>
          </p:nvSpPr>
          <p:spPr>
            <a:xfrm>
              <a:off x="4800600" y="4571999"/>
              <a:ext cx="381000" cy="1219200"/>
            </a:xfrm>
            <a:custGeom>
              <a:avLst/>
              <a:gdLst/>
              <a:ahLst/>
              <a:cxnLst/>
              <a:rect l="l" t="t" r="r" b="b"/>
              <a:pathLst>
                <a:path w="381000" h="1219200">
                  <a:moveTo>
                    <a:pt x="381000" y="0"/>
                  </a:moveTo>
                  <a:lnTo>
                    <a:pt x="0" y="1219200"/>
                  </a:lnTo>
                </a:path>
              </a:pathLst>
            </a:custGeom>
            <a:ln w="9144">
              <a:solidFill>
                <a:srgbClr val="497DBA"/>
              </a:solidFill>
            </a:ln>
          </p:spPr>
          <p:txBody>
            <a:bodyPr wrap="square" lIns="0" tIns="0" rIns="0" bIns="0" rtlCol="0"/>
            <a:lstStyle/>
            <a:p>
              <a:endParaRPr/>
            </a:p>
          </p:txBody>
        </p:sp>
        <p:sp>
          <p:nvSpPr>
            <p:cNvPr id="11" name="object 11"/>
            <p:cNvSpPr/>
            <p:nvPr/>
          </p:nvSpPr>
          <p:spPr>
            <a:xfrm>
              <a:off x="2133600" y="5791200"/>
              <a:ext cx="2667000" cy="1905"/>
            </a:xfrm>
            <a:custGeom>
              <a:avLst/>
              <a:gdLst/>
              <a:ahLst/>
              <a:cxnLst/>
              <a:rect l="l" t="t" r="r" b="b"/>
              <a:pathLst>
                <a:path w="2667000" h="1904">
                  <a:moveTo>
                    <a:pt x="0" y="0"/>
                  </a:moveTo>
                  <a:lnTo>
                    <a:pt x="2667000" y="1587"/>
                  </a:lnTo>
                </a:path>
              </a:pathLst>
            </a:custGeom>
            <a:ln w="9144">
              <a:solidFill>
                <a:srgbClr val="497DBA"/>
              </a:solidFill>
            </a:ln>
          </p:spPr>
          <p:txBody>
            <a:bodyPr wrap="square" lIns="0" tIns="0" rIns="0" bIns="0" rtlCol="0"/>
            <a:lstStyle/>
            <a:p>
              <a:endParaRPr/>
            </a:p>
          </p:txBody>
        </p:sp>
        <p:sp>
          <p:nvSpPr>
            <p:cNvPr id="12" name="object 12"/>
            <p:cNvSpPr/>
            <p:nvPr/>
          </p:nvSpPr>
          <p:spPr>
            <a:xfrm>
              <a:off x="3352800" y="3962399"/>
              <a:ext cx="762000" cy="2133600"/>
            </a:xfrm>
            <a:custGeom>
              <a:avLst/>
              <a:gdLst/>
              <a:ahLst/>
              <a:cxnLst/>
              <a:rect l="l" t="t" r="r" b="b"/>
              <a:pathLst>
                <a:path w="762000" h="2133600">
                  <a:moveTo>
                    <a:pt x="762000" y="0"/>
                  </a:moveTo>
                  <a:lnTo>
                    <a:pt x="0" y="2133600"/>
                  </a:lnTo>
                </a:path>
              </a:pathLst>
            </a:custGeom>
            <a:ln w="9144">
              <a:solidFill>
                <a:srgbClr val="497DBA"/>
              </a:solidFill>
            </a:ln>
          </p:spPr>
          <p:txBody>
            <a:bodyPr wrap="square" lIns="0" tIns="0" rIns="0" bIns="0" rtlCol="0"/>
            <a:lstStyle/>
            <a:p>
              <a:endParaRPr/>
            </a:p>
          </p:txBody>
        </p:sp>
        <p:sp>
          <p:nvSpPr>
            <p:cNvPr id="13" name="object 13"/>
            <p:cNvSpPr/>
            <p:nvPr/>
          </p:nvSpPr>
          <p:spPr>
            <a:xfrm>
              <a:off x="3656076" y="3049523"/>
              <a:ext cx="3175" cy="2133600"/>
            </a:xfrm>
            <a:custGeom>
              <a:avLst/>
              <a:gdLst/>
              <a:ahLst/>
              <a:cxnLst/>
              <a:rect l="l" t="t" r="r" b="b"/>
              <a:pathLst>
                <a:path w="3175" h="2133600">
                  <a:moveTo>
                    <a:pt x="0" y="2133600"/>
                  </a:moveTo>
                  <a:lnTo>
                    <a:pt x="3175" y="0"/>
                  </a:lnTo>
                </a:path>
              </a:pathLst>
            </a:custGeom>
            <a:ln w="3175">
              <a:solidFill>
                <a:srgbClr val="497DBA"/>
              </a:solidFill>
              <a:prstDash val="sysDot"/>
            </a:ln>
          </p:spPr>
          <p:txBody>
            <a:bodyPr wrap="square" lIns="0" tIns="0" rIns="0" bIns="0" rtlCol="0"/>
            <a:lstStyle/>
            <a:p>
              <a:endParaRPr/>
            </a:p>
          </p:txBody>
        </p:sp>
        <p:sp>
          <p:nvSpPr>
            <p:cNvPr id="14" name="object 14"/>
            <p:cNvSpPr/>
            <p:nvPr/>
          </p:nvSpPr>
          <p:spPr>
            <a:xfrm>
              <a:off x="2741675" y="3430523"/>
              <a:ext cx="3175" cy="2057400"/>
            </a:xfrm>
            <a:custGeom>
              <a:avLst/>
              <a:gdLst/>
              <a:ahLst/>
              <a:cxnLst/>
              <a:rect l="l" t="t" r="r" b="b"/>
              <a:pathLst>
                <a:path w="3175" h="2057400">
                  <a:moveTo>
                    <a:pt x="3175" y="0"/>
                  </a:moveTo>
                  <a:lnTo>
                    <a:pt x="0" y="2057400"/>
                  </a:lnTo>
                </a:path>
              </a:pathLst>
            </a:custGeom>
            <a:ln w="9144">
              <a:solidFill>
                <a:srgbClr val="497DBA"/>
              </a:solidFill>
            </a:ln>
          </p:spPr>
          <p:txBody>
            <a:bodyPr wrap="square" lIns="0" tIns="0" rIns="0" bIns="0" rtlCol="0"/>
            <a:lstStyle/>
            <a:p>
              <a:endParaRPr/>
            </a:p>
          </p:txBody>
        </p:sp>
        <p:sp>
          <p:nvSpPr>
            <p:cNvPr id="15" name="object 15"/>
            <p:cNvSpPr/>
            <p:nvPr/>
          </p:nvSpPr>
          <p:spPr>
            <a:xfrm>
              <a:off x="2743200" y="4206239"/>
              <a:ext cx="914400" cy="1379220"/>
            </a:xfrm>
            <a:custGeom>
              <a:avLst/>
              <a:gdLst/>
              <a:ahLst/>
              <a:cxnLst/>
              <a:rect l="l" t="t" r="r" b="b"/>
              <a:pathLst>
                <a:path w="914400" h="1379220">
                  <a:moveTo>
                    <a:pt x="0" y="1280160"/>
                  </a:moveTo>
                  <a:lnTo>
                    <a:pt x="914400" y="975360"/>
                  </a:lnTo>
                </a:path>
                <a:path w="914400" h="1379220">
                  <a:moveTo>
                    <a:pt x="914400" y="0"/>
                  </a:moveTo>
                  <a:lnTo>
                    <a:pt x="900287" y="3432"/>
                  </a:lnTo>
                  <a:lnTo>
                    <a:pt x="886174" y="6794"/>
                  </a:lnTo>
                  <a:lnTo>
                    <a:pt x="872109" y="10251"/>
                  </a:lnTo>
                  <a:lnTo>
                    <a:pt x="858138" y="13970"/>
                  </a:lnTo>
                  <a:lnTo>
                    <a:pt x="847566" y="17440"/>
                  </a:lnTo>
                  <a:lnTo>
                    <a:pt x="837088" y="21351"/>
                  </a:lnTo>
                  <a:lnTo>
                    <a:pt x="826563" y="25096"/>
                  </a:lnTo>
                  <a:lnTo>
                    <a:pt x="815848" y="28067"/>
                  </a:lnTo>
                  <a:lnTo>
                    <a:pt x="767072" y="38319"/>
                  </a:lnTo>
                  <a:lnTo>
                    <a:pt x="742437" y="42484"/>
                  </a:lnTo>
                  <a:lnTo>
                    <a:pt x="733595" y="42965"/>
                  </a:lnTo>
                  <a:lnTo>
                    <a:pt x="732199" y="42168"/>
                  </a:lnTo>
                  <a:lnTo>
                    <a:pt x="729904" y="42494"/>
                  </a:lnTo>
                  <a:lnTo>
                    <a:pt x="718363" y="46348"/>
                  </a:lnTo>
                  <a:lnTo>
                    <a:pt x="689228" y="56134"/>
                  </a:lnTo>
                  <a:lnTo>
                    <a:pt x="678836" y="66809"/>
                  </a:lnTo>
                  <a:lnTo>
                    <a:pt x="668575" y="77628"/>
                  </a:lnTo>
                  <a:lnTo>
                    <a:pt x="658100" y="88209"/>
                  </a:lnTo>
                  <a:lnTo>
                    <a:pt x="647064" y="98171"/>
                  </a:lnTo>
                  <a:lnTo>
                    <a:pt x="616809" y="122611"/>
                  </a:lnTo>
                  <a:lnTo>
                    <a:pt x="602638" y="132746"/>
                  </a:lnTo>
                  <a:lnTo>
                    <a:pt x="599576" y="133237"/>
                  </a:lnTo>
                  <a:lnTo>
                    <a:pt x="602646" y="128746"/>
                  </a:lnTo>
                  <a:lnTo>
                    <a:pt x="606871" y="123933"/>
                  </a:lnTo>
                  <a:lnTo>
                    <a:pt x="607274" y="123459"/>
                  </a:lnTo>
                  <a:lnTo>
                    <a:pt x="598878" y="131987"/>
                  </a:lnTo>
                  <a:lnTo>
                    <a:pt x="576707" y="154178"/>
                  </a:lnTo>
                  <a:lnTo>
                    <a:pt x="573450" y="164838"/>
                  </a:lnTo>
                  <a:lnTo>
                    <a:pt x="545238" y="225988"/>
                  </a:lnTo>
                  <a:lnTo>
                    <a:pt x="536987" y="234156"/>
                  </a:lnTo>
                  <a:lnTo>
                    <a:pt x="534499" y="237418"/>
                  </a:lnTo>
                  <a:lnTo>
                    <a:pt x="534415" y="252349"/>
                  </a:lnTo>
                </a:path>
                <a:path w="914400" h="1379220">
                  <a:moveTo>
                    <a:pt x="787908" y="1379220"/>
                  </a:moveTo>
                  <a:lnTo>
                    <a:pt x="743061" y="1364027"/>
                  </a:lnTo>
                  <a:lnTo>
                    <a:pt x="703452" y="1336929"/>
                  </a:lnTo>
                  <a:lnTo>
                    <a:pt x="669703" y="1298795"/>
                  </a:lnTo>
                  <a:lnTo>
                    <a:pt x="668532" y="1293593"/>
                  </a:lnTo>
                  <a:lnTo>
                    <a:pt x="672576" y="1293613"/>
                  </a:lnTo>
                  <a:lnTo>
                    <a:pt x="677894" y="1295836"/>
                  </a:lnTo>
                  <a:lnTo>
                    <a:pt x="680545" y="1297248"/>
                  </a:lnTo>
                  <a:lnTo>
                    <a:pt x="676590" y="1294831"/>
                  </a:lnTo>
                  <a:lnTo>
                    <a:pt x="662086" y="1285568"/>
                  </a:lnTo>
                  <a:lnTo>
                    <a:pt x="633095" y="1266444"/>
                  </a:lnTo>
                  <a:lnTo>
                    <a:pt x="626225" y="1255746"/>
                  </a:lnTo>
                  <a:lnTo>
                    <a:pt x="619474" y="1244965"/>
                  </a:lnTo>
                  <a:lnTo>
                    <a:pt x="612485" y="1234350"/>
                  </a:lnTo>
                  <a:lnTo>
                    <a:pt x="604901" y="1224153"/>
                  </a:lnTo>
                  <a:lnTo>
                    <a:pt x="597854" y="1217033"/>
                  </a:lnTo>
                  <a:lnTo>
                    <a:pt x="589962" y="1210627"/>
                  </a:lnTo>
                  <a:lnTo>
                    <a:pt x="582523" y="1203936"/>
                  </a:lnTo>
                  <a:lnTo>
                    <a:pt x="576834" y="1195959"/>
                  </a:lnTo>
                  <a:lnTo>
                    <a:pt x="567237" y="1170842"/>
                  </a:lnTo>
                  <a:lnTo>
                    <a:pt x="563213" y="1147048"/>
                  </a:lnTo>
                  <a:lnTo>
                    <a:pt x="562475" y="1123039"/>
                  </a:lnTo>
                  <a:lnTo>
                    <a:pt x="562737" y="1097280"/>
                  </a:lnTo>
                </a:path>
                <a:path w="914400" h="1379220">
                  <a:moveTo>
                    <a:pt x="702817" y="1068324"/>
                  </a:moveTo>
                  <a:lnTo>
                    <a:pt x="705019" y="1017208"/>
                  </a:lnTo>
                  <a:lnTo>
                    <a:pt x="705983" y="968524"/>
                  </a:lnTo>
                  <a:lnTo>
                    <a:pt x="708679" y="921535"/>
                  </a:lnTo>
                  <a:lnTo>
                    <a:pt x="716074" y="875503"/>
                  </a:lnTo>
                  <a:lnTo>
                    <a:pt x="731138" y="829691"/>
                  </a:lnTo>
                  <a:lnTo>
                    <a:pt x="751873" y="787346"/>
                  </a:lnTo>
                  <a:lnTo>
                    <a:pt x="776890" y="747061"/>
                  </a:lnTo>
                  <a:lnTo>
                    <a:pt x="784661" y="736034"/>
                  </a:lnTo>
                  <a:lnTo>
                    <a:pt x="787908" y="731520"/>
                  </a:lnTo>
                </a:path>
              </a:pathLst>
            </a:custGeom>
            <a:ln w="9144">
              <a:solidFill>
                <a:srgbClr val="497DBA"/>
              </a:solidFill>
            </a:ln>
          </p:spPr>
          <p:txBody>
            <a:bodyPr wrap="square" lIns="0" tIns="0" rIns="0" bIns="0" rtlCol="0"/>
            <a:lstStyle/>
            <a:p>
              <a:endParaRPr/>
            </a:p>
          </p:txBody>
        </p:sp>
      </p:grpSp>
      <p:sp>
        <p:nvSpPr>
          <p:cNvPr id="16" name="object 16"/>
          <p:cNvSpPr txBox="1"/>
          <p:nvPr/>
        </p:nvSpPr>
        <p:spPr>
          <a:xfrm>
            <a:off x="2749423" y="4788625"/>
            <a:ext cx="905510" cy="281305"/>
          </a:xfrm>
          <a:prstGeom prst="rect">
            <a:avLst/>
          </a:prstGeom>
        </p:spPr>
        <p:txBody>
          <a:bodyPr vert="horz" wrap="square" lIns="0" tIns="15875" rIns="0" bIns="0" rtlCol="0">
            <a:spAutoFit/>
          </a:bodyPr>
          <a:lstStyle/>
          <a:p>
            <a:pPr marL="537845">
              <a:lnSpc>
                <a:spcPct val="100000"/>
              </a:lnSpc>
              <a:spcBef>
                <a:spcPts val="125"/>
              </a:spcBef>
            </a:pPr>
            <a:r>
              <a:rPr sz="1650" spc="-250" dirty="0">
                <a:latin typeface="Symbol"/>
                <a:cs typeface="Symbol"/>
              </a:rPr>
              <a:t></a:t>
            </a:r>
            <a:endParaRPr sz="1650">
              <a:latin typeface="Symbol"/>
              <a:cs typeface="Symbol"/>
            </a:endParaRPr>
          </a:p>
        </p:txBody>
      </p:sp>
      <p:sp>
        <p:nvSpPr>
          <p:cNvPr id="17" name="object 17"/>
          <p:cNvSpPr txBox="1"/>
          <p:nvPr/>
        </p:nvSpPr>
        <p:spPr>
          <a:xfrm>
            <a:off x="3325760" y="5490228"/>
            <a:ext cx="73660" cy="203835"/>
          </a:xfrm>
          <a:prstGeom prst="rect">
            <a:avLst/>
          </a:prstGeom>
        </p:spPr>
        <p:txBody>
          <a:bodyPr vert="horz" wrap="square" lIns="0" tIns="15240" rIns="0" bIns="0" rtlCol="0">
            <a:spAutoFit/>
          </a:bodyPr>
          <a:lstStyle/>
          <a:p>
            <a:pPr marL="12700">
              <a:lnSpc>
                <a:spcPct val="100000"/>
              </a:lnSpc>
              <a:spcBef>
                <a:spcPts val="120"/>
              </a:spcBef>
            </a:pPr>
            <a:r>
              <a:rPr sz="1150" i="1" spc="-70" dirty="0">
                <a:latin typeface="Times New Roman"/>
                <a:cs typeface="Times New Roman"/>
              </a:rPr>
              <a:t>s</a:t>
            </a:r>
            <a:endParaRPr sz="1150">
              <a:latin typeface="Times New Roman"/>
              <a:cs typeface="Times New Roman"/>
            </a:endParaRPr>
          </a:p>
        </p:txBody>
      </p:sp>
      <p:sp>
        <p:nvSpPr>
          <p:cNvPr id="18" name="object 18"/>
          <p:cNvSpPr txBox="1"/>
          <p:nvPr/>
        </p:nvSpPr>
        <p:spPr>
          <a:xfrm>
            <a:off x="3209413" y="5311375"/>
            <a:ext cx="113030" cy="342900"/>
          </a:xfrm>
          <a:prstGeom prst="rect">
            <a:avLst/>
          </a:prstGeom>
        </p:spPr>
        <p:txBody>
          <a:bodyPr vert="horz" wrap="square" lIns="0" tIns="16510" rIns="0" bIns="0" rtlCol="0">
            <a:spAutoFit/>
          </a:bodyPr>
          <a:lstStyle/>
          <a:p>
            <a:pPr marL="12700">
              <a:lnSpc>
                <a:spcPct val="100000"/>
              </a:lnSpc>
              <a:spcBef>
                <a:spcPts val="130"/>
              </a:spcBef>
            </a:pPr>
            <a:r>
              <a:rPr sz="2050" spc="-160" dirty="0">
                <a:latin typeface="Symbol"/>
                <a:cs typeface="Symbol"/>
              </a:rPr>
              <a:t></a:t>
            </a:r>
            <a:endParaRPr sz="2050">
              <a:latin typeface="Symbol"/>
              <a:cs typeface="Symbol"/>
            </a:endParaRPr>
          </a:p>
        </p:txBody>
      </p:sp>
      <p:sp>
        <p:nvSpPr>
          <p:cNvPr id="19" name="object 19"/>
          <p:cNvSpPr/>
          <p:nvPr/>
        </p:nvSpPr>
        <p:spPr>
          <a:xfrm>
            <a:off x="2890011" y="3730752"/>
            <a:ext cx="316230" cy="576580"/>
          </a:xfrm>
          <a:custGeom>
            <a:avLst/>
            <a:gdLst/>
            <a:ahLst/>
            <a:cxnLst/>
            <a:rect l="l" t="t" r="r" b="b"/>
            <a:pathLst>
              <a:path w="316230" h="576579">
                <a:moveTo>
                  <a:pt x="231267" y="511556"/>
                </a:moveTo>
                <a:lnTo>
                  <a:pt x="227330" y="512445"/>
                </a:lnTo>
                <a:lnTo>
                  <a:pt x="225551" y="515493"/>
                </a:lnTo>
                <a:lnTo>
                  <a:pt x="223646" y="518414"/>
                </a:lnTo>
                <a:lnTo>
                  <a:pt x="224662" y="522350"/>
                </a:lnTo>
                <a:lnTo>
                  <a:pt x="227583" y="524256"/>
                </a:lnTo>
                <a:lnTo>
                  <a:pt x="312038" y="576199"/>
                </a:lnTo>
                <a:lnTo>
                  <a:pt x="312340" y="568071"/>
                </a:lnTo>
                <a:lnTo>
                  <a:pt x="300481" y="568071"/>
                </a:lnTo>
                <a:lnTo>
                  <a:pt x="289424" y="547390"/>
                </a:lnTo>
                <a:lnTo>
                  <a:pt x="231267" y="511556"/>
                </a:lnTo>
                <a:close/>
              </a:path>
              <a:path w="316230" h="576579">
                <a:moveTo>
                  <a:pt x="289424" y="547390"/>
                </a:moveTo>
                <a:lnTo>
                  <a:pt x="300481" y="568071"/>
                </a:lnTo>
                <a:lnTo>
                  <a:pt x="306664" y="564769"/>
                </a:lnTo>
                <a:lnTo>
                  <a:pt x="299719" y="564769"/>
                </a:lnTo>
                <a:lnTo>
                  <a:pt x="300123" y="553986"/>
                </a:lnTo>
                <a:lnTo>
                  <a:pt x="289424" y="547390"/>
                </a:lnTo>
                <a:close/>
              </a:path>
              <a:path w="316230" h="576579">
                <a:moveTo>
                  <a:pt x="306069" y="470408"/>
                </a:moveTo>
                <a:lnTo>
                  <a:pt x="303149" y="473202"/>
                </a:lnTo>
                <a:lnTo>
                  <a:pt x="300594" y="541406"/>
                </a:lnTo>
                <a:lnTo>
                  <a:pt x="311657" y="562102"/>
                </a:lnTo>
                <a:lnTo>
                  <a:pt x="300481" y="568071"/>
                </a:lnTo>
                <a:lnTo>
                  <a:pt x="312340" y="568071"/>
                </a:lnTo>
                <a:lnTo>
                  <a:pt x="315849" y="473583"/>
                </a:lnTo>
                <a:lnTo>
                  <a:pt x="313055" y="470662"/>
                </a:lnTo>
                <a:lnTo>
                  <a:pt x="306069" y="470408"/>
                </a:lnTo>
                <a:close/>
              </a:path>
              <a:path w="316230" h="576579">
                <a:moveTo>
                  <a:pt x="300123" y="553986"/>
                </a:moveTo>
                <a:lnTo>
                  <a:pt x="299719" y="564769"/>
                </a:lnTo>
                <a:lnTo>
                  <a:pt x="309371" y="559689"/>
                </a:lnTo>
                <a:lnTo>
                  <a:pt x="300123" y="553986"/>
                </a:lnTo>
                <a:close/>
              </a:path>
              <a:path w="316230" h="576579">
                <a:moveTo>
                  <a:pt x="300594" y="541406"/>
                </a:moveTo>
                <a:lnTo>
                  <a:pt x="300123" y="553986"/>
                </a:lnTo>
                <a:lnTo>
                  <a:pt x="309371" y="559689"/>
                </a:lnTo>
                <a:lnTo>
                  <a:pt x="299719" y="564769"/>
                </a:lnTo>
                <a:lnTo>
                  <a:pt x="306664" y="564769"/>
                </a:lnTo>
                <a:lnTo>
                  <a:pt x="311657" y="562102"/>
                </a:lnTo>
                <a:lnTo>
                  <a:pt x="300594" y="541406"/>
                </a:lnTo>
                <a:close/>
              </a:path>
              <a:path w="316230" h="576579">
                <a:moveTo>
                  <a:pt x="11175" y="0"/>
                </a:moveTo>
                <a:lnTo>
                  <a:pt x="0" y="6096"/>
                </a:lnTo>
                <a:lnTo>
                  <a:pt x="289424" y="547390"/>
                </a:lnTo>
                <a:lnTo>
                  <a:pt x="300123" y="553986"/>
                </a:lnTo>
                <a:lnTo>
                  <a:pt x="300594" y="541406"/>
                </a:lnTo>
                <a:lnTo>
                  <a:pt x="11175" y="0"/>
                </a:lnTo>
                <a:close/>
              </a:path>
            </a:pathLst>
          </a:custGeom>
          <a:solidFill>
            <a:srgbClr val="497DBA"/>
          </a:solidFill>
        </p:spPr>
        <p:txBody>
          <a:bodyPr wrap="square" lIns="0" tIns="0" rIns="0" bIns="0" rtlCol="0"/>
          <a:lstStyle/>
          <a:p>
            <a:endParaRPr/>
          </a:p>
        </p:txBody>
      </p:sp>
      <p:sp>
        <p:nvSpPr>
          <p:cNvPr id="20" name="object 20"/>
          <p:cNvSpPr txBox="1"/>
          <p:nvPr/>
        </p:nvSpPr>
        <p:spPr>
          <a:xfrm>
            <a:off x="3660775" y="5176265"/>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P</a:t>
            </a:r>
            <a:endParaRPr sz="1600">
              <a:latin typeface="Times New Roman"/>
              <a:cs typeface="Times New Roman"/>
            </a:endParaRPr>
          </a:p>
        </p:txBody>
      </p:sp>
      <p:sp>
        <p:nvSpPr>
          <p:cNvPr id="21" name="object 21"/>
          <p:cNvSpPr txBox="1"/>
          <p:nvPr/>
        </p:nvSpPr>
        <p:spPr>
          <a:xfrm>
            <a:off x="2669794" y="5481015"/>
            <a:ext cx="17208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Q</a:t>
            </a:r>
            <a:endParaRPr sz="1600">
              <a:latin typeface="Times New Roman"/>
              <a:cs typeface="Times New Roman"/>
            </a:endParaRPr>
          </a:p>
        </p:txBody>
      </p:sp>
      <p:sp>
        <p:nvSpPr>
          <p:cNvPr id="22" name="object 22"/>
          <p:cNvSpPr txBox="1"/>
          <p:nvPr/>
        </p:nvSpPr>
        <p:spPr>
          <a:xfrm>
            <a:off x="27940" y="529303"/>
            <a:ext cx="8831580" cy="2934335"/>
          </a:xfrm>
          <a:prstGeom prst="rect">
            <a:avLst/>
          </a:prstGeom>
        </p:spPr>
        <p:txBody>
          <a:bodyPr vert="horz" wrap="square" lIns="0" tIns="196215" rIns="0" bIns="0" rtlCol="0">
            <a:spAutoFit/>
          </a:bodyPr>
          <a:lstStyle/>
          <a:p>
            <a:pPr marL="421005" indent="-358140">
              <a:lnSpc>
                <a:spcPct val="100000"/>
              </a:lnSpc>
              <a:spcBef>
                <a:spcPts val="1545"/>
              </a:spcBef>
              <a:buAutoNum type="alphaLcParenBoth" startAt="4"/>
              <a:tabLst>
                <a:tab pos="421640" algn="l"/>
              </a:tabLst>
            </a:pPr>
            <a:r>
              <a:rPr sz="2000" i="1" spc="5" dirty="0">
                <a:latin typeface="Times New Roman"/>
                <a:cs typeface="Times New Roman"/>
              </a:rPr>
              <a:t>I</a:t>
            </a:r>
            <a:r>
              <a:rPr sz="2000" i="1" dirty="0">
                <a:latin typeface="Times New Roman"/>
                <a:cs typeface="Times New Roman"/>
              </a:rPr>
              <a:t>nclinati</a:t>
            </a:r>
            <a:r>
              <a:rPr sz="2000" i="1" spc="-10" dirty="0">
                <a:latin typeface="Times New Roman"/>
                <a:cs typeface="Times New Roman"/>
              </a:rPr>
              <a:t>o</a:t>
            </a:r>
            <a:r>
              <a:rPr sz="2000" i="1" dirty="0">
                <a:latin typeface="Times New Roman"/>
                <a:cs typeface="Times New Roman"/>
              </a:rPr>
              <a:t>n</a:t>
            </a:r>
            <a:r>
              <a:rPr sz="2000" i="1" spc="-75" dirty="0">
                <a:latin typeface="Times New Roman"/>
                <a:cs typeface="Times New Roman"/>
              </a:rPr>
              <a:t> </a:t>
            </a:r>
            <a:r>
              <a:rPr sz="2000" i="1" dirty="0">
                <a:latin typeface="Times New Roman"/>
                <a:cs typeface="Times New Roman"/>
              </a:rPr>
              <a:t>An</a:t>
            </a:r>
            <a:r>
              <a:rPr sz="2000" i="1" spc="10" dirty="0">
                <a:latin typeface="Times New Roman"/>
                <a:cs typeface="Times New Roman"/>
              </a:rPr>
              <a:t>g</a:t>
            </a:r>
            <a:r>
              <a:rPr sz="2000" i="1" dirty="0">
                <a:latin typeface="Times New Roman"/>
                <a:cs typeface="Times New Roman"/>
              </a:rPr>
              <a:t>le</a:t>
            </a:r>
            <a:r>
              <a:rPr sz="2000" i="1" spc="-25" dirty="0">
                <a:latin typeface="Times New Roman"/>
                <a:cs typeface="Times New Roman"/>
              </a:rPr>
              <a:t> </a:t>
            </a:r>
            <a:r>
              <a:rPr sz="2000" i="1" spc="-10" dirty="0">
                <a:latin typeface="Times New Roman"/>
                <a:cs typeface="Times New Roman"/>
              </a:rPr>
              <a:t>(</a:t>
            </a:r>
            <a:r>
              <a:rPr sz="2000" i="1" dirty="0">
                <a:latin typeface="Times New Roman"/>
                <a:cs typeface="Times New Roman"/>
              </a:rPr>
              <a:t>alt</a:t>
            </a:r>
            <a:r>
              <a:rPr sz="2000" i="1" spc="-10" dirty="0">
                <a:latin typeface="Times New Roman"/>
                <a:cs typeface="Times New Roman"/>
              </a:rPr>
              <a:t>i</a:t>
            </a:r>
            <a:r>
              <a:rPr sz="2000" i="1" dirty="0">
                <a:latin typeface="Times New Roman"/>
                <a:cs typeface="Times New Roman"/>
              </a:rPr>
              <a:t>tude</a:t>
            </a:r>
            <a:r>
              <a:rPr sz="2000" i="1" spc="-25" dirty="0">
                <a:latin typeface="Times New Roman"/>
                <a:cs typeface="Times New Roman"/>
              </a:rPr>
              <a:t>)</a:t>
            </a:r>
            <a:r>
              <a:rPr sz="2000" i="1" dirty="0">
                <a:latin typeface="Times New Roman"/>
                <a:cs typeface="Times New Roman"/>
              </a:rPr>
              <a:t>, </a:t>
            </a:r>
            <a:r>
              <a:rPr sz="2000" i="1" spc="125" dirty="0">
                <a:latin typeface="Times New Roman"/>
                <a:cs typeface="Times New Roman"/>
              </a:rPr>
              <a:t>(</a:t>
            </a:r>
            <a:r>
              <a:rPr sz="4125" spc="-817" baseline="1010" dirty="0">
                <a:latin typeface="Symbol"/>
                <a:cs typeface="Symbol"/>
              </a:rPr>
              <a:t></a:t>
            </a:r>
            <a:r>
              <a:rPr sz="4125" spc="-44" baseline="1010" dirty="0">
                <a:latin typeface="Times New Roman"/>
                <a:cs typeface="Times New Roman"/>
              </a:rPr>
              <a:t> </a:t>
            </a:r>
            <a:r>
              <a:rPr sz="2000" i="1" dirty="0">
                <a:latin typeface="Times New Roman"/>
                <a:cs typeface="Times New Roman"/>
              </a:rPr>
              <a:t>)</a:t>
            </a:r>
            <a:r>
              <a:rPr sz="2000" i="1" spc="-10" dirty="0">
                <a:latin typeface="Times New Roman"/>
                <a:cs typeface="Times New Roman"/>
              </a:rPr>
              <a:t> </a:t>
            </a:r>
            <a:r>
              <a:rPr sz="2000" i="1" spc="20" dirty="0">
                <a:latin typeface="Times New Roman"/>
                <a:cs typeface="Times New Roman"/>
              </a:rPr>
              <a:t>:</a:t>
            </a:r>
            <a:r>
              <a:rPr sz="2000" i="1" dirty="0">
                <a:latin typeface="Times New Roman"/>
                <a:cs typeface="Times New Roman"/>
              </a:rPr>
              <a:t>-</a:t>
            </a:r>
            <a:endParaRPr sz="2000">
              <a:latin typeface="Times New Roman"/>
              <a:cs typeface="Times New Roman"/>
            </a:endParaRPr>
          </a:p>
          <a:p>
            <a:pPr marL="63500" marR="30480" indent="375920">
              <a:lnSpc>
                <a:spcPts val="3600"/>
              </a:lnSpc>
              <a:spcBef>
                <a:spcPts val="170"/>
              </a:spcBef>
            </a:pPr>
            <a:r>
              <a:rPr sz="2000" dirty="0">
                <a:latin typeface="Times New Roman"/>
                <a:cs typeface="Times New Roman"/>
              </a:rPr>
              <a:t>The angle</a:t>
            </a:r>
            <a:r>
              <a:rPr sz="2000" spc="-25" dirty="0">
                <a:latin typeface="Times New Roman"/>
                <a:cs typeface="Times New Roman"/>
              </a:rPr>
              <a:t> </a:t>
            </a:r>
            <a:r>
              <a:rPr sz="2000" dirty="0">
                <a:latin typeface="Times New Roman"/>
                <a:cs typeface="Times New Roman"/>
              </a:rPr>
              <a:t>between</a:t>
            </a:r>
            <a:r>
              <a:rPr sz="2000" spc="-15" dirty="0">
                <a:latin typeface="Times New Roman"/>
                <a:cs typeface="Times New Roman"/>
              </a:rPr>
              <a:t> </a:t>
            </a:r>
            <a:r>
              <a:rPr sz="2000" spc="-20" dirty="0">
                <a:latin typeface="Times New Roman"/>
                <a:cs typeface="Times New Roman"/>
              </a:rPr>
              <a:t>sun’s</a:t>
            </a:r>
            <a:r>
              <a:rPr sz="2000" spc="-35" dirty="0">
                <a:latin typeface="Times New Roman"/>
                <a:cs typeface="Times New Roman"/>
              </a:rPr>
              <a:t> </a:t>
            </a:r>
            <a:r>
              <a:rPr sz="2000" dirty="0">
                <a:latin typeface="Times New Roman"/>
                <a:cs typeface="Times New Roman"/>
              </a:rPr>
              <a:t>ray</a:t>
            </a:r>
            <a:r>
              <a:rPr sz="2000" spc="-1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spc="-5" dirty="0">
                <a:latin typeface="Times New Roman"/>
                <a:cs typeface="Times New Roman"/>
              </a:rPr>
              <a:t>its</a:t>
            </a:r>
            <a:r>
              <a:rPr sz="2000" spc="-10" dirty="0">
                <a:latin typeface="Times New Roman"/>
                <a:cs typeface="Times New Roman"/>
              </a:rPr>
              <a:t> </a:t>
            </a:r>
            <a:r>
              <a:rPr sz="2000" dirty="0">
                <a:latin typeface="Times New Roman"/>
                <a:cs typeface="Times New Roman"/>
              </a:rPr>
              <a:t>projection</a:t>
            </a:r>
            <a:r>
              <a:rPr sz="2000" spc="-40" dirty="0">
                <a:latin typeface="Times New Roman"/>
                <a:cs typeface="Times New Roman"/>
              </a:rPr>
              <a:t> </a:t>
            </a:r>
            <a:r>
              <a:rPr sz="2000" dirty="0">
                <a:latin typeface="Times New Roman"/>
                <a:cs typeface="Times New Roman"/>
              </a:rPr>
              <a:t>on</a:t>
            </a:r>
            <a:r>
              <a:rPr sz="2000" spc="-10"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dirty="0">
                <a:latin typeface="Times New Roman"/>
                <a:cs typeface="Times New Roman"/>
              </a:rPr>
              <a:t>horizontal</a:t>
            </a:r>
            <a:r>
              <a:rPr sz="2000" spc="-45" dirty="0">
                <a:latin typeface="Times New Roman"/>
                <a:cs typeface="Times New Roman"/>
              </a:rPr>
              <a:t> </a:t>
            </a:r>
            <a:r>
              <a:rPr sz="2000" dirty="0">
                <a:latin typeface="Times New Roman"/>
                <a:cs typeface="Times New Roman"/>
              </a:rPr>
              <a:t>surface</a:t>
            </a:r>
            <a:r>
              <a:rPr sz="2000" spc="-4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spc="5" dirty="0">
                <a:latin typeface="Times New Roman"/>
                <a:cs typeface="Times New Roman"/>
              </a:rPr>
              <a:t>known</a:t>
            </a:r>
            <a:r>
              <a:rPr sz="2000" spc="-30" dirty="0">
                <a:latin typeface="Times New Roman"/>
                <a:cs typeface="Times New Roman"/>
              </a:rPr>
              <a:t> </a:t>
            </a:r>
            <a:r>
              <a:rPr sz="2000" dirty="0">
                <a:latin typeface="Times New Roman"/>
                <a:cs typeface="Times New Roman"/>
              </a:rPr>
              <a:t>as </a:t>
            </a:r>
            <a:r>
              <a:rPr sz="2000" spc="-484"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inclination</a:t>
            </a:r>
            <a:r>
              <a:rPr sz="2000" spc="-40" dirty="0">
                <a:latin typeface="Times New Roman"/>
                <a:cs typeface="Times New Roman"/>
              </a:rPr>
              <a:t> </a:t>
            </a:r>
            <a:r>
              <a:rPr sz="2000" dirty="0">
                <a:latin typeface="Times New Roman"/>
                <a:cs typeface="Times New Roman"/>
              </a:rPr>
              <a:t>angle.</a:t>
            </a:r>
            <a:endParaRPr sz="2000">
              <a:latin typeface="Times New Roman"/>
              <a:cs typeface="Times New Roman"/>
            </a:endParaRPr>
          </a:p>
          <a:p>
            <a:pPr marL="520700" marR="495934" indent="-457200">
              <a:lnSpc>
                <a:spcPts val="3600"/>
              </a:lnSpc>
              <a:buAutoNum type="alphaLcParenBoth" startAt="5"/>
              <a:tabLst>
                <a:tab pos="520065" algn="l"/>
                <a:tab pos="520700" algn="l"/>
              </a:tabLst>
            </a:pPr>
            <a:r>
              <a:rPr sz="2000" i="1" dirty="0">
                <a:latin typeface="Times New Roman"/>
                <a:cs typeface="Times New Roman"/>
              </a:rPr>
              <a:t>Zenith</a:t>
            </a:r>
            <a:r>
              <a:rPr sz="2000" i="1" spc="-20" dirty="0">
                <a:latin typeface="Times New Roman"/>
                <a:cs typeface="Times New Roman"/>
              </a:rPr>
              <a:t> </a:t>
            </a:r>
            <a:r>
              <a:rPr sz="2000" i="1" dirty="0">
                <a:latin typeface="Times New Roman"/>
                <a:cs typeface="Times New Roman"/>
              </a:rPr>
              <a:t>angle(</a:t>
            </a:r>
            <a:r>
              <a:rPr sz="2775" baseline="-7507" dirty="0">
                <a:latin typeface="Symbol"/>
                <a:cs typeface="Symbol"/>
              </a:rPr>
              <a:t></a:t>
            </a:r>
            <a:r>
              <a:rPr sz="1575" i="1" baseline="-37037" dirty="0">
                <a:latin typeface="Times New Roman"/>
                <a:cs typeface="Times New Roman"/>
              </a:rPr>
              <a:t>s</a:t>
            </a:r>
            <a:r>
              <a:rPr sz="1575" i="1" spc="89" baseline="-37037" dirty="0">
                <a:latin typeface="Times New Roman"/>
                <a:cs typeface="Times New Roman"/>
              </a:rPr>
              <a:t> </a:t>
            </a:r>
            <a:r>
              <a:rPr sz="2000" i="1" spc="-10" dirty="0">
                <a:latin typeface="Times New Roman"/>
                <a:cs typeface="Times New Roman"/>
              </a:rPr>
              <a:t>)</a:t>
            </a:r>
            <a:r>
              <a:rPr sz="2000" spc="-10" dirty="0">
                <a:latin typeface="Times New Roman"/>
                <a:cs typeface="Times New Roman"/>
              </a:rPr>
              <a:t>:-</a:t>
            </a:r>
            <a:r>
              <a:rPr sz="2000" spc="5" dirty="0">
                <a:latin typeface="Times New Roman"/>
                <a:cs typeface="Times New Roman"/>
              </a:rPr>
              <a:t> </a:t>
            </a:r>
            <a:r>
              <a:rPr sz="2000" dirty="0">
                <a:latin typeface="Times New Roman"/>
                <a:cs typeface="Times New Roman"/>
              </a:rPr>
              <a:t>It</a:t>
            </a:r>
            <a:r>
              <a:rPr sz="2000" spc="-1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angle</a:t>
            </a:r>
            <a:r>
              <a:rPr sz="2000" spc="-25" dirty="0">
                <a:latin typeface="Times New Roman"/>
                <a:cs typeface="Times New Roman"/>
              </a:rPr>
              <a:t> </a:t>
            </a:r>
            <a:r>
              <a:rPr sz="2000" dirty="0">
                <a:latin typeface="Times New Roman"/>
                <a:cs typeface="Times New Roman"/>
              </a:rPr>
              <a:t>between</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20" dirty="0">
                <a:latin typeface="Times New Roman"/>
                <a:cs typeface="Times New Roman"/>
              </a:rPr>
              <a:t>sun’s</a:t>
            </a:r>
            <a:r>
              <a:rPr sz="2000" spc="-45" dirty="0">
                <a:latin typeface="Times New Roman"/>
                <a:cs typeface="Times New Roman"/>
              </a:rPr>
              <a:t> </a:t>
            </a:r>
            <a:r>
              <a:rPr sz="2000" dirty="0">
                <a:latin typeface="Times New Roman"/>
                <a:cs typeface="Times New Roman"/>
              </a:rPr>
              <a:t>ray</a:t>
            </a:r>
            <a:r>
              <a:rPr sz="2000" spc="-15" dirty="0">
                <a:latin typeface="Times New Roman"/>
                <a:cs typeface="Times New Roman"/>
              </a:rPr>
              <a:t> </a:t>
            </a:r>
            <a:r>
              <a:rPr sz="2000" dirty="0">
                <a:latin typeface="Times New Roman"/>
                <a:cs typeface="Times New Roman"/>
              </a:rPr>
              <a:t>and the</a:t>
            </a:r>
            <a:r>
              <a:rPr sz="2000" spc="-20" dirty="0">
                <a:latin typeface="Times New Roman"/>
                <a:cs typeface="Times New Roman"/>
              </a:rPr>
              <a:t> </a:t>
            </a:r>
            <a:r>
              <a:rPr sz="2000" dirty="0">
                <a:latin typeface="Times New Roman"/>
                <a:cs typeface="Times New Roman"/>
              </a:rPr>
              <a:t>perpendicular </a:t>
            </a:r>
            <a:r>
              <a:rPr sz="2000" spc="-484" dirty="0">
                <a:latin typeface="Times New Roman"/>
                <a:cs typeface="Times New Roman"/>
              </a:rPr>
              <a:t> </a:t>
            </a:r>
            <a:r>
              <a:rPr sz="2000" spc="-5" dirty="0">
                <a:latin typeface="Times New Roman"/>
                <a:cs typeface="Times New Roman"/>
              </a:rPr>
              <a:t>(normal)</a:t>
            </a:r>
            <a:r>
              <a:rPr sz="2000" spc="-35"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horizontal</a:t>
            </a:r>
            <a:r>
              <a:rPr sz="2000" spc="-50" dirty="0">
                <a:latin typeface="Times New Roman"/>
                <a:cs typeface="Times New Roman"/>
              </a:rPr>
              <a:t> </a:t>
            </a:r>
            <a:r>
              <a:rPr sz="2000" dirty="0">
                <a:latin typeface="Times New Roman"/>
                <a:cs typeface="Times New Roman"/>
              </a:rPr>
              <a:t>plane.</a:t>
            </a:r>
            <a:endParaRPr sz="2000">
              <a:latin typeface="Times New Roman"/>
              <a:cs typeface="Times New Roman"/>
            </a:endParaRPr>
          </a:p>
          <a:p>
            <a:pPr marL="2641600">
              <a:lnSpc>
                <a:spcPct val="100000"/>
              </a:lnSpc>
              <a:spcBef>
                <a:spcPts val="1664"/>
              </a:spcBef>
            </a:pPr>
            <a:r>
              <a:rPr sz="1600" spc="-5" dirty="0">
                <a:latin typeface="Times New Roman"/>
                <a:cs typeface="Times New Roman"/>
              </a:rPr>
              <a:t>sun</a:t>
            </a:r>
            <a:endParaRPr sz="1600">
              <a:latin typeface="Times New Roman"/>
              <a:cs typeface="Times New Roman"/>
            </a:endParaRPr>
          </a:p>
        </p:txBody>
      </p:sp>
      <p:sp>
        <p:nvSpPr>
          <p:cNvPr id="23" name="object 23"/>
          <p:cNvSpPr txBox="1"/>
          <p:nvPr/>
        </p:nvSpPr>
        <p:spPr>
          <a:xfrm>
            <a:off x="4119498" y="4676013"/>
            <a:ext cx="894080"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Times New Roman"/>
                <a:cs typeface="Times New Roman"/>
              </a:rPr>
              <a:t>Horizo</a:t>
            </a:r>
            <a:r>
              <a:rPr sz="1600" dirty="0">
                <a:latin typeface="Times New Roman"/>
                <a:cs typeface="Times New Roman"/>
              </a:rPr>
              <a:t>n</a:t>
            </a:r>
            <a:r>
              <a:rPr sz="1600" spc="-5" dirty="0">
                <a:latin typeface="Times New Roman"/>
                <a:cs typeface="Times New Roman"/>
              </a:rPr>
              <a:t>tal  plane</a:t>
            </a:r>
            <a:endParaRPr sz="1600">
              <a:latin typeface="Times New Roman"/>
              <a:cs typeface="Times New Roman"/>
            </a:endParaRPr>
          </a:p>
        </p:txBody>
      </p:sp>
      <p:sp>
        <p:nvSpPr>
          <p:cNvPr id="24" name="object 24"/>
          <p:cNvSpPr txBox="1"/>
          <p:nvPr/>
        </p:nvSpPr>
        <p:spPr>
          <a:xfrm>
            <a:off x="6018403" y="4871465"/>
            <a:ext cx="14922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E</a:t>
            </a:r>
            <a:endParaRPr sz="1600">
              <a:latin typeface="Times New Roman"/>
              <a:cs typeface="Times New Roman"/>
            </a:endParaRPr>
          </a:p>
        </p:txBody>
      </p:sp>
      <p:sp>
        <p:nvSpPr>
          <p:cNvPr id="25" name="object 25"/>
          <p:cNvSpPr txBox="1"/>
          <p:nvPr/>
        </p:nvSpPr>
        <p:spPr>
          <a:xfrm>
            <a:off x="1526794" y="5023865"/>
            <a:ext cx="21717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W</a:t>
            </a:r>
            <a:endParaRPr sz="1600">
              <a:latin typeface="Times New Roman"/>
              <a:cs typeface="Times New Roman"/>
            </a:endParaRPr>
          </a:p>
        </p:txBody>
      </p:sp>
      <p:sp>
        <p:nvSpPr>
          <p:cNvPr id="26" name="object 26"/>
          <p:cNvSpPr txBox="1"/>
          <p:nvPr/>
        </p:nvSpPr>
        <p:spPr>
          <a:xfrm>
            <a:off x="4090796" y="3685413"/>
            <a:ext cx="17208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N</a:t>
            </a:r>
            <a:endParaRPr sz="1600">
              <a:latin typeface="Times New Roman"/>
              <a:cs typeface="Times New Roman"/>
            </a:endParaRPr>
          </a:p>
        </p:txBody>
      </p:sp>
      <p:sp>
        <p:nvSpPr>
          <p:cNvPr id="27" name="object 27"/>
          <p:cNvSpPr txBox="1"/>
          <p:nvPr/>
        </p:nvSpPr>
        <p:spPr>
          <a:xfrm>
            <a:off x="2149094" y="6090920"/>
            <a:ext cx="6484620" cy="535305"/>
          </a:xfrm>
          <a:prstGeom prst="rect">
            <a:avLst/>
          </a:prstGeom>
        </p:spPr>
        <p:txBody>
          <a:bodyPr vert="horz" wrap="square" lIns="0" tIns="12065" rIns="0" bIns="0" rtlCol="0">
            <a:spAutoFit/>
          </a:bodyPr>
          <a:lstStyle/>
          <a:p>
            <a:pPr marL="1143000">
              <a:lnSpc>
                <a:spcPts val="1764"/>
              </a:lnSpc>
              <a:spcBef>
                <a:spcPts val="95"/>
              </a:spcBef>
            </a:pPr>
            <a:r>
              <a:rPr sz="1600" spc="-5" dirty="0">
                <a:latin typeface="Times New Roman"/>
                <a:cs typeface="Times New Roman"/>
              </a:rPr>
              <a:t>S</a:t>
            </a:r>
            <a:endParaRPr sz="1600">
              <a:latin typeface="Times New Roman"/>
              <a:cs typeface="Times New Roman"/>
            </a:endParaRPr>
          </a:p>
          <a:p>
            <a:pPr marL="38100">
              <a:lnSpc>
                <a:spcPts val="2245"/>
              </a:lnSpc>
            </a:pPr>
            <a:r>
              <a:rPr sz="2000" b="1" dirty="0">
                <a:latin typeface="Times New Roman"/>
                <a:cs typeface="Times New Roman"/>
              </a:rPr>
              <a:t>Fig:</a:t>
            </a:r>
            <a:r>
              <a:rPr sz="2000" b="1" spc="-20" dirty="0">
                <a:latin typeface="Times New Roman"/>
                <a:cs typeface="Times New Roman"/>
              </a:rPr>
              <a:t> </a:t>
            </a:r>
            <a:r>
              <a:rPr sz="2000" dirty="0">
                <a:latin typeface="Times New Roman"/>
                <a:cs typeface="Times New Roman"/>
              </a:rPr>
              <a:t>Solar</a:t>
            </a:r>
            <a:r>
              <a:rPr sz="2000" spc="-10" dirty="0">
                <a:latin typeface="Times New Roman"/>
                <a:cs typeface="Times New Roman"/>
              </a:rPr>
              <a:t> </a:t>
            </a:r>
            <a:r>
              <a:rPr sz="2000" spc="-5" dirty="0">
                <a:latin typeface="Times New Roman"/>
                <a:cs typeface="Times New Roman"/>
              </a:rPr>
              <a:t>altitude</a:t>
            </a:r>
            <a:r>
              <a:rPr sz="2000" spc="-30" dirty="0">
                <a:latin typeface="Times New Roman"/>
                <a:cs typeface="Times New Roman"/>
              </a:rPr>
              <a:t> </a:t>
            </a:r>
            <a:r>
              <a:rPr sz="2000" dirty="0">
                <a:latin typeface="Times New Roman"/>
                <a:cs typeface="Times New Roman"/>
              </a:rPr>
              <a:t>angle,</a:t>
            </a:r>
            <a:r>
              <a:rPr sz="2000" spc="-20" dirty="0">
                <a:latin typeface="Times New Roman"/>
                <a:cs typeface="Times New Roman"/>
              </a:rPr>
              <a:t> </a:t>
            </a:r>
            <a:r>
              <a:rPr sz="2000" spc="-5" dirty="0">
                <a:latin typeface="Times New Roman"/>
                <a:cs typeface="Times New Roman"/>
              </a:rPr>
              <a:t>solar</a:t>
            </a:r>
            <a:r>
              <a:rPr sz="2000" spc="-10" dirty="0">
                <a:latin typeface="Times New Roman"/>
                <a:cs typeface="Times New Roman"/>
              </a:rPr>
              <a:t> </a:t>
            </a:r>
            <a:r>
              <a:rPr sz="2000" spc="-5" dirty="0">
                <a:latin typeface="Times New Roman"/>
                <a:cs typeface="Times New Roman"/>
              </a:rPr>
              <a:t>azimuth</a:t>
            </a:r>
            <a:r>
              <a:rPr sz="2000" dirty="0">
                <a:latin typeface="Times New Roman"/>
                <a:cs typeface="Times New Roman"/>
              </a:rPr>
              <a:t> angle</a:t>
            </a:r>
            <a:r>
              <a:rPr sz="2000" spc="-2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zenith</a:t>
            </a:r>
            <a:r>
              <a:rPr sz="2000" spc="-10" dirty="0">
                <a:latin typeface="Times New Roman"/>
                <a:cs typeface="Times New Roman"/>
              </a:rPr>
              <a:t> </a:t>
            </a:r>
            <a:r>
              <a:rPr sz="2000" spc="-195" dirty="0">
                <a:latin typeface="Times New Roman"/>
                <a:cs typeface="Times New Roman"/>
              </a:rPr>
              <a:t>angl</a:t>
            </a:r>
            <a:r>
              <a:rPr sz="1800" spc="-292" baseline="-11574" dirty="0">
                <a:solidFill>
                  <a:srgbClr val="888888"/>
                </a:solidFill>
                <a:latin typeface="Arial MT"/>
                <a:cs typeface="Arial MT"/>
              </a:rPr>
              <a:t>1</a:t>
            </a:r>
            <a:r>
              <a:rPr sz="2000" spc="-195" dirty="0">
                <a:latin typeface="Times New Roman"/>
                <a:cs typeface="Times New Roman"/>
              </a:rPr>
              <a:t>e</a:t>
            </a:r>
            <a:r>
              <a:rPr sz="1800" spc="-292" baseline="-11574" dirty="0">
                <a:solidFill>
                  <a:srgbClr val="888888"/>
                </a:solidFill>
                <a:latin typeface="Arial MT"/>
                <a:cs typeface="Arial MT"/>
              </a:rPr>
              <a:t>6</a:t>
            </a:r>
            <a:r>
              <a:rPr sz="2000" spc="-195" dirty="0">
                <a:latin typeface="Times New Roman"/>
                <a:cs typeface="Times New Roman"/>
              </a:rPr>
              <a:t>.</a:t>
            </a:r>
            <a:r>
              <a:rPr sz="1800" spc="-292" baseline="-11574" dirty="0">
                <a:solidFill>
                  <a:srgbClr val="888888"/>
                </a:solidFill>
                <a:latin typeface="Arial MT"/>
                <a:cs typeface="Arial MT"/>
              </a:rPr>
              <a:t>2</a:t>
            </a:r>
            <a:endParaRPr sz="1800" baseline="-11574">
              <a:latin typeface="Arial MT"/>
              <a:cs typeface="Arial MT"/>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939" y="197307"/>
            <a:ext cx="265430" cy="331470"/>
          </a:xfrm>
          <a:prstGeom prst="rect">
            <a:avLst/>
          </a:prstGeom>
        </p:spPr>
        <p:txBody>
          <a:bodyPr vert="horz" wrap="square" lIns="0" tIns="13335" rIns="0" bIns="0" rtlCol="0">
            <a:spAutoFit/>
          </a:bodyPr>
          <a:lstStyle/>
          <a:p>
            <a:pPr marL="12700">
              <a:lnSpc>
                <a:spcPct val="100000"/>
              </a:lnSpc>
              <a:spcBef>
                <a:spcPts val="105"/>
              </a:spcBef>
            </a:pPr>
            <a:r>
              <a:rPr sz="2000" i="1" spc="-10" dirty="0">
                <a:latin typeface="Times New Roman"/>
                <a:cs typeface="Times New Roman"/>
              </a:rPr>
              <a:t>(</a:t>
            </a:r>
            <a:r>
              <a:rPr sz="2000" i="1" dirty="0">
                <a:latin typeface="Times New Roman"/>
                <a:cs typeface="Times New Roman"/>
              </a:rPr>
              <a:t>f)</a:t>
            </a:r>
            <a:endParaRPr sz="2000">
              <a:latin typeface="Times New Roman"/>
              <a:cs typeface="Times New Roman"/>
            </a:endParaRPr>
          </a:p>
        </p:txBody>
      </p:sp>
      <p:sp>
        <p:nvSpPr>
          <p:cNvPr id="3" name="object 3"/>
          <p:cNvSpPr txBox="1">
            <a:spLocks noGrp="1"/>
          </p:cNvSpPr>
          <p:nvPr>
            <p:ph type="title"/>
          </p:nvPr>
        </p:nvSpPr>
        <p:spPr>
          <a:xfrm>
            <a:off x="142239" y="68162"/>
            <a:ext cx="8861425" cy="1832610"/>
          </a:xfrm>
          <a:prstGeom prst="rect">
            <a:avLst/>
          </a:prstGeom>
        </p:spPr>
        <p:txBody>
          <a:bodyPr vert="horz" wrap="square" lIns="0" tIns="153670" rIns="0" bIns="0" rtlCol="0">
            <a:spAutoFit/>
          </a:bodyPr>
          <a:lstStyle/>
          <a:p>
            <a:pPr marL="482600" algn="just">
              <a:lnSpc>
                <a:spcPct val="100000"/>
              </a:lnSpc>
              <a:spcBef>
                <a:spcPts val="1210"/>
              </a:spcBef>
            </a:pPr>
            <a:r>
              <a:rPr sz="3000" i="1" baseline="2777" dirty="0">
                <a:latin typeface="Times New Roman"/>
                <a:cs typeface="Times New Roman"/>
              </a:rPr>
              <a:t>S</a:t>
            </a:r>
            <a:r>
              <a:rPr sz="3000" i="1" spc="7" baseline="2777" dirty="0">
                <a:latin typeface="Times New Roman"/>
                <a:cs typeface="Times New Roman"/>
              </a:rPr>
              <a:t>o</a:t>
            </a:r>
            <a:r>
              <a:rPr sz="3000" i="1" baseline="2777" dirty="0">
                <a:latin typeface="Times New Roman"/>
                <a:cs typeface="Times New Roman"/>
              </a:rPr>
              <a:t>lar</a:t>
            </a:r>
            <a:r>
              <a:rPr sz="3000" i="1" spc="-52" baseline="2777" dirty="0">
                <a:latin typeface="Times New Roman"/>
                <a:cs typeface="Times New Roman"/>
              </a:rPr>
              <a:t> </a:t>
            </a:r>
            <a:r>
              <a:rPr sz="3000" i="1" baseline="2777" dirty="0">
                <a:latin typeface="Times New Roman"/>
                <a:cs typeface="Times New Roman"/>
              </a:rPr>
              <a:t>azimuth</a:t>
            </a:r>
            <a:r>
              <a:rPr sz="3000" i="1" spc="-52" baseline="2777" dirty="0">
                <a:latin typeface="Times New Roman"/>
                <a:cs typeface="Times New Roman"/>
              </a:rPr>
              <a:t> </a:t>
            </a:r>
            <a:r>
              <a:rPr sz="3000" i="1" baseline="2777" dirty="0">
                <a:latin typeface="Times New Roman"/>
                <a:cs typeface="Times New Roman"/>
              </a:rPr>
              <a:t>a</a:t>
            </a:r>
            <a:r>
              <a:rPr sz="3000" i="1" spc="7" baseline="2777" dirty="0">
                <a:latin typeface="Times New Roman"/>
                <a:cs typeface="Times New Roman"/>
              </a:rPr>
              <a:t>n</a:t>
            </a:r>
            <a:r>
              <a:rPr sz="3000" i="1" baseline="2777" dirty="0">
                <a:latin typeface="Times New Roman"/>
                <a:cs typeface="Times New Roman"/>
              </a:rPr>
              <a:t>gle</a:t>
            </a:r>
            <a:r>
              <a:rPr sz="3000" i="1" spc="-60" baseline="2777" dirty="0">
                <a:latin typeface="Times New Roman"/>
                <a:cs typeface="Times New Roman"/>
              </a:rPr>
              <a:t> </a:t>
            </a:r>
            <a:r>
              <a:rPr sz="3000" i="1" spc="89" baseline="2777" dirty="0">
                <a:latin typeface="Times New Roman"/>
                <a:cs typeface="Times New Roman"/>
              </a:rPr>
              <a:t>(</a:t>
            </a:r>
            <a:r>
              <a:rPr sz="2775" spc="-405" baseline="13513" dirty="0">
                <a:latin typeface="Symbol"/>
                <a:cs typeface="Symbol"/>
              </a:rPr>
              <a:t></a:t>
            </a:r>
            <a:r>
              <a:rPr sz="2775" spc="-450" baseline="13513" dirty="0"/>
              <a:t> </a:t>
            </a:r>
            <a:r>
              <a:rPr sz="1050" i="1" spc="-140" dirty="0">
                <a:latin typeface="Times New Roman"/>
                <a:cs typeface="Times New Roman"/>
              </a:rPr>
              <a:t>s</a:t>
            </a:r>
            <a:r>
              <a:rPr sz="1050" i="1" dirty="0">
                <a:latin typeface="Times New Roman"/>
                <a:cs typeface="Times New Roman"/>
              </a:rPr>
              <a:t> </a:t>
            </a:r>
            <a:r>
              <a:rPr sz="1050" i="1" spc="-15" dirty="0">
                <a:latin typeface="Times New Roman"/>
                <a:cs typeface="Times New Roman"/>
              </a:rPr>
              <a:t> </a:t>
            </a:r>
            <a:r>
              <a:rPr sz="3000" i="1" spc="-37" baseline="2777" dirty="0">
                <a:latin typeface="Times New Roman"/>
                <a:cs typeface="Times New Roman"/>
              </a:rPr>
              <a:t>)</a:t>
            </a:r>
            <a:r>
              <a:rPr sz="3000" i="1" spc="22" baseline="2777" dirty="0">
                <a:latin typeface="Times New Roman"/>
                <a:cs typeface="Times New Roman"/>
              </a:rPr>
              <a:t>:</a:t>
            </a:r>
            <a:r>
              <a:rPr sz="3000" i="1" baseline="2777" dirty="0">
                <a:latin typeface="Times New Roman"/>
                <a:cs typeface="Times New Roman"/>
              </a:rPr>
              <a:t>-</a:t>
            </a:r>
            <a:endParaRPr sz="3000" baseline="2777">
              <a:latin typeface="Times New Roman"/>
              <a:cs typeface="Times New Roman"/>
            </a:endParaRPr>
          </a:p>
          <a:p>
            <a:pPr marL="25400" marR="17780" indent="978535" algn="just">
              <a:lnSpc>
                <a:spcPts val="3600"/>
              </a:lnSpc>
              <a:spcBef>
                <a:spcPts val="35"/>
              </a:spcBef>
            </a:pPr>
            <a:r>
              <a:rPr dirty="0"/>
              <a:t>It </a:t>
            </a:r>
            <a:r>
              <a:rPr spc="-5" dirty="0"/>
              <a:t>is the angle </a:t>
            </a:r>
            <a:r>
              <a:rPr dirty="0"/>
              <a:t>on a </a:t>
            </a:r>
            <a:r>
              <a:rPr spc="-5" dirty="0"/>
              <a:t>horizontal plane, between the line </a:t>
            </a:r>
            <a:r>
              <a:rPr spc="5" dirty="0"/>
              <a:t>due </a:t>
            </a:r>
            <a:r>
              <a:rPr spc="-5" dirty="0"/>
              <a:t>south and </a:t>
            </a:r>
            <a:r>
              <a:rPr dirty="0"/>
              <a:t>the </a:t>
            </a:r>
            <a:r>
              <a:rPr spc="5" dirty="0"/>
              <a:t> </a:t>
            </a:r>
            <a:r>
              <a:rPr spc="-5" dirty="0"/>
              <a:t>projection </a:t>
            </a:r>
            <a:r>
              <a:rPr dirty="0"/>
              <a:t>of </a:t>
            </a:r>
            <a:r>
              <a:rPr spc="-30" dirty="0"/>
              <a:t>sun’s </a:t>
            </a:r>
            <a:r>
              <a:rPr dirty="0"/>
              <a:t>ray on </a:t>
            </a:r>
            <a:r>
              <a:rPr spc="-5" dirty="0"/>
              <a:t>the horizontal plane. </a:t>
            </a:r>
            <a:r>
              <a:rPr dirty="0"/>
              <a:t>It </a:t>
            </a:r>
            <a:r>
              <a:rPr spc="-5" dirty="0"/>
              <a:t>is taken as positive when measured </a:t>
            </a:r>
            <a:r>
              <a:rPr dirty="0"/>
              <a:t> from</a:t>
            </a:r>
            <a:r>
              <a:rPr spc="-30" dirty="0"/>
              <a:t> </a:t>
            </a:r>
            <a:r>
              <a:rPr dirty="0"/>
              <a:t>south</a:t>
            </a:r>
            <a:r>
              <a:rPr spc="-25" dirty="0"/>
              <a:t> </a:t>
            </a:r>
            <a:r>
              <a:rPr dirty="0"/>
              <a:t>towards</a:t>
            </a:r>
            <a:r>
              <a:rPr spc="-35" dirty="0"/>
              <a:t> </a:t>
            </a:r>
            <a:r>
              <a:rPr dirty="0"/>
              <a:t>west.</a:t>
            </a:r>
          </a:p>
        </p:txBody>
      </p:sp>
      <p:sp>
        <p:nvSpPr>
          <p:cNvPr id="4" name="object 4"/>
          <p:cNvSpPr txBox="1"/>
          <p:nvPr/>
        </p:nvSpPr>
        <p:spPr>
          <a:xfrm>
            <a:off x="142239" y="1875256"/>
            <a:ext cx="8860790" cy="4765040"/>
          </a:xfrm>
          <a:prstGeom prst="rect">
            <a:avLst/>
          </a:prstGeom>
        </p:spPr>
        <p:txBody>
          <a:bodyPr vert="horz" wrap="square" lIns="0" tIns="165100" rIns="0" bIns="0" rtlCol="0">
            <a:spAutoFit/>
          </a:bodyPr>
          <a:lstStyle/>
          <a:p>
            <a:pPr marL="447040" indent="-422275" algn="just">
              <a:lnSpc>
                <a:spcPct val="100000"/>
              </a:lnSpc>
              <a:spcBef>
                <a:spcPts val="1300"/>
              </a:spcBef>
              <a:buAutoNum type="alphaLcParenBoth" startAt="7"/>
              <a:tabLst>
                <a:tab pos="447675" algn="l"/>
              </a:tabLst>
            </a:pPr>
            <a:r>
              <a:rPr sz="2000" i="1" dirty="0">
                <a:latin typeface="Times New Roman"/>
                <a:cs typeface="Times New Roman"/>
              </a:rPr>
              <a:t>Slope</a:t>
            </a:r>
            <a:r>
              <a:rPr sz="2000" i="1" spc="-10" dirty="0">
                <a:latin typeface="Times New Roman"/>
                <a:cs typeface="Times New Roman"/>
              </a:rPr>
              <a:t> (</a:t>
            </a:r>
            <a:r>
              <a:rPr sz="2000" i="1" dirty="0">
                <a:latin typeface="Times New Roman"/>
                <a:cs typeface="Times New Roman"/>
              </a:rPr>
              <a:t>t</a:t>
            </a:r>
            <a:r>
              <a:rPr sz="2000" i="1" spc="-10" dirty="0">
                <a:latin typeface="Times New Roman"/>
                <a:cs typeface="Times New Roman"/>
              </a:rPr>
              <a:t>i</a:t>
            </a:r>
            <a:r>
              <a:rPr sz="2000" i="1" dirty="0">
                <a:latin typeface="Times New Roman"/>
                <a:cs typeface="Times New Roman"/>
              </a:rPr>
              <a:t>lt</a:t>
            </a:r>
            <a:r>
              <a:rPr sz="2000" i="1" spc="-20" dirty="0">
                <a:latin typeface="Times New Roman"/>
                <a:cs typeface="Times New Roman"/>
              </a:rPr>
              <a:t> </a:t>
            </a:r>
            <a:r>
              <a:rPr sz="2000" i="1" dirty="0">
                <a:latin typeface="Times New Roman"/>
                <a:cs typeface="Times New Roman"/>
              </a:rPr>
              <a:t>a</a:t>
            </a:r>
            <a:r>
              <a:rPr sz="2000" i="1" spc="10" dirty="0">
                <a:latin typeface="Times New Roman"/>
                <a:cs typeface="Times New Roman"/>
              </a:rPr>
              <a:t>n</a:t>
            </a:r>
            <a:r>
              <a:rPr sz="2000" i="1" dirty="0">
                <a:latin typeface="Times New Roman"/>
                <a:cs typeface="Times New Roman"/>
              </a:rPr>
              <a:t>gle</a:t>
            </a:r>
            <a:r>
              <a:rPr sz="2000" i="1" spc="-20" dirty="0">
                <a:latin typeface="Times New Roman"/>
                <a:cs typeface="Times New Roman"/>
              </a:rPr>
              <a:t>)</a:t>
            </a:r>
            <a:r>
              <a:rPr sz="2000" i="1" dirty="0">
                <a:latin typeface="Times New Roman"/>
                <a:cs typeface="Times New Roman"/>
              </a:rPr>
              <a:t>,</a:t>
            </a:r>
            <a:r>
              <a:rPr sz="2000" i="1" spc="-15" dirty="0">
                <a:latin typeface="Times New Roman"/>
                <a:cs typeface="Times New Roman"/>
              </a:rPr>
              <a:t> </a:t>
            </a:r>
            <a:r>
              <a:rPr sz="2000" i="1" spc="-215" dirty="0">
                <a:latin typeface="Times New Roman"/>
                <a:cs typeface="Times New Roman"/>
              </a:rPr>
              <a:t>(</a:t>
            </a:r>
            <a:r>
              <a:rPr sz="2775" spc="-112" baseline="7507" dirty="0">
                <a:latin typeface="Symbol"/>
                <a:cs typeface="Symbol"/>
              </a:rPr>
              <a:t></a:t>
            </a:r>
            <a:r>
              <a:rPr sz="2775" spc="-292" baseline="7507" dirty="0">
                <a:latin typeface="Times New Roman"/>
                <a:cs typeface="Times New Roman"/>
              </a:rPr>
              <a:t> </a:t>
            </a:r>
            <a:r>
              <a:rPr sz="2000" i="1" spc="-20" dirty="0">
                <a:latin typeface="Times New Roman"/>
                <a:cs typeface="Times New Roman"/>
              </a:rPr>
              <a:t>)</a:t>
            </a:r>
            <a:r>
              <a:rPr sz="2000" i="1" dirty="0">
                <a:latin typeface="Times New Roman"/>
                <a:cs typeface="Times New Roman"/>
              </a:rPr>
              <a:t>:-</a:t>
            </a:r>
            <a:endParaRPr sz="2000">
              <a:latin typeface="Times New Roman"/>
              <a:cs typeface="Times New Roman"/>
            </a:endParaRPr>
          </a:p>
          <a:p>
            <a:pPr marL="25400" marR="17780" indent="444500" algn="just">
              <a:lnSpc>
                <a:spcPct val="150000"/>
              </a:lnSpc>
            </a:pPr>
            <a:r>
              <a:rPr sz="2000" dirty="0">
                <a:latin typeface="Times New Roman"/>
                <a:cs typeface="Times New Roman"/>
              </a:rPr>
              <a:t>It </a:t>
            </a:r>
            <a:r>
              <a:rPr sz="2000" spc="-5" dirty="0">
                <a:latin typeface="Times New Roman"/>
                <a:cs typeface="Times New Roman"/>
              </a:rPr>
              <a:t>is the</a:t>
            </a:r>
            <a:r>
              <a:rPr sz="2000" dirty="0">
                <a:latin typeface="Times New Roman"/>
                <a:cs typeface="Times New Roman"/>
              </a:rPr>
              <a:t> </a:t>
            </a:r>
            <a:r>
              <a:rPr sz="2000" spc="-5" dirty="0">
                <a:latin typeface="Times New Roman"/>
                <a:cs typeface="Times New Roman"/>
              </a:rPr>
              <a:t>angle between </a:t>
            </a:r>
            <a:r>
              <a:rPr sz="2000" dirty="0">
                <a:latin typeface="Times New Roman"/>
                <a:cs typeface="Times New Roman"/>
              </a:rPr>
              <a:t>the </a:t>
            </a:r>
            <a:r>
              <a:rPr sz="2000" spc="-5" dirty="0">
                <a:latin typeface="Times New Roman"/>
                <a:cs typeface="Times New Roman"/>
              </a:rPr>
              <a:t>inclined</a:t>
            </a:r>
            <a:r>
              <a:rPr sz="2000" dirty="0">
                <a:latin typeface="Times New Roman"/>
                <a:cs typeface="Times New Roman"/>
              </a:rPr>
              <a:t> </a:t>
            </a:r>
            <a:r>
              <a:rPr sz="2000" spc="-5" dirty="0">
                <a:latin typeface="Times New Roman"/>
                <a:cs typeface="Times New Roman"/>
              </a:rPr>
              <a:t>plane</a:t>
            </a:r>
            <a:r>
              <a:rPr sz="2000" dirty="0">
                <a:latin typeface="Times New Roman"/>
                <a:cs typeface="Times New Roman"/>
              </a:rPr>
              <a:t> </a:t>
            </a:r>
            <a:r>
              <a:rPr sz="2000" spc="-5" dirty="0">
                <a:latin typeface="Times New Roman"/>
                <a:cs typeface="Times New Roman"/>
              </a:rPr>
              <a:t>surface, between (collector),</a:t>
            </a:r>
            <a:r>
              <a:rPr sz="2000" dirty="0">
                <a:latin typeface="Times New Roman"/>
                <a:cs typeface="Times New Roman"/>
              </a:rPr>
              <a:t> </a:t>
            </a:r>
            <a:r>
              <a:rPr sz="2000" spc="-5" dirty="0">
                <a:latin typeface="Times New Roman"/>
                <a:cs typeface="Times New Roman"/>
              </a:rPr>
              <a:t>under </a:t>
            </a:r>
            <a:r>
              <a:rPr sz="2000" dirty="0">
                <a:latin typeface="Times New Roman"/>
                <a:cs typeface="Times New Roman"/>
              </a:rPr>
              <a:t> </a:t>
            </a:r>
            <a:r>
              <a:rPr sz="2000" spc="-5" dirty="0">
                <a:latin typeface="Times New Roman"/>
                <a:cs typeface="Times New Roman"/>
              </a:rPr>
              <a:t>consideration </a:t>
            </a:r>
            <a:r>
              <a:rPr sz="2000" dirty="0">
                <a:latin typeface="Times New Roman"/>
                <a:cs typeface="Times New Roman"/>
              </a:rPr>
              <a:t>and the </a:t>
            </a:r>
            <a:r>
              <a:rPr sz="2000" spc="-5" dirty="0">
                <a:latin typeface="Times New Roman"/>
                <a:cs typeface="Times New Roman"/>
              </a:rPr>
              <a:t>horizontal. It is taken </a:t>
            </a:r>
            <a:r>
              <a:rPr sz="2000" spc="-10" dirty="0">
                <a:latin typeface="Times New Roman"/>
                <a:cs typeface="Times New Roman"/>
              </a:rPr>
              <a:t>to </a:t>
            </a:r>
            <a:r>
              <a:rPr sz="2000" dirty="0">
                <a:latin typeface="Times New Roman"/>
                <a:cs typeface="Times New Roman"/>
              </a:rPr>
              <a:t>be </a:t>
            </a:r>
            <a:r>
              <a:rPr sz="2000" spc="-5" dirty="0">
                <a:latin typeface="Times New Roman"/>
                <a:cs typeface="Times New Roman"/>
              </a:rPr>
              <a:t>positive </a:t>
            </a:r>
            <a:r>
              <a:rPr sz="2000" dirty="0">
                <a:latin typeface="Times New Roman"/>
                <a:cs typeface="Times New Roman"/>
              </a:rPr>
              <a:t>for </a:t>
            </a:r>
            <a:r>
              <a:rPr sz="2000" spc="-5" dirty="0">
                <a:latin typeface="Times New Roman"/>
                <a:cs typeface="Times New Roman"/>
              </a:rPr>
              <a:t>the surface sloping </a:t>
            </a:r>
            <a:r>
              <a:rPr sz="2000" dirty="0">
                <a:latin typeface="Times New Roman"/>
                <a:cs typeface="Times New Roman"/>
              </a:rPr>
              <a:t> towards</a:t>
            </a:r>
            <a:r>
              <a:rPr sz="2000" spc="-35" dirty="0">
                <a:latin typeface="Times New Roman"/>
                <a:cs typeface="Times New Roman"/>
              </a:rPr>
              <a:t> </a:t>
            </a:r>
            <a:r>
              <a:rPr sz="2000" dirty="0">
                <a:latin typeface="Times New Roman"/>
                <a:cs typeface="Times New Roman"/>
              </a:rPr>
              <a:t>west.</a:t>
            </a:r>
            <a:endParaRPr sz="2000">
              <a:latin typeface="Times New Roman"/>
              <a:cs typeface="Times New Roman"/>
            </a:endParaRPr>
          </a:p>
          <a:p>
            <a:pPr marL="447040" indent="-422275" algn="just">
              <a:lnSpc>
                <a:spcPct val="100000"/>
              </a:lnSpc>
              <a:spcBef>
                <a:spcPts val="1200"/>
              </a:spcBef>
              <a:buAutoNum type="alphaLcParenBoth" startAt="8"/>
              <a:tabLst>
                <a:tab pos="447675" algn="l"/>
              </a:tabLst>
            </a:pPr>
            <a:r>
              <a:rPr sz="2000" i="1" dirty="0">
                <a:latin typeface="Times New Roman"/>
                <a:cs typeface="Times New Roman"/>
              </a:rPr>
              <a:t>S</a:t>
            </a:r>
            <a:r>
              <a:rPr sz="2000" i="1" spc="10" dirty="0">
                <a:latin typeface="Times New Roman"/>
                <a:cs typeface="Times New Roman"/>
              </a:rPr>
              <a:t>u</a:t>
            </a:r>
            <a:r>
              <a:rPr sz="2000" i="1" dirty="0">
                <a:latin typeface="Times New Roman"/>
                <a:cs typeface="Times New Roman"/>
              </a:rPr>
              <a:t>rface</a:t>
            </a:r>
            <a:r>
              <a:rPr sz="2000" i="1" spc="-70" dirty="0">
                <a:latin typeface="Times New Roman"/>
                <a:cs typeface="Times New Roman"/>
              </a:rPr>
              <a:t> </a:t>
            </a:r>
            <a:r>
              <a:rPr sz="2000" i="1" dirty="0">
                <a:latin typeface="Times New Roman"/>
                <a:cs typeface="Times New Roman"/>
              </a:rPr>
              <a:t>Azimuth</a:t>
            </a:r>
            <a:r>
              <a:rPr sz="2000" i="1" spc="-15" dirty="0">
                <a:latin typeface="Times New Roman"/>
                <a:cs typeface="Times New Roman"/>
              </a:rPr>
              <a:t> </a:t>
            </a:r>
            <a:r>
              <a:rPr sz="2000" i="1" dirty="0">
                <a:latin typeface="Times New Roman"/>
                <a:cs typeface="Times New Roman"/>
              </a:rPr>
              <a:t>a</a:t>
            </a:r>
            <a:r>
              <a:rPr sz="2000" i="1" spc="10" dirty="0">
                <a:latin typeface="Times New Roman"/>
                <a:cs typeface="Times New Roman"/>
              </a:rPr>
              <a:t>n</a:t>
            </a:r>
            <a:r>
              <a:rPr sz="2000" i="1" dirty="0">
                <a:latin typeface="Times New Roman"/>
                <a:cs typeface="Times New Roman"/>
              </a:rPr>
              <a:t>gle</a:t>
            </a:r>
            <a:r>
              <a:rPr sz="2000" i="1" spc="-35" dirty="0">
                <a:latin typeface="Times New Roman"/>
                <a:cs typeface="Times New Roman"/>
              </a:rPr>
              <a:t> </a:t>
            </a:r>
            <a:r>
              <a:rPr sz="2000" i="1" spc="-250" dirty="0">
                <a:latin typeface="Times New Roman"/>
                <a:cs typeface="Times New Roman"/>
              </a:rPr>
              <a:t>(</a:t>
            </a:r>
            <a:r>
              <a:rPr sz="2850" spc="120" baseline="7309" dirty="0">
                <a:latin typeface="Symbol"/>
                <a:cs typeface="Symbol"/>
              </a:rPr>
              <a:t></a:t>
            </a:r>
            <a:r>
              <a:rPr sz="2850" spc="-135" baseline="7309" dirty="0">
                <a:latin typeface="Times New Roman"/>
                <a:cs typeface="Times New Roman"/>
              </a:rPr>
              <a:t> </a:t>
            </a:r>
            <a:r>
              <a:rPr sz="2000" i="1" dirty="0">
                <a:latin typeface="Times New Roman"/>
                <a:cs typeface="Times New Roman"/>
              </a:rPr>
              <a:t>)</a:t>
            </a:r>
            <a:r>
              <a:rPr sz="2000" i="1" spc="-20" dirty="0">
                <a:latin typeface="Times New Roman"/>
                <a:cs typeface="Times New Roman"/>
              </a:rPr>
              <a:t> </a:t>
            </a:r>
            <a:r>
              <a:rPr sz="2000" i="1" dirty="0">
                <a:latin typeface="Times New Roman"/>
                <a:cs typeface="Times New Roman"/>
              </a:rPr>
              <a:t>:-</a:t>
            </a:r>
            <a:endParaRPr sz="2000">
              <a:latin typeface="Times New Roman"/>
              <a:cs typeface="Times New Roman"/>
            </a:endParaRPr>
          </a:p>
          <a:p>
            <a:pPr marL="25400" marR="18415" indent="444500" algn="just">
              <a:lnSpc>
                <a:spcPct val="150000"/>
              </a:lnSpc>
            </a:pPr>
            <a:r>
              <a:rPr sz="2000" dirty="0">
                <a:latin typeface="Times New Roman"/>
                <a:cs typeface="Times New Roman"/>
              </a:rPr>
              <a:t>It</a:t>
            </a:r>
            <a:r>
              <a:rPr sz="2000" spc="5" dirty="0">
                <a:latin typeface="Times New Roman"/>
                <a:cs typeface="Times New Roman"/>
              </a:rPr>
              <a:t> </a:t>
            </a:r>
            <a:r>
              <a:rPr sz="2000" spc="-5" dirty="0">
                <a:latin typeface="Times New Roman"/>
                <a:cs typeface="Times New Roman"/>
              </a:rPr>
              <a:t>is</a:t>
            </a:r>
            <a:r>
              <a:rPr sz="2000" dirty="0">
                <a:latin typeface="Times New Roman"/>
                <a:cs typeface="Times New Roman"/>
              </a:rPr>
              <a:t> </a:t>
            </a:r>
            <a:r>
              <a:rPr sz="2000" spc="-5" dirty="0">
                <a:latin typeface="Times New Roman"/>
                <a:cs typeface="Times New Roman"/>
              </a:rPr>
              <a:t>the</a:t>
            </a:r>
            <a:r>
              <a:rPr sz="2000" dirty="0">
                <a:latin typeface="Times New Roman"/>
                <a:cs typeface="Times New Roman"/>
              </a:rPr>
              <a:t> </a:t>
            </a:r>
            <a:r>
              <a:rPr sz="2000" spc="-5" dirty="0">
                <a:latin typeface="Times New Roman"/>
                <a:cs typeface="Times New Roman"/>
              </a:rPr>
              <a:t>angle</a:t>
            </a:r>
            <a:r>
              <a:rPr sz="2000" dirty="0">
                <a:latin typeface="Times New Roman"/>
                <a:cs typeface="Times New Roman"/>
              </a:rPr>
              <a:t> </a:t>
            </a:r>
            <a:r>
              <a:rPr sz="2000" spc="-10" dirty="0">
                <a:latin typeface="Times New Roman"/>
                <a:cs typeface="Times New Roman"/>
              </a:rPr>
              <a:t>in</a:t>
            </a:r>
            <a:r>
              <a:rPr sz="2000" spc="-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horizontal</a:t>
            </a:r>
            <a:r>
              <a:rPr sz="2000" dirty="0">
                <a:latin typeface="Times New Roman"/>
                <a:cs typeface="Times New Roman"/>
              </a:rPr>
              <a:t> </a:t>
            </a:r>
            <a:r>
              <a:rPr sz="2000" spc="-5" dirty="0">
                <a:latin typeface="Times New Roman"/>
                <a:cs typeface="Times New Roman"/>
              </a:rPr>
              <a:t>plane,</a:t>
            </a:r>
            <a:r>
              <a:rPr sz="2000" dirty="0">
                <a:latin typeface="Times New Roman"/>
                <a:cs typeface="Times New Roman"/>
              </a:rPr>
              <a:t> between</a:t>
            </a:r>
            <a:r>
              <a:rPr sz="2000" spc="5" dirty="0">
                <a:latin typeface="Times New Roman"/>
                <a:cs typeface="Times New Roman"/>
              </a:rPr>
              <a:t> </a:t>
            </a:r>
            <a:r>
              <a:rPr sz="2000" spc="-5" dirty="0">
                <a:latin typeface="Times New Roman"/>
                <a:cs typeface="Times New Roman"/>
              </a:rPr>
              <a:t>the</a:t>
            </a:r>
            <a:r>
              <a:rPr sz="2000" dirty="0">
                <a:latin typeface="Times New Roman"/>
                <a:cs typeface="Times New Roman"/>
              </a:rPr>
              <a:t> </a:t>
            </a:r>
            <a:r>
              <a:rPr sz="2000" spc="-5" dirty="0">
                <a:latin typeface="Times New Roman"/>
                <a:cs typeface="Times New Roman"/>
              </a:rPr>
              <a:t>line</a:t>
            </a:r>
            <a:r>
              <a:rPr sz="2000" dirty="0">
                <a:latin typeface="Times New Roman"/>
                <a:cs typeface="Times New Roman"/>
              </a:rPr>
              <a:t> </a:t>
            </a:r>
            <a:r>
              <a:rPr sz="2000" spc="5" dirty="0">
                <a:latin typeface="Times New Roman"/>
                <a:cs typeface="Times New Roman"/>
              </a:rPr>
              <a:t>due</a:t>
            </a:r>
            <a:r>
              <a:rPr sz="2000" spc="10" dirty="0">
                <a:latin typeface="Times New Roman"/>
                <a:cs typeface="Times New Roman"/>
              </a:rPr>
              <a:t> </a:t>
            </a:r>
            <a:r>
              <a:rPr sz="2000" spc="-5" dirty="0">
                <a:latin typeface="Times New Roman"/>
                <a:cs typeface="Times New Roman"/>
              </a:rPr>
              <a:t>south</a:t>
            </a:r>
            <a:r>
              <a:rPr sz="2000" dirty="0">
                <a:latin typeface="Times New Roman"/>
                <a:cs typeface="Times New Roman"/>
              </a:rPr>
              <a:t> </a:t>
            </a:r>
            <a:r>
              <a:rPr sz="2000" spc="-5" dirty="0">
                <a:latin typeface="Times New Roman"/>
                <a:cs typeface="Times New Roman"/>
              </a:rPr>
              <a:t>and</a:t>
            </a:r>
            <a:r>
              <a:rPr sz="2000" spc="490" dirty="0">
                <a:latin typeface="Times New Roman"/>
                <a:cs typeface="Times New Roman"/>
              </a:rPr>
              <a:t> </a:t>
            </a:r>
            <a:r>
              <a:rPr sz="2000" spc="-5" dirty="0">
                <a:latin typeface="Times New Roman"/>
                <a:cs typeface="Times New Roman"/>
              </a:rPr>
              <a:t>the </a:t>
            </a:r>
            <a:r>
              <a:rPr sz="2000" dirty="0">
                <a:latin typeface="Times New Roman"/>
                <a:cs typeface="Times New Roman"/>
              </a:rPr>
              <a:t> </a:t>
            </a:r>
            <a:r>
              <a:rPr sz="2000" spc="-5" dirty="0">
                <a:latin typeface="Times New Roman"/>
                <a:cs typeface="Times New Roman"/>
              </a:rPr>
              <a:t>horizontal</a:t>
            </a:r>
            <a:r>
              <a:rPr sz="2000" spc="50" dirty="0">
                <a:latin typeface="Times New Roman"/>
                <a:cs typeface="Times New Roman"/>
              </a:rPr>
              <a:t> </a:t>
            </a:r>
            <a:r>
              <a:rPr sz="2000" spc="-5" dirty="0">
                <a:latin typeface="Times New Roman"/>
                <a:cs typeface="Times New Roman"/>
              </a:rPr>
              <a:t>projection</a:t>
            </a:r>
            <a:r>
              <a:rPr sz="2000" spc="65" dirty="0">
                <a:latin typeface="Times New Roman"/>
                <a:cs typeface="Times New Roman"/>
              </a:rPr>
              <a:t> </a:t>
            </a:r>
            <a:r>
              <a:rPr sz="2000" spc="-5" dirty="0">
                <a:latin typeface="Times New Roman"/>
                <a:cs typeface="Times New Roman"/>
              </a:rPr>
              <a:t>of</a:t>
            </a:r>
            <a:r>
              <a:rPr sz="2000" spc="70" dirty="0">
                <a:latin typeface="Times New Roman"/>
                <a:cs typeface="Times New Roman"/>
              </a:rPr>
              <a:t> </a:t>
            </a:r>
            <a:r>
              <a:rPr sz="2000" spc="-5" dirty="0">
                <a:latin typeface="Times New Roman"/>
                <a:cs typeface="Times New Roman"/>
              </a:rPr>
              <a:t>the</a:t>
            </a:r>
            <a:r>
              <a:rPr sz="2000" spc="70" dirty="0">
                <a:latin typeface="Times New Roman"/>
                <a:cs typeface="Times New Roman"/>
              </a:rPr>
              <a:t> </a:t>
            </a:r>
            <a:r>
              <a:rPr sz="2000" spc="-5" dirty="0">
                <a:latin typeface="Times New Roman"/>
                <a:cs typeface="Times New Roman"/>
              </a:rPr>
              <a:t>normal</a:t>
            </a:r>
            <a:r>
              <a:rPr sz="2000" spc="60" dirty="0">
                <a:latin typeface="Times New Roman"/>
                <a:cs typeface="Times New Roman"/>
              </a:rPr>
              <a:t> </a:t>
            </a:r>
            <a:r>
              <a:rPr sz="2000" spc="-10" dirty="0">
                <a:latin typeface="Times New Roman"/>
                <a:cs typeface="Times New Roman"/>
              </a:rPr>
              <a:t>to</a:t>
            </a:r>
            <a:r>
              <a:rPr sz="2000" spc="75" dirty="0">
                <a:latin typeface="Times New Roman"/>
                <a:cs typeface="Times New Roman"/>
              </a:rPr>
              <a:t> </a:t>
            </a:r>
            <a:r>
              <a:rPr sz="2000" spc="-5" dirty="0">
                <a:latin typeface="Times New Roman"/>
                <a:cs typeface="Times New Roman"/>
              </a:rPr>
              <a:t>the</a:t>
            </a:r>
            <a:r>
              <a:rPr sz="2000" spc="60" dirty="0">
                <a:latin typeface="Times New Roman"/>
                <a:cs typeface="Times New Roman"/>
              </a:rPr>
              <a:t> </a:t>
            </a:r>
            <a:r>
              <a:rPr sz="2000" spc="-5" dirty="0">
                <a:latin typeface="Times New Roman"/>
                <a:cs typeface="Times New Roman"/>
              </a:rPr>
              <a:t>inclined</a:t>
            </a:r>
            <a:r>
              <a:rPr sz="2000" spc="65" dirty="0">
                <a:latin typeface="Times New Roman"/>
                <a:cs typeface="Times New Roman"/>
              </a:rPr>
              <a:t> </a:t>
            </a:r>
            <a:r>
              <a:rPr sz="2000" spc="-5" dirty="0">
                <a:latin typeface="Times New Roman"/>
                <a:cs typeface="Times New Roman"/>
              </a:rPr>
              <a:t>plane</a:t>
            </a:r>
            <a:r>
              <a:rPr sz="2000" spc="60" dirty="0">
                <a:latin typeface="Times New Roman"/>
                <a:cs typeface="Times New Roman"/>
              </a:rPr>
              <a:t> </a:t>
            </a:r>
            <a:r>
              <a:rPr sz="2000" spc="-5" dirty="0">
                <a:latin typeface="Times New Roman"/>
                <a:cs typeface="Times New Roman"/>
              </a:rPr>
              <a:t>surface</a:t>
            </a:r>
            <a:r>
              <a:rPr sz="2000" spc="55" dirty="0">
                <a:latin typeface="Times New Roman"/>
                <a:cs typeface="Times New Roman"/>
              </a:rPr>
              <a:t> </a:t>
            </a:r>
            <a:r>
              <a:rPr sz="2000" spc="-5" dirty="0">
                <a:latin typeface="Times New Roman"/>
                <a:cs typeface="Times New Roman"/>
              </a:rPr>
              <a:t>(collector).</a:t>
            </a:r>
            <a:r>
              <a:rPr sz="2000" spc="60" dirty="0">
                <a:latin typeface="Times New Roman"/>
                <a:cs typeface="Times New Roman"/>
              </a:rPr>
              <a:t> </a:t>
            </a:r>
            <a:r>
              <a:rPr sz="2000" spc="-5" dirty="0">
                <a:latin typeface="Times New Roman"/>
                <a:cs typeface="Times New Roman"/>
              </a:rPr>
              <a:t>It</a:t>
            </a:r>
            <a:r>
              <a:rPr sz="2000" spc="65" dirty="0">
                <a:latin typeface="Times New Roman"/>
                <a:cs typeface="Times New Roman"/>
              </a:rPr>
              <a:t> </a:t>
            </a:r>
            <a:r>
              <a:rPr sz="2000" spc="-10" dirty="0">
                <a:latin typeface="Times New Roman"/>
                <a:cs typeface="Times New Roman"/>
              </a:rPr>
              <a:t>is</a:t>
            </a:r>
            <a:r>
              <a:rPr sz="2000" spc="65" dirty="0">
                <a:latin typeface="Times New Roman"/>
                <a:cs typeface="Times New Roman"/>
              </a:rPr>
              <a:t> </a:t>
            </a:r>
            <a:r>
              <a:rPr sz="2000" spc="-5" dirty="0">
                <a:latin typeface="Times New Roman"/>
                <a:cs typeface="Times New Roman"/>
              </a:rPr>
              <a:t>taken</a:t>
            </a:r>
            <a:endParaRPr sz="2000">
              <a:latin typeface="Times New Roman"/>
              <a:cs typeface="Times New Roman"/>
            </a:endParaRPr>
          </a:p>
          <a:p>
            <a:pPr marL="25400" algn="just">
              <a:lnSpc>
                <a:spcPct val="100000"/>
              </a:lnSpc>
              <a:spcBef>
                <a:spcPts val="1205"/>
              </a:spcBef>
            </a:pPr>
            <a:r>
              <a:rPr sz="2000" spc="-5" dirty="0">
                <a:latin typeface="Times New Roman"/>
                <a:cs typeface="Times New Roman"/>
              </a:rPr>
              <a:t>as</a:t>
            </a:r>
            <a:r>
              <a:rPr sz="2000" spc="-10" dirty="0">
                <a:latin typeface="Times New Roman"/>
                <a:cs typeface="Times New Roman"/>
              </a:rPr>
              <a:t> </a:t>
            </a:r>
            <a:r>
              <a:rPr sz="2000" dirty="0">
                <a:latin typeface="Times New Roman"/>
                <a:cs typeface="Times New Roman"/>
              </a:rPr>
              <a:t>positive</a:t>
            </a:r>
            <a:r>
              <a:rPr sz="2000" spc="-30" dirty="0">
                <a:latin typeface="Times New Roman"/>
                <a:cs typeface="Times New Roman"/>
              </a:rPr>
              <a:t> </a:t>
            </a:r>
            <a:r>
              <a:rPr sz="2000" dirty="0">
                <a:latin typeface="Times New Roman"/>
                <a:cs typeface="Times New Roman"/>
              </a:rPr>
              <a:t>when</a:t>
            </a:r>
            <a:r>
              <a:rPr sz="2000" spc="-15" dirty="0">
                <a:latin typeface="Times New Roman"/>
                <a:cs typeface="Times New Roman"/>
              </a:rPr>
              <a:t> </a:t>
            </a:r>
            <a:r>
              <a:rPr sz="2000" spc="-5" dirty="0">
                <a:latin typeface="Times New Roman"/>
                <a:cs typeface="Times New Roman"/>
              </a:rPr>
              <a:t>measured</a:t>
            </a:r>
            <a:r>
              <a:rPr sz="2000" spc="-15" dirty="0">
                <a:latin typeface="Times New Roman"/>
                <a:cs typeface="Times New Roman"/>
              </a:rPr>
              <a:t> </a:t>
            </a:r>
            <a:r>
              <a:rPr sz="2000" spc="5" dirty="0">
                <a:latin typeface="Times New Roman"/>
                <a:cs typeface="Times New Roman"/>
              </a:rPr>
              <a:t>from</a:t>
            </a:r>
            <a:r>
              <a:rPr sz="2000" spc="-30" dirty="0">
                <a:latin typeface="Times New Roman"/>
                <a:cs typeface="Times New Roman"/>
              </a:rPr>
              <a:t> </a:t>
            </a:r>
            <a:r>
              <a:rPr sz="2000" dirty="0">
                <a:latin typeface="Times New Roman"/>
                <a:cs typeface="Times New Roman"/>
              </a:rPr>
              <a:t>south</a:t>
            </a:r>
            <a:r>
              <a:rPr sz="2000" spc="-25" dirty="0">
                <a:latin typeface="Times New Roman"/>
                <a:cs typeface="Times New Roman"/>
              </a:rPr>
              <a:t> </a:t>
            </a:r>
            <a:r>
              <a:rPr sz="2000" dirty="0">
                <a:latin typeface="Times New Roman"/>
                <a:cs typeface="Times New Roman"/>
              </a:rPr>
              <a:t>towards</a:t>
            </a:r>
            <a:r>
              <a:rPr sz="2000" spc="-25" dirty="0">
                <a:latin typeface="Times New Roman"/>
                <a:cs typeface="Times New Roman"/>
              </a:rPr>
              <a:t> </a:t>
            </a:r>
            <a:r>
              <a:rPr sz="2000" dirty="0">
                <a:latin typeface="Times New Roman"/>
                <a:cs typeface="Times New Roman"/>
              </a:rPr>
              <a:t>west.</a:t>
            </a:r>
            <a:endParaRPr sz="2000">
              <a:latin typeface="Times New Roman"/>
              <a:cs typeface="Times New Roman"/>
            </a:endParaRPr>
          </a:p>
          <a:p>
            <a:pPr marL="25400" marR="17780" algn="just">
              <a:lnSpc>
                <a:spcPct val="150000"/>
              </a:lnSpc>
              <a:buAutoNum type="alphaLcParenBoth" startAt="9"/>
              <a:tabLst>
                <a:tab pos="330200" algn="l"/>
              </a:tabLst>
            </a:pPr>
            <a:r>
              <a:rPr sz="2000" i="1" dirty="0">
                <a:latin typeface="Times New Roman"/>
                <a:cs typeface="Times New Roman"/>
              </a:rPr>
              <a:t>Angle of </a:t>
            </a:r>
            <a:r>
              <a:rPr sz="2000" i="1" spc="-5" dirty="0">
                <a:latin typeface="Times New Roman"/>
                <a:cs typeface="Times New Roman"/>
              </a:rPr>
              <a:t>incidence </a:t>
            </a:r>
            <a:r>
              <a:rPr sz="2000" i="1" spc="20" dirty="0">
                <a:latin typeface="Times New Roman"/>
                <a:cs typeface="Times New Roman"/>
              </a:rPr>
              <a:t>(</a:t>
            </a:r>
            <a:r>
              <a:rPr sz="2700" spc="30" baseline="4629" dirty="0">
                <a:latin typeface="Symbol"/>
                <a:cs typeface="Symbol"/>
              </a:rPr>
              <a:t></a:t>
            </a:r>
            <a:r>
              <a:rPr sz="1500" i="1" spc="30" baseline="-16666" dirty="0">
                <a:latin typeface="Times New Roman"/>
                <a:cs typeface="Times New Roman"/>
              </a:rPr>
              <a:t>z </a:t>
            </a:r>
            <a:r>
              <a:rPr sz="2000" i="1" spc="-10" dirty="0">
                <a:latin typeface="Times New Roman"/>
                <a:cs typeface="Times New Roman"/>
              </a:rPr>
              <a:t>):</a:t>
            </a:r>
            <a:r>
              <a:rPr sz="2000" spc="-10" dirty="0">
                <a:latin typeface="Times New Roman"/>
                <a:cs typeface="Times New Roman"/>
              </a:rPr>
              <a:t>-</a:t>
            </a:r>
            <a:r>
              <a:rPr sz="2000" spc="-5" dirty="0">
                <a:latin typeface="Times New Roman"/>
                <a:cs typeface="Times New Roman"/>
              </a:rPr>
              <a:t> It is </a:t>
            </a:r>
            <a:r>
              <a:rPr sz="2000" dirty="0">
                <a:latin typeface="Times New Roman"/>
                <a:cs typeface="Times New Roman"/>
              </a:rPr>
              <a:t>the </a:t>
            </a:r>
            <a:r>
              <a:rPr sz="2000" spc="-5" dirty="0">
                <a:latin typeface="Times New Roman"/>
                <a:cs typeface="Times New Roman"/>
              </a:rPr>
              <a:t>angle </a:t>
            </a:r>
            <a:r>
              <a:rPr sz="2000" dirty="0">
                <a:latin typeface="Times New Roman"/>
                <a:cs typeface="Times New Roman"/>
              </a:rPr>
              <a:t>between the </a:t>
            </a:r>
            <a:r>
              <a:rPr sz="2000" spc="-25" dirty="0">
                <a:latin typeface="Times New Roman"/>
                <a:cs typeface="Times New Roman"/>
              </a:rPr>
              <a:t>sun’s </a:t>
            </a:r>
            <a:r>
              <a:rPr sz="2000" dirty="0">
                <a:latin typeface="Times New Roman"/>
                <a:cs typeface="Times New Roman"/>
              </a:rPr>
              <a:t>ray </a:t>
            </a:r>
            <a:r>
              <a:rPr sz="2000" spc="-5" dirty="0">
                <a:latin typeface="Times New Roman"/>
                <a:cs typeface="Times New Roman"/>
              </a:rPr>
              <a:t>incident </a:t>
            </a:r>
            <a:r>
              <a:rPr sz="2000" dirty="0">
                <a:latin typeface="Times New Roman"/>
                <a:cs typeface="Times New Roman"/>
              </a:rPr>
              <a:t>on </a:t>
            </a:r>
            <a:r>
              <a:rPr sz="2000" spc="-5" dirty="0">
                <a:latin typeface="Times New Roman"/>
                <a:cs typeface="Times New Roman"/>
              </a:rPr>
              <a:t>the plane </a:t>
            </a:r>
            <a:r>
              <a:rPr sz="2000" dirty="0">
                <a:latin typeface="Times New Roman"/>
                <a:cs typeface="Times New Roman"/>
              </a:rPr>
              <a:t> surface</a:t>
            </a:r>
            <a:r>
              <a:rPr sz="2000" spc="-40" dirty="0">
                <a:latin typeface="Times New Roman"/>
                <a:cs typeface="Times New Roman"/>
              </a:rPr>
              <a:t> </a:t>
            </a:r>
            <a:r>
              <a:rPr sz="2000" dirty="0">
                <a:latin typeface="Times New Roman"/>
                <a:cs typeface="Times New Roman"/>
              </a:rPr>
              <a:t>(collector)</a:t>
            </a:r>
            <a:r>
              <a:rPr sz="2000" spc="-65" dirty="0">
                <a:latin typeface="Times New Roman"/>
                <a:cs typeface="Times New Roman"/>
              </a:rPr>
              <a:t> </a:t>
            </a:r>
            <a:r>
              <a:rPr sz="2000" dirty="0">
                <a:latin typeface="Times New Roman"/>
                <a:cs typeface="Times New Roman"/>
              </a:rPr>
              <a:t>and normal</a:t>
            </a:r>
            <a:r>
              <a:rPr sz="2000" spc="-25" dirty="0">
                <a:latin typeface="Times New Roman"/>
                <a:cs typeface="Times New Roman"/>
              </a:rPr>
              <a:t> </a:t>
            </a:r>
            <a:r>
              <a:rPr sz="2000" spc="-5" dirty="0">
                <a:latin typeface="Times New Roman"/>
                <a:cs typeface="Times New Roman"/>
              </a:rPr>
              <a:t>to </a:t>
            </a:r>
            <a:r>
              <a:rPr sz="2000" dirty="0">
                <a:latin typeface="Times New Roman"/>
                <a:cs typeface="Times New Roman"/>
              </a:rPr>
              <a:t>that</a:t>
            </a:r>
            <a:r>
              <a:rPr sz="2000" spc="-30" dirty="0">
                <a:latin typeface="Times New Roman"/>
                <a:cs typeface="Times New Roman"/>
              </a:rPr>
              <a:t> </a:t>
            </a:r>
            <a:r>
              <a:rPr sz="2000" dirty="0">
                <a:latin typeface="Times New Roman"/>
                <a:cs typeface="Times New Roman"/>
              </a:rPr>
              <a:t>surface.</a:t>
            </a:r>
            <a:endParaRPr sz="2000">
              <a:latin typeface="Times New Roman"/>
              <a:cs typeface="Times New Roman"/>
            </a:endParaRPr>
          </a:p>
          <a:p>
            <a:pPr marR="400050" algn="r">
              <a:lnSpc>
                <a:spcPts val="1310"/>
              </a:lnSpc>
            </a:pPr>
            <a:r>
              <a:rPr sz="1200" dirty="0">
                <a:solidFill>
                  <a:srgbClr val="888888"/>
                </a:solidFill>
                <a:latin typeface="Arial MT"/>
                <a:cs typeface="Arial MT"/>
              </a:rPr>
              <a:t>163</a:t>
            </a:r>
            <a:endParaRPr sz="1200">
              <a:latin typeface="Arial MT"/>
              <a:cs typeface="Arial MT"/>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164</a:t>
            </a:r>
            <a:endParaRPr sz="1200">
              <a:latin typeface="Arial MT"/>
              <a:cs typeface="Arial MT"/>
            </a:endParaRPr>
          </a:p>
        </p:txBody>
      </p:sp>
      <p:grpSp>
        <p:nvGrpSpPr>
          <p:cNvPr id="3" name="object 3"/>
          <p:cNvGrpSpPr/>
          <p:nvPr/>
        </p:nvGrpSpPr>
        <p:grpSpPr>
          <a:xfrm>
            <a:off x="2083307" y="1595437"/>
            <a:ext cx="3484245" cy="1838325"/>
            <a:chOff x="2083307" y="1595437"/>
            <a:chExt cx="3484245" cy="1838325"/>
          </a:xfrm>
        </p:grpSpPr>
        <p:sp>
          <p:nvSpPr>
            <p:cNvPr id="4" name="object 4"/>
            <p:cNvSpPr/>
            <p:nvPr/>
          </p:nvSpPr>
          <p:spPr>
            <a:xfrm>
              <a:off x="4572000" y="1600200"/>
              <a:ext cx="990600" cy="1828800"/>
            </a:xfrm>
            <a:custGeom>
              <a:avLst/>
              <a:gdLst/>
              <a:ahLst/>
              <a:cxnLst/>
              <a:rect l="l" t="t" r="r" b="b"/>
              <a:pathLst>
                <a:path w="990600" h="1828800">
                  <a:moveTo>
                    <a:pt x="0" y="1828800"/>
                  </a:moveTo>
                  <a:lnTo>
                    <a:pt x="990600" y="0"/>
                  </a:lnTo>
                </a:path>
              </a:pathLst>
            </a:custGeom>
            <a:ln w="9144">
              <a:solidFill>
                <a:srgbClr val="497DBA"/>
              </a:solidFill>
            </a:ln>
          </p:spPr>
          <p:txBody>
            <a:bodyPr wrap="square" lIns="0" tIns="0" rIns="0" bIns="0" rtlCol="0"/>
            <a:lstStyle/>
            <a:p>
              <a:endParaRPr/>
            </a:p>
          </p:txBody>
        </p:sp>
        <p:pic>
          <p:nvPicPr>
            <p:cNvPr id="5" name="object 5"/>
            <p:cNvPicPr/>
            <p:nvPr/>
          </p:nvPicPr>
          <p:blipFill>
            <a:blip r:embed="rId2" cstate="print"/>
            <a:stretch>
              <a:fillRect/>
            </a:stretch>
          </p:blipFill>
          <p:spPr>
            <a:xfrm>
              <a:off x="2083307" y="3067811"/>
              <a:ext cx="94868" cy="104775"/>
            </a:xfrm>
            <a:prstGeom prst="rect">
              <a:avLst/>
            </a:prstGeom>
          </p:spPr>
        </p:pic>
      </p:grpSp>
      <p:sp>
        <p:nvSpPr>
          <p:cNvPr id="6" name="object 6"/>
          <p:cNvSpPr txBox="1"/>
          <p:nvPr/>
        </p:nvSpPr>
        <p:spPr>
          <a:xfrm>
            <a:off x="1679194" y="2966085"/>
            <a:ext cx="17208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Q</a:t>
            </a:r>
            <a:endParaRPr sz="1600">
              <a:latin typeface="Times New Roman"/>
              <a:cs typeface="Times New Roman"/>
            </a:endParaRPr>
          </a:p>
        </p:txBody>
      </p:sp>
      <p:grpSp>
        <p:nvGrpSpPr>
          <p:cNvPr id="7" name="object 7"/>
          <p:cNvGrpSpPr/>
          <p:nvPr/>
        </p:nvGrpSpPr>
        <p:grpSpPr>
          <a:xfrm>
            <a:off x="909637" y="838200"/>
            <a:ext cx="4657725" cy="3124200"/>
            <a:chOff x="909637" y="838200"/>
            <a:chExt cx="4657725" cy="3124200"/>
          </a:xfrm>
        </p:grpSpPr>
        <p:sp>
          <p:nvSpPr>
            <p:cNvPr id="8" name="object 8"/>
            <p:cNvSpPr/>
            <p:nvPr/>
          </p:nvSpPr>
          <p:spPr>
            <a:xfrm>
              <a:off x="914400" y="1600200"/>
              <a:ext cx="4648200" cy="1830705"/>
            </a:xfrm>
            <a:custGeom>
              <a:avLst/>
              <a:gdLst/>
              <a:ahLst/>
              <a:cxnLst/>
              <a:rect l="l" t="t" r="r" b="b"/>
              <a:pathLst>
                <a:path w="4648200" h="1830704">
                  <a:moveTo>
                    <a:pt x="914400" y="0"/>
                  </a:moveTo>
                  <a:lnTo>
                    <a:pt x="4648200" y="1650"/>
                  </a:lnTo>
                </a:path>
                <a:path w="4648200" h="1830704">
                  <a:moveTo>
                    <a:pt x="0" y="1828800"/>
                  </a:moveTo>
                  <a:lnTo>
                    <a:pt x="3657600" y="1830324"/>
                  </a:lnTo>
                </a:path>
                <a:path w="4648200" h="1830704">
                  <a:moveTo>
                    <a:pt x="1981200" y="457200"/>
                  </a:moveTo>
                  <a:lnTo>
                    <a:pt x="2362200" y="762000"/>
                  </a:lnTo>
                </a:path>
                <a:path w="4648200" h="1830704">
                  <a:moveTo>
                    <a:pt x="1981200" y="457200"/>
                  </a:moveTo>
                  <a:lnTo>
                    <a:pt x="1066800" y="1219200"/>
                  </a:lnTo>
                </a:path>
                <a:path w="4648200" h="1830704">
                  <a:moveTo>
                    <a:pt x="2362200" y="762000"/>
                  </a:moveTo>
                  <a:lnTo>
                    <a:pt x="1447800" y="1524000"/>
                  </a:lnTo>
                </a:path>
                <a:path w="4648200" h="1830704">
                  <a:moveTo>
                    <a:pt x="1066800" y="1219200"/>
                  </a:moveTo>
                  <a:lnTo>
                    <a:pt x="1447800" y="1524000"/>
                  </a:lnTo>
                </a:path>
              </a:pathLst>
            </a:custGeom>
            <a:ln w="9144">
              <a:solidFill>
                <a:srgbClr val="497DBA"/>
              </a:solidFill>
            </a:ln>
          </p:spPr>
          <p:txBody>
            <a:bodyPr wrap="square" lIns="0" tIns="0" rIns="0" bIns="0" rtlCol="0"/>
            <a:lstStyle/>
            <a:p>
              <a:endParaRPr/>
            </a:p>
          </p:txBody>
        </p:sp>
        <p:sp>
          <p:nvSpPr>
            <p:cNvPr id="9" name="object 9"/>
            <p:cNvSpPr/>
            <p:nvPr/>
          </p:nvSpPr>
          <p:spPr>
            <a:xfrm>
              <a:off x="3276600" y="2363724"/>
              <a:ext cx="1905" cy="760730"/>
            </a:xfrm>
            <a:custGeom>
              <a:avLst/>
              <a:gdLst/>
              <a:ahLst/>
              <a:cxnLst/>
              <a:rect l="l" t="t" r="r" b="b"/>
              <a:pathLst>
                <a:path w="1904" h="760730">
                  <a:moveTo>
                    <a:pt x="1650" y="0"/>
                  </a:moveTo>
                  <a:lnTo>
                    <a:pt x="0" y="760349"/>
                  </a:lnTo>
                </a:path>
              </a:pathLst>
            </a:custGeom>
            <a:ln w="9143">
              <a:solidFill>
                <a:srgbClr val="497DBA"/>
              </a:solidFill>
            </a:ln>
          </p:spPr>
          <p:txBody>
            <a:bodyPr wrap="square" lIns="0" tIns="0" rIns="0" bIns="0" rtlCol="0"/>
            <a:lstStyle/>
            <a:p>
              <a:endParaRPr/>
            </a:p>
          </p:txBody>
        </p:sp>
        <p:sp>
          <p:nvSpPr>
            <p:cNvPr id="10" name="object 10"/>
            <p:cNvSpPr/>
            <p:nvPr/>
          </p:nvSpPr>
          <p:spPr>
            <a:xfrm>
              <a:off x="2362200" y="3124200"/>
              <a:ext cx="914400" cy="1905"/>
            </a:xfrm>
            <a:custGeom>
              <a:avLst/>
              <a:gdLst/>
              <a:ahLst/>
              <a:cxnLst/>
              <a:rect l="l" t="t" r="r" b="b"/>
              <a:pathLst>
                <a:path w="914400" h="1905">
                  <a:moveTo>
                    <a:pt x="0" y="0"/>
                  </a:moveTo>
                  <a:lnTo>
                    <a:pt x="914400" y="1650"/>
                  </a:lnTo>
                </a:path>
              </a:pathLst>
            </a:custGeom>
            <a:ln w="9144">
              <a:solidFill>
                <a:srgbClr val="497DBA"/>
              </a:solidFill>
            </a:ln>
          </p:spPr>
          <p:txBody>
            <a:bodyPr wrap="square" lIns="0" tIns="0" rIns="0" bIns="0" rtlCol="0"/>
            <a:lstStyle/>
            <a:p>
              <a:endParaRPr/>
            </a:p>
          </p:txBody>
        </p:sp>
        <p:sp>
          <p:nvSpPr>
            <p:cNvPr id="11" name="object 11"/>
            <p:cNvSpPr/>
            <p:nvPr/>
          </p:nvSpPr>
          <p:spPr>
            <a:xfrm>
              <a:off x="914400" y="1600200"/>
              <a:ext cx="914400" cy="1828800"/>
            </a:xfrm>
            <a:custGeom>
              <a:avLst/>
              <a:gdLst/>
              <a:ahLst/>
              <a:cxnLst/>
              <a:rect l="l" t="t" r="r" b="b"/>
              <a:pathLst>
                <a:path w="914400" h="1828800">
                  <a:moveTo>
                    <a:pt x="0" y="1828800"/>
                  </a:moveTo>
                  <a:lnTo>
                    <a:pt x="914400" y="0"/>
                  </a:lnTo>
                </a:path>
              </a:pathLst>
            </a:custGeom>
            <a:ln w="9144">
              <a:solidFill>
                <a:srgbClr val="497DBA"/>
              </a:solidFill>
            </a:ln>
          </p:spPr>
          <p:txBody>
            <a:bodyPr wrap="square" lIns="0" tIns="0" rIns="0" bIns="0" rtlCol="0"/>
            <a:lstStyle/>
            <a:p>
              <a:endParaRPr/>
            </a:p>
          </p:txBody>
        </p:sp>
        <p:sp>
          <p:nvSpPr>
            <p:cNvPr id="12" name="object 12"/>
            <p:cNvSpPr/>
            <p:nvPr/>
          </p:nvSpPr>
          <p:spPr>
            <a:xfrm>
              <a:off x="1066774" y="1066800"/>
              <a:ext cx="1604645" cy="1529080"/>
            </a:xfrm>
            <a:custGeom>
              <a:avLst/>
              <a:gdLst/>
              <a:ahLst/>
              <a:cxnLst/>
              <a:rect l="l" t="t" r="r" b="b"/>
              <a:pathLst>
                <a:path w="1604645" h="1529080">
                  <a:moveTo>
                    <a:pt x="18266" y="17370"/>
                  </a:moveTo>
                  <a:lnTo>
                    <a:pt x="21750" y="29422"/>
                  </a:lnTo>
                  <a:lnTo>
                    <a:pt x="1595907" y="1528572"/>
                  </a:lnTo>
                  <a:lnTo>
                    <a:pt x="1604543" y="1519427"/>
                  </a:lnTo>
                  <a:lnTo>
                    <a:pt x="30498" y="20265"/>
                  </a:lnTo>
                  <a:lnTo>
                    <a:pt x="18266" y="17370"/>
                  </a:lnTo>
                  <a:close/>
                </a:path>
                <a:path w="1604645" h="1529080">
                  <a:moveTo>
                    <a:pt x="0" y="0"/>
                  </a:moveTo>
                  <a:lnTo>
                    <a:pt x="27559" y="95123"/>
                  </a:lnTo>
                  <a:lnTo>
                    <a:pt x="28524" y="98551"/>
                  </a:lnTo>
                  <a:lnTo>
                    <a:pt x="32054" y="100457"/>
                  </a:lnTo>
                  <a:lnTo>
                    <a:pt x="35420" y="99567"/>
                  </a:lnTo>
                  <a:lnTo>
                    <a:pt x="38785" y="98551"/>
                  </a:lnTo>
                  <a:lnTo>
                    <a:pt x="40728" y="94996"/>
                  </a:lnTo>
                  <a:lnTo>
                    <a:pt x="39750" y="91694"/>
                  </a:lnTo>
                  <a:lnTo>
                    <a:pt x="21750" y="29422"/>
                  </a:lnTo>
                  <a:lnTo>
                    <a:pt x="4724" y="13208"/>
                  </a:lnTo>
                  <a:lnTo>
                    <a:pt x="13487" y="4063"/>
                  </a:lnTo>
                  <a:lnTo>
                    <a:pt x="17143" y="4063"/>
                  </a:lnTo>
                  <a:lnTo>
                    <a:pt x="0" y="0"/>
                  </a:lnTo>
                  <a:close/>
                </a:path>
                <a:path w="1604645" h="1529080">
                  <a:moveTo>
                    <a:pt x="17143" y="4063"/>
                  </a:moveTo>
                  <a:lnTo>
                    <a:pt x="13487" y="4063"/>
                  </a:lnTo>
                  <a:lnTo>
                    <a:pt x="30498" y="20265"/>
                  </a:lnTo>
                  <a:lnTo>
                    <a:pt x="93497" y="35178"/>
                  </a:lnTo>
                  <a:lnTo>
                    <a:pt x="96913" y="36067"/>
                  </a:lnTo>
                  <a:lnTo>
                    <a:pt x="100329" y="33909"/>
                  </a:lnTo>
                  <a:lnTo>
                    <a:pt x="101955" y="27050"/>
                  </a:lnTo>
                  <a:lnTo>
                    <a:pt x="99847" y="23622"/>
                  </a:lnTo>
                  <a:lnTo>
                    <a:pt x="96431" y="22860"/>
                  </a:lnTo>
                  <a:lnTo>
                    <a:pt x="17143" y="4063"/>
                  </a:lnTo>
                  <a:close/>
                </a:path>
                <a:path w="1604645" h="1529080">
                  <a:moveTo>
                    <a:pt x="13487" y="4063"/>
                  </a:moveTo>
                  <a:lnTo>
                    <a:pt x="4724" y="13208"/>
                  </a:lnTo>
                  <a:lnTo>
                    <a:pt x="21750" y="29422"/>
                  </a:lnTo>
                  <a:lnTo>
                    <a:pt x="18266" y="17370"/>
                  </a:lnTo>
                  <a:lnTo>
                    <a:pt x="7658" y="14859"/>
                  </a:lnTo>
                  <a:lnTo>
                    <a:pt x="15227" y="6858"/>
                  </a:lnTo>
                  <a:lnTo>
                    <a:pt x="16420" y="6858"/>
                  </a:lnTo>
                  <a:lnTo>
                    <a:pt x="13487" y="4063"/>
                  </a:lnTo>
                  <a:close/>
                </a:path>
                <a:path w="1604645" h="1529080">
                  <a:moveTo>
                    <a:pt x="16420" y="6858"/>
                  </a:moveTo>
                  <a:lnTo>
                    <a:pt x="15227" y="6858"/>
                  </a:lnTo>
                  <a:lnTo>
                    <a:pt x="18266" y="17370"/>
                  </a:lnTo>
                  <a:lnTo>
                    <a:pt x="30498" y="20265"/>
                  </a:lnTo>
                  <a:lnTo>
                    <a:pt x="16420" y="6858"/>
                  </a:lnTo>
                  <a:close/>
                </a:path>
                <a:path w="1604645" h="1529080">
                  <a:moveTo>
                    <a:pt x="15227" y="6858"/>
                  </a:moveTo>
                  <a:lnTo>
                    <a:pt x="7658" y="14859"/>
                  </a:lnTo>
                  <a:lnTo>
                    <a:pt x="18266" y="17370"/>
                  </a:lnTo>
                  <a:lnTo>
                    <a:pt x="15227" y="6858"/>
                  </a:lnTo>
                  <a:close/>
                </a:path>
              </a:pathLst>
            </a:custGeom>
            <a:solidFill>
              <a:srgbClr val="497DBA"/>
            </a:solidFill>
          </p:spPr>
          <p:txBody>
            <a:bodyPr wrap="square" lIns="0" tIns="0" rIns="0" bIns="0" rtlCol="0"/>
            <a:lstStyle/>
            <a:p>
              <a:endParaRPr/>
            </a:p>
          </p:txBody>
        </p:sp>
        <p:sp>
          <p:nvSpPr>
            <p:cNvPr id="13" name="object 13"/>
            <p:cNvSpPr/>
            <p:nvPr/>
          </p:nvSpPr>
          <p:spPr>
            <a:xfrm>
              <a:off x="1981200" y="2590800"/>
              <a:ext cx="685800" cy="533400"/>
            </a:xfrm>
            <a:custGeom>
              <a:avLst/>
              <a:gdLst/>
              <a:ahLst/>
              <a:cxnLst/>
              <a:rect l="l" t="t" r="r" b="b"/>
              <a:pathLst>
                <a:path w="685800" h="533400">
                  <a:moveTo>
                    <a:pt x="685800" y="0"/>
                  </a:moveTo>
                  <a:lnTo>
                    <a:pt x="0" y="533400"/>
                  </a:lnTo>
                </a:path>
              </a:pathLst>
            </a:custGeom>
            <a:ln w="9144">
              <a:solidFill>
                <a:srgbClr val="497DBA"/>
              </a:solidFill>
            </a:ln>
          </p:spPr>
          <p:txBody>
            <a:bodyPr wrap="square" lIns="0" tIns="0" rIns="0" bIns="0" rtlCol="0"/>
            <a:lstStyle/>
            <a:p>
              <a:endParaRPr/>
            </a:p>
          </p:txBody>
        </p:sp>
        <p:sp>
          <p:nvSpPr>
            <p:cNvPr id="14" name="object 14"/>
            <p:cNvSpPr/>
            <p:nvPr/>
          </p:nvSpPr>
          <p:spPr>
            <a:xfrm>
              <a:off x="1143000" y="1143000"/>
              <a:ext cx="838200" cy="1981200"/>
            </a:xfrm>
            <a:custGeom>
              <a:avLst/>
              <a:gdLst/>
              <a:ahLst/>
              <a:cxnLst/>
              <a:rect l="l" t="t" r="r" b="b"/>
              <a:pathLst>
                <a:path w="838200" h="1981200">
                  <a:moveTo>
                    <a:pt x="838200" y="1981200"/>
                  </a:moveTo>
                  <a:lnTo>
                    <a:pt x="0" y="0"/>
                  </a:lnTo>
                </a:path>
              </a:pathLst>
            </a:custGeom>
            <a:ln w="9144">
              <a:solidFill>
                <a:srgbClr val="497DBA"/>
              </a:solidFill>
            </a:ln>
          </p:spPr>
          <p:txBody>
            <a:bodyPr wrap="square" lIns="0" tIns="0" rIns="0" bIns="0" rtlCol="0"/>
            <a:lstStyle/>
            <a:p>
              <a:endParaRPr/>
            </a:p>
          </p:txBody>
        </p:sp>
        <p:sp>
          <p:nvSpPr>
            <p:cNvPr id="15" name="object 15"/>
            <p:cNvSpPr/>
            <p:nvPr/>
          </p:nvSpPr>
          <p:spPr>
            <a:xfrm>
              <a:off x="2130679" y="838199"/>
              <a:ext cx="1685925" cy="3124200"/>
            </a:xfrm>
            <a:custGeom>
              <a:avLst/>
              <a:gdLst/>
              <a:ahLst/>
              <a:cxnLst/>
              <a:rect l="l" t="t" r="r" b="b"/>
              <a:pathLst>
                <a:path w="1685925" h="3124200">
                  <a:moveTo>
                    <a:pt x="465709" y="2289048"/>
                  </a:moveTo>
                  <a:lnTo>
                    <a:pt x="454533" y="2282952"/>
                  </a:lnTo>
                  <a:lnTo>
                    <a:pt x="14554" y="3089465"/>
                  </a:lnTo>
                  <a:lnTo>
                    <a:pt x="12700" y="3025140"/>
                  </a:lnTo>
                  <a:lnTo>
                    <a:pt x="12700" y="3021330"/>
                  </a:lnTo>
                  <a:lnTo>
                    <a:pt x="9779" y="3018536"/>
                  </a:lnTo>
                  <a:lnTo>
                    <a:pt x="2667" y="3018790"/>
                  </a:lnTo>
                  <a:lnTo>
                    <a:pt x="0" y="3021711"/>
                  </a:lnTo>
                  <a:lnTo>
                    <a:pt x="0" y="3025140"/>
                  </a:lnTo>
                  <a:lnTo>
                    <a:pt x="2921" y="3124200"/>
                  </a:lnTo>
                  <a:lnTo>
                    <a:pt x="16179" y="3116199"/>
                  </a:lnTo>
                  <a:lnTo>
                    <a:pt x="87757" y="3073019"/>
                  </a:lnTo>
                  <a:lnTo>
                    <a:pt x="90678" y="3071114"/>
                  </a:lnTo>
                  <a:lnTo>
                    <a:pt x="91694" y="3067304"/>
                  </a:lnTo>
                  <a:lnTo>
                    <a:pt x="88138" y="3061208"/>
                  </a:lnTo>
                  <a:lnTo>
                    <a:pt x="84201" y="3060319"/>
                  </a:lnTo>
                  <a:lnTo>
                    <a:pt x="81153" y="3062097"/>
                  </a:lnTo>
                  <a:lnTo>
                    <a:pt x="25704" y="3095612"/>
                  </a:lnTo>
                  <a:lnTo>
                    <a:pt x="465709" y="2289048"/>
                  </a:lnTo>
                  <a:close/>
                </a:path>
                <a:path w="1685925" h="3124200">
                  <a:moveTo>
                    <a:pt x="1685925" y="102362"/>
                  </a:moveTo>
                  <a:lnTo>
                    <a:pt x="1685671" y="98933"/>
                  </a:lnTo>
                  <a:lnTo>
                    <a:pt x="1679854" y="8382"/>
                  </a:lnTo>
                  <a:lnTo>
                    <a:pt x="1679321" y="0"/>
                  </a:lnTo>
                  <a:lnTo>
                    <a:pt x="1593469" y="56134"/>
                  </a:lnTo>
                  <a:lnTo>
                    <a:pt x="1592580" y="60071"/>
                  </a:lnTo>
                  <a:lnTo>
                    <a:pt x="1594485" y="62992"/>
                  </a:lnTo>
                  <a:lnTo>
                    <a:pt x="1596517" y="65913"/>
                  </a:lnTo>
                  <a:lnTo>
                    <a:pt x="1600454" y="66802"/>
                  </a:lnTo>
                  <a:lnTo>
                    <a:pt x="1657502" y="29400"/>
                  </a:lnTo>
                  <a:lnTo>
                    <a:pt x="987806" y="1368806"/>
                  </a:lnTo>
                  <a:lnTo>
                    <a:pt x="999236" y="1374394"/>
                  </a:lnTo>
                  <a:lnTo>
                    <a:pt x="1668881" y="34963"/>
                  </a:lnTo>
                  <a:lnTo>
                    <a:pt x="1673098" y="99695"/>
                  </a:lnTo>
                  <a:lnTo>
                    <a:pt x="1673225" y="103251"/>
                  </a:lnTo>
                  <a:lnTo>
                    <a:pt x="1676273" y="105791"/>
                  </a:lnTo>
                  <a:lnTo>
                    <a:pt x="1679829" y="105664"/>
                  </a:lnTo>
                  <a:lnTo>
                    <a:pt x="1683258" y="105410"/>
                  </a:lnTo>
                  <a:lnTo>
                    <a:pt x="1685925" y="102362"/>
                  </a:lnTo>
                  <a:close/>
                </a:path>
              </a:pathLst>
            </a:custGeom>
            <a:solidFill>
              <a:srgbClr val="497DBA"/>
            </a:solidFill>
          </p:spPr>
          <p:txBody>
            <a:bodyPr wrap="square" lIns="0" tIns="0" rIns="0" bIns="0" rtlCol="0"/>
            <a:lstStyle/>
            <a:p>
              <a:endParaRPr/>
            </a:p>
          </p:txBody>
        </p:sp>
        <p:sp>
          <p:nvSpPr>
            <p:cNvPr id="16" name="object 16"/>
            <p:cNvSpPr/>
            <p:nvPr/>
          </p:nvSpPr>
          <p:spPr>
            <a:xfrm>
              <a:off x="2083308" y="3067811"/>
              <a:ext cx="365760" cy="309245"/>
            </a:xfrm>
            <a:custGeom>
              <a:avLst/>
              <a:gdLst/>
              <a:ahLst/>
              <a:cxnLst/>
              <a:rect l="l" t="t" r="r" b="b"/>
              <a:pathLst>
                <a:path w="365760" h="309245">
                  <a:moveTo>
                    <a:pt x="365506" y="309245"/>
                  </a:moveTo>
                  <a:lnTo>
                    <a:pt x="333162" y="298651"/>
                  </a:lnTo>
                  <a:lnTo>
                    <a:pt x="321473" y="294976"/>
                  </a:lnTo>
                  <a:lnTo>
                    <a:pt x="322105" y="294982"/>
                  </a:lnTo>
                  <a:lnTo>
                    <a:pt x="326724" y="295432"/>
                  </a:lnTo>
                  <a:lnTo>
                    <a:pt x="326998" y="293090"/>
                  </a:lnTo>
                  <a:lnTo>
                    <a:pt x="314594" y="284718"/>
                  </a:lnTo>
                  <a:lnTo>
                    <a:pt x="281178" y="267080"/>
                  </a:lnTo>
                  <a:lnTo>
                    <a:pt x="270785" y="263110"/>
                  </a:lnTo>
                  <a:lnTo>
                    <a:pt x="259953" y="260270"/>
                  </a:lnTo>
                  <a:lnTo>
                    <a:pt x="249191" y="257311"/>
                  </a:lnTo>
                  <a:lnTo>
                    <a:pt x="204134" y="231975"/>
                  </a:lnTo>
                  <a:lnTo>
                    <a:pt x="164195" y="204168"/>
                  </a:lnTo>
                  <a:lnTo>
                    <a:pt x="126517" y="172670"/>
                  </a:lnTo>
                  <a:lnTo>
                    <a:pt x="98425" y="140588"/>
                  </a:lnTo>
                  <a:lnTo>
                    <a:pt x="84947" y="119030"/>
                  </a:lnTo>
                  <a:lnTo>
                    <a:pt x="77976" y="108442"/>
                  </a:lnTo>
                  <a:lnTo>
                    <a:pt x="35734" y="62722"/>
                  </a:lnTo>
                  <a:lnTo>
                    <a:pt x="14097" y="42163"/>
                  </a:lnTo>
                  <a:lnTo>
                    <a:pt x="0" y="0"/>
                  </a:lnTo>
                </a:path>
              </a:pathLst>
            </a:custGeom>
            <a:ln w="9144">
              <a:solidFill>
                <a:srgbClr val="497DBA"/>
              </a:solidFill>
            </a:ln>
          </p:spPr>
          <p:txBody>
            <a:bodyPr wrap="square" lIns="0" tIns="0" rIns="0" bIns="0" rtlCol="0"/>
            <a:lstStyle/>
            <a:p>
              <a:endParaRPr/>
            </a:p>
          </p:txBody>
        </p:sp>
      </p:grpSp>
      <p:sp>
        <p:nvSpPr>
          <p:cNvPr id="17" name="object 17"/>
          <p:cNvSpPr txBox="1"/>
          <p:nvPr/>
        </p:nvSpPr>
        <p:spPr>
          <a:xfrm>
            <a:off x="1994928" y="3102228"/>
            <a:ext cx="129539" cy="294640"/>
          </a:xfrm>
          <a:prstGeom prst="rect">
            <a:avLst/>
          </a:prstGeom>
        </p:spPr>
        <p:txBody>
          <a:bodyPr vert="horz" wrap="square" lIns="0" tIns="13970" rIns="0" bIns="0" rtlCol="0">
            <a:spAutoFit/>
          </a:bodyPr>
          <a:lstStyle/>
          <a:p>
            <a:pPr marL="12700">
              <a:lnSpc>
                <a:spcPct val="100000"/>
              </a:lnSpc>
              <a:spcBef>
                <a:spcPts val="110"/>
              </a:spcBef>
            </a:pPr>
            <a:r>
              <a:rPr sz="1750" spc="95" dirty="0">
                <a:latin typeface="Symbol"/>
                <a:cs typeface="Symbol"/>
              </a:rPr>
              <a:t></a:t>
            </a:r>
            <a:endParaRPr sz="1750">
              <a:latin typeface="Symbol"/>
              <a:cs typeface="Symbol"/>
            </a:endParaRPr>
          </a:p>
        </p:txBody>
      </p:sp>
      <p:grpSp>
        <p:nvGrpSpPr>
          <p:cNvPr id="18" name="object 18"/>
          <p:cNvGrpSpPr/>
          <p:nvPr/>
        </p:nvGrpSpPr>
        <p:grpSpPr>
          <a:xfrm>
            <a:off x="609574" y="2615438"/>
            <a:ext cx="5487035" cy="525780"/>
            <a:chOff x="609574" y="2615438"/>
            <a:chExt cx="5487035" cy="525780"/>
          </a:xfrm>
        </p:grpSpPr>
        <p:sp>
          <p:nvSpPr>
            <p:cNvPr id="19" name="object 19"/>
            <p:cNvSpPr/>
            <p:nvPr/>
          </p:nvSpPr>
          <p:spPr>
            <a:xfrm>
              <a:off x="2659379" y="2884932"/>
              <a:ext cx="154305" cy="251460"/>
            </a:xfrm>
            <a:custGeom>
              <a:avLst/>
              <a:gdLst/>
              <a:ahLst/>
              <a:cxnLst/>
              <a:rect l="l" t="t" r="r" b="b"/>
              <a:pathLst>
                <a:path w="154305" h="251460">
                  <a:moveTo>
                    <a:pt x="153924" y="251459"/>
                  </a:moveTo>
                  <a:lnTo>
                    <a:pt x="146403" y="211599"/>
                  </a:lnTo>
                  <a:lnTo>
                    <a:pt x="128279" y="160857"/>
                  </a:lnTo>
                  <a:lnTo>
                    <a:pt x="111734" y="138021"/>
                  </a:lnTo>
                  <a:lnTo>
                    <a:pt x="83946" y="97789"/>
                  </a:lnTo>
                  <a:lnTo>
                    <a:pt x="80853" y="87116"/>
                  </a:lnTo>
                  <a:lnTo>
                    <a:pt x="78057" y="76311"/>
                  </a:lnTo>
                  <a:lnTo>
                    <a:pt x="57292" y="40766"/>
                  </a:lnTo>
                  <a:lnTo>
                    <a:pt x="16065" y="10017"/>
                  </a:lnTo>
                  <a:lnTo>
                    <a:pt x="4710" y="2883"/>
                  </a:lnTo>
                  <a:lnTo>
                    <a:pt x="0" y="0"/>
                  </a:lnTo>
                </a:path>
              </a:pathLst>
            </a:custGeom>
            <a:ln w="9144">
              <a:solidFill>
                <a:srgbClr val="497DBA"/>
              </a:solidFill>
            </a:ln>
          </p:spPr>
          <p:txBody>
            <a:bodyPr wrap="square" lIns="0" tIns="0" rIns="0" bIns="0" rtlCol="0"/>
            <a:lstStyle/>
            <a:p>
              <a:endParaRPr/>
            </a:p>
          </p:txBody>
        </p:sp>
        <p:pic>
          <p:nvPicPr>
            <p:cNvPr id="20" name="object 20"/>
            <p:cNvPicPr/>
            <p:nvPr/>
          </p:nvPicPr>
          <p:blipFill>
            <a:blip r:embed="rId3" cstate="print"/>
            <a:stretch>
              <a:fillRect/>
            </a:stretch>
          </p:blipFill>
          <p:spPr>
            <a:xfrm>
              <a:off x="2667000" y="2895600"/>
              <a:ext cx="99060" cy="102997"/>
            </a:xfrm>
            <a:prstGeom prst="rect">
              <a:avLst/>
            </a:prstGeom>
          </p:spPr>
        </p:pic>
        <p:sp>
          <p:nvSpPr>
            <p:cNvPr id="21" name="object 21"/>
            <p:cNvSpPr/>
            <p:nvPr/>
          </p:nvSpPr>
          <p:spPr>
            <a:xfrm>
              <a:off x="609574" y="2615437"/>
              <a:ext cx="5487035" cy="104775"/>
            </a:xfrm>
            <a:custGeom>
              <a:avLst/>
              <a:gdLst/>
              <a:ahLst/>
              <a:cxnLst/>
              <a:rect l="l" t="t" r="r" b="b"/>
              <a:pathLst>
                <a:path w="5487035" h="104775">
                  <a:moveTo>
                    <a:pt x="1524025" y="46736"/>
                  </a:moveTo>
                  <a:lnTo>
                    <a:pt x="36055" y="45237"/>
                  </a:lnTo>
                  <a:lnTo>
                    <a:pt x="95072" y="10922"/>
                  </a:lnTo>
                  <a:lnTo>
                    <a:pt x="96100" y="6985"/>
                  </a:lnTo>
                  <a:lnTo>
                    <a:pt x="94335" y="4064"/>
                  </a:lnTo>
                  <a:lnTo>
                    <a:pt x="92570" y="1016"/>
                  </a:lnTo>
                  <a:lnTo>
                    <a:pt x="88684" y="0"/>
                  </a:lnTo>
                  <a:lnTo>
                    <a:pt x="0" y="51562"/>
                  </a:lnTo>
                  <a:lnTo>
                    <a:pt x="88569" y="103378"/>
                  </a:lnTo>
                  <a:lnTo>
                    <a:pt x="92468" y="102362"/>
                  </a:lnTo>
                  <a:lnTo>
                    <a:pt x="95999" y="96266"/>
                  </a:lnTo>
                  <a:lnTo>
                    <a:pt x="94983" y="92329"/>
                  </a:lnTo>
                  <a:lnTo>
                    <a:pt x="91960" y="90678"/>
                  </a:lnTo>
                  <a:lnTo>
                    <a:pt x="36017" y="57937"/>
                  </a:lnTo>
                  <a:lnTo>
                    <a:pt x="1524025" y="59436"/>
                  </a:lnTo>
                  <a:lnTo>
                    <a:pt x="1524025" y="46736"/>
                  </a:lnTo>
                  <a:close/>
                </a:path>
                <a:path w="5487035" h="104775">
                  <a:moveTo>
                    <a:pt x="5486425" y="53086"/>
                  </a:moveTo>
                  <a:lnTo>
                    <a:pt x="5400827" y="3175"/>
                  </a:lnTo>
                  <a:lnTo>
                    <a:pt x="5397906" y="1397"/>
                  </a:lnTo>
                  <a:lnTo>
                    <a:pt x="5393969" y="2413"/>
                  </a:lnTo>
                  <a:lnTo>
                    <a:pt x="5390413" y="8509"/>
                  </a:lnTo>
                  <a:lnTo>
                    <a:pt x="5391429" y="12319"/>
                  </a:lnTo>
                  <a:lnTo>
                    <a:pt x="5450243" y="46723"/>
                  </a:lnTo>
                  <a:lnTo>
                    <a:pt x="2667025" y="45212"/>
                  </a:lnTo>
                  <a:lnTo>
                    <a:pt x="2667025" y="57912"/>
                  </a:lnTo>
                  <a:lnTo>
                    <a:pt x="5450446" y="59423"/>
                  </a:lnTo>
                  <a:lnTo>
                    <a:pt x="5473852" y="59436"/>
                  </a:lnTo>
                  <a:lnTo>
                    <a:pt x="5450421" y="59436"/>
                  </a:lnTo>
                  <a:lnTo>
                    <a:pt x="5391429" y="93853"/>
                  </a:lnTo>
                  <a:lnTo>
                    <a:pt x="5390413" y="97663"/>
                  </a:lnTo>
                  <a:lnTo>
                    <a:pt x="5392191" y="100711"/>
                  </a:lnTo>
                  <a:lnTo>
                    <a:pt x="5393842" y="103759"/>
                  </a:lnTo>
                  <a:lnTo>
                    <a:pt x="5397779" y="104775"/>
                  </a:lnTo>
                  <a:lnTo>
                    <a:pt x="5475529" y="59436"/>
                  </a:lnTo>
                  <a:lnTo>
                    <a:pt x="5486425" y="53086"/>
                  </a:lnTo>
                  <a:close/>
                </a:path>
              </a:pathLst>
            </a:custGeom>
            <a:solidFill>
              <a:srgbClr val="497DBA"/>
            </a:solidFill>
          </p:spPr>
          <p:txBody>
            <a:bodyPr wrap="square" lIns="0" tIns="0" rIns="0" bIns="0" rtlCol="0"/>
            <a:lstStyle/>
            <a:p>
              <a:endParaRPr/>
            </a:p>
          </p:txBody>
        </p:sp>
      </p:grpSp>
      <p:sp>
        <p:nvSpPr>
          <p:cNvPr id="22" name="object 22"/>
          <p:cNvSpPr txBox="1"/>
          <p:nvPr/>
        </p:nvSpPr>
        <p:spPr>
          <a:xfrm>
            <a:off x="3976242" y="1092453"/>
            <a:ext cx="14922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Inclined</a:t>
            </a:r>
            <a:r>
              <a:rPr sz="1800" spc="-90" dirty="0">
                <a:latin typeface="Times New Roman"/>
                <a:cs typeface="Times New Roman"/>
              </a:rPr>
              <a:t> </a:t>
            </a:r>
            <a:r>
              <a:rPr sz="1800" dirty="0">
                <a:latin typeface="Times New Roman"/>
                <a:cs typeface="Times New Roman"/>
              </a:rPr>
              <a:t>surface</a:t>
            </a:r>
            <a:endParaRPr sz="1800">
              <a:latin typeface="Times New Roman"/>
              <a:cs typeface="Times New Roman"/>
            </a:endParaRPr>
          </a:p>
        </p:txBody>
      </p:sp>
      <p:grpSp>
        <p:nvGrpSpPr>
          <p:cNvPr id="23" name="object 23"/>
          <p:cNvGrpSpPr/>
          <p:nvPr/>
        </p:nvGrpSpPr>
        <p:grpSpPr>
          <a:xfrm>
            <a:off x="3200400" y="1367155"/>
            <a:ext cx="2971800" cy="2926080"/>
            <a:chOff x="3200400" y="1367155"/>
            <a:chExt cx="2971800" cy="2926080"/>
          </a:xfrm>
        </p:grpSpPr>
        <p:sp>
          <p:nvSpPr>
            <p:cNvPr id="24" name="object 24"/>
            <p:cNvSpPr/>
            <p:nvPr/>
          </p:nvSpPr>
          <p:spPr>
            <a:xfrm>
              <a:off x="3200400" y="1367154"/>
              <a:ext cx="2385060" cy="1223645"/>
            </a:xfrm>
            <a:custGeom>
              <a:avLst/>
              <a:gdLst/>
              <a:ahLst/>
              <a:cxnLst/>
              <a:rect l="l" t="t" r="r" b="b"/>
              <a:pathLst>
                <a:path w="2385060" h="1223645">
                  <a:moveTo>
                    <a:pt x="1223645" y="8890"/>
                  </a:moveTo>
                  <a:lnTo>
                    <a:pt x="1214755" y="0"/>
                  </a:lnTo>
                  <a:lnTo>
                    <a:pt x="20929" y="1193825"/>
                  </a:lnTo>
                  <a:lnTo>
                    <a:pt x="37465" y="1131062"/>
                  </a:lnTo>
                  <a:lnTo>
                    <a:pt x="38354" y="1127633"/>
                  </a:lnTo>
                  <a:lnTo>
                    <a:pt x="36322" y="1124204"/>
                  </a:lnTo>
                  <a:lnTo>
                    <a:pt x="29591" y="1122426"/>
                  </a:lnTo>
                  <a:lnTo>
                    <a:pt x="26035" y="1124458"/>
                  </a:lnTo>
                  <a:lnTo>
                    <a:pt x="0" y="1223645"/>
                  </a:lnTo>
                  <a:lnTo>
                    <a:pt x="16916" y="1219200"/>
                  </a:lnTo>
                  <a:lnTo>
                    <a:pt x="99187" y="1197610"/>
                  </a:lnTo>
                  <a:lnTo>
                    <a:pt x="101219" y="1194054"/>
                  </a:lnTo>
                  <a:lnTo>
                    <a:pt x="100317" y="1190625"/>
                  </a:lnTo>
                  <a:lnTo>
                    <a:pt x="99428" y="1187323"/>
                  </a:lnTo>
                  <a:lnTo>
                    <a:pt x="96012" y="1185291"/>
                  </a:lnTo>
                  <a:lnTo>
                    <a:pt x="29819" y="1202715"/>
                  </a:lnTo>
                  <a:lnTo>
                    <a:pt x="13335" y="1219200"/>
                  </a:lnTo>
                  <a:lnTo>
                    <a:pt x="16116" y="1216406"/>
                  </a:lnTo>
                  <a:lnTo>
                    <a:pt x="29819" y="1202715"/>
                  </a:lnTo>
                  <a:lnTo>
                    <a:pt x="1223645" y="8890"/>
                  </a:lnTo>
                  <a:close/>
                </a:path>
                <a:path w="2385060" h="1223645">
                  <a:moveTo>
                    <a:pt x="2384806" y="816991"/>
                  </a:moveTo>
                  <a:lnTo>
                    <a:pt x="2384044" y="804291"/>
                  </a:lnTo>
                  <a:lnTo>
                    <a:pt x="1940509" y="833729"/>
                  </a:lnTo>
                  <a:lnTo>
                    <a:pt x="1994154" y="797433"/>
                  </a:lnTo>
                  <a:lnTo>
                    <a:pt x="1989963" y="784987"/>
                  </a:lnTo>
                  <a:lnTo>
                    <a:pt x="1987042" y="786892"/>
                  </a:lnTo>
                  <a:lnTo>
                    <a:pt x="1905000" y="842391"/>
                  </a:lnTo>
                  <a:lnTo>
                    <a:pt x="1993646" y="886587"/>
                  </a:lnTo>
                  <a:lnTo>
                    <a:pt x="1996821" y="888111"/>
                  </a:lnTo>
                  <a:lnTo>
                    <a:pt x="2000631" y="886841"/>
                  </a:lnTo>
                  <a:lnTo>
                    <a:pt x="2002155" y="883666"/>
                  </a:lnTo>
                  <a:lnTo>
                    <a:pt x="2003806" y="880618"/>
                  </a:lnTo>
                  <a:lnTo>
                    <a:pt x="2002536" y="876808"/>
                  </a:lnTo>
                  <a:lnTo>
                    <a:pt x="1999361" y="875157"/>
                  </a:lnTo>
                  <a:lnTo>
                    <a:pt x="1944395" y="847852"/>
                  </a:lnTo>
                  <a:lnTo>
                    <a:pt x="1941283" y="846315"/>
                  </a:lnTo>
                  <a:lnTo>
                    <a:pt x="1917954" y="847852"/>
                  </a:lnTo>
                  <a:lnTo>
                    <a:pt x="1933321" y="846836"/>
                  </a:lnTo>
                  <a:lnTo>
                    <a:pt x="1941283" y="846315"/>
                  </a:lnTo>
                  <a:lnTo>
                    <a:pt x="2384806" y="816991"/>
                  </a:lnTo>
                  <a:close/>
                </a:path>
              </a:pathLst>
            </a:custGeom>
            <a:solidFill>
              <a:srgbClr val="497DBA"/>
            </a:solidFill>
          </p:spPr>
          <p:txBody>
            <a:bodyPr wrap="square" lIns="0" tIns="0" rIns="0" bIns="0" rtlCol="0"/>
            <a:lstStyle/>
            <a:p>
              <a:endParaRPr/>
            </a:p>
          </p:txBody>
        </p:sp>
        <p:pic>
          <p:nvPicPr>
            <p:cNvPr id="25" name="object 25"/>
            <p:cNvPicPr/>
            <p:nvPr/>
          </p:nvPicPr>
          <p:blipFill>
            <a:blip r:embed="rId4" cstate="print"/>
            <a:stretch>
              <a:fillRect/>
            </a:stretch>
          </p:blipFill>
          <p:spPr>
            <a:xfrm>
              <a:off x="6071616" y="4191000"/>
              <a:ext cx="100203" cy="102235"/>
            </a:xfrm>
            <a:prstGeom prst="rect">
              <a:avLst/>
            </a:prstGeom>
          </p:spPr>
        </p:pic>
      </p:grpSp>
      <p:sp>
        <p:nvSpPr>
          <p:cNvPr id="26" name="object 26"/>
          <p:cNvSpPr txBox="1"/>
          <p:nvPr/>
        </p:nvSpPr>
        <p:spPr>
          <a:xfrm>
            <a:off x="2060575" y="3891788"/>
            <a:ext cx="16700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S</a:t>
            </a:r>
            <a:endParaRPr sz="2000">
              <a:latin typeface="Times New Roman"/>
              <a:cs typeface="Times New Roman"/>
            </a:endParaRPr>
          </a:p>
        </p:txBody>
      </p:sp>
      <p:sp>
        <p:nvSpPr>
          <p:cNvPr id="27" name="object 27"/>
          <p:cNvSpPr txBox="1"/>
          <p:nvPr/>
        </p:nvSpPr>
        <p:spPr>
          <a:xfrm>
            <a:off x="383844" y="2462911"/>
            <a:ext cx="26606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W</a:t>
            </a:r>
            <a:endParaRPr sz="2000">
              <a:latin typeface="Times New Roman"/>
              <a:cs typeface="Times New Roman"/>
            </a:endParaRPr>
          </a:p>
        </p:txBody>
      </p:sp>
      <p:sp>
        <p:nvSpPr>
          <p:cNvPr id="28" name="object 28"/>
          <p:cNvSpPr txBox="1"/>
          <p:nvPr/>
        </p:nvSpPr>
        <p:spPr>
          <a:xfrm>
            <a:off x="2675001" y="2235834"/>
            <a:ext cx="239395" cy="774065"/>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p</a:t>
            </a:r>
            <a:endParaRPr sz="1800">
              <a:latin typeface="Times New Roman"/>
              <a:cs typeface="Times New Roman"/>
            </a:endParaRPr>
          </a:p>
          <a:p>
            <a:pPr marL="106045">
              <a:lnSpc>
                <a:spcPct val="100000"/>
              </a:lnSpc>
              <a:spcBef>
                <a:spcPts val="1510"/>
              </a:spcBef>
            </a:pPr>
            <a:r>
              <a:rPr sz="1850" spc="-75" dirty="0">
                <a:latin typeface="Symbol"/>
                <a:cs typeface="Symbol"/>
              </a:rPr>
              <a:t></a:t>
            </a:r>
            <a:endParaRPr sz="1850">
              <a:latin typeface="Symbol"/>
              <a:cs typeface="Symbol"/>
            </a:endParaRPr>
          </a:p>
        </p:txBody>
      </p:sp>
      <p:sp>
        <p:nvSpPr>
          <p:cNvPr id="29" name="object 29"/>
          <p:cNvSpPr txBox="1"/>
          <p:nvPr/>
        </p:nvSpPr>
        <p:spPr>
          <a:xfrm>
            <a:off x="151892" y="787653"/>
            <a:ext cx="7226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Nor</a:t>
            </a:r>
            <a:r>
              <a:rPr sz="1800" spc="-20" dirty="0">
                <a:latin typeface="Times New Roman"/>
                <a:cs typeface="Times New Roman"/>
              </a:rPr>
              <a:t>m</a:t>
            </a:r>
            <a:r>
              <a:rPr sz="1800" spc="-5" dirty="0">
                <a:latin typeface="Times New Roman"/>
                <a:cs typeface="Times New Roman"/>
              </a:rPr>
              <a:t>al</a:t>
            </a:r>
            <a:endParaRPr sz="1800">
              <a:latin typeface="Times New Roman"/>
              <a:cs typeface="Times New Roman"/>
            </a:endParaRPr>
          </a:p>
        </p:txBody>
      </p:sp>
      <p:sp>
        <p:nvSpPr>
          <p:cNvPr id="30" name="object 30"/>
          <p:cNvSpPr txBox="1"/>
          <p:nvPr/>
        </p:nvSpPr>
        <p:spPr>
          <a:xfrm>
            <a:off x="208279" y="1061973"/>
            <a:ext cx="922019"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to</a:t>
            </a:r>
            <a:r>
              <a:rPr sz="1800" spc="-75" dirty="0">
                <a:latin typeface="Times New Roman"/>
                <a:cs typeface="Times New Roman"/>
              </a:rPr>
              <a:t> </a:t>
            </a:r>
            <a:r>
              <a:rPr sz="1800" dirty="0">
                <a:latin typeface="Times New Roman"/>
                <a:cs typeface="Times New Roman"/>
              </a:rPr>
              <a:t>surface</a:t>
            </a:r>
            <a:endParaRPr sz="1800">
              <a:latin typeface="Times New Roman"/>
              <a:cs typeface="Times New Roman"/>
            </a:endParaRPr>
          </a:p>
        </p:txBody>
      </p:sp>
      <p:sp>
        <p:nvSpPr>
          <p:cNvPr id="31" name="object 31"/>
          <p:cNvSpPr txBox="1">
            <a:spLocks noGrp="1"/>
          </p:cNvSpPr>
          <p:nvPr>
            <p:ph type="title"/>
          </p:nvPr>
        </p:nvSpPr>
        <p:spPr>
          <a:xfrm>
            <a:off x="155244" y="119297"/>
            <a:ext cx="4947920" cy="749935"/>
          </a:xfrm>
          <a:prstGeom prst="rect">
            <a:avLst/>
          </a:prstGeom>
        </p:spPr>
        <p:txBody>
          <a:bodyPr vert="horz" wrap="square" lIns="0" tIns="69850" rIns="0" bIns="0" rtlCol="0">
            <a:spAutoFit/>
          </a:bodyPr>
          <a:lstStyle/>
          <a:p>
            <a:pPr marL="12700">
              <a:lnSpc>
                <a:spcPct val="100000"/>
              </a:lnSpc>
              <a:spcBef>
                <a:spcPts val="550"/>
              </a:spcBef>
            </a:pPr>
            <a:r>
              <a:rPr b="1" dirty="0">
                <a:latin typeface="Times New Roman"/>
                <a:cs typeface="Times New Roman"/>
              </a:rPr>
              <a:t>Fig:</a:t>
            </a:r>
            <a:r>
              <a:rPr b="1" spc="-20" dirty="0">
                <a:latin typeface="Times New Roman"/>
                <a:cs typeface="Times New Roman"/>
              </a:rPr>
              <a:t> </a:t>
            </a:r>
            <a:r>
              <a:rPr dirty="0"/>
              <a:t>Surface</a:t>
            </a:r>
            <a:r>
              <a:rPr spc="-40" dirty="0"/>
              <a:t> </a:t>
            </a:r>
            <a:r>
              <a:rPr spc="-5" dirty="0"/>
              <a:t>azimuth</a:t>
            </a:r>
            <a:r>
              <a:rPr dirty="0"/>
              <a:t> angle</a:t>
            </a:r>
            <a:r>
              <a:rPr spc="-30" dirty="0"/>
              <a:t> </a:t>
            </a:r>
            <a:r>
              <a:rPr dirty="0"/>
              <a:t>and</a:t>
            </a:r>
            <a:r>
              <a:rPr spc="-5" dirty="0"/>
              <a:t> </a:t>
            </a:r>
            <a:r>
              <a:rPr dirty="0"/>
              <a:t>slope</a:t>
            </a:r>
            <a:r>
              <a:rPr spc="-35" dirty="0"/>
              <a:t> </a:t>
            </a:r>
            <a:r>
              <a:rPr spc="-5" dirty="0"/>
              <a:t>(tilt</a:t>
            </a:r>
            <a:r>
              <a:rPr spc="-25" dirty="0"/>
              <a:t> </a:t>
            </a:r>
            <a:r>
              <a:rPr dirty="0"/>
              <a:t>angle)</a:t>
            </a:r>
          </a:p>
          <a:p>
            <a:pPr marR="1161415" algn="r">
              <a:lnSpc>
                <a:spcPct val="100000"/>
              </a:lnSpc>
              <a:spcBef>
                <a:spcPts val="450"/>
              </a:spcBef>
            </a:pPr>
            <a:r>
              <a:rPr dirty="0"/>
              <a:t>N</a:t>
            </a:r>
          </a:p>
        </p:txBody>
      </p:sp>
      <p:sp>
        <p:nvSpPr>
          <p:cNvPr id="32" name="object 32"/>
          <p:cNvSpPr txBox="1"/>
          <p:nvPr/>
        </p:nvSpPr>
        <p:spPr>
          <a:xfrm>
            <a:off x="6533388" y="1182624"/>
            <a:ext cx="2458720" cy="646430"/>
          </a:xfrm>
          <a:prstGeom prst="rect">
            <a:avLst/>
          </a:prstGeom>
          <a:solidFill>
            <a:srgbClr val="EDEBE0"/>
          </a:solidFill>
        </p:spPr>
        <p:txBody>
          <a:bodyPr vert="horz" wrap="square" lIns="0" tIns="38100" rIns="0" bIns="0" rtlCol="0">
            <a:spAutoFit/>
          </a:bodyPr>
          <a:lstStyle/>
          <a:p>
            <a:pPr marL="92075">
              <a:lnSpc>
                <a:spcPct val="100000"/>
              </a:lnSpc>
              <a:spcBef>
                <a:spcPts val="300"/>
              </a:spcBef>
            </a:pPr>
            <a:r>
              <a:rPr sz="1800" dirty="0">
                <a:latin typeface="Times New Roman"/>
                <a:cs typeface="Times New Roman"/>
              </a:rPr>
              <a:t>QP</a:t>
            </a:r>
            <a:r>
              <a:rPr sz="1800" spc="-90" dirty="0">
                <a:latin typeface="Times New Roman"/>
                <a:cs typeface="Times New Roman"/>
              </a:rPr>
              <a:t> </a:t>
            </a:r>
            <a:r>
              <a:rPr sz="1800" dirty="0">
                <a:latin typeface="Times New Roman"/>
                <a:cs typeface="Times New Roman"/>
              </a:rPr>
              <a:t>horizontal</a:t>
            </a:r>
            <a:r>
              <a:rPr sz="1800" spc="-50" dirty="0">
                <a:latin typeface="Times New Roman"/>
                <a:cs typeface="Times New Roman"/>
              </a:rPr>
              <a:t> </a:t>
            </a:r>
            <a:r>
              <a:rPr sz="1800" dirty="0">
                <a:latin typeface="Times New Roman"/>
                <a:cs typeface="Times New Roman"/>
              </a:rPr>
              <a:t>projection</a:t>
            </a:r>
            <a:endParaRPr sz="1800">
              <a:latin typeface="Times New Roman"/>
              <a:cs typeface="Times New Roman"/>
            </a:endParaRPr>
          </a:p>
          <a:p>
            <a:pPr marL="147955">
              <a:lnSpc>
                <a:spcPct val="100000"/>
              </a:lnSpc>
            </a:pPr>
            <a:r>
              <a:rPr sz="1800" dirty="0">
                <a:latin typeface="Times New Roman"/>
                <a:cs typeface="Times New Roman"/>
              </a:rPr>
              <a:t>of</a:t>
            </a:r>
            <a:r>
              <a:rPr sz="1800" spc="-15" dirty="0">
                <a:latin typeface="Times New Roman"/>
                <a:cs typeface="Times New Roman"/>
              </a:rPr>
              <a:t> </a:t>
            </a:r>
            <a:r>
              <a:rPr sz="1800" spc="-5" dirty="0">
                <a:latin typeface="Times New Roman"/>
                <a:cs typeface="Times New Roman"/>
              </a:rPr>
              <a:t>normal</a:t>
            </a:r>
            <a:r>
              <a:rPr sz="1800" spc="-15" dirty="0">
                <a:latin typeface="Times New Roman"/>
                <a:cs typeface="Times New Roman"/>
              </a:rPr>
              <a:t> </a:t>
            </a:r>
            <a:r>
              <a:rPr sz="1800" dirty="0">
                <a:latin typeface="Times New Roman"/>
                <a:cs typeface="Times New Roman"/>
              </a:rPr>
              <a:t>to</a:t>
            </a:r>
            <a:r>
              <a:rPr sz="1800" spc="-15" dirty="0">
                <a:latin typeface="Times New Roman"/>
                <a:cs typeface="Times New Roman"/>
              </a:rPr>
              <a:t> </a:t>
            </a:r>
            <a:r>
              <a:rPr sz="1800" dirty="0">
                <a:latin typeface="Times New Roman"/>
                <a:cs typeface="Times New Roman"/>
              </a:rPr>
              <a:t>surface</a:t>
            </a:r>
            <a:endParaRPr sz="1800">
              <a:latin typeface="Times New Roman"/>
              <a:cs typeface="Times New Roman"/>
            </a:endParaRPr>
          </a:p>
        </p:txBody>
      </p:sp>
      <p:sp>
        <p:nvSpPr>
          <p:cNvPr id="33" name="object 33"/>
          <p:cNvSpPr txBox="1"/>
          <p:nvPr/>
        </p:nvSpPr>
        <p:spPr>
          <a:xfrm>
            <a:off x="5664834" y="2018791"/>
            <a:ext cx="15557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Horizontal</a:t>
            </a:r>
            <a:r>
              <a:rPr sz="1800" spc="-90" dirty="0">
                <a:latin typeface="Times New Roman"/>
                <a:cs typeface="Times New Roman"/>
              </a:rPr>
              <a:t> </a:t>
            </a:r>
            <a:r>
              <a:rPr sz="1800" dirty="0">
                <a:latin typeface="Times New Roman"/>
                <a:cs typeface="Times New Roman"/>
              </a:rPr>
              <a:t>plane</a:t>
            </a:r>
            <a:endParaRPr sz="1800">
              <a:latin typeface="Times New Roman"/>
              <a:cs typeface="Times New Roman"/>
            </a:endParaRPr>
          </a:p>
        </p:txBody>
      </p:sp>
      <p:sp>
        <p:nvSpPr>
          <p:cNvPr id="34" name="object 34"/>
          <p:cNvSpPr txBox="1"/>
          <p:nvPr/>
        </p:nvSpPr>
        <p:spPr>
          <a:xfrm>
            <a:off x="5766113" y="4089930"/>
            <a:ext cx="241935" cy="314960"/>
          </a:xfrm>
          <a:prstGeom prst="rect">
            <a:avLst/>
          </a:prstGeom>
        </p:spPr>
        <p:txBody>
          <a:bodyPr vert="horz" wrap="square" lIns="0" tIns="12065" rIns="0" bIns="0" rtlCol="0">
            <a:spAutoFit/>
          </a:bodyPr>
          <a:lstStyle/>
          <a:p>
            <a:pPr marL="38100">
              <a:lnSpc>
                <a:spcPct val="100000"/>
              </a:lnSpc>
              <a:spcBef>
                <a:spcPts val="95"/>
              </a:spcBef>
            </a:pPr>
            <a:r>
              <a:rPr sz="1900" spc="5" dirty="0">
                <a:latin typeface="Symbol"/>
                <a:cs typeface="Symbol"/>
              </a:rPr>
              <a:t></a:t>
            </a:r>
            <a:r>
              <a:rPr sz="1575" i="1" spc="7" baseline="-23809" dirty="0">
                <a:latin typeface="Times New Roman"/>
                <a:cs typeface="Times New Roman"/>
              </a:rPr>
              <a:t>i</a:t>
            </a:r>
            <a:endParaRPr sz="1575" baseline="-23809">
              <a:latin typeface="Times New Roman"/>
              <a:cs typeface="Times New Roman"/>
            </a:endParaRPr>
          </a:p>
        </p:txBody>
      </p:sp>
      <p:grpSp>
        <p:nvGrpSpPr>
          <p:cNvPr id="35" name="object 35"/>
          <p:cNvGrpSpPr/>
          <p:nvPr/>
        </p:nvGrpSpPr>
        <p:grpSpPr>
          <a:xfrm>
            <a:off x="5181600" y="3652837"/>
            <a:ext cx="3357879" cy="2976880"/>
            <a:chOff x="5181600" y="3652837"/>
            <a:chExt cx="3357879" cy="2976880"/>
          </a:xfrm>
        </p:grpSpPr>
        <p:pic>
          <p:nvPicPr>
            <p:cNvPr id="36" name="object 36"/>
            <p:cNvPicPr/>
            <p:nvPr/>
          </p:nvPicPr>
          <p:blipFill>
            <a:blip r:embed="rId5" cstate="print"/>
            <a:stretch>
              <a:fillRect/>
            </a:stretch>
          </p:blipFill>
          <p:spPr>
            <a:xfrm>
              <a:off x="6553200" y="4267200"/>
              <a:ext cx="204216" cy="196596"/>
            </a:xfrm>
            <a:prstGeom prst="rect">
              <a:avLst/>
            </a:prstGeom>
          </p:spPr>
        </p:pic>
        <p:pic>
          <p:nvPicPr>
            <p:cNvPr id="37" name="object 37"/>
            <p:cNvPicPr/>
            <p:nvPr/>
          </p:nvPicPr>
          <p:blipFill>
            <a:blip r:embed="rId6" cstate="print"/>
            <a:stretch>
              <a:fillRect/>
            </a:stretch>
          </p:blipFill>
          <p:spPr>
            <a:xfrm>
              <a:off x="6705600" y="5285232"/>
              <a:ext cx="108203" cy="205740"/>
            </a:xfrm>
            <a:prstGeom prst="rect">
              <a:avLst/>
            </a:prstGeom>
          </p:spPr>
        </p:pic>
        <p:sp>
          <p:nvSpPr>
            <p:cNvPr id="38" name="object 38"/>
            <p:cNvSpPr/>
            <p:nvPr/>
          </p:nvSpPr>
          <p:spPr>
            <a:xfrm>
              <a:off x="6096761" y="4572761"/>
              <a:ext cx="1828800" cy="1828800"/>
            </a:xfrm>
            <a:custGeom>
              <a:avLst/>
              <a:gdLst/>
              <a:ahLst/>
              <a:cxnLst/>
              <a:rect l="l" t="t" r="r" b="b"/>
              <a:pathLst>
                <a:path w="1828800" h="1828800">
                  <a:moveTo>
                    <a:pt x="0" y="914400"/>
                  </a:moveTo>
                  <a:lnTo>
                    <a:pt x="1267" y="865842"/>
                  </a:lnTo>
                  <a:lnTo>
                    <a:pt x="5028" y="817944"/>
                  </a:lnTo>
                  <a:lnTo>
                    <a:pt x="11219" y="770768"/>
                  </a:lnTo>
                  <a:lnTo>
                    <a:pt x="19776" y="724379"/>
                  </a:lnTo>
                  <a:lnTo>
                    <a:pt x="30637" y="678839"/>
                  </a:lnTo>
                  <a:lnTo>
                    <a:pt x="43738" y="634211"/>
                  </a:lnTo>
                  <a:lnTo>
                    <a:pt x="59016" y="590559"/>
                  </a:lnTo>
                  <a:lnTo>
                    <a:pt x="76408" y="547945"/>
                  </a:lnTo>
                  <a:lnTo>
                    <a:pt x="95851" y="506434"/>
                  </a:lnTo>
                  <a:lnTo>
                    <a:pt x="117281" y="466088"/>
                  </a:lnTo>
                  <a:lnTo>
                    <a:pt x="140635" y="426971"/>
                  </a:lnTo>
                  <a:lnTo>
                    <a:pt x="165849" y="389146"/>
                  </a:lnTo>
                  <a:lnTo>
                    <a:pt x="192862" y="352675"/>
                  </a:lnTo>
                  <a:lnTo>
                    <a:pt x="221609" y="317623"/>
                  </a:lnTo>
                  <a:lnTo>
                    <a:pt x="252027" y="284053"/>
                  </a:lnTo>
                  <a:lnTo>
                    <a:pt x="284053" y="252027"/>
                  </a:lnTo>
                  <a:lnTo>
                    <a:pt x="317623" y="221609"/>
                  </a:lnTo>
                  <a:lnTo>
                    <a:pt x="352675" y="192862"/>
                  </a:lnTo>
                  <a:lnTo>
                    <a:pt x="389146" y="165849"/>
                  </a:lnTo>
                  <a:lnTo>
                    <a:pt x="426971" y="140635"/>
                  </a:lnTo>
                  <a:lnTo>
                    <a:pt x="466088" y="117281"/>
                  </a:lnTo>
                  <a:lnTo>
                    <a:pt x="506434" y="95851"/>
                  </a:lnTo>
                  <a:lnTo>
                    <a:pt x="547945" y="76408"/>
                  </a:lnTo>
                  <a:lnTo>
                    <a:pt x="590559" y="59016"/>
                  </a:lnTo>
                  <a:lnTo>
                    <a:pt x="634211" y="43738"/>
                  </a:lnTo>
                  <a:lnTo>
                    <a:pt x="678839" y="30637"/>
                  </a:lnTo>
                  <a:lnTo>
                    <a:pt x="724379" y="19776"/>
                  </a:lnTo>
                  <a:lnTo>
                    <a:pt x="770768" y="11219"/>
                  </a:lnTo>
                  <a:lnTo>
                    <a:pt x="817944" y="5028"/>
                  </a:lnTo>
                  <a:lnTo>
                    <a:pt x="865842" y="1267"/>
                  </a:lnTo>
                  <a:lnTo>
                    <a:pt x="914399" y="0"/>
                  </a:lnTo>
                  <a:lnTo>
                    <a:pt x="962957" y="1267"/>
                  </a:lnTo>
                  <a:lnTo>
                    <a:pt x="1010855" y="5028"/>
                  </a:lnTo>
                  <a:lnTo>
                    <a:pt x="1058031" y="11219"/>
                  </a:lnTo>
                  <a:lnTo>
                    <a:pt x="1104420" y="19776"/>
                  </a:lnTo>
                  <a:lnTo>
                    <a:pt x="1149960" y="30637"/>
                  </a:lnTo>
                  <a:lnTo>
                    <a:pt x="1194588" y="43738"/>
                  </a:lnTo>
                  <a:lnTo>
                    <a:pt x="1238240" y="59016"/>
                  </a:lnTo>
                  <a:lnTo>
                    <a:pt x="1280854" y="76408"/>
                  </a:lnTo>
                  <a:lnTo>
                    <a:pt x="1322365" y="95851"/>
                  </a:lnTo>
                  <a:lnTo>
                    <a:pt x="1362711" y="117281"/>
                  </a:lnTo>
                  <a:lnTo>
                    <a:pt x="1401828" y="140635"/>
                  </a:lnTo>
                  <a:lnTo>
                    <a:pt x="1439653" y="165849"/>
                  </a:lnTo>
                  <a:lnTo>
                    <a:pt x="1476124" y="192862"/>
                  </a:lnTo>
                  <a:lnTo>
                    <a:pt x="1511176" y="221609"/>
                  </a:lnTo>
                  <a:lnTo>
                    <a:pt x="1544746" y="252027"/>
                  </a:lnTo>
                  <a:lnTo>
                    <a:pt x="1576772" y="284053"/>
                  </a:lnTo>
                  <a:lnTo>
                    <a:pt x="1607190" y="317623"/>
                  </a:lnTo>
                  <a:lnTo>
                    <a:pt x="1635937" y="352675"/>
                  </a:lnTo>
                  <a:lnTo>
                    <a:pt x="1662950" y="389146"/>
                  </a:lnTo>
                  <a:lnTo>
                    <a:pt x="1688164" y="426971"/>
                  </a:lnTo>
                  <a:lnTo>
                    <a:pt x="1711518" y="466088"/>
                  </a:lnTo>
                  <a:lnTo>
                    <a:pt x="1732948" y="506434"/>
                  </a:lnTo>
                  <a:lnTo>
                    <a:pt x="1752391" y="547945"/>
                  </a:lnTo>
                  <a:lnTo>
                    <a:pt x="1769783" y="590559"/>
                  </a:lnTo>
                  <a:lnTo>
                    <a:pt x="1785061" y="634211"/>
                  </a:lnTo>
                  <a:lnTo>
                    <a:pt x="1798162" y="678839"/>
                  </a:lnTo>
                  <a:lnTo>
                    <a:pt x="1809023" y="724379"/>
                  </a:lnTo>
                  <a:lnTo>
                    <a:pt x="1817580" y="770768"/>
                  </a:lnTo>
                  <a:lnTo>
                    <a:pt x="1823771" y="817944"/>
                  </a:lnTo>
                  <a:lnTo>
                    <a:pt x="1827532" y="865842"/>
                  </a:lnTo>
                  <a:lnTo>
                    <a:pt x="1828799" y="914400"/>
                  </a:lnTo>
                  <a:lnTo>
                    <a:pt x="1827532" y="962962"/>
                  </a:lnTo>
                  <a:lnTo>
                    <a:pt x="1823771" y="1010864"/>
                  </a:lnTo>
                  <a:lnTo>
                    <a:pt x="1817580" y="1058043"/>
                  </a:lnTo>
                  <a:lnTo>
                    <a:pt x="1809023" y="1104435"/>
                  </a:lnTo>
                  <a:lnTo>
                    <a:pt x="1798162" y="1149978"/>
                  </a:lnTo>
                  <a:lnTo>
                    <a:pt x="1785061" y="1194607"/>
                  </a:lnTo>
                  <a:lnTo>
                    <a:pt x="1769783" y="1238261"/>
                  </a:lnTo>
                  <a:lnTo>
                    <a:pt x="1752391" y="1280875"/>
                  </a:lnTo>
                  <a:lnTo>
                    <a:pt x="1732948" y="1322387"/>
                  </a:lnTo>
                  <a:lnTo>
                    <a:pt x="1711518" y="1362733"/>
                  </a:lnTo>
                  <a:lnTo>
                    <a:pt x="1688164" y="1401850"/>
                  </a:lnTo>
                  <a:lnTo>
                    <a:pt x="1662950" y="1439675"/>
                  </a:lnTo>
                  <a:lnTo>
                    <a:pt x="1635937" y="1476145"/>
                  </a:lnTo>
                  <a:lnTo>
                    <a:pt x="1607190" y="1511197"/>
                  </a:lnTo>
                  <a:lnTo>
                    <a:pt x="1576772" y="1544766"/>
                  </a:lnTo>
                  <a:lnTo>
                    <a:pt x="1544746" y="1576791"/>
                  </a:lnTo>
                  <a:lnTo>
                    <a:pt x="1511176" y="1607207"/>
                  </a:lnTo>
                  <a:lnTo>
                    <a:pt x="1476124" y="1635953"/>
                  </a:lnTo>
                  <a:lnTo>
                    <a:pt x="1439653" y="1662964"/>
                  </a:lnTo>
                  <a:lnTo>
                    <a:pt x="1401828" y="1688177"/>
                  </a:lnTo>
                  <a:lnTo>
                    <a:pt x="1362711" y="1711529"/>
                  </a:lnTo>
                  <a:lnTo>
                    <a:pt x="1322365" y="1732957"/>
                  </a:lnTo>
                  <a:lnTo>
                    <a:pt x="1280854" y="1752398"/>
                  </a:lnTo>
                  <a:lnTo>
                    <a:pt x="1238240" y="1769789"/>
                  </a:lnTo>
                  <a:lnTo>
                    <a:pt x="1194588" y="1785065"/>
                  </a:lnTo>
                  <a:lnTo>
                    <a:pt x="1149960" y="1798165"/>
                  </a:lnTo>
                  <a:lnTo>
                    <a:pt x="1104420" y="1809025"/>
                  </a:lnTo>
                  <a:lnTo>
                    <a:pt x="1058031" y="1817582"/>
                  </a:lnTo>
                  <a:lnTo>
                    <a:pt x="1010855" y="1823772"/>
                  </a:lnTo>
                  <a:lnTo>
                    <a:pt x="962957" y="1827532"/>
                  </a:lnTo>
                  <a:lnTo>
                    <a:pt x="914399" y="1828800"/>
                  </a:lnTo>
                  <a:lnTo>
                    <a:pt x="865842" y="1827532"/>
                  </a:lnTo>
                  <a:lnTo>
                    <a:pt x="817944" y="1823772"/>
                  </a:lnTo>
                  <a:lnTo>
                    <a:pt x="770768" y="1817582"/>
                  </a:lnTo>
                  <a:lnTo>
                    <a:pt x="724379" y="1809025"/>
                  </a:lnTo>
                  <a:lnTo>
                    <a:pt x="678839" y="1798165"/>
                  </a:lnTo>
                  <a:lnTo>
                    <a:pt x="634211" y="1785065"/>
                  </a:lnTo>
                  <a:lnTo>
                    <a:pt x="590559" y="1769789"/>
                  </a:lnTo>
                  <a:lnTo>
                    <a:pt x="547945" y="1752398"/>
                  </a:lnTo>
                  <a:lnTo>
                    <a:pt x="506434" y="1732957"/>
                  </a:lnTo>
                  <a:lnTo>
                    <a:pt x="466088" y="1711529"/>
                  </a:lnTo>
                  <a:lnTo>
                    <a:pt x="426971" y="1688177"/>
                  </a:lnTo>
                  <a:lnTo>
                    <a:pt x="389146" y="1662964"/>
                  </a:lnTo>
                  <a:lnTo>
                    <a:pt x="352675" y="1635953"/>
                  </a:lnTo>
                  <a:lnTo>
                    <a:pt x="317623" y="1607207"/>
                  </a:lnTo>
                  <a:lnTo>
                    <a:pt x="284053" y="1576791"/>
                  </a:lnTo>
                  <a:lnTo>
                    <a:pt x="252027" y="1544766"/>
                  </a:lnTo>
                  <a:lnTo>
                    <a:pt x="221609" y="1511197"/>
                  </a:lnTo>
                  <a:lnTo>
                    <a:pt x="192862" y="1476145"/>
                  </a:lnTo>
                  <a:lnTo>
                    <a:pt x="165849" y="1439675"/>
                  </a:lnTo>
                  <a:lnTo>
                    <a:pt x="140635" y="1401850"/>
                  </a:lnTo>
                  <a:lnTo>
                    <a:pt x="117281" y="1362733"/>
                  </a:lnTo>
                  <a:lnTo>
                    <a:pt x="95851" y="1322387"/>
                  </a:lnTo>
                  <a:lnTo>
                    <a:pt x="76408" y="1280875"/>
                  </a:lnTo>
                  <a:lnTo>
                    <a:pt x="59016" y="1238261"/>
                  </a:lnTo>
                  <a:lnTo>
                    <a:pt x="43738" y="1194607"/>
                  </a:lnTo>
                  <a:lnTo>
                    <a:pt x="30637" y="1149978"/>
                  </a:lnTo>
                  <a:lnTo>
                    <a:pt x="19776" y="1104435"/>
                  </a:lnTo>
                  <a:lnTo>
                    <a:pt x="11219" y="1058043"/>
                  </a:lnTo>
                  <a:lnTo>
                    <a:pt x="5028" y="1010864"/>
                  </a:lnTo>
                  <a:lnTo>
                    <a:pt x="1267" y="962962"/>
                  </a:lnTo>
                  <a:lnTo>
                    <a:pt x="0" y="914400"/>
                  </a:lnTo>
                  <a:close/>
                </a:path>
              </a:pathLst>
            </a:custGeom>
            <a:ln w="25908">
              <a:solidFill>
                <a:srgbClr val="385D89"/>
              </a:solidFill>
            </a:ln>
          </p:spPr>
          <p:txBody>
            <a:bodyPr wrap="square" lIns="0" tIns="0" rIns="0" bIns="0" rtlCol="0"/>
            <a:lstStyle/>
            <a:p>
              <a:endParaRPr/>
            </a:p>
          </p:txBody>
        </p:sp>
        <p:sp>
          <p:nvSpPr>
            <p:cNvPr id="39" name="object 39"/>
            <p:cNvSpPr/>
            <p:nvPr/>
          </p:nvSpPr>
          <p:spPr>
            <a:xfrm>
              <a:off x="5943600" y="5486400"/>
              <a:ext cx="2590800" cy="1905"/>
            </a:xfrm>
            <a:custGeom>
              <a:avLst/>
              <a:gdLst/>
              <a:ahLst/>
              <a:cxnLst/>
              <a:rect l="l" t="t" r="r" b="b"/>
              <a:pathLst>
                <a:path w="2590800" h="1904">
                  <a:moveTo>
                    <a:pt x="0" y="0"/>
                  </a:moveTo>
                  <a:lnTo>
                    <a:pt x="2590800" y="1650"/>
                  </a:lnTo>
                </a:path>
              </a:pathLst>
            </a:custGeom>
            <a:ln w="9143">
              <a:solidFill>
                <a:srgbClr val="497DBA"/>
              </a:solidFill>
            </a:ln>
          </p:spPr>
          <p:txBody>
            <a:bodyPr wrap="square" lIns="0" tIns="0" rIns="0" bIns="0" rtlCol="0"/>
            <a:lstStyle/>
            <a:p>
              <a:endParaRPr/>
            </a:p>
          </p:txBody>
        </p:sp>
        <p:sp>
          <p:nvSpPr>
            <p:cNvPr id="40" name="object 40"/>
            <p:cNvSpPr/>
            <p:nvPr/>
          </p:nvSpPr>
          <p:spPr>
            <a:xfrm>
              <a:off x="6958755" y="4343400"/>
              <a:ext cx="105410" cy="2286635"/>
            </a:xfrm>
            <a:custGeom>
              <a:avLst/>
              <a:gdLst/>
              <a:ahLst/>
              <a:cxnLst/>
              <a:rect l="l" t="t" r="r" b="b"/>
              <a:pathLst>
                <a:path w="105409" h="2286634">
                  <a:moveTo>
                    <a:pt x="59518" y="63373"/>
                  </a:moveTo>
                  <a:lnTo>
                    <a:pt x="46818" y="63373"/>
                  </a:lnTo>
                  <a:lnTo>
                    <a:pt x="46818" y="101473"/>
                  </a:lnTo>
                  <a:lnTo>
                    <a:pt x="59518" y="101473"/>
                  </a:lnTo>
                  <a:lnTo>
                    <a:pt x="59518" y="63373"/>
                  </a:lnTo>
                  <a:close/>
                </a:path>
                <a:path w="105409" h="2286634">
                  <a:moveTo>
                    <a:pt x="53295" y="0"/>
                  </a:moveTo>
                  <a:lnTo>
                    <a:pt x="3257" y="85598"/>
                  </a:lnTo>
                  <a:lnTo>
                    <a:pt x="1479" y="88518"/>
                  </a:lnTo>
                  <a:lnTo>
                    <a:pt x="2495" y="92456"/>
                  </a:lnTo>
                  <a:lnTo>
                    <a:pt x="8591" y="96012"/>
                  </a:lnTo>
                  <a:lnTo>
                    <a:pt x="12401" y="94995"/>
                  </a:lnTo>
                  <a:lnTo>
                    <a:pt x="46818" y="36157"/>
                  </a:lnTo>
                  <a:lnTo>
                    <a:pt x="46818" y="12573"/>
                  </a:lnTo>
                  <a:lnTo>
                    <a:pt x="60608" y="12573"/>
                  </a:lnTo>
                  <a:lnTo>
                    <a:pt x="53295" y="0"/>
                  </a:lnTo>
                  <a:close/>
                </a:path>
                <a:path w="105409" h="2286634">
                  <a:moveTo>
                    <a:pt x="60608" y="12573"/>
                  </a:moveTo>
                  <a:lnTo>
                    <a:pt x="59518" y="12573"/>
                  </a:lnTo>
                  <a:lnTo>
                    <a:pt x="59612" y="36157"/>
                  </a:lnTo>
                  <a:lnTo>
                    <a:pt x="93935" y="94995"/>
                  </a:lnTo>
                  <a:lnTo>
                    <a:pt x="97745" y="96012"/>
                  </a:lnTo>
                  <a:lnTo>
                    <a:pt x="100793" y="94233"/>
                  </a:lnTo>
                  <a:lnTo>
                    <a:pt x="103841" y="92582"/>
                  </a:lnTo>
                  <a:lnTo>
                    <a:pt x="104857" y="88645"/>
                  </a:lnTo>
                  <a:lnTo>
                    <a:pt x="60608" y="12573"/>
                  </a:lnTo>
                  <a:close/>
                </a:path>
                <a:path w="105409" h="2286634">
                  <a:moveTo>
                    <a:pt x="53224" y="25205"/>
                  </a:moveTo>
                  <a:lnTo>
                    <a:pt x="46913" y="35995"/>
                  </a:lnTo>
                  <a:lnTo>
                    <a:pt x="46818" y="50673"/>
                  </a:lnTo>
                  <a:lnTo>
                    <a:pt x="59518" y="50673"/>
                  </a:lnTo>
                  <a:lnTo>
                    <a:pt x="59518" y="35995"/>
                  </a:lnTo>
                  <a:lnTo>
                    <a:pt x="53224" y="25205"/>
                  </a:lnTo>
                  <a:close/>
                </a:path>
                <a:path w="105409" h="2286634">
                  <a:moveTo>
                    <a:pt x="59518" y="12573"/>
                  </a:moveTo>
                  <a:lnTo>
                    <a:pt x="46818" y="12573"/>
                  </a:lnTo>
                  <a:lnTo>
                    <a:pt x="46818" y="36157"/>
                  </a:lnTo>
                  <a:lnTo>
                    <a:pt x="53224" y="25205"/>
                  </a:lnTo>
                  <a:lnTo>
                    <a:pt x="47707" y="15748"/>
                  </a:lnTo>
                  <a:lnTo>
                    <a:pt x="59518" y="15748"/>
                  </a:lnTo>
                  <a:lnTo>
                    <a:pt x="59518" y="12573"/>
                  </a:lnTo>
                  <a:close/>
                </a:path>
                <a:path w="105409" h="2286634">
                  <a:moveTo>
                    <a:pt x="59518" y="15748"/>
                  </a:moveTo>
                  <a:lnTo>
                    <a:pt x="58756" y="15748"/>
                  </a:lnTo>
                  <a:lnTo>
                    <a:pt x="53224" y="25205"/>
                  </a:lnTo>
                  <a:lnTo>
                    <a:pt x="59518" y="35995"/>
                  </a:lnTo>
                  <a:lnTo>
                    <a:pt x="59518" y="15748"/>
                  </a:lnTo>
                  <a:close/>
                </a:path>
                <a:path w="105409" h="2286634">
                  <a:moveTo>
                    <a:pt x="58756" y="15748"/>
                  </a:moveTo>
                  <a:lnTo>
                    <a:pt x="47707" y="15748"/>
                  </a:lnTo>
                  <a:lnTo>
                    <a:pt x="53224" y="25205"/>
                  </a:lnTo>
                  <a:lnTo>
                    <a:pt x="58756" y="15748"/>
                  </a:lnTo>
                  <a:close/>
                </a:path>
                <a:path w="105409" h="2286634">
                  <a:moveTo>
                    <a:pt x="59518" y="114173"/>
                  </a:moveTo>
                  <a:lnTo>
                    <a:pt x="46818" y="114173"/>
                  </a:lnTo>
                  <a:lnTo>
                    <a:pt x="46818" y="152273"/>
                  </a:lnTo>
                  <a:lnTo>
                    <a:pt x="59518" y="152273"/>
                  </a:lnTo>
                  <a:lnTo>
                    <a:pt x="59518" y="114173"/>
                  </a:lnTo>
                  <a:close/>
                </a:path>
                <a:path w="105409" h="2286634">
                  <a:moveTo>
                    <a:pt x="59518" y="164973"/>
                  </a:moveTo>
                  <a:lnTo>
                    <a:pt x="46818" y="164973"/>
                  </a:lnTo>
                  <a:lnTo>
                    <a:pt x="46691" y="203073"/>
                  </a:lnTo>
                  <a:lnTo>
                    <a:pt x="59391" y="203073"/>
                  </a:lnTo>
                  <a:lnTo>
                    <a:pt x="59518" y="164973"/>
                  </a:lnTo>
                  <a:close/>
                </a:path>
                <a:path w="105409" h="2286634">
                  <a:moveTo>
                    <a:pt x="59391" y="215773"/>
                  </a:moveTo>
                  <a:lnTo>
                    <a:pt x="46691" y="215773"/>
                  </a:lnTo>
                  <a:lnTo>
                    <a:pt x="46691" y="253873"/>
                  </a:lnTo>
                  <a:lnTo>
                    <a:pt x="59391" y="253873"/>
                  </a:lnTo>
                  <a:lnTo>
                    <a:pt x="59391" y="215773"/>
                  </a:lnTo>
                  <a:close/>
                </a:path>
                <a:path w="105409" h="2286634">
                  <a:moveTo>
                    <a:pt x="59391" y="266573"/>
                  </a:moveTo>
                  <a:lnTo>
                    <a:pt x="46691" y="266573"/>
                  </a:lnTo>
                  <a:lnTo>
                    <a:pt x="46691" y="304673"/>
                  </a:lnTo>
                  <a:lnTo>
                    <a:pt x="59391" y="304673"/>
                  </a:lnTo>
                  <a:lnTo>
                    <a:pt x="59391" y="266573"/>
                  </a:lnTo>
                  <a:close/>
                </a:path>
                <a:path w="105409" h="2286634">
                  <a:moveTo>
                    <a:pt x="59391" y="317373"/>
                  </a:moveTo>
                  <a:lnTo>
                    <a:pt x="46691" y="317373"/>
                  </a:lnTo>
                  <a:lnTo>
                    <a:pt x="46691" y="355473"/>
                  </a:lnTo>
                  <a:lnTo>
                    <a:pt x="59391" y="355473"/>
                  </a:lnTo>
                  <a:lnTo>
                    <a:pt x="59391" y="317373"/>
                  </a:lnTo>
                  <a:close/>
                </a:path>
                <a:path w="105409" h="2286634">
                  <a:moveTo>
                    <a:pt x="59264" y="368173"/>
                  </a:moveTo>
                  <a:lnTo>
                    <a:pt x="46564" y="368173"/>
                  </a:lnTo>
                  <a:lnTo>
                    <a:pt x="46564" y="406273"/>
                  </a:lnTo>
                  <a:lnTo>
                    <a:pt x="59264" y="406273"/>
                  </a:lnTo>
                  <a:lnTo>
                    <a:pt x="59264" y="368173"/>
                  </a:lnTo>
                  <a:close/>
                </a:path>
                <a:path w="105409" h="2286634">
                  <a:moveTo>
                    <a:pt x="59264" y="418973"/>
                  </a:moveTo>
                  <a:lnTo>
                    <a:pt x="46564" y="418973"/>
                  </a:lnTo>
                  <a:lnTo>
                    <a:pt x="46564" y="457073"/>
                  </a:lnTo>
                  <a:lnTo>
                    <a:pt x="59264" y="457073"/>
                  </a:lnTo>
                  <a:lnTo>
                    <a:pt x="59264" y="418973"/>
                  </a:lnTo>
                  <a:close/>
                </a:path>
                <a:path w="105409" h="2286634">
                  <a:moveTo>
                    <a:pt x="59264" y="469773"/>
                  </a:moveTo>
                  <a:lnTo>
                    <a:pt x="46564" y="469773"/>
                  </a:lnTo>
                  <a:lnTo>
                    <a:pt x="46564" y="507873"/>
                  </a:lnTo>
                  <a:lnTo>
                    <a:pt x="59264" y="507873"/>
                  </a:lnTo>
                  <a:lnTo>
                    <a:pt x="59264" y="469773"/>
                  </a:lnTo>
                  <a:close/>
                </a:path>
                <a:path w="105409" h="2286634">
                  <a:moveTo>
                    <a:pt x="59264" y="520573"/>
                  </a:moveTo>
                  <a:lnTo>
                    <a:pt x="46564" y="520573"/>
                  </a:lnTo>
                  <a:lnTo>
                    <a:pt x="46437" y="558673"/>
                  </a:lnTo>
                  <a:lnTo>
                    <a:pt x="59137" y="558673"/>
                  </a:lnTo>
                  <a:lnTo>
                    <a:pt x="59264" y="520573"/>
                  </a:lnTo>
                  <a:close/>
                </a:path>
                <a:path w="105409" h="2286634">
                  <a:moveTo>
                    <a:pt x="59137" y="571373"/>
                  </a:moveTo>
                  <a:lnTo>
                    <a:pt x="46437" y="571373"/>
                  </a:lnTo>
                  <a:lnTo>
                    <a:pt x="46437" y="609473"/>
                  </a:lnTo>
                  <a:lnTo>
                    <a:pt x="59137" y="609473"/>
                  </a:lnTo>
                  <a:lnTo>
                    <a:pt x="59137" y="571373"/>
                  </a:lnTo>
                  <a:close/>
                </a:path>
                <a:path w="105409" h="2286634">
                  <a:moveTo>
                    <a:pt x="59137" y="622173"/>
                  </a:moveTo>
                  <a:lnTo>
                    <a:pt x="46437" y="622173"/>
                  </a:lnTo>
                  <a:lnTo>
                    <a:pt x="46437" y="660273"/>
                  </a:lnTo>
                  <a:lnTo>
                    <a:pt x="59137" y="660273"/>
                  </a:lnTo>
                  <a:lnTo>
                    <a:pt x="59137" y="622173"/>
                  </a:lnTo>
                  <a:close/>
                </a:path>
                <a:path w="105409" h="2286634">
                  <a:moveTo>
                    <a:pt x="59137" y="672973"/>
                  </a:moveTo>
                  <a:lnTo>
                    <a:pt x="46437" y="672973"/>
                  </a:lnTo>
                  <a:lnTo>
                    <a:pt x="46437" y="711073"/>
                  </a:lnTo>
                  <a:lnTo>
                    <a:pt x="59137" y="711073"/>
                  </a:lnTo>
                  <a:lnTo>
                    <a:pt x="59137" y="672973"/>
                  </a:lnTo>
                  <a:close/>
                </a:path>
                <a:path w="105409" h="2286634">
                  <a:moveTo>
                    <a:pt x="59137" y="723773"/>
                  </a:moveTo>
                  <a:lnTo>
                    <a:pt x="46437" y="723773"/>
                  </a:lnTo>
                  <a:lnTo>
                    <a:pt x="46310" y="761873"/>
                  </a:lnTo>
                  <a:lnTo>
                    <a:pt x="59010" y="761873"/>
                  </a:lnTo>
                  <a:lnTo>
                    <a:pt x="59137" y="723773"/>
                  </a:lnTo>
                  <a:close/>
                </a:path>
                <a:path w="105409" h="2286634">
                  <a:moveTo>
                    <a:pt x="59010" y="774573"/>
                  </a:moveTo>
                  <a:lnTo>
                    <a:pt x="46310" y="774573"/>
                  </a:lnTo>
                  <a:lnTo>
                    <a:pt x="46310" y="812673"/>
                  </a:lnTo>
                  <a:lnTo>
                    <a:pt x="59010" y="812673"/>
                  </a:lnTo>
                  <a:lnTo>
                    <a:pt x="59010" y="774573"/>
                  </a:lnTo>
                  <a:close/>
                </a:path>
                <a:path w="105409" h="2286634">
                  <a:moveTo>
                    <a:pt x="59010" y="825373"/>
                  </a:moveTo>
                  <a:lnTo>
                    <a:pt x="46310" y="825373"/>
                  </a:lnTo>
                  <a:lnTo>
                    <a:pt x="46310" y="863473"/>
                  </a:lnTo>
                  <a:lnTo>
                    <a:pt x="59010" y="863473"/>
                  </a:lnTo>
                  <a:lnTo>
                    <a:pt x="59010" y="825373"/>
                  </a:lnTo>
                  <a:close/>
                </a:path>
                <a:path w="105409" h="2286634">
                  <a:moveTo>
                    <a:pt x="59010" y="876173"/>
                  </a:moveTo>
                  <a:lnTo>
                    <a:pt x="46310" y="876173"/>
                  </a:lnTo>
                  <a:lnTo>
                    <a:pt x="46310" y="914272"/>
                  </a:lnTo>
                  <a:lnTo>
                    <a:pt x="59010" y="914272"/>
                  </a:lnTo>
                  <a:lnTo>
                    <a:pt x="59010" y="876173"/>
                  </a:lnTo>
                  <a:close/>
                </a:path>
                <a:path w="105409" h="2286634">
                  <a:moveTo>
                    <a:pt x="58883" y="926972"/>
                  </a:moveTo>
                  <a:lnTo>
                    <a:pt x="46183" y="926972"/>
                  </a:lnTo>
                  <a:lnTo>
                    <a:pt x="46183" y="965072"/>
                  </a:lnTo>
                  <a:lnTo>
                    <a:pt x="58883" y="965072"/>
                  </a:lnTo>
                  <a:lnTo>
                    <a:pt x="58883" y="926972"/>
                  </a:lnTo>
                  <a:close/>
                </a:path>
                <a:path w="105409" h="2286634">
                  <a:moveTo>
                    <a:pt x="58883" y="977772"/>
                  </a:moveTo>
                  <a:lnTo>
                    <a:pt x="46183" y="977772"/>
                  </a:lnTo>
                  <a:lnTo>
                    <a:pt x="46183" y="1015872"/>
                  </a:lnTo>
                  <a:lnTo>
                    <a:pt x="58883" y="1015872"/>
                  </a:lnTo>
                  <a:lnTo>
                    <a:pt x="58883" y="977772"/>
                  </a:lnTo>
                  <a:close/>
                </a:path>
                <a:path w="105409" h="2286634">
                  <a:moveTo>
                    <a:pt x="58883" y="1028572"/>
                  </a:moveTo>
                  <a:lnTo>
                    <a:pt x="46183" y="1028572"/>
                  </a:lnTo>
                  <a:lnTo>
                    <a:pt x="46183" y="1066673"/>
                  </a:lnTo>
                  <a:lnTo>
                    <a:pt x="58883" y="1066673"/>
                  </a:lnTo>
                  <a:lnTo>
                    <a:pt x="58883" y="1028572"/>
                  </a:lnTo>
                  <a:close/>
                </a:path>
                <a:path w="105409" h="2286634">
                  <a:moveTo>
                    <a:pt x="58883" y="1079373"/>
                  </a:moveTo>
                  <a:lnTo>
                    <a:pt x="46183" y="1079373"/>
                  </a:lnTo>
                  <a:lnTo>
                    <a:pt x="46056" y="1117473"/>
                  </a:lnTo>
                  <a:lnTo>
                    <a:pt x="58756" y="1117473"/>
                  </a:lnTo>
                  <a:lnTo>
                    <a:pt x="58883" y="1079373"/>
                  </a:lnTo>
                  <a:close/>
                </a:path>
                <a:path w="105409" h="2286634">
                  <a:moveTo>
                    <a:pt x="58756" y="1130173"/>
                  </a:moveTo>
                  <a:lnTo>
                    <a:pt x="46056" y="1130173"/>
                  </a:lnTo>
                  <a:lnTo>
                    <a:pt x="46056" y="1168273"/>
                  </a:lnTo>
                  <a:lnTo>
                    <a:pt x="58756" y="1168273"/>
                  </a:lnTo>
                  <a:lnTo>
                    <a:pt x="58756" y="1130173"/>
                  </a:lnTo>
                  <a:close/>
                </a:path>
                <a:path w="105409" h="2286634">
                  <a:moveTo>
                    <a:pt x="58756" y="1180973"/>
                  </a:moveTo>
                  <a:lnTo>
                    <a:pt x="46056" y="1180973"/>
                  </a:lnTo>
                  <a:lnTo>
                    <a:pt x="46056" y="1219073"/>
                  </a:lnTo>
                  <a:lnTo>
                    <a:pt x="58756" y="1219073"/>
                  </a:lnTo>
                  <a:lnTo>
                    <a:pt x="58756" y="1180973"/>
                  </a:lnTo>
                  <a:close/>
                </a:path>
                <a:path w="105409" h="2286634">
                  <a:moveTo>
                    <a:pt x="58756" y="1231773"/>
                  </a:moveTo>
                  <a:lnTo>
                    <a:pt x="46056" y="1231773"/>
                  </a:lnTo>
                  <a:lnTo>
                    <a:pt x="46056" y="1269885"/>
                  </a:lnTo>
                  <a:lnTo>
                    <a:pt x="58756" y="1269898"/>
                  </a:lnTo>
                  <a:lnTo>
                    <a:pt x="58756" y="1231773"/>
                  </a:lnTo>
                  <a:close/>
                </a:path>
                <a:path w="105409" h="2286634">
                  <a:moveTo>
                    <a:pt x="45929" y="1282585"/>
                  </a:moveTo>
                  <a:lnTo>
                    <a:pt x="45929" y="1320685"/>
                  </a:lnTo>
                  <a:lnTo>
                    <a:pt x="58629" y="1320698"/>
                  </a:lnTo>
                  <a:lnTo>
                    <a:pt x="58629" y="1282598"/>
                  </a:lnTo>
                  <a:lnTo>
                    <a:pt x="45929" y="1282585"/>
                  </a:lnTo>
                  <a:close/>
                </a:path>
                <a:path w="105409" h="2286634">
                  <a:moveTo>
                    <a:pt x="45929" y="1333385"/>
                  </a:moveTo>
                  <a:lnTo>
                    <a:pt x="45929" y="1371485"/>
                  </a:lnTo>
                  <a:lnTo>
                    <a:pt x="58629" y="1371498"/>
                  </a:lnTo>
                  <a:lnTo>
                    <a:pt x="58629" y="1333398"/>
                  </a:lnTo>
                  <a:lnTo>
                    <a:pt x="45929" y="1333385"/>
                  </a:lnTo>
                  <a:close/>
                </a:path>
                <a:path w="105409" h="2286634">
                  <a:moveTo>
                    <a:pt x="45929" y="1384185"/>
                  </a:moveTo>
                  <a:lnTo>
                    <a:pt x="45929" y="1422285"/>
                  </a:lnTo>
                  <a:lnTo>
                    <a:pt x="58629" y="1422298"/>
                  </a:lnTo>
                  <a:lnTo>
                    <a:pt x="58629" y="1384198"/>
                  </a:lnTo>
                  <a:lnTo>
                    <a:pt x="45929" y="1384185"/>
                  </a:lnTo>
                  <a:close/>
                </a:path>
                <a:path w="105409" h="2286634">
                  <a:moveTo>
                    <a:pt x="45929" y="1434985"/>
                  </a:moveTo>
                  <a:lnTo>
                    <a:pt x="45802" y="1473085"/>
                  </a:lnTo>
                  <a:lnTo>
                    <a:pt x="58502" y="1473098"/>
                  </a:lnTo>
                  <a:lnTo>
                    <a:pt x="58629" y="1434998"/>
                  </a:lnTo>
                  <a:lnTo>
                    <a:pt x="45929" y="1434985"/>
                  </a:lnTo>
                  <a:close/>
                </a:path>
                <a:path w="105409" h="2286634">
                  <a:moveTo>
                    <a:pt x="45802" y="1485785"/>
                  </a:moveTo>
                  <a:lnTo>
                    <a:pt x="45802" y="1523885"/>
                  </a:lnTo>
                  <a:lnTo>
                    <a:pt x="58502" y="1523898"/>
                  </a:lnTo>
                  <a:lnTo>
                    <a:pt x="58502" y="1485798"/>
                  </a:lnTo>
                  <a:lnTo>
                    <a:pt x="45802" y="1485785"/>
                  </a:lnTo>
                  <a:close/>
                </a:path>
                <a:path w="105409" h="2286634">
                  <a:moveTo>
                    <a:pt x="45802" y="1536585"/>
                  </a:moveTo>
                  <a:lnTo>
                    <a:pt x="45802" y="1574685"/>
                  </a:lnTo>
                  <a:lnTo>
                    <a:pt x="58502" y="1574698"/>
                  </a:lnTo>
                  <a:lnTo>
                    <a:pt x="58502" y="1536598"/>
                  </a:lnTo>
                  <a:lnTo>
                    <a:pt x="45802" y="1536585"/>
                  </a:lnTo>
                  <a:close/>
                </a:path>
                <a:path w="105409" h="2286634">
                  <a:moveTo>
                    <a:pt x="45802" y="1587385"/>
                  </a:moveTo>
                  <a:lnTo>
                    <a:pt x="45802" y="1625485"/>
                  </a:lnTo>
                  <a:lnTo>
                    <a:pt x="58502" y="1625498"/>
                  </a:lnTo>
                  <a:lnTo>
                    <a:pt x="58502" y="1587398"/>
                  </a:lnTo>
                  <a:lnTo>
                    <a:pt x="45802" y="1587385"/>
                  </a:lnTo>
                  <a:close/>
                </a:path>
                <a:path w="105409" h="2286634">
                  <a:moveTo>
                    <a:pt x="45802" y="1638185"/>
                  </a:moveTo>
                  <a:lnTo>
                    <a:pt x="45675" y="1676285"/>
                  </a:lnTo>
                  <a:lnTo>
                    <a:pt x="58375" y="1676298"/>
                  </a:lnTo>
                  <a:lnTo>
                    <a:pt x="58502" y="1638198"/>
                  </a:lnTo>
                  <a:lnTo>
                    <a:pt x="45802" y="1638185"/>
                  </a:lnTo>
                  <a:close/>
                </a:path>
                <a:path w="105409" h="2286634">
                  <a:moveTo>
                    <a:pt x="45675" y="1688985"/>
                  </a:moveTo>
                  <a:lnTo>
                    <a:pt x="45675" y="1727085"/>
                  </a:lnTo>
                  <a:lnTo>
                    <a:pt x="58375" y="1727098"/>
                  </a:lnTo>
                  <a:lnTo>
                    <a:pt x="58375" y="1688998"/>
                  </a:lnTo>
                  <a:lnTo>
                    <a:pt x="45675" y="1688985"/>
                  </a:lnTo>
                  <a:close/>
                </a:path>
                <a:path w="105409" h="2286634">
                  <a:moveTo>
                    <a:pt x="45675" y="1739785"/>
                  </a:moveTo>
                  <a:lnTo>
                    <a:pt x="45675" y="1777885"/>
                  </a:lnTo>
                  <a:lnTo>
                    <a:pt x="58375" y="1777898"/>
                  </a:lnTo>
                  <a:lnTo>
                    <a:pt x="58375" y="1739798"/>
                  </a:lnTo>
                  <a:lnTo>
                    <a:pt x="45675" y="1739785"/>
                  </a:lnTo>
                  <a:close/>
                </a:path>
                <a:path w="105409" h="2286634">
                  <a:moveTo>
                    <a:pt x="45675" y="1790585"/>
                  </a:moveTo>
                  <a:lnTo>
                    <a:pt x="45675" y="1828685"/>
                  </a:lnTo>
                  <a:lnTo>
                    <a:pt x="58375" y="1828698"/>
                  </a:lnTo>
                  <a:lnTo>
                    <a:pt x="58375" y="1790598"/>
                  </a:lnTo>
                  <a:lnTo>
                    <a:pt x="45675" y="1790585"/>
                  </a:lnTo>
                  <a:close/>
                </a:path>
                <a:path w="105409" h="2286634">
                  <a:moveTo>
                    <a:pt x="45548" y="1841385"/>
                  </a:moveTo>
                  <a:lnTo>
                    <a:pt x="45548" y="1879485"/>
                  </a:lnTo>
                  <a:lnTo>
                    <a:pt x="58248" y="1879498"/>
                  </a:lnTo>
                  <a:lnTo>
                    <a:pt x="58248" y="1841398"/>
                  </a:lnTo>
                  <a:lnTo>
                    <a:pt x="45548" y="1841385"/>
                  </a:lnTo>
                  <a:close/>
                </a:path>
                <a:path w="105409" h="2286634">
                  <a:moveTo>
                    <a:pt x="45548" y="1892185"/>
                  </a:moveTo>
                  <a:lnTo>
                    <a:pt x="45548" y="1930285"/>
                  </a:lnTo>
                  <a:lnTo>
                    <a:pt x="58248" y="1930298"/>
                  </a:lnTo>
                  <a:lnTo>
                    <a:pt x="58248" y="1892198"/>
                  </a:lnTo>
                  <a:lnTo>
                    <a:pt x="45548" y="1892185"/>
                  </a:lnTo>
                  <a:close/>
                </a:path>
                <a:path w="105409" h="2286634">
                  <a:moveTo>
                    <a:pt x="45548" y="1942985"/>
                  </a:moveTo>
                  <a:lnTo>
                    <a:pt x="45548" y="1981085"/>
                  </a:lnTo>
                  <a:lnTo>
                    <a:pt x="58248" y="1981098"/>
                  </a:lnTo>
                  <a:lnTo>
                    <a:pt x="58248" y="1942998"/>
                  </a:lnTo>
                  <a:lnTo>
                    <a:pt x="45548" y="1942985"/>
                  </a:lnTo>
                  <a:close/>
                </a:path>
                <a:path w="105409" h="2286634">
                  <a:moveTo>
                    <a:pt x="45548" y="1993785"/>
                  </a:moveTo>
                  <a:lnTo>
                    <a:pt x="45421" y="2031885"/>
                  </a:lnTo>
                  <a:lnTo>
                    <a:pt x="58121" y="2031898"/>
                  </a:lnTo>
                  <a:lnTo>
                    <a:pt x="58248" y="1993798"/>
                  </a:lnTo>
                  <a:lnTo>
                    <a:pt x="45548" y="1993785"/>
                  </a:lnTo>
                  <a:close/>
                </a:path>
                <a:path w="105409" h="2286634">
                  <a:moveTo>
                    <a:pt x="45421" y="2044585"/>
                  </a:moveTo>
                  <a:lnTo>
                    <a:pt x="45421" y="2082685"/>
                  </a:lnTo>
                  <a:lnTo>
                    <a:pt x="58121" y="2082698"/>
                  </a:lnTo>
                  <a:lnTo>
                    <a:pt x="58121" y="2044598"/>
                  </a:lnTo>
                  <a:lnTo>
                    <a:pt x="45421" y="2044585"/>
                  </a:lnTo>
                  <a:close/>
                </a:path>
                <a:path w="105409" h="2286634">
                  <a:moveTo>
                    <a:pt x="45421" y="2095385"/>
                  </a:moveTo>
                  <a:lnTo>
                    <a:pt x="45421" y="2133485"/>
                  </a:lnTo>
                  <a:lnTo>
                    <a:pt x="58121" y="2133498"/>
                  </a:lnTo>
                  <a:lnTo>
                    <a:pt x="58121" y="2095398"/>
                  </a:lnTo>
                  <a:lnTo>
                    <a:pt x="45421" y="2095385"/>
                  </a:lnTo>
                  <a:close/>
                </a:path>
                <a:path w="105409" h="2286634">
                  <a:moveTo>
                    <a:pt x="45421" y="2146185"/>
                  </a:moveTo>
                  <a:lnTo>
                    <a:pt x="45421" y="2184285"/>
                  </a:lnTo>
                  <a:lnTo>
                    <a:pt x="58121" y="2184298"/>
                  </a:lnTo>
                  <a:lnTo>
                    <a:pt x="58121" y="2146198"/>
                  </a:lnTo>
                  <a:lnTo>
                    <a:pt x="45421" y="2146185"/>
                  </a:lnTo>
                  <a:close/>
                </a:path>
                <a:path w="105409" h="2286634">
                  <a:moveTo>
                    <a:pt x="7067" y="2189937"/>
                  </a:moveTo>
                  <a:lnTo>
                    <a:pt x="971" y="2193467"/>
                  </a:lnTo>
                  <a:lnTo>
                    <a:pt x="51" y="2196985"/>
                  </a:lnTo>
                  <a:lnTo>
                    <a:pt x="0" y="2197430"/>
                  </a:lnTo>
                  <a:lnTo>
                    <a:pt x="51644" y="2286025"/>
                  </a:lnTo>
                  <a:lnTo>
                    <a:pt x="59026" y="2273401"/>
                  </a:lnTo>
                  <a:lnTo>
                    <a:pt x="45294" y="2273388"/>
                  </a:lnTo>
                  <a:lnTo>
                    <a:pt x="45294" y="2249920"/>
                  </a:lnTo>
                  <a:lnTo>
                    <a:pt x="11004" y="2190965"/>
                  </a:lnTo>
                  <a:lnTo>
                    <a:pt x="7067" y="2189937"/>
                  </a:lnTo>
                  <a:close/>
                </a:path>
                <a:path w="105409" h="2286634">
                  <a:moveTo>
                    <a:pt x="45294" y="2249920"/>
                  </a:moveTo>
                  <a:lnTo>
                    <a:pt x="45294" y="2273388"/>
                  </a:lnTo>
                  <a:lnTo>
                    <a:pt x="57994" y="2273401"/>
                  </a:lnTo>
                  <a:lnTo>
                    <a:pt x="57994" y="2270226"/>
                  </a:lnTo>
                  <a:lnTo>
                    <a:pt x="46183" y="2270226"/>
                  </a:lnTo>
                  <a:lnTo>
                    <a:pt x="51654" y="2260854"/>
                  </a:lnTo>
                  <a:lnTo>
                    <a:pt x="45294" y="2249920"/>
                  </a:lnTo>
                  <a:close/>
                </a:path>
                <a:path w="105409" h="2286634">
                  <a:moveTo>
                    <a:pt x="96348" y="2190000"/>
                  </a:moveTo>
                  <a:lnTo>
                    <a:pt x="92411" y="2191029"/>
                  </a:lnTo>
                  <a:lnTo>
                    <a:pt x="58036" y="2249920"/>
                  </a:lnTo>
                  <a:lnTo>
                    <a:pt x="57994" y="2273401"/>
                  </a:lnTo>
                  <a:lnTo>
                    <a:pt x="59033" y="2273388"/>
                  </a:lnTo>
                  <a:lnTo>
                    <a:pt x="103460" y="2197430"/>
                  </a:lnTo>
                  <a:lnTo>
                    <a:pt x="102444" y="2193544"/>
                  </a:lnTo>
                  <a:lnTo>
                    <a:pt x="96348" y="2190000"/>
                  </a:lnTo>
                  <a:close/>
                </a:path>
                <a:path w="105409" h="2286634">
                  <a:moveTo>
                    <a:pt x="51654" y="2260854"/>
                  </a:moveTo>
                  <a:lnTo>
                    <a:pt x="46183" y="2270226"/>
                  </a:lnTo>
                  <a:lnTo>
                    <a:pt x="57105" y="2270226"/>
                  </a:lnTo>
                  <a:lnTo>
                    <a:pt x="51654" y="2260854"/>
                  </a:lnTo>
                  <a:close/>
                </a:path>
                <a:path w="105409" h="2286634">
                  <a:moveTo>
                    <a:pt x="57994" y="2249992"/>
                  </a:moveTo>
                  <a:lnTo>
                    <a:pt x="51654" y="2260854"/>
                  </a:lnTo>
                  <a:lnTo>
                    <a:pt x="57105" y="2270226"/>
                  </a:lnTo>
                  <a:lnTo>
                    <a:pt x="57994" y="2270226"/>
                  </a:lnTo>
                  <a:lnTo>
                    <a:pt x="57994" y="2249992"/>
                  </a:lnTo>
                  <a:close/>
                </a:path>
                <a:path w="105409" h="2286634">
                  <a:moveTo>
                    <a:pt x="45294" y="2247785"/>
                  </a:moveTo>
                  <a:lnTo>
                    <a:pt x="45336" y="2249992"/>
                  </a:lnTo>
                  <a:lnTo>
                    <a:pt x="51654" y="2260854"/>
                  </a:lnTo>
                  <a:lnTo>
                    <a:pt x="57994" y="2249992"/>
                  </a:lnTo>
                  <a:lnTo>
                    <a:pt x="57994" y="2247798"/>
                  </a:lnTo>
                  <a:lnTo>
                    <a:pt x="45294" y="2247785"/>
                  </a:lnTo>
                  <a:close/>
                </a:path>
                <a:path w="105409" h="2286634">
                  <a:moveTo>
                    <a:pt x="45294" y="2196985"/>
                  </a:moveTo>
                  <a:lnTo>
                    <a:pt x="45294" y="2235085"/>
                  </a:lnTo>
                  <a:lnTo>
                    <a:pt x="57994" y="2235098"/>
                  </a:lnTo>
                  <a:lnTo>
                    <a:pt x="57994" y="2196998"/>
                  </a:lnTo>
                  <a:lnTo>
                    <a:pt x="45294" y="2196985"/>
                  </a:lnTo>
                  <a:close/>
                </a:path>
              </a:pathLst>
            </a:custGeom>
            <a:solidFill>
              <a:srgbClr val="497DBA"/>
            </a:solidFill>
          </p:spPr>
          <p:txBody>
            <a:bodyPr wrap="square" lIns="0" tIns="0" rIns="0" bIns="0" rtlCol="0"/>
            <a:lstStyle/>
            <a:p>
              <a:endParaRPr/>
            </a:p>
          </p:txBody>
        </p:sp>
        <p:sp>
          <p:nvSpPr>
            <p:cNvPr id="41" name="object 41"/>
            <p:cNvSpPr/>
            <p:nvPr/>
          </p:nvSpPr>
          <p:spPr>
            <a:xfrm>
              <a:off x="5715000" y="3657600"/>
              <a:ext cx="1828800" cy="1828800"/>
            </a:xfrm>
            <a:custGeom>
              <a:avLst/>
              <a:gdLst/>
              <a:ahLst/>
              <a:cxnLst/>
              <a:rect l="l" t="t" r="r" b="b"/>
              <a:pathLst>
                <a:path w="1828800" h="1828800">
                  <a:moveTo>
                    <a:pt x="0" y="1828800"/>
                  </a:moveTo>
                  <a:lnTo>
                    <a:pt x="1828800" y="0"/>
                  </a:lnTo>
                </a:path>
              </a:pathLst>
            </a:custGeom>
            <a:ln w="9144">
              <a:solidFill>
                <a:srgbClr val="497DBA"/>
              </a:solidFill>
            </a:ln>
          </p:spPr>
          <p:txBody>
            <a:bodyPr wrap="square" lIns="0" tIns="0" rIns="0" bIns="0" rtlCol="0"/>
            <a:lstStyle/>
            <a:p>
              <a:endParaRPr/>
            </a:p>
          </p:txBody>
        </p:sp>
        <p:sp>
          <p:nvSpPr>
            <p:cNvPr id="42" name="object 42"/>
            <p:cNvSpPr/>
            <p:nvPr/>
          </p:nvSpPr>
          <p:spPr>
            <a:xfrm>
              <a:off x="6364224" y="4840224"/>
              <a:ext cx="646430" cy="646430"/>
            </a:xfrm>
            <a:custGeom>
              <a:avLst/>
              <a:gdLst/>
              <a:ahLst/>
              <a:cxnLst/>
              <a:rect l="l" t="t" r="r" b="b"/>
              <a:pathLst>
                <a:path w="646429" h="646429">
                  <a:moveTo>
                    <a:pt x="646049" y="646048"/>
                  </a:moveTo>
                  <a:lnTo>
                    <a:pt x="0" y="0"/>
                  </a:lnTo>
                </a:path>
              </a:pathLst>
            </a:custGeom>
            <a:ln w="9144">
              <a:solidFill>
                <a:srgbClr val="497DBA"/>
              </a:solidFill>
            </a:ln>
          </p:spPr>
          <p:txBody>
            <a:bodyPr wrap="square" lIns="0" tIns="0" rIns="0" bIns="0" rtlCol="0"/>
            <a:lstStyle/>
            <a:p>
              <a:endParaRPr/>
            </a:p>
          </p:txBody>
        </p:sp>
        <p:sp>
          <p:nvSpPr>
            <p:cNvPr id="43" name="object 43"/>
            <p:cNvSpPr/>
            <p:nvPr/>
          </p:nvSpPr>
          <p:spPr>
            <a:xfrm>
              <a:off x="6364986" y="3886961"/>
              <a:ext cx="341630" cy="954405"/>
            </a:xfrm>
            <a:custGeom>
              <a:avLst/>
              <a:gdLst/>
              <a:ahLst/>
              <a:cxnLst/>
              <a:rect l="l" t="t" r="r" b="b"/>
              <a:pathLst>
                <a:path w="341629" h="954404">
                  <a:moveTo>
                    <a:pt x="0" y="954151"/>
                  </a:moveTo>
                  <a:lnTo>
                    <a:pt x="341248" y="0"/>
                  </a:lnTo>
                </a:path>
              </a:pathLst>
            </a:custGeom>
            <a:ln w="25908">
              <a:solidFill>
                <a:srgbClr val="497DBA"/>
              </a:solidFill>
            </a:ln>
          </p:spPr>
          <p:txBody>
            <a:bodyPr wrap="square" lIns="0" tIns="0" rIns="0" bIns="0" rtlCol="0"/>
            <a:lstStyle/>
            <a:p>
              <a:endParaRPr/>
            </a:p>
          </p:txBody>
        </p:sp>
        <p:sp>
          <p:nvSpPr>
            <p:cNvPr id="44" name="object 44"/>
            <p:cNvSpPr/>
            <p:nvPr/>
          </p:nvSpPr>
          <p:spPr>
            <a:xfrm>
              <a:off x="5181600" y="4028185"/>
              <a:ext cx="1374775" cy="445134"/>
            </a:xfrm>
            <a:custGeom>
              <a:avLst/>
              <a:gdLst/>
              <a:ahLst/>
              <a:cxnLst/>
              <a:rect l="l" t="t" r="r" b="b"/>
              <a:pathLst>
                <a:path w="1374775" h="445135">
                  <a:moveTo>
                    <a:pt x="634238" y="49276"/>
                  </a:moveTo>
                  <a:lnTo>
                    <a:pt x="599567" y="33528"/>
                  </a:lnTo>
                  <a:lnTo>
                    <a:pt x="594360" y="45085"/>
                  </a:lnTo>
                  <a:lnTo>
                    <a:pt x="629031" y="60833"/>
                  </a:lnTo>
                  <a:lnTo>
                    <a:pt x="634238" y="49276"/>
                  </a:lnTo>
                  <a:close/>
                </a:path>
                <a:path w="1374775" h="445135">
                  <a:moveTo>
                    <a:pt x="639318" y="9525"/>
                  </a:moveTo>
                  <a:lnTo>
                    <a:pt x="638556" y="2540"/>
                  </a:lnTo>
                  <a:lnTo>
                    <a:pt x="635508" y="0"/>
                  </a:lnTo>
                  <a:lnTo>
                    <a:pt x="533400" y="10414"/>
                  </a:lnTo>
                  <a:lnTo>
                    <a:pt x="590677" y="91313"/>
                  </a:lnTo>
                  <a:lnTo>
                    <a:pt x="592709" y="94107"/>
                  </a:lnTo>
                  <a:lnTo>
                    <a:pt x="596646" y="94869"/>
                  </a:lnTo>
                  <a:lnTo>
                    <a:pt x="599440" y="92837"/>
                  </a:lnTo>
                  <a:lnTo>
                    <a:pt x="602361" y="90805"/>
                  </a:lnTo>
                  <a:lnTo>
                    <a:pt x="602996" y="86868"/>
                  </a:lnTo>
                  <a:lnTo>
                    <a:pt x="600964" y="83947"/>
                  </a:lnTo>
                  <a:lnTo>
                    <a:pt x="563638" y="31178"/>
                  </a:lnTo>
                  <a:lnTo>
                    <a:pt x="582803" y="39878"/>
                  </a:lnTo>
                  <a:lnTo>
                    <a:pt x="588010" y="28321"/>
                  </a:lnTo>
                  <a:lnTo>
                    <a:pt x="568883" y="19570"/>
                  </a:lnTo>
                  <a:lnTo>
                    <a:pt x="633222" y="12954"/>
                  </a:lnTo>
                  <a:lnTo>
                    <a:pt x="636778" y="12700"/>
                  </a:lnTo>
                  <a:lnTo>
                    <a:pt x="636981" y="12446"/>
                  </a:lnTo>
                  <a:lnTo>
                    <a:pt x="637387" y="11938"/>
                  </a:lnTo>
                  <a:lnTo>
                    <a:pt x="639318" y="9525"/>
                  </a:lnTo>
                  <a:close/>
                </a:path>
                <a:path w="1374775" h="445135">
                  <a:moveTo>
                    <a:pt x="680466" y="70358"/>
                  </a:moveTo>
                  <a:lnTo>
                    <a:pt x="645795" y="54610"/>
                  </a:lnTo>
                  <a:lnTo>
                    <a:pt x="640588" y="66167"/>
                  </a:lnTo>
                  <a:lnTo>
                    <a:pt x="675259" y="81915"/>
                  </a:lnTo>
                  <a:lnTo>
                    <a:pt x="680466" y="70358"/>
                  </a:lnTo>
                  <a:close/>
                </a:path>
                <a:path w="1374775" h="445135">
                  <a:moveTo>
                    <a:pt x="726821" y="91313"/>
                  </a:moveTo>
                  <a:lnTo>
                    <a:pt x="692150" y="75565"/>
                  </a:lnTo>
                  <a:lnTo>
                    <a:pt x="686816" y="87122"/>
                  </a:lnTo>
                  <a:lnTo>
                    <a:pt x="721487" y="102870"/>
                  </a:lnTo>
                  <a:lnTo>
                    <a:pt x="726821" y="91313"/>
                  </a:lnTo>
                  <a:close/>
                </a:path>
                <a:path w="1374775" h="445135">
                  <a:moveTo>
                    <a:pt x="773049" y="112395"/>
                  </a:moveTo>
                  <a:lnTo>
                    <a:pt x="738378" y="96647"/>
                  </a:lnTo>
                  <a:lnTo>
                    <a:pt x="733044" y="108204"/>
                  </a:lnTo>
                  <a:lnTo>
                    <a:pt x="767715" y="123952"/>
                  </a:lnTo>
                  <a:lnTo>
                    <a:pt x="773049" y="112395"/>
                  </a:lnTo>
                  <a:close/>
                </a:path>
                <a:path w="1374775" h="445135">
                  <a:moveTo>
                    <a:pt x="819277" y="133350"/>
                  </a:moveTo>
                  <a:lnTo>
                    <a:pt x="784606" y="117602"/>
                  </a:lnTo>
                  <a:lnTo>
                    <a:pt x="779272" y="129159"/>
                  </a:lnTo>
                  <a:lnTo>
                    <a:pt x="814070" y="144907"/>
                  </a:lnTo>
                  <a:lnTo>
                    <a:pt x="819277" y="133350"/>
                  </a:lnTo>
                  <a:close/>
                </a:path>
                <a:path w="1374775" h="445135">
                  <a:moveTo>
                    <a:pt x="865505" y="154432"/>
                  </a:moveTo>
                  <a:lnTo>
                    <a:pt x="830834" y="138684"/>
                  </a:lnTo>
                  <a:lnTo>
                    <a:pt x="825627" y="150241"/>
                  </a:lnTo>
                  <a:lnTo>
                    <a:pt x="860298" y="165989"/>
                  </a:lnTo>
                  <a:lnTo>
                    <a:pt x="865505" y="154432"/>
                  </a:lnTo>
                  <a:close/>
                </a:path>
                <a:path w="1374775" h="445135">
                  <a:moveTo>
                    <a:pt x="911733" y="175387"/>
                  </a:moveTo>
                  <a:lnTo>
                    <a:pt x="877062" y="159639"/>
                  </a:lnTo>
                  <a:lnTo>
                    <a:pt x="871855" y="171196"/>
                  </a:lnTo>
                  <a:lnTo>
                    <a:pt x="906526" y="186944"/>
                  </a:lnTo>
                  <a:lnTo>
                    <a:pt x="911733" y="175387"/>
                  </a:lnTo>
                  <a:close/>
                </a:path>
                <a:path w="1374775" h="445135">
                  <a:moveTo>
                    <a:pt x="957961" y="196469"/>
                  </a:moveTo>
                  <a:lnTo>
                    <a:pt x="923290" y="180721"/>
                  </a:lnTo>
                  <a:lnTo>
                    <a:pt x="918083" y="192278"/>
                  </a:lnTo>
                  <a:lnTo>
                    <a:pt x="952754" y="208026"/>
                  </a:lnTo>
                  <a:lnTo>
                    <a:pt x="957961" y="196469"/>
                  </a:lnTo>
                  <a:close/>
                </a:path>
                <a:path w="1374775" h="445135">
                  <a:moveTo>
                    <a:pt x="1004316" y="217424"/>
                  </a:moveTo>
                  <a:lnTo>
                    <a:pt x="969518" y="201676"/>
                  </a:lnTo>
                  <a:lnTo>
                    <a:pt x="964311" y="213233"/>
                  </a:lnTo>
                  <a:lnTo>
                    <a:pt x="998982" y="228981"/>
                  </a:lnTo>
                  <a:lnTo>
                    <a:pt x="1004316" y="217424"/>
                  </a:lnTo>
                  <a:close/>
                </a:path>
                <a:path w="1374775" h="445135">
                  <a:moveTo>
                    <a:pt x="1050544" y="238506"/>
                  </a:moveTo>
                  <a:lnTo>
                    <a:pt x="1015873" y="222758"/>
                  </a:lnTo>
                  <a:lnTo>
                    <a:pt x="1010539" y="234315"/>
                  </a:lnTo>
                  <a:lnTo>
                    <a:pt x="1045210" y="250063"/>
                  </a:lnTo>
                  <a:lnTo>
                    <a:pt x="1050544" y="238506"/>
                  </a:lnTo>
                  <a:close/>
                </a:path>
                <a:path w="1374775" h="445135">
                  <a:moveTo>
                    <a:pt x="1096772" y="259461"/>
                  </a:moveTo>
                  <a:lnTo>
                    <a:pt x="1062101" y="243713"/>
                  </a:lnTo>
                  <a:lnTo>
                    <a:pt x="1056767" y="255270"/>
                  </a:lnTo>
                  <a:lnTo>
                    <a:pt x="1091438" y="271018"/>
                  </a:lnTo>
                  <a:lnTo>
                    <a:pt x="1096772" y="259461"/>
                  </a:lnTo>
                  <a:close/>
                </a:path>
                <a:path w="1374775" h="445135">
                  <a:moveTo>
                    <a:pt x="1143000" y="280543"/>
                  </a:moveTo>
                  <a:lnTo>
                    <a:pt x="1108329" y="264795"/>
                  </a:lnTo>
                  <a:lnTo>
                    <a:pt x="1102995" y="276352"/>
                  </a:lnTo>
                  <a:lnTo>
                    <a:pt x="1137793" y="292100"/>
                  </a:lnTo>
                  <a:lnTo>
                    <a:pt x="1143000" y="280543"/>
                  </a:lnTo>
                  <a:close/>
                </a:path>
                <a:path w="1374775" h="445135">
                  <a:moveTo>
                    <a:pt x="1189228" y="301498"/>
                  </a:moveTo>
                  <a:lnTo>
                    <a:pt x="1154557" y="285750"/>
                  </a:lnTo>
                  <a:lnTo>
                    <a:pt x="1149350" y="297307"/>
                  </a:lnTo>
                  <a:lnTo>
                    <a:pt x="1184021" y="313055"/>
                  </a:lnTo>
                  <a:lnTo>
                    <a:pt x="1189228" y="301498"/>
                  </a:lnTo>
                  <a:close/>
                </a:path>
                <a:path w="1374775" h="445135">
                  <a:moveTo>
                    <a:pt x="1235456" y="322580"/>
                  </a:moveTo>
                  <a:lnTo>
                    <a:pt x="1200785" y="306832"/>
                  </a:lnTo>
                  <a:lnTo>
                    <a:pt x="1195578" y="318389"/>
                  </a:lnTo>
                  <a:lnTo>
                    <a:pt x="1230249" y="334137"/>
                  </a:lnTo>
                  <a:lnTo>
                    <a:pt x="1235456" y="322580"/>
                  </a:lnTo>
                  <a:close/>
                </a:path>
                <a:path w="1374775" h="445135">
                  <a:moveTo>
                    <a:pt x="1281684" y="343535"/>
                  </a:moveTo>
                  <a:lnTo>
                    <a:pt x="1247013" y="327787"/>
                  </a:lnTo>
                  <a:lnTo>
                    <a:pt x="1241806" y="339344"/>
                  </a:lnTo>
                  <a:lnTo>
                    <a:pt x="1276477" y="355092"/>
                  </a:lnTo>
                  <a:lnTo>
                    <a:pt x="1281684" y="343535"/>
                  </a:lnTo>
                  <a:close/>
                </a:path>
                <a:path w="1374775" h="445135">
                  <a:moveTo>
                    <a:pt x="1284503" y="399288"/>
                  </a:moveTo>
                  <a:lnTo>
                    <a:pt x="1282827" y="399288"/>
                  </a:lnTo>
                  <a:lnTo>
                    <a:pt x="1259306" y="399288"/>
                  </a:lnTo>
                  <a:lnTo>
                    <a:pt x="1203325" y="431800"/>
                  </a:lnTo>
                  <a:lnTo>
                    <a:pt x="1200404" y="433578"/>
                  </a:lnTo>
                  <a:lnTo>
                    <a:pt x="1199261" y="437515"/>
                  </a:lnTo>
                  <a:lnTo>
                    <a:pt x="1202817" y="443611"/>
                  </a:lnTo>
                  <a:lnTo>
                    <a:pt x="1206754" y="444627"/>
                  </a:lnTo>
                  <a:lnTo>
                    <a:pt x="1284503" y="399288"/>
                  </a:lnTo>
                  <a:close/>
                </a:path>
                <a:path w="1374775" h="445135">
                  <a:moveTo>
                    <a:pt x="1295400" y="392938"/>
                  </a:moveTo>
                  <a:lnTo>
                    <a:pt x="1209929" y="342900"/>
                  </a:lnTo>
                  <a:lnTo>
                    <a:pt x="1206881" y="341249"/>
                  </a:lnTo>
                  <a:lnTo>
                    <a:pt x="1202944" y="342265"/>
                  </a:lnTo>
                  <a:lnTo>
                    <a:pt x="1201166" y="345186"/>
                  </a:lnTo>
                  <a:lnTo>
                    <a:pt x="1199388" y="348234"/>
                  </a:lnTo>
                  <a:lnTo>
                    <a:pt x="1200404" y="352171"/>
                  </a:lnTo>
                  <a:lnTo>
                    <a:pt x="1259192" y="386562"/>
                  </a:lnTo>
                  <a:lnTo>
                    <a:pt x="0" y="385064"/>
                  </a:lnTo>
                  <a:lnTo>
                    <a:pt x="0" y="397764"/>
                  </a:lnTo>
                  <a:lnTo>
                    <a:pt x="1259357" y="399262"/>
                  </a:lnTo>
                  <a:lnTo>
                    <a:pt x="1282827" y="399288"/>
                  </a:lnTo>
                  <a:lnTo>
                    <a:pt x="1284554" y="399262"/>
                  </a:lnTo>
                  <a:lnTo>
                    <a:pt x="1295400" y="392938"/>
                  </a:lnTo>
                  <a:close/>
                </a:path>
                <a:path w="1374775" h="445135">
                  <a:moveTo>
                    <a:pt x="1328039" y="364617"/>
                  </a:moveTo>
                  <a:lnTo>
                    <a:pt x="1293241" y="348869"/>
                  </a:lnTo>
                  <a:lnTo>
                    <a:pt x="1288034" y="360426"/>
                  </a:lnTo>
                  <a:lnTo>
                    <a:pt x="1322705" y="376174"/>
                  </a:lnTo>
                  <a:lnTo>
                    <a:pt x="1328039" y="364617"/>
                  </a:lnTo>
                  <a:close/>
                </a:path>
                <a:path w="1374775" h="445135">
                  <a:moveTo>
                    <a:pt x="1374267" y="385572"/>
                  </a:moveTo>
                  <a:lnTo>
                    <a:pt x="1339596" y="369824"/>
                  </a:lnTo>
                  <a:lnTo>
                    <a:pt x="1334249" y="381381"/>
                  </a:lnTo>
                  <a:lnTo>
                    <a:pt x="1368920" y="397256"/>
                  </a:lnTo>
                  <a:lnTo>
                    <a:pt x="1374267" y="385572"/>
                  </a:lnTo>
                  <a:close/>
                </a:path>
              </a:pathLst>
            </a:custGeom>
            <a:solidFill>
              <a:srgbClr val="497DBA"/>
            </a:solidFill>
          </p:spPr>
          <p:txBody>
            <a:bodyPr wrap="square" lIns="0" tIns="0" rIns="0" bIns="0" rtlCol="0"/>
            <a:lstStyle/>
            <a:p>
              <a:endParaRPr/>
            </a:p>
          </p:txBody>
        </p:sp>
        <p:pic>
          <p:nvPicPr>
            <p:cNvPr id="45" name="object 45"/>
            <p:cNvPicPr/>
            <p:nvPr/>
          </p:nvPicPr>
          <p:blipFill>
            <a:blip r:embed="rId7" cstate="print"/>
            <a:stretch>
              <a:fillRect/>
            </a:stretch>
          </p:blipFill>
          <p:spPr>
            <a:xfrm>
              <a:off x="6055661" y="4229100"/>
              <a:ext cx="69294" cy="220980"/>
            </a:xfrm>
            <a:prstGeom prst="rect">
              <a:avLst/>
            </a:prstGeom>
          </p:spPr>
        </p:pic>
      </p:grpSp>
      <p:sp>
        <p:nvSpPr>
          <p:cNvPr id="46" name="object 46"/>
          <p:cNvSpPr txBox="1"/>
          <p:nvPr/>
        </p:nvSpPr>
        <p:spPr>
          <a:xfrm>
            <a:off x="7063231" y="4218559"/>
            <a:ext cx="17208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N</a:t>
            </a:r>
            <a:endParaRPr sz="1600">
              <a:latin typeface="Times New Roman"/>
              <a:cs typeface="Times New Roman"/>
            </a:endParaRPr>
          </a:p>
        </p:txBody>
      </p:sp>
      <p:sp>
        <p:nvSpPr>
          <p:cNvPr id="47" name="object 47"/>
          <p:cNvSpPr txBox="1"/>
          <p:nvPr/>
        </p:nvSpPr>
        <p:spPr>
          <a:xfrm>
            <a:off x="7096759" y="6471005"/>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S</a:t>
            </a:r>
            <a:endParaRPr sz="1600">
              <a:latin typeface="Times New Roman"/>
              <a:cs typeface="Times New Roman"/>
            </a:endParaRPr>
          </a:p>
        </p:txBody>
      </p:sp>
      <p:sp>
        <p:nvSpPr>
          <p:cNvPr id="48" name="object 48"/>
          <p:cNvSpPr txBox="1"/>
          <p:nvPr/>
        </p:nvSpPr>
        <p:spPr>
          <a:xfrm>
            <a:off x="5033009" y="3557778"/>
            <a:ext cx="1320165" cy="513080"/>
          </a:xfrm>
          <a:prstGeom prst="rect">
            <a:avLst/>
          </a:prstGeom>
        </p:spPr>
        <p:txBody>
          <a:bodyPr vert="horz" wrap="square" lIns="0" tIns="12065" rIns="0" bIns="0" rtlCol="0">
            <a:spAutoFit/>
          </a:bodyPr>
          <a:lstStyle/>
          <a:p>
            <a:pPr marL="12700" marR="5080">
              <a:lnSpc>
                <a:spcPct val="100000"/>
              </a:lnSpc>
              <a:spcBef>
                <a:spcPts val="95"/>
              </a:spcBef>
            </a:pPr>
            <a:r>
              <a:rPr sz="1600" spc="-10" dirty="0">
                <a:latin typeface="Times New Roman"/>
                <a:cs typeface="Times New Roman"/>
              </a:rPr>
              <a:t>Normal</a:t>
            </a:r>
            <a:r>
              <a:rPr sz="1600" spc="45" dirty="0">
                <a:latin typeface="Times New Roman"/>
                <a:cs typeface="Times New Roman"/>
              </a:rPr>
              <a:t> </a:t>
            </a:r>
            <a:r>
              <a:rPr sz="1600" spc="-5" dirty="0">
                <a:latin typeface="Times New Roman"/>
                <a:cs typeface="Times New Roman"/>
              </a:rPr>
              <a:t>to </a:t>
            </a:r>
            <a:r>
              <a:rPr sz="1600" dirty="0">
                <a:latin typeface="Times New Roman"/>
                <a:cs typeface="Times New Roman"/>
              </a:rPr>
              <a:t> </a:t>
            </a:r>
            <a:r>
              <a:rPr sz="1600" spc="-5" dirty="0">
                <a:latin typeface="Times New Roman"/>
                <a:cs typeface="Times New Roman"/>
              </a:rPr>
              <a:t>inclined</a:t>
            </a:r>
            <a:r>
              <a:rPr sz="1600" spc="-25" dirty="0">
                <a:latin typeface="Times New Roman"/>
                <a:cs typeface="Times New Roman"/>
              </a:rPr>
              <a:t> </a:t>
            </a:r>
            <a:r>
              <a:rPr sz="1600" spc="-5" dirty="0">
                <a:latin typeface="Times New Roman"/>
                <a:cs typeface="Times New Roman"/>
              </a:rPr>
              <a:t>surface</a:t>
            </a:r>
            <a:endParaRPr sz="1600">
              <a:latin typeface="Times New Roman"/>
              <a:cs typeface="Times New Roman"/>
            </a:endParaRPr>
          </a:p>
        </p:txBody>
      </p:sp>
      <p:sp>
        <p:nvSpPr>
          <p:cNvPr id="49" name="object 49"/>
          <p:cNvSpPr txBox="1"/>
          <p:nvPr/>
        </p:nvSpPr>
        <p:spPr>
          <a:xfrm>
            <a:off x="6109842" y="2519933"/>
            <a:ext cx="833119" cy="99250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E</a:t>
            </a:r>
            <a:endParaRPr sz="2000">
              <a:latin typeface="Times New Roman"/>
              <a:cs typeface="Times New Roman"/>
            </a:endParaRPr>
          </a:p>
          <a:p>
            <a:pPr marL="205104" marR="5080" indent="-50800">
              <a:lnSpc>
                <a:spcPct val="100000"/>
              </a:lnSpc>
              <a:spcBef>
                <a:spcPts val="1365"/>
              </a:spcBef>
            </a:pPr>
            <a:r>
              <a:rPr sz="1600" spc="-5" dirty="0">
                <a:latin typeface="Times New Roman"/>
                <a:cs typeface="Times New Roman"/>
              </a:rPr>
              <a:t>Incli</a:t>
            </a:r>
            <a:r>
              <a:rPr sz="1600" dirty="0">
                <a:latin typeface="Times New Roman"/>
                <a:cs typeface="Times New Roman"/>
              </a:rPr>
              <a:t>n</a:t>
            </a:r>
            <a:r>
              <a:rPr sz="1600" spc="-5" dirty="0">
                <a:latin typeface="Times New Roman"/>
                <a:cs typeface="Times New Roman"/>
              </a:rPr>
              <a:t>ed  surface</a:t>
            </a:r>
            <a:endParaRPr sz="1600">
              <a:latin typeface="Times New Roman"/>
              <a:cs typeface="Times New Roman"/>
            </a:endParaRPr>
          </a:p>
        </p:txBody>
      </p:sp>
      <p:sp>
        <p:nvSpPr>
          <p:cNvPr id="50" name="object 50"/>
          <p:cNvSpPr/>
          <p:nvPr/>
        </p:nvSpPr>
        <p:spPr>
          <a:xfrm>
            <a:off x="6471158" y="3502786"/>
            <a:ext cx="173355" cy="383540"/>
          </a:xfrm>
          <a:custGeom>
            <a:avLst/>
            <a:gdLst/>
            <a:ahLst/>
            <a:cxnLst/>
            <a:rect l="l" t="t" r="r" b="b"/>
            <a:pathLst>
              <a:path w="173354" h="383539">
                <a:moveTo>
                  <a:pt x="85089" y="310388"/>
                </a:moveTo>
                <a:lnTo>
                  <a:pt x="81152" y="310769"/>
                </a:lnTo>
                <a:lnTo>
                  <a:pt x="76835" y="316356"/>
                </a:lnTo>
                <a:lnTo>
                  <a:pt x="77342" y="320294"/>
                </a:lnTo>
                <a:lnTo>
                  <a:pt x="158241" y="383413"/>
                </a:lnTo>
                <a:lnTo>
                  <a:pt x="159622" y="374142"/>
                </a:lnTo>
                <a:lnTo>
                  <a:pt x="147700" y="374142"/>
                </a:lnTo>
                <a:lnTo>
                  <a:pt x="138994" y="352372"/>
                </a:lnTo>
                <a:lnTo>
                  <a:pt x="85089" y="310388"/>
                </a:lnTo>
                <a:close/>
              </a:path>
              <a:path w="173354" h="383539">
                <a:moveTo>
                  <a:pt x="138994" y="352372"/>
                </a:moveTo>
                <a:lnTo>
                  <a:pt x="147700" y="374142"/>
                </a:lnTo>
                <a:lnTo>
                  <a:pt x="156000" y="370839"/>
                </a:lnTo>
                <a:lnTo>
                  <a:pt x="147319" y="370839"/>
                </a:lnTo>
                <a:lnTo>
                  <a:pt x="148914" y="360101"/>
                </a:lnTo>
                <a:lnTo>
                  <a:pt x="138994" y="352372"/>
                </a:lnTo>
                <a:close/>
              </a:path>
              <a:path w="173354" h="383539">
                <a:moveTo>
                  <a:pt x="163957" y="277621"/>
                </a:moveTo>
                <a:lnTo>
                  <a:pt x="160782" y="280035"/>
                </a:lnTo>
                <a:lnTo>
                  <a:pt x="160273" y="283590"/>
                </a:lnTo>
                <a:lnTo>
                  <a:pt x="150770" y="347597"/>
                </a:lnTo>
                <a:lnTo>
                  <a:pt x="159512" y="369443"/>
                </a:lnTo>
                <a:lnTo>
                  <a:pt x="147700" y="374142"/>
                </a:lnTo>
                <a:lnTo>
                  <a:pt x="159622" y="374142"/>
                </a:lnTo>
                <a:lnTo>
                  <a:pt x="173355" y="281939"/>
                </a:lnTo>
                <a:lnTo>
                  <a:pt x="170941" y="278764"/>
                </a:lnTo>
                <a:lnTo>
                  <a:pt x="167512" y="278256"/>
                </a:lnTo>
                <a:lnTo>
                  <a:pt x="163957" y="277621"/>
                </a:lnTo>
                <a:close/>
              </a:path>
              <a:path w="173354" h="383539">
                <a:moveTo>
                  <a:pt x="148914" y="360101"/>
                </a:moveTo>
                <a:lnTo>
                  <a:pt x="147319" y="370839"/>
                </a:lnTo>
                <a:lnTo>
                  <a:pt x="157480" y="366775"/>
                </a:lnTo>
                <a:lnTo>
                  <a:pt x="148914" y="360101"/>
                </a:lnTo>
                <a:close/>
              </a:path>
              <a:path w="173354" h="383539">
                <a:moveTo>
                  <a:pt x="150770" y="347597"/>
                </a:moveTo>
                <a:lnTo>
                  <a:pt x="148914" y="360101"/>
                </a:lnTo>
                <a:lnTo>
                  <a:pt x="157480" y="366775"/>
                </a:lnTo>
                <a:lnTo>
                  <a:pt x="147319" y="370839"/>
                </a:lnTo>
                <a:lnTo>
                  <a:pt x="156000" y="370839"/>
                </a:lnTo>
                <a:lnTo>
                  <a:pt x="159512" y="369443"/>
                </a:lnTo>
                <a:lnTo>
                  <a:pt x="150770" y="347597"/>
                </a:lnTo>
                <a:close/>
              </a:path>
              <a:path w="173354" h="383539">
                <a:moveTo>
                  <a:pt x="11683" y="0"/>
                </a:moveTo>
                <a:lnTo>
                  <a:pt x="0" y="4825"/>
                </a:lnTo>
                <a:lnTo>
                  <a:pt x="138994" y="352372"/>
                </a:lnTo>
                <a:lnTo>
                  <a:pt x="148914" y="360101"/>
                </a:lnTo>
                <a:lnTo>
                  <a:pt x="150770" y="347597"/>
                </a:lnTo>
                <a:lnTo>
                  <a:pt x="11683" y="0"/>
                </a:lnTo>
                <a:close/>
              </a:path>
            </a:pathLst>
          </a:custGeom>
          <a:solidFill>
            <a:srgbClr val="497DBA"/>
          </a:solidFill>
        </p:spPr>
        <p:txBody>
          <a:bodyPr wrap="square" lIns="0" tIns="0" rIns="0" bIns="0" rtlCol="0"/>
          <a:lstStyle/>
          <a:p>
            <a:endParaRPr/>
          </a:p>
        </p:txBody>
      </p:sp>
      <p:sp>
        <p:nvSpPr>
          <p:cNvPr id="51" name="object 51"/>
          <p:cNvSpPr txBox="1"/>
          <p:nvPr/>
        </p:nvSpPr>
        <p:spPr>
          <a:xfrm>
            <a:off x="7395464" y="3422345"/>
            <a:ext cx="138747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Horizontal</a:t>
            </a:r>
            <a:r>
              <a:rPr sz="1600" spc="-15" dirty="0">
                <a:latin typeface="Times New Roman"/>
                <a:cs typeface="Times New Roman"/>
              </a:rPr>
              <a:t> </a:t>
            </a:r>
            <a:r>
              <a:rPr sz="1600" spc="-5" dirty="0">
                <a:latin typeface="Times New Roman"/>
                <a:cs typeface="Times New Roman"/>
              </a:rPr>
              <a:t>plane</a:t>
            </a:r>
            <a:endParaRPr sz="1600">
              <a:latin typeface="Times New Roman"/>
              <a:cs typeface="Times New Roman"/>
            </a:endParaRPr>
          </a:p>
        </p:txBody>
      </p:sp>
      <p:sp>
        <p:nvSpPr>
          <p:cNvPr id="52" name="object 52"/>
          <p:cNvSpPr txBox="1"/>
          <p:nvPr/>
        </p:nvSpPr>
        <p:spPr>
          <a:xfrm>
            <a:off x="8029447" y="5462727"/>
            <a:ext cx="87185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Times New Roman"/>
                <a:cs typeface="Times New Roman"/>
              </a:rPr>
              <a:t>Eq</a:t>
            </a:r>
            <a:r>
              <a:rPr sz="1600" dirty="0">
                <a:latin typeface="Times New Roman"/>
                <a:cs typeface="Times New Roman"/>
              </a:rPr>
              <a:t>u</a:t>
            </a:r>
            <a:r>
              <a:rPr sz="1600" spc="-5" dirty="0">
                <a:latin typeface="Times New Roman"/>
                <a:cs typeface="Times New Roman"/>
              </a:rPr>
              <a:t>atorial  plane</a:t>
            </a:r>
            <a:endParaRPr sz="1600">
              <a:latin typeface="Times New Roman"/>
              <a:cs typeface="Times New Roman"/>
            </a:endParaRPr>
          </a:p>
        </p:txBody>
      </p:sp>
      <p:sp>
        <p:nvSpPr>
          <p:cNvPr id="53" name="object 53"/>
          <p:cNvSpPr txBox="1"/>
          <p:nvPr/>
        </p:nvSpPr>
        <p:spPr>
          <a:xfrm>
            <a:off x="7471664" y="6276238"/>
            <a:ext cx="157734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Earth</a:t>
            </a:r>
            <a:r>
              <a:rPr sz="1600" spc="-20" dirty="0">
                <a:latin typeface="Times New Roman"/>
                <a:cs typeface="Times New Roman"/>
              </a:rPr>
              <a:t> </a:t>
            </a:r>
            <a:r>
              <a:rPr sz="1600" spc="-5" dirty="0">
                <a:latin typeface="Times New Roman"/>
                <a:cs typeface="Times New Roman"/>
              </a:rPr>
              <a:t>cross-section</a:t>
            </a:r>
            <a:endParaRPr sz="1600">
              <a:latin typeface="Times New Roman"/>
              <a:cs typeface="Times New Roman"/>
            </a:endParaRPr>
          </a:p>
        </p:txBody>
      </p:sp>
      <p:sp>
        <p:nvSpPr>
          <p:cNvPr id="54" name="object 54"/>
          <p:cNvSpPr txBox="1"/>
          <p:nvPr/>
        </p:nvSpPr>
        <p:spPr>
          <a:xfrm>
            <a:off x="7471664" y="6520078"/>
            <a:ext cx="133858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in</a:t>
            </a:r>
            <a:r>
              <a:rPr sz="1600" spc="-25" dirty="0">
                <a:latin typeface="Times New Roman"/>
                <a:cs typeface="Times New Roman"/>
              </a:rPr>
              <a:t> </a:t>
            </a:r>
            <a:r>
              <a:rPr sz="1600" spc="-5" dirty="0">
                <a:latin typeface="Times New Roman"/>
                <a:cs typeface="Times New Roman"/>
              </a:rPr>
              <a:t>vertical</a:t>
            </a:r>
            <a:r>
              <a:rPr sz="1600" spc="20" dirty="0">
                <a:latin typeface="Times New Roman"/>
                <a:cs typeface="Times New Roman"/>
              </a:rPr>
              <a:t> </a:t>
            </a:r>
            <a:r>
              <a:rPr sz="1600" spc="-5" dirty="0">
                <a:latin typeface="Times New Roman"/>
                <a:cs typeface="Times New Roman"/>
              </a:rPr>
              <a:t>plane</a:t>
            </a:r>
            <a:endParaRPr sz="1600">
              <a:latin typeface="Times New Roman"/>
              <a:cs typeface="Times New Roman"/>
            </a:endParaRPr>
          </a:p>
        </p:txBody>
      </p:sp>
      <p:sp>
        <p:nvSpPr>
          <p:cNvPr id="55" name="object 55"/>
          <p:cNvSpPr/>
          <p:nvPr/>
        </p:nvSpPr>
        <p:spPr>
          <a:xfrm>
            <a:off x="7656576" y="6132563"/>
            <a:ext cx="272415" cy="197485"/>
          </a:xfrm>
          <a:custGeom>
            <a:avLst/>
            <a:gdLst/>
            <a:ahLst/>
            <a:cxnLst/>
            <a:rect l="l" t="t" r="r" b="b"/>
            <a:pathLst>
              <a:path w="272415" h="197485">
                <a:moveTo>
                  <a:pt x="20449" y="14663"/>
                </a:moveTo>
                <a:lnTo>
                  <a:pt x="25620" y="26202"/>
                </a:lnTo>
                <a:lnTo>
                  <a:pt x="264541" y="197256"/>
                </a:lnTo>
                <a:lnTo>
                  <a:pt x="272033" y="186931"/>
                </a:lnTo>
                <a:lnTo>
                  <a:pt x="33067" y="15844"/>
                </a:lnTo>
                <a:lnTo>
                  <a:pt x="20449" y="14663"/>
                </a:lnTo>
                <a:close/>
              </a:path>
              <a:path w="272415" h="197485">
                <a:moveTo>
                  <a:pt x="0" y="0"/>
                </a:moveTo>
                <a:lnTo>
                  <a:pt x="40513" y="90423"/>
                </a:lnTo>
                <a:lnTo>
                  <a:pt x="41909" y="93624"/>
                </a:lnTo>
                <a:lnTo>
                  <a:pt x="45720" y="95059"/>
                </a:lnTo>
                <a:lnTo>
                  <a:pt x="52070" y="92189"/>
                </a:lnTo>
                <a:lnTo>
                  <a:pt x="53594" y="88430"/>
                </a:lnTo>
                <a:lnTo>
                  <a:pt x="52070" y="85229"/>
                </a:lnTo>
                <a:lnTo>
                  <a:pt x="25620" y="26202"/>
                </a:lnTo>
                <a:lnTo>
                  <a:pt x="6476" y="12496"/>
                </a:lnTo>
                <a:lnTo>
                  <a:pt x="13970" y="2171"/>
                </a:lnTo>
                <a:lnTo>
                  <a:pt x="23218" y="2171"/>
                </a:lnTo>
                <a:lnTo>
                  <a:pt x="0" y="0"/>
                </a:lnTo>
                <a:close/>
              </a:path>
              <a:path w="272415" h="197485">
                <a:moveTo>
                  <a:pt x="13970" y="2171"/>
                </a:moveTo>
                <a:lnTo>
                  <a:pt x="6476" y="12496"/>
                </a:lnTo>
                <a:lnTo>
                  <a:pt x="25620" y="26202"/>
                </a:lnTo>
                <a:lnTo>
                  <a:pt x="20449" y="14663"/>
                </a:lnTo>
                <a:lnTo>
                  <a:pt x="9651" y="13652"/>
                </a:lnTo>
                <a:lnTo>
                  <a:pt x="16001" y="4737"/>
                </a:lnTo>
                <a:lnTo>
                  <a:pt x="17553" y="4737"/>
                </a:lnTo>
                <a:lnTo>
                  <a:pt x="13970" y="2171"/>
                </a:lnTo>
                <a:close/>
              </a:path>
              <a:path w="272415" h="197485">
                <a:moveTo>
                  <a:pt x="23218" y="2171"/>
                </a:moveTo>
                <a:lnTo>
                  <a:pt x="13970" y="2171"/>
                </a:lnTo>
                <a:lnTo>
                  <a:pt x="33067" y="15844"/>
                </a:lnTo>
                <a:lnTo>
                  <a:pt x="100965" y="22199"/>
                </a:lnTo>
                <a:lnTo>
                  <a:pt x="104013" y="19634"/>
                </a:lnTo>
                <a:lnTo>
                  <a:pt x="104394" y="16141"/>
                </a:lnTo>
                <a:lnTo>
                  <a:pt x="104575" y="13652"/>
                </a:lnTo>
                <a:lnTo>
                  <a:pt x="104523" y="12496"/>
                </a:lnTo>
                <a:lnTo>
                  <a:pt x="102107" y="9550"/>
                </a:lnTo>
                <a:lnTo>
                  <a:pt x="23218" y="2171"/>
                </a:lnTo>
                <a:close/>
              </a:path>
              <a:path w="272415" h="197485">
                <a:moveTo>
                  <a:pt x="17553" y="4737"/>
                </a:moveTo>
                <a:lnTo>
                  <a:pt x="16001" y="4737"/>
                </a:lnTo>
                <a:lnTo>
                  <a:pt x="20449" y="14663"/>
                </a:lnTo>
                <a:lnTo>
                  <a:pt x="33067" y="15844"/>
                </a:lnTo>
                <a:lnTo>
                  <a:pt x="17553" y="4737"/>
                </a:lnTo>
                <a:close/>
              </a:path>
              <a:path w="272415" h="197485">
                <a:moveTo>
                  <a:pt x="16001" y="4737"/>
                </a:moveTo>
                <a:lnTo>
                  <a:pt x="9651" y="13652"/>
                </a:lnTo>
                <a:lnTo>
                  <a:pt x="20449" y="14663"/>
                </a:lnTo>
                <a:lnTo>
                  <a:pt x="16001" y="4737"/>
                </a:lnTo>
                <a:close/>
              </a:path>
            </a:pathLst>
          </a:custGeom>
          <a:solidFill>
            <a:srgbClr val="497DBA"/>
          </a:solidFill>
        </p:spPr>
        <p:txBody>
          <a:bodyPr wrap="square" lIns="0" tIns="0" rIns="0" bIns="0" rtlCol="0"/>
          <a:lstStyle/>
          <a:p>
            <a:endParaRPr/>
          </a:p>
        </p:txBody>
      </p:sp>
      <p:sp>
        <p:nvSpPr>
          <p:cNvPr id="56" name="object 56"/>
          <p:cNvSpPr txBox="1"/>
          <p:nvPr/>
        </p:nvSpPr>
        <p:spPr>
          <a:xfrm>
            <a:off x="6480809" y="4207219"/>
            <a:ext cx="234950" cy="1261745"/>
          </a:xfrm>
          <a:prstGeom prst="rect">
            <a:avLst/>
          </a:prstGeom>
        </p:spPr>
        <p:txBody>
          <a:bodyPr vert="horz" wrap="square" lIns="0" tIns="107314" rIns="0" bIns="0" rtlCol="0">
            <a:spAutoFit/>
          </a:bodyPr>
          <a:lstStyle/>
          <a:p>
            <a:pPr marL="34290">
              <a:lnSpc>
                <a:spcPct val="100000"/>
              </a:lnSpc>
              <a:spcBef>
                <a:spcPts val="844"/>
              </a:spcBef>
            </a:pPr>
            <a:r>
              <a:rPr sz="1850" spc="-75" dirty="0">
                <a:latin typeface="Symbol"/>
                <a:cs typeface="Symbol"/>
              </a:rPr>
              <a:t></a:t>
            </a:r>
            <a:endParaRPr sz="1850">
              <a:latin typeface="Symbol"/>
              <a:cs typeface="Symbol"/>
            </a:endParaRPr>
          </a:p>
          <a:p>
            <a:pPr marL="12700">
              <a:lnSpc>
                <a:spcPct val="100000"/>
              </a:lnSpc>
              <a:spcBef>
                <a:spcPts val="710"/>
              </a:spcBef>
            </a:pPr>
            <a:r>
              <a:rPr sz="1800" spc="-5" dirty="0">
                <a:latin typeface="Times New Roman"/>
                <a:cs typeface="Times New Roman"/>
              </a:rPr>
              <a:t>P</a:t>
            </a:r>
            <a:endParaRPr sz="1800">
              <a:latin typeface="Times New Roman"/>
              <a:cs typeface="Times New Roman"/>
            </a:endParaRPr>
          </a:p>
          <a:p>
            <a:pPr marL="90805">
              <a:lnSpc>
                <a:spcPct val="100000"/>
              </a:lnSpc>
              <a:spcBef>
                <a:spcPts val="1490"/>
              </a:spcBef>
            </a:pPr>
            <a:r>
              <a:rPr sz="2000" spc="-15" dirty="0">
                <a:latin typeface="Symbol"/>
                <a:cs typeface="Symbol"/>
              </a:rPr>
              <a:t></a:t>
            </a:r>
            <a:endParaRPr sz="2000">
              <a:latin typeface="Symbol"/>
              <a:cs typeface="Symbol"/>
            </a:endParaRPr>
          </a:p>
        </p:txBody>
      </p:sp>
      <p:sp>
        <p:nvSpPr>
          <p:cNvPr id="57" name="object 57"/>
          <p:cNvSpPr txBox="1"/>
          <p:nvPr/>
        </p:nvSpPr>
        <p:spPr>
          <a:xfrm>
            <a:off x="4382261" y="4261230"/>
            <a:ext cx="786765"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Times New Roman"/>
                <a:cs typeface="Times New Roman"/>
              </a:rPr>
              <a:t>Sun’s</a:t>
            </a:r>
            <a:r>
              <a:rPr sz="1600" spc="-60" dirty="0">
                <a:latin typeface="Times New Roman"/>
                <a:cs typeface="Times New Roman"/>
              </a:rPr>
              <a:t> </a:t>
            </a:r>
            <a:r>
              <a:rPr sz="1600" spc="-5" dirty="0">
                <a:latin typeface="Times New Roman"/>
                <a:cs typeface="Times New Roman"/>
              </a:rPr>
              <a:t>ray</a:t>
            </a:r>
            <a:endParaRPr sz="1600">
              <a:latin typeface="Times New Roman"/>
              <a:cs typeface="Times New Roman"/>
            </a:endParaRPr>
          </a:p>
        </p:txBody>
      </p:sp>
      <p:sp>
        <p:nvSpPr>
          <p:cNvPr id="58" name="object 58"/>
          <p:cNvSpPr txBox="1"/>
          <p:nvPr/>
        </p:nvSpPr>
        <p:spPr>
          <a:xfrm>
            <a:off x="1326641" y="6425590"/>
            <a:ext cx="525208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Times New Roman"/>
                <a:cs typeface="Times New Roman"/>
              </a:rPr>
              <a:t>Fig:</a:t>
            </a:r>
            <a:r>
              <a:rPr sz="2000" b="1" spc="-15" dirty="0">
                <a:latin typeface="Times New Roman"/>
                <a:cs typeface="Times New Roman"/>
              </a:rPr>
              <a:t> </a:t>
            </a:r>
            <a:r>
              <a:rPr sz="2000" dirty="0">
                <a:latin typeface="Times New Roman"/>
                <a:cs typeface="Times New Roman"/>
              </a:rPr>
              <a:t>Angle</a:t>
            </a:r>
            <a:r>
              <a:rPr sz="2000" spc="-2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latitude,</a:t>
            </a:r>
            <a:r>
              <a:rPr sz="2000" spc="-20" dirty="0">
                <a:latin typeface="Times New Roman"/>
                <a:cs typeface="Times New Roman"/>
              </a:rPr>
              <a:t> </a:t>
            </a:r>
            <a:r>
              <a:rPr sz="2000" spc="-5" dirty="0">
                <a:latin typeface="Times New Roman"/>
                <a:cs typeface="Times New Roman"/>
              </a:rPr>
              <a:t>tilt</a:t>
            </a:r>
            <a:r>
              <a:rPr sz="2000" spc="-15" dirty="0">
                <a:latin typeface="Times New Roman"/>
                <a:cs typeface="Times New Roman"/>
              </a:rPr>
              <a:t> </a:t>
            </a:r>
            <a:r>
              <a:rPr sz="2000" dirty="0">
                <a:latin typeface="Times New Roman"/>
                <a:cs typeface="Times New Roman"/>
              </a:rPr>
              <a:t>angle,</a:t>
            </a:r>
            <a:r>
              <a:rPr sz="2000" spc="-30" dirty="0">
                <a:latin typeface="Times New Roman"/>
                <a:cs typeface="Times New Roman"/>
              </a:rPr>
              <a:t> </a:t>
            </a:r>
            <a:r>
              <a:rPr sz="2000" dirty="0">
                <a:latin typeface="Times New Roman"/>
                <a:cs typeface="Times New Roman"/>
              </a:rPr>
              <a:t>angle</a:t>
            </a:r>
            <a:r>
              <a:rPr sz="2000" spc="-20" dirty="0">
                <a:latin typeface="Times New Roman"/>
                <a:cs typeface="Times New Roman"/>
              </a:rPr>
              <a:t> </a:t>
            </a:r>
            <a:r>
              <a:rPr sz="2000" dirty="0">
                <a:latin typeface="Times New Roman"/>
                <a:cs typeface="Times New Roman"/>
              </a:rPr>
              <a:t>of incidence</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163</a:t>
            </a:fld>
            <a:endParaRPr dirty="0"/>
          </a:p>
        </p:txBody>
      </p:sp>
      <p:sp>
        <p:nvSpPr>
          <p:cNvPr id="2" name="object 2"/>
          <p:cNvSpPr txBox="1"/>
          <p:nvPr/>
        </p:nvSpPr>
        <p:spPr>
          <a:xfrm>
            <a:off x="78739" y="57124"/>
            <a:ext cx="8649335" cy="939800"/>
          </a:xfrm>
          <a:prstGeom prst="rect">
            <a:avLst/>
          </a:prstGeom>
        </p:spPr>
        <p:txBody>
          <a:bodyPr vert="horz" wrap="square" lIns="0" tIns="12700" rIns="0" bIns="0" rtlCol="0">
            <a:spAutoFit/>
          </a:bodyPr>
          <a:lstStyle/>
          <a:p>
            <a:pPr marL="12700" marR="5080" indent="914400">
              <a:lnSpc>
                <a:spcPct val="150000"/>
              </a:lnSpc>
              <a:spcBef>
                <a:spcPts val="100"/>
              </a:spcBef>
            </a:pPr>
            <a:r>
              <a:rPr sz="2000" dirty="0">
                <a:latin typeface="Times New Roman"/>
                <a:cs typeface="Times New Roman"/>
              </a:rPr>
              <a:t>All</a:t>
            </a:r>
            <a:r>
              <a:rPr sz="2000" spc="-15" dirty="0">
                <a:latin typeface="Times New Roman"/>
                <a:cs typeface="Times New Roman"/>
              </a:rPr>
              <a:t> </a:t>
            </a:r>
            <a:r>
              <a:rPr sz="2000" dirty="0">
                <a:latin typeface="Times New Roman"/>
                <a:cs typeface="Times New Roman"/>
              </a:rPr>
              <a:t>these</a:t>
            </a:r>
            <a:r>
              <a:rPr sz="2000" spc="-25" dirty="0">
                <a:latin typeface="Times New Roman"/>
                <a:cs typeface="Times New Roman"/>
              </a:rPr>
              <a:t> </a:t>
            </a:r>
            <a:r>
              <a:rPr sz="2000" dirty="0">
                <a:latin typeface="Times New Roman"/>
                <a:cs typeface="Times New Roman"/>
              </a:rPr>
              <a:t>angles</a:t>
            </a:r>
            <a:r>
              <a:rPr sz="2000" spc="-15"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shown</a:t>
            </a:r>
            <a:r>
              <a:rPr sz="2000" spc="-3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above</a:t>
            </a:r>
            <a:r>
              <a:rPr sz="2000" spc="-30" dirty="0">
                <a:latin typeface="Times New Roman"/>
                <a:cs typeface="Times New Roman"/>
              </a:rPr>
              <a:t> </a:t>
            </a:r>
            <a:r>
              <a:rPr sz="2000" dirty="0">
                <a:latin typeface="Times New Roman"/>
                <a:cs typeface="Times New Roman"/>
              </a:rPr>
              <a:t>figures.</a:t>
            </a:r>
            <a:r>
              <a:rPr sz="2000" spc="434" dirty="0">
                <a:latin typeface="Times New Roman"/>
                <a:cs typeface="Times New Roman"/>
              </a:rPr>
              <a:t> </a:t>
            </a:r>
            <a:r>
              <a:rPr sz="2000" dirty="0">
                <a:latin typeface="Times New Roman"/>
                <a:cs typeface="Times New Roman"/>
              </a:rPr>
              <a:t>The angle</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incidence</a:t>
            </a:r>
            <a:r>
              <a:rPr sz="2000" spc="-30" dirty="0">
                <a:latin typeface="Times New Roman"/>
                <a:cs typeface="Times New Roman"/>
              </a:rPr>
              <a:t> </a:t>
            </a:r>
            <a:r>
              <a:rPr sz="2000" dirty="0">
                <a:latin typeface="Times New Roman"/>
                <a:cs typeface="Times New Roman"/>
              </a:rPr>
              <a:t>can </a:t>
            </a:r>
            <a:r>
              <a:rPr sz="2000" spc="-484" dirty="0">
                <a:latin typeface="Times New Roman"/>
                <a:cs typeface="Times New Roman"/>
              </a:rPr>
              <a:t> </a:t>
            </a:r>
            <a:r>
              <a:rPr sz="2000" dirty="0">
                <a:latin typeface="Times New Roman"/>
                <a:cs typeface="Times New Roman"/>
              </a:rPr>
              <a:t>be</a:t>
            </a:r>
            <a:r>
              <a:rPr sz="2000" spc="-5" dirty="0">
                <a:latin typeface="Times New Roman"/>
                <a:cs typeface="Times New Roman"/>
              </a:rPr>
              <a:t> </a:t>
            </a:r>
            <a:r>
              <a:rPr sz="2000" dirty="0">
                <a:latin typeface="Times New Roman"/>
                <a:cs typeface="Times New Roman"/>
              </a:rPr>
              <a:t>expressed</a:t>
            </a:r>
            <a:r>
              <a:rPr sz="2000" spc="-40" dirty="0">
                <a:latin typeface="Times New Roman"/>
                <a:cs typeface="Times New Roman"/>
              </a:rPr>
              <a:t> </a:t>
            </a:r>
            <a:r>
              <a:rPr sz="2000" dirty="0">
                <a:latin typeface="Times New Roman"/>
                <a:cs typeface="Times New Roman"/>
              </a:rPr>
              <a:t>as:</a:t>
            </a:r>
            <a:endParaRPr sz="2000">
              <a:latin typeface="Times New Roman"/>
              <a:cs typeface="Times New Roman"/>
            </a:endParaRPr>
          </a:p>
        </p:txBody>
      </p:sp>
      <p:sp>
        <p:nvSpPr>
          <p:cNvPr id="3" name="object 3"/>
          <p:cNvSpPr txBox="1"/>
          <p:nvPr/>
        </p:nvSpPr>
        <p:spPr>
          <a:xfrm>
            <a:off x="78739" y="2037969"/>
            <a:ext cx="158305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Special</a:t>
            </a:r>
            <a:r>
              <a:rPr sz="2000" spc="-80" dirty="0">
                <a:latin typeface="Times New Roman"/>
                <a:cs typeface="Times New Roman"/>
              </a:rPr>
              <a:t> </a:t>
            </a:r>
            <a:r>
              <a:rPr sz="2000" spc="-5" dirty="0">
                <a:latin typeface="Times New Roman"/>
                <a:cs typeface="Times New Roman"/>
              </a:rPr>
              <a:t>Cases:-</a:t>
            </a:r>
            <a:endParaRPr sz="2000">
              <a:latin typeface="Times New Roman"/>
              <a:cs typeface="Times New Roman"/>
            </a:endParaRPr>
          </a:p>
        </p:txBody>
      </p:sp>
      <p:sp>
        <p:nvSpPr>
          <p:cNvPr id="4" name="object 4"/>
          <p:cNvSpPr txBox="1"/>
          <p:nvPr/>
        </p:nvSpPr>
        <p:spPr>
          <a:xfrm>
            <a:off x="78739" y="3409950"/>
            <a:ext cx="33464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(i</a:t>
            </a:r>
            <a:r>
              <a:rPr sz="2000" spc="-20" dirty="0">
                <a:latin typeface="Times New Roman"/>
                <a:cs typeface="Times New Roman"/>
              </a:rPr>
              <a:t>i</a:t>
            </a:r>
            <a:r>
              <a:rPr sz="2000" dirty="0">
                <a:latin typeface="Times New Roman"/>
                <a:cs typeface="Times New Roman"/>
              </a:rPr>
              <a:t>)</a:t>
            </a:r>
            <a:endParaRPr sz="2000">
              <a:latin typeface="Times New Roman"/>
              <a:cs typeface="Times New Roman"/>
            </a:endParaRPr>
          </a:p>
        </p:txBody>
      </p:sp>
      <p:sp>
        <p:nvSpPr>
          <p:cNvPr id="5" name="object 5"/>
          <p:cNvSpPr txBox="1"/>
          <p:nvPr/>
        </p:nvSpPr>
        <p:spPr>
          <a:xfrm>
            <a:off x="40640" y="2492301"/>
            <a:ext cx="8891270" cy="3086735"/>
          </a:xfrm>
          <a:prstGeom prst="rect">
            <a:avLst/>
          </a:prstGeom>
        </p:spPr>
        <p:txBody>
          <a:bodyPr vert="horz" wrap="square" lIns="0" tIns="15875" rIns="0" bIns="0" rtlCol="0">
            <a:spAutoFit/>
          </a:bodyPr>
          <a:lstStyle/>
          <a:p>
            <a:pPr marL="50800">
              <a:lnSpc>
                <a:spcPts val="2400"/>
              </a:lnSpc>
              <a:spcBef>
                <a:spcPts val="125"/>
              </a:spcBef>
              <a:tabLst>
                <a:tab pos="565785" algn="l"/>
              </a:tabLst>
            </a:pPr>
            <a:r>
              <a:rPr sz="2000" spc="-5" dirty="0">
                <a:latin typeface="Times New Roman"/>
                <a:cs typeface="Times New Roman"/>
              </a:rPr>
              <a:t>(i)	</a:t>
            </a:r>
            <a:r>
              <a:rPr sz="2000" dirty="0">
                <a:latin typeface="Times New Roman"/>
                <a:cs typeface="Times New Roman"/>
              </a:rPr>
              <a:t>For</a:t>
            </a:r>
            <a:r>
              <a:rPr sz="2000" spc="-2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surface</a:t>
            </a:r>
            <a:r>
              <a:rPr sz="2000" spc="-55" dirty="0">
                <a:latin typeface="Times New Roman"/>
                <a:cs typeface="Times New Roman"/>
              </a:rPr>
              <a:t> </a:t>
            </a:r>
            <a:r>
              <a:rPr sz="2000" dirty="0">
                <a:latin typeface="Times New Roman"/>
                <a:cs typeface="Times New Roman"/>
              </a:rPr>
              <a:t>facing</a:t>
            </a:r>
            <a:r>
              <a:rPr sz="2000" spc="-20" dirty="0">
                <a:latin typeface="Times New Roman"/>
                <a:cs typeface="Times New Roman"/>
              </a:rPr>
              <a:t> </a:t>
            </a:r>
            <a:r>
              <a:rPr sz="2000" spc="5" dirty="0">
                <a:latin typeface="Times New Roman"/>
                <a:cs typeface="Times New Roman"/>
              </a:rPr>
              <a:t>due</a:t>
            </a:r>
            <a:r>
              <a:rPr sz="2000" spc="-30" dirty="0">
                <a:latin typeface="Times New Roman"/>
                <a:cs typeface="Times New Roman"/>
              </a:rPr>
              <a:t> </a:t>
            </a:r>
            <a:r>
              <a:rPr sz="2000" dirty="0">
                <a:latin typeface="Times New Roman"/>
                <a:cs typeface="Times New Roman"/>
              </a:rPr>
              <a:t>south,</a:t>
            </a:r>
            <a:r>
              <a:rPr sz="2000" spc="65" dirty="0">
                <a:latin typeface="Times New Roman"/>
                <a:cs typeface="Times New Roman"/>
              </a:rPr>
              <a:t> </a:t>
            </a:r>
            <a:r>
              <a:rPr sz="3000" spc="-75" baseline="5555" dirty="0">
                <a:latin typeface="Symbol"/>
                <a:cs typeface="Symbol"/>
              </a:rPr>
              <a:t></a:t>
            </a:r>
            <a:r>
              <a:rPr sz="3000" spc="367" baseline="5555" dirty="0">
                <a:latin typeface="Times New Roman"/>
                <a:cs typeface="Times New Roman"/>
              </a:rPr>
              <a:t> </a:t>
            </a:r>
            <a:r>
              <a:rPr sz="2850" spc="-15" baseline="5847" dirty="0">
                <a:latin typeface="Symbol"/>
                <a:cs typeface="Symbol"/>
              </a:rPr>
              <a:t></a:t>
            </a:r>
            <a:r>
              <a:rPr sz="2850" spc="-127" baseline="5847" dirty="0">
                <a:latin typeface="Times New Roman"/>
                <a:cs typeface="Times New Roman"/>
              </a:rPr>
              <a:t> </a:t>
            </a:r>
            <a:r>
              <a:rPr sz="2850" spc="-15" baseline="5847" dirty="0">
                <a:latin typeface="Times New Roman"/>
                <a:cs typeface="Times New Roman"/>
              </a:rPr>
              <a:t>0</a:t>
            </a:r>
            <a:endParaRPr sz="2850" baseline="5847">
              <a:latin typeface="Times New Roman"/>
              <a:cs typeface="Times New Roman"/>
            </a:endParaRPr>
          </a:p>
          <a:p>
            <a:pPr marL="1691005">
              <a:lnSpc>
                <a:spcPts val="3180"/>
              </a:lnSpc>
            </a:pPr>
            <a:r>
              <a:rPr sz="2000" spc="200" dirty="0">
                <a:latin typeface="Times New Roman"/>
                <a:cs typeface="Times New Roman"/>
              </a:rPr>
              <a:t>cos</a:t>
            </a:r>
            <a:r>
              <a:rPr sz="2000" spc="-265" dirty="0">
                <a:latin typeface="Times New Roman"/>
                <a:cs typeface="Times New Roman"/>
              </a:rPr>
              <a:t> </a:t>
            </a:r>
            <a:r>
              <a:rPr sz="2150" spc="170" dirty="0">
                <a:latin typeface="Symbol"/>
                <a:cs typeface="Symbol"/>
              </a:rPr>
              <a:t></a:t>
            </a:r>
            <a:r>
              <a:rPr sz="1725" i="1" spc="254" baseline="-24154" dirty="0">
                <a:latin typeface="Times New Roman"/>
                <a:cs typeface="Times New Roman"/>
              </a:rPr>
              <a:t>i</a:t>
            </a:r>
            <a:r>
              <a:rPr sz="1725" i="1" spc="847" baseline="-24154" dirty="0">
                <a:latin typeface="Times New Roman"/>
                <a:cs typeface="Times New Roman"/>
              </a:rPr>
              <a:t> </a:t>
            </a:r>
            <a:r>
              <a:rPr sz="2000" spc="295" dirty="0">
                <a:latin typeface="Symbol"/>
                <a:cs typeface="Symbol"/>
              </a:rPr>
              <a:t></a:t>
            </a:r>
            <a:r>
              <a:rPr sz="2000" spc="-15" dirty="0">
                <a:latin typeface="Times New Roman"/>
                <a:cs typeface="Times New Roman"/>
              </a:rPr>
              <a:t> </a:t>
            </a:r>
            <a:r>
              <a:rPr sz="2000" spc="95" dirty="0">
                <a:latin typeface="Times New Roman"/>
                <a:cs typeface="Times New Roman"/>
              </a:rPr>
              <a:t>cos</a:t>
            </a:r>
            <a:r>
              <a:rPr sz="2650" spc="95" dirty="0">
                <a:latin typeface="Symbol"/>
                <a:cs typeface="Symbol"/>
              </a:rPr>
              <a:t></a:t>
            </a:r>
            <a:r>
              <a:rPr sz="2150" spc="95" dirty="0">
                <a:latin typeface="Symbol"/>
                <a:cs typeface="Symbol"/>
              </a:rPr>
              <a:t></a:t>
            </a:r>
            <a:r>
              <a:rPr sz="2150" spc="15" dirty="0">
                <a:latin typeface="Times New Roman"/>
                <a:cs typeface="Times New Roman"/>
              </a:rPr>
              <a:t> </a:t>
            </a:r>
            <a:r>
              <a:rPr sz="2000" spc="295" dirty="0">
                <a:latin typeface="Symbol"/>
                <a:cs typeface="Symbol"/>
              </a:rPr>
              <a:t></a:t>
            </a:r>
            <a:r>
              <a:rPr sz="2000" spc="-90" dirty="0">
                <a:latin typeface="Times New Roman"/>
                <a:cs typeface="Times New Roman"/>
              </a:rPr>
              <a:t> </a:t>
            </a:r>
            <a:r>
              <a:rPr sz="2150" spc="210" dirty="0">
                <a:latin typeface="Symbol"/>
                <a:cs typeface="Symbol"/>
              </a:rPr>
              <a:t></a:t>
            </a:r>
            <a:r>
              <a:rPr sz="2150" spc="-170" dirty="0">
                <a:latin typeface="Times New Roman"/>
                <a:cs typeface="Times New Roman"/>
              </a:rPr>
              <a:t> </a:t>
            </a:r>
            <a:r>
              <a:rPr sz="2650" spc="155" dirty="0">
                <a:latin typeface="Symbol"/>
                <a:cs typeface="Symbol"/>
              </a:rPr>
              <a:t></a:t>
            </a:r>
            <a:r>
              <a:rPr sz="2000" spc="155" dirty="0">
                <a:latin typeface="Times New Roman"/>
                <a:cs typeface="Times New Roman"/>
              </a:rPr>
              <a:t>cos</a:t>
            </a:r>
            <a:r>
              <a:rPr sz="2000" spc="-190" dirty="0">
                <a:latin typeface="Times New Roman"/>
                <a:cs typeface="Times New Roman"/>
              </a:rPr>
              <a:t> </a:t>
            </a:r>
            <a:r>
              <a:rPr sz="2150" spc="190" dirty="0">
                <a:latin typeface="Symbol"/>
                <a:cs typeface="Symbol"/>
              </a:rPr>
              <a:t></a:t>
            </a:r>
            <a:r>
              <a:rPr sz="2150" spc="85" dirty="0">
                <a:latin typeface="Times New Roman"/>
                <a:cs typeface="Times New Roman"/>
              </a:rPr>
              <a:t> </a:t>
            </a:r>
            <a:r>
              <a:rPr sz="2000" spc="200" dirty="0">
                <a:latin typeface="Times New Roman"/>
                <a:cs typeface="Times New Roman"/>
              </a:rPr>
              <a:t>cos</a:t>
            </a:r>
            <a:r>
              <a:rPr sz="2000" spc="-185" dirty="0">
                <a:latin typeface="Times New Roman"/>
                <a:cs typeface="Times New Roman"/>
              </a:rPr>
              <a:t> </a:t>
            </a:r>
            <a:r>
              <a:rPr sz="2150" spc="265" dirty="0">
                <a:latin typeface="Symbol"/>
                <a:cs typeface="Symbol"/>
              </a:rPr>
              <a:t></a:t>
            </a:r>
            <a:r>
              <a:rPr sz="2150" spc="-55" dirty="0">
                <a:latin typeface="Times New Roman"/>
                <a:cs typeface="Times New Roman"/>
              </a:rPr>
              <a:t> </a:t>
            </a:r>
            <a:r>
              <a:rPr sz="2000" spc="295" dirty="0">
                <a:latin typeface="Symbol"/>
                <a:cs typeface="Symbol"/>
              </a:rPr>
              <a:t></a:t>
            </a:r>
            <a:r>
              <a:rPr sz="2000" spc="-180" dirty="0">
                <a:latin typeface="Times New Roman"/>
                <a:cs typeface="Times New Roman"/>
              </a:rPr>
              <a:t> </a:t>
            </a:r>
            <a:r>
              <a:rPr sz="2000" spc="100" dirty="0">
                <a:latin typeface="Times New Roman"/>
                <a:cs typeface="Times New Roman"/>
              </a:rPr>
              <a:t>sin</a:t>
            </a:r>
            <a:r>
              <a:rPr sz="2000" spc="150" dirty="0">
                <a:latin typeface="Times New Roman"/>
                <a:cs typeface="Times New Roman"/>
              </a:rPr>
              <a:t> </a:t>
            </a:r>
            <a:r>
              <a:rPr sz="2150" spc="190" dirty="0">
                <a:latin typeface="Symbol"/>
                <a:cs typeface="Symbol"/>
              </a:rPr>
              <a:t></a:t>
            </a:r>
            <a:r>
              <a:rPr sz="2150" spc="200" dirty="0">
                <a:latin typeface="Times New Roman"/>
                <a:cs typeface="Times New Roman"/>
              </a:rPr>
              <a:t> </a:t>
            </a:r>
            <a:r>
              <a:rPr sz="2000" spc="100" dirty="0">
                <a:latin typeface="Times New Roman"/>
                <a:cs typeface="Times New Roman"/>
              </a:rPr>
              <a:t>sin</a:t>
            </a:r>
            <a:r>
              <a:rPr sz="2000" spc="-165" dirty="0">
                <a:latin typeface="Times New Roman"/>
                <a:cs typeface="Times New Roman"/>
              </a:rPr>
              <a:t> </a:t>
            </a:r>
            <a:r>
              <a:rPr sz="2650" spc="-55" dirty="0">
                <a:latin typeface="Symbol"/>
                <a:cs typeface="Symbol"/>
              </a:rPr>
              <a:t></a:t>
            </a:r>
            <a:r>
              <a:rPr sz="2150" spc="-55" dirty="0">
                <a:latin typeface="Symbol"/>
                <a:cs typeface="Symbol"/>
              </a:rPr>
              <a:t></a:t>
            </a:r>
            <a:r>
              <a:rPr sz="2150" spc="-20" dirty="0">
                <a:latin typeface="Times New Roman"/>
                <a:cs typeface="Times New Roman"/>
              </a:rPr>
              <a:t> </a:t>
            </a:r>
            <a:r>
              <a:rPr sz="2000" spc="175" dirty="0">
                <a:latin typeface="Times New Roman"/>
                <a:cs typeface="Times New Roman"/>
              </a:rPr>
              <a:t>-</a:t>
            </a:r>
            <a:r>
              <a:rPr sz="2000" spc="-120" dirty="0">
                <a:latin typeface="Times New Roman"/>
                <a:cs typeface="Times New Roman"/>
              </a:rPr>
              <a:t> </a:t>
            </a:r>
            <a:r>
              <a:rPr sz="2150" spc="210" dirty="0">
                <a:latin typeface="Symbol"/>
                <a:cs typeface="Symbol"/>
              </a:rPr>
              <a:t></a:t>
            </a:r>
            <a:r>
              <a:rPr sz="2150" spc="-175" dirty="0">
                <a:latin typeface="Times New Roman"/>
                <a:cs typeface="Times New Roman"/>
              </a:rPr>
              <a:t> </a:t>
            </a:r>
            <a:r>
              <a:rPr sz="2650" spc="85" dirty="0">
                <a:latin typeface="Symbol"/>
                <a:cs typeface="Symbol"/>
              </a:rPr>
              <a:t></a:t>
            </a:r>
            <a:r>
              <a:rPr sz="2000" spc="85" dirty="0">
                <a:latin typeface="Times New Roman"/>
                <a:cs typeface="Times New Roman"/>
              </a:rPr>
              <a:t>...........(8)</a:t>
            </a:r>
            <a:endParaRPr sz="2000">
              <a:latin typeface="Times New Roman"/>
              <a:cs typeface="Times New Roman"/>
            </a:endParaRPr>
          </a:p>
          <a:p>
            <a:pPr marL="565785">
              <a:lnSpc>
                <a:spcPct val="100000"/>
              </a:lnSpc>
              <a:spcBef>
                <a:spcPts val="1019"/>
              </a:spcBef>
              <a:tabLst>
                <a:tab pos="3054985" algn="l"/>
              </a:tabLst>
            </a:pPr>
            <a:r>
              <a:rPr sz="3000" baseline="1388" dirty="0">
                <a:latin typeface="Times New Roman"/>
                <a:cs typeface="Times New Roman"/>
              </a:rPr>
              <a:t>F</a:t>
            </a:r>
            <a:r>
              <a:rPr sz="3000" spc="7" baseline="1388" dirty="0">
                <a:latin typeface="Times New Roman"/>
                <a:cs typeface="Times New Roman"/>
              </a:rPr>
              <a:t>o</a:t>
            </a:r>
            <a:r>
              <a:rPr sz="3000" baseline="1388" dirty="0">
                <a:latin typeface="Times New Roman"/>
                <a:cs typeface="Times New Roman"/>
              </a:rPr>
              <a:t>r</a:t>
            </a:r>
            <a:r>
              <a:rPr sz="3000" spc="-22" baseline="1388" dirty="0">
                <a:latin typeface="Times New Roman"/>
                <a:cs typeface="Times New Roman"/>
              </a:rPr>
              <a:t> </a:t>
            </a:r>
            <a:r>
              <a:rPr sz="3000" baseline="1388" dirty="0">
                <a:latin typeface="Times New Roman"/>
                <a:cs typeface="Times New Roman"/>
              </a:rPr>
              <a:t>h</a:t>
            </a:r>
            <a:r>
              <a:rPr sz="3000" spc="15" baseline="1388" dirty="0">
                <a:latin typeface="Times New Roman"/>
                <a:cs typeface="Times New Roman"/>
              </a:rPr>
              <a:t>o</a:t>
            </a:r>
            <a:r>
              <a:rPr sz="3000" baseline="1388" dirty="0">
                <a:latin typeface="Times New Roman"/>
                <a:cs typeface="Times New Roman"/>
              </a:rPr>
              <a:t>rizon</a:t>
            </a:r>
            <a:r>
              <a:rPr sz="3000" spc="-15" baseline="1388" dirty="0">
                <a:latin typeface="Times New Roman"/>
                <a:cs typeface="Times New Roman"/>
              </a:rPr>
              <a:t>t</a:t>
            </a:r>
            <a:r>
              <a:rPr sz="3000" baseline="1388" dirty="0">
                <a:latin typeface="Times New Roman"/>
                <a:cs typeface="Times New Roman"/>
              </a:rPr>
              <a:t>al</a:t>
            </a:r>
            <a:r>
              <a:rPr sz="3000" spc="-60" baseline="1388" dirty="0">
                <a:latin typeface="Times New Roman"/>
                <a:cs typeface="Times New Roman"/>
              </a:rPr>
              <a:t> </a:t>
            </a:r>
            <a:r>
              <a:rPr sz="3000" baseline="1388" dirty="0">
                <a:latin typeface="Times New Roman"/>
                <a:cs typeface="Times New Roman"/>
              </a:rPr>
              <a:t>sur</a:t>
            </a:r>
            <a:r>
              <a:rPr sz="3000" spc="7" baseline="1388" dirty="0">
                <a:latin typeface="Times New Roman"/>
                <a:cs typeface="Times New Roman"/>
              </a:rPr>
              <a:t>f</a:t>
            </a:r>
            <a:r>
              <a:rPr sz="3000" baseline="1388" dirty="0">
                <a:latin typeface="Times New Roman"/>
                <a:cs typeface="Times New Roman"/>
              </a:rPr>
              <a:t>ace,	</a:t>
            </a:r>
            <a:r>
              <a:rPr sz="2150" spc="110" dirty="0">
                <a:latin typeface="Symbol"/>
                <a:cs typeface="Symbol"/>
              </a:rPr>
              <a:t></a:t>
            </a:r>
            <a:r>
              <a:rPr sz="2150" spc="220" dirty="0">
                <a:latin typeface="Times New Roman"/>
                <a:cs typeface="Times New Roman"/>
              </a:rPr>
              <a:t> </a:t>
            </a:r>
            <a:r>
              <a:rPr sz="2000" spc="195" dirty="0">
                <a:latin typeface="Symbol"/>
                <a:cs typeface="Symbol"/>
              </a:rPr>
              <a:t></a:t>
            </a:r>
            <a:r>
              <a:rPr sz="2000" spc="-55" dirty="0">
                <a:latin typeface="Times New Roman"/>
                <a:cs typeface="Times New Roman"/>
              </a:rPr>
              <a:t> </a:t>
            </a:r>
            <a:r>
              <a:rPr sz="2000" spc="95" dirty="0">
                <a:latin typeface="Times New Roman"/>
                <a:cs typeface="Times New Roman"/>
              </a:rPr>
              <a:t>0</a:t>
            </a:r>
            <a:r>
              <a:rPr sz="2000" spc="135" dirty="0">
                <a:latin typeface="Times New Roman"/>
                <a:cs typeface="Times New Roman"/>
              </a:rPr>
              <a:t>,</a:t>
            </a:r>
            <a:r>
              <a:rPr sz="2150" spc="150" dirty="0">
                <a:latin typeface="Symbol"/>
                <a:cs typeface="Symbol"/>
              </a:rPr>
              <a:t></a:t>
            </a:r>
            <a:r>
              <a:rPr sz="1725" i="1" spc="89" baseline="-24154" dirty="0">
                <a:latin typeface="Times New Roman"/>
                <a:cs typeface="Times New Roman"/>
              </a:rPr>
              <a:t>i</a:t>
            </a:r>
            <a:r>
              <a:rPr sz="1725" i="1" baseline="-24154" dirty="0">
                <a:latin typeface="Times New Roman"/>
                <a:cs typeface="Times New Roman"/>
              </a:rPr>
              <a:t>  </a:t>
            </a:r>
            <a:r>
              <a:rPr sz="1725" i="1" spc="-120" baseline="-24154" dirty="0">
                <a:latin typeface="Times New Roman"/>
                <a:cs typeface="Times New Roman"/>
              </a:rPr>
              <a:t> </a:t>
            </a:r>
            <a:r>
              <a:rPr sz="2000" spc="195" dirty="0">
                <a:latin typeface="Symbol"/>
                <a:cs typeface="Symbol"/>
              </a:rPr>
              <a:t></a:t>
            </a:r>
            <a:r>
              <a:rPr sz="2000" spc="-235" dirty="0">
                <a:latin typeface="Times New Roman"/>
                <a:cs typeface="Times New Roman"/>
              </a:rPr>
              <a:t> </a:t>
            </a:r>
            <a:r>
              <a:rPr sz="2150" spc="254" dirty="0">
                <a:latin typeface="Symbol"/>
                <a:cs typeface="Symbol"/>
              </a:rPr>
              <a:t></a:t>
            </a:r>
            <a:r>
              <a:rPr sz="1725" i="1" spc="127" baseline="-24154" dirty="0">
                <a:latin typeface="Times New Roman"/>
                <a:cs typeface="Times New Roman"/>
              </a:rPr>
              <a:t>z</a:t>
            </a:r>
            <a:r>
              <a:rPr sz="1725" i="1" baseline="-24154" dirty="0">
                <a:latin typeface="Times New Roman"/>
                <a:cs typeface="Times New Roman"/>
              </a:rPr>
              <a:t> </a:t>
            </a:r>
            <a:r>
              <a:rPr sz="2650" spc="-140" dirty="0">
                <a:latin typeface="Symbol"/>
                <a:cs typeface="Symbol"/>
              </a:rPr>
              <a:t></a:t>
            </a:r>
            <a:r>
              <a:rPr sz="2000" spc="50" dirty="0">
                <a:latin typeface="Times New Roman"/>
                <a:cs typeface="Times New Roman"/>
              </a:rPr>
              <a:t>Z</a:t>
            </a:r>
            <a:r>
              <a:rPr sz="2000" spc="105" dirty="0">
                <a:latin typeface="Times New Roman"/>
                <a:cs typeface="Times New Roman"/>
              </a:rPr>
              <a:t>e</a:t>
            </a:r>
            <a:r>
              <a:rPr sz="2000" spc="-10" dirty="0">
                <a:latin typeface="Times New Roman"/>
                <a:cs typeface="Times New Roman"/>
              </a:rPr>
              <a:t>n</a:t>
            </a:r>
            <a:r>
              <a:rPr sz="2000" spc="-140" dirty="0">
                <a:latin typeface="Times New Roman"/>
                <a:cs typeface="Times New Roman"/>
              </a:rPr>
              <a:t>i</a:t>
            </a:r>
            <a:r>
              <a:rPr sz="2000" spc="5" dirty="0">
                <a:latin typeface="Times New Roman"/>
                <a:cs typeface="Times New Roman"/>
              </a:rPr>
              <a:t>t</a:t>
            </a:r>
            <a:r>
              <a:rPr sz="2000" spc="175" dirty="0">
                <a:latin typeface="Times New Roman"/>
                <a:cs typeface="Times New Roman"/>
              </a:rPr>
              <a:t>h</a:t>
            </a:r>
            <a:r>
              <a:rPr sz="2000" dirty="0">
                <a:latin typeface="Times New Roman"/>
                <a:cs typeface="Times New Roman"/>
              </a:rPr>
              <a:t> </a:t>
            </a:r>
            <a:r>
              <a:rPr sz="2000" spc="-60" dirty="0">
                <a:latin typeface="Times New Roman"/>
                <a:cs typeface="Times New Roman"/>
              </a:rPr>
              <a:t> </a:t>
            </a:r>
            <a:r>
              <a:rPr sz="2000" spc="100" dirty="0">
                <a:latin typeface="Times New Roman"/>
                <a:cs typeface="Times New Roman"/>
              </a:rPr>
              <a:t>a</a:t>
            </a:r>
            <a:r>
              <a:rPr sz="2000" spc="-5" dirty="0">
                <a:latin typeface="Times New Roman"/>
                <a:cs typeface="Times New Roman"/>
              </a:rPr>
              <a:t>n</a:t>
            </a:r>
            <a:r>
              <a:rPr sz="2000" spc="-10" dirty="0">
                <a:latin typeface="Times New Roman"/>
                <a:cs typeface="Times New Roman"/>
              </a:rPr>
              <a:t>g</a:t>
            </a:r>
            <a:r>
              <a:rPr sz="2000" spc="-140" dirty="0">
                <a:latin typeface="Times New Roman"/>
                <a:cs typeface="Times New Roman"/>
              </a:rPr>
              <a:t>l</a:t>
            </a:r>
            <a:r>
              <a:rPr sz="2000" spc="155" dirty="0">
                <a:latin typeface="Times New Roman"/>
                <a:cs typeface="Times New Roman"/>
              </a:rPr>
              <a:t>e</a:t>
            </a:r>
            <a:r>
              <a:rPr sz="2000" spc="10" dirty="0">
                <a:latin typeface="Times New Roman"/>
                <a:cs typeface="Times New Roman"/>
              </a:rPr>
              <a:t> </a:t>
            </a:r>
            <a:r>
              <a:rPr sz="2650" spc="-110" dirty="0">
                <a:latin typeface="Symbol"/>
                <a:cs typeface="Symbol"/>
              </a:rPr>
              <a:t></a:t>
            </a:r>
            <a:endParaRPr sz="2650">
              <a:latin typeface="Symbol"/>
              <a:cs typeface="Symbol"/>
            </a:endParaRPr>
          </a:p>
          <a:p>
            <a:pPr marL="2443480">
              <a:lnSpc>
                <a:spcPct val="100000"/>
              </a:lnSpc>
              <a:spcBef>
                <a:spcPts val="2670"/>
              </a:spcBef>
            </a:pPr>
            <a:r>
              <a:rPr sz="2150" spc="204" dirty="0">
                <a:latin typeface="Times New Roman"/>
                <a:cs typeface="Times New Roman"/>
              </a:rPr>
              <a:t>c</a:t>
            </a:r>
            <a:r>
              <a:rPr sz="2150" spc="250" dirty="0">
                <a:latin typeface="Times New Roman"/>
                <a:cs typeface="Times New Roman"/>
              </a:rPr>
              <a:t>o</a:t>
            </a:r>
            <a:r>
              <a:rPr sz="2150" spc="265" dirty="0">
                <a:latin typeface="Times New Roman"/>
                <a:cs typeface="Times New Roman"/>
              </a:rPr>
              <a:t>s</a:t>
            </a:r>
            <a:r>
              <a:rPr sz="2150" spc="-310" dirty="0">
                <a:latin typeface="Times New Roman"/>
                <a:cs typeface="Times New Roman"/>
              </a:rPr>
              <a:t> </a:t>
            </a:r>
            <a:r>
              <a:rPr sz="2350" spc="380" dirty="0">
                <a:latin typeface="Symbol"/>
                <a:cs typeface="Symbol"/>
              </a:rPr>
              <a:t></a:t>
            </a:r>
            <a:r>
              <a:rPr sz="1875" i="1" spc="232" baseline="-24444" dirty="0">
                <a:latin typeface="Times New Roman"/>
                <a:cs typeface="Times New Roman"/>
              </a:rPr>
              <a:t>z</a:t>
            </a:r>
            <a:r>
              <a:rPr sz="1875" i="1" baseline="-24444" dirty="0">
                <a:latin typeface="Times New Roman"/>
                <a:cs typeface="Times New Roman"/>
              </a:rPr>
              <a:t>  </a:t>
            </a:r>
            <a:r>
              <a:rPr sz="1875" i="1" spc="-30" baseline="-24444" dirty="0">
                <a:latin typeface="Times New Roman"/>
                <a:cs typeface="Times New Roman"/>
              </a:rPr>
              <a:t> </a:t>
            </a:r>
            <a:r>
              <a:rPr sz="2150" spc="380" dirty="0">
                <a:latin typeface="Symbol"/>
                <a:cs typeface="Symbol"/>
              </a:rPr>
              <a:t></a:t>
            </a:r>
            <a:r>
              <a:rPr sz="2150" spc="-60" dirty="0">
                <a:latin typeface="Times New Roman"/>
                <a:cs typeface="Times New Roman"/>
              </a:rPr>
              <a:t> </a:t>
            </a:r>
            <a:r>
              <a:rPr sz="2150" spc="204" dirty="0">
                <a:latin typeface="Times New Roman"/>
                <a:cs typeface="Times New Roman"/>
              </a:rPr>
              <a:t>c</a:t>
            </a:r>
            <a:r>
              <a:rPr sz="2150" spc="250" dirty="0">
                <a:latin typeface="Times New Roman"/>
                <a:cs typeface="Times New Roman"/>
              </a:rPr>
              <a:t>o</a:t>
            </a:r>
            <a:r>
              <a:rPr sz="2150" spc="365" dirty="0">
                <a:latin typeface="Times New Roman"/>
                <a:cs typeface="Times New Roman"/>
              </a:rPr>
              <a:t>s</a:t>
            </a:r>
            <a:r>
              <a:rPr sz="2350" spc="254" dirty="0">
                <a:latin typeface="Symbol"/>
                <a:cs typeface="Symbol"/>
              </a:rPr>
              <a:t></a:t>
            </a:r>
            <a:r>
              <a:rPr sz="2350" spc="-155" dirty="0">
                <a:latin typeface="Times New Roman"/>
                <a:cs typeface="Times New Roman"/>
              </a:rPr>
              <a:t> </a:t>
            </a:r>
            <a:r>
              <a:rPr sz="2150" spc="204" dirty="0">
                <a:latin typeface="Times New Roman"/>
                <a:cs typeface="Times New Roman"/>
              </a:rPr>
              <a:t>c</a:t>
            </a:r>
            <a:r>
              <a:rPr sz="2150" spc="250" dirty="0">
                <a:latin typeface="Times New Roman"/>
                <a:cs typeface="Times New Roman"/>
              </a:rPr>
              <a:t>o</a:t>
            </a:r>
            <a:r>
              <a:rPr sz="2150" spc="265" dirty="0">
                <a:latin typeface="Times New Roman"/>
                <a:cs typeface="Times New Roman"/>
              </a:rPr>
              <a:t>s</a:t>
            </a:r>
            <a:r>
              <a:rPr sz="2150" spc="-225" dirty="0">
                <a:latin typeface="Times New Roman"/>
                <a:cs typeface="Times New Roman"/>
              </a:rPr>
              <a:t> </a:t>
            </a:r>
            <a:r>
              <a:rPr sz="2350" spc="240" dirty="0">
                <a:latin typeface="Symbol"/>
                <a:cs typeface="Symbol"/>
              </a:rPr>
              <a:t></a:t>
            </a:r>
            <a:r>
              <a:rPr sz="2350" spc="45" dirty="0">
                <a:latin typeface="Times New Roman"/>
                <a:cs typeface="Times New Roman"/>
              </a:rPr>
              <a:t> </a:t>
            </a:r>
            <a:r>
              <a:rPr sz="2150" spc="204" dirty="0">
                <a:latin typeface="Times New Roman"/>
                <a:cs typeface="Times New Roman"/>
              </a:rPr>
              <a:t>c</a:t>
            </a:r>
            <a:r>
              <a:rPr sz="2150" spc="250" dirty="0">
                <a:latin typeface="Times New Roman"/>
                <a:cs typeface="Times New Roman"/>
              </a:rPr>
              <a:t>o</a:t>
            </a:r>
            <a:r>
              <a:rPr sz="2150" spc="265" dirty="0">
                <a:latin typeface="Times New Roman"/>
                <a:cs typeface="Times New Roman"/>
              </a:rPr>
              <a:t>s</a:t>
            </a:r>
            <a:r>
              <a:rPr sz="2150" spc="-229" dirty="0">
                <a:latin typeface="Times New Roman"/>
                <a:cs typeface="Times New Roman"/>
              </a:rPr>
              <a:t> </a:t>
            </a:r>
            <a:r>
              <a:rPr sz="2350" spc="335" dirty="0">
                <a:latin typeface="Symbol"/>
                <a:cs typeface="Symbol"/>
              </a:rPr>
              <a:t></a:t>
            </a:r>
            <a:r>
              <a:rPr sz="2350" spc="-130" dirty="0">
                <a:latin typeface="Times New Roman"/>
                <a:cs typeface="Times New Roman"/>
              </a:rPr>
              <a:t> </a:t>
            </a:r>
            <a:r>
              <a:rPr sz="2150" spc="380" dirty="0">
                <a:latin typeface="Symbol"/>
                <a:cs typeface="Symbol"/>
              </a:rPr>
              <a:t></a:t>
            </a:r>
            <a:r>
              <a:rPr sz="2150" spc="-225" dirty="0">
                <a:latin typeface="Times New Roman"/>
                <a:cs typeface="Times New Roman"/>
              </a:rPr>
              <a:t> </a:t>
            </a:r>
            <a:r>
              <a:rPr sz="2150" spc="155" dirty="0">
                <a:latin typeface="Times New Roman"/>
                <a:cs typeface="Times New Roman"/>
              </a:rPr>
              <a:t>s</a:t>
            </a:r>
            <a:r>
              <a:rPr sz="2150" spc="-100" dirty="0">
                <a:latin typeface="Times New Roman"/>
                <a:cs typeface="Times New Roman"/>
              </a:rPr>
              <a:t>i</a:t>
            </a:r>
            <a:r>
              <a:rPr sz="2150" spc="345" dirty="0">
                <a:latin typeface="Times New Roman"/>
                <a:cs typeface="Times New Roman"/>
              </a:rPr>
              <a:t>n</a:t>
            </a:r>
            <a:r>
              <a:rPr sz="2150" spc="114" dirty="0">
                <a:latin typeface="Times New Roman"/>
                <a:cs typeface="Times New Roman"/>
              </a:rPr>
              <a:t> </a:t>
            </a:r>
            <a:r>
              <a:rPr sz="2350" spc="240" dirty="0">
                <a:latin typeface="Symbol"/>
                <a:cs typeface="Symbol"/>
              </a:rPr>
              <a:t></a:t>
            </a:r>
            <a:r>
              <a:rPr sz="2350" spc="170" dirty="0">
                <a:latin typeface="Times New Roman"/>
                <a:cs typeface="Times New Roman"/>
              </a:rPr>
              <a:t> </a:t>
            </a:r>
            <a:r>
              <a:rPr sz="2150" spc="155" dirty="0">
                <a:latin typeface="Times New Roman"/>
                <a:cs typeface="Times New Roman"/>
              </a:rPr>
              <a:t>s</a:t>
            </a:r>
            <a:r>
              <a:rPr sz="2150" spc="-100" dirty="0">
                <a:latin typeface="Times New Roman"/>
                <a:cs typeface="Times New Roman"/>
              </a:rPr>
              <a:t>i</a:t>
            </a:r>
            <a:r>
              <a:rPr sz="2150" spc="540" dirty="0">
                <a:latin typeface="Times New Roman"/>
                <a:cs typeface="Times New Roman"/>
              </a:rPr>
              <a:t>n</a:t>
            </a:r>
            <a:r>
              <a:rPr sz="2350" spc="270" dirty="0">
                <a:latin typeface="Symbol"/>
                <a:cs typeface="Symbol"/>
              </a:rPr>
              <a:t></a:t>
            </a:r>
            <a:r>
              <a:rPr sz="2150" spc="125" dirty="0">
                <a:latin typeface="Times New Roman"/>
                <a:cs typeface="Times New Roman"/>
              </a:rPr>
              <a:t>....</a:t>
            </a:r>
            <a:r>
              <a:rPr sz="2150" spc="114" dirty="0">
                <a:latin typeface="Times New Roman"/>
                <a:cs typeface="Times New Roman"/>
              </a:rPr>
              <a:t>.</a:t>
            </a:r>
            <a:r>
              <a:rPr sz="2150" spc="125" dirty="0">
                <a:latin typeface="Times New Roman"/>
                <a:cs typeface="Times New Roman"/>
              </a:rPr>
              <a:t>....</a:t>
            </a:r>
            <a:r>
              <a:rPr sz="2150" spc="105" dirty="0">
                <a:latin typeface="Times New Roman"/>
                <a:cs typeface="Times New Roman"/>
              </a:rPr>
              <a:t>.</a:t>
            </a:r>
            <a:r>
              <a:rPr sz="2150" spc="125" dirty="0">
                <a:latin typeface="Times New Roman"/>
                <a:cs typeface="Times New Roman"/>
              </a:rPr>
              <a:t>.</a:t>
            </a:r>
            <a:r>
              <a:rPr sz="2150" spc="155" dirty="0">
                <a:latin typeface="Times New Roman"/>
                <a:cs typeface="Times New Roman"/>
              </a:rPr>
              <a:t>(</a:t>
            </a:r>
            <a:r>
              <a:rPr sz="2150" spc="250" dirty="0">
                <a:latin typeface="Times New Roman"/>
                <a:cs typeface="Times New Roman"/>
              </a:rPr>
              <a:t>9</a:t>
            </a:r>
            <a:r>
              <a:rPr sz="2150" spc="229" dirty="0">
                <a:latin typeface="Times New Roman"/>
                <a:cs typeface="Times New Roman"/>
              </a:rPr>
              <a:t>)</a:t>
            </a:r>
            <a:endParaRPr sz="2150">
              <a:latin typeface="Times New Roman"/>
              <a:cs typeface="Times New Roman"/>
            </a:endParaRPr>
          </a:p>
          <a:p>
            <a:pPr marL="50800">
              <a:lnSpc>
                <a:spcPct val="100000"/>
              </a:lnSpc>
              <a:spcBef>
                <a:spcPts val="2640"/>
              </a:spcBef>
              <a:tabLst>
                <a:tab pos="565785" algn="l"/>
              </a:tabLst>
            </a:pPr>
            <a:r>
              <a:rPr sz="2000" dirty="0">
                <a:latin typeface="Times New Roman"/>
                <a:cs typeface="Times New Roman"/>
              </a:rPr>
              <a:t>(</a:t>
            </a:r>
            <a:r>
              <a:rPr sz="2000" spc="-15" dirty="0">
                <a:latin typeface="Times New Roman"/>
                <a:cs typeface="Times New Roman"/>
              </a:rPr>
              <a:t>i</a:t>
            </a:r>
            <a:r>
              <a:rPr sz="2000" dirty="0">
                <a:latin typeface="Times New Roman"/>
                <a:cs typeface="Times New Roman"/>
              </a:rPr>
              <a:t>)	F</a:t>
            </a:r>
            <a:r>
              <a:rPr sz="2000" spc="5" dirty="0">
                <a:latin typeface="Times New Roman"/>
                <a:cs typeface="Times New Roman"/>
              </a:rPr>
              <a:t>o</a:t>
            </a:r>
            <a:r>
              <a:rPr sz="2000" dirty="0">
                <a:latin typeface="Times New Roman"/>
                <a:cs typeface="Times New Roman"/>
              </a:rPr>
              <a:t>r</a:t>
            </a:r>
            <a:r>
              <a:rPr sz="2000" spc="-15" dirty="0">
                <a:latin typeface="Times New Roman"/>
                <a:cs typeface="Times New Roman"/>
              </a:rPr>
              <a:t> </a:t>
            </a:r>
            <a:r>
              <a:rPr sz="2000" dirty="0">
                <a:latin typeface="Times New Roman"/>
                <a:cs typeface="Times New Roman"/>
              </a:rPr>
              <a:t>a </a:t>
            </a:r>
            <a:r>
              <a:rPr sz="2000" spc="5" dirty="0">
                <a:latin typeface="Times New Roman"/>
                <a:cs typeface="Times New Roman"/>
              </a:rPr>
              <a:t>v</a:t>
            </a:r>
            <a:r>
              <a:rPr sz="2000" dirty="0">
                <a:latin typeface="Times New Roman"/>
                <a:cs typeface="Times New Roman"/>
              </a:rPr>
              <a:t>ert</a:t>
            </a:r>
            <a:r>
              <a:rPr sz="2000" spc="-10" dirty="0">
                <a:latin typeface="Times New Roman"/>
                <a:cs typeface="Times New Roman"/>
              </a:rPr>
              <a:t>i</a:t>
            </a:r>
            <a:r>
              <a:rPr sz="2000" dirty="0">
                <a:latin typeface="Times New Roman"/>
                <a:cs typeface="Times New Roman"/>
              </a:rPr>
              <a:t>cal</a:t>
            </a:r>
            <a:r>
              <a:rPr sz="2000" spc="-40" dirty="0">
                <a:latin typeface="Times New Roman"/>
                <a:cs typeface="Times New Roman"/>
              </a:rPr>
              <a:t> </a:t>
            </a:r>
            <a:r>
              <a:rPr sz="2000" dirty="0">
                <a:latin typeface="Times New Roman"/>
                <a:cs typeface="Times New Roman"/>
              </a:rPr>
              <a:t>sur</a:t>
            </a:r>
            <a:r>
              <a:rPr sz="2000" spc="5" dirty="0">
                <a:latin typeface="Times New Roman"/>
                <a:cs typeface="Times New Roman"/>
              </a:rPr>
              <a:t>f</a:t>
            </a:r>
            <a:r>
              <a:rPr sz="2000" dirty="0">
                <a:latin typeface="Times New Roman"/>
                <a:cs typeface="Times New Roman"/>
              </a:rPr>
              <a:t>ace</a:t>
            </a:r>
            <a:r>
              <a:rPr sz="2000" spc="-40" dirty="0">
                <a:latin typeface="Times New Roman"/>
                <a:cs typeface="Times New Roman"/>
              </a:rPr>
              <a:t> </a:t>
            </a:r>
            <a:r>
              <a:rPr sz="2000" dirty="0">
                <a:latin typeface="Times New Roman"/>
                <a:cs typeface="Times New Roman"/>
              </a:rPr>
              <a:t>facing</a:t>
            </a:r>
            <a:r>
              <a:rPr sz="2000" spc="-30" dirty="0">
                <a:latin typeface="Times New Roman"/>
                <a:cs typeface="Times New Roman"/>
              </a:rPr>
              <a:t> </a:t>
            </a:r>
            <a:r>
              <a:rPr sz="2000" dirty="0">
                <a:latin typeface="Times New Roman"/>
                <a:cs typeface="Times New Roman"/>
              </a:rPr>
              <a:t>d</a:t>
            </a:r>
            <a:r>
              <a:rPr sz="2000" spc="10" dirty="0">
                <a:latin typeface="Times New Roman"/>
                <a:cs typeface="Times New Roman"/>
              </a:rPr>
              <a:t>u</a:t>
            </a:r>
            <a:r>
              <a:rPr sz="2000" dirty="0">
                <a:latin typeface="Times New Roman"/>
                <a:cs typeface="Times New Roman"/>
              </a:rPr>
              <a:t>e</a:t>
            </a:r>
            <a:r>
              <a:rPr sz="2000" spc="-10" dirty="0">
                <a:latin typeface="Times New Roman"/>
                <a:cs typeface="Times New Roman"/>
              </a:rPr>
              <a:t> </a:t>
            </a:r>
            <a:r>
              <a:rPr sz="2000" dirty="0">
                <a:latin typeface="Times New Roman"/>
                <a:cs typeface="Times New Roman"/>
              </a:rPr>
              <a:t>south, </a:t>
            </a:r>
            <a:r>
              <a:rPr sz="2000" spc="-80" dirty="0">
                <a:latin typeface="Times New Roman"/>
                <a:cs typeface="Times New Roman"/>
              </a:rPr>
              <a:t> </a:t>
            </a:r>
            <a:r>
              <a:rPr sz="3150" spc="37" baseline="10582" dirty="0">
                <a:latin typeface="Symbol"/>
                <a:cs typeface="Symbol"/>
              </a:rPr>
              <a:t></a:t>
            </a:r>
            <a:r>
              <a:rPr sz="3150" baseline="10582" dirty="0">
                <a:latin typeface="Times New Roman"/>
                <a:cs typeface="Times New Roman"/>
              </a:rPr>
              <a:t> </a:t>
            </a:r>
            <a:r>
              <a:rPr sz="3150" spc="-345" baseline="10582" dirty="0">
                <a:latin typeface="Times New Roman"/>
                <a:cs typeface="Times New Roman"/>
              </a:rPr>
              <a:t> </a:t>
            </a:r>
            <a:r>
              <a:rPr sz="3000" spc="135" baseline="11111" dirty="0">
                <a:latin typeface="Symbol"/>
                <a:cs typeface="Symbol"/>
              </a:rPr>
              <a:t></a:t>
            </a:r>
            <a:r>
              <a:rPr sz="3000" spc="-120" baseline="11111" dirty="0">
                <a:latin typeface="Times New Roman"/>
                <a:cs typeface="Times New Roman"/>
              </a:rPr>
              <a:t> </a:t>
            </a:r>
            <a:r>
              <a:rPr sz="3000" spc="30" baseline="11111" dirty="0">
                <a:latin typeface="Times New Roman"/>
                <a:cs typeface="Times New Roman"/>
              </a:rPr>
              <a:t>0</a:t>
            </a:r>
            <a:r>
              <a:rPr sz="3000" spc="60" baseline="11111" dirty="0">
                <a:latin typeface="Times New Roman"/>
                <a:cs typeface="Times New Roman"/>
              </a:rPr>
              <a:t>,</a:t>
            </a:r>
            <a:r>
              <a:rPr sz="3000" spc="-330" baseline="11111" dirty="0">
                <a:latin typeface="Times New Roman"/>
                <a:cs typeface="Times New Roman"/>
              </a:rPr>
              <a:t> </a:t>
            </a:r>
            <a:r>
              <a:rPr sz="3150" spc="52" baseline="10582" dirty="0">
                <a:latin typeface="Symbol"/>
                <a:cs typeface="Symbol"/>
              </a:rPr>
              <a:t></a:t>
            </a:r>
            <a:r>
              <a:rPr sz="3150" spc="284" baseline="10582" dirty="0">
                <a:latin typeface="Times New Roman"/>
                <a:cs typeface="Times New Roman"/>
              </a:rPr>
              <a:t> </a:t>
            </a:r>
            <a:r>
              <a:rPr sz="3000" spc="135" baseline="11111" dirty="0">
                <a:latin typeface="Symbol"/>
                <a:cs typeface="Symbol"/>
              </a:rPr>
              <a:t></a:t>
            </a:r>
            <a:r>
              <a:rPr sz="3000" spc="-165" baseline="11111" dirty="0">
                <a:latin typeface="Times New Roman"/>
                <a:cs typeface="Times New Roman"/>
              </a:rPr>
              <a:t> </a:t>
            </a:r>
            <a:r>
              <a:rPr sz="3000" spc="82" baseline="11111" dirty="0">
                <a:latin typeface="Times New Roman"/>
                <a:cs typeface="Times New Roman"/>
              </a:rPr>
              <a:t>9</a:t>
            </a:r>
            <a:r>
              <a:rPr sz="3000" spc="165" baseline="11111" dirty="0">
                <a:latin typeface="Times New Roman"/>
                <a:cs typeface="Times New Roman"/>
              </a:rPr>
              <a:t>0</a:t>
            </a:r>
            <a:r>
              <a:rPr sz="1725" spc="82" baseline="62801" dirty="0">
                <a:latin typeface="Times New Roman"/>
                <a:cs typeface="Times New Roman"/>
              </a:rPr>
              <a:t>0</a:t>
            </a:r>
            <a:endParaRPr sz="1725" baseline="62801">
              <a:latin typeface="Times New Roman"/>
              <a:cs typeface="Times New Roman"/>
            </a:endParaRPr>
          </a:p>
          <a:p>
            <a:pPr marL="3058795">
              <a:lnSpc>
                <a:spcPct val="100000"/>
              </a:lnSpc>
              <a:spcBef>
                <a:spcPts val="1070"/>
              </a:spcBef>
            </a:pPr>
            <a:r>
              <a:rPr sz="2000" spc="105" dirty="0">
                <a:latin typeface="Times New Roman"/>
                <a:cs typeface="Times New Roman"/>
              </a:rPr>
              <a:t>c</a:t>
            </a:r>
            <a:r>
              <a:rPr sz="2000" spc="135" dirty="0">
                <a:latin typeface="Times New Roman"/>
                <a:cs typeface="Times New Roman"/>
              </a:rPr>
              <a:t>o</a:t>
            </a:r>
            <a:r>
              <a:rPr sz="2000" spc="140" dirty="0">
                <a:latin typeface="Times New Roman"/>
                <a:cs typeface="Times New Roman"/>
              </a:rPr>
              <a:t>s</a:t>
            </a:r>
            <a:r>
              <a:rPr sz="2000" spc="-280" dirty="0">
                <a:latin typeface="Times New Roman"/>
                <a:cs typeface="Times New Roman"/>
              </a:rPr>
              <a:t> </a:t>
            </a:r>
            <a:r>
              <a:rPr sz="2150" spc="165" dirty="0">
                <a:latin typeface="Symbol"/>
                <a:cs typeface="Symbol"/>
              </a:rPr>
              <a:t></a:t>
            </a:r>
            <a:r>
              <a:rPr sz="1725" i="1" spc="89" baseline="-24154" dirty="0">
                <a:latin typeface="Times New Roman"/>
                <a:cs typeface="Times New Roman"/>
              </a:rPr>
              <a:t>i</a:t>
            </a:r>
            <a:r>
              <a:rPr sz="1725" i="1" baseline="-24154" dirty="0">
                <a:latin typeface="Times New Roman"/>
                <a:cs typeface="Times New Roman"/>
              </a:rPr>
              <a:t>  </a:t>
            </a:r>
            <a:r>
              <a:rPr sz="1725" i="1" spc="-112" baseline="-24154" dirty="0">
                <a:latin typeface="Times New Roman"/>
                <a:cs typeface="Times New Roman"/>
              </a:rPr>
              <a:t> </a:t>
            </a:r>
            <a:r>
              <a:rPr sz="2000" spc="200" dirty="0">
                <a:latin typeface="Symbol"/>
                <a:cs typeface="Symbol"/>
              </a:rPr>
              <a:t></a:t>
            </a:r>
            <a:r>
              <a:rPr sz="2000" spc="-15" dirty="0">
                <a:latin typeface="Times New Roman"/>
                <a:cs typeface="Times New Roman"/>
              </a:rPr>
              <a:t> </a:t>
            </a:r>
            <a:r>
              <a:rPr sz="2000" spc="405" dirty="0">
                <a:latin typeface="Symbol"/>
                <a:cs typeface="Symbol"/>
              </a:rPr>
              <a:t></a:t>
            </a:r>
            <a:r>
              <a:rPr sz="2000" spc="75" dirty="0">
                <a:latin typeface="Times New Roman"/>
                <a:cs typeface="Times New Roman"/>
              </a:rPr>
              <a:t>s</a:t>
            </a:r>
            <a:r>
              <a:rPr sz="2000" spc="-130" dirty="0">
                <a:latin typeface="Times New Roman"/>
                <a:cs typeface="Times New Roman"/>
              </a:rPr>
              <a:t>i</a:t>
            </a:r>
            <a:r>
              <a:rPr sz="2000" spc="180" dirty="0">
                <a:latin typeface="Times New Roman"/>
                <a:cs typeface="Times New Roman"/>
              </a:rPr>
              <a:t>n</a:t>
            </a:r>
            <a:r>
              <a:rPr sz="2000" spc="-40" dirty="0">
                <a:latin typeface="Times New Roman"/>
                <a:cs typeface="Times New Roman"/>
              </a:rPr>
              <a:t> </a:t>
            </a:r>
            <a:r>
              <a:rPr sz="2150" spc="105" dirty="0">
                <a:latin typeface="Symbol"/>
                <a:cs typeface="Symbol"/>
              </a:rPr>
              <a:t></a:t>
            </a:r>
            <a:r>
              <a:rPr sz="2150" spc="40" dirty="0">
                <a:latin typeface="Times New Roman"/>
                <a:cs typeface="Times New Roman"/>
              </a:rPr>
              <a:t> </a:t>
            </a:r>
            <a:r>
              <a:rPr sz="2000" spc="105" dirty="0">
                <a:latin typeface="Times New Roman"/>
                <a:cs typeface="Times New Roman"/>
              </a:rPr>
              <a:t>c</a:t>
            </a:r>
            <a:r>
              <a:rPr sz="2000" spc="135" dirty="0">
                <a:latin typeface="Times New Roman"/>
                <a:cs typeface="Times New Roman"/>
              </a:rPr>
              <a:t>o</a:t>
            </a:r>
            <a:r>
              <a:rPr sz="2000" spc="140" dirty="0">
                <a:latin typeface="Times New Roman"/>
                <a:cs typeface="Times New Roman"/>
              </a:rPr>
              <a:t>s</a:t>
            </a:r>
            <a:r>
              <a:rPr sz="2000" spc="-240" dirty="0">
                <a:latin typeface="Times New Roman"/>
                <a:cs typeface="Times New Roman"/>
              </a:rPr>
              <a:t> </a:t>
            </a:r>
            <a:r>
              <a:rPr sz="2150" spc="110" dirty="0">
                <a:latin typeface="Symbol"/>
                <a:cs typeface="Symbol"/>
              </a:rPr>
              <a:t></a:t>
            </a:r>
            <a:r>
              <a:rPr sz="2150" spc="-20" dirty="0">
                <a:latin typeface="Times New Roman"/>
                <a:cs typeface="Times New Roman"/>
              </a:rPr>
              <a:t> </a:t>
            </a:r>
            <a:r>
              <a:rPr sz="2000" spc="200" dirty="0">
                <a:latin typeface="Symbol"/>
                <a:cs typeface="Symbol"/>
              </a:rPr>
              <a:t></a:t>
            </a:r>
            <a:r>
              <a:rPr sz="2000" spc="-160" dirty="0">
                <a:latin typeface="Times New Roman"/>
                <a:cs typeface="Times New Roman"/>
              </a:rPr>
              <a:t> </a:t>
            </a:r>
            <a:r>
              <a:rPr sz="2000" spc="105" dirty="0">
                <a:latin typeface="Times New Roman"/>
                <a:cs typeface="Times New Roman"/>
              </a:rPr>
              <a:t>c</a:t>
            </a:r>
            <a:r>
              <a:rPr sz="2000" spc="135" dirty="0">
                <a:latin typeface="Times New Roman"/>
                <a:cs typeface="Times New Roman"/>
              </a:rPr>
              <a:t>o</a:t>
            </a:r>
            <a:r>
              <a:rPr sz="2000" spc="140" dirty="0">
                <a:latin typeface="Times New Roman"/>
                <a:cs typeface="Times New Roman"/>
              </a:rPr>
              <a:t>s</a:t>
            </a:r>
            <a:r>
              <a:rPr sz="2000" spc="-200" dirty="0">
                <a:latin typeface="Times New Roman"/>
                <a:cs typeface="Times New Roman"/>
              </a:rPr>
              <a:t> </a:t>
            </a:r>
            <a:r>
              <a:rPr sz="2150" spc="105" dirty="0">
                <a:latin typeface="Symbol"/>
                <a:cs typeface="Symbol"/>
              </a:rPr>
              <a:t></a:t>
            </a:r>
            <a:r>
              <a:rPr sz="2150" spc="185" dirty="0">
                <a:latin typeface="Times New Roman"/>
                <a:cs typeface="Times New Roman"/>
              </a:rPr>
              <a:t> </a:t>
            </a:r>
            <a:r>
              <a:rPr sz="2000" spc="105" dirty="0">
                <a:latin typeface="Times New Roman"/>
                <a:cs typeface="Times New Roman"/>
              </a:rPr>
              <a:t>c</a:t>
            </a:r>
            <a:r>
              <a:rPr sz="2000" spc="135" dirty="0">
                <a:latin typeface="Times New Roman"/>
                <a:cs typeface="Times New Roman"/>
              </a:rPr>
              <a:t>o</a:t>
            </a:r>
            <a:r>
              <a:rPr sz="2000" spc="140" dirty="0">
                <a:latin typeface="Times New Roman"/>
                <a:cs typeface="Times New Roman"/>
              </a:rPr>
              <a:t>s</a:t>
            </a:r>
            <a:r>
              <a:rPr sz="2000" spc="-210" dirty="0">
                <a:latin typeface="Times New Roman"/>
                <a:cs typeface="Times New Roman"/>
              </a:rPr>
              <a:t> </a:t>
            </a:r>
            <a:r>
              <a:rPr sz="2150" spc="145" dirty="0">
                <a:latin typeface="Symbol"/>
                <a:cs typeface="Symbol"/>
              </a:rPr>
              <a:t></a:t>
            </a:r>
            <a:r>
              <a:rPr sz="2150" spc="-90" dirty="0">
                <a:latin typeface="Times New Roman"/>
                <a:cs typeface="Times New Roman"/>
              </a:rPr>
              <a:t> </a:t>
            </a:r>
            <a:r>
              <a:rPr sz="2000" spc="75" dirty="0">
                <a:latin typeface="Times New Roman"/>
                <a:cs typeface="Times New Roman"/>
              </a:rPr>
              <a:t>s</a:t>
            </a:r>
            <a:r>
              <a:rPr sz="2000" spc="-130" dirty="0">
                <a:latin typeface="Times New Roman"/>
                <a:cs typeface="Times New Roman"/>
              </a:rPr>
              <a:t>i</a:t>
            </a:r>
            <a:r>
              <a:rPr sz="2000" spc="180" dirty="0">
                <a:latin typeface="Times New Roman"/>
                <a:cs typeface="Times New Roman"/>
              </a:rPr>
              <a:t>n</a:t>
            </a:r>
            <a:r>
              <a:rPr sz="2000" spc="65" dirty="0">
                <a:latin typeface="Times New Roman"/>
                <a:cs typeface="Times New Roman"/>
              </a:rPr>
              <a:t> </a:t>
            </a:r>
            <a:r>
              <a:rPr sz="2150" spc="160" dirty="0">
                <a:latin typeface="Symbol"/>
                <a:cs typeface="Symbol"/>
              </a:rPr>
              <a:t></a:t>
            </a:r>
            <a:r>
              <a:rPr sz="2000" spc="70" dirty="0">
                <a:latin typeface="Times New Roman"/>
                <a:cs typeface="Times New Roman"/>
              </a:rPr>
              <a:t>.....</a:t>
            </a:r>
            <a:r>
              <a:rPr sz="2000" spc="60" dirty="0">
                <a:latin typeface="Times New Roman"/>
                <a:cs typeface="Times New Roman"/>
              </a:rPr>
              <a:t>.</a:t>
            </a:r>
            <a:r>
              <a:rPr sz="2000" spc="70" dirty="0">
                <a:latin typeface="Times New Roman"/>
                <a:cs typeface="Times New Roman"/>
              </a:rPr>
              <a:t>.....</a:t>
            </a:r>
            <a:r>
              <a:rPr sz="2000" spc="-105" dirty="0">
                <a:latin typeface="Times New Roman"/>
                <a:cs typeface="Times New Roman"/>
              </a:rPr>
              <a:t>(</a:t>
            </a:r>
            <a:r>
              <a:rPr sz="2000" spc="135" dirty="0">
                <a:latin typeface="Times New Roman"/>
                <a:cs typeface="Times New Roman"/>
              </a:rPr>
              <a:t>1</a:t>
            </a:r>
            <a:r>
              <a:rPr sz="2000" spc="140" dirty="0">
                <a:latin typeface="Times New Roman"/>
                <a:cs typeface="Times New Roman"/>
              </a:rPr>
              <a:t>0</a:t>
            </a:r>
            <a:r>
              <a:rPr sz="2000" spc="120" dirty="0">
                <a:latin typeface="Times New Roman"/>
                <a:cs typeface="Times New Roman"/>
              </a:rPr>
              <a:t>)</a:t>
            </a:r>
            <a:endParaRPr sz="2000">
              <a:latin typeface="Times New Roman"/>
              <a:cs typeface="Times New Roman"/>
            </a:endParaRPr>
          </a:p>
        </p:txBody>
      </p:sp>
      <p:sp>
        <p:nvSpPr>
          <p:cNvPr id="6" name="object 6"/>
          <p:cNvSpPr txBox="1">
            <a:spLocks noGrp="1"/>
          </p:cNvSpPr>
          <p:nvPr>
            <p:ph type="title"/>
          </p:nvPr>
        </p:nvSpPr>
        <p:spPr>
          <a:xfrm>
            <a:off x="192831" y="1127843"/>
            <a:ext cx="8712835" cy="815340"/>
          </a:xfrm>
          <a:prstGeom prst="rect">
            <a:avLst/>
          </a:prstGeom>
        </p:spPr>
        <p:txBody>
          <a:bodyPr vert="horz" wrap="square" lIns="0" tIns="11430" rIns="0" bIns="0" rtlCol="0">
            <a:spAutoFit/>
          </a:bodyPr>
          <a:lstStyle/>
          <a:p>
            <a:pPr marL="25400">
              <a:lnSpc>
                <a:spcPts val="3115"/>
              </a:lnSpc>
              <a:spcBef>
                <a:spcPts val="90"/>
              </a:spcBef>
            </a:pPr>
            <a:r>
              <a:rPr spc="145" dirty="0"/>
              <a:t>cos</a:t>
            </a:r>
            <a:r>
              <a:rPr spc="-260" dirty="0"/>
              <a:t> </a:t>
            </a:r>
            <a:r>
              <a:rPr sz="2150" spc="125" dirty="0">
                <a:latin typeface="Symbol"/>
                <a:cs typeface="Symbol"/>
              </a:rPr>
              <a:t></a:t>
            </a:r>
            <a:r>
              <a:rPr sz="1725" i="1" spc="187" baseline="-24154" dirty="0">
                <a:latin typeface="Times New Roman"/>
                <a:cs typeface="Times New Roman"/>
              </a:rPr>
              <a:t>i</a:t>
            </a:r>
            <a:r>
              <a:rPr sz="1725" i="1" spc="787" baseline="-24154" dirty="0">
                <a:latin typeface="Times New Roman"/>
                <a:cs typeface="Times New Roman"/>
              </a:rPr>
              <a:t> </a:t>
            </a:r>
            <a:r>
              <a:rPr sz="2000" spc="204" dirty="0">
                <a:latin typeface="Symbol"/>
                <a:cs typeface="Symbol"/>
              </a:rPr>
              <a:t></a:t>
            </a:r>
            <a:r>
              <a:rPr sz="2000" spc="-25" dirty="0"/>
              <a:t> </a:t>
            </a:r>
            <a:r>
              <a:rPr sz="2650" spc="95" dirty="0">
                <a:latin typeface="Symbol"/>
                <a:cs typeface="Symbol"/>
              </a:rPr>
              <a:t></a:t>
            </a:r>
            <a:r>
              <a:rPr sz="2000" spc="95" dirty="0"/>
              <a:t>cos</a:t>
            </a:r>
            <a:r>
              <a:rPr sz="2150" spc="95" dirty="0">
                <a:latin typeface="Symbol"/>
                <a:cs typeface="Symbol"/>
              </a:rPr>
              <a:t></a:t>
            </a:r>
            <a:r>
              <a:rPr sz="2150" spc="-90" dirty="0"/>
              <a:t> </a:t>
            </a:r>
            <a:r>
              <a:rPr sz="2000" spc="145" dirty="0"/>
              <a:t>cos</a:t>
            </a:r>
            <a:r>
              <a:rPr sz="2000" spc="-155" dirty="0"/>
              <a:t> </a:t>
            </a:r>
            <a:r>
              <a:rPr sz="2150" spc="120" dirty="0">
                <a:latin typeface="Symbol"/>
                <a:cs typeface="Symbol"/>
              </a:rPr>
              <a:t></a:t>
            </a:r>
            <a:r>
              <a:rPr sz="2150" spc="130" dirty="0"/>
              <a:t> </a:t>
            </a:r>
            <a:r>
              <a:rPr sz="2000" spc="204" dirty="0">
                <a:latin typeface="Symbol"/>
                <a:cs typeface="Symbol"/>
              </a:rPr>
              <a:t></a:t>
            </a:r>
            <a:r>
              <a:rPr sz="2000" spc="-165" dirty="0"/>
              <a:t> </a:t>
            </a:r>
            <a:r>
              <a:rPr sz="2000" spc="50" dirty="0"/>
              <a:t>sin</a:t>
            </a:r>
            <a:r>
              <a:rPr sz="2000" spc="-45" dirty="0"/>
              <a:t> </a:t>
            </a:r>
            <a:r>
              <a:rPr sz="2150" spc="114" dirty="0">
                <a:latin typeface="Symbol"/>
                <a:cs typeface="Symbol"/>
              </a:rPr>
              <a:t></a:t>
            </a:r>
            <a:r>
              <a:rPr sz="2150" spc="-140" dirty="0"/>
              <a:t> </a:t>
            </a:r>
            <a:r>
              <a:rPr sz="2000" spc="50" dirty="0"/>
              <a:t>sin</a:t>
            </a:r>
            <a:r>
              <a:rPr sz="2000" spc="175" dirty="0"/>
              <a:t> </a:t>
            </a:r>
            <a:r>
              <a:rPr sz="2150" spc="120" dirty="0">
                <a:latin typeface="Symbol"/>
                <a:cs typeface="Symbol"/>
              </a:rPr>
              <a:t></a:t>
            </a:r>
            <a:r>
              <a:rPr sz="2150" spc="25" dirty="0"/>
              <a:t> </a:t>
            </a:r>
            <a:r>
              <a:rPr sz="2000" spc="180" dirty="0"/>
              <a:t>cos</a:t>
            </a:r>
            <a:r>
              <a:rPr sz="2150" spc="180" dirty="0">
                <a:latin typeface="Symbol"/>
                <a:cs typeface="Symbol"/>
              </a:rPr>
              <a:t></a:t>
            </a:r>
            <a:r>
              <a:rPr sz="2150" spc="-60" dirty="0"/>
              <a:t> </a:t>
            </a:r>
            <a:r>
              <a:rPr sz="2650" spc="135" dirty="0">
                <a:latin typeface="Symbol"/>
                <a:cs typeface="Symbol"/>
              </a:rPr>
              <a:t></a:t>
            </a:r>
            <a:r>
              <a:rPr sz="2000" spc="135" dirty="0"/>
              <a:t>cos</a:t>
            </a:r>
            <a:r>
              <a:rPr sz="2150" spc="135" dirty="0">
                <a:latin typeface="Symbol"/>
                <a:cs typeface="Symbol"/>
              </a:rPr>
              <a:t></a:t>
            </a:r>
            <a:r>
              <a:rPr sz="2150" spc="80" dirty="0"/>
              <a:t> </a:t>
            </a:r>
            <a:r>
              <a:rPr sz="2000" spc="190" dirty="0"/>
              <a:t>cos</a:t>
            </a:r>
            <a:r>
              <a:rPr sz="2150" spc="190" dirty="0">
                <a:latin typeface="Symbol"/>
                <a:cs typeface="Symbol"/>
              </a:rPr>
              <a:t></a:t>
            </a:r>
            <a:r>
              <a:rPr sz="2150" spc="-50" dirty="0"/>
              <a:t> </a:t>
            </a:r>
            <a:r>
              <a:rPr sz="2000" spc="204" dirty="0">
                <a:latin typeface="Symbol"/>
                <a:cs typeface="Symbol"/>
              </a:rPr>
              <a:t></a:t>
            </a:r>
            <a:r>
              <a:rPr sz="2000" spc="-130" dirty="0"/>
              <a:t> </a:t>
            </a:r>
            <a:r>
              <a:rPr sz="2000" spc="175" dirty="0"/>
              <a:t>cos</a:t>
            </a:r>
            <a:r>
              <a:rPr sz="2150" spc="175" dirty="0">
                <a:latin typeface="Symbol"/>
                <a:cs typeface="Symbol"/>
              </a:rPr>
              <a:t></a:t>
            </a:r>
            <a:r>
              <a:rPr sz="2150" spc="45" dirty="0"/>
              <a:t> </a:t>
            </a:r>
            <a:r>
              <a:rPr sz="2000" spc="50" dirty="0"/>
              <a:t>sin</a:t>
            </a:r>
            <a:r>
              <a:rPr sz="2000" spc="-10" dirty="0"/>
              <a:t> </a:t>
            </a:r>
            <a:r>
              <a:rPr sz="2150" spc="150" dirty="0">
                <a:latin typeface="Symbol"/>
                <a:cs typeface="Symbol"/>
              </a:rPr>
              <a:t></a:t>
            </a:r>
            <a:r>
              <a:rPr sz="2150" spc="-195" dirty="0"/>
              <a:t> </a:t>
            </a:r>
            <a:r>
              <a:rPr sz="2000" spc="50" dirty="0"/>
              <a:t>sin</a:t>
            </a:r>
            <a:r>
              <a:rPr sz="2000" spc="170" dirty="0"/>
              <a:t> </a:t>
            </a:r>
            <a:r>
              <a:rPr sz="2150" spc="120" dirty="0">
                <a:latin typeface="Symbol"/>
                <a:cs typeface="Symbol"/>
              </a:rPr>
              <a:t></a:t>
            </a:r>
            <a:r>
              <a:rPr sz="2150" spc="-15" dirty="0"/>
              <a:t> </a:t>
            </a:r>
            <a:r>
              <a:rPr sz="2000" spc="50" dirty="0"/>
              <a:t>sin</a:t>
            </a:r>
            <a:r>
              <a:rPr sz="2000" spc="30" dirty="0"/>
              <a:t> </a:t>
            </a:r>
            <a:r>
              <a:rPr sz="2150" spc="90" dirty="0">
                <a:latin typeface="Symbol"/>
                <a:cs typeface="Symbol"/>
              </a:rPr>
              <a:t></a:t>
            </a:r>
            <a:endParaRPr sz="2150">
              <a:latin typeface="Symbol"/>
              <a:cs typeface="Symbol"/>
            </a:endParaRPr>
          </a:p>
          <a:p>
            <a:pPr marL="2696210">
              <a:lnSpc>
                <a:spcPts val="3115"/>
              </a:lnSpc>
            </a:pPr>
            <a:r>
              <a:rPr spc="204" dirty="0">
                <a:latin typeface="Symbol"/>
                <a:cs typeface="Symbol"/>
              </a:rPr>
              <a:t></a:t>
            </a:r>
            <a:r>
              <a:rPr spc="-170" dirty="0"/>
              <a:t> </a:t>
            </a:r>
            <a:r>
              <a:rPr spc="50" dirty="0"/>
              <a:t>sin</a:t>
            </a:r>
            <a:r>
              <a:rPr spc="-5" dirty="0"/>
              <a:t> </a:t>
            </a:r>
            <a:r>
              <a:rPr sz="2150" spc="110" dirty="0">
                <a:latin typeface="Symbol"/>
                <a:cs typeface="Symbol"/>
              </a:rPr>
              <a:t></a:t>
            </a:r>
            <a:r>
              <a:rPr sz="2150" spc="-185" dirty="0"/>
              <a:t> </a:t>
            </a:r>
            <a:r>
              <a:rPr sz="2650" spc="-20" dirty="0">
                <a:latin typeface="Symbol"/>
                <a:cs typeface="Symbol"/>
              </a:rPr>
              <a:t></a:t>
            </a:r>
            <a:r>
              <a:rPr spc="-20" dirty="0"/>
              <a:t>sin</a:t>
            </a:r>
            <a:r>
              <a:rPr spc="-45" dirty="0"/>
              <a:t> </a:t>
            </a:r>
            <a:r>
              <a:rPr sz="2150" spc="135" dirty="0">
                <a:latin typeface="Symbol"/>
                <a:cs typeface="Symbol"/>
              </a:rPr>
              <a:t></a:t>
            </a:r>
            <a:r>
              <a:rPr sz="2150" spc="-105" dirty="0"/>
              <a:t> </a:t>
            </a:r>
            <a:r>
              <a:rPr spc="145" dirty="0"/>
              <a:t>cos</a:t>
            </a:r>
            <a:r>
              <a:rPr spc="-155" dirty="0"/>
              <a:t> </a:t>
            </a:r>
            <a:r>
              <a:rPr sz="2150" spc="120" dirty="0">
                <a:latin typeface="Symbol"/>
                <a:cs typeface="Symbol"/>
              </a:rPr>
              <a:t></a:t>
            </a:r>
            <a:r>
              <a:rPr sz="2150" spc="135" dirty="0"/>
              <a:t> </a:t>
            </a:r>
            <a:r>
              <a:rPr spc="204" dirty="0">
                <a:latin typeface="Symbol"/>
                <a:cs typeface="Symbol"/>
              </a:rPr>
              <a:t></a:t>
            </a:r>
            <a:r>
              <a:rPr spc="-165" dirty="0"/>
              <a:t> </a:t>
            </a:r>
            <a:r>
              <a:rPr spc="170" dirty="0"/>
              <a:t>cos</a:t>
            </a:r>
            <a:r>
              <a:rPr sz="2150" spc="170" dirty="0">
                <a:latin typeface="Symbol"/>
                <a:cs typeface="Symbol"/>
              </a:rPr>
              <a:t></a:t>
            </a:r>
            <a:r>
              <a:rPr sz="2150" spc="-130" dirty="0"/>
              <a:t> </a:t>
            </a:r>
            <a:r>
              <a:rPr spc="50" dirty="0"/>
              <a:t>sin</a:t>
            </a:r>
            <a:r>
              <a:rPr spc="175" dirty="0"/>
              <a:t> </a:t>
            </a:r>
            <a:r>
              <a:rPr sz="2150" spc="120" dirty="0">
                <a:latin typeface="Symbol"/>
                <a:cs typeface="Symbol"/>
              </a:rPr>
              <a:t></a:t>
            </a:r>
            <a:r>
              <a:rPr sz="2150" spc="20" dirty="0"/>
              <a:t> </a:t>
            </a:r>
            <a:r>
              <a:rPr spc="180" dirty="0"/>
              <a:t>cos</a:t>
            </a:r>
            <a:r>
              <a:rPr sz="2150" spc="180" dirty="0">
                <a:latin typeface="Symbol"/>
                <a:cs typeface="Symbol"/>
              </a:rPr>
              <a:t></a:t>
            </a:r>
            <a:r>
              <a:rPr sz="2150" spc="-55" dirty="0"/>
              <a:t> </a:t>
            </a:r>
            <a:r>
              <a:rPr sz="2650" spc="65" dirty="0">
                <a:latin typeface="Symbol"/>
                <a:cs typeface="Symbol"/>
              </a:rPr>
              <a:t></a:t>
            </a:r>
            <a:r>
              <a:rPr spc="65" dirty="0"/>
              <a:t>..................(7)</a:t>
            </a:r>
            <a:endParaRPr sz="2650">
              <a:latin typeface="Symbol"/>
              <a:cs typeface="Symbol"/>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839" y="45141"/>
            <a:ext cx="8776335" cy="2145030"/>
          </a:xfrm>
          <a:prstGeom prst="rect">
            <a:avLst/>
          </a:prstGeom>
        </p:spPr>
        <p:txBody>
          <a:bodyPr vert="horz" wrap="square" lIns="0" tIns="165735" rIns="0" bIns="0" rtlCol="0">
            <a:spAutoFit/>
          </a:bodyPr>
          <a:lstStyle/>
          <a:p>
            <a:pPr marL="50800">
              <a:lnSpc>
                <a:spcPct val="100000"/>
              </a:lnSpc>
              <a:spcBef>
                <a:spcPts val="1305"/>
              </a:spcBef>
            </a:pPr>
            <a:r>
              <a:rPr sz="2000" b="1" dirty="0">
                <a:latin typeface="Times New Roman"/>
                <a:cs typeface="Times New Roman"/>
              </a:rPr>
              <a:t>Solar</a:t>
            </a:r>
            <a:r>
              <a:rPr sz="2000" b="1" spc="-75" dirty="0">
                <a:latin typeface="Times New Roman"/>
                <a:cs typeface="Times New Roman"/>
              </a:rPr>
              <a:t> </a:t>
            </a:r>
            <a:r>
              <a:rPr sz="2000" b="1" spc="5" dirty="0">
                <a:latin typeface="Times New Roman"/>
                <a:cs typeface="Times New Roman"/>
              </a:rPr>
              <a:t>Day</a:t>
            </a:r>
            <a:r>
              <a:rPr sz="2000" b="1" spc="-35" dirty="0">
                <a:latin typeface="Times New Roman"/>
                <a:cs typeface="Times New Roman"/>
              </a:rPr>
              <a:t> </a:t>
            </a:r>
            <a:r>
              <a:rPr sz="2000" b="1" dirty="0">
                <a:latin typeface="Times New Roman"/>
                <a:cs typeface="Times New Roman"/>
              </a:rPr>
              <a:t>Length:-</a:t>
            </a:r>
            <a:endParaRPr sz="2000">
              <a:latin typeface="Times New Roman"/>
              <a:cs typeface="Times New Roman"/>
            </a:endParaRPr>
          </a:p>
          <a:p>
            <a:pPr marL="50800" marR="43180" indent="914400">
              <a:lnSpc>
                <a:spcPts val="3600"/>
              </a:lnSpc>
              <a:spcBef>
                <a:spcPts val="320"/>
              </a:spcBef>
              <a:tabLst>
                <a:tab pos="6229985" algn="l"/>
              </a:tabLst>
            </a:pPr>
            <a:r>
              <a:rPr sz="2000" spc="-5" dirty="0">
                <a:latin typeface="Times New Roman"/>
                <a:cs typeface="Times New Roman"/>
              </a:rPr>
              <a:t>At</a:t>
            </a:r>
            <a:r>
              <a:rPr sz="2000" spc="-10" dirty="0">
                <a:latin typeface="Times New Roman"/>
                <a:cs typeface="Times New Roman"/>
              </a:rPr>
              <a:t> </a:t>
            </a:r>
            <a:r>
              <a:rPr sz="2000" dirty="0">
                <a:latin typeface="Times New Roman"/>
                <a:cs typeface="Times New Roman"/>
              </a:rPr>
              <a:t>sunrise,</a:t>
            </a:r>
            <a:r>
              <a:rPr sz="2000" spc="-4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20" dirty="0">
                <a:latin typeface="Times New Roman"/>
                <a:cs typeface="Times New Roman"/>
              </a:rPr>
              <a:t>sun’s</a:t>
            </a:r>
            <a:r>
              <a:rPr sz="2000" spc="-35" dirty="0">
                <a:latin typeface="Times New Roman"/>
                <a:cs typeface="Times New Roman"/>
              </a:rPr>
              <a:t> </a:t>
            </a:r>
            <a:r>
              <a:rPr sz="2000" dirty="0">
                <a:latin typeface="Times New Roman"/>
                <a:cs typeface="Times New Roman"/>
              </a:rPr>
              <a:t>rays</a:t>
            </a:r>
            <a:r>
              <a:rPr sz="2000" spc="-10" dirty="0">
                <a:latin typeface="Times New Roman"/>
                <a:cs typeface="Times New Roman"/>
              </a:rPr>
              <a:t> </a:t>
            </a:r>
            <a:r>
              <a:rPr sz="2000" dirty="0">
                <a:latin typeface="Times New Roman"/>
                <a:cs typeface="Times New Roman"/>
              </a:rPr>
              <a:t>are</a:t>
            </a:r>
            <a:r>
              <a:rPr sz="2000" spc="-20" dirty="0">
                <a:latin typeface="Times New Roman"/>
                <a:cs typeface="Times New Roman"/>
              </a:rPr>
              <a:t> </a:t>
            </a:r>
            <a:r>
              <a:rPr sz="2000" spc="-5" dirty="0">
                <a:latin typeface="Times New Roman"/>
                <a:cs typeface="Times New Roman"/>
              </a:rPr>
              <a:t>parallel</a:t>
            </a:r>
            <a:r>
              <a:rPr sz="2000" spc="-2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horizontal</a:t>
            </a:r>
            <a:r>
              <a:rPr sz="2000" spc="-50" dirty="0">
                <a:latin typeface="Times New Roman"/>
                <a:cs typeface="Times New Roman"/>
              </a:rPr>
              <a:t> </a:t>
            </a:r>
            <a:r>
              <a:rPr sz="2000" dirty="0">
                <a:latin typeface="Times New Roman"/>
                <a:cs typeface="Times New Roman"/>
              </a:rPr>
              <a:t>surface.</a:t>
            </a:r>
            <a:r>
              <a:rPr sz="2000" spc="-30" dirty="0">
                <a:latin typeface="Times New Roman"/>
                <a:cs typeface="Times New Roman"/>
              </a:rPr>
              <a:t> </a:t>
            </a:r>
            <a:r>
              <a:rPr sz="2000" dirty="0">
                <a:latin typeface="Times New Roman"/>
                <a:cs typeface="Times New Roman"/>
              </a:rPr>
              <a:t>Hence</a:t>
            </a:r>
            <a:r>
              <a:rPr sz="2000" spc="-1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angle </a:t>
            </a:r>
            <a:r>
              <a:rPr sz="2000" spc="-484"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incidence,</a:t>
            </a:r>
            <a:r>
              <a:rPr sz="2000" spc="405" dirty="0">
                <a:latin typeface="Times New Roman"/>
                <a:cs typeface="Times New Roman"/>
              </a:rPr>
              <a:t> </a:t>
            </a:r>
            <a:r>
              <a:rPr sz="1800" spc="20" dirty="0">
                <a:latin typeface="Symbol"/>
                <a:cs typeface="Symbol"/>
              </a:rPr>
              <a:t></a:t>
            </a:r>
            <a:r>
              <a:rPr sz="1500" i="1" spc="30" baseline="-22222" dirty="0">
                <a:latin typeface="Times New Roman"/>
                <a:cs typeface="Times New Roman"/>
              </a:rPr>
              <a:t>i </a:t>
            </a:r>
            <a:r>
              <a:rPr sz="1500" i="1" spc="142" baseline="-22222" dirty="0">
                <a:latin typeface="Times New Roman"/>
                <a:cs typeface="Times New Roman"/>
              </a:rPr>
              <a:t> </a:t>
            </a:r>
            <a:r>
              <a:rPr sz="1700" spc="20" dirty="0">
                <a:latin typeface="Symbol"/>
                <a:cs typeface="Symbol"/>
              </a:rPr>
              <a:t></a:t>
            </a:r>
            <a:r>
              <a:rPr sz="1700" spc="-185" dirty="0">
                <a:latin typeface="Times New Roman"/>
                <a:cs typeface="Times New Roman"/>
              </a:rPr>
              <a:t> </a:t>
            </a:r>
            <a:r>
              <a:rPr sz="1800" spc="60" dirty="0">
                <a:latin typeface="Symbol"/>
                <a:cs typeface="Symbol"/>
              </a:rPr>
              <a:t></a:t>
            </a:r>
            <a:r>
              <a:rPr sz="1500" i="1" spc="89" baseline="-22222" dirty="0">
                <a:latin typeface="Times New Roman"/>
                <a:cs typeface="Times New Roman"/>
              </a:rPr>
              <a:t>z </a:t>
            </a:r>
            <a:r>
              <a:rPr sz="1500" i="1" spc="104" baseline="-22222" dirty="0">
                <a:latin typeface="Times New Roman"/>
                <a:cs typeface="Times New Roman"/>
              </a:rPr>
              <a:t> </a:t>
            </a:r>
            <a:r>
              <a:rPr sz="1700" spc="20" dirty="0">
                <a:latin typeface="Symbol"/>
                <a:cs typeface="Symbol"/>
              </a:rPr>
              <a:t></a:t>
            </a:r>
            <a:r>
              <a:rPr sz="1700" spc="-75" dirty="0">
                <a:latin typeface="Times New Roman"/>
                <a:cs typeface="Times New Roman"/>
              </a:rPr>
              <a:t> </a:t>
            </a:r>
            <a:r>
              <a:rPr sz="1700" spc="20" dirty="0">
                <a:latin typeface="Times New Roman"/>
                <a:cs typeface="Times New Roman"/>
              </a:rPr>
              <a:t>90</a:t>
            </a:r>
            <a:r>
              <a:rPr sz="1700" spc="455"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spc="-5" dirty="0">
                <a:latin typeface="Times New Roman"/>
                <a:cs typeface="Times New Roman"/>
              </a:rPr>
              <a:t>the</a:t>
            </a:r>
            <a:r>
              <a:rPr sz="2000" spc="5" dirty="0">
                <a:latin typeface="Times New Roman"/>
                <a:cs typeface="Times New Roman"/>
              </a:rPr>
              <a:t> </a:t>
            </a:r>
            <a:r>
              <a:rPr sz="2000" dirty="0">
                <a:latin typeface="Times New Roman"/>
                <a:cs typeface="Times New Roman"/>
              </a:rPr>
              <a:t>corresponding</a:t>
            </a:r>
            <a:r>
              <a:rPr sz="2000" spc="-35" dirty="0">
                <a:latin typeface="Times New Roman"/>
                <a:cs typeface="Times New Roman"/>
              </a:rPr>
              <a:t> </a:t>
            </a:r>
            <a:r>
              <a:rPr sz="2000" dirty="0">
                <a:latin typeface="Times New Roman"/>
                <a:cs typeface="Times New Roman"/>
              </a:rPr>
              <a:t>hour</a:t>
            </a:r>
            <a:r>
              <a:rPr sz="2000" spc="-35" dirty="0">
                <a:latin typeface="Times New Roman"/>
                <a:cs typeface="Times New Roman"/>
              </a:rPr>
              <a:t> </a:t>
            </a:r>
            <a:r>
              <a:rPr sz="2000" dirty="0">
                <a:latin typeface="Times New Roman"/>
                <a:cs typeface="Times New Roman"/>
              </a:rPr>
              <a:t>angle,</a:t>
            </a:r>
            <a:r>
              <a:rPr sz="2000" spc="5" dirty="0">
                <a:latin typeface="Times New Roman"/>
                <a:cs typeface="Times New Roman"/>
              </a:rPr>
              <a:t> </a:t>
            </a:r>
            <a:r>
              <a:rPr sz="2850" spc="187" baseline="1461" dirty="0">
                <a:latin typeface="Symbol"/>
                <a:cs typeface="Symbol"/>
              </a:rPr>
              <a:t></a:t>
            </a:r>
            <a:r>
              <a:rPr sz="1575" i="1" spc="187" baseline="-21164" dirty="0">
                <a:latin typeface="Times New Roman"/>
                <a:cs typeface="Times New Roman"/>
              </a:rPr>
              <a:t>i	</a:t>
            </a:r>
            <a:r>
              <a:rPr sz="2000" dirty="0">
                <a:latin typeface="Times New Roman"/>
                <a:cs typeface="Times New Roman"/>
              </a:rPr>
              <a:t>from</a:t>
            </a:r>
            <a:r>
              <a:rPr sz="2000" spc="-35" dirty="0">
                <a:latin typeface="Times New Roman"/>
                <a:cs typeface="Times New Roman"/>
              </a:rPr>
              <a:t> </a:t>
            </a:r>
            <a:r>
              <a:rPr sz="2000" dirty="0">
                <a:latin typeface="Times New Roman"/>
                <a:cs typeface="Times New Roman"/>
              </a:rPr>
              <a:t>Eq.(9)</a:t>
            </a:r>
            <a:r>
              <a:rPr sz="2000" spc="-45" dirty="0">
                <a:latin typeface="Times New Roman"/>
                <a:cs typeface="Times New Roman"/>
              </a:rPr>
              <a:t> </a:t>
            </a:r>
            <a:r>
              <a:rPr sz="2000" dirty="0">
                <a:latin typeface="Times New Roman"/>
                <a:cs typeface="Times New Roman"/>
              </a:rPr>
              <a:t>is:</a:t>
            </a:r>
            <a:endParaRPr sz="2000">
              <a:latin typeface="Times New Roman"/>
              <a:cs typeface="Times New Roman"/>
            </a:endParaRPr>
          </a:p>
          <a:p>
            <a:pPr marL="2525395">
              <a:lnSpc>
                <a:spcPts val="1290"/>
              </a:lnSpc>
            </a:pPr>
            <a:r>
              <a:rPr sz="1000" spc="5" dirty="0">
                <a:latin typeface="Times New Roman"/>
                <a:cs typeface="Times New Roman"/>
              </a:rPr>
              <a:t>0</a:t>
            </a:r>
            <a:endParaRPr sz="1000">
              <a:latin typeface="Times New Roman"/>
              <a:cs typeface="Times New Roman"/>
            </a:endParaRPr>
          </a:p>
          <a:p>
            <a:pPr>
              <a:lnSpc>
                <a:spcPct val="100000"/>
              </a:lnSpc>
              <a:spcBef>
                <a:spcPts val="5"/>
              </a:spcBef>
            </a:pPr>
            <a:endParaRPr sz="1150">
              <a:latin typeface="Times New Roman"/>
              <a:cs typeface="Times New Roman"/>
            </a:endParaRPr>
          </a:p>
          <a:p>
            <a:pPr marR="514984" algn="ctr">
              <a:lnSpc>
                <a:spcPct val="100000"/>
              </a:lnSpc>
              <a:spcBef>
                <a:spcPts val="5"/>
              </a:spcBef>
            </a:pPr>
            <a:r>
              <a:rPr sz="2300" spc="30" dirty="0">
                <a:latin typeface="Times New Roman"/>
                <a:cs typeface="Times New Roman"/>
              </a:rPr>
              <a:t>c</a:t>
            </a:r>
            <a:r>
              <a:rPr sz="2300" spc="45" dirty="0">
                <a:latin typeface="Times New Roman"/>
                <a:cs typeface="Times New Roman"/>
              </a:rPr>
              <a:t>o</a:t>
            </a:r>
            <a:r>
              <a:rPr sz="2300" spc="155" dirty="0">
                <a:latin typeface="Times New Roman"/>
                <a:cs typeface="Times New Roman"/>
              </a:rPr>
              <a:t>s</a:t>
            </a:r>
            <a:r>
              <a:rPr sz="2450" spc="65" dirty="0">
                <a:latin typeface="Symbol"/>
                <a:cs typeface="Symbol"/>
              </a:rPr>
              <a:t></a:t>
            </a:r>
            <a:r>
              <a:rPr sz="2025" i="1" spc="37" baseline="-24691" dirty="0">
                <a:latin typeface="Times New Roman"/>
                <a:cs typeface="Times New Roman"/>
              </a:rPr>
              <a:t>i</a:t>
            </a:r>
            <a:r>
              <a:rPr sz="2025" i="1" baseline="-24691" dirty="0">
                <a:latin typeface="Times New Roman"/>
                <a:cs typeface="Times New Roman"/>
              </a:rPr>
              <a:t> </a:t>
            </a:r>
            <a:r>
              <a:rPr sz="2025" i="1" spc="232" baseline="-24691" dirty="0">
                <a:latin typeface="Times New Roman"/>
                <a:cs typeface="Times New Roman"/>
              </a:rPr>
              <a:t> </a:t>
            </a:r>
            <a:r>
              <a:rPr sz="2300" spc="90" dirty="0">
                <a:latin typeface="Symbol"/>
                <a:cs typeface="Symbol"/>
              </a:rPr>
              <a:t></a:t>
            </a:r>
            <a:r>
              <a:rPr sz="2300" spc="-95" dirty="0">
                <a:latin typeface="Times New Roman"/>
                <a:cs typeface="Times New Roman"/>
              </a:rPr>
              <a:t> </a:t>
            </a:r>
            <a:r>
              <a:rPr sz="2300" spc="80" dirty="0">
                <a:latin typeface="Times New Roman"/>
                <a:cs typeface="Times New Roman"/>
              </a:rPr>
              <a:t>0</a:t>
            </a:r>
            <a:r>
              <a:rPr sz="2300" spc="-85" dirty="0">
                <a:latin typeface="Times New Roman"/>
                <a:cs typeface="Times New Roman"/>
              </a:rPr>
              <a:t> </a:t>
            </a:r>
            <a:r>
              <a:rPr sz="2300" spc="90" dirty="0">
                <a:latin typeface="Symbol"/>
                <a:cs typeface="Symbol"/>
              </a:rPr>
              <a:t></a:t>
            </a:r>
            <a:r>
              <a:rPr sz="2300" spc="-95" dirty="0">
                <a:latin typeface="Times New Roman"/>
                <a:cs typeface="Times New Roman"/>
              </a:rPr>
              <a:t> </a:t>
            </a:r>
            <a:r>
              <a:rPr sz="2300" spc="30" dirty="0">
                <a:latin typeface="Times New Roman"/>
                <a:cs typeface="Times New Roman"/>
              </a:rPr>
              <a:t>c</a:t>
            </a:r>
            <a:r>
              <a:rPr sz="2300" spc="45" dirty="0">
                <a:latin typeface="Times New Roman"/>
                <a:cs typeface="Times New Roman"/>
              </a:rPr>
              <a:t>o</a:t>
            </a:r>
            <a:r>
              <a:rPr sz="2300" spc="190" dirty="0">
                <a:latin typeface="Times New Roman"/>
                <a:cs typeface="Times New Roman"/>
              </a:rPr>
              <a:t>s</a:t>
            </a:r>
            <a:r>
              <a:rPr sz="2450" spc="5" dirty="0">
                <a:latin typeface="Symbol"/>
                <a:cs typeface="Symbol"/>
              </a:rPr>
              <a:t></a:t>
            </a:r>
            <a:r>
              <a:rPr sz="2450" spc="-175" dirty="0">
                <a:latin typeface="Times New Roman"/>
                <a:cs typeface="Times New Roman"/>
              </a:rPr>
              <a:t> </a:t>
            </a:r>
            <a:r>
              <a:rPr sz="2300" spc="30" dirty="0">
                <a:latin typeface="Times New Roman"/>
                <a:cs typeface="Times New Roman"/>
              </a:rPr>
              <a:t>c</a:t>
            </a:r>
            <a:r>
              <a:rPr sz="2300" spc="45" dirty="0">
                <a:latin typeface="Times New Roman"/>
                <a:cs typeface="Times New Roman"/>
              </a:rPr>
              <a:t>o</a:t>
            </a:r>
            <a:r>
              <a:rPr sz="2300" spc="225" dirty="0">
                <a:latin typeface="Times New Roman"/>
                <a:cs typeface="Times New Roman"/>
              </a:rPr>
              <a:t>s</a:t>
            </a:r>
            <a:r>
              <a:rPr sz="2450" spc="5" dirty="0">
                <a:latin typeface="Symbol"/>
                <a:cs typeface="Symbol"/>
              </a:rPr>
              <a:t></a:t>
            </a:r>
            <a:r>
              <a:rPr sz="2450" dirty="0">
                <a:latin typeface="Times New Roman"/>
                <a:cs typeface="Times New Roman"/>
              </a:rPr>
              <a:t> </a:t>
            </a:r>
            <a:r>
              <a:rPr sz="2300" spc="30" dirty="0">
                <a:latin typeface="Times New Roman"/>
                <a:cs typeface="Times New Roman"/>
              </a:rPr>
              <a:t>c</a:t>
            </a:r>
            <a:r>
              <a:rPr sz="2300" spc="45" dirty="0">
                <a:latin typeface="Times New Roman"/>
                <a:cs typeface="Times New Roman"/>
              </a:rPr>
              <a:t>o</a:t>
            </a:r>
            <a:r>
              <a:rPr sz="2300" spc="225" dirty="0">
                <a:latin typeface="Times New Roman"/>
                <a:cs typeface="Times New Roman"/>
              </a:rPr>
              <a:t>s</a:t>
            </a:r>
            <a:r>
              <a:rPr sz="2450" spc="-20" dirty="0">
                <a:latin typeface="Symbol"/>
                <a:cs typeface="Symbol"/>
              </a:rPr>
              <a:t></a:t>
            </a:r>
            <a:r>
              <a:rPr sz="2025" i="1" spc="37" baseline="-24691" dirty="0">
                <a:latin typeface="Times New Roman"/>
                <a:cs typeface="Times New Roman"/>
              </a:rPr>
              <a:t>i</a:t>
            </a:r>
            <a:r>
              <a:rPr sz="2025" i="1" baseline="-24691" dirty="0">
                <a:latin typeface="Times New Roman"/>
                <a:cs typeface="Times New Roman"/>
              </a:rPr>
              <a:t> </a:t>
            </a:r>
            <a:r>
              <a:rPr sz="2025" i="1" spc="7" baseline="-24691" dirty="0">
                <a:latin typeface="Times New Roman"/>
                <a:cs typeface="Times New Roman"/>
              </a:rPr>
              <a:t> </a:t>
            </a:r>
            <a:r>
              <a:rPr sz="2300" spc="90" dirty="0">
                <a:latin typeface="Symbol"/>
                <a:cs typeface="Symbol"/>
              </a:rPr>
              <a:t></a:t>
            </a:r>
            <a:r>
              <a:rPr sz="2300" spc="-245" dirty="0">
                <a:latin typeface="Times New Roman"/>
                <a:cs typeface="Times New Roman"/>
              </a:rPr>
              <a:t> </a:t>
            </a:r>
            <a:r>
              <a:rPr sz="2300" spc="5" dirty="0">
                <a:latin typeface="Times New Roman"/>
                <a:cs typeface="Times New Roman"/>
              </a:rPr>
              <a:t>s</a:t>
            </a:r>
            <a:r>
              <a:rPr sz="2300" spc="-195" dirty="0">
                <a:latin typeface="Times New Roman"/>
                <a:cs typeface="Times New Roman"/>
              </a:rPr>
              <a:t>i</a:t>
            </a:r>
            <a:r>
              <a:rPr sz="2300" spc="80" dirty="0">
                <a:latin typeface="Times New Roman"/>
                <a:cs typeface="Times New Roman"/>
              </a:rPr>
              <a:t>n</a:t>
            </a:r>
            <a:r>
              <a:rPr sz="2300" spc="-85" dirty="0">
                <a:latin typeface="Times New Roman"/>
                <a:cs typeface="Times New Roman"/>
              </a:rPr>
              <a:t> </a:t>
            </a:r>
            <a:r>
              <a:rPr sz="2450" spc="5" dirty="0">
                <a:latin typeface="Symbol"/>
                <a:cs typeface="Symbol"/>
              </a:rPr>
              <a:t></a:t>
            </a:r>
            <a:r>
              <a:rPr sz="2450" spc="-35" dirty="0">
                <a:latin typeface="Times New Roman"/>
                <a:cs typeface="Times New Roman"/>
              </a:rPr>
              <a:t> </a:t>
            </a:r>
            <a:r>
              <a:rPr sz="2300" spc="5" dirty="0">
                <a:latin typeface="Times New Roman"/>
                <a:cs typeface="Times New Roman"/>
              </a:rPr>
              <a:t>s</a:t>
            </a:r>
            <a:r>
              <a:rPr sz="2300" spc="-195" dirty="0">
                <a:latin typeface="Times New Roman"/>
                <a:cs typeface="Times New Roman"/>
              </a:rPr>
              <a:t>i</a:t>
            </a:r>
            <a:r>
              <a:rPr sz="2300" spc="80" dirty="0">
                <a:latin typeface="Times New Roman"/>
                <a:cs typeface="Times New Roman"/>
              </a:rPr>
              <a:t>n</a:t>
            </a:r>
            <a:r>
              <a:rPr sz="2300" spc="-125" dirty="0">
                <a:latin typeface="Times New Roman"/>
                <a:cs typeface="Times New Roman"/>
              </a:rPr>
              <a:t> </a:t>
            </a:r>
            <a:r>
              <a:rPr sz="2450" spc="5" dirty="0">
                <a:latin typeface="Symbol"/>
                <a:cs typeface="Symbol"/>
              </a:rPr>
              <a:t></a:t>
            </a:r>
            <a:endParaRPr sz="2450">
              <a:latin typeface="Symbol"/>
              <a:cs typeface="Symbol"/>
            </a:endParaRPr>
          </a:p>
        </p:txBody>
      </p:sp>
      <p:sp>
        <p:nvSpPr>
          <p:cNvPr id="3" name="object 3"/>
          <p:cNvSpPr txBox="1"/>
          <p:nvPr/>
        </p:nvSpPr>
        <p:spPr>
          <a:xfrm>
            <a:off x="129539" y="2924352"/>
            <a:ext cx="8451850" cy="1720214"/>
          </a:xfrm>
          <a:prstGeom prst="rect">
            <a:avLst/>
          </a:prstGeom>
        </p:spPr>
        <p:txBody>
          <a:bodyPr vert="horz" wrap="square" lIns="0" tIns="29845" rIns="0" bIns="0" rtlCol="0">
            <a:spAutoFit/>
          </a:bodyPr>
          <a:lstStyle/>
          <a:p>
            <a:pPr marL="38100">
              <a:lnSpc>
                <a:spcPct val="100000"/>
              </a:lnSpc>
              <a:spcBef>
                <a:spcPts val="235"/>
              </a:spcBef>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angle</a:t>
            </a:r>
            <a:r>
              <a:rPr sz="2000" spc="-30" dirty="0">
                <a:latin typeface="Times New Roman"/>
                <a:cs typeface="Times New Roman"/>
              </a:rPr>
              <a:t> </a:t>
            </a:r>
            <a:r>
              <a:rPr sz="2000" dirty="0">
                <a:latin typeface="Times New Roman"/>
                <a:cs typeface="Times New Roman"/>
              </a:rPr>
              <a:t>between</a:t>
            </a:r>
            <a:r>
              <a:rPr sz="2000" spc="-15" dirty="0">
                <a:latin typeface="Times New Roman"/>
                <a:cs typeface="Times New Roman"/>
              </a:rPr>
              <a:t> </a:t>
            </a:r>
            <a:r>
              <a:rPr sz="2000" dirty="0">
                <a:latin typeface="Times New Roman"/>
                <a:cs typeface="Times New Roman"/>
              </a:rPr>
              <a:t>sunrise</a:t>
            </a:r>
            <a:r>
              <a:rPr sz="2000" spc="-4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sunset</a:t>
            </a:r>
            <a:r>
              <a:rPr sz="2000" spc="-4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given</a:t>
            </a:r>
            <a:r>
              <a:rPr sz="2000" spc="-20" dirty="0">
                <a:latin typeface="Times New Roman"/>
                <a:cs typeface="Times New Roman"/>
              </a:rPr>
              <a:t> </a:t>
            </a:r>
            <a:r>
              <a:rPr sz="2000" dirty="0">
                <a:latin typeface="Times New Roman"/>
                <a:cs typeface="Times New Roman"/>
              </a:rPr>
              <a:t>by</a:t>
            </a:r>
            <a:endParaRPr sz="2000">
              <a:latin typeface="Times New Roman"/>
              <a:cs typeface="Times New Roman"/>
            </a:endParaRPr>
          </a:p>
          <a:p>
            <a:pPr marL="2961640">
              <a:lnSpc>
                <a:spcPts val="1440"/>
              </a:lnSpc>
              <a:spcBef>
                <a:spcPts val="215"/>
              </a:spcBef>
              <a:tabLst>
                <a:tab pos="4424680" algn="l"/>
              </a:tabLst>
            </a:pPr>
            <a:r>
              <a:rPr sz="2250" spc="-105" dirty="0">
                <a:latin typeface="Times New Roman"/>
                <a:cs typeface="Times New Roman"/>
              </a:rPr>
              <a:t>2</a:t>
            </a:r>
            <a:r>
              <a:rPr sz="2350" spc="-55" dirty="0">
                <a:latin typeface="Symbol"/>
                <a:cs typeface="Symbol"/>
              </a:rPr>
              <a:t></a:t>
            </a:r>
            <a:r>
              <a:rPr sz="1950" i="1" spc="7" baseline="-23504" dirty="0">
                <a:latin typeface="Times New Roman"/>
                <a:cs typeface="Times New Roman"/>
              </a:rPr>
              <a:t>i</a:t>
            </a:r>
            <a:r>
              <a:rPr sz="1950" i="1" baseline="-23504" dirty="0">
                <a:latin typeface="Times New Roman"/>
                <a:cs typeface="Times New Roman"/>
              </a:rPr>
              <a:t> </a:t>
            </a:r>
            <a:r>
              <a:rPr sz="1950" i="1" spc="202" baseline="-23504" dirty="0">
                <a:latin typeface="Times New Roman"/>
                <a:cs typeface="Times New Roman"/>
              </a:rPr>
              <a:t> </a:t>
            </a:r>
            <a:r>
              <a:rPr sz="2250" spc="15" dirty="0">
                <a:latin typeface="Symbol"/>
                <a:cs typeface="Symbol"/>
              </a:rPr>
              <a:t></a:t>
            </a:r>
            <a:r>
              <a:rPr sz="2250" spc="-55" dirty="0">
                <a:latin typeface="Times New Roman"/>
                <a:cs typeface="Times New Roman"/>
              </a:rPr>
              <a:t> </a:t>
            </a:r>
            <a:r>
              <a:rPr sz="2250" spc="15" dirty="0">
                <a:latin typeface="Times New Roman"/>
                <a:cs typeface="Times New Roman"/>
              </a:rPr>
              <a:t>2</a:t>
            </a:r>
            <a:r>
              <a:rPr sz="2250" spc="-330" dirty="0">
                <a:latin typeface="Times New Roman"/>
                <a:cs typeface="Times New Roman"/>
              </a:rPr>
              <a:t> </a:t>
            </a:r>
            <a:r>
              <a:rPr sz="2250" spc="-20" dirty="0">
                <a:latin typeface="Times New Roman"/>
                <a:cs typeface="Times New Roman"/>
              </a:rPr>
              <a:t>c</a:t>
            </a:r>
            <a:r>
              <a:rPr sz="2250" dirty="0">
                <a:latin typeface="Times New Roman"/>
                <a:cs typeface="Times New Roman"/>
              </a:rPr>
              <a:t>o</a:t>
            </a:r>
            <a:r>
              <a:rPr sz="2250" spc="10" dirty="0">
                <a:latin typeface="Times New Roman"/>
                <a:cs typeface="Times New Roman"/>
              </a:rPr>
              <a:t>s</a:t>
            </a:r>
            <a:r>
              <a:rPr sz="2250" dirty="0">
                <a:latin typeface="Times New Roman"/>
                <a:cs typeface="Times New Roman"/>
              </a:rPr>
              <a:t>	</a:t>
            </a:r>
            <a:r>
              <a:rPr sz="2950" spc="-280" dirty="0">
                <a:latin typeface="Symbol"/>
                <a:cs typeface="Symbol"/>
              </a:rPr>
              <a:t></a:t>
            </a:r>
            <a:r>
              <a:rPr sz="2250" spc="15" dirty="0">
                <a:latin typeface="Symbol"/>
                <a:cs typeface="Symbol"/>
              </a:rPr>
              <a:t></a:t>
            </a:r>
            <a:r>
              <a:rPr sz="2250" spc="-160" dirty="0">
                <a:latin typeface="Times New Roman"/>
                <a:cs typeface="Times New Roman"/>
              </a:rPr>
              <a:t> </a:t>
            </a:r>
            <a:r>
              <a:rPr sz="2250" spc="-70" dirty="0">
                <a:latin typeface="Times New Roman"/>
                <a:cs typeface="Times New Roman"/>
              </a:rPr>
              <a:t>t</a:t>
            </a:r>
            <a:r>
              <a:rPr sz="2250" spc="-20" dirty="0">
                <a:latin typeface="Times New Roman"/>
                <a:cs typeface="Times New Roman"/>
              </a:rPr>
              <a:t>a</a:t>
            </a:r>
            <a:r>
              <a:rPr sz="2250" spc="15" dirty="0">
                <a:latin typeface="Times New Roman"/>
                <a:cs typeface="Times New Roman"/>
              </a:rPr>
              <a:t>n</a:t>
            </a:r>
            <a:r>
              <a:rPr sz="2250" spc="-295" dirty="0">
                <a:latin typeface="Times New Roman"/>
                <a:cs typeface="Times New Roman"/>
              </a:rPr>
              <a:t> </a:t>
            </a:r>
            <a:r>
              <a:rPr sz="2350" spc="-40" dirty="0">
                <a:latin typeface="Symbol"/>
                <a:cs typeface="Symbol"/>
              </a:rPr>
              <a:t></a:t>
            </a:r>
            <a:r>
              <a:rPr sz="2350" spc="-85" dirty="0">
                <a:latin typeface="Times New Roman"/>
                <a:cs typeface="Times New Roman"/>
              </a:rPr>
              <a:t> </a:t>
            </a:r>
            <a:r>
              <a:rPr sz="2250" spc="-70" dirty="0">
                <a:latin typeface="Times New Roman"/>
                <a:cs typeface="Times New Roman"/>
              </a:rPr>
              <a:t>t</a:t>
            </a:r>
            <a:r>
              <a:rPr sz="2250" spc="-20" dirty="0">
                <a:latin typeface="Times New Roman"/>
                <a:cs typeface="Times New Roman"/>
              </a:rPr>
              <a:t>a</a:t>
            </a:r>
            <a:r>
              <a:rPr sz="2250" spc="15" dirty="0">
                <a:latin typeface="Times New Roman"/>
                <a:cs typeface="Times New Roman"/>
              </a:rPr>
              <a:t>n</a:t>
            </a:r>
            <a:r>
              <a:rPr sz="2250" spc="-254" dirty="0">
                <a:latin typeface="Times New Roman"/>
                <a:cs typeface="Times New Roman"/>
              </a:rPr>
              <a:t> </a:t>
            </a:r>
            <a:r>
              <a:rPr sz="2350" spc="-35" dirty="0">
                <a:latin typeface="Symbol"/>
                <a:cs typeface="Symbol"/>
              </a:rPr>
              <a:t></a:t>
            </a:r>
            <a:r>
              <a:rPr sz="2350" spc="-165" dirty="0">
                <a:latin typeface="Times New Roman"/>
                <a:cs typeface="Times New Roman"/>
              </a:rPr>
              <a:t> </a:t>
            </a:r>
            <a:r>
              <a:rPr sz="2950" spc="-505" dirty="0">
                <a:latin typeface="Symbol"/>
                <a:cs typeface="Symbol"/>
              </a:rPr>
              <a:t></a:t>
            </a:r>
            <a:r>
              <a:rPr sz="2250" spc="5" dirty="0">
                <a:latin typeface="Times New Roman"/>
                <a:cs typeface="Times New Roman"/>
              </a:rPr>
              <a:t>.</a:t>
            </a:r>
            <a:r>
              <a:rPr sz="2250" spc="-10" dirty="0">
                <a:latin typeface="Times New Roman"/>
                <a:cs typeface="Times New Roman"/>
              </a:rPr>
              <a:t>.</a:t>
            </a:r>
            <a:r>
              <a:rPr sz="2250" spc="5" dirty="0">
                <a:latin typeface="Times New Roman"/>
                <a:cs typeface="Times New Roman"/>
              </a:rPr>
              <a:t>.</a:t>
            </a:r>
            <a:r>
              <a:rPr sz="2250" spc="-10" dirty="0">
                <a:latin typeface="Times New Roman"/>
                <a:cs typeface="Times New Roman"/>
              </a:rPr>
              <a:t>.</a:t>
            </a:r>
            <a:r>
              <a:rPr sz="2250" spc="5" dirty="0">
                <a:latin typeface="Times New Roman"/>
                <a:cs typeface="Times New Roman"/>
              </a:rPr>
              <a:t>.</a:t>
            </a:r>
            <a:r>
              <a:rPr sz="2250" spc="-5" dirty="0">
                <a:latin typeface="Times New Roman"/>
                <a:cs typeface="Times New Roman"/>
              </a:rPr>
              <a:t>.</a:t>
            </a:r>
            <a:r>
              <a:rPr sz="2250" spc="5" dirty="0">
                <a:latin typeface="Times New Roman"/>
                <a:cs typeface="Times New Roman"/>
              </a:rPr>
              <a:t>.</a:t>
            </a:r>
            <a:r>
              <a:rPr sz="2250" spc="-10" dirty="0">
                <a:latin typeface="Times New Roman"/>
                <a:cs typeface="Times New Roman"/>
              </a:rPr>
              <a:t>.</a:t>
            </a:r>
            <a:r>
              <a:rPr sz="2250" spc="5" dirty="0">
                <a:latin typeface="Times New Roman"/>
                <a:cs typeface="Times New Roman"/>
              </a:rPr>
              <a:t>.</a:t>
            </a:r>
            <a:r>
              <a:rPr sz="2250" spc="-5" dirty="0">
                <a:latin typeface="Times New Roman"/>
                <a:cs typeface="Times New Roman"/>
              </a:rPr>
              <a:t>.</a:t>
            </a:r>
            <a:r>
              <a:rPr sz="2250" spc="5" dirty="0">
                <a:latin typeface="Times New Roman"/>
                <a:cs typeface="Times New Roman"/>
              </a:rPr>
              <a:t>.</a:t>
            </a:r>
            <a:r>
              <a:rPr sz="2250" spc="-10" dirty="0">
                <a:latin typeface="Times New Roman"/>
                <a:cs typeface="Times New Roman"/>
              </a:rPr>
              <a:t>.</a:t>
            </a:r>
            <a:r>
              <a:rPr sz="2250" spc="5" dirty="0">
                <a:latin typeface="Times New Roman"/>
                <a:cs typeface="Times New Roman"/>
              </a:rPr>
              <a:t>.</a:t>
            </a:r>
            <a:r>
              <a:rPr sz="2250" spc="-10" dirty="0">
                <a:latin typeface="Times New Roman"/>
                <a:cs typeface="Times New Roman"/>
              </a:rPr>
              <a:t>.</a:t>
            </a:r>
            <a:r>
              <a:rPr sz="2250" spc="5" dirty="0">
                <a:latin typeface="Times New Roman"/>
                <a:cs typeface="Times New Roman"/>
              </a:rPr>
              <a:t>.</a:t>
            </a:r>
            <a:r>
              <a:rPr sz="2250" spc="-5" dirty="0">
                <a:latin typeface="Times New Roman"/>
                <a:cs typeface="Times New Roman"/>
              </a:rPr>
              <a:t>.</a:t>
            </a:r>
            <a:r>
              <a:rPr sz="2250" spc="5" dirty="0">
                <a:latin typeface="Times New Roman"/>
                <a:cs typeface="Times New Roman"/>
              </a:rPr>
              <a:t>.</a:t>
            </a:r>
            <a:r>
              <a:rPr sz="2250" spc="-10" dirty="0">
                <a:latin typeface="Times New Roman"/>
                <a:cs typeface="Times New Roman"/>
              </a:rPr>
              <a:t>.</a:t>
            </a:r>
            <a:r>
              <a:rPr sz="2250" spc="5" dirty="0">
                <a:latin typeface="Times New Roman"/>
                <a:cs typeface="Times New Roman"/>
              </a:rPr>
              <a:t>.</a:t>
            </a:r>
            <a:r>
              <a:rPr sz="2250" spc="-5" dirty="0">
                <a:latin typeface="Times New Roman"/>
                <a:cs typeface="Times New Roman"/>
              </a:rPr>
              <a:t>.....</a:t>
            </a:r>
            <a:r>
              <a:rPr sz="2250" spc="-185" dirty="0">
                <a:latin typeface="Times New Roman"/>
                <a:cs typeface="Times New Roman"/>
              </a:rPr>
              <a:t>(</a:t>
            </a:r>
            <a:r>
              <a:rPr sz="2250" dirty="0">
                <a:latin typeface="Times New Roman"/>
                <a:cs typeface="Times New Roman"/>
              </a:rPr>
              <a:t>12</a:t>
            </a:r>
            <a:r>
              <a:rPr sz="2250" spc="10" dirty="0">
                <a:latin typeface="Times New Roman"/>
                <a:cs typeface="Times New Roman"/>
              </a:rPr>
              <a:t>)</a:t>
            </a:r>
            <a:endParaRPr sz="2250">
              <a:latin typeface="Times New Roman"/>
              <a:cs typeface="Times New Roman"/>
            </a:endParaRPr>
          </a:p>
          <a:p>
            <a:pPr marL="187325" algn="ctr">
              <a:lnSpc>
                <a:spcPts val="765"/>
              </a:lnSpc>
            </a:pPr>
            <a:r>
              <a:rPr sz="1300" spc="5" dirty="0">
                <a:latin typeface="Symbol"/>
                <a:cs typeface="Symbol"/>
              </a:rPr>
              <a:t></a:t>
            </a:r>
            <a:r>
              <a:rPr sz="1300" spc="5" dirty="0">
                <a:latin typeface="Times New Roman"/>
                <a:cs typeface="Times New Roman"/>
              </a:rPr>
              <a:t>1</a:t>
            </a:r>
            <a:endParaRPr sz="1300">
              <a:latin typeface="Times New Roman"/>
              <a:cs typeface="Times New Roman"/>
            </a:endParaRPr>
          </a:p>
          <a:p>
            <a:pPr marL="38100" marR="30480" indent="914400">
              <a:lnSpc>
                <a:spcPct val="150000"/>
              </a:lnSpc>
              <a:spcBef>
                <a:spcPts val="1185"/>
              </a:spcBef>
            </a:pPr>
            <a:r>
              <a:rPr sz="2000" dirty="0">
                <a:latin typeface="Times New Roman"/>
                <a:cs typeface="Times New Roman"/>
              </a:rPr>
              <a:t>Again,</a:t>
            </a:r>
            <a:r>
              <a:rPr sz="2000" spc="-15" dirty="0">
                <a:latin typeface="Times New Roman"/>
                <a:cs typeface="Times New Roman"/>
              </a:rPr>
              <a:t> </a:t>
            </a:r>
            <a:r>
              <a:rPr sz="2000" spc="10" dirty="0">
                <a:latin typeface="Times New Roman"/>
                <a:cs typeface="Times New Roman"/>
              </a:rPr>
              <a:t>15</a:t>
            </a:r>
            <a:r>
              <a:rPr sz="1950" spc="15" baseline="25641" dirty="0">
                <a:latin typeface="Times New Roman"/>
                <a:cs typeface="Times New Roman"/>
              </a:rPr>
              <a:t>0</a:t>
            </a:r>
            <a:r>
              <a:rPr sz="1950" spc="225" baseline="25641"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hour</a:t>
            </a:r>
            <a:r>
              <a:rPr sz="2000" spc="-20" dirty="0">
                <a:latin typeface="Times New Roman"/>
                <a:cs typeface="Times New Roman"/>
              </a:rPr>
              <a:t> </a:t>
            </a:r>
            <a:r>
              <a:rPr sz="2000" dirty="0">
                <a:latin typeface="Times New Roman"/>
                <a:cs typeface="Times New Roman"/>
              </a:rPr>
              <a:t>angle</a:t>
            </a:r>
            <a:r>
              <a:rPr sz="2000" spc="-2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equivalent</a:t>
            </a:r>
            <a:r>
              <a:rPr sz="2000" spc="-30"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one-hour</a:t>
            </a:r>
            <a:r>
              <a:rPr sz="2000" spc="-45" dirty="0">
                <a:latin typeface="Times New Roman"/>
                <a:cs typeface="Times New Roman"/>
              </a:rPr>
              <a:t> </a:t>
            </a:r>
            <a:r>
              <a:rPr sz="2000" dirty="0">
                <a:latin typeface="Times New Roman"/>
                <a:cs typeface="Times New Roman"/>
              </a:rPr>
              <a:t>duration</a:t>
            </a:r>
            <a:r>
              <a:rPr sz="2000" spc="-30" dirty="0">
                <a:latin typeface="Times New Roman"/>
                <a:cs typeface="Times New Roman"/>
              </a:rPr>
              <a:t> </a:t>
            </a:r>
            <a:r>
              <a:rPr sz="2000" dirty="0">
                <a:latin typeface="Times New Roman"/>
                <a:cs typeface="Times New Roman"/>
              </a:rPr>
              <a:t>(380</a:t>
            </a:r>
            <a:r>
              <a:rPr sz="1950" baseline="25641" dirty="0">
                <a:latin typeface="Times New Roman"/>
                <a:cs typeface="Times New Roman"/>
              </a:rPr>
              <a:t>0</a:t>
            </a:r>
            <a:r>
              <a:rPr sz="2000" dirty="0">
                <a:latin typeface="Times New Roman"/>
                <a:cs typeface="Times New Roman"/>
              </a:rPr>
              <a:t>/24),</a:t>
            </a:r>
            <a:r>
              <a:rPr sz="2000" spc="-30" dirty="0">
                <a:latin typeface="Times New Roman"/>
                <a:cs typeface="Times New Roman"/>
              </a:rPr>
              <a:t> </a:t>
            </a:r>
            <a:r>
              <a:rPr sz="2000" dirty="0">
                <a:latin typeface="Times New Roman"/>
                <a:cs typeface="Times New Roman"/>
              </a:rPr>
              <a:t>the </a:t>
            </a:r>
            <a:r>
              <a:rPr sz="2000" spc="-484" dirty="0">
                <a:latin typeface="Times New Roman"/>
                <a:cs typeface="Times New Roman"/>
              </a:rPr>
              <a:t> </a:t>
            </a:r>
            <a:r>
              <a:rPr sz="2000" dirty="0">
                <a:latin typeface="Times New Roman"/>
                <a:cs typeface="Times New Roman"/>
              </a:rPr>
              <a:t>duration</a:t>
            </a:r>
            <a:r>
              <a:rPr sz="2000" spc="-3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sunshine</a:t>
            </a:r>
            <a:r>
              <a:rPr sz="2000" spc="-40" dirty="0">
                <a:latin typeface="Times New Roman"/>
                <a:cs typeface="Times New Roman"/>
              </a:rPr>
              <a:t> </a:t>
            </a:r>
            <a:r>
              <a:rPr sz="2000" dirty="0">
                <a:latin typeface="Times New Roman"/>
                <a:cs typeface="Times New Roman"/>
              </a:rPr>
              <a:t>hours,</a:t>
            </a:r>
            <a:r>
              <a:rPr sz="2000" spc="-30" dirty="0">
                <a:latin typeface="Times New Roman"/>
                <a:cs typeface="Times New Roman"/>
              </a:rPr>
              <a:t> </a:t>
            </a:r>
            <a:r>
              <a:rPr sz="2000" i="1" spc="5" dirty="0">
                <a:latin typeface="Times New Roman"/>
                <a:cs typeface="Times New Roman"/>
              </a:rPr>
              <a:t>t</a:t>
            </a:r>
            <a:r>
              <a:rPr sz="1950" i="1" spc="7" baseline="-21367" dirty="0">
                <a:latin typeface="Times New Roman"/>
                <a:cs typeface="Times New Roman"/>
              </a:rPr>
              <a:t>d</a:t>
            </a:r>
            <a:r>
              <a:rPr sz="1950" i="1" spc="270" baseline="-21367" dirty="0">
                <a:latin typeface="Times New Roman"/>
                <a:cs typeface="Times New Roman"/>
              </a:rPr>
              <a:t> </a:t>
            </a:r>
            <a:r>
              <a:rPr sz="2000" dirty="0">
                <a:latin typeface="Times New Roman"/>
                <a:cs typeface="Times New Roman"/>
              </a:rPr>
              <a:t>or</a:t>
            </a:r>
            <a:r>
              <a:rPr sz="2000" spc="-15" dirty="0">
                <a:latin typeface="Times New Roman"/>
                <a:cs typeface="Times New Roman"/>
              </a:rPr>
              <a:t> </a:t>
            </a:r>
            <a:r>
              <a:rPr sz="2000" dirty="0">
                <a:latin typeface="Times New Roman"/>
                <a:cs typeface="Times New Roman"/>
              </a:rPr>
              <a:t>daylight</a:t>
            </a:r>
            <a:r>
              <a:rPr sz="2000" spc="-25" dirty="0">
                <a:latin typeface="Times New Roman"/>
                <a:cs typeface="Times New Roman"/>
              </a:rPr>
              <a:t> </a:t>
            </a:r>
            <a:r>
              <a:rPr sz="2000" dirty="0">
                <a:latin typeface="Times New Roman"/>
                <a:cs typeface="Times New Roman"/>
              </a:rPr>
              <a:t>hours</a:t>
            </a:r>
            <a:r>
              <a:rPr sz="2000" spc="-4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given</a:t>
            </a:r>
            <a:r>
              <a:rPr sz="2000" spc="-15" dirty="0">
                <a:latin typeface="Times New Roman"/>
                <a:cs typeface="Times New Roman"/>
              </a:rPr>
              <a:t> </a:t>
            </a:r>
            <a:r>
              <a:rPr sz="2000" dirty="0">
                <a:latin typeface="Times New Roman"/>
                <a:cs typeface="Times New Roman"/>
              </a:rPr>
              <a:t>by</a:t>
            </a:r>
            <a:endParaRPr sz="2000">
              <a:latin typeface="Times New Roman"/>
              <a:cs typeface="Times New Roman"/>
            </a:endParaRPr>
          </a:p>
        </p:txBody>
      </p:sp>
      <p:sp>
        <p:nvSpPr>
          <p:cNvPr id="4" name="object 4"/>
          <p:cNvSpPr txBox="1"/>
          <p:nvPr/>
        </p:nvSpPr>
        <p:spPr>
          <a:xfrm>
            <a:off x="4976361" y="2293293"/>
            <a:ext cx="2316480" cy="379095"/>
          </a:xfrm>
          <a:prstGeom prst="rect">
            <a:avLst/>
          </a:prstGeom>
        </p:spPr>
        <p:txBody>
          <a:bodyPr vert="horz" wrap="square" lIns="0" tIns="15240" rIns="0" bIns="0" rtlCol="0">
            <a:spAutoFit/>
          </a:bodyPr>
          <a:lstStyle/>
          <a:p>
            <a:pPr marL="12700">
              <a:lnSpc>
                <a:spcPct val="100000"/>
              </a:lnSpc>
              <a:spcBef>
                <a:spcPts val="120"/>
              </a:spcBef>
            </a:pPr>
            <a:r>
              <a:rPr sz="2300" spc="10" dirty="0">
                <a:latin typeface="Times New Roman"/>
                <a:cs typeface="Times New Roman"/>
              </a:rPr>
              <a:t>........................(11)</a:t>
            </a:r>
            <a:endParaRPr sz="2300">
              <a:latin typeface="Times New Roman"/>
              <a:cs typeface="Times New Roman"/>
            </a:endParaRPr>
          </a:p>
        </p:txBody>
      </p:sp>
      <p:sp>
        <p:nvSpPr>
          <p:cNvPr id="5" name="object 5"/>
          <p:cNvSpPr txBox="1"/>
          <p:nvPr/>
        </p:nvSpPr>
        <p:spPr>
          <a:xfrm>
            <a:off x="1776645" y="2198904"/>
            <a:ext cx="3250565" cy="492759"/>
          </a:xfrm>
          <a:prstGeom prst="rect">
            <a:avLst/>
          </a:prstGeom>
        </p:spPr>
        <p:txBody>
          <a:bodyPr vert="horz" wrap="square" lIns="0" tIns="13970" rIns="0" bIns="0" rtlCol="0">
            <a:spAutoFit/>
          </a:bodyPr>
          <a:lstStyle/>
          <a:p>
            <a:pPr marL="12700">
              <a:lnSpc>
                <a:spcPct val="100000"/>
              </a:lnSpc>
              <a:spcBef>
                <a:spcPts val="110"/>
              </a:spcBef>
              <a:tabLst>
                <a:tab pos="732790" algn="l"/>
                <a:tab pos="1584325" algn="l"/>
              </a:tabLst>
            </a:pPr>
            <a:r>
              <a:rPr sz="2300" spc="165" dirty="0">
                <a:latin typeface="Symbol"/>
                <a:cs typeface="Symbol"/>
              </a:rPr>
              <a:t></a:t>
            </a:r>
            <a:r>
              <a:rPr sz="2300" spc="-240" dirty="0">
                <a:latin typeface="Times New Roman"/>
                <a:cs typeface="Times New Roman"/>
              </a:rPr>
              <a:t> </a:t>
            </a:r>
            <a:r>
              <a:rPr sz="2450" spc="10" dirty="0">
                <a:latin typeface="Symbol"/>
                <a:cs typeface="Symbol"/>
              </a:rPr>
              <a:t></a:t>
            </a:r>
            <a:r>
              <a:rPr sz="2450" dirty="0">
                <a:latin typeface="Times New Roman"/>
                <a:cs typeface="Times New Roman"/>
              </a:rPr>
              <a:t>	</a:t>
            </a:r>
            <a:r>
              <a:rPr sz="2300" spc="90" dirty="0">
                <a:latin typeface="Symbol"/>
                <a:cs typeface="Symbol"/>
              </a:rPr>
              <a:t></a:t>
            </a:r>
            <a:r>
              <a:rPr sz="2300" spc="-95" dirty="0">
                <a:latin typeface="Times New Roman"/>
                <a:cs typeface="Times New Roman"/>
              </a:rPr>
              <a:t> </a:t>
            </a:r>
            <a:r>
              <a:rPr sz="2300" spc="30" dirty="0">
                <a:latin typeface="Times New Roman"/>
                <a:cs typeface="Times New Roman"/>
              </a:rPr>
              <a:t>c</a:t>
            </a:r>
            <a:r>
              <a:rPr sz="2300" spc="45" dirty="0">
                <a:latin typeface="Times New Roman"/>
                <a:cs typeface="Times New Roman"/>
              </a:rPr>
              <a:t>o</a:t>
            </a:r>
            <a:r>
              <a:rPr sz="2300" spc="65" dirty="0">
                <a:latin typeface="Times New Roman"/>
                <a:cs typeface="Times New Roman"/>
              </a:rPr>
              <a:t>s</a:t>
            </a:r>
            <a:r>
              <a:rPr sz="2300" dirty="0">
                <a:latin typeface="Times New Roman"/>
                <a:cs typeface="Times New Roman"/>
              </a:rPr>
              <a:t>	</a:t>
            </a:r>
            <a:r>
              <a:rPr sz="3050" spc="-275" dirty="0">
                <a:latin typeface="Symbol"/>
                <a:cs typeface="Symbol"/>
              </a:rPr>
              <a:t></a:t>
            </a:r>
            <a:r>
              <a:rPr sz="2300" spc="90" dirty="0">
                <a:latin typeface="Symbol"/>
                <a:cs typeface="Symbol"/>
              </a:rPr>
              <a:t></a:t>
            </a:r>
            <a:r>
              <a:rPr sz="2300" spc="-170" dirty="0">
                <a:latin typeface="Times New Roman"/>
                <a:cs typeface="Times New Roman"/>
              </a:rPr>
              <a:t> </a:t>
            </a:r>
            <a:r>
              <a:rPr sz="2300" spc="-45" dirty="0">
                <a:latin typeface="Times New Roman"/>
                <a:cs typeface="Times New Roman"/>
              </a:rPr>
              <a:t>t</a:t>
            </a:r>
            <a:r>
              <a:rPr sz="2300" spc="30" dirty="0">
                <a:latin typeface="Times New Roman"/>
                <a:cs typeface="Times New Roman"/>
              </a:rPr>
              <a:t>a</a:t>
            </a:r>
            <a:r>
              <a:rPr sz="2300" spc="80" dirty="0">
                <a:latin typeface="Times New Roman"/>
                <a:cs typeface="Times New Roman"/>
              </a:rPr>
              <a:t>n</a:t>
            </a:r>
            <a:r>
              <a:rPr sz="2300" spc="-305" dirty="0">
                <a:latin typeface="Times New Roman"/>
                <a:cs typeface="Times New Roman"/>
              </a:rPr>
              <a:t> </a:t>
            </a:r>
            <a:r>
              <a:rPr sz="2450" spc="5" dirty="0">
                <a:latin typeface="Symbol"/>
                <a:cs typeface="Symbol"/>
              </a:rPr>
              <a:t></a:t>
            </a:r>
            <a:r>
              <a:rPr sz="2450" spc="-105" dirty="0">
                <a:latin typeface="Times New Roman"/>
                <a:cs typeface="Times New Roman"/>
              </a:rPr>
              <a:t> </a:t>
            </a:r>
            <a:r>
              <a:rPr sz="2300" spc="-45" dirty="0">
                <a:latin typeface="Times New Roman"/>
                <a:cs typeface="Times New Roman"/>
              </a:rPr>
              <a:t>t</a:t>
            </a:r>
            <a:r>
              <a:rPr sz="2300" spc="30" dirty="0">
                <a:latin typeface="Times New Roman"/>
                <a:cs typeface="Times New Roman"/>
              </a:rPr>
              <a:t>a</a:t>
            </a:r>
            <a:r>
              <a:rPr sz="2300" spc="80" dirty="0">
                <a:latin typeface="Times New Roman"/>
                <a:cs typeface="Times New Roman"/>
              </a:rPr>
              <a:t>n</a:t>
            </a:r>
            <a:r>
              <a:rPr sz="2300" spc="-270" dirty="0">
                <a:latin typeface="Times New Roman"/>
                <a:cs typeface="Times New Roman"/>
              </a:rPr>
              <a:t> </a:t>
            </a:r>
            <a:r>
              <a:rPr sz="2450" spc="5" dirty="0">
                <a:latin typeface="Symbol"/>
                <a:cs typeface="Symbol"/>
              </a:rPr>
              <a:t></a:t>
            </a:r>
            <a:r>
              <a:rPr sz="2450" spc="-185" dirty="0">
                <a:latin typeface="Times New Roman"/>
                <a:cs typeface="Times New Roman"/>
              </a:rPr>
              <a:t> </a:t>
            </a:r>
            <a:r>
              <a:rPr sz="3050" spc="-509" dirty="0">
                <a:latin typeface="Symbol"/>
                <a:cs typeface="Symbol"/>
              </a:rPr>
              <a:t></a:t>
            </a:r>
            <a:endParaRPr sz="3050">
              <a:latin typeface="Symbol"/>
              <a:cs typeface="Symbol"/>
            </a:endParaRPr>
          </a:p>
        </p:txBody>
      </p:sp>
      <p:sp>
        <p:nvSpPr>
          <p:cNvPr id="6" name="object 6"/>
          <p:cNvSpPr txBox="1"/>
          <p:nvPr/>
        </p:nvSpPr>
        <p:spPr>
          <a:xfrm>
            <a:off x="3151502" y="2284242"/>
            <a:ext cx="205740" cy="232410"/>
          </a:xfrm>
          <a:prstGeom prst="rect">
            <a:avLst/>
          </a:prstGeom>
        </p:spPr>
        <p:txBody>
          <a:bodyPr vert="horz" wrap="square" lIns="0" tIns="13335" rIns="0" bIns="0" rtlCol="0">
            <a:spAutoFit/>
          </a:bodyPr>
          <a:lstStyle/>
          <a:p>
            <a:pPr marL="12700">
              <a:lnSpc>
                <a:spcPct val="100000"/>
              </a:lnSpc>
              <a:spcBef>
                <a:spcPts val="105"/>
              </a:spcBef>
            </a:pPr>
            <a:r>
              <a:rPr sz="1350" spc="-50" dirty="0">
                <a:latin typeface="Symbol"/>
                <a:cs typeface="Symbol"/>
              </a:rPr>
              <a:t></a:t>
            </a:r>
            <a:r>
              <a:rPr sz="1350" spc="45" dirty="0">
                <a:latin typeface="Times New Roman"/>
                <a:cs typeface="Times New Roman"/>
              </a:rPr>
              <a:t>1</a:t>
            </a:r>
            <a:endParaRPr sz="1350">
              <a:latin typeface="Times New Roman"/>
              <a:cs typeface="Times New Roman"/>
            </a:endParaRPr>
          </a:p>
        </p:txBody>
      </p:sp>
      <p:sp>
        <p:nvSpPr>
          <p:cNvPr id="7" name="object 7"/>
          <p:cNvSpPr txBox="1"/>
          <p:nvPr/>
        </p:nvSpPr>
        <p:spPr>
          <a:xfrm>
            <a:off x="2340071" y="2489445"/>
            <a:ext cx="76835" cy="232410"/>
          </a:xfrm>
          <a:prstGeom prst="rect">
            <a:avLst/>
          </a:prstGeom>
        </p:spPr>
        <p:txBody>
          <a:bodyPr vert="horz" wrap="square" lIns="0" tIns="13335" rIns="0" bIns="0" rtlCol="0">
            <a:spAutoFit/>
          </a:bodyPr>
          <a:lstStyle/>
          <a:p>
            <a:pPr marL="12700">
              <a:lnSpc>
                <a:spcPct val="100000"/>
              </a:lnSpc>
              <a:spcBef>
                <a:spcPts val="105"/>
              </a:spcBef>
            </a:pPr>
            <a:r>
              <a:rPr sz="1350" i="1" spc="25" dirty="0">
                <a:latin typeface="Times New Roman"/>
                <a:cs typeface="Times New Roman"/>
              </a:rPr>
              <a:t>i</a:t>
            </a:r>
            <a:endParaRPr sz="1350">
              <a:latin typeface="Times New Roman"/>
              <a:cs typeface="Times New Roman"/>
            </a:endParaRPr>
          </a:p>
        </p:txBody>
      </p:sp>
      <p:sp>
        <p:nvSpPr>
          <p:cNvPr id="8" name="object 8"/>
          <p:cNvSpPr/>
          <p:nvPr/>
        </p:nvSpPr>
        <p:spPr>
          <a:xfrm>
            <a:off x="3521012" y="5063775"/>
            <a:ext cx="288925" cy="0"/>
          </a:xfrm>
          <a:custGeom>
            <a:avLst/>
            <a:gdLst/>
            <a:ahLst/>
            <a:cxnLst/>
            <a:rect l="l" t="t" r="r" b="b"/>
            <a:pathLst>
              <a:path w="288925">
                <a:moveTo>
                  <a:pt x="0" y="0"/>
                </a:moveTo>
                <a:lnTo>
                  <a:pt x="288324" y="0"/>
                </a:lnTo>
              </a:path>
            </a:pathLst>
          </a:custGeom>
          <a:ln w="12358">
            <a:solidFill>
              <a:srgbClr val="000000"/>
            </a:solidFill>
          </a:ln>
        </p:spPr>
        <p:txBody>
          <a:bodyPr wrap="square" lIns="0" tIns="0" rIns="0" bIns="0" rtlCol="0"/>
          <a:lstStyle/>
          <a:p>
            <a:endParaRPr/>
          </a:p>
        </p:txBody>
      </p:sp>
      <p:sp>
        <p:nvSpPr>
          <p:cNvPr id="9" name="object 9"/>
          <p:cNvSpPr txBox="1"/>
          <p:nvPr/>
        </p:nvSpPr>
        <p:spPr>
          <a:xfrm>
            <a:off x="3331392" y="4855546"/>
            <a:ext cx="666115" cy="377825"/>
          </a:xfrm>
          <a:prstGeom prst="rect">
            <a:avLst/>
          </a:prstGeom>
        </p:spPr>
        <p:txBody>
          <a:bodyPr vert="horz" wrap="square" lIns="0" tIns="13970" rIns="0" bIns="0" rtlCol="0">
            <a:spAutoFit/>
          </a:bodyPr>
          <a:lstStyle/>
          <a:p>
            <a:pPr marL="38100">
              <a:lnSpc>
                <a:spcPct val="100000"/>
              </a:lnSpc>
              <a:spcBef>
                <a:spcPts val="110"/>
              </a:spcBef>
            </a:pPr>
            <a:r>
              <a:rPr sz="2300" spc="5" dirty="0">
                <a:latin typeface="Symbol"/>
                <a:cs typeface="Symbol"/>
              </a:rPr>
              <a:t></a:t>
            </a:r>
            <a:r>
              <a:rPr sz="2300" spc="-370" dirty="0">
                <a:latin typeface="Times New Roman"/>
                <a:cs typeface="Times New Roman"/>
              </a:rPr>
              <a:t> </a:t>
            </a:r>
            <a:r>
              <a:rPr sz="3450" spc="7" baseline="-38647" dirty="0">
                <a:latin typeface="Times New Roman"/>
                <a:cs typeface="Times New Roman"/>
              </a:rPr>
              <a:t>15</a:t>
            </a:r>
            <a:r>
              <a:rPr sz="3450" spc="-359" baseline="-38647" dirty="0">
                <a:latin typeface="Times New Roman"/>
                <a:cs typeface="Times New Roman"/>
              </a:rPr>
              <a:t> </a:t>
            </a:r>
            <a:r>
              <a:rPr sz="2300" spc="5" dirty="0">
                <a:latin typeface="Symbol"/>
                <a:cs typeface="Symbol"/>
              </a:rPr>
              <a:t></a:t>
            </a:r>
            <a:endParaRPr sz="2300">
              <a:latin typeface="Symbol"/>
              <a:cs typeface="Symbo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164</a:t>
            </a:fld>
            <a:endParaRPr dirty="0"/>
          </a:p>
        </p:txBody>
      </p:sp>
      <p:sp>
        <p:nvSpPr>
          <p:cNvPr id="10" name="object 10"/>
          <p:cNvSpPr txBox="1"/>
          <p:nvPr/>
        </p:nvSpPr>
        <p:spPr>
          <a:xfrm>
            <a:off x="3356792" y="5095375"/>
            <a:ext cx="615315" cy="377825"/>
          </a:xfrm>
          <a:prstGeom prst="rect">
            <a:avLst/>
          </a:prstGeom>
        </p:spPr>
        <p:txBody>
          <a:bodyPr vert="horz" wrap="square" lIns="0" tIns="13970" rIns="0" bIns="0" rtlCol="0">
            <a:spAutoFit/>
          </a:bodyPr>
          <a:lstStyle/>
          <a:p>
            <a:pPr marL="12700">
              <a:lnSpc>
                <a:spcPct val="100000"/>
              </a:lnSpc>
              <a:spcBef>
                <a:spcPts val="110"/>
              </a:spcBef>
              <a:tabLst>
                <a:tab pos="488950" algn="l"/>
              </a:tabLst>
            </a:pPr>
            <a:r>
              <a:rPr sz="2300" spc="5" dirty="0">
                <a:latin typeface="Symbol"/>
                <a:cs typeface="Symbol"/>
              </a:rPr>
              <a:t></a:t>
            </a:r>
            <a:r>
              <a:rPr sz="2300" spc="5" dirty="0">
                <a:latin typeface="Times New Roman"/>
                <a:cs typeface="Times New Roman"/>
              </a:rPr>
              <a:t>	</a:t>
            </a:r>
            <a:r>
              <a:rPr sz="2300" spc="5" dirty="0">
                <a:latin typeface="Symbol"/>
                <a:cs typeface="Symbol"/>
              </a:rPr>
              <a:t></a:t>
            </a:r>
            <a:endParaRPr sz="2300">
              <a:latin typeface="Symbol"/>
              <a:cs typeface="Symbol"/>
            </a:endParaRPr>
          </a:p>
        </p:txBody>
      </p:sp>
      <p:sp>
        <p:nvSpPr>
          <p:cNvPr id="11" name="object 11"/>
          <p:cNvSpPr txBox="1"/>
          <p:nvPr/>
        </p:nvSpPr>
        <p:spPr>
          <a:xfrm>
            <a:off x="2934053" y="5026753"/>
            <a:ext cx="111760" cy="231140"/>
          </a:xfrm>
          <a:prstGeom prst="rect">
            <a:avLst/>
          </a:prstGeom>
        </p:spPr>
        <p:txBody>
          <a:bodyPr vert="horz" wrap="square" lIns="0" tIns="12065" rIns="0" bIns="0" rtlCol="0">
            <a:spAutoFit/>
          </a:bodyPr>
          <a:lstStyle/>
          <a:p>
            <a:pPr marL="12700">
              <a:lnSpc>
                <a:spcPct val="100000"/>
              </a:lnSpc>
              <a:spcBef>
                <a:spcPts val="95"/>
              </a:spcBef>
            </a:pPr>
            <a:r>
              <a:rPr sz="1350" i="1" dirty="0">
                <a:latin typeface="Times New Roman"/>
                <a:cs typeface="Times New Roman"/>
              </a:rPr>
              <a:t>d</a:t>
            </a:r>
            <a:endParaRPr sz="1350">
              <a:latin typeface="Times New Roman"/>
              <a:cs typeface="Times New Roman"/>
            </a:endParaRPr>
          </a:p>
        </p:txBody>
      </p:sp>
      <p:sp>
        <p:nvSpPr>
          <p:cNvPr id="12" name="object 12"/>
          <p:cNvSpPr txBox="1"/>
          <p:nvPr/>
        </p:nvSpPr>
        <p:spPr>
          <a:xfrm>
            <a:off x="2816676" y="4736720"/>
            <a:ext cx="5415280" cy="490855"/>
          </a:xfrm>
          <a:prstGeom prst="rect">
            <a:avLst/>
          </a:prstGeom>
        </p:spPr>
        <p:txBody>
          <a:bodyPr vert="horz" wrap="square" lIns="0" tIns="12700" rIns="0" bIns="0" rtlCol="0">
            <a:spAutoFit/>
          </a:bodyPr>
          <a:lstStyle/>
          <a:p>
            <a:pPr marL="38100">
              <a:lnSpc>
                <a:spcPct val="100000"/>
              </a:lnSpc>
              <a:spcBef>
                <a:spcPts val="100"/>
              </a:spcBef>
              <a:tabLst>
                <a:tab pos="332105" algn="l"/>
              </a:tabLst>
            </a:pPr>
            <a:r>
              <a:rPr sz="2300" i="1" dirty="0">
                <a:latin typeface="Times New Roman"/>
                <a:cs typeface="Times New Roman"/>
              </a:rPr>
              <a:t>t	</a:t>
            </a:r>
            <a:r>
              <a:rPr sz="2300" spc="5" dirty="0">
                <a:latin typeface="Symbol"/>
                <a:cs typeface="Symbol"/>
              </a:rPr>
              <a:t></a:t>
            </a:r>
            <a:r>
              <a:rPr sz="2300" spc="-114" dirty="0">
                <a:latin typeface="Times New Roman"/>
                <a:cs typeface="Times New Roman"/>
              </a:rPr>
              <a:t> </a:t>
            </a:r>
            <a:r>
              <a:rPr sz="3450" spc="7" baseline="31400" dirty="0">
                <a:latin typeface="Symbol"/>
                <a:cs typeface="Symbol"/>
              </a:rPr>
              <a:t></a:t>
            </a:r>
            <a:r>
              <a:rPr sz="3450" spc="494" baseline="31400" dirty="0">
                <a:latin typeface="Times New Roman"/>
                <a:cs typeface="Times New Roman"/>
              </a:rPr>
              <a:t> </a:t>
            </a:r>
            <a:r>
              <a:rPr sz="3450" spc="7" baseline="35024" dirty="0">
                <a:latin typeface="Times New Roman"/>
                <a:cs typeface="Times New Roman"/>
              </a:rPr>
              <a:t>2</a:t>
            </a:r>
            <a:r>
              <a:rPr sz="3450" spc="352" baseline="35024" dirty="0">
                <a:latin typeface="Times New Roman"/>
                <a:cs typeface="Times New Roman"/>
              </a:rPr>
              <a:t> </a:t>
            </a:r>
            <a:r>
              <a:rPr sz="3450" spc="82" baseline="31400" dirty="0">
                <a:latin typeface="Symbol"/>
                <a:cs typeface="Symbol"/>
              </a:rPr>
              <a:t></a:t>
            </a:r>
            <a:r>
              <a:rPr sz="2300" spc="55" dirty="0">
                <a:latin typeface="Times New Roman"/>
                <a:cs typeface="Times New Roman"/>
              </a:rPr>
              <a:t>cos</a:t>
            </a:r>
            <a:r>
              <a:rPr sz="2025" spc="82" baseline="43209" dirty="0">
                <a:latin typeface="Symbol"/>
                <a:cs typeface="Symbol"/>
              </a:rPr>
              <a:t></a:t>
            </a:r>
            <a:r>
              <a:rPr sz="2025" spc="82" baseline="43209" dirty="0">
                <a:latin typeface="Times New Roman"/>
                <a:cs typeface="Times New Roman"/>
              </a:rPr>
              <a:t>1</a:t>
            </a:r>
            <a:r>
              <a:rPr sz="2025" spc="-284" baseline="43209" dirty="0">
                <a:latin typeface="Times New Roman"/>
                <a:cs typeface="Times New Roman"/>
              </a:rPr>
              <a:t> </a:t>
            </a:r>
            <a:r>
              <a:rPr sz="3050" spc="-145" dirty="0">
                <a:latin typeface="Symbol"/>
                <a:cs typeface="Symbol"/>
              </a:rPr>
              <a:t></a:t>
            </a:r>
            <a:r>
              <a:rPr sz="2300" spc="-145" dirty="0">
                <a:latin typeface="Symbol"/>
                <a:cs typeface="Symbol"/>
              </a:rPr>
              <a:t></a:t>
            </a:r>
            <a:r>
              <a:rPr sz="2300" spc="-145" dirty="0">
                <a:latin typeface="Times New Roman"/>
                <a:cs typeface="Times New Roman"/>
              </a:rPr>
              <a:t> </a:t>
            </a:r>
            <a:r>
              <a:rPr sz="2300" spc="-25" dirty="0">
                <a:latin typeface="Times New Roman"/>
                <a:cs typeface="Times New Roman"/>
              </a:rPr>
              <a:t>tan</a:t>
            </a:r>
            <a:r>
              <a:rPr sz="2300" spc="-290" dirty="0">
                <a:latin typeface="Times New Roman"/>
                <a:cs typeface="Times New Roman"/>
              </a:rPr>
              <a:t> </a:t>
            </a:r>
            <a:r>
              <a:rPr sz="2400" spc="-45" dirty="0">
                <a:latin typeface="Symbol"/>
                <a:cs typeface="Symbol"/>
              </a:rPr>
              <a:t></a:t>
            </a:r>
            <a:r>
              <a:rPr sz="2400" spc="-70" dirty="0">
                <a:latin typeface="Times New Roman"/>
                <a:cs typeface="Times New Roman"/>
              </a:rPr>
              <a:t> </a:t>
            </a:r>
            <a:r>
              <a:rPr sz="2300" spc="-25" dirty="0">
                <a:latin typeface="Times New Roman"/>
                <a:cs typeface="Times New Roman"/>
              </a:rPr>
              <a:t>tan</a:t>
            </a:r>
            <a:r>
              <a:rPr sz="2300" spc="-65" dirty="0">
                <a:latin typeface="Times New Roman"/>
                <a:cs typeface="Times New Roman"/>
              </a:rPr>
              <a:t> </a:t>
            </a:r>
            <a:r>
              <a:rPr sz="2400" spc="-50" dirty="0">
                <a:latin typeface="Symbol"/>
                <a:cs typeface="Symbol"/>
              </a:rPr>
              <a:t></a:t>
            </a:r>
            <a:r>
              <a:rPr sz="2400" spc="-200" dirty="0">
                <a:latin typeface="Times New Roman"/>
                <a:cs typeface="Times New Roman"/>
              </a:rPr>
              <a:t> </a:t>
            </a:r>
            <a:r>
              <a:rPr sz="3050" spc="-30" dirty="0">
                <a:latin typeface="Symbol"/>
                <a:cs typeface="Symbol"/>
              </a:rPr>
              <a:t></a:t>
            </a:r>
            <a:r>
              <a:rPr sz="2300" spc="-30" dirty="0">
                <a:latin typeface="Times New Roman"/>
                <a:cs typeface="Times New Roman"/>
              </a:rPr>
              <a:t>.....................(13)</a:t>
            </a:r>
            <a:endParaRPr sz="2300">
              <a:latin typeface="Times New Roman"/>
              <a:cs typeface="Times New Roman"/>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167</a:t>
            </a:r>
            <a:endParaRPr sz="1200">
              <a:latin typeface="Arial MT"/>
              <a:cs typeface="Arial MT"/>
            </a:endParaRPr>
          </a:p>
        </p:txBody>
      </p:sp>
      <p:graphicFrame>
        <p:nvGraphicFramePr>
          <p:cNvPr id="3" name="object 3"/>
          <p:cNvGraphicFramePr>
            <a:graphicFrameLocks noGrp="1"/>
          </p:cNvGraphicFramePr>
          <p:nvPr/>
        </p:nvGraphicFramePr>
        <p:xfrm>
          <a:off x="1506474" y="1664207"/>
          <a:ext cx="7088501" cy="2215132"/>
        </p:xfrm>
        <a:graphic>
          <a:graphicData uri="http://schemas.openxmlformats.org/drawingml/2006/table">
            <a:tbl>
              <a:tblPr firstRow="1" bandRow="1">
                <a:tableStyleId>{2D5ABB26-0587-4C30-8999-92F81FD0307C}</a:tableStyleId>
              </a:tblPr>
              <a:tblGrid>
                <a:gridCol w="233679"/>
                <a:gridCol w="531495"/>
                <a:gridCol w="456565"/>
                <a:gridCol w="456565"/>
                <a:gridCol w="456565"/>
                <a:gridCol w="458469"/>
                <a:gridCol w="455294"/>
                <a:gridCol w="457200"/>
                <a:gridCol w="457200"/>
                <a:gridCol w="457200"/>
                <a:gridCol w="457200"/>
                <a:gridCol w="457200"/>
                <a:gridCol w="457200"/>
                <a:gridCol w="457200"/>
                <a:gridCol w="457199"/>
                <a:gridCol w="382270"/>
              </a:tblGrid>
              <a:tr h="455675">
                <a:tc>
                  <a:txBody>
                    <a:bodyPr/>
                    <a:lstStyle/>
                    <a:p>
                      <a:pPr>
                        <a:lnSpc>
                          <a:spcPct val="100000"/>
                        </a:lnSpc>
                      </a:pPr>
                      <a:endParaRPr sz="1900">
                        <a:latin typeface="Times New Roman"/>
                        <a:cs typeface="Times New Roman"/>
                      </a:endParaRPr>
                    </a:p>
                  </a:txBody>
                  <a:tcPr marL="0" marR="0" marT="0" marB="0">
                    <a:lnR w="28575">
                      <a:solidFill>
                        <a:srgbClr val="385D89"/>
                      </a:solidFill>
                      <a:prstDash val="solid"/>
                    </a:lnR>
                    <a:lnT w="12700">
                      <a:solidFill>
                        <a:srgbClr val="497DBA"/>
                      </a:solidFill>
                      <a:prstDash val="solid"/>
                    </a:lnT>
                    <a:lnB w="12700">
                      <a:solidFill>
                        <a:srgbClr val="497DBA"/>
                      </a:solidFill>
                      <a:prstDash val="solid"/>
                    </a:lnB>
                  </a:tcPr>
                </a:tc>
                <a:tc rowSpan="2" gridSpan="14">
                  <a:txBody>
                    <a:bodyPr/>
                    <a:lstStyle/>
                    <a:p>
                      <a:pPr>
                        <a:lnSpc>
                          <a:spcPct val="100000"/>
                        </a:lnSpc>
                      </a:pPr>
                      <a:endParaRPr sz="2350">
                        <a:latin typeface="Times New Roman"/>
                        <a:cs typeface="Times New Roman"/>
                      </a:endParaRPr>
                    </a:p>
                    <a:p>
                      <a:pPr marL="3825240">
                        <a:lnSpc>
                          <a:spcPct val="100000"/>
                        </a:lnSpc>
                      </a:pPr>
                      <a:r>
                        <a:rPr sz="1600" spc="-5" dirty="0">
                          <a:latin typeface="Times New Roman"/>
                          <a:cs typeface="Times New Roman"/>
                        </a:rPr>
                        <a:t>June,</a:t>
                      </a:r>
                      <a:r>
                        <a:rPr sz="1600" spc="-40" dirty="0">
                          <a:latin typeface="Times New Roman"/>
                          <a:cs typeface="Times New Roman"/>
                        </a:rPr>
                        <a:t> </a:t>
                      </a:r>
                      <a:r>
                        <a:rPr sz="1600" spc="-5" dirty="0">
                          <a:latin typeface="Times New Roman"/>
                          <a:cs typeface="Times New Roman"/>
                        </a:rPr>
                        <a:t>21</a:t>
                      </a:r>
                      <a:endParaRPr sz="1600">
                        <a:latin typeface="Times New Roman"/>
                        <a:cs typeface="Times New Roman"/>
                      </a:endParaRPr>
                    </a:p>
                    <a:p>
                      <a:pPr marR="236220" algn="r">
                        <a:lnSpc>
                          <a:spcPts val="1835"/>
                        </a:lnSpc>
                        <a:spcBef>
                          <a:spcPts val="1085"/>
                        </a:spcBef>
                      </a:pPr>
                      <a:r>
                        <a:rPr sz="1600" spc="-5" dirty="0">
                          <a:latin typeface="Times New Roman"/>
                          <a:cs typeface="Times New Roman"/>
                        </a:rPr>
                        <a:t>March</a:t>
                      </a:r>
                      <a:r>
                        <a:rPr sz="1600" spc="5" dirty="0">
                          <a:latin typeface="Times New Roman"/>
                          <a:cs typeface="Times New Roman"/>
                        </a:rPr>
                        <a:t> </a:t>
                      </a:r>
                      <a:r>
                        <a:rPr sz="1600" spc="-5" dirty="0">
                          <a:latin typeface="Times New Roman"/>
                          <a:cs typeface="Times New Roman"/>
                        </a:rPr>
                        <a:t>21</a:t>
                      </a:r>
                      <a:r>
                        <a:rPr sz="1600" spc="-10" dirty="0">
                          <a:latin typeface="Times New Roman"/>
                          <a:cs typeface="Times New Roman"/>
                        </a:rPr>
                        <a:t> </a:t>
                      </a:r>
                      <a:r>
                        <a:rPr sz="1600" spc="-5" dirty="0">
                          <a:latin typeface="Times New Roman"/>
                          <a:cs typeface="Times New Roman"/>
                        </a:rPr>
                        <a:t>and Sept 22</a:t>
                      </a:r>
                      <a:endParaRPr sz="1600">
                        <a:latin typeface="Times New Roman"/>
                        <a:cs typeface="Times New Roman"/>
                      </a:endParaRPr>
                    </a:p>
                  </a:txBody>
                  <a:tcPr marL="0" marR="0" marT="0" marB="0">
                    <a:lnL w="28575">
                      <a:solidFill>
                        <a:srgbClr val="385D89"/>
                      </a:solidFill>
                      <a:prstDash val="solid"/>
                    </a:lnL>
                    <a:lnT w="28575">
                      <a:solidFill>
                        <a:srgbClr val="385D89"/>
                      </a:solidFill>
                      <a:prstDash val="solid"/>
                    </a:lnT>
                    <a:lnB w="53975">
                      <a:solidFill>
                        <a:srgbClr val="497DBA"/>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4">
                  <a:txBody>
                    <a:bodyPr/>
                    <a:lstStyle/>
                    <a:p>
                      <a:pPr>
                        <a:lnSpc>
                          <a:spcPct val="100000"/>
                        </a:lnSpc>
                      </a:pPr>
                      <a:endParaRPr sz="1900">
                        <a:latin typeface="Times New Roman"/>
                        <a:cs typeface="Times New Roman"/>
                      </a:endParaRPr>
                    </a:p>
                  </a:txBody>
                  <a:tcPr marL="0" marR="0" marT="0" marB="0">
                    <a:lnR w="28575">
                      <a:solidFill>
                        <a:srgbClr val="385D89"/>
                      </a:solidFill>
                      <a:prstDash val="solid"/>
                    </a:lnR>
                    <a:lnT w="28575">
                      <a:solidFill>
                        <a:srgbClr val="385D89"/>
                      </a:solidFill>
                      <a:prstDash val="solid"/>
                    </a:lnT>
                    <a:lnB w="28575">
                      <a:solidFill>
                        <a:srgbClr val="385D89"/>
                      </a:solidFill>
                      <a:prstDash val="solid"/>
                    </a:lnB>
                  </a:tcPr>
                </a:tc>
              </a:tr>
              <a:tr h="515112">
                <a:tc>
                  <a:txBody>
                    <a:bodyPr/>
                    <a:lstStyle/>
                    <a:p>
                      <a:pPr>
                        <a:lnSpc>
                          <a:spcPct val="100000"/>
                        </a:lnSpc>
                      </a:pPr>
                      <a:endParaRPr sz="1900">
                        <a:latin typeface="Times New Roman"/>
                        <a:cs typeface="Times New Roman"/>
                      </a:endParaRPr>
                    </a:p>
                  </a:txBody>
                  <a:tcPr marL="0" marR="0" marT="0" marB="0">
                    <a:lnR w="28575">
                      <a:solidFill>
                        <a:srgbClr val="385D89"/>
                      </a:solidFill>
                      <a:prstDash val="solid"/>
                    </a:lnR>
                    <a:lnT w="12700">
                      <a:solidFill>
                        <a:srgbClr val="497DBA"/>
                      </a:solidFill>
                      <a:prstDash val="solid"/>
                    </a:lnT>
                    <a:lnB w="12700">
                      <a:solidFill>
                        <a:srgbClr val="497DBA"/>
                      </a:solidFill>
                      <a:prstDash val="solid"/>
                    </a:lnB>
                  </a:tcPr>
                </a:tc>
                <a:tc gridSpan="14" vMerge="1">
                  <a:txBody>
                    <a:bodyPr/>
                    <a:lstStyle/>
                    <a:p>
                      <a:endParaRPr/>
                    </a:p>
                  </a:txBody>
                  <a:tcPr marL="0" marR="0" marT="0" marB="0">
                    <a:lnL w="28575">
                      <a:solidFill>
                        <a:srgbClr val="385D89"/>
                      </a:solidFill>
                      <a:prstDash val="solid"/>
                    </a:lnL>
                    <a:lnT w="28575">
                      <a:solidFill>
                        <a:srgbClr val="385D89"/>
                      </a:solidFill>
                      <a:prstDash val="solid"/>
                    </a:lnT>
                    <a:lnB w="53975">
                      <a:solidFill>
                        <a:srgbClr val="497DBA"/>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R w="28575">
                      <a:solidFill>
                        <a:srgbClr val="385D89"/>
                      </a:solidFill>
                      <a:prstDash val="solid"/>
                    </a:lnR>
                    <a:lnT w="28575">
                      <a:solidFill>
                        <a:srgbClr val="385D89"/>
                      </a:solidFill>
                      <a:prstDash val="solid"/>
                    </a:lnT>
                    <a:lnB w="28575">
                      <a:solidFill>
                        <a:srgbClr val="385D89"/>
                      </a:solidFill>
                      <a:prstDash val="solid"/>
                    </a:lnB>
                  </a:tcPr>
                </a:tc>
              </a:tr>
              <a:tr h="477075">
                <a:tc>
                  <a:txBody>
                    <a:bodyPr/>
                    <a:lstStyle/>
                    <a:p>
                      <a:pPr>
                        <a:lnSpc>
                          <a:spcPct val="100000"/>
                        </a:lnSpc>
                      </a:pPr>
                      <a:endParaRPr sz="1900">
                        <a:latin typeface="Times New Roman"/>
                        <a:cs typeface="Times New Roman"/>
                      </a:endParaRPr>
                    </a:p>
                  </a:txBody>
                  <a:tcPr marL="0" marR="0" marT="0" marB="0">
                    <a:lnR w="28575">
                      <a:solidFill>
                        <a:srgbClr val="385D89"/>
                      </a:solidFill>
                      <a:prstDash val="solid"/>
                    </a:lnR>
                    <a:lnT w="12700">
                      <a:solidFill>
                        <a:srgbClr val="497DBA"/>
                      </a:solidFill>
                      <a:prstDash val="solid"/>
                    </a:lnT>
                    <a:lnB w="12700">
                      <a:solidFill>
                        <a:srgbClr val="497DBA"/>
                      </a:solidFill>
                      <a:prstDash val="solid"/>
                    </a:lnB>
                  </a:tcPr>
                </a:tc>
                <a:tc rowSpan="2" gridSpan="14">
                  <a:txBody>
                    <a:bodyPr/>
                    <a:lstStyle/>
                    <a:p>
                      <a:pPr>
                        <a:lnSpc>
                          <a:spcPct val="100000"/>
                        </a:lnSpc>
                        <a:spcBef>
                          <a:spcPts val="45"/>
                        </a:spcBef>
                      </a:pPr>
                      <a:endParaRPr sz="2450">
                        <a:latin typeface="Times New Roman"/>
                        <a:cs typeface="Times New Roman"/>
                      </a:endParaRPr>
                    </a:p>
                    <a:p>
                      <a:pPr marL="4023360">
                        <a:lnSpc>
                          <a:spcPct val="100000"/>
                        </a:lnSpc>
                      </a:pPr>
                      <a:r>
                        <a:rPr sz="1600" spc="-5" dirty="0">
                          <a:latin typeface="Times New Roman"/>
                          <a:cs typeface="Times New Roman"/>
                        </a:rPr>
                        <a:t>Dec,</a:t>
                      </a:r>
                      <a:r>
                        <a:rPr sz="1600" spc="-45" dirty="0">
                          <a:latin typeface="Times New Roman"/>
                          <a:cs typeface="Times New Roman"/>
                        </a:rPr>
                        <a:t> </a:t>
                      </a:r>
                      <a:r>
                        <a:rPr sz="1600" dirty="0">
                          <a:latin typeface="Times New Roman"/>
                          <a:cs typeface="Times New Roman"/>
                        </a:rPr>
                        <a:t>21</a:t>
                      </a:r>
                      <a:endParaRPr sz="1600">
                        <a:latin typeface="Times New Roman"/>
                        <a:cs typeface="Times New Roman"/>
                      </a:endParaRPr>
                    </a:p>
                  </a:txBody>
                  <a:tcPr marL="0" marR="0" marT="5715" marB="0">
                    <a:lnL w="28575">
                      <a:solidFill>
                        <a:srgbClr val="385D89"/>
                      </a:solidFill>
                      <a:prstDash val="solid"/>
                    </a:lnL>
                    <a:lnT w="53975">
                      <a:solidFill>
                        <a:srgbClr val="497DBA"/>
                      </a:solidFill>
                      <a:prstDash val="solid"/>
                    </a:lnT>
                    <a:lnB w="28575">
                      <a:solidFill>
                        <a:srgbClr val="385D89"/>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vMerge="1">
                  <a:txBody>
                    <a:bodyPr/>
                    <a:lstStyle/>
                    <a:p>
                      <a:endParaRPr/>
                    </a:p>
                  </a:txBody>
                  <a:tcPr marL="0" marR="0" marT="0" marB="0">
                    <a:lnR w="28575">
                      <a:solidFill>
                        <a:srgbClr val="385D89"/>
                      </a:solidFill>
                      <a:prstDash val="solid"/>
                    </a:lnR>
                    <a:lnT w="28575">
                      <a:solidFill>
                        <a:srgbClr val="385D89"/>
                      </a:solidFill>
                      <a:prstDash val="solid"/>
                    </a:lnT>
                    <a:lnB w="28575">
                      <a:solidFill>
                        <a:srgbClr val="385D89"/>
                      </a:solidFill>
                      <a:prstDash val="solid"/>
                    </a:lnB>
                  </a:tcPr>
                </a:tc>
              </a:tr>
              <a:tr h="609536">
                <a:tc>
                  <a:txBody>
                    <a:bodyPr/>
                    <a:lstStyle/>
                    <a:p>
                      <a:pPr>
                        <a:lnSpc>
                          <a:spcPct val="100000"/>
                        </a:lnSpc>
                      </a:pPr>
                      <a:endParaRPr sz="1900">
                        <a:latin typeface="Times New Roman"/>
                        <a:cs typeface="Times New Roman"/>
                      </a:endParaRPr>
                    </a:p>
                  </a:txBody>
                  <a:tcPr marL="0" marR="0" marT="0" marB="0">
                    <a:lnR w="28575">
                      <a:solidFill>
                        <a:srgbClr val="385D89"/>
                      </a:solidFill>
                      <a:prstDash val="solid"/>
                    </a:lnR>
                    <a:lnT w="12700">
                      <a:solidFill>
                        <a:srgbClr val="497DBA"/>
                      </a:solidFill>
                      <a:prstDash val="solid"/>
                    </a:lnT>
                    <a:lnB w="12700">
                      <a:solidFill>
                        <a:srgbClr val="497DBA"/>
                      </a:solidFill>
                      <a:prstDash val="solid"/>
                    </a:lnB>
                  </a:tcPr>
                </a:tc>
                <a:tc gridSpan="14" vMerge="1">
                  <a:txBody>
                    <a:bodyPr/>
                    <a:lstStyle/>
                    <a:p>
                      <a:endParaRPr/>
                    </a:p>
                  </a:txBody>
                  <a:tcPr marL="0" marR="0" marT="5715" marB="0">
                    <a:lnL w="28575">
                      <a:solidFill>
                        <a:srgbClr val="385D89"/>
                      </a:solidFill>
                      <a:prstDash val="solid"/>
                    </a:lnL>
                    <a:lnT w="53975">
                      <a:solidFill>
                        <a:srgbClr val="497DBA"/>
                      </a:solidFill>
                      <a:prstDash val="solid"/>
                    </a:lnT>
                    <a:lnB w="28575">
                      <a:solidFill>
                        <a:srgbClr val="385D8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R w="28575">
                      <a:solidFill>
                        <a:srgbClr val="385D89"/>
                      </a:solidFill>
                      <a:prstDash val="solid"/>
                    </a:lnR>
                    <a:lnT w="28575">
                      <a:solidFill>
                        <a:srgbClr val="385D89"/>
                      </a:solidFill>
                      <a:prstDash val="solid"/>
                    </a:lnT>
                    <a:lnB w="28575">
                      <a:solidFill>
                        <a:srgbClr val="385D89"/>
                      </a:solidFill>
                      <a:prstDash val="solid"/>
                    </a:lnB>
                  </a:tcPr>
                </a:tc>
              </a:tr>
              <a:tr h="157734">
                <a:tc>
                  <a:txBody>
                    <a:bodyPr/>
                    <a:lstStyle/>
                    <a:p>
                      <a:pPr>
                        <a:lnSpc>
                          <a:spcPct val="100000"/>
                        </a:lnSpc>
                      </a:pPr>
                      <a:endParaRPr sz="900">
                        <a:latin typeface="Times New Roman"/>
                        <a:cs typeface="Times New Roman"/>
                      </a:endParaRPr>
                    </a:p>
                  </a:txBody>
                  <a:tcPr marL="0" marR="0" marT="0" marB="0">
                    <a:lnR w="12700">
                      <a:solidFill>
                        <a:srgbClr val="497DBA"/>
                      </a:solidFill>
                      <a:prstDash val="solid"/>
                    </a:lnR>
                    <a:lnT w="12700">
                      <a:solidFill>
                        <a:srgbClr val="497DBA"/>
                      </a:solidFill>
                      <a:prstDash val="solid"/>
                    </a:lnT>
                  </a:tcPr>
                </a:tc>
                <a:tc>
                  <a:txBody>
                    <a:bodyPr/>
                    <a:lstStyle/>
                    <a:p>
                      <a:pPr>
                        <a:lnSpc>
                          <a:spcPct val="100000"/>
                        </a:lnSpc>
                      </a:pPr>
                      <a:endParaRPr sz="900">
                        <a:latin typeface="Times New Roman"/>
                        <a:cs typeface="Times New Roman"/>
                      </a:endParaRPr>
                    </a:p>
                  </a:txBody>
                  <a:tcPr marL="0" marR="0" marT="0" marB="0">
                    <a:lnL w="12700">
                      <a:solidFill>
                        <a:srgbClr val="497DBA"/>
                      </a:solidFill>
                      <a:prstDash val="solid"/>
                    </a:lnL>
                    <a:lnR w="12700">
                      <a:solidFill>
                        <a:srgbClr val="497DBA"/>
                      </a:solidFill>
                      <a:prstDash val="solid"/>
                    </a:lnR>
                    <a:lnT w="28575">
                      <a:solidFill>
                        <a:srgbClr val="385D89"/>
                      </a:solidFill>
                      <a:prstDash val="solid"/>
                    </a:lnT>
                  </a:tcPr>
                </a:tc>
                <a:tc>
                  <a:txBody>
                    <a:bodyPr/>
                    <a:lstStyle/>
                    <a:p>
                      <a:pPr>
                        <a:lnSpc>
                          <a:spcPct val="100000"/>
                        </a:lnSpc>
                      </a:pPr>
                      <a:endParaRPr sz="900">
                        <a:latin typeface="Times New Roman"/>
                        <a:cs typeface="Times New Roman"/>
                      </a:endParaRPr>
                    </a:p>
                  </a:txBody>
                  <a:tcPr marL="0" marR="0" marT="0" marB="0">
                    <a:lnL w="12700">
                      <a:solidFill>
                        <a:srgbClr val="497DBA"/>
                      </a:solidFill>
                      <a:prstDash val="solid"/>
                    </a:lnL>
                    <a:lnR w="12700">
                      <a:solidFill>
                        <a:srgbClr val="497DBA"/>
                      </a:solidFill>
                      <a:prstDash val="solid"/>
                    </a:lnR>
                    <a:lnT w="28575">
                      <a:solidFill>
                        <a:srgbClr val="385D89"/>
                      </a:solidFill>
                      <a:prstDash val="solid"/>
                    </a:lnT>
                  </a:tcPr>
                </a:tc>
                <a:tc>
                  <a:txBody>
                    <a:bodyPr/>
                    <a:lstStyle/>
                    <a:p>
                      <a:pPr>
                        <a:lnSpc>
                          <a:spcPct val="100000"/>
                        </a:lnSpc>
                      </a:pPr>
                      <a:endParaRPr sz="900">
                        <a:latin typeface="Times New Roman"/>
                        <a:cs typeface="Times New Roman"/>
                      </a:endParaRPr>
                    </a:p>
                  </a:txBody>
                  <a:tcPr marL="0" marR="0" marT="0" marB="0">
                    <a:lnL w="12700">
                      <a:solidFill>
                        <a:srgbClr val="497DBA"/>
                      </a:solidFill>
                      <a:prstDash val="solid"/>
                    </a:lnL>
                    <a:lnR w="12700">
                      <a:solidFill>
                        <a:srgbClr val="497DBA"/>
                      </a:solidFill>
                      <a:prstDash val="solid"/>
                    </a:lnR>
                    <a:lnT w="28575">
                      <a:solidFill>
                        <a:srgbClr val="385D89"/>
                      </a:solidFill>
                      <a:prstDash val="solid"/>
                    </a:lnT>
                  </a:tcPr>
                </a:tc>
                <a:tc>
                  <a:txBody>
                    <a:bodyPr/>
                    <a:lstStyle/>
                    <a:p>
                      <a:pPr>
                        <a:lnSpc>
                          <a:spcPct val="100000"/>
                        </a:lnSpc>
                      </a:pPr>
                      <a:endParaRPr sz="900">
                        <a:latin typeface="Times New Roman"/>
                        <a:cs typeface="Times New Roman"/>
                      </a:endParaRPr>
                    </a:p>
                  </a:txBody>
                  <a:tcPr marL="0" marR="0" marT="0" marB="0">
                    <a:lnL w="12700">
                      <a:solidFill>
                        <a:srgbClr val="497DBA"/>
                      </a:solidFill>
                      <a:prstDash val="solid"/>
                    </a:lnL>
                    <a:lnR w="12700">
                      <a:solidFill>
                        <a:srgbClr val="497DBA"/>
                      </a:solidFill>
                      <a:prstDash val="solid"/>
                    </a:lnR>
                    <a:lnT w="28575">
                      <a:solidFill>
                        <a:srgbClr val="385D89"/>
                      </a:solidFill>
                      <a:prstDash val="solid"/>
                    </a:lnT>
                  </a:tcPr>
                </a:tc>
                <a:tc>
                  <a:txBody>
                    <a:bodyPr/>
                    <a:lstStyle/>
                    <a:p>
                      <a:pPr>
                        <a:lnSpc>
                          <a:spcPct val="100000"/>
                        </a:lnSpc>
                      </a:pPr>
                      <a:endParaRPr sz="900">
                        <a:latin typeface="Times New Roman"/>
                        <a:cs typeface="Times New Roman"/>
                      </a:endParaRPr>
                    </a:p>
                  </a:txBody>
                  <a:tcPr marL="0" marR="0" marT="0" marB="0">
                    <a:lnL w="12700">
                      <a:solidFill>
                        <a:srgbClr val="497DBA"/>
                      </a:solidFill>
                      <a:prstDash val="solid"/>
                    </a:lnL>
                    <a:lnR w="12700">
                      <a:solidFill>
                        <a:srgbClr val="497DBA"/>
                      </a:solidFill>
                      <a:prstDash val="solid"/>
                    </a:lnR>
                    <a:lnT w="28575">
                      <a:solidFill>
                        <a:srgbClr val="385D89"/>
                      </a:solidFill>
                      <a:prstDash val="solid"/>
                    </a:lnT>
                  </a:tcPr>
                </a:tc>
                <a:tc>
                  <a:txBody>
                    <a:bodyPr/>
                    <a:lstStyle/>
                    <a:p>
                      <a:pPr>
                        <a:lnSpc>
                          <a:spcPct val="100000"/>
                        </a:lnSpc>
                      </a:pPr>
                      <a:endParaRPr sz="900">
                        <a:latin typeface="Times New Roman"/>
                        <a:cs typeface="Times New Roman"/>
                      </a:endParaRPr>
                    </a:p>
                  </a:txBody>
                  <a:tcPr marL="0" marR="0" marT="0" marB="0">
                    <a:lnL w="12700">
                      <a:solidFill>
                        <a:srgbClr val="497DBA"/>
                      </a:solidFill>
                      <a:prstDash val="solid"/>
                    </a:lnL>
                    <a:lnR w="12700">
                      <a:solidFill>
                        <a:srgbClr val="497DBA"/>
                      </a:solidFill>
                      <a:prstDash val="solid"/>
                    </a:lnR>
                    <a:lnT w="28575">
                      <a:solidFill>
                        <a:srgbClr val="385D89"/>
                      </a:solidFill>
                      <a:prstDash val="solid"/>
                    </a:lnT>
                  </a:tcPr>
                </a:tc>
                <a:tc>
                  <a:txBody>
                    <a:bodyPr/>
                    <a:lstStyle/>
                    <a:p>
                      <a:pPr>
                        <a:lnSpc>
                          <a:spcPct val="100000"/>
                        </a:lnSpc>
                      </a:pPr>
                      <a:endParaRPr sz="900">
                        <a:latin typeface="Times New Roman"/>
                        <a:cs typeface="Times New Roman"/>
                      </a:endParaRPr>
                    </a:p>
                  </a:txBody>
                  <a:tcPr marL="0" marR="0" marT="0" marB="0">
                    <a:lnL w="12700">
                      <a:solidFill>
                        <a:srgbClr val="497DBA"/>
                      </a:solidFill>
                      <a:prstDash val="solid"/>
                    </a:lnL>
                    <a:lnR w="12700">
                      <a:solidFill>
                        <a:srgbClr val="497DBA"/>
                      </a:solidFill>
                      <a:prstDash val="solid"/>
                    </a:lnR>
                    <a:lnT w="28575">
                      <a:solidFill>
                        <a:srgbClr val="385D89"/>
                      </a:solidFill>
                      <a:prstDash val="solid"/>
                    </a:lnT>
                  </a:tcPr>
                </a:tc>
                <a:tc>
                  <a:txBody>
                    <a:bodyPr/>
                    <a:lstStyle/>
                    <a:p>
                      <a:pPr>
                        <a:lnSpc>
                          <a:spcPct val="100000"/>
                        </a:lnSpc>
                      </a:pPr>
                      <a:endParaRPr sz="900">
                        <a:latin typeface="Times New Roman"/>
                        <a:cs typeface="Times New Roman"/>
                      </a:endParaRPr>
                    </a:p>
                  </a:txBody>
                  <a:tcPr marL="0" marR="0" marT="0" marB="0">
                    <a:lnL w="12700">
                      <a:solidFill>
                        <a:srgbClr val="497DBA"/>
                      </a:solidFill>
                      <a:prstDash val="solid"/>
                    </a:lnL>
                    <a:lnR w="12700">
                      <a:solidFill>
                        <a:srgbClr val="497DBA"/>
                      </a:solidFill>
                      <a:prstDash val="solid"/>
                    </a:lnR>
                    <a:lnT w="28575">
                      <a:solidFill>
                        <a:srgbClr val="385D89"/>
                      </a:solidFill>
                      <a:prstDash val="solid"/>
                    </a:lnT>
                  </a:tcPr>
                </a:tc>
                <a:tc>
                  <a:txBody>
                    <a:bodyPr/>
                    <a:lstStyle/>
                    <a:p>
                      <a:pPr>
                        <a:lnSpc>
                          <a:spcPct val="100000"/>
                        </a:lnSpc>
                      </a:pPr>
                      <a:endParaRPr sz="900">
                        <a:latin typeface="Times New Roman"/>
                        <a:cs typeface="Times New Roman"/>
                      </a:endParaRPr>
                    </a:p>
                  </a:txBody>
                  <a:tcPr marL="0" marR="0" marT="0" marB="0">
                    <a:lnL w="12700">
                      <a:solidFill>
                        <a:srgbClr val="497DBA"/>
                      </a:solidFill>
                      <a:prstDash val="solid"/>
                    </a:lnL>
                    <a:lnR w="12700">
                      <a:solidFill>
                        <a:srgbClr val="497DBA"/>
                      </a:solidFill>
                      <a:prstDash val="solid"/>
                    </a:lnR>
                    <a:lnT w="28575">
                      <a:solidFill>
                        <a:srgbClr val="385D89"/>
                      </a:solidFill>
                      <a:prstDash val="solid"/>
                    </a:lnT>
                  </a:tcPr>
                </a:tc>
                <a:tc>
                  <a:txBody>
                    <a:bodyPr/>
                    <a:lstStyle/>
                    <a:p>
                      <a:pPr>
                        <a:lnSpc>
                          <a:spcPct val="100000"/>
                        </a:lnSpc>
                      </a:pPr>
                      <a:endParaRPr sz="900">
                        <a:latin typeface="Times New Roman"/>
                        <a:cs typeface="Times New Roman"/>
                      </a:endParaRPr>
                    </a:p>
                  </a:txBody>
                  <a:tcPr marL="0" marR="0" marT="0" marB="0">
                    <a:lnL w="12700">
                      <a:solidFill>
                        <a:srgbClr val="497DBA"/>
                      </a:solidFill>
                      <a:prstDash val="solid"/>
                    </a:lnL>
                    <a:lnR w="12700">
                      <a:solidFill>
                        <a:srgbClr val="497DBA"/>
                      </a:solidFill>
                      <a:prstDash val="solid"/>
                    </a:lnR>
                    <a:lnT w="28575">
                      <a:solidFill>
                        <a:srgbClr val="385D89"/>
                      </a:solidFill>
                      <a:prstDash val="solid"/>
                    </a:lnT>
                  </a:tcPr>
                </a:tc>
                <a:tc>
                  <a:txBody>
                    <a:bodyPr/>
                    <a:lstStyle/>
                    <a:p>
                      <a:pPr>
                        <a:lnSpc>
                          <a:spcPct val="100000"/>
                        </a:lnSpc>
                      </a:pPr>
                      <a:endParaRPr sz="900">
                        <a:latin typeface="Times New Roman"/>
                        <a:cs typeface="Times New Roman"/>
                      </a:endParaRPr>
                    </a:p>
                  </a:txBody>
                  <a:tcPr marL="0" marR="0" marT="0" marB="0">
                    <a:lnL w="12700">
                      <a:solidFill>
                        <a:srgbClr val="497DBA"/>
                      </a:solidFill>
                      <a:prstDash val="solid"/>
                    </a:lnL>
                    <a:lnR w="12700">
                      <a:solidFill>
                        <a:srgbClr val="497DBA"/>
                      </a:solidFill>
                      <a:prstDash val="solid"/>
                    </a:lnR>
                    <a:lnT w="28575">
                      <a:solidFill>
                        <a:srgbClr val="385D89"/>
                      </a:solidFill>
                      <a:prstDash val="solid"/>
                    </a:lnT>
                  </a:tcPr>
                </a:tc>
                <a:tc>
                  <a:txBody>
                    <a:bodyPr/>
                    <a:lstStyle/>
                    <a:p>
                      <a:pPr>
                        <a:lnSpc>
                          <a:spcPct val="100000"/>
                        </a:lnSpc>
                      </a:pPr>
                      <a:endParaRPr sz="900">
                        <a:latin typeface="Times New Roman"/>
                        <a:cs typeface="Times New Roman"/>
                      </a:endParaRPr>
                    </a:p>
                  </a:txBody>
                  <a:tcPr marL="0" marR="0" marT="0" marB="0">
                    <a:lnL w="12700">
                      <a:solidFill>
                        <a:srgbClr val="497DBA"/>
                      </a:solidFill>
                      <a:prstDash val="solid"/>
                    </a:lnL>
                    <a:lnR w="12700">
                      <a:solidFill>
                        <a:srgbClr val="497DBA"/>
                      </a:solidFill>
                      <a:prstDash val="solid"/>
                    </a:lnR>
                    <a:lnT w="28575">
                      <a:solidFill>
                        <a:srgbClr val="385D89"/>
                      </a:solidFill>
                      <a:prstDash val="solid"/>
                    </a:lnT>
                  </a:tcPr>
                </a:tc>
                <a:tc>
                  <a:txBody>
                    <a:bodyPr/>
                    <a:lstStyle/>
                    <a:p>
                      <a:pPr>
                        <a:lnSpc>
                          <a:spcPct val="100000"/>
                        </a:lnSpc>
                      </a:pPr>
                      <a:endParaRPr sz="900">
                        <a:latin typeface="Times New Roman"/>
                        <a:cs typeface="Times New Roman"/>
                      </a:endParaRPr>
                    </a:p>
                  </a:txBody>
                  <a:tcPr marL="0" marR="0" marT="0" marB="0">
                    <a:lnL w="12700">
                      <a:solidFill>
                        <a:srgbClr val="497DBA"/>
                      </a:solidFill>
                      <a:prstDash val="solid"/>
                    </a:lnL>
                    <a:lnR w="12700">
                      <a:solidFill>
                        <a:srgbClr val="497DBA"/>
                      </a:solidFill>
                      <a:prstDash val="solid"/>
                    </a:lnR>
                    <a:lnT w="28575">
                      <a:solidFill>
                        <a:srgbClr val="385D89"/>
                      </a:solidFill>
                      <a:prstDash val="solid"/>
                    </a:lnT>
                  </a:tcPr>
                </a:tc>
                <a:tc>
                  <a:txBody>
                    <a:bodyPr/>
                    <a:lstStyle/>
                    <a:p>
                      <a:pPr>
                        <a:lnSpc>
                          <a:spcPct val="100000"/>
                        </a:lnSpc>
                      </a:pPr>
                      <a:endParaRPr sz="900">
                        <a:latin typeface="Times New Roman"/>
                        <a:cs typeface="Times New Roman"/>
                      </a:endParaRPr>
                    </a:p>
                  </a:txBody>
                  <a:tcPr marL="0" marR="0" marT="0" marB="0">
                    <a:lnL w="12700">
                      <a:solidFill>
                        <a:srgbClr val="497DBA"/>
                      </a:solidFill>
                      <a:prstDash val="solid"/>
                    </a:lnL>
                    <a:lnR w="12700">
                      <a:solidFill>
                        <a:srgbClr val="497DBA"/>
                      </a:solidFill>
                      <a:prstDash val="solid"/>
                    </a:lnR>
                    <a:lnT w="28575">
                      <a:solidFill>
                        <a:srgbClr val="385D89"/>
                      </a:solidFill>
                      <a:prstDash val="solid"/>
                    </a:lnT>
                  </a:tcPr>
                </a:tc>
                <a:tc>
                  <a:txBody>
                    <a:bodyPr/>
                    <a:lstStyle/>
                    <a:p>
                      <a:pPr>
                        <a:lnSpc>
                          <a:spcPct val="100000"/>
                        </a:lnSpc>
                      </a:pPr>
                      <a:endParaRPr sz="900">
                        <a:latin typeface="Times New Roman"/>
                        <a:cs typeface="Times New Roman"/>
                      </a:endParaRPr>
                    </a:p>
                  </a:txBody>
                  <a:tcPr marL="0" marR="0" marT="0" marB="0">
                    <a:lnL w="12700">
                      <a:solidFill>
                        <a:srgbClr val="497DBA"/>
                      </a:solidFill>
                      <a:prstDash val="solid"/>
                    </a:lnL>
                    <a:lnR w="12700">
                      <a:solidFill>
                        <a:srgbClr val="497DBA"/>
                      </a:solidFill>
                      <a:prstDash val="solid"/>
                    </a:lnR>
                    <a:lnT w="28575">
                      <a:solidFill>
                        <a:srgbClr val="385D89"/>
                      </a:solidFill>
                      <a:prstDash val="solid"/>
                    </a:lnT>
                  </a:tcPr>
                </a:tc>
              </a:tr>
            </a:tbl>
          </a:graphicData>
        </a:graphic>
      </p:graphicFrame>
      <p:sp>
        <p:nvSpPr>
          <p:cNvPr id="4" name="object 4"/>
          <p:cNvSpPr/>
          <p:nvPr/>
        </p:nvSpPr>
        <p:spPr>
          <a:xfrm>
            <a:off x="1758695" y="1744979"/>
            <a:ext cx="6329680" cy="1912620"/>
          </a:xfrm>
          <a:custGeom>
            <a:avLst/>
            <a:gdLst/>
            <a:ahLst/>
            <a:cxnLst/>
            <a:rect l="l" t="t" r="r" b="b"/>
            <a:pathLst>
              <a:path w="6329680" h="1912620">
                <a:moveTo>
                  <a:pt x="15240" y="942213"/>
                </a:moveTo>
                <a:lnTo>
                  <a:pt x="25685" y="938027"/>
                </a:lnTo>
                <a:lnTo>
                  <a:pt x="36036" y="933402"/>
                </a:lnTo>
                <a:lnTo>
                  <a:pt x="46529" y="929657"/>
                </a:lnTo>
                <a:lnTo>
                  <a:pt x="57404" y="928116"/>
                </a:lnTo>
                <a:lnTo>
                  <a:pt x="75201" y="929497"/>
                </a:lnTo>
                <a:lnTo>
                  <a:pt x="92821" y="932973"/>
                </a:lnTo>
                <a:lnTo>
                  <a:pt x="110321" y="937545"/>
                </a:lnTo>
                <a:lnTo>
                  <a:pt x="127762" y="942213"/>
                </a:lnTo>
                <a:lnTo>
                  <a:pt x="138314" y="945860"/>
                </a:lnTo>
                <a:lnTo>
                  <a:pt x="148653" y="950436"/>
                </a:lnTo>
                <a:lnTo>
                  <a:pt x="159087" y="954393"/>
                </a:lnTo>
                <a:lnTo>
                  <a:pt x="221279" y="957326"/>
                </a:lnTo>
                <a:lnTo>
                  <a:pt x="272635" y="958375"/>
                </a:lnTo>
                <a:lnTo>
                  <a:pt x="323994" y="959336"/>
                </a:lnTo>
                <a:lnTo>
                  <a:pt x="375355" y="960217"/>
                </a:lnTo>
                <a:lnTo>
                  <a:pt x="426718" y="961023"/>
                </a:lnTo>
                <a:lnTo>
                  <a:pt x="478084" y="961760"/>
                </a:lnTo>
                <a:lnTo>
                  <a:pt x="529451" y="962437"/>
                </a:lnTo>
                <a:lnTo>
                  <a:pt x="580819" y="963059"/>
                </a:lnTo>
                <a:lnTo>
                  <a:pt x="632189" y="963632"/>
                </a:lnTo>
                <a:lnTo>
                  <a:pt x="683560" y="964164"/>
                </a:lnTo>
                <a:lnTo>
                  <a:pt x="734932" y="964661"/>
                </a:lnTo>
                <a:lnTo>
                  <a:pt x="786305" y="965129"/>
                </a:lnTo>
                <a:lnTo>
                  <a:pt x="837678" y="965575"/>
                </a:lnTo>
                <a:lnTo>
                  <a:pt x="889052" y="966006"/>
                </a:lnTo>
                <a:lnTo>
                  <a:pt x="940427" y="966428"/>
                </a:lnTo>
                <a:lnTo>
                  <a:pt x="991801" y="966848"/>
                </a:lnTo>
                <a:lnTo>
                  <a:pt x="1043175" y="967273"/>
                </a:lnTo>
                <a:lnTo>
                  <a:pt x="1094549" y="967708"/>
                </a:lnTo>
                <a:lnTo>
                  <a:pt x="1145922" y="968161"/>
                </a:lnTo>
                <a:lnTo>
                  <a:pt x="1197295" y="968638"/>
                </a:lnTo>
                <a:lnTo>
                  <a:pt x="1248666" y="969146"/>
                </a:lnTo>
                <a:lnTo>
                  <a:pt x="1300037" y="969691"/>
                </a:lnTo>
                <a:lnTo>
                  <a:pt x="1351407" y="970280"/>
                </a:lnTo>
                <a:lnTo>
                  <a:pt x="1388196" y="989100"/>
                </a:lnTo>
                <a:lnTo>
                  <a:pt x="1408709" y="998801"/>
                </a:lnTo>
                <a:lnTo>
                  <a:pt x="1426296" y="1003308"/>
                </a:lnTo>
                <a:lnTo>
                  <a:pt x="1454307" y="1006547"/>
                </a:lnTo>
                <a:lnTo>
                  <a:pt x="1506093" y="1012444"/>
                </a:lnTo>
                <a:lnTo>
                  <a:pt x="1562075" y="1019223"/>
                </a:lnTo>
                <a:lnTo>
                  <a:pt x="1606698" y="1024080"/>
                </a:lnTo>
                <a:lnTo>
                  <a:pt x="1679717" y="1030001"/>
                </a:lnTo>
                <a:lnTo>
                  <a:pt x="1760856" y="1034161"/>
                </a:lnTo>
                <a:lnTo>
                  <a:pt x="1815629" y="1036815"/>
                </a:lnTo>
                <a:lnTo>
                  <a:pt x="1885823" y="1040511"/>
                </a:lnTo>
                <a:lnTo>
                  <a:pt x="1921407" y="1052450"/>
                </a:lnTo>
                <a:lnTo>
                  <a:pt x="1945028" y="1059532"/>
                </a:lnTo>
                <a:lnTo>
                  <a:pt x="1965531" y="1063228"/>
                </a:lnTo>
                <a:lnTo>
                  <a:pt x="1991759" y="1065007"/>
                </a:lnTo>
                <a:lnTo>
                  <a:pt x="2032557" y="1066343"/>
                </a:lnTo>
                <a:lnTo>
                  <a:pt x="2096770" y="1068705"/>
                </a:lnTo>
                <a:lnTo>
                  <a:pt x="2145995" y="1070670"/>
                </a:lnTo>
                <a:lnTo>
                  <a:pt x="2195220" y="1072402"/>
                </a:lnTo>
                <a:lnTo>
                  <a:pt x="2244445" y="1073942"/>
                </a:lnTo>
                <a:lnTo>
                  <a:pt x="2293670" y="1075331"/>
                </a:lnTo>
                <a:lnTo>
                  <a:pt x="2342895" y="1076610"/>
                </a:lnTo>
                <a:lnTo>
                  <a:pt x="2392121" y="1077821"/>
                </a:lnTo>
                <a:lnTo>
                  <a:pt x="2441346" y="1079004"/>
                </a:lnTo>
                <a:lnTo>
                  <a:pt x="2490571" y="1080202"/>
                </a:lnTo>
                <a:lnTo>
                  <a:pt x="2539796" y="1081454"/>
                </a:lnTo>
                <a:lnTo>
                  <a:pt x="2589022" y="1082802"/>
                </a:lnTo>
                <a:lnTo>
                  <a:pt x="2624117" y="1090152"/>
                </a:lnTo>
                <a:lnTo>
                  <a:pt x="2659189" y="1097788"/>
                </a:lnTo>
                <a:lnTo>
                  <a:pt x="2694356" y="1104947"/>
                </a:lnTo>
                <a:lnTo>
                  <a:pt x="2729738" y="1110869"/>
                </a:lnTo>
                <a:lnTo>
                  <a:pt x="2754350" y="1114214"/>
                </a:lnTo>
                <a:lnTo>
                  <a:pt x="2778998" y="1117441"/>
                </a:lnTo>
                <a:lnTo>
                  <a:pt x="2803622" y="1120905"/>
                </a:lnTo>
                <a:lnTo>
                  <a:pt x="2828163" y="1124966"/>
                </a:lnTo>
                <a:lnTo>
                  <a:pt x="2842329" y="1128006"/>
                </a:lnTo>
                <a:lnTo>
                  <a:pt x="2856341" y="1131665"/>
                </a:lnTo>
                <a:lnTo>
                  <a:pt x="2870328" y="1135467"/>
                </a:lnTo>
                <a:lnTo>
                  <a:pt x="2884424" y="1138936"/>
                </a:lnTo>
                <a:lnTo>
                  <a:pt x="2901989" y="1142585"/>
                </a:lnTo>
                <a:lnTo>
                  <a:pt x="2919603" y="1145936"/>
                </a:lnTo>
                <a:lnTo>
                  <a:pt x="2937216" y="1149312"/>
                </a:lnTo>
                <a:lnTo>
                  <a:pt x="2954782" y="1153033"/>
                </a:lnTo>
                <a:lnTo>
                  <a:pt x="2982793" y="1160579"/>
                </a:lnTo>
                <a:lnTo>
                  <a:pt x="3010661" y="1169019"/>
                </a:lnTo>
                <a:lnTo>
                  <a:pt x="3038721" y="1176482"/>
                </a:lnTo>
                <a:lnTo>
                  <a:pt x="3067304" y="1181100"/>
                </a:lnTo>
                <a:lnTo>
                  <a:pt x="3221990" y="1195197"/>
                </a:lnTo>
                <a:lnTo>
                  <a:pt x="3254017" y="1201689"/>
                </a:lnTo>
                <a:lnTo>
                  <a:pt x="3300952" y="1210945"/>
                </a:lnTo>
                <a:lnTo>
                  <a:pt x="3347077" y="1219342"/>
                </a:lnTo>
                <a:lnTo>
                  <a:pt x="3425875" y="1224772"/>
                </a:lnTo>
                <a:lnTo>
                  <a:pt x="3475080" y="1226120"/>
                </a:lnTo>
                <a:lnTo>
                  <a:pt x="3524290" y="1227321"/>
                </a:lnTo>
                <a:lnTo>
                  <a:pt x="3573506" y="1228395"/>
                </a:lnTo>
                <a:lnTo>
                  <a:pt x="3622725" y="1229357"/>
                </a:lnTo>
                <a:lnTo>
                  <a:pt x="3671949" y="1230224"/>
                </a:lnTo>
                <a:lnTo>
                  <a:pt x="3721176" y="1231013"/>
                </a:lnTo>
                <a:lnTo>
                  <a:pt x="3770407" y="1231741"/>
                </a:lnTo>
                <a:lnTo>
                  <a:pt x="3819641" y="1232424"/>
                </a:lnTo>
                <a:lnTo>
                  <a:pt x="3868877" y="1233079"/>
                </a:lnTo>
                <a:lnTo>
                  <a:pt x="3918116" y="1233723"/>
                </a:lnTo>
                <a:lnTo>
                  <a:pt x="3967356" y="1234372"/>
                </a:lnTo>
                <a:lnTo>
                  <a:pt x="4016598" y="1235044"/>
                </a:lnTo>
                <a:lnTo>
                  <a:pt x="4065841" y="1235755"/>
                </a:lnTo>
                <a:lnTo>
                  <a:pt x="4115085" y="1236521"/>
                </a:lnTo>
                <a:lnTo>
                  <a:pt x="4164329" y="1237361"/>
                </a:lnTo>
                <a:lnTo>
                  <a:pt x="4198951" y="1246113"/>
                </a:lnTo>
                <a:lnTo>
                  <a:pt x="4215746" y="1250356"/>
                </a:lnTo>
                <a:lnTo>
                  <a:pt x="4222906" y="1251846"/>
                </a:lnTo>
                <a:lnTo>
                  <a:pt x="4228622" y="1252341"/>
                </a:lnTo>
                <a:lnTo>
                  <a:pt x="4241085" y="1253598"/>
                </a:lnTo>
                <a:lnTo>
                  <a:pt x="4319016" y="1265428"/>
                </a:lnTo>
                <a:lnTo>
                  <a:pt x="4371826" y="1275679"/>
                </a:lnTo>
                <a:lnTo>
                  <a:pt x="4417345" y="1286954"/>
                </a:lnTo>
                <a:lnTo>
                  <a:pt x="4431343" y="1290669"/>
                </a:lnTo>
                <a:lnTo>
                  <a:pt x="4445508" y="1293622"/>
                </a:lnTo>
                <a:lnTo>
                  <a:pt x="4473590" y="1297680"/>
                </a:lnTo>
                <a:lnTo>
                  <a:pt x="4501769" y="1300940"/>
                </a:lnTo>
                <a:lnTo>
                  <a:pt x="4529947" y="1304034"/>
                </a:lnTo>
                <a:lnTo>
                  <a:pt x="4558030" y="1307592"/>
                </a:lnTo>
                <a:lnTo>
                  <a:pt x="4634293" y="1320212"/>
                </a:lnTo>
                <a:lnTo>
                  <a:pt x="4679116" y="1328541"/>
                </a:lnTo>
                <a:lnTo>
                  <a:pt x="4723431" y="1339111"/>
                </a:lnTo>
                <a:lnTo>
                  <a:pt x="4733829" y="1343152"/>
                </a:lnTo>
                <a:lnTo>
                  <a:pt x="4744275" y="1347001"/>
                </a:lnTo>
                <a:lnTo>
                  <a:pt x="4755007" y="1349756"/>
                </a:lnTo>
                <a:lnTo>
                  <a:pt x="4783000" y="1354191"/>
                </a:lnTo>
                <a:lnTo>
                  <a:pt x="4811125" y="1357614"/>
                </a:lnTo>
                <a:lnTo>
                  <a:pt x="4839321" y="1360632"/>
                </a:lnTo>
                <a:lnTo>
                  <a:pt x="4867529" y="1363853"/>
                </a:lnTo>
                <a:lnTo>
                  <a:pt x="4892432" y="1372204"/>
                </a:lnTo>
                <a:lnTo>
                  <a:pt x="4905446" y="1376610"/>
                </a:lnTo>
                <a:lnTo>
                  <a:pt x="4909725" y="1378000"/>
                </a:lnTo>
                <a:lnTo>
                  <a:pt x="4908425" y="1377303"/>
                </a:lnTo>
                <a:lnTo>
                  <a:pt x="4904700" y="1375449"/>
                </a:lnTo>
                <a:lnTo>
                  <a:pt x="4901705" y="1373366"/>
                </a:lnTo>
                <a:lnTo>
                  <a:pt x="4902596" y="1371984"/>
                </a:lnTo>
                <a:lnTo>
                  <a:pt x="4910528" y="1372232"/>
                </a:lnTo>
                <a:lnTo>
                  <a:pt x="4928655" y="1375039"/>
                </a:lnTo>
                <a:lnTo>
                  <a:pt x="4960134" y="1381334"/>
                </a:lnTo>
                <a:lnTo>
                  <a:pt x="5008118" y="1392047"/>
                </a:lnTo>
                <a:lnTo>
                  <a:pt x="5029440" y="1398397"/>
                </a:lnTo>
                <a:lnTo>
                  <a:pt x="5050297" y="1406366"/>
                </a:lnTo>
                <a:lnTo>
                  <a:pt x="5071179" y="1414192"/>
                </a:lnTo>
                <a:lnTo>
                  <a:pt x="5092573" y="1420114"/>
                </a:lnTo>
                <a:lnTo>
                  <a:pt x="5110154" y="1423477"/>
                </a:lnTo>
                <a:lnTo>
                  <a:pt x="5127783" y="1426733"/>
                </a:lnTo>
                <a:lnTo>
                  <a:pt x="5145365" y="1430204"/>
                </a:lnTo>
                <a:lnTo>
                  <a:pt x="5162804" y="1434211"/>
                </a:lnTo>
                <a:lnTo>
                  <a:pt x="5173501" y="1437322"/>
                </a:lnTo>
                <a:lnTo>
                  <a:pt x="5183997" y="1441005"/>
                </a:lnTo>
                <a:lnTo>
                  <a:pt x="5194468" y="1444783"/>
                </a:lnTo>
                <a:lnTo>
                  <a:pt x="5205095" y="1448181"/>
                </a:lnTo>
                <a:lnTo>
                  <a:pt x="5219064" y="1451973"/>
                </a:lnTo>
                <a:lnTo>
                  <a:pt x="5233130" y="1455467"/>
                </a:lnTo>
                <a:lnTo>
                  <a:pt x="5247243" y="1458843"/>
                </a:lnTo>
                <a:lnTo>
                  <a:pt x="5261356" y="1462278"/>
                </a:lnTo>
                <a:lnTo>
                  <a:pt x="5271712" y="1469574"/>
                </a:lnTo>
                <a:lnTo>
                  <a:pt x="5282009" y="1477025"/>
                </a:lnTo>
                <a:lnTo>
                  <a:pt x="5292520" y="1484120"/>
                </a:lnTo>
                <a:lnTo>
                  <a:pt x="5303520" y="1490345"/>
                </a:lnTo>
                <a:lnTo>
                  <a:pt x="5313733" y="1494655"/>
                </a:lnTo>
                <a:lnTo>
                  <a:pt x="5324363" y="1497964"/>
                </a:lnTo>
                <a:lnTo>
                  <a:pt x="5335113" y="1500989"/>
                </a:lnTo>
                <a:lnTo>
                  <a:pt x="5345683" y="1504442"/>
                </a:lnTo>
                <a:lnTo>
                  <a:pt x="5385361" y="1519833"/>
                </a:lnTo>
                <a:lnTo>
                  <a:pt x="5405251" y="1528214"/>
                </a:lnTo>
                <a:lnTo>
                  <a:pt x="5415327" y="1532334"/>
                </a:lnTo>
                <a:lnTo>
                  <a:pt x="5425562" y="1534940"/>
                </a:lnTo>
                <a:lnTo>
                  <a:pt x="5445928" y="1538781"/>
                </a:lnTo>
                <a:lnTo>
                  <a:pt x="5486400" y="1546606"/>
                </a:lnTo>
                <a:lnTo>
                  <a:pt x="5500495" y="1553509"/>
                </a:lnTo>
                <a:lnTo>
                  <a:pt x="5514673" y="1560306"/>
                </a:lnTo>
                <a:lnTo>
                  <a:pt x="5528780" y="1567269"/>
                </a:lnTo>
                <a:lnTo>
                  <a:pt x="5542660" y="1574673"/>
                </a:lnTo>
                <a:lnTo>
                  <a:pt x="5553213" y="1581667"/>
                </a:lnTo>
                <a:lnTo>
                  <a:pt x="5563361" y="1589389"/>
                </a:lnTo>
                <a:lnTo>
                  <a:pt x="5573700" y="1596800"/>
                </a:lnTo>
                <a:lnTo>
                  <a:pt x="5584825" y="1602867"/>
                </a:lnTo>
                <a:lnTo>
                  <a:pt x="5598473" y="1607621"/>
                </a:lnTo>
                <a:lnTo>
                  <a:pt x="5612574" y="1610995"/>
                </a:lnTo>
                <a:lnTo>
                  <a:pt x="5626865" y="1613796"/>
                </a:lnTo>
                <a:lnTo>
                  <a:pt x="5641085" y="1616837"/>
                </a:lnTo>
                <a:lnTo>
                  <a:pt x="5655181" y="1623742"/>
                </a:lnTo>
                <a:lnTo>
                  <a:pt x="5669359" y="1630552"/>
                </a:lnTo>
                <a:lnTo>
                  <a:pt x="5683466" y="1637553"/>
                </a:lnTo>
                <a:lnTo>
                  <a:pt x="5697347" y="1645031"/>
                </a:lnTo>
                <a:lnTo>
                  <a:pt x="5707864" y="1652113"/>
                </a:lnTo>
                <a:lnTo>
                  <a:pt x="5717952" y="1659969"/>
                </a:lnTo>
                <a:lnTo>
                  <a:pt x="5728279" y="1667373"/>
                </a:lnTo>
                <a:lnTo>
                  <a:pt x="5739510" y="1673098"/>
                </a:lnTo>
                <a:lnTo>
                  <a:pt x="5756630" y="1678176"/>
                </a:lnTo>
                <a:lnTo>
                  <a:pt x="5774261" y="1681527"/>
                </a:lnTo>
                <a:lnTo>
                  <a:pt x="5792106" y="1684188"/>
                </a:lnTo>
                <a:lnTo>
                  <a:pt x="5809869" y="1687195"/>
                </a:lnTo>
                <a:lnTo>
                  <a:pt x="5823767" y="1694509"/>
                </a:lnTo>
                <a:lnTo>
                  <a:pt x="5837618" y="1701990"/>
                </a:lnTo>
                <a:lnTo>
                  <a:pt x="5851659" y="1709090"/>
                </a:lnTo>
                <a:lnTo>
                  <a:pt x="5866130" y="1715262"/>
                </a:lnTo>
                <a:lnTo>
                  <a:pt x="5891938" y="1723007"/>
                </a:lnTo>
                <a:lnTo>
                  <a:pt x="5916104" y="1728073"/>
                </a:lnTo>
                <a:lnTo>
                  <a:pt x="5939889" y="1733782"/>
                </a:lnTo>
                <a:lnTo>
                  <a:pt x="5964555" y="1743456"/>
                </a:lnTo>
                <a:lnTo>
                  <a:pt x="5994453" y="1759527"/>
                </a:lnTo>
                <a:lnTo>
                  <a:pt x="6006072" y="1767899"/>
                </a:lnTo>
                <a:lnTo>
                  <a:pt x="6007212" y="1771181"/>
                </a:lnTo>
                <a:lnTo>
                  <a:pt x="6005673" y="1771983"/>
                </a:lnTo>
                <a:lnTo>
                  <a:pt x="6009254" y="1772917"/>
                </a:lnTo>
                <a:lnTo>
                  <a:pt x="6025757" y="1776593"/>
                </a:lnTo>
                <a:lnTo>
                  <a:pt x="6062980" y="1785620"/>
                </a:lnTo>
                <a:lnTo>
                  <a:pt x="6073354" y="1792952"/>
                </a:lnTo>
                <a:lnTo>
                  <a:pt x="6083585" y="1800558"/>
                </a:lnTo>
                <a:lnTo>
                  <a:pt x="6094055" y="1807712"/>
                </a:lnTo>
                <a:lnTo>
                  <a:pt x="6129805" y="1823162"/>
                </a:lnTo>
                <a:lnTo>
                  <a:pt x="6180224" y="1839065"/>
                </a:lnTo>
                <a:lnTo>
                  <a:pt x="6189599" y="1841754"/>
                </a:lnTo>
                <a:lnTo>
                  <a:pt x="6228820" y="1885215"/>
                </a:lnTo>
                <a:lnTo>
                  <a:pt x="6244669" y="1905793"/>
                </a:lnTo>
                <a:lnTo>
                  <a:pt x="6257589" y="1911941"/>
                </a:lnTo>
                <a:lnTo>
                  <a:pt x="6288024" y="1912112"/>
                </a:lnTo>
              </a:path>
              <a:path w="6329680" h="1912620">
                <a:moveTo>
                  <a:pt x="0" y="928116"/>
                </a:moveTo>
                <a:lnTo>
                  <a:pt x="84883" y="921262"/>
                </a:lnTo>
                <a:lnTo>
                  <a:pt x="143271" y="916320"/>
                </a:lnTo>
                <a:lnTo>
                  <a:pt x="202644" y="910881"/>
                </a:lnTo>
                <a:lnTo>
                  <a:pt x="255766" y="905329"/>
                </a:lnTo>
                <a:lnTo>
                  <a:pt x="295402" y="900049"/>
                </a:lnTo>
                <a:lnTo>
                  <a:pt x="316388" y="892286"/>
                </a:lnTo>
                <a:lnTo>
                  <a:pt x="326763" y="888065"/>
                </a:lnTo>
                <a:lnTo>
                  <a:pt x="387410" y="883754"/>
                </a:lnTo>
                <a:lnTo>
                  <a:pt x="437261" y="881904"/>
                </a:lnTo>
                <a:lnTo>
                  <a:pt x="487116" y="880348"/>
                </a:lnTo>
                <a:lnTo>
                  <a:pt x="536977" y="879030"/>
                </a:lnTo>
                <a:lnTo>
                  <a:pt x="586841" y="877895"/>
                </a:lnTo>
                <a:lnTo>
                  <a:pt x="636709" y="876888"/>
                </a:lnTo>
                <a:lnTo>
                  <a:pt x="686579" y="875955"/>
                </a:lnTo>
                <a:lnTo>
                  <a:pt x="736452" y="875040"/>
                </a:lnTo>
                <a:lnTo>
                  <a:pt x="786327" y="874088"/>
                </a:lnTo>
                <a:lnTo>
                  <a:pt x="836202" y="873044"/>
                </a:lnTo>
                <a:lnTo>
                  <a:pt x="886079" y="871855"/>
                </a:lnTo>
                <a:lnTo>
                  <a:pt x="900138" y="868205"/>
                </a:lnTo>
                <a:lnTo>
                  <a:pt x="914161" y="864473"/>
                </a:lnTo>
                <a:lnTo>
                  <a:pt x="928209" y="860907"/>
                </a:lnTo>
                <a:lnTo>
                  <a:pt x="942340" y="857758"/>
                </a:lnTo>
                <a:lnTo>
                  <a:pt x="963394" y="854075"/>
                </a:lnTo>
                <a:lnTo>
                  <a:pt x="984567" y="850963"/>
                </a:lnTo>
                <a:lnTo>
                  <a:pt x="1005740" y="847756"/>
                </a:lnTo>
                <a:lnTo>
                  <a:pt x="1026795" y="843788"/>
                </a:lnTo>
                <a:lnTo>
                  <a:pt x="1037455" y="840638"/>
                </a:lnTo>
                <a:lnTo>
                  <a:pt x="1047877" y="836691"/>
                </a:lnTo>
                <a:lnTo>
                  <a:pt x="1058298" y="832768"/>
                </a:lnTo>
                <a:lnTo>
                  <a:pt x="1068959" y="829691"/>
                </a:lnTo>
                <a:lnTo>
                  <a:pt x="1089957" y="825738"/>
                </a:lnTo>
                <a:lnTo>
                  <a:pt x="1111123" y="822642"/>
                </a:lnTo>
                <a:lnTo>
                  <a:pt x="1132288" y="819546"/>
                </a:lnTo>
                <a:lnTo>
                  <a:pt x="1153287" y="815594"/>
                </a:lnTo>
                <a:lnTo>
                  <a:pt x="1163949" y="812426"/>
                </a:lnTo>
                <a:lnTo>
                  <a:pt x="1174384" y="808355"/>
                </a:lnTo>
                <a:lnTo>
                  <a:pt x="1184844" y="804378"/>
                </a:lnTo>
                <a:lnTo>
                  <a:pt x="1195578" y="801497"/>
                </a:lnTo>
                <a:lnTo>
                  <a:pt x="1223518" y="797135"/>
                </a:lnTo>
                <a:lnTo>
                  <a:pt x="1251648" y="793750"/>
                </a:lnTo>
                <a:lnTo>
                  <a:pt x="1279874" y="790745"/>
                </a:lnTo>
                <a:lnTo>
                  <a:pt x="1308100" y="787527"/>
                </a:lnTo>
                <a:lnTo>
                  <a:pt x="1329027" y="779978"/>
                </a:lnTo>
                <a:lnTo>
                  <a:pt x="1349883" y="772096"/>
                </a:lnTo>
                <a:lnTo>
                  <a:pt x="1370929" y="764881"/>
                </a:lnTo>
                <a:lnTo>
                  <a:pt x="1392428" y="759333"/>
                </a:lnTo>
                <a:lnTo>
                  <a:pt x="1410047" y="755882"/>
                </a:lnTo>
                <a:lnTo>
                  <a:pt x="1427654" y="752490"/>
                </a:lnTo>
                <a:lnTo>
                  <a:pt x="1445238" y="749028"/>
                </a:lnTo>
                <a:lnTo>
                  <a:pt x="1462786" y="745363"/>
                </a:lnTo>
                <a:lnTo>
                  <a:pt x="1476791" y="741427"/>
                </a:lnTo>
                <a:lnTo>
                  <a:pt x="1490726" y="736838"/>
                </a:lnTo>
                <a:lnTo>
                  <a:pt x="1504755" y="732986"/>
                </a:lnTo>
                <a:lnTo>
                  <a:pt x="1519046" y="731266"/>
                </a:lnTo>
                <a:lnTo>
                  <a:pt x="3277107" y="717169"/>
                </a:lnTo>
                <a:lnTo>
                  <a:pt x="3308012" y="706764"/>
                </a:lnTo>
                <a:lnTo>
                  <a:pt x="3320007" y="702936"/>
                </a:lnTo>
                <a:lnTo>
                  <a:pt x="3327802" y="701505"/>
                </a:lnTo>
                <a:lnTo>
                  <a:pt x="3346106" y="698287"/>
                </a:lnTo>
                <a:lnTo>
                  <a:pt x="3389629" y="689102"/>
                </a:lnTo>
                <a:lnTo>
                  <a:pt x="3403742" y="685667"/>
                </a:lnTo>
                <a:lnTo>
                  <a:pt x="3417760" y="681910"/>
                </a:lnTo>
                <a:lnTo>
                  <a:pt x="3431778" y="678225"/>
                </a:lnTo>
                <a:lnTo>
                  <a:pt x="3445891" y="675005"/>
                </a:lnTo>
                <a:lnTo>
                  <a:pt x="3467034" y="671427"/>
                </a:lnTo>
                <a:lnTo>
                  <a:pt x="3488261" y="668480"/>
                </a:lnTo>
                <a:lnTo>
                  <a:pt x="3509416" y="665271"/>
                </a:lnTo>
                <a:lnTo>
                  <a:pt x="3530346" y="660908"/>
                </a:lnTo>
                <a:lnTo>
                  <a:pt x="3551523" y="654200"/>
                </a:lnTo>
                <a:lnTo>
                  <a:pt x="3572319" y="646017"/>
                </a:lnTo>
                <a:lnTo>
                  <a:pt x="3593210" y="638262"/>
                </a:lnTo>
                <a:lnTo>
                  <a:pt x="3614674" y="632841"/>
                </a:lnTo>
                <a:lnTo>
                  <a:pt x="3657012" y="626417"/>
                </a:lnTo>
                <a:lnTo>
                  <a:pt x="3699446" y="620410"/>
                </a:lnTo>
                <a:lnTo>
                  <a:pt x="3741689" y="613570"/>
                </a:lnTo>
                <a:lnTo>
                  <a:pt x="3783456" y="604647"/>
                </a:lnTo>
                <a:lnTo>
                  <a:pt x="3797516" y="600981"/>
                </a:lnTo>
                <a:lnTo>
                  <a:pt x="3811539" y="597233"/>
                </a:lnTo>
                <a:lnTo>
                  <a:pt x="3825587" y="593699"/>
                </a:lnTo>
                <a:lnTo>
                  <a:pt x="3839718" y="590677"/>
                </a:lnTo>
                <a:lnTo>
                  <a:pt x="3881913" y="583396"/>
                </a:lnTo>
                <a:lnTo>
                  <a:pt x="3924204" y="576818"/>
                </a:lnTo>
                <a:lnTo>
                  <a:pt x="3966448" y="570120"/>
                </a:lnTo>
                <a:lnTo>
                  <a:pt x="4008501" y="562483"/>
                </a:lnTo>
                <a:lnTo>
                  <a:pt x="4026066" y="558690"/>
                </a:lnTo>
                <a:lnTo>
                  <a:pt x="4043584" y="554720"/>
                </a:lnTo>
                <a:lnTo>
                  <a:pt x="4061150" y="551106"/>
                </a:lnTo>
                <a:lnTo>
                  <a:pt x="4078858" y="548386"/>
                </a:lnTo>
                <a:lnTo>
                  <a:pt x="4121001" y="544077"/>
                </a:lnTo>
                <a:lnTo>
                  <a:pt x="4163202" y="540686"/>
                </a:lnTo>
                <a:lnTo>
                  <a:pt x="4205428" y="537652"/>
                </a:lnTo>
                <a:lnTo>
                  <a:pt x="4247642" y="534416"/>
                </a:lnTo>
                <a:lnTo>
                  <a:pt x="4265261" y="530963"/>
                </a:lnTo>
                <a:lnTo>
                  <a:pt x="4282868" y="527558"/>
                </a:lnTo>
                <a:lnTo>
                  <a:pt x="4300452" y="524057"/>
                </a:lnTo>
                <a:lnTo>
                  <a:pt x="4318000" y="520319"/>
                </a:lnTo>
                <a:lnTo>
                  <a:pt x="4332023" y="516741"/>
                </a:lnTo>
                <a:lnTo>
                  <a:pt x="4345987" y="512746"/>
                </a:lnTo>
                <a:lnTo>
                  <a:pt x="4360023" y="509014"/>
                </a:lnTo>
                <a:lnTo>
                  <a:pt x="4374261" y="506222"/>
                </a:lnTo>
                <a:lnTo>
                  <a:pt x="4409301" y="501894"/>
                </a:lnTo>
                <a:lnTo>
                  <a:pt x="4444460" y="498459"/>
                </a:lnTo>
                <a:lnTo>
                  <a:pt x="4479667" y="495381"/>
                </a:lnTo>
                <a:lnTo>
                  <a:pt x="4514850" y="492125"/>
                </a:lnTo>
                <a:lnTo>
                  <a:pt x="4539785" y="483776"/>
                </a:lnTo>
                <a:lnTo>
                  <a:pt x="4552824" y="479379"/>
                </a:lnTo>
                <a:lnTo>
                  <a:pt x="4557124" y="478001"/>
                </a:lnTo>
                <a:lnTo>
                  <a:pt x="4555840" y="478712"/>
                </a:lnTo>
                <a:lnTo>
                  <a:pt x="4552127" y="480583"/>
                </a:lnTo>
                <a:lnTo>
                  <a:pt x="4549141" y="482683"/>
                </a:lnTo>
                <a:lnTo>
                  <a:pt x="4550038" y="484082"/>
                </a:lnTo>
                <a:lnTo>
                  <a:pt x="4557973" y="483849"/>
                </a:lnTo>
                <a:lnTo>
                  <a:pt x="4576103" y="481054"/>
                </a:lnTo>
                <a:lnTo>
                  <a:pt x="4607581" y="474767"/>
                </a:lnTo>
                <a:lnTo>
                  <a:pt x="4655566" y="464058"/>
                </a:lnTo>
                <a:lnTo>
                  <a:pt x="4676814" y="457690"/>
                </a:lnTo>
                <a:lnTo>
                  <a:pt x="4697634" y="449691"/>
                </a:lnTo>
                <a:lnTo>
                  <a:pt x="4718502" y="441858"/>
                </a:lnTo>
                <a:lnTo>
                  <a:pt x="4739894" y="435991"/>
                </a:lnTo>
                <a:lnTo>
                  <a:pt x="4757513" y="432538"/>
                </a:lnTo>
                <a:lnTo>
                  <a:pt x="4775120" y="429133"/>
                </a:lnTo>
                <a:lnTo>
                  <a:pt x="4792704" y="425632"/>
                </a:lnTo>
                <a:lnTo>
                  <a:pt x="4810252" y="421894"/>
                </a:lnTo>
                <a:lnTo>
                  <a:pt x="4824347" y="418405"/>
                </a:lnTo>
                <a:lnTo>
                  <a:pt x="4838334" y="414559"/>
                </a:lnTo>
                <a:lnTo>
                  <a:pt x="4852346" y="410856"/>
                </a:lnTo>
                <a:lnTo>
                  <a:pt x="4866512" y="407797"/>
                </a:lnTo>
                <a:lnTo>
                  <a:pt x="4891089" y="403915"/>
                </a:lnTo>
                <a:lnTo>
                  <a:pt x="4915773" y="400748"/>
                </a:lnTo>
                <a:lnTo>
                  <a:pt x="4940432" y="397581"/>
                </a:lnTo>
                <a:lnTo>
                  <a:pt x="4964937" y="393700"/>
                </a:lnTo>
                <a:lnTo>
                  <a:pt x="4979122" y="390659"/>
                </a:lnTo>
                <a:lnTo>
                  <a:pt x="4993163" y="387000"/>
                </a:lnTo>
                <a:lnTo>
                  <a:pt x="5007157" y="383198"/>
                </a:lnTo>
                <a:lnTo>
                  <a:pt x="5021199" y="379730"/>
                </a:lnTo>
                <a:lnTo>
                  <a:pt x="5038764" y="376062"/>
                </a:lnTo>
                <a:lnTo>
                  <a:pt x="5056378" y="372681"/>
                </a:lnTo>
                <a:lnTo>
                  <a:pt x="5073991" y="369300"/>
                </a:lnTo>
                <a:lnTo>
                  <a:pt x="5091557" y="365633"/>
                </a:lnTo>
                <a:lnTo>
                  <a:pt x="5105652" y="362108"/>
                </a:lnTo>
                <a:lnTo>
                  <a:pt x="5119639" y="358203"/>
                </a:lnTo>
                <a:lnTo>
                  <a:pt x="5133651" y="354488"/>
                </a:lnTo>
                <a:lnTo>
                  <a:pt x="5147818" y="351536"/>
                </a:lnTo>
                <a:lnTo>
                  <a:pt x="5175900" y="347583"/>
                </a:lnTo>
                <a:lnTo>
                  <a:pt x="5204079" y="344487"/>
                </a:lnTo>
                <a:lnTo>
                  <a:pt x="5232257" y="341391"/>
                </a:lnTo>
                <a:lnTo>
                  <a:pt x="5260339" y="337439"/>
                </a:lnTo>
                <a:lnTo>
                  <a:pt x="5274506" y="334506"/>
                </a:lnTo>
                <a:lnTo>
                  <a:pt x="5288518" y="330835"/>
                </a:lnTo>
                <a:lnTo>
                  <a:pt x="5302505" y="326973"/>
                </a:lnTo>
                <a:lnTo>
                  <a:pt x="5316601" y="323469"/>
                </a:lnTo>
                <a:lnTo>
                  <a:pt x="5334184" y="319891"/>
                </a:lnTo>
                <a:lnTo>
                  <a:pt x="5351827" y="316658"/>
                </a:lnTo>
                <a:lnTo>
                  <a:pt x="5369446" y="313307"/>
                </a:lnTo>
                <a:lnTo>
                  <a:pt x="5386958" y="309372"/>
                </a:lnTo>
                <a:lnTo>
                  <a:pt x="5397583" y="306187"/>
                </a:lnTo>
                <a:lnTo>
                  <a:pt x="5408041" y="302371"/>
                </a:lnTo>
                <a:lnTo>
                  <a:pt x="5418498" y="298531"/>
                </a:lnTo>
                <a:lnTo>
                  <a:pt x="5429123" y="295275"/>
                </a:lnTo>
                <a:lnTo>
                  <a:pt x="5446635" y="291395"/>
                </a:lnTo>
                <a:lnTo>
                  <a:pt x="5464254" y="288051"/>
                </a:lnTo>
                <a:lnTo>
                  <a:pt x="5481897" y="284827"/>
                </a:lnTo>
                <a:lnTo>
                  <a:pt x="5499481" y="281305"/>
                </a:lnTo>
                <a:lnTo>
                  <a:pt x="5513540" y="277923"/>
                </a:lnTo>
                <a:lnTo>
                  <a:pt x="5527563" y="274256"/>
                </a:lnTo>
                <a:lnTo>
                  <a:pt x="5541611" y="270589"/>
                </a:lnTo>
                <a:lnTo>
                  <a:pt x="5594034" y="258813"/>
                </a:lnTo>
                <a:lnTo>
                  <a:pt x="5634721" y="253125"/>
                </a:lnTo>
                <a:lnTo>
                  <a:pt x="5648450" y="251688"/>
                </a:lnTo>
                <a:lnTo>
                  <a:pt x="5724525" y="239014"/>
                </a:lnTo>
                <a:lnTo>
                  <a:pt x="5766690" y="228459"/>
                </a:lnTo>
                <a:lnTo>
                  <a:pt x="5780785" y="225044"/>
                </a:lnTo>
                <a:lnTo>
                  <a:pt x="5815879" y="217727"/>
                </a:lnTo>
                <a:lnTo>
                  <a:pt x="5851032" y="210708"/>
                </a:lnTo>
                <a:lnTo>
                  <a:pt x="5886209" y="203809"/>
                </a:lnTo>
                <a:lnTo>
                  <a:pt x="5921375" y="196850"/>
                </a:lnTo>
                <a:lnTo>
                  <a:pt x="5965369" y="188283"/>
                </a:lnTo>
                <a:lnTo>
                  <a:pt x="5987949" y="183727"/>
                </a:lnTo>
                <a:lnTo>
                  <a:pt x="6004000" y="179238"/>
                </a:lnTo>
                <a:lnTo>
                  <a:pt x="6028408" y="170872"/>
                </a:lnTo>
                <a:lnTo>
                  <a:pt x="6076060" y="154686"/>
                </a:lnTo>
                <a:lnTo>
                  <a:pt x="6118352" y="140589"/>
                </a:lnTo>
                <a:lnTo>
                  <a:pt x="6139890" y="118692"/>
                </a:lnTo>
                <a:lnTo>
                  <a:pt x="6147482" y="110647"/>
                </a:lnTo>
                <a:lnTo>
                  <a:pt x="6147193" y="111317"/>
                </a:lnTo>
                <a:lnTo>
                  <a:pt x="6145092" y="115566"/>
                </a:lnTo>
                <a:lnTo>
                  <a:pt x="6147245" y="118258"/>
                </a:lnTo>
                <a:lnTo>
                  <a:pt x="6159719" y="114256"/>
                </a:lnTo>
                <a:lnTo>
                  <a:pt x="6214452" y="81621"/>
                </a:lnTo>
                <a:lnTo>
                  <a:pt x="6258940" y="56261"/>
                </a:lnTo>
                <a:lnTo>
                  <a:pt x="6272276" y="41211"/>
                </a:lnTo>
                <a:lnTo>
                  <a:pt x="6279229" y="34043"/>
                </a:lnTo>
                <a:lnTo>
                  <a:pt x="6287134" y="28067"/>
                </a:lnTo>
                <a:lnTo>
                  <a:pt x="6313386" y="16502"/>
                </a:lnTo>
                <a:lnTo>
                  <a:pt x="6325695" y="15843"/>
                </a:lnTo>
                <a:lnTo>
                  <a:pt x="6329265" y="14279"/>
                </a:lnTo>
                <a:lnTo>
                  <a:pt x="6329299" y="0"/>
                </a:lnTo>
              </a:path>
            </a:pathLst>
          </a:custGeom>
          <a:ln w="9144">
            <a:solidFill>
              <a:srgbClr val="497DBA"/>
            </a:solidFill>
          </a:ln>
        </p:spPr>
        <p:txBody>
          <a:bodyPr wrap="square" lIns="0" tIns="0" rIns="0" bIns="0" rtlCol="0"/>
          <a:lstStyle/>
          <a:p>
            <a:endParaRPr/>
          </a:p>
        </p:txBody>
      </p:sp>
      <p:sp>
        <p:nvSpPr>
          <p:cNvPr id="5" name="object 5"/>
          <p:cNvSpPr txBox="1"/>
          <p:nvPr/>
        </p:nvSpPr>
        <p:spPr>
          <a:xfrm>
            <a:off x="947090" y="1550408"/>
            <a:ext cx="307340" cy="2305685"/>
          </a:xfrm>
          <a:prstGeom prst="rect">
            <a:avLst/>
          </a:prstGeom>
        </p:spPr>
        <p:txBody>
          <a:bodyPr vert="vert270" wrap="square" lIns="0" tIns="0" rIns="0" bIns="0" rtlCol="0">
            <a:spAutoFit/>
          </a:bodyPr>
          <a:lstStyle/>
          <a:p>
            <a:pPr marL="12700">
              <a:lnSpc>
                <a:spcPts val="2285"/>
              </a:lnSpc>
            </a:pPr>
            <a:r>
              <a:rPr sz="2000" spc="-30" dirty="0">
                <a:latin typeface="Times New Roman"/>
                <a:cs typeface="Times New Roman"/>
              </a:rPr>
              <a:t>Total</a:t>
            </a:r>
            <a:r>
              <a:rPr sz="2000" spc="-35" dirty="0">
                <a:latin typeface="Times New Roman"/>
                <a:cs typeface="Times New Roman"/>
              </a:rPr>
              <a:t> </a:t>
            </a:r>
            <a:r>
              <a:rPr sz="2000" dirty="0">
                <a:latin typeface="Times New Roman"/>
                <a:cs typeface="Times New Roman"/>
              </a:rPr>
              <a:t>sunshine</a:t>
            </a:r>
            <a:r>
              <a:rPr sz="2000" spc="-55" dirty="0">
                <a:latin typeface="Times New Roman"/>
                <a:cs typeface="Times New Roman"/>
              </a:rPr>
              <a:t> </a:t>
            </a:r>
            <a:r>
              <a:rPr sz="2000" dirty="0">
                <a:latin typeface="Times New Roman"/>
                <a:cs typeface="Times New Roman"/>
              </a:rPr>
              <a:t>hrs,</a:t>
            </a:r>
            <a:r>
              <a:rPr sz="2000" spc="-35" dirty="0">
                <a:latin typeface="Times New Roman"/>
                <a:cs typeface="Times New Roman"/>
              </a:rPr>
              <a:t> </a:t>
            </a:r>
            <a:r>
              <a:rPr sz="2000" dirty="0">
                <a:latin typeface="Times New Roman"/>
                <a:cs typeface="Times New Roman"/>
              </a:rPr>
              <a:t>hrs</a:t>
            </a:r>
            <a:endParaRPr sz="2000">
              <a:latin typeface="Times New Roman"/>
              <a:cs typeface="Times New Roman"/>
            </a:endParaRPr>
          </a:p>
        </p:txBody>
      </p:sp>
      <p:sp>
        <p:nvSpPr>
          <p:cNvPr id="6" name="object 6"/>
          <p:cNvSpPr txBox="1"/>
          <p:nvPr/>
        </p:nvSpPr>
        <p:spPr>
          <a:xfrm>
            <a:off x="119989" y="1551178"/>
            <a:ext cx="8968105" cy="4571365"/>
          </a:xfrm>
          <a:prstGeom prst="rect">
            <a:avLst/>
          </a:prstGeom>
        </p:spPr>
        <p:txBody>
          <a:bodyPr vert="horz" wrap="square" lIns="0" tIns="12065" rIns="0" bIns="0" rtlCol="0">
            <a:spAutoFit/>
          </a:bodyPr>
          <a:lstStyle/>
          <a:p>
            <a:pPr marL="1190625">
              <a:lnSpc>
                <a:spcPct val="100000"/>
              </a:lnSpc>
              <a:spcBef>
                <a:spcPts val="95"/>
              </a:spcBef>
            </a:pPr>
            <a:r>
              <a:rPr sz="1600" dirty="0">
                <a:latin typeface="Times New Roman"/>
                <a:cs typeface="Times New Roman"/>
              </a:rPr>
              <a:t>22</a:t>
            </a:r>
            <a:endParaRPr sz="1600">
              <a:latin typeface="Times New Roman"/>
              <a:cs typeface="Times New Roman"/>
            </a:endParaRPr>
          </a:p>
          <a:p>
            <a:pPr>
              <a:lnSpc>
                <a:spcPct val="100000"/>
              </a:lnSpc>
              <a:spcBef>
                <a:spcPts val="10"/>
              </a:spcBef>
            </a:pPr>
            <a:endParaRPr sz="1450">
              <a:latin typeface="Times New Roman"/>
              <a:cs typeface="Times New Roman"/>
            </a:endParaRPr>
          </a:p>
          <a:p>
            <a:pPr marL="1190625">
              <a:lnSpc>
                <a:spcPct val="100000"/>
              </a:lnSpc>
            </a:pPr>
            <a:r>
              <a:rPr sz="1600" spc="-5" dirty="0">
                <a:latin typeface="Times New Roman"/>
                <a:cs typeface="Times New Roman"/>
              </a:rPr>
              <a:t>17</a:t>
            </a:r>
            <a:endParaRPr sz="1600">
              <a:latin typeface="Times New Roman"/>
              <a:cs typeface="Times New Roman"/>
            </a:endParaRPr>
          </a:p>
          <a:p>
            <a:pPr>
              <a:lnSpc>
                <a:spcPct val="100000"/>
              </a:lnSpc>
              <a:spcBef>
                <a:spcPts val="10"/>
              </a:spcBef>
            </a:pPr>
            <a:endParaRPr sz="1750">
              <a:latin typeface="Times New Roman"/>
              <a:cs typeface="Times New Roman"/>
            </a:endParaRPr>
          </a:p>
          <a:p>
            <a:pPr marL="1190625">
              <a:lnSpc>
                <a:spcPct val="100000"/>
              </a:lnSpc>
            </a:pPr>
            <a:r>
              <a:rPr sz="1600" spc="-5" dirty="0">
                <a:latin typeface="Times New Roman"/>
                <a:cs typeface="Times New Roman"/>
              </a:rPr>
              <a:t>12</a:t>
            </a:r>
            <a:endParaRPr sz="1600">
              <a:latin typeface="Times New Roman"/>
              <a:cs typeface="Times New Roman"/>
            </a:endParaRPr>
          </a:p>
          <a:p>
            <a:pPr>
              <a:lnSpc>
                <a:spcPct val="100000"/>
              </a:lnSpc>
              <a:spcBef>
                <a:spcPts val="45"/>
              </a:spcBef>
            </a:pPr>
            <a:endParaRPr sz="1650">
              <a:latin typeface="Times New Roman"/>
              <a:cs typeface="Times New Roman"/>
            </a:endParaRPr>
          </a:p>
          <a:p>
            <a:pPr marL="1207770">
              <a:lnSpc>
                <a:spcPct val="100000"/>
              </a:lnSpc>
            </a:pPr>
            <a:r>
              <a:rPr sz="1600" spc="-5" dirty="0">
                <a:latin typeface="Times New Roman"/>
                <a:cs typeface="Times New Roman"/>
              </a:rPr>
              <a:t>7</a:t>
            </a:r>
            <a:endParaRPr sz="1600">
              <a:latin typeface="Times New Roman"/>
              <a:cs typeface="Times New Roman"/>
            </a:endParaRPr>
          </a:p>
          <a:p>
            <a:pPr>
              <a:lnSpc>
                <a:spcPct val="100000"/>
              </a:lnSpc>
              <a:spcBef>
                <a:spcPts val="30"/>
              </a:spcBef>
            </a:pPr>
            <a:endParaRPr sz="2250">
              <a:latin typeface="Times New Roman"/>
              <a:cs typeface="Times New Roman"/>
            </a:endParaRPr>
          </a:p>
          <a:p>
            <a:pPr marL="1283970">
              <a:lnSpc>
                <a:spcPct val="100000"/>
              </a:lnSpc>
            </a:pPr>
            <a:r>
              <a:rPr sz="1600" spc="-5" dirty="0">
                <a:latin typeface="Times New Roman"/>
                <a:cs typeface="Times New Roman"/>
              </a:rPr>
              <a:t>2</a:t>
            </a:r>
            <a:endParaRPr sz="1600">
              <a:latin typeface="Times New Roman"/>
              <a:cs typeface="Times New Roman"/>
            </a:endParaRPr>
          </a:p>
          <a:p>
            <a:pPr marL="1571625">
              <a:lnSpc>
                <a:spcPct val="100000"/>
              </a:lnSpc>
              <a:spcBef>
                <a:spcPts val="755"/>
              </a:spcBef>
              <a:tabLst>
                <a:tab pos="2562225" algn="l"/>
                <a:tab pos="3418204" algn="l"/>
                <a:tab pos="4408805" algn="l"/>
                <a:tab pos="5247005" algn="l"/>
                <a:tab pos="6237605" algn="l"/>
                <a:tab pos="7152640" algn="l"/>
                <a:tab pos="7990840" algn="l"/>
              </a:tabLst>
            </a:pPr>
            <a:r>
              <a:rPr sz="2100" baseline="1984" dirty="0">
                <a:latin typeface="Times New Roman"/>
                <a:cs typeface="Times New Roman"/>
              </a:rPr>
              <a:t>0	10	20	30	40	</a:t>
            </a:r>
            <a:r>
              <a:rPr sz="1400" dirty="0">
                <a:latin typeface="Times New Roman"/>
                <a:cs typeface="Times New Roman"/>
              </a:rPr>
              <a:t>50	60	</a:t>
            </a:r>
            <a:r>
              <a:rPr sz="1400" spc="5" dirty="0">
                <a:latin typeface="Times New Roman"/>
                <a:cs typeface="Times New Roman"/>
              </a:rPr>
              <a:t>70</a:t>
            </a:r>
            <a:endParaRPr sz="1400">
              <a:latin typeface="Times New Roman"/>
              <a:cs typeface="Times New Roman"/>
            </a:endParaRPr>
          </a:p>
          <a:p>
            <a:pPr marL="3314700">
              <a:lnSpc>
                <a:spcPct val="100000"/>
              </a:lnSpc>
              <a:spcBef>
                <a:spcPts val="95"/>
              </a:spcBef>
            </a:pPr>
            <a:r>
              <a:rPr sz="2000" dirty="0">
                <a:latin typeface="Times New Roman"/>
                <a:cs typeface="Times New Roman"/>
              </a:rPr>
              <a:t>North</a:t>
            </a:r>
            <a:r>
              <a:rPr sz="2000" spc="-45" dirty="0">
                <a:latin typeface="Times New Roman"/>
                <a:cs typeface="Times New Roman"/>
              </a:rPr>
              <a:t> </a:t>
            </a:r>
            <a:r>
              <a:rPr sz="2000" dirty="0">
                <a:latin typeface="Times New Roman"/>
                <a:cs typeface="Times New Roman"/>
              </a:rPr>
              <a:t>latitude,</a:t>
            </a:r>
            <a:r>
              <a:rPr sz="2000" spc="-40" dirty="0">
                <a:latin typeface="Times New Roman"/>
                <a:cs typeface="Times New Roman"/>
              </a:rPr>
              <a:t> </a:t>
            </a:r>
            <a:r>
              <a:rPr sz="2000" dirty="0">
                <a:latin typeface="Times New Roman"/>
                <a:cs typeface="Times New Roman"/>
              </a:rPr>
              <a:t>degrees</a:t>
            </a:r>
            <a:endParaRPr sz="2000">
              <a:latin typeface="Times New Roman"/>
              <a:cs typeface="Times New Roman"/>
            </a:endParaRPr>
          </a:p>
          <a:p>
            <a:pPr marL="1114425">
              <a:lnSpc>
                <a:spcPct val="100000"/>
              </a:lnSpc>
              <a:spcBef>
                <a:spcPts val="90"/>
              </a:spcBef>
            </a:pPr>
            <a:r>
              <a:rPr sz="2000" b="1" dirty="0">
                <a:latin typeface="Times New Roman"/>
                <a:cs typeface="Times New Roman"/>
              </a:rPr>
              <a:t>Fig:</a:t>
            </a:r>
            <a:r>
              <a:rPr sz="2000" b="1" spc="-20" dirty="0">
                <a:latin typeface="Times New Roman"/>
                <a:cs typeface="Times New Roman"/>
              </a:rPr>
              <a:t> </a:t>
            </a:r>
            <a:r>
              <a:rPr sz="2000" i="1" spc="-25" dirty="0">
                <a:latin typeface="Times New Roman"/>
                <a:cs typeface="Times New Roman"/>
              </a:rPr>
              <a:t>Variation</a:t>
            </a:r>
            <a:r>
              <a:rPr sz="2000" i="1" spc="-35" dirty="0">
                <a:latin typeface="Times New Roman"/>
                <a:cs typeface="Times New Roman"/>
              </a:rPr>
              <a:t> </a:t>
            </a:r>
            <a:r>
              <a:rPr sz="2000" i="1" dirty="0">
                <a:latin typeface="Times New Roman"/>
                <a:cs typeface="Times New Roman"/>
              </a:rPr>
              <a:t>of</a:t>
            </a:r>
            <a:r>
              <a:rPr sz="2000" i="1" spc="-10" dirty="0">
                <a:latin typeface="Times New Roman"/>
                <a:cs typeface="Times New Roman"/>
              </a:rPr>
              <a:t> </a:t>
            </a:r>
            <a:r>
              <a:rPr sz="2000" i="1" dirty="0">
                <a:latin typeface="Times New Roman"/>
                <a:cs typeface="Times New Roman"/>
              </a:rPr>
              <a:t>sunshine</a:t>
            </a:r>
            <a:r>
              <a:rPr sz="2000" i="1" spc="-35" dirty="0">
                <a:latin typeface="Times New Roman"/>
                <a:cs typeface="Times New Roman"/>
              </a:rPr>
              <a:t> </a:t>
            </a:r>
            <a:r>
              <a:rPr sz="2000" i="1" dirty="0">
                <a:latin typeface="Times New Roman"/>
                <a:cs typeface="Times New Roman"/>
              </a:rPr>
              <a:t>hours,</a:t>
            </a:r>
            <a:r>
              <a:rPr sz="2000" i="1" spc="-40" dirty="0">
                <a:latin typeface="Times New Roman"/>
                <a:cs typeface="Times New Roman"/>
              </a:rPr>
              <a:t> </a:t>
            </a:r>
            <a:r>
              <a:rPr sz="2000" i="1" spc="10" dirty="0">
                <a:latin typeface="Times New Roman"/>
                <a:cs typeface="Times New Roman"/>
              </a:rPr>
              <a:t>t</a:t>
            </a:r>
            <a:r>
              <a:rPr sz="1950" i="1" spc="15" baseline="-21367" dirty="0">
                <a:latin typeface="Times New Roman"/>
                <a:cs typeface="Times New Roman"/>
              </a:rPr>
              <a:t>d</a:t>
            </a:r>
            <a:r>
              <a:rPr sz="1950" i="1" spc="254" baseline="-21367" dirty="0">
                <a:latin typeface="Times New Roman"/>
                <a:cs typeface="Times New Roman"/>
              </a:rPr>
              <a:t> </a:t>
            </a:r>
            <a:r>
              <a:rPr sz="2000" i="1" spc="-5" dirty="0">
                <a:latin typeface="Times New Roman"/>
                <a:cs typeface="Times New Roman"/>
              </a:rPr>
              <a:t>with </a:t>
            </a:r>
            <a:r>
              <a:rPr sz="2000" i="1" dirty="0">
                <a:latin typeface="Times New Roman"/>
                <a:cs typeface="Times New Roman"/>
              </a:rPr>
              <a:t>latitude,</a:t>
            </a:r>
            <a:r>
              <a:rPr sz="2000" i="1" spc="-35" dirty="0">
                <a:latin typeface="Times New Roman"/>
                <a:cs typeface="Times New Roman"/>
              </a:rPr>
              <a:t> </a:t>
            </a:r>
            <a:r>
              <a:rPr sz="2000" i="1" dirty="0">
                <a:latin typeface="Times New Roman"/>
                <a:cs typeface="Times New Roman"/>
              </a:rPr>
              <a:t>on</a:t>
            </a:r>
            <a:r>
              <a:rPr sz="2000" i="1" spc="-10" dirty="0">
                <a:latin typeface="Times New Roman"/>
                <a:cs typeface="Times New Roman"/>
              </a:rPr>
              <a:t> </a:t>
            </a:r>
            <a:r>
              <a:rPr sz="2000" i="1" dirty="0">
                <a:latin typeface="Times New Roman"/>
                <a:cs typeface="Times New Roman"/>
              </a:rPr>
              <a:t>certain</a:t>
            </a:r>
            <a:r>
              <a:rPr sz="2000" i="1" spc="-25" dirty="0">
                <a:latin typeface="Times New Roman"/>
                <a:cs typeface="Times New Roman"/>
              </a:rPr>
              <a:t> </a:t>
            </a:r>
            <a:r>
              <a:rPr sz="2000" i="1" dirty="0">
                <a:latin typeface="Times New Roman"/>
                <a:cs typeface="Times New Roman"/>
              </a:rPr>
              <a:t>days</a:t>
            </a:r>
            <a:r>
              <a:rPr sz="2000" i="1" spc="-25" dirty="0">
                <a:latin typeface="Times New Roman"/>
                <a:cs typeface="Times New Roman"/>
              </a:rPr>
              <a:t> </a:t>
            </a:r>
            <a:r>
              <a:rPr sz="2000" i="1" dirty="0">
                <a:latin typeface="Times New Roman"/>
                <a:cs typeface="Times New Roman"/>
              </a:rPr>
              <a:t>of</a:t>
            </a:r>
            <a:r>
              <a:rPr sz="2000" i="1" spc="-10" dirty="0">
                <a:latin typeface="Times New Roman"/>
                <a:cs typeface="Times New Roman"/>
              </a:rPr>
              <a:t> </a:t>
            </a:r>
            <a:r>
              <a:rPr sz="2000" i="1" dirty="0">
                <a:latin typeface="Times New Roman"/>
                <a:cs typeface="Times New Roman"/>
              </a:rPr>
              <a:t>the</a:t>
            </a:r>
            <a:r>
              <a:rPr sz="2000" i="1" spc="-5" dirty="0">
                <a:latin typeface="Times New Roman"/>
                <a:cs typeface="Times New Roman"/>
              </a:rPr>
              <a:t> </a:t>
            </a:r>
            <a:r>
              <a:rPr sz="2000" i="1" spc="-45" dirty="0">
                <a:latin typeface="Times New Roman"/>
                <a:cs typeface="Times New Roman"/>
              </a:rPr>
              <a:t>year.</a:t>
            </a:r>
            <a:endParaRPr sz="2000">
              <a:latin typeface="Times New Roman"/>
              <a:cs typeface="Times New Roman"/>
            </a:endParaRPr>
          </a:p>
          <a:p>
            <a:pPr marL="63500">
              <a:lnSpc>
                <a:spcPct val="100000"/>
              </a:lnSpc>
              <a:spcBef>
                <a:spcPts val="915"/>
              </a:spcBef>
            </a:pPr>
            <a:r>
              <a:rPr sz="2000" dirty="0">
                <a:latin typeface="Times New Roman"/>
                <a:cs typeface="Times New Roman"/>
              </a:rPr>
              <a:t>by</a:t>
            </a:r>
            <a:r>
              <a:rPr sz="2000" spc="50" dirty="0">
                <a:latin typeface="Times New Roman"/>
                <a:cs typeface="Times New Roman"/>
              </a:rPr>
              <a:t> </a:t>
            </a:r>
            <a:r>
              <a:rPr sz="2000" dirty="0">
                <a:latin typeface="Times New Roman"/>
                <a:cs typeface="Times New Roman"/>
              </a:rPr>
              <a:t>the</a:t>
            </a:r>
            <a:r>
              <a:rPr sz="2000" spc="55" dirty="0">
                <a:latin typeface="Times New Roman"/>
                <a:cs typeface="Times New Roman"/>
              </a:rPr>
              <a:t> </a:t>
            </a:r>
            <a:r>
              <a:rPr sz="2000" spc="-15" dirty="0">
                <a:latin typeface="Times New Roman"/>
                <a:cs typeface="Times New Roman"/>
              </a:rPr>
              <a:t>Eq.(11).</a:t>
            </a:r>
            <a:r>
              <a:rPr sz="2000" spc="45" dirty="0">
                <a:latin typeface="Times New Roman"/>
                <a:cs typeface="Times New Roman"/>
              </a:rPr>
              <a:t> </a:t>
            </a:r>
            <a:r>
              <a:rPr sz="2000" dirty="0">
                <a:latin typeface="Times New Roman"/>
                <a:cs typeface="Times New Roman"/>
              </a:rPr>
              <a:t>If</a:t>
            </a:r>
            <a:r>
              <a:rPr sz="2000" spc="50" dirty="0">
                <a:latin typeface="Times New Roman"/>
                <a:cs typeface="Times New Roman"/>
              </a:rPr>
              <a:t> </a:t>
            </a:r>
            <a:r>
              <a:rPr sz="2000" dirty="0">
                <a:latin typeface="Times New Roman"/>
                <a:cs typeface="Times New Roman"/>
              </a:rPr>
              <a:t>the</a:t>
            </a:r>
            <a:r>
              <a:rPr sz="2000" spc="40" dirty="0">
                <a:latin typeface="Times New Roman"/>
                <a:cs typeface="Times New Roman"/>
              </a:rPr>
              <a:t> </a:t>
            </a:r>
            <a:r>
              <a:rPr sz="2000" dirty="0">
                <a:latin typeface="Times New Roman"/>
                <a:cs typeface="Times New Roman"/>
              </a:rPr>
              <a:t>day</a:t>
            </a:r>
            <a:r>
              <a:rPr sz="2000" spc="55" dirty="0">
                <a:latin typeface="Times New Roman"/>
                <a:cs typeface="Times New Roman"/>
              </a:rPr>
              <a:t> </a:t>
            </a:r>
            <a:r>
              <a:rPr sz="2000" dirty="0">
                <a:latin typeface="Times New Roman"/>
                <a:cs typeface="Times New Roman"/>
              </a:rPr>
              <a:t>under</a:t>
            </a:r>
            <a:r>
              <a:rPr sz="2000" spc="55" dirty="0">
                <a:latin typeface="Times New Roman"/>
                <a:cs typeface="Times New Roman"/>
              </a:rPr>
              <a:t> </a:t>
            </a:r>
            <a:r>
              <a:rPr sz="2000" spc="-5" dirty="0">
                <a:latin typeface="Times New Roman"/>
                <a:cs typeface="Times New Roman"/>
              </a:rPr>
              <a:t>consideration</a:t>
            </a:r>
            <a:r>
              <a:rPr sz="2000" spc="70" dirty="0">
                <a:latin typeface="Times New Roman"/>
                <a:cs typeface="Times New Roman"/>
              </a:rPr>
              <a:t> </a:t>
            </a:r>
            <a:r>
              <a:rPr sz="2000" spc="-5" dirty="0">
                <a:latin typeface="Times New Roman"/>
                <a:cs typeface="Times New Roman"/>
              </a:rPr>
              <a:t>lies</a:t>
            </a:r>
            <a:r>
              <a:rPr sz="2000" spc="40" dirty="0">
                <a:latin typeface="Times New Roman"/>
                <a:cs typeface="Times New Roman"/>
              </a:rPr>
              <a:t> </a:t>
            </a:r>
            <a:r>
              <a:rPr sz="2000" spc="-5" dirty="0">
                <a:latin typeface="Times New Roman"/>
                <a:cs typeface="Times New Roman"/>
              </a:rPr>
              <a:t>between</a:t>
            </a:r>
            <a:r>
              <a:rPr sz="2000" spc="50" dirty="0">
                <a:latin typeface="Times New Roman"/>
                <a:cs typeface="Times New Roman"/>
              </a:rPr>
              <a:t> </a:t>
            </a:r>
            <a:r>
              <a:rPr sz="2000" spc="-5" dirty="0">
                <a:latin typeface="Times New Roman"/>
                <a:cs typeface="Times New Roman"/>
              </a:rPr>
              <a:t>September</a:t>
            </a:r>
            <a:r>
              <a:rPr sz="2000" spc="65" dirty="0">
                <a:latin typeface="Times New Roman"/>
                <a:cs typeface="Times New Roman"/>
              </a:rPr>
              <a:t> </a:t>
            </a:r>
            <a:r>
              <a:rPr sz="2000" spc="-5" dirty="0">
                <a:latin typeface="Times New Roman"/>
                <a:cs typeface="Times New Roman"/>
              </a:rPr>
              <a:t>22</a:t>
            </a:r>
            <a:r>
              <a:rPr sz="2000" spc="55" dirty="0">
                <a:latin typeface="Times New Roman"/>
                <a:cs typeface="Times New Roman"/>
              </a:rPr>
              <a:t> </a:t>
            </a:r>
            <a:r>
              <a:rPr sz="2000" dirty="0">
                <a:latin typeface="Times New Roman"/>
                <a:cs typeface="Times New Roman"/>
              </a:rPr>
              <a:t>and</a:t>
            </a:r>
            <a:r>
              <a:rPr sz="2000" spc="65" dirty="0">
                <a:latin typeface="Times New Roman"/>
                <a:cs typeface="Times New Roman"/>
              </a:rPr>
              <a:t> </a:t>
            </a:r>
            <a:r>
              <a:rPr sz="2000" spc="-5" dirty="0">
                <a:latin typeface="Times New Roman"/>
                <a:cs typeface="Times New Roman"/>
              </a:rPr>
              <a:t>March,</a:t>
            </a:r>
            <a:endParaRPr sz="2000">
              <a:latin typeface="Times New Roman"/>
              <a:cs typeface="Times New Roman"/>
            </a:endParaRPr>
          </a:p>
          <a:p>
            <a:pPr marL="63500" marR="178435">
              <a:lnSpc>
                <a:spcPct val="150000"/>
              </a:lnSpc>
              <a:tabLst>
                <a:tab pos="462280" algn="l"/>
                <a:tab pos="971550" algn="l"/>
                <a:tab pos="1424305" algn="l"/>
                <a:tab pos="2384425" algn="l"/>
                <a:tab pos="2696845" algn="l"/>
                <a:tab pos="3037205" algn="l"/>
                <a:tab pos="3489960" algn="l"/>
                <a:tab pos="4490720" algn="l"/>
                <a:tab pos="5867400" algn="l"/>
                <a:tab pos="6941820" algn="l"/>
                <a:tab pos="7239000" algn="l"/>
                <a:tab pos="7691755" algn="l"/>
                <a:tab pos="8202295" algn="l"/>
              </a:tabLst>
            </a:pPr>
            <a:r>
              <a:rPr sz="2000" spc="5" dirty="0">
                <a:latin typeface="Times New Roman"/>
                <a:cs typeface="Times New Roman"/>
              </a:rPr>
              <a:t>2</a:t>
            </a:r>
            <a:r>
              <a:rPr sz="2000" dirty="0">
                <a:latin typeface="Times New Roman"/>
                <a:cs typeface="Times New Roman"/>
              </a:rPr>
              <a:t>1	</a:t>
            </a:r>
            <a:r>
              <a:rPr sz="2000" spc="-15" dirty="0">
                <a:latin typeface="Times New Roman"/>
                <a:cs typeface="Times New Roman"/>
              </a:rPr>
              <a:t>a</a:t>
            </a:r>
            <a:r>
              <a:rPr sz="2000" dirty="0">
                <a:latin typeface="Times New Roman"/>
                <a:cs typeface="Times New Roman"/>
              </a:rPr>
              <a:t>nd	the	l</a:t>
            </a:r>
            <a:r>
              <a:rPr sz="2000" spc="-15" dirty="0">
                <a:latin typeface="Times New Roman"/>
                <a:cs typeface="Times New Roman"/>
              </a:rPr>
              <a:t>o</a:t>
            </a:r>
            <a:r>
              <a:rPr sz="2000" dirty="0">
                <a:latin typeface="Times New Roman"/>
                <a:cs typeface="Times New Roman"/>
              </a:rPr>
              <a:t>ca</a:t>
            </a:r>
            <a:r>
              <a:rPr sz="2000" spc="-10" dirty="0">
                <a:latin typeface="Times New Roman"/>
                <a:cs typeface="Times New Roman"/>
              </a:rPr>
              <a:t>t</a:t>
            </a:r>
            <a:r>
              <a:rPr sz="2000" dirty="0">
                <a:latin typeface="Times New Roman"/>
                <a:cs typeface="Times New Roman"/>
              </a:rPr>
              <a:t>i</a:t>
            </a:r>
            <a:r>
              <a:rPr sz="2000" spc="-15" dirty="0">
                <a:latin typeface="Times New Roman"/>
                <a:cs typeface="Times New Roman"/>
              </a:rPr>
              <a:t>o</a:t>
            </a:r>
            <a:r>
              <a:rPr sz="2000" dirty="0">
                <a:latin typeface="Times New Roman"/>
                <a:cs typeface="Times New Roman"/>
              </a:rPr>
              <a:t>n	</a:t>
            </a:r>
            <a:r>
              <a:rPr sz="2000" spc="-5" dirty="0">
                <a:latin typeface="Times New Roman"/>
                <a:cs typeface="Times New Roman"/>
              </a:rPr>
              <a:t>i</a:t>
            </a:r>
            <a:r>
              <a:rPr sz="2000" dirty="0">
                <a:latin typeface="Times New Roman"/>
                <a:cs typeface="Times New Roman"/>
              </a:rPr>
              <a:t>s	</a:t>
            </a:r>
            <a:r>
              <a:rPr sz="2000" spc="-15" dirty="0">
                <a:latin typeface="Times New Roman"/>
                <a:cs typeface="Times New Roman"/>
              </a:rPr>
              <a:t>i</a:t>
            </a:r>
            <a:r>
              <a:rPr sz="2000" dirty="0">
                <a:latin typeface="Times New Roman"/>
                <a:cs typeface="Times New Roman"/>
              </a:rPr>
              <a:t>n	</a:t>
            </a:r>
            <a:r>
              <a:rPr sz="2000" spc="-20" dirty="0">
                <a:latin typeface="Times New Roman"/>
                <a:cs typeface="Times New Roman"/>
              </a:rPr>
              <a:t>t</a:t>
            </a:r>
            <a:r>
              <a:rPr sz="2000" dirty="0">
                <a:latin typeface="Times New Roman"/>
                <a:cs typeface="Times New Roman"/>
              </a:rPr>
              <a:t>he	n</a:t>
            </a:r>
            <a:r>
              <a:rPr sz="2000" spc="-15" dirty="0">
                <a:latin typeface="Times New Roman"/>
                <a:cs typeface="Times New Roman"/>
              </a:rPr>
              <a:t>o</a:t>
            </a:r>
            <a:r>
              <a:rPr sz="2000" dirty="0">
                <a:latin typeface="Times New Roman"/>
                <a:cs typeface="Times New Roman"/>
              </a:rPr>
              <a:t>r</a:t>
            </a:r>
            <a:r>
              <a:rPr sz="2000" spc="-15" dirty="0">
                <a:latin typeface="Times New Roman"/>
                <a:cs typeface="Times New Roman"/>
              </a:rPr>
              <a:t>t</a:t>
            </a:r>
            <a:r>
              <a:rPr sz="2000" dirty="0">
                <a:latin typeface="Times New Roman"/>
                <a:cs typeface="Times New Roman"/>
              </a:rPr>
              <a:t>hern	h</a:t>
            </a:r>
            <a:r>
              <a:rPr sz="2000" spc="-10" dirty="0">
                <a:latin typeface="Times New Roman"/>
                <a:cs typeface="Times New Roman"/>
              </a:rPr>
              <a:t>e</a:t>
            </a:r>
            <a:r>
              <a:rPr sz="2000" spc="-25" dirty="0">
                <a:latin typeface="Times New Roman"/>
                <a:cs typeface="Times New Roman"/>
              </a:rPr>
              <a:t>m</a:t>
            </a:r>
            <a:r>
              <a:rPr sz="2000" dirty="0">
                <a:latin typeface="Times New Roman"/>
                <a:cs typeface="Times New Roman"/>
              </a:rPr>
              <a:t>isp</a:t>
            </a:r>
            <a:r>
              <a:rPr sz="2000" spc="5" dirty="0">
                <a:latin typeface="Times New Roman"/>
                <a:cs typeface="Times New Roman"/>
              </a:rPr>
              <a:t>h</a:t>
            </a:r>
            <a:r>
              <a:rPr sz="2000" spc="-15" dirty="0">
                <a:latin typeface="Times New Roman"/>
                <a:cs typeface="Times New Roman"/>
              </a:rPr>
              <a:t>e</a:t>
            </a:r>
            <a:r>
              <a:rPr sz="2000" dirty="0">
                <a:latin typeface="Times New Roman"/>
                <a:cs typeface="Times New Roman"/>
              </a:rPr>
              <a:t>r</a:t>
            </a:r>
            <a:r>
              <a:rPr sz="2000" spc="5" dirty="0">
                <a:latin typeface="Times New Roman"/>
                <a:cs typeface="Times New Roman"/>
              </a:rPr>
              <a:t>e</a:t>
            </a:r>
            <a:r>
              <a:rPr sz="2000" dirty="0">
                <a:latin typeface="Times New Roman"/>
                <a:cs typeface="Times New Roman"/>
              </a:rPr>
              <a:t>.	</a:t>
            </a:r>
            <a:r>
              <a:rPr sz="2000" spc="-10" dirty="0">
                <a:latin typeface="Times New Roman"/>
                <a:cs typeface="Times New Roman"/>
              </a:rPr>
              <a:t>H</a:t>
            </a:r>
            <a:r>
              <a:rPr sz="2000" dirty="0">
                <a:latin typeface="Times New Roman"/>
                <a:cs typeface="Times New Roman"/>
              </a:rPr>
              <a:t>owev</a:t>
            </a:r>
            <a:r>
              <a:rPr sz="2000" spc="-10" dirty="0">
                <a:latin typeface="Times New Roman"/>
                <a:cs typeface="Times New Roman"/>
              </a:rPr>
              <a:t>e</a:t>
            </a:r>
            <a:r>
              <a:rPr sz="2000" dirty="0">
                <a:latin typeface="Times New Roman"/>
                <a:cs typeface="Times New Roman"/>
              </a:rPr>
              <a:t>r	</a:t>
            </a:r>
            <a:r>
              <a:rPr sz="2000" spc="-20" dirty="0">
                <a:latin typeface="Times New Roman"/>
                <a:cs typeface="Times New Roman"/>
              </a:rPr>
              <a:t>i</a:t>
            </a:r>
            <a:r>
              <a:rPr sz="2000" dirty="0">
                <a:latin typeface="Times New Roman"/>
                <a:cs typeface="Times New Roman"/>
              </a:rPr>
              <a:t>f	the	day	und</a:t>
            </a:r>
            <a:r>
              <a:rPr sz="2000" spc="-10" dirty="0">
                <a:latin typeface="Times New Roman"/>
                <a:cs typeface="Times New Roman"/>
              </a:rPr>
              <a:t>e</a:t>
            </a:r>
            <a:r>
              <a:rPr sz="2000" dirty="0">
                <a:latin typeface="Times New Roman"/>
                <a:cs typeface="Times New Roman"/>
              </a:rPr>
              <a:t>r  </a:t>
            </a:r>
            <a:r>
              <a:rPr sz="2000" spc="-5" dirty="0">
                <a:latin typeface="Times New Roman"/>
                <a:cs typeface="Times New Roman"/>
              </a:rPr>
              <a:t>consideration</a:t>
            </a:r>
            <a:r>
              <a:rPr sz="2000" spc="140" dirty="0">
                <a:latin typeface="Times New Roman"/>
                <a:cs typeface="Times New Roman"/>
              </a:rPr>
              <a:t> </a:t>
            </a:r>
            <a:r>
              <a:rPr sz="2000" spc="-10" dirty="0">
                <a:latin typeface="Times New Roman"/>
                <a:cs typeface="Times New Roman"/>
              </a:rPr>
              <a:t>lies</a:t>
            </a:r>
            <a:r>
              <a:rPr sz="2000" spc="130" dirty="0">
                <a:latin typeface="Times New Roman"/>
                <a:cs typeface="Times New Roman"/>
              </a:rPr>
              <a:t> </a:t>
            </a:r>
            <a:r>
              <a:rPr sz="2000" spc="-5" dirty="0">
                <a:latin typeface="Times New Roman"/>
                <a:cs typeface="Times New Roman"/>
              </a:rPr>
              <a:t>between</a:t>
            </a:r>
            <a:r>
              <a:rPr sz="2000" spc="135" dirty="0">
                <a:latin typeface="Times New Roman"/>
                <a:cs typeface="Times New Roman"/>
              </a:rPr>
              <a:t> </a:t>
            </a:r>
            <a:r>
              <a:rPr sz="2000" spc="-5" dirty="0">
                <a:latin typeface="Times New Roman"/>
                <a:cs typeface="Times New Roman"/>
              </a:rPr>
              <a:t>March</a:t>
            </a:r>
            <a:r>
              <a:rPr sz="2000" spc="135" dirty="0">
                <a:latin typeface="Times New Roman"/>
                <a:cs typeface="Times New Roman"/>
              </a:rPr>
              <a:t> </a:t>
            </a:r>
            <a:r>
              <a:rPr sz="2000" spc="-5" dirty="0">
                <a:latin typeface="Times New Roman"/>
                <a:cs typeface="Times New Roman"/>
              </a:rPr>
              <a:t>21</a:t>
            </a:r>
            <a:r>
              <a:rPr sz="2000" spc="135" dirty="0">
                <a:latin typeface="Times New Roman"/>
                <a:cs typeface="Times New Roman"/>
              </a:rPr>
              <a:t> </a:t>
            </a:r>
            <a:r>
              <a:rPr sz="2000" spc="-5" dirty="0">
                <a:latin typeface="Times New Roman"/>
                <a:cs typeface="Times New Roman"/>
              </a:rPr>
              <a:t>and</a:t>
            </a:r>
            <a:r>
              <a:rPr sz="2000" spc="135" dirty="0">
                <a:latin typeface="Times New Roman"/>
                <a:cs typeface="Times New Roman"/>
              </a:rPr>
              <a:t> </a:t>
            </a:r>
            <a:r>
              <a:rPr sz="2000" spc="-5" dirty="0">
                <a:latin typeface="Times New Roman"/>
                <a:cs typeface="Times New Roman"/>
              </a:rPr>
              <a:t>September</a:t>
            </a:r>
            <a:r>
              <a:rPr sz="2000" spc="125" dirty="0">
                <a:latin typeface="Times New Roman"/>
                <a:cs typeface="Times New Roman"/>
              </a:rPr>
              <a:t> </a:t>
            </a:r>
            <a:r>
              <a:rPr sz="2000" dirty="0">
                <a:latin typeface="Times New Roman"/>
                <a:cs typeface="Times New Roman"/>
              </a:rPr>
              <a:t>22,</a:t>
            </a:r>
            <a:r>
              <a:rPr sz="2000" spc="135" dirty="0">
                <a:latin typeface="Times New Roman"/>
                <a:cs typeface="Times New Roman"/>
              </a:rPr>
              <a:t> </a:t>
            </a:r>
            <a:r>
              <a:rPr sz="2000" spc="-5" dirty="0">
                <a:latin typeface="Times New Roman"/>
                <a:cs typeface="Times New Roman"/>
              </a:rPr>
              <a:t>the</a:t>
            </a:r>
            <a:r>
              <a:rPr sz="2000" spc="125" dirty="0">
                <a:latin typeface="Times New Roman"/>
                <a:cs typeface="Times New Roman"/>
              </a:rPr>
              <a:t> </a:t>
            </a:r>
            <a:r>
              <a:rPr sz="2000" dirty="0">
                <a:latin typeface="Times New Roman"/>
                <a:cs typeface="Times New Roman"/>
              </a:rPr>
              <a:t>hour</a:t>
            </a:r>
            <a:r>
              <a:rPr sz="2000" spc="125" dirty="0">
                <a:latin typeface="Times New Roman"/>
                <a:cs typeface="Times New Roman"/>
              </a:rPr>
              <a:t> </a:t>
            </a:r>
            <a:r>
              <a:rPr sz="2000" spc="-5" dirty="0">
                <a:latin typeface="Times New Roman"/>
                <a:cs typeface="Times New Roman"/>
              </a:rPr>
              <a:t>angle</a:t>
            </a:r>
            <a:r>
              <a:rPr sz="2000" spc="125" dirty="0">
                <a:latin typeface="Times New Roman"/>
                <a:cs typeface="Times New Roman"/>
              </a:rPr>
              <a:t> </a:t>
            </a:r>
            <a:r>
              <a:rPr sz="2000" spc="-5" dirty="0">
                <a:latin typeface="Times New Roman"/>
                <a:cs typeface="Times New Roman"/>
              </a:rPr>
              <a:t>at</a:t>
            </a:r>
            <a:r>
              <a:rPr sz="2000" spc="110" dirty="0">
                <a:latin typeface="Times New Roman"/>
                <a:cs typeface="Times New Roman"/>
              </a:rPr>
              <a:t> </a:t>
            </a:r>
            <a:r>
              <a:rPr sz="2000" dirty="0">
                <a:latin typeface="Times New Roman"/>
                <a:cs typeface="Times New Roman"/>
              </a:rPr>
              <a:t>sunrise</a:t>
            </a:r>
            <a:r>
              <a:rPr sz="2000" spc="114" dirty="0">
                <a:latin typeface="Times New Roman"/>
                <a:cs typeface="Times New Roman"/>
              </a:rPr>
              <a:t> </a:t>
            </a:r>
            <a:r>
              <a:rPr sz="2000" spc="-10" dirty="0">
                <a:latin typeface="Times New Roman"/>
                <a:cs typeface="Times New Roman"/>
              </a:rPr>
              <a:t>or</a:t>
            </a:r>
            <a:endParaRPr sz="2000">
              <a:latin typeface="Times New Roman"/>
              <a:cs typeface="Times New Roman"/>
            </a:endParaRPr>
          </a:p>
        </p:txBody>
      </p:sp>
      <p:sp>
        <p:nvSpPr>
          <p:cNvPr id="7" name="object 7"/>
          <p:cNvSpPr txBox="1">
            <a:spLocks noGrp="1"/>
          </p:cNvSpPr>
          <p:nvPr>
            <p:ph type="title"/>
          </p:nvPr>
        </p:nvSpPr>
        <p:spPr>
          <a:xfrm>
            <a:off x="119989" y="151568"/>
            <a:ext cx="8832850" cy="1405255"/>
          </a:xfrm>
          <a:prstGeom prst="rect">
            <a:avLst/>
          </a:prstGeom>
        </p:spPr>
        <p:txBody>
          <a:bodyPr vert="horz" wrap="square" lIns="0" tIns="31750" rIns="0" bIns="0" rtlCol="0">
            <a:spAutoFit/>
          </a:bodyPr>
          <a:lstStyle/>
          <a:p>
            <a:pPr marL="63500" marR="43180" algn="just">
              <a:lnSpc>
                <a:spcPct val="143800"/>
              </a:lnSpc>
              <a:spcBef>
                <a:spcPts val="250"/>
              </a:spcBef>
            </a:pPr>
            <a:r>
              <a:rPr dirty="0"/>
              <a:t>The hour </a:t>
            </a:r>
            <a:r>
              <a:rPr spc="-5" dirty="0"/>
              <a:t>angle, </a:t>
            </a:r>
            <a:r>
              <a:rPr sz="2850" spc="187" baseline="8771" dirty="0">
                <a:latin typeface="Symbol"/>
                <a:cs typeface="Symbol"/>
              </a:rPr>
              <a:t></a:t>
            </a:r>
            <a:r>
              <a:rPr sz="1575" i="1" spc="187" baseline="-7936" dirty="0">
                <a:latin typeface="Times New Roman"/>
                <a:cs typeface="Times New Roman"/>
              </a:rPr>
              <a:t>i</a:t>
            </a:r>
            <a:r>
              <a:rPr sz="1575" i="1" spc="195" baseline="-7936" dirty="0">
                <a:latin typeface="Times New Roman"/>
                <a:cs typeface="Times New Roman"/>
              </a:rPr>
              <a:t> </a:t>
            </a:r>
            <a:r>
              <a:rPr sz="2000" spc="-10" dirty="0"/>
              <a:t>at </a:t>
            </a:r>
            <a:r>
              <a:rPr sz="2000" spc="-5" dirty="0"/>
              <a:t>sunrise(or sunset) for horizontal (collector) surface is </a:t>
            </a:r>
            <a:r>
              <a:rPr sz="2000" dirty="0"/>
              <a:t>given by </a:t>
            </a:r>
            <a:r>
              <a:rPr sz="2000" spc="5" dirty="0"/>
              <a:t> </a:t>
            </a:r>
            <a:r>
              <a:rPr sz="2000" spc="-15" dirty="0"/>
              <a:t>Eq.(11). </a:t>
            </a:r>
            <a:r>
              <a:rPr sz="2000" dirty="0"/>
              <a:t>It </a:t>
            </a:r>
            <a:r>
              <a:rPr sz="2000" spc="-10" dirty="0"/>
              <a:t>is </a:t>
            </a:r>
            <a:r>
              <a:rPr sz="2000" spc="-5" dirty="0"/>
              <a:t>negative </a:t>
            </a:r>
            <a:r>
              <a:rPr sz="2000" spc="-10" dirty="0"/>
              <a:t>to </a:t>
            </a:r>
            <a:r>
              <a:rPr sz="2000" dirty="0"/>
              <a:t>sunrise </a:t>
            </a:r>
            <a:r>
              <a:rPr sz="2000" spc="-5" dirty="0"/>
              <a:t>and positive to sunset. The </a:t>
            </a:r>
            <a:r>
              <a:rPr sz="2000" dirty="0"/>
              <a:t>hour </a:t>
            </a:r>
            <a:r>
              <a:rPr sz="2000" spc="-5" dirty="0"/>
              <a:t>angle at </a:t>
            </a:r>
            <a:r>
              <a:rPr sz="2000" dirty="0"/>
              <a:t>sunrise </a:t>
            </a:r>
            <a:r>
              <a:rPr sz="2000" spc="-5" dirty="0"/>
              <a:t>as </a:t>
            </a:r>
            <a:r>
              <a:rPr sz="2000" dirty="0"/>
              <a:t> seen</a:t>
            </a:r>
            <a:r>
              <a:rPr sz="2000" spc="-20" dirty="0"/>
              <a:t> </a:t>
            </a:r>
            <a:r>
              <a:rPr sz="2000" dirty="0"/>
              <a:t>by the</a:t>
            </a:r>
            <a:r>
              <a:rPr sz="2000" spc="-5" dirty="0"/>
              <a:t> </a:t>
            </a:r>
            <a:r>
              <a:rPr sz="2000" dirty="0"/>
              <a:t>observer</a:t>
            </a:r>
            <a:r>
              <a:rPr sz="2000" spc="-40" dirty="0"/>
              <a:t> </a:t>
            </a:r>
            <a:r>
              <a:rPr sz="2000" dirty="0"/>
              <a:t>on </a:t>
            </a:r>
            <a:r>
              <a:rPr sz="2000" spc="-5" dirty="0"/>
              <a:t>an</a:t>
            </a:r>
            <a:r>
              <a:rPr sz="2000" spc="5" dirty="0"/>
              <a:t> </a:t>
            </a:r>
            <a:r>
              <a:rPr sz="2000" spc="-5" dirty="0"/>
              <a:t>inclined</a:t>
            </a:r>
            <a:r>
              <a:rPr sz="2000" spc="-20" dirty="0"/>
              <a:t> </a:t>
            </a:r>
            <a:r>
              <a:rPr sz="2000" dirty="0"/>
              <a:t>plane</a:t>
            </a:r>
            <a:r>
              <a:rPr sz="2000" spc="-15" dirty="0"/>
              <a:t> </a:t>
            </a:r>
            <a:r>
              <a:rPr sz="2000" dirty="0"/>
              <a:t>facing</a:t>
            </a:r>
            <a:r>
              <a:rPr sz="2000" spc="-20" dirty="0"/>
              <a:t> </a:t>
            </a:r>
            <a:r>
              <a:rPr sz="2000" dirty="0"/>
              <a:t>south</a:t>
            </a:r>
            <a:r>
              <a:rPr sz="2000" spc="-20" dirty="0"/>
              <a:t> </a:t>
            </a:r>
            <a:r>
              <a:rPr sz="2000" spc="-5" dirty="0"/>
              <a:t>(i.e.</a:t>
            </a:r>
            <a:r>
              <a:rPr sz="2000" spc="-100" dirty="0"/>
              <a:t> </a:t>
            </a:r>
            <a:r>
              <a:rPr sz="3450" spc="-367" baseline="1207" dirty="0">
                <a:latin typeface="Symbol"/>
                <a:cs typeface="Symbol"/>
              </a:rPr>
              <a:t></a:t>
            </a:r>
            <a:r>
              <a:rPr sz="3450" spc="-322" baseline="1207" dirty="0"/>
              <a:t> </a:t>
            </a:r>
            <a:r>
              <a:rPr sz="3300" spc="-405" baseline="1262" dirty="0">
                <a:latin typeface="Symbol"/>
                <a:cs typeface="Symbol"/>
              </a:rPr>
              <a:t></a:t>
            </a:r>
            <a:r>
              <a:rPr sz="3300" spc="-277" baseline="1262" dirty="0"/>
              <a:t> </a:t>
            </a:r>
            <a:r>
              <a:rPr sz="3300" spc="-375" baseline="1262" dirty="0"/>
              <a:t>0</a:t>
            </a:r>
            <a:r>
              <a:rPr sz="3300" baseline="1262" dirty="0"/>
              <a:t> </a:t>
            </a:r>
            <a:r>
              <a:rPr sz="2000" dirty="0"/>
              <a:t>.) will</a:t>
            </a:r>
            <a:r>
              <a:rPr sz="2000" spc="-20" dirty="0"/>
              <a:t> </a:t>
            </a:r>
            <a:r>
              <a:rPr sz="2000" spc="-5" dirty="0"/>
              <a:t>also</a:t>
            </a:r>
            <a:r>
              <a:rPr sz="2000" spc="-10" dirty="0"/>
              <a:t> </a:t>
            </a:r>
            <a:r>
              <a:rPr sz="2000" dirty="0"/>
              <a:t>be</a:t>
            </a:r>
            <a:r>
              <a:rPr sz="2000" spc="-5" dirty="0"/>
              <a:t> </a:t>
            </a:r>
            <a:r>
              <a:rPr sz="2000" dirty="0"/>
              <a:t>given</a:t>
            </a:r>
            <a:endParaRPr sz="2000">
              <a:latin typeface="Symbol"/>
              <a:cs typeface="Symbol"/>
            </a:endParaRPr>
          </a:p>
        </p:txBody>
      </p:sp>
      <p:sp>
        <p:nvSpPr>
          <p:cNvPr id="8" name="object 8"/>
          <p:cNvSpPr txBox="1"/>
          <p:nvPr/>
        </p:nvSpPr>
        <p:spPr>
          <a:xfrm>
            <a:off x="170789" y="6248806"/>
            <a:ext cx="744537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sunset</a:t>
            </a:r>
            <a:r>
              <a:rPr sz="2000" spc="-35" dirty="0">
                <a:latin typeface="Times New Roman"/>
                <a:cs typeface="Times New Roman"/>
              </a:rPr>
              <a:t> </a:t>
            </a:r>
            <a:r>
              <a:rPr sz="2000" dirty="0">
                <a:latin typeface="Times New Roman"/>
                <a:cs typeface="Times New Roman"/>
              </a:rPr>
              <a:t>would</a:t>
            </a:r>
            <a:r>
              <a:rPr sz="2000" spc="-10" dirty="0">
                <a:latin typeface="Times New Roman"/>
                <a:cs typeface="Times New Roman"/>
              </a:rPr>
              <a:t> </a:t>
            </a:r>
            <a:r>
              <a:rPr sz="2000" dirty="0">
                <a:latin typeface="Times New Roman"/>
                <a:cs typeface="Times New Roman"/>
              </a:rPr>
              <a:t>be</a:t>
            </a:r>
            <a:r>
              <a:rPr sz="2000" spc="-5" dirty="0">
                <a:latin typeface="Times New Roman"/>
                <a:cs typeface="Times New Roman"/>
              </a:rPr>
              <a:t> smaller</a:t>
            </a:r>
            <a:r>
              <a:rPr sz="2000" dirty="0">
                <a:latin typeface="Times New Roman"/>
                <a:cs typeface="Times New Roman"/>
              </a:rPr>
              <a:t> </a:t>
            </a:r>
            <a:r>
              <a:rPr sz="2000" spc="-5" dirty="0">
                <a:latin typeface="Times New Roman"/>
                <a:cs typeface="Times New Roman"/>
              </a:rPr>
              <a:t>in</a:t>
            </a:r>
            <a:r>
              <a:rPr sz="2000" spc="5" dirty="0">
                <a:latin typeface="Times New Roman"/>
                <a:cs typeface="Times New Roman"/>
              </a:rPr>
              <a:t> </a:t>
            </a:r>
            <a:r>
              <a:rPr sz="2000" spc="-5" dirty="0">
                <a:latin typeface="Times New Roman"/>
                <a:cs typeface="Times New Roman"/>
              </a:rPr>
              <a:t>magnitude</a:t>
            </a:r>
            <a:r>
              <a:rPr sz="2000" spc="-25" dirty="0">
                <a:latin typeface="Times New Roman"/>
                <a:cs typeface="Times New Roman"/>
              </a:rPr>
              <a:t> </a:t>
            </a:r>
            <a:r>
              <a:rPr sz="2000" dirty="0">
                <a:latin typeface="Times New Roman"/>
                <a:cs typeface="Times New Roman"/>
              </a:rPr>
              <a:t>than the</a:t>
            </a:r>
            <a:r>
              <a:rPr sz="2000" spc="-20" dirty="0">
                <a:latin typeface="Times New Roman"/>
                <a:cs typeface="Times New Roman"/>
              </a:rPr>
              <a:t> </a:t>
            </a:r>
            <a:r>
              <a:rPr sz="2000" dirty="0">
                <a:latin typeface="Times New Roman"/>
                <a:cs typeface="Times New Roman"/>
              </a:rPr>
              <a:t>value</a:t>
            </a:r>
            <a:r>
              <a:rPr sz="2000" spc="-15" dirty="0">
                <a:latin typeface="Times New Roman"/>
                <a:cs typeface="Times New Roman"/>
              </a:rPr>
              <a:t> </a:t>
            </a:r>
            <a:r>
              <a:rPr sz="2000" dirty="0">
                <a:latin typeface="Times New Roman"/>
                <a:cs typeface="Times New Roman"/>
              </a:rPr>
              <a:t>given</a:t>
            </a:r>
            <a:r>
              <a:rPr sz="2000" spc="-10" dirty="0">
                <a:latin typeface="Times New Roman"/>
                <a:cs typeface="Times New Roman"/>
              </a:rPr>
              <a:t> </a:t>
            </a:r>
            <a:r>
              <a:rPr sz="2000" dirty="0">
                <a:latin typeface="Times New Roman"/>
                <a:cs typeface="Times New Roman"/>
              </a:rPr>
              <a:t>by</a:t>
            </a:r>
            <a:r>
              <a:rPr sz="2000" spc="-10" dirty="0">
                <a:latin typeface="Times New Roman"/>
                <a:cs typeface="Times New Roman"/>
              </a:rPr>
              <a:t> </a:t>
            </a:r>
            <a:r>
              <a:rPr sz="2000" spc="-5" dirty="0">
                <a:latin typeface="Times New Roman"/>
                <a:cs typeface="Times New Roman"/>
              </a:rPr>
              <a:t>in</a:t>
            </a:r>
            <a:r>
              <a:rPr sz="2000" dirty="0">
                <a:latin typeface="Times New Roman"/>
                <a:cs typeface="Times New Roman"/>
              </a:rPr>
              <a:t> </a:t>
            </a:r>
            <a:r>
              <a:rPr sz="2000" spc="-10" dirty="0">
                <a:latin typeface="Times New Roman"/>
                <a:cs typeface="Times New Roman"/>
              </a:rPr>
              <a:t>Eq.(11).</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8326373" y="6445541"/>
            <a:ext cx="281940" cy="196215"/>
          </a:xfrm>
          <a:prstGeom prst="rect">
            <a:avLst/>
          </a:prstGeom>
        </p:spPr>
        <p:txBody>
          <a:bodyPr vert="horz" wrap="square" lIns="0" tIns="0" rIns="0" bIns="0" rtlCol="0">
            <a:spAutoFit/>
          </a:bodyPr>
          <a:lstStyle/>
          <a:p>
            <a:pPr marL="12700">
              <a:lnSpc>
                <a:spcPts val="1430"/>
              </a:lnSpc>
            </a:pPr>
            <a:r>
              <a:rPr sz="1200" dirty="0">
                <a:solidFill>
                  <a:srgbClr val="888888"/>
                </a:solidFill>
                <a:latin typeface="Arial MT"/>
                <a:cs typeface="Arial MT"/>
              </a:rPr>
              <a:t>168</a:t>
            </a:r>
            <a:endParaRPr sz="1200">
              <a:latin typeface="Arial MT"/>
              <a:cs typeface="Arial MT"/>
            </a:endParaRPr>
          </a:p>
        </p:txBody>
      </p:sp>
      <p:sp>
        <p:nvSpPr>
          <p:cNvPr id="2" name="object 2"/>
          <p:cNvSpPr txBox="1"/>
          <p:nvPr/>
        </p:nvSpPr>
        <p:spPr>
          <a:xfrm>
            <a:off x="5037013" y="273507"/>
            <a:ext cx="1558925" cy="331470"/>
          </a:xfrm>
          <a:prstGeom prst="rect">
            <a:avLst/>
          </a:prstGeom>
        </p:spPr>
        <p:txBody>
          <a:bodyPr vert="horz" wrap="square" lIns="0" tIns="13335" rIns="0" bIns="0" rtlCol="0">
            <a:spAutoFit/>
          </a:bodyPr>
          <a:lstStyle/>
          <a:p>
            <a:pPr marL="12700">
              <a:lnSpc>
                <a:spcPct val="100000"/>
              </a:lnSpc>
              <a:spcBef>
                <a:spcPts val="105"/>
              </a:spcBef>
            </a:pPr>
            <a:r>
              <a:rPr sz="2000" spc="-5" dirty="0">
                <a:latin typeface="Times New Roman"/>
                <a:cs typeface="Times New Roman"/>
              </a:rPr>
              <a:t>in</a:t>
            </a:r>
            <a:r>
              <a:rPr sz="2000" spc="-30" dirty="0">
                <a:latin typeface="Times New Roman"/>
                <a:cs typeface="Times New Roman"/>
              </a:rPr>
              <a:t> </a:t>
            </a:r>
            <a:r>
              <a:rPr sz="2000" dirty="0">
                <a:latin typeface="Times New Roman"/>
                <a:cs typeface="Times New Roman"/>
              </a:rPr>
              <a:t>Eq.(8).</a:t>
            </a:r>
            <a:r>
              <a:rPr sz="2000" spc="-105" dirty="0">
                <a:latin typeface="Times New Roman"/>
                <a:cs typeface="Times New Roman"/>
              </a:rPr>
              <a:t> </a:t>
            </a:r>
            <a:r>
              <a:rPr sz="2000" dirty="0">
                <a:latin typeface="Times New Roman"/>
                <a:cs typeface="Times New Roman"/>
              </a:rPr>
              <a:t>Thus</a:t>
            </a:r>
            <a:endParaRPr sz="2000">
              <a:latin typeface="Times New Roman"/>
              <a:cs typeface="Times New Roman"/>
            </a:endParaRPr>
          </a:p>
        </p:txBody>
      </p:sp>
      <p:sp>
        <p:nvSpPr>
          <p:cNvPr id="3" name="object 3"/>
          <p:cNvSpPr txBox="1"/>
          <p:nvPr/>
        </p:nvSpPr>
        <p:spPr>
          <a:xfrm>
            <a:off x="129539" y="254969"/>
            <a:ext cx="4789170" cy="353695"/>
          </a:xfrm>
          <a:prstGeom prst="rect">
            <a:avLst/>
          </a:prstGeom>
        </p:spPr>
        <p:txBody>
          <a:bodyPr vert="horz" wrap="square" lIns="0" tIns="12700" rIns="0" bIns="0" rtlCol="0">
            <a:spAutoFit/>
          </a:bodyPr>
          <a:lstStyle/>
          <a:p>
            <a:pPr marL="38100">
              <a:lnSpc>
                <a:spcPct val="100000"/>
              </a:lnSpc>
              <a:spcBef>
                <a:spcPts val="100"/>
              </a:spcBef>
            </a:pPr>
            <a:r>
              <a:rPr sz="2000" dirty="0">
                <a:latin typeface="Times New Roman"/>
                <a:cs typeface="Times New Roman"/>
              </a:rPr>
              <a:t>and</a:t>
            </a:r>
            <a:r>
              <a:rPr sz="2000" spc="-20" dirty="0">
                <a:latin typeface="Times New Roman"/>
                <a:cs typeface="Times New Roman"/>
              </a:rPr>
              <a:t> </a:t>
            </a:r>
            <a:r>
              <a:rPr sz="2000" dirty="0">
                <a:latin typeface="Times New Roman"/>
                <a:cs typeface="Times New Roman"/>
              </a:rPr>
              <a:t>would</a:t>
            </a:r>
            <a:r>
              <a:rPr sz="2000" spc="-20" dirty="0">
                <a:latin typeface="Times New Roman"/>
                <a:cs typeface="Times New Roman"/>
              </a:rPr>
              <a:t> </a:t>
            </a:r>
            <a:r>
              <a:rPr sz="2000" dirty="0">
                <a:latin typeface="Times New Roman"/>
                <a:cs typeface="Times New Roman"/>
              </a:rPr>
              <a:t>be</a:t>
            </a:r>
            <a:r>
              <a:rPr sz="2000" spc="-10" dirty="0">
                <a:latin typeface="Times New Roman"/>
                <a:cs typeface="Times New Roman"/>
              </a:rPr>
              <a:t> </a:t>
            </a:r>
            <a:r>
              <a:rPr sz="2000" dirty="0">
                <a:latin typeface="Times New Roman"/>
                <a:cs typeface="Times New Roman"/>
              </a:rPr>
              <a:t>obtained</a:t>
            </a:r>
            <a:r>
              <a:rPr sz="2000" spc="-45" dirty="0">
                <a:latin typeface="Times New Roman"/>
                <a:cs typeface="Times New Roman"/>
              </a:rPr>
              <a:t> </a:t>
            </a:r>
            <a:r>
              <a:rPr sz="2000" dirty="0">
                <a:latin typeface="Times New Roman"/>
                <a:cs typeface="Times New Roman"/>
              </a:rPr>
              <a:t>by</a:t>
            </a:r>
            <a:r>
              <a:rPr sz="2000" spc="5" dirty="0">
                <a:latin typeface="Times New Roman"/>
                <a:cs typeface="Times New Roman"/>
              </a:rPr>
              <a:t> </a:t>
            </a:r>
            <a:r>
              <a:rPr sz="2000" spc="-5" dirty="0">
                <a:latin typeface="Times New Roman"/>
                <a:cs typeface="Times New Roman"/>
              </a:rPr>
              <a:t>substituting</a:t>
            </a:r>
            <a:r>
              <a:rPr sz="2000" spc="235" dirty="0">
                <a:latin typeface="Times New Roman"/>
                <a:cs typeface="Times New Roman"/>
              </a:rPr>
              <a:t> </a:t>
            </a:r>
            <a:r>
              <a:rPr sz="3225" spc="157" baseline="-3875" dirty="0">
                <a:latin typeface="Symbol"/>
                <a:cs typeface="Symbol"/>
              </a:rPr>
              <a:t></a:t>
            </a:r>
            <a:r>
              <a:rPr sz="3225" spc="-337" baseline="-3875" dirty="0">
                <a:latin typeface="Times New Roman"/>
                <a:cs typeface="Times New Roman"/>
              </a:rPr>
              <a:t> </a:t>
            </a:r>
            <a:r>
              <a:rPr sz="1725" i="1" spc="165" baseline="-31400" dirty="0">
                <a:latin typeface="Times New Roman"/>
                <a:cs typeface="Times New Roman"/>
              </a:rPr>
              <a:t>i</a:t>
            </a:r>
            <a:r>
              <a:rPr sz="3000" spc="165" baseline="-4166" dirty="0">
                <a:latin typeface="Symbol"/>
                <a:cs typeface="Symbol"/>
              </a:rPr>
              <a:t></a:t>
            </a:r>
            <a:r>
              <a:rPr sz="3000" spc="-120" baseline="-4166" dirty="0">
                <a:latin typeface="Times New Roman"/>
                <a:cs typeface="Times New Roman"/>
              </a:rPr>
              <a:t> </a:t>
            </a:r>
            <a:r>
              <a:rPr sz="3000" spc="209" baseline="-4166" dirty="0">
                <a:latin typeface="Times New Roman"/>
                <a:cs typeface="Times New Roman"/>
              </a:rPr>
              <a:t>90</a:t>
            </a:r>
            <a:endParaRPr sz="3000" baseline="-4166">
              <a:latin typeface="Times New Roman"/>
              <a:cs typeface="Times New Roman"/>
            </a:endParaRPr>
          </a:p>
        </p:txBody>
      </p:sp>
      <p:sp>
        <p:nvSpPr>
          <p:cNvPr id="4" name="object 4"/>
          <p:cNvSpPr txBox="1"/>
          <p:nvPr/>
        </p:nvSpPr>
        <p:spPr>
          <a:xfrm>
            <a:off x="5526309" y="696581"/>
            <a:ext cx="2299335" cy="367665"/>
          </a:xfrm>
          <a:prstGeom prst="rect">
            <a:avLst/>
          </a:prstGeom>
        </p:spPr>
        <p:txBody>
          <a:bodyPr vert="horz" wrap="square" lIns="0" tIns="12065" rIns="0" bIns="0" rtlCol="0">
            <a:spAutoFit/>
          </a:bodyPr>
          <a:lstStyle/>
          <a:p>
            <a:pPr marL="12700">
              <a:lnSpc>
                <a:spcPct val="100000"/>
              </a:lnSpc>
              <a:spcBef>
                <a:spcPts val="95"/>
              </a:spcBef>
            </a:pPr>
            <a:r>
              <a:rPr sz="2250" dirty="0">
                <a:latin typeface="Times New Roman"/>
                <a:cs typeface="Times New Roman"/>
              </a:rPr>
              <a:t>.........................(14)</a:t>
            </a:r>
            <a:endParaRPr sz="2250">
              <a:latin typeface="Times New Roman"/>
              <a:cs typeface="Times New Roman"/>
            </a:endParaRPr>
          </a:p>
        </p:txBody>
      </p:sp>
      <p:sp>
        <p:nvSpPr>
          <p:cNvPr id="5" name="object 5"/>
          <p:cNvSpPr txBox="1"/>
          <p:nvPr/>
        </p:nvSpPr>
        <p:spPr>
          <a:xfrm>
            <a:off x="3699142" y="605146"/>
            <a:ext cx="475615" cy="477520"/>
          </a:xfrm>
          <a:prstGeom prst="rect">
            <a:avLst/>
          </a:prstGeom>
        </p:spPr>
        <p:txBody>
          <a:bodyPr vert="horz" wrap="square" lIns="0" tIns="14605" rIns="0" bIns="0" rtlCol="0">
            <a:spAutoFit/>
          </a:bodyPr>
          <a:lstStyle/>
          <a:p>
            <a:pPr marL="12700">
              <a:lnSpc>
                <a:spcPct val="100000"/>
              </a:lnSpc>
              <a:spcBef>
                <a:spcPts val="115"/>
              </a:spcBef>
            </a:pPr>
            <a:r>
              <a:rPr sz="2250" spc="-80" dirty="0">
                <a:latin typeface="Times New Roman"/>
                <a:cs typeface="Times New Roman"/>
              </a:rPr>
              <a:t>tan</a:t>
            </a:r>
            <a:r>
              <a:rPr sz="2950" spc="-80" dirty="0">
                <a:latin typeface="Symbol"/>
                <a:cs typeface="Symbol"/>
              </a:rPr>
              <a:t></a:t>
            </a:r>
            <a:endParaRPr sz="2950">
              <a:latin typeface="Symbol"/>
              <a:cs typeface="Symbol"/>
            </a:endParaRPr>
          </a:p>
        </p:txBody>
      </p:sp>
      <p:sp>
        <p:nvSpPr>
          <p:cNvPr id="6" name="object 6"/>
          <p:cNvSpPr txBox="1">
            <a:spLocks noGrp="1"/>
          </p:cNvSpPr>
          <p:nvPr>
            <p:ph type="title"/>
          </p:nvPr>
        </p:nvSpPr>
        <p:spPr>
          <a:xfrm>
            <a:off x="2451297" y="592074"/>
            <a:ext cx="3131185" cy="493395"/>
          </a:xfrm>
          <a:prstGeom prst="rect">
            <a:avLst/>
          </a:prstGeom>
        </p:spPr>
        <p:txBody>
          <a:bodyPr vert="horz" wrap="square" lIns="0" tIns="14604" rIns="0" bIns="0" rtlCol="0">
            <a:spAutoFit/>
          </a:bodyPr>
          <a:lstStyle/>
          <a:p>
            <a:pPr marL="12700">
              <a:lnSpc>
                <a:spcPct val="100000"/>
              </a:lnSpc>
              <a:spcBef>
                <a:spcPts val="114"/>
              </a:spcBef>
              <a:tabLst>
                <a:tab pos="362585" algn="l"/>
                <a:tab pos="1174750" algn="l"/>
                <a:tab pos="1694814" algn="l"/>
              </a:tabLst>
            </a:pPr>
            <a:r>
              <a:rPr sz="2350" spc="-35" dirty="0">
                <a:latin typeface="Symbol"/>
                <a:cs typeface="Symbol"/>
              </a:rPr>
              <a:t></a:t>
            </a:r>
            <a:r>
              <a:rPr sz="2350" spc="-35" dirty="0"/>
              <a:t>	</a:t>
            </a:r>
            <a:r>
              <a:rPr sz="2250" spc="25" dirty="0">
                <a:latin typeface="Symbol"/>
                <a:cs typeface="Symbol"/>
              </a:rPr>
              <a:t></a:t>
            </a:r>
            <a:r>
              <a:rPr sz="2250" spc="-75" dirty="0"/>
              <a:t> </a:t>
            </a:r>
            <a:r>
              <a:rPr sz="2250" spc="-5" dirty="0"/>
              <a:t>c</a:t>
            </a:r>
            <a:r>
              <a:rPr sz="2250" spc="10" dirty="0"/>
              <a:t>o</a:t>
            </a:r>
            <a:r>
              <a:rPr sz="2250" spc="15" dirty="0"/>
              <a:t>s</a:t>
            </a:r>
            <a:r>
              <a:rPr sz="2250" dirty="0"/>
              <a:t>	</a:t>
            </a:r>
            <a:r>
              <a:rPr sz="3050" spc="-265" dirty="0">
                <a:latin typeface="Symbol"/>
                <a:cs typeface="Symbol"/>
              </a:rPr>
              <a:t></a:t>
            </a:r>
            <a:r>
              <a:rPr sz="3050" dirty="0"/>
              <a:t>	</a:t>
            </a:r>
            <a:r>
              <a:rPr sz="2350" spc="-30" dirty="0">
                <a:latin typeface="Symbol"/>
                <a:cs typeface="Symbol"/>
              </a:rPr>
              <a:t></a:t>
            </a:r>
            <a:r>
              <a:rPr sz="2350" spc="-40" dirty="0"/>
              <a:t> </a:t>
            </a:r>
            <a:r>
              <a:rPr sz="2250" spc="25" dirty="0">
                <a:latin typeface="Symbol"/>
                <a:cs typeface="Symbol"/>
              </a:rPr>
              <a:t></a:t>
            </a:r>
            <a:r>
              <a:rPr sz="2250" spc="-145" dirty="0"/>
              <a:t> </a:t>
            </a:r>
            <a:r>
              <a:rPr sz="2350" spc="-30" dirty="0">
                <a:latin typeface="Symbol"/>
                <a:cs typeface="Symbol"/>
              </a:rPr>
              <a:t></a:t>
            </a:r>
            <a:r>
              <a:rPr sz="2350" spc="-210" dirty="0"/>
              <a:t> </a:t>
            </a:r>
            <a:r>
              <a:rPr sz="2950" spc="-70" dirty="0">
                <a:latin typeface="Symbol"/>
                <a:cs typeface="Symbol"/>
              </a:rPr>
              <a:t></a:t>
            </a:r>
            <a:r>
              <a:rPr sz="2250" spc="-60" dirty="0"/>
              <a:t>t</a:t>
            </a:r>
            <a:r>
              <a:rPr sz="2250" spc="-5" dirty="0"/>
              <a:t>a</a:t>
            </a:r>
            <a:r>
              <a:rPr sz="2250" spc="20" dirty="0"/>
              <a:t>n</a:t>
            </a:r>
            <a:r>
              <a:rPr sz="2250" spc="-250" dirty="0"/>
              <a:t> </a:t>
            </a:r>
            <a:r>
              <a:rPr sz="2350" spc="-25" dirty="0">
                <a:latin typeface="Symbol"/>
                <a:cs typeface="Symbol"/>
              </a:rPr>
              <a:t></a:t>
            </a:r>
            <a:r>
              <a:rPr sz="2350" spc="-200" dirty="0"/>
              <a:t> </a:t>
            </a:r>
            <a:r>
              <a:rPr sz="3050" spc="-605" dirty="0">
                <a:latin typeface="Symbol"/>
                <a:cs typeface="Symbol"/>
              </a:rPr>
              <a:t></a:t>
            </a:r>
            <a:endParaRPr sz="3050">
              <a:latin typeface="Symbol"/>
              <a:cs typeface="Symbol"/>
            </a:endParaRPr>
          </a:p>
        </p:txBody>
      </p:sp>
      <p:sp>
        <p:nvSpPr>
          <p:cNvPr id="7" name="object 7"/>
          <p:cNvSpPr txBox="1"/>
          <p:nvPr/>
        </p:nvSpPr>
        <p:spPr>
          <a:xfrm>
            <a:off x="3425140" y="687640"/>
            <a:ext cx="202565" cy="225425"/>
          </a:xfrm>
          <a:prstGeom prst="rect">
            <a:avLst/>
          </a:prstGeom>
        </p:spPr>
        <p:txBody>
          <a:bodyPr vert="horz" wrap="square" lIns="0" tIns="13970" rIns="0" bIns="0" rtlCol="0">
            <a:spAutoFit/>
          </a:bodyPr>
          <a:lstStyle/>
          <a:p>
            <a:pPr marL="12700">
              <a:lnSpc>
                <a:spcPct val="100000"/>
              </a:lnSpc>
              <a:spcBef>
                <a:spcPts val="110"/>
              </a:spcBef>
            </a:pPr>
            <a:r>
              <a:rPr sz="1300" spc="5" dirty="0">
                <a:latin typeface="Symbol"/>
                <a:cs typeface="Symbol"/>
              </a:rPr>
              <a:t></a:t>
            </a:r>
            <a:r>
              <a:rPr sz="1300" spc="20" dirty="0">
                <a:latin typeface="Times New Roman"/>
                <a:cs typeface="Times New Roman"/>
              </a:rPr>
              <a:t>1</a:t>
            </a:r>
            <a:endParaRPr sz="1300">
              <a:latin typeface="Times New Roman"/>
              <a:cs typeface="Times New Roman"/>
            </a:endParaRPr>
          </a:p>
        </p:txBody>
      </p:sp>
      <p:sp>
        <p:nvSpPr>
          <p:cNvPr id="8" name="object 8"/>
          <p:cNvSpPr txBox="1"/>
          <p:nvPr/>
        </p:nvSpPr>
        <p:spPr>
          <a:xfrm>
            <a:off x="2652579" y="886180"/>
            <a:ext cx="73025" cy="225425"/>
          </a:xfrm>
          <a:prstGeom prst="rect">
            <a:avLst/>
          </a:prstGeom>
        </p:spPr>
        <p:txBody>
          <a:bodyPr vert="horz" wrap="square" lIns="0" tIns="13970" rIns="0" bIns="0" rtlCol="0">
            <a:spAutoFit/>
          </a:bodyPr>
          <a:lstStyle/>
          <a:p>
            <a:pPr marL="12700">
              <a:lnSpc>
                <a:spcPct val="100000"/>
              </a:lnSpc>
              <a:spcBef>
                <a:spcPts val="110"/>
              </a:spcBef>
            </a:pPr>
            <a:r>
              <a:rPr sz="1300" i="1" spc="10" dirty="0">
                <a:latin typeface="Times New Roman"/>
                <a:cs typeface="Times New Roman"/>
              </a:rPr>
              <a:t>i</a:t>
            </a:r>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326373" y="6445541"/>
            <a:ext cx="281940" cy="196215"/>
          </a:xfrm>
          <a:prstGeom prst="rect">
            <a:avLst/>
          </a:prstGeom>
        </p:spPr>
        <p:txBody>
          <a:bodyPr vert="horz" wrap="square" lIns="0" tIns="0" rIns="0" bIns="0" rtlCol="0">
            <a:spAutoFit/>
          </a:bodyPr>
          <a:lstStyle/>
          <a:p>
            <a:pPr marL="12700">
              <a:lnSpc>
                <a:spcPts val="1430"/>
              </a:lnSpc>
            </a:pPr>
            <a:r>
              <a:rPr sz="1200" dirty="0">
                <a:solidFill>
                  <a:srgbClr val="888888"/>
                </a:solidFill>
                <a:latin typeface="Arial MT"/>
                <a:cs typeface="Arial MT"/>
              </a:rPr>
              <a:t>169</a:t>
            </a:r>
            <a:endParaRPr sz="1200">
              <a:latin typeface="Arial MT"/>
              <a:cs typeface="Arial MT"/>
            </a:endParaRPr>
          </a:p>
        </p:txBody>
      </p:sp>
      <p:sp>
        <p:nvSpPr>
          <p:cNvPr id="6" name="object 6"/>
          <p:cNvSpPr txBox="1"/>
          <p:nvPr/>
        </p:nvSpPr>
        <p:spPr>
          <a:xfrm>
            <a:off x="154939" y="6550872"/>
            <a:ext cx="2247900" cy="307975"/>
          </a:xfrm>
          <a:prstGeom prst="rect">
            <a:avLst/>
          </a:prstGeom>
        </p:spPr>
        <p:txBody>
          <a:bodyPr vert="horz" wrap="square" lIns="0" tIns="0" rIns="0" bIns="0" rtlCol="0">
            <a:spAutoFit/>
          </a:bodyPr>
          <a:lstStyle/>
          <a:p>
            <a:pPr marL="12700">
              <a:lnSpc>
                <a:spcPts val="2290"/>
              </a:lnSpc>
            </a:pPr>
            <a:r>
              <a:rPr sz="2000" dirty="0">
                <a:solidFill>
                  <a:srgbClr val="FF0000"/>
                </a:solidFill>
                <a:latin typeface="Times New Roman"/>
                <a:cs typeface="Times New Roman"/>
              </a:rPr>
              <a:t>global</a:t>
            </a:r>
            <a:r>
              <a:rPr sz="2000" spc="-65" dirty="0">
                <a:solidFill>
                  <a:srgbClr val="FF0000"/>
                </a:solidFill>
                <a:latin typeface="Times New Roman"/>
                <a:cs typeface="Times New Roman"/>
              </a:rPr>
              <a:t> </a:t>
            </a:r>
            <a:r>
              <a:rPr sz="2000" dirty="0">
                <a:solidFill>
                  <a:srgbClr val="FF0000"/>
                </a:solidFill>
                <a:latin typeface="Times New Roman"/>
                <a:cs typeface="Times New Roman"/>
              </a:rPr>
              <a:t>solar</a:t>
            </a:r>
            <a:r>
              <a:rPr sz="2000" spc="-50" dirty="0">
                <a:solidFill>
                  <a:srgbClr val="FF0000"/>
                </a:solidFill>
                <a:latin typeface="Times New Roman"/>
                <a:cs typeface="Times New Roman"/>
              </a:rPr>
              <a:t> </a:t>
            </a:r>
            <a:r>
              <a:rPr sz="2000" dirty="0">
                <a:solidFill>
                  <a:srgbClr val="FF0000"/>
                </a:solidFill>
                <a:latin typeface="Times New Roman"/>
                <a:cs typeface="Times New Roman"/>
              </a:rPr>
              <a:t>radiation.</a:t>
            </a:r>
            <a:endParaRPr sz="2000">
              <a:latin typeface="Times New Roman"/>
              <a:cs typeface="Times New Roman"/>
            </a:endParaRPr>
          </a:p>
        </p:txBody>
      </p:sp>
      <p:sp>
        <p:nvSpPr>
          <p:cNvPr id="2" name="object 2"/>
          <p:cNvSpPr txBox="1"/>
          <p:nvPr/>
        </p:nvSpPr>
        <p:spPr>
          <a:xfrm>
            <a:off x="154939" y="0"/>
            <a:ext cx="8759825" cy="4598670"/>
          </a:xfrm>
          <a:prstGeom prst="rect">
            <a:avLst/>
          </a:prstGeom>
        </p:spPr>
        <p:txBody>
          <a:bodyPr vert="horz" wrap="square" lIns="0" tIns="165100" rIns="0" bIns="0" rtlCol="0">
            <a:spAutoFit/>
          </a:bodyPr>
          <a:lstStyle/>
          <a:p>
            <a:pPr marL="12700">
              <a:lnSpc>
                <a:spcPct val="100000"/>
              </a:lnSpc>
              <a:spcBef>
                <a:spcPts val="1300"/>
              </a:spcBef>
            </a:pPr>
            <a:r>
              <a:rPr sz="2000" b="1" dirty="0">
                <a:latin typeface="Times New Roman"/>
                <a:cs typeface="Times New Roman"/>
              </a:rPr>
              <a:t>Radiation</a:t>
            </a:r>
            <a:r>
              <a:rPr sz="2000" b="1" spc="-55" dirty="0">
                <a:latin typeface="Times New Roman"/>
                <a:cs typeface="Times New Roman"/>
              </a:rPr>
              <a:t> </a:t>
            </a:r>
            <a:r>
              <a:rPr sz="2000" b="1" dirty="0">
                <a:latin typeface="Times New Roman"/>
                <a:cs typeface="Times New Roman"/>
              </a:rPr>
              <a:t>Balance:-</a:t>
            </a:r>
            <a:endParaRPr sz="2000">
              <a:latin typeface="Times New Roman"/>
              <a:cs typeface="Times New Roman"/>
            </a:endParaRPr>
          </a:p>
          <a:p>
            <a:pPr marL="12700">
              <a:lnSpc>
                <a:spcPct val="100000"/>
              </a:lnSpc>
              <a:spcBef>
                <a:spcPts val="1200"/>
              </a:spcBef>
            </a:pPr>
            <a:r>
              <a:rPr sz="2000" dirty="0">
                <a:latin typeface="Times New Roman"/>
                <a:cs typeface="Times New Roman"/>
              </a:rPr>
              <a:t>The </a:t>
            </a:r>
            <a:r>
              <a:rPr sz="2000" spc="-5" dirty="0">
                <a:latin typeface="Times New Roman"/>
                <a:cs typeface="Times New Roman"/>
              </a:rPr>
              <a:t>solar</a:t>
            </a:r>
            <a:r>
              <a:rPr sz="2000" spc="-10" dirty="0">
                <a:latin typeface="Times New Roman"/>
                <a:cs typeface="Times New Roman"/>
              </a:rPr>
              <a:t> </a:t>
            </a:r>
            <a:r>
              <a:rPr sz="2000" spc="-5" dirty="0">
                <a:latin typeface="Times New Roman"/>
                <a:cs typeface="Times New Roman"/>
              </a:rPr>
              <a:t>radiation</a:t>
            </a:r>
            <a:r>
              <a:rPr sz="2000" spc="-25" dirty="0">
                <a:latin typeface="Times New Roman"/>
                <a:cs typeface="Times New Roman"/>
              </a:rPr>
              <a:t> </a:t>
            </a:r>
            <a:r>
              <a:rPr sz="2000" dirty="0">
                <a:latin typeface="Times New Roman"/>
                <a:cs typeface="Times New Roman"/>
              </a:rPr>
              <a:t>reaches</a:t>
            </a:r>
            <a:r>
              <a:rPr sz="2000" spc="-10" dirty="0">
                <a:latin typeface="Times New Roman"/>
                <a:cs typeface="Times New Roman"/>
              </a:rPr>
              <a:t> </a:t>
            </a:r>
            <a:r>
              <a:rPr sz="2000" dirty="0">
                <a:latin typeface="Times New Roman"/>
                <a:cs typeface="Times New Roman"/>
              </a:rPr>
              <a:t>on</a:t>
            </a:r>
            <a:r>
              <a:rPr sz="2000" spc="-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earth</a:t>
            </a:r>
            <a:r>
              <a:rPr sz="2000" spc="-15" dirty="0">
                <a:latin typeface="Times New Roman"/>
                <a:cs typeface="Times New Roman"/>
              </a:rPr>
              <a:t> </a:t>
            </a:r>
            <a:r>
              <a:rPr sz="2000" dirty="0">
                <a:latin typeface="Times New Roman"/>
                <a:cs typeface="Times New Roman"/>
              </a:rPr>
              <a:t>surface</a:t>
            </a:r>
            <a:r>
              <a:rPr sz="2000" spc="-30" dirty="0">
                <a:latin typeface="Times New Roman"/>
                <a:cs typeface="Times New Roman"/>
              </a:rPr>
              <a:t> </a:t>
            </a:r>
            <a:r>
              <a:rPr sz="2000" dirty="0">
                <a:latin typeface="Times New Roman"/>
                <a:cs typeface="Times New Roman"/>
              </a:rPr>
              <a:t>depends</a:t>
            </a:r>
            <a:r>
              <a:rPr sz="2000" spc="-45" dirty="0">
                <a:latin typeface="Times New Roman"/>
                <a:cs typeface="Times New Roman"/>
              </a:rPr>
              <a:t> </a:t>
            </a:r>
            <a:r>
              <a:rPr sz="2000" spc="5" dirty="0">
                <a:latin typeface="Times New Roman"/>
                <a:cs typeface="Times New Roman"/>
              </a:rPr>
              <a:t>upon</a:t>
            </a:r>
            <a:r>
              <a:rPr sz="2000" spc="-25" dirty="0">
                <a:latin typeface="Times New Roman"/>
                <a:cs typeface="Times New Roman"/>
              </a:rPr>
              <a:t> </a:t>
            </a:r>
            <a:r>
              <a:rPr sz="2000" dirty="0">
                <a:latin typeface="Times New Roman"/>
                <a:cs typeface="Times New Roman"/>
              </a:rPr>
              <a:t>the following</a:t>
            </a:r>
            <a:r>
              <a:rPr sz="2000" spc="-30" dirty="0">
                <a:latin typeface="Times New Roman"/>
                <a:cs typeface="Times New Roman"/>
              </a:rPr>
              <a:t> </a:t>
            </a:r>
            <a:r>
              <a:rPr sz="2000" dirty="0">
                <a:latin typeface="Times New Roman"/>
                <a:cs typeface="Times New Roman"/>
              </a:rPr>
              <a:t>factors:</a:t>
            </a:r>
            <a:endParaRPr sz="2000">
              <a:latin typeface="Times New Roman"/>
              <a:cs typeface="Times New Roman"/>
            </a:endParaRPr>
          </a:p>
          <a:p>
            <a:pPr marL="469900" indent="-457200" algn="just">
              <a:lnSpc>
                <a:spcPct val="100000"/>
              </a:lnSpc>
              <a:spcBef>
                <a:spcPts val="1200"/>
              </a:spcBef>
              <a:buAutoNum type="arabicParenBoth"/>
              <a:tabLst>
                <a:tab pos="469900" algn="l"/>
              </a:tabLst>
            </a:pPr>
            <a:r>
              <a:rPr sz="2000" spc="-5" dirty="0">
                <a:latin typeface="Times New Roman"/>
                <a:cs typeface="Times New Roman"/>
              </a:rPr>
              <a:t>Reflection</a:t>
            </a:r>
            <a:r>
              <a:rPr sz="2000" spc="-2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extra</a:t>
            </a:r>
            <a:r>
              <a:rPr sz="2000" spc="-10" dirty="0">
                <a:latin typeface="Times New Roman"/>
                <a:cs typeface="Times New Roman"/>
              </a:rPr>
              <a:t> </a:t>
            </a:r>
            <a:r>
              <a:rPr sz="2000" dirty="0">
                <a:latin typeface="Times New Roman"/>
                <a:cs typeface="Times New Roman"/>
              </a:rPr>
              <a:t>terrestrial</a:t>
            </a:r>
            <a:r>
              <a:rPr sz="2000" spc="-65" dirty="0">
                <a:latin typeface="Times New Roman"/>
                <a:cs typeface="Times New Roman"/>
              </a:rPr>
              <a:t> </a:t>
            </a:r>
            <a:r>
              <a:rPr sz="2000" spc="-5" dirty="0">
                <a:latin typeface="Times New Roman"/>
                <a:cs typeface="Times New Roman"/>
              </a:rPr>
              <a:t>atmosphere </a:t>
            </a:r>
            <a:r>
              <a:rPr sz="2000" dirty="0">
                <a:latin typeface="Times New Roman"/>
                <a:cs typeface="Times New Roman"/>
              </a:rPr>
              <a:t>and on</a:t>
            </a:r>
            <a:r>
              <a:rPr sz="2000" spc="-5" dirty="0">
                <a:latin typeface="Times New Roman"/>
                <a:cs typeface="Times New Roman"/>
              </a:rPr>
              <a:t> </a:t>
            </a:r>
            <a:r>
              <a:rPr sz="2000" dirty="0">
                <a:latin typeface="Times New Roman"/>
                <a:cs typeface="Times New Roman"/>
              </a:rPr>
              <a:t>the </a:t>
            </a:r>
            <a:r>
              <a:rPr sz="2000" spc="-15" dirty="0">
                <a:latin typeface="Times New Roman"/>
                <a:cs typeface="Times New Roman"/>
              </a:rPr>
              <a:t>earth’s</a:t>
            </a:r>
            <a:r>
              <a:rPr sz="2000" spc="-25" dirty="0">
                <a:latin typeface="Times New Roman"/>
                <a:cs typeface="Times New Roman"/>
              </a:rPr>
              <a:t> </a:t>
            </a:r>
            <a:r>
              <a:rPr sz="2000" dirty="0">
                <a:latin typeface="Times New Roman"/>
                <a:cs typeface="Times New Roman"/>
              </a:rPr>
              <a:t>surface</a:t>
            </a:r>
            <a:endParaRPr sz="2000">
              <a:latin typeface="Times New Roman"/>
              <a:cs typeface="Times New Roman"/>
            </a:endParaRPr>
          </a:p>
          <a:p>
            <a:pPr marL="469900" indent="-457200" algn="just">
              <a:lnSpc>
                <a:spcPct val="100000"/>
              </a:lnSpc>
              <a:spcBef>
                <a:spcPts val="1200"/>
              </a:spcBef>
              <a:buAutoNum type="arabicParenBoth"/>
              <a:tabLst>
                <a:tab pos="469900" algn="l"/>
              </a:tabLst>
            </a:pPr>
            <a:r>
              <a:rPr sz="2000" spc="-5" dirty="0">
                <a:latin typeface="Times New Roman"/>
                <a:cs typeface="Times New Roman"/>
              </a:rPr>
              <a:t>Scattering</a:t>
            </a:r>
            <a:r>
              <a:rPr sz="2000" spc="-20" dirty="0">
                <a:latin typeface="Times New Roman"/>
                <a:cs typeface="Times New Roman"/>
              </a:rPr>
              <a:t> </a:t>
            </a:r>
            <a:r>
              <a:rPr sz="2000" dirty="0">
                <a:latin typeface="Times New Roman"/>
                <a:cs typeface="Times New Roman"/>
              </a:rPr>
              <a:t>on</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15" dirty="0">
                <a:latin typeface="Times New Roman"/>
                <a:cs typeface="Times New Roman"/>
              </a:rPr>
              <a:t>earth’s</a:t>
            </a:r>
            <a:r>
              <a:rPr sz="2000" spc="-40" dirty="0">
                <a:latin typeface="Times New Roman"/>
                <a:cs typeface="Times New Roman"/>
              </a:rPr>
              <a:t> </a:t>
            </a:r>
            <a:r>
              <a:rPr sz="2000" spc="-5" dirty="0">
                <a:latin typeface="Times New Roman"/>
                <a:cs typeface="Times New Roman"/>
              </a:rPr>
              <a:t>atmosphere.</a:t>
            </a:r>
            <a:endParaRPr sz="2000">
              <a:latin typeface="Times New Roman"/>
              <a:cs typeface="Times New Roman"/>
            </a:endParaRPr>
          </a:p>
          <a:p>
            <a:pPr marL="469900" indent="-457200" algn="just">
              <a:lnSpc>
                <a:spcPct val="100000"/>
              </a:lnSpc>
              <a:spcBef>
                <a:spcPts val="1200"/>
              </a:spcBef>
              <a:buAutoNum type="arabicParenBoth"/>
              <a:tabLst>
                <a:tab pos="469900" algn="l"/>
              </a:tabLst>
            </a:pPr>
            <a:r>
              <a:rPr sz="2000" dirty="0">
                <a:latin typeface="Times New Roman"/>
                <a:cs typeface="Times New Roman"/>
              </a:rPr>
              <a:t>Absorption</a:t>
            </a:r>
            <a:r>
              <a:rPr sz="2000" spc="-50" dirty="0">
                <a:latin typeface="Times New Roman"/>
                <a:cs typeface="Times New Roman"/>
              </a:rPr>
              <a:t> </a:t>
            </a:r>
            <a:r>
              <a:rPr sz="2000" spc="-5" dirty="0">
                <a:latin typeface="Times New Roman"/>
                <a:cs typeface="Times New Roman"/>
              </a:rPr>
              <a:t>in</a:t>
            </a:r>
            <a:r>
              <a:rPr sz="2000" spc="-30"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atmosphere.</a:t>
            </a:r>
            <a:endParaRPr sz="2000">
              <a:latin typeface="Times New Roman"/>
              <a:cs typeface="Times New Roman"/>
            </a:endParaRPr>
          </a:p>
          <a:p>
            <a:pPr marL="12700" marR="5080" indent="914400" algn="just">
              <a:lnSpc>
                <a:spcPct val="150000"/>
              </a:lnSpc>
              <a:spcBef>
                <a:spcPts val="5"/>
              </a:spcBef>
            </a:pPr>
            <a:r>
              <a:rPr sz="2000" dirty="0">
                <a:latin typeface="Times New Roman"/>
                <a:cs typeface="Times New Roman"/>
              </a:rPr>
              <a:t>The</a:t>
            </a:r>
            <a:r>
              <a:rPr sz="2000" spc="330" dirty="0">
                <a:latin typeface="Times New Roman"/>
                <a:cs typeface="Times New Roman"/>
              </a:rPr>
              <a:t> </a:t>
            </a:r>
            <a:r>
              <a:rPr sz="2000" spc="-5" dirty="0">
                <a:latin typeface="Times New Roman"/>
                <a:cs typeface="Times New Roman"/>
              </a:rPr>
              <a:t>reflection</a:t>
            </a:r>
            <a:r>
              <a:rPr sz="2000" spc="320" dirty="0">
                <a:latin typeface="Times New Roman"/>
                <a:cs typeface="Times New Roman"/>
              </a:rPr>
              <a:t> </a:t>
            </a:r>
            <a:r>
              <a:rPr sz="2000" dirty="0">
                <a:latin typeface="Times New Roman"/>
                <a:cs typeface="Times New Roman"/>
              </a:rPr>
              <a:t>from</a:t>
            </a:r>
            <a:r>
              <a:rPr sz="2000" spc="315" dirty="0">
                <a:latin typeface="Times New Roman"/>
                <a:cs typeface="Times New Roman"/>
              </a:rPr>
              <a:t> </a:t>
            </a:r>
            <a:r>
              <a:rPr sz="2000" dirty="0">
                <a:latin typeface="Times New Roman"/>
                <a:cs typeface="Times New Roman"/>
              </a:rPr>
              <a:t>the</a:t>
            </a:r>
            <a:r>
              <a:rPr sz="2000" spc="325" dirty="0">
                <a:latin typeface="Times New Roman"/>
                <a:cs typeface="Times New Roman"/>
              </a:rPr>
              <a:t> </a:t>
            </a:r>
            <a:r>
              <a:rPr sz="2000" spc="-10" dirty="0">
                <a:latin typeface="Times New Roman"/>
                <a:cs typeface="Times New Roman"/>
              </a:rPr>
              <a:t>earth</a:t>
            </a:r>
            <a:r>
              <a:rPr sz="2000" spc="335" dirty="0">
                <a:latin typeface="Times New Roman"/>
                <a:cs typeface="Times New Roman"/>
              </a:rPr>
              <a:t> </a:t>
            </a:r>
            <a:r>
              <a:rPr sz="2000" spc="-5" dirty="0">
                <a:latin typeface="Times New Roman"/>
                <a:cs typeface="Times New Roman"/>
              </a:rPr>
              <a:t>or</a:t>
            </a:r>
            <a:r>
              <a:rPr sz="2000" spc="335" dirty="0">
                <a:latin typeface="Times New Roman"/>
                <a:cs typeface="Times New Roman"/>
              </a:rPr>
              <a:t> </a:t>
            </a:r>
            <a:r>
              <a:rPr sz="2000" spc="-5" dirty="0">
                <a:latin typeface="Times New Roman"/>
                <a:cs typeface="Times New Roman"/>
              </a:rPr>
              <a:t>atmosphere</a:t>
            </a:r>
            <a:r>
              <a:rPr sz="2000" spc="340" dirty="0">
                <a:latin typeface="Times New Roman"/>
                <a:cs typeface="Times New Roman"/>
              </a:rPr>
              <a:t> </a:t>
            </a:r>
            <a:r>
              <a:rPr sz="2000" spc="-5" dirty="0">
                <a:latin typeface="Times New Roman"/>
                <a:cs typeface="Times New Roman"/>
              </a:rPr>
              <a:t>averages</a:t>
            </a:r>
            <a:r>
              <a:rPr sz="2000" spc="330" dirty="0">
                <a:latin typeface="Times New Roman"/>
                <a:cs typeface="Times New Roman"/>
              </a:rPr>
              <a:t> </a:t>
            </a:r>
            <a:r>
              <a:rPr sz="2000" spc="-5" dirty="0">
                <a:latin typeface="Times New Roman"/>
                <a:cs typeface="Times New Roman"/>
              </a:rPr>
              <a:t>approximately</a:t>
            </a:r>
            <a:r>
              <a:rPr sz="2000" spc="330" dirty="0">
                <a:latin typeface="Times New Roman"/>
                <a:cs typeface="Times New Roman"/>
              </a:rPr>
              <a:t> </a:t>
            </a:r>
            <a:r>
              <a:rPr sz="2000" dirty="0">
                <a:latin typeface="Times New Roman"/>
                <a:cs typeface="Times New Roman"/>
              </a:rPr>
              <a:t>28% </a:t>
            </a:r>
            <a:r>
              <a:rPr sz="2000" spc="-490" dirty="0">
                <a:latin typeface="Times New Roman"/>
                <a:cs typeface="Times New Roman"/>
              </a:rPr>
              <a:t> </a:t>
            </a:r>
            <a:r>
              <a:rPr sz="2000" dirty="0">
                <a:latin typeface="Times New Roman"/>
                <a:cs typeface="Times New Roman"/>
              </a:rPr>
              <a:t>and </a:t>
            </a:r>
            <a:r>
              <a:rPr sz="2000" spc="-5" dirty="0">
                <a:latin typeface="Times New Roman"/>
                <a:cs typeface="Times New Roman"/>
              </a:rPr>
              <a:t>this part </a:t>
            </a:r>
            <a:r>
              <a:rPr sz="2000" dirty="0">
                <a:latin typeface="Times New Roman"/>
                <a:cs typeface="Times New Roman"/>
              </a:rPr>
              <a:t>goes </a:t>
            </a:r>
            <a:r>
              <a:rPr sz="2000" spc="-5" dirty="0">
                <a:latin typeface="Times New Roman"/>
                <a:cs typeface="Times New Roman"/>
              </a:rPr>
              <a:t>to space </a:t>
            </a:r>
            <a:r>
              <a:rPr sz="2000" spc="-10" dirty="0">
                <a:latin typeface="Times New Roman"/>
                <a:cs typeface="Times New Roman"/>
              </a:rPr>
              <a:t>in </a:t>
            </a:r>
            <a:r>
              <a:rPr sz="2000" dirty="0">
                <a:latin typeface="Times New Roman"/>
                <a:cs typeface="Times New Roman"/>
              </a:rPr>
              <a:t>the form </a:t>
            </a:r>
            <a:r>
              <a:rPr sz="2000" spc="-5" dirty="0">
                <a:latin typeface="Times New Roman"/>
                <a:cs typeface="Times New Roman"/>
              </a:rPr>
              <a:t>of short-wave radiation which is </a:t>
            </a:r>
            <a:r>
              <a:rPr sz="2000" dirty="0">
                <a:latin typeface="Times New Roman"/>
                <a:cs typeface="Times New Roman"/>
              </a:rPr>
              <a:t>not </a:t>
            </a:r>
            <a:r>
              <a:rPr sz="2000" spc="-5" dirty="0">
                <a:latin typeface="Times New Roman"/>
                <a:cs typeface="Times New Roman"/>
              </a:rPr>
              <a:t>available </a:t>
            </a:r>
            <a:r>
              <a:rPr sz="2000" dirty="0">
                <a:latin typeface="Times New Roman"/>
                <a:cs typeface="Times New Roman"/>
              </a:rPr>
              <a:t> for</a:t>
            </a:r>
            <a:r>
              <a:rPr sz="2000" spc="315" dirty="0">
                <a:latin typeface="Times New Roman"/>
                <a:cs typeface="Times New Roman"/>
              </a:rPr>
              <a:t> </a:t>
            </a:r>
            <a:r>
              <a:rPr sz="2000" dirty="0">
                <a:latin typeface="Times New Roman"/>
                <a:cs typeface="Times New Roman"/>
              </a:rPr>
              <a:t>use.</a:t>
            </a:r>
            <a:r>
              <a:rPr sz="2000" spc="330" dirty="0">
                <a:latin typeface="Times New Roman"/>
                <a:cs typeface="Times New Roman"/>
              </a:rPr>
              <a:t> </a:t>
            </a:r>
            <a:r>
              <a:rPr sz="2000" spc="-5" dirty="0">
                <a:latin typeface="Times New Roman"/>
                <a:cs typeface="Times New Roman"/>
              </a:rPr>
              <a:t>The</a:t>
            </a:r>
            <a:r>
              <a:rPr sz="2000" spc="335" dirty="0">
                <a:latin typeface="Times New Roman"/>
                <a:cs typeface="Times New Roman"/>
              </a:rPr>
              <a:t> </a:t>
            </a:r>
            <a:r>
              <a:rPr sz="2000" spc="-5" dirty="0">
                <a:latin typeface="Times New Roman"/>
                <a:cs typeface="Times New Roman"/>
              </a:rPr>
              <a:t>remaining</a:t>
            </a:r>
            <a:r>
              <a:rPr sz="2000" spc="325" dirty="0">
                <a:latin typeface="Times New Roman"/>
                <a:cs typeface="Times New Roman"/>
              </a:rPr>
              <a:t> </a:t>
            </a:r>
            <a:r>
              <a:rPr sz="2000" dirty="0">
                <a:latin typeface="Times New Roman"/>
                <a:cs typeface="Times New Roman"/>
              </a:rPr>
              <a:t>part</a:t>
            </a:r>
            <a:r>
              <a:rPr sz="2000" spc="330" dirty="0">
                <a:latin typeface="Times New Roman"/>
                <a:cs typeface="Times New Roman"/>
              </a:rPr>
              <a:t> </a:t>
            </a:r>
            <a:r>
              <a:rPr sz="2000" spc="-5" dirty="0">
                <a:latin typeface="Times New Roman"/>
                <a:cs typeface="Times New Roman"/>
              </a:rPr>
              <a:t>comes</a:t>
            </a:r>
            <a:r>
              <a:rPr sz="2000" spc="335" dirty="0">
                <a:latin typeface="Times New Roman"/>
                <a:cs typeface="Times New Roman"/>
              </a:rPr>
              <a:t> </a:t>
            </a:r>
            <a:r>
              <a:rPr sz="2000" spc="-10" dirty="0">
                <a:latin typeface="Times New Roman"/>
                <a:cs typeface="Times New Roman"/>
              </a:rPr>
              <a:t>to</a:t>
            </a:r>
            <a:r>
              <a:rPr sz="2000" spc="350" dirty="0">
                <a:latin typeface="Times New Roman"/>
                <a:cs typeface="Times New Roman"/>
              </a:rPr>
              <a:t> </a:t>
            </a:r>
            <a:r>
              <a:rPr sz="2000" spc="-5" dirty="0">
                <a:latin typeface="Times New Roman"/>
                <a:cs typeface="Times New Roman"/>
              </a:rPr>
              <a:t>earth</a:t>
            </a:r>
            <a:r>
              <a:rPr sz="2000" spc="330" dirty="0">
                <a:latin typeface="Times New Roman"/>
                <a:cs typeface="Times New Roman"/>
              </a:rPr>
              <a:t> </a:t>
            </a:r>
            <a:r>
              <a:rPr sz="2000" spc="-5" dirty="0">
                <a:latin typeface="Times New Roman"/>
                <a:cs typeface="Times New Roman"/>
              </a:rPr>
              <a:t>in</a:t>
            </a:r>
            <a:r>
              <a:rPr sz="2000" spc="340" dirty="0">
                <a:latin typeface="Times New Roman"/>
                <a:cs typeface="Times New Roman"/>
              </a:rPr>
              <a:t> </a:t>
            </a:r>
            <a:r>
              <a:rPr sz="2000" spc="-5" dirty="0">
                <a:latin typeface="Times New Roman"/>
                <a:cs typeface="Times New Roman"/>
              </a:rPr>
              <a:t>the</a:t>
            </a:r>
            <a:r>
              <a:rPr sz="2000" spc="330" dirty="0">
                <a:latin typeface="Times New Roman"/>
                <a:cs typeface="Times New Roman"/>
              </a:rPr>
              <a:t> </a:t>
            </a:r>
            <a:r>
              <a:rPr sz="2000" spc="-5" dirty="0">
                <a:latin typeface="Times New Roman"/>
                <a:cs typeface="Times New Roman"/>
              </a:rPr>
              <a:t>form</a:t>
            </a:r>
            <a:r>
              <a:rPr sz="2000" spc="315" dirty="0">
                <a:latin typeface="Times New Roman"/>
                <a:cs typeface="Times New Roman"/>
              </a:rPr>
              <a:t> </a:t>
            </a:r>
            <a:r>
              <a:rPr sz="2000" dirty="0">
                <a:latin typeface="Times New Roman"/>
                <a:cs typeface="Times New Roman"/>
              </a:rPr>
              <a:t>of</a:t>
            </a:r>
            <a:r>
              <a:rPr sz="2000" spc="335" dirty="0">
                <a:latin typeface="Times New Roman"/>
                <a:cs typeface="Times New Roman"/>
              </a:rPr>
              <a:t> </a:t>
            </a:r>
            <a:r>
              <a:rPr sz="2000" spc="-5" dirty="0">
                <a:latin typeface="Times New Roman"/>
                <a:cs typeface="Times New Roman"/>
              </a:rPr>
              <a:t>celestial</a:t>
            </a:r>
            <a:r>
              <a:rPr sz="2000" spc="310" dirty="0">
                <a:latin typeface="Times New Roman"/>
                <a:cs typeface="Times New Roman"/>
              </a:rPr>
              <a:t> </a:t>
            </a:r>
            <a:r>
              <a:rPr sz="2000" spc="-5" dirty="0">
                <a:latin typeface="Times New Roman"/>
                <a:cs typeface="Times New Roman"/>
              </a:rPr>
              <a:t>radiation</a:t>
            </a:r>
            <a:r>
              <a:rPr sz="2000" spc="350" dirty="0">
                <a:latin typeface="Times New Roman"/>
                <a:cs typeface="Times New Roman"/>
              </a:rPr>
              <a:t> </a:t>
            </a:r>
            <a:r>
              <a:rPr sz="2000" spc="-10" dirty="0">
                <a:latin typeface="Times New Roman"/>
                <a:cs typeface="Times New Roman"/>
              </a:rPr>
              <a:t>with </a:t>
            </a:r>
            <a:r>
              <a:rPr sz="2000" spc="-490" dirty="0">
                <a:latin typeface="Times New Roman"/>
                <a:cs typeface="Times New Roman"/>
              </a:rPr>
              <a:t> </a:t>
            </a:r>
            <a:r>
              <a:rPr sz="2000" spc="-5" dirty="0">
                <a:latin typeface="Times New Roman"/>
                <a:cs typeface="Times New Roman"/>
              </a:rPr>
              <a:t>some amount lost </a:t>
            </a:r>
            <a:r>
              <a:rPr sz="2000" spc="5" dirty="0">
                <a:latin typeface="Times New Roman"/>
                <a:cs typeface="Times New Roman"/>
              </a:rPr>
              <a:t>due </a:t>
            </a:r>
            <a:r>
              <a:rPr sz="2000" spc="-10" dirty="0">
                <a:latin typeface="Times New Roman"/>
                <a:cs typeface="Times New Roman"/>
              </a:rPr>
              <a:t>to </a:t>
            </a:r>
            <a:r>
              <a:rPr sz="2000" spc="-5" dirty="0">
                <a:latin typeface="Times New Roman"/>
                <a:cs typeface="Times New Roman"/>
              </a:rPr>
              <a:t>multiple scattering as shown </a:t>
            </a:r>
            <a:r>
              <a:rPr sz="2000" spc="-10" dirty="0">
                <a:latin typeface="Times New Roman"/>
                <a:cs typeface="Times New Roman"/>
              </a:rPr>
              <a:t>in </a:t>
            </a:r>
            <a:r>
              <a:rPr sz="2000" spc="-5" dirty="0">
                <a:latin typeface="Times New Roman"/>
                <a:cs typeface="Times New Roman"/>
              </a:rPr>
              <a:t>the diagram. The incident </a:t>
            </a:r>
            <a:r>
              <a:rPr sz="2000" dirty="0">
                <a:latin typeface="Times New Roman"/>
                <a:cs typeface="Times New Roman"/>
              </a:rPr>
              <a:t> </a:t>
            </a:r>
            <a:r>
              <a:rPr sz="2000" spc="-5" dirty="0">
                <a:latin typeface="Times New Roman"/>
                <a:cs typeface="Times New Roman"/>
              </a:rPr>
              <a:t>radiation</a:t>
            </a:r>
            <a:r>
              <a:rPr sz="2000" spc="-30" dirty="0">
                <a:latin typeface="Times New Roman"/>
                <a:cs typeface="Times New Roman"/>
              </a:rPr>
              <a:t> </a:t>
            </a:r>
            <a:r>
              <a:rPr sz="2000" dirty="0">
                <a:latin typeface="Times New Roman"/>
                <a:cs typeface="Times New Roman"/>
              </a:rPr>
              <a:t>on</a:t>
            </a:r>
            <a:r>
              <a:rPr sz="2000" spc="-5"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spc="-15" dirty="0">
                <a:latin typeface="Times New Roman"/>
                <a:cs typeface="Times New Roman"/>
              </a:rPr>
              <a:t>earth’s</a:t>
            </a:r>
            <a:r>
              <a:rPr sz="2000" spc="-35" dirty="0">
                <a:latin typeface="Times New Roman"/>
                <a:cs typeface="Times New Roman"/>
              </a:rPr>
              <a:t> </a:t>
            </a:r>
            <a:r>
              <a:rPr sz="2000" dirty="0">
                <a:latin typeface="Times New Roman"/>
                <a:cs typeface="Times New Roman"/>
              </a:rPr>
              <a:t>surface</a:t>
            </a:r>
            <a:r>
              <a:rPr sz="2000" spc="-30" dirty="0">
                <a:latin typeface="Times New Roman"/>
                <a:cs typeface="Times New Roman"/>
              </a:rPr>
              <a:t> </a:t>
            </a:r>
            <a:r>
              <a:rPr sz="2000" dirty="0">
                <a:latin typeface="Times New Roman"/>
                <a:cs typeface="Times New Roman"/>
              </a:rPr>
              <a:t>consists</a:t>
            </a:r>
            <a:r>
              <a:rPr sz="2000" spc="-30"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following</a:t>
            </a:r>
            <a:r>
              <a:rPr sz="2000" spc="-35" dirty="0">
                <a:latin typeface="Times New Roman"/>
                <a:cs typeface="Times New Roman"/>
              </a:rPr>
              <a:t> </a:t>
            </a:r>
            <a:r>
              <a:rPr sz="2000" dirty="0">
                <a:latin typeface="Times New Roman"/>
                <a:cs typeface="Times New Roman"/>
              </a:rPr>
              <a:t>components:</a:t>
            </a:r>
            <a:endParaRPr sz="2000">
              <a:latin typeface="Times New Roman"/>
              <a:cs typeface="Times New Roman"/>
            </a:endParaRPr>
          </a:p>
        </p:txBody>
      </p:sp>
      <p:sp>
        <p:nvSpPr>
          <p:cNvPr id="3" name="object 3"/>
          <p:cNvSpPr txBox="1"/>
          <p:nvPr/>
        </p:nvSpPr>
        <p:spPr>
          <a:xfrm>
            <a:off x="409448" y="5609031"/>
            <a:ext cx="33655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(ii)</a:t>
            </a:r>
            <a:endParaRPr sz="2000">
              <a:latin typeface="Times New Roman"/>
              <a:cs typeface="Times New Roman"/>
            </a:endParaRPr>
          </a:p>
        </p:txBody>
      </p:sp>
      <p:sp>
        <p:nvSpPr>
          <p:cNvPr id="4" name="object 4"/>
          <p:cNvSpPr txBox="1"/>
          <p:nvPr/>
        </p:nvSpPr>
        <p:spPr>
          <a:xfrm>
            <a:off x="409448" y="4542129"/>
            <a:ext cx="8505825" cy="1855470"/>
          </a:xfrm>
          <a:prstGeom prst="rect">
            <a:avLst/>
          </a:prstGeom>
        </p:spPr>
        <p:txBody>
          <a:bodyPr vert="horz" wrap="square" lIns="0" tIns="12700" rIns="0" bIns="0" rtlCol="0">
            <a:spAutoFit/>
          </a:bodyPr>
          <a:lstStyle/>
          <a:p>
            <a:pPr marL="584200" marR="220979" indent="-572135">
              <a:lnSpc>
                <a:spcPct val="150100"/>
              </a:lnSpc>
              <a:spcBef>
                <a:spcPts val="100"/>
              </a:spcBef>
              <a:tabLst>
                <a:tab pos="567055" algn="l"/>
              </a:tabLst>
            </a:pPr>
            <a:r>
              <a:rPr sz="2000" spc="-5" dirty="0">
                <a:latin typeface="Times New Roman"/>
                <a:cs typeface="Times New Roman"/>
              </a:rPr>
              <a:t>(i)	</a:t>
            </a:r>
            <a:r>
              <a:rPr sz="2000" dirty="0">
                <a:latin typeface="Times New Roman"/>
                <a:cs typeface="Times New Roman"/>
              </a:rPr>
              <a:t>Direct</a:t>
            </a:r>
            <a:r>
              <a:rPr sz="2000" spc="-10" dirty="0">
                <a:latin typeface="Times New Roman"/>
                <a:cs typeface="Times New Roman"/>
              </a:rPr>
              <a:t> </a:t>
            </a:r>
            <a:r>
              <a:rPr sz="2000" spc="-5" dirty="0">
                <a:latin typeface="Times New Roman"/>
                <a:cs typeface="Times New Roman"/>
              </a:rPr>
              <a:t>radiation:-</a:t>
            </a:r>
            <a:r>
              <a:rPr sz="2000" spc="-35" dirty="0">
                <a:latin typeface="Times New Roman"/>
                <a:cs typeface="Times New Roman"/>
              </a:rPr>
              <a:t> </a:t>
            </a:r>
            <a:r>
              <a:rPr sz="2000" spc="-5" dirty="0">
                <a:latin typeface="Times New Roman"/>
                <a:cs typeface="Times New Roman"/>
              </a:rPr>
              <a:t>Some</a:t>
            </a:r>
            <a:r>
              <a:rPr sz="2000" spc="10" dirty="0">
                <a:latin typeface="Times New Roman"/>
                <a:cs typeface="Times New Roman"/>
              </a:rPr>
              <a:t> </a:t>
            </a:r>
            <a:r>
              <a:rPr sz="2000" dirty="0">
                <a:latin typeface="Times New Roman"/>
                <a:cs typeface="Times New Roman"/>
              </a:rPr>
              <a:t>part</a:t>
            </a:r>
            <a:r>
              <a:rPr sz="2000" spc="-2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radiation</a:t>
            </a:r>
            <a:r>
              <a:rPr sz="2000" spc="-20" dirty="0">
                <a:latin typeface="Times New Roman"/>
                <a:cs typeface="Times New Roman"/>
              </a:rPr>
              <a:t> </a:t>
            </a:r>
            <a:r>
              <a:rPr sz="2000" dirty="0">
                <a:latin typeface="Times New Roman"/>
                <a:cs typeface="Times New Roman"/>
              </a:rPr>
              <a:t>after</a:t>
            </a:r>
            <a:r>
              <a:rPr sz="2000" spc="-15" dirty="0">
                <a:latin typeface="Times New Roman"/>
                <a:cs typeface="Times New Roman"/>
              </a:rPr>
              <a:t> </a:t>
            </a:r>
            <a:r>
              <a:rPr sz="2000" dirty="0">
                <a:latin typeface="Times New Roman"/>
                <a:cs typeface="Times New Roman"/>
              </a:rPr>
              <a:t>reaching</a:t>
            </a:r>
            <a:r>
              <a:rPr sz="2000" spc="-30" dirty="0">
                <a:latin typeface="Times New Roman"/>
                <a:cs typeface="Times New Roman"/>
              </a:rPr>
              <a:t> </a:t>
            </a:r>
            <a:r>
              <a:rPr sz="2000" dirty="0">
                <a:latin typeface="Times New Roman"/>
                <a:cs typeface="Times New Roman"/>
              </a:rPr>
              <a:t>the earth</a:t>
            </a:r>
            <a:r>
              <a:rPr sz="2000" spc="-15" dirty="0">
                <a:latin typeface="Times New Roman"/>
                <a:cs typeface="Times New Roman"/>
              </a:rPr>
              <a:t> </a:t>
            </a:r>
            <a:r>
              <a:rPr sz="2000" dirty="0">
                <a:latin typeface="Times New Roman"/>
                <a:cs typeface="Times New Roman"/>
              </a:rPr>
              <a:t>directly </a:t>
            </a:r>
            <a:r>
              <a:rPr sz="2000" spc="-484" dirty="0">
                <a:latin typeface="Times New Roman"/>
                <a:cs typeface="Times New Roman"/>
              </a:rPr>
              <a:t> </a:t>
            </a:r>
            <a:r>
              <a:rPr sz="2000" dirty="0">
                <a:latin typeface="Times New Roman"/>
                <a:cs typeface="Times New Roman"/>
              </a:rPr>
              <a:t>gets</a:t>
            </a:r>
            <a:r>
              <a:rPr sz="2000" spc="-30" dirty="0">
                <a:latin typeface="Times New Roman"/>
                <a:cs typeface="Times New Roman"/>
              </a:rPr>
              <a:t> </a:t>
            </a:r>
            <a:r>
              <a:rPr sz="2000" dirty="0">
                <a:latin typeface="Times New Roman"/>
                <a:cs typeface="Times New Roman"/>
              </a:rPr>
              <a:t>absorbed</a:t>
            </a:r>
            <a:r>
              <a:rPr sz="2000" spc="-3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scattered.</a:t>
            </a:r>
            <a:endParaRPr sz="2000">
              <a:latin typeface="Times New Roman"/>
              <a:cs typeface="Times New Roman"/>
            </a:endParaRPr>
          </a:p>
          <a:p>
            <a:pPr marL="584200" marR="5080" indent="-10795">
              <a:lnSpc>
                <a:spcPct val="150000"/>
              </a:lnSpc>
            </a:pPr>
            <a:r>
              <a:rPr sz="2000" spc="-5" dirty="0">
                <a:latin typeface="Times New Roman"/>
                <a:cs typeface="Times New Roman"/>
              </a:rPr>
              <a:t>Diffused celestial </a:t>
            </a:r>
            <a:r>
              <a:rPr sz="2000" dirty="0">
                <a:latin typeface="Times New Roman"/>
                <a:cs typeface="Times New Roman"/>
              </a:rPr>
              <a:t>radiation: - This </a:t>
            </a:r>
            <a:r>
              <a:rPr sz="2000" spc="-5" dirty="0">
                <a:latin typeface="Times New Roman"/>
                <a:cs typeface="Times New Roman"/>
              </a:rPr>
              <a:t>radiation </a:t>
            </a:r>
            <a:r>
              <a:rPr sz="2000" dirty="0">
                <a:latin typeface="Times New Roman"/>
                <a:cs typeface="Times New Roman"/>
              </a:rPr>
              <a:t>reaches the earth after </a:t>
            </a:r>
            <a:r>
              <a:rPr sz="2000" spc="-5" dirty="0">
                <a:latin typeface="Times New Roman"/>
                <a:cs typeface="Times New Roman"/>
              </a:rPr>
              <a:t>multiple </a:t>
            </a:r>
            <a:r>
              <a:rPr sz="2000" dirty="0">
                <a:latin typeface="Times New Roman"/>
                <a:cs typeface="Times New Roman"/>
              </a:rPr>
              <a:t> </a:t>
            </a:r>
            <a:r>
              <a:rPr sz="2000" spc="-5" dirty="0">
                <a:latin typeface="Times New Roman"/>
                <a:cs typeface="Times New Roman"/>
              </a:rPr>
              <a:t>scattering</a:t>
            </a:r>
            <a:r>
              <a:rPr sz="2000" spc="5" dirty="0">
                <a:latin typeface="Times New Roman"/>
                <a:cs typeface="Times New Roman"/>
              </a:rPr>
              <a:t> </a:t>
            </a:r>
            <a:r>
              <a:rPr sz="2000" dirty="0">
                <a:latin typeface="Times New Roman"/>
                <a:cs typeface="Times New Roman"/>
              </a:rPr>
              <a:t>by</a:t>
            </a:r>
            <a:r>
              <a:rPr sz="2000" spc="20" dirty="0">
                <a:latin typeface="Times New Roman"/>
                <a:cs typeface="Times New Roman"/>
              </a:rPr>
              <a:t> </a:t>
            </a:r>
            <a:r>
              <a:rPr sz="2000" spc="-20" dirty="0">
                <a:latin typeface="Times New Roman"/>
                <a:cs typeface="Times New Roman"/>
              </a:rPr>
              <a:t>earth’s</a:t>
            </a:r>
            <a:r>
              <a:rPr sz="2000" spc="10" dirty="0">
                <a:latin typeface="Times New Roman"/>
                <a:cs typeface="Times New Roman"/>
              </a:rPr>
              <a:t> </a:t>
            </a:r>
            <a:r>
              <a:rPr sz="2000" spc="-5" dirty="0">
                <a:latin typeface="Times New Roman"/>
                <a:cs typeface="Times New Roman"/>
              </a:rPr>
              <a:t>atmosphere.</a:t>
            </a:r>
            <a:r>
              <a:rPr sz="2000" dirty="0">
                <a:latin typeface="Times New Roman"/>
                <a:cs typeface="Times New Roman"/>
              </a:rPr>
              <a:t> </a:t>
            </a:r>
            <a:r>
              <a:rPr sz="2000" spc="-5" dirty="0">
                <a:solidFill>
                  <a:srgbClr val="FF0000"/>
                </a:solidFill>
                <a:latin typeface="Times New Roman"/>
                <a:cs typeface="Times New Roman"/>
              </a:rPr>
              <a:t>Summation</a:t>
            </a:r>
            <a:r>
              <a:rPr sz="2000" spc="20" dirty="0">
                <a:solidFill>
                  <a:srgbClr val="FF0000"/>
                </a:solidFill>
                <a:latin typeface="Times New Roman"/>
                <a:cs typeface="Times New Roman"/>
              </a:rPr>
              <a:t> </a:t>
            </a:r>
            <a:r>
              <a:rPr sz="2000" spc="-5" dirty="0">
                <a:solidFill>
                  <a:srgbClr val="FF0000"/>
                </a:solidFill>
                <a:latin typeface="Times New Roman"/>
                <a:cs typeface="Times New Roman"/>
              </a:rPr>
              <a:t>of</a:t>
            </a:r>
            <a:r>
              <a:rPr sz="2000" spc="15" dirty="0">
                <a:solidFill>
                  <a:srgbClr val="FF0000"/>
                </a:solidFill>
                <a:latin typeface="Times New Roman"/>
                <a:cs typeface="Times New Roman"/>
              </a:rPr>
              <a:t> </a:t>
            </a:r>
            <a:r>
              <a:rPr sz="2000" spc="-10" dirty="0">
                <a:solidFill>
                  <a:srgbClr val="FF0000"/>
                </a:solidFill>
                <a:latin typeface="Times New Roman"/>
                <a:cs typeface="Times New Roman"/>
              </a:rPr>
              <a:t>both</a:t>
            </a:r>
            <a:r>
              <a:rPr sz="2000" spc="15" dirty="0">
                <a:solidFill>
                  <a:srgbClr val="FF0000"/>
                </a:solidFill>
                <a:latin typeface="Times New Roman"/>
                <a:cs typeface="Times New Roman"/>
              </a:rPr>
              <a:t> </a:t>
            </a:r>
            <a:r>
              <a:rPr sz="2000" spc="-5" dirty="0">
                <a:solidFill>
                  <a:srgbClr val="FF0000"/>
                </a:solidFill>
                <a:latin typeface="Times New Roman"/>
                <a:cs typeface="Times New Roman"/>
              </a:rPr>
              <a:t>these</a:t>
            </a:r>
            <a:r>
              <a:rPr sz="2000" spc="10" dirty="0">
                <a:solidFill>
                  <a:srgbClr val="FF0000"/>
                </a:solidFill>
                <a:latin typeface="Times New Roman"/>
                <a:cs typeface="Times New Roman"/>
              </a:rPr>
              <a:t> </a:t>
            </a:r>
            <a:r>
              <a:rPr sz="2000" spc="-5" dirty="0">
                <a:solidFill>
                  <a:srgbClr val="FF0000"/>
                </a:solidFill>
                <a:latin typeface="Times New Roman"/>
                <a:cs typeface="Times New Roman"/>
              </a:rPr>
              <a:t>components</a:t>
            </a:r>
            <a:r>
              <a:rPr sz="2000" spc="-15" dirty="0">
                <a:solidFill>
                  <a:srgbClr val="FF0000"/>
                </a:solidFill>
                <a:latin typeface="Times New Roman"/>
                <a:cs typeface="Times New Roman"/>
              </a:rPr>
              <a:t> </a:t>
            </a:r>
            <a:r>
              <a:rPr sz="2000" spc="-5" dirty="0">
                <a:solidFill>
                  <a:srgbClr val="FF0000"/>
                </a:solidFill>
                <a:latin typeface="Times New Roman"/>
                <a:cs typeface="Times New Roman"/>
              </a:rPr>
              <a:t>yields</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36394" y="23875"/>
            <a:ext cx="1581150" cy="636270"/>
          </a:xfrm>
          <a:prstGeom prst="rect">
            <a:avLst/>
          </a:prstGeom>
        </p:spPr>
        <p:txBody>
          <a:bodyPr vert="horz" wrap="square" lIns="0" tIns="12700" rIns="0" bIns="0" rtlCol="0">
            <a:spAutoFit/>
          </a:bodyPr>
          <a:lstStyle/>
          <a:p>
            <a:pPr marL="12700">
              <a:lnSpc>
                <a:spcPct val="100000"/>
              </a:lnSpc>
              <a:spcBef>
                <a:spcPts val="100"/>
              </a:spcBef>
            </a:pPr>
            <a:r>
              <a:rPr sz="2000" spc="-30" dirty="0">
                <a:latin typeface="Times New Roman"/>
                <a:cs typeface="Times New Roman"/>
              </a:rPr>
              <a:t>Total</a:t>
            </a:r>
            <a:r>
              <a:rPr sz="2000" spc="-85" dirty="0">
                <a:latin typeface="Times New Roman"/>
                <a:cs typeface="Times New Roman"/>
              </a:rPr>
              <a:t> </a:t>
            </a:r>
            <a:r>
              <a:rPr sz="2000" dirty="0">
                <a:latin typeface="Times New Roman"/>
                <a:cs typeface="Times New Roman"/>
              </a:rPr>
              <a:t>terrestrial</a:t>
            </a:r>
            <a:endParaRPr sz="2000">
              <a:latin typeface="Times New Roman"/>
              <a:cs typeface="Times New Roman"/>
            </a:endParaRPr>
          </a:p>
          <a:p>
            <a:pPr marL="139065">
              <a:lnSpc>
                <a:spcPct val="100000"/>
              </a:lnSpc>
              <a:spcBef>
                <a:spcPts val="5"/>
              </a:spcBef>
            </a:pPr>
            <a:r>
              <a:rPr sz="2000" dirty="0">
                <a:solidFill>
                  <a:srgbClr val="FF0000"/>
                </a:solidFill>
                <a:latin typeface="Times New Roman"/>
                <a:cs typeface="Times New Roman"/>
              </a:rPr>
              <a:t>(100)</a:t>
            </a:r>
            <a:endParaRPr sz="2000">
              <a:latin typeface="Times New Roman"/>
              <a:cs typeface="Times New Roman"/>
            </a:endParaRPr>
          </a:p>
        </p:txBody>
      </p:sp>
      <p:grpSp>
        <p:nvGrpSpPr>
          <p:cNvPr id="3" name="object 3"/>
          <p:cNvGrpSpPr/>
          <p:nvPr/>
        </p:nvGrpSpPr>
        <p:grpSpPr>
          <a:xfrm>
            <a:off x="223837" y="0"/>
            <a:ext cx="8696325" cy="6867525"/>
            <a:chOff x="223837" y="0"/>
            <a:chExt cx="8696325" cy="6867525"/>
          </a:xfrm>
        </p:grpSpPr>
        <p:sp>
          <p:nvSpPr>
            <p:cNvPr id="4" name="object 4"/>
            <p:cNvSpPr/>
            <p:nvPr/>
          </p:nvSpPr>
          <p:spPr>
            <a:xfrm>
              <a:off x="228600" y="685800"/>
              <a:ext cx="8686800" cy="4267200"/>
            </a:xfrm>
            <a:custGeom>
              <a:avLst/>
              <a:gdLst/>
              <a:ahLst/>
              <a:cxnLst/>
              <a:rect l="l" t="t" r="r" b="b"/>
              <a:pathLst>
                <a:path w="8686800" h="4267200">
                  <a:moveTo>
                    <a:pt x="0" y="0"/>
                  </a:moveTo>
                  <a:lnTo>
                    <a:pt x="8610600" y="1650"/>
                  </a:lnTo>
                </a:path>
                <a:path w="8686800" h="4267200">
                  <a:moveTo>
                    <a:pt x="0" y="1828800"/>
                  </a:moveTo>
                  <a:lnTo>
                    <a:pt x="8610600" y="1830451"/>
                  </a:lnTo>
                </a:path>
                <a:path w="8686800" h="4267200">
                  <a:moveTo>
                    <a:pt x="0" y="4265676"/>
                  </a:moveTo>
                  <a:lnTo>
                    <a:pt x="8686800" y="4267200"/>
                  </a:lnTo>
                </a:path>
              </a:pathLst>
            </a:custGeom>
            <a:ln w="9144">
              <a:solidFill>
                <a:srgbClr val="497DBA"/>
              </a:solidFill>
            </a:ln>
          </p:spPr>
          <p:txBody>
            <a:bodyPr wrap="square" lIns="0" tIns="0" rIns="0" bIns="0" rtlCol="0"/>
            <a:lstStyle/>
            <a:p>
              <a:endParaRPr/>
            </a:p>
          </p:txBody>
        </p:sp>
        <p:sp>
          <p:nvSpPr>
            <p:cNvPr id="5" name="object 5"/>
            <p:cNvSpPr/>
            <p:nvPr/>
          </p:nvSpPr>
          <p:spPr>
            <a:xfrm>
              <a:off x="1065275" y="1524"/>
              <a:ext cx="3175" cy="6858000"/>
            </a:xfrm>
            <a:custGeom>
              <a:avLst/>
              <a:gdLst/>
              <a:ahLst/>
              <a:cxnLst/>
              <a:rect l="l" t="t" r="r" b="b"/>
              <a:pathLst>
                <a:path w="3175" h="6858000">
                  <a:moveTo>
                    <a:pt x="3175" y="0"/>
                  </a:moveTo>
                  <a:lnTo>
                    <a:pt x="0" y="6857998"/>
                  </a:lnTo>
                </a:path>
              </a:pathLst>
            </a:custGeom>
            <a:ln w="9144">
              <a:solidFill>
                <a:srgbClr val="497DBA"/>
              </a:solidFill>
            </a:ln>
          </p:spPr>
          <p:txBody>
            <a:bodyPr wrap="square" lIns="0" tIns="0" rIns="0" bIns="0" rtlCol="0"/>
            <a:lstStyle/>
            <a:p>
              <a:endParaRPr/>
            </a:p>
          </p:txBody>
        </p:sp>
        <p:sp>
          <p:nvSpPr>
            <p:cNvPr id="6" name="object 6"/>
            <p:cNvSpPr/>
            <p:nvPr/>
          </p:nvSpPr>
          <p:spPr>
            <a:xfrm>
              <a:off x="2743961" y="457961"/>
              <a:ext cx="533400" cy="5029200"/>
            </a:xfrm>
            <a:custGeom>
              <a:avLst/>
              <a:gdLst/>
              <a:ahLst/>
              <a:cxnLst/>
              <a:rect l="l" t="t" r="r" b="b"/>
              <a:pathLst>
                <a:path w="533400" h="5029200">
                  <a:moveTo>
                    <a:pt x="400050" y="0"/>
                  </a:moveTo>
                  <a:lnTo>
                    <a:pt x="133350" y="0"/>
                  </a:lnTo>
                  <a:lnTo>
                    <a:pt x="133350" y="4762500"/>
                  </a:lnTo>
                  <a:lnTo>
                    <a:pt x="0" y="4762500"/>
                  </a:lnTo>
                  <a:lnTo>
                    <a:pt x="266700" y="5029200"/>
                  </a:lnTo>
                  <a:lnTo>
                    <a:pt x="533400" y="4762500"/>
                  </a:lnTo>
                  <a:lnTo>
                    <a:pt x="400050" y="4762500"/>
                  </a:lnTo>
                  <a:lnTo>
                    <a:pt x="400050" y="0"/>
                  </a:lnTo>
                  <a:close/>
                </a:path>
              </a:pathLst>
            </a:custGeom>
            <a:solidFill>
              <a:srgbClr val="4F81BC"/>
            </a:solidFill>
          </p:spPr>
          <p:txBody>
            <a:bodyPr wrap="square" lIns="0" tIns="0" rIns="0" bIns="0" rtlCol="0"/>
            <a:lstStyle/>
            <a:p>
              <a:endParaRPr/>
            </a:p>
          </p:txBody>
        </p:sp>
        <p:sp>
          <p:nvSpPr>
            <p:cNvPr id="7" name="object 7"/>
            <p:cNvSpPr/>
            <p:nvPr/>
          </p:nvSpPr>
          <p:spPr>
            <a:xfrm>
              <a:off x="2743961" y="457961"/>
              <a:ext cx="533400" cy="5029200"/>
            </a:xfrm>
            <a:custGeom>
              <a:avLst/>
              <a:gdLst/>
              <a:ahLst/>
              <a:cxnLst/>
              <a:rect l="l" t="t" r="r" b="b"/>
              <a:pathLst>
                <a:path w="533400" h="5029200">
                  <a:moveTo>
                    <a:pt x="0" y="4762500"/>
                  </a:moveTo>
                  <a:lnTo>
                    <a:pt x="133350" y="4762500"/>
                  </a:lnTo>
                  <a:lnTo>
                    <a:pt x="133350" y="0"/>
                  </a:lnTo>
                  <a:lnTo>
                    <a:pt x="400050" y="0"/>
                  </a:lnTo>
                  <a:lnTo>
                    <a:pt x="400050" y="4762500"/>
                  </a:lnTo>
                  <a:lnTo>
                    <a:pt x="533400" y="4762500"/>
                  </a:lnTo>
                  <a:lnTo>
                    <a:pt x="266700" y="5029200"/>
                  </a:lnTo>
                  <a:lnTo>
                    <a:pt x="0" y="4762500"/>
                  </a:lnTo>
                  <a:close/>
                </a:path>
              </a:pathLst>
            </a:custGeom>
            <a:ln w="25908">
              <a:solidFill>
                <a:srgbClr val="385D89"/>
              </a:solidFill>
            </a:ln>
          </p:spPr>
          <p:txBody>
            <a:bodyPr wrap="square" lIns="0" tIns="0" rIns="0" bIns="0" rtlCol="0"/>
            <a:lstStyle/>
            <a:p>
              <a:endParaRPr/>
            </a:p>
          </p:txBody>
        </p:sp>
      </p:grpSp>
      <p:sp>
        <p:nvSpPr>
          <p:cNvPr id="8" name="object 8"/>
          <p:cNvSpPr txBox="1"/>
          <p:nvPr/>
        </p:nvSpPr>
        <p:spPr>
          <a:xfrm>
            <a:off x="154939" y="909955"/>
            <a:ext cx="718820" cy="1245870"/>
          </a:xfrm>
          <a:prstGeom prst="rect">
            <a:avLst/>
          </a:prstGeom>
        </p:spPr>
        <p:txBody>
          <a:bodyPr vert="horz" wrap="square" lIns="0" tIns="13335" rIns="0" bIns="0" rtlCol="0">
            <a:spAutoFit/>
          </a:bodyPr>
          <a:lstStyle/>
          <a:p>
            <a:pPr marL="12700" marR="5080" algn="just">
              <a:lnSpc>
                <a:spcPct val="100000"/>
              </a:lnSpc>
              <a:spcBef>
                <a:spcPts val="105"/>
              </a:spcBef>
            </a:pPr>
            <a:r>
              <a:rPr sz="2000" dirty="0">
                <a:latin typeface="Times New Roman"/>
                <a:cs typeface="Times New Roman"/>
              </a:rPr>
              <a:t>Strato-  sphere </a:t>
            </a:r>
            <a:r>
              <a:rPr sz="2000" spc="-490" dirty="0">
                <a:latin typeface="Times New Roman"/>
                <a:cs typeface="Times New Roman"/>
              </a:rPr>
              <a:t> </a:t>
            </a:r>
            <a:r>
              <a:rPr sz="2000" dirty="0">
                <a:latin typeface="Times New Roman"/>
                <a:cs typeface="Times New Roman"/>
              </a:rPr>
              <a:t>(1</a:t>
            </a:r>
            <a:r>
              <a:rPr sz="2000" spc="5" dirty="0">
                <a:latin typeface="Times New Roman"/>
                <a:cs typeface="Times New Roman"/>
              </a:rPr>
              <a:t>7</a:t>
            </a:r>
            <a:r>
              <a:rPr sz="2000" dirty="0">
                <a:latin typeface="Times New Roman"/>
                <a:cs typeface="Times New Roman"/>
              </a:rPr>
              <a:t>-</a:t>
            </a:r>
            <a:r>
              <a:rPr sz="2000" spc="-10" dirty="0">
                <a:latin typeface="Times New Roman"/>
                <a:cs typeface="Times New Roman"/>
              </a:rPr>
              <a:t>70</a:t>
            </a:r>
            <a:endParaRPr sz="2000">
              <a:latin typeface="Times New Roman"/>
              <a:cs typeface="Times New Roman"/>
            </a:endParaRPr>
          </a:p>
          <a:p>
            <a:pPr marL="12700">
              <a:lnSpc>
                <a:spcPct val="100000"/>
              </a:lnSpc>
            </a:pPr>
            <a:r>
              <a:rPr sz="2000" spc="-5" dirty="0">
                <a:latin typeface="Times New Roman"/>
                <a:cs typeface="Times New Roman"/>
              </a:rPr>
              <a:t>km)</a:t>
            </a:r>
            <a:endParaRPr sz="2000">
              <a:latin typeface="Times New Roman"/>
              <a:cs typeface="Times New Roman"/>
            </a:endParaRPr>
          </a:p>
        </p:txBody>
      </p:sp>
      <p:sp>
        <p:nvSpPr>
          <p:cNvPr id="9" name="object 9"/>
          <p:cNvSpPr txBox="1"/>
          <p:nvPr/>
        </p:nvSpPr>
        <p:spPr>
          <a:xfrm>
            <a:off x="154939" y="2897886"/>
            <a:ext cx="726440" cy="1245870"/>
          </a:xfrm>
          <a:prstGeom prst="rect">
            <a:avLst/>
          </a:prstGeom>
        </p:spPr>
        <p:txBody>
          <a:bodyPr vert="horz" wrap="square" lIns="0" tIns="13335" rIns="0" bIns="0" rtlCol="0">
            <a:spAutoFit/>
          </a:bodyPr>
          <a:lstStyle/>
          <a:p>
            <a:pPr marL="12700" marR="5080" algn="just">
              <a:lnSpc>
                <a:spcPct val="100000"/>
              </a:lnSpc>
              <a:spcBef>
                <a:spcPts val="105"/>
              </a:spcBef>
            </a:pPr>
            <a:r>
              <a:rPr sz="2000" spc="-75" dirty="0">
                <a:latin typeface="Times New Roman"/>
                <a:cs typeface="Times New Roman"/>
              </a:rPr>
              <a:t>T</a:t>
            </a:r>
            <a:r>
              <a:rPr sz="2000" dirty="0">
                <a:latin typeface="Times New Roman"/>
                <a:cs typeface="Times New Roman"/>
              </a:rPr>
              <a:t>r</a:t>
            </a:r>
            <a:r>
              <a:rPr sz="2000" spc="5" dirty="0">
                <a:latin typeface="Times New Roman"/>
                <a:cs typeface="Times New Roman"/>
              </a:rPr>
              <a:t>o</a:t>
            </a:r>
            <a:r>
              <a:rPr sz="2000" dirty="0">
                <a:latin typeface="Times New Roman"/>
                <a:cs typeface="Times New Roman"/>
              </a:rPr>
              <a:t>p</a:t>
            </a:r>
            <a:r>
              <a:rPr sz="2000" spc="10" dirty="0">
                <a:latin typeface="Times New Roman"/>
                <a:cs typeface="Times New Roman"/>
              </a:rPr>
              <a:t>o</a:t>
            </a:r>
            <a:r>
              <a:rPr sz="2000" dirty="0">
                <a:latin typeface="Times New Roman"/>
                <a:cs typeface="Times New Roman"/>
              </a:rPr>
              <a:t>-  sphere </a:t>
            </a:r>
            <a:r>
              <a:rPr sz="2000" spc="-490" dirty="0">
                <a:latin typeface="Times New Roman"/>
                <a:cs typeface="Times New Roman"/>
              </a:rPr>
              <a:t> </a:t>
            </a:r>
            <a:r>
              <a:rPr sz="2000" dirty="0">
                <a:latin typeface="Times New Roman"/>
                <a:cs typeface="Times New Roman"/>
              </a:rPr>
              <a:t>(</a:t>
            </a:r>
            <a:r>
              <a:rPr sz="2000" spc="-35" dirty="0">
                <a:latin typeface="Times New Roman"/>
                <a:cs typeface="Times New Roman"/>
              </a:rPr>
              <a:t> </a:t>
            </a:r>
            <a:r>
              <a:rPr sz="2000" dirty="0">
                <a:latin typeface="Times New Roman"/>
                <a:cs typeface="Times New Roman"/>
              </a:rPr>
              <a:t>0-17</a:t>
            </a:r>
            <a:endParaRPr sz="2000">
              <a:latin typeface="Times New Roman"/>
              <a:cs typeface="Times New Roman"/>
            </a:endParaRPr>
          </a:p>
          <a:p>
            <a:pPr marL="12700">
              <a:lnSpc>
                <a:spcPct val="100000"/>
              </a:lnSpc>
            </a:pPr>
            <a:r>
              <a:rPr sz="2000" spc="-5" dirty="0">
                <a:latin typeface="Times New Roman"/>
                <a:cs typeface="Times New Roman"/>
              </a:rPr>
              <a:t>Km)</a:t>
            </a:r>
            <a:endParaRPr sz="2000">
              <a:latin typeface="Times New Roman"/>
              <a:cs typeface="Times New Roman"/>
            </a:endParaRPr>
          </a:p>
        </p:txBody>
      </p:sp>
      <p:sp>
        <p:nvSpPr>
          <p:cNvPr id="10" name="object 10"/>
          <p:cNvSpPr txBox="1"/>
          <p:nvPr/>
        </p:nvSpPr>
        <p:spPr>
          <a:xfrm>
            <a:off x="154939" y="5053660"/>
            <a:ext cx="762635" cy="1245870"/>
          </a:xfrm>
          <a:prstGeom prst="rect">
            <a:avLst/>
          </a:prstGeom>
        </p:spPr>
        <p:txBody>
          <a:bodyPr vert="horz" wrap="square" lIns="0" tIns="13335" rIns="0" bIns="0" rtlCol="0">
            <a:spAutoFit/>
          </a:bodyPr>
          <a:lstStyle/>
          <a:p>
            <a:pPr marL="12700" marR="5080" algn="just">
              <a:lnSpc>
                <a:spcPct val="100000"/>
              </a:lnSpc>
              <a:spcBef>
                <a:spcPts val="105"/>
              </a:spcBef>
            </a:pPr>
            <a:r>
              <a:rPr sz="2000" dirty="0">
                <a:latin typeface="Times New Roman"/>
                <a:cs typeface="Times New Roman"/>
              </a:rPr>
              <a:t>Hydr</a:t>
            </a:r>
            <a:r>
              <a:rPr sz="2000" spc="5" dirty="0">
                <a:latin typeface="Times New Roman"/>
                <a:cs typeface="Times New Roman"/>
              </a:rPr>
              <a:t>o</a:t>
            </a:r>
            <a:r>
              <a:rPr sz="2000" dirty="0">
                <a:latin typeface="Times New Roman"/>
                <a:cs typeface="Times New Roman"/>
              </a:rPr>
              <a:t>-  Lithio- </a:t>
            </a:r>
            <a:r>
              <a:rPr sz="2000" spc="-490" dirty="0">
                <a:latin typeface="Times New Roman"/>
                <a:cs typeface="Times New Roman"/>
              </a:rPr>
              <a:t> </a:t>
            </a:r>
            <a:r>
              <a:rPr sz="2000" dirty="0">
                <a:latin typeface="Times New Roman"/>
                <a:cs typeface="Times New Roman"/>
              </a:rPr>
              <a:t>sphere </a:t>
            </a:r>
            <a:r>
              <a:rPr sz="2000" spc="-490" dirty="0">
                <a:latin typeface="Times New Roman"/>
                <a:cs typeface="Times New Roman"/>
              </a:rPr>
              <a:t> </a:t>
            </a:r>
            <a:r>
              <a:rPr sz="2000" dirty="0">
                <a:latin typeface="Times New Roman"/>
                <a:cs typeface="Times New Roman"/>
              </a:rPr>
              <a:t>(0</a:t>
            </a:r>
            <a:r>
              <a:rPr sz="2000" spc="-65" dirty="0">
                <a:latin typeface="Times New Roman"/>
                <a:cs typeface="Times New Roman"/>
              </a:rPr>
              <a:t> </a:t>
            </a:r>
            <a:r>
              <a:rPr sz="2000" spc="-5" dirty="0">
                <a:latin typeface="Times New Roman"/>
                <a:cs typeface="Times New Roman"/>
              </a:rPr>
              <a:t>km)</a:t>
            </a:r>
            <a:endParaRPr sz="2000">
              <a:latin typeface="Times New Roman"/>
              <a:cs typeface="Times New Roman"/>
            </a:endParaRPr>
          </a:p>
        </p:txBody>
      </p:sp>
      <p:sp>
        <p:nvSpPr>
          <p:cNvPr id="11" name="object 11"/>
          <p:cNvSpPr txBox="1"/>
          <p:nvPr/>
        </p:nvSpPr>
        <p:spPr>
          <a:xfrm>
            <a:off x="1222044" y="912698"/>
            <a:ext cx="1171575" cy="941069"/>
          </a:xfrm>
          <a:prstGeom prst="rect">
            <a:avLst/>
          </a:prstGeom>
        </p:spPr>
        <p:txBody>
          <a:bodyPr vert="horz" wrap="square" lIns="0" tIns="13335" rIns="0" bIns="0" rtlCol="0">
            <a:spAutoFit/>
          </a:bodyPr>
          <a:lstStyle/>
          <a:p>
            <a:pPr marL="12700" marR="5080">
              <a:lnSpc>
                <a:spcPct val="100000"/>
              </a:lnSpc>
              <a:spcBef>
                <a:spcPts val="105"/>
              </a:spcBef>
            </a:pPr>
            <a:r>
              <a:rPr sz="2000" dirty="0">
                <a:latin typeface="Times New Roman"/>
                <a:cs typeface="Times New Roman"/>
              </a:rPr>
              <a:t>Ozone </a:t>
            </a:r>
            <a:r>
              <a:rPr sz="2000" spc="5" dirty="0">
                <a:latin typeface="Times New Roman"/>
                <a:cs typeface="Times New Roman"/>
              </a:rPr>
              <a:t> </a:t>
            </a:r>
            <a:r>
              <a:rPr sz="2000" dirty="0">
                <a:latin typeface="Times New Roman"/>
                <a:cs typeface="Times New Roman"/>
              </a:rPr>
              <a:t>A</a:t>
            </a:r>
            <a:r>
              <a:rPr sz="2000" spc="10" dirty="0">
                <a:latin typeface="Times New Roman"/>
                <a:cs typeface="Times New Roman"/>
              </a:rPr>
              <a:t>b</a:t>
            </a:r>
            <a:r>
              <a:rPr sz="2000" dirty="0">
                <a:latin typeface="Times New Roman"/>
                <a:cs typeface="Times New Roman"/>
              </a:rPr>
              <a:t>sor</a:t>
            </a:r>
            <a:r>
              <a:rPr sz="2000" spc="5" dirty="0">
                <a:latin typeface="Times New Roman"/>
                <a:cs typeface="Times New Roman"/>
              </a:rPr>
              <a:t>p</a:t>
            </a:r>
            <a:r>
              <a:rPr sz="2000" spc="-20" dirty="0">
                <a:latin typeface="Times New Roman"/>
                <a:cs typeface="Times New Roman"/>
              </a:rPr>
              <a:t>t</a:t>
            </a:r>
            <a:r>
              <a:rPr sz="2000" dirty="0">
                <a:latin typeface="Times New Roman"/>
                <a:cs typeface="Times New Roman"/>
              </a:rPr>
              <a:t>ion  (</a:t>
            </a:r>
            <a:r>
              <a:rPr sz="2000" dirty="0">
                <a:solidFill>
                  <a:srgbClr val="FF0000"/>
                </a:solidFill>
                <a:latin typeface="Times New Roman"/>
                <a:cs typeface="Times New Roman"/>
              </a:rPr>
              <a:t>3)</a:t>
            </a:r>
            <a:endParaRPr sz="2000">
              <a:latin typeface="Times New Roman"/>
              <a:cs typeface="Times New Roman"/>
            </a:endParaRPr>
          </a:p>
        </p:txBody>
      </p:sp>
      <p:sp>
        <p:nvSpPr>
          <p:cNvPr id="12" name="object 12"/>
          <p:cNvSpPr txBox="1"/>
          <p:nvPr/>
        </p:nvSpPr>
        <p:spPr>
          <a:xfrm>
            <a:off x="1178966" y="2920111"/>
            <a:ext cx="1576705" cy="1550670"/>
          </a:xfrm>
          <a:prstGeom prst="rect">
            <a:avLst/>
          </a:prstGeom>
        </p:spPr>
        <p:txBody>
          <a:bodyPr vert="horz" wrap="square" lIns="0" tIns="13335" rIns="0" bIns="0" rtlCol="0">
            <a:spAutoFit/>
          </a:bodyPr>
          <a:lstStyle/>
          <a:p>
            <a:pPr marL="38100" marR="384175">
              <a:lnSpc>
                <a:spcPct val="100000"/>
              </a:lnSpc>
              <a:spcBef>
                <a:spcPts val="105"/>
              </a:spcBef>
            </a:pPr>
            <a:r>
              <a:rPr sz="2000" dirty="0">
                <a:latin typeface="Times New Roman"/>
                <a:cs typeface="Times New Roman"/>
              </a:rPr>
              <a:t>A</a:t>
            </a:r>
            <a:r>
              <a:rPr sz="2000" spc="10" dirty="0">
                <a:latin typeface="Times New Roman"/>
                <a:cs typeface="Times New Roman"/>
              </a:rPr>
              <a:t>b</a:t>
            </a:r>
            <a:r>
              <a:rPr sz="2000" dirty="0">
                <a:latin typeface="Times New Roman"/>
                <a:cs typeface="Times New Roman"/>
              </a:rPr>
              <a:t>sor</a:t>
            </a:r>
            <a:r>
              <a:rPr sz="2000" spc="5" dirty="0">
                <a:latin typeface="Times New Roman"/>
                <a:cs typeface="Times New Roman"/>
              </a:rPr>
              <a:t>p</a:t>
            </a:r>
            <a:r>
              <a:rPr sz="2000" spc="-20" dirty="0">
                <a:latin typeface="Times New Roman"/>
                <a:cs typeface="Times New Roman"/>
              </a:rPr>
              <a:t>t</a:t>
            </a:r>
            <a:r>
              <a:rPr sz="2000" dirty="0">
                <a:latin typeface="Times New Roman"/>
                <a:cs typeface="Times New Roman"/>
              </a:rPr>
              <a:t>ion  Through</a:t>
            </a:r>
            <a:endParaRPr sz="2000">
              <a:latin typeface="Times New Roman"/>
              <a:cs typeface="Times New Roman"/>
            </a:endParaRPr>
          </a:p>
          <a:p>
            <a:pPr marL="38100">
              <a:lnSpc>
                <a:spcPct val="100000"/>
              </a:lnSpc>
            </a:pPr>
            <a:r>
              <a:rPr sz="2000" spc="5" dirty="0">
                <a:latin typeface="Times New Roman"/>
                <a:cs typeface="Times New Roman"/>
              </a:rPr>
              <a:t>H</a:t>
            </a:r>
            <a:r>
              <a:rPr sz="1950" spc="7" baseline="-21367" dirty="0">
                <a:latin typeface="Times New Roman"/>
                <a:cs typeface="Times New Roman"/>
              </a:rPr>
              <a:t>2</a:t>
            </a:r>
            <a:r>
              <a:rPr sz="2000" spc="5" dirty="0">
                <a:latin typeface="Times New Roman"/>
                <a:cs typeface="Times New Roman"/>
              </a:rPr>
              <a:t>O,</a:t>
            </a:r>
            <a:r>
              <a:rPr sz="2000" spc="-55" dirty="0">
                <a:latin typeface="Times New Roman"/>
                <a:cs typeface="Times New Roman"/>
              </a:rPr>
              <a:t> </a:t>
            </a:r>
            <a:r>
              <a:rPr sz="2000" dirty="0">
                <a:latin typeface="Times New Roman"/>
                <a:cs typeface="Times New Roman"/>
              </a:rPr>
              <a:t>Moisture</a:t>
            </a:r>
            <a:endParaRPr sz="2000">
              <a:latin typeface="Times New Roman"/>
              <a:cs typeface="Times New Roman"/>
            </a:endParaRPr>
          </a:p>
          <a:p>
            <a:pPr marL="38100" marR="675005">
              <a:lnSpc>
                <a:spcPct val="100000"/>
              </a:lnSpc>
            </a:pPr>
            <a:r>
              <a:rPr sz="2000" dirty="0">
                <a:latin typeface="Times New Roman"/>
                <a:cs typeface="Times New Roman"/>
              </a:rPr>
              <a:t>and</a:t>
            </a:r>
            <a:r>
              <a:rPr sz="2000" spc="-90" dirty="0">
                <a:latin typeface="Times New Roman"/>
                <a:cs typeface="Times New Roman"/>
              </a:rPr>
              <a:t> </a:t>
            </a:r>
            <a:r>
              <a:rPr sz="2000" dirty="0">
                <a:latin typeface="Times New Roman"/>
                <a:cs typeface="Times New Roman"/>
              </a:rPr>
              <a:t>dust </a:t>
            </a:r>
            <a:r>
              <a:rPr sz="2000" spc="-484" dirty="0">
                <a:latin typeface="Times New Roman"/>
                <a:cs typeface="Times New Roman"/>
              </a:rPr>
              <a:t> </a:t>
            </a:r>
            <a:r>
              <a:rPr sz="2000" dirty="0">
                <a:solidFill>
                  <a:srgbClr val="FF0000"/>
                </a:solidFill>
                <a:latin typeface="Times New Roman"/>
                <a:cs typeface="Times New Roman"/>
              </a:rPr>
              <a:t>(17)</a:t>
            </a:r>
            <a:endParaRPr sz="2000">
              <a:latin typeface="Times New Roman"/>
              <a:cs typeface="Times New Roman"/>
            </a:endParaRPr>
          </a:p>
        </p:txBody>
      </p:sp>
      <p:sp>
        <p:nvSpPr>
          <p:cNvPr id="13" name="object 13"/>
          <p:cNvSpPr txBox="1"/>
          <p:nvPr/>
        </p:nvSpPr>
        <p:spPr>
          <a:xfrm>
            <a:off x="2364994" y="5413044"/>
            <a:ext cx="1370330" cy="635635"/>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Times New Roman"/>
                <a:cs typeface="Times New Roman"/>
              </a:rPr>
              <a:t>Direct </a:t>
            </a:r>
            <a:r>
              <a:rPr sz="2000" spc="-5" dirty="0">
                <a:latin typeface="Times New Roman"/>
                <a:cs typeface="Times New Roman"/>
              </a:rPr>
              <a:t>solar </a:t>
            </a:r>
            <a:r>
              <a:rPr sz="2000" dirty="0">
                <a:latin typeface="Times New Roman"/>
                <a:cs typeface="Times New Roman"/>
              </a:rPr>
              <a:t> </a:t>
            </a:r>
            <a:r>
              <a:rPr sz="2000" spc="-5" dirty="0">
                <a:latin typeface="Times New Roman"/>
                <a:cs typeface="Times New Roman"/>
              </a:rPr>
              <a:t>radiation</a:t>
            </a:r>
            <a:r>
              <a:rPr sz="2000" spc="-85" dirty="0">
                <a:latin typeface="Times New Roman"/>
                <a:cs typeface="Times New Roman"/>
              </a:rPr>
              <a:t> </a:t>
            </a:r>
            <a:r>
              <a:rPr sz="1800" dirty="0">
                <a:solidFill>
                  <a:srgbClr val="FF0000"/>
                </a:solidFill>
                <a:latin typeface="Times New Roman"/>
                <a:cs typeface="Times New Roman"/>
              </a:rPr>
              <a:t>(22)</a:t>
            </a:r>
            <a:endParaRPr sz="1800">
              <a:latin typeface="Times New Roman"/>
              <a:cs typeface="Times New Roman"/>
            </a:endParaRPr>
          </a:p>
        </p:txBody>
      </p:sp>
      <p:sp>
        <p:nvSpPr>
          <p:cNvPr id="14" name="object 14"/>
          <p:cNvSpPr txBox="1"/>
          <p:nvPr/>
        </p:nvSpPr>
        <p:spPr>
          <a:xfrm>
            <a:off x="4117975" y="5282946"/>
            <a:ext cx="1270000" cy="635635"/>
          </a:xfrm>
          <a:prstGeom prst="rect">
            <a:avLst/>
          </a:prstGeom>
        </p:spPr>
        <p:txBody>
          <a:bodyPr vert="horz" wrap="square" lIns="0" tIns="12700" rIns="0" bIns="0" rtlCol="0">
            <a:spAutoFit/>
          </a:bodyPr>
          <a:lstStyle/>
          <a:p>
            <a:pPr marL="12700" marR="5080">
              <a:lnSpc>
                <a:spcPct val="100000"/>
              </a:lnSpc>
              <a:spcBef>
                <a:spcPts val="100"/>
              </a:spcBef>
            </a:pPr>
            <a:r>
              <a:rPr sz="2000" spc="-5" dirty="0">
                <a:latin typeface="Times New Roman"/>
                <a:cs typeface="Times New Roman"/>
              </a:rPr>
              <a:t>Diffused </a:t>
            </a:r>
            <a:r>
              <a:rPr sz="2000" dirty="0">
                <a:latin typeface="Times New Roman"/>
                <a:cs typeface="Times New Roman"/>
              </a:rPr>
              <a:t> ra</a:t>
            </a:r>
            <a:r>
              <a:rPr sz="2000" spc="5" dirty="0">
                <a:latin typeface="Times New Roman"/>
                <a:cs typeface="Times New Roman"/>
              </a:rPr>
              <a:t>d</a:t>
            </a:r>
            <a:r>
              <a:rPr sz="2000" dirty="0">
                <a:latin typeface="Times New Roman"/>
                <a:cs typeface="Times New Roman"/>
              </a:rPr>
              <a:t>i</a:t>
            </a:r>
            <a:r>
              <a:rPr sz="2000" spc="-10" dirty="0">
                <a:latin typeface="Times New Roman"/>
                <a:cs typeface="Times New Roman"/>
              </a:rPr>
              <a:t>a</a:t>
            </a:r>
            <a:r>
              <a:rPr sz="2000" dirty="0">
                <a:latin typeface="Times New Roman"/>
                <a:cs typeface="Times New Roman"/>
              </a:rPr>
              <a:t>t</a:t>
            </a:r>
            <a:r>
              <a:rPr sz="2000" spc="-10" dirty="0">
                <a:latin typeface="Times New Roman"/>
                <a:cs typeface="Times New Roman"/>
              </a:rPr>
              <a:t>i</a:t>
            </a:r>
            <a:r>
              <a:rPr sz="2000" dirty="0">
                <a:latin typeface="Times New Roman"/>
                <a:cs typeface="Times New Roman"/>
              </a:rPr>
              <a:t>o</a:t>
            </a:r>
            <a:r>
              <a:rPr sz="2000" spc="10" dirty="0">
                <a:latin typeface="Times New Roman"/>
                <a:cs typeface="Times New Roman"/>
              </a:rPr>
              <a:t>n</a:t>
            </a:r>
            <a:r>
              <a:rPr sz="1600" spc="-5" dirty="0">
                <a:solidFill>
                  <a:srgbClr val="FF0000"/>
                </a:solidFill>
                <a:latin typeface="Times New Roman"/>
                <a:cs typeface="Times New Roman"/>
              </a:rPr>
              <a:t>(</a:t>
            </a:r>
            <a:r>
              <a:rPr sz="1600" dirty="0">
                <a:solidFill>
                  <a:srgbClr val="FF0000"/>
                </a:solidFill>
                <a:latin typeface="Times New Roman"/>
                <a:cs typeface="Times New Roman"/>
              </a:rPr>
              <a:t>25</a:t>
            </a:r>
            <a:r>
              <a:rPr sz="1600" spc="-5" dirty="0">
                <a:solidFill>
                  <a:srgbClr val="FF0000"/>
                </a:solidFill>
                <a:latin typeface="Times New Roman"/>
                <a:cs typeface="Times New Roman"/>
              </a:rPr>
              <a:t>)</a:t>
            </a:r>
            <a:endParaRPr sz="1600">
              <a:latin typeface="Times New Roman"/>
              <a:cs typeface="Times New Roman"/>
            </a:endParaRPr>
          </a:p>
        </p:txBody>
      </p:sp>
      <p:grpSp>
        <p:nvGrpSpPr>
          <p:cNvPr id="15" name="object 15"/>
          <p:cNvGrpSpPr/>
          <p:nvPr/>
        </p:nvGrpSpPr>
        <p:grpSpPr>
          <a:xfrm>
            <a:off x="2438400" y="292544"/>
            <a:ext cx="2819400" cy="5055235"/>
            <a:chOff x="2438400" y="292544"/>
            <a:chExt cx="2819400" cy="5055235"/>
          </a:xfrm>
        </p:grpSpPr>
        <p:sp>
          <p:nvSpPr>
            <p:cNvPr id="16" name="object 16"/>
            <p:cNvSpPr/>
            <p:nvPr/>
          </p:nvSpPr>
          <p:spPr>
            <a:xfrm>
              <a:off x="2438400" y="1136649"/>
              <a:ext cx="457200" cy="2344420"/>
            </a:xfrm>
            <a:custGeom>
              <a:avLst/>
              <a:gdLst/>
              <a:ahLst/>
              <a:cxnLst/>
              <a:rect l="l" t="t" r="r" b="b"/>
              <a:pathLst>
                <a:path w="457200" h="2344420">
                  <a:moveTo>
                    <a:pt x="457200" y="1981200"/>
                  </a:moveTo>
                  <a:lnTo>
                    <a:pt x="225044" y="1981200"/>
                  </a:lnTo>
                  <a:lnTo>
                    <a:pt x="222250" y="1983994"/>
                  </a:lnTo>
                  <a:lnTo>
                    <a:pt x="222250" y="2286000"/>
                  </a:lnTo>
                  <a:lnTo>
                    <a:pt x="35991" y="2286000"/>
                  </a:lnTo>
                  <a:lnTo>
                    <a:pt x="94996" y="2251583"/>
                  </a:lnTo>
                  <a:lnTo>
                    <a:pt x="96012" y="2247773"/>
                  </a:lnTo>
                  <a:lnTo>
                    <a:pt x="92456" y="2241677"/>
                  </a:lnTo>
                  <a:lnTo>
                    <a:pt x="88646" y="2240661"/>
                  </a:lnTo>
                  <a:lnTo>
                    <a:pt x="0" y="2292350"/>
                  </a:lnTo>
                  <a:lnTo>
                    <a:pt x="88646" y="2344039"/>
                  </a:lnTo>
                  <a:lnTo>
                    <a:pt x="92456" y="2343023"/>
                  </a:lnTo>
                  <a:lnTo>
                    <a:pt x="96012" y="2336927"/>
                  </a:lnTo>
                  <a:lnTo>
                    <a:pt x="94996" y="2333117"/>
                  </a:lnTo>
                  <a:lnTo>
                    <a:pt x="35991" y="2298700"/>
                  </a:lnTo>
                  <a:lnTo>
                    <a:pt x="232156" y="2298700"/>
                  </a:lnTo>
                  <a:lnTo>
                    <a:pt x="234950" y="2295906"/>
                  </a:lnTo>
                  <a:lnTo>
                    <a:pt x="234950" y="2292350"/>
                  </a:lnTo>
                  <a:lnTo>
                    <a:pt x="234950" y="2286000"/>
                  </a:lnTo>
                  <a:lnTo>
                    <a:pt x="234950" y="1993900"/>
                  </a:lnTo>
                  <a:lnTo>
                    <a:pt x="457200" y="1993900"/>
                  </a:lnTo>
                  <a:lnTo>
                    <a:pt x="457200" y="1987550"/>
                  </a:lnTo>
                  <a:lnTo>
                    <a:pt x="457200" y="1981200"/>
                  </a:lnTo>
                  <a:close/>
                </a:path>
                <a:path w="457200" h="2344420">
                  <a:moveTo>
                    <a:pt x="457200" y="0"/>
                  </a:moveTo>
                  <a:lnTo>
                    <a:pt x="225044" y="0"/>
                  </a:lnTo>
                  <a:lnTo>
                    <a:pt x="222250" y="2794"/>
                  </a:lnTo>
                  <a:lnTo>
                    <a:pt x="222250" y="304800"/>
                  </a:lnTo>
                  <a:lnTo>
                    <a:pt x="35991" y="304800"/>
                  </a:lnTo>
                  <a:lnTo>
                    <a:pt x="94996" y="270383"/>
                  </a:lnTo>
                  <a:lnTo>
                    <a:pt x="96012" y="266573"/>
                  </a:lnTo>
                  <a:lnTo>
                    <a:pt x="92456" y="260477"/>
                  </a:lnTo>
                  <a:lnTo>
                    <a:pt x="88646" y="259461"/>
                  </a:lnTo>
                  <a:lnTo>
                    <a:pt x="0" y="311150"/>
                  </a:lnTo>
                  <a:lnTo>
                    <a:pt x="88646" y="362839"/>
                  </a:lnTo>
                  <a:lnTo>
                    <a:pt x="92456" y="361823"/>
                  </a:lnTo>
                  <a:lnTo>
                    <a:pt x="96012" y="355727"/>
                  </a:lnTo>
                  <a:lnTo>
                    <a:pt x="94996" y="351917"/>
                  </a:lnTo>
                  <a:lnTo>
                    <a:pt x="35991" y="317500"/>
                  </a:lnTo>
                  <a:lnTo>
                    <a:pt x="232156" y="317500"/>
                  </a:lnTo>
                  <a:lnTo>
                    <a:pt x="234950" y="314706"/>
                  </a:lnTo>
                  <a:lnTo>
                    <a:pt x="234950" y="311150"/>
                  </a:lnTo>
                  <a:lnTo>
                    <a:pt x="234950" y="304800"/>
                  </a:lnTo>
                  <a:lnTo>
                    <a:pt x="234950" y="12700"/>
                  </a:lnTo>
                  <a:lnTo>
                    <a:pt x="457200" y="12700"/>
                  </a:lnTo>
                  <a:lnTo>
                    <a:pt x="457200" y="6350"/>
                  </a:lnTo>
                  <a:lnTo>
                    <a:pt x="457200" y="0"/>
                  </a:lnTo>
                  <a:close/>
                </a:path>
              </a:pathLst>
            </a:custGeom>
            <a:solidFill>
              <a:srgbClr val="497DBA"/>
            </a:solidFill>
          </p:spPr>
          <p:txBody>
            <a:bodyPr wrap="square" lIns="0" tIns="0" rIns="0" bIns="0" rtlCol="0"/>
            <a:lstStyle/>
            <a:p>
              <a:endParaRPr/>
            </a:p>
          </p:txBody>
        </p:sp>
        <p:sp>
          <p:nvSpPr>
            <p:cNvPr id="17" name="object 17"/>
            <p:cNvSpPr/>
            <p:nvPr/>
          </p:nvSpPr>
          <p:spPr>
            <a:xfrm>
              <a:off x="4572761" y="4344161"/>
              <a:ext cx="152400" cy="990600"/>
            </a:xfrm>
            <a:custGeom>
              <a:avLst/>
              <a:gdLst/>
              <a:ahLst/>
              <a:cxnLst/>
              <a:rect l="l" t="t" r="r" b="b"/>
              <a:pathLst>
                <a:path w="152400" h="990600">
                  <a:moveTo>
                    <a:pt x="114300" y="0"/>
                  </a:moveTo>
                  <a:lnTo>
                    <a:pt x="38100" y="0"/>
                  </a:lnTo>
                  <a:lnTo>
                    <a:pt x="38100" y="914400"/>
                  </a:lnTo>
                  <a:lnTo>
                    <a:pt x="0" y="914400"/>
                  </a:lnTo>
                  <a:lnTo>
                    <a:pt x="76200" y="990600"/>
                  </a:lnTo>
                  <a:lnTo>
                    <a:pt x="152400" y="914400"/>
                  </a:lnTo>
                  <a:lnTo>
                    <a:pt x="114300" y="914400"/>
                  </a:lnTo>
                  <a:lnTo>
                    <a:pt x="114300" y="0"/>
                  </a:lnTo>
                  <a:close/>
                </a:path>
              </a:pathLst>
            </a:custGeom>
            <a:solidFill>
              <a:srgbClr val="4F81BC"/>
            </a:solidFill>
          </p:spPr>
          <p:txBody>
            <a:bodyPr wrap="square" lIns="0" tIns="0" rIns="0" bIns="0" rtlCol="0"/>
            <a:lstStyle/>
            <a:p>
              <a:endParaRPr/>
            </a:p>
          </p:txBody>
        </p:sp>
        <p:sp>
          <p:nvSpPr>
            <p:cNvPr id="18" name="object 18"/>
            <p:cNvSpPr/>
            <p:nvPr/>
          </p:nvSpPr>
          <p:spPr>
            <a:xfrm>
              <a:off x="4572761" y="4344161"/>
              <a:ext cx="152400" cy="990600"/>
            </a:xfrm>
            <a:custGeom>
              <a:avLst/>
              <a:gdLst/>
              <a:ahLst/>
              <a:cxnLst/>
              <a:rect l="l" t="t" r="r" b="b"/>
              <a:pathLst>
                <a:path w="152400" h="990600">
                  <a:moveTo>
                    <a:pt x="0" y="914400"/>
                  </a:moveTo>
                  <a:lnTo>
                    <a:pt x="38100" y="914400"/>
                  </a:lnTo>
                  <a:lnTo>
                    <a:pt x="38100" y="0"/>
                  </a:lnTo>
                  <a:lnTo>
                    <a:pt x="114300" y="0"/>
                  </a:lnTo>
                  <a:lnTo>
                    <a:pt x="114300" y="914400"/>
                  </a:lnTo>
                  <a:lnTo>
                    <a:pt x="152400" y="914400"/>
                  </a:lnTo>
                  <a:lnTo>
                    <a:pt x="76200" y="990600"/>
                  </a:lnTo>
                  <a:lnTo>
                    <a:pt x="0" y="914400"/>
                  </a:lnTo>
                  <a:close/>
                </a:path>
              </a:pathLst>
            </a:custGeom>
            <a:ln w="25908">
              <a:solidFill>
                <a:srgbClr val="385D89"/>
              </a:solidFill>
            </a:ln>
          </p:spPr>
          <p:txBody>
            <a:bodyPr wrap="square" lIns="0" tIns="0" rIns="0" bIns="0" rtlCol="0"/>
            <a:lstStyle/>
            <a:p>
              <a:endParaRPr/>
            </a:p>
          </p:txBody>
        </p:sp>
        <p:sp>
          <p:nvSpPr>
            <p:cNvPr id="19" name="object 19"/>
            <p:cNvSpPr/>
            <p:nvPr/>
          </p:nvSpPr>
          <p:spPr>
            <a:xfrm>
              <a:off x="4572761" y="305561"/>
              <a:ext cx="152400" cy="2438400"/>
            </a:xfrm>
            <a:custGeom>
              <a:avLst/>
              <a:gdLst/>
              <a:ahLst/>
              <a:cxnLst/>
              <a:rect l="l" t="t" r="r" b="b"/>
              <a:pathLst>
                <a:path w="152400" h="2438400">
                  <a:moveTo>
                    <a:pt x="76200" y="0"/>
                  </a:moveTo>
                  <a:lnTo>
                    <a:pt x="0" y="76200"/>
                  </a:lnTo>
                  <a:lnTo>
                    <a:pt x="38100" y="76200"/>
                  </a:lnTo>
                  <a:lnTo>
                    <a:pt x="38100" y="2438400"/>
                  </a:lnTo>
                  <a:lnTo>
                    <a:pt x="114300" y="2438400"/>
                  </a:lnTo>
                  <a:lnTo>
                    <a:pt x="114300" y="76200"/>
                  </a:lnTo>
                  <a:lnTo>
                    <a:pt x="152400" y="76200"/>
                  </a:lnTo>
                  <a:lnTo>
                    <a:pt x="76200" y="0"/>
                  </a:lnTo>
                  <a:close/>
                </a:path>
              </a:pathLst>
            </a:custGeom>
            <a:solidFill>
              <a:srgbClr val="4F81BC"/>
            </a:solidFill>
          </p:spPr>
          <p:txBody>
            <a:bodyPr wrap="square" lIns="0" tIns="0" rIns="0" bIns="0" rtlCol="0"/>
            <a:lstStyle/>
            <a:p>
              <a:endParaRPr/>
            </a:p>
          </p:txBody>
        </p:sp>
        <p:sp>
          <p:nvSpPr>
            <p:cNvPr id="20" name="object 20"/>
            <p:cNvSpPr/>
            <p:nvPr/>
          </p:nvSpPr>
          <p:spPr>
            <a:xfrm>
              <a:off x="4572761" y="305561"/>
              <a:ext cx="152400" cy="2438400"/>
            </a:xfrm>
            <a:custGeom>
              <a:avLst/>
              <a:gdLst/>
              <a:ahLst/>
              <a:cxnLst/>
              <a:rect l="l" t="t" r="r" b="b"/>
              <a:pathLst>
                <a:path w="152400" h="2438400">
                  <a:moveTo>
                    <a:pt x="0" y="76200"/>
                  </a:moveTo>
                  <a:lnTo>
                    <a:pt x="76200" y="0"/>
                  </a:lnTo>
                  <a:lnTo>
                    <a:pt x="152400" y="76200"/>
                  </a:lnTo>
                  <a:lnTo>
                    <a:pt x="114300" y="76200"/>
                  </a:lnTo>
                  <a:lnTo>
                    <a:pt x="114300" y="2438400"/>
                  </a:lnTo>
                  <a:lnTo>
                    <a:pt x="38100" y="2438400"/>
                  </a:lnTo>
                  <a:lnTo>
                    <a:pt x="38100" y="76200"/>
                  </a:lnTo>
                  <a:lnTo>
                    <a:pt x="0" y="76200"/>
                  </a:lnTo>
                  <a:close/>
                </a:path>
              </a:pathLst>
            </a:custGeom>
            <a:ln w="25908">
              <a:solidFill>
                <a:srgbClr val="385D89"/>
              </a:solidFill>
            </a:ln>
          </p:spPr>
          <p:txBody>
            <a:bodyPr wrap="square" lIns="0" tIns="0" rIns="0" bIns="0" rtlCol="0"/>
            <a:lstStyle/>
            <a:p>
              <a:endParaRPr/>
            </a:p>
          </p:txBody>
        </p:sp>
        <p:pic>
          <p:nvPicPr>
            <p:cNvPr id="21" name="object 21"/>
            <p:cNvPicPr/>
            <p:nvPr/>
          </p:nvPicPr>
          <p:blipFill>
            <a:blip r:embed="rId2" cstate="print"/>
            <a:stretch>
              <a:fillRect/>
            </a:stretch>
          </p:blipFill>
          <p:spPr>
            <a:xfrm>
              <a:off x="3118104" y="2709671"/>
              <a:ext cx="2139315" cy="1993392"/>
            </a:xfrm>
            <a:prstGeom prst="rect">
              <a:avLst/>
            </a:prstGeom>
          </p:spPr>
        </p:pic>
      </p:grpSp>
      <p:sp>
        <p:nvSpPr>
          <p:cNvPr id="22" name="object 22"/>
          <p:cNvSpPr txBox="1"/>
          <p:nvPr/>
        </p:nvSpPr>
        <p:spPr>
          <a:xfrm>
            <a:off x="3355975" y="2491231"/>
            <a:ext cx="75755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Rayleigh</a:t>
            </a:r>
            <a:endParaRPr sz="1600">
              <a:latin typeface="Times New Roman"/>
              <a:cs typeface="Times New Roman"/>
            </a:endParaRPr>
          </a:p>
        </p:txBody>
      </p:sp>
      <p:sp>
        <p:nvSpPr>
          <p:cNvPr id="23" name="object 23"/>
          <p:cNvSpPr txBox="1"/>
          <p:nvPr/>
        </p:nvSpPr>
        <p:spPr>
          <a:xfrm>
            <a:off x="5032375" y="2912109"/>
            <a:ext cx="1056005" cy="84836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Times New Roman"/>
                <a:cs typeface="Times New Roman"/>
              </a:rPr>
              <a:t>Absor</a:t>
            </a:r>
            <a:r>
              <a:rPr sz="1800" dirty="0">
                <a:latin typeface="Times New Roman"/>
                <a:cs typeface="Times New Roman"/>
              </a:rPr>
              <a:t>pt</a:t>
            </a:r>
            <a:r>
              <a:rPr sz="1800" spc="5" dirty="0">
                <a:latin typeface="Times New Roman"/>
                <a:cs typeface="Times New Roman"/>
              </a:rPr>
              <a:t>i</a:t>
            </a:r>
            <a:r>
              <a:rPr sz="1800" dirty="0">
                <a:latin typeface="Times New Roman"/>
                <a:cs typeface="Times New Roman"/>
              </a:rPr>
              <a:t>on  Through </a:t>
            </a:r>
            <a:r>
              <a:rPr sz="1800" spc="5" dirty="0">
                <a:latin typeface="Times New Roman"/>
                <a:cs typeface="Times New Roman"/>
              </a:rPr>
              <a:t> </a:t>
            </a:r>
            <a:r>
              <a:rPr sz="1800" dirty="0">
                <a:latin typeface="Times New Roman"/>
                <a:cs typeface="Times New Roman"/>
              </a:rPr>
              <a:t>clouds</a:t>
            </a:r>
            <a:endParaRPr sz="1800">
              <a:latin typeface="Times New Roman"/>
              <a:cs typeface="Times New Roman"/>
            </a:endParaRPr>
          </a:p>
        </p:txBody>
      </p:sp>
      <p:grpSp>
        <p:nvGrpSpPr>
          <p:cNvPr id="24" name="object 24"/>
          <p:cNvGrpSpPr/>
          <p:nvPr/>
        </p:nvGrpSpPr>
        <p:grpSpPr>
          <a:xfrm>
            <a:off x="6083744" y="521144"/>
            <a:ext cx="254635" cy="4750435"/>
            <a:chOff x="6083744" y="521144"/>
            <a:chExt cx="254635" cy="4750435"/>
          </a:xfrm>
        </p:grpSpPr>
        <p:sp>
          <p:nvSpPr>
            <p:cNvPr id="25" name="object 25"/>
            <p:cNvSpPr/>
            <p:nvPr/>
          </p:nvSpPr>
          <p:spPr>
            <a:xfrm>
              <a:off x="6096762" y="534161"/>
              <a:ext cx="228600" cy="4724400"/>
            </a:xfrm>
            <a:custGeom>
              <a:avLst/>
              <a:gdLst/>
              <a:ahLst/>
              <a:cxnLst/>
              <a:rect l="l" t="t" r="r" b="b"/>
              <a:pathLst>
                <a:path w="228600" h="4724400">
                  <a:moveTo>
                    <a:pt x="114300" y="0"/>
                  </a:moveTo>
                  <a:lnTo>
                    <a:pt x="0" y="114300"/>
                  </a:lnTo>
                  <a:lnTo>
                    <a:pt x="57150" y="114300"/>
                  </a:lnTo>
                  <a:lnTo>
                    <a:pt x="57150" y="4724400"/>
                  </a:lnTo>
                  <a:lnTo>
                    <a:pt x="171450" y="4724400"/>
                  </a:lnTo>
                  <a:lnTo>
                    <a:pt x="171450" y="114300"/>
                  </a:lnTo>
                  <a:lnTo>
                    <a:pt x="228600" y="114300"/>
                  </a:lnTo>
                  <a:lnTo>
                    <a:pt x="114300" y="0"/>
                  </a:lnTo>
                  <a:close/>
                </a:path>
              </a:pathLst>
            </a:custGeom>
            <a:solidFill>
              <a:srgbClr val="4F81BC"/>
            </a:solidFill>
          </p:spPr>
          <p:txBody>
            <a:bodyPr wrap="square" lIns="0" tIns="0" rIns="0" bIns="0" rtlCol="0"/>
            <a:lstStyle/>
            <a:p>
              <a:endParaRPr/>
            </a:p>
          </p:txBody>
        </p:sp>
        <p:sp>
          <p:nvSpPr>
            <p:cNvPr id="26" name="object 26"/>
            <p:cNvSpPr/>
            <p:nvPr/>
          </p:nvSpPr>
          <p:spPr>
            <a:xfrm>
              <a:off x="6096762" y="534161"/>
              <a:ext cx="228600" cy="4724400"/>
            </a:xfrm>
            <a:custGeom>
              <a:avLst/>
              <a:gdLst/>
              <a:ahLst/>
              <a:cxnLst/>
              <a:rect l="l" t="t" r="r" b="b"/>
              <a:pathLst>
                <a:path w="228600" h="4724400">
                  <a:moveTo>
                    <a:pt x="0" y="114300"/>
                  </a:moveTo>
                  <a:lnTo>
                    <a:pt x="114300" y="0"/>
                  </a:lnTo>
                  <a:lnTo>
                    <a:pt x="228600" y="114300"/>
                  </a:lnTo>
                  <a:lnTo>
                    <a:pt x="171450" y="114300"/>
                  </a:lnTo>
                  <a:lnTo>
                    <a:pt x="171450" y="4724400"/>
                  </a:lnTo>
                  <a:lnTo>
                    <a:pt x="57150" y="4724400"/>
                  </a:lnTo>
                  <a:lnTo>
                    <a:pt x="57150" y="114300"/>
                  </a:lnTo>
                  <a:lnTo>
                    <a:pt x="0" y="114300"/>
                  </a:lnTo>
                  <a:close/>
                </a:path>
              </a:pathLst>
            </a:custGeom>
            <a:ln w="25908">
              <a:solidFill>
                <a:srgbClr val="385D89"/>
              </a:solidFill>
            </a:ln>
          </p:spPr>
          <p:txBody>
            <a:bodyPr wrap="square" lIns="0" tIns="0" rIns="0" bIns="0" rtlCol="0"/>
            <a:lstStyle/>
            <a:p>
              <a:endParaRPr/>
            </a:p>
          </p:txBody>
        </p:sp>
      </p:grpSp>
      <p:sp>
        <p:nvSpPr>
          <p:cNvPr id="27" name="object 27"/>
          <p:cNvSpPr txBox="1">
            <a:spLocks noGrp="1"/>
          </p:cNvSpPr>
          <p:nvPr>
            <p:ph type="title"/>
          </p:nvPr>
        </p:nvSpPr>
        <p:spPr>
          <a:xfrm>
            <a:off x="5718428" y="0"/>
            <a:ext cx="1502410" cy="636270"/>
          </a:xfrm>
          <a:prstGeom prst="rect">
            <a:avLst/>
          </a:prstGeom>
        </p:spPr>
        <p:txBody>
          <a:bodyPr vert="horz" wrap="square" lIns="0" tIns="12700" rIns="0" bIns="0" rtlCol="0">
            <a:spAutoFit/>
          </a:bodyPr>
          <a:lstStyle/>
          <a:p>
            <a:pPr marL="12700">
              <a:lnSpc>
                <a:spcPct val="100000"/>
              </a:lnSpc>
              <a:spcBef>
                <a:spcPts val="100"/>
              </a:spcBef>
            </a:pPr>
            <a:r>
              <a:rPr dirty="0"/>
              <a:t>Long</a:t>
            </a:r>
            <a:r>
              <a:rPr spc="-45" dirty="0"/>
              <a:t> </a:t>
            </a:r>
            <a:r>
              <a:rPr dirty="0"/>
              <a:t>wave</a:t>
            </a:r>
          </a:p>
          <a:p>
            <a:pPr marL="12700">
              <a:lnSpc>
                <a:spcPct val="100000"/>
              </a:lnSpc>
              <a:spcBef>
                <a:spcPts val="5"/>
              </a:spcBef>
            </a:pPr>
            <a:r>
              <a:rPr spc="-5" dirty="0"/>
              <a:t>Radiation</a:t>
            </a:r>
            <a:r>
              <a:rPr spc="-60" dirty="0"/>
              <a:t> </a:t>
            </a:r>
            <a:r>
              <a:rPr dirty="0">
                <a:solidFill>
                  <a:srgbClr val="FF0000"/>
                </a:solidFill>
              </a:rPr>
              <a:t>(72)</a:t>
            </a:r>
          </a:p>
        </p:txBody>
      </p:sp>
      <p:grpSp>
        <p:nvGrpSpPr>
          <p:cNvPr id="28" name="object 28"/>
          <p:cNvGrpSpPr/>
          <p:nvPr/>
        </p:nvGrpSpPr>
        <p:grpSpPr>
          <a:xfrm>
            <a:off x="6188011" y="1205293"/>
            <a:ext cx="586740" cy="755015"/>
            <a:chOff x="6188011" y="1205293"/>
            <a:chExt cx="586740" cy="755015"/>
          </a:xfrm>
        </p:grpSpPr>
        <p:sp>
          <p:nvSpPr>
            <p:cNvPr id="29" name="object 29"/>
            <p:cNvSpPr/>
            <p:nvPr/>
          </p:nvSpPr>
          <p:spPr>
            <a:xfrm>
              <a:off x="6192773" y="1210055"/>
              <a:ext cx="577215" cy="745490"/>
            </a:xfrm>
            <a:custGeom>
              <a:avLst/>
              <a:gdLst/>
              <a:ahLst/>
              <a:cxnLst/>
              <a:rect l="l" t="t" r="r" b="b"/>
              <a:pathLst>
                <a:path w="577215" h="745489">
                  <a:moveTo>
                    <a:pt x="576833" y="745236"/>
                  </a:moveTo>
                  <a:lnTo>
                    <a:pt x="492378" y="688975"/>
                  </a:lnTo>
                  <a:lnTo>
                    <a:pt x="450215" y="660908"/>
                  </a:lnTo>
                  <a:lnTo>
                    <a:pt x="443398" y="650176"/>
                  </a:lnTo>
                  <a:lnTo>
                    <a:pt x="408015" y="604523"/>
                  </a:lnTo>
                  <a:lnTo>
                    <a:pt x="392937" y="591280"/>
                  </a:lnTo>
                  <a:lnTo>
                    <a:pt x="378336" y="577703"/>
                  </a:lnTo>
                  <a:lnTo>
                    <a:pt x="365759" y="562483"/>
                  </a:lnTo>
                  <a:lnTo>
                    <a:pt x="309499" y="478028"/>
                  </a:lnTo>
                  <a:lnTo>
                    <a:pt x="302825" y="467225"/>
                  </a:lnTo>
                  <a:lnTo>
                    <a:pt x="296402" y="456184"/>
                  </a:lnTo>
                  <a:lnTo>
                    <a:pt x="289478" y="445523"/>
                  </a:lnTo>
                  <a:lnTo>
                    <a:pt x="281304" y="435864"/>
                  </a:lnTo>
                  <a:lnTo>
                    <a:pt x="258475" y="413269"/>
                  </a:lnTo>
                  <a:lnTo>
                    <a:pt x="252297" y="407213"/>
                  </a:lnTo>
                  <a:lnTo>
                    <a:pt x="254317" y="408559"/>
                  </a:lnTo>
                  <a:lnTo>
                    <a:pt x="225043" y="365633"/>
                  </a:lnTo>
                  <a:lnTo>
                    <a:pt x="210677" y="351774"/>
                  </a:lnTo>
                  <a:lnTo>
                    <a:pt x="203309" y="345041"/>
                  </a:lnTo>
                  <a:lnTo>
                    <a:pt x="196976" y="337439"/>
                  </a:lnTo>
                  <a:lnTo>
                    <a:pt x="189106" y="323879"/>
                  </a:lnTo>
                  <a:lnTo>
                    <a:pt x="182403" y="309641"/>
                  </a:lnTo>
                  <a:lnTo>
                    <a:pt x="175938" y="295237"/>
                  </a:lnTo>
                  <a:lnTo>
                    <a:pt x="168783" y="281178"/>
                  </a:lnTo>
                  <a:lnTo>
                    <a:pt x="149331" y="247682"/>
                  </a:lnTo>
                  <a:lnTo>
                    <a:pt x="142033" y="236610"/>
                  </a:lnTo>
                  <a:lnTo>
                    <a:pt x="140795" y="237680"/>
                  </a:lnTo>
                  <a:lnTo>
                    <a:pt x="139525" y="240613"/>
                  </a:lnTo>
                  <a:lnTo>
                    <a:pt x="132132" y="235128"/>
                  </a:lnTo>
                  <a:lnTo>
                    <a:pt x="112522" y="210947"/>
                  </a:lnTo>
                  <a:lnTo>
                    <a:pt x="82120" y="170479"/>
                  </a:lnTo>
                  <a:lnTo>
                    <a:pt x="62243" y="144022"/>
                  </a:lnTo>
                  <a:lnTo>
                    <a:pt x="50982" y="128837"/>
                  </a:lnTo>
                  <a:lnTo>
                    <a:pt x="46429" y="122183"/>
                  </a:lnTo>
                  <a:lnTo>
                    <a:pt x="46677" y="121321"/>
                  </a:lnTo>
                  <a:lnTo>
                    <a:pt x="49819" y="123510"/>
                  </a:lnTo>
                  <a:lnTo>
                    <a:pt x="53946" y="126011"/>
                  </a:lnTo>
                  <a:lnTo>
                    <a:pt x="57152" y="126083"/>
                  </a:lnTo>
                  <a:lnTo>
                    <a:pt x="57529" y="120986"/>
                  </a:lnTo>
                  <a:lnTo>
                    <a:pt x="53168" y="107981"/>
                  </a:lnTo>
                  <a:lnTo>
                    <a:pt x="42163" y="84328"/>
                  </a:lnTo>
                  <a:lnTo>
                    <a:pt x="35615" y="73489"/>
                  </a:lnTo>
                  <a:lnTo>
                    <a:pt x="28066" y="63246"/>
                  </a:lnTo>
                  <a:lnTo>
                    <a:pt x="20518" y="53002"/>
                  </a:lnTo>
                  <a:lnTo>
                    <a:pt x="13970" y="42164"/>
                  </a:lnTo>
                  <a:lnTo>
                    <a:pt x="9001" y="30003"/>
                  </a:lnTo>
                  <a:lnTo>
                    <a:pt x="4508" y="16128"/>
                  </a:lnTo>
                  <a:lnTo>
                    <a:pt x="1254" y="4730"/>
                  </a:lnTo>
                  <a:lnTo>
                    <a:pt x="0" y="0"/>
                  </a:lnTo>
                </a:path>
              </a:pathLst>
            </a:custGeom>
            <a:ln w="9144">
              <a:solidFill>
                <a:srgbClr val="497DBA"/>
              </a:solidFill>
            </a:ln>
          </p:spPr>
          <p:txBody>
            <a:bodyPr wrap="square" lIns="0" tIns="0" rIns="0" bIns="0" rtlCol="0"/>
            <a:lstStyle/>
            <a:p>
              <a:endParaRPr/>
            </a:p>
          </p:txBody>
        </p:sp>
        <p:pic>
          <p:nvPicPr>
            <p:cNvPr id="30" name="object 30"/>
            <p:cNvPicPr/>
            <p:nvPr/>
          </p:nvPicPr>
          <p:blipFill>
            <a:blip r:embed="rId3" cstate="print"/>
            <a:stretch>
              <a:fillRect/>
            </a:stretch>
          </p:blipFill>
          <p:spPr>
            <a:xfrm>
              <a:off x="6473951" y="1645919"/>
              <a:ext cx="146303" cy="186435"/>
            </a:xfrm>
            <a:prstGeom prst="rect">
              <a:avLst/>
            </a:prstGeom>
          </p:spPr>
        </p:pic>
      </p:grpSp>
      <p:sp>
        <p:nvSpPr>
          <p:cNvPr id="31" name="object 31"/>
          <p:cNvSpPr txBox="1"/>
          <p:nvPr/>
        </p:nvSpPr>
        <p:spPr>
          <a:xfrm>
            <a:off x="6577330" y="1588973"/>
            <a:ext cx="1206500" cy="575310"/>
          </a:xfrm>
          <a:prstGeom prst="rect">
            <a:avLst/>
          </a:prstGeom>
        </p:spPr>
        <p:txBody>
          <a:bodyPr vert="horz" wrap="square" lIns="0" tIns="12700" rIns="0" bIns="0" rtlCol="0">
            <a:spAutoFit/>
          </a:bodyPr>
          <a:lstStyle/>
          <a:p>
            <a:pPr marL="38100">
              <a:lnSpc>
                <a:spcPct val="100000"/>
              </a:lnSpc>
              <a:spcBef>
                <a:spcPts val="100"/>
              </a:spcBef>
            </a:pPr>
            <a:r>
              <a:rPr sz="1800" spc="-5" dirty="0">
                <a:latin typeface="Times New Roman"/>
                <a:cs typeface="Times New Roman"/>
              </a:rPr>
              <a:t>CO</a:t>
            </a:r>
            <a:r>
              <a:rPr sz="1800" spc="-7" baseline="-20833" dirty="0">
                <a:latin typeface="Times New Roman"/>
                <a:cs typeface="Times New Roman"/>
              </a:rPr>
              <a:t>2</a:t>
            </a:r>
            <a:r>
              <a:rPr sz="1800" spc="607" baseline="-20833" dirty="0">
                <a:latin typeface="Times New Roman"/>
                <a:cs typeface="Times New Roman"/>
              </a:rPr>
              <a:t> </a:t>
            </a:r>
            <a:r>
              <a:rPr sz="1800" dirty="0">
                <a:latin typeface="Times New Roman"/>
                <a:cs typeface="Times New Roman"/>
              </a:rPr>
              <a:t>&amp;</a:t>
            </a:r>
            <a:r>
              <a:rPr sz="1800" spc="-30" dirty="0">
                <a:latin typeface="Times New Roman"/>
                <a:cs typeface="Times New Roman"/>
              </a:rPr>
              <a:t> </a:t>
            </a:r>
            <a:r>
              <a:rPr sz="1800" spc="-10" dirty="0">
                <a:latin typeface="Times New Roman"/>
                <a:cs typeface="Times New Roman"/>
              </a:rPr>
              <a:t>H</a:t>
            </a:r>
            <a:r>
              <a:rPr sz="1800" spc="-15" baseline="-20833" dirty="0">
                <a:latin typeface="Times New Roman"/>
                <a:cs typeface="Times New Roman"/>
              </a:rPr>
              <a:t>2</a:t>
            </a:r>
            <a:r>
              <a:rPr sz="1800" spc="-10" dirty="0">
                <a:latin typeface="Times New Roman"/>
                <a:cs typeface="Times New Roman"/>
              </a:rPr>
              <a:t>O</a:t>
            </a:r>
            <a:endParaRPr sz="1800">
              <a:latin typeface="Times New Roman"/>
              <a:cs typeface="Times New Roman"/>
            </a:endParaRPr>
          </a:p>
          <a:p>
            <a:pPr marL="38100">
              <a:lnSpc>
                <a:spcPct val="100000"/>
              </a:lnSpc>
              <a:spcBef>
                <a:spcPts val="5"/>
              </a:spcBef>
            </a:pPr>
            <a:r>
              <a:rPr sz="1800" spc="-5" dirty="0">
                <a:latin typeface="Times New Roman"/>
                <a:cs typeface="Times New Roman"/>
              </a:rPr>
              <a:t>Emission</a:t>
            </a:r>
            <a:r>
              <a:rPr sz="1800" spc="-5" dirty="0">
                <a:solidFill>
                  <a:srgbClr val="FF0000"/>
                </a:solidFill>
                <a:latin typeface="Times New Roman"/>
                <a:cs typeface="Times New Roman"/>
              </a:rPr>
              <a:t>(3)</a:t>
            </a:r>
            <a:endParaRPr sz="1800">
              <a:latin typeface="Times New Roman"/>
              <a:cs typeface="Times New Roman"/>
            </a:endParaRPr>
          </a:p>
        </p:txBody>
      </p:sp>
      <p:grpSp>
        <p:nvGrpSpPr>
          <p:cNvPr id="32" name="object 32"/>
          <p:cNvGrpSpPr/>
          <p:nvPr/>
        </p:nvGrpSpPr>
        <p:grpSpPr>
          <a:xfrm>
            <a:off x="6243637" y="2709481"/>
            <a:ext cx="1463675" cy="2629535"/>
            <a:chOff x="6243637" y="2709481"/>
            <a:chExt cx="1463675" cy="2629535"/>
          </a:xfrm>
        </p:grpSpPr>
        <p:sp>
          <p:nvSpPr>
            <p:cNvPr id="33" name="object 33"/>
            <p:cNvSpPr/>
            <p:nvPr/>
          </p:nvSpPr>
          <p:spPr>
            <a:xfrm>
              <a:off x="6248400" y="2714244"/>
              <a:ext cx="548640" cy="889000"/>
            </a:xfrm>
            <a:custGeom>
              <a:avLst/>
              <a:gdLst/>
              <a:ahLst/>
              <a:cxnLst/>
              <a:rect l="l" t="t" r="r" b="b"/>
              <a:pathLst>
                <a:path w="548640" h="889000">
                  <a:moveTo>
                    <a:pt x="0" y="0"/>
                  </a:moveTo>
                  <a:lnTo>
                    <a:pt x="7548" y="10322"/>
                  </a:lnTo>
                  <a:lnTo>
                    <a:pt x="15430" y="20478"/>
                  </a:lnTo>
                  <a:lnTo>
                    <a:pt x="22645" y="30968"/>
                  </a:lnTo>
                  <a:lnTo>
                    <a:pt x="28194" y="42290"/>
                  </a:lnTo>
                  <a:lnTo>
                    <a:pt x="44982" y="91288"/>
                  </a:lnTo>
                  <a:lnTo>
                    <a:pt x="53915" y="122548"/>
                  </a:lnTo>
                  <a:lnTo>
                    <a:pt x="57229" y="140269"/>
                  </a:lnTo>
                  <a:lnTo>
                    <a:pt x="57163" y="148651"/>
                  </a:lnTo>
                  <a:lnTo>
                    <a:pt x="55955" y="151896"/>
                  </a:lnTo>
                  <a:lnTo>
                    <a:pt x="55842" y="154201"/>
                  </a:lnTo>
                  <a:lnTo>
                    <a:pt x="59062" y="159768"/>
                  </a:lnTo>
                  <a:lnTo>
                    <a:pt x="67854" y="172796"/>
                  </a:lnTo>
                  <a:lnTo>
                    <a:pt x="84454" y="197484"/>
                  </a:lnTo>
                  <a:lnTo>
                    <a:pt x="103346" y="272065"/>
                  </a:lnTo>
                  <a:lnTo>
                    <a:pt x="115351" y="312177"/>
                  </a:lnTo>
                  <a:lnTo>
                    <a:pt x="154686" y="380745"/>
                  </a:lnTo>
                  <a:lnTo>
                    <a:pt x="165319" y="413266"/>
                  </a:lnTo>
                  <a:lnTo>
                    <a:pt x="171569" y="429711"/>
                  </a:lnTo>
                  <a:lnTo>
                    <a:pt x="179539" y="442596"/>
                  </a:lnTo>
                  <a:lnTo>
                    <a:pt x="195330" y="464435"/>
                  </a:lnTo>
                  <a:lnTo>
                    <a:pt x="225044" y="507745"/>
                  </a:lnTo>
                  <a:lnTo>
                    <a:pt x="232663" y="518032"/>
                  </a:lnTo>
                  <a:lnTo>
                    <a:pt x="240664" y="528129"/>
                  </a:lnTo>
                  <a:lnTo>
                    <a:pt x="247903" y="538606"/>
                  </a:lnTo>
                  <a:lnTo>
                    <a:pt x="253237" y="550036"/>
                  </a:lnTo>
                  <a:lnTo>
                    <a:pt x="256476" y="560716"/>
                  </a:lnTo>
                  <a:lnTo>
                    <a:pt x="259524" y="571468"/>
                  </a:lnTo>
                  <a:lnTo>
                    <a:pt x="262953" y="582076"/>
                  </a:lnTo>
                  <a:lnTo>
                    <a:pt x="292274" y="631094"/>
                  </a:lnTo>
                  <a:lnTo>
                    <a:pt x="323596" y="662813"/>
                  </a:lnTo>
                  <a:lnTo>
                    <a:pt x="333981" y="695656"/>
                  </a:lnTo>
                  <a:lnTo>
                    <a:pt x="336996" y="705978"/>
                  </a:lnTo>
                  <a:lnTo>
                    <a:pt x="337867" y="704341"/>
                  </a:lnTo>
                  <a:lnTo>
                    <a:pt x="341818" y="701308"/>
                  </a:lnTo>
                  <a:lnTo>
                    <a:pt x="354073" y="707439"/>
                  </a:lnTo>
                  <a:lnTo>
                    <a:pt x="379856" y="733297"/>
                  </a:lnTo>
                  <a:lnTo>
                    <a:pt x="394059" y="754659"/>
                  </a:lnTo>
                  <a:lnTo>
                    <a:pt x="405749" y="778176"/>
                  </a:lnTo>
                  <a:lnTo>
                    <a:pt x="418558" y="800431"/>
                  </a:lnTo>
                  <a:lnTo>
                    <a:pt x="436118" y="818006"/>
                  </a:lnTo>
                  <a:lnTo>
                    <a:pt x="484757" y="851165"/>
                  </a:lnTo>
                  <a:lnTo>
                    <a:pt x="505380" y="865631"/>
                  </a:lnTo>
                  <a:lnTo>
                    <a:pt x="519503" y="873906"/>
                  </a:lnTo>
                  <a:lnTo>
                    <a:pt x="548640" y="888491"/>
                  </a:lnTo>
                </a:path>
              </a:pathLst>
            </a:custGeom>
            <a:ln w="9144">
              <a:solidFill>
                <a:srgbClr val="497DBA"/>
              </a:solidFill>
            </a:ln>
          </p:spPr>
          <p:txBody>
            <a:bodyPr wrap="square" lIns="0" tIns="0" rIns="0" bIns="0" rtlCol="0"/>
            <a:lstStyle/>
            <a:p>
              <a:endParaRPr/>
            </a:p>
          </p:txBody>
        </p:sp>
        <p:pic>
          <p:nvPicPr>
            <p:cNvPr id="34" name="object 34"/>
            <p:cNvPicPr/>
            <p:nvPr/>
          </p:nvPicPr>
          <p:blipFill>
            <a:blip r:embed="rId4" cstate="print"/>
            <a:stretch>
              <a:fillRect/>
            </a:stretch>
          </p:blipFill>
          <p:spPr>
            <a:xfrm>
              <a:off x="6398768" y="3095244"/>
              <a:ext cx="121920" cy="212597"/>
            </a:xfrm>
            <a:prstGeom prst="rect">
              <a:avLst/>
            </a:prstGeom>
          </p:spPr>
        </p:pic>
        <p:sp>
          <p:nvSpPr>
            <p:cNvPr id="35" name="object 35"/>
            <p:cNvSpPr/>
            <p:nvPr/>
          </p:nvSpPr>
          <p:spPr>
            <a:xfrm>
              <a:off x="6248400" y="4038600"/>
              <a:ext cx="1454150" cy="1295400"/>
            </a:xfrm>
            <a:custGeom>
              <a:avLst/>
              <a:gdLst/>
              <a:ahLst/>
              <a:cxnLst/>
              <a:rect l="l" t="t" r="r" b="b"/>
              <a:pathLst>
                <a:path w="1454150" h="1295400">
                  <a:moveTo>
                    <a:pt x="1268602" y="0"/>
                  </a:moveTo>
                  <a:lnTo>
                    <a:pt x="1312356" y="15410"/>
                  </a:lnTo>
                  <a:lnTo>
                    <a:pt x="1362747" y="30687"/>
                  </a:lnTo>
                  <a:lnTo>
                    <a:pt x="1409804" y="46030"/>
                  </a:lnTo>
                  <a:lnTo>
                    <a:pt x="1443554" y="61642"/>
                  </a:lnTo>
                  <a:lnTo>
                    <a:pt x="1454023" y="77724"/>
                  </a:lnTo>
                  <a:lnTo>
                    <a:pt x="1441889" y="125845"/>
                  </a:lnTo>
                  <a:lnTo>
                    <a:pt x="1431211" y="173975"/>
                  </a:lnTo>
                  <a:lnTo>
                    <a:pt x="1420892" y="222108"/>
                  </a:lnTo>
                  <a:lnTo>
                    <a:pt x="1409838" y="270236"/>
                  </a:lnTo>
                  <a:lnTo>
                    <a:pt x="1396954" y="318353"/>
                  </a:lnTo>
                  <a:lnTo>
                    <a:pt x="1381144" y="366453"/>
                  </a:lnTo>
                  <a:lnTo>
                    <a:pt x="1361313" y="414527"/>
                  </a:lnTo>
                  <a:lnTo>
                    <a:pt x="1320863" y="447008"/>
                  </a:lnTo>
                  <a:lnTo>
                    <a:pt x="1292590" y="463105"/>
                  </a:lnTo>
                  <a:lnTo>
                    <a:pt x="1268602" y="479298"/>
                  </a:lnTo>
                  <a:lnTo>
                    <a:pt x="1245046" y="501949"/>
                  </a:lnTo>
                  <a:lnTo>
                    <a:pt x="1224930" y="524684"/>
                  </a:lnTo>
                  <a:lnTo>
                    <a:pt x="1203505" y="547395"/>
                  </a:lnTo>
                  <a:lnTo>
                    <a:pt x="1176020" y="569976"/>
                  </a:lnTo>
                  <a:lnTo>
                    <a:pt x="1156765" y="579816"/>
                  </a:lnTo>
                  <a:lnTo>
                    <a:pt x="1131331" y="589454"/>
                  </a:lnTo>
                  <a:lnTo>
                    <a:pt x="1105064" y="599068"/>
                  </a:lnTo>
                  <a:lnTo>
                    <a:pt x="1083309" y="608838"/>
                  </a:lnTo>
                  <a:lnTo>
                    <a:pt x="1057036" y="624923"/>
                  </a:lnTo>
                  <a:lnTo>
                    <a:pt x="1034192" y="641127"/>
                  </a:lnTo>
                  <a:lnTo>
                    <a:pt x="1012729" y="657379"/>
                  </a:lnTo>
                  <a:lnTo>
                    <a:pt x="990600" y="673607"/>
                  </a:lnTo>
                  <a:lnTo>
                    <a:pt x="999148" y="722836"/>
                  </a:lnTo>
                  <a:lnTo>
                    <a:pt x="1006593" y="772070"/>
                  </a:lnTo>
                  <a:lnTo>
                    <a:pt x="1013409" y="821307"/>
                  </a:lnTo>
                  <a:lnTo>
                    <a:pt x="1020070" y="870545"/>
                  </a:lnTo>
                  <a:lnTo>
                    <a:pt x="1027049" y="919781"/>
                  </a:lnTo>
                  <a:lnTo>
                    <a:pt x="1034820" y="969014"/>
                  </a:lnTo>
                  <a:lnTo>
                    <a:pt x="1043858" y="1018240"/>
                  </a:lnTo>
                  <a:lnTo>
                    <a:pt x="1054636" y="1067458"/>
                  </a:lnTo>
                  <a:lnTo>
                    <a:pt x="1067629" y="1116665"/>
                  </a:lnTo>
                  <a:lnTo>
                    <a:pt x="1083309" y="1165860"/>
                  </a:lnTo>
                  <a:lnTo>
                    <a:pt x="1123473" y="1185386"/>
                  </a:lnTo>
                  <a:lnTo>
                    <a:pt x="1153247" y="1194935"/>
                  </a:lnTo>
                  <a:lnTo>
                    <a:pt x="1176020" y="1204722"/>
                  </a:lnTo>
                  <a:lnTo>
                    <a:pt x="1231687" y="1239785"/>
                  </a:lnTo>
                  <a:lnTo>
                    <a:pt x="1258935" y="1259681"/>
                  </a:lnTo>
                  <a:lnTo>
                    <a:pt x="1267870" y="1274766"/>
                  </a:lnTo>
                  <a:lnTo>
                    <a:pt x="1268602" y="1295400"/>
                  </a:lnTo>
                </a:path>
                <a:path w="1454150" h="1295400">
                  <a:moveTo>
                    <a:pt x="0" y="1143000"/>
                  </a:moveTo>
                  <a:lnTo>
                    <a:pt x="2859" y="1104864"/>
                  </a:lnTo>
                  <a:lnTo>
                    <a:pt x="5349" y="1066704"/>
                  </a:lnTo>
                  <a:lnTo>
                    <a:pt x="8626" y="1028592"/>
                  </a:lnTo>
                  <a:lnTo>
                    <a:pt x="13842" y="990600"/>
                  </a:lnTo>
                  <a:lnTo>
                    <a:pt x="19492" y="968666"/>
                  </a:lnTo>
                  <a:lnTo>
                    <a:pt x="27320" y="947054"/>
                  </a:lnTo>
                  <a:lnTo>
                    <a:pt x="35363" y="925466"/>
                  </a:lnTo>
                  <a:lnTo>
                    <a:pt x="41655" y="903605"/>
                  </a:lnTo>
                  <a:lnTo>
                    <a:pt x="45033" y="887243"/>
                  </a:lnTo>
                  <a:lnTo>
                    <a:pt x="48387" y="870918"/>
                  </a:lnTo>
                  <a:lnTo>
                    <a:pt x="51835" y="854616"/>
                  </a:lnTo>
                  <a:lnTo>
                    <a:pt x="65865" y="795528"/>
                  </a:lnTo>
                  <a:lnTo>
                    <a:pt x="83185" y="751205"/>
                  </a:lnTo>
                  <a:lnTo>
                    <a:pt x="97329" y="734980"/>
                  </a:lnTo>
                  <a:lnTo>
                    <a:pt x="104812" y="727059"/>
                  </a:lnTo>
                  <a:lnTo>
                    <a:pt x="110998" y="718566"/>
                  </a:lnTo>
                  <a:lnTo>
                    <a:pt x="119002" y="702579"/>
                  </a:lnTo>
                  <a:lnTo>
                    <a:pt x="125793" y="686212"/>
                  </a:lnTo>
                  <a:lnTo>
                    <a:pt x="132107" y="669702"/>
                  </a:lnTo>
                  <a:lnTo>
                    <a:pt x="138684" y="653288"/>
                  </a:lnTo>
                  <a:lnTo>
                    <a:pt x="152526" y="620649"/>
                  </a:lnTo>
                  <a:lnTo>
                    <a:pt x="155529" y="612280"/>
                  </a:lnTo>
                  <a:lnTo>
                    <a:pt x="158162" y="603805"/>
                  </a:lnTo>
                  <a:lnTo>
                    <a:pt x="161438" y="595592"/>
                  </a:lnTo>
                  <a:lnTo>
                    <a:pt x="166370" y="588010"/>
                  </a:lnTo>
                  <a:lnTo>
                    <a:pt x="194183" y="555370"/>
                  </a:lnTo>
                  <a:lnTo>
                    <a:pt x="198491" y="541214"/>
                  </a:lnTo>
                  <a:lnTo>
                    <a:pt x="214203" y="494899"/>
                  </a:lnTo>
                  <a:lnTo>
                    <a:pt x="241792" y="456914"/>
                  </a:lnTo>
                  <a:lnTo>
                    <a:pt x="252783" y="446309"/>
                  </a:lnTo>
                  <a:lnTo>
                    <a:pt x="263525" y="435610"/>
                  </a:lnTo>
                  <a:lnTo>
                    <a:pt x="266616" y="427366"/>
                  </a:lnTo>
                  <a:lnTo>
                    <a:pt x="269494" y="419004"/>
                  </a:lnTo>
                  <a:lnTo>
                    <a:pt x="272847" y="410785"/>
                  </a:lnTo>
                  <a:lnTo>
                    <a:pt x="311165" y="361759"/>
                  </a:lnTo>
                  <a:lnTo>
                    <a:pt x="332867" y="337693"/>
                  </a:lnTo>
                  <a:lnTo>
                    <a:pt x="344326" y="310338"/>
                  </a:lnTo>
                  <a:lnTo>
                    <a:pt x="373675" y="265058"/>
                  </a:lnTo>
                  <a:lnTo>
                    <a:pt x="402208" y="239775"/>
                  </a:lnTo>
                  <a:lnTo>
                    <a:pt x="416433" y="229187"/>
                  </a:lnTo>
                  <a:lnTo>
                    <a:pt x="423425" y="223756"/>
                  </a:lnTo>
                  <a:lnTo>
                    <a:pt x="429895" y="217931"/>
                  </a:lnTo>
                  <a:lnTo>
                    <a:pt x="453655" y="193744"/>
                  </a:lnTo>
                  <a:lnTo>
                    <a:pt x="460511" y="185043"/>
                  </a:lnTo>
                  <a:lnTo>
                    <a:pt x="458787" y="184753"/>
                  </a:lnTo>
                  <a:lnTo>
                    <a:pt x="456809" y="185796"/>
                  </a:lnTo>
                  <a:lnTo>
                    <a:pt x="462903" y="181096"/>
                  </a:lnTo>
                  <a:lnTo>
                    <a:pt x="485394" y="163575"/>
                  </a:lnTo>
                </a:path>
              </a:pathLst>
            </a:custGeom>
            <a:ln w="9144">
              <a:solidFill>
                <a:srgbClr val="497DBA"/>
              </a:solidFill>
            </a:ln>
          </p:spPr>
          <p:txBody>
            <a:bodyPr wrap="square" lIns="0" tIns="0" rIns="0" bIns="0" rtlCol="0"/>
            <a:lstStyle/>
            <a:p>
              <a:endParaRPr/>
            </a:p>
          </p:txBody>
        </p:sp>
        <p:pic>
          <p:nvPicPr>
            <p:cNvPr id="36" name="object 36"/>
            <p:cNvPicPr/>
            <p:nvPr/>
          </p:nvPicPr>
          <p:blipFill>
            <a:blip r:embed="rId5" cstate="print"/>
            <a:stretch>
              <a:fillRect/>
            </a:stretch>
          </p:blipFill>
          <p:spPr>
            <a:xfrm>
              <a:off x="6465824" y="4376927"/>
              <a:ext cx="114680" cy="145161"/>
            </a:xfrm>
            <a:prstGeom prst="rect">
              <a:avLst/>
            </a:prstGeom>
          </p:spPr>
        </p:pic>
        <p:pic>
          <p:nvPicPr>
            <p:cNvPr id="37" name="object 37"/>
            <p:cNvPicPr/>
            <p:nvPr/>
          </p:nvPicPr>
          <p:blipFill>
            <a:blip r:embed="rId6" cstate="print"/>
            <a:stretch>
              <a:fillRect/>
            </a:stretch>
          </p:blipFill>
          <p:spPr>
            <a:xfrm>
              <a:off x="7516367" y="4423791"/>
              <a:ext cx="104901" cy="94487"/>
            </a:xfrm>
            <a:prstGeom prst="rect">
              <a:avLst/>
            </a:prstGeom>
          </p:spPr>
        </p:pic>
      </p:grpSp>
      <p:sp>
        <p:nvSpPr>
          <p:cNvPr id="38" name="object 38"/>
          <p:cNvSpPr txBox="1"/>
          <p:nvPr/>
        </p:nvSpPr>
        <p:spPr>
          <a:xfrm>
            <a:off x="5718428" y="5209794"/>
            <a:ext cx="933450" cy="756285"/>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Times New Roman"/>
                <a:cs typeface="Times New Roman"/>
              </a:rPr>
              <a:t>Long</a:t>
            </a:r>
            <a:r>
              <a:rPr sz="1600" spc="-70" dirty="0">
                <a:latin typeface="Times New Roman"/>
                <a:cs typeface="Times New Roman"/>
              </a:rPr>
              <a:t> </a:t>
            </a:r>
            <a:r>
              <a:rPr sz="1600" spc="-5" dirty="0">
                <a:latin typeface="Times New Roman"/>
                <a:cs typeface="Times New Roman"/>
              </a:rPr>
              <a:t>wave </a:t>
            </a:r>
            <a:r>
              <a:rPr sz="1600" spc="-385" dirty="0">
                <a:latin typeface="Times New Roman"/>
                <a:cs typeface="Times New Roman"/>
              </a:rPr>
              <a:t> </a:t>
            </a:r>
            <a:r>
              <a:rPr sz="1600" spc="-5" dirty="0">
                <a:latin typeface="Times New Roman"/>
                <a:cs typeface="Times New Roman"/>
              </a:rPr>
              <a:t>Radiation </a:t>
            </a:r>
            <a:r>
              <a:rPr sz="1600" dirty="0">
                <a:latin typeface="Times New Roman"/>
                <a:cs typeface="Times New Roman"/>
              </a:rPr>
              <a:t> </a:t>
            </a:r>
            <a:r>
              <a:rPr sz="1600" spc="-15" dirty="0">
                <a:solidFill>
                  <a:srgbClr val="FF0000"/>
                </a:solidFill>
                <a:latin typeface="Times New Roman"/>
                <a:cs typeface="Times New Roman"/>
              </a:rPr>
              <a:t>(114)</a:t>
            </a:r>
            <a:endParaRPr sz="1600">
              <a:latin typeface="Times New Roman"/>
              <a:cs typeface="Times New Roman"/>
            </a:endParaRPr>
          </a:p>
        </p:txBody>
      </p:sp>
      <p:sp>
        <p:nvSpPr>
          <p:cNvPr id="39" name="object 39"/>
          <p:cNvSpPr txBox="1"/>
          <p:nvPr/>
        </p:nvSpPr>
        <p:spPr>
          <a:xfrm>
            <a:off x="6937629" y="5235066"/>
            <a:ext cx="107124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At</a:t>
            </a:r>
            <a:r>
              <a:rPr sz="1600" spc="-40" dirty="0">
                <a:latin typeface="Times New Roman"/>
                <a:cs typeface="Times New Roman"/>
              </a:rPr>
              <a:t>m</a:t>
            </a:r>
            <a:r>
              <a:rPr sz="1600" spc="-5" dirty="0">
                <a:latin typeface="Times New Roman"/>
                <a:cs typeface="Times New Roman"/>
              </a:rPr>
              <a:t>os</a:t>
            </a:r>
            <a:r>
              <a:rPr sz="1600" dirty="0">
                <a:latin typeface="Times New Roman"/>
                <a:cs typeface="Times New Roman"/>
              </a:rPr>
              <a:t>p</a:t>
            </a:r>
            <a:r>
              <a:rPr sz="1600" spc="-5" dirty="0">
                <a:latin typeface="Times New Roman"/>
                <a:cs typeface="Times New Roman"/>
              </a:rPr>
              <a:t>heric</a:t>
            </a:r>
            <a:endParaRPr sz="1600">
              <a:latin typeface="Times New Roman"/>
              <a:cs typeface="Times New Roman"/>
            </a:endParaRPr>
          </a:p>
        </p:txBody>
      </p:sp>
      <p:sp>
        <p:nvSpPr>
          <p:cNvPr id="40" name="object 40"/>
          <p:cNvSpPr txBox="1"/>
          <p:nvPr/>
        </p:nvSpPr>
        <p:spPr>
          <a:xfrm>
            <a:off x="6937629" y="5478881"/>
            <a:ext cx="746760"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Times New Roman"/>
                <a:cs typeface="Times New Roman"/>
              </a:rPr>
              <a:t>radiati</a:t>
            </a:r>
            <a:r>
              <a:rPr sz="1600" dirty="0">
                <a:latin typeface="Times New Roman"/>
                <a:cs typeface="Times New Roman"/>
              </a:rPr>
              <a:t>o</a:t>
            </a:r>
            <a:r>
              <a:rPr sz="1600" spc="-5" dirty="0">
                <a:latin typeface="Times New Roman"/>
                <a:cs typeface="Times New Roman"/>
              </a:rPr>
              <a:t>n  </a:t>
            </a:r>
            <a:r>
              <a:rPr sz="1600" spc="-5" dirty="0">
                <a:solidFill>
                  <a:srgbClr val="FF0000"/>
                </a:solidFill>
                <a:latin typeface="Times New Roman"/>
                <a:cs typeface="Times New Roman"/>
              </a:rPr>
              <a:t>(96)</a:t>
            </a:r>
            <a:endParaRPr sz="1600">
              <a:latin typeface="Times New Roman"/>
              <a:cs typeface="Times New Roman"/>
            </a:endParaRPr>
          </a:p>
        </p:txBody>
      </p:sp>
      <p:grpSp>
        <p:nvGrpSpPr>
          <p:cNvPr id="41" name="object 41"/>
          <p:cNvGrpSpPr/>
          <p:nvPr/>
        </p:nvGrpSpPr>
        <p:grpSpPr>
          <a:xfrm>
            <a:off x="8369744" y="2654744"/>
            <a:ext cx="102235" cy="711835"/>
            <a:chOff x="8369744" y="2654744"/>
            <a:chExt cx="102235" cy="711835"/>
          </a:xfrm>
        </p:grpSpPr>
        <p:sp>
          <p:nvSpPr>
            <p:cNvPr id="42" name="object 42"/>
            <p:cNvSpPr/>
            <p:nvPr/>
          </p:nvSpPr>
          <p:spPr>
            <a:xfrm>
              <a:off x="8382761" y="2667762"/>
              <a:ext cx="76200" cy="685800"/>
            </a:xfrm>
            <a:custGeom>
              <a:avLst/>
              <a:gdLst/>
              <a:ahLst/>
              <a:cxnLst/>
              <a:rect l="l" t="t" r="r" b="b"/>
              <a:pathLst>
                <a:path w="76200" h="685800">
                  <a:moveTo>
                    <a:pt x="38100" y="0"/>
                  </a:moveTo>
                  <a:lnTo>
                    <a:pt x="0" y="38100"/>
                  </a:lnTo>
                  <a:lnTo>
                    <a:pt x="19050" y="38100"/>
                  </a:lnTo>
                  <a:lnTo>
                    <a:pt x="19050" y="685800"/>
                  </a:lnTo>
                  <a:lnTo>
                    <a:pt x="57150" y="685800"/>
                  </a:lnTo>
                  <a:lnTo>
                    <a:pt x="57150" y="38100"/>
                  </a:lnTo>
                  <a:lnTo>
                    <a:pt x="76200" y="38100"/>
                  </a:lnTo>
                  <a:lnTo>
                    <a:pt x="38100" y="0"/>
                  </a:lnTo>
                  <a:close/>
                </a:path>
              </a:pathLst>
            </a:custGeom>
            <a:solidFill>
              <a:srgbClr val="4F81BC"/>
            </a:solidFill>
          </p:spPr>
          <p:txBody>
            <a:bodyPr wrap="square" lIns="0" tIns="0" rIns="0" bIns="0" rtlCol="0"/>
            <a:lstStyle/>
            <a:p>
              <a:endParaRPr/>
            </a:p>
          </p:txBody>
        </p:sp>
        <p:sp>
          <p:nvSpPr>
            <p:cNvPr id="43" name="object 43"/>
            <p:cNvSpPr/>
            <p:nvPr/>
          </p:nvSpPr>
          <p:spPr>
            <a:xfrm>
              <a:off x="8382761" y="2667762"/>
              <a:ext cx="76200" cy="685800"/>
            </a:xfrm>
            <a:custGeom>
              <a:avLst/>
              <a:gdLst/>
              <a:ahLst/>
              <a:cxnLst/>
              <a:rect l="l" t="t" r="r" b="b"/>
              <a:pathLst>
                <a:path w="76200" h="685800">
                  <a:moveTo>
                    <a:pt x="0" y="38100"/>
                  </a:moveTo>
                  <a:lnTo>
                    <a:pt x="38100" y="0"/>
                  </a:lnTo>
                  <a:lnTo>
                    <a:pt x="76200" y="38100"/>
                  </a:lnTo>
                  <a:lnTo>
                    <a:pt x="57150" y="38100"/>
                  </a:lnTo>
                  <a:lnTo>
                    <a:pt x="57150" y="685800"/>
                  </a:lnTo>
                  <a:lnTo>
                    <a:pt x="19050" y="685800"/>
                  </a:lnTo>
                  <a:lnTo>
                    <a:pt x="19050" y="38100"/>
                  </a:lnTo>
                  <a:lnTo>
                    <a:pt x="0" y="38100"/>
                  </a:lnTo>
                  <a:close/>
                </a:path>
              </a:pathLst>
            </a:custGeom>
            <a:ln w="25908">
              <a:solidFill>
                <a:srgbClr val="385D89"/>
              </a:solidFill>
            </a:ln>
          </p:spPr>
          <p:txBody>
            <a:bodyPr wrap="square" lIns="0" tIns="0" rIns="0" bIns="0" rtlCol="0"/>
            <a:lstStyle/>
            <a:p>
              <a:endParaRPr/>
            </a:p>
          </p:txBody>
        </p:sp>
      </p:grpSp>
      <p:sp>
        <p:nvSpPr>
          <p:cNvPr id="44" name="object 44"/>
          <p:cNvSpPr txBox="1"/>
          <p:nvPr/>
        </p:nvSpPr>
        <p:spPr>
          <a:xfrm>
            <a:off x="8157209" y="3304159"/>
            <a:ext cx="748030" cy="513080"/>
          </a:xfrm>
          <a:prstGeom prst="rect">
            <a:avLst/>
          </a:prstGeom>
        </p:spPr>
        <p:txBody>
          <a:bodyPr vert="horz" wrap="square" lIns="0" tIns="12065" rIns="0" bIns="0" rtlCol="0">
            <a:spAutoFit/>
          </a:bodyPr>
          <a:lstStyle/>
          <a:p>
            <a:pPr marL="12700">
              <a:lnSpc>
                <a:spcPct val="100000"/>
              </a:lnSpc>
              <a:spcBef>
                <a:spcPts val="95"/>
              </a:spcBef>
            </a:pPr>
            <a:r>
              <a:rPr sz="1600" spc="-10" dirty="0">
                <a:latin typeface="Times New Roman"/>
                <a:cs typeface="Times New Roman"/>
              </a:rPr>
              <a:t>Heat</a:t>
            </a:r>
            <a:endParaRPr sz="1600">
              <a:latin typeface="Times New Roman"/>
              <a:cs typeface="Times New Roman"/>
            </a:endParaRPr>
          </a:p>
          <a:p>
            <a:pPr marL="12700">
              <a:lnSpc>
                <a:spcPct val="100000"/>
              </a:lnSpc>
            </a:pPr>
            <a:r>
              <a:rPr sz="1600" spc="-5" dirty="0">
                <a:latin typeface="Times New Roman"/>
                <a:cs typeface="Times New Roman"/>
              </a:rPr>
              <a:t>transport</a:t>
            </a:r>
            <a:endParaRPr sz="1600">
              <a:latin typeface="Times New Roman"/>
              <a:cs typeface="Times New Roman"/>
            </a:endParaRPr>
          </a:p>
        </p:txBody>
      </p:sp>
      <p:grpSp>
        <p:nvGrpSpPr>
          <p:cNvPr id="45" name="object 45"/>
          <p:cNvGrpSpPr/>
          <p:nvPr/>
        </p:nvGrpSpPr>
        <p:grpSpPr>
          <a:xfrm>
            <a:off x="7607744" y="825944"/>
            <a:ext cx="1242695" cy="178435"/>
            <a:chOff x="7607744" y="825944"/>
            <a:chExt cx="1242695" cy="178435"/>
          </a:xfrm>
        </p:grpSpPr>
        <p:sp>
          <p:nvSpPr>
            <p:cNvPr id="46" name="object 46"/>
            <p:cNvSpPr/>
            <p:nvPr/>
          </p:nvSpPr>
          <p:spPr>
            <a:xfrm>
              <a:off x="7620761" y="838962"/>
              <a:ext cx="1216660" cy="152400"/>
            </a:xfrm>
            <a:custGeom>
              <a:avLst/>
              <a:gdLst/>
              <a:ahLst/>
              <a:cxnLst/>
              <a:rect l="l" t="t" r="r" b="b"/>
              <a:pathLst>
                <a:path w="1216659" h="152400">
                  <a:moveTo>
                    <a:pt x="1139952" y="0"/>
                  </a:moveTo>
                  <a:lnTo>
                    <a:pt x="1139952" y="38100"/>
                  </a:lnTo>
                  <a:lnTo>
                    <a:pt x="76200" y="38100"/>
                  </a:lnTo>
                  <a:lnTo>
                    <a:pt x="76200" y="0"/>
                  </a:lnTo>
                  <a:lnTo>
                    <a:pt x="0" y="76200"/>
                  </a:lnTo>
                  <a:lnTo>
                    <a:pt x="76200" y="152400"/>
                  </a:lnTo>
                  <a:lnTo>
                    <a:pt x="76200" y="114300"/>
                  </a:lnTo>
                  <a:lnTo>
                    <a:pt x="1139952" y="114300"/>
                  </a:lnTo>
                  <a:lnTo>
                    <a:pt x="1139952" y="152400"/>
                  </a:lnTo>
                  <a:lnTo>
                    <a:pt x="1216152" y="76200"/>
                  </a:lnTo>
                  <a:lnTo>
                    <a:pt x="1139952" y="0"/>
                  </a:lnTo>
                  <a:close/>
                </a:path>
              </a:pathLst>
            </a:custGeom>
            <a:solidFill>
              <a:srgbClr val="4F81BC"/>
            </a:solidFill>
          </p:spPr>
          <p:txBody>
            <a:bodyPr wrap="square" lIns="0" tIns="0" rIns="0" bIns="0" rtlCol="0"/>
            <a:lstStyle/>
            <a:p>
              <a:endParaRPr/>
            </a:p>
          </p:txBody>
        </p:sp>
        <p:sp>
          <p:nvSpPr>
            <p:cNvPr id="47" name="object 47"/>
            <p:cNvSpPr/>
            <p:nvPr/>
          </p:nvSpPr>
          <p:spPr>
            <a:xfrm>
              <a:off x="7620761" y="838962"/>
              <a:ext cx="1216660" cy="152400"/>
            </a:xfrm>
            <a:custGeom>
              <a:avLst/>
              <a:gdLst/>
              <a:ahLst/>
              <a:cxnLst/>
              <a:rect l="l" t="t" r="r" b="b"/>
              <a:pathLst>
                <a:path w="1216659" h="152400">
                  <a:moveTo>
                    <a:pt x="0" y="76200"/>
                  </a:moveTo>
                  <a:lnTo>
                    <a:pt x="76200" y="0"/>
                  </a:lnTo>
                  <a:lnTo>
                    <a:pt x="76200" y="38100"/>
                  </a:lnTo>
                  <a:lnTo>
                    <a:pt x="1139952" y="38100"/>
                  </a:lnTo>
                  <a:lnTo>
                    <a:pt x="1139952" y="0"/>
                  </a:lnTo>
                  <a:lnTo>
                    <a:pt x="1216152" y="76200"/>
                  </a:lnTo>
                  <a:lnTo>
                    <a:pt x="1139952" y="152400"/>
                  </a:lnTo>
                  <a:lnTo>
                    <a:pt x="1139952" y="114300"/>
                  </a:lnTo>
                  <a:lnTo>
                    <a:pt x="76200" y="114300"/>
                  </a:lnTo>
                  <a:lnTo>
                    <a:pt x="76200" y="152400"/>
                  </a:lnTo>
                  <a:lnTo>
                    <a:pt x="0" y="76200"/>
                  </a:lnTo>
                  <a:close/>
                </a:path>
              </a:pathLst>
            </a:custGeom>
            <a:ln w="25908">
              <a:solidFill>
                <a:srgbClr val="385D89"/>
              </a:solidFill>
            </a:ln>
          </p:spPr>
          <p:txBody>
            <a:bodyPr wrap="square" lIns="0" tIns="0" rIns="0" bIns="0" rtlCol="0"/>
            <a:lstStyle/>
            <a:p>
              <a:endParaRPr/>
            </a:p>
          </p:txBody>
        </p:sp>
      </p:grpSp>
      <p:sp>
        <p:nvSpPr>
          <p:cNvPr id="48" name="object 48"/>
          <p:cNvSpPr txBox="1"/>
          <p:nvPr/>
        </p:nvSpPr>
        <p:spPr>
          <a:xfrm>
            <a:off x="7715757" y="983945"/>
            <a:ext cx="118237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Heat</a:t>
            </a:r>
            <a:r>
              <a:rPr sz="1600" spc="-45" dirty="0">
                <a:latin typeface="Times New Roman"/>
                <a:cs typeface="Times New Roman"/>
              </a:rPr>
              <a:t> </a:t>
            </a:r>
            <a:r>
              <a:rPr sz="1600" spc="-5" dirty="0">
                <a:latin typeface="Times New Roman"/>
                <a:cs typeface="Times New Roman"/>
              </a:rPr>
              <a:t>transport</a:t>
            </a:r>
            <a:endParaRPr sz="1600">
              <a:latin typeface="Times New Roman"/>
              <a:cs typeface="Times New Roman"/>
            </a:endParaRPr>
          </a:p>
        </p:txBody>
      </p:sp>
      <p:grpSp>
        <p:nvGrpSpPr>
          <p:cNvPr id="49" name="object 49"/>
          <p:cNvGrpSpPr/>
          <p:nvPr/>
        </p:nvGrpSpPr>
        <p:grpSpPr>
          <a:xfrm>
            <a:off x="8064944" y="4178744"/>
            <a:ext cx="864235" cy="178435"/>
            <a:chOff x="8064944" y="4178744"/>
            <a:chExt cx="864235" cy="178435"/>
          </a:xfrm>
        </p:grpSpPr>
        <p:sp>
          <p:nvSpPr>
            <p:cNvPr id="50" name="object 50"/>
            <p:cNvSpPr/>
            <p:nvPr/>
          </p:nvSpPr>
          <p:spPr>
            <a:xfrm>
              <a:off x="8077961" y="4191762"/>
              <a:ext cx="838200" cy="152400"/>
            </a:xfrm>
            <a:custGeom>
              <a:avLst/>
              <a:gdLst/>
              <a:ahLst/>
              <a:cxnLst/>
              <a:rect l="l" t="t" r="r" b="b"/>
              <a:pathLst>
                <a:path w="838200" h="152400">
                  <a:moveTo>
                    <a:pt x="762000" y="0"/>
                  </a:moveTo>
                  <a:lnTo>
                    <a:pt x="762000" y="38100"/>
                  </a:lnTo>
                  <a:lnTo>
                    <a:pt x="76200" y="38100"/>
                  </a:lnTo>
                  <a:lnTo>
                    <a:pt x="76200" y="0"/>
                  </a:lnTo>
                  <a:lnTo>
                    <a:pt x="0" y="76200"/>
                  </a:lnTo>
                  <a:lnTo>
                    <a:pt x="76200" y="152400"/>
                  </a:lnTo>
                  <a:lnTo>
                    <a:pt x="76200" y="114300"/>
                  </a:lnTo>
                  <a:lnTo>
                    <a:pt x="762000" y="114300"/>
                  </a:lnTo>
                  <a:lnTo>
                    <a:pt x="762000" y="152400"/>
                  </a:lnTo>
                  <a:lnTo>
                    <a:pt x="838200" y="76200"/>
                  </a:lnTo>
                  <a:lnTo>
                    <a:pt x="762000" y="0"/>
                  </a:lnTo>
                  <a:close/>
                </a:path>
              </a:pathLst>
            </a:custGeom>
            <a:solidFill>
              <a:srgbClr val="4F81BC"/>
            </a:solidFill>
          </p:spPr>
          <p:txBody>
            <a:bodyPr wrap="square" lIns="0" tIns="0" rIns="0" bIns="0" rtlCol="0"/>
            <a:lstStyle/>
            <a:p>
              <a:endParaRPr/>
            </a:p>
          </p:txBody>
        </p:sp>
        <p:sp>
          <p:nvSpPr>
            <p:cNvPr id="51" name="object 51"/>
            <p:cNvSpPr/>
            <p:nvPr/>
          </p:nvSpPr>
          <p:spPr>
            <a:xfrm>
              <a:off x="8077961" y="4191762"/>
              <a:ext cx="838200" cy="152400"/>
            </a:xfrm>
            <a:custGeom>
              <a:avLst/>
              <a:gdLst/>
              <a:ahLst/>
              <a:cxnLst/>
              <a:rect l="l" t="t" r="r" b="b"/>
              <a:pathLst>
                <a:path w="838200" h="152400">
                  <a:moveTo>
                    <a:pt x="0" y="76200"/>
                  </a:moveTo>
                  <a:lnTo>
                    <a:pt x="76200" y="0"/>
                  </a:lnTo>
                  <a:lnTo>
                    <a:pt x="76200" y="38100"/>
                  </a:lnTo>
                  <a:lnTo>
                    <a:pt x="762000" y="38100"/>
                  </a:lnTo>
                  <a:lnTo>
                    <a:pt x="762000" y="0"/>
                  </a:lnTo>
                  <a:lnTo>
                    <a:pt x="838200" y="76200"/>
                  </a:lnTo>
                  <a:lnTo>
                    <a:pt x="762000" y="152400"/>
                  </a:lnTo>
                  <a:lnTo>
                    <a:pt x="762000" y="114300"/>
                  </a:lnTo>
                  <a:lnTo>
                    <a:pt x="76200" y="114300"/>
                  </a:lnTo>
                  <a:lnTo>
                    <a:pt x="76200" y="152400"/>
                  </a:lnTo>
                  <a:lnTo>
                    <a:pt x="0" y="76200"/>
                  </a:lnTo>
                  <a:close/>
                </a:path>
              </a:pathLst>
            </a:custGeom>
            <a:ln w="25908">
              <a:solidFill>
                <a:srgbClr val="385D89"/>
              </a:solidFill>
            </a:ln>
          </p:spPr>
          <p:txBody>
            <a:bodyPr wrap="square" lIns="0" tIns="0" rIns="0" bIns="0" rtlCol="0"/>
            <a:lstStyle/>
            <a:p>
              <a:endParaRPr/>
            </a:p>
          </p:txBody>
        </p:sp>
      </p:grpSp>
      <p:sp>
        <p:nvSpPr>
          <p:cNvPr id="52" name="object 52"/>
          <p:cNvSpPr txBox="1"/>
          <p:nvPr/>
        </p:nvSpPr>
        <p:spPr>
          <a:xfrm>
            <a:off x="7852409" y="4338065"/>
            <a:ext cx="118173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Heat</a:t>
            </a:r>
            <a:r>
              <a:rPr sz="1600" spc="-40" dirty="0">
                <a:latin typeface="Times New Roman"/>
                <a:cs typeface="Times New Roman"/>
              </a:rPr>
              <a:t> </a:t>
            </a:r>
            <a:r>
              <a:rPr sz="1600" spc="-5" dirty="0">
                <a:latin typeface="Times New Roman"/>
                <a:cs typeface="Times New Roman"/>
              </a:rPr>
              <a:t>transport</a:t>
            </a:r>
            <a:endParaRPr sz="1600">
              <a:latin typeface="Times New Roman"/>
              <a:cs typeface="Times New Roman"/>
            </a:endParaRPr>
          </a:p>
        </p:txBody>
      </p:sp>
      <p:grpSp>
        <p:nvGrpSpPr>
          <p:cNvPr id="53" name="object 53"/>
          <p:cNvGrpSpPr/>
          <p:nvPr/>
        </p:nvGrpSpPr>
        <p:grpSpPr>
          <a:xfrm>
            <a:off x="8141207" y="4636008"/>
            <a:ext cx="940435" cy="940435"/>
            <a:chOff x="8141207" y="4636008"/>
            <a:chExt cx="940435" cy="940435"/>
          </a:xfrm>
        </p:grpSpPr>
        <p:sp>
          <p:nvSpPr>
            <p:cNvPr id="54" name="object 54"/>
            <p:cNvSpPr/>
            <p:nvPr/>
          </p:nvSpPr>
          <p:spPr>
            <a:xfrm>
              <a:off x="8154161" y="4725162"/>
              <a:ext cx="76200" cy="838200"/>
            </a:xfrm>
            <a:custGeom>
              <a:avLst/>
              <a:gdLst/>
              <a:ahLst/>
              <a:cxnLst/>
              <a:rect l="l" t="t" r="r" b="b"/>
              <a:pathLst>
                <a:path w="76200" h="838200">
                  <a:moveTo>
                    <a:pt x="38100" y="0"/>
                  </a:moveTo>
                  <a:lnTo>
                    <a:pt x="0" y="38100"/>
                  </a:lnTo>
                  <a:lnTo>
                    <a:pt x="19050" y="38100"/>
                  </a:lnTo>
                  <a:lnTo>
                    <a:pt x="19050" y="838200"/>
                  </a:lnTo>
                  <a:lnTo>
                    <a:pt x="57150" y="838200"/>
                  </a:lnTo>
                  <a:lnTo>
                    <a:pt x="57150" y="38100"/>
                  </a:lnTo>
                  <a:lnTo>
                    <a:pt x="76200" y="38100"/>
                  </a:lnTo>
                  <a:lnTo>
                    <a:pt x="38100" y="0"/>
                  </a:lnTo>
                  <a:close/>
                </a:path>
              </a:pathLst>
            </a:custGeom>
            <a:solidFill>
              <a:srgbClr val="4F81BC"/>
            </a:solidFill>
          </p:spPr>
          <p:txBody>
            <a:bodyPr wrap="square" lIns="0" tIns="0" rIns="0" bIns="0" rtlCol="0"/>
            <a:lstStyle/>
            <a:p>
              <a:endParaRPr/>
            </a:p>
          </p:txBody>
        </p:sp>
        <p:sp>
          <p:nvSpPr>
            <p:cNvPr id="55" name="object 55"/>
            <p:cNvSpPr/>
            <p:nvPr/>
          </p:nvSpPr>
          <p:spPr>
            <a:xfrm>
              <a:off x="8154161" y="4725162"/>
              <a:ext cx="76200" cy="838200"/>
            </a:xfrm>
            <a:custGeom>
              <a:avLst/>
              <a:gdLst/>
              <a:ahLst/>
              <a:cxnLst/>
              <a:rect l="l" t="t" r="r" b="b"/>
              <a:pathLst>
                <a:path w="76200" h="838200">
                  <a:moveTo>
                    <a:pt x="0" y="38100"/>
                  </a:moveTo>
                  <a:lnTo>
                    <a:pt x="38100" y="0"/>
                  </a:lnTo>
                  <a:lnTo>
                    <a:pt x="76200" y="38100"/>
                  </a:lnTo>
                  <a:lnTo>
                    <a:pt x="57150" y="38100"/>
                  </a:lnTo>
                  <a:lnTo>
                    <a:pt x="57150" y="838200"/>
                  </a:lnTo>
                  <a:lnTo>
                    <a:pt x="19050" y="838200"/>
                  </a:lnTo>
                  <a:lnTo>
                    <a:pt x="19050" y="38100"/>
                  </a:lnTo>
                  <a:lnTo>
                    <a:pt x="0" y="38100"/>
                  </a:lnTo>
                  <a:close/>
                </a:path>
              </a:pathLst>
            </a:custGeom>
            <a:ln w="25908">
              <a:solidFill>
                <a:srgbClr val="385D89"/>
              </a:solidFill>
            </a:ln>
          </p:spPr>
          <p:txBody>
            <a:bodyPr wrap="square" lIns="0" tIns="0" rIns="0" bIns="0" rtlCol="0"/>
            <a:lstStyle/>
            <a:p>
              <a:endParaRPr/>
            </a:p>
          </p:txBody>
        </p:sp>
        <p:sp>
          <p:nvSpPr>
            <p:cNvPr id="56" name="object 56"/>
            <p:cNvSpPr/>
            <p:nvPr/>
          </p:nvSpPr>
          <p:spPr>
            <a:xfrm>
              <a:off x="8687561" y="4648962"/>
              <a:ext cx="381000" cy="609600"/>
            </a:xfrm>
            <a:custGeom>
              <a:avLst/>
              <a:gdLst/>
              <a:ahLst/>
              <a:cxnLst/>
              <a:rect l="l" t="t" r="r" b="b"/>
              <a:pathLst>
                <a:path w="381000" h="609600">
                  <a:moveTo>
                    <a:pt x="190500" y="0"/>
                  </a:moveTo>
                  <a:lnTo>
                    <a:pt x="0" y="190500"/>
                  </a:lnTo>
                  <a:lnTo>
                    <a:pt x="95250" y="190500"/>
                  </a:lnTo>
                  <a:lnTo>
                    <a:pt x="95250" y="609600"/>
                  </a:lnTo>
                  <a:lnTo>
                    <a:pt x="285750" y="609600"/>
                  </a:lnTo>
                  <a:lnTo>
                    <a:pt x="285750" y="190500"/>
                  </a:lnTo>
                  <a:lnTo>
                    <a:pt x="381000" y="190500"/>
                  </a:lnTo>
                  <a:lnTo>
                    <a:pt x="190500" y="0"/>
                  </a:lnTo>
                  <a:close/>
                </a:path>
              </a:pathLst>
            </a:custGeom>
            <a:solidFill>
              <a:srgbClr val="4F81BC"/>
            </a:solidFill>
          </p:spPr>
          <p:txBody>
            <a:bodyPr wrap="square" lIns="0" tIns="0" rIns="0" bIns="0" rtlCol="0"/>
            <a:lstStyle/>
            <a:p>
              <a:endParaRPr/>
            </a:p>
          </p:txBody>
        </p:sp>
        <p:sp>
          <p:nvSpPr>
            <p:cNvPr id="57" name="object 57"/>
            <p:cNvSpPr/>
            <p:nvPr/>
          </p:nvSpPr>
          <p:spPr>
            <a:xfrm>
              <a:off x="8687561" y="4648962"/>
              <a:ext cx="381000" cy="609600"/>
            </a:xfrm>
            <a:custGeom>
              <a:avLst/>
              <a:gdLst/>
              <a:ahLst/>
              <a:cxnLst/>
              <a:rect l="l" t="t" r="r" b="b"/>
              <a:pathLst>
                <a:path w="381000" h="609600">
                  <a:moveTo>
                    <a:pt x="0" y="190500"/>
                  </a:moveTo>
                  <a:lnTo>
                    <a:pt x="190500" y="0"/>
                  </a:lnTo>
                  <a:lnTo>
                    <a:pt x="381000" y="190500"/>
                  </a:lnTo>
                  <a:lnTo>
                    <a:pt x="285750" y="190500"/>
                  </a:lnTo>
                  <a:lnTo>
                    <a:pt x="285750" y="609600"/>
                  </a:lnTo>
                  <a:lnTo>
                    <a:pt x="95250" y="609600"/>
                  </a:lnTo>
                  <a:lnTo>
                    <a:pt x="95250" y="190500"/>
                  </a:lnTo>
                  <a:lnTo>
                    <a:pt x="0" y="190500"/>
                  </a:lnTo>
                  <a:close/>
                </a:path>
              </a:pathLst>
            </a:custGeom>
            <a:ln w="25908">
              <a:solidFill>
                <a:srgbClr val="385D89"/>
              </a:solidFill>
            </a:ln>
          </p:spPr>
          <p:txBody>
            <a:bodyPr wrap="square" lIns="0" tIns="0" rIns="0" bIns="0" rtlCol="0"/>
            <a:lstStyle/>
            <a:p>
              <a:endParaRPr/>
            </a:p>
          </p:txBody>
        </p:sp>
      </p:grpSp>
      <p:sp>
        <p:nvSpPr>
          <p:cNvPr id="58" name="object 58"/>
          <p:cNvSpPr txBox="1"/>
          <p:nvPr/>
        </p:nvSpPr>
        <p:spPr>
          <a:xfrm>
            <a:off x="8614409" y="5209794"/>
            <a:ext cx="54356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Latent</a:t>
            </a:r>
            <a:endParaRPr sz="1600">
              <a:latin typeface="Times New Roman"/>
              <a:cs typeface="Times New Roman"/>
            </a:endParaRPr>
          </a:p>
        </p:txBody>
      </p:sp>
      <p:sp>
        <p:nvSpPr>
          <p:cNvPr id="59" name="object 59"/>
          <p:cNvSpPr txBox="1"/>
          <p:nvPr/>
        </p:nvSpPr>
        <p:spPr>
          <a:xfrm>
            <a:off x="7852409" y="5463641"/>
            <a:ext cx="117030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Sensible</a:t>
            </a:r>
            <a:r>
              <a:rPr sz="1600" spc="125" dirty="0">
                <a:latin typeface="Times New Roman"/>
                <a:cs typeface="Times New Roman"/>
              </a:rPr>
              <a:t> </a:t>
            </a:r>
            <a:r>
              <a:rPr sz="2400" spc="-15" baseline="3472" dirty="0">
                <a:latin typeface="Times New Roman"/>
                <a:cs typeface="Times New Roman"/>
              </a:rPr>
              <a:t>Heat</a:t>
            </a:r>
            <a:endParaRPr sz="2400" baseline="3472">
              <a:latin typeface="Times New Roman"/>
              <a:cs typeface="Times New Roman"/>
            </a:endParaRPr>
          </a:p>
        </p:txBody>
      </p:sp>
      <p:sp>
        <p:nvSpPr>
          <p:cNvPr id="60" name="object 60"/>
          <p:cNvSpPr txBox="1"/>
          <p:nvPr/>
        </p:nvSpPr>
        <p:spPr>
          <a:xfrm>
            <a:off x="7852409" y="5707481"/>
            <a:ext cx="1126490" cy="269240"/>
          </a:xfrm>
          <a:prstGeom prst="rect">
            <a:avLst/>
          </a:prstGeom>
        </p:spPr>
        <p:txBody>
          <a:bodyPr vert="horz" wrap="square" lIns="0" tIns="12065" rIns="0" bIns="0" rtlCol="0">
            <a:spAutoFit/>
          </a:bodyPr>
          <a:lstStyle/>
          <a:p>
            <a:pPr marL="12700">
              <a:lnSpc>
                <a:spcPct val="100000"/>
              </a:lnSpc>
              <a:spcBef>
                <a:spcPts val="95"/>
              </a:spcBef>
              <a:tabLst>
                <a:tab pos="774065" algn="l"/>
              </a:tabLst>
            </a:pPr>
            <a:r>
              <a:rPr sz="1600" spc="-10" dirty="0">
                <a:latin typeface="Times New Roman"/>
                <a:cs typeface="Times New Roman"/>
              </a:rPr>
              <a:t>Hea</a:t>
            </a:r>
            <a:r>
              <a:rPr sz="1600" spc="-5" dirty="0">
                <a:latin typeface="Times New Roman"/>
                <a:cs typeface="Times New Roman"/>
              </a:rPr>
              <a:t>t</a:t>
            </a:r>
            <a:r>
              <a:rPr sz="1600" spc="-5" dirty="0">
                <a:solidFill>
                  <a:srgbClr val="FF0000"/>
                </a:solidFill>
                <a:latin typeface="Times New Roman"/>
                <a:cs typeface="Times New Roman"/>
              </a:rPr>
              <a:t>(5)</a:t>
            </a:r>
            <a:r>
              <a:rPr sz="1600" dirty="0">
                <a:solidFill>
                  <a:srgbClr val="FF0000"/>
                </a:solidFill>
                <a:latin typeface="Times New Roman"/>
                <a:cs typeface="Times New Roman"/>
              </a:rPr>
              <a:t>	</a:t>
            </a:r>
            <a:r>
              <a:rPr sz="2400" spc="-7" baseline="3472" dirty="0">
                <a:solidFill>
                  <a:srgbClr val="FF0000"/>
                </a:solidFill>
                <a:latin typeface="Times New Roman"/>
                <a:cs typeface="Times New Roman"/>
              </a:rPr>
              <a:t>(2</a:t>
            </a:r>
            <a:r>
              <a:rPr sz="2400" baseline="3472" dirty="0">
                <a:solidFill>
                  <a:srgbClr val="FF0000"/>
                </a:solidFill>
                <a:latin typeface="Times New Roman"/>
                <a:cs typeface="Times New Roman"/>
              </a:rPr>
              <a:t>4</a:t>
            </a:r>
            <a:r>
              <a:rPr sz="2400" spc="-7" baseline="3472" dirty="0">
                <a:solidFill>
                  <a:srgbClr val="FF0000"/>
                </a:solidFill>
                <a:latin typeface="Times New Roman"/>
                <a:cs typeface="Times New Roman"/>
              </a:rPr>
              <a:t>)</a:t>
            </a:r>
            <a:endParaRPr sz="2400" baseline="3472">
              <a:latin typeface="Times New Roman"/>
              <a:cs typeface="Times New Roman"/>
            </a:endParaRPr>
          </a:p>
        </p:txBody>
      </p:sp>
      <p:sp>
        <p:nvSpPr>
          <p:cNvPr id="61" name="object 61"/>
          <p:cNvSpPr txBox="1"/>
          <p:nvPr/>
        </p:nvSpPr>
        <p:spPr>
          <a:xfrm>
            <a:off x="1337817" y="6162243"/>
            <a:ext cx="7348220" cy="574675"/>
          </a:xfrm>
          <a:prstGeom prst="rect">
            <a:avLst/>
          </a:prstGeom>
        </p:spPr>
        <p:txBody>
          <a:bodyPr vert="horz" wrap="square" lIns="0" tIns="12700" rIns="0" bIns="0" rtlCol="0">
            <a:spAutoFit/>
          </a:bodyPr>
          <a:lstStyle/>
          <a:p>
            <a:pPr marL="38100" marR="30480">
              <a:lnSpc>
                <a:spcPct val="100000"/>
              </a:lnSpc>
              <a:spcBef>
                <a:spcPts val="100"/>
              </a:spcBef>
            </a:pPr>
            <a:r>
              <a:rPr sz="1800" b="1" dirty="0">
                <a:latin typeface="Times New Roman"/>
                <a:cs typeface="Times New Roman"/>
              </a:rPr>
              <a:t>Fig:</a:t>
            </a:r>
            <a:r>
              <a:rPr sz="1800" b="1" spc="-10" dirty="0">
                <a:latin typeface="Times New Roman"/>
                <a:cs typeface="Times New Roman"/>
              </a:rPr>
              <a:t> </a:t>
            </a:r>
            <a:r>
              <a:rPr sz="1800" dirty="0">
                <a:latin typeface="Times New Roman"/>
                <a:cs typeface="Times New Roman"/>
              </a:rPr>
              <a:t>Radiation</a:t>
            </a:r>
            <a:r>
              <a:rPr sz="1800" spc="-15" dirty="0">
                <a:latin typeface="Times New Roman"/>
                <a:cs typeface="Times New Roman"/>
              </a:rPr>
              <a:t> </a:t>
            </a:r>
            <a:r>
              <a:rPr sz="1800" dirty="0">
                <a:latin typeface="Times New Roman"/>
                <a:cs typeface="Times New Roman"/>
              </a:rPr>
              <a:t>balance</a:t>
            </a:r>
            <a:r>
              <a:rPr sz="1800" spc="-15"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the earth</a:t>
            </a:r>
            <a:r>
              <a:rPr sz="1800" spc="-20" dirty="0">
                <a:latin typeface="Times New Roman"/>
                <a:cs typeface="Times New Roman"/>
              </a:rPr>
              <a:t> </a:t>
            </a:r>
            <a:r>
              <a:rPr sz="1800" dirty="0">
                <a:latin typeface="Times New Roman"/>
                <a:cs typeface="Times New Roman"/>
              </a:rPr>
              <a:t>atmosphere</a:t>
            </a:r>
            <a:r>
              <a:rPr sz="1800" spc="10" dirty="0">
                <a:latin typeface="Times New Roman"/>
                <a:cs typeface="Times New Roman"/>
              </a:rPr>
              <a:t> </a:t>
            </a:r>
            <a:r>
              <a:rPr sz="1800" dirty="0">
                <a:latin typeface="Times New Roman"/>
                <a:cs typeface="Times New Roman"/>
              </a:rPr>
              <a:t>system.</a:t>
            </a:r>
            <a:r>
              <a:rPr sz="1800" spc="-30" dirty="0">
                <a:latin typeface="Times New Roman"/>
                <a:cs typeface="Times New Roman"/>
              </a:rPr>
              <a:t> </a:t>
            </a:r>
            <a:r>
              <a:rPr sz="1800" dirty="0">
                <a:latin typeface="Times New Roman"/>
                <a:cs typeface="Times New Roman"/>
              </a:rPr>
              <a:t>It </a:t>
            </a:r>
            <a:r>
              <a:rPr sz="1800" spc="-5" dirty="0">
                <a:latin typeface="Times New Roman"/>
                <a:cs typeface="Times New Roman"/>
              </a:rPr>
              <a:t>is</a:t>
            </a:r>
            <a:r>
              <a:rPr sz="1800" spc="5" dirty="0">
                <a:latin typeface="Times New Roman"/>
                <a:cs typeface="Times New Roman"/>
              </a:rPr>
              <a:t> </a:t>
            </a:r>
            <a:r>
              <a:rPr sz="1800" dirty="0">
                <a:latin typeface="Times New Roman"/>
                <a:cs typeface="Times New Roman"/>
              </a:rPr>
              <a:t>seen</a:t>
            </a:r>
            <a:r>
              <a:rPr sz="1800" spc="-5" dirty="0">
                <a:latin typeface="Times New Roman"/>
                <a:cs typeface="Times New Roman"/>
              </a:rPr>
              <a:t> </a:t>
            </a:r>
            <a:r>
              <a:rPr sz="1800" dirty="0">
                <a:latin typeface="Times New Roman"/>
                <a:cs typeface="Times New Roman"/>
              </a:rPr>
              <a:t>that only</a:t>
            </a:r>
            <a:r>
              <a:rPr sz="1800" spc="-10" dirty="0">
                <a:latin typeface="Times New Roman"/>
                <a:cs typeface="Times New Roman"/>
              </a:rPr>
              <a:t> </a:t>
            </a:r>
            <a:r>
              <a:rPr sz="1800" dirty="0">
                <a:latin typeface="Times New Roman"/>
                <a:cs typeface="Times New Roman"/>
              </a:rPr>
              <a:t>47% </a:t>
            </a:r>
            <a:r>
              <a:rPr sz="1800" spc="-434"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extra</a:t>
            </a:r>
            <a:r>
              <a:rPr sz="1800" spc="-5" dirty="0">
                <a:latin typeface="Times New Roman"/>
                <a:cs typeface="Times New Roman"/>
              </a:rPr>
              <a:t> </a:t>
            </a:r>
            <a:r>
              <a:rPr sz="1800" dirty="0">
                <a:latin typeface="Times New Roman"/>
                <a:cs typeface="Times New Roman"/>
              </a:rPr>
              <a:t>terrestrial</a:t>
            </a:r>
            <a:r>
              <a:rPr sz="1800" spc="-30" dirty="0">
                <a:latin typeface="Times New Roman"/>
                <a:cs typeface="Times New Roman"/>
              </a:rPr>
              <a:t> </a:t>
            </a:r>
            <a:r>
              <a:rPr sz="1800" dirty="0">
                <a:latin typeface="Times New Roman"/>
                <a:cs typeface="Times New Roman"/>
              </a:rPr>
              <a:t>radiation</a:t>
            </a:r>
            <a:r>
              <a:rPr sz="1800" spc="-25" dirty="0">
                <a:latin typeface="Times New Roman"/>
                <a:cs typeface="Times New Roman"/>
              </a:rPr>
              <a:t> </a:t>
            </a:r>
            <a:r>
              <a:rPr sz="1800" dirty="0">
                <a:latin typeface="Times New Roman"/>
                <a:cs typeface="Times New Roman"/>
              </a:rPr>
              <a:t>reaches</a:t>
            </a:r>
            <a:r>
              <a:rPr sz="1800" spc="-20"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earth</a:t>
            </a:r>
            <a:r>
              <a:rPr sz="1800" spc="-15" dirty="0">
                <a:latin typeface="Times New Roman"/>
                <a:cs typeface="Times New Roman"/>
              </a:rPr>
              <a:t> </a:t>
            </a:r>
            <a:r>
              <a:rPr sz="1800" spc="-5" dirty="0">
                <a:latin typeface="Times New Roman"/>
                <a:cs typeface="Times New Roman"/>
              </a:rPr>
              <a:t>as</a:t>
            </a:r>
            <a:r>
              <a:rPr sz="1800" dirty="0">
                <a:latin typeface="Times New Roman"/>
                <a:cs typeface="Times New Roman"/>
              </a:rPr>
              <a:t> direct</a:t>
            </a:r>
            <a:r>
              <a:rPr sz="1800" spc="-20" dirty="0">
                <a:latin typeface="Times New Roman"/>
                <a:cs typeface="Times New Roman"/>
              </a:rPr>
              <a:t> </a:t>
            </a:r>
            <a:r>
              <a:rPr sz="1800" dirty="0">
                <a:latin typeface="Times New Roman"/>
                <a:cs typeface="Times New Roman"/>
              </a:rPr>
              <a:t>or </a:t>
            </a:r>
            <a:r>
              <a:rPr sz="1800" spc="-5" dirty="0">
                <a:latin typeface="Times New Roman"/>
                <a:cs typeface="Times New Roman"/>
              </a:rPr>
              <a:t>diffused</a:t>
            </a:r>
            <a:r>
              <a:rPr sz="1800" dirty="0">
                <a:latin typeface="Times New Roman"/>
                <a:cs typeface="Times New Roman"/>
              </a:rPr>
              <a:t> </a:t>
            </a:r>
            <a:r>
              <a:rPr sz="1800" spc="-155" dirty="0">
                <a:latin typeface="Times New Roman"/>
                <a:cs typeface="Times New Roman"/>
              </a:rPr>
              <a:t>radiatio</a:t>
            </a:r>
            <a:r>
              <a:rPr sz="1800" spc="-232" baseline="6944" dirty="0">
                <a:solidFill>
                  <a:srgbClr val="888888"/>
                </a:solidFill>
                <a:latin typeface="Arial MT"/>
                <a:cs typeface="Arial MT"/>
              </a:rPr>
              <a:t>17</a:t>
            </a:r>
            <a:r>
              <a:rPr sz="1800" spc="-155" dirty="0">
                <a:latin typeface="Times New Roman"/>
                <a:cs typeface="Times New Roman"/>
              </a:rPr>
              <a:t>n</a:t>
            </a:r>
            <a:r>
              <a:rPr sz="1800" spc="-232" baseline="6944" dirty="0">
                <a:solidFill>
                  <a:srgbClr val="888888"/>
                </a:solidFill>
                <a:latin typeface="Arial MT"/>
                <a:cs typeface="Arial MT"/>
              </a:rPr>
              <a:t>0</a:t>
            </a:r>
            <a:r>
              <a:rPr sz="1800" spc="-155" dirty="0">
                <a:latin typeface="Times New Roman"/>
                <a:cs typeface="Times New Roman"/>
              </a:rPr>
              <a:t>.</a:t>
            </a:r>
            <a:endParaRPr sz="1800">
              <a:latin typeface="Times New Roman"/>
              <a:cs typeface="Times New Roman"/>
            </a:endParaRPr>
          </a:p>
        </p:txBody>
      </p:sp>
      <p:sp>
        <p:nvSpPr>
          <p:cNvPr id="62" name="object 62"/>
          <p:cNvSpPr txBox="1"/>
          <p:nvPr/>
        </p:nvSpPr>
        <p:spPr>
          <a:xfrm>
            <a:off x="3193795" y="4371213"/>
            <a:ext cx="262255"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0000"/>
                </a:solidFill>
                <a:latin typeface="Times New Roman"/>
                <a:cs typeface="Times New Roman"/>
              </a:rPr>
              <a:t>(2)</a:t>
            </a:r>
            <a:endParaRPr sz="1600">
              <a:latin typeface="Times New Roman"/>
              <a:cs typeface="Times New Roman"/>
            </a:endParaRPr>
          </a:p>
        </p:txBody>
      </p:sp>
      <p:sp>
        <p:nvSpPr>
          <p:cNvPr id="63" name="object 63"/>
          <p:cNvSpPr txBox="1"/>
          <p:nvPr/>
        </p:nvSpPr>
        <p:spPr>
          <a:xfrm>
            <a:off x="3330575" y="3091652"/>
            <a:ext cx="936625" cy="1091565"/>
          </a:xfrm>
          <a:prstGeom prst="rect">
            <a:avLst/>
          </a:prstGeom>
        </p:spPr>
        <p:txBody>
          <a:bodyPr vert="horz" wrap="square" lIns="0" tIns="147320" rIns="0" bIns="0" rtlCol="0">
            <a:spAutoFit/>
          </a:bodyPr>
          <a:lstStyle/>
          <a:p>
            <a:pPr marL="190500">
              <a:lnSpc>
                <a:spcPct val="100000"/>
              </a:lnSpc>
              <a:spcBef>
                <a:spcPts val="1160"/>
              </a:spcBef>
            </a:pPr>
            <a:r>
              <a:rPr sz="1800" dirty="0">
                <a:solidFill>
                  <a:srgbClr val="FF0000"/>
                </a:solidFill>
                <a:latin typeface="Times New Roman"/>
                <a:cs typeface="Times New Roman"/>
              </a:rPr>
              <a:t>(15)</a:t>
            </a:r>
            <a:r>
              <a:rPr sz="1800" spc="195" dirty="0">
                <a:solidFill>
                  <a:srgbClr val="FF0000"/>
                </a:solidFill>
                <a:latin typeface="Times New Roman"/>
                <a:cs typeface="Times New Roman"/>
              </a:rPr>
              <a:t> </a:t>
            </a:r>
            <a:r>
              <a:rPr sz="2400" spc="-7" baseline="24305" dirty="0">
                <a:solidFill>
                  <a:srgbClr val="FF0000"/>
                </a:solidFill>
                <a:latin typeface="Times New Roman"/>
                <a:cs typeface="Times New Roman"/>
              </a:rPr>
              <a:t>(5)</a:t>
            </a:r>
            <a:endParaRPr sz="2400" baseline="24305">
              <a:latin typeface="Times New Roman"/>
              <a:cs typeface="Times New Roman"/>
            </a:endParaRPr>
          </a:p>
          <a:p>
            <a:pPr marL="38100">
              <a:lnSpc>
                <a:spcPct val="100000"/>
              </a:lnSpc>
              <a:spcBef>
                <a:spcPts val="935"/>
              </a:spcBef>
            </a:pPr>
            <a:r>
              <a:rPr sz="1600" spc="-5" dirty="0">
                <a:solidFill>
                  <a:srgbClr val="FF0000"/>
                </a:solidFill>
                <a:latin typeface="Times New Roman"/>
                <a:cs typeface="Times New Roman"/>
              </a:rPr>
              <a:t>(6)</a:t>
            </a:r>
            <a:endParaRPr sz="1600">
              <a:latin typeface="Times New Roman"/>
              <a:cs typeface="Times New Roman"/>
            </a:endParaRPr>
          </a:p>
          <a:p>
            <a:pPr marL="342900">
              <a:lnSpc>
                <a:spcPct val="100000"/>
              </a:lnSpc>
              <a:spcBef>
                <a:spcPts val="395"/>
              </a:spcBef>
            </a:pPr>
            <a:r>
              <a:rPr sz="1600" spc="-20" dirty="0">
                <a:solidFill>
                  <a:srgbClr val="FF0000"/>
                </a:solidFill>
                <a:latin typeface="Times New Roman"/>
                <a:cs typeface="Times New Roman"/>
              </a:rPr>
              <a:t>(11)</a:t>
            </a:r>
            <a:endParaRPr sz="1600">
              <a:latin typeface="Times New Roman"/>
              <a:cs typeface="Times New Roman"/>
            </a:endParaRPr>
          </a:p>
        </p:txBody>
      </p:sp>
      <p:sp>
        <p:nvSpPr>
          <p:cNvPr id="64" name="object 64"/>
          <p:cNvSpPr txBox="1"/>
          <p:nvPr/>
        </p:nvSpPr>
        <p:spPr>
          <a:xfrm>
            <a:off x="3380866" y="2735072"/>
            <a:ext cx="1269365" cy="269240"/>
          </a:xfrm>
          <a:prstGeom prst="rect">
            <a:avLst/>
          </a:prstGeom>
        </p:spPr>
        <p:txBody>
          <a:bodyPr vert="horz" wrap="square" lIns="0" tIns="12065" rIns="0" bIns="0" rtlCol="0">
            <a:spAutoFit/>
          </a:bodyPr>
          <a:lstStyle/>
          <a:p>
            <a:pPr marL="38100">
              <a:lnSpc>
                <a:spcPct val="100000"/>
              </a:lnSpc>
              <a:spcBef>
                <a:spcPts val="95"/>
              </a:spcBef>
            </a:pPr>
            <a:r>
              <a:rPr sz="1600" spc="-5" dirty="0">
                <a:latin typeface="Times New Roman"/>
                <a:cs typeface="Times New Roman"/>
              </a:rPr>
              <a:t>scattering</a:t>
            </a:r>
            <a:r>
              <a:rPr sz="1600" spc="90" dirty="0">
                <a:latin typeface="Times New Roman"/>
                <a:cs typeface="Times New Roman"/>
              </a:rPr>
              <a:t> </a:t>
            </a:r>
            <a:r>
              <a:rPr sz="2400" spc="-7" baseline="-10416" dirty="0">
                <a:solidFill>
                  <a:srgbClr val="FF0000"/>
                </a:solidFill>
                <a:latin typeface="Times New Roman"/>
                <a:cs typeface="Times New Roman"/>
              </a:rPr>
              <a:t>(19)</a:t>
            </a:r>
            <a:endParaRPr sz="2400" baseline="-10416">
              <a:latin typeface="Times New Roman"/>
              <a:cs typeface="Times New Roman"/>
            </a:endParaRPr>
          </a:p>
        </p:txBody>
      </p:sp>
      <p:sp>
        <p:nvSpPr>
          <p:cNvPr id="65" name="object 65"/>
          <p:cNvSpPr txBox="1"/>
          <p:nvPr/>
        </p:nvSpPr>
        <p:spPr>
          <a:xfrm>
            <a:off x="2822194" y="3304159"/>
            <a:ext cx="36449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0000"/>
                </a:solidFill>
                <a:latin typeface="Times New Roman"/>
                <a:cs typeface="Times New Roman"/>
              </a:rPr>
              <a:t>(4</a:t>
            </a:r>
            <a:r>
              <a:rPr sz="1600" dirty="0">
                <a:solidFill>
                  <a:srgbClr val="FF0000"/>
                </a:solidFill>
                <a:latin typeface="Times New Roman"/>
                <a:cs typeface="Times New Roman"/>
              </a:rPr>
              <a:t>1</a:t>
            </a:r>
            <a:r>
              <a:rPr sz="1600" spc="-5" dirty="0">
                <a:solidFill>
                  <a:srgbClr val="FF0000"/>
                </a:solidFill>
                <a:latin typeface="Times New Roman"/>
                <a:cs typeface="Times New Roman"/>
              </a:rPr>
              <a:t>)</a:t>
            </a:r>
            <a:endParaRPr sz="1600">
              <a:latin typeface="Times New Roman"/>
              <a:cs typeface="Times New Roman"/>
            </a:endParaRPr>
          </a:p>
        </p:txBody>
      </p:sp>
      <p:sp>
        <p:nvSpPr>
          <p:cNvPr id="66" name="object 66"/>
          <p:cNvSpPr txBox="1"/>
          <p:nvPr/>
        </p:nvSpPr>
        <p:spPr>
          <a:xfrm>
            <a:off x="4041775" y="23875"/>
            <a:ext cx="1285240" cy="636270"/>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Short</a:t>
            </a:r>
            <a:r>
              <a:rPr sz="2000" spc="-70" dirty="0">
                <a:latin typeface="Times New Roman"/>
                <a:cs typeface="Times New Roman"/>
              </a:rPr>
              <a:t> </a:t>
            </a:r>
            <a:r>
              <a:rPr sz="2000" dirty="0">
                <a:latin typeface="Times New Roman"/>
                <a:cs typeface="Times New Roman"/>
              </a:rPr>
              <a:t>wave</a:t>
            </a:r>
            <a:endParaRPr sz="2000">
              <a:latin typeface="Times New Roman"/>
              <a:cs typeface="Times New Roman"/>
            </a:endParaRPr>
          </a:p>
          <a:p>
            <a:pPr marL="12700">
              <a:lnSpc>
                <a:spcPct val="100000"/>
              </a:lnSpc>
              <a:spcBef>
                <a:spcPts val="5"/>
              </a:spcBef>
            </a:pPr>
            <a:r>
              <a:rPr sz="2000" dirty="0">
                <a:latin typeface="Times New Roman"/>
                <a:cs typeface="Times New Roman"/>
              </a:rPr>
              <a:t>refle</a:t>
            </a:r>
            <a:r>
              <a:rPr sz="2000" spc="-10" dirty="0">
                <a:latin typeface="Times New Roman"/>
                <a:cs typeface="Times New Roman"/>
              </a:rPr>
              <a:t>c</a:t>
            </a:r>
            <a:r>
              <a:rPr sz="2000" dirty="0">
                <a:latin typeface="Times New Roman"/>
                <a:cs typeface="Times New Roman"/>
              </a:rPr>
              <a:t>to</a:t>
            </a:r>
            <a:r>
              <a:rPr sz="2000" spc="125" dirty="0">
                <a:latin typeface="Times New Roman"/>
                <a:cs typeface="Times New Roman"/>
              </a:rPr>
              <a:t>r</a:t>
            </a:r>
            <a:r>
              <a:rPr sz="2700" baseline="3086" dirty="0">
                <a:solidFill>
                  <a:srgbClr val="FF0000"/>
                </a:solidFill>
                <a:latin typeface="Times New Roman"/>
                <a:cs typeface="Times New Roman"/>
              </a:rPr>
              <a:t>(28)</a:t>
            </a:r>
            <a:endParaRPr sz="2700" baseline="3086">
              <a:latin typeface="Times New Roman"/>
              <a:cs typeface="Times New Roman"/>
            </a:endParaRPr>
          </a:p>
        </p:txBody>
      </p:sp>
      <p:sp>
        <p:nvSpPr>
          <p:cNvPr id="67" name="object 67"/>
          <p:cNvSpPr txBox="1"/>
          <p:nvPr/>
        </p:nvSpPr>
        <p:spPr>
          <a:xfrm>
            <a:off x="7233031" y="4380433"/>
            <a:ext cx="407034"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0000"/>
                </a:solidFill>
                <a:latin typeface="Times New Roman"/>
                <a:cs typeface="Times New Roman"/>
              </a:rPr>
              <a:t>(96)</a:t>
            </a:r>
            <a:endParaRPr sz="1800">
              <a:latin typeface="Times New Roman"/>
              <a:cs typeface="Times New Roman"/>
            </a:endParaRPr>
          </a:p>
        </p:txBody>
      </p:sp>
      <p:sp>
        <p:nvSpPr>
          <p:cNvPr id="68" name="object 68"/>
          <p:cNvSpPr txBox="1"/>
          <p:nvPr/>
        </p:nvSpPr>
        <p:spPr>
          <a:xfrm>
            <a:off x="6404228" y="4533392"/>
            <a:ext cx="521334"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0000"/>
                </a:solidFill>
                <a:latin typeface="Times New Roman"/>
                <a:cs typeface="Times New Roman"/>
              </a:rPr>
              <a:t>(109)</a:t>
            </a:r>
            <a:endParaRPr sz="1800">
              <a:latin typeface="Times New Roman"/>
              <a:cs typeface="Times New Roman"/>
            </a:endParaRPr>
          </a:p>
        </p:txBody>
      </p:sp>
      <p:sp>
        <p:nvSpPr>
          <p:cNvPr id="69" name="object 69"/>
          <p:cNvSpPr txBox="1"/>
          <p:nvPr/>
        </p:nvSpPr>
        <p:spPr>
          <a:xfrm>
            <a:off x="6064630" y="2997834"/>
            <a:ext cx="2073275" cy="1296670"/>
          </a:xfrm>
          <a:prstGeom prst="rect">
            <a:avLst/>
          </a:prstGeom>
        </p:spPr>
        <p:txBody>
          <a:bodyPr vert="horz" wrap="square" lIns="0" tIns="12700" rIns="0" bIns="0" rtlCol="0">
            <a:spAutoFit/>
          </a:bodyPr>
          <a:lstStyle/>
          <a:p>
            <a:pPr marL="427990">
              <a:lnSpc>
                <a:spcPct val="100000"/>
              </a:lnSpc>
              <a:spcBef>
                <a:spcPts val="100"/>
              </a:spcBef>
            </a:pPr>
            <a:r>
              <a:rPr sz="1800" dirty="0">
                <a:solidFill>
                  <a:srgbClr val="FF0000"/>
                </a:solidFill>
                <a:latin typeface="Times New Roman"/>
                <a:cs typeface="Times New Roman"/>
              </a:rPr>
              <a:t>(64)</a:t>
            </a:r>
            <a:endParaRPr sz="1800">
              <a:latin typeface="Times New Roman"/>
              <a:cs typeface="Times New Roman"/>
            </a:endParaRPr>
          </a:p>
          <a:p>
            <a:pPr marL="351790" marR="30480">
              <a:lnSpc>
                <a:spcPct val="100000"/>
              </a:lnSpc>
              <a:spcBef>
                <a:spcPts val="1365"/>
              </a:spcBef>
            </a:pPr>
            <a:r>
              <a:rPr sz="1800" spc="-5" dirty="0">
                <a:latin typeface="Times New Roman"/>
                <a:cs typeface="Times New Roman"/>
              </a:rPr>
              <a:t>Net </a:t>
            </a:r>
            <a:r>
              <a:rPr sz="1800" dirty="0">
                <a:latin typeface="Times New Roman"/>
                <a:cs typeface="Times New Roman"/>
              </a:rPr>
              <a:t>absorption </a:t>
            </a:r>
            <a:r>
              <a:rPr sz="1800" spc="5" dirty="0">
                <a:latin typeface="Times New Roman"/>
                <a:cs typeface="Times New Roman"/>
              </a:rPr>
              <a:t> </a:t>
            </a:r>
            <a:r>
              <a:rPr sz="1800" dirty="0">
                <a:latin typeface="Times New Roman"/>
                <a:cs typeface="Times New Roman"/>
              </a:rPr>
              <a:t>through</a:t>
            </a:r>
            <a:r>
              <a:rPr sz="1800" spc="-40" dirty="0">
                <a:latin typeface="Times New Roman"/>
                <a:cs typeface="Times New Roman"/>
              </a:rPr>
              <a:t> </a:t>
            </a:r>
            <a:r>
              <a:rPr sz="1800" spc="-5" dirty="0">
                <a:latin typeface="Times New Roman"/>
                <a:cs typeface="Times New Roman"/>
              </a:rPr>
              <a:t>H</a:t>
            </a:r>
            <a:r>
              <a:rPr sz="1800" spc="-7" baseline="-20833" dirty="0">
                <a:latin typeface="Times New Roman"/>
                <a:cs typeface="Times New Roman"/>
              </a:rPr>
              <a:t>2</a:t>
            </a:r>
            <a:r>
              <a:rPr sz="1800" spc="-5" dirty="0">
                <a:latin typeface="Times New Roman"/>
                <a:cs typeface="Times New Roman"/>
              </a:rPr>
              <a:t>O,</a:t>
            </a:r>
            <a:r>
              <a:rPr sz="1800" spc="-30" dirty="0">
                <a:latin typeface="Times New Roman"/>
                <a:cs typeface="Times New Roman"/>
              </a:rPr>
              <a:t> </a:t>
            </a:r>
            <a:r>
              <a:rPr sz="1800" spc="-5" dirty="0">
                <a:latin typeface="Times New Roman"/>
                <a:cs typeface="Times New Roman"/>
              </a:rPr>
              <a:t>CO</a:t>
            </a:r>
            <a:r>
              <a:rPr sz="1800" spc="-7" baseline="-20833" dirty="0">
                <a:latin typeface="Times New Roman"/>
                <a:cs typeface="Times New Roman"/>
              </a:rPr>
              <a:t>2</a:t>
            </a:r>
            <a:endParaRPr sz="1800" baseline="-20833">
              <a:latin typeface="Times New Roman"/>
              <a:cs typeface="Times New Roman"/>
            </a:endParaRPr>
          </a:p>
          <a:p>
            <a:pPr marL="38100">
              <a:lnSpc>
                <a:spcPct val="100000"/>
              </a:lnSpc>
            </a:pPr>
            <a:r>
              <a:rPr sz="2700" baseline="-16975" dirty="0">
                <a:solidFill>
                  <a:srgbClr val="FF0000"/>
                </a:solidFill>
                <a:latin typeface="Times New Roman"/>
                <a:cs typeface="Times New Roman"/>
              </a:rPr>
              <a:t>(5)</a:t>
            </a:r>
            <a:r>
              <a:rPr sz="2700" spc="-157" baseline="-16975" dirty="0">
                <a:solidFill>
                  <a:srgbClr val="FF0000"/>
                </a:solidFill>
                <a:latin typeface="Times New Roman"/>
                <a:cs typeface="Times New Roman"/>
              </a:rPr>
              <a:t> </a:t>
            </a:r>
            <a:r>
              <a:rPr sz="1800" dirty="0">
                <a:latin typeface="Times New Roman"/>
                <a:cs typeface="Times New Roman"/>
              </a:rPr>
              <a:t>and</a:t>
            </a:r>
            <a:r>
              <a:rPr sz="1800" spc="-30" dirty="0">
                <a:latin typeface="Times New Roman"/>
                <a:cs typeface="Times New Roman"/>
              </a:rPr>
              <a:t> </a:t>
            </a:r>
            <a:r>
              <a:rPr sz="1800" dirty="0">
                <a:latin typeface="Times New Roman"/>
                <a:cs typeface="Times New Roman"/>
              </a:rPr>
              <a:t>clouds</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169</a:t>
            </a:fld>
            <a:endParaRPr dirty="0"/>
          </a:p>
        </p:txBody>
      </p:sp>
      <p:sp>
        <p:nvSpPr>
          <p:cNvPr id="2" name="object 2"/>
          <p:cNvSpPr txBox="1"/>
          <p:nvPr/>
        </p:nvSpPr>
        <p:spPr>
          <a:xfrm>
            <a:off x="113792" y="22916"/>
            <a:ext cx="8941435" cy="2313305"/>
          </a:xfrm>
          <a:prstGeom prst="rect">
            <a:avLst/>
          </a:prstGeom>
        </p:spPr>
        <p:txBody>
          <a:bodyPr vert="horz" wrap="square" lIns="0" tIns="13335" rIns="0" bIns="0" rtlCol="0">
            <a:spAutoFit/>
          </a:bodyPr>
          <a:lstStyle/>
          <a:p>
            <a:pPr marL="12700" marR="5080">
              <a:lnSpc>
                <a:spcPct val="150000"/>
              </a:lnSpc>
              <a:spcBef>
                <a:spcPts val="105"/>
              </a:spcBef>
            </a:pPr>
            <a:r>
              <a:rPr sz="2000" dirty="0">
                <a:latin typeface="Times New Roman"/>
                <a:cs typeface="Times New Roman"/>
              </a:rPr>
              <a:t>The </a:t>
            </a:r>
            <a:r>
              <a:rPr sz="2000" spc="-5" dirty="0">
                <a:latin typeface="Times New Roman"/>
                <a:cs typeface="Times New Roman"/>
              </a:rPr>
              <a:t>atmosphere </a:t>
            </a:r>
            <a:r>
              <a:rPr sz="2000" dirty="0">
                <a:latin typeface="Times New Roman"/>
                <a:cs typeface="Times New Roman"/>
              </a:rPr>
              <a:t>also </a:t>
            </a:r>
            <a:r>
              <a:rPr sz="2000" spc="-5" dirty="0">
                <a:latin typeface="Times New Roman"/>
                <a:cs typeface="Times New Roman"/>
              </a:rPr>
              <a:t>radiates energy </a:t>
            </a:r>
            <a:r>
              <a:rPr sz="2000" dirty="0">
                <a:latin typeface="Times New Roman"/>
                <a:cs typeface="Times New Roman"/>
              </a:rPr>
              <a:t>to the earth and </a:t>
            </a:r>
            <a:r>
              <a:rPr sz="2000" spc="-5" dirty="0">
                <a:latin typeface="Times New Roman"/>
                <a:cs typeface="Times New Roman"/>
              </a:rPr>
              <a:t>its </a:t>
            </a:r>
            <a:r>
              <a:rPr sz="2000" dirty="0">
                <a:latin typeface="Times New Roman"/>
                <a:cs typeface="Times New Roman"/>
              </a:rPr>
              <a:t>intensity is higher than that of </a:t>
            </a:r>
            <a:r>
              <a:rPr sz="2000" spc="5" dirty="0">
                <a:latin typeface="Times New Roman"/>
                <a:cs typeface="Times New Roman"/>
              </a:rPr>
              <a:t> </a:t>
            </a:r>
            <a:r>
              <a:rPr sz="2000" dirty="0">
                <a:latin typeface="Times New Roman"/>
                <a:cs typeface="Times New Roman"/>
              </a:rPr>
              <a:t>global</a:t>
            </a:r>
            <a:r>
              <a:rPr sz="2000" spc="-30" dirty="0">
                <a:latin typeface="Times New Roman"/>
                <a:cs typeface="Times New Roman"/>
              </a:rPr>
              <a:t> </a:t>
            </a:r>
            <a:r>
              <a:rPr sz="2000" dirty="0">
                <a:latin typeface="Times New Roman"/>
                <a:cs typeface="Times New Roman"/>
              </a:rPr>
              <a:t>radiation.</a:t>
            </a:r>
            <a:r>
              <a:rPr sz="2000" spc="-70" dirty="0">
                <a:latin typeface="Times New Roman"/>
                <a:cs typeface="Times New Roman"/>
              </a:rPr>
              <a:t> </a:t>
            </a:r>
            <a:r>
              <a:rPr sz="2000" dirty="0">
                <a:latin typeface="Times New Roman"/>
                <a:cs typeface="Times New Roman"/>
              </a:rPr>
              <a:t>This</a:t>
            </a:r>
            <a:r>
              <a:rPr sz="2000" spc="-5" dirty="0">
                <a:latin typeface="Times New Roman"/>
                <a:cs typeface="Times New Roman"/>
              </a:rPr>
              <a:t> radiation</a:t>
            </a:r>
            <a:r>
              <a:rPr sz="2000" spc="-25"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included</a:t>
            </a:r>
            <a:r>
              <a:rPr sz="2000" spc="-15" dirty="0">
                <a:latin typeface="Times New Roman"/>
                <a:cs typeface="Times New Roman"/>
              </a:rPr>
              <a:t> </a:t>
            </a:r>
            <a:r>
              <a:rPr sz="2000" dirty="0">
                <a:latin typeface="Times New Roman"/>
                <a:cs typeface="Times New Roman"/>
              </a:rPr>
              <a:t>in the</a:t>
            </a:r>
            <a:r>
              <a:rPr sz="2000" spc="-20" dirty="0">
                <a:latin typeface="Times New Roman"/>
                <a:cs typeface="Times New Roman"/>
              </a:rPr>
              <a:t> </a:t>
            </a:r>
            <a:r>
              <a:rPr sz="2000" dirty="0">
                <a:latin typeface="Times New Roman"/>
                <a:cs typeface="Times New Roman"/>
              </a:rPr>
              <a:t>region</a:t>
            </a:r>
            <a:r>
              <a:rPr sz="2000" spc="-2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long-wavelength</a:t>
            </a:r>
            <a:r>
              <a:rPr sz="2000" spc="-35" dirty="0">
                <a:latin typeface="Times New Roman"/>
                <a:cs typeface="Times New Roman"/>
              </a:rPr>
              <a:t> </a:t>
            </a:r>
            <a:r>
              <a:rPr sz="2000" spc="-5" dirty="0">
                <a:latin typeface="Times New Roman"/>
                <a:cs typeface="Times New Roman"/>
              </a:rPr>
              <a:t>radiation</a:t>
            </a:r>
            <a:r>
              <a:rPr sz="2000" spc="-25" dirty="0">
                <a:latin typeface="Times New Roman"/>
                <a:cs typeface="Times New Roman"/>
              </a:rPr>
              <a:t> </a:t>
            </a:r>
            <a:r>
              <a:rPr sz="2000" dirty="0">
                <a:latin typeface="Times New Roman"/>
                <a:cs typeface="Times New Roman"/>
              </a:rPr>
              <a:t>to </a:t>
            </a:r>
            <a:r>
              <a:rPr sz="2000" spc="-484" dirty="0">
                <a:latin typeface="Times New Roman"/>
                <a:cs typeface="Times New Roman"/>
              </a:rPr>
              <a:t> </a:t>
            </a:r>
            <a:r>
              <a:rPr sz="2000" dirty="0">
                <a:latin typeface="Times New Roman"/>
                <a:cs typeface="Times New Roman"/>
              </a:rPr>
              <a:t>the </a:t>
            </a:r>
            <a:r>
              <a:rPr sz="2000" spc="-5" dirty="0">
                <a:latin typeface="Times New Roman"/>
                <a:cs typeface="Times New Roman"/>
              </a:rPr>
              <a:t>atmosphere. </a:t>
            </a:r>
            <a:r>
              <a:rPr sz="2000" dirty="0">
                <a:latin typeface="Times New Roman"/>
                <a:cs typeface="Times New Roman"/>
              </a:rPr>
              <a:t>The </a:t>
            </a:r>
            <a:r>
              <a:rPr sz="2000" spc="-5" dirty="0">
                <a:latin typeface="Times New Roman"/>
                <a:cs typeface="Times New Roman"/>
              </a:rPr>
              <a:t>earth also radiates </a:t>
            </a:r>
            <a:r>
              <a:rPr sz="2000" dirty="0">
                <a:latin typeface="Times New Roman"/>
                <a:cs typeface="Times New Roman"/>
              </a:rPr>
              <a:t>back long-wavelength </a:t>
            </a:r>
            <a:r>
              <a:rPr sz="2000" spc="-5" dirty="0">
                <a:latin typeface="Times New Roman"/>
                <a:cs typeface="Times New Roman"/>
              </a:rPr>
              <a:t>radiation </a:t>
            </a:r>
            <a:r>
              <a:rPr sz="2000" dirty="0">
                <a:latin typeface="Times New Roman"/>
                <a:cs typeface="Times New Roman"/>
              </a:rPr>
              <a:t>to the atmosph- </a:t>
            </a:r>
            <a:r>
              <a:rPr sz="2000" spc="-484" dirty="0">
                <a:latin typeface="Times New Roman"/>
                <a:cs typeface="Times New Roman"/>
              </a:rPr>
              <a:t> </a:t>
            </a:r>
            <a:r>
              <a:rPr sz="2000" dirty="0">
                <a:latin typeface="Times New Roman"/>
                <a:cs typeface="Times New Roman"/>
              </a:rPr>
              <a:t>ere</a:t>
            </a:r>
            <a:r>
              <a:rPr sz="2000" spc="-10"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part</a:t>
            </a:r>
            <a:r>
              <a:rPr sz="2000" spc="-2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which</a:t>
            </a:r>
            <a:r>
              <a:rPr sz="2000" spc="-15" dirty="0">
                <a:latin typeface="Times New Roman"/>
                <a:cs typeface="Times New Roman"/>
              </a:rPr>
              <a:t> </a:t>
            </a:r>
            <a:r>
              <a:rPr sz="2000" dirty="0">
                <a:latin typeface="Times New Roman"/>
                <a:cs typeface="Times New Roman"/>
              </a:rPr>
              <a:t>gets</a:t>
            </a:r>
            <a:r>
              <a:rPr sz="2000" spc="-10" dirty="0">
                <a:latin typeface="Times New Roman"/>
                <a:cs typeface="Times New Roman"/>
              </a:rPr>
              <a:t> </a:t>
            </a:r>
            <a:r>
              <a:rPr sz="2000" dirty="0">
                <a:latin typeface="Times New Roman"/>
                <a:cs typeface="Times New Roman"/>
              </a:rPr>
              <a:t>absorbed</a:t>
            </a:r>
            <a:r>
              <a:rPr sz="2000" spc="-45" dirty="0">
                <a:latin typeface="Times New Roman"/>
                <a:cs typeface="Times New Roman"/>
              </a:rPr>
              <a:t> </a:t>
            </a:r>
            <a:r>
              <a:rPr sz="2000" spc="5" dirty="0">
                <a:latin typeface="Times New Roman"/>
                <a:cs typeface="Times New Roman"/>
              </a:rPr>
              <a:t>(shown</a:t>
            </a:r>
            <a:r>
              <a:rPr sz="2000" spc="-30" dirty="0">
                <a:latin typeface="Times New Roman"/>
                <a:cs typeface="Times New Roman"/>
              </a:rPr>
              <a:t> </a:t>
            </a:r>
            <a:r>
              <a:rPr sz="2000" dirty="0">
                <a:latin typeface="Times New Roman"/>
                <a:cs typeface="Times New Roman"/>
              </a:rPr>
              <a:t>in</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block</a:t>
            </a:r>
            <a:r>
              <a:rPr sz="2000" spc="-15" dirty="0">
                <a:latin typeface="Times New Roman"/>
                <a:cs typeface="Times New Roman"/>
              </a:rPr>
              <a:t> </a:t>
            </a:r>
            <a:r>
              <a:rPr sz="2000" spc="-5" dirty="0">
                <a:latin typeface="Times New Roman"/>
                <a:cs typeface="Times New Roman"/>
              </a:rPr>
              <a:t>diagram).</a:t>
            </a:r>
            <a:endParaRPr sz="2000">
              <a:latin typeface="Times New Roman"/>
              <a:cs typeface="Times New Roman"/>
            </a:endParaRPr>
          </a:p>
          <a:p>
            <a:pPr marL="12700">
              <a:lnSpc>
                <a:spcPct val="100000"/>
              </a:lnSpc>
              <a:spcBef>
                <a:spcPts val="1200"/>
              </a:spcBef>
            </a:pPr>
            <a:r>
              <a:rPr sz="2000" spc="-25" dirty="0">
                <a:latin typeface="Times New Roman"/>
                <a:cs typeface="Times New Roman"/>
              </a:rPr>
              <a:t>Table:</a:t>
            </a:r>
            <a:r>
              <a:rPr sz="2000" spc="-15" dirty="0">
                <a:latin typeface="Times New Roman"/>
                <a:cs typeface="Times New Roman"/>
              </a:rPr>
              <a:t> </a:t>
            </a:r>
            <a:r>
              <a:rPr sz="2000" spc="-5" dirty="0">
                <a:latin typeface="Times New Roman"/>
                <a:cs typeface="Times New Roman"/>
              </a:rPr>
              <a:t>Radiation</a:t>
            </a:r>
            <a:r>
              <a:rPr sz="2000" spc="-10" dirty="0">
                <a:latin typeface="Times New Roman"/>
                <a:cs typeface="Times New Roman"/>
              </a:rPr>
              <a:t> </a:t>
            </a:r>
            <a:r>
              <a:rPr sz="2000" dirty="0">
                <a:latin typeface="Times New Roman"/>
                <a:cs typeface="Times New Roman"/>
              </a:rPr>
              <a:t>balance</a:t>
            </a:r>
            <a:r>
              <a:rPr sz="2000" spc="-25" dirty="0">
                <a:latin typeface="Times New Roman"/>
                <a:cs typeface="Times New Roman"/>
              </a:rPr>
              <a:t> </a:t>
            </a:r>
            <a:r>
              <a:rPr sz="2000" dirty="0">
                <a:latin typeface="Times New Roman"/>
                <a:cs typeface="Times New Roman"/>
              </a:rPr>
              <a:t>on</a:t>
            </a:r>
            <a:r>
              <a:rPr sz="2000" spc="-5" dirty="0">
                <a:latin typeface="Times New Roman"/>
                <a:cs typeface="Times New Roman"/>
              </a:rPr>
              <a:t> </a:t>
            </a:r>
            <a:r>
              <a:rPr sz="2000" dirty="0">
                <a:latin typeface="Times New Roman"/>
                <a:cs typeface="Times New Roman"/>
              </a:rPr>
              <a:t>a receiving</a:t>
            </a:r>
            <a:r>
              <a:rPr sz="2000" spc="-40" dirty="0">
                <a:latin typeface="Times New Roman"/>
                <a:cs typeface="Times New Roman"/>
              </a:rPr>
              <a:t> </a:t>
            </a:r>
            <a:r>
              <a:rPr sz="2000" dirty="0">
                <a:latin typeface="Times New Roman"/>
                <a:cs typeface="Times New Roman"/>
              </a:rPr>
              <a:t>surface</a:t>
            </a:r>
            <a:r>
              <a:rPr sz="2000" spc="-40" dirty="0">
                <a:latin typeface="Times New Roman"/>
                <a:cs typeface="Times New Roman"/>
              </a:rPr>
              <a:t> </a:t>
            </a:r>
            <a:r>
              <a:rPr sz="2000" dirty="0">
                <a:latin typeface="Times New Roman"/>
                <a:cs typeface="Times New Roman"/>
              </a:rPr>
              <a:t>on</a:t>
            </a:r>
            <a:r>
              <a:rPr sz="2000" spc="-5" dirty="0">
                <a:latin typeface="Times New Roman"/>
                <a:cs typeface="Times New Roman"/>
              </a:rPr>
              <a:t> </a:t>
            </a:r>
            <a:r>
              <a:rPr sz="2000" dirty="0">
                <a:latin typeface="Times New Roman"/>
                <a:cs typeface="Times New Roman"/>
              </a:rPr>
              <a:t>earth.</a:t>
            </a:r>
            <a:endParaRPr sz="2000">
              <a:latin typeface="Times New Roman"/>
              <a:cs typeface="Times New Roman"/>
            </a:endParaRPr>
          </a:p>
        </p:txBody>
      </p:sp>
      <p:sp>
        <p:nvSpPr>
          <p:cNvPr id="3" name="object 3"/>
          <p:cNvSpPr txBox="1"/>
          <p:nvPr/>
        </p:nvSpPr>
        <p:spPr>
          <a:xfrm>
            <a:off x="88392" y="6120180"/>
            <a:ext cx="6518909" cy="330835"/>
          </a:xfrm>
          <a:prstGeom prst="rect">
            <a:avLst/>
          </a:prstGeom>
        </p:spPr>
        <p:txBody>
          <a:bodyPr vert="horz" wrap="square" lIns="0" tIns="12700" rIns="0" bIns="0" rtlCol="0">
            <a:spAutoFit/>
          </a:bodyPr>
          <a:lstStyle/>
          <a:p>
            <a:pPr marL="38100">
              <a:lnSpc>
                <a:spcPct val="100000"/>
              </a:lnSpc>
              <a:spcBef>
                <a:spcPts val="100"/>
              </a:spcBef>
            </a:pPr>
            <a:r>
              <a:rPr sz="2000" spc="-5" dirty="0">
                <a:latin typeface="Times New Roman"/>
                <a:cs typeface="Times New Roman"/>
              </a:rPr>
              <a:t>Rate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useful</a:t>
            </a:r>
            <a:r>
              <a:rPr sz="2000" spc="-40" dirty="0">
                <a:latin typeface="Times New Roman"/>
                <a:cs typeface="Times New Roman"/>
              </a:rPr>
              <a:t> </a:t>
            </a:r>
            <a:r>
              <a:rPr sz="2000" spc="-25" dirty="0">
                <a:latin typeface="Times New Roman"/>
                <a:cs typeface="Times New Roman"/>
              </a:rPr>
              <a:t>energy,</a:t>
            </a:r>
            <a:r>
              <a:rPr sz="2000" spc="-15" dirty="0">
                <a:latin typeface="Times New Roman"/>
                <a:cs typeface="Times New Roman"/>
              </a:rPr>
              <a:t> </a:t>
            </a:r>
            <a:r>
              <a:rPr sz="2000" dirty="0">
                <a:latin typeface="Times New Roman"/>
                <a:cs typeface="Times New Roman"/>
              </a:rPr>
              <a:t>Q =</a:t>
            </a:r>
            <a:r>
              <a:rPr sz="2000" spc="-5" dirty="0">
                <a:latin typeface="Times New Roman"/>
                <a:cs typeface="Times New Roman"/>
              </a:rPr>
              <a:t> </a:t>
            </a:r>
            <a:r>
              <a:rPr sz="2000" spc="5" dirty="0">
                <a:latin typeface="Times New Roman"/>
                <a:cs typeface="Times New Roman"/>
              </a:rPr>
              <a:t>(I</a:t>
            </a:r>
            <a:r>
              <a:rPr sz="1950" spc="7" baseline="-21367" dirty="0">
                <a:latin typeface="Times New Roman"/>
                <a:cs typeface="Times New Roman"/>
              </a:rPr>
              <a:t>D</a:t>
            </a:r>
            <a:r>
              <a:rPr sz="2000" spc="5" dirty="0">
                <a:latin typeface="Times New Roman"/>
                <a:cs typeface="Times New Roman"/>
              </a:rPr>
              <a:t>)</a:t>
            </a:r>
            <a:r>
              <a:rPr sz="2000" spc="-30"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spc="10" dirty="0">
                <a:latin typeface="Times New Roman"/>
                <a:cs typeface="Times New Roman"/>
              </a:rPr>
              <a:t>I</a:t>
            </a:r>
            <a:r>
              <a:rPr sz="1950" spc="15" baseline="-21367" dirty="0">
                <a:latin typeface="Times New Roman"/>
                <a:cs typeface="Times New Roman"/>
              </a:rPr>
              <a:t>d</a:t>
            </a:r>
            <a:r>
              <a:rPr sz="1950" spc="254" baseline="-21367"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spc="10" dirty="0">
                <a:latin typeface="Times New Roman"/>
                <a:cs typeface="Times New Roman"/>
              </a:rPr>
              <a:t>I</a:t>
            </a:r>
            <a:r>
              <a:rPr sz="1950" spc="15" baseline="-21367" dirty="0">
                <a:latin typeface="Times New Roman"/>
                <a:cs typeface="Times New Roman"/>
              </a:rPr>
              <a:t>g</a:t>
            </a:r>
            <a:r>
              <a:rPr sz="1950" spc="240" baseline="-21367" dirty="0">
                <a:latin typeface="Times New Roman"/>
                <a:cs typeface="Times New Roman"/>
              </a:rPr>
              <a:t> </a:t>
            </a:r>
            <a:r>
              <a:rPr sz="2000" dirty="0">
                <a:latin typeface="Times New Roman"/>
                <a:cs typeface="Times New Roman"/>
              </a:rPr>
              <a:t>– ( </a:t>
            </a:r>
            <a:r>
              <a:rPr sz="2000" spc="10" dirty="0">
                <a:latin typeface="Times New Roman"/>
                <a:cs typeface="Times New Roman"/>
              </a:rPr>
              <a:t>I</a:t>
            </a:r>
            <a:r>
              <a:rPr sz="1950" spc="15" baseline="-21367" dirty="0">
                <a:latin typeface="Times New Roman"/>
                <a:cs typeface="Times New Roman"/>
              </a:rPr>
              <a:t>DR</a:t>
            </a:r>
            <a:r>
              <a:rPr sz="1950" spc="247" baseline="-21367"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spc="10" dirty="0">
                <a:latin typeface="Times New Roman"/>
                <a:cs typeface="Times New Roman"/>
              </a:rPr>
              <a:t>I</a:t>
            </a:r>
            <a:r>
              <a:rPr sz="1950" spc="15" baseline="-21367" dirty="0">
                <a:latin typeface="Times New Roman"/>
                <a:cs typeface="Times New Roman"/>
              </a:rPr>
              <a:t>dr </a:t>
            </a:r>
            <a:r>
              <a:rPr sz="1950" spc="247" baseline="-21367" dirty="0">
                <a:latin typeface="Times New Roman"/>
                <a:cs typeface="Times New Roman"/>
              </a:rPr>
              <a:t> </a:t>
            </a:r>
            <a:r>
              <a:rPr sz="2000" dirty="0">
                <a:latin typeface="Times New Roman"/>
                <a:cs typeface="Times New Roman"/>
              </a:rPr>
              <a:t>+ </a:t>
            </a:r>
            <a:r>
              <a:rPr sz="2000" spc="15" dirty="0">
                <a:latin typeface="Times New Roman"/>
                <a:cs typeface="Times New Roman"/>
              </a:rPr>
              <a:t>I</a:t>
            </a:r>
            <a:r>
              <a:rPr sz="1950" spc="22" baseline="-21367" dirty="0">
                <a:latin typeface="Times New Roman"/>
                <a:cs typeface="Times New Roman"/>
              </a:rPr>
              <a:t>AR</a:t>
            </a:r>
            <a:r>
              <a:rPr sz="1950" spc="254" baseline="-21367"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spc="10" dirty="0">
                <a:latin typeface="Times New Roman"/>
                <a:cs typeface="Times New Roman"/>
              </a:rPr>
              <a:t>I</a:t>
            </a:r>
            <a:r>
              <a:rPr sz="1950" spc="15" baseline="-21367" dirty="0">
                <a:latin typeface="Times New Roman"/>
                <a:cs typeface="Times New Roman"/>
              </a:rPr>
              <a:t>E</a:t>
            </a:r>
            <a:r>
              <a:rPr sz="1950" spc="247" baseline="-21367" dirty="0">
                <a:latin typeface="Times New Roman"/>
                <a:cs typeface="Times New Roman"/>
              </a:rPr>
              <a:t> </a:t>
            </a:r>
            <a:r>
              <a:rPr sz="2000" dirty="0">
                <a:latin typeface="Times New Roman"/>
                <a:cs typeface="Times New Roman"/>
              </a:rPr>
              <a:t>)</a:t>
            </a:r>
            <a:endParaRPr sz="2000">
              <a:latin typeface="Times New Roman"/>
              <a:cs typeface="Times New Roman"/>
            </a:endParaRPr>
          </a:p>
        </p:txBody>
      </p:sp>
      <p:graphicFrame>
        <p:nvGraphicFramePr>
          <p:cNvPr id="4" name="object 4"/>
          <p:cNvGraphicFramePr>
            <a:graphicFrameLocks noGrp="1"/>
          </p:cNvGraphicFramePr>
          <p:nvPr/>
        </p:nvGraphicFramePr>
        <p:xfrm>
          <a:off x="152400" y="2538983"/>
          <a:ext cx="8832850" cy="3397754"/>
        </p:xfrm>
        <a:graphic>
          <a:graphicData uri="http://schemas.openxmlformats.org/drawingml/2006/table">
            <a:tbl>
              <a:tblPr firstRow="1" bandRow="1">
                <a:tableStyleId>{2D5ABB26-0587-4C30-8999-92F81FD0307C}</a:tableStyleId>
              </a:tblPr>
              <a:tblGrid>
                <a:gridCol w="530225"/>
                <a:gridCol w="2438400"/>
                <a:gridCol w="990600"/>
                <a:gridCol w="533400"/>
                <a:gridCol w="3352800"/>
                <a:gridCol w="987425"/>
              </a:tblGrid>
              <a:tr h="637412">
                <a:tc>
                  <a:txBody>
                    <a:bodyPr/>
                    <a:lstStyle/>
                    <a:p>
                      <a:pPr marL="87630">
                        <a:lnSpc>
                          <a:spcPct val="100000"/>
                        </a:lnSpc>
                        <a:spcBef>
                          <a:spcPts val="280"/>
                        </a:spcBef>
                      </a:pPr>
                      <a:r>
                        <a:rPr sz="1800" b="1" spc="-5" dirty="0">
                          <a:solidFill>
                            <a:srgbClr val="FFFFFF"/>
                          </a:solidFill>
                          <a:latin typeface="Times New Roman"/>
                          <a:cs typeface="Times New Roman"/>
                        </a:rPr>
                        <a:t>No.</a:t>
                      </a:r>
                      <a:endParaRPr sz="1800">
                        <a:latin typeface="Times New Roman"/>
                        <a:cs typeface="Times New Roman"/>
                      </a:endParaRPr>
                    </a:p>
                  </a:txBody>
                  <a:tcPr marL="0" marR="0" marT="35560" marB="0">
                    <a:lnL w="635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a:txBody>
                    <a:bodyPr/>
                    <a:lstStyle/>
                    <a:p>
                      <a:pPr marL="91440" marR="567055">
                        <a:lnSpc>
                          <a:spcPct val="100000"/>
                        </a:lnSpc>
                        <a:spcBef>
                          <a:spcPts val="280"/>
                        </a:spcBef>
                      </a:pPr>
                      <a:r>
                        <a:rPr sz="1800" b="1" spc="-5" dirty="0">
                          <a:solidFill>
                            <a:srgbClr val="FFFFFF"/>
                          </a:solidFill>
                          <a:latin typeface="Times New Roman"/>
                          <a:cs typeface="Times New Roman"/>
                        </a:rPr>
                        <a:t>Incident</a:t>
                      </a:r>
                      <a:r>
                        <a:rPr sz="1800" b="1" spc="-60" dirty="0">
                          <a:solidFill>
                            <a:srgbClr val="FFFFFF"/>
                          </a:solidFill>
                          <a:latin typeface="Times New Roman"/>
                          <a:cs typeface="Times New Roman"/>
                        </a:rPr>
                        <a:t> </a:t>
                      </a:r>
                      <a:r>
                        <a:rPr sz="1800" b="1" dirty="0">
                          <a:solidFill>
                            <a:srgbClr val="FFFFFF"/>
                          </a:solidFill>
                          <a:latin typeface="Times New Roman"/>
                          <a:cs typeface="Times New Roman"/>
                        </a:rPr>
                        <a:t>radiation </a:t>
                      </a:r>
                      <a:r>
                        <a:rPr sz="1800" b="1" spc="-440" dirty="0">
                          <a:solidFill>
                            <a:srgbClr val="FFFFFF"/>
                          </a:solidFill>
                          <a:latin typeface="Times New Roman"/>
                          <a:cs typeface="Times New Roman"/>
                        </a:rPr>
                        <a:t> </a:t>
                      </a:r>
                      <a:r>
                        <a:rPr sz="1800" b="1" spc="-5" dirty="0">
                          <a:solidFill>
                            <a:srgbClr val="FFFFFF"/>
                          </a:solidFill>
                          <a:latin typeface="Times New Roman"/>
                          <a:cs typeface="Times New Roman"/>
                        </a:rPr>
                        <a:t>components</a:t>
                      </a:r>
                      <a:endParaRPr sz="1800">
                        <a:latin typeface="Times New Roman"/>
                        <a:cs typeface="Times New Roman"/>
                      </a:endParaRPr>
                    </a:p>
                  </a:txBody>
                  <a:tcPr marL="0" marR="0" marT="35560"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a:txBody>
                    <a:bodyPr/>
                    <a:lstStyle/>
                    <a:p>
                      <a:pPr algn="ctr">
                        <a:lnSpc>
                          <a:spcPct val="100000"/>
                        </a:lnSpc>
                        <a:spcBef>
                          <a:spcPts val="280"/>
                        </a:spcBef>
                      </a:pPr>
                      <a:r>
                        <a:rPr sz="1800" b="1" dirty="0">
                          <a:solidFill>
                            <a:srgbClr val="FFFFFF"/>
                          </a:solidFill>
                          <a:latin typeface="Times New Roman"/>
                          <a:cs typeface="Times New Roman"/>
                        </a:rPr>
                        <a:t>Symbol</a:t>
                      </a:r>
                      <a:endParaRPr sz="1800">
                        <a:latin typeface="Times New Roman"/>
                        <a:cs typeface="Times New Roman"/>
                      </a:endParaRPr>
                    </a:p>
                  </a:txBody>
                  <a:tcPr marL="0" marR="0" marT="35560"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280"/>
                        </a:spcBef>
                      </a:pPr>
                      <a:r>
                        <a:rPr sz="1800" b="1" spc="-10" dirty="0">
                          <a:solidFill>
                            <a:srgbClr val="FFFFFF"/>
                          </a:solidFill>
                          <a:latin typeface="Times New Roman"/>
                          <a:cs typeface="Times New Roman"/>
                        </a:rPr>
                        <a:t>No</a:t>
                      </a:r>
                      <a:endParaRPr sz="1800">
                        <a:latin typeface="Times New Roman"/>
                        <a:cs typeface="Times New Roman"/>
                      </a:endParaRPr>
                    </a:p>
                  </a:txBody>
                  <a:tcPr marL="0" marR="0" marT="35560"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280"/>
                        </a:spcBef>
                      </a:pPr>
                      <a:r>
                        <a:rPr sz="1800" b="1" dirty="0">
                          <a:solidFill>
                            <a:srgbClr val="FFFFFF"/>
                          </a:solidFill>
                          <a:latin typeface="Times New Roman"/>
                          <a:cs typeface="Times New Roman"/>
                        </a:rPr>
                        <a:t>Reflected</a:t>
                      </a:r>
                      <a:r>
                        <a:rPr sz="1800" b="1" spc="-35" dirty="0">
                          <a:solidFill>
                            <a:srgbClr val="FFFFFF"/>
                          </a:solidFill>
                          <a:latin typeface="Times New Roman"/>
                          <a:cs typeface="Times New Roman"/>
                        </a:rPr>
                        <a:t> </a:t>
                      </a:r>
                      <a:r>
                        <a:rPr sz="1800" b="1" dirty="0">
                          <a:solidFill>
                            <a:srgbClr val="FFFFFF"/>
                          </a:solidFill>
                          <a:latin typeface="Times New Roman"/>
                          <a:cs typeface="Times New Roman"/>
                        </a:rPr>
                        <a:t>radiation</a:t>
                      </a:r>
                      <a:r>
                        <a:rPr sz="1800" b="1" spc="-20" dirty="0">
                          <a:solidFill>
                            <a:srgbClr val="FFFFFF"/>
                          </a:solidFill>
                          <a:latin typeface="Times New Roman"/>
                          <a:cs typeface="Times New Roman"/>
                        </a:rPr>
                        <a:t> </a:t>
                      </a:r>
                      <a:r>
                        <a:rPr sz="1800" b="1" spc="-5" dirty="0">
                          <a:solidFill>
                            <a:srgbClr val="FFFFFF"/>
                          </a:solidFill>
                          <a:latin typeface="Times New Roman"/>
                          <a:cs typeface="Times New Roman"/>
                        </a:rPr>
                        <a:t>components</a:t>
                      </a:r>
                      <a:endParaRPr sz="1800">
                        <a:latin typeface="Times New Roman"/>
                        <a:cs typeface="Times New Roman"/>
                      </a:endParaRPr>
                    </a:p>
                  </a:txBody>
                  <a:tcPr marL="0" marR="0" marT="35560" marB="0">
                    <a:lnL w="12700">
                      <a:solidFill>
                        <a:srgbClr val="FFFFFF"/>
                      </a:solidFill>
                      <a:prstDash val="solid"/>
                    </a:lnL>
                    <a:lnR w="12700">
                      <a:solidFill>
                        <a:srgbClr val="FFFFFF"/>
                      </a:solidFill>
                      <a:prstDash val="solid"/>
                    </a:lnR>
                    <a:lnT w="9525">
                      <a:solidFill>
                        <a:srgbClr val="FFFFFF"/>
                      </a:solidFill>
                      <a:prstDash val="solid"/>
                    </a:lnT>
                    <a:lnB w="38100">
                      <a:solidFill>
                        <a:srgbClr val="FFFFFF"/>
                      </a:solidFill>
                      <a:prstDash val="solid"/>
                    </a:lnB>
                    <a:solidFill>
                      <a:srgbClr val="4F81BC"/>
                    </a:solidFill>
                  </a:tcPr>
                </a:tc>
                <a:tc>
                  <a:txBody>
                    <a:bodyPr/>
                    <a:lstStyle/>
                    <a:p>
                      <a:pPr marL="3175" algn="ctr">
                        <a:lnSpc>
                          <a:spcPct val="100000"/>
                        </a:lnSpc>
                        <a:spcBef>
                          <a:spcPts val="280"/>
                        </a:spcBef>
                      </a:pPr>
                      <a:r>
                        <a:rPr sz="1800" b="1" dirty="0">
                          <a:solidFill>
                            <a:srgbClr val="FFFFFF"/>
                          </a:solidFill>
                          <a:latin typeface="Times New Roman"/>
                          <a:cs typeface="Times New Roman"/>
                        </a:rPr>
                        <a:t>Symbol</a:t>
                      </a:r>
                      <a:endParaRPr sz="1800">
                        <a:latin typeface="Times New Roman"/>
                        <a:cs typeface="Times New Roman"/>
                      </a:endParaRPr>
                    </a:p>
                  </a:txBody>
                  <a:tcPr marL="0" marR="0" marT="35560" marB="0">
                    <a:lnL w="12700">
                      <a:solidFill>
                        <a:srgbClr val="FFFFFF"/>
                      </a:solidFill>
                      <a:prstDash val="solid"/>
                    </a:lnL>
                    <a:lnR w="6350">
                      <a:solidFill>
                        <a:srgbClr val="FFFFFF"/>
                      </a:solidFill>
                      <a:prstDash val="solid"/>
                    </a:lnR>
                    <a:lnT w="9525">
                      <a:solidFill>
                        <a:srgbClr val="FFFFFF"/>
                      </a:solidFill>
                      <a:prstDash val="solid"/>
                    </a:lnT>
                    <a:lnB w="38100">
                      <a:solidFill>
                        <a:srgbClr val="FFFFFF"/>
                      </a:solidFill>
                      <a:prstDash val="solid"/>
                    </a:lnB>
                    <a:solidFill>
                      <a:srgbClr val="4F81BC"/>
                    </a:solidFill>
                  </a:tcPr>
                </a:tc>
              </a:tr>
              <a:tr h="370840">
                <a:tc>
                  <a:txBody>
                    <a:bodyPr/>
                    <a:lstStyle/>
                    <a:p>
                      <a:pPr marL="87630">
                        <a:lnSpc>
                          <a:spcPct val="100000"/>
                        </a:lnSpc>
                        <a:spcBef>
                          <a:spcPts val="305"/>
                        </a:spcBef>
                      </a:pPr>
                      <a:r>
                        <a:rPr sz="1800" dirty="0">
                          <a:latin typeface="Times New Roman"/>
                          <a:cs typeface="Times New Roman"/>
                        </a:rPr>
                        <a:t>1.</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305"/>
                        </a:spcBef>
                      </a:pPr>
                      <a:r>
                        <a:rPr sz="1800" spc="-5" dirty="0">
                          <a:latin typeface="Times New Roman"/>
                          <a:cs typeface="Times New Roman"/>
                        </a:rPr>
                        <a:t>Direct</a:t>
                      </a:r>
                      <a:r>
                        <a:rPr sz="1800" spc="-35" dirty="0">
                          <a:latin typeface="Times New Roman"/>
                          <a:cs typeface="Times New Roman"/>
                        </a:rPr>
                        <a:t> </a:t>
                      </a:r>
                      <a:r>
                        <a:rPr sz="1800" dirty="0">
                          <a:latin typeface="Times New Roman"/>
                          <a:cs typeface="Times New Roman"/>
                        </a:rPr>
                        <a:t>solar</a:t>
                      </a:r>
                      <a:r>
                        <a:rPr sz="1800" spc="-15" dirty="0">
                          <a:latin typeface="Times New Roman"/>
                          <a:cs typeface="Times New Roman"/>
                        </a:rPr>
                        <a:t> </a:t>
                      </a:r>
                      <a:r>
                        <a:rPr sz="1800" dirty="0">
                          <a:latin typeface="Times New Roman"/>
                          <a:cs typeface="Times New Roman"/>
                        </a:rPr>
                        <a:t>radiation</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5"/>
                        </a:spcBef>
                      </a:pPr>
                      <a:r>
                        <a:rPr sz="1800" spc="-5" dirty="0">
                          <a:latin typeface="Times New Roman"/>
                          <a:cs typeface="Times New Roman"/>
                        </a:rPr>
                        <a:t>I</a:t>
                      </a:r>
                      <a:r>
                        <a:rPr sz="1800" spc="-7" baseline="-20833" dirty="0">
                          <a:latin typeface="Times New Roman"/>
                          <a:cs typeface="Times New Roman"/>
                        </a:rPr>
                        <a:t>D</a:t>
                      </a:r>
                      <a:endParaRPr sz="1800" baseline="-20833">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305"/>
                        </a:spcBef>
                      </a:pPr>
                      <a:r>
                        <a:rPr sz="1800" dirty="0">
                          <a:latin typeface="Times New Roman"/>
                          <a:cs typeface="Times New Roman"/>
                        </a:rPr>
                        <a:t>5.</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305"/>
                        </a:spcBef>
                      </a:pPr>
                      <a:r>
                        <a:rPr sz="1800" dirty="0">
                          <a:latin typeface="Times New Roman"/>
                          <a:cs typeface="Times New Roman"/>
                        </a:rPr>
                        <a:t>Reflected</a:t>
                      </a:r>
                      <a:r>
                        <a:rPr sz="1800" spc="-55" dirty="0">
                          <a:latin typeface="Times New Roman"/>
                          <a:cs typeface="Times New Roman"/>
                        </a:rPr>
                        <a:t> </a:t>
                      </a:r>
                      <a:r>
                        <a:rPr sz="1800" dirty="0">
                          <a:latin typeface="Times New Roman"/>
                          <a:cs typeface="Times New Roman"/>
                        </a:rPr>
                        <a:t>direct</a:t>
                      </a:r>
                      <a:r>
                        <a:rPr sz="1800" spc="-15" dirty="0">
                          <a:latin typeface="Times New Roman"/>
                          <a:cs typeface="Times New Roman"/>
                        </a:rPr>
                        <a:t> </a:t>
                      </a:r>
                      <a:r>
                        <a:rPr sz="1800" dirty="0">
                          <a:latin typeface="Times New Roman"/>
                          <a:cs typeface="Times New Roman"/>
                        </a:rPr>
                        <a:t>solar</a:t>
                      </a:r>
                      <a:r>
                        <a:rPr sz="1800" spc="-15" dirty="0">
                          <a:latin typeface="Times New Roman"/>
                          <a:cs typeface="Times New Roman"/>
                        </a:rPr>
                        <a:t> </a:t>
                      </a:r>
                      <a:r>
                        <a:rPr sz="1800" dirty="0">
                          <a:latin typeface="Times New Roman"/>
                          <a:cs typeface="Times New Roman"/>
                        </a:rPr>
                        <a:t>radiation</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3810" algn="ctr">
                        <a:lnSpc>
                          <a:spcPts val="2070"/>
                        </a:lnSpc>
                        <a:spcBef>
                          <a:spcPts val="750"/>
                        </a:spcBef>
                      </a:pPr>
                      <a:r>
                        <a:rPr sz="2700" spc="-7" baseline="13888" dirty="0">
                          <a:latin typeface="Times New Roman"/>
                          <a:cs typeface="Times New Roman"/>
                        </a:rPr>
                        <a:t>I</a:t>
                      </a:r>
                      <a:r>
                        <a:rPr sz="1200" spc="-5" dirty="0">
                          <a:latin typeface="Times New Roman"/>
                          <a:cs typeface="Times New Roman"/>
                        </a:rPr>
                        <a:t>DR</a:t>
                      </a:r>
                      <a:endParaRPr sz="1200">
                        <a:latin typeface="Times New Roman"/>
                        <a:cs typeface="Times New Roman"/>
                      </a:endParaRPr>
                    </a:p>
                  </a:txBody>
                  <a:tcPr marL="0" marR="0" marT="95250" marB="0">
                    <a:lnL w="12700">
                      <a:solidFill>
                        <a:srgbClr val="FFFFFF"/>
                      </a:solidFill>
                      <a:prstDash val="solid"/>
                    </a:lnL>
                    <a:lnR w="635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370839">
                <a:tc>
                  <a:txBody>
                    <a:bodyPr/>
                    <a:lstStyle/>
                    <a:p>
                      <a:pPr marL="87630">
                        <a:lnSpc>
                          <a:spcPct val="100000"/>
                        </a:lnSpc>
                        <a:spcBef>
                          <a:spcPts val="305"/>
                        </a:spcBef>
                      </a:pPr>
                      <a:r>
                        <a:rPr sz="1800" spc="-5" dirty="0">
                          <a:latin typeface="Times New Roman"/>
                          <a:cs typeface="Times New Roman"/>
                        </a:rPr>
                        <a:t>2.</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305"/>
                        </a:spcBef>
                      </a:pPr>
                      <a:r>
                        <a:rPr sz="1800" spc="-5" dirty="0">
                          <a:latin typeface="Times New Roman"/>
                          <a:cs typeface="Times New Roman"/>
                        </a:rPr>
                        <a:t>Sky</a:t>
                      </a:r>
                      <a:r>
                        <a:rPr sz="1800" spc="-35" dirty="0">
                          <a:latin typeface="Times New Roman"/>
                          <a:cs typeface="Times New Roman"/>
                        </a:rPr>
                        <a:t> </a:t>
                      </a:r>
                      <a:r>
                        <a:rPr sz="1800" dirty="0">
                          <a:latin typeface="Times New Roman"/>
                          <a:cs typeface="Times New Roman"/>
                        </a:rPr>
                        <a:t>radiation</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05"/>
                        </a:spcBef>
                      </a:pPr>
                      <a:r>
                        <a:rPr sz="1800" spc="-5" dirty="0">
                          <a:latin typeface="Times New Roman"/>
                          <a:cs typeface="Times New Roman"/>
                        </a:rPr>
                        <a:t>I</a:t>
                      </a:r>
                      <a:r>
                        <a:rPr sz="1800" spc="-7" baseline="-20833" dirty="0">
                          <a:latin typeface="Times New Roman"/>
                          <a:cs typeface="Times New Roman"/>
                        </a:rPr>
                        <a:t>d</a:t>
                      </a:r>
                      <a:endParaRPr sz="1800" baseline="-20833">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305"/>
                        </a:spcBef>
                      </a:pPr>
                      <a:r>
                        <a:rPr sz="1800" spc="-5" dirty="0">
                          <a:latin typeface="Times New Roman"/>
                          <a:cs typeface="Times New Roman"/>
                        </a:rPr>
                        <a:t>6.</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305"/>
                        </a:spcBef>
                      </a:pPr>
                      <a:r>
                        <a:rPr sz="1800" dirty="0">
                          <a:latin typeface="Times New Roman"/>
                          <a:cs typeface="Times New Roman"/>
                        </a:rPr>
                        <a:t>Reflected</a:t>
                      </a:r>
                      <a:r>
                        <a:rPr sz="1800" spc="-45" dirty="0">
                          <a:latin typeface="Times New Roman"/>
                          <a:cs typeface="Times New Roman"/>
                        </a:rPr>
                        <a:t> </a:t>
                      </a:r>
                      <a:r>
                        <a:rPr sz="1800" spc="-5" dirty="0">
                          <a:latin typeface="Times New Roman"/>
                          <a:cs typeface="Times New Roman"/>
                        </a:rPr>
                        <a:t>diffused</a:t>
                      </a:r>
                      <a:r>
                        <a:rPr sz="1800" spc="-10" dirty="0">
                          <a:latin typeface="Times New Roman"/>
                          <a:cs typeface="Times New Roman"/>
                        </a:rPr>
                        <a:t> </a:t>
                      </a:r>
                      <a:r>
                        <a:rPr sz="1800" spc="-5" dirty="0">
                          <a:latin typeface="Times New Roman"/>
                          <a:cs typeface="Times New Roman"/>
                        </a:rPr>
                        <a:t>sky</a:t>
                      </a:r>
                      <a:r>
                        <a:rPr sz="1800" spc="5" dirty="0">
                          <a:latin typeface="Times New Roman"/>
                          <a:cs typeface="Times New Roman"/>
                        </a:rPr>
                        <a:t> </a:t>
                      </a:r>
                      <a:r>
                        <a:rPr sz="1800" dirty="0">
                          <a:latin typeface="Times New Roman"/>
                          <a:cs typeface="Times New Roman"/>
                        </a:rPr>
                        <a:t>radiation</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080" algn="ctr">
                        <a:lnSpc>
                          <a:spcPts val="2070"/>
                        </a:lnSpc>
                        <a:spcBef>
                          <a:spcPts val="750"/>
                        </a:spcBef>
                      </a:pPr>
                      <a:r>
                        <a:rPr sz="2700" spc="-7" baseline="13888" dirty="0">
                          <a:latin typeface="Times New Roman"/>
                          <a:cs typeface="Times New Roman"/>
                        </a:rPr>
                        <a:t>I</a:t>
                      </a:r>
                      <a:r>
                        <a:rPr sz="1200" spc="-5" dirty="0">
                          <a:latin typeface="Times New Roman"/>
                          <a:cs typeface="Times New Roman"/>
                        </a:rPr>
                        <a:t>dr</a:t>
                      </a:r>
                      <a:endParaRPr sz="1200">
                        <a:latin typeface="Times New Roman"/>
                        <a:cs typeface="Times New Roman"/>
                      </a:endParaRPr>
                    </a:p>
                  </a:txBody>
                  <a:tcPr marL="0" marR="0" marT="9525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70839">
                <a:tc>
                  <a:txBody>
                    <a:bodyPr/>
                    <a:lstStyle/>
                    <a:p>
                      <a:pPr marL="87630">
                        <a:lnSpc>
                          <a:spcPct val="100000"/>
                        </a:lnSpc>
                        <a:spcBef>
                          <a:spcPts val="305"/>
                        </a:spcBef>
                      </a:pPr>
                      <a:r>
                        <a:rPr sz="1800" spc="-5" dirty="0">
                          <a:latin typeface="Times New Roman"/>
                          <a:cs typeface="Times New Roman"/>
                        </a:rPr>
                        <a:t>3.</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77165">
                        <a:lnSpc>
                          <a:spcPts val="2545"/>
                        </a:lnSpc>
                      </a:pPr>
                      <a:r>
                        <a:rPr sz="3300" spc="-52" baseline="-3787" dirty="0">
                          <a:latin typeface="Symbol"/>
                          <a:cs typeface="Symbol"/>
                        </a:rPr>
                        <a:t></a:t>
                      </a:r>
                      <a:r>
                        <a:rPr sz="2175" spc="112" baseline="7662" dirty="0">
                          <a:latin typeface="Times New Roman"/>
                          <a:cs typeface="Times New Roman"/>
                        </a:rPr>
                        <a:t>1</a:t>
                      </a:r>
                      <a:r>
                        <a:rPr sz="2175" baseline="7662" dirty="0">
                          <a:latin typeface="Symbol"/>
                          <a:cs typeface="Symbol"/>
                        </a:rPr>
                        <a:t></a:t>
                      </a:r>
                      <a:r>
                        <a:rPr sz="2175" spc="-209" baseline="7662" dirty="0">
                          <a:latin typeface="Times New Roman"/>
                          <a:cs typeface="Times New Roman"/>
                        </a:rPr>
                        <a:t> </a:t>
                      </a:r>
                      <a:r>
                        <a:rPr sz="2175" baseline="7662" dirty="0">
                          <a:latin typeface="Times New Roman"/>
                          <a:cs typeface="Times New Roman"/>
                        </a:rPr>
                        <a:t>2</a:t>
                      </a:r>
                      <a:r>
                        <a:rPr sz="2175" spc="-240" baseline="7662" dirty="0">
                          <a:latin typeface="Times New Roman"/>
                          <a:cs typeface="Times New Roman"/>
                        </a:rPr>
                        <a:t> </a:t>
                      </a:r>
                      <a:r>
                        <a:rPr sz="1800" dirty="0">
                          <a:latin typeface="Times New Roman"/>
                          <a:cs typeface="Times New Roman"/>
                        </a:rPr>
                        <a:t>:</a:t>
                      </a:r>
                      <a:r>
                        <a:rPr sz="1800" spc="5" dirty="0">
                          <a:latin typeface="Times New Roman"/>
                          <a:cs typeface="Times New Roman"/>
                        </a:rPr>
                        <a:t> </a:t>
                      </a:r>
                      <a:r>
                        <a:rPr sz="1800" dirty="0">
                          <a:latin typeface="Times New Roman"/>
                          <a:cs typeface="Times New Roman"/>
                        </a:rPr>
                        <a:t>Global</a:t>
                      </a:r>
                      <a:r>
                        <a:rPr sz="1800" spc="-20" dirty="0">
                          <a:latin typeface="Times New Roman"/>
                          <a:cs typeface="Times New Roman"/>
                        </a:rPr>
                        <a:t> </a:t>
                      </a:r>
                      <a:r>
                        <a:rPr sz="1800" dirty="0">
                          <a:latin typeface="Times New Roman"/>
                          <a:cs typeface="Times New Roman"/>
                        </a:rPr>
                        <a:t>radi</a:t>
                      </a:r>
                      <a:r>
                        <a:rPr sz="1800" spc="5" dirty="0">
                          <a:latin typeface="Times New Roman"/>
                          <a:cs typeface="Times New Roman"/>
                        </a:rPr>
                        <a:t>a</a:t>
                      </a:r>
                      <a:r>
                        <a:rPr sz="1800" dirty="0">
                          <a:latin typeface="Times New Roman"/>
                          <a:cs typeface="Times New Roman"/>
                        </a:rPr>
                        <a:t>tion</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5"/>
                        </a:spcBef>
                      </a:pPr>
                      <a:r>
                        <a:rPr sz="1800" spc="-5" dirty="0">
                          <a:latin typeface="Times New Roman"/>
                          <a:cs typeface="Times New Roman"/>
                        </a:rPr>
                        <a:t>I</a:t>
                      </a:r>
                      <a:r>
                        <a:rPr sz="1800" spc="-7" baseline="-20833" dirty="0">
                          <a:latin typeface="Times New Roman"/>
                          <a:cs typeface="Times New Roman"/>
                        </a:rPr>
                        <a:t>G</a:t>
                      </a:r>
                      <a:endParaRPr sz="1800" baseline="-20833">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305"/>
                        </a:spcBef>
                      </a:pPr>
                      <a:r>
                        <a:rPr sz="1800" spc="-5" dirty="0">
                          <a:latin typeface="Times New Roman"/>
                          <a:cs typeface="Times New Roman"/>
                        </a:rPr>
                        <a:t>7.</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2384">
                        <a:lnSpc>
                          <a:spcPts val="2575"/>
                        </a:lnSpc>
                      </a:pPr>
                      <a:r>
                        <a:rPr sz="3525" spc="112" baseline="-7092" dirty="0">
                          <a:latin typeface="Symbol"/>
                          <a:cs typeface="Symbol"/>
                        </a:rPr>
                        <a:t></a:t>
                      </a:r>
                      <a:r>
                        <a:rPr sz="2325" baseline="1792" dirty="0">
                          <a:latin typeface="Times New Roman"/>
                          <a:cs typeface="Times New Roman"/>
                        </a:rPr>
                        <a:t>5</a:t>
                      </a:r>
                      <a:r>
                        <a:rPr sz="2325" spc="-277" baseline="1792" dirty="0">
                          <a:latin typeface="Times New Roman"/>
                          <a:cs typeface="Times New Roman"/>
                        </a:rPr>
                        <a:t> </a:t>
                      </a:r>
                      <a:r>
                        <a:rPr sz="2325" baseline="1792" dirty="0">
                          <a:latin typeface="Symbol"/>
                          <a:cs typeface="Symbol"/>
                        </a:rPr>
                        <a:t></a:t>
                      </a:r>
                      <a:r>
                        <a:rPr sz="2325" spc="-209" baseline="1792" dirty="0">
                          <a:latin typeface="Times New Roman"/>
                          <a:cs typeface="Times New Roman"/>
                        </a:rPr>
                        <a:t> </a:t>
                      </a:r>
                      <a:r>
                        <a:rPr sz="2325" baseline="1792" dirty="0">
                          <a:latin typeface="Times New Roman"/>
                          <a:cs typeface="Times New Roman"/>
                        </a:rPr>
                        <a:t>6</a:t>
                      </a:r>
                      <a:r>
                        <a:rPr sz="2325" spc="7" baseline="1792" dirty="0">
                          <a:latin typeface="Times New Roman"/>
                          <a:cs typeface="Times New Roman"/>
                        </a:rPr>
                        <a:t> </a:t>
                      </a:r>
                      <a:r>
                        <a:rPr sz="1800" dirty="0">
                          <a:latin typeface="Times New Roman"/>
                          <a:cs typeface="Times New Roman"/>
                        </a:rPr>
                        <a:t>:</a:t>
                      </a:r>
                      <a:r>
                        <a:rPr sz="1800" spc="-5" dirty="0">
                          <a:latin typeface="Times New Roman"/>
                          <a:cs typeface="Times New Roman"/>
                        </a:rPr>
                        <a:t> </a:t>
                      </a:r>
                      <a:r>
                        <a:rPr sz="1800" dirty="0">
                          <a:latin typeface="Times New Roman"/>
                          <a:cs typeface="Times New Roman"/>
                        </a:rPr>
                        <a:t>Refl</a:t>
                      </a:r>
                      <a:r>
                        <a:rPr sz="1800" spc="5" dirty="0">
                          <a:latin typeface="Times New Roman"/>
                          <a:cs typeface="Times New Roman"/>
                        </a:rPr>
                        <a:t>e</a:t>
                      </a:r>
                      <a:r>
                        <a:rPr sz="1800" dirty="0">
                          <a:latin typeface="Times New Roman"/>
                          <a:cs typeface="Times New Roman"/>
                        </a:rPr>
                        <a:t>c</a:t>
                      </a:r>
                      <a:r>
                        <a:rPr sz="1800" spc="5" dirty="0">
                          <a:latin typeface="Times New Roman"/>
                          <a:cs typeface="Times New Roman"/>
                        </a:rPr>
                        <a:t>t</a:t>
                      </a:r>
                      <a:r>
                        <a:rPr sz="1800" dirty="0">
                          <a:latin typeface="Times New Roman"/>
                          <a:cs typeface="Times New Roman"/>
                        </a:rPr>
                        <a:t>ed</a:t>
                      </a:r>
                      <a:r>
                        <a:rPr sz="1800" spc="-20" dirty="0">
                          <a:latin typeface="Times New Roman"/>
                          <a:cs typeface="Times New Roman"/>
                        </a:rPr>
                        <a:t> </a:t>
                      </a:r>
                      <a:r>
                        <a:rPr sz="1800" dirty="0">
                          <a:latin typeface="Times New Roman"/>
                          <a:cs typeface="Times New Roman"/>
                        </a:rPr>
                        <a:t>tot</a:t>
                      </a:r>
                      <a:r>
                        <a:rPr sz="1800" spc="5" dirty="0">
                          <a:latin typeface="Times New Roman"/>
                          <a:cs typeface="Times New Roman"/>
                        </a:rPr>
                        <a:t>a</a:t>
                      </a:r>
                      <a:r>
                        <a:rPr sz="1800" dirty="0">
                          <a:latin typeface="Times New Roman"/>
                          <a:cs typeface="Times New Roman"/>
                        </a:rPr>
                        <a:t>l</a:t>
                      </a:r>
                      <a:r>
                        <a:rPr sz="1800" spc="-20" dirty="0">
                          <a:latin typeface="Times New Roman"/>
                          <a:cs typeface="Times New Roman"/>
                        </a:rPr>
                        <a:t> </a:t>
                      </a:r>
                      <a:r>
                        <a:rPr sz="1800" dirty="0">
                          <a:latin typeface="Times New Roman"/>
                          <a:cs typeface="Times New Roman"/>
                        </a:rPr>
                        <a:t>radi</a:t>
                      </a:r>
                      <a:r>
                        <a:rPr sz="1800" spc="5" dirty="0">
                          <a:latin typeface="Times New Roman"/>
                          <a:cs typeface="Times New Roman"/>
                        </a:rPr>
                        <a:t>a</a:t>
                      </a:r>
                      <a:r>
                        <a:rPr sz="1800" dirty="0">
                          <a:latin typeface="Times New Roman"/>
                          <a:cs typeface="Times New Roman"/>
                        </a:rPr>
                        <a:t>tion</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810" algn="ctr">
                        <a:lnSpc>
                          <a:spcPts val="2070"/>
                        </a:lnSpc>
                        <a:spcBef>
                          <a:spcPts val="750"/>
                        </a:spcBef>
                      </a:pPr>
                      <a:r>
                        <a:rPr sz="2700" spc="-7" baseline="13888" dirty="0">
                          <a:latin typeface="Times New Roman"/>
                          <a:cs typeface="Times New Roman"/>
                        </a:rPr>
                        <a:t>I</a:t>
                      </a:r>
                      <a:r>
                        <a:rPr sz="1200" spc="-5" dirty="0">
                          <a:latin typeface="Times New Roman"/>
                          <a:cs typeface="Times New Roman"/>
                        </a:rPr>
                        <a:t>GR</a:t>
                      </a:r>
                      <a:endParaRPr sz="1200">
                        <a:latin typeface="Times New Roman"/>
                        <a:cs typeface="Times New Roman"/>
                      </a:endParaRPr>
                    </a:p>
                  </a:txBody>
                  <a:tcPr marL="0" marR="0" marT="9525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70839">
                <a:tc>
                  <a:txBody>
                    <a:bodyPr/>
                    <a:lstStyle/>
                    <a:p>
                      <a:pPr marL="87630">
                        <a:lnSpc>
                          <a:spcPct val="100000"/>
                        </a:lnSpc>
                        <a:spcBef>
                          <a:spcPts val="305"/>
                        </a:spcBef>
                      </a:pPr>
                      <a:r>
                        <a:rPr sz="1800" dirty="0">
                          <a:latin typeface="Times New Roman"/>
                          <a:cs typeface="Times New Roman"/>
                        </a:rPr>
                        <a:t>4.</a:t>
                      </a:r>
                      <a:endParaRPr sz="1800">
                        <a:latin typeface="Times New Roman"/>
                        <a:cs typeface="Times New Roman"/>
                      </a:endParaRPr>
                    </a:p>
                  </a:txBody>
                  <a:tcPr marL="0" marR="0" marT="38735"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305"/>
                        </a:spcBef>
                      </a:pPr>
                      <a:r>
                        <a:rPr sz="1800" spc="-5" dirty="0">
                          <a:latin typeface="Times New Roman"/>
                          <a:cs typeface="Times New Roman"/>
                        </a:rPr>
                        <a:t>Atmosphere</a:t>
                      </a:r>
                      <a:r>
                        <a:rPr sz="1800" spc="-10" dirty="0">
                          <a:latin typeface="Times New Roman"/>
                          <a:cs typeface="Times New Roman"/>
                        </a:rPr>
                        <a:t> </a:t>
                      </a:r>
                      <a:r>
                        <a:rPr sz="1800" dirty="0">
                          <a:latin typeface="Times New Roman"/>
                          <a:cs typeface="Times New Roman"/>
                        </a:rPr>
                        <a:t>radiation</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2540" algn="ctr">
                        <a:lnSpc>
                          <a:spcPct val="100000"/>
                        </a:lnSpc>
                        <a:spcBef>
                          <a:spcPts val="305"/>
                        </a:spcBef>
                      </a:pPr>
                      <a:r>
                        <a:rPr sz="1800" dirty="0">
                          <a:latin typeface="Times New Roman"/>
                          <a:cs typeface="Times New Roman"/>
                        </a:rPr>
                        <a:t>I</a:t>
                      </a:r>
                      <a:r>
                        <a:rPr sz="1800" baseline="-20833" dirty="0">
                          <a:latin typeface="Times New Roman"/>
                          <a:cs typeface="Times New Roman"/>
                        </a:rPr>
                        <a:t>g</a:t>
                      </a:r>
                      <a:endParaRPr sz="1800" baseline="-20833">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305"/>
                        </a:spcBef>
                      </a:pPr>
                      <a:r>
                        <a:rPr sz="1800" dirty="0">
                          <a:latin typeface="Times New Roman"/>
                          <a:cs typeface="Times New Roman"/>
                        </a:rPr>
                        <a:t>8.</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305"/>
                        </a:spcBef>
                      </a:pPr>
                      <a:r>
                        <a:rPr sz="1800" dirty="0">
                          <a:latin typeface="Times New Roman"/>
                          <a:cs typeface="Times New Roman"/>
                        </a:rPr>
                        <a:t>Reflected</a:t>
                      </a:r>
                      <a:r>
                        <a:rPr sz="1800" spc="-45" dirty="0">
                          <a:latin typeface="Times New Roman"/>
                          <a:cs typeface="Times New Roman"/>
                        </a:rPr>
                        <a:t> </a:t>
                      </a:r>
                      <a:r>
                        <a:rPr sz="1800" spc="-5" dirty="0">
                          <a:latin typeface="Times New Roman"/>
                          <a:cs typeface="Times New Roman"/>
                        </a:rPr>
                        <a:t>atmospheric </a:t>
                      </a:r>
                      <a:r>
                        <a:rPr sz="1800" dirty="0">
                          <a:latin typeface="Times New Roman"/>
                          <a:cs typeface="Times New Roman"/>
                        </a:rPr>
                        <a:t>radiation</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810" algn="ctr">
                        <a:lnSpc>
                          <a:spcPts val="2070"/>
                        </a:lnSpc>
                        <a:spcBef>
                          <a:spcPts val="750"/>
                        </a:spcBef>
                      </a:pPr>
                      <a:r>
                        <a:rPr sz="2700" spc="-7" baseline="13888" dirty="0">
                          <a:latin typeface="Times New Roman"/>
                          <a:cs typeface="Times New Roman"/>
                        </a:rPr>
                        <a:t>I</a:t>
                      </a:r>
                      <a:r>
                        <a:rPr sz="1200" spc="-5" dirty="0">
                          <a:latin typeface="Times New Roman"/>
                          <a:cs typeface="Times New Roman"/>
                        </a:rPr>
                        <a:t>AR</a:t>
                      </a:r>
                      <a:endParaRPr sz="1200">
                        <a:latin typeface="Times New Roman"/>
                        <a:cs typeface="Times New Roman"/>
                      </a:endParaRPr>
                    </a:p>
                  </a:txBody>
                  <a:tcPr marL="0" marR="0" marT="9525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640080">
                <a:tc>
                  <a:txBody>
                    <a:bodyPr/>
                    <a:lstStyle/>
                    <a:p>
                      <a:pPr>
                        <a:lnSpc>
                          <a:spcPct val="100000"/>
                        </a:lnSpc>
                      </a:pPr>
                      <a:endParaRPr sz="1800">
                        <a:latin typeface="Times New Roman"/>
                        <a:cs typeface="Times New Roman"/>
                      </a:endParaRPr>
                    </a:p>
                  </a:txBody>
                  <a:tcPr marL="0" marR="0" marT="0"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305"/>
                        </a:spcBef>
                      </a:pPr>
                      <a:r>
                        <a:rPr sz="1800" dirty="0">
                          <a:latin typeface="Times New Roman"/>
                          <a:cs typeface="Times New Roman"/>
                        </a:rPr>
                        <a:t>9.</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305"/>
                        </a:spcBef>
                      </a:pPr>
                      <a:r>
                        <a:rPr sz="1800" dirty="0">
                          <a:latin typeface="Times New Roman"/>
                          <a:cs typeface="Times New Roman"/>
                        </a:rPr>
                        <a:t>Radiation</a:t>
                      </a:r>
                      <a:r>
                        <a:rPr sz="1800" spc="-35" dirty="0">
                          <a:latin typeface="Times New Roman"/>
                          <a:cs typeface="Times New Roman"/>
                        </a:rPr>
                        <a:t> </a:t>
                      </a:r>
                      <a:r>
                        <a:rPr sz="1800" dirty="0">
                          <a:latin typeface="Times New Roman"/>
                          <a:cs typeface="Times New Roman"/>
                        </a:rPr>
                        <a:t>from</a:t>
                      </a:r>
                      <a:r>
                        <a:rPr sz="1800" spc="-25" dirty="0">
                          <a:latin typeface="Times New Roman"/>
                          <a:cs typeface="Times New Roman"/>
                        </a:rPr>
                        <a:t> </a:t>
                      </a: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receiving</a:t>
                      </a:r>
                      <a:endParaRPr sz="1800">
                        <a:latin typeface="Times New Roman"/>
                        <a:cs typeface="Times New Roman"/>
                      </a:endParaRPr>
                    </a:p>
                    <a:p>
                      <a:pPr marL="92075">
                        <a:lnSpc>
                          <a:spcPct val="100000"/>
                        </a:lnSpc>
                      </a:pPr>
                      <a:r>
                        <a:rPr sz="1800" dirty="0">
                          <a:latin typeface="Times New Roman"/>
                          <a:cs typeface="Times New Roman"/>
                        </a:rPr>
                        <a:t>surface</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080" algn="ctr">
                        <a:lnSpc>
                          <a:spcPct val="100000"/>
                        </a:lnSpc>
                        <a:spcBef>
                          <a:spcPts val="305"/>
                        </a:spcBef>
                      </a:pPr>
                      <a:r>
                        <a:rPr sz="1800" dirty="0">
                          <a:latin typeface="Times New Roman"/>
                          <a:cs typeface="Times New Roman"/>
                        </a:rPr>
                        <a:t>I</a:t>
                      </a:r>
                      <a:r>
                        <a:rPr sz="1800" baseline="-20833" dirty="0">
                          <a:latin typeface="Times New Roman"/>
                          <a:cs typeface="Times New Roman"/>
                        </a:rPr>
                        <a:t>E</a:t>
                      </a:r>
                      <a:endParaRPr sz="1800" baseline="-20833">
                        <a:latin typeface="Times New Roman"/>
                        <a:cs typeface="Times New Roman"/>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636905">
                <a:tc>
                  <a:txBody>
                    <a:bodyPr/>
                    <a:lstStyle/>
                    <a:p>
                      <a:pPr>
                        <a:lnSpc>
                          <a:spcPct val="100000"/>
                        </a:lnSpc>
                      </a:pPr>
                      <a:endParaRPr sz="1800">
                        <a:latin typeface="Times New Roman"/>
                        <a:cs typeface="Times New Roman"/>
                      </a:endParaRPr>
                    </a:p>
                  </a:txBody>
                  <a:tcPr marL="0" marR="0" marT="0" marB="0">
                    <a:lnL w="635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E9ECF4"/>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E9ECF4"/>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E9ECF4"/>
                    </a:solidFill>
                  </a:tcPr>
                </a:tc>
                <a:tc>
                  <a:txBody>
                    <a:bodyPr/>
                    <a:lstStyle/>
                    <a:p>
                      <a:pPr marL="92075">
                        <a:lnSpc>
                          <a:spcPct val="100000"/>
                        </a:lnSpc>
                        <a:spcBef>
                          <a:spcPts val="309"/>
                        </a:spcBef>
                      </a:pPr>
                      <a:r>
                        <a:rPr sz="1800" dirty="0">
                          <a:latin typeface="Times New Roman"/>
                          <a:cs typeface="Times New Roman"/>
                        </a:rPr>
                        <a:t>10.</a:t>
                      </a:r>
                      <a:endParaRPr sz="18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E9ECF4"/>
                    </a:solidFill>
                  </a:tcPr>
                </a:tc>
                <a:tc>
                  <a:txBody>
                    <a:bodyPr/>
                    <a:lstStyle/>
                    <a:p>
                      <a:pPr marL="133350">
                        <a:lnSpc>
                          <a:spcPts val="2525"/>
                        </a:lnSpc>
                      </a:pPr>
                      <a:r>
                        <a:rPr sz="3525" spc="67" baseline="-14184" dirty="0">
                          <a:latin typeface="Symbol"/>
                          <a:cs typeface="Symbol"/>
                        </a:rPr>
                        <a:t></a:t>
                      </a:r>
                      <a:r>
                        <a:rPr sz="2325" baseline="-8960" dirty="0">
                          <a:latin typeface="Times New Roman"/>
                          <a:cs typeface="Times New Roman"/>
                        </a:rPr>
                        <a:t>8</a:t>
                      </a:r>
                      <a:r>
                        <a:rPr sz="2325" spc="-292" baseline="-8960" dirty="0">
                          <a:latin typeface="Times New Roman"/>
                          <a:cs typeface="Times New Roman"/>
                        </a:rPr>
                        <a:t> </a:t>
                      </a:r>
                      <a:r>
                        <a:rPr sz="2325" baseline="-8960" dirty="0">
                          <a:latin typeface="Symbol"/>
                          <a:cs typeface="Symbol"/>
                        </a:rPr>
                        <a:t></a:t>
                      </a:r>
                      <a:r>
                        <a:rPr sz="2325" spc="-262" baseline="-8960" dirty="0">
                          <a:latin typeface="Times New Roman"/>
                          <a:cs typeface="Times New Roman"/>
                        </a:rPr>
                        <a:t> </a:t>
                      </a:r>
                      <a:r>
                        <a:rPr sz="2325" baseline="-8960" dirty="0">
                          <a:latin typeface="Times New Roman"/>
                          <a:cs typeface="Times New Roman"/>
                        </a:rPr>
                        <a:t>9</a:t>
                      </a:r>
                      <a:r>
                        <a:rPr sz="2325" spc="-165" baseline="-8960" dirty="0">
                          <a:latin typeface="Times New Roman"/>
                          <a:cs typeface="Times New Roman"/>
                        </a:rPr>
                        <a:t> </a:t>
                      </a:r>
                      <a:r>
                        <a:rPr sz="1800" dirty="0">
                          <a:latin typeface="Times New Roman"/>
                          <a:cs typeface="Times New Roman"/>
                        </a:rPr>
                        <a:t>:</a:t>
                      </a:r>
                      <a:r>
                        <a:rPr sz="1800" spc="-114" dirty="0">
                          <a:latin typeface="Times New Roman"/>
                          <a:cs typeface="Times New Roman"/>
                        </a:rPr>
                        <a:t>T</a:t>
                      </a:r>
                      <a:r>
                        <a:rPr sz="1800" dirty="0">
                          <a:latin typeface="Times New Roman"/>
                          <a:cs typeface="Times New Roman"/>
                        </a:rPr>
                        <a:t>ot</a:t>
                      </a:r>
                      <a:r>
                        <a:rPr sz="1800" spc="5" dirty="0">
                          <a:latin typeface="Times New Roman"/>
                          <a:cs typeface="Times New Roman"/>
                        </a:rPr>
                        <a:t>a</a:t>
                      </a:r>
                      <a:r>
                        <a:rPr sz="1800" dirty="0">
                          <a:latin typeface="Times New Roman"/>
                          <a:cs typeface="Times New Roman"/>
                        </a:rPr>
                        <a:t>l</a:t>
                      </a:r>
                      <a:r>
                        <a:rPr sz="1800" spc="-15" dirty="0">
                          <a:latin typeface="Times New Roman"/>
                          <a:cs typeface="Times New Roman"/>
                        </a:rPr>
                        <a:t> </a:t>
                      </a:r>
                      <a:r>
                        <a:rPr sz="1800" dirty="0">
                          <a:latin typeface="Times New Roman"/>
                          <a:cs typeface="Times New Roman"/>
                        </a:rPr>
                        <a:t>r</a:t>
                      </a:r>
                      <a:r>
                        <a:rPr sz="1800" spc="5" dirty="0">
                          <a:latin typeface="Times New Roman"/>
                          <a:cs typeface="Times New Roman"/>
                        </a:rPr>
                        <a:t>e</a:t>
                      </a:r>
                      <a:r>
                        <a:rPr sz="1800" dirty="0">
                          <a:latin typeface="Times New Roman"/>
                          <a:cs typeface="Times New Roman"/>
                        </a:rPr>
                        <a:t>-radi</a:t>
                      </a:r>
                      <a:r>
                        <a:rPr sz="1800" spc="5" dirty="0">
                          <a:latin typeface="Times New Roman"/>
                          <a:cs typeface="Times New Roman"/>
                        </a:rPr>
                        <a:t>a</a:t>
                      </a:r>
                      <a:r>
                        <a:rPr sz="1800" dirty="0">
                          <a:latin typeface="Times New Roman"/>
                          <a:cs typeface="Times New Roman"/>
                        </a:rPr>
                        <a:t>t</a:t>
                      </a:r>
                      <a:r>
                        <a:rPr sz="1800" spc="5" dirty="0">
                          <a:latin typeface="Times New Roman"/>
                          <a:cs typeface="Times New Roman"/>
                        </a:rPr>
                        <a:t>i</a:t>
                      </a:r>
                      <a:r>
                        <a:rPr sz="1800" dirty="0">
                          <a:latin typeface="Times New Roman"/>
                          <a:cs typeface="Times New Roman"/>
                        </a:rPr>
                        <a:t>on</a:t>
                      </a:r>
                      <a:r>
                        <a:rPr sz="1800" spc="-35" dirty="0">
                          <a:latin typeface="Times New Roman"/>
                          <a:cs typeface="Times New Roman"/>
                        </a:rPr>
                        <a:t> </a:t>
                      </a:r>
                      <a:r>
                        <a:rPr sz="1800" dirty="0">
                          <a:latin typeface="Times New Roman"/>
                          <a:cs typeface="Times New Roman"/>
                        </a:rPr>
                        <a:t>from</a:t>
                      </a:r>
                      <a:endParaRPr sz="1800">
                        <a:latin typeface="Times New Roman"/>
                        <a:cs typeface="Times New Roman"/>
                      </a:endParaRPr>
                    </a:p>
                    <a:p>
                      <a:pPr marL="92075">
                        <a:lnSpc>
                          <a:spcPts val="2105"/>
                        </a:lnSpc>
                      </a:pPr>
                      <a:r>
                        <a:rPr sz="1800" dirty="0">
                          <a:latin typeface="Times New Roman"/>
                          <a:cs typeface="Times New Roman"/>
                        </a:rPr>
                        <a:t>the</a:t>
                      </a:r>
                      <a:r>
                        <a:rPr sz="1800" spc="-30" dirty="0">
                          <a:latin typeface="Times New Roman"/>
                          <a:cs typeface="Times New Roman"/>
                        </a:rPr>
                        <a:t> </a:t>
                      </a:r>
                      <a:r>
                        <a:rPr sz="1800" dirty="0">
                          <a:latin typeface="Times New Roman"/>
                          <a:cs typeface="Times New Roman"/>
                        </a:rPr>
                        <a:t>receiving</a:t>
                      </a:r>
                      <a:r>
                        <a:rPr sz="1800" spc="-40" dirty="0">
                          <a:latin typeface="Times New Roman"/>
                          <a:cs typeface="Times New Roman"/>
                        </a:rPr>
                        <a:t> </a:t>
                      </a:r>
                      <a:r>
                        <a:rPr sz="1800" dirty="0">
                          <a:latin typeface="Times New Roman"/>
                          <a:cs typeface="Times New Roman"/>
                        </a:rPr>
                        <a:t>surface</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E9ECF4"/>
                    </a:solidFill>
                  </a:tcPr>
                </a:tc>
                <a:tc>
                  <a:txBody>
                    <a:bodyPr/>
                    <a:lstStyle/>
                    <a:p>
                      <a:pPr marL="4445" algn="ctr">
                        <a:lnSpc>
                          <a:spcPct val="100000"/>
                        </a:lnSpc>
                        <a:spcBef>
                          <a:spcPts val="309"/>
                        </a:spcBef>
                      </a:pPr>
                      <a:r>
                        <a:rPr sz="1800" dirty="0">
                          <a:latin typeface="Times New Roman"/>
                          <a:cs typeface="Times New Roman"/>
                        </a:rPr>
                        <a:t>I</a:t>
                      </a:r>
                      <a:r>
                        <a:rPr sz="1800" baseline="-20833" dirty="0">
                          <a:latin typeface="Times New Roman"/>
                          <a:cs typeface="Times New Roman"/>
                        </a:rPr>
                        <a:t>R</a:t>
                      </a:r>
                      <a:endParaRPr sz="1800" baseline="-20833">
                        <a:latin typeface="Times New Roman"/>
                        <a:cs typeface="Times New Roman"/>
                      </a:endParaRPr>
                    </a:p>
                  </a:txBody>
                  <a:tcPr marL="0" marR="0" marT="39369" marB="0">
                    <a:lnL w="12700">
                      <a:solidFill>
                        <a:srgbClr val="FFFFFF"/>
                      </a:solidFill>
                      <a:prstDash val="solid"/>
                    </a:lnL>
                    <a:lnR w="6350">
                      <a:solidFill>
                        <a:srgbClr val="FFFFFF"/>
                      </a:solidFill>
                      <a:prstDash val="solid"/>
                    </a:lnR>
                    <a:lnT w="12700">
                      <a:solidFill>
                        <a:srgbClr val="FFFFFF"/>
                      </a:solidFill>
                      <a:prstDash val="solid"/>
                    </a:lnT>
                    <a:lnB w="6350">
                      <a:solidFill>
                        <a:srgbClr val="FFFFFF"/>
                      </a:solidFill>
                      <a:prstDash val="solid"/>
                    </a:lnB>
                    <a:solidFill>
                      <a:srgbClr val="E9ECF4"/>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17</a:t>
            </a:fld>
            <a:endParaRPr sz="1200">
              <a:latin typeface="Arial MT"/>
              <a:cs typeface="Arial MT"/>
            </a:endParaRPr>
          </a:p>
        </p:txBody>
      </p:sp>
      <p:sp>
        <p:nvSpPr>
          <p:cNvPr id="2" name="object 2"/>
          <p:cNvSpPr txBox="1">
            <a:spLocks noGrp="1"/>
          </p:cNvSpPr>
          <p:nvPr>
            <p:ph type="title"/>
          </p:nvPr>
        </p:nvSpPr>
        <p:spPr>
          <a:xfrm>
            <a:off x="1831594" y="2737561"/>
            <a:ext cx="6045200" cy="635000"/>
          </a:xfrm>
          <a:prstGeom prst="rect">
            <a:avLst/>
          </a:prstGeom>
        </p:spPr>
        <p:txBody>
          <a:bodyPr vert="horz" wrap="square" lIns="0" tIns="12065" rIns="0" bIns="0" rtlCol="0">
            <a:spAutoFit/>
          </a:bodyPr>
          <a:lstStyle/>
          <a:p>
            <a:pPr marL="12700">
              <a:lnSpc>
                <a:spcPct val="100000"/>
              </a:lnSpc>
              <a:spcBef>
                <a:spcPts val="95"/>
              </a:spcBef>
            </a:pPr>
            <a:r>
              <a:rPr sz="4000" b="1" spc="-5" dirty="0">
                <a:latin typeface="Times New Roman"/>
                <a:cs typeface="Times New Roman"/>
              </a:rPr>
              <a:t>GEOT</a:t>
            </a:r>
            <a:r>
              <a:rPr sz="4000" b="1" spc="-25" dirty="0">
                <a:latin typeface="Times New Roman"/>
                <a:cs typeface="Times New Roman"/>
              </a:rPr>
              <a:t>H</a:t>
            </a:r>
            <a:r>
              <a:rPr sz="4000" b="1" spc="-5" dirty="0">
                <a:latin typeface="Times New Roman"/>
                <a:cs typeface="Times New Roman"/>
              </a:rPr>
              <a:t>ER</a:t>
            </a:r>
            <a:r>
              <a:rPr sz="4000" b="1" spc="-25" dirty="0">
                <a:latin typeface="Times New Roman"/>
                <a:cs typeface="Times New Roman"/>
              </a:rPr>
              <a:t>M</a:t>
            </a:r>
            <a:r>
              <a:rPr sz="4000" b="1" spc="-5" dirty="0">
                <a:latin typeface="Times New Roman"/>
                <a:cs typeface="Times New Roman"/>
              </a:rPr>
              <a:t>AL</a:t>
            </a:r>
            <a:r>
              <a:rPr sz="4000" b="1" spc="-210" dirty="0">
                <a:latin typeface="Times New Roman"/>
                <a:cs typeface="Times New Roman"/>
              </a:rPr>
              <a:t> </a:t>
            </a:r>
            <a:r>
              <a:rPr sz="4000" b="1" spc="-5" dirty="0">
                <a:latin typeface="Times New Roman"/>
                <a:cs typeface="Times New Roman"/>
              </a:rPr>
              <a:t>EN</a:t>
            </a:r>
            <a:r>
              <a:rPr sz="4000" b="1" spc="-20" dirty="0">
                <a:latin typeface="Times New Roman"/>
                <a:cs typeface="Times New Roman"/>
              </a:rPr>
              <a:t>E</a:t>
            </a:r>
            <a:r>
              <a:rPr sz="4000" b="1" spc="-5" dirty="0">
                <a:latin typeface="Times New Roman"/>
                <a:cs typeface="Times New Roman"/>
              </a:rPr>
              <a:t>RGY</a:t>
            </a:r>
            <a:endParaRPr sz="4000">
              <a:latin typeface="Times New Roman"/>
              <a:cs typeface="Times New Roman"/>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170</a:t>
            </a:fld>
            <a:endParaRPr dirty="0"/>
          </a:p>
        </p:txBody>
      </p:sp>
      <p:sp>
        <p:nvSpPr>
          <p:cNvPr id="2" name="object 2"/>
          <p:cNvSpPr txBox="1"/>
          <p:nvPr/>
        </p:nvSpPr>
        <p:spPr>
          <a:xfrm>
            <a:off x="15240" y="57124"/>
            <a:ext cx="9114790" cy="6427470"/>
          </a:xfrm>
          <a:prstGeom prst="rect">
            <a:avLst/>
          </a:prstGeom>
        </p:spPr>
        <p:txBody>
          <a:bodyPr vert="horz" wrap="square" lIns="0" tIns="165100" rIns="0" bIns="0" rtlCol="0">
            <a:spAutoFit/>
          </a:bodyPr>
          <a:lstStyle/>
          <a:p>
            <a:pPr marL="76200" algn="just">
              <a:lnSpc>
                <a:spcPct val="100000"/>
              </a:lnSpc>
              <a:spcBef>
                <a:spcPts val="1300"/>
              </a:spcBef>
            </a:pPr>
            <a:r>
              <a:rPr sz="2000" b="1" dirty="0">
                <a:latin typeface="Times New Roman"/>
                <a:cs typeface="Times New Roman"/>
              </a:rPr>
              <a:t>The</a:t>
            </a:r>
            <a:r>
              <a:rPr sz="2000" b="1" spc="-10" dirty="0">
                <a:latin typeface="Times New Roman"/>
                <a:cs typeface="Times New Roman"/>
              </a:rPr>
              <a:t> </a:t>
            </a:r>
            <a:r>
              <a:rPr sz="2000" b="1" spc="-5" dirty="0">
                <a:latin typeface="Times New Roman"/>
                <a:cs typeface="Times New Roman"/>
              </a:rPr>
              <a:t>Generalized</a:t>
            </a:r>
            <a:r>
              <a:rPr sz="2000" b="1" spc="-60" dirty="0">
                <a:latin typeface="Times New Roman"/>
                <a:cs typeface="Times New Roman"/>
              </a:rPr>
              <a:t> </a:t>
            </a:r>
            <a:r>
              <a:rPr sz="2000" b="1" spc="-15" dirty="0">
                <a:latin typeface="Times New Roman"/>
                <a:cs typeface="Times New Roman"/>
              </a:rPr>
              <a:t>Transmission</a:t>
            </a:r>
            <a:r>
              <a:rPr sz="2000" b="1" spc="-30" dirty="0">
                <a:latin typeface="Times New Roman"/>
                <a:cs typeface="Times New Roman"/>
              </a:rPr>
              <a:t> </a:t>
            </a:r>
            <a:r>
              <a:rPr sz="2000" b="1" dirty="0">
                <a:latin typeface="Times New Roman"/>
                <a:cs typeface="Times New Roman"/>
              </a:rPr>
              <a:t>Law:-</a:t>
            </a:r>
            <a:endParaRPr sz="2000">
              <a:latin typeface="Times New Roman"/>
              <a:cs typeface="Times New Roman"/>
            </a:endParaRPr>
          </a:p>
          <a:p>
            <a:pPr marL="76200" marR="68580" indent="914400" algn="just">
              <a:lnSpc>
                <a:spcPct val="150000"/>
              </a:lnSpc>
            </a:pPr>
            <a:r>
              <a:rPr sz="2000" dirty="0">
                <a:latin typeface="Times New Roman"/>
                <a:cs typeface="Times New Roman"/>
              </a:rPr>
              <a:t>The </a:t>
            </a:r>
            <a:r>
              <a:rPr sz="2000" spc="-5" dirty="0">
                <a:latin typeface="Times New Roman"/>
                <a:cs typeface="Times New Roman"/>
              </a:rPr>
              <a:t>radiation balance of </a:t>
            </a:r>
            <a:r>
              <a:rPr sz="2000" spc="-20" dirty="0">
                <a:latin typeface="Times New Roman"/>
                <a:cs typeface="Times New Roman"/>
              </a:rPr>
              <a:t>earth’s </a:t>
            </a:r>
            <a:r>
              <a:rPr sz="2000" spc="-5" dirty="0">
                <a:latin typeface="Times New Roman"/>
                <a:cs typeface="Times New Roman"/>
              </a:rPr>
              <a:t>system </a:t>
            </a:r>
            <a:r>
              <a:rPr sz="2000" dirty="0">
                <a:latin typeface="Times New Roman"/>
                <a:cs typeface="Times New Roman"/>
              </a:rPr>
              <a:t>fluctuates </a:t>
            </a:r>
            <a:r>
              <a:rPr sz="2000" spc="-45" dirty="0">
                <a:latin typeface="Times New Roman"/>
                <a:cs typeface="Times New Roman"/>
              </a:rPr>
              <a:t>w.r.t. </a:t>
            </a:r>
            <a:r>
              <a:rPr sz="2000" spc="-10" dirty="0">
                <a:latin typeface="Times New Roman"/>
                <a:cs typeface="Times New Roman"/>
              </a:rPr>
              <a:t>time </a:t>
            </a:r>
            <a:r>
              <a:rPr sz="2000" spc="-5" dirty="0">
                <a:latin typeface="Times New Roman"/>
                <a:cs typeface="Times New Roman"/>
              </a:rPr>
              <a:t>and location.</a:t>
            </a:r>
            <a:r>
              <a:rPr sz="2000" dirty="0">
                <a:latin typeface="Times New Roman"/>
                <a:cs typeface="Times New Roman"/>
              </a:rPr>
              <a:t> </a:t>
            </a:r>
            <a:r>
              <a:rPr sz="2000" spc="-5" dirty="0">
                <a:latin typeface="Times New Roman"/>
                <a:cs typeface="Times New Roman"/>
              </a:rPr>
              <a:t>The </a:t>
            </a:r>
            <a:r>
              <a:rPr sz="2000" dirty="0">
                <a:latin typeface="Times New Roman"/>
                <a:cs typeface="Times New Roman"/>
              </a:rPr>
              <a:t> global</a:t>
            </a:r>
            <a:r>
              <a:rPr sz="2000" spc="5" dirty="0">
                <a:latin typeface="Times New Roman"/>
                <a:cs typeface="Times New Roman"/>
              </a:rPr>
              <a:t> </a:t>
            </a:r>
            <a:r>
              <a:rPr sz="2000" spc="-5" dirty="0">
                <a:latin typeface="Times New Roman"/>
                <a:cs typeface="Times New Roman"/>
              </a:rPr>
              <a:t>radiation</a:t>
            </a:r>
            <a:r>
              <a:rPr sz="2000" dirty="0">
                <a:latin typeface="Times New Roman"/>
                <a:cs typeface="Times New Roman"/>
              </a:rPr>
              <a:t> which</a:t>
            </a:r>
            <a:r>
              <a:rPr sz="2000" spc="5" dirty="0">
                <a:latin typeface="Times New Roman"/>
                <a:cs typeface="Times New Roman"/>
              </a:rPr>
              <a:t> </a:t>
            </a:r>
            <a:r>
              <a:rPr sz="2000" spc="-10" dirty="0">
                <a:latin typeface="Times New Roman"/>
                <a:cs typeface="Times New Roman"/>
              </a:rPr>
              <a:t>is</a:t>
            </a:r>
            <a:r>
              <a:rPr sz="2000" spc="-5" dirty="0">
                <a:latin typeface="Times New Roman"/>
                <a:cs typeface="Times New Roman"/>
              </a:rPr>
              <a:t> the</a:t>
            </a:r>
            <a:r>
              <a:rPr sz="2000" dirty="0">
                <a:latin typeface="Times New Roman"/>
                <a:cs typeface="Times New Roman"/>
              </a:rPr>
              <a:t> sole</a:t>
            </a:r>
            <a:r>
              <a:rPr sz="2000" spc="5" dirty="0">
                <a:latin typeface="Times New Roman"/>
                <a:cs typeface="Times New Roman"/>
              </a:rPr>
              <a:t> </a:t>
            </a:r>
            <a:r>
              <a:rPr sz="2000" spc="-5" dirty="0">
                <a:latin typeface="Times New Roman"/>
                <a:cs typeface="Times New Roman"/>
              </a:rPr>
              <a:t>interest</a:t>
            </a:r>
            <a:r>
              <a:rPr sz="2000" dirty="0">
                <a:latin typeface="Times New Roman"/>
                <a:cs typeface="Times New Roman"/>
              </a:rPr>
              <a:t> by</a:t>
            </a:r>
            <a:r>
              <a:rPr sz="2000" spc="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researchers,</a:t>
            </a:r>
            <a:r>
              <a:rPr sz="2000" dirty="0">
                <a:latin typeface="Times New Roman"/>
                <a:cs typeface="Times New Roman"/>
              </a:rPr>
              <a:t> </a:t>
            </a:r>
            <a:r>
              <a:rPr sz="2000" spc="-10" dirty="0">
                <a:latin typeface="Times New Roman"/>
                <a:cs typeface="Times New Roman"/>
              </a:rPr>
              <a:t>is</a:t>
            </a:r>
            <a:r>
              <a:rPr sz="2000" spc="-5" dirty="0">
                <a:latin typeface="Times New Roman"/>
                <a:cs typeface="Times New Roman"/>
              </a:rPr>
              <a:t> </a:t>
            </a:r>
            <a:r>
              <a:rPr sz="2000" spc="-10" dirty="0">
                <a:latin typeface="Times New Roman"/>
                <a:cs typeface="Times New Roman"/>
              </a:rPr>
              <a:t>affected</a:t>
            </a:r>
            <a:r>
              <a:rPr sz="2000" spc="-5" dirty="0">
                <a:latin typeface="Times New Roman"/>
                <a:cs typeface="Times New Roman"/>
              </a:rPr>
              <a:t> </a:t>
            </a:r>
            <a:r>
              <a:rPr sz="2000" dirty="0">
                <a:latin typeface="Times New Roman"/>
                <a:cs typeface="Times New Roman"/>
              </a:rPr>
              <a:t>by</a:t>
            </a:r>
            <a:r>
              <a:rPr sz="2000" spc="5" dirty="0">
                <a:latin typeface="Times New Roman"/>
                <a:cs typeface="Times New Roman"/>
              </a:rPr>
              <a:t> </a:t>
            </a:r>
            <a:r>
              <a:rPr sz="2000" spc="-5" dirty="0">
                <a:latin typeface="Times New Roman"/>
                <a:cs typeface="Times New Roman"/>
              </a:rPr>
              <a:t>the </a:t>
            </a:r>
            <a:r>
              <a:rPr sz="2000" dirty="0">
                <a:latin typeface="Times New Roman"/>
                <a:cs typeface="Times New Roman"/>
              </a:rPr>
              <a:t> </a:t>
            </a:r>
            <a:r>
              <a:rPr sz="2000" spc="-5" dirty="0">
                <a:latin typeface="Times New Roman"/>
                <a:cs typeface="Times New Roman"/>
              </a:rPr>
              <a:t>wavelength of </a:t>
            </a:r>
            <a:r>
              <a:rPr sz="2000" dirty="0">
                <a:latin typeface="Times New Roman"/>
                <a:cs typeface="Times New Roman"/>
              </a:rPr>
              <a:t>the </a:t>
            </a:r>
            <a:r>
              <a:rPr sz="2000" spc="-5" dirty="0">
                <a:latin typeface="Times New Roman"/>
                <a:cs typeface="Times New Roman"/>
              </a:rPr>
              <a:t>scattering and absorptive radiation phenomena</a:t>
            </a:r>
            <a:r>
              <a:rPr sz="2000" dirty="0">
                <a:latin typeface="Times New Roman"/>
                <a:cs typeface="Times New Roman"/>
              </a:rPr>
              <a:t> </a:t>
            </a:r>
            <a:r>
              <a:rPr sz="2000" spc="-10" dirty="0">
                <a:latin typeface="Times New Roman"/>
                <a:cs typeface="Times New Roman"/>
              </a:rPr>
              <a:t>in </a:t>
            </a:r>
            <a:r>
              <a:rPr sz="2000" spc="-5" dirty="0">
                <a:latin typeface="Times New Roman"/>
                <a:cs typeface="Times New Roman"/>
              </a:rPr>
              <a:t>the atmosphere. </a:t>
            </a:r>
            <a:r>
              <a:rPr sz="2000" dirty="0">
                <a:latin typeface="Times New Roman"/>
                <a:cs typeface="Times New Roman"/>
              </a:rPr>
              <a:t> These </a:t>
            </a:r>
            <a:r>
              <a:rPr sz="2000" spc="-5" dirty="0">
                <a:latin typeface="Times New Roman"/>
                <a:cs typeface="Times New Roman"/>
              </a:rPr>
              <a:t>are</a:t>
            </a:r>
            <a:r>
              <a:rPr sz="2000" dirty="0">
                <a:latin typeface="Times New Roman"/>
                <a:cs typeface="Times New Roman"/>
              </a:rPr>
              <a:t> </a:t>
            </a:r>
            <a:r>
              <a:rPr sz="2000" spc="-10" dirty="0">
                <a:latin typeface="Times New Roman"/>
                <a:cs typeface="Times New Roman"/>
              </a:rPr>
              <a:t>termed</a:t>
            </a:r>
            <a:r>
              <a:rPr sz="2000" spc="-5" dirty="0">
                <a:latin typeface="Times New Roman"/>
                <a:cs typeface="Times New Roman"/>
              </a:rPr>
              <a:t> as</a:t>
            </a:r>
            <a:r>
              <a:rPr sz="2000" dirty="0">
                <a:latin typeface="Times New Roman"/>
                <a:cs typeface="Times New Roman"/>
              </a:rPr>
              <a:t> </a:t>
            </a:r>
            <a:r>
              <a:rPr sz="2000" i="1" spc="-5" dirty="0">
                <a:solidFill>
                  <a:srgbClr val="FF0000"/>
                </a:solidFill>
                <a:latin typeface="Times New Roman"/>
                <a:cs typeface="Times New Roman"/>
              </a:rPr>
              <a:t>extinction</a:t>
            </a:r>
            <a:r>
              <a:rPr sz="2000" i="1" dirty="0">
                <a:solidFill>
                  <a:srgbClr val="FF0000"/>
                </a:solidFill>
                <a:latin typeface="Times New Roman"/>
                <a:cs typeface="Times New Roman"/>
              </a:rPr>
              <a:t> </a:t>
            </a:r>
            <a:r>
              <a:rPr sz="2000" spc="-10" dirty="0">
                <a:latin typeface="Times New Roman"/>
                <a:cs typeface="Times New Roman"/>
              </a:rPr>
              <a:t>in</a:t>
            </a:r>
            <a:r>
              <a:rPr sz="2000" spc="-5" dirty="0">
                <a:latin typeface="Times New Roman"/>
                <a:cs typeface="Times New Roman"/>
              </a:rPr>
              <a:t> </a:t>
            </a:r>
            <a:r>
              <a:rPr sz="2000" spc="-15" dirty="0">
                <a:latin typeface="Times New Roman"/>
                <a:cs typeface="Times New Roman"/>
              </a:rPr>
              <a:t>meteorology.</a:t>
            </a:r>
            <a:r>
              <a:rPr sz="2000" spc="-10" dirty="0">
                <a:latin typeface="Times New Roman"/>
                <a:cs typeface="Times New Roman"/>
              </a:rPr>
              <a:t> </a:t>
            </a:r>
            <a:r>
              <a:rPr sz="2000" spc="-5" dirty="0">
                <a:latin typeface="Times New Roman"/>
                <a:cs typeface="Times New Roman"/>
              </a:rPr>
              <a:t>The radiation reaching</a:t>
            </a:r>
            <a:r>
              <a:rPr sz="2000" spc="490" dirty="0">
                <a:latin typeface="Times New Roman"/>
                <a:cs typeface="Times New Roman"/>
              </a:rPr>
              <a:t> </a:t>
            </a:r>
            <a:r>
              <a:rPr sz="2000" spc="-5" dirty="0">
                <a:latin typeface="Times New Roman"/>
                <a:cs typeface="Times New Roman"/>
              </a:rPr>
              <a:t>the</a:t>
            </a:r>
            <a:r>
              <a:rPr sz="2000" spc="490" dirty="0">
                <a:latin typeface="Times New Roman"/>
                <a:cs typeface="Times New Roman"/>
              </a:rPr>
              <a:t> </a:t>
            </a:r>
            <a:r>
              <a:rPr sz="2000" spc="-25" dirty="0">
                <a:latin typeface="Times New Roman"/>
                <a:cs typeface="Times New Roman"/>
              </a:rPr>
              <a:t>earth’s </a:t>
            </a:r>
            <a:r>
              <a:rPr sz="2000" spc="-20" dirty="0">
                <a:latin typeface="Times New Roman"/>
                <a:cs typeface="Times New Roman"/>
              </a:rPr>
              <a:t> </a:t>
            </a:r>
            <a:r>
              <a:rPr sz="2000" dirty="0">
                <a:latin typeface="Times New Roman"/>
                <a:cs typeface="Times New Roman"/>
              </a:rPr>
              <a:t>surface</a:t>
            </a:r>
            <a:r>
              <a:rPr sz="2000" spc="465" dirty="0">
                <a:latin typeface="Times New Roman"/>
                <a:cs typeface="Times New Roman"/>
              </a:rPr>
              <a:t> </a:t>
            </a:r>
            <a:r>
              <a:rPr sz="2000" dirty="0">
                <a:latin typeface="Times New Roman"/>
                <a:cs typeface="Times New Roman"/>
              </a:rPr>
              <a:t>can</a:t>
            </a:r>
            <a:r>
              <a:rPr sz="2000" spc="-20" dirty="0">
                <a:latin typeface="Times New Roman"/>
                <a:cs typeface="Times New Roman"/>
              </a:rPr>
              <a:t> </a:t>
            </a:r>
            <a:r>
              <a:rPr sz="2000" dirty="0">
                <a:latin typeface="Times New Roman"/>
                <a:cs typeface="Times New Roman"/>
              </a:rPr>
              <a:t>be</a:t>
            </a:r>
            <a:r>
              <a:rPr sz="2000" spc="-10" dirty="0">
                <a:latin typeface="Times New Roman"/>
                <a:cs typeface="Times New Roman"/>
              </a:rPr>
              <a:t> </a:t>
            </a:r>
            <a:r>
              <a:rPr sz="2000" spc="-5" dirty="0">
                <a:latin typeface="Times New Roman"/>
                <a:cs typeface="Times New Roman"/>
              </a:rPr>
              <a:t>calculated</a:t>
            </a:r>
            <a:r>
              <a:rPr sz="2000" spc="-15" dirty="0">
                <a:latin typeface="Times New Roman"/>
                <a:cs typeface="Times New Roman"/>
              </a:rPr>
              <a:t> </a:t>
            </a:r>
            <a:r>
              <a:rPr sz="2000" spc="-5" dirty="0">
                <a:latin typeface="Times New Roman"/>
                <a:cs typeface="Times New Roman"/>
              </a:rPr>
              <a:t>as:</a:t>
            </a:r>
            <a:endParaRPr sz="2000">
              <a:latin typeface="Times New Roman"/>
              <a:cs typeface="Times New Roman"/>
            </a:endParaRPr>
          </a:p>
          <a:p>
            <a:pPr marR="231775" algn="ctr">
              <a:lnSpc>
                <a:spcPts val="805"/>
              </a:lnSpc>
              <a:spcBef>
                <a:spcPts val="1115"/>
              </a:spcBef>
              <a:tabLst>
                <a:tab pos="2369820" algn="l"/>
              </a:tabLst>
            </a:pPr>
            <a:r>
              <a:rPr sz="2450" i="1" spc="90" dirty="0">
                <a:latin typeface="Times New Roman"/>
                <a:cs typeface="Times New Roman"/>
              </a:rPr>
              <a:t>dI</a:t>
            </a:r>
            <a:r>
              <a:rPr sz="2250" spc="135" baseline="-22222" dirty="0">
                <a:latin typeface="Symbol"/>
                <a:cs typeface="Symbol"/>
              </a:rPr>
              <a:t></a:t>
            </a:r>
            <a:r>
              <a:rPr sz="2250" spc="135" baseline="-22222" dirty="0">
                <a:latin typeface="Times New Roman"/>
                <a:cs typeface="Times New Roman"/>
              </a:rPr>
              <a:t> </a:t>
            </a:r>
            <a:r>
              <a:rPr sz="2250" spc="195" baseline="-22222" dirty="0">
                <a:latin typeface="Times New Roman"/>
                <a:cs typeface="Times New Roman"/>
              </a:rPr>
              <a:t> </a:t>
            </a:r>
            <a:r>
              <a:rPr sz="2450" spc="75" dirty="0">
                <a:latin typeface="Symbol"/>
                <a:cs typeface="Symbol"/>
              </a:rPr>
              <a:t></a:t>
            </a:r>
            <a:r>
              <a:rPr sz="2450" spc="-5" dirty="0">
                <a:latin typeface="Times New Roman"/>
                <a:cs typeface="Times New Roman"/>
              </a:rPr>
              <a:t> </a:t>
            </a:r>
            <a:r>
              <a:rPr sz="2450" spc="140" dirty="0">
                <a:latin typeface="Symbol"/>
                <a:cs typeface="Symbol"/>
              </a:rPr>
              <a:t></a:t>
            </a:r>
            <a:r>
              <a:rPr sz="2450" i="1" spc="140" dirty="0">
                <a:latin typeface="Times New Roman"/>
                <a:cs typeface="Times New Roman"/>
              </a:rPr>
              <a:t>I</a:t>
            </a:r>
            <a:r>
              <a:rPr sz="2100" spc="209" baseline="-23809" dirty="0">
                <a:latin typeface="Times New Roman"/>
                <a:cs typeface="Times New Roman"/>
              </a:rPr>
              <a:t>0</a:t>
            </a:r>
            <a:r>
              <a:rPr sz="2250" spc="209" baseline="-22222" dirty="0">
                <a:latin typeface="Symbol"/>
                <a:cs typeface="Symbol"/>
              </a:rPr>
              <a:t></a:t>
            </a:r>
            <a:r>
              <a:rPr sz="2250" spc="-202" baseline="-22222" dirty="0">
                <a:latin typeface="Times New Roman"/>
                <a:cs typeface="Times New Roman"/>
              </a:rPr>
              <a:t> </a:t>
            </a:r>
            <a:r>
              <a:rPr sz="2450" i="1" spc="70" dirty="0">
                <a:latin typeface="Times New Roman"/>
                <a:cs typeface="Times New Roman"/>
              </a:rPr>
              <a:t>a</a:t>
            </a:r>
            <a:r>
              <a:rPr sz="2450" i="1" spc="-45" dirty="0">
                <a:latin typeface="Times New Roman"/>
                <a:cs typeface="Times New Roman"/>
              </a:rPr>
              <a:t> </a:t>
            </a:r>
            <a:r>
              <a:rPr sz="2450" i="1" spc="140" dirty="0">
                <a:latin typeface="Times New Roman"/>
                <a:cs typeface="Times New Roman"/>
              </a:rPr>
              <a:t>d</a:t>
            </a:r>
            <a:r>
              <a:rPr sz="2100" i="1" spc="209" baseline="-23809" dirty="0">
                <a:latin typeface="Times New Roman"/>
                <a:cs typeface="Times New Roman"/>
              </a:rPr>
              <a:t>s	</a:t>
            </a:r>
            <a:r>
              <a:rPr sz="2450" spc="55" dirty="0">
                <a:latin typeface="Times New Roman"/>
                <a:cs typeface="Times New Roman"/>
              </a:rPr>
              <a:t>W/m</a:t>
            </a:r>
            <a:endParaRPr sz="2450">
              <a:latin typeface="Times New Roman"/>
              <a:cs typeface="Times New Roman"/>
            </a:endParaRPr>
          </a:p>
          <a:p>
            <a:pPr marL="2934335" algn="ctr">
              <a:lnSpc>
                <a:spcPts val="825"/>
              </a:lnSpc>
            </a:pPr>
            <a:r>
              <a:rPr sz="1400" spc="55" dirty="0">
                <a:latin typeface="Times New Roman"/>
                <a:cs typeface="Times New Roman"/>
              </a:rPr>
              <a:t>2</a:t>
            </a:r>
            <a:endParaRPr sz="1400">
              <a:latin typeface="Times New Roman"/>
              <a:cs typeface="Times New Roman"/>
            </a:endParaRPr>
          </a:p>
          <a:p>
            <a:pPr>
              <a:lnSpc>
                <a:spcPct val="100000"/>
              </a:lnSpc>
              <a:spcBef>
                <a:spcPts val="45"/>
              </a:spcBef>
            </a:pPr>
            <a:endParaRPr sz="1750">
              <a:latin typeface="Times New Roman"/>
              <a:cs typeface="Times New Roman"/>
            </a:endParaRPr>
          </a:p>
          <a:p>
            <a:pPr marL="76200">
              <a:lnSpc>
                <a:spcPct val="100000"/>
              </a:lnSpc>
            </a:pPr>
            <a:r>
              <a:rPr sz="2000" dirty="0">
                <a:latin typeface="Times New Roman"/>
                <a:cs typeface="Times New Roman"/>
              </a:rPr>
              <a:t>where</a:t>
            </a:r>
            <a:endParaRPr sz="2000">
              <a:latin typeface="Times New Roman"/>
              <a:cs typeface="Times New Roman"/>
            </a:endParaRPr>
          </a:p>
          <a:p>
            <a:pPr marL="775335">
              <a:lnSpc>
                <a:spcPct val="100000"/>
              </a:lnSpc>
              <a:spcBef>
                <a:spcPts val="1200"/>
              </a:spcBef>
              <a:tabLst>
                <a:tab pos="1214755" algn="l"/>
              </a:tabLst>
            </a:pPr>
            <a:r>
              <a:rPr sz="2000" dirty="0">
                <a:latin typeface="Times New Roman"/>
                <a:cs typeface="Times New Roman"/>
              </a:rPr>
              <a:t>dI</a:t>
            </a:r>
            <a:r>
              <a:rPr sz="1950" baseline="-21367" dirty="0">
                <a:latin typeface="Times New Roman"/>
                <a:cs typeface="Times New Roman"/>
              </a:rPr>
              <a:t>λ	</a:t>
            </a:r>
            <a:r>
              <a:rPr sz="2000" spc="-10" dirty="0">
                <a:latin typeface="Times New Roman"/>
                <a:cs typeface="Times New Roman"/>
              </a:rPr>
              <a:t>is</a:t>
            </a:r>
            <a:r>
              <a:rPr sz="2000" spc="229" dirty="0">
                <a:latin typeface="Times New Roman"/>
                <a:cs typeface="Times New Roman"/>
              </a:rPr>
              <a:t> </a:t>
            </a:r>
            <a:r>
              <a:rPr sz="2000" spc="-5" dirty="0">
                <a:latin typeface="Times New Roman"/>
                <a:cs typeface="Times New Roman"/>
              </a:rPr>
              <a:t>the</a:t>
            </a:r>
            <a:r>
              <a:rPr sz="2000" spc="235" dirty="0">
                <a:latin typeface="Times New Roman"/>
                <a:cs typeface="Times New Roman"/>
              </a:rPr>
              <a:t> </a:t>
            </a:r>
            <a:r>
              <a:rPr sz="2000" spc="-5" dirty="0">
                <a:latin typeface="Times New Roman"/>
                <a:cs typeface="Times New Roman"/>
              </a:rPr>
              <a:t>radiation</a:t>
            </a:r>
            <a:r>
              <a:rPr sz="2000" spc="245" dirty="0">
                <a:latin typeface="Times New Roman"/>
                <a:cs typeface="Times New Roman"/>
              </a:rPr>
              <a:t> </a:t>
            </a:r>
            <a:r>
              <a:rPr sz="2000" spc="-5" dirty="0">
                <a:latin typeface="Times New Roman"/>
                <a:cs typeface="Times New Roman"/>
              </a:rPr>
              <a:t>of</a:t>
            </a:r>
            <a:r>
              <a:rPr sz="2000" spc="235" dirty="0">
                <a:latin typeface="Times New Roman"/>
                <a:cs typeface="Times New Roman"/>
              </a:rPr>
              <a:t> </a:t>
            </a:r>
            <a:r>
              <a:rPr sz="2000" spc="-5" dirty="0">
                <a:latin typeface="Times New Roman"/>
                <a:cs typeface="Times New Roman"/>
              </a:rPr>
              <a:t>the</a:t>
            </a:r>
            <a:r>
              <a:rPr sz="2000" spc="235" dirty="0">
                <a:latin typeface="Times New Roman"/>
                <a:cs typeface="Times New Roman"/>
              </a:rPr>
              <a:t> </a:t>
            </a:r>
            <a:r>
              <a:rPr sz="2000" spc="-5" dirty="0">
                <a:latin typeface="Times New Roman"/>
                <a:cs typeface="Times New Roman"/>
              </a:rPr>
              <a:t>remaining</a:t>
            </a:r>
            <a:r>
              <a:rPr sz="2000" spc="250" dirty="0">
                <a:latin typeface="Times New Roman"/>
                <a:cs typeface="Times New Roman"/>
              </a:rPr>
              <a:t> </a:t>
            </a:r>
            <a:r>
              <a:rPr sz="2000" spc="-5" dirty="0">
                <a:latin typeface="Times New Roman"/>
                <a:cs typeface="Times New Roman"/>
              </a:rPr>
              <a:t>wavelength</a:t>
            </a:r>
            <a:r>
              <a:rPr sz="2000" spc="240" dirty="0">
                <a:latin typeface="Times New Roman"/>
                <a:cs typeface="Times New Roman"/>
              </a:rPr>
              <a:t> </a:t>
            </a:r>
            <a:r>
              <a:rPr sz="2000" spc="-10" dirty="0">
                <a:latin typeface="Times New Roman"/>
                <a:cs typeface="Times New Roman"/>
              </a:rPr>
              <a:t>after</a:t>
            </a:r>
            <a:r>
              <a:rPr sz="2000" spc="235" dirty="0">
                <a:latin typeface="Times New Roman"/>
                <a:cs typeface="Times New Roman"/>
              </a:rPr>
              <a:t> </a:t>
            </a:r>
            <a:r>
              <a:rPr sz="2000" spc="-5" dirty="0">
                <a:latin typeface="Times New Roman"/>
                <a:cs typeface="Times New Roman"/>
              </a:rPr>
              <a:t>the</a:t>
            </a:r>
            <a:r>
              <a:rPr sz="2000" spc="250" dirty="0">
                <a:latin typeface="Times New Roman"/>
                <a:cs typeface="Times New Roman"/>
              </a:rPr>
              <a:t> </a:t>
            </a:r>
            <a:r>
              <a:rPr sz="2000" spc="-5" dirty="0">
                <a:latin typeface="Times New Roman"/>
                <a:cs typeface="Times New Roman"/>
              </a:rPr>
              <a:t>incident</a:t>
            </a:r>
            <a:r>
              <a:rPr sz="2000" spc="225" dirty="0">
                <a:latin typeface="Times New Roman"/>
                <a:cs typeface="Times New Roman"/>
              </a:rPr>
              <a:t> </a:t>
            </a:r>
            <a:r>
              <a:rPr sz="2000" spc="-5" dirty="0">
                <a:latin typeface="Times New Roman"/>
                <a:cs typeface="Times New Roman"/>
              </a:rPr>
              <a:t>radiation</a:t>
            </a:r>
            <a:r>
              <a:rPr sz="2000" spc="229" dirty="0">
                <a:latin typeface="Times New Roman"/>
                <a:cs typeface="Times New Roman"/>
              </a:rPr>
              <a:t> </a:t>
            </a:r>
            <a:r>
              <a:rPr sz="2000" spc="5" dirty="0">
                <a:latin typeface="Times New Roman"/>
                <a:cs typeface="Times New Roman"/>
              </a:rPr>
              <a:t>of</a:t>
            </a:r>
            <a:endParaRPr sz="2000">
              <a:latin typeface="Times New Roman"/>
              <a:cs typeface="Times New Roman"/>
            </a:endParaRPr>
          </a:p>
          <a:p>
            <a:pPr marL="76200">
              <a:lnSpc>
                <a:spcPct val="100000"/>
              </a:lnSpc>
              <a:spcBef>
                <a:spcPts val="1200"/>
              </a:spcBef>
            </a:pP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same</a:t>
            </a:r>
            <a:r>
              <a:rPr sz="2000" spc="5" dirty="0">
                <a:latin typeface="Times New Roman"/>
                <a:cs typeface="Times New Roman"/>
              </a:rPr>
              <a:t> </a:t>
            </a:r>
            <a:r>
              <a:rPr sz="2000" dirty="0">
                <a:latin typeface="Times New Roman"/>
                <a:cs typeface="Times New Roman"/>
              </a:rPr>
              <a:t>wavelength</a:t>
            </a:r>
            <a:r>
              <a:rPr sz="2000" spc="-35" dirty="0">
                <a:latin typeface="Times New Roman"/>
                <a:cs typeface="Times New Roman"/>
              </a:rPr>
              <a:t> </a:t>
            </a:r>
            <a:r>
              <a:rPr sz="2000" spc="10" dirty="0">
                <a:latin typeface="Times New Roman"/>
                <a:cs typeface="Times New Roman"/>
              </a:rPr>
              <a:t>I</a:t>
            </a:r>
            <a:r>
              <a:rPr sz="1950" spc="15" baseline="-21367" dirty="0">
                <a:latin typeface="Times New Roman"/>
                <a:cs typeface="Times New Roman"/>
              </a:rPr>
              <a:t>0λ</a:t>
            </a:r>
            <a:r>
              <a:rPr sz="1950" spc="254" baseline="-21367" dirty="0">
                <a:latin typeface="Times New Roman"/>
                <a:cs typeface="Times New Roman"/>
              </a:rPr>
              <a:t> </a:t>
            </a:r>
            <a:r>
              <a:rPr sz="2000" dirty="0">
                <a:latin typeface="Times New Roman"/>
                <a:cs typeface="Times New Roman"/>
              </a:rPr>
              <a:t>has</a:t>
            </a:r>
            <a:r>
              <a:rPr sz="2000" spc="-15" dirty="0">
                <a:latin typeface="Times New Roman"/>
                <a:cs typeface="Times New Roman"/>
              </a:rPr>
              <a:t> </a:t>
            </a:r>
            <a:r>
              <a:rPr sz="2000" dirty="0">
                <a:latin typeface="Times New Roman"/>
                <a:cs typeface="Times New Roman"/>
              </a:rPr>
              <a:t>travelled</a:t>
            </a:r>
            <a:r>
              <a:rPr sz="2000" spc="-25" dirty="0">
                <a:latin typeface="Times New Roman"/>
                <a:cs typeface="Times New Roman"/>
              </a:rPr>
              <a:t> </a:t>
            </a:r>
            <a:r>
              <a:rPr sz="2000" dirty="0">
                <a:latin typeface="Times New Roman"/>
                <a:cs typeface="Times New Roman"/>
              </a:rPr>
              <a:t>through</a:t>
            </a:r>
            <a:r>
              <a:rPr sz="2000" spc="-35" dirty="0">
                <a:latin typeface="Times New Roman"/>
                <a:cs typeface="Times New Roman"/>
              </a:rPr>
              <a:t> </a:t>
            </a:r>
            <a:r>
              <a:rPr sz="2000" dirty="0">
                <a:latin typeface="Times New Roman"/>
                <a:cs typeface="Times New Roman"/>
              </a:rPr>
              <a:t>distance</a:t>
            </a:r>
            <a:r>
              <a:rPr sz="2000" spc="-30" dirty="0">
                <a:latin typeface="Times New Roman"/>
                <a:cs typeface="Times New Roman"/>
              </a:rPr>
              <a:t> </a:t>
            </a:r>
            <a:r>
              <a:rPr sz="2000" spc="5" dirty="0">
                <a:latin typeface="Times New Roman"/>
                <a:cs typeface="Times New Roman"/>
              </a:rPr>
              <a:t>d</a:t>
            </a:r>
            <a:r>
              <a:rPr sz="1950" spc="7" baseline="-21367" dirty="0">
                <a:latin typeface="Times New Roman"/>
                <a:cs typeface="Times New Roman"/>
              </a:rPr>
              <a:t>s</a:t>
            </a:r>
            <a:r>
              <a:rPr sz="1950" spc="270" baseline="-21367"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atmosphere</a:t>
            </a:r>
            <a:r>
              <a:rPr sz="2000" spc="-25" dirty="0">
                <a:latin typeface="Times New Roman"/>
                <a:cs typeface="Times New Roman"/>
              </a:rPr>
              <a:t> </a:t>
            </a:r>
            <a:r>
              <a:rPr sz="2000" dirty="0">
                <a:latin typeface="Times New Roman"/>
                <a:cs typeface="Times New Roman"/>
              </a:rPr>
              <a:t>(w/m</a:t>
            </a:r>
            <a:r>
              <a:rPr sz="1950" baseline="25641" dirty="0">
                <a:latin typeface="Times New Roman"/>
                <a:cs typeface="Times New Roman"/>
              </a:rPr>
              <a:t>2</a:t>
            </a:r>
            <a:r>
              <a:rPr sz="2000" dirty="0">
                <a:latin typeface="Times New Roman"/>
                <a:cs typeface="Times New Roman"/>
              </a:rPr>
              <a:t>),</a:t>
            </a:r>
            <a:endParaRPr sz="2000">
              <a:latin typeface="Times New Roman"/>
              <a:cs typeface="Times New Roman"/>
            </a:endParaRPr>
          </a:p>
          <a:p>
            <a:pPr marL="774065" marR="1079500">
              <a:lnSpc>
                <a:spcPct val="150000"/>
              </a:lnSpc>
              <a:spcBef>
                <a:spcPts val="5"/>
              </a:spcBef>
              <a:tabLst>
                <a:tab pos="1014730" algn="l"/>
              </a:tabLst>
            </a:pPr>
            <a:r>
              <a:rPr sz="2000" spc="5" dirty="0">
                <a:latin typeface="Times New Roman"/>
                <a:cs typeface="Times New Roman"/>
              </a:rPr>
              <a:t>d</a:t>
            </a:r>
            <a:r>
              <a:rPr sz="1950" spc="7" baseline="-21367" dirty="0">
                <a:latin typeface="Times New Roman"/>
                <a:cs typeface="Times New Roman"/>
              </a:rPr>
              <a:t>s</a:t>
            </a:r>
            <a:r>
              <a:rPr sz="1950" spc="307" baseline="-21367" dirty="0">
                <a:latin typeface="Times New Roman"/>
                <a:cs typeface="Times New Roman"/>
              </a:rPr>
              <a:t> </a:t>
            </a:r>
            <a:r>
              <a:rPr sz="2000" spc="-5" dirty="0">
                <a:latin typeface="Times New Roman"/>
                <a:cs typeface="Times New Roman"/>
              </a:rPr>
              <a:t>is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distance</a:t>
            </a:r>
            <a:r>
              <a:rPr sz="2000" spc="-20" dirty="0">
                <a:latin typeface="Times New Roman"/>
                <a:cs typeface="Times New Roman"/>
              </a:rPr>
              <a:t> </a:t>
            </a:r>
            <a:r>
              <a:rPr sz="2000" dirty="0">
                <a:latin typeface="Times New Roman"/>
                <a:cs typeface="Times New Roman"/>
              </a:rPr>
              <a:t>travelled</a:t>
            </a:r>
            <a:r>
              <a:rPr sz="2000" spc="-30" dirty="0">
                <a:latin typeface="Times New Roman"/>
                <a:cs typeface="Times New Roman"/>
              </a:rPr>
              <a:t> </a:t>
            </a:r>
            <a:r>
              <a:rPr sz="2000" dirty="0">
                <a:latin typeface="Times New Roman"/>
                <a:cs typeface="Times New Roman"/>
              </a:rPr>
              <a:t>by the</a:t>
            </a:r>
            <a:r>
              <a:rPr sz="2000" spc="-5" dirty="0">
                <a:latin typeface="Times New Roman"/>
                <a:cs typeface="Times New Roman"/>
              </a:rPr>
              <a:t> solar</a:t>
            </a:r>
            <a:r>
              <a:rPr sz="2000" spc="-25" dirty="0">
                <a:latin typeface="Times New Roman"/>
                <a:cs typeface="Times New Roman"/>
              </a:rPr>
              <a:t> </a:t>
            </a:r>
            <a:r>
              <a:rPr sz="2000" spc="-5" dirty="0">
                <a:latin typeface="Times New Roman"/>
                <a:cs typeface="Times New Roman"/>
              </a:rPr>
              <a:t>radiation</a:t>
            </a:r>
            <a:r>
              <a:rPr sz="2000" spc="-20" dirty="0">
                <a:latin typeface="Times New Roman"/>
                <a:cs typeface="Times New Roman"/>
              </a:rPr>
              <a:t> </a:t>
            </a:r>
            <a:r>
              <a:rPr sz="2000" spc="-5" dirty="0">
                <a:latin typeface="Times New Roman"/>
                <a:cs typeface="Times New Roman"/>
              </a:rPr>
              <a:t>in</a:t>
            </a:r>
            <a:r>
              <a:rPr sz="2000" dirty="0">
                <a:latin typeface="Times New Roman"/>
                <a:cs typeface="Times New Roman"/>
              </a:rPr>
              <a:t> the</a:t>
            </a:r>
            <a:r>
              <a:rPr sz="2000" spc="-5" dirty="0">
                <a:latin typeface="Times New Roman"/>
                <a:cs typeface="Times New Roman"/>
              </a:rPr>
              <a:t> atmosphere</a:t>
            </a:r>
            <a:r>
              <a:rPr sz="2000" spc="-20" dirty="0">
                <a:latin typeface="Times New Roman"/>
                <a:cs typeface="Times New Roman"/>
              </a:rPr>
              <a:t> </a:t>
            </a:r>
            <a:r>
              <a:rPr sz="2000" spc="-5" dirty="0">
                <a:latin typeface="Times New Roman"/>
                <a:cs typeface="Times New Roman"/>
              </a:rPr>
              <a:t>(m), </a:t>
            </a:r>
            <a:r>
              <a:rPr sz="2000" spc="-484" dirty="0">
                <a:latin typeface="Times New Roman"/>
                <a:cs typeface="Times New Roman"/>
              </a:rPr>
              <a:t> </a:t>
            </a:r>
            <a:r>
              <a:rPr sz="2000" dirty="0">
                <a:latin typeface="Times New Roman"/>
                <a:cs typeface="Times New Roman"/>
              </a:rPr>
              <a:t>a	</a:t>
            </a:r>
            <a:r>
              <a:rPr sz="2000" spc="-5" dirty="0">
                <a:latin typeface="Times New Roman"/>
                <a:cs typeface="Times New Roman"/>
              </a:rPr>
              <a:t>is</a:t>
            </a:r>
            <a:r>
              <a:rPr sz="2000" spc="-15" dirty="0">
                <a:latin typeface="Times New Roman"/>
                <a:cs typeface="Times New Roman"/>
              </a:rPr>
              <a:t> </a:t>
            </a:r>
            <a:r>
              <a:rPr sz="2000" dirty="0">
                <a:latin typeface="Times New Roman"/>
                <a:cs typeface="Times New Roman"/>
              </a:rPr>
              <a:t>extinction</a:t>
            </a:r>
            <a:r>
              <a:rPr sz="2000" spc="-40" dirty="0">
                <a:latin typeface="Times New Roman"/>
                <a:cs typeface="Times New Roman"/>
              </a:rPr>
              <a:t> </a:t>
            </a:r>
            <a:r>
              <a:rPr sz="2000" spc="-5" dirty="0">
                <a:latin typeface="Times New Roman"/>
                <a:cs typeface="Times New Roman"/>
              </a:rPr>
              <a:t>coefficient</a:t>
            </a:r>
            <a:r>
              <a:rPr sz="2000" spc="-45" dirty="0">
                <a:latin typeface="Times New Roman"/>
                <a:cs typeface="Times New Roman"/>
              </a:rPr>
              <a:t> </a:t>
            </a:r>
            <a:r>
              <a:rPr sz="2000" dirty="0">
                <a:latin typeface="Times New Roman"/>
                <a:cs typeface="Times New Roman"/>
              </a:rPr>
              <a:t>(m</a:t>
            </a:r>
            <a:r>
              <a:rPr sz="1950" baseline="25641" dirty="0">
                <a:latin typeface="Times New Roman"/>
                <a:cs typeface="Times New Roman"/>
              </a:rPr>
              <a:t>-1</a:t>
            </a:r>
            <a:r>
              <a:rPr sz="2000" dirty="0">
                <a:latin typeface="Times New Roman"/>
                <a:cs typeface="Times New Roman"/>
              </a:rPr>
              <a:t>).</a:t>
            </a:r>
            <a:endParaRPr sz="2000">
              <a:latin typeface="Times New Roman"/>
              <a:cs typeface="Times New Roman"/>
            </a:endParaRPr>
          </a:p>
          <a:p>
            <a:pPr marL="76200">
              <a:lnSpc>
                <a:spcPct val="100000"/>
              </a:lnSpc>
              <a:spcBef>
                <a:spcPts val="1200"/>
              </a:spcBef>
            </a:pPr>
            <a:r>
              <a:rPr sz="2000" spc="-5" dirty="0">
                <a:latin typeface="Times New Roman"/>
                <a:cs typeface="Times New Roman"/>
              </a:rPr>
              <a:t>Integrating</a:t>
            </a:r>
            <a:r>
              <a:rPr sz="2000" spc="190" dirty="0">
                <a:latin typeface="Times New Roman"/>
                <a:cs typeface="Times New Roman"/>
              </a:rPr>
              <a:t> </a:t>
            </a:r>
            <a:r>
              <a:rPr sz="2000" spc="-5" dirty="0">
                <a:latin typeface="Times New Roman"/>
                <a:cs typeface="Times New Roman"/>
              </a:rPr>
              <a:t>the</a:t>
            </a:r>
            <a:r>
              <a:rPr sz="2000" spc="175" dirty="0">
                <a:latin typeface="Times New Roman"/>
                <a:cs typeface="Times New Roman"/>
              </a:rPr>
              <a:t> </a:t>
            </a:r>
            <a:r>
              <a:rPr sz="2000" spc="-5" dirty="0">
                <a:latin typeface="Times New Roman"/>
                <a:cs typeface="Times New Roman"/>
              </a:rPr>
              <a:t>above</a:t>
            </a:r>
            <a:r>
              <a:rPr sz="2000" spc="190" dirty="0">
                <a:latin typeface="Times New Roman"/>
                <a:cs typeface="Times New Roman"/>
              </a:rPr>
              <a:t> </a:t>
            </a:r>
            <a:r>
              <a:rPr sz="2000" spc="-5" dirty="0">
                <a:latin typeface="Times New Roman"/>
                <a:cs typeface="Times New Roman"/>
              </a:rPr>
              <a:t>equation</a:t>
            </a:r>
            <a:r>
              <a:rPr sz="2000" spc="185" dirty="0">
                <a:latin typeface="Times New Roman"/>
                <a:cs typeface="Times New Roman"/>
              </a:rPr>
              <a:t> </a:t>
            </a:r>
            <a:r>
              <a:rPr sz="2000" dirty="0">
                <a:latin typeface="Times New Roman"/>
                <a:cs typeface="Times New Roman"/>
              </a:rPr>
              <a:t>over</a:t>
            </a:r>
            <a:r>
              <a:rPr sz="2000" spc="175" dirty="0">
                <a:latin typeface="Times New Roman"/>
                <a:cs typeface="Times New Roman"/>
              </a:rPr>
              <a:t> </a:t>
            </a:r>
            <a:r>
              <a:rPr sz="2000" spc="-5" dirty="0">
                <a:latin typeface="Times New Roman"/>
                <a:cs typeface="Times New Roman"/>
              </a:rPr>
              <a:t>the</a:t>
            </a:r>
            <a:r>
              <a:rPr sz="2000" spc="190" dirty="0">
                <a:latin typeface="Times New Roman"/>
                <a:cs typeface="Times New Roman"/>
              </a:rPr>
              <a:t> </a:t>
            </a:r>
            <a:r>
              <a:rPr sz="2000" spc="-5" dirty="0">
                <a:latin typeface="Times New Roman"/>
                <a:cs typeface="Times New Roman"/>
              </a:rPr>
              <a:t>entire</a:t>
            </a:r>
            <a:r>
              <a:rPr sz="2000" spc="185" dirty="0">
                <a:latin typeface="Times New Roman"/>
                <a:cs typeface="Times New Roman"/>
              </a:rPr>
              <a:t> </a:t>
            </a:r>
            <a:r>
              <a:rPr sz="2000" spc="-5" dirty="0">
                <a:latin typeface="Times New Roman"/>
                <a:cs typeface="Times New Roman"/>
              </a:rPr>
              <a:t>length</a:t>
            </a:r>
            <a:r>
              <a:rPr sz="2000" spc="180" dirty="0">
                <a:latin typeface="Times New Roman"/>
                <a:cs typeface="Times New Roman"/>
              </a:rPr>
              <a:t> </a:t>
            </a:r>
            <a:r>
              <a:rPr sz="2000" spc="-5" dirty="0">
                <a:latin typeface="Times New Roman"/>
                <a:cs typeface="Times New Roman"/>
              </a:rPr>
              <a:t>of</a:t>
            </a:r>
            <a:r>
              <a:rPr sz="2000" spc="190" dirty="0">
                <a:latin typeface="Times New Roman"/>
                <a:cs typeface="Times New Roman"/>
              </a:rPr>
              <a:t> </a:t>
            </a:r>
            <a:r>
              <a:rPr sz="2000" spc="-10" dirty="0">
                <a:latin typeface="Times New Roman"/>
                <a:cs typeface="Times New Roman"/>
              </a:rPr>
              <a:t>the</a:t>
            </a:r>
            <a:r>
              <a:rPr sz="2000" spc="185" dirty="0">
                <a:latin typeface="Times New Roman"/>
                <a:cs typeface="Times New Roman"/>
              </a:rPr>
              <a:t> </a:t>
            </a:r>
            <a:r>
              <a:rPr sz="2000" spc="-5" dirty="0">
                <a:latin typeface="Times New Roman"/>
                <a:cs typeface="Times New Roman"/>
              </a:rPr>
              <a:t>atmosphere</a:t>
            </a:r>
            <a:r>
              <a:rPr sz="2000" spc="175" dirty="0">
                <a:latin typeface="Times New Roman"/>
                <a:cs typeface="Times New Roman"/>
              </a:rPr>
              <a:t> </a:t>
            </a:r>
            <a:r>
              <a:rPr sz="2000" spc="-10" dirty="0">
                <a:latin typeface="Times New Roman"/>
                <a:cs typeface="Times New Roman"/>
              </a:rPr>
              <a:t>(m)</a:t>
            </a:r>
            <a:r>
              <a:rPr sz="2000" spc="190" dirty="0">
                <a:latin typeface="Times New Roman"/>
                <a:cs typeface="Times New Roman"/>
              </a:rPr>
              <a:t> </a:t>
            </a:r>
            <a:r>
              <a:rPr sz="2000" spc="-5" dirty="0">
                <a:latin typeface="Times New Roman"/>
                <a:cs typeface="Times New Roman"/>
              </a:rPr>
              <a:t>yields</a:t>
            </a:r>
            <a:r>
              <a:rPr sz="2000" spc="175" dirty="0">
                <a:latin typeface="Times New Roman"/>
                <a:cs typeface="Times New Roman"/>
              </a:rPr>
              <a:t> </a:t>
            </a:r>
            <a:r>
              <a:rPr sz="2000" spc="-5" dirty="0">
                <a:latin typeface="Times New Roman"/>
                <a:cs typeface="Times New Roman"/>
              </a:rPr>
              <a:t>the</a:t>
            </a:r>
            <a:endParaRPr sz="2000">
              <a:latin typeface="Times New Roman"/>
              <a:cs typeface="Times New Roman"/>
            </a:endParaRPr>
          </a:p>
          <a:p>
            <a:pPr marL="76200">
              <a:lnSpc>
                <a:spcPct val="100000"/>
              </a:lnSpc>
              <a:spcBef>
                <a:spcPts val="1200"/>
              </a:spcBef>
            </a:pPr>
            <a:r>
              <a:rPr sz="2000" dirty="0">
                <a:latin typeface="Times New Roman"/>
                <a:cs typeface="Times New Roman"/>
              </a:rPr>
              <a:t>general</a:t>
            </a:r>
            <a:r>
              <a:rPr sz="2000" spc="-30" dirty="0">
                <a:latin typeface="Times New Roman"/>
                <a:cs typeface="Times New Roman"/>
              </a:rPr>
              <a:t> </a:t>
            </a:r>
            <a:r>
              <a:rPr sz="2000" dirty="0">
                <a:latin typeface="Times New Roman"/>
                <a:cs typeface="Times New Roman"/>
              </a:rPr>
              <a:t>transmission</a:t>
            </a:r>
            <a:r>
              <a:rPr sz="2000" spc="-40" dirty="0">
                <a:latin typeface="Times New Roman"/>
                <a:cs typeface="Times New Roman"/>
              </a:rPr>
              <a:t> </a:t>
            </a:r>
            <a:r>
              <a:rPr sz="2000" spc="-5" dirty="0">
                <a:latin typeface="Times New Roman"/>
                <a:cs typeface="Times New Roman"/>
              </a:rPr>
              <a:t>law</a:t>
            </a:r>
            <a:r>
              <a:rPr sz="2000" spc="5" dirty="0">
                <a:latin typeface="Times New Roman"/>
                <a:cs typeface="Times New Roman"/>
              </a:rPr>
              <a:t> </a:t>
            </a:r>
            <a:r>
              <a:rPr sz="2000" dirty="0">
                <a:latin typeface="Times New Roman"/>
                <a:cs typeface="Times New Roman"/>
              </a:rPr>
              <a:t>for</a:t>
            </a:r>
            <a:r>
              <a:rPr sz="2000" spc="-15" dirty="0">
                <a:latin typeface="Times New Roman"/>
                <a:cs typeface="Times New Roman"/>
              </a:rPr>
              <a:t> </a:t>
            </a:r>
            <a:r>
              <a:rPr sz="2000" spc="-5" dirty="0">
                <a:latin typeface="Times New Roman"/>
                <a:cs typeface="Times New Roman"/>
              </a:rPr>
              <a:t>radiation</a:t>
            </a:r>
            <a:r>
              <a:rPr sz="2000" spc="-10" dirty="0">
                <a:latin typeface="Times New Roman"/>
                <a:cs typeface="Times New Roman"/>
              </a:rPr>
              <a:t> </a:t>
            </a:r>
            <a:r>
              <a:rPr sz="2000" dirty="0">
                <a:latin typeface="Times New Roman"/>
                <a:cs typeface="Times New Roman"/>
              </a:rPr>
              <a:t>passage</a:t>
            </a:r>
            <a:r>
              <a:rPr sz="2000" spc="-25" dirty="0">
                <a:latin typeface="Times New Roman"/>
                <a:cs typeface="Times New Roman"/>
              </a:rPr>
              <a:t> </a:t>
            </a:r>
            <a:r>
              <a:rPr sz="2000" dirty="0">
                <a:latin typeface="Times New Roman"/>
                <a:cs typeface="Times New Roman"/>
              </a:rPr>
              <a:t>through</a:t>
            </a:r>
            <a:r>
              <a:rPr sz="2000" spc="-25" dirty="0">
                <a:latin typeface="Times New Roman"/>
                <a:cs typeface="Times New Roman"/>
              </a:rPr>
              <a:t> </a:t>
            </a:r>
            <a:r>
              <a:rPr sz="2000" dirty="0">
                <a:latin typeface="Times New Roman"/>
                <a:cs typeface="Times New Roman"/>
              </a:rPr>
              <a:t>the </a:t>
            </a:r>
            <a:r>
              <a:rPr sz="2000" spc="-5" dirty="0">
                <a:latin typeface="Times New Roman"/>
                <a:cs typeface="Times New Roman"/>
              </a:rPr>
              <a:t>atmosphere,</a:t>
            </a:r>
            <a:r>
              <a:rPr sz="2000" spc="-10" dirty="0">
                <a:latin typeface="Times New Roman"/>
                <a:cs typeface="Times New Roman"/>
              </a:rPr>
              <a:t> </a:t>
            </a:r>
            <a:r>
              <a:rPr sz="2000" spc="-5" dirty="0">
                <a:latin typeface="Times New Roman"/>
                <a:cs typeface="Times New Roman"/>
              </a:rPr>
              <a:t>i.e.</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839" y="187652"/>
            <a:ext cx="8883015" cy="1941830"/>
          </a:xfrm>
          <a:prstGeom prst="rect">
            <a:avLst/>
          </a:prstGeom>
        </p:spPr>
        <p:txBody>
          <a:bodyPr vert="horz" wrap="square" lIns="0" tIns="24130" rIns="0" bIns="0" rtlCol="0">
            <a:spAutoFit/>
          </a:bodyPr>
          <a:lstStyle/>
          <a:p>
            <a:pPr marL="1501140">
              <a:lnSpc>
                <a:spcPts val="805"/>
              </a:lnSpc>
              <a:spcBef>
                <a:spcPts val="190"/>
              </a:spcBef>
              <a:tabLst>
                <a:tab pos="4500880" algn="l"/>
              </a:tabLst>
            </a:pPr>
            <a:r>
              <a:rPr sz="2450" i="1" spc="85" dirty="0">
                <a:latin typeface="Times New Roman"/>
                <a:cs typeface="Times New Roman"/>
              </a:rPr>
              <a:t>I</a:t>
            </a:r>
            <a:r>
              <a:rPr sz="2450" i="1" spc="290" dirty="0">
                <a:latin typeface="Times New Roman"/>
                <a:cs typeface="Times New Roman"/>
              </a:rPr>
              <a:t> </a:t>
            </a:r>
            <a:r>
              <a:rPr sz="2450" spc="140" dirty="0">
                <a:latin typeface="Symbol"/>
                <a:cs typeface="Symbol"/>
              </a:rPr>
              <a:t></a:t>
            </a:r>
            <a:r>
              <a:rPr sz="2450" spc="90" dirty="0">
                <a:latin typeface="Times New Roman"/>
                <a:cs typeface="Times New Roman"/>
              </a:rPr>
              <a:t> </a:t>
            </a:r>
            <a:r>
              <a:rPr sz="2450" i="1" spc="170" dirty="0">
                <a:latin typeface="Times New Roman"/>
                <a:cs typeface="Times New Roman"/>
              </a:rPr>
              <a:t>I</a:t>
            </a:r>
            <a:r>
              <a:rPr sz="2100" spc="254" baseline="-23809" dirty="0">
                <a:latin typeface="Times New Roman"/>
                <a:cs typeface="Times New Roman"/>
              </a:rPr>
              <a:t>0</a:t>
            </a:r>
            <a:r>
              <a:rPr sz="2100" spc="367" baseline="-23809" dirty="0">
                <a:latin typeface="Times New Roman"/>
                <a:cs typeface="Times New Roman"/>
              </a:rPr>
              <a:t> </a:t>
            </a:r>
            <a:r>
              <a:rPr sz="2450" spc="55" dirty="0">
                <a:latin typeface="Times New Roman"/>
                <a:cs typeface="Times New Roman"/>
              </a:rPr>
              <a:t>exp(</a:t>
            </a:r>
            <a:r>
              <a:rPr sz="2450" spc="-375" dirty="0">
                <a:latin typeface="Times New Roman"/>
                <a:cs typeface="Times New Roman"/>
              </a:rPr>
              <a:t> </a:t>
            </a:r>
            <a:r>
              <a:rPr sz="2450" spc="170" dirty="0">
                <a:latin typeface="Symbol"/>
                <a:cs typeface="Symbol"/>
              </a:rPr>
              <a:t></a:t>
            </a:r>
            <a:r>
              <a:rPr sz="2450" i="1" spc="170" dirty="0">
                <a:latin typeface="Times New Roman"/>
                <a:cs typeface="Times New Roman"/>
              </a:rPr>
              <a:t>a</a:t>
            </a:r>
            <a:r>
              <a:rPr sz="2450" i="1" spc="-35" dirty="0">
                <a:latin typeface="Times New Roman"/>
                <a:cs typeface="Times New Roman"/>
              </a:rPr>
              <a:t> </a:t>
            </a:r>
            <a:r>
              <a:rPr sz="2450" i="1" spc="145" dirty="0">
                <a:latin typeface="Times New Roman"/>
                <a:cs typeface="Times New Roman"/>
              </a:rPr>
              <a:t>m</a:t>
            </a:r>
            <a:r>
              <a:rPr sz="2450" spc="145" dirty="0">
                <a:latin typeface="Times New Roman"/>
                <a:cs typeface="Times New Roman"/>
              </a:rPr>
              <a:t>)	</a:t>
            </a:r>
            <a:r>
              <a:rPr sz="2450" spc="100" dirty="0">
                <a:latin typeface="Times New Roman"/>
                <a:cs typeface="Times New Roman"/>
              </a:rPr>
              <a:t>W/m</a:t>
            </a:r>
            <a:endParaRPr sz="2450">
              <a:latin typeface="Times New Roman"/>
              <a:cs typeface="Times New Roman"/>
            </a:endParaRPr>
          </a:p>
          <a:p>
            <a:pPr marL="1620520" algn="ctr">
              <a:lnSpc>
                <a:spcPts val="825"/>
              </a:lnSpc>
            </a:pPr>
            <a:r>
              <a:rPr sz="1400" spc="90" dirty="0">
                <a:latin typeface="Times New Roman"/>
                <a:cs typeface="Times New Roman"/>
              </a:rPr>
              <a:t>2</a:t>
            </a:r>
            <a:endParaRPr sz="1400">
              <a:latin typeface="Times New Roman"/>
              <a:cs typeface="Times New Roman"/>
            </a:endParaRPr>
          </a:p>
          <a:p>
            <a:pPr>
              <a:lnSpc>
                <a:spcPct val="100000"/>
              </a:lnSpc>
            </a:pPr>
            <a:endParaRPr sz="1600">
              <a:latin typeface="Times New Roman"/>
              <a:cs typeface="Times New Roman"/>
            </a:endParaRPr>
          </a:p>
          <a:p>
            <a:pPr>
              <a:lnSpc>
                <a:spcPct val="100000"/>
              </a:lnSpc>
              <a:spcBef>
                <a:spcPts val="25"/>
              </a:spcBef>
            </a:pPr>
            <a:endParaRPr sz="1650">
              <a:latin typeface="Times New Roman"/>
              <a:cs typeface="Times New Roman"/>
            </a:endParaRPr>
          </a:p>
          <a:p>
            <a:pPr marL="50800">
              <a:lnSpc>
                <a:spcPct val="100000"/>
              </a:lnSpc>
              <a:spcBef>
                <a:spcPts val="5"/>
              </a:spcBef>
            </a:pPr>
            <a:r>
              <a:rPr sz="2000" spc="5" dirty="0">
                <a:latin typeface="Times New Roman"/>
                <a:cs typeface="Times New Roman"/>
              </a:rPr>
              <a:t>Where</a:t>
            </a:r>
            <a:endParaRPr sz="2000">
              <a:latin typeface="Times New Roman"/>
              <a:cs typeface="Times New Roman"/>
            </a:endParaRPr>
          </a:p>
          <a:p>
            <a:pPr marL="685800">
              <a:lnSpc>
                <a:spcPct val="100000"/>
              </a:lnSpc>
              <a:spcBef>
                <a:spcPts val="1200"/>
              </a:spcBef>
            </a:pPr>
            <a:r>
              <a:rPr sz="2000" dirty="0">
                <a:latin typeface="Times New Roman"/>
                <a:cs typeface="Times New Roman"/>
              </a:rPr>
              <a:t>I =</a:t>
            </a:r>
            <a:r>
              <a:rPr sz="2000" spc="-10" dirty="0">
                <a:latin typeface="Times New Roman"/>
                <a:cs typeface="Times New Roman"/>
              </a:rPr>
              <a:t> </a:t>
            </a:r>
            <a:r>
              <a:rPr sz="2000" spc="-5" dirty="0">
                <a:latin typeface="Times New Roman"/>
                <a:cs typeface="Times New Roman"/>
              </a:rPr>
              <a:t>radiation</a:t>
            </a:r>
            <a:r>
              <a:rPr sz="2000" spc="-30" dirty="0">
                <a:latin typeface="Times New Roman"/>
                <a:cs typeface="Times New Roman"/>
              </a:rPr>
              <a:t> </a:t>
            </a:r>
            <a:r>
              <a:rPr sz="2000" dirty="0">
                <a:latin typeface="Times New Roman"/>
                <a:cs typeface="Times New Roman"/>
              </a:rPr>
              <a:t>received</a:t>
            </a:r>
            <a:r>
              <a:rPr sz="2000" spc="-25" dirty="0">
                <a:latin typeface="Times New Roman"/>
                <a:cs typeface="Times New Roman"/>
              </a:rPr>
              <a:t> </a:t>
            </a:r>
            <a:r>
              <a:rPr sz="2000" dirty="0">
                <a:latin typeface="Times New Roman"/>
                <a:cs typeface="Times New Roman"/>
              </a:rPr>
              <a:t>on</a:t>
            </a:r>
            <a:r>
              <a:rPr sz="2000" spc="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earth,</a:t>
            </a:r>
            <a:r>
              <a:rPr sz="2000" spc="480" dirty="0">
                <a:latin typeface="Times New Roman"/>
                <a:cs typeface="Times New Roman"/>
              </a:rPr>
              <a:t> </a:t>
            </a:r>
            <a:r>
              <a:rPr sz="2000" spc="15" dirty="0">
                <a:latin typeface="Times New Roman"/>
                <a:cs typeface="Times New Roman"/>
              </a:rPr>
              <a:t>I</a:t>
            </a:r>
            <a:r>
              <a:rPr sz="1950" spc="22" baseline="-21367" dirty="0">
                <a:latin typeface="Times New Roman"/>
                <a:cs typeface="Times New Roman"/>
              </a:rPr>
              <a:t>0</a:t>
            </a:r>
            <a:r>
              <a:rPr sz="1950" spc="247" baseline="-21367"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spc="-5" dirty="0">
                <a:latin typeface="Times New Roman"/>
                <a:cs typeface="Times New Roman"/>
              </a:rPr>
              <a:t>extra-terrestrial</a:t>
            </a:r>
            <a:r>
              <a:rPr sz="2000" spc="-40" dirty="0">
                <a:latin typeface="Times New Roman"/>
                <a:cs typeface="Times New Roman"/>
              </a:rPr>
              <a:t> </a:t>
            </a:r>
            <a:r>
              <a:rPr sz="2000" dirty="0">
                <a:latin typeface="Times New Roman"/>
                <a:cs typeface="Times New Roman"/>
              </a:rPr>
              <a:t>radiation,</a:t>
            </a:r>
            <a:r>
              <a:rPr sz="2000" spc="470" dirty="0">
                <a:latin typeface="Times New Roman"/>
                <a:cs typeface="Times New Roman"/>
              </a:rPr>
              <a:t> </a:t>
            </a:r>
            <a:r>
              <a:rPr sz="2000" dirty="0">
                <a:latin typeface="Times New Roman"/>
                <a:cs typeface="Times New Roman"/>
              </a:rPr>
              <a:t>m</a:t>
            </a:r>
            <a:r>
              <a:rPr sz="2000" spc="-15"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air</a:t>
            </a:r>
            <a:r>
              <a:rPr sz="2000" spc="-5" dirty="0">
                <a:latin typeface="Times New Roman"/>
                <a:cs typeface="Times New Roman"/>
              </a:rPr>
              <a:t> mass.</a:t>
            </a:r>
            <a:endParaRPr sz="2000">
              <a:latin typeface="Times New Roman"/>
              <a:cs typeface="Times New Roman"/>
            </a:endParaRPr>
          </a:p>
          <a:p>
            <a:pPr marL="109855">
              <a:lnSpc>
                <a:spcPct val="100000"/>
              </a:lnSpc>
              <a:spcBef>
                <a:spcPts val="1200"/>
              </a:spcBef>
            </a:pP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transmission</a:t>
            </a:r>
            <a:r>
              <a:rPr sz="2000" spc="-30" dirty="0">
                <a:latin typeface="Times New Roman"/>
                <a:cs typeface="Times New Roman"/>
              </a:rPr>
              <a:t> </a:t>
            </a:r>
            <a:r>
              <a:rPr sz="2000" dirty="0">
                <a:latin typeface="Times New Roman"/>
                <a:cs typeface="Times New Roman"/>
              </a:rPr>
              <a:t>factor</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spc="-5" dirty="0">
                <a:latin typeface="Times New Roman"/>
                <a:cs typeface="Times New Roman"/>
              </a:rPr>
              <a:t>atmosphere</a:t>
            </a:r>
            <a:endParaRPr sz="2000">
              <a:latin typeface="Times New Roman"/>
              <a:cs typeface="Times New Roman"/>
            </a:endParaRPr>
          </a:p>
        </p:txBody>
      </p:sp>
      <p:sp>
        <p:nvSpPr>
          <p:cNvPr id="3" name="object 3"/>
          <p:cNvSpPr txBox="1"/>
          <p:nvPr/>
        </p:nvSpPr>
        <p:spPr>
          <a:xfrm>
            <a:off x="116839" y="3170047"/>
            <a:ext cx="8936355" cy="3074670"/>
          </a:xfrm>
          <a:prstGeom prst="rect">
            <a:avLst/>
          </a:prstGeom>
        </p:spPr>
        <p:txBody>
          <a:bodyPr vert="horz" wrap="square" lIns="0" tIns="13335" rIns="0" bIns="0" rtlCol="0">
            <a:spAutoFit/>
          </a:bodyPr>
          <a:lstStyle/>
          <a:p>
            <a:pPr marL="50800">
              <a:lnSpc>
                <a:spcPct val="100000"/>
              </a:lnSpc>
              <a:spcBef>
                <a:spcPts val="105"/>
              </a:spcBef>
            </a:pP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extinction</a:t>
            </a:r>
            <a:r>
              <a:rPr sz="2000" spc="-25" dirty="0">
                <a:latin typeface="Times New Roman"/>
                <a:cs typeface="Times New Roman"/>
              </a:rPr>
              <a:t> </a:t>
            </a:r>
            <a:r>
              <a:rPr sz="2000" spc="-5" dirty="0">
                <a:latin typeface="Times New Roman"/>
                <a:cs typeface="Times New Roman"/>
              </a:rPr>
              <a:t>coefficient</a:t>
            </a:r>
            <a:r>
              <a:rPr sz="2000" spc="-3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depends</a:t>
            </a:r>
            <a:r>
              <a:rPr sz="2000" spc="-20" dirty="0">
                <a:latin typeface="Times New Roman"/>
                <a:cs typeface="Times New Roman"/>
              </a:rPr>
              <a:t> </a:t>
            </a:r>
            <a:r>
              <a:rPr sz="2000" dirty="0">
                <a:latin typeface="Times New Roman"/>
                <a:cs typeface="Times New Roman"/>
              </a:rPr>
              <a:t>upon</a:t>
            </a:r>
            <a:r>
              <a:rPr sz="2000" spc="-15" dirty="0">
                <a:latin typeface="Times New Roman"/>
                <a:cs typeface="Times New Roman"/>
              </a:rPr>
              <a:t> </a:t>
            </a:r>
            <a:r>
              <a:rPr sz="2000" dirty="0">
                <a:latin typeface="Times New Roman"/>
                <a:cs typeface="Times New Roman"/>
              </a:rPr>
              <a:t>the </a:t>
            </a:r>
            <a:r>
              <a:rPr sz="2000" spc="-5" dirty="0">
                <a:latin typeface="Times New Roman"/>
                <a:cs typeface="Times New Roman"/>
              </a:rPr>
              <a:t>transmission</a:t>
            </a:r>
            <a:r>
              <a:rPr sz="2000" spc="-20" dirty="0">
                <a:latin typeface="Times New Roman"/>
                <a:cs typeface="Times New Roman"/>
              </a:rPr>
              <a:t> </a:t>
            </a:r>
            <a:r>
              <a:rPr sz="2000" spc="-5" dirty="0">
                <a:latin typeface="Times New Roman"/>
                <a:cs typeface="Times New Roman"/>
              </a:rPr>
              <a:t>coefficient</a:t>
            </a:r>
            <a:r>
              <a:rPr sz="2000" spc="-35" dirty="0">
                <a:latin typeface="Times New Roman"/>
                <a:cs typeface="Times New Roman"/>
              </a:rPr>
              <a:t> </a:t>
            </a:r>
            <a:r>
              <a:rPr sz="2000" dirty="0">
                <a:latin typeface="Times New Roman"/>
                <a:cs typeface="Times New Roman"/>
              </a:rPr>
              <a:t>which consists</a:t>
            </a:r>
            <a:endParaRPr sz="2000">
              <a:latin typeface="Times New Roman"/>
              <a:cs typeface="Times New Roman"/>
            </a:endParaRPr>
          </a:p>
          <a:p>
            <a:pPr marL="50800">
              <a:lnSpc>
                <a:spcPct val="100000"/>
              </a:lnSpc>
              <a:spcBef>
                <a:spcPts val="150"/>
              </a:spcBef>
              <a:tabLst>
                <a:tab pos="2721610" algn="l"/>
                <a:tab pos="3325495" algn="l"/>
                <a:tab pos="4189729" algn="l"/>
                <a:tab pos="4801235" algn="l"/>
              </a:tabLst>
            </a:pP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three</a:t>
            </a:r>
            <a:r>
              <a:rPr sz="2000" spc="-15" dirty="0">
                <a:latin typeface="Times New Roman"/>
                <a:cs typeface="Times New Roman"/>
              </a:rPr>
              <a:t> </a:t>
            </a:r>
            <a:r>
              <a:rPr sz="2000" dirty="0">
                <a:latin typeface="Times New Roman"/>
                <a:cs typeface="Times New Roman"/>
              </a:rPr>
              <a:t>factors.	</a:t>
            </a:r>
            <a:r>
              <a:rPr sz="4575" spc="450" baseline="-39162" dirty="0">
                <a:latin typeface="Symbol"/>
                <a:cs typeface="Symbol"/>
              </a:rPr>
              <a:t></a:t>
            </a:r>
            <a:r>
              <a:rPr sz="4575" spc="450" baseline="-39162" dirty="0">
                <a:latin typeface="Times New Roman"/>
                <a:cs typeface="Times New Roman"/>
              </a:rPr>
              <a:t>	</a:t>
            </a:r>
            <a:r>
              <a:rPr sz="4200" spc="772" baseline="-42658" dirty="0">
                <a:latin typeface="Symbol"/>
                <a:cs typeface="Symbol"/>
              </a:rPr>
              <a:t></a:t>
            </a:r>
            <a:r>
              <a:rPr sz="4200" spc="-502" baseline="-42658" dirty="0">
                <a:latin typeface="Times New Roman"/>
                <a:cs typeface="Times New Roman"/>
              </a:rPr>
              <a:t> </a:t>
            </a:r>
            <a:r>
              <a:rPr sz="4575" spc="450" baseline="-39162" dirty="0">
                <a:latin typeface="Symbol"/>
                <a:cs typeface="Symbol"/>
              </a:rPr>
              <a:t></a:t>
            </a:r>
            <a:r>
              <a:rPr sz="4575" spc="450" baseline="-39162" dirty="0">
                <a:latin typeface="Times New Roman"/>
                <a:cs typeface="Times New Roman"/>
              </a:rPr>
              <a:t>	</a:t>
            </a:r>
            <a:r>
              <a:rPr sz="4575" spc="450" baseline="-39162" dirty="0">
                <a:latin typeface="Symbol"/>
                <a:cs typeface="Symbol"/>
              </a:rPr>
              <a:t></a:t>
            </a:r>
            <a:r>
              <a:rPr sz="4575" spc="450" baseline="-39162" dirty="0">
                <a:latin typeface="Times New Roman"/>
                <a:cs typeface="Times New Roman"/>
              </a:rPr>
              <a:t>	</a:t>
            </a:r>
            <a:r>
              <a:rPr sz="4575" spc="450" baseline="-39162" dirty="0">
                <a:latin typeface="Symbol"/>
                <a:cs typeface="Symbol"/>
              </a:rPr>
              <a:t></a:t>
            </a:r>
            <a:endParaRPr sz="4575" baseline="-39162">
              <a:latin typeface="Symbol"/>
              <a:cs typeface="Symbol"/>
            </a:endParaRPr>
          </a:p>
          <a:p>
            <a:pPr marL="2968625">
              <a:lnSpc>
                <a:spcPct val="100000"/>
              </a:lnSpc>
              <a:spcBef>
                <a:spcPts val="620"/>
              </a:spcBef>
              <a:tabLst>
                <a:tab pos="3896995" algn="l"/>
                <a:tab pos="4449445" algn="l"/>
                <a:tab pos="5077460" algn="l"/>
              </a:tabLst>
            </a:pPr>
            <a:r>
              <a:rPr sz="1600" i="1" spc="420" dirty="0">
                <a:latin typeface="Times New Roman"/>
                <a:cs typeface="Times New Roman"/>
              </a:rPr>
              <a:t>G	</a:t>
            </a:r>
            <a:r>
              <a:rPr sz="1600" i="1" spc="330" dirty="0">
                <a:latin typeface="Times New Roman"/>
                <a:cs typeface="Times New Roman"/>
              </a:rPr>
              <a:t>RS	</a:t>
            </a:r>
            <a:r>
              <a:rPr sz="1600" i="1" spc="380" dirty="0">
                <a:latin typeface="Times New Roman"/>
                <a:cs typeface="Times New Roman"/>
              </a:rPr>
              <a:t>MS	</a:t>
            </a:r>
            <a:r>
              <a:rPr sz="1600" i="1" spc="375" dirty="0">
                <a:latin typeface="Times New Roman"/>
                <a:cs typeface="Times New Roman"/>
              </a:rPr>
              <a:t>AB</a:t>
            </a:r>
            <a:endParaRPr sz="1600">
              <a:latin typeface="Times New Roman"/>
              <a:cs typeface="Times New Roman"/>
            </a:endParaRPr>
          </a:p>
          <a:p>
            <a:pPr>
              <a:lnSpc>
                <a:spcPct val="100000"/>
              </a:lnSpc>
              <a:spcBef>
                <a:spcPts val="35"/>
              </a:spcBef>
            </a:pPr>
            <a:endParaRPr sz="1750">
              <a:latin typeface="Times New Roman"/>
              <a:cs typeface="Times New Roman"/>
            </a:endParaRPr>
          </a:p>
          <a:p>
            <a:pPr marL="50800">
              <a:lnSpc>
                <a:spcPct val="100000"/>
              </a:lnSpc>
            </a:pPr>
            <a:r>
              <a:rPr sz="2000" spc="5" dirty="0">
                <a:latin typeface="Times New Roman"/>
                <a:cs typeface="Times New Roman"/>
              </a:rPr>
              <a:t>Where</a:t>
            </a:r>
            <a:endParaRPr sz="2000">
              <a:latin typeface="Times New Roman"/>
              <a:cs typeface="Times New Roman"/>
            </a:endParaRPr>
          </a:p>
          <a:p>
            <a:pPr marL="876935">
              <a:lnSpc>
                <a:spcPct val="100000"/>
              </a:lnSpc>
              <a:spcBef>
                <a:spcPts val="1200"/>
              </a:spcBef>
            </a:pPr>
            <a:r>
              <a:rPr sz="2000" spc="10" dirty="0">
                <a:latin typeface="Times New Roman"/>
                <a:cs typeface="Times New Roman"/>
              </a:rPr>
              <a:t>τ</a:t>
            </a:r>
            <a:r>
              <a:rPr sz="1950" spc="15" baseline="-21367" dirty="0">
                <a:latin typeface="Times New Roman"/>
                <a:cs typeface="Times New Roman"/>
              </a:rPr>
              <a:t>RS</a:t>
            </a:r>
            <a:r>
              <a:rPr sz="1950" spc="232" baseline="-21367" dirty="0">
                <a:latin typeface="Times New Roman"/>
                <a:cs typeface="Times New Roman"/>
              </a:rPr>
              <a:t> </a:t>
            </a:r>
            <a:r>
              <a:rPr sz="2000" dirty="0">
                <a:latin typeface="Times New Roman"/>
                <a:cs typeface="Times New Roman"/>
              </a:rPr>
              <a:t>=</a:t>
            </a:r>
            <a:r>
              <a:rPr sz="2000" spc="490" dirty="0">
                <a:latin typeface="Times New Roman"/>
                <a:cs typeface="Times New Roman"/>
              </a:rPr>
              <a:t> </a:t>
            </a:r>
            <a:r>
              <a:rPr sz="2000" spc="-5" dirty="0">
                <a:latin typeface="Times New Roman"/>
                <a:cs typeface="Times New Roman"/>
              </a:rPr>
              <a:t>transmission</a:t>
            </a:r>
            <a:r>
              <a:rPr sz="2000" spc="-25" dirty="0">
                <a:latin typeface="Times New Roman"/>
                <a:cs typeface="Times New Roman"/>
              </a:rPr>
              <a:t> </a:t>
            </a:r>
            <a:r>
              <a:rPr sz="2000" dirty="0">
                <a:latin typeface="Times New Roman"/>
                <a:cs typeface="Times New Roman"/>
              </a:rPr>
              <a:t>factor</a:t>
            </a:r>
            <a:r>
              <a:rPr sz="2000" spc="-30" dirty="0">
                <a:latin typeface="Times New Roman"/>
                <a:cs typeface="Times New Roman"/>
              </a:rPr>
              <a:t> </a:t>
            </a:r>
            <a:r>
              <a:rPr sz="2000" dirty="0">
                <a:latin typeface="Times New Roman"/>
                <a:cs typeface="Times New Roman"/>
              </a:rPr>
              <a:t>corresponding</a:t>
            </a:r>
            <a:r>
              <a:rPr sz="2000" spc="-35"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spc="-5" dirty="0">
                <a:latin typeface="Times New Roman"/>
                <a:cs typeface="Times New Roman"/>
              </a:rPr>
              <a:t>Rayleigh</a:t>
            </a:r>
            <a:r>
              <a:rPr sz="2000" spc="-20" dirty="0">
                <a:latin typeface="Times New Roman"/>
                <a:cs typeface="Times New Roman"/>
              </a:rPr>
              <a:t> </a:t>
            </a:r>
            <a:r>
              <a:rPr sz="2000" dirty="0">
                <a:latin typeface="Times New Roman"/>
                <a:cs typeface="Times New Roman"/>
              </a:rPr>
              <a:t>scattering.</a:t>
            </a:r>
            <a:endParaRPr sz="2000">
              <a:latin typeface="Times New Roman"/>
              <a:cs typeface="Times New Roman"/>
            </a:endParaRPr>
          </a:p>
          <a:p>
            <a:pPr marL="812800" marR="3289300">
              <a:lnSpc>
                <a:spcPct val="150000"/>
              </a:lnSpc>
              <a:spcBef>
                <a:spcPts val="5"/>
              </a:spcBef>
            </a:pPr>
            <a:r>
              <a:rPr sz="2000" spc="15" dirty="0">
                <a:latin typeface="Times New Roman"/>
                <a:cs typeface="Times New Roman"/>
              </a:rPr>
              <a:t>τ</a:t>
            </a:r>
            <a:r>
              <a:rPr sz="1950" spc="22" baseline="-21367" dirty="0">
                <a:latin typeface="Times New Roman"/>
                <a:cs typeface="Times New Roman"/>
              </a:rPr>
              <a:t>MS</a:t>
            </a:r>
            <a:r>
              <a:rPr sz="1950" spc="254" baseline="-21367" dirty="0">
                <a:latin typeface="Times New Roman"/>
                <a:cs typeface="Times New Roman"/>
              </a:rPr>
              <a:t> </a:t>
            </a:r>
            <a:r>
              <a:rPr sz="2000" dirty="0">
                <a:latin typeface="Times New Roman"/>
                <a:cs typeface="Times New Roman"/>
              </a:rPr>
              <a:t>=</a:t>
            </a:r>
            <a:r>
              <a:rPr sz="2000" spc="495" dirty="0">
                <a:latin typeface="Times New Roman"/>
                <a:cs typeface="Times New Roman"/>
              </a:rPr>
              <a:t> </a:t>
            </a:r>
            <a:r>
              <a:rPr sz="2000" spc="-5" dirty="0">
                <a:latin typeface="Times New Roman"/>
                <a:cs typeface="Times New Roman"/>
              </a:rPr>
              <a:t>transmission</a:t>
            </a:r>
            <a:r>
              <a:rPr sz="2000" spc="-35" dirty="0">
                <a:latin typeface="Times New Roman"/>
                <a:cs typeface="Times New Roman"/>
              </a:rPr>
              <a:t> </a:t>
            </a:r>
            <a:r>
              <a:rPr sz="2000" dirty="0">
                <a:latin typeface="Times New Roman"/>
                <a:cs typeface="Times New Roman"/>
              </a:rPr>
              <a:t>factor</a:t>
            </a:r>
            <a:r>
              <a:rPr sz="2000" spc="-25" dirty="0">
                <a:latin typeface="Times New Roman"/>
                <a:cs typeface="Times New Roman"/>
              </a:rPr>
              <a:t> </a:t>
            </a:r>
            <a:r>
              <a:rPr sz="2000" spc="5" dirty="0">
                <a:latin typeface="Times New Roman"/>
                <a:cs typeface="Times New Roman"/>
              </a:rPr>
              <a:t>due</a:t>
            </a:r>
            <a:r>
              <a:rPr sz="2000" spc="-10" dirty="0">
                <a:latin typeface="Times New Roman"/>
                <a:cs typeface="Times New Roman"/>
              </a:rPr>
              <a:t> </a:t>
            </a:r>
            <a:r>
              <a:rPr sz="2000" dirty="0">
                <a:latin typeface="Times New Roman"/>
                <a:cs typeface="Times New Roman"/>
              </a:rPr>
              <a:t>to</a:t>
            </a:r>
            <a:r>
              <a:rPr sz="2000" spc="-15" dirty="0">
                <a:latin typeface="Times New Roman"/>
                <a:cs typeface="Times New Roman"/>
              </a:rPr>
              <a:t> </a:t>
            </a:r>
            <a:r>
              <a:rPr sz="2000" spc="-5" dirty="0">
                <a:latin typeface="Times New Roman"/>
                <a:cs typeface="Times New Roman"/>
              </a:rPr>
              <a:t>Mie</a:t>
            </a:r>
            <a:r>
              <a:rPr sz="2000" dirty="0">
                <a:latin typeface="Times New Roman"/>
                <a:cs typeface="Times New Roman"/>
              </a:rPr>
              <a:t> </a:t>
            </a:r>
            <a:r>
              <a:rPr sz="2000" spc="-5" dirty="0">
                <a:latin typeface="Times New Roman"/>
                <a:cs typeface="Times New Roman"/>
              </a:rPr>
              <a:t>scattering </a:t>
            </a:r>
            <a:r>
              <a:rPr sz="2000" spc="-484" dirty="0">
                <a:latin typeface="Times New Roman"/>
                <a:cs typeface="Times New Roman"/>
              </a:rPr>
              <a:t> </a:t>
            </a:r>
            <a:r>
              <a:rPr sz="2000" spc="10" dirty="0">
                <a:latin typeface="Times New Roman"/>
                <a:cs typeface="Times New Roman"/>
              </a:rPr>
              <a:t>τ</a:t>
            </a:r>
            <a:r>
              <a:rPr sz="1950" spc="15" baseline="-21367" dirty="0">
                <a:latin typeface="Times New Roman"/>
                <a:cs typeface="Times New Roman"/>
              </a:rPr>
              <a:t>AB</a:t>
            </a:r>
            <a:r>
              <a:rPr sz="1950" spc="240" baseline="-21367" dirty="0">
                <a:latin typeface="Times New Roman"/>
                <a:cs typeface="Times New Roman"/>
              </a:rPr>
              <a:t> </a:t>
            </a:r>
            <a:r>
              <a:rPr sz="2000" dirty="0">
                <a:latin typeface="Times New Roman"/>
                <a:cs typeface="Times New Roman"/>
              </a:rPr>
              <a:t>= </a:t>
            </a:r>
            <a:r>
              <a:rPr sz="2000" spc="-5" dirty="0">
                <a:latin typeface="Times New Roman"/>
                <a:cs typeface="Times New Roman"/>
              </a:rPr>
              <a:t>transmission</a:t>
            </a:r>
            <a:r>
              <a:rPr sz="2000" spc="-35" dirty="0">
                <a:latin typeface="Times New Roman"/>
                <a:cs typeface="Times New Roman"/>
              </a:rPr>
              <a:t> </a:t>
            </a:r>
            <a:r>
              <a:rPr sz="2000" dirty="0">
                <a:latin typeface="Times New Roman"/>
                <a:cs typeface="Times New Roman"/>
              </a:rPr>
              <a:t>factor</a:t>
            </a:r>
            <a:r>
              <a:rPr sz="2000" spc="-30" dirty="0">
                <a:latin typeface="Times New Roman"/>
                <a:cs typeface="Times New Roman"/>
              </a:rPr>
              <a:t> </a:t>
            </a:r>
            <a:r>
              <a:rPr sz="2000" spc="5" dirty="0">
                <a:latin typeface="Times New Roman"/>
                <a:cs typeface="Times New Roman"/>
              </a:rPr>
              <a:t>due</a:t>
            </a:r>
            <a:r>
              <a:rPr sz="2000" spc="-10" dirty="0">
                <a:latin typeface="Times New Roman"/>
                <a:cs typeface="Times New Roman"/>
              </a:rPr>
              <a:t> </a:t>
            </a:r>
            <a:r>
              <a:rPr sz="2000" dirty="0">
                <a:latin typeface="Times New Roman"/>
                <a:cs typeface="Times New Roman"/>
              </a:rPr>
              <a:t>to</a:t>
            </a:r>
            <a:r>
              <a:rPr sz="2000" spc="-20" dirty="0">
                <a:latin typeface="Times New Roman"/>
                <a:cs typeface="Times New Roman"/>
              </a:rPr>
              <a:t> </a:t>
            </a:r>
            <a:r>
              <a:rPr sz="2000" dirty="0">
                <a:latin typeface="Times New Roman"/>
                <a:cs typeface="Times New Roman"/>
              </a:rPr>
              <a:t>absorption.</a:t>
            </a:r>
            <a:endParaRPr sz="2000">
              <a:latin typeface="Times New Roman"/>
              <a:cs typeface="Times New Roman"/>
            </a:endParaRPr>
          </a:p>
        </p:txBody>
      </p:sp>
      <p:sp>
        <p:nvSpPr>
          <p:cNvPr id="4" name="object 4"/>
          <p:cNvSpPr/>
          <p:nvPr/>
        </p:nvSpPr>
        <p:spPr>
          <a:xfrm>
            <a:off x="3641219" y="2601274"/>
            <a:ext cx="413384" cy="0"/>
          </a:xfrm>
          <a:custGeom>
            <a:avLst/>
            <a:gdLst/>
            <a:ahLst/>
            <a:cxnLst/>
            <a:rect l="l" t="t" r="r" b="b"/>
            <a:pathLst>
              <a:path w="413385">
                <a:moveTo>
                  <a:pt x="0" y="0"/>
                </a:moveTo>
                <a:lnTo>
                  <a:pt x="412840" y="0"/>
                </a:lnTo>
              </a:path>
            </a:pathLst>
          </a:custGeom>
          <a:ln w="12358">
            <a:solidFill>
              <a:srgbClr val="000000"/>
            </a:solidFill>
          </a:ln>
        </p:spPr>
        <p:txBody>
          <a:bodyPr wrap="square" lIns="0" tIns="0" rIns="0" bIns="0" rtlCol="0"/>
          <a:lstStyle/>
          <a:p>
            <a:endParaRPr/>
          </a:p>
        </p:txBody>
      </p:sp>
      <p:sp>
        <p:nvSpPr>
          <p:cNvPr id="5" name="object 5"/>
          <p:cNvSpPr txBox="1"/>
          <p:nvPr/>
        </p:nvSpPr>
        <p:spPr>
          <a:xfrm>
            <a:off x="3666056" y="2597611"/>
            <a:ext cx="153035" cy="379095"/>
          </a:xfrm>
          <a:prstGeom prst="rect">
            <a:avLst/>
          </a:prstGeom>
        </p:spPr>
        <p:txBody>
          <a:bodyPr vert="horz" wrap="square" lIns="0" tIns="14604" rIns="0" bIns="0" rtlCol="0">
            <a:spAutoFit/>
          </a:bodyPr>
          <a:lstStyle/>
          <a:p>
            <a:pPr marL="12700">
              <a:lnSpc>
                <a:spcPct val="100000"/>
              </a:lnSpc>
              <a:spcBef>
                <a:spcPts val="114"/>
              </a:spcBef>
            </a:pPr>
            <a:r>
              <a:rPr sz="2300" i="1" spc="235" dirty="0">
                <a:latin typeface="Times New Roman"/>
                <a:cs typeface="Times New Roman"/>
              </a:rPr>
              <a:t>I</a:t>
            </a:r>
            <a:endParaRPr sz="2300">
              <a:latin typeface="Times New Roman"/>
              <a:cs typeface="Times New Roman"/>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171</a:t>
            </a:fld>
            <a:endParaRPr dirty="0"/>
          </a:p>
        </p:txBody>
      </p:sp>
      <p:sp>
        <p:nvSpPr>
          <p:cNvPr id="6" name="object 6"/>
          <p:cNvSpPr txBox="1"/>
          <p:nvPr/>
        </p:nvSpPr>
        <p:spPr>
          <a:xfrm>
            <a:off x="3760246" y="2182632"/>
            <a:ext cx="153035" cy="379095"/>
          </a:xfrm>
          <a:prstGeom prst="rect">
            <a:avLst/>
          </a:prstGeom>
        </p:spPr>
        <p:txBody>
          <a:bodyPr vert="horz" wrap="square" lIns="0" tIns="14604" rIns="0" bIns="0" rtlCol="0">
            <a:spAutoFit/>
          </a:bodyPr>
          <a:lstStyle/>
          <a:p>
            <a:pPr marL="12700">
              <a:lnSpc>
                <a:spcPct val="100000"/>
              </a:lnSpc>
              <a:spcBef>
                <a:spcPts val="114"/>
              </a:spcBef>
            </a:pPr>
            <a:r>
              <a:rPr sz="2300" i="1" spc="235" dirty="0">
                <a:latin typeface="Times New Roman"/>
                <a:cs typeface="Times New Roman"/>
              </a:rPr>
              <a:t>I</a:t>
            </a:r>
            <a:endParaRPr sz="2300">
              <a:latin typeface="Times New Roman"/>
              <a:cs typeface="Times New Roman"/>
            </a:endParaRPr>
          </a:p>
        </p:txBody>
      </p:sp>
      <p:sp>
        <p:nvSpPr>
          <p:cNvPr id="7" name="object 7"/>
          <p:cNvSpPr txBox="1"/>
          <p:nvPr/>
        </p:nvSpPr>
        <p:spPr>
          <a:xfrm>
            <a:off x="3813861" y="2793503"/>
            <a:ext cx="187325" cy="231775"/>
          </a:xfrm>
          <a:prstGeom prst="rect">
            <a:avLst/>
          </a:prstGeom>
        </p:spPr>
        <p:txBody>
          <a:bodyPr vert="horz" wrap="square" lIns="0" tIns="12700" rIns="0" bIns="0" rtlCol="0">
            <a:spAutoFit/>
          </a:bodyPr>
          <a:lstStyle/>
          <a:p>
            <a:pPr marL="12700">
              <a:lnSpc>
                <a:spcPct val="100000"/>
              </a:lnSpc>
              <a:spcBef>
                <a:spcPts val="100"/>
              </a:spcBef>
            </a:pPr>
            <a:r>
              <a:rPr sz="1350" i="1" spc="295" dirty="0">
                <a:latin typeface="Times New Roman"/>
                <a:cs typeface="Times New Roman"/>
              </a:rPr>
              <a:t>G</a:t>
            </a:r>
            <a:endParaRPr sz="1350">
              <a:latin typeface="Times New Roman"/>
              <a:cs typeface="Times New Roman"/>
            </a:endParaRPr>
          </a:p>
        </p:txBody>
      </p:sp>
      <p:sp>
        <p:nvSpPr>
          <p:cNvPr id="8" name="object 8"/>
          <p:cNvSpPr txBox="1"/>
          <p:nvPr/>
        </p:nvSpPr>
        <p:spPr>
          <a:xfrm>
            <a:off x="3028049" y="2563664"/>
            <a:ext cx="187325" cy="231775"/>
          </a:xfrm>
          <a:prstGeom prst="rect">
            <a:avLst/>
          </a:prstGeom>
        </p:spPr>
        <p:txBody>
          <a:bodyPr vert="horz" wrap="square" lIns="0" tIns="12700" rIns="0" bIns="0" rtlCol="0">
            <a:spAutoFit/>
          </a:bodyPr>
          <a:lstStyle/>
          <a:p>
            <a:pPr marL="12700">
              <a:lnSpc>
                <a:spcPct val="100000"/>
              </a:lnSpc>
              <a:spcBef>
                <a:spcPts val="100"/>
              </a:spcBef>
            </a:pPr>
            <a:r>
              <a:rPr sz="1350" i="1" spc="295" dirty="0">
                <a:latin typeface="Times New Roman"/>
                <a:cs typeface="Times New Roman"/>
              </a:rPr>
              <a:t>G</a:t>
            </a:r>
            <a:endParaRPr sz="1350">
              <a:latin typeface="Times New Roman"/>
              <a:cs typeface="Times New Roman"/>
            </a:endParaRPr>
          </a:p>
        </p:txBody>
      </p:sp>
      <p:sp>
        <p:nvSpPr>
          <p:cNvPr id="9" name="object 9"/>
          <p:cNvSpPr txBox="1"/>
          <p:nvPr/>
        </p:nvSpPr>
        <p:spPr>
          <a:xfrm>
            <a:off x="2822784" y="2341286"/>
            <a:ext cx="3223895" cy="410845"/>
          </a:xfrm>
          <a:prstGeom prst="rect">
            <a:avLst/>
          </a:prstGeom>
        </p:spPr>
        <p:txBody>
          <a:bodyPr vert="horz" wrap="square" lIns="0" tIns="15875" rIns="0" bIns="0" rtlCol="0">
            <a:spAutoFit/>
          </a:bodyPr>
          <a:lstStyle/>
          <a:p>
            <a:pPr marL="12700">
              <a:lnSpc>
                <a:spcPct val="100000"/>
              </a:lnSpc>
              <a:spcBef>
                <a:spcPts val="125"/>
              </a:spcBef>
              <a:tabLst>
                <a:tab pos="513715" algn="l"/>
                <a:tab pos="1332230" algn="l"/>
              </a:tabLst>
            </a:pPr>
            <a:r>
              <a:rPr sz="2500" spc="225" dirty="0">
                <a:latin typeface="Symbol"/>
                <a:cs typeface="Symbol"/>
              </a:rPr>
              <a:t></a:t>
            </a:r>
            <a:r>
              <a:rPr sz="2500" spc="225" dirty="0">
                <a:latin typeface="Times New Roman"/>
                <a:cs typeface="Times New Roman"/>
              </a:rPr>
              <a:t>	</a:t>
            </a:r>
            <a:r>
              <a:rPr sz="2300" spc="390" dirty="0">
                <a:latin typeface="Symbol"/>
                <a:cs typeface="Symbol"/>
              </a:rPr>
              <a:t></a:t>
            </a:r>
            <a:r>
              <a:rPr sz="2300" spc="390" dirty="0">
                <a:latin typeface="Times New Roman"/>
                <a:cs typeface="Times New Roman"/>
              </a:rPr>
              <a:t>	</a:t>
            </a:r>
            <a:r>
              <a:rPr sz="2300" spc="390" dirty="0">
                <a:latin typeface="Symbol"/>
                <a:cs typeface="Symbol"/>
              </a:rPr>
              <a:t></a:t>
            </a:r>
            <a:r>
              <a:rPr sz="2300" spc="65" dirty="0">
                <a:latin typeface="Times New Roman"/>
                <a:cs typeface="Times New Roman"/>
              </a:rPr>
              <a:t> </a:t>
            </a:r>
            <a:r>
              <a:rPr sz="2300" spc="290" dirty="0">
                <a:latin typeface="Times New Roman"/>
                <a:cs typeface="Times New Roman"/>
              </a:rPr>
              <a:t>e</a:t>
            </a:r>
            <a:r>
              <a:rPr sz="2300" spc="165" dirty="0">
                <a:latin typeface="Times New Roman"/>
                <a:cs typeface="Times New Roman"/>
              </a:rPr>
              <a:t>x</a:t>
            </a:r>
            <a:r>
              <a:rPr sz="2300" spc="295" dirty="0">
                <a:latin typeface="Times New Roman"/>
                <a:cs typeface="Times New Roman"/>
              </a:rPr>
              <a:t>p(</a:t>
            </a:r>
            <a:r>
              <a:rPr sz="2300" spc="-335" dirty="0">
                <a:latin typeface="Times New Roman"/>
                <a:cs typeface="Times New Roman"/>
              </a:rPr>
              <a:t> </a:t>
            </a:r>
            <a:r>
              <a:rPr sz="2300" spc="470" dirty="0">
                <a:latin typeface="Symbol"/>
                <a:cs typeface="Symbol"/>
              </a:rPr>
              <a:t></a:t>
            </a:r>
            <a:r>
              <a:rPr sz="2300" i="1" spc="355" dirty="0">
                <a:latin typeface="Times New Roman"/>
                <a:cs typeface="Times New Roman"/>
              </a:rPr>
              <a:t>a</a:t>
            </a:r>
            <a:r>
              <a:rPr sz="2300" i="1" spc="70" dirty="0">
                <a:latin typeface="Times New Roman"/>
                <a:cs typeface="Times New Roman"/>
              </a:rPr>
              <a:t> </a:t>
            </a:r>
            <a:r>
              <a:rPr sz="2300" i="1" spc="545" dirty="0">
                <a:latin typeface="Times New Roman"/>
                <a:cs typeface="Times New Roman"/>
              </a:rPr>
              <a:t>m</a:t>
            </a:r>
            <a:r>
              <a:rPr sz="2300" spc="235" dirty="0">
                <a:latin typeface="Times New Roman"/>
                <a:cs typeface="Times New Roman"/>
              </a:rPr>
              <a:t>)</a:t>
            </a:r>
            <a:endParaRPr sz="2300">
              <a:latin typeface="Times New Roman"/>
              <a:cs typeface="Times New Roman"/>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1800" y="2514600"/>
            <a:ext cx="3429000" cy="1905"/>
          </a:xfrm>
          <a:custGeom>
            <a:avLst/>
            <a:gdLst/>
            <a:ahLst/>
            <a:cxnLst/>
            <a:rect l="l" t="t" r="r" b="b"/>
            <a:pathLst>
              <a:path w="3429000" h="1905">
                <a:moveTo>
                  <a:pt x="0" y="0"/>
                </a:moveTo>
                <a:lnTo>
                  <a:pt x="3429000" y="1650"/>
                </a:lnTo>
              </a:path>
            </a:pathLst>
          </a:custGeom>
          <a:ln w="9144">
            <a:solidFill>
              <a:srgbClr val="497DBA"/>
            </a:solidFill>
          </a:ln>
        </p:spPr>
        <p:txBody>
          <a:bodyPr wrap="square" lIns="0" tIns="0" rIns="0" bIns="0" rtlCol="0"/>
          <a:lstStyle/>
          <a:p>
            <a:endParaRPr/>
          </a:p>
        </p:txBody>
      </p:sp>
      <p:grpSp>
        <p:nvGrpSpPr>
          <p:cNvPr id="3" name="object 3"/>
          <p:cNvGrpSpPr/>
          <p:nvPr/>
        </p:nvGrpSpPr>
        <p:grpSpPr>
          <a:xfrm>
            <a:off x="2738882" y="1219200"/>
            <a:ext cx="3666490" cy="3129280"/>
            <a:chOff x="2738882" y="1219200"/>
            <a:chExt cx="3666490" cy="3129280"/>
          </a:xfrm>
        </p:grpSpPr>
        <p:sp>
          <p:nvSpPr>
            <p:cNvPr id="4" name="object 4"/>
            <p:cNvSpPr/>
            <p:nvPr/>
          </p:nvSpPr>
          <p:spPr>
            <a:xfrm>
              <a:off x="2971800" y="4283964"/>
              <a:ext cx="3429000" cy="59055"/>
            </a:xfrm>
            <a:custGeom>
              <a:avLst/>
              <a:gdLst/>
              <a:ahLst/>
              <a:cxnLst/>
              <a:rect l="l" t="t" r="r" b="b"/>
              <a:pathLst>
                <a:path w="3429000" h="59054">
                  <a:moveTo>
                    <a:pt x="0" y="0"/>
                  </a:moveTo>
                  <a:lnTo>
                    <a:pt x="3429000" y="58674"/>
                  </a:lnTo>
                </a:path>
              </a:pathLst>
            </a:custGeom>
            <a:ln w="9143">
              <a:solidFill>
                <a:srgbClr val="497DBA"/>
              </a:solidFill>
            </a:ln>
          </p:spPr>
          <p:txBody>
            <a:bodyPr wrap="square" lIns="0" tIns="0" rIns="0" bIns="0" rtlCol="0"/>
            <a:lstStyle/>
            <a:p>
              <a:endParaRPr/>
            </a:p>
          </p:txBody>
        </p:sp>
        <p:sp>
          <p:nvSpPr>
            <p:cNvPr id="5" name="object 5"/>
            <p:cNvSpPr/>
            <p:nvPr/>
          </p:nvSpPr>
          <p:spPr>
            <a:xfrm>
              <a:off x="5436235" y="1219200"/>
              <a:ext cx="103505" cy="3124200"/>
            </a:xfrm>
            <a:custGeom>
              <a:avLst/>
              <a:gdLst/>
              <a:ahLst/>
              <a:cxnLst/>
              <a:rect l="l" t="t" r="r" b="b"/>
              <a:pathLst>
                <a:path w="103504" h="3124200">
                  <a:moveTo>
                    <a:pt x="51795" y="25117"/>
                  </a:moveTo>
                  <a:lnTo>
                    <a:pt x="45442" y="35978"/>
                  </a:lnTo>
                  <a:lnTo>
                    <a:pt x="42290" y="3124200"/>
                  </a:lnTo>
                  <a:lnTo>
                    <a:pt x="54990" y="3124200"/>
                  </a:lnTo>
                  <a:lnTo>
                    <a:pt x="58080" y="96012"/>
                  </a:lnTo>
                  <a:lnTo>
                    <a:pt x="58102" y="35978"/>
                  </a:lnTo>
                  <a:lnTo>
                    <a:pt x="51795" y="25117"/>
                  </a:lnTo>
                  <a:close/>
                </a:path>
                <a:path w="103504" h="3124200">
                  <a:moveTo>
                    <a:pt x="51815" y="0"/>
                  </a:moveTo>
                  <a:lnTo>
                    <a:pt x="0" y="88519"/>
                  </a:lnTo>
                  <a:lnTo>
                    <a:pt x="1015" y="92455"/>
                  </a:lnTo>
                  <a:lnTo>
                    <a:pt x="7112" y="96012"/>
                  </a:lnTo>
                  <a:lnTo>
                    <a:pt x="11049" y="94996"/>
                  </a:lnTo>
                  <a:lnTo>
                    <a:pt x="12700" y="91948"/>
                  </a:lnTo>
                  <a:lnTo>
                    <a:pt x="45402" y="36046"/>
                  </a:lnTo>
                  <a:lnTo>
                    <a:pt x="45465" y="12573"/>
                  </a:lnTo>
                  <a:lnTo>
                    <a:pt x="59129" y="12573"/>
                  </a:lnTo>
                  <a:lnTo>
                    <a:pt x="51815" y="0"/>
                  </a:lnTo>
                  <a:close/>
                </a:path>
                <a:path w="103504" h="3124200">
                  <a:moveTo>
                    <a:pt x="59129" y="12573"/>
                  </a:moveTo>
                  <a:lnTo>
                    <a:pt x="58165" y="12573"/>
                  </a:lnTo>
                  <a:lnTo>
                    <a:pt x="58142" y="36046"/>
                  </a:lnTo>
                  <a:lnTo>
                    <a:pt x="90987" y="92583"/>
                  </a:lnTo>
                  <a:lnTo>
                    <a:pt x="92455" y="94996"/>
                  </a:lnTo>
                  <a:lnTo>
                    <a:pt x="96392" y="96012"/>
                  </a:lnTo>
                  <a:lnTo>
                    <a:pt x="99313" y="94361"/>
                  </a:lnTo>
                  <a:lnTo>
                    <a:pt x="102362" y="92583"/>
                  </a:lnTo>
                  <a:lnTo>
                    <a:pt x="103377" y="88646"/>
                  </a:lnTo>
                  <a:lnTo>
                    <a:pt x="59129" y="12573"/>
                  </a:lnTo>
                  <a:close/>
                </a:path>
                <a:path w="103504" h="3124200">
                  <a:moveTo>
                    <a:pt x="58162" y="15748"/>
                  </a:moveTo>
                  <a:lnTo>
                    <a:pt x="57276" y="15748"/>
                  </a:lnTo>
                  <a:lnTo>
                    <a:pt x="51795" y="25117"/>
                  </a:lnTo>
                  <a:lnTo>
                    <a:pt x="58142" y="36046"/>
                  </a:lnTo>
                  <a:lnTo>
                    <a:pt x="58162" y="15748"/>
                  </a:lnTo>
                  <a:close/>
                </a:path>
                <a:path w="103504" h="3124200">
                  <a:moveTo>
                    <a:pt x="58165" y="12573"/>
                  </a:moveTo>
                  <a:lnTo>
                    <a:pt x="45465" y="12573"/>
                  </a:lnTo>
                  <a:lnTo>
                    <a:pt x="45442" y="35978"/>
                  </a:lnTo>
                  <a:lnTo>
                    <a:pt x="51795" y="25117"/>
                  </a:lnTo>
                  <a:lnTo>
                    <a:pt x="46354" y="15748"/>
                  </a:lnTo>
                  <a:lnTo>
                    <a:pt x="58162" y="15748"/>
                  </a:lnTo>
                  <a:lnTo>
                    <a:pt x="58165" y="12573"/>
                  </a:lnTo>
                  <a:close/>
                </a:path>
                <a:path w="103504" h="3124200">
                  <a:moveTo>
                    <a:pt x="57276" y="15748"/>
                  </a:moveTo>
                  <a:lnTo>
                    <a:pt x="46354" y="15748"/>
                  </a:lnTo>
                  <a:lnTo>
                    <a:pt x="51795" y="25117"/>
                  </a:lnTo>
                  <a:lnTo>
                    <a:pt x="57276" y="15748"/>
                  </a:lnTo>
                  <a:close/>
                </a:path>
              </a:pathLst>
            </a:custGeom>
            <a:solidFill>
              <a:srgbClr val="497DBA"/>
            </a:solidFill>
          </p:spPr>
          <p:txBody>
            <a:bodyPr wrap="square" lIns="0" tIns="0" rIns="0" bIns="0" rtlCol="0"/>
            <a:lstStyle/>
            <a:p>
              <a:endParaRPr/>
            </a:p>
          </p:txBody>
        </p:sp>
        <p:sp>
          <p:nvSpPr>
            <p:cNvPr id="6" name="object 6"/>
            <p:cNvSpPr/>
            <p:nvPr/>
          </p:nvSpPr>
          <p:spPr>
            <a:xfrm>
              <a:off x="3657600" y="2514600"/>
              <a:ext cx="1828800" cy="1828800"/>
            </a:xfrm>
            <a:custGeom>
              <a:avLst/>
              <a:gdLst/>
              <a:ahLst/>
              <a:cxnLst/>
              <a:rect l="l" t="t" r="r" b="b"/>
              <a:pathLst>
                <a:path w="1828800" h="1828800">
                  <a:moveTo>
                    <a:pt x="1828800" y="1828800"/>
                  </a:moveTo>
                  <a:lnTo>
                    <a:pt x="0" y="0"/>
                  </a:lnTo>
                </a:path>
              </a:pathLst>
            </a:custGeom>
            <a:ln w="9144">
              <a:solidFill>
                <a:srgbClr val="497DBA"/>
              </a:solidFill>
            </a:ln>
          </p:spPr>
          <p:txBody>
            <a:bodyPr wrap="square" lIns="0" tIns="0" rIns="0" bIns="0" rtlCol="0"/>
            <a:lstStyle/>
            <a:p>
              <a:endParaRPr/>
            </a:p>
          </p:txBody>
        </p:sp>
        <p:sp>
          <p:nvSpPr>
            <p:cNvPr id="7" name="object 7"/>
            <p:cNvSpPr/>
            <p:nvPr/>
          </p:nvSpPr>
          <p:spPr>
            <a:xfrm>
              <a:off x="2738882" y="1671701"/>
              <a:ext cx="918844" cy="843280"/>
            </a:xfrm>
            <a:custGeom>
              <a:avLst/>
              <a:gdLst/>
              <a:ahLst/>
              <a:cxnLst/>
              <a:rect l="l" t="t" r="r" b="b"/>
              <a:pathLst>
                <a:path w="918845" h="843280">
                  <a:moveTo>
                    <a:pt x="821182" y="808736"/>
                  </a:moveTo>
                  <a:lnTo>
                    <a:pt x="817753" y="810895"/>
                  </a:lnTo>
                  <a:lnTo>
                    <a:pt x="816229" y="817752"/>
                  </a:lnTo>
                  <a:lnTo>
                    <a:pt x="818515" y="821182"/>
                  </a:lnTo>
                  <a:lnTo>
                    <a:pt x="918718" y="842899"/>
                  </a:lnTo>
                  <a:lnTo>
                    <a:pt x="917536" y="839088"/>
                  </a:lnTo>
                  <a:lnTo>
                    <a:pt x="905129" y="839088"/>
                  </a:lnTo>
                  <a:lnTo>
                    <a:pt x="887762" y="823169"/>
                  </a:lnTo>
                  <a:lnTo>
                    <a:pt x="821182" y="808736"/>
                  </a:lnTo>
                  <a:close/>
                </a:path>
                <a:path w="918845" h="843280">
                  <a:moveTo>
                    <a:pt x="887762" y="823169"/>
                  </a:moveTo>
                  <a:lnTo>
                    <a:pt x="905129" y="839088"/>
                  </a:lnTo>
                  <a:lnTo>
                    <a:pt x="907696" y="836295"/>
                  </a:lnTo>
                  <a:lnTo>
                    <a:pt x="903351" y="836295"/>
                  </a:lnTo>
                  <a:lnTo>
                    <a:pt x="900109" y="825843"/>
                  </a:lnTo>
                  <a:lnTo>
                    <a:pt x="887762" y="823169"/>
                  </a:lnTo>
                  <a:close/>
                </a:path>
                <a:path w="918845" h="843280">
                  <a:moveTo>
                    <a:pt x="884808" y="743076"/>
                  </a:moveTo>
                  <a:lnTo>
                    <a:pt x="881380" y="744093"/>
                  </a:lnTo>
                  <a:lnTo>
                    <a:pt x="878078" y="745109"/>
                  </a:lnTo>
                  <a:lnTo>
                    <a:pt x="876172" y="748664"/>
                  </a:lnTo>
                  <a:lnTo>
                    <a:pt x="896352" y="813729"/>
                  </a:lnTo>
                  <a:lnTo>
                    <a:pt x="913765" y="829690"/>
                  </a:lnTo>
                  <a:lnTo>
                    <a:pt x="905129" y="839088"/>
                  </a:lnTo>
                  <a:lnTo>
                    <a:pt x="917536" y="839088"/>
                  </a:lnTo>
                  <a:lnTo>
                    <a:pt x="889381" y="748284"/>
                  </a:lnTo>
                  <a:lnTo>
                    <a:pt x="888365" y="744854"/>
                  </a:lnTo>
                  <a:lnTo>
                    <a:pt x="884808" y="743076"/>
                  </a:lnTo>
                  <a:close/>
                </a:path>
                <a:path w="918845" h="843280">
                  <a:moveTo>
                    <a:pt x="900109" y="825843"/>
                  </a:moveTo>
                  <a:lnTo>
                    <a:pt x="903351" y="836295"/>
                  </a:lnTo>
                  <a:lnTo>
                    <a:pt x="910844" y="828166"/>
                  </a:lnTo>
                  <a:lnTo>
                    <a:pt x="900109" y="825843"/>
                  </a:lnTo>
                  <a:close/>
                </a:path>
                <a:path w="918845" h="843280">
                  <a:moveTo>
                    <a:pt x="896352" y="813729"/>
                  </a:moveTo>
                  <a:lnTo>
                    <a:pt x="900109" y="825843"/>
                  </a:lnTo>
                  <a:lnTo>
                    <a:pt x="910844" y="828166"/>
                  </a:lnTo>
                  <a:lnTo>
                    <a:pt x="903351" y="836295"/>
                  </a:lnTo>
                  <a:lnTo>
                    <a:pt x="907696" y="836295"/>
                  </a:lnTo>
                  <a:lnTo>
                    <a:pt x="913765" y="829690"/>
                  </a:lnTo>
                  <a:lnTo>
                    <a:pt x="896352" y="813729"/>
                  </a:lnTo>
                  <a:close/>
                </a:path>
                <a:path w="918845" h="843280">
                  <a:moveTo>
                    <a:pt x="8636" y="0"/>
                  </a:moveTo>
                  <a:lnTo>
                    <a:pt x="0" y="9398"/>
                  </a:lnTo>
                  <a:lnTo>
                    <a:pt x="887762" y="823169"/>
                  </a:lnTo>
                  <a:lnTo>
                    <a:pt x="900109" y="825843"/>
                  </a:lnTo>
                  <a:lnTo>
                    <a:pt x="896352" y="813729"/>
                  </a:lnTo>
                  <a:lnTo>
                    <a:pt x="8636" y="0"/>
                  </a:lnTo>
                  <a:close/>
                </a:path>
              </a:pathLst>
            </a:custGeom>
            <a:solidFill>
              <a:srgbClr val="497DBA"/>
            </a:solidFill>
          </p:spPr>
          <p:txBody>
            <a:bodyPr wrap="square" lIns="0" tIns="0" rIns="0" bIns="0" rtlCol="0"/>
            <a:lstStyle/>
            <a:p>
              <a:endParaRPr/>
            </a:p>
          </p:txBody>
        </p:sp>
        <p:sp>
          <p:nvSpPr>
            <p:cNvPr id="8" name="object 8"/>
            <p:cNvSpPr/>
            <p:nvPr/>
          </p:nvSpPr>
          <p:spPr>
            <a:xfrm>
              <a:off x="4768596" y="3784092"/>
              <a:ext cx="142240" cy="508000"/>
            </a:xfrm>
            <a:custGeom>
              <a:avLst/>
              <a:gdLst/>
              <a:ahLst/>
              <a:cxnLst/>
              <a:rect l="l" t="t" r="r" b="b"/>
              <a:pathLst>
                <a:path w="142239" h="508000">
                  <a:moveTo>
                    <a:pt x="0" y="507491"/>
                  </a:moveTo>
                  <a:lnTo>
                    <a:pt x="3115" y="458116"/>
                  </a:lnTo>
                  <a:lnTo>
                    <a:pt x="5969" y="408717"/>
                  </a:lnTo>
                  <a:lnTo>
                    <a:pt x="9394" y="359366"/>
                  </a:lnTo>
                  <a:lnTo>
                    <a:pt x="14224" y="310133"/>
                  </a:lnTo>
                  <a:lnTo>
                    <a:pt x="16623" y="299346"/>
                  </a:lnTo>
                  <a:lnTo>
                    <a:pt x="20558" y="288893"/>
                  </a:lnTo>
                  <a:lnTo>
                    <a:pt x="24850" y="278487"/>
                  </a:lnTo>
                  <a:lnTo>
                    <a:pt x="28320" y="267842"/>
                  </a:lnTo>
                  <a:lnTo>
                    <a:pt x="32115" y="250275"/>
                  </a:lnTo>
                  <a:lnTo>
                    <a:pt x="35242" y="232552"/>
                  </a:lnTo>
                  <a:lnTo>
                    <a:pt x="38465" y="214854"/>
                  </a:lnTo>
                  <a:lnTo>
                    <a:pt x="42544" y="197357"/>
                  </a:lnTo>
                  <a:lnTo>
                    <a:pt x="48970" y="175998"/>
                  </a:lnTo>
                  <a:lnTo>
                    <a:pt x="56133" y="154876"/>
                  </a:lnTo>
                  <a:lnTo>
                    <a:pt x="63583" y="133850"/>
                  </a:lnTo>
                  <a:lnTo>
                    <a:pt x="70865" y="112775"/>
                  </a:lnTo>
                  <a:lnTo>
                    <a:pt x="73570" y="101703"/>
                  </a:lnTo>
                  <a:lnTo>
                    <a:pt x="75739" y="90296"/>
                  </a:lnTo>
                  <a:lnTo>
                    <a:pt x="79027" y="79557"/>
                  </a:lnTo>
                  <a:lnTo>
                    <a:pt x="85089" y="70484"/>
                  </a:lnTo>
                  <a:lnTo>
                    <a:pt x="92301" y="63579"/>
                  </a:lnTo>
                  <a:lnTo>
                    <a:pt x="99631" y="56768"/>
                  </a:lnTo>
                  <a:lnTo>
                    <a:pt x="106771" y="49768"/>
                  </a:lnTo>
                  <a:lnTo>
                    <a:pt x="113411" y="42290"/>
                  </a:lnTo>
                  <a:lnTo>
                    <a:pt x="122336" y="30110"/>
                  </a:lnTo>
                  <a:lnTo>
                    <a:pt x="131572" y="16192"/>
                  </a:lnTo>
                  <a:lnTo>
                    <a:pt x="138807" y="4750"/>
                  </a:lnTo>
                  <a:lnTo>
                    <a:pt x="141731" y="0"/>
                  </a:lnTo>
                </a:path>
              </a:pathLst>
            </a:custGeom>
            <a:ln w="9144">
              <a:solidFill>
                <a:srgbClr val="497DBA"/>
              </a:solidFill>
            </a:ln>
          </p:spPr>
          <p:txBody>
            <a:bodyPr wrap="square" lIns="0" tIns="0" rIns="0" bIns="0" rtlCol="0"/>
            <a:lstStyle/>
            <a:p>
              <a:endParaRPr/>
            </a:p>
          </p:txBody>
        </p:sp>
        <p:pic>
          <p:nvPicPr>
            <p:cNvPr id="9" name="object 9"/>
            <p:cNvPicPr/>
            <p:nvPr/>
          </p:nvPicPr>
          <p:blipFill>
            <a:blip r:embed="rId2" cstate="print"/>
            <a:stretch>
              <a:fillRect/>
            </a:stretch>
          </p:blipFill>
          <p:spPr>
            <a:xfrm>
              <a:off x="4856099" y="3733800"/>
              <a:ext cx="96774" cy="104139"/>
            </a:xfrm>
            <a:prstGeom prst="rect">
              <a:avLst/>
            </a:prstGeom>
          </p:spPr>
        </p:pic>
        <p:pic>
          <p:nvPicPr>
            <p:cNvPr id="10" name="object 10"/>
            <p:cNvPicPr/>
            <p:nvPr/>
          </p:nvPicPr>
          <p:blipFill>
            <a:blip r:embed="rId3" cstate="print"/>
            <a:stretch>
              <a:fillRect/>
            </a:stretch>
          </p:blipFill>
          <p:spPr>
            <a:xfrm>
              <a:off x="4723383" y="4092955"/>
              <a:ext cx="103250" cy="197357"/>
            </a:xfrm>
            <a:prstGeom prst="rect">
              <a:avLst/>
            </a:prstGeom>
          </p:spPr>
        </p:pic>
        <p:sp>
          <p:nvSpPr>
            <p:cNvPr id="11" name="object 11"/>
            <p:cNvSpPr/>
            <p:nvPr/>
          </p:nvSpPr>
          <p:spPr>
            <a:xfrm>
              <a:off x="4853177" y="3432048"/>
              <a:ext cx="604520" cy="268605"/>
            </a:xfrm>
            <a:custGeom>
              <a:avLst/>
              <a:gdLst/>
              <a:ahLst/>
              <a:cxnLst/>
              <a:rect l="l" t="t" r="r" b="b"/>
              <a:pathLst>
                <a:path w="604520" h="268604">
                  <a:moveTo>
                    <a:pt x="0" y="268096"/>
                  </a:moveTo>
                  <a:lnTo>
                    <a:pt x="30169" y="221038"/>
                  </a:lnTo>
                  <a:lnTo>
                    <a:pt x="70231" y="211708"/>
                  </a:lnTo>
                  <a:lnTo>
                    <a:pt x="91322" y="179937"/>
                  </a:lnTo>
                  <a:lnTo>
                    <a:pt x="98425" y="169290"/>
                  </a:lnTo>
                  <a:lnTo>
                    <a:pt x="128928" y="136340"/>
                  </a:lnTo>
                  <a:lnTo>
                    <a:pt x="168437" y="110033"/>
                  </a:lnTo>
                  <a:lnTo>
                    <a:pt x="221849" y="92102"/>
                  </a:lnTo>
                  <a:lnTo>
                    <a:pt x="252984" y="84709"/>
                  </a:lnTo>
                  <a:lnTo>
                    <a:pt x="259673" y="77158"/>
                  </a:lnTo>
                  <a:lnTo>
                    <a:pt x="294520" y="51292"/>
                  </a:lnTo>
                  <a:lnTo>
                    <a:pt x="323127" y="45529"/>
                  </a:lnTo>
                  <a:lnTo>
                    <a:pt x="337312" y="42290"/>
                  </a:lnTo>
                  <a:lnTo>
                    <a:pt x="368950" y="32336"/>
                  </a:lnTo>
                  <a:lnTo>
                    <a:pt x="382330" y="27026"/>
                  </a:lnTo>
                  <a:lnTo>
                    <a:pt x="392541" y="23874"/>
                  </a:lnTo>
                  <a:lnTo>
                    <a:pt x="463804" y="14097"/>
                  </a:lnTo>
                  <a:lnTo>
                    <a:pt x="505414" y="9429"/>
                  </a:lnTo>
                  <a:lnTo>
                    <a:pt x="551513" y="4857"/>
                  </a:lnTo>
                  <a:lnTo>
                    <a:pt x="588873" y="1381"/>
                  </a:lnTo>
                  <a:lnTo>
                    <a:pt x="604266" y="0"/>
                  </a:lnTo>
                </a:path>
              </a:pathLst>
            </a:custGeom>
            <a:ln w="9144">
              <a:solidFill>
                <a:srgbClr val="497DBA"/>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5385689" y="3387344"/>
              <a:ext cx="100330" cy="102869"/>
            </a:xfrm>
            <a:prstGeom prst="rect">
              <a:avLst/>
            </a:prstGeom>
          </p:spPr>
        </p:pic>
        <p:pic>
          <p:nvPicPr>
            <p:cNvPr id="13" name="object 13"/>
            <p:cNvPicPr/>
            <p:nvPr/>
          </p:nvPicPr>
          <p:blipFill>
            <a:blip r:embed="rId5" cstate="print"/>
            <a:stretch>
              <a:fillRect/>
            </a:stretch>
          </p:blipFill>
          <p:spPr>
            <a:xfrm>
              <a:off x="4852416" y="3598291"/>
              <a:ext cx="102870" cy="102870"/>
            </a:xfrm>
            <a:prstGeom prst="rect">
              <a:avLst/>
            </a:prstGeom>
          </p:spPr>
        </p:pic>
      </p:grpSp>
      <p:sp>
        <p:nvSpPr>
          <p:cNvPr id="14" name="object 14"/>
          <p:cNvSpPr txBox="1"/>
          <p:nvPr/>
        </p:nvSpPr>
        <p:spPr>
          <a:xfrm>
            <a:off x="4780291" y="3860722"/>
            <a:ext cx="306705" cy="345440"/>
          </a:xfrm>
          <a:prstGeom prst="rect">
            <a:avLst/>
          </a:prstGeom>
        </p:spPr>
        <p:txBody>
          <a:bodyPr vert="horz" wrap="square" lIns="0" tIns="12065" rIns="0" bIns="0" rtlCol="0">
            <a:spAutoFit/>
          </a:bodyPr>
          <a:lstStyle/>
          <a:p>
            <a:pPr marL="38100">
              <a:lnSpc>
                <a:spcPct val="100000"/>
              </a:lnSpc>
              <a:spcBef>
                <a:spcPts val="95"/>
              </a:spcBef>
            </a:pPr>
            <a:r>
              <a:rPr sz="2100" spc="15" dirty="0">
                <a:latin typeface="Symbol"/>
                <a:cs typeface="Symbol"/>
              </a:rPr>
              <a:t></a:t>
            </a:r>
            <a:r>
              <a:rPr sz="1725" i="1" spc="22" baseline="-24154" dirty="0">
                <a:latin typeface="Times New Roman"/>
                <a:cs typeface="Times New Roman"/>
              </a:rPr>
              <a:t>s</a:t>
            </a:r>
            <a:endParaRPr sz="1725" baseline="-24154">
              <a:latin typeface="Times New Roman"/>
              <a:cs typeface="Times New Roman"/>
            </a:endParaRPr>
          </a:p>
        </p:txBody>
      </p:sp>
      <p:sp>
        <p:nvSpPr>
          <p:cNvPr id="15" name="object 15"/>
          <p:cNvSpPr txBox="1"/>
          <p:nvPr/>
        </p:nvSpPr>
        <p:spPr>
          <a:xfrm>
            <a:off x="5108828" y="3544061"/>
            <a:ext cx="1651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MT"/>
                <a:cs typeface="Arial MT"/>
              </a:rPr>
              <a:t>Z</a:t>
            </a:r>
            <a:endParaRPr sz="1800">
              <a:latin typeface="Arial MT"/>
              <a:cs typeface="Arial MT"/>
            </a:endParaRPr>
          </a:p>
        </p:txBody>
      </p:sp>
      <p:sp>
        <p:nvSpPr>
          <p:cNvPr id="16" name="object 16"/>
          <p:cNvSpPr txBox="1"/>
          <p:nvPr/>
        </p:nvSpPr>
        <p:spPr>
          <a:xfrm>
            <a:off x="5566028" y="3990213"/>
            <a:ext cx="352425"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Times New Roman"/>
                <a:cs typeface="Times New Roman"/>
              </a:rPr>
              <a:t>AM</a:t>
            </a:r>
            <a:endParaRPr sz="1600">
              <a:latin typeface="Times New Roman"/>
              <a:cs typeface="Times New Roman"/>
            </a:endParaRPr>
          </a:p>
        </p:txBody>
      </p:sp>
      <p:sp>
        <p:nvSpPr>
          <p:cNvPr id="17" name="object 17"/>
          <p:cNvSpPr txBox="1"/>
          <p:nvPr/>
        </p:nvSpPr>
        <p:spPr>
          <a:xfrm>
            <a:off x="5892165" y="4106036"/>
            <a:ext cx="93345" cy="188595"/>
          </a:xfrm>
          <a:prstGeom prst="rect">
            <a:avLst/>
          </a:prstGeom>
        </p:spPr>
        <p:txBody>
          <a:bodyPr vert="horz" wrap="square" lIns="0" tIns="14604" rIns="0" bIns="0" rtlCol="0">
            <a:spAutoFit/>
          </a:bodyPr>
          <a:lstStyle/>
          <a:p>
            <a:pPr marL="12700">
              <a:lnSpc>
                <a:spcPct val="100000"/>
              </a:lnSpc>
              <a:spcBef>
                <a:spcPts val="114"/>
              </a:spcBef>
            </a:pPr>
            <a:r>
              <a:rPr sz="1050" spc="5" dirty="0">
                <a:latin typeface="Times New Roman"/>
                <a:cs typeface="Times New Roman"/>
              </a:rPr>
              <a:t>1</a:t>
            </a:r>
            <a:endParaRPr sz="1050">
              <a:latin typeface="Times New Roman"/>
              <a:cs typeface="Times New Roman"/>
            </a:endParaRPr>
          </a:p>
        </p:txBody>
      </p:sp>
      <p:sp>
        <p:nvSpPr>
          <p:cNvPr id="18" name="object 18"/>
          <p:cNvSpPr txBox="1"/>
          <p:nvPr/>
        </p:nvSpPr>
        <p:spPr>
          <a:xfrm>
            <a:off x="5540628" y="2203830"/>
            <a:ext cx="470534" cy="269240"/>
          </a:xfrm>
          <a:prstGeom prst="rect">
            <a:avLst/>
          </a:prstGeom>
        </p:spPr>
        <p:txBody>
          <a:bodyPr vert="horz" wrap="square" lIns="0" tIns="12065" rIns="0" bIns="0" rtlCol="0">
            <a:spAutoFit/>
          </a:bodyPr>
          <a:lstStyle/>
          <a:p>
            <a:pPr marL="38100">
              <a:lnSpc>
                <a:spcPct val="100000"/>
              </a:lnSpc>
              <a:spcBef>
                <a:spcPts val="95"/>
              </a:spcBef>
            </a:pPr>
            <a:r>
              <a:rPr sz="1600" spc="-5" dirty="0">
                <a:latin typeface="Times New Roman"/>
                <a:cs typeface="Times New Roman"/>
              </a:rPr>
              <a:t>AM</a:t>
            </a:r>
            <a:r>
              <a:rPr sz="1575" spc="-7" baseline="-21164" dirty="0">
                <a:latin typeface="Times New Roman"/>
                <a:cs typeface="Times New Roman"/>
              </a:rPr>
              <a:t>0</a:t>
            </a:r>
            <a:endParaRPr sz="1575" baseline="-21164">
              <a:latin typeface="Times New Roman"/>
              <a:cs typeface="Times New Roman"/>
            </a:endParaRPr>
          </a:p>
        </p:txBody>
      </p:sp>
      <p:sp>
        <p:nvSpPr>
          <p:cNvPr id="19" name="object 19"/>
          <p:cNvSpPr txBox="1"/>
          <p:nvPr/>
        </p:nvSpPr>
        <p:spPr>
          <a:xfrm>
            <a:off x="4346575" y="2966085"/>
            <a:ext cx="1835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m</a:t>
            </a:r>
            <a:endParaRPr sz="1600">
              <a:latin typeface="Times New Roman"/>
              <a:cs typeface="Times New Roman"/>
            </a:endParaRPr>
          </a:p>
        </p:txBody>
      </p:sp>
      <p:sp>
        <p:nvSpPr>
          <p:cNvPr id="20" name="object 20"/>
          <p:cNvSpPr txBox="1"/>
          <p:nvPr/>
        </p:nvSpPr>
        <p:spPr>
          <a:xfrm>
            <a:off x="2763773" y="2356230"/>
            <a:ext cx="1270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1</a:t>
            </a:r>
            <a:endParaRPr sz="1600">
              <a:latin typeface="Times New Roman"/>
              <a:cs typeface="Times New Roman"/>
            </a:endParaRPr>
          </a:p>
        </p:txBody>
      </p:sp>
      <p:sp>
        <p:nvSpPr>
          <p:cNvPr id="21" name="object 21"/>
          <p:cNvSpPr txBox="1"/>
          <p:nvPr/>
        </p:nvSpPr>
        <p:spPr>
          <a:xfrm>
            <a:off x="2763773" y="4142613"/>
            <a:ext cx="1270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2</a:t>
            </a:r>
            <a:endParaRPr sz="1600">
              <a:latin typeface="Times New Roman"/>
              <a:cs typeface="Times New Roman"/>
            </a:endParaRPr>
          </a:p>
        </p:txBody>
      </p:sp>
      <p:sp>
        <p:nvSpPr>
          <p:cNvPr id="22" name="object 22"/>
          <p:cNvSpPr txBox="1"/>
          <p:nvPr/>
        </p:nvSpPr>
        <p:spPr>
          <a:xfrm>
            <a:off x="6448678" y="2356230"/>
            <a:ext cx="200660" cy="269240"/>
          </a:xfrm>
          <a:prstGeom prst="rect">
            <a:avLst/>
          </a:prstGeom>
        </p:spPr>
        <p:txBody>
          <a:bodyPr vert="horz" wrap="square" lIns="0" tIns="12065" rIns="0" bIns="0" rtlCol="0">
            <a:spAutoFit/>
          </a:bodyPr>
          <a:lstStyle/>
          <a:p>
            <a:pPr marL="38100">
              <a:lnSpc>
                <a:spcPct val="100000"/>
              </a:lnSpc>
              <a:spcBef>
                <a:spcPts val="95"/>
              </a:spcBef>
            </a:pPr>
            <a:r>
              <a:rPr sz="1600" dirty="0">
                <a:latin typeface="Times New Roman"/>
                <a:cs typeface="Times New Roman"/>
              </a:rPr>
              <a:t>t</a:t>
            </a:r>
            <a:r>
              <a:rPr sz="1575" baseline="-21164" dirty="0">
                <a:latin typeface="Times New Roman"/>
                <a:cs typeface="Times New Roman"/>
              </a:rPr>
              <a:t>1</a:t>
            </a:r>
            <a:endParaRPr sz="1575" baseline="-21164">
              <a:latin typeface="Times New Roman"/>
              <a:cs typeface="Times New Roman"/>
            </a:endParaRPr>
          </a:p>
        </p:txBody>
      </p:sp>
      <p:sp>
        <p:nvSpPr>
          <p:cNvPr id="23" name="object 23"/>
          <p:cNvSpPr txBox="1"/>
          <p:nvPr/>
        </p:nvSpPr>
        <p:spPr>
          <a:xfrm>
            <a:off x="6480428" y="4184980"/>
            <a:ext cx="819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t</a:t>
            </a:r>
            <a:endParaRPr sz="1600">
              <a:latin typeface="Times New Roman"/>
              <a:cs typeface="Times New Roman"/>
            </a:endParaRPr>
          </a:p>
        </p:txBody>
      </p:sp>
      <p:sp>
        <p:nvSpPr>
          <p:cNvPr id="24" name="object 24"/>
          <p:cNvSpPr txBox="1"/>
          <p:nvPr/>
        </p:nvSpPr>
        <p:spPr>
          <a:xfrm>
            <a:off x="6536817" y="4301490"/>
            <a:ext cx="93345" cy="188595"/>
          </a:xfrm>
          <a:prstGeom prst="rect">
            <a:avLst/>
          </a:prstGeom>
        </p:spPr>
        <p:txBody>
          <a:bodyPr vert="horz" wrap="square" lIns="0" tIns="14604" rIns="0" bIns="0" rtlCol="0">
            <a:spAutoFit/>
          </a:bodyPr>
          <a:lstStyle/>
          <a:p>
            <a:pPr marL="12700">
              <a:lnSpc>
                <a:spcPct val="100000"/>
              </a:lnSpc>
              <a:spcBef>
                <a:spcPts val="114"/>
              </a:spcBef>
            </a:pPr>
            <a:r>
              <a:rPr sz="1050" spc="5" dirty="0">
                <a:latin typeface="Times New Roman"/>
                <a:cs typeface="Times New Roman"/>
              </a:rPr>
              <a:t>2</a:t>
            </a:r>
            <a:endParaRPr sz="1050">
              <a:latin typeface="Times New Roman"/>
              <a:cs typeface="Times New Roman"/>
            </a:endParaRPr>
          </a:p>
        </p:txBody>
      </p:sp>
      <p:sp>
        <p:nvSpPr>
          <p:cNvPr id="25" name="object 25"/>
          <p:cNvSpPr txBox="1"/>
          <p:nvPr/>
        </p:nvSpPr>
        <p:spPr>
          <a:xfrm>
            <a:off x="2561844" y="1441830"/>
            <a:ext cx="200660" cy="269240"/>
          </a:xfrm>
          <a:prstGeom prst="rect">
            <a:avLst/>
          </a:prstGeom>
        </p:spPr>
        <p:txBody>
          <a:bodyPr vert="horz" wrap="square" lIns="0" tIns="12065" rIns="0" bIns="0" rtlCol="0">
            <a:spAutoFit/>
          </a:bodyPr>
          <a:lstStyle/>
          <a:p>
            <a:pPr marL="38100">
              <a:lnSpc>
                <a:spcPct val="100000"/>
              </a:lnSpc>
              <a:spcBef>
                <a:spcPts val="95"/>
              </a:spcBef>
            </a:pPr>
            <a:r>
              <a:rPr sz="1600" dirty="0">
                <a:latin typeface="Times New Roman"/>
                <a:cs typeface="Times New Roman"/>
              </a:rPr>
              <a:t>t</a:t>
            </a:r>
            <a:r>
              <a:rPr sz="1575" baseline="-21164" dirty="0">
                <a:latin typeface="Times New Roman"/>
                <a:cs typeface="Times New Roman"/>
              </a:rPr>
              <a:t>0</a:t>
            </a:r>
            <a:endParaRPr sz="1575" baseline="-21164">
              <a:latin typeface="Times New Roman"/>
              <a:cs typeface="Times New Roman"/>
            </a:endParaRPr>
          </a:p>
        </p:txBody>
      </p:sp>
      <p:sp>
        <p:nvSpPr>
          <p:cNvPr id="26" name="object 26"/>
          <p:cNvSpPr txBox="1"/>
          <p:nvPr/>
        </p:nvSpPr>
        <p:spPr>
          <a:xfrm>
            <a:off x="5615178" y="2923158"/>
            <a:ext cx="17208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H</a:t>
            </a:r>
            <a:endParaRPr sz="1600">
              <a:latin typeface="Times New Roman"/>
              <a:cs typeface="Times New Roman"/>
            </a:endParaRPr>
          </a:p>
        </p:txBody>
      </p:sp>
      <p:sp>
        <p:nvSpPr>
          <p:cNvPr id="27" name="object 27"/>
          <p:cNvSpPr txBox="1"/>
          <p:nvPr/>
        </p:nvSpPr>
        <p:spPr>
          <a:xfrm>
            <a:off x="2714370" y="4444365"/>
            <a:ext cx="5186680" cy="635635"/>
          </a:xfrm>
          <a:prstGeom prst="rect">
            <a:avLst/>
          </a:prstGeom>
        </p:spPr>
        <p:txBody>
          <a:bodyPr vert="horz" wrap="square" lIns="0" tIns="12700" rIns="0" bIns="0" rtlCol="0">
            <a:spAutoFit/>
          </a:bodyPr>
          <a:lstStyle/>
          <a:p>
            <a:pPr marL="12700" marR="5080">
              <a:lnSpc>
                <a:spcPct val="100000"/>
              </a:lnSpc>
              <a:spcBef>
                <a:spcPts val="100"/>
              </a:spcBef>
            </a:pPr>
            <a:r>
              <a:rPr sz="2000" b="1" dirty="0">
                <a:latin typeface="Times New Roman"/>
                <a:cs typeface="Times New Roman"/>
              </a:rPr>
              <a:t>Fig:</a:t>
            </a:r>
            <a:r>
              <a:rPr sz="2000" b="1" spc="-15" dirty="0">
                <a:latin typeface="Times New Roman"/>
                <a:cs typeface="Times New Roman"/>
              </a:rPr>
              <a:t> </a:t>
            </a:r>
            <a:r>
              <a:rPr sz="2000" dirty="0">
                <a:latin typeface="Times New Roman"/>
                <a:cs typeface="Times New Roman"/>
              </a:rPr>
              <a:t>Penetration</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solar</a:t>
            </a:r>
            <a:r>
              <a:rPr sz="2000" spc="-10" dirty="0">
                <a:latin typeface="Times New Roman"/>
                <a:cs typeface="Times New Roman"/>
              </a:rPr>
              <a:t> </a:t>
            </a:r>
            <a:r>
              <a:rPr sz="2000" spc="-5" dirty="0">
                <a:latin typeface="Times New Roman"/>
                <a:cs typeface="Times New Roman"/>
              </a:rPr>
              <a:t>radiation</a:t>
            </a:r>
            <a:r>
              <a:rPr sz="2000" spc="-25" dirty="0">
                <a:latin typeface="Times New Roman"/>
                <a:cs typeface="Times New Roman"/>
              </a:rPr>
              <a:t> </a:t>
            </a:r>
            <a:r>
              <a:rPr sz="2000" dirty="0">
                <a:latin typeface="Times New Roman"/>
                <a:cs typeface="Times New Roman"/>
              </a:rPr>
              <a:t>through</a:t>
            </a:r>
            <a:r>
              <a:rPr sz="2000" spc="-35" dirty="0">
                <a:latin typeface="Times New Roman"/>
                <a:cs typeface="Times New Roman"/>
              </a:rPr>
              <a:t> </a:t>
            </a:r>
            <a:r>
              <a:rPr sz="2000" dirty="0">
                <a:latin typeface="Times New Roman"/>
                <a:cs typeface="Times New Roman"/>
              </a:rPr>
              <a:t>an</a:t>
            </a:r>
            <a:r>
              <a:rPr sz="2000" spc="5" dirty="0">
                <a:latin typeface="Times New Roman"/>
                <a:cs typeface="Times New Roman"/>
              </a:rPr>
              <a:t> </a:t>
            </a:r>
            <a:r>
              <a:rPr sz="2000" spc="-5" dirty="0">
                <a:latin typeface="Times New Roman"/>
                <a:cs typeface="Times New Roman"/>
              </a:rPr>
              <a:t>ideal </a:t>
            </a:r>
            <a:r>
              <a:rPr sz="2000" spc="-484" dirty="0">
                <a:latin typeface="Times New Roman"/>
                <a:cs typeface="Times New Roman"/>
              </a:rPr>
              <a:t> </a:t>
            </a:r>
            <a:r>
              <a:rPr sz="2000" dirty="0">
                <a:latin typeface="Times New Roman"/>
                <a:cs typeface="Times New Roman"/>
              </a:rPr>
              <a:t>plane</a:t>
            </a:r>
            <a:r>
              <a:rPr sz="2000" spc="-25" dirty="0">
                <a:latin typeface="Times New Roman"/>
                <a:cs typeface="Times New Roman"/>
              </a:rPr>
              <a:t> </a:t>
            </a:r>
            <a:r>
              <a:rPr sz="2000" spc="-5" dirty="0">
                <a:latin typeface="Times New Roman"/>
                <a:cs typeface="Times New Roman"/>
              </a:rPr>
              <a:t>atmosphere</a:t>
            </a:r>
            <a:r>
              <a:rPr sz="2000" spc="-35" dirty="0">
                <a:latin typeface="Times New Roman"/>
                <a:cs typeface="Times New Roman"/>
              </a:rPr>
              <a:t> </a:t>
            </a:r>
            <a:r>
              <a:rPr sz="2000" dirty="0">
                <a:latin typeface="Times New Roman"/>
                <a:cs typeface="Times New Roman"/>
              </a:rPr>
              <a:t>of constant</a:t>
            </a:r>
            <a:r>
              <a:rPr sz="2000" spc="-45" dirty="0">
                <a:latin typeface="Times New Roman"/>
                <a:cs typeface="Times New Roman"/>
              </a:rPr>
              <a:t> </a:t>
            </a:r>
            <a:r>
              <a:rPr sz="2000" spc="-20" dirty="0">
                <a:latin typeface="Times New Roman"/>
                <a:cs typeface="Times New Roman"/>
              </a:rPr>
              <a:t>density.</a:t>
            </a:r>
            <a:endParaRPr sz="2000">
              <a:latin typeface="Times New Roman"/>
              <a:cs typeface="Times New Roman"/>
            </a:endParaRPr>
          </a:p>
        </p:txBody>
      </p:sp>
      <p:sp>
        <p:nvSpPr>
          <p:cNvPr id="28" name="object 28"/>
          <p:cNvSpPr txBox="1"/>
          <p:nvPr/>
        </p:nvSpPr>
        <p:spPr>
          <a:xfrm>
            <a:off x="78739" y="100076"/>
            <a:ext cx="787971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From</a:t>
            </a:r>
            <a:r>
              <a:rPr sz="2000" spc="-3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figure</a:t>
            </a:r>
            <a:r>
              <a:rPr sz="2000" spc="-40" dirty="0">
                <a:latin typeface="Times New Roman"/>
                <a:cs typeface="Times New Roman"/>
              </a:rPr>
              <a:t> </a:t>
            </a:r>
            <a:r>
              <a:rPr sz="2000" dirty="0">
                <a:latin typeface="Times New Roman"/>
                <a:cs typeface="Times New Roman"/>
              </a:rPr>
              <a:t>given</a:t>
            </a:r>
            <a:r>
              <a:rPr sz="2000" spc="-15" dirty="0">
                <a:latin typeface="Times New Roman"/>
                <a:cs typeface="Times New Roman"/>
              </a:rPr>
              <a:t> </a:t>
            </a:r>
            <a:r>
              <a:rPr sz="2000" spc="-20" dirty="0">
                <a:latin typeface="Times New Roman"/>
                <a:cs typeface="Times New Roman"/>
              </a:rPr>
              <a:t>below,</a:t>
            </a:r>
            <a:r>
              <a:rPr sz="2000" spc="-1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optical</a:t>
            </a:r>
            <a:r>
              <a:rPr sz="2000" spc="-30" dirty="0">
                <a:latin typeface="Times New Roman"/>
                <a:cs typeface="Times New Roman"/>
              </a:rPr>
              <a:t> </a:t>
            </a:r>
            <a:r>
              <a:rPr sz="2000" dirty="0">
                <a:latin typeface="Times New Roman"/>
                <a:cs typeface="Times New Roman"/>
              </a:rPr>
              <a:t>path</a:t>
            </a:r>
            <a:r>
              <a:rPr sz="2000" spc="-10" dirty="0">
                <a:latin typeface="Times New Roman"/>
                <a:cs typeface="Times New Roman"/>
              </a:rPr>
              <a:t> </a:t>
            </a:r>
            <a:r>
              <a:rPr sz="2000" dirty="0">
                <a:latin typeface="Times New Roman"/>
                <a:cs typeface="Times New Roman"/>
              </a:rPr>
              <a:t>length</a:t>
            </a:r>
            <a:r>
              <a:rPr sz="2000" spc="-15" dirty="0">
                <a:latin typeface="Times New Roman"/>
                <a:cs typeface="Times New Roman"/>
              </a:rPr>
              <a:t> </a:t>
            </a:r>
            <a:r>
              <a:rPr sz="2000" spc="-5" dirty="0">
                <a:latin typeface="Times New Roman"/>
                <a:cs typeface="Times New Roman"/>
              </a:rPr>
              <a:t>(m)</a:t>
            </a:r>
            <a:r>
              <a:rPr sz="2000" dirty="0">
                <a:latin typeface="Times New Roman"/>
                <a:cs typeface="Times New Roman"/>
              </a:rPr>
              <a:t> </a:t>
            </a:r>
            <a:r>
              <a:rPr sz="2000" spc="-5" dirty="0">
                <a:latin typeface="Times New Roman"/>
                <a:cs typeface="Times New Roman"/>
              </a:rPr>
              <a:t>can</a:t>
            </a:r>
            <a:r>
              <a:rPr sz="2000" spc="5" dirty="0">
                <a:latin typeface="Times New Roman"/>
                <a:cs typeface="Times New Roman"/>
              </a:rPr>
              <a:t> </a:t>
            </a:r>
            <a:r>
              <a:rPr sz="2000" dirty="0">
                <a:latin typeface="Times New Roman"/>
                <a:cs typeface="Times New Roman"/>
              </a:rPr>
              <a:t>be</a:t>
            </a:r>
            <a:r>
              <a:rPr sz="2000" spc="-5" dirty="0">
                <a:latin typeface="Times New Roman"/>
                <a:cs typeface="Times New Roman"/>
              </a:rPr>
              <a:t> calculated</a:t>
            </a:r>
            <a:r>
              <a:rPr sz="2000" spc="-30" dirty="0">
                <a:latin typeface="Times New Roman"/>
                <a:cs typeface="Times New Roman"/>
              </a:rPr>
              <a:t> </a:t>
            </a:r>
            <a:r>
              <a:rPr sz="2000" dirty="0">
                <a:latin typeface="Times New Roman"/>
                <a:cs typeface="Times New Roman"/>
              </a:rPr>
              <a:t>as:</a:t>
            </a:r>
            <a:endParaRPr sz="2000">
              <a:latin typeface="Times New Roman"/>
              <a:cs typeface="Times New Roman"/>
            </a:endParaRPr>
          </a:p>
        </p:txBody>
      </p:sp>
      <p:sp>
        <p:nvSpPr>
          <p:cNvPr id="29" name="object 29"/>
          <p:cNvSpPr/>
          <p:nvPr/>
        </p:nvSpPr>
        <p:spPr>
          <a:xfrm>
            <a:off x="1370746" y="889289"/>
            <a:ext cx="843280" cy="0"/>
          </a:xfrm>
          <a:custGeom>
            <a:avLst/>
            <a:gdLst/>
            <a:ahLst/>
            <a:cxnLst/>
            <a:rect l="l" t="t" r="r" b="b"/>
            <a:pathLst>
              <a:path w="843280">
                <a:moveTo>
                  <a:pt x="0" y="0"/>
                </a:moveTo>
                <a:lnTo>
                  <a:pt x="842757" y="0"/>
                </a:lnTo>
              </a:path>
            </a:pathLst>
          </a:custGeom>
          <a:ln w="11235">
            <a:solidFill>
              <a:srgbClr val="000000"/>
            </a:solidFill>
          </a:ln>
        </p:spPr>
        <p:txBody>
          <a:bodyPr wrap="square" lIns="0" tIns="0" rIns="0" bIns="0" rtlCol="0"/>
          <a:lstStyle/>
          <a:p>
            <a:endParaRPr/>
          </a:p>
        </p:txBody>
      </p:sp>
      <p:sp>
        <p:nvSpPr>
          <p:cNvPr id="30" name="object 30"/>
          <p:cNvSpPr/>
          <p:nvPr/>
        </p:nvSpPr>
        <p:spPr>
          <a:xfrm>
            <a:off x="2584151" y="889289"/>
            <a:ext cx="784225" cy="0"/>
          </a:xfrm>
          <a:custGeom>
            <a:avLst/>
            <a:gdLst/>
            <a:ahLst/>
            <a:cxnLst/>
            <a:rect l="l" t="t" r="r" b="b"/>
            <a:pathLst>
              <a:path w="784225">
                <a:moveTo>
                  <a:pt x="0" y="0"/>
                </a:moveTo>
                <a:lnTo>
                  <a:pt x="783650" y="0"/>
                </a:lnTo>
              </a:path>
            </a:pathLst>
          </a:custGeom>
          <a:ln w="11235">
            <a:solidFill>
              <a:srgbClr val="000000"/>
            </a:solidFill>
          </a:ln>
        </p:spPr>
        <p:txBody>
          <a:bodyPr wrap="square" lIns="0" tIns="0" rIns="0" bIns="0" rtlCol="0"/>
          <a:lstStyle/>
          <a:p>
            <a:endParaRPr/>
          </a:p>
        </p:txBody>
      </p:sp>
      <p:sp>
        <p:nvSpPr>
          <p:cNvPr id="31" name="object 31"/>
          <p:cNvSpPr txBox="1"/>
          <p:nvPr/>
        </p:nvSpPr>
        <p:spPr>
          <a:xfrm>
            <a:off x="2293990" y="676396"/>
            <a:ext cx="1638300" cy="346075"/>
          </a:xfrm>
          <a:prstGeom prst="rect">
            <a:avLst/>
          </a:prstGeom>
        </p:spPr>
        <p:txBody>
          <a:bodyPr vert="horz" wrap="square" lIns="0" tIns="12700" rIns="0" bIns="0" rtlCol="0">
            <a:spAutoFit/>
          </a:bodyPr>
          <a:lstStyle/>
          <a:p>
            <a:pPr marL="12700">
              <a:lnSpc>
                <a:spcPct val="100000"/>
              </a:lnSpc>
              <a:spcBef>
                <a:spcPts val="100"/>
              </a:spcBef>
              <a:tabLst>
                <a:tab pos="1127760" algn="l"/>
              </a:tabLst>
            </a:pPr>
            <a:r>
              <a:rPr sz="2100" spc="345" dirty="0">
                <a:latin typeface="Symbol"/>
                <a:cs typeface="Symbol"/>
              </a:rPr>
              <a:t></a:t>
            </a:r>
            <a:r>
              <a:rPr sz="2100" spc="345" dirty="0">
                <a:latin typeface="Times New Roman"/>
                <a:cs typeface="Times New Roman"/>
              </a:rPr>
              <a:t>	</a:t>
            </a:r>
            <a:r>
              <a:rPr sz="2100" spc="285" dirty="0">
                <a:latin typeface="Times New Roman"/>
                <a:cs typeface="Times New Roman"/>
              </a:rPr>
              <a:t>(</a:t>
            </a:r>
            <a:r>
              <a:rPr sz="2100" i="1" spc="500" dirty="0">
                <a:latin typeface="Times New Roman"/>
                <a:cs typeface="Times New Roman"/>
              </a:rPr>
              <a:t>m</a:t>
            </a:r>
            <a:r>
              <a:rPr sz="2100" spc="210" dirty="0">
                <a:latin typeface="Times New Roman"/>
                <a:cs typeface="Times New Roman"/>
              </a:rPr>
              <a:t>)</a:t>
            </a:r>
            <a:endParaRPr sz="2100">
              <a:latin typeface="Times New Roman"/>
              <a:cs typeface="Times New Roman"/>
            </a:endParaRPr>
          </a:p>
        </p:txBody>
      </p:sp>
      <p:sp>
        <p:nvSpPr>
          <p:cNvPr id="32" name="object 32"/>
          <p:cNvSpPr txBox="1"/>
          <p:nvPr/>
        </p:nvSpPr>
        <p:spPr>
          <a:xfrm>
            <a:off x="1319746" y="478388"/>
            <a:ext cx="2032000" cy="757555"/>
          </a:xfrm>
          <a:prstGeom prst="rect">
            <a:avLst/>
          </a:prstGeom>
        </p:spPr>
        <p:txBody>
          <a:bodyPr vert="horz" wrap="square" lIns="0" tIns="42545" rIns="0" bIns="0" rtlCol="0">
            <a:spAutoFit/>
          </a:bodyPr>
          <a:lstStyle/>
          <a:p>
            <a:pPr marL="69215" algn="ctr">
              <a:lnSpc>
                <a:spcPct val="100000"/>
              </a:lnSpc>
              <a:spcBef>
                <a:spcPts val="335"/>
              </a:spcBef>
              <a:tabLst>
                <a:tab pos="1253490" algn="l"/>
              </a:tabLst>
            </a:pPr>
            <a:r>
              <a:rPr sz="2100" i="1" spc="455" dirty="0">
                <a:latin typeface="Times New Roman"/>
                <a:cs typeface="Times New Roman"/>
              </a:rPr>
              <a:t>H	H</a:t>
            </a:r>
            <a:endParaRPr sz="2100">
              <a:latin typeface="Times New Roman"/>
              <a:cs typeface="Times New Roman"/>
            </a:endParaRPr>
          </a:p>
          <a:p>
            <a:pPr marL="24765" algn="ctr">
              <a:lnSpc>
                <a:spcPct val="100000"/>
              </a:lnSpc>
              <a:spcBef>
                <a:spcPts val="245"/>
              </a:spcBef>
              <a:tabLst>
                <a:tab pos="1244600" algn="l"/>
              </a:tabLst>
            </a:pPr>
            <a:r>
              <a:rPr sz="2100" spc="150" dirty="0">
                <a:latin typeface="Times New Roman"/>
                <a:cs typeface="Times New Roman"/>
              </a:rPr>
              <a:t>sin</a:t>
            </a:r>
            <a:r>
              <a:rPr sz="2100" spc="40" dirty="0">
                <a:latin typeface="Times New Roman"/>
                <a:cs typeface="Times New Roman"/>
              </a:rPr>
              <a:t> </a:t>
            </a:r>
            <a:r>
              <a:rPr sz="2300" spc="335" dirty="0">
                <a:latin typeface="Symbol"/>
                <a:cs typeface="Symbol"/>
              </a:rPr>
              <a:t></a:t>
            </a:r>
            <a:r>
              <a:rPr sz="1800" i="1" spc="502" baseline="-23148" dirty="0">
                <a:latin typeface="Times New Roman"/>
                <a:cs typeface="Times New Roman"/>
              </a:rPr>
              <a:t>s	</a:t>
            </a:r>
            <a:r>
              <a:rPr sz="2100" spc="275" dirty="0">
                <a:latin typeface="Times New Roman"/>
                <a:cs typeface="Times New Roman"/>
              </a:rPr>
              <a:t>cos</a:t>
            </a:r>
            <a:r>
              <a:rPr sz="2100" spc="-130" dirty="0">
                <a:latin typeface="Times New Roman"/>
                <a:cs typeface="Times New Roman"/>
              </a:rPr>
              <a:t> </a:t>
            </a:r>
            <a:r>
              <a:rPr sz="2100" i="1" spc="350" dirty="0">
                <a:latin typeface="Times New Roman"/>
                <a:cs typeface="Times New Roman"/>
              </a:rPr>
              <a:t>Z</a:t>
            </a:r>
            <a:endParaRPr sz="2100">
              <a:latin typeface="Times New Roman"/>
              <a:cs typeface="Times New Roman"/>
            </a:endParaRPr>
          </a:p>
        </p:txBody>
      </p:sp>
      <p:sp>
        <p:nvSpPr>
          <p:cNvPr id="33" name="object 33"/>
          <p:cNvSpPr txBox="1"/>
          <p:nvPr/>
        </p:nvSpPr>
        <p:spPr>
          <a:xfrm>
            <a:off x="725948" y="676396"/>
            <a:ext cx="570230" cy="346075"/>
          </a:xfrm>
          <a:prstGeom prst="rect">
            <a:avLst/>
          </a:prstGeom>
        </p:spPr>
        <p:txBody>
          <a:bodyPr vert="horz" wrap="square" lIns="0" tIns="12700" rIns="0" bIns="0" rtlCol="0">
            <a:spAutoFit/>
          </a:bodyPr>
          <a:lstStyle/>
          <a:p>
            <a:pPr marL="12700">
              <a:lnSpc>
                <a:spcPct val="100000"/>
              </a:lnSpc>
              <a:spcBef>
                <a:spcPts val="100"/>
              </a:spcBef>
            </a:pPr>
            <a:r>
              <a:rPr sz="2100" spc="490" dirty="0">
                <a:latin typeface="Times New Roman"/>
                <a:cs typeface="Times New Roman"/>
              </a:rPr>
              <a:t>m</a:t>
            </a:r>
            <a:r>
              <a:rPr sz="2100" spc="50" dirty="0">
                <a:latin typeface="Times New Roman"/>
                <a:cs typeface="Times New Roman"/>
              </a:rPr>
              <a:t> </a:t>
            </a:r>
            <a:r>
              <a:rPr sz="2100" spc="345" dirty="0">
                <a:latin typeface="Symbol"/>
                <a:cs typeface="Symbol"/>
              </a:rPr>
              <a:t></a:t>
            </a:r>
            <a:endParaRPr sz="2100">
              <a:latin typeface="Symbol"/>
              <a:cs typeface="Symbol"/>
            </a:endParaRPr>
          </a:p>
        </p:txBody>
      </p:sp>
      <p:sp>
        <p:nvSpPr>
          <p:cNvPr id="34" name="object 34"/>
          <p:cNvSpPr txBox="1"/>
          <p:nvPr/>
        </p:nvSpPr>
        <p:spPr>
          <a:xfrm>
            <a:off x="5972428" y="1090930"/>
            <a:ext cx="3070860" cy="635635"/>
          </a:xfrm>
          <a:prstGeom prst="rect">
            <a:avLst/>
          </a:prstGeom>
        </p:spPr>
        <p:txBody>
          <a:bodyPr vert="horz" wrap="square" lIns="0" tIns="13335" rIns="0" bIns="0" rtlCol="0">
            <a:spAutoFit/>
          </a:bodyPr>
          <a:lstStyle/>
          <a:p>
            <a:pPr marL="63500" marR="30480">
              <a:lnSpc>
                <a:spcPct val="100000"/>
              </a:lnSpc>
              <a:spcBef>
                <a:spcPts val="105"/>
              </a:spcBef>
            </a:pPr>
            <a:r>
              <a:rPr sz="2000" dirty="0">
                <a:latin typeface="Times New Roman"/>
                <a:cs typeface="Times New Roman"/>
              </a:rPr>
              <a:t>H</a:t>
            </a:r>
            <a:r>
              <a:rPr sz="2000" spc="-10"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height</a:t>
            </a:r>
            <a:r>
              <a:rPr sz="2000" spc="-4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spc="-5" dirty="0">
                <a:latin typeface="Times New Roman"/>
                <a:cs typeface="Times New Roman"/>
              </a:rPr>
              <a:t>atmosphere </a:t>
            </a:r>
            <a:r>
              <a:rPr sz="2000" spc="-484" dirty="0">
                <a:latin typeface="Times New Roman"/>
                <a:cs typeface="Times New Roman"/>
              </a:rPr>
              <a:t> </a:t>
            </a:r>
            <a:r>
              <a:rPr sz="2000" dirty="0">
                <a:latin typeface="Times New Roman"/>
                <a:cs typeface="Times New Roman"/>
              </a:rPr>
              <a:t>α</a:t>
            </a:r>
            <a:r>
              <a:rPr sz="1950" baseline="-21367" dirty="0">
                <a:latin typeface="Times New Roman"/>
                <a:cs typeface="Times New Roman"/>
              </a:rPr>
              <a:t>s</a:t>
            </a:r>
            <a:r>
              <a:rPr sz="1950" spc="292" baseline="-21367" dirty="0">
                <a:latin typeface="Times New Roman"/>
                <a:cs typeface="Times New Roman"/>
              </a:rPr>
              <a:t> </a:t>
            </a:r>
            <a:r>
              <a:rPr sz="2000" dirty="0">
                <a:latin typeface="Times New Roman"/>
                <a:cs typeface="Times New Roman"/>
              </a:rPr>
              <a:t>=</a:t>
            </a:r>
            <a:r>
              <a:rPr sz="2000" spc="-20" dirty="0">
                <a:latin typeface="Times New Roman"/>
                <a:cs typeface="Times New Roman"/>
              </a:rPr>
              <a:t> </a:t>
            </a:r>
            <a:r>
              <a:rPr sz="2000" spc="-5" dirty="0">
                <a:latin typeface="Times New Roman"/>
                <a:cs typeface="Times New Roman"/>
              </a:rPr>
              <a:t>solar</a:t>
            </a:r>
            <a:r>
              <a:rPr sz="2000" spc="-15" dirty="0">
                <a:latin typeface="Times New Roman"/>
                <a:cs typeface="Times New Roman"/>
              </a:rPr>
              <a:t> </a:t>
            </a:r>
            <a:r>
              <a:rPr sz="2000" spc="-5" dirty="0">
                <a:latin typeface="Times New Roman"/>
                <a:cs typeface="Times New Roman"/>
              </a:rPr>
              <a:t>altitude</a:t>
            </a:r>
            <a:endParaRPr sz="2000">
              <a:latin typeface="Times New Roman"/>
              <a:cs typeface="Times New Roman"/>
            </a:endParaRPr>
          </a:p>
        </p:txBody>
      </p:sp>
      <p:sp>
        <p:nvSpPr>
          <p:cNvPr id="35" name="object 35"/>
          <p:cNvSpPr/>
          <p:nvPr/>
        </p:nvSpPr>
        <p:spPr>
          <a:xfrm>
            <a:off x="4226760" y="5806698"/>
            <a:ext cx="723265" cy="0"/>
          </a:xfrm>
          <a:custGeom>
            <a:avLst/>
            <a:gdLst/>
            <a:ahLst/>
            <a:cxnLst/>
            <a:rect l="l" t="t" r="r" b="b"/>
            <a:pathLst>
              <a:path w="723264">
                <a:moveTo>
                  <a:pt x="0" y="0"/>
                </a:moveTo>
                <a:lnTo>
                  <a:pt x="723179" y="0"/>
                </a:lnTo>
              </a:path>
            </a:pathLst>
          </a:custGeom>
          <a:ln w="10111">
            <a:solidFill>
              <a:srgbClr val="000000"/>
            </a:solidFill>
          </a:ln>
        </p:spPr>
        <p:txBody>
          <a:bodyPr wrap="square" lIns="0" tIns="0" rIns="0" bIns="0" rtlCol="0"/>
          <a:lstStyle/>
          <a:p>
            <a:endParaRPr/>
          </a:p>
        </p:txBody>
      </p:sp>
      <p:sp>
        <p:nvSpPr>
          <p:cNvPr id="36" name="object 36"/>
          <p:cNvSpPr/>
          <p:nvPr/>
        </p:nvSpPr>
        <p:spPr>
          <a:xfrm>
            <a:off x="5267599" y="5806698"/>
            <a:ext cx="672465" cy="0"/>
          </a:xfrm>
          <a:custGeom>
            <a:avLst/>
            <a:gdLst/>
            <a:ahLst/>
            <a:cxnLst/>
            <a:rect l="l" t="t" r="r" b="b"/>
            <a:pathLst>
              <a:path w="672464">
                <a:moveTo>
                  <a:pt x="0" y="0"/>
                </a:moveTo>
                <a:lnTo>
                  <a:pt x="672038" y="0"/>
                </a:lnTo>
              </a:path>
            </a:pathLst>
          </a:custGeom>
          <a:ln w="10111">
            <a:solidFill>
              <a:srgbClr val="000000"/>
            </a:solidFill>
          </a:ln>
        </p:spPr>
        <p:txBody>
          <a:bodyPr wrap="square" lIns="0" tIns="0" rIns="0" bIns="0" rtlCol="0"/>
          <a:lstStyle/>
          <a:p>
            <a:endParaRPr/>
          </a:p>
        </p:txBody>
      </p:sp>
      <p:sp>
        <p:nvSpPr>
          <p:cNvPr id="37" name="object 37"/>
          <p:cNvSpPr txBox="1"/>
          <p:nvPr/>
        </p:nvSpPr>
        <p:spPr>
          <a:xfrm>
            <a:off x="5016648" y="5613824"/>
            <a:ext cx="190500" cy="314325"/>
          </a:xfrm>
          <a:prstGeom prst="rect">
            <a:avLst/>
          </a:prstGeom>
        </p:spPr>
        <p:txBody>
          <a:bodyPr vert="horz" wrap="square" lIns="0" tIns="11430" rIns="0" bIns="0" rtlCol="0">
            <a:spAutoFit/>
          </a:bodyPr>
          <a:lstStyle/>
          <a:p>
            <a:pPr marL="12700">
              <a:lnSpc>
                <a:spcPct val="100000"/>
              </a:lnSpc>
              <a:spcBef>
                <a:spcPts val="90"/>
              </a:spcBef>
            </a:pPr>
            <a:r>
              <a:rPr sz="1900" spc="250" dirty="0">
                <a:latin typeface="Symbol"/>
                <a:cs typeface="Symbol"/>
              </a:rPr>
              <a:t></a:t>
            </a:r>
            <a:endParaRPr sz="1900">
              <a:latin typeface="Symbol"/>
              <a:cs typeface="Symbol"/>
            </a:endParaRPr>
          </a:p>
        </p:txBody>
      </p:sp>
      <p:sp>
        <p:nvSpPr>
          <p:cNvPr id="40" name="object 40"/>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172</a:t>
            </a:fld>
            <a:endParaRPr dirty="0"/>
          </a:p>
        </p:txBody>
      </p:sp>
      <p:sp>
        <p:nvSpPr>
          <p:cNvPr id="38" name="object 38"/>
          <p:cNvSpPr txBox="1"/>
          <p:nvPr/>
        </p:nvSpPr>
        <p:spPr>
          <a:xfrm>
            <a:off x="383540" y="5599601"/>
            <a:ext cx="3791585" cy="330835"/>
          </a:xfrm>
          <a:prstGeom prst="rect">
            <a:avLst/>
          </a:prstGeom>
        </p:spPr>
        <p:txBody>
          <a:bodyPr vert="horz" wrap="square" lIns="0" tIns="12700" rIns="0" bIns="0" rtlCol="0">
            <a:spAutoFit/>
          </a:bodyPr>
          <a:lstStyle/>
          <a:p>
            <a:pPr marL="12700">
              <a:lnSpc>
                <a:spcPct val="100000"/>
              </a:lnSpc>
              <a:spcBef>
                <a:spcPts val="100"/>
              </a:spcBef>
              <a:tabLst>
                <a:tab pos="3318510" algn="l"/>
              </a:tabLst>
            </a:pPr>
            <a:r>
              <a:rPr sz="3000" baseline="2777" dirty="0">
                <a:latin typeface="Times New Roman"/>
                <a:cs typeface="Times New Roman"/>
              </a:rPr>
              <a:t>Instead</a:t>
            </a:r>
            <a:r>
              <a:rPr sz="3000" spc="-37" baseline="2777" dirty="0">
                <a:latin typeface="Times New Roman"/>
                <a:cs typeface="Times New Roman"/>
              </a:rPr>
              <a:t> </a:t>
            </a:r>
            <a:r>
              <a:rPr sz="3000" baseline="2777" dirty="0">
                <a:latin typeface="Times New Roman"/>
                <a:cs typeface="Times New Roman"/>
              </a:rPr>
              <a:t>of</a:t>
            </a:r>
            <a:r>
              <a:rPr sz="3000" spc="-15" baseline="2777" dirty="0">
                <a:latin typeface="Times New Roman"/>
                <a:cs typeface="Times New Roman"/>
              </a:rPr>
              <a:t> </a:t>
            </a:r>
            <a:r>
              <a:rPr sz="3000" baseline="2777" dirty="0">
                <a:latin typeface="Times New Roman"/>
                <a:cs typeface="Times New Roman"/>
              </a:rPr>
              <a:t>H, </a:t>
            </a:r>
            <a:r>
              <a:rPr sz="3000" spc="7" baseline="2777" dirty="0">
                <a:latin typeface="Times New Roman"/>
                <a:cs typeface="Times New Roman"/>
              </a:rPr>
              <a:t>one</a:t>
            </a:r>
            <a:r>
              <a:rPr sz="3000" spc="-7" baseline="2777" dirty="0">
                <a:latin typeface="Times New Roman"/>
                <a:cs typeface="Times New Roman"/>
              </a:rPr>
              <a:t> </a:t>
            </a:r>
            <a:r>
              <a:rPr sz="3000" baseline="2777" dirty="0">
                <a:latin typeface="Times New Roman"/>
                <a:cs typeface="Times New Roman"/>
              </a:rPr>
              <a:t>can</a:t>
            </a:r>
            <a:r>
              <a:rPr sz="3000" spc="-22" baseline="2777" dirty="0">
                <a:latin typeface="Times New Roman"/>
                <a:cs typeface="Times New Roman"/>
              </a:rPr>
              <a:t> </a:t>
            </a:r>
            <a:r>
              <a:rPr sz="3000" baseline="2777" dirty="0">
                <a:latin typeface="Times New Roman"/>
                <a:cs typeface="Times New Roman"/>
              </a:rPr>
              <a:t>use</a:t>
            </a:r>
            <a:r>
              <a:rPr sz="3000" spc="-7" baseline="2777" dirty="0">
                <a:latin typeface="Times New Roman"/>
                <a:cs typeface="Times New Roman"/>
              </a:rPr>
              <a:t> </a:t>
            </a:r>
            <a:r>
              <a:rPr sz="3000" spc="-44" baseline="2777" dirty="0">
                <a:latin typeface="Times New Roman"/>
                <a:cs typeface="Times New Roman"/>
              </a:rPr>
              <a:t>only,	</a:t>
            </a:r>
            <a:r>
              <a:rPr sz="1900" spc="360" dirty="0">
                <a:latin typeface="Times New Roman"/>
                <a:cs typeface="Times New Roman"/>
              </a:rPr>
              <a:t>m</a:t>
            </a:r>
            <a:r>
              <a:rPr sz="1900" spc="-70" dirty="0">
                <a:latin typeface="Times New Roman"/>
                <a:cs typeface="Times New Roman"/>
              </a:rPr>
              <a:t> </a:t>
            </a:r>
            <a:r>
              <a:rPr sz="1900" spc="250" dirty="0">
                <a:latin typeface="Symbol"/>
                <a:cs typeface="Symbol"/>
              </a:rPr>
              <a:t></a:t>
            </a:r>
            <a:endParaRPr sz="1900">
              <a:latin typeface="Symbol"/>
              <a:cs typeface="Symbol"/>
            </a:endParaRPr>
          </a:p>
        </p:txBody>
      </p:sp>
      <p:sp>
        <p:nvSpPr>
          <p:cNvPr id="39" name="object 39"/>
          <p:cNvSpPr txBox="1"/>
          <p:nvPr/>
        </p:nvSpPr>
        <p:spPr>
          <a:xfrm>
            <a:off x="4174075" y="5434003"/>
            <a:ext cx="1758950" cy="685165"/>
          </a:xfrm>
          <a:prstGeom prst="rect">
            <a:avLst/>
          </a:prstGeom>
        </p:spPr>
        <p:txBody>
          <a:bodyPr vert="horz" wrap="square" lIns="0" tIns="40005" rIns="0" bIns="0" rtlCol="0">
            <a:spAutoFit/>
          </a:bodyPr>
          <a:lstStyle/>
          <a:p>
            <a:pPr marL="84455" algn="ctr">
              <a:lnSpc>
                <a:spcPct val="100000"/>
              </a:lnSpc>
              <a:spcBef>
                <a:spcPts val="315"/>
              </a:spcBef>
              <a:tabLst>
                <a:tab pos="1100455" algn="l"/>
              </a:tabLst>
            </a:pPr>
            <a:r>
              <a:rPr sz="1900" spc="229" dirty="0">
                <a:latin typeface="Times New Roman"/>
                <a:cs typeface="Times New Roman"/>
              </a:rPr>
              <a:t>1	1</a:t>
            </a:r>
            <a:endParaRPr sz="1900">
              <a:latin typeface="Times New Roman"/>
              <a:cs typeface="Times New Roman"/>
            </a:endParaRPr>
          </a:p>
          <a:p>
            <a:pPr marL="25400" algn="ctr">
              <a:lnSpc>
                <a:spcPct val="100000"/>
              </a:lnSpc>
              <a:spcBef>
                <a:spcPts val="240"/>
              </a:spcBef>
              <a:tabLst>
                <a:tab pos="1070610" algn="l"/>
              </a:tabLst>
            </a:pPr>
            <a:r>
              <a:rPr sz="1900" spc="145" dirty="0">
                <a:latin typeface="Times New Roman"/>
                <a:cs typeface="Times New Roman"/>
              </a:rPr>
              <a:t>s</a:t>
            </a:r>
            <a:r>
              <a:rPr sz="1900" spc="-85" dirty="0">
                <a:latin typeface="Times New Roman"/>
                <a:cs typeface="Times New Roman"/>
              </a:rPr>
              <a:t>i</a:t>
            </a:r>
            <a:r>
              <a:rPr sz="1900" spc="229" dirty="0">
                <a:latin typeface="Times New Roman"/>
                <a:cs typeface="Times New Roman"/>
              </a:rPr>
              <a:t>n</a:t>
            </a:r>
            <a:r>
              <a:rPr sz="1900" spc="-15" dirty="0">
                <a:latin typeface="Times New Roman"/>
                <a:cs typeface="Times New Roman"/>
              </a:rPr>
              <a:t> </a:t>
            </a:r>
            <a:r>
              <a:rPr sz="2050" spc="395" dirty="0">
                <a:latin typeface="Symbol"/>
                <a:cs typeface="Symbol"/>
              </a:rPr>
              <a:t></a:t>
            </a:r>
            <a:r>
              <a:rPr sz="1650" i="1" spc="157" baseline="-22727" dirty="0">
                <a:latin typeface="Times New Roman"/>
                <a:cs typeface="Times New Roman"/>
              </a:rPr>
              <a:t>s</a:t>
            </a:r>
            <a:r>
              <a:rPr sz="1650" i="1" baseline="-22727" dirty="0">
                <a:latin typeface="Times New Roman"/>
                <a:cs typeface="Times New Roman"/>
              </a:rPr>
              <a:t>	</a:t>
            </a:r>
            <a:r>
              <a:rPr sz="1900" spc="185" dirty="0">
                <a:latin typeface="Times New Roman"/>
                <a:cs typeface="Times New Roman"/>
              </a:rPr>
              <a:t>c</a:t>
            </a:r>
            <a:r>
              <a:rPr sz="1900" spc="204" dirty="0">
                <a:latin typeface="Times New Roman"/>
                <a:cs typeface="Times New Roman"/>
              </a:rPr>
              <a:t>os</a:t>
            </a:r>
            <a:r>
              <a:rPr sz="1900" spc="-110" dirty="0">
                <a:latin typeface="Times New Roman"/>
                <a:cs typeface="Times New Roman"/>
              </a:rPr>
              <a:t> </a:t>
            </a:r>
            <a:r>
              <a:rPr sz="1900" i="1" spc="254" dirty="0">
                <a:latin typeface="Times New Roman"/>
                <a:cs typeface="Times New Roman"/>
              </a:rPr>
              <a:t>Z</a:t>
            </a:r>
            <a:endParaRPr sz="1900">
              <a:latin typeface="Times New Roman"/>
              <a:cs typeface="Times New Roman"/>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197307"/>
            <a:ext cx="3374390" cy="331470"/>
          </a:xfrm>
          <a:prstGeom prst="rect">
            <a:avLst/>
          </a:prstGeom>
        </p:spPr>
        <p:txBody>
          <a:bodyPr vert="horz" wrap="square" lIns="0" tIns="13335" rIns="0" bIns="0" rtlCol="0">
            <a:spAutoFit/>
          </a:bodyPr>
          <a:lstStyle/>
          <a:p>
            <a:pPr marL="12700">
              <a:lnSpc>
                <a:spcPct val="100000"/>
              </a:lnSpc>
              <a:spcBef>
                <a:spcPts val="105"/>
              </a:spcBef>
            </a:pPr>
            <a:r>
              <a:rPr b="1" dirty="0">
                <a:latin typeface="Times New Roman"/>
                <a:cs typeface="Times New Roman"/>
              </a:rPr>
              <a:t>Scattering</a:t>
            </a:r>
            <a:r>
              <a:rPr b="1" spc="-45" dirty="0">
                <a:latin typeface="Times New Roman"/>
                <a:cs typeface="Times New Roman"/>
              </a:rPr>
              <a:t> </a:t>
            </a:r>
            <a:r>
              <a:rPr b="1" dirty="0">
                <a:latin typeface="Times New Roman"/>
                <a:cs typeface="Times New Roman"/>
              </a:rPr>
              <a:t>by</a:t>
            </a:r>
            <a:r>
              <a:rPr b="1" spc="-10" dirty="0">
                <a:latin typeface="Times New Roman"/>
                <a:cs typeface="Times New Roman"/>
              </a:rPr>
              <a:t> </a:t>
            </a:r>
            <a:r>
              <a:rPr b="1" dirty="0">
                <a:latin typeface="Times New Roman"/>
                <a:cs typeface="Times New Roman"/>
              </a:rPr>
              <a:t>the</a:t>
            </a:r>
            <a:r>
              <a:rPr b="1" spc="-30" dirty="0">
                <a:latin typeface="Times New Roman"/>
                <a:cs typeface="Times New Roman"/>
              </a:rPr>
              <a:t> </a:t>
            </a:r>
            <a:r>
              <a:rPr b="1" spc="-5" dirty="0">
                <a:latin typeface="Times New Roman"/>
                <a:cs typeface="Times New Roman"/>
              </a:rPr>
              <a:t>atmosphere:-</a:t>
            </a:r>
          </a:p>
        </p:txBody>
      </p:sp>
      <p:sp>
        <p:nvSpPr>
          <p:cNvPr id="3" name="object 3"/>
          <p:cNvSpPr txBox="1"/>
          <p:nvPr/>
        </p:nvSpPr>
        <p:spPr>
          <a:xfrm>
            <a:off x="154939" y="503275"/>
            <a:ext cx="8834120" cy="2769235"/>
          </a:xfrm>
          <a:prstGeom prst="rect">
            <a:avLst/>
          </a:prstGeom>
        </p:spPr>
        <p:txBody>
          <a:bodyPr vert="horz" wrap="square" lIns="0" tIns="165100" rIns="0" bIns="0" rtlCol="0">
            <a:spAutoFit/>
          </a:bodyPr>
          <a:lstStyle/>
          <a:p>
            <a:pPr marL="12700" algn="just">
              <a:lnSpc>
                <a:spcPct val="100000"/>
              </a:lnSpc>
              <a:spcBef>
                <a:spcPts val="1300"/>
              </a:spcBef>
            </a:pPr>
            <a:r>
              <a:rPr sz="2000" dirty="0">
                <a:latin typeface="Times New Roman"/>
                <a:cs typeface="Times New Roman"/>
              </a:rPr>
              <a:t>The </a:t>
            </a:r>
            <a:r>
              <a:rPr sz="2000" spc="-5" dirty="0">
                <a:latin typeface="Times New Roman"/>
                <a:cs typeface="Times New Roman"/>
              </a:rPr>
              <a:t>scattering</a:t>
            </a:r>
            <a:r>
              <a:rPr sz="2000" spc="-1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radiation</a:t>
            </a:r>
            <a:r>
              <a:rPr sz="2000" spc="-25" dirty="0">
                <a:latin typeface="Times New Roman"/>
                <a:cs typeface="Times New Roman"/>
              </a:rPr>
              <a:t> </a:t>
            </a:r>
            <a:r>
              <a:rPr sz="2000" dirty="0">
                <a:latin typeface="Times New Roman"/>
                <a:cs typeface="Times New Roman"/>
              </a:rPr>
              <a:t>by</a:t>
            </a:r>
            <a:r>
              <a:rPr sz="2000" spc="-5" dirty="0">
                <a:latin typeface="Times New Roman"/>
                <a:cs typeface="Times New Roman"/>
              </a:rPr>
              <a:t> </a:t>
            </a:r>
            <a:r>
              <a:rPr sz="2000" dirty="0">
                <a:latin typeface="Times New Roman"/>
                <a:cs typeface="Times New Roman"/>
              </a:rPr>
              <a:t>the </a:t>
            </a:r>
            <a:r>
              <a:rPr sz="2000" spc="-5" dirty="0">
                <a:latin typeface="Times New Roman"/>
                <a:cs typeface="Times New Roman"/>
              </a:rPr>
              <a:t>atmosphere can</a:t>
            </a:r>
            <a:r>
              <a:rPr sz="2000" spc="-10" dirty="0">
                <a:latin typeface="Times New Roman"/>
                <a:cs typeface="Times New Roman"/>
              </a:rPr>
              <a:t> </a:t>
            </a:r>
            <a:r>
              <a:rPr sz="2000" dirty="0">
                <a:latin typeface="Times New Roman"/>
                <a:cs typeface="Times New Roman"/>
              </a:rPr>
              <a:t>be divided</a:t>
            </a:r>
            <a:r>
              <a:rPr sz="2000" spc="-15" dirty="0">
                <a:latin typeface="Times New Roman"/>
                <a:cs typeface="Times New Roman"/>
              </a:rPr>
              <a:t> </a:t>
            </a:r>
            <a:r>
              <a:rPr sz="2000" dirty="0">
                <a:latin typeface="Times New Roman"/>
                <a:cs typeface="Times New Roman"/>
              </a:rPr>
              <a:t>into</a:t>
            </a:r>
            <a:r>
              <a:rPr sz="2000" spc="-10" dirty="0">
                <a:latin typeface="Times New Roman"/>
                <a:cs typeface="Times New Roman"/>
              </a:rPr>
              <a:t> </a:t>
            </a:r>
            <a:r>
              <a:rPr sz="2000" dirty="0">
                <a:latin typeface="Times New Roman"/>
                <a:cs typeface="Times New Roman"/>
              </a:rPr>
              <a:t>two</a:t>
            </a:r>
            <a:r>
              <a:rPr sz="2000" spc="5" dirty="0">
                <a:latin typeface="Times New Roman"/>
                <a:cs typeface="Times New Roman"/>
              </a:rPr>
              <a:t> </a:t>
            </a:r>
            <a:r>
              <a:rPr sz="2000" dirty="0">
                <a:latin typeface="Times New Roman"/>
                <a:cs typeface="Times New Roman"/>
              </a:rPr>
              <a:t>categories:</a:t>
            </a:r>
            <a:endParaRPr sz="2000">
              <a:latin typeface="Times New Roman"/>
              <a:cs typeface="Times New Roman"/>
            </a:endParaRPr>
          </a:p>
          <a:p>
            <a:pPr marL="695325" indent="-429259" algn="just">
              <a:lnSpc>
                <a:spcPct val="100000"/>
              </a:lnSpc>
              <a:spcBef>
                <a:spcPts val="1200"/>
              </a:spcBef>
              <a:buAutoNum type="romanLcParenBoth"/>
              <a:tabLst>
                <a:tab pos="695960" algn="l"/>
              </a:tabLst>
            </a:pPr>
            <a:r>
              <a:rPr sz="2000" dirty="0">
                <a:latin typeface="Times New Roman"/>
                <a:cs typeface="Times New Roman"/>
              </a:rPr>
              <a:t>Rayleigh</a:t>
            </a:r>
            <a:r>
              <a:rPr sz="2000" spc="-20" dirty="0">
                <a:latin typeface="Times New Roman"/>
                <a:cs typeface="Times New Roman"/>
              </a:rPr>
              <a:t> </a:t>
            </a:r>
            <a:r>
              <a:rPr sz="2000" spc="-5" dirty="0">
                <a:latin typeface="Times New Roman"/>
                <a:cs typeface="Times New Roman"/>
              </a:rPr>
              <a:t>scattering</a:t>
            </a:r>
            <a:r>
              <a:rPr sz="2000" spc="-35" dirty="0">
                <a:latin typeface="Times New Roman"/>
                <a:cs typeface="Times New Roman"/>
              </a:rPr>
              <a:t> </a:t>
            </a:r>
            <a:r>
              <a:rPr sz="2000" spc="-5" dirty="0">
                <a:latin typeface="Times New Roman"/>
                <a:cs typeface="Times New Roman"/>
              </a:rPr>
              <a:t>in</a:t>
            </a:r>
            <a:r>
              <a:rPr sz="2000" dirty="0">
                <a:latin typeface="Times New Roman"/>
                <a:cs typeface="Times New Roman"/>
              </a:rPr>
              <a:t> </a:t>
            </a:r>
            <a:r>
              <a:rPr sz="2000" spc="-5" dirty="0">
                <a:latin typeface="Times New Roman"/>
                <a:cs typeface="Times New Roman"/>
              </a:rPr>
              <a:t>molecules</a:t>
            </a:r>
            <a:r>
              <a:rPr sz="2000" spc="-10" dirty="0">
                <a:latin typeface="Times New Roman"/>
                <a:cs typeface="Times New Roman"/>
              </a:rPr>
              <a:t> </a:t>
            </a:r>
            <a:r>
              <a:rPr sz="2000" dirty="0">
                <a:latin typeface="Times New Roman"/>
                <a:cs typeface="Times New Roman"/>
              </a:rPr>
              <a:t>(φ)</a:t>
            </a:r>
            <a:endParaRPr sz="2000">
              <a:latin typeface="Times New Roman"/>
              <a:cs typeface="Times New Roman"/>
            </a:endParaRPr>
          </a:p>
          <a:p>
            <a:pPr marL="701040" indent="-434975" algn="just">
              <a:lnSpc>
                <a:spcPct val="100000"/>
              </a:lnSpc>
              <a:spcBef>
                <a:spcPts val="1200"/>
              </a:spcBef>
              <a:buAutoNum type="romanLcParenBoth"/>
              <a:tabLst>
                <a:tab pos="701675" algn="l"/>
              </a:tabLst>
            </a:pPr>
            <a:r>
              <a:rPr sz="2000" spc="-5" dirty="0">
                <a:latin typeface="Times New Roman"/>
                <a:cs typeface="Times New Roman"/>
              </a:rPr>
              <a:t>Mie</a:t>
            </a:r>
            <a:r>
              <a:rPr sz="2000" spc="-20" dirty="0">
                <a:latin typeface="Times New Roman"/>
                <a:cs typeface="Times New Roman"/>
              </a:rPr>
              <a:t> </a:t>
            </a:r>
            <a:r>
              <a:rPr sz="2000" spc="-5" dirty="0">
                <a:latin typeface="Times New Roman"/>
                <a:cs typeface="Times New Roman"/>
              </a:rPr>
              <a:t>scattering</a:t>
            </a:r>
            <a:r>
              <a:rPr sz="2000" spc="-25" dirty="0">
                <a:latin typeface="Times New Roman"/>
                <a:cs typeface="Times New Roman"/>
              </a:rPr>
              <a:t> </a:t>
            </a:r>
            <a:r>
              <a:rPr sz="2000" spc="-5" dirty="0">
                <a:latin typeface="Times New Roman"/>
                <a:cs typeface="Times New Roman"/>
              </a:rPr>
              <a:t>in</a:t>
            </a:r>
            <a:r>
              <a:rPr sz="2000" spc="-10" dirty="0">
                <a:latin typeface="Times New Roman"/>
                <a:cs typeface="Times New Roman"/>
              </a:rPr>
              <a:t> </a:t>
            </a:r>
            <a:r>
              <a:rPr sz="2000" dirty="0">
                <a:latin typeface="Times New Roman"/>
                <a:cs typeface="Times New Roman"/>
              </a:rPr>
              <a:t>aerosols.</a:t>
            </a:r>
            <a:endParaRPr sz="2000">
              <a:latin typeface="Times New Roman"/>
              <a:cs typeface="Times New Roman"/>
            </a:endParaRPr>
          </a:p>
          <a:p>
            <a:pPr marL="12700" marR="5080" algn="just">
              <a:lnSpc>
                <a:spcPct val="150000"/>
              </a:lnSpc>
            </a:pPr>
            <a:r>
              <a:rPr sz="2000" dirty="0">
                <a:solidFill>
                  <a:srgbClr val="FF0000"/>
                </a:solidFill>
                <a:latin typeface="Times New Roman"/>
                <a:cs typeface="Times New Roman"/>
              </a:rPr>
              <a:t>The </a:t>
            </a:r>
            <a:r>
              <a:rPr sz="2000" spc="-5" dirty="0">
                <a:solidFill>
                  <a:srgbClr val="FF0000"/>
                </a:solidFill>
                <a:latin typeface="Times New Roman"/>
                <a:cs typeface="Times New Roman"/>
              </a:rPr>
              <a:t>Rayleigh scattering takes </a:t>
            </a:r>
            <a:r>
              <a:rPr sz="2000" dirty="0">
                <a:solidFill>
                  <a:srgbClr val="FF0000"/>
                </a:solidFill>
                <a:latin typeface="Times New Roman"/>
                <a:cs typeface="Times New Roman"/>
              </a:rPr>
              <a:t>place </a:t>
            </a:r>
            <a:r>
              <a:rPr sz="2000" spc="-10" dirty="0">
                <a:solidFill>
                  <a:srgbClr val="FF0000"/>
                </a:solidFill>
                <a:latin typeface="Times New Roman"/>
                <a:cs typeface="Times New Roman"/>
              </a:rPr>
              <a:t>in </a:t>
            </a:r>
            <a:r>
              <a:rPr sz="2000" spc="-5" dirty="0">
                <a:solidFill>
                  <a:srgbClr val="FF0000"/>
                </a:solidFill>
                <a:latin typeface="Times New Roman"/>
                <a:cs typeface="Times New Roman"/>
              </a:rPr>
              <a:t>particles, whose diameter is much smaller than </a:t>
            </a:r>
            <a:r>
              <a:rPr sz="2000" dirty="0">
                <a:solidFill>
                  <a:srgbClr val="FF0000"/>
                </a:solidFill>
                <a:latin typeface="Times New Roman"/>
                <a:cs typeface="Times New Roman"/>
              </a:rPr>
              <a:t> the</a:t>
            </a:r>
            <a:r>
              <a:rPr sz="2000" spc="155" dirty="0">
                <a:solidFill>
                  <a:srgbClr val="FF0000"/>
                </a:solidFill>
                <a:latin typeface="Times New Roman"/>
                <a:cs typeface="Times New Roman"/>
              </a:rPr>
              <a:t> </a:t>
            </a:r>
            <a:r>
              <a:rPr sz="2000" spc="-5" dirty="0">
                <a:solidFill>
                  <a:srgbClr val="FF0000"/>
                </a:solidFill>
                <a:latin typeface="Times New Roman"/>
                <a:cs typeface="Times New Roman"/>
              </a:rPr>
              <a:t>wavelength</a:t>
            </a:r>
            <a:r>
              <a:rPr sz="2000" spc="160" dirty="0">
                <a:solidFill>
                  <a:srgbClr val="FF0000"/>
                </a:solidFill>
                <a:latin typeface="Times New Roman"/>
                <a:cs typeface="Times New Roman"/>
              </a:rPr>
              <a:t> </a:t>
            </a:r>
            <a:r>
              <a:rPr sz="2000" dirty="0">
                <a:solidFill>
                  <a:srgbClr val="FF0000"/>
                </a:solidFill>
                <a:latin typeface="Times New Roman"/>
                <a:cs typeface="Times New Roman"/>
              </a:rPr>
              <a:t>of</a:t>
            </a:r>
            <a:r>
              <a:rPr sz="2000" spc="155" dirty="0">
                <a:solidFill>
                  <a:srgbClr val="FF0000"/>
                </a:solidFill>
                <a:latin typeface="Times New Roman"/>
                <a:cs typeface="Times New Roman"/>
              </a:rPr>
              <a:t> </a:t>
            </a:r>
            <a:r>
              <a:rPr sz="2000" spc="-5" dirty="0">
                <a:solidFill>
                  <a:srgbClr val="FF0000"/>
                </a:solidFill>
                <a:latin typeface="Times New Roman"/>
                <a:cs typeface="Times New Roman"/>
              </a:rPr>
              <a:t>the</a:t>
            </a:r>
            <a:r>
              <a:rPr sz="2000" spc="170" dirty="0">
                <a:solidFill>
                  <a:srgbClr val="FF0000"/>
                </a:solidFill>
                <a:latin typeface="Times New Roman"/>
                <a:cs typeface="Times New Roman"/>
              </a:rPr>
              <a:t> </a:t>
            </a:r>
            <a:r>
              <a:rPr sz="2000" spc="-5" dirty="0">
                <a:solidFill>
                  <a:srgbClr val="FF0000"/>
                </a:solidFill>
                <a:latin typeface="Times New Roman"/>
                <a:cs typeface="Times New Roman"/>
              </a:rPr>
              <a:t>incident</a:t>
            </a:r>
            <a:r>
              <a:rPr sz="2000" spc="155" dirty="0">
                <a:solidFill>
                  <a:srgbClr val="FF0000"/>
                </a:solidFill>
                <a:latin typeface="Times New Roman"/>
                <a:cs typeface="Times New Roman"/>
              </a:rPr>
              <a:t> </a:t>
            </a:r>
            <a:r>
              <a:rPr sz="2000" spc="-5" dirty="0">
                <a:solidFill>
                  <a:srgbClr val="FF0000"/>
                </a:solidFill>
                <a:latin typeface="Times New Roman"/>
                <a:cs typeface="Times New Roman"/>
              </a:rPr>
              <a:t>radiation</a:t>
            </a:r>
            <a:r>
              <a:rPr sz="2000" spc="-5" dirty="0">
                <a:latin typeface="Times New Roman"/>
                <a:cs typeface="Times New Roman"/>
              </a:rPr>
              <a:t>.</a:t>
            </a:r>
            <a:r>
              <a:rPr sz="2000" spc="165" dirty="0">
                <a:latin typeface="Times New Roman"/>
                <a:cs typeface="Times New Roman"/>
              </a:rPr>
              <a:t> </a:t>
            </a:r>
            <a:r>
              <a:rPr sz="2000" spc="-5" dirty="0">
                <a:latin typeface="Times New Roman"/>
                <a:cs typeface="Times New Roman"/>
              </a:rPr>
              <a:t>These</a:t>
            </a:r>
            <a:r>
              <a:rPr sz="2000" spc="155" dirty="0">
                <a:latin typeface="Times New Roman"/>
                <a:cs typeface="Times New Roman"/>
              </a:rPr>
              <a:t> </a:t>
            </a:r>
            <a:r>
              <a:rPr sz="2000" spc="-5" dirty="0">
                <a:latin typeface="Times New Roman"/>
                <a:cs typeface="Times New Roman"/>
              </a:rPr>
              <a:t>particles</a:t>
            </a:r>
            <a:r>
              <a:rPr sz="2000" spc="155" dirty="0">
                <a:latin typeface="Times New Roman"/>
                <a:cs typeface="Times New Roman"/>
              </a:rPr>
              <a:t> </a:t>
            </a:r>
            <a:r>
              <a:rPr sz="2000" spc="-5" dirty="0">
                <a:latin typeface="Times New Roman"/>
                <a:cs typeface="Times New Roman"/>
              </a:rPr>
              <a:t>scatter</a:t>
            </a:r>
            <a:r>
              <a:rPr sz="2000" spc="165" dirty="0">
                <a:latin typeface="Times New Roman"/>
                <a:cs typeface="Times New Roman"/>
              </a:rPr>
              <a:t> </a:t>
            </a:r>
            <a:r>
              <a:rPr sz="2000" spc="-5" dirty="0">
                <a:latin typeface="Times New Roman"/>
                <a:cs typeface="Times New Roman"/>
              </a:rPr>
              <a:t>the</a:t>
            </a:r>
            <a:r>
              <a:rPr sz="2000" spc="170" dirty="0">
                <a:latin typeface="Times New Roman"/>
                <a:cs typeface="Times New Roman"/>
              </a:rPr>
              <a:t> </a:t>
            </a:r>
            <a:r>
              <a:rPr sz="2000" i="1" spc="-5" dirty="0">
                <a:latin typeface="Times New Roman"/>
                <a:cs typeface="Times New Roman"/>
              </a:rPr>
              <a:t>short</a:t>
            </a:r>
            <a:r>
              <a:rPr sz="2000" i="1" spc="160" dirty="0">
                <a:latin typeface="Times New Roman"/>
                <a:cs typeface="Times New Roman"/>
              </a:rPr>
              <a:t> </a:t>
            </a:r>
            <a:r>
              <a:rPr sz="2000" i="1" spc="-5" dirty="0">
                <a:latin typeface="Times New Roman"/>
                <a:cs typeface="Times New Roman"/>
              </a:rPr>
              <a:t>wavelength </a:t>
            </a:r>
            <a:r>
              <a:rPr sz="2000" i="1" spc="-490" dirty="0">
                <a:latin typeface="Times New Roman"/>
                <a:cs typeface="Times New Roman"/>
              </a:rPr>
              <a:t> </a:t>
            </a:r>
            <a:r>
              <a:rPr sz="2000" i="1" dirty="0">
                <a:latin typeface="Times New Roman"/>
                <a:cs typeface="Times New Roman"/>
              </a:rPr>
              <a:t>of</a:t>
            </a:r>
            <a:r>
              <a:rPr sz="2000" i="1" spc="-15" dirty="0">
                <a:latin typeface="Times New Roman"/>
                <a:cs typeface="Times New Roman"/>
              </a:rPr>
              <a:t> </a:t>
            </a:r>
            <a:r>
              <a:rPr sz="2000" i="1" dirty="0">
                <a:latin typeface="Times New Roman"/>
                <a:cs typeface="Times New Roman"/>
              </a:rPr>
              <a:t>radiation</a:t>
            </a:r>
            <a:r>
              <a:rPr sz="2000" i="1" spc="-40" dirty="0">
                <a:latin typeface="Times New Roman"/>
                <a:cs typeface="Times New Roman"/>
              </a:rPr>
              <a:t> </a:t>
            </a:r>
            <a:r>
              <a:rPr sz="2000" spc="-15" dirty="0">
                <a:latin typeface="Times New Roman"/>
                <a:cs typeface="Times New Roman"/>
              </a:rPr>
              <a:t>strongly.</a:t>
            </a:r>
            <a:r>
              <a:rPr sz="2000" spc="-60" dirty="0">
                <a:latin typeface="Times New Roman"/>
                <a:cs typeface="Times New Roman"/>
              </a:rPr>
              <a:t> </a:t>
            </a:r>
            <a:r>
              <a:rPr sz="2000" dirty="0">
                <a:latin typeface="Times New Roman"/>
                <a:cs typeface="Times New Roman"/>
              </a:rPr>
              <a:t>The</a:t>
            </a:r>
            <a:r>
              <a:rPr sz="2000" spc="-5" dirty="0">
                <a:latin typeface="Times New Roman"/>
                <a:cs typeface="Times New Roman"/>
              </a:rPr>
              <a:t> scattered</a:t>
            </a:r>
            <a:r>
              <a:rPr sz="2000" spc="-15" dirty="0">
                <a:latin typeface="Times New Roman"/>
                <a:cs typeface="Times New Roman"/>
              </a:rPr>
              <a:t> </a:t>
            </a:r>
            <a:r>
              <a:rPr sz="2000" spc="-5" dirty="0">
                <a:latin typeface="Times New Roman"/>
                <a:cs typeface="Times New Roman"/>
              </a:rPr>
              <a:t>radiation</a:t>
            </a:r>
            <a:r>
              <a:rPr sz="2000" spc="-30" dirty="0">
                <a:latin typeface="Times New Roman"/>
                <a:cs typeface="Times New Roman"/>
              </a:rPr>
              <a:t> </a:t>
            </a:r>
            <a:r>
              <a:rPr sz="2000" spc="-5" dirty="0">
                <a:latin typeface="Times New Roman"/>
                <a:cs typeface="Times New Roman"/>
              </a:rPr>
              <a:t>is</a:t>
            </a:r>
            <a:r>
              <a:rPr sz="2000" spc="-10" dirty="0">
                <a:latin typeface="Times New Roman"/>
                <a:cs typeface="Times New Roman"/>
              </a:rPr>
              <a:t> </a:t>
            </a:r>
            <a:r>
              <a:rPr sz="2000" dirty="0">
                <a:latin typeface="Times New Roman"/>
                <a:cs typeface="Times New Roman"/>
              </a:rPr>
              <a:t>given</a:t>
            </a:r>
            <a:r>
              <a:rPr sz="2000" spc="-15" dirty="0">
                <a:latin typeface="Times New Roman"/>
                <a:cs typeface="Times New Roman"/>
              </a:rPr>
              <a:t> </a:t>
            </a:r>
            <a:r>
              <a:rPr sz="2000" dirty="0">
                <a:latin typeface="Times New Roman"/>
                <a:cs typeface="Times New Roman"/>
              </a:rPr>
              <a:t>by</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expression:</a:t>
            </a:r>
            <a:endParaRPr sz="2000">
              <a:latin typeface="Times New Roman"/>
              <a:cs typeface="Times New Roman"/>
            </a:endParaRPr>
          </a:p>
        </p:txBody>
      </p:sp>
      <p:sp>
        <p:nvSpPr>
          <p:cNvPr id="4" name="object 4"/>
          <p:cNvSpPr txBox="1"/>
          <p:nvPr/>
        </p:nvSpPr>
        <p:spPr>
          <a:xfrm>
            <a:off x="142239" y="4161510"/>
            <a:ext cx="8595995" cy="2312035"/>
          </a:xfrm>
          <a:prstGeom prst="rect">
            <a:avLst/>
          </a:prstGeom>
        </p:spPr>
        <p:txBody>
          <a:bodyPr vert="horz" wrap="square" lIns="0" tIns="165100" rIns="0" bIns="0" rtlCol="0">
            <a:spAutoFit/>
          </a:bodyPr>
          <a:lstStyle/>
          <a:p>
            <a:pPr marL="25400">
              <a:lnSpc>
                <a:spcPct val="100000"/>
              </a:lnSpc>
              <a:spcBef>
                <a:spcPts val="1300"/>
              </a:spcBef>
            </a:pPr>
            <a:r>
              <a:rPr sz="2000" spc="5" dirty="0">
                <a:latin typeface="Times New Roman"/>
                <a:cs typeface="Times New Roman"/>
              </a:rPr>
              <a:t>Where</a:t>
            </a:r>
            <a:endParaRPr sz="2000">
              <a:latin typeface="Times New Roman"/>
              <a:cs typeface="Times New Roman"/>
            </a:endParaRPr>
          </a:p>
          <a:p>
            <a:pPr marL="977900">
              <a:lnSpc>
                <a:spcPct val="100000"/>
              </a:lnSpc>
              <a:spcBef>
                <a:spcPts val="1200"/>
              </a:spcBef>
            </a:pPr>
            <a:r>
              <a:rPr sz="2000" spc="10" dirty="0">
                <a:latin typeface="Times New Roman"/>
                <a:cs typeface="Times New Roman"/>
              </a:rPr>
              <a:t>I</a:t>
            </a:r>
            <a:r>
              <a:rPr sz="1950" spc="15" baseline="-21367" dirty="0">
                <a:latin typeface="Times New Roman"/>
                <a:cs typeface="Times New Roman"/>
              </a:rPr>
              <a:t>RS</a:t>
            </a:r>
            <a:r>
              <a:rPr sz="1950" spc="247" baseline="-21367"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spc="-5" dirty="0">
                <a:latin typeface="Times New Roman"/>
                <a:cs typeface="Times New Roman"/>
              </a:rPr>
              <a:t>scattered</a:t>
            </a:r>
            <a:r>
              <a:rPr sz="2000" spc="-15" dirty="0">
                <a:latin typeface="Times New Roman"/>
                <a:cs typeface="Times New Roman"/>
              </a:rPr>
              <a:t> </a:t>
            </a:r>
            <a:r>
              <a:rPr sz="2000" spc="-5" dirty="0">
                <a:latin typeface="Times New Roman"/>
                <a:cs typeface="Times New Roman"/>
              </a:rPr>
              <a:t>radiation</a:t>
            </a:r>
            <a:r>
              <a:rPr sz="2000" spc="-20" dirty="0">
                <a:latin typeface="Times New Roman"/>
                <a:cs typeface="Times New Roman"/>
              </a:rPr>
              <a:t> </a:t>
            </a:r>
            <a:r>
              <a:rPr sz="2000" dirty="0">
                <a:latin typeface="Times New Roman"/>
                <a:cs typeface="Times New Roman"/>
              </a:rPr>
              <a:t>from</a:t>
            </a:r>
            <a:r>
              <a:rPr sz="2000" spc="-15"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spc="-5" dirty="0">
                <a:latin typeface="Times New Roman"/>
                <a:cs typeface="Times New Roman"/>
              </a:rPr>
              <a:t>scattering</a:t>
            </a:r>
            <a:r>
              <a:rPr sz="2000" spc="-20" dirty="0">
                <a:latin typeface="Times New Roman"/>
                <a:cs typeface="Times New Roman"/>
              </a:rPr>
              <a:t> </a:t>
            </a:r>
            <a:r>
              <a:rPr sz="2000" spc="-5" dirty="0">
                <a:latin typeface="Times New Roman"/>
                <a:cs typeface="Times New Roman"/>
              </a:rPr>
              <a:t>volume</a:t>
            </a:r>
            <a:r>
              <a:rPr sz="2000" spc="5" dirty="0">
                <a:latin typeface="Times New Roman"/>
                <a:cs typeface="Times New Roman"/>
              </a:rPr>
              <a:t> </a:t>
            </a:r>
            <a:r>
              <a:rPr sz="2000" dirty="0">
                <a:latin typeface="Times New Roman"/>
                <a:cs typeface="Times New Roman"/>
              </a:rPr>
              <a:t>(W/m</a:t>
            </a:r>
            <a:r>
              <a:rPr sz="1950" baseline="25641" dirty="0">
                <a:latin typeface="Times New Roman"/>
                <a:cs typeface="Times New Roman"/>
              </a:rPr>
              <a:t>3</a:t>
            </a:r>
            <a:r>
              <a:rPr sz="2000" dirty="0">
                <a:latin typeface="Times New Roman"/>
                <a:cs typeface="Times New Roman"/>
              </a:rPr>
              <a:t>).</a:t>
            </a:r>
            <a:endParaRPr sz="2000">
              <a:latin typeface="Times New Roman"/>
              <a:cs typeface="Times New Roman"/>
            </a:endParaRPr>
          </a:p>
          <a:p>
            <a:pPr marL="977900">
              <a:lnSpc>
                <a:spcPct val="100000"/>
              </a:lnSpc>
              <a:spcBef>
                <a:spcPts val="1200"/>
              </a:spcBef>
            </a:pPr>
            <a:r>
              <a:rPr sz="2000" dirty="0">
                <a:latin typeface="Times New Roman"/>
                <a:cs typeface="Times New Roman"/>
              </a:rPr>
              <a:t>N</a:t>
            </a:r>
            <a:r>
              <a:rPr sz="2000" spc="-5"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spc="-5" dirty="0">
                <a:latin typeface="Times New Roman"/>
                <a:cs typeface="Times New Roman"/>
              </a:rPr>
              <a:t>number</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molecules in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irradiated</a:t>
            </a:r>
            <a:r>
              <a:rPr sz="2000" spc="-20" dirty="0">
                <a:latin typeface="Times New Roman"/>
                <a:cs typeface="Times New Roman"/>
              </a:rPr>
              <a:t> </a:t>
            </a:r>
            <a:r>
              <a:rPr sz="2000" spc="-5" dirty="0">
                <a:latin typeface="Times New Roman"/>
                <a:cs typeface="Times New Roman"/>
              </a:rPr>
              <a:t>volume</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air</a:t>
            </a:r>
            <a:r>
              <a:rPr sz="2000" dirty="0">
                <a:latin typeface="Times New Roman"/>
                <a:cs typeface="Times New Roman"/>
              </a:rPr>
              <a:t> (1/m</a:t>
            </a:r>
            <a:r>
              <a:rPr sz="1950" baseline="25641" dirty="0">
                <a:latin typeface="Times New Roman"/>
                <a:cs typeface="Times New Roman"/>
              </a:rPr>
              <a:t>3</a:t>
            </a:r>
            <a:r>
              <a:rPr sz="2000" dirty="0">
                <a:latin typeface="Times New Roman"/>
                <a:cs typeface="Times New Roman"/>
              </a:rPr>
              <a:t>).</a:t>
            </a:r>
            <a:endParaRPr sz="2000">
              <a:latin typeface="Times New Roman"/>
              <a:cs typeface="Times New Roman"/>
            </a:endParaRPr>
          </a:p>
          <a:p>
            <a:pPr marL="977900" marR="43180">
              <a:lnSpc>
                <a:spcPct val="150000"/>
              </a:lnSpc>
              <a:tabLst>
                <a:tab pos="3162300" algn="l"/>
              </a:tabLst>
            </a:pPr>
            <a:r>
              <a:rPr sz="2000" dirty="0">
                <a:latin typeface="Times New Roman"/>
                <a:cs typeface="Times New Roman"/>
              </a:rPr>
              <a:t>λ</a:t>
            </a:r>
            <a:r>
              <a:rPr sz="2000" spc="5"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wavelength</a:t>
            </a:r>
            <a:r>
              <a:rPr sz="2000" spc="-25" dirty="0">
                <a:latin typeface="Times New Roman"/>
                <a:cs typeface="Times New Roman"/>
              </a:rPr>
              <a:t> </a:t>
            </a:r>
            <a:r>
              <a:rPr sz="2000" spc="-5" dirty="0">
                <a:latin typeface="Times New Roman"/>
                <a:cs typeface="Times New Roman"/>
              </a:rPr>
              <a:t>(m),	</a:t>
            </a:r>
            <a:r>
              <a:rPr sz="2000" dirty="0">
                <a:latin typeface="Times New Roman"/>
                <a:cs typeface="Times New Roman"/>
              </a:rPr>
              <a:t>φ</a:t>
            </a:r>
            <a:r>
              <a:rPr sz="2000" spc="-15"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angle</a:t>
            </a:r>
            <a:r>
              <a:rPr sz="2000" spc="-25" dirty="0">
                <a:latin typeface="Times New Roman"/>
                <a:cs typeface="Times New Roman"/>
              </a:rPr>
              <a:t> </a:t>
            </a:r>
            <a:r>
              <a:rPr sz="2000" dirty="0">
                <a:latin typeface="Times New Roman"/>
                <a:cs typeface="Times New Roman"/>
              </a:rPr>
              <a:t>of </a:t>
            </a:r>
            <a:r>
              <a:rPr sz="2000" spc="-5" dirty="0">
                <a:latin typeface="Times New Roman"/>
                <a:cs typeface="Times New Roman"/>
              </a:rPr>
              <a:t>scattering</a:t>
            </a:r>
            <a:r>
              <a:rPr sz="2000" spc="-30" dirty="0">
                <a:latin typeface="Times New Roman"/>
                <a:cs typeface="Times New Roman"/>
              </a:rPr>
              <a:t> </a:t>
            </a:r>
            <a:r>
              <a:rPr sz="2000" dirty="0">
                <a:latin typeface="Times New Roman"/>
                <a:cs typeface="Times New Roman"/>
              </a:rPr>
              <a:t>(degree),</a:t>
            </a:r>
            <a:r>
              <a:rPr sz="2000" spc="-20" dirty="0">
                <a:latin typeface="Times New Roman"/>
                <a:cs typeface="Times New Roman"/>
              </a:rPr>
              <a:t> </a:t>
            </a:r>
            <a:r>
              <a:rPr sz="2000" dirty="0">
                <a:latin typeface="Times New Roman"/>
                <a:cs typeface="Times New Roman"/>
              </a:rPr>
              <a:t>n</a:t>
            </a:r>
            <a:r>
              <a:rPr sz="2000" spc="-5"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refractive</a:t>
            </a:r>
            <a:r>
              <a:rPr sz="2000" spc="-50" dirty="0">
                <a:latin typeface="Times New Roman"/>
                <a:cs typeface="Times New Roman"/>
              </a:rPr>
              <a:t> </a:t>
            </a:r>
            <a:r>
              <a:rPr sz="2000" dirty="0">
                <a:latin typeface="Times New Roman"/>
                <a:cs typeface="Times New Roman"/>
              </a:rPr>
              <a:t>index, </a:t>
            </a:r>
            <a:r>
              <a:rPr sz="2000" spc="-484" dirty="0">
                <a:latin typeface="Times New Roman"/>
                <a:cs typeface="Times New Roman"/>
              </a:rPr>
              <a:t> </a:t>
            </a:r>
            <a:r>
              <a:rPr sz="2000" spc="5" dirty="0">
                <a:latin typeface="Times New Roman"/>
                <a:cs typeface="Times New Roman"/>
              </a:rPr>
              <a:t>I</a:t>
            </a:r>
            <a:r>
              <a:rPr sz="1950" spc="7" baseline="-21367" dirty="0">
                <a:latin typeface="Times New Roman"/>
                <a:cs typeface="Times New Roman"/>
              </a:rPr>
              <a:t>0</a:t>
            </a:r>
            <a:r>
              <a:rPr sz="1950" spc="240" baseline="-21367"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spc="-5" dirty="0">
                <a:latin typeface="Times New Roman"/>
                <a:cs typeface="Times New Roman"/>
              </a:rPr>
              <a:t>extra-terrestrial</a:t>
            </a:r>
            <a:r>
              <a:rPr sz="2000" spc="-45" dirty="0">
                <a:latin typeface="Times New Roman"/>
                <a:cs typeface="Times New Roman"/>
              </a:rPr>
              <a:t> </a:t>
            </a:r>
            <a:r>
              <a:rPr sz="2000" spc="-5" dirty="0">
                <a:latin typeface="Times New Roman"/>
                <a:cs typeface="Times New Roman"/>
              </a:rPr>
              <a:t>radiation</a:t>
            </a:r>
            <a:r>
              <a:rPr sz="2000" spc="-30" dirty="0">
                <a:latin typeface="Times New Roman"/>
                <a:cs typeface="Times New Roman"/>
              </a:rPr>
              <a:t> </a:t>
            </a:r>
            <a:r>
              <a:rPr sz="2000" dirty="0">
                <a:latin typeface="Times New Roman"/>
                <a:cs typeface="Times New Roman"/>
              </a:rPr>
              <a:t>(solar</a:t>
            </a:r>
            <a:r>
              <a:rPr sz="2000" spc="-30" dirty="0">
                <a:latin typeface="Times New Roman"/>
                <a:cs typeface="Times New Roman"/>
              </a:rPr>
              <a:t> </a:t>
            </a:r>
            <a:r>
              <a:rPr sz="2000" dirty="0">
                <a:latin typeface="Times New Roman"/>
                <a:cs typeface="Times New Roman"/>
              </a:rPr>
              <a:t>constant).</a:t>
            </a:r>
            <a:endParaRPr sz="2000">
              <a:latin typeface="Times New Roman"/>
              <a:cs typeface="Times New Roman"/>
            </a:endParaRPr>
          </a:p>
        </p:txBody>
      </p:sp>
      <p:sp>
        <p:nvSpPr>
          <p:cNvPr id="5" name="object 5"/>
          <p:cNvSpPr/>
          <p:nvPr/>
        </p:nvSpPr>
        <p:spPr>
          <a:xfrm>
            <a:off x="1503173" y="3860075"/>
            <a:ext cx="427355" cy="0"/>
          </a:xfrm>
          <a:custGeom>
            <a:avLst/>
            <a:gdLst/>
            <a:ahLst/>
            <a:cxnLst/>
            <a:rect l="l" t="t" r="r" b="b"/>
            <a:pathLst>
              <a:path w="427355">
                <a:moveTo>
                  <a:pt x="0" y="0"/>
                </a:moveTo>
                <a:lnTo>
                  <a:pt x="426996" y="0"/>
                </a:lnTo>
              </a:path>
            </a:pathLst>
          </a:custGeom>
          <a:ln w="9690">
            <a:solidFill>
              <a:srgbClr val="000000"/>
            </a:solidFill>
          </a:ln>
        </p:spPr>
        <p:txBody>
          <a:bodyPr wrap="square" lIns="0" tIns="0" rIns="0" bIns="0" rtlCol="0"/>
          <a:lstStyle/>
          <a:p>
            <a:endParaRPr/>
          </a:p>
        </p:txBody>
      </p:sp>
      <p:sp>
        <p:nvSpPr>
          <p:cNvPr id="6" name="object 6"/>
          <p:cNvSpPr/>
          <p:nvPr/>
        </p:nvSpPr>
        <p:spPr>
          <a:xfrm>
            <a:off x="2888627" y="3678939"/>
            <a:ext cx="321945" cy="441325"/>
          </a:xfrm>
          <a:custGeom>
            <a:avLst/>
            <a:gdLst/>
            <a:ahLst/>
            <a:cxnLst/>
            <a:rect l="l" t="t" r="r" b="b"/>
            <a:pathLst>
              <a:path w="321944" h="441325">
                <a:moveTo>
                  <a:pt x="321647" y="0"/>
                </a:moveTo>
                <a:lnTo>
                  <a:pt x="0" y="441084"/>
                </a:lnTo>
              </a:path>
            </a:pathLst>
          </a:custGeom>
          <a:ln w="10024">
            <a:solidFill>
              <a:srgbClr val="000000"/>
            </a:solidFill>
          </a:ln>
        </p:spPr>
        <p:txBody>
          <a:bodyPr wrap="square" lIns="0" tIns="0" rIns="0" bIns="0" rtlCol="0"/>
          <a:lstStyle/>
          <a:p>
            <a:endParaRPr/>
          </a:p>
        </p:txBody>
      </p:sp>
      <p:sp>
        <p:nvSpPr>
          <p:cNvPr id="7" name="object 7"/>
          <p:cNvSpPr txBox="1"/>
          <p:nvPr/>
        </p:nvSpPr>
        <p:spPr>
          <a:xfrm>
            <a:off x="4612196" y="3662388"/>
            <a:ext cx="98425" cy="191770"/>
          </a:xfrm>
          <a:prstGeom prst="rect">
            <a:avLst/>
          </a:prstGeom>
        </p:spPr>
        <p:txBody>
          <a:bodyPr vert="horz" wrap="square" lIns="0" tIns="11430" rIns="0" bIns="0" rtlCol="0">
            <a:spAutoFit/>
          </a:bodyPr>
          <a:lstStyle/>
          <a:p>
            <a:pPr marL="12700">
              <a:lnSpc>
                <a:spcPct val="100000"/>
              </a:lnSpc>
              <a:spcBef>
                <a:spcPts val="90"/>
              </a:spcBef>
            </a:pPr>
            <a:r>
              <a:rPr sz="1100" spc="20" dirty="0">
                <a:latin typeface="Times New Roman"/>
                <a:cs typeface="Times New Roman"/>
              </a:rPr>
              <a:t>3</a:t>
            </a:r>
            <a:endParaRPr sz="1100">
              <a:latin typeface="Times New Roman"/>
              <a:cs typeface="Times New Roman"/>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173</a:t>
            </a:fld>
            <a:endParaRPr dirty="0"/>
          </a:p>
        </p:txBody>
      </p:sp>
      <p:sp>
        <p:nvSpPr>
          <p:cNvPr id="8" name="object 8"/>
          <p:cNvSpPr txBox="1"/>
          <p:nvPr/>
        </p:nvSpPr>
        <p:spPr>
          <a:xfrm>
            <a:off x="3912011" y="3827393"/>
            <a:ext cx="98425" cy="191770"/>
          </a:xfrm>
          <a:prstGeom prst="rect">
            <a:avLst/>
          </a:prstGeom>
        </p:spPr>
        <p:txBody>
          <a:bodyPr vert="horz" wrap="square" lIns="0" tIns="11430" rIns="0" bIns="0" rtlCol="0">
            <a:spAutoFit/>
          </a:bodyPr>
          <a:lstStyle/>
          <a:p>
            <a:pPr marL="12700">
              <a:lnSpc>
                <a:spcPct val="100000"/>
              </a:lnSpc>
              <a:spcBef>
                <a:spcPts val="90"/>
              </a:spcBef>
            </a:pPr>
            <a:r>
              <a:rPr sz="1100" spc="20" dirty="0">
                <a:latin typeface="Times New Roman"/>
                <a:cs typeface="Times New Roman"/>
              </a:rPr>
              <a:t>0</a:t>
            </a:r>
            <a:endParaRPr sz="1100">
              <a:latin typeface="Times New Roman"/>
              <a:cs typeface="Times New Roman"/>
            </a:endParaRPr>
          </a:p>
        </p:txBody>
      </p:sp>
      <p:sp>
        <p:nvSpPr>
          <p:cNvPr id="9" name="object 9"/>
          <p:cNvSpPr txBox="1"/>
          <p:nvPr/>
        </p:nvSpPr>
        <p:spPr>
          <a:xfrm>
            <a:off x="3416181" y="3814483"/>
            <a:ext cx="98425" cy="191770"/>
          </a:xfrm>
          <a:prstGeom prst="rect">
            <a:avLst/>
          </a:prstGeom>
        </p:spPr>
        <p:txBody>
          <a:bodyPr vert="horz" wrap="square" lIns="0" tIns="11430" rIns="0" bIns="0" rtlCol="0">
            <a:spAutoFit/>
          </a:bodyPr>
          <a:lstStyle/>
          <a:p>
            <a:pPr marL="12700">
              <a:lnSpc>
                <a:spcPct val="100000"/>
              </a:lnSpc>
              <a:spcBef>
                <a:spcPts val="90"/>
              </a:spcBef>
            </a:pPr>
            <a:r>
              <a:rPr sz="1100" spc="20" dirty="0">
                <a:latin typeface="Times New Roman"/>
                <a:cs typeface="Times New Roman"/>
              </a:rPr>
              <a:t>2</a:t>
            </a:r>
            <a:endParaRPr sz="1100">
              <a:latin typeface="Times New Roman"/>
              <a:cs typeface="Times New Roman"/>
            </a:endParaRPr>
          </a:p>
        </p:txBody>
      </p:sp>
      <p:sp>
        <p:nvSpPr>
          <p:cNvPr id="10" name="object 10"/>
          <p:cNvSpPr txBox="1"/>
          <p:nvPr/>
        </p:nvSpPr>
        <p:spPr>
          <a:xfrm>
            <a:off x="2652462" y="3614925"/>
            <a:ext cx="98425" cy="191770"/>
          </a:xfrm>
          <a:prstGeom prst="rect">
            <a:avLst/>
          </a:prstGeom>
        </p:spPr>
        <p:txBody>
          <a:bodyPr vert="horz" wrap="square" lIns="0" tIns="11430" rIns="0" bIns="0" rtlCol="0">
            <a:spAutoFit/>
          </a:bodyPr>
          <a:lstStyle/>
          <a:p>
            <a:pPr marL="12700">
              <a:lnSpc>
                <a:spcPct val="100000"/>
              </a:lnSpc>
              <a:spcBef>
                <a:spcPts val="90"/>
              </a:spcBef>
            </a:pPr>
            <a:r>
              <a:rPr sz="1100" spc="20" dirty="0">
                <a:latin typeface="Times New Roman"/>
                <a:cs typeface="Times New Roman"/>
              </a:rPr>
              <a:t>2</a:t>
            </a:r>
            <a:endParaRPr sz="1100">
              <a:latin typeface="Times New Roman"/>
              <a:cs typeface="Times New Roman"/>
            </a:endParaRPr>
          </a:p>
        </p:txBody>
      </p:sp>
      <p:sp>
        <p:nvSpPr>
          <p:cNvPr id="11" name="object 11"/>
          <p:cNvSpPr txBox="1"/>
          <p:nvPr/>
        </p:nvSpPr>
        <p:spPr>
          <a:xfrm>
            <a:off x="2155026" y="3662388"/>
            <a:ext cx="98425" cy="191770"/>
          </a:xfrm>
          <a:prstGeom prst="rect">
            <a:avLst/>
          </a:prstGeom>
        </p:spPr>
        <p:txBody>
          <a:bodyPr vert="horz" wrap="square" lIns="0" tIns="11430" rIns="0" bIns="0" rtlCol="0">
            <a:spAutoFit/>
          </a:bodyPr>
          <a:lstStyle/>
          <a:p>
            <a:pPr marL="12700">
              <a:lnSpc>
                <a:spcPct val="100000"/>
              </a:lnSpc>
              <a:spcBef>
                <a:spcPts val="90"/>
              </a:spcBef>
            </a:pPr>
            <a:r>
              <a:rPr sz="1100" spc="20" dirty="0">
                <a:latin typeface="Times New Roman"/>
                <a:cs typeface="Times New Roman"/>
              </a:rPr>
              <a:t>2</a:t>
            </a:r>
            <a:endParaRPr sz="1100">
              <a:latin typeface="Times New Roman"/>
              <a:cs typeface="Times New Roman"/>
            </a:endParaRPr>
          </a:p>
        </p:txBody>
      </p:sp>
      <p:sp>
        <p:nvSpPr>
          <p:cNvPr id="12" name="object 12"/>
          <p:cNvSpPr txBox="1"/>
          <p:nvPr/>
        </p:nvSpPr>
        <p:spPr>
          <a:xfrm>
            <a:off x="1803307" y="3513059"/>
            <a:ext cx="98425" cy="191770"/>
          </a:xfrm>
          <a:prstGeom prst="rect">
            <a:avLst/>
          </a:prstGeom>
        </p:spPr>
        <p:txBody>
          <a:bodyPr vert="horz" wrap="square" lIns="0" tIns="11430" rIns="0" bIns="0" rtlCol="0">
            <a:spAutoFit/>
          </a:bodyPr>
          <a:lstStyle/>
          <a:p>
            <a:pPr marL="12700">
              <a:lnSpc>
                <a:spcPct val="100000"/>
              </a:lnSpc>
              <a:spcBef>
                <a:spcPts val="90"/>
              </a:spcBef>
            </a:pPr>
            <a:r>
              <a:rPr sz="1100" spc="20" dirty="0">
                <a:latin typeface="Times New Roman"/>
                <a:cs typeface="Times New Roman"/>
              </a:rPr>
              <a:t>2</a:t>
            </a:r>
            <a:endParaRPr sz="1100">
              <a:latin typeface="Times New Roman"/>
              <a:cs typeface="Times New Roman"/>
            </a:endParaRPr>
          </a:p>
        </p:txBody>
      </p:sp>
      <p:sp>
        <p:nvSpPr>
          <p:cNvPr id="13" name="object 13"/>
          <p:cNvSpPr txBox="1"/>
          <p:nvPr/>
        </p:nvSpPr>
        <p:spPr>
          <a:xfrm>
            <a:off x="2950261" y="3610175"/>
            <a:ext cx="150495" cy="310515"/>
          </a:xfrm>
          <a:prstGeom prst="rect">
            <a:avLst/>
          </a:prstGeom>
        </p:spPr>
        <p:txBody>
          <a:bodyPr vert="horz" wrap="square" lIns="0" tIns="14604" rIns="0" bIns="0" rtlCol="0">
            <a:spAutoFit/>
          </a:bodyPr>
          <a:lstStyle/>
          <a:p>
            <a:pPr marL="12700">
              <a:lnSpc>
                <a:spcPct val="100000"/>
              </a:lnSpc>
              <a:spcBef>
                <a:spcPts val="114"/>
              </a:spcBef>
            </a:pPr>
            <a:r>
              <a:rPr sz="1850" spc="55" dirty="0">
                <a:latin typeface="Times New Roman"/>
                <a:cs typeface="Times New Roman"/>
              </a:rPr>
              <a:t>1</a:t>
            </a:r>
            <a:endParaRPr sz="1850">
              <a:latin typeface="Times New Roman"/>
              <a:cs typeface="Times New Roman"/>
            </a:endParaRPr>
          </a:p>
        </p:txBody>
      </p:sp>
      <p:sp>
        <p:nvSpPr>
          <p:cNvPr id="14" name="object 14"/>
          <p:cNvSpPr txBox="1"/>
          <p:nvPr/>
        </p:nvSpPr>
        <p:spPr>
          <a:xfrm>
            <a:off x="3816458" y="3669632"/>
            <a:ext cx="810895" cy="310515"/>
          </a:xfrm>
          <a:prstGeom prst="rect">
            <a:avLst/>
          </a:prstGeom>
        </p:spPr>
        <p:txBody>
          <a:bodyPr vert="horz" wrap="square" lIns="0" tIns="14604" rIns="0" bIns="0" rtlCol="0">
            <a:spAutoFit/>
          </a:bodyPr>
          <a:lstStyle/>
          <a:p>
            <a:pPr marL="12700">
              <a:lnSpc>
                <a:spcPct val="100000"/>
              </a:lnSpc>
              <a:spcBef>
                <a:spcPts val="114"/>
              </a:spcBef>
              <a:tabLst>
                <a:tab pos="315595" algn="l"/>
              </a:tabLst>
            </a:pPr>
            <a:r>
              <a:rPr sz="1850" i="1" spc="35" dirty="0">
                <a:latin typeface="Times New Roman"/>
                <a:cs typeface="Times New Roman"/>
              </a:rPr>
              <a:t>I	</a:t>
            </a:r>
            <a:r>
              <a:rPr sz="1850" dirty="0">
                <a:latin typeface="Times New Roman"/>
                <a:cs typeface="Times New Roman"/>
              </a:rPr>
              <a:t>W/</a:t>
            </a:r>
            <a:r>
              <a:rPr sz="1850" spc="90" dirty="0">
                <a:latin typeface="Times New Roman"/>
                <a:cs typeface="Times New Roman"/>
              </a:rPr>
              <a:t>m</a:t>
            </a:r>
            <a:endParaRPr sz="1850">
              <a:latin typeface="Times New Roman"/>
              <a:cs typeface="Times New Roman"/>
            </a:endParaRPr>
          </a:p>
        </p:txBody>
      </p:sp>
      <p:sp>
        <p:nvSpPr>
          <p:cNvPr id="15" name="object 15"/>
          <p:cNvSpPr txBox="1"/>
          <p:nvPr/>
        </p:nvSpPr>
        <p:spPr>
          <a:xfrm>
            <a:off x="3710467" y="3700982"/>
            <a:ext cx="121285" cy="310515"/>
          </a:xfrm>
          <a:prstGeom prst="rect">
            <a:avLst/>
          </a:prstGeom>
        </p:spPr>
        <p:txBody>
          <a:bodyPr vert="horz" wrap="square" lIns="0" tIns="14604" rIns="0" bIns="0" rtlCol="0">
            <a:spAutoFit/>
          </a:bodyPr>
          <a:lstStyle/>
          <a:p>
            <a:pPr marL="12700">
              <a:lnSpc>
                <a:spcPct val="100000"/>
              </a:lnSpc>
              <a:spcBef>
                <a:spcPts val="114"/>
              </a:spcBef>
            </a:pPr>
            <a:r>
              <a:rPr sz="1850" spc="40" dirty="0">
                <a:latin typeface="Symbol"/>
                <a:cs typeface="Symbol"/>
              </a:rPr>
              <a:t></a:t>
            </a:r>
            <a:endParaRPr sz="1850">
              <a:latin typeface="Symbol"/>
              <a:cs typeface="Symbol"/>
            </a:endParaRPr>
          </a:p>
        </p:txBody>
      </p:sp>
      <p:sp>
        <p:nvSpPr>
          <p:cNvPr id="16" name="object 16"/>
          <p:cNvSpPr txBox="1"/>
          <p:nvPr/>
        </p:nvSpPr>
        <p:spPr>
          <a:xfrm>
            <a:off x="3710467" y="3871044"/>
            <a:ext cx="121285" cy="310515"/>
          </a:xfrm>
          <a:prstGeom prst="rect">
            <a:avLst/>
          </a:prstGeom>
        </p:spPr>
        <p:txBody>
          <a:bodyPr vert="horz" wrap="square" lIns="0" tIns="14604" rIns="0" bIns="0" rtlCol="0">
            <a:spAutoFit/>
          </a:bodyPr>
          <a:lstStyle/>
          <a:p>
            <a:pPr marL="12700">
              <a:lnSpc>
                <a:spcPct val="100000"/>
              </a:lnSpc>
              <a:spcBef>
                <a:spcPts val="114"/>
              </a:spcBef>
            </a:pPr>
            <a:r>
              <a:rPr sz="1850" spc="40" dirty="0">
                <a:latin typeface="Symbol"/>
                <a:cs typeface="Symbol"/>
              </a:rPr>
              <a:t></a:t>
            </a:r>
            <a:endParaRPr sz="1850">
              <a:latin typeface="Symbol"/>
              <a:cs typeface="Symbol"/>
            </a:endParaRPr>
          </a:p>
        </p:txBody>
      </p:sp>
      <p:sp>
        <p:nvSpPr>
          <p:cNvPr id="17" name="object 17"/>
          <p:cNvSpPr txBox="1"/>
          <p:nvPr/>
        </p:nvSpPr>
        <p:spPr>
          <a:xfrm>
            <a:off x="2746228" y="3700982"/>
            <a:ext cx="121285" cy="310515"/>
          </a:xfrm>
          <a:prstGeom prst="rect">
            <a:avLst/>
          </a:prstGeom>
        </p:spPr>
        <p:txBody>
          <a:bodyPr vert="horz" wrap="square" lIns="0" tIns="14604" rIns="0" bIns="0" rtlCol="0">
            <a:spAutoFit/>
          </a:bodyPr>
          <a:lstStyle/>
          <a:p>
            <a:pPr marL="12700">
              <a:lnSpc>
                <a:spcPct val="100000"/>
              </a:lnSpc>
              <a:spcBef>
                <a:spcPts val="114"/>
              </a:spcBef>
            </a:pPr>
            <a:r>
              <a:rPr sz="1850" spc="40" dirty="0">
                <a:latin typeface="Symbol"/>
                <a:cs typeface="Symbol"/>
              </a:rPr>
              <a:t></a:t>
            </a:r>
            <a:endParaRPr sz="1850">
              <a:latin typeface="Symbol"/>
              <a:cs typeface="Symbol"/>
            </a:endParaRPr>
          </a:p>
        </p:txBody>
      </p:sp>
      <p:sp>
        <p:nvSpPr>
          <p:cNvPr id="18" name="object 18"/>
          <p:cNvSpPr txBox="1"/>
          <p:nvPr/>
        </p:nvSpPr>
        <p:spPr>
          <a:xfrm>
            <a:off x="2746228" y="3871044"/>
            <a:ext cx="121285" cy="310515"/>
          </a:xfrm>
          <a:prstGeom prst="rect">
            <a:avLst/>
          </a:prstGeom>
        </p:spPr>
        <p:txBody>
          <a:bodyPr vert="horz" wrap="square" lIns="0" tIns="14604" rIns="0" bIns="0" rtlCol="0">
            <a:spAutoFit/>
          </a:bodyPr>
          <a:lstStyle/>
          <a:p>
            <a:pPr marL="12700">
              <a:lnSpc>
                <a:spcPct val="100000"/>
              </a:lnSpc>
              <a:spcBef>
                <a:spcPts val="114"/>
              </a:spcBef>
            </a:pPr>
            <a:r>
              <a:rPr sz="1850" spc="40" dirty="0">
                <a:latin typeface="Symbol"/>
                <a:cs typeface="Symbol"/>
              </a:rPr>
              <a:t></a:t>
            </a:r>
            <a:endParaRPr sz="1850">
              <a:latin typeface="Symbol"/>
              <a:cs typeface="Symbol"/>
            </a:endParaRPr>
          </a:p>
        </p:txBody>
      </p:sp>
      <p:sp>
        <p:nvSpPr>
          <p:cNvPr id="19" name="object 19"/>
          <p:cNvSpPr txBox="1"/>
          <p:nvPr/>
        </p:nvSpPr>
        <p:spPr>
          <a:xfrm>
            <a:off x="2746228" y="3549345"/>
            <a:ext cx="1085850" cy="310515"/>
          </a:xfrm>
          <a:prstGeom prst="rect">
            <a:avLst/>
          </a:prstGeom>
        </p:spPr>
        <p:txBody>
          <a:bodyPr vert="horz" wrap="square" lIns="0" tIns="14604" rIns="0" bIns="0" rtlCol="0">
            <a:spAutoFit/>
          </a:bodyPr>
          <a:lstStyle/>
          <a:p>
            <a:pPr marL="12700">
              <a:lnSpc>
                <a:spcPct val="100000"/>
              </a:lnSpc>
              <a:spcBef>
                <a:spcPts val="114"/>
              </a:spcBef>
              <a:tabLst>
                <a:tab pos="976630" algn="l"/>
              </a:tabLst>
            </a:pPr>
            <a:r>
              <a:rPr sz="1850" spc="40" dirty="0">
                <a:latin typeface="Symbol"/>
                <a:cs typeface="Symbol"/>
              </a:rPr>
              <a:t></a:t>
            </a:r>
            <a:r>
              <a:rPr sz="1850" spc="40" dirty="0">
                <a:latin typeface="Times New Roman"/>
                <a:cs typeface="Times New Roman"/>
              </a:rPr>
              <a:t>	</a:t>
            </a:r>
            <a:r>
              <a:rPr sz="1850" spc="40" dirty="0">
                <a:latin typeface="Symbol"/>
                <a:cs typeface="Symbol"/>
              </a:rPr>
              <a:t></a:t>
            </a:r>
            <a:endParaRPr sz="1850">
              <a:latin typeface="Symbol"/>
              <a:cs typeface="Symbol"/>
            </a:endParaRPr>
          </a:p>
        </p:txBody>
      </p:sp>
      <p:sp>
        <p:nvSpPr>
          <p:cNvPr id="20" name="object 20"/>
          <p:cNvSpPr txBox="1"/>
          <p:nvPr/>
        </p:nvSpPr>
        <p:spPr>
          <a:xfrm>
            <a:off x="3081345" y="3807550"/>
            <a:ext cx="619760" cy="327660"/>
          </a:xfrm>
          <a:prstGeom prst="rect">
            <a:avLst/>
          </a:prstGeom>
        </p:spPr>
        <p:txBody>
          <a:bodyPr vert="horz" wrap="square" lIns="0" tIns="16510" rIns="0" bIns="0" rtlCol="0">
            <a:spAutoFit/>
          </a:bodyPr>
          <a:lstStyle/>
          <a:p>
            <a:pPr marL="12700">
              <a:lnSpc>
                <a:spcPct val="100000"/>
              </a:lnSpc>
              <a:spcBef>
                <a:spcPts val="130"/>
              </a:spcBef>
            </a:pPr>
            <a:r>
              <a:rPr sz="1850" spc="25" dirty="0">
                <a:latin typeface="Times New Roman"/>
                <a:cs typeface="Times New Roman"/>
              </a:rPr>
              <a:t>cos</a:t>
            </a:r>
            <a:r>
              <a:rPr sz="1850" spc="395" dirty="0">
                <a:latin typeface="Times New Roman"/>
                <a:cs typeface="Times New Roman"/>
              </a:rPr>
              <a:t> </a:t>
            </a:r>
            <a:r>
              <a:rPr sz="1950" spc="5" dirty="0">
                <a:latin typeface="Symbol"/>
                <a:cs typeface="Symbol"/>
              </a:rPr>
              <a:t></a:t>
            </a:r>
            <a:endParaRPr sz="1950">
              <a:latin typeface="Symbol"/>
              <a:cs typeface="Symbol"/>
            </a:endParaRPr>
          </a:p>
        </p:txBody>
      </p:sp>
      <p:sp>
        <p:nvSpPr>
          <p:cNvPr id="21" name="object 21"/>
          <p:cNvSpPr txBox="1"/>
          <p:nvPr/>
        </p:nvSpPr>
        <p:spPr>
          <a:xfrm>
            <a:off x="907807" y="3527053"/>
            <a:ext cx="1802130" cy="481330"/>
          </a:xfrm>
          <a:prstGeom prst="rect">
            <a:avLst/>
          </a:prstGeom>
        </p:spPr>
        <p:txBody>
          <a:bodyPr vert="horz" wrap="square" lIns="0" tIns="11430" rIns="0" bIns="0" rtlCol="0">
            <a:spAutoFit/>
          </a:bodyPr>
          <a:lstStyle/>
          <a:p>
            <a:pPr marL="50800">
              <a:lnSpc>
                <a:spcPct val="100000"/>
              </a:lnSpc>
              <a:spcBef>
                <a:spcPts val="90"/>
              </a:spcBef>
              <a:tabLst>
                <a:tab pos="1395095" algn="l"/>
              </a:tabLst>
            </a:pPr>
            <a:r>
              <a:rPr sz="1850" i="1" spc="180" dirty="0">
                <a:latin typeface="Times New Roman"/>
                <a:cs typeface="Times New Roman"/>
              </a:rPr>
              <a:t>I</a:t>
            </a:r>
            <a:r>
              <a:rPr sz="1650" i="1" spc="52" baseline="-22727" dirty="0">
                <a:latin typeface="Times New Roman"/>
                <a:cs typeface="Times New Roman"/>
              </a:rPr>
              <a:t>R</a:t>
            </a:r>
            <a:r>
              <a:rPr sz="1650" i="1" spc="30" baseline="-22727" dirty="0">
                <a:latin typeface="Times New Roman"/>
                <a:cs typeface="Times New Roman"/>
              </a:rPr>
              <a:t>S</a:t>
            </a:r>
            <a:r>
              <a:rPr sz="1650" i="1" baseline="-22727" dirty="0">
                <a:latin typeface="Times New Roman"/>
                <a:cs typeface="Times New Roman"/>
              </a:rPr>
              <a:t> </a:t>
            </a:r>
            <a:r>
              <a:rPr sz="1650" i="1" spc="187" baseline="-22727" dirty="0">
                <a:latin typeface="Times New Roman"/>
                <a:cs typeface="Times New Roman"/>
              </a:rPr>
              <a:t> </a:t>
            </a:r>
            <a:r>
              <a:rPr sz="1850" spc="60" dirty="0">
                <a:latin typeface="Symbol"/>
                <a:cs typeface="Symbol"/>
              </a:rPr>
              <a:t></a:t>
            </a:r>
            <a:r>
              <a:rPr sz="1850" spc="190" dirty="0">
                <a:latin typeface="Times New Roman"/>
                <a:cs typeface="Times New Roman"/>
              </a:rPr>
              <a:t> </a:t>
            </a:r>
            <a:r>
              <a:rPr sz="2775" i="1" spc="60" baseline="-43543" dirty="0">
                <a:latin typeface="Times New Roman"/>
                <a:cs typeface="Times New Roman"/>
              </a:rPr>
              <a:t>N</a:t>
            </a:r>
            <a:r>
              <a:rPr sz="2925" spc="-75" baseline="-41310" dirty="0">
                <a:latin typeface="Symbol"/>
                <a:cs typeface="Symbol"/>
              </a:rPr>
              <a:t></a:t>
            </a:r>
            <a:r>
              <a:rPr sz="1650" spc="30" baseline="-30303" dirty="0">
                <a:latin typeface="Times New Roman"/>
                <a:cs typeface="Times New Roman"/>
              </a:rPr>
              <a:t>4</a:t>
            </a:r>
            <a:r>
              <a:rPr sz="1650" baseline="-30303" dirty="0">
                <a:latin typeface="Times New Roman"/>
                <a:cs typeface="Times New Roman"/>
              </a:rPr>
              <a:t> </a:t>
            </a:r>
            <a:r>
              <a:rPr sz="1650" spc="22" baseline="-30303" dirty="0">
                <a:latin typeface="Times New Roman"/>
                <a:cs typeface="Times New Roman"/>
              </a:rPr>
              <a:t> </a:t>
            </a:r>
            <a:r>
              <a:rPr sz="3000" spc="-490" dirty="0">
                <a:latin typeface="Symbol"/>
                <a:cs typeface="Symbol"/>
              </a:rPr>
              <a:t></a:t>
            </a:r>
            <a:r>
              <a:rPr sz="1850" i="1" spc="55" dirty="0">
                <a:latin typeface="Times New Roman"/>
                <a:cs typeface="Times New Roman"/>
              </a:rPr>
              <a:t>n</a:t>
            </a:r>
            <a:r>
              <a:rPr sz="1850" i="1" dirty="0">
                <a:latin typeface="Times New Roman"/>
                <a:cs typeface="Times New Roman"/>
              </a:rPr>
              <a:t>	</a:t>
            </a:r>
            <a:r>
              <a:rPr sz="1850" spc="60" dirty="0">
                <a:latin typeface="Symbol"/>
                <a:cs typeface="Symbol"/>
              </a:rPr>
              <a:t></a:t>
            </a:r>
            <a:r>
              <a:rPr sz="1850" spc="-114" dirty="0">
                <a:latin typeface="Times New Roman"/>
                <a:cs typeface="Times New Roman"/>
              </a:rPr>
              <a:t> </a:t>
            </a:r>
            <a:r>
              <a:rPr sz="1850" i="1" spc="35" dirty="0">
                <a:latin typeface="Times New Roman"/>
                <a:cs typeface="Times New Roman"/>
              </a:rPr>
              <a:t>I</a:t>
            </a:r>
            <a:r>
              <a:rPr sz="1850" i="1" spc="-200" dirty="0">
                <a:latin typeface="Times New Roman"/>
                <a:cs typeface="Times New Roman"/>
              </a:rPr>
              <a:t> </a:t>
            </a:r>
            <a:r>
              <a:rPr sz="3000" spc="-505" dirty="0">
                <a:latin typeface="Symbol"/>
                <a:cs typeface="Symbol"/>
              </a:rPr>
              <a:t></a:t>
            </a:r>
            <a:endParaRPr sz="3000">
              <a:latin typeface="Symbol"/>
              <a:cs typeface="Symbol"/>
            </a:endParaRPr>
          </a:p>
        </p:txBody>
      </p:sp>
      <p:sp>
        <p:nvSpPr>
          <p:cNvPr id="22" name="object 22"/>
          <p:cNvSpPr txBox="1"/>
          <p:nvPr/>
        </p:nvSpPr>
        <p:spPr>
          <a:xfrm>
            <a:off x="1514281" y="3506126"/>
            <a:ext cx="272415" cy="327660"/>
          </a:xfrm>
          <a:prstGeom prst="rect">
            <a:avLst/>
          </a:prstGeom>
        </p:spPr>
        <p:txBody>
          <a:bodyPr vert="horz" wrap="square" lIns="0" tIns="16510" rIns="0" bIns="0" rtlCol="0">
            <a:spAutoFit/>
          </a:bodyPr>
          <a:lstStyle/>
          <a:p>
            <a:pPr marL="12700">
              <a:lnSpc>
                <a:spcPct val="100000"/>
              </a:lnSpc>
              <a:spcBef>
                <a:spcPts val="130"/>
              </a:spcBef>
            </a:pPr>
            <a:r>
              <a:rPr sz="1850" spc="-65" dirty="0">
                <a:latin typeface="Times New Roman"/>
                <a:cs typeface="Times New Roman"/>
              </a:rPr>
              <a:t>2</a:t>
            </a:r>
            <a:r>
              <a:rPr sz="1950" spc="5" dirty="0">
                <a:latin typeface="Symbol"/>
                <a:cs typeface="Symbol"/>
              </a:rPr>
              <a:t></a:t>
            </a:r>
            <a:endParaRPr sz="1950">
              <a:latin typeface="Symbol"/>
              <a:cs typeface="Symbol"/>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939" y="0"/>
            <a:ext cx="8566150" cy="940435"/>
          </a:xfrm>
          <a:prstGeom prst="rect">
            <a:avLst/>
          </a:prstGeom>
        </p:spPr>
        <p:txBody>
          <a:bodyPr vert="horz" wrap="square" lIns="0" tIns="12065" rIns="0" bIns="0" rtlCol="0">
            <a:spAutoFit/>
          </a:bodyPr>
          <a:lstStyle/>
          <a:p>
            <a:pPr marL="12700" marR="5080" indent="914400">
              <a:lnSpc>
                <a:spcPct val="150100"/>
              </a:lnSpc>
              <a:spcBef>
                <a:spcPts val="95"/>
              </a:spcBef>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integration</a:t>
            </a:r>
            <a:r>
              <a:rPr sz="2000" spc="-3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Rayleigh</a:t>
            </a:r>
            <a:r>
              <a:rPr sz="2000" spc="-25" dirty="0">
                <a:latin typeface="Times New Roman"/>
                <a:cs typeface="Times New Roman"/>
              </a:rPr>
              <a:t> </a:t>
            </a:r>
            <a:r>
              <a:rPr sz="2000" spc="-5" dirty="0">
                <a:latin typeface="Times New Roman"/>
                <a:cs typeface="Times New Roman"/>
              </a:rPr>
              <a:t>scattering</a:t>
            </a:r>
            <a:r>
              <a:rPr sz="2000" spc="-15" dirty="0">
                <a:latin typeface="Times New Roman"/>
                <a:cs typeface="Times New Roman"/>
              </a:rPr>
              <a:t> </a:t>
            </a:r>
            <a:r>
              <a:rPr sz="2000" dirty="0">
                <a:latin typeface="Times New Roman"/>
                <a:cs typeface="Times New Roman"/>
              </a:rPr>
              <a:t>equation</a:t>
            </a:r>
            <a:r>
              <a:rPr sz="2000" spc="-30" dirty="0">
                <a:latin typeface="Times New Roman"/>
                <a:cs typeface="Times New Roman"/>
              </a:rPr>
              <a:t> </a:t>
            </a:r>
            <a:r>
              <a:rPr sz="2000" spc="-5" dirty="0">
                <a:latin typeface="Times New Roman"/>
                <a:cs typeface="Times New Roman"/>
              </a:rPr>
              <a:t>in</a:t>
            </a:r>
            <a:r>
              <a:rPr sz="2000" spc="-15" dirty="0">
                <a:latin typeface="Times New Roman"/>
                <a:cs typeface="Times New Roman"/>
              </a:rPr>
              <a:t> </a:t>
            </a:r>
            <a:r>
              <a:rPr sz="2000" spc="-5" dirty="0">
                <a:latin typeface="Times New Roman"/>
                <a:cs typeface="Times New Roman"/>
              </a:rPr>
              <a:t>all</a:t>
            </a:r>
            <a:r>
              <a:rPr sz="2000" dirty="0">
                <a:latin typeface="Times New Roman"/>
                <a:cs typeface="Times New Roman"/>
              </a:rPr>
              <a:t> possible</a:t>
            </a:r>
            <a:r>
              <a:rPr sz="2000" spc="-25" dirty="0">
                <a:latin typeface="Times New Roman"/>
                <a:cs typeface="Times New Roman"/>
              </a:rPr>
              <a:t> </a:t>
            </a:r>
            <a:r>
              <a:rPr sz="2000" dirty="0">
                <a:latin typeface="Times New Roman"/>
                <a:cs typeface="Times New Roman"/>
              </a:rPr>
              <a:t>values</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 </a:t>
            </a:r>
            <a:r>
              <a:rPr sz="2000" spc="-484" dirty="0">
                <a:latin typeface="Times New Roman"/>
                <a:cs typeface="Times New Roman"/>
              </a:rPr>
              <a:t> </a:t>
            </a:r>
            <a:r>
              <a:rPr sz="2000" spc="-5" dirty="0">
                <a:latin typeface="Times New Roman"/>
                <a:cs typeface="Times New Roman"/>
              </a:rPr>
              <a:t>Scattering</a:t>
            </a:r>
            <a:r>
              <a:rPr sz="2000" spc="-20" dirty="0">
                <a:latin typeface="Times New Roman"/>
                <a:cs typeface="Times New Roman"/>
              </a:rPr>
              <a:t> </a:t>
            </a:r>
            <a:r>
              <a:rPr sz="2000" dirty="0">
                <a:latin typeface="Times New Roman"/>
                <a:cs typeface="Times New Roman"/>
              </a:rPr>
              <a:t>angle</a:t>
            </a:r>
            <a:r>
              <a:rPr sz="2000" spc="475" dirty="0">
                <a:latin typeface="Times New Roman"/>
                <a:cs typeface="Times New Roman"/>
              </a:rPr>
              <a:t> </a:t>
            </a:r>
            <a:r>
              <a:rPr sz="2000" spc="-5" dirty="0">
                <a:latin typeface="Times New Roman"/>
                <a:cs typeface="Times New Roman"/>
              </a:rPr>
              <a:t>φ, </a:t>
            </a:r>
            <a:r>
              <a:rPr sz="2000" dirty="0">
                <a:latin typeface="Times New Roman"/>
                <a:cs typeface="Times New Roman"/>
              </a:rPr>
              <a:t>we</a:t>
            </a:r>
            <a:r>
              <a:rPr sz="2000" spc="-10" dirty="0">
                <a:latin typeface="Times New Roman"/>
                <a:cs typeface="Times New Roman"/>
              </a:rPr>
              <a:t> </a:t>
            </a:r>
            <a:r>
              <a:rPr sz="2000" dirty="0">
                <a:latin typeface="Times New Roman"/>
                <a:cs typeface="Times New Roman"/>
              </a:rPr>
              <a:t>get</a:t>
            </a:r>
            <a:r>
              <a:rPr sz="2000" spc="-10" dirty="0">
                <a:latin typeface="Times New Roman"/>
                <a:cs typeface="Times New Roman"/>
              </a:rPr>
              <a:t> </a:t>
            </a:r>
            <a:r>
              <a:rPr sz="2000" dirty="0">
                <a:latin typeface="Times New Roman"/>
                <a:cs typeface="Times New Roman"/>
              </a:rPr>
              <a:t>Rayleigh</a:t>
            </a:r>
            <a:r>
              <a:rPr sz="2000" spc="-15" dirty="0">
                <a:latin typeface="Times New Roman"/>
                <a:cs typeface="Times New Roman"/>
              </a:rPr>
              <a:t> </a:t>
            </a:r>
            <a:r>
              <a:rPr sz="2000" spc="-5" dirty="0">
                <a:latin typeface="Times New Roman"/>
                <a:cs typeface="Times New Roman"/>
              </a:rPr>
              <a:t>coefficient</a:t>
            </a:r>
            <a:r>
              <a:rPr sz="2000" spc="-40" dirty="0">
                <a:latin typeface="Times New Roman"/>
                <a:cs typeface="Times New Roman"/>
              </a:rPr>
              <a:t> </a:t>
            </a:r>
            <a:r>
              <a:rPr sz="2000" dirty="0">
                <a:latin typeface="Times New Roman"/>
                <a:cs typeface="Times New Roman"/>
              </a:rPr>
              <a:t>as:</a:t>
            </a:r>
            <a:endParaRPr sz="2000">
              <a:latin typeface="Times New Roman"/>
              <a:cs typeface="Times New Roman"/>
            </a:endParaRPr>
          </a:p>
        </p:txBody>
      </p:sp>
      <p:sp>
        <p:nvSpPr>
          <p:cNvPr id="3" name="object 3"/>
          <p:cNvSpPr/>
          <p:nvPr/>
        </p:nvSpPr>
        <p:spPr>
          <a:xfrm>
            <a:off x="5113531" y="1384907"/>
            <a:ext cx="965200" cy="0"/>
          </a:xfrm>
          <a:custGeom>
            <a:avLst/>
            <a:gdLst/>
            <a:ahLst/>
            <a:cxnLst/>
            <a:rect l="l" t="t" r="r" b="b"/>
            <a:pathLst>
              <a:path w="965200">
                <a:moveTo>
                  <a:pt x="0" y="0"/>
                </a:moveTo>
                <a:lnTo>
                  <a:pt x="965060" y="0"/>
                </a:lnTo>
              </a:path>
            </a:pathLst>
          </a:custGeom>
          <a:ln w="10767">
            <a:solidFill>
              <a:srgbClr val="000000"/>
            </a:solidFill>
          </a:ln>
        </p:spPr>
        <p:txBody>
          <a:bodyPr wrap="square" lIns="0" tIns="0" rIns="0" bIns="0" rtlCol="0"/>
          <a:lstStyle/>
          <a:p>
            <a:endParaRPr/>
          </a:p>
        </p:txBody>
      </p:sp>
      <p:sp>
        <p:nvSpPr>
          <p:cNvPr id="4" name="object 4"/>
          <p:cNvSpPr txBox="1"/>
          <p:nvPr/>
        </p:nvSpPr>
        <p:spPr>
          <a:xfrm>
            <a:off x="7037627" y="1196730"/>
            <a:ext cx="1190625" cy="342265"/>
          </a:xfrm>
          <a:prstGeom prst="rect">
            <a:avLst/>
          </a:prstGeom>
        </p:spPr>
        <p:txBody>
          <a:bodyPr vert="horz" wrap="square" lIns="0" tIns="15875" rIns="0" bIns="0" rtlCol="0">
            <a:spAutoFit/>
          </a:bodyPr>
          <a:lstStyle/>
          <a:p>
            <a:pPr marL="38100">
              <a:lnSpc>
                <a:spcPct val="100000"/>
              </a:lnSpc>
              <a:spcBef>
                <a:spcPts val="125"/>
              </a:spcBef>
              <a:tabLst>
                <a:tab pos="337185" algn="l"/>
              </a:tabLst>
            </a:pPr>
            <a:r>
              <a:rPr sz="3075" i="1" spc="719" baseline="4065" dirty="0">
                <a:latin typeface="Times New Roman"/>
                <a:cs typeface="Times New Roman"/>
              </a:rPr>
              <a:t>I	</a:t>
            </a:r>
            <a:r>
              <a:rPr sz="2050" spc="555" dirty="0">
                <a:latin typeface="Symbol"/>
                <a:cs typeface="Symbol"/>
              </a:rPr>
              <a:t></a:t>
            </a:r>
            <a:r>
              <a:rPr sz="2050" spc="100" dirty="0">
                <a:latin typeface="Times New Roman"/>
                <a:cs typeface="Times New Roman"/>
              </a:rPr>
              <a:t> </a:t>
            </a:r>
            <a:r>
              <a:rPr sz="3075" i="1" spc="1575" baseline="-39295" dirty="0">
                <a:latin typeface="Times New Roman"/>
                <a:cs typeface="Times New Roman"/>
              </a:rPr>
              <a:t>m</a:t>
            </a:r>
            <a:r>
              <a:rPr sz="3075" i="1" spc="-15" baseline="-39295" dirty="0">
                <a:latin typeface="Times New Roman"/>
                <a:cs typeface="Times New Roman"/>
              </a:rPr>
              <a:t> </a:t>
            </a:r>
            <a:r>
              <a:rPr sz="2050" spc="555" dirty="0">
                <a:latin typeface="Symbol"/>
                <a:cs typeface="Symbol"/>
              </a:rPr>
              <a:t></a:t>
            </a:r>
            <a:endParaRPr sz="2050">
              <a:latin typeface="Symbol"/>
              <a:cs typeface="Symbo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174</a:t>
            </a:fld>
            <a:endParaRPr dirty="0"/>
          </a:p>
        </p:txBody>
      </p:sp>
      <p:sp>
        <p:nvSpPr>
          <p:cNvPr id="12" name="object 12"/>
          <p:cNvSpPr txBox="1"/>
          <p:nvPr/>
        </p:nvSpPr>
        <p:spPr>
          <a:xfrm>
            <a:off x="154939" y="6550872"/>
            <a:ext cx="3535045" cy="351790"/>
          </a:xfrm>
          <a:prstGeom prst="rect">
            <a:avLst/>
          </a:prstGeom>
        </p:spPr>
        <p:txBody>
          <a:bodyPr vert="horz" wrap="square" lIns="0" tIns="0" rIns="0" bIns="0" rtlCol="0">
            <a:spAutoFit/>
          </a:bodyPr>
          <a:lstStyle/>
          <a:p>
            <a:pPr marL="12700">
              <a:lnSpc>
                <a:spcPts val="2290"/>
              </a:lnSpc>
            </a:pPr>
            <a:r>
              <a:rPr sz="2000" spc="-5" dirty="0">
                <a:latin typeface="Times New Roman"/>
                <a:cs typeface="Times New Roman"/>
              </a:rPr>
              <a:t>coefficient</a:t>
            </a:r>
            <a:r>
              <a:rPr sz="2000" spc="-50" dirty="0">
                <a:latin typeface="Times New Roman"/>
                <a:cs typeface="Times New Roman"/>
              </a:rPr>
              <a:t> </a:t>
            </a:r>
            <a:r>
              <a:rPr sz="2000" dirty="0">
                <a:latin typeface="Times New Roman"/>
                <a:cs typeface="Times New Roman"/>
              </a:rPr>
              <a:t>(a</a:t>
            </a:r>
            <a:r>
              <a:rPr sz="1950" baseline="-21367" dirty="0">
                <a:latin typeface="Times New Roman"/>
                <a:cs typeface="Times New Roman"/>
              </a:rPr>
              <a:t>1</a:t>
            </a:r>
            <a:r>
              <a:rPr sz="2000" dirty="0">
                <a:latin typeface="Times New Roman"/>
                <a:cs typeface="Times New Roman"/>
              </a:rPr>
              <a:t>)</a:t>
            </a:r>
            <a:r>
              <a:rPr sz="2000" spc="-30" dirty="0">
                <a:latin typeface="Times New Roman"/>
                <a:cs typeface="Times New Roman"/>
              </a:rPr>
              <a:t> </a:t>
            </a:r>
            <a:r>
              <a:rPr sz="2000" spc="-5" dirty="0">
                <a:latin typeface="Times New Roman"/>
                <a:cs typeface="Times New Roman"/>
              </a:rPr>
              <a:t>can </a:t>
            </a:r>
            <a:r>
              <a:rPr sz="2000" dirty="0">
                <a:latin typeface="Times New Roman"/>
                <a:cs typeface="Times New Roman"/>
              </a:rPr>
              <a:t>be</a:t>
            </a:r>
            <a:r>
              <a:rPr sz="2000" spc="-15" dirty="0">
                <a:latin typeface="Times New Roman"/>
                <a:cs typeface="Times New Roman"/>
              </a:rPr>
              <a:t> </a:t>
            </a:r>
            <a:r>
              <a:rPr sz="2000" dirty="0">
                <a:latin typeface="Times New Roman"/>
                <a:cs typeface="Times New Roman"/>
              </a:rPr>
              <a:t>obtained</a:t>
            </a:r>
            <a:r>
              <a:rPr sz="2000" spc="-25" dirty="0">
                <a:latin typeface="Times New Roman"/>
                <a:cs typeface="Times New Roman"/>
              </a:rPr>
              <a:t> </a:t>
            </a:r>
            <a:r>
              <a:rPr sz="2000" spc="-5" dirty="0">
                <a:latin typeface="Times New Roman"/>
                <a:cs typeface="Times New Roman"/>
              </a:rPr>
              <a:t>as:</a:t>
            </a:r>
            <a:endParaRPr sz="2000">
              <a:latin typeface="Times New Roman"/>
              <a:cs typeface="Times New Roman"/>
            </a:endParaRPr>
          </a:p>
        </p:txBody>
      </p:sp>
      <p:sp>
        <p:nvSpPr>
          <p:cNvPr id="13" name="object 13"/>
          <p:cNvSpPr txBox="1"/>
          <p:nvPr/>
        </p:nvSpPr>
        <p:spPr>
          <a:xfrm>
            <a:off x="3852798" y="6550872"/>
            <a:ext cx="334645" cy="351790"/>
          </a:xfrm>
          <a:prstGeom prst="rect">
            <a:avLst/>
          </a:prstGeom>
        </p:spPr>
        <p:txBody>
          <a:bodyPr vert="horz" wrap="square" lIns="0" tIns="48260" rIns="0" bIns="0" rtlCol="0">
            <a:spAutoFit/>
          </a:bodyPr>
          <a:lstStyle/>
          <a:p>
            <a:pPr marL="12700">
              <a:lnSpc>
                <a:spcPts val="2390"/>
              </a:lnSpc>
              <a:spcBef>
                <a:spcPts val="380"/>
              </a:spcBef>
            </a:pPr>
            <a:r>
              <a:rPr sz="3000" spc="-7" baseline="13888" dirty="0">
                <a:latin typeface="Times New Roman"/>
                <a:cs typeface="Times New Roman"/>
              </a:rPr>
              <a:t>τ</a:t>
            </a:r>
            <a:r>
              <a:rPr sz="1300" spc="15" dirty="0">
                <a:latin typeface="Times New Roman"/>
                <a:cs typeface="Times New Roman"/>
              </a:rPr>
              <a:t>RS</a:t>
            </a:r>
            <a:endParaRPr sz="1300">
              <a:latin typeface="Times New Roman"/>
              <a:cs typeface="Times New Roman"/>
            </a:endParaRPr>
          </a:p>
        </p:txBody>
      </p:sp>
      <p:sp>
        <p:nvSpPr>
          <p:cNvPr id="14" name="object 14"/>
          <p:cNvSpPr txBox="1"/>
          <p:nvPr/>
        </p:nvSpPr>
        <p:spPr>
          <a:xfrm>
            <a:off x="4267327" y="6445541"/>
            <a:ext cx="4366260" cy="457200"/>
          </a:xfrm>
          <a:prstGeom prst="rect">
            <a:avLst/>
          </a:prstGeom>
        </p:spPr>
        <p:txBody>
          <a:bodyPr vert="horz" wrap="square" lIns="0" tIns="90805" rIns="0" bIns="0" rtlCol="0">
            <a:spAutoFit/>
          </a:bodyPr>
          <a:lstStyle/>
          <a:p>
            <a:pPr marL="12700">
              <a:lnSpc>
                <a:spcPct val="100000"/>
              </a:lnSpc>
              <a:spcBef>
                <a:spcPts val="715"/>
              </a:spcBef>
            </a:pP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exp</a:t>
            </a:r>
            <a:r>
              <a:rPr sz="2000" spc="5" dirty="0">
                <a:latin typeface="Times New Roman"/>
                <a:cs typeface="Times New Roman"/>
              </a:rPr>
              <a:t>(</a:t>
            </a:r>
            <a:r>
              <a:rPr sz="2000" dirty="0">
                <a:latin typeface="Times New Roman"/>
                <a:cs typeface="Times New Roman"/>
              </a:rPr>
              <a:t>-</a:t>
            </a:r>
            <a:r>
              <a:rPr sz="2000" spc="-30" dirty="0">
                <a:latin typeface="Times New Roman"/>
                <a:cs typeface="Times New Roman"/>
              </a:rPr>
              <a:t> </a:t>
            </a:r>
            <a:r>
              <a:rPr sz="2000" spc="-5" dirty="0">
                <a:latin typeface="Times New Roman"/>
                <a:cs typeface="Times New Roman"/>
              </a:rPr>
              <a:t>a</a:t>
            </a:r>
            <a:r>
              <a:rPr sz="1950" spc="22" baseline="-21367" dirty="0">
                <a:latin typeface="Times New Roman"/>
                <a:cs typeface="Times New Roman"/>
              </a:rPr>
              <a:t>1</a:t>
            </a:r>
            <a:r>
              <a:rPr sz="1950" baseline="-21367" dirty="0">
                <a:latin typeface="Times New Roman"/>
                <a:cs typeface="Times New Roman"/>
              </a:rPr>
              <a:t> </a:t>
            </a:r>
            <a:r>
              <a:rPr sz="1950" spc="-232" baseline="-21367" dirty="0">
                <a:latin typeface="Times New Roman"/>
                <a:cs typeface="Times New Roman"/>
              </a:rPr>
              <a:t> </a:t>
            </a:r>
            <a:r>
              <a:rPr sz="2000" spc="5" dirty="0">
                <a:latin typeface="Times New Roman"/>
                <a:cs typeface="Times New Roman"/>
              </a:rPr>
              <a:t>m</a:t>
            </a:r>
            <a:r>
              <a:rPr sz="2000" spc="-10" dirty="0">
                <a:latin typeface="Times New Roman"/>
                <a:cs typeface="Times New Roman"/>
              </a:rPr>
              <a:t> </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w</a:t>
            </a:r>
            <a:r>
              <a:rPr sz="2000" spc="5" dirty="0">
                <a:latin typeface="Times New Roman"/>
                <a:cs typeface="Times New Roman"/>
              </a:rPr>
              <a:t>h</a:t>
            </a:r>
            <a:r>
              <a:rPr sz="2000" dirty="0">
                <a:latin typeface="Times New Roman"/>
                <a:cs typeface="Times New Roman"/>
              </a:rPr>
              <a:t>ere</a:t>
            </a:r>
            <a:r>
              <a:rPr sz="2000" spc="-20" dirty="0">
                <a:latin typeface="Times New Roman"/>
                <a:cs typeface="Times New Roman"/>
              </a:rPr>
              <a:t> </a:t>
            </a:r>
            <a:r>
              <a:rPr sz="2000" dirty="0">
                <a:latin typeface="Times New Roman"/>
                <a:cs typeface="Times New Roman"/>
              </a:rPr>
              <a:t>‘a’</a:t>
            </a:r>
            <a:r>
              <a:rPr sz="2000" spc="-160" dirty="0">
                <a:latin typeface="Times New Roman"/>
                <a:cs typeface="Times New Roman"/>
              </a:rPr>
              <a:t> </a:t>
            </a:r>
            <a:r>
              <a:rPr sz="2000" dirty="0">
                <a:latin typeface="Times New Roman"/>
                <a:cs typeface="Times New Roman"/>
              </a:rPr>
              <a:t>being</a:t>
            </a:r>
            <a:r>
              <a:rPr sz="2000" spc="-25" dirty="0">
                <a:latin typeface="Times New Roman"/>
                <a:cs typeface="Times New Roman"/>
              </a:rPr>
              <a:t> </a:t>
            </a:r>
            <a:r>
              <a:rPr sz="2000" dirty="0">
                <a:latin typeface="Times New Roman"/>
                <a:cs typeface="Times New Roman"/>
              </a:rPr>
              <a:t>a</a:t>
            </a:r>
            <a:r>
              <a:rPr sz="2000" spc="-10" dirty="0">
                <a:latin typeface="Times New Roman"/>
                <a:cs typeface="Times New Roman"/>
              </a:rPr>
              <a:t>i</a:t>
            </a:r>
            <a:r>
              <a:rPr sz="2000" dirty="0">
                <a:latin typeface="Times New Roman"/>
                <a:cs typeface="Times New Roman"/>
              </a:rPr>
              <a:t>r</a:t>
            </a:r>
            <a:r>
              <a:rPr sz="2000" spc="-5" dirty="0">
                <a:latin typeface="Times New Roman"/>
                <a:cs typeface="Times New Roman"/>
              </a:rPr>
              <a:t> </a:t>
            </a:r>
            <a:r>
              <a:rPr sz="2000" spc="-20" dirty="0">
                <a:latin typeface="Times New Roman"/>
                <a:cs typeface="Times New Roman"/>
              </a:rPr>
              <a:t>m</a:t>
            </a:r>
            <a:r>
              <a:rPr sz="2000" dirty="0">
                <a:latin typeface="Times New Roman"/>
                <a:cs typeface="Times New Roman"/>
              </a:rPr>
              <a:t>as</a:t>
            </a:r>
            <a:r>
              <a:rPr sz="2000" spc="-5" dirty="0">
                <a:latin typeface="Times New Roman"/>
                <a:cs typeface="Times New Roman"/>
              </a:rPr>
              <a:t>s</a:t>
            </a:r>
            <a:r>
              <a:rPr sz="2000" dirty="0">
                <a:latin typeface="Times New Roman"/>
                <a:cs typeface="Times New Roman"/>
              </a:rPr>
              <a:t>.</a:t>
            </a:r>
            <a:endParaRPr sz="2000">
              <a:latin typeface="Times New Roman"/>
              <a:cs typeface="Times New Roman"/>
            </a:endParaRPr>
          </a:p>
        </p:txBody>
      </p:sp>
      <p:sp>
        <p:nvSpPr>
          <p:cNvPr id="5" name="object 5"/>
          <p:cNvSpPr txBox="1"/>
          <p:nvPr/>
        </p:nvSpPr>
        <p:spPr>
          <a:xfrm>
            <a:off x="6135197" y="1016295"/>
            <a:ext cx="871219" cy="532130"/>
          </a:xfrm>
          <a:prstGeom prst="rect">
            <a:avLst/>
          </a:prstGeom>
        </p:spPr>
        <p:txBody>
          <a:bodyPr vert="horz" wrap="square" lIns="0" tIns="15240" rIns="0" bIns="0" rtlCol="0">
            <a:spAutoFit/>
          </a:bodyPr>
          <a:lstStyle/>
          <a:p>
            <a:pPr marL="12700">
              <a:lnSpc>
                <a:spcPct val="100000"/>
              </a:lnSpc>
              <a:spcBef>
                <a:spcPts val="120"/>
              </a:spcBef>
              <a:tabLst>
                <a:tab pos="613410" algn="l"/>
              </a:tabLst>
            </a:pPr>
            <a:r>
              <a:rPr sz="3300" spc="-180" dirty="0">
                <a:latin typeface="Symbol"/>
                <a:cs typeface="Symbol"/>
              </a:rPr>
              <a:t></a:t>
            </a:r>
            <a:r>
              <a:rPr sz="2050" i="1" spc="725" dirty="0">
                <a:latin typeface="Times New Roman"/>
                <a:cs typeface="Times New Roman"/>
              </a:rPr>
              <a:t>n</a:t>
            </a:r>
            <a:r>
              <a:rPr sz="2050" i="1" dirty="0">
                <a:latin typeface="Times New Roman"/>
                <a:cs typeface="Times New Roman"/>
              </a:rPr>
              <a:t>	</a:t>
            </a:r>
            <a:r>
              <a:rPr sz="2050" spc="795" dirty="0">
                <a:latin typeface="Symbol"/>
                <a:cs typeface="Symbol"/>
              </a:rPr>
              <a:t></a:t>
            </a:r>
            <a:endParaRPr sz="2050">
              <a:latin typeface="Symbol"/>
              <a:cs typeface="Symbol"/>
            </a:endParaRPr>
          </a:p>
        </p:txBody>
      </p:sp>
      <p:sp>
        <p:nvSpPr>
          <p:cNvPr id="6" name="object 6"/>
          <p:cNvSpPr txBox="1">
            <a:spLocks noGrp="1"/>
          </p:cNvSpPr>
          <p:nvPr>
            <p:ph type="title"/>
          </p:nvPr>
        </p:nvSpPr>
        <p:spPr>
          <a:xfrm>
            <a:off x="7248122" y="850374"/>
            <a:ext cx="980440" cy="532130"/>
          </a:xfrm>
          <a:prstGeom prst="rect">
            <a:avLst/>
          </a:prstGeom>
        </p:spPr>
        <p:txBody>
          <a:bodyPr vert="horz" wrap="square" lIns="0" tIns="15240" rIns="0" bIns="0" rtlCol="0">
            <a:spAutoFit/>
          </a:bodyPr>
          <a:lstStyle/>
          <a:p>
            <a:pPr marL="38100">
              <a:lnSpc>
                <a:spcPct val="100000"/>
              </a:lnSpc>
              <a:spcBef>
                <a:spcPts val="120"/>
              </a:spcBef>
            </a:pPr>
            <a:r>
              <a:rPr sz="4950" spc="120" baseline="-21885" dirty="0">
                <a:latin typeface="Symbol"/>
                <a:cs typeface="Symbol"/>
              </a:rPr>
              <a:t></a:t>
            </a:r>
            <a:r>
              <a:rPr sz="3075" spc="120" baseline="-4065" dirty="0">
                <a:latin typeface="Symbol"/>
                <a:cs typeface="Symbol"/>
              </a:rPr>
              <a:t></a:t>
            </a:r>
            <a:r>
              <a:rPr sz="2050" u="sng" spc="440" dirty="0">
                <a:uFill>
                  <a:solidFill>
                    <a:srgbClr val="000000"/>
                  </a:solidFill>
                </a:uFill>
              </a:rPr>
              <a:t> </a:t>
            </a:r>
            <a:r>
              <a:rPr sz="2050" u="sng" spc="725" dirty="0">
                <a:uFill>
                  <a:solidFill>
                    <a:srgbClr val="000000"/>
                  </a:solidFill>
                </a:uFill>
              </a:rPr>
              <a:t>1</a:t>
            </a:r>
            <a:r>
              <a:rPr sz="2050" spc="409" dirty="0"/>
              <a:t> </a:t>
            </a:r>
            <a:r>
              <a:rPr sz="3075" spc="832" baseline="-4065" dirty="0">
                <a:latin typeface="Symbol"/>
                <a:cs typeface="Symbol"/>
              </a:rPr>
              <a:t></a:t>
            </a:r>
            <a:endParaRPr sz="3075" baseline="-4065">
              <a:latin typeface="Symbol"/>
              <a:cs typeface="Symbol"/>
            </a:endParaRPr>
          </a:p>
        </p:txBody>
      </p:sp>
      <p:sp>
        <p:nvSpPr>
          <p:cNvPr id="7" name="object 7"/>
          <p:cNvSpPr txBox="1"/>
          <p:nvPr/>
        </p:nvSpPr>
        <p:spPr>
          <a:xfrm>
            <a:off x="6492969" y="1166667"/>
            <a:ext cx="155575" cy="210185"/>
          </a:xfrm>
          <a:prstGeom prst="rect">
            <a:avLst/>
          </a:prstGeom>
        </p:spPr>
        <p:txBody>
          <a:bodyPr vert="horz" wrap="square" lIns="0" tIns="13970" rIns="0" bIns="0" rtlCol="0">
            <a:spAutoFit/>
          </a:bodyPr>
          <a:lstStyle/>
          <a:p>
            <a:pPr marL="12700">
              <a:lnSpc>
                <a:spcPct val="100000"/>
              </a:lnSpc>
              <a:spcBef>
                <a:spcPts val="110"/>
              </a:spcBef>
            </a:pPr>
            <a:r>
              <a:rPr sz="1200" spc="420" dirty="0">
                <a:latin typeface="Times New Roman"/>
                <a:cs typeface="Times New Roman"/>
              </a:rPr>
              <a:t>2</a:t>
            </a:r>
            <a:endParaRPr sz="1200">
              <a:latin typeface="Times New Roman"/>
              <a:cs typeface="Times New Roman"/>
            </a:endParaRPr>
          </a:p>
        </p:txBody>
      </p:sp>
      <p:sp>
        <p:nvSpPr>
          <p:cNvPr id="8" name="object 8"/>
          <p:cNvSpPr txBox="1"/>
          <p:nvPr/>
        </p:nvSpPr>
        <p:spPr>
          <a:xfrm>
            <a:off x="4282748" y="1174716"/>
            <a:ext cx="767080" cy="342265"/>
          </a:xfrm>
          <a:prstGeom prst="rect">
            <a:avLst/>
          </a:prstGeom>
        </p:spPr>
        <p:txBody>
          <a:bodyPr vert="horz" wrap="square" lIns="0" tIns="15875" rIns="0" bIns="0" rtlCol="0">
            <a:spAutoFit/>
          </a:bodyPr>
          <a:lstStyle/>
          <a:p>
            <a:pPr marL="38100">
              <a:lnSpc>
                <a:spcPct val="100000"/>
              </a:lnSpc>
              <a:spcBef>
                <a:spcPts val="125"/>
              </a:spcBef>
            </a:pPr>
            <a:r>
              <a:rPr sz="2050" i="1" spc="465" dirty="0">
                <a:latin typeface="Times New Roman"/>
                <a:cs typeface="Times New Roman"/>
              </a:rPr>
              <a:t>a</a:t>
            </a:r>
            <a:r>
              <a:rPr sz="1800" spc="697" baseline="-23148" dirty="0">
                <a:latin typeface="Times New Roman"/>
                <a:cs typeface="Times New Roman"/>
              </a:rPr>
              <a:t>1</a:t>
            </a:r>
            <a:r>
              <a:rPr sz="1800" spc="869" baseline="-23148" dirty="0">
                <a:latin typeface="Times New Roman"/>
                <a:cs typeface="Times New Roman"/>
              </a:rPr>
              <a:t> </a:t>
            </a:r>
            <a:r>
              <a:rPr sz="2050" spc="795" dirty="0">
                <a:latin typeface="Symbol"/>
                <a:cs typeface="Symbol"/>
              </a:rPr>
              <a:t></a:t>
            </a:r>
            <a:endParaRPr sz="2050">
              <a:latin typeface="Symbol"/>
              <a:cs typeface="Symbol"/>
            </a:endParaRPr>
          </a:p>
        </p:txBody>
      </p:sp>
      <p:sp>
        <p:nvSpPr>
          <p:cNvPr id="9" name="object 9"/>
          <p:cNvSpPr txBox="1"/>
          <p:nvPr/>
        </p:nvSpPr>
        <p:spPr>
          <a:xfrm>
            <a:off x="5091003" y="969878"/>
            <a:ext cx="964565" cy="760095"/>
          </a:xfrm>
          <a:prstGeom prst="rect">
            <a:avLst/>
          </a:prstGeom>
        </p:spPr>
        <p:txBody>
          <a:bodyPr vert="horz" wrap="square" lIns="0" tIns="16510" rIns="0" bIns="0" rtlCol="0">
            <a:spAutoFit/>
          </a:bodyPr>
          <a:lstStyle/>
          <a:p>
            <a:pPr marL="165100">
              <a:lnSpc>
                <a:spcPct val="100000"/>
              </a:lnSpc>
              <a:spcBef>
                <a:spcPts val="130"/>
              </a:spcBef>
            </a:pPr>
            <a:r>
              <a:rPr sz="2050" spc="550" dirty="0">
                <a:latin typeface="Times New Roman"/>
                <a:cs typeface="Times New Roman"/>
              </a:rPr>
              <a:t>8</a:t>
            </a:r>
            <a:r>
              <a:rPr sz="2350" spc="550" dirty="0">
                <a:latin typeface="Symbol"/>
                <a:cs typeface="Symbol"/>
              </a:rPr>
              <a:t></a:t>
            </a:r>
            <a:r>
              <a:rPr sz="2350" spc="-80" dirty="0">
                <a:latin typeface="Times New Roman"/>
                <a:cs typeface="Times New Roman"/>
              </a:rPr>
              <a:t> </a:t>
            </a:r>
            <a:r>
              <a:rPr sz="1800" spc="630" baseline="43981" dirty="0">
                <a:latin typeface="Times New Roman"/>
                <a:cs typeface="Times New Roman"/>
              </a:rPr>
              <a:t>3</a:t>
            </a:r>
            <a:endParaRPr sz="1800" baseline="43981">
              <a:latin typeface="Times New Roman"/>
              <a:cs typeface="Times New Roman"/>
            </a:endParaRPr>
          </a:p>
          <a:p>
            <a:pPr marL="38100">
              <a:lnSpc>
                <a:spcPct val="100000"/>
              </a:lnSpc>
              <a:spcBef>
                <a:spcPts val="105"/>
              </a:spcBef>
            </a:pPr>
            <a:r>
              <a:rPr sz="2050" spc="675" dirty="0">
                <a:latin typeface="Times New Roman"/>
                <a:cs typeface="Times New Roman"/>
              </a:rPr>
              <a:t>3</a:t>
            </a:r>
            <a:r>
              <a:rPr sz="2050" i="1" spc="675" dirty="0">
                <a:latin typeface="Times New Roman"/>
                <a:cs typeface="Times New Roman"/>
              </a:rPr>
              <a:t>N</a:t>
            </a:r>
            <a:r>
              <a:rPr sz="2350" spc="675" dirty="0">
                <a:latin typeface="Symbol"/>
                <a:cs typeface="Symbol"/>
              </a:rPr>
              <a:t></a:t>
            </a:r>
            <a:r>
              <a:rPr sz="1800" spc="1012" baseline="43981" dirty="0">
                <a:latin typeface="Times New Roman"/>
                <a:cs typeface="Times New Roman"/>
              </a:rPr>
              <a:t>4</a:t>
            </a:r>
            <a:endParaRPr sz="1800" baseline="43981">
              <a:latin typeface="Times New Roman"/>
              <a:cs typeface="Times New Roman"/>
            </a:endParaRPr>
          </a:p>
        </p:txBody>
      </p:sp>
      <p:sp>
        <p:nvSpPr>
          <p:cNvPr id="10" name="object 10"/>
          <p:cNvSpPr txBox="1"/>
          <p:nvPr/>
        </p:nvSpPr>
        <p:spPr>
          <a:xfrm>
            <a:off x="78739" y="1411820"/>
            <a:ext cx="9117330" cy="4985385"/>
          </a:xfrm>
          <a:prstGeom prst="rect">
            <a:avLst/>
          </a:prstGeom>
        </p:spPr>
        <p:txBody>
          <a:bodyPr vert="horz" wrap="square" lIns="0" tIns="15875" rIns="0" bIns="0" rtlCol="0">
            <a:spAutoFit/>
          </a:bodyPr>
          <a:lstStyle/>
          <a:p>
            <a:pPr marR="997585" algn="r">
              <a:lnSpc>
                <a:spcPct val="100000"/>
              </a:lnSpc>
              <a:spcBef>
                <a:spcPts val="125"/>
              </a:spcBef>
              <a:tabLst>
                <a:tab pos="643255" algn="l"/>
              </a:tabLst>
            </a:pPr>
            <a:r>
              <a:rPr sz="2050" spc="555" dirty="0">
                <a:latin typeface="Symbol"/>
                <a:cs typeface="Symbol"/>
              </a:rPr>
              <a:t></a:t>
            </a:r>
            <a:r>
              <a:rPr sz="2050" spc="555" dirty="0">
                <a:latin typeface="Times New Roman"/>
                <a:cs typeface="Times New Roman"/>
              </a:rPr>
              <a:t>	</a:t>
            </a:r>
            <a:r>
              <a:rPr sz="2050" spc="555" dirty="0">
                <a:latin typeface="Symbol"/>
                <a:cs typeface="Symbol"/>
              </a:rPr>
              <a:t></a:t>
            </a:r>
            <a:endParaRPr sz="2050">
              <a:latin typeface="Symbol"/>
              <a:cs typeface="Symbol"/>
            </a:endParaRPr>
          </a:p>
          <a:p>
            <a:pPr marL="88900" marR="81280">
              <a:lnSpc>
                <a:spcPct val="150100"/>
              </a:lnSpc>
              <a:spcBef>
                <a:spcPts val="555"/>
              </a:spcBef>
            </a:pPr>
            <a:r>
              <a:rPr sz="2000" dirty="0">
                <a:latin typeface="Times New Roman"/>
                <a:cs typeface="Times New Roman"/>
              </a:rPr>
              <a:t>Since the </a:t>
            </a:r>
            <a:r>
              <a:rPr sz="2000" spc="-5" dirty="0">
                <a:latin typeface="Times New Roman"/>
                <a:cs typeface="Times New Roman"/>
              </a:rPr>
              <a:t>scattered coefficient is proportional to </a:t>
            </a:r>
            <a:r>
              <a:rPr sz="2000" spc="5" dirty="0">
                <a:latin typeface="Times New Roman"/>
                <a:cs typeface="Times New Roman"/>
              </a:rPr>
              <a:t>λ</a:t>
            </a:r>
            <a:r>
              <a:rPr sz="1950" spc="7" baseline="25641" dirty="0">
                <a:latin typeface="Times New Roman"/>
                <a:cs typeface="Times New Roman"/>
              </a:rPr>
              <a:t>4</a:t>
            </a:r>
            <a:r>
              <a:rPr sz="2000" spc="5" dirty="0">
                <a:latin typeface="Times New Roman"/>
                <a:cs typeface="Times New Roman"/>
              </a:rPr>
              <a:t>, </a:t>
            </a:r>
            <a:r>
              <a:rPr sz="2000" spc="-5" dirty="0">
                <a:latin typeface="Times New Roman"/>
                <a:cs typeface="Times New Roman"/>
              </a:rPr>
              <a:t>it is </a:t>
            </a:r>
            <a:r>
              <a:rPr sz="2000" dirty="0">
                <a:latin typeface="Times New Roman"/>
                <a:cs typeface="Times New Roman"/>
              </a:rPr>
              <a:t>evident that</a:t>
            </a:r>
            <a:r>
              <a:rPr sz="2000" spc="5" dirty="0">
                <a:latin typeface="Times New Roman"/>
                <a:cs typeface="Times New Roman"/>
              </a:rPr>
              <a:t> </a:t>
            </a:r>
            <a:r>
              <a:rPr sz="2000" dirty="0">
                <a:latin typeface="Times New Roman"/>
                <a:cs typeface="Times New Roman"/>
              </a:rPr>
              <a:t>short wave length </a:t>
            </a:r>
            <a:r>
              <a:rPr sz="2000" spc="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radiation</a:t>
            </a:r>
            <a:r>
              <a:rPr sz="2000" spc="-25" dirty="0">
                <a:latin typeface="Times New Roman"/>
                <a:cs typeface="Times New Roman"/>
              </a:rPr>
              <a:t> </a:t>
            </a:r>
            <a:r>
              <a:rPr sz="2000" dirty="0">
                <a:latin typeface="Times New Roman"/>
                <a:cs typeface="Times New Roman"/>
              </a:rPr>
              <a:t>will be</a:t>
            </a:r>
            <a:r>
              <a:rPr sz="2000" spc="-20" dirty="0">
                <a:latin typeface="Times New Roman"/>
                <a:cs typeface="Times New Roman"/>
              </a:rPr>
              <a:t> </a:t>
            </a:r>
            <a:r>
              <a:rPr sz="2000" spc="-5" dirty="0">
                <a:latin typeface="Times New Roman"/>
                <a:cs typeface="Times New Roman"/>
              </a:rPr>
              <a:t>much</a:t>
            </a:r>
            <a:r>
              <a:rPr sz="2000" spc="20" dirty="0">
                <a:latin typeface="Times New Roman"/>
                <a:cs typeface="Times New Roman"/>
              </a:rPr>
              <a:t> </a:t>
            </a:r>
            <a:r>
              <a:rPr sz="2000" spc="-5" dirty="0">
                <a:latin typeface="Times New Roman"/>
                <a:cs typeface="Times New Roman"/>
              </a:rPr>
              <a:t>more</a:t>
            </a:r>
            <a:r>
              <a:rPr sz="2000" dirty="0">
                <a:latin typeface="Times New Roman"/>
                <a:cs typeface="Times New Roman"/>
              </a:rPr>
              <a:t> </a:t>
            </a:r>
            <a:r>
              <a:rPr sz="2000" spc="-5" dirty="0">
                <a:latin typeface="Times New Roman"/>
                <a:cs typeface="Times New Roman"/>
              </a:rPr>
              <a:t>scattered</a:t>
            </a:r>
            <a:r>
              <a:rPr sz="2000" spc="-10" dirty="0">
                <a:latin typeface="Times New Roman"/>
                <a:cs typeface="Times New Roman"/>
              </a:rPr>
              <a:t> </a:t>
            </a:r>
            <a:r>
              <a:rPr sz="2000" dirty="0">
                <a:latin typeface="Times New Roman"/>
                <a:cs typeface="Times New Roman"/>
              </a:rPr>
              <a:t>than</a:t>
            </a:r>
            <a:r>
              <a:rPr sz="2000" spc="-10" dirty="0">
                <a:latin typeface="Times New Roman"/>
                <a:cs typeface="Times New Roman"/>
              </a:rPr>
              <a:t> </a:t>
            </a:r>
            <a:r>
              <a:rPr sz="2000" dirty="0">
                <a:latin typeface="Times New Roman"/>
                <a:cs typeface="Times New Roman"/>
              </a:rPr>
              <a:t>long</a:t>
            </a:r>
            <a:r>
              <a:rPr sz="2000" spc="-15" dirty="0">
                <a:latin typeface="Times New Roman"/>
                <a:cs typeface="Times New Roman"/>
              </a:rPr>
              <a:t> </a:t>
            </a:r>
            <a:r>
              <a:rPr sz="2000" dirty="0">
                <a:latin typeface="Times New Roman"/>
                <a:cs typeface="Times New Roman"/>
              </a:rPr>
              <a:t>wavelength</a:t>
            </a:r>
            <a:r>
              <a:rPr sz="2000" spc="-2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radiation.</a:t>
            </a:r>
            <a:r>
              <a:rPr sz="2000" spc="-20" dirty="0">
                <a:latin typeface="Times New Roman"/>
                <a:cs typeface="Times New Roman"/>
              </a:rPr>
              <a:t> </a:t>
            </a:r>
            <a:r>
              <a:rPr sz="2000" dirty="0">
                <a:latin typeface="Times New Roman"/>
                <a:cs typeface="Times New Roman"/>
              </a:rPr>
              <a:t>For</a:t>
            </a:r>
            <a:r>
              <a:rPr sz="2000" spc="-10" dirty="0">
                <a:latin typeface="Times New Roman"/>
                <a:cs typeface="Times New Roman"/>
              </a:rPr>
              <a:t> </a:t>
            </a:r>
            <a:r>
              <a:rPr sz="2000" spc="-5" dirty="0">
                <a:latin typeface="Times New Roman"/>
                <a:cs typeface="Times New Roman"/>
              </a:rPr>
              <a:t>an</a:t>
            </a:r>
            <a:r>
              <a:rPr sz="2000" dirty="0">
                <a:latin typeface="Times New Roman"/>
                <a:cs typeface="Times New Roman"/>
              </a:rPr>
              <a:t> ideal </a:t>
            </a:r>
            <a:r>
              <a:rPr sz="2000" spc="-484" dirty="0">
                <a:latin typeface="Times New Roman"/>
                <a:cs typeface="Times New Roman"/>
              </a:rPr>
              <a:t> </a:t>
            </a:r>
            <a:r>
              <a:rPr sz="2000" spc="-5" dirty="0">
                <a:latin typeface="Times New Roman"/>
                <a:cs typeface="Times New Roman"/>
              </a:rPr>
              <a:t>Rayleigh</a:t>
            </a:r>
            <a:r>
              <a:rPr sz="2000" spc="5" dirty="0">
                <a:latin typeface="Times New Roman"/>
                <a:cs typeface="Times New Roman"/>
              </a:rPr>
              <a:t> </a:t>
            </a:r>
            <a:r>
              <a:rPr sz="2000" spc="-5" dirty="0">
                <a:latin typeface="Times New Roman"/>
                <a:cs typeface="Times New Roman"/>
              </a:rPr>
              <a:t>atmosphere,</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general</a:t>
            </a:r>
            <a:r>
              <a:rPr sz="2000" spc="-25" dirty="0">
                <a:latin typeface="Times New Roman"/>
                <a:cs typeface="Times New Roman"/>
              </a:rPr>
              <a:t> </a:t>
            </a:r>
            <a:r>
              <a:rPr sz="2000" spc="-5" dirty="0">
                <a:latin typeface="Times New Roman"/>
                <a:cs typeface="Times New Roman"/>
              </a:rPr>
              <a:t>transmission</a:t>
            </a:r>
            <a:r>
              <a:rPr sz="2000" spc="-35" dirty="0">
                <a:latin typeface="Times New Roman"/>
                <a:cs typeface="Times New Roman"/>
              </a:rPr>
              <a:t> </a:t>
            </a:r>
            <a:r>
              <a:rPr sz="2000" dirty="0">
                <a:latin typeface="Times New Roman"/>
                <a:cs typeface="Times New Roman"/>
              </a:rPr>
              <a:t>law</a:t>
            </a:r>
            <a:r>
              <a:rPr sz="2000" spc="-5" dirty="0">
                <a:latin typeface="Times New Roman"/>
                <a:cs typeface="Times New Roman"/>
              </a:rPr>
              <a:t> can </a:t>
            </a:r>
            <a:r>
              <a:rPr sz="2000" dirty="0">
                <a:latin typeface="Times New Roman"/>
                <a:cs typeface="Times New Roman"/>
              </a:rPr>
              <a:t>be</a:t>
            </a:r>
            <a:r>
              <a:rPr sz="2000" spc="-5" dirty="0">
                <a:latin typeface="Times New Roman"/>
                <a:cs typeface="Times New Roman"/>
              </a:rPr>
              <a:t> </a:t>
            </a:r>
            <a:r>
              <a:rPr sz="2000" dirty="0">
                <a:latin typeface="Times New Roman"/>
                <a:cs typeface="Times New Roman"/>
              </a:rPr>
              <a:t>expressed</a:t>
            </a:r>
            <a:r>
              <a:rPr sz="2000" spc="-35" dirty="0">
                <a:latin typeface="Times New Roman"/>
                <a:cs typeface="Times New Roman"/>
              </a:rPr>
              <a:t> </a:t>
            </a:r>
            <a:r>
              <a:rPr sz="2000" spc="-5" dirty="0">
                <a:latin typeface="Times New Roman"/>
                <a:cs typeface="Times New Roman"/>
              </a:rPr>
              <a:t>as:</a:t>
            </a:r>
            <a:endParaRPr sz="2000">
              <a:latin typeface="Times New Roman"/>
              <a:cs typeface="Times New Roman"/>
            </a:endParaRPr>
          </a:p>
          <a:p>
            <a:pPr>
              <a:lnSpc>
                <a:spcPct val="100000"/>
              </a:lnSpc>
              <a:spcBef>
                <a:spcPts val="40"/>
              </a:spcBef>
            </a:pPr>
            <a:endParaRPr sz="2050">
              <a:latin typeface="Times New Roman"/>
              <a:cs typeface="Times New Roman"/>
            </a:endParaRPr>
          </a:p>
          <a:p>
            <a:pPr marL="4043679">
              <a:lnSpc>
                <a:spcPts val="645"/>
              </a:lnSpc>
              <a:tabLst>
                <a:tab pos="6977380" algn="l"/>
              </a:tabLst>
            </a:pPr>
            <a:r>
              <a:rPr sz="2050" i="1" spc="215" dirty="0">
                <a:latin typeface="Times New Roman"/>
                <a:cs typeface="Times New Roman"/>
              </a:rPr>
              <a:t>I</a:t>
            </a:r>
            <a:r>
              <a:rPr sz="1800" i="1" spc="322" baseline="-23148" dirty="0">
                <a:latin typeface="Times New Roman"/>
                <a:cs typeface="Times New Roman"/>
              </a:rPr>
              <a:t>a</a:t>
            </a:r>
            <a:r>
              <a:rPr sz="1800" i="1" spc="832" baseline="-23148" dirty="0">
                <a:latin typeface="Times New Roman"/>
                <a:cs typeface="Times New Roman"/>
              </a:rPr>
              <a:t> </a:t>
            </a:r>
            <a:r>
              <a:rPr sz="2050" spc="225" dirty="0">
                <a:latin typeface="Symbol"/>
                <a:cs typeface="Symbol"/>
              </a:rPr>
              <a:t></a:t>
            </a:r>
            <a:r>
              <a:rPr sz="2050" spc="135" dirty="0">
                <a:latin typeface="Times New Roman"/>
                <a:cs typeface="Times New Roman"/>
              </a:rPr>
              <a:t> </a:t>
            </a:r>
            <a:r>
              <a:rPr sz="2050" i="1" spc="200" dirty="0">
                <a:latin typeface="Times New Roman"/>
                <a:cs typeface="Times New Roman"/>
              </a:rPr>
              <a:t>I</a:t>
            </a:r>
            <a:r>
              <a:rPr sz="1800" spc="300" baseline="-23148" dirty="0">
                <a:latin typeface="Times New Roman"/>
                <a:cs typeface="Times New Roman"/>
              </a:rPr>
              <a:t>0</a:t>
            </a:r>
            <a:r>
              <a:rPr sz="1800" spc="367" baseline="-23148" dirty="0">
                <a:latin typeface="Times New Roman"/>
                <a:cs typeface="Times New Roman"/>
              </a:rPr>
              <a:t> </a:t>
            </a:r>
            <a:r>
              <a:rPr sz="2050" spc="135" dirty="0">
                <a:latin typeface="Times New Roman"/>
                <a:cs typeface="Times New Roman"/>
              </a:rPr>
              <a:t>exp(</a:t>
            </a:r>
            <a:r>
              <a:rPr sz="2050" spc="-300" dirty="0">
                <a:latin typeface="Times New Roman"/>
                <a:cs typeface="Times New Roman"/>
              </a:rPr>
              <a:t> </a:t>
            </a:r>
            <a:r>
              <a:rPr sz="2050" spc="155" dirty="0">
                <a:latin typeface="Symbol"/>
                <a:cs typeface="Symbol"/>
              </a:rPr>
              <a:t></a:t>
            </a:r>
            <a:r>
              <a:rPr sz="2050" i="1" spc="155" dirty="0">
                <a:latin typeface="Times New Roman"/>
                <a:cs typeface="Times New Roman"/>
              </a:rPr>
              <a:t>a</a:t>
            </a:r>
            <a:r>
              <a:rPr sz="1800" spc="232" baseline="-23148" dirty="0">
                <a:latin typeface="Times New Roman"/>
                <a:cs typeface="Times New Roman"/>
              </a:rPr>
              <a:t>1</a:t>
            </a:r>
            <a:r>
              <a:rPr sz="1800" spc="494" baseline="-23148" dirty="0">
                <a:latin typeface="Times New Roman"/>
                <a:cs typeface="Times New Roman"/>
              </a:rPr>
              <a:t> </a:t>
            </a:r>
            <a:r>
              <a:rPr sz="2050" i="1" spc="225" dirty="0">
                <a:latin typeface="Times New Roman"/>
                <a:cs typeface="Times New Roman"/>
              </a:rPr>
              <a:t>m</a:t>
            </a:r>
            <a:r>
              <a:rPr sz="2050" spc="225" dirty="0">
                <a:latin typeface="Times New Roman"/>
                <a:cs typeface="Times New Roman"/>
              </a:rPr>
              <a:t>)	</a:t>
            </a:r>
            <a:r>
              <a:rPr sz="2050" spc="215" dirty="0">
                <a:latin typeface="Times New Roman"/>
                <a:cs typeface="Times New Roman"/>
              </a:rPr>
              <a:t>W/m</a:t>
            </a:r>
            <a:endParaRPr sz="2050">
              <a:latin typeface="Times New Roman"/>
              <a:cs typeface="Times New Roman"/>
            </a:endParaRPr>
          </a:p>
          <a:p>
            <a:pPr marR="1398905" algn="r">
              <a:lnSpc>
                <a:spcPts val="710"/>
              </a:lnSpc>
            </a:pPr>
            <a:r>
              <a:rPr sz="1200" spc="114" dirty="0">
                <a:latin typeface="Times New Roman"/>
                <a:cs typeface="Times New Roman"/>
              </a:rPr>
              <a:t>2</a:t>
            </a:r>
            <a:endParaRPr sz="1200">
              <a:latin typeface="Times New Roman"/>
              <a:cs typeface="Times New Roman"/>
            </a:endParaRPr>
          </a:p>
          <a:p>
            <a:pPr marL="88900">
              <a:lnSpc>
                <a:spcPct val="100000"/>
              </a:lnSpc>
              <a:spcBef>
                <a:spcPts val="1050"/>
              </a:spcBef>
            </a:pPr>
            <a:r>
              <a:rPr sz="2000" dirty="0">
                <a:latin typeface="Times New Roman"/>
                <a:cs typeface="Times New Roman"/>
              </a:rPr>
              <a:t>Where,</a:t>
            </a:r>
            <a:endParaRPr sz="2000">
              <a:latin typeface="Times New Roman"/>
              <a:cs typeface="Times New Roman"/>
            </a:endParaRPr>
          </a:p>
          <a:p>
            <a:pPr marL="786765" marR="2326640">
              <a:lnSpc>
                <a:spcPct val="150000"/>
              </a:lnSpc>
            </a:pPr>
            <a:r>
              <a:rPr sz="2000" spc="5" dirty="0">
                <a:latin typeface="Times New Roman"/>
                <a:cs typeface="Times New Roman"/>
              </a:rPr>
              <a:t>I</a:t>
            </a:r>
            <a:r>
              <a:rPr sz="1950" spc="7" baseline="-21367" dirty="0">
                <a:latin typeface="Times New Roman"/>
                <a:cs typeface="Times New Roman"/>
              </a:rPr>
              <a:t>a</a:t>
            </a:r>
            <a:r>
              <a:rPr sz="1950" spc="254" baseline="-21367" dirty="0">
                <a:latin typeface="Times New Roman"/>
                <a:cs typeface="Times New Roman"/>
              </a:rPr>
              <a:t> </a:t>
            </a:r>
            <a:r>
              <a:rPr sz="2000" dirty="0">
                <a:latin typeface="Times New Roman"/>
                <a:cs typeface="Times New Roman"/>
              </a:rPr>
              <a:t>=</a:t>
            </a:r>
            <a:r>
              <a:rPr sz="2000" spc="-30" dirty="0">
                <a:latin typeface="Times New Roman"/>
                <a:cs typeface="Times New Roman"/>
              </a:rPr>
              <a:t> </a:t>
            </a:r>
            <a:r>
              <a:rPr sz="2000" spc="-10" dirty="0">
                <a:latin typeface="Times New Roman"/>
                <a:cs typeface="Times New Roman"/>
              </a:rPr>
              <a:t>Transmission</a:t>
            </a:r>
            <a:r>
              <a:rPr sz="2000" spc="-20" dirty="0">
                <a:latin typeface="Times New Roman"/>
                <a:cs typeface="Times New Roman"/>
              </a:rPr>
              <a:t> </a:t>
            </a:r>
            <a:r>
              <a:rPr sz="2000" dirty="0">
                <a:latin typeface="Times New Roman"/>
                <a:cs typeface="Times New Roman"/>
              </a:rPr>
              <a:t>from</a:t>
            </a:r>
            <a:r>
              <a:rPr sz="2000" spc="-20" dirty="0">
                <a:latin typeface="Times New Roman"/>
                <a:cs typeface="Times New Roman"/>
              </a:rPr>
              <a:t> </a:t>
            </a:r>
            <a:r>
              <a:rPr sz="2000" dirty="0">
                <a:latin typeface="Times New Roman"/>
                <a:cs typeface="Times New Roman"/>
              </a:rPr>
              <a:t>ideal</a:t>
            </a:r>
            <a:r>
              <a:rPr sz="2000" spc="-25" dirty="0">
                <a:latin typeface="Times New Roman"/>
                <a:cs typeface="Times New Roman"/>
              </a:rPr>
              <a:t> </a:t>
            </a:r>
            <a:r>
              <a:rPr sz="2000" spc="-5" dirty="0">
                <a:latin typeface="Times New Roman"/>
                <a:cs typeface="Times New Roman"/>
              </a:rPr>
              <a:t>Rayleigh</a:t>
            </a:r>
            <a:r>
              <a:rPr sz="2000" spc="10" dirty="0">
                <a:latin typeface="Times New Roman"/>
                <a:cs typeface="Times New Roman"/>
              </a:rPr>
              <a:t> </a:t>
            </a:r>
            <a:r>
              <a:rPr sz="2000" spc="-5" dirty="0">
                <a:latin typeface="Times New Roman"/>
                <a:cs typeface="Times New Roman"/>
              </a:rPr>
              <a:t>atmosphere</a:t>
            </a:r>
            <a:r>
              <a:rPr sz="2000" spc="-20" dirty="0">
                <a:latin typeface="Times New Roman"/>
                <a:cs typeface="Times New Roman"/>
              </a:rPr>
              <a:t> </a:t>
            </a:r>
            <a:r>
              <a:rPr sz="2000" dirty="0">
                <a:latin typeface="Times New Roman"/>
                <a:cs typeface="Times New Roman"/>
              </a:rPr>
              <a:t>(W/m</a:t>
            </a:r>
            <a:r>
              <a:rPr sz="1950" baseline="25641" dirty="0">
                <a:latin typeface="Times New Roman"/>
                <a:cs typeface="Times New Roman"/>
              </a:rPr>
              <a:t>2</a:t>
            </a:r>
            <a:r>
              <a:rPr sz="2000" dirty="0">
                <a:latin typeface="Times New Roman"/>
                <a:cs typeface="Times New Roman"/>
              </a:rPr>
              <a:t>), </a:t>
            </a:r>
            <a:r>
              <a:rPr sz="2000" spc="-484" dirty="0">
                <a:latin typeface="Times New Roman"/>
                <a:cs typeface="Times New Roman"/>
              </a:rPr>
              <a:t> </a:t>
            </a:r>
            <a:r>
              <a:rPr sz="2000" spc="5" dirty="0">
                <a:latin typeface="Times New Roman"/>
                <a:cs typeface="Times New Roman"/>
              </a:rPr>
              <a:t>I</a:t>
            </a:r>
            <a:r>
              <a:rPr sz="1950" spc="7" baseline="-21367" dirty="0">
                <a:latin typeface="Times New Roman"/>
                <a:cs typeface="Times New Roman"/>
              </a:rPr>
              <a:t>0</a:t>
            </a:r>
            <a:r>
              <a:rPr sz="1950" spc="240" baseline="-21367" dirty="0">
                <a:latin typeface="Times New Roman"/>
                <a:cs typeface="Times New Roman"/>
              </a:rPr>
              <a:t> </a:t>
            </a:r>
            <a:r>
              <a:rPr sz="2000" dirty="0">
                <a:latin typeface="Times New Roman"/>
                <a:cs typeface="Times New Roman"/>
              </a:rPr>
              <a:t>= </a:t>
            </a:r>
            <a:r>
              <a:rPr sz="2000" spc="-5" dirty="0">
                <a:latin typeface="Times New Roman"/>
                <a:cs typeface="Times New Roman"/>
              </a:rPr>
              <a:t>Extra-terrestrial</a:t>
            </a:r>
            <a:r>
              <a:rPr sz="2000" spc="-40" dirty="0">
                <a:latin typeface="Times New Roman"/>
                <a:cs typeface="Times New Roman"/>
              </a:rPr>
              <a:t> </a:t>
            </a:r>
            <a:r>
              <a:rPr sz="2000" dirty="0">
                <a:latin typeface="Times New Roman"/>
                <a:cs typeface="Times New Roman"/>
              </a:rPr>
              <a:t>radiation</a:t>
            </a:r>
            <a:r>
              <a:rPr sz="2000" spc="-50" dirty="0">
                <a:latin typeface="Times New Roman"/>
                <a:cs typeface="Times New Roman"/>
              </a:rPr>
              <a:t> </a:t>
            </a:r>
            <a:r>
              <a:rPr sz="2000" dirty="0">
                <a:latin typeface="Times New Roman"/>
                <a:cs typeface="Times New Roman"/>
              </a:rPr>
              <a:t>(W/m</a:t>
            </a:r>
            <a:r>
              <a:rPr sz="1950" baseline="25641" dirty="0">
                <a:latin typeface="Times New Roman"/>
                <a:cs typeface="Times New Roman"/>
              </a:rPr>
              <a:t>2</a:t>
            </a:r>
            <a:r>
              <a:rPr sz="2000" dirty="0">
                <a:latin typeface="Times New Roman"/>
                <a:cs typeface="Times New Roman"/>
              </a:rPr>
              <a:t>),</a:t>
            </a:r>
            <a:endParaRPr sz="2000">
              <a:latin typeface="Times New Roman"/>
              <a:cs typeface="Times New Roman"/>
            </a:endParaRPr>
          </a:p>
          <a:p>
            <a:pPr marL="786765" marR="4680585">
              <a:lnSpc>
                <a:spcPct val="150000"/>
              </a:lnSpc>
              <a:spcBef>
                <a:spcPts val="5"/>
              </a:spcBef>
            </a:pPr>
            <a:r>
              <a:rPr sz="2000" spc="5" dirty="0">
                <a:latin typeface="Times New Roman"/>
                <a:cs typeface="Times New Roman"/>
              </a:rPr>
              <a:t>a</a:t>
            </a:r>
            <a:r>
              <a:rPr sz="1950" spc="7" baseline="-21367" dirty="0">
                <a:latin typeface="Times New Roman"/>
                <a:cs typeface="Times New Roman"/>
              </a:rPr>
              <a:t>1</a:t>
            </a:r>
            <a:r>
              <a:rPr sz="1950" spc="254" baseline="-21367" dirty="0">
                <a:latin typeface="Times New Roman"/>
                <a:cs typeface="Times New Roman"/>
              </a:rPr>
              <a:t> </a:t>
            </a:r>
            <a:r>
              <a:rPr sz="2000" dirty="0">
                <a:latin typeface="Times New Roman"/>
                <a:cs typeface="Times New Roman"/>
              </a:rPr>
              <a:t>= </a:t>
            </a:r>
            <a:r>
              <a:rPr sz="2000" spc="-5" dirty="0">
                <a:latin typeface="Times New Roman"/>
                <a:cs typeface="Times New Roman"/>
              </a:rPr>
              <a:t>Rayleigh</a:t>
            </a:r>
            <a:r>
              <a:rPr sz="2000" spc="-10" dirty="0">
                <a:latin typeface="Times New Roman"/>
                <a:cs typeface="Times New Roman"/>
              </a:rPr>
              <a:t> </a:t>
            </a:r>
            <a:r>
              <a:rPr sz="2000" spc="-5" dirty="0">
                <a:latin typeface="Times New Roman"/>
                <a:cs typeface="Times New Roman"/>
              </a:rPr>
              <a:t>scattering</a:t>
            </a:r>
            <a:r>
              <a:rPr sz="2000" spc="-20" dirty="0">
                <a:latin typeface="Times New Roman"/>
                <a:cs typeface="Times New Roman"/>
              </a:rPr>
              <a:t> </a:t>
            </a:r>
            <a:r>
              <a:rPr sz="2000" spc="-5" dirty="0">
                <a:latin typeface="Times New Roman"/>
                <a:cs typeface="Times New Roman"/>
              </a:rPr>
              <a:t>coefficient, </a:t>
            </a:r>
            <a:r>
              <a:rPr sz="2000" spc="-484" dirty="0">
                <a:latin typeface="Times New Roman"/>
                <a:cs typeface="Times New Roman"/>
              </a:rPr>
              <a:t> </a:t>
            </a:r>
            <a:r>
              <a:rPr sz="2000" dirty="0">
                <a:latin typeface="Times New Roman"/>
                <a:cs typeface="Times New Roman"/>
              </a:rPr>
              <a:t>m</a:t>
            </a:r>
            <a:r>
              <a:rPr sz="2000" spc="-10" dirty="0">
                <a:latin typeface="Times New Roman"/>
                <a:cs typeface="Times New Roman"/>
              </a:rPr>
              <a:t> </a:t>
            </a:r>
            <a:r>
              <a:rPr sz="2000" dirty="0">
                <a:latin typeface="Times New Roman"/>
                <a:cs typeface="Times New Roman"/>
              </a:rPr>
              <a:t>=</a:t>
            </a:r>
            <a:r>
              <a:rPr sz="2000" spc="-120" dirty="0">
                <a:latin typeface="Times New Roman"/>
                <a:cs typeface="Times New Roman"/>
              </a:rPr>
              <a:t> </a:t>
            </a:r>
            <a:r>
              <a:rPr sz="2000" dirty="0">
                <a:latin typeface="Times New Roman"/>
                <a:cs typeface="Times New Roman"/>
              </a:rPr>
              <a:t>Air</a:t>
            </a:r>
            <a:r>
              <a:rPr sz="2000" spc="-10" dirty="0">
                <a:latin typeface="Times New Roman"/>
                <a:cs typeface="Times New Roman"/>
              </a:rPr>
              <a:t> </a:t>
            </a:r>
            <a:r>
              <a:rPr sz="2000" spc="-5" dirty="0">
                <a:latin typeface="Times New Roman"/>
                <a:cs typeface="Times New Roman"/>
              </a:rPr>
              <a:t>mass</a:t>
            </a:r>
            <a:r>
              <a:rPr sz="2000" dirty="0">
                <a:latin typeface="Times New Roman"/>
                <a:cs typeface="Times New Roman"/>
              </a:rPr>
              <a:t> </a:t>
            </a:r>
            <a:r>
              <a:rPr sz="2000" spc="-5" dirty="0">
                <a:latin typeface="Times New Roman"/>
                <a:cs typeface="Times New Roman"/>
              </a:rPr>
              <a:t>(m).</a:t>
            </a:r>
            <a:endParaRPr sz="2000">
              <a:latin typeface="Times New Roman"/>
              <a:cs typeface="Times New Roman"/>
            </a:endParaRPr>
          </a:p>
          <a:p>
            <a:pPr marL="528955">
              <a:lnSpc>
                <a:spcPct val="100000"/>
              </a:lnSpc>
              <a:spcBef>
                <a:spcPts val="1200"/>
              </a:spcBef>
            </a:pPr>
            <a:r>
              <a:rPr sz="2000" dirty="0">
                <a:latin typeface="Times New Roman"/>
                <a:cs typeface="Times New Roman"/>
              </a:rPr>
              <a:t>The </a:t>
            </a:r>
            <a:r>
              <a:rPr sz="2000" spc="-5" dirty="0">
                <a:latin typeface="Times New Roman"/>
                <a:cs typeface="Times New Roman"/>
              </a:rPr>
              <a:t>transmission</a:t>
            </a:r>
            <a:r>
              <a:rPr sz="2000" spc="-25" dirty="0">
                <a:latin typeface="Times New Roman"/>
                <a:cs typeface="Times New Roman"/>
              </a:rPr>
              <a:t> </a:t>
            </a:r>
            <a:r>
              <a:rPr sz="2000" dirty="0">
                <a:latin typeface="Times New Roman"/>
                <a:cs typeface="Times New Roman"/>
              </a:rPr>
              <a:t>factor</a:t>
            </a:r>
            <a:r>
              <a:rPr sz="2000" spc="-1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atmosphere</a:t>
            </a:r>
            <a:r>
              <a:rPr sz="2000" spc="-20" dirty="0">
                <a:latin typeface="Times New Roman"/>
                <a:cs typeface="Times New Roman"/>
              </a:rPr>
              <a:t> </a:t>
            </a:r>
            <a:r>
              <a:rPr sz="2000" dirty="0">
                <a:latin typeface="Times New Roman"/>
                <a:cs typeface="Times New Roman"/>
              </a:rPr>
              <a:t>corresponding</a:t>
            </a:r>
            <a:r>
              <a:rPr sz="2000" spc="-30" dirty="0">
                <a:latin typeface="Times New Roman"/>
                <a:cs typeface="Times New Roman"/>
              </a:rPr>
              <a:t> </a:t>
            </a:r>
            <a:r>
              <a:rPr sz="2000" spc="-5" dirty="0">
                <a:latin typeface="Times New Roman"/>
                <a:cs typeface="Times New Roman"/>
              </a:rPr>
              <a:t>to</a:t>
            </a:r>
            <a:r>
              <a:rPr sz="2000" spc="5" dirty="0">
                <a:latin typeface="Times New Roman"/>
                <a:cs typeface="Times New Roman"/>
              </a:rPr>
              <a:t> </a:t>
            </a:r>
            <a:r>
              <a:rPr sz="2000" dirty="0">
                <a:latin typeface="Times New Roman"/>
                <a:cs typeface="Times New Roman"/>
              </a:rPr>
              <a:t>the Rayleigh</a:t>
            </a:r>
            <a:r>
              <a:rPr sz="2000" spc="-10" dirty="0">
                <a:latin typeface="Times New Roman"/>
                <a:cs typeface="Times New Roman"/>
              </a:rPr>
              <a:t> </a:t>
            </a:r>
            <a:r>
              <a:rPr sz="2000" spc="-5" dirty="0">
                <a:latin typeface="Times New Roman"/>
                <a:cs typeface="Times New Roman"/>
              </a:rPr>
              <a:t>scattering</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175</a:t>
            </a:fld>
            <a:endParaRPr dirty="0"/>
          </a:p>
        </p:txBody>
      </p:sp>
      <p:sp>
        <p:nvSpPr>
          <p:cNvPr id="2" name="object 2"/>
          <p:cNvSpPr txBox="1"/>
          <p:nvPr/>
        </p:nvSpPr>
        <p:spPr>
          <a:xfrm>
            <a:off x="128117" y="45141"/>
            <a:ext cx="9001125" cy="4599305"/>
          </a:xfrm>
          <a:prstGeom prst="rect">
            <a:avLst/>
          </a:prstGeom>
        </p:spPr>
        <p:txBody>
          <a:bodyPr vert="horz" wrap="square" lIns="0" tIns="12700" rIns="0" bIns="0" rtlCol="0">
            <a:spAutoFit/>
          </a:bodyPr>
          <a:lstStyle/>
          <a:p>
            <a:pPr marL="12700" marR="5080">
              <a:lnSpc>
                <a:spcPct val="150100"/>
              </a:lnSpc>
              <a:spcBef>
                <a:spcPts val="100"/>
              </a:spcBef>
            </a:pPr>
            <a:r>
              <a:rPr sz="2000" dirty="0">
                <a:solidFill>
                  <a:srgbClr val="FF0000"/>
                </a:solidFill>
                <a:latin typeface="Times New Roman"/>
                <a:cs typeface="Times New Roman"/>
              </a:rPr>
              <a:t>Mie scattering takes place from particles whose </a:t>
            </a:r>
            <a:r>
              <a:rPr sz="2000" spc="-5" dirty="0">
                <a:solidFill>
                  <a:srgbClr val="FF0000"/>
                </a:solidFill>
                <a:latin typeface="Times New Roman"/>
                <a:cs typeface="Times New Roman"/>
              </a:rPr>
              <a:t>diameter </a:t>
            </a:r>
            <a:r>
              <a:rPr sz="2000" dirty="0">
                <a:solidFill>
                  <a:srgbClr val="FF0000"/>
                </a:solidFill>
                <a:latin typeface="Times New Roman"/>
                <a:cs typeface="Times New Roman"/>
              </a:rPr>
              <a:t>is close to the wavelength of </a:t>
            </a:r>
            <a:r>
              <a:rPr sz="2000" spc="5" dirty="0">
                <a:solidFill>
                  <a:srgbClr val="FF0000"/>
                </a:solidFill>
                <a:latin typeface="Times New Roman"/>
                <a:cs typeface="Times New Roman"/>
              </a:rPr>
              <a:t> </a:t>
            </a:r>
            <a:r>
              <a:rPr sz="2000" dirty="0">
                <a:solidFill>
                  <a:srgbClr val="FF0000"/>
                </a:solidFill>
                <a:latin typeface="Times New Roman"/>
                <a:cs typeface="Times New Roman"/>
              </a:rPr>
              <a:t>radiation</a:t>
            </a:r>
            <a:r>
              <a:rPr sz="2000" dirty="0">
                <a:latin typeface="Times New Roman"/>
                <a:cs typeface="Times New Roman"/>
              </a:rPr>
              <a:t>. The </a:t>
            </a:r>
            <a:r>
              <a:rPr sz="2000" spc="-5" dirty="0">
                <a:latin typeface="Times New Roman"/>
                <a:cs typeface="Times New Roman"/>
              </a:rPr>
              <a:t>particles like </a:t>
            </a:r>
            <a:r>
              <a:rPr sz="2000" dirty="0">
                <a:latin typeface="Times New Roman"/>
                <a:cs typeface="Times New Roman"/>
              </a:rPr>
              <a:t>dust or dust </a:t>
            </a:r>
            <a:r>
              <a:rPr sz="2000" spc="-5" dirty="0">
                <a:latin typeface="Times New Roman"/>
                <a:cs typeface="Times New Roman"/>
              </a:rPr>
              <a:t>laden </a:t>
            </a:r>
            <a:r>
              <a:rPr sz="2000" dirty="0">
                <a:latin typeface="Times New Roman"/>
                <a:cs typeface="Times New Roman"/>
              </a:rPr>
              <a:t>water vapor or </a:t>
            </a:r>
            <a:r>
              <a:rPr sz="2000" spc="-5" dirty="0">
                <a:latin typeface="Times New Roman"/>
                <a:cs typeface="Times New Roman"/>
              </a:rPr>
              <a:t>air molecules. Mie </a:t>
            </a:r>
            <a:r>
              <a:rPr sz="2000" dirty="0">
                <a:latin typeface="Times New Roman"/>
                <a:cs typeface="Times New Roman"/>
              </a:rPr>
              <a:t> </a:t>
            </a:r>
            <a:r>
              <a:rPr sz="2000" spc="-5" dirty="0">
                <a:latin typeface="Times New Roman"/>
                <a:cs typeface="Times New Roman"/>
              </a:rPr>
              <a:t>scattering </a:t>
            </a:r>
            <a:r>
              <a:rPr sz="2000" dirty="0">
                <a:latin typeface="Times New Roman"/>
                <a:cs typeface="Times New Roman"/>
              </a:rPr>
              <a:t>depends heavily on the </a:t>
            </a:r>
            <a:r>
              <a:rPr sz="2000" spc="-5" dirty="0">
                <a:latin typeface="Times New Roman"/>
                <a:cs typeface="Times New Roman"/>
              </a:rPr>
              <a:t>amount </a:t>
            </a:r>
            <a:r>
              <a:rPr sz="2000" dirty="0">
                <a:latin typeface="Times New Roman"/>
                <a:cs typeface="Times New Roman"/>
              </a:rPr>
              <a:t>of aerosols present in the </a:t>
            </a:r>
            <a:r>
              <a:rPr sz="2000" spc="-25" dirty="0">
                <a:latin typeface="Times New Roman"/>
                <a:cs typeface="Times New Roman"/>
              </a:rPr>
              <a:t>air, </a:t>
            </a:r>
            <a:r>
              <a:rPr sz="2000" dirty="0">
                <a:latin typeface="Times New Roman"/>
                <a:cs typeface="Times New Roman"/>
              </a:rPr>
              <a:t>so it depends </a:t>
            </a:r>
            <a:r>
              <a:rPr sz="2000" spc="5" dirty="0">
                <a:latin typeface="Times New Roman"/>
                <a:cs typeface="Times New Roman"/>
              </a:rPr>
              <a:t> </a:t>
            </a:r>
            <a:r>
              <a:rPr sz="2000" dirty="0">
                <a:latin typeface="Times New Roman"/>
                <a:cs typeface="Times New Roman"/>
              </a:rPr>
              <a:t>upon</a:t>
            </a:r>
            <a:r>
              <a:rPr sz="2000" spc="-2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path</a:t>
            </a:r>
            <a:r>
              <a:rPr sz="2000" spc="-10" dirty="0">
                <a:latin typeface="Times New Roman"/>
                <a:cs typeface="Times New Roman"/>
              </a:rPr>
              <a:t> </a:t>
            </a:r>
            <a:r>
              <a:rPr sz="2000" dirty="0">
                <a:latin typeface="Times New Roman"/>
                <a:cs typeface="Times New Roman"/>
              </a:rPr>
              <a:t>length</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atmosphere.</a:t>
            </a:r>
            <a:r>
              <a:rPr sz="2000" spc="-60" dirty="0">
                <a:latin typeface="Times New Roman"/>
                <a:cs typeface="Times New Roman"/>
              </a:rPr>
              <a:t> </a:t>
            </a:r>
            <a:r>
              <a:rPr sz="2000" dirty="0">
                <a:latin typeface="Times New Roman"/>
                <a:cs typeface="Times New Roman"/>
              </a:rPr>
              <a:t>The </a:t>
            </a:r>
            <a:r>
              <a:rPr sz="2000" spc="-5" dirty="0">
                <a:latin typeface="Times New Roman"/>
                <a:cs typeface="Times New Roman"/>
              </a:rPr>
              <a:t>type </a:t>
            </a:r>
            <a:r>
              <a:rPr sz="2000" dirty="0">
                <a:latin typeface="Times New Roman"/>
                <a:cs typeface="Times New Roman"/>
              </a:rPr>
              <a:t>and</a:t>
            </a:r>
            <a:r>
              <a:rPr sz="2000" spc="5" dirty="0">
                <a:latin typeface="Times New Roman"/>
                <a:cs typeface="Times New Roman"/>
              </a:rPr>
              <a:t> </a:t>
            </a:r>
            <a:r>
              <a:rPr sz="2000" dirty="0">
                <a:latin typeface="Times New Roman"/>
                <a:cs typeface="Times New Roman"/>
              </a:rPr>
              <a:t>composition</a:t>
            </a:r>
            <a:r>
              <a:rPr sz="2000" spc="-3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aerosol</a:t>
            </a:r>
            <a:r>
              <a:rPr sz="2000" spc="-35" dirty="0">
                <a:latin typeface="Times New Roman"/>
                <a:cs typeface="Times New Roman"/>
              </a:rPr>
              <a:t> </a:t>
            </a:r>
            <a:r>
              <a:rPr sz="2000" spc="-5" dirty="0">
                <a:latin typeface="Times New Roman"/>
                <a:cs typeface="Times New Roman"/>
              </a:rPr>
              <a:t>differ</a:t>
            </a:r>
            <a:r>
              <a:rPr sz="2000" spc="-25" dirty="0">
                <a:latin typeface="Times New Roman"/>
                <a:cs typeface="Times New Roman"/>
              </a:rPr>
              <a:t> </a:t>
            </a:r>
            <a:r>
              <a:rPr sz="2000" spc="-40" dirty="0">
                <a:latin typeface="Times New Roman"/>
                <a:cs typeface="Times New Roman"/>
              </a:rPr>
              <a:t>w.r.t. </a:t>
            </a:r>
            <a:r>
              <a:rPr sz="2000" spc="-484" dirty="0">
                <a:latin typeface="Times New Roman"/>
                <a:cs typeface="Times New Roman"/>
              </a:rPr>
              <a:t> </a:t>
            </a:r>
            <a:r>
              <a:rPr sz="2000" dirty="0">
                <a:latin typeface="Times New Roman"/>
                <a:cs typeface="Times New Roman"/>
              </a:rPr>
              <a:t>place</a:t>
            </a:r>
            <a:r>
              <a:rPr sz="2000" spc="-20"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spc="-10" dirty="0">
                <a:latin typeface="Times New Roman"/>
                <a:cs typeface="Times New Roman"/>
              </a:rPr>
              <a:t>time.</a:t>
            </a:r>
            <a:endParaRPr sz="2000">
              <a:latin typeface="Times New Roman"/>
              <a:cs typeface="Times New Roman"/>
            </a:endParaRPr>
          </a:p>
          <a:p>
            <a:pPr marL="12700">
              <a:lnSpc>
                <a:spcPct val="100000"/>
              </a:lnSpc>
              <a:spcBef>
                <a:spcPts val="1200"/>
              </a:spcBef>
            </a:pPr>
            <a:r>
              <a:rPr sz="2000" dirty="0">
                <a:latin typeface="Times New Roman"/>
                <a:cs typeface="Times New Roman"/>
              </a:rPr>
              <a:t>According</a:t>
            </a:r>
            <a:r>
              <a:rPr sz="2000" spc="-30" dirty="0">
                <a:latin typeface="Times New Roman"/>
                <a:cs typeface="Times New Roman"/>
              </a:rPr>
              <a:t> </a:t>
            </a:r>
            <a:r>
              <a:rPr sz="2000" dirty="0">
                <a:latin typeface="Times New Roman"/>
                <a:cs typeface="Times New Roman"/>
              </a:rPr>
              <a:t>to </a:t>
            </a:r>
            <a:r>
              <a:rPr sz="2000" spc="-15" dirty="0">
                <a:latin typeface="Times New Roman"/>
                <a:cs typeface="Times New Roman"/>
              </a:rPr>
              <a:t>meteorology,</a:t>
            </a:r>
            <a:r>
              <a:rPr sz="2000" spc="-20" dirty="0">
                <a:latin typeface="Times New Roman"/>
                <a:cs typeface="Times New Roman"/>
              </a:rPr>
              <a:t> </a:t>
            </a:r>
            <a:r>
              <a:rPr sz="2000" dirty="0">
                <a:latin typeface="Times New Roman"/>
                <a:cs typeface="Times New Roman"/>
              </a:rPr>
              <a:t>four</a:t>
            </a:r>
            <a:r>
              <a:rPr sz="2000" spc="-15" dirty="0">
                <a:latin typeface="Times New Roman"/>
                <a:cs typeface="Times New Roman"/>
              </a:rPr>
              <a:t> </a:t>
            </a:r>
            <a:r>
              <a:rPr sz="2000" dirty="0">
                <a:latin typeface="Times New Roman"/>
                <a:cs typeface="Times New Roman"/>
              </a:rPr>
              <a:t>regions</a:t>
            </a:r>
            <a:r>
              <a:rPr sz="2000" spc="-35" dirty="0">
                <a:latin typeface="Times New Roman"/>
                <a:cs typeface="Times New Roman"/>
              </a:rPr>
              <a:t> </a:t>
            </a:r>
            <a:r>
              <a:rPr sz="2000" dirty="0">
                <a:latin typeface="Times New Roman"/>
                <a:cs typeface="Times New Roman"/>
              </a:rPr>
              <a:t>where</a:t>
            </a:r>
            <a:r>
              <a:rPr sz="2000" spc="-10" dirty="0">
                <a:latin typeface="Times New Roman"/>
                <a:cs typeface="Times New Roman"/>
              </a:rPr>
              <a:t> </a:t>
            </a:r>
            <a:r>
              <a:rPr sz="2000" dirty="0">
                <a:latin typeface="Times New Roman"/>
                <a:cs typeface="Times New Roman"/>
              </a:rPr>
              <a:t>aerosol</a:t>
            </a:r>
            <a:r>
              <a:rPr sz="2000" spc="-30" dirty="0">
                <a:latin typeface="Times New Roman"/>
                <a:cs typeface="Times New Roman"/>
              </a:rPr>
              <a:t> </a:t>
            </a:r>
            <a:r>
              <a:rPr sz="2000" dirty="0">
                <a:latin typeface="Times New Roman"/>
                <a:cs typeface="Times New Roman"/>
              </a:rPr>
              <a:t>varies</a:t>
            </a:r>
            <a:r>
              <a:rPr sz="2000" spc="-25" dirty="0">
                <a:latin typeface="Times New Roman"/>
                <a:cs typeface="Times New Roman"/>
              </a:rPr>
              <a:t> </a:t>
            </a:r>
            <a:r>
              <a:rPr sz="2000" spc="-5" dirty="0">
                <a:latin typeface="Times New Roman"/>
                <a:cs typeface="Times New Roman"/>
              </a:rPr>
              <a:t>quantitatively:</a:t>
            </a:r>
            <a:endParaRPr sz="2000">
              <a:latin typeface="Times New Roman"/>
              <a:cs typeface="Times New Roman"/>
            </a:endParaRPr>
          </a:p>
          <a:p>
            <a:pPr marL="759460" indent="-493395">
              <a:lnSpc>
                <a:spcPct val="100000"/>
              </a:lnSpc>
              <a:spcBef>
                <a:spcPts val="1200"/>
              </a:spcBef>
              <a:buAutoNum type="romanLcParenBoth"/>
              <a:tabLst>
                <a:tab pos="759460" algn="l"/>
                <a:tab pos="760095" algn="l"/>
              </a:tabLst>
            </a:pPr>
            <a:r>
              <a:rPr sz="2000" dirty="0">
                <a:latin typeface="Times New Roman"/>
                <a:cs typeface="Times New Roman"/>
              </a:rPr>
              <a:t>High</a:t>
            </a:r>
            <a:r>
              <a:rPr sz="2000" spc="-55" dirty="0">
                <a:latin typeface="Times New Roman"/>
                <a:cs typeface="Times New Roman"/>
              </a:rPr>
              <a:t> </a:t>
            </a:r>
            <a:r>
              <a:rPr sz="2000" dirty="0">
                <a:latin typeface="Times New Roman"/>
                <a:cs typeface="Times New Roman"/>
              </a:rPr>
              <a:t>mountains,</a:t>
            </a:r>
            <a:endParaRPr sz="2000">
              <a:latin typeface="Times New Roman"/>
              <a:cs typeface="Times New Roman"/>
            </a:endParaRPr>
          </a:p>
          <a:p>
            <a:pPr marL="764540" indent="-498475">
              <a:lnSpc>
                <a:spcPct val="100000"/>
              </a:lnSpc>
              <a:spcBef>
                <a:spcPts val="1200"/>
              </a:spcBef>
              <a:buAutoNum type="romanLcParenBoth"/>
              <a:tabLst>
                <a:tab pos="764540" algn="l"/>
                <a:tab pos="765175" algn="l"/>
              </a:tabLst>
            </a:pPr>
            <a:r>
              <a:rPr sz="2000" dirty="0">
                <a:latin typeface="Times New Roman"/>
                <a:cs typeface="Times New Roman"/>
              </a:rPr>
              <a:t>Flat</a:t>
            </a:r>
            <a:r>
              <a:rPr sz="2000" spc="-60" dirty="0">
                <a:latin typeface="Times New Roman"/>
                <a:cs typeface="Times New Roman"/>
              </a:rPr>
              <a:t> </a:t>
            </a:r>
            <a:r>
              <a:rPr sz="2000" dirty="0">
                <a:latin typeface="Times New Roman"/>
                <a:cs typeface="Times New Roman"/>
              </a:rPr>
              <a:t>land</a:t>
            </a:r>
            <a:endParaRPr sz="2000">
              <a:latin typeface="Times New Roman"/>
              <a:cs typeface="Times New Roman"/>
            </a:endParaRPr>
          </a:p>
          <a:p>
            <a:pPr marL="770890" indent="-504825">
              <a:lnSpc>
                <a:spcPct val="100000"/>
              </a:lnSpc>
              <a:spcBef>
                <a:spcPts val="1205"/>
              </a:spcBef>
              <a:buAutoNum type="romanLcParenBoth"/>
              <a:tabLst>
                <a:tab pos="771525" algn="l"/>
              </a:tabLst>
            </a:pPr>
            <a:r>
              <a:rPr sz="2000" spc="-5" dirty="0">
                <a:latin typeface="Times New Roman"/>
                <a:cs typeface="Times New Roman"/>
              </a:rPr>
              <a:t>Big</a:t>
            </a:r>
            <a:r>
              <a:rPr sz="2000" spc="-35" dirty="0">
                <a:latin typeface="Times New Roman"/>
                <a:cs typeface="Times New Roman"/>
              </a:rPr>
              <a:t> </a:t>
            </a:r>
            <a:r>
              <a:rPr sz="2000" spc="-5" dirty="0">
                <a:latin typeface="Times New Roman"/>
                <a:cs typeface="Times New Roman"/>
              </a:rPr>
              <a:t>cities</a:t>
            </a:r>
            <a:endParaRPr sz="2000">
              <a:latin typeface="Times New Roman"/>
              <a:cs typeface="Times New Roman"/>
            </a:endParaRPr>
          </a:p>
          <a:p>
            <a:pPr marL="758825" indent="-492759">
              <a:lnSpc>
                <a:spcPct val="100000"/>
              </a:lnSpc>
              <a:spcBef>
                <a:spcPts val="1200"/>
              </a:spcBef>
              <a:buAutoNum type="romanLcParenBoth"/>
              <a:tabLst>
                <a:tab pos="759460" algn="l"/>
              </a:tabLst>
            </a:pPr>
            <a:r>
              <a:rPr sz="2000" dirty="0">
                <a:latin typeface="Times New Roman"/>
                <a:cs typeface="Times New Roman"/>
              </a:rPr>
              <a:t>Industrial</a:t>
            </a:r>
            <a:r>
              <a:rPr sz="2000" spc="-80" dirty="0">
                <a:latin typeface="Times New Roman"/>
                <a:cs typeface="Times New Roman"/>
              </a:rPr>
              <a:t> </a:t>
            </a:r>
            <a:r>
              <a:rPr sz="2000" dirty="0">
                <a:latin typeface="Times New Roman"/>
                <a:cs typeface="Times New Roman"/>
              </a:rPr>
              <a:t>areas.</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51066" y="6060284"/>
            <a:ext cx="382270" cy="602615"/>
          </a:xfrm>
          <a:prstGeom prst="rect">
            <a:avLst/>
          </a:prstGeom>
        </p:spPr>
        <p:txBody>
          <a:bodyPr vert="horz" wrap="square" lIns="0" tIns="12700" rIns="0" bIns="0" rtlCol="0">
            <a:spAutoFit/>
          </a:bodyPr>
          <a:lstStyle/>
          <a:p>
            <a:pPr marL="38100">
              <a:lnSpc>
                <a:spcPts val="2270"/>
              </a:lnSpc>
              <a:spcBef>
                <a:spcPts val="100"/>
              </a:spcBef>
            </a:pPr>
            <a:r>
              <a:rPr sz="2100" spc="295" dirty="0">
                <a:latin typeface="Symbol"/>
                <a:cs typeface="Symbol"/>
              </a:rPr>
              <a:t></a:t>
            </a:r>
            <a:endParaRPr sz="2100">
              <a:latin typeface="Symbol"/>
              <a:cs typeface="Symbol"/>
            </a:endParaRPr>
          </a:p>
          <a:p>
            <a:pPr marL="38100">
              <a:lnSpc>
                <a:spcPts val="2270"/>
              </a:lnSpc>
            </a:pPr>
            <a:r>
              <a:rPr sz="3150" spc="-157" baseline="-7936" dirty="0">
                <a:latin typeface="Symbol"/>
                <a:cs typeface="Symbol"/>
              </a:rPr>
              <a:t></a:t>
            </a:r>
            <a:r>
              <a:rPr sz="1200" spc="-105" dirty="0">
                <a:solidFill>
                  <a:srgbClr val="888888"/>
                </a:solidFill>
                <a:latin typeface="Arial MT"/>
                <a:cs typeface="Arial MT"/>
              </a:rPr>
              <a:t>178</a:t>
            </a:r>
            <a:endParaRPr sz="1200">
              <a:latin typeface="Arial MT"/>
              <a:cs typeface="Arial MT"/>
            </a:endParaRPr>
          </a:p>
        </p:txBody>
      </p:sp>
      <p:sp>
        <p:nvSpPr>
          <p:cNvPr id="3" name="object 3"/>
          <p:cNvSpPr txBox="1"/>
          <p:nvPr/>
        </p:nvSpPr>
        <p:spPr>
          <a:xfrm>
            <a:off x="154939" y="45141"/>
            <a:ext cx="8911590" cy="1855470"/>
          </a:xfrm>
          <a:prstGeom prst="rect">
            <a:avLst/>
          </a:prstGeom>
        </p:spPr>
        <p:txBody>
          <a:bodyPr vert="horz" wrap="square" lIns="0" tIns="165735" rIns="0" bIns="0" rtlCol="0">
            <a:spAutoFit/>
          </a:bodyPr>
          <a:lstStyle/>
          <a:p>
            <a:pPr marL="12700" algn="just">
              <a:lnSpc>
                <a:spcPct val="100000"/>
              </a:lnSpc>
              <a:spcBef>
                <a:spcPts val="1305"/>
              </a:spcBef>
            </a:pPr>
            <a:r>
              <a:rPr sz="2000" b="1" dirty="0">
                <a:latin typeface="Times New Roman"/>
                <a:cs typeface="Times New Roman"/>
              </a:rPr>
              <a:t>Absorption</a:t>
            </a:r>
            <a:r>
              <a:rPr sz="2000" b="1" spc="-40" dirty="0">
                <a:latin typeface="Times New Roman"/>
                <a:cs typeface="Times New Roman"/>
              </a:rPr>
              <a:t> </a:t>
            </a:r>
            <a:r>
              <a:rPr sz="2000" b="1" dirty="0">
                <a:latin typeface="Times New Roman"/>
                <a:cs typeface="Times New Roman"/>
              </a:rPr>
              <a:t>of</a:t>
            </a:r>
            <a:r>
              <a:rPr sz="2000" b="1" spc="-30" dirty="0">
                <a:latin typeface="Times New Roman"/>
                <a:cs typeface="Times New Roman"/>
              </a:rPr>
              <a:t> </a:t>
            </a:r>
            <a:r>
              <a:rPr sz="2000" b="1" dirty="0">
                <a:latin typeface="Times New Roman"/>
                <a:cs typeface="Times New Roman"/>
              </a:rPr>
              <a:t>Solar</a:t>
            </a:r>
            <a:r>
              <a:rPr sz="2000" b="1" spc="-65" dirty="0">
                <a:latin typeface="Times New Roman"/>
                <a:cs typeface="Times New Roman"/>
              </a:rPr>
              <a:t> </a:t>
            </a:r>
            <a:r>
              <a:rPr sz="2000" b="1" dirty="0">
                <a:latin typeface="Times New Roman"/>
                <a:cs typeface="Times New Roman"/>
              </a:rPr>
              <a:t>Radiation:-</a:t>
            </a:r>
            <a:endParaRPr sz="2000">
              <a:latin typeface="Times New Roman"/>
              <a:cs typeface="Times New Roman"/>
            </a:endParaRPr>
          </a:p>
          <a:p>
            <a:pPr marL="12700" marR="5080" indent="914400" algn="just">
              <a:lnSpc>
                <a:spcPct val="150000"/>
              </a:lnSpc>
            </a:pPr>
            <a:r>
              <a:rPr sz="2000" dirty="0">
                <a:latin typeface="Times New Roman"/>
                <a:cs typeface="Times New Roman"/>
              </a:rPr>
              <a:t>The </a:t>
            </a:r>
            <a:r>
              <a:rPr sz="2000" spc="-5" dirty="0">
                <a:latin typeface="Times New Roman"/>
                <a:cs typeface="Times New Roman"/>
              </a:rPr>
              <a:t>solar radiation </a:t>
            </a:r>
            <a:r>
              <a:rPr sz="2000" spc="-10" dirty="0">
                <a:latin typeface="Times New Roman"/>
                <a:cs typeface="Times New Roman"/>
              </a:rPr>
              <a:t>is </a:t>
            </a:r>
            <a:r>
              <a:rPr sz="2000" spc="-5" dirty="0">
                <a:latin typeface="Times New Roman"/>
                <a:cs typeface="Times New Roman"/>
              </a:rPr>
              <a:t>absorbed </a:t>
            </a:r>
            <a:r>
              <a:rPr sz="2000" spc="-10" dirty="0">
                <a:latin typeface="Times New Roman"/>
                <a:cs typeface="Times New Roman"/>
              </a:rPr>
              <a:t>in </a:t>
            </a:r>
            <a:r>
              <a:rPr sz="2000" spc="-5" dirty="0">
                <a:latin typeface="Times New Roman"/>
                <a:cs typeface="Times New Roman"/>
              </a:rPr>
              <a:t>the water </a:t>
            </a:r>
            <a:r>
              <a:rPr sz="2000" spc="-15" dirty="0">
                <a:latin typeface="Times New Roman"/>
                <a:cs typeface="Times New Roman"/>
              </a:rPr>
              <a:t>vapor, </a:t>
            </a:r>
            <a:r>
              <a:rPr sz="2000" dirty="0">
                <a:latin typeface="Times New Roman"/>
                <a:cs typeface="Times New Roman"/>
              </a:rPr>
              <a:t>ozone, oxygen </a:t>
            </a:r>
            <a:r>
              <a:rPr sz="2000" spc="-5" dirty="0">
                <a:latin typeface="Times New Roman"/>
                <a:cs typeface="Times New Roman"/>
              </a:rPr>
              <a:t>and carbon </a:t>
            </a:r>
            <a:r>
              <a:rPr sz="2000" dirty="0">
                <a:latin typeface="Times New Roman"/>
                <a:cs typeface="Times New Roman"/>
              </a:rPr>
              <a:t> </a:t>
            </a:r>
            <a:r>
              <a:rPr sz="2000" spc="-5" dirty="0">
                <a:latin typeface="Times New Roman"/>
                <a:cs typeface="Times New Roman"/>
              </a:rPr>
              <a:t>dioxide present in </a:t>
            </a:r>
            <a:r>
              <a:rPr sz="2000" dirty="0">
                <a:latin typeface="Times New Roman"/>
                <a:cs typeface="Times New Roman"/>
              </a:rPr>
              <a:t>the </a:t>
            </a:r>
            <a:r>
              <a:rPr sz="2000" spc="-5" dirty="0">
                <a:latin typeface="Times New Roman"/>
                <a:cs typeface="Times New Roman"/>
              </a:rPr>
              <a:t>upper layer </a:t>
            </a:r>
            <a:r>
              <a:rPr sz="2000" dirty="0">
                <a:latin typeface="Times New Roman"/>
                <a:cs typeface="Times New Roman"/>
              </a:rPr>
              <a:t>of </a:t>
            </a:r>
            <a:r>
              <a:rPr sz="2000" spc="-5" dirty="0">
                <a:latin typeface="Times New Roman"/>
                <a:cs typeface="Times New Roman"/>
              </a:rPr>
              <a:t>the</a:t>
            </a:r>
            <a:r>
              <a:rPr sz="2000" dirty="0">
                <a:latin typeface="Times New Roman"/>
                <a:cs typeface="Times New Roman"/>
              </a:rPr>
              <a:t> </a:t>
            </a:r>
            <a:r>
              <a:rPr sz="2000" spc="-5" dirty="0">
                <a:latin typeface="Times New Roman"/>
                <a:cs typeface="Times New Roman"/>
              </a:rPr>
              <a:t>atmosphere then it comes</a:t>
            </a:r>
            <a:r>
              <a:rPr sz="2000" dirty="0">
                <a:latin typeface="Times New Roman"/>
                <a:cs typeface="Times New Roman"/>
              </a:rPr>
              <a:t> </a:t>
            </a:r>
            <a:r>
              <a:rPr sz="2000" spc="-5" dirty="0">
                <a:latin typeface="Times New Roman"/>
                <a:cs typeface="Times New Roman"/>
              </a:rPr>
              <a:t>to</a:t>
            </a:r>
            <a:r>
              <a:rPr sz="2000" dirty="0">
                <a:latin typeface="Times New Roman"/>
                <a:cs typeface="Times New Roman"/>
              </a:rPr>
              <a:t> </a:t>
            </a:r>
            <a:r>
              <a:rPr sz="2000" spc="-5" dirty="0">
                <a:latin typeface="Times New Roman"/>
                <a:cs typeface="Times New Roman"/>
              </a:rPr>
              <a:t>lower</a:t>
            </a:r>
            <a:r>
              <a:rPr sz="2000" spc="490" dirty="0">
                <a:latin typeface="Times New Roman"/>
                <a:cs typeface="Times New Roman"/>
              </a:rPr>
              <a:t> </a:t>
            </a:r>
            <a:r>
              <a:rPr sz="2000" spc="-5" dirty="0">
                <a:latin typeface="Times New Roman"/>
                <a:cs typeface="Times New Roman"/>
              </a:rPr>
              <a:t>aerosol </a:t>
            </a:r>
            <a:r>
              <a:rPr sz="2000" dirty="0">
                <a:latin typeface="Times New Roman"/>
                <a:cs typeface="Times New Roman"/>
              </a:rPr>
              <a:t> </a:t>
            </a:r>
            <a:r>
              <a:rPr sz="2000" spc="-5" dirty="0">
                <a:latin typeface="Times New Roman"/>
                <a:cs typeface="Times New Roman"/>
              </a:rPr>
              <a:t>layer</a:t>
            </a:r>
            <a:r>
              <a:rPr sz="2000" spc="440" dirty="0">
                <a:latin typeface="Times New Roman"/>
                <a:cs typeface="Times New Roman"/>
              </a:rPr>
              <a:t> </a:t>
            </a:r>
            <a:r>
              <a:rPr sz="2000" dirty="0">
                <a:latin typeface="Times New Roman"/>
                <a:cs typeface="Times New Roman"/>
              </a:rPr>
              <a:t>where</a:t>
            </a:r>
            <a:r>
              <a:rPr sz="2000" spc="440" dirty="0">
                <a:latin typeface="Times New Roman"/>
                <a:cs typeface="Times New Roman"/>
              </a:rPr>
              <a:t> </a:t>
            </a:r>
            <a:r>
              <a:rPr sz="2000" spc="-5" dirty="0">
                <a:latin typeface="Times New Roman"/>
                <a:cs typeface="Times New Roman"/>
              </a:rPr>
              <a:t>the</a:t>
            </a:r>
            <a:r>
              <a:rPr sz="2000" spc="445" dirty="0">
                <a:latin typeface="Times New Roman"/>
                <a:cs typeface="Times New Roman"/>
              </a:rPr>
              <a:t> </a:t>
            </a:r>
            <a:r>
              <a:rPr sz="2000" spc="-5" dirty="0">
                <a:latin typeface="Times New Roman"/>
                <a:cs typeface="Times New Roman"/>
              </a:rPr>
              <a:t>radiation</a:t>
            </a:r>
            <a:r>
              <a:rPr sz="2000" spc="445" dirty="0">
                <a:latin typeface="Times New Roman"/>
                <a:cs typeface="Times New Roman"/>
              </a:rPr>
              <a:t> </a:t>
            </a:r>
            <a:r>
              <a:rPr sz="2000" spc="-5" dirty="0">
                <a:latin typeface="Times New Roman"/>
                <a:cs typeface="Times New Roman"/>
              </a:rPr>
              <a:t>is</a:t>
            </a:r>
            <a:r>
              <a:rPr sz="2000" spc="440" dirty="0">
                <a:latin typeface="Times New Roman"/>
                <a:cs typeface="Times New Roman"/>
              </a:rPr>
              <a:t> </a:t>
            </a:r>
            <a:r>
              <a:rPr sz="2000" spc="-5" dirty="0">
                <a:latin typeface="Times New Roman"/>
                <a:cs typeface="Times New Roman"/>
              </a:rPr>
              <a:t>absorbed</a:t>
            </a:r>
            <a:r>
              <a:rPr sz="2000" spc="440" dirty="0">
                <a:latin typeface="Times New Roman"/>
                <a:cs typeface="Times New Roman"/>
              </a:rPr>
              <a:t> </a:t>
            </a:r>
            <a:r>
              <a:rPr sz="2000" dirty="0">
                <a:latin typeface="Times New Roman"/>
                <a:cs typeface="Times New Roman"/>
              </a:rPr>
              <a:t>by</a:t>
            </a:r>
            <a:r>
              <a:rPr sz="2000" spc="420" dirty="0">
                <a:latin typeface="Times New Roman"/>
                <a:cs typeface="Times New Roman"/>
              </a:rPr>
              <a:t> </a:t>
            </a:r>
            <a:r>
              <a:rPr sz="2000" dirty="0">
                <a:latin typeface="Times New Roman"/>
                <a:cs typeface="Times New Roman"/>
              </a:rPr>
              <a:t>the</a:t>
            </a:r>
            <a:r>
              <a:rPr sz="2000" spc="434" dirty="0">
                <a:latin typeface="Times New Roman"/>
                <a:cs typeface="Times New Roman"/>
              </a:rPr>
              <a:t> </a:t>
            </a:r>
            <a:r>
              <a:rPr sz="2000" spc="-5" dirty="0">
                <a:latin typeface="Times New Roman"/>
                <a:cs typeface="Times New Roman"/>
              </a:rPr>
              <a:t>stable</a:t>
            </a:r>
            <a:r>
              <a:rPr sz="2000" spc="425" dirty="0">
                <a:latin typeface="Times New Roman"/>
                <a:cs typeface="Times New Roman"/>
              </a:rPr>
              <a:t> </a:t>
            </a:r>
            <a:r>
              <a:rPr sz="2000" spc="-5" dirty="0">
                <a:latin typeface="Times New Roman"/>
                <a:cs typeface="Times New Roman"/>
              </a:rPr>
              <a:t>parts</a:t>
            </a:r>
            <a:r>
              <a:rPr sz="2000" spc="434" dirty="0">
                <a:latin typeface="Times New Roman"/>
                <a:cs typeface="Times New Roman"/>
              </a:rPr>
              <a:t> </a:t>
            </a:r>
            <a:r>
              <a:rPr sz="2000" spc="-5" dirty="0">
                <a:latin typeface="Times New Roman"/>
                <a:cs typeface="Times New Roman"/>
              </a:rPr>
              <a:t>of</a:t>
            </a:r>
            <a:r>
              <a:rPr sz="2000" spc="445" dirty="0">
                <a:latin typeface="Times New Roman"/>
                <a:cs typeface="Times New Roman"/>
              </a:rPr>
              <a:t> </a:t>
            </a:r>
            <a:r>
              <a:rPr sz="2000" dirty="0">
                <a:latin typeface="Times New Roman"/>
                <a:cs typeface="Times New Roman"/>
              </a:rPr>
              <a:t>the</a:t>
            </a:r>
            <a:r>
              <a:rPr sz="2000" spc="434" dirty="0">
                <a:latin typeface="Times New Roman"/>
                <a:cs typeface="Times New Roman"/>
              </a:rPr>
              <a:t> </a:t>
            </a:r>
            <a:r>
              <a:rPr sz="2000" spc="-5" dirty="0">
                <a:latin typeface="Times New Roman"/>
                <a:cs typeface="Times New Roman"/>
              </a:rPr>
              <a:t>atmosphere.</a:t>
            </a:r>
            <a:r>
              <a:rPr sz="2000" spc="395" dirty="0">
                <a:latin typeface="Times New Roman"/>
                <a:cs typeface="Times New Roman"/>
              </a:rPr>
              <a:t> </a:t>
            </a:r>
            <a:r>
              <a:rPr sz="2000" dirty="0">
                <a:latin typeface="Times New Roman"/>
                <a:cs typeface="Times New Roman"/>
              </a:rPr>
              <a:t>The</a:t>
            </a:r>
            <a:endParaRPr sz="2000">
              <a:latin typeface="Times New Roman"/>
              <a:cs typeface="Times New Roman"/>
            </a:endParaRPr>
          </a:p>
        </p:txBody>
      </p:sp>
      <p:sp>
        <p:nvSpPr>
          <p:cNvPr id="4" name="object 4"/>
          <p:cNvSpPr txBox="1"/>
          <p:nvPr/>
        </p:nvSpPr>
        <p:spPr>
          <a:xfrm>
            <a:off x="129539" y="1875256"/>
            <a:ext cx="8963660" cy="2769235"/>
          </a:xfrm>
          <a:prstGeom prst="rect">
            <a:avLst/>
          </a:prstGeom>
        </p:spPr>
        <p:txBody>
          <a:bodyPr vert="horz" wrap="square" lIns="0" tIns="12700" rIns="0" bIns="0" rtlCol="0">
            <a:spAutoFit/>
          </a:bodyPr>
          <a:lstStyle/>
          <a:p>
            <a:pPr marL="38100" marR="30480" algn="just">
              <a:lnSpc>
                <a:spcPct val="150000"/>
              </a:lnSpc>
              <a:spcBef>
                <a:spcPts val="100"/>
              </a:spcBef>
            </a:pPr>
            <a:r>
              <a:rPr sz="2000" spc="-5" dirty="0">
                <a:latin typeface="Times New Roman"/>
                <a:cs typeface="Times New Roman"/>
              </a:rPr>
              <a:t>absorption </a:t>
            </a:r>
            <a:r>
              <a:rPr sz="2000" spc="-10" dirty="0">
                <a:latin typeface="Times New Roman"/>
                <a:cs typeface="Times New Roman"/>
              </a:rPr>
              <a:t>in </a:t>
            </a:r>
            <a:r>
              <a:rPr sz="2000" dirty="0">
                <a:latin typeface="Times New Roman"/>
                <a:cs typeface="Times New Roman"/>
              </a:rPr>
              <a:t>water </a:t>
            </a:r>
            <a:r>
              <a:rPr sz="2000" spc="-15" dirty="0">
                <a:latin typeface="Times New Roman"/>
                <a:cs typeface="Times New Roman"/>
              </a:rPr>
              <a:t>vapour, </a:t>
            </a:r>
            <a:r>
              <a:rPr sz="2000" dirty="0">
                <a:latin typeface="Times New Roman"/>
                <a:cs typeface="Times New Roman"/>
              </a:rPr>
              <a:t>oxygen </a:t>
            </a:r>
            <a:r>
              <a:rPr sz="2000" spc="-5" dirty="0">
                <a:latin typeface="Times New Roman"/>
                <a:cs typeface="Times New Roman"/>
              </a:rPr>
              <a:t>and carbon dioxide </a:t>
            </a:r>
            <a:r>
              <a:rPr sz="2000" spc="-10" dirty="0">
                <a:latin typeface="Times New Roman"/>
                <a:cs typeface="Times New Roman"/>
              </a:rPr>
              <a:t>is </a:t>
            </a:r>
            <a:r>
              <a:rPr sz="2000" spc="-5" dirty="0">
                <a:latin typeface="Times New Roman"/>
                <a:cs typeface="Times New Roman"/>
              </a:rPr>
              <a:t>usually described </a:t>
            </a:r>
            <a:r>
              <a:rPr sz="2000" dirty="0">
                <a:latin typeface="Times New Roman"/>
                <a:cs typeface="Times New Roman"/>
              </a:rPr>
              <a:t>by </a:t>
            </a:r>
            <a:r>
              <a:rPr sz="2000" spc="-5" dirty="0">
                <a:latin typeface="Times New Roman"/>
                <a:cs typeface="Times New Roman"/>
              </a:rPr>
              <a:t>the </a:t>
            </a:r>
            <a:r>
              <a:rPr sz="2000" dirty="0">
                <a:latin typeface="Times New Roman"/>
                <a:cs typeface="Times New Roman"/>
              </a:rPr>
              <a:t> overall</a:t>
            </a:r>
            <a:r>
              <a:rPr sz="2000" spc="-45" dirty="0">
                <a:latin typeface="Times New Roman"/>
                <a:cs typeface="Times New Roman"/>
              </a:rPr>
              <a:t> </a:t>
            </a:r>
            <a:r>
              <a:rPr sz="2000" dirty="0">
                <a:latin typeface="Times New Roman"/>
                <a:cs typeface="Times New Roman"/>
              </a:rPr>
              <a:t>transmission</a:t>
            </a:r>
            <a:r>
              <a:rPr sz="2000" spc="-60" dirty="0">
                <a:latin typeface="Times New Roman"/>
                <a:cs typeface="Times New Roman"/>
              </a:rPr>
              <a:t> </a:t>
            </a:r>
            <a:r>
              <a:rPr sz="2000" spc="-5" dirty="0">
                <a:latin typeface="Times New Roman"/>
                <a:cs typeface="Times New Roman"/>
              </a:rPr>
              <a:t>coefficient</a:t>
            </a:r>
            <a:r>
              <a:rPr sz="2000" spc="-45" dirty="0">
                <a:latin typeface="Times New Roman"/>
                <a:cs typeface="Times New Roman"/>
              </a:rPr>
              <a:t> </a:t>
            </a:r>
            <a:r>
              <a:rPr sz="2000" spc="5" dirty="0">
                <a:latin typeface="Times New Roman"/>
                <a:cs typeface="Times New Roman"/>
              </a:rPr>
              <a:t>τ</a:t>
            </a:r>
            <a:r>
              <a:rPr sz="1950" spc="7" baseline="-21367" dirty="0">
                <a:latin typeface="Times New Roman"/>
                <a:cs typeface="Times New Roman"/>
              </a:rPr>
              <a:t>AB</a:t>
            </a:r>
            <a:r>
              <a:rPr sz="2000" spc="5" dirty="0">
                <a:latin typeface="Times New Roman"/>
                <a:cs typeface="Times New Roman"/>
              </a:rPr>
              <a:t>.</a:t>
            </a:r>
            <a:endParaRPr sz="2000">
              <a:latin typeface="Times New Roman"/>
              <a:cs typeface="Times New Roman"/>
            </a:endParaRPr>
          </a:p>
          <a:p>
            <a:pPr marL="38100" algn="just">
              <a:lnSpc>
                <a:spcPct val="100000"/>
              </a:lnSpc>
              <a:spcBef>
                <a:spcPts val="1200"/>
              </a:spcBef>
            </a:pPr>
            <a:r>
              <a:rPr sz="2000" b="1" spc="-5" dirty="0">
                <a:latin typeface="Times New Roman"/>
                <a:cs typeface="Times New Roman"/>
              </a:rPr>
              <a:t>Direct</a:t>
            </a:r>
            <a:r>
              <a:rPr sz="2000" b="1" spc="-40" dirty="0">
                <a:latin typeface="Times New Roman"/>
                <a:cs typeface="Times New Roman"/>
              </a:rPr>
              <a:t> </a:t>
            </a:r>
            <a:r>
              <a:rPr sz="2000" b="1" dirty="0">
                <a:latin typeface="Times New Roman"/>
                <a:cs typeface="Times New Roman"/>
              </a:rPr>
              <a:t>Solar</a:t>
            </a:r>
            <a:r>
              <a:rPr sz="2000" b="1" spc="-75" dirty="0">
                <a:latin typeface="Times New Roman"/>
                <a:cs typeface="Times New Roman"/>
              </a:rPr>
              <a:t> </a:t>
            </a:r>
            <a:r>
              <a:rPr sz="2000" b="1" dirty="0">
                <a:latin typeface="Times New Roman"/>
                <a:cs typeface="Times New Roman"/>
              </a:rPr>
              <a:t>Radiation:-</a:t>
            </a:r>
            <a:endParaRPr sz="2000">
              <a:latin typeface="Times New Roman"/>
              <a:cs typeface="Times New Roman"/>
            </a:endParaRPr>
          </a:p>
          <a:p>
            <a:pPr marL="38100" marR="30480" indent="914400" algn="just">
              <a:lnSpc>
                <a:spcPct val="150000"/>
              </a:lnSpc>
            </a:pPr>
            <a:r>
              <a:rPr sz="2000" dirty="0">
                <a:latin typeface="Times New Roman"/>
                <a:cs typeface="Times New Roman"/>
              </a:rPr>
              <a:t>The </a:t>
            </a:r>
            <a:r>
              <a:rPr sz="2000" spc="-5" dirty="0">
                <a:latin typeface="Times New Roman"/>
                <a:cs typeface="Times New Roman"/>
              </a:rPr>
              <a:t>combined loss of solar radiation due </a:t>
            </a:r>
            <a:r>
              <a:rPr sz="2000" spc="-10" dirty="0">
                <a:latin typeface="Times New Roman"/>
                <a:cs typeface="Times New Roman"/>
              </a:rPr>
              <a:t>to </a:t>
            </a:r>
            <a:r>
              <a:rPr sz="2000" spc="-5" dirty="0">
                <a:latin typeface="Times New Roman"/>
                <a:cs typeface="Times New Roman"/>
              </a:rPr>
              <a:t>scattering </a:t>
            </a:r>
            <a:r>
              <a:rPr sz="2000" spc="-10" dirty="0">
                <a:latin typeface="Times New Roman"/>
                <a:cs typeface="Times New Roman"/>
              </a:rPr>
              <a:t>and </a:t>
            </a:r>
            <a:r>
              <a:rPr sz="2000" spc="-5" dirty="0">
                <a:latin typeface="Times New Roman"/>
                <a:cs typeface="Times New Roman"/>
              </a:rPr>
              <a:t>absorption through </a:t>
            </a:r>
            <a:r>
              <a:rPr sz="2000" dirty="0">
                <a:latin typeface="Times New Roman"/>
                <a:cs typeface="Times New Roman"/>
              </a:rPr>
              <a:t> </a:t>
            </a:r>
            <a:r>
              <a:rPr sz="2000" spc="-5" dirty="0">
                <a:latin typeface="Times New Roman"/>
                <a:cs typeface="Times New Roman"/>
              </a:rPr>
              <a:t>transmission </a:t>
            </a:r>
            <a:r>
              <a:rPr sz="2000" spc="-10" dirty="0">
                <a:latin typeface="Times New Roman"/>
                <a:cs typeface="Times New Roman"/>
              </a:rPr>
              <a:t>in</a:t>
            </a:r>
            <a:r>
              <a:rPr sz="2000" spc="480" dirty="0">
                <a:latin typeface="Times New Roman"/>
                <a:cs typeface="Times New Roman"/>
              </a:rPr>
              <a:t> </a:t>
            </a:r>
            <a:r>
              <a:rPr sz="2000" spc="-5" dirty="0">
                <a:latin typeface="Times New Roman"/>
                <a:cs typeface="Times New Roman"/>
              </a:rPr>
              <a:t>the atmosphere is defined </a:t>
            </a:r>
            <a:r>
              <a:rPr sz="2000" dirty="0">
                <a:latin typeface="Times New Roman"/>
                <a:cs typeface="Times New Roman"/>
              </a:rPr>
              <a:t>by a </a:t>
            </a:r>
            <a:r>
              <a:rPr sz="2000" spc="-5" dirty="0">
                <a:latin typeface="Times New Roman"/>
                <a:cs typeface="Times New Roman"/>
              </a:rPr>
              <a:t>physical parameter </a:t>
            </a:r>
            <a:r>
              <a:rPr sz="2000" spc="-10" dirty="0">
                <a:latin typeface="Times New Roman"/>
                <a:cs typeface="Times New Roman"/>
              </a:rPr>
              <a:t>called </a:t>
            </a:r>
            <a:r>
              <a:rPr sz="2000" i="1" spc="-5" dirty="0">
                <a:latin typeface="Times New Roman"/>
                <a:cs typeface="Times New Roman"/>
              </a:rPr>
              <a:t>turbidity </a:t>
            </a:r>
            <a:r>
              <a:rPr sz="2000" i="1" dirty="0">
                <a:latin typeface="Times New Roman"/>
                <a:cs typeface="Times New Roman"/>
              </a:rPr>
              <a:t> factor</a:t>
            </a:r>
            <a:r>
              <a:rPr sz="2000" i="1" spc="-25" dirty="0">
                <a:latin typeface="Times New Roman"/>
                <a:cs typeface="Times New Roman"/>
              </a:rPr>
              <a:t> </a:t>
            </a:r>
            <a:r>
              <a:rPr sz="2000" i="1" spc="-35" dirty="0">
                <a:latin typeface="Times New Roman"/>
                <a:cs typeface="Times New Roman"/>
              </a:rPr>
              <a:t>(T</a:t>
            </a:r>
            <a:r>
              <a:rPr sz="1950" i="1" spc="-52" baseline="-21367" dirty="0">
                <a:latin typeface="Times New Roman"/>
                <a:cs typeface="Times New Roman"/>
              </a:rPr>
              <a:t>r</a:t>
            </a:r>
            <a:r>
              <a:rPr sz="1950" i="1" spc="7" baseline="-21367" dirty="0">
                <a:latin typeface="Times New Roman"/>
                <a:cs typeface="Times New Roman"/>
              </a:rPr>
              <a:t> </a:t>
            </a:r>
            <a:r>
              <a:rPr sz="2000" i="1" spc="-10" dirty="0">
                <a:latin typeface="Times New Roman"/>
                <a:cs typeface="Times New Roman"/>
              </a:rPr>
              <a:t>).</a:t>
            </a:r>
            <a:endParaRPr sz="2000">
              <a:latin typeface="Times New Roman"/>
              <a:cs typeface="Times New Roman"/>
            </a:endParaRPr>
          </a:p>
        </p:txBody>
      </p:sp>
      <p:sp>
        <p:nvSpPr>
          <p:cNvPr id="5" name="object 5"/>
          <p:cNvSpPr txBox="1"/>
          <p:nvPr/>
        </p:nvSpPr>
        <p:spPr>
          <a:xfrm>
            <a:off x="129539" y="5228082"/>
            <a:ext cx="5617845" cy="330835"/>
          </a:xfrm>
          <a:prstGeom prst="rect">
            <a:avLst/>
          </a:prstGeom>
        </p:spPr>
        <p:txBody>
          <a:bodyPr vert="horz" wrap="square" lIns="0" tIns="12700" rIns="0" bIns="0" rtlCol="0">
            <a:spAutoFit/>
          </a:bodyPr>
          <a:lstStyle/>
          <a:p>
            <a:pPr marL="38100">
              <a:lnSpc>
                <a:spcPct val="100000"/>
              </a:lnSpc>
              <a:spcBef>
                <a:spcPts val="100"/>
              </a:spcBef>
            </a:pPr>
            <a:r>
              <a:rPr sz="2000" dirty="0">
                <a:latin typeface="Times New Roman"/>
                <a:cs typeface="Times New Roman"/>
              </a:rPr>
              <a:t>The total</a:t>
            </a:r>
            <a:r>
              <a:rPr sz="2000" spc="-30" dirty="0">
                <a:latin typeface="Times New Roman"/>
                <a:cs typeface="Times New Roman"/>
              </a:rPr>
              <a:t> </a:t>
            </a:r>
            <a:r>
              <a:rPr sz="2000" spc="-5" dirty="0">
                <a:latin typeface="Times New Roman"/>
                <a:cs typeface="Times New Roman"/>
              </a:rPr>
              <a:t>transmission</a:t>
            </a:r>
            <a:r>
              <a:rPr sz="2000" spc="-20" dirty="0">
                <a:latin typeface="Times New Roman"/>
                <a:cs typeface="Times New Roman"/>
              </a:rPr>
              <a:t> </a:t>
            </a:r>
            <a:r>
              <a:rPr sz="2000" dirty="0">
                <a:latin typeface="Times New Roman"/>
                <a:cs typeface="Times New Roman"/>
              </a:rPr>
              <a:t>factor</a:t>
            </a:r>
            <a:r>
              <a:rPr sz="2000" spc="-20" dirty="0">
                <a:latin typeface="Times New Roman"/>
                <a:cs typeface="Times New Roman"/>
              </a:rPr>
              <a:t> </a:t>
            </a:r>
            <a:r>
              <a:rPr sz="2000" spc="5" dirty="0">
                <a:latin typeface="Times New Roman"/>
                <a:cs typeface="Times New Roman"/>
              </a:rPr>
              <a:t>τ</a:t>
            </a:r>
            <a:r>
              <a:rPr sz="1950" spc="7" baseline="-21367" dirty="0">
                <a:latin typeface="Times New Roman"/>
                <a:cs typeface="Times New Roman"/>
              </a:rPr>
              <a:t>G</a:t>
            </a:r>
            <a:r>
              <a:rPr sz="1950" spc="254" baseline="-21367" dirty="0">
                <a:latin typeface="Times New Roman"/>
                <a:cs typeface="Times New Roman"/>
              </a:rPr>
              <a:t> </a:t>
            </a:r>
            <a:r>
              <a:rPr sz="2000" spc="-5" dirty="0">
                <a:latin typeface="Times New Roman"/>
                <a:cs typeface="Times New Roman"/>
              </a:rPr>
              <a:t>can</a:t>
            </a:r>
            <a:r>
              <a:rPr sz="2000" dirty="0">
                <a:latin typeface="Times New Roman"/>
                <a:cs typeface="Times New Roman"/>
              </a:rPr>
              <a:t> </a:t>
            </a:r>
            <a:r>
              <a:rPr sz="2000" spc="5" dirty="0">
                <a:latin typeface="Times New Roman"/>
                <a:cs typeface="Times New Roman"/>
              </a:rPr>
              <a:t>now</a:t>
            </a:r>
            <a:r>
              <a:rPr sz="2000" dirty="0">
                <a:latin typeface="Times New Roman"/>
                <a:cs typeface="Times New Roman"/>
              </a:rPr>
              <a:t> be</a:t>
            </a:r>
            <a:r>
              <a:rPr sz="2000" spc="-5" dirty="0">
                <a:latin typeface="Times New Roman"/>
                <a:cs typeface="Times New Roman"/>
              </a:rPr>
              <a:t> written</a:t>
            </a:r>
            <a:r>
              <a:rPr sz="2000" spc="-20" dirty="0">
                <a:latin typeface="Times New Roman"/>
                <a:cs typeface="Times New Roman"/>
              </a:rPr>
              <a:t> </a:t>
            </a:r>
            <a:r>
              <a:rPr sz="2000" spc="-5" dirty="0">
                <a:latin typeface="Times New Roman"/>
                <a:cs typeface="Times New Roman"/>
              </a:rPr>
              <a:t>as:</a:t>
            </a:r>
            <a:endParaRPr sz="2000">
              <a:latin typeface="Times New Roman"/>
              <a:cs typeface="Times New Roman"/>
            </a:endParaRPr>
          </a:p>
        </p:txBody>
      </p:sp>
      <p:sp>
        <p:nvSpPr>
          <p:cNvPr id="6" name="object 6"/>
          <p:cNvSpPr txBox="1"/>
          <p:nvPr/>
        </p:nvSpPr>
        <p:spPr>
          <a:xfrm>
            <a:off x="4545246" y="5024753"/>
            <a:ext cx="241935" cy="212725"/>
          </a:xfrm>
          <a:prstGeom prst="rect">
            <a:avLst/>
          </a:prstGeom>
        </p:spPr>
        <p:txBody>
          <a:bodyPr vert="horz" wrap="square" lIns="0" tIns="15875" rIns="0" bIns="0" rtlCol="0">
            <a:spAutoFit/>
          </a:bodyPr>
          <a:lstStyle/>
          <a:p>
            <a:pPr marL="12700">
              <a:lnSpc>
                <a:spcPct val="100000"/>
              </a:lnSpc>
              <a:spcBef>
                <a:spcPts val="125"/>
              </a:spcBef>
            </a:pPr>
            <a:r>
              <a:rPr sz="1200" i="1" spc="185" dirty="0">
                <a:latin typeface="Times New Roman"/>
                <a:cs typeface="Times New Roman"/>
              </a:rPr>
              <a:t>RS</a:t>
            </a:r>
            <a:endParaRPr sz="1200">
              <a:latin typeface="Times New Roman"/>
              <a:cs typeface="Times New Roman"/>
            </a:endParaRPr>
          </a:p>
        </p:txBody>
      </p:sp>
      <p:sp>
        <p:nvSpPr>
          <p:cNvPr id="7" name="object 7"/>
          <p:cNvSpPr txBox="1"/>
          <p:nvPr/>
        </p:nvSpPr>
        <p:spPr>
          <a:xfrm>
            <a:off x="5126702" y="4647505"/>
            <a:ext cx="262255" cy="212725"/>
          </a:xfrm>
          <a:prstGeom prst="rect">
            <a:avLst/>
          </a:prstGeom>
        </p:spPr>
        <p:txBody>
          <a:bodyPr vert="horz" wrap="square" lIns="0" tIns="15875" rIns="0" bIns="0" rtlCol="0">
            <a:spAutoFit/>
          </a:bodyPr>
          <a:lstStyle/>
          <a:p>
            <a:pPr marL="12700">
              <a:lnSpc>
                <a:spcPct val="100000"/>
              </a:lnSpc>
              <a:spcBef>
                <a:spcPts val="125"/>
              </a:spcBef>
            </a:pPr>
            <a:r>
              <a:rPr sz="1200" i="1" spc="195" dirty="0">
                <a:latin typeface="Times New Roman"/>
                <a:cs typeface="Times New Roman"/>
              </a:rPr>
              <a:t>AB</a:t>
            </a:r>
            <a:endParaRPr sz="1200">
              <a:latin typeface="Times New Roman"/>
              <a:cs typeface="Times New Roman"/>
            </a:endParaRPr>
          </a:p>
        </p:txBody>
      </p:sp>
      <p:sp>
        <p:nvSpPr>
          <p:cNvPr id="8" name="object 8"/>
          <p:cNvSpPr txBox="1"/>
          <p:nvPr/>
        </p:nvSpPr>
        <p:spPr>
          <a:xfrm>
            <a:off x="3951270" y="4647505"/>
            <a:ext cx="280670" cy="212725"/>
          </a:xfrm>
          <a:prstGeom prst="rect">
            <a:avLst/>
          </a:prstGeom>
        </p:spPr>
        <p:txBody>
          <a:bodyPr vert="horz" wrap="square" lIns="0" tIns="15875" rIns="0" bIns="0" rtlCol="0">
            <a:spAutoFit/>
          </a:bodyPr>
          <a:lstStyle/>
          <a:p>
            <a:pPr marL="12700">
              <a:lnSpc>
                <a:spcPct val="100000"/>
              </a:lnSpc>
              <a:spcBef>
                <a:spcPts val="125"/>
              </a:spcBef>
            </a:pPr>
            <a:r>
              <a:rPr sz="1200" i="1" spc="200" dirty="0">
                <a:latin typeface="Times New Roman"/>
                <a:cs typeface="Times New Roman"/>
              </a:rPr>
              <a:t>MS</a:t>
            </a:r>
            <a:endParaRPr sz="1200">
              <a:latin typeface="Times New Roman"/>
              <a:cs typeface="Times New Roman"/>
            </a:endParaRPr>
          </a:p>
        </p:txBody>
      </p:sp>
      <p:sp>
        <p:nvSpPr>
          <p:cNvPr id="9" name="object 9"/>
          <p:cNvSpPr txBox="1"/>
          <p:nvPr/>
        </p:nvSpPr>
        <p:spPr>
          <a:xfrm>
            <a:off x="4043881" y="4761618"/>
            <a:ext cx="896619" cy="448945"/>
          </a:xfrm>
          <a:prstGeom prst="rect">
            <a:avLst/>
          </a:prstGeom>
        </p:spPr>
        <p:txBody>
          <a:bodyPr vert="horz" wrap="square" lIns="0" tIns="15875" rIns="0" bIns="0" rtlCol="0">
            <a:spAutoFit/>
          </a:bodyPr>
          <a:lstStyle/>
          <a:p>
            <a:pPr marL="12700">
              <a:lnSpc>
                <a:spcPct val="100000"/>
              </a:lnSpc>
              <a:spcBef>
                <a:spcPts val="125"/>
              </a:spcBef>
              <a:tabLst>
                <a:tab pos="780415" algn="l"/>
              </a:tabLst>
            </a:pPr>
            <a:r>
              <a:rPr sz="2100" spc="-125" dirty="0">
                <a:latin typeface="Times New Roman"/>
                <a:cs typeface="Times New Roman"/>
              </a:rPr>
              <a:t>l</a:t>
            </a:r>
            <a:r>
              <a:rPr sz="2100" spc="185" dirty="0">
                <a:latin typeface="Times New Roman"/>
                <a:cs typeface="Times New Roman"/>
              </a:rPr>
              <a:t>n</a:t>
            </a:r>
            <a:r>
              <a:rPr sz="2100" spc="-220" dirty="0">
                <a:latin typeface="Times New Roman"/>
                <a:cs typeface="Times New Roman"/>
              </a:rPr>
              <a:t> </a:t>
            </a:r>
            <a:r>
              <a:rPr sz="2750" spc="-415" dirty="0">
                <a:latin typeface="Symbol"/>
                <a:cs typeface="Symbol"/>
              </a:rPr>
              <a:t></a:t>
            </a:r>
            <a:r>
              <a:rPr sz="2250" spc="95" dirty="0">
                <a:latin typeface="Symbol"/>
                <a:cs typeface="Symbol"/>
              </a:rPr>
              <a:t></a:t>
            </a:r>
            <a:r>
              <a:rPr sz="2250" dirty="0">
                <a:latin typeface="Times New Roman"/>
                <a:cs typeface="Times New Roman"/>
              </a:rPr>
              <a:t>	</a:t>
            </a:r>
            <a:r>
              <a:rPr sz="2750" spc="-105" dirty="0">
                <a:latin typeface="Symbol"/>
                <a:cs typeface="Symbol"/>
              </a:rPr>
              <a:t></a:t>
            </a:r>
            <a:endParaRPr sz="2750">
              <a:latin typeface="Symbol"/>
              <a:cs typeface="Symbol"/>
            </a:endParaRPr>
          </a:p>
        </p:txBody>
      </p:sp>
      <p:sp>
        <p:nvSpPr>
          <p:cNvPr id="10" name="object 10"/>
          <p:cNvSpPr txBox="1"/>
          <p:nvPr/>
        </p:nvSpPr>
        <p:spPr>
          <a:xfrm>
            <a:off x="3453028" y="4384371"/>
            <a:ext cx="2077720" cy="448945"/>
          </a:xfrm>
          <a:prstGeom prst="rect">
            <a:avLst/>
          </a:prstGeom>
        </p:spPr>
        <p:txBody>
          <a:bodyPr vert="horz" wrap="square" lIns="0" tIns="15875" rIns="0" bIns="0" rtlCol="0">
            <a:spAutoFit/>
          </a:bodyPr>
          <a:lstStyle/>
          <a:p>
            <a:pPr marL="12700">
              <a:lnSpc>
                <a:spcPct val="100000"/>
              </a:lnSpc>
              <a:spcBef>
                <a:spcPts val="125"/>
              </a:spcBef>
              <a:tabLst>
                <a:tab pos="817244" algn="l"/>
                <a:tab pos="1960880" algn="l"/>
              </a:tabLst>
            </a:pPr>
            <a:r>
              <a:rPr sz="2100" u="sng" spc="-125" dirty="0">
                <a:uFill>
                  <a:solidFill>
                    <a:srgbClr val="000000"/>
                  </a:solidFill>
                </a:uFill>
                <a:latin typeface="Times New Roman"/>
                <a:cs typeface="Times New Roman"/>
              </a:rPr>
              <a:t>l</a:t>
            </a:r>
            <a:r>
              <a:rPr sz="2100" u="sng" spc="185" dirty="0">
                <a:uFill>
                  <a:solidFill>
                    <a:srgbClr val="000000"/>
                  </a:solidFill>
                </a:uFill>
                <a:latin typeface="Times New Roman"/>
                <a:cs typeface="Times New Roman"/>
              </a:rPr>
              <a:t>n</a:t>
            </a:r>
            <a:r>
              <a:rPr sz="2100" u="sng" spc="-220" dirty="0">
                <a:uFill>
                  <a:solidFill>
                    <a:srgbClr val="000000"/>
                  </a:solidFill>
                </a:uFill>
                <a:latin typeface="Times New Roman"/>
                <a:cs typeface="Times New Roman"/>
              </a:rPr>
              <a:t> </a:t>
            </a:r>
            <a:r>
              <a:rPr sz="2750" u="sng" spc="-415" dirty="0">
                <a:uFill>
                  <a:solidFill>
                    <a:srgbClr val="000000"/>
                  </a:solidFill>
                </a:uFill>
                <a:latin typeface="Symbol"/>
                <a:cs typeface="Symbol"/>
              </a:rPr>
              <a:t></a:t>
            </a:r>
            <a:r>
              <a:rPr sz="2250" u="sng" spc="95" dirty="0">
                <a:uFill>
                  <a:solidFill>
                    <a:srgbClr val="000000"/>
                  </a:solidFill>
                </a:uFill>
                <a:latin typeface="Symbol"/>
                <a:cs typeface="Symbol"/>
              </a:rPr>
              <a:t></a:t>
            </a:r>
            <a:r>
              <a:rPr sz="2250" u="sng" dirty="0">
                <a:uFill>
                  <a:solidFill>
                    <a:srgbClr val="000000"/>
                  </a:solidFill>
                </a:uFill>
                <a:latin typeface="Times New Roman"/>
                <a:cs typeface="Times New Roman"/>
              </a:rPr>
              <a:t>	</a:t>
            </a:r>
            <a:r>
              <a:rPr sz="2750" u="sng" spc="114" dirty="0">
                <a:uFill>
                  <a:solidFill>
                    <a:srgbClr val="000000"/>
                  </a:solidFill>
                </a:uFill>
                <a:latin typeface="Symbol"/>
                <a:cs typeface="Symbol"/>
              </a:rPr>
              <a:t></a:t>
            </a:r>
            <a:r>
              <a:rPr sz="2100" u="sng" spc="204" dirty="0">
                <a:uFill>
                  <a:solidFill>
                    <a:srgbClr val="000000"/>
                  </a:solidFill>
                </a:uFill>
                <a:latin typeface="Symbol"/>
                <a:cs typeface="Symbol"/>
              </a:rPr>
              <a:t></a:t>
            </a:r>
            <a:r>
              <a:rPr sz="2100" u="sng" spc="-100" dirty="0">
                <a:uFill>
                  <a:solidFill>
                    <a:srgbClr val="000000"/>
                  </a:solidFill>
                </a:uFill>
                <a:latin typeface="Times New Roman"/>
                <a:cs typeface="Times New Roman"/>
              </a:rPr>
              <a:t> </a:t>
            </a:r>
            <a:r>
              <a:rPr sz="2100" u="sng" spc="-125" dirty="0">
                <a:uFill>
                  <a:solidFill>
                    <a:srgbClr val="000000"/>
                  </a:solidFill>
                </a:uFill>
                <a:latin typeface="Times New Roman"/>
                <a:cs typeface="Times New Roman"/>
              </a:rPr>
              <a:t>l</a:t>
            </a:r>
            <a:r>
              <a:rPr sz="2100" u="sng" spc="185" dirty="0">
                <a:uFill>
                  <a:solidFill>
                    <a:srgbClr val="000000"/>
                  </a:solidFill>
                </a:uFill>
                <a:latin typeface="Times New Roman"/>
                <a:cs typeface="Times New Roman"/>
              </a:rPr>
              <a:t>n</a:t>
            </a:r>
            <a:r>
              <a:rPr sz="2100" u="sng" spc="-220" dirty="0">
                <a:uFill>
                  <a:solidFill>
                    <a:srgbClr val="000000"/>
                  </a:solidFill>
                </a:uFill>
                <a:latin typeface="Times New Roman"/>
                <a:cs typeface="Times New Roman"/>
              </a:rPr>
              <a:t> </a:t>
            </a:r>
            <a:r>
              <a:rPr sz="2750" u="sng" spc="-415" dirty="0">
                <a:uFill>
                  <a:solidFill>
                    <a:srgbClr val="000000"/>
                  </a:solidFill>
                </a:uFill>
                <a:latin typeface="Symbol"/>
                <a:cs typeface="Symbol"/>
              </a:rPr>
              <a:t></a:t>
            </a:r>
            <a:r>
              <a:rPr sz="2250" u="sng" spc="95" dirty="0">
                <a:uFill>
                  <a:solidFill>
                    <a:srgbClr val="000000"/>
                  </a:solidFill>
                </a:uFill>
                <a:latin typeface="Symbol"/>
                <a:cs typeface="Symbol"/>
              </a:rPr>
              <a:t></a:t>
            </a:r>
            <a:r>
              <a:rPr sz="2250" u="sng" dirty="0">
                <a:uFill>
                  <a:solidFill>
                    <a:srgbClr val="000000"/>
                  </a:solidFill>
                </a:uFill>
                <a:latin typeface="Times New Roman"/>
                <a:cs typeface="Times New Roman"/>
              </a:rPr>
              <a:t>	</a:t>
            </a:r>
            <a:r>
              <a:rPr sz="2750" u="sng" spc="-105" dirty="0">
                <a:uFill>
                  <a:solidFill>
                    <a:srgbClr val="000000"/>
                  </a:solidFill>
                </a:uFill>
                <a:latin typeface="Symbol"/>
                <a:cs typeface="Symbol"/>
              </a:rPr>
              <a:t></a:t>
            </a:r>
            <a:endParaRPr sz="2750">
              <a:latin typeface="Symbol"/>
              <a:cs typeface="Symbol"/>
            </a:endParaRPr>
          </a:p>
        </p:txBody>
      </p:sp>
      <p:sp>
        <p:nvSpPr>
          <p:cNvPr id="11" name="object 11"/>
          <p:cNvSpPr txBox="1"/>
          <p:nvPr/>
        </p:nvSpPr>
        <p:spPr>
          <a:xfrm>
            <a:off x="2428015" y="4638796"/>
            <a:ext cx="995680" cy="346075"/>
          </a:xfrm>
          <a:prstGeom prst="rect">
            <a:avLst/>
          </a:prstGeom>
        </p:spPr>
        <p:txBody>
          <a:bodyPr vert="horz" wrap="square" lIns="0" tIns="12700" rIns="0" bIns="0" rtlCol="0">
            <a:spAutoFit/>
          </a:bodyPr>
          <a:lstStyle/>
          <a:p>
            <a:pPr marL="38100">
              <a:lnSpc>
                <a:spcPct val="100000"/>
              </a:lnSpc>
              <a:spcBef>
                <a:spcPts val="100"/>
              </a:spcBef>
            </a:pPr>
            <a:r>
              <a:rPr sz="2100" i="1" spc="110" dirty="0">
                <a:latin typeface="Times New Roman"/>
                <a:cs typeface="Times New Roman"/>
              </a:rPr>
              <a:t>T</a:t>
            </a:r>
            <a:r>
              <a:rPr sz="1800" i="1" spc="135" baseline="-23148" dirty="0">
                <a:latin typeface="Times New Roman"/>
                <a:cs typeface="Times New Roman"/>
              </a:rPr>
              <a:t>r</a:t>
            </a:r>
            <a:r>
              <a:rPr sz="1800" i="1" baseline="-23148" dirty="0">
                <a:latin typeface="Times New Roman"/>
                <a:cs typeface="Times New Roman"/>
              </a:rPr>
              <a:t>  </a:t>
            </a:r>
            <a:r>
              <a:rPr sz="1800" i="1" spc="30" baseline="-23148" dirty="0">
                <a:latin typeface="Times New Roman"/>
                <a:cs typeface="Times New Roman"/>
              </a:rPr>
              <a:t> </a:t>
            </a:r>
            <a:r>
              <a:rPr sz="2100" spc="204" dirty="0">
                <a:latin typeface="Symbol"/>
                <a:cs typeface="Symbol"/>
              </a:rPr>
              <a:t></a:t>
            </a:r>
            <a:r>
              <a:rPr sz="2100" spc="-215" dirty="0">
                <a:latin typeface="Times New Roman"/>
                <a:cs typeface="Times New Roman"/>
              </a:rPr>
              <a:t> </a:t>
            </a:r>
            <a:r>
              <a:rPr sz="2100" spc="385" dirty="0">
                <a:latin typeface="Times New Roman"/>
                <a:cs typeface="Times New Roman"/>
              </a:rPr>
              <a:t>1</a:t>
            </a:r>
            <a:r>
              <a:rPr sz="2100" spc="204" dirty="0">
                <a:latin typeface="Symbol"/>
                <a:cs typeface="Symbol"/>
              </a:rPr>
              <a:t></a:t>
            </a:r>
            <a:endParaRPr sz="2100">
              <a:latin typeface="Symbol"/>
              <a:cs typeface="Symbol"/>
            </a:endParaRPr>
          </a:p>
        </p:txBody>
      </p:sp>
      <p:sp>
        <p:nvSpPr>
          <p:cNvPr id="12" name="object 12"/>
          <p:cNvSpPr txBox="1"/>
          <p:nvPr/>
        </p:nvSpPr>
        <p:spPr>
          <a:xfrm>
            <a:off x="129539" y="5319759"/>
            <a:ext cx="5292725" cy="1153795"/>
          </a:xfrm>
          <a:prstGeom prst="rect">
            <a:avLst/>
          </a:prstGeom>
        </p:spPr>
        <p:txBody>
          <a:bodyPr vert="horz" wrap="square" lIns="0" tIns="223520" rIns="0" bIns="0" rtlCol="0">
            <a:spAutoFit/>
          </a:bodyPr>
          <a:lstStyle/>
          <a:p>
            <a:pPr marL="2323465">
              <a:lnSpc>
                <a:spcPct val="100000"/>
              </a:lnSpc>
              <a:spcBef>
                <a:spcPts val="1760"/>
              </a:spcBef>
              <a:tabLst>
                <a:tab pos="4389120" algn="l"/>
              </a:tabLst>
            </a:pPr>
            <a:r>
              <a:rPr sz="2550" spc="375" dirty="0">
                <a:latin typeface="Symbol"/>
                <a:cs typeface="Symbol"/>
              </a:rPr>
              <a:t></a:t>
            </a:r>
            <a:r>
              <a:rPr sz="2100" i="1" spc="307" baseline="-23809" dirty="0">
                <a:latin typeface="Times New Roman"/>
                <a:cs typeface="Times New Roman"/>
              </a:rPr>
              <a:t>G</a:t>
            </a:r>
            <a:r>
              <a:rPr sz="2100" i="1" baseline="-23809" dirty="0">
                <a:latin typeface="Times New Roman"/>
                <a:cs typeface="Times New Roman"/>
              </a:rPr>
              <a:t>  </a:t>
            </a:r>
            <a:r>
              <a:rPr sz="2100" i="1" spc="-142" baseline="-23809" dirty="0">
                <a:latin typeface="Times New Roman"/>
                <a:cs typeface="Times New Roman"/>
              </a:rPr>
              <a:t> </a:t>
            </a:r>
            <a:r>
              <a:rPr sz="2400" spc="265" dirty="0">
                <a:latin typeface="Symbol"/>
                <a:cs typeface="Symbol"/>
              </a:rPr>
              <a:t></a:t>
            </a:r>
            <a:r>
              <a:rPr sz="2400" spc="-55" dirty="0">
                <a:latin typeface="Times New Roman"/>
                <a:cs typeface="Times New Roman"/>
              </a:rPr>
              <a:t> </a:t>
            </a:r>
            <a:r>
              <a:rPr sz="2400" spc="150" dirty="0">
                <a:latin typeface="Times New Roman"/>
                <a:cs typeface="Times New Roman"/>
              </a:rPr>
              <a:t>e</a:t>
            </a:r>
            <a:r>
              <a:rPr sz="2400" spc="25" dirty="0">
                <a:latin typeface="Times New Roman"/>
                <a:cs typeface="Times New Roman"/>
              </a:rPr>
              <a:t>x</a:t>
            </a:r>
            <a:r>
              <a:rPr sz="2400" spc="390" dirty="0">
                <a:latin typeface="Times New Roman"/>
                <a:cs typeface="Times New Roman"/>
              </a:rPr>
              <a:t>p</a:t>
            </a:r>
            <a:r>
              <a:rPr sz="3150" spc="-180" dirty="0">
                <a:latin typeface="Symbol"/>
                <a:cs typeface="Symbol"/>
              </a:rPr>
              <a:t></a:t>
            </a:r>
            <a:r>
              <a:rPr sz="2400" spc="509" dirty="0">
                <a:latin typeface="Symbol"/>
                <a:cs typeface="Symbol"/>
              </a:rPr>
              <a:t></a:t>
            </a:r>
            <a:r>
              <a:rPr sz="2400" i="1" spc="95" dirty="0">
                <a:latin typeface="Times New Roman"/>
                <a:cs typeface="Times New Roman"/>
              </a:rPr>
              <a:t>T</a:t>
            </a:r>
            <a:r>
              <a:rPr sz="2100" i="1" spc="165" baseline="-23809" dirty="0">
                <a:latin typeface="Times New Roman"/>
                <a:cs typeface="Times New Roman"/>
              </a:rPr>
              <a:t>r</a:t>
            </a:r>
            <a:r>
              <a:rPr sz="2100" i="1" baseline="-23809" dirty="0">
                <a:latin typeface="Times New Roman"/>
                <a:cs typeface="Times New Roman"/>
              </a:rPr>
              <a:t>	</a:t>
            </a:r>
            <a:r>
              <a:rPr sz="2400" i="1" spc="395" dirty="0">
                <a:latin typeface="Times New Roman"/>
                <a:cs typeface="Times New Roman"/>
              </a:rPr>
              <a:t>m</a:t>
            </a:r>
            <a:r>
              <a:rPr sz="3150" spc="-100" dirty="0">
                <a:latin typeface="Symbol"/>
                <a:cs typeface="Symbol"/>
              </a:rPr>
              <a:t></a:t>
            </a:r>
            <a:endParaRPr sz="3150">
              <a:latin typeface="Symbol"/>
              <a:cs typeface="Symbol"/>
            </a:endParaRPr>
          </a:p>
          <a:p>
            <a:pPr marL="38100">
              <a:lnSpc>
                <a:spcPct val="100000"/>
              </a:lnSpc>
              <a:spcBef>
                <a:spcPts val="1040"/>
              </a:spcBef>
            </a:pPr>
            <a:r>
              <a:rPr sz="2000" dirty="0">
                <a:latin typeface="Times New Roman"/>
                <a:cs typeface="Times New Roman"/>
              </a:rPr>
              <a:t>Using</a:t>
            </a:r>
            <a:r>
              <a:rPr sz="2000" spc="-20" dirty="0">
                <a:latin typeface="Times New Roman"/>
                <a:cs typeface="Times New Roman"/>
              </a:rPr>
              <a:t> </a:t>
            </a:r>
            <a:r>
              <a:rPr sz="2000" spc="-5" dirty="0">
                <a:latin typeface="Times New Roman"/>
                <a:cs typeface="Times New Roman"/>
              </a:rPr>
              <a:t>in</a:t>
            </a:r>
            <a:r>
              <a:rPr sz="2000" spc="-20" dirty="0">
                <a:latin typeface="Times New Roman"/>
                <a:cs typeface="Times New Roman"/>
              </a:rPr>
              <a:t> </a:t>
            </a:r>
            <a:r>
              <a:rPr sz="2000" spc="-5" dirty="0">
                <a:latin typeface="Times New Roman"/>
                <a:cs typeface="Times New Roman"/>
              </a:rPr>
              <a:t>terms</a:t>
            </a:r>
            <a:r>
              <a:rPr sz="2000" dirty="0">
                <a:latin typeface="Times New Roman"/>
                <a:cs typeface="Times New Roman"/>
              </a:rPr>
              <a:t> of</a:t>
            </a:r>
            <a:r>
              <a:rPr sz="2000" spc="-25" dirty="0">
                <a:latin typeface="Times New Roman"/>
                <a:cs typeface="Times New Roman"/>
              </a:rPr>
              <a:t> </a:t>
            </a:r>
            <a:r>
              <a:rPr sz="2000" dirty="0">
                <a:latin typeface="Times New Roman"/>
                <a:cs typeface="Times New Roman"/>
              </a:rPr>
              <a:t>optical</a:t>
            </a:r>
            <a:r>
              <a:rPr sz="2000" spc="-30" dirty="0">
                <a:latin typeface="Times New Roman"/>
                <a:cs typeface="Times New Roman"/>
              </a:rPr>
              <a:t> </a:t>
            </a:r>
            <a:r>
              <a:rPr sz="2000" dirty="0">
                <a:latin typeface="Times New Roman"/>
                <a:cs typeface="Times New Roman"/>
              </a:rPr>
              <a:t>path</a:t>
            </a:r>
            <a:r>
              <a:rPr sz="2000" spc="-20" dirty="0">
                <a:latin typeface="Times New Roman"/>
                <a:cs typeface="Times New Roman"/>
              </a:rPr>
              <a:t> </a:t>
            </a:r>
            <a:r>
              <a:rPr sz="2000" dirty="0">
                <a:latin typeface="Times New Roman"/>
                <a:cs typeface="Times New Roman"/>
              </a:rPr>
              <a:t>length</a:t>
            </a:r>
            <a:r>
              <a:rPr sz="2000" spc="-30" dirty="0">
                <a:latin typeface="Times New Roman"/>
                <a:cs typeface="Times New Roman"/>
              </a:rPr>
              <a:t> </a:t>
            </a:r>
            <a:r>
              <a:rPr sz="2000" spc="-5" dirty="0">
                <a:latin typeface="Times New Roman"/>
                <a:cs typeface="Times New Roman"/>
              </a:rPr>
              <a:t>(m= </a:t>
            </a:r>
            <a:r>
              <a:rPr sz="2000" dirty="0">
                <a:latin typeface="Times New Roman"/>
                <a:cs typeface="Times New Roman"/>
              </a:rPr>
              <a:t>1/sin</a:t>
            </a:r>
            <a:r>
              <a:rPr sz="2000" spc="-15" dirty="0">
                <a:latin typeface="Times New Roman"/>
                <a:cs typeface="Times New Roman"/>
              </a:rPr>
              <a:t> </a:t>
            </a:r>
            <a:r>
              <a:rPr sz="2000" dirty="0">
                <a:latin typeface="Times New Roman"/>
                <a:cs typeface="Times New Roman"/>
              </a:rPr>
              <a:t>α</a:t>
            </a:r>
            <a:r>
              <a:rPr sz="1950" baseline="-21367" dirty="0">
                <a:latin typeface="Times New Roman"/>
                <a:cs typeface="Times New Roman"/>
              </a:rPr>
              <a:t>s</a:t>
            </a:r>
            <a:r>
              <a:rPr sz="1950" spc="22" baseline="-21367" dirty="0">
                <a:latin typeface="Times New Roman"/>
                <a:cs typeface="Times New Roman"/>
              </a:rPr>
              <a:t> </a:t>
            </a:r>
            <a:r>
              <a:rPr sz="2000" dirty="0">
                <a:latin typeface="Times New Roman"/>
                <a:cs typeface="Times New Roman"/>
              </a:rPr>
              <a:t>),</a:t>
            </a:r>
            <a:endParaRPr sz="2000">
              <a:latin typeface="Times New Roman"/>
              <a:cs typeface="Times New Roman"/>
            </a:endParaRPr>
          </a:p>
        </p:txBody>
      </p:sp>
      <p:sp>
        <p:nvSpPr>
          <p:cNvPr id="13" name="object 13"/>
          <p:cNvSpPr/>
          <p:nvPr/>
        </p:nvSpPr>
        <p:spPr>
          <a:xfrm>
            <a:off x="7343685" y="6289091"/>
            <a:ext cx="812165" cy="0"/>
          </a:xfrm>
          <a:custGeom>
            <a:avLst/>
            <a:gdLst/>
            <a:ahLst/>
            <a:cxnLst/>
            <a:rect l="l" t="t" r="r" b="b"/>
            <a:pathLst>
              <a:path w="812165">
                <a:moveTo>
                  <a:pt x="0" y="0"/>
                </a:moveTo>
                <a:lnTo>
                  <a:pt x="811947" y="0"/>
                </a:lnTo>
              </a:path>
            </a:pathLst>
          </a:custGeom>
          <a:ln w="10933">
            <a:solidFill>
              <a:srgbClr val="000000"/>
            </a:solidFill>
          </a:ln>
        </p:spPr>
        <p:txBody>
          <a:bodyPr wrap="square" lIns="0" tIns="0" rIns="0" bIns="0" rtlCol="0"/>
          <a:lstStyle/>
          <a:p>
            <a:endParaRPr/>
          </a:p>
        </p:txBody>
      </p:sp>
      <p:sp>
        <p:nvSpPr>
          <p:cNvPr id="14" name="object 14"/>
          <p:cNvSpPr txBox="1"/>
          <p:nvPr/>
        </p:nvSpPr>
        <p:spPr>
          <a:xfrm>
            <a:off x="8276466" y="5889722"/>
            <a:ext cx="165735" cy="346075"/>
          </a:xfrm>
          <a:prstGeom prst="rect">
            <a:avLst/>
          </a:prstGeom>
        </p:spPr>
        <p:txBody>
          <a:bodyPr vert="horz" wrap="square" lIns="0" tIns="12700" rIns="0" bIns="0" rtlCol="0">
            <a:spAutoFit/>
          </a:bodyPr>
          <a:lstStyle/>
          <a:p>
            <a:pPr marL="12700">
              <a:lnSpc>
                <a:spcPct val="100000"/>
              </a:lnSpc>
              <a:spcBef>
                <a:spcPts val="100"/>
              </a:spcBef>
            </a:pPr>
            <a:r>
              <a:rPr sz="2100" spc="295" dirty="0">
                <a:latin typeface="Symbol"/>
                <a:cs typeface="Symbol"/>
              </a:rPr>
              <a:t></a:t>
            </a:r>
            <a:endParaRPr sz="2100">
              <a:latin typeface="Symbol"/>
              <a:cs typeface="Symbol"/>
            </a:endParaRPr>
          </a:p>
        </p:txBody>
      </p:sp>
      <p:sp>
        <p:nvSpPr>
          <p:cNvPr id="15" name="object 15"/>
          <p:cNvSpPr txBox="1"/>
          <p:nvPr/>
        </p:nvSpPr>
        <p:spPr>
          <a:xfrm>
            <a:off x="6891987" y="6354587"/>
            <a:ext cx="165735" cy="346075"/>
          </a:xfrm>
          <a:prstGeom prst="rect">
            <a:avLst/>
          </a:prstGeom>
        </p:spPr>
        <p:txBody>
          <a:bodyPr vert="horz" wrap="square" lIns="0" tIns="12700" rIns="0" bIns="0" rtlCol="0">
            <a:spAutoFit/>
          </a:bodyPr>
          <a:lstStyle/>
          <a:p>
            <a:pPr marL="12700">
              <a:lnSpc>
                <a:spcPct val="100000"/>
              </a:lnSpc>
              <a:spcBef>
                <a:spcPts val="100"/>
              </a:spcBef>
            </a:pPr>
            <a:r>
              <a:rPr sz="2100" spc="295" dirty="0">
                <a:latin typeface="Symbol"/>
                <a:cs typeface="Symbol"/>
              </a:rPr>
              <a:t></a:t>
            </a:r>
            <a:endParaRPr sz="2100">
              <a:latin typeface="Symbol"/>
              <a:cs typeface="Symbol"/>
            </a:endParaRPr>
          </a:p>
        </p:txBody>
      </p:sp>
      <p:sp>
        <p:nvSpPr>
          <p:cNvPr id="16" name="object 16"/>
          <p:cNvSpPr txBox="1"/>
          <p:nvPr/>
        </p:nvSpPr>
        <p:spPr>
          <a:xfrm>
            <a:off x="6891987" y="5889722"/>
            <a:ext cx="165735" cy="346075"/>
          </a:xfrm>
          <a:prstGeom prst="rect">
            <a:avLst/>
          </a:prstGeom>
        </p:spPr>
        <p:txBody>
          <a:bodyPr vert="horz" wrap="square" lIns="0" tIns="12700" rIns="0" bIns="0" rtlCol="0">
            <a:spAutoFit/>
          </a:bodyPr>
          <a:lstStyle/>
          <a:p>
            <a:pPr marL="12700">
              <a:lnSpc>
                <a:spcPct val="100000"/>
              </a:lnSpc>
              <a:spcBef>
                <a:spcPts val="100"/>
              </a:spcBef>
            </a:pPr>
            <a:r>
              <a:rPr sz="2100" spc="295" dirty="0">
                <a:latin typeface="Symbol"/>
                <a:cs typeface="Symbol"/>
              </a:rPr>
              <a:t></a:t>
            </a:r>
            <a:endParaRPr sz="2100">
              <a:latin typeface="Symbol"/>
              <a:cs typeface="Symbol"/>
            </a:endParaRPr>
          </a:p>
        </p:txBody>
      </p:sp>
      <p:sp>
        <p:nvSpPr>
          <p:cNvPr id="17" name="object 17"/>
          <p:cNvSpPr txBox="1"/>
          <p:nvPr/>
        </p:nvSpPr>
        <p:spPr>
          <a:xfrm>
            <a:off x="8006551" y="6462355"/>
            <a:ext cx="108585" cy="212725"/>
          </a:xfrm>
          <a:prstGeom prst="rect">
            <a:avLst/>
          </a:prstGeom>
        </p:spPr>
        <p:txBody>
          <a:bodyPr vert="horz" wrap="square" lIns="0" tIns="15875" rIns="0" bIns="0" rtlCol="0">
            <a:spAutoFit/>
          </a:bodyPr>
          <a:lstStyle/>
          <a:p>
            <a:pPr marL="12700">
              <a:lnSpc>
                <a:spcPct val="100000"/>
              </a:lnSpc>
              <a:spcBef>
                <a:spcPts val="125"/>
              </a:spcBef>
            </a:pPr>
            <a:r>
              <a:rPr sz="1200" spc="180" dirty="0">
                <a:latin typeface="Times New Roman"/>
                <a:cs typeface="Times New Roman"/>
              </a:rPr>
              <a:t>s</a:t>
            </a:r>
            <a:endParaRPr sz="1200">
              <a:latin typeface="Times New Roman"/>
              <a:cs typeface="Times New Roman"/>
            </a:endParaRPr>
          </a:p>
        </p:txBody>
      </p:sp>
      <p:sp>
        <p:nvSpPr>
          <p:cNvPr id="18" name="object 18"/>
          <p:cNvSpPr txBox="1"/>
          <p:nvPr/>
        </p:nvSpPr>
        <p:spPr>
          <a:xfrm>
            <a:off x="5602917" y="6050077"/>
            <a:ext cx="2438400" cy="585470"/>
          </a:xfrm>
          <a:prstGeom prst="rect">
            <a:avLst/>
          </a:prstGeom>
        </p:spPr>
        <p:txBody>
          <a:bodyPr vert="horz" wrap="square" lIns="0" tIns="13970" rIns="0" bIns="0" rtlCol="0">
            <a:spAutoFit/>
          </a:bodyPr>
          <a:lstStyle/>
          <a:p>
            <a:pPr marL="50800">
              <a:lnSpc>
                <a:spcPts val="2200"/>
              </a:lnSpc>
              <a:spcBef>
                <a:spcPts val="110"/>
              </a:spcBef>
            </a:pPr>
            <a:r>
              <a:rPr sz="2300" spc="495" dirty="0">
                <a:latin typeface="Symbol"/>
                <a:cs typeface="Symbol"/>
              </a:rPr>
              <a:t></a:t>
            </a:r>
            <a:r>
              <a:rPr sz="1800" i="1" spc="509" baseline="-23148" dirty="0">
                <a:latin typeface="Times New Roman"/>
                <a:cs typeface="Times New Roman"/>
              </a:rPr>
              <a:t>G</a:t>
            </a:r>
            <a:r>
              <a:rPr sz="1800" i="1" baseline="-23148" dirty="0">
                <a:latin typeface="Times New Roman"/>
                <a:cs typeface="Times New Roman"/>
              </a:rPr>
              <a:t>  </a:t>
            </a:r>
            <a:r>
              <a:rPr sz="1800" i="1" spc="97" baseline="-23148" dirty="0">
                <a:latin typeface="Times New Roman"/>
                <a:cs typeface="Times New Roman"/>
              </a:rPr>
              <a:t> </a:t>
            </a:r>
            <a:r>
              <a:rPr sz="2100" spc="420" dirty="0">
                <a:latin typeface="Symbol"/>
                <a:cs typeface="Symbol"/>
              </a:rPr>
              <a:t></a:t>
            </a:r>
            <a:r>
              <a:rPr sz="2100" spc="40" dirty="0">
                <a:latin typeface="Times New Roman"/>
                <a:cs typeface="Times New Roman"/>
              </a:rPr>
              <a:t> </a:t>
            </a:r>
            <a:r>
              <a:rPr sz="2100" spc="290" dirty="0">
                <a:latin typeface="Times New Roman"/>
                <a:cs typeface="Times New Roman"/>
              </a:rPr>
              <a:t>e</a:t>
            </a:r>
            <a:r>
              <a:rPr sz="2100" spc="170" dirty="0">
                <a:latin typeface="Times New Roman"/>
                <a:cs typeface="Times New Roman"/>
              </a:rPr>
              <a:t>x</a:t>
            </a:r>
            <a:r>
              <a:rPr sz="2100" spc="515" dirty="0">
                <a:latin typeface="Times New Roman"/>
                <a:cs typeface="Times New Roman"/>
              </a:rPr>
              <a:t>p</a:t>
            </a:r>
            <a:r>
              <a:rPr sz="3150" spc="442" baseline="3968" dirty="0">
                <a:latin typeface="Symbol"/>
                <a:cs typeface="Symbol"/>
              </a:rPr>
              <a:t></a:t>
            </a:r>
            <a:r>
              <a:rPr sz="3150" spc="-345" baseline="3968" dirty="0">
                <a:latin typeface="Times New Roman"/>
                <a:cs typeface="Times New Roman"/>
              </a:rPr>
              <a:t> </a:t>
            </a:r>
            <a:r>
              <a:rPr sz="2100" spc="420" dirty="0">
                <a:latin typeface="Symbol"/>
                <a:cs typeface="Symbol"/>
              </a:rPr>
              <a:t></a:t>
            </a:r>
            <a:endParaRPr sz="2100">
              <a:latin typeface="Symbol"/>
              <a:cs typeface="Symbol"/>
            </a:endParaRPr>
          </a:p>
          <a:p>
            <a:pPr marR="30480" algn="r">
              <a:lnSpc>
                <a:spcPts val="2200"/>
              </a:lnSpc>
            </a:pPr>
            <a:r>
              <a:rPr sz="2100" spc="225" dirty="0">
                <a:latin typeface="Times New Roman"/>
                <a:cs typeface="Times New Roman"/>
              </a:rPr>
              <a:t>s</a:t>
            </a:r>
            <a:r>
              <a:rPr sz="2100" spc="-65" dirty="0">
                <a:latin typeface="Times New Roman"/>
                <a:cs typeface="Times New Roman"/>
              </a:rPr>
              <a:t>i</a:t>
            </a:r>
            <a:r>
              <a:rPr sz="2100" spc="380" dirty="0">
                <a:latin typeface="Times New Roman"/>
                <a:cs typeface="Times New Roman"/>
              </a:rPr>
              <a:t>n</a:t>
            </a:r>
            <a:r>
              <a:rPr sz="2100" spc="-260" dirty="0">
                <a:latin typeface="Times New Roman"/>
                <a:cs typeface="Times New Roman"/>
              </a:rPr>
              <a:t> </a:t>
            </a:r>
            <a:r>
              <a:rPr sz="2300" spc="355" dirty="0">
                <a:latin typeface="Symbol"/>
                <a:cs typeface="Symbol"/>
              </a:rPr>
              <a:t></a:t>
            </a:r>
            <a:endParaRPr sz="2300">
              <a:latin typeface="Symbol"/>
              <a:cs typeface="Symbol"/>
            </a:endParaRPr>
          </a:p>
        </p:txBody>
      </p:sp>
      <p:sp>
        <p:nvSpPr>
          <p:cNvPr id="19" name="object 19"/>
          <p:cNvSpPr txBox="1"/>
          <p:nvPr/>
        </p:nvSpPr>
        <p:spPr>
          <a:xfrm>
            <a:off x="7503052" y="5908439"/>
            <a:ext cx="342265" cy="346075"/>
          </a:xfrm>
          <a:prstGeom prst="rect">
            <a:avLst/>
          </a:prstGeom>
        </p:spPr>
        <p:txBody>
          <a:bodyPr vert="horz" wrap="square" lIns="0" tIns="12700" rIns="0" bIns="0" rtlCol="0">
            <a:spAutoFit/>
          </a:bodyPr>
          <a:lstStyle/>
          <a:p>
            <a:pPr marL="38100">
              <a:lnSpc>
                <a:spcPct val="100000"/>
              </a:lnSpc>
              <a:spcBef>
                <a:spcPts val="100"/>
              </a:spcBef>
            </a:pPr>
            <a:r>
              <a:rPr sz="2100" i="1" spc="225" dirty="0">
                <a:latin typeface="Times New Roman"/>
                <a:cs typeface="Times New Roman"/>
              </a:rPr>
              <a:t>T</a:t>
            </a:r>
            <a:r>
              <a:rPr sz="1800" i="1" spc="337" baseline="-23148" dirty="0">
                <a:latin typeface="Times New Roman"/>
                <a:cs typeface="Times New Roman"/>
              </a:rPr>
              <a:t>r</a:t>
            </a:r>
            <a:endParaRPr sz="1800" baseline="-23148">
              <a:latin typeface="Times New Roman"/>
              <a:cs typeface="Times New Roman"/>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179</a:t>
            </a:r>
            <a:endParaRPr sz="1200">
              <a:latin typeface="Arial MT"/>
              <a:cs typeface="Arial MT"/>
            </a:endParaRPr>
          </a:p>
        </p:txBody>
      </p:sp>
      <p:sp>
        <p:nvSpPr>
          <p:cNvPr id="3" name="object 3"/>
          <p:cNvSpPr txBox="1"/>
          <p:nvPr/>
        </p:nvSpPr>
        <p:spPr>
          <a:xfrm>
            <a:off x="129539" y="175971"/>
            <a:ext cx="8689975" cy="331470"/>
          </a:xfrm>
          <a:prstGeom prst="rect">
            <a:avLst/>
          </a:prstGeom>
        </p:spPr>
        <p:txBody>
          <a:bodyPr vert="horz" wrap="square" lIns="0" tIns="13335" rIns="0" bIns="0" rtlCol="0">
            <a:spAutoFit/>
          </a:bodyPr>
          <a:lstStyle/>
          <a:p>
            <a:pPr marL="38100">
              <a:lnSpc>
                <a:spcPct val="100000"/>
              </a:lnSpc>
              <a:spcBef>
                <a:spcPts val="105"/>
              </a:spcBef>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direct</a:t>
            </a:r>
            <a:r>
              <a:rPr sz="2000" spc="-25" dirty="0">
                <a:latin typeface="Times New Roman"/>
                <a:cs typeface="Times New Roman"/>
              </a:rPr>
              <a:t> </a:t>
            </a:r>
            <a:r>
              <a:rPr sz="2000" dirty="0">
                <a:latin typeface="Times New Roman"/>
                <a:cs typeface="Times New Roman"/>
              </a:rPr>
              <a:t>solar</a:t>
            </a:r>
            <a:r>
              <a:rPr sz="2000" spc="-25" dirty="0">
                <a:latin typeface="Times New Roman"/>
                <a:cs typeface="Times New Roman"/>
              </a:rPr>
              <a:t> </a:t>
            </a:r>
            <a:r>
              <a:rPr sz="2000" dirty="0">
                <a:latin typeface="Times New Roman"/>
                <a:cs typeface="Times New Roman"/>
              </a:rPr>
              <a:t>radiation</a:t>
            </a:r>
            <a:r>
              <a:rPr sz="2000" spc="-25" dirty="0">
                <a:latin typeface="Times New Roman"/>
                <a:cs typeface="Times New Roman"/>
              </a:rPr>
              <a:t> </a:t>
            </a:r>
            <a:r>
              <a:rPr sz="2000" spc="5" dirty="0">
                <a:latin typeface="Times New Roman"/>
                <a:cs typeface="Times New Roman"/>
              </a:rPr>
              <a:t>(I</a:t>
            </a:r>
            <a:r>
              <a:rPr sz="1950" spc="7" baseline="-21367" dirty="0">
                <a:latin typeface="Times New Roman"/>
                <a:cs typeface="Times New Roman"/>
              </a:rPr>
              <a:t>D</a:t>
            </a:r>
            <a:r>
              <a:rPr sz="2000" spc="5" dirty="0">
                <a:latin typeface="Times New Roman"/>
                <a:cs typeface="Times New Roman"/>
              </a:rPr>
              <a:t>)</a:t>
            </a:r>
            <a:r>
              <a:rPr sz="2000" spc="-25" dirty="0">
                <a:latin typeface="Times New Roman"/>
                <a:cs typeface="Times New Roman"/>
              </a:rPr>
              <a:t> </a:t>
            </a:r>
            <a:r>
              <a:rPr sz="2000" dirty="0">
                <a:latin typeface="Times New Roman"/>
                <a:cs typeface="Times New Roman"/>
              </a:rPr>
              <a:t>on</a:t>
            </a:r>
            <a:r>
              <a:rPr sz="2000" spc="5"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dirty="0">
                <a:latin typeface="Times New Roman"/>
                <a:cs typeface="Times New Roman"/>
              </a:rPr>
              <a:t>plane</a:t>
            </a:r>
            <a:r>
              <a:rPr sz="2000" spc="-15" dirty="0">
                <a:latin typeface="Times New Roman"/>
                <a:cs typeface="Times New Roman"/>
              </a:rPr>
              <a:t> </a:t>
            </a:r>
            <a:r>
              <a:rPr sz="2000" dirty="0">
                <a:latin typeface="Times New Roman"/>
                <a:cs typeface="Times New Roman"/>
              </a:rPr>
              <a:t>surface</a:t>
            </a:r>
            <a:r>
              <a:rPr sz="2000" spc="-35" dirty="0">
                <a:latin typeface="Times New Roman"/>
                <a:cs typeface="Times New Roman"/>
              </a:rPr>
              <a:t> </a:t>
            </a:r>
            <a:r>
              <a:rPr sz="2000" dirty="0">
                <a:latin typeface="Times New Roman"/>
                <a:cs typeface="Times New Roman"/>
              </a:rPr>
              <a:t>in the</a:t>
            </a:r>
            <a:r>
              <a:rPr sz="2000" spc="-10" dirty="0">
                <a:latin typeface="Times New Roman"/>
                <a:cs typeface="Times New Roman"/>
              </a:rPr>
              <a:t> </a:t>
            </a:r>
            <a:r>
              <a:rPr sz="2000" spc="-5" dirty="0">
                <a:latin typeface="Times New Roman"/>
                <a:cs typeface="Times New Roman"/>
              </a:rPr>
              <a:t>normal</a:t>
            </a:r>
            <a:r>
              <a:rPr sz="2000" spc="-25" dirty="0">
                <a:latin typeface="Times New Roman"/>
                <a:cs typeface="Times New Roman"/>
              </a:rPr>
              <a:t> </a:t>
            </a:r>
            <a:r>
              <a:rPr sz="2000" dirty="0">
                <a:latin typeface="Times New Roman"/>
                <a:cs typeface="Times New Roman"/>
              </a:rPr>
              <a:t>direction</a:t>
            </a:r>
            <a:r>
              <a:rPr sz="2000" spc="-20" dirty="0">
                <a:latin typeface="Times New Roman"/>
                <a:cs typeface="Times New Roman"/>
              </a:rPr>
              <a:t> </a:t>
            </a:r>
            <a:r>
              <a:rPr sz="2000" spc="-5" dirty="0">
                <a:latin typeface="Times New Roman"/>
                <a:cs typeface="Times New Roman"/>
              </a:rPr>
              <a:t>is,</a:t>
            </a:r>
            <a:r>
              <a:rPr sz="2000" spc="-15" dirty="0">
                <a:latin typeface="Times New Roman"/>
                <a:cs typeface="Times New Roman"/>
              </a:rPr>
              <a:t> </a:t>
            </a:r>
            <a:r>
              <a:rPr sz="2000" dirty="0">
                <a:latin typeface="Times New Roman"/>
                <a:cs typeface="Times New Roman"/>
              </a:rPr>
              <a:t>therefore,</a:t>
            </a:r>
            <a:endParaRPr sz="2000">
              <a:latin typeface="Times New Roman"/>
              <a:cs typeface="Times New Roman"/>
            </a:endParaRPr>
          </a:p>
        </p:txBody>
      </p:sp>
      <p:sp>
        <p:nvSpPr>
          <p:cNvPr id="4" name="object 4"/>
          <p:cNvSpPr txBox="1"/>
          <p:nvPr/>
        </p:nvSpPr>
        <p:spPr>
          <a:xfrm>
            <a:off x="154939" y="1395730"/>
            <a:ext cx="322643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For</a:t>
            </a:r>
            <a:r>
              <a:rPr sz="2000" spc="-25" dirty="0">
                <a:latin typeface="Times New Roman"/>
                <a:cs typeface="Times New Roman"/>
              </a:rPr>
              <a:t> </a:t>
            </a:r>
            <a:r>
              <a:rPr sz="2000" dirty="0">
                <a:latin typeface="Times New Roman"/>
                <a:cs typeface="Times New Roman"/>
              </a:rPr>
              <a:t>an</a:t>
            </a:r>
            <a:r>
              <a:rPr sz="2000" spc="-10" dirty="0">
                <a:latin typeface="Times New Roman"/>
                <a:cs typeface="Times New Roman"/>
              </a:rPr>
              <a:t> </a:t>
            </a:r>
            <a:r>
              <a:rPr sz="2000" dirty="0">
                <a:latin typeface="Times New Roman"/>
                <a:cs typeface="Times New Roman"/>
              </a:rPr>
              <a:t>inclined</a:t>
            </a:r>
            <a:r>
              <a:rPr sz="2000" spc="-40" dirty="0">
                <a:latin typeface="Times New Roman"/>
                <a:cs typeface="Times New Roman"/>
              </a:rPr>
              <a:t> </a:t>
            </a:r>
            <a:r>
              <a:rPr sz="2000" dirty="0">
                <a:latin typeface="Times New Roman"/>
                <a:cs typeface="Times New Roman"/>
              </a:rPr>
              <a:t>surface</a:t>
            </a:r>
            <a:r>
              <a:rPr sz="2000" spc="-50" dirty="0">
                <a:latin typeface="Times New Roman"/>
                <a:cs typeface="Times New Roman"/>
              </a:rPr>
              <a:t> </a:t>
            </a:r>
            <a:r>
              <a:rPr sz="2000" dirty="0">
                <a:latin typeface="Times New Roman"/>
                <a:cs typeface="Times New Roman"/>
              </a:rPr>
              <a:t>angle</a:t>
            </a:r>
            <a:r>
              <a:rPr sz="2000" spc="-25" dirty="0">
                <a:latin typeface="Times New Roman"/>
                <a:cs typeface="Times New Roman"/>
              </a:rPr>
              <a:t> </a:t>
            </a:r>
            <a:r>
              <a:rPr sz="2000" dirty="0">
                <a:latin typeface="Times New Roman"/>
                <a:cs typeface="Times New Roman"/>
              </a:rPr>
              <a:t>β,</a:t>
            </a:r>
            <a:endParaRPr sz="2000">
              <a:latin typeface="Times New Roman"/>
              <a:cs typeface="Times New Roman"/>
            </a:endParaRPr>
          </a:p>
        </p:txBody>
      </p:sp>
      <p:sp>
        <p:nvSpPr>
          <p:cNvPr id="5" name="object 5"/>
          <p:cNvSpPr txBox="1"/>
          <p:nvPr/>
        </p:nvSpPr>
        <p:spPr>
          <a:xfrm>
            <a:off x="116839" y="2920111"/>
            <a:ext cx="8963660" cy="3020060"/>
          </a:xfrm>
          <a:prstGeom prst="rect">
            <a:avLst/>
          </a:prstGeom>
        </p:spPr>
        <p:txBody>
          <a:bodyPr vert="horz" wrap="square" lIns="0" tIns="13335" rIns="0" bIns="0" rtlCol="0">
            <a:spAutoFit/>
          </a:bodyPr>
          <a:lstStyle/>
          <a:p>
            <a:pPr marL="50800">
              <a:lnSpc>
                <a:spcPct val="100000"/>
              </a:lnSpc>
              <a:spcBef>
                <a:spcPts val="105"/>
              </a:spcBef>
            </a:pPr>
            <a:r>
              <a:rPr sz="2000" spc="5" dirty="0">
                <a:latin typeface="Times New Roman"/>
                <a:cs typeface="Times New Roman"/>
              </a:rPr>
              <a:t>Where</a:t>
            </a:r>
            <a:r>
              <a:rPr sz="2000" spc="-35" dirty="0">
                <a:latin typeface="Times New Roman"/>
                <a:cs typeface="Times New Roman"/>
              </a:rPr>
              <a:t> </a:t>
            </a:r>
            <a:r>
              <a:rPr sz="2000" dirty="0">
                <a:latin typeface="Times New Roman"/>
                <a:cs typeface="Times New Roman"/>
              </a:rPr>
              <a:t>α</a:t>
            </a:r>
            <a:r>
              <a:rPr sz="1950" baseline="-21367" dirty="0">
                <a:latin typeface="Times New Roman"/>
                <a:cs typeface="Times New Roman"/>
              </a:rPr>
              <a:t>s</a:t>
            </a:r>
            <a:r>
              <a:rPr sz="1950" spc="284" baseline="-21367"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solar</a:t>
            </a:r>
            <a:r>
              <a:rPr sz="2000" spc="-10" dirty="0">
                <a:latin typeface="Times New Roman"/>
                <a:cs typeface="Times New Roman"/>
              </a:rPr>
              <a:t> </a:t>
            </a:r>
            <a:r>
              <a:rPr sz="2000" spc="-5" dirty="0">
                <a:latin typeface="Times New Roman"/>
                <a:cs typeface="Times New Roman"/>
              </a:rPr>
              <a:t>altitude</a:t>
            </a:r>
            <a:r>
              <a:rPr sz="2000" spc="-30" dirty="0">
                <a:latin typeface="Times New Roman"/>
                <a:cs typeface="Times New Roman"/>
              </a:rPr>
              <a:t> </a:t>
            </a:r>
            <a:r>
              <a:rPr sz="2000" dirty="0">
                <a:latin typeface="Times New Roman"/>
                <a:cs typeface="Times New Roman"/>
              </a:rPr>
              <a:t>angle</a:t>
            </a:r>
            <a:r>
              <a:rPr sz="2000" spc="-20"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i="1" dirty="0">
                <a:latin typeface="Times New Roman"/>
                <a:cs typeface="Times New Roman"/>
              </a:rPr>
              <a:t>i</a:t>
            </a:r>
            <a:r>
              <a:rPr sz="2000" i="1" spc="-10" dirty="0">
                <a:latin typeface="Times New Roman"/>
                <a:cs typeface="Times New Roman"/>
              </a:rPr>
              <a:t> </a:t>
            </a:r>
            <a:r>
              <a:rPr sz="2000" dirty="0">
                <a:latin typeface="Times New Roman"/>
                <a:cs typeface="Times New Roman"/>
              </a:rPr>
              <a:t>is</a:t>
            </a:r>
            <a:r>
              <a:rPr sz="2000" spc="-5" dirty="0">
                <a:latin typeface="Times New Roman"/>
                <a:cs typeface="Times New Roman"/>
              </a:rPr>
              <a:t> </a:t>
            </a:r>
            <a:r>
              <a:rPr sz="2000" dirty="0">
                <a:latin typeface="Times New Roman"/>
                <a:cs typeface="Times New Roman"/>
              </a:rPr>
              <a:t>incident</a:t>
            </a:r>
            <a:r>
              <a:rPr sz="2000" spc="-30" dirty="0">
                <a:latin typeface="Times New Roman"/>
                <a:cs typeface="Times New Roman"/>
              </a:rPr>
              <a:t> </a:t>
            </a:r>
            <a:r>
              <a:rPr sz="2000" dirty="0">
                <a:latin typeface="Times New Roman"/>
                <a:cs typeface="Times New Roman"/>
              </a:rPr>
              <a:t>angle</a:t>
            </a:r>
            <a:r>
              <a:rPr sz="2000" spc="-1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radiation</a:t>
            </a:r>
            <a:r>
              <a:rPr sz="2000" spc="-3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degrees.</a:t>
            </a:r>
            <a:endParaRPr sz="2000">
              <a:latin typeface="Times New Roman"/>
              <a:cs typeface="Times New Roman"/>
            </a:endParaRPr>
          </a:p>
          <a:p>
            <a:pPr>
              <a:lnSpc>
                <a:spcPct val="100000"/>
              </a:lnSpc>
            </a:pPr>
            <a:endParaRPr sz="2500">
              <a:latin typeface="Times New Roman"/>
              <a:cs typeface="Times New Roman"/>
            </a:endParaRPr>
          </a:p>
          <a:p>
            <a:pPr marL="50800">
              <a:lnSpc>
                <a:spcPct val="100000"/>
              </a:lnSpc>
              <a:spcBef>
                <a:spcPts val="1495"/>
              </a:spcBef>
            </a:pPr>
            <a:r>
              <a:rPr sz="2000" b="1" dirty="0">
                <a:latin typeface="Times New Roman"/>
                <a:cs typeface="Times New Roman"/>
              </a:rPr>
              <a:t>Diffused</a:t>
            </a:r>
            <a:r>
              <a:rPr sz="2000" b="1" spc="-45" dirty="0">
                <a:latin typeface="Times New Roman"/>
                <a:cs typeface="Times New Roman"/>
              </a:rPr>
              <a:t> </a:t>
            </a:r>
            <a:r>
              <a:rPr sz="2000" b="1" dirty="0">
                <a:latin typeface="Times New Roman"/>
                <a:cs typeface="Times New Roman"/>
              </a:rPr>
              <a:t>Sky</a:t>
            </a:r>
            <a:r>
              <a:rPr sz="2000" b="1" spc="-25" dirty="0">
                <a:latin typeface="Times New Roman"/>
                <a:cs typeface="Times New Roman"/>
              </a:rPr>
              <a:t> </a:t>
            </a:r>
            <a:r>
              <a:rPr sz="2000" b="1" dirty="0">
                <a:latin typeface="Times New Roman"/>
                <a:cs typeface="Times New Roman"/>
              </a:rPr>
              <a:t>Radiation:</a:t>
            </a:r>
            <a:r>
              <a:rPr sz="2000" b="1" spc="-50" dirty="0">
                <a:latin typeface="Times New Roman"/>
                <a:cs typeface="Times New Roman"/>
              </a:rPr>
              <a:t> </a:t>
            </a:r>
            <a:r>
              <a:rPr sz="2000" b="1" dirty="0">
                <a:latin typeface="Times New Roman"/>
                <a:cs typeface="Times New Roman"/>
              </a:rPr>
              <a:t>-</a:t>
            </a:r>
            <a:endParaRPr sz="2000">
              <a:latin typeface="Times New Roman"/>
              <a:cs typeface="Times New Roman"/>
            </a:endParaRPr>
          </a:p>
          <a:p>
            <a:pPr marL="50800" marR="19685" indent="914400">
              <a:lnSpc>
                <a:spcPct val="150000"/>
              </a:lnSpc>
              <a:tabLst>
                <a:tab pos="779145" algn="l"/>
                <a:tab pos="2254250" algn="l"/>
                <a:tab pos="3283585" algn="l"/>
                <a:tab pos="5031740" algn="l"/>
                <a:tab pos="5469255" algn="l"/>
                <a:tab pos="6342380" algn="l"/>
                <a:tab pos="6848475" algn="l"/>
                <a:tab pos="7680959" algn="l"/>
              </a:tabLst>
            </a:pPr>
            <a:r>
              <a:rPr sz="2000" dirty="0">
                <a:latin typeface="Times New Roman"/>
                <a:cs typeface="Times New Roman"/>
              </a:rPr>
              <a:t>Like</a:t>
            </a:r>
            <a:r>
              <a:rPr sz="2000" spc="270" dirty="0">
                <a:latin typeface="Times New Roman"/>
                <a:cs typeface="Times New Roman"/>
              </a:rPr>
              <a:t> </a:t>
            </a:r>
            <a:r>
              <a:rPr sz="2000" spc="-5" dirty="0">
                <a:latin typeface="Times New Roman"/>
                <a:cs typeface="Times New Roman"/>
              </a:rPr>
              <a:t>direct</a:t>
            </a:r>
            <a:r>
              <a:rPr sz="2000" spc="275" dirty="0">
                <a:latin typeface="Times New Roman"/>
                <a:cs typeface="Times New Roman"/>
              </a:rPr>
              <a:t> </a:t>
            </a:r>
            <a:r>
              <a:rPr sz="2000" spc="-5" dirty="0">
                <a:latin typeface="Times New Roman"/>
                <a:cs typeface="Times New Roman"/>
              </a:rPr>
              <a:t>solar</a:t>
            </a:r>
            <a:r>
              <a:rPr sz="2000" spc="275" dirty="0">
                <a:latin typeface="Times New Roman"/>
                <a:cs typeface="Times New Roman"/>
              </a:rPr>
              <a:t> </a:t>
            </a:r>
            <a:r>
              <a:rPr sz="2000" spc="-5" dirty="0">
                <a:latin typeface="Times New Roman"/>
                <a:cs typeface="Times New Roman"/>
              </a:rPr>
              <a:t>radiation</a:t>
            </a:r>
            <a:r>
              <a:rPr sz="2000" spc="265" dirty="0">
                <a:latin typeface="Times New Roman"/>
                <a:cs typeface="Times New Roman"/>
              </a:rPr>
              <a:t> </a:t>
            </a:r>
            <a:r>
              <a:rPr sz="2000" spc="-10" dirty="0">
                <a:latin typeface="Times New Roman"/>
                <a:cs typeface="Times New Roman"/>
              </a:rPr>
              <a:t>diffused</a:t>
            </a:r>
            <a:r>
              <a:rPr sz="2000" spc="275" dirty="0">
                <a:latin typeface="Times New Roman"/>
                <a:cs typeface="Times New Roman"/>
              </a:rPr>
              <a:t> </a:t>
            </a:r>
            <a:r>
              <a:rPr sz="2000" spc="-5" dirty="0">
                <a:latin typeface="Times New Roman"/>
                <a:cs typeface="Times New Roman"/>
              </a:rPr>
              <a:t>solar</a:t>
            </a:r>
            <a:r>
              <a:rPr sz="2000" spc="280" dirty="0">
                <a:latin typeface="Times New Roman"/>
                <a:cs typeface="Times New Roman"/>
              </a:rPr>
              <a:t> </a:t>
            </a:r>
            <a:r>
              <a:rPr sz="2000" spc="-5" dirty="0">
                <a:latin typeface="Times New Roman"/>
                <a:cs typeface="Times New Roman"/>
              </a:rPr>
              <a:t>radiation</a:t>
            </a:r>
            <a:r>
              <a:rPr sz="2000" spc="290" dirty="0">
                <a:latin typeface="Times New Roman"/>
                <a:cs typeface="Times New Roman"/>
              </a:rPr>
              <a:t> </a:t>
            </a:r>
            <a:r>
              <a:rPr sz="2000" spc="-5" dirty="0">
                <a:latin typeface="Times New Roman"/>
                <a:cs typeface="Times New Roman"/>
              </a:rPr>
              <a:t>also</a:t>
            </a:r>
            <a:r>
              <a:rPr sz="2000" spc="265" dirty="0">
                <a:latin typeface="Times New Roman"/>
                <a:cs typeface="Times New Roman"/>
              </a:rPr>
              <a:t> </a:t>
            </a:r>
            <a:r>
              <a:rPr sz="2000" spc="-5" dirty="0">
                <a:latin typeface="Times New Roman"/>
                <a:cs typeface="Times New Roman"/>
              </a:rPr>
              <a:t>varies</a:t>
            </a:r>
            <a:r>
              <a:rPr sz="2000" spc="265" dirty="0">
                <a:latin typeface="Times New Roman"/>
                <a:cs typeface="Times New Roman"/>
              </a:rPr>
              <a:t> </a:t>
            </a:r>
            <a:r>
              <a:rPr sz="2000" dirty="0">
                <a:latin typeface="Times New Roman"/>
                <a:cs typeface="Times New Roman"/>
              </a:rPr>
              <a:t>from</a:t>
            </a:r>
            <a:r>
              <a:rPr sz="2000" spc="265" dirty="0">
                <a:latin typeface="Times New Roman"/>
                <a:cs typeface="Times New Roman"/>
              </a:rPr>
              <a:t> </a:t>
            </a:r>
            <a:r>
              <a:rPr sz="2000" spc="-5" dirty="0">
                <a:latin typeface="Times New Roman"/>
                <a:cs typeface="Times New Roman"/>
              </a:rPr>
              <a:t>place</a:t>
            </a:r>
            <a:r>
              <a:rPr sz="2000" spc="285" dirty="0">
                <a:latin typeface="Times New Roman"/>
                <a:cs typeface="Times New Roman"/>
              </a:rPr>
              <a:t> </a:t>
            </a:r>
            <a:r>
              <a:rPr sz="2000" spc="-20" dirty="0">
                <a:latin typeface="Times New Roman"/>
                <a:cs typeface="Times New Roman"/>
              </a:rPr>
              <a:t>to </a:t>
            </a:r>
            <a:r>
              <a:rPr sz="2000" spc="-484" dirty="0">
                <a:latin typeface="Times New Roman"/>
                <a:cs typeface="Times New Roman"/>
              </a:rPr>
              <a:t> </a:t>
            </a:r>
            <a:r>
              <a:rPr sz="2000" dirty="0">
                <a:latin typeface="Times New Roman"/>
                <a:cs typeface="Times New Roman"/>
              </a:rPr>
              <a:t>place.	The</a:t>
            </a:r>
            <a:r>
              <a:rPr sz="2000" spc="495" dirty="0">
                <a:latin typeface="Times New Roman"/>
                <a:cs typeface="Times New Roman"/>
              </a:rPr>
              <a:t> </a:t>
            </a:r>
            <a:r>
              <a:rPr sz="2000" spc="-10" dirty="0">
                <a:latin typeface="Times New Roman"/>
                <a:cs typeface="Times New Roman"/>
              </a:rPr>
              <a:t>diffused	</a:t>
            </a:r>
            <a:r>
              <a:rPr sz="2000" spc="-5" dirty="0">
                <a:latin typeface="Times New Roman"/>
                <a:cs typeface="Times New Roman"/>
              </a:rPr>
              <a:t>radiation	dominates</a:t>
            </a:r>
            <a:r>
              <a:rPr sz="2000" spc="515" dirty="0">
                <a:latin typeface="Times New Roman"/>
                <a:cs typeface="Times New Roman"/>
              </a:rPr>
              <a:t> </a:t>
            </a:r>
            <a:r>
              <a:rPr sz="2000" spc="-5" dirty="0">
                <a:latin typeface="Times New Roman"/>
                <a:cs typeface="Times New Roman"/>
              </a:rPr>
              <a:t>over	the	regions	like	</a:t>
            </a:r>
            <a:r>
              <a:rPr sz="2000" dirty="0">
                <a:latin typeface="Times New Roman"/>
                <a:cs typeface="Times New Roman"/>
              </a:rPr>
              <a:t>federal	Republic</a:t>
            </a:r>
            <a:r>
              <a:rPr sz="2000" spc="400" dirty="0">
                <a:latin typeface="Times New Roman"/>
                <a:cs typeface="Times New Roman"/>
              </a:rPr>
              <a:t> </a:t>
            </a:r>
            <a:r>
              <a:rPr sz="2000" spc="-10" dirty="0">
                <a:latin typeface="Times New Roman"/>
                <a:cs typeface="Times New Roman"/>
              </a:rPr>
              <a:t>of</a:t>
            </a:r>
            <a:endParaRPr sz="2000">
              <a:latin typeface="Times New Roman"/>
              <a:cs typeface="Times New Roman"/>
            </a:endParaRPr>
          </a:p>
          <a:p>
            <a:pPr marL="50800" marR="17780">
              <a:lnSpc>
                <a:spcPct val="150000"/>
              </a:lnSpc>
              <a:tabLst>
                <a:tab pos="1141730" algn="l"/>
                <a:tab pos="2118995" algn="l"/>
                <a:tab pos="2573020" algn="l"/>
                <a:tab pos="3294379" algn="l"/>
                <a:tab pos="4340860" algn="l"/>
                <a:tab pos="5528310" algn="l"/>
                <a:tab pos="5982970" algn="l"/>
                <a:tab pos="6875780" algn="l"/>
                <a:tab pos="7399020" algn="l"/>
                <a:tab pos="8130540" algn="l"/>
                <a:tab pos="8629015" algn="l"/>
              </a:tabLst>
            </a:pPr>
            <a:r>
              <a:rPr sz="2000" dirty="0">
                <a:latin typeface="Times New Roman"/>
                <a:cs typeface="Times New Roman"/>
              </a:rPr>
              <a:t>Ge</a:t>
            </a:r>
            <a:r>
              <a:rPr sz="2000" spc="5" dirty="0">
                <a:latin typeface="Times New Roman"/>
                <a:cs typeface="Times New Roman"/>
              </a:rPr>
              <a:t>r</a:t>
            </a:r>
            <a:r>
              <a:rPr sz="2000" spc="-25" dirty="0">
                <a:latin typeface="Times New Roman"/>
                <a:cs typeface="Times New Roman"/>
              </a:rPr>
              <a:t>m</a:t>
            </a:r>
            <a:r>
              <a:rPr sz="2000" dirty="0">
                <a:latin typeface="Times New Roman"/>
                <a:cs typeface="Times New Roman"/>
              </a:rPr>
              <a:t>any	</a:t>
            </a:r>
            <a:r>
              <a:rPr sz="2000" spc="-10" dirty="0">
                <a:latin typeface="Times New Roman"/>
                <a:cs typeface="Times New Roman"/>
              </a:rPr>
              <a:t>w</a:t>
            </a:r>
            <a:r>
              <a:rPr sz="2000" dirty="0">
                <a:latin typeface="Times New Roman"/>
                <a:cs typeface="Times New Roman"/>
              </a:rPr>
              <a:t>h</a:t>
            </a:r>
            <a:r>
              <a:rPr sz="2000" spc="-10" dirty="0">
                <a:latin typeface="Times New Roman"/>
                <a:cs typeface="Times New Roman"/>
              </a:rPr>
              <a:t>e</a:t>
            </a:r>
            <a:r>
              <a:rPr sz="2000" dirty="0">
                <a:latin typeface="Times New Roman"/>
                <a:cs typeface="Times New Roman"/>
              </a:rPr>
              <a:t>reas	</a:t>
            </a:r>
            <a:r>
              <a:rPr sz="2000" spc="-20" dirty="0">
                <a:latin typeface="Times New Roman"/>
                <a:cs typeface="Times New Roman"/>
              </a:rPr>
              <a:t>t</a:t>
            </a:r>
            <a:r>
              <a:rPr sz="2000" dirty="0">
                <a:latin typeface="Times New Roman"/>
                <a:cs typeface="Times New Roman"/>
              </a:rPr>
              <a:t>he	d</a:t>
            </a:r>
            <a:r>
              <a:rPr sz="2000" spc="-15" dirty="0">
                <a:latin typeface="Times New Roman"/>
                <a:cs typeface="Times New Roman"/>
              </a:rPr>
              <a:t>i</a:t>
            </a:r>
            <a:r>
              <a:rPr sz="2000" dirty="0">
                <a:latin typeface="Times New Roman"/>
                <a:cs typeface="Times New Roman"/>
              </a:rPr>
              <a:t>re</a:t>
            </a:r>
            <a:r>
              <a:rPr sz="2000" spc="-10" dirty="0">
                <a:latin typeface="Times New Roman"/>
                <a:cs typeface="Times New Roman"/>
              </a:rPr>
              <a:t>c</a:t>
            </a:r>
            <a:r>
              <a:rPr sz="2000" dirty="0">
                <a:latin typeface="Times New Roman"/>
                <a:cs typeface="Times New Roman"/>
              </a:rPr>
              <a:t>t	ra</a:t>
            </a:r>
            <a:r>
              <a:rPr sz="2000" spc="5" dirty="0">
                <a:latin typeface="Times New Roman"/>
                <a:cs typeface="Times New Roman"/>
              </a:rPr>
              <a:t>d</a:t>
            </a:r>
            <a:r>
              <a:rPr sz="2000" spc="-20" dirty="0">
                <a:latin typeface="Times New Roman"/>
                <a:cs typeface="Times New Roman"/>
              </a:rPr>
              <a:t>i</a:t>
            </a:r>
            <a:r>
              <a:rPr sz="2000" dirty="0">
                <a:latin typeface="Times New Roman"/>
                <a:cs typeface="Times New Roman"/>
              </a:rPr>
              <a:t>a</a:t>
            </a:r>
            <a:r>
              <a:rPr sz="2000" spc="-10" dirty="0">
                <a:latin typeface="Times New Roman"/>
                <a:cs typeface="Times New Roman"/>
              </a:rPr>
              <a:t>t</a:t>
            </a:r>
            <a:r>
              <a:rPr sz="2000" spc="-20" dirty="0">
                <a:latin typeface="Times New Roman"/>
                <a:cs typeface="Times New Roman"/>
              </a:rPr>
              <a:t>i</a:t>
            </a:r>
            <a:r>
              <a:rPr sz="2000" dirty="0">
                <a:latin typeface="Times New Roman"/>
                <a:cs typeface="Times New Roman"/>
              </a:rPr>
              <a:t>on	d</a:t>
            </a:r>
            <a:r>
              <a:rPr sz="2000" spc="-15" dirty="0">
                <a:latin typeface="Times New Roman"/>
                <a:cs typeface="Times New Roman"/>
              </a:rPr>
              <a:t>o</a:t>
            </a:r>
            <a:r>
              <a:rPr sz="2000" spc="-25" dirty="0">
                <a:latin typeface="Times New Roman"/>
                <a:cs typeface="Times New Roman"/>
              </a:rPr>
              <a:t>m</a:t>
            </a:r>
            <a:r>
              <a:rPr sz="2000" dirty="0">
                <a:latin typeface="Times New Roman"/>
                <a:cs typeface="Times New Roman"/>
              </a:rPr>
              <a:t>inat</a:t>
            </a:r>
            <a:r>
              <a:rPr sz="2000" spc="-10" dirty="0">
                <a:latin typeface="Times New Roman"/>
                <a:cs typeface="Times New Roman"/>
              </a:rPr>
              <a:t>e</a:t>
            </a:r>
            <a:r>
              <a:rPr sz="2000" dirty="0">
                <a:latin typeface="Times New Roman"/>
                <a:cs typeface="Times New Roman"/>
              </a:rPr>
              <a:t>s	</a:t>
            </a:r>
            <a:r>
              <a:rPr sz="2000" spc="-20" dirty="0">
                <a:latin typeface="Times New Roman"/>
                <a:cs typeface="Times New Roman"/>
              </a:rPr>
              <a:t>t</a:t>
            </a:r>
            <a:r>
              <a:rPr sz="2000" dirty="0">
                <a:latin typeface="Times New Roman"/>
                <a:cs typeface="Times New Roman"/>
              </a:rPr>
              <a:t>he	</a:t>
            </a:r>
            <a:r>
              <a:rPr sz="2000" spc="-10" dirty="0">
                <a:latin typeface="Times New Roman"/>
                <a:cs typeface="Times New Roman"/>
              </a:rPr>
              <a:t>r</a:t>
            </a:r>
            <a:r>
              <a:rPr sz="2000" dirty="0">
                <a:latin typeface="Times New Roman"/>
                <a:cs typeface="Times New Roman"/>
              </a:rPr>
              <a:t>eg</a:t>
            </a:r>
            <a:r>
              <a:rPr sz="2000" spc="-15" dirty="0">
                <a:latin typeface="Times New Roman"/>
                <a:cs typeface="Times New Roman"/>
              </a:rPr>
              <a:t>i</a:t>
            </a:r>
            <a:r>
              <a:rPr sz="2000" dirty="0">
                <a:latin typeface="Times New Roman"/>
                <a:cs typeface="Times New Roman"/>
              </a:rPr>
              <a:t>ons	</a:t>
            </a:r>
            <a:r>
              <a:rPr sz="2000" spc="-20" dirty="0">
                <a:latin typeface="Times New Roman"/>
                <a:cs typeface="Times New Roman"/>
              </a:rPr>
              <a:t>l</a:t>
            </a:r>
            <a:r>
              <a:rPr sz="2000" dirty="0">
                <a:latin typeface="Times New Roman"/>
                <a:cs typeface="Times New Roman"/>
              </a:rPr>
              <a:t>ike	Indi</a:t>
            </a:r>
            <a:r>
              <a:rPr sz="2000" spc="-5" dirty="0">
                <a:latin typeface="Times New Roman"/>
                <a:cs typeface="Times New Roman"/>
              </a:rPr>
              <a:t>a</a:t>
            </a:r>
            <a:r>
              <a:rPr sz="2000" dirty="0">
                <a:latin typeface="Times New Roman"/>
                <a:cs typeface="Times New Roman"/>
              </a:rPr>
              <a:t>.	</a:t>
            </a:r>
            <a:r>
              <a:rPr sz="2000" spc="-10" dirty="0">
                <a:latin typeface="Times New Roman"/>
                <a:cs typeface="Times New Roman"/>
              </a:rPr>
              <a:t>F</a:t>
            </a:r>
            <a:r>
              <a:rPr sz="2000" dirty="0">
                <a:latin typeface="Times New Roman"/>
                <a:cs typeface="Times New Roman"/>
              </a:rPr>
              <a:t>or	</a:t>
            </a:r>
            <a:r>
              <a:rPr sz="2000" spc="-20" dirty="0">
                <a:latin typeface="Times New Roman"/>
                <a:cs typeface="Times New Roman"/>
              </a:rPr>
              <a:t>t</a:t>
            </a:r>
            <a:r>
              <a:rPr sz="2000" dirty="0">
                <a:latin typeface="Times New Roman"/>
                <a:cs typeface="Times New Roman"/>
              </a:rPr>
              <a:t>he  </a:t>
            </a:r>
            <a:r>
              <a:rPr sz="2000" spc="-5" dirty="0">
                <a:latin typeface="Times New Roman"/>
                <a:cs typeface="Times New Roman"/>
              </a:rPr>
              <a:t>measurement</a:t>
            </a:r>
            <a:r>
              <a:rPr sz="2000" spc="215" dirty="0">
                <a:latin typeface="Times New Roman"/>
                <a:cs typeface="Times New Roman"/>
              </a:rPr>
              <a:t> </a:t>
            </a:r>
            <a:r>
              <a:rPr sz="2000" dirty="0">
                <a:latin typeface="Times New Roman"/>
                <a:cs typeface="Times New Roman"/>
              </a:rPr>
              <a:t>of</a:t>
            </a:r>
            <a:r>
              <a:rPr sz="2000" spc="204" dirty="0">
                <a:latin typeface="Times New Roman"/>
                <a:cs typeface="Times New Roman"/>
              </a:rPr>
              <a:t> </a:t>
            </a:r>
            <a:r>
              <a:rPr sz="2000" spc="-10" dirty="0">
                <a:latin typeface="Times New Roman"/>
                <a:cs typeface="Times New Roman"/>
              </a:rPr>
              <a:t>diffused</a:t>
            </a:r>
            <a:r>
              <a:rPr sz="2000" spc="220" dirty="0">
                <a:latin typeface="Times New Roman"/>
                <a:cs typeface="Times New Roman"/>
              </a:rPr>
              <a:t> </a:t>
            </a:r>
            <a:r>
              <a:rPr sz="2000" spc="-5" dirty="0">
                <a:latin typeface="Times New Roman"/>
                <a:cs typeface="Times New Roman"/>
              </a:rPr>
              <a:t>radiation,</a:t>
            </a:r>
            <a:r>
              <a:rPr sz="2000" spc="225" dirty="0">
                <a:latin typeface="Times New Roman"/>
                <a:cs typeface="Times New Roman"/>
              </a:rPr>
              <a:t> </a:t>
            </a:r>
            <a:r>
              <a:rPr sz="2000" dirty="0">
                <a:latin typeface="Times New Roman"/>
                <a:cs typeface="Times New Roman"/>
              </a:rPr>
              <a:t>one</a:t>
            </a:r>
            <a:r>
              <a:rPr sz="2000" spc="210" dirty="0">
                <a:latin typeface="Times New Roman"/>
                <a:cs typeface="Times New Roman"/>
              </a:rPr>
              <a:t> </a:t>
            </a:r>
            <a:r>
              <a:rPr sz="2000" spc="-5" dirty="0">
                <a:latin typeface="Times New Roman"/>
                <a:cs typeface="Times New Roman"/>
              </a:rPr>
              <a:t>may</a:t>
            </a:r>
            <a:r>
              <a:rPr sz="2000" spc="220" dirty="0">
                <a:latin typeface="Times New Roman"/>
                <a:cs typeface="Times New Roman"/>
              </a:rPr>
              <a:t> </a:t>
            </a:r>
            <a:r>
              <a:rPr sz="2000" spc="-5" dirty="0">
                <a:latin typeface="Times New Roman"/>
                <a:cs typeface="Times New Roman"/>
              </a:rPr>
              <a:t>approximate</a:t>
            </a:r>
            <a:r>
              <a:rPr sz="2000" spc="220" dirty="0">
                <a:latin typeface="Times New Roman"/>
                <a:cs typeface="Times New Roman"/>
              </a:rPr>
              <a:t> </a:t>
            </a:r>
            <a:r>
              <a:rPr sz="2000" dirty="0">
                <a:latin typeface="Times New Roman"/>
                <a:cs typeface="Times New Roman"/>
              </a:rPr>
              <a:t>the</a:t>
            </a:r>
            <a:r>
              <a:rPr sz="2000" spc="200" dirty="0">
                <a:latin typeface="Times New Roman"/>
                <a:cs typeface="Times New Roman"/>
              </a:rPr>
              <a:t> </a:t>
            </a:r>
            <a:r>
              <a:rPr sz="2000" spc="-5" dirty="0">
                <a:latin typeface="Times New Roman"/>
                <a:cs typeface="Times New Roman"/>
              </a:rPr>
              <a:t>following</a:t>
            </a:r>
            <a:r>
              <a:rPr sz="2000" spc="220" dirty="0">
                <a:latin typeface="Times New Roman"/>
                <a:cs typeface="Times New Roman"/>
              </a:rPr>
              <a:t> </a:t>
            </a:r>
            <a:r>
              <a:rPr sz="2000" spc="-5" dirty="0">
                <a:latin typeface="Times New Roman"/>
                <a:cs typeface="Times New Roman"/>
              </a:rPr>
              <a:t>formula</a:t>
            </a:r>
            <a:r>
              <a:rPr sz="2000" spc="225" dirty="0">
                <a:latin typeface="Times New Roman"/>
                <a:cs typeface="Times New Roman"/>
              </a:rPr>
              <a:t> </a:t>
            </a:r>
            <a:r>
              <a:rPr sz="2000" spc="-5" dirty="0">
                <a:latin typeface="Times New Roman"/>
                <a:cs typeface="Times New Roman"/>
              </a:rPr>
              <a:t>on</a:t>
            </a:r>
            <a:r>
              <a:rPr sz="2000" spc="215" dirty="0">
                <a:latin typeface="Times New Roman"/>
                <a:cs typeface="Times New Roman"/>
              </a:rPr>
              <a:t> </a:t>
            </a:r>
            <a:r>
              <a:rPr sz="2000" dirty="0">
                <a:latin typeface="Times New Roman"/>
                <a:cs typeface="Times New Roman"/>
              </a:rPr>
              <a:t>a</a:t>
            </a:r>
            <a:endParaRPr sz="2000">
              <a:latin typeface="Times New Roman"/>
              <a:cs typeface="Times New Roman"/>
            </a:endParaRPr>
          </a:p>
        </p:txBody>
      </p:sp>
      <p:sp>
        <p:nvSpPr>
          <p:cNvPr id="6" name="object 6"/>
          <p:cNvSpPr txBox="1"/>
          <p:nvPr/>
        </p:nvSpPr>
        <p:spPr>
          <a:xfrm>
            <a:off x="154939" y="6066231"/>
            <a:ext cx="252920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horizontal</a:t>
            </a:r>
            <a:r>
              <a:rPr sz="2000" spc="-65" dirty="0">
                <a:latin typeface="Times New Roman"/>
                <a:cs typeface="Times New Roman"/>
              </a:rPr>
              <a:t> </a:t>
            </a:r>
            <a:r>
              <a:rPr sz="2000" dirty="0">
                <a:latin typeface="Times New Roman"/>
                <a:cs typeface="Times New Roman"/>
              </a:rPr>
              <a:t>plane</a:t>
            </a:r>
            <a:r>
              <a:rPr sz="2000" spc="-50" dirty="0">
                <a:latin typeface="Times New Roman"/>
                <a:cs typeface="Times New Roman"/>
              </a:rPr>
              <a:t> </a:t>
            </a:r>
            <a:r>
              <a:rPr sz="2000" dirty="0">
                <a:latin typeface="Times New Roman"/>
                <a:cs typeface="Times New Roman"/>
              </a:rPr>
              <a:t>surface.</a:t>
            </a:r>
            <a:endParaRPr sz="2000">
              <a:latin typeface="Times New Roman"/>
              <a:cs typeface="Times New Roman"/>
            </a:endParaRPr>
          </a:p>
        </p:txBody>
      </p:sp>
      <p:sp>
        <p:nvSpPr>
          <p:cNvPr id="7" name="object 7"/>
          <p:cNvSpPr/>
          <p:nvPr/>
        </p:nvSpPr>
        <p:spPr>
          <a:xfrm>
            <a:off x="3259079" y="955091"/>
            <a:ext cx="789305" cy="0"/>
          </a:xfrm>
          <a:custGeom>
            <a:avLst/>
            <a:gdLst/>
            <a:ahLst/>
            <a:cxnLst/>
            <a:rect l="l" t="t" r="r" b="b"/>
            <a:pathLst>
              <a:path w="789304">
                <a:moveTo>
                  <a:pt x="0" y="0"/>
                </a:moveTo>
                <a:lnTo>
                  <a:pt x="788785" y="0"/>
                </a:lnTo>
              </a:path>
            </a:pathLst>
          </a:custGeom>
          <a:ln w="10933">
            <a:solidFill>
              <a:srgbClr val="000000"/>
            </a:solidFill>
          </a:ln>
        </p:spPr>
        <p:txBody>
          <a:bodyPr wrap="square" lIns="0" tIns="0" rIns="0" bIns="0" rtlCol="0"/>
          <a:lstStyle/>
          <a:p>
            <a:endParaRPr/>
          </a:p>
        </p:txBody>
      </p:sp>
      <p:sp>
        <p:nvSpPr>
          <p:cNvPr id="8" name="object 8"/>
          <p:cNvSpPr txBox="1"/>
          <p:nvPr/>
        </p:nvSpPr>
        <p:spPr>
          <a:xfrm>
            <a:off x="5113486" y="734207"/>
            <a:ext cx="123189" cy="212725"/>
          </a:xfrm>
          <a:prstGeom prst="rect">
            <a:avLst/>
          </a:prstGeom>
        </p:spPr>
        <p:txBody>
          <a:bodyPr vert="horz" wrap="square" lIns="0" tIns="15875" rIns="0" bIns="0" rtlCol="0">
            <a:spAutoFit/>
          </a:bodyPr>
          <a:lstStyle/>
          <a:p>
            <a:pPr marL="12700">
              <a:lnSpc>
                <a:spcPct val="100000"/>
              </a:lnSpc>
              <a:spcBef>
                <a:spcPts val="125"/>
              </a:spcBef>
            </a:pPr>
            <a:r>
              <a:rPr sz="1200" spc="165" dirty="0">
                <a:latin typeface="Times New Roman"/>
                <a:cs typeface="Times New Roman"/>
              </a:rPr>
              <a:t>2</a:t>
            </a:r>
            <a:endParaRPr sz="1200">
              <a:latin typeface="Times New Roman"/>
              <a:cs typeface="Times New Roman"/>
            </a:endParaRPr>
          </a:p>
        </p:txBody>
      </p:sp>
      <p:sp>
        <p:nvSpPr>
          <p:cNvPr id="9" name="object 9"/>
          <p:cNvSpPr txBox="1"/>
          <p:nvPr/>
        </p:nvSpPr>
        <p:spPr>
          <a:xfrm>
            <a:off x="2207254" y="919829"/>
            <a:ext cx="123189" cy="212725"/>
          </a:xfrm>
          <a:prstGeom prst="rect">
            <a:avLst/>
          </a:prstGeom>
        </p:spPr>
        <p:txBody>
          <a:bodyPr vert="horz" wrap="square" lIns="0" tIns="15875" rIns="0" bIns="0" rtlCol="0">
            <a:spAutoFit/>
          </a:bodyPr>
          <a:lstStyle/>
          <a:p>
            <a:pPr marL="12700">
              <a:lnSpc>
                <a:spcPct val="100000"/>
              </a:lnSpc>
              <a:spcBef>
                <a:spcPts val="125"/>
              </a:spcBef>
            </a:pPr>
            <a:r>
              <a:rPr sz="1200" spc="165" dirty="0">
                <a:latin typeface="Times New Roman"/>
                <a:cs typeface="Times New Roman"/>
              </a:rPr>
              <a:t>0</a:t>
            </a:r>
            <a:endParaRPr sz="1200">
              <a:latin typeface="Times New Roman"/>
              <a:cs typeface="Times New Roman"/>
            </a:endParaRPr>
          </a:p>
        </p:txBody>
      </p:sp>
      <p:sp>
        <p:nvSpPr>
          <p:cNvPr id="10" name="object 10"/>
          <p:cNvSpPr txBox="1"/>
          <p:nvPr/>
        </p:nvSpPr>
        <p:spPr>
          <a:xfrm>
            <a:off x="4512700" y="742398"/>
            <a:ext cx="591185" cy="345440"/>
          </a:xfrm>
          <a:prstGeom prst="rect">
            <a:avLst/>
          </a:prstGeom>
        </p:spPr>
        <p:txBody>
          <a:bodyPr vert="horz" wrap="square" lIns="0" tIns="12065" rIns="0" bIns="0" rtlCol="0">
            <a:spAutoFit/>
          </a:bodyPr>
          <a:lstStyle/>
          <a:p>
            <a:pPr marL="12700">
              <a:lnSpc>
                <a:spcPct val="100000"/>
              </a:lnSpc>
              <a:spcBef>
                <a:spcPts val="95"/>
              </a:spcBef>
            </a:pPr>
            <a:r>
              <a:rPr sz="2100" spc="245" dirty="0">
                <a:latin typeface="Times New Roman"/>
                <a:cs typeface="Times New Roman"/>
              </a:rPr>
              <a:t>w</a:t>
            </a:r>
            <a:r>
              <a:rPr sz="2100" spc="55" dirty="0">
                <a:latin typeface="Times New Roman"/>
                <a:cs typeface="Times New Roman"/>
              </a:rPr>
              <a:t>/</a:t>
            </a:r>
            <a:r>
              <a:rPr sz="2100" spc="409" dirty="0">
                <a:latin typeface="Times New Roman"/>
                <a:cs typeface="Times New Roman"/>
              </a:rPr>
              <a:t>m</a:t>
            </a:r>
            <a:endParaRPr sz="2100">
              <a:latin typeface="Times New Roman"/>
              <a:cs typeface="Times New Roman"/>
            </a:endParaRPr>
          </a:p>
        </p:txBody>
      </p:sp>
      <p:sp>
        <p:nvSpPr>
          <p:cNvPr id="11" name="object 11"/>
          <p:cNvSpPr txBox="1"/>
          <p:nvPr/>
        </p:nvSpPr>
        <p:spPr>
          <a:xfrm>
            <a:off x="4075546" y="726284"/>
            <a:ext cx="153670" cy="345440"/>
          </a:xfrm>
          <a:prstGeom prst="rect">
            <a:avLst/>
          </a:prstGeom>
        </p:spPr>
        <p:txBody>
          <a:bodyPr vert="horz" wrap="square" lIns="0" tIns="12065" rIns="0" bIns="0" rtlCol="0">
            <a:spAutoFit/>
          </a:bodyPr>
          <a:lstStyle/>
          <a:p>
            <a:pPr marL="12700">
              <a:lnSpc>
                <a:spcPct val="100000"/>
              </a:lnSpc>
              <a:spcBef>
                <a:spcPts val="95"/>
              </a:spcBef>
            </a:pPr>
            <a:r>
              <a:rPr sz="2100" spc="200" dirty="0">
                <a:latin typeface="Symbol"/>
                <a:cs typeface="Symbol"/>
              </a:rPr>
              <a:t></a:t>
            </a:r>
            <a:endParaRPr sz="2100">
              <a:latin typeface="Symbol"/>
              <a:cs typeface="Symbol"/>
            </a:endParaRPr>
          </a:p>
        </p:txBody>
      </p:sp>
      <p:sp>
        <p:nvSpPr>
          <p:cNvPr id="12" name="object 12"/>
          <p:cNvSpPr txBox="1"/>
          <p:nvPr/>
        </p:nvSpPr>
        <p:spPr>
          <a:xfrm>
            <a:off x="4075546" y="555722"/>
            <a:ext cx="153670" cy="345440"/>
          </a:xfrm>
          <a:prstGeom prst="rect">
            <a:avLst/>
          </a:prstGeom>
        </p:spPr>
        <p:txBody>
          <a:bodyPr vert="horz" wrap="square" lIns="0" tIns="12065" rIns="0" bIns="0" rtlCol="0">
            <a:spAutoFit/>
          </a:bodyPr>
          <a:lstStyle/>
          <a:p>
            <a:pPr marL="12700">
              <a:lnSpc>
                <a:spcPct val="100000"/>
              </a:lnSpc>
              <a:spcBef>
                <a:spcPts val="95"/>
              </a:spcBef>
            </a:pPr>
            <a:r>
              <a:rPr sz="2100" spc="200" dirty="0">
                <a:latin typeface="Symbol"/>
                <a:cs typeface="Symbol"/>
              </a:rPr>
              <a:t></a:t>
            </a:r>
            <a:endParaRPr sz="2100">
              <a:latin typeface="Symbol"/>
              <a:cs typeface="Symbol"/>
            </a:endParaRPr>
          </a:p>
        </p:txBody>
      </p:sp>
      <p:sp>
        <p:nvSpPr>
          <p:cNvPr id="13" name="object 13"/>
          <p:cNvSpPr txBox="1"/>
          <p:nvPr/>
        </p:nvSpPr>
        <p:spPr>
          <a:xfrm>
            <a:off x="2843487" y="726284"/>
            <a:ext cx="153670" cy="345440"/>
          </a:xfrm>
          <a:prstGeom prst="rect">
            <a:avLst/>
          </a:prstGeom>
        </p:spPr>
        <p:txBody>
          <a:bodyPr vert="horz" wrap="square" lIns="0" tIns="12065" rIns="0" bIns="0" rtlCol="0">
            <a:spAutoFit/>
          </a:bodyPr>
          <a:lstStyle/>
          <a:p>
            <a:pPr marL="12700">
              <a:lnSpc>
                <a:spcPct val="100000"/>
              </a:lnSpc>
              <a:spcBef>
                <a:spcPts val="95"/>
              </a:spcBef>
            </a:pPr>
            <a:r>
              <a:rPr sz="2100" spc="200" dirty="0">
                <a:latin typeface="Symbol"/>
                <a:cs typeface="Symbol"/>
              </a:rPr>
              <a:t></a:t>
            </a:r>
            <a:endParaRPr sz="2100">
              <a:latin typeface="Symbol"/>
              <a:cs typeface="Symbol"/>
            </a:endParaRPr>
          </a:p>
        </p:txBody>
      </p:sp>
      <p:sp>
        <p:nvSpPr>
          <p:cNvPr id="14" name="object 14"/>
          <p:cNvSpPr txBox="1"/>
          <p:nvPr/>
        </p:nvSpPr>
        <p:spPr>
          <a:xfrm>
            <a:off x="2843487" y="555722"/>
            <a:ext cx="153670" cy="345440"/>
          </a:xfrm>
          <a:prstGeom prst="rect">
            <a:avLst/>
          </a:prstGeom>
        </p:spPr>
        <p:txBody>
          <a:bodyPr vert="horz" wrap="square" lIns="0" tIns="12065" rIns="0" bIns="0" rtlCol="0">
            <a:spAutoFit/>
          </a:bodyPr>
          <a:lstStyle/>
          <a:p>
            <a:pPr marL="12700">
              <a:lnSpc>
                <a:spcPct val="100000"/>
              </a:lnSpc>
              <a:spcBef>
                <a:spcPts val="95"/>
              </a:spcBef>
            </a:pPr>
            <a:r>
              <a:rPr sz="2100" spc="200" dirty="0">
                <a:latin typeface="Symbol"/>
                <a:cs typeface="Symbol"/>
              </a:rPr>
              <a:t></a:t>
            </a:r>
            <a:endParaRPr sz="2100">
              <a:latin typeface="Symbol"/>
              <a:cs typeface="Symbol"/>
            </a:endParaRPr>
          </a:p>
        </p:txBody>
      </p:sp>
      <p:sp>
        <p:nvSpPr>
          <p:cNvPr id="15" name="object 15"/>
          <p:cNvSpPr txBox="1"/>
          <p:nvPr/>
        </p:nvSpPr>
        <p:spPr>
          <a:xfrm>
            <a:off x="3905430" y="1020585"/>
            <a:ext cx="323850" cy="345440"/>
          </a:xfrm>
          <a:prstGeom prst="rect">
            <a:avLst/>
          </a:prstGeom>
        </p:spPr>
        <p:txBody>
          <a:bodyPr vert="horz" wrap="square" lIns="0" tIns="12065" rIns="0" bIns="0" rtlCol="0">
            <a:spAutoFit/>
          </a:bodyPr>
          <a:lstStyle/>
          <a:p>
            <a:pPr marL="12700">
              <a:lnSpc>
                <a:spcPct val="100000"/>
              </a:lnSpc>
              <a:spcBef>
                <a:spcPts val="95"/>
              </a:spcBef>
            </a:pPr>
            <a:r>
              <a:rPr sz="1800" i="1" spc="195" baseline="2314" dirty="0">
                <a:latin typeface="Times New Roman"/>
                <a:cs typeface="Times New Roman"/>
              </a:rPr>
              <a:t>s</a:t>
            </a:r>
            <a:r>
              <a:rPr sz="1800" i="1" spc="525" baseline="2314" dirty="0">
                <a:latin typeface="Times New Roman"/>
                <a:cs typeface="Times New Roman"/>
              </a:rPr>
              <a:t> </a:t>
            </a:r>
            <a:r>
              <a:rPr sz="2100" spc="200" dirty="0">
                <a:latin typeface="Symbol"/>
                <a:cs typeface="Symbol"/>
              </a:rPr>
              <a:t></a:t>
            </a:r>
            <a:endParaRPr sz="2100">
              <a:latin typeface="Symbol"/>
              <a:cs typeface="Symbol"/>
            </a:endParaRPr>
          </a:p>
        </p:txBody>
      </p:sp>
      <p:sp>
        <p:nvSpPr>
          <p:cNvPr id="16" name="object 16"/>
          <p:cNvSpPr txBox="1"/>
          <p:nvPr/>
        </p:nvSpPr>
        <p:spPr>
          <a:xfrm>
            <a:off x="1386219" y="742398"/>
            <a:ext cx="1854835" cy="623570"/>
          </a:xfrm>
          <a:prstGeom prst="rect">
            <a:avLst/>
          </a:prstGeom>
        </p:spPr>
        <p:txBody>
          <a:bodyPr vert="horz" wrap="square" lIns="0" tIns="12065" rIns="0" bIns="0" rtlCol="0">
            <a:spAutoFit/>
          </a:bodyPr>
          <a:lstStyle/>
          <a:p>
            <a:pPr marL="50800">
              <a:lnSpc>
                <a:spcPts val="2355"/>
              </a:lnSpc>
              <a:spcBef>
                <a:spcPts val="95"/>
              </a:spcBef>
              <a:tabLst>
                <a:tab pos="1000760" algn="l"/>
                <a:tab pos="1632585" algn="l"/>
              </a:tabLst>
            </a:pPr>
            <a:r>
              <a:rPr sz="2100" i="1" spc="310" dirty="0">
                <a:latin typeface="Times New Roman"/>
                <a:cs typeface="Times New Roman"/>
              </a:rPr>
              <a:t>I</a:t>
            </a:r>
            <a:r>
              <a:rPr sz="1800" i="1" spc="465" baseline="-23148" dirty="0">
                <a:latin typeface="Times New Roman"/>
                <a:cs typeface="Times New Roman"/>
              </a:rPr>
              <a:t>D</a:t>
            </a:r>
            <a:r>
              <a:rPr sz="1800" i="1" spc="847" baseline="-23148" dirty="0">
                <a:latin typeface="Times New Roman"/>
                <a:cs typeface="Times New Roman"/>
              </a:rPr>
              <a:t> </a:t>
            </a:r>
            <a:r>
              <a:rPr sz="2100" spc="285" dirty="0">
                <a:latin typeface="Symbol"/>
                <a:cs typeface="Symbol"/>
              </a:rPr>
              <a:t></a:t>
            </a:r>
            <a:r>
              <a:rPr sz="2100" spc="120" dirty="0">
                <a:latin typeface="Times New Roman"/>
                <a:cs typeface="Times New Roman"/>
              </a:rPr>
              <a:t> </a:t>
            </a:r>
            <a:r>
              <a:rPr sz="2100" i="1" spc="175" dirty="0">
                <a:latin typeface="Times New Roman"/>
                <a:cs typeface="Times New Roman"/>
              </a:rPr>
              <a:t>I	</a:t>
            </a:r>
            <a:r>
              <a:rPr sz="2100" spc="170" dirty="0">
                <a:latin typeface="Times New Roman"/>
                <a:cs typeface="Times New Roman"/>
              </a:rPr>
              <a:t>exp	</a:t>
            </a:r>
            <a:r>
              <a:rPr sz="2100" spc="285" dirty="0">
                <a:latin typeface="Symbol"/>
                <a:cs typeface="Symbol"/>
              </a:rPr>
              <a:t></a:t>
            </a:r>
            <a:endParaRPr sz="2100">
              <a:latin typeface="Symbol"/>
              <a:cs typeface="Symbol"/>
            </a:endParaRPr>
          </a:p>
          <a:p>
            <a:pPr marR="248285" algn="r">
              <a:lnSpc>
                <a:spcPts val="2355"/>
              </a:lnSpc>
            </a:pPr>
            <a:r>
              <a:rPr sz="2100" spc="200" dirty="0">
                <a:latin typeface="Symbol"/>
                <a:cs typeface="Symbol"/>
              </a:rPr>
              <a:t></a:t>
            </a:r>
            <a:endParaRPr sz="2100">
              <a:latin typeface="Symbol"/>
              <a:cs typeface="Symbol"/>
            </a:endParaRPr>
          </a:p>
        </p:txBody>
      </p:sp>
      <p:sp>
        <p:nvSpPr>
          <p:cNvPr id="17" name="object 17"/>
          <p:cNvSpPr txBox="1"/>
          <p:nvPr/>
        </p:nvSpPr>
        <p:spPr>
          <a:xfrm>
            <a:off x="3232698" y="543248"/>
            <a:ext cx="700405" cy="756920"/>
          </a:xfrm>
          <a:prstGeom prst="rect">
            <a:avLst/>
          </a:prstGeom>
        </p:spPr>
        <p:txBody>
          <a:bodyPr vert="horz" wrap="square" lIns="0" tIns="43815" rIns="0" bIns="0" rtlCol="0">
            <a:spAutoFit/>
          </a:bodyPr>
          <a:lstStyle/>
          <a:p>
            <a:pPr marL="83820" algn="ctr">
              <a:lnSpc>
                <a:spcPct val="100000"/>
              </a:lnSpc>
              <a:spcBef>
                <a:spcPts val="345"/>
              </a:spcBef>
            </a:pPr>
            <a:r>
              <a:rPr sz="2100" i="1" spc="140" dirty="0">
                <a:latin typeface="Times New Roman"/>
                <a:cs typeface="Times New Roman"/>
              </a:rPr>
              <a:t>T</a:t>
            </a:r>
            <a:r>
              <a:rPr sz="1800" i="1" spc="209" baseline="-23148" dirty="0">
                <a:latin typeface="Times New Roman"/>
                <a:cs typeface="Times New Roman"/>
              </a:rPr>
              <a:t>r</a:t>
            </a:r>
            <a:endParaRPr sz="1800" baseline="-23148">
              <a:latin typeface="Times New Roman"/>
              <a:cs typeface="Times New Roman"/>
            </a:endParaRPr>
          </a:p>
          <a:p>
            <a:pPr algn="ctr">
              <a:lnSpc>
                <a:spcPct val="100000"/>
              </a:lnSpc>
              <a:spcBef>
                <a:spcPts val="290"/>
              </a:spcBef>
            </a:pPr>
            <a:r>
              <a:rPr sz="2100" spc="100" dirty="0">
                <a:latin typeface="Times New Roman"/>
                <a:cs typeface="Times New Roman"/>
              </a:rPr>
              <a:t>sin</a:t>
            </a:r>
            <a:r>
              <a:rPr sz="2100" spc="-80" dirty="0">
                <a:latin typeface="Times New Roman"/>
                <a:cs typeface="Times New Roman"/>
              </a:rPr>
              <a:t> </a:t>
            </a:r>
            <a:r>
              <a:rPr sz="2250" spc="235" dirty="0">
                <a:latin typeface="Symbol"/>
                <a:cs typeface="Symbol"/>
              </a:rPr>
              <a:t></a:t>
            </a:r>
            <a:endParaRPr sz="2250">
              <a:latin typeface="Symbol"/>
              <a:cs typeface="Symbol"/>
            </a:endParaRPr>
          </a:p>
        </p:txBody>
      </p:sp>
      <p:sp>
        <p:nvSpPr>
          <p:cNvPr id="18" name="object 18"/>
          <p:cNvSpPr/>
          <p:nvPr/>
        </p:nvSpPr>
        <p:spPr>
          <a:xfrm>
            <a:off x="3291451" y="2250491"/>
            <a:ext cx="779145" cy="0"/>
          </a:xfrm>
          <a:custGeom>
            <a:avLst/>
            <a:gdLst/>
            <a:ahLst/>
            <a:cxnLst/>
            <a:rect l="l" t="t" r="r" b="b"/>
            <a:pathLst>
              <a:path w="779145">
                <a:moveTo>
                  <a:pt x="0" y="0"/>
                </a:moveTo>
                <a:lnTo>
                  <a:pt x="779014" y="0"/>
                </a:lnTo>
              </a:path>
            </a:pathLst>
          </a:custGeom>
          <a:ln w="10933">
            <a:solidFill>
              <a:srgbClr val="000000"/>
            </a:solidFill>
          </a:ln>
        </p:spPr>
        <p:txBody>
          <a:bodyPr wrap="square" lIns="0" tIns="0" rIns="0" bIns="0" rtlCol="0"/>
          <a:lstStyle/>
          <a:p>
            <a:endParaRPr/>
          </a:p>
        </p:txBody>
      </p:sp>
      <p:sp>
        <p:nvSpPr>
          <p:cNvPr id="19" name="object 19"/>
          <p:cNvSpPr txBox="1"/>
          <p:nvPr/>
        </p:nvSpPr>
        <p:spPr>
          <a:xfrm>
            <a:off x="5620941" y="2029608"/>
            <a:ext cx="122555" cy="212725"/>
          </a:xfrm>
          <a:prstGeom prst="rect">
            <a:avLst/>
          </a:prstGeom>
        </p:spPr>
        <p:txBody>
          <a:bodyPr vert="horz" wrap="square" lIns="0" tIns="15875" rIns="0" bIns="0" rtlCol="0">
            <a:spAutoFit/>
          </a:bodyPr>
          <a:lstStyle/>
          <a:p>
            <a:pPr marL="12700">
              <a:lnSpc>
                <a:spcPct val="100000"/>
              </a:lnSpc>
              <a:spcBef>
                <a:spcPts val="125"/>
              </a:spcBef>
            </a:pPr>
            <a:r>
              <a:rPr sz="1200" spc="160" dirty="0">
                <a:latin typeface="Times New Roman"/>
                <a:cs typeface="Times New Roman"/>
              </a:rPr>
              <a:t>2</a:t>
            </a:r>
            <a:endParaRPr sz="1200">
              <a:latin typeface="Times New Roman"/>
              <a:cs typeface="Times New Roman"/>
            </a:endParaRPr>
          </a:p>
        </p:txBody>
      </p:sp>
      <p:sp>
        <p:nvSpPr>
          <p:cNvPr id="20" name="object 20"/>
          <p:cNvSpPr txBox="1"/>
          <p:nvPr/>
        </p:nvSpPr>
        <p:spPr>
          <a:xfrm>
            <a:off x="2251965" y="2215229"/>
            <a:ext cx="122555" cy="212725"/>
          </a:xfrm>
          <a:prstGeom prst="rect">
            <a:avLst/>
          </a:prstGeom>
        </p:spPr>
        <p:txBody>
          <a:bodyPr vert="horz" wrap="square" lIns="0" tIns="15875" rIns="0" bIns="0" rtlCol="0">
            <a:spAutoFit/>
          </a:bodyPr>
          <a:lstStyle/>
          <a:p>
            <a:pPr marL="12700">
              <a:lnSpc>
                <a:spcPct val="100000"/>
              </a:lnSpc>
              <a:spcBef>
                <a:spcPts val="125"/>
              </a:spcBef>
            </a:pPr>
            <a:r>
              <a:rPr sz="1200" spc="160" dirty="0">
                <a:latin typeface="Times New Roman"/>
                <a:cs typeface="Times New Roman"/>
              </a:rPr>
              <a:t>0</a:t>
            </a:r>
            <a:endParaRPr sz="1200">
              <a:latin typeface="Times New Roman"/>
              <a:cs typeface="Times New Roman"/>
            </a:endParaRPr>
          </a:p>
        </p:txBody>
      </p:sp>
      <p:sp>
        <p:nvSpPr>
          <p:cNvPr id="21" name="object 21"/>
          <p:cNvSpPr txBox="1"/>
          <p:nvPr/>
        </p:nvSpPr>
        <p:spPr>
          <a:xfrm>
            <a:off x="4278893" y="2037798"/>
            <a:ext cx="1336675" cy="345440"/>
          </a:xfrm>
          <a:prstGeom prst="rect">
            <a:avLst/>
          </a:prstGeom>
        </p:spPr>
        <p:txBody>
          <a:bodyPr vert="horz" wrap="square" lIns="0" tIns="12065" rIns="0" bIns="0" rtlCol="0">
            <a:spAutoFit/>
          </a:bodyPr>
          <a:lstStyle/>
          <a:p>
            <a:pPr marL="12700">
              <a:lnSpc>
                <a:spcPct val="100000"/>
              </a:lnSpc>
              <a:spcBef>
                <a:spcPts val="95"/>
              </a:spcBef>
              <a:tabLst>
                <a:tab pos="762000" algn="l"/>
              </a:tabLst>
            </a:pPr>
            <a:r>
              <a:rPr sz="2100" spc="170" dirty="0">
                <a:latin typeface="Times New Roman"/>
                <a:cs typeface="Times New Roman"/>
              </a:rPr>
              <a:t>c</a:t>
            </a:r>
            <a:r>
              <a:rPr sz="2100" spc="220" dirty="0">
                <a:latin typeface="Times New Roman"/>
                <a:cs typeface="Times New Roman"/>
              </a:rPr>
              <a:t>o</a:t>
            </a:r>
            <a:r>
              <a:rPr sz="2100" spc="130" dirty="0">
                <a:latin typeface="Times New Roman"/>
                <a:cs typeface="Times New Roman"/>
              </a:rPr>
              <a:t>s</a:t>
            </a:r>
            <a:r>
              <a:rPr sz="2100" spc="140" dirty="0">
                <a:latin typeface="Times New Roman"/>
                <a:cs typeface="Times New Roman"/>
              </a:rPr>
              <a:t>i</a:t>
            </a:r>
            <a:r>
              <a:rPr sz="2100" dirty="0">
                <a:latin typeface="Times New Roman"/>
                <a:cs typeface="Times New Roman"/>
              </a:rPr>
              <a:t>	</a:t>
            </a:r>
            <a:r>
              <a:rPr sz="2100" spc="229" dirty="0">
                <a:latin typeface="Times New Roman"/>
                <a:cs typeface="Times New Roman"/>
              </a:rPr>
              <a:t>w</a:t>
            </a:r>
            <a:r>
              <a:rPr sz="2100" spc="45" dirty="0">
                <a:latin typeface="Times New Roman"/>
                <a:cs typeface="Times New Roman"/>
              </a:rPr>
              <a:t>/</a:t>
            </a:r>
            <a:r>
              <a:rPr sz="2100" spc="400" dirty="0">
                <a:latin typeface="Times New Roman"/>
                <a:cs typeface="Times New Roman"/>
              </a:rPr>
              <a:t>m</a:t>
            </a:r>
            <a:endParaRPr sz="2100">
              <a:latin typeface="Times New Roman"/>
              <a:cs typeface="Times New Roman"/>
            </a:endParaRPr>
          </a:p>
        </p:txBody>
      </p:sp>
      <p:sp>
        <p:nvSpPr>
          <p:cNvPr id="22" name="object 22"/>
          <p:cNvSpPr txBox="1"/>
          <p:nvPr/>
        </p:nvSpPr>
        <p:spPr>
          <a:xfrm>
            <a:off x="4097970" y="2021684"/>
            <a:ext cx="153035" cy="345440"/>
          </a:xfrm>
          <a:prstGeom prst="rect">
            <a:avLst/>
          </a:prstGeom>
        </p:spPr>
        <p:txBody>
          <a:bodyPr vert="horz" wrap="square" lIns="0" tIns="12065" rIns="0" bIns="0" rtlCol="0">
            <a:spAutoFit/>
          </a:bodyPr>
          <a:lstStyle/>
          <a:p>
            <a:pPr marL="12700">
              <a:lnSpc>
                <a:spcPct val="100000"/>
              </a:lnSpc>
              <a:spcBef>
                <a:spcPts val="95"/>
              </a:spcBef>
            </a:pPr>
            <a:r>
              <a:rPr sz="2100" spc="195" dirty="0">
                <a:latin typeface="Symbol"/>
                <a:cs typeface="Symbol"/>
              </a:rPr>
              <a:t></a:t>
            </a:r>
            <a:endParaRPr sz="2100">
              <a:latin typeface="Symbol"/>
              <a:cs typeface="Symbol"/>
            </a:endParaRPr>
          </a:p>
        </p:txBody>
      </p:sp>
      <p:sp>
        <p:nvSpPr>
          <p:cNvPr id="23" name="object 23"/>
          <p:cNvSpPr txBox="1"/>
          <p:nvPr/>
        </p:nvSpPr>
        <p:spPr>
          <a:xfrm>
            <a:off x="4097970" y="1851122"/>
            <a:ext cx="153035" cy="345440"/>
          </a:xfrm>
          <a:prstGeom prst="rect">
            <a:avLst/>
          </a:prstGeom>
        </p:spPr>
        <p:txBody>
          <a:bodyPr vert="horz" wrap="square" lIns="0" tIns="12065" rIns="0" bIns="0" rtlCol="0">
            <a:spAutoFit/>
          </a:bodyPr>
          <a:lstStyle/>
          <a:p>
            <a:pPr marL="12700">
              <a:lnSpc>
                <a:spcPct val="100000"/>
              </a:lnSpc>
              <a:spcBef>
                <a:spcPts val="95"/>
              </a:spcBef>
            </a:pPr>
            <a:r>
              <a:rPr sz="2100" spc="195" dirty="0">
                <a:latin typeface="Symbol"/>
                <a:cs typeface="Symbol"/>
              </a:rPr>
              <a:t></a:t>
            </a:r>
            <a:endParaRPr sz="2100">
              <a:latin typeface="Symbol"/>
              <a:cs typeface="Symbol"/>
            </a:endParaRPr>
          </a:p>
        </p:txBody>
      </p:sp>
      <p:sp>
        <p:nvSpPr>
          <p:cNvPr id="24" name="object 24"/>
          <p:cNvSpPr txBox="1"/>
          <p:nvPr/>
        </p:nvSpPr>
        <p:spPr>
          <a:xfrm>
            <a:off x="2881149" y="2021684"/>
            <a:ext cx="153035" cy="345440"/>
          </a:xfrm>
          <a:prstGeom prst="rect">
            <a:avLst/>
          </a:prstGeom>
        </p:spPr>
        <p:txBody>
          <a:bodyPr vert="horz" wrap="square" lIns="0" tIns="12065" rIns="0" bIns="0" rtlCol="0">
            <a:spAutoFit/>
          </a:bodyPr>
          <a:lstStyle/>
          <a:p>
            <a:pPr marL="12700">
              <a:lnSpc>
                <a:spcPct val="100000"/>
              </a:lnSpc>
              <a:spcBef>
                <a:spcPts val="95"/>
              </a:spcBef>
            </a:pPr>
            <a:r>
              <a:rPr sz="2100" spc="195" dirty="0">
                <a:latin typeface="Symbol"/>
                <a:cs typeface="Symbol"/>
              </a:rPr>
              <a:t></a:t>
            </a:r>
            <a:endParaRPr sz="2100">
              <a:latin typeface="Symbol"/>
              <a:cs typeface="Symbol"/>
            </a:endParaRPr>
          </a:p>
        </p:txBody>
      </p:sp>
      <p:sp>
        <p:nvSpPr>
          <p:cNvPr id="25" name="object 25"/>
          <p:cNvSpPr txBox="1"/>
          <p:nvPr/>
        </p:nvSpPr>
        <p:spPr>
          <a:xfrm>
            <a:off x="2881149" y="1851122"/>
            <a:ext cx="153035" cy="345440"/>
          </a:xfrm>
          <a:prstGeom prst="rect">
            <a:avLst/>
          </a:prstGeom>
        </p:spPr>
        <p:txBody>
          <a:bodyPr vert="horz" wrap="square" lIns="0" tIns="12065" rIns="0" bIns="0" rtlCol="0">
            <a:spAutoFit/>
          </a:bodyPr>
          <a:lstStyle/>
          <a:p>
            <a:pPr marL="12700">
              <a:lnSpc>
                <a:spcPct val="100000"/>
              </a:lnSpc>
              <a:spcBef>
                <a:spcPts val="95"/>
              </a:spcBef>
            </a:pPr>
            <a:r>
              <a:rPr sz="2100" spc="195" dirty="0">
                <a:latin typeface="Symbol"/>
                <a:cs typeface="Symbol"/>
              </a:rPr>
              <a:t></a:t>
            </a:r>
            <a:endParaRPr sz="2100">
              <a:latin typeface="Symbol"/>
              <a:cs typeface="Symbol"/>
            </a:endParaRPr>
          </a:p>
        </p:txBody>
      </p:sp>
      <p:sp>
        <p:nvSpPr>
          <p:cNvPr id="26" name="object 26"/>
          <p:cNvSpPr txBox="1"/>
          <p:nvPr/>
        </p:nvSpPr>
        <p:spPr>
          <a:xfrm>
            <a:off x="1862807" y="2037798"/>
            <a:ext cx="2388235" cy="623570"/>
          </a:xfrm>
          <a:prstGeom prst="rect">
            <a:avLst/>
          </a:prstGeom>
        </p:spPr>
        <p:txBody>
          <a:bodyPr vert="horz" wrap="square" lIns="0" tIns="12065" rIns="0" bIns="0" rtlCol="0">
            <a:spAutoFit/>
          </a:bodyPr>
          <a:lstStyle/>
          <a:p>
            <a:pPr marL="12700">
              <a:lnSpc>
                <a:spcPts val="2355"/>
              </a:lnSpc>
              <a:spcBef>
                <a:spcPts val="95"/>
              </a:spcBef>
              <a:tabLst>
                <a:tab pos="567055" algn="l"/>
                <a:tab pos="1191260" algn="l"/>
              </a:tabLst>
            </a:pPr>
            <a:r>
              <a:rPr sz="2100" spc="280" dirty="0">
                <a:latin typeface="Symbol"/>
                <a:cs typeface="Symbol"/>
              </a:rPr>
              <a:t></a:t>
            </a:r>
            <a:r>
              <a:rPr sz="2100" spc="100" dirty="0">
                <a:latin typeface="Times New Roman"/>
                <a:cs typeface="Times New Roman"/>
              </a:rPr>
              <a:t> </a:t>
            </a:r>
            <a:r>
              <a:rPr sz="2100" i="1" spc="170" dirty="0">
                <a:latin typeface="Times New Roman"/>
                <a:cs typeface="Times New Roman"/>
              </a:rPr>
              <a:t>I	</a:t>
            </a:r>
            <a:r>
              <a:rPr sz="2100" spc="165" dirty="0">
                <a:latin typeface="Times New Roman"/>
                <a:cs typeface="Times New Roman"/>
              </a:rPr>
              <a:t>exp	</a:t>
            </a:r>
            <a:r>
              <a:rPr sz="2100" spc="280" dirty="0">
                <a:latin typeface="Symbol"/>
                <a:cs typeface="Symbol"/>
              </a:rPr>
              <a:t></a:t>
            </a:r>
            <a:endParaRPr sz="2100">
              <a:latin typeface="Symbol"/>
              <a:cs typeface="Symbol"/>
            </a:endParaRPr>
          </a:p>
          <a:p>
            <a:pPr marL="1030605">
              <a:lnSpc>
                <a:spcPts val="2355"/>
              </a:lnSpc>
              <a:tabLst>
                <a:tab pos="2079625" algn="l"/>
              </a:tabLst>
            </a:pPr>
            <a:r>
              <a:rPr sz="2100" spc="195" dirty="0">
                <a:latin typeface="Symbol"/>
                <a:cs typeface="Symbol"/>
              </a:rPr>
              <a:t></a:t>
            </a:r>
            <a:r>
              <a:rPr sz="2100" spc="195" dirty="0">
                <a:latin typeface="Times New Roman"/>
                <a:cs typeface="Times New Roman"/>
              </a:rPr>
              <a:t>	</a:t>
            </a:r>
            <a:r>
              <a:rPr sz="1800" i="1" spc="187" baseline="2314" dirty="0">
                <a:latin typeface="Times New Roman"/>
                <a:cs typeface="Times New Roman"/>
              </a:rPr>
              <a:t>s</a:t>
            </a:r>
            <a:r>
              <a:rPr sz="1800" i="1" spc="509" baseline="2314" dirty="0">
                <a:latin typeface="Times New Roman"/>
                <a:cs typeface="Times New Roman"/>
              </a:rPr>
              <a:t> </a:t>
            </a:r>
            <a:r>
              <a:rPr sz="2100" spc="195" dirty="0">
                <a:latin typeface="Symbol"/>
                <a:cs typeface="Symbol"/>
              </a:rPr>
              <a:t></a:t>
            </a:r>
            <a:endParaRPr sz="2100">
              <a:latin typeface="Symbol"/>
              <a:cs typeface="Symbol"/>
            </a:endParaRPr>
          </a:p>
        </p:txBody>
      </p:sp>
      <p:sp>
        <p:nvSpPr>
          <p:cNvPr id="27" name="object 27"/>
          <p:cNvSpPr txBox="1"/>
          <p:nvPr/>
        </p:nvSpPr>
        <p:spPr>
          <a:xfrm>
            <a:off x="3265037" y="1838428"/>
            <a:ext cx="694055" cy="757555"/>
          </a:xfrm>
          <a:prstGeom prst="rect">
            <a:avLst/>
          </a:prstGeom>
        </p:spPr>
        <p:txBody>
          <a:bodyPr vert="horz" wrap="square" lIns="0" tIns="43815" rIns="0" bIns="0" rtlCol="0">
            <a:spAutoFit/>
          </a:bodyPr>
          <a:lstStyle/>
          <a:p>
            <a:pPr marL="81915" algn="ctr">
              <a:lnSpc>
                <a:spcPct val="100000"/>
              </a:lnSpc>
              <a:spcBef>
                <a:spcPts val="345"/>
              </a:spcBef>
            </a:pPr>
            <a:r>
              <a:rPr sz="2100" i="1" spc="130" dirty="0">
                <a:latin typeface="Times New Roman"/>
                <a:cs typeface="Times New Roman"/>
              </a:rPr>
              <a:t>T</a:t>
            </a:r>
            <a:r>
              <a:rPr sz="1800" i="1" spc="195" baseline="-23148" dirty="0">
                <a:latin typeface="Times New Roman"/>
                <a:cs typeface="Times New Roman"/>
              </a:rPr>
              <a:t>r</a:t>
            </a:r>
            <a:endParaRPr sz="1800" baseline="-23148">
              <a:latin typeface="Times New Roman"/>
              <a:cs typeface="Times New Roman"/>
            </a:endParaRPr>
          </a:p>
          <a:p>
            <a:pPr algn="ctr">
              <a:lnSpc>
                <a:spcPct val="100000"/>
              </a:lnSpc>
              <a:spcBef>
                <a:spcPts val="290"/>
              </a:spcBef>
            </a:pPr>
            <a:r>
              <a:rPr sz="2100" spc="90" dirty="0">
                <a:latin typeface="Times New Roman"/>
                <a:cs typeface="Times New Roman"/>
              </a:rPr>
              <a:t>sin</a:t>
            </a:r>
            <a:r>
              <a:rPr sz="2100" spc="-90" dirty="0">
                <a:latin typeface="Times New Roman"/>
                <a:cs typeface="Times New Roman"/>
              </a:rPr>
              <a:t> </a:t>
            </a:r>
            <a:r>
              <a:rPr sz="2250" spc="229" dirty="0">
                <a:latin typeface="Symbol"/>
                <a:cs typeface="Symbol"/>
              </a:rPr>
              <a:t></a:t>
            </a:r>
            <a:endParaRPr sz="2250">
              <a:latin typeface="Symbol"/>
              <a:cs typeface="Symbol"/>
            </a:endParaRPr>
          </a:p>
        </p:txBody>
      </p:sp>
      <p:sp>
        <p:nvSpPr>
          <p:cNvPr id="28" name="object 28"/>
          <p:cNvSpPr txBox="1"/>
          <p:nvPr/>
        </p:nvSpPr>
        <p:spPr>
          <a:xfrm>
            <a:off x="1348330" y="2104340"/>
            <a:ext cx="457834" cy="345440"/>
          </a:xfrm>
          <a:prstGeom prst="rect">
            <a:avLst/>
          </a:prstGeom>
        </p:spPr>
        <p:txBody>
          <a:bodyPr vert="horz" wrap="square" lIns="0" tIns="12065" rIns="0" bIns="0" rtlCol="0">
            <a:spAutoFit/>
          </a:bodyPr>
          <a:lstStyle/>
          <a:p>
            <a:pPr marL="38100">
              <a:lnSpc>
                <a:spcPct val="100000"/>
              </a:lnSpc>
              <a:spcBef>
                <a:spcPts val="95"/>
              </a:spcBef>
            </a:pPr>
            <a:r>
              <a:rPr sz="3150" i="1" spc="352" baseline="13227" dirty="0">
                <a:latin typeface="Times New Roman"/>
                <a:cs typeface="Times New Roman"/>
              </a:rPr>
              <a:t>I</a:t>
            </a:r>
            <a:r>
              <a:rPr sz="1300" spc="235" dirty="0">
                <a:latin typeface="Symbol"/>
                <a:cs typeface="Symbol"/>
              </a:rPr>
              <a:t></a:t>
            </a:r>
            <a:r>
              <a:rPr sz="1200" i="1" spc="235" dirty="0">
                <a:latin typeface="Times New Roman"/>
                <a:cs typeface="Times New Roman"/>
              </a:rPr>
              <a:t>D</a:t>
            </a:r>
            <a:endParaRPr sz="1200">
              <a:latin typeface="Times New Roman"/>
              <a:cs typeface="Times New Roman"/>
            </a:endParaRPr>
          </a:p>
        </p:txBody>
      </p:sp>
      <p:sp>
        <p:nvSpPr>
          <p:cNvPr id="29" name="object 29"/>
          <p:cNvSpPr/>
          <p:nvPr/>
        </p:nvSpPr>
        <p:spPr>
          <a:xfrm>
            <a:off x="4160991" y="6446793"/>
            <a:ext cx="189230" cy="0"/>
          </a:xfrm>
          <a:custGeom>
            <a:avLst/>
            <a:gdLst/>
            <a:ahLst/>
            <a:cxnLst/>
            <a:rect l="l" t="t" r="r" b="b"/>
            <a:pathLst>
              <a:path w="189229">
                <a:moveTo>
                  <a:pt x="0" y="0"/>
                </a:moveTo>
                <a:lnTo>
                  <a:pt x="188934" y="0"/>
                </a:lnTo>
              </a:path>
            </a:pathLst>
          </a:custGeom>
          <a:ln w="11075">
            <a:solidFill>
              <a:srgbClr val="000000"/>
            </a:solidFill>
          </a:ln>
        </p:spPr>
        <p:txBody>
          <a:bodyPr wrap="square" lIns="0" tIns="0" rIns="0" bIns="0" rtlCol="0"/>
          <a:lstStyle/>
          <a:p>
            <a:endParaRPr/>
          </a:p>
        </p:txBody>
      </p:sp>
      <p:sp>
        <p:nvSpPr>
          <p:cNvPr id="30" name="object 30"/>
          <p:cNvSpPr txBox="1"/>
          <p:nvPr/>
        </p:nvSpPr>
        <p:spPr>
          <a:xfrm>
            <a:off x="6155179" y="6411781"/>
            <a:ext cx="105410" cy="210820"/>
          </a:xfrm>
          <a:prstGeom prst="rect">
            <a:avLst/>
          </a:prstGeom>
        </p:spPr>
        <p:txBody>
          <a:bodyPr vert="horz" wrap="square" lIns="0" tIns="13970" rIns="0" bIns="0" rtlCol="0">
            <a:spAutoFit/>
          </a:bodyPr>
          <a:lstStyle/>
          <a:p>
            <a:pPr marL="12700">
              <a:lnSpc>
                <a:spcPct val="100000"/>
              </a:lnSpc>
              <a:spcBef>
                <a:spcPts val="110"/>
              </a:spcBef>
            </a:pPr>
            <a:r>
              <a:rPr sz="1200" i="1" spc="155" dirty="0">
                <a:latin typeface="Times New Roman"/>
                <a:cs typeface="Times New Roman"/>
              </a:rPr>
              <a:t>s</a:t>
            </a:r>
            <a:endParaRPr sz="1200">
              <a:latin typeface="Times New Roman"/>
              <a:cs typeface="Times New Roman"/>
            </a:endParaRPr>
          </a:p>
        </p:txBody>
      </p:sp>
      <p:sp>
        <p:nvSpPr>
          <p:cNvPr id="31" name="object 31"/>
          <p:cNvSpPr txBox="1"/>
          <p:nvPr/>
        </p:nvSpPr>
        <p:spPr>
          <a:xfrm>
            <a:off x="5134255" y="6411781"/>
            <a:ext cx="173355" cy="210820"/>
          </a:xfrm>
          <a:prstGeom prst="rect">
            <a:avLst/>
          </a:prstGeom>
        </p:spPr>
        <p:txBody>
          <a:bodyPr vert="horz" wrap="square" lIns="0" tIns="13970" rIns="0" bIns="0" rtlCol="0">
            <a:spAutoFit/>
          </a:bodyPr>
          <a:lstStyle/>
          <a:p>
            <a:pPr marL="12700">
              <a:lnSpc>
                <a:spcPct val="100000"/>
              </a:lnSpc>
              <a:spcBef>
                <a:spcPts val="110"/>
              </a:spcBef>
            </a:pPr>
            <a:r>
              <a:rPr sz="1200" i="1" spc="295" dirty="0">
                <a:latin typeface="Times New Roman"/>
                <a:cs typeface="Times New Roman"/>
              </a:rPr>
              <a:t>D</a:t>
            </a:r>
            <a:endParaRPr sz="1200">
              <a:latin typeface="Times New Roman"/>
              <a:cs typeface="Times New Roman"/>
            </a:endParaRPr>
          </a:p>
        </p:txBody>
      </p:sp>
      <p:sp>
        <p:nvSpPr>
          <p:cNvPr id="32" name="object 32"/>
          <p:cNvSpPr txBox="1"/>
          <p:nvPr/>
        </p:nvSpPr>
        <p:spPr>
          <a:xfrm>
            <a:off x="3545825" y="6411781"/>
            <a:ext cx="243840" cy="210820"/>
          </a:xfrm>
          <a:prstGeom prst="rect">
            <a:avLst/>
          </a:prstGeom>
        </p:spPr>
        <p:txBody>
          <a:bodyPr vert="horz" wrap="square" lIns="0" tIns="13970" rIns="0" bIns="0" rtlCol="0">
            <a:spAutoFit/>
          </a:bodyPr>
          <a:lstStyle/>
          <a:p>
            <a:pPr marL="12700">
              <a:lnSpc>
                <a:spcPct val="100000"/>
              </a:lnSpc>
              <a:spcBef>
                <a:spcPts val="110"/>
              </a:spcBef>
            </a:pPr>
            <a:r>
              <a:rPr sz="1200" i="1" spc="254" dirty="0">
                <a:latin typeface="Times New Roman"/>
                <a:cs typeface="Times New Roman"/>
              </a:rPr>
              <a:t>dh</a:t>
            </a:r>
            <a:endParaRPr sz="1200">
              <a:latin typeface="Times New Roman"/>
              <a:cs typeface="Times New Roman"/>
            </a:endParaRPr>
          </a:p>
        </p:txBody>
      </p:sp>
      <p:sp>
        <p:nvSpPr>
          <p:cNvPr id="33" name="object 33"/>
          <p:cNvSpPr txBox="1"/>
          <p:nvPr/>
        </p:nvSpPr>
        <p:spPr>
          <a:xfrm>
            <a:off x="4160898" y="6442192"/>
            <a:ext cx="200660" cy="342265"/>
          </a:xfrm>
          <a:prstGeom prst="rect">
            <a:avLst/>
          </a:prstGeom>
        </p:spPr>
        <p:txBody>
          <a:bodyPr vert="horz" wrap="square" lIns="0" tIns="15875" rIns="0" bIns="0" rtlCol="0">
            <a:spAutoFit/>
          </a:bodyPr>
          <a:lstStyle/>
          <a:p>
            <a:pPr marL="12700">
              <a:lnSpc>
                <a:spcPct val="100000"/>
              </a:lnSpc>
              <a:spcBef>
                <a:spcPts val="125"/>
              </a:spcBef>
            </a:pPr>
            <a:r>
              <a:rPr sz="2050" spc="350" dirty="0">
                <a:latin typeface="Times New Roman"/>
                <a:cs typeface="Times New Roman"/>
              </a:rPr>
              <a:t>3</a:t>
            </a:r>
            <a:endParaRPr sz="2050">
              <a:latin typeface="Times New Roman"/>
              <a:cs typeface="Times New Roman"/>
            </a:endParaRPr>
          </a:p>
        </p:txBody>
      </p:sp>
      <p:sp>
        <p:nvSpPr>
          <p:cNvPr id="34" name="object 34"/>
          <p:cNvSpPr txBox="1"/>
          <p:nvPr/>
        </p:nvSpPr>
        <p:spPr>
          <a:xfrm>
            <a:off x="3378377" y="6151850"/>
            <a:ext cx="2809875" cy="443230"/>
          </a:xfrm>
          <a:prstGeom prst="rect">
            <a:avLst/>
          </a:prstGeom>
        </p:spPr>
        <p:txBody>
          <a:bodyPr vert="horz" wrap="square" lIns="0" tIns="11430" rIns="0" bIns="0" rtlCol="0">
            <a:spAutoFit/>
          </a:bodyPr>
          <a:lstStyle/>
          <a:p>
            <a:pPr marL="38100">
              <a:lnSpc>
                <a:spcPct val="100000"/>
              </a:lnSpc>
              <a:spcBef>
                <a:spcPts val="90"/>
              </a:spcBef>
              <a:tabLst>
                <a:tab pos="502920" algn="l"/>
                <a:tab pos="1971039" algn="l"/>
              </a:tabLst>
            </a:pPr>
            <a:r>
              <a:rPr sz="2050" i="1" spc="229" dirty="0">
                <a:latin typeface="Times New Roman"/>
                <a:cs typeface="Times New Roman"/>
              </a:rPr>
              <a:t>I	</a:t>
            </a:r>
            <a:r>
              <a:rPr sz="2050" spc="385" dirty="0">
                <a:latin typeface="Symbol"/>
                <a:cs typeface="Symbol"/>
              </a:rPr>
              <a:t></a:t>
            </a:r>
            <a:r>
              <a:rPr sz="2050" spc="225" dirty="0">
                <a:latin typeface="Times New Roman"/>
                <a:cs typeface="Times New Roman"/>
              </a:rPr>
              <a:t> </a:t>
            </a:r>
            <a:r>
              <a:rPr sz="3075" spc="525" baseline="35230" dirty="0">
                <a:latin typeface="Times New Roman"/>
                <a:cs typeface="Times New Roman"/>
              </a:rPr>
              <a:t>1</a:t>
            </a:r>
            <a:r>
              <a:rPr sz="3075" spc="-52" baseline="35230" dirty="0">
                <a:latin typeface="Times New Roman"/>
                <a:cs typeface="Times New Roman"/>
              </a:rPr>
              <a:t> </a:t>
            </a:r>
            <a:r>
              <a:rPr sz="2750" spc="130" dirty="0">
                <a:latin typeface="Symbol"/>
                <a:cs typeface="Symbol"/>
              </a:rPr>
              <a:t></a:t>
            </a:r>
            <a:r>
              <a:rPr sz="2050" i="1" spc="130" dirty="0">
                <a:latin typeface="Times New Roman"/>
                <a:cs typeface="Times New Roman"/>
              </a:rPr>
              <a:t>I</a:t>
            </a:r>
            <a:r>
              <a:rPr sz="2050" i="1" spc="250" dirty="0">
                <a:latin typeface="Times New Roman"/>
                <a:cs typeface="Times New Roman"/>
              </a:rPr>
              <a:t> </a:t>
            </a:r>
            <a:r>
              <a:rPr sz="2050" spc="385" dirty="0">
                <a:latin typeface="Symbol"/>
                <a:cs typeface="Symbol"/>
              </a:rPr>
              <a:t></a:t>
            </a:r>
            <a:r>
              <a:rPr sz="2050" spc="40" dirty="0">
                <a:latin typeface="Times New Roman"/>
                <a:cs typeface="Times New Roman"/>
              </a:rPr>
              <a:t> </a:t>
            </a:r>
            <a:r>
              <a:rPr sz="2050" i="1" spc="229" dirty="0">
                <a:latin typeface="Times New Roman"/>
                <a:cs typeface="Times New Roman"/>
              </a:rPr>
              <a:t>I	</a:t>
            </a:r>
            <a:r>
              <a:rPr sz="2750" spc="145" dirty="0">
                <a:latin typeface="Symbol"/>
                <a:cs typeface="Symbol"/>
              </a:rPr>
              <a:t></a:t>
            </a:r>
            <a:r>
              <a:rPr sz="2050" spc="145" dirty="0">
                <a:latin typeface="Times New Roman"/>
                <a:cs typeface="Times New Roman"/>
              </a:rPr>
              <a:t>sin</a:t>
            </a:r>
            <a:r>
              <a:rPr sz="2050" spc="-5" dirty="0">
                <a:latin typeface="Times New Roman"/>
                <a:cs typeface="Times New Roman"/>
              </a:rPr>
              <a:t> </a:t>
            </a:r>
            <a:r>
              <a:rPr sz="2250" spc="315" dirty="0">
                <a:latin typeface="Symbol"/>
                <a:cs typeface="Symbol"/>
              </a:rPr>
              <a:t></a:t>
            </a:r>
            <a:endParaRPr sz="2250">
              <a:latin typeface="Symbol"/>
              <a:cs typeface="Symbol"/>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39" y="4161510"/>
            <a:ext cx="8962390" cy="2478405"/>
          </a:xfrm>
          <a:prstGeom prst="rect">
            <a:avLst/>
          </a:prstGeom>
        </p:spPr>
        <p:txBody>
          <a:bodyPr vert="horz" wrap="square" lIns="0" tIns="165100" rIns="0" bIns="0" rtlCol="0">
            <a:spAutoFit/>
          </a:bodyPr>
          <a:lstStyle/>
          <a:p>
            <a:pPr marL="38100">
              <a:lnSpc>
                <a:spcPct val="100000"/>
              </a:lnSpc>
              <a:spcBef>
                <a:spcPts val="1300"/>
              </a:spcBef>
            </a:pPr>
            <a:r>
              <a:rPr sz="2000" dirty="0">
                <a:latin typeface="Times New Roman"/>
                <a:cs typeface="Times New Roman"/>
              </a:rPr>
              <a:t>where</a:t>
            </a:r>
            <a:r>
              <a:rPr sz="2000" spc="-20" dirty="0">
                <a:latin typeface="Times New Roman"/>
                <a:cs typeface="Times New Roman"/>
              </a:rPr>
              <a:t> </a:t>
            </a:r>
            <a:r>
              <a:rPr sz="2000" spc="5" dirty="0">
                <a:latin typeface="Times New Roman"/>
                <a:cs typeface="Times New Roman"/>
              </a:rPr>
              <a:t>ρ</a:t>
            </a:r>
            <a:r>
              <a:rPr sz="1950" spc="7" baseline="-21367" dirty="0">
                <a:latin typeface="Times New Roman"/>
                <a:cs typeface="Times New Roman"/>
              </a:rPr>
              <a:t>E</a:t>
            </a:r>
            <a:r>
              <a:rPr sz="1950" spc="30" baseline="-21367" dirty="0">
                <a:latin typeface="Times New Roman"/>
                <a:cs typeface="Times New Roman"/>
              </a:rPr>
              <a:t> </a:t>
            </a:r>
            <a:r>
              <a:rPr sz="2000" spc="-5" dirty="0">
                <a:latin typeface="Times New Roman"/>
                <a:cs typeface="Times New Roman"/>
              </a:rPr>
              <a:t>is</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reflectivity</a:t>
            </a:r>
            <a:r>
              <a:rPr sz="2000" spc="-4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earth</a:t>
            </a:r>
            <a:r>
              <a:rPr sz="2000" spc="-20" dirty="0">
                <a:latin typeface="Times New Roman"/>
                <a:cs typeface="Times New Roman"/>
              </a:rPr>
              <a:t> </a:t>
            </a:r>
            <a:r>
              <a:rPr sz="2000" dirty="0">
                <a:latin typeface="Times New Roman"/>
                <a:cs typeface="Times New Roman"/>
              </a:rPr>
              <a:t>surface,</a:t>
            </a:r>
            <a:endParaRPr sz="2000">
              <a:latin typeface="Times New Roman"/>
              <a:cs typeface="Times New Roman"/>
            </a:endParaRPr>
          </a:p>
          <a:p>
            <a:pPr marL="101600" marR="3490595">
              <a:lnSpc>
                <a:spcPts val="3600"/>
              </a:lnSpc>
              <a:spcBef>
                <a:spcPts val="320"/>
              </a:spcBef>
            </a:pPr>
            <a:r>
              <a:rPr sz="2000" spc="10" dirty="0">
                <a:latin typeface="Times New Roman"/>
                <a:cs typeface="Times New Roman"/>
              </a:rPr>
              <a:t>I</a:t>
            </a:r>
            <a:r>
              <a:rPr sz="1950" spc="15" baseline="-21367" dirty="0">
                <a:latin typeface="Times New Roman"/>
                <a:cs typeface="Times New Roman"/>
              </a:rPr>
              <a:t>Gh</a:t>
            </a:r>
            <a:r>
              <a:rPr sz="1950" spc="-15" baseline="-21367" dirty="0">
                <a:latin typeface="Times New Roman"/>
                <a:cs typeface="Times New Roman"/>
              </a:rPr>
              <a:t> </a:t>
            </a:r>
            <a:r>
              <a:rPr sz="2000" spc="-5" dirty="0">
                <a:latin typeface="Times New Roman"/>
                <a:cs typeface="Times New Roman"/>
              </a:rPr>
              <a:t>is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global</a:t>
            </a:r>
            <a:r>
              <a:rPr sz="2000" spc="-15" dirty="0">
                <a:latin typeface="Times New Roman"/>
                <a:cs typeface="Times New Roman"/>
              </a:rPr>
              <a:t> </a:t>
            </a:r>
            <a:r>
              <a:rPr sz="2000" spc="-5" dirty="0">
                <a:latin typeface="Times New Roman"/>
                <a:cs typeface="Times New Roman"/>
              </a:rPr>
              <a:t>solar</a:t>
            </a:r>
            <a:r>
              <a:rPr sz="2000" spc="-25" dirty="0">
                <a:latin typeface="Times New Roman"/>
                <a:cs typeface="Times New Roman"/>
              </a:rPr>
              <a:t> </a:t>
            </a:r>
            <a:r>
              <a:rPr sz="2000" spc="-5" dirty="0">
                <a:latin typeface="Times New Roman"/>
                <a:cs typeface="Times New Roman"/>
              </a:rPr>
              <a:t>radiation</a:t>
            </a:r>
            <a:r>
              <a:rPr sz="2000" spc="-25" dirty="0">
                <a:latin typeface="Times New Roman"/>
                <a:cs typeface="Times New Roman"/>
              </a:rPr>
              <a:t> </a:t>
            </a:r>
            <a:r>
              <a:rPr sz="2000" dirty="0">
                <a:latin typeface="Times New Roman"/>
                <a:cs typeface="Times New Roman"/>
              </a:rPr>
              <a:t>on horizontal</a:t>
            </a:r>
            <a:r>
              <a:rPr sz="2000" spc="-45" dirty="0">
                <a:latin typeface="Times New Roman"/>
                <a:cs typeface="Times New Roman"/>
              </a:rPr>
              <a:t> </a:t>
            </a:r>
            <a:r>
              <a:rPr sz="2000" dirty="0">
                <a:latin typeface="Times New Roman"/>
                <a:cs typeface="Times New Roman"/>
              </a:rPr>
              <a:t>surface, </a:t>
            </a:r>
            <a:r>
              <a:rPr sz="2000" spc="-484" dirty="0">
                <a:latin typeface="Times New Roman"/>
                <a:cs typeface="Times New Roman"/>
              </a:rPr>
              <a:t> </a:t>
            </a:r>
            <a:r>
              <a:rPr sz="2000" dirty="0">
                <a:latin typeface="Times New Roman"/>
                <a:cs typeface="Times New Roman"/>
              </a:rPr>
              <a:t>β</a:t>
            </a:r>
            <a:r>
              <a:rPr sz="2000" spc="-15" dirty="0">
                <a:latin typeface="Times New Roman"/>
                <a:cs typeface="Times New Roman"/>
              </a:rPr>
              <a:t> </a:t>
            </a:r>
            <a:r>
              <a:rPr sz="2000" spc="-5" dirty="0">
                <a:latin typeface="Times New Roman"/>
                <a:cs typeface="Times New Roman"/>
              </a:rPr>
              <a:t>is</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inclination</a:t>
            </a:r>
            <a:r>
              <a:rPr sz="2000" spc="-55" dirty="0">
                <a:latin typeface="Times New Roman"/>
                <a:cs typeface="Times New Roman"/>
              </a:rPr>
              <a:t> </a:t>
            </a:r>
            <a:r>
              <a:rPr sz="2000" dirty="0">
                <a:latin typeface="Times New Roman"/>
                <a:cs typeface="Times New Roman"/>
              </a:rPr>
              <a:t>angle</a:t>
            </a:r>
            <a:r>
              <a:rPr sz="2000" spc="-25" dirty="0">
                <a:latin typeface="Times New Roman"/>
                <a:cs typeface="Times New Roman"/>
              </a:rPr>
              <a:t> </a:t>
            </a:r>
            <a:r>
              <a:rPr sz="2000" dirty="0">
                <a:latin typeface="Times New Roman"/>
                <a:cs typeface="Times New Roman"/>
              </a:rPr>
              <a:t>of</a:t>
            </a:r>
            <a:r>
              <a:rPr sz="2000" spc="-2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surface.</a:t>
            </a:r>
            <a:endParaRPr sz="2000">
              <a:latin typeface="Times New Roman"/>
              <a:cs typeface="Times New Roman"/>
            </a:endParaRPr>
          </a:p>
          <a:p>
            <a:pPr marL="38100" marR="30480">
              <a:lnSpc>
                <a:spcPts val="3600"/>
              </a:lnSpc>
            </a:pPr>
            <a:r>
              <a:rPr sz="2000" dirty="0">
                <a:latin typeface="Times New Roman"/>
                <a:cs typeface="Times New Roman"/>
              </a:rPr>
              <a:t>Like</a:t>
            </a:r>
            <a:r>
              <a:rPr sz="2000" spc="80" dirty="0">
                <a:latin typeface="Times New Roman"/>
                <a:cs typeface="Times New Roman"/>
              </a:rPr>
              <a:t> </a:t>
            </a:r>
            <a:r>
              <a:rPr sz="2000" spc="-5" dirty="0">
                <a:latin typeface="Times New Roman"/>
                <a:cs typeface="Times New Roman"/>
              </a:rPr>
              <a:t>direct</a:t>
            </a:r>
            <a:r>
              <a:rPr sz="2000" spc="80" dirty="0">
                <a:latin typeface="Times New Roman"/>
                <a:cs typeface="Times New Roman"/>
              </a:rPr>
              <a:t> </a:t>
            </a:r>
            <a:r>
              <a:rPr sz="2000" spc="-5" dirty="0">
                <a:latin typeface="Times New Roman"/>
                <a:cs typeface="Times New Roman"/>
              </a:rPr>
              <a:t>and</a:t>
            </a:r>
            <a:r>
              <a:rPr sz="2000" spc="90" dirty="0">
                <a:latin typeface="Times New Roman"/>
                <a:cs typeface="Times New Roman"/>
              </a:rPr>
              <a:t> </a:t>
            </a:r>
            <a:r>
              <a:rPr sz="2000" spc="-10" dirty="0">
                <a:latin typeface="Times New Roman"/>
                <a:cs typeface="Times New Roman"/>
              </a:rPr>
              <a:t>diffused</a:t>
            </a:r>
            <a:r>
              <a:rPr sz="2000" spc="90" dirty="0">
                <a:latin typeface="Times New Roman"/>
                <a:cs typeface="Times New Roman"/>
              </a:rPr>
              <a:t> </a:t>
            </a:r>
            <a:r>
              <a:rPr sz="2000" spc="-5" dirty="0">
                <a:latin typeface="Times New Roman"/>
                <a:cs typeface="Times New Roman"/>
              </a:rPr>
              <a:t>radiation,</a:t>
            </a:r>
            <a:r>
              <a:rPr sz="2000" spc="95" dirty="0">
                <a:latin typeface="Times New Roman"/>
                <a:cs typeface="Times New Roman"/>
              </a:rPr>
              <a:t> </a:t>
            </a:r>
            <a:r>
              <a:rPr sz="2000" dirty="0">
                <a:latin typeface="Times New Roman"/>
                <a:cs typeface="Times New Roman"/>
              </a:rPr>
              <a:t>the</a:t>
            </a:r>
            <a:r>
              <a:rPr sz="2000" spc="70" dirty="0">
                <a:latin typeface="Times New Roman"/>
                <a:cs typeface="Times New Roman"/>
              </a:rPr>
              <a:t> </a:t>
            </a:r>
            <a:r>
              <a:rPr sz="2000" spc="-5" dirty="0">
                <a:latin typeface="Times New Roman"/>
                <a:cs typeface="Times New Roman"/>
              </a:rPr>
              <a:t>global</a:t>
            </a:r>
            <a:r>
              <a:rPr sz="2000" spc="75" dirty="0">
                <a:latin typeface="Times New Roman"/>
                <a:cs typeface="Times New Roman"/>
              </a:rPr>
              <a:t> </a:t>
            </a:r>
            <a:r>
              <a:rPr sz="2000" spc="-5" dirty="0">
                <a:latin typeface="Times New Roman"/>
                <a:cs typeface="Times New Roman"/>
              </a:rPr>
              <a:t>solar</a:t>
            </a:r>
            <a:r>
              <a:rPr sz="2000" spc="75" dirty="0">
                <a:latin typeface="Times New Roman"/>
                <a:cs typeface="Times New Roman"/>
              </a:rPr>
              <a:t> </a:t>
            </a:r>
            <a:r>
              <a:rPr sz="2000" spc="-5" dirty="0">
                <a:latin typeface="Times New Roman"/>
                <a:cs typeface="Times New Roman"/>
              </a:rPr>
              <a:t>radiation</a:t>
            </a:r>
            <a:r>
              <a:rPr sz="2000" spc="85" dirty="0">
                <a:latin typeface="Times New Roman"/>
                <a:cs typeface="Times New Roman"/>
              </a:rPr>
              <a:t> </a:t>
            </a:r>
            <a:r>
              <a:rPr sz="2000" spc="-5" dirty="0">
                <a:latin typeface="Times New Roman"/>
                <a:cs typeface="Times New Roman"/>
              </a:rPr>
              <a:t>also</a:t>
            </a:r>
            <a:r>
              <a:rPr sz="2000" spc="70" dirty="0">
                <a:latin typeface="Times New Roman"/>
                <a:cs typeface="Times New Roman"/>
              </a:rPr>
              <a:t> </a:t>
            </a:r>
            <a:r>
              <a:rPr sz="2000" spc="-5" dirty="0">
                <a:latin typeface="Times New Roman"/>
                <a:cs typeface="Times New Roman"/>
              </a:rPr>
              <a:t>varies</a:t>
            </a:r>
            <a:r>
              <a:rPr sz="2000" spc="85" dirty="0">
                <a:latin typeface="Times New Roman"/>
                <a:cs typeface="Times New Roman"/>
              </a:rPr>
              <a:t> </a:t>
            </a:r>
            <a:r>
              <a:rPr sz="2000" spc="-5" dirty="0">
                <a:latin typeface="Times New Roman"/>
                <a:cs typeface="Times New Roman"/>
              </a:rPr>
              <a:t>with</a:t>
            </a:r>
            <a:r>
              <a:rPr sz="2000" spc="85" dirty="0">
                <a:latin typeface="Times New Roman"/>
                <a:cs typeface="Times New Roman"/>
              </a:rPr>
              <a:t> </a:t>
            </a:r>
            <a:r>
              <a:rPr sz="2000" spc="-5" dirty="0">
                <a:latin typeface="Times New Roman"/>
                <a:cs typeface="Times New Roman"/>
              </a:rPr>
              <a:t>space</a:t>
            </a:r>
            <a:r>
              <a:rPr sz="2000" spc="90" dirty="0">
                <a:latin typeface="Times New Roman"/>
                <a:cs typeface="Times New Roman"/>
              </a:rPr>
              <a:t> </a:t>
            </a:r>
            <a:r>
              <a:rPr sz="2000" spc="-5" dirty="0">
                <a:latin typeface="Times New Roman"/>
                <a:cs typeface="Times New Roman"/>
              </a:rPr>
              <a:t>and </a:t>
            </a:r>
            <a:r>
              <a:rPr sz="2000" spc="-484" dirty="0">
                <a:latin typeface="Times New Roman"/>
                <a:cs typeface="Times New Roman"/>
              </a:rPr>
              <a:t> </a:t>
            </a:r>
            <a:r>
              <a:rPr sz="2000" spc="-10" dirty="0">
                <a:latin typeface="Times New Roman"/>
                <a:cs typeface="Times New Roman"/>
              </a:rPr>
              <a:t>time.</a:t>
            </a:r>
            <a:endParaRPr sz="2000">
              <a:latin typeface="Times New Roman"/>
              <a:cs typeface="Times New Roman"/>
            </a:endParaRPr>
          </a:p>
          <a:p>
            <a:pPr marR="412750" algn="r">
              <a:lnSpc>
                <a:spcPts val="990"/>
              </a:lnSpc>
            </a:pPr>
            <a:r>
              <a:rPr sz="1200" dirty="0">
                <a:solidFill>
                  <a:srgbClr val="888888"/>
                </a:solidFill>
                <a:latin typeface="Arial MT"/>
                <a:cs typeface="Arial MT"/>
              </a:rPr>
              <a:t>180</a:t>
            </a:r>
            <a:endParaRPr sz="1200">
              <a:latin typeface="Arial MT"/>
              <a:cs typeface="Arial MT"/>
            </a:endParaRPr>
          </a:p>
        </p:txBody>
      </p:sp>
      <p:sp>
        <p:nvSpPr>
          <p:cNvPr id="3" name="object 3"/>
          <p:cNvSpPr txBox="1"/>
          <p:nvPr/>
        </p:nvSpPr>
        <p:spPr>
          <a:xfrm>
            <a:off x="78739" y="45141"/>
            <a:ext cx="8912225" cy="3227705"/>
          </a:xfrm>
          <a:prstGeom prst="rect">
            <a:avLst/>
          </a:prstGeom>
        </p:spPr>
        <p:txBody>
          <a:bodyPr vert="horz" wrap="square" lIns="0" tIns="165735" rIns="0" bIns="0" rtlCol="0">
            <a:spAutoFit/>
          </a:bodyPr>
          <a:lstStyle/>
          <a:p>
            <a:pPr marL="12700" algn="just">
              <a:lnSpc>
                <a:spcPct val="100000"/>
              </a:lnSpc>
              <a:spcBef>
                <a:spcPts val="1305"/>
              </a:spcBef>
            </a:pPr>
            <a:r>
              <a:rPr sz="2000" b="1" dirty="0">
                <a:latin typeface="Times New Roman"/>
                <a:cs typeface="Times New Roman"/>
              </a:rPr>
              <a:t>Global</a:t>
            </a:r>
            <a:r>
              <a:rPr sz="2000" b="1" spc="-70" dirty="0">
                <a:latin typeface="Times New Roman"/>
                <a:cs typeface="Times New Roman"/>
              </a:rPr>
              <a:t> </a:t>
            </a:r>
            <a:r>
              <a:rPr sz="2000" b="1" dirty="0">
                <a:latin typeface="Times New Roman"/>
                <a:cs typeface="Times New Roman"/>
              </a:rPr>
              <a:t>Radiation:-</a:t>
            </a:r>
            <a:endParaRPr sz="2000">
              <a:latin typeface="Times New Roman"/>
              <a:cs typeface="Times New Roman"/>
            </a:endParaRPr>
          </a:p>
          <a:p>
            <a:pPr marL="12700" marR="5080" indent="914400" algn="just">
              <a:lnSpc>
                <a:spcPct val="150000"/>
              </a:lnSpc>
            </a:pPr>
            <a:r>
              <a:rPr sz="2000" dirty="0">
                <a:latin typeface="Times New Roman"/>
                <a:cs typeface="Times New Roman"/>
              </a:rPr>
              <a:t>The </a:t>
            </a:r>
            <a:r>
              <a:rPr sz="2000" spc="-5" dirty="0">
                <a:latin typeface="Times New Roman"/>
                <a:cs typeface="Times New Roman"/>
              </a:rPr>
              <a:t>summation of direct solar radiation and </a:t>
            </a:r>
            <a:r>
              <a:rPr sz="2000" spc="-10" dirty="0">
                <a:latin typeface="Times New Roman"/>
                <a:cs typeface="Times New Roman"/>
              </a:rPr>
              <a:t>diffused </a:t>
            </a:r>
            <a:r>
              <a:rPr sz="2000" spc="-5" dirty="0">
                <a:latin typeface="Times New Roman"/>
                <a:cs typeface="Times New Roman"/>
              </a:rPr>
              <a:t>celestial radiation </a:t>
            </a:r>
            <a:r>
              <a:rPr sz="2000" spc="-20" dirty="0">
                <a:latin typeface="Times New Roman"/>
                <a:cs typeface="Times New Roman"/>
              </a:rPr>
              <a:t>is </a:t>
            </a:r>
            <a:r>
              <a:rPr sz="2000" spc="-15" dirty="0">
                <a:latin typeface="Times New Roman"/>
                <a:cs typeface="Times New Roman"/>
              </a:rPr>
              <a:t> </a:t>
            </a:r>
            <a:r>
              <a:rPr sz="2000" dirty="0">
                <a:latin typeface="Times New Roman"/>
                <a:cs typeface="Times New Roman"/>
              </a:rPr>
              <a:t>known as </a:t>
            </a:r>
            <a:r>
              <a:rPr sz="2000" spc="-5" dirty="0">
                <a:latin typeface="Times New Roman"/>
                <a:cs typeface="Times New Roman"/>
              </a:rPr>
              <a:t>global radiation. In addition to </a:t>
            </a:r>
            <a:r>
              <a:rPr sz="2000" spc="-10" dirty="0">
                <a:latin typeface="Times New Roman"/>
                <a:cs typeface="Times New Roman"/>
              </a:rPr>
              <a:t>that </a:t>
            </a:r>
            <a:r>
              <a:rPr sz="2000" spc="-5" dirty="0">
                <a:latin typeface="Times New Roman"/>
                <a:cs typeface="Times New Roman"/>
              </a:rPr>
              <a:t>the surface also receives </a:t>
            </a:r>
            <a:r>
              <a:rPr sz="2000" spc="-10" dirty="0">
                <a:latin typeface="Times New Roman"/>
                <a:cs typeface="Times New Roman"/>
              </a:rPr>
              <a:t>small </a:t>
            </a:r>
            <a:r>
              <a:rPr sz="2000" spc="-5" dirty="0">
                <a:latin typeface="Times New Roman"/>
                <a:cs typeface="Times New Roman"/>
              </a:rPr>
              <a:t>amount </a:t>
            </a:r>
            <a:r>
              <a:rPr sz="2000" spc="-10" dirty="0">
                <a:latin typeface="Times New Roman"/>
                <a:cs typeface="Times New Roman"/>
              </a:rPr>
              <a:t>of </a:t>
            </a:r>
            <a:r>
              <a:rPr sz="2000" spc="-5" dirty="0">
                <a:latin typeface="Times New Roman"/>
                <a:cs typeface="Times New Roman"/>
              </a:rPr>
              <a:t> </a:t>
            </a:r>
            <a:r>
              <a:rPr sz="2000" dirty="0">
                <a:latin typeface="Times New Roman"/>
                <a:cs typeface="Times New Roman"/>
              </a:rPr>
              <a:t>the </a:t>
            </a:r>
            <a:r>
              <a:rPr sz="2000" spc="-5" dirty="0">
                <a:latin typeface="Times New Roman"/>
                <a:cs typeface="Times New Roman"/>
              </a:rPr>
              <a:t>re-radiation </a:t>
            </a:r>
            <a:r>
              <a:rPr sz="2000" dirty="0">
                <a:latin typeface="Times New Roman"/>
                <a:cs typeface="Times New Roman"/>
              </a:rPr>
              <a:t>from the </a:t>
            </a:r>
            <a:r>
              <a:rPr sz="2000" spc="-5" dirty="0">
                <a:latin typeface="Times New Roman"/>
                <a:cs typeface="Times New Roman"/>
              </a:rPr>
              <a:t>atmosphere and </a:t>
            </a:r>
            <a:r>
              <a:rPr sz="2000" dirty="0">
                <a:latin typeface="Times New Roman"/>
                <a:cs typeface="Times New Roman"/>
              </a:rPr>
              <a:t>the </a:t>
            </a:r>
            <a:r>
              <a:rPr sz="2000" spc="-5" dirty="0">
                <a:latin typeface="Times New Roman"/>
                <a:cs typeface="Times New Roman"/>
              </a:rPr>
              <a:t>reflection </a:t>
            </a:r>
            <a:r>
              <a:rPr sz="2000" dirty="0">
                <a:latin typeface="Times New Roman"/>
                <a:cs typeface="Times New Roman"/>
              </a:rPr>
              <a:t>from the </a:t>
            </a:r>
            <a:r>
              <a:rPr sz="2000" spc="-5" dirty="0">
                <a:latin typeface="Times New Roman"/>
                <a:cs typeface="Times New Roman"/>
              </a:rPr>
              <a:t>objects and surface. </a:t>
            </a:r>
            <a:r>
              <a:rPr sz="2000" dirty="0">
                <a:latin typeface="Times New Roman"/>
                <a:cs typeface="Times New Roman"/>
              </a:rPr>
              <a:t> The </a:t>
            </a:r>
            <a:r>
              <a:rPr sz="2000" spc="-10" dirty="0">
                <a:latin typeface="Times New Roman"/>
                <a:cs typeface="Times New Roman"/>
              </a:rPr>
              <a:t>summation </a:t>
            </a:r>
            <a:r>
              <a:rPr sz="2000" dirty="0">
                <a:latin typeface="Times New Roman"/>
                <a:cs typeface="Times New Roman"/>
              </a:rPr>
              <a:t>of </a:t>
            </a:r>
            <a:r>
              <a:rPr sz="2000" spc="-5" dirty="0">
                <a:latin typeface="Times New Roman"/>
                <a:cs typeface="Times New Roman"/>
              </a:rPr>
              <a:t>all </a:t>
            </a:r>
            <a:r>
              <a:rPr sz="2000" dirty="0">
                <a:latin typeface="Times New Roman"/>
                <a:cs typeface="Times New Roman"/>
              </a:rPr>
              <a:t>the </a:t>
            </a:r>
            <a:r>
              <a:rPr sz="2000" spc="-5" dirty="0">
                <a:latin typeface="Times New Roman"/>
                <a:cs typeface="Times New Roman"/>
              </a:rPr>
              <a:t>components of radiations received </a:t>
            </a:r>
            <a:r>
              <a:rPr sz="2000" dirty="0">
                <a:latin typeface="Times New Roman"/>
                <a:cs typeface="Times New Roman"/>
              </a:rPr>
              <a:t>from the </a:t>
            </a:r>
            <a:r>
              <a:rPr sz="2000" spc="-5" dirty="0">
                <a:latin typeface="Times New Roman"/>
                <a:cs typeface="Times New Roman"/>
              </a:rPr>
              <a:t>neighboring </a:t>
            </a:r>
            <a:r>
              <a:rPr sz="2000" dirty="0">
                <a:latin typeface="Times New Roman"/>
                <a:cs typeface="Times New Roman"/>
              </a:rPr>
              <a:t> </a:t>
            </a:r>
            <a:r>
              <a:rPr sz="2000" spc="-5" dirty="0">
                <a:latin typeface="Times New Roman"/>
                <a:cs typeface="Times New Roman"/>
              </a:rPr>
              <a:t>objects </a:t>
            </a:r>
            <a:r>
              <a:rPr sz="2000" spc="-10" dirty="0">
                <a:latin typeface="Times New Roman"/>
                <a:cs typeface="Times New Roman"/>
              </a:rPr>
              <a:t>is </a:t>
            </a:r>
            <a:r>
              <a:rPr sz="2000" dirty="0">
                <a:latin typeface="Times New Roman"/>
                <a:cs typeface="Times New Roman"/>
              </a:rPr>
              <a:t>known </a:t>
            </a:r>
            <a:r>
              <a:rPr sz="2000" spc="-5" dirty="0">
                <a:latin typeface="Times New Roman"/>
                <a:cs typeface="Times New Roman"/>
              </a:rPr>
              <a:t>as total radiation. For surfaces with extreme inclinations </a:t>
            </a:r>
            <a:r>
              <a:rPr sz="2000" spc="-30" dirty="0">
                <a:latin typeface="Times New Roman"/>
                <a:cs typeface="Times New Roman"/>
              </a:rPr>
              <a:t>only, </a:t>
            </a:r>
            <a:r>
              <a:rPr sz="2000" dirty="0">
                <a:latin typeface="Times New Roman"/>
                <a:cs typeface="Times New Roman"/>
              </a:rPr>
              <a:t>one </a:t>
            </a:r>
            <a:r>
              <a:rPr sz="2000" spc="5" dirty="0">
                <a:latin typeface="Times New Roman"/>
                <a:cs typeface="Times New Roman"/>
              </a:rPr>
              <a:t> </a:t>
            </a:r>
            <a:r>
              <a:rPr sz="2000" dirty="0">
                <a:latin typeface="Times New Roman"/>
                <a:cs typeface="Times New Roman"/>
              </a:rPr>
              <a:t>should</a:t>
            </a:r>
            <a:r>
              <a:rPr sz="2000" spc="325" dirty="0">
                <a:latin typeface="Times New Roman"/>
                <a:cs typeface="Times New Roman"/>
              </a:rPr>
              <a:t> </a:t>
            </a:r>
            <a:r>
              <a:rPr sz="2000" spc="-5" dirty="0">
                <a:latin typeface="Times New Roman"/>
                <a:cs typeface="Times New Roman"/>
              </a:rPr>
              <a:t>take</a:t>
            </a:r>
            <a:r>
              <a:rPr sz="2000" spc="315" dirty="0">
                <a:latin typeface="Times New Roman"/>
                <a:cs typeface="Times New Roman"/>
              </a:rPr>
              <a:t> </a:t>
            </a:r>
            <a:r>
              <a:rPr sz="2000" spc="-5" dirty="0">
                <a:latin typeface="Times New Roman"/>
                <a:cs typeface="Times New Roman"/>
              </a:rPr>
              <a:t>the</a:t>
            </a:r>
            <a:r>
              <a:rPr sz="2000" spc="310" dirty="0">
                <a:latin typeface="Times New Roman"/>
                <a:cs typeface="Times New Roman"/>
              </a:rPr>
              <a:t> </a:t>
            </a:r>
            <a:r>
              <a:rPr sz="2000" spc="-5" dirty="0">
                <a:latin typeface="Times New Roman"/>
                <a:cs typeface="Times New Roman"/>
              </a:rPr>
              <a:t>reflected</a:t>
            </a:r>
            <a:r>
              <a:rPr sz="2000" spc="325" dirty="0">
                <a:latin typeface="Times New Roman"/>
                <a:cs typeface="Times New Roman"/>
              </a:rPr>
              <a:t> </a:t>
            </a:r>
            <a:r>
              <a:rPr sz="2000" spc="-5" dirty="0">
                <a:latin typeface="Times New Roman"/>
                <a:cs typeface="Times New Roman"/>
              </a:rPr>
              <a:t>radiation</a:t>
            </a:r>
            <a:r>
              <a:rPr sz="2000" spc="330" dirty="0">
                <a:latin typeface="Times New Roman"/>
                <a:cs typeface="Times New Roman"/>
              </a:rPr>
              <a:t> </a:t>
            </a:r>
            <a:r>
              <a:rPr sz="2000" spc="-5" dirty="0">
                <a:latin typeface="Times New Roman"/>
                <a:cs typeface="Times New Roman"/>
              </a:rPr>
              <a:t>from</a:t>
            </a:r>
            <a:r>
              <a:rPr sz="2000" spc="315" dirty="0">
                <a:latin typeface="Times New Roman"/>
                <a:cs typeface="Times New Roman"/>
              </a:rPr>
              <a:t> </a:t>
            </a:r>
            <a:r>
              <a:rPr sz="2000" spc="-5" dirty="0">
                <a:latin typeface="Times New Roman"/>
                <a:cs typeface="Times New Roman"/>
              </a:rPr>
              <a:t>the</a:t>
            </a:r>
            <a:r>
              <a:rPr sz="2000" spc="330" dirty="0">
                <a:latin typeface="Times New Roman"/>
                <a:cs typeface="Times New Roman"/>
              </a:rPr>
              <a:t> </a:t>
            </a:r>
            <a:r>
              <a:rPr sz="2000" spc="-5" dirty="0">
                <a:latin typeface="Times New Roman"/>
                <a:cs typeface="Times New Roman"/>
              </a:rPr>
              <a:t>neighboring</a:t>
            </a:r>
            <a:r>
              <a:rPr sz="2000" spc="170" dirty="0">
                <a:latin typeface="Times New Roman"/>
                <a:cs typeface="Times New Roman"/>
              </a:rPr>
              <a:t> </a:t>
            </a:r>
            <a:r>
              <a:rPr sz="2000" spc="-5" dirty="0">
                <a:latin typeface="Times New Roman"/>
                <a:cs typeface="Times New Roman"/>
              </a:rPr>
              <a:t>objects</a:t>
            </a:r>
            <a:r>
              <a:rPr sz="2000" spc="320" dirty="0">
                <a:latin typeface="Times New Roman"/>
                <a:cs typeface="Times New Roman"/>
              </a:rPr>
              <a:t> </a:t>
            </a:r>
            <a:r>
              <a:rPr sz="2000" spc="-5" dirty="0">
                <a:latin typeface="Times New Roman"/>
                <a:cs typeface="Times New Roman"/>
              </a:rPr>
              <a:t>into</a:t>
            </a:r>
            <a:r>
              <a:rPr sz="2000" spc="320" dirty="0">
                <a:latin typeface="Times New Roman"/>
                <a:cs typeface="Times New Roman"/>
              </a:rPr>
              <a:t> </a:t>
            </a:r>
            <a:r>
              <a:rPr sz="2000" spc="-5" dirty="0">
                <a:latin typeface="Times New Roman"/>
                <a:cs typeface="Times New Roman"/>
              </a:rPr>
              <a:t>account.</a:t>
            </a:r>
            <a:r>
              <a:rPr sz="2000" spc="335" dirty="0">
                <a:latin typeface="Times New Roman"/>
                <a:cs typeface="Times New Roman"/>
              </a:rPr>
              <a:t> </a:t>
            </a:r>
            <a:r>
              <a:rPr sz="2000" spc="-10" dirty="0">
                <a:latin typeface="Times New Roman"/>
                <a:cs typeface="Times New Roman"/>
              </a:rPr>
              <a:t>This</a:t>
            </a:r>
            <a:endParaRPr sz="2000">
              <a:latin typeface="Times New Roman"/>
              <a:cs typeface="Times New Roman"/>
            </a:endParaRPr>
          </a:p>
        </p:txBody>
      </p:sp>
      <p:sp>
        <p:nvSpPr>
          <p:cNvPr id="4" name="object 4"/>
          <p:cNvSpPr txBox="1"/>
          <p:nvPr/>
        </p:nvSpPr>
        <p:spPr>
          <a:xfrm>
            <a:off x="78739" y="3398342"/>
            <a:ext cx="2568575" cy="331470"/>
          </a:xfrm>
          <a:prstGeom prst="rect">
            <a:avLst/>
          </a:prstGeom>
        </p:spPr>
        <p:txBody>
          <a:bodyPr vert="horz" wrap="square" lIns="0" tIns="13335" rIns="0" bIns="0" rtlCol="0">
            <a:spAutoFit/>
          </a:bodyPr>
          <a:lstStyle/>
          <a:p>
            <a:pPr marL="12700">
              <a:lnSpc>
                <a:spcPct val="100000"/>
              </a:lnSpc>
              <a:spcBef>
                <a:spcPts val="105"/>
              </a:spcBef>
            </a:pPr>
            <a:r>
              <a:rPr sz="2000" spc="-5" dirty="0">
                <a:latin typeface="Times New Roman"/>
                <a:cs typeface="Times New Roman"/>
              </a:rPr>
              <a:t>may</a:t>
            </a:r>
            <a:r>
              <a:rPr sz="2000" spc="-20" dirty="0">
                <a:latin typeface="Times New Roman"/>
                <a:cs typeface="Times New Roman"/>
              </a:rPr>
              <a:t> </a:t>
            </a:r>
            <a:r>
              <a:rPr sz="2000" dirty="0">
                <a:latin typeface="Times New Roman"/>
                <a:cs typeface="Times New Roman"/>
              </a:rPr>
              <a:t>be</a:t>
            </a:r>
            <a:r>
              <a:rPr sz="2000" spc="-40" dirty="0">
                <a:latin typeface="Times New Roman"/>
                <a:cs typeface="Times New Roman"/>
              </a:rPr>
              <a:t> </a:t>
            </a:r>
            <a:r>
              <a:rPr sz="2000" dirty="0">
                <a:latin typeface="Times New Roman"/>
                <a:cs typeface="Times New Roman"/>
              </a:rPr>
              <a:t>approximated</a:t>
            </a:r>
            <a:r>
              <a:rPr sz="2000" spc="-70" dirty="0">
                <a:latin typeface="Times New Roman"/>
                <a:cs typeface="Times New Roman"/>
              </a:rPr>
              <a:t> </a:t>
            </a:r>
            <a:r>
              <a:rPr sz="2000" spc="-5" dirty="0">
                <a:latin typeface="Times New Roman"/>
                <a:cs typeface="Times New Roman"/>
              </a:rPr>
              <a:t>as:</a:t>
            </a:r>
            <a:endParaRPr sz="2000">
              <a:latin typeface="Times New Roman"/>
              <a:cs typeface="Times New Roman"/>
            </a:endParaRPr>
          </a:p>
        </p:txBody>
      </p:sp>
      <p:sp>
        <p:nvSpPr>
          <p:cNvPr id="5" name="object 5"/>
          <p:cNvSpPr txBox="1"/>
          <p:nvPr/>
        </p:nvSpPr>
        <p:spPr>
          <a:xfrm>
            <a:off x="5642801" y="3308387"/>
            <a:ext cx="250190" cy="958850"/>
          </a:xfrm>
          <a:prstGeom prst="rect">
            <a:avLst/>
          </a:prstGeom>
        </p:spPr>
        <p:txBody>
          <a:bodyPr vert="horz" wrap="square" lIns="0" tIns="83820" rIns="0" bIns="0" rtlCol="0">
            <a:spAutoFit/>
          </a:bodyPr>
          <a:lstStyle/>
          <a:p>
            <a:pPr marL="12700">
              <a:lnSpc>
                <a:spcPct val="100000"/>
              </a:lnSpc>
              <a:spcBef>
                <a:spcPts val="660"/>
              </a:spcBef>
            </a:pPr>
            <a:r>
              <a:rPr sz="2700" u="heavy" spc="175" dirty="0">
                <a:uFill>
                  <a:solidFill>
                    <a:srgbClr val="000000"/>
                  </a:solidFill>
                </a:uFill>
                <a:latin typeface="Symbol"/>
                <a:cs typeface="Symbol"/>
              </a:rPr>
              <a:t></a:t>
            </a:r>
            <a:endParaRPr sz="2700">
              <a:latin typeface="Symbol"/>
              <a:cs typeface="Symbol"/>
            </a:endParaRPr>
          </a:p>
          <a:p>
            <a:pPr marL="45085">
              <a:lnSpc>
                <a:spcPct val="100000"/>
              </a:lnSpc>
              <a:spcBef>
                <a:spcPts val="540"/>
              </a:spcBef>
            </a:pPr>
            <a:r>
              <a:rPr sz="2500" spc="254" dirty="0">
                <a:latin typeface="Times New Roman"/>
                <a:cs typeface="Times New Roman"/>
              </a:rPr>
              <a:t>2</a:t>
            </a:r>
            <a:endParaRPr sz="2500">
              <a:latin typeface="Times New Roman"/>
              <a:cs typeface="Times New Roman"/>
            </a:endParaRPr>
          </a:p>
        </p:txBody>
      </p:sp>
      <p:sp>
        <p:nvSpPr>
          <p:cNvPr id="6" name="object 6"/>
          <p:cNvSpPr txBox="1"/>
          <p:nvPr/>
        </p:nvSpPr>
        <p:spPr>
          <a:xfrm>
            <a:off x="4232440" y="3817777"/>
            <a:ext cx="643255" cy="251460"/>
          </a:xfrm>
          <a:prstGeom prst="rect">
            <a:avLst/>
          </a:prstGeom>
        </p:spPr>
        <p:txBody>
          <a:bodyPr vert="horz" wrap="square" lIns="0" tIns="16510" rIns="0" bIns="0" rtlCol="0">
            <a:spAutoFit/>
          </a:bodyPr>
          <a:lstStyle/>
          <a:p>
            <a:pPr marL="12700">
              <a:lnSpc>
                <a:spcPct val="100000"/>
              </a:lnSpc>
              <a:spcBef>
                <a:spcPts val="130"/>
              </a:spcBef>
              <a:tabLst>
                <a:tab pos="343535" algn="l"/>
              </a:tabLst>
            </a:pPr>
            <a:r>
              <a:rPr sz="1450" i="1" spc="190" dirty="0">
                <a:latin typeface="Times New Roman"/>
                <a:cs typeface="Times New Roman"/>
              </a:rPr>
              <a:t>E	</a:t>
            </a:r>
            <a:r>
              <a:rPr sz="1450" i="1" spc="235" dirty="0">
                <a:latin typeface="Times New Roman"/>
                <a:cs typeface="Times New Roman"/>
              </a:rPr>
              <a:t>Gh</a:t>
            </a:r>
            <a:endParaRPr sz="1450">
              <a:latin typeface="Times New Roman"/>
              <a:cs typeface="Times New Roman"/>
            </a:endParaRPr>
          </a:p>
        </p:txBody>
      </p:sp>
      <p:sp>
        <p:nvSpPr>
          <p:cNvPr id="7" name="object 7"/>
          <p:cNvSpPr txBox="1"/>
          <p:nvPr/>
        </p:nvSpPr>
        <p:spPr>
          <a:xfrm>
            <a:off x="3266909" y="3803518"/>
            <a:ext cx="285115" cy="268605"/>
          </a:xfrm>
          <a:prstGeom prst="rect">
            <a:avLst/>
          </a:prstGeom>
        </p:spPr>
        <p:txBody>
          <a:bodyPr vert="horz" wrap="square" lIns="0" tIns="12065" rIns="0" bIns="0" rtlCol="0">
            <a:spAutoFit/>
          </a:bodyPr>
          <a:lstStyle/>
          <a:p>
            <a:pPr marL="12700">
              <a:lnSpc>
                <a:spcPct val="100000"/>
              </a:lnSpc>
              <a:spcBef>
                <a:spcPts val="95"/>
              </a:spcBef>
            </a:pPr>
            <a:r>
              <a:rPr sz="1450" i="1" spc="185" dirty="0">
                <a:latin typeface="Times New Roman"/>
                <a:cs typeface="Times New Roman"/>
              </a:rPr>
              <a:t>R</a:t>
            </a:r>
            <a:r>
              <a:rPr sz="1600" spc="85" dirty="0">
                <a:latin typeface="Symbol"/>
                <a:cs typeface="Symbol"/>
              </a:rPr>
              <a:t></a:t>
            </a:r>
            <a:endParaRPr sz="1600">
              <a:latin typeface="Symbol"/>
              <a:cs typeface="Symbol"/>
            </a:endParaRPr>
          </a:p>
        </p:txBody>
      </p:sp>
      <p:sp>
        <p:nvSpPr>
          <p:cNvPr id="8" name="object 8"/>
          <p:cNvSpPr txBox="1"/>
          <p:nvPr/>
        </p:nvSpPr>
        <p:spPr>
          <a:xfrm>
            <a:off x="3079690" y="3578800"/>
            <a:ext cx="2510790" cy="441959"/>
          </a:xfrm>
          <a:prstGeom prst="rect">
            <a:avLst/>
          </a:prstGeom>
        </p:spPr>
        <p:txBody>
          <a:bodyPr vert="horz" wrap="square" lIns="0" tIns="16510" rIns="0" bIns="0" rtlCol="0">
            <a:spAutoFit/>
          </a:bodyPr>
          <a:lstStyle/>
          <a:p>
            <a:pPr marL="38100">
              <a:lnSpc>
                <a:spcPct val="100000"/>
              </a:lnSpc>
              <a:spcBef>
                <a:spcPts val="130"/>
              </a:spcBef>
              <a:tabLst>
                <a:tab pos="616585" algn="l"/>
                <a:tab pos="1346835" algn="l"/>
                <a:tab pos="1851660" algn="l"/>
              </a:tabLst>
            </a:pPr>
            <a:r>
              <a:rPr sz="2500" i="1" spc="170" dirty="0">
                <a:latin typeface="Times New Roman"/>
                <a:cs typeface="Times New Roman"/>
              </a:rPr>
              <a:t>I	</a:t>
            </a:r>
            <a:r>
              <a:rPr sz="2500" spc="285" dirty="0">
                <a:latin typeface="Symbol"/>
                <a:cs typeface="Symbol"/>
              </a:rPr>
              <a:t></a:t>
            </a:r>
            <a:r>
              <a:rPr sz="2500" spc="165" dirty="0">
                <a:latin typeface="Times New Roman"/>
                <a:cs typeface="Times New Roman"/>
              </a:rPr>
              <a:t> </a:t>
            </a:r>
            <a:r>
              <a:rPr sz="2700" spc="175" dirty="0">
                <a:latin typeface="Symbol"/>
                <a:cs typeface="Symbol"/>
              </a:rPr>
              <a:t></a:t>
            </a:r>
            <a:r>
              <a:rPr sz="2700" spc="175" dirty="0">
                <a:latin typeface="Times New Roman"/>
                <a:cs typeface="Times New Roman"/>
              </a:rPr>
              <a:t>	</a:t>
            </a:r>
            <a:r>
              <a:rPr sz="2500" i="1" spc="170" dirty="0">
                <a:latin typeface="Times New Roman"/>
                <a:cs typeface="Times New Roman"/>
              </a:rPr>
              <a:t>I	</a:t>
            </a:r>
            <a:r>
              <a:rPr sz="2500" spc="95" dirty="0">
                <a:latin typeface="Times New Roman"/>
                <a:cs typeface="Times New Roman"/>
              </a:rPr>
              <a:t>sin</a:t>
            </a:r>
            <a:r>
              <a:rPr sz="2500" spc="-85" dirty="0">
                <a:latin typeface="Times New Roman"/>
                <a:cs typeface="Times New Roman"/>
              </a:rPr>
              <a:t> </a:t>
            </a:r>
            <a:r>
              <a:rPr sz="2175" spc="232" baseline="44061" dirty="0">
                <a:latin typeface="Times New Roman"/>
                <a:cs typeface="Times New Roman"/>
              </a:rPr>
              <a:t>2</a:t>
            </a:r>
            <a:endParaRPr sz="2175" baseline="44061">
              <a:latin typeface="Times New Roman"/>
              <a:cs typeface="Times New Roman"/>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197307"/>
            <a:ext cx="3735070" cy="331470"/>
          </a:xfrm>
          <a:prstGeom prst="rect">
            <a:avLst/>
          </a:prstGeom>
        </p:spPr>
        <p:txBody>
          <a:bodyPr vert="horz" wrap="square" lIns="0" tIns="13335" rIns="0" bIns="0" rtlCol="0">
            <a:spAutoFit/>
          </a:bodyPr>
          <a:lstStyle/>
          <a:p>
            <a:pPr marL="12700">
              <a:lnSpc>
                <a:spcPct val="100000"/>
              </a:lnSpc>
              <a:spcBef>
                <a:spcPts val="105"/>
              </a:spcBef>
            </a:pPr>
            <a:r>
              <a:rPr b="1" spc="-5" dirty="0">
                <a:latin typeface="Times New Roman"/>
                <a:cs typeface="Times New Roman"/>
              </a:rPr>
              <a:t>Measurement</a:t>
            </a:r>
            <a:r>
              <a:rPr b="1" spc="-50" dirty="0">
                <a:latin typeface="Times New Roman"/>
                <a:cs typeface="Times New Roman"/>
              </a:rPr>
              <a:t> </a:t>
            </a:r>
            <a:r>
              <a:rPr b="1" dirty="0">
                <a:latin typeface="Times New Roman"/>
                <a:cs typeface="Times New Roman"/>
              </a:rPr>
              <a:t>of</a:t>
            </a:r>
            <a:r>
              <a:rPr b="1" spc="-20" dirty="0">
                <a:latin typeface="Times New Roman"/>
                <a:cs typeface="Times New Roman"/>
              </a:rPr>
              <a:t> </a:t>
            </a:r>
            <a:r>
              <a:rPr b="1" dirty="0">
                <a:latin typeface="Times New Roman"/>
                <a:cs typeface="Times New Roman"/>
              </a:rPr>
              <a:t>Solar</a:t>
            </a:r>
            <a:r>
              <a:rPr b="1" spc="-55" dirty="0">
                <a:latin typeface="Times New Roman"/>
                <a:cs typeface="Times New Roman"/>
              </a:rPr>
              <a:t> </a:t>
            </a:r>
            <a:r>
              <a:rPr b="1" dirty="0">
                <a:latin typeface="Times New Roman"/>
                <a:cs typeface="Times New Roman"/>
              </a:rPr>
              <a:t>Radiation:-</a:t>
            </a:r>
          </a:p>
        </p:txBody>
      </p:sp>
      <p:sp>
        <p:nvSpPr>
          <p:cNvPr id="3" name="object 3"/>
          <p:cNvSpPr txBox="1"/>
          <p:nvPr/>
        </p:nvSpPr>
        <p:spPr>
          <a:xfrm>
            <a:off x="154939" y="503275"/>
            <a:ext cx="8510270" cy="939800"/>
          </a:xfrm>
          <a:prstGeom prst="rect">
            <a:avLst/>
          </a:prstGeom>
        </p:spPr>
        <p:txBody>
          <a:bodyPr vert="horz" wrap="square" lIns="0" tIns="12700" rIns="0" bIns="0" rtlCol="0">
            <a:spAutoFit/>
          </a:bodyPr>
          <a:lstStyle/>
          <a:p>
            <a:pPr marL="12700" marR="5080" indent="914400">
              <a:lnSpc>
                <a:spcPct val="150000"/>
              </a:lnSpc>
              <a:spcBef>
                <a:spcPts val="100"/>
              </a:spcBef>
            </a:pPr>
            <a:r>
              <a:rPr sz="2000" dirty="0">
                <a:latin typeface="Times New Roman"/>
                <a:cs typeface="Times New Roman"/>
              </a:rPr>
              <a:t>The </a:t>
            </a:r>
            <a:r>
              <a:rPr sz="2000" spc="-5" dirty="0">
                <a:latin typeface="Times New Roman"/>
                <a:cs typeface="Times New Roman"/>
              </a:rPr>
              <a:t>measurement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solar</a:t>
            </a:r>
            <a:r>
              <a:rPr sz="2000" spc="-10" dirty="0">
                <a:latin typeface="Times New Roman"/>
                <a:cs typeface="Times New Roman"/>
              </a:rPr>
              <a:t> </a:t>
            </a:r>
            <a:r>
              <a:rPr sz="2000" spc="-5" dirty="0">
                <a:latin typeface="Times New Roman"/>
                <a:cs typeface="Times New Roman"/>
              </a:rPr>
              <a:t>radiation</a:t>
            </a:r>
            <a:r>
              <a:rPr sz="2000" spc="-3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performed</a:t>
            </a:r>
            <a:r>
              <a:rPr sz="2000" spc="-30" dirty="0">
                <a:latin typeface="Times New Roman"/>
                <a:cs typeface="Times New Roman"/>
              </a:rPr>
              <a:t> </a:t>
            </a:r>
            <a:r>
              <a:rPr sz="2000" dirty="0">
                <a:latin typeface="Times New Roman"/>
                <a:cs typeface="Times New Roman"/>
              </a:rPr>
              <a:t>with</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help</a:t>
            </a:r>
            <a:r>
              <a:rPr sz="2000" spc="-1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sunshine </a:t>
            </a:r>
            <a:r>
              <a:rPr sz="2000" spc="-484" dirty="0">
                <a:latin typeface="Times New Roman"/>
                <a:cs typeface="Times New Roman"/>
              </a:rPr>
              <a:t> </a:t>
            </a:r>
            <a:r>
              <a:rPr sz="2000" dirty="0">
                <a:latin typeface="Times New Roman"/>
                <a:cs typeface="Times New Roman"/>
              </a:rPr>
              <a:t>recorders,</a:t>
            </a:r>
            <a:r>
              <a:rPr sz="2000" spc="-40" dirty="0">
                <a:latin typeface="Times New Roman"/>
                <a:cs typeface="Times New Roman"/>
              </a:rPr>
              <a:t> </a:t>
            </a:r>
            <a:r>
              <a:rPr sz="2000" spc="-5" dirty="0">
                <a:latin typeface="Times New Roman"/>
                <a:cs typeface="Times New Roman"/>
              </a:rPr>
              <a:t>Pyranometres</a:t>
            </a:r>
            <a:r>
              <a:rPr sz="2000" spc="-30" dirty="0">
                <a:latin typeface="Times New Roman"/>
                <a:cs typeface="Times New Roman"/>
              </a:rPr>
              <a:t> </a:t>
            </a:r>
            <a:r>
              <a:rPr sz="2000" dirty="0">
                <a:latin typeface="Times New Roman"/>
                <a:cs typeface="Times New Roman"/>
              </a:rPr>
              <a:t>and </a:t>
            </a:r>
            <a:r>
              <a:rPr sz="2000" spc="-5" dirty="0">
                <a:latin typeface="Times New Roman"/>
                <a:cs typeface="Times New Roman"/>
              </a:rPr>
              <a:t>Pyrheliometers.</a:t>
            </a:r>
            <a:endParaRPr sz="2000">
              <a:latin typeface="Times New Roman"/>
              <a:cs typeface="Times New Roman"/>
            </a:endParaRPr>
          </a:p>
        </p:txBody>
      </p:sp>
      <p:grpSp>
        <p:nvGrpSpPr>
          <p:cNvPr id="4" name="object 4"/>
          <p:cNvGrpSpPr/>
          <p:nvPr/>
        </p:nvGrpSpPr>
        <p:grpSpPr>
          <a:xfrm>
            <a:off x="1517713" y="1831022"/>
            <a:ext cx="6184900" cy="3126740"/>
            <a:chOff x="1517713" y="1831022"/>
            <a:chExt cx="6184900" cy="3126740"/>
          </a:xfrm>
        </p:grpSpPr>
        <p:sp>
          <p:nvSpPr>
            <p:cNvPr id="5" name="object 5"/>
            <p:cNvSpPr/>
            <p:nvPr/>
          </p:nvSpPr>
          <p:spPr>
            <a:xfrm>
              <a:off x="2138171" y="1835785"/>
              <a:ext cx="4980940" cy="2052320"/>
            </a:xfrm>
            <a:custGeom>
              <a:avLst/>
              <a:gdLst/>
              <a:ahLst/>
              <a:cxnLst/>
              <a:rect l="l" t="t" r="r" b="b"/>
              <a:pathLst>
                <a:path w="4980940" h="2052320">
                  <a:moveTo>
                    <a:pt x="605027" y="1582547"/>
                  </a:moveTo>
                  <a:lnTo>
                    <a:pt x="1214627" y="1593595"/>
                  </a:lnTo>
                </a:path>
                <a:path w="4980940" h="2052320">
                  <a:moveTo>
                    <a:pt x="4305554" y="1582547"/>
                  </a:moveTo>
                  <a:lnTo>
                    <a:pt x="3805428" y="1593595"/>
                  </a:lnTo>
                </a:path>
                <a:path w="4980940" h="2052320">
                  <a:moveTo>
                    <a:pt x="1749678" y="1631314"/>
                  </a:moveTo>
                  <a:lnTo>
                    <a:pt x="1748027" y="2050414"/>
                  </a:lnTo>
                </a:path>
                <a:path w="4980940" h="2052320">
                  <a:moveTo>
                    <a:pt x="3272028" y="1631314"/>
                  </a:moveTo>
                  <a:lnTo>
                    <a:pt x="3273679" y="2050414"/>
                  </a:lnTo>
                </a:path>
                <a:path w="4980940" h="2052320">
                  <a:moveTo>
                    <a:pt x="1748027" y="2050414"/>
                  </a:moveTo>
                  <a:lnTo>
                    <a:pt x="3272028" y="2051939"/>
                  </a:lnTo>
                </a:path>
                <a:path w="4980940" h="2052320">
                  <a:moveTo>
                    <a:pt x="1290827" y="2050414"/>
                  </a:moveTo>
                  <a:lnTo>
                    <a:pt x="3729228" y="2051939"/>
                  </a:lnTo>
                </a:path>
                <a:path w="4980940" h="2052320">
                  <a:moveTo>
                    <a:pt x="605027" y="1582547"/>
                  </a:moveTo>
                  <a:lnTo>
                    <a:pt x="612326" y="1572136"/>
                  </a:lnTo>
                  <a:lnTo>
                    <a:pt x="619791" y="1561846"/>
                  </a:lnTo>
                  <a:lnTo>
                    <a:pt x="626923" y="1551364"/>
                  </a:lnTo>
                  <a:lnTo>
                    <a:pt x="633221" y="1540382"/>
                  </a:lnTo>
                  <a:lnTo>
                    <a:pt x="637047" y="1529881"/>
                  </a:lnTo>
                  <a:lnTo>
                    <a:pt x="639635" y="1518856"/>
                  </a:lnTo>
                  <a:lnTo>
                    <a:pt x="642508" y="1508021"/>
                  </a:lnTo>
                  <a:lnTo>
                    <a:pt x="647191" y="1498091"/>
                  </a:lnTo>
                  <a:lnTo>
                    <a:pt x="656478" y="1486503"/>
                  </a:lnTo>
                  <a:lnTo>
                    <a:pt x="667194" y="1476057"/>
                  </a:lnTo>
                  <a:lnTo>
                    <a:pt x="678481" y="1466088"/>
                  </a:lnTo>
                  <a:lnTo>
                    <a:pt x="689482" y="1455927"/>
                  </a:lnTo>
                  <a:lnTo>
                    <a:pt x="713120" y="1390745"/>
                  </a:lnTo>
                  <a:lnTo>
                    <a:pt x="759713" y="1329181"/>
                  </a:lnTo>
                  <a:lnTo>
                    <a:pt x="774239" y="1315481"/>
                  </a:lnTo>
                  <a:lnTo>
                    <a:pt x="781341" y="1308518"/>
                  </a:lnTo>
                  <a:lnTo>
                    <a:pt x="787907" y="1301114"/>
                  </a:lnTo>
                  <a:lnTo>
                    <a:pt x="810670" y="1272263"/>
                  </a:lnTo>
                  <a:lnTo>
                    <a:pt x="819338" y="1260089"/>
                  </a:lnTo>
                  <a:lnTo>
                    <a:pt x="819018" y="1257944"/>
                  </a:lnTo>
                  <a:lnTo>
                    <a:pt x="814823" y="1259177"/>
                  </a:lnTo>
                  <a:lnTo>
                    <a:pt x="811860" y="1257140"/>
                  </a:lnTo>
                  <a:lnTo>
                    <a:pt x="830071" y="1216660"/>
                  </a:lnTo>
                  <a:lnTo>
                    <a:pt x="860375" y="1167423"/>
                  </a:lnTo>
                  <a:lnTo>
                    <a:pt x="871053" y="1158852"/>
                  </a:lnTo>
                  <a:lnTo>
                    <a:pt x="873117" y="1162042"/>
                  </a:lnTo>
                  <a:lnTo>
                    <a:pt x="875177" y="1166069"/>
                  </a:lnTo>
                  <a:lnTo>
                    <a:pt x="878866" y="1167823"/>
                  </a:lnTo>
                  <a:lnTo>
                    <a:pt x="916048" y="1128349"/>
                  </a:lnTo>
                  <a:lnTo>
                    <a:pt x="942594" y="1089914"/>
                  </a:lnTo>
                  <a:lnTo>
                    <a:pt x="962840" y="1059289"/>
                  </a:lnTo>
                  <a:lnTo>
                    <a:pt x="973718" y="1043832"/>
                  </a:lnTo>
                  <a:lnTo>
                    <a:pt x="984327" y="1032434"/>
                  </a:lnTo>
                  <a:lnTo>
                    <a:pt x="1003769" y="1013990"/>
                  </a:lnTo>
                  <a:lnTo>
                    <a:pt x="1041145" y="977391"/>
                  </a:lnTo>
                  <a:lnTo>
                    <a:pt x="1063784" y="954509"/>
                  </a:lnTo>
                  <a:lnTo>
                    <a:pt x="1069852" y="948294"/>
                  </a:lnTo>
                  <a:lnTo>
                    <a:pt x="1068498" y="950293"/>
                  </a:lnTo>
                  <a:lnTo>
                    <a:pt x="1111377" y="921003"/>
                  </a:lnTo>
                  <a:lnTo>
                    <a:pt x="1125378" y="906827"/>
                  </a:lnTo>
                  <a:lnTo>
                    <a:pt x="1132129" y="899483"/>
                  </a:lnTo>
                  <a:lnTo>
                    <a:pt x="1139570" y="892937"/>
                  </a:lnTo>
                  <a:lnTo>
                    <a:pt x="1160214" y="878197"/>
                  </a:lnTo>
                  <a:lnTo>
                    <a:pt x="1181369" y="864171"/>
                  </a:lnTo>
                  <a:lnTo>
                    <a:pt x="1202739" y="850431"/>
                  </a:lnTo>
                  <a:lnTo>
                    <a:pt x="1224026" y="836549"/>
                  </a:lnTo>
                  <a:lnTo>
                    <a:pt x="1266189" y="808481"/>
                  </a:lnTo>
                  <a:lnTo>
                    <a:pt x="1272718" y="797462"/>
                  </a:lnTo>
                  <a:lnTo>
                    <a:pt x="1278889" y="786145"/>
                  </a:lnTo>
                  <a:lnTo>
                    <a:pt x="1285728" y="775424"/>
                  </a:lnTo>
                  <a:lnTo>
                    <a:pt x="1294256" y="766190"/>
                  </a:lnTo>
                  <a:lnTo>
                    <a:pt x="1322014" y="747262"/>
                  </a:lnTo>
                  <a:lnTo>
                    <a:pt x="1343532" y="739632"/>
                  </a:lnTo>
                  <a:lnTo>
                    <a:pt x="1365051" y="734740"/>
                  </a:lnTo>
                  <a:lnTo>
                    <a:pt x="1392808" y="724026"/>
                  </a:lnTo>
                  <a:lnTo>
                    <a:pt x="1403701" y="717585"/>
                  </a:lnTo>
                  <a:lnTo>
                    <a:pt x="1414033" y="710215"/>
                  </a:lnTo>
                  <a:lnTo>
                    <a:pt x="1424295" y="702702"/>
                  </a:lnTo>
                  <a:lnTo>
                    <a:pt x="1434973" y="695832"/>
                  </a:lnTo>
                  <a:lnTo>
                    <a:pt x="1448907" y="688552"/>
                  </a:lnTo>
                  <a:lnTo>
                    <a:pt x="1463198" y="681878"/>
                  </a:lnTo>
                  <a:lnTo>
                    <a:pt x="1477442" y="675133"/>
                  </a:lnTo>
                  <a:lnTo>
                    <a:pt x="1491233" y="667638"/>
                  </a:lnTo>
                  <a:lnTo>
                    <a:pt x="1512127" y="653008"/>
                  </a:lnTo>
                  <a:lnTo>
                    <a:pt x="1532270" y="636984"/>
                  </a:lnTo>
                  <a:lnTo>
                    <a:pt x="1553009" y="622222"/>
                  </a:lnTo>
                  <a:lnTo>
                    <a:pt x="1606641" y="600956"/>
                  </a:lnTo>
                  <a:lnTo>
                    <a:pt x="1674114" y="583311"/>
                  </a:lnTo>
                  <a:lnTo>
                    <a:pt x="1698833" y="566725"/>
                  </a:lnTo>
                  <a:lnTo>
                    <a:pt x="1712623" y="557358"/>
                  </a:lnTo>
                  <a:lnTo>
                    <a:pt x="1717990" y="553694"/>
                  </a:lnTo>
                  <a:lnTo>
                    <a:pt x="1717439" y="554213"/>
                  </a:lnTo>
                  <a:lnTo>
                    <a:pt x="1713477" y="557400"/>
                  </a:lnTo>
                  <a:lnTo>
                    <a:pt x="1708610" y="561736"/>
                  </a:lnTo>
                  <a:lnTo>
                    <a:pt x="1705343" y="565705"/>
                  </a:lnTo>
                  <a:lnTo>
                    <a:pt x="1706183" y="567788"/>
                  </a:lnTo>
                  <a:lnTo>
                    <a:pt x="1758405" y="547554"/>
                  </a:lnTo>
                  <a:lnTo>
                    <a:pt x="1800732" y="526923"/>
                  </a:lnTo>
                  <a:lnTo>
                    <a:pt x="1828625" y="512270"/>
                  </a:lnTo>
                  <a:lnTo>
                    <a:pt x="1842648" y="505188"/>
                  </a:lnTo>
                  <a:lnTo>
                    <a:pt x="1856993" y="498855"/>
                  </a:lnTo>
                  <a:lnTo>
                    <a:pt x="1877851" y="491110"/>
                  </a:lnTo>
                  <a:lnTo>
                    <a:pt x="1898983" y="484139"/>
                  </a:lnTo>
                  <a:lnTo>
                    <a:pt x="1920234" y="477478"/>
                  </a:lnTo>
                  <a:lnTo>
                    <a:pt x="1941449" y="470662"/>
                  </a:lnTo>
                  <a:lnTo>
                    <a:pt x="1952198" y="467637"/>
                  </a:lnTo>
                  <a:lnTo>
                    <a:pt x="1963150" y="464946"/>
                  </a:lnTo>
                  <a:lnTo>
                    <a:pt x="1973792" y="461589"/>
                  </a:lnTo>
                  <a:lnTo>
                    <a:pt x="1983613" y="456564"/>
                  </a:lnTo>
                  <a:lnTo>
                    <a:pt x="1993880" y="448891"/>
                  </a:lnTo>
                  <a:lnTo>
                    <a:pt x="2003933" y="440801"/>
                  </a:lnTo>
                  <a:lnTo>
                    <a:pt x="2014366" y="433544"/>
                  </a:lnTo>
                  <a:lnTo>
                    <a:pt x="2025777" y="428370"/>
                  </a:lnTo>
                  <a:lnTo>
                    <a:pt x="2049942" y="422866"/>
                  </a:lnTo>
                  <a:lnTo>
                    <a:pt x="2074608" y="419671"/>
                  </a:lnTo>
                  <a:lnTo>
                    <a:pt x="2099464" y="417333"/>
                  </a:lnTo>
                  <a:lnTo>
                    <a:pt x="2124202" y="414400"/>
                  </a:lnTo>
                  <a:lnTo>
                    <a:pt x="2171001" y="406959"/>
                  </a:lnTo>
                  <a:lnTo>
                    <a:pt x="2203418" y="401256"/>
                  </a:lnTo>
                  <a:lnTo>
                    <a:pt x="2234930" y="395077"/>
                  </a:lnTo>
                  <a:lnTo>
                    <a:pt x="2279015" y="386206"/>
                  </a:lnTo>
                  <a:lnTo>
                    <a:pt x="2332468" y="388733"/>
                  </a:lnTo>
                  <a:lnTo>
                    <a:pt x="2385965" y="390967"/>
                  </a:lnTo>
                  <a:lnTo>
                    <a:pt x="2439455" y="393348"/>
                  </a:lnTo>
                  <a:lnTo>
                    <a:pt x="2492891" y="396314"/>
                  </a:lnTo>
                  <a:lnTo>
                    <a:pt x="2546223" y="400303"/>
                  </a:lnTo>
                  <a:lnTo>
                    <a:pt x="2588478" y="410716"/>
                  </a:lnTo>
                  <a:lnTo>
                    <a:pt x="2602483" y="414400"/>
                  </a:lnTo>
                  <a:lnTo>
                    <a:pt x="2637865" y="420893"/>
                  </a:lnTo>
                  <a:lnTo>
                    <a:pt x="2673413" y="426529"/>
                  </a:lnTo>
                  <a:lnTo>
                    <a:pt x="2708675" y="433117"/>
                  </a:lnTo>
                  <a:lnTo>
                    <a:pt x="2743200" y="442467"/>
                  </a:lnTo>
                  <a:lnTo>
                    <a:pt x="2767705" y="450766"/>
                  </a:lnTo>
                  <a:lnTo>
                    <a:pt x="2791698" y="458565"/>
                  </a:lnTo>
                  <a:lnTo>
                    <a:pt x="2841625" y="470662"/>
                  </a:lnTo>
                  <a:lnTo>
                    <a:pt x="2897854" y="478282"/>
                  </a:lnTo>
                  <a:lnTo>
                    <a:pt x="2926064" y="481449"/>
                  </a:lnTo>
                  <a:lnTo>
                    <a:pt x="2954274" y="484759"/>
                  </a:lnTo>
                  <a:lnTo>
                    <a:pt x="2964880" y="487997"/>
                  </a:lnTo>
                  <a:lnTo>
                    <a:pt x="2975594" y="491045"/>
                  </a:lnTo>
                  <a:lnTo>
                    <a:pt x="2986188" y="494474"/>
                  </a:lnTo>
                  <a:lnTo>
                    <a:pt x="2996438" y="498855"/>
                  </a:lnTo>
                  <a:lnTo>
                    <a:pt x="3007223" y="505473"/>
                  </a:lnTo>
                  <a:lnTo>
                    <a:pt x="3017377" y="513222"/>
                  </a:lnTo>
                  <a:lnTo>
                    <a:pt x="3027602" y="520805"/>
                  </a:lnTo>
                  <a:lnTo>
                    <a:pt x="3038602" y="526923"/>
                  </a:lnTo>
                  <a:lnTo>
                    <a:pt x="3052286" y="531590"/>
                  </a:lnTo>
                  <a:lnTo>
                    <a:pt x="3066446" y="534828"/>
                  </a:lnTo>
                  <a:lnTo>
                    <a:pt x="3080750" y="537638"/>
                  </a:lnTo>
                  <a:lnTo>
                    <a:pt x="3094863" y="541019"/>
                  </a:lnTo>
                  <a:lnTo>
                    <a:pt x="3153314" y="561165"/>
                  </a:lnTo>
                  <a:lnTo>
                    <a:pt x="3207385" y="583311"/>
                  </a:lnTo>
                  <a:lnTo>
                    <a:pt x="3249997" y="603634"/>
                  </a:lnTo>
                  <a:lnTo>
                    <a:pt x="3284860" y="625383"/>
                  </a:lnTo>
                  <a:lnTo>
                    <a:pt x="3305444" y="640365"/>
                  </a:lnTo>
                  <a:lnTo>
                    <a:pt x="3326243" y="654919"/>
                  </a:lnTo>
                  <a:lnTo>
                    <a:pt x="3348101" y="667638"/>
                  </a:lnTo>
                  <a:lnTo>
                    <a:pt x="3362428" y="674294"/>
                  </a:lnTo>
                  <a:lnTo>
                    <a:pt x="3376898" y="680688"/>
                  </a:lnTo>
                  <a:lnTo>
                    <a:pt x="3391034" y="687605"/>
                  </a:lnTo>
                  <a:lnTo>
                    <a:pt x="3404362" y="695832"/>
                  </a:lnTo>
                  <a:lnTo>
                    <a:pt x="3436344" y="720796"/>
                  </a:lnTo>
                  <a:lnTo>
                    <a:pt x="3447113" y="733025"/>
                  </a:lnTo>
                  <a:lnTo>
                    <a:pt x="3447208" y="737393"/>
                  </a:lnTo>
                  <a:lnTo>
                    <a:pt x="3447165" y="738777"/>
                  </a:lnTo>
                  <a:lnTo>
                    <a:pt x="3457522" y="742052"/>
                  </a:lnTo>
                  <a:lnTo>
                    <a:pt x="3488816" y="752093"/>
                  </a:lnTo>
                  <a:lnTo>
                    <a:pt x="3573144" y="808481"/>
                  </a:lnTo>
                  <a:lnTo>
                    <a:pt x="3584001" y="815153"/>
                  </a:lnTo>
                  <a:lnTo>
                    <a:pt x="3622178" y="843793"/>
                  </a:lnTo>
                  <a:lnTo>
                    <a:pt x="3628929" y="851169"/>
                  </a:lnTo>
                  <a:lnTo>
                    <a:pt x="3635918" y="858283"/>
                  </a:lnTo>
                  <a:lnTo>
                    <a:pt x="3643503" y="864742"/>
                  </a:lnTo>
                  <a:lnTo>
                    <a:pt x="3664146" y="879480"/>
                  </a:lnTo>
                  <a:lnTo>
                    <a:pt x="3685301" y="893492"/>
                  </a:lnTo>
                  <a:lnTo>
                    <a:pt x="3706671" y="907194"/>
                  </a:lnTo>
                  <a:lnTo>
                    <a:pt x="3727957" y="921003"/>
                  </a:lnTo>
                  <a:lnTo>
                    <a:pt x="3738760" y="927695"/>
                  </a:lnTo>
                  <a:lnTo>
                    <a:pt x="3749802" y="934148"/>
                  </a:lnTo>
                  <a:lnTo>
                    <a:pt x="3760462" y="941077"/>
                  </a:lnTo>
                  <a:lnTo>
                    <a:pt x="3770122" y="949198"/>
                  </a:lnTo>
                  <a:lnTo>
                    <a:pt x="3787080" y="967513"/>
                  </a:lnTo>
                  <a:lnTo>
                    <a:pt x="3803681" y="986281"/>
                  </a:lnTo>
                  <a:lnTo>
                    <a:pt x="3821092" y="1004097"/>
                  </a:lnTo>
                  <a:lnTo>
                    <a:pt x="3840479" y="1019555"/>
                  </a:lnTo>
                  <a:lnTo>
                    <a:pt x="3851157" y="1026372"/>
                  </a:lnTo>
                  <a:lnTo>
                    <a:pt x="3861990" y="1033033"/>
                  </a:lnTo>
                  <a:lnTo>
                    <a:pt x="3872609" y="1040004"/>
                  </a:lnTo>
                  <a:lnTo>
                    <a:pt x="3882643" y="1047750"/>
                  </a:lnTo>
                  <a:lnTo>
                    <a:pt x="3918052" y="1078454"/>
                  </a:lnTo>
                  <a:lnTo>
                    <a:pt x="3935029" y="1094132"/>
                  </a:lnTo>
                  <a:lnTo>
                    <a:pt x="3939960" y="1100471"/>
                  </a:lnTo>
                  <a:lnTo>
                    <a:pt x="3939233" y="1103157"/>
                  </a:lnTo>
                  <a:lnTo>
                    <a:pt x="3939234" y="1107878"/>
                  </a:lnTo>
                  <a:lnTo>
                    <a:pt x="3966972" y="1146175"/>
                  </a:lnTo>
                  <a:lnTo>
                    <a:pt x="3994594" y="1174892"/>
                  </a:lnTo>
                  <a:lnTo>
                    <a:pt x="4009048" y="1188662"/>
                  </a:lnTo>
                  <a:lnTo>
                    <a:pt x="4023360" y="1202563"/>
                  </a:lnTo>
                  <a:lnTo>
                    <a:pt x="4051427" y="1230629"/>
                  </a:lnTo>
                  <a:lnTo>
                    <a:pt x="4057707" y="1245280"/>
                  </a:lnTo>
                  <a:lnTo>
                    <a:pt x="4063476" y="1260300"/>
                  </a:lnTo>
                  <a:lnTo>
                    <a:pt x="4070268" y="1274581"/>
                  </a:lnTo>
                  <a:lnTo>
                    <a:pt x="4079620" y="1287017"/>
                  </a:lnTo>
                  <a:lnTo>
                    <a:pt x="4099512" y="1302523"/>
                  </a:lnTo>
                  <a:lnTo>
                    <a:pt x="4121785" y="1315148"/>
                  </a:lnTo>
                  <a:lnTo>
                    <a:pt x="4144057" y="1327773"/>
                  </a:lnTo>
                  <a:lnTo>
                    <a:pt x="4163949" y="1343278"/>
                  </a:lnTo>
                  <a:lnTo>
                    <a:pt x="4192142" y="1371473"/>
                  </a:lnTo>
                  <a:lnTo>
                    <a:pt x="4195236" y="1382168"/>
                  </a:lnTo>
                  <a:lnTo>
                    <a:pt x="4198032" y="1393031"/>
                  </a:lnTo>
                  <a:lnTo>
                    <a:pt x="4201376" y="1403655"/>
                  </a:lnTo>
                  <a:lnTo>
                    <a:pt x="4206113" y="1413637"/>
                  </a:lnTo>
                  <a:lnTo>
                    <a:pt x="4212250" y="1421399"/>
                  </a:lnTo>
                  <a:lnTo>
                    <a:pt x="4219686" y="1428114"/>
                  </a:lnTo>
                  <a:lnTo>
                    <a:pt x="4227383" y="1434639"/>
                  </a:lnTo>
                  <a:lnTo>
                    <a:pt x="4234307" y="1441830"/>
                  </a:lnTo>
                  <a:lnTo>
                    <a:pt x="4258406" y="1473148"/>
                  </a:lnTo>
                  <a:lnTo>
                    <a:pt x="4265346" y="1484427"/>
                  </a:lnTo>
                  <a:lnTo>
                    <a:pt x="4263580" y="1484820"/>
                  </a:lnTo>
                  <a:lnTo>
                    <a:pt x="4261560" y="1483477"/>
                  </a:lnTo>
                  <a:lnTo>
                    <a:pt x="4267738" y="1489550"/>
                  </a:lnTo>
                  <a:lnTo>
                    <a:pt x="4290568" y="1512189"/>
                  </a:lnTo>
                  <a:lnTo>
                    <a:pt x="4304665" y="1582547"/>
                  </a:lnTo>
                </a:path>
                <a:path w="4980940" h="2052320">
                  <a:moveTo>
                    <a:pt x="0" y="1595627"/>
                  </a:moveTo>
                  <a:lnTo>
                    <a:pt x="10477" y="1536176"/>
                  </a:lnTo>
                  <a:lnTo>
                    <a:pt x="28193" y="1472818"/>
                  </a:lnTo>
                  <a:lnTo>
                    <a:pt x="55419" y="1426210"/>
                  </a:lnTo>
                  <a:lnTo>
                    <a:pt x="70038" y="1403560"/>
                  </a:lnTo>
                  <a:lnTo>
                    <a:pt x="84454" y="1380743"/>
                  </a:lnTo>
                  <a:lnTo>
                    <a:pt x="112521" y="1334769"/>
                  </a:lnTo>
                  <a:lnTo>
                    <a:pt x="115885" y="1323193"/>
                  </a:lnTo>
                  <a:lnTo>
                    <a:pt x="119141" y="1311592"/>
                  </a:lnTo>
                  <a:lnTo>
                    <a:pt x="122612" y="1300087"/>
                  </a:lnTo>
                  <a:lnTo>
                    <a:pt x="137981" y="1261864"/>
                  </a:lnTo>
                  <a:lnTo>
                    <a:pt x="166802" y="1205857"/>
                  </a:lnTo>
                  <a:lnTo>
                    <a:pt x="189499" y="1173229"/>
                  </a:lnTo>
                  <a:lnTo>
                    <a:pt x="203882" y="1158172"/>
                  </a:lnTo>
                  <a:lnTo>
                    <a:pt x="211073" y="1150619"/>
                  </a:lnTo>
                  <a:lnTo>
                    <a:pt x="226107" y="1102058"/>
                  </a:lnTo>
                  <a:lnTo>
                    <a:pt x="253237" y="1058544"/>
                  </a:lnTo>
                  <a:lnTo>
                    <a:pt x="289702" y="1021286"/>
                  </a:lnTo>
                  <a:lnTo>
                    <a:pt x="307905" y="1002698"/>
                  </a:lnTo>
                  <a:lnTo>
                    <a:pt x="323595" y="981837"/>
                  </a:lnTo>
                  <a:lnTo>
                    <a:pt x="336369" y="957433"/>
                  </a:lnTo>
                  <a:lnTo>
                    <a:pt x="348249" y="932052"/>
                  </a:lnTo>
                  <a:lnTo>
                    <a:pt x="361868" y="908577"/>
                  </a:lnTo>
                  <a:lnTo>
                    <a:pt x="379856" y="889888"/>
                  </a:lnTo>
                  <a:lnTo>
                    <a:pt x="407543" y="870037"/>
                  </a:lnTo>
                  <a:lnTo>
                    <a:pt x="433228" y="850138"/>
                  </a:lnTo>
                  <a:lnTo>
                    <a:pt x="456866" y="827095"/>
                  </a:lnTo>
                  <a:lnTo>
                    <a:pt x="478408" y="797813"/>
                  </a:lnTo>
                  <a:lnTo>
                    <a:pt x="484973" y="785842"/>
                  </a:lnTo>
                  <a:lnTo>
                    <a:pt x="491204" y="773572"/>
                  </a:lnTo>
                  <a:lnTo>
                    <a:pt x="498054" y="761898"/>
                  </a:lnTo>
                  <a:lnTo>
                    <a:pt x="506475" y="751713"/>
                  </a:lnTo>
                  <a:lnTo>
                    <a:pt x="527083" y="735556"/>
                  </a:lnTo>
                  <a:lnTo>
                    <a:pt x="549322" y="721709"/>
                  </a:lnTo>
                  <a:lnTo>
                    <a:pt x="571251" y="707528"/>
                  </a:lnTo>
                  <a:lnTo>
                    <a:pt x="590930" y="690372"/>
                  </a:lnTo>
                  <a:lnTo>
                    <a:pt x="613471" y="665665"/>
                  </a:lnTo>
                  <a:lnTo>
                    <a:pt x="625564" y="653444"/>
                  </a:lnTo>
                  <a:lnTo>
                    <a:pt x="637638" y="644368"/>
                  </a:lnTo>
                  <a:lnTo>
                    <a:pt x="660124" y="629099"/>
                  </a:lnTo>
                  <a:lnTo>
                    <a:pt x="703452" y="598297"/>
                  </a:lnTo>
                  <a:lnTo>
                    <a:pt x="745744" y="567689"/>
                  </a:lnTo>
                  <a:lnTo>
                    <a:pt x="756029" y="559369"/>
                  </a:lnTo>
                  <a:lnTo>
                    <a:pt x="766111" y="550656"/>
                  </a:lnTo>
                  <a:lnTo>
                    <a:pt x="776551" y="542776"/>
                  </a:lnTo>
                  <a:lnTo>
                    <a:pt x="787907" y="536955"/>
                  </a:lnTo>
                  <a:lnTo>
                    <a:pt x="830198" y="521588"/>
                  </a:lnTo>
                  <a:lnTo>
                    <a:pt x="844151" y="509976"/>
                  </a:lnTo>
                  <a:lnTo>
                    <a:pt x="886459" y="475614"/>
                  </a:lnTo>
                  <a:lnTo>
                    <a:pt x="930052" y="446738"/>
                  </a:lnTo>
                  <a:lnTo>
                    <a:pt x="951432" y="431805"/>
                  </a:lnTo>
                  <a:lnTo>
                    <a:pt x="970788" y="414147"/>
                  </a:lnTo>
                  <a:lnTo>
                    <a:pt x="987889" y="395293"/>
                  </a:lnTo>
                  <a:lnTo>
                    <a:pt x="1002538" y="380095"/>
                  </a:lnTo>
                  <a:lnTo>
                    <a:pt x="1018901" y="366587"/>
                  </a:lnTo>
                  <a:lnTo>
                    <a:pt x="1041145" y="352805"/>
                  </a:lnTo>
                  <a:lnTo>
                    <a:pt x="1051504" y="348368"/>
                  </a:lnTo>
                  <a:lnTo>
                    <a:pt x="1062291" y="345122"/>
                  </a:lnTo>
                  <a:lnTo>
                    <a:pt x="1073078" y="341876"/>
                  </a:lnTo>
                  <a:lnTo>
                    <a:pt x="1083436" y="337438"/>
                  </a:lnTo>
                  <a:lnTo>
                    <a:pt x="1094347" y="330459"/>
                  </a:lnTo>
                  <a:lnTo>
                    <a:pt x="1104709" y="322468"/>
                  </a:lnTo>
                  <a:lnTo>
                    <a:pt x="1114976" y="314311"/>
                  </a:lnTo>
                  <a:lnTo>
                    <a:pt x="1125601" y="306831"/>
                  </a:lnTo>
                  <a:lnTo>
                    <a:pt x="1139553" y="298815"/>
                  </a:lnTo>
                  <a:lnTo>
                    <a:pt x="1153779" y="291464"/>
                  </a:lnTo>
                  <a:lnTo>
                    <a:pt x="1167981" y="284114"/>
                  </a:lnTo>
                  <a:lnTo>
                    <a:pt x="1181862" y="276098"/>
                  </a:lnTo>
                  <a:lnTo>
                    <a:pt x="1192559" y="268601"/>
                  </a:lnTo>
                  <a:lnTo>
                    <a:pt x="1202864" y="260413"/>
                  </a:lnTo>
                  <a:lnTo>
                    <a:pt x="1213240" y="252416"/>
                  </a:lnTo>
                  <a:lnTo>
                    <a:pt x="1224152" y="245490"/>
                  </a:lnTo>
                  <a:lnTo>
                    <a:pt x="1234455" y="241053"/>
                  </a:lnTo>
                  <a:lnTo>
                    <a:pt x="1245235" y="237807"/>
                  </a:lnTo>
                  <a:lnTo>
                    <a:pt x="1256014" y="234561"/>
                  </a:lnTo>
                  <a:lnTo>
                    <a:pt x="1266316" y="230124"/>
                  </a:lnTo>
                  <a:lnTo>
                    <a:pt x="1277102" y="222857"/>
                  </a:lnTo>
                  <a:lnTo>
                    <a:pt x="1287256" y="214375"/>
                  </a:lnTo>
                  <a:lnTo>
                    <a:pt x="1297481" y="206085"/>
                  </a:lnTo>
                  <a:lnTo>
                    <a:pt x="1333857" y="191553"/>
                  </a:lnTo>
                  <a:lnTo>
                    <a:pt x="1373663" y="182038"/>
                  </a:lnTo>
                  <a:lnTo>
                    <a:pt x="1412565" y="173547"/>
                  </a:lnTo>
                  <a:lnTo>
                    <a:pt x="1435227" y="168782"/>
                  </a:lnTo>
                  <a:lnTo>
                    <a:pt x="1445583" y="160801"/>
                  </a:lnTo>
                  <a:lnTo>
                    <a:pt x="1477390" y="138049"/>
                  </a:lnTo>
                  <a:lnTo>
                    <a:pt x="1527174" y="120538"/>
                  </a:lnTo>
                  <a:lnTo>
                    <a:pt x="1554757" y="113170"/>
                  </a:lnTo>
                  <a:lnTo>
                    <a:pt x="1575815" y="107314"/>
                  </a:lnTo>
                  <a:lnTo>
                    <a:pt x="1603193" y="98285"/>
                  </a:lnTo>
                  <a:lnTo>
                    <a:pt x="1615644" y="93299"/>
                  </a:lnTo>
                  <a:lnTo>
                    <a:pt x="1619234" y="91078"/>
                  </a:lnTo>
                  <a:lnTo>
                    <a:pt x="1620027" y="90344"/>
                  </a:lnTo>
                  <a:lnTo>
                    <a:pt x="1624089" y="89819"/>
                  </a:lnTo>
                  <a:lnTo>
                    <a:pt x="1637484" y="88223"/>
                  </a:lnTo>
                  <a:lnTo>
                    <a:pt x="1666276" y="84279"/>
                  </a:lnTo>
                  <a:lnTo>
                    <a:pt x="1716531" y="76707"/>
                  </a:lnTo>
                  <a:lnTo>
                    <a:pt x="1745843" y="65947"/>
                  </a:lnTo>
                  <a:lnTo>
                    <a:pt x="1758362" y="61486"/>
                  </a:lnTo>
                  <a:lnTo>
                    <a:pt x="1764220" y="60293"/>
                  </a:lnTo>
                  <a:lnTo>
                    <a:pt x="1773550" y="59332"/>
                  </a:lnTo>
                  <a:lnTo>
                    <a:pt x="1796483" y="55570"/>
                  </a:lnTo>
                  <a:lnTo>
                    <a:pt x="1843151" y="45974"/>
                  </a:lnTo>
                  <a:lnTo>
                    <a:pt x="1857319" y="42394"/>
                  </a:lnTo>
                  <a:lnTo>
                    <a:pt x="1871345" y="38290"/>
                  </a:lnTo>
                  <a:lnTo>
                    <a:pt x="1885370" y="34186"/>
                  </a:lnTo>
                  <a:lnTo>
                    <a:pt x="1899539" y="30606"/>
                  </a:lnTo>
                  <a:lnTo>
                    <a:pt x="1945481" y="20827"/>
                  </a:lnTo>
                  <a:lnTo>
                    <a:pt x="1971777" y="15681"/>
                  </a:lnTo>
                  <a:lnTo>
                    <a:pt x="1983598" y="13866"/>
                  </a:lnTo>
                  <a:lnTo>
                    <a:pt x="1986116" y="14080"/>
                  </a:lnTo>
                  <a:lnTo>
                    <a:pt x="1984500" y="15021"/>
                  </a:lnTo>
                  <a:lnTo>
                    <a:pt x="1983923" y="15385"/>
                  </a:lnTo>
                  <a:lnTo>
                    <a:pt x="1989554" y="13872"/>
                  </a:lnTo>
                  <a:lnTo>
                    <a:pt x="2006566" y="9177"/>
                  </a:lnTo>
                  <a:lnTo>
                    <a:pt x="2040127" y="0"/>
                  </a:lnTo>
                  <a:lnTo>
                    <a:pt x="3011042" y="15239"/>
                  </a:lnTo>
                  <a:lnTo>
                    <a:pt x="3060493" y="20637"/>
                  </a:lnTo>
                  <a:lnTo>
                    <a:pt x="3109467" y="30606"/>
                  </a:lnTo>
                  <a:lnTo>
                    <a:pt x="3141096" y="42519"/>
                  </a:lnTo>
                  <a:lnTo>
                    <a:pt x="3151758" y="45974"/>
                  </a:lnTo>
                  <a:lnTo>
                    <a:pt x="3172759" y="50268"/>
                  </a:lnTo>
                  <a:lnTo>
                    <a:pt x="3193938" y="53657"/>
                  </a:lnTo>
                  <a:lnTo>
                    <a:pt x="3215141" y="57046"/>
                  </a:lnTo>
                  <a:lnTo>
                    <a:pt x="3236214" y="61340"/>
                  </a:lnTo>
                  <a:lnTo>
                    <a:pt x="3264308" y="70149"/>
                  </a:lnTo>
                  <a:lnTo>
                    <a:pt x="3285140" y="80375"/>
                  </a:lnTo>
                  <a:lnTo>
                    <a:pt x="3306115" y="92577"/>
                  </a:lnTo>
                  <a:lnTo>
                    <a:pt x="3334639" y="107314"/>
                  </a:lnTo>
                  <a:lnTo>
                    <a:pt x="3344995" y="111680"/>
                  </a:lnTo>
                  <a:lnTo>
                    <a:pt x="3355578" y="115474"/>
                  </a:lnTo>
                  <a:lnTo>
                    <a:pt x="3366232" y="119030"/>
                  </a:lnTo>
                  <a:lnTo>
                    <a:pt x="3376803" y="122681"/>
                  </a:lnTo>
                  <a:lnTo>
                    <a:pt x="3387161" y="130788"/>
                  </a:lnTo>
                  <a:lnTo>
                    <a:pt x="3397377" y="139144"/>
                  </a:lnTo>
                  <a:lnTo>
                    <a:pt x="3407878" y="146952"/>
                  </a:lnTo>
                  <a:lnTo>
                    <a:pt x="3419093" y="153415"/>
                  </a:lnTo>
                  <a:lnTo>
                    <a:pt x="3432778" y="158478"/>
                  </a:lnTo>
                  <a:lnTo>
                    <a:pt x="3446938" y="162004"/>
                  </a:lnTo>
                  <a:lnTo>
                    <a:pt x="3461242" y="165078"/>
                  </a:lnTo>
                  <a:lnTo>
                    <a:pt x="3475354" y="168782"/>
                  </a:lnTo>
                  <a:lnTo>
                    <a:pt x="3517518" y="184023"/>
                  </a:lnTo>
                  <a:lnTo>
                    <a:pt x="3545617" y="199580"/>
                  </a:lnTo>
                  <a:lnTo>
                    <a:pt x="3559559" y="207633"/>
                  </a:lnTo>
                  <a:lnTo>
                    <a:pt x="3573906" y="214756"/>
                  </a:lnTo>
                  <a:lnTo>
                    <a:pt x="3594709" y="223202"/>
                  </a:lnTo>
                  <a:lnTo>
                    <a:pt x="3615832" y="230790"/>
                  </a:lnTo>
                  <a:lnTo>
                    <a:pt x="3637075" y="238045"/>
                  </a:lnTo>
                  <a:lnTo>
                    <a:pt x="3658235" y="245490"/>
                  </a:lnTo>
                  <a:lnTo>
                    <a:pt x="3700526" y="260730"/>
                  </a:lnTo>
                  <a:lnTo>
                    <a:pt x="3707215" y="268962"/>
                  </a:lnTo>
                  <a:lnTo>
                    <a:pt x="3713654" y="277526"/>
                  </a:lnTo>
                  <a:lnTo>
                    <a:pt x="3720546" y="285376"/>
                  </a:lnTo>
                  <a:lnTo>
                    <a:pt x="3780774" y="312261"/>
                  </a:lnTo>
                  <a:lnTo>
                    <a:pt x="3813048" y="322199"/>
                  </a:lnTo>
                  <a:lnTo>
                    <a:pt x="3823761" y="329606"/>
                  </a:lnTo>
                  <a:lnTo>
                    <a:pt x="3855212" y="352805"/>
                  </a:lnTo>
                  <a:lnTo>
                    <a:pt x="3875881" y="376570"/>
                  </a:lnTo>
                  <a:lnTo>
                    <a:pt x="3886037" y="388578"/>
                  </a:lnTo>
                  <a:lnTo>
                    <a:pt x="3897503" y="398906"/>
                  </a:lnTo>
                  <a:lnTo>
                    <a:pt x="3907466" y="403949"/>
                  </a:lnTo>
                  <a:lnTo>
                    <a:pt x="3918346" y="406955"/>
                  </a:lnTo>
                  <a:lnTo>
                    <a:pt x="3929346" y="409747"/>
                  </a:lnTo>
                  <a:lnTo>
                    <a:pt x="3939666" y="414147"/>
                  </a:lnTo>
                  <a:lnTo>
                    <a:pt x="3961096" y="428984"/>
                  </a:lnTo>
                  <a:lnTo>
                    <a:pt x="3981656" y="445404"/>
                  </a:lnTo>
                  <a:lnTo>
                    <a:pt x="4002335" y="461563"/>
                  </a:lnTo>
                  <a:lnTo>
                    <a:pt x="4024122" y="475614"/>
                  </a:lnTo>
                  <a:lnTo>
                    <a:pt x="4080382" y="506222"/>
                  </a:lnTo>
                  <a:lnTo>
                    <a:pt x="4091459" y="525012"/>
                  </a:lnTo>
                  <a:lnTo>
                    <a:pt x="4120280" y="567783"/>
                  </a:lnTo>
                  <a:lnTo>
                    <a:pt x="4157265" y="591851"/>
                  </a:lnTo>
                  <a:lnTo>
                    <a:pt x="4168165" y="594931"/>
                  </a:lnTo>
                  <a:lnTo>
                    <a:pt x="4178935" y="598297"/>
                  </a:lnTo>
                  <a:lnTo>
                    <a:pt x="4207770" y="630124"/>
                  </a:lnTo>
                  <a:lnTo>
                    <a:pt x="4222956" y="646138"/>
                  </a:lnTo>
                  <a:lnTo>
                    <a:pt x="4236386" y="656983"/>
                  </a:lnTo>
                  <a:lnTo>
                    <a:pt x="4259954" y="673302"/>
                  </a:lnTo>
                  <a:lnTo>
                    <a:pt x="4305554" y="705738"/>
                  </a:lnTo>
                  <a:lnTo>
                    <a:pt x="4315910" y="713664"/>
                  </a:lnTo>
                  <a:lnTo>
                    <a:pt x="4326207" y="721804"/>
                  </a:lnTo>
                  <a:lnTo>
                    <a:pt x="4336718" y="729563"/>
                  </a:lnTo>
                  <a:lnTo>
                    <a:pt x="4347718" y="736345"/>
                  </a:lnTo>
                  <a:lnTo>
                    <a:pt x="4460239" y="797813"/>
                  </a:lnTo>
                  <a:lnTo>
                    <a:pt x="4488455" y="828119"/>
                  </a:lnTo>
                  <a:lnTo>
                    <a:pt x="4516501" y="889888"/>
                  </a:lnTo>
                  <a:lnTo>
                    <a:pt x="4537878" y="912570"/>
                  </a:lnTo>
                  <a:lnTo>
                    <a:pt x="4544695" y="920495"/>
                  </a:lnTo>
                  <a:lnTo>
                    <a:pt x="4558700" y="943651"/>
                  </a:lnTo>
                  <a:lnTo>
                    <a:pt x="4571491" y="967819"/>
                  </a:lnTo>
                  <a:lnTo>
                    <a:pt x="4584950" y="991344"/>
                  </a:lnTo>
                  <a:lnTo>
                    <a:pt x="4600956" y="1012570"/>
                  </a:lnTo>
                  <a:lnTo>
                    <a:pt x="4611868" y="1023754"/>
                  </a:lnTo>
                  <a:lnTo>
                    <a:pt x="4623006" y="1034700"/>
                  </a:lnTo>
                  <a:lnTo>
                    <a:pt x="4633692" y="1046075"/>
                  </a:lnTo>
                  <a:lnTo>
                    <a:pt x="4643247" y="1058544"/>
                  </a:lnTo>
                  <a:lnTo>
                    <a:pt x="4651007" y="1073453"/>
                  </a:lnTo>
                  <a:lnTo>
                    <a:pt x="4657137" y="1089421"/>
                  </a:lnTo>
                  <a:lnTo>
                    <a:pt x="4663338" y="1105318"/>
                  </a:lnTo>
                  <a:lnTo>
                    <a:pt x="4671313" y="1120013"/>
                  </a:lnTo>
                  <a:lnTo>
                    <a:pt x="4684176" y="1136473"/>
                  </a:lnTo>
                  <a:lnTo>
                    <a:pt x="4698396" y="1151683"/>
                  </a:lnTo>
                  <a:lnTo>
                    <a:pt x="4713140" y="1166393"/>
                  </a:lnTo>
                  <a:lnTo>
                    <a:pt x="4727575" y="1181353"/>
                  </a:lnTo>
                  <a:lnTo>
                    <a:pt x="4755769" y="1212088"/>
                  </a:lnTo>
                  <a:lnTo>
                    <a:pt x="4763101" y="1219459"/>
                  </a:lnTo>
                  <a:lnTo>
                    <a:pt x="4770612" y="1226677"/>
                  </a:lnTo>
                  <a:lnTo>
                    <a:pt x="4777718" y="1234251"/>
                  </a:lnTo>
                  <a:lnTo>
                    <a:pt x="4783835" y="1242694"/>
                  </a:lnTo>
                  <a:lnTo>
                    <a:pt x="4791134" y="1254059"/>
                  </a:lnTo>
                  <a:lnTo>
                    <a:pt x="4798599" y="1265316"/>
                  </a:lnTo>
                  <a:lnTo>
                    <a:pt x="4805731" y="1276788"/>
                  </a:lnTo>
                  <a:lnTo>
                    <a:pt x="4812030" y="1288795"/>
                  </a:lnTo>
                  <a:lnTo>
                    <a:pt x="4815947" y="1300140"/>
                  </a:lnTo>
                  <a:lnTo>
                    <a:pt x="4818697" y="1312021"/>
                  </a:lnTo>
                  <a:lnTo>
                    <a:pt x="4821638" y="1323782"/>
                  </a:lnTo>
                  <a:lnTo>
                    <a:pt x="4826127" y="1334769"/>
                  </a:lnTo>
                  <a:lnTo>
                    <a:pt x="4840278" y="1356638"/>
                  </a:lnTo>
                  <a:lnTo>
                    <a:pt x="4850233" y="1364916"/>
                  </a:lnTo>
                  <a:lnTo>
                    <a:pt x="4857279" y="1364549"/>
                  </a:lnTo>
                  <a:lnTo>
                    <a:pt x="4862704" y="1360478"/>
                  </a:lnTo>
                  <a:lnTo>
                    <a:pt x="4867795" y="1357646"/>
                  </a:lnTo>
                  <a:lnTo>
                    <a:pt x="4893946" y="1406021"/>
                  </a:lnTo>
                  <a:lnTo>
                    <a:pt x="4910582" y="1457578"/>
                  </a:lnTo>
                  <a:lnTo>
                    <a:pt x="4916614" y="1480994"/>
                  </a:lnTo>
                  <a:lnTo>
                    <a:pt x="4920011" y="1492565"/>
                  </a:lnTo>
                  <a:lnTo>
                    <a:pt x="4924552" y="1503552"/>
                  </a:lnTo>
                  <a:lnTo>
                    <a:pt x="4953044" y="1553826"/>
                  </a:lnTo>
                  <a:lnTo>
                    <a:pt x="4969857" y="1575461"/>
                  </a:lnTo>
                  <a:lnTo>
                    <a:pt x="4978062" y="1582703"/>
                  </a:lnTo>
                  <a:lnTo>
                    <a:pt x="4980732" y="1589799"/>
                  </a:lnTo>
                  <a:lnTo>
                    <a:pt x="4980939" y="1610994"/>
                  </a:lnTo>
                </a:path>
              </a:pathLst>
            </a:custGeom>
            <a:ln w="9144">
              <a:solidFill>
                <a:srgbClr val="497DBA"/>
              </a:solidFill>
            </a:ln>
          </p:spPr>
          <p:txBody>
            <a:bodyPr wrap="square" lIns="0" tIns="0" rIns="0" bIns="0" rtlCol="0"/>
            <a:lstStyle/>
            <a:p>
              <a:endParaRPr/>
            </a:p>
          </p:txBody>
        </p:sp>
        <p:sp>
          <p:nvSpPr>
            <p:cNvPr id="6" name="object 6"/>
            <p:cNvSpPr/>
            <p:nvPr/>
          </p:nvSpPr>
          <p:spPr>
            <a:xfrm>
              <a:off x="3886961" y="3429762"/>
              <a:ext cx="1524000" cy="76200"/>
            </a:xfrm>
            <a:custGeom>
              <a:avLst/>
              <a:gdLst/>
              <a:ahLst/>
              <a:cxnLst/>
              <a:rect l="l" t="t" r="r" b="b"/>
              <a:pathLst>
                <a:path w="1524000" h="76200">
                  <a:moveTo>
                    <a:pt x="1524000" y="0"/>
                  </a:moveTo>
                  <a:lnTo>
                    <a:pt x="0" y="0"/>
                  </a:lnTo>
                  <a:lnTo>
                    <a:pt x="0" y="76200"/>
                  </a:lnTo>
                  <a:lnTo>
                    <a:pt x="1524000" y="76200"/>
                  </a:lnTo>
                  <a:lnTo>
                    <a:pt x="1524000" y="0"/>
                  </a:lnTo>
                  <a:close/>
                </a:path>
              </a:pathLst>
            </a:custGeom>
            <a:solidFill>
              <a:srgbClr val="4F81BC"/>
            </a:solidFill>
          </p:spPr>
          <p:txBody>
            <a:bodyPr wrap="square" lIns="0" tIns="0" rIns="0" bIns="0" rtlCol="0"/>
            <a:lstStyle/>
            <a:p>
              <a:endParaRPr/>
            </a:p>
          </p:txBody>
        </p:sp>
        <p:sp>
          <p:nvSpPr>
            <p:cNvPr id="7" name="object 7"/>
            <p:cNvSpPr/>
            <p:nvPr/>
          </p:nvSpPr>
          <p:spPr>
            <a:xfrm>
              <a:off x="3886961" y="3429762"/>
              <a:ext cx="1524000" cy="76200"/>
            </a:xfrm>
            <a:custGeom>
              <a:avLst/>
              <a:gdLst/>
              <a:ahLst/>
              <a:cxnLst/>
              <a:rect l="l" t="t" r="r" b="b"/>
              <a:pathLst>
                <a:path w="1524000" h="76200">
                  <a:moveTo>
                    <a:pt x="0" y="76200"/>
                  </a:moveTo>
                  <a:lnTo>
                    <a:pt x="1524000" y="76200"/>
                  </a:lnTo>
                  <a:lnTo>
                    <a:pt x="1524000" y="0"/>
                  </a:lnTo>
                  <a:lnTo>
                    <a:pt x="0" y="0"/>
                  </a:lnTo>
                  <a:lnTo>
                    <a:pt x="0" y="76200"/>
                  </a:lnTo>
                  <a:close/>
                </a:path>
              </a:pathLst>
            </a:custGeom>
            <a:ln w="25908">
              <a:solidFill>
                <a:srgbClr val="385D89"/>
              </a:solidFill>
            </a:ln>
          </p:spPr>
          <p:txBody>
            <a:bodyPr wrap="square" lIns="0" tIns="0" rIns="0" bIns="0" rtlCol="0"/>
            <a:lstStyle/>
            <a:p>
              <a:endParaRPr/>
            </a:p>
          </p:txBody>
        </p:sp>
        <p:sp>
          <p:nvSpPr>
            <p:cNvPr id="8" name="object 8"/>
            <p:cNvSpPr/>
            <p:nvPr/>
          </p:nvSpPr>
          <p:spPr>
            <a:xfrm>
              <a:off x="3427475" y="3887724"/>
              <a:ext cx="2441575" cy="990600"/>
            </a:xfrm>
            <a:custGeom>
              <a:avLst/>
              <a:gdLst/>
              <a:ahLst/>
              <a:cxnLst/>
              <a:rect l="l" t="t" r="r" b="b"/>
              <a:pathLst>
                <a:path w="2441575" h="990600">
                  <a:moveTo>
                    <a:pt x="3175" y="0"/>
                  </a:moveTo>
                  <a:lnTo>
                    <a:pt x="0" y="990600"/>
                  </a:lnTo>
                </a:path>
                <a:path w="2441575" h="990600">
                  <a:moveTo>
                    <a:pt x="2441575" y="0"/>
                  </a:moveTo>
                  <a:lnTo>
                    <a:pt x="2439924" y="988949"/>
                  </a:lnTo>
                </a:path>
              </a:pathLst>
            </a:custGeom>
            <a:ln w="9144">
              <a:solidFill>
                <a:srgbClr val="497DBA"/>
              </a:solidFill>
            </a:ln>
          </p:spPr>
          <p:txBody>
            <a:bodyPr wrap="square" lIns="0" tIns="0" rIns="0" bIns="0" rtlCol="0"/>
            <a:lstStyle/>
            <a:p>
              <a:endParaRPr/>
            </a:p>
          </p:txBody>
        </p:sp>
        <p:sp>
          <p:nvSpPr>
            <p:cNvPr id="9" name="object 9"/>
            <p:cNvSpPr/>
            <p:nvPr/>
          </p:nvSpPr>
          <p:spPr>
            <a:xfrm>
              <a:off x="1523999" y="3429000"/>
              <a:ext cx="6172835" cy="17780"/>
            </a:xfrm>
            <a:custGeom>
              <a:avLst/>
              <a:gdLst/>
              <a:ahLst/>
              <a:cxnLst/>
              <a:rect l="l" t="t" r="r" b="b"/>
              <a:pathLst>
                <a:path w="6172834" h="17779">
                  <a:moveTo>
                    <a:pt x="614426" y="1650"/>
                  </a:moveTo>
                  <a:lnTo>
                    <a:pt x="0" y="0"/>
                  </a:lnTo>
                </a:path>
                <a:path w="6172834" h="17779">
                  <a:moveTo>
                    <a:pt x="5594604" y="17525"/>
                  </a:moveTo>
                  <a:lnTo>
                    <a:pt x="6172454" y="0"/>
                  </a:lnTo>
                </a:path>
              </a:pathLst>
            </a:custGeom>
            <a:ln w="9144">
              <a:solidFill>
                <a:srgbClr val="497DBA"/>
              </a:solidFill>
            </a:ln>
          </p:spPr>
          <p:txBody>
            <a:bodyPr wrap="square" lIns="0" tIns="0" rIns="0" bIns="0" rtlCol="0"/>
            <a:lstStyle/>
            <a:p>
              <a:endParaRPr/>
            </a:p>
          </p:txBody>
        </p:sp>
        <p:sp>
          <p:nvSpPr>
            <p:cNvPr id="10" name="object 10"/>
            <p:cNvSpPr/>
            <p:nvPr/>
          </p:nvSpPr>
          <p:spPr>
            <a:xfrm>
              <a:off x="1522475" y="3430524"/>
              <a:ext cx="6175375" cy="1522730"/>
            </a:xfrm>
            <a:custGeom>
              <a:avLst/>
              <a:gdLst/>
              <a:ahLst/>
              <a:cxnLst/>
              <a:rect l="l" t="t" r="r" b="b"/>
              <a:pathLst>
                <a:path w="6175375" h="1522729">
                  <a:moveTo>
                    <a:pt x="3175" y="0"/>
                  </a:moveTo>
                  <a:lnTo>
                    <a:pt x="0" y="1447800"/>
                  </a:lnTo>
                </a:path>
                <a:path w="6175375" h="1522729">
                  <a:moveTo>
                    <a:pt x="6175375" y="0"/>
                  </a:moveTo>
                  <a:lnTo>
                    <a:pt x="6173724" y="1522349"/>
                  </a:lnTo>
                </a:path>
              </a:pathLst>
            </a:custGeom>
            <a:ln w="9144">
              <a:solidFill>
                <a:srgbClr val="497DBA"/>
              </a:solidFill>
            </a:ln>
          </p:spPr>
          <p:txBody>
            <a:bodyPr wrap="square" lIns="0" tIns="0" rIns="0" bIns="0" rtlCol="0"/>
            <a:lstStyle/>
            <a:p>
              <a:endParaRPr/>
            </a:p>
          </p:txBody>
        </p:sp>
        <p:sp>
          <p:nvSpPr>
            <p:cNvPr id="11" name="object 11"/>
            <p:cNvSpPr/>
            <p:nvPr/>
          </p:nvSpPr>
          <p:spPr>
            <a:xfrm>
              <a:off x="3995927" y="2334768"/>
              <a:ext cx="1138555" cy="1094105"/>
            </a:xfrm>
            <a:custGeom>
              <a:avLst/>
              <a:gdLst/>
              <a:ahLst/>
              <a:cxnLst/>
              <a:rect l="l" t="t" r="r" b="b"/>
              <a:pathLst>
                <a:path w="1138554" h="1094104">
                  <a:moveTo>
                    <a:pt x="804672" y="1093724"/>
                  </a:moveTo>
                  <a:lnTo>
                    <a:pt x="1138047" y="0"/>
                  </a:lnTo>
                </a:path>
                <a:path w="1138554" h="1094104">
                  <a:moveTo>
                    <a:pt x="347599" y="1093724"/>
                  </a:moveTo>
                  <a:lnTo>
                    <a:pt x="0" y="0"/>
                  </a:lnTo>
                </a:path>
              </a:pathLst>
            </a:custGeom>
            <a:ln w="9144">
              <a:solidFill>
                <a:srgbClr val="497DBA"/>
              </a:solidFill>
            </a:ln>
          </p:spPr>
          <p:txBody>
            <a:bodyPr wrap="square" lIns="0" tIns="0" rIns="0" bIns="0" rtlCol="0"/>
            <a:lstStyle/>
            <a:p>
              <a:endParaRPr/>
            </a:p>
          </p:txBody>
        </p:sp>
      </p:grpSp>
      <p:sp>
        <p:nvSpPr>
          <p:cNvPr id="12" name="object 12"/>
          <p:cNvSpPr txBox="1"/>
          <p:nvPr/>
        </p:nvSpPr>
        <p:spPr>
          <a:xfrm>
            <a:off x="5030470" y="3009646"/>
            <a:ext cx="6083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Po</a:t>
            </a:r>
            <a:r>
              <a:rPr sz="1800" spc="-15" dirty="0">
                <a:latin typeface="Times New Roman"/>
                <a:cs typeface="Times New Roman"/>
              </a:rPr>
              <a:t>w</a:t>
            </a:r>
            <a:r>
              <a:rPr sz="1800" dirty="0">
                <a:latin typeface="Times New Roman"/>
                <a:cs typeface="Times New Roman"/>
              </a:rPr>
              <a:t>er</a:t>
            </a:r>
            <a:endParaRPr sz="1800">
              <a:latin typeface="Times New Roman"/>
              <a:cs typeface="Times New Roman"/>
            </a:endParaRPr>
          </a:p>
        </p:txBody>
      </p:sp>
      <p:sp>
        <p:nvSpPr>
          <p:cNvPr id="13" name="object 13"/>
          <p:cNvSpPr txBox="1"/>
          <p:nvPr/>
        </p:nvSpPr>
        <p:spPr>
          <a:xfrm>
            <a:off x="3584575" y="2996564"/>
            <a:ext cx="16700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S</a:t>
            </a:r>
            <a:endParaRPr sz="2000">
              <a:latin typeface="Times New Roman"/>
              <a:cs typeface="Times New Roman"/>
            </a:endParaRPr>
          </a:p>
        </p:txBody>
      </p:sp>
      <p:sp>
        <p:nvSpPr>
          <p:cNvPr id="14" name="object 14"/>
          <p:cNvSpPr/>
          <p:nvPr/>
        </p:nvSpPr>
        <p:spPr>
          <a:xfrm>
            <a:off x="2356612" y="1750313"/>
            <a:ext cx="4507230" cy="1758314"/>
          </a:xfrm>
          <a:custGeom>
            <a:avLst/>
            <a:gdLst/>
            <a:ahLst/>
            <a:cxnLst/>
            <a:rect l="l" t="t" r="r" b="b"/>
            <a:pathLst>
              <a:path w="4507230" h="1758314">
                <a:moveTo>
                  <a:pt x="388747" y="1171702"/>
                </a:moveTo>
                <a:lnTo>
                  <a:pt x="388620" y="1168146"/>
                </a:lnTo>
                <a:lnTo>
                  <a:pt x="386740" y="1076960"/>
                </a:lnTo>
                <a:lnTo>
                  <a:pt x="386588" y="1069086"/>
                </a:lnTo>
                <a:lnTo>
                  <a:pt x="298323" y="1121410"/>
                </a:lnTo>
                <a:lnTo>
                  <a:pt x="297307" y="1125347"/>
                </a:lnTo>
                <a:lnTo>
                  <a:pt x="299212" y="1128395"/>
                </a:lnTo>
                <a:lnTo>
                  <a:pt x="300990" y="1131316"/>
                </a:lnTo>
                <a:lnTo>
                  <a:pt x="304800" y="1132332"/>
                </a:lnTo>
                <a:lnTo>
                  <a:pt x="363435" y="1097597"/>
                </a:lnTo>
                <a:lnTo>
                  <a:pt x="0" y="1751838"/>
                </a:lnTo>
                <a:lnTo>
                  <a:pt x="11176" y="1757934"/>
                </a:lnTo>
                <a:lnTo>
                  <a:pt x="374611" y="1103820"/>
                </a:lnTo>
                <a:lnTo>
                  <a:pt x="375920" y="1168400"/>
                </a:lnTo>
                <a:lnTo>
                  <a:pt x="376047" y="1171956"/>
                </a:lnTo>
                <a:lnTo>
                  <a:pt x="378968" y="1174750"/>
                </a:lnTo>
                <a:lnTo>
                  <a:pt x="385953" y="1174496"/>
                </a:lnTo>
                <a:lnTo>
                  <a:pt x="388747" y="1171702"/>
                </a:lnTo>
                <a:close/>
              </a:path>
              <a:path w="4507230" h="1758314">
                <a:moveTo>
                  <a:pt x="2754757" y="4572"/>
                </a:moveTo>
                <a:lnTo>
                  <a:pt x="2742819" y="0"/>
                </a:lnTo>
                <a:lnTo>
                  <a:pt x="2374823" y="956983"/>
                </a:lnTo>
                <a:lnTo>
                  <a:pt x="2364486" y="893064"/>
                </a:lnTo>
                <a:lnTo>
                  <a:pt x="2363851" y="889635"/>
                </a:lnTo>
                <a:lnTo>
                  <a:pt x="2360676" y="887222"/>
                </a:lnTo>
                <a:lnTo>
                  <a:pt x="2357120" y="887857"/>
                </a:lnTo>
                <a:lnTo>
                  <a:pt x="2353691" y="888365"/>
                </a:lnTo>
                <a:lnTo>
                  <a:pt x="2351278" y="891667"/>
                </a:lnTo>
                <a:lnTo>
                  <a:pt x="2351913" y="895096"/>
                </a:lnTo>
                <a:lnTo>
                  <a:pt x="2367788" y="992886"/>
                </a:lnTo>
                <a:lnTo>
                  <a:pt x="2379510" y="983488"/>
                </a:lnTo>
                <a:lnTo>
                  <a:pt x="2447798" y="928751"/>
                </a:lnTo>
                <a:lnTo>
                  <a:pt x="2448306" y="924814"/>
                </a:lnTo>
                <a:lnTo>
                  <a:pt x="2446147" y="922020"/>
                </a:lnTo>
                <a:lnTo>
                  <a:pt x="2443861" y="919226"/>
                </a:lnTo>
                <a:lnTo>
                  <a:pt x="2439924" y="918845"/>
                </a:lnTo>
                <a:lnTo>
                  <a:pt x="2437130" y="921004"/>
                </a:lnTo>
                <a:lnTo>
                  <a:pt x="2386647" y="961517"/>
                </a:lnTo>
                <a:lnTo>
                  <a:pt x="2754757" y="4572"/>
                </a:lnTo>
                <a:close/>
              </a:path>
              <a:path w="4507230" h="1758314">
                <a:moveTo>
                  <a:pt x="4506722" y="1675257"/>
                </a:moveTo>
                <a:lnTo>
                  <a:pt x="4144962" y="1096352"/>
                </a:lnTo>
                <a:lnTo>
                  <a:pt x="4202176" y="1126490"/>
                </a:lnTo>
                <a:lnTo>
                  <a:pt x="4205211" y="1128014"/>
                </a:lnTo>
                <a:lnTo>
                  <a:pt x="4209161" y="1126871"/>
                </a:lnTo>
                <a:lnTo>
                  <a:pt x="4210812" y="1123823"/>
                </a:lnTo>
                <a:lnTo>
                  <a:pt x="4212336" y="1120648"/>
                </a:lnTo>
                <a:lnTo>
                  <a:pt x="4211193" y="1116838"/>
                </a:lnTo>
                <a:lnTo>
                  <a:pt x="4208132" y="1115187"/>
                </a:lnTo>
                <a:lnTo>
                  <a:pt x="4134167" y="1076325"/>
                </a:lnTo>
                <a:lnTo>
                  <a:pt x="4120388" y="1069086"/>
                </a:lnTo>
                <a:lnTo>
                  <a:pt x="4123436" y="1168146"/>
                </a:lnTo>
                <a:lnTo>
                  <a:pt x="4123563" y="1171575"/>
                </a:lnTo>
                <a:lnTo>
                  <a:pt x="4126484" y="1174369"/>
                </a:lnTo>
                <a:lnTo>
                  <a:pt x="4133469" y="1174115"/>
                </a:lnTo>
                <a:lnTo>
                  <a:pt x="4136136" y="1171194"/>
                </a:lnTo>
                <a:lnTo>
                  <a:pt x="4136136" y="1167765"/>
                </a:lnTo>
                <a:lnTo>
                  <a:pt x="4134078" y="1102944"/>
                </a:lnTo>
                <a:lnTo>
                  <a:pt x="4496054" y="1681988"/>
                </a:lnTo>
                <a:lnTo>
                  <a:pt x="4506722" y="1675257"/>
                </a:lnTo>
                <a:close/>
              </a:path>
            </a:pathLst>
          </a:custGeom>
          <a:solidFill>
            <a:srgbClr val="497DBA"/>
          </a:solidFill>
        </p:spPr>
        <p:txBody>
          <a:bodyPr wrap="square" lIns="0" tIns="0" rIns="0" bIns="0" rtlCol="0"/>
          <a:lstStyle/>
          <a:p>
            <a:endParaRPr/>
          </a:p>
        </p:txBody>
      </p:sp>
      <p:sp>
        <p:nvSpPr>
          <p:cNvPr id="15" name="object 15"/>
          <p:cNvSpPr txBox="1"/>
          <p:nvPr/>
        </p:nvSpPr>
        <p:spPr>
          <a:xfrm>
            <a:off x="3899979" y="3533013"/>
            <a:ext cx="1498600" cy="269240"/>
          </a:xfrm>
          <a:prstGeom prst="rect">
            <a:avLst/>
          </a:prstGeom>
        </p:spPr>
        <p:txBody>
          <a:bodyPr vert="horz" wrap="square" lIns="0" tIns="12065" rIns="0" bIns="0" rtlCol="0">
            <a:spAutoFit/>
          </a:bodyPr>
          <a:lstStyle/>
          <a:p>
            <a:pPr marL="78105">
              <a:lnSpc>
                <a:spcPct val="100000"/>
              </a:lnSpc>
              <a:spcBef>
                <a:spcPts val="95"/>
              </a:spcBef>
            </a:pPr>
            <a:r>
              <a:rPr sz="1600" spc="-10" dirty="0">
                <a:latin typeface="Times New Roman"/>
                <a:cs typeface="Times New Roman"/>
              </a:rPr>
              <a:t>Thermo</a:t>
            </a:r>
            <a:r>
              <a:rPr sz="1600" spc="15" dirty="0">
                <a:latin typeface="Times New Roman"/>
                <a:cs typeface="Times New Roman"/>
              </a:rPr>
              <a:t> </a:t>
            </a:r>
            <a:r>
              <a:rPr sz="1600" spc="-10" dirty="0">
                <a:latin typeface="Times New Roman"/>
                <a:cs typeface="Times New Roman"/>
              </a:rPr>
              <a:t>element</a:t>
            </a:r>
            <a:endParaRPr sz="1600">
              <a:latin typeface="Times New Roman"/>
              <a:cs typeface="Times New Roman"/>
            </a:endParaRPr>
          </a:p>
        </p:txBody>
      </p:sp>
      <p:sp>
        <p:nvSpPr>
          <p:cNvPr id="16" name="object 16"/>
          <p:cNvSpPr txBox="1"/>
          <p:nvPr/>
        </p:nvSpPr>
        <p:spPr>
          <a:xfrm>
            <a:off x="1755394" y="3558032"/>
            <a:ext cx="894080"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Times New Roman"/>
                <a:cs typeface="Times New Roman"/>
              </a:rPr>
              <a:t>Forced </a:t>
            </a:r>
            <a:r>
              <a:rPr sz="1600" dirty="0">
                <a:latin typeface="Times New Roman"/>
                <a:cs typeface="Times New Roman"/>
              </a:rPr>
              <a:t> </a:t>
            </a:r>
            <a:r>
              <a:rPr sz="1600" spc="-5" dirty="0">
                <a:latin typeface="Times New Roman"/>
                <a:cs typeface="Times New Roman"/>
              </a:rPr>
              <a:t>ventilation</a:t>
            </a:r>
            <a:endParaRPr sz="1600">
              <a:latin typeface="Times New Roman"/>
              <a:cs typeface="Times New Roman"/>
            </a:endParaRPr>
          </a:p>
        </p:txBody>
      </p:sp>
      <p:sp>
        <p:nvSpPr>
          <p:cNvPr id="17" name="object 17"/>
          <p:cNvSpPr txBox="1"/>
          <p:nvPr/>
        </p:nvSpPr>
        <p:spPr>
          <a:xfrm>
            <a:off x="4422775" y="1422679"/>
            <a:ext cx="3380104" cy="702945"/>
          </a:xfrm>
          <a:prstGeom prst="rect">
            <a:avLst/>
          </a:prstGeom>
        </p:spPr>
        <p:txBody>
          <a:bodyPr vert="horz" wrap="square" lIns="0" tIns="107314" rIns="0" bIns="0" rtlCol="0">
            <a:spAutoFit/>
          </a:bodyPr>
          <a:lstStyle/>
          <a:p>
            <a:pPr marL="12700">
              <a:lnSpc>
                <a:spcPct val="100000"/>
              </a:lnSpc>
              <a:spcBef>
                <a:spcPts val="844"/>
              </a:spcBef>
            </a:pPr>
            <a:r>
              <a:rPr sz="1600" spc="-5" dirty="0">
                <a:latin typeface="Times New Roman"/>
                <a:cs typeface="Times New Roman"/>
              </a:rPr>
              <a:t>Diffused</a:t>
            </a:r>
            <a:r>
              <a:rPr sz="1600" spc="-15" dirty="0">
                <a:latin typeface="Times New Roman"/>
                <a:cs typeface="Times New Roman"/>
              </a:rPr>
              <a:t> </a:t>
            </a:r>
            <a:r>
              <a:rPr sz="1600" spc="-5" dirty="0">
                <a:latin typeface="Times New Roman"/>
                <a:cs typeface="Times New Roman"/>
              </a:rPr>
              <a:t>sky</a:t>
            </a:r>
            <a:r>
              <a:rPr sz="1600" spc="-30" dirty="0">
                <a:latin typeface="Times New Roman"/>
                <a:cs typeface="Times New Roman"/>
              </a:rPr>
              <a:t> </a:t>
            </a:r>
            <a:r>
              <a:rPr sz="1600" spc="-5" dirty="0">
                <a:latin typeface="Times New Roman"/>
                <a:cs typeface="Times New Roman"/>
              </a:rPr>
              <a:t>radiation</a:t>
            </a:r>
            <a:endParaRPr sz="1600">
              <a:latin typeface="Times New Roman"/>
              <a:cs typeface="Times New Roman"/>
            </a:endParaRPr>
          </a:p>
          <a:p>
            <a:pPr marL="1536700">
              <a:lnSpc>
                <a:spcPct val="100000"/>
              </a:lnSpc>
              <a:spcBef>
                <a:spcPts val="745"/>
              </a:spcBef>
            </a:pPr>
            <a:r>
              <a:rPr sz="1600" spc="-5" dirty="0">
                <a:latin typeface="Times New Roman"/>
                <a:cs typeface="Times New Roman"/>
              </a:rPr>
              <a:t>Direct</a:t>
            </a:r>
            <a:r>
              <a:rPr sz="1600" spc="10" dirty="0">
                <a:latin typeface="Times New Roman"/>
                <a:cs typeface="Times New Roman"/>
              </a:rPr>
              <a:t> </a:t>
            </a:r>
            <a:r>
              <a:rPr sz="1600" spc="-5" dirty="0">
                <a:latin typeface="Times New Roman"/>
                <a:cs typeface="Times New Roman"/>
              </a:rPr>
              <a:t>Solar</a:t>
            </a:r>
            <a:r>
              <a:rPr sz="1600" spc="-15" dirty="0">
                <a:latin typeface="Times New Roman"/>
                <a:cs typeface="Times New Roman"/>
              </a:rPr>
              <a:t> </a:t>
            </a:r>
            <a:r>
              <a:rPr sz="1600" spc="-5" dirty="0">
                <a:latin typeface="Times New Roman"/>
                <a:cs typeface="Times New Roman"/>
              </a:rPr>
              <a:t>Radiation</a:t>
            </a:r>
            <a:endParaRPr sz="1600">
              <a:latin typeface="Times New Roman"/>
              <a:cs typeface="Times New Roman"/>
            </a:endParaRPr>
          </a:p>
        </p:txBody>
      </p:sp>
      <p:grpSp>
        <p:nvGrpSpPr>
          <p:cNvPr id="18" name="object 18"/>
          <p:cNvGrpSpPr/>
          <p:nvPr/>
        </p:nvGrpSpPr>
        <p:grpSpPr>
          <a:xfrm>
            <a:off x="5338571" y="2128392"/>
            <a:ext cx="1524635" cy="856615"/>
            <a:chOff x="5338571" y="2128392"/>
            <a:chExt cx="1524635" cy="856615"/>
          </a:xfrm>
        </p:grpSpPr>
        <p:sp>
          <p:nvSpPr>
            <p:cNvPr id="19" name="object 19"/>
            <p:cNvSpPr/>
            <p:nvPr/>
          </p:nvSpPr>
          <p:spPr>
            <a:xfrm>
              <a:off x="5338571" y="2128392"/>
              <a:ext cx="1218565" cy="856615"/>
            </a:xfrm>
            <a:custGeom>
              <a:avLst/>
              <a:gdLst/>
              <a:ahLst/>
              <a:cxnLst/>
              <a:rect l="l" t="t" r="r" b="b"/>
              <a:pathLst>
                <a:path w="1218565" h="856614">
                  <a:moveTo>
                    <a:pt x="46608" y="761492"/>
                  </a:moveTo>
                  <a:lnTo>
                    <a:pt x="42925" y="762889"/>
                  </a:lnTo>
                  <a:lnTo>
                    <a:pt x="41401" y="766064"/>
                  </a:lnTo>
                  <a:lnTo>
                    <a:pt x="0" y="856107"/>
                  </a:lnTo>
                  <a:lnTo>
                    <a:pt x="24290" y="854075"/>
                  </a:lnTo>
                  <a:lnTo>
                    <a:pt x="13969" y="854075"/>
                  </a:lnTo>
                  <a:lnTo>
                    <a:pt x="6603" y="843661"/>
                  </a:lnTo>
                  <a:lnTo>
                    <a:pt x="25852" y="830175"/>
                  </a:lnTo>
                  <a:lnTo>
                    <a:pt x="52958" y="771398"/>
                  </a:lnTo>
                  <a:lnTo>
                    <a:pt x="54482" y="768223"/>
                  </a:lnTo>
                  <a:lnTo>
                    <a:pt x="53086" y="764413"/>
                  </a:lnTo>
                  <a:lnTo>
                    <a:pt x="49911" y="763016"/>
                  </a:lnTo>
                  <a:lnTo>
                    <a:pt x="46608" y="761492"/>
                  </a:lnTo>
                  <a:close/>
                </a:path>
                <a:path w="1218565" h="856614">
                  <a:moveTo>
                    <a:pt x="25852" y="830175"/>
                  </a:moveTo>
                  <a:lnTo>
                    <a:pt x="6603" y="843661"/>
                  </a:lnTo>
                  <a:lnTo>
                    <a:pt x="13969" y="854075"/>
                  </a:lnTo>
                  <a:lnTo>
                    <a:pt x="17595" y="851535"/>
                  </a:lnTo>
                  <a:lnTo>
                    <a:pt x="16001" y="851535"/>
                  </a:lnTo>
                  <a:lnTo>
                    <a:pt x="9778" y="842518"/>
                  </a:lnTo>
                  <a:lnTo>
                    <a:pt x="20570" y="841629"/>
                  </a:lnTo>
                  <a:lnTo>
                    <a:pt x="25852" y="830175"/>
                  </a:lnTo>
                  <a:close/>
                </a:path>
                <a:path w="1218565" h="856614">
                  <a:moveTo>
                    <a:pt x="101218" y="834898"/>
                  </a:moveTo>
                  <a:lnTo>
                    <a:pt x="97662" y="835279"/>
                  </a:lnTo>
                  <a:lnTo>
                    <a:pt x="33220" y="840587"/>
                  </a:lnTo>
                  <a:lnTo>
                    <a:pt x="13969" y="854075"/>
                  </a:lnTo>
                  <a:lnTo>
                    <a:pt x="24290" y="854075"/>
                  </a:lnTo>
                  <a:lnTo>
                    <a:pt x="98678" y="847852"/>
                  </a:lnTo>
                  <a:lnTo>
                    <a:pt x="102235" y="847598"/>
                  </a:lnTo>
                  <a:lnTo>
                    <a:pt x="104775" y="844550"/>
                  </a:lnTo>
                  <a:lnTo>
                    <a:pt x="104266" y="837565"/>
                  </a:lnTo>
                  <a:lnTo>
                    <a:pt x="101218" y="834898"/>
                  </a:lnTo>
                  <a:close/>
                </a:path>
                <a:path w="1218565" h="856614">
                  <a:moveTo>
                    <a:pt x="20570" y="841629"/>
                  </a:moveTo>
                  <a:lnTo>
                    <a:pt x="9778" y="842518"/>
                  </a:lnTo>
                  <a:lnTo>
                    <a:pt x="16001" y="851535"/>
                  </a:lnTo>
                  <a:lnTo>
                    <a:pt x="20570" y="841629"/>
                  </a:lnTo>
                  <a:close/>
                </a:path>
                <a:path w="1218565" h="856614">
                  <a:moveTo>
                    <a:pt x="33220" y="840587"/>
                  </a:moveTo>
                  <a:lnTo>
                    <a:pt x="20570" y="841629"/>
                  </a:lnTo>
                  <a:lnTo>
                    <a:pt x="16001" y="851535"/>
                  </a:lnTo>
                  <a:lnTo>
                    <a:pt x="17595" y="851535"/>
                  </a:lnTo>
                  <a:lnTo>
                    <a:pt x="33220" y="840587"/>
                  </a:lnTo>
                  <a:close/>
                </a:path>
                <a:path w="1218565" h="856614">
                  <a:moveTo>
                    <a:pt x="1210818" y="0"/>
                  </a:moveTo>
                  <a:lnTo>
                    <a:pt x="25852" y="830175"/>
                  </a:lnTo>
                  <a:lnTo>
                    <a:pt x="20570" y="841629"/>
                  </a:lnTo>
                  <a:lnTo>
                    <a:pt x="33220" y="840587"/>
                  </a:lnTo>
                  <a:lnTo>
                    <a:pt x="1218056" y="10414"/>
                  </a:lnTo>
                  <a:lnTo>
                    <a:pt x="1210818" y="0"/>
                  </a:lnTo>
                  <a:close/>
                </a:path>
              </a:pathLst>
            </a:custGeom>
            <a:solidFill>
              <a:srgbClr val="497DBA"/>
            </a:solidFill>
          </p:spPr>
          <p:txBody>
            <a:bodyPr wrap="square" lIns="0" tIns="0" rIns="0" bIns="0" rtlCol="0"/>
            <a:lstStyle/>
            <a:p>
              <a:endParaRPr/>
            </a:p>
          </p:txBody>
        </p:sp>
        <p:sp>
          <p:nvSpPr>
            <p:cNvPr id="20" name="object 20"/>
            <p:cNvSpPr/>
            <p:nvPr/>
          </p:nvSpPr>
          <p:spPr>
            <a:xfrm>
              <a:off x="5978651" y="2514599"/>
              <a:ext cx="879475" cy="341630"/>
            </a:xfrm>
            <a:custGeom>
              <a:avLst/>
              <a:gdLst/>
              <a:ahLst/>
              <a:cxnLst/>
              <a:rect l="l" t="t" r="r" b="b"/>
              <a:pathLst>
                <a:path w="879475" h="341630">
                  <a:moveTo>
                    <a:pt x="0" y="341249"/>
                  </a:moveTo>
                  <a:lnTo>
                    <a:pt x="879475" y="0"/>
                  </a:lnTo>
                </a:path>
                <a:path w="879475" h="341630">
                  <a:moveTo>
                    <a:pt x="760476" y="333375"/>
                  </a:moveTo>
                  <a:lnTo>
                    <a:pt x="879475" y="0"/>
                  </a:lnTo>
                </a:path>
              </a:pathLst>
            </a:custGeom>
            <a:ln w="9144">
              <a:solidFill>
                <a:srgbClr val="497DBA"/>
              </a:solidFill>
            </a:ln>
          </p:spPr>
          <p:txBody>
            <a:bodyPr wrap="square" lIns="0" tIns="0" rIns="0" bIns="0" rtlCol="0"/>
            <a:lstStyle/>
            <a:p>
              <a:endParaRPr/>
            </a:p>
          </p:txBody>
        </p:sp>
      </p:grpSp>
      <p:sp>
        <p:nvSpPr>
          <p:cNvPr id="21" name="object 21"/>
          <p:cNvSpPr txBox="1"/>
          <p:nvPr/>
        </p:nvSpPr>
        <p:spPr>
          <a:xfrm>
            <a:off x="6937629" y="2356230"/>
            <a:ext cx="146113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Glass</a:t>
            </a:r>
            <a:r>
              <a:rPr sz="1600" spc="-55" dirty="0">
                <a:latin typeface="Times New Roman"/>
                <a:cs typeface="Times New Roman"/>
              </a:rPr>
              <a:t> </a:t>
            </a:r>
            <a:r>
              <a:rPr sz="1600" spc="-5" dirty="0">
                <a:latin typeface="Times New Roman"/>
                <a:cs typeface="Times New Roman"/>
              </a:rPr>
              <a:t>hemisphere</a:t>
            </a:r>
            <a:endParaRPr sz="1600">
              <a:latin typeface="Times New Roman"/>
              <a:cs typeface="Times New Roman"/>
            </a:endParaRPr>
          </a:p>
        </p:txBody>
      </p:sp>
      <p:sp>
        <p:nvSpPr>
          <p:cNvPr id="22" name="object 22"/>
          <p:cNvSpPr txBox="1"/>
          <p:nvPr/>
        </p:nvSpPr>
        <p:spPr>
          <a:xfrm>
            <a:off x="1679194" y="1670430"/>
            <a:ext cx="184975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Atmospheric</a:t>
            </a:r>
            <a:r>
              <a:rPr sz="1600" dirty="0">
                <a:latin typeface="Times New Roman"/>
                <a:cs typeface="Times New Roman"/>
              </a:rPr>
              <a:t> </a:t>
            </a:r>
            <a:r>
              <a:rPr sz="1600" spc="-5" dirty="0">
                <a:latin typeface="Times New Roman"/>
                <a:cs typeface="Times New Roman"/>
              </a:rPr>
              <a:t>radiation</a:t>
            </a:r>
            <a:endParaRPr sz="1600">
              <a:latin typeface="Times New Roman"/>
              <a:cs typeface="Times New Roman"/>
            </a:endParaRPr>
          </a:p>
        </p:txBody>
      </p:sp>
      <p:sp>
        <p:nvSpPr>
          <p:cNvPr id="23" name="object 23"/>
          <p:cNvSpPr/>
          <p:nvPr/>
        </p:nvSpPr>
        <p:spPr>
          <a:xfrm>
            <a:off x="2701798" y="1899539"/>
            <a:ext cx="478155" cy="290195"/>
          </a:xfrm>
          <a:custGeom>
            <a:avLst/>
            <a:gdLst/>
            <a:ahLst/>
            <a:cxnLst/>
            <a:rect l="l" t="t" r="r" b="b"/>
            <a:pathLst>
              <a:path w="478155" h="290194">
                <a:moveTo>
                  <a:pt x="375538" y="275716"/>
                </a:moveTo>
                <a:lnTo>
                  <a:pt x="372618" y="278638"/>
                </a:lnTo>
                <a:lnTo>
                  <a:pt x="372618" y="285623"/>
                </a:lnTo>
                <a:lnTo>
                  <a:pt x="375412" y="288416"/>
                </a:lnTo>
                <a:lnTo>
                  <a:pt x="378840" y="288544"/>
                </a:lnTo>
                <a:lnTo>
                  <a:pt x="478027" y="289687"/>
                </a:lnTo>
                <a:lnTo>
                  <a:pt x="477468" y="288671"/>
                </a:lnTo>
                <a:lnTo>
                  <a:pt x="463931" y="288671"/>
                </a:lnTo>
                <a:lnTo>
                  <a:pt x="443750" y="276589"/>
                </a:lnTo>
                <a:lnTo>
                  <a:pt x="379094" y="275844"/>
                </a:lnTo>
                <a:lnTo>
                  <a:pt x="375538" y="275716"/>
                </a:lnTo>
                <a:close/>
              </a:path>
              <a:path w="478155" h="290194">
                <a:moveTo>
                  <a:pt x="443750" y="276589"/>
                </a:moveTo>
                <a:lnTo>
                  <a:pt x="463931" y="288671"/>
                </a:lnTo>
                <a:lnTo>
                  <a:pt x="465361" y="286258"/>
                </a:lnTo>
                <a:lnTo>
                  <a:pt x="461644" y="286258"/>
                </a:lnTo>
                <a:lnTo>
                  <a:pt x="456406" y="276735"/>
                </a:lnTo>
                <a:lnTo>
                  <a:pt x="443750" y="276589"/>
                </a:lnTo>
                <a:close/>
              </a:path>
              <a:path w="478155" h="290194">
                <a:moveTo>
                  <a:pt x="424688" y="198627"/>
                </a:moveTo>
                <a:lnTo>
                  <a:pt x="421513" y="200278"/>
                </a:lnTo>
                <a:lnTo>
                  <a:pt x="418464" y="202057"/>
                </a:lnTo>
                <a:lnTo>
                  <a:pt x="417321" y="205866"/>
                </a:lnTo>
                <a:lnTo>
                  <a:pt x="419100" y="208914"/>
                </a:lnTo>
                <a:lnTo>
                  <a:pt x="450360" y="265743"/>
                </a:lnTo>
                <a:lnTo>
                  <a:pt x="470407" y="277749"/>
                </a:lnTo>
                <a:lnTo>
                  <a:pt x="463931" y="288671"/>
                </a:lnTo>
                <a:lnTo>
                  <a:pt x="477468" y="288671"/>
                </a:lnTo>
                <a:lnTo>
                  <a:pt x="430149" y="202819"/>
                </a:lnTo>
                <a:lnTo>
                  <a:pt x="428497" y="199771"/>
                </a:lnTo>
                <a:lnTo>
                  <a:pt x="424688" y="198627"/>
                </a:lnTo>
                <a:close/>
              </a:path>
              <a:path w="478155" h="290194">
                <a:moveTo>
                  <a:pt x="456406" y="276735"/>
                </a:moveTo>
                <a:lnTo>
                  <a:pt x="461644" y="286258"/>
                </a:lnTo>
                <a:lnTo>
                  <a:pt x="467232" y="276860"/>
                </a:lnTo>
                <a:lnTo>
                  <a:pt x="456406" y="276735"/>
                </a:lnTo>
                <a:close/>
              </a:path>
              <a:path w="478155" h="290194">
                <a:moveTo>
                  <a:pt x="450360" y="265743"/>
                </a:moveTo>
                <a:lnTo>
                  <a:pt x="456406" y="276735"/>
                </a:lnTo>
                <a:lnTo>
                  <a:pt x="467232" y="276860"/>
                </a:lnTo>
                <a:lnTo>
                  <a:pt x="461644" y="286258"/>
                </a:lnTo>
                <a:lnTo>
                  <a:pt x="465361" y="286258"/>
                </a:lnTo>
                <a:lnTo>
                  <a:pt x="470407" y="277749"/>
                </a:lnTo>
                <a:lnTo>
                  <a:pt x="450360" y="265743"/>
                </a:lnTo>
                <a:close/>
              </a:path>
              <a:path w="478155" h="290194">
                <a:moveTo>
                  <a:pt x="6603" y="0"/>
                </a:moveTo>
                <a:lnTo>
                  <a:pt x="0" y="10922"/>
                </a:lnTo>
                <a:lnTo>
                  <a:pt x="443750" y="276589"/>
                </a:lnTo>
                <a:lnTo>
                  <a:pt x="456406" y="276735"/>
                </a:lnTo>
                <a:lnTo>
                  <a:pt x="450360" y="265743"/>
                </a:lnTo>
                <a:lnTo>
                  <a:pt x="6603" y="0"/>
                </a:lnTo>
                <a:close/>
              </a:path>
            </a:pathLst>
          </a:custGeom>
          <a:solidFill>
            <a:srgbClr val="497DBA"/>
          </a:solidFill>
        </p:spPr>
        <p:txBody>
          <a:bodyPr wrap="square" lIns="0" tIns="0" rIns="0" bIns="0" rtlCol="0"/>
          <a:lstStyle/>
          <a:p>
            <a:endParaRPr/>
          </a:p>
        </p:txBody>
      </p:sp>
      <p:sp>
        <p:nvSpPr>
          <p:cNvPr id="24" name="object 24"/>
          <p:cNvSpPr txBox="1"/>
          <p:nvPr/>
        </p:nvSpPr>
        <p:spPr>
          <a:xfrm>
            <a:off x="78739" y="4846697"/>
            <a:ext cx="8996680" cy="1825625"/>
          </a:xfrm>
          <a:prstGeom prst="rect">
            <a:avLst/>
          </a:prstGeom>
        </p:spPr>
        <p:txBody>
          <a:bodyPr vert="horz" wrap="square" lIns="0" tIns="156845" rIns="0" bIns="0" rtlCol="0">
            <a:spAutoFit/>
          </a:bodyPr>
          <a:lstStyle/>
          <a:p>
            <a:pPr marL="165100">
              <a:lnSpc>
                <a:spcPct val="100000"/>
              </a:lnSpc>
              <a:spcBef>
                <a:spcPts val="1235"/>
              </a:spcBef>
            </a:pPr>
            <a:r>
              <a:rPr sz="1800" b="1" dirty="0">
                <a:latin typeface="Times New Roman"/>
                <a:cs typeface="Times New Roman"/>
              </a:rPr>
              <a:t>Fig:</a:t>
            </a:r>
            <a:r>
              <a:rPr sz="1800" b="1" spc="-10" dirty="0">
                <a:latin typeface="Times New Roman"/>
                <a:cs typeface="Times New Roman"/>
              </a:rPr>
              <a:t> </a:t>
            </a:r>
            <a:r>
              <a:rPr sz="1800" dirty="0">
                <a:latin typeface="Times New Roman"/>
                <a:cs typeface="Times New Roman"/>
              </a:rPr>
              <a:t>Schematic</a:t>
            </a:r>
            <a:r>
              <a:rPr sz="1800" spc="-20" dirty="0">
                <a:latin typeface="Times New Roman"/>
                <a:cs typeface="Times New Roman"/>
              </a:rPr>
              <a:t> </a:t>
            </a:r>
            <a:r>
              <a:rPr sz="1800" dirty="0">
                <a:latin typeface="Times New Roman"/>
                <a:cs typeface="Times New Roman"/>
              </a:rPr>
              <a:t>diagram</a:t>
            </a:r>
            <a:r>
              <a:rPr sz="1800" spc="-10"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Pyranometer</a:t>
            </a:r>
            <a:r>
              <a:rPr sz="1800" spc="-25" dirty="0">
                <a:latin typeface="Times New Roman"/>
                <a:cs typeface="Times New Roman"/>
              </a:rPr>
              <a:t> </a:t>
            </a:r>
            <a:r>
              <a:rPr sz="1800" dirty="0">
                <a:latin typeface="Times New Roman"/>
                <a:cs typeface="Times New Roman"/>
              </a:rPr>
              <a:t>for the </a:t>
            </a:r>
            <a:r>
              <a:rPr sz="1800" spc="-5" dirty="0">
                <a:latin typeface="Times New Roman"/>
                <a:cs typeface="Times New Roman"/>
              </a:rPr>
              <a:t>measurement </a:t>
            </a:r>
            <a:r>
              <a:rPr sz="1800" dirty="0">
                <a:latin typeface="Times New Roman"/>
                <a:cs typeface="Times New Roman"/>
              </a:rPr>
              <a:t>of global</a:t>
            </a:r>
            <a:r>
              <a:rPr sz="1800" spc="-15" dirty="0">
                <a:latin typeface="Times New Roman"/>
                <a:cs typeface="Times New Roman"/>
              </a:rPr>
              <a:t> </a:t>
            </a:r>
            <a:r>
              <a:rPr sz="1800" dirty="0">
                <a:latin typeface="Times New Roman"/>
                <a:cs typeface="Times New Roman"/>
              </a:rPr>
              <a:t>solar</a:t>
            </a:r>
            <a:r>
              <a:rPr sz="1800" spc="-5" dirty="0">
                <a:latin typeface="Times New Roman"/>
                <a:cs typeface="Times New Roman"/>
              </a:rPr>
              <a:t> </a:t>
            </a:r>
            <a:r>
              <a:rPr sz="1800" spc="5" dirty="0">
                <a:latin typeface="Times New Roman"/>
                <a:cs typeface="Times New Roman"/>
              </a:rPr>
              <a:t>radiation</a:t>
            </a:r>
            <a:r>
              <a:rPr sz="1800" spc="5" dirty="0">
                <a:latin typeface="Arial MT"/>
                <a:cs typeface="Arial MT"/>
              </a:rPr>
              <a:t>.</a:t>
            </a:r>
            <a:endParaRPr sz="1800">
              <a:latin typeface="Arial MT"/>
              <a:cs typeface="Arial MT"/>
            </a:endParaRPr>
          </a:p>
          <a:p>
            <a:pPr marL="12700" marR="5080">
              <a:lnSpc>
                <a:spcPct val="150000"/>
              </a:lnSpc>
              <a:spcBef>
                <a:spcPts val="75"/>
              </a:spcBef>
            </a:pPr>
            <a:r>
              <a:rPr sz="2000" dirty="0">
                <a:latin typeface="Times New Roman"/>
                <a:cs typeface="Times New Roman"/>
              </a:rPr>
              <a:t>A precision </a:t>
            </a:r>
            <a:r>
              <a:rPr sz="2000" spc="-5" dirty="0">
                <a:latin typeface="Times New Roman"/>
                <a:cs typeface="Times New Roman"/>
              </a:rPr>
              <a:t>pyranometer is </a:t>
            </a:r>
            <a:r>
              <a:rPr sz="2000" dirty="0">
                <a:latin typeface="Times New Roman"/>
                <a:cs typeface="Times New Roman"/>
              </a:rPr>
              <a:t>designed </a:t>
            </a:r>
            <a:r>
              <a:rPr sz="2000" spc="-5" dirty="0">
                <a:latin typeface="Times New Roman"/>
                <a:cs typeface="Times New Roman"/>
              </a:rPr>
              <a:t>to </a:t>
            </a:r>
            <a:r>
              <a:rPr sz="2000" dirty="0">
                <a:latin typeface="Times New Roman"/>
                <a:cs typeface="Times New Roman"/>
              </a:rPr>
              <a:t>respond all wavelengths of </a:t>
            </a:r>
            <a:r>
              <a:rPr sz="2000" spc="-5" dirty="0">
                <a:latin typeface="Times New Roman"/>
                <a:cs typeface="Times New Roman"/>
              </a:rPr>
              <a:t>radiation </a:t>
            </a:r>
            <a:r>
              <a:rPr sz="2000" dirty="0">
                <a:latin typeface="Times New Roman"/>
                <a:cs typeface="Times New Roman"/>
              </a:rPr>
              <a:t>and hence </a:t>
            </a:r>
            <a:r>
              <a:rPr sz="2000" spc="5" dirty="0">
                <a:latin typeface="Times New Roman"/>
                <a:cs typeface="Times New Roman"/>
              </a:rPr>
              <a:t> </a:t>
            </a:r>
            <a:r>
              <a:rPr sz="2000" spc="-5" dirty="0">
                <a:latin typeface="Times New Roman"/>
                <a:cs typeface="Times New Roman"/>
              </a:rPr>
              <a:t>measures </a:t>
            </a:r>
            <a:r>
              <a:rPr sz="2000" dirty="0">
                <a:latin typeface="Times New Roman"/>
                <a:cs typeface="Times New Roman"/>
              </a:rPr>
              <a:t>accurately the total power </a:t>
            </a:r>
            <a:r>
              <a:rPr sz="2000" spc="-5" dirty="0">
                <a:latin typeface="Times New Roman"/>
                <a:cs typeface="Times New Roman"/>
              </a:rPr>
              <a:t>in </a:t>
            </a:r>
            <a:r>
              <a:rPr sz="2000" dirty="0">
                <a:latin typeface="Times New Roman"/>
                <a:cs typeface="Times New Roman"/>
              </a:rPr>
              <a:t>the incident </a:t>
            </a:r>
            <a:r>
              <a:rPr sz="2000" spc="-5" dirty="0">
                <a:latin typeface="Times New Roman"/>
                <a:cs typeface="Times New Roman"/>
              </a:rPr>
              <a:t>spectrum. </a:t>
            </a:r>
            <a:r>
              <a:rPr sz="2000" dirty="0">
                <a:latin typeface="Times New Roman"/>
                <a:cs typeface="Times New Roman"/>
              </a:rPr>
              <a:t>It contains a </a:t>
            </a:r>
            <a:r>
              <a:rPr sz="2000" spc="-5" dirty="0">
                <a:latin typeface="Times New Roman"/>
                <a:cs typeface="Times New Roman"/>
              </a:rPr>
              <a:t>thermopile </a:t>
            </a:r>
            <a:r>
              <a:rPr sz="2000" dirty="0">
                <a:latin typeface="Times New Roman"/>
                <a:cs typeface="Times New Roman"/>
              </a:rPr>
              <a:t> whose</a:t>
            </a:r>
            <a:r>
              <a:rPr sz="2000" spc="-15" dirty="0">
                <a:latin typeface="Times New Roman"/>
                <a:cs typeface="Times New Roman"/>
              </a:rPr>
              <a:t> </a:t>
            </a:r>
            <a:r>
              <a:rPr sz="2000" dirty="0">
                <a:latin typeface="Times New Roman"/>
                <a:cs typeface="Times New Roman"/>
              </a:rPr>
              <a:t>sensitive</a:t>
            </a:r>
            <a:r>
              <a:rPr sz="2000" spc="-25" dirty="0">
                <a:latin typeface="Times New Roman"/>
                <a:cs typeface="Times New Roman"/>
              </a:rPr>
              <a:t> </a:t>
            </a:r>
            <a:r>
              <a:rPr sz="2000" dirty="0">
                <a:latin typeface="Times New Roman"/>
                <a:cs typeface="Times New Roman"/>
              </a:rPr>
              <a:t>surface</a:t>
            </a:r>
            <a:r>
              <a:rPr sz="2000" spc="-25" dirty="0">
                <a:latin typeface="Times New Roman"/>
                <a:cs typeface="Times New Roman"/>
              </a:rPr>
              <a:t> </a:t>
            </a:r>
            <a:r>
              <a:rPr sz="2000" spc="-5" dirty="0">
                <a:latin typeface="Times New Roman"/>
                <a:cs typeface="Times New Roman"/>
              </a:rPr>
              <a:t>consists</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circular,</a:t>
            </a:r>
            <a:r>
              <a:rPr sz="2000" spc="-20" dirty="0">
                <a:latin typeface="Times New Roman"/>
                <a:cs typeface="Times New Roman"/>
              </a:rPr>
              <a:t> </a:t>
            </a:r>
            <a:r>
              <a:rPr sz="2000" dirty="0">
                <a:latin typeface="Times New Roman"/>
                <a:cs typeface="Times New Roman"/>
              </a:rPr>
              <a:t>blackened,</a:t>
            </a:r>
            <a:r>
              <a:rPr sz="2000" spc="-15" dirty="0">
                <a:latin typeface="Times New Roman"/>
                <a:cs typeface="Times New Roman"/>
              </a:rPr>
              <a:t> </a:t>
            </a:r>
            <a:r>
              <a:rPr sz="2000" dirty="0">
                <a:latin typeface="Times New Roman"/>
                <a:cs typeface="Times New Roman"/>
              </a:rPr>
              <a:t>hot</a:t>
            </a:r>
            <a:r>
              <a:rPr sz="2000" spc="-25" dirty="0">
                <a:latin typeface="Times New Roman"/>
                <a:cs typeface="Times New Roman"/>
              </a:rPr>
              <a:t> </a:t>
            </a:r>
            <a:r>
              <a:rPr sz="2000" dirty="0">
                <a:latin typeface="Times New Roman"/>
                <a:cs typeface="Times New Roman"/>
              </a:rPr>
              <a:t>junctions</a:t>
            </a:r>
            <a:r>
              <a:rPr sz="2000" spc="-30" dirty="0">
                <a:latin typeface="Times New Roman"/>
                <a:cs typeface="Times New Roman"/>
              </a:rPr>
              <a:t> </a:t>
            </a:r>
            <a:r>
              <a:rPr sz="2000" dirty="0">
                <a:latin typeface="Times New Roman"/>
                <a:cs typeface="Times New Roman"/>
              </a:rPr>
              <a:t>exposed</a:t>
            </a:r>
            <a:r>
              <a:rPr sz="2000" spc="-35" dirty="0">
                <a:latin typeface="Times New Roman"/>
                <a:cs typeface="Times New Roman"/>
              </a:rPr>
              <a:t> </a:t>
            </a:r>
            <a:r>
              <a:rPr sz="2000" spc="-5" dirty="0">
                <a:latin typeface="Times New Roman"/>
                <a:cs typeface="Times New Roman"/>
              </a:rPr>
              <a:t>to</a:t>
            </a:r>
            <a:r>
              <a:rPr sz="2000" spc="5" dirty="0">
                <a:latin typeface="Times New Roman"/>
                <a:cs typeface="Times New Roman"/>
              </a:rPr>
              <a:t> </a:t>
            </a:r>
            <a:r>
              <a:rPr sz="2000" spc="-320" dirty="0">
                <a:latin typeface="Times New Roman"/>
                <a:cs typeface="Times New Roman"/>
              </a:rPr>
              <a:t>t</a:t>
            </a:r>
            <a:r>
              <a:rPr sz="1800" spc="-480" baseline="4629" dirty="0">
                <a:solidFill>
                  <a:srgbClr val="888888"/>
                </a:solidFill>
                <a:latin typeface="Arial MT"/>
                <a:cs typeface="Arial MT"/>
              </a:rPr>
              <a:t>1</a:t>
            </a:r>
            <a:r>
              <a:rPr sz="2000" spc="-320" dirty="0">
                <a:latin typeface="Times New Roman"/>
                <a:cs typeface="Times New Roman"/>
              </a:rPr>
              <a:t>h</a:t>
            </a:r>
            <a:r>
              <a:rPr sz="1800" spc="-480" baseline="4629" dirty="0">
                <a:solidFill>
                  <a:srgbClr val="888888"/>
                </a:solidFill>
                <a:latin typeface="Arial MT"/>
                <a:cs typeface="Arial MT"/>
              </a:rPr>
              <a:t>8</a:t>
            </a:r>
            <a:r>
              <a:rPr sz="2000" spc="-320" dirty="0">
                <a:latin typeface="Times New Roman"/>
                <a:cs typeface="Times New Roman"/>
              </a:rPr>
              <a:t>e</a:t>
            </a:r>
            <a:r>
              <a:rPr sz="1800" spc="-480" baseline="4629" dirty="0">
                <a:solidFill>
                  <a:srgbClr val="888888"/>
                </a:solidFill>
                <a:latin typeface="Arial MT"/>
                <a:cs typeface="Arial MT"/>
              </a:rPr>
              <a:t>1</a:t>
            </a:r>
            <a:r>
              <a:rPr sz="1800" spc="-472" baseline="4629" dirty="0">
                <a:solidFill>
                  <a:srgbClr val="888888"/>
                </a:solidFill>
                <a:latin typeface="Arial MT"/>
                <a:cs typeface="Arial MT"/>
              </a:rPr>
              <a:t> </a:t>
            </a:r>
            <a:r>
              <a:rPr sz="2000" dirty="0">
                <a:latin typeface="Times New Roman"/>
                <a:cs typeface="Times New Roman"/>
              </a:rPr>
              <a:t>sun.</a:t>
            </a:r>
            <a:endParaRPr sz="2000">
              <a:latin typeface="Times New Roman"/>
              <a:cs typeface="Times New Roman"/>
            </a:endParaRPr>
          </a:p>
        </p:txBody>
      </p:sp>
      <p:sp>
        <p:nvSpPr>
          <p:cNvPr id="25" name="object 25"/>
          <p:cNvSpPr txBox="1"/>
          <p:nvPr/>
        </p:nvSpPr>
        <p:spPr>
          <a:xfrm>
            <a:off x="78739" y="2080386"/>
            <a:ext cx="1843405" cy="391160"/>
          </a:xfrm>
          <a:prstGeom prst="rect">
            <a:avLst/>
          </a:prstGeom>
        </p:spPr>
        <p:txBody>
          <a:bodyPr vert="horz" wrap="square" lIns="0" tIns="12700" rIns="0" bIns="0" rtlCol="0">
            <a:spAutoFit/>
          </a:bodyPr>
          <a:lstStyle/>
          <a:p>
            <a:pPr marL="12700">
              <a:lnSpc>
                <a:spcPct val="100000"/>
              </a:lnSpc>
              <a:spcBef>
                <a:spcPts val="100"/>
              </a:spcBef>
            </a:pPr>
            <a:r>
              <a:rPr sz="2400" u="heavy" spc="-5" dirty="0">
                <a:uFill>
                  <a:solidFill>
                    <a:srgbClr val="000000"/>
                  </a:solidFill>
                </a:uFill>
                <a:latin typeface="Times New Roman"/>
                <a:cs typeface="Times New Roman"/>
              </a:rPr>
              <a:t>Pyranometer:</a:t>
            </a:r>
            <a:r>
              <a:rPr sz="2400" u="heavy" spc="-55"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18</a:t>
            </a:fld>
            <a:endParaRPr sz="1200">
              <a:latin typeface="Arial MT"/>
              <a:cs typeface="Arial MT"/>
            </a:endParaRPr>
          </a:p>
        </p:txBody>
      </p:sp>
      <p:sp>
        <p:nvSpPr>
          <p:cNvPr id="2" name="object 2"/>
          <p:cNvSpPr txBox="1">
            <a:spLocks noGrp="1"/>
          </p:cNvSpPr>
          <p:nvPr>
            <p:ph type="title"/>
          </p:nvPr>
        </p:nvSpPr>
        <p:spPr>
          <a:xfrm>
            <a:off x="78739" y="109854"/>
            <a:ext cx="579437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Times New Roman"/>
                <a:cs typeface="Times New Roman"/>
              </a:rPr>
              <a:t>1.4</a:t>
            </a:r>
            <a:r>
              <a:rPr sz="2400" b="1" spc="-10" dirty="0">
                <a:latin typeface="Times New Roman"/>
                <a:cs typeface="Times New Roman"/>
              </a:rPr>
              <a:t> </a:t>
            </a:r>
            <a:r>
              <a:rPr sz="2400" b="1" dirty="0">
                <a:latin typeface="Times New Roman"/>
                <a:cs typeface="Times New Roman"/>
              </a:rPr>
              <a:t>Potential</a:t>
            </a:r>
            <a:r>
              <a:rPr sz="2400" b="1" spc="-30" dirty="0">
                <a:latin typeface="Times New Roman"/>
                <a:cs typeface="Times New Roman"/>
              </a:rPr>
              <a:t> </a:t>
            </a:r>
            <a:r>
              <a:rPr sz="2400" b="1" dirty="0">
                <a:latin typeface="Times New Roman"/>
                <a:cs typeface="Times New Roman"/>
              </a:rPr>
              <a:t>of</a:t>
            </a:r>
            <a:r>
              <a:rPr sz="2400" b="1" spc="-5" dirty="0">
                <a:latin typeface="Times New Roman"/>
                <a:cs typeface="Times New Roman"/>
              </a:rPr>
              <a:t> Renewable</a:t>
            </a:r>
            <a:r>
              <a:rPr sz="2400" b="1" spc="15" dirty="0">
                <a:latin typeface="Times New Roman"/>
                <a:cs typeface="Times New Roman"/>
              </a:rPr>
              <a:t> </a:t>
            </a:r>
            <a:r>
              <a:rPr sz="2400" b="1" spc="-5" dirty="0">
                <a:latin typeface="Times New Roman"/>
                <a:cs typeface="Times New Roman"/>
              </a:rPr>
              <a:t>Energy</a:t>
            </a:r>
            <a:r>
              <a:rPr sz="2400" b="1" spc="-10" dirty="0">
                <a:latin typeface="Times New Roman"/>
                <a:cs typeface="Times New Roman"/>
              </a:rPr>
              <a:t> </a:t>
            </a:r>
            <a:r>
              <a:rPr sz="2400" b="1" spc="-5" dirty="0">
                <a:latin typeface="Times New Roman"/>
                <a:cs typeface="Times New Roman"/>
              </a:rPr>
              <a:t>Sources:-</a:t>
            </a:r>
            <a:endParaRPr sz="2400">
              <a:latin typeface="Times New Roman"/>
              <a:cs typeface="Times New Roman"/>
            </a:endParaRPr>
          </a:p>
        </p:txBody>
      </p:sp>
      <p:sp>
        <p:nvSpPr>
          <p:cNvPr id="3" name="object 3"/>
          <p:cNvSpPr txBox="1"/>
          <p:nvPr/>
        </p:nvSpPr>
        <p:spPr>
          <a:xfrm>
            <a:off x="78739" y="788390"/>
            <a:ext cx="8911590" cy="5513705"/>
          </a:xfrm>
          <a:prstGeom prst="rect">
            <a:avLst/>
          </a:prstGeom>
        </p:spPr>
        <p:txBody>
          <a:bodyPr vert="horz" wrap="square" lIns="0" tIns="12700" rIns="0" bIns="0" rtlCol="0">
            <a:spAutoFit/>
          </a:bodyPr>
          <a:lstStyle/>
          <a:p>
            <a:pPr marL="12700" marR="5080" algn="just">
              <a:lnSpc>
                <a:spcPct val="150000"/>
              </a:lnSpc>
              <a:spcBef>
                <a:spcPts val="100"/>
              </a:spcBef>
            </a:pPr>
            <a:r>
              <a:rPr sz="2000" dirty="0">
                <a:latin typeface="Times New Roman"/>
                <a:cs typeface="Times New Roman"/>
              </a:rPr>
              <a:t>Even </a:t>
            </a:r>
            <a:r>
              <a:rPr sz="2000" spc="-5" dirty="0">
                <a:latin typeface="Times New Roman"/>
                <a:cs typeface="Times New Roman"/>
              </a:rPr>
              <a:t>though </a:t>
            </a:r>
            <a:r>
              <a:rPr sz="2000" dirty="0">
                <a:latin typeface="Times New Roman"/>
                <a:cs typeface="Times New Roman"/>
              </a:rPr>
              <a:t>above </a:t>
            </a:r>
            <a:r>
              <a:rPr sz="2000" spc="-5" dirty="0">
                <a:latin typeface="Times New Roman"/>
                <a:cs typeface="Times New Roman"/>
              </a:rPr>
              <a:t>limitations,</a:t>
            </a:r>
            <a:r>
              <a:rPr sz="2000" dirty="0">
                <a:latin typeface="Times New Roman"/>
                <a:cs typeface="Times New Roman"/>
              </a:rPr>
              <a:t> </a:t>
            </a:r>
            <a:r>
              <a:rPr sz="2000" spc="-5" dirty="0">
                <a:latin typeface="Times New Roman"/>
                <a:cs typeface="Times New Roman"/>
              </a:rPr>
              <a:t>there are certain</a:t>
            </a:r>
            <a:r>
              <a:rPr sz="2000" dirty="0">
                <a:latin typeface="Times New Roman"/>
                <a:cs typeface="Times New Roman"/>
              </a:rPr>
              <a:t> </a:t>
            </a:r>
            <a:r>
              <a:rPr sz="2000" spc="-5" dirty="0">
                <a:latin typeface="Times New Roman"/>
                <a:cs typeface="Times New Roman"/>
              </a:rPr>
              <a:t>applications</a:t>
            </a:r>
            <a:r>
              <a:rPr sz="2000" dirty="0">
                <a:latin typeface="Times New Roman"/>
                <a:cs typeface="Times New Roman"/>
              </a:rPr>
              <a:t> </a:t>
            </a:r>
            <a:r>
              <a:rPr sz="2000" spc="-5" dirty="0">
                <a:latin typeface="Times New Roman"/>
                <a:cs typeface="Times New Roman"/>
              </a:rPr>
              <a:t>where the </a:t>
            </a:r>
            <a:r>
              <a:rPr sz="2000" dirty="0">
                <a:latin typeface="Times New Roman"/>
                <a:cs typeface="Times New Roman"/>
              </a:rPr>
              <a:t>renewable </a:t>
            </a:r>
            <a:r>
              <a:rPr sz="2000" spc="5" dirty="0">
                <a:latin typeface="Times New Roman"/>
                <a:cs typeface="Times New Roman"/>
              </a:rPr>
              <a:t> </a:t>
            </a:r>
            <a:r>
              <a:rPr sz="2000" spc="-10" dirty="0">
                <a:latin typeface="Times New Roman"/>
                <a:cs typeface="Times New Roman"/>
              </a:rPr>
              <a:t>energy</a:t>
            </a:r>
            <a:r>
              <a:rPr sz="2000" spc="-5" dirty="0">
                <a:latin typeface="Times New Roman"/>
                <a:cs typeface="Times New Roman"/>
              </a:rPr>
              <a:t> </a:t>
            </a:r>
            <a:r>
              <a:rPr sz="2000" dirty="0">
                <a:latin typeface="Times New Roman"/>
                <a:cs typeface="Times New Roman"/>
              </a:rPr>
              <a:t>sources</a:t>
            </a:r>
            <a:r>
              <a:rPr sz="2000" spc="5" dirty="0">
                <a:latin typeface="Times New Roman"/>
                <a:cs typeface="Times New Roman"/>
              </a:rPr>
              <a:t> </a:t>
            </a:r>
            <a:r>
              <a:rPr sz="2000" spc="-5" dirty="0">
                <a:latin typeface="Times New Roman"/>
                <a:cs typeface="Times New Roman"/>
              </a:rPr>
              <a:t>are</a:t>
            </a:r>
            <a:r>
              <a:rPr sz="2000" dirty="0">
                <a:latin typeface="Times New Roman"/>
                <a:cs typeface="Times New Roman"/>
              </a:rPr>
              <a:t> </a:t>
            </a:r>
            <a:r>
              <a:rPr sz="2000" spc="-5" dirty="0">
                <a:latin typeface="Times New Roman"/>
                <a:cs typeface="Times New Roman"/>
              </a:rPr>
              <a:t>employed</a:t>
            </a:r>
            <a:r>
              <a:rPr sz="2000" dirty="0">
                <a:latin typeface="Times New Roman"/>
                <a:cs typeface="Times New Roman"/>
              </a:rPr>
              <a:t> </a:t>
            </a:r>
            <a:r>
              <a:rPr sz="2000" spc="-10" dirty="0">
                <a:latin typeface="Times New Roman"/>
                <a:cs typeface="Times New Roman"/>
              </a:rPr>
              <a:t>efficiently</a:t>
            </a:r>
            <a:r>
              <a:rPr sz="2000" spc="-5"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spc="-15" dirty="0">
                <a:latin typeface="Times New Roman"/>
                <a:cs typeface="Times New Roman"/>
              </a:rPr>
              <a:t>economically.</a:t>
            </a:r>
            <a:r>
              <a:rPr sz="2000" spc="-10" dirty="0">
                <a:latin typeface="Times New Roman"/>
                <a:cs typeface="Times New Roman"/>
              </a:rPr>
              <a:t> </a:t>
            </a:r>
            <a:r>
              <a:rPr sz="2000" dirty="0">
                <a:latin typeface="Times New Roman"/>
                <a:cs typeface="Times New Roman"/>
              </a:rPr>
              <a:t>So</a:t>
            </a:r>
            <a:r>
              <a:rPr sz="2000" spc="5" dirty="0">
                <a:latin typeface="Times New Roman"/>
                <a:cs typeface="Times New Roman"/>
              </a:rPr>
              <a:t> </a:t>
            </a:r>
            <a:r>
              <a:rPr sz="2000" spc="-5" dirty="0">
                <a:latin typeface="Times New Roman"/>
                <a:cs typeface="Times New Roman"/>
              </a:rPr>
              <a:t>it</a:t>
            </a:r>
            <a:r>
              <a:rPr sz="2000" dirty="0">
                <a:latin typeface="Times New Roman"/>
                <a:cs typeface="Times New Roman"/>
              </a:rPr>
              <a:t> </a:t>
            </a:r>
            <a:r>
              <a:rPr sz="2000" spc="-5" dirty="0">
                <a:latin typeface="Times New Roman"/>
                <a:cs typeface="Times New Roman"/>
              </a:rPr>
              <a:t>is</a:t>
            </a:r>
            <a:r>
              <a:rPr sz="2000" dirty="0">
                <a:latin typeface="Times New Roman"/>
                <a:cs typeface="Times New Roman"/>
              </a:rPr>
              <a:t> </a:t>
            </a:r>
            <a:r>
              <a:rPr sz="2000" spc="-5" dirty="0">
                <a:latin typeface="Times New Roman"/>
                <a:cs typeface="Times New Roman"/>
              </a:rPr>
              <a:t>necessary</a:t>
            </a:r>
            <a:r>
              <a:rPr sz="2000" dirty="0">
                <a:latin typeface="Times New Roman"/>
                <a:cs typeface="Times New Roman"/>
              </a:rPr>
              <a:t> </a:t>
            </a:r>
            <a:r>
              <a:rPr sz="2000" spc="-20" dirty="0">
                <a:latin typeface="Times New Roman"/>
                <a:cs typeface="Times New Roman"/>
              </a:rPr>
              <a:t>to </a:t>
            </a:r>
            <a:r>
              <a:rPr sz="2000" spc="-15" dirty="0">
                <a:latin typeface="Times New Roman"/>
                <a:cs typeface="Times New Roman"/>
              </a:rPr>
              <a:t> </a:t>
            </a:r>
            <a:r>
              <a:rPr sz="2000" spc="-5" dirty="0">
                <a:latin typeface="Times New Roman"/>
                <a:cs typeface="Times New Roman"/>
              </a:rPr>
              <a:t>understand</a:t>
            </a:r>
            <a:r>
              <a:rPr sz="2000" spc="229" dirty="0">
                <a:latin typeface="Times New Roman"/>
                <a:cs typeface="Times New Roman"/>
              </a:rPr>
              <a:t> </a:t>
            </a:r>
            <a:r>
              <a:rPr sz="2000" dirty="0">
                <a:latin typeface="Times New Roman"/>
                <a:cs typeface="Times New Roman"/>
              </a:rPr>
              <a:t>the</a:t>
            </a:r>
            <a:r>
              <a:rPr sz="2000" spc="225" dirty="0">
                <a:latin typeface="Times New Roman"/>
                <a:cs typeface="Times New Roman"/>
              </a:rPr>
              <a:t> </a:t>
            </a:r>
            <a:r>
              <a:rPr sz="2000" spc="-5" dirty="0">
                <a:latin typeface="Times New Roman"/>
                <a:cs typeface="Times New Roman"/>
              </a:rPr>
              <a:t>fundamental</a:t>
            </a:r>
            <a:r>
              <a:rPr sz="2000" spc="210" dirty="0">
                <a:latin typeface="Times New Roman"/>
                <a:cs typeface="Times New Roman"/>
              </a:rPr>
              <a:t> </a:t>
            </a:r>
            <a:r>
              <a:rPr sz="2000" spc="-5" dirty="0">
                <a:latin typeface="Times New Roman"/>
                <a:cs typeface="Times New Roman"/>
              </a:rPr>
              <a:t>aspects</a:t>
            </a:r>
            <a:r>
              <a:rPr sz="2000" spc="229" dirty="0">
                <a:latin typeface="Times New Roman"/>
                <a:cs typeface="Times New Roman"/>
              </a:rPr>
              <a:t> </a:t>
            </a:r>
            <a:r>
              <a:rPr sz="2000" spc="-5" dirty="0">
                <a:latin typeface="Times New Roman"/>
                <a:cs typeface="Times New Roman"/>
              </a:rPr>
              <a:t>of</a:t>
            </a:r>
            <a:r>
              <a:rPr sz="2000" spc="229" dirty="0">
                <a:latin typeface="Times New Roman"/>
                <a:cs typeface="Times New Roman"/>
              </a:rPr>
              <a:t> </a:t>
            </a:r>
            <a:r>
              <a:rPr sz="2000" dirty="0">
                <a:latin typeface="Times New Roman"/>
                <a:cs typeface="Times New Roman"/>
              </a:rPr>
              <a:t>the</a:t>
            </a:r>
            <a:r>
              <a:rPr sz="2000" spc="215" dirty="0">
                <a:latin typeface="Times New Roman"/>
                <a:cs typeface="Times New Roman"/>
              </a:rPr>
              <a:t> </a:t>
            </a:r>
            <a:r>
              <a:rPr sz="2000" spc="-5" dirty="0">
                <a:latin typeface="Times New Roman"/>
                <a:cs typeface="Times New Roman"/>
              </a:rPr>
              <a:t>technology</a:t>
            </a:r>
            <a:r>
              <a:rPr sz="2000" spc="240" dirty="0">
                <a:latin typeface="Times New Roman"/>
                <a:cs typeface="Times New Roman"/>
              </a:rPr>
              <a:t> </a:t>
            </a:r>
            <a:r>
              <a:rPr sz="2000" spc="-5" dirty="0">
                <a:latin typeface="Times New Roman"/>
                <a:cs typeface="Times New Roman"/>
              </a:rPr>
              <a:t>involved</a:t>
            </a:r>
            <a:r>
              <a:rPr sz="2000" spc="229" dirty="0">
                <a:latin typeface="Times New Roman"/>
                <a:cs typeface="Times New Roman"/>
              </a:rPr>
              <a:t> </a:t>
            </a:r>
            <a:r>
              <a:rPr sz="2000" dirty="0">
                <a:latin typeface="Times New Roman"/>
                <a:cs typeface="Times New Roman"/>
              </a:rPr>
              <a:t>for</a:t>
            </a:r>
            <a:r>
              <a:rPr sz="2000" spc="235" dirty="0">
                <a:latin typeface="Times New Roman"/>
                <a:cs typeface="Times New Roman"/>
              </a:rPr>
              <a:t> </a:t>
            </a:r>
            <a:r>
              <a:rPr sz="2000" spc="-5" dirty="0">
                <a:latin typeface="Times New Roman"/>
                <a:cs typeface="Times New Roman"/>
              </a:rPr>
              <a:t>the</a:t>
            </a:r>
            <a:r>
              <a:rPr sz="2000" spc="225" dirty="0">
                <a:latin typeface="Times New Roman"/>
                <a:cs typeface="Times New Roman"/>
              </a:rPr>
              <a:t> </a:t>
            </a:r>
            <a:r>
              <a:rPr sz="2000" spc="-5" dirty="0">
                <a:latin typeface="Times New Roman"/>
                <a:cs typeface="Times New Roman"/>
              </a:rPr>
              <a:t>production</a:t>
            </a:r>
            <a:r>
              <a:rPr sz="2000" spc="240" dirty="0">
                <a:latin typeface="Times New Roman"/>
                <a:cs typeface="Times New Roman"/>
              </a:rPr>
              <a:t> </a:t>
            </a:r>
            <a:r>
              <a:rPr sz="2000" spc="-10" dirty="0">
                <a:latin typeface="Times New Roman"/>
                <a:cs typeface="Times New Roman"/>
              </a:rPr>
              <a:t>of </a:t>
            </a:r>
            <a:r>
              <a:rPr sz="2000" spc="-490" dirty="0">
                <a:latin typeface="Times New Roman"/>
                <a:cs typeface="Times New Roman"/>
              </a:rPr>
              <a:t> </a:t>
            </a:r>
            <a:r>
              <a:rPr sz="2000" dirty="0">
                <a:latin typeface="Times New Roman"/>
                <a:cs typeface="Times New Roman"/>
              </a:rPr>
              <a:t>the</a:t>
            </a:r>
            <a:r>
              <a:rPr sz="2000" spc="490" dirty="0">
                <a:latin typeface="Times New Roman"/>
                <a:cs typeface="Times New Roman"/>
              </a:rPr>
              <a:t> </a:t>
            </a:r>
            <a:r>
              <a:rPr sz="2000" dirty="0">
                <a:latin typeface="Times New Roman"/>
                <a:cs typeface="Times New Roman"/>
              </a:rPr>
              <a:t>renewable</a:t>
            </a:r>
            <a:r>
              <a:rPr sz="2000" spc="-40" dirty="0">
                <a:latin typeface="Times New Roman"/>
                <a:cs typeface="Times New Roman"/>
              </a:rPr>
              <a:t> </a:t>
            </a:r>
            <a:r>
              <a:rPr sz="2000" spc="-5" dirty="0">
                <a:latin typeface="Times New Roman"/>
                <a:cs typeface="Times New Roman"/>
              </a:rPr>
              <a:t>energy</a:t>
            </a:r>
            <a:r>
              <a:rPr sz="2000" spc="-25" dirty="0">
                <a:latin typeface="Times New Roman"/>
                <a:cs typeface="Times New Roman"/>
              </a:rPr>
              <a:t> </a:t>
            </a:r>
            <a:r>
              <a:rPr sz="2000" dirty="0">
                <a:latin typeface="Times New Roman"/>
                <a:cs typeface="Times New Roman"/>
              </a:rPr>
              <a:t>sources.</a:t>
            </a:r>
            <a:endParaRPr sz="2000">
              <a:latin typeface="Times New Roman"/>
              <a:cs typeface="Times New Roman"/>
            </a:endParaRPr>
          </a:p>
          <a:p>
            <a:pPr>
              <a:lnSpc>
                <a:spcPct val="100000"/>
              </a:lnSpc>
            </a:pPr>
            <a:endParaRPr sz="2200">
              <a:latin typeface="Times New Roman"/>
              <a:cs typeface="Times New Roman"/>
            </a:endParaRPr>
          </a:p>
          <a:p>
            <a:pPr>
              <a:lnSpc>
                <a:spcPct val="100000"/>
              </a:lnSpc>
              <a:spcBef>
                <a:spcPts val="30"/>
              </a:spcBef>
            </a:pPr>
            <a:endParaRPr sz="1950">
              <a:latin typeface="Times New Roman"/>
              <a:cs typeface="Times New Roman"/>
            </a:endParaRPr>
          </a:p>
          <a:p>
            <a:pPr marL="12700">
              <a:lnSpc>
                <a:spcPct val="100000"/>
              </a:lnSpc>
            </a:pPr>
            <a:r>
              <a:rPr sz="2000" b="1" dirty="0">
                <a:latin typeface="Times New Roman"/>
                <a:cs typeface="Times New Roman"/>
              </a:rPr>
              <a:t>1.4.1</a:t>
            </a:r>
            <a:r>
              <a:rPr sz="2000" b="1" spc="-50" dirty="0">
                <a:latin typeface="Times New Roman"/>
                <a:cs typeface="Times New Roman"/>
              </a:rPr>
              <a:t> </a:t>
            </a:r>
            <a:r>
              <a:rPr sz="2000" b="1" dirty="0">
                <a:latin typeface="Times New Roman"/>
                <a:cs typeface="Times New Roman"/>
              </a:rPr>
              <a:t>Geothermal</a:t>
            </a:r>
            <a:r>
              <a:rPr sz="2000" b="1" spc="-50" dirty="0">
                <a:latin typeface="Times New Roman"/>
                <a:cs typeface="Times New Roman"/>
              </a:rPr>
              <a:t> </a:t>
            </a:r>
            <a:r>
              <a:rPr sz="2000" b="1" dirty="0">
                <a:latin typeface="Times New Roman"/>
                <a:cs typeface="Times New Roman"/>
              </a:rPr>
              <a:t>Energy:-</a:t>
            </a:r>
            <a:endParaRPr sz="2000">
              <a:latin typeface="Times New Roman"/>
              <a:cs typeface="Times New Roman"/>
            </a:endParaRPr>
          </a:p>
          <a:p>
            <a:pPr marL="3124835">
              <a:lnSpc>
                <a:spcPct val="100000"/>
              </a:lnSpc>
              <a:spcBef>
                <a:spcPts val="1200"/>
              </a:spcBef>
              <a:tabLst>
                <a:tab pos="4638040" algn="l"/>
                <a:tab pos="5100320" algn="l"/>
                <a:tab pos="6578600" algn="l"/>
                <a:tab pos="6976109" algn="l"/>
              </a:tabLst>
            </a:pPr>
            <a:r>
              <a:rPr sz="2000" dirty="0">
                <a:latin typeface="Times New Roman"/>
                <a:cs typeface="Times New Roman"/>
              </a:rPr>
              <a:t>Geothermal	=	Geo</a:t>
            </a:r>
            <a:r>
              <a:rPr sz="2000" spc="-10" dirty="0">
                <a:latin typeface="Times New Roman"/>
                <a:cs typeface="Times New Roman"/>
              </a:rPr>
              <a:t> </a:t>
            </a:r>
            <a:r>
              <a:rPr sz="2000" dirty="0">
                <a:latin typeface="Times New Roman"/>
                <a:cs typeface="Times New Roman"/>
              </a:rPr>
              <a:t>(earth)	+	</a:t>
            </a:r>
            <a:r>
              <a:rPr sz="2000" spc="-5" dirty="0">
                <a:latin typeface="Times New Roman"/>
                <a:cs typeface="Times New Roman"/>
              </a:rPr>
              <a:t>therme</a:t>
            </a:r>
            <a:r>
              <a:rPr sz="2000" spc="445" dirty="0">
                <a:latin typeface="Times New Roman"/>
                <a:cs typeface="Times New Roman"/>
              </a:rPr>
              <a:t> </a:t>
            </a:r>
            <a:r>
              <a:rPr sz="2000" dirty="0">
                <a:latin typeface="Times New Roman"/>
                <a:cs typeface="Times New Roman"/>
              </a:rPr>
              <a:t>(heat).</a:t>
            </a:r>
            <a:endParaRPr sz="2000">
              <a:latin typeface="Times New Roman"/>
              <a:cs typeface="Times New Roman"/>
            </a:endParaRPr>
          </a:p>
          <a:p>
            <a:pPr>
              <a:lnSpc>
                <a:spcPct val="100000"/>
              </a:lnSpc>
              <a:spcBef>
                <a:spcPts val="35"/>
              </a:spcBef>
            </a:pPr>
            <a:endParaRPr sz="3100">
              <a:latin typeface="Times New Roman"/>
              <a:cs typeface="Times New Roman"/>
            </a:endParaRPr>
          </a:p>
          <a:p>
            <a:pPr marL="12700" marR="5080" algn="just">
              <a:lnSpc>
                <a:spcPct val="150000"/>
              </a:lnSpc>
              <a:spcBef>
                <a:spcPts val="5"/>
              </a:spcBef>
            </a:pPr>
            <a:r>
              <a:rPr sz="2000" dirty="0">
                <a:latin typeface="Times New Roman"/>
                <a:cs typeface="Times New Roman"/>
              </a:rPr>
              <a:t>So</a:t>
            </a:r>
            <a:r>
              <a:rPr sz="2000" spc="105" dirty="0">
                <a:latin typeface="Times New Roman"/>
                <a:cs typeface="Times New Roman"/>
              </a:rPr>
              <a:t> </a:t>
            </a:r>
            <a:r>
              <a:rPr sz="2000" dirty="0">
                <a:latin typeface="Times New Roman"/>
                <a:cs typeface="Times New Roman"/>
              </a:rPr>
              <a:t>the</a:t>
            </a:r>
            <a:r>
              <a:rPr sz="2000" spc="100" dirty="0">
                <a:latin typeface="Times New Roman"/>
                <a:cs typeface="Times New Roman"/>
              </a:rPr>
              <a:t> </a:t>
            </a:r>
            <a:r>
              <a:rPr sz="2000" spc="-5" dirty="0">
                <a:latin typeface="Times New Roman"/>
                <a:cs typeface="Times New Roman"/>
              </a:rPr>
              <a:t>meaning</a:t>
            </a:r>
            <a:r>
              <a:rPr sz="2000" spc="100" dirty="0">
                <a:latin typeface="Times New Roman"/>
                <a:cs typeface="Times New Roman"/>
              </a:rPr>
              <a:t> </a:t>
            </a:r>
            <a:r>
              <a:rPr sz="2000" spc="-5" dirty="0">
                <a:latin typeface="Times New Roman"/>
                <a:cs typeface="Times New Roman"/>
              </a:rPr>
              <a:t>of</a:t>
            </a:r>
            <a:r>
              <a:rPr sz="2000" spc="105" dirty="0">
                <a:latin typeface="Times New Roman"/>
                <a:cs typeface="Times New Roman"/>
              </a:rPr>
              <a:t> </a:t>
            </a:r>
            <a:r>
              <a:rPr sz="2000" spc="-5" dirty="0">
                <a:latin typeface="Times New Roman"/>
                <a:cs typeface="Times New Roman"/>
              </a:rPr>
              <a:t>geothermal</a:t>
            </a:r>
            <a:r>
              <a:rPr sz="2000" spc="114" dirty="0">
                <a:latin typeface="Times New Roman"/>
                <a:cs typeface="Times New Roman"/>
              </a:rPr>
              <a:t> </a:t>
            </a:r>
            <a:r>
              <a:rPr sz="2000" spc="-10" dirty="0">
                <a:latin typeface="Times New Roman"/>
                <a:cs typeface="Times New Roman"/>
              </a:rPr>
              <a:t>energy</a:t>
            </a:r>
            <a:r>
              <a:rPr sz="2000" spc="110" dirty="0">
                <a:latin typeface="Times New Roman"/>
                <a:cs typeface="Times New Roman"/>
              </a:rPr>
              <a:t> </a:t>
            </a:r>
            <a:r>
              <a:rPr sz="2000" spc="-10" dirty="0">
                <a:latin typeface="Times New Roman"/>
                <a:cs typeface="Times New Roman"/>
              </a:rPr>
              <a:t>is</a:t>
            </a:r>
            <a:r>
              <a:rPr sz="2000" spc="105" dirty="0">
                <a:latin typeface="Times New Roman"/>
                <a:cs typeface="Times New Roman"/>
              </a:rPr>
              <a:t> </a:t>
            </a:r>
            <a:r>
              <a:rPr sz="2000" spc="-5" dirty="0">
                <a:latin typeface="Times New Roman"/>
                <a:cs typeface="Times New Roman"/>
              </a:rPr>
              <a:t>the</a:t>
            </a:r>
            <a:r>
              <a:rPr sz="2000" spc="110" dirty="0">
                <a:latin typeface="Times New Roman"/>
                <a:cs typeface="Times New Roman"/>
              </a:rPr>
              <a:t> </a:t>
            </a:r>
            <a:r>
              <a:rPr sz="2000" spc="-5" dirty="0">
                <a:latin typeface="Times New Roman"/>
                <a:cs typeface="Times New Roman"/>
              </a:rPr>
              <a:t>heat</a:t>
            </a:r>
            <a:r>
              <a:rPr sz="2000" spc="100" dirty="0">
                <a:latin typeface="Times New Roman"/>
                <a:cs typeface="Times New Roman"/>
              </a:rPr>
              <a:t> </a:t>
            </a:r>
            <a:r>
              <a:rPr sz="2000" dirty="0">
                <a:latin typeface="Times New Roman"/>
                <a:cs typeface="Times New Roman"/>
              </a:rPr>
              <a:t>from</a:t>
            </a:r>
            <a:r>
              <a:rPr sz="2000" spc="95" dirty="0">
                <a:latin typeface="Times New Roman"/>
                <a:cs typeface="Times New Roman"/>
              </a:rPr>
              <a:t> </a:t>
            </a:r>
            <a:r>
              <a:rPr sz="2000" spc="-5" dirty="0">
                <a:latin typeface="Times New Roman"/>
                <a:cs typeface="Times New Roman"/>
              </a:rPr>
              <a:t>the</a:t>
            </a:r>
            <a:r>
              <a:rPr sz="2000" spc="105" dirty="0">
                <a:latin typeface="Times New Roman"/>
                <a:cs typeface="Times New Roman"/>
              </a:rPr>
              <a:t> </a:t>
            </a:r>
            <a:r>
              <a:rPr sz="2000" spc="-5" dirty="0">
                <a:latin typeface="Times New Roman"/>
                <a:cs typeface="Times New Roman"/>
              </a:rPr>
              <a:t>earth.</a:t>
            </a:r>
            <a:r>
              <a:rPr sz="2000" spc="120" dirty="0">
                <a:latin typeface="Times New Roman"/>
                <a:cs typeface="Times New Roman"/>
              </a:rPr>
              <a:t> </a:t>
            </a:r>
            <a:r>
              <a:rPr sz="2000" spc="-5" dirty="0">
                <a:latin typeface="Times New Roman"/>
                <a:cs typeface="Times New Roman"/>
              </a:rPr>
              <a:t>The</a:t>
            </a:r>
            <a:r>
              <a:rPr sz="2000" spc="110" dirty="0">
                <a:latin typeface="Times New Roman"/>
                <a:cs typeface="Times New Roman"/>
              </a:rPr>
              <a:t> </a:t>
            </a:r>
            <a:r>
              <a:rPr sz="2000" spc="-5" dirty="0">
                <a:latin typeface="Times New Roman"/>
                <a:cs typeface="Times New Roman"/>
              </a:rPr>
              <a:t>heat</a:t>
            </a:r>
            <a:r>
              <a:rPr sz="2000" spc="110" dirty="0">
                <a:latin typeface="Times New Roman"/>
                <a:cs typeface="Times New Roman"/>
              </a:rPr>
              <a:t> </a:t>
            </a:r>
            <a:r>
              <a:rPr sz="2000" spc="-5" dirty="0">
                <a:latin typeface="Times New Roman"/>
                <a:cs typeface="Times New Roman"/>
              </a:rPr>
              <a:t>is</a:t>
            </a:r>
            <a:r>
              <a:rPr sz="2000" spc="90" dirty="0">
                <a:latin typeface="Times New Roman"/>
                <a:cs typeface="Times New Roman"/>
              </a:rPr>
              <a:t> </a:t>
            </a:r>
            <a:r>
              <a:rPr sz="2000" spc="-5" dirty="0">
                <a:latin typeface="Times New Roman"/>
                <a:cs typeface="Times New Roman"/>
              </a:rPr>
              <a:t>generated </a:t>
            </a:r>
            <a:r>
              <a:rPr sz="2000" spc="-490" dirty="0">
                <a:latin typeface="Times New Roman"/>
                <a:cs typeface="Times New Roman"/>
              </a:rPr>
              <a:t> </a:t>
            </a:r>
            <a:r>
              <a:rPr sz="2000" spc="-5" dirty="0">
                <a:latin typeface="Times New Roman"/>
                <a:cs typeface="Times New Roman"/>
              </a:rPr>
              <a:t>at </a:t>
            </a:r>
            <a:r>
              <a:rPr sz="2000" dirty="0">
                <a:latin typeface="Times New Roman"/>
                <a:cs typeface="Times New Roman"/>
              </a:rPr>
              <a:t>a </a:t>
            </a:r>
            <a:r>
              <a:rPr sz="2000" spc="-5" dirty="0">
                <a:latin typeface="Times New Roman"/>
                <a:cs typeface="Times New Roman"/>
              </a:rPr>
              <a:t>depth of </a:t>
            </a:r>
            <a:r>
              <a:rPr sz="2000" dirty="0">
                <a:latin typeface="Times New Roman"/>
                <a:cs typeface="Times New Roman"/>
              </a:rPr>
              <a:t>6000km </a:t>
            </a:r>
            <a:r>
              <a:rPr sz="2000" spc="-5" dirty="0">
                <a:latin typeface="Times New Roman"/>
                <a:cs typeface="Times New Roman"/>
              </a:rPr>
              <a:t>below the </a:t>
            </a:r>
            <a:r>
              <a:rPr sz="2000" spc="-20" dirty="0">
                <a:latin typeface="Times New Roman"/>
                <a:cs typeface="Times New Roman"/>
              </a:rPr>
              <a:t>earth’s </a:t>
            </a:r>
            <a:r>
              <a:rPr sz="2000" spc="-5" dirty="0">
                <a:latin typeface="Times New Roman"/>
                <a:cs typeface="Times New Roman"/>
              </a:rPr>
              <a:t>surface </a:t>
            </a:r>
            <a:r>
              <a:rPr sz="2000" dirty="0">
                <a:latin typeface="Times New Roman"/>
                <a:cs typeface="Times New Roman"/>
              </a:rPr>
              <a:t>due </a:t>
            </a:r>
            <a:r>
              <a:rPr sz="2000" spc="-10" dirty="0">
                <a:latin typeface="Times New Roman"/>
                <a:cs typeface="Times New Roman"/>
              </a:rPr>
              <a:t>to </a:t>
            </a:r>
            <a:r>
              <a:rPr sz="2000" spc="-5" dirty="0">
                <a:latin typeface="Times New Roman"/>
                <a:cs typeface="Times New Roman"/>
              </a:rPr>
              <a:t>continuous </a:t>
            </a:r>
            <a:r>
              <a:rPr sz="2000" dirty="0">
                <a:latin typeface="Times New Roman"/>
                <a:cs typeface="Times New Roman"/>
              </a:rPr>
              <a:t>decay of </a:t>
            </a:r>
            <a:r>
              <a:rPr sz="2000" spc="-5" dirty="0">
                <a:latin typeface="Times New Roman"/>
                <a:cs typeface="Times New Roman"/>
              </a:rPr>
              <a:t>radioactive </a:t>
            </a:r>
            <a:r>
              <a:rPr sz="2000" dirty="0">
                <a:latin typeface="Times New Roman"/>
                <a:cs typeface="Times New Roman"/>
              </a:rPr>
              <a:t> </a:t>
            </a:r>
            <a:r>
              <a:rPr sz="2000" spc="-5" dirty="0">
                <a:latin typeface="Times New Roman"/>
                <a:cs typeface="Times New Roman"/>
              </a:rPr>
              <a:t>particles. </a:t>
            </a:r>
            <a:r>
              <a:rPr sz="2000" dirty="0">
                <a:latin typeface="Times New Roman"/>
                <a:cs typeface="Times New Roman"/>
              </a:rPr>
              <a:t>The </a:t>
            </a:r>
            <a:r>
              <a:rPr sz="2000" spc="-5" dirty="0">
                <a:latin typeface="Times New Roman"/>
                <a:cs typeface="Times New Roman"/>
              </a:rPr>
              <a:t>temperature variations with depth are</a:t>
            </a:r>
            <a:r>
              <a:rPr sz="2000" spc="495" dirty="0">
                <a:latin typeface="Times New Roman"/>
                <a:cs typeface="Times New Roman"/>
              </a:rPr>
              <a:t> </a:t>
            </a:r>
            <a:r>
              <a:rPr sz="2000" spc="-5" dirty="0">
                <a:latin typeface="Times New Roman"/>
                <a:cs typeface="Times New Roman"/>
              </a:rPr>
              <a:t>shown in Fig(a) </a:t>
            </a:r>
            <a:r>
              <a:rPr sz="2000" dirty="0">
                <a:latin typeface="Times New Roman"/>
                <a:cs typeface="Times New Roman"/>
              </a:rPr>
              <a:t>and </a:t>
            </a:r>
            <a:r>
              <a:rPr sz="2000" spc="-10" dirty="0">
                <a:latin typeface="Times New Roman"/>
                <a:cs typeface="Times New Roman"/>
              </a:rPr>
              <a:t>different </a:t>
            </a:r>
            <a:r>
              <a:rPr sz="2000" spc="-5" dirty="0">
                <a:latin typeface="Times New Roman"/>
                <a:cs typeface="Times New Roman"/>
              </a:rPr>
              <a:t> layers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earth</a:t>
            </a:r>
            <a:r>
              <a:rPr sz="2000" spc="-20" dirty="0">
                <a:latin typeface="Times New Roman"/>
                <a:cs typeface="Times New Roman"/>
              </a:rPr>
              <a:t> </a:t>
            </a:r>
            <a:r>
              <a:rPr sz="2000" dirty="0">
                <a:latin typeface="Times New Roman"/>
                <a:cs typeface="Times New Roman"/>
              </a:rPr>
              <a:t>along</a:t>
            </a:r>
            <a:r>
              <a:rPr sz="2000" spc="-25" dirty="0">
                <a:latin typeface="Times New Roman"/>
                <a:cs typeface="Times New Roman"/>
              </a:rPr>
              <a:t> </a:t>
            </a:r>
            <a:r>
              <a:rPr sz="2000" dirty="0">
                <a:latin typeface="Times New Roman"/>
                <a:cs typeface="Times New Roman"/>
              </a:rPr>
              <a:t>depth</a:t>
            </a:r>
            <a:r>
              <a:rPr sz="2000" spc="-20" dirty="0">
                <a:latin typeface="Times New Roman"/>
                <a:cs typeface="Times New Roman"/>
              </a:rPr>
              <a:t> </a:t>
            </a:r>
            <a:r>
              <a:rPr sz="2000" spc="-5" dirty="0">
                <a:latin typeface="Times New Roman"/>
                <a:cs typeface="Times New Roman"/>
              </a:rPr>
              <a:t>is </a:t>
            </a:r>
            <a:r>
              <a:rPr sz="2000" dirty="0">
                <a:latin typeface="Times New Roman"/>
                <a:cs typeface="Times New Roman"/>
              </a:rPr>
              <a:t>shown</a:t>
            </a:r>
            <a:r>
              <a:rPr sz="2000" spc="-25" dirty="0">
                <a:latin typeface="Times New Roman"/>
                <a:cs typeface="Times New Roman"/>
              </a:rPr>
              <a:t> </a:t>
            </a:r>
            <a:r>
              <a:rPr sz="2000" spc="-5" dirty="0">
                <a:latin typeface="Times New Roman"/>
                <a:cs typeface="Times New Roman"/>
              </a:rPr>
              <a:t>in </a:t>
            </a:r>
            <a:r>
              <a:rPr sz="2000" dirty="0">
                <a:latin typeface="Times New Roman"/>
                <a:cs typeface="Times New Roman"/>
              </a:rPr>
              <a:t>Fig.(b).</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180</a:t>
            </a:fld>
            <a:endParaRPr dirty="0"/>
          </a:p>
        </p:txBody>
      </p:sp>
      <p:sp>
        <p:nvSpPr>
          <p:cNvPr id="2" name="object 2"/>
          <p:cNvSpPr txBox="1">
            <a:spLocks noGrp="1"/>
          </p:cNvSpPr>
          <p:nvPr>
            <p:ph type="title"/>
          </p:nvPr>
        </p:nvSpPr>
        <p:spPr>
          <a:xfrm>
            <a:off x="78739" y="75793"/>
            <a:ext cx="8970645" cy="2312035"/>
          </a:xfrm>
          <a:prstGeom prst="rect">
            <a:avLst/>
          </a:prstGeom>
        </p:spPr>
        <p:txBody>
          <a:bodyPr vert="horz" wrap="square" lIns="0" tIns="12700" rIns="0" bIns="0" rtlCol="0">
            <a:spAutoFit/>
          </a:bodyPr>
          <a:lstStyle/>
          <a:p>
            <a:pPr marL="12700" marR="5080">
              <a:lnSpc>
                <a:spcPct val="150000"/>
              </a:lnSpc>
              <a:spcBef>
                <a:spcPts val="100"/>
              </a:spcBef>
            </a:pPr>
            <a:r>
              <a:rPr dirty="0"/>
              <a:t>The cold junction being </a:t>
            </a:r>
            <a:r>
              <a:rPr spc="-5" dirty="0"/>
              <a:t>completely </a:t>
            </a:r>
            <a:r>
              <a:rPr dirty="0"/>
              <a:t>shaded. The temperature </a:t>
            </a:r>
            <a:r>
              <a:rPr spc="-5" dirty="0"/>
              <a:t>difference </a:t>
            </a:r>
            <a:r>
              <a:rPr dirty="0"/>
              <a:t>between the </a:t>
            </a:r>
            <a:r>
              <a:rPr spc="5" dirty="0"/>
              <a:t>hot </a:t>
            </a:r>
            <a:r>
              <a:rPr spc="-484" dirty="0"/>
              <a:t> </a:t>
            </a:r>
            <a:r>
              <a:rPr dirty="0"/>
              <a:t>and</a:t>
            </a:r>
            <a:r>
              <a:rPr spc="-10" dirty="0"/>
              <a:t> </a:t>
            </a:r>
            <a:r>
              <a:rPr dirty="0"/>
              <a:t>cold</a:t>
            </a:r>
            <a:r>
              <a:rPr spc="-10" dirty="0"/>
              <a:t> </a:t>
            </a:r>
            <a:r>
              <a:rPr dirty="0"/>
              <a:t>junctions</a:t>
            </a:r>
            <a:r>
              <a:rPr spc="-40" dirty="0"/>
              <a:t> </a:t>
            </a:r>
            <a:r>
              <a:rPr spc="-5" dirty="0"/>
              <a:t>is</a:t>
            </a:r>
            <a:r>
              <a:rPr spc="5" dirty="0"/>
              <a:t> </a:t>
            </a:r>
            <a:r>
              <a:rPr dirty="0"/>
              <a:t>the</a:t>
            </a:r>
            <a:r>
              <a:rPr spc="-20" dirty="0"/>
              <a:t> </a:t>
            </a:r>
            <a:r>
              <a:rPr dirty="0"/>
              <a:t>function</a:t>
            </a:r>
            <a:r>
              <a:rPr spc="-30" dirty="0"/>
              <a:t> </a:t>
            </a:r>
            <a:r>
              <a:rPr dirty="0"/>
              <a:t>of</a:t>
            </a:r>
            <a:r>
              <a:rPr spc="-15" dirty="0"/>
              <a:t> </a:t>
            </a:r>
            <a:r>
              <a:rPr spc="-5" dirty="0"/>
              <a:t>radiation</a:t>
            </a:r>
            <a:r>
              <a:rPr spc="-15" dirty="0"/>
              <a:t> </a:t>
            </a:r>
            <a:r>
              <a:rPr dirty="0"/>
              <a:t>falling</a:t>
            </a:r>
            <a:r>
              <a:rPr spc="-20" dirty="0"/>
              <a:t> </a:t>
            </a:r>
            <a:r>
              <a:rPr dirty="0"/>
              <a:t>on</a:t>
            </a:r>
            <a:r>
              <a:rPr spc="-10" dirty="0"/>
              <a:t> </a:t>
            </a:r>
            <a:r>
              <a:rPr dirty="0"/>
              <a:t>the</a:t>
            </a:r>
            <a:r>
              <a:rPr spc="-5" dirty="0"/>
              <a:t> </a:t>
            </a:r>
            <a:r>
              <a:rPr dirty="0"/>
              <a:t>sensitive</a:t>
            </a:r>
            <a:r>
              <a:rPr spc="-25" dirty="0"/>
              <a:t> </a:t>
            </a:r>
            <a:r>
              <a:rPr dirty="0"/>
              <a:t>surface.</a:t>
            </a:r>
            <a:r>
              <a:rPr spc="-80" dirty="0"/>
              <a:t> </a:t>
            </a:r>
            <a:r>
              <a:rPr dirty="0"/>
              <a:t>The sensi- </a:t>
            </a:r>
            <a:r>
              <a:rPr spc="-484" dirty="0"/>
              <a:t> </a:t>
            </a:r>
            <a:r>
              <a:rPr dirty="0"/>
              <a:t>ng </a:t>
            </a:r>
            <a:r>
              <a:rPr spc="-5" dirty="0"/>
              <a:t>element is </a:t>
            </a:r>
            <a:r>
              <a:rPr dirty="0"/>
              <a:t>covered with two concentric hemispherical glass </a:t>
            </a:r>
            <a:r>
              <a:rPr spc="-5" dirty="0"/>
              <a:t>domes to </a:t>
            </a:r>
            <a:r>
              <a:rPr dirty="0"/>
              <a:t>protect from </a:t>
            </a:r>
            <a:r>
              <a:rPr spc="5" dirty="0"/>
              <a:t> </a:t>
            </a:r>
            <a:r>
              <a:rPr dirty="0"/>
              <a:t>rain and wind. A </a:t>
            </a:r>
            <a:r>
              <a:rPr spc="-5" dirty="0"/>
              <a:t>radiation shield </a:t>
            </a:r>
            <a:r>
              <a:rPr dirty="0"/>
              <a:t>surrounding the outer </a:t>
            </a:r>
            <a:r>
              <a:rPr spc="-5" dirty="0"/>
              <a:t>dome </a:t>
            </a:r>
            <a:r>
              <a:rPr dirty="0"/>
              <a:t>and coplanar with the </a:t>
            </a:r>
            <a:r>
              <a:rPr spc="5" dirty="0"/>
              <a:t> </a:t>
            </a:r>
            <a:r>
              <a:rPr dirty="0"/>
              <a:t>sensing</a:t>
            </a:r>
            <a:r>
              <a:rPr spc="-25" dirty="0"/>
              <a:t> </a:t>
            </a:r>
            <a:r>
              <a:rPr spc="-5" dirty="0"/>
              <a:t>element,</a:t>
            </a:r>
            <a:r>
              <a:rPr spc="-20" dirty="0"/>
              <a:t> </a:t>
            </a:r>
            <a:r>
              <a:rPr dirty="0"/>
              <a:t>prevents</a:t>
            </a:r>
            <a:r>
              <a:rPr spc="-40" dirty="0"/>
              <a:t> </a:t>
            </a:r>
            <a:r>
              <a:rPr dirty="0"/>
              <a:t>direct</a:t>
            </a:r>
            <a:r>
              <a:rPr spc="-20" dirty="0"/>
              <a:t> </a:t>
            </a:r>
            <a:r>
              <a:rPr dirty="0"/>
              <a:t>solar</a:t>
            </a:r>
            <a:r>
              <a:rPr spc="-15" dirty="0"/>
              <a:t> </a:t>
            </a:r>
            <a:r>
              <a:rPr dirty="0"/>
              <a:t>radiation</a:t>
            </a:r>
            <a:r>
              <a:rPr spc="-35" dirty="0"/>
              <a:t> </a:t>
            </a:r>
            <a:r>
              <a:rPr dirty="0"/>
              <a:t>from</a:t>
            </a:r>
            <a:r>
              <a:rPr spc="-40" dirty="0"/>
              <a:t> </a:t>
            </a:r>
            <a:r>
              <a:rPr dirty="0"/>
              <a:t>the</a:t>
            </a:r>
            <a:r>
              <a:rPr spc="-10" dirty="0"/>
              <a:t> </a:t>
            </a:r>
            <a:r>
              <a:rPr dirty="0"/>
              <a:t>base</a:t>
            </a:r>
            <a:r>
              <a:rPr spc="-5" dirty="0"/>
              <a:t> </a:t>
            </a:r>
            <a:r>
              <a:rPr dirty="0"/>
              <a:t>of</a:t>
            </a:r>
            <a:r>
              <a:rPr spc="-15" dirty="0"/>
              <a:t> </a:t>
            </a:r>
            <a:r>
              <a:rPr dirty="0"/>
              <a:t>the</a:t>
            </a:r>
            <a:r>
              <a:rPr spc="-10" dirty="0"/>
              <a:t> </a:t>
            </a:r>
            <a:r>
              <a:rPr dirty="0"/>
              <a:t>heating</a:t>
            </a:r>
            <a:r>
              <a:rPr spc="-35" dirty="0"/>
              <a:t> </a:t>
            </a:r>
            <a:r>
              <a:rPr spc="-5" dirty="0"/>
              <a:t>element.</a:t>
            </a:r>
          </a:p>
        </p:txBody>
      </p:sp>
      <p:sp>
        <p:nvSpPr>
          <p:cNvPr id="3" name="object 3"/>
          <p:cNvSpPr txBox="1"/>
          <p:nvPr/>
        </p:nvSpPr>
        <p:spPr>
          <a:xfrm>
            <a:off x="116839" y="2534018"/>
            <a:ext cx="8987155" cy="3870960"/>
          </a:xfrm>
          <a:prstGeom prst="rect">
            <a:avLst/>
          </a:prstGeom>
        </p:spPr>
        <p:txBody>
          <a:bodyPr vert="horz" wrap="square" lIns="0" tIns="209550" rIns="0" bIns="0" rtlCol="0">
            <a:spAutoFit/>
          </a:bodyPr>
          <a:lstStyle/>
          <a:p>
            <a:pPr marL="50800" algn="just">
              <a:lnSpc>
                <a:spcPct val="100000"/>
              </a:lnSpc>
              <a:spcBef>
                <a:spcPts val="1650"/>
              </a:spcBef>
            </a:pPr>
            <a:r>
              <a:rPr sz="2400" u="heavy" dirty="0">
                <a:uFill>
                  <a:solidFill>
                    <a:srgbClr val="000000"/>
                  </a:solidFill>
                </a:uFill>
                <a:latin typeface="Times New Roman"/>
                <a:cs typeface="Times New Roman"/>
              </a:rPr>
              <a:t>Pyrheliometer:</a:t>
            </a:r>
            <a:r>
              <a:rPr sz="2400" u="heavy" spc="-85"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a:t>
            </a:r>
            <a:endParaRPr sz="2400">
              <a:latin typeface="Times New Roman"/>
              <a:cs typeface="Times New Roman"/>
            </a:endParaRPr>
          </a:p>
          <a:p>
            <a:pPr marL="50800" marR="43180" algn="just">
              <a:lnSpc>
                <a:spcPct val="150000"/>
              </a:lnSpc>
              <a:spcBef>
                <a:spcPts val="100"/>
              </a:spcBef>
            </a:pPr>
            <a:r>
              <a:rPr sz="2000" dirty="0">
                <a:latin typeface="Times New Roman"/>
                <a:cs typeface="Times New Roman"/>
              </a:rPr>
              <a:t>The long </a:t>
            </a:r>
            <a:r>
              <a:rPr sz="2000" spc="-5" dirty="0">
                <a:latin typeface="Times New Roman"/>
                <a:cs typeface="Times New Roman"/>
              </a:rPr>
              <a:t>collimator </a:t>
            </a:r>
            <a:r>
              <a:rPr sz="2000" dirty="0">
                <a:latin typeface="Times New Roman"/>
                <a:cs typeface="Times New Roman"/>
              </a:rPr>
              <a:t>tube </a:t>
            </a:r>
            <a:r>
              <a:rPr sz="2000" spc="-5" dirty="0">
                <a:latin typeface="Times New Roman"/>
                <a:cs typeface="Times New Roman"/>
              </a:rPr>
              <a:t>collects </a:t>
            </a:r>
            <a:r>
              <a:rPr sz="2000" dirty="0">
                <a:latin typeface="Times New Roman"/>
                <a:cs typeface="Times New Roman"/>
              </a:rPr>
              <a:t>the beam </a:t>
            </a:r>
            <a:r>
              <a:rPr sz="2000" spc="-5" dirty="0">
                <a:latin typeface="Times New Roman"/>
                <a:cs typeface="Times New Roman"/>
              </a:rPr>
              <a:t>radiation </a:t>
            </a:r>
            <a:r>
              <a:rPr sz="2000" dirty="0">
                <a:latin typeface="Times New Roman"/>
                <a:cs typeface="Times New Roman"/>
              </a:rPr>
              <a:t>whose </a:t>
            </a:r>
            <a:r>
              <a:rPr sz="2000" spc="-5" dirty="0">
                <a:latin typeface="Times New Roman"/>
                <a:cs typeface="Times New Roman"/>
              </a:rPr>
              <a:t>field </a:t>
            </a:r>
            <a:r>
              <a:rPr sz="2000" dirty="0">
                <a:latin typeface="Times New Roman"/>
                <a:cs typeface="Times New Roman"/>
              </a:rPr>
              <a:t>of view </a:t>
            </a:r>
            <a:r>
              <a:rPr sz="2000" spc="-5" dirty="0">
                <a:latin typeface="Times New Roman"/>
                <a:cs typeface="Times New Roman"/>
              </a:rPr>
              <a:t>is limited to </a:t>
            </a:r>
            <a:r>
              <a:rPr sz="2000" dirty="0">
                <a:latin typeface="Times New Roman"/>
                <a:cs typeface="Times New Roman"/>
              </a:rPr>
              <a:t>a </a:t>
            </a:r>
            <a:r>
              <a:rPr sz="2000" spc="5" dirty="0">
                <a:latin typeface="Times New Roman"/>
                <a:cs typeface="Times New Roman"/>
              </a:rPr>
              <a:t> </a:t>
            </a:r>
            <a:r>
              <a:rPr sz="2000" spc="-5" dirty="0">
                <a:latin typeface="Times New Roman"/>
                <a:cs typeface="Times New Roman"/>
              </a:rPr>
              <a:t>solid</a:t>
            </a:r>
            <a:r>
              <a:rPr sz="2000" spc="-10" dirty="0">
                <a:latin typeface="Times New Roman"/>
                <a:cs typeface="Times New Roman"/>
              </a:rPr>
              <a:t> </a:t>
            </a:r>
            <a:r>
              <a:rPr sz="2000" dirty="0">
                <a:latin typeface="Times New Roman"/>
                <a:cs typeface="Times New Roman"/>
              </a:rPr>
              <a:t>angle</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5.5</a:t>
            </a:r>
            <a:r>
              <a:rPr sz="1950" spc="7" baseline="25641" dirty="0">
                <a:latin typeface="Times New Roman"/>
                <a:cs typeface="Times New Roman"/>
              </a:rPr>
              <a:t>0</a:t>
            </a:r>
            <a:r>
              <a:rPr sz="2000" spc="5" dirty="0">
                <a:latin typeface="Times New Roman"/>
                <a:cs typeface="Times New Roman"/>
              </a:rPr>
              <a:t>.</a:t>
            </a:r>
            <a:r>
              <a:rPr sz="2000" spc="-6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diaphragms</a:t>
            </a:r>
            <a:r>
              <a:rPr sz="2000" spc="-10" dirty="0">
                <a:latin typeface="Times New Roman"/>
                <a:cs typeface="Times New Roman"/>
              </a:rPr>
              <a:t> </a:t>
            </a:r>
            <a:r>
              <a:rPr sz="2000" dirty="0">
                <a:latin typeface="Times New Roman"/>
                <a:cs typeface="Times New Roman"/>
              </a:rPr>
              <a:t>are</a:t>
            </a:r>
            <a:r>
              <a:rPr sz="2000" spc="-15" dirty="0">
                <a:latin typeface="Times New Roman"/>
                <a:cs typeface="Times New Roman"/>
              </a:rPr>
              <a:t> </a:t>
            </a:r>
            <a:r>
              <a:rPr sz="2000" dirty="0">
                <a:latin typeface="Times New Roman"/>
                <a:cs typeface="Times New Roman"/>
              </a:rPr>
              <a:t>present</a:t>
            </a:r>
            <a:r>
              <a:rPr sz="2000" spc="-25" dirty="0">
                <a:latin typeface="Times New Roman"/>
                <a:cs typeface="Times New Roman"/>
              </a:rPr>
              <a:t> </a:t>
            </a:r>
            <a:r>
              <a:rPr sz="2000" dirty="0">
                <a:latin typeface="Times New Roman"/>
                <a:cs typeface="Times New Roman"/>
              </a:rPr>
              <a:t>inside</a:t>
            </a:r>
            <a:r>
              <a:rPr sz="2000" spc="-2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tube.</a:t>
            </a:r>
            <a:r>
              <a:rPr sz="2000" spc="-6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inside</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tube</a:t>
            </a:r>
            <a:r>
              <a:rPr sz="2000" spc="-10" dirty="0">
                <a:latin typeface="Times New Roman"/>
                <a:cs typeface="Times New Roman"/>
              </a:rPr>
              <a:t> </a:t>
            </a:r>
            <a:r>
              <a:rPr sz="2000" spc="-5" dirty="0">
                <a:latin typeface="Times New Roman"/>
                <a:cs typeface="Times New Roman"/>
              </a:rPr>
              <a:t>is </a:t>
            </a:r>
            <a:r>
              <a:rPr sz="2000" spc="-490" dirty="0">
                <a:latin typeface="Times New Roman"/>
                <a:cs typeface="Times New Roman"/>
              </a:rPr>
              <a:t> </a:t>
            </a:r>
            <a:r>
              <a:rPr sz="2000" dirty="0">
                <a:latin typeface="Times New Roman"/>
                <a:cs typeface="Times New Roman"/>
              </a:rPr>
              <a:t>blackened</a:t>
            </a:r>
            <a:r>
              <a:rPr sz="2000" spc="-20" dirty="0">
                <a:latin typeface="Times New Roman"/>
                <a:cs typeface="Times New Roman"/>
              </a:rPr>
              <a:t> </a:t>
            </a:r>
            <a:r>
              <a:rPr sz="2000" spc="-5" dirty="0">
                <a:latin typeface="Times New Roman"/>
                <a:cs typeface="Times New Roman"/>
              </a:rPr>
              <a:t>to </a:t>
            </a:r>
            <a:r>
              <a:rPr sz="2000" dirty="0">
                <a:latin typeface="Times New Roman"/>
                <a:cs typeface="Times New Roman"/>
              </a:rPr>
              <a:t>absorb</a:t>
            </a:r>
            <a:r>
              <a:rPr sz="2000" spc="-15" dirty="0">
                <a:latin typeface="Times New Roman"/>
                <a:cs typeface="Times New Roman"/>
              </a:rPr>
              <a:t> </a:t>
            </a:r>
            <a:r>
              <a:rPr sz="2000" dirty="0">
                <a:latin typeface="Times New Roman"/>
                <a:cs typeface="Times New Roman"/>
              </a:rPr>
              <a:t>any </a:t>
            </a:r>
            <a:r>
              <a:rPr sz="2000" spc="-5" dirty="0">
                <a:latin typeface="Times New Roman"/>
                <a:cs typeface="Times New Roman"/>
              </a:rPr>
              <a:t>radiation</a:t>
            </a:r>
            <a:r>
              <a:rPr sz="2000" spc="-10" dirty="0">
                <a:latin typeface="Times New Roman"/>
                <a:cs typeface="Times New Roman"/>
              </a:rPr>
              <a:t> </a:t>
            </a:r>
            <a:r>
              <a:rPr sz="2000" dirty="0">
                <a:latin typeface="Times New Roman"/>
                <a:cs typeface="Times New Roman"/>
              </a:rPr>
              <a:t>incident</a:t>
            </a:r>
            <a:r>
              <a:rPr sz="2000" spc="-25" dirty="0">
                <a:latin typeface="Times New Roman"/>
                <a:cs typeface="Times New Roman"/>
              </a:rPr>
              <a:t> </a:t>
            </a:r>
            <a:r>
              <a:rPr sz="2000" spc="-5" dirty="0">
                <a:latin typeface="Times New Roman"/>
                <a:cs typeface="Times New Roman"/>
              </a:rPr>
              <a:t>at</a:t>
            </a:r>
            <a:r>
              <a:rPr sz="2000" spc="-10" dirty="0">
                <a:latin typeface="Times New Roman"/>
                <a:cs typeface="Times New Roman"/>
              </a:rPr>
              <a:t> </a:t>
            </a:r>
            <a:r>
              <a:rPr sz="2000" dirty="0">
                <a:latin typeface="Times New Roman"/>
                <a:cs typeface="Times New Roman"/>
              </a:rPr>
              <a:t>angles</a:t>
            </a:r>
            <a:r>
              <a:rPr sz="2000" spc="-10" dirty="0">
                <a:latin typeface="Times New Roman"/>
                <a:cs typeface="Times New Roman"/>
              </a:rPr>
              <a:t> </a:t>
            </a:r>
            <a:r>
              <a:rPr sz="2000" dirty="0">
                <a:latin typeface="Times New Roman"/>
                <a:cs typeface="Times New Roman"/>
              </a:rPr>
              <a:t>outside</a:t>
            </a:r>
            <a:r>
              <a:rPr sz="2000" spc="-2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spc="-5" dirty="0">
                <a:latin typeface="Times New Roman"/>
                <a:cs typeface="Times New Roman"/>
              </a:rPr>
              <a:t>collection</a:t>
            </a:r>
            <a:r>
              <a:rPr sz="2000" spc="-20" dirty="0">
                <a:latin typeface="Times New Roman"/>
                <a:cs typeface="Times New Roman"/>
              </a:rPr>
              <a:t> </a:t>
            </a:r>
            <a:r>
              <a:rPr sz="2000" spc="-5" dirty="0">
                <a:latin typeface="Times New Roman"/>
                <a:cs typeface="Times New Roman"/>
              </a:rPr>
              <a:t>solid </a:t>
            </a:r>
            <a:r>
              <a:rPr sz="2000" dirty="0">
                <a:latin typeface="Times New Roman"/>
                <a:cs typeface="Times New Roman"/>
              </a:rPr>
              <a:t>angle.</a:t>
            </a:r>
            <a:endParaRPr sz="2000">
              <a:latin typeface="Times New Roman"/>
              <a:cs typeface="Times New Roman"/>
            </a:endParaRPr>
          </a:p>
          <a:p>
            <a:pPr marL="50800" algn="just">
              <a:lnSpc>
                <a:spcPct val="100000"/>
              </a:lnSpc>
              <a:spcBef>
                <a:spcPts val="1200"/>
              </a:spcBef>
            </a:pPr>
            <a:r>
              <a:rPr sz="2000" dirty="0">
                <a:latin typeface="Times New Roman"/>
                <a:cs typeface="Times New Roman"/>
              </a:rPr>
              <a:t>At</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base</a:t>
            </a:r>
            <a:r>
              <a:rPr sz="2000" spc="-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tube</a:t>
            </a:r>
            <a:r>
              <a:rPr sz="2000" spc="-1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wire </a:t>
            </a:r>
            <a:r>
              <a:rPr sz="2000" spc="5" dirty="0">
                <a:latin typeface="Times New Roman"/>
                <a:cs typeface="Times New Roman"/>
              </a:rPr>
              <a:t>wound</a:t>
            </a:r>
            <a:r>
              <a:rPr sz="2000" spc="-15" dirty="0">
                <a:latin typeface="Times New Roman"/>
                <a:cs typeface="Times New Roman"/>
              </a:rPr>
              <a:t> </a:t>
            </a:r>
            <a:r>
              <a:rPr sz="2000" spc="-5" dirty="0">
                <a:latin typeface="Times New Roman"/>
                <a:cs typeface="Times New Roman"/>
              </a:rPr>
              <a:t>thermopile</a:t>
            </a:r>
            <a:r>
              <a:rPr sz="2000" spc="-25" dirty="0">
                <a:latin typeface="Times New Roman"/>
                <a:cs typeface="Times New Roman"/>
              </a:rPr>
              <a:t> </a:t>
            </a:r>
            <a:r>
              <a:rPr sz="2000" dirty="0">
                <a:latin typeface="Times New Roman"/>
                <a:cs typeface="Times New Roman"/>
              </a:rPr>
              <a:t>having</a:t>
            </a:r>
            <a:r>
              <a:rPr sz="2000" spc="-2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sensitivity</a:t>
            </a:r>
            <a:r>
              <a:rPr sz="2000" spc="-3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approximately</a:t>
            </a:r>
            <a:endParaRPr sz="2000">
              <a:latin typeface="Times New Roman"/>
              <a:cs typeface="Times New Roman"/>
            </a:endParaRPr>
          </a:p>
          <a:p>
            <a:pPr marL="50800" algn="just">
              <a:lnSpc>
                <a:spcPct val="100000"/>
              </a:lnSpc>
              <a:spcBef>
                <a:spcPts val="1200"/>
              </a:spcBef>
            </a:pPr>
            <a:r>
              <a:rPr sz="2000" dirty="0">
                <a:latin typeface="Times New Roman"/>
                <a:cs typeface="Times New Roman"/>
              </a:rPr>
              <a:t>8 μV/W/m</a:t>
            </a:r>
            <a:r>
              <a:rPr sz="1950" baseline="25641" dirty="0">
                <a:latin typeface="Times New Roman"/>
                <a:cs typeface="Times New Roman"/>
              </a:rPr>
              <a:t>2</a:t>
            </a:r>
            <a:r>
              <a:rPr sz="1950" spc="277" baseline="25641"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an output</a:t>
            </a:r>
            <a:r>
              <a:rPr sz="2000" spc="-40" dirty="0">
                <a:latin typeface="Times New Roman"/>
                <a:cs typeface="Times New Roman"/>
              </a:rPr>
              <a:t> </a:t>
            </a:r>
            <a:r>
              <a:rPr sz="2000" dirty="0">
                <a:latin typeface="Times New Roman"/>
                <a:cs typeface="Times New Roman"/>
              </a:rPr>
              <a:t>impendence</a:t>
            </a:r>
            <a:r>
              <a:rPr sz="2000" spc="-15" dirty="0">
                <a:latin typeface="Times New Roman"/>
                <a:cs typeface="Times New Roman"/>
              </a:rPr>
              <a:t> </a:t>
            </a:r>
            <a:r>
              <a:rPr sz="2000" dirty="0">
                <a:latin typeface="Times New Roman"/>
                <a:cs typeface="Times New Roman"/>
              </a:rPr>
              <a:t>of </a:t>
            </a:r>
            <a:r>
              <a:rPr sz="2000" spc="-5" dirty="0">
                <a:latin typeface="Times New Roman"/>
                <a:cs typeface="Times New Roman"/>
              </a:rPr>
              <a:t>approximately</a:t>
            </a:r>
            <a:r>
              <a:rPr sz="2000" spc="-15" dirty="0">
                <a:latin typeface="Times New Roman"/>
                <a:cs typeface="Times New Roman"/>
              </a:rPr>
              <a:t> </a:t>
            </a:r>
            <a:r>
              <a:rPr sz="2000" dirty="0">
                <a:latin typeface="Times New Roman"/>
                <a:cs typeface="Times New Roman"/>
              </a:rPr>
              <a:t>200Ω</a:t>
            </a:r>
            <a:r>
              <a:rPr sz="2000" spc="-35" dirty="0">
                <a:latin typeface="Times New Roman"/>
                <a:cs typeface="Times New Roman"/>
              </a:rPr>
              <a:t> </a:t>
            </a:r>
            <a:r>
              <a:rPr sz="2000" spc="-5" dirty="0">
                <a:latin typeface="Times New Roman"/>
                <a:cs typeface="Times New Roman"/>
              </a:rPr>
              <a:t>is </a:t>
            </a:r>
            <a:r>
              <a:rPr sz="2000" dirty="0">
                <a:latin typeface="Times New Roman"/>
                <a:cs typeface="Times New Roman"/>
              </a:rPr>
              <a:t>provided.</a:t>
            </a:r>
            <a:r>
              <a:rPr sz="2000" spc="-7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tube</a:t>
            </a:r>
            <a:r>
              <a:rPr sz="2000" spc="-15" dirty="0">
                <a:latin typeface="Times New Roman"/>
                <a:cs typeface="Times New Roman"/>
              </a:rPr>
              <a:t> </a:t>
            </a:r>
            <a:r>
              <a:rPr sz="2000" spc="-10" dirty="0">
                <a:latin typeface="Times New Roman"/>
                <a:cs typeface="Times New Roman"/>
              </a:rPr>
              <a:t>is</a:t>
            </a:r>
            <a:endParaRPr sz="2000">
              <a:latin typeface="Times New Roman"/>
              <a:cs typeface="Times New Roman"/>
            </a:endParaRPr>
          </a:p>
          <a:p>
            <a:pPr marL="50800" algn="just">
              <a:lnSpc>
                <a:spcPct val="100000"/>
              </a:lnSpc>
              <a:spcBef>
                <a:spcPts val="1205"/>
              </a:spcBef>
            </a:pPr>
            <a:r>
              <a:rPr sz="2000" spc="-5" dirty="0">
                <a:latin typeface="Times New Roman"/>
                <a:cs typeface="Times New Roman"/>
              </a:rPr>
              <a:t>sealed</a:t>
            </a:r>
            <a:r>
              <a:rPr sz="2000" spc="-10" dirty="0">
                <a:latin typeface="Times New Roman"/>
                <a:cs typeface="Times New Roman"/>
              </a:rPr>
              <a:t> </a:t>
            </a:r>
            <a:r>
              <a:rPr sz="2000" dirty="0">
                <a:latin typeface="Times New Roman"/>
                <a:cs typeface="Times New Roman"/>
              </a:rPr>
              <a:t>with</a:t>
            </a:r>
            <a:r>
              <a:rPr sz="2000" spc="-10" dirty="0">
                <a:latin typeface="Times New Roman"/>
                <a:cs typeface="Times New Roman"/>
              </a:rPr>
              <a:t> </a:t>
            </a:r>
            <a:r>
              <a:rPr sz="2000" dirty="0">
                <a:latin typeface="Times New Roman"/>
                <a:cs typeface="Times New Roman"/>
              </a:rPr>
              <a:t>dry</a:t>
            </a:r>
            <a:r>
              <a:rPr sz="2000" spc="-15" dirty="0">
                <a:latin typeface="Times New Roman"/>
                <a:cs typeface="Times New Roman"/>
              </a:rPr>
              <a:t> </a:t>
            </a:r>
            <a:r>
              <a:rPr sz="2000" spc="-5" dirty="0">
                <a:latin typeface="Times New Roman"/>
                <a:cs typeface="Times New Roman"/>
              </a:rPr>
              <a:t>air</a:t>
            </a:r>
            <a:r>
              <a:rPr sz="2000" dirty="0">
                <a:latin typeface="Times New Roman"/>
                <a:cs typeface="Times New Roman"/>
              </a:rPr>
              <a:t> </a:t>
            </a:r>
            <a:r>
              <a:rPr sz="2000" spc="-5" dirty="0">
                <a:latin typeface="Times New Roman"/>
                <a:cs typeface="Times New Roman"/>
              </a:rPr>
              <a:t>to</a:t>
            </a:r>
            <a:r>
              <a:rPr sz="2000" dirty="0">
                <a:latin typeface="Times New Roman"/>
                <a:cs typeface="Times New Roman"/>
              </a:rPr>
              <a:t> </a:t>
            </a:r>
            <a:r>
              <a:rPr sz="2000" spc="-5" dirty="0">
                <a:latin typeface="Times New Roman"/>
                <a:cs typeface="Times New Roman"/>
              </a:rPr>
              <a:t>eliminate </a:t>
            </a:r>
            <a:r>
              <a:rPr sz="2000" dirty="0">
                <a:latin typeface="Times New Roman"/>
                <a:cs typeface="Times New Roman"/>
              </a:rPr>
              <a:t>absorption</a:t>
            </a:r>
            <a:r>
              <a:rPr sz="2000" spc="-3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beam</a:t>
            </a:r>
            <a:r>
              <a:rPr sz="2000" spc="-5" dirty="0">
                <a:latin typeface="Times New Roman"/>
                <a:cs typeface="Times New Roman"/>
              </a:rPr>
              <a:t> radiation</a:t>
            </a:r>
            <a:r>
              <a:rPr sz="2000" spc="-15" dirty="0">
                <a:latin typeface="Times New Roman"/>
                <a:cs typeface="Times New Roman"/>
              </a:rPr>
              <a:t> </a:t>
            </a:r>
            <a:r>
              <a:rPr sz="2000" dirty="0">
                <a:latin typeface="Times New Roman"/>
                <a:cs typeface="Times New Roman"/>
              </a:rPr>
              <a:t>within</a:t>
            </a:r>
            <a:r>
              <a:rPr sz="2000" spc="-2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tube</a:t>
            </a:r>
            <a:r>
              <a:rPr sz="2000" spc="-15" dirty="0">
                <a:latin typeface="Times New Roman"/>
                <a:cs typeface="Times New Roman"/>
              </a:rPr>
              <a:t> </a:t>
            </a:r>
            <a:r>
              <a:rPr sz="2000" dirty="0">
                <a:latin typeface="Times New Roman"/>
                <a:cs typeface="Times New Roman"/>
              </a:rPr>
              <a:t>by</a:t>
            </a:r>
            <a:r>
              <a:rPr sz="2000" spc="-5" dirty="0">
                <a:latin typeface="Times New Roman"/>
                <a:cs typeface="Times New Roman"/>
              </a:rPr>
              <a:t> </a:t>
            </a:r>
            <a:r>
              <a:rPr sz="2000" dirty="0">
                <a:latin typeface="Times New Roman"/>
                <a:cs typeface="Times New Roman"/>
              </a:rPr>
              <a:t>water</a:t>
            </a:r>
            <a:endParaRPr sz="2000">
              <a:latin typeface="Times New Roman"/>
              <a:cs typeface="Times New Roman"/>
            </a:endParaRPr>
          </a:p>
          <a:p>
            <a:pPr marL="50800">
              <a:lnSpc>
                <a:spcPct val="100000"/>
              </a:lnSpc>
              <a:spcBef>
                <a:spcPts val="1740"/>
              </a:spcBef>
            </a:pPr>
            <a:r>
              <a:rPr sz="2000" spc="-15" dirty="0">
                <a:latin typeface="Times New Roman"/>
                <a:cs typeface="Times New Roman"/>
              </a:rPr>
              <a:t>vapour.</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56076" y="3430523"/>
            <a:ext cx="3175" cy="1524000"/>
          </a:xfrm>
          <a:custGeom>
            <a:avLst/>
            <a:gdLst/>
            <a:ahLst/>
            <a:cxnLst/>
            <a:rect l="l" t="t" r="r" b="b"/>
            <a:pathLst>
              <a:path w="3175" h="1524000">
                <a:moveTo>
                  <a:pt x="3175" y="0"/>
                </a:moveTo>
                <a:lnTo>
                  <a:pt x="0" y="1524000"/>
                </a:lnTo>
              </a:path>
            </a:pathLst>
          </a:custGeom>
          <a:ln w="9144">
            <a:solidFill>
              <a:srgbClr val="497DBA"/>
            </a:solidFill>
          </a:ln>
        </p:spPr>
        <p:txBody>
          <a:bodyPr wrap="square" lIns="0" tIns="0" rIns="0" bIns="0" rtlCol="0"/>
          <a:lstStyle/>
          <a:p>
            <a:endParaRPr/>
          </a:p>
        </p:txBody>
      </p:sp>
      <p:sp>
        <p:nvSpPr>
          <p:cNvPr id="3" name="object 3"/>
          <p:cNvSpPr/>
          <p:nvPr/>
        </p:nvSpPr>
        <p:spPr>
          <a:xfrm>
            <a:off x="3429000" y="3220211"/>
            <a:ext cx="914400" cy="1735455"/>
          </a:xfrm>
          <a:custGeom>
            <a:avLst/>
            <a:gdLst/>
            <a:ahLst/>
            <a:cxnLst/>
            <a:rect l="l" t="t" r="r" b="b"/>
            <a:pathLst>
              <a:path w="914400" h="1735454">
                <a:moveTo>
                  <a:pt x="730250" y="0"/>
                </a:moveTo>
                <a:lnTo>
                  <a:pt x="684276" y="1735074"/>
                </a:lnTo>
              </a:path>
              <a:path w="914400" h="1735454">
                <a:moveTo>
                  <a:pt x="0" y="1732788"/>
                </a:moveTo>
                <a:lnTo>
                  <a:pt x="914400" y="1734312"/>
                </a:lnTo>
              </a:path>
            </a:pathLst>
          </a:custGeom>
          <a:ln w="9144">
            <a:solidFill>
              <a:srgbClr val="497DBA"/>
            </a:solidFill>
          </a:ln>
        </p:spPr>
        <p:txBody>
          <a:bodyPr wrap="square" lIns="0" tIns="0" rIns="0" bIns="0" rtlCol="0"/>
          <a:lstStyle/>
          <a:p>
            <a:endParaRPr/>
          </a:p>
        </p:txBody>
      </p:sp>
      <p:grpSp>
        <p:nvGrpSpPr>
          <p:cNvPr id="4" name="object 4"/>
          <p:cNvGrpSpPr/>
          <p:nvPr/>
        </p:nvGrpSpPr>
        <p:grpSpPr>
          <a:xfrm>
            <a:off x="2738627" y="4949952"/>
            <a:ext cx="1990725" cy="161925"/>
            <a:chOff x="2738627" y="4949952"/>
            <a:chExt cx="1990725" cy="161925"/>
          </a:xfrm>
        </p:grpSpPr>
        <p:sp>
          <p:nvSpPr>
            <p:cNvPr id="5" name="object 5"/>
            <p:cNvSpPr/>
            <p:nvPr/>
          </p:nvSpPr>
          <p:spPr>
            <a:xfrm>
              <a:off x="3429000" y="5105400"/>
              <a:ext cx="914400" cy="1905"/>
            </a:xfrm>
            <a:custGeom>
              <a:avLst/>
              <a:gdLst/>
              <a:ahLst/>
              <a:cxnLst/>
              <a:rect l="l" t="t" r="r" b="b"/>
              <a:pathLst>
                <a:path w="914400" h="1904">
                  <a:moveTo>
                    <a:pt x="0" y="0"/>
                  </a:moveTo>
                  <a:lnTo>
                    <a:pt x="914400" y="1524"/>
                  </a:lnTo>
                </a:path>
              </a:pathLst>
            </a:custGeom>
            <a:ln w="9144">
              <a:solidFill>
                <a:srgbClr val="497DBA"/>
              </a:solidFill>
            </a:ln>
          </p:spPr>
          <p:txBody>
            <a:bodyPr wrap="square" lIns="0" tIns="0" rIns="0" bIns="0" rtlCol="0"/>
            <a:lstStyle/>
            <a:p>
              <a:endParaRPr/>
            </a:p>
          </p:txBody>
        </p:sp>
        <p:sp>
          <p:nvSpPr>
            <p:cNvPr id="6" name="object 6"/>
            <p:cNvSpPr/>
            <p:nvPr/>
          </p:nvSpPr>
          <p:spPr>
            <a:xfrm>
              <a:off x="3427476" y="4954524"/>
              <a:ext cx="917575" cy="152400"/>
            </a:xfrm>
            <a:custGeom>
              <a:avLst/>
              <a:gdLst/>
              <a:ahLst/>
              <a:cxnLst/>
              <a:rect l="l" t="t" r="r" b="b"/>
              <a:pathLst>
                <a:path w="917575" h="152400">
                  <a:moveTo>
                    <a:pt x="3175" y="0"/>
                  </a:moveTo>
                  <a:lnTo>
                    <a:pt x="0" y="152400"/>
                  </a:lnTo>
                </a:path>
                <a:path w="917575" h="152400">
                  <a:moveTo>
                    <a:pt x="917575" y="0"/>
                  </a:moveTo>
                  <a:lnTo>
                    <a:pt x="914400" y="152400"/>
                  </a:lnTo>
                </a:path>
              </a:pathLst>
            </a:custGeom>
            <a:ln w="9144">
              <a:solidFill>
                <a:srgbClr val="497DBA"/>
              </a:solidFill>
            </a:ln>
          </p:spPr>
          <p:txBody>
            <a:bodyPr wrap="square" lIns="0" tIns="0" rIns="0" bIns="0" rtlCol="0"/>
            <a:lstStyle/>
            <a:p>
              <a:endParaRPr/>
            </a:p>
          </p:txBody>
        </p:sp>
        <p:sp>
          <p:nvSpPr>
            <p:cNvPr id="7" name="object 7"/>
            <p:cNvSpPr/>
            <p:nvPr/>
          </p:nvSpPr>
          <p:spPr>
            <a:xfrm>
              <a:off x="2743199" y="5105400"/>
              <a:ext cx="1981200" cy="1905"/>
            </a:xfrm>
            <a:custGeom>
              <a:avLst/>
              <a:gdLst/>
              <a:ahLst/>
              <a:cxnLst/>
              <a:rect l="l" t="t" r="r" b="b"/>
              <a:pathLst>
                <a:path w="1981200" h="1904">
                  <a:moveTo>
                    <a:pt x="0" y="0"/>
                  </a:moveTo>
                  <a:lnTo>
                    <a:pt x="1981200" y="1524"/>
                  </a:lnTo>
                </a:path>
              </a:pathLst>
            </a:custGeom>
            <a:ln w="9144">
              <a:solidFill>
                <a:srgbClr val="497DBA"/>
              </a:solidFill>
            </a:ln>
          </p:spPr>
          <p:txBody>
            <a:bodyPr wrap="square" lIns="0" tIns="0" rIns="0" bIns="0" rtlCol="0"/>
            <a:lstStyle/>
            <a:p>
              <a:endParaRPr/>
            </a:p>
          </p:txBody>
        </p:sp>
      </p:grpSp>
      <p:grpSp>
        <p:nvGrpSpPr>
          <p:cNvPr id="8" name="object 8"/>
          <p:cNvGrpSpPr/>
          <p:nvPr/>
        </p:nvGrpSpPr>
        <p:grpSpPr>
          <a:xfrm>
            <a:off x="2889504" y="5253228"/>
            <a:ext cx="1687195" cy="391795"/>
            <a:chOff x="2889504" y="5253228"/>
            <a:chExt cx="1687195" cy="391795"/>
          </a:xfrm>
        </p:grpSpPr>
        <p:sp>
          <p:nvSpPr>
            <p:cNvPr id="9" name="object 9"/>
            <p:cNvSpPr/>
            <p:nvPr/>
          </p:nvSpPr>
          <p:spPr>
            <a:xfrm>
              <a:off x="2895600" y="5257800"/>
              <a:ext cx="1676400" cy="1905"/>
            </a:xfrm>
            <a:custGeom>
              <a:avLst/>
              <a:gdLst/>
              <a:ahLst/>
              <a:cxnLst/>
              <a:rect l="l" t="t" r="r" b="b"/>
              <a:pathLst>
                <a:path w="1676400" h="1904">
                  <a:moveTo>
                    <a:pt x="0" y="0"/>
                  </a:moveTo>
                  <a:lnTo>
                    <a:pt x="1676400" y="1650"/>
                  </a:lnTo>
                </a:path>
              </a:pathLst>
            </a:custGeom>
            <a:ln w="9144">
              <a:solidFill>
                <a:srgbClr val="497DBA"/>
              </a:solidFill>
            </a:ln>
          </p:spPr>
          <p:txBody>
            <a:bodyPr wrap="square" lIns="0" tIns="0" rIns="0" bIns="0" rtlCol="0"/>
            <a:lstStyle/>
            <a:p>
              <a:endParaRPr/>
            </a:p>
          </p:txBody>
        </p:sp>
        <p:sp>
          <p:nvSpPr>
            <p:cNvPr id="10" name="object 10"/>
            <p:cNvSpPr/>
            <p:nvPr/>
          </p:nvSpPr>
          <p:spPr>
            <a:xfrm>
              <a:off x="2894076" y="5259324"/>
              <a:ext cx="3175" cy="381000"/>
            </a:xfrm>
            <a:custGeom>
              <a:avLst/>
              <a:gdLst/>
              <a:ahLst/>
              <a:cxnLst/>
              <a:rect l="l" t="t" r="r" b="b"/>
              <a:pathLst>
                <a:path w="3175" h="381000">
                  <a:moveTo>
                    <a:pt x="3175" y="0"/>
                  </a:moveTo>
                  <a:lnTo>
                    <a:pt x="0" y="381000"/>
                  </a:lnTo>
                </a:path>
              </a:pathLst>
            </a:custGeom>
            <a:ln w="9144">
              <a:solidFill>
                <a:srgbClr val="497DBA"/>
              </a:solidFill>
            </a:ln>
          </p:spPr>
          <p:txBody>
            <a:bodyPr wrap="square" lIns="0" tIns="0" rIns="0" bIns="0" rtlCol="0"/>
            <a:lstStyle/>
            <a:p>
              <a:endParaRPr/>
            </a:p>
          </p:txBody>
        </p:sp>
      </p:grpSp>
      <p:grpSp>
        <p:nvGrpSpPr>
          <p:cNvPr id="11" name="object 11"/>
          <p:cNvGrpSpPr/>
          <p:nvPr/>
        </p:nvGrpSpPr>
        <p:grpSpPr>
          <a:xfrm>
            <a:off x="2737104" y="5102352"/>
            <a:ext cx="163195" cy="542925"/>
            <a:chOff x="2737104" y="5102352"/>
            <a:chExt cx="163195" cy="542925"/>
          </a:xfrm>
        </p:grpSpPr>
        <p:sp>
          <p:nvSpPr>
            <p:cNvPr id="12" name="object 12"/>
            <p:cNvSpPr/>
            <p:nvPr/>
          </p:nvSpPr>
          <p:spPr>
            <a:xfrm>
              <a:off x="2741676" y="5106924"/>
              <a:ext cx="3175" cy="533400"/>
            </a:xfrm>
            <a:custGeom>
              <a:avLst/>
              <a:gdLst/>
              <a:ahLst/>
              <a:cxnLst/>
              <a:rect l="l" t="t" r="r" b="b"/>
              <a:pathLst>
                <a:path w="3175" h="533400">
                  <a:moveTo>
                    <a:pt x="3175" y="0"/>
                  </a:moveTo>
                  <a:lnTo>
                    <a:pt x="0" y="533400"/>
                  </a:lnTo>
                </a:path>
              </a:pathLst>
            </a:custGeom>
            <a:ln w="9144">
              <a:solidFill>
                <a:srgbClr val="497DBA"/>
              </a:solidFill>
            </a:ln>
          </p:spPr>
          <p:txBody>
            <a:bodyPr wrap="square" lIns="0" tIns="0" rIns="0" bIns="0" rtlCol="0"/>
            <a:lstStyle/>
            <a:p>
              <a:endParaRPr/>
            </a:p>
          </p:txBody>
        </p:sp>
        <p:sp>
          <p:nvSpPr>
            <p:cNvPr id="13" name="object 13"/>
            <p:cNvSpPr/>
            <p:nvPr/>
          </p:nvSpPr>
          <p:spPr>
            <a:xfrm>
              <a:off x="2743200" y="5638800"/>
              <a:ext cx="152400" cy="1905"/>
            </a:xfrm>
            <a:custGeom>
              <a:avLst/>
              <a:gdLst/>
              <a:ahLst/>
              <a:cxnLst/>
              <a:rect l="l" t="t" r="r" b="b"/>
              <a:pathLst>
                <a:path w="152400" h="1904">
                  <a:moveTo>
                    <a:pt x="0" y="0"/>
                  </a:moveTo>
                  <a:lnTo>
                    <a:pt x="152400" y="1587"/>
                  </a:lnTo>
                </a:path>
              </a:pathLst>
            </a:custGeom>
            <a:ln w="9144">
              <a:solidFill>
                <a:srgbClr val="497DBA"/>
              </a:solidFill>
            </a:ln>
          </p:spPr>
          <p:txBody>
            <a:bodyPr wrap="square" lIns="0" tIns="0" rIns="0" bIns="0" rtlCol="0"/>
            <a:lstStyle/>
            <a:p>
              <a:endParaRPr/>
            </a:p>
          </p:txBody>
        </p:sp>
      </p:grpSp>
      <p:sp>
        <p:nvSpPr>
          <p:cNvPr id="14" name="object 14"/>
          <p:cNvSpPr/>
          <p:nvPr/>
        </p:nvSpPr>
        <p:spPr>
          <a:xfrm>
            <a:off x="4572000" y="5259323"/>
            <a:ext cx="1905" cy="379730"/>
          </a:xfrm>
          <a:custGeom>
            <a:avLst/>
            <a:gdLst/>
            <a:ahLst/>
            <a:cxnLst/>
            <a:rect l="l" t="t" r="r" b="b"/>
            <a:pathLst>
              <a:path w="1904" h="379729">
                <a:moveTo>
                  <a:pt x="1650" y="0"/>
                </a:moveTo>
                <a:lnTo>
                  <a:pt x="0" y="379412"/>
                </a:lnTo>
              </a:path>
            </a:pathLst>
          </a:custGeom>
          <a:ln w="9144">
            <a:solidFill>
              <a:srgbClr val="497DBA"/>
            </a:solidFill>
          </a:ln>
        </p:spPr>
        <p:txBody>
          <a:bodyPr wrap="square" lIns="0" tIns="0" rIns="0" bIns="0" rtlCol="0"/>
          <a:lstStyle/>
          <a:p>
            <a:endParaRPr/>
          </a:p>
        </p:txBody>
      </p:sp>
      <p:grpSp>
        <p:nvGrpSpPr>
          <p:cNvPr id="15" name="object 15"/>
          <p:cNvGrpSpPr/>
          <p:nvPr/>
        </p:nvGrpSpPr>
        <p:grpSpPr>
          <a:xfrm>
            <a:off x="2357627" y="5102352"/>
            <a:ext cx="3514725" cy="542925"/>
            <a:chOff x="2357627" y="5102352"/>
            <a:chExt cx="3514725" cy="542925"/>
          </a:xfrm>
        </p:grpSpPr>
        <p:sp>
          <p:nvSpPr>
            <p:cNvPr id="16" name="object 16"/>
            <p:cNvSpPr/>
            <p:nvPr/>
          </p:nvSpPr>
          <p:spPr>
            <a:xfrm>
              <a:off x="4724400" y="5106924"/>
              <a:ext cx="1905" cy="532130"/>
            </a:xfrm>
            <a:custGeom>
              <a:avLst/>
              <a:gdLst/>
              <a:ahLst/>
              <a:cxnLst/>
              <a:rect l="l" t="t" r="r" b="b"/>
              <a:pathLst>
                <a:path w="1904" h="532129">
                  <a:moveTo>
                    <a:pt x="1650" y="0"/>
                  </a:moveTo>
                  <a:lnTo>
                    <a:pt x="0" y="531812"/>
                  </a:lnTo>
                </a:path>
              </a:pathLst>
            </a:custGeom>
            <a:ln w="9144">
              <a:solidFill>
                <a:srgbClr val="497DBA"/>
              </a:solidFill>
            </a:ln>
          </p:spPr>
          <p:txBody>
            <a:bodyPr wrap="square" lIns="0" tIns="0" rIns="0" bIns="0" rtlCol="0"/>
            <a:lstStyle/>
            <a:p>
              <a:endParaRPr/>
            </a:p>
          </p:txBody>
        </p:sp>
        <p:sp>
          <p:nvSpPr>
            <p:cNvPr id="17" name="object 17"/>
            <p:cNvSpPr/>
            <p:nvPr/>
          </p:nvSpPr>
          <p:spPr>
            <a:xfrm>
              <a:off x="2362199" y="5637276"/>
              <a:ext cx="3505200" cy="3175"/>
            </a:xfrm>
            <a:custGeom>
              <a:avLst/>
              <a:gdLst/>
              <a:ahLst/>
              <a:cxnLst/>
              <a:rect l="l" t="t" r="r" b="b"/>
              <a:pathLst>
                <a:path w="3505200" h="3175">
                  <a:moveTo>
                    <a:pt x="2209800" y="0"/>
                  </a:moveTo>
                  <a:lnTo>
                    <a:pt x="2362200" y="1587"/>
                  </a:lnTo>
                </a:path>
                <a:path w="3505200" h="3175">
                  <a:moveTo>
                    <a:pt x="0" y="1524"/>
                  </a:moveTo>
                  <a:lnTo>
                    <a:pt x="3505200" y="3111"/>
                  </a:lnTo>
                </a:path>
              </a:pathLst>
            </a:custGeom>
            <a:ln w="9144">
              <a:solidFill>
                <a:srgbClr val="497DBA"/>
              </a:solidFill>
            </a:ln>
          </p:spPr>
          <p:txBody>
            <a:bodyPr wrap="square" lIns="0" tIns="0" rIns="0" bIns="0" rtlCol="0"/>
            <a:lstStyle/>
            <a:p>
              <a:endParaRPr/>
            </a:p>
          </p:txBody>
        </p:sp>
      </p:grpSp>
      <p:grpSp>
        <p:nvGrpSpPr>
          <p:cNvPr id="18" name="object 18"/>
          <p:cNvGrpSpPr/>
          <p:nvPr/>
        </p:nvGrpSpPr>
        <p:grpSpPr>
          <a:xfrm>
            <a:off x="681037" y="604837"/>
            <a:ext cx="4164965" cy="4352925"/>
            <a:chOff x="681037" y="604837"/>
            <a:chExt cx="4164965" cy="4352925"/>
          </a:xfrm>
        </p:grpSpPr>
        <p:sp>
          <p:nvSpPr>
            <p:cNvPr id="19" name="object 19"/>
            <p:cNvSpPr/>
            <p:nvPr/>
          </p:nvSpPr>
          <p:spPr>
            <a:xfrm>
              <a:off x="2514600" y="1143000"/>
              <a:ext cx="1981200" cy="2280285"/>
            </a:xfrm>
            <a:custGeom>
              <a:avLst/>
              <a:gdLst/>
              <a:ahLst/>
              <a:cxnLst/>
              <a:rect l="l" t="t" r="r" b="b"/>
              <a:pathLst>
                <a:path w="1981200" h="2280285">
                  <a:moveTo>
                    <a:pt x="76200" y="2120900"/>
                  </a:moveTo>
                  <a:lnTo>
                    <a:pt x="87274" y="2125112"/>
                  </a:lnTo>
                  <a:lnTo>
                    <a:pt x="98313" y="2129551"/>
                  </a:lnTo>
                  <a:lnTo>
                    <a:pt x="109472" y="2133633"/>
                  </a:lnTo>
                  <a:lnTo>
                    <a:pt x="120904" y="2136775"/>
                  </a:lnTo>
                  <a:lnTo>
                    <a:pt x="165538" y="2144916"/>
                  </a:lnTo>
                  <a:lnTo>
                    <a:pt x="210423" y="2151618"/>
                  </a:lnTo>
                  <a:lnTo>
                    <a:pt x="255188" y="2158867"/>
                  </a:lnTo>
                  <a:lnTo>
                    <a:pt x="299466" y="2168652"/>
                  </a:lnTo>
                  <a:lnTo>
                    <a:pt x="314309" y="2172795"/>
                  </a:lnTo>
                  <a:lnTo>
                    <a:pt x="329152" y="2177034"/>
                  </a:lnTo>
                  <a:lnTo>
                    <a:pt x="344043" y="2181082"/>
                  </a:lnTo>
                  <a:lnTo>
                    <a:pt x="359029" y="2184654"/>
                  </a:lnTo>
                  <a:lnTo>
                    <a:pt x="381319" y="2188831"/>
                  </a:lnTo>
                  <a:lnTo>
                    <a:pt x="403717" y="2192353"/>
                  </a:lnTo>
                  <a:lnTo>
                    <a:pt x="426090" y="2195994"/>
                  </a:lnTo>
                  <a:lnTo>
                    <a:pt x="448310" y="2200529"/>
                  </a:lnTo>
                  <a:lnTo>
                    <a:pt x="459579" y="2203940"/>
                  </a:lnTo>
                  <a:lnTo>
                    <a:pt x="470646" y="2208196"/>
                  </a:lnTo>
                  <a:lnTo>
                    <a:pt x="481689" y="2212619"/>
                  </a:lnTo>
                  <a:lnTo>
                    <a:pt x="492887" y="2216530"/>
                  </a:lnTo>
                  <a:lnTo>
                    <a:pt x="537446" y="2228996"/>
                  </a:lnTo>
                  <a:lnTo>
                    <a:pt x="597090" y="2240407"/>
                  </a:lnTo>
                  <a:lnTo>
                    <a:pt x="619458" y="2244121"/>
                  </a:lnTo>
                  <a:lnTo>
                    <a:pt x="672759" y="2255242"/>
                  </a:lnTo>
                  <a:lnTo>
                    <a:pt x="722194" y="2267735"/>
                  </a:lnTo>
                  <a:lnTo>
                    <a:pt x="805434" y="2280285"/>
                  </a:lnTo>
                  <a:lnTo>
                    <a:pt x="850122" y="2276590"/>
                  </a:lnTo>
                  <a:lnTo>
                    <a:pt x="894810" y="2273109"/>
                  </a:lnTo>
                  <a:lnTo>
                    <a:pt x="939450" y="2269247"/>
                  </a:lnTo>
                  <a:lnTo>
                    <a:pt x="983996" y="2264410"/>
                  </a:lnTo>
                  <a:lnTo>
                    <a:pt x="1050702" y="2250408"/>
                  </a:lnTo>
                  <a:lnTo>
                    <a:pt x="1117980" y="2232405"/>
                  </a:lnTo>
                  <a:lnTo>
                    <a:pt x="1139761" y="2215467"/>
                  </a:lnTo>
                  <a:lnTo>
                    <a:pt x="1150877" y="2207349"/>
                  </a:lnTo>
                  <a:lnTo>
                    <a:pt x="1162685" y="2200529"/>
                  </a:lnTo>
                  <a:lnTo>
                    <a:pt x="1185011" y="2192440"/>
                  </a:lnTo>
                  <a:lnTo>
                    <a:pt x="1208230" y="2186495"/>
                  </a:lnTo>
                  <a:lnTo>
                    <a:pt x="1230997" y="2179597"/>
                  </a:lnTo>
                  <a:lnTo>
                    <a:pt x="1251965" y="2168652"/>
                  </a:lnTo>
                  <a:lnTo>
                    <a:pt x="1281578" y="2146921"/>
                  </a:lnTo>
                  <a:lnTo>
                    <a:pt x="1295130" y="2137584"/>
                  </a:lnTo>
                  <a:lnTo>
                    <a:pt x="1309419" y="2131843"/>
                  </a:lnTo>
                  <a:lnTo>
                    <a:pt x="1341247" y="2120900"/>
                  </a:lnTo>
                  <a:lnTo>
                    <a:pt x="1356250" y="2109096"/>
                  </a:lnTo>
                  <a:lnTo>
                    <a:pt x="1386306" y="2085538"/>
                  </a:lnTo>
                  <a:lnTo>
                    <a:pt x="1423050" y="2048986"/>
                  </a:lnTo>
                  <a:lnTo>
                    <a:pt x="1433867" y="2036659"/>
                  </a:lnTo>
                  <a:lnTo>
                    <a:pt x="1468185" y="2005155"/>
                  </a:lnTo>
                  <a:lnTo>
                    <a:pt x="1518842" y="1962606"/>
                  </a:lnTo>
                  <a:lnTo>
                    <a:pt x="1549653" y="1929511"/>
                  </a:lnTo>
                  <a:lnTo>
                    <a:pt x="1565322" y="1914239"/>
                  </a:lnTo>
                  <a:lnTo>
                    <a:pt x="1572853" y="1906365"/>
                  </a:lnTo>
                  <a:lnTo>
                    <a:pt x="1579372" y="1897634"/>
                  </a:lnTo>
                  <a:lnTo>
                    <a:pt x="1593482" y="1873045"/>
                  </a:lnTo>
                  <a:lnTo>
                    <a:pt x="1607105" y="1847992"/>
                  </a:lnTo>
                  <a:lnTo>
                    <a:pt x="1621752" y="1823821"/>
                  </a:lnTo>
                  <a:lnTo>
                    <a:pt x="1638935" y="1801876"/>
                  </a:lnTo>
                  <a:lnTo>
                    <a:pt x="1661511" y="1778343"/>
                  </a:lnTo>
                  <a:lnTo>
                    <a:pt x="1680670" y="1757537"/>
                  </a:lnTo>
                  <a:lnTo>
                    <a:pt x="1713357" y="1706245"/>
                  </a:lnTo>
                  <a:lnTo>
                    <a:pt x="1723929" y="1670115"/>
                  </a:lnTo>
                  <a:lnTo>
                    <a:pt x="1728215" y="1658365"/>
                  </a:lnTo>
                  <a:lnTo>
                    <a:pt x="1744058" y="1626268"/>
                  </a:lnTo>
                  <a:lnTo>
                    <a:pt x="1752846" y="1612044"/>
                  </a:lnTo>
                  <a:lnTo>
                    <a:pt x="1756907" y="1609348"/>
                  </a:lnTo>
                  <a:lnTo>
                    <a:pt x="1758568" y="1611836"/>
                  </a:lnTo>
                  <a:lnTo>
                    <a:pt x="1760159" y="1613163"/>
                  </a:lnTo>
                  <a:lnTo>
                    <a:pt x="1787778" y="1546733"/>
                  </a:lnTo>
                  <a:lnTo>
                    <a:pt x="1803257" y="1499203"/>
                  </a:lnTo>
                  <a:lnTo>
                    <a:pt x="1810299" y="1475116"/>
                  </a:lnTo>
                  <a:lnTo>
                    <a:pt x="1817497" y="1451102"/>
                  </a:lnTo>
                  <a:lnTo>
                    <a:pt x="1820693" y="1438834"/>
                  </a:lnTo>
                  <a:lnTo>
                    <a:pt x="1823545" y="1426400"/>
                  </a:lnTo>
                  <a:lnTo>
                    <a:pt x="1827087" y="1414347"/>
                  </a:lnTo>
                  <a:lnTo>
                    <a:pt x="1832355" y="1403223"/>
                  </a:lnTo>
                  <a:lnTo>
                    <a:pt x="1862074" y="1355471"/>
                  </a:lnTo>
                  <a:lnTo>
                    <a:pt x="1871929" y="1313046"/>
                  </a:lnTo>
                  <a:lnTo>
                    <a:pt x="1877151" y="1291221"/>
                  </a:lnTo>
                  <a:lnTo>
                    <a:pt x="1881916" y="1274656"/>
                  </a:lnTo>
                  <a:lnTo>
                    <a:pt x="1890400" y="1248014"/>
                  </a:lnTo>
                  <a:lnTo>
                    <a:pt x="1906777" y="1195959"/>
                  </a:lnTo>
                  <a:lnTo>
                    <a:pt x="1910760" y="1184048"/>
                  </a:lnTo>
                  <a:lnTo>
                    <a:pt x="1914921" y="1172210"/>
                  </a:lnTo>
                  <a:lnTo>
                    <a:pt x="1918725" y="1160275"/>
                  </a:lnTo>
                  <a:lnTo>
                    <a:pt x="1921637" y="1148079"/>
                  </a:lnTo>
                  <a:lnTo>
                    <a:pt x="1930675" y="1097938"/>
                  </a:lnTo>
                  <a:lnTo>
                    <a:pt x="1934702" y="1075848"/>
                  </a:lnTo>
                  <a:lnTo>
                    <a:pt x="1939657" y="1057997"/>
                  </a:lnTo>
                  <a:lnTo>
                    <a:pt x="1951482" y="1020572"/>
                  </a:lnTo>
                  <a:lnTo>
                    <a:pt x="1957519" y="975842"/>
                  </a:lnTo>
                  <a:lnTo>
                    <a:pt x="1964097" y="926432"/>
                  </a:lnTo>
                  <a:lnTo>
                    <a:pt x="1970484" y="874918"/>
                  </a:lnTo>
                  <a:lnTo>
                    <a:pt x="1975950" y="823881"/>
                  </a:lnTo>
                  <a:lnTo>
                    <a:pt x="1979765" y="775900"/>
                  </a:lnTo>
                  <a:lnTo>
                    <a:pt x="1981200" y="733551"/>
                  </a:lnTo>
                  <a:lnTo>
                    <a:pt x="1981060" y="682778"/>
                  </a:lnTo>
                  <a:lnTo>
                    <a:pt x="1980646" y="632010"/>
                  </a:lnTo>
                  <a:lnTo>
                    <a:pt x="1979971" y="581249"/>
                  </a:lnTo>
                  <a:lnTo>
                    <a:pt x="1979042" y="530494"/>
                  </a:lnTo>
                  <a:lnTo>
                    <a:pt x="1977872" y="479746"/>
                  </a:lnTo>
                  <a:lnTo>
                    <a:pt x="1976469" y="429003"/>
                  </a:lnTo>
                  <a:lnTo>
                    <a:pt x="1974846" y="378267"/>
                  </a:lnTo>
                  <a:lnTo>
                    <a:pt x="1973010" y="327538"/>
                  </a:lnTo>
                  <a:lnTo>
                    <a:pt x="1970974" y="276814"/>
                  </a:lnTo>
                  <a:lnTo>
                    <a:pt x="1968748" y="226097"/>
                  </a:lnTo>
                  <a:lnTo>
                    <a:pt x="1966340" y="175387"/>
                  </a:lnTo>
                  <a:lnTo>
                    <a:pt x="1951482" y="127508"/>
                  </a:lnTo>
                  <a:lnTo>
                    <a:pt x="1921637" y="95630"/>
                  </a:lnTo>
                  <a:lnTo>
                    <a:pt x="1871138" y="60182"/>
                  </a:lnTo>
                  <a:lnTo>
                    <a:pt x="1817497" y="31876"/>
                  </a:lnTo>
                  <a:lnTo>
                    <a:pt x="1776476" y="17605"/>
                  </a:lnTo>
                  <a:lnTo>
                    <a:pt x="1771419" y="14571"/>
                  </a:lnTo>
                  <a:lnTo>
                    <a:pt x="1757934" y="0"/>
                  </a:lnTo>
                </a:path>
                <a:path w="1981200" h="2280285">
                  <a:moveTo>
                    <a:pt x="0" y="1295400"/>
                  </a:moveTo>
                  <a:lnTo>
                    <a:pt x="1143000" y="1905000"/>
                  </a:lnTo>
                </a:path>
              </a:pathLst>
            </a:custGeom>
            <a:ln w="9144">
              <a:solidFill>
                <a:srgbClr val="497DBA"/>
              </a:solidFill>
            </a:ln>
          </p:spPr>
          <p:txBody>
            <a:bodyPr wrap="square" lIns="0" tIns="0" rIns="0" bIns="0" rtlCol="0"/>
            <a:lstStyle/>
            <a:p>
              <a:endParaRPr/>
            </a:p>
          </p:txBody>
        </p:sp>
        <p:sp>
          <p:nvSpPr>
            <p:cNvPr id="20" name="object 20"/>
            <p:cNvSpPr/>
            <p:nvPr/>
          </p:nvSpPr>
          <p:spPr>
            <a:xfrm>
              <a:off x="3657600" y="1981200"/>
              <a:ext cx="609600" cy="1066800"/>
            </a:xfrm>
            <a:custGeom>
              <a:avLst/>
              <a:gdLst/>
              <a:ahLst/>
              <a:cxnLst/>
              <a:rect l="l" t="t" r="r" b="b"/>
              <a:pathLst>
                <a:path w="609600" h="1066800">
                  <a:moveTo>
                    <a:pt x="0" y="1066800"/>
                  </a:moveTo>
                  <a:lnTo>
                    <a:pt x="609600" y="0"/>
                  </a:lnTo>
                </a:path>
              </a:pathLst>
            </a:custGeom>
            <a:ln w="9144">
              <a:solidFill>
                <a:srgbClr val="497DBA"/>
              </a:solidFill>
            </a:ln>
          </p:spPr>
          <p:txBody>
            <a:bodyPr wrap="square" lIns="0" tIns="0" rIns="0" bIns="0" rtlCol="0"/>
            <a:lstStyle/>
            <a:p>
              <a:endParaRPr/>
            </a:p>
          </p:txBody>
        </p:sp>
        <p:sp>
          <p:nvSpPr>
            <p:cNvPr id="21" name="object 21"/>
            <p:cNvSpPr/>
            <p:nvPr/>
          </p:nvSpPr>
          <p:spPr>
            <a:xfrm>
              <a:off x="2819400" y="1447800"/>
              <a:ext cx="1447800" cy="1295400"/>
            </a:xfrm>
            <a:custGeom>
              <a:avLst/>
              <a:gdLst/>
              <a:ahLst/>
              <a:cxnLst/>
              <a:rect l="l" t="t" r="r" b="b"/>
              <a:pathLst>
                <a:path w="1447800" h="1295400">
                  <a:moveTo>
                    <a:pt x="1447800" y="533400"/>
                  </a:moveTo>
                  <a:lnTo>
                    <a:pt x="457200" y="0"/>
                  </a:lnTo>
                </a:path>
                <a:path w="1447800" h="1295400">
                  <a:moveTo>
                    <a:pt x="0" y="914400"/>
                  </a:moveTo>
                  <a:lnTo>
                    <a:pt x="762000" y="1295400"/>
                  </a:lnTo>
                </a:path>
              </a:pathLst>
            </a:custGeom>
            <a:ln w="9144">
              <a:solidFill>
                <a:srgbClr val="497DBA"/>
              </a:solidFill>
            </a:ln>
          </p:spPr>
          <p:txBody>
            <a:bodyPr wrap="square" lIns="0" tIns="0" rIns="0" bIns="0" rtlCol="0"/>
            <a:lstStyle/>
            <a:p>
              <a:endParaRPr/>
            </a:p>
          </p:txBody>
        </p:sp>
        <p:sp>
          <p:nvSpPr>
            <p:cNvPr id="22" name="object 22"/>
            <p:cNvSpPr/>
            <p:nvPr/>
          </p:nvSpPr>
          <p:spPr>
            <a:xfrm>
              <a:off x="3581400" y="2057400"/>
              <a:ext cx="381000" cy="685800"/>
            </a:xfrm>
            <a:custGeom>
              <a:avLst/>
              <a:gdLst/>
              <a:ahLst/>
              <a:cxnLst/>
              <a:rect l="l" t="t" r="r" b="b"/>
              <a:pathLst>
                <a:path w="381000" h="685800">
                  <a:moveTo>
                    <a:pt x="0" y="685800"/>
                  </a:moveTo>
                  <a:lnTo>
                    <a:pt x="381000" y="0"/>
                  </a:lnTo>
                </a:path>
              </a:pathLst>
            </a:custGeom>
            <a:ln w="9144">
              <a:solidFill>
                <a:srgbClr val="497DBA"/>
              </a:solidFill>
            </a:ln>
          </p:spPr>
          <p:txBody>
            <a:bodyPr wrap="square" lIns="0" tIns="0" rIns="0" bIns="0" rtlCol="0"/>
            <a:lstStyle/>
            <a:p>
              <a:endParaRPr/>
            </a:p>
          </p:txBody>
        </p:sp>
        <p:sp>
          <p:nvSpPr>
            <p:cNvPr id="23" name="object 23"/>
            <p:cNvSpPr/>
            <p:nvPr/>
          </p:nvSpPr>
          <p:spPr>
            <a:xfrm>
              <a:off x="3048000" y="1752600"/>
              <a:ext cx="914400" cy="838200"/>
            </a:xfrm>
            <a:custGeom>
              <a:avLst/>
              <a:gdLst/>
              <a:ahLst/>
              <a:cxnLst/>
              <a:rect l="l" t="t" r="r" b="b"/>
              <a:pathLst>
                <a:path w="914400" h="838200">
                  <a:moveTo>
                    <a:pt x="914400" y="304800"/>
                  </a:moveTo>
                  <a:lnTo>
                    <a:pt x="228600" y="0"/>
                  </a:lnTo>
                </a:path>
                <a:path w="914400" h="838200">
                  <a:moveTo>
                    <a:pt x="0" y="609600"/>
                  </a:moveTo>
                  <a:lnTo>
                    <a:pt x="457200" y="838200"/>
                  </a:lnTo>
                </a:path>
              </a:pathLst>
            </a:custGeom>
            <a:ln w="9144">
              <a:solidFill>
                <a:srgbClr val="497DBA"/>
              </a:solidFill>
            </a:ln>
          </p:spPr>
          <p:txBody>
            <a:bodyPr wrap="square" lIns="0" tIns="0" rIns="0" bIns="0" rtlCol="0"/>
            <a:lstStyle/>
            <a:p>
              <a:endParaRPr/>
            </a:p>
          </p:txBody>
        </p:sp>
        <p:sp>
          <p:nvSpPr>
            <p:cNvPr id="24" name="object 24"/>
            <p:cNvSpPr/>
            <p:nvPr/>
          </p:nvSpPr>
          <p:spPr>
            <a:xfrm>
              <a:off x="3505200" y="2133600"/>
              <a:ext cx="228600" cy="457200"/>
            </a:xfrm>
            <a:custGeom>
              <a:avLst/>
              <a:gdLst/>
              <a:ahLst/>
              <a:cxnLst/>
              <a:rect l="l" t="t" r="r" b="b"/>
              <a:pathLst>
                <a:path w="228600" h="457200">
                  <a:moveTo>
                    <a:pt x="0" y="457200"/>
                  </a:moveTo>
                  <a:lnTo>
                    <a:pt x="228600" y="0"/>
                  </a:lnTo>
                </a:path>
              </a:pathLst>
            </a:custGeom>
            <a:ln w="9144">
              <a:solidFill>
                <a:srgbClr val="497DBA"/>
              </a:solidFill>
            </a:ln>
          </p:spPr>
          <p:txBody>
            <a:bodyPr wrap="square" lIns="0" tIns="0" rIns="0" bIns="0" rtlCol="0"/>
            <a:lstStyle/>
            <a:p>
              <a:endParaRPr/>
            </a:p>
          </p:txBody>
        </p:sp>
        <p:sp>
          <p:nvSpPr>
            <p:cNvPr id="25" name="object 25"/>
            <p:cNvSpPr/>
            <p:nvPr/>
          </p:nvSpPr>
          <p:spPr>
            <a:xfrm>
              <a:off x="3276600" y="1905000"/>
              <a:ext cx="457200" cy="228600"/>
            </a:xfrm>
            <a:custGeom>
              <a:avLst/>
              <a:gdLst/>
              <a:ahLst/>
              <a:cxnLst/>
              <a:rect l="l" t="t" r="r" b="b"/>
              <a:pathLst>
                <a:path w="457200" h="228600">
                  <a:moveTo>
                    <a:pt x="457200" y="228600"/>
                  </a:moveTo>
                  <a:lnTo>
                    <a:pt x="0" y="0"/>
                  </a:lnTo>
                </a:path>
              </a:pathLst>
            </a:custGeom>
            <a:ln w="9144">
              <a:solidFill>
                <a:srgbClr val="497DBA"/>
              </a:solidFill>
            </a:ln>
          </p:spPr>
          <p:txBody>
            <a:bodyPr wrap="square" lIns="0" tIns="0" rIns="0" bIns="0" rtlCol="0"/>
            <a:lstStyle/>
            <a:p>
              <a:endParaRPr/>
            </a:p>
          </p:txBody>
        </p:sp>
        <p:sp>
          <p:nvSpPr>
            <p:cNvPr id="26" name="object 26"/>
            <p:cNvSpPr/>
            <p:nvPr/>
          </p:nvSpPr>
          <p:spPr>
            <a:xfrm>
              <a:off x="3048000" y="2286000"/>
              <a:ext cx="76200" cy="76200"/>
            </a:xfrm>
            <a:custGeom>
              <a:avLst/>
              <a:gdLst/>
              <a:ahLst/>
              <a:cxnLst/>
              <a:rect l="l" t="t" r="r" b="b"/>
              <a:pathLst>
                <a:path w="76200" h="76200">
                  <a:moveTo>
                    <a:pt x="0" y="76200"/>
                  </a:moveTo>
                  <a:lnTo>
                    <a:pt x="76200" y="0"/>
                  </a:lnTo>
                </a:path>
              </a:pathLst>
            </a:custGeom>
            <a:ln w="9144">
              <a:solidFill>
                <a:srgbClr val="497DBA"/>
              </a:solidFill>
            </a:ln>
          </p:spPr>
          <p:txBody>
            <a:bodyPr wrap="square" lIns="0" tIns="0" rIns="0" bIns="0" rtlCol="0"/>
            <a:lstStyle/>
            <a:p>
              <a:endParaRPr/>
            </a:p>
          </p:txBody>
        </p:sp>
        <p:sp>
          <p:nvSpPr>
            <p:cNvPr id="27" name="object 27"/>
            <p:cNvSpPr/>
            <p:nvPr/>
          </p:nvSpPr>
          <p:spPr>
            <a:xfrm>
              <a:off x="3200400" y="1905000"/>
              <a:ext cx="76200" cy="76200"/>
            </a:xfrm>
            <a:custGeom>
              <a:avLst/>
              <a:gdLst/>
              <a:ahLst/>
              <a:cxnLst/>
              <a:rect l="l" t="t" r="r" b="b"/>
              <a:pathLst>
                <a:path w="76200" h="76200">
                  <a:moveTo>
                    <a:pt x="76200" y="0"/>
                  </a:moveTo>
                  <a:lnTo>
                    <a:pt x="0" y="76200"/>
                  </a:lnTo>
                </a:path>
              </a:pathLst>
            </a:custGeom>
            <a:ln w="9144">
              <a:solidFill>
                <a:srgbClr val="497DBA"/>
              </a:solidFill>
            </a:ln>
          </p:spPr>
          <p:txBody>
            <a:bodyPr wrap="square" lIns="0" tIns="0" rIns="0" bIns="0" rtlCol="0"/>
            <a:lstStyle/>
            <a:p>
              <a:endParaRPr/>
            </a:p>
          </p:txBody>
        </p:sp>
        <p:sp>
          <p:nvSpPr>
            <p:cNvPr id="28" name="object 28"/>
            <p:cNvSpPr/>
            <p:nvPr/>
          </p:nvSpPr>
          <p:spPr>
            <a:xfrm>
              <a:off x="1295400" y="1143000"/>
              <a:ext cx="1905000" cy="1143000"/>
            </a:xfrm>
            <a:custGeom>
              <a:avLst/>
              <a:gdLst/>
              <a:ahLst/>
              <a:cxnLst/>
              <a:rect l="l" t="t" r="r" b="b"/>
              <a:pathLst>
                <a:path w="1905000" h="1143000">
                  <a:moveTo>
                    <a:pt x="1828800" y="1143000"/>
                  </a:moveTo>
                  <a:lnTo>
                    <a:pt x="0" y="228600"/>
                  </a:lnTo>
                </a:path>
                <a:path w="1905000" h="1143000">
                  <a:moveTo>
                    <a:pt x="1905000" y="838200"/>
                  </a:moveTo>
                  <a:lnTo>
                    <a:pt x="228600" y="0"/>
                  </a:lnTo>
                </a:path>
              </a:pathLst>
            </a:custGeom>
            <a:ln w="9144">
              <a:solidFill>
                <a:srgbClr val="497DBA"/>
              </a:solidFill>
            </a:ln>
          </p:spPr>
          <p:txBody>
            <a:bodyPr wrap="square" lIns="0" tIns="0" rIns="0" bIns="0" rtlCol="0"/>
            <a:lstStyle/>
            <a:p>
              <a:endParaRPr/>
            </a:p>
          </p:txBody>
        </p:sp>
        <p:sp>
          <p:nvSpPr>
            <p:cNvPr id="29" name="object 29"/>
            <p:cNvSpPr/>
            <p:nvPr/>
          </p:nvSpPr>
          <p:spPr>
            <a:xfrm>
              <a:off x="1295400" y="1295400"/>
              <a:ext cx="76200" cy="76200"/>
            </a:xfrm>
            <a:custGeom>
              <a:avLst/>
              <a:gdLst/>
              <a:ahLst/>
              <a:cxnLst/>
              <a:rect l="l" t="t" r="r" b="b"/>
              <a:pathLst>
                <a:path w="76200" h="76200">
                  <a:moveTo>
                    <a:pt x="0" y="76200"/>
                  </a:moveTo>
                  <a:lnTo>
                    <a:pt x="76200" y="0"/>
                  </a:lnTo>
                </a:path>
              </a:pathLst>
            </a:custGeom>
            <a:ln w="9144">
              <a:solidFill>
                <a:srgbClr val="497DBA"/>
              </a:solidFill>
            </a:ln>
          </p:spPr>
          <p:txBody>
            <a:bodyPr wrap="square" lIns="0" tIns="0" rIns="0" bIns="0" rtlCol="0"/>
            <a:lstStyle/>
            <a:p>
              <a:endParaRPr/>
            </a:p>
          </p:txBody>
        </p:sp>
        <p:sp>
          <p:nvSpPr>
            <p:cNvPr id="30" name="object 30"/>
            <p:cNvSpPr/>
            <p:nvPr/>
          </p:nvSpPr>
          <p:spPr>
            <a:xfrm>
              <a:off x="1447800" y="1144523"/>
              <a:ext cx="76200" cy="74930"/>
            </a:xfrm>
            <a:custGeom>
              <a:avLst/>
              <a:gdLst/>
              <a:ahLst/>
              <a:cxnLst/>
              <a:rect l="l" t="t" r="r" b="b"/>
              <a:pathLst>
                <a:path w="76200" h="74930">
                  <a:moveTo>
                    <a:pt x="76200" y="0"/>
                  </a:moveTo>
                  <a:lnTo>
                    <a:pt x="0" y="74549"/>
                  </a:lnTo>
                </a:path>
              </a:pathLst>
            </a:custGeom>
            <a:ln w="9144">
              <a:solidFill>
                <a:srgbClr val="497DBA"/>
              </a:solidFill>
            </a:ln>
          </p:spPr>
          <p:txBody>
            <a:bodyPr wrap="square" lIns="0" tIns="0" rIns="0" bIns="0" rtlCol="0"/>
            <a:lstStyle/>
            <a:p>
              <a:endParaRPr/>
            </a:p>
          </p:txBody>
        </p:sp>
        <p:sp>
          <p:nvSpPr>
            <p:cNvPr id="31" name="object 31"/>
            <p:cNvSpPr/>
            <p:nvPr/>
          </p:nvSpPr>
          <p:spPr>
            <a:xfrm>
              <a:off x="1752600" y="1524000"/>
              <a:ext cx="76200" cy="76200"/>
            </a:xfrm>
            <a:custGeom>
              <a:avLst/>
              <a:gdLst/>
              <a:ahLst/>
              <a:cxnLst/>
              <a:rect l="l" t="t" r="r" b="b"/>
              <a:pathLst>
                <a:path w="76200" h="76200">
                  <a:moveTo>
                    <a:pt x="0" y="76200"/>
                  </a:moveTo>
                  <a:lnTo>
                    <a:pt x="76200" y="0"/>
                  </a:lnTo>
                </a:path>
              </a:pathLst>
            </a:custGeom>
            <a:ln w="9144">
              <a:solidFill>
                <a:srgbClr val="497DBA"/>
              </a:solidFill>
            </a:ln>
          </p:spPr>
          <p:txBody>
            <a:bodyPr wrap="square" lIns="0" tIns="0" rIns="0" bIns="0" rtlCol="0"/>
            <a:lstStyle/>
            <a:p>
              <a:endParaRPr/>
            </a:p>
          </p:txBody>
        </p:sp>
        <p:sp>
          <p:nvSpPr>
            <p:cNvPr id="32" name="object 32"/>
            <p:cNvSpPr/>
            <p:nvPr/>
          </p:nvSpPr>
          <p:spPr>
            <a:xfrm>
              <a:off x="1905000" y="1371600"/>
              <a:ext cx="76200" cy="76200"/>
            </a:xfrm>
            <a:custGeom>
              <a:avLst/>
              <a:gdLst/>
              <a:ahLst/>
              <a:cxnLst/>
              <a:rect l="l" t="t" r="r" b="b"/>
              <a:pathLst>
                <a:path w="76200" h="76200">
                  <a:moveTo>
                    <a:pt x="76200" y="0"/>
                  </a:moveTo>
                  <a:lnTo>
                    <a:pt x="0" y="76200"/>
                  </a:lnTo>
                </a:path>
              </a:pathLst>
            </a:custGeom>
            <a:ln w="9144">
              <a:solidFill>
                <a:srgbClr val="497DBA"/>
              </a:solidFill>
            </a:ln>
          </p:spPr>
          <p:txBody>
            <a:bodyPr wrap="square" lIns="0" tIns="0" rIns="0" bIns="0" rtlCol="0"/>
            <a:lstStyle/>
            <a:p>
              <a:endParaRPr/>
            </a:p>
          </p:txBody>
        </p:sp>
        <p:sp>
          <p:nvSpPr>
            <p:cNvPr id="33" name="object 33"/>
            <p:cNvSpPr/>
            <p:nvPr/>
          </p:nvSpPr>
          <p:spPr>
            <a:xfrm>
              <a:off x="2286000" y="1752600"/>
              <a:ext cx="76200" cy="76200"/>
            </a:xfrm>
            <a:custGeom>
              <a:avLst/>
              <a:gdLst/>
              <a:ahLst/>
              <a:cxnLst/>
              <a:rect l="l" t="t" r="r" b="b"/>
              <a:pathLst>
                <a:path w="76200" h="76200">
                  <a:moveTo>
                    <a:pt x="0" y="76200"/>
                  </a:moveTo>
                  <a:lnTo>
                    <a:pt x="76200" y="0"/>
                  </a:lnTo>
                </a:path>
              </a:pathLst>
            </a:custGeom>
            <a:ln w="9144">
              <a:solidFill>
                <a:srgbClr val="497DBA"/>
              </a:solidFill>
            </a:ln>
          </p:spPr>
          <p:txBody>
            <a:bodyPr wrap="square" lIns="0" tIns="0" rIns="0" bIns="0" rtlCol="0"/>
            <a:lstStyle/>
            <a:p>
              <a:endParaRPr/>
            </a:p>
          </p:txBody>
        </p:sp>
        <p:sp>
          <p:nvSpPr>
            <p:cNvPr id="34" name="object 34"/>
            <p:cNvSpPr/>
            <p:nvPr/>
          </p:nvSpPr>
          <p:spPr>
            <a:xfrm>
              <a:off x="2438400" y="1600200"/>
              <a:ext cx="76200" cy="76200"/>
            </a:xfrm>
            <a:custGeom>
              <a:avLst/>
              <a:gdLst/>
              <a:ahLst/>
              <a:cxnLst/>
              <a:rect l="l" t="t" r="r" b="b"/>
              <a:pathLst>
                <a:path w="76200" h="76200">
                  <a:moveTo>
                    <a:pt x="76200" y="0"/>
                  </a:moveTo>
                  <a:lnTo>
                    <a:pt x="0" y="76200"/>
                  </a:lnTo>
                </a:path>
              </a:pathLst>
            </a:custGeom>
            <a:ln w="9144">
              <a:solidFill>
                <a:srgbClr val="497DBA"/>
              </a:solidFill>
            </a:ln>
          </p:spPr>
          <p:txBody>
            <a:bodyPr wrap="square" lIns="0" tIns="0" rIns="0" bIns="0" rtlCol="0"/>
            <a:lstStyle/>
            <a:p>
              <a:endParaRPr/>
            </a:p>
          </p:txBody>
        </p:sp>
        <p:sp>
          <p:nvSpPr>
            <p:cNvPr id="35" name="object 35"/>
            <p:cNvSpPr/>
            <p:nvPr/>
          </p:nvSpPr>
          <p:spPr>
            <a:xfrm>
              <a:off x="2817876" y="2057400"/>
              <a:ext cx="78105" cy="78105"/>
            </a:xfrm>
            <a:custGeom>
              <a:avLst/>
              <a:gdLst/>
              <a:ahLst/>
              <a:cxnLst/>
              <a:rect l="l" t="t" r="r" b="b"/>
              <a:pathLst>
                <a:path w="78105" h="78105">
                  <a:moveTo>
                    <a:pt x="0" y="77724"/>
                  </a:moveTo>
                  <a:lnTo>
                    <a:pt x="77724" y="0"/>
                  </a:lnTo>
                </a:path>
              </a:pathLst>
            </a:custGeom>
            <a:ln w="9144">
              <a:solidFill>
                <a:srgbClr val="497DBA"/>
              </a:solidFill>
            </a:ln>
          </p:spPr>
          <p:txBody>
            <a:bodyPr wrap="square" lIns="0" tIns="0" rIns="0" bIns="0" rtlCol="0"/>
            <a:lstStyle/>
            <a:p>
              <a:endParaRPr/>
            </a:p>
          </p:txBody>
        </p:sp>
        <p:sp>
          <p:nvSpPr>
            <p:cNvPr id="36" name="object 36"/>
            <p:cNvSpPr/>
            <p:nvPr/>
          </p:nvSpPr>
          <p:spPr>
            <a:xfrm>
              <a:off x="2971800" y="1905000"/>
              <a:ext cx="76200" cy="76200"/>
            </a:xfrm>
            <a:custGeom>
              <a:avLst/>
              <a:gdLst/>
              <a:ahLst/>
              <a:cxnLst/>
              <a:rect l="l" t="t" r="r" b="b"/>
              <a:pathLst>
                <a:path w="76200" h="76200">
                  <a:moveTo>
                    <a:pt x="76200" y="0"/>
                  </a:moveTo>
                  <a:lnTo>
                    <a:pt x="0" y="76200"/>
                  </a:lnTo>
                </a:path>
              </a:pathLst>
            </a:custGeom>
            <a:ln w="9144">
              <a:solidFill>
                <a:srgbClr val="497DBA"/>
              </a:solidFill>
            </a:ln>
          </p:spPr>
          <p:txBody>
            <a:bodyPr wrap="square" lIns="0" tIns="0" rIns="0" bIns="0" rtlCol="0"/>
            <a:lstStyle/>
            <a:p>
              <a:endParaRPr/>
            </a:p>
          </p:txBody>
        </p:sp>
        <p:sp>
          <p:nvSpPr>
            <p:cNvPr id="37" name="object 37"/>
            <p:cNvSpPr/>
            <p:nvPr/>
          </p:nvSpPr>
          <p:spPr>
            <a:xfrm>
              <a:off x="2362200" y="1175004"/>
              <a:ext cx="2103755" cy="2178050"/>
            </a:xfrm>
            <a:custGeom>
              <a:avLst/>
              <a:gdLst/>
              <a:ahLst/>
              <a:cxnLst/>
              <a:rect l="l" t="t" r="r" b="b"/>
              <a:pathLst>
                <a:path w="2103754" h="2178050">
                  <a:moveTo>
                    <a:pt x="228600" y="2101596"/>
                  </a:moveTo>
                  <a:lnTo>
                    <a:pt x="685800" y="1568196"/>
                  </a:lnTo>
                </a:path>
                <a:path w="2103754" h="2178050">
                  <a:moveTo>
                    <a:pt x="0" y="2177796"/>
                  </a:moveTo>
                  <a:lnTo>
                    <a:pt x="609600" y="1491996"/>
                  </a:lnTo>
                </a:path>
                <a:path w="2103754" h="2178050">
                  <a:moveTo>
                    <a:pt x="1524000" y="577850"/>
                  </a:moveTo>
                  <a:lnTo>
                    <a:pt x="1970151" y="0"/>
                  </a:lnTo>
                </a:path>
                <a:path w="2103754" h="2178050">
                  <a:moveTo>
                    <a:pt x="1600200" y="653288"/>
                  </a:moveTo>
                  <a:lnTo>
                    <a:pt x="2103501" y="94487"/>
                  </a:lnTo>
                </a:path>
                <a:path w="2103754" h="2178050">
                  <a:moveTo>
                    <a:pt x="152400" y="1263396"/>
                  </a:moveTo>
                  <a:lnTo>
                    <a:pt x="381000" y="958596"/>
                  </a:lnTo>
                </a:path>
                <a:path w="2103754" h="2178050">
                  <a:moveTo>
                    <a:pt x="609600" y="653796"/>
                  </a:moveTo>
                  <a:lnTo>
                    <a:pt x="914400" y="272796"/>
                  </a:lnTo>
                </a:path>
                <a:path w="2103754" h="2178050">
                  <a:moveTo>
                    <a:pt x="457200" y="1187196"/>
                  </a:moveTo>
                  <a:lnTo>
                    <a:pt x="609600" y="1034796"/>
                  </a:lnTo>
                </a:path>
              </a:pathLst>
            </a:custGeom>
            <a:ln w="9144">
              <a:solidFill>
                <a:srgbClr val="497DBA"/>
              </a:solidFill>
            </a:ln>
          </p:spPr>
          <p:txBody>
            <a:bodyPr wrap="square" lIns="0" tIns="0" rIns="0" bIns="0" rtlCol="0"/>
            <a:lstStyle/>
            <a:p>
              <a:endParaRPr/>
            </a:p>
          </p:txBody>
        </p:sp>
        <p:sp>
          <p:nvSpPr>
            <p:cNvPr id="38" name="object 38"/>
            <p:cNvSpPr/>
            <p:nvPr/>
          </p:nvSpPr>
          <p:spPr>
            <a:xfrm>
              <a:off x="3124200" y="1752600"/>
              <a:ext cx="152400" cy="152400"/>
            </a:xfrm>
            <a:custGeom>
              <a:avLst/>
              <a:gdLst/>
              <a:ahLst/>
              <a:cxnLst/>
              <a:rect l="l" t="t" r="r" b="b"/>
              <a:pathLst>
                <a:path w="152400" h="152400">
                  <a:moveTo>
                    <a:pt x="0" y="152400"/>
                  </a:moveTo>
                  <a:lnTo>
                    <a:pt x="152400" y="0"/>
                  </a:lnTo>
                </a:path>
              </a:pathLst>
            </a:custGeom>
            <a:ln w="9144">
              <a:solidFill>
                <a:srgbClr val="497DBA"/>
              </a:solidFill>
            </a:ln>
          </p:spPr>
          <p:txBody>
            <a:bodyPr wrap="square" lIns="0" tIns="0" rIns="0" bIns="0" rtlCol="0"/>
            <a:lstStyle/>
            <a:p>
              <a:endParaRPr/>
            </a:p>
          </p:txBody>
        </p:sp>
        <p:sp>
          <p:nvSpPr>
            <p:cNvPr id="39" name="object 39"/>
            <p:cNvSpPr/>
            <p:nvPr/>
          </p:nvSpPr>
          <p:spPr>
            <a:xfrm>
              <a:off x="3276600" y="2057400"/>
              <a:ext cx="381000" cy="457200"/>
            </a:xfrm>
            <a:custGeom>
              <a:avLst/>
              <a:gdLst/>
              <a:ahLst/>
              <a:cxnLst/>
              <a:rect l="l" t="t" r="r" b="b"/>
              <a:pathLst>
                <a:path w="381000" h="457200">
                  <a:moveTo>
                    <a:pt x="0" y="381000"/>
                  </a:moveTo>
                  <a:lnTo>
                    <a:pt x="304800" y="0"/>
                  </a:lnTo>
                </a:path>
                <a:path w="381000" h="457200">
                  <a:moveTo>
                    <a:pt x="76200" y="457200"/>
                  </a:moveTo>
                  <a:lnTo>
                    <a:pt x="381000" y="76200"/>
                  </a:lnTo>
                </a:path>
              </a:pathLst>
            </a:custGeom>
            <a:ln w="9144">
              <a:solidFill>
                <a:srgbClr val="497DBA"/>
              </a:solidFill>
            </a:ln>
          </p:spPr>
          <p:txBody>
            <a:bodyPr wrap="square" lIns="0" tIns="0" rIns="0" bIns="0" rtlCol="0"/>
            <a:lstStyle/>
            <a:p>
              <a:endParaRPr/>
            </a:p>
          </p:txBody>
        </p:sp>
        <p:sp>
          <p:nvSpPr>
            <p:cNvPr id="40" name="object 40"/>
            <p:cNvSpPr/>
            <p:nvPr/>
          </p:nvSpPr>
          <p:spPr>
            <a:xfrm>
              <a:off x="2362200" y="967250"/>
              <a:ext cx="2463800" cy="3985895"/>
            </a:xfrm>
            <a:custGeom>
              <a:avLst/>
              <a:gdLst/>
              <a:ahLst/>
              <a:cxnLst/>
              <a:rect l="l" t="t" r="r" b="b"/>
              <a:pathLst>
                <a:path w="2463800" h="3985895">
                  <a:moveTo>
                    <a:pt x="0" y="2333479"/>
                  </a:moveTo>
                  <a:lnTo>
                    <a:pt x="11019" y="2336549"/>
                  </a:lnTo>
                  <a:lnTo>
                    <a:pt x="22145" y="2339369"/>
                  </a:lnTo>
                  <a:lnTo>
                    <a:pt x="33057" y="2342641"/>
                  </a:lnTo>
                  <a:lnTo>
                    <a:pt x="43433" y="2347068"/>
                  </a:lnTo>
                  <a:lnTo>
                    <a:pt x="65242" y="2360887"/>
                  </a:lnTo>
                  <a:lnTo>
                    <a:pt x="85978" y="2376469"/>
                  </a:lnTo>
                  <a:lnTo>
                    <a:pt x="107191" y="2391002"/>
                  </a:lnTo>
                  <a:lnTo>
                    <a:pt x="130429" y="2401678"/>
                  </a:lnTo>
                  <a:lnTo>
                    <a:pt x="217424" y="2428856"/>
                  </a:lnTo>
                  <a:lnTo>
                    <a:pt x="228211" y="2432517"/>
                  </a:lnTo>
                  <a:lnTo>
                    <a:pt x="297287" y="2448569"/>
                  </a:lnTo>
                  <a:lnTo>
                    <a:pt x="333882" y="2454066"/>
                  </a:lnTo>
                  <a:lnTo>
                    <a:pt x="370193" y="2460610"/>
                  </a:lnTo>
                  <a:lnTo>
                    <a:pt x="405764" y="2469750"/>
                  </a:lnTo>
                  <a:lnTo>
                    <a:pt x="435940" y="2479322"/>
                  </a:lnTo>
                  <a:lnTo>
                    <a:pt x="448836" y="2483292"/>
                  </a:lnTo>
                  <a:lnTo>
                    <a:pt x="454882" y="2484355"/>
                  </a:lnTo>
                  <a:lnTo>
                    <a:pt x="464504" y="2485207"/>
                  </a:lnTo>
                  <a:lnTo>
                    <a:pt x="488132" y="2488542"/>
                  </a:lnTo>
                  <a:lnTo>
                    <a:pt x="536194" y="2497055"/>
                  </a:lnTo>
                  <a:lnTo>
                    <a:pt x="587701" y="2507635"/>
                  </a:lnTo>
                  <a:lnTo>
                    <a:pt x="594200" y="2510668"/>
                  </a:lnTo>
                  <a:lnTo>
                    <a:pt x="592623" y="2511218"/>
                  </a:lnTo>
                  <a:lnTo>
                    <a:pt x="594256" y="2512116"/>
                  </a:lnTo>
                  <a:lnTo>
                    <a:pt x="666623" y="2524360"/>
                  </a:lnTo>
                  <a:lnTo>
                    <a:pt x="717264" y="2531393"/>
                  </a:lnTo>
                  <a:lnTo>
                    <a:pt x="742668" y="2534629"/>
                  </a:lnTo>
                  <a:lnTo>
                    <a:pt x="768095" y="2537949"/>
                  </a:lnTo>
                  <a:lnTo>
                    <a:pt x="800655" y="2534254"/>
                  </a:lnTo>
                  <a:lnTo>
                    <a:pt x="833215" y="2530393"/>
                  </a:lnTo>
                  <a:lnTo>
                    <a:pt x="865822" y="2526912"/>
                  </a:lnTo>
                  <a:lnTo>
                    <a:pt x="898525" y="2524360"/>
                  </a:lnTo>
                  <a:lnTo>
                    <a:pt x="960596" y="2521557"/>
                  </a:lnTo>
                  <a:lnTo>
                    <a:pt x="1016164" y="2520362"/>
                  </a:lnTo>
                  <a:lnTo>
                    <a:pt x="1066860" y="2519884"/>
                  </a:lnTo>
                  <a:lnTo>
                    <a:pt x="1114313" y="2519233"/>
                  </a:lnTo>
                  <a:lnTo>
                    <a:pt x="1160153" y="2517515"/>
                  </a:lnTo>
                  <a:lnTo>
                    <a:pt x="1206009" y="2513841"/>
                  </a:lnTo>
                  <a:lnTo>
                    <a:pt x="1253512" y="2507318"/>
                  </a:lnTo>
                  <a:lnTo>
                    <a:pt x="1304289" y="2497055"/>
                  </a:lnTo>
                  <a:lnTo>
                    <a:pt x="1336901" y="2486983"/>
                  </a:lnTo>
                  <a:lnTo>
                    <a:pt x="1347724" y="2483466"/>
                  </a:lnTo>
                  <a:lnTo>
                    <a:pt x="1358368" y="2476253"/>
                  </a:lnTo>
                  <a:lnTo>
                    <a:pt x="1368869" y="2468814"/>
                  </a:lnTo>
                  <a:lnTo>
                    <a:pt x="1379656" y="2461874"/>
                  </a:lnTo>
                  <a:lnTo>
                    <a:pt x="1391158" y="2456161"/>
                  </a:lnTo>
                  <a:lnTo>
                    <a:pt x="1426515" y="2444590"/>
                  </a:lnTo>
                  <a:lnTo>
                    <a:pt x="1445133" y="2442652"/>
                  </a:lnTo>
                  <a:lnTo>
                    <a:pt x="1462131" y="2440641"/>
                  </a:lnTo>
                  <a:lnTo>
                    <a:pt x="1492630" y="2428856"/>
                  </a:lnTo>
                  <a:lnTo>
                    <a:pt x="1503775" y="2422484"/>
                  </a:lnTo>
                  <a:lnTo>
                    <a:pt x="1514252" y="2415029"/>
                  </a:lnTo>
                  <a:lnTo>
                    <a:pt x="1524777" y="2407693"/>
                  </a:lnTo>
                  <a:lnTo>
                    <a:pt x="1536064" y="2401678"/>
                  </a:lnTo>
                  <a:lnTo>
                    <a:pt x="1557373" y="2393751"/>
                  </a:lnTo>
                  <a:lnTo>
                    <a:pt x="1579181" y="2387026"/>
                  </a:lnTo>
                  <a:lnTo>
                    <a:pt x="1601180" y="2380801"/>
                  </a:lnTo>
                  <a:lnTo>
                    <a:pt x="1623060" y="2374373"/>
                  </a:lnTo>
                  <a:lnTo>
                    <a:pt x="1666494" y="2360784"/>
                  </a:lnTo>
                  <a:lnTo>
                    <a:pt x="1689047" y="2339484"/>
                  </a:lnTo>
                  <a:lnTo>
                    <a:pt x="1699638" y="2329367"/>
                  </a:lnTo>
                  <a:lnTo>
                    <a:pt x="1701480" y="2327562"/>
                  </a:lnTo>
                  <a:lnTo>
                    <a:pt x="1697780" y="2331192"/>
                  </a:lnTo>
                  <a:lnTo>
                    <a:pt x="1691751" y="2337384"/>
                  </a:lnTo>
                  <a:lnTo>
                    <a:pt x="1686601" y="2343264"/>
                  </a:lnTo>
                  <a:lnTo>
                    <a:pt x="1685542" y="2345957"/>
                  </a:lnTo>
                  <a:lnTo>
                    <a:pt x="1691784" y="2342590"/>
                  </a:lnTo>
                  <a:lnTo>
                    <a:pt x="1739011" y="2306174"/>
                  </a:lnTo>
                  <a:lnTo>
                    <a:pt x="1768490" y="2279457"/>
                  </a:lnTo>
                  <a:lnTo>
                    <a:pt x="1782641" y="2265508"/>
                  </a:lnTo>
                  <a:lnTo>
                    <a:pt x="1796923" y="2251691"/>
                  </a:lnTo>
                  <a:lnTo>
                    <a:pt x="1883917" y="2169903"/>
                  </a:lnTo>
                  <a:lnTo>
                    <a:pt x="1912874" y="2142598"/>
                  </a:lnTo>
                  <a:lnTo>
                    <a:pt x="1920416" y="2136046"/>
                  </a:lnTo>
                  <a:lnTo>
                    <a:pt x="1955577" y="2094316"/>
                  </a:lnTo>
                  <a:lnTo>
                    <a:pt x="1968849" y="2072923"/>
                  </a:lnTo>
                  <a:lnTo>
                    <a:pt x="1983120" y="2052267"/>
                  </a:lnTo>
                  <a:lnTo>
                    <a:pt x="1999869" y="2033505"/>
                  </a:lnTo>
                  <a:lnTo>
                    <a:pt x="2007304" y="2026901"/>
                  </a:lnTo>
                  <a:lnTo>
                    <a:pt x="2014870" y="2020392"/>
                  </a:lnTo>
                  <a:lnTo>
                    <a:pt x="2022175" y="2013646"/>
                  </a:lnTo>
                  <a:lnTo>
                    <a:pt x="2061102" y="1964735"/>
                  </a:lnTo>
                  <a:lnTo>
                    <a:pt x="2083379" y="1931292"/>
                  </a:lnTo>
                  <a:lnTo>
                    <a:pt x="2084592" y="1927575"/>
                  </a:lnTo>
                  <a:lnTo>
                    <a:pt x="2086665" y="1924616"/>
                  </a:lnTo>
                  <a:lnTo>
                    <a:pt x="2095205" y="1916480"/>
                  </a:lnTo>
                  <a:lnTo>
                    <a:pt x="2115820" y="1897234"/>
                  </a:lnTo>
                  <a:lnTo>
                    <a:pt x="2131798" y="1847238"/>
                  </a:lnTo>
                  <a:lnTo>
                    <a:pt x="2138299" y="1825305"/>
                  </a:lnTo>
                  <a:lnTo>
                    <a:pt x="2148038" y="1812063"/>
                  </a:lnTo>
                  <a:lnTo>
                    <a:pt x="2173732" y="1788141"/>
                  </a:lnTo>
                  <a:lnTo>
                    <a:pt x="2178774" y="1768649"/>
                  </a:lnTo>
                  <a:lnTo>
                    <a:pt x="2194431" y="1713471"/>
                  </a:lnTo>
                  <a:lnTo>
                    <a:pt x="2217499" y="1672460"/>
                  </a:lnTo>
                  <a:lnTo>
                    <a:pt x="2225280" y="1662528"/>
                  </a:lnTo>
                  <a:lnTo>
                    <a:pt x="2231644" y="1651870"/>
                  </a:lnTo>
                  <a:lnTo>
                    <a:pt x="2240081" y="1631840"/>
                  </a:lnTo>
                  <a:lnTo>
                    <a:pt x="2247233" y="1611357"/>
                  </a:lnTo>
                  <a:lnTo>
                    <a:pt x="2253861" y="1590684"/>
                  </a:lnTo>
                  <a:lnTo>
                    <a:pt x="2260727" y="1570082"/>
                  </a:lnTo>
                  <a:lnTo>
                    <a:pt x="2263828" y="1559585"/>
                  </a:lnTo>
                  <a:lnTo>
                    <a:pt x="2266584" y="1548968"/>
                  </a:lnTo>
                  <a:lnTo>
                    <a:pt x="2270031" y="1538685"/>
                  </a:lnTo>
                  <a:lnTo>
                    <a:pt x="2275204" y="1529188"/>
                  </a:lnTo>
                  <a:lnTo>
                    <a:pt x="2282801" y="1519119"/>
                  </a:lnTo>
                  <a:lnTo>
                    <a:pt x="2290635" y="1509217"/>
                  </a:lnTo>
                  <a:lnTo>
                    <a:pt x="2297993" y="1499077"/>
                  </a:lnTo>
                  <a:lnTo>
                    <a:pt x="2304161" y="1488294"/>
                  </a:lnTo>
                  <a:lnTo>
                    <a:pt x="2323760" y="1444883"/>
                  </a:lnTo>
                  <a:lnTo>
                    <a:pt x="2333087" y="1420512"/>
                  </a:lnTo>
                  <a:lnTo>
                    <a:pt x="2335510" y="1409673"/>
                  </a:lnTo>
                  <a:lnTo>
                    <a:pt x="2334402" y="1406855"/>
                  </a:lnTo>
                  <a:lnTo>
                    <a:pt x="2333134" y="1406550"/>
                  </a:lnTo>
                  <a:lnTo>
                    <a:pt x="2335075" y="1403248"/>
                  </a:lnTo>
                  <a:lnTo>
                    <a:pt x="2362073" y="1365612"/>
                  </a:lnTo>
                  <a:lnTo>
                    <a:pt x="2372663" y="1303201"/>
                  </a:lnTo>
                  <a:lnTo>
                    <a:pt x="2378684" y="1263649"/>
                  </a:lnTo>
                  <a:lnTo>
                    <a:pt x="2382003" y="1239882"/>
                  </a:lnTo>
                  <a:lnTo>
                    <a:pt x="2384490" y="1224824"/>
                  </a:lnTo>
                  <a:lnTo>
                    <a:pt x="2388011" y="1211398"/>
                  </a:lnTo>
                  <a:lnTo>
                    <a:pt x="2394436" y="1192529"/>
                  </a:lnTo>
                  <a:lnTo>
                    <a:pt x="2405634" y="1161142"/>
                  </a:lnTo>
                  <a:lnTo>
                    <a:pt x="2408985" y="1137201"/>
                  </a:lnTo>
                  <a:lnTo>
                    <a:pt x="2415688" y="1089365"/>
                  </a:lnTo>
                  <a:lnTo>
                    <a:pt x="2427398" y="1045239"/>
                  </a:lnTo>
                  <a:lnTo>
                    <a:pt x="2431559" y="1035152"/>
                  </a:lnTo>
                  <a:lnTo>
                    <a:pt x="2434590" y="1024744"/>
                  </a:lnTo>
                  <a:lnTo>
                    <a:pt x="2443876" y="973471"/>
                  </a:lnTo>
                  <a:lnTo>
                    <a:pt x="2448258" y="942980"/>
                  </a:lnTo>
                  <a:lnTo>
                    <a:pt x="2449377" y="927527"/>
                  </a:lnTo>
                  <a:lnTo>
                    <a:pt x="2448877" y="921366"/>
                  </a:lnTo>
                  <a:lnTo>
                    <a:pt x="2448401" y="918754"/>
                  </a:lnTo>
                  <a:lnTo>
                    <a:pt x="2449591" y="913945"/>
                  </a:lnTo>
                  <a:lnTo>
                    <a:pt x="2454092" y="901194"/>
                  </a:lnTo>
                  <a:lnTo>
                    <a:pt x="2463546" y="874757"/>
                  </a:lnTo>
                  <a:lnTo>
                    <a:pt x="2462197" y="822972"/>
                  </a:lnTo>
                  <a:lnTo>
                    <a:pt x="2461003" y="771176"/>
                  </a:lnTo>
                  <a:lnTo>
                    <a:pt x="2459898" y="719372"/>
                  </a:lnTo>
                  <a:lnTo>
                    <a:pt x="2458815" y="667564"/>
                  </a:lnTo>
                  <a:lnTo>
                    <a:pt x="2457688" y="615757"/>
                  </a:lnTo>
                  <a:lnTo>
                    <a:pt x="2456450" y="563953"/>
                  </a:lnTo>
                  <a:lnTo>
                    <a:pt x="2455035" y="512156"/>
                  </a:lnTo>
                  <a:lnTo>
                    <a:pt x="2453377" y="460371"/>
                  </a:lnTo>
                  <a:lnTo>
                    <a:pt x="2451410" y="408602"/>
                  </a:lnTo>
                  <a:lnTo>
                    <a:pt x="2449067" y="356851"/>
                  </a:lnTo>
                  <a:lnTo>
                    <a:pt x="2438781" y="304876"/>
                  </a:lnTo>
                  <a:lnTo>
                    <a:pt x="2420112" y="247758"/>
                  </a:lnTo>
                  <a:lnTo>
                    <a:pt x="2392045" y="206293"/>
                  </a:lnTo>
                  <a:lnTo>
                    <a:pt x="2376963" y="186179"/>
                  </a:lnTo>
                  <a:lnTo>
                    <a:pt x="2362073" y="165970"/>
                  </a:lnTo>
                  <a:lnTo>
                    <a:pt x="2333116" y="125076"/>
                  </a:lnTo>
                  <a:lnTo>
                    <a:pt x="2321764" y="108366"/>
                  </a:lnTo>
                  <a:lnTo>
                    <a:pt x="2307828" y="88834"/>
                  </a:lnTo>
                  <a:lnTo>
                    <a:pt x="2275204" y="56877"/>
                  </a:lnTo>
                  <a:lnTo>
                    <a:pt x="2242772" y="46251"/>
                  </a:lnTo>
                  <a:lnTo>
                    <a:pt x="2231644" y="43288"/>
                  </a:lnTo>
                  <a:lnTo>
                    <a:pt x="2224690" y="36093"/>
                  </a:lnTo>
                  <a:lnTo>
                    <a:pt x="2217928" y="28683"/>
                  </a:lnTo>
                  <a:lnTo>
                    <a:pt x="2210784" y="21750"/>
                  </a:lnTo>
                  <a:lnTo>
                    <a:pt x="2202688" y="15983"/>
                  </a:lnTo>
                  <a:lnTo>
                    <a:pt x="2158039" y="2182"/>
                  </a:lnTo>
                  <a:lnTo>
                    <a:pt x="2104461" y="0"/>
                  </a:lnTo>
                  <a:lnTo>
                    <a:pt x="2050028" y="4718"/>
                  </a:lnTo>
                  <a:lnTo>
                    <a:pt x="2002820" y="11618"/>
                  </a:lnTo>
                  <a:lnTo>
                    <a:pt x="1970913" y="15983"/>
                  </a:lnTo>
                  <a:lnTo>
                    <a:pt x="1959463" y="18607"/>
                  </a:lnTo>
                  <a:lnTo>
                    <a:pt x="1947703" y="20682"/>
                  </a:lnTo>
                  <a:lnTo>
                    <a:pt x="1936658" y="23806"/>
                  </a:lnTo>
                  <a:lnTo>
                    <a:pt x="1914153" y="59505"/>
                  </a:lnTo>
                  <a:lnTo>
                    <a:pt x="1911373" y="101083"/>
                  </a:lnTo>
                  <a:lnTo>
                    <a:pt x="1911540" y="131760"/>
                  </a:lnTo>
                  <a:lnTo>
                    <a:pt x="1912373" y="162460"/>
                  </a:lnTo>
                  <a:lnTo>
                    <a:pt x="1912874" y="193148"/>
                  </a:lnTo>
                </a:path>
                <a:path w="2463800" h="3985895">
                  <a:moveTo>
                    <a:pt x="1405127" y="2344401"/>
                  </a:moveTo>
                  <a:lnTo>
                    <a:pt x="1447927" y="2614276"/>
                  </a:lnTo>
                </a:path>
                <a:path w="2463800" h="3985895">
                  <a:moveTo>
                    <a:pt x="1405127" y="2344020"/>
                  </a:moveTo>
                  <a:lnTo>
                    <a:pt x="1598802" y="2201145"/>
                  </a:lnTo>
                </a:path>
                <a:path w="2463800" h="3985895">
                  <a:moveTo>
                    <a:pt x="1598676" y="2201145"/>
                  </a:moveTo>
                  <a:lnTo>
                    <a:pt x="1676400" y="2613895"/>
                  </a:lnTo>
                </a:path>
                <a:path w="2463800" h="3985895">
                  <a:moveTo>
                    <a:pt x="1447800" y="2614149"/>
                  </a:moveTo>
                  <a:lnTo>
                    <a:pt x="1676400" y="2615673"/>
                  </a:lnTo>
                </a:path>
                <a:path w="2463800" h="3985895">
                  <a:moveTo>
                    <a:pt x="1295400" y="2842749"/>
                  </a:moveTo>
                  <a:lnTo>
                    <a:pt x="1752600" y="2614149"/>
                  </a:lnTo>
                </a:path>
                <a:path w="2463800" h="3985895">
                  <a:moveTo>
                    <a:pt x="1295400" y="2614149"/>
                  </a:moveTo>
                  <a:lnTo>
                    <a:pt x="1447800" y="2537949"/>
                  </a:lnTo>
                </a:path>
                <a:path w="2463800" h="3985895">
                  <a:moveTo>
                    <a:pt x="1676400" y="2461749"/>
                  </a:moveTo>
                  <a:lnTo>
                    <a:pt x="1828800" y="2385549"/>
                  </a:lnTo>
                </a:path>
                <a:path w="2463800" h="3985895">
                  <a:moveTo>
                    <a:pt x="1295400" y="3071349"/>
                  </a:moveTo>
                  <a:lnTo>
                    <a:pt x="1752600" y="2842749"/>
                  </a:lnTo>
                </a:path>
                <a:path w="2463800" h="3985895">
                  <a:moveTo>
                    <a:pt x="1295400" y="3299949"/>
                  </a:moveTo>
                  <a:lnTo>
                    <a:pt x="1752600" y="3071349"/>
                  </a:lnTo>
                </a:path>
                <a:path w="2463800" h="3985895">
                  <a:moveTo>
                    <a:pt x="1295400" y="3528549"/>
                  </a:moveTo>
                  <a:lnTo>
                    <a:pt x="1752600" y="3299949"/>
                  </a:lnTo>
                </a:path>
                <a:path w="2463800" h="3985895">
                  <a:moveTo>
                    <a:pt x="1295400" y="3680949"/>
                  </a:moveTo>
                  <a:lnTo>
                    <a:pt x="1752600" y="3452349"/>
                  </a:lnTo>
                </a:path>
                <a:path w="2463800" h="3985895">
                  <a:moveTo>
                    <a:pt x="1295400" y="3909549"/>
                  </a:moveTo>
                  <a:lnTo>
                    <a:pt x="1752600" y="3680949"/>
                  </a:lnTo>
                </a:path>
                <a:path w="2463800" h="3985895">
                  <a:moveTo>
                    <a:pt x="1447800" y="3985749"/>
                  </a:moveTo>
                  <a:lnTo>
                    <a:pt x="1752600" y="3833349"/>
                  </a:lnTo>
                </a:path>
                <a:path w="2463800" h="3985895">
                  <a:moveTo>
                    <a:pt x="1970532" y="17253"/>
                  </a:moveTo>
                  <a:lnTo>
                    <a:pt x="2075307" y="271253"/>
                  </a:lnTo>
                </a:path>
                <a:path w="2463800" h="3985895">
                  <a:moveTo>
                    <a:pt x="2332101" y="125457"/>
                  </a:moveTo>
                  <a:lnTo>
                    <a:pt x="2133600" y="557257"/>
                  </a:lnTo>
                </a:path>
                <a:path w="2463800" h="3985895">
                  <a:moveTo>
                    <a:pt x="2133600" y="785349"/>
                  </a:moveTo>
                  <a:lnTo>
                    <a:pt x="2438400" y="556749"/>
                  </a:lnTo>
                </a:path>
              </a:pathLst>
            </a:custGeom>
            <a:ln w="9144">
              <a:solidFill>
                <a:srgbClr val="497DBA"/>
              </a:solidFill>
            </a:ln>
          </p:spPr>
          <p:txBody>
            <a:bodyPr wrap="square" lIns="0" tIns="0" rIns="0" bIns="0" rtlCol="0"/>
            <a:lstStyle/>
            <a:p>
              <a:endParaRPr/>
            </a:p>
          </p:txBody>
        </p:sp>
        <p:sp>
          <p:nvSpPr>
            <p:cNvPr id="41" name="object 41"/>
            <p:cNvSpPr/>
            <p:nvPr/>
          </p:nvSpPr>
          <p:spPr>
            <a:xfrm>
              <a:off x="4495800" y="1842516"/>
              <a:ext cx="328930" cy="33655"/>
            </a:xfrm>
            <a:custGeom>
              <a:avLst/>
              <a:gdLst/>
              <a:ahLst/>
              <a:cxnLst/>
              <a:rect l="l" t="t" r="r" b="b"/>
              <a:pathLst>
                <a:path w="328929" h="33655">
                  <a:moveTo>
                    <a:pt x="-4572" y="16637"/>
                  </a:moveTo>
                  <a:lnTo>
                    <a:pt x="333248" y="16637"/>
                  </a:lnTo>
                </a:path>
              </a:pathLst>
            </a:custGeom>
            <a:ln w="42418">
              <a:solidFill>
                <a:srgbClr val="497DBA"/>
              </a:solidFill>
            </a:ln>
          </p:spPr>
          <p:txBody>
            <a:bodyPr wrap="square" lIns="0" tIns="0" rIns="0" bIns="0" rtlCol="0"/>
            <a:lstStyle/>
            <a:p>
              <a:endParaRPr/>
            </a:p>
          </p:txBody>
        </p:sp>
        <p:sp>
          <p:nvSpPr>
            <p:cNvPr id="42" name="object 42"/>
            <p:cNvSpPr/>
            <p:nvPr/>
          </p:nvSpPr>
          <p:spPr>
            <a:xfrm>
              <a:off x="2590800" y="2033016"/>
              <a:ext cx="2190750" cy="1472565"/>
            </a:xfrm>
            <a:custGeom>
              <a:avLst/>
              <a:gdLst/>
              <a:ahLst/>
              <a:cxnLst/>
              <a:rect l="l" t="t" r="r" b="b"/>
              <a:pathLst>
                <a:path w="2190750" h="1472564">
                  <a:moveTo>
                    <a:pt x="1874520" y="130175"/>
                  </a:moveTo>
                  <a:lnTo>
                    <a:pt x="2190369" y="0"/>
                  </a:lnTo>
                </a:path>
                <a:path w="2190750" h="1472564">
                  <a:moveTo>
                    <a:pt x="1755648" y="512953"/>
                  </a:moveTo>
                  <a:lnTo>
                    <a:pt x="2133473" y="300228"/>
                  </a:lnTo>
                </a:path>
                <a:path w="2190750" h="1472564">
                  <a:moveTo>
                    <a:pt x="1652015" y="769366"/>
                  </a:moveTo>
                  <a:lnTo>
                    <a:pt x="2001265" y="586739"/>
                  </a:lnTo>
                </a:path>
                <a:path w="2190750" h="1472564">
                  <a:moveTo>
                    <a:pt x="1502664" y="1006856"/>
                  </a:moveTo>
                  <a:lnTo>
                    <a:pt x="1885188" y="830580"/>
                  </a:lnTo>
                </a:path>
                <a:path w="2190750" h="1472564">
                  <a:moveTo>
                    <a:pt x="1370076" y="1135126"/>
                  </a:moveTo>
                  <a:lnTo>
                    <a:pt x="1654175" y="1103376"/>
                  </a:lnTo>
                </a:path>
                <a:path w="2190750" h="1472564">
                  <a:moveTo>
                    <a:pt x="1394460" y="1308862"/>
                  </a:moveTo>
                  <a:lnTo>
                    <a:pt x="1510411" y="1240536"/>
                  </a:lnTo>
                </a:path>
                <a:path w="2190750" h="1472564">
                  <a:moveTo>
                    <a:pt x="728472" y="1389888"/>
                  </a:moveTo>
                  <a:lnTo>
                    <a:pt x="914146" y="1472438"/>
                  </a:lnTo>
                </a:path>
                <a:path w="2190750" h="1472564">
                  <a:moveTo>
                    <a:pt x="224027" y="1278636"/>
                  </a:moveTo>
                  <a:lnTo>
                    <a:pt x="438276" y="1458087"/>
                  </a:lnTo>
                </a:path>
                <a:path w="2190750" h="1472564">
                  <a:moveTo>
                    <a:pt x="0" y="1231392"/>
                  </a:moveTo>
                  <a:lnTo>
                    <a:pt x="177800" y="1404493"/>
                  </a:lnTo>
                </a:path>
              </a:pathLst>
            </a:custGeom>
            <a:ln w="9144">
              <a:solidFill>
                <a:srgbClr val="497DBA"/>
              </a:solidFill>
            </a:ln>
          </p:spPr>
          <p:txBody>
            <a:bodyPr wrap="square" lIns="0" tIns="0" rIns="0" bIns="0" rtlCol="0"/>
            <a:lstStyle/>
            <a:p>
              <a:endParaRPr/>
            </a:p>
          </p:txBody>
        </p:sp>
        <p:sp>
          <p:nvSpPr>
            <p:cNvPr id="43" name="object 43"/>
            <p:cNvSpPr/>
            <p:nvPr/>
          </p:nvSpPr>
          <p:spPr>
            <a:xfrm>
              <a:off x="3122676" y="1525524"/>
              <a:ext cx="841375" cy="989330"/>
            </a:xfrm>
            <a:custGeom>
              <a:avLst/>
              <a:gdLst/>
              <a:ahLst/>
              <a:cxnLst/>
              <a:rect l="l" t="t" r="r" b="b"/>
              <a:pathLst>
                <a:path w="841375" h="989330">
                  <a:moveTo>
                    <a:pt x="3175" y="76200"/>
                  </a:moveTo>
                  <a:lnTo>
                    <a:pt x="0" y="381000"/>
                  </a:lnTo>
                </a:path>
                <a:path w="841375" h="989330">
                  <a:moveTo>
                    <a:pt x="307975" y="0"/>
                  </a:moveTo>
                  <a:lnTo>
                    <a:pt x="304800" y="304800"/>
                  </a:lnTo>
                </a:path>
                <a:path w="841375" h="989330">
                  <a:moveTo>
                    <a:pt x="536575" y="152400"/>
                  </a:moveTo>
                  <a:lnTo>
                    <a:pt x="533400" y="381000"/>
                  </a:lnTo>
                </a:path>
                <a:path w="841375" h="989330">
                  <a:moveTo>
                    <a:pt x="688975" y="228600"/>
                  </a:moveTo>
                  <a:lnTo>
                    <a:pt x="685800" y="457200"/>
                  </a:lnTo>
                </a:path>
                <a:path w="841375" h="989330">
                  <a:moveTo>
                    <a:pt x="841375" y="304800"/>
                  </a:moveTo>
                  <a:lnTo>
                    <a:pt x="839724" y="988949"/>
                  </a:lnTo>
                </a:path>
              </a:pathLst>
            </a:custGeom>
            <a:ln w="9144">
              <a:solidFill>
                <a:srgbClr val="497DBA"/>
              </a:solidFill>
            </a:ln>
          </p:spPr>
          <p:txBody>
            <a:bodyPr wrap="square" lIns="0" tIns="0" rIns="0" bIns="0" rtlCol="0"/>
            <a:lstStyle/>
            <a:p>
              <a:endParaRPr/>
            </a:p>
          </p:txBody>
        </p:sp>
        <p:sp>
          <p:nvSpPr>
            <p:cNvPr id="44" name="object 44"/>
            <p:cNvSpPr/>
            <p:nvPr/>
          </p:nvSpPr>
          <p:spPr>
            <a:xfrm>
              <a:off x="4038600" y="1905000"/>
              <a:ext cx="76200" cy="533400"/>
            </a:xfrm>
            <a:custGeom>
              <a:avLst/>
              <a:gdLst/>
              <a:ahLst/>
              <a:cxnLst/>
              <a:rect l="l" t="t" r="r" b="b"/>
              <a:pathLst>
                <a:path w="76200" h="533400">
                  <a:moveTo>
                    <a:pt x="76200" y="0"/>
                  </a:moveTo>
                  <a:lnTo>
                    <a:pt x="0" y="533400"/>
                  </a:lnTo>
                </a:path>
              </a:pathLst>
            </a:custGeom>
            <a:ln w="9144">
              <a:solidFill>
                <a:srgbClr val="497DBA"/>
              </a:solidFill>
            </a:ln>
          </p:spPr>
          <p:txBody>
            <a:bodyPr wrap="square" lIns="0" tIns="0" rIns="0" bIns="0" rtlCol="0"/>
            <a:lstStyle/>
            <a:p>
              <a:endParaRPr/>
            </a:p>
          </p:txBody>
        </p:sp>
        <p:sp>
          <p:nvSpPr>
            <p:cNvPr id="45" name="object 45"/>
            <p:cNvSpPr/>
            <p:nvPr/>
          </p:nvSpPr>
          <p:spPr>
            <a:xfrm>
              <a:off x="3657600" y="2287523"/>
              <a:ext cx="154305" cy="760730"/>
            </a:xfrm>
            <a:custGeom>
              <a:avLst/>
              <a:gdLst/>
              <a:ahLst/>
              <a:cxnLst/>
              <a:rect l="l" t="t" r="r" b="b"/>
              <a:pathLst>
                <a:path w="154304" h="760730">
                  <a:moveTo>
                    <a:pt x="154050" y="0"/>
                  </a:moveTo>
                  <a:lnTo>
                    <a:pt x="150875" y="457200"/>
                  </a:lnTo>
                </a:path>
                <a:path w="154304" h="760730">
                  <a:moveTo>
                    <a:pt x="1650" y="304800"/>
                  </a:moveTo>
                  <a:lnTo>
                    <a:pt x="0" y="760349"/>
                  </a:lnTo>
                </a:path>
              </a:pathLst>
            </a:custGeom>
            <a:ln w="9144">
              <a:solidFill>
                <a:srgbClr val="497DBA"/>
              </a:solidFill>
            </a:ln>
          </p:spPr>
          <p:txBody>
            <a:bodyPr wrap="square" lIns="0" tIns="0" rIns="0" bIns="0" rtlCol="0"/>
            <a:lstStyle/>
            <a:p>
              <a:endParaRPr/>
            </a:p>
          </p:txBody>
        </p:sp>
        <p:sp>
          <p:nvSpPr>
            <p:cNvPr id="46" name="object 46"/>
            <p:cNvSpPr/>
            <p:nvPr/>
          </p:nvSpPr>
          <p:spPr>
            <a:xfrm>
              <a:off x="3427476" y="2667000"/>
              <a:ext cx="1905" cy="228600"/>
            </a:xfrm>
            <a:custGeom>
              <a:avLst/>
              <a:gdLst/>
              <a:ahLst/>
              <a:cxnLst/>
              <a:rect l="l" t="t" r="r" b="b"/>
              <a:pathLst>
                <a:path w="1904" h="228600">
                  <a:moveTo>
                    <a:pt x="1524" y="0"/>
                  </a:moveTo>
                  <a:lnTo>
                    <a:pt x="0" y="228600"/>
                  </a:lnTo>
                </a:path>
              </a:pathLst>
            </a:custGeom>
            <a:ln w="9144">
              <a:solidFill>
                <a:srgbClr val="497DBA"/>
              </a:solidFill>
            </a:ln>
          </p:spPr>
          <p:txBody>
            <a:bodyPr wrap="square" lIns="0" tIns="0" rIns="0" bIns="0" rtlCol="0"/>
            <a:lstStyle/>
            <a:p>
              <a:endParaRPr/>
            </a:p>
          </p:txBody>
        </p:sp>
        <p:sp>
          <p:nvSpPr>
            <p:cNvPr id="47" name="object 47"/>
            <p:cNvSpPr/>
            <p:nvPr/>
          </p:nvSpPr>
          <p:spPr>
            <a:xfrm>
              <a:off x="2665476" y="2133600"/>
              <a:ext cx="535305" cy="687705"/>
            </a:xfrm>
            <a:custGeom>
              <a:avLst/>
              <a:gdLst/>
              <a:ahLst/>
              <a:cxnLst/>
              <a:rect l="l" t="t" r="r" b="b"/>
              <a:pathLst>
                <a:path w="535305" h="687705">
                  <a:moveTo>
                    <a:pt x="534924" y="457200"/>
                  </a:moveTo>
                  <a:lnTo>
                    <a:pt x="533400" y="687324"/>
                  </a:lnTo>
                </a:path>
                <a:path w="535305" h="687705">
                  <a:moveTo>
                    <a:pt x="307975" y="306324"/>
                  </a:moveTo>
                  <a:lnTo>
                    <a:pt x="306324" y="533273"/>
                  </a:lnTo>
                </a:path>
                <a:path w="535305" h="687705">
                  <a:moveTo>
                    <a:pt x="153924" y="0"/>
                  </a:moveTo>
                  <a:lnTo>
                    <a:pt x="152400" y="458724"/>
                  </a:lnTo>
                </a:path>
                <a:path w="535305" h="687705">
                  <a:moveTo>
                    <a:pt x="3175" y="153924"/>
                  </a:moveTo>
                  <a:lnTo>
                    <a:pt x="0" y="382524"/>
                  </a:lnTo>
                </a:path>
              </a:pathLst>
            </a:custGeom>
            <a:ln w="9144">
              <a:solidFill>
                <a:srgbClr val="497DBA"/>
              </a:solidFill>
            </a:ln>
          </p:spPr>
          <p:txBody>
            <a:bodyPr wrap="square" lIns="0" tIns="0" rIns="0" bIns="0" rtlCol="0"/>
            <a:lstStyle/>
            <a:p>
              <a:endParaRPr/>
            </a:p>
          </p:txBody>
        </p:sp>
        <p:sp>
          <p:nvSpPr>
            <p:cNvPr id="48" name="object 48"/>
            <p:cNvSpPr/>
            <p:nvPr/>
          </p:nvSpPr>
          <p:spPr>
            <a:xfrm>
              <a:off x="3275076" y="1447800"/>
              <a:ext cx="1905" cy="306705"/>
            </a:xfrm>
            <a:custGeom>
              <a:avLst/>
              <a:gdLst/>
              <a:ahLst/>
              <a:cxnLst/>
              <a:rect l="l" t="t" r="r" b="b"/>
              <a:pathLst>
                <a:path w="1904" h="306705">
                  <a:moveTo>
                    <a:pt x="1524" y="0"/>
                  </a:moveTo>
                  <a:lnTo>
                    <a:pt x="0" y="306324"/>
                  </a:lnTo>
                </a:path>
              </a:pathLst>
            </a:custGeom>
            <a:ln w="9144">
              <a:solidFill>
                <a:srgbClr val="497DBA"/>
              </a:solidFill>
            </a:ln>
          </p:spPr>
          <p:txBody>
            <a:bodyPr wrap="square" lIns="0" tIns="0" rIns="0" bIns="0" rtlCol="0"/>
            <a:lstStyle/>
            <a:p>
              <a:endParaRPr/>
            </a:p>
          </p:txBody>
        </p:sp>
        <p:sp>
          <p:nvSpPr>
            <p:cNvPr id="49" name="object 49"/>
            <p:cNvSpPr/>
            <p:nvPr/>
          </p:nvSpPr>
          <p:spPr>
            <a:xfrm>
              <a:off x="1447800" y="3352800"/>
              <a:ext cx="1066800" cy="533400"/>
            </a:xfrm>
            <a:custGeom>
              <a:avLst/>
              <a:gdLst/>
              <a:ahLst/>
              <a:cxnLst/>
              <a:rect l="l" t="t" r="r" b="b"/>
              <a:pathLst>
                <a:path w="1066800" h="533400">
                  <a:moveTo>
                    <a:pt x="0" y="76200"/>
                  </a:moveTo>
                  <a:lnTo>
                    <a:pt x="990600" y="533400"/>
                  </a:lnTo>
                </a:path>
                <a:path w="1066800" h="533400">
                  <a:moveTo>
                    <a:pt x="76200" y="0"/>
                  </a:moveTo>
                  <a:lnTo>
                    <a:pt x="1066800" y="457200"/>
                  </a:lnTo>
                </a:path>
              </a:pathLst>
            </a:custGeom>
            <a:ln w="9144">
              <a:solidFill>
                <a:srgbClr val="497DBA"/>
              </a:solidFill>
            </a:ln>
          </p:spPr>
          <p:txBody>
            <a:bodyPr wrap="square" lIns="0" tIns="0" rIns="0" bIns="0" rtlCol="0"/>
            <a:lstStyle/>
            <a:p>
              <a:endParaRPr/>
            </a:p>
          </p:txBody>
        </p:sp>
        <p:sp>
          <p:nvSpPr>
            <p:cNvPr id="50" name="object 50"/>
            <p:cNvSpPr/>
            <p:nvPr/>
          </p:nvSpPr>
          <p:spPr>
            <a:xfrm>
              <a:off x="1447800" y="3352800"/>
              <a:ext cx="76200" cy="76200"/>
            </a:xfrm>
            <a:custGeom>
              <a:avLst/>
              <a:gdLst/>
              <a:ahLst/>
              <a:cxnLst/>
              <a:rect l="l" t="t" r="r" b="b"/>
              <a:pathLst>
                <a:path w="76200" h="76200">
                  <a:moveTo>
                    <a:pt x="0" y="76200"/>
                  </a:moveTo>
                  <a:lnTo>
                    <a:pt x="76200" y="0"/>
                  </a:lnTo>
                </a:path>
              </a:pathLst>
            </a:custGeom>
            <a:ln w="9144">
              <a:solidFill>
                <a:srgbClr val="497DBA"/>
              </a:solidFill>
            </a:ln>
          </p:spPr>
          <p:txBody>
            <a:bodyPr wrap="square" lIns="0" tIns="0" rIns="0" bIns="0" rtlCol="0"/>
            <a:lstStyle/>
            <a:p>
              <a:endParaRPr/>
            </a:p>
          </p:txBody>
        </p:sp>
        <p:sp>
          <p:nvSpPr>
            <p:cNvPr id="51" name="object 51"/>
            <p:cNvSpPr/>
            <p:nvPr/>
          </p:nvSpPr>
          <p:spPr>
            <a:xfrm>
              <a:off x="2438400" y="3810000"/>
              <a:ext cx="76200" cy="76200"/>
            </a:xfrm>
            <a:custGeom>
              <a:avLst/>
              <a:gdLst/>
              <a:ahLst/>
              <a:cxnLst/>
              <a:rect l="l" t="t" r="r" b="b"/>
              <a:pathLst>
                <a:path w="76200" h="76200">
                  <a:moveTo>
                    <a:pt x="76200" y="0"/>
                  </a:moveTo>
                  <a:lnTo>
                    <a:pt x="0" y="76200"/>
                  </a:lnTo>
                </a:path>
              </a:pathLst>
            </a:custGeom>
            <a:ln w="9144">
              <a:solidFill>
                <a:srgbClr val="497DBA"/>
              </a:solidFill>
            </a:ln>
          </p:spPr>
          <p:txBody>
            <a:bodyPr wrap="square" lIns="0" tIns="0" rIns="0" bIns="0" rtlCol="0"/>
            <a:lstStyle/>
            <a:p>
              <a:endParaRPr/>
            </a:p>
          </p:txBody>
        </p:sp>
        <p:sp>
          <p:nvSpPr>
            <p:cNvPr id="52" name="object 52"/>
            <p:cNvSpPr/>
            <p:nvPr/>
          </p:nvSpPr>
          <p:spPr>
            <a:xfrm>
              <a:off x="1600200" y="3368039"/>
              <a:ext cx="913765" cy="441959"/>
            </a:xfrm>
            <a:custGeom>
              <a:avLst/>
              <a:gdLst/>
              <a:ahLst/>
              <a:cxnLst/>
              <a:rect l="l" t="t" r="r" b="b"/>
              <a:pathLst>
                <a:path w="913764" h="441960">
                  <a:moveTo>
                    <a:pt x="0" y="137160"/>
                  </a:moveTo>
                  <a:lnTo>
                    <a:pt x="76200" y="60960"/>
                  </a:lnTo>
                </a:path>
                <a:path w="913764" h="441960">
                  <a:moveTo>
                    <a:pt x="152400" y="213360"/>
                  </a:moveTo>
                  <a:lnTo>
                    <a:pt x="228600" y="137160"/>
                  </a:lnTo>
                </a:path>
                <a:path w="913764" h="441960">
                  <a:moveTo>
                    <a:pt x="304800" y="289560"/>
                  </a:moveTo>
                  <a:lnTo>
                    <a:pt x="381000" y="213360"/>
                  </a:lnTo>
                </a:path>
                <a:path w="913764" h="441960">
                  <a:moveTo>
                    <a:pt x="457200" y="365760"/>
                  </a:moveTo>
                  <a:lnTo>
                    <a:pt x="533400" y="289560"/>
                  </a:lnTo>
                </a:path>
                <a:path w="913764" h="441960">
                  <a:moveTo>
                    <a:pt x="609600" y="441960"/>
                  </a:moveTo>
                  <a:lnTo>
                    <a:pt x="685800" y="365760"/>
                  </a:lnTo>
                </a:path>
                <a:path w="913764" h="441960">
                  <a:moveTo>
                    <a:pt x="913764" y="441325"/>
                  </a:moveTo>
                  <a:lnTo>
                    <a:pt x="891539" y="0"/>
                  </a:lnTo>
                </a:path>
              </a:pathLst>
            </a:custGeom>
            <a:ln w="9144">
              <a:solidFill>
                <a:srgbClr val="497DBA"/>
              </a:solidFill>
            </a:ln>
          </p:spPr>
          <p:txBody>
            <a:bodyPr wrap="square" lIns="0" tIns="0" rIns="0" bIns="0" rtlCol="0"/>
            <a:lstStyle/>
            <a:p>
              <a:endParaRPr/>
            </a:p>
          </p:txBody>
        </p:sp>
        <p:sp>
          <p:nvSpPr>
            <p:cNvPr id="53" name="object 53"/>
            <p:cNvSpPr/>
            <p:nvPr/>
          </p:nvSpPr>
          <p:spPr>
            <a:xfrm>
              <a:off x="685800" y="609600"/>
              <a:ext cx="1806575" cy="2971165"/>
            </a:xfrm>
            <a:custGeom>
              <a:avLst/>
              <a:gdLst/>
              <a:ahLst/>
              <a:cxnLst/>
              <a:rect l="l" t="t" r="r" b="b"/>
              <a:pathLst>
                <a:path w="1806575" h="2971165">
                  <a:moveTo>
                    <a:pt x="838200" y="2743200"/>
                  </a:moveTo>
                  <a:lnTo>
                    <a:pt x="1719326" y="2705100"/>
                  </a:lnTo>
                </a:path>
                <a:path w="1806575" h="2971165">
                  <a:moveTo>
                    <a:pt x="1371600" y="2971165"/>
                  </a:moveTo>
                  <a:lnTo>
                    <a:pt x="1806575" y="2758440"/>
                  </a:lnTo>
                </a:path>
                <a:path w="1806575" h="2971165">
                  <a:moveTo>
                    <a:pt x="152400" y="914400"/>
                  </a:moveTo>
                  <a:lnTo>
                    <a:pt x="990600" y="152400"/>
                  </a:lnTo>
                </a:path>
                <a:path w="1806575" h="2971165">
                  <a:moveTo>
                    <a:pt x="76200" y="838200"/>
                  </a:moveTo>
                  <a:lnTo>
                    <a:pt x="914400" y="76200"/>
                  </a:lnTo>
                </a:path>
                <a:path w="1806575" h="2971165">
                  <a:moveTo>
                    <a:pt x="0" y="762000"/>
                  </a:moveTo>
                  <a:lnTo>
                    <a:pt x="838200" y="0"/>
                  </a:lnTo>
                </a:path>
                <a:path w="1806575" h="2971165">
                  <a:moveTo>
                    <a:pt x="0" y="457200"/>
                  </a:moveTo>
                  <a:lnTo>
                    <a:pt x="533400" y="914400"/>
                  </a:lnTo>
                </a:path>
              </a:pathLst>
            </a:custGeom>
            <a:ln w="9144">
              <a:solidFill>
                <a:srgbClr val="497DBA"/>
              </a:solidFill>
            </a:ln>
          </p:spPr>
          <p:txBody>
            <a:bodyPr wrap="square" lIns="0" tIns="0" rIns="0" bIns="0" rtlCol="0"/>
            <a:lstStyle/>
            <a:p>
              <a:endParaRPr/>
            </a:p>
          </p:txBody>
        </p:sp>
      </p:grpSp>
      <p:sp>
        <p:nvSpPr>
          <p:cNvPr id="54" name="object 54"/>
          <p:cNvSpPr txBox="1"/>
          <p:nvPr/>
        </p:nvSpPr>
        <p:spPr>
          <a:xfrm>
            <a:off x="3127375" y="2008073"/>
            <a:ext cx="17208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D</a:t>
            </a:r>
            <a:endParaRPr sz="1600">
              <a:latin typeface="Times New Roman"/>
              <a:cs typeface="Times New Roman"/>
            </a:endParaRPr>
          </a:p>
        </p:txBody>
      </p:sp>
      <p:sp>
        <p:nvSpPr>
          <p:cNvPr id="55" name="object 55"/>
          <p:cNvSpPr txBox="1"/>
          <p:nvPr/>
        </p:nvSpPr>
        <p:spPr>
          <a:xfrm>
            <a:off x="4178300" y="1551178"/>
            <a:ext cx="16065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B</a:t>
            </a:r>
            <a:endParaRPr sz="1600">
              <a:latin typeface="Times New Roman"/>
              <a:cs typeface="Times New Roman"/>
            </a:endParaRPr>
          </a:p>
        </p:txBody>
      </p:sp>
      <p:sp>
        <p:nvSpPr>
          <p:cNvPr id="56" name="object 56"/>
          <p:cNvSpPr txBox="1"/>
          <p:nvPr/>
        </p:nvSpPr>
        <p:spPr>
          <a:xfrm>
            <a:off x="556666" y="584352"/>
            <a:ext cx="650875" cy="549910"/>
          </a:xfrm>
          <a:prstGeom prst="rect">
            <a:avLst/>
          </a:prstGeom>
        </p:spPr>
        <p:txBody>
          <a:bodyPr vert="horz" wrap="square" lIns="0" tIns="12700" rIns="0" bIns="0" rtlCol="0">
            <a:spAutoFit/>
          </a:bodyPr>
          <a:lstStyle/>
          <a:p>
            <a:pPr marL="296545" marR="5080" indent="-284480">
              <a:lnSpc>
                <a:spcPct val="107500"/>
              </a:lnSpc>
              <a:spcBef>
                <a:spcPts val="100"/>
              </a:spcBef>
            </a:pPr>
            <a:r>
              <a:rPr sz="1600" spc="-5" dirty="0">
                <a:latin typeface="Times New Roman"/>
                <a:cs typeface="Times New Roman"/>
              </a:rPr>
              <a:t>Sun</a:t>
            </a:r>
            <a:r>
              <a:rPr sz="1600" spc="-90" dirty="0">
                <a:latin typeface="Times New Roman"/>
                <a:cs typeface="Times New Roman"/>
              </a:rPr>
              <a:t> </a:t>
            </a:r>
            <a:r>
              <a:rPr sz="1600" spc="-5" dirty="0">
                <a:latin typeface="Times New Roman"/>
                <a:cs typeface="Times New Roman"/>
              </a:rPr>
              <a:t>ray </a:t>
            </a:r>
            <a:r>
              <a:rPr sz="1600" spc="-385" dirty="0">
                <a:latin typeface="Times New Roman"/>
                <a:cs typeface="Times New Roman"/>
              </a:rPr>
              <a:t> </a:t>
            </a:r>
            <a:r>
              <a:rPr sz="1600" spc="-5" dirty="0">
                <a:latin typeface="Times New Roman"/>
                <a:cs typeface="Times New Roman"/>
              </a:rPr>
              <a:t>S</a:t>
            </a:r>
            <a:endParaRPr sz="1600">
              <a:latin typeface="Times New Roman"/>
              <a:cs typeface="Times New Roman"/>
            </a:endParaRPr>
          </a:p>
        </p:txBody>
      </p:sp>
      <p:sp>
        <p:nvSpPr>
          <p:cNvPr id="57" name="object 57"/>
          <p:cNvSpPr txBox="1"/>
          <p:nvPr/>
        </p:nvSpPr>
        <p:spPr>
          <a:xfrm>
            <a:off x="1755394" y="789178"/>
            <a:ext cx="1744980" cy="497840"/>
          </a:xfrm>
          <a:prstGeom prst="rect">
            <a:avLst/>
          </a:prstGeom>
        </p:spPr>
        <p:txBody>
          <a:bodyPr vert="horz" wrap="square" lIns="0" tIns="32384" rIns="0" bIns="0" rtlCol="0">
            <a:spAutoFit/>
          </a:bodyPr>
          <a:lstStyle/>
          <a:p>
            <a:pPr marL="241300" marR="5080" indent="-228600">
              <a:lnSpc>
                <a:spcPts val="1800"/>
              </a:lnSpc>
              <a:spcBef>
                <a:spcPts val="254"/>
              </a:spcBef>
            </a:pPr>
            <a:r>
              <a:rPr sz="1600" spc="-5" dirty="0">
                <a:latin typeface="Times New Roman"/>
                <a:cs typeface="Times New Roman"/>
              </a:rPr>
              <a:t>Long</a:t>
            </a:r>
            <a:r>
              <a:rPr sz="1600" spc="-25" dirty="0">
                <a:latin typeface="Times New Roman"/>
                <a:cs typeface="Times New Roman"/>
              </a:rPr>
              <a:t> </a:t>
            </a:r>
            <a:r>
              <a:rPr sz="1600" spc="-5" dirty="0">
                <a:latin typeface="Times New Roman"/>
                <a:cs typeface="Times New Roman"/>
              </a:rPr>
              <a:t>collimator</a:t>
            </a:r>
            <a:r>
              <a:rPr sz="1600" spc="25" dirty="0">
                <a:latin typeface="Times New Roman"/>
                <a:cs typeface="Times New Roman"/>
              </a:rPr>
              <a:t> </a:t>
            </a:r>
            <a:r>
              <a:rPr sz="1600" spc="-5" dirty="0">
                <a:latin typeface="Times New Roman"/>
                <a:cs typeface="Times New Roman"/>
              </a:rPr>
              <a:t>tube </a:t>
            </a:r>
            <a:r>
              <a:rPr sz="1600" spc="-385" dirty="0">
                <a:latin typeface="Times New Roman"/>
                <a:cs typeface="Times New Roman"/>
              </a:rPr>
              <a:t> </a:t>
            </a:r>
            <a:r>
              <a:rPr sz="1600" spc="-5" dirty="0">
                <a:latin typeface="Times New Roman"/>
                <a:cs typeface="Times New Roman"/>
              </a:rPr>
              <a:t>C</a:t>
            </a:r>
            <a:endParaRPr sz="1600">
              <a:latin typeface="Times New Roman"/>
              <a:cs typeface="Times New Roman"/>
            </a:endParaRPr>
          </a:p>
        </p:txBody>
      </p:sp>
      <p:sp>
        <p:nvSpPr>
          <p:cNvPr id="58" name="object 58"/>
          <p:cNvSpPr txBox="1"/>
          <p:nvPr/>
        </p:nvSpPr>
        <p:spPr>
          <a:xfrm>
            <a:off x="2136394" y="5740095"/>
            <a:ext cx="3533140"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Times New Roman"/>
                <a:cs typeface="Times New Roman"/>
              </a:rPr>
              <a:t>Fig:</a:t>
            </a:r>
            <a:r>
              <a:rPr sz="2000" b="1" spc="-25" dirty="0">
                <a:latin typeface="Times New Roman"/>
                <a:cs typeface="Times New Roman"/>
              </a:rPr>
              <a:t> </a:t>
            </a:r>
            <a:r>
              <a:rPr sz="2000" spc="-5" dirty="0">
                <a:latin typeface="Times New Roman"/>
                <a:cs typeface="Times New Roman"/>
              </a:rPr>
              <a:t>Schematic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spc="-5" dirty="0">
                <a:latin typeface="Times New Roman"/>
                <a:cs typeface="Times New Roman"/>
              </a:rPr>
              <a:t>Pyrheliometer</a:t>
            </a:r>
            <a:endParaRPr sz="2000">
              <a:latin typeface="Times New Roman"/>
              <a:cs typeface="Times New Roman"/>
            </a:endParaRPr>
          </a:p>
        </p:txBody>
      </p:sp>
      <p:sp>
        <p:nvSpPr>
          <p:cNvPr id="59" name="object 59"/>
          <p:cNvSpPr/>
          <p:nvPr/>
        </p:nvSpPr>
        <p:spPr>
          <a:xfrm>
            <a:off x="988491" y="1019174"/>
            <a:ext cx="1500505" cy="1196975"/>
          </a:xfrm>
          <a:custGeom>
            <a:avLst/>
            <a:gdLst/>
            <a:ahLst/>
            <a:cxnLst/>
            <a:rect l="l" t="t" r="r" b="b"/>
            <a:pathLst>
              <a:path w="1500505" h="1196975">
                <a:moveTo>
                  <a:pt x="1297508" y="733425"/>
                </a:moveTo>
                <a:lnTo>
                  <a:pt x="1288237" y="731647"/>
                </a:lnTo>
                <a:lnTo>
                  <a:pt x="1196797" y="714121"/>
                </a:lnTo>
                <a:lnTo>
                  <a:pt x="1193368" y="716407"/>
                </a:lnTo>
                <a:lnTo>
                  <a:pt x="1192098" y="723265"/>
                </a:lnTo>
                <a:lnTo>
                  <a:pt x="1194384" y="726694"/>
                </a:lnTo>
                <a:lnTo>
                  <a:pt x="1261414" y="739457"/>
                </a:lnTo>
                <a:lnTo>
                  <a:pt x="0" y="1184656"/>
                </a:lnTo>
                <a:lnTo>
                  <a:pt x="4216" y="1196594"/>
                </a:lnTo>
                <a:lnTo>
                  <a:pt x="1265720" y="751357"/>
                </a:lnTo>
                <a:lnTo>
                  <a:pt x="1221435" y="803402"/>
                </a:lnTo>
                <a:lnTo>
                  <a:pt x="1221816" y="807466"/>
                </a:lnTo>
                <a:lnTo>
                  <a:pt x="1227150" y="812038"/>
                </a:lnTo>
                <a:lnTo>
                  <a:pt x="1231214" y="811657"/>
                </a:lnTo>
                <a:lnTo>
                  <a:pt x="1233373" y="808990"/>
                </a:lnTo>
                <a:lnTo>
                  <a:pt x="1297508" y="733425"/>
                </a:lnTo>
                <a:close/>
              </a:path>
              <a:path w="1500505" h="1196975">
                <a:moveTo>
                  <a:pt x="1499946" y="9906"/>
                </a:moveTo>
                <a:lnTo>
                  <a:pt x="1491945" y="0"/>
                </a:lnTo>
                <a:lnTo>
                  <a:pt x="1092962" y="324802"/>
                </a:lnTo>
                <a:lnTo>
                  <a:pt x="1115644" y="264287"/>
                </a:lnTo>
                <a:lnTo>
                  <a:pt x="1116914" y="260985"/>
                </a:lnTo>
                <a:lnTo>
                  <a:pt x="1115263" y="257429"/>
                </a:lnTo>
                <a:lnTo>
                  <a:pt x="1108659" y="254889"/>
                </a:lnTo>
                <a:lnTo>
                  <a:pt x="1104976" y="256540"/>
                </a:lnTo>
                <a:lnTo>
                  <a:pt x="1103706" y="259842"/>
                </a:lnTo>
                <a:lnTo>
                  <a:pt x="1068908" y="352679"/>
                </a:lnTo>
                <a:lnTo>
                  <a:pt x="1088326" y="349631"/>
                </a:lnTo>
                <a:lnTo>
                  <a:pt x="1170254" y="336804"/>
                </a:lnTo>
                <a:lnTo>
                  <a:pt x="1172667" y="333502"/>
                </a:lnTo>
                <a:lnTo>
                  <a:pt x="1172032" y="330073"/>
                </a:lnTo>
                <a:lnTo>
                  <a:pt x="1171524" y="326644"/>
                </a:lnTo>
                <a:lnTo>
                  <a:pt x="1168349" y="324231"/>
                </a:lnTo>
                <a:lnTo>
                  <a:pt x="1164793" y="324739"/>
                </a:lnTo>
                <a:lnTo>
                  <a:pt x="1100823" y="334810"/>
                </a:lnTo>
                <a:lnTo>
                  <a:pt x="1499946" y="9906"/>
                </a:lnTo>
                <a:close/>
              </a:path>
            </a:pathLst>
          </a:custGeom>
          <a:solidFill>
            <a:srgbClr val="497DBA"/>
          </a:solidFill>
        </p:spPr>
        <p:txBody>
          <a:bodyPr wrap="square" lIns="0" tIns="0" rIns="0" bIns="0" rtlCol="0"/>
          <a:lstStyle/>
          <a:p>
            <a:endParaRPr/>
          </a:p>
        </p:txBody>
      </p:sp>
      <p:sp>
        <p:nvSpPr>
          <p:cNvPr id="60" name="object 60"/>
          <p:cNvSpPr txBox="1"/>
          <p:nvPr/>
        </p:nvSpPr>
        <p:spPr>
          <a:xfrm>
            <a:off x="383540" y="2161158"/>
            <a:ext cx="9385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Diaphragm</a:t>
            </a:r>
            <a:endParaRPr sz="1600">
              <a:latin typeface="Times New Roman"/>
              <a:cs typeface="Times New Roman"/>
            </a:endParaRPr>
          </a:p>
        </p:txBody>
      </p:sp>
      <p:sp>
        <p:nvSpPr>
          <p:cNvPr id="61" name="object 61"/>
          <p:cNvSpPr/>
          <p:nvPr/>
        </p:nvSpPr>
        <p:spPr>
          <a:xfrm>
            <a:off x="3366896" y="759587"/>
            <a:ext cx="601980" cy="1390015"/>
          </a:xfrm>
          <a:custGeom>
            <a:avLst/>
            <a:gdLst/>
            <a:ahLst/>
            <a:cxnLst/>
            <a:rect l="l" t="t" r="r" b="b"/>
            <a:pathLst>
              <a:path w="601979" h="1390014">
                <a:moveTo>
                  <a:pt x="9398" y="1284097"/>
                </a:moveTo>
                <a:lnTo>
                  <a:pt x="5841" y="1284477"/>
                </a:lnTo>
                <a:lnTo>
                  <a:pt x="2412" y="1284986"/>
                </a:lnTo>
                <a:lnTo>
                  <a:pt x="0" y="1288161"/>
                </a:lnTo>
                <a:lnTo>
                  <a:pt x="380" y="1291716"/>
                </a:lnTo>
                <a:lnTo>
                  <a:pt x="13335" y="1389888"/>
                </a:lnTo>
                <a:lnTo>
                  <a:pt x="25481" y="1380743"/>
                </a:lnTo>
                <a:lnTo>
                  <a:pt x="24002" y="1380743"/>
                </a:lnTo>
                <a:lnTo>
                  <a:pt x="12318" y="1375790"/>
                </a:lnTo>
                <a:lnTo>
                  <a:pt x="21427" y="1354098"/>
                </a:lnTo>
                <a:lnTo>
                  <a:pt x="12953" y="1289939"/>
                </a:lnTo>
                <a:lnTo>
                  <a:pt x="12573" y="1286510"/>
                </a:lnTo>
                <a:lnTo>
                  <a:pt x="9398" y="1284097"/>
                </a:lnTo>
                <a:close/>
              </a:path>
              <a:path w="601979" h="1390014">
                <a:moveTo>
                  <a:pt x="21427" y="1354098"/>
                </a:moveTo>
                <a:lnTo>
                  <a:pt x="12318" y="1375790"/>
                </a:lnTo>
                <a:lnTo>
                  <a:pt x="24002" y="1380743"/>
                </a:lnTo>
                <a:lnTo>
                  <a:pt x="25389" y="1377441"/>
                </a:lnTo>
                <a:lnTo>
                  <a:pt x="24511" y="1377441"/>
                </a:lnTo>
                <a:lnTo>
                  <a:pt x="14350" y="1373251"/>
                </a:lnTo>
                <a:lnTo>
                  <a:pt x="23088" y="1366670"/>
                </a:lnTo>
                <a:lnTo>
                  <a:pt x="21427" y="1354098"/>
                </a:lnTo>
                <a:close/>
              </a:path>
              <a:path w="601979" h="1390014">
                <a:moveTo>
                  <a:pt x="87629" y="1318005"/>
                </a:moveTo>
                <a:lnTo>
                  <a:pt x="84836" y="1320164"/>
                </a:lnTo>
                <a:lnTo>
                  <a:pt x="33071" y="1359151"/>
                </a:lnTo>
                <a:lnTo>
                  <a:pt x="24002" y="1380743"/>
                </a:lnTo>
                <a:lnTo>
                  <a:pt x="25481" y="1380743"/>
                </a:lnTo>
                <a:lnTo>
                  <a:pt x="92455" y="1330325"/>
                </a:lnTo>
                <a:lnTo>
                  <a:pt x="95250" y="1328165"/>
                </a:lnTo>
                <a:lnTo>
                  <a:pt x="95885" y="1324228"/>
                </a:lnTo>
                <a:lnTo>
                  <a:pt x="93725" y="1321435"/>
                </a:lnTo>
                <a:lnTo>
                  <a:pt x="91693" y="1318640"/>
                </a:lnTo>
                <a:lnTo>
                  <a:pt x="87629" y="1318005"/>
                </a:lnTo>
                <a:close/>
              </a:path>
              <a:path w="601979" h="1390014">
                <a:moveTo>
                  <a:pt x="23088" y="1366670"/>
                </a:moveTo>
                <a:lnTo>
                  <a:pt x="14350" y="1373251"/>
                </a:lnTo>
                <a:lnTo>
                  <a:pt x="24511" y="1377441"/>
                </a:lnTo>
                <a:lnTo>
                  <a:pt x="23088" y="1366670"/>
                </a:lnTo>
                <a:close/>
              </a:path>
              <a:path w="601979" h="1390014">
                <a:moveTo>
                  <a:pt x="33071" y="1359151"/>
                </a:moveTo>
                <a:lnTo>
                  <a:pt x="23088" y="1366670"/>
                </a:lnTo>
                <a:lnTo>
                  <a:pt x="24511" y="1377441"/>
                </a:lnTo>
                <a:lnTo>
                  <a:pt x="25389" y="1377441"/>
                </a:lnTo>
                <a:lnTo>
                  <a:pt x="33071" y="1359151"/>
                </a:lnTo>
                <a:close/>
              </a:path>
              <a:path w="601979" h="1390014">
                <a:moveTo>
                  <a:pt x="590041" y="0"/>
                </a:moveTo>
                <a:lnTo>
                  <a:pt x="21427" y="1354098"/>
                </a:lnTo>
                <a:lnTo>
                  <a:pt x="23088" y="1366670"/>
                </a:lnTo>
                <a:lnTo>
                  <a:pt x="33071" y="1359151"/>
                </a:lnTo>
                <a:lnTo>
                  <a:pt x="601852" y="4825"/>
                </a:lnTo>
                <a:lnTo>
                  <a:pt x="590041" y="0"/>
                </a:lnTo>
                <a:close/>
              </a:path>
            </a:pathLst>
          </a:custGeom>
          <a:solidFill>
            <a:srgbClr val="497DBA"/>
          </a:solidFill>
        </p:spPr>
        <p:txBody>
          <a:bodyPr wrap="square" lIns="0" tIns="0" rIns="0" bIns="0" rtlCol="0"/>
          <a:lstStyle/>
          <a:p>
            <a:endParaRPr/>
          </a:p>
        </p:txBody>
      </p:sp>
      <p:sp>
        <p:nvSpPr>
          <p:cNvPr id="62" name="object 62"/>
          <p:cNvSpPr txBox="1"/>
          <p:nvPr/>
        </p:nvSpPr>
        <p:spPr>
          <a:xfrm>
            <a:off x="3584575" y="603249"/>
            <a:ext cx="135826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Sensing</a:t>
            </a:r>
            <a:r>
              <a:rPr sz="1600" spc="-40" dirty="0">
                <a:latin typeface="Times New Roman"/>
                <a:cs typeface="Times New Roman"/>
              </a:rPr>
              <a:t> </a:t>
            </a:r>
            <a:r>
              <a:rPr sz="1600" spc="-10" dirty="0">
                <a:latin typeface="Times New Roman"/>
                <a:cs typeface="Times New Roman"/>
              </a:rPr>
              <a:t>element</a:t>
            </a:r>
            <a:endParaRPr sz="1600">
              <a:latin typeface="Times New Roman"/>
              <a:cs typeface="Times New Roman"/>
            </a:endParaRPr>
          </a:p>
        </p:txBody>
      </p:sp>
      <p:grpSp>
        <p:nvGrpSpPr>
          <p:cNvPr id="63" name="object 63"/>
          <p:cNvGrpSpPr/>
          <p:nvPr/>
        </p:nvGrpSpPr>
        <p:grpSpPr>
          <a:xfrm>
            <a:off x="3858767" y="1038986"/>
            <a:ext cx="2710815" cy="2480310"/>
            <a:chOff x="3858767" y="1038986"/>
            <a:chExt cx="2710815" cy="2480310"/>
          </a:xfrm>
        </p:grpSpPr>
        <p:pic>
          <p:nvPicPr>
            <p:cNvPr id="64" name="object 64"/>
            <p:cNvPicPr/>
            <p:nvPr/>
          </p:nvPicPr>
          <p:blipFill>
            <a:blip r:embed="rId2" cstate="print"/>
            <a:stretch>
              <a:fillRect/>
            </a:stretch>
          </p:blipFill>
          <p:spPr>
            <a:xfrm>
              <a:off x="3858767" y="3401567"/>
              <a:ext cx="117347" cy="117347"/>
            </a:xfrm>
            <a:prstGeom prst="rect">
              <a:avLst/>
            </a:prstGeom>
          </p:spPr>
        </p:pic>
        <p:sp>
          <p:nvSpPr>
            <p:cNvPr id="65" name="object 65"/>
            <p:cNvSpPr/>
            <p:nvPr/>
          </p:nvSpPr>
          <p:spPr>
            <a:xfrm>
              <a:off x="3962400" y="1038986"/>
              <a:ext cx="2607310" cy="2465070"/>
            </a:xfrm>
            <a:custGeom>
              <a:avLst/>
              <a:gdLst/>
              <a:ahLst/>
              <a:cxnLst/>
              <a:rect l="l" t="t" r="r" b="b"/>
              <a:pathLst>
                <a:path w="2607309" h="2465070">
                  <a:moveTo>
                    <a:pt x="2592451" y="555117"/>
                  </a:moveTo>
                  <a:lnTo>
                    <a:pt x="569976" y="30695"/>
                  </a:lnTo>
                  <a:lnTo>
                    <a:pt x="591070" y="24765"/>
                  </a:lnTo>
                  <a:lnTo>
                    <a:pt x="632206" y="13208"/>
                  </a:lnTo>
                  <a:lnTo>
                    <a:pt x="635635" y="12192"/>
                  </a:lnTo>
                  <a:lnTo>
                    <a:pt x="637540" y="8763"/>
                  </a:lnTo>
                  <a:lnTo>
                    <a:pt x="636651" y="5334"/>
                  </a:lnTo>
                  <a:lnTo>
                    <a:pt x="635635" y="1905"/>
                  </a:lnTo>
                  <a:lnTo>
                    <a:pt x="632079" y="0"/>
                  </a:lnTo>
                  <a:lnTo>
                    <a:pt x="628777" y="889"/>
                  </a:lnTo>
                  <a:lnTo>
                    <a:pt x="533400" y="27813"/>
                  </a:lnTo>
                  <a:lnTo>
                    <a:pt x="606171" y="100076"/>
                  </a:lnTo>
                  <a:lnTo>
                    <a:pt x="610235" y="100076"/>
                  </a:lnTo>
                  <a:lnTo>
                    <a:pt x="612648" y="97536"/>
                  </a:lnTo>
                  <a:lnTo>
                    <a:pt x="615188" y="95123"/>
                  </a:lnTo>
                  <a:lnTo>
                    <a:pt x="615188" y="91059"/>
                  </a:lnTo>
                  <a:lnTo>
                    <a:pt x="612648" y="88646"/>
                  </a:lnTo>
                  <a:lnTo>
                    <a:pt x="566699" y="42989"/>
                  </a:lnTo>
                  <a:lnTo>
                    <a:pt x="2589149" y="567309"/>
                  </a:lnTo>
                  <a:lnTo>
                    <a:pt x="2592451" y="555117"/>
                  </a:lnTo>
                  <a:close/>
                </a:path>
                <a:path w="2607309" h="2465070">
                  <a:moveTo>
                    <a:pt x="2607170" y="642620"/>
                  </a:moveTo>
                  <a:lnTo>
                    <a:pt x="2599817" y="632206"/>
                  </a:lnTo>
                  <a:lnTo>
                    <a:pt x="25781" y="2438793"/>
                  </a:lnTo>
                  <a:lnTo>
                    <a:pt x="52959" y="2379853"/>
                  </a:lnTo>
                  <a:lnTo>
                    <a:pt x="54356" y="2376678"/>
                  </a:lnTo>
                  <a:lnTo>
                    <a:pt x="52959" y="2372995"/>
                  </a:lnTo>
                  <a:lnTo>
                    <a:pt x="46609" y="2369947"/>
                  </a:lnTo>
                  <a:lnTo>
                    <a:pt x="42799" y="2371344"/>
                  </a:lnTo>
                  <a:lnTo>
                    <a:pt x="41402" y="2374646"/>
                  </a:lnTo>
                  <a:lnTo>
                    <a:pt x="0" y="2464689"/>
                  </a:lnTo>
                  <a:lnTo>
                    <a:pt x="23914" y="2462657"/>
                  </a:lnTo>
                  <a:lnTo>
                    <a:pt x="98679" y="2456307"/>
                  </a:lnTo>
                  <a:lnTo>
                    <a:pt x="102235" y="2456053"/>
                  </a:lnTo>
                  <a:lnTo>
                    <a:pt x="104775" y="2453005"/>
                  </a:lnTo>
                  <a:lnTo>
                    <a:pt x="104267" y="2446020"/>
                  </a:lnTo>
                  <a:lnTo>
                    <a:pt x="101219" y="2443353"/>
                  </a:lnTo>
                  <a:lnTo>
                    <a:pt x="97663" y="2443734"/>
                  </a:lnTo>
                  <a:lnTo>
                    <a:pt x="33083" y="2449157"/>
                  </a:lnTo>
                  <a:lnTo>
                    <a:pt x="2607170" y="642620"/>
                  </a:lnTo>
                  <a:close/>
                </a:path>
              </a:pathLst>
            </a:custGeom>
            <a:solidFill>
              <a:srgbClr val="497DBA"/>
            </a:solidFill>
          </p:spPr>
          <p:txBody>
            <a:bodyPr wrap="square" lIns="0" tIns="0" rIns="0" bIns="0" rtlCol="0"/>
            <a:lstStyle/>
            <a:p>
              <a:endParaRPr/>
            </a:p>
          </p:txBody>
        </p:sp>
      </p:grpSp>
      <p:sp>
        <p:nvSpPr>
          <p:cNvPr id="66" name="object 66"/>
          <p:cNvSpPr txBox="1"/>
          <p:nvPr/>
        </p:nvSpPr>
        <p:spPr>
          <a:xfrm>
            <a:off x="6632829" y="1474978"/>
            <a:ext cx="20561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Pivots </a:t>
            </a:r>
            <a:r>
              <a:rPr sz="1600" dirty="0">
                <a:latin typeface="Times New Roman"/>
                <a:cs typeface="Times New Roman"/>
              </a:rPr>
              <a:t>for</a:t>
            </a:r>
            <a:r>
              <a:rPr sz="1600" spc="-25" dirty="0">
                <a:latin typeface="Times New Roman"/>
                <a:cs typeface="Times New Roman"/>
              </a:rPr>
              <a:t> </a:t>
            </a:r>
            <a:r>
              <a:rPr sz="1600" dirty="0">
                <a:latin typeface="Times New Roman"/>
                <a:cs typeface="Times New Roman"/>
              </a:rPr>
              <a:t>2-axis</a:t>
            </a:r>
            <a:r>
              <a:rPr sz="1600" spc="5" dirty="0">
                <a:latin typeface="Times New Roman"/>
                <a:cs typeface="Times New Roman"/>
              </a:rPr>
              <a:t> </a:t>
            </a:r>
            <a:r>
              <a:rPr sz="1600" spc="-5" dirty="0">
                <a:latin typeface="Times New Roman"/>
                <a:cs typeface="Times New Roman"/>
              </a:rPr>
              <a:t>rotation</a:t>
            </a:r>
            <a:endParaRPr sz="1600">
              <a:latin typeface="Times New Roman"/>
              <a:cs typeface="Times New Roman"/>
            </a:endParaRPr>
          </a:p>
        </p:txBody>
      </p:sp>
      <p:sp>
        <p:nvSpPr>
          <p:cNvPr id="67" name="object 67"/>
          <p:cNvSpPr/>
          <p:nvPr/>
        </p:nvSpPr>
        <p:spPr>
          <a:xfrm>
            <a:off x="1216355" y="1137285"/>
            <a:ext cx="1679575" cy="850900"/>
          </a:xfrm>
          <a:custGeom>
            <a:avLst/>
            <a:gdLst/>
            <a:ahLst/>
            <a:cxnLst/>
            <a:rect l="l" t="t" r="r" b="b"/>
            <a:pathLst>
              <a:path w="1679575" h="850900">
                <a:moveTo>
                  <a:pt x="1644069" y="833502"/>
                </a:moveTo>
                <a:lnTo>
                  <a:pt x="1579549" y="837691"/>
                </a:lnTo>
                <a:lnTo>
                  <a:pt x="1575993" y="837818"/>
                </a:lnTo>
                <a:lnTo>
                  <a:pt x="1573453" y="840866"/>
                </a:lnTo>
                <a:lnTo>
                  <a:pt x="1573580" y="844423"/>
                </a:lnTo>
                <a:lnTo>
                  <a:pt x="1573834" y="847851"/>
                </a:lnTo>
                <a:lnTo>
                  <a:pt x="1576882" y="850518"/>
                </a:lnTo>
                <a:lnTo>
                  <a:pt x="1677266" y="844041"/>
                </a:lnTo>
                <a:lnTo>
                  <a:pt x="1665147" y="844041"/>
                </a:lnTo>
                <a:lnTo>
                  <a:pt x="1644069" y="833502"/>
                </a:lnTo>
                <a:close/>
              </a:path>
              <a:path w="1679575" h="850900">
                <a:moveTo>
                  <a:pt x="1656782" y="832676"/>
                </a:moveTo>
                <a:lnTo>
                  <a:pt x="1644069" y="833502"/>
                </a:lnTo>
                <a:lnTo>
                  <a:pt x="1665147" y="844041"/>
                </a:lnTo>
                <a:lnTo>
                  <a:pt x="1666290" y="841755"/>
                </a:lnTo>
                <a:lnTo>
                  <a:pt x="1662734" y="841755"/>
                </a:lnTo>
                <a:lnTo>
                  <a:pt x="1656782" y="832676"/>
                </a:lnTo>
                <a:close/>
              </a:path>
              <a:path w="1679575" h="850900">
                <a:moveTo>
                  <a:pt x="1619173" y="757174"/>
                </a:moveTo>
                <a:lnTo>
                  <a:pt x="1616252" y="759078"/>
                </a:lnTo>
                <a:lnTo>
                  <a:pt x="1613331" y="761111"/>
                </a:lnTo>
                <a:lnTo>
                  <a:pt x="1612442" y="765048"/>
                </a:lnTo>
                <a:lnTo>
                  <a:pt x="1649851" y="822106"/>
                </a:lnTo>
                <a:lnTo>
                  <a:pt x="1670862" y="832612"/>
                </a:lnTo>
                <a:lnTo>
                  <a:pt x="1665147" y="844041"/>
                </a:lnTo>
                <a:lnTo>
                  <a:pt x="1677266" y="844041"/>
                </a:lnTo>
                <a:lnTo>
                  <a:pt x="1679244" y="843914"/>
                </a:lnTo>
                <a:lnTo>
                  <a:pt x="1623110" y="758063"/>
                </a:lnTo>
                <a:lnTo>
                  <a:pt x="1619173" y="757174"/>
                </a:lnTo>
                <a:close/>
              </a:path>
              <a:path w="1679575" h="850900">
                <a:moveTo>
                  <a:pt x="1667560" y="831976"/>
                </a:moveTo>
                <a:lnTo>
                  <a:pt x="1656782" y="832676"/>
                </a:lnTo>
                <a:lnTo>
                  <a:pt x="1662734" y="841755"/>
                </a:lnTo>
                <a:lnTo>
                  <a:pt x="1667560" y="831976"/>
                </a:lnTo>
                <a:close/>
              </a:path>
              <a:path w="1679575" h="850900">
                <a:moveTo>
                  <a:pt x="1669592" y="831976"/>
                </a:moveTo>
                <a:lnTo>
                  <a:pt x="1667560" y="831976"/>
                </a:lnTo>
                <a:lnTo>
                  <a:pt x="1662734" y="841755"/>
                </a:lnTo>
                <a:lnTo>
                  <a:pt x="1666290" y="841755"/>
                </a:lnTo>
                <a:lnTo>
                  <a:pt x="1670862" y="832612"/>
                </a:lnTo>
                <a:lnTo>
                  <a:pt x="1669592" y="831976"/>
                </a:lnTo>
                <a:close/>
              </a:path>
              <a:path w="1679575" h="850900">
                <a:moveTo>
                  <a:pt x="5689" y="0"/>
                </a:moveTo>
                <a:lnTo>
                  <a:pt x="0" y="11429"/>
                </a:lnTo>
                <a:lnTo>
                  <a:pt x="1644069" y="833502"/>
                </a:lnTo>
                <a:lnTo>
                  <a:pt x="1656782" y="832676"/>
                </a:lnTo>
                <a:lnTo>
                  <a:pt x="1649851" y="822106"/>
                </a:lnTo>
                <a:lnTo>
                  <a:pt x="5689" y="0"/>
                </a:lnTo>
                <a:close/>
              </a:path>
              <a:path w="1679575" h="850900">
                <a:moveTo>
                  <a:pt x="1649851" y="822106"/>
                </a:moveTo>
                <a:lnTo>
                  <a:pt x="1656782" y="832676"/>
                </a:lnTo>
                <a:lnTo>
                  <a:pt x="1667560" y="831976"/>
                </a:lnTo>
                <a:lnTo>
                  <a:pt x="1669592" y="831976"/>
                </a:lnTo>
                <a:lnTo>
                  <a:pt x="1649851" y="822106"/>
                </a:lnTo>
                <a:close/>
              </a:path>
            </a:pathLst>
          </a:custGeom>
          <a:solidFill>
            <a:srgbClr val="497DBA"/>
          </a:solidFill>
        </p:spPr>
        <p:txBody>
          <a:bodyPr wrap="square" lIns="0" tIns="0" rIns="0" bIns="0" rtlCol="0"/>
          <a:lstStyle/>
          <a:p>
            <a:endParaRPr/>
          </a:p>
        </p:txBody>
      </p:sp>
      <p:sp>
        <p:nvSpPr>
          <p:cNvPr id="68" name="object 68"/>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181</a:t>
            </a:fld>
            <a:endParaRPr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00400" y="5562600"/>
            <a:ext cx="152400" cy="457200"/>
          </a:xfrm>
          <a:custGeom>
            <a:avLst/>
            <a:gdLst/>
            <a:ahLst/>
            <a:cxnLst/>
            <a:rect l="l" t="t" r="r" b="b"/>
            <a:pathLst>
              <a:path w="152400" h="457200">
                <a:moveTo>
                  <a:pt x="152400" y="0"/>
                </a:moveTo>
                <a:lnTo>
                  <a:pt x="0" y="457200"/>
                </a:lnTo>
              </a:path>
            </a:pathLst>
          </a:custGeom>
          <a:ln w="9144">
            <a:solidFill>
              <a:srgbClr val="497DBA"/>
            </a:solidFill>
          </a:ln>
        </p:spPr>
        <p:txBody>
          <a:bodyPr wrap="square" lIns="0" tIns="0" rIns="0" bIns="0" rtlCol="0"/>
          <a:lstStyle/>
          <a:p>
            <a:endParaRPr/>
          </a:p>
        </p:txBody>
      </p:sp>
      <p:sp>
        <p:nvSpPr>
          <p:cNvPr id="3" name="object 3"/>
          <p:cNvSpPr txBox="1"/>
          <p:nvPr/>
        </p:nvSpPr>
        <p:spPr>
          <a:xfrm>
            <a:off x="3584575" y="5968695"/>
            <a:ext cx="236791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Times New Roman"/>
                <a:cs typeface="Times New Roman"/>
              </a:rPr>
              <a:t>Fig:</a:t>
            </a:r>
            <a:r>
              <a:rPr sz="2000" b="1" spc="-40" dirty="0">
                <a:latin typeface="Times New Roman"/>
                <a:cs typeface="Times New Roman"/>
              </a:rPr>
              <a:t> </a:t>
            </a:r>
            <a:r>
              <a:rPr sz="2000" dirty="0">
                <a:latin typeface="Times New Roman"/>
                <a:cs typeface="Times New Roman"/>
              </a:rPr>
              <a:t>Sunshine</a:t>
            </a:r>
            <a:r>
              <a:rPr sz="2000" spc="-70" dirty="0">
                <a:latin typeface="Times New Roman"/>
                <a:cs typeface="Times New Roman"/>
              </a:rPr>
              <a:t> </a:t>
            </a:r>
            <a:r>
              <a:rPr sz="2000" dirty="0">
                <a:latin typeface="Times New Roman"/>
                <a:cs typeface="Times New Roman"/>
              </a:rPr>
              <a:t>recorder</a:t>
            </a:r>
            <a:endParaRPr sz="2000">
              <a:latin typeface="Times New Roman"/>
              <a:cs typeface="Times New Roman"/>
            </a:endParaRPr>
          </a:p>
        </p:txBody>
      </p:sp>
      <p:grpSp>
        <p:nvGrpSpPr>
          <p:cNvPr id="4" name="object 4"/>
          <p:cNvGrpSpPr/>
          <p:nvPr/>
        </p:nvGrpSpPr>
        <p:grpSpPr>
          <a:xfrm>
            <a:off x="3043237" y="1781365"/>
            <a:ext cx="3211830" cy="4243705"/>
            <a:chOff x="3043237" y="1781365"/>
            <a:chExt cx="3211830" cy="4243705"/>
          </a:xfrm>
        </p:grpSpPr>
        <p:sp>
          <p:nvSpPr>
            <p:cNvPr id="5" name="object 5"/>
            <p:cNvSpPr/>
            <p:nvPr/>
          </p:nvSpPr>
          <p:spPr>
            <a:xfrm>
              <a:off x="3200400" y="3733800"/>
              <a:ext cx="152400" cy="1828800"/>
            </a:xfrm>
            <a:custGeom>
              <a:avLst/>
              <a:gdLst/>
              <a:ahLst/>
              <a:cxnLst/>
              <a:rect l="l" t="t" r="r" b="b"/>
              <a:pathLst>
                <a:path w="152400" h="1828800">
                  <a:moveTo>
                    <a:pt x="0" y="0"/>
                  </a:moveTo>
                  <a:lnTo>
                    <a:pt x="152400" y="1828800"/>
                  </a:lnTo>
                </a:path>
              </a:pathLst>
            </a:custGeom>
            <a:ln w="9144">
              <a:solidFill>
                <a:srgbClr val="497DBA"/>
              </a:solidFill>
            </a:ln>
          </p:spPr>
          <p:txBody>
            <a:bodyPr wrap="square" lIns="0" tIns="0" rIns="0" bIns="0" rtlCol="0"/>
            <a:lstStyle/>
            <a:p>
              <a:endParaRPr/>
            </a:p>
          </p:txBody>
        </p:sp>
        <p:sp>
          <p:nvSpPr>
            <p:cNvPr id="6" name="object 6"/>
            <p:cNvSpPr/>
            <p:nvPr/>
          </p:nvSpPr>
          <p:spPr>
            <a:xfrm>
              <a:off x="3352800" y="5486399"/>
              <a:ext cx="2895600" cy="76200"/>
            </a:xfrm>
            <a:custGeom>
              <a:avLst/>
              <a:gdLst/>
              <a:ahLst/>
              <a:cxnLst/>
              <a:rect l="l" t="t" r="r" b="b"/>
              <a:pathLst>
                <a:path w="2895600" h="76200">
                  <a:moveTo>
                    <a:pt x="0" y="76200"/>
                  </a:moveTo>
                  <a:lnTo>
                    <a:pt x="2895600" y="0"/>
                  </a:lnTo>
                </a:path>
              </a:pathLst>
            </a:custGeom>
            <a:ln w="9144">
              <a:solidFill>
                <a:srgbClr val="497DBA"/>
              </a:solidFill>
            </a:ln>
          </p:spPr>
          <p:txBody>
            <a:bodyPr wrap="square" lIns="0" tIns="0" rIns="0" bIns="0" rtlCol="0"/>
            <a:lstStyle/>
            <a:p>
              <a:endParaRPr/>
            </a:p>
          </p:txBody>
        </p:sp>
        <p:sp>
          <p:nvSpPr>
            <p:cNvPr id="7" name="object 7"/>
            <p:cNvSpPr/>
            <p:nvPr/>
          </p:nvSpPr>
          <p:spPr>
            <a:xfrm>
              <a:off x="6096000" y="3657600"/>
              <a:ext cx="152400" cy="1828800"/>
            </a:xfrm>
            <a:custGeom>
              <a:avLst/>
              <a:gdLst/>
              <a:ahLst/>
              <a:cxnLst/>
              <a:rect l="l" t="t" r="r" b="b"/>
              <a:pathLst>
                <a:path w="152400" h="1828800">
                  <a:moveTo>
                    <a:pt x="152400" y="1828800"/>
                  </a:moveTo>
                  <a:lnTo>
                    <a:pt x="0" y="0"/>
                  </a:lnTo>
                </a:path>
              </a:pathLst>
            </a:custGeom>
            <a:ln w="9144">
              <a:solidFill>
                <a:srgbClr val="497DBA"/>
              </a:solidFill>
            </a:ln>
          </p:spPr>
          <p:txBody>
            <a:bodyPr wrap="square" lIns="0" tIns="0" rIns="0" bIns="0" rtlCol="0"/>
            <a:lstStyle/>
            <a:p>
              <a:endParaRPr/>
            </a:p>
          </p:txBody>
        </p:sp>
        <p:pic>
          <p:nvPicPr>
            <p:cNvPr id="8" name="object 8"/>
            <p:cNvPicPr/>
            <p:nvPr/>
          </p:nvPicPr>
          <p:blipFill>
            <a:blip r:embed="rId2" cstate="print"/>
            <a:stretch>
              <a:fillRect/>
            </a:stretch>
          </p:blipFill>
          <p:spPr>
            <a:xfrm>
              <a:off x="3576827" y="1892807"/>
              <a:ext cx="2066544" cy="2360676"/>
            </a:xfrm>
            <a:prstGeom prst="rect">
              <a:avLst/>
            </a:prstGeom>
          </p:spPr>
        </p:pic>
        <p:sp>
          <p:nvSpPr>
            <p:cNvPr id="9" name="object 9"/>
            <p:cNvSpPr/>
            <p:nvPr/>
          </p:nvSpPr>
          <p:spPr>
            <a:xfrm>
              <a:off x="3200400" y="3651504"/>
              <a:ext cx="2895600" cy="83185"/>
            </a:xfrm>
            <a:custGeom>
              <a:avLst/>
              <a:gdLst/>
              <a:ahLst/>
              <a:cxnLst/>
              <a:rect l="l" t="t" r="r" b="b"/>
              <a:pathLst>
                <a:path w="2895600" h="83185">
                  <a:moveTo>
                    <a:pt x="0" y="82677"/>
                  </a:moveTo>
                  <a:lnTo>
                    <a:pt x="1119251" y="35052"/>
                  </a:lnTo>
                </a:path>
                <a:path w="2895600" h="83185">
                  <a:moveTo>
                    <a:pt x="1947672" y="6350"/>
                  </a:moveTo>
                  <a:lnTo>
                    <a:pt x="2895346" y="0"/>
                  </a:lnTo>
                </a:path>
              </a:pathLst>
            </a:custGeom>
            <a:ln w="9144">
              <a:solidFill>
                <a:srgbClr val="497DBA"/>
              </a:solidFill>
            </a:ln>
          </p:spPr>
          <p:txBody>
            <a:bodyPr wrap="square" lIns="0" tIns="0" rIns="0" bIns="0" rtlCol="0"/>
            <a:lstStyle/>
            <a:p>
              <a:endParaRPr/>
            </a:p>
          </p:txBody>
        </p:sp>
        <p:sp>
          <p:nvSpPr>
            <p:cNvPr id="10" name="object 10"/>
            <p:cNvSpPr/>
            <p:nvPr/>
          </p:nvSpPr>
          <p:spPr>
            <a:xfrm>
              <a:off x="6248400" y="5486399"/>
              <a:ext cx="1905" cy="457200"/>
            </a:xfrm>
            <a:custGeom>
              <a:avLst/>
              <a:gdLst/>
              <a:ahLst/>
              <a:cxnLst/>
              <a:rect l="l" t="t" r="r" b="b"/>
              <a:pathLst>
                <a:path w="1904" h="457200">
                  <a:moveTo>
                    <a:pt x="1650" y="0"/>
                  </a:moveTo>
                  <a:lnTo>
                    <a:pt x="0" y="457200"/>
                  </a:lnTo>
                </a:path>
              </a:pathLst>
            </a:custGeom>
            <a:ln w="9143">
              <a:solidFill>
                <a:srgbClr val="497DBA"/>
              </a:solidFill>
            </a:ln>
          </p:spPr>
          <p:txBody>
            <a:bodyPr wrap="square" lIns="0" tIns="0" rIns="0" bIns="0" rtlCol="0"/>
            <a:lstStyle/>
            <a:p>
              <a:endParaRPr/>
            </a:p>
          </p:txBody>
        </p:sp>
        <p:sp>
          <p:nvSpPr>
            <p:cNvPr id="11" name="object 11"/>
            <p:cNvSpPr/>
            <p:nvPr/>
          </p:nvSpPr>
          <p:spPr>
            <a:xfrm>
              <a:off x="3200400" y="5943599"/>
              <a:ext cx="3048000" cy="76200"/>
            </a:xfrm>
            <a:custGeom>
              <a:avLst/>
              <a:gdLst/>
              <a:ahLst/>
              <a:cxnLst/>
              <a:rect l="l" t="t" r="r" b="b"/>
              <a:pathLst>
                <a:path w="3048000" h="76200">
                  <a:moveTo>
                    <a:pt x="0" y="76200"/>
                  </a:moveTo>
                  <a:lnTo>
                    <a:pt x="3048000" y="0"/>
                  </a:lnTo>
                </a:path>
              </a:pathLst>
            </a:custGeom>
            <a:ln w="9144">
              <a:solidFill>
                <a:srgbClr val="497DBA"/>
              </a:solidFill>
            </a:ln>
          </p:spPr>
          <p:txBody>
            <a:bodyPr wrap="square" lIns="0" tIns="0" rIns="0" bIns="0" rtlCol="0"/>
            <a:lstStyle/>
            <a:p>
              <a:endParaRPr/>
            </a:p>
          </p:txBody>
        </p:sp>
        <p:sp>
          <p:nvSpPr>
            <p:cNvPr id="12" name="object 12"/>
            <p:cNvSpPr/>
            <p:nvPr/>
          </p:nvSpPr>
          <p:spPr>
            <a:xfrm>
              <a:off x="3048000" y="3733800"/>
              <a:ext cx="152400" cy="2286000"/>
            </a:xfrm>
            <a:custGeom>
              <a:avLst/>
              <a:gdLst/>
              <a:ahLst/>
              <a:cxnLst/>
              <a:rect l="l" t="t" r="r" b="b"/>
              <a:pathLst>
                <a:path w="152400" h="2286000">
                  <a:moveTo>
                    <a:pt x="152400" y="0"/>
                  </a:moveTo>
                  <a:lnTo>
                    <a:pt x="0" y="533400"/>
                  </a:lnTo>
                </a:path>
                <a:path w="152400" h="2286000">
                  <a:moveTo>
                    <a:pt x="0" y="533400"/>
                  </a:moveTo>
                  <a:lnTo>
                    <a:pt x="152400" y="2286000"/>
                  </a:lnTo>
                </a:path>
              </a:pathLst>
            </a:custGeom>
            <a:ln w="9144">
              <a:solidFill>
                <a:srgbClr val="497DBA"/>
              </a:solidFill>
            </a:ln>
          </p:spPr>
          <p:txBody>
            <a:bodyPr wrap="square" lIns="0" tIns="0" rIns="0" bIns="0" rtlCol="0"/>
            <a:lstStyle/>
            <a:p>
              <a:endParaRPr/>
            </a:p>
          </p:txBody>
        </p:sp>
        <p:sp>
          <p:nvSpPr>
            <p:cNvPr id="13" name="object 13"/>
            <p:cNvSpPr/>
            <p:nvPr/>
          </p:nvSpPr>
          <p:spPr>
            <a:xfrm>
              <a:off x="4267200" y="1786127"/>
              <a:ext cx="966469" cy="2687320"/>
            </a:xfrm>
            <a:custGeom>
              <a:avLst/>
              <a:gdLst/>
              <a:ahLst/>
              <a:cxnLst/>
              <a:rect l="l" t="t" r="r" b="b"/>
              <a:pathLst>
                <a:path w="966470" h="2687320">
                  <a:moveTo>
                    <a:pt x="51562" y="2420747"/>
                  </a:moveTo>
                  <a:lnTo>
                    <a:pt x="39381" y="2422804"/>
                  </a:lnTo>
                  <a:lnTo>
                    <a:pt x="26130" y="2423969"/>
                  </a:lnTo>
                  <a:lnTo>
                    <a:pt x="15021" y="2427015"/>
                  </a:lnTo>
                  <a:lnTo>
                    <a:pt x="9271" y="2434717"/>
                  </a:lnTo>
                  <a:lnTo>
                    <a:pt x="6377" y="2466345"/>
                  </a:lnTo>
                  <a:lnTo>
                    <a:pt x="7937" y="2517536"/>
                  </a:lnTo>
                  <a:lnTo>
                    <a:pt x="20736" y="2569323"/>
                  </a:lnTo>
                  <a:lnTo>
                    <a:pt x="51562" y="2602738"/>
                  </a:lnTo>
                  <a:lnTo>
                    <a:pt x="104104" y="2613971"/>
                  </a:lnTo>
                  <a:lnTo>
                    <a:pt x="121920" y="2616835"/>
                  </a:lnTo>
                  <a:lnTo>
                    <a:pt x="132169" y="2624290"/>
                  </a:lnTo>
                  <a:lnTo>
                    <a:pt x="142287" y="2632090"/>
                  </a:lnTo>
                  <a:lnTo>
                    <a:pt x="152763" y="2639248"/>
                  </a:lnTo>
                  <a:lnTo>
                    <a:pt x="164084" y="2644775"/>
                  </a:lnTo>
                  <a:lnTo>
                    <a:pt x="181238" y="2649690"/>
                  </a:lnTo>
                  <a:lnTo>
                    <a:pt x="198929" y="2652760"/>
                  </a:lnTo>
                  <a:lnTo>
                    <a:pt x="216787" y="2655329"/>
                  </a:lnTo>
                  <a:lnTo>
                    <a:pt x="234441" y="2658745"/>
                  </a:lnTo>
                  <a:lnTo>
                    <a:pt x="245048" y="2662037"/>
                  </a:lnTo>
                  <a:lnTo>
                    <a:pt x="255476" y="2665936"/>
                  </a:lnTo>
                  <a:lnTo>
                    <a:pt x="265928" y="2669764"/>
                  </a:lnTo>
                  <a:lnTo>
                    <a:pt x="276605" y="2672842"/>
                  </a:lnTo>
                  <a:lnTo>
                    <a:pt x="297642" y="2676935"/>
                  </a:lnTo>
                  <a:lnTo>
                    <a:pt x="318785" y="2680350"/>
                  </a:lnTo>
                  <a:lnTo>
                    <a:pt x="339953" y="2683504"/>
                  </a:lnTo>
                  <a:lnTo>
                    <a:pt x="361061" y="2686812"/>
                  </a:lnTo>
                  <a:lnTo>
                    <a:pt x="410360" y="2683718"/>
                  </a:lnTo>
                  <a:lnTo>
                    <a:pt x="459708" y="2680922"/>
                  </a:lnTo>
                  <a:lnTo>
                    <a:pt x="509008" y="2677578"/>
                  </a:lnTo>
                  <a:lnTo>
                    <a:pt x="558164" y="2672842"/>
                  </a:lnTo>
                  <a:lnTo>
                    <a:pt x="568932" y="2670353"/>
                  </a:lnTo>
                  <a:lnTo>
                    <a:pt x="579342" y="2666365"/>
                  </a:lnTo>
                  <a:lnTo>
                    <a:pt x="589704" y="2662090"/>
                  </a:lnTo>
                  <a:lnTo>
                    <a:pt x="600328" y="2658745"/>
                  </a:lnTo>
                  <a:lnTo>
                    <a:pt x="621347" y="2654865"/>
                  </a:lnTo>
                  <a:lnTo>
                    <a:pt x="642556" y="2651807"/>
                  </a:lnTo>
                  <a:lnTo>
                    <a:pt x="663765" y="2648725"/>
                  </a:lnTo>
                  <a:lnTo>
                    <a:pt x="684784" y="2644775"/>
                  </a:lnTo>
                  <a:lnTo>
                    <a:pt x="695444" y="2641663"/>
                  </a:lnTo>
                  <a:lnTo>
                    <a:pt x="705866" y="2637694"/>
                  </a:lnTo>
                  <a:lnTo>
                    <a:pt x="716287" y="2633773"/>
                  </a:lnTo>
                  <a:lnTo>
                    <a:pt x="726948" y="2630805"/>
                  </a:lnTo>
                  <a:lnTo>
                    <a:pt x="751437" y="2626532"/>
                  </a:lnTo>
                  <a:lnTo>
                    <a:pt x="776081" y="2623105"/>
                  </a:lnTo>
                  <a:lnTo>
                    <a:pt x="800796" y="2620035"/>
                  </a:lnTo>
                  <a:lnTo>
                    <a:pt x="825500" y="2616835"/>
                  </a:lnTo>
                  <a:lnTo>
                    <a:pt x="870727" y="2601579"/>
                  </a:lnTo>
                  <a:lnTo>
                    <a:pt x="909954" y="2574798"/>
                  </a:lnTo>
                  <a:lnTo>
                    <a:pt x="919884" y="2543061"/>
                  </a:lnTo>
                  <a:lnTo>
                    <a:pt x="924051" y="2532761"/>
                  </a:lnTo>
                  <a:lnTo>
                    <a:pt x="929955" y="2524928"/>
                  </a:lnTo>
                  <a:lnTo>
                    <a:pt x="937085" y="2518013"/>
                  </a:lnTo>
                  <a:lnTo>
                    <a:pt x="944715" y="2511454"/>
                  </a:lnTo>
                  <a:lnTo>
                    <a:pt x="952119" y="2504694"/>
                  </a:lnTo>
                  <a:lnTo>
                    <a:pt x="956304" y="2494321"/>
                  </a:lnTo>
                  <a:lnTo>
                    <a:pt x="960929" y="2484008"/>
                  </a:lnTo>
                  <a:lnTo>
                    <a:pt x="964674" y="2473529"/>
                  </a:lnTo>
                  <a:lnTo>
                    <a:pt x="966215" y="2462657"/>
                  </a:lnTo>
                  <a:lnTo>
                    <a:pt x="964971" y="2435131"/>
                  </a:lnTo>
                  <a:lnTo>
                    <a:pt x="960548" y="2418476"/>
                  </a:lnTo>
                  <a:lnTo>
                    <a:pt x="951910" y="2406417"/>
                  </a:lnTo>
                  <a:lnTo>
                    <a:pt x="938022" y="2392680"/>
                  </a:lnTo>
                </a:path>
                <a:path w="966470" h="2687320">
                  <a:moveTo>
                    <a:pt x="0" y="271272"/>
                  </a:moveTo>
                  <a:lnTo>
                    <a:pt x="6826" y="237220"/>
                  </a:lnTo>
                  <a:lnTo>
                    <a:pt x="13366" y="203073"/>
                  </a:lnTo>
                  <a:lnTo>
                    <a:pt x="20431" y="169116"/>
                  </a:lnTo>
                  <a:lnTo>
                    <a:pt x="28828" y="135636"/>
                  </a:lnTo>
                  <a:lnTo>
                    <a:pt x="32180" y="122749"/>
                  </a:lnTo>
                  <a:lnTo>
                    <a:pt x="35353" y="109791"/>
                  </a:lnTo>
                  <a:lnTo>
                    <a:pt x="49367" y="71127"/>
                  </a:lnTo>
                  <a:lnTo>
                    <a:pt x="72262" y="33909"/>
                  </a:lnTo>
                  <a:lnTo>
                    <a:pt x="104409" y="8048"/>
                  </a:lnTo>
                  <a:lnTo>
                    <a:pt x="115570" y="0"/>
                  </a:lnTo>
                  <a:lnTo>
                    <a:pt x="197008" y="6334"/>
                  </a:lnTo>
                  <a:lnTo>
                    <a:pt x="257659" y="16377"/>
                  </a:lnTo>
                  <a:lnTo>
                    <a:pt x="303402" y="33909"/>
                  </a:lnTo>
                  <a:lnTo>
                    <a:pt x="332232" y="67818"/>
                  </a:lnTo>
                  <a:lnTo>
                    <a:pt x="334803" y="84290"/>
                  </a:lnTo>
                  <a:lnTo>
                    <a:pt x="334518" y="101298"/>
                  </a:lnTo>
                  <a:lnTo>
                    <a:pt x="333089" y="118520"/>
                  </a:lnTo>
                  <a:lnTo>
                    <a:pt x="332232" y="135636"/>
                  </a:lnTo>
                </a:path>
              </a:pathLst>
            </a:custGeom>
            <a:ln w="9144">
              <a:solidFill>
                <a:srgbClr val="497DBA"/>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4355591" y="1906873"/>
              <a:ext cx="166116" cy="109378"/>
            </a:xfrm>
            <a:prstGeom prst="rect">
              <a:avLst/>
            </a:prstGeom>
          </p:spPr>
        </p:pic>
      </p:grpSp>
      <p:sp>
        <p:nvSpPr>
          <p:cNvPr id="15" name="object 15"/>
          <p:cNvSpPr txBox="1"/>
          <p:nvPr/>
        </p:nvSpPr>
        <p:spPr>
          <a:xfrm>
            <a:off x="3909186" y="4445330"/>
            <a:ext cx="186118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Horizontal</a:t>
            </a:r>
            <a:r>
              <a:rPr sz="1800" spc="-90" dirty="0">
                <a:latin typeface="Times New Roman"/>
                <a:cs typeface="Times New Roman"/>
              </a:rPr>
              <a:t> </a:t>
            </a:r>
            <a:r>
              <a:rPr sz="1800" dirty="0">
                <a:latin typeface="Times New Roman"/>
                <a:cs typeface="Times New Roman"/>
              </a:rPr>
              <a:t>Platform</a:t>
            </a:r>
            <a:endParaRPr sz="1800">
              <a:latin typeface="Times New Roman"/>
              <a:cs typeface="Times New Roman"/>
            </a:endParaRPr>
          </a:p>
        </p:txBody>
      </p:sp>
      <p:sp>
        <p:nvSpPr>
          <p:cNvPr id="16" name="object 16"/>
          <p:cNvSpPr/>
          <p:nvPr/>
        </p:nvSpPr>
        <p:spPr>
          <a:xfrm>
            <a:off x="4876800" y="1442592"/>
            <a:ext cx="765810" cy="539115"/>
          </a:xfrm>
          <a:custGeom>
            <a:avLst/>
            <a:gdLst/>
            <a:ahLst/>
            <a:cxnLst/>
            <a:rect l="l" t="t" r="r" b="b"/>
            <a:pathLst>
              <a:path w="765810" h="539114">
                <a:moveTo>
                  <a:pt x="46736" y="443992"/>
                </a:moveTo>
                <a:lnTo>
                  <a:pt x="42925" y="445389"/>
                </a:lnTo>
                <a:lnTo>
                  <a:pt x="41528" y="448564"/>
                </a:lnTo>
                <a:lnTo>
                  <a:pt x="0" y="538607"/>
                </a:lnTo>
                <a:lnTo>
                  <a:pt x="24669" y="536575"/>
                </a:lnTo>
                <a:lnTo>
                  <a:pt x="13970" y="536575"/>
                </a:lnTo>
                <a:lnTo>
                  <a:pt x="6603" y="526161"/>
                </a:lnTo>
                <a:lnTo>
                  <a:pt x="25981" y="512597"/>
                </a:lnTo>
                <a:lnTo>
                  <a:pt x="52959" y="453898"/>
                </a:lnTo>
                <a:lnTo>
                  <a:pt x="54483" y="450723"/>
                </a:lnTo>
                <a:lnTo>
                  <a:pt x="53086" y="447040"/>
                </a:lnTo>
                <a:lnTo>
                  <a:pt x="46736" y="443992"/>
                </a:lnTo>
                <a:close/>
              </a:path>
              <a:path w="765810" h="539114">
                <a:moveTo>
                  <a:pt x="25981" y="512597"/>
                </a:moveTo>
                <a:lnTo>
                  <a:pt x="6603" y="526161"/>
                </a:lnTo>
                <a:lnTo>
                  <a:pt x="13970" y="536575"/>
                </a:lnTo>
                <a:lnTo>
                  <a:pt x="17598" y="534035"/>
                </a:lnTo>
                <a:lnTo>
                  <a:pt x="16128" y="534035"/>
                </a:lnTo>
                <a:lnTo>
                  <a:pt x="9778" y="525018"/>
                </a:lnTo>
                <a:lnTo>
                  <a:pt x="20686" y="524119"/>
                </a:lnTo>
                <a:lnTo>
                  <a:pt x="25981" y="512597"/>
                </a:lnTo>
                <a:close/>
              </a:path>
              <a:path w="765810" h="539114">
                <a:moveTo>
                  <a:pt x="101219" y="517525"/>
                </a:moveTo>
                <a:lnTo>
                  <a:pt x="97662" y="517779"/>
                </a:lnTo>
                <a:lnTo>
                  <a:pt x="33242" y="523085"/>
                </a:lnTo>
                <a:lnTo>
                  <a:pt x="13970" y="536575"/>
                </a:lnTo>
                <a:lnTo>
                  <a:pt x="24669" y="536575"/>
                </a:lnTo>
                <a:lnTo>
                  <a:pt x="98678" y="530479"/>
                </a:lnTo>
                <a:lnTo>
                  <a:pt x="102235" y="530098"/>
                </a:lnTo>
                <a:lnTo>
                  <a:pt x="104775" y="527050"/>
                </a:lnTo>
                <a:lnTo>
                  <a:pt x="104266" y="520065"/>
                </a:lnTo>
                <a:lnTo>
                  <a:pt x="101219" y="517525"/>
                </a:lnTo>
                <a:close/>
              </a:path>
              <a:path w="765810" h="539114">
                <a:moveTo>
                  <a:pt x="20686" y="524119"/>
                </a:moveTo>
                <a:lnTo>
                  <a:pt x="9778" y="525018"/>
                </a:lnTo>
                <a:lnTo>
                  <a:pt x="16128" y="534035"/>
                </a:lnTo>
                <a:lnTo>
                  <a:pt x="20686" y="524119"/>
                </a:lnTo>
                <a:close/>
              </a:path>
              <a:path w="765810" h="539114">
                <a:moveTo>
                  <a:pt x="33242" y="523085"/>
                </a:moveTo>
                <a:lnTo>
                  <a:pt x="20686" y="524119"/>
                </a:lnTo>
                <a:lnTo>
                  <a:pt x="16128" y="534035"/>
                </a:lnTo>
                <a:lnTo>
                  <a:pt x="17598" y="534035"/>
                </a:lnTo>
                <a:lnTo>
                  <a:pt x="33242" y="523085"/>
                </a:lnTo>
                <a:close/>
              </a:path>
              <a:path w="765810" h="539114">
                <a:moveTo>
                  <a:pt x="758316" y="0"/>
                </a:moveTo>
                <a:lnTo>
                  <a:pt x="25981" y="512597"/>
                </a:lnTo>
                <a:lnTo>
                  <a:pt x="20686" y="524119"/>
                </a:lnTo>
                <a:lnTo>
                  <a:pt x="33242" y="523085"/>
                </a:lnTo>
                <a:lnTo>
                  <a:pt x="765683" y="10414"/>
                </a:lnTo>
                <a:lnTo>
                  <a:pt x="758316" y="0"/>
                </a:lnTo>
                <a:close/>
              </a:path>
            </a:pathLst>
          </a:custGeom>
          <a:solidFill>
            <a:srgbClr val="497DBA"/>
          </a:solidFill>
        </p:spPr>
        <p:txBody>
          <a:bodyPr wrap="square" lIns="0" tIns="0" rIns="0" bIns="0" rtlCol="0"/>
          <a:lstStyle/>
          <a:p>
            <a:endParaRPr/>
          </a:p>
        </p:txBody>
      </p:sp>
      <p:sp>
        <p:nvSpPr>
          <p:cNvPr id="17" name="object 17"/>
          <p:cNvSpPr txBox="1"/>
          <p:nvPr/>
        </p:nvSpPr>
        <p:spPr>
          <a:xfrm>
            <a:off x="5261228" y="1179398"/>
            <a:ext cx="131508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Spherical</a:t>
            </a:r>
            <a:r>
              <a:rPr sz="1800" spc="-85" dirty="0">
                <a:latin typeface="Times New Roman"/>
                <a:cs typeface="Times New Roman"/>
              </a:rPr>
              <a:t> </a:t>
            </a:r>
            <a:r>
              <a:rPr sz="1800" dirty="0">
                <a:latin typeface="Times New Roman"/>
                <a:cs typeface="Times New Roman"/>
              </a:rPr>
              <a:t>lens</a:t>
            </a:r>
            <a:endParaRPr sz="1800">
              <a:latin typeface="Times New Roman"/>
              <a:cs typeface="Times New Roman"/>
            </a:endParaRPr>
          </a:p>
        </p:txBody>
      </p:sp>
      <p:sp>
        <p:nvSpPr>
          <p:cNvPr id="18" name="object 18"/>
          <p:cNvSpPr txBox="1"/>
          <p:nvPr/>
        </p:nvSpPr>
        <p:spPr>
          <a:xfrm>
            <a:off x="5718428" y="1789557"/>
            <a:ext cx="21475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Spherical</a:t>
            </a:r>
            <a:r>
              <a:rPr sz="1800" spc="-55" dirty="0">
                <a:latin typeface="Times New Roman"/>
                <a:cs typeface="Times New Roman"/>
              </a:rPr>
              <a:t> </a:t>
            </a:r>
            <a:r>
              <a:rPr sz="1800" dirty="0">
                <a:latin typeface="Times New Roman"/>
                <a:cs typeface="Times New Roman"/>
              </a:rPr>
              <a:t>Bowl</a:t>
            </a:r>
            <a:r>
              <a:rPr sz="1800" spc="-45" dirty="0">
                <a:latin typeface="Times New Roman"/>
                <a:cs typeface="Times New Roman"/>
              </a:rPr>
              <a:t> </a:t>
            </a:r>
            <a:r>
              <a:rPr sz="1800" dirty="0">
                <a:latin typeface="Times New Roman"/>
                <a:cs typeface="Times New Roman"/>
              </a:rPr>
              <a:t>section</a:t>
            </a:r>
            <a:endParaRPr sz="1800">
              <a:latin typeface="Times New Roman"/>
              <a:cs typeface="Times New Roman"/>
            </a:endParaRPr>
          </a:p>
        </p:txBody>
      </p:sp>
      <p:grpSp>
        <p:nvGrpSpPr>
          <p:cNvPr id="19" name="object 19"/>
          <p:cNvGrpSpPr/>
          <p:nvPr/>
        </p:nvGrpSpPr>
        <p:grpSpPr>
          <a:xfrm>
            <a:off x="4696967" y="2127504"/>
            <a:ext cx="1781810" cy="1633855"/>
            <a:chOff x="4696967" y="2127504"/>
            <a:chExt cx="1781810" cy="1633855"/>
          </a:xfrm>
        </p:grpSpPr>
        <p:sp>
          <p:nvSpPr>
            <p:cNvPr id="20" name="object 20"/>
            <p:cNvSpPr/>
            <p:nvPr/>
          </p:nvSpPr>
          <p:spPr>
            <a:xfrm>
              <a:off x="5638800" y="2127504"/>
              <a:ext cx="840105" cy="261620"/>
            </a:xfrm>
            <a:custGeom>
              <a:avLst/>
              <a:gdLst/>
              <a:ahLst/>
              <a:cxnLst/>
              <a:rect l="l" t="t" r="r" b="b"/>
              <a:pathLst>
                <a:path w="840104" h="261619">
                  <a:moveTo>
                    <a:pt x="75946" y="161417"/>
                  </a:moveTo>
                  <a:lnTo>
                    <a:pt x="71882" y="161544"/>
                  </a:lnTo>
                  <a:lnTo>
                    <a:pt x="69469" y="163957"/>
                  </a:lnTo>
                  <a:lnTo>
                    <a:pt x="0" y="234696"/>
                  </a:lnTo>
                  <a:lnTo>
                    <a:pt x="99060" y="261238"/>
                  </a:lnTo>
                  <a:lnTo>
                    <a:pt x="102615" y="259207"/>
                  </a:lnTo>
                  <a:lnTo>
                    <a:pt x="103504" y="255905"/>
                  </a:lnTo>
                  <a:lnTo>
                    <a:pt x="104394" y="252475"/>
                  </a:lnTo>
                  <a:lnTo>
                    <a:pt x="102362" y="249047"/>
                  </a:lnTo>
                  <a:lnTo>
                    <a:pt x="98933" y="248031"/>
                  </a:lnTo>
                  <a:lnTo>
                    <a:pt x="59418" y="237490"/>
                  </a:lnTo>
                  <a:lnTo>
                    <a:pt x="13842" y="237490"/>
                  </a:lnTo>
                  <a:lnTo>
                    <a:pt x="10413" y="225298"/>
                  </a:lnTo>
                  <a:lnTo>
                    <a:pt x="33047" y="219125"/>
                  </a:lnTo>
                  <a:lnTo>
                    <a:pt x="78486" y="172847"/>
                  </a:lnTo>
                  <a:lnTo>
                    <a:pt x="80899" y="170434"/>
                  </a:lnTo>
                  <a:lnTo>
                    <a:pt x="80899" y="166370"/>
                  </a:lnTo>
                  <a:lnTo>
                    <a:pt x="78359" y="163957"/>
                  </a:lnTo>
                  <a:lnTo>
                    <a:pt x="75946" y="161417"/>
                  </a:lnTo>
                  <a:close/>
                </a:path>
                <a:path w="840104" h="261619">
                  <a:moveTo>
                    <a:pt x="33047" y="219125"/>
                  </a:moveTo>
                  <a:lnTo>
                    <a:pt x="10413" y="225298"/>
                  </a:lnTo>
                  <a:lnTo>
                    <a:pt x="13842" y="237490"/>
                  </a:lnTo>
                  <a:lnTo>
                    <a:pt x="19896" y="235838"/>
                  </a:lnTo>
                  <a:lnTo>
                    <a:pt x="16637" y="235838"/>
                  </a:lnTo>
                  <a:lnTo>
                    <a:pt x="13715" y="225298"/>
                  </a:lnTo>
                  <a:lnTo>
                    <a:pt x="26986" y="225298"/>
                  </a:lnTo>
                  <a:lnTo>
                    <a:pt x="33047" y="219125"/>
                  </a:lnTo>
                  <a:close/>
                </a:path>
                <a:path w="840104" h="261619">
                  <a:moveTo>
                    <a:pt x="36378" y="231343"/>
                  </a:moveTo>
                  <a:lnTo>
                    <a:pt x="13842" y="237490"/>
                  </a:lnTo>
                  <a:lnTo>
                    <a:pt x="59418" y="237490"/>
                  </a:lnTo>
                  <a:lnTo>
                    <a:pt x="36378" y="231343"/>
                  </a:lnTo>
                  <a:close/>
                </a:path>
                <a:path w="840104" h="261619">
                  <a:moveTo>
                    <a:pt x="13715" y="225298"/>
                  </a:moveTo>
                  <a:lnTo>
                    <a:pt x="16637" y="235838"/>
                  </a:lnTo>
                  <a:lnTo>
                    <a:pt x="24232" y="228103"/>
                  </a:lnTo>
                  <a:lnTo>
                    <a:pt x="13715" y="225298"/>
                  </a:lnTo>
                  <a:close/>
                </a:path>
                <a:path w="840104" h="261619">
                  <a:moveTo>
                    <a:pt x="24232" y="228103"/>
                  </a:moveTo>
                  <a:lnTo>
                    <a:pt x="16637" y="235838"/>
                  </a:lnTo>
                  <a:lnTo>
                    <a:pt x="19896" y="235838"/>
                  </a:lnTo>
                  <a:lnTo>
                    <a:pt x="36378" y="231343"/>
                  </a:lnTo>
                  <a:lnTo>
                    <a:pt x="24232" y="228103"/>
                  </a:lnTo>
                  <a:close/>
                </a:path>
                <a:path w="840104" h="261619">
                  <a:moveTo>
                    <a:pt x="836549" y="0"/>
                  </a:moveTo>
                  <a:lnTo>
                    <a:pt x="33047" y="219125"/>
                  </a:lnTo>
                  <a:lnTo>
                    <a:pt x="24232" y="228103"/>
                  </a:lnTo>
                  <a:lnTo>
                    <a:pt x="36378" y="231343"/>
                  </a:lnTo>
                  <a:lnTo>
                    <a:pt x="839851" y="12192"/>
                  </a:lnTo>
                  <a:lnTo>
                    <a:pt x="836549" y="0"/>
                  </a:lnTo>
                  <a:close/>
                </a:path>
                <a:path w="840104" h="261619">
                  <a:moveTo>
                    <a:pt x="26986" y="225298"/>
                  </a:moveTo>
                  <a:lnTo>
                    <a:pt x="13715" y="225298"/>
                  </a:lnTo>
                  <a:lnTo>
                    <a:pt x="24232" y="228103"/>
                  </a:lnTo>
                  <a:lnTo>
                    <a:pt x="26986" y="225298"/>
                  </a:lnTo>
                  <a:close/>
                </a:path>
              </a:pathLst>
            </a:custGeom>
            <a:solidFill>
              <a:srgbClr val="497DBA"/>
            </a:solidFill>
          </p:spPr>
          <p:txBody>
            <a:bodyPr wrap="square" lIns="0" tIns="0" rIns="0" bIns="0" rtlCol="0"/>
            <a:lstStyle/>
            <a:p>
              <a:endParaRPr/>
            </a:p>
          </p:txBody>
        </p:sp>
        <p:pic>
          <p:nvPicPr>
            <p:cNvPr id="21" name="object 21"/>
            <p:cNvPicPr/>
            <p:nvPr/>
          </p:nvPicPr>
          <p:blipFill>
            <a:blip r:embed="rId4" cstate="print"/>
            <a:stretch>
              <a:fillRect/>
            </a:stretch>
          </p:blipFill>
          <p:spPr>
            <a:xfrm>
              <a:off x="4696967" y="3645408"/>
              <a:ext cx="117347" cy="115824"/>
            </a:xfrm>
            <a:prstGeom prst="rect">
              <a:avLst/>
            </a:prstGeom>
          </p:spPr>
        </p:pic>
      </p:grpSp>
      <p:sp>
        <p:nvSpPr>
          <p:cNvPr id="22" name="object 22"/>
          <p:cNvSpPr txBox="1">
            <a:spLocks noGrp="1"/>
          </p:cNvSpPr>
          <p:nvPr>
            <p:ph type="title"/>
          </p:nvPr>
        </p:nvSpPr>
        <p:spPr>
          <a:xfrm>
            <a:off x="154939" y="192151"/>
            <a:ext cx="2424430" cy="391160"/>
          </a:xfrm>
          <a:prstGeom prst="rect">
            <a:avLst/>
          </a:prstGeom>
        </p:spPr>
        <p:txBody>
          <a:bodyPr vert="horz" wrap="square" lIns="0" tIns="12700" rIns="0" bIns="0" rtlCol="0">
            <a:spAutoFit/>
          </a:bodyPr>
          <a:lstStyle/>
          <a:p>
            <a:pPr marL="12700">
              <a:lnSpc>
                <a:spcPct val="100000"/>
              </a:lnSpc>
              <a:spcBef>
                <a:spcPts val="100"/>
              </a:spcBef>
            </a:pPr>
            <a:r>
              <a:rPr sz="2400" u="heavy" spc="-5" dirty="0">
                <a:uFill>
                  <a:solidFill>
                    <a:srgbClr val="000000"/>
                  </a:solidFill>
                </a:uFill>
              </a:rPr>
              <a:t>Sunshine</a:t>
            </a:r>
            <a:r>
              <a:rPr sz="2400" u="heavy" spc="-40" dirty="0">
                <a:uFill>
                  <a:solidFill>
                    <a:srgbClr val="000000"/>
                  </a:solidFill>
                </a:uFill>
              </a:rPr>
              <a:t> </a:t>
            </a:r>
            <a:r>
              <a:rPr sz="2400" u="heavy" dirty="0">
                <a:uFill>
                  <a:solidFill>
                    <a:srgbClr val="000000"/>
                  </a:solidFill>
                </a:uFill>
              </a:rPr>
              <a:t>recorder:-</a:t>
            </a:r>
            <a:endParaRPr sz="2400"/>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182</a:t>
            </a:fld>
            <a:endParaRPr dirty="0"/>
          </a:p>
        </p:txBody>
      </p:sp>
      <p:sp>
        <p:nvSpPr>
          <p:cNvPr id="23" name="object 23"/>
          <p:cNvSpPr txBox="1"/>
          <p:nvPr/>
        </p:nvSpPr>
        <p:spPr>
          <a:xfrm>
            <a:off x="154939" y="722757"/>
            <a:ext cx="873125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instrument</a:t>
            </a:r>
            <a:r>
              <a:rPr sz="2000" spc="-30" dirty="0">
                <a:latin typeface="Times New Roman"/>
                <a:cs typeface="Times New Roman"/>
              </a:rPr>
              <a:t> </a:t>
            </a:r>
            <a:r>
              <a:rPr sz="2000" spc="-5" dirty="0">
                <a:latin typeface="Times New Roman"/>
                <a:cs typeface="Times New Roman"/>
              </a:rPr>
              <a:t>measures</a:t>
            </a:r>
            <a:r>
              <a:rPr sz="2000" dirty="0">
                <a:latin typeface="Times New Roman"/>
                <a:cs typeface="Times New Roman"/>
              </a:rPr>
              <a:t> the</a:t>
            </a:r>
            <a:r>
              <a:rPr sz="2000" spc="-20" dirty="0">
                <a:latin typeface="Times New Roman"/>
                <a:cs typeface="Times New Roman"/>
              </a:rPr>
              <a:t> </a:t>
            </a:r>
            <a:r>
              <a:rPr sz="2000" dirty="0">
                <a:latin typeface="Times New Roman"/>
                <a:cs typeface="Times New Roman"/>
              </a:rPr>
              <a:t>duration</a:t>
            </a:r>
            <a:r>
              <a:rPr sz="2000" spc="-25"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hours</a:t>
            </a:r>
            <a:r>
              <a:rPr sz="2000" spc="-3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bright</a:t>
            </a:r>
            <a:r>
              <a:rPr sz="2000" spc="-40" dirty="0">
                <a:latin typeface="Times New Roman"/>
                <a:cs typeface="Times New Roman"/>
              </a:rPr>
              <a:t> </a:t>
            </a:r>
            <a:r>
              <a:rPr sz="2000" dirty="0">
                <a:latin typeface="Times New Roman"/>
                <a:cs typeface="Times New Roman"/>
              </a:rPr>
              <a:t>sunshine</a:t>
            </a:r>
            <a:r>
              <a:rPr sz="2000" spc="-40" dirty="0">
                <a:latin typeface="Times New Roman"/>
                <a:cs typeface="Times New Roman"/>
              </a:rPr>
              <a:t> </a:t>
            </a:r>
            <a:r>
              <a:rPr sz="2000" dirty="0">
                <a:latin typeface="Times New Roman"/>
                <a:cs typeface="Times New Roman"/>
              </a:rPr>
              <a:t>during</a:t>
            </a:r>
            <a:r>
              <a:rPr sz="2000" spc="-2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course</a:t>
            </a:r>
            <a:r>
              <a:rPr sz="2000" spc="-25" dirty="0">
                <a:latin typeface="Times New Roman"/>
                <a:cs typeface="Times New Roman"/>
              </a:rPr>
              <a:t> </a:t>
            </a:r>
            <a:r>
              <a:rPr sz="2000" dirty="0">
                <a:latin typeface="Times New Roman"/>
                <a:cs typeface="Times New Roman"/>
              </a:rPr>
              <a:t>of</a:t>
            </a:r>
            <a:endParaRPr sz="2000">
              <a:latin typeface="Times New Roman"/>
              <a:cs typeface="Times New Roman"/>
            </a:endParaRPr>
          </a:p>
        </p:txBody>
      </p:sp>
      <p:sp>
        <p:nvSpPr>
          <p:cNvPr id="24" name="object 24"/>
          <p:cNvSpPr txBox="1"/>
          <p:nvPr/>
        </p:nvSpPr>
        <p:spPr>
          <a:xfrm>
            <a:off x="154939" y="1028166"/>
            <a:ext cx="3447415" cy="5513070"/>
          </a:xfrm>
          <a:prstGeom prst="rect">
            <a:avLst/>
          </a:prstGeom>
        </p:spPr>
        <p:txBody>
          <a:bodyPr vert="horz" wrap="square" lIns="0" tIns="12700" rIns="0" bIns="0" rtlCol="0">
            <a:spAutoFit/>
          </a:bodyPr>
          <a:lstStyle/>
          <a:p>
            <a:pPr marL="12700" marR="5080">
              <a:lnSpc>
                <a:spcPct val="150000"/>
              </a:lnSpc>
              <a:spcBef>
                <a:spcPts val="100"/>
              </a:spcBef>
            </a:pPr>
            <a:r>
              <a:rPr sz="2000" dirty="0">
                <a:latin typeface="Times New Roman"/>
                <a:cs typeface="Times New Roman"/>
              </a:rPr>
              <a:t>a</a:t>
            </a:r>
            <a:r>
              <a:rPr sz="2000" spc="-10" dirty="0">
                <a:latin typeface="Times New Roman"/>
                <a:cs typeface="Times New Roman"/>
              </a:rPr>
              <a:t> </a:t>
            </a:r>
            <a:r>
              <a:rPr sz="2000" spc="-35" dirty="0">
                <a:latin typeface="Times New Roman"/>
                <a:cs typeface="Times New Roman"/>
              </a:rPr>
              <a:t>day.</a:t>
            </a:r>
            <a:r>
              <a:rPr sz="2000" spc="-10" dirty="0">
                <a:latin typeface="Times New Roman"/>
                <a:cs typeface="Times New Roman"/>
              </a:rPr>
              <a:t> </a:t>
            </a:r>
            <a:r>
              <a:rPr sz="2000" dirty="0">
                <a:latin typeface="Times New Roman"/>
                <a:cs typeface="Times New Roman"/>
              </a:rPr>
              <a:t>It</a:t>
            </a:r>
            <a:r>
              <a:rPr sz="2000" spc="-40" dirty="0">
                <a:latin typeface="Times New Roman"/>
                <a:cs typeface="Times New Roman"/>
              </a:rPr>
              <a:t> </a:t>
            </a:r>
            <a:r>
              <a:rPr sz="2000" dirty="0">
                <a:latin typeface="Times New Roman"/>
                <a:cs typeface="Times New Roman"/>
              </a:rPr>
              <a:t>consists</a:t>
            </a:r>
            <a:r>
              <a:rPr sz="2000" spc="-40" dirty="0">
                <a:latin typeface="Times New Roman"/>
                <a:cs typeface="Times New Roman"/>
              </a:rPr>
              <a:t> </a:t>
            </a:r>
            <a:r>
              <a:rPr sz="2000" dirty="0">
                <a:latin typeface="Times New Roman"/>
                <a:cs typeface="Times New Roman"/>
              </a:rPr>
              <a:t>of</a:t>
            </a:r>
            <a:r>
              <a:rPr sz="2000" spc="-25"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dirty="0">
                <a:latin typeface="Times New Roman"/>
                <a:cs typeface="Times New Roman"/>
              </a:rPr>
              <a:t>glass</a:t>
            </a:r>
            <a:r>
              <a:rPr sz="2000" spc="-25" dirty="0">
                <a:latin typeface="Times New Roman"/>
                <a:cs typeface="Times New Roman"/>
              </a:rPr>
              <a:t> </a:t>
            </a:r>
            <a:r>
              <a:rPr sz="2000" dirty="0">
                <a:latin typeface="Times New Roman"/>
                <a:cs typeface="Times New Roman"/>
              </a:rPr>
              <a:t>sphere </a:t>
            </a:r>
            <a:r>
              <a:rPr sz="2000" spc="-484" dirty="0">
                <a:latin typeface="Times New Roman"/>
                <a:cs typeface="Times New Roman"/>
              </a:rPr>
              <a:t> </a:t>
            </a:r>
            <a:r>
              <a:rPr sz="2000" dirty="0">
                <a:latin typeface="Times New Roman"/>
                <a:cs typeface="Times New Roman"/>
              </a:rPr>
              <a:t>(about 10 cm in </a:t>
            </a:r>
            <a:r>
              <a:rPr sz="2000" spc="-5" dirty="0">
                <a:latin typeface="Times New Roman"/>
                <a:cs typeface="Times New Roman"/>
              </a:rPr>
              <a:t>diameter) </a:t>
            </a:r>
            <a:r>
              <a:rPr sz="2000" dirty="0">
                <a:latin typeface="Times New Roman"/>
                <a:cs typeface="Times New Roman"/>
              </a:rPr>
              <a:t> mounted</a:t>
            </a:r>
            <a:r>
              <a:rPr sz="2000" spc="-25" dirty="0">
                <a:latin typeface="Times New Roman"/>
                <a:cs typeface="Times New Roman"/>
              </a:rPr>
              <a:t> </a:t>
            </a:r>
            <a:r>
              <a:rPr sz="2000" dirty="0">
                <a:latin typeface="Times New Roman"/>
                <a:cs typeface="Times New Roman"/>
              </a:rPr>
              <a:t>on</a:t>
            </a:r>
            <a:r>
              <a:rPr sz="2000" spc="-20" dirty="0">
                <a:latin typeface="Times New Roman"/>
                <a:cs typeface="Times New Roman"/>
              </a:rPr>
              <a:t> </a:t>
            </a:r>
            <a:r>
              <a:rPr sz="2000" spc="-5" dirty="0">
                <a:latin typeface="Times New Roman"/>
                <a:cs typeface="Times New Roman"/>
              </a:rPr>
              <a:t>its</a:t>
            </a:r>
            <a:r>
              <a:rPr sz="2000" spc="-15" dirty="0">
                <a:latin typeface="Times New Roman"/>
                <a:cs typeface="Times New Roman"/>
              </a:rPr>
              <a:t> </a:t>
            </a:r>
            <a:r>
              <a:rPr sz="2000" dirty="0">
                <a:latin typeface="Times New Roman"/>
                <a:cs typeface="Times New Roman"/>
              </a:rPr>
              <a:t>axis</a:t>
            </a:r>
            <a:r>
              <a:rPr sz="2000" spc="-20" dirty="0">
                <a:latin typeface="Times New Roman"/>
                <a:cs typeface="Times New Roman"/>
              </a:rPr>
              <a:t> </a:t>
            </a:r>
            <a:r>
              <a:rPr sz="2000" dirty="0">
                <a:latin typeface="Times New Roman"/>
                <a:cs typeface="Times New Roman"/>
              </a:rPr>
              <a:t>parallel</a:t>
            </a:r>
            <a:endParaRPr sz="2000">
              <a:latin typeface="Times New Roman"/>
              <a:cs typeface="Times New Roman"/>
            </a:endParaRPr>
          </a:p>
          <a:p>
            <a:pPr marL="12700" marR="681355">
              <a:lnSpc>
                <a:spcPct val="150000"/>
              </a:lnSpc>
            </a:pPr>
            <a:r>
              <a:rPr sz="2000" dirty="0">
                <a:latin typeface="Times New Roman"/>
                <a:cs typeface="Times New Roman"/>
              </a:rPr>
              <a:t>to</a:t>
            </a:r>
            <a:r>
              <a:rPr sz="2000" spc="-25" dirty="0">
                <a:latin typeface="Times New Roman"/>
                <a:cs typeface="Times New Roman"/>
              </a:rPr>
              <a:t> </a:t>
            </a:r>
            <a:r>
              <a:rPr sz="2000" dirty="0">
                <a:latin typeface="Times New Roman"/>
                <a:cs typeface="Times New Roman"/>
              </a:rPr>
              <a:t>that</a:t>
            </a:r>
            <a:r>
              <a:rPr sz="2000" spc="-3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35" dirty="0">
                <a:latin typeface="Times New Roman"/>
                <a:cs typeface="Times New Roman"/>
              </a:rPr>
              <a:t> </a:t>
            </a:r>
            <a:r>
              <a:rPr sz="2000" dirty="0">
                <a:latin typeface="Times New Roman"/>
                <a:cs typeface="Times New Roman"/>
              </a:rPr>
              <a:t>earth</a:t>
            </a:r>
            <a:r>
              <a:rPr sz="2000" spc="-30" dirty="0">
                <a:latin typeface="Times New Roman"/>
                <a:cs typeface="Times New Roman"/>
              </a:rPr>
              <a:t> </a:t>
            </a:r>
            <a:r>
              <a:rPr sz="2000" dirty="0">
                <a:latin typeface="Times New Roman"/>
                <a:cs typeface="Times New Roman"/>
              </a:rPr>
              <a:t>within</a:t>
            </a:r>
            <a:r>
              <a:rPr sz="2000" spc="-30" dirty="0">
                <a:latin typeface="Times New Roman"/>
                <a:cs typeface="Times New Roman"/>
              </a:rPr>
              <a:t> </a:t>
            </a:r>
            <a:r>
              <a:rPr sz="2000" dirty="0">
                <a:latin typeface="Times New Roman"/>
                <a:cs typeface="Times New Roman"/>
              </a:rPr>
              <a:t>a </a:t>
            </a:r>
            <a:r>
              <a:rPr sz="2000" spc="-484" dirty="0">
                <a:latin typeface="Times New Roman"/>
                <a:cs typeface="Times New Roman"/>
              </a:rPr>
              <a:t> </a:t>
            </a:r>
            <a:r>
              <a:rPr sz="2000" dirty="0">
                <a:latin typeface="Times New Roman"/>
                <a:cs typeface="Times New Roman"/>
              </a:rPr>
              <a:t>spherical</a:t>
            </a:r>
            <a:r>
              <a:rPr sz="2000" spc="-55" dirty="0">
                <a:latin typeface="Times New Roman"/>
                <a:cs typeface="Times New Roman"/>
              </a:rPr>
              <a:t> </a:t>
            </a:r>
            <a:r>
              <a:rPr sz="2000" dirty="0">
                <a:latin typeface="Times New Roman"/>
                <a:cs typeface="Times New Roman"/>
              </a:rPr>
              <a:t>section</a:t>
            </a:r>
            <a:r>
              <a:rPr sz="2000" spc="-40" dirty="0">
                <a:latin typeface="Times New Roman"/>
                <a:cs typeface="Times New Roman"/>
              </a:rPr>
              <a:t> </a:t>
            </a:r>
            <a:r>
              <a:rPr sz="2000" dirty="0">
                <a:latin typeface="Times New Roman"/>
                <a:cs typeface="Times New Roman"/>
              </a:rPr>
              <a:t>(bowl).</a:t>
            </a:r>
            <a:endParaRPr sz="2000">
              <a:latin typeface="Times New Roman"/>
              <a:cs typeface="Times New Roman"/>
            </a:endParaRPr>
          </a:p>
          <a:p>
            <a:pPr marL="12700" marR="713740">
              <a:lnSpc>
                <a:spcPct val="150000"/>
              </a:lnSpc>
            </a:pPr>
            <a:r>
              <a:rPr sz="2000" dirty="0">
                <a:latin typeface="Times New Roman"/>
                <a:cs typeface="Times New Roman"/>
              </a:rPr>
              <a:t>The bowl and glass sphere </a:t>
            </a:r>
            <a:r>
              <a:rPr sz="2000" spc="-484" dirty="0">
                <a:latin typeface="Times New Roman"/>
                <a:cs typeface="Times New Roman"/>
              </a:rPr>
              <a:t> </a:t>
            </a:r>
            <a:r>
              <a:rPr sz="2000" dirty="0">
                <a:latin typeface="Times New Roman"/>
                <a:cs typeface="Times New Roman"/>
              </a:rPr>
              <a:t>are</a:t>
            </a:r>
            <a:r>
              <a:rPr sz="2000" spc="-25" dirty="0">
                <a:latin typeface="Times New Roman"/>
                <a:cs typeface="Times New Roman"/>
              </a:rPr>
              <a:t> </a:t>
            </a:r>
            <a:r>
              <a:rPr sz="2000" dirty="0">
                <a:latin typeface="Times New Roman"/>
                <a:cs typeface="Times New Roman"/>
              </a:rPr>
              <a:t>arranged</a:t>
            </a:r>
            <a:r>
              <a:rPr sz="2000" spc="-50" dirty="0">
                <a:latin typeface="Times New Roman"/>
                <a:cs typeface="Times New Roman"/>
              </a:rPr>
              <a:t> </a:t>
            </a:r>
            <a:r>
              <a:rPr sz="2000" dirty="0">
                <a:latin typeface="Times New Roman"/>
                <a:cs typeface="Times New Roman"/>
              </a:rPr>
              <a:t>in</a:t>
            </a:r>
            <a:r>
              <a:rPr sz="2000" spc="-20" dirty="0">
                <a:latin typeface="Times New Roman"/>
                <a:cs typeface="Times New Roman"/>
              </a:rPr>
              <a:t> </a:t>
            </a:r>
            <a:r>
              <a:rPr sz="2000" dirty="0">
                <a:latin typeface="Times New Roman"/>
                <a:cs typeface="Times New Roman"/>
              </a:rPr>
              <a:t>such</a:t>
            </a:r>
            <a:r>
              <a:rPr sz="2000" spc="-40"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dirty="0">
                <a:latin typeface="Times New Roman"/>
                <a:cs typeface="Times New Roman"/>
              </a:rPr>
              <a:t>way </a:t>
            </a:r>
            <a:r>
              <a:rPr sz="2000" spc="-484" dirty="0">
                <a:latin typeface="Times New Roman"/>
                <a:cs typeface="Times New Roman"/>
              </a:rPr>
              <a:t> </a:t>
            </a:r>
            <a:r>
              <a:rPr sz="2000" dirty="0">
                <a:latin typeface="Times New Roman"/>
                <a:cs typeface="Times New Roman"/>
              </a:rPr>
              <a:t>That the </a:t>
            </a:r>
            <a:r>
              <a:rPr sz="2000" spc="-20" dirty="0">
                <a:latin typeface="Times New Roman"/>
                <a:cs typeface="Times New Roman"/>
              </a:rPr>
              <a:t>sun’s </a:t>
            </a:r>
            <a:r>
              <a:rPr sz="2000" dirty="0">
                <a:latin typeface="Times New Roman"/>
                <a:cs typeface="Times New Roman"/>
              </a:rPr>
              <a:t>ray are </a:t>
            </a:r>
            <a:r>
              <a:rPr sz="2000" spc="5" dirty="0">
                <a:latin typeface="Times New Roman"/>
                <a:cs typeface="Times New Roman"/>
              </a:rPr>
              <a:t> </a:t>
            </a:r>
            <a:r>
              <a:rPr sz="2000" dirty="0">
                <a:latin typeface="Times New Roman"/>
                <a:cs typeface="Times New Roman"/>
              </a:rPr>
              <a:t>Focused sharply at a spot </a:t>
            </a:r>
            <a:r>
              <a:rPr sz="2000" spc="5" dirty="0">
                <a:latin typeface="Times New Roman"/>
                <a:cs typeface="Times New Roman"/>
              </a:rPr>
              <a:t> </a:t>
            </a:r>
            <a:r>
              <a:rPr sz="2000" dirty="0">
                <a:latin typeface="Times New Roman"/>
                <a:cs typeface="Times New Roman"/>
              </a:rPr>
              <a:t>on a card held in a groove </a:t>
            </a:r>
            <a:r>
              <a:rPr sz="2000" spc="5"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b</a:t>
            </a:r>
            <a:r>
              <a:rPr sz="2000" spc="10" dirty="0">
                <a:latin typeface="Times New Roman"/>
                <a:cs typeface="Times New Roman"/>
              </a:rPr>
              <a:t>o</a:t>
            </a:r>
            <a:r>
              <a:rPr sz="2000" dirty="0">
                <a:latin typeface="Times New Roman"/>
                <a:cs typeface="Times New Roman"/>
              </a:rPr>
              <a:t>wl.</a:t>
            </a:r>
            <a:r>
              <a:rPr sz="2000" spc="-140" dirty="0">
                <a:latin typeface="Times New Roman"/>
                <a:cs typeface="Times New Roman"/>
              </a:rPr>
              <a:t> </a:t>
            </a:r>
            <a:r>
              <a:rPr sz="2000" dirty="0">
                <a:latin typeface="Times New Roman"/>
                <a:cs typeface="Times New Roman"/>
              </a:rPr>
              <a:t>As </a:t>
            </a:r>
            <a:r>
              <a:rPr sz="2000" spc="-10" dirty="0">
                <a:latin typeface="Times New Roman"/>
                <a:cs typeface="Times New Roman"/>
              </a:rPr>
              <a:t>t</a:t>
            </a:r>
            <a:r>
              <a:rPr sz="2000" dirty="0">
                <a:latin typeface="Times New Roman"/>
                <a:cs typeface="Times New Roman"/>
              </a:rPr>
              <a:t>he sun  </a:t>
            </a:r>
            <a:r>
              <a:rPr sz="2000" spc="-5" dirty="0">
                <a:latin typeface="Times New Roman"/>
                <a:cs typeface="Times New Roman"/>
              </a:rPr>
              <a:t>moves,</a:t>
            </a:r>
            <a:r>
              <a:rPr sz="2000" spc="-20" dirty="0">
                <a:latin typeface="Times New Roman"/>
                <a:cs typeface="Times New Roman"/>
              </a:rPr>
              <a:t> </a:t>
            </a:r>
            <a:r>
              <a:rPr sz="2000" dirty="0">
                <a:latin typeface="Times New Roman"/>
                <a:cs typeface="Times New Roman"/>
              </a:rPr>
              <a:t>the</a:t>
            </a:r>
            <a:r>
              <a:rPr sz="2000" spc="-35" dirty="0">
                <a:latin typeface="Times New Roman"/>
                <a:cs typeface="Times New Roman"/>
              </a:rPr>
              <a:t> </a:t>
            </a:r>
            <a:r>
              <a:rPr sz="2000" dirty="0">
                <a:latin typeface="Times New Roman"/>
                <a:cs typeface="Times New Roman"/>
              </a:rPr>
              <a:t>focused</a:t>
            </a:r>
            <a:r>
              <a:rPr sz="2000" spc="-30" dirty="0">
                <a:latin typeface="Times New Roman"/>
                <a:cs typeface="Times New Roman"/>
              </a:rPr>
              <a:t> </a:t>
            </a:r>
            <a:r>
              <a:rPr sz="2000" dirty="0">
                <a:latin typeface="Times New Roman"/>
                <a:cs typeface="Times New Roman"/>
              </a:rPr>
              <a:t>bright</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183</a:t>
            </a:fld>
            <a:endParaRPr dirty="0"/>
          </a:p>
        </p:txBody>
      </p:sp>
      <p:sp>
        <p:nvSpPr>
          <p:cNvPr id="2" name="object 2"/>
          <p:cNvSpPr txBox="1"/>
          <p:nvPr/>
        </p:nvSpPr>
        <p:spPr>
          <a:xfrm>
            <a:off x="154939" y="45141"/>
            <a:ext cx="8416290" cy="941069"/>
          </a:xfrm>
          <a:prstGeom prst="rect">
            <a:avLst/>
          </a:prstGeom>
        </p:spPr>
        <p:txBody>
          <a:bodyPr vert="horz" wrap="square" lIns="0" tIns="165735" rIns="0" bIns="0" rtlCol="0">
            <a:spAutoFit/>
          </a:bodyPr>
          <a:lstStyle/>
          <a:p>
            <a:pPr marL="12700">
              <a:lnSpc>
                <a:spcPct val="100000"/>
              </a:lnSpc>
              <a:spcBef>
                <a:spcPts val="1305"/>
              </a:spcBef>
            </a:pPr>
            <a:r>
              <a:rPr sz="2000" dirty="0">
                <a:latin typeface="Times New Roman"/>
                <a:cs typeface="Times New Roman"/>
              </a:rPr>
              <a:t>sunshine</a:t>
            </a:r>
            <a:r>
              <a:rPr sz="2000" spc="-30" dirty="0">
                <a:latin typeface="Times New Roman"/>
                <a:cs typeface="Times New Roman"/>
              </a:rPr>
              <a:t> </a:t>
            </a:r>
            <a:r>
              <a:rPr sz="2000" dirty="0">
                <a:latin typeface="Times New Roman"/>
                <a:cs typeface="Times New Roman"/>
              </a:rPr>
              <a:t>burns</a:t>
            </a:r>
            <a:r>
              <a:rPr sz="2000" spc="-4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path</a:t>
            </a:r>
            <a:r>
              <a:rPr sz="2000" spc="-15" dirty="0">
                <a:latin typeface="Times New Roman"/>
                <a:cs typeface="Times New Roman"/>
              </a:rPr>
              <a:t> </a:t>
            </a:r>
            <a:r>
              <a:rPr sz="2000" dirty="0">
                <a:latin typeface="Times New Roman"/>
                <a:cs typeface="Times New Roman"/>
              </a:rPr>
              <a:t>along</a:t>
            </a:r>
            <a:r>
              <a:rPr sz="2000" spc="-10" dirty="0">
                <a:latin typeface="Times New Roman"/>
                <a:cs typeface="Times New Roman"/>
              </a:rPr>
              <a:t> </a:t>
            </a:r>
            <a:r>
              <a:rPr sz="2000" spc="-5" dirty="0">
                <a:latin typeface="Times New Roman"/>
                <a:cs typeface="Times New Roman"/>
              </a:rPr>
              <a:t>this</a:t>
            </a:r>
            <a:r>
              <a:rPr sz="2000" spc="-20" dirty="0">
                <a:latin typeface="Times New Roman"/>
                <a:cs typeface="Times New Roman"/>
              </a:rPr>
              <a:t> paper.</a:t>
            </a:r>
            <a:r>
              <a:rPr sz="2000" spc="-6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length</a:t>
            </a:r>
            <a:r>
              <a:rPr sz="2000" spc="-2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trace</a:t>
            </a:r>
            <a:r>
              <a:rPr sz="2000" spc="-10" dirty="0">
                <a:latin typeface="Times New Roman"/>
                <a:cs typeface="Times New Roman"/>
              </a:rPr>
              <a:t> </a:t>
            </a:r>
            <a:r>
              <a:rPr sz="2000" dirty="0">
                <a:latin typeface="Times New Roman"/>
                <a:cs typeface="Times New Roman"/>
              </a:rPr>
              <a:t>thus</a:t>
            </a:r>
            <a:r>
              <a:rPr sz="2000" spc="-25" dirty="0">
                <a:latin typeface="Times New Roman"/>
                <a:cs typeface="Times New Roman"/>
              </a:rPr>
              <a:t> </a:t>
            </a:r>
            <a:r>
              <a:rPr sz="2000" dirty="0">
                <a:latin typeface="Times New Roman"/>
                <a:cs typeface="Times New Roman"/>
              </a:rPr>
              <a:t>obtained</a:t>
            </a:r>
            <a:r>
              <a:rPr sz="2000" spc="-30" dirty="0">
                <a:latin typeface="Times New Roman"/>
                <a:cs typeface="Times New Roman"/>
              </a:rPr>
              <a:t> </a:t>
            </a:r>
            <a:r>
              <a:rPr sz="2000" dirty="0">
                <a:latin typeface="Times New Roman"/>
                <a:cs typeface="Times New Roman"/>
              </a:rPr>
              <a:t>on</a:t>
            </a:r>
            <a:r>
              <a:rPr sz="2000" spc="-10" dirty="0">
                <a:latin typeface="Times New Roman"/>
                <a:cs typeface="Times New Roman"/>
              </a:rPr>
              <a:t> </a:t>
            </a:r>
            <a:r>
              <a:rPr sz="2000" dirty="0">
                <a:latin typeface="Times New Roman"/>
                <a:cs typeface="Times New Roman"/>
              </a:rPr>
              <a:t>the</a:t>
            </a:r>
            <a:endParaRPr sz="2000">
              <a:latin typeface="Times New Roman"/>
              <a:cs typeface="Times New Roman"/>
            </a:endParaRPr>
          </a:p>
          <a:p>
            <a:pPr marL="12700">
              <a:lnSpc>
                <a:spcPct val="100000"/>
              </a:lnSpc>
              <a:spcBef>
                <a:spcPts val="1200"/>
              </a:spcBef>
            </a:pPr>
            <a:r>
              <a:rPr sz="2000" dirty="0">
                <a:latin typeface="Times New Roman"/>
                <a:cs typeface="Times New Roman"/>
              </a:rPr>
              <a:t>paper</a:t>
            </a:r>
            <a:r>
              <a:rPr sz="2000" spc="-30" dirty="0">
                <a:latin typeface="Times New Roman"/>
                <a:cs typeface="Times New Roman"/>
              </a:rPr>
              <a:t> </a:t>
            </a:r>
            <a:r>
              <a:rPr sz="2000" dirty="0">
                <a:latin typeface="Times New Roman"/>
                <a:cs typeface="Times New Roman"/>
              </a:rPr>
              <a:t>is </a:t>
            </a:r>
            <a:r>
              <a:rPr sz="2000" spc="-5" dirty="0">
                <a:latin typeface="Times New Roman"/>
                <a:cs typeface="Times New Roman"/>
              </a:rPr>
              <a:t>the</a:t>
            </a:r>
            <a:r>
              <a:rPr sz="2000" spc="-15" dirty="0">
                <a:latin typeface="Times New Roman"/>
                <a:cs typeface="Times New Roman"/>
              </a:rPr>
              <a:t> </a:t>
            </a:r>
            <a:r>
              <a:rPr sz="2000" spc="-5" dirty="0">
                <a:latin typeface="Times New Roman"/>
                <a:cs typeface="Times New Roman"/>
              </a:rPr>
              <a:t>measure</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duration</a:t>
            </a:r>
            <a:r>
              <a:rPr sz="2000" spc="-3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bright</a:t>
            </a:r>
            <a:r>
              <a:rPr sz="2000" spc="-40" dirty="0">
                <a:latin typeface="Times New Roman"/>
                <a:cs typeface="Times New Roman"/>
              </a:rPr>
              <a:t> </a:t>
            </a:r>
            <a:r>
              <a:rPr sz="2000" dirty="0">
                <a:latin typeface="Times New Roman"/>
                <a:cs typeface="Times New Roman"/>
              </a:rPr>
              <a:t>sunshine.</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215595"/>
            <a:ext cx="231775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Times New Roman"/>
                <a:cs typeface="Times New Roman"/>
              </a:rPr>
              <a:t>Solar</a:t>
            </a:r>
            <a:r>
              <a:rPr sz="2400" b="1" spc="-114" dirty="0">
                <a:latin typeface="Times New Roman"/>
                <a:cs typeface="Times New Roman"/>
              </a:rPr>
              <a:t> </a:t>
            </a:r>
            <a:r>
              <a:rPr sz="2400" b="1" dirty="0">
                <a:latin typeface="Times New Roman"/>
                <a:cs typeface="Times New Roman"/>
              </a:rPr>
              <a:t>Collectors:-</a:t>
            </a:r>
            <a:endParaRPr sz="2400">
              <a:latin typeface="Times New Roman"/>
              <a:cs typeface="Times New Roman"/>
            </a:endParaRPr>
          </a:p>
        </p:txBody>
      </p:sp>
      <p:sp>
        <p:nvSpPr>
          <p:cNvPr id="3" name="object 3"/>
          <p:cNvSpPr txBox="1"/>
          <p:nvPr/>
        </p:nvSpPr>
        <p:spPr>
          <a:xfrm>
            <a:off x="116839" y="594715"/>
            <a:ext cx="8912225" cy="4348480"/>
          </a:xfrm>
          <a:prstGeom prst="rect">
            <a:avLst/>
          </a:prstGeom>
        </p:spPr>
        <p:txBody>
          <a:bodyPr vert="horz" wrap="square" lIns="0" tIns="12700" rIns="0" bIns="0" rtlCol="0">
            <a:spAutoFit/>
          </a:bodyPr>
          <a:lstStyle/>
          <a:p>
            <a:pPr marL="50800" marR="43180" indent="914400" algn="just">
              <a:lnSpc>
                <a:spcPct val="150000"/>
              </a:lnSpc>
              <a:spcBef>
                <a:spcPts val="100"/>
              </a:spcBef>
            </a:pPr>
            <a:r>
              <a:rPr sz="2000" spc="-5" dirty="0">
                <a:latin typeface="Times New Roman"/>
                <a:cs typeface="Times New Roman"/>
              </a:rPr>
              <a:t>Solar </a:t>
            </a:r>
            <a:r>
              <a:rPr sz="2000" dirty="0">
                <a:latin typeface="Times New Roman"/>
                <a:cs typeface="Times New Roman"/>
              </a:rPr>
              <a:t>power </a:t>
            </a:r>
            <a:r>
              <a:rPr sz="2000" spc="-5" dirty="0">
                <a:latin typeface="Times New Roman"/>
                <a:cs typeface="Times New Roman"/>
              </a:rPr>
              <a:t>has </a:t>
            </a:r>
            <a:r>
              <a:rPr sz="2000" dirty="0">
                <a:latin typeface="Times New Roman"/>
                <a:cs typeface="Times New Roman"/>
              </a:rPr>
              <a:t>low </a:t>
            </a:r>
            <a:r>
              <a:rPr sz="2000" spc="-5" dirty="0">
                <a:latin typeface="Times New Roman"/>
                <a:cs typeface="Times New Roman"/>
              </a:rPr>
              <a:t>density (1kW/m</a:t>
            </a:r>
            <a:r>
              <a:rPr sz="1950" spc="-7" baseline="25641" dirty="0">
                <a:latin typeface="Times New Roman"/>
                <a:cs typeface="Times New Roman"/>
              </a:rPr>
              <a:t>2</a:t>
            </a:r>
            <a:r>
              <a:rPr sz="1950" spc="472" baseline="25641" dirty="0">
                <a:latin typeface="Times New Roman"/>
                <a:cs typeface="Times New Roman"/>
              </a:rPr>
              <a:t> </a:t>
            </a:r>
            <a:r>
              <a:rPr sz="2000" spc="-5" dirty="0">
                <a:latin typeface="Times New Roman"/>
                <a:cs typeface="Times New Roman"/>
              </a:rPr>
              <a:t>to 0.1kW/m</a:t>
            </a:r>
            <a:r>
              <a:rPr sz="1950" spc="-7" baseline="25641" dirty="0">
                <a:latin typeface="Times New Roman"/>
                <a:cs typeface="Times New Roman"/>
              </a:rPr>
              <a:t>2</a:t>
            </a:r>
            <a:r>
              <a:rPr sz="2000" spc="-5" dirty="0">
                <a:latin typeface="Times New Roman"/>
                <a:cs typeface="Times New Roman"/>
              </a:rPr>
              <a:t>) per unit area. </a:t>
            </a:r>
            <a:r>
              <a:rPr sz="2000" dirty="0">
                <a:latin typeface="Times New Roman"/>
                <a:cs typeface="Times New Roman"/>
              </a:rPr>
              <a:t>Hence </a:t>
            </a:r>
            <a:r>
              <a:rPr sz="2000" spc="5" dirty="0">
                <a:latin typeface="Times New Roman"/>
                <a:cs typeface="Times New Roman"/>
              </a:rPr>
              <a:t> </a:t>
            </a:r>
            <a:r>
              <a:rPr sz="2000" spc="-10" dirty="0">
                <a:latin typeface="Times New Roman"/>
                <a:cs typeface="Times New Roman"/>
              </a:rPr>
              <a:t>large </a:t>
            </a:r>
            <a:r>
              <a:rPr sz="2000" spc="-5" dirty="0">
                <a:latin typeface="Times New Roman"/>
                <a:cs typeface="Times New Roman"/>
              </a:rPr>
              <a:t>amount of solar power collection needs </a:t>
            </a:r>
            <a:r>
              <a:rPr sz="2000" spc="-10" dirty="0">
                <a:latin typeface="Times New Roman"/>
                <a:cs typeface="Times New Roman"/>
              </a:rPr>
              <a:t>larger </a:t>
            </a:r>
            <a:r>
              <a:rPr sz="2000" spc="-5" dirty="0">
                <a:latin typeface="Times New Roman"/>
                <a:cs typeface="Times New Roman"/>
              </a:rPr>
              <a:t>area. The solar collector being </a:t>
            </a:r>
            <a:r>
              <a:rPr sz="2000" dirty="0">
                <a:latin typeface="Times New Roman"/>
                <a:cs typeface="Times New Roman"/>
              </a:rPr>
              <a:t>the </a:t>
            </a:r>
            <a:r>
              <a:rPr sz="2000" spc="5" dirty="0">
                <a:latin typeface="Times New Roman"/>
                <a:cs typeface="Times New Roman"/>
              </a:rPr>
              <a:t> </a:t>
            </a:r>
            <a:r>
              <a:rPr sz="2000" spc="-5" dirty="0">
                <a:latin typeface="Times New Roman"/>
                <a:cs typeface="Times New Roman"/>
              </a:rPr>
              <a:t>first</a:t>
            </a:r>
            <a:r>
              <a:rPr sz="2000" spc="145" dirty="0">
                <a:latin typeface="Times New Roman"/>
                <a:cs typeface="Times New Roman"/>
              </a:rPr>
              <a:t> </a:t>
            </a:r>
            <a:r>
              <a:rPr sz="2000" dirty="0">
                <a:latin typeface="Times New Roman"/>
                <a:cs typeface="Times New Roman"/>
              </a:rPr>
              <a:t>unit</a:t>
            </a:r>
            <a:r>
              <a:rPr sz="2000" spc="145" dirty="0">
                <a:latin typeface="Times New Roman"/>
                <a:cs typeface="Times New Roman"/>
              </a:rPr>
              <a:t> </a:t>
            </a:r>
            <a:r>
              <a:rPr sz="2000" spc="-10" dirty="0">
                <a:latin typeface="Times New Roman"/>
                <a:cs typeface="Times New Roman"/>
              </a:rPr>
              <a:t>in</a:t>
            </a:r>
            <a:r>
              <a:rPr sz="2000" spc="170" dirty="0">
                <a:latin typeface="Times New Roman"/>
                <a:cs typeface="Times New Roman"/>
              </a:rPr>
              <a:t> </a:t>
            </a:r>
            <a:r>
              <a:rPr sz="2000" spc="-5" dirty="0">
                <a:latin typeface="Times New Roman"/>
                <a:cs typeface="Times New Roman"/>
              </a:rPr>
              <a:t>the</a:t>
            </a:r>
            <a:r>
              <a:rPr sz="2000" spc="150" dirty="0">
                <a:latin typeface="Times New Roman"/>
                <a:cs typeface="Times New Roman"/>
              </a:rPr>
              <a:t> </a:t>
            </a:r>
            <a:r>
              <a:rPr sz="2000" spc="-5" dirty="0">
                <a:latin typeface="Times New Roman"/>
                <a:cs typeface="Times New Roman"/>
              </a:rPr>
              <a:t>solar</a:t>
            </a:r>
            <a:r>
              <a:rPr sz="2000" spc="165" dirty="0">
                <a:latin typeface="Times New Roman"/>
                <a:cs typeface="Times New Roman"/>
              </a:rPr>
              <a:t> </a:t>
            </a:r>
            <a:r>
              <a:rPr sz="2000" spc="-10" dirty="0">
                <a:latin typeface="Times New Roman"/>
                <a:cs typeface="Times New Roman"/>
              </a:rPr>
              <a:t>thermal</a:t>
            </a:r>
            <a:r>
              <a:rPr sz="2000" spc="160" dirty="0">
                <a:latin typeface="Times New Roman"/>
                <a:cs typeface="Times New Roman"/>
              </a:rPr>
              <a:t> </a:t>
            </a:r>
            <a:r>
              <a:rPr sz="2000" spc="-5" dirty="0">
                <a:latin typeface="Times New Roman"/>
                <a:cs typeface="Times New Roman"/>
              </a:rPr>
              <a:t>system,</a:t>
            </a:r>
            <a:r>
              <a:rPr sz="2000" spc="160" dirty="0">
                <a:latin typeface="Times New Roman"/>
                <a:cs typeface="Times New Roman"/>
              </a:rPr>
              <a:t> </a:t>
            </a:r>
            <a:r>
              <a:rPr sz="2000" spc="-5" dirty="0">
                <a:latin typeface="Times New Roman"/>
                <a:cs typeface="Times New Roman"/>
              </a:rPr>
              <a:t>collects</a:t>
            </a:r>
            <a:r>
              <a:rPr sz="2000" spc="155" dirty="0">
                <a:latin typeface="Times New Roman"/>
                <a:cs typeface="Times New Roman"/>
              </a:rPr>
              <a:t> </a:t>
            </a:r>
            <a:r>
              <a:rPr sz="2000" dirty="0">
                <a:latin typeface="Times New Roman"/>
                <a:cs typeface="Times New Roman"/>
              </a:rPr>
              <a:t>heat</a:t>
            </a:r>
            <a:r>
              <a:rPr sz="2000" spc="150" dirty="0">
                <a:latin typeface="Times New Roman"/>
                <a:cs typeface="Times New Roman"/>
              </a:rPr>
              <a:t> </a:t>
            </a:r>
            <a:r>
              <a:rPr sz="2000" dirty="0">
                <a:latin typeface="Times New Roman"/>
                <a:cs typeface="Times New Roman"/>
              </a:rPr>
              <a:t>from</a:t>
            </a:r>
            <a:r>
              <a:rPr sz="2000" spc="140" dirty="0">
                <a:latin typeface="Times New Roman"/>
                <a:cs typeface="Times New Roman"/>
              </a:rPr>
              <a:t> </a:t>
            </a:r>
            <a:r>
              <a:rPr sz="2000" spc="-5" dirty="0">
                <a:latin typeface="Times New Roman"/>
                <a:cs typeface="Times New Roman"/>
              </a:rPr>
              <a:t>solar</a:t>
            </a:r>
            <a:r>
              <a:rPr sz="2000" spc="155" dirty="0">
                <a:latin typeface="Times New Roman"/>
                <a:cs typeface="Times New Roman"/>
              </a:rPr>
              <a:t> </a:t>
            </a:r>
            <a:r>
              <a:rPr sz="2000" spc="-5" dirty="0">
                <a:latin typeface="Times New Roman"/>
                <a:cs typeface="Times New Roman"/>
              </a:rPr>
              <a:t>radiation</a:t>
            </a:r>
            <a:r>
              <a:rPr sz="2000" spc="170" dirty="0">
                <a:latin typeface="Times New Roman"/>
                <a:cs typeface="Times New Roman"/>
              </a:rPr>
              <a:t> </a:t>
            </a:r>
            <a:r>
              <a:rPr sz="2000" spc="-10" dirty="0">
                <a:latin typeface="Times New Roman"/>
                <a:cs typeface="Times New Roman"/>
              </a:rPr>
              <a:t>then</a:t>
            </a:r>
            <a:r>
              <a:rPr sz="2000" spc="165" dirty="0">
                <a:latin typeface="Times New Roman"/>
                <a:cs typeface="Times New Roman"/>
              </a:rPr>
              <a:t> </a:t>
            </a:r>
            <a:r>
              <a:rPr sz="2000" spc="-5" dirty="0">
                <a:latin typeface="Times New Roman"/>
                <a:cs typeface="Times New Roman"/>
              </a:rPr>
              <a:t>transfers </a:t>
            </a:r>
            <a:r>
              <a:rPr sz="2000" spc="-484" dirty="0">
                <a:latin typeface="Times New Roman"/>
                <a:cs typeface="Times New Roman"/>
              </a:rPr>
              <a:t> </a:t>
            </a:r>
            <a:r>
              <a:rPr sz="2000" spc="-5" dirty="0">
                <a:latin typeface="Times New Roman"/>
                <a:cs typeface="Times New Roman"/>
              </a:rPr>
              <a:t>to the transport fluid </a:t>
            </a:r>
            <a:r>
              <a:rPr sz="2000" spc="-20" dirty="0">
                <a:latin typeface="Times New Roman"/>
                <a:cs typeface="Times New Roman"/>
              </a:rPr>
              <a:t>efficiently.</a:t>
            </a:r>
            <a:r>
              <a:rPr sz="2000" spc="-15" dirty="0">
                <a:latin typeface="Times New Roman"/>
                <a:cs typeface="Times New Roman"/>
              </a:rPr>
              <a:t> </a:t>
            </a:r>
            <a:r>
              <a:rPr sz="2000" dirty="0">
                <a:latin typeface="Times New Roman"/>
                <a:cs typeface="Times New Roman"/>
              </a:rPr>
              <a:t>The </a:t>
            </a:r>
            <a:r>
              <a:rPr sz="2000" spc="-5" dirty="0">
                <a:latin typeface="Times New Roman"/>
                <a:cs typeface="Times New Roman"/>
              </a:rPr>
              <a:t>transport fluid utilizes the </a:t>
            </a:r>
            <a:r>
              <a:rPr sz="2000" dirty="0">
                <a:latin typeface="Times New Roman"/>
                <a:cs typeface="Times New Roman"/>
              </a:rPr>
              <a:t>heat </a:t>
            </a:r>
            <a:r>
              <a:rPr sz="2000" spc="-5" dirty="0">
                <a:latin typeface="Times New Roman"/>
                <a:cs typeface="Times New Roman"/>
              </a:rPr>
              <a:t>for necessary </a:t>
            </a:r>
            <a:r>
              <a:rPr sz="2000" dirty="0">
                <a:latin typeface="Times New Roman"/>
                <a:cs typeface="Times New Roman"/>
              </a:rPr>
              <a:t> purposes.</a:t>
            </a:r>
            <a:endParaRPr sz="2000">
              <a:latin typeface="Times New Roman"/>
              <a:cs typeface="Times New Roman"/>
            </a:endParaRPr>
          </a:p>
          <a:p>
            <a:pPr marL="50800" algn="just">
              <a:lnSpc>
                <a:spcPct val="100000"/>
              </a:lnSpc>
              <a:spcBef>
                <a:spcPts val="1200"/>
              </a:spcBef>
              <a:tabLst>
                <a:tab pos="3175000" algn="l"/>
              </a:tabLst>
            </a:pPr>
            <a:r>
              <a:rPr sz="2000" b="1" spc="-5" dirty="0">
                <a:latin typeface="Times New Roman"/>
                <a:cs typeface="Times New Roman"/>
              </a:rPr>
              <a:t>Classification:	</a:t>
            </a:r>
            <a:r>
              <a:rPr sz="2000" dirty="0">
                <a:latin typeface="Times New Roman"/>
                <a:cs typeface="Times New Roman"/>
              </a:rPr>
              <a:t>Solar</a:t>
            </a:r>
            <a:r>
              <a:rPr sz="2000" spc="-60" dirty="0">
                <a:latin typeface="Times New Roman"/>
                <a:cs typeface="Times New Roman"/>
              </a:rPr>
              <a:t> </a:t>
            </a:r>
            <a:r>
              <a:rPr sz="2000" dirty="0">
                <a:latin typeface="Times New Roman"/>
                <a:cs typeface="Times New Roman"/>
              </a:rPr>
              <a:t>Collectors</a:t>
            </a:r>
            <a:endParaRPr sz="2000">
              <a:latin typeface="Times New Roman"/>
              <a:cs typeface="Times New Roman"/>
            </a:endParaRPr>
          </a:p>
          <a:p>
            <a:pPr>
              <a:lnSpc>
                <a:spcPct val="100000"/>
              </a:lnSpc>
              <a:spcBef>
                <a:spcPts val="15"/>
              </a:spcBef>
            </a:pPr>
            <a:endParaRPr sz="2450">
              <a:latin typeface="Times New Roman"/>
              <a:cs typeface="Times New Roman"/>
            </a:endParaRPr>
          </a:p>
          <a:p>
            <a:pPr marL="748665" marR="1910080">
              <a:lnSpc>
                <a:spcPct val="100000"/>
              </a:lnSpc>
              <a:tabLst>
                <a:tab pos="5055870" algn="l"/>
              </a:tabLst>
            </a:pPr>
            <a:r>
              <a:rPr sz="2000" spc="-5" dirty="0">
                <a:latin typeface="Times New Roman"/>
                <a:cs typeface="Times New Roman"/>
              </a:rPr>
              <a:t>Non-concentrating</a:t>
            </a:r>
            <a:r>
              <a:rPr sz="2000" spc="-15" dirty="0">
                <a:latin typeface="Times New Roman"/>
                <a:cs typeface="Times New Roman"/>
              </a:rPr>
              <a:t> </a:t>
            </a:r>
            <a:r>
              <a:rPr sz="2000" spc="-5" dirty="0">
                <a:latin typeface="Times New Roman"/>
                <a:cs typeface="Times New Roman"/>
              </a:rPr>
              <a:t>type	</a:t>
            </a:r>
            <a:r>
              <a:rPr sz="2000" dirty="0">
                <a:latin typeface="Times New Roman"/>
                <a:cs typeface="Times New Roman"/>
              </a:rPr>
              <a:t>Concentrating</a:t>
            </a:r>
            <a:r>
              <a:rPr sz="2000" spc="-100" dirty="0">
                <a:latin typeface="Times New Roman"/>
                <a:cs typeface="Times New Roman"/>
              </a:rPr>
              <a:t> </a:t>
            </a:r>
            <a:r>
              <a:rPr sz="2000" spc="-5" dirty="0">
                <a:latin typeface="Times New Roman"/>
                <a:cs typeface="Times New Roman"/>
              </a:rPr>
              <a:t>type </a:t>
            </a:r>
            <a:r>
              <a:rPr sz="2000" spc="-484" dirty="0">
                <a:latin typeface="Times New Roman"/>
                <a:cs typeface="Times New Roman"/>
              </a:rPr>
              <a:t> </a:t>
            </a:r>
            <a:r>
              <a:rPr sz="2000" dirty="0">
                <a:latin typeface="Times New Roman"/>
                <a:cs typeface="Times New Roman"/>
              </a:rPr>
              <a:t>(Flat-plate</a:t>
            </a:r>
            <a:r>
              <a:rPr sz="2000" spc="-45" dirty="0">
                <a:latin typeface="Times New Roman"/>
                <a:cs typeface="Times New Roman"/>
              </a:rPr>
              <a:t> </a:t>
            </a:r>
            <a:r>
              <a:rPr sz="2000" dirty="0">
                <a:latin typeface="Times New Roman"/>
                <a:cs typeface="Times New Roman"/>
              </a:rPr>
              <a:t>collector)</a:t>
            </a:r>
            <a:endParaRPr sz="2000">
              <a:latin typeface="Times New Roman"/>
              <a:cs typeface="Times New Roman"/>
            </a:endParaRPr>
          </a:p>
          <a:p>
            <a:pPr marL="1156970" indent="-408940">
              <a:lnSpc>
                <a:spcPct val="100000"/>
              </a:lnSpc>
              <a:buAutoNum type="alphaLcParenBoth"/>
              <a:tabLst>
                <a:tab pos="1157605" algn="l"/>
              </a:tabLst>
            </a:pPr>
            <a:r>
              <a:rPr sz="2000" dirty="0">
                <a:latin typeface="Times New Roman"/>
                <a:cs typeface="Times New Roman"/>
              </a:rPr>
              <a:t>Liquid</a:t>
            </a:r>
            <a:r>
              <a:rPr sz="2000" spc="-45" dirty="0">
                <a:latin typeface="Times New Roman"/>
                <a:cs typeface="Times New Roman"/>
              </a:rPr>
              <a:t> </a:t>
            </a:r>
            <a:r>
              <a:rPr sz="2000" dirty="0">
                <a:latin typeface="Times New Roman"/>
                <a:cs typeface="Times New Roman"/>
              </a:rPr>
              <a:t>flat</a:t>
            </a:r>
            <a:r>
              <a:rPr sz="2000" spc="-30" dirty="0">
                <a:latin typeface="Times New Roman"/>
                <a:cs typeface="Times New Roman"/>
              </a:rPr>
              <a:t> </a:t>
            </a:r>
            <a:r>
              <a:rPr sz="2000" dirty="0">
                <a:latin typeface="Times New Roman"/>
                <a:cs typeface="Times New Roman"/>
              </a:rPr>
              <a:t>plate</a:t>
            </a:r>
            <a:r>
              <a:rPr sz="2000" spc="-30" dirty="0">
                <a:latin typeface="Times New Roman"/>
                <a:cs typeface="Times New Roman"/>
              </a:rPr>
              <a:t> </a:t>
            </a:r>
            <a:r>
              <a:rPr sz="2000" dirty="0">
                <a:latin typeface="Times New Roman"/>
                <a:cs typeface="Times New Roman"/>
              </a:rPr>
              <a:t>collector</a:t>
            </a:r>
            <a:endParaRPr sz="2000">
              <a:latin typeface="Times New Roman"/>
              <a:cs typeface="Times New Roman"/>
            </a:endParaRPr>
          </a:p>
          <a:p>
            <a:pPr marL="1172210" indent="-424180">
              <a:lnSpc>
                <a:spcPct val="100000"/>
              </a:lnSpc>
              <a:buAutoNum type="alphaLcParenBoth"/>
              <a:tabLst>
                <a:tab pos="1172845" algn="l"/>
              </a:tabLst>
            </a:pPr>
            <a:r>
              <a:rPr sz="2000" dirty="0">
                <a:latin typeface="Times New Roman"/>
                <a:cs typeface="Times New Roman"/>
              </a:rPr>
              <a:t>Flat-plate</a:t>
            </a:r>
            <a:r>
              <a:rPr sz="2000" spc="-50" dirty="0">
                <a:latin typeface="Times New Roman"/>
                <a:cs typeface="Times New Roman"/>
              </a:rPr>
              <a:t> </a:t>
            </a:r>
            <a:r>
              <a:rPr sz="2000" spc="-5" dirty="0">
                <a:latin typeface="Times New Roman"/>
                <a:cs typeface="Times New Roman"/>
              </a:rPr>
              <a:t>air</a:t>
            </a:r>
            <a:r>
              <a:rPr sz="2000" spc="-35" dirty="0">
                <a:latin typeface="Times New Roman"/>
                <a:cs typeface="Times New Roman"/>
              </a:rPr>
              <a:t> </a:t>
            </a:r>
            <a:r>
              <a:rPr sz="2000" dirty="0">
                <a:latin typeface="Times New Roman"/>
                <a:cs typeface="Times New Roman"/>
              </a:rPr>
              <a:t>heating</a:t>
            </a:r>
            <a:r>
              <a:rPr sz="2000" spc="-30" dirty="0">
                <a:latin typeface="Times New Roman"/>
                <a:cs typeface="Times New Roman"/>
              </a:rPr>
              <a:t> </a:t>
            </a:r>
            <a:r>
              <a:rPr sz="2000" spc="-5" dirty="0">
                <a:latin typeface="Times New Roman"/>
                <a:cs typeface="Times New Roman"/>
              </a:rPr>
              <a:t>collector</a:t>
            </a:r>
            <a:endParaRPr sz="2000">
              <a:latin typeface="Times New Roman"/>
              <a:cs typeface="Times New Roman"/>
            </a:endParaRPr>
          </a:p>
        </p:txBody>
      </p:sp>
      <p:sp>
        <p:nvSpPr>
          <p:cNvPr id="4" name="object 4"/>
          <p:cNvSpPr txBox="1"/>
          <p:nvPr/>
        </p:nvSpPr>
        <p:spPr>
          <a:xfrm>
            <a:off x="2124201" y="5221985"/>
            <a:ext cx="113157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Focus</a:t>
            </a:r>
            <a:r>
              <a:rPr sz="2000" spc="-90" dirty="0">
                <a:latin typeface="Times New Roman"/>
                <a:cs typeface="Times New Roman"/>
              </a:rPr>
              <a:t> </a:t>
            </a:r>
            <a:r>
              <a:rPr sz="2000" spc="-5" dirty="0">
                <a:latin typeface="Times New Roman"/>
                <a:cs typeface="Times New Roman"/>
              </a:rPr>
              <a:t>type</a:t>
            </a:r>
            <a:endParaRPr sz="2000">
              <a:latin typeface="Times New Roman"/>
              <a:cs typeface="Times New Roman"/>
            </a:endParaRPr>
          </a:p>
        </p:txBody>
      </p:sp>
      <p:sp>
        <p:nvSpPr>
          <p:cNvPr id="5" name="object 5"/>
          <p:cNvSpPr txBox="1"/>
          <p:nvPr/>
        </p:nvSpPr>
        <p:spPr>
          <a:xfrm>
            <a:off x="6405753" y="5221985"/>
            <a:ext cx="159829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Non-focus</a:t>
            </a:r>
            <a:r>
              <a:rPr sz="2000" spc="-90" dirty="0">
                <a:latin typeface="Times New Roman"/>
                <a:cs typeface="Times New Roman"/>
              </a:rPr>
              <a:t> </a:t>
            </a:r>
            <a:r>
              <a:rPr sz="2000" spc="-5" dirty="0">
                <a:latin typeface="Times New Roman"/>
                <a:cs typeface="Times New Roman"/>
              </a:rPr>
              <a:t>type</a:t>
            </a:r>
            <a:endParaRPr sz="2000">
              <a:latin typeface="Times New Roman"/>
              <a:cs typeface="Times New Roman"/>
            </a:endParaRPr>
          </a:p>
        </p:txBody>
      </p:sp>
      <p:sp>
        <p:nvSpPr>
          <p:cNvPr id="6" name="object 6"/>
          <p:cNvSpPr txBox="1"/>
          <p:nvPr/>
        </p:nvSpPr>
        <p:spPr>
          <a:xfrm>
            <a:off x="6055233" y="5522163"/>
            <a:ext cx="2930525" cy="1117600"/>
          </a:xfrm>
          <a:prstGeom prst="rect">
            <a:avLst/>
          </a:prstGeom>
        </p:spPr>
        <p:txBody>
          <a:bodyPr vert="horz" wrap="square" lIns="0" tIns="43180" rIns="0" bIns="0" rtlCol="0">
            <a:spAutoFit/>
          </a:bodyPr>
          <a:lstStyle/>
          <a:p>
            <a:pPr marL="323215" indent="-311150">
              <a:lnSpc>
                <a:spcPct val="100000"/>
              </a:lnSpc>
              <a:spcBef>
                <a:spcPts val="340"/>
              </a:spcBef>
              <a:buAutoNum type="alphaLcParenBoth"/>
              <a:tabLst>
                <a:tab pos="323850" algn="l"/>
              </a:tabLst>
            </a:pPr>
            <a:r>
              <a:rPr sz="1800" dirty="0">
                <a:latin typeface="Times New Roman"/>
                <a:cs typeface="Times New Roman"/>
              </a:rPr>
              <a:t>Modified</a:t>
            </a:r>
            <a:r>
              <a:rPr sz="1800" spc="-35" dirty="0">
                <a:latin typeface="Times New Roman"/>
                <a:cs typeface="Times New Roman"/>
              </a:rPr>
              <a:t> </a:t>
            </a:r>
            <a:r>
              <a:rPr sz="1800" dirty="0">
                <a:latin typeface="Times New Roman"/>
                <a:cs typeface="Times New Roman"/>
              </a:rPr>
              <a:t>flat-plate</a:t>
            </a:r>
            <a:r>
              <a:rPr sz="1800" spc="-50" dirty="0">
                <a:latin typeface="Times New Roman"/>
                <a:cs typeface="Times New Roman"/>
              </a:rPr>
              <a:t> </a:t>
            </a:r>
            <a:r>
              <a:rPr sz="1800" dirty="0">
                <a:latin typeface="Times New Roman"/>
                <a:cs typeface="Times New Roman"/>
              </a:rPr>
              <a:t>collector</a:t>
            </a:r>
            <a:endParaRPr sz="1800">
              <a:latin typeface="Times New Roman"/>
              <a:cs typeface="Times New Roman"/>
            </a:endParaRPr>
          </a:p>
          <a:p>
            <a:pPr marL="438784" marR="148590" indent="-410209">
              <a:lnSpc>
                <a:spcPct val="111100"/>
              </a:lnSpc>
              <a:buAutoNum type="alphaLcParenBoth"/>
              <a:tabLst>
                <a:tab pos="410845" algn="l"/>
              </a:tabLst>
            </a:pPr>
            <a:r>
              <a:rPr sz="1800" spc="-5" dirty="0">
                <a:latin typeface="Times New Roman"/>
                <a:cs typeface="Times New Roman"/>
              </a:rPr>
              <a:t>Compound-parabolic </a:t>
            </a:r>
            <a:r>
              <a:rPr sz="1800" dirty="0">
                <a:latin typeface="Times New Roman"/>
                <a:cs typeface="Times New Roman"/>
              </a:rPr>
              <a:t> Concentrating(CPC)</a:t>
            </a:r>
            <a:r>
              <a:rPr sz="1800" spc="-95" dirty="0">
                <a:latin typeface="Times New Roman"/>
                <a:cs typeface="Times New Roman"/>
              </a:rPr>
              <a:t> </a:t>
            </a:r>
            <a:r>
              <a:rPr sz="1800" spc="5" dirty="0">
                <a:latin typeface="Times New Roman"/>
                <a:cs typeface="Times New Roman"/>
              </a:rPr>
              <a:t>type</a:t>
            </a:r>
            <a:endParaRPr sz="1800">
              <a:latin typeface="Times New Roman"/>
              <a:cs typeface="Times New Roman"/>
            </a:endParaRPr>
          </a:p>
          <a:p>
            <a:pPr marR="382270" algn="r">
              <a:lnSpc>
                <a:spcPts val="1400"/>
              </a:lnSpc>
            </a:pPr>
            <a:r>
              <a:rPr sz="1200" dirty="0">
                <a:solidFill>
                  <a:srgbClr val="888888"/>
                </a:solidFill>
                <a:latin typeface="Arial MT"/>
                <a:cs typeface="Arial MT"/>
              </a:rPr>
              <a:t>186</a:t>
            </a:r>
            <a:endParaRPr sz="1200">
              <a:latin typeface="Arial MT"/>
              <a:cs typeface="Arial MT"/>
            </a:endParaRPr>
          </a:p>
        </p:txBody>
      </p:sp>
      <p:sp>
        <p:nvSpPr>
          <p:cNvPr id="7" name="object 7"/>
          <p:cNvSpPr txBox="1"/>
          <p:nvPr/>
        </p:nvSpPr>
        <p:spPr>
          <a:xfrm>
            <a:off x="1805685" y="5526735"/>
            <a:ext cx="3851910" cy="1245870"/>
          </a:xfrm>
          <a:prstGeom prst="rect">
            <a:avLst/>
          </a:prstGeom>
        </p:spPr>
        <p:txBody>
          <a:bodyPr vert="horz" wrap="square" lIns="0" tIns="12700" rIns="0" bIns="0" rtlCol="0">
            <a:spAutoFit/>
          </a:bodyPr>
          <a:lstStyle/>
          <a:p>
            <a:pPr marL="76200">
              <a:lnSpc>
                <a:spcPct val="100000"/>
              </a:lnSpc>
              <a:spcBef>
                <a:spcPts val="100"/>
              </a:spcBef>
            </a:pPr>
            <a:r>
              <a:rPr sz="2000" dirty="0">
                <a:latin typeface="Times New Roman"/>
                <a:cs typeface="Times New Roman"/>
              </a:rPr>
              <a:t>Line</a:t>
            </a:r>
            <a:r>
              <a:rPr sz="2000" spc="-20" dirty="0">
                <a:latin typeface="Times New Roman"/>
                <a:cs typeface="Times New Roman"/>
              </a:rPr>
              <a:t> </a:t>
            </a:r>
            <a:r>
              <a:rPr sz="2000" dirty="0">
                <a:latin typeface="Times New Roman"/>
                <a:cs typeface="Times New Roman"/>
              </a:rPr>
              <a:t>focus</a:t>
            </a:r>
            <a:r>
              <a:rPr sz="2000" spc="-35" dirty="0">
                <a:latin typeface="Times New Roman"/>
                <a:cs typeface="Times New Roman"/>
              </a:rPr>
              <a:t> </a:t>
            </a:r>
            <a:r>
              <a:rPr sz="2000" dirty="0">
                <a:latin typeface="Times New Roman"/>
                <a:cs typeface="Times New Roman"/>
              </a:rPr>
              <a:t>(one</a:t>
            </a:r>
            <a:r>
              <a:rPr sz="2000" spc="-30" dirty="0">
                <a:latin typeface="Times New Roman"/>
                <a:cs typeface="Times New Roman"/>
              </a:rPr>
              <a:t> </a:t>
            </a:r>
            <a:r>
              <a:rPr sz="2000" dirty="0">
                <a:latin typeface="Times New Roman"/>
                <a:cs typeface="Times New Roman"/>
              </a:rPr>
              <a:t>axis</a:t>
            </a:r>
            <a:r>
              <a:rPr sz="2000" spc="-20" dirty="0">
                <a:latin typeface="Times New Roman"/>
                <a:cs typeface="Times New Roman"/>
              </a:rPr>
              <a:t> </a:t>
            </a:r>
            <a:r>
              <a:rPr sz="2000" dirty="0">
                <a:latin typeface="Times New Roman"/>
                <a:cs typeface="Times New Roman"/>
              </a:rPr>
              <a:t>tracking)</a:t>
            </a:r>
            <a:endParaRPr sz="2000">
              <a:latin typeface="Times New Roman"/>
              <a:cs typeface="Times New Roman"/>
            </a:endParaRPr>
          </a:p>
          <a:p>
            <a:pPr marL="356870" indent="-344805">
              <a:lnSpc>
                <a:spcPct val="100000"/>
              </a:lnSpc>
              <a:buAutoNum type="alphaLcParenBoth"/>
              <a:tabLst>
                <a:tab pos="357505" algn="l"/>
              </a:tabLst>
            </a:pPr>
            <a:r>
              <a:rPr sz="2000" dirty="0">
                <a:latin typeface="Times New Roman"/>
                <a:cs typeface="Times New Roman"/>
              </a:rPr>
              <a:t>Cylindrical</a:t>
            </a:r>
            <a:r>
              <a:rPr sz="2000" spc="-60" dirty="0">
                <a:latin typeface="Times New Roman"/>
                <a:cs typeface="Times New Roman"/>
              </a:rPr>
              <a:t> </a:t>
            </a:r>
            <a:r>
              <a:rPr sz="2000" dirty="0">
                <a:latin typeface="Times New Roman"/>
                <a:cs typeface="Times New Roman"/>
              </a:rPr>
              <a:t>parabolic</a:t>
            </a:r>
            <a:r>
              <a:rPr sz="2000" spc="-75" dirty="0">
                <a:latin typeface="Times New Roman"/>
                <a:cs typeface="Times New Roman"/>
              </a:rPr>
              <a:t> </a:t>
            </a:r>
            <a:r>
              <a:rPr sz="2000" dirty="0">
                <a:latin typeface="Times New Roman"/>
                <a:cs typeface="Times New Roman"/>
              </a:rPr>
              <a:t>concentrator</a:t>
            </a:r>
            <a:endParaRPr sz="2000">
              <a:latin typeface="Times New Roman"/>
              <a:cs typeface="Times New Roman"/>
            </a:endParaRPr>
          </a:p>
          <a:p>
            <a:pPr marL="372110" indent="-360045">
              <a:lnSpc>
                <a:spcPct val="100000"/>
              </a:lnSpc>
              <a:buAutoNum type="alphaLcParenBoth"/>
              <a:tabLst>
                <a:tab pos="372745" algn="l"/>
              </a:tabLst>
            </a:pPr>
            <a:r>
              <a:rPr sz="2000" dirty="0">
                <a:latin typeface="Times New Roman"/>
                <a:cs typeface="Times New Roman"/>
              </a:rPr>
              <a:t>Fixed</a:t>
            </a:r>
            <a:r>
              <a:rPr sz="2000" spc="-25" dirty="0">
                <a:latin typeface="Times New Roman"/>
                <a:cs typeface="Times New Roman"/>
              </a:rPr>
              <a:t> </a:t>
            </a:r>
            <a:r>
              <a:rPr sz="2000" spc="-5" dirty="0">
                <a:latin typeface="Times New Roman"/>
                <a:cs typeface="Times New Roman"/>
              </a:rPr>
              <a:t>mirror</a:t>
            </a:r>
            <a:r>
              <a:rPr sz="2000" spc="-40" dirty="0">
                <a:latin typeface="Times New Roman"/>
                <a:cs typeface="Times New Roman"/>
              </a:rPr>
              <a:t> </a:t>
            </a:r>
            <a:r>
              <a:rPr sz="2000" spc="-5" dirty="0">
                <a:latin typeface="Times New Roman"/>
                <a:cs typeface="Times New Roman"/>
              </a:rPr>
              <a:t>solar</a:t>
            </a:r>
            <a:r>
              <a:rPr sz="2000" spc="-25" dirty="0">
                <a:latin typeface="Times New Roman"/>
                <a:cs typeface="Times New Roman"/>
              </a:rPr>
              <a:t> </a:t>
            </a:r>
            <a:r>
              <a:rPr sz="2000" dirty="0">
                <a:latin typeface="Times New Roman"/>
                <a:cs typeface="Times New Roman"/>
              </a:rPr>
              <a:t>concentrator</a:t>
            </a:r>
            <a:endParaRPr sz="2000">
              <a:latin typeface="Times New Roman"/>
              <a:cs typeface="Times New Roman"/>
            </a:endParaRPr>
          </a:p>
          <a:p>
            <a:pPr marL="12700">
              <a:lnSpc>
                <a:spcPct val="100000"/>
              </a:lnSpc>
            </a:pP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Linear</a:t>
            </a:r>
            <a:r>
              <a:rPr sz="2000" spc="-25" dirty="0">
                <a:latin typeface="Times New Roman"/>
                <a:cs typeface="Times New Roman"/>
              </a:rPr>
              <a:t> </a:t>
            </a:r>
            <a:r>
              <a:rPr sz="2000" dirty="0">
                <a:latin typeface="Times New Roman"/>
                <a:cs typeface="Times New Roman"/>
              </a:rPr>
              <a:t>Fresnel</a:t>
            </a:r>
            <a:r>
              <a:rPr sz="2000" spc="-40" dirty="0">
                <a:latin typeface="Times New Roman"/>
                <a:cs typeface="Times New Roman"/>
              </a:rPr>
              <a:t> </a:t>
            </a:r>
            <a:r>
              <a:rPr sz="2000" dirty="0">
                <a:latin typeface="Times New Roman"/>
                <a:cs typeface="Times New Roman"/>
              </a:rPr>
              <a:t>lens</a:t>
            </a:r>
            <a:r>
              <a:rPr sz="2000" spc="-10" dirty="0">
                <a:latin typeface="Times New Roman"/>
                <a:cs typeface="Times New Roman"/>
              </a:rPr>
              <a:t> </a:t>
            </a:r>
            <a:r>
              <a:rPr sz="2000" spc="-5" dirty="0">
                <a:latin typeface="Times New Roman"/>
                <a:cs typeface="Times New Roman"/>
              </a:rPr>
              <a:t>collector</a:t>
            </a:r>
            <a:endParaRPr sz="2000">
              <a:latin typeface="Times New Roman"/>
              <a:cs typeface="Times New Roman"/>
            </a:endParaRPr>
          </a:p>
        </p:txBody>
      </p:sp>
      <p:grpSp>
        <p:nvGrpSpPr>
          <p:cNvPr id="8" name="object 8"/>
          <p:cNvGrpSpPr/>
          <p:nvPr/>
        </p:nvGrpSpPr>
        <p:grpSpPr>
          <a:xfrm>
            <a:off x="1776476" y="3276600"/>
            <a:ext cx="4295775" cy="611505"/>
            <a:chOff x="1776476" y="3276600"/>
            <a:chExt cx="4295775" cy="611505"/>
          </a:xfrm>
        </p:grpSpPr>
        <p:sp>
          <p:nvSpPr>
            <p:cNvPr id="9" name="object 9"/>
            <p:cNvSpPr/>
            <p:nvPr/>
          </p:nvSpPr>
          <p:spPr>
            <a:xfrm>
              <a:off x="4139819" y="3276600"/>
              <a:ext cx="103505" cy="304800"/>
            </a:xfrm>
            <a:custGeom>
              <a:avLst/>
              <a:gdLst/>
              <a:ahLst/>
              <a:cxnLst/>
              <a:rect l="l" t="t" r="r" b="b"/>
              <a:pathLst>
                <a:path w="103504" h="304800">
                  <a:moveTo>
                    <a:pt x="7111" y="208534"/>
                  </a:moveTo>
                  <a:lnTo>
                    <a:pt x="1015" y="212089"/>
                  </a:lnTo>
                  <a:lnTo>
                    <a:pt x="0" y="215900"/>
                  </a:lnTo>
                  <a:lnTo>
                    <a:pt x="1650" y="218948"/>
                  </a:lnTo>
                  <a:lnTo>
                    <a:pt x="51180" y="304800"/>
                  </a:lnTo>
                  <a:lnTo>
                    <a:pt x="58608" y="292226"/>
                  </a:lnTo>
                  <a:lnTo>
                    <a:pt x="44957" y="292226"/>
                  </a:lnTo>
                  <a:lnTo>
                    <a:pt x="45005" y="268643"/>
                  </a:lnTo>
                  <a:lnTo>
                    <a:pt x="12700" y="212598"/>
                  </a:lnTo>
                  <a:lnTo>
                    <a:pt x="10921" y="209550"/>
                  </a:lnTo>
                  <a:lnTo>
                    <a:pt x="7111" y="208534"/>
                  </a:lnTo>
                  <a:close/>
                </a:path>
                <a:path w="103504" h="304800">
                  <a:moveTo>
                    <a:pt x="45080" y="268773"/>
                  </a:moveTo>
                  <a:lnTo>
                    <a:pt x="44957" y="292226"/>
                  </a:lnTo>
                  <a:lnTo>
                    <a:pt x="57657" y="292226"/>
                  </a:lnTo>
                  <a:lnTo>
                    <a:pt x="57674" y="289051"/>
                  </a:lnTo>
                  <a:lnTo>
                    <a:pt x="45719" y="289051"/>
                  </a:lnTo>
                  <a:lnTo>
                    <a:pt x="51313" y="279587"/>
                  </a:lnTo>
                  <a:lnTo>
                    <a:pt x="45080" y="268773"/>
                  </a:lnTo>
                  <a:close/>
                </a:path>
                <a:path w="103504" h="304800">
                  <a:moveTo>
                    <a:pt x="96265" y="209041"/>
                  </a:moveTo>
                  <a:lnTo>
                    <a:pt x="92455" y="210058"/>
                  </a:lnTo>
                  <a:lnTo>
                    <a:pt x="90677" y="212978"/>
                  </a:lnTo>
                  <a:lnTo>
                    <a:pt x="57780" y="268643"/>
                  </a:lnTo>
                  <a:lnTo>
                    <a:pt x="57657" y="292226"/>
                  </a:lnTo>
                  <a:lnTo>
                    <a:pt x="58608" y="292226"/>
                  </a:lnTo>
                  <a:lnTo>
                    <a:pt x="101600" y="219455"/>
                  </a:lnTo>
                  <a:lnTo>
                    <a:pt x="103377" y="216408"/>
                  </a:lnTo>
                  <a:lnTo>
                    <a:pt x="102361" y="212598"/>
                  </a:lnTo>
                  <a:lnTo>
                    <a:pt x="96265" y="209041"/>
                  </a:lnTo>
                  <a:close/>
                </a:path>
                <a:path w="103504" h="304800">
                  <a:moveTo>
                    <a:pt x="51313" y="279587"/>
                  </a:moveTo>
                  <a:lnTo>
                    <a:pt x="45719" y="289051"/>
                  </a:lnTo>
                  <a:lnTo>
                    <a:pt x="56768" y="289051"/>
                  </a:lnTo>
                  <a:lnTo>
                    <a:pt x="51313" y="279587"/>
                  </a:lnTo>
                  <a:close/>
                </a:path>
                <a:path w="103504" h="304800">
                  <a:moveTo>
                    <a:pt x="57780" y="268643"/>
                  </a:moveTo>
                  <a:lnTo>
                    <a:pt x="51313" y="279587"/>
                  </a:lnTo>
                  <a:lnTo>
                    <a:pt x="56768" y="289051"/>
                  </a:lnTo>
                  <a:lnTo>
                    <a:pt x="57674" y="289051"/>
                  </a:lnTo>
                  <a:lnTo>
                    <a:pt x="57780" y="268643"/>
                  </a:lnTo>
                  <a:close/>
                </a:path>
                <a:path w="103504" h="304800">
                  <a:moveTo>
                    <a:pt x="59181" y="0"/>
                  </a:moveTo>
                  <a:lnTo>
                    <a:pt x="46481" y="0"/>
                  </a:lnTo>
                  <a:lnTo>
                    <a:pt x="45080" y="268773"/>
                  </a:lnTo>
                  <a:lnTo>
                    <a:pt x="51313" y="279587"/>
                  </a:lnTo>
                  <a:lnTo>
                    <a:pt x="57780" y="268643"/>
                  </a:lnTo>
                  <a:lnTo>
                    <a:pt x="59181" y="0"/>
                  </a:lnTo>
                  <a:close/>
                </a:path>
              </a:pathLst>
            </a:custGeom>
            <a:solidFill>
              <a:srgbClr val="497DBA"/>
            </a:solidFill>
          </p:spPr>
          <p:txBody>
            <a:bodyPr wrap="square" lIns="0" tIns="0" rIns="0" bIns="0" rtlCol="0"/>
            <a:lstStyle/>
            <a:p>
              <a:endParaRPr/>
            </a:p>
          </p:txBody>
        </p:sp>
        <p:sp>
          <p:nvSpPr>
            <p:cNvPr id="10" name="object 10"/>
            <p:cNvSpPr/>
            <p:nvPr/>
          </p:nvSpPr>
          <p:spPr>
            <a:xfrm>
              <a:off x="1828800" y="3581400"/>
              <a:ext cx="4191000" cy="1905"/>
            </a:xfrm>
            <a:custGeom>
              <a:avLst/>
              <a:gdLst/>
              <a:ahLst/>
              <a:cxnLst/>
              <a:rect l="l" t="t" r="r" b="b"/>
              <a:pathLst>
                <a:path w="4191000" h="1904">
                  <a:moveTo>
                    <a:pt x="0" y="0"/>
                  </a:moveTo>
                  <a:lnTo>
                    <a:pt x="4191000" y="1524"/>
                  </a:lnTo>
                </a:path>
              </a:pathLst>
            </a:custGeom>
            <a:ln w="9144">
              <a:solidFill>
                <a:srgbClr val="497DBA"/>
              </a:solidFill>
            </a:ln>
          </p:spPr>
          <p:txBody>
            <a:bodyPr wrap="square" lIns="0" tIns="0" rIns="0" bIns="0" rtlCol="0"/>
            <a:lstStyle/>
            <a:p>
              <a:endParaRPr/>
            </a:p>
          </p:txBody>
        </p:sp>
        <p:sp>
          <p:nvSpPr>
            <p:cNvPr id="11" name="object 11"/>
            <p:cNvSpPr/>
            <p:nvPr/>
          </p:nvSpPr>
          <p:spPr>
            <a:xfrm>
              <a:off x="1776476" y="3582796"/>
              <a:ext cx="4295775" cy="305435"/>
            </a:xfrm>
            <a:custGeom>
              <a:avLst/>
              <a:gdLst/>
              <a:ahLst/>
              <a:cxnLst/>
              <a:rect l="l" t="t" r="r" b="b"/>
              <a:pathLst>
                <a:path w="4295775" h="305435">
                  <a:moveTo>
                    <a:pt x="103378" y="216916"/>
                  </a:moveTo>
                  <a:lnTo>
                    <a:pt x="102489" y="212979"/>
                  </a:lnTo>
                  <a:lnTo>
                    <a:pt x="96393" y="209423"/>
                  </a:lnTo>
                  <a:lnTo>
                    <a:pt x="92583" y="210312"/>
                  </a:lnTo>
                  <a:lnTo>
                    <a:pt x="90678" y="213360"/>
                  </a:lnTo>
                  <a:lnTo>
                    <a:pt x="57531" y="268846"/>
                  </a:lnTo>
                  <a:lnTo>
                    <a:pt x="51015" y="279755"/>
                  </a:lnTo>
                  <a:lnTo>
                    <a:pt x="57518" y="268846"/>
                  </a:lnTo>
                  <a:lnTo>
                    <a:pt x="60325" y="254"/>
                  </a:lnTo>
                  <a:lnTo>
                    <a:pt x="47625" y="0"/>
                  </a:lnTo>
                  <a:lnTo>
                    <a:pt x="44818" y="268846"/>
                  </a:lnTo>
                  <a:lnTo>
                    <a:pt x="12827" y="212598"/>
                  </a:lnTo>
                  <a:lnTo>
                    <a:pt x="11049" y="209550"/>
                  </a:lnTo>
                  <a:lnTo>
                    <a:pt x="7239" y="208407"/>
                  </a:lnTo>
                  <a:lnTo>
                    <a:pt x="1143" y="211963"/>
                  </a:lnTo>
                  <a:lnTo>
                    <a:pt x="0" y="215773"/>
                  </a:lnTo>
                  <a:lnTo>
                    <a:pt x="1778" y="218821"/>
                  </a:lnTo>
                  <a:lnTo>
                    <a:pt x="50800" y="304927"/>
                  </a:lnTo>
                  <a:lnTo>
                    <a:pt x="58229" y="292481"/>
                  </a:lnTo>
                  <a:lnTo>
                    <a:pt x="101600" y="219837"/>
                  </a:lnTo>
                  <a:lnTo>
                    <a:pt x="103378" y="216916"/>
                  </a:lnTo>
                  <a:close/>
                </a:path>
                <a:path w="4295775" h="305435">
                  <a:moveTo>
                    <a:pt x="4295521" y="215011"/>
                  </a:moveTo>
                  <a:lnTo>
                    <a:pt x="4294505" y="211074"/>
                  </a:lnTo>
                  <a:lnTo>
                    <a:pt x="4288409" y="207518"/>
                  </a:lnTo>
                  <a:lnTo>
                    <a:pt x="4284599" y="208534"/>
                  </a:lnTo>
                  <a:lnTo>
                    <a:pt x="4282821" y="211582"/>
                  </a:lnTo>
                  <a:lnTo>
                    <a:pt x="4249915" y="267157"/>
                  </a:lnTo>
                  <a:lnTo>
                    <a:pt x="4251325" y="127"/>
                  </a:lnTo>
                  <a:lnTo>
                    <a:pt x="4238625" y="127"/>
                  </a:lnTo>
                  <a:lnTo>
                    <a:pt x="4237215" y="267385"/>
                  </a:lnTo>
                  <a:lnTo>
                    <a:pt x="4204766" y="211074"/>
                  </a:lnTo>
                  <a:lnTo>
                    <a:pt x="4203065" y="208153"/>
                  </a:lnTo>
                  <a:lnTo>
                    <a:pt x="4199255" y="207137"/>
                  </a:lnTo>
                  <a:lnTo>
                    <a:pt x="4196207" y="208788"/>
                  </a:lnTo>
                  <a:lnTo>
                    <a:pt x="4193159" y="210566"/>
                  </a:lnTo>
                  <a:lnTo>
                    <a:pt x="4192143" y="214503"/>
                  </a:lnTo>
                  <a:lnTo>
                    <a:pt x="4193794" y="217551"/>
                  </a:lnTo>
                  <a:lnTo>
                    <a:pt x="4243324" y="303403"/>
                  </a:lnTo>
                  <a:lnTo>
                    <a:pt x="4250741" y="290830"/>
                  </a:lnTo>
                  <a:lnTo>
                    <a:pt x="4293743" y="218059"/>
                  </a:lnTo>
                  <a:lnTo>
                    <a:pt x="4295521" y="215011"/>
                  </a:lnTo>
                  <a:close/>
                </a:path>
              </a:pathLst>
            </a:custGeom>
            <a:solidFill>
              <a:srgbClr val="497DBA"/>
            </a:solidFill>
          </p:spPr>
          <p:txBody>
            <a:bodyPr wrap="square" lIns="0" tIns="0" rIns="0" bIns="0" rtlCol="0"/>
            <a:lstStyle/>
            <a:p>
              <a:endParaRPr/>
            </a:p>
          </p:txBody>
        </p:sp>
      </p:grpSp>
      <p:grpSp>
        <p:nvGrpSpPr>
          <p:cNvPr id="12" name="object 12"/>
          <p:cNvGrpSpPr/>
          <p:nvPr/>
        </p:nvGrpSpPr>
        <p:grpSpPr>
          <a:xfrm>
            <a:off x="2127504" y="4035552"/>
            <a:ext cx="5194300" cy="2827020"/>
            <a:chOff x="2127504" y="4035552"/>
            <a:chExt cx="5194300" cy="2827020"/>
          </a:xfrm>
        </p:grpSpPr>
        <p:sp>
          <p:nvSpPr>
            <p:cNvPr id="13" name="object 13"/>
            <p:cNvSpPr/>
            <p:nvPr/>
          </p:nvSpPr>
          <p:spPr>
            <a:xfrm>
              <a:off x="6019800" y="4040124"/>
              <a:ext cx="1905" cy="989330"/>
            </a:xfrm>
            <a:custGeom>
              <a:avLst/>
              <a:gdLst/>
              <a:ahLst/>
              <a:cxnLst/>
              <a:rect l="l" t="t" r="r" b="b"/>
              <a:pathLst>
                <a:path w="1904" h="989329">
                  <a:moveTo>
                    <a:pt x="1650" y="0"/>
                  </a:moveTo>
                  <a:lnTo>
                    <a:pt x="0" y="988949"/>
                  </a:lnTo>
                </a:path>
              </a:pathLst>
            </a:custGeom>
            <a:ln w="9144">
              <a:solidFill>
                <a:srgbClr val="497DBA"/>
              </a:solidFill>
            </a:ln>
          </p:spPr>
          <p:txBody>
            <a:bodyPr wrap="square" lIns="0" tIns="0" rIns="0" bIns="0" rtlCol="0"/>
            <a:lstStyle/>
            <a:p>
              <a:endParaRPr/>
            </a:p>
          </p:txBody>
        </p:sp>
        <p:sp>
          <p:nvSpPr>
            <p:cNvPr id="14" name="object 14"/>
            <p:cNvSpPr/>
            <p:nvPr/>
          </p:nvSpPr>
          <p:spPr>
            <a:xfrm>
              <a:off x="2667000" y="5029200"/>
              <a:ext cx="4648200" cy="1905"/>
            </a:xfrm>
            <a:custGeom>
              <a:avLst/>
              <a:gdLst/>
              <a:ahLst/>
              <a:cxnLst/>
              <a:rect l="l" t="t" r="r" b="b"/>
              <a:pathLst>
                <a:path w="4648200" h="1904">
                  <a:moveTo>
                    <a:pt x="4648200" y="1524"/>
                  </a:moveTo>
                  <a:lnTo>
                    <a:pt x="0" y="0"/>
                  </a:lnTo>
                </a:path>
              </a:pathLst>
            </a:custGeom>
            <a:ln w="9144">
              <a:solidFill>
                <a:srgbClr val="497DBA"/>
              </a:solidFill>
            </a:ln>
          </p:spPr>
          <p:txBody>
            <a:bodyPr wrap="square" lIns="0" tIns="0" rIns="0" bIns="0" rtlCol="0"/>
            <a:lstStyle/>
            <a:p>
              <a:endParaRPr/>
            </a:p>
          </p:txBody>
        </p:sp>
        <p:sp>
          <p:nvSpPr>
            <p:cNvPr id="15" name="object 15"/>
            <p:cNvSpPr/>
            <p:nvPr/>
          </p:nvSpPr>
          <p:spPr>
            <a:xfrm>
              <a:off x="2667000" y="5030724"/>
              <a:ext cx="4650105" cy="532130"/>
            </a:xfrm>
            <a:custGeom>
              <a:avLst/>
              <a:gdLst/>
              <a:ahLst/>
              <a:cxnLst/>
              <a:rect l="l" t="t" r="r" b="b"/>
              <a:pathLst>
                <a:path w="4650105" h="532129">
                  <a:moveTo>
                    <a:pt x="4649851" y="0"/>
                  </a:moveTo>
                  <a:lnTo>
                    <a:pt x="4646676" y="228600"/>
                  </a:lnTo>
                </a:path>
                <a:path w="4650105" h="532129">
                  <a:moveTo>
                    <a:pt x="1650" y="0"/>
                  </a:moveTo>
                  <a:lnTo>
                    <a:pt x="0" y="303148"/>
                  </a:lnTo>
                </a:path>
                <a:path w="4650105" h="532129">
                  <a:moveTo>
                    <a:pt x="1219327" y="227075"/>
                  </a:moveTo>
                  <a:lnTo>
                    <a:pt x="1216152" y="531876"/>
                  </a:lnTo>
                </a:path>
              </a:pathLst>
            </a:custGeom>
            <a:ln w="9144">
              <a:solidFill>
                <a:srgbClr val="497DBA"/>
              </a:solidFill>
            </a:ln>
          </p:spPr>
          <p:txBody>
            <a:bodyPr wrap="square" lIns="0" tIns="0" rIns="0" bIns="0" rtlCol="0"/>
            <a:lstStyle/>
            <a:p>
              <a:endParaRPr/>
            </a:p>
          </p:txBody>
        </p:sp>
        <p:sp>
          <p:nvSpPr>
            <p:cNvPr id="16" name="object 16"/>
            <p:cNvSpPr/>
            <p:nvPr/>
          </p:nvSpPr>
          <p:spPr>
            <a:xfrm>
              <a:off x="2133600" y="5562600"/>
              <a:ext cx="3733800" cy="1905"/>
            </a:xfrm>
            <a:custGeom>
              <a:avLst/>
              <a:gdLst/>
              <a:ahLst/>
              <a:cxnLst/>
              <a:rect l="l" t="t" r="r" b="b"/>
              <a:pathLst>
                <a:path w="3733800" h="1904">
                  <a:moveTo>
                    <a:pt x="0" y="0"/>
                  </a:moveTo>
                  <a:lnTo>
                    <a:pt x="3733800" y="1650"/>
                  </a:lnTo>
                </a:path>
              </a:pathLst>
            </a:custGeom>
            <a:ln w="9144">
              <a:solidFill>
                <a:srgbClr val="497DBA"/>
              </a:solidFill>
            </a:ln>
          </p:spPr>
          <p:txBody>
            <a:bodyPr wrap="square" lIns="0" tIns="0" rIns="0" bIns="0" rtlCol="0"/>
            <a:lstStyle/>
            <a:p>
              <a:endParaRPr/>
            </a:p>
          </p:txBody>
        </p:sp>
        <p:sp>
          <p:nvSpPr>
            <p:cNvPr id="17" name="object 17"/>
            <p:cNvSpPr/>
            <p:nvPr/>
          </p:nvSpPr>
          <p:spPr>
            <a:xfrm>
              <a:off x="5867400" y="5562600"/>
              <a:ext cx="1905" cy="1295400"/>
            </a:xfrm>
            <a:custGeom>
              <a:avLst/>
              <a:gdLst/>
              <a:ahLst/>
              <a:cxnLst/>
              <a:rect l="l" t="t" r="r" b="b"/>
              <a:pathLst>
                <a:path w="1904" h="1295400">
                  <a:moveTo>
                    <a:pt x="1650" y="0"/>
                  </a:moveTo>
                  <a:lnTo>
                    <a:pt x="0" y="1295399"/>
                  </a:lnTo>
                </a:path>
              </a:pathLst>
            </a:custGeom>
            <a:ln w="9143">
              <a:solidFill>
                <a:srgbClr val="497DBA"/>
              </a:solidFill>
            </a:ln>
          </p:spPr>
          <p:txBody>
            <a:bodyPr wrap="square" lIns="0" tIns="0" rIns="0" bIns="0" rtlCol="0"/>
            <a:lstStyle/>
            <a:p>
              <a:endParaRPr/>
            </a:p>
          </p:txBody>
        </p:sp>
        <p:sp>
          <p:nvSpPr>
            <p:cNvPr id="18" name="object 18"/>
            <p:cNvSpPr/>
            <p:nvPr/>
          </p:nvSpPr>
          <p:spPr>
            <a:xfrm>
              <a:off x="2132076" y="5564124"/>
              <a:ext cx="3175" cy="76200"/>
            </a:xfrm>
            <a:custGeom>
              <a:avLst/>
              <a:gdLst/>
              <a:ahLst/>
              <a:cxnLst/>
              <a:rect l="l" t="t" r="r" b="b"/>
              <a:pathLst>
                <a:path w="3175" h="76200">
                  <a:moveTo>
                    <a:pt x="1587" y="-4571"/>
                  </a:moveTo>
                  <a:lnTo>
                    <a:pt x="1587" y="80772"/>
                  </a:lnTo>
                </a:path>
              </a:pathLst>
            </a:custGeom>
            <a:ln w="12319">
              <a:solidFill>
                <a:srgbClr val="497DBA"/>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76200" y="2285996"/>
          <a:ext cx="8909050" cy="4443722"/>
        </p:xfrm>
        <a:graphic>
          <a:graphicData uri="http://schemas.openxmlformats.org/drawingml/2006/table">
            <a:tbl>
              <a:tblPr firstRow="1" bandRow="1">
                <a:tableStyleId>{2D5ABB26-0587-4C30-8999-92F81FD0307C}</a:tableStyleId>
              </a:tblPr>
              <a:tblGrid>
                <a:gridCol w="5594985"/>
                <a:gridCol w="3314065"/>
              </a:tblGrid>
              <a:tr h="697866">
                <a:tc>
                  <a:txBody>
                    <a:bodyPr/>
                    <a:lstStyle/>
                    <a:p>
                      <a:pPr algn="ctr">
                        <a:lnSpc>
                          <a:spcPct val="100000"/>
                        </a:lnSpc>
                        <a:spcBef>
                          <a:spcPts val="270"/>
                        </a:spcBef>
                      </a:pPr>
                      <a:r>
                        <a:rPr sz="2000" dirty="0">
                          <a:latin typeface="Times New Roman"/>
                          <a:cs typeface="Times New Roman"/>
                        </a:rPr>
                        <a:t>Concentrating</a:t>
                      </a:r>
                      <a:r>
                        <a:rPr sz="2000" spc="-75" dirty="0">
                          <a:latin typeface="Times New Roman"/>
                          <a:cs typeface="Times New Roman"/>
                        </a:rPr>
                        <a:t> </a:t>
                      </a:r>
                      <a:r>
                        <a:rPr sz="2000" spc="-5" dirty="0">
                          <a:latin typeface="Times New Roman"/>
                          <a:cs typeface="Times New Roman"/>
                        </a:rPr>
                        <a:t>type</a:t>
                      </a:r>
                      <a:endParaRPr sz="2000">
                        <a:latin typeface="Times New Roman"/>
                        <a:cs typeface="Times New Roman"/>
                      </a:endParaRPr>
                    </a:p>
                  </a:txBody>
                  <a:tcPr marL="0" marR="0" marT="34290" marB="0">
                    <a:lnL w="635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tcPr>
                </a:tc>
                <a:tc>
                  <a:txBody>
                    <a:bodyPr/>
                    <a:lstStyle/>
                    <a:p>
                      <a:pPr marL="92075" marR="203200">
                        <a:lnSpc>
                          <a:spcPct val="100000"/>
                        </a:lnSpc>
                        <a:spcBef>
                          <a:spcPts val="270"/>
                        </a:spcBef>
                        <a:tabLst>
                          <a:tab pos="2621915" algn="l"/>
                        </a:tabLst>
                      </a:pPr>
                      <a:r>
                        <a:rPr sz="2000" spc="5" dirty="0">
                          <a:latin typeface="Times New Roman"/>
                          <a:cs typeface="Times New Roman"/>
                        </a:rPr>
                        <a:t>Non</a:t>
                      </a:r>
                      <a:r>
                        <a:rPr sz="2000" dirty="0">
                          <a:latin typeface="Times New Roman"/>
                          <a:cs typeface="Times New Roman"/>
                        </a:rPr>
                        <a:t>-concen</a:t>
                      </a:r>
                      <a:r>
                        <a:rPr sz="2000" spc="-20" dirty="0">
                          <a:latin typeface="Times New Roman"/>
                          <a:cs typeface="Times New Roman"/>
                        </a:rPr>
                        <a:t>t</a:t>
                      </a:r>
                      <a:r>
                        <a:rPr sz="2000" dirty="0">
                          <a:latin typeface="Times New Roman"/>
                          <a:cs typeface="Times New Roman"/>
                        </a:rPr>
                        <a:t>ra</a:t>
                      </a:r>
                      <a:r>
                        <a:rPr sz="2000" spc="-15" dirty="0">
                          <a:latin typeface="Times New Roman"/>
                          <a:cs typeface="Times New Roman"/>
                        </a:rPr>
                        <a:t>t</a:t>
                      </a:r>
                      <a:r>
                        <a:rPr sz="2000" dirty="0">
                          <a:latin typeface="Times New Roman"/>
                          <a:cs typeface="Times New Roman"/>
                        </a:rPr>
                        <a:t>ing</a:t>
                      </a:r>
                      <a:r>
                        <a:rPr sz="2000" spc="-40" dirty="0">
                          <a:latin typeface="Times New Roman"/>
                          <a:cs typeface="Times New Roman"/>
                        </a:rPr>
                        <a:t> </a:t>
                      </a:r>
                      <a:r>
                        <a:rPr sz="2000" dirty="0">
                          <a:latin typeface="Times New Roman"/>
                          <a:cs typeface="Times New Roman"/>
                        </a:rPr>
                        <a:t>t</a:t>
                      </a:r>
                      <a:r>
                        <a:rPr sz="2000" spc="-15" dirty="0">
                          <a:latin typeface="Times New Roman"/>
                          <a:cs typeface="Times New Roman"/>
                        </a:rPr>
                        <a:t>y</a:t>
                      </a:r>
                      <a:r>
                        <a:rPr sz="2000" dirty="0">
                          <a:latin typeface="Times New Roman"/>
                          <a:cs typeface="Times New Roman"/>
                        </a:rPr>
                        <a:t>pe	(Flat  </a:t>
                      </a:r>
                      <a:r>
                        <a:rPr sz="2000" spc="-5" dirty="0">
                          <a:latin typeface="Times New Roman"/>
                          <a:cs typeface="Times New Roman"/>
                        </a:rPr>
                        <a:t>Plate</a:t>
                      </a:r>
                      <a:r>
                        <a:rPr sz="2000" spc="-50" dirty="0">
                          <a:latin typeface="Times New Roman"/>
                          <a:cs typeface="Times New Roman"/>
                        </a:rPr>
                        <a:t> </a:t>
                      </a:r>
                      <a:r>
                        <a:rPr sz="2000" spc="-30" dirty="0">
                          <a:latin typeface="Times New Roman"/>
                          <a:cs typeface="Times New Roman"/>
                        </a:rPr>
                        <a:t>Type)</a:t>
                      </a:r>
                      <a:endParaRPr sz="2000">
                        <a:latin typeface="Times New Roman"/>
                        <a:cs typeface="Times New Roman"/>
                      </a:endParaRPr>
                    </a:p>
                  </a:txBody>
                  <a:tcPr marL="0" marR="0" marT="34290" marB="0">
                    <a:lnL w="12700">
                      <a:solidFill>
                        <a:srgbClr val="000000"/>
                      </a:solidFill>
                      <a:prstDash val="solid"/>
                    </a:lnL>
                    <a:lnR w="6350">
                      <a:solidFill>
                        <a:srgbClr val="000000"/>
                      </a:solidFill>
                      <a:prstDash val="solid"/>
                    </a:lnR>
                    <a:lnT w="9525">
                      <a:solidFill>
                        <a:srgbClr val="000000"/>
                      </a:solidFill>
                      <a:prstDash val="solid"/>
                    </a:lnT>
                    <a:lnB w="12700">
                      <a:solidFill>
                        <a:srgbClr val="000000"/>
                      </a:solidFill>
                      <a:prstDash val="solid"/>
                    </a:lnB>
                  </a:tcPr>
                </a:tc>
              </a:tr>
              <a:tr h="3745856">
                <a:tc>
                  <a:txBody>
                    <a:bodyPr/>
                    <a:lstStyle/>
                    <a:p>
                      <a:pPr marL="431165" marR="79375" indent="-342900" algn="just">
                        <a:lnSpc>
                          <a:spcPct val="100000"/>
                        </a:lnSpc>
                        <a:spcBef>
                          <a:spcPts val="295"/>
                        </a:spcBef>
                      </a:pPr>
                      <a:r>
                        <a:rPr sz="2000" dirty="0">
                          <a:latin typeface="Times New Roman"/>
                          <a:cs typeface="Times New Roman"/>
                        </a:rPr>
                        <a:t>(1) In</a:t>
                      </a:r>
                      <a:r>
                        <a:rPr sz="2000" spc="5" dirty="0">
                          <a:latin typeface="Times New Roman"/>
                          <a:cs typeface="Times New Roman"/>
                        </a:rPr>
                        <a:t> </a:t>
                      </a:r>
                      <a:r>
                        <a:rPr sz="2000" spc="-5" dirty="0">
                          <a:latin typeface="Times New Roman"/>
                          <a:cs typeface="Times New Roman"/>
                        </a:rPr>
                        <a:t>concentrating</a:t>
                      </a:r>
                      <a:r>
                        <a:rPr sz="2000" dirty="0">
                          <a:latin typeface="Times New Roman"/>
                          <a:cs typeface="Times New Roman"/>
                        </a:rPr>
                        <a:t> </a:t>
                      </a:r>
                      <a:r>
                        <a:rPr sz="2000" spc="-5" dirty="0">
                          <a:latin typeface="Times New Roman"/>
                          <a:cs typeface="Times New Roman"/>
                        </a:rPr>
                        <a:t>type</a:t>
                      </a:r>
                      <a:r>
                        <a:rPr sz="2000" dirty="0">
                          <a:latin typeface="Times New Roman"/>
                          <a:cs typeface="Times New Roman"/>
                        </a:rPr>
                        <a:t> </a:t>
                      </a:r>
                      <a:r>
                        <a:rPr sz="2000" spc="-5" dirty="0">
                          <a:latin typeface="Times New Roman"/>
                          <a:cs typeface="Times New Roman"/>
                        </a:rPr>
                        <a:t>solar</a:t>
                      </a:r>
                      <a:r>
                        <a:rPr sz="2000" dirty="0">
                          <a:latin typeface="Times New Roman"/>
                          <a:cs typeface="Times New Roman"/>
                        </a:rPr>
                        <a:t> </a:t>
                      </a:r>
                      <a:r>
                        <a:rPr sz="2000" spc="-5" dirty="0">
                          <a:latin typeface="Times New Roman"/>
                          <a:cs typeface="Times New Roman"/>
                        </a:rPr>
                        <a:t>collectors,</a:t>
                      </a:r>
                      <a:r>
                        <a:rPr sz="2000" dirty="0">
                          <a:latin typeface="Times New Roman"/>
                          <a:cs typeface="Times New Roman"/>
                        </a:rPr>
                        <a:t> </a:t>
                      </a:r>
                      <a:r>
                        <a:rPr sz="2000" spc="-10" dirty="0">
                          <a:latin typeface="Times New Roman"/>
                          <a:cs typeface="Times New Roman"/>
                        </a:rPr>
                        <a:t>solar </a:t>
                      </a:r>
                      <a:r>
                        <a:rPr sz="2000" spc="-484" dirty="0">
                          <a:latin typeface="Times New Roman"/>
                          <a:cs typeface="Times New Roman"/>
                        </a:rPr>
                        <a:t> </a:t>
                      </a:r>
                      <a:r>
                        <a:rPr sz="2000" spc="-5" dirty="0">
                          <a:latin typeface="Times New Roman"/>
                          <a:cs typeface="Times New Roman"/>
                        </a:rPr>
                        <a:t>radiation</a:t>
                      </a:r>
                      <a:r>
                        <a:rPr sz="2000" dirty="0">
                          <a:latin typeface="Times New Roman"/>
                          <a:cs typeface="Times New Roman"/>
                        </a:rPr>
                        <a:t> </a:t>
                      </a:r>
                      <a:r>
                        <a:rPr sz="2000" spc="-10" dirty="0">
                          <a:latin typeface="Times New Roman"/>
                          <a:cs typeface="Times New Roman"/>
                        </a:rPr>
                        <a:t>is</a:t>
                      </a:r>
                      <a:r>
                        <a:rPr sz="2000" spc="-5" dirty="0">
                          <a:latin typeface="Times New Roman"/>
                          <a:cs typeface="Times New Roman"/>
                        </a:rPr>
                        <a:t> </a:t>
                      </a:r>
                      <a:r>
                        <a:rPr sz="2000" spc="-10" dirty="0">
                          <a:latin typeface="Times New Roman"/>
                          <a:cs typeface="Times New Roman"/>
                        </a:rPr>
                        <a:t>converged</a:t>
                      </a:r>
                      <a:r>
                        <a:rPr sz="2000" spc="-5" dirty="0">
                          <a:latin typeface="Times New Roman"/>
                          <a:cs typeface="Times New Roman"/>
                        </a:rPr>
                        <a:t> from</a:t>
                      </a:r>
                      <a:r>
                        <a:rPr sz="2000" dirty="0">
                          <a:latin typeface="Times New Roman"/>
                          <a:cs typeface="Times New Roman"/>
                        </a:rPr>
                        <a:t> a</a:t>
                      </a:r>
                      <a:r>
                        <a:rPr sz="2000" spc="5" dirty="0">
                          <a:latin typeface="Times New Roman"/>
                          <a:cs typeface="Times New Roman"/>
                        </a:rPr>
                        <a:t> </a:t>
                      </a:r>
                      <a:r>
                        <a:rPr sz="2000" spc="-10" dirty="0">
                          <a:latin typeface="Times New Roman"/>
                          <a:cs typeface="Times New Roman"/>
                        </a:rPr>
                        <a:t>large</a:t>
                      </a:r>
                      <a:r>
                        <a:rPr sz="2000" spc="-5" dirty="0">
                          <a:latin typeface="Times New Roman"/>
                          <a:cs typeface="Times New Roman"/>
                        </a:rPr>
                        <a:t> area</a:t>
                      </a:r>
                      <a:r>
                        <a:rPr sz="2000" dirty="0">
                          <a:latin typeface="Times New Roman"/>
                          <a:cs typeface="Times New Roman"/>
                        </a:rPr>
                        <a:t> </a:t>
                      </a:r>
                      <a:r>
                        <a:rPr sz="2000" spc="-10" dirty="0">
                          <a:latin typeface="Times New Roman"/>
                          <a:cs typeface="Times New Roman"/>
                        </a:rPr>
                        <a:t>into </a:t>
                      </a:r>
                      <a:r>
                        <a:rPr sz="2000" spc="-5" dirty="0">
                          <a:latin typeface="Times New Roman"/>
                          <a:cs typeface="Times New Roman"/>
                        </a:rPr>
                        <a:t> smaller area using optical means. Beam radiation </a:t>
                      </a:r>
                      <a:r>
                        <a:rPr sz="2000" dirty="0">
                          <a:latin typeface="Times New Roman"/>
                          <a:cs typeface="Times New Roman"/>
                        </a:rPr>
                        <a:t> has a unique </a:t>
                      </a:r>
                      <a:r>
                        <a:rPr sz="2000" spc="-5" dirty="0">
                          <a:latin typeface="Times New Roman"/>
                          <a:cs typeface="Times New Roman"/>
                        </a:rPr>
                        <a:t>direction which travels </a:t>
                      </a:r>
                      <a:r>
                        <a:rPr sz="2000" spc="-10" dirty="0">
                          <a:latin typeface="Times New Roman"/>
                          <a:cs typeface="Times New Roman"/>
                        </a:rPr>
                        <a:t>in </a:t>
                      </a:r>
                      <a:r>
                        <a:rPr sz="2000" dirty="0">
                          <a:latin typeface="Times New Roman"/>
                          <a:cs typeface="Times New Roman"/>
                        </a:rPr>
                        <a:t>a </a:t>
                      </a:r>
                      <a:r>
                        <a:rPr sz="2000" spc="-5" dirty="0">
                          <a:latin typeface="Times New Roman"/>
                          <a:cs typeface="Times New Roman"/>
                        </a:rPr>
                        <a:t>straight </a:t>
                      </a:r>
                      <a:r>
                        <a:rPr sz="2000" dirty="0">
                          <a:latin typeface="Times New Roman"/>
                          <a:cs typeface="Times New Roman"/>
                        </a:rPr>
                        <a:t> </a:t>
                      </a:r>
                      <a:r>
                        <a:rPr sz="2000" spc="-5" dirty="0">
                          <a:latin typeface="Times New Roman"/>
                          <a:cs typeface="Times New Roman"/>
                        </a:rPr>
                        <a:t>line, can </a:t>
                      </a:r>
                      <a:r>
                        <a:rPr sz="2000" dirty="0">
                          <a:latin typeface="Times New Roman"/>
                          <a:cs typeface="Times New Roman"/>
                        </a:rPr>
                        <a:t>be </a:t>
                      </a:r>
                      <a:r>
                        <a:rPr sz="2000" spc="-10" dirty="0">
                          <a:latin typeface="Times New Roman"/>
                          <a:cs typeface="Times New Roman"/>
                        </a:rPr>
                        <a:t>converged </a:t>
                      </a:r>
                      <a:r>
                        <a:rPr sz="2000" dirty="0">
                          <a:latin typeface="Times New Roman"/>
                          <a:cs typeface="Times New Roman"/>
                        </a:rPr>
                        <a:t>by </a:t>
                      </a:r>
                      <a:r>
                        <a:rPr sz="2000" spc="-5" dirty="0">
                          <a:latin typeface="Times New Roman"/>
                          <a:cs typeface="Times New Roman"/>
                        </a:rPr>
                        <a:t>reflection </a:t>
                      </a:r>
                      <a:r>
                        <a:rPr sz="2000" dirty="0">
                          <a:latin typeface="Times New Roman"/>
                          <a:cs typeface="Times New Roman"/>
                        </a:rPr>
                        <a:t>or </a:t>
                      </a:r>
                      <a:r>
                        <a:rPr sz="2000" spc="-5" dirty="0">
                          <a:latin typeface="Times New Roman"/>
                          <a:cs typeface="Times New Roman"/>
                        </a:rPr>
                        <a:t>refraction </a:t>
                      </a:r>
                      <a:r>
                        <a:rPr sz="2000" dirty="0">
                          <a:latin typeface="Times New Roman"/>
                          <a:cs typeface="Times New Roman"/>
                        </a:rPr>
                        <a:t> </a:t>
                      </a:r>
                      <a:r>
                        <a:rPr sz="2000" spc="-5" dirty="0">
                          <a:latin typeface="Times New Roman"/>
                          <a:cs typeface="Times New Roman"/>
                        </a:rPr>
                        <a:t>techniques. On </a:t>
                      </a:r>
                      <a:r>
                        <a:rPr sz="2000" dirty="0">
                          <a:latin typeface="Times New Roman"/>
                          <a:cs typeface="Times New Roman"/>
                        </a:rPr>
                        <a:t>the </a:t>
                      </a:r>
                      <a:r>
                        <a:rPr sz="2000" spc="-5" dirty="0">
                          <a:latin typeface="Times New Roman"/>
                          <a:cs typeface="Times New Roman"/>
                        </a:rPr>
                        <a:t>other hand </a:t>
                      </a:r>
                      <a:r>
                        <a:rPr sz="2000" spc="-10" dirty="0">
                          <a:latin typeface="Times New Roman"/>
                          <a:cs typeface="Times New Roman"/>
                        </a:rPr>
                        <a:t>diffused </a:t>
                      </a:r>
                      <a:r>
                        <a:rPr sz="2000" spc="-5" dirty="0">
                          <a:latin typeface="Times New Roman"/>
                          <a:cs typeface="Times New Roman"/>
                        </a:rPr>
                        <a:t>radiation </a:t>
                      </a:r>
                      <a:r>
                        <a:rPr sz="2000" dirty="0">
                          <a:latin typeface="Times New Roman"/>
                          <a:cs typeface="Times New Roman"/>
                        </a:rPr>
                        <a:t> does</a:t>
                      </a:r>
                      <a:r>
                        <a:rPr sz="2000" spc="5" dirty="0">
                          <a:latin typeface="Times New Roman"/>
                          <a:cs typeface="Times New Roman"/>
                        </a:rPr>
                        <a:t> not</a:t>
                      </a:r>
                      <a:r>
                        <a:rPr sz="2000" spc="10" dirty="0">
                          <a:latin typeface="Times New Roman"/>
                          <a:cs typeface="Times New Roman"/>
                        </a:rPr>
                        <a:t> </a:t>
                      </a:r>
                      <a:r>
                        <a:rPr sz="2000" spc="-5" dirty="0">
                          <a:latin typeface="Times New Roman"/>
                          <a:cs typeface="Times New Roman"/>
                        </a:rPr>
                        <a:t>have</a:t>
                      </a:r>
                      <a:r>
                        <a:rPr sz="2000" dirty="0">
                          <a:latin typeface="Times New Roman"/>
                          <a:cs typeface="Times New Roman"/>
                        </a:rPr>
                        <a:t> </a:t>
                      </a:r>
                      <a:r>
                        <a:rPr sz="2000" spc="-5" dirty="0">
                          <a:latin typeface="Times New Roman"/>
                          <a:cs typeface="Times New Roman"/>
                        </a:rPr>
                        <a:t>unique</a:t>
                      </a:r>
                      <a:r>
                        <a:rPr sz="2000" dirty="0">
                          <a:latin typeface="Times New Roman"/>
                          <a:cs typeface="Times New Roman"/>
                        </a:rPr>
                        <a:t> </a:t>
                      </a:r>
                      <a:r>
                        <a:rPr sz="2000" spc="-5" dirty="0">
                          <a:latin typeface="Times New Roman"/>
                          <a:cs typeface="Times New Roman"/>
                        </a:rPr>
                        <a:t>direction,</a:t>
                      </a:r>
                      <a:r>
                        <a:rPr sz="2000" dirty="0">
                          <a:latin typeface="Times New Roman"/>
                          <a:cs typeface="Times New Roman"/>
                        </a:rPr>
                        <a:t> </a:t>
                      </a:r>
                      <a:r>
                        <a:rPr sz="2000" spc="-5" dirty="0">
                          <a:latin typeface="Times New Roman"/>
                          <a:cs typeface="Times New Roman"/>
                        </a:rPr>
                        <a:t>can</a:t>
                      </a:r>
                      <a:r>
                        <a:rPr sz="2000" dirty="0">
                          <a:latin typeface="Times New Roman"/>
                          <a:cs typeface="Times New Roman"/>
                        </a:rPr>
                        <a:t> not</a:t>
                      </a:r>
                      <a:r>
                        <a:rPr sz="2000" spc="5" dirty="0">
                          <a:latin typeface="Times New Roman"/>
                          <a:cs typeface="Times New Roman"/>
                        </a:rPr>
                        <a:t> </a:t>
                      </a:r>
                      <a:r>
                        <a:rPr sz="2000" dirty="0">
                          <a:latin typeface="Times New Roman"/>
                          <a:cs typeface="Times New Roman"/>
                        </a:rPr>
                        <a:t>obey </a:t>
                      </a:r>
                      <a:r>
                        <a:rPr sz="2000" spc="5" dirty="0">
                          <a:latin typeface="Times New Roman"/>
                          <a:cs typeface="Times New Roman"/>
                        </a:rPr>
                        <a:t> </a:t>
                      </a:r>
                      <a:r>
                        <a:rPr sz="2000" spc="-5" dirty="0">
                          <a:latin typeface="Times New Roman"/>
                          <a:cs typeface="Times New Roman"/>
                        </a:rPr>
                        <a:t>optical</a:t>
                      </a:r>
                      <a:r>
                        <a:rPr sz="2000" dirty="0">
                          <a:latin typeface="Times New Roman"/>
                          <a:cs typeface="Times New Roman"/>
                        </a:rPr>
                        <a:t> </a:t>
                      </a:r>
                      <a:r>
                        <a:rPr sz="2000" spc="-5" dirty="0">
                          <a:latin typeface="Times New Roman"/>
                          <a:cs typeface="Times New Roman"/>
                        </a:rPr>
                        <a:t>principles.</a:t>
                      </a:r>
                      <a:r>
                        <a:rPr sz="2000" dirty="0">
                          <a:latin typeface="Times New Roman"/>
                          <a:cs typeface="Times New Roman"/>
                        </a:rPr>
                        <a:t> </a:t>
                      </a:r>
                      <a:r>
                        <a:rPr sz="2000" spc="-5" dirty="0">
                          <a:latin typeface="Times New Roman"/>
                          <a:cs typeface="Times New Roman"/>
                        </a:rPr>
                        <a:t>Thus</a:t>
                      </a:r>
                      <a:r>
                        <a:rPr sz="2000" dirty="0">
                          <a:latin typeface="Times New Roman"/>
                          <a:cs typeface="Times New Roman"/>
                        </a:rPr>
                        <a:t> </a:t>
                      </a:r>
                      <a:r>
                        <a:rPr sz="2000" spc="-10" dirty="0">
                          <a:latin typeface="Times New Roman"/>
                          <a:cs typeface="Times New Roman"/>
                        </a:rPr>
                        <a:t>diffused</a:t>
                      </a:r>
                      <a:r>
                        <a:rPr sz="2000" spc="-5" dirty="0">
                          <a:latin typeface="Times New Roman"/>
                          <a:cs typeface="Times New Roman"/>
                        </a:rPr>
                        <a:t> radiation</a:t>
                      </a:r>
                      <a:r>
                        <a:rPr sz="2000" spc="490" dirty="0">
                          <a:latin typeface="Times New Roman"/>
                          <a:cs typeface="Times New Roman"/>
                        </a:rPr>
                        <a:t> </a:t>
                      </a:r>
                      <a:r>
                        <a:rPr sz="2000" dirty="0">
                          <a:latin typeface="Times New Roman"/>
                          <a:cs typeface="Times New Roman"/>
                        </a:rPr>
                        <a:t>does </a:t>
                      </a:r>
                      <a:r>
                        <a:rPr sz="2000" spc="-484" dirty="0">
                          <a:latin typeface="Times New Roman"/>
                          <a:cs typeface="Times New Roman"/>
                        </a:rPr>
                        <a:t> </a:t>
                      </a:r>
                      <a:r>
                        <a:rPr sz="2000" dirty="0">
                          <a:latin typeface="Times New Roman"/>
                          <a:cs typeface="Times New Roman"/>
                        </a:rPr>
                        <a:t>not</a:t>
                      </a:r>
                      <a:r>
                        <a:rPr sz="2000" spc="5" dirty="0">
                          <a:latin typeface="Times New Roman"/>
                          <a:cs typeface="Times New Roman"/>
                        </a:rPr>
                        <a:t> </a:t>
                      </a:r>
                      <a:r>
                        <a:rPr sz="2000" spc="-10" dirty="0">
                          <a:latin typeface="Times New Roman"/>
                          <a:cs typeface="Times New Roman"/>
                        </a:rPr>
                        <a:t>converge</a:t>
                      </a:r>
                      <a:r>
                        <a:rPr sz="2000" spc="-5" dirty="0">
                          <a:latin typeface="Times New Roman"/>
                          <a:cs typeface="Times New Roman"/>
                        </a:rPr>
                        <a:t> to</a:t>
                      </a:r>
                      <a:r>
                        <a:rPr sz="2000" dirty="0">
                          <a:latin typeface="Times New Roman"/>
                          <a:cs typeface="Times New Roman"/>
                        </a:rPr>
                        <a:t> a</a:t>
                      </a:r>
                      <a:r>
                        <a:rPr sz="2000" spc="5" dirty="0">
                          <a:latin typeface="Times New Roman"/>
                          <a:cs typeface="Times New Roman"/>
                        </a:rPr>
                        <a:t> </a:t>
                      </a:r>
                      <a:r>
                        <a:rPr sz="2000" spc="-5" dirty="0">
                          <a:latin typeface="Times New Roman"/>
                          <a:cs typeface="Times New Roman"/>
                        </a:rPr>
                        <a:t>single</a:t>
                      </a:r>
                      <a:r>
                        <a:rPr sz="2000" spc="495" dirty="0">
                          <a:latin typeface="Times New Roman"/>
                          <a:cs typeface="Times New Roman"/>
                        </a:rPr>
                        <a:t> </a:t>
                      </a:r>
                      <a:r>
                        <a:rPr sz="2000" spc="-5" dirty="0">
                          <a:latin typeface="Times New Roman"/>
                          <a:cs typeface="Times New Roman"/>
                        </a:rPr>
                        <a:t>point.</a:t>
                      </a:r>
                      <a:r>
                        <a:rPr sz="2000" spc="495" dirty="0">
                          <a:latin typeface="Times New Roman"/>
                          <a:cs typeface="Times New Roman"/>
                        </a:rPr>
                        <a:t> </a:t>
                      </a:r>
                      <a:r>
                        <a:rPr sz="2000" spc="-5" dirty="0">
                          <a:latin typeface="Times New Roman"/>
                          <a:cs typeface="Times New Roman"/>
                        </a:rPr>
                        <a:t>Thus </a:t>
                      </a:r>
                      <a:r>
                        <a:rPr sz="2000" dirty="0">
                          <a:latin typeface="Times New Roman"/>
                          <a:cs typeface="Times New Roman"/>
                        </a:rPr>
                        <a:t> </a:t>
                      </a:r>
                      <a:r>
                        <a:rPr sz="2000" spc="-5" dirty="0">
                          <a:latin typeface="Times New Roman"/>
                          <a:cs typeface="Times New Roman"/>
                        </a:rPr>
                        <a:t>concentrating type solar collectors utilizes </a:t>
                      </a:r>
                      <a:r>
                        <a:rPr sz="2000" dirty="0">
                          <a:latin typeface="Times New Roman"/>
                          <a:cs typeface="Times New Roman"/>
                        </a:rPr>
                        <a:t>beam </a:t>
                      </a:r>
                      <a:r>
                        <a:rPr sz="2000" spc="5" dirty="0">
                          <a:latin typeface="Times New Roman"/>
                          <a:cs typeface="Times New Roman"/>
                        </a:rPr>
                        <a:t> </a:t>
                      </a:r>
                      <a:r>
                        <a:rPr sz="2000" spc="-5" dirty="0">
                          <a:latin typeface="Times New Roman"/>
                          <a:cs typeface="Times New Roman"/>
                        </a:rPr>
                        <a:t>radiation</a:t>
                      </a:r>
                      <a:r>
                        <a:rPr sz="2000" dirty="0">
                          <a:latin typeface="Times New Roman"/>
                          <a:cs typeface="Times New Roman"/>
                        </a:rPr>
                        <a:t> </a:t>
                      </a:r>
                      <a:r>
                        <a:rPr sz="2000" spc="-5" dirty="0">
                          <a:latin typeface="Times New Roman"/>
                          <a:cs typeface="Times New Roman"/>
                        </a:rPr>
                        <a:t>and</a:t>
                      </a:r>
                      <a:r>
                        <a:rPr sz="2000" dirty="0">
                          <a:latin typeface="Times New Roman"/>
                          <a:cs typeface="Times New Roman"/>
                        </a:rPr>
                        <a:t> </a:t>
                      </a:r>
                      <a:r>
                        <a:rPr sz="2000" spc="-5" dirty="0">
                          <a:latin typeface="Times New Roman"/>
                          <a:cs typeface="Times New Roman"/>
                        </a:rPr>
                        <a:t>partly</a:t>
                      </a:r>
                      <a:r>
                        <a:rPr sz="2000" dirty="0">
                          <a:latin typeface="Times New Roman"/>
                          <a:cs typeface="Times New Roman"/>
                        </a:rPr>
                        <a:t> </a:t>
                      </a:r>
                      <a:r>
                        <a:rPr sz="2000" spc="-10" dirty="0">
                          <a:latin typeface="Times New Roman"/>
                          <a:cs typeface="Times New Roman"/>
                        </a:rPr>
                        <a:t>diffused</a:t>
                      </a:r>
                      <a:r>
                        <a:rPr sz="2000" spc="-5" dirty="0">
                          <a:latin typeface="Times New Roman"/>
                          <a:cs typeface="Times New Roman"/>
                        </a:rPr>
                        <a:t> radiation</a:t>
                      </a:r>
                      <a:r>
                        <a:rPr sz="2000" dirty="0">
                          <a:latin typeface="Times New Roman"/>
                          <a:cs typeface="Times New Roman"/>
                        </a:rPr>
                        <a:t> </a:t>
                      </a:r>
                      <a:r>
                        <a:rPr sz="2000" spc="-10" dirty="0">
                          <a:latin typeface="Times New Roman"/>
                          <a:cs typeface="Times New Roman"/>
                        </a:rPr>
                        <a:t>coming </a:t>
                      </a:r>
                      <a:r>
                        <a:rPr sz="2000" spc="-5" dirty="0">
                          <a:latin typeface="Times New Roman"/>
                          <a:cs typeface="Times New Roman"/>
                        </a:rPr>
                        <a:t> </a:t>
                      </a:r>
                      <a:r>
                        <a:rPr sz="2000" dirty="0">
                          <a:latin typeface="Times New Roman"/>
                          <a:cs typeface="Times New Roman"/>
                        </a:rPr>
                        <a:t>directly</a:t>
                      </a:r>
                      <a:r>
                        <a:rPr sz="2000" spc="-30" dirty="0">
                          <a:latin typeface="Times New Roman"/>
                          <a:cs typeface="Times New Roman"/>
                        </a:rPr>
                        <a:t> </a:t>
                      </a:r>
                      <a:r>
                        <a:rPr sz="2000" dirty="0">
                          <a:latin typeface="Times New Roman"/>
                          <a:cs typeface="Times New Roman"/>
                        </a:rPr>
                        <a:t>over</a:t>
                      </a:r>
                      <a:r>
                        <a:rPr sz="2000" spc="-30" dirty="0">
                          <a:latin typeface="Times New Roman"/>
                          <a:cs typeface="Times New Roman"/>
                        </a:rPr>
                        <a:t> </a:t>
                      </a:r>
                      <a:r>
                        <a:rPr sz="2000" dirty="0">
                          <a:latin typeface="Times New Roman"/>
                          <a:cs typeface="Times New Roman"/>
                        </a:rPr>
                        <a:t>the</a:t>
                      </a:r>
                      <a:r>
                        <a:rPr sz="2000" spc="-10" dirty="0">
                          <a:latin typeface="Times New Roman"/>
                          <a:cs typeface="Times New Roman"/>
                        </a:rPr>
                        <a:t> observer.</a:t>
                      </a:r>
                      <a:endParaRPr sz="2000">
                        <a:latin typeface="Times New Roman"/>
                        <a:cs typeface="Times New Roman"/>
                      </a:endParaRPr>
                    </a:p>
                  </a:txBody>
                  <a:tcPr marL="0" marR="0" marT="37465" marB="0">
                    <a:lnL w="6350">
                      <a:solidFill>
                        <a:srgbClr val="000000"/>
                      </a:solidFill>
                      <a:prstDash val="solid"/>
                    </a:lnL>
                    <a:lnR w="12700">
                      <a:solidFill>
                        <a:srgbClr val="000000"/>
                      </a:solidFill>
                      <a:prstDash val="solid"/>
                    </a:lnR>
                    <a:lnT w="12700">
                      <a:solidFill>
                        <a:srgbClr val="000000"/>
                      </a:solidFill>
                      <a:prstDash val="solid"/>
                    </a:lnT>
                    <a:lnB w="9525">
                      <a:solidFill>
                        <a:srgbClr val="000000"/>
                      </a:solidFill>
                      <a:prstDash val="solid"/>
                    </a:lnB>
                  </a:tcPr>
                </a:tc>
                <a:tc>
                  <a:txBody>
                    <a:bodyPr/>
                    <a:lstStyle/>
                    <a:p>
                      <a:pPr marL="434975" marR="78105" indent="-342900" algn="just">
                        <a:lnSpc>
                          <a:spcPct val="100000"/>
                        </a:lnSpc>
                        <a:spcBef>
                          <a:spcPts val="295"/>
                        </a:spcBef>
                      </a:pPr>
                      <a:r>
                        <a:rPr sz="2000" dirty="0">
                          <a:latin typeface="Times New Roman"/>
                          <a:cs typeface="Times New Roman"/>
                        </a:rPr>
                        <a:t>(1)</a:t>
                      </a:r>
                      <a:r>
                        <a:rPr sz="2000" spc="-140" dirty="0">
                          <a:latin typeface="Times New Roman"/>
                          <a:cs typeface="Times New Roman"/>
                        </a:rPr>
                        <a:t> </a:t>
                      </a:r>
                      <a:r>
                        <a:rPr sz="2000" dirty="0">
                          <a:latin typeface="Times New Roman"/>
                          <a:cs typeface="Times New Roman"/>
                        </a:rPr>
                        <a:t>No</a:t>
                      </a:r>
                      <a:r>
                        <a:rPr sz="2000" spc="5" dirty="0">
                          <a:latin typeface="Times New Roman"/>
                          <a:cs typeface="Times New Roman"/>
                        </a:rPr>
                        <a:t>n</a:t>
                      </a:r>
                      <a:r>
                        <a:rPr sz="2000" dirty="0">
                          <a:latin typeface="Times New Roman"/>
                          <a:cs typeface="Times New Roman"/>
                        </a:rPr>
                        <a:t>-</a:t>
                      </a:r>
                      <a:r>
                        <a:rPr sz="2000" spc="-15" dirty="0">
                          <a:latin typeface="Times New Roman"/>
                          <a:cs typeface="Times New Roman"/>
                        </a:rPr>
                        <a:t>c</a:t>
                      </a:r>
                      <a:r>
                        <a:rPr sz="2000" dirty="0">
                          <a:latin typeface="Times New Roman"/>
                          <a:cs typeface="Times New Roman"/>
                        </a:rPr>
                        <a:t>once</a:t>
                      </a:r>
                      <a:r>
                        <a:rPr sz="2000" spc="-10" dirty="0">
                          <a:latin typeface="Times New Roman"/>
                          <a:cs typeface="Times New Roman"/>
                        </a:rPr>
                        <a:t>n</a:t>
                      </a:r>
                      <a:r>
                        <a:rPr sz="2000" dirty="0">
                          <a:latin typeface="Times New Roman"/>
                          <a:cs typeface="Times New Roman"/>
                        </a:rPr>
                        <a:t>tr</a:t>
                      </a:r>
                      <a:r>
                        <a:rPr sz="2000" spc="-15" dirty="0">
                          <a:latin typeface="Times New Roman"/>
                          <a:cs typeface="Times New Roman"/>
                        </a:rPr>
                        <a:t>a</a:t>
                      </a:r>
                      <a:r>
                        <a:rPr sz="2000" dirty="0">
                          <a:latin typeface="Times New Roman"/>
                          <a:cs typeface="Times New Roman"/>
                        </a:rPr>
                        <a:t>t</a:t>
                      </a:r>
                      <a:r>
                        <a:rPr sz="2000" spc="-10" dirty="0">
                          <a:latin typeface="Times New Roman"/>
                          <a:cs typeface="Times New Roman"/>
                        </a:rPr>
                        <a:t>i</a:t>
                      </a:r>
                      <a:r>
                        <a:rPr sz="2000" dirty="0">
                          <a:latin typeface="Times New Roman"/>
                          <a:cs typeface="Times New Roman"/>
                        </a:rPr>
                        <a:t>ng      </a:t>
                      </a:r>
                      <a:r>
                        <a:rPr sz="2000" spc="185" dirty="0">
                          <a:latin typeface="Times New Roman"/>
                          <a:cs typeface="Times New Roman"/>
                        </a:rPr>
                        <a:t> </a:t>
                      </a:r>
                      <a:r>
                        <a:rPr sz="2000" spc="-10" dirty="0">
                          <a:latin typeface="Times New Roman"/>
                          <a:cs typeface="Times New Roman"/>
                        </a:rPr>
                        <a:t>(</a:t>
                      </a:r>
                      <a:r>
                        <a:rPr sz="2000" dirty="0">
                          <a:latin typeface="Times New Roman"/>
                          <a:cs typeface="Times New Roman"/>
                        </a:rPr>
                        <a:t>fl</a:t>
                      </a:r>
                      <a:r>
                        <a:rPr sz="2000" spc="-15" dirty="0">
                          <a:latin typeface="Times New Roman"/>
                          <a:cs typeface="Times New Roman"/>
                        </a:rPr>
                        <a:t>a</a:t>
                      </a:r>
                      <a:r>
                        <a:rPr sz="2000" dirty="0">
                          <a:latin typeface="Times New Roman"/>
                          <a:cs typeface="Times New Roman"/>
                        </a:rPr>
                        <a:t>t  </a:t>
                      </a:r>
                      <a:r>
                        <a:rPr sz="2000" spc="-5" dirty="0">
                          <a:latin typeface="Times New Roman"/>
                          <a:cs typeface="Times New Roman"/>
                        </a:rPr>
                        <a:t>plate) type solar collectors </a:t>
                      </a:r>
                      <a:r>
                        <a:rPr sz="2000" dirty="0">
                          <a:latin typeface="Times New Roman"/>
                          <a:cs typeface="Times New Roman"/>
                        </a:rPr>
                        <a:t> absorb both </a:t>
                      </a:r>
                      <a:r>
                        <a:rPr sz="2000" spc="-5" dirty="0">
                          <a:latin typeface="Times New Roman"/>
                          <a:cs typeface="Times New Roman"/>
                        </a:rPr>
                        <a:t>beam type </a:t>
                      </a:r>
                      <a:r>
                        <a:rPr sz="2000" dirty="0">
                          <a:latin typeface="Times New Roman"/>
                          <a:cs typeface="Times New Roman"/>
                        </a:rPr>
                        <a:t>and </a:t>
                      </a:r>
                      <a:r>
                        <a:rPr sz="2000" spc="-484" dirty="0">
                          <a:latin typeface="Times New Roman"/>
                          <a:cs typeface="Times New Roman"/>
                        </a:rPr>
                        <a:t> </a:t>
                      </a:r>
                      <a:r>
                        <a:rPr sz="2000" spc="-5" dirty="0">
                          <a:latin typeface="Times New Roman"/>
                          <a:cs typeface="Times New Roman"/>
                        </a:rPr>
                        <a:t>diffused</a:t>
                      </a:r>
                      <a:r>
                        <a:rPr sz="2000" spc="-45" dirty="0">
                          <a:latin typeface="Times New Roman"/>
                          <a:cs typeface="Times New Roman"/>
                        </a:rPr>
                        <a:t> </a:t>
                      </a:r>
                      <a:r>
                        <a:rPr sz="2000" dirty="0">
                          <a:latin typeface="Times New Roman"/>
                          <a:cs typeface="Times New Roman"/>
                        </a:rPr>
                        <a:t>radiation.</a:t>
                      </a:r>
                      <a:endParaRPr sz="2000">
                        <a:latin typeface="Times New Roman"/>
                        <a:cs typeface="Times New Roman"/>
                      </a:endParaRPr>
                    </a:p>
                    <a:p>
                      <a:pPr>
                        <a:lnSpc>
                          <a:spcPct val="100000"/>
                        </a:lnSpc>
                      </a:pPr>
                      <a:endParaRPr sz="2200">
                        <a:latin typeface="Times New Roman"/>
                        <a:cs typeface="Times New Roman"/>
                      </a:endParaRPr>
                    </a:p>
                    <a:p>
                      <a:pPr>
                        <a:lnSpc>
                          <a:spcPct val="100000"/>
                        </a:lnSpc>
                      </a:pPr>
                      <a:endParaRPr sz="2200">
                        <a:latin typeface="Times New Roman"/>
                        <a:cs typeface="Times New Roman"/>
                      </a:endParaRPr>
                    </a:p>
                    <a:p>
                      <a:pPr>
                        <a:lnSpc>
                          <a:spcPct val="100000"/>
                        </a:lnSpc>
                      </a:pPr>
                      <a:endParaRPr sz="2200">
                        <a:latin typeface="Times New Roman"/>
                        <a:cs typeface="Times New Roman"/>
                      </a:endParaRPr>
                    </a:p>
                    <a:p>
                      <a:pPr>
                        <a:lnSpc>
                          <a:spcPct val="100000"/>
                        </a:lnSpc>
                      </a:pPr>
                      <a:endParaRPr sz="2200">
                        <a:latin typeface="Times New Roman"/>
                        <a:cs typeface="Times New Roman"/>
                      </a:endParaRPr>
                    </a:p>
                    <a:p>
                      <a:pPr>
                        <a:lnSpc>
                          <a:spcPct val="100000"/>
                        </a:lnSpc>
                      </a:pPr>
                      <a:endParaRPr sz="2200">
                        <a:latin typeface="Times New Roman"/>
                        <a:cs typeface="Times New Roman"/>
                      </a:endParaRPr>
                    </a:p>
                    <a:p>
                      <a:pPr>
                        <a:lnSpc>
                          <a:spcPct val="100000"/>
                        </a:lnSpc>
                      </a:pPr>
                      <a:endParaRPr sz="2200">
                        <a:latin typeface="Times New Roman"/>
                        <a:cs typeface="Times New Roman"/>
                      </a:endParaRPr>
                    </a:p>
                    <a:p>
                      <a:pPr>
                        <a:lnSpc>
                          <a:spcPct val="100000"/>
                        </a:lnSpc>
                        <a:spcBef>
                          <a:spcPts val="15"/>
                        </a:spcBef>
                      </a:pPr>
                      <a:endParaRPr sz="1850">
                        <a:latin typeface="Times New Roman"/>
                        <a:cs typeface="Times New Roman"/>
                      </a:endParaRPr>
                    </a:p>
                    <a:p>
                      <a:pPr marR="385445" algn="r">
                        <a:lnSpc>
                          <a:spcPct val="100000"/>
                        </a:lnSpc>
                        <a:spcBef>
                          <a:spcPts val="5"/>
                        </a:spcBef>
                      </a:pPr>
                      <a:r>
                        <a:rPr sz="1200" dirty="0">
                          <a:solidFill>
                            <a:srgbClr val="888888"/>
                          </a:solidFill>
                          <a:latin typeface="Arial MT"/>
                          <a:cs typeface="Arial MT"/>
                        </a:rPr>
                        <a:t>187</a:t>
                      </a:r>
                      <a:endParaRPr sz="1200">
                        <a:latin typeface="Arial MT"/>
                        <a:cs typeface="Arial MT"/>
                      </a:endParaRPr>
                    </a:p>
                  </a:txBody>
                  <a:tcPr marL="0" marR="0" marT="37465" marB="0">
                    <a:lnL w="12700">
                      <a:solidFill>
                        <a:srgbClr val="000000"/>
                      </a:solidFill>
                      <a:prstDash val="solid"/>
                    </a:lnL>
                    <a:lnR w="6350">
                      <a:solidFill>
                        <a:srgbClr val="000000"/>
                      </a:solidFill>
                      <a:prstDash val="solid"/>
                    </a:lnR>
                    <a:lnT w="12700">
                      <a:solidFill>
                        <a:srgbClr val="000000"/>
                      </a:solidFill>
                      <a:prstDash val="solid"/>
                    </a:lnT>
                    <a:lnB w="9525">
                      <a:solidFill>
                        <a:srgbClr val="000000"/>
                      </a:solidFill>
                      <a:prstDash val="solid"/>
                    </a:lnB>
                  </a:tcPr>
                </a:tc>
              </a:tr>
            </a:tbl>
          </a:graphicData>
        </a:graphic>
      </p:graphicFrame>
      <p:sp>
        <p:nvSpPr>
          <p:cNvPr id="3" name="object 3"/>
          <p:cNvSpPr/>
          <p:nvPr/>
        </p:nvSpPr>
        <p:spPr>
          <a:xfrm>
            <a:off x="4495800" y="1523"/>
            <a:ext cx="1905" cy="303530"/>
          </a:xfrm>
          <a:custGeom>
            <a:avLst/>
            <a:gdLst/>
            <a:ahLst/>
            <a:cxnLst/>
            <a:rect l="l" t="t" r="r" b="b"/>
            <a:pathLst>
              <a:path w="1904" h="303530">
                <a:moveTo>
                  <a:pt x="1650" y="0"/>
                </a:moveTo>
                <a:lnTo>
                  <a:pt x="0" y="303149"/>
                </a:lnTo>
              </a:path>
            </a:pathLst>
          </a:custGeom>
          <a:ln w="9144">
            <a:solidFill>
              <a:srgbClr val="497DBA"/>
            </a:solidFill>
          </a:ln>
        </p:spPr>
        <p:txBody>
          <a:bodyPr wrap="square" lIns="0" tIns="0" rIns="0" bIns="0" rtlCol="0"/>
          <a:lstStyle/>
          <a:p>
            <a:endParaRPr/>
          </a:p>
        </p:txBody>
      </p:sp>
      <p:sp>
        <p:nvSpPr>
          <p:cNvPr id="4" name="object 4"/>
          <p:cNvSpPr txBox="1"/>
          <p:nvPr/>
        </p:nvSpPr>
        <p:spPr>
          <a:xfrm>
            <a:off x="2593594" y="175971"/>
            <a:ext cx="3888104" cy="1989455"/>
          </a:xfrm>
          <a:prstGeom prst="rect">
            <a:avLst/>
          </a:prstGeom>
        </p:spPr>
        <p:txBody>
          <a:bodyPr vert="horz" wrap="square" lIns="0" tIns="13335" rIns="0" bIns="0" rtlCol="0">
            <a:spAutoFit/>
          </a:bodyPr>
          <a:lstStyle/>
          <a:p>
            <a:pPr marL="165100">
              <a:lnSpc>
                <a:spcPct val="100000"/>
              </a:lnSpc>
              <a:spcBef>
                <a:spcPts val="105"/>
              </a:spcBef>
            </a:pPr>
            <a:r>
              <a:rPr sz="2000" dirty="0">
                <a:latin typeface="Times New Roman"/>
                <a:cs typeface="Times New Roman"/>
              </a:rPr>
              <a:t>Point</a:t>
            </a:r>
            <a:r>
              <a:rPr sz="2000" spc="465" dirty="0">
                <a:latin typeface="Times New Roman"/>
                <a:cs typeface="Times New Roman"/>
              </a:rPr>
              <a:t> </a:t>
            </a:r>
            <a:r>
              <a:rPr sz="2000" dirty="0">
                <a:latin typeface="Times New Roman"/>
                <a:cs typeface="Times New Roman"/>
              </a:rPr>
              <a:t>focus</a:t>
            </a:r>
            <a:r>
              <a:rPr sz="2000" spc="-45" dirty="0">
                <a:latin typeface="Times New Roman"/>
                <a:cs typeface="Times New Roman"/>
              </a:rPr>
              <a:t> </a:t>
            </a:r>
            <a:r>
              <a:rPr sz="2000" dirty="0">
                <a:latin typeface="Times New Roman"/>
                <a:cs typeface="Times New Roman"/>
              </a:rPr>
              <a:t>(two-axis</a:t>
            </a:r>
            <a:r>
              <a:rPr sz="2000" spc="-55" dirty="0">
                <a:latin typeface="Times New Roman"/>
                <a:cs typeface="Times New Roman"/>
              </a:rPr>
              <a:t> </a:t>
            </a:r>
            <a:r>
              <a:rPr sz="2000" dirty="0">
                <a:latin typeface="Times New Roman"/>
                <a:cs typeface="Times New Roman"/>
              </a:rPr>
              <a:t>tracking)</a:t>
            </a:r>
            <a:endParaRPr sz="2000">
              <a:latin typeface="Times New Roman"/>
              <a:cs typeface="Times New Roman"/>
            </a:endParaRPr>
          </a:p>
          <a:p>
            <a:pPr marL="508000" indent="-343535">
              <a:lnSpc>
                <a:spcPct val="100000"/>
              </a:lnSpc>
              <a:buAutoNum type="alphaLcParenBoth"/>
              <a:tabLst>
                <a:tab pos="508634" algn="l"/>
              </a:tabLst>
            </a:pPr>
            <a:r>
              <a:rPr sz="2000" dirty="0">
                <a:latin typeface="Times New Roman"/>
                <a:cs typeface="Times New Roman"/>
              </a:rPr>
              <a:t>Pentaboloidal</a:t>
            </a:r>
            <a:r>
              <a:rPr sz="2000" spc="-65" dirty="0">
                <a:latin typeface="Times New Roman"/>
                <a:cs typeface="Times New Roman"/>
              </a:rPr>
              <a:t> </a:t>
            </a:r>
            <a:r>
              <a:rPr sz="2000" dirty="0">
                <a:latin typeface="Times New Roman"/>
                <a:cs typeface="Times New Roman"/>
              </a:rPr>
              <a:t>dish</a:t>
            </a:r>
            <a:r>
              <a:rPr sz="2000" spc="-25" dirty="0">
                <a:latin typeface="Times New Roman"/>
                <a:cs typeface="Times New Roman"/>
              </a:rPr>
              <a:t> </a:t>
            </a:r>
            <a:r>
              <a:rPr sz="2000" spc="-15" dirty="0">
                <a:latin typeface="Times New Roman"/>
                <a:cs typeface="Times New Roman"/>
              </a:rPr>
              <a:t>collector.</a:t>
            </a:r>
            <a:endParaRPr sz="2000">
              <a:latin typeface="Times New Roman"/>
              <a:cs typeface="Times New Roman"/>
            </a:endParaRPr>
          </a:p>
          <a:p>
            <a:pPr marL="508000" indent="-343535">
              <a:lnSpc>
                <a:spcPct val="100000"/>
              </a:lnSpc>
              <a:buAutoNum type="alphaLcParenBoth"/>
              <a:tabLst>
                <a:tab pos="508634" algn="l"/>
              </a:tabLst>
            </a:pPr>
            <a:r>
              <a:rPr sz="2000" dirty="0">
                <a:latin typeface="Times New Roman"/>
                <a:cs typeface="Times New Roman"/>
              </a:rPr>
              <a:t>Hemispherical</a:t>
            </a:r>
            <a:r>
              <a:rPr sz="2000" spc="-60" dirty="0">
                <a:latin typeface="Times New Roman"/>
                <a:cs typeface="Times New Roman"/>
              </a:rPr>
              <a:t> </a:t>
            </a:r>
            <a:r>
              <a:rPr sz="2000" dirty="0">
                <a:latin typeface="Times New Roman"/>
                <a:cs typeface="Times New Roman"/>
              </a:rPr>
              <a:t>bowl</a:t>
            </a:r>
            <a:r>
              <a:rPr sz="2000" spc="-35" dirty="0">
                <a:latin typeface="Times New Roman"/>
                <a:cs typeface="Times New Roman"/>
              </a:rPr>
              <a:t> </a:t>
            </a:r>
            <a:r>
              <a:rPr sz="2000" spc="-5" dirty="0">
                <a:latin typeface="Times New Roman"/>
                <a:cs typeface="Times New Roman"/>
              </a:rPr>
              <a:t>mirror</a:t>
            </a:r>
            <a:r>
              <a:rPr sz="2000" spc="-25" dirty="0">
                <a:latin typeface="Times New Roman"/>
                <a:cs typeface="Times New Roman"/>
              </a:rPr>
              <a:t> </a:t>
            </a:r>
            <a:r>
              <a:rPr sz="2000" dirty="0">
                <a:latin typeface="Times New Roman"/>
                <a:cs typeface="Times New Roman"/>
              </a:rPr>
              <a:t>conc.</a:t>
            </a:r>
            <a:endParaRPr sz="2000">
              <a:latin typeface="Times New Roman"/>
              <a:cs typeface="Times New Roman"/>
            </a:endParaRPr>
          </a:p>
          <a:p>
            <a:pPr marL="508000" indent="-343535">
              <a:lnSpc>
                <a:spcPct val="100000"/>
              </a:lnSpc>
              <a:buAutoNum type="alphaLcParenBoth"/>
              <a:tabLst>
                <a:tab pos="508634" algn="l"/>
              </a:tabLst>
            </a:pPr>
            <a:r>
              <a:rPr sz="2000" spc="-5" dirty="0">
                <a:latin typeface="Times New Roman"/>
                <a:cs typeface="Times New Roman"/>
              </a:rPr>
              <a:t>Circular</a:t>
            </a:r>
            <a:r>
              <a:rPr sz="2000" spc="459" dirty="0">
                <a:latin typeface="Times New Roman"/>
                <a:cs typeface="Times New Roman"/>
              </a:rPr>
              <a:t> </a:t>
            </a:r>
            <a:r>
              <a:rPr sz="2000" dirty="0">
                <a:latin typeface="Times New Roman"/>
                <a:cs typeface="Times New Roman"/>
              </a:rPr>
              <a:t>Fresnel</a:t>
            </a:r>
            <a:r>
              <a:rPr sz="2000" spc="-35" dirty="0">
                <a:latin typeface="Times New Roman"/>
                <a:cs typeface="Times New Roman"/>
              </a:rPr>
              <a:t> </a:t>
            </a:r>
            <a:r>
              <a:rPr sz="2000" spc="-5" dirty="0">
                <a:latin typeface="Times New Roman"/>
                <a:cs typeface="Times New Roman"/>
              </a:rPr>
              <a:t>lens</a:t>
            </a:r>
            <a:r>
              <a:rPr sz="2000" spc="-10" dirty="0">
                <a:latin typeface="Times New Roman"/>
                <a:cs typeface="Times New Roman"/>
              </a:rPr>
              <a:t> </a:t>
            </a:r>
            <a:r>
              <a:rPr sz="2000" dirty="0">
                <a:latin typeface="Times New Roman"/>
                <a:cs typeface="Times New Roman"/>
              </a:rPr>
              <a:t>cone.</a:t>
            </a:r>
            <a:endParaRPr sz="2000">
              <a:latin typeface="Times New Roman"/>
              <a:cs typeface="Times New Roman"/>
            </a:endParaRPr>
          </a:p>
          <a:p>
            <a:pPr marL="508000" indent="-343535">
              <a:lnSpc>
                <a:spcPct val="100000"/>
              </a:lnSpc>
              <a:buAutoNum type="alphaLcParenBoth"/>
              <a:tabLst>
                <a:tab pos="508634" algn="l"/>
              </a:tabLst>
            </a:pPr>
            <a:r>
              <a:rPr sz="2000" dirty="0">
                <a:latin typeface="Times New Roman"/>
                <a:cs typeface="Times New Roman"/>
              </a:rPr>
              <a:t>Central</a:t>
            </a:r>
            <a:r>
              <a:rPr sz="2000" spc="-75" dirty="0">
                <a:latin typeface="Times New Roman"/>
                <a:cs typeface="Times New Roman"/>
              </a:rPr>
              <a:t> </a:t>
            </a:r>
            <a:r>
              <a:rPr sz="2000" spc="-25" dirty="0">
                <a:latin typeface="Times New Roman"/>
                <a:cs typeface="Times New Roman"/>
              </a:rPr>
              <a:t>Tower </a:t>
            </a:r>
            <a:r>
              <a:rPr sz="2000" spc="-15" dirty="0">
                <a:latin typeface="Times New Roman"/>
                <a:cs typeface="Times New Roman"/>
              </a:rPr>
              <a:t>receiver.</a:t>
            </a:r>
            <a:endParaRPr sz="2000">
              <a:latin typeface="Times New Roman"/>
              <a:cs typeface="Times New Roman"/>
            </a:endParaRPr>
          </a:p>
          <a:p>
            <a:pPr marL="12700">
              <a:lnSpc>
                <a:spcPct val="100000"/>
              </a:lnSpc>
              <a:spcBef>
                <a:spcPts val="1055"/>
              </a:spcBef>
            </a:pPr>
            <a:r>
              <a:rPr sz="2000" dirty="0">
                <a:latin typeface="Times New Roman"/>
                <a:cs typeface="Times New Roman"/>
              </a:rPr>
              <a:t>(</a:t>
            </a:r>
            <a:r>
              <a:rPr sz="2000" b="1" dirty="0">
                <a:latin typeface="Times New Roman"/>
                <a:cs typeface="Times New Roman"/>
              </a:rPr>
              <a:t>Fig:</a:t>
            </a:r>
            <a:r>
              <a:rPr sz="2000" b="1" spc="-40" dirty="0">
                <a:latin typeface="Times New Roman"/>
                <a:cs typeface="Times New Roman"/>
              </a:rPr>
              <a:t> </a:t>
            </a:r>
            <a:r>
              <a:rPr sz="2000" spc="-30" dirty="0">
                <a:latin typeface="Times New Roman"/>
                <a:cs typeface="Times New Roman"/>
              </a:rPr>
              <a:t>Types</a:t>
            </a:r>
            <a:r>
              <a:rPr sz="2000" spc="-10" dirty="0">
                <a:latin typeface="Times New Roman"/>
                <a:cs typeface="Times New Roman"/>
              </a:rPr>
              <a:t> </a:t>
            </a:r>
            <a:r>
              <a:rPr sz="2000" dirty="0">
                <a:latin typeface="Times New Roman"/>
                <a:cs typeface="Times New Roman"/>
              </a:rPr>
              <a:t>of</a:t>
            </a:r>
            <a:r>
              <a:rPr sz="2000" spc="-30" dirty="0">
                <a:latin typeface="Times New Roman"/>
                <a:cs typeface="Times New Roman"/>
              </a:rPr>
              <a:t> </a:t>
            </a:r>
            <a:r>
              <a:rPr sz="2000" dirty="0">
                <a:latin typeface="Times New Roman"/>
                <a:cs typeface="Times New Roman"/>
              </a:rPr>
              <a:t>Solar</a:t>
            </a:r>
            <a:r>
              <a:rPr sz="2000" spc="-25" dirty="0">
                <a:latin typeface="Times New Roman"/>
                <a:cs typeface="Times New Roman"/>
              </a:rPr>
              <a:t> </a:t>
            </a:r>
            <a:r>
              <a:rPr sz="2000" dirty="0">
                <a:latin typeface="Times New Roman"/>
                <a:cs typeface="Times New Roman"/>
              </a:rPr>
              <a:t>Collector)</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188</a:t>
            </a:r>
            <a:endParaRPr sz="1200">
              <a:latin typeface="Arial MT"/>
              <a:cs typeface="Arial MT"/>
            </a:endParaRPr>
          </a:p>
        </p:txBody>
      </p:sp>
      <p:graphicFrame>
        <p:nvGraphicFramePr>
          <p:cNvPr id="3" name="object 3"/>
          <p:cNvGraphicFramePr>
            <a:graphicFrameLocks noGrp="1"/>
          </p:cNvGraphicFramePr>
          <p:nvPr/>
        </p:nvGraphicFramePr>
        <p:xfrm>
          <a:off x="76200" y="76200"/>
          <a:ext cx="8909050" cy="2826194"/>
        </p:xfrm>
        <a:graphic>
          <a:graphicData uri="http://schemas.openxmlformats.org/drawingml/2006/table">
            <a:tbl>
              <a:tblPr firstRow="1" bandRow="1">
                <a:tableStyleId>{2D5ABB26-0587-4C30-8999-92F81FD0307C}</a:tableStyleId>
              </a:tblPr>
              <a:tblGrid>
                <a:gridCol w="3578225"/>
                <a:gridCol w="5330825"/>
              </a:tblGrid>
              <a:tr h="2826194">
                <a:tc>
                  <a:txBody>
                    <a:bodyPr/>
                    <a:lstStyle/>
                    <a:p>
                      <a:pPr marL="509905" indent="-422909" algn="just">
                        <a:lnSpc>
                          <a:spcPct val="100000"/>
                        </a:lnSpc>
                        <a:spcBef>
                          <a:spcPts val="1035"/>
                        </a:spcBef>
                        <a:buAutoNum type="arabicParenBoth" startAt="2"/>
                        <a:tabLst>
                          <a:tab pos="510540" algn="l"/>
                        </a:tabLst>
                      </a:pPr>
                      <a:r>
                        <a:rPr sz="2000" spc="-5" dirty="0">
                          <a:latin typeface="Times New Roman"/>
                          <a:cs typeface="Times New Roman"/>
                        </a:rPr>
                        <a:t>Complex</a:t>
                      </a:r>
                      <a:r>
                        <a:rPr sz="2000" spc="-30" dirty="0">
                          <a:latin typeface="Times New Roman"/>
                          <a:cs typeface="Times New Roman"/>
                        </a:rPr>
                        <a:t> </a:t>
                      </a:r>
                      <a:r>
                        <a:rPr sz="2000" spc="-5" dirty="0">
                          <a:latin typeface="Times New Roman"/>
                          <a:cs typeface="Times New Roman"/>
                        </a:rPr>
                        <a:t>in</a:t>
                      </a:r>
                      <a:r>
                        <a:rPr sz="2000" spc="-25" dirty="0">
                          <a:latin typeface="Times New Roman"/>
                          <a:cs typeface="Times New Roman"/>
                        </a:rPr>
                        <a:t> </a:t>
                      </a:r>
                      <a:r>
                        <a:rPr sz="2000" dirty="0">
                          <a:latin typeface="Times New Roman"/>
                          <a:cs typeface="Times New Roman"/>
                        </a:rPr>
                        <a:t>construction.</a:t>
                      </a:r>
                      <a:endParaRPr sz="2000">
                        <a:latin typeface="Times New Roman"/>
                        <a:cs typeface="Times New Roman"/>
                      </a:endParaRPr>
                    </a:p>
                    <a:p>
                      <a:pPr marL="431165" marR="81915" indent="-342900" algn="just">
                        <a:lnSpc>
                          <a:spcPct val="150000"/>
                        </a:lnSpc>
                        <a:buFont typeface="Times New Roman"/>
                        <a:buAutoNum type="arabicParenBoth" startAt="2"/>
                        <a:tabLst>
                          <a:tab pos="565785" algn="l"/>
                        </a:tabLst>
                      </a:pPr>
                      <a:r>
                        <a:rPr dirty="0"/>
                        <a:t>	</a:t>
                      </a:r>
                      <a:r>
                        <a:rPr sz="2000" dirty="0">
                          <a:latin typeface="Times New Roman"/>
                          <a:cs typeface="Times New Roman"/>
                        </a:rPr>
                        <a:t>It</a:t>
                      </a:r>
                      <a:r>
                        <a:rPr sz="2000" spc="5" dirty="0">
                          <a:latin typeface="Times New Roman"/>
                          <a:cs typeface="Times New Roman"/>
                        </a:rPr>
                        <a:t> </a:t>
                      </a:r>
                      <a:r>
                        <a:rPr sz="2000" dirty="0">
                          <a:latin typeface="Times New Roman"/>
                          <a:cs typeface="Times New Roman"/>
                        </a:rPr>
                        <a:t>does</a:t>
                      </a:r>
                      <a:r>
                        <a:rPr sz="2000" spc="5" dirty="0">
                          <a:latin typeface="Times New Roman"/>
                          <a:cs typeface="Times New Roman"/>
                        </a:rPr>
                        <a:t> </a:t>
                      </a:r>
                      <a:r>
                        <a:rPr sz="2000" dirty="0">
                          <a:latin typeface="Times New Roman"/>
                          <a:cs typeface="Times New Roman"/>
                        </a:rPr>
                        <a:t>not</a:t>
                      </a:r>
                      <a:r>
                        <a:rPr sz="2000" spc="5" dirty="0">
                          <a:latin typeface="Times New Roman"/>
                          <a:cs typeface="Times New Roman"/>
                        </a:rPr>
                        <a:t> </a:t>
                      </a:r>
                      <a:r>
                        <a:rPr sz="2000" spc="-5" dirty="0">
                          <a:latin typeface="Times New Roman"/>
                          <a:cs typeface="Times New Roman"/>
                        </a:rPr>
                        <a:t>sustain</a:t>
                      </a:r>
                      <a:r>
                        <a:rPr sz="2000" dirty="0">
                          <a:latin typeface="Times New Roman"/>
                          <a:cs typeface="Times New Roman"/>
                        </a:rPr>
                        <a:t> harsh </a:t>
                      </a:r>
                      <a:r>
                        <a:rPr sz="2000" spc="5" dirty="0">
                          <a:latin typeface="Times New Roman"/>
                          <a:cs typeface="Times New Roman"/>
                        </a:rPr>
                        <a:t> </a:t>
                      </a:r>
                      <a:r>
                        <a:rPr sz="2000" spc="-5" dirty="0">
                          <a:latin typeface="Times New Roman"/>
                          <a:cs typeface="Times New Roman"/>
                        </a:rPr>
                        <a:t>atmospheric</a:t>
                      </a:r>
                      <a:r>
                        <a:rPr sz="2000" spc="465" dirty="0">
                          <a:latin typeface="Times New Roman"/>
                          <a:cs typeface="Times New Roman"/>
                        </a:rPr>
                        <a:t> </a:t>
                      </a:r>
                      <a:r>
                        <a:rPr sz="2000" dirty="0">
                          <a:latin typeface="Times New Roman"/>
                          <a:cs typeface="Times New Roman"/>
                        </a:rPr>
                        <a:t>conditions.</a:t>
                      </a:r>
                      <a:endParaRPr sz="2000">
                        <a:latin typeface="Times New Roman"/>
                        <a:cs typeface="Times New Roman"/>
                      </a:endParaRPr>
                    </a:p>
                    <a:p>
                      <a:pPr marL="446405" indent="-358775" algn="just">
                        <a:lnSpc>
                          <a:spcPct val="100000"/>
                        </a:lnSpc>
                        <a:spcBef>
                          <a:spcPts val="1200"/>
                        </a:spcBef>
                        <a:buAutoNum type="arabicParenBoth" startAt="2"/>
                        <a:tabLst>
                          <a:tab pos="446405" algn="l"/>
                        </a:tabLst>
                      </a:pPr>
                      <a:r>
                        <a:rPr sz="2000" dirty="0">
                          <a:latin typeface="Times New Roman"/>
                          <a:cs typeface="Times New Roman"/>
                        </a:rPr>
                        <a:t>It</a:t>
                      </a:r>
                      <a:r>
                        <a:rPr sz="2000" spc="-20" dirty="0">
                          <a:latin typeface="Times New Roman"/>
                          <a:cs typeface="Times New Roman"/>
                        </a:rPr>
                        <a:t> </a:t>
                      </a:r>
                      <a:r>
                        <a:rPr sz="2000" dirty="0">
                          <a:latin typeface="Times New Roman"/>
                          <a:cs typeface="Times New Roman"/>
                        </a:rPr>
                        <a:t>requires</a:t>
                      </a:r>
                      <a:r>
                        <a:rPr sz="2000" spc="-40" dirty="0">
                          <a:latin typeface="Times New Roman"/>
                          <a:cs typeface="Times New Roman"/>
                        </a:rPr>
                        <a:t> </a:t>
                      </a:r>
                      <a:r>
                        <a:rPr sz="2000" dirty="0">
                          <a:latin typeface="Times New Roman"/>
                          <a:cs typeface="Times New Roman"/>
                        </a:rPr>
                        <a:t>high</a:t>
                      </a:r>
                      <a:r>
                        <a:rPr sz="2000" spc="-20" dirty="0">
                          <a:latin typeface="Times New Roman"/>
                          <a:cs typeface="Times New Roman"/>
                        </a:rPr>
                        <a:t> </a:t>
                      </a:r>
                      <a:r>
                        <a:rPr sz="2000" spc="-5" dirty="0">
                          <a:latin typeface="Times New Roman"/>
                          <a:cs typeface="Times New Roman"/>
                        </a:rPr>
                        <a:t>maintenance.</a:t>
                      </a:r>
                      <a:endParaRPr sz="2000">
                        <a:latin typeface="Times New Roman"/>
                        <a:cs typeface="Times New Roman"/>
                      </a:endParaRPr>
                    </a:p>
                    <a:p>
                      <a:pPr marL="431165" marR="82550" indent="-342900" algn="just">
                        <a:lnSpc>
                          <a:spcPct val="99100"/>
                        </a:lnSpc>
                        <a:spcBef>
                          <a:spcPts val="455"/>
                        </a:spcBef>
                        <a:buFont typeface="Times New Roman"/>
                        <a:buAutoNum type="arabicParenBoth" startAt="2"/>
                        <a:tabLst>
                          <a:tab pos="541020" algn="l"/>
                        </a:tabLst>
                      </a:pPr>
                      <a:r>
                        <a:rPr dirty="0"/>
                        <a:t>	</a:t>
                      </a:r>
                      <a:r>
                        <a:rPr sz="2000" dirty="0">
                          <a:latin typeface="Times New Roman"/>
                          <a:cs typeface="Times New Roman"/>
                        </a:rPr>
                        <a:t>It</a:t>
                      </a:r>
                      <a:r>
                        <a:rPr sz="2000" spc="5" dirty="0">
                          <a:latin typeface="Times New Roman"/>
                          <a:cs typeface="Times New Roman"/>
                        </a:rPr>
                        <a:t> </a:t>
                      </a:r>
                      <a:r>
                        <a:rPr sz="2000" spc="-5" dirty="0">
                          <a:latin typeface="Times New Roman"/>
                          <a:cs typeface="Times New Roman"/>
                        </a:rPr>
                        <a:t>attains</a:t>
                      </a:r>
                      <a:r>
                        <a:rPr sz="2000" dirty="0">
                          <a:latin typeface="Times New Roman"/>
                          <a:cs typeface="Times New Roman"/>
                        </a:rPr>
                        <a:t> </a:t>
                      </a:r>
                      <a:r>
                        <a:rPr sz="2000" spc="-5" dirty="0">
                          <a:latin typeface="Times New Roman"/>
                          <a:cs typeface="Times New Roman"/>
                        </a:rPr>
                        <a:t>high</a:t>
                      </a:r>
                      <a:r>
                        <a:rPr sz="2000" dirty="0">
                          <a:latin typeface="Times New Roman"/>
                          <a:cs typeface="Times New Roman"/>
                        </a:rPr>
                        <a:t> </a:t>
                      </a:r>
                      <a:r>
                        <a:rPr sz="2000" spc="-5" dirty="0">
                          <a:latin typeface="Times New Roman"/>
                          <a:cs typeface="Times New Roman"/>
                        </a:rPr>
                        <a:t>temperature </a:t>
                      </a:r>
                      <a:r>
                        <a:rPr sz="2000" dirty="0">
                          <a:latin typeface="Times New Roman"/>
                          <a:cs typeface="Times New Roman"/>
                        </a:rPr>
                        <a:t> </a:t>
                      </a:r>
                      <a:r>
                        <a:rPr sz="2000" spc="5" dirty="0">
                          <a:latin typeface="Times New Roman"/>
                          <a:cs typeface="Times New Roman"/>
                        </a:rPr>
                        <a:t>due</a:t>
                      </a:r>
                      <a:r>
                        <a:rPr sz="2000" spc="10" dirty="0">
                          <a:latin typeface="Times New Roman"/>
                          <a:cs typeface="Times New Roman"/>
                        </a:rPr>
                        <a:t> </a:t>
                      </a:r>
                      <a:r>
                        <a:rPr sz="2000" spc="-10" dirty="0">
                          <a:latin typeface="Times New Roman"/>
                          <a:cs typeface="Times New Roman"/>
                        </a:rPr>
                        <a:t>to</a:t>
                      </a:r>
                      <a:r>
                        <a:rPr sz="2000" spc="-5" dirty="0">
                          <a:latin typeface="Times New Roman"/>
                          <a:cs typeface="Times New Roman"/>
                        </a:rPr>
                        <a:t> presence</a:t>
                      </a:r>
                      <a:r>
                        <a:rPr sz="2000" dirty="0">
                          <a:latin typeface="Times New Roman"/>
                          <a:cs typeface="Times New Roman"/>
                        </a:rPr>
                        <a:t> </a:t>
                      </a:r>
                      <a:r>
                        <a:rPr sz="2000" spc="-5" dirty="0">
                          <a:latin typeface="Times New Roman"/>
                          <a:cs typeface="Times New Roman"/>
                        </a:rPr>
                        <a:t>of</a:t>
                      </a:r>
                      <a:r>
                        <a:rPr sz="2000" dirty="0">
                          <a:latin typeface="Times New Roman"/>
                          <a:cs typeface="Times New Roman"/>
                        </a:rPr>
                        <a:t> </a:t>
                      </a:r>
                      <a:r>
                        <a:rPr sz="2000" spc="-5" dirty="0">
                          <a:latin typeface="Times New Roman"/>
                          <a:cs typeface="Times New Roman"/>
                        </a:rPr>
                        <a:t>optical </a:t>
                      </a:r>
                      <a:r>
                        <a:rPr sz="2000" dirty="0">
                          <a:latin typeface="Times New Roman"/>
                          <a:cs typeface="Times New Roman"/>
                        </a:rPr>
                        <a:t> concentration.</a:t>
                      </a:r>
                      <a:endParaRPr sz="2000">
                        <a:latin typeface="Times New Roman"/>
                        <a:cs typeface="Times New Roman"/>
                      </a:endParaRPr>
                    </a:p>
                  </a:txBody>
                  <a:tcPr marL="0" marR="0" marT="131445" marB="0">
                    <a:lnL w="6350">
                      <a:solidFill>
                        <a:srgbClr val="4F81BC"/>
                      </a:solidFill>
                      <a:prstDash val="solid"/>
                    </a:lnL>
                    <a:lnR w="12700">
                      <a:solidFill>
                        <a:srgbClr val="4F81BC"/>
                      </a:solidFill>
                      <a:prstDash val="solid"/>
                    </a:lnR>
                    <a:lnT w="6350">
                      <a:solidFill>
                        <a:srgbClr val="4F81BC"/>
                      </a:solidFill>
                      <a:prstDash val="solid"/>
                    </a:lnT>
                    <a:lnB w="19050">
                      <a:solidFill>
                        <a:srgbClr val="4F81BC"/>
                      </a:solidFill>
                      <a:prstDash val="solid"/>
                    </a:lnB>
                  </a:tcPr>
                </a:tc>
                <a:tc>
                  <a:txBody>
                    <a:bodyPr/>
                    <a:lstStyle/>
                    <a:p>
                      <a:pPr marL="633095" indent="-541020" algn="just">
                        <a:lnSpc>
                          <a:spcPct val="100000"/>
                        </a:lnSpc>
                        <a:spcBef>
                          <a:spcPts val="1035"/>
                        </a:spcBef>
                        <a:buAutoNum type="arabicParenBoth" startAt="2"/>
                        <a:tabLst>
                          <a:tab pos="633095" algn="l"/>
                        </a:tabLst>
                      </a:pPr>
                      <a:r>
                        <a:rPr sz="2000" spc="-5" dirty="0">
                          <a:latin typeface="Times New Roman"/>
                          <a:cs typeface="Times New Roman"/>
                        </a:rPr>
                        <a:t>The</a:t>
                      </a:r>
                      <a:r>
                        <a:rPr sz="2000" spc="919" dirty="0">
                          <a:latin typeface="Times New Roman"/>
                          <a:cs typeface="Times New Roman"/>
                        </a:rPr>
                        <a:t> </a:t>
                      </a:r>
                      <a:r>
                        <a:rPr sz="2000" dirty="0">
                          <a:latin typeface="Times New Roman"/>
                          <a:cs typeface="Times New Roman"/>
                        </a:rPr>
                        <a:t>flat  </a:t>
                      </a:r>
                      <a:r>
                        <a:rPr sz="2000" spc="395" dirty="0">
                          <a:latin typeface="Times New Roman"/>
                          <a:cs typeface="Times New Roman"/>
                        </a:rPr>
                        <a:t> </a:t>
                      </a:r>
                      <a:r>
                        <a:rPr sz="2000" dirty="0">
                          <a:latin typeface="Times New Roman"/>
                          <a:cs typeface="Times New Roman"/>
                        </a:rPr>
                        <a:t>plate  </a:t>
                      </a:r>
                      <a:r>
                        <a:rPr sz="2000" spc="409" dirty="0">
                          <a:latin typeface="Times New Roman"/>
                          <a:cs typeface="Times New Roman"/>
                        </a:rPr>
                        <a:t> </a:t>
                      </a:r>
                      <a:r>
                        <a:rPr sz="2000" spc="-10" dirty="0">
                          <a:latin typeface="Times New Roman"/>
                          <a:cs typeface="Times New Roman"/>
                        </a:rPr>
                        <a:t>collector</a:t>
                      </a:r>
                      <a:r>
                        <a:rPr sz="2000" spc="1420" dirty="0">
                          <a:latin typeface="Times New Roman"/>
                          <a:cs typeface="Times New Roman"/>
                        </a:rPr>
                        <a:t> </a:t>
                      </a:r>
                      <a:r>
                        <a:rPr sz="2000" spc="-5" dirty="0">
                          <a:latin typeface="Times New Roman"/>
                          <a:cs typeface="Times New Roman"/>
                        </a:rPr>
                        <a:t>is</a:t>
                      </a:r>
                      <a:r>
                        <a:rPr sz="2000" spc="1400" dirty="0">
                          <a:latin typeface="Times New Roman"/>
                          <a:cs typeface="Times New Roman"/>
                        </a:rPr>
                        <a:t> </a:t>
                      </a:r>
                      <a:r>
                        <a:rPr sz="2000" spc="-5" dirty="0">
                          <a:latin typeface="Times New Roman"/>
                          <a:cs typeface="Times New Roman"/>
                        </a:rPr>
                        <a:t>simple</a:t>
                      </a:r>
                      <a:r>
                        <a:rPr sz="2000" spc="1405" dirty="0">
                          <a:latin typeface="Times New Roman"/>
                          <a:cs typeface="Times New Roman"/>
                        </a:rPr>
                        <a:t> </a:t>
                      </a:r>
                      <a:r>
                        <a:rPr sz="2000" spc="-10" dirty="0">
                          <a:latin typeface="Times New Roman"/>
                          <a:cs typeface="Times New Roman"/>
                        </a:rPr>
                        <a:t>in</a:t>
                      </a:r>
                      <a:endParaRPr sz="2000">
                        <a:latin typeface="Times New Roman"/>
                        <a:cs typeface="Times New Roman"/>
                      </a:endParaRPr>
                    </a:p>
                    <a:p>
                      <a:pPr marL="434975" algn="just">
                        <a:lnSpc>
                          <a:spcPct val="100000"/>
                        </a:lnSpc>
                        <a:spcBef>
                          <a:spcPts val="1200"/>
                        </a:spcBef>
                      </a:pPr>
                      <a:r>
                        <a:rPr sz="2000" dirty="0">
                          <a:latin typeface="Times New Roman"/>
                          <a:cs typeface="Times New Roman"/>
                        </a:rPr>
                        <a:t>construction</a:t>
                      </a:r>
                      <a:r>
                        <a:rPr sz="2000" spc="-40"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does</a:t>
                      </a:r>
                      <a:r>
                        <a:rPr sz="2000" spc="-25" dirty="0">
                          <a:latin typeface="Times New Roman"/>
                          <a:cs typeface="Times New Roman"/>
                        </a:rPr>
                        <a:t> </a:t>
                      </a:r>
                      <a:r>
                        <a:rPr sz="2000" spc="5" dirty="0">
                          <a:latin typeface="Times New Roman"/>
                          <a:cs typeface="Times New Roman"/>
                        </a:rPr>
                        <a:t>not</a:t>
                      </a:r>
                      <a:r>
                        <a:rPr sz="2000" spc="-25" dirty="0">
                          <a:latin typeface="Times New Roman"/>
                          <a:cs typeface="Times New Roman"/>
                        </a:rPr>
                        <a:t> </a:t>
                      </a:r>
                      <a:r>
                        <a:rPr sz="2000" dirty="0">
                          <a:latin typeface="Times New Roman"/>
                          <a:cs typeface="Times New Roman"/>
                        </a:rPr>
                        <a:t>require</a:t>
                      </a:r>
                      <a:r>
                        <a:rPr sz="2000" spc="-40" dirty="0">
                          <a:latin typeface="Times New Roman"/>
                          <a:cs typeface="Times New Roman"/>
                        </a:rPr>
                        <a:t> </a:t>
                      </a:r>
                      <a:r>
                        <a:rPr sz="2000" dirty="0">
                          <a:latin typeface="Times New Roman"/>
                          <a:cs typeface="Times New Roman"/>
                        </a:rPr>
                        <a:t>sun</a:t>
                      </a:r>
                      <a:r>
                        <a:rPr sz="2000" spc="-20" dirty="0">
                          <a:latin typeface="Times New Roman"/>
                          <a:cs typeface="Times New Roman"/>
                        </a:rPr>
                        <a:t> </a:t>
                      </a:r>
                      <a:r>
                        <a:rPr sz="2000" dirty="0">
                          <a:latin typeface="Times New Roman"/>
                          <a:cs typeface="Times New Roman"/>
                        </a:rPr>
                        <a:t>tracking.</a:t>
                      </a:r>
                      <a:endParaRPr sz="2000">
                        <a:latin typeface="Times New Roman"/>
                        <a:cs typeface="Times New Roman"/>
                      </a:endParaRPr>
                    </a:p>
                    <a:p>
                      <a:pPr marL="434975" marR="79375" indent="-342900" algn="just">
                        <a:lnSpc>
                          <a:spcPct val="100000"/>
                        </a:lnSpc>
                        <a:spcBef>
                          <a:spcPts val="434"/>
                        </a:spcBef>
                        <a:buFont typeface="Times New Roman"/>
                        <a:buAutoNum type="arabicParenBoth" startAt="3"/>
                        <a:tabLst>
                          <a:tab pos="563245" algn="l"/>
                        </a:tabLst>
                      </a:pPr>
                      <a:r>
                        <a:rPr dirty="0"/>
                        <a:t>	</a:t>
                      </a:r>
                      <a:r>
                        <a:rPr sz="2000" spc="-5" dirty="0">
                          <a:latin typeface="Times New Roman"/>
                          <a:cs typeface="Times New Roman"/>
                        </a:rPr>
                        <a:t>Since</a:t>
                      </a:r>
                      <a:r>
                        <a:rPr sz="2000" dirty="0">
                          <a:latin typeface="Times New Roman"/>
                          <a:cs typeface="Times New Roman"/>
                        </a:rPr>
                        <a:t> </a:t>
                      </a:r>
                      <a:r>
                        <a:rPr sz="2000" spc="-5" dirty="0">
                          <a:latin typeface="Times New Roman"/>
                          <a:cs typeface="Times New Roman"/>
                        </a:rPr>
                        <a:t>it</a:t>
                      </a:r>
                      <a:r>
                        <a:rPr sz="2000" dirty="0">
                          <a:latin typeface="Times New Roman"/>
                          <a:cs typeface="Times New Roman"/>
                        </a:rPr>
                        <a:t> </a:t>
                      </a:r>
                      <a:r>
                        <a:rPr sz="2000" spc="-5" dirty="0">
                          <a:latin typeface="Times New Roman"/>
                          <a:cs typeface="Times New Roman"/>
                        </a:rPr>
                        <a:t>requires</a:t>
                      </a:r>
                      <a:r>
                        <a:rPr sz="2000" dirty="0">
                          <a:latin typeface="Times New Roman"/>
                          <a:cs typeface="Times New Roman"/>
                        </a:rPr>
                        <a:t> outdoor</a:t>
                      </a:r>
                      <a:r>
                        <a:rPr sz="2000" spc="5" dirty="0">
                          <a:latin typeface="Times New Roman"/>
                          <a:cs typeface="Times New Roman"/>
                        </a:rPr>
                        <a:t> </a:t>
                      </a:r>
                      <a:r>
                        <a:rPr sz="2000" spc="-5" dirty="0">
                          <a:latin typeface="Times New Roman"/>
                          <a:cs typeface="Times New Roman"/>
                        </a:rPr>
                        <a:t>installation,</a:t>
                      </a:r>
                      <a:r>
                        <a:rPr sz="2000" dirty="0">
                          <a:latin typeface="Times New Roman"/>
                          <a:cs typeface="Times New Roman"/>
                        </a:rPr>
                        <a:t> </a:t>
                      </a:r>
                      <a:r>
                        <a:rPr sz="2000" spc="-5" dirty="0">
                          <a:latin typeface="Times New Roman"/>
                          <a:cs typeface="Times New Roman"/>
                        </a:rPr>
                        <a:t>the </a:t>
                      </a:r>
                      <a:r>
                        <a:rPr sz="2000" dirty="0">
                          <a:latin typeface="Times New Roman"/>
                          <a:cs typeface="Times New Roman"/>
                        </a:rPr>
                        <a:t> </a:t>
                      </a:r>
                      <a:r>
                        <a:rPr sz="2000" spc="-5" dirty="0">
                          <a:latin typeface="Times New Roman"/>
                          <a:cs typeface="Times New Roman"/>
                        </a:rPr>
                        <a:t>outside</a:t>
                      </a:r>
                      <a:r>
                        <a:rPr sz="2000" dirty="0">
                          <a:latin typeface="Times New Roman"/>
                          <a:cs typeface="Times New Roman"/>
                        </a:rPr>
                        <a:t> </a:t>
                      </a:r>
                      <a:r>
                        <a:rPr sz="2000" spc="-5" dirty="0">
                          <a:latin typeface="Times New Roman"/>
                          <a:cs typeface="Times New Roman"/>
                        </a:rPr>
                        <a:t>atmospheric</a:t>
                      </a:r>
                      <a:r>
                        <a:rPr sz="2000" dirty="0">
                          <a:latin typeface="Times New Roman"/>
                          <a:cs typeface="Times New Roman"/>
                        </a:rPr>
                        <a:t> </a:t>
                      </a:r>
                      <a:r>
                        <a:rPr sz="2000" spc="-5" dirty="0">
                          <a:latin typeface="Times New Roman"/>
                          <a:cs typeface="Times New Roman"/>
                        </a:rPr>
                        <a:t>harsh</a:t>
                      </a:r>
                      <a:r>
                        <a:rPr sz="2000" spc="495" dirty="0">
                          <a:latin typeface="Times New Roman"/>
                          <a:cs typeface="Times New Roman"/>
                        </a:rPr>
                        <a:t> </a:t>
                      </a:r>
                      <a:r>
                        <a:rPr sz="2000" spc="-5" dirty="0">
                          <a:latin typeface="Times New Roman"/>
                          <a:cs typeface="Times New Roman"/>
                        </a:rPr>
                        <a:t>conditions</a:t>
                      </a:r>
                      <a:r>
                        <a:rPr sz="2000" spc="495" dirty="0">
                          <a:latin typeface="Times New Roman"/>
                          <a:cs typeface="Times New Roman"/>
                        </a:rPr>
                        <a:t> </a:t>
                      </a:r>
                      <a:r>
                        <a:rPr sz="2000" dirty="0">
                          <a:latin typeface="Times New Roman"/>
                          <a:cs typeface="Times New Roman"/>
                        </a:rPr>
                        <a:t>are </a:t>
                      </a:r>
                      <a:r>
                        <a:rPr sz="2000" spc="5" dirty="0">
                          <a:latin typeface="Times New Roman"/>
                          <a:cs typeface="Times New Roman"/>
                        </a:rPr>
                        <a:t> </a:t>
                      </a:r>
                      <a:r>
                        <a:rPr sz="2000" spc="-5" dirty="0">
                          <a:latin typeface="Times New Roman"/>
                          <a:cs typeface="Times New Roman"/>
                        </a:rPr>
                        <a:t>likely</a:t>
                      </a:r>
                      <a:r>
                        <a:rPr sz="2000" spc="-20" dirty="0">
                          <a:latin typeface="Times New Roman"/>
                          <a:cs typeface="Times New Roman"/>
                        </a:rPr>
                        <a:t> </a:t>
                      </a:r>
                      <a:r>
                        <a:rPr sz="2000" spc="-5" dirty="0">
                          <a:latin typeface="Times New Roman"/>
                          <a:cs typeface="Times New Roman"/>
                        </a:rPr>
                        <a:t>to </a:t>
                      </a:r>
                      <a:r>
                        <a:rPr sz="2000" dirty="0">
                          <a:latin typeface="Times New Roman"/>
                          <a:cs typeface="Times New Roman"/>
                        </a:rPr>
                        <a:t>sustain.</a:t>
                      </a:r>
                      <a:endParaRPr sz="2000">
                        <a:latin typeface="Times New Roman"/>
                        <a:cs typeface="Times New Roman"/>
                      </a:endParaRPr>
                    </a:p>
                    <a:p>
                      <a:pPr marL="450215" indent="-358140" algn="just">
                        <a:lnSpc>
                          <a:spcPct val="100000"/>
                        </a:lnSpc>
                        <a:buAutoNum type="arabicParenBoth" startAt="3"/>
                        <a:tabLst>
                          <a:tab pos="450215" algn="l"/>
                        </a:tabLst>
                      </a:pPr>
                      <a:r>
                        <a:rPr sz="2000" dirty="0">
                          <a:latin typeface="Times New Roman"/>
                          <a:cs typeface="Times New Roman"/>
                        </a:rPr>
                        <a:t>It</a:t>
                      </a:r>
                      <a:r>
                        <a:rPr sz="2000" spc="-15" dirty="0">
                          <a:latin typeface="Times New Roman"/>
                          <a:cs typeface="Times New Roman"/>
                        </a:rPr>
                        <a:t> </a:t>
                      </a:r>
                      <a:r>
                        <a:rPr sz="2000" dirty="0">
                          <a:latin typeface="Times New Roman"/>
                          <a:cs typeface="Times New Roman"/>
                        </a:rPr>
                        <a:t>requires</a:t>
                      </a:r>
                      <a:r>
                        <a:rPr sz="2000" spc="-45" dirty="0">
                          <a:latin typeface="Times New Roman"/>
                          <a:cs typeface="Times New Roman"/>
                        </a:rPr>
                        <a:t> </a:t>
                      </a:r>
                      <a:r>
                        <a:rPr sz="2000" spc="-10" dirty="0">
                          <a:latin typeface="Times New Roman"/>
                          <a:cs typeface="Times New Roman"/>
                        </a:rPr>
                        <a:t>little </a:t>
                      </a:r>
                      <a:r>
                        <a:rPr sz="2000" spc="-5" dirty="0">
                          <a:latin typeface="Times New Roman"/>
                          <a:cs typeface="Times New Roman"/>
                        </a:rPr>
                        <a:t>maintenance.</a:t>
                      </a:r>
                      <a:endParaRPr sz="2000">
                        <a:latin typeface="Times New Roman"/>
                        <a:cs typeface="Times New Roman"/>
                      </a:endParaRPr>
                    </a:p>
                    <a:p>
                      <a:pPr marL="434975" marR="78740" indent="-342900" algn="just">
                        <a:lnSpc>
                          <a:spcPts val="2350"/>
                        </a:lnSpc>
                        <a:spcBef>
                          <a:spcPts val="120"/>
                        </a:spcBef>
                        <a:buFont typeface="Times New Roman"/>
                        <a:buAutoNum type="arabicParenBoth" startAt="3"/>
                        <a:tabLst>
                          <a:tab pos="485775" algn="l"/>
                        </a:tabLst>
                      </a:pPr>
                      <a:r>
                        <a:rPr dirty="0"/>
                        <a:t>	</a:t>
                      </a:r>
                      <a:r>
                        <a:rPr sz="2000" spc="5" dirty="0">
                          <a:latin typeface="Times New Roman"/>
                          <a:cs typeface="Times New Roman"/>
                        </a:rPr>
                        <a:t>Due </a:t>
                      </a:r>
                      <a:r>
                        <a:rPr sz="2000" spc="-5" dirty="0">
                          <a:latin typeface="Times New Roman"/>
                          <a:cs typeface="Times New Roman"/>
                        </a:rPr>
                        <a:t>to </a:t>
                      </a:r>
                      <a:r>
                        <a:rPr sz="2000" dirty="0">
                          <a:latin typeface="Times New Roman"/>
                          <a:cs typeface="Times New Roman"/>
                        </a:rPr>
                        <a:t>absence of </a:t>
                      </a:r>
                      <a:r>
                        <a:rPr sz="2000" spc="-5" dirty="0">
                          <a:latin typeface="Times New Roman"/>
                          <a:cs typeface="Times New Roman"/>
                        </a:rPr>
                        <a:t>optical concentration,</a:t>
                      </a:r>
                      <a:r>
                        <a:rPr sz="2000" dirty="0">
                          <a:latin typeface="Times New Roman"/>
                          <a:cs typeface="Times New Roman"/>
                        </a:rPr>
                        <a:t> the </a:t>
                      </a:r>
                      <a:r>
                        <a:rPr sz="2000" spc="5" dirty="0">
                          <a:latin typeface="Times New Roman"/>
                          <a:cs typeface="Times New Roman"/>
                        </a:rPr>
                        <a:t> </a:t>
                      </a:r>
                      <a:r>
                        <a:rPr sz="2000" dirty="0">
                          <a:latin typeface="Times New Roman"/>
                          <a:cs typeface="Times New Roman"/>
                        </a:rPr>
                        <a:t>heat</a:t>
                      </a:r>
                      <a:r>
                        <a:rPr sz="2000" spc="-10" dirty="0">
                          <a:latin typeface="Times New Roman"/>
                          <a:cs typeface="Times New Roman"/>
                        </a:rPr>
                        <a:t> </a:t>
                      </a:r>
                      <a:r>
                        <a:rPr sz="2000" dirty="0">
                          <a:latin typeface="Times New Roman"/>
                          <a:cs typeface="Times New Roman"/>
                        </a:rPr>
                        <a:t>loss</a:t>
                      </a:r>
                      <a:r>
                        <a:rPr sz="2000" spc="-15" dirty="0">
                          <a:latin typeface="Times New Roman"/>
                          <a:cs typeface="Times New Roman"/>
                        </a:rPr>
                        <a:t> </a:t>
                      </a:r>
                      <a:r>
                        <a:rPr sz="2000" spc="-5" dirty="0">
                          <a:latin typeface="Times New Roman"/>
                          <a:cs typeface="Times New Roman"/>
                        </a:rPr>
                        <a:t>is</a:t>
                      </a:r>
                      <a:r>
                        <a:rPr sz="2000" spc="-10" dirty="0">
                          <a:latin typeface="Times New Roman"/>
                          <a:cs typeface="Times New Roman"/>
                        </a:rPr>
                        <a:t> </a:t>
                      </a:r>
                      <a:r>
                        <a:rPr sz="2000" spc="-5" dirty="0">
                          <a:latin typeface="Times New Roman"/>
                          <a:cs typeface="Times New Roman"/>
                        </a:rPr>
                        <a:t>more.</a:t>
                      </a:r>
                      <a:r>
                        <a:rPr sz="2000" dirty="0">
                          <a:latin typeface="Times New Roman"/>
                          <a:cs typeface="Times New Roman"/>
                        </a:rPr>
                        <a:t> So</a:t>
                      </a:r>
                      <a:r>
                        <a:rPr sz="2000" spc="-5" dirty="0">
                          <a:latin typeface="Times New Roman"/>
                          <a:cs typeface="Times New Roman"/>
                        </a:rPr>
                        <a:t> it</a:t>
                      </a:r>
                      <a:r>
                        <a:rPr sz="2000" spc="-10" dirty="0">
                          <a:latin typeface="Times New Roman"/>
                          <a:cs typeface="Times New Roman"/>
                        </a:rPr>
                        <a:t> </a:t>
                      </a:r>
                      <a:r>
                        <a:rPr sz="2000" spc="-5" dirty="0">
                          <a:latin typeface="Times New Roman"/>
                          <a:cs typeface="Times New Roman"/>
                        </a:rPr>
                        <a:t>attains</a:t>
                      </a:r>
                      <a:r>
                        <a:rPr sz="2000" spc="-20" dirty="0">
                          <a:latin typeface="Times New Roman"/>
                          <a:cs typeface="Times New Roman"/>
                        </a:rPr>
                        <a:t> </a:t>
                      </a:r>
                      <a:r>
                        <a:rPr sz="2000" dirty="0">
                          <a:latin typeface="Times New Roman"/>
                          <a:cs typeface="Times New Roman"/>
                        </a:rPr>
                        <a:t>low </a:t>
                      </a:r>
                      <a:r>
                        <a:rPr sz="2000" spc="-5" dirty="0">
                          <a:latin typeface="Times New Roman"/>
                          <a:cs typeface="Times New Roman"/>
                        </a:rPr>
                        <a:t>temperature.</a:t>
                      </a:r>
                      <a:endParaRPr sz="2000">
                        <a:latin typeface="Times New Roman"/>
                        <a:cs typeface="Times New Roman"/>
                      </a:endParaRPr>
                    </a:p>
                  </a:txBody>
                  <a:tcPr marL="0" marR="0" marT="131445" marB="0">
                    <a:lnL w="12700">
                      <a:solidFill>
                        <a:srgbClr val="4F81BC"/>
                      </a:solidFill>
                      <a:prstDash val="solid"/>
                    </a:lnL>
                    <a:lnR w="6350">
                      <a:solidFill>
                        <a:srgbClr val="4F81BC"/>
                      </a:solidFill>
                      <a:prstDash val="solid"/>
                    </a:lnR>
                    <a:lnT w="6350">
                      <a:solidFill>
                        <a:srgbClr val="4F81BC"/>
                      </a:solidFill>
                      <a:prstDash val="solid"/>
                    </a:lnT>
                    <a:lnB w="19050">
                      <a:solidFill>
                        <a:srgbClr val="4F81BC"/>
                      </a:solidFill>
                      <a:prstDash val="solid"/>
                    </a:lnB>
                  </a:tcPr>
                </a:tc>
              </a:tr>
            </a:tbl>
          </a:graphicData>
        </a:graphic>
      </p:graphicFrame>
      <p:sp>
        <p:nvSpPr>
          <p:cNvPr id="4" name="object 4"/>
          <p:cNvSpPr txBox="1">
            <a:spLocks noGrp="1"/>
          </p:cNvSpPr>
          <p:nvPr>
            <p:ph type="title"/>
          </p:nvPr>
        </p:nvSpPr>
        <p:spPr>
          <a:xfrm>
            <a:off x="78739" y="3170047"/>
            <a:ext cx="2447290" cy="330835"/>
          </a:xfrm>
          <a:prstGeom prst="rect">
            <a:avLst/>
          </a:prstGeom>
        </p:spPr>
        <p:txBody>
          <a:bodyPr vert="horz" wrap="square" lIns="0" tIns="13335" rIns="0" bIns="0" rtlCol="0">
            <a:spAutoFit/>
          </a:bodyPr>
          <a:lstStyle/>
          <a:p>
            <a:pPr marL="12700">
              <a:lnSpc>
                <a:spcPct val="100000"/>
              </a:lnSpc>
              <a:spcBef>
                <a:spcPts val="105"/>
              </a:spcBef>
            </a:pPr>
            <a:r>
              <a:rPr b="1" dirty="0">
                <a:latin typeface="Times New Roman"/>
                <a:cs typeface="Times New Roman"/>
              </a:rPr>
              <a:t>Performance</a:t>
            </a:r>
            <a:r>
              <a:rPr b="1" spc="-85" dirty="0">
                <a:latin typeface="Times New Roman"/>
                <a:cs typeface="Times New Roman"/>
              </a:rPr>
              <a:t> </a:t>
            </a:r>
            <a:r>
              <a:rPr b="1" dirty="0">
                <a:latin typeface="Times New Roman"/>
                <a:cs typeface="Times New Roman"/>
              </a:rPr>
              <a:t>Indices:-</a:t>
            </a:r>
          </a:p>
        </p:txBody>
      </p:sp>
      <p:sp>
        <p:nvSpPr>
          <p:cNvPr id="5" name="object 5"/>
          <p:cNvSpPr txBox="1"/>
          <p:nvPr/>
        </p:nvSpPr>
        <p:spPr>
          <a:xfrm>
            <a:off x="78739" y="3475710"/>
            <a:ext cx="8850630" cy="2769235"/>
          </a:xfrm>
          <a:prstGeom prst="rect">
            <a:avLst/>
          </a:prstGeom>
        </p:spPr>
        <p:txBody>
          <a:bodyPr vert="horz" wrap="square" lIns="0" tIns="165100" rIns="0" bIns="0" rtlCol="0">
            <a:spAutoFit/>
          </a:bodyPr>
          <a:lstStyle/>
          <a:p>
            <a:pPr marL="12700">
              <a:lnSpc>
                <a:spcPct val="100000"/>
              </a:lnSpc>
              <a:spcBef>
                <a:spcPts val="1300"/>
              </a:spcBef>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following</a:t>
            </a:r>
            <a:r>
              <a:rPr sz="2000" spc="-35" dirty="0">
                <a:latin typeface="Times New Roman"/>
                <a:cs typeface="Times New Roman"/>
              </a:rPr>
              <a:t> </a:t>
            </a:r>
            <a:r>
              <a:rPr sz="2000" spc="-5" dirty="0">
                <a:latin typeface="Times New Roman"/>
                <a:cs typeface="Times New Roman"/>
              </a:rPr>
              <a:t>performance</a:t>
            </a:r>
            <a:r>
              <a:rPr sz="2000" spc="-30" dirty="0">
                <a:latin typeface="Times New Roman"/>
                <a:cs typeface="Times New Roman"/>
              </a:rPr>
              <a:t> </a:t>
            </a:r>
            <a:r>
              <a:rPr sz="2000" dirty="0">
                <a:latin typeface="Times New Roman"/>
                <a:cs typeface="Times New Roman"/>
              </a:rPr>
              <a:t>indices</a:t>
            </a:r>
            <a:r>
              <a:rPr sz="2000" spc="-30" dirty="0">
                <a:latin typeface="Times New Roman"/>
                <a:cs typeface="Times New Roman"/>
              </a:rPr>
              <a:t> </a:t>
            </a:r>
            <a:r>
              <a:rPr sz="2000" dirty="0">
                <a:latin typeface="Times New Roman"/>
                <a:cs typeface="Times New Roman"/>
              </a:rPr>
              <a:t>are </a:t>
            </a:r>
            <a:r>
              <a:rPr sz="2000" spc="-5" dirty="0">
                <a:latin typeface="Times New Roman"/>
                <a:cs typeface="Times New Roman"/>
              </a:rPr>
              <a:t>measured</a:t>
            </a:r>
            <a:r>
              <a:rPr sz="2000" spc="-1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dirty="0">
                <a:latin typeface="Times New Roman"/>
                <a:cs typeface="Times New Roman"/>
              </a:rPr>
              <a:t>solar</a:t>
            </a:r>
            <a:r>
              <a:rPr sz="2000" spc="-25" dirty="0">
                <a:latin typeface="Times New Roman"/>
                <a:cs typeface="Times New Roman"/>
              </a:rPr>
              <a:t> </a:t>
            </a:r>
            <a:r>
              <a:rPr sz="2000" spc="-15" dirty="0">
                <a:latin typeface="Times New Roman"/>
                <a:cs typeface="Times New Roman"/>
              </a:rPr>
              <a:t>collector.</a:t>
            </a:r>
            <a:endParaRPr sz="2000">
              <a:latin typeface="Times New Roman"/>
              <a:cs typeface="Times New Roman"/>
            </a:endParaRPr>
          </a:p>
          <a:p>
            <a:pPr marL="469900" marR="5080" indent="-457200">
              <a:lnSpc>
                <a:spcPct val="150000"/>
              </a:lnSpc>
              <a:buAutoNum type="arabicParenBoth"/>
              <a:tabLst>
                <a:tab pos="469265" algn="l"/>
                <a:tab pos="469900" algn="l"/>
              </a:tabLst>
            </a:pPr>
            <a:r>
              <a:rPr sz="2000" i="1" spc="-5" dirty="0">
                <a:latin typeface="Times New Roman"/>
                <a:cs typeface="Times New Roman"/>
              </a:rPr>
              <a:t>Collector efficiency:- </a:t>
            </a:r>
            <a:r>
              <a:rPr sz="2000" dirty="0">
                <a:latin typeface="Times New Roman"/>
                <a:cs typeface="Times New Roman"/>
              </a:rPr>
              <a:t>It is defined as the </a:t>
            </a:r>
            <a:r>
              <a:rPr sz="2000" spc="-5" dirty="0">
                <a:latin typeface="Times New Roman"/>
                <a:cs typeface="Times New Roman"/>
              </a:rPr>
              <a:t>ratio </a:t>
            </a:r>
            <a:r>
              <a:rPr sz="2000" dirty="0">
                <a:latin typeface="Times New Roman"/>
                <a:cs typeface="Times New Roman"/>
              </a:rPr>
              <a:t>of the </a:t>
            </a:r>
            <a:r>
              <a:rPr sz="2000" spc="-5" dirty="0">
                <a:latin typeface="Times New Roman"/>
                <a:cs typeface="Times New Roman"/>
              </a:rPr>
              <a:t>energy </a:t>
            </a:r>
            <a:r>
              <a:rPr sz="2000" dirty="0">
                <a:latin typeface="Times New Roman"/>
                <a:cs typeface="Times New Roman"/>
              </a:rPr>
              <a:t>actually absorbed and </a:t>
            </a:r>
            <a:r>
              <a:rPr sz="2000" spc="5" dirty="0">
                <a:latin typeface="Times New Roman"/>
                <a:cs typeface="Times New Roman"/>
              </a:rPr>
              <a:t> </a:t>
            </a:r>
            <a:r>
              <a:rPr sz="2000" dirty="0">
                <a:latin typeface="Times New Roman"/>
                <a:cs typeface="Times New Roman"/>
              </a:rPr>
              <a:t>transferred</a:t>
            </a:r>
            <a:r>
              <a:rPr sz="2000" spc="-4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heat-transport</a:t>
            </a:r>
            <a:r>
              <a:rPr sz="2000" spc="-40" dirty="0">
                <a:latin typeface="Times New Roman"/>
                <a:cs typeface="Times New Roman"/>
              </a:rPr>
              <a:t> </a:t>
            </a:r>
            <a:r>
              <a:rPr sz="2000" dirty="0">
                <a:latin typeface="Times New Roman"/>
                <a:cs typeface="Times New Roman"/>
              </a:rPr>
              <a:t>fluid</a:t>
            </a:r>
            <a:r>
              <a:rPr sz="2000" spc="-25" dirty="0">
                <a:latin typeface="Times New Roman"/>
                <a:cs typeface="Times New Roman"/>
              </a:rPr>
              <a:t> </a:t>
            </a:r>
            <a:r>
              <a:rPr sz="2000" dirty="0">
                <a:latin typeface="Times New Roman"/>
                <a:cs typeface="Times New Roman"/>
              </a:rPr>
              <a:t>by</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collector</a:t>
            </a:r>
            <a:r>
              <a:rPr sz="2000" spc="-20" dirty="0">
                <a:latin typeface="Times New Roman"/>
                <a:cs typeface="Times New Roman"/>
              </a:rPr>
              <a:t> </a:t>
            </a:r>
            <a:r>
              <a:rPr sz="2000" dirty="0">
                <a:latin typeface="Times New Roman"/>
                <a:cs typeface="Times New Roman"/>
              </a:rPr>
              <a:t>(useful</a:t>
            </a:r>
            <a:r>
              <a:rPr sz="2000" spc="-50" dirty="0">
                <a:latin typeface="Times New Roman"/>
                <a:cs typeface="Times New Roman"/>
              </a:rPr>
              <a:t> </a:t>
            </a:r>
            <a:r>
              <a:rPr sz="2000" spc="-5" dirty="0">
                <a:latin typeface="Times New Roman"/>
                <a:cs typeface="Times New Roman"/>
              </a:rPr>
              <a:t>energy)</a:t>
            </a:r>
            <a:r>
              <a:rPr sz="2000" spc="-25"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energy </a:t>
            </a:r>
            <a:r>
              <a:rPr sz="2000" spc="-484" dirty="0">
                <a:latin typeface="Times New Roman"/>
                <a:cs typeface="Times New Roman"/>
              </a:rPr>
              <a:t> </a:t>
            </a:r>
            <a:r>
              <a:rPr sz="2000" dirty="0">
                <a:latin typeface="Times New Roman"/>
                <a:cs typeface="Times New Roman"/>
              </a:rPr>
              <a:t>incident</a:t>
            </a:r>
            <a:r>
              <a:rPr sz="2000" spc="-45" dirty="0">
                <a:latin typeface="Times New Roman"/>
                <a:cs typeface="Times New Roman"/>
              </a:rPr>
              <a:t> </a:t>
            </a:r>
            <a:r>
              <a:rPr sz="2000" dirty="0">
                <a:latin typeface="Times New Roman"/>
                <a:cs typeface="Times New Roman"/>
              </a:rPr>
              <a:t>on</a:t>
            </a:r>
            <a:r>
              <a:rPr sz="2000" spc="-15" dirty="0">
                <a:latin typeface="Times New Roman"/>
                <a:cs typeface="Times New Roman"/>
              </a:rPr>
              <a:t> </a:t>
            </a:r>
            <a:r>
              <a:rPr sz="2000" dirty="0">
                <a:latin typeface="Times New Roman"/>
                <a:cs typeface="Times New Roman"/>
              </a:rPr>
              <a:t>the</a:t>
            </a:r>
            <a:r>
              <a:rPr sz="2000" spc="-15" dirty="0">
                <a:latin typeface="Times New Roman"/>
                <a:cs typeface="Times New Roman"/>
              </a:rPr>
              <a:t> collector.</a:t>
            </a:r>
            <a:endParaRPr sz="2000">
              <a:latin typeface="Times New Roman"/>
              <a:cs typeface="Times New Roman"/>
            </a:endParaRPr>
          </a:p>
          <a:p>
            <a:pPr marL="469900" marR="113030" indent="-457200">
              <a:lnSpc>
                <a:spcPct val="150000"/>
              </a:lnSpc>
              <a:buAutoNum type="arabicParenBoth"/>
              <a:tabLst>
                <a:tab pos="469265" algn="l"/>
                <a:tab pos="469900" algn="l"/>
              </a:tabLst>
            </a:pPr>
            <a:r>
              <a:rPr sz="2000" i="1" dirty="0">
                <a:latin typeface="Times New Roman"/>
                <a:cs typeface="Times New Roman"/>
              </a:rPr>
              <a:t>Concentration ratio</a:t>
            </a:r>
            <a:r>
              <a:rPr sz="2000" dirty="0">
                <a:latin typeface="Times New Roman"/>
                <a:cs typeface="Times New Roman"/>
              </a:rPr>
              <a:t>:- It is defined as the </a:t>
            </a:r>
            <a:r>
              <a:rPr sz="2000" spc="-5" dirty="0">
                <a:latin typeface="Times New Roman"/>
                <a:cs typeface="Times New Roman"/>
              </a:rPr>
              <a:t>ratio </a:t>
            </a:r>
            <a:r>
              <a:rPr sz="2000" dirty="0">
                <a:latin typeface="Times New Roman"/>
                <a:cs typeface="Times New Roman"/>
              </a:rPr>
              <a:t>of the area of the aperture of the </a:t>
            </a:r>
            <a:r>
              <a:rPr sz="2000" spc="5" dirty="0">
                <a:latin typeface="Times New Roman"/>
                <a:cs typeface="Times New Roman"/>
              </a:rPr>
              <a:t> </a:t>
            </a:r>
            <a:r>
              <a:rPr sz="2000" dirty="0">
                <a:latin typeface="Times New Roman"/>
                <a:cs typeface="Times New Roman"/>
              </a:rPr>
              <a:t>system</a:t>
            </a:r>
            <a:r>
              <a:rPr sz="2000" spc="-25" dirty="0">
                <a:latin typeface="Times New Roman"/>
                <a:cs typeface="Times New Roman"/>
              </a:rPr>
              <a:t> </a:t>
            </a:r>
            <a:r>
              <a:rPr sz="2000" dirty="0">
                <a:latin typeface="Times New Roman"/>
                <a:cs typeface="Times New Roman"/>
              </a:rPr>
              <a:t>to </a:t>
            </a:r>
            <a:r>
              <a:rPr sz="2000" spc="-5" dirty="0">
                <a:latin typeface="Times New Roman"/>
                <a:cs typeface="Times New Roman"/>
              </a:rPr>
              <a:t>the</a:t>
            </a:r>
            <a:r>
              <a:rPr sz="2000" spc="5" dirty="0">
                <a:latin typeface="Times New Roman"/>
                <a:cs typeface="Times New Roman"/>
              </a:rPr>
              <a:t> </a:t>
            </a:r>
            <a:r>
              <a:rPr sz="2000" spc="-5" dirty="0">
                <a:latin typeface="Times New Roman"/>
                <a:cs typeface="Times New Roman"/>
              </a:rPr>
              <a:t>area</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15" dirty="0">
                <a:latin typeface="Times New Roman"/>
                <a:cs typeface="Times New Roman"/>
              </a:rPr>
              <a:t>receiver.</a:t>
            </a:r>
            <a:r>
              <a:rPr sz="2000" spc="-8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aperture</a:t>
            </a:r>
            <a:r>
              <a:rPr sz="2000" spc="-3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system</a:t>
            </a:r>
            <a:r>
              <a:rPr sz="2000" spc="-25"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projected</a:t>
            </a:r>
            <a:r>
              <a:rPr sz="2000" spc="-40" dirty="0">
                <a:latin typeface="Times New Roman"/>
                <a:cs typeface="Times New Roman"/>
              </a:rPr>
              <a:t> </a:t>
            </a:r>
            <a:r>
              <a:rPr sz="2000" dirty="0">
                <a:latin typeface="Times New Roman"/>
                <a:cs typeface="Times New Roman"/>
              </a:rPr>
              <a:t>area</a:t>
            </a:r>
            <a:endParaRPr sz="2000">
              <a:latin typeface="Times New Roman"/>
              <a:cs typeface="Times New Roman"/>
            </a:endParaRPr>
          </a:p>
        </p:txBody>
      </p:sp>
      <p:sp>
        <p:nvSpPr>
          <p:cNvPr id="6" name="object 6"/>
          <p:cNvSpPr txBox="1"/>
          <p:nvPr/>
        </p:nvSpPr>
        <p:spPr>
          <a:xfrm>
            <a:off x="535940" y="6371031"/>
            <a:ext cx="457581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495" dirty="0">
                <a:latin typeface="Times New Roman"/>
                <a:cs typeface="Times New Roman"/>
              </a:rPr>
              <a:t> </a:t>
            </a:r>
            <a:r>
              <a:rPr sz="2000" spc="-5" dirty="0">
                <a:latin typeface="Times New Roman"/>
                <a:cs typeface="Times New Roman"/>
              </a:rPr>
              <a:t>collector</a:t>
            </a:r>
            <a:r>
              <a:rPr sz="2000" spc="-25" dirty="0">
                <a:latin typeface="Times New Roman"/>
                <a:cs typeface="Times New Roman"/>
              </a:rPr>
              <a:t> </a:t>
            </a:r>
            <a:r>
              <a:rPr sz="2000" dirty="0">
                <a:latin typeface="Times New Roman"/>
                <a:cs typeface="Times New Roman"/>
              </a:rPr>
              <a:t>facing</a:t>
            </a:r>
            <a:r>
              <a:rPr sz="2000" spc="-30" dirty="0">
                <a:latin typeface="Times New Roman"/>
                <a:cs typeface="Times New Roman"/>
              </a:rPr>
              <a:t> </a:t>
            </a:r>
            <a:r>
              <a:rPr sz="2000" spc="-5" dirty="0">
                <a:latin typeface="Times New Roman"/>
                <a:cs typeface="Times New Roman"/>
              </a:rPr>
              <a:t>(normal)</a:t>
            </a:r>
            <a:r>
              <a:rPr sz="2000" spc="-25"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spc="-5" dirty="0">
                <a:latin typeface="Times New Roman"/>
                <a:cs typeface="Times New Roman"/>
              </a:rPr>
              <a:t>beam.</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6531" rIns="0" bIns="0" rtlCol="0">
            <a:spAutoFit/>
          </a:bodyPr>
          <a:lstStyle/>
          <a:p>
            <a:pPr marL="142240" marR="5080" indent="-64135">
              <a:lnSpc>
                <a:spcPct val="150000"/>
              </a:lnSpc>
              <a:spcBef>
                <a:spcPts val="100"/>
              </a:spcBef>
            </a:pPr>
            <a:r>
              <a:rPr dirty="0"/>
              <a:t>(3)</a:t>
            </a:r>
            <a:r>
              <a:rPr spc="-25" dirty="0"/>
              <a:t> </a:t>
            </a:r>
            <a:r>
              <a:rPr i="1" spc="-25" dirty="0">
                <a:latin typeface="Times New Roman"/>
                <a:cs typeface="Times New Roman"/>
              </a:rPr>
              <a:t>Temperature</a:t>
            </a:r>
            <a:r>
              <a:rPr i="1" spc="-30" dirty="0">
                <a:latin typeface="Times New Roman"/>
                <a:cs typeface="Times New Roman"/>
              </a:rPr>
              <a:t> </a:t>
            </a:r>
            <a:r>
              <a:rPr i="1" dirty="0">
                <a:latin typeface="Times New Roman"/>
                <a:cs typeface="Times New Roman"/>
              </a:rPr>
              <a:t>range</a:t>
            </a:r>
            <a:r>
              <a:rPr dirty="0"/>
              <a:t>:</a:t>
            </a:r>
            <a:r>
              <a:rPr spc="480" dirty="0"/>
              <a:t> </a:t>
            </a:r>
            <a:r>
              <a:rPr dirty="0"/>
              <a:t>It</a:t>
            </a:r>
            <a:r>
              <a:rPr spc="-20" dirty="0"/>
              <a:t> </a:t>
            </a:r>
            <a:r>
              <a:rPr spc="-5" dirty="0"/>
              <a:t>is</a:t>
            </a:r>
            <a:r>
              <a:rPr spc="10" dirty="0"/>
              <a:t> </a:t>
            </a:r>
            <a:r>
              <a:rPr dirty="0"/>
              <a:t>the</a:t>
            </a:r>
            <a:r>
              <a:rPr spc="-20" dirty="0"/>
              <a:t> </a:t>
            </a:r>
            <a:r>
              <a:rPr dirty="0"/>
              <a:t>range</a:t>
            </a:r>
            <a:r>
              <a:rPr spc="-5" dirty="0"/>
              <a:t> </a:t>
            </a:r>
            <a:r>
              <a:rPr dirty="0"/>
              <a:t>of</a:t>
            </a:r>
            <a:r>
              <a:rPr spc="-15" dirty="0"/>
              <a:t> </a:t>
            </a:r>
            <a:r>
              <a:rPr spc="-5" dirty="0"/>
              <a:t>temperature</a:t>
            </a:r>
            <a:r>
              <a:rPr spc="-25" dirty="0"/>
              <a:t> </a:t>
            </a:r>
            <a:r>
              <a:rPr spc="-5" dirty="0"/>
              <a:t>to</a:t>
            </a:r>
            <a:r>
              <a:rPr dirty="0"/>
              <a:t> which</a:t>
            </a:r>
            <a:r>
              <a:rPr spc="-5" dirty="0"/>
              <a:t> </a:t>
            </a:r>
            <a:r>
              <a:rPr dirty="0"/>
              <a:t>the</a:t>
            </a:r>
            <a:r>
              <a:rPr spc="-5" dirty="0"/>
              <a:t> </a:t>
            </a:r>
            <a:r>
              <a:rPr dirty="0"/>
              <a:t>heat</a:t>
            </a:r>
            <a:r>
              <a:rPr spc="-5" dirty="0"/>
              <a:t> </a:t>
            </a:r>
            <a:r>
              <a:rPr dirty="0"/>
              <a:t>transport</a:t>
            </a:r>
            <a:r>
              <a:rPr spc="-40" dirty="0"/>
              <a:t> </a:t>
            </a:r>
            <a:r>
              <a:rPr dirty="0"/>
              <a:t>fluid</a:t>
            </a:r>
            <a:r>
              <a:rPr spc="-20" dirty="0"/>
              <a:t> </a:t>
            </a:r>
            <a:r>
              <a:rPr spc="-5" dirty="0"/>
              <a:t>is </a:t>
            </a:r>
            <a:r>
              <a:rPr spc="-484" dirty="0"/>
              <a:t> </a:t>
            </a:r>
            <a:r>
              <a:rPr dirty="0"/>
              <a:t>heated</a:t>
            </a:r>
            <a:r>
              <a:rPr spc="-25" dirty="0"/>
              <a:t> </a:t>
            </a:r>
            <a:r>
              <a:rPr dirty="0"/>
              <a:t>up</a:t>
            </a:r>
            <a:r>
              <a:rPr spc="-15" dirty="0"/>
              <a:t> </a:t>
            </a:r>
            <a:r>
              <a:rPr dirty="0"/>
              <a:t>by</a:t>
            </a:r>
            <a:r>
              <a:rPr spc="-15" dirty="0"/>
              <a:t> </a:t>
            </a:r>
            <a:r>
              <a:rPr dirty="0"/>
              <a:t>the</a:t>
            </a:r>
            <a:r>
              <a:rPr spc="-10" dirty="0"/>
              <a:t> </a:t>
            </a:r>
            <a:r>
              <a:rPr spc="-15" dirty="0"/>
              <a:t>collector.</a:t>
            </a:r>
          </a:p>
        </p:txBody>
      </p:sp>
      <p:sp>
        <p:nvSpPr>
          <p:cNvPr id="3" name="object 3"/>
          <p:cNvSpPr txBox="1"/>
          <p:nvPr/>
        </p:nvSpPr>
        <p:spPr>
          <a:xfrm>
            <a:off x="66039" y="1033627"/>
            <a:ext cx="8978265" cy="5606415"/>
          </a:xfrm>
          <a:prstGeom prst="rect">
            <a:avLst/>
          </a:prstGeom>
        </p:spPr>
        <p:txBody>
          <a:bodyPr vert="horz" wrap="square" lIns="0" tIns="165100" rIns="0" bIns="0" rtlCol="0">
            <a:spAutoFit/>
          </a:bodyPr>
          <a:lstStyle/>
          <a:p>
            <a:pPr marL="25400">
              <a:lnSpc>
                <a:spcPct val="100000"/>
              </a:lnSpc>
              <a:spcBef>
                <a:spcPts val="1300"/>
              </a:spcBef>
            </a:pPr>
            <a:r>
              <a:rPr sz="2000" dirty="0">
                <a:latin typeface="Times New Roman"/>
                <a:cs typeface="Times New Roman"/>
              </a:rPr>
              <a:t>There</a:t>
            </a:r>
            <a:r>
              <a:rPr sz="2000" spc="-15" dirty="0">
                <a:latin typeface="Times New Roman"/>
                <a:cs typeface="Times New Roman"/>
              </a:rPr>
              <a:t> </a:t>
            </a:r>
            <a:r>
              <a:rPr sz="2000" dirty="0">
                <a:latin typeface="Times New Roman"/>
                <a:cs typeface="Times New Roman"/>
              </a:rPr>
              <a:t>are three</a:t>
            </a:r>
            <a:r>
              <a:rPr sz="2000" spc="-15" dirty="0">
                <a:latin typeface="Times New Roman"/>
                <a:cs typeface="Times New Roman"/>
              </a:rPr>
              <a:t> </a:t>
            </a:r>
            <a:r>
              <a:rPr sz="2000" spc="-5" dirty="0">
                <a:latin typeface="Times New Roman"/>
                <a:cs typeface="Times New Roman"/>
              </a:rPr>
              <a:t>types</a:t>
            </a:r>
            <a:r>
              <a:rPr sz="2000" dirty="0">
                <a:latin typeface="Times New Roman"/>
                <a:cs typeface="Times New Roman"/>
              </a:rPr>
              <a:t> of</a:t>
            </a:r>
            <a:r>
              <a:rPr sz="2000" spc="-15" dirty="0">
                <a:latin typeface="Times New Roman"/>
                <a:cs typeface="Times New Roman"/>
              </a:rPr>
              <a:t> </a:t>
            </a:r>
            <a:r>
              <a:rPr sz="2000" spc="-5" dirty="0">
                <a:latin typeface="Times New Roman"/>
                <a:cs typeface="Times New Roman"/>
              </a:rPr>
              <a:t>solar</a:t>
            </a:r>
            <a:r>
              <a:rPr sz="2000" spc="-20" dirty="0">
                <a:latin typeface="Times New Roman"/>
                <a:cs typeface="Times New Roman"/>
              </a:rPr>
              <a:t> </a:t>
            </a:r>
            <a:r>
              <a:rPr sz="2000" dirty="0">
                <a:latin typeface="Times New Roman"/>
                <a:cs typeface="Times New Roman"/>
              </a:rPr>
              <a:t>collectors</a:t>
            </a:r>
            <a:r>
              <a:rPr sz="2000" spc="-25" dirty="0">
                <a:latin typeface="Times New Roman"/>
                <a:cs typeface="Times New Roman"/>
              </a:rPr>
              <a:t> </a:t>
            </a:r>
            <a:r>
              <a:rPr sz="2000" dirty="0">
                <a:latin typeface="Times New Roman"/>
                <a:cs typeface="Times New Roman"/>
              </a:rPr>
              <a:t>based</a:t>
            </a:r>
            <a:r>
              <a:rPr sz="2000" spc="-10" dirty="0">
                <a:latin typeface="Times New Roman"/>
                <a:cs typeface="Times New Roman"/>
              </a:rPr>
              <a:t> </a:t>
            </a:r>
            <a:r>
              <a:rPr sz="2000" dirty="0">
                <a:latin typeface="Times New Roman"/>
                <a:cs typeface="Times New Roman"/>
              </a:rPr>
              <a:t>on</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temperature</a:t>
            </a:r>
            <a:r>
              <a:rPr sz="2000" spc="-25" dirty="0">
                <a:latin typeface="Times New Roman"/>
                <a:cs typeface="Times New Roman"/>
              </a:rPr>
              <a:t> </a:t>
            </a:r>
            <a:r>
              <a:rPr sz="2000" dirty="0">
                <a:latin typeface="Times New Roman"/>
                <a:cs typeface="Times New Roman"/>
              </a:rPr>
              <a:t>ranges.</a:t>
            </a:r>
            <a:endParaRPr sz="2000">
              <a:latin typeface="Times New Roman"/>
              <a:cs typeface="Times New Roman"/>
            </a:endParaRPr>
          </a:p>
          <a:p>
            <a:pPr marL="327025" indent="-302260">
              <a:lnSpc>
                <a:spcPct val="100000"/>
              </a:lnSpc>
              <a:spcBef>
                <a:spcPts val="1200"/>
              </a:spcBef>
              <a:buAutoNum type="romanLcParenBoth"/>
              <a:tabLst>
                <a:tab pos="327660" algn="l"/>
              </a:tabLst>
            </a:pPr>
            <a:r>
              <a:rPr sz="2000" dirty="0">
                <a:latin typeface="Times New Roman"/>
                <a:cs typeface="Times New Roman"/>
              </a:rPr>
              <a:t>Low</a:t>
            </a:r>
            <a:r>
              <a:rPr sz="2000" spc="-25" dirty="0">
                <a:latin typeface="Times New Roman"/>
                <a:cs typeface="Times New Roman"/>
              </a:rPr>
              <a:t> </a:t>
            </a:r>
            <a:r>
              <a:rPr sz="2000" dirty="0">
                <a:latin typeface="Times New Roman"/>
                <a:cs typeface="Times New Roman"/>
              </a:rPr>
              <a:t>temperature</a:t>
            </a:r>
            <a:r>
              <a:rPr sz="2000" spc="-70" dirty="0">
                <a:latin typeface="Times New Roman"/>
                <a:cs typeface="Times New Roman"/>
              </a:rPr>
              <a:t> </a:t>
            </a:r>
            <a:r>
              <a:rPr sz="2000" dirty="0">
                <a:latin typeface="Times New Roman"/>
                <a:cs typeface="Times New Roman"/>
              </a:rPr>
              <a:t>Systems(&lt;150</a:t>
            </a:r>
            <a:r>
              <a:rPr sz="1950" baseline="25641" dirty="0">
                <a:latin typeface="Times New Roman"/>
                <a:cs typeface="Times New Roman"/>
              </a:rPr>
              <a:t>0</a:t>
            </a:r>
            <a:r>
              <a:rPr sz="2000" dirty="0">
                <a:latin typeface="Times New Roman"/>
                <a:cs typeface="Times New Roman"/>
              </a:rPr>
              <a:t>C):</a:t>
            </a:r>
            <a:endParaRPr sz="2000">
              <a:latin typeface="Times New Roman"/>
              <a:cs typeface="Times New Roman"/>
            </a:endParaRPr>
          </a:p>
          <a:p>
            <a:pPr marL="396875" indent="-372110">
              <a:lnSpc>
                <a:spcPct val="100000"/>
              </a:lnSpc>
              <a:spcBef>
                <a:spcPts val="1200"/>
              </a:spcBef>
              <a:buAutoNum type="romanLcParenBoth"/>
              <a:tabLst>
                <a:tab pos="397510" algn="l"/>
              </a:tabLst>
            </a:pPr>
            <a:r>
              <a:rPr sz="2000" spc="-5" dirty="0">
                <a:latin typeface="Times New Roman"/>
                <a:cs typeface="Times New Roman"/>
              </a:rPr>
              <a:t>Medium-temperature</a:t>
            </a:r>
            <a:r>
              <a:rPr sz="2000" spc="-20" dirty="0">
                <a:latin typeface="Times New Roman"/>
                <a:cs typeface="Times New Roman"/>
              </a:rPr>
              <a:t> </a:t>
            </a:r>
            <a:r>
              <a:rPr sz="2000" spc="-5" dirty="0">
                <a:latin typeface="Times New Roman"/>
                <a:cs typeface="Times New Roman"/>
              </a:rPr>
              <a:t>Systems(150-400</a:t>
            </a:r>
            <a:r>
              <a:rPr sz="1950" spc="-7" baseline="25641" dirty="0">
                <a:latin typeface="Times New Roman"/>
                <a:cs typeface="Times New Roman"/>
              </a:rPr>
              <a:t>0</a:t>
            </a:r>
            <a:r>
              <a:rPr sz="2000" spc="-5" dirty="0">
                <a:latin typeface="Times New Roman"/>
                <a:cs typeface="Times New Roman"/>
              </a:rPr>
              <a:t>C):</a:t>
            </a:r>
            <a:endParaRPr sz="2000">
              <a:latin typeface="Times New Roman"/>
              <a:cs typeface="Times New Roman"/>
            </a:endParaRPr>
          </a:p>
          <a:p>
            <a:pPr marL="467359" indent="-441959">
              <a:lnSpc>
                <a:spcPct val="100000"/>
              </a:lnSpc>
              <a:spcBef>
                <a:spcPts val="1200"/>
              </a:spcBef>
              <a:buAutoNum type="romanLcParenBoth"/>
              <a:tabLst>
                <a:tab pos="467359" algn="l"/>
              </a:tabLst>
            </a:pPr>
            <a:r>
              <a:rPr sz="2000" dirty="0">
                <a:latin typeface="Times New Roman"/>
                <a:cs typeface="Times New Roman"/>
              </a:rPr>
              <a:t>High-temperature</a:t>
            </a:r>
            <a:r>
              <a:rPr sz="2000" spc="-50" dirty="0">
                <a:latin typeface="Times New Roman"/>
                <a:cs typeface="Times New Roman"/>
              </a:rPr>
              <a:t> </a:t>
            </a:r>
            <a:r>
              <a:rPr sz="2000" spc="-5" dirty="0">
                <a:latin typeface="Times New Roman"/>
                <a:cs typeface="Times New Roman"/>
              </a:rPr>
              <a:t>Systems(400-1000</a:t>
            </a:r>
            <a:r>
              <a:rPr sz="1950" spc="-7" baseline="25641" dirty="0">
                <a:latin typeface="Times New Roman"/>
                <a:cs typeface="Times New Roman"/>
              </a:rPr>
              <a:t>0</a:t>
            </a:r>
            <a:r>
              <a:rPr sz="2000" spc="-5" dirty="0">
                <a:latin typeface="Times New Roman"/>
                <a:cs typeface="Times New Roman"/>
              </a:rPr>
              <a:t>C):</a:t>
            </a:r>
            <a:endParaRPr sz="2000">
              <a:latin typeface="Times New Roman"/>
              <a:cs typeface="Times New Roman"/>
            </a:endParaRPr>
          </a:p>
          <a:p>
            <a:pPr marL="25400">
              <a:lnSpc>
                <a:spcPct val="100000"/>
              </a:lnSpc>
              <a:spcBef>
                <a:spcPts val="1200"/>
              </a:spcBef>
            </a:pPr>
            <a:r>
              <a:rPr sz="2000" b="1" spc="-45" dirty="0">
                <a:latin typeface="Times New Roman"/>
                <a:cs typeface="Times New Roman"/>
              </a:rPr>
              <a:t>FLAT-PLATE</a:t>
            </a:r>
            <a:r>
              <a:rPr sz="2000" b="1" spc="-30" dirty="0">
                <a:latin typeface="Times New Roman"/>
                <a:cs typeface="Times New Roman"/>
              </a:rPr>
              <a:t> </a:t>
            </a:r>
            <a:r>
              <a:rPr sz="2000" b="1" spc="-5" dirty="0">
                <a:latin typeface="Times New Roman"/>
                <a:cs typeface="Times New Roman"/>
              </a:rPr>
              <a:t>COLLECTORS:-</a:t>
            </a:r>
            <a:endParaRPr sz="2000">
              <a:latin typeface="Times New Roman"/>
              <a:cs typeface="Times New Roman"/>
            </a:endParaRPr>
          </a:p>
          <a:p>
            <a:pPr marL="25400" marR="350520" indent="914400">
              <a:lnSpc>
                <a:spcPct val="150000"/>
              </a:lnSpc>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flat-plate</a:t>
            </a:r>
            <a:r>
              <a:rPr sz="2000" spc="-40" dirty="0">
                <a:latin typeface="Times New Roman"/>
                <a:cs typeface="Times New Roman"/>
              </a:rPr>
              <a:t> </a:t>
            </a:r>
            <a:r>
              <a:rPr sz="2000" spc="-5" dirty="0">
                <a:latin typeface="Times New Roman"/>
                <a:cs typeface="Times New Roman"/>
              </a:rPr>
              <a:t>collector</a:t>
            </a:r>
            <a:r>
              <a:rPr sz="2000" spc="-15" dirty="0">
                <a:latin typeface="Times New Roman"/>
                <a:cs typeface="Times New Roman"/>
              </a:rPr>
              <a:t> </a:t>
            </a:r>
            <a:r>
              <a:rPr sz="2000" spc="-5" dirty="0">
                <a:latin typeface="Times New Roman"/>
                <a:cs typeface="Times New Roman"/>
              </a:rPr>
              <a:t>is</a:t>
            </a:r>
            <a:r>
              <a:rPr sz="2000" spc="-10" dirty="0">
                <a:latin typeface="Times New Roman"/>
                <a:cs typeface="Times New Roman"/>
              </a:rPr>
              <a:t> </a:t>
            </a:r>
            <a:r>
              <a:rPr sz="2000" dirty="0">
                <a:latin typeface="Times New Roman"/>
                <a:cs typeface="Times New Roman"/>
              </a:rPr>
              <a:t>located</a:t>
            </a:r>
            <a:r>
              <a:rPr sz="2000" spc="-10" dirty="0">
                <a:latin typeface="Times New Roman"/>
                <a:cs typeface="Times New Roman"/>
              </a:rPr>
              <a:t> </a:t>
            </a:r>
            <a:r>
              <a:rPr sz="2000" spc="-5" dirty="0">
                <a:latin typeface="Times New Roman"/>
                <a:cs typeface="Times New Roman"/>
              </a:rPr>
              <a:t>in</a:t>
            </a:r>
            <a:r>
              <a:rPr sz="2000" spc="-15" dirty="0">
                <a:latin typeface="Times New Roman"/>
                <a:cs typeface="Times New Roman"/>
              </a:rPr>
              <a:t> </a:t>
            </a:r>
            <a:r>
              <a:rPr sz="2000" dirty="0">
                <a:latin typeface="Times New Roman"/>
                <a:cs typeface="Times New Roman"/>
              </a:rPr>
              <a:t>a position</a:t>
            </a:r>
            <a:r>
              <a:rPr sz="2000" spc="-30" dirty="0">
                <a:latin typeface="Times New Roman"/>
                <a:cs typeface="Times New Roman"/>
              </a:rPr>
              <a:t> </a:t>
            </a:r>
            <a:r>
              <a:rPr sz="2000" dirty="0">
                <a:latin typeface="Times New Roman"/>
                <a:cs typeface="Times New Roman"/>
              </a:rPr>
              <a:t>such</a:t>
            </a:r>
            <a:r>
              <a:rPr sz="2000" spc="-15" dirty="0">
                <a:latin typeface="Times New Roman"/>
                <a:cs typeface="Times New Roman"/>
              </a:rPr>
              <a:t> </a:t>
            </a:r>
            <a:r>
              <a:rPr sz="2000" dirty="0">
                <a:latin typeface="Times New Roman"/>
                <a:cs typeface="Times New Roman"/>
              </a:rPr>
              <a:t>that</a:t>
            </a:r>
            <a:r>
              <a:rPr sz="2000" spc="-10" dirty="0">
                <a:latin typeface="Times New Roman"/>
                <a:cs typeface="Times New Roman"/>
              </a:rPr>
              <a:t> </a:t>
            </a:r>
            <a:r>
              <a:rPr sz="2000" spc="-5" dirty="0">
                <a:latin typeface="Times New Roman"/>
                <a:cs typeface="Times New Roman"/>
              </a:rPr>
              <a:t>its</a:t>
            </a:r>
            <a:r>
              <a:rPr sz="2000" spc="-10" dirty="0">
                <a:latin typeface="Times New Roman"/>
                <a:cs typeface="Times New Roman"/>
              </a:rPr>
              <a:t> </a:t>
            </a:r>
            <a:r>
              <a:rPr sz="2000" dirty="0">
                <a:latin typeface="Times New Roman"/>
                <a:cs typeface="Times New Roman"/>
              </a:rPr>
              <a:t>length</a:t>
            </a:r>
            <a:r>
              <a:rPr sz="2000" spc="-35" dirty="0">
                <a:latin typeface="Times New Roman"/>
                <a:cs typeface="Times New Roman"/>
              </a:rPr>
              <a:t> </a:t>
            </a:r>
            <a:r>
              <a:rPr sz="2000" spc="-5" dirty="0">
                <a:latin typeface="Times New Roman"/>
                <a:cs typeface="Times New Roman"/>
              </a:rPr>
              <a:t>is </a:t>
            </a:r>
            <a:r>
              <a:rPr sz="2000" dirty="0">
                <a:latin typeface="Times New Roman"/>
                <a:cs typeface="Times New Roman"/>
              </a:rPr>
              <a:t>aligned </a:t>
            </a:r>
            <a:r>
              <a:rPr sz="2000" spc="-484" dirty="0">
                <a:latin typeface="Times New Roman"/>
                <a:cs typeface="Times New Roman"/>
              </a:rPr>
              <a:t> </a:t>
            </a:r>
            <a:r>
              <a:rPr sz="2000" dirty="0">
                <a:latin typeface="Times New Roman"/>
                <a:cs typeface="Times New Roman"/>
              </a:rPr>
              <a:t>with</a:t>
            </a:r>
            <a:r>
              <a:rPr sz="2000" spc="-20" dirty="0">
                <a:latin typeface="Times New Roman"/>
                <a:cs typeface="Times New Roman"/>
              </a:rPr>
              <a:t> </a:t>
            </a:r>
            <a:r>
              <a:rPr sz="2000" dirty="0">
                <a:latin typeface="Times New Roman"/>
                <a:cs typeface="Times New Roman"/>
              </a:rPr>
              <a:t>longitude</a:t>
            </a:r>
            <a:r>
              <a:rPr sz="2000" spc="-40" dirty="0">
                <a:latin typeface="Times New Roman"/>
                <a:cs typeface="Times New Roman"/>
              </a:rPr>
              <a:t> </a:t>
            </a:r>
            <a:r>
              <a:rPr sz="2000" dirty="0">
                <a:latin typeface="Times New Roman"/>
                <a:cs typeface="Times New Roman"/>
              </a:rPr>
              <a:t>and </a:t>
            </a:r>
            <a:r>
              <a:rPr sz="2000" spc="-5" dirty="0">
                <a:latin typeface="Times New Roman"/>
                <a:cs typeface="Times New Roman"/>
              </a:rPr>
              <a:t>is</a:t>
            </a:r>
            <a:r>
              <a:rPr sz="2000" spc="-10" dirty="0">
                <a:latin typeface="Times New Roman"/>
                <a:cs typeface="Times New Roman"/>
              </a:rPr>
              <a:t> </a:t>
            </a:r>
            <a:r>
              <a:rPr sz="2000" dirty="0">
                <a:latin typeface="Times New Roman"/>
                <a:cs typeface="Times New Roman"/>
              </a:rPr>
              <a:t>suitably</a:t>
            </a:r>
            <a:r>
              <a:rPr sz="2000" spc="-35" dirty="0">
                <a:latin typeface="Times New Roman"/>
                <a:cs typeface="Times New Roman"/>
              </a:rPr>
              <a:t> </a:t>
            </a:r>
            <a:r>
              <a:rPr sz="2000" spc="-5" dirty="0">
                <a:latin typeface="Times New Roman"/>
                <a:cs typeface="Times New Roman"/>
              </a:rPr>
              <a:t>tilted </a:t>
            </a:r>
            <a:r>
              <a:rPr sz="2000" dirty="0">
                <a:latin typeface="Times New Roman"/>
                <a:cs typeface="Times New Roman"/>
              </a:rPr>
              <a:t>towards</a:t>
            </a:r>
            <a:r>
              <a:rPr sz="2000" spc="-35" dirty="0">
                <a:latin typeface="Times New Roman"/>
                <a:cs typeface="Times New Roman"/>
              </a:rPr>
              <a:t> </a:t>
            </a:r>
            <a:r>
              <a:rPr sz="2000" dirty="0">
                <a:latin typeface="Times New Roman"/>
                <a:cs typeface="Times New Roman"/>
              </a:rPr>
              <a:t>south</a:t>
            </a:r>
            <a:r>
              <a:rPr sz="2000" spc="-10" dirty="0">
                <a:latin typeface="Times New Roman"/>
                <a:cs typeface="Times New Roman"/>
              </a:rPr>
              <a:t> </a:t>
            </a:r>
            <a:r>
              <a:rPr sz="2000" spc="-5" dirty="0">
                <a:latin typeface="Times New Roman"/>
                <a:cs typeface="Times New Roman"/>
              </a:rPr>
              <a:t>to</a:t>
            </a:r>
            <a:r>
              <a:rPr sz="2000" spc="-15" dirty="0">
                <a:latin typeface="Times New Roman"/>
                <a:cs typeface="Times New Roman"/>
              </a:rPr>
              <a:t> </a:t>
            </a:r>
            <a:r>
              <a:rPr sz="2000" dirty="0">
                <a:latin typeface="Times New Roman"/>
                <a:cs typeface="Times New Roman"/>
              </a:rPr>
              <a:t>have</a:t>
            </a:r>
            <a:r>
              <a:rPr sz="2000" spc="-5" dirty="0">
                <a:latin typeface="Times New Roman"/>
                <a:cs typeface="Times New Roman"/>
              </a:rPr>
              <a:t> maximum</a:t>
            </a:r>
            <a:r>
              <a:rPr sz="2000" dirty="0">
                <a:latin typeface="Times New Roman"/>
                <a:cs typeface="Times New Roman"/>
              </a:rPr>
              <a:t> collection.</a:t>
            </a:r>
            <a:endParaRPr sz="2000">
              <a:latin typeface="Times New Roman"/>
              <a:cs typeface="Times New Roman"/>
            </a:endParaRPr>
          </a:p>
          <a:p>
            <a:pPr marL="25400" marR="17780">
              <a:lnSpc>
                <a:spcPct val="150000"/>
              </a:lnSpc>
              <a:spcBef>
                <a:spcPts val="5"/>
              </a:spcBef>
            </a:pPr>
            <a:r>
              <a:rPr sz="2000" dirty="0">
                <a:latin typeface="Times New Roman"/>
                <a:cs typeface="Times New Roman"/>
              </a:rPr>
              <a:t>The </a:t>
            </a:r>
            <a:r>
              <a:rPr sz="2000" spc="-5" dirty="0">
                <a:latin typeface="Times New Roman"/>
                <a:cs typeface="Times New Roman"/>
              </a:rPr>
              <a:t>schematics </a:t>
            </a:r>
            <a:r>
              <a:rPr sz="2000" dirty="0">
                <a:latin typeface="Times New Roman"/>
                <a:cs typeface="Times New Roman"/>
              </a:rPr>
              <a:t>of flat plate collectors are shown </a:t>
            </a:r>
            <a:r>
              <a:rPr sz="2000" spc="-5" dirty="0">
                <a:latin typeface="Times New Roman"/>
                <a:cs typeface="Times New Roman"/>
              </a:rPr>
              <a:t>in </a:t>
            </a:r>
            <a:r>
              <a:rPr sz="2000" dirty="0">
                <a:latin typeface="Times New Roman"/>
                <a:cs typeface="Times New Roman"/>
              </a:rPr>
              <a:t>the figure (a) and (b). It consists </a:t>
            </a:r>
            <a:r>
              <a:rPr sz="2000" spc="5" dirty="0">
                <a:latin typeface="Times New Roman"/>
                <a:cs typeface="Times New Roman"/>
              </a:rPr>
              <a:t>of </a:t>
            </a:r>
            <a:r>
              <a:rPr sz="2000" spc="10" dirty="0">
                <a:latin typeface="Times New Roman"/>
                <a:cs typeface="Times New Roman"/>
              </a:rPr>
              <a:t> </a:t>
            </a:r>
            <a:r>
              <a:rPr sz="2000" dirty="0">
                <a:latin typeface="Times New Roman"/>
                <a:cs typeface="Times New Roman"/>
              </a:rPr>
              <a:t>a black coated plate </a:t>
            </a:r>
            <a:r>
              <a:rPr sz="2000" spc="-5" dirty="0">
                <a:latin typeface="Times New Roman"/>
                <a:cs typeface="Times New Roman"/>
              </a:rPr>
              <a:t>made </a:t>
            </a:r>
            <a:r>
              <a:rPr sz="2000" dirty="0">
                <a:latin typeface="Times New Roman"/>
                <a:cs typeface="Times New Roman"/>
              </a:rPr>
              <a:t>of </a:t>
            </a:r>
            <a:r>
              <a:rPr sz="2000" spc="-10" dirty="0">
                <a:latin typeface="Times New Roman"/>
                <a:cs typeface="Times New Roman"/>
              </a:rPr>
              <a:t>metal </a:t>
            </a:r>
            <a:r>
              <a:rPr sz="2000" dirty="0">
                <a:latin typeface="Times New Roman"/>
                <a:cs typeface="Times New Roman"/>
              </a:rPr>
              <a:t>or plastic, which absorbs </a:t>
            </a:r>
            <a:r>
              <a:rPr sz="2000" spc="-5" dirty="0">
                <a:latin typeface="Times New Roman"/>
                <a:cs typeface="Times New Roman"/>
              </a:rPr>
              <a:t>all </a:t>
            </a:r>
            <a:r>
              <a:rPr sz="2000" dirty="0">
                <a:latin typeface="Times New Roman"/>
                <a:cs typeface="Times New Roman"/>
              </a:rPr>
              <a:t>the </a:t>
            </a:r>
            <a:r>
              <a:rPr sz="2000" spc="-5" dirty="0">
                <a:latin typeface="Times New Roman"/>
                <a:cs typeface="Times New Roman"/>
              </a:rPr>
              <a:t>solar radiation inci- </a:t>
            </a:r>
            <a:r>
              <a:rPr sz="2000" dirty="0">
                <a:latin typeface="Times New Roman"/>
                <a:cs typeface="Times New Roman"/>
              </a:rPr>
              <a:t> dent</a:t>
            </a:r>
            <a:r>
              <a:rPr sz="2000" spc="-25" dirty="0">
                <a:latin typeface="Times New Roman"/>
                <a:cs typeface="Times New Roman"/>
              </a:rPr>
              <a:t> </a:t>
            </a:r>
            <a:r>
              <a:rPr sz="2000" dirty="0">
                <a:latin typeface="Times New Roman"/>
                <a:cs typeface="Times New Roman"/>
              </a:rPr>
              <a:t>on</a:t>
            </a:r>
            <a:r>
              <a:rPr sz="2000" spc="-10" dirty="0">
                <a:latin typeface="Times New Roman"/>
                <a:cs typeface="Times New Roman"/>
              </a:rPr>
              <a:t> </a:t>
            </a:r>
            <a:r>
              <a:rPr sz="2000" spc="-5" dirty="0">
                <a:latin typeface="Times New Roman"/>
                <a:cs typeface="Times New Roman"/>
              </a:rPr>
              <a:t>it</a:t>
            </a:r>
            <a:r>
              <a:rPr sz="2000" dirty="0">
                <a:latin typeface="Times New Roman"/>
                <a:cs typeface="Times New Roman"/>
              </a:rPr>
              <a:t> and</a:t>
            </a:r>
            <a:r>
              <a:rPr sz="2000" spc="-10" dirty="0">
                <a:latin typeface="Times New Roman"/>
                <a:cs typeface="Times New Roman"/>
              </a:rPr>
              <a:t> </a:t>
            </a:r>
            <a:r>
              <a:rPr sz="2000" dirty="0">
                <a:latin typeface="Times New Roman"/>
                <a:cs typeface="Times New Roman"/>
              </a:rPr>
              <a:t>converts</a:t>
            </a:r>
            <a:r>
              <a:rPr sz="2000" spc="-40" dirty="0">
                <a:latin typeface="Times New Roman"/>
                <a:cs typeface="Times New Roman"/>
              </a:rPr>
              <a:t> </a:t>
            </a:r>
            <a:r>
              <a:rPr sz="2000" dirty="0">
                <a:latin typeface="Times New Roman"/>
                <a:cs typeface="Times New Roman"/>
              </a:rPr>
              <a:t>into</a:t>
            </a:r>
            <a:r>
              <a:rPr sz="2000" spc="-15" dirty="0">
                <a:latin typeface="Times New Roman"/>
                <a:cs typeface="Times New Roman"/>
              </a:rPr>
              <a:t> </a:t>
            </a:r>
            <a:r>
              <a:rPr sz="2000" dirty="0">
                <a:latin typeface="Times New Roman"/>
                <a:cs typeface="Times New Roman"/>
              </a:rPr>
              <a:t>heat.</a:t>
            </a:r>
            <a:r>
              <a:rPr sz="2000" spc="-40" dirty="0">
                <a:latin typeface="Times New Roman"/>
                <a:cs typeface="Times New Roman"/>
              </a:rPr>
              <a:t> </a:t>
            </a:r>
            <a:r>
              <a:rPr sz="2000" dirty="0">
                <a:latin typeface="Times New Roman"/>
                <a:cs typeface="Times New Roman"/>
              </a:rPr>
              <a:t>This</a:t>
            </a:r>
            <a:r>
              <a:rPr sz="2000" spc="-15" dirty="0">
                <a:latin typeface="Times New Roman"/>
                <a:cs typeface="Times New Roman"/>
              </a:rPr>
              <a:t> </a:t>
            </a:r>
            <a:r>
              <a:rPr sz="2000" dirty="0">
                <a:latin typeface="Times New Roman"/>
                <a:cs typeface="Times New Roman"/>
              </a:rPr>
              <a:t>plate</a:t>
            </a:r>
            <a:r>
              <a:rPr sz="2000" spc="-10" dirty="0">
                <a:latin typeface="Times New Roman"/>
                <a:cs typeface="Times New Roman"/>
              </a:rPr>
              <a:t> </a:t>
            </a:r>
            <a:r>
              <a:rPr sz="2000" spc="-5" dirty="0">
                <a:latin typeface="Times New Roman"/>
                <a:cs typeface="Times New Roman"/>
              </a:rPr>
              <a:t>is </a:t>
            </a:r>
            <a:r>
              <a:rPr sz="2000" spc="5" dirty="0">
                <a:latin typeface="Times New Roman"/>
                <a:cs typeface="Times New Roman"/>
              </a:rPr>
              <a:t>known</a:t>
            </a:r>
            <a:r>
              <a:rPr sz="2000" spc="-20" dirty="0">
                <a:latin typeface="Times New Roman"/>
                <a:cs typeface="Times New Roman"/>
              </a:rPr>
              <a:t> </a:t>
            </a:r>
            <a:r>
              <a:rPr sz="2000" spc="-5" dirty="0">
                <a:latin typeface="Times New Roman"/>
                <a:cs typeface="Times New Roman"/>
              </a:rPr>
              <a:t>as </a:t>
            </a:r>
            <a:r>
              <a:rPr sz="2000" dirty="0">
                <a:latin typeface="Times New Roman"/>
                <a:cs typeface="Times New Roman"/>
              </a:rPr>
              <a:t>the</a:t>
            </a:r>
            <a:r>
              <a:rPr sz="2000" spc="-5" dirty="0">
                <a:latin typeface="Times New Roman"/>
                <a:cs typeface="Times New Roman"/>
              </a:rPr>
              <a:t> </a:t>
            </a:r>
            <a:r>
              <a:rPr sz="2000" spc="-15" dirty="0">
                <a:latin typeface="Times New Roman"/>
                <a:cs typeface="Times New Roman"/>
              </a:rPr>
              <a:t>absorber.</a:t>
            </a:r>
            <a:r>
              <a:rPr sz="2000" spc="-25" dirty="0">
                <a:latin typeface="Times New Roman"/>
                <a:cs typeface="Times New Roman"/>
              </a:rPr>
              <a:t> </a:t>
            </a:r>
            <a:r>
              <a:rPr sz="2000" dirty="0">
                <a:latin typeface="Times New Roman"/>
                <a:cs typeface="Times New Roman"/>
              </a:rPr>
              <a:t>Fluid</a:t>
            </a:r>
            <a:r>
              <a:rPr sz="2000" spc="-25" dirty="0">
                <a:latin typeface="Times New Roman"/>
                <a:cs typeface="Times New Roman"/>
              </a:rPr>
              <a:t> </a:t>
            </a:r>
            <a:r>
              <a:rPr sz="2000" dirty="0">
                <a:latin typeface="Times New Roman"/>
                <a:cs typeface="Times New Roman"/>
              </a:rPr>
              <a:t>channels</a:t>
            </a:r>
            <a:r>
              <a:rPr sz="2000" spc="-25" dirty="0">
                <a:latin typeface="Times New Roman"/>
                <a:cs typeface="Times New Roman"/>
              </a:rPr>
              <a:t> </a:t>
            </a:r>
            <a:r>
              <a:rPr sz="2000" dirty="0">
                <a:latin typeface="Times New Roman"/>
                <a:cs typeface="Times New Roman"/>
              </a:rPr>
              <a:t>are </a:t>
            </a:r>
            <a:r>
              <a:rPr sz="2000" spc="-484" dirty="0">
                <a:latin typeface="Times New Roman"/>
                <a:cs typeface="Times New Roman"/>
              </a:rPr>
              <a:t> </a:t>
            </a:r>
            <a:r>
              <a:rPr sz="2000" dirty="0">
                <a:latin typeface="Times New Roman"/>
                <a:cs typeface="Times New Roman"/>
              </a:rPr>
              <a:t>welded</a:t>
            </a:r>
            <a:r>
              <a:rPr sz="2000" spc="-20" dirty="0">
                <a:latin typeface="Times New Roman"/>
                <a:cs typeface="Times New Roman"/>
              </a:rPr>
              <a:t> </a:t>
            </a:r>
            <a:r>
              <a:rPr sz="2000" dirty="0">
                <a:latin typeface="Times New Roman"/>
                <a:cs typeface="Times New Roman"/>
              </a:rPr>
              <a:t>below</a:t>
            </a:r>
            <a:r>
              <a:rPr sz="2000" spc="-1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absorber</a:t>
            </a:r>
            <a:r>
              <a:rPr sz="2000" spc="-35" dirty="0">
                <a:latin typeface="Times New Roman"/>
                <a:cs typeface="Times New Roman"/>
              </a:rPr>
              <a:t> </a:t>
            </a:r>
            <a:r>
              <a:rPr sz="2000" dirty="0">
                <a:latin typeface="Times New Roman"/>
                <a:cs typeface="Times New Roman"/>
              </a:rPr>
              <a:t>for</a:t>
            </a:r>
            <a:r>
              <a:rPr sz="2000" spc="-15" dirty="0">
                <a:latin typeface="Times New Roman"/>
                <a:cs typeface="Times New Roman"/>
              </a:rPr>
              <a:t> </a:t>
            </a:r>
            <a:r>
              <a:rPr sz="2000" dirty="0">
                <a:latin typeface="Times New Roman"/>
                <a:cs typeface="Times New Roman"/>
              </a:rPr>
              <a:t>carrying</a:t>
            </a:r>
            <a:r>
              <a:rPr sz="2000" spc="-20" dirty="0">
                <a:latin typeface="Times New Roman"/>
                <a:cs typeface="Times New Roman"/>
              </a:rPr>
              <a:t> </a:t>
            </a:r>
            <a:r>
              <a:rPr sz="2000" dirty="0">
                <a:latin typeface="Times New Roman"/>
                <a:cs typeface="Times New Roman"/>
              </a:rPr>
              <a:t>a</a:t>
            </a:r>
            <a:r>
              <a:rPr sz="2000" spc="-15" dirty="0">
                <a:latin typeface="Times New Roman"/>
                <a:cs typeface="Times New Roman"/>
              </a:rPr>
              <a:t> </a:t>
            </a:r>
            <a:r>
              <a:rPr sz="2000" dirty="0">
                <a:latin typeface="Times New Roman"/>
                <a:cs typeface="Times New Roman"/>
              </a:rPr>
              <a:t>heat</a:t>
            </a:r>
            <a:r>
              <a:rPr sz="2000" spc="-10" dirty="0">
                <a:latin typeface="Times New Roman"/>
                <a:cs typeface="Times New Roman"/>
              </a:rPr>
              <a:t> </a:t>
            </a:r>
            <a:r>
              <a:rPr sz="2000" dirty="0">
                <a:latin typeface="Times New Roman"/>
                <a:cs typeface="Times New Roman"/>
              </a:rPr>
              <a:t>transfer</a:t>
            </a:r>
            <a:r>
              <a:rPr sz="2000" spc="-35" dirty="0">
                <a:latin typeface="Times New Roman"/>
                <a:cs typeface="Times New Roman"/>
              </a:rPr>
              <a:t> </a:t>
            </a:r>
            <a:r>
              <a:rPr sz="2000" dirty="0">
                <a:latin typeface="Times New Roman"/>
                <a:cs typeface="Times New Roman"/>
              </a:rPr>
              <a:t>fluid</a:t>
            </a:r>
            <a:r>
              <a:rPr sz="2000" spc="-30" dirty="0">
                <a:latin typeface="Times New Roman"/>
                <a:cs typeface="Times New Roman"/>
              </a:rPr>
              <a:t> </a:t>
            </a:r>
            <a:r>
              <a:rPr sz="2000" dirty="0">
                <a:latin typeface="Times New Roman"/>
                <a:cs typeface="Times New Roman"/>
              </a:rPr>
              <a:t>generally</a:t>
            </a:r>
            <a:r>
              <a:rPr sz="2000" spc="-35" dirty="0">
                <a:latin typeface="Times New Roman"/>
                <a:cs typeface="Times New Roman"/>
              </a:rPr>
              <a:t> </a:t>
            </a:r>
            <a:r>
              <a:rPr sz="2000" spc="-20" dirty="0">
                <a:latin typeface="Times New Roman"/>
                <a:cs typeface="Times New Roman"/>
              </a:rPr>
              <a:t>water.</a:t>
            </a:r>
            <a:r>
              <a:rPr sz="2000" spc="455" dirty="0">
                <a:latin typeface="Times New Roman"/>
                <a:cs typeface="Times New Roman"/>
              </a:rPr>
              <a:t> </a:t>
            </a:r>
            <a:r>
              <a:rPr sz="2000" dirty="0">
                <a:latin typeface="Times New Roman"/>
                <a:cs typeface="Times New Roman"/>
              </a:rPr>
              <a:t>This</a:t>
            </a:r>
            <a:endParaRPr sz="2000">
              <a:latin typeface="Times New Roman"/>
              <a:cs typeface="Times New Roman"/>
            </a:endParaRPr>
          </a:p>
          <a:p>
            <a:pPr marL="25400">
              <a:lnSpc>
                <a:spcPts val="2050"/>
              </a:lnSpc>
              <a:spcBef>
                <a:spcPts val="1200"/>
              </a:spcBef>
            </a:pPr>
            <a:r>
              <a:rPr sz="2000" dirty="0">
                <a:latin typeface="Times New Roman"/>
                <a:cs typeface="Times New Roman"/>
              </a:rPr>
              <a:t>transport</a:t>
            </a:r>
            <a:r>
              <a:rPr sz="2000" spc="-45" dirty="0">
                <a:latin typeface="Times New Roman"/>
                <a:cs typeface="Times New Roman"/>
              </a:rPr>
              <a:t> </a:t>
            </a:r>
            <a:r>
              <a:rPr sz="2000" dirty="0">
                <a:latin typeface="Times New Roman"/>
                <a:cs typeface="Times New Roman"/>
              </a:rPr>
              <a:t>fluid</a:t>
            </a:r>
            <a:r>
              <a:rPr sz="2000" spc="-25" dirty="0">
                <a:latin typeface="Times New Roman"/>
                <a:cs typeface="Times New Roman"/>
              </a:rPr>
              <a:t> </a:t>
            </a:r>
            <a:r>
              <a:rPr sz="2000" dirty="0">
                <a:latin typeface="Times New Roman"/>
                <a:cs typeface="Times New Roman"/>
              </a:rPr>
              <a:t>transports</a:t>
            </a:r>
            <a:r>
              <a:rPr sz="2000" spc="-4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heat</a:t>
            </a:r>
            <a:r>
              <a:rPr sz="2000" spc="-5" dirty="0">
                <a:latin typeface="Times New Roman"/>
                <a:cs typeface="Times New Roman"/>
              </a:rPr>
              <a:t> </a:t>
            </a:r>
            <a:r>
              <a:rPr sz="2000" dirty="0">
                <a:latin typeface="Times New Roman"/>
                <a:cs typeface="Times New Roman"/>
              </a:rPr>
              <a:t>from</a:t>
            </a:r>
            <a:r>
              <a:rPr sz="2000" spc="-20"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absorber</a:t>
            </a:r>
            <a:r>
              <a:rPr sz="2000" spc="-30" dirty="0">
                <a:latin typeface="Times New Roman"/>
                <a:cs typeface="Times New Roman"/>
              </a:rPr>
              <a:t> </a:t>
            </a:r>
            <a:r>
              <a:rPr sz="2000" dirty="0">
                <a:latin typeface="Times New Roman"/>
                <a:cs typeface="Times New Roman"/>
              </a:rPr>
              <a:t>into</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utilisation</a:t>
            </a:r>
            <a:r>
              <a:rPr sz="2000" spc="-25" dirty="0">
                <a:latin typeface="Times New Roman"/>
                <a:cs typeface="Times New Roman"/>
              </a:rPr>
              <a:t> </a:t>
            </a:r>
            <a:r>
              <a:rPr sz="2000" dirty="0">
                <a:latin typeface="Times New Roman"/>
                <a:cs typeface="Times New Roman"/>
              </a:rPr>
              <a:t>purposes.</a:t>
            </a:r>
            <a:endParaRPr sz="2000">
              <a:latin typeface="Times New Roman"/>
              <a:cs typeface="Times New Roman"/>
            </a:endParaRPr>
          </a:p>
          <a:p>
            <a:pPr marR="440690" algn="r">
              <a:lnSpc>
                <a:spcPts val="1090"/>
              </a:lnSpc>
            </a:pPr>
            <a:r>
              <a:rPr sz="1200" dirty="0">
                <a:solidFill>
                  <a:srgbClr val="888888"/>
                </a:solidFill>
                <a:latin typeface="Arial MT"/>
                <a:cs typeface="Arial MT"/>
              </a:rPr>
              <a:t>189</a:t>
            </a:r>
            <a:endParaRPr sz="1200">
              <a:latin typeface="Arial MT"/>
              <a:cs typeface="Arial MT"/>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190</a:t>
            </a:r>
            <a:endParaRPr sz="1200">
              <a:latin typeface="Arial MT"/>
              <a:cs typeface="Arial MT"/>
            </a:endParaRPr>
          </a:p>
        </p:txBody>
      </p:sp>
      <p:grpSp>
        <p:nvGrpSpPr>
          <p:cNvPr id="3" name="object 3"/>
          <p:cNvGrpSpPr/>
          <p:nvPr/>
        </p:nvGrpSpPr>
        <p:grpSpPr>
          <a:xfrm>
            <a:off x="2667000" y="749744"/>
            <a:ext cx="4114800" cy="3213100"/>
            <a:chOff x="2667000" y="749744"/>
            <a:chExt cx="4114800" cy="3213100"/>
          </a:xfrm>
        </p:grpSpPr>
        <p:sp>
          <p:nvSpPr>
            <p:cNvPr id="4" name="object 4"/>
            <p:cNvSpPr/>
            <p:nvPr/>
          </p:nvSpPr>
          <p:spPr>
            <a:xfrm>
              <a:off x="3658361" y="762761"/>
              <a:ext cx="1981200" cy="2057400"/>
            </a:xfrm>
            <a:custGeom>
              <a:avLst/>
              <a:gdLst/>
              <a:ahLst/>
              <a:cxnLst/>
              <a:rect l="l" t="t" r="r" b="b"/>
              <a:pathLst>
                <a:path w="1981200" h="2057400">
                  <a:moveTo>
                    <a:pt x="0" y="2057400"/>
                  </a:moveTo>
                  <a:lnTo>
                    <a:pt x="495300" y="0"/>
                  </a:lnTo>
                  <a:lnTo>
                    <a:pt x="1981200" y="0"/>
                  </a:lnTo>
                  <a:lnTo>
                    <a:pt x="1485900" y="2057400"/>
                  </a:lnTo>
                  <a:lnTo>
                    <a:pt x="0" y="2057400"/>
                  </a:lnTo>
                  <a:close/>
                </a:path>
              </a:pathLst>
            </a:custGeom>
            <a:ln w="25908">
              <a:solidFill>
                <a:srgbClr val="385D89"/>
              </a:solidFill>
            </a:ln>
          </p:spPr>
          <p:txBody>
            <a:bodyPr wrap="square" lIns="0" tIns="0" rIns="0" bIns="0" rtlCol="0"/>
            <a:lstStyle/>
            <a:p>
              <a:endParaRPr/>
            </a:p>
          </p:txBody>
        </p:sp>
        <p:sp>
          <p:nvSpPr>
            <p:cNvPr id="5" name="object 5"/>
            <p:cNvSpPr/>
            <p:nvPr/>
          </p:nvSpPr>
          <p:spPr>
            <a:xfrm>
              <a:off x="3429000" y="1790699"/>
              <a:ext cx="476250" cy="38100"/>
            </a:xfrm>
            <a:custGeom>
              <a:avLst/>
              <a:gdLst/>
              <a:ahLst/>
              <a:cxnLst/>
              <a:rect l="l" t="t" r="r" b="b"/>
              <a:pathLst>
                <a:path w="476250" h="38100">
                  <a:moveTo>
                    <a:pt x="476250" y="0"/>
                  </a:moveTo>
                  <a:lnTo>
                    <a:pt x="0" y="38100"/>
                  </a:lnTo>
                </a:path>
              </a:pathLst>
            </a:custGeom>
            <a:ln w="9144">
              <a:solidFill>
                <a:srgbClr val="497DBA"/>
              </a:solidFill>
            </a:ln>
          </p:spPr>
          <p:txBody>
            <a:bodyPr wrap="square" lIns="0" tIns="0" rIns="0" bIns="0" rtlCol="0"/>
            <a:lstStyle/>
            <a:p>
              <a:endParaRPr/>
            </a:p>
          </p:txBody>
        </p:sp>
        <p:sp>
          <p:nvSpPr>
            <p:cNvPr id="6" name="object 6"/>
            <p:cNvSpPr/>
            <p:nvPr/>
          </p:nvSpPr>
          <p:spPr>
            <a:xfrm>
              <a:off x="2895600" y="1828799"/>
              <a:ext cx="533400" cy="1676400"/>
            </a:xfrm>
            <a:custGeom>
              <a:avLst/>
              <a:gdLst/>
              <a:ahLst/>
              <a:cxnLst/>
              <a:rect l="l" t="t" r="r" b="b"/>
              <a:pathLst>
                <a:path w="533400" h="1676400">
                  <a:moveTo>
                    <a:pt x="533400" y="0"/>
                  </a:moveTo>
                  <a:lnTo>
                    <a:pt x="0" y="1676400"/>
                  </a:lnTo>
                </a:path>
              </a:pathLst>
            </a:custGeom>
            <a:ln w="9144">
              <a:solidFill>
                <a:srgbClr val="497DBA"/>
              </a:solidFill>
            </a:ln>
          </p:spPr>
          <p:txBody>
            <a:bodyPr wrap="square" lIns="0" tIns="0" rIns="0" bIns="0" rtlCol="0"/>
            <a:lstStyle/>
            <a:p>
              <a:endParaRPr/>
            </a:p>
          </p:txBody>
        </p:sp>
        <p:sp>
          <p:nvSpPr>
            <p:cNvPr id="7" name="object 7"/>
            <p:cNvSpPr/>
            <p:nvPr/>
          </p:nvSpPr>
          <p:spPr>
            <a:xfrm>
              <a:off x="2895600" y="1752599"/>
              <a:ext cx="3506470" cy="1754505"/>
            </a:xfrm>
            <a:custGeom>
              <a:avLst/>
              <a:gdLst/>
              <a:ahLst/>
              <a:cxnLst/>
              <a:rect l="l" t="t" r="r" b="b"/>
              <a:pathLst>
                <a:path w="3506470" h="1754504">
                  <a:moveTo>
                    <a:pt x="0" y="1752600"/>
                  </a:moveTo>
                  <a:lnTo>
                    <a:pt x="3048000" y="1754124"/>
                  </a:lnTo>
                </a:path>
                <a:path w="3506470" h="1754504">
                  <a:moveTo>
                    <a:pt x="2496312" y="38100"/>
                  </a:moveTo>
                  <a:lnTo>
                    <a:pt x="3505962" y="0"/>
                  </a:lnTo>
                </a:path>
              </a:pathLst>
            </a:custGeom>
            <a:ln w="9144">
              <a:solidFill>
                <a:srgbClr val="497DBA"/>
              </a:solidFill>
            </a:ln>
          </p:spPr>
          <p:txBody>
            <a:bodyPr wrap="square" lIns="0" tIns="0" rIns="0" bIns="0" rtlCol="0"/>
            <a:lstStyle/>
            <a:p>
              <a:endParaRPr/>
            </a:p>
          </p:txBody>
        </p:sp>
        <p:sp>
          <p:nvSpPr>
            <p:cNvPr id="8" name="object 8"/>
            <p:cNvSpPr/>
            <p:nvPr/>
          </p:nvSpPr>
          <p:spPr>
            <a:xfrm>
              <a:off x="3656075" y="1752599"/>
              <a:ext cx="2745105" cy="1752600"/>
            </a:xfrm>
            <a:custGeom>
              <a:avLst/>
              <a:gdLst/>
              <a:ahLst/>
              <a:cxnLst/>
              <a:rect l="l" t="t" r="r" b="b"/>
              <a:pathLst>
                <a:path w="2745104" h="1752600">
                  <a:moveTo>
                    <a:pt x="2744724" y="0"/>
                  </a:moveTo>
                  <a:lnTo>
                    <a:pt x="2287524" y="1752600"/>
                  </a:lnTo>
                </a:path>
                <a:path w="2745104" h="1752600">
                  <a:moveTo>
                    <a:pt x="3175" y="1068324"/>
                  </a:moveTo>
                  <a:lnTo>
                    <a:pt x="0" y="1296924"/>
                  </a:lnTo>
                </a:path>
              </a:pathLst>
            </a:custGeom>
            <a:ln w="9144">
              <a:solidFill>
                <a:srgbClr val="497DBA"/>
              </a:solidFill>
            </a:ln>
          </p:spPr>
          <p:txBody>
            <a:bodyPr wrap="square" lIns="0" tIns="0" rIns="0" bIns="0" rtlCol="0"/>
            <a:lstStyle/>
            <a:p>
              <a:endParaRPr/>
            </a:p>
          </p:txBody>
        </p:sp>
        <p:sp>
          <p:nvSpPr>
            <p:cNvPr id="9" name="object 9"/>
            <p:cNvSpPr/>
            <p:nvPr/>
          </p:nvSpPr>
          <p:spPr>
            <a:xfrm>
              <a:off x="3657600" y="3047999"/>
              <a:ext cx="1447800" cy="1905"/>
            </a:xfrm>
            <a:custGeom>
              <a:avLst/>
              <a:gdLst/>
              <a:ahLst/>
              <a:cxnLst/>
              <a:rect l="l" t="t" r="r" b="b"/>
              <a:pathLst>
                <a:path w="1447800" h="1905">
                  <a:moveTo>
                    <a:pt x="0" y="0"/>
                  </a:moveTo>
                  <a:lnTo>
                    <a:pt x="1447800" y="1650"/>
                  </a:lnTo>
                </a:path>
              </a:pathLst>
            </a:custGeom>
            <a:ln w="9143">
              <a:solidFill>
                <a:srgbClr val="497DBA"/>
              </a:solidFill>
            </a:ln>
          </p:spPr>
          <p:txBody>
            <a:bodyPr wrap="square" lIns="0" tIns="0" rIns="0" bIns="0" rtlCol="0"/>
            <a:lstStyle/>
            <a:p>
              <a:endParaRPr/>
            </a:p>
          </p:txBody>
        </p:sp>
        <p:sp>
          <p:nvSpPr>
            <p:cNvPr id="10" name="object 10"/>
            <p:cNvSpPr/>
            <p:nvPr/>
          </p:nvSpPr>
          <p:spPr>
            <a:xfrm>
              <a:off x="5105400" y="763523"/>
              <a:ext cx="535305" cy="2286000"/>
            </a:xfrm>
            <a:custGeom>
              <a:avLst/>
              <a:gdLst/>
              <a:ahLst/>
              <a:cxnLst/>
              <a:rect l="l" t="t" r="r" b="b"/>
              <a:pathLst>
                <a:path w="535304" h="2286000">
                  <a:moveTo>
                    <a:pt x="533400" y="74675"/>
                  </a:moveTo>
                  <a:lnTo>
                    <a:pt x="0" y="2208276"/>
                  </a:lnTo>
                </a:path>
                <a:path w="535304" h="2286000">
                  <a:moveTo>
                    <a:pt x="1650" y="2057400"/>
                  </a:moveTo>
                  <a:lnTo>
                    <a:pt x="0" y="2286000"/>
                  </a:lnTo>
                </a:path>
                <a:path w="535304" h="2286000">
                  <a:moveTo>
                    <a:pt x="535051" y="0"/>
                  </a:moveTo>
                  <a:lnTo>
                    <a:pt x="531876" y="152400"/>
                  </a:lnTo>
                </a:path>
              </a:pathLst>
            </a:custGeom>
            <a:ln w="9144">
              <a:solidFill>
                <a:srgbClr val="497DBA"/>
              </a:solidFill>
            </a:ln>
          </p:spPr>
          <p:txBody>
            <a:bodyPr wrap="square" lIns="0" tIns="0" rIns="0" bIns="0" rtlCol="0"/>
            <a:lstStyle/>
            <a:p>
              <a:endParaRPr/>
            </a:p>
          </p:txBody>
        </p:sp>
        <p:sp>
          <p:nvSpPr>
            <p:cNvPr id="11" name="object 11"/>
            <p:cNvSpPr/>
            <p:nvPr/>
          </p:nvSpPr>
          <p:spPr>
            <a:xfrm>
              <a:off x="2667000" y="1295399"/>
              <a:ext cx="4114800" cy="2667000"/>
            </a:xfrm>
            <a:custGeom>
              <a:avLst/>
              <a:gdLst/>
              <a:ahLst/>
              <a:cxnLst/>
              <a:rect l="l" t="t" r="r" b="b"/>
              <a:pathLst>
                <a:path w="4114800" h="2667000">
                  <a:moveTo>
                    <a:pt x="4114800" y="1754124"/>
                  </a:moveTo>
                  <a:lnTo>
                    <a:pt x="4026154" y="1702435"/>
                  </a:lnTo>
                  <a:lnTo>
                    <a:pt x="4022344" y="1703451"/>
                  </a:lnTo>
                  <a:lnTo>
                    <a:pt x="4018788" y="1709547"/>
                  </a:lnTo>
                  <a:lnTo>
                    <a:pt x="4019804" y="1713357"/>
                  </a:lnTo>
                  <a:lnTo>
                    <a:pt x="4078617" y="1747774"/>
                  </a:lnTo>
                  <a:lnTo>
                    <a:pt x="2455634" y="1747177"/>
                  </a:lnTo>
                  <a:lnTo>
                    <a:pt x="3042285" y="36055"/>
                  </a:lnTo>
                  <a:lnTo>
                    <a:pt x="3054985" y="99695"/>
                  </a:lnTo>
                  <a:lnTo>
                    <a:pt x="3055747" y="103124"/>
                  </a:lnTo>
                  <a:lnTo>
                    <a:pt x="3059049" y="105283"/>
                  </a:lnTo>
                  <a:lnTo>
                    <a:pt x="3062478" y="104648"/>
                  </a:lnTo>
                  <a:lnTo>
                    <a:pt x="3065907" y="103886"/>
                  </a:lnTo>
                  <a:lnTo>
                    <a:pt x="3068193" y="100584"/>
                  </a:lnTo>
                  <a:lnTo>
                    <a:pt x="3067431" y="97155"/>
                  </a:lnTo>
                  <a:lnTo>
                    <a:pt x="3049955" y="9779"/>
                  </a:lnTo>
                  <a:lnTo>
                    <a:pt x="3048000" y="0"/>
                  </a:lnTo>
                  <a:lnTo>
                    <a:pt x="2970403" y="67056"/>
                  </a:lnTo>
                  <a:lnTo>
                    <a:pt x="2970022" y="70993"/>
                  </a:lnTo>
                  <a:lnTo>
                    <a:pt x="2974594" y="76327"/>
                  </a:lnTo>
                  <a:lnTo>
                    <a:pt x="2978658" y="76708"/>
                  </a:lnTo>
                  <a:lnTo>
                    <a:pt x="3030334" y="32029"/>
                  </a:lnTo>
                  <a:lnTo>
                    <a:pt x="2442299" y="1747164"/>
                  </a:lnTo>
                  <a:lnTo>
                    <a:pt x="35979" y="1746262"/>
                  </a:lnTo>
                  <a:lnTo>
                    <a:pt x="12573" y="1746250"/>
                  </a:lnTo>
                  <a:lnTo>
                    <a:pt x="35991" y="1746250"/>
                  </a:lnTo>
                  <a:lnTo>
                    <a:pt x="91948" y="1713611"/>
                  </a:lnTo>
                  <a:lnTo>
                    <a:pt x="94996" y="1711960"/>
                  </a:lnTo>
                  <a:lnTo>
                    <a:pt x="96012" y="1708023"/>
                  </a:lnTo>
                  <a:lnTo>
                    <a:pt x="92456" y="1701927"/>
                  </a:lnTo>
                  <a:lnTo>
                    <a:pt x="88646" y="1700911"/>
                  </a:lnTo>
                  <a:lnTo>
                    <a:pt x="0" y="1752600"/>
                  </a:lnTo>
                  <a:lnTo>
                    <a:pt x="85598" y="1802511"/>
                  </a:lnTo>
                  <a:lnTo>
                    <a:pt x="88519" y="1804289"/>
                  </a:lnTo>
                  <a:lnTo>
                    <a:pt x="92456" y="1803273"/>
                  </a:lnTo>
                  <a:lnTo>
                    <a:pt x="94234" y="1800225"/>
                  </a:lnTo>
                  <a:lnTo>
                    <a:pt x="96012" y="1797304"/>
                  </a:lnTo>
                  <a:lnTo>
                    <a:pt x="94996" y="1793367"/>
                  </a:lnTo>
                  <a:lnTo>
                    <a:pt x="36004" y="1758962"/>
                  </a:lnTo>
                  <a:lnTo>
                    <a:pt x="2437942" y="1759864"/>
                  </a:lnTo>
                  <a:lnTo>
                    <a:pt x="2139302" y="2630957"/>
                  </a:lnTo>
                  <a:lnTo>
                    <a:pt x="2126615" y="2567305"/>
                  </a:lnTo>
                  <a:lnTo>
                    <a:pt x="2125853" y="2563876"/>
                  </a:lnTo>
                  <a:lnTo>
                    <a:pt x="2122551" y="2561717"/>
                  </a:lnTo>
                  <a:lnTo>
                    <a:pt x="2119122" y="2562352"/>
                  </a:lnTo>
                  <a:lnTo>
                    <a:pt x="2115693" y="2563114"/>
                  </a:lnTo>
                  <a:lnTo>
                    <a:pt x="2113407" y="2566416"/>
                  </a:lnTo>
                  <a:lnTo>
                    <a:pt x="2114169" y="2569845"/>
                  </a:lnTo>
                  <a:lnTo>
                    <a:pt x="2133600" y="2667000"/>
                  </a:lnTo>
                  <a:lnTo>
                    <a:pt x="2144903" y="2657221"/>
                  </a:lnTo>
                  <a:lnTo>
                    <a:pt x="2211197" y="2599944"/>
                  </a:lnTo>
                  <a:lnTo>
                    <a:pt x="2211578" y="2596007"/>
                  </a:lnTo>
                  <a:lnTo>
                    <a:pt x="2207006" y="2590673"/>
                  </a:lnTo>
                  <a:lnTo>
                    <a:pt x="2202942" y="2590292"/>
                  </a:lnTo>
                  <a:lnTo>
                    <a:pt x="2151253" y="2634983"/>
                  </a:lnTo>
                  <a:lnTo>
                    <a:pt x="2451277" y="1759877"/>
                  </a:lnTo>
                  <a:lnTo>
                    <a:pt x="4078795" y="1760474"/>
                  </a:lnTo>
                  <a:lnTo>
                    <a:pt x="4019804" y="1794891"/>
                  </a:lnTo>
                  <a:lnTo>
                    <a:pt x="4018788" y="1798828"/>
                  </a:lnTo>
                  <a:lnTo>
                    <a:pt x="4020566" y="1801749"/>
                  </a:lnTo>
                  <a:lnTo>
                    <a:pt x="4022344" y="1804797"/>
                  </a:lnTo>
                  <a:lnTo>
                    <a:pt x="4026154" y="1805813"/>
                  </a:lnTo>
                  <a:lnTo>
                    <a:pt x="4103903" y="1760474"/>
                  </a:lnTo>
                  <a:lnTo>
                    <a:pt x="4114800" y="1754124"/>
                  </a:lnTo>
                  <a:close/>
                </a:path>
              </a:pathLst>
            </a:custGeom>
            <a:solidFill>
              <a:srgbClr val="497DBA"/>
            </a:solidFill>
          </p:spPr>
          <p:txBody>
            <a:bodyPr wrap="square" lIns="0" tIns="0" rIns="0" bIns="0" rtlCol="0"/>
            <a:lstStyle/>
            <a:p>
              <a:endParaRPr/>
            </a:p>
          </p:txBody>
        </p:sp>
      </p:grpSp>
      <p:sp>
        <p:nvSpPr>
          <p:cNvPr id="12" name="object 12"/>
          <p:cNvSpPr txBox="1"/>
          <p:nvPr/>
        </p:nvSpPr>
        <p:spPr>
          <a:xfrm>
            <a:off x="2669794" y="3072511"/>
            <a:ext cx="26606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W</a:t>
            </a:r>
            <a:endParaRPr sz="2000">
              <a:latin typeface="Times New Roman"/>
              <a:cs typeface="Times New Roman"/>
            </a:endParaRPr>
          </a:p>
        </p:txBody>
      </p:sp>
      <p:sp>
        <p:nvSpPr>
          <p:cNvPr id="13" name="object 13"/>
          <p:cNvSpPr txBox="1"/>
          <p:nvPr/>
        </p:nvSpPr>
        <p:spPr>
          <a:xfrm>
            <a:off x="6815455" y="2920111"/>
            <a:ext cx="18097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E</a:t>
            </a:r>
            <a:endParaRPr sz="2000">
              <a:latin typeface="Times New Roman"/>
              <a:cs typeface="Times New Roman"/>
            </a:endParaRPr>
          </a:p>
        </p:txBody>
      </p:sp>
      <p:sp>
        <p:nvSpPr>
          <p:cNvPr id="14" name="object 14"/>
          <p:cNvSpPr txBox="1"/>
          <p:nvPr/>
        </p:nvSpPr>
        <p:spPr>
          <a:xfrm>
            <a:off x="5794628" y="1167130"/>
            <a:ext cx="20955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N</a:t>
            </a:r>
            <a:endParaRPr sz="2000">
              <a:latin typeface="Times New Roman"/>
              <a:cs typeface="Times New Roman"/>
            </a:endParaRPr>
          </a:p>
        </p:txBody>
      </p:sp>
      <p:sp>
        <p:nvSpPr>
          <p:cNvPr id="15" name="object 15"/>
          <p:cNvSpPr txBox="1"/>
          <p:nvPr/>
        </p:nvSpPr>
        <p:spPr>
          <a:xfrm>
            <a:off x="4934203" y="3453206"/>
            <a:ext cx="167640"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S</a:t>
            </a:r>
            <a:endParaRPr sz="2000">
              <a:latin typeface="Times New Roman"/>
              <a:cs typeface="Times New Roman"/>
            </a:endParaRPr>
          </a:p>
        </p:txBody>
      </p:sp>
      <p:sp>
        <p:nvSpPr>
          <p:cNvPr id="16" name="object 16"/>
          <p:cNvSpPr/>
          <p:nvPr/>
        </p:nvSpPr>
        <p:spPr>
          <a:xfrm>
            <a:off x="5372100" y="1981200"/>
            <a:ext cx="114300" cy="38100"/>
          </a:xfrm>
          <a:custGeom>
            <a:avLst/>
            <a:gdLst/>
            <a:ahLst/>
            <a:cxnLst/>
            <a:rect l="l" t="t" r="r" b="b"/>
            <a:pathLst>
              <a:path w="114300" h="38100">
                <a:moveTo>
                  <a:pt x="0" y="0"/>
                </a:moveTo>
                <a:lnTo>
                  <a:pt x="44487" y="2988"/>
                </a:lnTo>
                <a:lnTo>
                  <a:pt x="80819" y="11144"/>
                </a:lnTo>
                <a:lnTo>
                  <a:pt x="105316" y="23252"/>
                </a:lnTo>
                <a:lnTo>
                  <a:pt x="114300" y="38100"/>
                </a:lnTo>
              </a:path>
            </a:pathLst>
          </a:custGeom>
          <a:ln w="9144">
            <a:solidFill>
              <a:srgbClr val="497DBA"/>
            </a:solidFill>
          </a:ln>
        </p:spPr>
        <p:txBody>
          <a:bodyPr wrap="square" lIns="0" tIns="0" rIns="0" bIns="0" rtlCol="0"/>
          <a:lstStyle/>
          <a:p>
            <a:endParaRPr/>
          </a:p>
        </p:txBody>
      </p:sp>
      <p:sp>
        <p:nvSpPr>
          <p:cNvPr id="17" name="object 17"/>
          <p:cNvSpPr txBox="1"/>
          <p:nvPr/>
        </p:nvSpPr>
        <p:spPr>
          <a:xfrm>
            <a:off x="5489828" y="1854149"/>
            <a:ext cx="14224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β</a:t>
            </a:r>
            <a:endParaRPr sz="1800">
              <a:latin typeface="Times New Roman"/>
              <a:cs typeface="Times New Roman"/>
            </a:endParaRPr>
          </a:p>
        </p:txBody>
      </p:sp>
      <p:grpSp>
        <p:nvGrpSpPr>
          <p:cNvPr id="18" name="object 18"/>
          <p:cNvGrpSpPr/>
          <p:nvPr/>
        </p:nvGrpSpPr>
        <p:grpSpPr>
          <a:xfrm>
            <a:off x="3043237" y="300037"/>
            <a:ext cx="3286125" cy="2981325"/>
            <a:chOff x="3043237" y="300037"/>
            <a:chExt cx="3286125" cy="2981325"/>
          </a:xfrm>
        </p:grpSpPr>
        <p:sp>
          <p:nvSpPr>
            <p:cNvPr id="19" name="object 19"/>
            <p:cNvSpPr/>
            <p:nvPr/>
          </p:nvSpPr>
          <p:spPr>
            <a:xfrm>
              <a:off x="5638800" y="838200"/>
              <a:ext cx="76200" cy="914400"/>
            </a:xfrm>
            <a:custGeom>
              <a:avLst/>
              <a:gdLst/>
              <a:ahLst/>
              <a:cxnLst/>
              <a:rect l="l" t="t" r="r" b="b"/>
              <a:pathLst>
                <a:path w="76200" h="914400">
                  <a:moveTo>
                    <a:pt x="0" y="0"/>
                  </a:moveTo>
                  <a:lnTo>
                    <a:pt x="76200" y="914400"/>
                  </a:lnTo>
                </a:path>
              </a:pathLst>
            </a:custGeom>
            <a:ln w="6096">
              <a:solidFill>
                <a:srgbClr val="497DBA"/>
              </a:solidFill>
              <a:prstDash val="sysDot"/>
            </a:ln>
          </p:spPr>
          <p:txBody>
            <a:bodyPr wrap="square" lIns="0" tIns="0" rIns="0" bIns="0" rtlCol="0"/>
            <a:lstStyle/>
            <a:p>
              <a:endParaRPr/>
            </a:p>
          </p:txBody>
        </p:sp>
        <p:sp>
          <p:nvSpPr>
            <p:cNvPr id="20" name="object 20"/>
            <p:cNvSpPr/>
            <p:nvPr/>
          </p:nvSpPr>
          <p:spPr>
            <a:xfrm>
              <a:off x="3048000" y="1600200"/>
              <a:ext cx="3276600" cy="1905"/>
            </a:xfrm>
            <a:custGeom>
              <a:avLst/>
              <a:gdLst/>
              <a:ahLst/>
              <a:cxnLst/>
              <a:rect l="l" t="t" r="r" b="b"/>
              <a:pathLst>
                <a:path w="3276600" h="1905">
                  <a:moveTo>
                    <a:pt x="0" y="0"/>
                  </a:moveTo>
                  <a:lnTo>
                    <a:pt x="3276600" y="1650"/>
                  </a:lnTo>
                </a:path>
              </a:pathLst>
            </a:custGeom>
            <a:ln w="9143">
              <a:solidFill>
                <a:srgbClr val="497DBA"/>
              </a:solidFill>
              <a:prstDash val="sysDash"/>
            </a:ln>
          </p:spPr>
          <p:txBody>
            <a:bodyPr wrap="square" lIns="0" tIns="0" rIns="0" bIns="0" rtlCol="0"/>
            <a:lstStyle/>
            <a:p>
              <a:endParaRPr/>
            </a:p>
          </p:txBody>
        </p:sp>
        <p:sp>
          <p:nvSpPr>
            <p:cNvPr id="21" name="object 21"/>
            <p:cNvSpPr/>
            <p:nvPr/>
          </p:nvSpPr>
          <p:spPr>
            <a:xfrm>
              <a:off x="4267200" y="304800"/>
              <a:ext cx="762000" cy="2971800"/>
            </a:xfrm>
            <a:custGeom>
              <a:avLst/>
              <a:gdLst/>
              <a:ahLst/>
              <a:cxnLst/>
              <a:rect l="l" t="t" r="r" b="b"/>
              <a:pathLst>
                <a:path w="762000" h="2971800">
                  <a:moveTo>
                    <a:pt x="762000" y="0"/>
                  </a:moveTo>
                  <a:lnTo>
                    <a:pt x="0" y="2971800"/>
                  </a:lnTo>
                </a:path>
              </a:pathLst>
            </a:custGeom>
            <a:ln w="9144">
              <a:solidFill>
                <a:srgbClr val="497DBA"/>
              </a:solidFill>
              <a:prstDash val="sysDash"/>
            </a:ln>
          </p:spPr>
          <p:txBody>
            <a:bodyPr wrap="square" lIns="0" tIns="0" rIns="0" bIns="0" rtlCol="0"/>
            <a:lstStyle/>
            <a:p>
              <a:endParaRPr/>
            </a:p>
          </p:txBody>
        </p:sp>
      </p:grpSp>
      <p:sp>
        <p:nvSpPr>
          <p:cNvPr id="22" name="object 22"/>
          <p:cNvSpPr txBox="1"/>
          <p:nvPr/>
        </p:nvSpPr>
        <p:spPr>
          <a:xfrm>
            <a:off x="3508375" y="179323"/>
            <a:ext cx="2680335" cy="921385"/>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Axis parallel</a:t>
            </a:r>
            <a:r>
              <a:rPr sz="1600" spc="35" dirty="0">
                <a:latin typeface="Times New Roman"/>
                <a:cs typeface="Times New Roman"/>
              </a:rPr>
              <a:t> </a:t>
            </a:r>
            <a:r>
              <a:rPr sz="1600" spc="-5" dirty="0">
                <a:latin typeface="Times New Roman"/>
                <a:cs typeface="Times New Roman"/>
              </a:rPr>
              <a:t>to</a:t>
            </a:r>
            <a:r>
              <a:rPr sz="1600" dirty="0">
                <a:latin typeface="Times New Roman"/>
                <a:cs typeface="Times New Roman"/>
              </a:rPr>
              <a:t> </a:t>
            </a:r>
            <a:r>
              <a:rPr sz="1600" spc="-5" dirty="0">
                <a:latin typeface="Times New Roman"/>
                <a:cs typeface="Times New Roman"/>
              </a:rPr>
              <a:t>line</a:t>
            </a:r>
            <a:r>
              <a:rPr sz="1600" spc="20" dirty="0">
                <a:latin typeface="Times New Roman"/>
                <a:cs typeface="Times New Roman"/>
              </a:rPr>
              <a:t> </a:t>
            </a:r>
            <a:r>
              <a:rPr sz="1600" spc="-5" dirty="0">
                <a:latin typeface="Times New Roman"/>
                <a:cs typeface="Times New Roman"/>
              </a:rPr>
              <a:t>of</a:t>
            </a:r>
            <a:r>
              <a:rPr sz="1600" spc="5" dirty="0">
                <a:latin typeface="Times New Roman"/>
                <a:cs typeface="Times New Roman"/>
              </a:rPr>
              <a:t> </a:t>
            </a:r>
            <a:r>
              <a:rPr sz="1600" spc="-5" dirty="0">
                <a:latin typeface="Times New Roman"/>
                <a:cs typeface="Times New Roman"/>
              </a:rPr>
              <a:t>longitude</a:t>
            </a:r>
            <a:endParaRPr sz="1600">
              <a:latin typeface="Times New Roman"/>
              <a:cs typeface="Times New Roman"/>
            </a:endParaRPr>
          </a:p>
          <a:p>
            <a:pPr>
              <a:lnSpc>
                <a:spcPct val="100000"/>
              </a:lnSpc>
            </a:pPr>
            <a:endParaRPr sz="1700">
              <a:latin typeface="Times New Roman"/>
              <a:cs typeface="Times New Roman"/>
            </a:endParaRPr>
          </a:p>
          <a:p>
            <a:pPr marL="622300">
              <a:lnSpc>
                <a:spcPct val="100000"/>
              </a:lnSpc>
              <a:spcBef>
                <a:spcPts val="1265"/>
              </a:spcBef>
            </a:pPr>
            <a:r>
              <a:rPr sz="1600" spc="-5" dirty="0">
                <a:latin typeface="Times New Roman"/>
                <a:cs typeface="Times New Roman"/>
              </a:rPr>
              <a:t>Flat-plate</a:t>
            </a:r>
            <a:r>
              <a:rPr sz="1600" spc="20" dirty="0">
                <a:latin typeface="Times New Roman"/>
                <a:cs typeface="Times New Roman"/>
              </a:rPr>
              <a:t> </a:t>
            </a:r>
            <a:r>
              <a:rPr sz="1600" spc="-5" dirty="0">
                <a:latin typeface="Times New Roman"/>
                <a:cs typeface="Times New Roman"/>
              </a:rPr>
              <a:t>collector</a:t>
            </a:r>
            <a:endParaRPr sz="1600">
              <a:latin typeface="Times New Roman"/>
              <a:cs typeface="Times New Roman"/>
            </a:endParaRPr>
          </a:p>
        </p:txBody>
      </p:sp>
      <p:sp>
        <p:nvSpPr>
          <p:cNvPr id="23" name="object 23"/>
          <p:cNvSpPr txBox="1"/>
          <p:nvPr/>
        </p:nvSpPr>
        <p:spPr>
          <a:xfrm>
            <a:off x="2698495" y="1093978"/>
            <a:ext cx="1068070"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Times New Roman"/>
                <a:cs typeface="Times New Roman"/>
              </a:rPr>
              <a:t>Axis</a:t>
            </a:r>
            <a:r>
              <a:rPr sz="1600" spc="-65" dirty="0">
                <a:latin typeface="Times New Roman"/>
                <a:cs typeface="Times New Roman"/>
              </a:rPr>
              <a:t> </a:t>
            </a:r>
            <a:r>
              <a:rPr sz="1600" spc="-5" dirty="0">
                <a:latin typeface="Times New Roman"/>
                <a:cs typeface="Times New Roman"/>
              </a:rPr>
              <a:t>parallel </a:t>
            </a:r>
            <a:r>
              <a:rPr sz="1600" spc="-385" dirty="0">
                <a:latin typeface="Times New Roman"/>
                <a:cs typeface="Times New Roman"/>
              </a:rPr>
              <a:t> </a:t>
            </a:r>
            <a:r>
              <a:rPr sz="1600" spc="-5" dirty="0">
                <a:latin typeface="Times New Roman"/>
                <a:cs typeface="Times New Roman"/>
              </a:rPr>
              <a:t>to</a:t>
            </a:r>
            <a:r>
              <a:rPr sz="1600" spc="-15" dirty="0">
                <a:latin typeface="Times New Roman"/>
                <a:cs typeface="Times New Roman"/>
              </a:rPr>
              <a:t> </a:t>
            </a:r>
            <a:r>
              <a:rPr sz="1600" spc="-5" dirty="0">
                <a:latin typeface="Times New Roman"/>
                <a:cs typeface="Times New Roman"/>
              </a:rPr>
              <a:t>latitude</a:t>
            </a:r>
            <a:endParaRPr sz="1600">
              <a:latin typeface="Times New Roman"/>
              <a:cs typeface="Times New Roman"/>
            </a:endParaRPr>
          </a:p>
        </p:txBody>
      </p:sp>
      <p:sp>
        <p:nvSpPr>
          <p:cNvPr id="24" name="object 24"/>
          <p:cNvSpPr/>
          <p:nvPr/>
        </p:nvSpPr>
        <p:spPr>
          <a:xfrm>
            <a:off x="3226180" y="3201923"/>
            <a:ext cx="103505" cy="685800"/>
          </a:xfrm>
          <a:custGeom>
            <a:avLst/>
            <a:gdLst/>
            <a:ahLst/>
            <a:cxnLst/>
            <a:rect l="l" t="t" r="r" b="b"/>
            <a:pathLst>
              <a:path w="103504" h="685800">
                <a:moveTo>
                  <a:pt x="51945" y="25226"/>
                </a:moveTo>
                <a:lnTo>
                  <a:pt x="45609" y="35977"/>
                </a:lnTo>
                <a:lnTo>
                  <a:pt x="42544" y="685800"/>
                </a:lnTo>
                <a:lnTo>
                  <a:pt x="55244" y="685800"/>
                </a:lnTo>
                <a:lnTo>
                  <a:pt x="58308" y="36265"/>
                </a:lnTo>
                <a:lnTo>
                  <a:pt x="51945" y="25226"/>
                </a:lnTo>
                <a:close/>
              </a:path>
              <a:path w="103504" h="685800">
                <a:moveTo>
                  <a:pt x="59323" y="12573"/>
                </a:moveTo>
                <a:lnTo>
                  <a:pt x="58419" y="12573"/>
                </a:lnTo>
                <a:lnTo>
                  <a:pt x="58308" y="36265"/>
                </a:lnTo>
                <a:lnTo>
                  <a:pt x="90551" y="92201"/>
                </a:lnTo>
                <a:lnTo>
                  <a:pt x="92329" y="95250"/>
                </a:lnTo>
                <a:lnTo>
                  <a:pt x="96266" y="96265"/>
                </a:lnTo>
                <a:lnTo>
                  <a:pt x="102361" y="92710"/>
                </a:lnTo>
                <a:lnTo>
                  <a:pt x="103378" y="88900"/>
                </a:lnTo>
                <a:lnTo>
                  <a:pt x="101599" y="85851"/>
                </a:lnTo>
                <a:lnTo>
                  <a:pt x="59323" y="12573"/>
                </a:lnTo>
                <a:close/>
              </a:path>
              <a:path w="103504" h="685800">
                <a:moveTo>
                  <a:pt x="52069" y="0"/>
                </a:moveTo>
                <a:lnTo>
                  <a:pt x="1777" y="85343"/>
                </a:lnTo>
                <a:lnTo>
                  <a:pt x="0" y="88391"/>
                </a:lnTo>
                <a:lnTo>
                  <a:pt x="1016" y="92201"/>
                </a:lnTo>
                <a:lnTo>
                  <a:pt x="3937" y="93979"/>
                </a:lnTo>
                <a:lnTo>
                  <a:pt x="6985" y="95758"/>
                </a:lnTo>
                <a:lnTo>
                  <a:pt x="10921" y="94868"/>
                </a:lnTo>
                <a:lnTo>
                  <a:pt x="12700" y="91821"/>
                </a:lnTo>
                <a:lnTo>
                  <a:pt x="45609" y="35977"/>
                </a:lnTo>
                <a:lnTo>
                  <a:pt x="45719" y="12573"/>
                </a:lnTo>
                <a:lnTo>
                  <a:pt x="59323" y="12573"/>
                </a:lnTo>
                <a:lnTo>
                  <a:pt x="52069" y="0"/>
                </a:lnTo>
                <a:close/>
              </a:path>
              <a:path w="103504" h="685800">
                <a:moveTo>
                  <a:pt x="58405" y="15748"/>
                </a:moveTo>
                <a:lnTo>
                  <a:pt x="57531" y="15748"/>
                </a:lnTo>
                <a:lnTo>
                  <a:pt x="51945" y="25226"/>
                </a:lnTo>
                <a:lnTo>
                  <a:pt x="58308" y="36265"/>
                </a:lnTo>
                <a:lnTo>
                  <a:pt x="58405" y="15748"/>
                </a:lnTo>
                <a:close/>
              </a:path>
              <a:path w="103504" h="685800">
                <a:moveTo>
                  <a:pt x="58419" y="12573"/>
                </a:moveTo>
                <a:lnTo>
                  <a:pt x="45719" y="12573"/>
                </a:lnTo>
                <a:lnTo>
                  <a:pt x="45609" y="35977"/>
                </a:lnTo>
                <a:lnTo>
                  <a:pt x="51945" y="25226"/>
                </a:lnTo>
                <a:lnTo>
                  <a:pt x="46481" y="15748"/>
                </a:lnTo>
                <a:lnTo>
                  <a:pt x="58405" y="15748"/>
                </a:lnTo>
                <a:lnTo>
                  <a:pt x="58419" y="12573"/>
                </a:lnTo>
                <a:close/>
              </a:path>
              <a:path w="103504" h="685800">
                <a:moveTo>
                  <a:pt x="57531" y="15748"/>
                </a:moveTo>
                <a:lnTo>
                  <a:pt x="46481" y="15748"/>
                </a:lnTo>
                <a:lnTo>
                  <a:pt x="51945" y="25226"/>
                </a:lnTo>
                <a:lnTo>
                  <a:pt x="57531" y="15748"/>
                </a:lnTo>
                <a:close/>
              </a:path>
            </a:pathLst>
          </a:custGeom>
          <a:solidFill>
            <a:srgbClr val="497DBA"/>
          </a:solidFill>
        </p:spPr>
        <p:txBody>
          <a:bodyPr wrap="square" lIns="0" tIns="0" rIns="0" bIns="0" rtlCol="0"/>
          <a:lstStyle/>
          <a:p>
            <a:endParaRPr/>
          </a:p>
        </p:txBody>
      </p:sp>
      <p:sp>
        <p:nvSpPr>
          <p:cNvPr id="25" name="object 25"/>
          <p:cNvSpPr txBox="1"/>
          <p:nvPr/>
        </p:nvSpPr>
        <p:spPr>
          <a:xfrm>
            <a:off x="2568320" y="3608654"/>
            <a:ext cx="15678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Horizontal</a:t>
            </a:r>
            <a:r>
              <a:rPr sz="1600" spc="-35" dirty="0">
                <a:latin typeface="Times New Roman"/>
                <a:cs typeface="Times New Roman"/>
              </a:rPr>
              <a:t> </a:t>
            </a:r>
            <a:r>
              <a:rPr sz="1600" dirty="0">
                <a:latin typeface="Times New Roman"/>
                <a:cs typeface="Times New Roman"/>
              </a:rPr>
              <a:t>Surface</a:t>
            </a:r>
            <a:endParaRPr sz="1600">
              <a:latin typeface="Times New Roman"/>
              <a:cs typeface="Times New Roman"/>
            </a:endParaRPr>
          </a:p>
        </p:txBody>
      </p:sp>
      <p:sp>
        <p:nvSpPr>
          <p:cNvPr id="26" name="object 26"/>
          <p:cNvSpPr txBox="1"/>
          <p:nvPr/>
        </p:nvSpPr>
        <p:spPr>
          <a:xfrm>
            <a:off x="78739" y="3898939"/>
            <a:ext cx="8866505" cy="2193925"/>
          </a:xfrm>
          <a:prstGeom prst="rect">
            <a:avLst/>
          </a:prstGeom>
        </p:spPr>
        <p:txBody>
          <a:bodyPr vert="horz" wrap="square" lIns="0" tIns="114935" rIns="0" bIns="0" rtlCol="0">
            <a:spAutoFit/>
          </a:bodyPr>
          <a:lstStyle/>
          <a:p>
            <a:pPr marR="247015" algn="ctr">
              <a:lnSpc>
                <a:spcPct val="100000"/>
              </a:lnSpc>
              <a:spcBef>
                <a:spcPts val="905"/>
              </a:spcBef>
            </a:pPr>
            <a:r>
              <a:rPr sz="1600" b="1" spc="-5" dirty="0">
                <a:latin typeface="Times New Roman"/>
                <a:cs typeface="Times New Roman"/>
              </a:rPr>
              <a:t>Fig(a):</a:t>
            </a:r>
            <a:r>
              <a:rPr sz="1600" b="1" spc="25" dirty="0">
                <a:latin typeface="Times New Roman"/>
                <a:cs typeface="Times New Roman"/>
              </a:rPr>
              <a:t> </a:t>
            </a:r>
            <a:r>
              <a:rPr sz="1600" spc="-5" dirty="0">
                <a:latin typeface="Times New Roman"/>
                <a:cs typeface="Times New Roman"/>
              </a:rPr>
              <a:t>Positioning</a:t>
            </a:r>
            <a:r>
              <a:rPr sz="1600" spc="10" dirty="0">
                <a:latin typeface="Times New Roman"/>
                <a:cs typeface="Times New Roman"/>
              </a:rPr>
              <a:t> </a:t>
            </a:r>
            <a:r>
              <a:rPr sz="1600" spc="-5" dirty="0">
                <a:latin typeface="Times New Roman"/>
                <a:cs typeface="Times New Roman"/>
              </a:rPr>
              <a:t>of</a:t>
            </a:r>
            <a:r>
              <a:rPr sz="1600" spc="-10" dirty="0">
                <a:latin typeface="Times New Roman"/>
                <a:cs typeface="Times New Roman"/>
              </a:rPr>
              <a:t> </a:t>
            </a:r>
            <a:r>
              <a:rPr sz="1600" dirty="0">
                <a:latin typeface="Times New Roman"/>
                <a:cs typeface="Times New Roman"/>
              </a:rPr>
              <a:t>flat-plate</a:t>
            </a:r>
            <a:r>
              <a:rPr sz="1600" spc="45" dirty="0">
                <a:latin typeface="Times New Roman"/>
                <a:cs typeface="Times New Roman"/>
              </a:rPr>
              <a:t> </a:t>
            </a:r>
            <a:r>
              <a:rPr sz="1600" spc="-5" dirty="0">
                <a:latin typeface="Times New Roman"/>
                <a:cs typeface="Times New Roman"/>
              </a:rPr>
              <a:t>collector</a:t>
            </a:r>
            <a:r>
              <a:rPr sz="1800" spc="-5" dirty="0">
                <a:latin typeface="Arial MT"/>
                <a:cs typeface="Arial MT"/>
              </a:rPr>
              <a:t>.</a:t>
            </a:r>
            <a:endParaRPr sz="1800">
              <a:latin typeface="Arial MT"/>
              <a:cs typeface="Arial MT"/>
            </a:endParaRPr>
          </a:p>
          <a:p>
            <a:pPr marL="12700">
              <a:lnSpc>
                <a:spcPct val="100000"/>
              </a:lnSpc>
              <a:spcBef>
                <a:spcPts val="900"/>
              </a:spcBef>
            </a:pPr>
            <a:r>
              <a:rPr sz="2000" spc="-75" dirty="0">
                <a:latin typeface="Times New Roman"/>
                <a:cs typeface="Times New Roman"/>
              </a:rPr>
              <a:t>To</a:t>
            </a:r>
            <a:r>
              <a:rPr sz="2000" dirty="0">
                <a:latin typeface="Times New Roman"/>
                <a:cs typeface="Times New Roman"/>
              </a:rPr>
              <a:t> reduce</a:t>
            </a:r>
            <a:r>
              <a:rPr sz="2000" spc="-2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heat</a:t>
            </a:r>
            <a:r>
              <a:rPr sz="2000" spc="-25" dirty="0">
                <a:latin typeface="Times New Roman"/>
                <a:cs typeface="Times New Roman"/>
              </a:rPr>
              <a:t> </a:t>
            </a:r>
            <a:r>
              <a:rPr sz="2000" dirty="0">
                <a:latin typeface="Times New Roman"/>
                <a:cs typeface="Times New Roman"/>
              </a:rPr>
              <a:t>losses,</a:t>
            </a:r>
            <a:r>
              <a:rPr sz="2000" spc="-1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back</a:t>
            </a:r>
            <a:r>
              <a:rPr sz="2000" spc="-5" dirty="0">
                <a:latin typeface="Times New Roman"/>
                <a:cs typeface="Times New Roman"/>
              </a:rPr>
              <a:t> </a:t>
            </a:r>
            <a:r>
              <a:rPr sz="2000" dirty="0">
                <a:latin typeface="Times New Roman"/>
                <a:cs typeface="Times New Roman"/>
              </a:rPr>
              <a:t>side</a:t>
            </a:r>
            <a:r>
              <a:rPr sz="2000" spc="-20"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sides</a:t>
            </a:r>
            <a:r>
              <a:rPr sz="2000" spc="-2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spc="-5" dirty="0">
                <a:latin typeface="Times New Roman"/>
                <a:cs typeface="Times New Roman"/>
              </a:rPr>
              <a:t>collector</a:t>
            </a:r>
            <a:r>
              <a:rPr sz="2000" spc="-25" dirty="0">
                <a:latin typeface="Times New Roman"/>
                <a:cs typeface="Times New Roman"/>
              </a:rPr>
              <a:t> </a:t>
            </a:r>
            <a:r>
              <a:rPr sz="2000" dirty="0">
                <a:latin typeface="Times New Roman"/>
                <a:cs typeface="Times New Roman"/>
              </a:rPr>
              <a:t>(below</a:t>
            </a:r>
            <a:r>
              <a:rPr sz="2000" spc="-2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absorber)</a:t>
            </a:r>
            <a:endParaRPr sz="2000">
              <a:latin typeface="Times New Roman"/>
              <a:cs typeface="Times New Roman"/>
            </a:endParaRPr>
          </a:p>
          <a:p>
            <a:pPr marL="12700">
              <a:lnSpc>
                <a:spcPct val="100000"/>
              </a:lnSpc>
              <a:spcBef>
                <a:spcPts val="1200"/>
              </a:spcBef>
            </a:pPr>
            <a:r>
              <a:rPr sz="2000" dirty="0">
                <a:latin typeface="Times New Roman"/>
                <a:cs typeface="Times New Roman"/>
              </a:rPr>
              <a:t>are</a:t>
            </a:r>
            <a:r>
              <a:rPr sz="2000" spc="-15" dirty="0">
                <a:latin typeface="Times New Roman"/>
                <a:cs typeface="Times New Roman"/>
              </a:rPr>
              <a:t> </a:t>
            </a:r>
            <a:r>
              <a:rPr sz="2000" dirty="0">
                <a:latin typeface="Times New Roman"/>
                <a:cs typeface="Times New Roman"/>
              </a:rPr>
              <a:t>covered</a:t>
            </a:r>
            <a:r>
              <a:rPr sz="2000" spc="-25" dirty="0">
                <a:latin typeface="Times New Roman"/>
                <a:cs typeface="Times New Roman"/>
              </a:rPr>
              <a:t> </a:t>
            </a:r>
            <a:r>
              <a:rPr sz="2000" dirty="0">
                <a:latin typeface="Times New Roman"/>
                <a:cs typeface="Times New Roman"/>
              </a:rPr>
              <a:t>with</a:t>
            </a:r>
            <a:r>
              <a:rPr sz="2000" spc="-10" dirty="0">
                <a:latin typeface="Times New Roman"/>
                <a:cs typeface="Times New Roman"/>
              </a:rPr>
              <a:t> </a:t>
            </a:r>
            <a:r>
              <a:rPr sz="2000" dirty="0">
                <a:latin typeface="Times New Roman"/>
                <a:cs typeface="Times New Roman"/>
              </a:rPr>
              <a:t>insulation.</a:t>
            </a:r>
            <a:r>
              <a:rPr sz="2000" spc="-6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front</a:t>
            </a:r>
            <a:r>
              <a:rPr sz="2000" spc="-50" dirty="0">
                <a:latin typeface="Times New Roman"/>
                <a:cs typeface="Times New Roman"/>
              </a:rPr>
              <a:t> </a:t>
            </a:r>
            <a:r>
              <a:rPr sz="2000" dirty="0">
                <a:latin typeface="Times New Roman"/>
                <a:cs typeface="Times New Roman"/>
              </a:rPr>
              <a:t>above</a:t>
            </a:r>
            <a:r>
              <a:rPr sz="2000" spc="-1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absorber</a:t>
            </a:r>
            <a:r>
              <a:rPr sz="2000" spc="-5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covered</a:t>
            </a:r>
            <a:r>
              <a:rPr sz="2000" spc="-25" dirty="0">
                <a:latin typeface="Times New Roman"/>
                <a:cs typeface="Times New Roman"/>
              </a:rPr>
              <a:t> </a:t>
            </a:r>
            <a:r>
              <a:rPr sz="2000" dirty="0">
                <a:latin typeface="Times New Roman"/>
                <a:cs typeface="Times New Roman"/>
              </a:rPr>
              <a:t>with</a:t>
            </a:r>
            <a:r>
              <a:rPr sz="2000" spc="5" dirty="0">
                <a:latin typeface="Times New Roman"/>
                <a:cs typeface="Times New Roman"/>
              </a:rPr>
              <a:t> </a:t>
            </a:r>
            <a:r>
              <a:rPr sz="2000" dirty="0">
                <a:latin typeface="Times New Roman"/>
                <a:cs typeface="Times New Roman"/>
              </a:rPr>
              <a:t>one</a:t>
            </a:r>
            <a:r>
              <a:rPr sz="2000" spc="-15" dirty="0">
                <a:latin typeface="Times New Roman"/>
                <a:cs typeface="Times New Roman"/>
              </a:rPr>
              <a:t> </a:t>
            </a:r>
            <a:r>
              <a:rPr sz="2000" dirty="0">
                <a:latin typeface="Times New Roman"/>
                <a:cs typeface="Times New Roman"/>
              </a:rPr>
              <a:t>or</a:t>
            </a:r>
            <a:r>
              <a:rPr sz="2000" spc="-10" dirty="0">
                <a:latin typeface="Times New Roman"/>
                <a:cs typeface="Times New Roman"/>
              </a:rPr>
              <a:t> </a:t>
            </a:r>
            <a:r>
              <a:rPr sz="2000" dirty="0">
                <a:latin typeface="Times New Roman"/>
                <a:cs typeface="Times New Roman"/>
              </a:rPr>
              <a:t>two</a:t>
            </a:r>
            <a:endParaRPr sz="2000">
              <a:latin typeface="Times New Roman"/>
              <a:cs typeface="Times New Roman"/>
            </a:endParaRPr>
          </a:p>
          <a:p>
            <a:pPr marL="12700">
              <a:lnSpc>
                <a:spcPct val="100000"/>
              </a:lnSpc>
              <a:spcBef>
                <a:spcPts val="1205"/>
              </a:spcBef>
            </a:pPr>
            <a:r>
              <a:rPr sz="2000" dirty="0">
                <a:latin typeface="Times New Roman"/>
                <a:cs typeface="Times New Roman"/>
              </a:rPr>
              <a:t>transparent</a:t>
            </a:r>
            <a:r>
              <a:rPr sz="2000" spc="-45" dirty="0">
                <a:latin typeface="Times New Roman"/>
                <a:cs typeface="Times New Roman"/>
              </a:rPr>
              <a:t> </a:t>
            </a:r>
            <a:r>
              <a:rPr sz="2000" dirty="0">
                <a:latin typeface="Times New Roman"/>
                <a:cs typeface="Times New Roman"/>
              </a:rPr>
              <a:t>glass</a:t>
            </a:r>
            <a:r>
              <a:rPr sz="2000" spc="-20" dirty="0">
                <a:latin typeface="Times New Roman"/>
                <a:cs typeface="Times New Roman"/>
              </a:rPr>
              <a:t> </a:t>
            </a:r>
            <a:r>
              <a:rPr sz="2000" dirty="0">
                <a:latin typeface="Times New Roman"/>
                <a:cs typeface="Times New Roman"/>
              </a:rPr>
              <a:t>sheets.</a:t>
            </a:r>
            <a:r>
              <a:rPr sz="2000" spc="-50" dirty="0">
                <a:latin typeface="Times New Roman"/>
                <a:cs typeface="Times New Roman"/>
              </a:rPr>
              <a:t> </a:t>
            </a:r>
            <a:r>
              <a:rPr sz="2000" dirty="0">
                <a:latin typeface="Times New Roman"/>
                <a:cs typeface="Times New Roman"/>
              </a:rPr>
              <a:t>The whole</a:t>
            </a:r>
            <a:r>
              <a:rPr sz="2000" spc="-25" dirty="0">
                <a:latin typeface="Times New Roman"/>
                <a:cs typeface="Times New Roman"/>
              </a:rPr>
              <a:t> </a:t>
            </a:r>
            <a:r>
              <a:rPr sz="2000" dirty="0">
                <a:latin typeface="Times New Roman"/>
                <a:cs typeface="Times New Roman"/>
              </a:rPr>
              <a:t>thing</a:t>
            </a:r>
            <a:r>
              <a:rPr sz="2000" spc="-2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spc="-5" dirty="0">
                <a:latin typeface="Times New Roman"/>
                <a:cs typeface="Times New Roman"/>
              </a:rPr>
              <a:t>sealed</a:t>
            </a:r>
            <a:r>
              <a:rPr sz="2000" spc="-10"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a box</a:t>
            </a:r>
            <a:r>
              <a:rPr sz="2000" spc="-5" dirty="0">
                <a:latin typeface="Times New Roman"/>
                <a:cs typeface="Times New Roman"/>
              </a:rPr>
              <a:t> </a:t>
            </a:r>
            <a:r>
              <a:rPr sz="2000" dirty="0">
                <a:latin typeface="Times New Roman"/>
                <a:cs typeface="Times New Roman"/>
              </a:rPr>
              <a:t>or</a:t>
            </a:r>
            <a:r>
              <a:rPr sz="2000" spc="-15" dirty="0">
                <a:latin typeface="Times New Roman"/>
                <a:cs typeface="Times New Roman"/>
              </a:rPr>
              <a:t> </a:t>
            </a:r>
            <a:r>
              <a:rPr sz="2000" spc="-5" dirty="0">
                <a:latin typeface="Times New Roman"/>
                <a:cs typeface="Times New Roman"/>
              </a:rPr>
              <a:t>some</a:t>
            </a:r>
            <a:r>
              <a:rPr sz="2000" spc="5" dirty="0">
                <a:latin typeface="Times New Roman"/>
                <a:cs typeface="Times New Roman"/>
              </a:rPr>
              <a:t> </a:t>
            </a:r>
            <a:r>
              <a:rPr sz="2000" dirty="0">
                <a:latin typeface="Times New Roman"/>
                <a:cs typeface="Times New Roman"/>
              </a:rPr>
              <a:t>sort</a:t>
            </a:r>
            <a:r>
              <a:rPr sz="2000" spc="-3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casing.</a:t>
            </a:r>
            <a:endParaRPr sz="2000">
              <a:latin typeface="Times New Roman"/>
              <a:cs typeface="Times New Roman"/>
            </a:endParaRPr>
          </a:p>
          <a:p>
            <a:pPr marL="927100">
              <a:lnSpc>
                <a:spcPct val="100000"/>
              </a:lnSpc>
              <a:spcBef>
                <a:spcPts val="1200"/>
              </a:spcBef>
            </a:pPr>
            <a:r>
              <a:rPr sz="2000" spc="-5" dirty="0">
                <a:latin typeface="Times New Roman"/>
                <a:cs typeface="Times New Roman"/>
              </a:rPr>
              <a:t>Different</a:t>
            </a:r>
            <a:r>
              <a:rPr sz="2000" spc="-40" dirty="0">
                <a:latin typeface="Times New Roman"/>
                <a:cs typeface="Times New Roman"/>
              </a:rPr>
              <a:t> </a:t>
            </a:r>
            <a:r>
              <a:rPr sz="2000" spc="-5" dirty="0">
                <a:latin typeface="Times New Roman"/>
                <a:cs typeface="Times New Roman"/>
              </a:rPr>
              <a:t>types</a:t>
            </a:r>
            <a:r>
              <a:rPr sz="2000" spc="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absorber</a:t>
            </a:r>
            <a:r>
              <a:rPr sz="2000" spc="-40" dirty="0">
                <a:latin typeface="Times New Roman"/>
                <a:cs typeface="Times New Roman"/>
              </a:rPr>
              <a:t> </a:t>
            </a:r>
            <a:r>
              <a:rPr sz="2000" dirty="0">
                <a:latin typeface="Times New Roman"/>
                <a:cs typeface="Times New Roman"/>
              </a:rPr>
              <a:t>designs</a:t>
            </a:r>
            <a:r>
              <a:rPr sz="2000" spc="-40"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shown</a:t>
            </a:r>
            <a:r>
              <a:rPr sz="2000" spc="-25" dirty="0">
                <a:latin typeface="Times New Roman"/>
                <a:cs typeface="Times New Roman"/>
              </a:rPr>
              <a:t> </a:t>
            </a:r>
            <a:r>
              <a:rPr sz="2000" dirty="0">
                <a:latin typeface="Times New Roman"/>
                <a:cs typeface="Times New Roman"/>
              </a:rPr>
              <a:t>in figure</a:t>
            </a:r>
            <a:r>
              <a:rPr sz="2000" spc="-40"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where</a:t>
            </a:r>
            <a:r>
              <a:rPr sz="2000" spc="-20" dirty="0">
                <a:latin typeface="Times New Roman"/>
                <a:cs typeface="Times New Roman"/>
              </a:rPr>
              <a:t> </a:t>
            </a:r>
            <a:r>
              <a:rPr sz="2000" dirty="0">
                <a:latin typeface="Times New Roman"/>
                <a:cs typeface="Times New Roman"/>
              </a:rPr>
              <a:t>liquid</a:t>
            </a:r>
            <a:r>
              <a:rPr sz="2000" spc="-30" dirty="0">
                <a:latin typeface="Times New Roman"/>
                <a:cs typeface="Times New Roman"/>
              </a:rPr>
              <a:t> </a:t>
            </a:r>
            <a:r>
              <a:rPr sz="2000" dirty="0">
                <a:latin typeface="Times New Roman"/>
                <a:cs typeface="Times New Roman"/>
              </a:rPr>
              <a:t>as</a:t>
            </a:r>
            <a:r>
              <a:rPr sz="2000" spc="5" dirty="0">
                <a:latin typeface="Times New Roman"/>
                <a:cs typeface="Times New Roman"/>
              </a:rPr>
              <a:t> </a:t>
            </a:r>
            <a:r>
              <a:rPr sz="2000" dirty="0">
                <a:latin typeface="Times New Roman"/>
                <a:cs typeface="Times New Roman"/>
              </a:rPr>
              <a:t>the</a:t>
            </a:r>
            <a:endParaRPr sz="2000">
              <a:latin typeface="Times New Roman"/>
              <a:cs typeface="Times New Roman"/>
            </a:endParaRPr>
          </a:p>
        </p:txBody>
      </p:sp>
      <p:sp>
        <p:nvSpPr>
          <p:cNvPr id="27" name="object 27"/>
          <p:cNvSpPr txBox="1"/>
          <p:nvPr/>
        </p:nvSpPr>
        <p:spPr>
          <a:xfrm>
            <a:off x="78739" y="6218631"/>
            <a:ext cx="847026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transport</a:t>
            </a:r>
            <a:r>
              <a:rPr sz="2000" spc="-50" dirty="0">
                <a:latin typeface="Times New Roman"/>
                <a:cs typeface="Times New Roman"/>
              </a:rPr>
              <a:t> </a:t>
            </a:r>
            <a:r>
              <a:rPr sz="2000" spc="-5" dirty="0">
                <a:latin typeface="Times New Roman"/>
                <a:cs typeface="Times New Roman"/>
              </a:rPr>
              <a:t>medium</a:t>
            </a:r>
            <a:r>
              <a:rPr sz="2000" spc="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heat.</a:t>
            </a:r>
            <a:r>
              <a:rPr sz="2000" spc="45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working</a:t>
            </a:r>
            <a:r>
              <a:rPr sz="2000" spc="-3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collector</a:t>
            </a:r>
            <a:r>
              <a:rPr sz="2000" spc="-20" dirty="0">
                <a:latin typeface="Times New Roman"/>
                <a:cs typeface="Times New Roman"/>
              </a:rPr>
              <a:t> </a:t>
            </a:r>
            <a:r>
              <a:rPr sz="2000" dirty="0">
                <a:latin typeface="Times New Roman"/>
                <a:cs typeface="Times New Roman"/>
              </a:rPr>
              <a:t>basically</a:t>
            </a:r>
            <a:r>
              <a:rPr sz="2000" spc="-30" dirty="0">
                <a:latin typeface="Times New Roman"/>
                <a:cs typeface="Times New Roman"/>
              </a:rPr>
              <a:t> </a:t>
            </a:r>
            <a:r>
              <a:rPr sz="2000" dirty="0">
                <a:latin typeface="Times New Roman"/>
                <a:cs typeface="Times New Roman"/>
              </a:rPr>
              <a:t>depends</a:t>
            </a:r>
            <a:r>
              <a:rPr sz="2000" spc="-30" dirty="0">
                <a:latin typeface="Times New Roman"/>
                <a:cs typeface="Times New Roman"/>
              </a:rPr>
              <a:t> </a:t>
            </a:r>
            <a:r>
              <a:rPr sz="2000" dirty="0">
                <a:latin typeface="Times New Roman"/>
                <a:cs typeface="Times New Roman"/>
              </a:rPr>
              <a:t>upon</a:t>
            </a:r>
            <a:r>
              <a:rPr sz="2000" spc="-20" dirty="0">
                <a:latin typeface="Times New Roman"/>
                <a:cs typeface="Times New Roman"/>
              </a:rPr>
              <a:t> </a:t>
            </a:r>
            <a:r>
              <a:rPr sz="2000" dirty="0">
                <a:latin typeface="Times New Roman"/>
                <a:cs typeface="Times New Roman"/>
              </a:rPr>
              <a:t>the</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191</a:t>
            </a:r>
            <a:endParaRPr sz="1200">
              <a:latin typeface="Arial MT"/>
              <a:cs typeface="Arial MT"/>
            </a:endParaRPr>
          </a:p>
        </p:txBody>
      </p:sp>
      <p:grpSp>
        <p:nvGrpSpPr>
          <p:cNvPr id="3" name="object 3"/>
          <p:cNvGrpSpPr/>
          <p:nvPr/>
        </p:nvGrpSpPr>
        <p:grpSpPr>
          <a:xfrm>
            <a:off x="1900237" y="148462"/>
            <a:ext cx="4429125" cy="3590290"/>
            <a:chOff x="1900237" y="148462"/>
            <a:chExt cx="4429125" cy="3590290"/>
          </a:xfrm>
        </p:grpSpPr>
        <p:sp>
          <p:nvSpPr>
            <p:cNvPr id="4" name="object 4"/>
            <p:cNvSpPr/>
            <p:nvPr/>
          </p:nvSpPr>
          <p:spPr>
            <a:xfrm>
              <a:off x="2057400" y="2362199"/>
              <a:ext cx="609600" cy="1066800"/>
            </a:xfrm>
            <a:custGeom>
              <a:avLst/>
              <a:gdLst/>
              <a:ahLst/>
              <a:cxnLst/>
              <a:rect l="l" t="t" r="r" b="b"/>
              <a:pathLst>
                <a:path w="609600" h="1066800">
                  <a:moveTo>
                    <a:pt x="0" y="0"/>
                  </a:moveTo>
                  <a:lnTo>
                    <a:pt x="609600" y="1066800"/>
                  </a:lnTo>
                </a:path>
              </a:pathLst>
            </a:custGeom>
            <a:ln w="9144">
              <a:solidFill>
                <a:srgbClr val="497DBA"/>
              </a:solidFill>
            </a:ln>
          </p:spPr>
          <p:txBody>
            <a:bodyPr wrap="square" lIns="0" tIns="0" rIns="0" bIns="0" rtlCol="0"/>
            <a:lstStyle/>
            <a:p>
              <a:endParaRPr/>
            </a:p>
          </p:txBody>
        </p:sp>
        <p:sp>
          <p:nvSpPr>
            <p:cNvPr id="5" name="object 5"/>
            <p:cNvSpPr/>
            <p:nvPr/>
          </p:nvSpPr>
          <p:spPr>
            <a:xfrm>
              <a:off x="2667000" y="1371599"/>
              <a:ext cx="3429000" cy="2057400"/>
            </a:xfrm>
            <a:custGeom>
              <a:avLst/>
              <a:gdLst/>
              <a:ahLst/>
              <a:cxnLst/>
              <a:rect l="l" t="t" r="r" b="b"/>
              <a:pathLst>
                <a:path w="3429000" h="2057400">
                  <a:moveTo>
                    <a:pt x="0" y="2057400"/>
                  </a:moveTo>
                  <a:lnTo>
                    <a:pt x="3429000" y="0"/>
                  </a:lnTo>
                </a:path>
              </a:pathLst>
            </a:custGeom>
            <a:ln w="9144">
              <a:solidFill>
                <a:srgbClr val="497DBA"/>
              </a:solidFill>
            </a:ln>
          </p:spPr>
          <p:txBody>
            <a:bodyPr wrap="square" lIns="0" tIns="0" rIns="0" bIns="0" rtlCol="0"/>
            <a:lstStyle/>
            <a:p>
              <a:endParaRPr/>
            </a:p>
          </p:txBody>
        </p:sp>
        <p:sp>
          <p:nvSpPr>
            <p:cNvPr id="6" name="object 6"/>
            <p:cNvSpPr/>
            <p:nvPr/>
          </p:nvSpPr>
          <p:spPr>
            <a:xfrm>
              <a:off x="5486400" y="457199"/>
              <a:ext cx="609600" cy="914400"/>
            </a:xfrm>
            <a:custGeom>
              <a:avLst/>
              <a:gdLst/>
              <a:ahLst/>
              <a:cxnLst/>
              <a:rect l="l" t="t" r="r" b="b"/>
              <a:pathLst>
                <a:path w="609600" h="914400">
                  <a:moveTo>
                    <a:pt x="609600" y="914400"/>
                  </a:moveTo>
                  <a:lnTo>
                    <a:pt x="0" y="0"/>
                  </a:lnTo>
                </a:path>
              </a:pathLst>
            </a:custGeom>
            <a:ln w="9144">
              <a:solidFill>
                <a:srgbClr val="497DBA"/>
              </a:solidFill>
            </a:ln>
          </p:spPr>
          <p:txBody>
            <a:bodyPr wrap="square" lIns="0" tIns="0" rIns="0" bIns="0" rtlCol="0"/>
            <a:lstStyle/>
            <a:p>
              <a:endParaRPr/>
            </a:p>
          </p:txBody>
        </p:sp>
        <p:sp>
          <p:nvSpPr>
            <p:cNvPr id="7" name="object 7"/>
            <p:cNvSpPr/>
            <p:nvPr/>
          </p:nvSpPr>
          <p:spPr>
            <a:xfrm>
              <a:off x="2057400" y="2057399"/>
              <a:ext cx="457200" cy="304800"/>
            </a:xfrm>
            <a:custGeom>
              <a:avLst/>
              <a:gdLst/>
              <a:ahLst/>
              <a:cxnLst/>
              <a:rect l="l" t="t" r="r" b="b"/>
              <a:pathLst>
                <a:path w="457200" h="304800">
                  <a:moveTo>
                    <a:pt x="0" y="304800"/>
                  </a:moveTo>
                  <a:lnTo>
                    <a:pt x="457200" y="0"/>
                  </a:lnTo>
                </a:path>
              </a:pathLst>
            </a:custGeom>
            <a:ln w="9144">
              <a:solidFill>
                <a:srgbClr val="497DBA"/>
              </a:solidFill>
            </a:ln>
          </p:spPr>
          <p:txBody>
            <a:bodyPr wrap="square" lIns="0" tIns="0" rIns="0" bIns="0" rtlCol="0"/>
            <a:lstStyle/>
            <a:p>
              <a:endParaRPr/>
            </a:p>
          </p:txBody>
        </p:sp>
        <p:sp>
          <p:nvSpPr>
            <p:cNvPr id="8" name="object 8"/>
            <p:cNvSpPr/>
            <p:nvPr/>
          </p:nvSpPr>
          <p:spPr>
            <a:xfrm>
              <a:off x="2514600" y="2057399"/>
              <a:ext cx="381000" cy="609600"/>
            </a:xfrm>
            <a:custGeom>
              <a:avLst/>
              <a:gdLst/>
              <a:ahLst/>
              <a:cxnLst/>
              <a:rect l="l" t="t" r="r" b="b"/>
              <a:pathLst>
                <a:path w="381000" h="609600">
                  <a:moveTo>
                    <a:pt x="0" y="0"/>
                  </a:moveTo>
                  <a:lnTo>
                    <a:pt x="381000" y="609600"/>
                  </a:lnTo>
                </a:path>
              </a:pathLst>
            </a:custGeom>
            <a:ln w="9144">
              <a:solidFill>
                <a:srgbClr val="497DBA"/>
              </a:solidFill>
            </a:ln>
          </p:spPr>
          <p:txBody>
            <a:bodyPr wrap="square" lIns="0" tIns="0" rIns="0" bIns="0" rtlCol="0"/>
            <a:lstStyle/>
            <a:p>
              <a:endParaRPr/>
            </a:p>
          </p:txBody>
        </p:sp>
        <p:sp>
          <p:nvSpPr>
            <p:cNvPr id="9" name="object 9"/>
            <p:cNvSpPr/>
            <p:nvPr/>
          </p:nvSpPr>
          <p:spPr>
            <a:xfrm>
              <a:off x="2895600" y="457199"/>
              <a:ext cx="2590800" cy="2209800"/>
            </a:xfrm>
            <a:custGeom>
              <a:avLst/>
              <a:gdLst/>
              <a:ahLst/>
              <a:cxnLst/>
              <a:rect l="l" t="t" r="r" b="b"/>
              <a:pathLst>
                <a:path w="2590800" h="2209800">
                  <a:moveTo>
                    <a:pt x="0" y="2209800"/>
                  </a:moveTo>
                  <a:lnTo>
                    <a:pt x="2438400" y="762000"/>
                  </a:lnTo>
                </a:path>
                <a:path w="2590800" h="2209800">
                  <a:moveTo>
                    <a:pt x="2590800" y="0"/>
                  </a:moveTo>
                  <a:lnTo>
                    <a:pt x="2133600" y="304800"/>
                  </a:lnTo>
                </a:path>
              </a:pathLst>
            </a:custGeom>
            <a:ln w="9144">
              <a:solidFill>
                <a:srgbClr val="497DBA"/>
              </a:solidFill>
            </a:ln>
          </p:spPr>
          <p:txBody>
            <a:bodyPr wrap="square" lIns="0" tIns="0" rIns="0" bIns="0" rtlCol="0"/>
            <a:lstStyle/>
            <a:p>
              <a:endParaRPr/>
            </a:p>
          </p:txBody>
        </p:sp>
        <p:sp>
          <p:nvSpPr>
            <p:cNvPr id="10" name="object 10"/>
            <p:cNvSpPr/>
            <p:nvPr/>
          </p:nvSpPr>
          <p:spPr>
            <a:xfrm>
              <a:off x="5029200" y="762000"/>
              <a:ext cx="304800" cy="457200"/>
            </a:xfrm>
            <a:custGeom>
              <a:avLst/>
              <a:gdLst/>
              <a:ahLst/>
              <a:cxnLst/>
              <a:rect l="l" t="t" r="r" b="b"/>
              <a:pathLst>
                <a:path w="304800" h="457200">
                  <a:moveTo>
                    <a:pt x="0" y="0"/>
                  </a:moveTo>
                  <a:lnTo>
                    <a:pt x="304800" y="457200"/>
                  </a:lnTo>
                </a:path>
              </a:pathLst>
            </a:custGeom>
            <a:ln w="9144">
              <a:solidFill>
                <a:srgbClr val="497DBA"/>
              </a:solidFill>
            </a:ln>
          </p:spPr>
          <p:txBody>
            <a:bodyPr wrap="square" lIns="0" tIns="0" rIns="0" bIns="0" rtlCol="0"/>
            <a:lstStyle/>
            <a:p>
              <a:endParaRPr/>
            </a:p>
          </p:txBody>
        </p:sp>
        <p:sp>
          <p:nvSpPr>
            <p:cNvPr id="11" name="object 11"/>
            <p:cNvSpPr/>
            <p:nvPr/>
          </p:nvSpPr>
          <p:spPr>
            <a:xfrm>
              <a:off x="1905000" y="2057399"/>
              <a:ext cx="609600" cy="304800"/>
            </a:xfrm>
            <a:custGeom>
              <a:avLst/>
              <a:gdLst/>
              <a:ahLst/>
              <a:cxnLst/>
              <a:rect l="l" t="t" r="r" b="b"/>
              <a:pathLst>
                <a:path w="609600" h="304800">
                  <a:moveTo>
                    <a:pt x="609600" y="1650"/>
                  </a:moveTo>
                  <a:lnTo>
                    <a:pt x="457200" y="0"/>
                  </a:lnTo>
                </a:path>
                <a:path w="609600" h="304800">
                  <a:moveTo>
                    <a:pt x="457200" y="0"/>
                  </a:moveTo>
                  <a:lnTo>
                    <a:pt x="0" y="304800"/>
                  </a:lnTo>
                </a:path>
              </a:pathLst>
            </a:custGeom>
            <a:ln w="9144">
              <a:solidFill>
                <a:srgbClr val="497DBA"/>
              </a:solidFill>
            </a:ln>
          </p:spPr>
          <p:txBody>
            <a:bodyPr wrap="square" lIns="0" tIns="0" rIns="0" bIns="0" rtlCol="0"/>
            <a:lstStyle/>
            <a:p>
              <a:endParaRPr/>
            </a:p>
          </p:txBody>
        </p:sp>
        <p:sp>
          <p:nvSpPr>
            <p:cNvPr id="12" name="object 12"/>
            <p:cNvSpPr/>
            <p:nvPr/>
          </p:nvSpPr>
          <p:spPr>
            <a:xfrm>
              <a:off x="1905000" y="2362199"/>
              <a:ext cx="762000" cy="1295400"/>
            </a:xfrm>
            <a:custGeom>
              <a:avLst/>
              <a:gdLst/>
              <a:ahLst/>
              <a:cxnLst/>
              <a:rect l="l" t="t" r="r" b="b"/>
              <a:pathLst>
                <a:path w="762000" h="1295400">
                  <a:moveTo>
                    <a:pt x="0" y="0"/>
                  </a:moveTo>
                  <a:lnTo>
                    <a:pt x="762000" y="1295400"/>
                  </a:lnTo>
                </a:path>
              </a:pathLst>
            </a:custGeom>
            <a:ln w="9144">
              <a:solidFill>
                <a:srgbClr val="497DBA"/>
              </a:solidFill>
            </a:ln>
          </p:spPr>
          <p:txBody>
            <a:bodyPr wrap="square" lIns="0" tIns="0" rIns="0" bIns="0" rtlCol="0"/>
            <a:lstStyle/>
            <a:p>
              <a:endParaRPr/>
            </a:p>
          </p:txBody>
        </p:sp>
        <p:sp>
          <p:nvSpPr>
            <p:cNvPr id="13" name="object 13"/>
            <p:cNvSpPr/>
            <p:nvPr/>
          </p:nvSpPr>
          <p:spPr>
            <a:xfrm>
              <a:off x="2667000" y="1371599"/>
              <a:ext cx="3657600" cy="2286000"/>
            </a:xfrm>
            <a:custGeom>
              <a:avLst/>
              <a:gdLst/>
              <a:ahLst/>
              <a:cxnLst/>
              <a:rect l="l" t="t" r="r" b="b"/>
              <a:pathLst>
                <a:path w="3657600" h="2286000">
                  <a:moveTo>
                    <a:pt x="0" y="2286000"/>
                  </a:moveTo>
                  <a:lnTo>
                    <a:pt x="3657600" y="0"/>
                  </a:lnTo>
                </a:path>
              </a:pathLst>
            </a:custGeom>
            <a:ln w="9144">
              <a:solidFill>
                <a:srgbClr val="497DBA"/>
              </a:solidFill>
            </a:ln>
          </p:spPr>
          <p:txBody>
            <a:bodyPr wrap="square" lIns="0" tIns="0" rIns="0" bIns="0" rtlCol="0"/>
            <a:lstStyle/>
            <a:p>
              <a:endParaRPr/>
            </a:p>
          </p:txBody>
        </p:sp>
        <p:sp>
          <p:nvSpPr>
            <p:cNvPr id="14" name="object 14"/>
            <p:cNvSpPr/>
            <p:nvPr/>
          </p:nvSpPr>
          <p:spPr>
            <a:xfrm>
              <a:off x="5029200" y="609600"/>
              <a:ext cx="76200" cy="152400"/>
            </a:xfrm>
            <a:custGeom>
              <a:avLst/>
              <a:gdLst/>
              <a:ahLst/>
              <a:cxnLst/>
              <a:rect l="l" t="t" r="r" b="b"/>
              <a:pathLst>
                <a:path w="76200" h="152400">
                  <a:moveTo>
                    <a:pt x="0" y="152400"/>
                  </a:moveTo>
                  <a:lnTo>
                    <a:pt x="76200" y="0"/>
                  </a:lnTo>
                </a:path>
              </a:pathLst>
            </a:custGeom>
            <a:ln w="9144">
              <a:solidFill>
                <a:srgbClr val="497DBA"/>
              </a:solidFill>
            </a:ln>
          </p:spPr>
          <p:txBody>
            <a:bodyPr wrap="square" lIns="0" tIns="0" rIns="0" bIns="0" rtlCol="0"/>
            <a:lstStyle/>
            <a:p>
              <a:endParaRPr/>
            </a:p>
          </p:txBody>
        </p:sp>
        <p:sp>
          <p:nvSpPr>
            <p:cNvPr id="15" name="object 15"/>
            <p:cNvSpPr/>
            <p:nvPr/>
          </p:nvSpPr>
          <p:spPr>
            <a:xfrm>
              <a:off x="5105400" y="304800"/>
              <a:ext cx="457200" cy="304800"/>
            </a:xfrm>
            <a:custGeom>
              <a:avLst/>
              <a:gdLst/>
              <a:ahLst/>
              <a:cxnLst/>
              <a:rect l="l" t="t" r="r" b="b"/>
              <a:pathLst>
                <a:path w="457200" h="304800">
                  <a:moveTo>
                    <a:pt x="0" y="304800"/>
                  </a:moveTo>
                  <a:lnTo>
                    <a:pt x="457200" y="0"/>
                  </a:lnTo>
                </a:path>
              </a:pathLst>
            </a:custGeom>
            <a:ln w="9144">
              <a:solidFill>
                <a:srgbClr val="497DBA"/>
              </a:solidFill>
            </a:ln>
          </p:spPr>
          <p:txBody>
            <a:bodyPr wrap="square" lIns="0" tIns="0" rIns="0" bIns="0" rtlCol="0"/>
            <a:lstStyle/>
            <a:p>
              <a:endParaRPr/>
            </a:p>
          </p:txBody>
        </p:sp>
        <p:sp>
          <p:nvSpPr>
            <p:cNvPr id="16" name="object 16"/>
            <p:cNvSpPr/>
            <p:nvPr/>
          </p:nvSpPr>
          <p:spPr>
            <a:xfrm>
              <a:off x="5562600" y="304800"/>
              <a:ext cx="762000" cy="1066800"/>
            </a:xfrm>
            <a:custGeom>
              <a:avLst/>
              <a:gdLst/>
              <a:ahLst/>
              <a:cxnLst/>
              <a:rect l="l" t="t" r="r" b="b"/>
              <a:pathLst>
                <a:path w="762000" h="1066800">
                  <a:moveTo>
                    <a:pt x="0" y="0"/>
                  </a:moveTo>
                  <a:lnTo>
                    <a:pt x="762000" y="1066800"/>
                  </a:lnTo>
                </a:path>
              </a:pathLst>
            </a:custGeom>
            <a:ln w="9144">
              <a:solidFill>
                <a:srgbClr val="497DBA"/>
              </a:solidFill>
            </a:ln>
          </p:spPr>
          <p:txBody>
            <a:bodyPr wrap="square" lIns="0" tIns="0" rIns="0" bIns="0" rtlCol="0"/>
            <a:lstStyle/>
            <a:p>
              <a:endParaRPr/>
            </a:p>
          </p:txBody>
        </p:sp>
        <p:sp>
          <p:nvSpPr>
            <p:cNvPr id="17" name="object 17"/>
            <p:cNvSpPr/>
            <p:nvPr/>
          </p:nvSpPr>
          <p:spPr>
            <a:xfrm>
              <a:off x="3276600" y="1447799"/>
              <a:ext cx="2514600" cy="2286000"/>
            </a:xfrm>
            <a:custGeom>
              <a:avLst/>
              <a:gdLst/>
              <a:ahLst/>
              <a:cxnLst/>
              <a:rect l="l" t="t" r="r" b="b"/>
              <a:pathLst>
                <a:path w="2514600" h="2286000">
                  <a:moveTo>
                    <a:pt x="0" y="990600"/>
                  </a:moveTo>
                  <a:lnTo>
                    <a:pt x="838200" y="2286000"/>
                  </a:lnTo>
                </a:path>
                <a:path w="2514600" h="2286000">
                  <a:moveTo>
                    <a:pt x="76200" y="914400"/>
                  </a:moveTo>
                  <a:lnTo>
                    <a:pt x="914400" y="2209800"/>
                  </a:lnTo>
                </a:path>
                <a:path w="2514600" h="2286000">
                  <a:moveTo>
                    <a:pt x="838200" y="2286000"/>
                  </a:moveTo>
                  <a:lnTo>
                    <a:pt x="914400" y="2209800"/>
                  </a:lnTo>
                </a:path>
                <a:path w="2514600" h="2286000">
                  <a:moveTo>
                    <a:pt x="1600200" y="0"/>
                  </a:moveTo>
                  <a:lnTo>
                    <a:pt x="2514600" y="1371600"/>
                  </a:lnTo>
                </a:path>
              </a:pathLst>
            </a:custGeom>
            <a:ln w="9144">
              <a:solidFill>
                <a:srgbClr val="497DBA"/>
              </a:solidFill>
            </a:ln>
          </p:spPr>
          <p:txBody>
            <a:bodyPr wrap="square" lIns="0" tIns="0" rIns="0" bIns="0" rtlCol="0"/>
            <a:lstStyle/>
            <a:p>
              <a:endParaRPr/>
            </a:p>
          </p:txBody>
        </p:sp>
        <p:sp>
          <p:nvSpPr>
            <p:cNvPr id="18" name="object 18"/>
            <p:cNvSpPr/>
            <p:nvPr/>
          </p:nvSpPr>
          <p:spPr>
            <a:xfrm>
              <a:off x="4953000" y="1371599"/>
              <a:ext cx="914400" cy="1371600"/>
            </a:xfrm>
            <a:custGeom>
              <a:avLst/>
              <a:gdLst/>
              <a:ahLst/>
              <a:cxnLst/>
              <a:rect l="l" t="t" r="r" b="b"/>
              <a:pathLst>
                <a:path w="914400" h="1371600">
                  <a:moveTo>
                    <a:pt x="0" y="0"/>
                  </a:moveTo>
                  <a:lnTo>
                    <a:pt x="914400" y="1371600"/>
                  </a:lnTo>
                </a:path>
              </a:pathLst>
            </a:custGeom>
            <a:ln w="9144">
              <a:solidFill>
                <a:srgbClr val="497DBA"/>
              </a:solidFill>
            </a:ln>
          </p:spPr>
          <p:txBody>
            <a:bodyPr wrap="square" lIns="0" tIns="0" rIns="0" bIns="0" rtlCol="0"/>
            <a:lstStyle/>
            <a:p>
              <a:endParaRPr/>
            </a:p>
          </p:txBody>
        </p:sp>
        <p:sp>
          <p:nvSpPr>
            <p:cNvPr id="19" name="object 19"/>
            <p:cNvSpPr/>
            <p:nvPr/>
          </p:nvSpPr>
          <p:spPr>
            <a:xfrm>
              <a:off x="5791200" y="2743199"/>
              <a:ext cx="76200" cy="76200"/>
            </a:xfrm>
            <a:custGeom>
              <a:avLst/>
              <a:gdLst/>
              <a:ahLst/>
              <a:cxnLst/>
              <a:rect l="l" t="t" r="r" b="b"/>
              <a:pathLst>
                <a:path w="76200" h="76200">
                  <a:moveTo>
                    <a:pt x="0" y="76200"/>
                  </a:moveTo>
                  <a:lnTo>
                    <a:pt x="76200" y="0"/>
                  </a:lnTo>
                </a:path>
              </a:pathLst>
            </a:custGeom>
            <a:ln w="9144">
              <a:solidFill>
                <a:srgbClr val="497DBA"/>
              </a:solidFill>
            </a:ln>
          </p:spPr>
          <p:txBody>
            <a:bodyPr wrap="square" lIns="0" tIns="0" rIns="0" bIns="0" rtlCol="0"/>
            <a:lstStyle/>
            <a:p>
              <a:endParaRPr/>
            </a:p>
          </p:txBody>
        </p:sp>
        <p:pic>
          <p:nvPicPr>
            <p:cNvPr id="20" name="object 20"/>
            <p:cNvPicPr/>
            <p:nvPr/>
          </p:nvPicPr>
          <p:blipFill>
            <a:blip r:embed="rId2" cstate="print"/>
            <a:stretch>
              <a:fillRect/>
            </a:stretch>
          </p:blipFill>
          <p:spPr>
            <a:xfrm>
              <a:off x="3493008" y="2334767"/>
              <a:ext cx="117347" cy="117347"/>
            </a:xfrm>
            <a:prstGeom prst="rect">
              <a:avLst/>
            </a:prstGeom>
          </p:spPr>
        </p:pic>
        <p:pic>
          <p:nvPicPr>
            <p:cNvPr id="21" name="object 21"/>
            <p:cNvPicPr/>
            <p:nvPr/>
          </p:nvPicPr>
          <p:blipFill>
            <a:blip r:embed="rId2" cstate="print"/>
            <a:stretch>
              <a:fillRect/>
            </a:stretch>
          </p:blipFill>
          <p:spPr>
            <a:xfrm>
              <a:off x="3645407" y="2258567"/>
              <a:ext cx="117347" cy="117347"/>
            </a:xfrm>
            <a:prstGeom prst="rect">
              <a:avLst/>
            </a:prstGeom>
          </p:spPr>
        </p:pic>
        <p:pic>
          <p:nvPicPr>
            <p:cNvPr id="22" name="object 22"/>
            <p:cNvPicPr/>
            <p:nvPr/>
          </p:nvPicPr>
          <p:blipFill>
            <a:blip r:embed="rId2" cstate="print"/>
            <a:stretch>
              <a:fillRect/>
            </a:stretch>
          </p:blipFill>
          <p:spPr>
            <a:xfrm>
              <a:off x="4102607" y="1953767"/>
              <a:ext cx="117347" cy="117347"/>
            </a:xfrm>
            <a:prstGeom prst="rect">
              <a:avLst/>
            </a:prstGeom>
          </p:spPr>
        </p:pic>
        <p:pic>
          <p:nvPicPr>
            <p:cNvPr id="23" name="object 23"/>
            <p:cNvPicPr/>
            <p:nvPr/>
          </p:nvPicPr>
          <p:blipFill>
            <a:blip r:embed="rId2" cstate="print"/>
            <a:stretch>
              <a:fillRect/>
            </a:stretch>
          </p:blipFill>
          <p:spPr>
            <a:xfrm>
              <a:off x="4559807" y="1664207"/>
              <a:ext cx="117347" cy="117347"/>
            </a:xfrm>
            <a:prstGeom prst="rect">
              <a:avLst/>
            </a:prstGeom>
          </p:spPr>
        </p:pic>
        <p:pic>
          <p:nvPicPr>
            <p:cNvPr id="24" name="object 24"/>
            <p:cNvPicPr/>
            <p:nvPr/>
          </p:nvPicPr>
          <p:blipFill>
            <a:blip r:embed="rId2" cstate="print"/>
            <a:stretch>
              <a:fillRect/>
            </a:stretch>
          </p:blipFill>
          <p:spPr>
            <a:xfrm>
              <a:off x="3874007" y="2106167"/>
              <a:ext cx="117347" cy="117347"/>
            </a:xfrm>
            <a:prstGeom prst="rect">
              <a:avLst/>
            </a:prstGeom>
          </p:spPr>
        </p:pic>
        <p:pic>
          <p:nvPicPr>
            <p:cNvPr id="25" name="object 25"/>
            <p:cNvPicPr/>
            <p:nvPr/>
          </p:nvPicPr>
          <p:blipFill>
            <a:blip r:embed="rId2" cstate="print"/>
            <a:stretch>
              <a:fillRect/>
            </a:stretch>
          </p:blipFill>
          <p:spPr>
            <a:xfrm>
              <a:off x="4331207" y="1801367"/>
              <a:ext cx="117347" cy="117347"/>
            </a:xfrm>
            <a:prstGeom prst="rect">
              <a:avLst/>
            </a:prstGeom>
          </p:spPr>
        </p:pic>
        <p:pic>
          <p:nvPicPr>
            <p:cNvPr id="26" name="object 26"/>
            <p:cNvPicPr/>
            <p:nvPr/>
          </p:nvPicPr>
          <p:blipFill>
            <a:blip r:embed="rId2" cstate="print"/>
            <a:stretch>
              <a:fillRect/>
            </a:stretch>
          </p:blipFill>
          <p:spPr>
            <a:xfrm>
              <a:off x="4773167" y="1511807"/>
              <a:ext cx="117347" cy="117347"/>
            </a:xfrm>
            <a:prstGeom prst="rect">
              <a:avLst/>
            </a:prstGeom>
          </p:spPr>
        </p:pic>
        <p:sp>
          <p:nvSpPr>
            <p:cNvPr id="27" name="object 27"/>
            <p:cNvSpPr/>
            <p:nvPr/>
          </p:nvSpPr>
          <p:spPr>
            <a:xfrm>
              <a:off x="5334000" y="533399"/>
              <a:ext cx="609600" cy="914400"/>
            </a:xfrm>
            <a:custGeom>
              <a:avLst/>
              <a:gdLst/>
              <a:ahLst/>
              <a:cxnLst/>
              <a:rect l="l" t="t" r="r" b="b"/>
              <a:pathLst>
                <a:path w="609600" h="914400">
                  <a:moveTo>
                    <a:pt x="0" y="0"/>
                  </a:moveTo>
                  <a:lnTo>
                    <a:pt x="609600" y="914400"/>
                  </a:lnTo>
                </a:path>
              </a:pathLst>
            </a:custGeom>
            <a:ln w="9144">
              <a:solidFill>
                <a:srgbClr val="497DBA"/>
              </a:solidFill>
              <a:prstDash val="sysDashDot"/>
            </a:ln>
          </p:spPr>
          <p:txBody>
            <a:bodyPr wrap="square" lIns="0" tIns="0" rIns="0" bIns="0" rtlCol="0"/>
            <a:lstStyle/>
            <a:p>
              <a:endParaRPr/>
            </a:p>
          </p:txBody>
        </p:sp>
        <p:sp>
          <p:nvSpPr>
            <p:cNvPr id="28" name="object 28"/>
            <p:cNvSpPr/>
            <p:nvPr/>
          </p:nvSpPr>
          <p:spPr>
            <a:xfrm>
              <a:off x="5181600" y="685800"/>
              <a:ext cx="609600" cy="914400"/>
            </a:xfrm>
            <a:custGeom>
              <a:avLst/>
              <a:gdLst/>
              <a:ahLst/>
              <a:cxnLst/>
              <a:rect l="l" t="t" r="r" b="b"/>
              <a:pathLst>
                <a:path w="609600" h="914400">
                  <a:moveTo>
                    <a:pt x="0" y="0"/>
                  </a:moveTo>
                  <a:lnTo>
                    <a:pt x="609600" y="914400"/>
                  </a:lnTo>
                </a:path>
              </a:pathLst>
            </a:custGeom>
            <a:ln w="9144">
              <a:solidFill>
                <a:srgbClr val="497DBA"/>
              </a:solidFill>
              <a:prstDash val="sysDash"/>
            </a:ln>
          </p:spPr>
          <p:txBody>
            <a:bodyPr wrap="square" lIns="0" tIns="0" rIns="0" bIns="0" rtlCol="0"/>
            <a:lstStyle/>
            <a:p>
              <a:endParaRPr/>
            </a:p>
          </p:txBody>
        </p:sp>
        <p:sp>
          <p:nvSpPr>
            <p:cNvPr id="29" name="object 29"/>
            <p:cNvSpPr/>
            <p:nvPr/>
          </p:nvSpPr>
          <p:spPr>
            <a:xfrm>
              <a:off x="2209800" y="2285999"/>
              <a:ext cx="609600" cy="1066800"/>
            </a:xfrm>
            <a:custGeom>
              <a:avLst/>
              <a:gdLst/>
              <a:ahLst/>
              <a:cxnLst/>
              <a:rect l="l" t="t" r="r" b="b"/>
              <a:pathLst>
                <a:path w="609600" h="1066800">
                  <a:moveTo>
                    <a:pt x="0" y="0"/>
                  </a:moveTo>
                  <a:lnTo>
                    <a:pt x="609600" y="1066800"/>
                  </a:lnTo>
                </a:path>
              </a:pathLst>
            </a:custGeom>
            <a:ln w="9144">
              <a:solidFill>
                <a:srgbClr val="497DBA"/>
              </a:solidFill>
              <a:prstDash val="sysDashDot"/>
            </a:ln>
          </p:spPr>
          <p:txBody>
            <a:bodyPr wrap="square" lIns="0" tIns="0" rIns="0" bIns="0" rtlCol="0"/>
            <a:lstStyle/>
            <a:p>
              <a:endParaRPr/>
            </a:p>
          </p:txBody>
        </p:sp>
        <p:sp>
          <p:nvSpPr>
            <p:cNvPr id="30" name="object 30"/>
            <p:cNvSpPr/>
            <p:nvPr/>
          </p:nvSpPr>
          <p:spPr>
            <a:xfrm>
              <a:off x="2362200" y="2209799"/>
              <a:ext cx="609600" cy="990600"/>
            </a:xfrm>
            <a:custGeom>
              <a:avLst/>
              <a:gdLst/>
              <a:ahLst/>
              <a:cxnLst/>
              <a:rect l="l" t="t" r="r" b="b"/>
              <a:pathLst>
                <a:path w="609600" h="990600">
                  <a:moveTo>
                    <a:pt x="0" y="0"/>
                  </a:moveTo>
                  <a:lnTo>
                    <a:pt x="609600" y="990600"/>
                  </a:lnTo>
                </a:path>
              </a:pathLst>
            </a:custGeom>
            <a:ln w="9144">
              <a:solidFill>
                <a:srgbClr val="497DBA"/>
              </a:solidFill>
              <a:prstDash val="sysDash"/>
            </a:ln>
          </p:spPr>
          <p:txBody>
            <a:bodyPr wrap="square" lIns="0" tIns="0" rIns="0" bIns="0" rtlCol="0"/>
            <a:lstStyle/>
            <a:p>
              <a:endParaRPr/>
            </a:p>
          </p:txBody>
        </p:sp>
        <p:sp>
          <p:nvSpPr>
            <p:cNvPr id="31" name="object 31"/>
            <p:cNvSpPr/>
            <p:nvPr/>
          </p:nvSpPr>
          <p:spPr>
            <a:xfrm>
              <a:off x="2971800" y="2590799"/>
              <a:ext cx="304800" cy="457200"/>
            </a:xfrm>
            <a:custGeom>
              <a:avLst/>
              <a:gdLst/>
              <a:ahLst/>
              <a:cxnLst/>
              <a:rect l="l" t="t" r="r" b="b"/>
              <a:pathLst>
                <a:path w="304800" h="457200">
                  <a:moveTo>
                    <a:pt x="0" y="0"/>
                  </a:moveTo>
                  <a:lnTo>
                    <a:pt x="304800" y="457200"/>
                  </a:lnTo>
                </a:path>
              </a:pathLst>
            </a:custGeom>
            <a:ln w="9144">
              <a:solidFill>
                <a:srgbClr val="497DBA"/>
              </a:solidFill>
              <a:prstDash val="sysDot"/>
            </a:ln>
          </p:spPr>
          <p:txBody>
            <a:bodyPr wrap="square" lIns="0" tIns="0" rIns="0" bIns="0" rtlCol="0"/>
            <a:lstStyle/>
            <a:p>
              <a:endParaRPr/>
            </a:p>
          </p:txBody>
        </p:sp>
        <p:sp>
          <p:nvSpPr>
            <p:cNvPr id="32" name="object 32"/>
            <p:cNvSpPr/>
            <p:nvPr/>
          </p:nvSpPr>
          <p:spPr>
            <a:xfrm>
              <a:off x="3200400" y="2514599"/>
              <a:ext cx="228600" cy="381000"/>
            </a:xfrm>
            <a:custGeom>
              <a:avLst/>
              <a:gdLst/>
              <a:ahLst/>
              <a:cxnLst/>
              <a:rect l="l" t="t" r="r" b="b"/>
              <a:pathLst>
                <a:path w="228600" h="381000">
                  <a:moveTo>
                    <a:pt x="0" y="0"/>
                  </a:moveTo>
                  <a:lnTo>
                    <a:pt x="228600" y="381000"/>
                  </a:lnTo>
                </a:path>
              </a:pathLst>
            </a:custGeom>
            <a:ln w="9144">
              <a:solidFill>
                <a:srgbClr val="497DBA"/>
              </a:solidFill>
              <a:prstDash val="sysDash"/>
            </a:ln>
          </p:spPr>
          <p:txBody>
            <a:bodyPr wrap="square" lIns="0" tIns="0" rIns="0" bIns="0" rtlCol="0"/>
            <a:lstStyle/>
            <a:p>
              <a:endParaRPr/>
            </a:p>
          </p:txBody>
        </p:sp>
        <p:sp>
          <p:nvSpPr>
            <p:cNvPr id="33" name="object 33"/>
            <p:cNvSpPr/>
            <p:nvPr/>
          </p:nvSpPr>
          <p:spPr>
            <a:xfrm>
              <a:off x="3657600" y="2362199"/>
              <a:ext cx="182880" cy="304800"/>
            </a:xfrm>
            <a:custGeom>
              <a:avLst/>
              <a:gdLst/>
              <a:ahLst/>
              <a:cxnLst/>
              <a:rect l="l" t="t" r="r" b="b"/>
              <a:pathLst>
                <a:path w="182879" h="304800">
                  <a:moveTo>
                    <a:pt x="0" y="0"/>
                  </a:moveTo>
                  <a:lnTo>
                    <a:pt x="182625" y="304800"/>
                  </a:lnTo>
                </a:path>
              </a:pathLst>
            </a:custGeom>
            <a:ln w="9144">
              <a:solidFill>
                <a:srgbClr val="497DBA"/>
              </a:solidFill>
              <a:prstDash val="sysDashDot"/>
            </a:ln>
          </p:spPr>
          <p:txBody>
            <a:bodyPr wrap="square" lIns="0" tIns="0" rIns="0" bIns="0" rtlCol="0"/>
            <a:lstStyle/>
            <a:p>
              <a:endParaRPr/>
            </a:p>
          </p:txBody>
        </p:sp>
        <p:sp>
          <p:nvSpPr>
            <p:cNvPr id="34" name="object 34"/>
            <p:cNvSpPr/>
            <p:nvPr/>
          </p:nvSpPr>
          <p:spPr>
            <a:xfrm>
              <a:off x="3810000" y="2285999"/>
              <a:ext cx="228600" cy="304800"/>
            </a:xfrm>
            <a:custGeom>
              <a:avLst/>
              <a:gdLst/>
              <a:ahLst/>
              <a:cxnLst/>
              <a:rect l="l" t="t" r="r" b="b"/>
              <a:pathLst>
                <a:path w="228600" h="304800">
                  <a:moveTo>
                    <a:pt x="0" y="0"/>
                  </a:moveTo>
                  <a:lnTo>
                    <a:pt x="228600" y="304800"/>
                  </a:lnTo>
                </a:path>
              </a:pathLst>
            </a:custGeom>
            <a:ln w="9144">
              <a:solidFill>
                <a:srgbClr val="497DBA"/>
              </a:solidFill>
              <a:prstDash val="sysDashDot"/>
            </a:ln>
          </p:spPr>
          <p:txBody>
            <a:bodyPr wrap="square" lIns="0" tIns="0" rIns="0" bIns="0" rtlCol="0"/>
            <a:lstStyle/>
            <a:p>
              <a:endParaRPr/>
            </a:p>
          </p:txBody>
        </p:sp>
        <p:sp>
          <p:nvSpPr>
            <p:cNvPr id="35" name="object 35"/>
            <p:cNvSpPr/>
            <p:nvPr/>
          </p:nvSpPr>
          <p:spPr>
            <a:xfrm>
              <a:off x="4114800" y="2011680"/>
              <a:ext cx="304800" cy="351155"/>
            </a:xfrm>
            <a:custGeom>
              <a:avLst/>
              <a:gdLst/>
              <a:ahLst/>
              <a:cxnLst/>
              <a:rect l="l" t="t" r="r" b="b"/>
              <a:pathLst>
                <a:path w="304800" h="351155">
                  <a:moveTo>
                    <a:pt x="0" y="0"/>
                  </a:moveTo>
                  <a:lnTo>
                    <a:pt x="304800" y="350774"/>
                  </a:lnTo>
                </a:path>
              </a:pathLst>
            </a:custGeom>
            <a:ln w="9143">
              <a:solidFill>
                <a:srgbClr val="497DBA"/>
              </a:solidFill>
              <a:prstDash val="sysDash"/>
            </a:ln>
          </p:spPr>
          <p:txBody>
            <a:bodyPr wrap="square" lIns="0" tIns="0" rIns="0" bIns="0" rtlCol="0"/>
            <a:lstStyle/>
            <a:p>
              <a:endParaRPr/>
            </a:p>
          </p:txBody>
        </p:sp>
        <p:sp>
          <p:nvSpPr>
            <p:cNvPr id="36" name="object 36"/>
            <p:cNvSpPr/>
            <p:nvPr/>
          </p:nvSpPr>
          <p:spPr>
            <a:xfrm>
              <a:off x="3962400" y="1676399"/>
              <a:ext cx="1066800" cy="808355"/>
            </a:xfrm>
            <a:custGeom>
              <a:avLst/>
              <a:gdLst/>
              <a:ahLst/>
              <a:cxnLst/>
              <a:rect l="l" t="t" r="r" b="b"/>
              <a:pathLst>
                <a:path w="1066800" h="808355">
                  <a:moveTo>
                    <a:pt x="0" y="457200"/>
                  </a:moveTo>
                  <a:lnTo>
                    <a:pt x="304800" y="808101"/>
                  </a:lnTo>
                </a:path>
                <a:path w="1066800" h="808355">
                  <a:moveTo>
                    <a:pt x="457200" y="228600"/>
                  </a:moveTo>
                  <a:lnTo>
                    <a:pt x="762000" y="579501"/>
                  </a:lnTo>
                </a:path>
                <a:path w="1066800" h="808355">
                  <a:moveTo>
                    <a:pt x="762000" y="0"/>
                  </a:moveTo>
                  <a:lnTo>
                    <a:pt x="1066800" y="350900"/>
                  </a:lnTo>
                </a:path>
              </a:pathLst>
            </a:custGeom>
            <a:ln w="9144">
              <a:solidFill>
                <a:srgbClr val="497DBA"/>
              </a:solidFill>
              <a:prstDash val="sysDashDot"/>
            </a:ln>
          </p:spPr>
          <p:txBody>
            <a:bodyPr wrap="square" lIns="0" tIns="0" rIns="0" bIns="0" rtlCol="0"/>
            <a:lstStyle/>
            <a:p>
              <a:endParaRPr/>
            </a:p>
          </p:txBody>
        </p:sp>
        <p:sp>
          <p:nvSpPr>
            <p:cNvPr id="37" name="object 37"/>
            <p:cNvSpPr/>
            <p:nvPr/>
          </p:nvSpPr>
          <p:spPr>
            <a:xfrm>
              <a:off x="5257800" y="1295399"/>
              <a:ext cx="304800" cy="457200"/>
            </a:xfrm>
            <a:custGeom>
              <a:avLst/>
              <a:gdLst/>
              <a:ahLst/>
              <a:cxnLst/>
              <a:rect l="l" t="t" r="r" b="b"/>
              <a:pathLst>
                <a:path w="304800" h="457200">
                  <a:moveTo>
                    <a:pt x="0" y="0"/>
                  </a:moveTo>
                  <a:lnTo>
                    <a:pt x="304800" y="457200"/>
                  </a:lnTo>
                </a:path>
              </a:pathLst>
            </a:custGeom>
            <a:ln w="9144">
              <a:solidFill>
                <a:srgbClr val="497DBA"/>
              </a:solidFill>
              <a:prstDash val="sysDashDot"/>
            </a:ln>
          </p:spPr>
          <p:txBody>
            <a:bodyPr wrap="square" lIns="0" tIns="0" rIns="0" bIns="0" rtlCol="0"/>
            <a:lstStyle/>
            <a:p>
              <a:endParaRPr/>
            </a:p>
          </p:txBody>
        </p:sp>
        <p:sp>
          <p:nvSpPr>
            <p:cNvPr id="38" name="object 38"/>
            <p:cNvSpPr/>
            <p:nvPr/>
          </p:nvSpPr>
          <p:spPr>
            <a:xfrm>
              <a:off x="3881247" y="148462"/>
              <a:ext cx="767080" cy="918844"/>
            </a:xfrm>
            <a:custGeom>
              <a:avLst/>
              <a:gdLst/>
              <a:ahLst/>
              <a:cxnLst/>
              <a:rect l="l" t="t" r="r" b="b"/>
              <a:pathLst>
                <a:path w="767079" h="918844">
                  <a:moveTo>
                    <a:pt x="614553" y="918337"/>
                  </a:moveTo>
                  <a:lnTo>
                    <a:pt x="613689" y="912495"/>
                  </a:lnTo>
                  <a:lnTo>
                    <a:pt x="599567" y="816864"/>
                  </a:lnTo>
                  <a:lnTo>
                    <a:pt x="596392" y="814451"/>
                  </a:lnTo>
                  <a:lnTo>
                    <a:pt x="589407" y="815467"/>
                  </a:lnTo>
                  <a:lnTo>
                    <a:pt x="586994" y="818769"/>
                  </a:lnTo>
                  <a:lnTo>
                    <a:pt x="597001" y="886218"/>
                  </a:lnTo>
                  <a:lnTo>
                    <a:pt x="9906" y="152412"/>
                  </a:lnTo>
                  <a:lnTo>
                    <a:pt x="0" y="160274"/>
                  </a:lnTo>
                  <a:lnTo>
                    <a:pt x="587032" y="894130"/>
                  </a:lnTo>
                  <a:lnTo>
                    <a:pt x="523367" y="869569"/>
                  </a:lnTo>
                  <a:lnTo>
                    <a:pt x="519684" y="871220"/>
                  </a:lnTo>
                  <a:lnTo>
                    <a:pt x="517144" y="877824"/>
                  </a:lnTo>
                  <a:lnTo>
                    <a:pt x="518795" y="881507"/>
                  </a:lnTo>
                  <a:lnTo>
                    <a:pt x="522097" y="882650"/>
                  </a:lnTo>
                  <a:lnTo>
                    <a:pt x="614553" y="918337"/>
                  </a:lnTo>
                  <a:close/>
                </a:path>
                <a:path w="767079" h="918844">
                  <a:moveTo>
                    <a:pt x="766953" y="689737"/>
                  </a:moveTo>
                  <a:lnTo>
                    <a:pt x="766152" y="683768"/>
                  </a:lnTo>
                  <a:lnTo>
                    <a:pt x="753872" y="591566"/>
                  </a:lnTo>
                  <a:lnTo>
                    <a:pt x="753364" y="588010"/>
                  </a:lnTo>
                  <a:lnTo>
                    <a:pt x="750189" y="585597"/>
                  </a:lnTo>
                  <a:lnTo>
                    <a:pt x="746633" y="586105"/>
                  </a:lnTo>
                  <a:lnTo>
                    <a:pt x="743204" y="586486"/>
                  </a:lnTo>
                  <a:lnTo>
                    <a:pt x="740791" y="589788"/>
                  </a:lnTo>
                  <a:lnTo>
                    <a:pt x="741299" y="593217"/>
                  </a:lnTo>
                  <a:lnTo>
                    <a:pt x="749871" y="657377"/>
                  </a:lnTo>
                  <a:lnTo>
                    <a:pt x="238506" y="0"/>
                  </a:lnTo>
                  <a:lnTo>
                    <a:pt x="228600" y="7874"/>
                  </a:lnTo>
                  <a:lnTo>
                    <a:pt x="739736" y="665124"/>
                  </a:lnTo>
                  <a:lnTo>
                    <a:pt x="679704" y="641096"/>
                  </a:lnTo>
                  <a:lnTo>
                    <a:pt x="676529" y="639699"/>
                  </a:lnTo>
                  <a:lnTo>
                    <a:pt x="672719" y="641350"/>
                  </a:lnTo>
                  <a:lnTo>
                    <a:pt x="671449" y="644525"/>
                  </a:lnTo>
                  <a:lnTo>
                    <a:pt x="670179" y="647827"/>
                  </a:lnTo>
                  <a:lnTo>
                    <a:pt x="671703" y="651510"/>
                  </a:lnTo>
                  <a:lnTo>
                    <a:pt x="675005" y="652907"/>
                  </a:lnTo>
                  <a:lnTo>
                    <a:pt x="766953" y="689737"/>
                  </a:lnTo>
                  <a:close/>
                </a:path>
              </a:pathLst>
            </a:custGeom>
            <a:solidFill>
              <a:srgbClr val="497DBA"/>
            </a:solidFill>
          </p:spPr>
          <p:txBody>
            <a:bodyPr wrap="square" lIns="0" tIns="0" rIns="0" bIns="0" rtlCol="0"/>
            <a:lstStyle/>
            <a:p>
              <a:endParaRPr/>
            </a:p>
          </p:txBody>
        </p:sp>
      </p:grpSp>
      <p:sp>
        <p:nvSpPr>
          <p:cNvPr id="39" name="object 39"/>
          <p:cNvSpPr txBox="1"/>
          <p:nvPr/>
        </p:nvSpPr>
        <p:spPr>
          <a:xfrm>
            <a:off x="3889375" y="101600"/>
            <a:ext cx="5975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Direct</a:t>
            </a:r>
            <a:endParaRPr sz="1800">
              <a:latin typeface="Times New Roman"/>
              <a:cs typeface="Times New Roman"/>
            </a:endParaRPr>
          </a:p>
        </p:txBody>
      </p:sp>
      <p:sp>
        <p:nvSpPr>
          <p:cNvPr id="40" name="object 40"/>
          <p:cNvSpPr/>
          <p:nvPr/>
        </p:nvSpPr>
        <p:spPr>
          <a:xfrm>
            <a:off x="5638800" y="228600"/>
            <a:ext cx="533400" cy="762000"/>
          </a:xfrm>
          <a:custGeom>
            <a:avLst/>
            <a:gdLst/>
            <a:ahLst/>
            <a:cxnLst/>
            <a:rect l="l" t="t" r="r" b="b"/>
            <a:pathLst>
              <a:path w="533400" h="762000">
                <a:moveTo>
                  <a:pt x="0" y="304800"/>
                </a:moveTo>
                <a:lnTo>
                  <a:pt x="457200" y="0"/>
                </a:lnTo>
              </a:path>
              <a:path w="533400" h="762000">
                <a:moveTo>
                  <a:pt x="76200" y="762000"/>
                </a:moveTo>
                <a:lnTo>
                  <a:pt x="533400" y="457200"/>
                </a:lnTo>
              </a:path>
            </a:pathLst>
          </a:custGeom>
          <a:ln w="9144">
            <a:solidFill>
              <a:srgbClr val="497DBA"/>
            </a:solidFill>
          </a:ln>
        </p:spPr>
        <p:txBody>
          <a:bodyPr wrap="square" lIns="0" tIns="0" rIns="0" bIns="0" rtlCol="0"/>
          <a:lstStyle/>
          <a:p>
            <a:endParaRPr/>
          </a:p>
        </p:txBody>
      </p:sp>
      <p:sp>
        <p:nvSpPr>
          <p:cNvPr id="41" name="object 41"/>
          <p:cNvSpPr txBox="1"/>
          <p:nvPr/>
        </p:nvSpPr>
        <p:spPr>
          <a:xfrm>
            <a:off x="5947028" y="26924"/>
            <a:ext cx="1270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1</a:t>
            </a:r>
            <a:endParaRPr sz="1600">
              <a:latin typeface="Times New Roman"/>
              <a:cs typeface="Times New Roman"/>
            </a:endParaRPr>
          </a:p>
        </p:txBody>
      </p:sp>
      <p:sp>
        <p:nvSpPr>
          <p:cNvPr id="42" name="object 42"/>
          <p:cNvSpPr txBox="1"/>
          <p:nvPr/>
        </p:nvSpPr>
        <p:spPr>
          <a:xfrm>
            <a:off x="6040628" y="527049"/>
            <a:ext cx="1270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2</a:t>
            </a:r>
            <a:endParaRPr sz="1600">
              <a:latin typeface="Times New Roman"/>
              <a:cs typeface="Times New Roman"/>
            </a:endParaRPr>
          </a:p>
        </p:txBody>
      </p:sp>
      <p:grpSp>
        <p:nvGrpSpPr>
          <p:cNvPr id="43" name="object 43"/>
          <p:cNvGrpSpPr/>
          <p:nvPr/>
        </p:nvGrpSpPr>
        <p:grpSpPr>
          <a:xfrm>
            <a:off x="1369441" y="603630"/>
            <a:ext cx="2772410" cy="1157605"/>
            <a:chOff x="1369441" y="603630"/>
            <a:chExt cx="2772410" cy="1157605"/>
          </a:xfrm>
        </p:grpSpPr>
        <p:sp>
          <p:nvSpPr>
            <p:cNvPr id="44" name="object 44"/>
            <p:cNvSpPr/>
            <p:nvPr/>
          </p:nvSpPr>
          <p:spPr>
            <a:xfrm>
              <a:off x="1369441" y="603630"/>
              <a:ext cx="1907539" cy="710565"/>
            </a:xfrm>
            <a:custGeom>
              <a:avLst/>
              <a:gdLst/>
              <a:ahLst/>
              <a:cxnLst/>
              <a:rect l="l" t="t" r="r" b="b"/>
              <a:pathLst>
                <a:path w="1907539" h="710565">
                  <a:moveTo>
                    <a:pt x="1870910" y="685526"/>
                  </a:moveTo>
                  <a:lnTo>
                    <a:pt x="1804035" y="697865"/>
                  </a:lnTo>
                  <a:lnTo>
                    <a:pt x="1801749" y="701167"/>
                  </a:lnTo>
                  <a:lnTo>
                    <a:pt x="1803019" y="708152"/>
                  </a:lnTo>
                  <a:lnTo>
                    <a:pt x="1806321" y="710438"/>
                  </a:lnTo>
                  <a:lnTo>
                    <a:pt x="1897555" y="693547"/>
                  </a:lnTo>
                  <a:lnTo>
                    <a:pt x="1893189" y="693547"/>
                  </a:lnTo>
                  <a:lnTo>
                    <a:pt x="1870910" y="685526"/>
                  </a:lnTo>
                  <a:close/>
                </a:path>
                <a:path w="1907539" h="710565">
                  <a:moveTo>
                    <a:pt x="1883465" y="683209"/>
                  </a:moveTo>
                  <a:lnTo>
                    <a:pt x="1870910" y="685526"/>
                  </a:lnTo>
                  <a:lnTo>
                    <a:pt x="1893189" y="693547"/>
                  </a:lnTo>
                  <a:lnTo>
                    <a:pt x="1893878" y="691642"/>
                  </a:lnTo>
                  <a:lnTo>
                    <a:pt x="1890522" y="691642"/>
                  </a:lnTo>
                  <a:lnTo>
                    <a:pt x="1883465" y="683209"/>
                  </a:lnTo>
                  <a:close/>
                </a:path>
                <a:path w="1907539" h="710565">
                  <a:moveTo>
                    <a:pt x="1837309" y="612775"/>
                  </a:moveTo>
                  <a:lnTo>
                    <a:pt x="1834642" y="615061"/>
                  </a:lnTo>
                  <a:lnTo>
                    <a:pt x="1831975" y="617220"/>
                  </a:lnTo>
                  <a:lnTo>
                    <a:pt x="1831594" y="621284"/>
                  </a:lnTo>
                  <a:lnTo>
                    <a:pt x="1833880" y="623951"/>
                  </a:lnTo>
                  <a:lnTo>
                    <a:pt x="1875495" y="673684"/>
                  </a:lnTo>
                  <a:lnTo>
                    <a:pt x="1897507" y="681609"/>
                  </a:lnTo>
                  <a:lnTo>
                    <a:pt x="1893189" y="693547"/>
                  </a:lnTo>
                  <a:lnTo>
                    <a:pt x="1897555" y="693547"/>
                  </a:lnTo>
                  <a:lnTo>
                    <a:pt x="1907159" y="691769"/>
                  </a:lnTo>
                  <a:lnTo>
                    <a:pt x="1843532" y="615823"/>
                  </a:lnTo>
                  <a:lnTo>
                    <a:pt x="1841246" y="613156"/>
                  </a:lnTo>
                  <a:lnTo>
                    <a:pt x="1837309" y="612775"/>
                  </a:lnTo>
                  <a:close/>
                </a:path>
                <a:path w="1907539" h="710565">
                  <a:moveTo>
                    <a:pt x="1894205" y="681228"/>
                  </a:moveTo>
                  <a:lnTo>
                    <a:pt x="1883465" y="683209"/>
                  </a:lnTo>
                  <a:lnTo>
                    <a:pt x="1890522" y="691642"/>
                  </a:lnTo>
                  <a:lnTo>
                    <a:pt x="1894205" y="681228"/>
                  </a:lnTo>
                  <a:close/>
                </a:path>
                <a:path w="1907539" h="710565">
                  <a:moveTo>
                    <a:pt x="1896448" y="681228"/>
                  </a:moveTo>
                  <a:lnTo>
                    <a:pt x="1894205" y="681228"/>
                  </a:lnTo>
                  <a:lnTo>
                    <a:pt x="1890522" y="691642"/>
                  </a:lnTo>
                  <a:lnTo>
                    <a:pt x="1893878" y="691642"/>
                  </a:lnTo>
                  <a:lnTo>
                    <a:pt x="1897507" y="681609"/>
                  </a:lnTo>
                  <a:lnTo>
                    <a:pt x="1896448" y="681228"/>
                  </a:lnTo>
                  <a:close/>
                </a:path>
                <a:path w="1907539" h="710565">
                  <a:moveTo>
                    <a:pt x="4318" y="0"/>
                  </a:moveTo>
                  <a:lnTo>
                    <a:pt x="0" y="11938"/>
                  </a:lnTo>
                  <a:lnTo>
                    <a:pt x="1870910" y="685526"/>
                  </a:lnTo>
                  <a:lnTo>
                    <a:pt x="1883465" y="683209"/>
                  </a:lnTo>
                  <a:lnTo>
                    <a:pt x="1875495" y="673684"/>
                  </a:lnTo>
                  <a:lnTo>
                    <a:pt x="4318" y="0"/>
                  </a:lnTo>
                  <a:close/>
                </a:path>
                <a:path w="1907539" h="710565">
                  <a:moveTo>
                    <a:pt x="1875495" y="673684"/>
                  </a:moveTo>
                  <a:lnTo>
                    <a:pt x="1883465" y="683209"/>
                  </a:lnTo>
                  <a:lnTo>
                    <a:pt x="1894205" y="681228"/>
                  </a:lnTo>
                  <a:lnTo>
                    <a:pt x="1896448" y="681228"/>
                  </a:lnTo>
                  <a:lnTo>
                    <a:pt x="1875495" y="673684"/>
                  </a:lnTo>
                  <a:close/>
                </a:path>
              </a:pathLst>
            </a:custGeom>
            <a:solidFill>
              <a:srgbClr val="497DBA"/>
            </a:solidFill>
          </p:spPr>
          <p:txBody>
            <a:bodyPr wrap="square" lIns="0" tIns="0" rIns="0" bIns="0" rtlCol="0"/>
            <a:lstStyle/>
            <a:p>
              <a:endParaRPr/>
            </a:p>
          </p:txBody>
        </p:sp>
        <p:pic>
          <p:nvPicPr>
            <p:cNvPr id="45" name="object 45"/>
            <p:cNvPicPr/>
            <p:nvPr/>
          </p:nvPicPr>
          <p:blipFill>
            <a:blip r:embed="rId3" cstate="print"/>
            <a:stretch>
              <a:fillRect/>
            </a:stretch>
          </p:blipFill>
          <p:spPr>
            <a:xfrm>
              <a:off x="2828798" y="965580"/>
              <a:ext cx="1312926" cy="795041"/>
            </a:xfrm>
            <a:prstGeom prst="rect">
              <a:avLst/>
            </a:prstGeom>
          </p:spPr>
        </p:pic>
      </p:grpSp>
      <p:sp>
        <p:nvSpPr>
          <p:cNvPr id="46" name="object 46"/>
          <p:cNvSpPr txBox="1"/>
          <p:nvPr/>
        </p:nvSpPr>
        <p:spPr>
          <a:xfrm>
            <a:off x="1755394" y="1560957"/>
            <a:ext cx="70675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Times New Roman"/>
                <a:cs typeface="Times New Roman"/>
              </a:rPr>
              <a:t>Diffuse</a:t>
            </a:r>
            <a:endParaRPr sz="1800">
              <a:latin typeface="Times New Roman"/>
              <a:cs typeface="Times New Roman"/>
            </a:endParaRPr>
          </a:p>
        </p:txBody>
      </p:sp>
      <p:sp>
        <p:nvSpPr>
          <p:cNvPr id="47" name="object 47"/>
          <p:cNvSpPr/>
          <p:nvPr/>
        </p:nvSpPr>
        <p:spPr>
          <a:xfrm>
            <a:off x="1295400" y="914400"/>
            <a:ext cx="3962400" cy="1524000"/>
          </a:xfrm>
          <a:custGeom>
            <a:avLst/>
            <a:gdLst/>
            <a:ahLst/>
            <a:cxnLst/>
            <a:rect l="l" t="t" r="r" b="b"/>
            <a:pathLst>
              <a:path w="3962400" h="1524000">
                <a:moveTo>
                  <a:pt x="1371600" y="1371600"/>
                </a:moveTo>
                <a:lnTo>
                  <a:pt x="3810000" y="0"/>
                </a:lnTo>
              </a:path>
              <a:path w="3962400" h="1524000">
                <a:moveTo>
                  <a:pt x="1447800" y="1524000"/>
                </a:moveTo>
                <a:lnTo>
                  <a:pt x="3962400" y="76200"/>
                </a:lnTo>
              </a:path>
              <a:path w="3962400" h="1524000">
                <a:moveTo>
                  <a:pt x="0" y="381000"/>
                </a:moveTo>
                <a:lnTo>
                  <a:pt x="2057400" y="990600"/>
                </a:lnTo>
              </a:path>
              <a:path w="3962400" h="1524000">
                <a:moveTo>
                  <a:pt x="1676400" y="1371600"/>
                </a:moveTo>
                <a:lnTo>
                  <a:pt x="76200" y="990600"/>
                </a:lnTo>
              </a:path>
            </a:pathLst>
          </a:custGeom>
          <a:ln w="9144">
            <a:solidFill>
              <a:srgbClr val="497DBA"/>
            </a:solidFill>
          </a:ln>
        </p:spPr>
        <p:txBody>
          <a:bodyPr wrap="square" lIns="0" tIns="0" rIns="0" bIns="0" rtlCol="0"/>
          <a:lstStyle/>
          <a:p>
            <a:endParaRPr/>
          </a:p>
        </p:txBody>
      </p:sp>
      <p:sp>
        <p:nvSpPr>
          <p:cNvPr id="48" name="object 48"/>
          <p:cNvSpPr txBox="1"/>
          <p:nvPr/>
        </p:nvSpPr>
        <p:spPr>
          <a:xfrm>
            <a:off x="1145844" y="1137030"/>
            <a:ext cx="1270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3</a:t>
            </a:r>
            <a:endParaRPr sz="1600">
              <a:latin typeface="Times New Roman"/>
              <a:cs typeface="Times New Roman"/>
            </a:endParaRPr>
          </a:p>
        </p:txBody>
      </p:sp>
      <p:sp>
        <p:nvSpPr>
          <p:cNvPr id="49" name="object 49"/>
          <p:cNvSpPr txBox="1"/>
          <p:nvPr/>
        </p:nvSpPr>
        <p:spPr>
          <a:xfrm>
            <a:off x="1239418" y="1746630"/>
            <a:ext cx="1270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4</a:t>
            </a:r>
            <a:endParaRPr sz="1600">
              <a:latin typeface="Times New Roman"/>
              <a:cs typeface="Times New Roman"/>
            </a:endParaRPr>
          </a:p>
        </p:txBody>
      </p:sp>
      <p:grpSp>
        <p:nvGrpSpPr>
          <p:cNvPr id="50" name="object 50"/>
          <p:cNvGrpSpPr/>
          <p:nvPr/>
        </p:nvGrpSpPr>
        <p:grpSpPr>
          <a:xfrm>
            <a:off x="3730752" y="2040635"/>
            <a:ext cx="2365375" cy="1848485"/>
            <a:chOff x="3730752" y="2040635"/>
            <a:chExt cx="2365375" cy="1848485"/>
          </a:xfrm>
        </p:grpSpPr>
        <p:pic>
          <p:nvPicPr>
            <p:cNvPr id="51" name="object 51"/>
            <p:cNvPicPr/>
            <p:nvPr/>
          </p:nvPicPr>
          <p:blipFill>
            <a:blip r:embed="rId4" cstate="print"/>
            <a:stretch>
              <a:fillRect/>
            </a:stretch>
          </p:blipFill>
          <p:spPr>
            <a:xfrm>
              <a:off x="4184396" y="3733800"/>
              <a:ext cx="93344" cy="155194"/>
            </a:xfrm>
            <a:prstGeom prst="rect">
              <a:avLst/>
            </a:prstGeom>
          </p:spPr>
        </p:pic>
        <p:sp>
          <p:nvSpPr>
            <p:cNvPr id="52" name="object 52"/>
            <p:cNvSpPr/>
            <p:nvPr/>
          </p:nvSpPr>
          <p:spPr>
            <a:xfrm>
              <a:off x="5861939" y="2892297"/>
              <a:ext cx="234315" cy="384810"/>
            </a:xfrm>
            <a:custGeom>
              <a:avLst/>
              <a:gdLst/>
              <a:ahLst/>
              <a:cxnLst/>
              <a:rect l="l" t="t" r="r" b="b"/>
              <a:pathLst>
                <a:path w="234314" h="384810">
                  <a:moveTo>
                    <a:pt x="150240" y="323850"/>
                  </a:moveTo>
                  <a:lnTo>
                    <a:pt x="146431" y="324865"/>
                  </a:lnTo>
                  <a:lnTo>
                    <a:pt x="144652" y="328040"/>
                  </a:lnTo>
                  <a:lnTo>
                    <a:pt x="143001" y="331088"/>
                  </a:lnTo>
                  <a:lnTo>
                    <a:pt x="144145" y="334899"/>
                  </a:lnTo>
                  <a:lnTo>
                    <a:pt x="147193" y="336676"/>
                  </a:lnTo>
                  <a:lnTo>
                    <a:pt x="234061" y="384301"/>
                  </a:lnTo>
                  <a:lnTo>
                    <a:pt x="233964" y="376809"/>
                  </a:lnTo>
                  <a:lnTo>
                    <a:pt x="222123" y="376809"/>
                  </a:lnTo>
                  <a:lnTo>
                    <a:pt x="209999" y="356603"/>
                  </a:lnTo>
                  <a:lnTo>
                    <a:pt x="150240" y="323850"/>
                  </a:lnTo>
                  <a:close/>
                </a:path>
                <a:path w="234314" h="384810">
                  <a:moveTo>
                    <a:pt x="209999" y="356603"/>
                  </a:moveTo>
                  <a:lnTo>
                    <a:pt x="222123" y="376809"/>
                  </a:lnTo>
                  <a:lnTo>
                    <a:pt x="227373" y="373634"/>
                  </a:lnTo>
                  <a:lnTo>
                    <a:pt x="221234" y="373634"/>
                  </a:lnTo>
                  <a:lnTo>
                    <a:pt x="221092" y="362687"/>
                  </a:lnTo>
                  <a:lnTo>
                    <a:pt x="209999" y="356603"/>
                  </a:lnTo>
                  <a:close/>
                </a:path>
                <a:path w="234314" h="384810">
                  <a:moveTo>
                    <a:pt x="229870" y="278891"/>
                  </a:moveTo>
                  <a:lnTo>
                    <a:pt x="226440" y="279018"/>
                  </a:lnTo>
                  <a:lnTo>
                    <a:pt x="222885" y="279018"/>
                  </a:lnTo>
                  <a:lnTo>
                    <a:pt x="220090" y="281939"/>
                  </a:lnTo>
                  <a:lnTo>
                    <a:pt x="220090" y="285368"/>
                  </a:lnTo>
                  <a:lnTo>
                    <a:pt x="220928" y="350010"/>
                  </a:lnTo>
                  <a:lnTo>
                    <a:pt x="233045" y="370204"/>
                  </a:lnTo>
                  <a:lnTo>
                    <a:pt x="222123" y="376809"/>
                  </a:lnTo>
                  <a:lnTo>
                    <a:pt x="233964" y="376809"/>
                  </a:lnTo>
                  <a:lnTo>
                    <a:pt x="232792" y="285368"/>
                  </a:lnTo>
                  <a:lnTo>
                    <a:pt x="232790" y="281686"/>
                  </a:lnTo>
                  <a:lnTo>
                    <a:pt x="229870" y="278891"/>
                  </a:lnTo>
                  <a:close/>
                </a:path>
                <a:path w="234314" h="384810">
                  <a:moveTo>
                    <a:pt x="221092" y="362687"/>
                  </a:moveTo>
                  <a:lnTo>
                    <a:pt x="221234" y="373634"/>
                  </a:lnTo>
                  <a:lnTo>
                    <a:pt x="230632" y="367918"/>
                  </a:lnTo>
                  <a:lnTo>
                    <a:pt x="221092" y="362687"/>
                  </a:lnTo>
                  <a:close/>
                </a:path>
                <a:path w="234314" h="384810">
                  <a:moveTo>
                    <a:pt x="220928" y="350010"/>
                  </a:moveTo>
                  <a:lnTo>
                    <a:pt x="221092" y="362687"/>
                  </a:lnTo>
                  <a:lnTo>
                    <a:pt x="230632" y="367918"/>
                  </a:lnTo>
                  <a:lnTo>
                    <a:pt x="221234" y="373634"/>
                  </a:lnTo>
                  <a:lnTo>
                    <a:pt x="227373" y="373634"/>
                  </a:lnTo>
                  <a:lnTo>
                    <a:pt x="233045" y="370204"/>
                  </a:lnTo>
                  <a:lnTo>
                    <a:pt x="220928" y="350010"/>
                  </a:lnTo>
                  <a:close/>
                </a:path>
                <a:path w="234314" h="384810">
                  <a:moveTo>
                    <a:pt x="10922" y="0"/>
                  </a:moveTo>
                  <a:lnTo>
                    <a:pt x="0" y="6603"/>
                  </a:lnTo>
                  <a:lnTo>
                    <a:pt x="209999" y="356603"/>
                  </a:lnTo>
                  <a:lnTo>
                    <a:pt x="221092" y="362687"/>
                  </a:lnTo>
                  <a:lnTo>
                    <a:pt x="220928" y="350010"/>
                  </a:lnTo>
                  <a:lnTo>
                    <a:pt x="10922" y="0"/>
                  </a:lnTo>
                  <a:close/>
                </a:path>
              </a:pathLst>
            </a:custGeom>
            <a:solidFill>
              <a:srgbClr val="497DBA"/>
            </a:solidFill>
          </p:spPr>
          <p:txBody>
            <a:bodyPr wrap="square" lIns="0" tIns="0" rIns="0" bIns="0" rtlCol="0"/>
            <a:lstStyle/>
            <a:p>
              <a:endParaRPr/>
            </a:p>
          </p:txBody>
        </p:sp>
        <p:sp>
          <p:nvSpPr>
            <p:cNvPr id="53" name="object 53"/>
            <p:cNvSpPr/>
            <p:nvPr/>
          </p:nvSpPr>
          <p:spPr>
            <a:xfrm>
              <a:off x="3735324" y="2045207"/>
              <a:ext cx="1370330" cy="850900"/>
            </a:xfrm>
            <a:custGeom>
              <a:avLst/>
              <a:gdLst/>
              <a:ahLst/>
              <a:cxnLst/>
              <a:rect l="l" t="t" r="r" b="b"/>
              <a:pathLst>
                <a:path w="1370329" h="850900">
                  <a:moveTo>
                    <a:pt x="457200" y="0"/>
                  </a:moveTo>
                  <a:lnTo>
                    <a:pt x="1369949" y="622300"/>
                  </a:lnTo>
                </a:path>
                <a:path w="1370329" h="850900">
                  <a:moveTo>
                    <a:pt x="0" y="239267"/>
                  </a:moveTo>
                  <a:lnTo>
                    <a:pt x="836549" y="850391"/>
                  </a:lnTo>
                </a:path>
              </a:pathLst>
            </a:custGeom>
            <a:ln w="9144">
              <a:solidFill>
                <a:srgbClr val="497DBA"/>
              </a:solidFill>
            </a:ln>
          </p:spPr>
          <p:txBody>
            <a:bodyPr wrap="square" lIns="0" tIns="0" rIns="0" bIns="0" rtlCol="0"/>
            <a:lstStyle/>
            <a:p>
              <a:endParaRPr/>
            </a:p>
          </p:txBody>
        </p:sp>
      </p:grpSp>
      <p:sp>
        <p:nvSpPr>
          <p:cNvPr id="54" name="object 54"/>
          <p:cNvSpPr txBox="1"/>
          <p:nvPr/>
        </p:nvSpPr>
        <p:spPr>
          <a:xfrm>
            <a:off x="5108828" y="2542158"/>
            <a:ext cx="1270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5</a:t>
            </a:r>
            <a:endParaRPr sz="1600">
              <a:latin typeface="Times New Roman"/>
              <a:cs typeface="Times New Roman"/>
            </a:endParaRPr>
          </a:p>
        </p:txBody>
      </p:sp>
      <p:sp>
        <p:nvSpPr>
          <p:cNvPr id="55" name="object 55"/>
          <p:cNvSpPr txBox="1"/>
          <p:nvPr/>
        </p:nvSpPr>
        <p:spPr>
          <a:xfrm>
            <a:off x="4575175" y="2846958"/>
            <a:ext cx="1270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6</a:t>
            </a:r>
            <a:endParaRPr sz="1600">
              <a:latin typeface="Times New Roman"/>
              <a:cs typeface="Times New Roman"/>
            </a:endParaRPr>
          </a:p>
        </p:txBody>
      </p:sp>
      <p:sp>
        <p:nvSpPr>
          <p:cNvPr id="56" name="object 56"/>
          <p:cNvSpPr txBox="1"/>
          <p:nvPr/>
        </p:nvSpPr>
        <p:spPr>
          <a:xfrm>
            <a:off x="154939" y="3411296"/>
            <a:ext cx="5019675" cy="801370"/>
          </a:xfrm>
          <a:prstGeom prst="rect">
            <a:avLst/>
          </a:prstGeom>
        </p:spPr>
        <p:txBody>
          <a:bodyPr vert="horz" wrap="square" lIns="0" tIns="133350" rIns="0" bIns="0" rtlCol="0">
            <a:spAutoFit/>
          </a:bodyPr>
          <a:lstStyle/>
          <a:p>
            <a:pPr marL="4128135">
              <a:lnSpc>
                <a:spcPct val="100000"/>
              </a:lnSpc>
              <a:spcBef>
                <a:spcPts val="1050"/>
              </a:spcBef>
            </a:pPr>
            <a:r>
              <a:rPr sz="1600" spc="-5" dirty="0">
                <a:latin typeface="Times New Roman"/>
                <a:cs typeface="Times New Roman"/>
              </a:rPr>
              <a:t>7</a:t>
            </a:r>
            <a:endParaRPr sz="1600">
              <a:latin typeface="Times New Roman"/>
              <a:cs typeface="Times New Roman"/>
            </a:endParaRPr>
          </a:p>
          <a:p>
            <a:pPr marL="12700">
              <a:lnSpc>
                <a:spcPct val="100000"/>
              </a:lnSpc>
              <a:spcBef>
                <a:spcPts val="1075"/>
              </a:spcBef>
            </a:pPr>
            <a:r>
              <a:rPr sz="1800" b="1" dirty="0">
                <a:latin typeface="Times New Roman"/>
                <a:cs typeface="Times New Roman"/>
              </a:rPr>
              <a:t>Fig(b):</a:t>
            </a:r>
            <a:r>
              <a:rPr sz="1800" b="1" spc="-20" dirty="0">
                <a:latin typeface="Times New Roman"/>
                <a:cs typeface="Times New Roman"/>
              </a:rPr>
              <a:t> </a:t>
            </a:r>
            <a:r>
              <a:rPr sz="1800" dirty="0">
                <a:latin typeface="Times New Roman"/>
                <a:cs typeface="Times New Roman"/>
              </a:rPr>
              <a:t>Schematic</a:t>
            </a:r>
            <a:r>
              <a:rPr sz="1800" spc="-5" dirty="0">
                <a:latin typeface="Times New Roman"/>
                <a:cs typeface="Times New Roman"/>
              </a:rPr>
              <a:t> </a:t>
            </a:r>
            <a:r>
              <a:rPr sz="1800" dirty="0">
                <a:latin typeface="Times New Roman"/>
                <a:cs typeface="Times New Roman"/>
              </a:rPr>
              <a:t>of</a:t>
            </a:r>
            <a:r>
              <a:rPr sz="1800" spc="-10" dirty="0">
                <a:latin typeface="Times New Roman"/>
                <a:cs typeface="Times New Roman"/>
              </a:rPr>
              <a:t> </a:t>
            </a:r>
            <a:r>
              <a:rPr sz="1800" dirty="0">
                <a:latin typeface="Times New Roman"/>
                <a:cs typeface="Times New Roman"/>
              </a:rPr>
              <a:t>a</a:t>
            </a:r>
            <a:r>
              <a:rPr sz="1800" spc="-5" dirty="0">
                <a:latin typeface="Times New Roman"/>
                <a:cs typeface="Times New Roman"/>
              </a:rPr>
              <a:t> </a:t>
            </a:r>
            <a:r>
              <a:rPr sz="1800" dirty="0">
                <a:latin typeface="Times New Roman"/>
                <a:cs typeface="Times New Roman"/>
              </a:rPr>
              <a:t>flat</a:t>
            </a:r>
            <a:r>
              <a:rPr sz="1800" spc="-5" dirty="0">
                <a:latin typeface="Times New Roman"/>
                <a:cs typeface="Times New Roman"/>
              </a:rPr>
              <a:t> </a:t>
            </a:r>
            <a:r>
              <a:rPr sz="1800" dirty="0">
                <a:latin typeface="Times New Roman"/>
                <a:cs typeface="Times New Roman"/>
              </a:rPr>
              <a:t>plate</a:t>
            </a:r>
            <a:r>
              <a:rPr sz="1800" spc="-15" dirty="0">
                <a:latin typeface="Times New Roman"/>
                <a:cs typeface="Times New Roman"/>
              </a:rPr>
              <a:t> </a:t>
            </a:r>
            <a:r>
              <a:rPr sz="1800" dirty="0">
                <a:latin typeface="Times New Roman"/>
                <a:cs typeface="Times New Roman"/>
              </a:rPr>
              <a:t>solar</a:t>
            </a:r>
            <a:r>
              <a:rPr sz="1800" spc="-5" dirty="0">
                <a:latin typeface="Times New Roman"/>
                <a:cs typeface="Times New Roman"/>
              </a:rPr>
              <a:t> energy</a:t>
            </a:r>
            <a:r>
              <a:rPr sz="1800" spc="-10" dirty="0">
                <a:latin typeface="Times New Roman"/>
                <a:cs typeface="Times New Roman"/>
              </a:rPr>
              <a:t> </a:t>
            </a:r>
            <a:r>
              <a:rPr sz="1800" dirty="0">
                <a:latin typeface="Times New Roman"/>
                <a:cs typeface="Times New Roman"/>
              </a:rPr>
              <a:t>collector</a:t>
            </a:r>
            <a:endParaRPr sz="1800">
              <a:latin typeface="Times New Roman"/>
              <a:cs typeface="Times New Roman"/>
            </a:endParaRPr>
          </a:p>
        </p:txBody>
      </p:sp>
      <p:sp>
        <p:nvSpPr>
          <p:cNvPr id="57" name="object 57"/>
          <p:cNvSpPr txBox="1"/>
          <p:nvPr/>
        </p:nvSpPr>
        <p:spPr>
          <a:xfrm>
            <a:off x="6023228" y="2770758"/>
            <a:ext cx="1270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8</a:t>
            </a:r>
            <a:endParaRPr sz="1600">
              <a:latin typeface="Times New Roman"/>
              <a:cs typeface="Times New Roman"/>
            </a:endParaRPr>
          </a:p>
        </p:txBody>
      </p:sp>
      <p:sp>
        <p:nvSpPr>
          <p:cNvPr id="58" name="object 58"/>
          <p:cNvSpPr txBox="1"/>
          <p:nvPr/>
        </p:nvSpPr>
        <p:spPr>
          <a:xfrm>
            <a:off x="6439280" y="25400"/>
            <a:ext cx="2018030" cy="848994"/>
          </a:xfrm>
          <a:prstGeom prst="rect">
            <a:avLst/>
          </a:prstGeom>
        </p:spPr>
        <p:txBody>
          <a:bodyPr vert="horz" wrap="square" lIns="0" tIns="12700" rIns="0" bIns="0" rtlCol="0">
            <a:spAutoFit/>
          </a:bodyPr>
          <a:lstStyle/>
          <a:p>
            <a:pPr marL="355600" indent="-342900">
              <a:lnSpc>
                <a:spcPct val="100000"/>
              </a:lnSpc>
              <a:spcBef>
                <a:spcPts val="100"/>
              </a:spcBef>
              <a:buAutoNum type="arabicPeriod"/>
              <a:tabLst>
                <a:tab pos="354965" algn="l"/>
                <a:tab pos="355600" algn="l"/>
              </a:tabLst>
            </a:pPr>
            <a:r>
              <a:rPr sz="1800" dirty="0">
                <a:latin typeface="Times New Roman"/>
                <a:cs typeface="Times New Roman"/>
              </a:rPr>
              <a:t>Case</a:t>
            </a:r>
            <a:endParaRPr sz="1800">
              <a:latin typeface="Times New Roman"/>
              <a:cs typeface="Times New Roman"/>
            </a:endParaRPr>
          </a:p>
          <a:p>
            <a:pPr marL="355600" indent="-342900">
              <a:lnSpc>
                <a:spcPct val="100000"/>
              </a:lnSpc>
              <a:buAutoNum type="arabicPeriod"/>
              <a:tabLst>
                <a:tab pos="354965" algn="l"/>
                <a:tab pos="355600" algn="l"/>
              </a:tabLst>
            </a:pPr>
            <a:r>
              <a:rPr sz="1800" spc="-5" dirty="0">
                <a:latin typeface="Times New Roman"/>
                <a:cs typeface="Times New Roman"/>
              </a:rPr>
              <a:t>Insulation</a:t>
            </a:r>
            <a:endParaRPr sz="1800">
              <a:latin typeface="Times New Roman"/>
              <a:cs typeface="Times New Roman"/>
            </a:endParaRPr>
          </a:p>
          <a:p>
            <a:pPr marL="355600" indent="-342900">
              <a:lnSpc>
                <a:spcPct val="100000"/>
              </a:lnSpc>
              <a:buAutoNum type="arabicPeriod"/>
              <a:tabLst>
                <a:tab pos="354965" algn="l"/>
                <a:tab pos="355600" algn="l"/>
              </a:tabLst>
            </a:pPr>
            <a:r>
              <a:rPr sz="1800" spc="-10" dirty="0">
                <a:latin typeface="Times New Roman"/>
                <a:cs typeface="Times New Roman"/>
              </a:rPr>
              <a:t>Transparent</a:t>
            </a:r>
            <a:r>
              <a:rPr sz="1800" spc="-55" dirty="0">
                <a:latin typeface="Times New Roman"/>
                <a:cs typeface="Times New Roman"/>
              </a:rPr>
              <a:t> </a:t>
            </a:r>
            <a:r>
              <a:rPr sz="1800" dirty="0">
                <a:latin typeface="Times New Roman"/>
                <a:cs typeface="Times New Roman"/>
              </a:rPr>
              <a:t>cover</a:t>
            </a:r>
            <a:endParaRPr sz="1800">
              <a:latin typeface="Times New Roman"/>
              <a:cs typeface="Times New Roman"/>
            </a:endParaRPr>
          </a:p>
        </p:txBody>
      </p:sp>
      <p:sp>
        <p:nvSpPr>
          <p:cNvPr id="59" name="object 59"/>
          <p:cNvSpPr txBox="1"/>
          <p:nvPr/>
        </p:nvSpPr>
        <p:spPr>
          <a:xfrm>
            <a:off x="6495669" y="848614"/>
            <a:ext cx="19818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(e.g.</a:t>
            </a:r>
            <a:r>
              <a:rPr sz="1800" spc="-25" dirty="0">
                <a:latin typeface="Times New Roman"/>
                <a:cs typeface="Times New Roman"/>
              </a:rPr>
              <a:t> </a:t>
            </a:r>
            <a:r>
              <a:rPr sz="1800" spc="-5" dirty="0">
                <a:latin typeface="Times New Roman"/>
                <a:cs typeface="Times New Roman"/>
              </a:rPr>
              <a:t>glass,</a:t>
            </a:r>
            <a:r>
              <a:rPr sz="1800" spc="-20" dirty="0">
                <a:latin typeface="Times New Roman"/>
                <a:cs typeface="Times New Roman"/>
              </a:rPr>
              <a:t> </a:t>
            </a:r>
            <a:r>
              <a:rPr sz="1800" dirty="0">
                <a:latin typeface="Times New Roman"/>
                <a:cs typeface="Times New Roman"/>
              </a:rPr>
              <a:t>tedlar</a:t>
            </a:r>
            <a:r>
              <a:rPr sz="1800" spc="-40" dirty="0">
                <a:latin typeface="Times New Roman"/>
                <a:cs typeface="Times New Roman"/>
              </a:rPr>
              <a:t> </a:t>
            </a:r>
            <a:r>
              <a:rPr sz="1800" dirty="0">
                <a:latin typeface="Times New Roman"/>
                <a:cs typeface="Times New Roman"/>
              </a:rPr>
              <a:t>etc)</a:t>
            </a:r>
            <a:endParaRPr sz="1800">
              <a:latin typeface="Times New Roman"/>
              <a:cs typeface="Times New Roman"/>
            </a:endParaRPr>
          </a:p>
        </p:txBody>
      </p:sp>
      <p:sp>
        <p:nvSpPr>
          <p:cNvPr id="60" name="object 60"/>
          <p:cNvSpPr txBox="1"/>
          <p:nvPr/>
        </p:nvSpPr>
        <p:spPr>
          <a:xfrm>
            <a:off x="6439280" y="1122934"/>
            <a:ext cx="2749550" cy="574040"/>
          </a:xfrm>
          <a:prstGeom prst="rect">
            <a:avLst/>
          </a:prstGeom>
        </p:spPr>
        <p:txBody>
          <a:bodyPr vert="horz" wrap="square" lIns="0" tIns="12700" rIns="0" bIns="0" rtlCol="0">
            <a:spAutoFit/>
          </a:bodyPr>
          <a:lstStyle/>
          <a:p>
            <a:pPr marL="12700">
              <a:lnSpc>
                <a:spcPct val="100000"/>
              </a:lnSpc>
              <a:spcBef>
                <a:spcPts val="100"/>
              </a:spcBef>
              <a:tabLst>
                <a:tab pos="354965" algn="l"/>
              </a:tabLst>
            </a:pPr>
            <a:r>
              <a:rPr sz="1800" dirty="0">
                <a:latin typeface="Times New Roman"/>
                <a:cs typeface="Times New Roman"/>
              </a:rPr>
              <a:t>4.	</a:t>
            </a:r>
            <a:r>
              <a:rPr sz="1800" spc="-10" dirty="0">
                <a:latin typeface="Times New Roman"/>
                <a:cs typeface="Times New Roman"/>
              </a:rPr>
              <a:t>Transparent</a:t>
            </a:r>
            <a:r>
              <a:rPr sz="1800" spc="-35" dirty="0">
                <a:latin typeface="Times New Roman"/>
                <a:cs typeface="Times New Roman"/>
              </a:rPr>
              <a:t> </a:t>
            </a:r>
            <a:r>
              <a:rPr sz="1800" dirty="0">
                <a:latin typeface="Times New Roman"/>
                <a:cs typeface="Times New Roman"/>
              </a:rPr>
              <a:t>cover</a:t>
            </a:r>
            <a:endParaRPr sz="1800">
              <a:latin typeface="Times New Roman"/>
              <a:cs typeface="Times New Roman"/>
            </a:endParaRPr>
          </a:p>
          <a:p>
            <a:pPr marL="12700">
              <a:lnSpc>
                <a:spcPct val="100000"/>
              </a:lnSpc>
            </a:pPr>
            <a:r>
              <a:rPr sz="1800" dirty="0">
                <a:latin typeface="Times New Roman"/>
                <a:cs typeface="Times New Roman"/>
              </a:rPr>
              <a:t>(e.g.</a:t>
            </a:r>
            <a:r>
              <a:rPr sz="1800" spc="-40" dirty="0">
                <a:latin typeface="Times New Roman"/>
                <a:cs typeface="Times New Roman"/>
              </a:rPr>
              <a:t> </a:t>
            </a:r>
            <a:r>
              <a:rPr sz="1800" dirty="0">
                <a:latin typeface="Times New Roman"/>
                <a:cs typeface="Times New Roman"/>
              </a:rPr>
              <a:t>IR-reflecting</a:t>
            </a:r>
            <a:r>
              <a:rPr sz="1800" spc="-35" dirty="0">
                <a:latin typeface="Times New Roman"/>
                <a:cs typeface="Times New Roman"/>
              </a:rPr>
              <a:t> </a:t>
            </a:r>
            <a:r>
              <a:rPr sz="1800" dirty="0">
                <a:latin typeface="Times New Roman"/>
                <a:cs typeface="Times New Roman"/>
              </a:rPr>
              <a:t>glass</a:t>
            </a:r>
            <a:r>
              <a:rPr sz="1800" spc="-35" dirty="0">
                <a:latin typeface="Times New Roman"/>
                <a:cs typeface="Times New Roman"/>
              </a:rPr>
              <a:t> </a:t>
            </a:r>
            <a:r>
              <a:rPr sz="1800" dirty="0">
                <a:latin typeface="Times New Roman"/>
                <a:cs typeface="Times New Roman"/>
              </a:rPr>
              <a:t>cover</a:t>
            </a:r>
            <a:endParaRPr sz="1800">
              <a:latin typeface="Times New Roman"/>
              <a:cs typeface="Times New Roman"/>
            </a:endParaRPr>
          </a:p>
        </p:txBody>
      </p:sp>
      <p:sp>
        <p:nvSpPr>
          <p:cNvPr id="61" name="object 61"/>
          <p:cNvSpPr txBox="1"/>
          <p:nvPr/>
        </p:nvSpPr>
        <p:spPr>
          <a:xfrm>
            <a:off x="6439280" y="1671573"/>
            <a:ext cx="2668270" cy="2220595"/>
          </a:xfrm>
          <a:prstGeom prst="rect">
            <a:avLst/>
          </a:prstGeom>
        </p:spPr>
        <p:txBody>
          <a:bodyPr vert="horz" wrap="square" lIns="0" tIns="12700" rIns="0" bIns="0" rtlCol="0">
            <a:spAutoFit/>
          </a:bodyPr>
          <a:lstStyle/>
          <a:p>
            <a:pPr marL="355600" indent="-342900">
              <a:lnSpc>
                <a:spcPct val="100000"/>
              </a:lnSpc>
              <a:spcBef>
                <a:spcPts val="100"/>
              </a:spcBef>
              <a:buAutoNum type="arabicPeriod" startAt="5"/>
              <a:tabLst>
                <a:tab pos="354965" algn="l"/>
                <a:tab pos="355600" algn="l"/>
              </a:tabLst>
            </a:pPr>
            <a:r>
              <a:rPr sz="1800" spc="-5" dirty="0">
                <a:latin typeface="Times New Roman"/>
                <a:cs typeface="Times New Roman"/>
              </a:rPr>
              <a:t>Absorber</a:t>
            </a:r>
            <a:endParaRPr sz="1800">
              <a:latin typeface="Times New Roman"/>
              <a:cs typeface="Times New Roman"/>
            </a:endParaRPr>
          </a:p>
          <a:p>
            <a:pPr marL="68580">
              <a:lnSpc>
                <a:spcPct val="100000"/>
              </a:lnSpc>
            </a:pPr>
            <a:r>
              <a:rPr sz="1800" dirty="0">
                <a:latin typeface="Times New Roman"/>
                <a:cs typeface="Times New Roman"/>
              </a:rPr>
              <a:t>(black</a:t>
            </a:r>
            <a:r>
              <a:rPr sz="1800" spc="-30" dirty="0">
                <a:latin typeface="Times New Roman"/>
                <a:cs typeface="Times New Roman"/>
              </a:rPr>
              <a:t> </a:t>
            </a:r>
            <a:r>
              <a:rPr sz="1800" dirty="0">
                <a:latin typeface="Times New Roman"/>
                <a:cs typeface="Times New Roman"/>
              </a:rPr>
              <a:t>or</a:t>
            </a:r>
            <a:r>
              <a:rPr sz="1800" spc="-30" dirty="0">
                <a:latin typeface="Times New Roman"/>
                <a:cs typeface="Times New Roman"/>
              </a:rPr>
              <a:t> </a:t>
            </a:r>
            <a:r>
              <a:rPr sz="1800" dirty="0">
                <a:latin typeface="Times New Roman"/>
                <a:cs typeface="Times New Roman"/>
              </a:rPr>
              <a:t>selectively</a:t>
            </a:r>
            <a:r>
              <a:rPr sz="1800" spc="-40" dirty="0">
                <a:latin typeface="Times New Roman"/>
                <a:cs typeface="Times New Roman"/>
              </a:rPr>
              <a:t> </a:t>
            </a:r>
            <a:r>
              <a:rPr sz="1800" dirty="0">
                <a:latin typeface="Times New Roman"/>
                <a:cs typeface="Times New Roman"/>
              </a:rPr>
              <a:t>coated)</a:t>
            </a:r>
            <a:endParaRPr sz="1800">
              <a:latin typeface="Times New Roman"/>
              <a:cs typeface="Times New Roman"/>
            </a:endParaRPr>
          </a:p>
          <a:p>
            <a:pPr marL="12700" marR="730885">
              <a:lnSpc>
                <a:spcPct val="100000"/>
              </a:lnSpc>
              <a:buAutoNum type="arabicPeriod" startAt="6"/>
              <a:tabLst>
                <a:tab pos="354965" algn="l"/>
                <a:tab pos="355600" algn="l"/>
              </a:tabLst>
            </a:pPr>
            <a:r>
              <a:rPr sz="1800" dirty="0">
                <a:latin typeface="Times New Roman"/>
                <a:cs typeface="Times New Roman"/>
              </a:rPr>
              <a:t>Fluid</a:t>
            </a:r>
            <a:r>
              <a:rPr sz="1800" spc="-50" dirty="0">
                <a:latin typeface="Times New Roman"/>
                <a:cs typeface="Times New Roman"/>
              </a:rPr>
              <a:t> </a:t>
            </a:r>
            <a:r>
              <a:rPr sz="1800" dirty="0">
                <a:latin typeface="Times New Roman"/>
                <a:cs typeface="Times New Roman"/>
              </a:rPr>
              <a:t>channel</a:t>
            </a:r>
            <a:r>
              <a:rPr sz="1800" spc="-65" dirty="0">
                <a:latin typeface="Times New Roman"/>
                <a:cs typeface="Times New Roman"/>
              </a:rPr>
              <a:t> </a:t>
            </a:r>
            <a:r>
              <a:rPr sz="1800" dirty="0">
                <a:latin typeface="Times New Roman"/>
                <a:cs typeface="Times New Roman"/>
              </a:rPr>
              <a:t>for </a:t>
            </a:r>
            <a:r>
              <a:rPr sz="1800" spc="-434" dirty="0">
                <a:latin typeface="Times New Roman"/>
                <a:cs typeface="Times New Roman"/>
              </a:rPr>
              <a:t> </a:t>
            </a:r>
            <a:r>
              <a:rPr sz="1800" dirty="0">
                <a:latin typeface="Times New Roman"/>
                <a:cs typeface="Times New Roman"/>
              </a:rPr>
              <a:t>collecting</a:t>
            </a:r>
            <a:r>
              <a:rPr sz="1800" spc="-40" dirty="0">
                <a:latin typeface="Times New Roman"/>
                <a:cs typeface="Times New Roman"/>
              </a:rPr>
              <a:t> </a:t>
            </a:r>
            <a:r>
              <a:rPr sz="1800" dirty="0">
                <a:latin typeface="Times New Roman"/>
                <a:cs typeface="Times New Roman"/>
              </a:rPr>
              <a:t>heat</a:t>
            </a:r>
            <a:endParaRPr sz="1800">
              <a:latin typeface="Times New Roman"/>
              <a:cs typeface="Times New Roman"/>
            </a:endParaRPr>
          </a:p>
          <a:p>
            <a:pPr marL="12700">
              <a:lnSpc>
                <a:spcPct val="100000"/>
              </a:lnSpc>
            </a:pPr>
            <a:r>
              <a:rPr sz="1800" spc="-15" dirty="0">
                <a:latin typeface="Times New Roman"/>
                <a:cs typeface="Times New Roman"/>
              </a:rPr>
              <a:t>(air,</a:t>
            </a:r>
            <a:r>
              <a:rPr sz="1800" spc="-35" dirty="0">
                <a:latin typeface="Times New Roman"/>
                <a:cs typeface="Times New Roman"/>
              </a:rPr>
              <a:t> </a:t>
            </a:r>
            <a:r>
              <a:rPr sz="1800" dirty="0">
                <a:latin typeface="Times New Roman"/>
                <a:cs typeface="Times New Roman"/>
              </a:rPr>
              <a:t>water</a:t>
            </a:r>
            <a:r>
              <a:rPr sz="1800" spc="-15" dirty="0">
                <a:latin typeface="Times New Roman"/>
                <a:cs typeface="Times New Roman"/>
              </a:rPr>
              <a:t> </a:t>
            </a:r>
            <a:r>
              <a:rPr sz="1800" dirty="0">
                <a:latin typeface="Times New Roman"/>
                <a:cs typeface="Times New Roman"/>
              </a:rPr>
              <a:t>or</a:t>
            </a:r>
            <a:r>
              <a:rPr sz="1800" spc="-15" dirty="0">
                <a:latin typeface="Times New Roman"/>
                <a:cs typeface="Times New Roman"/>
              </a:rPr>
              <a:t> </a:t>
            </a:r>
            <a:r>
              <a:rPr sz="1800" dirty="0">
                <a:latin typeface="Times New Roman"/>
                <a:cs typeface="Times New Roman"/>
              </a:rPr>
              <a:t>any</a:t>
            </a:r>
            <a:r>
              <a:rPr sz="1800" spc="-25" dirty="0">
                <a:latin typeface="Times New Roman"/>
                <a:cs typeface="Times New Roman"/>
              </a:rPr>
              <a:t> </a:t>
            </a:r>
            <a:r>
              <a:rPr sz="1800" dirty="0">
                <a:latin typeface="Times New Roman"/>
                <a:cs typeface="Times New Roman"/>
              </a:rPr>
              <a:t>other</a:t>
            </a:r>
            <a:endParaRPr sz="1800">
              <a:latin typeface="Times New Roman"/>
              <a:cs typeface="Times New Roman"/>
            </a:endParaRPr>
          </a:p>
          <a:p>
            <a:pPr marL="12700">
              <a:lnSpc>
                <a:spcPct val="100000"/>
              </a:lnSpc>
            </a:pPr>
            <a:r>
              <a:rPr sz="1800" dirty="0">
                <a:latin typeface="Times New Roman"/>
                <a:cs typeface="Times New Roman"/>
              </a:rPr>
              <a:t>fluid</a:t>
            </a:r>
            <a:r>
              <a:rPr sz="1800" spc="-30" dirty="0">
                <a:latin typeface="Times New Roman"/>
                <a:cs typeface="Times New Roman"/>
              </a:rPr>
              <a:t> </a:t>
            </a:r>
            <a:r>
              <a:rPr sz="1800" dirty="0">
                <a:latin typeface="Times New Roman"/>
                <a:cs typeface="Times New Roman"/>
              </a:rPr>
              <a:t>can</a:t>
            </a:r>
            <a:r>
              <a:rPr sz="1800" spc="-25" dirty="0">
                <a:latin typeface="Times New Roman"/>
                <a:cs typeface="Times New Roman"/>
              </a:rPr>
              <a:t> </a:t>
            </a:r>
            <a:r>
              <a:rPr sz="1800" dirty="0">
                <a:latin typeface="Times New Roman"/>
                <a:cs typeface="Times New Roman"/>
              </a:rPr>
              <a:t>flow</a:t>
            </a:r>
            <a:r>
              <a:rPr sz="1800" spc="-25" dirty="0">
                <a:latin typeface="Times New Roman"/>
                <a:cs typeface="Times New Roman"/>
              </a:rPr>
              <a:t> </a:t>
            </a:r>
            <a:r>
              <a:rPr sz="1800" dirty="0">
                <a:latin typeface="Times New Roman"/>
                <a:cs typeface="Times New Roman"/>
              </a:rPr>
              <a:t>through</a:t>
            </a:r>
            <a:r>
              <a:rPr sz="1800" spc="-20" dirty="0">
                <a:latin typeface="Times New Roman"/>
                <a:cs typeface="Times New Roman"/>
              </a:rPr>
              <a:t> </a:t>
            </a:r>
            <a:r>
              <a:rPr sz="1800" spc="-5" dirty="0">
                <a:latin typeface="Times New Roman"/>
                <a:cs typeface="Times New Roman"/>
              </a:rPr>
              <a:t>them)</a:t>
            </a:r>
            <a:endParaRPr sz="1800">
              <a:latin typeface="Times New Roman"/>
              <a:cs typeface="Times New Roman"/>
            </a:endParaRPr>
          </a:p>
          <a:p>
            <a:pPr marL="298450" indent="-286385">
              <a:lnSpc>
                <a:spcPct val="100000"/>
              </a:lnSpc>
              <a:buAutoNum type="arabicPeriod" startAt="7"/>
              <a:tabLst>
                <a:tab pos="299085" algn="l"/>
              </a:tabLst>
            </a:pPr>
            <a:r>
              <a:rPr sz="1800" dirty="0">
                <a:latin typeface="Times New Roman"/>
                <a:cs typeface="Times New Roman"/>
              </a:rPr>
              <a:t>Inlet</a:t>
            </a:r>
            <a:r>
              <a:rPr sz="1800" spc="-40" dirty="0">
                <a:latin typeface="Times New Roman"/>
                <a:cs typeface="Times New Roman"/>
              </a:rPr>
              <a:t> </a:t>
            </a:r>
            <a:r>
              <a:rPr sz="1800" dirty="0">
                <a:latin typeface="Times New Roman"/>
                <a:cs typeface="Times New Roman"/>
              </a:rPr>
              <a:t>for</a:t>
            </a:r>
            <a:r>
              <a:rPr sz="1800" spc="-20" dirty="0">
                <a:latin typeface="Times New Roman"/>
                <a:cs typeface="Times New Roman"/>
              </a:rPr>
              <a:t> </a:t>
            </a: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heat</a:t>
            </a:r>
            <a:endParaRPr sz="1800">
              <a:latin typeface="Times New Roman"/>
              <a:cs typeface="Times New Roman"/>
            </a:endParaRPr>
          </a:p>
          <a:p>
            <a:pPr marL="297180">
              <a:lnSpc>
                <a:spcPct val="100000"/>
              </a:lnSpc>
            </a:pPr>
            <a:r>
              <a:rPr sz="1800" dirty="0">
                <a:latin typeface="Times New Roman"/>
                <a:cs typeface="Times New Roman"/>
              </a:rPr>
              <a:t>transfer</a:t>
            </a:r>
            <a:r>
              <a:rPr sz="1800" spc="-45" dirty="0">
                <a:latin typeface="Times New Roman"/>
                <a:cs typeface="Times New Roman"/>
              </a:rPr>
              <a:t> </a:t>
            </a:r>
            <a:r>
              <a:rPr sz="1800" dirty="0">
                <a:latin typeface="Times New Roman"/>
                <a:cs typeface="Times New Roman"/>
              </a:rPr>
              <a:t>fluid</a:t>
            </a:r>
            <a:endParaRPr sz="1800">
              <a:latin typeface="Times New Roman"/>
              <a:cs typeface="Times New Roman"/>
            </a:endParaRPr>
          </a:p>
        </p:txBody>
      </p:sp>
      <p:sp>
        <p:nvSpPr>
          <p:cNvPr id="62" name="object 62"/>
          <p:cNvSpPr txBox="1"/>
          <p:nvPr/>
        </p:nvSpPr>
        <p:spPr>
          <a:xfrm>
            <a:off x="6439280" y="3866769"/>
            <a:ext cx="2038350" cy="574040"/>
          </a:xfrm>
          <a:prstGeom prst="rect">
            <a:avLst/>
          </a:prstGeom>
        </p:spPr>
        <p:txBody>
          <a:bodyPr vert="horz" wrap="square" lIns="0" tIns="12700" rIns="0" bIns="0" rtlCol="0">
            <a:spAutoFit/>
          </a:bodyPr>
          <a:lstStyle/>
          <a:p>
            <a:pPr marL="355600" marR="5080" indent="-342900">
              <a:lnSpc>
                <a:spcPct val="100000"/>
              </a:lnSpc>
              <a:spcBef>
                <a:spcPts val="100"/>
              </a:spcBef>
              <a:tabLst>
                <a:tab pos="354965" algn="l"/>
              </a:tabLst>
            </a:pPr>
            <a:r>
              <a:rPr sz="1800" dirty="0">
                <a:latin typeface="Times New Roman"/>
                <a:cs typeface="Times New Roman"/>
              </a:rPr>
              <a:t>8.	Outlet</a:t>
            </a:r>
            <a:r>
              <a:rPr sz="1800" spc="-45" dirty="0">
                <a:latin typeface="Times New Roman"/>
                <a:cs typeface="Times New Roman"/>
              </a:rPr>
              <a:t> </a:t>
            </a:r>
            <a:r>
              <a:rPr sz="1800" dirty="0">
                <a:latin typeface="Times New Roman"/>
                <a:cs typeface="Times New Roman"/>
              </a:rPr>
              <a:t>for</a:t>
            </a:r>
            <a:r>
              <a:rPr sz="1800" spc="-25" dirty="0">
                <a:latin typeface="Times New Roman"/>
                <a:cs typeface="Times New Roman"/>
              </a:rPr>
              <a:t> </a:t>
            </a:r>
            <a:r>
              <a:rPr sz="1800" dirty="0">
                <a:latin typeface="Times New Roman"/>
                <a:cs typeface="Times New Roman"/>
              </a:rPr>
              <a:t>the</a:t>
            </a:r>
            <a:r>
              <a:rPr sz="1800" spc="-30" dirty="0">
                <a:latin typeface="Times New Roman"/>
                <a:cs typeface="Times New Roman"/>
              </a:rPr>
              <a:t> </a:t>
            </a:r>
            <a:r>
              <a:rPr sz="1800" dirty="0">
                <a:latin typeface="Times New Roman"/>
                <a:cs typeface="Times New Roman"/>
              </a:rPr>
              <a:t>heat </a:t>
            </a:r>
            <a:r>
              <a:rPr sz="1800" spc="-434" dirty="0">
                <a:latin typeface="Times New Roman"/>
                <a:cs typeface="Times New Roman"/>
              </a:rPr>
              <a:t> </a:t>
            </a:r>
            <a:r>
              <a:rPr sz="1800" dirty="0">
                <a:latin typeface="Times New Roman"/>
                <a:cs typeface="Times New Roman"/>
              </a:rPr>
              <a:t>transfer</a:t>
            </a:r>
            <a:r>
              <a:rPr sz="1800" spc="-15" dirty="0">
                <a:latin typeface="Times New Roman"/>
                <a:cs typeface="Times New Roman"/>
              </a:rPr>
              <a:t> </a:t>
            </a:r>
            <a:r>
              <a:rPr sz="1800" dirty="0">
                <a:latin typeface="Times New Roman"/>
                <a:cs typeface="Times New Roman"/>
              </a:rPr>
              <a:t>fluid.</a:t>
            </a:r>
            <a:endParaRPr sz="1800">
              <a:latin typeface="Times New Roman"/>
              <a:cs typeface="Times New Roman"/>
            </a:endParaRPr>
          </a:p>
        </p:txBody>
      </p:sp>
      <p:sp>
        <p:nvSpPr>
          <p:cNvPr id="63" name="object 63"/>
          <p:cNvSpPr txBox="1"/>
          <p:nvPr/>
        </p:nvSpPr>
        <p:spPr>
          <a:xfrm>
            <a:off x="53339" y="4352496"/>
            <a:ext cx="8985250" cy="1854200"/>
          </a:xfrm>
          <a:prstGeom prst="rect">
            <a:avLst/>
          </a:prstGeom>
        </p:spPr>
        <p:txBody>
          <a:bodyPr vert="horz" wrap="square" lIns="0" tIns="12065" rIns="0" bIns="0" rtlCol="0">
            <a:spAutoFit/>
          </a:bodyPr>
          <a:lstStyle/>
          <a:p>
            <a:pPr marL="38100" marR="30480">
              <a:lnSpc>
                <a:spcPct val="150000"/>
              </a:lnSpc>
              <a:spcBef>
                <a:spcPts val="95"/>
              </a:spcBef>
            </a:pPr>
            <a:r>
              <a:rPr sz="2000" dirty="0">
                <a:latin typeface="Times New Roman"/>
                <a:cs typeface="Times New Roman"/>
              </a:rPr>
              <a:t>greenhouse </a:t>
            </a:r>
            <a:r>
              <a:rPr sz="2000" spc="-5" dirty="0">
                <a:latin typeface="Times New Roman"/>
                <a:cs typeface="Times New Roman"/>
              </a:rPr>
              <a:t>effects. </a:t>
            </a:r>
            <a:r>
              <a:rPr sz="2000" dirty="0">
                <a:latin typeface="Times New Roman"/>
                <a:cs typeface="Times New Roman"/>
              </a:rPr>
              <a:t>Flat plate collectors can convert </a:t>
            </a:r>
            <a:r>
              <a:rPr sz="2000" spc="-5" dirty="0">
                <a:latin typeface="Times New Roman"/>
                <a:cs typeface="Times New Roman"/>
              </a:rPr>
              <a:t>solar radiation </a:t>
            </a:r>
            <a:r>
              <a:rPr sz="2000" dirty="0">
                <a:latin typeface="Times New Roman"/>
                <a:cs typeface="Times New Roman"/>
              </a:rPr>
              <a:t>into heat upto </a:t>
            </a:r>
            <a:r>
              <a:rPr sz="2000" spc="5" dirty="0">
                <a:latin typeface="Times New Roman"/>
                <a:cs typeface="Times New Roman"/>
              </a:rPr>
              <a:t> </a:t>
            </a:r>
            <a:r>
              <a:rPr sz="2000" spc="-5" dirty="0">
                <a:latin typeface="Times New Roman"/>
                <a:cs typeface="Times New Roman"/>
              </a:rPr>
              <a:t>maximum</a:t>
            </a:r>
            <a:r>
              <a:rPr sz="2000" dirty="0">
                <a:latin typeface="Times New Roman"/>
                <a:cs typeface="Times New Roman"/>
              </a:rPr>
              <a:t> </a:t>
            </a:r>
            <a:r>
              <a:rPr sz="2000" spc="5" dirty="0">
                <a:latin typeface="Times New Roman"/>
                <a:cs typeface="Times New Roman"/>
              </a:rPr>
              <a:t>100</a:t>
            </a:r>
            <a:r>
              <a:rPr sz="1950" spc="7" baseline="25641" dirty="0">
                <a:latin typeface="Times New Roman"/>
                <a:cs typeface="Times New Roman"/>
              </a:rPr>
              <a:t>0</a:t>
            </a:r>
            <a:r>
              <a:rPr sz="2000" spc="5" dirty="0">
                <a:latin typeface="Times New Roman"/>
                <a:cs typeface="Times New Roman"/>
              </a:rPr>
              <a:t>C. </a:t>
            </a:r>
            <a:r>
              <a:rPr sz="2000" dirty="0">
                <a:latin typeface="Times New Roman"/>
                <a:cs typeface="Times New Roman"/>
              </a:rPr>
              <a:t>Air heating solar collectors are </a:t>
            </a:r>
            <a:r>
              <a:rPr sz="2000" spc="-5" dirty="0">
                <a:latin typeface="Times New Roman"/>
                <a:cs typeface="Times New Roman"/>
              </a:rPr>
              <a:t>mostly </a:t>
            </a:r>
            <a:r>
              <a:rPr sz="2000" dirty="0">
                <a:latin typeface="Times New Roman"/>
                <a:cs typeface="Times New Roman"/>
              </a:rPr>
              <a:t>used for agricultural drying </a:t>
            </a:r>
            <a:r>
              <a:rPr sz="2000" spc="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space</a:t>
            </a:r>
            <a:r>
              <a:rPr sz="2000" spc="-5" dirty="0">
                <a:latin typeface="Times New Roman"/>
                <a:cs typeface="Times New Roman"/>
              </a:rPr>
              <a:t> </a:t>
            </a:r>
            <a:r>
              <a:rPr sz="2000" dirty="0">
                <a:latin typeface="Times New Roman"/>
                <a:cs typeface="Times New Roman"/>
              </a:rPr>
              <a:t>heating</a:t>
            </a:r>
            <a:r>
              <a:rPr sz="2000" spc="-20" dirty="0">
                <a:latin typeface="Times New Roman"/>
                <a:cs typeface="Times New Roman"/>
              </a:rPr>
              <a:t> </a:t>
            </a:r>
            <a:r>
              <a:rPr sz="2000" spc="-5" dirty="0">
                <a:latin typeface="Times New Roman"/>
                <a:cs typeface="Times New Roman"/>
              </a:rPr>
              <a:t>applications.</a:t>
            </a:r>
            <a:r>
              <a:rPr sz="2000" spc="-7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basic</a:t>
            </a:r>
            <a:r>
              <a:rPr sz="2000" spc="-15" dirty="0">
                <a:latin typeface="Times New Roman"/>
                <a:cs typeface="Times New Roman"/>
              </a:rPr>
              <a:t> </a:t>
            </a:r>
            <a:r>
              <a:rPr sz="2000" dirty="0">
                <a:latin typeface="Times New Roman"/>
                <a:cs typeface="Times New Roman"/>
              </a:rPr>
              <a:t>advantages</a:t>
            </a:r>
            <a:r>
              <a:rPr sz="2000" spc="-40" dirty="0">
                <a:latin typeface="Times New Roman"/>
                <a:cs typeface="Times New Roman"/>
              </a:rPr>
              <a:t> </a:t>
            </a:r>
            <a:r>
              <a:rPr sz="2000" dirty="0">
                <a:latin typeface="Times New Roman"/>
                <a:cs typeface="Times New Roman"/>
              </a:rPr>
              <a:t>are low</a:t>
            </a:r>
            <a:r>
              <a:rPr sz="2000" spc="10" dirty="0">
                <a:latin typeface="Times New Roman"/>
                <a:cs typeface="Times New Roman"/>
              </a:rPr>
              <a:t> </a:t>
            </a:r>
            <a:r>
              <a:rPr sz="2000" spc="-5" dirty="0">
                <a:latin typeface="Times New Roman"/>
                <a:cs typeface="Times New Roman"/>
              </a:rPr>
              <a:t>sensitivity</a:t>
            </a:r>
            <a:r>
              <a:rPr sz="2000" spc="-35"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leakage,</a:t>
            </a:r>
            <a:r>
              <a:rPr sz="2000" spc="-15" dirty="0">
                <a:latin typeface="Times New Roman"/>
                <a:cs typeface="Times New Roman"/>
              </a:rPr>
              <a:t> </a:t>
            </a:r>
            <a:r>
              <a:rPr sz="2000" spc="-5" dirty="0">
                <a:latin typeface="Times New Roman"/>
                <a:cs typeface="Times New Roman"/>
              </a:rPr>
              <a:t>less </a:t>
            </a:r>
            <a:r>
              <a:rPr sz="2000" spc="-484" dirty="0">
                <a:latin typeface="Times New Roman"/>
                <a:cs typeface="Times New Roman"/>
              </a:rPr>
              <a:t> </a:t>
            </a:r>
            <a:r>
              <a:rPr sz="2000" dirty="0">
                <a:latin typeface="Times New Roman"/>
                <a:cs typeface="Times New Roman"/>
              </a:rPr>
              <a:t>corrosion</a:t>
            </a:r>
            <a:r>
              <a:rPr sz="2000" spc="-40"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no</a:t>
            </a:r>
            <a:r>
              <a:rPr sz="2000" spc="-10" dirty="0">
                <a:latin typeface="Times New Roman"/>
                <a:cs typeface="Times New Roman"/>
              </a:rPr>
              <a:t> </a:t>
            </a:r>
            <a:r>
              <a:rPr sz="2000" dirty="0">
                <a:latin typeface="Times New Roman"/>
                <a:cs typeface="Times New Roman"/>
              </a:rPr>
              <a:t>need</a:t>
            </a:r>
            <a:r>
              <a:rPr sz="2000" spc="-5" dirty="0">
                <a:latin typeface="Times New Roman"/>
                <a:cs typeface="Times New Roman"/>
              </a:rPr>
              <a:t> </a:t>
            </a:r>
            <a:r>
              <a:rPr sz="2000" dirty="0">
                <a:latin typeface="Times New Roman"/>
                <a:cs typeface="Times New Roman"/>
              </a:rPr>
              <a:t>for</a:t>
            </a:r>
            <a:r>
              <a:rPr sz="2000" spc="-30" dirty="0">
                <a:latin typeface="Times New Roman"/>
                <a:cs typeface="Times New Roman"/>
              </a:rPr>
              <a:t> </a:t>
            </a:r>
            <a:r>
              <a:rPr sz="2000" dirty="0">
                <a:latin typeface="Times New Roman"/>
                <a:cs typeface="Times New Roman"/>
              </a:rPr>
              <a:t>additional</a:t>
            </a:r>
            <a:r>
              <a:rPr sz="2000" spc="-50" dirty="0">
                <a:latin typeface="Times New Roman"/>
                <a:cs typeface="Times New Roman"/>
              </a:rPr>
              <a:t> </a:t>
            </a:r>
            <a:r>
              <a:rPr sz="2000" dirty="0">
                <a:latin typeface="Times New Roman"/>
                <a:cs typeface="Times New Roman"/>
              </a:rPr>
              <a:t>heat</a:t>
            </a:r>
            <a:r>
              <a:rPr sz="2000" spc="-15" dirty="0">
                <a:latin typeface="Times New Roman"/>
                <a:cs typeface="Times New Roman"/>
              </a:rPr>
              <a:t> </a:t>
            </a:r>
            <a:r>
              <a:rPr sz="2000" spc="-10" dirty="0">
                <a:latin typeface="Times New Roman"/>
                <a:cs typeface="Times New Roman"/>
              </a:rPr>
              <a:t>exchanger.</a:t>
            </a:r>
            <a:r>
              <a:rPr sz="2000" spc="-70" dirty="0">
                <a:latin typeface="Times New Roman"/>
                <a:cs typeface="Times New Roman"/>
              </a:rPr>
              <a:t> </a:t>
            </a:r>
            <a:r>
              <a:rPr sz="2000" dirty="0">
                <a:latin typeface="Times New Roman"/>
                <a:cs typeface="Times New Roman"/>
              </a:rPr>
              <a:t>The </a:t>
            </a:r>
            <a:r>
              <a:rPr sz="2000" spc="-10" dirty="0">
                <a:latin typeface="Times New Roman"/>
                <a:cs typeface="Times New Roman"/>
              </a:rPr>
              <a:t>main</a:t>
            </a:r>
            <a:r>
              <a:rPr sz="2000" dirty="0">
                <a:latin typeface="Times New Roman"/>
                <a:cs typeface="Times New Roman"/>
              </a:rPr>
              <a:t> disadvantage</a:t>
            </a:r>
            <a:r>
              <a:rPr sz="2000" spc="-4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the</a:t>
            </a:r>
            <a:endParaRPr sz="2000">
              <a:latin typeface="Times New Roman"/>
              <a:cs typeface="Times New Roman"/>
            </a:endParaRPr>
          </a:p>
        </p:txBody>
      </p:sp>
      <p:sp>
        <p:nvSpPr>
          <p:cNvPr id="64" name="object 64"/>
          <p:cNvSpPr txBox="1"/>
          <p:nvPr/>
        </p:nvSpPr>
        <p:spPr>
          <a:xfrm>
            <a:off x="78739" y="6332931"/>
            <a:ext cx="731139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requirement</a:t>
            </a:r>
            <a:r>
              <a:rPr sz="2000" spc="-3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10" dirty="0">
                <a:latin typeface="Times New Roman"/>
                <a:cs typeface="Times New Roman"/>
              </a:rPr>
              <a:t>larger</a:t>
            </a:r>
            <a:r>
              <a:rPr sz="2000" spc="-30" dirty="0">
                <a:latin typeface="Times New Roman"/>
                <a:cs typeface="Times New Roman"/>
              </a:rPr>
              <a:t> </a:t>
            </a:r>
            <a:r>
              <a:rPr sz="2000" dirty="0">
                <a:latin typeface="Times New Roman"/>
                <a:cs typeface="Times New Roman"/>
              </a:rPr>
              <a:t>surface</a:t>
            </a:r>
            <a:r>
              <a:rPr sz="2000" spc="-35" dirty="0">
                <a:latin typeface="Times New Roman"/>
                <a:cs typeface="Times New Roman"/>
              </a:rPr>
              <a:t> </a:t>
            </a:r>
            <a:r>
              <a:rPr sz="2000" dirty="0">
                <a:latin typeface="Times New Roman"/>
                <a:cs typeface="Times New Roman"/>
              </a:rPr>
              <a:t>area</a:t>
            </a:r>
            <a:r>
              <a:rPr sz="2000" spc="-10" dirty="0">
                <a:latin typeface="Times New Roman"/>
                <a:cs typeface="Times New Roman"/>
              </a:rPr>
              <a:t> </a:t>
            </a:r>
            <a:r>
              <a:rPr sz="2000" dirty="0">
                <a:latin typeface="Times New Roman"/>
                <a:cs typeface="Times New Roman"/>
              </a:rPr>
              <a:t>for</a:t>
            </a:r>
            <a:r>
              <a:rPr sz="2000" spc="-30" dirty="0">
                <a:latin typeface="Times New Roman"/>
                <a:cs typeface="Times New Roman"/>
              </a:rPr>
              <a:t> </a:t>
            </a:r>
            <a:r>
              <a:rPr sz="2000" dirty="0">
                <a:latin typeface="Times New Roman"/>
                <a:cs typeface="Times New Roman"/>
              </a:rPr>
              <a:t>heat</a:t>
            </a:r>
            <a:r>
              <a:rPr sz="2000" spc="-10" dirty="0">
                <a:latin typeface="Times New Roman"/>
                <a:cs typeface="Times New Roman"/>
              </a:rPr>
              <a:t> </a:t>
            </a:r>
            <a:r>
              <a:rPr sz="2000" dirty="0">
                <a:latin typeface="Times New Roman"/>
                <a:cs typeface="Times New Roman"/>
              </a:rPr>
              <a:t>transfer</a:t>
            </a:r>
            <a:r>
              <a:rPr sz="2000" spc="-4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higher</a:t>
            </a:r>
            <a:r>
              <a:rPr sz="2000" spc="-25" dirty="0">
                <a:latin typeface="Times New Roman"/>
                <a:cs typeface="Times New Roman"/>
              </a:rPr>
              <a:t> </a:t>
            </a:r>
            <a:r>
              <a:rPr sz="2000" dirty="0">
                <a:latin typeface="Times New Roman"/>
                <a:cs typeface="Times New Roman"/>
              </a:rPr>
              <a:t>flow</a:t>
            </a:r>
            <a:r>
              <a:rPr sz="2000" spc="-15" dirty="0">
                <a:latin typeface="Times New Roman"/>
                <a:cs typeface="Times New Roman"/>
              </a:rPr>
              <a:t> </a:t>
            </a:r>
            <a:r>
              <a:rPr sz="2000" dirty="0">
                <a:latin typeface="Times New Roman"/>
                <a:cs typeface="Times New Roman"/>
              </a:rPr>
              <a:t>rate.</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20</a:t>
            </a:r>
            <a:endParaRPr sz="1200">
              <a:latin typeface="Arial MT"/>
              <a:cs typeface="Arial MT"/>
            </a:endParaRPr>
          </a:p>
        </p:txBody>
      </p:sp>
      <p:grpSp>
        <p:nvGrpSpPr>
          <p:cNvPr id="3" name="object 3"/>
          <p:cNvGrpSpPr/>
          <p:nvPr/>
        </p:nvGrpSpPr>
        <p:grpSpPr>
          <a:xfrm>
            <a:off x="833627" y="2356135"/>
            <a:ext cx="2600325" cy="2830195"/>
            <a:chOff x="833627" y="2356135"/>
            <a:chExt cx="2600325" cy="2830195"/>
          </a:xfrm>
        </p:grpSpPr>
        <p:sp>
          <p:nvSpPr>
            <p:cNvPr id="4" name="object 4"/>
            <p:cNvSpPr/>
            <p:nvPr/>
          </p:nvSpPr>
          <p:spPr>
            <a:xfrm>
              <a:off x="1744980" y="2360707"/>
              <a:ext cx="1550035" cy="2289175"/>
            </a:xfrm>
            <a:custGeom>
              <a:avLst/>
              <a:gdLst/>
              <a:ahLst/>
              <a:cxnLst/>
              <a:rect l="l" t="t" r="r" b="b"/>
              <a:pathLst>
                <a:path w="1550035" h="2289175">
                  <a:moveTo>
                    <a:pt x="0" y="16859"/>
                  </a:moveTo>
                  <a:lnTo>
                    <a:pt x="52453" y="10899"/>
                  </a:lnTo>
                  <a:lnTo>
                    <a:pt x="93402" y="6215"/>
                  </a:lnTo>
                  <a:lnTo>
                    <a:pt x="126308" y="2825"/>
                  </a:lnTo>
                  <a:lnTo>
                    <a:pt x="154631" y="747"/>
                  </a:lnTo>
                  <a:lnTo>
                    <a:pt x="181832" y="0"/>
                  </a:lnTo>
                  <a:lnTo>
                    <a:pt x="211372" y="601"/>
                  </a:lnTo>
                  <a:lnTo>
                    <a:pt x="291315" y="5923"/>
                  </a:lnTo>
                  <a:lnTo>
                    <a:pt x="348640" y="10680"/>
                  </a:lnTo>
                  <a:lnTo>
                    <a:pt x="422147" y="16859"/>
                  </a:lnTo>
                  <a:lnTo>
                    <a:pt x="453687" y="27592"/>
                  </a:lnTo>
                  <a:lnTo>
                    <a:pt x="464312" y="30956"/>
                  </a:lnTo>
                  <a:lnTo>
                    <a:pt x="485330" y="35123"/>
                  </a:lnTo>
                  <a:lnTo>
                    <a:pt x="506444" y="38576"/>
                  </a:lnTo>
                  <a:lnTo>
                    <a:pt x="527605" y="41743"/>
                  </a:lnTo>
                  <a:lnTo>
                    <a:pt x="548767" y="45053"/>
                  </a:lnTo>
                  <a:lnTo>
                    <a:pt x="579605" y="55399"/>
                  </a:lnTo>
                  <a:lnTo>
                    <a:pt x="590931" y="59240"/>
                  </a:lnTo>
                  <a:lnTo>
                    <a:pt x="591101" y="59215"/>
                  </a:lnTo>
                  <a:lnTo>
                    <a:pt x="588469" y="57965"/>
                  </a:lnTo>
                  <a:lnTo>
                    <a:pt x="591391" y="58127"/>
                  </a:lnTo>
                  <a:lnTo>
                    <a:pt x="608222" y="62341"/>
                  </a:lnTo>
                  <a:lnTo>
                    <a:pt x="647319" y="73247"/>
                  </a:lnTo>
                  <a:lnTo>
                    <a:pt x="693190" y="86921"/>
                  </a:lnTo>
                  <a:lnTo>
                    <a:pt x="745744" y="101441"/>
                  </a:lnTo>
                  <a:lnTo>
                    <a:pt x="767584" y="124051"/>
                  </a:lnTo>
                  <a:lnTo>
                    <a:pt x="777113" y="131254"/>
                  </a:lnTo>
                  <a:lnTo>
                    <a:pt x="830199" y="143732"/>
                  </a:lnTo>
                  <a:lnTo>
                    <a:pt x="872521" y="157495"/>
                  </a:lnTo>
                  <a:lnTo>
                    <a:pt x="893564" y="164752"/>
                  </a:lnTo>
                  <a:lnTo>
                    <a:pt x="914653" y="171926"/>
                  </a:lnTo>
                  <a:lnTo>
                    <a:pt x="925099" y="175700"/>
                  </a:lnTo>
                  <a:lnTo>
                    <a:pt x="935545" y="179641"/>
                  </a:lnTo>
                  <a:lnTo>
                    <a:pt x="946086" y="183249"/>
                  </a:lnTo>
                  <a:lnTo>
                    <a:pt x="956818" y="186023"/>
                  </a:lnTo>
                  <a:lnTo>
                    <a:pt x="974455" y="189386"/>
                  </a:lnTo>
                  <a:lnTo>
                    <a:pt x="992092" y="192643"/>
                  </a:lnTo>
                  <a:lnTo>
                    <a:pt x="1009681" y="196113"/>
                  </a:lnTo>
                  <a:lnTo>
                    <a:pt x="1027176" y="200120"/>
                  </a:lnTo>
                  <a:lnTo>
                    <a:pt x="1037782" y="203358"/>
                  </a:lnTo>
                  <a:lnTo>
                    <a:pt x="1048210" y="207263"/>
                  </a:lnTo>
                  <a:lnTo>
                    <a:pt x="1058662" y="211121"/>
                  </a:lnTo>
                  <a:lnTo>
                    <a:pt x="1069339" y="214217"/>
                  </a:lnTo>
                  <a:lnTo>
                    <a:pt x="1090394" y="218259"/>
                  </a:lnTo>
                  <a:lnTo>
                    <a:pt x="1111567" y="221503"/>
                  </a:lnTo>
                  <a:lnTo>
                    <a:pt x="1132740" y="224629"/>
                  </a:lnTo>
                  <a:lnTo>
                    <a:pt x="1153795" y="228314"/>
                  </a:lnTo>
                  <a:lnTo>
                    <a:pt x="1196103" y="238386"/>
                  </a:lnTo>
                  <a:lnTo>
                    <a:pt x="1235253" y="250406"/>
                  </a:lnTo>
                  <a:lnTo>
                    <a:pt x="1285315" y="267396"/>
                  </a:lnTo>
                  <a:lnTo>
                    <a:pt x="1315934" y="292596"/>
                  </a:lnTo>
                  <a:lnTo>
                    <a:pt x="1322001" y="298677"/>
                  </a:lnTo>
                  <a:lnTo>
                    <a:pt x="1364869" y="312896"/>
                  </a:lnTo>
                  <a:lnTo>
                    <a:pt x="1410748" y="338961"/>
                  </a:lnTo>
                  <a:lnTo>
                    <a:pt x="1410479" y="341301"/>
                  </a:lnTo>
                  <a:lnTo>
                    <a:pt x="1405860" y="340837"/>
                  </a:lnTo>
                  <a:lnTo>
                    <a:pt x="1405233" y="340814"/>
                  </a:lnTo>
                  <a:lnTo>
                    <a:pt x="1449324" y="355060"/>
                  </a:lnTo>
                  <a:lnTo>
                    <a:pt x="1498536" y="402732"/>
                  </a:lnTo>
                  <a:lnTo>
                    <a:pt x="1529762" y="437767"/>
                  </a:lnTo>
                  <a:lnTo>
                    <a:pt x="1549945" y="481611"/>
                  </a:lnTo>
                  <a:lnTo>
                    <a:pt x="1549701" y="495744"/>
                  </a:lnTo>
                  <a:lnTo>
                    <a:pt x="1548481" y="510020"/>
                  </a:lnTo>
                  <a:lnTo>
                    <a:pt x="1547748" y="524224"/>
                  </a:lnTo>
                </a:path>
                <a:path w="1550035" h="2289175">
                  <a:moveTo>
                    <a:pt x="769619" y="2287492"/>
                  </a:moveTo>
                  <a:lnTo>
                    <a:pt x="1226820" y="2289016"/>
                  </a:lnTo>
                </a:path>
              </a:pathLst>
            </a:custGeom>
            <a:ln w="9144">
              <a:solidFill>
                <a:srgbClr val="497DBA"/>
              </a:solidFill>
            </a:ln>
          </p:spPr>
          <p:txBody>
            <a:bodyPr wrap="square" lIns="0" tIns="0" rIns="0" bIns="0" rtlCol="0"/>
            <a:lstStyle/>
            <a:p>
              <a:endParaRPr/>
            </a:p>
          </p:txBody>
        </p:sp>
        <p:sp>
          <p:nvSpPr>
            <p:cNvPr id="5" name="object 5"/>
            <p:cNvSpPr/>
            <p:nvPr/>
          </p:nvSpPr>
          <p:spPr>
            <a:xfrm>
              <a:off x="838199" y="3200400"/>
              <a:ext cx="685800" cy="1981200"/>
            </a:xfrm>
            <a:custGeom>
              <a:avLst/>
              <a:gdLst/>
              <a:ahLst/>
              <a:cxnLst/>
              <a:rect l="l" t="t" r="r" b="b"/>
              <a:pathLst>
                <a:path w="685800" h="1981200">
                  <a:moveTo>
                    <a:pt x="0" y="0"/>
                  </a:moveTo>
                  <a:lnTo>
                    <a:pt x="685800" y="1981200"/>
                  </a:lnTo>
                </a:path>
              </a:pathLst>
            </a:custGeom>
            <a:ln w="9144">
              <a:solidFill>
                <a:srgbClr val="497DBA"/>
              </a:solidFill>
            </a:ln>
          </p:spPr>
          <p:txBody>
            <a:bodyPr wrap="square" lIns="0" tIns="0" rIns="0" bIns="0" rtlCol="0"/>
            <a:lstStyle/>
            <a:p>
              <a:endParaRPr/>
            </a:p>
          </p:txBody>
        </p:sp>
        <p:sp>
          <p:nvSpPr>
            <p:cNvPr id="6" name="object 6"/>
            <p:cNvSpPr/>
            <p:nvPr/>
          </p:nvSpPr>
          <p:spPr>
            <a:xfrm>
              <a:off x="1524000" y="3200400"/>
              <a:ext cx="990600" cy="1981200"/>
            </a:xfrm>
            <a:custGeom>
              <a:avLst/>
              <a:gdLst/>
              <a:ahLst/>
              <a:cxnLst/>
              <a:rect l="l" t="t" r="r" b="b"/>
              <a:pathLst>
                <a:path w="990600" h="1981200">
                  <a:moveTo>
                    <a:pt x="0" y="1981200"/>
                  </a:moveTo>
                  <a:lnTo>
                    <a:pt x="990600" y="0"/>
                  </a:lnTo>
                </a:path>
              </a:pathLst>
            </a:custGeom>
            <a:ln w="9144">
              <a:solidFill>
                <a:srgbClr val="497DBA"/>
              </a:solidFill>
            </a:ln>
          </p:spPr>
          <p:txBody>
            <a:bodyPr wrap="square" lIns="0" tIns="0" rIns="0" bIns="0" rtlCol="0"/>
            <a:lstStyle/>
            <a:p>
              <a:endParaRPr/>
            </a:p>
          </p:txBody>
        </p:sp>
        <p:sp>
          <p:nvSpPr>
            <p:cNvPr id="7" name="object 7"/>
            <p:cNvSpPr/>
            <p:nvPr/>
          </p:nvSpPr>
          <p:spPr>
            <a:xfrm>
              <a:off x="859535" y="3065526"/>
              <a:ext cx="2569845" cy="2116455"/>
            </a:xfrm>
            <a:custGeom>
              <a:avLst/>
              <a:gdLst/>
              <a:ahLst/>
              <a:cxnLst/>
              <a:rect l="l" t="t" r="r" b="b"/>
              <a:pathLst>
                <a:path w="2569845" h="2116454">
                  <a:moveTo>
                    <a:pt x="0" y="114300"/>
                  </a:moveTo>
                  <a:lnTo>
                    <a:pt x="74329" y="95091"/>
                  </a:lnTo>
                  <a:lnTo>
                    <a:pt x="114296" y="82903"/>
                  </a:lnTo>
                  <a:lnTo>
                    <a:pt x="150816" y="63908"/>
                  </a:lnTo>
                  <a:lnTo>
                    <a:pt x="161010" y="56102"/>
                  </a:lnTo>
                  <a:lnTo>
                    <a:pt x="171480" y="48819"/>
                  </a:lnTo>
                  <a:lnTo>
                    <a:pt x="182638" y="42799"/>
                  </a:lnTo>
                  <a:lnTo>
                    <a:pt x="196293" y="38058"/>
                  </a:lnTo>
                  <a:lnTo>
                    <a:pt x="210427" y="34782"/>
                  </a:lnTo>
                  <a:lnTo>
                    <a:pt x="224717" y="31958"/>
                  </a:lnTo>
                  <a:lnTo>
                    <a:pt x="238836" y="28575"/>
                  </a:lnTo>
                  <a:lnTo>
                    <a:pt x="266745" y="20117"/>
                  </a:lnTo>
                  <a:lnTo>
                    <a:pt x="278834" y="15823"/>
                  </a:lnTo>
                  <a:lnTo>
                    <a:pt x="281033" y="14309"/>
                  </a:lnTo>
                  <a:lnTo>
                    <a:pt x="279272" y="14192"/>
                  </a:lnTo>
                  <a:lnTo>
                    <a:pt x="279481" y="14086"/>
                  </a:lnTo>
                  <a:lnTo>
                    <a:pt x="287588" y="12608"/>
                  </a:lnTo>
                  <a:lnTo>
                    <a:pt x="309524" y="8374"/>
                  </a:lnTo>
                  <a:lnTo>
                    <a:pt x="351218" y="0"/>
                  </a:lnTo>
                  <a:lnTo>
                    <a:pt x="772668" y="14224"/>
                  </a:lnTo>
                  <a:lnTo>
                    <a:pt x="826005" y="16500"/>
                  </a:lnTo>
                  <a:lnTo>
                    <a:pt x="880120" y="19011"/>
                  </a:lnTo>
                  <a:lnTo>
                    <a:pt x="934717" y="21978"/>
                  </a:lnTo>
                  <a:lnTo>
                    <a:pt x="989501" y="25620"/>
                  </a:lnTo>
                  <a:lnTo>
                    <a:pt x="1044175" y="30158"/>
                  </a:lnTo>
                  <a:lnTo>
                    <a:pt x="1098446" y="35811"/>
                  </a:lnTo>
                  <a:lnTo>
                    <a:pt x="1152016" y="42799"/>
                  </a:lnTo>
                  <a:lnTo>
                    <a:pt x="1195991" y="49350"/>
                  </a:lnTo>
                  <a:lnTo>
                    <a:pt x="1226166" y="54994"/>
                  </a:lnTo>
                  <a:lnTo>
                    <a:pt x="1225216" y="56054"/>
                  </a:lnTo>
                  <a:lnTo>
                    <a:pt x="1222141" y="57251"/>
                  </a:lnTo>
                  <a:lnTo>
                    <a:pt x="1223365" y="59568"/>
                  </a:lnTo>
                  <a:lnTo>
                    <a:pt x="1235313" y="63990"/>
                  </a:lnTo>
                  <a:lnTo>
                    <a:pt x="1264412" y="71500"/>
                  </a:lnTo>
                  <a:lnTo>
                    <a:pt x="1299592" y="78412"/>
                  </a:lnTo>
                  <a:lnTo>
                    <a:pt x="1335071" y="84121"/>
                  </a:lnTo>
                  <a:lnTo>
                    <a:pt x="1370335" y="90664"/>
                  </a:lnTo>
                  <a:lnTo>
                    <a:pt x="1404874" y="100075"/>
                  </a:lnTo>
                  <a:lnTo>
                    <a:pt x="1489202" y="128650"/>
                  </a:lnTo>
                  <a:lnTo>
                    <a:pt x="1499665" y="132570"/>
                  </a:lnTo>
                  <a:lnTo>
                    <a:pt x="1510045" y="136763"/>
                  </a:lnTo>
                  <a:lnTo>
                    <a:pt x="1520545" y="140456"/>
                  </a:lnTo>
                  <a:lnTo>
                    <a:pt x="1531365" y="142875"/>
                  </a:lnTo>
                  <a:lnTo>
                    <a:pt x="1581855" y="150658"/>
                  </a:lnTo>
                  <a:lnTo>
                    <a:pt x="1607618" y="155004"/>
                  </a:lnTo>
                  <a:lnTo>
                    <a:pt x="1622184" y="156892"/>
                  </a:lnTo>
                  <a:lnTo>
                    <a:pt x="1639078" y="157306"/>
                  </a:lnTo>
                  <a:lnTo>
                    <a:pt x="1671827" y="157225"/>
                  </a:lnTo>
                </a:path>
                <a:path w="2569845" h="2116454">
                  <a:moveTo>
                    <a:pt x="664463" y="2116074"/>
                  </a:moveTo>
                  <a:lnTo>
                    <a:pt x="1502664" y="1735074"/>
                  </a:lnTo>
                </a:path>
                <a:path w="2569845" h="2116454">
                  <a:moveTo>
                    <a:pt x="1959864" y="896874"/>
                  </a:moveTo>
                  <a:lnTo>
                    <a:pt x="2417064" y="898398"/>
                  </a:lnTo>
                </a:path>
                <a:path w="2569845" h="2116454">
                  <a:moveTo>
                    <a:pt x="2188464" y="363474"/>
                  </a:moveTo>
                  <a:lnTo>
                    <a:pt x="2569464" y="364998"/>
                  </a:lnTo>
                </a:path>
              </a:pathLst>
            </a:custGeom>
            <a:ln w="9144">
              <a:solidFill>
                <a:srgbClr val="497DBA"/>
              </a:solidFill>
            </a:ln>
          </p:spPr>
          <p:txBody>
            <a:bodyPr wrap="square" lIns="0" tIns="0" rIns="0" bIns="0" rtlCol="0"/>
            <a:lstStyle/>
            <a:p>
              <a:endParaRPr/>
            </a:p>
          </p:txBody>
        </p:sp>
        <p:sp>
          <p:nvSpPr>
            <p:cNvPr id="8" name="object 8"/>
            <p:cNvSpPr/>
            <p:nvPr/>
          </p:nvSpPr>
          <p:spPr>
            <a:xfrm>
              <a:off x="2362200" y="2895600"/>
              <a:ext cx="914400" cy="1905000"/>
            </a:xfrm>
            <a:custGeom>
              <a:avLst/>
              <a:gdLst/>
              <a:ahLst/>
              <a:cxnLst/>
              <a:rect l="l" t="t" r="r" b="b"/>
              <a:pathLst>
                <a:path w="914400" h="1905000">
                  <a:moveTo>
                    <a:pt x="0" y="1905000"/>
                  </a:moveTo>
                  <a:lnTo>
                    <a:pt x="914400" y="0"/>
                  </a:lnTo>
                </a:path>
              </a:pathLst>
            </a:custGeom>
            <a:ln w="9144">
              <a:solidFill>
                <a:srgbClr val="497DBA"/>
              </a:solidFill>
            </a:ln>
          </p:spPr>
          <p:txBody>
            <a:bodyPr wrap="square" lIns="0" tIns="0" rIns="0" bIns="0" rtlCol="0"/>
            <a:lstStyle/>
            <a:p>
              <a:endParaRPr/>
            </a:p>
          </p:txBody>
        </p:sp>
        <p:sp>
          <p:nvSpPr>
            <p:cNvPr id="9" name="object 9"/>
            <p:cNvSpPr/>
            <p:nvPr/>
          </p:nvSpPr>
          <p:spPr>
            <a:xfrm>
              <a:off x="838199" y="2362200"/>
              <a:ext cx="2437765" cy="2211705"/>
            </a:xfrm>
            <a:custGeom>
              <a:avLst/>
              <a:gdLst/>
              <a:ahLst/>
              <a:cxnLst/>
              <a:rect l="l" t="t" r="r" b="b"/>
              <a:pathLst>
                <a:path w="2437765" h="2211704">
                  <a:moveTo>
                    <a:pt x="1693164" y="858901"/>
                  </a:moveTo>
                  <a:lnTo>
                    <a:pt x="2437638" y="533400"/>
                  </a:lnTo>
                </a:path>
                <a:path w="2437765" h="2211704">
                  <a:moveTo>
                    <a:pt x="0" y="838200"/>
                  </a:moveTo>
                  <a:lnTo>
                    <a:pt x="914400" y="0"/>
                  </a:lnTo>
                </a:path>
                <a:path w="2437765" h="2211704">
                  <a:moveTo>
                    <a:pt x="457200" y="2209800"/>
                  </a:moveTo>
                  <a:lnTo>
                    <a:pt x="990600" y="2211324"/>
                  </a:lnTo>
                </a:path>
                <a:path w="2437765" h="2211704">
                  <a:moveTo>
                    <a:pt x="304800" y="1600200"/>
                  </a:moveTo>
                  <a:lnTo>
                    <a:pt x="1295400" y="1601724"/>
                  </a:lnTo>
                </a:path>
              </a:pathLst>
            </a:custGeom>
            <a:ln w="9144">
              <a:solidFill>
                <a:srgbClr val="497DBA"/>
              </a:solidFill>
            </a:ln>
          </p:spPr>
          <p:txBody>
            <a:bodyPr wrap="square" lIns="0" tIns="0" rIns="0" bIns="0" rtlCol="0"/>
            <a:lstStyle/>
            <a:p>
              <a:endParaRPr/>
            </a:p>
          </p:txBody>
        </p:sp>
      </p:grpSp>
      <p:sp>
        <p:nvSpPr>
          <p:cNvPr id="10" name="object 10"/>
          <p:cNvSpPr txBox="1"/>
          <p:nvPr/>
        </p:nvSpPr>
        <p:spPr>
          <a:xfrm>
            <a:off x="3306826" y="2312034"/>
            <a:ext cx="584200"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Times New Roman"/>
                <a:cs typeface="Times New Roman"/>
              </a:rPr>
              <a:t>Depth  (km)</a:t>
            </a:r>
            <a:endParaRPr sz="1800">
              <a:latin typeface="Times New Roman"/>
              <a:cs typeface="Times New Roman"/>
            </a:endParaRPr>
          </a:p>
        </p:txBody>
      </p:sp>
      <p:sp>
        <p:nvSpPr>
          <p:cNvPr id="11" name="object 11"/>
          <p:cNvSpPr txBox="1"/>
          <p:nvPr/>
        </p:nvSpPr>
        <p:spPr>
          <a:xfrm>
            <a:off x="3203829" y="3150234"/>
            <a:ext cx="4826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2000</a:t>
            </a:r>
            <a:endParaRPr sz="1800">
              <a:latin typeface="Times New Roman"/>
              <a:cs typeface="Times New Roman"/>
            </a:endParaRPr>
          </a:p>
        </p:txBody>
      </p:sp>
      <p:sp>
        <p:nvSpPr>
          <p:cNvPr id="12" name="object 12"/>
          <p:cNvSpPr txBox="1"/>
          <p:nvPr/>
        </p:nvSpPr>
        <p:spPr>
          <a:xfrm>
            <a:off x="2974975" y="3694938"/>
            <a:ext cx="4826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4000</a:t>
            </a:r>
            <a:endParaRPr sz="1800">
              <a:latin typeface="Times New Roman"/>
              <a:cs typeface="Times New Roman"/>
            </a:endParaRPr>
          </a:p>
        </p:txBody>
      </p:sp>
      <p:sp>
        <p:nvSpPr>
          <p:cNvPr id="13" name="object 13"/>
          <p:cNvSpPr txBox="1"/>
          <p:nvPr/>
        </p:nvSpPr>
        <p:spPr>
          <a:xfrm>
            <a:off x="2746375" y="4380433"/>
            <a:ext cx="482600"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6000</a:t>
            </a:r>
            <a:endParaRPr sz="1800">
              <a:latin typeface="Times New Roman"/>
              <a:cs typeface="Times New Roman"/>
            </a:endParaRPr>
          </a:p>
        </p:txBody>
      </p:sp>
      <p:sp>
        <p:nvSpPr>
          <p:cNvPr id="14" name="object 14"/>
          <p:cNvSpPr txBox="1"/>
          <p:nvPr/>
        </p:nvSpPr>
        <p:spPr>
          <a:xfrm>
            <a:off x="524967" y="3771138"/>
            <a:ext cx="4826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4000</a:t>
            </a:r>
            <a:endParaRPr sz="1800">
              <a:latin typeface="Times New Roman"/>
              <a:cs typeface="Times New Roman"/>
            </a:endParaRPr>
          </a:p>
        </p:txBody>
      </p:sp>
      <p:sp>
        <p:nvSpPr>
          <p:cNvPr id="15" name="object 15"/>
          <p:cNvSpPr txBox="1"/>
          <p:nvPr/>
        </p:nvSpPr>
        <p:spPr>
          <a:xfrm>
            <a:off x="753567" y="4457192"/>
            <a:ext cx="4826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5000</a:t>
            </a:r>
            <a:endParaRPr sz="1800">
              <a:latin typeface="Times New Roman"/>
              <a:cs typeface="Times New Roman"/>
            </a:endParaRPr>
          </a:p>
        </p:txBody>
      </p:sp>
      <p:sp>
        <p:nvSpPr>
          <p:cNvPr id="16" name="object 16"/>
          <p:cNvSpPr txBox="1"/>
          <p:nvPr/>
        </p:nvSpPr>
        <p:spPr>
          <a:xfrm>
            <a:off x="565404" y="2616834"/>
            <a:ext cx="594995" cy="505459"/>
          </a:xfrm>
          <a:prstGeom prst="rect">
            <a:avLst/>
          </a:prstGeom>
        </p:spPr>
        <p:txBody>
          <a:bodyPr vert="horz" wrap="square" lIns="0" tIns="12700" rIns="0" bIns="0" rtlCol="0">
            <a:spAutoFit/>
          </a:bodyPr>
          <a:lstStyle/>
          <a:p>
            <a:pPr marL="38100">
              <a:lnSpc>
                <a:spcPts val="1889"/>
              </a:lnSpc>
              <a:spcBef>
                <a:spcPts val="100"/>
              </a:spcBef>
            </a:pPr>
            <a:r>
              <a:rPr sz="1800" spc="-30" dirty="0">
                <a:latin typeface="Times New Roman"/>
                <a:cs typeface="Times New Roman"/>
              </a:rPr>
              <a:t>Temp</a:t>
            </a:r>
            <a:endParaRPr sz="1800">
              <a:latin typeface="Times New Roman"/>
              <a:cs typeface="Times New Roman"/>
            </a:endParaRPr>
          </a:p>
          <a:p>
            <a:pPr marL="38100">
              <a:lnSpc>
                <a:spcPts val="1889"/>
              </a:lnSpc>
            </a:pPr>
            <a:r>
              <a:rPr sz="1200" dirty="0">
                <a:latin typeface="Times New Roman"/>
                <a:cs typeface="Times New Roman"/>
              </a:rPr>
              <a:t>0</a:t>
            </a:r>
            <a:r>
              <a:rPr sz="2700" baseline="-16975" dirty="0">
                <a:latin typeface="Times New Roman"/>
                <a:cs typeface="Times New Roman"/>
              </a:rPr>
              <a:t>C</a:t>
            </a:r>
            <a:endParaRPr sz="2700" baseline="-16975">
              <a:latin typeface="Times New Roman"/>
              <a:cs typeface="Times New Roman"/>
            </a:endParaRPr>
          </a:p>
        </p:txBody>
      </p:sp>
      <p:sp>
        <p:nvSpPr>
          <p:cNvPr id="17" name="object 17"/>
          <p:cNvSpPr txBox="1"/>
          <p:nvPr/>
        </p:nvSpPr>
        <p:spPr>
          <a:xfrm>
            <a:off x="37592" y="5522509"/>
            <a:ext cx="5921375" cy="1212215"/>
          </a:xfrm>
          <a:prstGeom prst="rect">
            <a:avLst/>
          </a:prstGeom>
        </p:spPr>
        <p:txBody>
          <a:bodyPr vert="horz" wrap="square" lIns="0" tIns="155575" rIns="0" bIns="0" rtlCol="0">
            <a:spAutoFit/>
          </a:bodyPr>
          <a:lstStyle/>
          <a:p>
            <a:pPr marL="1492250">
              <a:lnSpc>
                <a:spcPct val="100000"/>
              </a:lnSpc>
              <a:spcBef>
                <a:spcPts val="1225"/>
              </a:spcBef>
            </a:pPr>
            <a:r>
              <a:rPr sz="1800" b="1" dirty="0">
                <a:latin typeface="Times New Roman"/>
                <a:cs typeface="Times New Roman"/>
              </a:rPr>
              <a:t>(a)</a:t>
            </a:r>
            <a:endParaRPr sz="1800">
              <a:latin typeface="Times New Roman"/>
              <a:cs typeface="Times New Roman"/>
            </a:endParaRPr>
          </a:p>
          <a:p>
            <a:pPr marL="12700">
              <a:lnSpc>
                <a:spcPct val="100000"/>
              </a:lnSpc>
              <a:spcBef>
                <a:spcPts val="1255"/>
              </a:spcBef>
            </a:pPr>
            <a:r>
              <a:rPr sz="2000" b="1" dirty="0">
                <a:latin typeface="Times New Roman"/>
                <a:cs typeface="Times New Roman"/>
              </a:rPr>
              <a:t>Fig:</a:t>
            </a:r>
            <a:r>
              <a:rPr sz="2000" b="1" spc="-15" dirty="0">
                <a:latin typeface="Times New Roman"/>
                <a:cs typeface="Times New Roman"/>
              </a:rPr>
              <a:t> </a:t>
            </a:r>
            <a:r>
              <a:rPr sz="2000" b="1" dirty="0">
                <a:latin typeface="Times New Roman"/>
                <a:cs typeface="Times New Roman"/>
              </a:rPr>
              <a:t>(a)</a:t>
            </a:r>
            <a:r>
              <a:rPr sz="2000" b="1" spc="-10" dirty="0">
                <a:latin typeface="Times New Roman"/>
                <a:cs typeface="Times New Roman"/>
              </a:rPr>
              <a:t> </a:t>
            </a:r>
            <a:r>
              <a:rPr sz="2000" spc="-15" dirty="0">
                <a:latin typeface="Times New Roman"/>
                <a:cs typeface="Times New Roman"/>
              </a:rPr>
              <a:t>Temperature</a:t>
            </a:r>
            <a:r>
              <a:rPr sz="2000" spc="-25" dirty="0">
                <a:latin typeface="Times New Roman"/>
                <a:cs typeface="Times New Roman"/>
              </a:rPr>
              <a:t> </a:t>
            </a:r>
            <a:r>
              <a:rPr sz="2000" spc="-5" dirty="0">
                <a:latin typeface="Times New Roman"/>
                <a:cs typeface="Times New Roman"/>
              </a:rPr>
              <a:t>distribution</a:t>
            </a:r>
            <a:r>
              <a:rPr sz="2000" spc="-35" dirty="0">
                <a:latin typeface="Times New Roman"/>
                <a:cs typeface="Times New Roman"/>
              </a:rPr>
              <a:t> </a:t>
            </a:r>
            <a:r>
              <a:rPr sz="2000" dirty="0">
                <a:latin typeface="Times New Roman"/>
                <a:cs typeface="Times New Roman"/>
              </a:rPr>
              <a:t>along</a:t>
            </a:r>
            <a:r>
              <a:rPr sz="2000" spc="-30" dirty="0">
                <a:latin typeface="Times New Roman"/>
                <a:cs typeface="Times New Roman"/>
              </a:rPr>
              <a:t> </a:t>
            </a:r>
            <a:r>
              <a:rPr sz="2000" dirty="0">
                <a:latin typeface="Times New Roman"/>
                <a:cs typeface="Times New Roman"/>
              </a:rPr>
              <a:t>depth</a:t>
            </a:r>
            <a:r>
              <a:rPr sz="2000" spc="-1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earth</a:t>
            </a:r>
            <a:r>
              <a:rPr sz="2000" spc="-20" dirty="0">
                <a:latin typeface="Times New Roman"/>
                <a:cs typeface="Times New Roman"/>
              </a:rPr>
              <a:t> </a:t>
            </a:r>
            <a:r>
              <a:rPr sz="2000" dirty="0">
                <a:latin typeface="Times New Roman"/>
                <a:cs typeface="Times New Roman"/>
              </a:rPr>
              <a:t>and</a:t>
            </a:r>
            <a:endParaRPr sz="2000">
              <a:latin typeface="Times New Roman"/>
              <a:cs typeface="Times New Roman"/>
            </a:endParaRPr>
          </a:p>
          <a:p>
            <a:pPr marL="520065">
              <a:lnSpc>
                <a:spcPct val="100000"/>
              </a:lnSpc>
            </a:pPr>
            <a:r>
              <a:rPr sz="2000" b="1" dirty="0">
                <a:latin typeface="Times New Roman"/>
                <a:cs typeface="Times New Roman"/>
              </a:rPr>
              <a:t>(b)</a:t>
            </a:r>
            <a:r>
              <a:rPr sz="2000" b="1" spc="-20" dirty="0">
                <a:latin typeface="Times New Roman"/>
                <a:cs typeface="Times New Roman"/>
              </a:rPr>
              <a:t> </a:t>
            </a:r>
            <a:r>
              <a:rPr sz="2000" spc="-5" dirty="0">
                <a:latin typeface="Times New Roman"/>
                <a:cs typeface="Times New Roman"/>
              </a:rPr>
              <a:t>different</a:t>
            </a:r>
            <a:r>
              <a:rPr sz="2000" spc="-45" dirty="0">
                <a:latin typeface="Times New Roman"/>
                <a:cs typeface="Times New Roman"/>
              </a:rPr>
              <a:t> </a:t>
            </a:r>
            <a:r>
              <a:rPr sz="2000" spc="-5" dirty="0">
                <a:latin typeface="Times New Roman"/>
                <a:cs typeface="Times New Roman"/>
              </a:rPr>
              <a:t>layers</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earth</a:t>
            </a:r>
            <a:r>
              <a:rPr sz="2000" spc="-15" dirty="0">
                <a:latin typeface="Times New Roman"/>
                <a:cs typeface="Times New Roman"/>
              </a:rPr>
              <a:t> </a:t>
            </a:r>
            <a:r>
              <a:rPr sz="2000" dirty="0">
                <a:latin typeface="Times New Roman"/>
                <a:cs typeface="Times New Roman"/>
              </a:rPr>
              <a:t>along</a:t>
            </a:r>
            <a:r>
              <a:rPr sz="2000" spc="-15" dirty="0">
                <a:latin typeface="Times New Roman"/>
                <a:cs typeface="Times New Roman"/>
              </a:rPr>
              <a:t> </a:t>
            </a:r>
            <a:r>
              <a:rPr sz="2000" dirty="0">
                <a:latin typeface="Times New Roman"/>
                <a:cs typeface="Times New Roman"/>
              </a:rPr>
              <a:t>depth</a:t>
            </a:r>
            <a:endParaRPr sz="2000">
              <a:latin typeface="Times New Roman"/>
              <a:cs typeface="Times New Roman"/>
            </a:endParaRPr>
          </a:p>
        </p:txBody>
      </p:sp>
      <p:grpSp>
        <p:nvGrpSpPr>
          <p:cNvPr id="18" name="object 18"/>
          <p:cNvGrpSpPr/>
          <p:nvPr/>
        </p:nvGrpSpPr>
        <p:grpSpPr>
          <a:xfrm>
            <a:off x="3874008" y="1969007"/>
            <a:ext cx="4432300" cy="4140835"/>
            <a:chOff x="3874008" y="1969007"/>
            <a:chExt cx="4432300" cy="4140835"/>
          </a:xfrm>
        </p:grpSpPr>
        <p:sp>
          <p:nvSpPr>
            <p:cNvPr id="19" name="object 19"/>
            <p:cNvSpPr/>
            <p:nvPr/>
          </p:nvSpPr>
          <p:spPr>
            <a:xfrm>
              <a:off x="3886962" y="1981961"/>
              <a:ext cx="4114800" cy="4114800"/>
            </a:xfrm>
            <a:custGeom>
              <a:avLst/>
              <a:gdLst/>
              <a:ahLst/>
              <a:cxnLst/>
              <a:rect l="l" t="t" r="r" b="b"/>
              <a:pathLst>
                <a:path w="4114800" h="4114800">
                  <a:moveTo>
                    <a:pt x="2057400" y="0"/>
                  </a:moveTo>
                  <a:lnTo>
                    <a:pt x="2008836" y="561"/>
                  </a:lnTo>
                  <a:lnTo>
                    <a:pt x="1960548" y="2239"/>
                  </a:lnTo>
                  <a:lnTo>
                    <a:pt x="1912549" y="5020"/>
                  </a:lnTo>
                  <a:lnTo>
                    <a:pt x="1864850" y="8891"/>
                  </a:lnTo>
                  <a:lnTo>
                    <a:pt x="1817464" y="13841"/>
                  </a:lnTo>
                  <a:lnTo>
                    <a:pt x="1770402" y="19857"/>
                  </a:lnTo>
                  <a:lnTo>
                    <a:pt x="1723679" y="26927"/>
                  </a:lnTo>
                  <a:lnTo>
                    <a:pt x="1677305" y="35039"/>
                  </a:lnTo>
                  <a:lnTo>
                    <a:pt x="1631294" y="44180"/>
                  </a:lnTo>
                  <a:lnTo>
                    <a:pt x="1585657" y="54337"/>
                  </a:lnTo>
                  <a:lnTo>
                    <a:pt x="1540407" y="65499"/>
                  </a:lnTo>
                  <a:lnTo>
                    <a:pt x="1495557" y="77653"/>
                  </a:lnTo>
                  <a:lnTo>
                    <a:pt x="1451118" y="90786"/>
                  </a:lnTo>
                  <a:lnTo>
                    <a:pt x="1407103" y="104887"/>
                  </a:lnTo>
                  <a:lnTo>
                    <a:pt x="1363524" y="119943"/>
                  </a:lnTo>
                  <a:lnTo>
                    <a:pt x="1320394" y="135942"/>
                  </a:lnTo>
                  <a:lnTo>
                    <a:pt x="1277725" y="152871"/>
                  </a:lnTo>
                  <a:lnTo>
                    <a:pt x="1235529" y="170718"/>
                  </a:lnTo>
                  <a:lnTo>
                    <a:pt x="1193820" y="189470"/>
                  </a:lnTo>
                  <a:lnTo>
                    <a:pt x="1152608" y="209116"/>
                  </a:lnTo>
                  <a:lnTo>
                    <a:pt x="1111906" y="229643"/>
                  </a:lnTo>
                  <a:lnTo>
                    <a:pt x="1071728" y="251038"/>
                  </a:lnTo>
                  <a:lnTo>
                    <a:pt x="1032084" y="273290"/>
                  </a:lnTo>
                  <a:lnTo>
                    <a:pt x="992989" y="296385"/>
                  </a:lnTo>
                  <a:lnTo>
                    <a:pt x="954452" y="320312"/>
                  </a:lnTo>
                  <a:lnTo>
                    <a:pt x="916488" y="345058"/>
                  </a:lnTo>
                  <a:lnTo>
                    <a:pt x="879109" y="370611"/>
                  </a:lnTo>
                  <a:lnTo>
                    <a:pt x="842326" y="396959"/>
                  </a:lnTo>
                  <a:lnTo>
                    <a:pt x="806153" y="424088"/>
                  </a:lnTo>
                  <a:lnTo>
                    <a:pt x="770601" y="451988"/>
                  </a:lnTo>
                  <a:lnTo>
                    <a:pt x="735684" y="480644"/>
                  </a:lnTo>
                  <a:lnTo>
                    <a:pt x="701412" y="510046"/>
                  </a:lnTo>
                  <a:lnTo>
                    <a:pt x="667799" y="540181"/>
                  </a:lnTo>
                  <a:lnTo>
                    <a:pt x="634857" y="571036"/>
                  </a:lnTo>
                  <a:lnTo>
                    <a:pt x="602599" y="602599"/>
                  </a:lnTo>
                  <a:lnTo>
                    <a:pt x="571036" y="634857"/>
                  </a:lnTo>
                  <a:lnTo>
                    <a:pt x="540181" y="667799"/>
                  </a:lnTo>
                  <a:lnTo>
                    <a:pt x="510046" y="701412"/>
                  </a:lnTo>
                  <a:lnTo>
                    <a:pt x="480644" y="735684"/>
                  </a:lnTo>
                  <a:lnTo>
                    <a:pt x="451988" y="770601"/>
                  </a:lnTo>
                  <a:lnTo>
                    <a:pt x="424088" y="806153"/>
                  </a:lnTo>
                  <a:lnTo>
                    <a:pt x="396959" y="842326"/>
                  </a:lnTo>
                  <a:lnTo>
                    <a:pt x="370611" y="879109"/>
                  </a:lnTo>
                  <a:lnTo>
                    <a:pt x="345058" y="916488"/>
                  </a:lnTo>
                  <a:lnTo>
                    <a:pt x="320312" y="954452"/>
                  </a:lnTo>
                  <a:lnTo>
                    <a:pt x="296385" y="992989"/>
                  </a:lnTo>
                  <a:lnTo>
                    <a:pt x="273290" y="1032084"/>
                  </a:lnTo>
                  <a:lnTo>
                    <a:pt x="251038" y="1071728"/>
                  </a:lnTo>
                  <a:lnTo>
                    <a:pt x="229643" y="1111906"/>
                  </a:lnTo>
                  <a:lnTo>
                    <a:pt x="209116" y="1152608"/>
                  </a:lnTo>
                  <a:lnTo>
                    <a:pt x="189470" y="1193820"/>
                  </a:lnTo>
                  <a:lnTo>
                    <a:pt x="170718" y="1235529"/>
                  </a:lnTo>
                  <a:lnTo>
                    <a:pt x="152871" y="1277725"/>
                  </a:lnTo>
                  <a:lnTo>
                    <a:pt x="135942" y="1320394"/>
                  </a:lnTo>
                  <a:lnTo>
                    <a:pt x="119943" y="1363524"/>
                  </a:lnTo>
                  <a:lnTo>
                    <a:pt x="104887" y="1407103"/>
                  </a:lnTo>
                  <a:lnTo>
                    <a:pt x="90786" y="1451118"/>
                  </a:lnTo>
                  <a:lnTo>
                    <a:pt x="77653" y="1495557"/>
                  </a:lnTo>
                  <a:lnTo>
                    <a:pt x="65499" y="1540407"/>
                  </a:lnTo>
                  <a:lnTo>
                    <a:pt x="54337" y="1585657"/>
                  </a:lnTo>
                  <a:lnTo>
                    <a:pt x="44180" y="1631294"/>
                  </a:lnTo>
                  <a:lnTo>
                    <a:pt x="35039" y="1677305"/>
                  </a:lnTo>
                  <a:lnTo>
                    <a:pt x="26927" y="1723679"/>
                  </a:lnTo>
                  <a:lnTo>
                    <a:pt x="19857" y="1770402"/>
                  </a:lnTo>
                  <a:lnTo>
                    <a:pt x="13841" y="1817464"/>
                  </a:lnTo>
                  <a:lnTo>
                    <a:pt x="8891" y="1864850"/>
                  </a:lnTo>
                  <a:lnTo>
                    <a:pt x="5020" y="1912549"/>
                  </a:lnTo>
                  <a:lnTo>
                    <a:pt x="2239" y="1960548"/>
                  </a:lnTo>
                  <a:lnTo>
                    <a:pt x="561" y="2008836"/>
                  </a:lnTo>
                  <a:lnTo>
                    <a:pt x="0" y="2057400"/>
                  </a:lnTo>
                  <a:lnTo>
                    <a:pt x="561" y="2105963"/>
                  </a:lnTo>
                  <a:lnTo>
                    <a:pt x="2239" y="2154251"/>
                  </a:lnTo>
                  <a:lnTo>
                    <a:pt x="5020" y="2202250"/>
                  </a:lnTo>
                  <a:lnTo>
                    <a:pt x="8891" y="2249949"/>
                  </a:lnTo>
                  <a:lnTo>
                    <a:pt x="13841" y="2297335"/>
                  </a:lnTo>
                  <a:lnTo>
                    <a:pt x="19857" y="2344397"/>
                  </a:lnTo>
                  <a:lnTo>
                    <a:pt x="26927" y="2391120"/>
                  </a:lnTo>
                  <a:lnTo>
                    <a:pt x="35039" y="2437494"/>
                  </a:lnTo>
                  <a:lnTo>
                    <a:pt x="44180" y="2483505"/>
                  </a:lnTo>
                  <a:lnTo>
                    <a:pt x="54337" y="2529142"/>
                  </a:lnTo>
                  <a:lnTo>
                    <a:pt x="65499" y="2574392"/>
                  </a:lnTo>
                  <a:lnTo>
                    <a:pt x="77653" y="2619242"/>
                  </a:lnTo>
                  <a:lnTo>
                    <a:pt x="90786" y="2663681"/>
                  </a:lnTo>
                  <a:lnTo>
                    <a:pt x="104887" y="2707696"/>
                  </a:lnTo>
                  <a:lnTo>
                    <a:pt x="119943" y="2751275"/>
                  </a:lnTo>
                  <a:lnTo>
                    <a:pt x="135942" y="2794405"/>
                  </a:lnTo>
                  <a:lnTo>
                    <a:pt x="152871" y="2837074"/>
                  </a:lnTo>
                  <a:lnTo>
                    <a:pt x="170718" y="2879270"/>
                  </a:lnTo>
                  <a:lnTo>
                    <a:pt x="189470" y="2920979"/>
                  </a:lnTo>
                  <a:lnTo>
                    <a:pt x="209116" y="2962191"/>
                  </a:lnTo>
                  <a:lnTo>
                    <a:pt x="229643" y="3002893"/>
                  </a:lnTo>
                  <a:lnTo>
                    <a:pt x="251038" y="3043071"/>
                  </a:lnTo>
                  <a:lnTo>
                    <a:pt x="273290" y="3082715"/>
                  </a:lnTo>
                  <a:lnTo>
                    <a:pt x="296385" y="3121810"/>
                  </a:lnTo>
                  <a:lnTo>
                    <a:pt x="320312" y="3160347"/>
                  </a:lnTo>
                  <a:lnTo>
                    <a:pt x="345058" y="3198311"/>
                  </a:lnTo>
                  <a:lnTo>
                    <a:pt x="370611" y="3235690"/>
                  </a:lnTo>
                  <a:lnTo>
                    <a:pt x="396959" y="3272473"/>
                  </a:lnTo>
                  <a:lnTo>
                    <a:pt x="424088" y="3308646"/>
                  </a:lnTo>
                  <a:lnTo>
                    <a:pt x="451988" y="3344198"/>
                  </a:lnTo>
                  <a:lnTo>
                    <a:pt x="480644" y="3379115"/>
                  </a:lnTo>
                  <a:lnTo>
                    <a:pt x="510046" y="3413387"/>
                  </a:lnTo>
                  <a:lnTo>
                    <a:pt x="540181" y="3447000"/>
                  </a:lnTo>
                  <a:lnTo>
                    <a:pt x="571036" y="3479942"/>
                  </a:lnTo>
                  <a:lnTo>
                    <a:pt x="602599" y="3512200"/>
                  </a:lnTo>
                  <a:lnTo>
                    <a:pt x="634857" y="3543763"/>
                  </a:lnTo>
                  <a:lnTo>
                    <a:pt x="667799" y="3574618"/>
                  </a:lnTo>
                  <a:lnTo>
                    <a:pt x="701412" y="3604753"/>
                  </a:lnTo>
                  <a:lnTo>
                    <a:pt x="735684" y="3634155"/>
                  </a:lnTo>
                  <a:lnTo>
                    <a:pt x="770601" y="3662811"/>
                  </a:lnTo>
                  <a:lnTo>
                    <a:pt x="806153" y="3690711"/>
                  </a:lnTo>
                  <a:lnTo>
                    <a:pt x="842326" y="3717840"/>
                  </a:lnTo>
                  <a:lnTo>
                    <a:pt x="879109" y="3744188"/>
                  </a:lnTo>
                  <a:lnTo>
                    <a:pt x="916488" y="3769741"/>
                  </a:lnTo>
                  <a:lnTo>
                    <a:pt x="954452" y="3794487"/>
                  </a:lnTo>
                  <a:lnTo>
                    <a:pt x="992989" y="3818414"/>
                  </a:lnTo>
                  <a:lnTo>
                    <a:pt x="1032084" y="3841509"/>
                  </a:lnTo>
                  <a:lnTo>
                    <a:pt x="1071728" y="3863761"/>
                  </a:lnTo>
                  <a:lnTo>
                    <a:pt x="1111906" y="3885156"/>
                  </a:lnTo>
                  <a:lnTo>
                    <a:pt x="1152608" y="3905683"/>
                  </a:lnTo>
                  <a:lnTo>
                    <a:pt x="1193820" y="3925329"/>
                  </a:lnTo>
                  <a:lnTo>
                    <a:pt x="1235529" y="3944081"/>
                  </a:lnTo>
                  <a:lnTo>
                    <a:pt x="1277725" y="3961928"/>
                  </a:lnTo>
                  <a:lnTo>
                    <a:pt x="1320394" y="3978857"/>
                  </a:lnTo>
                  <a:lnTo>
                    <a:pt x="1363524" y="3994856"/>
                  </a:lnTo>
                  <a:lnTo>
                    <a:pt x="1407103" y="4009912"/>
                  </a:lnTo>
                  <a:lnTo>
                    <a:pt x="1451118" y="4024013"/>
                  </a:lnTo>
                  <a:lnTo>
                    <a:pt x="1495557" y="4037146"/>
                  </a:lnTo>
                  <a:lnTo>
                    <a:pt x="1540407" y="4049300"/>
                  </a:lnTo>
                  <a:lnTo>
                    <a:pt x="1585657" y="4060462"/>
                  </a:lnTo>
                  <a:lnTo>
                    <a:pt x="1631294" y="4070619"/>
                  </a:lnTo>
                  <a:lnTo>
                    <a:pt x="1677305" y="4079760"/>
                  </a:lnTo>
                  <a:lnTo>
                    <a:pt x="1723679" y="4087872"/>
                  </a:lnTo>
                  <a:lnTo>
                    <a:pt x="1770402" y="4094942"/>
                  </a:lnTo>
                  <a:lnTo>
                    <a:pt x="1817464" y="4100958"/>
                  </a:lnTo>
                  <a:lnTo>
                    <a:pt x="1864850" y="4105908"/>
                  </a:lnTo>
                  <a:lnTo>
                    <a:pt x="1912549" y="4109779"/>
                  </a:lnTo>
                  <a:lnTo>
                    <a:pt x="1960548" y="4112560"/>
                  </a:lnTo>
                  <a:lnTo>
                    <a:pt x="2008836" y="4114238"/>
                  </a:lnTo>
                  <a:lnTo>
                    <a:pt x="2057400" y="4114800"/>
                  </a:lnTo>
                  <a:lnTo>
                    <a:pt x="2105963" y="4114238"/>
                  </a:lnTo>
                  <a:lnTo>
                    <a:pt x="2154251" y="4112560"/>
                  </a:lnTo>
                  <a:lnTo>
                    <a:pt x="2202250" y="4109779"/>
                  </a:lnTo>
                  <a:lnTo>
                    <a:pt x="2249949" y="4105908"/>
                  </a:lnTo>
                  <a:lnTo>
                    <a:pt x="2297335" y="4100958"/>
                  </a:lnTo>
                  <a:lnTo>
                    <a:pt x="2344397" y="4094942"/>
                  </a:lnTo>
                  <a:lnTo>
                    <a:pt x="2391120" y="4087872"/>
                  </a:lnTo>
                  <a:lnTo>
                    <a:pt x="2437494" y="4079760"/>
                  </a:lnTo>
                  <a:lnTo>
                    <a:pt x="2483505" y="4070619"/>
                  </a:lnTo>
                  <a:lnTo>
                    <a:pt x="2529142" y="4060462"/>
                  </a:lnTo>
                  <a:lnTo>
                    <a:pt x="2574392" y="4049300"/>
                  </a:lnTo>
                  <a:lnTo>
                    <a:pt x="2619242" y="4037146"/>
                  </a:lnTo>
                  <a:lnTo>
                    <a:pt x="2663681" y="4024013"/>
                  </a:lnTo>
                  <a:lnTo>
                    <a:pt x="2707696" y="4009912"/>
                  </a:lnTo>
                  <a:lnTo>
                    <a:pt x="2751275" y="3994856"/>
                  </a:lnTo>
                  <a:lnTo>
                    <a:pt x="2794405" y="3978857"/>
                  </a:lnTo>
                  <a:lnTo>
                    <a:pt x="2837074" y="3961928"/>
                  </a:lnTo>
                  <a:lnTo>
                    <a:pt x="2879270" y="3944081"/>
                  </a:lnTo>
                  <a:lnTo>
                    <a:pt x="2920979" y="3925329"/>
                  </a:lnTo>
                  <a:lnTo>
                    <a:pt x="2962191" y="3905683"/>
                  </a:lnTo>
                  <a:lnTo>
                    <a:pt x="3002893" y="3885156"/>
                  </a:lnTo>
                  <a:lnTo>
                    <a:pt x="3043071" y="3863761"/>
                  </a:lnTo>
                  <a:lnTo>
                    <a:pt x="3082715" y="3841509"/>
                  </a:lnTo>
                  <a:lnTo>
                    <a:pt x="3121810" y="3818414"/>
                  </a:lnTo>
                  <a:lnTo>
                    <a:pt x="3160347" y="3794487"/>
                  </a:lnTo>
                  <a:lnTo>
                    <a:pt x="3198311" y="3769741"/>
                  </a:lnTo>
                  <a:lnTo>
                    <a:pt x="3235690" y="3744188"/>
                  </a:lnTo>
                  <a:lnTo>
                    <a:pt x="3272473" y="3717840"/>
                  </a:lnTo>
                  <a:lnTo>
                    <a:pt x="3308646" y="3690711"/>
                  </a:lnTo>
                  <a:lnTo>
                    <a:pt x="3344198" y="3662811"/>
                  </a:lnTo>
                  <a:lnTo>
                    <a:pt x="3379115" y="3634155"/>
                  </a:lnTo>
                  <a:lnTo>
                    <a:pt x="3413387" y="3604753"/>
                  </a:lnTo>
                  <a:lnTo>
                    <a:pt x="3447000" y="3574618"/>
                  </a:lnTo>
                  <a:lnTo>
                    <a:pt x="3479942" y="3543763"/>
                  </a:lnTo>
                  <a:lnTo>
                    <a:pt x="3512200" y="3512200"/>
                  </a:lnTo>
                  <a:lnTo>
                    <a:pt x="3543763" y="3479942"/>
                  </a:lnTo>
                  <a:lnTo>
                    <a:pt x="3574618" y="3447000"/>
                  </a:lnTo>
                  <a:lnTo>
                    <a:pt x="3604753" y="3413387"/>
                  </a:lnTo>
                  <a:lnTo>
                    <a:pt x="3634155" y="3379115"/>
                  </a:lnTo>
                  <a:lnTo>
                    <a:pt x="3662811" y="3344198"/>
                  </a:lnTo>
                  <a:lnTo>
                    <a:pt x="3690711" y="3308646"/>
                  </a:lnTo>
                  <a:lnTo>
                    <a:pt x="3717840" y="3272473"/>
                  </a:lnTo>
                  <a:lnTo>
                    <a:pt x="3744188" y="3235690"/>
                  </a:lnTo>
                  <a:lnTo>
                    <a:pt x="3769741" y="3198311"/>
                  </a:lnTo>
                  <a:lnTo>
                    <a:pt x="3794487" y="3160347"/>
                  </a:lnTo>
                  <a:lnTo>
                    <a:pt x="3818414" y="3121810"/>
                  </a:lnTo>
                  <a:lnTo>
                    <a:pt x="3841509" y="3082715"/>
                  </a:lnTo>
                  <a:lnTo>
                    <a:pt x="3863761" y="3043071"/>
                  </a:lnTo>
                  <a:lnTo>
                    <a:pt x="3885156" y="3002893"/>
                  </a:lnTo>
                  <a:lnTo>
                    <a:pt x="3905683" y="2962191"/>
                  </a:lnTo>
                  <a:lnTo>
                    <a:pt x="3925329" y="2920979"/>
                  </a:lnTo>
                  <a:lnTo>
                    <a:pt x="3944081" y="2879270"/>
                  </a:lnTo>
                  <a:lnTo>
                    <a:pt x="3961928" y="2837074"/>
                  </a:lnTo>
                  <a:lnTo>
                    <a:pt x="3978857" y="2794405"/>
                  </a:lnTo>
                  <a:lnTo>
                    <a:pt x="3994856" y="2751275"/>
                  </a:lnTo>
                  <a:lnTo>
                    <a:pt x="4009912" y="2707696"/>
                  </a:lnTo>
                  <a:lnTo>
                    <a:pt x="4024013" y="2663681"/>
                  </a:lnTo>
                  <a:lnTo>
                    <a:pt x="4037146" y="2619242"/>
                  </a:lnTo>
                  <a:lnTo>
                    <a:pt x="4049300" y="2574392"/>
                  </a:lnTo>
                  <a:lnTo>
                    <a:pt x="4060462" y="2529142"/>
                  </a:lnTo>
                  <a:lnTo>
                    <a:pt x="4070619" y="2483505"/>
                  </a:lnTo>
                  <a:lnTo>
                    <a:pt x="4079760" y="2437494"/>
                  </a:lnTo>
                  <a:lnTo>
                    <a:pt x="4087872" y="2391120"/>
                  </a:lnTo>
                  <a:lnTo>
                    <a:pt x="4094942" y="2344397"/>
                  </a:lnTo>
                  <a:lnTo>
                    <a:pt x="4100958" y="2297335"/>
                  </a:lnTo>
                  <a:lnTo>
                    <a:pt x="4105908" y="2249949"/>
                  </a:lnTo>
                  <a:lnTo>
                    <a:pt x="4109779" y="2202250"/>
                  </a:lnTo>
                  <a:lnTo>
                    <a:pt x="4112560" y="2154251"/>
                  </a:lnTo>
                  <a:lnTo>
                    <a:pt x="4114238" y="2105963"/>
                  </a:lnTo>
                  <a:lnTo>
                    <a:pt x="4114799" y="2057400"/>
                  </a:lnTo>
                  <a:lnTo>
                    <a:pt x="4114238" y="2008836"/>
                  </a:lnTo>
                  <a:lnTo>
                    <a:pt x="4112560" y="1960548"/>
                  </a:lnTo>
                  <a:lnTo>
                    <a:pt x="4109779" y="1912549"/>
                  </a:lnTo>
                  <a:lnTo>
                    <a:pt x="4105908" y="1864850"/>
                  </a:lnTo>
                  <a:lnTo>
                    <a:pt x="4100958" y="1817464"/>
                  </a:lnTo>
                  <a:lnTo>
                    <a:pt x="4094942" y="1770402"/>
                  </a:lnTo>
                  <a:lnTo>
                    <a:pt x="4087872" y="1723679"/>
                  </a:lnTo>
                  <a:lnTo>
                    <a:pt x="4079760" y="1677305"/>
                  </a:lnTo>
                  <a:lnTo>
                    <a:pt x="4070619" y="1631294"/>
                  </a:lnTo>
                  <a:lnTo>
                    <a:pt x="4060462" y="1585657"/>
                  </a:lnTo>
                  <a:lnTo>
                    <a:pt x="4049300" y="1540407"/>
                  </a:lnTo>
                  <a:lnTo>
                    <a:pt x="4037146" y="1495557"/>
                  </a:lnTo>
                  <a:lnTo>
                    <a:pt x="4024013" y="1451118"/>
                  </a:lnTo>
                  <a:lnTo>
                    <a:pt x="4009912" y="1407103"/>
                  </a:lnTo>
                  <a:lnTo>
                    <a:pt x="3994856" y="1363524"/>
                  </a:lnTo>
                  <a:lnTo>
                    <a:pt x="3978857" y="1320394"/>
                  </a:lnTo>
                  <a:lnTo>
                    <a:pt x="3961928" y="1277725"/>
                  </a:lnTo>
                  <a:lnTo>
                    <a:pt x="3944081" y="1235529"/>
                  </a:lnTo>
                  <a:lnTo>
                    <a:pt x="3925329" y="1193820"/>
                  </a:lnTo>
                  <a:lnTo>
                    <a:pt x="3905683" y="1152608"/>
                  </a:lnTo>
                  <a:lnTo>
                    <a:pt x="3885156" y="1111906"/>
                  </a:lnTo>
                  <a:lnTo>
                    <a:pt x="3863761" y="1071728"/>
                  </a:lnTo>
                  <a:lnTo>
                    <a:pt x="3841509" y="1032084"/>
                  </a:lnTo>
                  <a:lnTo>
                    <a:pt x="3818414" y="992989"/>
                  </a:lnTo>
                  <a:lnTo>
                    <a:pt x="3794487" y="954452"/>
                  </a:lnTo>
                  <a:lnTo>
                    <a:pt x="3769741" y="916488"/>
                  </a:lnTo>
                  <a:lnTo>
                    <a:pt x="3744188" y="879109"/>
                  </a:lnTo>
                  <a:lnTo>
                    <a:pt x="3717840" y="842326"/>
                  </a:lnTo>
                  <a:lnTo>
                    <a:pt x="3690711" y="806153"/>
                  </a:lnTo>
                  <a:lnTo>
                    <a:pt x="3662811" y="770601"/>
                  </a:lnTo>
                  <a:lnTo>
                    <a:pt x="3634155" y="735684"/>
                  </a:lnTo>
                  <a:lnTo>
                    <a:pt x="3604753" y="701412"/>
                  </a:lnTo>
                  <a:lnTo>
                    <a:pt x="3574618" y="667799"/>
                  </a:lnTo>
                  <a:lnTo>
                    <a:pt x="3543763" y="634857"/>
                  </a:lnTo>
                  <a:lnTo>
                    <a:pt x="3512200" y="602599"/>
                  </a:lnTo>
                  <a:lnTo>
                    <a:pt x="3479942" y="571036"/>
                  </a:lnTo>
                  <a:lnTo>
                    <a:pt x="3447000" y="540181"/>
                  </a:lnTo>
                  <a:lnTo>
                    <a:pt x="3413387" y="510046"/>
                  </a:lnTo>
                  <a:lnTo>
                    <a:pt x="3379115" y="480644"/>
                  </a:lnTo>
                  <a:lnTo>
                    <a:pt x="3344198" y="451988"/>
                  </a:lnTo>
                  <a:lnTo>
                    <a:pt x="3308646" y="424088"/>
                  </a:lnTo>
                  <a:lnTo>
                    <a:pt x="3272473" y="396959"/>
                  </a:lnTo>
                  <a:lnTo>
                    <a:pt x="3235690" y="370611"/>
                  </a:lnTo>
                  <a:lnTo>
                    <a:pt x="3198311" y="345058"/>
                  </a:lnTo>
                  <a:lnTo>
                    <a:pt x="3160347" y="320312"/>
                  </a:lnTo>
                  <a:lnTo>
                    <a:pt x="3121810" y="296385"/>
                  </a:lnTo>
                  <a:lnTo>
                    <a:pt x="3082715" y="273290"/>
                  </a:lnTo>
                  <a:lnTo>
                    <a:pt x="3043071" y="251038"/>
                  </a:lnTo>
                  <a:lnTo>
                    <a:pt x="3002893" y="229643"/>
                  </a:lnTo>
                  <a:lnTo>
                    <a:pt x="2962191" y="209116"/>
                  </a:lnTo>
                  <a:lnTo>
                    <a:pt x="2920979" y="189470"/>
                  </a:lnTo>
                  <a:lnTo>
                    <a:pt x="2879270" y="170718"/>
                  </a:lnTo>
                  <a:lnTo>
                    <a:pt x="2837074" y="152871"/>
                  </a:lnTo>
                  <a:lnTo>
                    <a:pt x="2794405" y="135942"/>
                  </a:lnTo>
                  <a:lnTo>
                    <a:pt x="2751275" y="119943"/>
                  </a:lnTo>
                  <a:lnTo>
                    <a:pt x="2707696" y="104887"/>
                  </a:lnTo>
                  <a:lnTo>
                    <a:pt x="2663681" y="90786"/>
                  </a:lnTo>
                  <a:lnTo>
                    <a:pt x="2619242" y="77653"/>
                  </a:lnTo>
                  <a:lnTo>
                    <a:pt x="2574392" y="65499"/>
                  </a:lnTo>
                  <a:lnTo>
                    <a:pt x="2529142" y="54337"/>
                  </a:lnTo>
                  <a:lnTo>
                    <a:pt x="2483505" y="44180"/>
                  </a:lnTo>
                  <a:lnTo>
                    <a:pt x="2437494" y="35039"/>
                  </a:lnTo>
                  <a:lnTo>
                    <a:pt x="2391120" y="26927"/>
                  </a:lnTo>
                  <a:lnTo>
                    <a:pt x="2344397" y="19857"/>
                  </a:lnTo>
                  <a:lnTo>
                    <a:pt x="2297335" y="13841"/>
                  </a:lnTo>
                  <a:lnTo>
                    <a:pt x="2249949" y="8891"/>
                  </a:lnTo>
                  <a:lnTo>
                    <a:pt x="2202250" y="5020"/>
                  </a:lnTo>
                  <a:lnTo>
                    <a:pt x="2154251" y="2239"/>
                  </a:lnTo>
                  <a:lnTo>
                    <a:pt x="2105963" y="561"/>
                  </a:lnTo>
                  <a:lnTo>
                    <a:pt x="2057400" y="0"/>
                  </a:lnTo>
                  <a:close/>
                </a:path>
              </a:pathLst>
            </a:custGeom>
            <a:solidFill>
              <a:srgbClr val="938953"/>
            </a:solidFill>
          </p:spPr>
          <p:txBody>
            <a:bodyPr wrap="square" lIns="0" tIns="0" rIns="0" bIns="0" rtlCol="0"/>
            <a:lstStyle/>
            <a:p>
              <a:endParaRPr/>
            </a:p>
          </p:txBody>
        </p:sp>
        <p:sp>
          <p:nvSpPr>
            <p:cNvPr id="20" name="object 20"/>
            <p:cNvSpPr/>
            <p:nvPr/>
          </p:nvSpPr>
          <p:spPr>
            <a:xfrm>
              <a:off x="3886962" y="1981961"/>
              <a:ext cx="4114800" cy="4114800"/>
            </a:xfrm>
            <a:custGeom>
              <a:avLst/>
              <a:gdLst/>
              <a:ahLst/>
              <a:cxnLst/>
              <a:rect l="l" t="t" r="r" b="b"/>
              <a:pathLst>
                <a:path w="4114800" h="4114800">
                  <a:moveTo>
                    <a:pt x="0" y="2057400"/>
                  </a:moveTo>
                  <a:lnTo>
                    <a:pt x="561" y="2008836"/>
                  </a:lnTo>
                  <a:lnTo>
                    <a:pt x="2239" y="1960548"/>
                  </a:lnTo>
                  <a:lnTo>
                    <a:pt x="5020" y="1912549"/>
                  </a:lnTo>
                  <a:lnTo>
                    <a:pt x="8891" y="1864850"/>
                  </a:lnTo>
                  <a:lnTo>
                    <a:pt x="13841" y="1817464"/>
                  </a:lnTo>
                  <a:lnTo>
                    <a:pt x="19857" y="1770402"/>
                  </a:lnTo>
                  <a:lnTo>
                    <a:pt x="26927" y="1723679"/>
                  </a:lnTo>
                  <a:lnTo>
                    <a:pt x="35039" y="1677305"/>
                  </a:lnTo>
                  <a:lnTo>
                    <a:pt x="44180" y="1631294"/>
                  </a:lnTo>
                  <a:lnTo>
                    <a:pt x="54337" y="1585657"/>
                  </a:lnTo>
                  <a:lnTo>
                    <a:pt x="65499" y="1540407"/>
                  </a:lnTo>
                  <a:lnTo>
                    <a:pt x="77653" y="1495557"/>
                  </a:lnTo>
                  <a:lnTo>
                    <a:pt x="90786" y="1451118"/>
                  </a:lnTo>
                  <a:lnTo>
                    <a:pt x="104887" y="1407103"/>
                  </a:lnTo>
                  <a:lnTo>
                    <a:pt x="119943" y="1363524"/>
                  </a:lnTo>
                  <a:lnTo>
                    <a:pt x="135942" y="1320394"/>
                  </a:lnTo>
                  <a:lnTo>
                    <a:pt x="152871" y="1277725"/>
                  </a:lnTo>
                  <a:lnTo>
                    <a:pt x="170718" y="1235529"/>
                  </a:lnTo>
                  <a:lnTo>
                    <a:pt x="189470" y="1193820"/>
                  </a:lnTo>
                  <a:lnTo>
                    <a:pt x="209116" y="1152608"/>
                  </a:lnTo>
                  <a:lnTo>
                    <a:pt x="229643" y="1111906"/>
                  </a:lnTo>
                  <a:lnTo>
                    <a:pt x="251038" y="1071728"/>
                  </a:lnTo>
                  <a:lnTo>
                    <a:pt x="273290" y="1032084"/>
                  </a:lnTo>
                  <a:lnTo>
                    <a:pt x="296385" y="992989"/>
                  </a:lnTo>
                  <a:lnTo>
                    <a:pt x="320312" y="954452"/>
                  </a:lnTo>
                  <a:lnTo>
                    <a:pt x="345058" y="916488"/>
                  </a:lnTo>
                  <a:lnTo>
                    <a:pt x="370611" y="879109"/>
                  </a:lnTo>
                  <a:lnTo>
                    <a:pt x="396959" y="842326"/>
                  </a:lnTo>
                  <a:lnTo>
                    <a:pt x="424088" y="806153"/>
                  </a:lnTo>
                  <a:lnTo>
                    <a:pt x="451988" y="770601"/>
                  </a:lnTo>
                  <a:lnTo>
                    <a:pt x="480644" y="735684"/>
                  </a:lnTo>
                  <a:lnTo>
                    <a:pt x="510046" y="701412"/>
                  </a:lnTo>
                  <a:lnTo>
                    <a:pt x="540181" y="667799"/>
                  </a:lnTo>
                  <a:lnTo>
                    <a:pt x="571036" y="634857"/>
                  </a:lnTo>
                  <a:lnTo>
                    <a:pt x="602599" y="602599"/>
                  </a:lnTo>
                  <a:lnTo>
                    <a:pt x="634857" y="571036"/>
                  </a:lnTo>
                  <a:lnTo>
                    <a:pt x="667799" y="540181"/>
                  </a:lnTo>
                  <a:lnTo>
                    <a:pt x="701412" y="510046"/>
                  </a:lnTo>
                  <a:lnTo>
                    <a:pt x="735684" y="480644"/>
                  </a:lnTo>
                  <a:lnTo>
                    <a:pt x="770601" y="451988"/>
                  </a:lnTo>
                  <a:lnTo>
                    <a:pt x="806153" y="424088"/>
                  </a:lnTo>
                  <a:lnTo>
                    <a:pt x="842326" y="396959"/>
                  </a:lnTo>
                  <a:lnTo>
                    <a:pt x="879109" y="370611"/>
                  </a:lnTo>
                  <a:lnTo>
                    <a:pt x="916488" y="345058"/>
                  </a:lnTo>
                  <a:lnTo>
                    <a:pt x="954452" y="320312"/>
                  </a:lnTo>
                  <a:lnTo>
                    <a:pt x="992989" y="296385"/>
                  </a:lnTo>
                  <a:lnTo>
                    <a:pt x="1032084" y="273290"/>
                  </a:lnTo>
                  <a:lnTo>
                    <a:pt x="1071728" y="251038"/>
                  </a:lnTo>
                  <a:lnTo>
                    <a:pt x="1111906" y="229643"/>
                  </a:lnTo>
                  <a:lnTo>
                    <a:pt x="1152608" y="209116"/>
                  </a:lnTo>
                  <a:lnTo>
                    <a:pt x="1193820" y="189470"/>
                  </a:lnTo>
                  <a:lnTo>
                    <a:pt x="1235529" y="170718"/>
                  </a:lnTo>
                  <a:lnTo>
                    <a:pt x="1277725" y="152871"/>
                  </a:lnTo>
                  <a:lnTo>
                    <a:pt x="1320394" y="135942"/>
                  </a:lnTo>
                  <a:lnTo>
                    <a:pt x="1363524" y="119943"/>
                  </a:lnTo>
                  <a:lnTo>
                    <a:pt x="1407103" y="104887"/>
                  </a:lnTo>
                  <a:lnTo>
                    <a:pt x="1451118" y="90786"/>
                  </a:lnTo>
                  <a:lnTo>
                    <a:pt x="1495557" y="77653"/>
                  </a:lnTo>
                  <a:lnTo>
                    <a:pt x="1540407" y="65499"/>
                  </a:lnTo>
                  <a:lnTo>
                    <a:pt x="1585657" y="54337"/>
                  </a:lnTo>
                  <a:lnTo>
                    <a:pt x="1631294" y="44180"/>
                  </a:lnTo>
                  <a:lnTo>
                    <a:pt x="1677305" y="35039"/>
                  </a:lnTo>
                  <a:lnTo>
                    <a:pt x="1723679" y="26927"/>
                  </a:lnTo>
                  <a:lnTo>
                    <a:pt x="1770402" y="19857"/>
                  </a:lnTo>
                  <a:lnTo>
                    <a:pt x="1817464" y="13841"/>
                  </a:lnTo>
                  <a:lnTo>
                    <a:pt x="1864850" y="8891"/>
                  </a:lnTo>
                  <a:lnTo>
                    <a:pt x="1912549" y="5020"/>
                  </a:lnTo>
                  <a:lnTo>
                    <a:pt x="1960548" y="2239"/>
                  </a:lnTo>
                  <a:lnTo>
                    <a:pt x="2008836" y="561"/>
                  </a:lnTo>
                  <a:lnTo>
                    <a:pt x="2057400" y="0"/>
                  </a:lnTo>
                  <a:lnTo>
                    <a:pt x="2105963" y="561"/>
                  </a:lnTo>
                  <a:lnTo>
                    <a:pt x="2154251" y="2239"/>
                  </a:lnTo>
                  <a:lnTo>
                    <a:pt x="2202250" y="5020"/>
                  </a:lnTo>
                  <a:lnTo>
                    <a:pt x="2249949" y="8891"/>
                  </a:lnTo>
                  <a:lnTo>
                    <a:pt x="2297335" y="13841"/>
                  </a:lnTo>
                  <a:lnTo>
                    <a:pt x="2344397" y="19857"/>
                  </a:lnTo>
                  <a:lnTo>
                    <a:pt x="2391120" y="26927"/>
                  </a:lnTo>
                  <a:lnTo>
                    <a:pt x="2437494" y="35039"/>
                  </a:lnTo>
                  <a:lnTo>
                    <a:pt x="2483505" y="44180"/>
                  </a:lnTo>
                  <a:lnTo>
                    <a:pt x="2529142" y="54337"/>
                  </a:lnTo>
                  <a:lnTo>
                    <a:pt x="2574392" y="65499"/>
                  </a:lnTo>
                  <a:lnTo>
                    <a:pt x="2619242" y="77653"/>
                  </a:lnTo>
                  <a:lnTo>
                    <a:pt x="2663681" y="90786"/>
                  </a:lnTo>
                  <a:lnTo>
                    <a:pt x="2707696" y="104887"/>
                  </a:lnTo>
                  <a:lnTo>
                    <a:pt x="2751275" y="119943"/>
                  </a:lnTo>
                  <a:lnTo>
                    <a:pt x="2794405" y="135942"/>
                  </a:lnTo>
                  <a:lnTo>
                    <a:pt x="2837074" y="152871"/>
                  </a:lnTo>
                  <a:lnTo>
                    <a:pt x="2879270" y="170718"/>
                  </a:lnTo>
                  <a:lnTo>
                    <a:pt x="2920979" y="189470"/>
                  </a:lnTo>
                  <a:lnTo>
                    <a:pt x="2962191" y="209116"/>
                  </a:lnTo>
                  <a:lnTo>
                    <a:pt x="3002893" y="229643"/>
                  </a:lnTo>
                  <a:lnTo>
                    <a:pt x="3043071" y="251038"/>
                  </a:lnTo>
                  <a:lnTo>
                    <a:pt x="3082715" y="273290"/>
                  </a:lnTo>
                  <a:lnTo>
                    <a:pt x="3121810" y="296385"/>
                  </a:lnTo>
                  <a:lnTo>
                    <a:pt x="3160347" y="320312"/>
                  </a:lnTo>
                  <a:lnTo>
                    <a:pt x="3198311" y="345058"/>
                  </a:lnTo>
                  <a:lnTo>
                    <a:pt x="3235690" y="370611"/>
                  </a:lnTo>
                  <a:lnTo>
                    <a:pt x="3272473" y="396959"/>
                  </a:lnTo>
                  <a:lnTo>
                    <a:pt x="3308646" y="424088"/>
                  </a:lnTo>
                  <a:lnTo>
                    <a:pt x="3344198" y="451988"/>
                  </a:lnTo>
                  <a:lnTo>
                    <a:pt x="3379115" y="480644"/>
                  </a:lnTo>
                  <a:lnTo>
                    <a:pt x="3413387" y="510046"/>
                  </a:lnTo>
                  <a:lnTo>
                    <a:pt x="3447000" y="540181"/>
                  </a:lnTo>
                  <a:lnTo>
                    <a:pt x="3479942" y="571036"/>
                  </a:lnTo>
                  <a:lnTo>
                    <a:pt x="3512200" y="602599"/>
                  </a:lnTo>
                  <a:lnTo>
                    <a:pt x="3543763" y="634857"/>
                  </a:lnTo>
                  <a:lnTo>
                    <a:pt x="3574618" y="667799"/>
                  </a:lnTo>
                  <a:lnTo>
                    <a:pt x="3604753" y="701412"/>
                  </a:lnTo>
                  <a:lnTo>
                    <a:pt x="3634155" y="735684"/>
                  </a:lnTo>
                  <a:lnTo>
                    <a:pt x="3662811" y="770601"/>
                  </a:lnTo>
                  <a:lnTo>
                    <a:pt x="3690711" y="806153"/>
                  </a:lnTo>
                  <a:lnTo>
                    <a:pt x="3717840" y="842326"/>
                  </a:lnTo>
                  <a:lnTo>
                    <a:pt x="3744188" y="879109"/>
                  </a:lnTo>
                  <a:lnTo>
                    <a:pt x="3769741" y="916488"/>
                  </a:lnTo>
                  <a:lnTo>
                    <a:pt x="3794487" y="954452"/>
                  </a:lnTo>
                  <a:lnTo>
                    <a:pt x="3818414" y="992989"/>
                  </a:lnTo>
                  <a:lnTo>
                    <a:pt x="3841509" y="1032084"/>
                  </a:lnTo>
                  <a:lnTo>
                    <a:pt x="3863761" y="1071728"/>
                  </a:lnTo>
                  <a:lnTo>
                    <a:pt x="3885156" y="1111906"/>
                  </a:lnTo>
                  <a:lnTo>
                    <a:pt x="3905683" y="1152608"/>
                  </a:lnTo>
                  <a:lnTo>
                    <a:pt x="3925329" y="1193820"/>
                  </a:lnTo>
                  <a:lnTo>
                    <a:pt x="3944081" y="1235529"/>
                  </a:lnTo>
                  <a:lnTo>
                    <a:pt x="3961928" y="1277725"/>
                  </a:lnTo>
                  <a:lnTo>
                    <a:pt x="3978857" y="1320394"/>
                  </a:lnTo>
                  <a:lnTo>
                    <a:pt x="3994856" y="1363524"/>
                  </a:lnTo>
                  <a:lnTo>
                    <a:pt x="4009912" y="1407103"/>
                  </a:lnTo>
                  <a:lnTo>
                    <a:pt x="4024013" y="1451118"/>
                  </a:lnTo>
                  <a:lnTo>
                    <a:pt x="4037146" y="1495557"/>
                  </a:lnTo>
                  <a:lnTo>
                    <a:pt x="4049300" y="1540407"/>
                  </a:lnTo>
                  <a:lnTo>
                    <a:pt x="4060462" y="1585657"/>
                  </a:lnTo>
                  <a:lnTo>
                    <a:pt x="4070619" y="1631294"/>
                  </a:lnTo>
                  <a:lnTo>
                    <a:pt x="4079760" y="1677305"/>
                  </a:lnTo>
                  <a:lnTo>
                    <a:pt x="4087872" y="1723679"/>
                  </a:lnTo>
                  <a:lnTo>
                    <a:pt x="4094942" y="1770402"/>
                  </a:lnTo>
                  <a:lnTo>
                    <a:pt x="4100958" y="1817464"/>
                  </a:lnTo>
                  <a:lnTo>
                    <a:pt x="4105908" y="1864850"/>
                  </a:lnTo>
                  <a:lnTo>
                    <a:pt x="4109779" y="1912549"/>
                  </a:lnTo>
                  <a:lnTo>
                    <a:pt x="4112560" y="1960548"/>
                  </a:lnTo>
                  <a:lnTo>
                    <a:pt x="4114238" y="2008836"/>
                  </a:lnTo>
                  <a:lnTo>
                    <a:pt x="4114799" y="2057400"/>
                  </a:lnTo>
                  <a:lnTo>
                    <a:pt x="4114238" y="2105963"/>
                  </a:lnTo>
                  <a:lnTo>
                    <a:pt x="4112560" y="2154251"/>
                  </a:lnTo>
                  <a:lnTo>
                    <a:pt x="4109779" y="2202250"/>
                  </a:lnTo>
                  <a:lnTo>
                    <a:pt x="4105908" y="2249949"/>
                  </a:lnTo>
                  <a:lnTo>
                    <a:pt x="4100958" y="2297335"/>
                  </a:lnTo>
                  <a:lnTo>
                    <a:pt x="4094942" y="2344397"/>
                  </a:lnTo>
                  <a:lnTo>
                    <a:pt x="4087872" y="2391120"/>
                  </a:lnTo>
                  <a:lnTo>
                    <a:pt x="4079760" y="2437494"/>
                  </a:lnTo>
                  <a:lnTo>
                    <a:pt x="4070619" y="2483505"/>
                  </a:lnTo>
                  <a:lnTo>
                    <a:pt x="4060462" y="2529142"/>
                  </a:lnTo>
                  <a:lnTo>
                    <a:pt x="4049300" y="2574392"/>
                  </a:lnTo>
                  <a:lnTo>
                    <a:pt x="4037146" y="2619242"/>
                  </a:lnTo>
                  <a:lnTo>
                    <a:pt x="4024013" y="2663681"/>
                  </a:lnTo>
                  <a:lnTo>
                    <a:pt x="4009912" y="2707696"/>
                  </a:lnTo>
                  <a:lnTo>
                    <a:pt x="3994856" y="2751275"/>
                  </a:lnTo>
                  <a:lnTo>
                    <a:pt x="3978857" y="2794405"/>
                  </a:lnTo>
                  <a:lnTo>
                    <a:pt x="3961928" y="2837074"/>
                  </a:lnTo>
                  <a:lnTo>
                    <a:pt x="3944081" y="2879270"/>
                  </a:lnTo>
                  <a:lnTo>
                    <a:pt x="3925329" y="2920979"/>
                  </a:lnTo>
                  <a:lnTo>
                    <a:pt x="3905683" y="2962191"/>
                  </a:lnTo>
                  <a:lnTo>
                    <a:pt x="3885156" y="3002893"/>
                  </a:lnTo>
                  <a:lnTo>
                    <a:pt x="3863761" y="3043071"/>
                  </a:lnTo>
                  <a:lnTo>
                    <a:pt x="3841509" y="3082715"/>
                  </a:lnTo>
                  <a:lnTo>
                    <a:pt x="3818414" y="3121810"/>
                  </a:lnTo>
                  <a:lnTo>
                    <a:pt x="3794487" y="3160347"/>
                  </a:lnTo>
                  <a:lnTo>
                    <a:pt x="3769741" y="3198311"/>
                  </a:lnTo>
                  <a:lnTo>
                    <a:pt x="3744188" y="3235690"/>
                  </a:lnTo>
                  <a:lnTo>
                    <a:pt x="3717840" y="3272473"/>
                  </a:lnTo>
                  <a:lnTo>
                    <a:pt x="3690711" y="3308646"/>
                  </a:lnTo>
                  <a:lnTo>
                    <a:pt x="3662811" y="3344198"/>
                  </a:lnTo>
                  <a:lnTo>
                    <a:pt x="3634155" y="3379115"/>
                  </a:lnTo>
                  <a:lnTo>
                    <a:pt x="3604753" y="3413387"/>
                  </a:lnTo>
                  <a:lnTo>
                    <a:pt x="3574618" y="3447000"/>
                  </a:lnTo>
                  <a:lnTo>
                    <a:pt x="3543763" y="3479942"/>
                  </a:lnTo>
                  <a:lnTo>
                    <a:pt x="3512200" y="3512200"/>
                  </a:lnTo>
                  <a:lnTo>
                    <a:pt x="3479942" y="3543763"/>
                  </a:lnTo>
                  <a:lnTo>
                    <a:pt x="3447000" y="3574618"/>
                  </a:lnTo>
                  <a:lnTo>
                    <a:pt x="3413387" y="3604753"/>
                  </a:lnTo>
                  <a:lnTo>
                    <a:pt x="3379115" y="3634155"/>
                  </a:lnTo>
                  <a:lnTo>
                    <a:pt x="3344198" y="3662811"/>
                  </a:lnTo>
                  <a:lnTo>
                    <a:pt x="3308646" y="3690711"/>
                  </a:lnTo>
                  <a:lnTo>
                    <a:pt x="3272473" y="3717840"/>
                  </a:lnTo>
                  <a:lnTo>
                    <a:pt x="3235690" y="3744188"/>
                  </a:lnTo>
                  <a:lnTo>
                    <a:pt x="3198311" y="3769741"/>
                  </a:lnTo>
                  <a:lnTo>
                    <a:pt x="3160347" y="3794487"/>
                  </a:lnTo>
                  <a:lnTo>
                    <a:pt x="3121810" y="3818414"/>
                  </a:lnTo>
                  <a:lnTo>
                    <a:pt x="3082715" y="3841509"/>
                  </a:lnTo>
                  <a:lnTo>
                    <a:pt x="3043071" y="3863761"/>
                  </a:lnTo>
                  <a:lnTo>
                    <a:pt x="3002893" y="3885156"/>
                  </a:lnTo>
                  <a:lnTo>
                    <a:pt x="2962191" y="3905683"/>
                  </a:lnTo>
                  <a:lnTo>
                    <a:pt x="2920979" y="3925329"/>
                  </a:lnTo>
                  <a:lnTo>
                    <a:pt x="2879270" y="3944081"/>
                  </a:lnTo>
                  <a:lnTo>
                    <a:pt x="2837074" y="3961928"/>
                  </a:lnTo>
                  <a:lnTo>
                    <a:pt x="2794405" y="3978857"/>
                  </a:lnTo>
                  <a:lnTo>
                    <a:pt x="2751275" y="3994856"/>
                  </a:lnTo>
                  <a:lnTo>
                    <a:pt x="2707696" y="4009912"/>
                  </a:lnTo>
                  <a:lnTo>
                    <a:pt x="2663681" y="4024013"/>
                  </a:lnTo>
                  <a:lnTo>
                    <a:pt x="2619242" y="4037146"/>
                  </a:lnTo>
                  <a:lnTo>
                    <a:pt x="2574392" y="4049300"/>
                  </a:lnTo>
                  <a:lnTo>
                    <a:pt x="2529142" y="4060462"/>
                  </a:lnTo>
                  <a:lnTo>
                    <a:pt x="2483505" y="4070619"/>
                  </a:lnTo>
                  <a:lnTo>
                    <a:pt x="2437494" y="4079760"/>
                  </a:lnTo>
                  <a:lnTo>
                    <a:pt x="2391120" y="4087872"/>
                  </a:lnTo>
                  <a:lnTo>
                    <a:pt x="2344397" y="4094942"/>
                  </a:lnTo>
                  <a:lnTo>
                    <a:pt x="2297335" y="4100958"/>
                  </a:lnTo>
                  <a:lnTo>
                    <a:pt x="2249949" y="4105908"/>
                  </a:lnTo>
                  <a:lnTo>
                    <a:pt x="2202250" y="4109779"/>
                  </a:lnTo>
                  <a:lnTo>
                    <a:pt x="2154251" y="4112560"/>
                  </a:lnTo>
                  <a:lnTo>
                    <a:pt x="2105963" y="4114238"/>
                  </a:lnTo>
                  <a:lnTo>
                    <a:pt x="2057400" y="4114800"/>
                  </a:lnTo>
                  <a:lnTo>
                    <a:pt x="2008836" y="4114238"/>
                  </a:lnTo>
                  <a:lnTo>
                    <a:pt x="1960548" y="4112560"/>
                  </a:lnTo>
                  <a:lnTo>
                    <a:pt x="1912549" y="4109779"/>
                  </a:lnTo>
                  <a:lnTo>
                    <a:pt x="1864850" y="4105908"/>
                  </a:lnTo>
                  <a:lnTo>
                    <a:pt x="1817464" y="4100958"/>
                  </a:lnTo>
                  <a:lnTo>
                    <a:pt x="1770402" y="4094942"/>
                  </a:lnTo>
                  <a:lnTo>
                    <a:pt x="1723679" y="4087872"/>
                  </a:lnTo>
                  <a:lnTo>
                    <a:pt x="1677305" y="4079760"/>
                  </a:lnTo>
                  <a:lnTo>
                    <a:pt x="1631294" y="4070619"/>
                  </a:lnTo>
                  <a:lnTo>
                    <a:pt x="1585657" y="4060462"/>
                  </a:lnTo>
                  <a:lnTo>
                    <a:pt x="1540407" y="4049300"/>
                  </a:lnTo>
                  <a:lnTo>
                    <a:pt x="1495557" y="4037146"/>
                  </a:lnTo>
                  <a:lnTo>
                    <a:pt x="1451118" y="4024013"/>
                  </a:lnTo>
                  <a:lnTo>
                    <a:pt x="1407103" y="4009912"/>
                  </a:lnTo>
                  <a:lnTo>
                    <a:pt x="1363524" y="3994856"/>
                  </a:lnTo>
                  <a:lnTo>
                    <a:pt x="1320394" y="3978857"/>
                  </a:lnTo>
                  <a:lnTo>
                    <a:pt x="1277725" y="3961928"/>
                  </a:lnTo>
                  <a:lnTo>
                    <a:pt x="1235529" y="3944081"/>
                  </a:lnTo>
                  <a:lnTo>
                    <a:pt x="1193820" y="3925329"/>
                  </a:lnTo>
                  <a:lnTo>
                    <a:pt x="1152608" y="3905683"/>
                  </a:lnTo>
                  <a:lnTo>
                    <a:pt x="1111906" y="3885156"/>
                  </a:lnTo>
                  <a:lnTo>
                    <a:pt x="1071728" y="3863761"/>
                  </a:lnTo>
                  <a:lnTo>
                    <a:pt x="1032084" y="3841509"/>
                  </a:lnTo>
                  <a:lnTo>
                    <a:pt x="992989" y="3818414"/>
                  </a:lnTo>
                  <a:lnTo>
                    <a:pt x="954452" y="3794487"/>
                  </a:lnTo>
                  <a:lnTo>
                    <a:pt x="916488" y="3769741"/>
                  </a:lnTo>
                  <a:lnTo>
                    <a:pt x="879109" y="3744188"/>
                  </a:lnTo>
                  <a:lnTo>
                    <a:pt x="842326" y="3717840"/>
                  </a:lnTo>
                  <a:lnTo>
                    <a:pt x="806153" y="3690711"/>
                  </a:lnTo>
                  <a:lnTo>
                    <a:pt x="770601" y="3662811"/>
                  </a:lnTo>
                  <a:lnTo>
                    <a:pt x="735684" y="3634155"/>
                  </a:lnTo>
                  <a:lnTo>
                    <a:pt x="701412" y="3604753"/>
                  </a:lnTo>
                  <a:lnTo>
                    <a:pt x="667799" y="3574618"/>
                  </a:lnTo>
                  <a:lnTo>
                    <a:pt x="634857" y="3543763"/>
                  </a:lnTo>
                  <a:lnTo>
                    <a:pt x="602599" y="3512200"/>
                  </a:lnTo>
                  <a:lnTo>
                    <a:pt x="571036" y="3479942"/>
                  </a:lnTo>
                  <a:lnTo>
                    <a:pt x="540181" y="3447000"/>
                  </a:lnTo>
                  <a:lnTo>
                    <a:pt x="510046" y="3413387"/>
                  </a:lnTo>
                  <a:lnTo>
                    <a:pt x="480644" y="3379115"/>
                  </a:lnTo>
                  <a:lnTo>
                    <a:pt x="451988" y="3344198"/>
                  </a:lnTo>
                  <a:lnTo>
                    <a:pt x="424088" y="3308646"/>
                  </a:lnTo>
                  <a:lnTo>
                    <a:pt x="396959" y="3272473"/>
                  </a:lnTo>
                  <a:lnTo>
                    <a:pt x="370611" y="3235690"/>
                  </a:lnTo>
                  <a:lnTo>
                    <a:pt x="345058" y="3198311"/>
                  </a:lnTo>
                  <a:lnTo>
                    <a:pt x="320312" y="3160347"/>
                  </a:lnTo>
                  <a:lnTo>
                    <a:pt x="296385" y="3121810"/>
                  </a:lnTo>
                  <a:lnTo>
                    <a:pt x="273290" y="3082715"/>
                  </a:lnTo>
                  <a:lnTo>
                    <a:pt x="251038" y="3043071"/>
                  </a:lnTo>
                  <a:lnTo>
                    <a:pt x="229643" y="3002893"/>
                  </a:lnTo>
                  <a:lnTo>
                    <a:pt x="209116" y="2962191"/>
                  </a:lnTo>
                  <a:lnTo>
                    <a:pt x="189470" y="2920979"/>
                  </a:lnTo>
                  <a:lnTo>
                    <a:pt x="170718" y="2879270"/>
                  </a:lnTo>
                  <a:lnTo>
                    <a:pt x="152871" y="2837074"/>
                  </a:lnTo>
                  <a:lnTo>
                    <a:pt x="135942" y="2794405"/>
                  </a:lnTo>
                  <a:lnTo>
                    <a:pt x="119943" y="2751275"/>
                  </a:lnTo>
                  <a:lnTo>
                    <a:pt x="104887" y="2707696"/>
                  </a:lnTo>
                  <a:lnTo>
                    <a:pt x="90786" y="2663681"/>
                  </a:lnTo>
                  <a:lnTo>
                    <a:pt x="77653" y="2619242"/>
                  </a:lnTo>
                  <a:lnTo>
                    <a:pt x="65499" y="2574392"/>
                  </a:lnTo>
                  <a:lnTo>
                    <a:pt x="54337" y="2529142"/>
                  </a:lnTo>
                  <a:lnTo>
                    <a:pt x="44180" y="2483505"/>
                  </a:lnTo>
                  <a:lnTo>
                    <a:pt x="35039" y="2437494"/>
                  </a:lnTo>
                  <a:lnTo>
                    <a:pt x="26927" y="2391120"/>
                  </a:lnTo>
                  <a:lnTo>
                    <a:pt x="19857" y="2344397"/>
                  </a:lnTo>
                  <a:lnTo>
                    <a:pt x="13841" y="2297335"/>
                  </a:lnTo>
                  <a:lnTo>
                    <a:pt x="8891" y="2249949"/>
                  </a:lnTo>
                  <a:lnTo>
                    <a:pt x="5020" y="2202250"/>
                  </a:lnTo>
                  <a:lnTo>
                    <a:pt x="2239" y="2154251"/>
                  </a:lnTo>
                  <a:lnTo>
                    <a:pt x="561" y="2105963"/>
                  </a:lnTo>
                  <a:lnTo>
                    <a:pt x="0" y="2057400"/>
                  </a:lnTo>
                  <a:close/>
                </a:path>
              </a:pathLst>
            </a:custGeom>
            <a:ln w="25908">
              <a:solidFill>
                <a:srgbClr val="385D89"/>
              </a:solidFill>
            </a:ln>
          </p:spPr>
          <p:txBody>
            <a:bodyPr wrap="square" lIns="0" tIns="0" rIns="0" bIns="0" rtlCol="0"/>
            <a:lstStyle/>
            <a:p>
              <a:endParaRPr/>
            </a:p>
          </p:txBody>
        </p:sp>
        <p:pic>
          <p:nvPicPr>
            <p:cNvPr id="21" name="object 21"/>
            <p:cNvPicPr/>
            <p:nvPr/>
          </p:nvPicPr>
          <p:blipFill>
            <a:blip r:embed="rId2" cstate="print"/>
            <a:stretch>
              <a:fillRect/>
            </a:stretch>
          </p:blipFill>
          <p:spPr>
            <a:xfrm>
              <a:off x="4115562" y="2210561"/>
              <a:ext cx="3657599" cy="3657600"/>
            </a:xfrm>
            <a:prstGeom prst="rect">
              <a:avLst/>
            </a:prstGeom>
          </p:spPr>
        </p:pic>
        <p:sp>
          <p:nvSpPr>
            <p:cNvPr id="22" name="object 22"/>
            <p:cNvSpPr/>
            <p:nvPr/>
          </p:nvSpPr>
          <p:spPr>
            <a:xfrm>
              <a:off x="4115562" y="2210561"/>
              <a:ext cx="3657600" cy="3657600"/>
            </a:xfrm>
            <a:custGeom>
              <a:avLst/>
              <a:gdLst/>
              <a:ahLst/>
              <a:cxnLst/>
              <a:rect l="l" t="t" r="r" b="b"/>
              <a:pathLst>
                <a:path w="3657600" h="3657600">
                  <a:moveTo>
                    <a:pt x="0" y="1828800"/>
                  </a:moveTo>
                  <a:lnTo>
                    <a:pt x="616" y="1780850"/>
                  </a:lnTo>
                  <a:lnTo>
                    <a:pt x="2455" y="1733204"/>
                  </a:lnTo>
                  <a:lnTo>
                    <a:pt x="5502" y="1685878"/>
                  </a:lnTo>
                  <a:lnTo>
                    <a:pt x="9741" y="1638886"/>
                  </a:lnTo>
                  <a:lnTo>
                    <a:pt x="15158" y="1592244"/>
                  </a:lnTo>
                  <a:lnTo>
                    <a:pt x="21737" y="1545966"/>
                  </a:lnTo>
                  <a:lnTo>
                    <a:pt x="29463" y="1500067"/>
                  </a:lnTo>
                  <a:lnTo>
                    <a:pt x="38322" y="1454563"/>
                  </a:lnTo>
                  <a:lnTo>
                    <a:pt x="48299" y="1409468"/>
                  </a:lnTo>
                  <a:lnTo>
                    <a:pt x="59377" y="1364799"/>
                  </a:lnTo>
                  <a:lnTo>
                    <a:pt x="71543" y="1320568"/>
                  </a:lnTo>
                  <a:lnTo>
                    <a:pt x="84781" y="1276793"/>
                  </a:lnTo>
                  <a:lnTo>
                    <a:pt x="99076" y="1233488"/>
                  </a:lnTo>
                  <a:lnTo>
                    <a:pt x="114412" y="1190667"/>
                  </a:lnTo>
                  <a:lnTo>
                    <a:pt x="130776" y="1148346"/>
                  </a:lnTo>
                  <a:lnTo>
                    <a:pt x="148152" y="1106540"/>
                  </a:lnTo>
                  <a:lnTo>
                    <a:pt x="166524" y="1065265"/>
                  </a:lnTo>
                  <a:lnTo>
                    <a:pt x="185879" y="1024534"/>
                  </a:lnTo>
                  <a:lnTo>
                    <a:pt x="206200" y="984364"/>
                  </a:lnTo>
                  <a:lnTo>
                    <a:pt x="227472" y="944768"/>
                  </a:lnTo>
                  <a:lnTo>
                    <a:pt x="249682" y="905763"/>
                  </a:lnTo>
                  <a:lnTo>
                    <a:pt x="272812" y="867364"/>
                  </a:lnTo>
                  <a:lnTo>
                    <a:pt x="296850" y="829585"/>
                  </a:lnTo>
                  <a:lnTo>
                    <a:pt x="321778" y="792441"/>
                  </a:lnTo>
                  <a:lnTo>
                    <a:pt x="347583" y="755948"/>
                  </a:lnTo>
                  <a:lnTo>
                    <a:pt x="374250" y="720120"/>
                  </a:lnTo>
                  <a:lnTo>
                    <a:pt x="401762" y="684973"/>
                  </a:lnTo>
                  <a:lnTo>
                    <a:pt x="430106" y="650522"/>
                  </a:lnTo>
                  <a:lnTo>
                    <a:pt x="459266" y="616781"/>
                  </a:lnTo>
                  <a:lnTo>
                    <a:pt x="489227" y="583766"/>
                  </a:lnTo>
                  <a:lnTo>
                    <a:pt x="519974" y="551492"/>
                  </a:lnTo>
                  <a:lnTo>
                    <a:pt x="551492" y="519974"/>
                  </a:lnTo>
                  <a:lnTo>
                    <a:pt x="583766" y="489227"/>
                  </a:lnTo>
                  <a:lnTo>
                    <a:pt x="616781" y="459266"/>
                  </a:lnTo>
                  <a:lnTo>
                    <a:pt x="650522" y="430106"/>
                  </a:lnTo>
                  <a:lnTo>
                    <a:pt x="684973" y="401762"/>
                  </a:lnTo>
                  <a:lnTo>
                    <a:pt x="720120" y="374250"/>
                  </a:lnTo>
                  <a:lnTo>
                    <a:pt x="755948" y="347583"/>
                  </a:lnTo>
                  <a:lnTo>
                    <a:pt x="792441" y="321778"/>
                  </a:lnTo>
                  <a:lnTo>
                    <a:pt x="829585" y="296850"/>
                  </a:lnTo>
                  <a:lnTo>
                    <a:pt x="867364" y="272812"/>
                  </a:lnTo>
                  <a:lnTo>
                    <a:pt x="905763" y="249682"/>
                  </a:lnTo>
                  <a:lnTo>
                    <a:pt x="944768" y="227472"/>
                  </a:lnTo>
                  <a:lnTo>
                    <a:pt x="984364" y="206200"/>
                  </a:lnTo>
                  <a:lnTo>
                    <a:pt x="1024534" y="185879"/>
                  </a:lnTo>
                  <a:lnTo>
                    <a:pt x="1065265" y="166524"/>
                  </a:lnTo>
                  <a:lnTo>
                    <a:pt x="1106540" y="148152"/>
                  </a:lnTo>
                  <a:lnTo>
                    <a:pt x="1148346" y="130776"/>
                  </a:lnTo>
                  <a:lnTo>
                    <a:pt x="1190667" y="114412"/>
                  </a:lnTo>
                  <a:lnTo>
                    <a:pt x="1233488" y="99076"/>
                  </a:lnTo>
                  <a:lnTo>
                    <a:pt x="1276793" y="84781"/>
                  </a:lnTo>
                  <a:lnTo>
                    <a:pt x="1320568" y="71543"/>
                  </a:lnTo>
                  <a:lnTo>
                    <a:pt x="1364799" y="59377"/>
                  </a:lnTo>
                  <a:lnTo>
                    <a:pt x="1409468" y="48299"/>
                  </a:lnTo>
                  <a:lnTo>
                    <a:pt x="1454563" y="38322"/>
                  </a:lnTo>
                  <a:lnTo>
                    <a:pt x="1500067" y="29463"/>
                  </a:lnTo>
                  <a:lnTo>
                    <a:pt x="1545966" y="21737"/>
                  </a:lnTo>
                  <a:lnTo>
                    <a:pt x="1592244" y="15158"/>
                  </a:lnTo>
                  <a:lnTo>
                    <a:pt x="1638886" y="9741"/>
                  </a:lnTo>
                  <a:lnTo>
                    <a:pt x="1685878" y="5502"/>
                  </a:lnTo>
                  <a:lnTo>
                    <a:pt x="1733204" y="2455"/>
                  </a:lnTo>
                  <a:lnTo>
                    <a:pt x="1780850" y="616"/>
                  </a:lnTo>
                  <a:lnTo>
                    <a:pt x="1828800" y="0"/>
                  </a:lnTo>
                  <a:lnTo>
                    <a:pt x="1876749" y="616"/>
                  </a:lnTo>
                  <a:lnTo>
                    <a:pt x="1924395" y="2455"/>
                  </a:lnTo>
                  <a:lnTo>
                    <a:pt x="1971721" y="5502"/>
                  </a:lnTo>
                  <a:lnTo>
                    <a:pt x="2018713" y="9741"/>
                  </a:lnTo>
                  <a:lnTo>
                    <a:pt x="2065355" y="15158"/>
                  </a:lnTo>
                  <a:lnTo>
                    <a:pt x="2111633" y="21737"/>
                  </a:lnTo>
                  <a:lnTo>
                    <a:pt x="2157532" y="29463"/>
                  </a:lnTo>
                  <a:lnTo>
                    <a:pt x="2203036" y="38322"/>
                  </a:lnTo>
                  <a:lnTo>
                    <a:pt x="2248131" y="48299"/>
                  </a:lnTo>
                  <a:lnTo>
                    <a:pt x="2292800" y="59377"/>
                  </a:lnTo>
                  <a:lnTo>
                    <a:pt x="2337031" y="71543"/>
                  </a:lnTo>
                  <a:lnTo>
                    <a:pt x="2380806" y="84781"/>
                  </a:lnTo>
                  <a:lnTo>
                    <a:pt x="2424111" y="99076"/>
                  </a:lnTo>
                  <a:lnTo>
                    <a:pt x="2466932" y="114412"/>
                  </a:lnTo>
                  <a:lnTo>
                    <a:pt x="2509253" y="130776"/>
                  </a:lnTo>
                  <a:lnTo>
                    <a:pt x="2551059" y="148152"/>
                  </a:lnTo>
                  <a:lnTo>
                    <a:pt x="2592334" y="166524"/>
                  </a:lnTo>
                  <a:lnTo>
                    <a:pt x="2633065" y="185879"/>
                  </a:lnTo>
                  <a:lnTo>
                    <a:pt x="2673235" y="206200"/>
                  </a:lnTo>
                  <a:lnTo>
                    <a:pt x="2712831" y="227472"/>
                  </a:lnTo>
                  <a:lnTo>
                    <a:pt x="2751836" y="249682"/>
                  </a:lnTo>
                  <a:lnTo>
                    <a:pt x="2790235" y="272812"/>
                  </a:lnTo>
                  <a:lnTo>
                    <a:pt x="2828014" y="296850"/>
                  </a:lnTo>
                  <a:lnTo>
                    <a:pt x="2865158" y="321778"/>
                  </a:lnTo>
                  <a:lnTo>
                    <a:pt x="2901651" y="347583"/>
                  </a:lnTo>
                  <a:lnTo>
                    <a:pt x="2937479" y="374250"/>
                  </a:lnTo>
                  <a:lnTo>
                    <a:pt x="2972626" y="401762"/>
                  </a:lnTo>
                  <a:lnTo>
                    <a:pt x="3007077" y="430106"/>
                  </a:lnTo>
                  <a:lnTo>
                    <a:pt x="3040818" y="459266"/>
                  </a:lnTo>
                  <a:lnTo>
                    <a:pt x="3073833" y="489227"/>
                  </a:lnTo>
                  <a:lnTo>
                    <a:pt x="3106107" y="519974"/>
                  </a:lnTo>
                  <a:lnTo>
                    <a:pt x="3137625" y="551492"/>
                  </a:lnTo>
                  <a:lnTo>
                    <a:pt x="3168372" y="583766"/>
                  </a:lnTo>
                  <a:lnTo>
                    <a:pt x="3198333" y="616781"/>
                  </a:lnTo>
                  <a:lnTo>
                    <a:pt x="3227493" y="650522"/>
                  </a:lnTo>
                  <a:lnTo>
                    <a:pt x="3255837" y="684973"/>
                  </a:lnTo>
                  <a:lnTo>
                    <a:pt x="3283349" y="720120"/>
                  </a:lnTo>
                  <a:lnTo>
                    <a:pt x="3310016" y="755948"/>
                  </a:lnTo>
                  <a:lnTo>
                    <a:pt x="3335821" y="792441"/>
                  </a:lnTo>
                  <a:lnTo>
                    <a:pt x="3360749" y="829585"/>
                  </a:lnTo>
                  <a:lnTo>
                    <a:pt x="3384787" y="867364"/>
                  </a:lnTo>
                  <a:lnTo>
                    <a:pt x="3407918" y="905763"/>
                  </a:lnTo>
                  <a:lnTo>
                    <a:pt x="3430127" y="944768"/>
                  </a:lnTo>
                  <a:lnTo>
                    <a:pt x="3451399" y="984364"/>
                  </a:lnTo>
                  <a:lnTo>
                    <a:pt x="3471720" y="1024534"/>
                  </a:lnTo>
                  <a:lnTo>
                    <a:pt x="3491075" y="1065265"/>
                  </a:lnTo>
                  <a:lnTo>
                    <a:pt x="3509447" y="1106540"/>
                  </a:lnTo>
                  <a:lnTo>
                    <a:pt x="3526823" y="1148346"/>
                  </a:lnTo>
                  <a:lnTo>
                    <a:pt x="3543187" y="1190667"/>
                  </a:lnTo>
                  <a:lnTo>
                    <a:pt x="3558523" y="1233488"/>
                  </a:lnTo>
                  <a:lnTo>
                    <a:pt x="3572818" y="1276793"/>
                  </a:lnTo>
                  <a:lnTo>
                    <a:pt x="3586056" y="1320568"/>
                  </a:lnTo>
                  <a:lnTo>
                    <a:pt x="3598222" y="1364799"/>
                  </a:lnTo>
                  <a:lnTo>
                    <a:pt x="3609300" y="1409468"/>
                  </a:lnTo>
                  <a:lnTo>
                    <a:pt x="3619277" y="1454563"/>
                  </a:lnTo>
                  <a:lnTo>
                    <a:pt x="3628135" y="1500067"/>
                  </a:lnTo>
                  <a:lnTo>
                    <a:pt x="3635862" y="1545966"/>
                  </a:lnTo>
                  <a:lnTo>
                    <a:pt x="3642441" y="1592244"/>
                  </a:lnTo>
                  <a:lnTo>
                    <a:pt x="3647858" y="1638886"/>
                  </a:lnTo>
                  <a:lnTo>
                    <a:pt x="3652097" y="1685878"/>
                  </a:lnTo>
                  <a:lnTo>
                    <a:pt x="3655144" y="1733204"/>
                  </a:lnTo>
                  <a:lnTo>
                    <a:pt x="3656983" y="1780850"/>
                  </a:lnTo>
                  <a:lnTo>
                    <a:pt x="3657599" y="1828800"/>
                  </a:lnTo>
                  <a:lnTo>
                    <a:pt x="3656983" y="1876749"/>
                  </a:lnTo>
                  <a:lnTo>
                    <a:pt x="3655144" y="1924395"/>
                  </a:lnTo>
                  <a:lnTo>
                    <a:pt x="3652097" y="1971721"/>
                  </a:lnTo>
                  <a:lnTo>
                    <a:pt x="3647858" y="2018713"/>
                  </a:lnTo>
                  <a:lnTo>
                    <a:pt x="3642441" y="2065355"/>
                  </a:lnTo>
                  <a:lnTo>
                    <a:pt x="3635862" y="2111633"/>
                  </a:lnTo>
                  <a:lnTo>
                    <a:pt x="3628136" y="2157532"/>
                  </a:lnTo>
                  <a:lnTo>
                    <a:pt x="3619277" y="2203036"/>
                  </a:lnTo>
                  <a:lnTo>
                    <a:pt x="3609300" y="2248131"/>
                  </a:lnTo>
                  <a:lnTo>
                    <a:pt x="3598222" y="2292800"/>
                  </a:lnTo>
                  <a:lnTo>
                    <a:pt x="3586056" y="2337031"/>
                  </a:lnTo>
                  <a:lnTo>
                    <a:pt x="3572818" y="2380806"/>
                  </a:lnTo>
                  <a:lnTo>
                    <a:pt x="3558523" y="2424111"/>
                  </a:lnTo>
                  <a:lnTo>
                    <a:pt x="3543187" y="2466932"/>
                  </a:lnTo>
                  <a:lnTo>
                    <a:pt x="3526823" y="2509253"/>
                  </a:lnTo>
                  <a:lnTo>
                    <a:pt x="3509447" y="2551059"/>
                  </a:lnTo>
                  <a:lnTo>
                    <a:pt x="3491075" y="2592334"/>
                  </a:lnTo>
                  <a:lnTo>
                    <a:pt x="3471720" y="2633065"/>
                  </a:lnTo>
                  <a:lnTo>
                    <a:pt x="3451399" y="2673235"/>
                  </a:lnTo>
                  <a:lnTo>
                    <a:pt x="3430127" y="2712831"/>
                  </a:lnTo>
                  <a:lnTo>
                    <a:pt x="3407918" y="2751836"/>
                  </a:lnTo>
                  <a:lnTo>
                    <a:pt x="3384787" y="2790235"/>
                  </a:lnTo>
                  <a:lnTo>
                    <a:pt x="3360749" y="2828014"/>
                  </a:lnTo>
                  <a:lnTo>
                    <a:pt x="3335821" y="2865158"/>
                  </a:lnTo>
                  <a:lnTo>
                    <a:pt x="3310016" y="2901651"/>
                  </a:lnTo>
                  <a:lnTo>
                    <a:pt x="3283349" y="2937479"/>
                  </a:lnTo>
                  <a:lnTo>
                    <a:pt x="3255837" y="2972626"/>
                  </a:lnTo>
                  <a:lnTo>
                    <a:pt x="3227493" y="3007077"/>
                  </a:lnTo>
                  <a:lnTo>
                    <a:pt x="3198333" y="3040818"/>
                  </a:lnTo>
                  <a:lnTo>
                    <a:pt x="3168372" y="3073833"/>
                  </a:lnTo>
                  <a:lnTo>
                    <a:pt x="3137625" y="3106107"/>
                  </a:lnTo>
                  <a:lnTo>
                    <a:pt x="3106107" y="3137625"/>
                  </a:lnTo>
                  <a:lnTo>
                    <a:pt x="3073833" y="3168372"/>
                  </a:lnTo>
                  <a:lnTo>
                    <a:pt x="3040818" y="3198333"/>
                  </a:lnTo>
                  <a:lnTo>
                    <a:pt x="3007077" y="3227493"/>
                  </a:lnTo>
                  <a:lnTo>
                    <a:pt x="2972626" y="3255837"/>
                  </a:lnTo>
                  <a:lnTo>
                    <a:pt x="2937479" y="3283349"/>
                  </a:lnTo>
                  <a:lnTo>
                    <a:pt x="2901651" y="3310016"/>
                  </a:lnTo>
                  <a:lnTo>
                    <a:pt x="2865158" y="3335821"/>
                  </a:lnTo>
                  <a:lnTo>
                    <a:pt x="2828014" y="3360749"/>
                  </a:lnTo>
                  <a:lnTo>
                    <a:pt x="2790235" y="3384787"/>
                  </a:lnTo>
                  <a:lnTo>
                    <a:pt x="2751836" y="3407918"/>
                  </a:lnTo>
                  <a:lnTo>
                    <a:pt x="2712831" y="3430127"/>
                  </a:lnTo>
                  <a:lnTo>
                    <a:pt x="2673235" y="3451399"/>
                  </a:lnTo>
                  <a:lnTo>
                    <a:pt x="2633065" y="3471720"/>
                  </a:lnTo>
                  <a:lnTo>
                    <a:pt x="2592334" y="3491075"/>
                  </a:lnTo>
                  <a:lnTo>
                    <a:pt x="2551059" y="3509447"/>
                  </a:lnTo>
                  <a:lnTo>
                    <a:pt x="2509253" y="3526823"/>
                  </a:lnTo>
                  <a:lnTo>
                    <a:pt x="2466932" y="3543187"/>
                  </a:lnTo>
                  <a:lnTo>
                    <a:pt x="2424111" y="3558523"/>
                  </a:lnTo>
                  <a:lnTo>
                    <a:pt x="2380806" y="3572818"/>
                  </a:lnTo>
                  <a:lnTo>
                    <a:pt x="2337031" y="3586056"/>
                  </a:lnTo>
                  <a:lnTo>
                    <a:pt x="2292800" y="3598222"/>
                  </a:lnTo>
                  <a:lnTo>
                    <a:pt x="2248131" y="3609300"/>
                  </a:lnTo>
                  <a:lnTo>
                    <a:pt x="2203036" y="3619277"/>
                  </a:lnTo>
                  <a:lnTo>
                    <a:pt x="2157532" y="3628136"/>
                  </a:lnTo>
                  <a:lnTo>
                    <a:pt x="2111633" y="3635862"/>
                  </a:lnTo>
                  <a:lnTo>
                    <a:pt x="2065355" y="3642441"/>
                  </a:lnTo>
                  <a:lnTo>
                    <a:pt x="2018713" y="3647858"/>
                  </a:lnTo>
                  <a:lnTo>
                    <a:pt x="1971721" y="3652097"/>
                  </a:lnTo>
                  <a:lnTo>
                    <a:pt x="1924395" y="3655144"/>
                  </a:lnTo>
                  <a:lnTo>
                    <a:pt x="1876749" y="3656983"/>
                  </a:lnTo>
                  <a:lnTo>
                    <a:pt x="1828800" y="3657600"/>
                  </a:lnTo>
                  <a:lnTo>
                    <a:pt x="1780850" y="3656983"/>
                  </a:lnTo>
                  <a:lnTo>
                    <a:pt x="1733204" y="3655144"/>
                  </a:lnTo>
                  <a:lnTo>
                    <a:pt x="1685878" y="3652097"/>
                  </a:lnTo>
                  <a:lnTo>
                    <a:pt x="1638886" y="3647858"/>
                  </a:lnTo>
                  <a:lnTo>
                    <a:pt x="1592244" y="3642441"/>
                  </a:lnTo>
                  <a:lnTo>
                    <a:pt x="1545966" y="3635862"/>
                  </a:lnTo>
                  <a:lnTo>
                    <a:pt x="1500067" y="3628136"/>
                  </a:lnTo>
                  <a:lnTo>
                    <a:pt x="1454563" y="3619277"/>
                  </a:lnTo>
                  <a:lnTo>
                    <a:pt x="1409468" y="3609300"/>
                  </a:lnTo>
                  <a:lnTo>
                    <a:pt x="1364799" y="3598222"/>
                  </a:lnTo>
                  <a:lnTo>
                    <a:pt x="1320568" y="3586056"/>
                  </a:lnTo>
                  <a:lnTo>
                    <a:pt x="1276793" y="3572818"/>
                  </a:lnTo>
                  <a:lnTo>
                    <a:pt x="1233488" y="3558523"/>
                  </a:lnTo>
                  <a:lnTo>
                    <a:pt x="1190667" y="3543187"/>
                  </a:lnTo>
                  <a:lnTo>
                    <a:pt x="1148346" y="3526823"/>
                  </a:lnTo>
                  <a:lnTo>
                    <a:pt x="1106540" y="3509447"/>
                  </a:lnTo>
                  <a:lnTo>
                    <a:pt x="1065265" y="3491075"/>
                  </a:lnTo>
                  <a:lnTo>
                    <a:pt x="1024534" y="3471720"/>
                  </a:lnTo>
                  <a:lnTo>
                    <a:pt x="984364" y="3451399"/>
                  </a:lnTo>
                  <a:lnTo>
                    <a:pt x="944768" y="3430127"/>
                  </a:lnTo>
                  <a:lnTo>
                    <a:pt x="905763" y="3407918"/>
                  </a:lnTo>
                  <a:lnTo>
                    <a:pt x="867364" y="3384787"/>
                  </a:lnTo>
                  <a:lnTo>
                    <a:pt x="829585" y="3360749"/>
                  </a:lnTo>
                  <a:lnTo>
                    <a:pt x="792441" y="3335821"/>
                  </a:lnTo>
                  <a:lnTo>
                    <a:pt x="755948" y="3310016"/>
                  </a:lnTo>
                  <a:lnTo>
                    <a:pt x="720120" y="3283349"/>
                  </a:lnTo>
                  <a:lnTo>
                    <a:pt x="684973" y="3255837"/>
                  </a:lnTo>
                  <a:lnTo>
                    <a:pt x="650522" y="3227493"/>
                  </a:lnTo>
                  <a:lnTo>
                    <a:pt x="616781" y="3198333"/>
                  </a:lnTo>
                  <a:lnTo>
                    <a:pt x="583766" y="3168372"/>
                  </a:lnTo>
                  <a:lnTo>
                    <a:pt x="551492" y="3137625"/>
                  </a:lnTo>
                  <a:lnTo>
                    <a:pt x="519974" y="3106107"/>
                  </a:lnTo>
                  <a:lnTo>
                    <a:pt x="489227" y="3073833"/>
                  </a:lnTo>
                  <a:lnTo>
                    <a:pt x="459266" y="3040818"/>
                  </a:lnTo>
                  <a:lnTo>
                    <a:pt x="430106" y="3007077"/>
                  </a:lnTo>
                  <a:lnTo>
                    <a:pt x="401762" y="2972626"/>
                  </a:lnTo>
                  <a:lnTo>
                    <a:pt x="374250" y="2937479"/>
                  </a:lnTo>
                  <a:lnTo>
                    <a:pt x="347583" y="2901651"/>
                  </a:lnTo>
                  <a:lnTo>
                    <a:pt x="321778" y="2865158"/>
                  </a:lnTo>
                  <a:lnTo>
                    <a:pt x="296850" y="2828014"/>
                  </a:lnTo>
                  <a:lnTo>
                    <a:pt x="272812" y="2790235"/>
                  </a:lnTo>
                  <a:lnTo>
                    <a:pt x="249682" y="2751835"/>
                  </a:lnTo>
                  <a:lnTo>
                    <a:pt x="227472" y="2712831"/>
                  </a:lnTo>
                  <a:lnTo>
                    <a:pt x="206200" y="2673235"/>
                  </a:lnTo>
                  <a:lnTo>
                    <a:pt x="185879" y="2633065"/>
                  </a:lnTo>
                  <a:lnTo>
                    <a:pt x="166524" y="2592334"/>
                  </a:lnTo>
                  <a:lnTo>
                    <a:pt x="148152" y="2551059"/>
                  </a:lnTo>
                  <a:lnTo>
                    <a:pt x="130776" y="2509253"/>
                  </a:lnTo>
                  <a:lnTo>
                    <a:pt x="114412" y="2466932"/>
                  </a:lnTo>
                  <a:lnTo>
                    <a:pt x="99076" y="2424111"/>
                  </a:lnTo>
                  <a:lnTo>
                    <a:pt x="84781" y="2380806"/>
                  </a:lnTo>
                  <a:lnTo>
                    <a:pt x="71543" y="2337031"/>
                  </a:lnTo>
                  <a:lnTo>
                    <a:pt x="59377" y="2292800"/>
                  </a:lnTo>
                  <a:lnTo>
                    <a:pt x="48299" y="2248131"/>
                  </a:lnTo>
                  <a:lnTo>
                    <a:pt x="38322" y="2203036"/>
                  </a:lnTo>
                  <a:lnTo>
                    <a:pt x="29463" y="2157532"/>
                  </a:lnTo>
                  <a:lnTo>
                    <a:pt x="21737" y="2111633"/>
                  </a:lnTo>
                  <a:lnTo>
                    <a:pt x="15158" y="2065355"/>
                  </a:lnTo>
                  <a:lnTo>
                    <a:pt x="9741" y="2018713"/>
                  </a:lnTo>
                  <a:lnTo>
                    <a:pt x="5502" y="1971721"/>
                  </a:lnTo>
                  <a:lnTo>
                    <a:pt x="2455" y="1924395"/>
                  </a:lnTo>
                  <a:lnTo>
                    <a:pt x="616" y="1876749"/>
                  </a:lnTo>
                  <a:lnTo>
                    <a:pt x="0" y="1828800"/>
                  </a:lnTo>
                  <a:close/>
                </a:path>
              </a:pathLst>
            </a:custGeom>
            <a:ln w="25908">
              <a:solidFill>
                <a:srgbClr val="385D89"/>
              </a:solidFill>
            </a:ln>
          </p:spPr>
          <p:txBody>
            <a:bodyPr wrap="square" lIns="0" tIns="0" rIns="0" bIns="0" rtlCol="0"/>
            <a:lstStyle/>
            <a:p>
              <a:endParaRPr/>
            </a:p>
          </p:txBody>
        </p:sp>
        <p:sp>
          <p:nvSpPr>
            <p:cNvPr id="23" name="object 23"/>
            <p:cNvSpPr/>
            <p:nvPr/>
          </p:nvSpPr>
          <p:spPr>
            <a:xfrm>
              <a:off x="5029962" y="3124961"/>
              <a:ext cx="1828800" cy="1828800"/>
            </a:xfrm>
            <a:custGeom>
              <a:avLst/>
              <a:gdLst/>
              <a:ahLst/>
              <a:cxnLst/>
              <a:rect l="l" t="t" r="r" b="b"/>
              <a:pathLst>
                <a:path w="1828800" h="1828800">
                  <a:moveTo>
                    <a:pt x="914400" y="0"/>
                  </a:moveTo>
                  <a:lnTo>
                    <a:pt x="865842" y="1267"/>
                  </a:lnTo>
                  <a:lnTo>
                    <a:pt x="817944" y="5028"/>
                  </a:lnTo>
                  <a:lnTo>
                    <a:pt x="770768" y="11219"/>
                  </a:lnTo>
                  <a:lnTo>
                    <a:pt x="724379" y="19776"/>
                  </a:lnTo>
                  <a:lnTo>
                    <a:pt x="678839" y="30637"/>
                  </a:lnTo>
                  <a:lnTo>
                    <a:pt x="634211" y="43738"/>
                  </a:lnTo>
                  <a:lnTo>
                    <a:pt x="590559" y="59016"/>
                  </a:lnTo>
                  <a:lnTo>
                    <a:pt x="547945" y="76408"/>
                  </a:lnTo>
                  <a:lnTo>
                    <a:pt x="506434" y="95851"/>
                  </a:lnTo>
                  <a:lnTo>
                    <a:pt x="466088" y="117281"/>
                  </a:lnTo>
                  <a:lnTo>
                    <a:pt x="426971" y="140635"/>
                  </a:lnTo>
                  <a:lnTo>
                    <a:pt x="389146" y="165849"/>
                  </a:lnTo>
                  <a:lnTo>
                    <a:pt x="352675" y="192862"/>
                  </a:lnTo>
                  <a:lnTo>
                    <a:pt x="317623" y="221609"/>
                  </a:lnTo>
                  <a:lnTo>
                    <a:pt x="284053" y="252027"/>
                  </a:lnTo>
                  <a:lnTo>
                    <a:pt x="252027" y="284053"/>
                  </a:lnTo>
                  <a:lnTo>
                    <a:pt x="221609" y="317623"/>
                  </a:lnTo>
                  <a:lnTo>
                    <a:pt x="192862" y="352675"/>
                  </a:lnTo>
                  <a:lnTo>
                    <a:pt x="165849" y="389146"/>
                  </a:lnTo>
                  <a:lnTo>
                    <a:pt x="140635" y="426971"/>
                  </a:lnTo>
                  <a:lnTo>
                    <a:pt x="117281" y="466088"/>
                  </a:lnTo>
                  <a:lnTo>
                    <a:pt x="95851" y="506434"/>
                  </a:lnTo>
                  <a:lnTo>
                    <a:pt x="76408" y="547945"/>
                  </a:lnTo>
                  <a:lnTo>
                    <a:pt x="59016" y="590559"/>
                  </a:lnTo>
                  <a:lnTo>
                    <a:pt x="43738" y="634211"/>
                  </a:lnTo>
                  <a:lnTo>
                    <a:pt x="30637" y="678839"/>
                  </a:lnTo>
                  <a:lnTo>
                    <a:pt x="19776" y="724379"/>
                  </a:lnTo>
                  <a:lnTo>
                    <a:pt x="11219" y="770768"/>
                  </a:lnTo>
                  <a:lnTo>
                    <a:pt x="5028" y="817944"/>
                  </a:lnTo>
                  <a:lnTo>
                    <a:pt x="1267" y="865842"/>
                  </a:lnTo>
                  <a:lnTo>
                    <a:pt x="0" y="914400"/>
                  </a:lnTo>
                  <a:lnTo>
                    <a:pt x="1267" y="962957"/>
                  </a:lnTo>
                  <a:lnTo>
                    <a:pt x="5028" y="1010855"/>
                  </a:lnTo>
                  <a:lnTo>
                    <a:pt x="11219" y="1058031"/>
                  </a:lnTo>
                  <a:lnTo>
                    <a:pt x="19776" y="1104420"/>
                  </a:lnTo>
                  <a:lnTo>
                    <a:pt x="30637" y="1149960"/>
                  </a:lnTo>
                  <a:lnTo>
                    <a:pt x="43738" y="1194588"/>
                  </a:lnTo>
                  <a:lnTo>
                    <a:pt x="59016" y="1238240"/>
                  </a:lnTo>
                  <a:lnTo>
                    <a:pt x="76408" y="1280854"/>
                  </a:lnTo>
                  <a:lnTo>
                    <a:pt x="95851" y="1322365"/>
                  </a:lnTo>
                  <a:lnTo>
                    <a:pt x="117281" y="1362711"/>
                  </a:lnTo>
                  <a:lnTo>
                    <a:pt x="140635" y="1401828"/>
                  </a:lnTo>
                  <a:lnTo>
                    <a:pt x="165849" y="1439653"/>
                  </a:lnTo>
                  <a:lnTo>
                    <a:pt x="192862" y="1476124"/>
                  </a:lnTo>
                  <a:lnTo>
                    <a:pt x="221609" y="1511176"/>
                  </a:lnTo>
                  <a:lnTo>
                    <a:pt x="252027" y="1544746"/>
                  </a:lnTo>
                  <a:lnTo>
                    <a:pt x="284053" y="1576772"/>
                  </a:lnTo>
                  <a:lnTo>
                    <a:pt x="317623" y="1607190"/>
                  </a:lnTo>
                  <a:lnTo>
                    <a:pt x="352675" y="1635937"/>
                  </a:lnTo>
                  <a:lnTo>
                    <a:pt x="389146" y="1662950"/>
                  </a:lnTo>
                  <a:lnTo>
                    <a:pt x="426971" y="1688164"/>
                  </a:lnTo>
                  <a:lnTo>
                    <a:pt x="466088" y="1711518"/>
                  </a:lnTo>
                  <a:lnTo>
                    <a:pt x="506434" y="1732948"/>
                  </a:lnTo>
                  <a:lnTo>
                    <a:pt x="547945" y="1752391"/>
                  </a:lnTo>
                  <a:lnTo>
                    <a:pt x="590559" y="1769783"/>
                  </a:lnTo>
                  <a:lnTo>
                    <a:pt x="634211" y="1785061"/>
                  </a:lnTo>
                  <a:lnTo>
                    <a:pt x="678839" y="1798162"/>
                  </a:lnTo>
                  <a:lnTo>
                    <a:pt x="724379" y="1809023"/>
                  </a:lnTo>
                  <a:lnTo>
                    <a:pt x="770768" y="1817580"/>
                  </a:lnTo>
                  <a:lnTo>
                    <a:pt x="817944" y="1823771"/>
                  </a:lnTo>
                  <a:lnTo>
                    <a:pt x="865842" y="1827532"/>
                  </a:lnTo>
                  <a:lnTo>
                    <a:pt x="914400" y="1828800"/>
                  </a:lnTo>
                  <a:lnTo>
                    <a:pt x="962957" y="1827532"/>
                  </a:lnTo>
                  <a:lnTo>
                    <a:pt x="1010855" y="1823771"/>
                  </a:lnTo>
                  <a:lnTo>
                    <a:pt x="1058031" y="1817580"/>
                  </a:lnTo>
                  <a:lnTo>
                    <a:pt x="1104420" y="1809023"/>
                  </a:lnTo>
                  <a:lnTo>
                    <a:pt x="1149960" y="1798162"/>
                  </a:lnTo>
                  <a:lnTo>
                    <a:pt x="1194588" y="1785061"/>
                  </a:lnTo>
                  <a:lnTo>
                    <a:pt x="1238240" y="1769783"/>
                  </a:lnTo>
                  <a:lnTo>
                    <a:pt x="1280854" y="1752391"/>
                  </a:lnTo>
                  <a:lnTo>
                    <a:pt x="1322365" y="1732948"/>
                  </a:lnTo>
                  <a:lnTo>
                    <a:pt x="1362711" y="1711518"/>
                  </a:lnTo>
                  <a:lnTo>
                    <a:pt x="1401828" y="1688164"/>
                  </a:lnTo>
                  <a:lnTo>
                    <a:pt x="1439653" y="1662950"/>
                  </a:lnTo>
                  <a:lnTo>
                    <a:pt x="1476124" y="1635937"/>
                  </a:lnTo>
                  <a:lnTo>
                    <a:pt x="1511176" y="1607190"/>
                  </a:lnTo>
                  <a:lnTo>
                    <a:pt x="1544746" y="1576772"/>
                  </a:lnTo>
                  <a:lnTo>
                    <a:pt x="1576772" y="1544746"/>
                  </a:lnTo>
                  <a:lnTo>
                    <a:pt x="1607190" y="1511176"/>
                  </a:lnTo>
                  <a:lnTo>
                    <a:pt x="1635937" y="1476124"/>
                  </a:lnTo>
                  <a:lnTo>
                    <a:pt x="1662950" y="1439653"/>
                  </a:lnTo>
                  <a:lnTo>
                    <a:pt x="1688164" y="1401828"/>
                  </a:lnTo>
                  <a:lnTo>
                    <a:pt x="1711518" y="1362711"/>
                  </a:lnTo>
                  <a:lnTo>
                    <a:pt x="1732948" y="1322365"/>
                  </a:lnTo>
                  <a:lnTo>
                    <a:pt x="1752391" y="1280854"/>
                  </a:lnTo>
                  <a:lnTo>
                    <a:pt x="1769783" y="1238240"/>
                  </a:lnTo>
                  <a:lnTo>
                    <a:pt x="1785061" y="1194588"/>
                  </a:lnTo>
                  <a:lnTo>
                    <a:pt x="1798162" y="1149960"/>
                  </a:lnTo>
                  <a:lnTo>
                    <a:pt x="1809023" y="1104420"/>
                  </a:lnTo>
                  <a:lnTo>
                    <a:pt x="1817580" y="1058031"/>
                  </a:lnTo>
                  <a:lnTo>
                    <a:pt x="1823771" y="1010855"/>
                  </a:lnTo>
                  <a:lnTo>
                    <a:pt x="1827532" y="962957"/>
                  </a:lnTo>
                  <a:lnTo>
                    <a:pt x="1828799" y="914400"/>
                  </a:lnTo>
                  <a:lnTo>
                    <a:pt x="1827532" y="865842"/>
                  </a:lnTo>
                  <a:lnTo>
                    <a:pt x="1823771" y="817944"/>
                  </a:lnTo>
                  <a:lnTo>
                    <a:pt x="1817580" y="770768"/>
                  </a:lnTo>
                  <a:lnTo>
                    <a:pt x="1809023" y="724379"/>
                  </a:lnTo>
                  <a:lnTo>
                    <a:pt x="1798162" y="678839"/>
                  </a:lnTo>
                  <a:lnTo>
                    <a:pt x="1785061" y="634211"/>
                  </a:lnTo>
                  <a:lnTo>
                    <a:pt x="1769783" y="590559"/>
                  </a:lnTo>
                  <a:lnTo>
                    <a:pt x="1752391" y="547945"/>
                  </a:lnTo>
                  <a:lnTo>
                    <a:pt x="1732948" y="506434"/>
                  </a:lnTo>
                  <a:lnTo>
                    <a:pt x="1711518" y="466088"/>
                  </a:lnTo>
                  <a:lnTo>
                    <a:pt x="1688164" y="426971"/>
                  </a:lnTo>
                  <a:lnTo>
                    <a:pt x="1662950" y="389146"/>
                  </a:lnTo>
                  <a:lnTo>
                    <a:pt x="1635937" y="352675"/>
                  </a:lnTo>
                  <a:lnTo>
                    <a:pt x="1607190" y="317623"/>
                  </a:lnTo>
                  <a:lnTo>
                    <a:pt x="1576772" y="284053"/>
                  </a:lnTo>
                  <a:lnTo>
                    <a:pt x="1544746" y="252027"/>
                  </a:lnTo>
                  <a:lnTo>
                    <a:pt x="1511176" y="221609"/>
                  </a:lnTo>
                  <a:lnTo>
                    <a:pt x="1476124" y="192862"/>
                  </a:lnTo>
                  <a:lnTo>
                    <a:pt x="1439653" y="165849"/>
                  </a:lnTo>
                  <a:lnTo>
                    <a:pt x="1401828" y="140635"/>
                  </a:lnTo>
                  <a:lnTo>
                    <a:pt x="1362711" y="117281"/>
                  </a:lnTo>
                  <a:lnTo>
                    <a:pt x="1322365" y="95851"/>
                  </a:lnTo>
                  <a:lnTo>
                    <a:pt x="1280854" y="76408"/>
                  </a:lnTo>
                  <a:lnTo>
                    <a:pt x="1238240" y="59016"/>
                  </a:lnTo>
                  <a:lnTo>
                    <a:pt x="1194588" y="43738"/>
                  </a:lnTo>
                  <a:lnTo>
                    <a:pt x="1149960" y="30637"/>
                  </a:lnTo>
                  <a:lnTo>
                    <a:pt x="1104420" y="19776"/>
                  </a:lnTo>
                  <a:lnTo>
                    <a:pt x="1058031" y="11219"/>
                  </a:lnTo>
                  <a:lnTo>
                    <a:pt x="1010855" y="5028"/>
                  </a:lnTo>
                  <a:lnTo>
                    <a:pt x="962957" y="1267"/>
                  </a:lnTo>
                  <a:lnTo>
                    <a:pt x="914400" y="0"/>
                  </a:lnTo>
                  <a:close/>
                </a:path>
              </a:pathLst>
            </a:custGeom>
            <a:solidFill>
              <a:srgbClr val="DDD9C3"/>
            </a:solidFill>
          </p:spPr>
          <p:txBody>
            <a:bodyPr wrap="square" lIns="0" tIns="0" rIns="0" bIns="0" rtlCol="0"/>
            <a:lstStyle/>
            <a:p>
              <a:endParaRPr/>
            </a:p>
          </p:txBody>
        </p:sp>
        <p:sp>
          <p:nvSpPr>
            <p:cNvPr id="24" name="object 24"/>
            <p:cNvSpPr/>
            <p:nvPr/>
          </p:nvSpPr>
          <p:spPr>
            <a:xfrm>
              <a:off x="5029962" y="3124961"/>
              <a:ext cx="1828800" cy="1828800"/>
            </a:xfrm>
            <a:custGeom>
              <a:avLst/>
              <a:gdLst/>
              <a:ahLst/>
              <a:cxnLst/>
              <a:rect l="l" t="t" r="r" b="b"/>
              <a:pathLst>
                <a:path w="1828800" h="1828800">
                  <a:moveTo>
                    <a:pt x="0" y="914400"/>
                  </a:moveTo>
                  <a:lnTo>
                    <a:pt x="1267" y="865842"/>
                  </a:lnTo>
                  <a:lnTo>
                    <a:pt x="5028" y="817944"/>
                  </a:lnTo>
                  <a:lnTo>
                    <a:pt x="11219" y="770768"/>
                  </a:lnTo>
                  <a:lnTo>
                    <a:pt x="19776" y="724379"/>
                  </a:lnTo>
                  <a:lnTo>
                    <a:pt x="30637" y="678839"/>
                  </a:lnTo>
                  <a:lnTo>
                    <a:pt x="43738" y="634211"/>
                  </a:lnTo>
                  <a:lnTo>
                    <a:pt x="59016" y="590559"/>
                  </a:lnTo>
                  <a:lnTo>
                    <a:pt x="76408" y="547945"/>
                  </a:lnTo>
                  <a:lnTo>
                    <a:pt x="95851" y="506434"/>
                  </a:lnTo>
                  <a:lnTo>
                    <a:pt x="117281" y="466088"/>
                  </a:lnTo>
                  <a:lnTo>
                    <a:pt x="140635" y="426971"/>
                  </a:lnTo>
                  <a:lnTo>
                    <a:pt x="165849" y="389146"/>
                  </a:lnTo>
                  <a:lnTo>
                    <a:pt x="192862" y="352675"/>
                  </a:lnTo>
                  <a:lnTo>
                    <a:pt x="221609" y="317623"/>
                  </a:lnTo>
                  <a:lnTo>
                    <a:pt x="252027" y="284053"/>
                  </a:lnTo>
                  <a:lnTo>
                    <a:pt x="284053" y="252027"/>
                  </a:lnTo>
                  <a:lnTo>
                    <a:pt x="317623" y="221609"/>
                  </a:lnTo>
                  <a:lnTo>
                    <a:pt x="352675" y="192862"/>
                  </a:lnTo>
                  <a:lnTo>
                    <a:pt x="389146" y="165849"/>
                  </a:lnTo>
                  <a:lnTo>
                    <a:pt x="426971" y="140635"/>
                  </a:lnTo>
                  <a:lnTo>
                    <a:pt x="466088" y="117281"/>
                  </a:lnTo>
                  <a:lnTo>
                    <a:pt x="506434" y="95851"/>
                  </a:lnTo>
                  <a:lnTo>
                    <a:pt x="547945" y="76408"/>
                  </a:lnTo>
                  <a:lnTo>
                    <a:pt x="590559" y="59016"/>
                  </a:lnTo>
                  <a:lnTo>
                    <a:pt x="634211" y="43738"/>
                  </a:lnTo>
                  <a:lnTo>
                    <a:pt x="678839" y="30637"/>
                  </a:lnTo>
                  <a:lnTo>
                    <a:pt x="724379" y="19776"/>
                  </a:lnTo>
                  <a:lnTo>
                    <a:pt x="770768" y="11219"/>
                  </a:lnTo>
                  <a:lnTo>
                    <a:pt x="817944" y="5028"/>
                  </a:lnTo>
                  <a:lnTo>
                    <a:pt x="865842" y="1267"/>
                  </a:lnTo>
                  <a:lnTo>
                    <a:pt x="914400" y="0"/>
                  </a:lnTo>
                  <a:lnTo>
                    <a:pt x="962957" y="1267"/>
                  </a:lnTo>
                  <a:lnTo>
                    <a:pt x="1010855" y="5028"/>
                  </a:lnTo>
                  <a:lnTo>
                    <a:pt x="1058031" y="11219"/>
                  </a:lnTo>
                  <a:lnTo>
                    <a:pt x="1104420" y="19776"/>
                  </a:lnTo>
                  <a:lnTo>
                    <a:pt x="1149960" y="30637"/>
                  </a:lnTo>
                  <a:lnTo>
                    <a:pt x="1194588" y="43738"/>
                  </a:lnTo>
                  <a:lnTo>
                    <a:pt x="1238240" y="59016"/>
                  </a:lnTo>
                  <a:lnTo>
                    <a:pt x="1280854" y="76408"/>
                  </a:lnTo>
                  <a:lnTo>
                    <a:pt x="1322365" y="95851"/>
                  </a:lnTo>
                  <a:lnTo>
                    <a:pt x="1362711" y="117281"/>
                  </a:lnTo>
                  <a:lnTo>
                    <a:pt x="1401828" y="140635"/>
                  </a:lnTo>
                  <a:lnTo>
                    <a:pt x="1439653" y="165849"/>
                  </a:lnTo>
                  <a:lnTo>
                    <a:pt x="1476124" y="192862"/>
                  </a:lnTo>
                  <a:lnTo>
                    <a:pt x="1511176" y="221609"/>
                  </a:lnTo>
                  <a:lnTo>
                    <a:pt x="1544746" y="252027"/>
                  </a:lnTo>
                  <a:lnTo>
                    <a:pt x="1576772" y="284053"/>
                  </a:lnTo>
                  <a:lnTo>
                    <a:pt x="1607190" y="317623"/>
                  </a:lnTo>
                  <a:lnTo>
                    <a:pt x="1635937" y="352675"/>
                  </a:lnTo>
                  <a:lnTo>
                    <a:pt x="1662950" y="389146"/>
                  </a:lnTo>
                  <a:lnTo>
                    <a:pt x="1688164" y="426971"/>
                  </a:lnTo>
                  <a:lnTo>
                    <a:pt x="1711518" y="466088"/>
                  </a:lnTo>
                  <a:lnTo>
                    <a:pt x="1732948" y="506434"/>
                  </a:lnTo>
                  <a:lnTo>
                    <a:pt x="1752391" y="547945"/>
                  </a:lnTo>
                  <a:lnTo>
                    <a:pt x="1769783" y="590559"/>
                  </a:lnTo>
                  <a:lnTo>
                    <a:pt x="1785061" y="634211"/>
                  </a:lnTo>
                  <a:lnTo>
                    <a:pt x="1798162" y="678839"/>
                  </a:lnTo>
                  <a:lnTo>
                    <a:pt x="1809023" y="724379"/>
                  </a:lnTo>
                  <a:lnTo>
                    <a:pt x="1817580" y="770768"/>
                  </a:lnTo>
                  <a:lnTo>
                    <a:pt x="1823771" y="817944"/>
                  </a:lnTo>
                  <a:lnTo>
                    <a:pt x="1827532" y="865842"/>
                  </a:lnTo>
                  <a:lnTo>
                    <a:pt x="1828799" y="914400"/>
                  </a:lnTo>
                  <a:lnTo>
                    <a:pt x="1827532" y="962957"/>
                  </a:lnTo>
                  <a:lnTo>
                    <a:pt x="1823771" y="1010855"/>
                  </a:lnTo>
                  <a:lnTo>
                    <a:pt x="1817580" y="1058031"/>
                  </a:lnTo>
                  <a:lnTo>
                    <a:pt x="1809023" y="1104420"/>
                  </a:lnTo>
                  <a:lnTo>
                    <a:pt x="1798162" y="1149960"/>
                  </a:lnTo>
                  <a:lnTo>
                    <a:pt x="1785061" y="1194588"/>
                  </a:lnTo>
                  <a:lnTo>
                    <a:pt x="1769783" y="1238240"/>
                  </a:lnTo>
                  <a:lnTo>
                    <a:pt x="1752391" y="1280854"/>
                  </a:lnTo>
                  <a:lnTo>
                    <a:pt x="1732948" y="1322365"/>
                  </a:lnTo>
                  <a:lnTo>
                    <a:pt x="1711518" y="1362711"/>
                  </a:lnTo>
                  <a:lnTo>
                    <a:pt x="1688164" y="1401828"/>
                  </a:lnTo>
                  <a:lnTo>
                    <a:pt x="1662950" y="1439653"/>
                  </a:lnTo>
                  <a:lnTo>
                    <a:pt x="1635937" y="1476124"/>
                  </a:lnTo>
                  <a:lnTo>
                    <a:pt x="1607190" y="1511176"/>
                  </a:lnTo>
                  <a:lnTo>
                    <a:pt x="1576772" y="1544746"/>
                  </a:lnTo>
                  <a:lnTo>
                    <a:pt x="1544746" y="1576772"/>
                  </a:lnTo>
                  <a:lnTo>
                    <a:pt x="1511176" y="1607190"/>
                  </a:lnTo>
                  <a:lnTo>
                    <a:pt x="1476124" y="1635937"/>
                  </a:lnTo>
                  <a:lnTo>
                    <a:pt x="1439653" y="1662950"/>
                  </a:lnTo>
                  <a:lnTo>
                    <a:pt x="1401828" y="1688164"/>
                  </a:lnTo>
                  <a:lnTo>
                    <a:pt x="1362711" y="1711518"/>
                  </a:lnTo>
                  <a:lnTo>
                    <a:pt x="1322365" y="1732948"/>
                  </a:lnTo>
                  <a:lnTo>
                    <a:pt x="1280854" y="1752391"/>
                  </a:lnTo>
                  <a:lnTo>
                    <a:pt x="1238240" y="1769783"/>
                  </a:lnTo>
                  <a:lnTo>
                    <a:pt x="1194588" y="1785061"/>
                  </a:lnTo>
                  <a:lnTo>
                    <a:pt x="1149960" y="1798162"/>
                  </a:lnTo>
                  <a:lnTo>
                    <a:pt x="1104420" y="1809023"/>
                  </a:lnTo>
                  <a:lnTo>
                    <a:pt x="1058031" y="1817580"/>
                  </a:lnTo>
                  <a:lnTo>
                    <a:pt x="1010855" y="1823771"/>
                  </a:lnTo>
                  <a:lnTo>
                    <a:pt x="962957" y="1827532"/>
                  </a:lnTo>
                  <a:lnTo>
                    <a:pt x="914400" y="1828800"/>
                  </a:lnTo>
                  <a:lnTo>
                    <a:pt x="865842" y="1827532"/>
                  </a:lnTo>
                  <a:lnTo>
                    <a:pt x="817944" y="1823771"/>
                  </a:lnTo>
                  <a:lnTo>
                    <a:pt x="770768" y="1817580"/>
                  </a:lnTo>
                  <a:lnTo>
                    <a:pt x="724379" y="1809023"/>
                  </a:lnTo>
                  <a:lnTo>
                    <a:pt x="678839" y="1798162"/>
                  </a:lnTo>
                  <a:lnTo>
                    <a:pt x="634211" y="1785061"/>
                  </a:lnTo>
                  <a:lnTo>
                    <a:pt x="590559" y="1769783"/>
                  </a:lnTo>
                  <a:lnTo>
                    <a:pt x="547945" y="1752391"/>
                  </a:lnTo>
                  <a:lnTo>
                    <a:pt x="506434" y="1732948"/>
                  </a:lnTo>
                  <a:lnTo>
                    <a:pt x="466088" y="1711518"/>
                  </a:lnTo>
                  <a:lnTo>
                    <a:pt x="426971" y="1688164"/>
                  </a:lnTo>
                  <a:lnTo>
                    <a:pt x="389146" y="1662950"/>
                  </a:lnTo>
                  <a:lnTo>
                    <a:pt x="352675" y="1635937"/>
                  </a:lnTo>
                  <a:lnTo>
                    <a:pt x="317623" y="1607190"/>
                  </a:lnTo>
                  <a:lnTo>
                    <a:pt x="284053" y="1576772"/>
                  </a:lnTo>
                  <a:lnTo>
                    <a:pt x="252027" y="1544746"/>
                  </a:lnTo>
                  <a:lnTo>
                    <a:pt x="221609" y="1511176"/>
                  </a:lnTo>
                  <a:lnTo>
                    <a:pt x="192862" y="1476124"/>
                  </a:lnTo>
                  <a:lnTo>
                    <a:pt x="165849" y="1439653"/>
                  </a:lnTo>
                  <a:lnTo>
                    <a:pt x="140635" y="1401828"/>
                  </a:lnTo>
                  <a:lnTo>
                    <a:pt x="117281" y="1362711"/>
                  </a:lnTo>
                  <a:lnTo>
                    <a:pt x="95851" y="1322365"/>
                  </a:lnTo>
                  <a:lnTo>
                    <a:pt x="76408" y="1280854"/>
                  </a:lnTo>
                  <a:lnTo>
                    <a:pt x="59016" y="1238240"/>
                  </a:lnTo>
                  <a:lnTo>
                    <a:pt x="43738" y="1194588"/>
                  </a:lnTo>
                  <a:lnTo>
                    <a:pt x="30637" y="1149960"/>
                  </a:lnTo>
                  <a:lnTo>
                    <a:pt x="19776" y="1104420"/>
                  </a:lnTo>
                  <a:lnTo>
                    <a:pt x="11219" y="1058031"/>
                  </a:lnTo>
                  <a:lnTo>
                    <a:pt x="5028" y="1010855"/>
                  </a:lnTo>
                  <a:lnTo>
                    <a:pt x="1267" y="962957"/>
                  </a:lnTo>
                  <a:lnTo>
                    <a:pt x="0" y="914400"/>
                  </a:lnTo>
                  <a:close/>
                </a:path>
              </a:pathLst>
            </a:custGeom>
            <a:ln w="25908">
              <a:solidFill>
                <a:srgbClr val="385D89"/>
              </a:solidFill>
            </a:ln>
          </p:spPr>
          <p:txBody>
            <a:bodyPr wrap="square" lIns="0" tIns="0" rIns="0" bIns="0" rtlCol="0"/>
            <a:lstStyle/>
            <a:p>
              <a:endParaRPr/>
            </a:p>
          </p:txBody>
        </p:sp>
        <p:sp>
          <p:nvSpPr>
            <p:cNvPr id="25" name="object 25"/>
            <p:cNvSpPr/>
            <p:nvPr/>
          </p:nvSpPr>
          <p:spPr>
            <a:xfrm>
              <a:off x="5487162" y="3582161"/>
              <a:ext cx="914400" cy="914400"/>
            </a:xfrm>
            <a:custGeom>
              <a:avLst/>
              <a:gdLst/>
              <a:ahLst/>
              <a:cxnLst/>
              <a:rect l="l" t="t" r="r" b="b"/>
              <a:pathLst>
                <a:path w="914400" h="914400">
                  <a:moveTo>
                    <a:pt x="457200" y="0"/>
                  </a:moveTo>
                  <a:lnTo>
                    <a:pt x="410458" y="2360"/>
                  </a:lnTo>
                  <a:lnTo>
                    <a:pt x="365066" y="9289"/>
                  </a:lnTo>
                  <a:lnTo>
                    <a:pt x="321253" y="20557"/>
                  </a:lnTo>
                  <a:lnTo>
                    <a:pt x="279249" y="35933"/>
                  </a:lnTo>
                  <a:lnTo>
                    <a:pt x="239283" y="55187"/>
                  </a:lnTo>
                  <a:lnTo>
                    <a:pt x="201587" y="78090"/>
                  </a:lnTo>
                  <a:lnTo>
                    <a:pt x="166390" y="104411"/>
                  </a:lnTo>
                  <a:lnTo>
                    <a:pt x="133921" y="133921"/>
                  </a:lnTo>
                  <a:lnTo>
                    <a:pt x="104411" y="166390"/>
                  </a:lnTo>
                  <a:lnTo>
                    <a:pt x="78090" y="201587"/>
                  </a:lnTo>
                  <a:lnTo>
                    <a:pt x="55187" y="239283"/>
                  </a:lnTo>
                  <a:lnTo>
                    <a:pt x="35933" y="279249"/>
                  </a:lnTo>
                  <a:lnTo>
                    <a:pt x="20557" y="321253"/>
                  </a:lnTo>
                  <a:lnTo>
                    <a:pt x="9289" y="365066"/>
                  </a:lnTo>
                  <a:lnTo>
                    <a:pt x="2360" y="410458"/>
                  </a:lnTo>
                  <a:lnTo>
                    <a:pt x="0" y="457200"/>
                  </a:lnTo>
                  <a:lnTo>
                    <a:pt x="2360" y="503941"/>
                  </a:lnTo>
                  <a:lnTo>
                    <a:pt x="9289" y="549333"/>
                  </a:lnTo>
                  <a:lnTo>
                    <a:pt x="20557" y="593146"/>
                  </a:lnTo>
                  <a:lnTo>
                    <a:pt x="35933" y="635150"/>
                  </a:lnTo>
                  <a:lnTo>
                    <a:pt x="55187" y="675116"/>
                  </a:lnTo>
                  <a:lnTo>
                    <a:pt x="78090" y="712812"/>
                  </a:lnTo>
                  <a:lnTo>
                    <a:pt x="104411" y="748009"/>
                  </a:lnTo>
                  <a:lnTo>
                    <a:pt x="133921" y="780478"/>
                  </a:lnTo>
                  <a:lnTo>
                    <a:pt x="166390" y="809988"/>
                  </a:lnTo>
                  <a:lnTo>
                    <a:pt x="201587" y="836309"/>
                  </a:lnTo>
                  <a:lnTo>
                    <a:pt x="239283" y="859212"/>
                  </a:lnTo>
                  <a:lnTo>
                    <a:pt x="279249" y="878466"/>
                  </a:lnTo>
                  <a:lnTo>
                    <a:pt x="321253" y="893842"/>
                  </a:lnTo>
                  <a:lnTo>
                    <a:pt x="365066" y="905110"/>
                  </a:lnTo>
                  <a:lnTo>
                    <a:pt x="410458" y="912039"/>
                  </a:lnTo>
                  <a:lnTo>
                    <a:pt x="457200" y="914400"/>
                  </a:lnTo>
                  <a:lnTo>
                    <a:pt x="503941" y="912039"/>
                  </a:lnTo>
                  <a:lnTo>
                    <a:pt x="549333" y="905110"/>
                  </a:lnTo>
                  <a:lnTo>
                    <a:pt x="593146" y="893842"/>
                  </a:lnTo>
                  <a:lnTo>
                    <a:pt x="635150" y="878466"/>
                  </a:lnTo>
                  <a:lnTo>
                    <a:pt x="675116" y="859212"/>
                  </a:lnTo>
                  <a:lnTo>
                    <a:pt x="712812" y="836309"/>
                  </a:lnTo>
                  <a:lnTo>
                    <a:pt x="748009" y="809988"/>
                  </a:lnTo>
                  <a:lnTo>
                    <a:pt x="780478" y="780478"/>
                  </a:lnTo>
                  <a:lnTo>
                    <a:pt x="809988" y="748009"/>
                  </a:lnTo>
                  <a:lnTo>
                    <a:pt x="836309" y="712812"/>
                  </a:lnTo>
                  <a:lnTo>
                    <a:pt x="859212" y="675116"/>
                  </a:lnTo>
                  <a:lnTo>
                    <a:pt x="878466" y="635150"/>
                  </a:lnTo>
                  <a:lnTo>
                    <a:pt x="893842" y="593146"/>
                  </a:lnTo>
                  <a:lnTo>
                    <a:pt x="905110" y="549333"/>
                  </a:lnTo>
                  <a:lnTo>
                    <a:pt x="912039" y="503941"/>
                  </a:lnTo>
                  <a:lnTo>
                    <a:pt x="914400" y="457200"/>
                  </a:lnTo>
                  <a:lnTo>
                    <a:pt x="912039" y="410458"/>
                  </a:lnTo>
                  <a:lnTo>
                    <a:pt x="905110" y="365066"/>
                  </a:lnTo>
                  <a:lnTo>
                    <a:pt x="893842" y="321253"/>
                  </a:lnTo>
                  <a:lnTo>
                    <a:pt x="878466" y="279249"/>
                  </a:lnTo>
                  <a:lnTo>
                    <a:pt x="859212" y="239283"/>
                  </a:lnTo>
                  <a:lnTo>
                    <a:pt x="836309" y="201587"/>
                  </a:lnTo>
                  <a:lnTo>
                    <a:pt x="809988" y="166390"/>
                  </a:lnTo>
                  <a:lnTo>
                    <a:pt x="780478" y="133921"/>
                  </a:lnTo>
                  <a:lnTo>
                    <a:pt x="748009" y="104411"/>
                  </a:lnTo>
                  <a:lnTo>
                    <a:pt x="712812" y="78090"/>
                  </a:lnTo>
                  <a:lnTo>
                    <a:pt x="675116" y="55187"/>
                  </a:lnTo>
                  <a:lnTo>
                    <a:pt x="635150" y="35933"/>
                  </a:lnTo>
                  <a:lnTo>
                    <a:pt x="593146" y="20557"/>
                  </a:lnTo>
                  <a:lnTo>
                    <a:pt x="549333" y="9289"/>
                  </a:lnTo>
                  <a:lnTo>
                    <a:pt x="503941" y="2360"/>
                  </a:lnTo>
                  <a:lnTo>
                    <a:pt x="457200" y="0"/>
                  </a:lnTo>
                  <a:close/>
                </a:path>
              </a:pathLst>
            </a:custGeom>
            <a:solidFill>
              <a:srgbClr val="000000"/>
            </a:solidFill>
          </p:spPr>
          <p:txBody>
            <a:bodyPr wrap="square" lIns="0" tIns="0" rIns="0" bIns="0" rtlCol="0"/>
            <a:lstStyle/>
            <a:p>
              <a:endParaRPr/>
            </a:p>
          </p:txBody>
        </p:sp>
        <p:sp>
          <p:nvSpPr>
            <p:cNvPr id="26" name="object 26"/>
            <p:cNvSpPr/>
            <p:nvPr/>
          </p:nvSpPr>
          <p:spPr>
            <a:xfrm>
              <a:off x="5487162" y="3582161"/>
              <a:ext cx="914400" cy="914400"/>
            </a:xfrm>
            <a:custGeom>
              <a:avLst/>
              <a:gdLst/>
              <a:ahLst/>
              <a:cxnLst/>
              <a:rect l="l" t="t" r="r" b="b"/>
              <a:pathLst>
                <a:path w="914400" h="914400">
                  <a:moveTo>
                    <a:pt x="0" y="457200"/>
                  </a:moveTo>
                  <a:lnTo>
                    <a:pt x="2360" y="410458"/>
                  </a:lnTo>
                  <a:lnTo>
                    <a:pt x="9289" y="365066"/>
                  </a:lnTo>
                  <a:lnTo>
                    <a:pt x="20557" y="321253"/>
                  </a:lnTo>
                  <a:lnTo>
                    <a:pt x="35933" y="279249"/>
                  </a:lnTo>
                  <a:lnTo>
                    <a:pt x="55187" y="239283"/>
                  </a:lnTo>
                  <a:lnTo>
                    <a:pt x="78090" y="201587"/>
                  </a:lnTo>
                  <a:lnTo>
                    <a:pt x="104411" y="166390"/>
                  </a:lnTo>
                  <a:lnTo>
                    <a:pt x="133921" y="133921"/>
                  </a:lnTo>
                  <a:lnTo>
                    <a:pt x="166390" y="104411"/>
                  </a:lnTo>
                  <a:lnTo>
                    <a:pt x="201587" y="78090"/>
                  </a:lnTo>
                  <a:lnTo>
                    <a:pt x="239283" y="55187"/>
                  </a:lnTo>
                  <a:lnTo>
                    <a:pt x="279249" y="35933"/>
                  </a:lnTo>
                  <a:lnTo>
                    <a:pt x="321253" y="20557"/>
                  </a:lnTo>
                  <a:lnTo>
                    <a:pt x="365066" y="9289"/>
                  </a:lnTo>
                  <a:lnTo>
                    <a:pt x="410458" y="2360"/>
                  </a:lnTo>
                  <a:lnTo>
                    <a:pt x="457200" y="0"/>
                  </a:lnTo>
                  <a:lnTo>
                    <a:pt x="503941" y="2360"/>
                  </a:lnTo>
                  <a:lnTo>
                    <a:pt x="549333" y="9289"/>
                  </a:lnTo>
                  <a:lnTo>
                    <a:pt x="593146" y="20557"/>
                  </a:lnTo>
                  <a:lnTo>
                    <a:pt x="635150" y="35933"/>
                  </a:lnTo>
                  <a:lnTo>
                    <a:pt x="675116" y="55187"/>
                  </a:lnTo>
                  <a:lnTo>
                    <a:pt x="712812" y="78090"/>
                  </a:lnTo>
                  <a:lnTo>
                    <a:pt x="748009" y="104411"/>
                  </a:lnTo>
                  <a:lnTo>
                    <a:pt x="780478" y="133921"/>
                  </a:lnTo>
                  <a:lnTo>
                    <a:pt x="809988" y="166390"/>
                  </a:lnTo>
                  <a:lnTo>
                    <a:pt x="836309" y="201587"/>
                  </a:lnTo>
                  <a:lnTo>
                    <a:pt x="859212" y="239283"/>
                  </a:lnTo>
                  <a:lnTo>
                    <a:pt x="878466" y="279249"/>
                  </a:lnTo>
                  <a:lnTo>
                    <a:pt x="893842" y="321253"/>
                  </a:lnTo>
                  <a:lnTo>
                    <a:pt x="905110" y="365066"/>
                  </a:lnTo>
                  <a:lnTo>
                    <a:pt x="912039" y="410458"/>
                  </a:lnTo>
                  <a:lnTo>
                    <a:pt x="914400" y="457200"/>
                  </a:lnTo>
                  <a:lnTo>
                    <a:pt x="912039" y="503941"/>
                  </a:lnTo>
                  <a:lnTo>
                    <a:pt x="905110" y="549333"/>
                  </a:lnTo>
                  <a:lnTo>
                    <a:pt x="893842" y="593146"/>
                  </a:lnTo>
                  <a:lnTo>
                    <a:pt x="878466" y="635150"/>
                  </a:lnTo>
                  <a:lnTo>
                    <a:pt x="859212" y="675116"/>
                  </a:lnTo>
                  <a:lnTo>
                    <a:pt x="836309" y="712812"/>
                  </a:lnTo>
                  <a:lnTo>
                    <a:pt x="809988" y="748009"/>
                  </a:lnTo>
                  <a:lnTo>
                    <a:pt x="780478" y="780478"/>
                  </a:lnTo>
                  <a:lnTo>
                    <a:pt x="748009" y="809988"/>
                  </a:lnTo>
                  <a:lnTo>
                    <a:pt x="712812" y="836309"/>
                  </a:lnTo>
                  <a:lnTo>
                    <a:pt x="675116" y="859212"/>
                  </a:lnTo>
                  <a:lnTo>
                    <a:pt x="635150" y="878466"/>
                  </a:lnTo>
                  <a:lnTo>
                    <a:pt x="593146" y="893842"/>
                  </a:lnTo>
                  <a:lnTo>
                    <a:pt x="549333" y="905110"/>
                  </a:lnTo>
                  <a:lnTo>
                    <a:pt x="503941" y="912039"/>
                  </a:lnTo>
                  <a:lnTo>
                    <a:pt x="457200" y="914400"/>
                  </a:lnTo>
                  <a:lnTo>
                    <a:pt x="410458" y="912039"/>
                  </a:lnTo>
                  <a:lnTo>
                    <a:pt x="365066" y="905110"/>
                  </a:lnTo>
                  <a:lnTo>
                    <a:pt x="321253" y="893842"/>
                  </a:lnTo>
                  <a:lnTo>
                    <a:pt x="279249" y="878466"/>
                  </a:lnTo>
                  <a:lnTo>
                    <a:pt x="239283" y="859212"/>
                  </a:lnTo>
                  <a:lnTo>
                    <a:pt x="201587" y="836309"/>
                  </a:lnTo>
                  <a:lnTo>
                    <a:pt x="166390" y="809988"/>
                  </a:lnTo>
                  <a:lnTo>
                    <a:pt x="133921" y="780478"/>
                  </a:lnTo>
                  <a:lnTo>
                    <a:pt x="104411" y="748009"/>
                  </a:lnTo>
                  <a:lnTo>
                    <a:pt x="78090" y="712812"/>
                  </a:lnTo>
                  <a:lnTo>
                    <a:pt x="55187" y="675116"/>
                  </a:lnTo>
                  <a:lnTo>
                    <a:pt x="35933" y="635150"/>
                  </a:lnTo>
                  <a:lnTo>
                    <a:pt x="20557" y="593146"/>
                  </a:lnTo>
                  <a:lnTo>
                    <a:pt x="9289" y="549333"/>
                  </a:lnTo>
                  <a:lnTo>
                    <a:pt x="2360" y="503941"/>
                  </a:lnTo>
                  <a:lnTo>
                    <a:pt x="0" y="457200"/>
                  </a:lnTo>
                  <a:close/>
                </a:path>
              </a:pathLst>
            </a:custGeom>
            <a:ln w="25908">
              <a:solidFill>
                <a:srgbClr val="385D89"/>
              </a:solidFill>
            </a:ln>
          </p:spPr>
          <p:txBody>
            <a:bodyPr wrap="square" lIns="0" tIns="0" rIns="0" bIns="0" rtlCol="0"/>
            <a:lstStyle/>
            <a:p>
              <a:endParaRPr/>
            </a:p>
          </p:txBody>
        </p:sp>
        <p:sp>
          <p:nvSpPr>
            <p:cNvPr id="27" name="object 27"/>
            <p:cNvSpPr/>
            <p:nvPr/>
          </p:nvSpPr>
          <p:spPr>
            <a:xfrm>
              <a:off x="6400800" y="2767964"/>
              <a:ext cx="1905000" cy="2160905"/>
            </a:xfrm>
            <a:custGeom>
              <a:avLst/>
              <a:gdLst/>
              <a:ahLst/>
              <a:cxnLst/>
              <a:rect l="l" t="t" r="r" b="b"/>
              <a:pathLst>
                <a:path w="1905000" h="2160904">
                  <a:moveTo>
                    <a:pt x="1600200" y="46736"/>
                  </a:moveTo>
                  <a:lnTo>
                    <a:pt x="1102969" y="45161"/>
                  </a:lnTo>
                  <a:lnTo>
                    <a:pt x="1103096" y="45085"/>
                  </a:lnTo>
                  <a:lnTo>
                    <a:pt x="1161923" y="10922"/>
                  </a:lnTo>
                  <a:lnTo>
                    <a:pt x="1162939" y="7112"/>
                  </a:lnTo>
                  <a:lnTo>
                    <a:pt x="1159383" y="1016"/>
                  </a:lnTo>
                  <a:lnTo>
                    <a:pt x="1155573" y="0"/>
                  </a:lnTo>
                  <a:lnTo>
                    <a:pt x="1066800" y="51435"/>
                  </a:lnTo>
                  <a:lnTo>
                    <a:pt x="1152271" y="101600"/>
                  </a:lnTo>
                  <a:lnTo>
                    <a:pt x="1155192" y="103378"/>
                  </a:lnTo>
                  <a:lnTo>
                    <a:pt x="1159129" y="102362"/>
                  </a:lnTo>
                  <a:lnTo>
                    <a:pt x="1160907" y="99314"/>
                  </a:lnTo>
                  <a:lnTo>
                    <a:pt x="1162685" y="96393"/>
                  </a:lnTo>
                  <a:lnTo>
                    <a:pt x="1161669" y="92456"/>
                  </a:lnTo>
                  <a:lnTo>
                    <a:pt x="1102766" y="57861"/>
                  </a:lnTo>
                  <a:lnTo>
                    <a:pt x="1600200" y="59436"/>
                  </a:lnTo>
                  <a:lnTo>
                    <a:pt x="1600200" y="46736"/>
                  </a:lnTo>
                  <a:close/>
                </a:path>
                <a:path w="1905000" h="2160904">
                  <a:moveTo>
                    <a:pt x="1752600" y="2104009"/>
                  </a:moveTo>
                  <a:lnTo>
                    <a:pt x="721817" y="2102523"/>
                  </a:lnTo>
                  <a:lnTo>
                    <a:pt x="780923" y="2068195"/>
                  </a:lnTo>
                  <a:lnTo>
                    <a:pt x="781939" y="2064385"/>
                  </a:lnTo>
                  <a:lnTo>
                    <a:pt x="778383" y="2058289"/>
                  </a:lnTo>
                  <a:lnTo>
                    <a:pt x="774446" y="2057273"/>
                  </a:lnTo>
                  <a:lnTo>
                    <a:pt x="685800" y="2108835"/>
                  </a:lnTo>
                  <a:lnTo>
                    <a:pt x="774319" y="2160651"/>
                  </a:lnTo>
                  <a:lnTo>
                    <a:pt x="778256" y="2159635"/>
                  </a:lnTo>
                  <a:lnTo>
                    <a:pt x="781812" y="2153539"/>
                  </a:lnTo>
                  <a:lnTo>
                    <a:pt x="780796" y="2149729"/>
                  </a:lnTo>
                  <a:lnTo>
                    <a:pt x="721791" y="2115223"/>
                  </a:lnTo>
                  <a:lnTo>
                    <a:pt x="1752600" y="2116709"/>
                  </a:lnTo>
                  <a:lnTo>
                    <a:pt x="1752600" y="2104009"/>
                  </a:lnTo>
                  <a:close/>
                </a:path>
                <a:path w="1905000" h="2160904">
                  <a:moveTo>
                    <a:pt x="1828800" y="1646936"/>
                  </a:moveTo>
                  <a:lnTo>
                    <a:pt x="188404" y="1645310"/>
                  </a:lnTo>
                  <a:lnTo>
                    <a:pt x="247396" y="1610995"/>
                  </a:lnTo>
                  <a:lnTo>
                    <a:pt x="248399" y="1607058"/>
                  </a:lnTo>
                  <a:lnTo>
                    <a:pt x="246748" y="1604137"/>
                  </a:lnTo>
                  <a:lnTo>
                    <a:pt x="244970" y="1601089"/>
                  </a:lnTo>
                  <a:lnTo>
                    <a:pt x="241046" y="1600073"/>
                  </a:lnTo>
                  <a:lnTo>
                    <a:pt x="237998" y="1601724"/>
                  </a:lnTo>
                  <a:lnTo>
                    <a:pt x="152400" y="1651635"/>
                  </a:lnTo>
                  <a:lnTo>
                    <a:pt x="240919" y="1703451"/>
                  </a:lnTo>
                  <a:lnTo>
                    <a:pt x="244856" y="1702435"/>
                  </a:lnTo>
                  <a:lnTo>
                    <a:pt x="248399" y="1696339"/>
                  </a:lnTo>
                  <a:lnTo>
                    <a:pt x="247396" y="1692402"/>
                  </a:lnTo>
                  <a:lnTo>
                    <a:pt x="188429" y="1658010"/>
                  </a:lnTo>
                  <a:lnTo>
                    <a:pt x="1828800" y="1659636"/>
                  </a:lnTo>
                  <a:lnTo>
                    <a:pt x="1828800" y="1646936"/>
                  </a:lnTo>
                  <a:close/>
                </a:path>
                <a:path w="1905000" h="2160904">
                  <a:moveTo>
                    <a:pt x="1905000" y="1188085"/>
                  </a:moveTo>
                  <a:lnTo>
                    <a:pt x="36017" y="1186586"/>
                  </a:lnTo>
                  <a:lnTo>
                    <a:pt x="25120" y="1192923"/>
                  </a:lnTo>
                  <a:lnTo>
                    <a:pt x="34518" y="1187450"/>
                  </a:lnTo>
                  <a:lnTo>
                    <a:pt x="36017" y="1186586"/>
                  </a:lnTo>
                  <a:lnTo>
                    <a:pt x="94996" y="1152271"/>
                  </a:lnTo>
                  <a:lnTo>
                    <a:pt x="96012" y="1148334"/>
                  </a:lnTo>
                  <a:lnTo>
                    <a:pt x="94234" y="1145286"/>
                  </a:lnTo>
                  <a:lnTo>
                    <a:pt x="92583" y="1142365"/>
                  </a:lnTo>
                  <a:lnTo>
                    <a:pt x="88646" y="1141222"/>
                  </a:lnTo>
                  <a:lnTo>
                    <a:pt x="0" y="1192911"/>
                  </a:lnTo>
                  <a:lnTo>
                    <a:pt x="88519" y="1244727"/>
                  </a:lnTo>
                  <a:lnTo>
                    <a:pt x="92456" y="1243711"/>
                  </a:lnTo>
                  <a:lnTo>
                    <a:pt x="96012" y="1237615"/>
                  </a:lnTo>
                  <a:lnTo>
                    <a:pt x="94996" y="1233678"/>
                  </a:lnTo>
                  <a:lnTo>
                    <a:pt x="36017" y="1199286"/>
                  </a:lnTo>
                  <a:lnTo>
                    <a:pt x="1905000" y="1200785"/>
                  </a:lnTo>
                  <a:lnTo>
                    <a:pt x="1905000" y="1188085"/>
                  </a:lnTo>
                  <a:close/>
                </a:path>
              </a:pathLst>
            </a:custGeom>
            <a:solidFill>
              <a:srgbClr val="497DBA"/>
            </a:solidFill>
          </p:spPr>
          <p:txBody>
            <a:bodyPr wrap="square" lIns="0" tIns="0" rIns="0" bIns="0" rtlCol="0"/>
            <a:lstStyle/>
            <a:p>
              <a:endParaRPr/>
            </a:p>
          </p:txBody>
        </p:sp>
      </p:grpSp>
      <p:sp>
        <p:nvSpPr>
          <p:cNvPr id="28" name="object 28"/>
          <p:cNvSpPr txBox="1"/>
          <p:nvPr/>
        </p:nvSpPr>
        <p:spPr>
          <a:xfrm>
            <a:off x="8026400" y="2615311"/>
            <a:ext cx="57785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Crust</a:t>
            </a:r>
            <a:endParaRPr sz="2000">
              <a:latin typeface="Times New Roman"/>
              <a:cs typeface="Times New Roman"/>
            </a:endParaRPr>
          </a:p>
        </p:txBody>
      </p:sp>
      <p:sp>
        <p:nvSpPr>
          <p:cNvPr id="29" name="object 29"/>
          <p:cNvSpPr txBox="1"/>
          <p:nvPr/>
        </p:nvSpPr>
        <p:spPr>
          <a:xfrm>
            <a:off x="8156575" y="3583940"/>
            <a:ext cx="876300" cy="1419860"/>
          </a:xfrm>
          <a:prstGeom prst="rect">
            <a:avLst/>
          </a:prstGeom>
        </p:spPr>
        <p:txBody>
          <a:bodyPr vert="horz" wrap="square" lIns="0" tIns="1905" rIns="0" bIns="0" rtlCol="0">
            <a:spAutoFit/>
          </a:bodyPr>
          <a:lstStyle/>
          <a:p>
            <a:pPr marL="88900" marR="5080" indent="72390">
              <a:lnSpc>
                <a:spcPct val="103600"/>
              </a:lnSpc>
              <a:spcBef>
                <a:spcPts val="15"/>
              </a:spcBef>
            </a:pPr>
            <a:r>
              <a:rPr sz="2000" spc="5" dirty="0">
                <a:latin typeface="Times New Roman"/>
                <a:cs typeface="Times New Roman"/>
              </a:rPr>
              <a:t>Iron </a:t>
            </a:r>
            <a:r>
              <a:rPr sz="2000" spc="10" dirty="0">
                <a:latin typeface="Times New Roman"/>
                <a:cs typeface="Times New Roman"/>
              </a:rPr>
              <a:t> </a:t>
            </a:r>
            <a:r>
              <a:rPr sz="2000" dirty="0">
                <a:latin typeface="Times New Roman"/>
                <a:cs typeface="Times New Roman"/>
              </a:rPr>
              <a:t>Core </a:t>
            </a:r>
            <a:r>
              <a:rPr sz="2000" spc="5" dirty="0">
                <a:latin typeface="Times New Roman"/>
                <a:cs typeface="Times New Roman"/>
              </a:rPr>
              <a:t> </a:t>
            </a:r>
            <a:r>
              <a:rPr sz="2000" dirty="0">
                <a:latin typeface="Times New Roman"/>
                <a:cs typeface="Times New Roman"/>
              </a:rPr>
              <a:t>M</a:t>
            </a:r>
            <a:r>
              <a:rPr sz="2000" spc="-10" dirty="0">
                <a:latin typeface="Times New Roman"/>
                <a:cs typeface="Times New Roman"/>
              </a:rPr>
              <a:t>a</a:t>
            </a:r>
            <a:r>
              <a:rPr sz="2000" dirty="0">
                <a:latin typeface="Times New Roman"/>
                <a:cs typeface="Times New Roman"/>
              </a:rPr>
              <a:t>g</a:t>
            </a:r>
            <a:r>
              <a:rPr sz="2000" spc="-20" dirty="0">
                <a:latin typeface="Times New Roman"/>
                <a:cs typeface="Times New Roman"/>
              </a:rPr>
              <a:t>m</a:t>
            </a:r>
            <a:r>
              <a:rPr sz="2000" dirty="0">
                <a:latin typeface="Times New Roman"/>
                <a:cs typeface="Times New Roman"/>
              </a:rPr>
              <a:t>a</a:t>
            </a:r>
            <a:endParaRPr sz="2000">
              <a:latin typeface="Times New Roman"/>
              <a:cs typeface="Times New Roman"/>
            </a:endParaRPr>
          </a:p>
          <a:p>
            <a:pPr marL="12700">
              <a:lnSpc>
                <a:spcPct val="100000"/>
              </a:lnSpc>
              <a:spcBef>
                <a:spcPts val="1200"/>
              </a:spcBef>
            </a:pPr>
            <a:r>
              <a:rPr sz="2000" dirty="0">
                <a:latin typeface="Times New Roman"/>
                <a:cs typeface="Times New Roman"/>
              </a:rPr>
              <a:t>Mantle</a:t>
            </a:r>
            <a:endParaRPr sz="2000">
              <a:latin typeface="Times New Roman"/>
              <a:cs typeface="Times New Roman"/>
            </a:endParaRPr>
          </a:p>
        </p:txBody>
      </p:sp>
      <p:sp>
        <p:nvSpPr>
          <p:cNvPr id="30" name="object 30"/>
          <p:cNvSpPr txBox="1"/>
          <p:nvPr/>
        </p:nvSpPr>
        <p:spPr>
          <a:xfrm>
            <a:off x="6174994" y="6057696"/>
            <a:ext cx="30480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Times New Roman"/>
                <a:cs typeface="Times New Roman"/>
              </a:rPr>
              <a:t>(b)</a:t>
            </a:r>
            <a:endParaRPr sz="1800">
              <a:latin typeface="Times New Roman"/>
              <a:cs typeface="Times New Roman"/>
            </a:endParaRPr>
          </a:p>
        </p:txBody>
      </p:sp>
      <p:sp>
        <p:nvSpPr>
          <p:cNvPr id="31" name="object 31"/>
          <p:cNvSpPr txBox="1">
            <a:spLocks noGrp="1"/>
          </p:cNvSpPr>
          <p:nvPr>
            <p:ph type="title"/>
          </p:nvPr>
        </p:nvSpPr>
        <p:spPr>
          <a:xfrm>
            <a:off x="78739" y="197541"/>
            <a:ext cx="8989695" cy="1855470"/>
          </a:xfrm>
          <a:prstGeom prst="rect">
            <a:avLst/>
          </a:prstGeom>
        </p:spPr>
        <p:txBody>
          <a:bodyPr vert="horz" wrap="square" lIns="0" tIns="13335" rIns="0" bIns="0" rtlCol="0">
            <a:spAutoFit/>
          </a:bodyPr>
          <a:lstStyle/>
          <a:p>
            <a:pPr marL="76200" marR="5080" indent="-64135">
              <a:lnSpc>
                <a:spcPct val="150000"/>
              </a:lnSpc>
              <a:spcBef>
                <a:spcPts val="105"/>
              </a:spcBef>
            </a:pPr>
            <a:r>
              <a:rPr dirty="0"/>
              <a:t>The core has two </a:t>
            </a:r>
            <a:r>
              <a:rPr spc="-5" dirty="0"/>
              <a:t>layers: </a:t>
            </a:r>
            <a:r>
              <a:rPr dirty="0"/>
              <a:t>(i) Solid iron core and </a:t>
            </a:r>
            <a:r>
              <a:rPr spc="-5" dirty="0"/>
              <a:t>(ii) Magma </a:t>
            </a:r>
            <a:r>
              <a:rPr dirty="0"/>
              <a:t>(outer core </a:t>
            </a:r>
            <a:r>
              <a:rPr spc="-5" dirty="0"/>
              <a:t>made </a:t>
            </a:r>
            <a:r>
              <a:rPr dirty="0"/>
              <a:t>of very hot </a:t>
            </a:r>
            <a:r>
              <a:rPr spc="-484" dirty="0"/>
              <a:t> </a:t>
            </a:r>
            <a:r>
              <a:rPr spc="-10" dirty="0"/>
              <a:t>melted</a:t>
            </a:r>
            <a:r>
              <a:rPr spc="5" dirty="0"/>
              <a:t> </a:t>
            </a:r>
            <a:r>
              <a:rPr dirty="0"/>
              <a:t>rock).</a:t>
            </a:r>
            <a:r>
              <a:rPr spc="-25" dirty="0"/>
              <a:t> </a:t>
            </a:r>
            <a:r>
              <a:rPr dirty="0"/>
              <a:t>Mantle</a:t>
            </a:r>
            <a:r>
              <a:rPr spc="-20" dirty="0"/>
              <a:t> </a:t>
            </a:r>
            <a:r>
              <a:rPr dirty="0"/>
              <a:t>consists</a:t>
            </a:r>
            <a:r>
              <a:rPr spc="-30" dirty="0"/>
              <a:t> </a:t>
            </a:r>
            <a:r>
              <a:rPr dirty="0"/>
              <a:t>of</a:t>
            </a:r>
            <a:r>
              <a:rPr spc="-5" dirty="0"/>
              <a:t> </a:t>
            </a:r>
            <a:r>
              <a:rPr dirty="0"/>
              <a:t>rock</a:t>
            </a:r>
            <a:r>
              <a:rPr spc="-10" dirty="0"/>
              <a:t> </a:t>
            </a:r>
            <a:r>
              <a:rPr dirty="0"/>
              <a:t>and</a:t>
            </a:r>
            <a:r>
              <a:rPr spc="-5" dirty="0"/>
              <a:t> </a:t>
            </a:r>
            <a:r>
              <a:rPr spc="-10" dirty="0"/>
              <a:t>magma,</a:t>
            </a:r>
            <a:r>
              <a:rPr spc="20" dirty="0"/>
              <a:t> </a:t>
            </a:r>
            <a:r>
              <a:rPr dirty="0"/>
              <a:t>spreads</a:t>
            </a:r>
            <a:r>
              <a:rPr spc="-30" dirty="0"/>
              <a:t> </a:t>
            </a:r>
            <a:r>
              <a:rPr dirty="0"/>
              <a:t>over</a:t>
            </a:r>
            <a:r>
              <a:rPr spc="-20" dirty="0"/>
              <a:t> </a:t>
            </a:r>
            <a:r>
              <a:rPr dirty="0"/>
              <a:t>depth</a:t>
            </a:r>
            <a:r>
              <a:rPr spc="-15" dirty="0"/>
              <a:t> </a:t>
            </a:r>
            <a:r>
              <a:rPr dirty="0"/>
              <a:t>of</a:t>
            </a:r>
            <a:r>
              <a:rPr spc="-5" dirty="0"/>
              <a:t> 2600km.</a:t>
            </a:r>
            <a:r>
              <a:rPr spc="-15" dirty="0"/>
              <a:t> </a:t>
            </a:r>
            <a:r>
              <a:rPr dirty="0"/>
              <a:t>Crust </a:t>
            </a:r>
            <a:r>
              <a:rPr spc="-484" dirty="0"/>
              <a:t> </a:t>
            </a:r>
            <a:r>
              <a:rPr dirty="0"/>
              <a:t>is the outer </a:t>
            </a:r>
            <a:r>
              <a:rPr spc="-5" dirty="0"/>
              <a:t>most layer </a:t>
            </a:r>
            <a:r>
              <a:rPr dirty="0"/>
              <a:t>of the earth whose depth is </a:t>
            </a:r>
            <a:r>
              <a:rPr spc="5" dirty="0"/>
              <a:t>5-8 </a:t>
            </a:r>
            <a:r>
              <a:rPr dirty="0"/>
              <a:t>km under ocean or </a:t>
            </a:r>
            <a:r>
              <a:rPr spc="5" dirty="0"/>
              <a:t>25-60 </a:t>
            </a:r>
            <a:r>
              <a:rPr dirty="0"/>
              <a:t>km on </a:t>
            </a:r>
            <a:r>
              <a:rPr spc="5" dirty="0"/>
              <a:t> </a:t>
            </a:r>
            <a:r>
              <a:rPr dirty="0"/>
              <a:t>the</a:t>
            </a:r>
            <a:r>
              <a:rPr spc="-30" dirty="0"/>
              <a:t> </a:t>
            </a:r>
            <a:r>
              <a:rPr dirty="0"/>
              <a:t>continents.</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1227" y="445008"/>
            <a:ext cx="2981325" cy="300355"/>
            <a:chOff x="681227" y="445008"/>
            <a:chExt cx="2981325" cy="300355"/>
          </a:xfrm>
        </p:grpSpPr>
        <p:sp>
          <p:nvSpPr>
            <p:cNvPr id="3" name="object 3"/>
            <p:cNvSpPr/>
            <p:nvPr/>
          </p:nvSpPr>
          <p:spPr>
            <a:xfrm>
              <a:off x="685799" y="609600"/>
              <a:ext cx="2971800" cy="1905"/>
            </a:xfrm>
            <a:custGeom>
              <a:avLst/>
              <a:gdLst/>
              <a:ahLst/>
              <a:cxnLst/>
              <a:rect l="l" t="t" r="r" b="b"/>
              <a:pathLst>
                <a:path w="2971800" h="1904">
                  <a:moveTo>
                    <a:pt x="0" y="0"/>
                  </a:moveTo>
                  <a:lnTo>
                    <a:pt x="2971800" y="1650"/>
                  </a:lnTo>
                </a:path>
              </a:pathLst>
            </a:custGeom>
            <a:ln w="9144">
              <a:solidFill>
                <a:srgbClr val="497DBA"/>
              </a:solidFill>
            </a:ln>
          </p:spPr>
          <p:txBody>
            <a:bodyPr wrap="square" lIns="0" tIns="0" rIns="0" bIns="0" rtlCol="0"/>
            <a:lstStyle/>
            <a:p>
              <a:endParaRPr/>
            </a:p>
          </p:txBody>
        </p:sp>
        <p:sp>
          <p:nvSpPr>
            <p:cNvPr id="4" name="object 4"/>
            <p:cNvSpPr/>
            <p:nvPr/>
          </p:nvSpPr>
          <p:spPr>
            <a:xfrm>
              <a:off x="1143761" y="457962"/>
              <a:ext cx="2072639" cy="274320"/>
            </a:xfrm>
            <a:custGeom>
              <a:avLst/>
              <a:gdLst/>
              <a:ahLst/>
              <a:cxnLst/>
              <a:rect l="l" t="t" r="r" b="b"/>
              <a:pathLst>
                <a:path w="2072639" h="274320">
                  <a:moveTo>
                    <a:pt x="0" y="137160"/>
                  </a:moveTo>
                  <a:lnTo>
                    <a:pt x="6992" y="93829"/>
                  </a:lnTo>
                  <a:lnTo>
                    <a:pt x="26462" y="56180"/>
                  </a:lnTo>
                  <a:lnTo>
                    <a:pt x="56153" y="26481"/>
                  </a:lnTo>
                  <a:lnTo>
                    <a:pt x="93805" y="6998"/>
                  </a:lnTo>
                  <a:lnTo>
                    <a:pt x="137159" y="0"/>
                  </a:lnTo>
                  <a:lnTo>
                    <a:pt x="180490" y="6998"/>
                  </a:lnTo>
                  <a:lnTo>
                    <a:pt x="218139" y="26481"/>
                  </a:lnTo>
                  <a:lnTo>
                    <a:pt x="247838" y="56180"/>
                  </a:lnTo>
                  <a:lnTo>
                    <a:pt x="267321" y="93829"/>
                  </a:lnTo>
                  <a:lnTo>
                    <a:pt x="274319" y="137160"/>
                  </a:lnTo>
                  <a:lnTo>
                    <a:pt x="267321" y="180490"/>
                  </a:lnTo>
                  <a:lnTo>
                    <a:pt x="247838" y="218139"/>
                  </a:lnTo>
                  <a:lnTo>
                    <a:pt x="218139" y="247838"/>
                  </a:lnTo>
                  <a:lnTo>
                    <a:pt x="180490" y="267321"/>
                  </a:lnTo>
                  <a:lnTo>
                    <a:pt x="137159" y="274320"/>
                  </a:lnTo>
                  <a:lnTo>
                    <a:pt x="93805" y="267321"/>
                  </a:lnTo>
                  <a:lnTo>
                    <a:pt x="56153" y="247838"/>
                  </a:lnTo>
                  <a:lnTo>
                    <a:pt x="26462" y="218139"/>
                  </a:lnTo>
                  <a:lnTo>
                    <a:pt x="6992" y="180490"/>
                  </a:lnTo>
                  <a:lnTo>
                    <a:pt x="0" y="137160"/>
                  </a:lnTo>
                  <a:close/>
                </a:path>
                <a:path w="2072639" h="274320">
                  <a:moveTo>
                    <a:pt x="914400" y="137160"/>
                  </a:moveTo>
                  <a:lnTo>
                    <a:pt x="921398" y="93829"/>
                  </a:lnTo>
                  <a:lnTo>
                    <a:pt x="940881" y="56180"/>
                  </a:lnTo>
                  <a:lnTo>
                    <a:pt x="970580" y="26481"/>
                  </a:lnTo>
                  <a:lnTo>
                    <a:pt x="1008229" y="6998"/>
                  </a:lnTo>
                  <a:lnTo>
                    <a:pt x="1051560" y="0"/>
                  </a:lnTo>
                  <a:lnTo>
                    <a:pt x="1094890" y="6998"/>
                  </a:lnTo>
                  <a:lnTo>
                    <a:pt x="1132539" y="26481"/>
                  </a:lnTo>
                  <a:lnTo>
                    <a:pt x="1162238" y="56180"/>
                  </a:lnTo>
                  <a:lnTo>
                    <a:pt x="1181721" y="93829"/>
                  </a:lnTo>
                  <a:lnTo>
                    <a:pt x="1188720" y="137160"/>
                  </a:lnTo>
                  <a:lnTo>
                    <a:pt x="1181721" y="180490"/>
                  </a:lnTo>
                  <a:lnTo>
                    <a:pt x="1162238" y="218139"/>
                  </a:lnTo>
                  <a:lnTo>
                    <a:pt x="1132539" y="247838"/>
                  </a:lnTo>
                  <a:lnTo>
                    <a:pt x="1094890" y="267321"/>
                  </a:lnTo>
                  <a:lnTo>
                    <a:pt x="1051560" y="274320"/>
                  </a:lnTo>
                  <a:lnTo>
                    <a:pt x="1008229" y="267321"/>
                  </a:lnTo>
                  <a:lnTo>
                    <a:pt x="970580" y="247838"/>
                  </a:lnTo>
                  <a:lnTo>
                    <a:pt x="940881" y="218139"/>
                  </a:lnTo>
                  <a:lnTo>
                    <a:pt x="921398" y="180490"/>
                  </a:lnTo>
                  <a:lnTo>
                    <a:pt x="914400" y="137160"/>
                  </a:lnTo>
                  <a:close/>
                </a:path>
                <a:path w="2072639" h="274320">
                  <a:moveTo>
                    <a:pt x="1798320" y="137160"/>
                  </a:moveTo>
                  <a:lnTo>
                    <a:pt x="1805318" y="93829"/>
                  </a:lnTo>
                  <a:lnTo>
                    <a:pt x="1824801" y="56180"/>
                  </a:lnTo>
                  <a:lnTo>
                    <a:pt x="1854500" y="26481"/>
                  </a:lnTo>
                  <a:lnTo>
                    <a:pt x="1892149" y="6998"/>
                  </a:lnTo>
                  <a:lnTo>
                    <a:pt x="1935480" y="0"/>
                  </a:lnTo>
                  <a:lnTo>
                    <a:pt x="1978810" y="6998"/>
                  </a:lnTo>
                  <a:lnTo>
                    <a:pt x="2016459" y="26481"/>
                  </a:lnTo>
                  <a:lnTo>
                    <a:pt x="2046158" y="56180"/>
                  </a:lnTo>
                  <a:lnTo>
                    <a:pt x="2065641" y="93829"/>
                  </a:lnTo>
                  <a:lnTo>
                    <a:pt x="2072639" y="137160"/>
                  </a:lnTo>
                  <a:lnTo>
                    <a:pt x="2065641" y="180490"/>
                  </a:lnTo>
                  <a:lnTo>
                    <a:pt x="2046158" y="218139"/>
                  </a:lnTo>
                  <a:lnTo>
                    <a:pt x="2016459" y="247838"/>
                  </a:lnTo>
                  <a:lnTo>
                    <a:pt x="1978810" y="267321"/>
                  </a:lnTo>
                  <a:lnTo>
                    <a:pt x="1935480" y="274320"/>
                  </a:lnTo>
                  <a:lnTo>
                    <a:pt x="1892149" y="267321"/>
                  </a:lnTo>
                  <a:lnTo>
                    <a:pt x="1854500" y="247838"/>
                  </a:lnTo>
                  <a:lnTo>
                    <a:pt x="1824801" y="218139"/>
                  </a:lnTo>
                  <a:lnTo>
                    <a:pt x="1805318" y="180490"/>
                  </a:lnTo>
                  <a:lnTo>
                    <a:pt x="1798320" y="137160"/>
                  </a:lnTo>
                  <a:close/>
                </a:path>
              </a:pathLst>
            </a:custGeom>
            <a:ln w="25908">
              <a:solidFill>
                <a:srgbClr val="385D89"/>
              </a:solidFill>
            </a:ln>
          </p:spPr>
          <p:txBody>
            <a:bodyPr wrap="square" lIns="0" tIns="0" rIns="0" bIns="0" rtlCol="0"/>
            <a:lstStyle/>
            <a:p>
              <a:endParaRPr/>
            </a:p>
          </p:txBody>
        </p:sp>
      </p:grpSp>
      <p:grpSp>
        <p:nvGrpSpPr>
          <p:cNvPr id="5" name="object 5"/>
          <p:cNvGrpSpPr/>
          <p:nvPr/>
        </p:nvGrpSpPr>
        <p:grpSpPr>
          <a:xfrm>
            <a:off x="605027" y="1237488"/>
            <a:ext cx="3057525" cy="300355"/>
            <a:chOff x="605027" y="1237488"/>
            <a:chExt cx="3057525" cy="300355"/>
          </a:xfrm>
        </p:grpSpPr>
        <p:sp>
          <p:nvSpPr>
            <p:cNvPr id="6" name="object 6"/>
            <p:cNvSpPr/>
            <p:nvPr/>
          </p:nvSpPr>
          <p:spPr>
            <a:xfrm>
              <a:off x="1143761" y="1250442"/>
              <a:ext cx="274320" cy="274320"/>
            </a:xfrm>
            <a:custGeom>
              <a:avLst/>
              <a:gdLst/>
              <a:ahLst/>
              <a:cxnLst/>
              <a:rect l="l" t="t" r="r" b="b"/>
              <a:pathLst>
                <a:path w="274319" h="274319">
                  <a:moveTo>
                    <a:pt x="0" y="137160"/>
                  </a:moveTo>
                  <a:lnTo>
                    <a:pt x="6992" y="93829"/>
                  </a:lnTo>
                  <a:lnTo>
                    <a:pt x="26462" y="56180"/>
                  </a:lnTo>
                  <a:lnTo>
                    <a:pt x="56153" y="26481"/>
                  </a:lnTo>
                  <a:lnTo>
                    <a:pt x="93805" y="6998"/>
                  </a:lnTo>
                  <a:lnTo>
                    <a:pt x="137159" y="0"/>
                  </a:lnTo>
                  <a:lnTo>
                    <a:pt x="180490" y="6998"/>
                  </a:lnTo>
                  <a:lnTo>
                    <a:pt x="218139" y="26481"/>
                  </a:lnTo>
                  <a:lnTo>
                    <a:pt x="247838" y="56180"/>
                  </a:lnTo>
                  <a:lnTo>
                    <a:pt x="267321" y="93829"/>
                  </a:lnTo>
                  <a:lnTo>
                    <a:pt x="274319" y="137160"/>
                  </a:lnTo>
                  <a:lnTo>
                    <a:pt x="267321" y="180490"/>
                  </a:lnTo>
                  <a:lnTo>
                    <a:pt x="247838" y="218139"/>
                  </a:lnTo>
                  <a:lnTo>
                    <a:pt x="218139" y="247838"/>
                  </a:lnTo>
                  <a:lnTo>
                    <a:pt x="180490" y="267321"/>
                  </a:lnTo>
                  <a:lnTo>
                    <a:pt x="137159" y="274320"/>
                  </a:lnTo>
                  <a:lnTo>
                    <a:pt x="93805" y="267321"/>
                  </a:lnTo>
                  <a:lnTo>
                    <a:pt x="56153" y="247838"/>
                  </a:lnTo>
                  <a:lnTo>
                    <a:pt x="26462" y="218139"/>
                  </a:lnTo>
                  <a:lnTo>
                    <a:pt x="6992" y="180490"/>
                  </a:lnTo>
                  <a:lnTo>
                    <a:pt x="0" y="137160"/>
                  </a:lnTo>
                  <a:close/>
                </a:path>
              </a:pathLst>
            </a:custGeom>
            <a:ln w="25907">
              <a:solidFill>
                <a:srgbClr val="385D89"/>
              </a:solidFill>
            </a:ln>
          </p:spPr>
          <p:txBody>
            <a:bodyPr wrap="square" lIns="0" tIns="0" rIns="0" bIns="0" rtlCol="0"/>
            <a:lstStyle/>
            <a:p>
              <a:endParaRPr/>
            </a:p>
          </p:txBody>
        </p:sp>
        <p:sp>
          <p:nvSpPr>
            <p:cNvPr id="7" name="object 7"/>
            <p:cNvSpPr/>
            <p:nvPr/>
          </p:nvSpPr>
          <p:spPr>
            <a:xfrm>
              <a:off x="609599" y="1524000"/>
              <a:ext cx="3048000" cy="1905"/>
            </a:xfrm>
            <a:custGeom>
              <a:avLst/>
              <a:gdLst/>
              <a:ahLst/>
              <a:cxnLst/>
              <a:rect l="l" t="t" r="r" b="b"/>
              <a:pathLst>
                <a:path w="3048000" h="1905">
                  <a:moveTo>
                    <a:pt x="0" y="0"/>
                  </a:moveTo>
                  <a:lnTo>
                    <a:pt x="3048000" y="1650"/>
                  </a:lnTo>
                </a:path>
              </a:pathLst>
            </a:custGeom>
            <a:ln w="9144">
              <a:solidFill>
                <a:srgbClr val="497DBA"/>
              </a:solidFill>
            </a:ln>
          </p:spPr>
          <p:txBody>
            <a:bodyPr wrap="square" lIns="0" tIns="0" rIns="0" bIns="0" rtlCol="0"/>
            <a:lstStyle/>
            <a:p>
              <a:endParaRPr/>
            </a:p>
          </p:txBody>
        </p:sp>
        <p:sp>
          <p:nvSpPr>
            <p:cNvPr id="8" name="object 8"/>
            <p:cNvSpPr/>
            <p:nvPr/>
          </p:nvSpPr>
          <p:spPr>
            <a:xfrm>
              <a:off x="2058161" y="1250442"/>
              <a:ext cx="1066800" cy="274320"/>
            </a:xfrm>
            <a:custGeom>
              <a:avLst/>
              <a:gdLst/>
              <a:ahLst/>
              <a:cxnLst/>
              <a:rect l="l" t="t" r="r" b="b"/>
              <a:pathLst>
                <a:path w="1066800" h="274319">
                  <a:moveTo>
                    <a:pt x="0" y="137160"/>
                  </a:moveTo>
                  <a:lnTo>
                    <a:pt x="6998" y="93829"/>
                  </a:lnTo>
                  <a:lnTo>
                    <a:pt x="26481" y="56180"/>
                  </a:lnTo>
                  <a:lnTo>
                    <a:pt x="56180" y="26481"/>
                  </a:lnTo>
                  <a:lnTo>
                    <a:pt x="93829" y="6998"/>
                  </a:lnTo>
                  <a:lnTo>
                    <a:pt x="137160" y="0"/>
                  </a:lnTo>
                  <a:lnTo>
                    <a:pt x="180490" y="6998"/>
                  </a:lnTo>
                  <a:lnTo>
                    <a:pt x="218139" y="26481"/>
                  </a:lnTo>
                  <a:lnTo>
                    <a:pt x="247838" y="56180"/>
                  </a:lnTo>
                  <a:lnTo>
                    <a:pt x="267321" y="93829"/>
                  </a:lnTo>
                  <a:lnTo>
                    <a:pt x="274319" y="137160"/>
                  </a:lnTo>
                  <a:lnTo>
                    <a:pt x="267321" y="180490"/>
                  </a:lnTo>
                  <a:lnTo>
                    <a:pt x="247838" y="218139"/>
                  </a:lnTo>
                  <a:lnTo>
                    <a:pt x="218139" y="247838"/>
                  </a:lnTo>
                  <a:lnTo>
                    <a:pt x="180490" y="267321"/>
                  </a:lnTo>
                  <a:lnTo>
                    <a:pt x="137160" y="274320"/>
                  </a:lnTo>
                  <a:lnTo>
                    <a:pt x="93829" y="267321"/>
                  </a:lnTo>
                  <a:lnTo>
                    <a:pt x="56180" y="247838"/>
                  </a:lnTo>
                  <a:lnTo>
                    <a:pt x="26481" y="218139"/>
                  </a:lnTo>
                  <a:lnTo>
                    <a:pt x="6998" y="180490"/>
                  </a:lnTo>
                  <a:lnTo>
                    <a:pt x="0" y="137160"/>
                  </a:lnTo>
                  <a:close/>
                </a:path>
                <a:path w="1066800" h="274319">
                  <a:moveTo>
                    <a:pt x="792480" y="137160"/>
                  </a:moveTo>
                  <a:lnTo>
                    <a:pt x="799478" y="93829"/>
                  </a:lnTo>
                  <a:lnTo>
                    <a:pt x="818961" y="56180"/>
                  </a:lnTo>
                  <a:lnTo>
                    <a:pt x="848660" y="26481"/>
                  </a:lnTo>
                  <a:lnTo>
                    <a:pt x="886309" y="6998"/>
                  </a:lnTo>
                  <a:lnTo>
                    <a:pt x="929639" y="0"/>
                  </a:lnTo>
                  <a:lnTo>
                    <a:pt x="972970" y="6998"/>
                  </a:lnTo>
                  <a:lnTo>
                    <a:pt x="1010619" y="26481"/>
                  </a:lnTo>
                  <a:lnTo>
                    <a:pt x="1040318" y="56180"/>
                  </a:lnTo>
                  <a:lnTo>
                    <a:pt x="1059801" y="93829"/>
                  </a:lnTo>
                  <a:lnTo>
                    <a:pt x="1066800" y="137160"/>
                  </a:lnTo>
                  <a:lnTo>
                    <a:pt x="1059801" y="180490"/>
                  </a:lnTo>
                  <a:lnTo>
                    <a:pt x="1040318" y="218139"/>
                  </a:lnTo>
                  <a:lnTo>
                    <a:pt x="1010619" y="247838"/>
                  </a:lnTo>
                  <a:lnTo>
                    <a:pt x="972970" y="267321"/>
                  </a:lnTo>
                  <a:lnTo>
                    <a:pt x="929639" y="274320"/>
                  </a:lnTo>
                  <a:lnTo>
                    <a:pt x="886309" y="267321"/>
                  </a:lnTo>
                  <a:lnTo>
                    <a:pt x="848660" y="247838"/>
                  </a:lnTo>
                  <a:lnTo>
                    <a:pt x="818961" y="218139"/>
                  </a:lnTo>
                  <a:lnTo>
                    <a:pt x="799478" y="180490"/>
                  </a:lnTo>
                  <a:lnTo>
                    <a:pt x="792480" y="137160"/>
                  </a:lnTo>
                  <a:close/>
                </a:path>
              </a:pathLst>
            </a:custGeom>
            <a:ln w="25908">
              <a:solidFill>
                <a:srgbClr val="385D89"/>
              </a:solidFill>
            </a:ln>
          </p:spPr>
          <p:txBody>
            <a:bodyPr wrap="square" lIns="0" tIns="0" rIns="0" bIns="0" rtlCol="0"/>
            <a:lstStyle/>
            <a:p>
              <a:endParaRPr/>
            </a:p>
          </p:txBody>
        </p:sp>
      </p:grpSp>
      <p:grpSp>
        <p:nvGrpSpPr>
          <p:cNvPr id="9" name="object 9"/>
          <p:cNvGrpSpPr/>
          <p:nvPr/>
        </p:nvGrpSpPr>
        <p:grpSpPr>
          <a:xfrm>
            <a:off x="681227" y="2121407"/>
            <a:ext cx="2981325" cy="330835"/>
            <a:chOff x="681227" y="2121407"/>
            <a:chExt cx="2981325" cy="330835"/>
          </a:xfrm>
        </p:grpSpPr>
        <p:sp>
          <p:nvSpPr>
            <p:cNvPr id="10" name="object 10"/>
            <p:cNvSpPr/>
            <p:nvPr/>
          </p:nvSpPr>
          <p:spPr>
            <a:xfrm>
              <a:off x="1143761" y="2134361"/>
              <a:ext cx="1905000" cy="304800"/>
            </a:xfrm>
            <a:custGeom>
              <a:avLst/>
              <a:gdLst/>
              <a:ahLst/>
              <a:cxnLst/>
              <a:rect l="l" t="t" r="r" b="b"/>
              <a:pathLst>
                <a:path w="1905000" h="304800">
                  <a:moveTo>
                    <a:pt x="0" y="137160"/>
                  </a:moveTo>
                  <a:lnTo>
                    <a:pt x="6992" y="93829"/>
                  </a:lnTo>
                  <a:lnTo>
                    <a:pt x="26462" y="56180"/>
                  </a:lnTo>
                  <a:lnTo>
                    <a:pt x="56153" y="26481"/>
                  </a:lnTo>
                  <a:lnTo>
                    <a:pt x="93805" y="6998"/>
                  </a:lnTo>
                  <a:lnTo>
                    <a:pt x="137159" y="0"/>
                  </a:lnTo>
                  <a:lnTo>
                    <a:pt x="180490" y="6998"/>
                  </a:lnTo>
                  <a:lnTo>
                    <a:pt x="218139" y="26481"/>
                  </a:lnTo>
                  <a:lnTo>
                    <a:pt x="247838" y="56180"/>
                  </a:lnTo>
                  <a:lnTo>
                    <a:pt x="267321" y="93829"/>
                  </a:lnTo>
                  <a:lnTo>
                    <a:pt x="274319" y="137160"/>
                  </a:lnTo>
                  <a:lnTo>
                    <a:pt x="267321" y="180490"/>
                  </a:lnTo>
                  <a:lnTo>
                    <a:pt x="247838" y="218139"/>
                  </a:lnTo>
                  <a:lnTo>
                    <a:pt x="218139" y="247838"/>
                  </a:lnTo>
                  <a:lnTo>
                    <a:pt x="180490" y="267321"/>
                  </a:lnTo>
                  <a:lnTo>
                    <a:pt x="137159" y="274320"/>
                  </a:lnTo>
                  <a:lnTo>
                    <a:pt x="93805" y="267321"/>
                  </a:lnTo>
                  <a:lnTo>
                    <a:pt x="56153" y="247838"/>
                  </a:lnTo>
                  <a:lnTo>
                    <a:pt x="26462" y="218139"/>
                  </a:lnTo>
                  <a:lnTo>
                    <a:pt x="6992" y="180490"/>
                  </a:lnTo>
                  <a:lnTo>
                    <a:pt x="0" y="137160"/>
                  </a:lnTo>
                  <a:close/>
                </a:path>
                <a:path w="1905000" h="304800">
                  <a:moveTo>
                    <a:pt x="914400" y="167639"/>
                  </a:moveTo>
                  <a:lnTo>
                    <a:pt x="921398" y="124309"/>
                  </a:lnTo>
                  <a:lnTo>
                    <a:pt x="940881" y="86660"/>
                  </a:lnTo>
                  <a:lnTo>
                    <a:pt x="970580" y="56961"/>
                  </a:lnTo>
                  <a:lnTo>
                    <a:pt x="1008229" y="37478"/>
                  </a:lnTo>
                  <a:lnTo>
                    <a:pt x="1051560" y="30479"/>
                  </a:lnTo>
                  <a:lnTo>
                    <a:pt x="1094890" y="37478"/>
                  </a:lnTo>
                  <a:lnTo>
                    <a:pt x="1132539" y="56961"/>
                  </a:lnTo>
                  <a:lnTo>
                    <a:pt x="1162238" y="86660"/>
                  </a:lnTo>
                  <a:lnTo>
                    <a:pt x="1181721" y="124309"/>
                  </a:lnTo>
                  <a:lnTo>
                    <a:pt x="1188720" y="167639"/>
                  </a:lnTo>
                  <a:lnTo>
                    <a:pt x="1181721" y="210970"/>
                  </a:lnTo>
                  <a:lnTo>
                    <a:pt x="1162238" y="248619"/>
                  </a:lnTo>
                  <a:lnTo>
                    <a:pt x="1132539" y="278318"/>
                  </a:lnTo>
                  <a:lnTo>
                    <a:pt x="1094890" y="297801"/>
                  </a:lnTo>
                  <a:lnTo>
                    <a:pt x="1051560" y="304800"/>
                  </a:lnTo>
                  <a:lnTo>
                    <a:pt x="1008229" y="297801"/>
                  </a:lnTo>
                  <a:lnTo>
                    <a:pt x="970580" y="278318"/>
                  </a:lnTo>
                  <a:lnTo>
                    <a:pt x="940881" y="248619"/>
                  </a:lnTo>
                  <a:lnTo>
                    <a:pt x="921398" y="210970"/>
                  </a:lnTo>
                  <a:lnTo>
                    <a:pt x="914400" y="167639"/>
                  </a:lnTo>
                  <a:close/>
                </a:path>
                <a:path w="1905000" h="304800">
                  <a:moveTo>
                    <a:pt x="1630680" y="167639"/>
                  </a:moveTo>
                  <a:lnTo>
                    <a:pt x="1637678" y="124309"/>
                  </a:lnTo>
                  <a:lnTo>
                    <a:pt x="1657161" y="86660"/>
                  </a:lnTo>
                  <a:lnTo>
                    <a:pt x="1686860" y="56961"/>
                  </a:lnTo>
                  <a:lnTo>
                    <a:pt x="1724509" y="37478"/>
                  </a:lnTo>
                  <a:lnTo>
                    <a:pt x="1767839" y="30479"/>
                  </a:lnTo>
                  <a:lnTo>
                    <a:pt x="1811170" y="37478"/>
                  </a:lnTo>
                  <a:lnTo>
                    <a:pt x="1848819" y="56961"/>
                  </a:lnTo>
                  <a:lnTo>
                    <a:pt x="1878518" y="86660"/>
                  </a:lnTo>
                  <a:lnTo>
                    <a:pt x="1898001" y="124309"/>
                  </a:lnTo>
                  <a:lnTo>
                    <a:pt x="1905000" y="167639"/>
                  </a:lnTo>
                  <a:lnTo>
                    <a:pt x="1898001" y="210970"/>
                  </a:lnTo>
                  <a:lnTo>
                    <a:pt x="1878518" y="248619"/>
                  </a:lnTo>
                  <a:lnTo>
                    <a:pt x="1848819" y="278318"/>
                  </a:lnTo>
                  <a:lnTo>
                    <a:pt x="1811170" y="297801"/>
                  </a:lnTo>
                  <a:lnTo>
                    <a:pt x="1767839" y="304800"/>
                  </a:lnTo>
                  <a:lnTo>
                    <a:pt x="1724509" y="297801"/>
                  </a:lnTo>
                  <a:lnTo>
                    <a:pt x="1686860" y="278318"/>
                  </a:lnTo>
                  <a:lnTo>
                    <a:pt x="1657161" y="248619"/>
                  </a:lnTo>
                  <a:lnTo>
                    <a:pt x="1637678" y="210970"/>
                  </a:lnTo>
                  <a:lnTo>
                    <a:pt x="1630680" y="167639"/>
                  </a:lnTo>
                  <a:close/>
                </a:path>
              </a:pathLst>
            </a:custGeom>
            <a:ln w="25908">
              <a:solidFill>
                <a:srgbClr val="385D89"/>
              </a:solidFill>
            </a:ln>
          </p:spPr>
          <p:txBody>
            <a:bodyPr wrap="square" lIns="0" tIns="0" rIns="0" bIns="0" rtlCol="0"/>
            <a:lstStyle/>
            <a:p>
              <a:endParaRPr/>
            </a:p>
          </p:txBody>
        </p:sp>
        <p:sp>
          <p:nvSpPr>
            <p:cNvPr id="11" name="object 11"/>
            <p:cNvSpPr/>
            <p:nvPr/>
          </p:nvSpPr>
          <p:spPr>
            <a:xfrm>
              <a:off x="685799" y="2133599"/>
              <a:ext cx="2971800" cy="1905"/>
            </a:xfrm>
            <a:custGeom>
              <a:avLst/>
              <a:gdLst/>
              <a:ahLst/>
              <a:cxnLst/>
              <a:rect l="l" t="t" r="r" b="b"/>
              <a:pathLst>
                <a:path w="2971800" h="1905">
                  <a:moveTo>
                    <a:pt x="0" y="0"/>
                  </a:moveTo>
                  <a:lnTo>
                    <a:pt x="2971800" y="1650"/>
                  </a:lnTo>
                </a:path>
              </a:pathLst>
            </a:custGeom>
            <a:ln w="9144">
              <a:solidFill>
                <a:srgbClr val="497DBA"/>
              </a:solidFill>
            </a:ln>
          </p:spPr>
          <p:txBody>
            <a:bodyPr wrap="square" lIns="0" tIns="0" rIns="0" bIns="0" rtlCol="0"/>
            <a:lstStyle/>
            <a:p>
              <a:endParaRPr/>
            </a:p>
          </p:txBody>
        </p:sp>
      </p:grpSp>
      <p:grpSp>
        <p:nvGrpSpPr>
          <p:cNvPr id="12" name="object 12"/>
          <p:cNvGrpSpPr/>
          <p:nvPr/>
        </p:nvGrpSpPr>
        <p:grpSpPr>
          <a:xfrm>
            <a:off x="681227" y="3142488"/>
            <a:ext cx="2828925" cy="393700"/>
            <a:chOff x="681227" y="3142488"/>
            <a:chExt cx="2828925" cy="393700"/>
          </a:xfrm>
        </p:grpSpPr>
        <p:sp>
          <p:nvSpPr>
            <p:cNvPr id="13" name="object 13"/>
            <p:cNvSpPr/>
            <p:nvPr/>
          </p:nvSpPr>
          <p:spPr>
            <a:xfrm>
              <a:off x="1143761" y="3155442"/>
              <a:ext cx="274320" cy="274320"/>
            </a:xfrm>
            <a:custGeom>
              <a:avLst/>
              <a:gdLst/>
              <a:ahLst/>
              <a:cxnLst/>
              <a:rect l="l" t="t" r="r" b="b"/>
              <a:pathLst>
                <a:path w="274319" h="274320">
                  <a:moveTo>
                    <a:pt x="0" y="137160"/>
                  </a:moveTo>
                  <a:lnTo>
                    <a:pt x="6992" y="93829"/>
                  </a:lnTo>
                  <a:lnTo>
                    <a:pt x="26462" y="56180"/>
                  </a:lnTo>
                  <a:lnTo>
                    <a:pt x="56153" y="26481"/>
                  </a:lnTo>
                  <a:lnTo>
                    <a:pt x="93805" y="6998"/>
                  </a:lnTo>
                  <a:lnTo>
                    <a:pt x="137159" y="0"/>
                  </a:lnTo>
                  <a:lnTo>
                    <a:pt x="180490" y="6998"/>
                  </a:lnTo>
                  <a:lnTo>
                    <a:pt x="218139" y="26481"/>
                  </a:lnTo>
                  <a:lnTo>
                    <a:pt x="247838" y="56180"/>
                  </a:lnTo>
                  <a:lnTo>
                    <a:pt x="267321" y="93829"/>
                  </a:lnTo>
                  <a:lnTo>
                    <a:pt x="274319" y="137160"/>
                  </a:lnTo>
                  <a:lnTo>
                    <a:pt x="267321" y="180490"/>
                  </a:lnTo>
                  <a:lnTo>
                    <a:pt x="247838" y="218139"/>
                  </a:lnTo>
                  <a:lnTo>
                    <a:pt x="218139" y="247838"/>
                  </a:lnTo>
                  <a:lnTo>
                    <a:pt x="180490" y="267321"/>
                  </a:lnTo>
                  <a:lnTo>
                    <a:pt x="137159" y="274320"/>
                  </a:lnTo>
                  <a:lnTo>
                    <a:pt x="93805" y="267321"/>
                  </a:lnTo>
                  <a:lnTo>
                    <a:pt x="56153" y="247838"/>
                  </a:lnTo>
                  <a:lnTo>
                    <a:pt x="26462" y="218139"/>
                  </a:lnTo>
                  <a:lnTo>
                    <a:pt x="6992" y="180490"/>
                  </a:lnTo>
                  <a:lnTo>
                    <a:pt x="0" y="137160"/>
                  </a:lnTo>
                  <a:close/>
                </a:path>
              </a:pathLst>
            </a:custGeom>
            <a:ln w="25907">
              <a:solidFill>
                <a:srgbClr val="385D89"/>
              </a:solidFill>
            </a:ln>
          </p:spPr>
          <p:txBody>
            <a:bodyPr wrap="square" lIns="0" tIns="0" rIns="0" bIns="0" rtlCol="0"/>
            <a:lstStyle/>
            <a:p>
              <a:endParaRPr/>
            </a:p>
          </p:txBody>
        </p:sp>
        <p:sp>
          <p:nvSpPr>
            <p:cNvPr id="14" name="object 14"/>
            <p:cNvSpPr/>
            <p:nvPr/>
          </p:nvSpPr>
          <p:spPr>
            <a:xfrm>
              <a:off x="685799" y="3347731"/>
              <a:ext cx="1219200" cy="183515"/>
            </a:xfrm>
            <a:custGeom>
              <a:avLst/>
              <a:gdLst/>
              <a:ahLst/>
              <a:cxnLst/>
              <a:rect l="l" t="t" r="r" b="b"/>
              <a:pathLst>
                <a:path w="1219200" h="183514">
                  <a:moveTo>
                    <a:pt x="0" y="5068"/>
                  </a:moveTo>
                  <a:lnTo>
                    <a:pt x="381000" y="6592"/>
                  </a:lnTo>
                </a:path>
                <a:path w="1219200" h="183514">
                  <a:moveTo>
                    <a:pt x="838200" y="3544"/>
                  </a:moveTo>
                  <a:lnTo>
                    <a:pt x="1219200" y="5068"/>
                  </a:lnTo>
                </a:path>
                <a:path w="1219200" h="183514">
                  <a:moveTo>
                    <a:pt x="396240" y="750"/>
                  </a:moveTo>
                  <a:lnTo>
                    <a:pt x="409015" y="23177"/>
                  </a:lnTo>
                  <a:lnTo>
                    <a:pt x="420909" y="46438"/>
                  </a:lnTo>
                  <a:lnTo>
                    <a:pt x="434566" y="67937"/>
                  </a:lnTo>
                  <a:lnTo>
                    <a:pt x="452628" y="85078"/>
                  </a:lnTo>
                  <a:lnTo>
                    <a:pt x="463322" y="91946"/>
                  </a:lnTo>
                  <a:lnTo>
                    <a:pt x="474097" y="98682"/>
                  </a:lnTo>
                  <a:lnTo>
                    <a:pt x="484710" y="105634"/>
                  </a:lnTo>
                  <a:lnTo>
                    <a:pt x="494919" y="113145"/>
                  </a:lnTo>
                  <a:lnTo>
                    <a:pt x="516238" y="132560"/>
                  </a:lnTo>
                  <a:lnTo>
                    <a:pt x="524860" y="143498"/>
                  </a:lnTo>
                  <a:lnTo>
                    <a:pt x="536133" y="153292"/>
                  </a:lnTo>
                  <a:lnTo>
                    <a:pt x="565404" y="169279"/>
                  </a:lnTo>
                  <a:lnTo>
                    <a:pt x="575639" y="173660"/>
                  </a:lnTo>
                  <a:lnTo>
                    <a:pt x="586249" y="177089"/>
                  </a:lnTo>
                  <a:lnTo>
                    <a:pt x="597009" y="180137"/>
                  </a:lnTo>
                  <a:lnTo>
                    <a:pt x="607694" y="183376"/>
                  </a:lnTo>
                  <a:lnTo>
                    <a:pt x="673274" y="174295"/>
                  </a:lnTo>
                  <a:lnTo>
                    <a:pt x="734568" y="141212"/>
                  </a:lnTo>
                  <a:lnTo>
                    <a:pt x="751046" y="100254"/>
                  </a:lnTo>
                  <a:lnTo>
                    <a:pt x="756606" y="78489"/>
                  </a:lnTo>
                  <a:lnTo>
                    <a:pt x="762762" y="57011"/>
                  </a:lnTo>
                  <a:lnTo>
                    <a:pt x="764964" y="45136"/>
                  </a:lnTo>
                  <a:lnTo>
                    <a:pt x="766286" y="32404"/>
                  </a:lnTo>
                  <a:lnTo>
                    <a:pt x="769369" y="21435"/>
                  </a:lnTo>
                  <a:lnTo>
                    <a:pt x="776859" y="14847"/>
                  </a:lnTo>
                  <a:lnTo>
                    <a:pt x="787360" y="11072"/>
                  </a:lnTo>
                  <a:lnTo>
                    <a:pt x="797814" y="7131"/>
                  </a:lnTo>
                  <a:lnTo>
                    <a:pt x="808362" y="3524"/>
                  </a:lnTo>
                  <a:lnTo>
                    <a:pt x="819150" y="750"/>
                  </a:lnTo>
                  <a:lnTo>
                    <a:pt x="826144" y="0"/>
                  </a:lnTo>
                  <a:lnTo>
                    <a:pt x="833199" y="83"/>
                  </a:lnTo>
                  <a:lnTo>
                    <a:pt x="840277" y="500"/>
                  </a:lnTo>
                  <a:lnTo>
                    <a:pt x="847344" y="750"/>
                  </a:lnTo>
                </a:path>
              </a:pathLst>
            </a:custGeom>
            <a:ln w="9144">
              <a:solidFill>
                <a:srgbClr val="497DBA"/>
              </a:solidFill>
            </a:ln>
          </p:spPr>
          <p:txBody>
            <a:bodyPr wrap="square" lIns="0" tIns="0" rIns="0" bIns="0" rtlCol="0"/>
            <a:lstStyle/>
            <a:p>
              <a:endParaRPr/>
            </a:p>
          </p:txBody>
        </p:sp>
        <p:sp>
          <p:nvSpPr>
            <p:cNvPr id="15" name="object 15"/>
            <p:cNvSpPr/>
            <p:nvPr/>
          </p:nvSpPr>
          <p:spPr>
            <a:xfrm>
              <a:off x="2012441" y="3155442"/>
              <a:ext cx="274320" cy="274320"/>
            </a:xfrm>
            <a:custGeom>
              <a:avLst/>
              <a:gdLst/>
              <a:ahLst/>
              <a:cxnLst/>
              <a:rect l="l" t="t" r="r" b="b"/>
              <a:pathLst>
                <a:path w="274319" h="274320">
                  <a:moveTo>
                    <a:pt x="0" y="137160"/>
                  </a:moveTo>
                  <a:lnTo>
                    <a:pt x="6998" y="93829"/>
                  </a:lnTo>
                  <a:lnTo>
                    <a:pt x="26481" y="56180"/>
                  </a:lnTo>
                  <a:lnTo>
                    <a:pt x="56180" y="26481"/>
                  </a:lnTo>
                  <a:lnTo>
                    <a:pt x="93829" y="6998"/>
                  </a:lnTo>
                  <a:lnTo>
                    <a:pt x="137159" y="0"/>
                  </a:lnTo>
                  <a:lnTo>
                    <a:pt x="180490" y="6998"/>
                  </a:lnTo>
                  <a:lnTo>
                    <a:pt x="218139" y="26481"/>
                  </a:lnTo>
                  <a:lnTo>
                    <a:pt x="247838" y="56180"/>
                  </a:lnTo>
                  <a:lnTo>
                    <a:pt x="267321" y="93829"/>
                  </a:lnTo>
                  <a:lnTo>
                    <a:pt x="274319" y="137160"/>
                  </a:lnTo>
                  <a:lnTo>
                    <a:pt x="267321" y="180490"/>
                  </a:lnTo>
                  <a:lnTo>
                    <a:pt x="247838" y="218139"/>
                  </a:lnTo>
                  <a:lnTo>
                    <a:pt x="218139" y="247838"/>
                  </a:lnTo>
                  <a:lnTo>
                    <a:pt x="180490" y="267321"/>
                  </a:lnTo>
                  <a:lnTo>
                    <a:pt x="137159" y="274320"/>
                  </a:lnTo>
                  <a:lnTo>
                    <a:pt x="93829" y="267321"/>
                  </a:lnTo>
                  <a:lnTo>
                    <a:pt x="56180" y="247838"/>
                  </a:lnTo>
                  <a:lnTo>
                    <a:pt x="26481" y="218139"/>
                  </a:lnTo>
                  <a:lnTo>
                    <a:pt x="6998" y="180490"/>
                  </a:lnTo>
                  <a:lnTo>
                    <a:pt x="0" y="137160"/>
                  </a:lnTo>
                  <a:close/>
                </a:path>
              </a:pathLst>
            </a:custGeom>
            <a:ln w="25907">
              <a:solidFill>
                <a:srgbClr val="385D89"/>
              </a:solidFill>
            </a:ln>
          </p:spPr>
          <p:txBody>
            <a:bodyPr wrap="square" lIns="0" tIns="0" rIns="0" bIns="0" rtlCol="0"/>
            <a:lstStyle/>
            <a:p>
              <a:endParaRPr/>
            </a:p>
          </p:txBody>
        </p:sp>
        <p:sp>
          <p:nvSpPr>
            <p:cNvPr id="16" name="object 16"/>
            <p:cNvSpPr/>
            <p:nvPr/>
          </p:nvSpPr>
          <p:spPr>
            <a:xfrm>
              <a:off x="1912619" y="3352800"/>
              <a:ext cx="754380" cy="151130"/>
            </a:xfrm>
            <a:custGeom>
              <a:avLst/>
              <a:gdLst/>
              <a:ahLst/>
              <a:cxnLst/>
              <a:rect l="l" t="t" r="r" b="b"/>
              <a:pathLst>
                <a:path w="754380" h="151129">
                  <a:moveTo>
                    <a:pt x="449580" y="0"/>
                  </a:moveTo>
                  <a:lnTo>
                    <a:pt x="754380" y="1524"/>
                  </a:lnTo>
                </a:path>
                <a:path w="754380" h="151129">
                  <a:moveTo>
                    <a:pt x="0" y="0"/>
                  </a:moveTo>
                  <a:lnTo>
                    <a:pt x="10856" y="6425"/>
                  </a:lnTo>
                  <a:lnTo>
                    <a:pt x="21891" y="12636"/>
                  </a:lnTo>
                  <a:lnTo>
                    <a:pt x="32521" y="19323"/>
                  </a:lnTo>
                  <a:lnTo>
                    <a:pt x="42163" y="27177"/>
                  </a:lnTo>
                  <a:lnTo>
                    <a:pt x="58167" y="46781"/>
                  </a:lnTo>
                  <a:lnTo>
                    <a:pt x="67992" y="64182"/>
                  </a:lnTo>
                  <a:lnTo>
                    <a:pt x="78936" y="80131"/>
                  </a:lnTo>
                  <a:lnTo>
                    <a:pt x="98298" y="95376"/>
                  </a:lnTo>
                  <a:lnTo>
                    <a:pt x="108279" y="99964"/>
                  </a:lnTo>
                  <a:lnTo>
                    <a:pt x="118903" y="103219"/>
                  </a:lnTo>
                  <a:lnTo>
                    <a:pt x="129766" y="105949"/>
                  </a:lnTo>
                  <a:lnTo>
                    <a:pt x="140462" y="108965"/>
                  </a:lnTo>
                  <a:lnTo>
                    <a:pt x="147062" y="116445"/>
                  </a:lnTo>
                  <a:lnTo>
                    <a:pt x="153352" y="124412"/>
                  </a:lnTo>
                  <a:lnTo>
                    <a:pt x="160214" y="131450"/>
                  </a:lnTo>
                  <a:lnTo>
                    <a:pt x="168529" y="136144"/>
                  </a:lnTo>
                  <a:lnTo>
                    <a:pt x="217973" y="148806"/>
                  </a:lnTo>
                  <a:lnTo>
                    <a:pt x="255571" y="150860"/>
                  </a:lnTo>
                  <a:lnTo>
                    <a:pt x="291812" y="145555"/>
                  </a:lnTo>
                  <a:lnTo>
                    <a:pt x="337185" y="136144"/>
                  </a:lnTo>
                  <a:lnTo>
                    <a:pt x="352726" y="123398"/>
                  </a:lnTo>
                  <a:lnTo>
                    <a:pt x="369220" y="111236"/>
                  </a:lnTo>
                  <a:lnTo>
                    <a:pt x="383762" y="97907"/>
                  </a:lnTo>
                  <a:lnTo>
                    <a:pt x="393446" y="81661"/>
                  </a:lnTo>
                  <a:lnTo>
                    <a:pt x="396093" y="70987"/>
                  </a:lnTo>
                  <a:lnTo>
                    <a:pt x="398240" y="59991"/>
                  </a:lnTo>
                  <a:lnTo>
                    <a:pt x="401482" y="49639"/>
                  </a:lnTo>
                  <a:lnTo>
                    <a:pt x="407416" y="40894"/>
                  </a:lnTo>
                  <a:lnTo>
                    <a:pt x="418451" y="34464"/>
                  </a:lnTo>
                  <a:lnTo>
                    <a:pt x="432450" y="30225"/>
                  </a:lnTo>
                  <a:lnTo>
                    <a:pt x="444474" y="27892"/>
                  </a:lnTo>
                  <a:lnTo>
                    <a:pt x="449580" y="27177"/>
                  </a:lnTo>
                </a:path>
              </a:pathLst>
            </a:custGeom>
            <a:ln w="9144">
              <a:solidFill>
                <a:srgbClr val="497DBA"/>
              </a:solidFill>
            </a:ln>
          </p:spPr>
          <p:txBody>
            <a:bodyPr wrap="square" lIns="0" tIns="0" rIns="0" bIns="0" rtlCol="0"/>
            <a:lstStyle/>
            <a:p>
              <a:endParaRPr/>
            </a:p>
          </p:txBody>
        </p:sp>
        <p:sp>
          <p:nvSpPr>
            <p:cNvPr id="17" name="object 17"/>
            <p:cNvSpPr/>
            <p:nvPr/>
          </p:nvSpPr>
          <p:spPr>
            <a:xfrm>
              <a:off x="2774442" y="3155442"/>
              <a:ext cx="274320" cy="274320"/>
            </a:xfrm>
            <a:custGeom>
              <a:avLst/>
              <a:gdLst/>
              <a:ahLst/>
              <a:cxnLst/>
              <a:rect l="l" t="t" r="r" b="b"/>
              <a:pathLst>
                <a:path w="274319" h="274320">
                  <a:moveTo>
                    <a:pt x="0" y="137160"/>
                  </a:moveTo>
                  <a:lnTo>
                    <a:pt x="6998" y="93829"/>
                  </a:lnTo>
                  <a:lnTo>
                    <a:pt x="26481" y="56180"/>
                  </a:lnTo>
                  <a:lnTo>
                    <a:pt x="56180" y="26481"/>
                  </a:lnTo>
                  <a:lnTo>
                    <a:pt x="93829" y="6998"/>
                  </a:lnTo>
                  <a:lnTo>
                    <a:pt x="137159" y="0"/>
                  </a:lnTo>
                  <a:lnTo>
                    <a:pt x="180490" y="6998"/>
                  </a:lnTo>
                  <a:lnTo>
                    <a:pt x="218139" y="26481"/>
                  </a:lnTo>
                  <a:lnTo>
                    <a:pt x="247838" y="56180"/>
                  </a:lnTo>
                  <a:lnTo>
                    <a:pt x="267321" y="93829"/>
                  </a:lnTo>
                  <a:lnTo>
                    <a:pt x="274319" y="137160"/>
                  </a:lnTo>
                  <a:lnTo>
                    <a:pt x="267321" y="180490"/>
                  </a:lnTo>
                  <a:lnTo>
                    <a:pt x="247838" y="218139"/>
                  </a:lnTo>
                  <a:lnTo>
                    <a:pt x="218139" y="247838"/>
                  </a:lnTo>
                  <a:lnTo>
                    <a:pt x="180490" y="267321"/>
                  </a:lnTo>
                  <a:lnTo>
                    <a:pt x="137159" y="274320"/>
                  </a:lnTo>
                  <a:lnTo>
                    <a:pt x="93829" y="267321"/>
                  </a:lnTo>
                  <a:lnTo>
                    <a:pt x="56180" y="247838"/>
                  </a:lnTo>
                  <a:lnTo>
                    <a:pt x="26481" y="218139"/>
                  </a:lnTo>
                  <a:lnTo>
                    <a:pt x="6998" y="180490"/>
                  </a:lnTo>
                  <a:lnTo>
                    <a:pt x="0" y="137160"/>
                  </a:lnTo>
                  <a:close/>
                </a:path>
              </a:pathLst>
            </a:custGeom>
            <a:ln w="25907">
              <a:solidFill>
                <a:srgbClr val="385D89"/>
              </a:solidFill>
            </a:ln>
          </p:spPr>
          <p:txBody>
            <a:bodyPr wrap="square" lIns="0" tIns="0" rIns="0" bIns="0" rtlCol="0"/>
            <a:lstStyle/>
            <a:p>
              <a:endParaRPr/>
            </a:p>
          </p:txBody>
        </p:sp>
        <p:sp>
          <p:nvSpPr>
            <p:cNvPr id="18" name="object 18"/>
            <p:cNvSpPr/>
            <p:nvPr/>
          </p:nvSpPr>
          <p:spPr>
            <a:xfrm>
              <a:off x="2659379" y="3352800"/>
              <a:ext cx="846455" cy="121920"/>
            </a:xfrm>
            <a:custGeom>
              <a:avLst/>
              <a:gdLst/>
              <a:ahLst/>
              <a:cxnLst/>
              <a:rect l="l" t="t" r="r" b="b"/>
              <a:pathLst>
                <a:path w="846454" h="121920">
                  <a:moveTo>
                    <a:pt x="0" y="9144"/>
                  </a:moveTo>
                  <a:lnTo>
                    <a:pt x="14291" y="12114"/>
                  </a:lnTo>
                  <a:lnTo>
                    <a:pt x="28702" y="14716"/>
                  </a:lnTo>
                  <a:lnTo>
                    <a:pt x="42826" y="18055"/>
                  </a:lnTo>
                  <a:lnTo>
                    <a:pt x="56261" y="23240"/>
                  </a:lnTo>
                  <a:lnTo>
                    <a:pt x="64023" y="29325"/>
                  </a:lnTo>
                  <a:lnTo>
                    <a:pt x="70358" y="37337"/>
                  </a:lnTo>
                  <a:lnTo>
                    <a:pt x="76692" y="45350"/>
                  </a:lnTo>
                  <a:lnTo>
                    <a:pt x="84455" y="51435"/>
                  </a:lnTo>
                  <a:lnTo>
                    <a:pt x="104884" y="60144"/>
                  </a:lnTo>
                  <a:lnTo>
                    <a:pt x="126063" y="67008"/>
                  </a:lnTo>
                  <a:lnTo>
                    <a:pt x="147552" y="73134"/>
                  </a:lnTo>
                  <a:lnTo>
                    <a:pt x="168909" y="79628"/>
                  </a:lnTo>
                  <a:lnTo>
                    <a:pt x="253237" y="107823"/>
                  </a:lnTo>
                  <a:lnTo>
                    <a:pt x="295528" y="121920"/>
                  </a:lnTo>
                  <a:lnTo>
                    <a:pt x="328761" y="110942"/>
                  </a:lnTo>
                  <a:lnTo>
                    <a:pt x="370792" y="94773"/>
                  </a:lnTo>
                  <a:lnTo>
                    <a:pt x="406846" y="74556"/>
                  </a:lnTo>
                  <a:lnTo>
                    <a:pt x="422147" y="51435"/>
                  </a:lnTo>
                  <a:lnTo>
                    <a:pt x="422147" y="9144"/>
                  </a:lnTo>
                </a:path>
                <a:path w="846454" h="121920">
                  <a:moveTo>
                    <a:pt x="422147" y="9525"/>
                  </a:moveTo>
                  <a:lnTo>
                    <a:pt x="845946" y="0"/>
                  </a:lnTo>
                </a:path>
              </a:pathLst>
            </a:custGeom>
            <a:ln w="9144">
              <a:solidFill>
                <a:srgbClr val="497DBA"/>
              </a:solidFill>
            </a:ln>
          </p:spPr>
          <p:txBody>
            <a:bodyPr wrap="square" lIns="0" tIns="0" rIns="0" bIns="0" rtlCol="0"/>
            <a:lstStyle/>
            <a:p>
              <a:endParaRPr/>
            </a:p>
          </p:txBody>
        </p:sp>
      </p:grpSp>
      <p:grpSp>
        <p:nvGrpSpPr>
          <p:cNvPr id="19" name="object 19"/>
          <p:cNvGrpSpPr/>
          <p:nvPr/>
        </p:nvGrpSpPr>
        <p:grpSpPr>
          <a:xfrm>
            <a:off x="681227" y="4133088"/>
            <a:ext cx="2828925" cy="300355"/>
            <a:chOff x="681227" y="4133088"/>
            <a:chExt cx="2828925" cy="300355"/>
          </a:xfrm>
        </p:grpSpPr>
        <p:sp>
          <p:nvSpPr>
            <p:cNvPr id="20" name="object 20"/>
            <p:cNvSpPr/>
            <p:nvPr/>
          </p:nvSpPr>
          <p:spPr>
            <a:xfrm>
              <a:off x="685799" y="4419600"/>
              <a:ext cx="2819400" cy="1905"/>
            </a:xfrm>
            <a:custGeom>
              <a:avLst/>
              <a:gdLst/>
              <a:ahLst/>
              <a:cxnLst/>
              <a:rect l="l" t="t" r="r" b="b"/>
              <a:pathLst>
                <a:path w="2819400" h="1904">
                  <a:moveTo>
                    <a:pt x="0" y="0"/>
                  </a:moveTo>
                  <a:lnTo>
                    <a:pt x="2819400" y="1524"/>
                  </a:lnTo>
                </a:path>
              </a:pathLst>
            </a:custGeom>
            <a:ln w="9144">
              <a:solidFill>
                <a:srgbClr val="497DBA"/>
              </a:solidFill>
            </a:ln>
          </p:spPr>
          <p:txBody>
            <a:bodyPr wrap="square" lIns="0" tIns="0" rIns="0" bIns="0" rtlCol="0"/>
            <a:lstStyle/>
            <a:p>
              <a:endParaRPr/>
            </a:p>
          </p:txBody>
        </p:sp>
        <p:sp>
          <p:nvSpPr>
            <p:cNvPr id="21" name="object 21"/>
            <p:cNvSpPr/>
            <p:nvPr/>
          </p:nvSpPr>
          <p:spPr>
            <a:xfrm>
              <a:off x="1067561" y="4146042"/>
              <a:ext cx="1981200" cy="274320"/>
            </a:xfrm>
            <a:custGeom>
              <a:avLst/>
              <a:gdLst/>
              <a:ahLst/>
              <a:cxnLst/>
              <a:rect l="l" t="t" r="r" b="b"/>
              <a:pathLst>
                <a:path w="1981200" h="274320">
                  <a:moveTo>
                    <a:pt x="0" y="137159"/>
                  </a:moveTo>
                  <a:lnTo>
                    <a:pt x="6992" y="93829"/>
                  </a:lnTo>
                  <a:lnTo>
                    <a:pt x="26462" y="56180"/>
                  </a:lnTo>
                  <a:lnTo>
                    <a:pt x="56153" y="26481"/>
                  </a:lnTo>
                  <a:lnTo>
                    <a:pt x="93805" y="6998"/>
                  </a:lnTo>
                  <a:lnTo>
                    <a:pt x="137159" y="0"/>
                  </a:lnTo>
                  <a:lnTo>
                    <a:pt x="180490" y="6998"/>
                  </a:lnTo>
                  <a:lnTo>
                    <a:pt x="218139" y="26481"/>
                  </a:lnTo>
                  <a:lnTo>
                    <a:pt x="247838" y="56180"/>
                  </a:lnTo>
                  <a:lnTo>
                    <a:pt x="267321" y="93829"/>
                  </a:lnTo>
                  <a:lnTo>
                    <a:pt x="274319" y="137159"/>
                  </a:lnTo>
                  <a:lnTo>
                    <a:pt x="267321" y="180490"/>
                  </a:lnTo>
                  <a:lnTo>
                    <a:pt x="247838" y="218139"/>
                  </a:lnTo>
                  <a:lnTo>
                    <a:pt x="218139" y="247838"/>
                  </a:lnTo>
                  <a:lnTo>
                    <a:pt x="180490" y="267321"/>
                  </a:lnTo>
                  <a:lnTo>
                    <a:pt x="137159" y="274319"/>
                  </a:lnTo>
                  <a:lnTo>
                    <a:pt x="93805" y="267321"/>
                  </a:lnTo>
                  <a:lnTo>
                    <a:pt x="56153" y="247838"/>
                  </a:lnTo>
                  <a:lnTo>
                    <a:pt x="26462" y="218139"/>
                  </a:lnTo>
                  <a:lnTo>
                    <a:pt x="6992" y="180490"/>
                  </a:lnTo>
                  <a:lnTo>
                    <a:pt x="0" y="137159"/>
                  </a:lnTo>
                  <a:close/>
                </a:path>
                <a:path w="1981200" h="274320">
                  <a:moveTo>
                    <a:pt x="868680" y="137159"/>
                  </a:moveTo>
                  <a:lnTo>
                    <a:pt x="875678" y="93829"/>
                  </a:lnTo>
                  <a:lnTo>
                    <a:pt x="895161" y="56180"/>
                  </a:lnTo>
                  <a:lnTo>
                    <a:pt x="924860" y="26481"/>
                  </a:lnTo>
                  <a:lnTo>
                    <a:pt x="962509" y="6998"/>
                  </a:lnTo>
                  <a:lnTo>
                    <a:pt x="1005839" y="0"/>
                  </a:lnTo>
                  <a:lnTo>
                    <a:pt x="1049170" y="6998"/>
                  </a:lnTo>
                  <a:lnTo>
                    <a:pt x="1086819" y="26481"/>
                  </a:lnTo>
                  <a:lnTo>
                    <a:pt x="1116518" y="56180"/>
                  </a:lnTo>
                  <a:lnTo>
                    <a:pt x="1136001" y="93829"/>
                  </a:lnTo>
                  <a:lnTo>
                    <a:pt x="1143000" y="137159"/>
                  </a:lnTo>
                  <a:lnTo>
                    <a:pt x="1136001" y="180490"/>
                  </a:lnTo>
                  <a:lnTo>
                    <a:pt x="1116518" y="218139"/>
                  </a:lnTo>
                  <a:lnTo>
                    <a:pt x="1086819" y="247838"/>
                  </a:lnTo>
                  <a:lnTo>
                    <a:pt x="1049170" y="267321"/>
                  </a:lnTo>
                  <a:lnTo>
                    <a:pt x="1005839" y="274319"/>
                  </a:lnTo>
                  <a:lnTo>
                    <a:pt x="962509" y="267321"/>
                  </a:lnTo>
                  <a:lnTo>
                    <a:pt x="924860" y="247838"/>
                  </a:lnTo>
                  <a:lnTo>
                    <a:pt x="895161" y="218139"/>
                  </a:lnTo>
                  <a:lnTo>
                    <a:pt x="875678" y="180490"/>
                  </a:lnTo>
                  <a:lnTo>
                    <a:pt x="868680" y="137159"/>
                  </a:lnTo>
                  <a:close/>
                </a:path>
                <a:path w="1981200" h="274320">
                  <a:moveTo>
                    <a:pt x="1706880" y="137159"/>
                  </a:moveTo>
                  <a:lnTo>
                    <a:pt x="1713878" y="93829"/>
                  </a:lnTo>
                  <a:lnTo>
                    <a:pt x="1733361" y="56180"/>
                  </a:lnTo>
                  <a:lnTo>
                    <a:pt x="1763060" y="26481"/>
                  </a:lnTo>
                  <a:lnTo>
                    <a:pt x="1800709" y="6998"/>
                  </a:lnTo>
                  <a:lnTo>
                    <a:pt x="1844039" y="0"/>
                  </a:lnTo>
                  <a:lnTo>
                    <a:pt x="1887370" y="6998"/>
                  </a:lnTo>
                  <a:lnTo>
                    <a:pt x="1925019" y="26481"/>
                  </a:lnTo>
                  <a:lnTo>
                    <a:pt x="1954718" y="56180"/>
                  </a:lnTo>
                  <a:lnTo>
                    <a:pt x="1974201" y="93829"/>
                  </a:lnTo>
                  <a:lnTo>
                    <a:pt x="1981200" y="137159"/>
                  </a:lnTo>
                  <a:lnTo>
                    <a:pt x="1974201" y="180490"/>
                  </a:lnTo>
                  <a:lnTo>
                    <a:pt x="1954718" y="218139"/>
                  </a:lnTo>
                  <a:lnTo>
                    <a:pt x="1925019" y="247838"/>
                  </a:lnTo>
                  <a:lnTo>
                    <a:pt x="1887370" y="267321"/>
                  </a:lnTo>
                  <a:lnTo>
                    <a:pt x="1844039" y="274319"/>
                  </a:lnTo>
                  <a:lnTo>
                    <a:pt x="1800709" y="267321"/>
                  </a:lnTo>
                  <a:lnTo>
                    <a:pt x="1763060" y="247838"/>
                  </a:lnTo>
                  <a:lnTo>
                    <a:pt x="1733361" y="218139"/>
                  </a:lnTo>
                  <a:lnTo>
                    <a:pt x="1713878" y="180490"/>
                  </a:lnTo>
                  <a:lnTo>
                    <a:pt x="1706880" y="137159"/>
                  </a:lnTo>
                  <a:close/>
                </a:path>
              </a:pathLst>
            </a:custGeom>
            <a:ln w="25908">
              <a:solidFill>
                <a:srgbClr val="385D89"/>
              </a:solidFill>
            </a:ln>
          </p:spPr>
          <p:txBody>
            <a:bodyPr wrap="square" lIns="0" tIns="0" rIns="0" bIns="0" rtlCol="0"/>
            <a:lstStyle/>
            <a:p>
              <a:endParaRPr/>
            </a:p>
          </p:txBody>
        </p:sp>
      </p:grpSp>
      <p:grpSp>
        <p:nvGrpSpPr>
          <p:cNvPr id="22" name="object 22"/>
          <p:cNvGrpSpPr/>
          <p:nvPr/>
        </p:nvGrpSpPr>
        <p:grpSpPr>
          <a:xfrm>
            <a:off x="605027" y="5321808"/>
            <a:ext cx="2981325" cy="330835"/>
            <a:chOff x="605027" y="5321808"/>
            <a:chExt cx="2981325" cy="330835"/>
          </a:xfrm>
        </p:grpSpPr>
        <p:sp>
          <p:nvSpPr>
            <p:cNvPr id="23" name="object 23"/>
            <p:cNvSpPr/>
            <p:nvPr/>
          </p:nvSpPr>
          <p:spPr>
            <a:xfrm>
              <a:off x="1067561" y="5334762"/>
              <a:ext cx="1905000" cy="304800"/>
            </a:xfrm>
            <a:custGeom>
              <a:avLst/>
              <a:gdLst/>
              <a:ahLst/>
              <a:cxnLst/>
              <a:rect l="l" t="t" r="r" b="b"/>
              <a:pathLst>
                <a:path w="1905000" h="304800">
                  <a:moveTo>
                    <a:pt x="0" y="304800"/>
                  </a:moveTo>
                  <a:lnTo>
                    <a:pt x="304800" y="304800"/>
                  </a:lnTo>
                  <a:lnTo>
                    <a:pt x="304800" y="0"/>
                  </a:lnTo>
                  <a:lnTo>
                    <a:pt x="0" y="0"/>
                  </a:lnTo>
                  <a:lnTo>
                    <a:pt x="0" y="304800"/>
                  </a:lnTo>
                  <a:close/>
                </a:path>
                <a:path w="1905000" h="304800">
                  <a:moveTo>
                    <a:pt x="762000" y="304800"/>
                  </a:moveTo>
                  <a:lnTo>
                    <a:pt x="1066800" y="304800"/>
                  </a:lnTo>
                  <a:lnTo>
                    <a:pt x="1066800" y="0"/>
                  </a:lnTo>
                  <a:lnTo>
                    <a:pt x="762000" y="0"/>
                  </a:lnTo>
                  <a:lnTo>
                    <a:pt x="762000" y="304800"/>
                  </a:lnTo>
                  <a:close/>
                </a:path>
                <a:path w="1905000" h="304800">
                  <a:moveTo>
                    <a:pt x="1600200" y="304800"/>
                  </a:moveTo>
                  <a:lnTo>
                    <a:pt x="1905000" y="304800"/>
                  </a:lnTo>
                  <a:lnTo>
                    <a:pt x="1905000" y="0"/>
                  </a:lnTo>
                  <a:lnTo>
                    <a:pt x="1600200" y="0"/>
                  </a:lnTo>
                  <a:lnTo>
                    <a:pt x="1600200" y="304800"/>
                  </a:lnTo>
                  <a:close/>
                </a:path>
              </a:pathLst>
            </a:custGeom>
            <a:ln w="25908">
              <a:solidFill>
                <a:srgbClr val="385D89"/>
              </a:solidFill>
            </a:ln>
          </p:spPr>
          <p:txBody>
            <a:bodyPr wrap="square" lIns="0" tIns="0" rIns="0" bIns="0" rtlCol="0"/>
            <a:lstStyle/>
            <a:p>
              <a:endParaRPr/>
            </a:p>
          </p:txBody>
        </p:sp>
        <p:sp>
          <p:nvSpPr>
            <p:cNvPr id="24" name="object 24"/>
            <p:cNvSpPr/>
            <p:nvPr/>
          </p:nvSpPr>
          <p:spPr>
            <a:xfrm>
              <a:off x="609599" y="5638800"/>
              <a:ext cx="2971800" cy="1905"/>
            </a:xfrm>
            <a:custGeom>
              <a:avLst/>
              <a:gdLst/>
              <a:ahLst/>
              <a:cxnLst/>
              <a:rect l="l" t="t" r="r" b="b"/>
              <a:pathLst>
                <a:path w="2971800" h="1904">
                  <a:moveTo>
                    <a:pt x="0" y="0"/>
                  </a:moveTo>
                  <a:lnTo>
                    <a:pt x="2971800" y="1587"/>
                  </a:lnTo>
                </a:path>
              </a:pathLst>
            </a:custGeom>
            <a:ln w="9144">
              <a:solidFill>
                <a:srgbClr val="497DBA"/>
              </a:solidFill>
            </a:ln>
          </p:spPr>
          <p:txBody>
            <a:bodyPr wrap="square" lIns="0" tIns="0" rIns="0" bIns="0" rtlCol="0"/>
            <a:lstStyle/>
            <a:p>
              <a:endParaRPr/>
            </a:p>
          </p:txBody>
        </p:sp>
      </p:grpSp>
      <p:sp>
        <p:nvSpPr>
          <p:cNvPr id="25" name="object 25"/>
          <p:cNvSpPr/>
          <p:nvPr/>
        </p:nvSpPr>
        <p:spPr>
          <a:xfrm>
            <a:off x="5486400" y="336349"/>
            <a:ext cx="3048000" cy="274955"/>
          </a:xfrm>
          <a:custGeom>
            <a:avLst/>
            <a:gdLst/>
            <a:ahLst/>
            <a:cxnLst/>
            <a:rect l="l" t="t" r="r" b="b"/>
            <a:pathLst>
              <a:path w="3048000" h="274955">
                <a:moveTo>
                  <a:pt x="0" y="273250"/>
                </a:moveTo>
                <a:lnTo>
                  <a:pt x="3048000" y="274901"/>
                </a:lnTo>
              </a:path>
              <a:path w="3048000" h="274955">
                <a:moveTo>
                  <a:pt x="435863" y="259788"/>
                </a:moveTo>
                <a:lnTo>
                  <a:pt x="460696" y="240035"/>
                </a:lnTo>
                <a:lnTo>
                  <a:pt x="486790" y="220640"/>
                </a:lnTo>
                <a:lnTo>
                  <a:pt x="510409" y="200530"/>
                </a:lnTo>
                <a:lnTo>
                  <a:pt x="527812" y="178635"/>
                </a:lnTo>
                <a:lnTo>
                  <a:pt x="532921" y="168340"/>
                </a:lnTo>
                <a:lnTo>
                  <a:pt x="537543" y="157902"/>
                </a:lnTo>
                <a:lnTo>
                  <a:pt x="543046" y="147702"/>
                </a:lnTo>
                <a:lnTo>
                  <a:pt x="550799" y="138122"/>
                </a:lnTo>
                <a:lnTo>
                  <a:pt x="574510" y="121453"/>
                </a:lnTo>
                <a:lnTo>
                  <a:pt x="604377" y="108023"/>
                </a:lnTo>
                <a:lnTo>
                  <a:pt x="636220" y="96117"/>
                </a:lnTo>
                <a:lnTo>
                  <a:pt x="665861" y="84020"/>
                </a:lnTo>
                <a:lnTo>
                  <a:pt x="697366" y="67913"/>
                </a:lnTo>
                <a:lnTo>
                  <a:pt x="709120" y="59857"/>
                </a:lnTo>
                <a:lnTo>
                  <a:pt x="712231" y="56620"/>
                </a:lnTo>
                <a:lnTo>
                  <a:pt x="717808" y="54970"/>
                </a:lnTo>
                <a:lnTo>
                  <a:pt x="736960" y="51676"/>
                </a:lnTo>
                <a:lnTo>
                  <a:pt x="780796" y="43507"/>
                </a:lnTo>
                <a:lnTo>
                  <a:pt x="832590" y="46539"/>
                </a:lnTo>
                <a:lnTo>
                  <a:pt x="884443" y="49381"/>
                </a:lnTo>
                <a:lnTo>
                  <a:pt x="936226" y="52651"/>
                </a:lnTo>
                <a:lnTo>
                  <a:pt x="987805" y="56969"/>
                </a:lnTo>
                <a:lnTo>
                  <a:pt x="1040991" y="65238"/>
                </a:lnTo>
                <a:lnTo>
                  <a:pt x="1086028" y="85206"/>
                </a:lnTo>
                <a:lnTo>
                  <a:pt x="1139313" y="118171"/>
                </a:lnTo>
                <a:lnTo>
                  <a:pt x="1169419" y="160275"/>
                </a:lnTo>
                <a:lnTo>
                  <a:pt x="1203686" y="224331"/>
                </a:lnTo>
                <a:lnTo>
                  <a:pt x="1217676" y="259788"/>
                </a:lnTo>
                <a:lnTo>
                  <a:pt x="1219200" y="264106"/>
                </a:lnTo>
                <a:lnTo>
                  <a:pt x="1217676" y="268805"/>
                </a:lnTo>
                <a:lnTo>
                  <a:pt x="1217676" y="273250"/>
                </a:lnTo>
              </a:path>
              <a:path w="3048000" h="274955">
                <a:moveTo>
                  <a:pt x="1227454" y="258899"/>
                </a:moveTo>
                <a:lnTo>
                  <a:pt x="1246258" y="217866"/>
                </a:lnTo>
                <a:lnTo>
                  <a:pt x="1265517" y="174868"/>
                </a:lnTo>
                <a:lnTo>
                  <a:pt x="1268969" y="166785"/>
                </a:lnTo>
                <a:lnTo>
                  <a:pt x="1268015" y="169396"/>
                </a:lnTo>
                <a:lnTo>
                  <a:pt x="1267005" y="173006"/>
                </a:lnTo>
                <a:lnTo>
                  <a:pt x="1267238" y="175041"/>
                </a:lnTo>
                <a:lnTo>
                  <a:pt x="1270013" y="172924"/>
                </a:lnTo>
                <a:lnTo>
                  <a:pt x="1306576" y="115897"/>
                </a:lnTo>
                <a:lnTo>
                  <a:pt x="1315577" y="94053"/>
                </a:lnTo>
                <a:lnTo>
                  <a:pt x="1319952" y="83143"/>
                </a:lnTo>
                <a:lnTo>
                  <a:pt x="1372870" y="40665"/>
                </a:lnTo>
                <a:lnTo>
                  <a:pt x="1425448" y="15694"/>
                </a:lnTo>
                <a:lnTo>
                  <a:pt x="1465179" y="18829"/>
                </a:lnTo>
                <a:lnTo>
                  <a:pt x="1504981" y="21631"/>
                </a:lnTo>
                <a:lnTo>
                  <a:pt x="1544641" y="25052"/>
                </a:lnTo>
                <a:lnTo>
                  <a:pt x="1583944" y="30045"/>
                </a:lnTo>
                <a:lnTo>
                  <a:pt x="1658667" y="46666"/>
                </a:lnTo>
                <a:lnTo>
                  <a:pt x="1702816" y="58620"/>
                </a:lnTo>
                <a:lnTo>
                  <a:pt x="1747937" y="91813"/>
                </a:lnTo>
                <a:lnTo>
                  <a:pt x="1773507" y="111268"/>
                </a:lnTo>
                <a:lnTo>
                  <a:pt x="1788572" y="122342"/>
                </a:lnTo>
                <a:lnTo>
                  <a:pt x="1802177" y="130389"/>
                </a:lnTo>
                <a:lnTo>
                  <a:pt x="1823366" y="140764"/>
                </a:lnTo>
                <a:lnTo>
                  <a:pt x="1861184" y="158823"/>
                </a:lnTo>
                <a:lnTo>
                  <a:pt x="1885860" y="208456"/>
                </a:lnTo>
                <a:lnTo>
                  <a:pt x="1897427" y="229562"/>
                </a:lnTo>
                <a:lnTo>
                  <a:pt x="1900779" y="243905"/>
                </a:lnTo>
                <a:lnTo>
                  <a:pt x="1900808" y="273250"/>
                </a:lnTo>
              </a:path>
              <a:path w="3048000" h="274955">
                <a:moveTo>
                  <a:pt x="1879346" y="273250"/>
                </a:moveTo>
                <a:lnTo>
                  <a:pt x="1883187" y="217697"/>
                </a:lnTo>
                <a:lnTo>
                  <a:pt x="1886648" y="168776"/>
                </a:lnTo>
                <a:lnTo>
                  <a:pt x="1899634" y="124499"/>
                </a:lnTo>
                <a:lnTo>
                  <a:pt x="1932051" y="82877"/>
                </a:lnTo>
                <a:lnTo>
                  <a:pt x="1967063" y="59257"/>
                </a:lnTo>
                <a:lnTo>
                  <a:pt x="2007266" y="42888"/>
                </a:lnTo>
                <a:lnTo>
                  <a:pt x="2049422" y="30638"/>
                </a:lnTo>
                <a:lnTo>
                  <a:pt x="2090293" y="19377"/>
                </a:lnTo>
                <a:lnTo>
                  <a:pt x="2143125" y="3502"/>
                </a:lnTo>
                <a:lnTo>
                  <a:pt x="2199288" y="4640"/>
                </a:lnTo>
                <a:lnTo>
                  <a:pt x="2248246" y="2424"/>
                </a:lnTo>
                <a:lnTo>
                  <a:pt x="2291125" y="0"/>
                </a:lnTo>
                <a:lnTo>
                  <a:pt x="2329054" y="512"/>
                </a:lnTo>
                <a:lnTo>
                  <a:pt x="2363162" y="7106"/>
                </a:lnTo>
                <a:lnTo>
                  <a:pt x="2394578" y="22929"/>
                </a:lnTo>
                <a:lnTo>
                  <a:pt x="2424429" y="51127"/>
                </a:lnTo>
                <a:lnTo>
                  <a:pt x="2459801" y="93619"/>
                </a:lnTo>
                <a:lnTo>
                  <a:pt x="2483954" y="122608"/>
                </a:lnTo>
                <a:lnTo>
                  <a:pt x="2498725" y="140475"/>
                </a:lnTo>
                <a:lnTo>
                  <a:pt x="2505949" y="149604"/>
                </a:lnTo>
                <a:lnTo>
                  <a:pt x="2507465" y="152375"/>
                </a:lnTo>
                <a:lnTo>
                  <a:pt x="2505106" y="151171"/>
                </a:lnTo>
                <a:lnTo>
                  <a:pt x="2500711" y="148375"/>
                </a:lnTo>
                <a:lnTo>
                  <a:pt x="2496114" y="146367"/>
                </a:lnTo>
                <a:lnTo>
                  <a:pt x="2493152" y="147532"/>
                </a:lnTo>
                <a:lnTo>
                  <a:pt x="2493662" y="154250"/>
                </a:lnTo>
                <a:lnTo>
                  <a:pt x="2499479" y="168903"/>
                </a:lnTo>
                <a:lnTo>
                  <a:pt x="2512441" y="193875"/>
                </a:lnTo>
                <a:lnTo>
                  <a:pt x="2521902" y="208549"/>
                </a:lnTo>
                <a:lnTo>
                  <a:pt x="2533554" y="224117"/>
                </a:lnTo>
                <a:lnTo>
                  <a:pt x="2543444" y="236469"/>
                </a:lnTo>
                <a:lnTo>
                  <a:pt x="2547620" y="241500"/>
                </a:lnTo>
              </a:path>
            </a:pathLst>
          </a:custGeom>
          <a:ln w="9144">
            <a:solidFill>
              <a:srgbClr val="497DBA"/>
            </a:solidFill>
          </a:ln>
        </p:spPr>
        <p:txBody>
          <a:bodyPr wrap="square" lIns="0" tIns="0" rIns="0" bIns="0" rtlCol="0"/>
          <a:lstStyle/>
          <a:p>
            <a:endParaRPr/>
          </a:p>
        </p:txBody>
      </p:sp>
      <p:grpSp>
        <p:nvGrpSpPr>
          <p:cNvPr id="26" name="object 26"/>
          <p:cNvGrpSpPr/>
          <p:nvPr/>
        </p:nvGrpSpPr>
        <p:grpSpPr>
          <a:xfrm>
            <a:off x="5405628" y="1359408"/>
            <a:ext cx="3209925" cy="483234"/>
            <a:chOff x="5405628" y="1359408"/>
            <a:chExt cx="3209925" cy="483234"/>
          </a:xfrm>
        </p:grpSpPr>
        <p:sp>
          <p:nvSpPr>
            <p:cNvPr id="27" name="object 27"/>
            <p:cNvSpPr/>
            <p:nvPr/>
          </p:nvSpPr>
          <p:spPr>
            <a:xfrm>
              <a:off x="5410200" y="1600200"/>
              <a:ext cx="3200400" cy="1905"/>
            </a:xfrm>
            <a:custGeom>
              <a:avLst/>
              <a:gdLst/>
              <a:ahLst/>
              <a:cxnLst/>
              <a:rect l="l" t="t" r="r" b="b"/>
              <a:pathLst>
                <a:path w="3200400" h="1905">
                  <a:moveTo>
                    <a:pt x="0" y="0"/>
                  </a:moveTo>
                  <a:lnTo>
                    <a:pt x="3200400" y="1650"/>
                  </a:lnTo>
                </a:path>
              </a:pathLst>
            </a:custGeom>
            <a:ln w="9144">
              <a:solidFill>
                <a:srgbClr val="497DBA"/>
              </a:solidFill>
            </a:ln>
          </p:spPr>
          <p:txBody>
            <a:bodyPr wrap="square" lIns="0" tIns="0" rIns="0" bIns="0" rtlCol="0"/>
            <a:lstStyle/>
            <a:p>
              <a:endParaRPr/>
            </a:p>
          </p:txBody>
        </p:sp>
        <p:sp>
          <p:nvSpPr>
            <p:cNvPr id="28" name="object 28"/>
            <p:cNvSpPr/>
            <p:nvPr/>
          </p:nvSpPr>
          <p:spPr>
            <a:xfrm>
              <a:off x="6096762" y="1372362"/>
              <a:ext cx="2057400" cy="457200"/>
            </a:xfrm>
            <a:custGeom>
              <a:avLst/>
              <a:gdLst/>
              <a:ahLst/>
              <a:cxnLst/>
              <a:rect l="l" t="t" r="r" b="b"/>
              <a:pathLst>
                <a:path w="2057400" h="457200">
                  <a:moveTo>
                    <a:pt x="0" y="228600"/>
                  </a:moveTo>
                  <a:lnTo>
                    <a:pt x="17483" y="156350"/>
                  </a:lnTo>
                  <a:lnTo>
                    <a:pt x="38277" y="123551"/>
                  </a:lnTo>
                  <a:lnTo>
                    <a:pt x="66165" y="93597"/>
                  </a:lnTo>
                  <a:lnTo>
                    <a:pt x="100441" y="66960"/>
                  </a:lnTo>
                  <a:lnTo>
                    <a:pt x="140396" y="44110"/>
                  </a:lnTo>
                  <a:lnTo>
                    <a:pt x="185327" y="25518"/>
                  </a:lnTo>
                  <a:lnTo>
                    <a:pt x="234525" y="11655"/>
                  </a:lnTo>
                  <a:lnTo>
                    <a:pt x="287285" y="2992"/>
                  </a:lnTo>
                  <a:lnTo>
                    <a:pt x="342900" y="0"/>
                  </a:lnTo>
                  <a:lnTo>
                    <a:pt x="398514" y="2992"/>
                  </a:lnTo>
                  <a:lnTo>
                    <a:pt x="451274" y="11655"/>
                  </a:lnTo>
                  <a:lnTo>
                    <a:pt x="500472" y="25518"/>
                  </a:lnTo>
                  <a:lnTo>
                    <a:pt x="545403" y="44110"/>
                  </a:lnTo>
                  <a:lnTo>
                    <a:pt x="585358" y="66960"/>
                  </a:lnTo>
                  <a:lnTo>
                    <a:pt x="619634" y="93597"/>
                  </a:lnTo>
                  <a:lnTo>
                    <a:pt x="647522" y="123551"/>
                  </a:lnTo>
                  <a:lnTo>
                    <a:pt x="668316" y="156350"/>
                  </a:lnTo>
                  <a:lnTo>
                    <a:pt x="685799" y="228600"/>
                  </a:lnTo>
                  <a:lnTo>
                    <a:pt x="681311" y="265676"/>
                  </a:lnTo>
                  <a:lnTo>
                    <a:pt x="647522" y="333648"/>
                  </a:lnTo>
                  <a:lnTo>
                    <a:pt x="619634" y="363602"/>
                  </a:lnTo>
                  <a:lnTo>
                    <a:pt x="585358" y="390239"/>
                  </a:lnTo>
                  <a:lnTo>
                    <a:pt x="545403" y="413089"/>
                  </a:lnTo>
                  <a:lnTo>
                    <a:pt x="500472" y="431681"/>
                  </a:lnTo>
                  <a:lnTo>
                    <a:pt x="451274" y="445544"/>
                  </a:lnTo>
                  <a:lnTo>
                    <a:pt x="398514" y="454207"/>
                  </a:lnTo>
                  <a:lnTo>
                    <a:pt x="342900" y="457200"/>
                  </a:lnTo>
                  <a:lnTo>
                    <a:pt x="287285" y="454207"/>
                  </a:lnTo>
                  <a:lnTo>
                    <a:pt x="234525" y="445544"/>
                  </a:lnTo>
                  <a:lnTo>
                    <a:pt x="185327" y="431681"/>
                  </a:lnTo>
                  <a:lnTo>
                    <a:pt x="140396" y="413089"/>
                  </a:lnTo>
                  <a:lnTo>
                    <a:pt x="100441" y="390239"/>
                  </a:lnTo>
                  <a:lnTo>
                    <a:pt x="66165" y="363602"/>
                  </a:lnTo>
                  <a:lnTo>
                    <a:pt x="38277" y="333648"/>
                  </a:lnTo>
                  <a:lnTo>
                    <a:pt x="17483" y="300849"/>
                  </a:lnTo>
                  <a:lnTo>
                    <a:pt x="0" y="228600"/>
                  </a:lnTo>
                  <a:close/>
                </a:path>
                <a:path w="2057400" h="457200">
                  <a:moveTo>
                    <a:pt x="685799" y="228600"/>
                  </a:moveTo>
                  <a:lnTo>
                    <a:pt x="703283" y="156350"/>
                  </a:lnTo>
                  <a:lnTo>
                    <a:pt x="724077" y="123551"/>
                  </a:lnTo>
                  <a:lnTo>
                    <a:pt x="751965" y="93597"/>
                  </a:lnTo>
                  <a:lnTo>
                    <a:pt x="786241" y="66960"/>
                  </a:lnTo>
                  <a:lnTo>
                    <a:pt x="826196" y="44110"/>
                  </a:lnTo>
                  <a:lnTo>
                    <a:pt x="871127" y="25518"/>
                  </a:lnTo>
                  <a:lnTo>
                    <a:pt x="920325" y="11655"/>
                  </a:lnTo>
                  <a:lnTo>
                    <a:pt x="973085" y="2992"/>
                  </a:lnTo>
                  <a:lnTo>
                    <a:pt x="1028699" y="0"/>
                  </a:lnTo>
                  <a:lnTo>
                    <a:pt x="1084314" y="2992"/>
                  </a:lnTo>
                  <a:lnTo>
                    <a:pt x="1137074" y="11655"/>
                  </a:lnTo>
                  <a:lnTo>
                    <a:pt x="1186272" y="25518"/>
                  </a:lnTo>
                  <a:lnTo>
                    <a:pt x="1231203" y="44110"/>
                  </a:lnTo>
                  <a:lnTo>
                    <a:pt x="1271158" y="66960"/>
                  </a:lnTo>
                  <a:lnTo>
                    <a:pt x="1305434" y="93597"/>
                  </a:lnTo>
                  <a:lnTo>
                    <a:pt x="1333322" y="123551"/>
                  </a:lnTo>
                  <a:lnTo>
                    <a:pt x="1354116" y="156350"/>
                  </a:lnTo>
                  <a:lnTo>
                    <a:pt x="1371599" y="228600"/>
                  </a:lnTo>
                  <a:lnTo>
                    <a:pt x="1367111" y="265676"/>
                  </a:lnTo>
                  <a:lnTo>
                    <a:pt x="1333322" y="333648"/>
                  </a:lnTo>
                  <a:lnTo>
                    <a:pt x="1305434" y="363602"/>
                  </a:lnTo>
                  <a:lnTo>
                    <a:pt x="1271158" y="390239"/>
                  </a:lnTo>
                  <a:lnTo>
                    <a:pt x="1231203" y="413089"/>
                  </a:lnTo>
                  <a:lnTo>
                    <a:pt x="1186272" y="431681"/>
                  </a:lnTo>
                  <a:lnTo>
                    <a:pt x="1137074" y="445544"/>
                  </a:lnTo>
                  <a:lnTo>
                    <a:pt x="1084314" y="454207"/>
                  </a:lnTo>
                  <a:lnTo>
                    <a:pt x="1028699" y="457200"/>
                  </a:lnTo>
                  <a:lnTo>
                    <a:pt x="973085" y="454207"/>
                  </a:lnTo>
                  <a:lnTo>
                    <a:pt x="920325" y="445544"/>
                  </a:lnTo>
                  <a:lnTo>
                    <a:pt x="871127" y="431681"/>
                  </a:lnTo>
                  <a:lnTo>
                    <a:pt x="826196" y="413089"/>
                  </a:lnTo>
                  <a:lnTo>
                    <a:pt x="786241" y="390239"/>
                  </a:lnTo>
                  <a:lnTo>
                    <a:pt x="751965" y="363602"/>
                  </a:lnTo>
                  <a:lnTo>
                    <a:pt x="724077" y="333648"/>
                  </a:lnTo>
                  <a:lnTo>
                    <a:pt x="703283" y="300849"/>
                  </a:lnTo>
                  <a:lnTo>
                    <a:pt x="685799" y="228600"/>
                  </a:lnTo>
                  <a:close/>
                </a:path>
                <a:path w="2057400" h="457200">
                  <a:moveTo>
                    <a:pt x="1371599" y="228600"/>
                  </a:moveTo>
                  <a:lnTo>
                    <a:pt x="1389083" y="156350"/>
                  </a:lnTo>
                  <a:lnTo>
                    <a:pt x="1409877" y="123551"/>
                  </a:lnTo>
                  <a:lnTo>
                    <a:pt x="1437765" y="93597"/>
                  </a:lnTo>
                  <a:lnTo>
                    <a:pt x="1472041" y="66960"/>
                  </a:lnTo>
                  <a:lnTo>
                    <a:pt x="1511996" y="44110"/>
                  </a:lnTo>
                  <a:lnTo>
                    <a:pt x="1556927" y="25518"/>
                  </a:lnTo>
                  <a:lnTo>
                    <a:pt x="1606125" y="11655"/>
                  </a:lnTo>
                  <a:lnTo>
                    <a:pt x="1658885" y="2992"/>
                  </a:lnTo>
                  <a:lnTo>
                    <a:pt x="1714499" y="0"/>
                  </a:lnTo>
                  <a:lnTo>
                    <a:pt x="1770114" y="2992"/>
                  </a:lnTo>
                  <a:lnTo>
                    <a:pt x="1822874" y="11655"/>
                  </a:lnTo>
                  <a:lnTo>
                    <a:pt x="1872072" y="25518"/>
                  </a:lnTo>
                  <a:lnTo>
                    <a:pt x="1917003" y="44110"/>
                  </a:lnTo>
                  <a:lnTo>
                    <a:pt x="1956958" y="66960"/>
                  </a:lnTo>
                  <a:lnTo>
                    <a:pt x="1991234" y="93597"/>
                  </a:lnTo>
                  <a:lnTo>
                    <a:pt x="2019122" y="123551"/>
                  </a:lnTo>
                  <a:lnTo>
                    <a:pt x="2039916" y="156350"/>
                  </a:lnTo>
                  <a:lnTo>
                    <a:pt x="2057399" y="228600"/>
                  </a:lnTo>
                  <a:lnTo>
                    <a:pt x="2052911" y="265676"/>
                  </a:lnTo>
                  <a:lnTo>
                    <a:pt x="2019122" y="333648"/>
                  </a:lnTo>
                  <a:lnTo>
                    <a:pt x="1991234" y="363602"/>
                  </a:lnTo>
                  <a:lnTo>
                    <a:pt x="1956958" y="390239"/>
                  </a:lnTo>
                  <a:lnTo>
                    <a:pt x="1917003" y="413089"/>
                  </a:lnTo>
                  <a:lnTo>
                    <a:pt x="1872072" y="431681"/>
                  </a:lnTo>
                  <a:lnTo>
                    <a:pt x="1822874" y="445544"/>
                  </a:lnTo>
                  <a:lnTo>
                    <a:pt x="1770114" y="454207"/>
                  </a:lnTo>
                  <a:lnTo>
                    <a:pt x="1714499" y="457200"/>
                  </a:lnTo>
                  <a:lnTo>
                    <a:pt x="1658885" y="454207"/>
                  </a:lnTo>
                  <a:lnTo>
                    <a:pt x="1606125" y="445544"/>
                  </a:lnTo>
                  <a:lnTo>
                    <a:pt x="1556927" y="431681"/>
                  </a:lnTo>
                  <a:lnTo>
                    <a:pt x="1511996" y="413089"/>
                  </a:lnTo>
                  <a:lnTo>
                    <a:pt x="1472041" y="390239"/>
                  </a:lnTo>
                  <a:lnTo>
                    <a:pt x="1437765" y="363602"/>
                  </a:lnTo>
                  <a:lnTo>
                    <a:pt x="1409877" y="333648"/>
                  </a:lnTo>
                  <a:lnTo>
                    <a:pt x="1389083" y="300849"/>
                  </a:lnTo>
                  <a:lnTo>
                    <a:pt x="1371599" y="228600"/>
                  </a:lnTo>
                  <a:close/>
                </a:path>
              </a:pathLst>
            </a:custGeom>
            <a:ln w="25908">
              <a:solidFill>
                <a:srgbClr val="385D89"/>
              </a:solidFill>
            </a:ln>
          </p:spPr>
          <p:txBody>
            <a:bodyPr wrap="square" lIns="0" tIns="0" rIns="0" bIns="0" rtlCol="0"/>
            <a:lstStyle/>
            <a:p>
              <a:endParaRPr/>
            </a:p>
          </p:txBody>
        </p:sp>
      </p:grpSp>
      <p:sp>
        <p:nvSpPr>
          <p:cNvPr id="29" name="object 29"/>
          <p:cNvSpPr/>
          <p:nvPr/>
        </p:nvSpPr>
        <p:spPr>
          <a:xfrm>
            <a:off x="5500115" y="2250948"/>
            <a:ext cx="2757170" cy="478155"/>
          </a:xfrm>
          <a:custGeom>
            <a:avLst/>
            <a:gdLst/>
            <a:ahLst/>
            <a:cxnLst/>
            <a:rect l="l" t="t" r="r" b="b"/>
            <a:pathLst>
              <a:path w="2757170" h="478155">
                <a:moveTo>
                  <a:pt x="0" y="351789"/>
                </a:moveTo>
                <a:lnTo>
                  <a:pt x="2970" y="340951"/>
                </a:lnTo>
                <a:lnTo>
                  <a:pt x="5572" y="329946"/>
                </a:lnTo>
                <a:lnTo>
                  <a:pt x="8911" y="319321"/>
                </a:lnTo>
                <a:lnTo>
                  <a:pt x="14097" y="309625"/>
                </a:lnTo>
                <a:lnTo>
                  <a:pt x="26727" y="294352"/>
                </a:lnTo>
                <a:lnTo>
                  <a:pt x="40941" y="280400"/>
                </a:lnTo>
                <a:lnTo>
                  <a:pt x="55798" y="266995"/>
                </a:lnTo>
                <a:lnTo>
                  <a:pt x="70358" y="253364"/>
                </a:lnTo>
                <a:lnTo>
                  <a:pt x="77690" y="246548"/>
                </a:lnTo>
                <a:lnTo>
                  <a:pt x="85201" y="239887"/>
                </a:lnTo>
                <a:lnTo>
                  <a:pt x="92307" y="232916"/>
                </a:lnTo>
                <a:lnTo>
                  <a:pt x="98425" y="225171"/>
                </a:lnTo>
                <a:lnTo>
                  <a:pt x="104776" y="213883"/>
                </a:lnTo>
                <a:lnTo>
                  <a:pt x="110664" y="202120"/>
                </a:lnTo>
                <a:lnTo>
                  <a:pt x="117480" y="191309"/>
                </a:lnTo>
                <a:lnTo>
                  <a:pt x="167465" y="165703"/>
                </a:lnTo>
                <a:lnTo>
                  <a:pt x="211074" y="154812"/>
                </a:lnTo>
                <a:lnTo>
                  <a:pt x="323596" y="126618"/>
                </a:lnTo>
                <a:lnTo>
                  <a:pt x="379924" y="129750"/>
                </a:lnTo>
                <a:lnTo>
                  <a:pt x="436276" y="132619"/>
                </a:lnTo>
                <a:lnTo>
                  <a:pt x="492581" y="136013"/>
                </a:lnTo>
                <a:lnTo>
                  <a:pt x="548767" y="140715"/>
                </a:lnTo>
                <a:lnTo>
                  <a:pt x="591113" y="146696"/>
                </a:lnTo>
                <a:lnTo>
                  <a:pt x="604075" y="153606"/>
                </a:lnTo>
                <a:lnTo>
                  <a:pt x="613989" y="164611"/>
                </a:lnTo>
                <a:lnTo>
                  <a:pt x="647192" y="182879"/>
                </a:lnTo>
                <a:lnTo>
                  <a:pt x="660858" y="187636"/>
                </a:lnTo>
                <a:lnTo>
                  <a:pt x="674989" y="191023"/>
                </a:lnTo>
                <a:lnTo>
                  <a:pt x="689286" y="193863"/>
                </a:lnTo>
                <a:lnTo>
                  <a:pt x="703453" y="196976"/>
                </a:lnTo>
                <a:lnTo>
                  <a:pt x="754729" y="222456"/>
                </a:lnTo>
                <a:lnTo>
                  <a:pt x="802005" y="253364"/>
                </a:lnTo>
                <a:lnTo>
                  <a:pt x="815943" y="267493"/>
                </a:lnTo>
                <a:lnTo>
                  <a:pt x="822686" y="274831"/>
                </a:lnTo>
                <a:lnTo>
                  <a:pt x="854680" y="298795"/>
                </a:lnTo>
                <a:lnTo>
                  <a:pt x="905134" y="331759"/>
                </a:lnTo>
                <a:lnTo>
                  <a:pt x="914526" y="337692"/>
                </a:lnTo>
                <a:lnTo>
                  <a:pt x="928818" y="334742"/>
                </a:lnTo>
                <a:lnTo>
                  <a:pt x="943228" y="332184"/>
                </a:lnTo>
                <a:lnTo>
                  <a:pt x="978765" y="317960"/>
                </a:lnTo>
                <a:lnTo>
                  <a:pt x="991862" y="302577"/>
                </a:lnTo>
                <a:lnTo>
                  <a:pt x="998982" y="295528"/>
                </a:lnTo>
                <a:lnTo>
                  <a:pt x="1009159" y="287998"/>
                </a:lnTo>
                <a:lnTo>
                  <a:pt x="1019730" y="281003"/>
                </a:lnTo>
                <a:lnTo>
                  <a:pt x="1030468" y="274222"/>
                </a:lnTo>
                <a:lnTo>
                  <a:pt x="1041145" y="267335"/>
                </a:lnTo>
                <a:lnTo>
                  <a:pt x="1047712" y="256424"/>
                </a:lnTo>
                <a:lnTo>
                  <a:pt x="1053957" y="245205"/>
                </a:lnTo>
                <a:lnTo>
                  <a:pt x="1060844" y="234509"/>
                </a:lnTo>
                <a:lnTo>
                  <a:pt x="1069339" y="225171"/>
                </a:lnTo>
                <a:lnTo>
                  <a:pt x="1089284" y="209629"/>
                </a:lnTo>
                <a:lnTo>
                  <a:pt x="1110503" y="195707"/>
                </a:lnTo>
                <a:lnTo>
                  <a:pt x="1132222" y="182451"/>
                </a:lnTo>
                <a:lnTo>
                  <a:pt x="1153667" y="168910"/>
                </a:lnTo>
                <a:lnTo>
                  <a:pt x="1200800" y="137715"/>
                </a:lnTo>
                <a:lnTo>
                  <a:pt x="1252219" y="112522"/>
                </a:lnTo>
                <a:lnTo>
                  <a:pt x="1294296" y="101770"/>
                </a:lnTo>
                <a:lnTo>
                  <a:pt x="1308481" y="98551"/>
                </a:lnTo>
                <a:lnTo>
                  <a:pt x="1362498" y="99948"/>
                </a:lnTo>
                <a:lnTo>
                  <a:pt x="1416647" y="100198"/>
                </a:lnTo>
                <a:lnTo>
                  <a:pt x="1470802" y="100441"/>
                </a:lnTo>
                <a:lnTo>
                  <a:pt x="1524841" y="101816"/>
                </a:lnTo>
                <a:lnTo>
                  <a:pt x="1578641" y="105463"/>
                </a:lnTo>
                <a:lnTo>
                  <a:pt x="1632077" y="112522"/>
                </a:lnTo>
                <a:lnTo>
                  <a:pt x="1691671" y="146129"/>
                </a:lnTo>
                <a:lnTo>
                  <a:pt x="1719945" y="172190"/>
                </a:lnTo>
                <a:lnTo>
                  <a:pt x="1748724" y="211274"/>
                </a:lnTo>
                <a:lnTo>
                  <a:pt x="1757505" y="236299"/>
                </a:lnTo>
                <a:lnTo>
                  <a:pt x="1770405" y="259252"/>
                </a:lnTo>
                <a:lnTo>
                  <a:pt x="1786889" y="267335"/>
                </a:lnTo>
                <a:lnTo>
                  <a:pt x="1808706" y="253978"/>
                </a:lnTo>
                <a:lnTo>
                  <a:pt x="1826450" y="229536"/>
                </a:lnTo>
                <a:lnTo>
                  <a:pt x="1842004" y="202880"/>
                </a:lnTo>
                <a:lnTo>
                  <a:pt x="1857248" y="182879"/>
                </a:lnTo>
                <a:lnTo>
                  <a:pt x="1877782" y="168088"/>
                </a:lnTo>
                <a:lnTo>
                  <a:pt x="1899983" y="155416"/>
                </a:lnTo>
                <a:lnTo>
                  <a:pt x="1921898" y="142410"/>
                </a:lnTo>
                <a:lnTo>
                  <a:pt x="1941576" y="126618"/>
                </a:lnTo>
                <a:lnTo>
                  <a:pt x="1948445" y="119376"/>
                </a:lnTo>
                <a:lnTo>
                  <a:pt x="1955196" y="112013"/>
                </a:lnTo>
                <a:lnTo>
                  <a:pt x="1962185" y="104937"/>
                </a:lnTo>
                <a:lnTo>
                  <a:pt x="1969769" y="98551"/>
                </a:lnTo>
                <a:lnTo>
                  <a:pt x="1991002" y="84544"/>
                </a:lnTo>
                <a:lnTo>
                  <a:pt x="2013140" y="71739"/>
                </a:lnTo>
                <a:lnTo>
                  <a:pt x="2034706" y="58243"/>
                </a:lnTo>
                <a:lnTo>
                  <a:pt x="2054225" y="42163"/>
                </a:lnTo>
                <a:lnTo>
                  <a:pt x="2073790" y="21859"/>
                </a:lnTo>
                <a:lnTo>
                  <a:pt x="2083308" y="13462"/>
                </a:lnTo>
                <a:lnTo>
                  <a:pt x="2095873" y="8874"/>
                </a:lnTo>
                <a:lnTo>
                  <a:pt x="2124583" y="0"/>
                </a:lnTo>
                <a:lnTo>
                  <a:pt x="2166796" y="3309"/>
                </a:lnTo>
                <a:lnTo>
                  <a:pt x="2209022" y="6476"/>
                </a:lnTo>
                <a:lnTo>
                  <a:pt x="2251223" y="9929"/>
                </a:lnTo>
                <a:lnTo>
                  <a:pt x="2293366" y="14097"/>
                </a:lnTo>
                <a:lnTo>
                  <a:pt x="2314795" y="16085"/>
                </a:lnTo>
                <a:lnTo>
                  <a:pt x="2357463" y="21776"/>
                </a:lnTo>
                <a:lnTo>
                  <a:pt x="2400230" y="39806"/>
                </a:lnTo>
                <a:lnTo>
                  <a:pt x="2441525" y="69556"/>
                </a:lnTo>
                <a:lnTo>
                  <a:pt x="2462149" y="84454"/>
                </a:lnTo>
                <a:lnTo>
                  <a:pt x="2504440" y="112522"/>
                </a:lnTo>
                <a:lnTo>
                  <a:pt x="2517981" y="133534"/>
                </a:lnTo>
                <a:lnTo>
                  <a:pt x="2529617" y="150891"/>
                </a:lnTo>
                <a:lnTo>
                  <a:pt x="2560701" y="182879"/>
                </a:lnTo>
                <a:lnTo>
                  <a:pt x="2592562" y="203721"/>
                </a:lnTo>
                <a:lnTo>
                  <a:pt x="2602865" y="211074"/>
                </a:lnTo>
                <a:lnTo>
                  <a:pt x="2623835" y="229729"/>
                </a:lnTo>
                <a:lnTo>
                  <a:pt x="2632710" y="242109"/>
                </a:lnTo>
                <a:lnTo>
                  <a:pt x="2640726" y="256561"/>
                </a:lnTo>
                <a:lnTo>
                  <a:pt x="2659126" y="281431"/>
                </a:lnTo>
                <a:lnTo>
                  <a:pt x="2677709" y="300753"/>
                </a:lnTo>
                <a:lnTo>
                  <a:pt x="2698162" y="320373"/>
                </a:lnTo>
                <a:lnTo>
                  <a:pt x="2716686" y="341635"/>
                </a:lnTo>
                <a:lnTo>
                  <a:pt x="2729484" y="365887"/>
                </a:lnTo>
                <a:lnTo>
                  <a:pt x="2731008" y="370331"/>
                </a:lnTo>
                <a:lnTo>
                  <a:pt x="2720086" y="365887"/>
                </a:lnTo>
                <a:lnTo>
                  <a:pt x="2715514" y="365887"/>
                </a:lnTo>
              </a:path>
              <a:path w="2757170" h="478155">
                <a:moveTo>
                  <a:pt x="70104" y="421766"/>
                </a:moveTo>
                <a:lnTo>
                  <a:pt x="154559" y="365505"/>
                </a:lnTo>
                <a:lnTo>
                  <a:pt x="164790" y="357903"/>
                </a:lnTo>
                <a:lnTo>
                  <a:pt x="174879" y="349932"/>
                </a:lnTo>
                <a:lnTo>
                  <a:pt x="185348" y="342699"/>
                </a:lnTo>
                <a:lnTo>
                  <a:pt x="196723" y="337312"/>
                </a:lnTo>
                <a:lnTo>
                  <a:pt x="238887" y="323341"/>
                </a:lnTo>
                <a:lnTo>
                  <a:pt x="245649" y="315936"/>
                </a:lnTo>
                <a:lnTo>
                  <a:pt x="276937" y="289730"/>
                </a:lnTo>
                <a:lnTo>
                  <a:pt x="309245" y="281050"/>
                </a:lnTo>
                <a:lnTo>
                  <a:pt x="357508" y="281585"/>
                </a:lnTo>
                <a:lnTo>
                  <a:pt x="405747" y="283023"/>
                </a:lnTo>
                <a:lnTo>
                  <a:pt x="453969" y="285119"/>
                </a:lnTo>
                <a:lnTo>
                  <a:pt x="502179" y="287626"/>
                </a:lnTo>
                <a:lnTo>
                  <a:pt x="550385" y="290298"/>
                </a:lnTo>
                <a:lnTo>
                  <a:pt x="598593" y="292887"/>
                </a:lnTo>
                <a:lnTo>
                  <a:pt x="646811" y="295148"/>
                </a:lnTo>
                <a:lnTo>
                  <a:pt x="657524" y="298315"/>
                </a:lnTo>
                <a:lnTo>
                  <a:pt x="668321" y="301243"/>
                </a:lnTo>
                <a:lnTo>
                  <a:pt x="710707" y="322304"/>
                </a:lnTo>
                <a:lnTo>
                  <a:pt x="752554" y="351089"/>
                </a:lnTo>
                <a:lnTo>
                  <a:pt x="773430" y="365505"/>
                </a:lnTo>
                <a:lnTo>
                  <a:pt x="783840" y="372804"/>
                </a:lnTo>
                <a:lnTo>
                  <a:pt x="794131" y="380269"/>
                </a:lnTo>
                <a:lnTo>
                  <a:pt x="804612" y="387401"/>
                </a:lnTo>
                <a:lnTo>
                  <a:pt x="815594" y="393700"/>
                </a:lnTo>
                <a:lnTo>
                  <a:pt x="829796" y="400532"/>
                </a:lnTo>
                <a:lnTo>
                  <a:pt x="844057" y="407209"/>
                </a:lnTo>
                <a:lnTo>
                  <a:pt x="858152" y="414148"/>
                </a:lnTo>
                <a:lnTo>
                  <a:pt x="897320" y="437971"/>
                </a:lnTo>
                <a:lnTo>
                  <a:pt x="947203" y="471808"/>
                </a:lnTo>
                <a:lnTo>
                  <a:pt x="956310" y="478154"/>
                </a:lnTo>
                <a:lnTo>
                  <a:pt x="967220" y="475273"/>
                </a:lnTo>
                <a:lnTo>
                  <a:pt x="1023828" y="441792"/>
                </a:lnTo>
                <a:lnTo>
                  <a:pt x="1033238" y="429311"/>
                </a:lnTo>
                <a:lnTo>
                  <a:pt x="1032310" y="423646"/>
                </a:lnTo>
                <a:lnTo>
                  <a:pt x="1026652" y="421830"/>
                </a:lnTo>
                <a:lnTo>
                  <a:pt x="1021868" y="420895"/>
                </a:lnTo>
                <a:lnTo>
                  <a:pt x="1023566" y="417873"/>
                </a:lnTo>
                <a:lnTo>
                  <a:pt x="1037352" y="409797"/>
                </a:lnTo>
                <a:lnTo>
                  <a:pt x="1068832" y="393700"/>
                </a:lnTo>
                <a:lnTo>
                  <a:pt x="1079134" y="389639"/>
                </a:lnTo>
                <a:lnTo>
                  <a:pt x="1089914" y="386651"/>
                </a:lnTo>
                <a:lnTo>
                  <a:pt x="1100693" y="383663"/>
                </a:lnTo>
                <a:lnTo>
                  <a:pt x="1110995" y="379602"/>
                </a:lnTo>
                <a:lnTo>
                  <a:pt x="1121800" y="372947"/>
                </a:lnTo>
                <a:lnTo>
                  <a:pt x="1131998" y="365220"/>
                </a:lnTo>
                <a:lnTo>
                  <a:pt x="1142267" y="357635"/>
                </a:lnTo>
                <a:lnTo>
                  <a:pt x="1153287" y="351409"/>
                </a:lnTo>
                <a:lnTo>
                  <a:pt x="1173928" y="343255"/>
                </a:lnTo>
                <a:lnTo>
                  <a:pt x="1195069" y="336375"/>
                </a:lnTo>
                <a:lnTo>
                  <a:pt x="1216402" y="329995"/>
                </a:lnTo>
                <a:lnTo>
                  <a:pt x="1237614" y="323341"/>
                </a:lnTo>
                <a:lnTo>
                  <a:pt x="1364234" y="281050"/>
                </a:lnTo>
                <a:lnTo>
                  <a:pt x="1406398" y="266953"/>
                </a:lnTo>
                <a:lnTo>
                  <a:pt x="1465047" y="269425"/>
                </a:lnTo>
                <a:lnTo>
                  <a:pt x="1509865" y="269294"/>
                </a:lnTo>
                <a:lnTo>
                  <a:pt x="1580463" y="283608"/>
                </a:lnTo>
                <a:lnTo>
                  <a:pt x="1617472" y="309244"/>
                </a:lnTo>
                <a:lnTo>
                  <a:pt x="1644840" y="338327"/>
                </a:lnTo>
                <a:lnTo>
                  <a:pt x="1658441" y="352929"/>
                </a:lnTo>
                <a:lnTo>
                  <a:pt x="1673733" y="365505"/>
                </a:lnTo>
                <a:lnTo>
                  <a:pt x="1684482" y="372304"/>
                </a:lnTo>
                <a:lnTo>
                  <a:pt x="1695338" y="378936"/>
                </a:lnTo>
                <a:lnTo>
                  <a:pt x="1705933" y="385901"/>
                </a:lnTo>
                <a:lnTo>
                  <a:pt x="1737445" y="413908"/>
                </a:lnTo>
                <a:lnTo>
                  <a:pt x="1778779" y="456136"/>
                </a:lnTo>
                <a:lnTo>
                  <a:pt x="1786255" y="464057"/>
                </a:lnTo>
                <a:lnTo>
                  <a:pt x="1797325" y="461355"/>
                </a:lnTo>
                <a:lnTo>
                  <a:pt x="1833997" y="440765"/>
                </a:lnTo>
                <a:lnTo>
                  <a:pt x="1838580" y="418278"/>
                </a:lnTo>
                <a:lnTo>
                  <a:pt x="1842515" y="407797"/>
                </a:lnTo>
                <a:lnTo>
                  <a:pt x="1848633" y="400034"/>
                </a:lnTo>
                <a:lnTo>
                  <a:pt x="1856025" y="393318"/>
                </a:lnTo>
                <a:lnTo>
                  <a:pt x="1863679" y="386794"/>
                </a:lnTo>
                <a:lnTo>
                  <a:pt x="1870583" y="379602"/>
                </a:lnTo>
                <a:lnTo>
                  <a:pt x="1886285" y="357572"/>
                </a:lnTo>
                <a:lnTo>
                  <a:pt x="1896379" y="340994"/>
                </a:lnTo>
                <a:lnTo>
                  <a:pt x="1907641" y="326132"/>
                </a:lnTo>
                <a:lnTo>
                  <a:pt x="1946933" y="293381"/>
                </a:lnTo>
                <a:lnTo>
                  <a:pt x="1988351" y="263417"/>
                </a:lnTo>
                <a:lnTo>
                  <a:pt x="2056181" y="237671"/>
                </a:lnTo>
                <a:lnTo>
                  <a:pt x="2081769" y="228868"/>
                </a:lnTo>
                <a:lnTo>
                  <a:pt x="2098214" y="224170"/>
                </a:lnTo>
                <a:lnTo>
                  <a:pt x="2115664" y="221177"/>
                </a:lnTo>
                <a:lnTo>
                  <a:pt x="2144269" y="217485"/>
                </a:lnTo>
                <a:lnTo>
                  <a:pt x="2194179" y="210692"/>
                </a:lnTo>
                <a:lnTo>
                  <a:pt x="2235338" y="196923"/>
                </a:lnTo>
                <a:lnTo>
                  <a:pt x="2262282" y="192547"/>
                </a:lnTo>
                <a:lnTo>
                  <a:pt x="2297370" y="197244"/>
                </a:lnTo>
                <a:lnTo>
                  <a:pt x="2362962" y="210692"/>
                </a:lnTo>
                <a:lnTo>
                  <a:pt x="2416095" y="226980"/>
                </a:lnTo>
                <a:lnTo>
                  <a:pt x="2468829" y="260751"/>
                </a:lnTo>
                <a:lnTo>
                  <a:pt x="2475418" y="267711"/>
                </a:lnTo>
                <a:lnTo>
                  <a:pt x="2475388" y="266493"/>
                </a:lnTo>
                <a:lnTo>
                  <a:pt x="2476946" y="263826"/>
                </a:lnTo>
                <a:lnTo>
                  <a:pt x="2488298" y="266436"/>
                </a:lnTo>
                <a:lnTo>
                  <a:pt x="2517648" y="281050"/>
                </a:lnTo>
                <a:lnTo>
                  <a:pt x="2534521" y="292264"/>
                </a:lnTo>
                <a:lnTo>
                  <a:pt x="2573099" y="317992"/>
                </a:lnTo>
                <a:lnTo>
                  <a:pt x="2615606" y="346362"/>
                </a:lnTo>
                <a:lnTo>
                  <a:pt x="2644266" y="365505"/>
                </a:lnTo>
                <a:lnTo>
                  <a:pt x="2655125" y="372197"/>
                </a:lnTo>
                <a:lnTo>
                  <a:pt x="2666174" y="378650"/>
                </a:lnTo>
                <a:lnTo>
                  <a:pt x="2676842" y="385579"/>
                </a:lnTo>
                <a:lnTo>
                  <a:pt x="2686558" y="393700"/>
                </a:lnTo>
                <a:lnTo>
                  <a:pt x="2693693" y="400603"/>
                </a:lnTo>
                <a:lnTo>
                  <a:pt x="2700972" y="407400"/>
                </a:lnTo>
                <a:lnTo>
                  <a:pt x="2708060" y="414363"/>
                </a:lnTo>
                <a:lnTo>
                  <a:pt x="2714625" y="421766"/>
                </a:lnTo>
                <a:lnTo>
                  <a:pt x="2739748" y="454502"/>
                </a:lnTo>
                <a:lnTo>
                  <a:pt x="2745871" y="464896"/>
                </a:lnTo>
                <a:lnTo>
                  <a:pt x="2743648" y="464560"/>
                </a:lnTo>
                <a:lnTo>
                  <a:pt x="2743735" y="465109"/>
                </a:lnTo>
                <a:lnTo>
                  <a:pt x="2756789" y="478154"/>
                </a:lnTo>
              </a:path>
            </a:pathLst>
          </a:custGeom>
          <a:ln w="9144">
            <a:solidFill>
              <a:srgbClr val="497DBA"/>
            </a:solidFill>
          </a:ln>
        </p:spPr>
        <p:txBody>
          <a:bodyPr wrap="square" lIns="0" tIns="0" rIns="0" bIns="0" rtlCol="0"/>
          <a:lstStyle/>
          <a:p>
            <a:endParaRPr/>
          </a:p>
        </p:txBody>
      </p:sp>
      <p:grpSp>
        <p:nvGrpSpPr>
          <p:cNvPr id="30" name="object 30"/>
          <p:cNvGrpSpPr/>
          <p:nvPr/>
        </p:nvGrpSpPr>
        <p:grpSpPr>
          <a:xfrm>
            <a:off x="5329428" y="3416808"/>
            <a:ext cx="3286125" cy="483234"/>
            <a:chOff x="5329428" y="3416808"/>
            <a:chExt cx="3286125" cy="483234"/>
          </a:xfrm>
        </p:grpSpPr>
        <p:sp>
          <p:nvSpPr>
            <p:cNvPr id="31" name="object 31"/>
            <p:cNvSpPr/>
            <p:nvPr/>
          </p:nvSpPr>
          <p:spPr>
            <a:xfrm>
              <a:off x="5715762" y="3429762"/>
              <a:ext cx="457200" cy="457200"/>
            </a:xfrm>
            <a:custGeom>
              <a:avLst/>
              <a:gdLst/>
              <a:ahLst/>
              <a:cxnLst/>
              <a:rect l="l" t="t" r="r" b="b"/>
              <a:pathLst>
                <a:path w="457200" h="457200">
                  <a:moveTo>
                    <a:pt x="0" y="228600"/>
                  </a:moveTo>
                  <a:lnTo>
                    <a:pt x="114300" y="0"/>
                  </a:lnTo>
                  <a:lnTo>
                    <a:pt x="342900" y="0"/>
                  </a:lnTo>
                  <a:lnTo>
                    <a:pt x="457200" y="228600"/>
                  </a:lnTo>
                  <a:lnTo>
                    <a:pt x="342900" y="457200"/>
                  </a:lnTo>
                  <a:lnTo>
                    <a:pt x="114300" y="457200"/>
                  </a:lnTo>
                  <a:lnTo>
                    <a:pt x="0" y="228600"/>
                  </a:lnTo>
                  <a:close/>
                </a:path>
              </a:pathLst>
            </a:custGeom>
            <a:ln w="25908">
              <a:solidFill>
                <a:srgbClr val="385D89"/>
              </a:solidFill>
            </a:ln>
          </p:spPr>
          <p:txBody>
            <a:bodyPr wrap="square" lIns="0" tIns="0" rIns="0" bIns="0" rtlCol="0"/>
            <a:lstStyle/>
            <a:p>
              <a:endParaRPr/>
            </a:p>
          </p:txBody>
        </p:sp>
        <p:sp>
          <p:nvSpPr>
            <p:cNvPr id="32" name="object 32"/>
            <p:cNvSpPr/>
            <p:nvPr/>
          </p:nvSpPr>
          <p:spPr>
            <a:xfrm>
              <a:off x="5334000" y="3657600"/>
              <a:ext cx="3276600" cy="1905"/>
            </a:xfrm>
            <a:custGeom>
              <a:avLst/>
              <a:gdLst/>
              <a:ahLst/>
              <a:cxnLst/>
              <a:rect l="l" t="t" r="r" b="b"/>
              <a:pathLst>
                <a:path w="3276600" h="1904">
                  <a:moveTo>
                    <a:pt x="0" y="0"/>
                  </a:moveTo>
                  <a:lnTo>
                    <a:pt x="3276600" y="1524"/>
                  </a:lnTo>
                </a:path>
              </a:pathLst>
            </a:custGeom>
            <a:ln w="9144">
              <a:solidFill>
                <a:srgbClr val="497DBA"/>
              </a:solidFill>
            </a:ln>
          </p:spPr>
          <p:txBody>
            <a:bodyPr wrap="square" lIns="0" tIns="0" rIns="0" bIns="0" rtlCol="0"/>
            <a:lstStyle/>
            <a:p>
              <a:endParaRPr/>
            </a:p>
          </p:txBody>
        </p:sp>
        <p:sp>
          <p:nvSpPr>
            <p:cNvPr id="33" name="object 33"/>
            <p:cNvSpPr/>
            <p:nvPr/>
          </p:nvSpPr>
          <p:spPr>
            <a:xfrm>
              <a:off x="6706362" y="3429762"/>
              <a:ext cx="1371600" cy="457200"/>
            </a:xfrm>
            <a:custGeom>
              <a:avLst/>
              <a:gdLst/>
              <a:ahLst/>
              <a:cxnLst/>
              <a:rect l="l" t="t" r="r" b="b"/>
              <a:pathLst>
                <a:path w="1371600" h="457200">
                  <a:moveTo>
                    <a:pt x="0" y="228600"/>
                  </a:moveTo>
                  <a:lnTo>
                    <a:pt x="114300" y="0"/>
                  </a:lnTo>
                  <a:lnTo>
                    <a:pt x="342900" y="0"/>
                  </a:lnTo>
                  <a:lnTo>
                    <a:pt x="457200" y="228600"/>
                  </a:lnTo>
                  <a:lnTo>
                    <a:pt x="342900" y="457200"/>
                  </a:lnTo>
                  <a:lnTo>
                    <a:pt x="114300" y="457200"/>
                  </a:lnTo>
                  <a:lnTo>
                    <a:pt x="0" y="228600"/>
                  </a:lnTo>
                  <a:close/>
                </a:path>
                <a:path w="1371600" h="457200">
                  <a:moveTo>
                    <a:pt x="914400" y="228600"/>
                  </a:moveTo>
                  <a:lnTo>
                    <a:pt x="1028700" y="0"/>
                  </a:lnTo>
                  <a:lnTo>
                    <a:pt x="1257300" y="0"/>
                  </a:lnTo>
                  <a:lnTo>
                    <a:pt x="1371600" y="228600"/>
                  </a:lnTo>
                  <a:lnTo>
                    <a:pt x="1257300" y="457200"/>
                  </a:lnTo>
                  <a:lnTo>
                    <a:pt x="1028700" y="457200"/>
                  </a:lnTo>
                  <a:lnTo>
                    <a:pt x="914400" y="228600"/>
                  </a:lnTo>
                  <a:close/>
                </a:path>
              </a:pathLst>
            </a:custGeom>
            <a:ln w="25908">
              <a:solidFill>
                <a:srgbClr val="385D89"/>
              </a:solidFill>
            </a:ln>
          </p:spPr>
          <p:txBody>
            <a:bodyPr wrap="square" lIns="0" tIns="0" rIns="0" bIns="0" rtlCol="0"/>
            <a:lstStyle/>
            <a:p>
              <a:endParaRPr/>
            </a:p>
          </p:txBody>
        </p:sp>
      </p:grpSp>
      <p:grpSp>
        <p:nvGrpSpPr>
          <p:cNvPr id="34" name="object 34"/>
          <p:cNvGrpSpPr/>
          <p:nvPr/>
        </p:nvGrpSpPr>
        <p:grpSpPr>
          <a:xfrm>
            <a:off x="5558028" y="4719828"/>
            <a:ext cx="2905125" cy="239395"/>
            <a:chOff x="5558028" y="4719828"/>
            <a:chExt cx="2905125" cy="239395"/>
          </a:xfrm>
        </p:grpSpPr>
        <p:sp>
          <p:nvSpPr>
            <p:cNvPr id="35" name="object 35"/>
            <p:cNvSpPr/>
            <p:nvPr/>
          </p:nvSpPr>
          <p:spPr>
            <a:xfrm>
              <a:off x="5562600" y="4724400"/>
              <a:ext cx="381000" cy="1905"/>
            </a:xfrm>
            <a:custGeom>
              <a:avLst/>
              <a:gdLst/>
              <a:ahLst/>
              <a:cxnLst/>
              <a:rect l="l" t="t" r="r" b="b"/>
              <a:pathLst>
                <a:path w="381000" h="1904">
                  <a:moveTo>
                    <a:pt x="0" y="0"/>
                  </a:moveTo>
                  <a:lnTo>
                    <a:pt x="381000" y="1524"/>
                  </a:lnTo>
                </a:path>
              </a:pathLst>
            </a:custGeom>
            <a:ln w="9144">
              <a:solidFill>
                <a:srgbClr val="497DBA"/>
              </a:solidFill>
            </a:ln>
          </p:spPr>
          <p:txBody>
            <a:bodyPr wrap="square" lIns="0" tIns="0" rIns="0" bIns="0" rtlCol="0"/>
            <a:lstStyle/>
            <a:p>
              <a:endParaRPr/>
            </a:p>
          </p:txBody>
        </p:sp>
        <p:sp>
          <p:nvSpPr>
            <p:cNvPr id="36" name="object 36"/>
            <p:cNvSpPr/>
            <p:nvPr/>
          </p:nvSpPr>
          <p:spPr>
            <a:xfrm>
              <a:off x="5943600" y="4724400"/>
              <a:ext cx="76200" cy="228600"/>
            </a:xfrm>
            <a:custGeom>
              <a:avLst/>
              <a:gdLst/>
              <a:ahLst/>
              <a:cxnLst/>
              <a:rect l="l" t="t" r="r" b="b"/>
              <a:pathLst>
                <a:path w="76200" h="228600">
                  <a:moveTo>
                    <a:pt x="0" y="0"/>
                  </a:moveTo>
                  <a:lnTo>
                    <a:pt x="76200" y="228600"/>
                  </a:lnTo>
                </a:path>
              </a:pathLst>
            </a:custGeom>
            <a:ln w="9144">
              <a:solidFill>
                <a:srgbClr val="497DBA"/>
              </a:solidFill>
            </a:ln>
          </p:spPr>
          <p:txBody>
            <a:bodyPr wrap="square" lIns="0" tIns="0" rIns="0" bIns="0" rtlCol="0"/>
            <a:lstStyle/>
            <a:p>
              <a:endParaRPr/>
            </a:p>
          </p:txBody>
        </p:sp>
        <p:sp>
          <p:nvSpPr>
            <p:cNvPr id="37" name="object 37"/>
            <p:cNvSpPr/>
            <p:nvPr/>
          </p:nvSpPr>
          <p:spPr>
            <a:xfrm>
              <a:off x="6019800" y="4724400"/>
              <a:ext cx="762000" cy="230504"/>
            </a:xfrm>
            <a:custGeom>
              <a:avLst/>
              <a:gdLst/>
              <a:ahLst/>
              <a:cxnLst/>
              <a:rect l="l" t="t" r="r" b="b"/>
              <a:pathLst>
                <a:path w="762000" h="230504">
                  <a:moveTo>
                    <a:pt x="0" y="228600"/>
                  </a:moveTo>
                  <a:lnTo>
                    <a:pt x="304800" y="230124"/>
                  </a:lnTo>
                </a:path>
                <a:path w="762000" h="230504">
                  <a:moveTo>
                    <a:pt x="304800" y="228600"/>
                  </a:moveTo>
                  <a:lnTo>
                    <a:pt x="457200" y="0"/>
                  </a:lnTo>
                </a:path>
                <a:path w="762000" h="230504">
                  <a:moveTo>
                    <a:pt x="457200" y="0"/>
                  </a:moveTo>
                  <a:lnTo>
                    <a:pt x="762000" y="1524"/>
                  </a:lnTo>
                </a:path>
              </a:pathLst>
            </a:custGeom>
            <a:ln w="9144">
              <a:solidFill>
                <a:srgbClr val="497DBA"/>
              </a:solidFill>
            </a:ln>
          </p:spPr>
          <p:txBody>
            <a:bodyPr wrap="square" lIns="0" tIns="0" rIns="0" bIns="0" rtlCol="0"/>
            <a:lstStyle/>
            <a:p>
              <a:endParaRPr/>
            </a:p>
          </p:txBody>
        </p:sp>
        <p:sp>
          <p:nvSpPr>
            <p:cNvPr id="38" name="object 38"/>
            <p:cNvSpPr/>
            <p:nvPr/>
          </p:nvSpPr>
          <p:spPr>
            <a:xfrm>
              <a:off x="6781800" y="4724400"/>
              <a:ext cx="152400" cy="228600"/>
            </a:xfrm>
            <a:custGeom>
              <a:avLst/>
              <a:gdLst/>
              <a:ahLst/>
              <a:cxnLst/>
              <a:rect l="l" t="t" r="r" b="b"/>
              <a:pathLst>
                <a:path w="152400" h="228600">
                  <a:moveTo>
                    <a:pt x="0" y="0"/>
                  </a:moveTo>
                  <a:lnTo>
                    <a:pt x="152400" y="228600"/>
                  </a:lnTo>
                </a:path>
              </a:pathLst>
            </a:custGeom>
            <a:ln w="9144">
              <a:solidFill>
                <a:srgbClr val="497DBA"/>
              </a:solidFill>
            </a:ln>
          </p:spPr>
          <p:txBody>
            <a:bodyPr wrap="square" lIns="0" tIns="0" rIns="0" bIns="0" rtlCol="0"/>
            <a:lstStyle/>
            <a:p>
              <a:endParaRPr/>
            </a:p>
          </p:txBody>
        </p:sp>
        <p:sp>
          <p:nvSpPr>
            <p:cNvPr id="39" name="object 39"/>
            <p:cNvSpPr/>
            <p:nvPr/>
          </p:nvSpPr>
          <p:spPr>
            <a:xfrm>
              <a:off x="6934200" y="4724400"/>
              <a:ext cx="685800" cy="230504"/>
            </a:xfrm>
            <a:custGeom>
              <a:avLst/>
              <a:gdLst/>
              <a:ahLst/>
              <a:cxnLst/>
              <a:rect l="l" t="t" r="r" b="b"/>
              <a:pathLst>
                <a:path w="685800" h="230504">
                  <a:moveTo>
                    <a:pt x="0" y="228600"/>
                  </a:moveTo>
                  <a:lnTo>
                    <a:pt x="304800" y="230124"/>
                  </a:lnTo>
                </a:path>
                <a:path w="685800" h="230504">
                  <a:moveTo>
                    <a:pt x="304800" y="228600"/>
                  </a:moveTo>
                  <a:lnTo>
                    <a:pt x="457200" y="0"/>
                  </a:lnTo>
                </a:path>
                <a:path w="685800" h="230504">
                  <a:moveTo>
                    <a:pt x="457200" y="0"/>
                  </a:moveTo>
                  <a:lnTo>
                    <a:pt x="685800" y="1524"/>
                  </a:lnTo>
                </a:path>
              </a:pathLst>
            </a:custGeom>
            <a:ln w="9144">
              <a:solidFill>
                <a:srgbClr val="497DBA"/>
              </a:solidFill>
            </a:ln>
          </p:spPr>
          <p:txBody>
            <a:bodyPr wrap="square" lIns="0" tIns="0" rIns="0" bIns="0" rtlCol="0"/>
            <a:lstStyle/>
            <a:p>
              <a:endParaRPr/>
            </a:p>
          </p:txBody>
        </p:sp>
        <p:sp>
          <p:nvSpPr>
            <p:cNvPr id="40" name="object 40"/>
            <p:cNvSpPr/>
            <p:nvPr/>
          </p:nvSpPr>
          <p:spPr>
            <a:xfrm>
              <a:off x="7620000" y="4724400"/>
              <a:ext cx="76200" cy="228600"/>
            </a:xfrm>
            <a:custGeom>
              <a:avLst/>
              <a:gdLst/>
              <a:ahLst/>
              <a:cxnLst/>
              <a:rect l="l" t="t" r="r" b="b"/>
              <a:pathLst>
                <a:path w="76200" h="228600">
                  <a:moveTo>
                    <a:pt x="0" y="0"/>
                  </a:moveTo>
                  <a:lnTo>
                    <a:pt x="76200" y="228600"/>
                  </a:lnTo>
                </a:path>
              </a:pathLst>
            </a:custGeom>
            <a:ln w="9144">
              <a:solidFill>
                <a:srgbClr val="497DBA"/>
              </a:solidFill>
            </a:ln>
          </p:spPr>
          <p:txBody>
            <a:bodyPr wrap="square" lIns="0" tIns="0" rIns="0" bIns="0" rtlCol="0"/>
            <a:lstStyle/>
            <a:p>
              <a:endParaRPr/>
            </a:p>
          </p:txBody>
        </p:sp>
        <p:sp>
          <p:nvSpPr>
            <p:cNvPr id="41" name="object 41"/>
            <p:cNvSpPr/>
            <p:nvPr/>
          </p:nvSpPr>
          <p:spPr>
            <a:xfrm>
              <a:off x="7696200" y="4724400"/>
              <a:ext cx="762000" cy="230504"/>
            </a:xfrm>
            <a:custGeom>
              <a:avLst/>
              <a:gdLst/>
              <a:ahLst/>
              <a:cxnLst/>
              <a:rect l="l" t="t" r="r" b="b"/>
              <a:pathLst>
                <a:path w="762000" h="230504">
                  <a:moveTo>
                    <a:pt x="0" y="228600"/>
                  </a:moveTo>
                  <a:lnTo>
                    <a:pt x="304800" y="230124"/>
                  </a:lnTo>
                </a:path>
                <a:path w="762000" h="230504">
                  <a:moveTo>
                    <a:pt x="304800" y="228600"/>
                  </a:moveTo>
                  <a:lnTo>
                    <a:pt x="457200" y="0"/>
                  </a:lnTo>
                </a:path>
                <a:path w="762000" h="230504">
                  <a:moveTo>
                    <a:pt x="457200" y="0"/>
                  </a:moveTo>
                  <a:lnTo>
                    <a:pt x="762000" y="1524"/>
                  </a:lnTo>
                </a:path>
              </a:pathLst>
            </a:custGeom>
            <a:ln w="9144">
              <a:solidFill>
                <a:srgbClr val="497DBA"/>
              </a:solidFill>
            </a:ln>
          </p:spPr>
          <p:txBody>
            <a:bodyPr wrap="square" lIns="0" tIns="0" rIns="0" bIns="0" rtlCol="0"/>
            <a:lstStyle/>
            <a:p>
              <a:endParaRPr/>
            </a:p>
          </p:txBody>
        </p:sp>
      </p:grpSp>
      <p:grpSp>
        <p:nvGrpSpPr>
          <p:cNvPr id="42" name="object 42"/>
          <p:cNvGrpSpPr/>
          <p:nvPr/>
        </p:nvGrpSpPr>
        <p:grpSpPr>
          <a:xfrm>
            <a:off x="5481828" y="5657088"/>
            <a:ext cx="3057525" cy="300355"/>
            <a:chOff x="5481828" y="5657088"/>
            <a:chExt cx="3057525" cy="300355"/>
          </a:xfrm>
        </p:grpSpPr>
        <p:sp>
          <p:nvSpPr>
            <p:cNvPr id="43" name="object 43"/>
            <p:cNvSpPr/>
            <p:nvPr/>
          </p:nvSpPr>
          <p:spPr>
            <a:xfrm>
              <a:off x="5486400" y="5789676"/>
              <a:ext cx="3048000" cy="1905"/>
            </a:xfrm>
            <a:custGeom>
              <a:avLst/>
              <a:gdLst/>
              <a:ahLst/>
              <a:cxnLst/>
              <a:rect l="l" t="t" r="r" b="b"/>
              <a:pathLst>
                <a:path w="3048000" h="1904">
                  <a:moveTo>
                    <a:pt x="0" y="0"/>
                  </a:moveTo>
                  <a:lnTo>
                    <a:pt x="3048000" y="1587"/>
                  </a:lnTo>
                </a:path>
              </a:pathLst>
            </a:custGeom>
            <a:ln w="9144">
              <a:solidFill>
                <a:srgbClr val="497DBA"/>
              </a:solidFill>
            </a:ln>
          </p:spPr>
          <p:txBody>
            <a:bodyPr wrap="square" lIns="0" tIns="0" rIns="0" bIns="0" rtlCol="0"/>
            <a:lstStyle/>
            <a:p>
              <a:endParaRPr/>
            </a:p>
          </p:txBody>
        </p:sp>
        <p:sp>
          <p:nvSpPr>
            <p:cNvPr id="44" name="object 44"/>
            <p:cNvSpPr/>
            <p:nvPr/>
          </p:nvSpPr>
          <p:spPr>
            <a:xfrm>
              <a:off x="5791962" y="5670042"/>
              <a:ext cx="1996439" cy="274320"/>
            </a:xfrm>
            <a:custGeom>
              <a:avLst/>
              <a:gdLst/>
              <a:ahLst/>
              <a:cxnLst/>
              <a:rect l="l" t="t" r="r" b="b"/>
              <a:pathLst>
                <a:path w="1996440" h="274320">
                  <a:moveTo>
                    <a:pt x="0" y="137160"/>
                  </a:moveTo>
                  <a:lnTo>
                    <a:pt x="27880" y="76838"/>
                  </a:lnTo>
                  <a:lnTo>
                    <a:pt x="60262" y="51371"/>
                  </a:lnTo>
                  <a:lnTo>
                    <a:pt x="102743" y="30131"/>
                  </a:lnTo>
                  <a:lnTo>
                    <a:pt x="153677" y="13940"/>
                  </a:lnTo>
                  <a:lnTo>
                    <a:pt x="211418" y="3622"/>
                  </a:lnTo>
                  <a:lnTo>
                    <a:pt x="274320" y="0"/>
                  </a:lnTo>
                  <a:lnTo>
                    <a:pt x="337221" y="3622"/>
                  </a:lnTo>
                  <a:lnTo>
                    <a:pt x="394962" y="13940"/>
                  </a:lnTo>
                  <a:lnTo>
                    <a:pt x="445896" y="30131"/>
                  </a:lnTo>
                  <a:lnTo>
                    <a:pt x="488377" y="51371"/>
                  </a:lnTo>
                  <a:lnTo>
                    <a:pt x="520759" y="76838"/>
                  </a:lnTo>
                  <a:lnTo>
                    <a:pt x="548639" y="137160"/>
                  </a:lnTo>
                  <a:lnTo>
                    <a:pt x="541395" y="168610"/>
                  </a:lnTo>
                  <a:lnTo>
                    <a:pt x="488377" y="222948"/>
                  </a:lnTo>
                  <a:lnTo>
                    <a:pt x="445896" y="244188"/>
                  </a:lnTo>
                  <a:lnTo>
                    <a:pt x="394962" y="260379"/>
                  </a:lnTo>
                  <a:lnTo>
                    <a:pt x="337221" y="270697"/>
                  </a:lnTo>
                  <a:lnTo>
                    <a:pt x="274320" y="274320"/>
                  </a:lnTo>
                  <a:lnTo>
                    <a:pt x="211418" y="270697"/>
                  </a:lnTo>
                  <a:lnTo>
                    <a:pt x="153677" y="260379"/>
                  </a:lnTo>
                  <a:lnTo>
                    <a:pt x="102743" y="244188"/>
                  </a:lnTo>
                  <a:lnTo>
                    <a:pt x="60262" y="222948"/>
                  </a:lnTo>
                  <a:lnTo>
                    <a:pt x="27880" y="197481"/>
                  </a:lnTo>
                  <a:lnTo>
                    <a:pt x="0" y="137160"/>
                  </a:lnTo>
                  <a:close/>
                </a:path>
                <a:path w="1996440" h="274320">
                  <a:moveTo>
                    <a:pt x="746760" y="137160"/>
                  </a:moveTo>
                  <a:lnTo>
                    <a:pt x="774640" y="76838"/>
                  </a:lnTo>
                  <a:lnTo>
                    <a:pt x="807022" y="51371"/>
                  </a:lnTo>
                  <a:lnTo>
                    <a:pt x="849503" y="30131"/>
                  </a:lnTo>
                  <a:lnTo>
                    <a:pt x="900437" y="13940"/>
                  </a:lnTo>
                  <a:lnTo>
                    <a:pt x="958178" y="3622"/>
                  </a:lnTo>
                  <a:lnTo>
                    <a:pt x="1021080" y="0"/>
                  </a:lnTo>
                  <a:lnTo>
                    <a:pt x="1083981" y="3622"/>
                  </a:lnTo>
                  <a:lnTo>
                    <a:pt x="1141722" y="13940"/>
                  </a:lnTo>
                  <a:lnTo>
                    <a:pt x="1192656" y="30131"/>
                  </a:lnTo>
                  <a:lnTo>
                    <a:pt x="1235137" y="51371"/>
                  </a:lnTo>
                  <a:lnTo>
                    <a:pt x="1267519" y="76838"/>
                  </a:lnTo>
                  <a:lnTo>
                    <a:pt x="1295399" y="137160"/>
                  </a:lnTo>
                  <a:lnTo>
                    <a:pt x="1288155" y="168610"/>
                  </a:lnTo>
                  <a:lnTo>
                    <a:pt x="1235137" y="222948"/>
                  </a:lnTo>
                  <a:lnTo>
                    <a:pt x="1192656" y="244188"/>
                  </a:lnTo>
                  <a:lnTo>
                    <a:pt x="1141722" y="260379"/>
                  </a:lnTo>
                  <a:lnTo>
                    <a:pt x="1083981" y="270697"/>
                  </a:lnTo>
                  <a:lnTo>
                    <a:pt x="1021080" y="274320"/>
                  </a:lnTo>
                  <a:lnTo>
                    <a:pt x="958178" y="270697"/>
                  </a:lnTo>
                  <a:lnTo>
                    <a:pt x="900437" y="260379"/>
                  </a:lnTo>
                  <a:lnTo>
                    <a:pt x="849503" y="244188"/>
                  </a:lnTo>
                  <a:lnTo>
                    <a:pt x="807022" y="222948"/>
                  </a:lnTo>
                  <a:lnTo>
                    <a:pt x="774640" y="197481"/>
                  </a:lnTo>
                  <a:lnTo>
                    <a:pt x="746760" y="137160"/>
                  </a:lnTo>
                  <a:close/>
                </a:path>
                <a:path w="1996440" h="274320">
                  <a:moveTo>
                    <a:pt x="1447799" y="137160"/>
                  </a:moveTo>
                  <a:lnTo>
                    <a:pt x="1475680" y="76838"/>
                  </a:lnTo>
                  <a:lnTo>
                    <a:pt x="1508062" y="51371"/>
                  </a:lnTo>
                  <a:lnTo>
                    <a:pt x="1550543" y="30131"/>
                  </a:lnTo>
                  <a:lnTo>
                    <a:pt x="1601477" y="13940"/>
                  </a:lnTo>
                  <a:lnTo>
                    <a:pt x="1659218" y="3622"/>
                  </a:lnTo>
                  <a:lnTo>
                    <a:pt x="1722119" y="0"/>
                  </a:lnTo>
                  <a:lnTo>
                    <a:pt x="1785021" y="3622"/>
                  </a:lnTo>
                  <a:lnTo>
                    <a:pt x="1842762" y="13940"/>
                  </a:lnTo>
                  <a:lnTo>
                    <a:pt x="1893696" y="30131"/>
                  </a:lnTo>
                  <a:lnTo>
                    <a:pt x="1936177" y="51371"/>
                  </a:lnTo>
                  <a:lnTo>
                    <a:pt x="1968559" y="76838"/>
                  </a:lnTo>
                  <a:lnTo>
                    <a:pt x="1996439" y="137160"/>
                  </a:lnTo>
                  <a:lnTo>
                    <a:pt x="1989195" y="168610"/>
                  </a:lnTo>
                  <a:lnTo>
                    <a:pt x="1936177" y="222948"/>
                  </a:lnTo>
                  <a:lnTo>
                    <a:pt x="1893696" y="244188"/>
                  </a:lnTo>
                  <a:lnTo>
                    <a:pt x="1842762" y="260379"/>
                  </a:lnTo>
                  <a:lnTo>
                    <a:pt x="1785021" y="270697"/>
                  </a:lnTo>
                  <a:lnTo>
                    <a:pt x="1722119" y="274320"/>
                  </a:lnTo>
                  <a:lnTo>
                    <a:pt x="1659218" y="270697"/>
                  </a:lnTo>
                  <a:lnTo>
                    <a:pt x="1601477" y="260379"/>
                  </a:lnTo>
                  <a:lnTo>
                    <a:pt x="1550543" y="244188"/>
                  </a:lnTo>
                  <a:lnTo>
                    <a:pt x="1508062" y="222948"/>
                  </a:lnTo>
                  <a:lnTo>
                    <a:pt x="1475680" y="197481"/>
                  </a:lnTo>
                  <a:lnTo>
                    <a:pt x="1447799" y="137160"/>
                  </a:lnTo>
                  <a:close/>
                </a:path>
              </a:pathLst>
            </a:custGeom>
            <a:ln w="25908">
              <a:solidFill>
                <a:srgbClr val="385D89"/>
              </a:solidFill>
            </a:ln>
          </p:spPr>
          <p:txBody>
            <a:bodyPr wrap="square" lIns="0" tIns="0" rIns="0" bIns="0" rtlCol="0"/>
            <a:lstStyle/>
            <a:p>
              <a:endParaRPr/>
            </a:p>
          </p:txBody>
        </p:sp>
      </p:grpSp>
      <p:sp>
        <p:nvSpPr>
          <p:cNvPr id="45" name="object 45"/>
          <p:cNvSpPr txBox="1"/>
          <p:nvPr/>
        </p:nvSpPr>
        <p:spPr>
          <a:xfrm>
            <a:off x="723391" y="711453"/>
            <a:ext cx="21469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(A)</a:t>
            </a:r>
            <a:r>
              <a:rPr sz="1800" spc="-55" dirty="0">
                <a:latin typeface="Times New Roman"/>
                <a:cs typeface="Times New Roman"/>
              </a:rPr>
              <a:t> </a:t>
            </a:r>
            <a:r>
              <a:rPr sz="1800" spc="-15" dirty="0">
                <a:latin typeface="Times New Roman"/>
                <a:cs typeface="Times New Roman"/>
              </a:rPr>
              <a:t>Tube </a:t>
            </a:r>
            <a:r>
              <a:rPr sz="1800" dirty="0">
                <a:latin typeface="Times New Roman"/>
                <a:cs typeface="Times New Roman"/>
              </a:rPr>
              <a:t>in</a:t>
            </a:r>
            <a:r>
              <a:rPr sz="1800" spc="-20" dirty="0">
                <a:latin typeface="Times New Roman"/>
                <a:cs typeface="Times New Roman"/>
              </a:rPr>
              <a:t> </a:t>
            </a:r>
            <a:r>
              <a:rPr sz="1800" dirty="0">
                <a:latin typeface="Times New Roman"/>
                <a:cs typeface="Times New Roman"/>
              </a:rPr>
              <a:t>black</a:t>
            </a:r>
            <a:r>
              <a:rPr sz="1800" spc="-40" dirty="0">
                <a:latin typeface="Times New Roman"/>
                <a:cs typeface="Times New Roman"/>
              </a:rPr>
              <a:t> </a:t>
            </a:r>
            <a:r>
              <a:rPr sz="1800" dirty="0">
                <a:latin typeface="Times New Roman"/>
                <a:cs typeface="Times New Roman"/>
              </a:rPr>
              <a:t>plate</a:t>
            </a:r>
            <a:endParaRPr sz="1800">
              <a:latin typeface="Times New Roman"/>
              <a:cs typeface="Times New Roman"/>
            </a:endParaRPr>
          </a:p>
        </p:txBody>
      </p:sp>
      <p:sp>
        <p:nvSpPr>
          <p:cNvPr id="46" name="object 46"/>
          <p:cNvSpPr txBox="1"/>
          <p:nvPr/>
        </p:nvSpPr>
        <p:spPr>
          <a:xfrm>
            <a:off x="154939" y="1507870"/>
            <a:ext cx="8856345" cy="657860"/>
          </a:xfrm>
          <a:prstGeom prst="rect">
            <a:avLst/>
          </a:prstGeom>
        </p:spPr>
        <p:txBody>
          <a:bodyPr vert="horz" wrap="square" lIns="0" tIns="54610" rIns="0" bIns="0" rtlCol="0">
            <a:spAutoFit/>
          </a:bodyPr>
          <a:lstStyle/>
          <a:p>
            <a:pPr marL="12700">
              <a:lnSpc>
                <a:spcPct val="100000"/>
              </a:lnSpc>
              <a:spcBef>
                <a:spcPts val="430"/>
              </a:spcBef>
            </a:pPr>
            <a:r>
              <a:rPr sz="1800" dirty="0">
                <a:latin typeface="Times New Roman"/>
                <a:cs typeface="Times New Roman"/>
              </a:rPr>
              <a:t>(B)</a:t>
            </a:r>
            <a:r>
              <a:rPr sz="1800" spc="-40" dirty="0">
                <a:latin typeface="Times New Roman"/>
                <a:cs typeface="Times New Roman"/>
              </a:rPr>
              <a:t> </a:t>
            </a:r>
            <a:r>
              <a:rPr sz="1800" spc="-15" dirty="0">
                <a:latin typeface="Times New Roman"/>
                <a:cs typeface="Times New Roman"/>
              </a:rPr>
              <a:t>Tubes</a:t>
            </a:r>
            <a:r>
              <a:rPr sz="1800" spc="-20" dirty="0">
                <a:latin typeface="Times New Roman"/>
                <a:cs typeface="Times New Roman"/>
              </a:rPr>
              <a:t> </a:t>
            </a:r>
            <a:r>
              <a:rPr sz="1800" dirty="0">
                <a:latin typeface="Times New Roman"/>
                <a:cs typeface="Times New Roman"/>
              </a:rPr>
              <a:t>bonded</a:t>
            </a:r>
            <a:r>
              <a:rPr sz="1800" spc="-5" dirty="0">
                <a:latin typeface="Times New Roman"/>
                <a:cs typeface="Times New Roman"/>
              </a:rPr>
              <a:t> </a:t>
            </a:r>
            <a:r>
              <a:rPr sz="1800" dirty="0">
                <a:latin typeface="Times New Roman"/>
                <a:cs typeface="Times New Roman"/>
              </a:rPr>
              <a:t>on</a:t>
            </a:r>
            <a:r>
              <a:rPr sz="1800" spc="-20" dirty="0">
                <a:latin typeface="Times New Roman"/>
                <a:cs typeface="Times New Roman"/>
              </a:rPr>
              <a:t> </a:t>
            </a:r>
            <a:r>
              <a:rPr sz="1800" dirty="0">
                <a:latin typeface="Times New Roman"/>
                <a:cs typeface="Times New Roman"/>
              </a:rPr>
              <a:t>upper</a:t>
            </a:r>
            <a:r>
              <a:rPr sz="1800" spc="-5" dirty="0">
                <a:latin typeface="Times New Roman"/>
                <a:cs typeface="Times New Roman"/>
              </a:rPr>
              <a:t> </a:t>
            </a:r>
            <a:r>
              <a:rPr sz="1800" dirty="0">
                <a:latin typeface="Times New Roman"/>
                <a:cs typeface="Times New Roman"/>
              </a:rPr>
              <a:t>surface</a:t>
            </a:r>
            <a:r>
              <a:rPr sz="1800" spc="-20"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plate</a:t>
            </a:r>
            <a:endParaRPr sz="1800">
              <a:latin typeface="Times New Roman"/>
              <a:cs typeface="Times New Roman"/>
            </a:endParaRPr>
          </a:p>
          <a:p>
            <a:pPr marL="5279390">
              <a:lnSpc>
                <a:spcPct val="100000"/>
              </a:lnSpc>
              <a:spcBef>
                <a:spcPts val="325"/>
              </a:spcBef>
            </a:pPr>
            <a:r>
              <a:rPr sz="1800" spc="-5" dirty="0">
                <a:latin typeface="Times New Roman"/>
                <a:cs typeface="Times New Roman"/>
              </a:rPr>
              <a:t>(H)</a:t>
            </a:r>
            <a:r>
              <a:rPr sz="1800" spc="-20" dirty="0">
                <a:latin typeface="Times New Roman"/>
                <a:cs typeface="Times New Roman"/>
              </a:rPr>
              <a:t> </a:t>
            </a:r>
            <a:r>
              <a:rPr sz="1800" dirty="0">
                <a:latin typeface="Times New Roman"/>
                <a:cs typeface="Times New Roman"/>
              </a:rPr>
              <a:t>Corrugated</a:t>
            </a:r>
            <a:r>
              <a:rPr sz="1800" spc="-35" dirty="0">
                <a:latin typeface="Times New Roman"/>
                <a:cs typeface="Times New Roman"/>
              </a:rPr>
              <a:t> </a:t>
            </a:r>
            <a:r>
              <a:rPr sz="1800" dirty="0">
                <a:latin typeface="Times New Roman"/>
                <a:cs typeface="Times New Roman"/>
              </a:rPr>
              <a:t>sheets</a:t>
            </a:r>
            <a:r>
              <a:rPr sz="1800" spc="-15" dirty="0">
                <a:latin typeface="Times New Roman"/>
                <a:cs typeface="Times New Roman"/>
              </a:rPr>
              <a:t> </a:t>
            </a:r>
            <a:r>
              <a:rPr sz="1800" dirty="0">
                <a:latin typeface="Times New Roman"/>
                <a:cs typeface="Times New Roman"/>
              </a:rPr>
              <a:t>riveted</a:t>
            </a:r>
            <a:r>
              <a:rPr sz="1800" spc="-35" dirty="0">
                <a:latin typeface="Times New Roman"/>
                <a:cs typeface="Times New Roman"/>
              </a:rPr>
              <a:t> </a:t>
            </a:r>
            <a:r>
              <a:rPr sz="1800" spc="-10" dirty="0">
                <a:latin typeface="Times New Roman"/>
                <a:cs typeface="Times New Roman"/>
              </a:rPr>
              <a:t>together.</a:t>
            </a:r>
            <a:endParaRPr sz="1800">
              <a:latin typeface="Times New Roman"/>
              <a:cs typeface="Times New Roman"/>
            </a:endParaRPr>
          </a:p>
        </p:txBody>
      </p:sp>
      <p:sp>
        <p:nvSpPr>
          <p:cNvPr id="47" name="object 47"/>
          <p:cNvSpPr txBox="1"/>
          <p:nvPr/>
        </p:nvSpPr>
        <p:spPr>
          <a:xfrm>
            <a:off x="307340" y="2551557"/>
            <a:ext cx="43319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(C)</a:t>
            </a:r>
            <a:r>
              <a:rPr sz="1800" spc="-40" dirty="0">
                <a:latin typeface="Times New Roman"/>
                <a:cs typeface="Times New Roman"/>
              </a:rPr>
              <a:t> </a:t>
            </a:r>
            <a:r>
              <a:rPr sz="1800" spc="-15" dirty="0">
                <a:latin typeface="Times New Roman"/>
                <a:cs typeface="Times New Roman"/>
              </a:rPr>
              <a:t>Tubes</a:t>
            </a:r>
            <a:r>
              <a:rPr sz="1800" spc="-20" dirty="0">
                <a:latin typeface="Times New Roman"/>
                <a:cs typeface="Times New Roman"/>
              </a:rPr>
              <a:t> </a:t>
            </a:r>
            <a:r>
              <a:rPr sz="1800" dirty="0">
                <a:latin typeface="Times New Roman"/>
                <a:cs typeface="Times New Roman"/>
              </a:rPr>
              <a:t>bonded</a:t>
            </a:r>
            <a:r>
              <a:rPr sz="1800" spc="-10" dirty="0">
                <a:latin typeface="Times New Roman"/>
                <a:cs typeface="Times New Roman"/>
              </a:rPr>
              <a:t> </a:t>
            </a:r>
            <a:r>
              <a:rPr sz="1800" dirty="0">
                <a:latin typeface="Times New Roman"/>
                <a:cs typeface="Times New Roman"/>
              </a:rPr>
              <a:t>on</a:t>
            </a:r>
            <a:r>
              <a:rPr sz="1800" spc="-20" dirty="0">
                <a:latin typeface="Times New Roman"/>
                <a:cs typeface="Times New Roman"/>
              </a:rPr>
              <a:t> </a:t>
            </a:r>
            <a:r>
              <a:rPr sz="1800" dirty="0">
                <a:latin typeface="Times New Roman"/>
                <a:cs typeface="Times New Roman"/>
              </a:rPr>
              <a:t>upper</a:t>
            </a:r>
            <a:r>
              <a:rPr sz="1800" spc="-5" dirty="0">
                <a:latin typeface="Times New Roman"/>
                <a:cs typeface="Times New Roman"/>
              </a:rPr>
              <a:t> </a:t>
            </a:r>
            <a:r>
              <a:rPr sz="1800" dirty="0">
                <a:latin typeface="Times New Roman"/>
                <a:cs typeface="Times New Roman"/>
              </a:rPr>
              <a:t>surface</a:t>
            </a:r>
            <a:r>
              <a:rPr sz="1800" spc="-20"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the</a:t>
            </a:r>
            <a:r>
              <a:rPr sz="1800" spc="-10" dirty="0">
                <a:latin typeface="Times New Roman"/>
                <a:cs typeface="Times New Roman"/>
              </a:rPr>
              <a:t> </a:t>
            </a:r>
            <a:r>
              <a:rPr sz="1800" dirty="0">
                <a:latin typeface="Times New Roman"/>
                <a:cs typeface="Times New Roman"/>
              </a:rPr>
              <a:t>plate</a:t>
            </a:r>
            <a:endParaRPr sz="1800">
              <a:latin typeface="Times New Roman"/>
              <a:cs typeface="Times New Roman"/>
            </a:endParaRPr>
          </a:p>
        </p:txBody>
      </p:sp>
      <p:sp>
        <p:nvSpPr>
          <p:cNvPr id="48" name="object 48"/>
          <p:cNvSpPr txBox="1"/>
          <p:nvPr/>
        </p:nvSpPr>
        <p:spPr>
          <a:xfrm>
            <a:off x="307340" y="3618738"/>
            <a:ext cx="303022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(D)</a:t>
            </a:r>
            <a:r>
              <a:rPr sz="1800" spc="-45" dirty="0">
                <a:latin typeface="Times New Roman"/>
                <a:cs typeface="Times New Roman"/>
              </a:rPr>
              <a:t> </a:t>
            </a:r>
            <a:r>
              <a:rPr sz="1800" spc="-15" dirty="0">
                <a:latin typeface="Times New Roman"/>
                <a:cs typeface="Times New Roman"/>
              </a:rPr>
              <a:t>Tubes</a:t>
            </a:r>
            <a:r>
              <a:rPr sz="1800" spc="-25" dirty="0">
                <a:latin typeface="Times New Roman"/>
                <a:cs typeface="Times New Roman"/>
              </a:rPr>
              <a:t> </a:t>
            </a:r>
            <a:r>
              <a:rPr sz="1800" dirty="0">
                <a:latin typeface="Times New Roman"/>
                <a:cs typeface="Times New Roman"/>
              </a:rPr>
              <a:t>fitted</a:t>
            </a:r>
            <a:r>
              <a:rPr sz="1800" spc="-30" dirty="0">
                <a:latin typeface="Times New Roman"/>
                <a:cs typeface="Times New Roman"/>
              </a:rPr>
              <a:t> </a:t>
            </a:r>
            <a:r>
              <a:rPr sz="1800" dirty="0">
                <a:latin typeface="Times New Roman"/>
                <a:cs typeface="Times New Roman"/>
              </a:rPr>
              <a:t>in</a:t>
            </a:r>
            <a:r>
              <a:rPr sz="1800" spc="-10" dirty="0">
                <a:latin typeface="Times New Roman"/>
                <a:cs typeface="Times New Roman"/>
              </a:rPr>
              <a:t> </a:t>
            </a:r>
            <a:r>
              <a:rPr sz="1800" dirty="0">
                <a:latin typeface="Times New Roman"/>
                <a:cs typeface="Times New Roman"/>
              </a:rPr>
              <a:t>grooved</a:t>
            </a:r>
            <a:r>
              <a:rPr sz="1800" spc="-5" dirty="0">
                <a:latin typeface="Times New Roman"/>
                <a:cs typeface="Times New Roman"/>
              </a:rPr>
              <a:t> </a:t>
            </a:r>
            <a:r>
              <a:rPr sz="1800" dirty="0">
                <a:latin typeface="Times New Roman"/>
                <a:cs typeface="Times New Roman"/>
              </a:rPr>
              <a:t>plate</a:t>
            </a:r>
            <a:endParaRPr sz="1800">
              <a:latin typeface="Times New Roman"/>
              <a:cs typeface="Times New Roman"/>
            </a:endParaRPr>
          </a:p>
        </p:txBody>
      </p:sp>
      <p:sp>
        <p:nvSpPr>
          <p:cNvPr id="49" name="object 49"/>
          <p:cNvSpPr txBox="1"/>
          <p:nvPr/>
        </p:nvSpPr>
        <p:spPr>
          <a:xfrm>
            <a:off x="459740" y="4674489"/>
            <a:ext cx="30822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(E)</a:t>
            </a:r>
            <a:r>
              <a:rPr sz="1800" spc="-25" dirty="0">
                <a:latin typeface="Times New Roman"/>
                <a:cs typeface="Times New Roman"/>
              </a:rPr>
              <a:t> </a:t>
            </a:r>
            <a:r>
              <a:rPr sz="1800" spc="-5" dirty="0">
                <a:latin typeface="Times New Roman"/>
                <a:cs typeface="Times New Roman"/>
              </a:rPr>
              <a:t>Different</a:t>
            </a:r>
            <a:r>
              <a:rPr sz="1800" spc="-20" dirty="0">
                <a:latin typeface="Times New Roman"/>
                <a:cs typeface="Times New Roman"/>
              </a:rPr>
              <a:t> </a:t>
            </a:r>
            <a:r>
              <a:rPr sz="1800" spc="-5" dirty="0">
                <a:latin typeface="Times New Roman"/>
                <a:cs typeface="Times New Roman"/>
              </a:rPr>
              <a:t>modes</a:t>
            </a:r>
            <a:r>
              <a:rPr sz="1800" spc="-10"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alignment</a:t>
            </a:r>
            <a:endParaRPr sz="1800">
              <a:latin typeface="Times New Roman"/>
              <a:cs typeface="Times New Roman"/>
            </a:endParaRPr>
          </a:p>
        </p:txBody>
      </p:sp>
      <p:sp>
        <p:nvSpPr>
          <p:cNvPr id="50" name="object 50"/>
          <p:cNvSpPr txBox="1"/>
          <p:nvPr/>
        </p:nvSpPr>
        <p:spPr>
          <a:xfrm>
            <a:off x="459740" y="5741619"/>
            <a:ext cx="362077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(F)</a:t>
            </a:r>
            <a:r>
              <a:rPr sz="1800" spc="-15" dirty="0">
                <a:latin typeface="Times New Roman"/>
                <a:cs typeface="Times New Roman"/>
              </a:rPr>
              <a:t> </a:t>
            </a:r>
            <a:r>
              <a:rPr sz="1800" dirty="0">
                <a:latin typeface="Times New Roman"/>
                <a:cs typeface="Times New Roman"/>
              </a:rPr>
              <a:t>Rectangular</a:t>
            </a:r>
            <a:r>
              <a:rPr sz="1800" spc="-35" dirty="0">
                <a:latin typeface="Times New Roman"/>
                <a:cs typeface="Times New Roman"/>
              </a:rPr>
              <a:t> </a:t>
            </a:r>
            <a:r>
              <a:rPr sz="1800" dirty="0">
                <a:latin typeface="Times New Roman"/>
                <a:cs typeface="Times New Roman"/>
              </a:rPr>
              <a:t>tubes</a:t>
            </a:r>
            <a:r>
              <a:rPr sz="1800" spc="-10" dirty="0">
                <a:latin typeface="Times New Roman"/>
                <a:cs typeface="Times New Roman"/>
              </a:rPr>
              <a:t> </a:t>
            </a:r>
            <a:r>
              <a:rPr sz="1800" dirty="0">
                <a:latin typeface="Times New Roman"/>
                <a:cs typeface="Times New Roman"/>
              </a:rPr>
              <a:t>bonded</a:t>
            </a:r>
            <a:r>
              <a:rPr sz="1800" spc="-20" dirty="0">
                <a:latin typeface="Times New Roman"/>
                <a:cs typeface="Times New Roman"/>
              </a:rPr>
              <a:t> </a:t>
            </a:r>
            <a:r>
              <a:rPr sz="1800" dirty="0">
                <a:latin typeface="Times New Roman"/>
                <a:cs typeface="Times New Roman"/>
              </a:rPr>
              <a:t>to</a:t>
            </a:r>
            <a:r>
              <a:rPr sz="1800" spc="-10" dirty="0">
                <a:latin typeface="Times New Roman"/>
                <a:cs typeface="Times New Roman"/>
              </a:rPr>
              <a:t> </a:t>
            </a:r>
            <a:r>
              <a:rPr sz="1800" dirty="0">
                <a:latin typeface="Times New Roman"/>
                <a:cs typeface="Times New Roman"/>
              </a:rPr>
              <a:t>plates.</a:t>
            </a:r>
            <a:endParaRPr sz="1800">
              <a:latin typeface="Times New Roman"/>
              <a:cs typeface="Times New Roman"/>
            </a:endParaRPr>
          </a:p>
        </p:txBody>
      </p:sp>
      <p:sp>
        <p:nvSpPr>
          <p:cNvPr id="51" name="object 51"/>
          <p:cNvSpPr txBox="1"/>
          <p:nvPr/>
        </p:nvSpPr>
        <p:spPr>
          <a:xfrm>
            <a:off x="486867" y="5944210"/>
            <a:ext cx="8300720" cy="660400"/>
          </a:xfrm>
          <a:prstGeom prst="rect">
            <a:avLst/>
          </a:prstGeom>
        </p:spPr>
        <p:txBody>
          <a:bodyPr vert="horz" wrap="square" lIns="0" tIns="38735" rIns="0" bIns="0" rtlCol="0">
            <a:spAutoFit/>
          </a:bodyPr>
          <a:lstStyle/>
          <a:p>
            <a:pPr marL="5167630">
              <a:lnSpc>
                <a:spcPct val="100000"/>
              </a:lnSpc>
              <a:spcBef>
                <a:spcPts val="305"/>
              </a:spcBef>
            </a:pPr>
            <a:r>
              <a:rPr sz="1800" dirty="0">
                <a:latin typeface="Times New Roman"/>
                <a:cs typeface="Times New Roman"/>
              </a:rPr>
              <a:t>(L)</a:t>
            </a:r>
            <a:r>
              <a:rPr sz="1800" spc="-30" dirty="0">
                <a:latin typeface="Times New Roman"/>
                <a:cs typeface="Times New Roman"/>
              </a:rPr>
              <a:t> </a:t>
            </a:r>
            <a:r>
              <a:rPr sz="1800" dirty="0">
                <a:latin typeface="Times New Roman"/>
                <a:cs typeface="Times New Roman"/>
              </a:rPr>
              <a:t>Rollbond</a:t>
            </a:r>
            <a:r>
              <a:rPr sz="1800" spc="-35" dirty="0">
                <a:latin typeface="Times New Roman"/>
                <a:cs typeface="Times New Roman"/>
              </a:rPr>
              <a:t> </a:t>
            </a:r>
            <a:r>
              <a:rPr sz="1800" dirty="0">
                <a:latin typeface="Times New Roman"/>
                <a:cs typeface="Times New Roman"/>
              </a:rPr>
              <a:t>aluminium</a:t>
            </a:r>
            <a:r>
              <a:rPr sz="1800" spc="-30" dirty="0">
                <a:latin typeface="Times New Roman"/>
                <a:cs typeface="Times New Roman"/>
              </a:rPr>
              <a:t> </a:t>
            </a:r>
            <a:r>
              <a:rPr sz="1800" dirty="0">
                <a:latin typeface="Times New Roman"/>
                <a:cs typeface="Times New Roman"/>
              </a:rPr>
              <a:t>collector</a:t>
            </a:r>
            <a:endParaRPr sz="1800">
              <a:latin typeface="Times New Roman"/>
              <a:cs typeface="Times New Roman"/>
            </a:endParaRPr>
          </a:p>
          <a:p>
            <a:pPr marL="50800">
              <a:lnSpc>
                <a:spcPct val="100000"/>
              </a:lnSpc>
              <a:spcBef>
                <a:spcPts val="229"/>
              </a:spcBef>
            </a:pPr>
            <a:r>
              <a:rPr sz="2000" b="1" dirty="0">
                <a:latin typeface="Times New Roman"/>
                <a:cs typeface="Times New Roman"/>
              </a:rPr>
              <a:t>Fig©:</a:t>
            </a:r>
            <a:r>
              <a:rPr sz="2000" b="1" spc="-10" dirty="0">
                <a:latin typeface="Times New Roman"/>
                <a:cs typeface="Times New Roman"/>
              </a:rPr>
              <a:t> </a:t>
            </a:r>
            <a:r>
              <a:rPr sz="2000" spc="-5" dirty="0">
                <a:latin typeface="Times New Roman"/>
                <a:cs typeface="Times New Roman"/>
              </a:rPr>
              <a:t>different</a:t>
            </a:r>
            <a:r>
              <a:rPr sz="2000" spc="-35" dirty="0">
                <a:latin typeface="Times New Roman"/>
                <a:cs typeface="Times New Roman"/>
              </a:rPr>
              <a:t> </a:t>
            </a:r>
            <a:r>
              <a:rPr sz="2000" spc="-5" dirty="0">
                <a:latin typeface="Times New Roman"/>
                <a:cs typeface="Times New Roman"/>
              </a:rPr>
              <a:t>types</a:t>
            </a:r>
            <a:r>
              <a:rPr sz="2000" spc="-1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absorber</a:t>
            </a:r>
            <a:r>
              <a:rPr sz="2000" spc="-40" dirty="0">
                <a:latin typeface="Times New Roman"/>
                <a:cs typeface="Times New Roman"/>
              </a:rPr>
              <a:t> </a:t>
            </a:r>
            <a:r>
              <a:rPr sz="2000" dirty="0">
                <a:latin typeface="Times New Roman"/>
                <a:cs typeface="Times New Roman"/>
              </a:rPr>
              <a:t>designs</a:t>
            </a:r>
            <a:r>
              <a:rPr sz="2000" spc="-30" dirty="0">
                <a:latin typeface="Times New Roman"/>
                <a:cs typeface="Times New Roman"/>
              </a:rPr>
              <a:t> </a:t>
            </a:r>
            <a:r>
              <a:rPr sz="2000" dirty="0">
                <a:latin typeface="Times New Roman"/>
                <a:cs typeface="Times New Roman"/>
              </a:rPr>
              <a:t>with</a:t>
            </a:r>
            <a:r>
              <a:rPr sz="2000" spc="-15" dirty="0">
                <a:latin typeface="Times New Roman"/>
                <a:cs typeface="Times New Roman"/>
              </a:rPr>
              <a:t> </a:t>
            </a:r>
            <a:r>
              <a:rPr sz="2000" dirty="0">
                <a:latin typeface="Times New Roman"/>
                <a:cs typeface="Times New Roman"/>
              </a:rPr>
              <a:t>liquid</a:t>
            </a:r>
            <a:r>
              <a:rPr sz="2000" spc="-30" dirty="0">
                <a:latin typeface="Times New Roman"/>
                <a:cs typeface="Times New Roman"/>
              </a:rPr>
              <a:t> </a:t>
            </a:r>
            <a:r>
              <a:rPr sz="2000" dirty="0">
                <a:latin typeface="Times New Roman"/>
                <a:cs typeface="Times New Roman"/>
              </a:rPr>
              <a:t>as</a:t>
            </a:r>
            <a:r>
              <a:rPr sz="2000" spc="1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transport</a:t>
            </a:r>
            <a:r>
              <a:rPr sz="2000" spc="-35" dirty="0">
                <a:latin typeface="Times New Roman"/>
                <a:cs typeface="Times New Roman"/>
              </a:rPr>
              <a:t> </a:t>
            </a:r>
            <a:r>
              <a:rPr sz="2000" spc="-105" dirty="0">
                <a:latin typeface="Times New Roman"/>
                <a:cs typeface="Times New Roman"/>
              </a:rPr>
              <a:t>medium</a:t>
            </a:r>
            <a:r>
              <a:rPr sz="1800" spc="-157" baseline="-20833" dirty="0">
                <a:solidFill>
                  <a:srgbClr val="888888"/>
                </a:solidFill>
                <a:latin typeface="Arial MT"/>
                <a:cs typeface="Arial MT"/>
              </a:rPr>
              <a:t>1</a:t>
            </a:r>
            <a:r>
              <a:rPr sz="2000" spc="-105" dirty="0">
                <a:latin typeface="Times New Roman"/>
                <a:cs typeface="Times New Roman"/>
              </a:rPr>
              <a:t>.</a:t>
            </a:r>
            <a:r>
              <a:rPr sz="1800" spc="-157" baseline="-20833" dirty="0">
                <a:solidFill>
                  <a:srgbClr val="888888"/>
                </a:solidFill>
                <a:latin typeface="Arial MT"/>
                <a:cs typeface="Arial MT"/>
              </a:rPr>
              <a:t>92</a:t>
            </a:r>
            <a:endParaRPr sz="1800" baseline="-20833">
              <a:latin typeface="Arial MT"/>
              <a:cs typeface="Arial MT"/>
            </a:endParaRPr>
          </a:p>
        </p:txBody>
      </p:sp>
      <p:sp>
        <p:nvSpPr>
          <p:cNvPr id="52" name="object 52"/>
          <p:cNvSpPr txBox="1">
            <a:spLocks noGrp="1"/>
          </p:cNvSpPr>
          <p:nvPr>
            <p:ph type="title"/>
          </p:nvPr>
        </p:nvSpPr>
        <p:spPr>
          <a:xfrm>
            <a:off x="5269229" y="635253"/>
            <a:ext cx="3321050" cy="299720"/>
          </a:xfrm>
          <a:prstGeom prst="rect">
            <a:avLst/>
          </a:prstGeom>
        </p:spPr>
        <p:txBody>
          <a:bodyPr vert="horz" wrap="square" lIns="0" tIns="12700" rIns="0" bIns="0" rtlCol="0">
            <a:spAutoFit/>
          </a:bodyPr>
          <a:lstStyle/>
          <a:p>
            <a:pPr marL="12700">
              <a:lnSpc>
                <a:spcPct val="100000"/>
              </a:lnSpc>
              <a:spcBef>
                <a:spcPts val="100"/>
              </a:spcBef>
            </a:pPr>
            <a:r>
              <a:rPr sz="1800" spc="-5" dirty="0"/>
              <a:t>(G)</a:t>
            </a:r>
            <a:r>
              <a:rPr sz="1800" spc="-10" dirty="0"/>
              <a:t> </a:t>
            </a:r>
            <a:r>
              <a:rPr sz="1800" dirty="0"/>
              <a:t>Corrugated</a:t>
            </a:r>
            <a:r>
              <a:rPr sz="1800" spc="-30" dirty="0"/>
              <a:t> </a:t>
            </a:r>
            <a:r>
              <a:rPr sz="1800" dirty="0"/>
              <a:t>sheet</a:t>
            </a:r>
            <a:r>
              <a:rPr sz="1800" spc="-10" dirty="0"/>
              <a:t> </a:t>
            </a:r>
            <a:r>
              <a:rPr sz="1800" dirty="0"/>
              <a:t>on</a:t>
            </a:r>
            <a:r>
              <a:rPr sz="1800" spc="-10" dirty="0"/>
              <a:t> </a:t>
            </a:r>
            <a:r>
              <a:rPr sz="1800" dirty="0"/>
              <a:t>a</a:t>
            </a:r>
            <a:r>
              <a:rPr sz="1800" spc="-10" dirty="0"/>
              <a:t> </a:t>
            </a:r>
            <a:r>
              <a:rPr sz="1800" dirty="0"/>
              <a:t>flat</a:t>
            </a:r>
            <a:r>
              <a:rPr sz="1800" spc="-25" dirty="0"/>
              <a:t> </a:t>
            </a:r>
            <a:r>
              <a:rPr sz="1800" dirty="0"/>
              <a:t>plate.</a:t>
            </a:r>
            <a:endParaRPr sz="1800"/>
          </a:p>
        </p:txBody>
      </p:sp>
      <p:sp>
        <p:nvSpPr>
          <p:cNvPr id="53" name="object 53"/>
          <p:cNvSpPr txBox="1"/>
          <p:nvPr/>
        </p:nvSpPr>
        <p:spPr>
          <a:xfrm>
            <a:off x="5413628" y="2693034"/>
            <a:ext cx="35826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(I)</a:t>
            </a:r>
            <a:r>
              <a:rPr sz="1800" spc="-15" dirty="0">
                <a:latin typeface="Times New Roman"/>
                <a:cs typeface="Times New Roman"/>
              </a:rPr>
              <a:t> </a:t>
            </a:r>
            <a:r>
              <a:rPr sz="1800" dirty="0">
                <a:latin typeface="Times New Roman"/>
                <a:cs typeface="Times New Roman"/>
              </a:rPr>
              <a:t>Corrugated</a:t>
            </a:r>
            <a:r>
              <a:rPr sz="1800" spc="-20" dirty="0">
                <a:latin typeface="Times New Roman"/>
                <a:cs typeface="Times New Roman"/>
              </a:rPr>
              <a:t> </a:t>
            </a:r>
            <a:r>
              <a:rPr sz="1800" spc="-5" dirty="0">
                <a:latin typeface="Times New Roman"/>
                <a:cs typeface="Times New Roman"/>
              </a:rPr>
              <a:t>sheets</a:t>
            </a:r>
            <a:r>
              <a:rPr sz="1800" spc="-25" dirty="0">
                <a:latin typeface="Times New Roman"/>
                <a:cs typeface="Times New Roman"/>
              </a:rPr>
              <a:t> </a:t>
            </a:r>
            <a:r>
              <a:rPr sz="1800" dirty="0">
                <a:latin typeface="Times New Roman"/>
                <a:cs typeface="Times New Roman"/>
              </a:rPr>
              <a:t>fastened</a:t>
            </a:r>
            <a:r>
              <a:rPr sz="1800" spc="-10" dirty="0">
                <a:latin typeface="Times New Roman"/>
                <a:cs typeface="Times New Roman"/>
              </a:rPr>
              <a:t> </a:t>
            </a:r>
            <a:r>
              <a:rPr sz="1800" dirty="0">
                <a:latin typeface="Times New Roman"/>
                <a:cs typeface="Times New Roman"/>
              </a:rPr>
              <a:t>together</a:t>
            </a:r>
            <a:endParaRPr sz="1800">
              <a:latin typeface="Times New Roman"/>
              <a:cs typeface="Times New Roman"/>
            </a:endParaRPr>
          </a:p>
        </p:txBody>
      </p:sp>
      <p:sp>
        <p:nvSpPr>
          <p:cNvPr id="54" name="object 54"/>
          <p:cNvSpPr txBox="1"/>
          <p:nvPr/>
        </p:nvSpPr>
        <p:spPr>
          <a:xfrm>
            <a:off x="5413628" y="3999738"/>
            <a:ext cx="312610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(J)</a:t>
            </a:r>
            <a:r>
              <a:rPr sz="1800" spc="-10" dirty="0">
                <a:latin typeface="Times New Roman"/>
                <a:cs typeface="Times New Roman"/>
              </a:rPr>
              <a:t> </a:t>
            </a:r>
            <a:r>
              <a:rPr sz="1800" dirty="0">
                <a:latin typeface="Times New Roman"/>
                <a:cs typeface="Times New Roman"/>
              </a:rPr>
              <a:t>Rollbond</a:t>
            </a:r>
            <a:r>
              <a:rPr sz="1800" spc="-10" dirty="0">
                <a:latin typeface="Times New Roman"/>
                <a:cs typeface="Times New Roman"/>
              </a:rPr>
              <a:t> </a:t>
            </a:r>
            <a:r>
              <a:rPr sz="1800" spc="-5" dirty="0">
                <a:latin typeface="Times New Roman"/>
                <a:cs typeface="Times New Roman"/>
              </a:rPr>
              <a:t>aluminium</a:t>
            </a:r>
            <a:r>
              <a:rPr sz="1800" spc="-25" dirty="0">
                <a:latin typeface="Times New Roman"/>
                <a:cs typeface="Times New Roman"/>
              </a:rPr>
              <a:t> </a:t>
            </a:r>
            <a:r>
              <a:rPr sz="1800" spc="-10" dirty="0">
                <a:latin typeface="Times New Roman"/>
                <a:cs typeface="Times New Roman"/>
              </a:rPr>
              <a:t>collector.</a:t>
            </a:r>
            <a:endParaRPr sz="1800">
              <a:latin typeface="Times New Roman"/>
              <a:cs typeface="Times New Roman"/>
            </a:endParaRPr>
          </a:p>
        </p:txBody>
      </p:sp>
      <p:sp>
        <p:nvSpPr>
          <p:cNvPr id="55" name="object 55"/>
          <p:cNvSpPr txBox="1"/>
          <p:nvPr/>
        </p:nvSpPr>
        <p:spPr>
          <a:xfrm>
            <a:off x="5683377" y="5066791"/>
            <a:ext cx="206756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(K)</a:t>
            </a:r>
            <a:r>
              <a:rPr sz="1800" spc="-55" dirty="0">
                <a:latin typeface="Times New Roman"/>
                <a:cs typeface="Times New Roman"/>
              </a:rPr>
              <a:t> </a:t>
            </a:r>
            <a:r>
              <a:rPr sz="1800" spc="-5" dirty="0">
                <a:latin typeface="Times New Roman"/>
                <a:cs typeface="Times New Roman"/>
              </a:rPr>
              <a:t>Thompson</a:t>
            </a:r>
            <a:r>
              <a:rPr sz="1800" spc="-20" dirty="0">
                <a:latin typeface="Times New Roman"/>
                <a:cs typeface="Times New Roman"/>
              </a:rPr>
              <a:t> </a:t>
            </a:r>
            <a:r>
              <a:rPr sz="1800" dirty="0">
                <a:latin typeface="Times New Roman"/>
                <a:cs typeface="Times New Roman"/>
              </a:rPr>
              <a:t>system</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193</a:t>
            </a:r>
            <a:endParaRPr sz="1200">
              <a:latin typeface="Arial MT"/>
              <a:cs typeface="Arial MT"/>
            </a:endParaRPr>
          </a:p>
        </p:txBody>
      </p:sp>
      <p:sp>
        <p:nvSpPr>
          <p:cNvPr id="3" name="object 3"/>
          <p:cNvSpPr txBox="1"/>
          <p:nvPr/>
        </p:nvSpPr>
        <p:spPr>
          <a:xfrm>
            <a:off x="154939" y="2896"/>
            <a:ext cx="8054975" cy="830580"/>
          </a:xfrm>
          <a:prstGeom prst="rect">
            <a:avLst/>
          </a:prstGeom>
        </p:spPr>
        <p:txBody>
          <a:bodyPr vert="horz" wrap="square" lIns="0" tIns="110490" rIns="0" bIns="0" rtlCol="0">
            <a:spAutoFit/>
          </a:bodyPr>
          <a:lstStyle/>
          <a:p>
            <a:pPr marL="12700">
              <a:lnSpc>
                <a:spcPct val="100000"/>
              </a:lnSpc>
              <a:spcBef>
                <a:spcPts val="870"/>
              </a:spcBef>
            </a:pPr>
            <a:r>
              <a:rPr sz="2000" b="1" dirty="0">
                <a:latin typeface="Times New Roman"/>
                <a:cs typeface="Times New Roman"/>
              </a:rPr>
              <a:t>Flat</a:t>
            </a:r>
            <a:r>
              <a:rPr sz="2000" b="1" spc="-25" dirty="0">
                <a:latin typeface="Times New Roman"/>
                <a:cs typeface="Times New Roman"/>
              </a:rPr>
              <a:t> </a:t>
            </a:r>
            <a:r>
              <a:rPr sz="2000" b="1" dirty="0">
                <a:latin typeface="Times New Roman"/>
                <a:cs typeface="Times New Roman"/>
              </a:rPr>
              <a:t>Plate</a:t>
            </a:r>
            <a:r>
              <a:rPr sz="2000" b="1" spc="-30" dirty="0">
                <a:latin typeface="Times New Roman"/>
                <a:cs typeface="Times New Roman"/>
              </a:rPr>
              <a:t> </a:t>
            </a:r>
            <a:r>
              <a:rPr sz="2000" b="1" dirty="0">
                <a:latin typeface="Times New Roman"/>
                <a:cs typeface="Times New Roman"/>
              </a:rPr>
              <a:t>Collector</a:t>
            </a:r>
            <a:r>
              <a:rPr sz="2000" b="1" spc="-80" dirty="0">
                <a:latin typeface="Times New Roman"/>
                <a:cs typeface="Times New Roman"/>
              </a:rPr>
              <a:t> </a:t>
            </a:r>
            <a:r>
              <a:rPr sz="2000" b="1" dirty="0">
                <a:latin typeface="Times New Roman"/>
                <a:cs typeface="Times New Roman"/>
              </a:rPr>
              <a:t>Efficiency:-</a:t>
            </a:r>
            <a:endParaRPr sz="2000">
              <a:latin typeface="Times New Roman"/>
              <a:cs typeface="Times New Roman"/>
            </a:endParaRPr>
          </a:p>
          <a:p>
            <a:pPr marL="927100">
              <a:lnSpc>
                <a:spcPct val="100000"/>
              </a:lnSpc>
              <a:spcBef>
                <a:spcPts val="770"/>
              </a:spcBef>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instantaneous</a:t>
            </a:r>
            <a:r>
              <a:rPr sz="2000" spc="-35" dirty="0">
                <a:latin typeface="Times New Roman"/>
                <a:cs typeface="Times New Roman"/>
              </a:rPr>
              <a:t> </a:t>
            </a:r>
            <a:r>
              <a:rPr sz="2000" spc="-5" dirty="0">
                <a:latin typeface="Times New Roman"/>
                <a:cs typeface="Times New Roman"/>
              </a:rPr>
              <a:t>collection</a:t>
            </a:r>
            <a:r>
              <a:rPr sz="2000" spc="-25" dirty="0">
                <a:latin typeface="Times New Roman"/>
                <a:cs typeface="Times New Roman"/>
              </a:rPr>
              <a:t> </a:t>
            </a:r>
            <a:r>
              <a:rPr sz="2000" spc="-5" dirty="0">
                <a:latin typeface="Times New Roman"/>
                <a:cs typeface="Times New Roman"/>
              </a:rPr>
              <a:t>efficiency</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flat</a:t>
            </a:r>
            <a:r>
              <a:rPr sz="2000" spc="-25" dirty="0">
                <a:latin typeface="Times New Roman"/>
                <a:cs typeface="Times New Roman"/>
              </a:rPr>
              <a:t> </a:t>
            </a:r>
            <a:r>
              <a:rPr sz="2000" dirty="0">
                <a:latin typeface="Times New Roman"/>
                <a:cs typeface="Times New Roman"/>
              </a:rPr>
              <a:t>plate</a:t>
            </a:r>
            <a:r>
              <a:rPr sz="2000" spc="-10" dirty="0">
                <a:latin typeface="Times New Roman"/>
                <a:cs typeface="Times New Roman"/>
              </a:rPr>
              <a:t> </a:t>
            </a:r>
            <a:r>
              <a:rPr sz="2000" spc="-5" dirty="0">
                <a:latin typeface="Times New Roman"/>
                <a:cs typeface="Times New Roman"/>
              </a:rPr>
              <a:t>solar</a:t>
            </a:r>
            <a:r>
              <a:rPr sz="2000" spc="-10" dirty="0">
                <a:latin typeface="Times New Roman"/>
                <a:cs typeface="Times New Roman"/>
              </a:rPr>
              <a:t> </a:t>
            </a:r>
            <a:r>
              <a:rPr sz="2000" spc="-5" dirty="0">
                <a:latin typeface="Times New Roman"/>
                <a:cs typeface="Times New Roman"/>
              </a:rPr>
              <a:t>collector</a:t>
            </a:r>
            <a:r>
              <a:rPr sz="2000" spc="-35" dirty="0">
                <a:latin typeface="Times New Roman"/>
                <a:cs typeface="Times New Roman"/>
              </a:rPr>
              <a:t> </a:t>
            </a:r>
            <a:r>
              <a:rPr sz="2000" dirty="0">
                <a:latin typeface="Times New Roman"/>
                <a:cs typeface="Times New Roman"/>
              </a:rPr>
              <a:t>is</a:t>
            </a:r>
            <a:endParaRPr sz="2000">
              <a:latin typeface="Times New Roman"/>
              <a:cs typeface="Times New Roman"/>
            </a:endParaRPr>
          </a:p>
        </p:txBody>
      </p:sp>
      <p:sp>
        <p:nvSpPr>
          <p:cNvPr id="4" name="object 4"/>
          <p:cNvSpPr txBox="1"/>
          <p:nvPr/>
        </p:nvSpPr>
        <p:spPr>
          <a:xfrm>
            <a:off x="154939" y="959865"/>
            <a:ext cx="113284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defined</a:t>
            </a:r>
            <a:r>
              <a:rPr sz="2000" spc="-95" dirty="0">
                <a:latin typeface="Times New Roman"/>
                <a:cs typeface="Times New Roman"/>
              </a:rPr>
              <a:t> </a:t>
            </a:r>
            <a:r>
              <a:rPr sz="2000" dirty="0">
                <a:latin typeface="Times New Roman"/>
                <a:cs typeface="Times New Roman"/>
              </a:rPr>
              <a:t>as:</a:t>
            </a:r>
            <a:endParaRPr sz="2000">
              <a:latin typeface="Times New Roman"/>
              <a:cs typeface="Times New Roman"/>
            </a:endParaRPr>
          </a:p>
        </p:txBody>
      </p:sp>
      <p:sp>
        <p:nvSpPr>
          <p:cNvPr id="5" name="object 5"/>
          <p:cNvSpPr txBox="1"/>
          <p:nvPr/>
        </p:nvSpPr>
        <p:spPr>
          <a:xfrm>
            <a:off x="129539" y="1721668"/>
            <a:ext cx="8574405" cy="2770505"/>
          </a:xfrm>
          <a:prstGeom prst="rect">
            <a:avLst/>
          </a:prstGeom>
        </p:spPr>
        <p:txBody>
          <a:bodyPr vert="horz" wrap="square" lIns="0" tIns="165735" rIns="0" bIns="0" rtlCol="0">
            <a:spAutoFit/>
          </a:bodyPr>
          <a:lstStyle/>
          <a:p>
            <a:pPr marL="38100">
              <a:lnSpc>
                <a:spcPct val="100000"/>
              </a:lnSpc>
              <a:spcBef>
                <a:spcPts val="1305"/>
              </a:spcBef>
            </a:pPr>
            <a:r>
              <a:rPr sz="2000" spc="5" dirty="0">
                <a:latin typeface="Times New Roman"/>
                <a:cs typeface="Times New Roman"/>
              </a:rPr>
              <a:t>Where</a:t>
            </a:r>
            <a:r>
              <a:rPr sz="2000" spc="-50" dirty="0">
                <a:latin typeface="Times New Roman"/>
                <a:cs typeface="Times New Roman"/>
              </a:rPr>
              <a:t> </a:t>
            </a:r>
            <a:r>
              <a:rPr sz="2000" spc="10" dirty="0">
                <a:latin typeface="Times New Roman"/>
                <a:cs typeface="Times New Roman"/>
              </a:rPr>
              <a:t>I</a:t>
            </a:r>
            <a:r>
              <a:rPr sz="1950" spc="15" baseline="-21367" dirty="0">
                <a:latin typeface="Times New Roman"/>
                <a:cs typeface="Times New Roman"/>
              </a:rPr>
              <a:t>Gβ</a:t>
            </a:r>
            <a:r>
              <a:rPr sz="1950" spc="494" baseline="-21367"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spc="10" dirty="0">
                <a:latin typeface="Times New Roman"/>
                <a:cs typeface="Times New Roman"/>
              </a:rPr>
              <a:t>Q</a:t>
            </a:r>
            <a:r>
              <a:rPr sz="1950" spc="15" baseline="-21367" dirty="0">
                <a:latin typeface="Times New Roman"/>
                <a:cs typeface="Times New Roman"/>
              </a:rPr>
              <a:t>u</a:t>
            </a:r>
            <a:r>
              <a:rPr sz="1950" spc="225" baseline="-21367"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spc="5" dirty="0">
                <a:latin typeface="Times New Roman"/>
                <a:cs typeface="Times New Roman"/>
              </a:rPr>
              <a:t>Q</a:t>
            </a:r>
            <a:r>
              <a:rPr sz="1950" spc="7" baseline="-21367" dirty="0">
                <a:latin typeface="Times New Roman"/>
                <a:cs typeface="Times New Roman"/>
              </a:rPr>
              <a:t>c</a:t>
            </a:r>
            <a:r>
              <a:rPr sz="1950" spc="232" baseline="-21367"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spc="10" dirty="0">
                <a:latin typeface="Times New Roman"/>
                <a:cs typeface="Times New Roman"/>
              </a:rPr>
              <a:t>Q</a:t>
            </a:r>
            <a:r>
              <a:rPr sz="1950" spc="15" baseline="-21367" dirty="0">
                <a:latin typeface="Times New Roman"/>
                <a:cs typeface="Times New Roman"/>
              </a:rPr>
              <a:t>R</a:t>
            </a:r>
            <a:r>
              <a:rPr sz="1950" spc="240" baseline="-21367"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spc="10" dirty="0">
                <a:latin typeface="Times New Roman"/>
                <a:cs typeface="Times New Roman"/>
              </a:rPr>
              <a:t>Q</a:t>
            </a:r>
            <a:r>
              <a:rPr sz="1950" spc="15" baseline="-21367" dirty="0">
                <a:latin typeface="Times New Roman"/>
                <a:cs typeface="Times New Roman"/>
              </a:rPr>
              <a:t>c</a:t>
            </a:r>
            <a:endParaRPr sz="1950" baseline="-21367">
              <a:latin typeface="Times New Roman"/>
              <a:cs typeface="Times New Roman"/>
            </a:endParaRPr>
          </a:p>
          <a:p>
            <a:pPr marL="38100" marR="30480" indent="42545">
              <a:lnSpc>
                <a:spcPct val="150000"/>
              </a:lnSpc>
            </a:pPr>
            <a:r>
              <a:rPr sz="2000" dirty="0">
                <a:latin typeface="Times New Roman"/>
                <a:cs typeface="Times New Roman"/>
              </a:rPr>
              <a:t>If</a:t>
            </a:r>
            <a:r>
              <a:rPr sz="2000" spc="-114" dirty="0">
                <a:latin typeface="Times New Roman"/>
                <a:cs typeface="Times New Roman"/>
              </a:rPr>
              <a:t> </a:t>
            </a:r>
            <a:r>
              <a:rPr sz="2000" spc="5" dirty="0">
                <a:latin typeface="Times New Roman"/>
                <a:cs typeface="Times New Roman"/>
              </a:rPr>
              <a:t>A</a:t>
            </a:r>
            <a:r>
              <a:rPr sz="1950" spc="7" baseline="-21367" dirty="0">
                <a:latin typeface="Times New Roman"/>
                <a:cs typeface="Times New Roman"/>
              </a:rPr>
              <a:t>c</a:t>
            </a:r>
            <a:r>
              <a:rPr sz="2000" spc="5" dirty="0">
                <a:latin typeface="Times New Roman"/>
                <a:cs typeface="Times New Roman"/>
              </a:rPr>
              <a:t>,</a:t>
            </a:r>
            <a:r>
              <a:rPr sz="2000" dirty="0">
                <a:latin typeface="Times New Roman"/>
                <a:cs typeface="Times New Roman"/>
              </a:rPr>
              <a:t> τ</a:t>
            </a:r>
            <a:r>
              <a:rPr sz="2000" spc="-5"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dirty="0">
                <a:latin typeface="Times New Roman"/>
                <a:cs typeface="Times New Roman"/>
              </a:rPr>
              <a:t>ρ</a:t>
            </a:r>
            <a:r>
              <a:rPr sz="2000" spc="10"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spc="-5" dirty="0">
                <a:latin typeface="Times New Roman"/>
                <a:cs typeface="Times New Roman"/>
              </a:rPr>
              <a:t>collector</a:t>
            </a:r>
            <a:r>
              <a:rPr sz="2000" spc="-15" dirty="0">
                <a:latin typeface="Times New Roman"/>
                <a:cs typeface="Times New Roman"/>
              </a:rPr>
              <a:t> </a:t>
            </a:r>
            <a:r>
              <a:rPr sz="2000" dirty="0">
                <a:latin typeface="Times New Roman"/>
                <a:cs typeface="Times New Roman"/>
              </a:rPr>
              <a:t>area</a:t>
            </a:r>
            <a:r>
              <a:rPr sz="2000" spc="-5"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m</a:t>
            </a:r>
            <a:r>
              <a:rPr sz="1950" baseline="25641" dirty="0">
                <a:latin typeface="Times New Roman"/>
                <a:cs typeface="Times New Roman"/>
              </a:rPr>
              <a:t>2</a:t>
            </a:r>
            <a:r>
              <a:rPr sz="2000" dirty="0">
                <a:latin typeface="Times New Roman"/>
                <a:cs typeface="Times New Roman"/>
              </a:rPr>
              <a:t>,</a:t>
            </a:r>
            <a:r>
              <a:rPr sz="2000" spc="10" dirty="0">
                <a:latin typeface="Times New Roman"/>
                <a:cs typeface="Times New Roman"/>
              </a:rPr>
              <a:t> </a:t>
            </a:r>
            <a:r>
              <a:rPr sz="2000" spc="-5" dirty="0">
                <a:latin typeface="Times New Roman"/>
                <a:cs typeface="Times New Roman"/>
              </a:rPr>
              <a:t>transmissivity</a:t>
            </a:r>
            <a:r>
              <a:rPr sz="2000" spc="-35"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spc="-5" dirty="0">
                <a:latin typeface="Times New Roman"/>
                <a:cs typeface="Times New Roman"/>
              </a:rPr>
              <a:t>reflectivity;</a:t>
            </a:r>
            <a:r>
              <a:rPr sz="2000" spc="459" dirty="0">
                <a:latin typeface="Times New Roman"/>
                <a:cs typeface="Times New Roman"/>
              </a:rPr>
              <a:t> </a:t>
            </a:r>
            <a:r>
              <a:rPr sz="2000" dirty="0">
                <a:latin typeface="Times New Roman"/>
                <a:cs typeface="Times New Roman"/>
              </a:rPr>
              <a:t>the useful </a:t>
            </a:r>
            <a:r>
              <a:rPr sz="2000" spc="-484" dirty="0">
                <a:latin typeface="Times New Roman"/>
                <a:cs typeface="Times New Roman"/>
              </a:rPr>
              <a:t> </a:t>
            </a:r>
            <a:r>
              <a:rPr sz="2000" spc="-5" dirty="0">
                <a:latin typeface="Times New Roman"/>
                <a:cs typeface="Times New Roman"/>
              </a:rPr>
              <a:t>energy</a:t>
            </a:r>
            <a:r>
              <a:rPr sz="2000" spc="-2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given</a:t>
            </a:r>
            <a:r>
              <a:rPr sz="2000" spc="-30" dirty="0">
                <a:latin typeface="Times New Roman"/>
                <a:cs typeface="Times New Roman"/>
              </a:rPr>
              <a:t> </a:t>
            </a:r>
            <a:r>
              <a:rPr sz="2000" dirty="0">
                <a:latin typeface="Times New Roman"/>
                <a:cs typeface="Times New Roman"/>
              </a:rPr>
              <a:t>by:</a:t>
            </a:r>
            <a:r>
              <a:rPr sz="2000" spc="490" dirty="0">
                <a:latin typeface="Times New Roman"/>
                <a:cs typeface="Times New Roman"/>
              </a:rPr>
              <a:t> </a:t>
            </a:r>
            <a:r>
              <a:rPr sz="2000" spc="10" dirty="0">
                <a:latin typeface="Times New Roman"/>
                <a:cs typeface="Times New Roman"/>
              </a:rPr>
              <a:t>Q</a:t>
            </a:r>
            <a:r>
              <a:rPr sz="1950" spc="15" baseline="-21367" dirty="0">
                <a:latin typeface="Times New Roman"/>
                <a:cs typeface="Times New Roman"/>
              </a:rPr>
              <a:t>u</a:t>
            </a:r>
            <a:r>
              <a:rPr sz="1950" spc="254" baseline="-21367"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spc="5" dirty="0">
                <a:latin typeface="Times New Roman"/>
                <a:cs typeface="Times New Roman"/>
              </a:rPr>
              <a:t>τI</a:t>
            </a:r>
            <a:r>
              <a:rPr sz="1950" spc="7" baseline="-21367" dirty="0">
                <a:latin typeface="Times New Roman"/>
                <a:cs typeface="Times New Roman"/>
              </a:rPr>
              <a:t>Gβ</a:t>
            </a:r>
            <a:r>
              <a:rPr sz="1950" spc="254" baseline="-21367" dirty="0">
                <a:latin typeface="Times New Roman"/>
                <a:cs typeface="Times New Roman"/>
              </a:rPr>
              <a:t> </a:t>
            </a:r>
            <a:r>
              <a:rPr sz="2000" dirty="0">
                <a:latin typeface="Times New Roman"/>
                <a:cs typeface="Times New Roman"/>
              </a:rPr>
              <a:t>(1-ρ)A</a:t>
            </a:r>
            <a:r>
              <a:rPr sz="1950" baseline="-21367" dirty="0">
                <a:latin typeface="Times New Roman"/>
                <a:cs typeface="Times New Roman"/>
              </a:rPr>
              <a:t>c</a:t>
            </a:r>
            <a:r>
              <a:rPr sz="1950" spc="202" baseline="-21367"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spc="10" dirty="0">
                <a:latin typeface="Times New Roman"/>
                <a:cs typeface="Times New Roman"/>
              </a:rPr>
              <a:t>Q</a:t>
            </a:r>
            <a:r>
              <a:rPr sz="1950" spc="15" baseline="-21367" dirty="0">
                <a:latin typeface="Times New Roman"/>
                <a:cs typeface="Times New Roman"/>
              </a:rPr>
              <a:t>L</a:t>
            </a:r>
            <a:r>
              <a:rPr sz="1950" spc="179" baseline="-21367" dirty="0">
                <a:latin typeface="Times New Roman"/>
                <a:cs typeface="Times New Roman"/>
              </a:rPr>
              <a:t> </a:t>
            </a:r>
            <a:r>
              <a:rPr sz="2000" spc="5" dirty="0">
                <a:latin typeface="Times New Roman"/>
                <a:cs typeface="Times New Roman"/>
              </a:rPr>
              <a:t>(W)</a:t>
            </a:r>
            <a:endParaRPr sz="2000">
              <a:latin typeface="Times New Roman"/>
              <a:cs typeface="Times New Roman"/>
            </a:endParaRPr>
          </a:p>
          <a:p>
            <a:pPr marL="38100">
              <a:lnSpc>
                <a:spcPct val="100000"/>
              </a:lnSpc>
              <a:spcBef>
                <a:spcPts val="1200"/>
              </a:spcBef>
              <a:tabLst>
                <a:tab pos="2847340" algn="l"/>
              </a:tabLst>
            </a:pPr>
            <a:r>
              <a:rPr sz="2000" dirty="0">
                <a:latin typeface="Times New Roman"/>
                <a:cs typeface="Times New Roman"/>
              </a:rPr>
              <a:t>For</a:t>
            </a:r>
            <a:r>
              <a:rPr sz="2000" spc="-10" dirty="0">
                <a:latin typeface="Times New Roman"/>
                <a:cs typeface="Times New Roman"/>
              </a:rPr>
              <a:t> </a:t>
            </a:r>
            <a:r>
              <a:rPr sz="2000" dirty="0">
                <a:latin typeface="Times New Roman"/>
                <a:cs typeface="Times New Roman"/>
              </a:rPr>
              <a:t>an</a:t>
            </a:r>
            <a:r>
              <a:rPr sz="2000" spc="5" dirty="0">
                <a:latin typeface="Times New Roman"/>
                <a:cs typeface="Times New Roman"/>
              </a:rPr>
              <a:t> </a:t>
            </a:r>
            <a:r>
              <a:rPr sz="2000" spc="-10" dirty="0">
                <a:latin typeface="Times New Roman"/>
                <a:cs typeface="Times New Roman"/>
              </a:rPr>
              <a:t>absorber,</a:t>
            </a:r>
            <a:r>
              <a:rPr sz="2000" spc="-40" dirty="0">
                <a:latin typeface="Times New Roman"/>
                <a:cs typeface="Times New Roman"/>
              </a:rPr>
              <a:t> </a:t>
            </a:r>
            <a:r>
              <a:rPr sz="2000" dirty="0">
                <a:latin typeface="Times New Roman"/>
                <a:cs typeface="Times New Roman"/>
              </a:rPr>
              <a:t>(1-ρ)</a:t>
            </a:r>
            <a:r>
              <a:rPr sz="2000" spc="-20"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spc="-5" dirty="0">
                <a:latin typeface="Times New Roman"/>
                <a:cs typeface="Times New Roman"/>
              </a:rPr>
              <a:t>α.	</a:t>
            </a:r>
            <a:r>
              <a:rPr sz="2000" dirty="0">
                <a:latin typeface="Times New Roman"/>
                <a:cs typeface="Times New Roman"/>
              </a:rPr>
              <a:t>So,</a:t>
            </a:r>
            <a:r>
              <a:rPr sz="2000" spc="-15" dirty="0">
                <a:latin typeface="Times New Roman"/>
                <a:cs typeface="Times New Roman"/>
              </a:rPr>
              <a:t> </a:t>
            </a:r>
            <a:r>
              <a:rPr sz="2000" spc="10" dirty="0">
                <a:latin typeface="Times New Roman"/>
                <a:cs typeface="Times New Roman"/>
              </a:rPr>
              <a:t>Q</a:t>
            </a:r>
            <a:r>
              <a:rPr sz="1950" spc="15" baseline="-21367" dirty="0">
                <a:latin typeface="Times New Roman"/>
                <a:cs typeface="Times New Roman"/>
              </a:rPr>
              <a:t>u</a:t>
            </a:r>
            <a:r>
              <a:rPr sz="1950" spc="225" baseline="-21367"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spc="5" dirty="0">
                <a:latin typeface="Times New Roman"/>
                <a:cs typeface="Times New Roman"/>
              </a:rPr>
              <a:t>τI</a:t>
            </a:r>
            <a:r>
              <a:rPr sz="1950" spc="7" baseline="-21367" dirty="0">
                <a:latin typeface="Times New Roman"/>
                <a:cs typeface="Times New Roman"/>
              </a:rPr>
              <a:t>Gβ</a:t>
            </a:r>
            <a:r>
              <a:rPr sz="2000" spc="5" dirty="0">
                <a:latin typeface="Times New Roman"/>
                <a:cs typeface="Times New Roman"/>
              </a:rPr>
              <a:t>αA</a:t>
            </a:r>
            <a:r>
              <a:rPr sz="1950" spc="7" baseline="-21367" dirty="0">
                <a:latin typeface="Times New Roman"/>
                <a:cs typeface="Times New Roman"/>
              </a:rPr>
              <a:t>c</a:t>
            </a:r>
            <a:r>
              <a:rPr sz="1950" spc="225" baseline="-21367" dirty="0">
                <a:latin typeface="Times New Roman"/>
                <a:cs typeface="Times New Roman"/>
              </a:rPr>
              <a:t> </a:t>
            </a:r>
            <a:r>
              <a:rPr sz="2000" dirty="0">
                <a:latin typeface="Times New Roman"/>
                <a:cs typeface="Times New Roman"/>
              </a:rPr>
              <a:t>–</a:t>
            </a:r>
            <a:r>
              <a:rPr sz="2000" spc="-20" dirty="0">
                <a:latin typeface="Times New Roman"/>
                <a:cs typeface="Times New Roman"/>
              </a:rPr>
              <a:t> </a:t>
            </a:r>
            <a:r>
              <a:rPr sz="2000" spc="10" dirty="0">
                <a:latin typeface="Times New Roman"/>
                <a:cs typeface="Times New Roman"/>
              </a:rPr>
              <a:t>Q</a:t>
            </a:r>
            <a:r>
              <a:rPr sz="1950" spc="15" baseline="-21367" dirty="0">
                <a:latin typeface="Times New Roman"/>
                <a:cs typeface="Times New Roman"/>
              </a:rPr>
              <a:t>L</a:t>
            </a:r>
            <a:r>
              <a:rPr sz="1950" spc="172" baseline="-21367" dirty="0">
                <a:latin typeface="Times New Roman"/>
                <a:cs typeface="Times New Roman"/>
              </a:rPr>
              <a:t> </a:t>
            </a:r>
            <a:r>
              <a:rPr sz="2000" spc="5" dirty="0">
                <a:latin typeface="Times New Roman"/>
                <a:cs typeface="Times New Roman"/>
              </a:rPr>
              <a:t>(W).</a:t>
            </a:r>
            <a:endParaRPr sz="2000">
              <a:latin typeface="Times New Roman"/>
              <a:cs typeface="Times New Roman"/>
            </a:endParaRPr>
          </a:p>
          <a:p>
            <a:pPr marL="38100" marR="306705">
              <a:lnSpc>
                <a:spcPct val="150000"/>
              </a:lnSpc>
              <a:spcBef>
                <a:spcPts val="5"/>
              </a:spcBef>
            </a:pPr>
            <a:r>
              <a:rPr sz="2000" dirty="0">
                <a:latin typeface="Times New Roman"/>
                <a:cs typeface="Times New Roman"/>
              </a:rPr>
              <a:t>The heat</a:t>
            </a:r>
            <a:r>
              <a:rPr sz="2000" spc="-10" dirty="0">
                <a:latin typeface="Times New Roman"/>
                <a:cs typeface="Times New Roman"/>
              </a:rPr>
              <a:t> </a:t>
            </a:r>
            <a:r>
              <a:rPr sz="2000" dirty="0">
                <a:latin typeface="Times New Roman"/>
                <a:cs typeface="Times New Roman"/>
              </a:rPr>
              <a:t>losses</a:t>
            </a:r>
            <a:r>
              <a:rPr sz="2000" spc="-35" dirty="0">
                <a:latin typeface="Times New Roman"/>
                <a:cs typeface="Times New Roman"/>
              </a:rPr>
              <a:t> </a:t>
            </a:r>
            <a:r>
              <a:rPr sz="2000" spc="10" dirty="0">
                <a:latin typeface="Times New Roman"/>
                <a:cs typeface="Times New Roman"/>
              </a:rPr>
              <a:t>Q</a:t>
            </a:r>
            <a:r>
              <a:rPr sz="1950" spc="15" baseline="-21367" dirty="0">
                <a:latin typeface="Times New Roman"/>
                <a:cs typeface="Times New Roman"/>
              </a:rPr>
              <a:t>L</a:t>
            </a:r>
            <a:r>
              <a:rPr sz="1950" spc="187" baseline="-21367"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composed</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convection</a:t>
            </a:r>
            <a:r>
              <a:rPr sz="2000" spc="-30"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spc="-5" dirty="0">
                <a:latin typeface="Times New Roman"/>
                <a:cs typeface="Times New Roman"/>
              </a:rPr>
              <a:t>radiation</a:t>
            </a:r>
            <a:r>
              <a:rPr sz="2000" spc="-20" dirty="0">
                <a:latin typeface="Times New Roman"/>
                <a:cs typeface="Times New Roman"/>
              </a:rPr>
              <a:t> </a:t>
            </a:r>
            <a:r>
              <a:rPr sz="2000" dirty="0">
                <a:latin typeface="Times New Roman"/>
                <a:cs typeface="Times New Roman"/>
              </a:rPr>
              <a:t>parts.</a:t>
            </a:r>
            <a:r>
              <a:rPr sz="2000" spc="-30" dirty="0">
                <a:latin typeface="Times New Roman"/>
                <a:cs typeface="Times New Roman"/>
              </a:rPr>
              <a:t> </a:t>
            </a:r>
            <a:r>
              <a:rPr sz="2000" dirty="0">
                <a:latin typeface="Times New Roman"/>
                <a:cs typeface="Times New Roman"/>
              </a:rPr>
              <a:t>So</a:t>
            </a:r>
            <a:r>
              <a:rPr sz="2000" spc="-5" dirty="0">
                <a:latin typeface="Times New Roman"/>
                <a:cs typeface="Times New Roman"/>
              </a:rPr>
              <a:t> </a:t>
            </a:r>
            <a:r>
              <a:rPr sz="2000" spc="20" dirty="0">
                <a:latin typeface="Times New Roman"/>
                <a:cs typeface="Times New Roman"/>
              </a:rPr>
              <a:t>Q</a:t>
            </a:r>
            <a:r>
              <a:rPr sz="1950" spc="30" baseline="-21367" dirty="0">
                <a:latin typeface="Times New Roman"/>
                <a:cs typeface="Times New Roman"/>
              </a:rPr>
              <a:t>L</a:t>
            </a:r>
            <a:r>
              <a:rPr sz="1950" spc="187" baseline="-21367"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be </a:t>
            </a:r>
            <a:r>
              <a:rPr sz="2000" spc="-484" dirty="0">
                <a:latin typeface="Times New Roman"/>
                <a:cs typeface="Times New Roman"/>
              </a:rPr>
              <a:t> </a:t>
            </a:r>
            <a:r>
              <a:rPr sz="2000" dirty="0">
                <a:latin typeface="Times New Roman"/>
                <a:cs typeface="Times New Roman"/>
              </a:rPr>
              <a:t>represented</a:t>
            </a:r>
            <a:r>
              <a:rPr sz="2000" spc="-45" dirty="0">
                <a:latin typeface="Times New Roman"/>
                <a:cs typeface="Times New Roman"/>
              </a:rPr>
              <a:t> </a:t>
            </a:r>
            <a:r>
              <a:rPr sz="2000" dirty="0">
                <a:latin typeface="Times New Roman"/>
                <a:cs typeface="Times New Roman"/>
              </a:rPr>
              <a:t>as:</a:t>
            </a:r>
            <a:r>
              <a:rPr sz="2000" spc="484" dirty="0">
                <a:latin typeface="Times New Roman"/>
                <a:cs typeface="Times New Roman"/>
              </a:rPr>
              <a:t> </a:t>
            </a:r>
            <a:r>
              <a:rPr sz="2000" spc="15" dirty="0">
                <a:latin typeface="Times New Roman"/>
                <a:cs typeface="Times New Roman"/>
              </a:rPr>
              <a:t>Q</a:t>
            </a:r>
            <a:r>
              <a:rPr sz="1950" spc="22" baseline="-21367" dirty="0">
                <a:latin typeface="Times New Roman"/>
                <a:cs typeface="Times New Roman"/>
              </a:rPr>
              <a:t>L</a:t>
            </a:r>
            <a:r>
              <a:rPr sz="1950" spc="179" baseline="-21367" dirty="0">
                <a:latin typeface="Times New Roman"/>
                <a:cs typeface="Times New Roman"/>
              </a:rPr>
              <a:t> </a:t>
            </a:r>
            <a:r>
              <a:rPr sz="2000" dirty="0">
                <a:latin typeface="Times New Roman"/>
                <a:cs typeface="Times New Roman"/>
              </a:rPr>
              <a:t>= </a:t>
            </a:r>
            <a:r>
              <a:rPr sz="2000" spc="10" dirty="0">
                <a:latin typeface="Times New Roman"/>
                <a:cs typeface="Times New Roman"/>
              </a:rPr>
              <a:t>Q</a:t>
            </a:r>
            <a:r>
              <a:rPr sz="1950" spc="15" baseline="-21367" dirty="0">
                <a:latin typeface="Times New Roman"/>
                <a:cs typeface="Times New Roman"/>
              </a:rPr>
              <a:t>c</a:t>
            </a:r>
            <a:r>
              <a:rPr sz="1950" spc="247" baseline="-21367" dirty="0">
                <a:latin typeface="Times New Roman"/>
                <a:cs typeface="Times New Roman"/>
              </a:rPr>
              <a:t> </a:t>
            </a:r>
            <a:r>
              <a:rPr sz="2000" dirty="0">
                <a:latin typeface="Times New Roman"/>
                <a:cs typeface="Times New Roman"/>
              </a:rPr>
              <a:t>+ </a:t>
            </a:r>
            <a:r>
              <a:rPr sz="2000" spc="10" dirty="0">
                <a:latin typeface="Times New Roman"/>
                <a:cs typeface="Times New Roman"/>
              </a:rPr>
              <a:t>Q</a:t>
            </a:r>
            <a:r>
              <a:rPr sz="1950" spc="15" baseline="-21367" dirty="0">
                <a:latin typeface="Times New Roman"/>
                <a:cs typeface="Times New Roman"/>
              </a:rPr>
              <a:t>R</a:t>
            </a:r>
            <a:r>
              <a:rPr sz="1950" spc="247" baseline="-21367"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U</a:t>
            </a:r>
            <a:r>
              <a:rPr sz="2000" spc="229" dirty="0">
                <a:latin typeface="Times New Roman"/>
                <a:cs typeface="Times New Roman"/>
              </a:rPr>
              <a:t> </a:t>
            </a:r>
            <a:r>
              <a:rPr sz="2000" spc="10" dirty="0">
                <a:latin typeface="Times New Roman"/>
                <a:cs typeface="Times New Roman"/>
              </a:rPr>
              <a:t>A</a:t>
            </a:r>
            <a:r>
              <a:rPr sz="1950" spc="15" baseline="-21367" dirty="0">
                <a:latin typeface="Times New Roman"/>
                <a:cs typeface="Times New Roman"/>
              </a:rPr>
              <a:t>c</a:t>
            </a:r>
            <a:r>
              <a:rPr sz="1950" spc="240" baseline="-21367" dirty="0">
                <a:latin typeface="Times New Roman"/>
                <a:cs typeface="Times New Roman"/>
              </a:rPr>
              <a:t> </a:t>
            </a:r>
            <a:r>
              <a:rPr sz="2000" dirty="0">
                <a:latin typeface="Times New Roman"/>
                <a:cs typeface="Times New Roman"/>
              </a:rPr>
              <a:t>(t</a:t>
            </a:r>
            <a:r>
              <a:rPr sz="1950" baseline="-21367" dirty="0">
                <a:latin typeface="Times New Roman"/>
                <a:cs typeface="Times New Roman"/>
              </a:rPr>
              <a:t>c</a:t>
            </a:r>
            <a:r>
              <a:rPr sz="1950" spc="240" baseline="-21367"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t</a:t>
            </a:r>
            <a:r>
              <a:rPr sz="1950" baseline="-21367" dirty="0">
                <a:latin typeface="Times New Roman"/>
                <a:cs typeface="Times New Roman"/>
              </a:rPr>
              <a:t>s</a:t>
            </a:r>
            <a:r>
              <a:rPr sz="2000" dirty="0">
                <a:latin typeface="Times New Roman"/>
                <a:cs typeface="Times New Roman"/>
              </a:rPr>
              <a:t>)  </a:t>
            </a:r>
            <a:r>
              <a:rPr sz="2000" spc="5" dirty="0">
                <a:latin typeface="Times New Roman"/>
                <a:cs typeface="Times New Roman"/>
              </a:rPr>
              <a:t>(W)</a:t>
            </a:r>
            <a:endParaRPr sz="2000">
              <a:latin typeface="Times New Roman"/>
              <a:cs typeface="Times New Roman"/>
            </a:endParaRPr>
          </a:p>
        </p:txBody>
      </p:sp>
      <p:sp>
        <p:nvSpPr>
          <p:cNvPr id="6" name="object 6"/>
          <p:cNvSpPr txBox="1"/>
          <p:nvPr/>
        </p:nvSpPr>
        <p:spPr>
          <a:xfrm>
            <a:off x="154939" y="4618101"/>
            <a:ext cx="706120" cy="330835"/>
          </a:xfrm>
          <a:prstGeom prst="rect">
            <a:avLst/>
          </a:prstGeom>
        </p:spPr>
        <p:txBody>
          <a:bodyPr vert="horz" wrap="square" lIns="0" tIns="12700" rIns="0" bIns="0" rtlCol="0">
            <a:spAutoFit/>
          </a:bodyPr>
          <a:lstStyle/>
          <a:p>
            <a:pPr marL="12700">
              <a:lnSpc>
                <a:spcPct val="100000"/>
              </a:lnSpc>
              <a:spcBef>
                <a:spcPts val="100"/>
              </a:spcBef>
            </a:pPr>
            <a:r>
              <a:rPr sz="2000" spc="10" dirty="0">
                <a:latin typeface="Times New Roman"/>
                <a:cs typeface="Times New Roman"/>
              </a:rPr>
              <a:t>W</a:t>
            </a:r>
            <a:r>
              <a:rPr sz="2000" dirty="0">
                <a:latin typeface="Times New Roman"/>
                <a:cs typeface="Times New Roman"/>
              </a:rPr>
              <a:t>he</a:t>
            </a:r>
            <a:r>
              <a:rPr sz="2000" spc="5" dirty="0">
                <a:latin typeface="Times New Roman"/>
                <a:cs typeface="Times New Roman"/>
              </a:rPr>
              <a:t>r</a:t>
            </a:r>
            <a:r>
              <a:rPr sz="2000" dirty="0">
                <a:latin typeface="Times New Roman"/>
                <a:cs typeface="Times New Roman"/>
              </a:rPr>
              <a:t>e</a:t>
            </a:r>
            <a:endParaRPr sz="2000">
              <a:latin typeface="Times New Roman"/>
              <a:cs typeface="Times New Roman"/>
            </a:endParaRPr>
          </a:p>
        </p:txBody>
      </p:sp>
      <p:sp>
        <p:nvSpPr>
          <p:cNvPr id="7" name="object 7"/>
          <p:cNvSpPr txBox="1"/>
          <p:nvPr/>
        </p:nvSpPr>
        <p:spPr>
          <a:xfrm>
            <a:off x="995318" y="4466796"/>
            <a:ext cx="6569709" cy="1397000"/>
          </a:xfrm>
          <a:prstGeom prst="rect">
            <a:avLst/>
          </a:prstGeom>
        </p:spPr>
        <p:txBody>
          <a:bodyPr vert="horz" wrap="square" lIns="0" tIns="164465" rIns="0" bIns="0" rtlCol="0">
            <a:spAutoFit/>
          </a:bodyPr>
          <a:lstStyle/>
          <a:p>
            <a:pPr marL="38100">
              <a:lnSpc>
                <a:spcPct val="100000"/>
              </a:lnSpc>
              <a:spcBef>
                <a:spcPts val="1295"/>
              </a:spcBef>
            </a:pPr>
            <a:r>
              <a:rPr sz="2000" dirty="0">
                <a:latin typeface="Times New Roman"/>
                <a:cs typeface="Times New Roman"/>
              </a:rPr>
              <a:t>U =</a:t>
            </a:r>
            <a:r>
              <a:rPr sz="2000" spc="5" dirty="0">
                <a:latin typeface="Times New Roman"/>
                <a:cs typeface="Times New Roman"/>
              </a:rPr>
              <a:t> </a:t>
            </a:r>
            <a:r>
              <a:rPr sz="2000" dirty="0">
                <a:latin typeface="Times New Roman"/>
                <a:cs typeface="Times New Roman"/>
              </a:rPr>
              <a:t>Overall</a:t>
            </a:r>
            <a:r>
              <a:rPr sz="2000" spc="-40" dirty="0">
                <a:latin typeface="Times New Roman"/>
                <a:cs typeface="Times New Roman"/>
              </a:rPr>
              <a:t> </a:t>
            </a:r>
            <a:r>
              <a:rPr sz="2000" dirty="0">
                <a:latin typeface="Times New Roman"/>
                <a:cs typeface="Times New Roman"/>
              </a:rPr>
              <a:t>heat</a:t>
            </a:r>
            <a:r>
              <a:rPr sz="2000" spc="-15" dirty="0">
                <a:latin typeface="Times New Roman"/>
                <a:cs typeface="Times New Roman"/>
              </a:rPr>
              <a:t> </a:t>
            </a:r>
            <a:r>
              <a:rPr sz="2000" dirty="0">
                <a:latin typeface="Times New Roman"/>
                <a:cs typeface="Times New Roman"/>
              </a:rPr>
              <a:t>transfer</a:t>
            </a:r>
            <a:r>
              <a:rPr sz="2000" spc="-40" dirty="0">
                <a:latin typeface="Times New Roman"/>
                <a:cs typeface="Times New Roman"/>
              </a:rPr>
              <a:t> </a:t>
            </a:r>
            <a:r>
              <a:rPr sz="2000" spc="-5" dirty="0">
                <a:latin typeface="Times New Roman"/>
                <a:cs typeface="Times New Roman"/>
              </a:rPr>
              <a:t>coefficient</a:t>
            </a:r>
            <a:r>
              <a:rPr sz="2000" spc="-4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observer</a:t>
            </a:r>
            <a:r>
              <a:rPr sz="2000" spc="-40" dirty="0">
                <a:latin typeface="Times New Roman"/>
                <a:cs typeface="Times New Roman"/>
              </a:rPr>
              <a:t> </a:t>
            </a:r>
            <a:r>
              <a:rPr sz="2000" spc="5" dirty="0">
                <a:latin typeface="Times New Roman"/>
                <a:cs typeface="Times New Roman"/>
              </a:rPr>
              <a:t>(W/m</a:t>
            </a:r>
            <a:r>
              <a:rPr sz="1950" spc="7" baseline="25641" dirty="0">
                <a:latin typeface="Times New Roman"/>
                <a:cs typeface="Times New Roman"/>
              </a:rPr>
              <a:t>2</a:t>
            </a:r>
            <a:r>
              <a:rPr sz="1950" spc="494" baseline="25641" dirty="0">
                <a:latin typeface="Times New Roman"/>
                <a:cs typeface="Times New Roman"/>
              </a:rPr>
              <a:t> </a:t>
            </a:r>
            <a:r>
              <a:rPr sz="1950" spc="7" baseline="25641" dirty="0">
                <a:latin typeface="Times New Roman"/>
                <a:cs typeface="Times New Roman"/>
              </a:rPr>
              <a:t>0</a:t>
            </a:r>
            <a:r>
              <a:rPr sz="2000" spc="5" dirty="0">
                <a:latin typeface="Times New Roman"/>
                <a:cs typeface="Times New Roman"/>
              </a:rPr>
              <a:t>C).</a:t>
            </a:r>
            <a:endParaRPr sz="2000">
              <a:latin typeface="Times New Roman"/>
              <a:cs typeface="Times New Roman"/>
            </a:endParaRPr>
          </a:p>
          <a:p>
            <a:pPr marL="60960">
              <a:lnSpc>
                <a:spcPct val="100000"/>
              </a:lnSpc>
              <a:spcBef>
                <a:spcPts val="1200"/>
              </a:spcBef>
            </a:pPr>
            <a:r>
              <a:rPr sz="2000" dirty="0">
                <a:latin typeface="Times New Roman"/>
                <a:cs typeface="Times New Roman"/>
              </a:rPr>
              <a:t>t</a:t>
            </a:r>
            <a:r>
              <a:rPr sz="1950" baseline="-21367" dirty="0">
                <a:latin typeface="Times New Roman"/>
                <a:cs typeface="Times New Roman"/>
              </a:rPr>
              <a:t>c </a:t>
            </a:r>
            <a:r>
              <a:rPr sz="2000" dirty="0">
                <a:latin typeface="Times New Roman"/>
                <a:cs typeface="Times New Roman"/>
              </a:rPr>
              <a:t>=</a:t>
            </a:r>
            <a:r>
              <a:rPr sz="2000" spc="-40" dirty="0">
                <a:latin typeface="Times New Roman"/>
                <a:cs typeface="Times New Roman"/>
              </a:rPr>
              <a:t> </a:t>
            </a:r>
            <a:r>
              <a:rPr sz="2000" spc="-15" dirty="0">
                <a:latin typeface="Times New Roman"/>
                <a:cs typeface="Times New Roman"/>
              </a:rPr>
              <a:t>Temperature</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spc="-5" dirty="0">
                <a:latin typeface="Times New Roman"/>
                <a:cs typeface="Times New Roman"/>
              </a:rPr>
              <a:t>collector’s</a:t>
            </a:r>
            <a:r>
              <a:rPr sz="2000" spc="-55" dirty="0">
                <a:latin typeface="Times New Roman"/>
                <a:cs typeface="Times New Roman"/>
              </a:rPr>
              <a:t> </a:t>
            </a:r>
            <a:r>
              <a:rPr sz="2000" dirty="0">
                <a:latin typeface="Times New Roman"/>
                <a:cs typeface="Times New Roman"/>
              </a:rPr>
              <a:t>absorber</a:t>
            </a:r>
            <a:r>
              <a:rPr sz="2000" spc="-45" dirty="0">
                <a:latin typeface="Times New Roman"/>
                <a:cs typeface="Times New Roman"/>
              </a:rPr>
              <a:t> </a:t>
            </a:r>
            <a:r>
              <a:rPr sz="2000" spc="5" dirty="0">
                <a:latin typeface="Times New Roman"/>
                <a:cs typeface="Times New Roman"/>
              </a:rPr>
              <a:t>(</a:t>
            </a:r>
            <a:r>
              <a:rPr sz="1950" spc="7" baseline="25641" dirty="0">
                <a:latin typeface="Times New Roman"/>
                <a:cs typeface="Times New Roman"/>
              </a:rPr>
              <a:t>0</a:t>
            </a:r>
            <a:r>
              <a:rPr sz="2000" spc="5" dirty="0">
                <a:latin typeface="Times New Roman"/>
                <a:cs typeface="Times New Roman"/>
              </a:rPr>
              <a:t>C).</a:t>
            </a:r>
            <a:endParaRPr sz="2000">
              <a:latin typeface="Times New Roman"/>
              <a:cs typeface="Times New Roman"/>
            </a:endParaRPr>
          </a:p>
          <a:p>
            <a:pPr marL="60960">
              <a:lnSpc>
                <a:spcPct val="100000"/>
              </a:lnSpc>
              <a:spcBef>
                <a:spcPts val="1200"/>
              </a:spcBef>
            </a:pPr>
            <a:r>
              <a:rPr sz="2000" dirty="0">
                <a:latin typeface="Times New Roman"/>
                <a:cs typeface="Times New Roman"/>
              </a:rPr>
              <a:t>t</a:t>
            </a:r>
            <a:r>
              <a:rPr sz="1950" baseline="-21367" dirty="0">
                <a:latin typeface="Times New Roman"/>
                <a:cs typeface="Times New Roman"/>
              </a:rPr>
              <a:t>s</a:t>
            </a:r>
            <a:r>
              <a:rPr sz="1950" spc="22" baseline="-21367" dirty="0">
                <a:latin typeface="Times New Roman"/>
                <a:cs typeface="Times New Roman"/>
              </a:rPr>
              <a:t> </a:t>
            </a:r>
            <a:r>
              <a:rPr sz="2000" dirty="0">
                <a:latin typeface="Times New Roman"/>
                <a:cs typeface="Times New Roman"/>
              </a:rPr>
              <a:t>=</a:t>
            </a:r>
            <a:r>
              <a:rPr sz="2000" spc="-55" dirty="0">
                <a:latin typeface="Times New Roman"/>
                <a:cs typeface="Times New Roman"/>
              </a:rPr>
              <a:t> </a:t>
            </a:r>
            <a:r>
              <a:rPr sz="2000" spc="-15" dirty="0">
                <a:latin typeface="Times New Roman"/>
                <a:cs typeface="Times New Roman"/>
              </a:rPr>
              <a:t>Temperature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spc="-5" dirty="0">
                <a:latin typeface="Times New Roman"/>
                <a:cs typeface="Times New Roman"/>
              </a:rPr>
              <a:t>ambient</a:t>
            </a:r>
            <a:r>
              <a:rPr sz="2000" spc="-10" dirty="0">
                <a:latin typeface="Times New Roman"/>
                <a:cs typeface="Times New Roman"/>
              </a:rPr>
              <a:t> </a:t>
            </a:r>
            <a:r>
              <a:rPr sz="2000" spc="5" dirty="0">
                <a:latin typeface="Times New Roman"/>
                <a:cs typeface="Times New Roman"/>
              </a:rPr>
              <a:t>(</a:t>
            </a:r>
            <a:r>
              <a:rPr sz="1950" spc="7" baseline="25641" dirty="0">
                <a:latin typeface="Times New Roman"/>
                <a:cs typeface="Times New Roman"/>
              </a:rPr>
              <a:t>0</a:t>
            </a:r>
            <a:r>
              <a:rPr sz="2000" spc="5" dirty="0">
                <a:latin typeface="Times New Roman"/>
                <a:cs typeface="Times New Roman"/>
              </a:rPr>
              <a:t>C).</a:t>
            </a:r>
            <a:endParaRPr sz="2000">
              <a:latin typeface="Times New Roman"/>
              <a:cs typeface="Times New Roman"/>
            </a:endParaRPr>
          </a:p>
        </p:txBody>
      </p:sp>
      <p:sp>
        <p:nvSpPr>
          <p:cNvPr id="8" name="object 8"/>
          <p:cNvSpPr txBox="1"/>
          <p:nvPr/>
        </p:nvSpPr>
        <p:spPr>
          <a:xfrm>
            <a:off x="129539" y="5838726"/>
            <a:ext cx="7602855" cy="939800"/>
          </a:xfrm>
          <a:prstGeom prst="rect">
            <a:avLst/>
          </a:prstGeom>
        </p:spPr>
        <p:txBody>
          <a:bodyPr vert="horz" wrap="square" lIns="0" tIns="164465" rIns="0" bIns="0" rtlCol="0">
            <a:spAutoFit/>
          </a:bodyPr>
          <a:lstStyle/>
          <a:p>
            <a:pPr marL="38100">
              <a:lnSpc>
                <a:spcPct val="100000"/>
              </a:lnSpc>
              <a:spcBef>
                <a:spcPts val="1295"/>
              </a:spcBef>
            </a:pPr>
            <a:r>
              <a:rPr sz="2000" dirty="0">
                <a:latin typeface="Times New Roman"/>
                <a:cs typeface="Times New Roman"/>
              </a:rPr>
              <a:t>The </a:t>
            </a:r>
            <a:r>
              <a:rPr sz="2000" spc="-5" dirty="0">
                <a:latin typeface="Times New Roman"/>
                <a:cs typeface="Times New Roman"/>
              </a:rPr>
              <a:t>reflected</a:t>
            </a:r>
            <a:r>
              <a:rPr sz="2000" spc="-25" dirty="0">
                <a:latin typeface="Times New Roman"/>
                <a:cs typeface="Times New Roman"/>
              </a:rPr>
              <a:t> </a:t>
            </a:r>
            <a:r>
              <a:rPr sz="2000" spc="-5" dirty="0">
                <a:latin typeface="Times New Roman"/>
                <a:cs typeface="Times New Roman"/>
              </a:rPr>
              <a:t>radiation</a:t>
            </a:r>
            <a:r>
              <a:rPr sz="2000" spc="-30" dirty="0">
                <a:latin typeface="Times New Roman"/>
                <a:cs typeface="Times New Roman"/>
              </a:rPr>
              <a:t> </a:t>
            </a:r>
            <a:r>
              <a:rPr sz="2000" dirty="0">
                <a:latin typeface="Times New Roman"/>
                <a:cs typeface="Times New Roman"/>
              </a:rPr>
              <a:t>from</a:t>
            </a:r>
            <a:r>
              <a:rPr sz="2000" spc="-2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absorber</a:t>
            </a:r>
            <a:r>
              <a:rPr sz="2000" spc="-4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given</a:t>
            </a:r>
            <a:r>
              <a:rPr sz="2000" spc="-10" dirty="0">
                <a:latin typeface="Times New Roman"/>
                <a:cs typeface="Times New Roman"/>
              </a:rPr>
              <a:t> </a:t>
            </a:r>
            <a:r>
              <a:rPr sz="2000" dirty="0">
                <a:latin typeface="Times New Roman"/>
                <a:cs typeface="Times New Roman"/>
              </a:rPr>
              <a:t>by:</a:t>
            </a:r>
            <a:r>
              <a:rPr sz="2000" spc="-10" dirty="0">
                <a:latin typeface="Times New Roman"/>
                <a:cs typeface="Times New Roman"/>
              </a:rPr>
              <a:t> </a:t>
            </a:r>
            <a:r>
              <a:rPr sz="2000" spc="20" dirty="0">
                <a:latin typeface="Times New Roman"/>
                <a:cs typeface="Times New Roman"/>
              </a:rPr>
              <a:t>Q</a:t>
            </a:r>
            <a:r>
              <a:rPr sz="1950" spc="30" baseline="-21367" dirty="0">
                <a:latin typeface="Times New Roman"/>
                <a:cs typeface="Times New Roman"/>
              </a:rPr>
              <a:t>R</a:t>
            </a:r>
            <a:r>
              <a:rPr sz="1950" spc="254" baseline="-21367" dirty="0">
                <a:latin typeface="Times New Roman"/>
                <a:cs typeface="Times New Roman"/>
              </a:rPr>
              <a:t> </a:t>
            </a:r>
            <a:r>
              <a:rPr sz="2000" dirty="0">
                <a:latin typeface="Times New Roman"/>
                <a:cs typeface="Times New Roman"/>
              </a:rPr>
              <a:t>=</a:t>
            </a:r>
            <a:r>
              <a:rPr sz="2000" spc="5" dirty="0">
                <a:latin typeface="Times New Roman"/>
                <a:cs typeface="Times New Roman"/>
              </a:rPr>
              <a:t> τI</a:t>
            </a:r>
            <a:r>
              <a:rPr sz="1950" spc="7" baseline="-21367" dirty="0">
                <a:latin typeface="Times New Roman"/>
                <a:cs typeface="Times New Roman"/>
              </a:rPr>
              <a:t>Gβ</a:t>
            </a:r>
            <a:r>
              <a:rPr sz="1950" spc="-120" baseline="-21367" dirty="0">
                <a:latin typeface="Times New Roman"/>
                <a:cs typeface="Times New Roman"/>
              </a:rPr>
              <a:t> </a:t>
            </a:r>
            <a:r>
              <a:rPr sz="2000" spc="10" dirty="0">
                <a:latin typeface="Times New Roman"/>
                <a:cs typeface="Times New Roman"/>
              </a:rPr>
              <a:t>A</a:t>
            </a:r>
            <a:r>
              <a:rPr sz="1950" spc="15" baseline="-21367" dirty="0">
                <a:latin typeface="Times New Roman"/>
                <a:cs typeface="Times New Roman"/>
              </a:rPr>
              <a:t>c</a:t>
            </a:r>
            <a:r>
              <a:rPr sz="1950" spc="270" baseline="-21367" dirty="0">
                <a:latin typeface="Times New Roman"/>
                <a:cs typeface="Times New Roman"/>
              </a:rPr>
              <a:t> </a:t>
            </a:r>
            <a:r>
              <a:rPr sz="2000" dirty="0">
                <a:latin typeface="Times New Roman"/>
                <a:cs typeface="Times New Roman"/>
              </a:rPr>
              <a:t>ρ</a:t>
            </a:r>
            <a:r>
              <a:rPr sz="2000" spc="5" dirty="0">
                <a:latin typeface="Times New Roman"/>
                <a:cs typeface="Times New Roman"/>
              </a:rPr>
              <a:t> (W)</a:t>
            </a:r>
            <a:r>
              <a:rPr sz="2000" spc="-35" dirty="0">
                <a:latin typeface="Times New Roman"/>
                <a:cs typeface="Times New Roman"/>
              </a:rPr>
              <a:t> </a:t>
            </a:r>
            <a:r>
              <a:rPr sz="2000" dirty="0">
                <a:latin typeface="Times New Roman"/>
                <a:cs typeface="Times New Roman"/>
              </a:rPr>
              <a:t>.</a:t>
            </a:r>
            <a:endParaRPr sz="2000">
              <a:latin typeface="Times New Roman"/>
              <a:cs typeface="Times New Roman"/>
            </a:endParaRPr>
          </a:p>
          <a:p>
            <a:pPr marL="38100">
              <a:lnSpc>
                <a:spcPct val="100000"/>
              </a:lnSpc>
              <a:spcBef>
                <a:spcPts val="1200"/>
              </a:spcBef>
              <a:tabLst>
                <a:tab pos="3377565" algn="l"/>
              </a:tabLst>
            </a:pPr>
            <a:r>
              <a:rPr sz="2000" dirty="0">
                <a:latin typeface="Times New Roman"/>
                <a:cs typeface="Times New Roman"/>
              </a:rPr>
              <a:t>So,</a:t>
            </a:r>
            <a:r>
              <a:rPr sz="2000" spc="-10" dirty="0">
                <a:latin typeface="Times New Roman"/>
                <a:cs typeface="Times New Roman"/>
              </a:rPr>
              <a:t> </a:t>
            </a:r>
            <a:r>
              <a:rPr sz="2000" spc="10" dirty="0">
                <a:latin typeface="Times New Roman"/>
                <a:cs typeface="Times New Roman"/>
              </a:rPr>
              <a:t>Q</a:t>
            </a:r>
            <a:r>
              <a:rPr sz="1950" spc="15" baseline="-21367" dirty="0">
                <a:latin typeface="Times New Roman"/>
                <a:cs typeface="Times New Roman"/>
              </a:rPr>
              <a:t>u</a:t>
            </a:r>
            <a:r>
              <a:rPr sz="1950" spc="262" baseline="-21367"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spc="5" dirty="0">
                <a:latin typeface="Times New Roman"/>
                <a:cs typeface="Times New Roman"/>
              </a:rPr>
              <a:t>τI</a:t>
            </a:r>
            <a:r>
              <a:rPr sz="1950" spc="7" baseline="-21367" dirty="0">
                <a:latin typeface="Times New Roman"/>
                <a:cs typeface="Times New Roman"/>
              </a:rPr>
              <a:t>Gβ</a:t>
            </a:r>
            <a:r>
              <a:rPr sz="2000" spc="5" dirty="0">
                <a:latin typeface="Times New Roman"/>
                <a:cs typeface="Times New Roman"/>
              </a:rPr>
              <a:t>αA</a:t>
            </a:r>
            <a:r>
              <a:rPr sz="1950" spc="7" baseline="-21367" dirty="0">
                <a:latin typeface="Times New Roman"/>
                <a:cs typeface="Times New Roman"/>
              </a:rPr>
              <a:t>c</a:t>
            </a:r>
            <a:r>
              <a:rPr sz="1950" spc="262" baseline="-21367" dirty="0">
                <a:latin typeface="Times New Roman"/>
                <a:cs typeface="Times New Roman"/>
              </a:rPr>
              <a:t> </a:t>
            </a:r>
            <a:r>
              <a:rPr sz="2000" dirty="0">
                <a:latin typeface="Times New Roman"/>
                <a:cs typeface="Times New Roman"/>
              </a:rPr>
              <a:t>– U</a:t>
            </a:r>
            <a:r>
              <a:rPr sz="2000" spc="-114" dirty="0">
                <a:latin typeface="Times New Roman"/>
                <a:cs typeface="Times New Roman"/>
              </a:rPr>
              <a:t> </a:t>
            </a:r>
            <a:r>
              <a:rPr sz="2000" spc="5" dirty="0">
                <a:latin typeface="Times New Roman"/>
                <a:cs typeface="Times New Roman"/>
              </a:rPr>
              <a:t>A</a:t>
            </a:r>
            <a:r>
              <a:rPr sz="1950" spc="7" baseline="-21367" dirty="0">
                <a:latin typeface="Times New Roman"/>
                <a:cs typeface="Times New Roman"/>
              </a:rPr>
              <a:t>c</a:t>
            </a:r>
            <a:r>
              <a:rPr sz="1950" spc="15" baseline="-21367" dirty="0">
                <a:latin typeface="Times New Roman"/>
                <a:cs typeface="Times New Roman"/>
              </a:rPr>
              <a:t> </a:t>
            </a:r>
            <a:r>
              <a:rPr sz="2000" dirty="0">
                <a:latin typeface="Times New Roman"/>
                <a:cs typeface="Times New Roman"/>
              </a:rPr>
              <a:t>(t</a:t>
            </a:r>
            <a:r>
              <a:rPr sz="1950" baseline="-21367" dirty="0">
                <a:latin typeface="Times New Roman"/>
                <a:cs typeface="Times New Roman"/>
              </a:rPr>
              <a:t>c</a:t>
            </a:r>
            <a:r>
              <a:rPr sz="1950" spc="247" baseline="-21367" dirty="0">
                <a:latin typeface="Times New Roman"/>
                <a:cs typeface="Times New Roman"/>
              </a:rPr>
              <a:t> </a:t>
            </a:r>
            <a:r>
              <a:rPr sz="2000" dirty="0">
                <a:latin typeface="Times New Roman"/>
                <a:cs typeface="Times New Roman"/>
              </a:rPr>
              <a:t>– t</a:t>
            </a:r>
            <a:r>
              <a:rPr sz="1950" baseline="-21367" dirty="0">
                <a:latin typeface="Times New Roman"/>
                <a:cs typeface="Times New Roman"/>
              </a:rPr>
              <a:t>s</a:t>
            </a:r>
            <a:r>
              <a:rPr sz="2000" dirty="0">
                <a:latin typeface="Times New Roman"/>
                <a:cs typeface="Times New Roman"/>
              </a:rPr>
              <a:t>)	</a:t>
            </a:r>
            <a:r>
              <a:rPr sz="2000" spc="5" dirty="0">
                <a:latin typeface="Times New Roman"/>
                <a:cs typeface="Times New Roman"/>
              </a:rPr>
              <a:t>(W).</a:t>
            </a:r>
            <a:endParaRPr sz="2000">
              <a:latin typeface="Times New Roman"/>
              <a:cs typeface="Times New Roman"/>
            </a:endParaRPr>
          </a:p>
        </p:txBody>
      </p:sp>
      <p:sp>
        <p:nvSpPr>
          <p:cNvPr id="9" name="object 9"/>
          <p:cNvSpPr/>
          <p:nvPr/>
        </p:nvSpPr>
        <p:spPr>
          <a:xfrm>
            <a:off x="6775803" y="1420874"/>
            <a:ext cx="407034" cy="0"/>
          </a:xfrm>
          <a:custGeom>
            <a:avLst/>
            <a:gdLst/>
            <a:ahLst/>
            <a:cxnLst/>
            <a:rect l="l" t="t" r="r" b="b"/>
            <a:pathLst>
              <a:path w="407034">
                <a:moveTo>
                  <a:pt x="0" y="0"/>
                </a:moveTo>
                <a:lnTo>
                  <a:pt x="406620" y="0"/>
                </a:lnTo>
              </a:path>
            </a:pathLst>
          </a:custGeom>
          <a:ln w="10681">
            <a:solidFill>
              <a:srgbClr val="000000"/>
            </a:solidFill>
          </a:ln>
        </p:spPr>
        <p:txBody>
          <a:bodyPr wrap="square" lIns="0" tIns="0" rIns="0" bIns="0" rtlCol="0"/>
          <a:lstStyle/>
          <a:p>
            <a:endParaRPr/>
          </a:p>
        </p:txBody>
      </p:sp>
      <p:sp>
        <p:nvSpPr>
          <p:cNvPr id="10" name="object 10"/>
          <p:cNvSpPr txBox="1"/>
          <p:nvPr/>
        </p:nvSpPr>
        <p:spPr>
          <a:xfrm>
            <a:off x="6898875" y="1579841"/>
            <a:ext cx="235585" cy="220979"/>
          </a:xfrm>
          <a:prstGeom prst="rect">
            <a:avLst/>
          </a:prstGeom>
        </p:spPr>
        <p:txBody>
          <a:bodyPr vert="horz" wrap="square" lIns="0" tIns="16510" rIns="0" bIns="0" rtlCol="0">
            <a:spAutoFit/>
          </a:bodyPr>
          <a:lstStyle/>
          <a:p>
            <a:pPr marL="12700">
              <a:lnSpc>
                <a:spcPct val="100000"/>
              </a:lnSpc>
              <a:spcBef>
                <a:spcPts val="130"/>
              </a:spcBef>
            </a:pPr>
            <a:r>
              <a:rPr sz="1200" i="1" spc="55" dirty="0">
                <a:latin typeface="Times New Roman"/>
                <a:cs typeface="Times New Roman"/>
              </a:rPr>
              <a:t>G</a:t>
            </a:r>
            <a:r>
              <a:rPr sz="1250" spc="40" dirty="0">
                <a:latin typeface="Symbol"/>
                <a:cs typeface="Symbol"/>
              </a:rPr>
              <a:t></a:t>
            </a:r>
            <a:endParaRPr sz="1250">
              <a:latin typeface="Symbol"/>
              <a:cs typeface="Symbol"/>
            </a:endParaRPr>
          </a:p>
        </p:txBody>
      </p:sp>
      <p:sp>
        <p:nvSpPr>
          <p:cNvPr id="11" name="object 11"/>
          <p:cNvSpPr txBox="1"/>
          <p:nvPr/>
        </p:nvSpPr>
        <p:spPr>
          <a:xfrm>
            <a:off x="7001691" y="1221028"/>
            <a:ext cx="109855" cy="208915"/>
          </a:xfrm>
          <a:prstGeom prst="rect">
            <a:avLst/>
          </a:prstGeom>
        </p:spPr>
        <p:txBody>
          <a:bodyPr vert="horz" wrap="square" lIns="0" tIns="12700" rIns="0" bIns="0" rtlCol="0">
            <a:spAutoFit/>
          </a:bodyPr>
          <a:lstStyle/>
          <a:p>
            <a:pPr marL="12700">
              <a:lnSpc>
                <a:spcPct val="100000"/>
              </a:lnSpc>
              <a:spcBef>
                <a:spcPts val="100"/>
              </a:spcBef>
            </a:pPr>
            <a:r>
              <a:rPr sz="1200" i="1" spc="60" dirty="0">
                <a:latin typeface="Times New Roman"/>
                <a:cs typeface="Times New Roman"/>
              </a:rPr>
              <a:t>u</a:t>
            </a:r>
            <a:endParaRPr sz="1200">
              <a:latin typeface="Times New Roman"/>
              <a:cs typeface="Times New Roman"/>
            </a:endParaRPr>
          </a:p>
        </p:txBody>
      </p:sp>
      <p:sp>
        <p:nvSpPr>
          <p:cNvPr id="12" name="object 12"/>
          <p:cNvSpPr txBox="1"/>
          <p:nvPr/>
        </p:nvSpPr>
        <p:spPr>
          <a:xfrm>
            <a:off x="1542557" y="1386128"/>
            <a:ext cx="72390" cy="208915"/>
          </a:xfrm>
          <a:prstGeom prst="rect">
            <a:avLst/>
          </a:prstGeom>
        </p:spPr>
        <p:txBody>
          <a:bodyPr vert="horz" wrap="square" lIns="0" tIns="12700" rIns="0" bIns="0" rtlCol="0">
            <a:spAutoFit/>
          </a:bodyPr>
          <a:lstStyle/>
          <a:p>
            <a:pPr marL="12700">
              <a:lnSpc>
                <a:spcPct val="100000"/>
              </a:lnSpc>
              <a:spcBef>
                <a:spcPts val="100"/>
              </a:spcBef>
            </a:pPr>
            <a:r>
              <a:rPr sz="1200" i="1" spc="35" dirty="0">
                <a:latin typeface="Times New Roman"/>
                <a:cs typeface="Times New Roman"/>
              </a:rPr>
              <a:t>i</a:t>
            </a:r>
            <a:endParaRPr sz="1200">
              <a:latin typeface="Times New Roman"/>
              <a:cs typeface="Times New Roman"/>
            </a:endParaRPr>
          </a:p>
        </p:txBody>
      </p:sp>
      <p:sp>
        <p:nvSpPr>
          <p:cNvPr id="13" name="object 13"/>
          <p:cNvSpPr txBox="1"/>
          <p:nvPr/>
        </p:nvSpPr>
        <p:spPr>
          <a:xfrm>
            <a:off x="1366201" y="1194591"/>
            <a:ext cx="503555" cy="360045"/>
          </a:xfrm>
          <a:prstGeom prst="rect">
            <a:avLst/>
          </a:prstGeom>
        </p:spPr>
        <p:txBody>
          <a:bodyPr vert="horz" wrap="square" lIns="0" tIns="11430" rIns="0" bIns="0" rtlCol="0">
            <a:spAutoFit/>
          </a:bodyPr>
          <a:lstStyle/>
          <a:p>
            <a:pPr marL="12700">
              <a:lnSpc>
                <a:spcPct val="100000"/>
              </a:lnSpc>
              <a:spcBef>
                <a:spcPts val="90"/>
              </a:spcBef>
              <a:tabLst>
                <a:tab pos="332105" algn="l"/>
              </a:tabLst>
            </a:pPr>
            <a:r>
              <a:rPr sz="2200" spc="40" dirty="0">
                <a:latin typeface="Symbol"/>
                <a:cs typeface="Symbol"/>
              </a:rPr>
              <a:t></a:t>
            </a:r>
            <a:r>
              <a:rPr sz="2200" spc="40" dirty="0">
                <a:latin typeface="Times New Roman"/>
                <a:cs typeface="Times New Roman"/>
              </a:rPr>
              <a:t>	</a:t>
            </a:r>
            <a:r>
              <a:rPr sz="2050" spc="120" dirty="0">
                <a:latin typeface="Symbol"/>
                <a:cs typeface="Symbol"/>
              </a:rPr>
              <a:t></a:t>
            </a:r>
            <a:endParaRPr sz="2050">
              <a:latin typeface="Symbol"/>
              <a:cs typeface="Symbol"/>
            </a:endParaRPr>
          </a:p>
        </p:txBody>
      </p:sp>
      <p:sp>
        <p:nvSpPr>
          <p:cNvPr id="14" name="object 14"/>
          <p:cNvSpPr txBox="1"/>
          <p:nvPr/>
        </p:nvSpPr>
        <p:spPr>
          <a:xfrm>
            <a:off x="6540065" y="1211736"/>
            <a:ext cx="184150" cy="339725"/>
          </a:xfrm>
          <a:prstGeom prst="rect">
            <a:avLst/>
          </a:prstGeom>
        </p:spPr>
        <p:txBody>
          <a:bodyPr vert="horz" wrap="square" lIns="0" tIns="13335" rIns="0" bIns="0" rtlCol="0">
            <a:spAutoFit/>
          </a:bodyPr>
          <a:lstStyle/>
          <a:p>
            <a:pPr marL="12700">
              <a:lnSpc>
                <a:spcPct val="100000"/>
              </a:lnSpc>
              <a:spcBef>
                <a:spcPts val="105"/>
              </a:spcBef>
            </a:pPr>
            <a:r>
              <a:rPr sz="2050" spc="120" dirty="0">
                <a:latin typeface="Symbol"/>
                <a:cs typeface="Symbol"/>
              </a:rPr>
              <a:t></a:t>
            </a:r>
            <a:endParaRPr sz="2050">
              <a:latin typeface="Symbol"/>
              <a:cs typeface="Symbol"/>
            </a:endParaRPr>
          </a:p>
        </p:txBody>
      </p:sp>
      <p:sp>
        <p:nvSpPr>
          <p:cNvPr id="15" name="object 15"/>
          <p:cNvSpPr txBox="1"/>
          <p:nvPr/>
        </p:nvSpPr>
        <p:spPr>
          <a:xfrm>
            <a:off x="1908186" y="993104"/>
            <a:ext cx="5123180" cy="762000"/>
          </a:xfrm>
          <a:prstGeom prst="rect">
            <a:avLst/>
          </a:prstGeom>
        </p:spPr>
        <p:txBody>
          <a:bodyPr vert="horz" wrap="square" lIns="0" tIns="67945" rIns="0" bIns="0" rtlCol="0">
            <a:spAutoFit/>
          </a:bodyPr>
          <a:lstStyle/>
          <a:p>
            <a:pPr marL="12700">
              <a:lnSpc>
                <a:spcPct val="100000"/>
              </a:lnSpc>
              <a:spcBef>
                <a:spcPts val="535"/>
              </a:spcBef>
              <a:tabLst>
                <a:tab pos="1391920" algn="l"/>
                <a:tab pos="4570095" algn="l"/>
                <a:tab pos="4914265" algn="l"/>
              </a:tabLst>
            </a:pPr>
            <a:r>
              <a:rPr sz="2050" u="sng" spc="55" dirty="0">
                <a:uFill>
                  <a:solidFill>
                    <a:srgbClr val="000000"/>
                  </a:solidFill>
                </a:uFill>
                <a:latin typeface="Times New Roman"/>
                <a:cs typeface="Times New Roman"/>
              </a:rPr>
              <a:t> 	</a:t>
            </a:r>
            <a:r>
              <a:rPr sz="2050" u="sng" spc="30" dirty="0">
                <a:uFill>
                  <a:solidFill>
                    <a:srgbClr val="000000"/>
                  </a:solidFill>
                </a:uFill>
                <a:latin typeface="Times New Roman"/>
                <a:cs typeface="Times New Roman"/>
              </a:rPr>
              <a:t>U</a:t>
            </a:r>
            <a:r>
              <a:rPr sz="2050" u="sng" spc="25" dirty="0">
                <a:uFill>
                  <a:solidFill>
                    <a:srgbClr val="000000"/>
                  </a:solidFill>
                </a:uFill>
                <a:latin typeface="Times New Roman"/>
                <a:cs typeface="Times New Roman"/>
              </a:rPr>
              <a:t>s</a:t>
            </a:r>
            <a:r>
              <a:rPr sz="2050" u="sng" spc="45" dirty="0">
                <a:uFill>
                  <a:solidFill>
                    <a:srgbClr val="000000"/>
                  </a:solidFill>
                </a:uFill>
                <a:latin typeface="Times New Roman"/>
                <a:cs typeface="Times New Roman"/>
              </a:rPr>
              <a:t>e</a:t>
            </a:r>
            <a:r>
              <a:rPr sz="2050" u="sng" spc="-140" dirty="0">
                <a:uFill>
                  <a:solidFill>
                    <a:srgbClr val="000000"/>
                  </a:solidFill>
                </a:uFill>
                <a:latin typeface="Times New Roman"/>
                <a:cs typeface="Times New Roman"/>
              </a:rPr>
              <a:t>f</a:t>
            </a:r>
            <a:r>
              <a:rPr sz="2050" u="sng" spc="-65" dirty="0">
                <a:uFill>
                  <a:solidFill>
                    <a:srgbClr val="000000"/>
                  </a:solidFill>
                </a:uFill>
                <a:latin typeface="Times New Roman"/>
                <a:cs typeface="Times New Roman"/>
              </a:rPr>
              <a:t>u</a:t>
            </a:r>
            <a:r>
              <a:rPr sz="2050" u="sng" spc="60" dirty="0">
                <a:uFill>
                  <a:solidFill>
                    <a:srgbClr val="000000"/>
                  </a:solidFill>
                </a:uFill>
                <a:latin typeface="Times New Roman"/>
                <a:cs typeface="Times New Roman"/>
              </a:rPr>
              <a:t>l</a:t>
            </a:r>
            <a:r>
              <a:rPr sz="2050" u="sng" dirty="0">
                <a:uFill>
                  <a:solidFill>
                    <a:srgbClr val="000000"/>
                  </a:solidFill>
                </a:uFill>
                <a:latin typeface="Times New Roman"/>
                <a:cs typeface="Times New Roman"/>
              </a:rPr>
              <a:t> </a:t>
            </a:r>
            <a:r>
              <a:rPr sz="2050" u="sng" spc="-215" dirty="0">
                <a:uFill>
                  <a:solidFill>
                    <a:srgbClr val="000000"/>
                  </a:solidFill>
                </a:uFill>
                <a:latin typeface="Times New Roman"/>
                <a:cs typeface="Times New Roman"/>
              </a:rPr>
              <a:t> </a:t>
            </a:r>
            <a:r>
              <a:rPr sz="2050" u="sng" spc="-65" dirty="0">
                <a:uFill>
                  <a:solidFill>
                    <a:srgbClr val="000000"/>
                  </a:solidFill>
                </a:uFill>
                <a:latin typeface="Times New Roman"/>
                <a:cs typeface="Times New Roman"/>
              </a:rPr>
              <a:t>h</a:t>
            </a:r>
            <a:r>
              <a:rPr sz="2050" u="sng" spc="45" dirty="0">
                <a:uFill>
                  <a:solidFill>
                    <a:srgbClr val="000000"/>
                  </a:solidFill>
                </a:uFill>
                <a:latin typeface="Times New Roman"/>
                <a:cs typeface="Times New Roman"/>
              </a:rPr>
              <a:t>ea</a:t>
            </a:r>
            <a:r>
              <a:rPr sz="2050" u="sng" spc="60" dirty="0">
                <a:uFill>
                  <a:solidFill>
                    <a:srgbClr val="000000"/>
                  </a:solidFill>
                </a:uFill>
                <a:latin typeface="Times New Roman"/>
                <a:cs typeface="Times New Roman"/>
              </a:rPr>
              <a:t>t</a:t>
            </a:r>
            <a:r>
              <a:rPr sz="2050" u="sng" spc="90" dirty="0">
                <a:uFill>
                  <a:solidFill>
                    <a:srgbClr val="000000"/>
                  </a:solidFill>
                </a:uFill>
                <a:latin typeface="Times New Roman"/>
                <a:cs typeface="Times New Roman"/>
              </a:rPr>
              <a:t> </a:t>
            </a:r>
            <a:r>
              <a:rPr sz="2050" u="sng" spc="-65" dirty="0">
                <a:uFill>
                  <a:solidFill>
                    <a:srgbClr val="000000"/>
                  </a:solidFill>
                </a:uFill>
                <a:latin typeface="Times New Roman"/>
                <a:cs typeface="Times New Roman"/>
              </a:rPr>
              <a:t>g</a:t>
            </a:r>
            <a:r>
              <a:rPr sz="2050" u="sng" spc="45" dirty="0">
                <a:uFill>
                  <a:solidFill>
                    <a:srgbClr val="000000"/>
                  </a:solidFill>
                </a:uFill>
                <a:latin typeface="Times New Roman"/>
                <a:cs typeface="Times New Roman"/>
              </a:rPr>
              <a:t>a</a:t>
            </a:r>
            <a:r>
              <a:rPr sz="2050" u="sng" spc="-165" dirty="0">
                <a:uFill>
                  <a:solidFill>
                    <a:srgbClr val="000000"/>
                  </a:solidFill>
                </a:uFill>
                <a:latin typeface="Times New Roman"/>
                <a:cs typeface="Times New Roman"/>
              </a:rPr>
              <a:t>i</a:t>
            </a:r>
            <a:r>
              <a:rPr sz="2050" u="sng" spc="110" dirty="0">
                <a:uFill>
                  <a:solidFill>
                    <a:srgbClr val="000000"/>
                  </a:solidFill>
                </a:uFill>
                <a:latin typeface="Times New Roman"/>
                <a:cs typeface="Times New Roman"/>
              </a:rPr>
              <a:t>n</a:t>
            </a:r>
            <a:r>
              <a:rPr sz="2050" u="sng" dirty="0">
                <a:uFill>
                  <a:solidFill>
                    <a:srgbClr val="000000"/>
                  </a:solidFill>
                </a:uFill>
                <a:latin typeface="Times New Roman"/>
                <a:cs typeface="Times New Roman"/>
              </a:rPr>
              <a:t>	</a:t>
            </a:r>
            <a:r>
              <a:rPr sz="2050" dirty="0">
                <a:latin typeface="Times New Roman"/>
                <a:cs typeface="Times New Roman"/>
              </a:rPr>
              <a:t>	</a:t>
            </a:r>
            <a:r>
              <a:rPr sz="2050" i="1" spc="25" dirty="0">
                <a:latin typeface="Times New Roman"/>
                <a:cs typeface="Times New Roman"/>
              </a:rPr>
              <a:t>Q</a:t>
            </a:r>
            <a:endParaRPr sz="2050">
              <a:latin typeface="Times New Roman"/>
              <a:cs typeface="Times New Roman"/>
            </a:endParaRPr>
          </a:p>
          <a:p>
            <a:pPr marL="18415">
              <a:lnSpc>
                <a:spcPct val="100000"/>
              </a:lnSpc>
              <a:spcBef>
                <a:spcPts val="440"/>
              </a:spcBef>
              <a:tabLst>
                <a:tab pos="2774315" algn="l"/>
                <a:tab pos="4894580" algn="l"/>
              </a:tabLst>
            </a:pPr>
            <a:r>
              <a:rPr sz="2050" spc="25" dirty="0">
                <a:latin typeface="Times New Roman"/>
                <a:cs typeface="Times New Roman"/>
              </a:rPr>
              <a:t>Solar</a:t>
            </a:r>
            <a:r>
              <a:rPr sz="2050" spc="140" dirty="0">
                <a:latin typeface="Times New Roman"/>
                <a:cs typeface="Times New Roman"/>
              </a:rPr>
              <a:t> </a:t>
            </a:r>
            <a:r>
              <a:rPr sz="2050" dirty="0">
                <a:latin typeface="Times New Roman"/>
                <a:cs typeface="Times New Roman"/>
              </a:rPr>
              <a:t>Radiation</a:t>
            </a:r>
            <a:r>
              <a:rPr sz="2050" spc="495" dirty="0">
                <a:latin typeface="Times New Roman"/>
                <a:cs typeface="Times New Roman"/>
              </a:rPr>
              <a:t> </a:t>
            </a:r>
            <a:r>
              <a:rPr sz="2050" spc="-30" dirty="0">
                <a:latin typeface="Times New Roman"/>
                <a:cs typeface="Times New Roman"/>
              </a:rPr>
              <a:t>incident	</a:t>
            </a:r>
            <a:r>
              <a:rPr sz="2050" spc="90" dirty="0">
                <a:latin typeface="Times New Roman"/>
                <a:cs typeface="Times New Roman"/>
              </a:rPr>
              <a:t>on</a:t>
            </a:r>
            <a:r>
              <a:rPr sz="2050" spc="-135" dirty="0">
                <a:latin typeface="Times New Roman"/>
                <a:cs typeface="Times New Roman"/>
              </a:rPr>
              <a:t> </a:t>
            </a:r>
            <a:r>
              <a:rPr sz="2050" dirty="0">
                <a:latin typeface="Times New Roman"/>
                <a:cs typeface="Times New Roman"/>
              </a:rPr>
              <a:t>the</a:t>
            </a:r>
            <a:r>
              <a:rPr sz="2050" spc="215" dirty="0">
                <a:latin typeface="Times New Roman"/>
                <a:cs typeface="Times New Roman"/>
              </a:rPr>
              <a:t> </a:t>
            </a:r>
            <a:r>
              <a:rPr sz="2050" spc="10" dirty="0">
                <a:latin typeface="Times New Roman"/>
                <a:cs typeface="Times New Roman"/>
              </a:rPr>
              <a:t>Collector	</a:t>
            </a:r>
            <a:r>
              <a:rPr sz="2050" i="1" spc="70" dirty="0">
                <a:latin typeface="Times New Roman"/>
                <a:cs typeface="Times New Roman"/>
              </a:rPr>
              <a:t>I</a:t>
            </a:r>
            <a:endParaRPr sz="2050">
              <a:latin typeface="Times New Roman"/>
              <a:cs typeface="Times New Roman"/>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192</a:t>
            </a:fld>
            <a:endParaRPr dirty="0"/>
          </a:p>
        </p:txBody>
      </p:sp>
      <p:sp>
        <p:nvSpPr>
          <p:cNvPr id="2" name="object 2"/>
          <p:cNvSpPr txBox="1">
            <a:spLocks noGrp="1"/>
          </p:cNvSpPr>
          <p:nvPr>
            <p:ph type="title"/>
          </p:nvPr>
        </p:nvSpPr>
        <p:spPr>
          <a:xfrm>
            <a:off x="1374394" y="2889961"/>
            <a:ext cx="6435090" cy="635000"/>
          </a:xfrm>
          <a:prstGeom prst="rect">
            <a:avLst/>
          </a:prstGeom>
        </p:spPr>
        <p:txBody>
          <a:bodyPr vert="horz" wrap="square" lIns="0" tIns="12065" rIns="0" bIns="0" rtlCol="0">
            <a:spAutoFit/>
          </a:bodyPr>
          <a:lstStyle/>
          <a:p>
            <a:pPr marL="12700">
              <a:lnSpc>
                <a:spcPct val="100000"/>
              </a:lnSpc>
              <a:spcBef>
                <a:spcPts val="95"/>
              </a:spcBef>
            </a:pPr>
            <a:r>
              <a:rPr sz="4000" b="1" spc="-5" dirty="0">
                <a:latin typeface="Times New Roman"/>
                <a:cs typeface="Times New Roman"/>
              </a:rPr>
              <a:t>HOT</a:t>
            </a:r>
            <a:r>
              <a:rPr sz="4000" b="1" spc="-145" dirty="0">
                <a:latin typeface="Times New Roman"/>
                <a:cs typeface="Times New Roman"/>
              </a:rPr>
              <a:t> </a:t>
            </a:r>
            <a:r>
              <a:rPr sz="4000" b="1" spc="-455" dirty="0">
                <a:latin typeface="Times New Roman"/>
                <a:cs typeface="Times New Roman"/>
              </a:rPr>
              <a:t>W</a:t>
            </a:r>
            <a:r>
              <a:rPr sz="4000" b="1" spc="-315" dirty="0">
                <a:latin typeface="Times New Roman"/>
                <a:cs typeface="Times New Roman"/>
              </a:rPr>
              <a:t>A</a:t>
            </a:r>
            <a:r>
              <a:rPr sz="4000" b="1" spc="-5" dirty="0">
                <a:latin typeface="Times New Roman"/>
                <a:cs typeface="Times New Roman"/>
              </a:rPr>
              <a:t>TER</a:t>
            </a:r>
            <a:r>
              <a:rPr sz="4000" b="1" spc="-65" dirty="0">
                <a:latin typeface="Times New Roman"/>
                <a:cs typeface="Times New Roman"/>
              </a:rPr>
              <a:t> </a:t>
            </a:r>
            <a:r>
              <a:rPr sz="4000" b="1" spc="-5" dirty="0">
                <a:latin typeface="Times New Roman"/>
                <a:cs typeface="Times New Roman"/>
              </a:rPr>
              <a:t>TR</a:t>
            </a:r>
            <a:r>
              <a:rPr sz="4000" b="1" spc="-20" dirty="0">
                <a:latin typeface="Times New Roman"/>
                <a:cs typeface="Times New Roman"/>
              </a:rPr>
              <a:t>E</a:t>
            </a:r>
            <a:r>
              <a:rPr sz="4000" b="1" spc="-315" dirty="0">
                <a:latin typeface="Times New Roman"/>
                <a:cs typeface="Times New Roman"/>
              </a:rPr>
              <a:t>A</a:t>
            </a:r>
            <a:r>
              <a:rPr sz="4000" b="1" spc="-5" dirty="0">
                <a:latin typeface="Times New Roman"/>
                <a:cs typeface="Times New Roman"/>
              </a:rPr>
              <a:t>TM</a:t>
            </a:r>
            <a:r>
              <a:rPr sz="4000" b="1" spc="-20" dirty="0">
                <a:latin typeface="Times New Roman"/>
                <a:cs typeface="Times New Roman"/>
              </a:rPr>
              <a:t>E</a:t>
            </a:r>
            <a:r>
              <a:rPr sz="4000" b="1" spc="-5" dirty="0">
                <a:latin typeface="Times New Roman"/>
                <a:cs typeface="Times New Roman"/>
              </a:rPr>
              <a:t>NT</a:t>
            </a:r>
            <a:endParaRPr sz="4000">
              <a:latin typeface="Times New Roman"/>
              <a:cs typeface="Times New Roman"/>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4027" y="3348228"/>
            <a:ext cx="6562725" cy="1077595"/>
            <a:chOff x="224027" y="3348228"/>
            <a:chExt cx="6562725" cy="1077595"/>
          </a:xfrm>
        </p:grpSpPr>
        <p:sp>
          <p:nvSpPr>
            <p:cNvPr id="3" name="object 3"/>
            <p:cNvSpPr/>
            <p:nvPr/>
          </p:nvSpPr>
          <p:spPr>
            <a:xfrm>
              <a:off x="1828800" y="4419600"/>
              <a:ext cx="4572000" cy="1905"/>
            </a:xfrm>
            <a:custGeom>
              <a:avLst/>
              <a:gdLst/>
              <a:ahLst/>
              <a:cxnLst/>
              <a:rect l="l" t="t" r="r" b="b"/>
              <a:pathLst>
                <a:path w="4572000" h="1904">
                  <a:moveTo>
                    <a:pt x="0" y="0"/>
                  </a:moveTo>
                  <a:lnTo>
                    <a:pt x="4572000" y="1524"/>
                  </a:lnTo>
                </a:path>
              </a:pathLst>
            </a:custGeom>
            <a:ln w="9144">
              <a:solidFill>
                <a:srgbClr val="497DBA"/>
              </a:solidFill>
            </a:ln>
          </p:spPr>
          <p:txBody>
            <a:bodyPr wrap="square" lIns="0" tIns="0" rIns="0" bIns="0" rtlCol="0"/>
            <a:lstStyle/>
            <a:p>
              <a:endParaRPr/>
            </a:p>
          </p:txBody>
        </p:sp>
        <p:sp>
          <p:nvSpPr>
            <p:cNvPr id="4" name="object 4"/>
            <p:cNvSpPr/>
            <p:nvPr/>
          </p:nvSpPr>
          <p:spPr>
            <a:xfrm>
              <a:off x="1524000" y="3352800"/>
              <a:ext cx="5257800" cy="1066800"/>
            </a:xfrm>
            <a:custGeom>
              <a:avLst/>
              <a:gdLst/>
              <a:ahLst/>
              <a:cxnLst/>
              <a:rect l="l" t="t" r="r" b="b"/>
              <a:pathLst>
                <a:path w="5257800" h="1066800">
                  <a:moveTo>
                    <a:pt x="304800" y="1066800"/>
                  </a:moveTo>
                  <a:lnTo>
                    <a:pt x="0" y="0"/>
                  </a:lnTo>
                </a:path>
                <a:path w="5257800" h="1066800">
                  <a:moveTo>
                    <a:pt x="4876800" y="1066800"/>
                  </a:moveTo>
                  <a:lnTo>
                    <a:pt x="5257800" y="0"/>
                  </a:lnTo>
                </a:path>
              </a:pathLst>
            </a:custGeom>
            <a:ln w="9144">
              <a:solidFill>
                <a:srgbClr val="497DBA"/>
              </a:solidFill>
            </a:ln>
          </p:spPr>
          <p:txBody>
            <a:bodyPr wrap="square" lIns="0" tIns="0" rIns="0" bIns="0" rtlCol="0"/>
            <a:lstStyle/>
            <a:p>
              <a:endParaRPr/>
            </a:p>
          </p:txBody>
        </p:sp>
        <p:sp>
          <p:nvSpPr>
            <p:cNvPr id="5" name="object 5"/>
            <p:cNvSpPr/>
            <p:nvPr/>
          </p:nvSpPr>
          <p:spPr>
            <a:xfrm>
              <a:off x="228599" y="3352800"/>
              <a:ext cx="6553200" cy="840105"/>
            </a:xfrm>
            <a:custGeom>
              <a:avLst/>
              <a:gdLst/>
              <a:ahLst/>
              <a:cxnLst/>
              <a:rect l="l" t="t" r="r" b="b"/>
              <a:pathLst>
                <a:path w="6553200" h="840104">
                  <a:moveTo>
                    <a:pt x="1295400" y="1650"/>
                  </a:moveTo>
                  <a:lnTo>
                    <a:pt x="0" y="0"/>
                  </a:lnTo>
                </a:path>
                <a:path w="6553200" h="840104">
                  <a:moveTo>
                    <a:pt x="1524000" y="838200"/>
                  </a:moveTo>
                  <a:lnTo>
                    <a:pt x="6248400" y="839724"/>
                  </a:lnTo>
                </a:path>
                <a:path w="6553200" h="840104">
                  <a:moveTo>
                    <a:pt x="1295400" y="76200"/>
                  </a:moveTo>
                  <a:lnTo>
                    <a:pt x="6553200" y="77724"/>
                  </a:lnTo>
                </a:path>
              </a:pathLst>
            </a:custGeom>
            <a:ln w="9144">
              <a:solidFill>
                <a:srgbClr val="497DBA"/>
              </a:solidFill>
            </a:ln>
          </p:spPr>
          <p:txBody>
            <a:bodyPr wrap="square" lIns="0" tIns="0" rIns="0" bIns="0" rtlCol="0"/>
            <a:lstStyle/>
            <a:p>
              <a:endParaRPr/>
            </a:p>
          </p:txBody>
        </p:sp>
      </p:grpSp>
      <p:grpSp>
        <p:nvGrpSpPr>
          <p:cNvPr id="6" name="object 6"/>
          <p:cNvGrpSpPr/>
          <p:nvPr/>
        </p:nvGrpSpPr>
        <p:grpSpPr>
          <a:xfrm>
            <a:off x="614676" y="4370959"/>
            <a:ext cx="2133600" cy="1198245"/>
            <a:chOff x="614676" y="4370959"/>
            <a:chExt cx="2133600" cy="1198245"/>
          </a:xfrm>
        </p:grpSpPr>
        <p:sp>
          <p:nvSpPr>
            <p:cNvPr id="7" name="object 7"/>
            <p:cNvSpPr/>
            <p:nvPr/>
          </p:nvSpPr>
          <p:spPr>
            <a:xfrm>
              <a:off x="619248" y="4419600"/>
              <a:ext cx="2124075" cy="1144905"/>
            </a:xfrm>
            <a:custGeom>
              <a:avLst/>
              <a:gdLst/>
              <a:ahLst/>
              <a:cxnLst/>
              <a:rect l="l" t="t" r="r" b="b"/>
              <a:pathLst>
                <a:path w="2124075" h="1144904">
                  <a:moveTo>
                    <a:pt x="2123951" y="1144651"/>
                  </a:moveTo>
                  <a:lnTo>
                    <a:pt x="1133351" y="1143000"/>
                  </a:lnTo>
                </a:path>
                <a:path w="2124075" h="1144904">
                  <a:moveTo>
                    <a:pt x="1177547" y="1125855"/>
                  </a:moveTo>
                  <a:lnTo>
                    <a:pt x="1167083" y="1130040"/>
                  </a:lnTo>
                  <a:lnTo>
                    <a:pt x="1156703" y="1134665"/>
                  </a:lnTo>
                  <a:lnTo>
                    <a:pt x="1146203" y="1138410"/>
                  </a:lnTo>
                  <a:lnTo>
                    <a:pt x="1135383" y="1139952"/>
                  </a:lnTo>
                  <a:lnTo>
                    <a:pt x="1093026" y="1138803"/>
                  </a:lnTo>
                  <a:lnTo>
                    <a:pt x="1050753" y="1135713"/>
                  </a:lnTo>
                  <a:lnTo>
                    <a:pt x="1008599" y="1131218"/>
                  </a:lnTo>
                  <a:lnTo>
                    <a:pt x="966600" y="1125855"/>
                  </a:lnTo>
                  <a:lnTo>
                    <a:pt x="935006" y="1115085"/>
                  </a:lnTo>
                  <a:lnTo>
                    <a:pt x="924436" y="1111758"/>
                  </a:lnTo>
                  <a:lnTo>
                    <a:pt x="903417" y="1107646"/>
                  </a:lnTo>
                  <a:lnTo>
                    <a:pt x="882303" y="1104201"/>
                  </a:lnTo>
                  <a:lnTo>
                    <a:pt x="861142" y="1101042"/>
                  </a:lnTo>
                  <a:lnTo>
                    <a:pt x="839981" y="1097788"/>
                  </a:lnTo>
                  <a:lnTo>
                    <a:pt x="829481" y="1094013"/>
                  </a:lnTo>
                  <a:lnTo>
                    <a:pt x="819042" y="1090072"/>
                  </a:lnTo>
                  <a:lnTo>
                    <a:pt x="808530" y="1086465"/>
                  </a:lnTo>
                  <a:lnTo>
                    <a:pt x="747812" y="1074570"/>
                  </a:lnTo>
                  <a:lnTo>
                    <a:pt x="692410" y="1065403"/>
                  </a:lnTo>
                  <a:lnTo>
                    <a:pt x="647509" y="1058330"/>
                  </a:lnTo>
                  <a:lnTo>
                    <a:pt x="629008" y="1055497"/>
                  </a:lnTo>
                  <a:lnTo>
                    <a:pt x="460238" y="999236"/>
                  </a:lnTo>
                  <a:lnTo>
                    <a:pt x="449443" y="996211"/>
                  </a:lnTo>
                  <a:lnTo>
                    <a:pt x="438489" y="993521"/>
                  </a:lnTo>
                  <a:lnTo>
                    <a:pt x="427859" y="990163"/>
                  </a:lnTo>
                  <a:lnTo>
                    <a:pt x="377555" y="958066"/>
                  </a:lnTo>
                  <a:lnTo>
                    <a:pt x="333057" y="927970"/>
                  </a:lnTo>
                  <a:lnTo>
                    <a:pt x="277396" y="900684"/>
                  </a:lnTo>
                  <a:lnTo>
                    <a:pt x="235194" y="872616"/>
                  </a:lnTo>
                  <a:lnTo>
                    <a:pt x="221386" y="858138"/>
                  </a:lnTo>
                  <a:lnTo>
                    <a:pt x="214659" y="850757"/>
                  </a:lnTo>
                  <a:lnTo>
                    <a:pt x="207063" y="844422"/>
                  </a:lnTo>
                  <a:lnTo>
                    <a:pt x="193549" y="836410"/>
                  </a:lnTo>
                  <a:lnTo>
                    <a:pt x="179424" y="829468"/>
                  </a:lnTo>
                  <a:lnTo>
                    <a:pt x="165053" y="822956"/>
                  </a:lnTo>
                  <a:lnTo>
                    <a:pt x="150802" y="816229"/>
                  </a:lnTo>
                  <a:lnTo>
                    <a:pt x="140428" y="805479"/>
                  </a:lnTo>
                  <a:lnTo>
                    <a:pt x="130165" y="794623"/>
                  </a:lnTo>
                  <a:lnTo>
                    <a:pt x="119674" y="784028"/>
                  </a:lnTo>
                  <a:lnTo>
                    <a:pt x="108613" y="774064"/>
                  </a:lnTo>
                  <a:lnTo>
                    <a:pt x="98024" y="766962"/>
                  </a:lnTo>
                  <a:lnTo>
                    <a:pt x="86602" y="760872"/>
                  </a:lnTo>
                  <a:lnTo>
                    <a:pt x="75636" y="754330"/>
                  </a:lnTo>
                  <a:lnTo>
                    <a:pt x="66411" y="745870"/>
                  </a:lnTo>
                  <a:lnTo>
                    <a:pt x="61130" y="736318"/>
                  </a:lnTo>
                  <a:lnTo>
                    <a:pt x="58100" y="725551"/>
                  </a:lnTo>
                  <a:lnTo>
                    <a:pt x="55711" y="714402"/>
                  </a:lnTo>
                  <a:lnTo>
                    <a:pt x="52352" y="703707"/>
                  </a:lnTo>
                  <a:lnTo>
                    <a:pt x="45792" y="689395"/>
                  </a:lnTo>
                  <a:lnTo>
                    <a:pt x="38706" y="675322"/>
                  </a:lnTo>
                  <a:lnTo>
                    <a:pt x="31410" y="661344"/>
                  </a:lnTo>
                  <a:lnTo>
                    <a:pt x="24222" y="647319"/>
                  </a:lnTo>
                  <a:lnTo>
                    <a:pt x="15161" y="602354"/>
                  </a:lnTo>
                  <a:lnTo>
                    <a:pt x="3478" y="537588"/>
                  </a:lnTo>
                  <a:lnTo>
                    <a:pt x="0" y="484155"/>
                  </a:lnTo>
                  <a:lnTo>
                    <a:pt x="1195" y="453356"/>
                  </a:lnTo>
                  <a:lnTo>
                    <a:pt x="4272" y="415391"/>
                  </a:lnTo>
                  <a:lnTo>
                    <a:pt x="9173" y="366927"/>
                  </a:lnTo>
                  <a:lnTo>
                    <a:pt x="15842" y="304631"/>
                  </a:lnTo>
                  <a:lnTo>
                    <a:pt x="24222" y="225170"/>
                  </a:lnTo>
                  <a:lnTo>
                    <a:pt x="51238" y="170370"/>
                  </a:lnTo>
                  <a:lnTo>
                    <a:pt x="94541" y="126618"/>
                  </a:lnTo>
                  <a:lnTo>
                    <a:pt x="126292" y="116474"/>
                  </a:lnTo>
                  <a:lnTo>
                    <a:pt x="136744" y="112649"/>
                  </a:lnTo>
                  <a:lnTo>
                    <a:pt x="147477" y="105832"/>
                  </a:lnTo>
                  <a:lnTo>
                    <a:pt x="157548" y="97837"/>
                  </a:lnTo>
                  <a:lnTo>
                    <a:pt x="167764" y="90199"/>
                  </a:lnTo>
                  <a:lnTo>
                    <a:pt x="178933" y="84455"/>
                  </a:lnTo>
                  <a:lnTo>
                    <a:pt x="229876" y="68542"/>
                  </a:lnTo>
                  <a:lnTo>
                    <a:pt x="272259" y="59547"/>
                  </a:lnTo>
                  <a:lnTo>
                    <a:pt x="313689" y="52433"/>
                  </a:lnTo>
                  <a:lnTo>
                    <a:pt x="361775" y="42163"/>
                  </a:lnTo>
                  <a:lnTo>
                    <a:pt x="386363" y="35414"/>
                  </a:lnTo>
                  <a:lnTo>
                    <a:pt x="399781" y="30515"/>
                  </a:lnTo>
                  <a:lnTo>
                    <a:pt x="404935" y="27152"/>
                  </a:lnTo>
                  <a:lnTo>
                    <a:pt x="404730" y="25009"/>
                  </a:lnTo>
                  <a:lnTo>
                    <a:pt x="402069" y="23773"/>
                  </a:lnTo>
                  <a:lnTo>
                    <a:pt x="399857" y="23129"/>
                  </a:lnTo>
                  <a:lnTo>
                    <a:pt x="401000" y="22763"/>
                  </a:lnTo>
                  <a:lnTo>
                    <a:pt x="408402" y="22361"/>
                  </a:lnTo>
                  <a:lnTo>
                    <a:pt x="424967" y="21607"/>
                  </a:lnTo>
                  <a:lnTo>
                    <a:pt x="453600" y="20188"/>
                  </a:lnTo>
                  <a:lnTo>
                    <a:pt x="497205" y="17790"/>
                  </a:lnTo>
                  <a:lnTo>
                    <a:pt x="558688" y="14097"/>
                  </a:lnTo>
                  <a:lnTo>
                    <a:pt x="646361" y="9269"/>
                  </a:lnTo>
                  <a:lnTo>
                    <a:pt x="743288" y="4714"/>
                  </a:lnTo>
                  <a:lnTo>
                    <a:pt x="821762" y="1327"/>
                  </a:lnTo>
                  <a:lnTo>
                    <a:pt x="854078" y="0"/>
                  </a:lnTo>
                </a:path>
              </a:pathLst>
            </a:custGeom>
            <a:ln w="9144">
              <a:solidFill>
                <a:srgbClr val="497DBA"/>
              </a:solidFill>
            </a:ln>
          </p:spPr>
          <p:txBody>
            <a:bodyPr wrap="square" lIns="0" tIns="0" rIns="0" bIns="0" rtlCol="0"/>
            <a:lstStyle/>
            <a:p>
              <a:endParaRPr/>
            </a:p>
          </p:txBody>
        </p:sp>
        <p:sp>
          <p:nvSpPr>
            <p:cNvPr id="8" name="object 8"/>
            <p:cNvSpPr/>
            <p:nvPr/>
          </p:nvSpPr>
          <p:spPr>
            <a:xfrm>
              <a:off x="1177836" y="4370959"/>
              <a:ext cx="422909" cy="103505"/>
            </a:xfrm>
            <a:custGeom>
              <a:avLst/>
              <a:gdLst/>
              <a:ahLst/>
              <a:cxnLst/>
              <a:rect l="l" t="t" r="r" b="b"/>
              <a:pathLst>
                <a:path w="422909" h="103504">
                  <a:moveTo>
                    <a:pt x="411410" y="42672"/>
                  </a:moveTo>
                  <a:lnTo>
                    <a:pt x="409663" y="42672"/>
                  </a:lnTo>
                  <a:lnTo>
                    <a:pt x="410171" y="55372"/>
                  </a:lnTo>
                  <a:lnTo>
                    <a:pt x="386693" y="56165"/>
                  </a:lnTo>
                  <a:lnTo>
                    <a:pt x="328891" y="92583"/>
                  </a:lnTo>
                  <a:lnTo>
                    <a:pt x="328002" y="96520"/>
                  </a:lnTo>
                  <a:lnTo>
                    <a:pt x="331812" y="102362"/>
                  </a:lnTo>
                  <a:lnTo>
                    <a:pt x="335749" y="103251"/>
                  </a:lnTo>
                  <a:lnTo>
                    <a:pt x="338670" y="101473"/>
                  </a:lnTo>
                  <a:lnTo>
                    <a:pt x="422490" y="48641"/>
                  </a:lnTo>
                  <a:lnTo>
                    <a:pt x="411410" y="42672"/>
                  </a:lnTo>
                  <a:close/>
                </a:path>
                <a:path w="422909" h="103504">
                  <a:moveTo>
                    <a:pt x="386190" y="43472"/>
                  </a:moveTo>
                  <a:lnTo>
                    <a:pt x="0" y="56642"/>
                  </a:lnTo>
                  <a:lnTo>
                    <a:pt x="431" y="69215"/>
                  </a:lnTo>
                  <a:lnTo>
                    <a:pt x="386693" y="56165"/>
                  </a:lnTo>
                  <a:lnTo>
                    <a:pt x="397320" y="49466"/>
                  </a:lnTo>
                  <a:lnTo>
                    <a:pt x="386190" y="43472"/>
                  </a:lnTo>
                  <a:close/>
                </a:path>
                <a:path w="422909" h="103504">
                  <a:moveTo>
                    <a:pt x="397320" y="49466"/>
                  </a:moveTo>
                  <a:lnTo>
                    <a:pt x="386693" y="56165"/>
                  </a:lnTo>
                  <a:lnTo>
                    <a:pt x="410171" y="55372"/>
                  </a:lnTo>
                  <a:lnTo>
                    <a:pt x="410141" y="54610"/>
                  </a:lnTo>
                  <a:lnTo>
                    <a:pt x="406869" y="54610"/>
                  </a:lnTo>
                  <a:lnTo>
                    <a:pt x="397320" y="49466"/>
                  </a:lnTo>
                  <a:close/>
                </a:path>
                <a:path w="422909" h="103504">
                  <a:moveTo>
                    <a:pt x="406488" y="43688"/>
                  </a:moveTo>
                  <a:lnTo>
                    <a:pt x="397320" y="49466"/>
                  </a:lnTo>
                  <a:lnTo>
                    <a:pt x="406869" y="54610"/>
                  </a:lnTo>
                  <a:lnTo>
                    <a:pt x="406488" y="43688"/>
                  </a:lnTo>
                  <a:close/>
                </a:path>
                <a:path w="422909" h="103504">
                  <a:moveTo>
                    <a:pt x="409704" y="43688"/>
                  </a:moveTo>
                  <a:lnTo>
                    <a:pt x="406488" y="43688"/>
                  </a:lnTo>
                  <a:lnTo>
                    <a:pt x="406869" y="54610"/>
                  </a:lnTo>
                  <a:lnTo>
                    <a:pt x="410141" y="54610"/>
                  </a:lnTo>
                  <a:lnTo>
                    <a:pt x="409704" y="43688"/>
                  </a:lnTo>
                  <a:close/>
                </a:path>
                <a:path w="422909" h="103504">
                  <a:moveTo>
                    <a:pt x="409663" y="42672"/>
                  </a:moveTo>
                  <a:lnTo>
                    <a:pt x="386190" y="43472"/>
                  </a:lnTo>
                  <a:lnTo>
                    <a:pt x="397320" y="49466"/>
                  </a:lnTo>
                  <a:lnTo>
                    <a:pt x="406488" y="43688"/>
                  </a:lnTo>
                  <a:lnTo>
                    <a:pt x="409704" y="43688"/>
                  </a:lnTo>
                  <a:lnTo>
                    <a:pt x="409663" y="42672"/>
                  </a:lnTo>
                  <a:close/>
                </a:path>
                <a:path w="422909" h="103504">
                  <a:moveTo>
                    <a:pt x="332193" y="0"/>
                  </a:moveTo>
                  <a:lnTo>
                    <a:pt x="328383" y="1143"/>
                  </a:lnTo>
                  <a:lnTo>
                    <a:pt x="326732" y="4191"/>
                  </a:lnTo>
                  <a:lnTo>
                    <a:pt x="324954" y="7239"/>
                  </a:lnTo>
                  <a:lnTo>
                    <a:pt x="326224" y="11176"/>
                  </a:lnTo>
                  <a:lnTo>
                    <a:pt x="386190" y="43472"/>
                  </a:lnTo>
                  <a:lnTo>
                    <a:pt x="409663" y="42672"/>
                  </a:lnTo>
                  <a:lnTo>
                    <a:pt x="411410" y="42672"/>
                  </a:lnTo>
                  <a:lnTo>
                    <a:pt x="332193" y="0"/>
                  </a:lnTo>
                  <a:close/>
                </a:path>
              </a:pathLst>
            </a:custGeom>
            <a:solidFill>
              <a:srgbClr val="497DBA"/>
            </a:solidFill>
          </p:spPr>
          <p:txBody>
            <a:bodyPr wrap="square" lIns="0" tIns="0" rIns="0" bIns="0" rtlCol="0"/>
            <a:lstStyle/>
            <a:p>
              <a:endParaRPr/>
            </a:p>
          </p:txBody>
        </p:sp>
      </p:grpSp>
      <p:grpSp>
        <p:nvGrpSpPr>
          <p:cNvPr id="9" name="object 9"/>
          <p:cNvGrpSpPr/>
          <p:nvPr/>
        </p:nvGrpSpPr>
        <p:grpSpPr>
          <a:xfrm>
            <a:off x="5382767" y="4415028"/>
            <a:ext cx="2443480" cy="1153795"/>
            <a:chOff x="5382767" y="4415028"/>
            <a:chExt cx="2443480" cy="1153795"/>
          </a:xfrm>
        </p:grpSpPr>
        <p:sp>
          <p:nvSpPr>
            <p:cNvPr id="10" name="object 10"/>
            <p:cNvSpPr/>
            <p:nvPr/>
          </p:nvSpPr>
          <p:spPr>
            <a:xfrm>
              <a:off x="5387339" y="4470320"/>
              <a:ext cx="2433955" cy="1094105"/>
            </a:xfrm>
            <a:custGeom>
              <a:avLst/>
              <a:gdLst/>
              <a:ahLst/>
              <a:cxnLst/>
              <a:rect l="l" t="t" r="r" b="b"/>
              <a:pathLst>
                <a:path w="2433954" h="1094104">
                  <a:moveTo>
                    <a:pt x="0" y="1063323"/>
                  </a:moveTo>
                  <a:lnTo>
                    <a:pt x="1546225" y="1093549"/>
                  </a:lnTo>
                </a:path>
                <a:path w="2433954" h="1094104">
                  <a:moveTo>
                    <a:pt x="1519428" y="1078436"/>
                  </a:moveTo>
                  <a:lnTo>
                    <a:pt x="1529891" y="1082581"/>
                  </a:lnTo>
                  <a:lnTo>
                    <a:pt x="1540271" y="1087119"/>
                  </a:lnTo>
                  <a:lnTo>
                    <a:pt x="1550771" y="1090777"/>
                  </a:lnTo>
                  <a:lnTo>
                    <a:pt x="1561591" y="1092279"/>
                  </a:lnTo>
                  <a:lnTo>
                    <a:pt x="1611014" y="1092208"/>
                  </a:lnTo>
                  <a:lnTo>
                    <a:pt x="1652155" y="1091995"/>
                  </a:lnTo>
                  <a:lnTo>
                    <a:pt x="1712433" y="1091144"/>
                  </a:lnTo>
                  <a:lnTo>
                    <a:pt x="1758489" y="1088795"/>
                  </a:lnTo>
                  <a:lnTo>
                    <a:pt x="1768357" y="1085155"/>
                  </a:lnTo>
                  <a:lnTo>
                    <a:pt x="1766918" y="1083654"/>
                  </a:lnTo>
                  <a:lnTo>
                    <a:pt x="1764299" y="1082008"/>
                  </a:lnTo>
                  <a:lnTo>
                    <a:pt x="1761210" y="1080217"/>
                  </a:lnTo>
                  <a:lnTo>
                    <a:pt x="1758360" y="1078281"/>
                  </a:lnTo>
                  <a:lnTo>
                    <a:pt x="1756461" y="1076199"/>
                  </a:lnTo>
                  <a:lnTo>
                    <a:pt x="1756221" y="1073972"/>
                  </a:lnTo>
                  <a:lnTo>
                    <a:pt x="1758352" y="1071599"/>
                  </a:lnTo>
                  <a:lnTo>
                    <a:pt x="1804780" y="1060641"/>
                  </a:lnTo>
                  <a:lnTo>
                    <a:pt x="1860679" y="1054279"/>
                  </a:lnTo>
                  <a:lnTo>
                    <a:pt x="1899285" y="1050877"/>
                  </a:lnTo>
                  <a:lnTo>
                    <a:pt x="1950664" y="1047084"/>
                  </a:lnTo>
                  <a:lnTo>
                    <a:pt x="2001464" y="1043426"/>
                  </a:lnTo>
                  <a:lnTo>
                    <a:pt x="2051898" y="1038907"/>
                  </a:lnTo>
                  <a:lnTo>
                    <a:pt x="2102180" y="1032536"/>
                  </a:lnTo>
                  <a:lnTo>
                    <a:pt x="2152523" y="1023318"/>
                  </a:lnTo>
                  <a:lnTo>
                    <a:pt x="2184134" y="1012959"/>
                  </a:lnTo>
                  <a:lnTo>
                    <a:pt x="2194687" y="1009602"/>
                  </a:lnTo>
                  <a:lnTo>
                    <a:pt x="2208657" y="1005885"/>
                  </a:lnTo>
                  <a:lnTo>
                    <a:pt x="2222722" y="1002442"/>
                  </a:lnTo>
                  <a:lnTo>
                    <a:pt x="2236835" y="999118"/>
                  </a:lnTo>
                  <a:lnTo>
                    <a:pt x="2250948" y="995759"/>
                  </a:lnTo>
                  <a:lnTo>
                    <a:pt x="2262000" y="989417"/>
                  </a:lnTo>
                  <a:lnTo>
                    <a:pt x="2273363" y="983408"/>
                  </a:lnTo>
                  <a:lnTo>
                    <a:pt x="2284059" y="976685"/>
                  </a:lnTo>
                  <a:lnTo>
                    <a:pt x="2293112" y="968200"/>
                  </a:lnTo>
                  <a:lnTo>
                    <a:pt x="2298297" y="958730"/>
                  </a:lnTo>
                  <a:lnTo>
                    <a:pt x="2301160" y="948070"/>
                  </a:lnTo>
                  <a:lnTo>
                    <a:pt x="2303524" y="937125"/>
                  </a:lnTo>
                  <a:lnTo>
                    <a:pt x="2307209" y="926798"/>
                  </a:lnTo>
                  <a:lnTo>
                    <a:pt x="2313757" y="916150"/>
                  </a:lnTo>
                  <a:lnTo>
                    <a:pt x="2321306" y="906097"/>
                  </a:lnTo>
                  <a:lnTo>
                    <a:pt x="2328854" y="896044"/>
                  </a:lnTo>
                  <a:lnTo>
                    <a:pt x="2335403" y="885396"/>
                  </a:lnTo>
                  <a:lnTo>
                    <a:pt x="2339443" y="875303"/>
                  </a:lnTo>
                  <a:lnTo>
                    <a:pt x="2342388" y="864758"/>
                  </a:lnTo>
                  <a:lnTo>
                    <a:pt x="2345332" y="854213"/>
                  </a:lnTo>
                  <a:lnTo>
                    <a:pt x="2349373" y="844121"/>
                  </a:lnTo>
                  <a:lnTo>
                    <a:pt x="2356028" y="833508"/>
                  </a:lnTo>
                  <a:lnTo>
                    <a:pt x="2363755" y="823515"/>
                  </a:lnTo>
                  <a:lnTo>
                    <a:pt x="2371340" y="813474"/>
                  </a:lnTo>
                  <a:lnTo>
                    <a:pt x="2377566" y="802719"/>
                  </a:lnTo>
                  <a:lnTo>
                    <a:pt x="2385738" y="782478"/>
                  </a:lnTo>
                  <a:lnTo>
                    <a:pt x="2392648" y="761761"/>
                  </a:lnTo>
                  <a:lnTo>
                    <a:pt x="2399033" y="740854"/>
                  </a:lnTo>
                  <a:lnTo>
                    <a:pt x="2405634" y="720042"/>
                  </a:lnTo>
                  <a:lnTo>
                    <a:pt x="2416075" y="689619"/>
                  </a:lnTo>
                  <a:lnTo>
                    <a:pt x="2420683" y="675449"/>
                  </a:lnTo>
                  <a:lnTo>
                    <a:pt x="2424814" y="659445"/>
                  </a:lnTo>
                  <a:lnTo>
                    <a:pt x="2433828" y="623522"/>
                  </a:lnTo>
                  <a:lnTo>
                    <a:pt x="2431289" y="576573"/>
                  </a:lnTo>
                  <a:lnTo>
                    <a:pt x="2429030" y="529623"/>
                  </a:lnTo>
                  <a:lnTo>
                    <a:pt x="2426631" y="482704"/>
                  </a:lnTo>
                  <a:lnTo>
                    <a:pt x="2423672" y="435846"/>
                  </a:lnTo>
                  <a:lnTo>
                    <a:pt x="2419731" y="389080"/>
                  </a:lnTo>
                  <a:lnTo>
                    <a:pt x="2399696" y="314451"/>
                  </a:lnTo>
                  <a:lnTo>
                    <a:pt x="2385941" y="272655"/>
                  </a:lnTo>
                  <a:lnTo>
                    <a:pt x="2362803" y="230838"/>
                  </a:lnTo>
                  <a:lnTo>
                    <a:pt x="2355671" y="220547"/>
                  </a:lnTo>
                  <a:lnTo>
                    <a:pt x="2349373" y="209756"/>
                  </a:lnTo>
                  <a:lnTo>
                    <a:pt x="2345547" y="199538"/>
                  </a:lnTo>
                  <a:lnTo>
                    <a:pt x="2342959" y="188785"/>
                  </a:lnTo>
                  <a:lnTo>
                    <a:pt x="2340086" y="178198"/>
                  </a:lnTo>
                  <a:lnTo>
                    <a:pt x="2315876" y="146351"/>
                  </a:lnTo>
                  <a:lnTo>
                    <a:pt x="2271589" y="111823"/>
                  </a:lnTo>
                  <a:lnTo>
                    <a:pt x="2217924" y="82216"/>
                  </a:lnTo>
                  <a:lnTo>
                    <a:pt x="2173829" y="64385"/>
                  </a:lnTo>
                  <a:lnTo>
                    <a:pt x="2131446" y="50994"/>
                  </a:lnTo>
                  <a:lnTo>
                    <a:pt x="2110232" y="44275"/>
                  </a:lnTo>
                  <a:lnTo>
                    <a:pt x="2068067" y="30559"/>
                  </a:lnTo>
                  <a:lnTo>
                    <a:pt x="2057604" y="26735"/>
                  </a:lnTo>
                  <a:lnTo>
                    <a:pt x="2047224" y="22637"/>
                  </a:lnTo>
                  <a:lnTo>
                    <a:pt x="2036724" y="19040"/>
                  </a:lnTo>
                  <a:lnTo>
                    <a:pt x="2025904" y="16716"/>
                  </a:lnTo>
                  <a:lnTo>
                    <a:pt x="1984960" y="11659"/>
                  </a:lnTo>
                  <a:lnTo>
                    <a:pt x="1953047" y="7679"/>
                  </a:lnTo>
                  <a:lnTo>
                    <a:pt x="1908947" y="2500"/>
                  </a:lnTo>
                  <a:lnTo>
                    <a:pt x="1864471" y="0"/>
                  </a:lnTo>
                  <a:lnTo>
                    <a:pt x="1848055" y="121"/>
                  </a:lnTo>
                  <a:lnTo>
                    <a:pt x="1827773" y="532"/>
                  </a:lnTo>
                  <a:lnTo>
                    <a:pt x="1801782" y="1120"/>
                  </a:lnTo>
                  <a:lnTo>
                    <a:pt x="1768240" y="1774"/>
                  </a:lnTo>
                  <a:lnTo>
                    <a:pt x="1725304" y="2380"/>
                  </a:lnTo>
                  <a:lnTo>
                    <a:pt x="1671133" y="2826"/>
                  </a:lnTo>
                  <a:lnTo>
                    <a:pt x="1603883" y="3000"/>
                  </a:lnTo>
                </a:path>
              </a:pathLst>
            </a:custGeom>
            <a:ln w="9144">
              <a:solidFill>
                <a:srgbClr val="497DBA"/>
              </a:solidFill>
            </a:ln>
          </p:spPr>
          <p:txBody>
            <a:bodyPr wrap="square" lIns="0" tIns="0" rIns="0" bIns="0" rtlCol="0"/>
            <a:lstStyle/>
            <a:p>
              <a:endParaRPr/>
            </a:p>
          </p:txBody>
        </p:sp>
        <p:pic>
          <p:nvPicPr>
            <p:cNvPr id="11" name="object 11"/>
            <p:cNvPicPr/>
            <p:nvPr/>
          </p:nvPicPr>
          <p:blipFill>
            <a:blip r:embed="rId2" cstate="print"/>
            <a:stretch>
              <a:fillRect/>
            </a:stretch>
          </p:blipFill>
          <p:spPr>
            <a:xfrm>
              <a:off x="6858000" y="4429633"/>
              <a:ext cx="134366" cy="101981"/>
            </a:xfrm>
            <a:prstGeom prst="rect">
              <a:avLst/>
            </a:prstGeom>
          </p:spPr>
        </p:pic>
        <p:sp>
          <p:nvSpPr>
            <p:cNvPr id="12" name="object 12"/>
            <p:cNvSpPr/>
            <p:nvPr/>
          </p:nvSpPr>
          <p:spPr>
            <a:xfrm>
              <a:off x="5410199" y="4419600"/>
              <a:ext cx="533400" cy="152400"/>
            </a:xfrm>
            <a:custGeom>
              <a:avLst/>
              <a:gdLst/>
              <a:ahLst/>
              <a:cxnLst/>
              <a:rect l="l" t="t" r="r" b="b"/>
              <a:pathLst>
                <a:path w="533400" h="152400">
                  <a:moveTo>
                    <a:pt x="0" y="152400"/>
                  </a:moveTo>
                  <a:lnTo>
                    <a:pt x="76200" y="0"/>
                  </a:lnTo>
                </a:path>
                <a:path w="533400" h="152400">
                  <a:moveTo>
                    <a:pt x="457200" y="152400"/>
                  </a:moveTo>
                  <a:lnTo>
                    <a:pt x="533400" y="0"/>
                  </a:lnTo>
                </a:path>
              </a:pathLst>
            </a:custGeom>
            <a:ln w="9144">
              <a:solidFill>
                <a:srgbClr val="497DBA"/>
              </a:solidFill>
            </a:ln>
          </p:spPr>
          <p:txBody>
            <a:bodyPr wrap="square" lIns="0" tIns="0" rIns="0" bIns="0" rtlCol="0"/>
            <a:lstStyle/>
            <a:p>
              <a:endParaRPr/>
            </a:p>
          </p:txBody>
        </p:sp>
        <p:sp>
          <p:nvSpPr>
            <p:cNvPr id="13" name="object 13"/>
            <p:cNvSpPr/>
            <p:nvPr/>
          </p:nvSpPr>
          <p:spPr>
            <a:xfrm>
              <a:off x="6248400" y="4419600"/>
              <a:ext cx="76200" cy="152400"/>
            </a:xfrm>
            <a:custGeom>
              <a:avLst/>
              <a:gdLst/>
              <a:ahLst/>
              <a:cxnLst/>
              <a:rect l="l" t="t" r="r" b="b"/>
              <a:pathLst>
                <a:path w="76200" h="152400">
                  <a:moveTo>
                    <a:pt x="0" y="152400"/>
                  </a:moveTo>
                  <a:lnTo>
                    <a:pt x="76200" y="0"/>
                  </a:lnTo>
                </a:path>
              </a:pathLst>
            </a:custGeom>
            <a:ln w="9144">
              <a:solidFill>
                <a:srgbClr val="497DBA"/>
              </a:solidFill>
            </a:ln>
          </p:spPr>
          <p:txBody>
            <a:bodyPr wrap="square" lIns="0" tIns="0" rIns="0" bIns="0" rtlCol="0"/>
            <a:lstStyle/>
            <a:p>
              <a:endParaRPr/>
            </a:p>
          </p:txBody>
        </p:sp>
      </p:grpSp>
      <p:grpSp>
        <p:nvGrpSpPr>
          <p:cNvPr id="14" name="object 14"/>
          <p:cNvGrpSpPr/>
          <p:nvPr/>
        </p:nvGrpSpPr>
        <p:grpSpPr>
          <a:xfrm>
            <a:off x="2052827" y="300227"/>
            <a:ext cx="1152525" cy="1152525"/>
            <a:chOff x="2052827" y="300227"/>
            <a:chExt cx="1152525" cy="1152525"/>
          </a:xfrm>
        </p:grpSpPr>
        <p:sp>
          <p:nvSpPr>
            <p:cNvPr id="15" name="object 15"/>
            <p:cNvSpPr/>
            <p:nvPr/>
          </p:nvSpPr>
          <p:spPr>
            <a:xfrm>
              <a:off x="2286761" y="534161"/>
              <a:ext cx="640080" cy="640080"/>
            </a:xfrm>
            <a:custGeom>
              <a:avLst/>
              <a:gdLst/>
              <a:ahLst/>
              <a:cxnLst/>
              <a:rect l="l" t="t" r="r" b="b"/>
              <a:pathLst>
                <a:path w="640080" h="640080">
                  <a:moveTo>
                    <a:pt x="0" y="320039"/>
                  </a:moveTo>
                  <a:lnTo>
                    <a:pt x="3469" y="272739"/>
                  </a:lnTo>
                  <a:lnTo>
                    <a:pt x="13547" y="227596"/>
                  </a:lnTo>
                  <a:lnTo>
                    <a:pt x="29740" y="185105"/>
                  </a:lnTo>
                  <a:lnTo>
                    <a:pt x="51552" y="145761"/>
                  </a:lnTo>
                  <a:lnTo>
                    <a:pt x="78490" y="110057"/>
                  </a:lnTo>
                  <a:lnTo>
                    <a:pt x="110057" y="78490"/>
                  </a:lnTo>
                  <a:lnTo>
                    <a:pt x="145761" y="51552"/>
                  </a:lnTo>
                  <a:lnTo>
                    <a:pt x="185105" y="29740"/>
                  </a:lnTo>
                  <a:lnTo>
                    <a:pt x="227596" y="13547"/>
                  </a:lnTo>
                  <a:lnTo>
                    <a:pt x="272739" y="3469"/>
                  </a:lnTo>
                  <a:lnTo>
                    <a:pt x="320039" y="0"/>
                  </a:lnTo>
                  <a:lnTo>
                    <a:pt x="367340" y="3469"/>
                  </a:lnTo>
                  <a:lnTo>
                    <a:pt x="412483" y="13547"/>
                  </a:lnTo>
                  <a:lnTo>
                    <a:pt x="454974" y="29740"/>
                  </a:lnTo>
                  <a:lnTo>
                    <a:pt x="494318" y="51552"/>
                  </a:lnTo>
                  <a:lnTo>
                    <a:pt x="530022" y="78490"/>
                  </a:lnTo>
                  <a:lnTo>
                    <a:pt x="561589" y="110057"/>
                  </a:lnTo>
                  <a:lnTo>
                    <a:pt x="588527" y="145761"/>
                  </a:lnTo>
                  <a:lnTo>
                    <a:pt x="610339" y="185105"/>
                  </a:lnTo>
                  <a:lnTo>
                    <a:pt x="626532" y="227596"/>
                  </a:lnTo>
                  <a:lnTo>
                    <a:pt x="636610" y="272739"/>
                  </a:lnTo>
                  <a:lnTo>
                    <a:pt x="640080" y="320039"/>
                  </a:lnTo>
                  <a:lnTo>
                    <a:pt x="636610" y="367340"/>
                  </a:lnTo>
                  <a:lnTo>
                    <a:pt x="626532" y="412483"/>
                  </a:lnTo>
                  <a:lnTo>
                    <a:pt x="610339" y="454974"/>
                  </a:lnTo>
                  <a:lnTo>
                    <a:pt x="588527" y="494318"/>
                  </a:lnTo>
                  <a:lnTo>
                    <a:pt x="561589" y="530022"/>
                  </a:lnTo>
                  <a:lnTo>
                    <a:pt x="530022" y="561589"/>
                  </a:lnTo>
                  <a:lnTo>
                    <a:pt x="494318" y="588527"/>
                  </a:lnTo>
                  <a:lnTo>
                    <a:pt x="454974" y="610339"/>
                  </a:lnTo>
                  <a:lnTo>
                    <a:pt x="412483" y="626532"/>
                  </a:lnTo>
                  <a:lnTo>
                    <a:pt x="367340" y="636610"/>
                  </a:lnTo>
                  <a:lnTo>
                    <a:pt x="320039" y="640079"/>
                  </a:lnTo>
                  <a:lnTo>
                    <a:pt x="272739" y="636610"/>
                  </a:lnTo>
                  <a:lnTo>
                    <a:pt x="227596" y="626532"/>
                  </a:lnTo>
                  <a:lnTo>
                    <a:pt x="185105" y="610339"/>
                  </a:lnTo>
                  <a:lnTo>
                    <a:pt x="145761" y="588527"/>
                  </a:lnTo>
                  <a:lnTo>
                    <a:pt x="110057" y="561589"/>
                  </a:lnTo>
                  <a:lnTo>
                    <a:pt x="78490" y="530022"/>
                  </a:lnTo>
                  <a:lnTo>
                    <a:pt x="51552" y="494318"/>
                  </a:lnTo>
                  <a:lnTo>
                    <a:pt x="29740" y="454974"/>
                  </a:lnTo>
                  <a:lnTo>
                    <a:pt x="13547" y="412483"/>
                  </a:lnTo>
                  <a:lnTo>
                    <a:pt x="3469" y="367340"/>
                  </a:lnTo>
                  <a:lnTo>
                    <a:pt x="0" y="320039"/>
                  </a:lnTo>
                  <a:close/>
                </a:path>
              </a:pathLst>
            </a:custGeom>
            <a:ln w="25908">
              <a:solidFill>
                <a:srgbClr val="385D89"/>
              </a:solidFill>
            </a:ln>
          </p:spPr>
          <p:txBody>
            <a:bodyPr wrap="square" lIns="0" tIns="0" rIns="0" bIns="0" rtlCol="0"/>
            <a:lstStyle/>
            <a:p>
              <a:endParaRPr/>
            </a:p>
          </p:txBody>
        </p:sp>
        <p:sp>
          <p:nvSpPr>
            <p:cNvPr id="16" name="object 16"/>
            <p:cNvSpPr/>
            <p:nvPr/>
          </p:nvSpPr>
          <p:spPr>
            <a:xfrm>
              <a:off x="2057399" y="838200"/>
              <a:ext cx="228600" cy="15875"/>
            </a:xfrm>
            <a:custGeom>
              <a:avLst/>
              <a:gdLst/>
              <a:ahLst/>
              <a:cxnLst/>
              <a:rect l="l" t="t" r="r" b="b"/>
              <a:pathLst>
                <a:path w="228600" h="15875">
                  <a:moveTo>
                    <a:pt x="-4572" y="7937"/>
                  </a:moveTo>
                  <a:lnTo>
                    <a:pt x="233172" y="7937"/>
                  </a:lnTo>
                </a:path>
              </a:pathLst>
            </a:custGeom>
            <a:ln w="25019">
              <a:solidFill>
                <a:srgbClr val="497DBA"/>
              </a:solidFill>
            </a:ln>
          </p:spPr>
          <p:txBody>
            <a:bodyPr wrap="square" lIns="0" tIns="0" rIns="0" bIns="0" rtlCol="0"/>
            <a:lstStyle/>
            <a:p>
              <a:endParaRPr/>
            </a:p>
          </p:txBody>
        </p:sp>
        <p:sp>
          <p:nvSpPr>
            <p:cNvPr id="17" name="object 17"/>
            <p:cNvSpPr/>
            <p:nvPr/>
          </p:nvSpPr>
          <p:spPr>
            <a:xfrm>
              <a:off x="2926080" y="838200"/>
              <a:ext cx="274955" cy="15875"/>
            </a:xfrm>
            <a:custGeom>
              <a:avLst/>
              <a:gdLst/>
              <a:ahLst/>
              <a:cxnLst/>
              <a:rect l="l" t="t" r="r" b="b"/>
              <a:pathLst>
                <a:path w="274955" h="15875">
                  <a:moveTo>
                    <a:pt x="0" y="15875"/>
                  </a:moveTo>
                  <a:lnTo>
                    <a:pt x="274574" y="0"/>
                  </a:lnTo>
                </a:path>
              </a:pathLst>
            </a:custGeom>
            <a:ln w="9144">
              <a:solidFill>
                <a:srgbClr val="497DBA"/>
              </a:solidFill>
            </a:ln>
          </p:spPr>
          <p:txBody>
            <a:bodyPr wrap="square" lIns="0" tIns="0" rIns="0" bIns="0" rtlCol="0"/>
            <a:lstStyle/>
            <a:p>
              <a:endParaRPr/>
            </a:p>
          </p:txBody>
        </p:sp>
        <p:sp>
          <p:nvSpPr>
            <p:cNvPr id="18" name="object 18"/>
            <p:cNvSpPr/>
            <p:nvPr/>
          </p:nvSpPr>
          <p:spPr>
            <a:xfrm>
              <a:off x="2590800" y="1173480"/>
              <a:ext cx="15875" cy="274955"/>
            </a:xfrm>
            <a:custGeom>
              <a:avLst/>
              <a:gdLst/>
              <a:ahLst/>
              <a:cxnLst/>
              <a:rect l="l" t="t" r="r" b="b"/>
              <a:pathLst>
                <a:path w="15875" h="274955">
                  <a:moveTo>
                    <a:pt x="15875" y="0"/>
                  </a:moveTo>
                  <a:lnTo>
                    <a:pt x="0" y="274574"/>
                  </a:lnTo>
                </a:path>
              </a:pathLst>
            </a:custGeom>
            <a:ln w="9144">
              <a:solidFill>
                <a:srgbClr val="497DBA"/>
              </a:solidFill>
            </a:ln>
          </p:spPr>
          <p:txBody>
            <a:bodyPr wrap="square" lIns="0" tIns="0" rIns="0" bIns="0" rtlCol="0"/>
            <a:lstStyle/>
            <a:p>
              <a:endParaRPr/>
            </a:p>
          </p:txBody>
        </p:sp>
        <p:sp>
          <p:nvSpPr>
            <p:cNvPr id="19" name="object 19"/>
            <p:cNvSpPr/>
            <p:nvPr/>
          </p:nvSpPr>
          <p:spPr>
            <a:xfrm>
              <a:off x="2590800" y="304799"/>
              <a:ext cx="15875" cy="228600"/>
            </a:xfrm>
            <a:custGeom>
              <a:avLst/>
              <a:gdLst/>
              <a:ahLst/>
              <a:cxnLst/>
              <a:rect l="l" t="t" r="r" b="b"/>
              <a:pathLst>
                <a:path w="15875" h="228600">
                  <a:moveTo>
                    <a:pt x="7937" y="-4572"/>
                  </a:moveTo>
                  <a:lnTo>
                    <a:pt x="7937" y="233172"/>
                  </a:lnTo>
                </a:path>
              </a:pathLst>
            </a:custGeom>
            <a:ln w="25019">
              <a:solidFill>
                <a:srgbClr val="497DBA"/>
              </a:solidFill>
            </a:ln>
          </p:spPr>
          <p:txBody>
            <a:bodyPr wrap="square" lIns="0" tIns="0" rIns="0" bIns="0" rtlCol="0"/>
            <a:lstStyle/>
            <a:p>
              <a:endParaRPr/>
            </a:p>
          </p:txBody>
        </p:sp>
        <p:sp>
          <p:nvSpPr>
            <p:cNvPr id="20" name="object 20"/>
            <p:cNvSpPr/>
            <p:nvPr/>
          </p:nvSpPr>
          <p:spPr>
            <a:xfrm>
              <a:off x="2831591" y="457199"/>
              <a:ext cx="139700" cy="170180"/>
            </a:xfrm>
            <a:custGeom>
              <a:avLst/>
              <a:gdLst/>
              <a:ahLst/>
              <a:cxnLst/>
              <a:rect l="l" t="t" r="r" b="b"/>
              <a:pathLst>
                <a:path w="139700" h="170179">
                  <a:moveTo>
                    <a:pt x="0" y="169799"/>
                  </a:moveTo>
                  <a:lnTo>
                    <a:pt x="139700" y="0"/>
                  </a:lnTo>
                </a:path>
              </a:pathLst>
            </a:custGeom>
            <a:ln w="9144">
              <a:solidFill>
                <a:srgbClr val="497DBA"/>
              </a:solidFill>
            </a:ln>
          </p:spPr>
          <p:txBody>
            <a:bodyPr wrap="square" lIns="0" tIns="0" rIns="0" bIns="0" rtlCol="0"/>
            <a:lstStyle/>
            <a:p>
              <a:endParaRPr/>
            </a:p>
          </p:txBody>
        </p:sp>
        <p:sp>
          <p:nvSpPr>
            <p:cNvPr id="21" name="object 21"/>
            <p:cNvSpPr/>
            <p:nvPr/>
          </p:nvSpPr>
          <p:spPr>
            <a:xfrm>
              <a:off x="2895600" y="685800"/>
              <a:ext cx="152400" cy="76200"/>
            </a:xfrm>
            <a:custGeom>
              <a:avLst/>
              <a:gdLst/>
              <a:ahLst/>
              <a:cxnLst/>
              <a:rect l="l" t="t" r="r" b="b"/>
              <a:pathLst>
                <a:path w="152400" h="76200">
                  <a:moveTo>
                    <a:pt x="152400" y="0"/>
                  </a:moveTo>
                  <a:lnTo>
                    <a:pt x="0" y="76200"/>
                  </a:lnTo>
                </a:path>
              </a:pathLst>
            </a:custGeom>
            <a:ln w="9144">
              <a:solidFill>
                <a:srgbClr val="497DBA"/>
              </a:solidFill>
            </a:ln>
          </p:spPr>
          <p:txBody>
            <a:bodyPr wrap="square" lIns="0" tIns="0" rIns="0" bIns="0" rtlCol="0"/>
            <a:lstStyle/>
            <a:p>
              <a:endParaRPr/>
            </a:p>
          </p:txBody>
        </p:sp>
        <p:sp>
          <p:nvSpPr>
            <p:cNvPr id="22" name="object 22"/>
            <p:cNvSpPr/>
            <p:nvPr/>
          </p:nvSpPr>
          <p:spPr>
            <a:xfrm>
              <a:off x="2286000" y="533400"/>
              <a:ext cx="93980" cy="93980"/>
            </a:xfrm>
            <a:custGeom>
              <a:avLst/>
              <a:gdLst/>
              <a:ahLst/>
              <a:cxnLst/>
              <a:rect l="l" t="t" r="r" b="b"/>
              <a:pathLst>
                <a:path w="93980" h="93979">
                  <a:moveTo>
                    <a:pt x="93725" y="93725"/>
                  </a:moveTo>
                  <a:lnTo>
                    <a:pt x="0" y="0"/>
                  </a:lnTo>
                </a:path>
              </a:pathLst>
            </a:custGeom>
            <a:ln w="9144">
              <a:solidFill>
                <a:srgbClr val="497DBA"/>
              </a:solidFill>
            </a:ln>
          </p:spPr>
          <p:txBody>
            <a:bodyPr wrap="square" lIns="0" tIns="0" rIns="0" bIns="0" rtlCol="0"/>
            <a:lstStyle/>
            <a:p>
              <a:endParaRPr/>
            </a:p>
          </p:txBody>
        </p:sp>
        <p:sp>
          <p:nvSpPr>
            <p:cNvPr id="23" name="object 23"/>
            <p:cNvSpPr/>
            <p:nvPr/>
          </p:nvSpPr>
          <p:spPr>
            <a:xfrm>
              <a:off x="2286000" y="1078991"/>
              <a:ext cx="685800" cy="139700"/>
            </a:xfrm>
            <a:custGeom>
              <a:avLst/>
              <a:gdLst/>
              <a:ahLst/>
              <a:cxnLst/>
              <a:rect l="l" t="t" r="r" b="b"/>
              <a:pathLst>
                <a:path w="685800" h="139700">
                  <a:moveTo>
                    <a:pt x="93725" y="0"/>
                  </a:moveTo>
                  <a:lnTo>
                    <a:pt x="0" y="139700"/>
                  </a:lnTo>
                </a:path>
                <a:path w="685800" h="139700">
                  <a:moveTo>
                    <a:pt x="545592" y="0"/>
                  </a:moveTo>
                  <a:lnTo>
                    <a:pt x="685292" y="139700"/>
                  </a:lnTo>
                </a:path>
              </a:pathLst>
            </a:custGeom>
            <a:ln w="9144">
              <a:solidFill>
                <a:srgbClr val="497DBA"/>
              </a:solidFill>
            </a:ln>
          </p:spPr>
          <p:txBody>
            <a:bodyPr wrap="square" lIns="0" tIns="0" rIns="0" bIns="0" rtlCol="0"/>
            <a:lstStyle/>
            <a:p>
              <a:endParaRPr/>
            </a:p>
          </p:txBody>
        </p:sp>
        <p:sp>
          <p:nvSpPr>
            <p:cNvPr id="24" name="object 24"/>
            <p:cNvSpPr/>
            <p:nvPr/>
          </p:nvSpPr>
          <p:spPr>
            <a:xfrm>
              <a:off x="2438400" y="380999"/>
              <a:ext cx="76200" cy="152400"/>
            </a:xfrm>
            <a:custGeom>
              <a:avLst/>
              <a:gdLst/>
              <a:ahLst/>
              <a:cxnLst/>
              <a:rect l="l" t="t" r="r" b="b"/>
              <a:pathLst>
                <a:path w="76200" h="152400">
                  <a:moveTo>
                    <a:pt x="0" y="0"/>
                  </a:moveTo>
                  <a:lnTo>
                    <a:pt x="76200" y="152400"/>
                  </a:lnTo>
                </a:path>
              </a:pathLst>
            </a:custGeom>
            <a:ln w="9144">
              <a:solidFill>
                <a:srgbClr val="497DBA"/>
              </a:solidFill>
            </a:ln>
          </p:spPr>
          <p:txBody>
            <a:bodyPr wrap="square" lIns="0" tIns="0" rIns="0" bIns="0" rtlCol="0"/>
            <a:lstStyle/>
            <a:p>
              <a:endParaRPr/>
            </a:p>
          </p:txBody>
        </p:sp>
        <p:sp>
          <p:nvSpPr>
            <p:cNvPr id="25" name="object 25"/>
            <p:cNvSpPr/>
            <p:nvPr/>
          </p:nvSpPr>
          <p:spPr>
            <a:xfrm>
              <a:off x="2133599" y="685800"/>
              <a:ext cx="914400" cy="381000"/>
            </a:xfrm>
            <a:custGeom>
              <a:avLst/>
              <a:gdLst/>
              <a:ahLst/>
              <a:cxnLst/>
              <a:rect l="l" t="t" r="r" b="b"/>
              <a:pathLst>
                <a:path w="914400" h="381000">
                  <a:moveTo>
                    <a:pt x="0" y="0"/>
                  </a:moveTo>
                  <a:lnTo>
                    <a:pt x="152400" y="76200"/>
                  </a:lnTo>
                </a:path>
                <a:path w="914400" h="381000">
                  <a:moveTo>
                    <a:pt x="0" y="380873"/>
                  </a:moveTo>
                  <a:lnTo>
                    <a:pt x="152400" y="306324"/>
                  </a:lnTo>
                </a:path>
                <a:path w="914400" h="381000">
                  <a:moveTo>
                    <a:pt x="914400" y="381000"/>
                  </a:moveTo>
                  <a:lnTo>
                    <a:pt x="762000" y="304800"/>
                  </a:lnTo>
                </a:path>
              </a:pathLst>
            </a:custGeom>
            <a:ln w="9144">
              <a:solidFill>
                <a:srgbClr val="497DBA"/>
              </a:solidFill>
            </a:ln>
          </p:spPr>
          <p:txBody>
            <a:bodyPr wrap="square" lIns="0" tIns="0" rIns="0" bIns="0" rtlCol="0"/>
            <a:lstStyle/>
            <a:p>
              <a:endParaRPr/>
            </a:p>
          </p:txBody>
        </p:sp>
        <p:sp>
          <p:nvSpPr>
            <p:cNvPr id="26" name="object 26"/>
            <p:cNvSpPr/>
            <p:nvPr/>
          </p:nvSpPr>
          <p:spPr>
            <a:xfrm>
              <a:off x="2744723" y="1143000"/>
              <a:ext cx="74930" cy="151130"/>
            </a:xfrm>
            <a:custGeom>
              <a:avLst/>
              <a:gdLst/>
              <a:ahLst/>
              <a:cxnLst/>
              <a:rect l="l" t="t" r="r" b="b"/>
              <a:pathLst>
                <a:path w="74930" h="151130">
                  <a:moveTo>
                    <a:pt x="74675" y="150749"/>
                  </a:moveTo>
                  <a:lnTo>
                    <a:pt x="0" y="0"/>
                  </a:lnTo>
                </a:path>
              </a:pathLst>
            </a:custGeom>
            <a:ln w="9144">
              <a:solidFill>
                <a:srgbClr val="497DBA"/>
              </a:solidFill>
            </a:ln>
          </p:spPr>
          <p:txBody>
            <a:bodyPr wrap="square" lIns="0" tIns="0" rIns="0" bIns="0" rtlCol="0"/>
            <a:lstStyle/>
            <a:p>
              <a:endParaRPr/>
            </a:p>
          </p:txBody>
        </p:sp>
        <p:sp>
          <p:nvSpPr>
            <p:cNvPr id="27" name="object 27"/>
            <p:cNvSpPr/>
            <p:nvPr/>
          </p:nvSpPr>
          <p:spPr>
            <a:xfrm>
              <a:off x="2741676" y="457199"/>
              <a:ext cx="1905" cy="76200"/>
            </a:xfrm>
            <a:custGeom>
              <a:avLst/>
              <a:gdLst/>
              <a:ahLst/>
              <a:cxnLst/>
              <a:rect l="l" t="t" r="r" b="b"/>
              <a:pathLst>
                <a:path w="1905" h="76200">
                  <a:moveTo>
                    <a:pt x="762" y="-4572"/>
                  </a:moveTo>
                  <a:lnTo>
                    <a:pt x="762" y="80772"/>
                  </a:lnTo>
                </a:path>
              </a:pathLst>
            </a:custGeom>
            <a:ln w="10668">
              <a:solidFill>
                <a:srgbClr val="497DBA"/>
              </a:solidFill>
            </a:ln>
          </p:spPr>
          <p:txBody>
            <a:bodyPr wrap="square" lIns="0" tIns="0" rIns="0" bIns="0" rtlCol="0"/>
            <a:lstStyle/>
            <a:p>
              <a:endParaRPr/>
            </a:p>
          </p:txBody>
        </p:sp>
        <p:sp>
          <p:nvSpPr>
            <p:cNvPr id="28" name="object 28"/>
            <p:cNvSpPr/>
            <p:nvPr/>
          </p:nvSpPr>
          <p:spPr>
            <a:xfrm>
              <a:off x="2438400" y="1143000"/>
              <a:ext cx="76200" cy="152400"/>
            </a:xfrm>
            <a:custGeom>
              <a:avLst/>
              <a:gdLst/>
              <a:ahLst/>
              <a:cxnLst/>
              <a:rect l="l" t="t" r="r" b="b"/>
              <a:pathLst>
                <a:path w="76200" h="152400">
                  <a:moveTo>
                    <a:pt x="0" y="152400"/>
                  </a:moveTo>
                  <a:lnTo>
                    <a:pt x="76200" y="0"/>
                  </a:lnTo>
                </a:path>
              </a:pathLst>
            </a:custGeom>
            <a:ln w="9144">
              <a:solidFill>
                <a:srgbClr val="497DBA"/>
              </a:solidFill>
            </a:ln>
          </p:spPr>
          <p:txBody>
            <a:bodyPr wrap="square" lIns="0" tIns="0" rIns="0" bIns="0" rtlCol="0"/>
            <a:lstStyle/>
            <a:p>
              <a:endParaRPr/>
            </a:p>
          </p:txBody>
        </p:sp>
      </p:grpSp>
      <p:sp>
        <p:nvSpPr>
          <p:cNvPr id="29" name="object 29"/>
          <p:cNvSpPr/>
          <p:nvPr/>
        </p:nvSpPr>
        <p:spPr>
          <a:xfrm>
            <a:off x="2127631" y="1826513"/>
            <a:ext cx="1012825" cy="1374140"/>
          </a:xfrm>
          <a:custGeom>
            <a:avLst/>
            <a:gdLst/>
            <a:ahLst/>
            <a:cxnLst/>
            <a:rect l="l" t="t" r="r" b="b"/>
            <a:pathLst>
              <a:path w="1012825" h="1374139">
                <a:moveTo>
                  <a:pt x="484251" y="1273429"/>
                </a:moveTo>
                <a:lnTo>
                  <a:pt x="481965" y="1270127"/>
                </a:lnTo>
                <a:lnTo>
                  <a:pt x="478536" y="1269365"/>
                </a:lnTo>
                <a:lnTo>
                  <a:pt x="475107" y="1268730"/>
                </a:lnTo>
                <a:lnTo>
                  <a:pt x="471805" y="1270889"/>
                </a:lnTo>
                <a:lnTo>
                  <a:pt x="471043" y="1274318"/>
                </a:lnTo>
                <a:lnTo>
                  <a:pt x="457784" y="1337805"/>
                </a:lnTo>
                <a:lnTo>
                  <a:pt x="11938" y="254"/>
                </a:lnTo>
                <a:lnTo>
                  <a:pt x="0" y="4318"/>
                </a:lnTo>
                <a:lnTo>
                  <a:pt x="445693" y="1341666"/>
                </a:lnTo>
                <a:lnTo>
                  <a:pt x="397129" y="1298956"/>
                </a:lnTo>
                <a:lnTo>
                  <a:pt x="394462" y="1296670"/>
                </a:lnTo>
                <a:lnTo>
                  <a:pt x="390525" y="1296924"/>
                </a:lnTo>
                <a:lnTo>
                  <a:pt x="385826" y="1302131"/>
                </a:lnTo>
                <a:lnTo>
                  <a:pt x="386080" y="1306195"/>
                </a:lnTo>
                <a:lnTo>
                  <a:pt x="388747" y="1308481"/>
                </a:lnTo>
                <a:lnTo>
                  <a:pt x="463169" y="1373886"/>
                </a:lnTo>
                <a:lnTo>
                  <a:pt x="465239" y="1363980"/>
                </a:lnTo>
                <a:lnTo>
                  <a:pt x="483489" y="1276858"/>
                </a:lnTo>
                <a:lnTo>
                  <a:pt x="484251" y="1273429"/>
                </a:lnTo>
                <a:close/>
              </a:path>
              <a:path w="1012825" h="1374139">
                <a:moveTo>
                  <a:pt x="1012698" y="1272540"/>
                </a:moveTo>
                <a:lnTo>
                  <a:pt x="1010285" y="1269365"/>
                </a:lnTo>
                <a:lnTo>
                  <a:pt x="1006856" y="1268730"/>
                </a:lnTo>
                <a:lnTo>
                  <a:pt x="1003300" y="1268222"/>
                </a:lnTo>
                <a:lnTo>
                  <a:pt x="1000125" y="1270635"/>
                </a:lnTo>
                <a:lnTo>
                  <a:pt x="999490" y="1274064"/>
                </a:lnTo>
                <a:lnTo>
                  <a:pt x="989418" y="1337970"/>
                </a:lnTo>
                <a:lnTo>
                  <a:pt x="469138" y="0"/>
                </a:lnTo>
                <a:lnTo>
                  <a:pt x="457200" y="4572"/>
                </a:lnTo>
                <a:lnTo>
                  <a:pt x="977671" y="1342694"/>
                </a:lnTo>
                <a:lnTo>
                  <a:pt x="926973" y="1302258"/>
                </a:lnTo>
                <a:lnTo>
                  <a:pt x="924179" y="1300099"/>
                </a:lnTo>
                <a:lnTo>
                  <a:pt x="920115" y="1300607"/>
                </a:lnTo>
                <a:lnTo>
                  <a:pt x="917956" y="1303274"/>
                </a:lnTo>
                <a:lnTo>
                  <a:pt x="915797" y="1306068"/>
                </a:lnTo>
                <a:lnTo>
                  <a:pt x="916305" y="1310005"/>
                </a:lnTo>
                <a:lnTo>
                  <a:pt x="918972" y="1312291"/>
                </a:lnTo>
                <a:lnTo>
                  <a:pt x="996569" y="1373886"/>
                </a:lnTo>
                <a:lnTo>
                  <a:pt x="998054" y="1364488"/>
                </a:lnTo>
                <a:lnTo>
                  <a:pt x="1012063" y="1275969"/>
                </a:lnTo>
                <a:lnTo>
                  <a:pt x="1012698" y="1272540"/>
                </a:lnTo>
                <a:close/>
              </a:path>
            </a:pathLst>
          </a:custGeom>
          <a:solidFill>
            <a:srgbClr val="497DBA"/>
          </a:solidFill>
        </p:spPr>
        <p:txBody>
          <a:bodyPr wrap="square" lIns="0" tIns="0" rIns="0" bIns="0" rtlCol="0"/>
          <a:lstStyle/>
          <a:p>
            <a:endParaRPr/>
          </a:p>
        </p:txBody>
      </p:sp>
      <p:sp>
        <p:nvSpPr>
          <p:cNvPr id="30" name="object 30"/>
          <p:cNvSpPr/>
          <p:nvPr/>
        </p:nvSpPr>
        <p:spPr>
          <a:xfrm>
            <a:off x="3194557" y="1826386"/>
            <a:ext cx="628650" cy="1450340"/>
          </a:xfrm>
          <a:custGeom>
            <a:avLst/>
            <a:gdLst/>
            <a:ahLst/>
            <a:cxnLst/>
            <a:rect l="l" t="t" r="r" b="b"/>
            <a:pathLst>
              <a:path w="628650" h="1450339">
                <a:moveTo>
                  <a:pt x="541019" y="1378458"/>
                </a:moveTo>
                <a:lnTo>
                  <a:pt x="537082" y="1378965"/>
                </a:lnTo>
                <a:lnTo>
                  <a:pt x="534924" y="1381887"/>
                </a:lnTo>
                <a:lnTo>
                  <a:pt x="532892" y="1384680"/>
                </a:lnTo>
                <a:lnTo>
                  <a:pt x="533400" y="1388617"/>
                </a:lnTo>
                <a:lnTo>
                  <a:pt x="536194" y="1390777"/>
                </a:lnTo>
                <a:lnTo>
                  <a:pt x="615442" y="1450213"/>
                </a:lnTo>
                <a:lnTo>
                  <a:pt x="616635" y="1441068"/>
                </a:lnTo>
                <a:lnTo>
                  <a:pt x="604774" y="1441068"/>
                </a:lnTo>
                <a:lnTo>
                  <a:pt x="595707" y="1419536"/>
                </a:lnTo>
                <a:lnTo>
                  <a:pt x="543814" y="1380616"/>
                </a:lnTo>
                <a:lnTo>
                  <a:pt x="541019" y="1378458"/>
                </a:lnTo>
                <a:close/>
              </a:path>
              <a:path w="628650" h="1450339">
                <a:moveTo>
                  <a:pt x="595707" y="1419536"/>
                </a:moveTo>
                <a:lnTo>
                  <a:pt x="604774" y="1441068"/>
                </a:lnTo>
                <a:lnTo>
                  <a:pt x="612768" y="1437766"/>
                </a:lnTo>
                <a:lnTo>
                  <a:pt x="604266" y="1437766"/>
                </a:lnTo>
                <a:lnTo>
                  <a:pt x="605671" y="1427009"/>
                </a:lnTo>
                <a:lnTo>
                  <a:pt x="595707" y="1419536"/>
                </a:lnTo>
                <a:close/>
              </a:path>
              <a:path w="628650" h="1450339">
                <a:moveTo>
                  <a:pt x="619252" y="1344422"/>
                </a:moveTo>
                <a:lnTo>
                  <a:pt x="616077" y="1346835"/>
                </a:lnTo>
                <a:lnTo>
                  <a:pt x="615695" y="1350264"/>
                </a:lnTo>
                <a:lnTo>
                  <a:pt x="607304" y="1414505"/>
                </a:lnTo>
                <a:lnTo>
                  <a:pt x="616457" y="1436242"/>
                </a:lnTo>
                <a:lnTo>
                  <a:pt x="604774" y="1441068"/>
                </a:lnTo>
                <a:lnTo>
                  <a:pt x="616635" y="1441068"/>
                </a:lnTo>
                <a:lnTo>
                  <a:pt x="628269" y="1351914"/>
                </a:lnTo>
                <a:lnTo>
                  <a:pt x="628650" y="1348486"/>
                </a:lnTo>
                <a:lnTo>
                  <a:pt x="626237" y="1345311"/>
                </a:lnTo>
                <a:lnTo>
                  <a:pt x="622807" y="1344802"/>
                </a:lnTo>
                <a:lnTo>
                  <a:pt x="619252" y="1344422"/>
                </a:lnTo>
                <a:close/>
              </a:path>
              <a:path w="628650" h="1450339">
                <a:moveTo>
                  <a:pt x="605671" y="1427009"/>
                </a:moveTo>
                <a:lnTo>
                  <a:pt x="604266" y="1437766"/>
                </a:lnTo>
                <a:lnTo>
                  <a:pt x="614426" y="1433576"/>
                </a:lnTo>
                <a:lnTo>
                  <a:pt x="605671" y="1427009"/>
                </a:lnTo>
                <a:close/>
              </a:path>
              <a:path w="628650" h="1450339">
                <a:moveTo>
                  <a:pt x="607304" y="1414505"/>
                </a:moveTo>
                <a:lnTo>
                  <a:pt x="605671" y="1427009"/>
                </a:lnTo>
                <a:lnTo>
                  <a:pt x="614426" y="1433576"/>
                </a:lnTo>
                <a:lnTo>
                  <a:pt x="604266" y="1437766"/>
                </a:lnTo>
                <a:lnTo>
                  <a:pt x="612768" y="1437766"/>
                </a:lnTo>
                <a:lnTo>
                  <a:pt x="616457" y="1436242"/>
                </a:lnTo>
                <a:lnTo>
                  <a:pt x="607304" y="1414505"/>
                </a:lnTo>
                <a:close/>
              </a:path>
              <a:path w="628650" h="1450339">
                <a:moveTo>
                  <a:pt x="11684" y="0"/>
                </a:moveTo>
                <a:lnTo>
                  <a:pt x="0" y="4825"/>
                </a:lnTo>
                <a:lnTo>
                  <a:pt x="595707" y="1419536"/>
                </a:lnTo>
                <a:lnTo>
                  <a:pt x="605671" y="1427009"/>
                </a:lnTo>
                <a:lnTo>
                  <a:pt x="607304" y="1414505"/>
                </a:lnTo>
                <a:lnTo>
                  <a:pt x="11684" y="0"/>
                </a:lnTo>
                <a:close/>
              </a:path>
            </a:pathLst>
          </a:custGeom>
          <a:solidFill>
            <a:srgbClr val="497DBA"/>
          </a:solidFill>
        </p:spPr>
        <p:txBody>
          <a:bodyPr wrap="square" lIns="0" tIns="0" rIns="0" bIns="0" rtlCol="0"/>
          <a:lstStyle/>
          <a:p>
            <a:endParaRPr/>
          </a:p>
        </p:txBody>
      </p:sp>
      <p:grpSp>
        <p:nvGrpSpPr>
          <p:cNvPr id="31" name="object 31"/>
          <p:cNvGrpSpPr/>
          <p:nvPr/>
        </p:nvGrpSpPr>
        <p:grpSpPr>
          <a:xfrm>
            <a:off x="5255189" y="1295400"/>
            <a:ext cx="1678939" cy="1790700"/>
            <a:chOff x="5255189" y="1295400"/>
            <a:chExt cx="1678939" cy="1790700"/>
          </a:xfrm>
        </p:grpSpPr>
        <p:sp>
          <p:nvSpPr>
            <p:cNvPr id="32" name="object 32"/>
            <p:cNvSpPr/>
            <p:nvPr/>
          </p:nvSpPr>
          <p:spPr>
            <a:xfrm>
              <a:off x="5259761" y="1377696"/>
              <a:ext cx="423545" cy="1704339"/>
            </a:xfrm>
            <a:custGeom>
              <a:avLst/>
              <a:gdLst/>
              <a:ahLst/>
              <a:cxnLst/>
              <a:rect l="l" t="t" r="r" b="b"/>
              <a:pathLst>
                <a:path w="423545" h="1704339">
                  <a:moveTo>
                    <a:pt x="30169" y="1703831"/>
                  </a:moveTo>
                  <a:lnTo>
                    <a:pt x="21926" y="1693652"/>
                  </a:lnTo>
                  <a:lnTo>
                    <a:pt x="12897" y="1683734"/>
                  </a:lnTo>
                  <a:lnTo>
                    <a:pt x="5487" y="1673292"/>
                  </a:lnTo>
                  <a:lnTo>
                    <a:pt x="2102" y="1661540"/>
                  </a:lnTo>
                  <a:lnTo>
                    <a:pt x="500" y="1614508"/>
                  </a:lnTo>
                  <a:lnTo>
                    <a:pt x="0" y="1567349"/>
                  </a:lnTo>
                  <a:lnTo>
                    <a:pt x="959" y="1520190"/>
                  </a:lnTo>
                  <a:lnTo>
                    <a:pt x="3739" y="1473157"/>
                  </a:lnTo>
                  <a:lnTo>
                    <a:pt x="8699" y="1426379"/>
                  </a:lnTo>
                  <a:lnTo>
                    <a:pt x="16199" y="1379981"/>
                  </a:lnTo>
                  <a:lnTo>
                    <a:pt x="39599" y="1335801"/>
                  </a:lnTo>
                  <a:lnTo>
                    <a:pt x="56526" y="1315884"/>
                  </a:lnTo>
                  <a:lnTo>
                    <a:pt x="72333" y="1295527"/>
                  </a:lnTo>
                  <a:lnTo>
                    <a:pt x="128467" y="1210944"/>
                  </a:lnTo>
                  <a:lnTo>
                    <a:pt x="156534" y="1126489"/>
                  </a:lnTo>
                  <a:lnTo>
                    <a:pt x="184601" y="1042034"/>
                  </a:lnTo>
                  <a:lnTo>
                    <a:pt x="190872" y="1020603"/>
                  </a:lnTo>
                  <a:lnTo>
                    <a:pt x="194263" y="1009995"/>
                  </a:lnTo>
                  <a:lnTo>
                    <a:pt x="198571" y="999743"/>
                  </a:lnTo>
                  <a:lnTo>
                    <a:pt x="254832" y="887094"/>
                  </a:lnTo>
                  <a:lnTo>
                    <a:pt x="226857" y="859476"/>
                  </a:lnTo>
                  <a:lnTo>
                    <a:pt x="209388" y="841003"/>
                  </a:lnTo>
                  <a:lnTo>
                    <a:pt x="200667" y="826522"/>
                  </a:lnTo>
                  <a:lnTo>
                    <a:pt x="198936" y="810879"/>
                  </a:lnTo>
                  <a:lnTo>
                    <a:pt x="202438" y="788919"/>
                  </a:lnTo>
                  <a:lnTo>
                    <a:pt x="209416" y="755489"/>
                  </a:lnTo>
                  <a:lnTo>
                    <a:pt x="218110" y="705435"/>
                  </a:lnTo>
                  <a:lnTo>
                    <a:pt x="226765" y="633602"/>
                  </a:lnTo>
                  <a:lnTo>
                    <a:pt x="239179" y="557910"/>
                  </a:lnTo>
                  <a:lnTo>
                    <a:pt x="248089" y="510587"/>
                  </a:lnTo>
                  <a:lnTo>
                    <a:pt x="263258" y="451776"/>
                  </a:lnTo>
                  <a:lnTo>
                    <a:pt x="287729" y="388653"/>
                  </a:lnTo>
                  <a:lnTo>
                    <a:pt x="296869" y="366140"/>
                  </a:lnTo>
                  <a:lnTo>
                    <a:pt x="299371" y="315430"/>
                  </a:lnTo>
                  <a:lnTo>
                    <a:pt x="301557" y="264677"/>
                  </a:lnTo>
                  <a:lnTo>
                    <a:pt x="303901" y="213929"/>
                  </a:lnTo>
                  <a:lnTo>
                    <a:pt x="306879" y="163237"/>
                  </a:lnTo>
                  <a:lnTo>
                    <a:pt x="310966" y="112649"/>
                  </a:lnTo>
                  <a:lnTo>
                    <a:pt x="324936" y="70357"/>
                  </a:lnTo>
                  <a:lnTo>
                    <a:pt x="356047" y="59035"/>
                  </a:lnTo>
                  <a:lnTo>
                    <a:pt x="367100" y="56387"/>
                  </a:lnTo>
                  <a:lnTo>
                    <a:pt x="423234" y="0"/>
                  </a:lnTo>
                </a:path>
              </a:pathLst>
            </a:custGeom>
            <a:ln w="9144">
              <a:solidFill>
                <a:srgbClr val="497DBA"/>
              </a:solidFill>
            </a:ln>
          </p:spPr>
          <p:txBody>
            <a:bodyPr wrap="square" lIns="0" tIns="0" rIns="0" bIns="0" rtlCol="0"/>
            <a:lstStyle/>
            <a:p>
              <a:endParaRPr/>
            </a:p>
          </p:txBody>
        </p:sp>
        <p:pic>
          <p:nvPicPr>
            <p:cNvPr id="33" name="object 33"/>
            <p:cNvPicPr/>
            <p:nvPr/>
          </p:nvPicPr>
          <p:blipFill>
            <a:blip r:embed="rId3" cstate="print"/>
            <a:stretch>
              <a:fillRect/>
            </a:stretch>
          </p:blipFill>
          <p:spPr>
            <a:xfrm>
              <a:off x="5624067" y="1295400"/>
              <a:ext cx="167640" cy="144525"/>
            </a:xfrm>
            <a:prstGeom prst="rect">
              <a:avLst/>
            </a:prstGeom>
          </p:spPr>
        </p:pic>
        <p:sp>
          <p:nvSpPr>
            <p:cNvPr id="34" name="object 34"/>
            <p:cNvSpPr/>
            <p:nvPr/>
          </p:nvSpPr>
          <p:spPr>
            <a:xfrm>
              <a:off x="5766815" y="1476755"/>
              <a:ext cx="508000" cy="1576070"/>
            </a:xfrm>
            <a:custGeom>
              <a:avLst/>
              <a:gdLst/>
              <a:ahLst/>
              <a:cxnLst/>
              <a:rect l="l" t="t" r="r" b="b"/>
              <a:pathLst>
                <a:path w="508000" h="1576070">
                  <a:moveTo>
                    <a:pt x="0" y="1575816"/>
                  </a:moveTo>
                  <a:lnTo>
                    <a:pt x="1436" y="1525773"/>
                  </a:lnTo>
                  <a:lnTo>
                    <a:pt x="2679" y="1475726"/>
                  </a:lnTo>
                  <a:lnTo>
                    <a:pt x="3824" y="1425678"/>
                  </a:lnTo>
                  <a:lnTo>
                    <a:pt x="4969" y="1375633"/>
                  </a:lnTo>
                  <a:lnTo>
                    <a:pt x="6211" y="1325595"/>
                  </a:lnTo>
                  <a:lnTo>
                    <a:pt x="7648" y="1275569"/>
                  </a:lnTo>
                  <a:lnTo>
                    <a:pt x="9376" y="1225558"/>
                  </a:lnTo>
                  <a:lnTo>
                    <a:pt x="11493" y="1175567"/>
                  </a:lnTo>
                  <a:lnTo>
                    <a:pt x="14097" y="1125601"/>
                  </a:lnTo>
                  <a:lnTo>
                    <a:pt x="28194" y="1083310"/>
                  </a:lnTo>
                  <a:lnTo>
                    <a:pt x="48982" y="1062003"/>
                  </a:lnTo>
                  <a:lnTo>
                    <a:pt x="56387" y="1055243"/>
                  </a:lnTo>
                  <a:lnTo>
                    <a:pt x="62436" y="1033635"/>
                  </a:lnTo>
                  <a:lnTo>
                    <a:pt x="67817" y="1011729"/>
                  </a:lnTo>
                  <a:lnTo>
                    <a:pt x="74533" y="990467"/>
                  </a:lnTo>
                  <a:lnTo>
                    <a:pt x="84582" y="970788"/>
                  </a:lnTo>
                  <a:lnTo>
                    <a:pt x="102322" y="944532"/>
                  </a:lnTo>
                  <a:lnTo>
                    <a:pt x="115347" y="924385"/>
                  </a:lnTo>
                  <a:lnTo>
                    <a:pt x="127087" y="902833"/>
                  </a:lnTo>
                  <a:lnTo>
                    <a:pt x="140970" y="872363"/>
                  </a:lnTo>
                  <a:lnTo>
                    <a:pt x="144708" y="861843"/>
                  </a:lnTo>
                  <a:lnTo>
                    <a:pt x="147732" y="851074"/>
                  </a:lnTo>
                  <a:lnTo>
                    <a:pt x="150899" y="840376"/>
                  </a:lnTo>
                  <a:lnTo>
                    <a:pt x="155067" y="830072"/>
                  </a:lnTo>
                  <a:lnTo>
                    <a:pt x="161722" y="819286"/>
                  </a:lnTo>
                  <a:lnTo>
                    <a:pt x="169449" y="809132"/>
                  </a:lnTo>
                  <a:lnTo>
                    <a:pt x="177034" y="798907"/>
                  </a:lnTo>
                  <a:lnTo>
                    <a:pt x="183261" y="787908"/>
                  </a:lnTo>
                  <a:lnTo>
                    <a:pt x="191434" y="767264"/>
                  </a:lnTo>
                  <a:lnTo>
                    <a:pt x="198358" y="746109"/>
                  </a:lnTo>
                  <a:lnTo>
                    <a:pt x="204781" y="724739"/>
                  </a:lnTo>
                  <a:lnTo>
                    <a:pt x="211455" y="703453"/>
                  </a:lnTo>
                  <a:lnTo>
                    <a:pt x="225551" y="661289"/>
                  </a:lnTo>
                  <a:lnTo>
                    <a:pt x="239649" y="619125"/>
                  </a:lnTo>
                  <a:lnTo>
                    <a:pt x="253746" y="576834"/>
                  </a:lnTo>
                  <a:lnTo>
                    <a:pt x="260062" y="522100"/>
                  </a:lnTo>
                  <a:lnTo>
                    <a:pt x="270408" y="452068"/>
                  </a:lnTo>
                  <a:lnTo>
                    <a:pt x="281939" y="408051"/>
                  </a:lnTo>
                  <a:lnTo>
                    <a:pt x="296037" y="365760"/>
                  </a:lnTo>
                  <a:lnTo>
                    <a:pt x="310134" y="337677"/>
                  </a:lnTo>
                  <a:lnTo>
                    <a:pt x="317503" y="323736"/>
                  </a:lnTo>
                  <a:lnTo>
                    <a:pt x="324231" y="309499"/>
                  </a:lnTo>
                  <a:lnTo>
                    <a:pt x="327969" y="299035"/>
                  </a:lnTo>
                  <a:lnTo>
                    <a:pt x="330993" y="288274"/>
                  </a:lnTo>
                  <a:lnTo>
                    <a:pt x="334160" y="277584"/>
                  </a:lnTo>
                  <a:lnTo>
                    <a:pt x="363378" y="228631"/>
                  </a:lnTo>
                  <a:lnTo>
                    <a:pt x="394716" y="196977"/>
                  </a:lnTo>
                  <a:lnTo>
                    <a:pt x="403359" y="170666"/>
                  </a:lnTo>
                  <a:lnTo>
                    <a:pt x="422362" y="123235"/>
                  </a:lnTo>
                  <a:lnTo>
                    <a:pt x="443198" y="90753"/>
                  </a:lnTo>
                  <a:lnTo>
                    <a:pt x="457866" y="77172"/>
                  </a:lnTo>
                  <a:lnTo>
                    <a:pt x="465200" y="70358"/>
                  </a:lnTo>
                  <a:lnTo>
                    <a:pt x="480863" y="37183"/>
                  </a:lnTo>
                  <a:lnTo>
                    <a:pt x="487156" y="22701"/>
                  </a:lnTo>
                  <a:lnTo>
                    <a:pt x="493043" y="14458"/>
                  </a:lnTo>
                  <a:lnTo>
                    <a:pt x="507492" y="0"/>
                  </a:lnTo>
                </a:path>
              </a:pathLst>
            </a:custGeom>
            <a:ln w="9144">
              <a:solidFill>
                <a:srgbClr val="497DBA"/>
              </a:solidFill>
            </a:ln>
          </p:spPr>
          <p:txBody>
            <a:bodyPr wrap="square" lIns="0" tIns="0" rIns="0" bIns="0" rtlCol="0"/>
            <a:lstStyle/>
            <a:p>
              <a:endParaRPr/>
            </a:p>
          </p:txBody>
        </p:sp>
        <p:sp>
          <p:nvSpPr>
            <p:cNvPr id="35" name="object 35"/>
            <p:cNvSpPr/>
            <p:nvPr/>
          </p:nvSpPr>
          <p:spPr>
            <a:xfrm>
              <a:off x="6227825" y="1295400"/>
              <a:ext cx="173990" cy="255904"/>
            </a:xfrm>
            <a:custGeom>
              <a:avLst/>
              <a:gdLst/>
              <a:ahLst/>
              <a:cxnLst/>
              <a:rect l="l" t="t" r="r" b="b"/>
              <a:pathLst>
                <a:path w="173989" h="255905">
                  <a:moveTo>
                    <a:pt x="159631" y="20912"/>
                  </a:moveTo>
                  <a:lnTo>
                    <a:pt x="148318" y="26441"/>
                  </a:lnTo>
                  <a:lnTo>
                    <a:pt x="0" y="248920"/>
                  </a:lnTo>
                  <a:lnTo>
                    <a:pt x="10668" y="255904"/>
                  </a:lnTo>
                  <a:lnTo>
                    <a:pt x="158882" y="33582"/>
                  </a:lnTo>
                  <a:lnTo>
                    <a:pt x="159631" y="20912"/>
                  </a:lnTo>
                  <a:close/>
                </a:path>
                <a:path w="173989" h="255905">
                  <a:moveTo>
                    <a:pt x="173187" y="6985"/>
                  </a:moveTo>
                  <a:lnTo>
                    <a:pt x="161289" y="6985"/>
                  </a:lnTo>
                  <a:lnTo>
                    <a:pt x="171958" y="13970"/>
                  </a:lnTo>
                  <a:lnTo>
                    <a:pt x="158882" y="33582"/>
                  </a:lnTo>
                  <a:lnTo>
                    <a:pt x="155010" y="98933"/>
                  </a:lnTo>
                  <a:lnTo>
                    <a:pt x="154812" y="101600"/>
                  </a:lnTo>
                  <a:lnTo>
                    <a:pt x="157479" y="104648"/>
                  </a:lnTo>
                  <a:lnTo>
                    <a:pt x="160909" y="104901"/>
                  </a:lnTo>
                  <a:lnTo>
                    <a:pt x="164464" y="105028"/>
                  </a:lnTo>
                  <a:lnTo>
                    <a:pt x="167512" y="102362"/>
                  </a:lnTo>
                  <a:lnTo>
                    <a:pt x="167639" y="98933"/>
                  </a:lnTo>
                  <a:lnTo>
                    <a:pt x="173187" y="6985"/>
                  </a:lnTo>
                  <a:close/>
                </a:path>
                <a:path w="173989" h="255905">
                  <a:moveTo>
                    <a:pt x="173609" y="0"/>
                  </a:moveTo>
                  <a:lnTo>
                    <a:pt x="81407" y="45085"/>
                  </a:lnTo>
                  <a:lnTo>
                    <a:pt x="80137" y="48895"/>
                  </a:lnTo>
                  <a:lnTo>
                    <a:pt x="81661" y="51942"/>
                  </a:lnTo>
                  <a:lnTo>
                    <a:pt x="83185" y="55117"/>
                  </a:lnTo>
                  <a:lnTo>
                    <a:pt x="86995" y="56514"/>
                  </a:lnTo>
                  <a:lnTo>
                    <a:pt x="90170" y="54863"/>
                  </a:lnTo>
                  <a:lnTo>
                    <a:pt x="148318" y="26441"/>
                  </a:lnTo>
                  <a:lnTo>
                    <a:pt x="161289" y="6985"/>
                  </a:lnTo>
                  <a:lnTo>
                    <a:pt x="173187" y="6985"/>
                  </a:lnTo>
                  <a:lnTo>
                    <a:pt x="173609" y="0"/>
                  </a:lnTo>
                  <a:close/>
                </a:path>
                <a:path w="173989" h="255905">
                  <a:moveTo>
                    <a:pt x="165945" y="10033"/>
                  </a:moveTo>
                  <a:lnTo>
                    <a:pt x="160274" y="10033"/>
                  </a:lnTo>
                  <a:lnTo>
                    <a:pt x="169418" y="16128"/>
                  </a:lnTo>
                  <a:lnTo>
                    <a:pt x="159631" y="20912"/>
                  </a:lnTo>
                  <a:lnTo>
                    <a:pt x="158882" y="33582"/>
                  </a:lnTo>
                  <a:lnTo>
                    <a:pt x="171958" y="13970"/>
                  </a:lnTo>
                  <a:lnTo>
                    <a:pt x="165945" y="10033"/>
                  </a:lnTo>
                  <a:close/>
                </a:path>
                <a:path w="173989" h="255905">
                  <a:moveTo>
                    <a:pt x="161289" y="6985"/>
                  </a:moveTo>
                  <a:lnTo>
                    <a:pt x="148318" y="26441"/>
                  </a:lnTo>
                  <a:lnTo>
                    <a:pt x="159631" y="20912"/>
                  </a:lnTo>
                  <a:lnTo>
                    <a:pt x="160274" y="10033"/>
                  </a:lnTo>
                  <a:lnTo>
                    <a:pt x="165945" y="10033"/>
                  </a:lnTo>
                  <a:lnTo>
                    <a:pt x="161289" y="6985"/>
                  </a:lnTo>
                  <a:close/>
                </a:path>
                <a:path w="173989" h="255905">
                  <a:moveTo>
                    <a:pt x="160274" y="10033"/>
                  </a:moveTo>
                  <a:lnTo>
                    <a:pt x="159631" y="20912"/>
                  </a:lnTo>
                  <a:lnTo>
                    <a:pt x="169418" y="16128"/>
                  </a:lnTo>
                  <a:lnTo>
                    <a:pt x="160274" y="10033"/>
                  </a:lnTo>
                  <a:close/>
                </a:path>
              </a:pathLst>
            </a:custGeom>
            <a:solidFill>
              <a:srgbClr val="497DBA"/>
            </a:solidFill>
          </p:spPr>
          <p:txBody>
            <a:bodyPr wrap="square" lIns="0" tIns="0" rIns="0" bIns="0" rtlCol="0"/>
            <a:lstStyle/>
            <a:p>
              <a:endParaRPr/>
            </a:p>
          </p:txBody>
        </p:sp>
        <p:sp>
          <p:nvSpPr>
            <p:cNvPr id="36" name="object 36"/>
            <p:cNvSpPr/>
            <p:nvPr/>
          </p:nvSpPr>
          <p:spPr>
            <a:xfrm>
              <a:off x="6204203" y="1490471"/>
              <a:ext cx="605155" cy="1562100"/>
            </a:xfrm>
            <a:custGeom>
              <a:avLst/>
              <a:gdLst/>
              <a:ahLst/>
              <a:cxnLst/>
              <a:rect l="l" t="t" r="r" b="b"/>
              <a:pathLst>
                <a:path w="605154" h="1562100">
                  <a:moveTo>
                    <a:pt x="0" y="1562100"/>
                  </a:moveTo>
                  <a:lnTo>
                    <a:pt x="6780" y="1519848"/>
                  </a:lnTo>
                  <a:lnTo>
                    <a:pt x="13382" y="1477549"/>
                  </a:lnTo>
                  <a:lnTo>
                    <a:pt x="20341" y="1435298"/>
                  </a:lnTo>
                  <a:lnTo>
                    <a:pt x="28194" y="1393189"/>
                  </a:lnTo>
                  <a:lnTo>
                    <a:pt x="31484" y="1375588"/>
                  </a:lnTo>
                  <a:lnTo>
                    <a:pt x="34607" y="1357915"/>
                  </a:lnTo>
                  <a:lnTo>
                    <a:pt x="48569" y="1301545"/>
                  </a:lnTo>
                  <a:lnTo>
                    <a:pt x="63095" y="1259449"/>
                  </a:lnTo>
                  <a:lnTo>
                    <a:pt x="70358" y="1238377"/>
                  </a:lnTo>
                  <a:lnTo>
                    <a:pt x="98551" y="1153922"/>
                  </a:lnTo>
                  <a:lnTo>
                    <a:pt x="126619" y="1125854"/>
                  </a:lnTo>
                  <a:lnTo>
                    <a:pt x="131524" y="1105687"/>
                  </a:lnTo>
                  <a:lnTo>
                    <a:pt x="146764" y="1048684"/>
                  </a:lnTo>
                  <a:lnTo>
                    <a:pt x="168132" y="1005839"/>
                  </a:lnTo>
                  <a:lnTo>
                    <a:pt x="175583" y="995549"/>
                  </a:lnTo>
                  <a:lnTo>
                    <a:pt x="182880" y="985138"/>
                  </a:lnTo>
                  <a:lnTo>
                    <a:pt x="199215" y="905017"/>
                  </a:lnTo>
                  <a:lnTo>
                    <a:pt x="211008" y="862105"/>
                  </a:lnTo>
                  <a:lnTo>
                    <a:pt x="253237" y="788035"/>
                  </a:lnTo>
                  <a:lnTo>
                    <a:pt x="256851" y="777553"/>
                  </a:lnTo>
                  <a:lnTo>
                    <a:pt x="270573" y="731686"/>
                  </a:lnTo>
                  <a:lnTo>
                    <a:pt x="273145" y="717264"/>
                  </a:lnTo>
                  <a:lnTo>
                    <a:pt x="276336" y="703079"/>
                  </a:lnTo>
                  <a:lnTo>
                    <a:pt x="281432" y="689610"/>
                  </a:lnTo>
                  <a:lnTo>
                    <a:pt x="287031" y="681489"/>
                  </a:lnTo>
                  <a:lnTo>
                    <a:pt x="294227" y="674560"/>
                  </a:lnTo>
                  <a:lnTo>
                    <a:pt x="302041" y="668107"/>
                  </a:lnTo>
                  <a:lnTo>
                    <a:pt x="309499" y="661415"/>
                  </a:lnTo>
                  <a:lnTo>
                    <a:pt x="351790" y="534797"/>
                  </a:lnTo>
                  <a:lnTo>
                    <a:pt x="354814" y="523992"/>
                  </a:lnTo>
                  <a:lnTo>
                    <a:pt x="357504" y="513032"/>
                  </a:lnTo>
                  <a:lnTo>
                    <a:pt x="360862" y="502382"/>
                  </a:lnTo>
                  <a:lnTo>
                    <a:pt x="365887" y="492505"/>
                  </a:lnTo>
                  <a:lnTo>
                    <a:pt x="393953" y="450341"/>
                  </a:lnTo>
                  <a:lnTo>
                    <a:pt x="450215" y="281431"/>
                  </a:lnTo>
                  <a:lnTo>
                    <a:pt x="453239" y="270629"/>
                  </a:lnTo>
                  <a:lnTo>
                    <a:pt x="455929" y="259683"/>
                  </a:lnTo>
                  <a:lnTo>
                    <a:pt x="459287" y="249070"/>
                  </a:lnTo>
                  <a:lnTo>
                    <a:pt x="464312" y="239267"/>
                  </a:lnTo>
                  <a:lnTo>
                    <a:pt x="520573" y="154812"/>
                  </a:lnTo>
                  <a:lnTo>
                    <a:pt x="528193" y="144525"/>
                  </a:lnTo>
                  <a:lnTo>
                    <a:pt x="536194" y="134429"/>
                  </a:lnTo>
                  <a:lnTo>
                    <a:pt x="543433" y="123951"/>
                  </a:lnTo>
                  <a:lnTo>
                    <a:pt x="548767" y="112522"/>
                  </a:lnTo>
                  <a:lnTo>
                    <a:pt x="554170" y="90451"/>
                  </a:lnTo>
                  <a:lnTo>
                    <a:pt x="558466" y="67690"/>
                  </a:lnTo>
                  <a:lnTo>
                    <a:pt x="564929" y="46263"/>
                  </a:lnTo>
                  <a:lnTo>
                    <a:pt x="576834" y="28193"/>
                  </a:lnTo>
                  <a:lnTo>
                    <a:pt x="605027" y="0"/>
                  </a:lnTo>
                </a:path>
              </a:pathLst>
            </a:custGeom>
            <a:ln w="9144">
              <a:solidFill>
                <a:srgbClr val="497DBA"/>
              </a:solidFill>
            </a:ln>
          </p:spPr>
          <p:txBody>
            <a:bodyPr wrap="square" lIns="0" tIns="0" rIns="0" bIns="0" rtlCol="0"/>
            <a:lstStyle/>
            <a:p>
              <a:endParaRPr/>
            </a:p>
          </p:txBody>
        </p:sp>
        <p:pic>
          <p:nvPicPr>
            <p:cNvPr id="37" name="object 37"/>
            <p:cNvPicPr/>
            <p:nvPr/>
          </p:nvPicPr>
          <p:blipFill>
            <a:blip r:embed="rId4" cstate="print"/>
            <a:stretch>
              <a:fillRect/>
            </a:stretch>
          </p:blipFill>
          <p:spPr>
            <a:xfrm>
              <a:off x="6747890" y="1295400"/>
              <a:ext cx="185927" cy="235712"/>
            </a:xfrm>
            <a:prstGeom prst="rect">
              <a:avLst/>
            </a:prstGeom>
          </p:spPr>
        </p:pic>
      </p:grpSp>
      <p:sp>
        <p:nvSpPr>
          <p:cNvPr id="38" name="object 38"/>
          <p:cNvSpPr/>
          <p:nvPr/>
        </p:nvSpPr>
        <p:spPr>
          <a:xfrm>
            <a:off x="1828800" y="4419600"/>
            <a:ext cx="152400" cy="152400"/>
          </a:xfrm>
          <a:custGeom>
            <a:avLst/>
            <a:gdLst/>
            <a:ahLst/>
            <a:cxnLst/>
            <a:rect l="l" t="t" r="r" b="b"/>
            <a:pathLst>
              <a:path w="152400" h="152400">
                <a:moveTo>
                  <a:pt x="0" y="152400"/>
                </a:moveTo>
                <a:lnTo>
                  <a:pt x="152400" y="0"/>
                </a:lnTo>
              </a:path>
            </a:pathLst>
          </a:custGeom>
          <a:ln w="9144">
            <a:solidFill>
              <a:srgbClr val="497DBA"/>
            </a:solidFill>
          </a:ln>
        </p:spPr>
        <p:txBody>
          <a:bodyPr wrap="square" lIns="0" tIns="0" rIns="0" bIns="0" rtlCol="0"/>
          <a:lstStyle/>
          <a:p>
            <a:endParaRPr/>
          </a:p>
        </p:txBody>
      </p:sp>
      <p:sp>
        <p:nvSpPr>
          <p:cNvPr id="39" name="object 39"/>
          <p:cNvSpPr/>
          <p:nvPr/>
        </p:nvSpPr>
        <p:spPr>
          <a:xfrm>
            <a:off x="2133600" y="4419600"/>
            <a:ext cx="152400" cy="152400"/>
          </a:xfrm>
          <a:custGeom>
            <a:avLst/>
            <a:gdLst/>
            <a:ahLst/>
            <a:cxnLst/>
            <a:rect l="l" t="t" r="r" b="b"/>
            <a:pathLst>
              <a:path w="152400" h="152400">
                <a:moveTo>
                  <a:pt x="0" y="152400"/>
                </a:moveTo>
                <a:lnTo>
                  <a:pt x="152400" y="0"/>
                </a:lnTo>
              </a:path>
            </a:pathLst>
          </a:custGeom>
          <a:ln w="9144">
            <a:solidFill>
              <a:srgbClr val="497DBA"/>
            </a:solidFill>
          </a:ln>
        </p:spPr>
        <p:txBody>
          <a:bodyPr wrap="square" lIns="0" tIns="0" rIns="0" bIns="0" rtlCol="0"/>
          <a:lstStyle/>
          <a:p>
            <a:endParaRPr/>
          </a:p>
        </p:txBody>
      </p:sp>
      <p:grpSp>
        <p:nvGrpSpPr>
          <p:cNvPr id="40" name="object 40"/>
          <p:cNvGrpSpPr/>
          <p:nvPr/>
        </p:nvGrpSpPr>
        <p:grpSpPr>
          <a:xfrm>
            <a:off x="2347214" y="4415028"/>
            <a:ext cx="568325" cy="995044"/>
            <a:chOff x="2347214" y="4415028"/>
            <a:chExt cx="568325" cy="995044"/>
          </a:xfrm>
        </p:grpSpPr>
        <p:sp>
          <p:nvSpPr>
            <p:cNvPr id="41" name="object 41"/>
            <p:cNvSpPr/>
            <p:nvPr/>
          </p:nvSpPr>
          <p:spPr>
            <a:xfrm>
              <a:off x="2514600" y="4419600"/>
              <a:ext cx="152400" cy="152400"/>
            </a:xfrm>
            <a:custGeom>
              <a:avLst/>
              <a:gdLst/>
              <a:ahLst/>
              <a:cxnLst/>
              <a:rect l="l" t="t" r="r" b="b"/>
              <a:pathLst>
                <a:path w="152400" h="152400">
                  <a:moveTo>
                    <a:pt x="0" y="152400"/>
                  </a:moveTo>
                  <a:lnTo>
                    <a:pt x="152400" y="0"/>
                  </a:lnTo>
                </a:path>
              </a:pathLst>
            </a:custGeom>
            <a:ln w="9144">
              <a:solidFill>
                <a:srgbClr val="497DBA"/>
              </a:solidFill>
            </a:ln>
          </p:spPr>
          <p:txBody>
            <a:bodyPr wrap="square" lIns="0" tIns="0" rIns="0" bIns="0" rtlCol="0"/>
            <a:lstStyle/>
            <a:p>
              <a:endParaRPr/>
            </a:p>
          </p:txBody>
        </p:sp>
        <p:sp>
          <p:nvSpPr>
            <p:cNvPr id="42" name="object 42"/>
            <p:cNvSpPr/>
            <p:nvPr/>
          </p:nvSpPr>
          <p:spPr>
            <a:xfrm>
              <a:off x="2404872" y="4585716"/>
              <a:ext cx="506095" cy="746760"/>
            </a:xfrm>
            <a:custGeom>
              <a:avLst/>
              <a:gdLst/>
              <a:ahLst/>
              <a:cxnLst/>
              <a:rect l="l" t="t" r="r" b="b"/>
              <a:pathLst>
                <a:path w="506094" h="746760">
                  <a:moveTo>
                    <a:pt x="505967" y="0"/>
                  </a:moveTo>
                  <a:lnTo>
                    <a:pt x="502997" y="10858"/>
                  </a:lnTo>
                  <a:lnTo>
                    <a:pt x="500395" y="21907"/>
                  </a:lnTo>
                  <a:lnTo>
                    <a:pt x="497056" y="32575"/>
                  </a:lnTo>
                  <a:lnTo>
                    <a:pt x="491870" y="42290"/>
                  </a:lnTo>
                  <a:lnTo>
                    <a:pt x="479242" y="57566"/>
                  </a:lnTo>
                  <a:lnTo>
                    <a:pt x="465042" y="71532"/>
                  </a:lnTo>
                  <a:lnTo>
                    <a:pt x="450222" y="84974"/>
                  </a:lnTo>
                  <a:lnTo>
                    <a:pt x="435736" y="98678"/>
                  </a:lnTo>
                  <a:lnTo>
                    <a:pt x="428920" y="105993"/>
                  </a:lnTo>
                  <a:lnTo>
                    <a:pt x="422259" y="113474"/>
                  </a:lnTo>
                  <a:lnTo>
                    <a:pt x="415288" y="120574"/>
                  </a:lnTo>
                  <a:lnTo>
                    <a:pt x="407542" y="126745"/>
                  </a:lnTo>
                  <a:lnTo>
                    <a:pt x="385883" y="140128"/>
                  </a:lnTo>
                  <a:lnTo>
                    <a:pt x="363807" y="153034"/>
                  </a:lnTo>
                  <a:lnTo>
                    <a:pt x="342517" y="166893"/>
                  </a:lnTo>
                  <a:lnTo>
                    <a:pt x="323214" y="183133"/>
                  </a:lnTo>
                  <a:lnTo>
                    <a:pt x="285649" y="221509"/>
                  </a:lnTo>
                  <a:lnTo>
                    <a:pt x="264371" y="244093"/>
                  </a:lnTo>
                  <a:lnTo>
                    <a:pt x="252110" y="256857"/>
                  </a:lnTo>
                  <a:lnTo>
                    <a:pt x="241596" y="265768"/>
                  </a:lnTo>
                  <a:lnTo>
                    <a:pt x="225557" y="276796"/>
                  </a:lnTo>
                  <a:lnTo>
                    <a:pt x="196722" y="295909"/>
                  </a:lnTo>
                  <a:lnTo>
                    <a:pt x="181576" y="316482"/>
                  </a:lnTo>
                  <a:lnTo>
                    <a:pt x="165655" y="336661"/>
                  </a:lnTo>
                  <a:lnTo>
                    <a:pt x="151235" y="357578"/>
                  </a:lnTo>
                  <a:lnTo>
                    <a:pt x="140588" y="380364"/>
                  </a:lnTo>
                  <a:lnTo>
                    <a:pt x="131697" y="409148"/>
                  </a:lnTo>
                  <a:lnTo>
                    <a:pt x="127079" y="421751"/>
                  </a:lnTo>
                  <a:lnTo>
                    <a:pt x="118675" y="431282"/>
                  </a:lnTo>
                  <a:lnTo>
                    <a:pt x="98425" y="450849"/>
                  </a:lnTo>
                  <a:lnTo>
                    <a:pt x="89943" y="485128"/>
                  </a:lnTo>
                  <a:lnTo>
                    <a:pt x="79914" y="523620"/>
                  </a:lnTo>
                  <a:lnTo>
                    <a:pt x="68599" y="560970"/>
                  </a:lnTo>
                  <a:lnTo>
                    <a:pt x="49051" y="605825"/>
                  </a:lnTo>
                  <a:lnTo>
                    <a:pt x="41735" y="619759"/>
                  </a:lnTo>
                  <a:lnTo>
                    <a:pt x="34633" y="633789"/>
                  </a:lnTo>
                  <a:lnTo>
                    <a:pt x="17172" y="679692"/>
                  </a:lnTo>
                  <a:lnTo>
                    <a:pt x="5048" y="725566"/>
                  </a:lnTo>
                  <a:lnTo>
                    <a:pt x="1452" y="740574"/>
                  </a:lnTo>
                  <a:lnTo>
                    <a:pt x="0" y="746759"/>
                  </a:lnTo>
                </a:path>
              </a:pathLst>
            </a:custGeom>
            <a:ln w="9144">
              <a:solidFill>
                <a:srgbClr val="497DBA"/>
              </a:solidFill>
            </a:ln>
          </p:spPr>
          <p:txBody>
            <a:bodyPr wrap="square" lIns="0" tIns="0" rIns="0" bIns="0" rtlCol="0"/>
            <a:lstStyle/>
            <a:p>
              <a:endParaRPr/>
            </a:p>
          </p:txBody>
        </p:sp>
        <p:pic>
          <p:nvPicPr>
            <p:cNvPr id="43" name="object 43"/>
            <p:cNvPicPr/>
            <p:nvPr/>
          </p:nvPicPr>
          <p:blipFill>
            <a:blip r:embed="rId5" cstate="print"/>
            <a:stretch>
              <a:fillRect/>
            </a:stretch>
          </p:blipFill>
          <p:spPr>
            <a:xfrm>
              <a:off x="2347214" y="5229479"/>
              <a:ext cx="96519" cy="180212"/>
            </a:xfrm>
            <a:prstGeom prst="rect">
              <a:avLst/>
            </a:prstGeom>
          </p:spPr>
        </p:pic>
        <p:sp>
          <p:nvSpPr>
            <p:cNvPr id="44" name="object 44"/>
            <p:cNvSpPr/>
            <p:nvPr/>
          </p:nvSpPr>
          <p:spPr>
            <a:xfrm>
              <a:off x="2590800" y="4419600"/>
              <a:ext cx="304800" cy="1905"/>
            </a:xfrm>
            <a:custGeom>
              <a:avLst/>
              <a:gdLst/>
              <a:ahLst/>
              <a:cxnLst/>
              <a:rect l="l" t="t" r="r" b="b"/>
              <a:pathLst>
                <a:path w="304800" h="1904">
                  <a:moveTo>
                    <a:pt x="0" y="0"/>
                  </a:moveTo>
                  <a:lnTo>
                    <a:pt x="304800" y="1524"/>
                  </a:lnTo>
                </a:path>
              </a:pathLst>
            </a:custGeom>
            <a:ln w="9144">
              <a:solidFill>
                <a:srgbClr val="497DBA"/>
              </a:solidFill>
            </a:ln>
          </p:spPr>
          <p:txBody>
            <a:bodyPr wrap="square" lIns="0" tIns="0" rIns="0" bIns="0" rtlCol="0"/>
            <a:lstStyle/>
            <a:p>
              <a:endParaRPr/>
            </a:p>
          </p:txBody>
        </p:sp>
      </p:grpSp>
      <p:sp>
        <p:nvSpPr>
          <p:cNvPr id="45" name="object 45"/>
          <p:cNvSpPr/>
          <p:nvPr/>
        </p:nvSpPr>
        <p:spPr>
          <a:xfrm>
            <a:off x="2971800" y="4419600"/>
            <a:ext cx="152400" cy="152400"/>
          </a:xfrm>
          <a:custGeom>
            <a:avLst/>
            <a:gdLst/>
            <a:ahLst/>
            <a:cxnLst/>
            <a:rect l="l" t="t" r="r" b="b"/>
            <a:pathLst>
              <a:path w="152400" h="152400">
                <a:moveTo>
                  <a:pt x="0" y="152400"/>
                </a:moveTo>
                <a:lnTo>
                  <a:pt x="152400" y="0"/>
                </a:lnTo>
              </a:path>
            </a:pathLst>
          </a:custGeom>
          <a:ln w="9144">
            <a:solidFill>
              <a:srgbClr val="497DBA"/>
            </a:solidFill>
          </a:ln>
        </p:spPr>
        <p:txBody>
          <a:bodyPr wrap="square" lIns="0" tIns="0" rIns="0" bIns="0" rtlCol="0"/>
          <a:lstStyle/>
          <a:p>
            <a:endParaRPr/>
          </a:p>
        </p:txBody>
      </p:sp>
      <p:sp>
        <p:nvSpPr>
          <p:cNvPr id="46" name="object 46"/>
          <p:cNvSpPr/>
          <p:nvPr/>
        </p:nvSpPr>
        <p:spPr>
          <a:xfrm>
            <a:off x="3352800" y="4419600"/>
            <a:ext cx="152400" cy="152400"/>
          </a:xfrm>
          <a:custGeom>
            <a:avLst/>
            <a:gdLst/>
            <a:ahLst/>
            <a:cxnLst/>
            <a:rect l="l" t="t" r="r" b="b"/>
            <a:pathLst>
              <a:path w="152400" h="152400">
                <a:moveTo>
                  <a:pt x="0" y="152400"/>
                </a:moveTo>
                <a:lnTo>
                  <a:pt x="152400" y="0"/>
                </a:lnTo>
              </a:path>
            </a:pathLst>
          </a:custGeom>
          <a:ln w="9144">
            <a:solidFill>
              <a:srgbClr val="497DBA"/>
            </a:solidFill>
          </a:ln>
        </p:spPr>
        <p:txBody>
          <a:bodyPr wrap="square" lIns="0" tIns="0" rIns="0" bIns="0" rtlCol="0"/>
          <a:lstStyle/>
          <a:p>
            <a:endParaRPr/>
          </a:p>
        </p:txBody>
      </p:sp>
      <p:sp>
        <p:nvSpPr>
          <p:cNvPr id="47" name="object 47"/>
          <p:cNvSpPr/>
          <p:nvPr/>
        </p:nvSpPr>
        <p:spPr>
          <a:xfrm>
            <a:off x="3718559" y="4419600"/>
            <a:ext cx="92075" cy="133350"/>
          </a:xfrm>
          <a:custGeom>
            <a:avLst/>
            <a:gdLst/>
            <a:ahLst/>
            <a:cxnLst/>
            <a:rect l="l" t="t" r="r" b="b"/>
            <a:pathLst>
              <a:path w="92075" h="133350">
                <a:moveTo>
                  <a:pt x="0" y="133350"/>
                </a:moveTo>
                <a:lnTo>
                  <a:pt x="92075" y="0"/>
                </a:lnTo>
              </a:path>
            </a:pathLst>
          </a:custGeom>
          <a:ln w="9144">
            <a:solidFill>
              <a:srgbClr val="497DBA"/>
            </a:solidFill>
          </a:ln>
        </p:spPr>
        <p:txBody>
          <a:bodyPr wrap="square" lIns="0" tIns="0" rIns="0" bIns="0" rtlCol="0"/>
          <a:lstStyle/>
          <a:p>
            <a:endParaRPr/>
          </a:p>
        </p:txBody>
      </p:sp>
      <p:sp>
        <p:nvSpPr>
          <p:cNvPr id="48" name="object 48"/>
          <p:cNvSpPr/>
          <p:nvPr/>
        </p:nvSpPr>
        <p:spPr>
          <a:xfrm>
            <a:off x="4038600" y="4419600"/>
            <a:ext cx="76200" cy="152400"/>
          </a:xfrm>
          <a:custGeom>
            <a:avLst/>
            <a:gdLst/>
            <a:ahLst/>
            <a:cxnLst/>
            <a:rect l="l" t="t" r="r" b="b"/>
            <a:pathLst>
              <a:path w="76200" h="152400">
                <a:moveTo>
                  <a:pt x="0" y="152400"/>
                </a:moveTo>
                <a:lnTo>
                  <a:pt x="76200" y="0"/>
                </a:lnTo>
              </a:path>
            </a:pathLst>
          </a:custGeom>
          <a:ln w="9144">
            <a:solidFill>
              <a:srgbClr val="497DBA"/>
            </a:solidFill>
          </a:ln>
        </p:spPr>
        <p:txBody>
          <a:bodyPr wrap="square" lIns="0" tIns="0" rIns="0" bIns="0" rtlCol="0"/>
          <a:lstStyle/>
          <a:p>
            <a:endParaRPr/>
          </a:p>
        </p:txBody>
      </p:sp>
      <p:grpSp>
        <p:nvGrpSpPr>
          <p:cNvPr id="49" name="object 49"/>
          <p:cNvGrpSpPr/>
          <p:nvPr/>
        </p:nvGrpSpPr>
        <p:grpSpPr>
          <a:xfrm>
            <a:off x="4491228" y="4415028"/>
            <a:ext cx="461645" cy="1000760"/>
            <a:chOff x="4491228" y="4415028"/>
            <a:chExt cx="461645" cy="1000760"/>
          </a:xfrm>
        </p:grpSpPr>
        <p:sp>
          <p:nvSpPr>
            <p:cNvPr id="50" name="object 50"/>
            <p:cNvSpPr/>
            <p:nvPr/>
          </p:nvSpPr>
          <p:spPr>
            <a:xfrm>
              <a:off x="4495800" y="4419600"/>
              <a:ext cx="76200" cy="152400"/>
            </a:xfrm>
            <a:custGeom>
              <a:avLst/>
              <a:gdLst/>
              <a:ahLst/>
              <a:cxnLst/>
              <a:rect l="l" t="t" r="r" b="b"/>
              <a:pathLst>
                <a:path w="76200" h="152400">
                  <a:moveTo>
                    <a:pt x="0" y="152400"/>
                  </a:moveTo>
                  <a:lnTo>
                    <a:pt x="76200" y="0"/>
                  </a:lnTo>
                </a:path>
              </a:pathLst>
            </a:custGeom>
            <a:ln w="9144">
              <a:solidFill>
                <a:srgbClr val="497DBA"/>
              </a:solidFill>
            </a:ln>
          </p:spPr>
          <p:txBody>
            <a:bodyPr wrap="square" lIns="0" tIns="0" rIns="0" bIns="0" rtlCol="0"/>
            <a:lstStyle/>
            <a:p>
              <a:endParaRPr/>
            </a:p>
          </p:txBody>
        </p:sp>
        <p:sp>
          <p:nvSpPr>
            <p:cNvPr id="51" name="object 51"/>
            <p:cNvSpPr/>
            <p:nvPr/>
          </p:nvSpPr>
          <p:spPr>
            <a:xfrm>
              <a:off x="4572000" y="4572000"/>
              <a:ext cx="321945" cy="768350"/>
            </a:xfrm>
            <a:custGeom>
              <a:avLst/>
              <a:gdLst/>
              <a:ahLst/>
              <a:cxnLst/>
              <a:rect l="l" t="t" r="r" b="b"/>
              <a:pathLst>
                <a:path w="321945" h="768350">
                  <a:moveTo>
                    <a:pt x="0" y="0"/>
                  </a:moveTo>
                  <a:lnTo>
                    <a:pt x="16863" y="4822"/>
                  </a:lnTo>
                  <a:lnTo>
                    <a:pt x="34226" y="8667"/>
                  </a:lnTo>
                  <a:lnTo>
                    <a:pt x="50542" y="14466"/>
                  </a:lnTo>
                  <a:lnTo>
                    <a:pt x="64262" y="25145"/>
                  </a:lnTo>
                  <a:lnTo>
                    <a:pt x="128650" y="100711"/>
                  </a:lnTo>
                  <a:lnTo>
                    <a:pt x="133576" y="119786"/>
                  </a:lnTo>
                  <a:lnTo>
                    <a:pt x="138239" y="139017"/>
                  </a:lnTo>
                  <a:lnTo>
                    <a:pt x="143474" y="157986"/>
                  </a:lnTo>
                  <a:lnTo>
                    <a:pt x="150113" y="176275"/>
                  </a:lnTo>
                  <a:lnTo>
                    <a:pt x="155662" y="188743"/>
                  </a:lnTo>
                  <a:lnTo>
                    <a:pt x="161353" y="201152"/>
                  </a:lnTo>
                  <a:lnTo>
                    <a:pt x="166758" y="213727"/>
                  </a:lnTo>
                  <a:lnTo>
                    <a:pt x="171450" y="226694"/>
                  </a:lnTo>
                  <a:lnTo>
                    <a:pt x="181019" y="259055"/>
                  </a:lnTo>
                  <a:lnTo>
                    <a:pt x="183925" y="273863"/>
                  </a:lnTo>
                  <a:lnTo>
                    <a:pt x="182900" y="277295"/>
                  </a:lnTo>
                  <a:lnTo>
                    <a:pt x="180673" y="275526"/>
                  </a:lnTo>
                  <a:lnTo>
                    <a:pt x="179976" y="274734"/>
                  </a:lnTo>
                  <a:lnTo>
                    <a:pt x="183540" y="281094"/>
                  </a:lnTo>
                  <a:lnTo>
                    <a:pt x="194096" y="300784"/>
                  </a:lnTo>
                  <a:lnTo>
                    <a:pt x="214375" y="339979"/>
                  </a:lnTo>
                  <a:lnTo>
                    <a:pt x="216900" y="352607"/>
                  </a:lnTo>
                  <a:lnTo>
                    <a:pt x="219329" y="365283"/>
                  </a:lnTo>
                  <a:lnTo>
                    <a:pt x="221948" y="377912"/>
                  </a:lnTo>
                  <a:lnTo>
                    <a:pt x="225044" y="390398"/>
                  </a:lnTo>
                  <a:lnTo>
                    <a:pt x="230183" y="406185"/>
                  </a:lnTo>
                  <a:lnTo>
                    <a:pt x="235965" y="421735"/>
                  </a:lnTo>
                  <a:lnTo>
                    <a:pt x="241653" y="437332"/>
                  </a:lnTo>
                  <a:lnTo>
                    <a:pt x="246507" y="453263"/>
                  </a:lnTo>
                  <a:lnTo>
                    <a:pt x="252200" y="478375"/>
                  </a:lnTo>
                  <a:lnTo>
                    <a:pt x="257000" y="503761"/>
                  </a:lnTo>
                  <a:lnTo>
                    <a:pt x="261919" y="529076"/>
                  </a:lnTo>
                  <a:lnTo>
                    <a:pt x="267970" y="553974"/>
                  </a:lnTo>
                  <a:lnTo>
                    <a:pt x="289433" y="629538"/>
                  </a:lnTo>
                  <a:lnTo>
                    <a:pt x="292225" y="638988"/>
                  </a:lnTo>
                  <a:lnTo>
                    <a:pt x="295100" y="648366"/>
                  </a:lnTo>
                  <a:lnTo>
                    <a:pt x="297809" y="657792"/>
                  </a:lnTo>
                  <a:lnTo>
                    <a:pt x="300100" y="667385"/>
                  </a:lnTo>
                  <a:lnTo>
                    <a:pt x="321563" y="768096"/>
                  </a:lnTo>
                </a:path>
              </a:pathLst>
            </a:custGeom>
            <a:ln w="9144">
              <a:solidFill>
                <a:srgbClr val="497DBA"/>
              </a:solidFill>
            </a:ln>
          </p:spPr>
          <p:txBody>
            <a:bodyPr wrap="square" lIns="0" tIns="0" rIns="0" bIns="0" rtlCol="0"/>
            <a:lstStyle/>
            <a:p>
              <a:endParaRPr/>
            </a:p>
          </p:txBody>
        </p:sp>
        <p:pic>
          <p:nvPicPr>
            <p:cNvPr id="52" name="object 52"/>
            <p:cNvPicPr/>
            <p:nvPr/>
          </p:nvPicPr>
          <p:blipFill>
            <a:blip r:embed="rId6" cstate="print"/>
            <a:stretch>
              <a:fillRect/>
            </a:stretch>
          </p:blipFill>
          <p:spPr>
            <a:xfrm>
              <a:off x="4853940" y="5199507"/>
              <a:ext cx="98806" cy="216281"/>
            </a:xfrm>
            <a:prstGeom prst="rect">
              <a:avLst/>
            </a:prstGeom>
          </p:spPr>
        </p:pic>
      </p:grpSp>
      <p:sp>
        <p:nvSpPr>
          <p:cNvPr id="53" name="object 53"/>
          <p:cNvSpPr/>
          <p:nvPr/>
        </p:nvSpPr>
        <p:spPr>
          <a:xfrm>
            <a:off x="4953000" y="4419600"/>
            <a:ext cx="76200" cy="152400"/>
          </a:xfrm>
          <a:custGeom>
            <a:avLst/>
            <a:gdLst/>
            <a:ahLst/>
            <a:cxnLst/>
            <a:rect l="l" t="t" r="r" b="b"/>
            <a:pathLst>
              <a:path w="76200" h="152400">
                <a:moveTo>
                  <a:pt x="0" y="152400"/>
                </a:moveTo>
                <a:lnTo>
                  <a:pt x="76200" y="0"/>
                </a:lnTo>
              </a:path>
            </a:pathLst>
          </a:custGeom>
          <a:ln w="9144">
            <a:solidFill>
              <a:srgbClr val="497DBA"/>
            </a:solidFill>
          </a:ln>
        </p:spPr>
        <p:txBody>
          <a:bodyPr wrap="square" lIns="0" tIns="0" rIns="0" bIns="0" rtlCol="0"/>
          <a:lstStyle/>
          <a:p>
            <a:endParaRPr/>
          </a:p>
        </p:txBody>
      </p:sp>
      <p:sp>
        <p:nvSpPr>
          <p:cNvPr id="54" name="object 54"/>
          <p:cNvSpPr/>
          <p:nvPr/>
        </p:nvSpPr>
        <p:spPr>
          <a:xfrm>
            <a:off x="1600200" y="4191000"/>
            <a:ext cx="152400" cy="152400"/>
          </a:xfrm>
          <a:custGeom>
            <a:avLst/>
            <a:gdLst/>
            <a:ahLst/>
            <a:cxnLst/>
            <a:rect l="l" t="t" r="r" b="b"/>
            <a:pathLst>
              <a:path w="152400" h="152400">
                <a:moveTo>
                  <a:pt x="0" y="152400"/>
                </a:moveTo>
                <a:lnTo>
                  <a:pt x="152400" y="0"/>
                </a:lnTo>
              </a:path>
            </a:pathLst>
          </a:custGeom>
          <a:ln w="9144">
            <a:solidFill>
              <a:srgbClr val="497DBA"/>
            </a:solidFill>
          </a:ln>
        </p:spPr>
        <p:txBody>
          <a:bodyPr wrap="square" lIns="0" tIns="0" rIns="0" bIns="0" rtlCol="0"/>
          <a:lstStyle/>
          <a:p>
            <a:endParaRPr/>
          </a:p>
        </p:txBody>
      </p:sp>
      <p:sp>
        <p:nvSpPr>
          <p:cNvPr id="55" name="object 55"/>
          <p:cNvSpPr/>
          <p:nvPr/>
        </p:nvSpPr>
        <p:spPr>
          <a:xfrm>
            <a:off x="1524000" y="3962400"/>
            <a:ext cx="152400" cy="152400"/>
          </a:xfrm>
          <a:custGeom>
            <a:avLst/>
            <a:gdLst/>
            <a:ahLst/>
            <a:cxnLst/>
            <a:rect l="l" t="t" r="r" b="b"/>
            <a:pathLst>
              <a:path w="152400" h="152400">
                <a:moveTo>
                  <a:pt x="0" y="152400"/>
                </a:moveTo>
                <a:lnTo>
                  <a:pt x="152400" y="0"/>
                </a:lnTo>
              </a:path>
            </a:pathLst>
          </a:custGeom>
          <a:ln w="9144">
            <a:solidFill>
              <a:srgbClr val="497DBA"/>
            </a:solidFill>
          </a:ln>
        </p:spPr>
        <p:txBody>
          <a:bodyPr wrap="square" lIns="0" tIns="0" rIns="0" bIns="0" rtlCol="0"/>
          <a:lstStyle/>
          <a:p>
            <a:endParaRPr/>
          </a:p>
        </p:txBody>
      </p:sp>
      <p:sp>
        <p:nvSpPr>
          <p:cNvPr id="56" name="object 56"/>
          <p:cNvSpPr/>
          <p:nvPr/>
        </p:nvSpPr>
        <p:spPr>
          <a:xfrm>
            <a:off x="1447800" y="3657600"/>
            <a:ext cx="152400" cy="152400"/>
          </a:xfrm>
          <a:custGeom>
            <a:avLst/>
            <a:gdLst/>
            <a:ahLst/>
            <a:cxnLst/>
            <a:rect l="l" t="t" r="r" b="b"/>
            <a:pathLst>
              <a:path w="152400" h="152400">
                <a:moveTo>
                  <a:pt x="0" y="152400"/>
                </a:moveTo>
                <a:lnTo>
                  <a:pt x="152400" y="0"/>
                </a:lnTo>
              </a:path>
            </a:pathLst>
          </a:custGeom>
          <a:ln w="9144">
            <a:solidFill>
              <a:srgbClr val="497DBA"/>
            </a:solidFill>
          </a:ln>
        </p:spPr>
        <p:txBody>
          <a:bodyPr wrap="square" lIns="0" tIns="0" rIns="0" bIns="0" rtlCol="0"/>
          <a:lstStyle/>
          <a:p>
            <a:endParaRPr/>
          </a:p>
        </p:txBody>
      </p:sp>
      <p:sp>
        <p:nvSpPr>
          <p:cNvPr id="57" name="object 57"/>
          <p:cNvSpPr/>
          <p:nvPr/>
        </p:nvSpPr>
        <p:spPr>
          <a:xfrm>
            <a:off x="1219200" y="3352800"/>
            <a:ext cx="304800" cy="228600"/>
          </a:xfrm>
          <a:custGeom>
            <a:avLst/>
            <a:gdLst/>
            <a:ahLst/>
            <a:cxnLst/>
            <a:rect l="l" t="t" r="r" b="b"/>
            <a:pathLst>
              <a:path w="304800" h="228600">
                <a:moveTo>
                  <a:pt x="152400" y="228600"/>
                </a:moveTo>
                <a:lnTo>
                  <a:pt x="304800" y="76200"/>
                </a:lnTo>
              </a:path>
              <a:path w="304800" h="228600">
                <a:moveTo>
                  <a:pt x="0" y="152400"/>
                </a:moveTo>
                <a:lnTo>
                  <a:pt x="152400" y="0"/>
                </a:lnTo>
              </a:path>
            </a:pathLst>
          </a:custGeom>
          <a:ln w="9144">
            <a:solidFill>
              <a:srgbClr val="497DBA"/>
            </a:solidFill>
          </a:ln>
        </p:spPr>
        <p:txBody>
          <a:bodyPr wrap="square" lIns="0" tIns="0" rIns="0" bIns="0" rtlCol="0"/>
          <a:lstStyle/>
          <a:p>
            <a:endParaRPr/>
          </a:p>
        </p:txBody>
      </p:sp>
      <p:sp>
        <p:nvSpPr>
          <p:cNvPr id="58" name="object 58"/>
          <p:cNvSpPr/>
          <p:nvPr/>
        </p:nvSpPr>
        <p:spPr>
          <a:xfrm>
            <a:off x="990600" y="3352800"/>
            <a:ext cx="152400" cy="152400"/>
          </a:xfrm>
          <a:custGeom>
            <a:avLst/>
            <a:gdLst/>
            <a:ahLst/>
            <a:cxnLst/>
            <a:rect l="l" t="t" r="r" b="b"/>
            <a:pathLst>
              <a:path w="152400" h="152400">
                <a:moveTo>
                  <a:pt x="0" y="152400"/>
                </a:moveTo>
                <a:lnTo>
                  <a:pt x="152400" y="0"/>
                </a:lnTo>
              </a:path>
            </a:pathLst>
          </a:custGeom>
          <a:ln w="9144">
            <a:solidFill>
              <a:srgbClr val="497DBA"/>
            </a:solidFill>
          </a:ln>
        </p:spPr>
        <p:txBody>
          <a:bodyPr wrap="square" lIns="0" tIns="0" rIns="0" bIns="0" rtlCol="0"/>
          <a:lstStyle/>
          <a:p>
            <a:endParaRPr/>
          </a:p>
        </p:txBody>
      </p:sp>
      <p:sp>
        <p:nvSpPr>
          <p:cNvPr id="59" name="object 59"/>
          <p:cNvSpPr/>
          <p:nvPr/>
        </p:nvSpPr>
        <p:spPr>
          <a:xfrm>
            <a:off x="685800" y="3352800"/>
            <a:ext cx="152400" cy="152400"/>
          </a:xfrm>
          <a:custGeom>
            <a:avLst/>
            <a:gdLst/>
            <a:ahLst/>
            <a:cxnLst/>
            <a:rect l="l" t="t" r="r" b="b"/>
            <a:pathLst>
              <a:path w="152400" h="152400">
                <a:moveTo>
                  <a:pt x="0" y="152400"/>
                </a:moveTo>
                <a:lnTo>
                  <a:pt x="152400" y="0"/>
                </a:lnTo>
              </a:path>
            </a:pathLst>
          </a:custGeom>
          <a:ln w="9144">
            <a:solidFill>
              <a:srgbClr val="497DBA"/>
            </a:solidFill>
          </a:ln>
        </p:spPr>
        <p:txBody>
          <a:bodyPr wrap="square" lIns="0" tIns="0" rIns="0" bIns="0" rtlCol="0"/>
          <a:lstStyle/>
          <a:p>
            <a:endParaRPr/>
          </a:p>
        </p:txBody>
      </p:sp>
      <p:sp>
        <p:nvSpPr>
          <p:cNvPr id="60" name="object 60"/>
          <p:cNvSpPr/>
          <p:nvPr/>
        </p:nvSpPr>
        <p:spPr>
          <a:xfrm>
            <a:off x="304800" y="3352800"/>
            <a:ext cx="304800" cy="152400"/>
          </a:xfrm>
          <a:custGeom>
            <a:avLst/>
            <a:gdLst/>
            <a:ahLst/>
            <a:cxnLst/>
            <a:rect l="l" t="t" r="r" b="b"/>
            <a:pathLst>
              <a:path w="304800" h="152400">
                <a:moveTo>
                  <a:pt x="152400" y="152400"/>
                </a:moveTo>
                <a:lnTo>
                  <a:pt x="304800" y="0"/>
                </a:lnTo>
              </a:path>
              <a:path w="304800" h="152400">
                <a:moveTo>
                  <a:pt x="0" y="152400"/>
                </a:moveTo>
                <a:lnTo>
                  <a:pt x="152400" y="0"/>
                </a:lnTo>
              </a:path>
            </a:pathLst>
          </a:custGeom>
          <a:ln w="9144">
            <a:solidFill>
              <a:srgbClr val="497DBA"/>
            </a:solidFill>
          </a:ln>
        </p:spPr>
        <p:txBody>
          <a:bodyPr wrap="square" lIns="0" tIns="0" rIns="0" bIns="0" rtlCol="0"/>
          <a:lstStyle/>
          <a:p>
            <a:endParaRPr/>
          </a:p>
        </p:txBody>
      </p:sp>
      <p:sp>
        <p:nvSpPr>
          <p:cNvPr id="61" name="object 61"/>
          <p:cNvSpPr/>
          <p:nvPr/>
        </p:nvSpPr>
        <p:spPr>
          <a:xfrm>
            <a:off x="6934200" y="3352800"/>
            <a:ext cx="76200" cy="152400"/>
          </a:xfrm>
          <a:custGeom>
            <a:avLst/>
            <a:gdLst/>
            <a:ahLst/>
            <a:cxnLst/>
            <a:rect l="l" t="t" r="r" b="b"/>
            <a:pathLst>
              <a:path w="76200" h="152400">
                <a:moveTo>
                  <a:pt x="0" y="152400"/>
                </a:moveTo>
                <a:lnTo>
                  <a:pt x="76200" y="0"/>
                </a:lnTo>
              </a:path>
            </a:pathLst>
          </a:custGeom>
          <a:ln w="9144">
            <a:solidFill>
              <a:srgbClr val="497DBA"/>
            </a:solidFill>
          </a:ln>
        </p:spPr>
        <p:txBody>
          <a:bodyPr wrap="square" lIns="0" tIns="0" rIns="0" bIns="0" rtlCol="0"/>
          <a:lstStyle/>
          <a:p>
            <a:endParaRPr/>
          </a:p>
        </p:txBody>
      </p:sp>
      <p:sp>
        <p:nvSpPr>
          <p:cNvPr id="62" name="object 62"/>
          <p:cNvSpPr/>
          <p:nvPr/>
        </p:nvSpPr>
        <p:spPr>
          <a:xfrm>
            <a:off x="7315200" y="3352800"/>
            <a:ext cx="76200" cy="152400"/>
          </a:xfrm>
          <a:custGeom>
            <a:avLst/>
            <a:gdLst/>
            <a:ahLst/>
            <a:cxnLst/>
            <a:rect l="l" t="t" r="r" b="b"/>
            <a:pathLst>
              <a:path w="76200" h="152400">
                <a:moveTo>
                  <a:pt x="0" y="152400"/>
                </a:moveTo>
                <a:lnTo>
                  <a:pt x="76200" y="0"/>
                </a:lnTo>
              </a:path>
            </a:pathLst>
          </a:custGeom>
          <a:ln w="9144">
            <a:solidFill>
              <a:srgbClr val="497DBA"/>
            </a:solidFill>
          </a:ln>
        </p:spPr>
        <p:txBody>
          <a:bodyPr wrap="square" lIns="0" tIns="0" rIns="0" bIns="0" rtlCol="0"/>
          <a:lstStyle/>
          <a:p>
            <a:endParaRPr/>
          </a:p>
        </p:txBody>
      </p:sp>
      <p:sp>
        <p:nvSpPr>
          <p:cNvPr id="63" name="object 63"/>
          <p:cNvSpPr/>
          <p:nvPr/>
        </p:nvSpPr>
        <p:spPr>
          <a:xfrm>
            <a:off x="7696200" y="3352800"/>
            <a:ext cx="76200" cy="152400"/>
          </a:xfrm>
          <a:custGeom>
            <a:avLst/>
            <a:gdLst/>
            <a:ahLst/>
            <a:cxnLst/>
            <a:rect l="l" t="t" r="r" b="b"/>
            <a:pathLst>
              <a:path w="76200" h="152400">
                <a:moveTo>
                  <a:pt x="0" y="152400"/>
                </a:moveTo>
                <a:lnTo>
                  <a:pt x="76200" y="0"/>
                </a:lnTo>
              </a:path>
            </a:pathLst>
          </a:custGeom>
          <a:ln w="9144">
            <a:solidFill>
              <a:srgbClr val="497DBA"/>
            </a:solidFill>
          </a:ln>
        </p:spPr>
        <p:txBody>
          <a:bodyPr wrap="square" lIns="0" tIns="0" rIns="0" bIns="0" rtlCol="0"/>
          <a:lstStyle/>
          <a:p>
            <a:endParaRPr/>
          </a:p>
        </p:txBody>
      </p:sp>
      <p:sp>
        <p:nvSpPr>
          <p:cNvPr id="64" name="object 64"/>
          <p:cNvSpPr/>
          <p:nvPr/>
        </p:nvSpPr>
        <p:spPr>
          <a:xfrm>
            <a:off x="8153400" y="3352800"/>
            <a:ext cx="76200" cy="152400"/>
          </a:xfrm>
          <a:custGeom>
            <a:avLst/>
            <a:gdLst/>
            <a:ahLst/>
            <a:cxnLst/>
            <a:rect l="l" t="t" r="r" b="b"/>
            <a:pathLst>
              <a:path w="76200" h="152400">
                <a:moveTo>
                  <a:pt x="0" y="152400"/>
                </a:moveTo>
                <a:lnTo>
                  <a:pt x="76200" y="0"/>
                </a:lnTo>
              </a:path>
            </a:pathLst>
          </a:custGeom>
          <a:ln w="9144">
            <a:solidFill>
              <a:srgbClr val="497DBA"/>
            </a:solidFill>
          </a:ln>
        </p:spPr>
        <p:txBody>
          <a:bodyPr wrap="square" lIns="0" tIns="0" rIns="0" bIns="0" rtlCol="0"/>
          <a:lstStyle/>
          <a:p>
            <a:endParaRPr/>
          </a:p>
        </p:txBody>
      </p:sp>
      <p:sp>
        <p:nvSpPr>
          <p:cNvPr id="65" name="object 65"/>
          <p:cNvSpPr txBox="1"/>
          <p:nvPr/>
        </p:nvSpPr>
        <p:spPr>
          <a:xfrm>
            <a:off x="3579621" y="3683889"/>
            <a:ext cx="10541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Absorption</a:t>
            </a:r>
            <a:endParaRPr sz="1800">
              <a:latin typeface="Times New Roman"/>
              <a:cs typeface="Times New Roman"/>
            </a:endParaRPr>
          </a:p>
        </p:txBody>
      </p:sp>
      <p:grpSp>
        <p:nvGrpSpPr>
          <p:cNvPr id="66" name="object 66"/>
          <p:cNvGrpSpPr/>
          <p:nvPr/>
        </p:nvGrpSpPr>
        <p:grpSpPr>
          <a:xfrm>
            <a:off x="3200400" y="3966336"/>
            <a:ext cx="233679" cy="224790"/>
            <a:chOff x="3200400" y="3966336"/>
            <a:chExt cx="233679" cy="224790"/>
          </a:xfrm>
        </p:grpSpPr>
        <p:sp>
          <p:nvSpPr>
            <p:cNvPr id="67" name="object 67"/>
            <p:cNvSpPr/>
            <p:nvPr/>
          </p:nvSpPr>
          <p:spPr>
            <a:xfrm>
              <a:off x="3249167" y="3970908"/>
              <a:ext cx="180340" cy="150495"/>
            </a:xfrm>
            <a:custGeom>
              <a:avLst/>
              <a:gdLst/>
              <a:ahLst/>
              <a:cxnLst/>
              <a:rect l="l" t="t" r="r" b="b"/>
              <a:pathLst>
                <a:path w="180339" h="150495">
                  <a:moveTo>
                    <a:pt x="179831" y="0"/>
                  </a:moveTo>
                  <a:lnTo>
                    <a:pt x="146897" y="13207"/>
                  </a:lnTo>
                  <a:lnTo>
                    <a:pt x="135090" y="17521"/>
                  </a:lnTo>
                  <a:lnTo>
                    <a:pt x="134508" y="18462"/>
                  </a:lnTo>
                  <a:lnTo>
                    <a:pt x="101092" y="56261"/>
                  </a:lnTo>
                  <a:lnTo>
                    <a:pt x="84264" y="65659"/>
                  </a:lnTo>
                  <a:lnTo>
                    <a:pt x="75660" y="69619"/>
                  </a:lnTo>
                  <a:lnTo>
                    <a:pt x="41737" y="102238"/>
                  </a:lnTo>
                  <a:lnTo>
                    <a:pt x="18538" y="136183"/>
                  </a:lnTo>
                  <a:lnTo>
                    <a:pt x="14065" y="147097"/>
                  </a:lnTo>
                  <a:lnTo>
                    <a:pt x="10973" y="150153"/>
                  </a:lnTo>
                  <a:lnTo>
                    <a:pt x="0" y="150114"/>
                  </a:lnTo>
                </a:path>
              </a:pathLst>
            </a:custGeom>
            <a:ln w="9144">
              <a:solidFill>
                <a:srgbClr val="497DBA"/>
              </a:solidFill>
            </a:ln>
          </p:spPr>
          <p:txBody>
            <a:bodyPr wrap="square" lIns="0" tIns="0" rIns="0" bIns="0" rtlCol="0"/>
            <a:lstStyle/>
            <a:p>
              <a:endParaRPr/>
            </a:p>
          </p:txBody>
        </p:sp>
        <p:sp>
          <p:nvSpPr>
            <p:cNvPr id="68" name="object 68"/>
            <p:cNvSpPr/>
            <p:nvPr/>
          </p:nvSpPr>
          <p:spPr>
            <a:xfrm>
              <a:off x="3200400" y="4085970"/>
              <a:ext cx="95250" cy="104775"/>
            </a:xfrm>
            <a:custGeom>
              <a:avLst/>
              <a:gdLst/>
              <a:ahLst/>
              <a:cxnLst/>
              <a:rect l="l" t="t" r="r" b="b"/>
              <a:pathLst>
                <a:path w="95250" h="104775">
                  <a:moveTo>
                    <a:pt x="11811" y="0"/>
                  </a:moveTo>
                  <a:lnTo>
                    <a:pt x="8762" y="2539"/>
                  </a:lnTo>
                  <a:lnTo>
                    <a:pt x="8421" y="7111"/>
                  </a:lnTo>
                  <a:lnTo>
                    <a:pt x="0" y="104774"/>
                  </a:lnTo>
                  <a:lnTo>
                    <a:pt x="14471" y="98170"/>
                  </a:lnTo>
                  <a:lnTo>
                    <a:pt x="12445" y="98170"/>
                  </a:lnTo>
                  <a:lnTo>
                    <a:pt x="2031" y="90804"/>
                  </a:lnTo>
                  <a:lnTo>
                    <a:pt x="15583" y="71603"/>
                  </a:lnTo>
                  <a:lnTo>
                    <a:pt x="21081" y="7111"/>
                  </a:lnTo>
                  <a:lnTo>
                    <a:pt x="21462" y="3682"/>
                  </a:lnTo>
                  <a:lnTo>
                    <a:pt x="18795" y="634"/>
                  </a:lnTo>
                  <a:lnTo>
                    <a:pt x="15367" y="253"/>
                  </a:lnTo>
                  <a:lnTo>
                    <a:pt x="11811" y="0"/>
                  </a:lnTo>
                  <a:close/>
                </a:path>
                <a:path w="95250" h="104775">
                  <a:moveTo>
                    <a:pt x="15583" y="71603"/>
                  </a:moveTo>
                  <a:lnTo>
                    <a:pt x="2031" y="90804"/>
                  </a:lnTo>
                  <a:lnTo>
                    <a:pt x="12445" y="98170"/>
                  </a:lnTo>
                  <a:lnTo>
                    <a:pt x="14680" y="94995"/>
                  </a:lnTo>
                  <a:lnTo>
                    <a:pt x="13588" y="94995"/>
                  </a:lnTo>
                  <a:lnTo>
                    <a:pt x="4572" y="88772"/>
                  </a:lnTo>
                  <a:lnTo>
                    <a:pt x="14506" y="84229"/>
                  </a:lnTo>
                  <a:lnTo>
                    <a:pt x="15583" y="71603"/>
                  </a:lnTo>
                  <a:close/>
                </a:path>
                <a:path w="95250" h="104775">
                  <a:moveTo>
                    <a:pt x="88011" y="50545"/>
                  </a:moveTo>
                  <a:lnTo>
                    <a:pt x="84836" y="52069"/>
                  </a:lnTo>
                  <a:lnTo>
                    <a:pt x="25930" y="79006"/>
                  </a:lnTo>
                  <a:lnTo>
                    <a:pt x="12445" y="98170"/>
                  </a:lnTo>
                  <a:lnTo>
                    <a:pt x="14471" y="98170"/>
                  </a:lnTo>
                  <a:lnTo>
                    <a:pt x="90170" y="63626"/>
                  </a:lnTo>
                  <a:lnTo>
                    <a:pt x="93345" y="62102"/>
                  </a:lnTo>
                  <a:lnTo>
                    <a:pt x="94741" y="58292"/>
                  </a:lnTo>
                  <a:lnTo>
                    <a:pt x="93217" y="55117"/>
                  </a:lnTo>
                  <a:lnTo>
                    <a:pt x="91821" y="51942"/>
                  </a:lnTo>
                  <a:lnTo>
                    <a:pt x="88011" y="50545"/>
                  </a:lnTo>
                  <a:close/>
                </a:path>
                <a:path w="95250" h="104775">
                  <a:moveTo>
                    <a:pt x="14506" y="84229"/>
                  </a:moveTo>
                  <a:lnTo>
                    <a:pt x="4572" y="88772"/>
                  </a:lnTo>
                  <a:lnTo>
                    <a:pt x="13588" y="94995"/>
                  </a:lnTo>
                  <a:lnTo>
                    <a:pt x="14506" y="84229"/>
                  </a:lnTo>
                  <a:close/>
                </a:path>
                <a:path w="95250" h="104775">
                  <a:moveTo>
                    <a:pt x="25930" y="79006"/>
                  </a:moveTo>
                  <a:lnTo>
                    <a:pt x="14506" y="84229"/>
                  </a:lnTo>
                  <a:lnTo>
                    <a:pt x="13588" y="94995"/>
                  </a:lnTo>
                  <a:lnTo>
                    <a:pt x="14680" y="94995"/>
                  </a:lnTo>
                  <a:lnTo>
                    <a:pt x="25930" y="79006"/>
                  </a:lnTo>
                  <a:close/>
                </a:path>
                <a:path w="95250" h="104775">
                  <a:moveTo>
                    <a:pt x="44068" y="31241"/>
                  </a:moveTo>
                  <a:lnTo>
                    <a:pt x="15583" y="71603"/>
                  </a:lnTo>
                  <a:lnTo>
                    <a:pt x="14506" y="84229"/>
                  </a:lnTo>
                  <a:lnTo>
                    <a:pt x="25930" y="79006"/>
                  </a:lnTo>
                  <a:lnTo>
                    <a:pt x="54355" y="38607"/>
                  </a:lnTo>
                  <a:lnTo>
                    <a:pt x="44068" y="31241"/>
                  </a:lnTo>
                  <a:close/>
                </a:path>
              </a:pathLst>
            </a:custGeom>
            <a:solidFill>
              <a:srgbClr val="497DBA"/>
            </a:solidFill>
          </p:spPr>
          <p:txBody>
            <a:bodyPr wrap="square" lIns="0" tIns="0" rIns="0" bIns="0" rtlCol="0"/>
            <a:lstStyle/>
            <a:p>
              <a:endParaRPr/>
            </a:p>
          </p:txBody>
        </p:sp>
      </p:grpSp>
      <p:sp>
        <p:nvSpPr>
          <p:cNvPr id="69" name="object 69"/>
          <p:cNvSpPr txBox="1"/>
          <p:nvPr/>
        </p:nvSpPr>
        <p:spPr>
          <a:xfrm>
            <a:off x="5469128" y="3683889"/>
            <a:ext cx="393700" cy="299720"/>
          </a:xfrm>
          <a:prstGeom prst="rect">
            <a:avLst/>
          </a:prstGeom>
        </p:spPr>
        <p:txBody>
          <a:bodyPr vert="horz" wrap="square" lIns="0" tIns="12700" rIns="0" bIns="0" rtlCol="0">
            <a:spAutoFit/>
          </a:bodyPr>
          <a:lstStyle/>
          <a:p>
            <a:pPr marL="12700">
              <a:lnSpc>
                <a:spcPct val="100000"/>
              </a:lnSpc>
              <a:spcBef>
                <a:spcPts val="100"/>
              </a:spcBef>
              <a:tabLst>
                <a:tab pos="380365" algn="l"/>
              </a:tabLst>
            </a:pPr>
            <a:r>
              <a:rPr sz="1800" u="sng" dirty="0">
                <a:uFill>
                  <a:solidFill>
                    <a:srgbClr val="497DBA"/>
                  </a:solidFill>
                </a:uFill>
                <a:latin typeface="Times New Roman"/>
                <a:cs typeface="Times New Roman"/>
              </a:rPr>
              <a:t> 	</a:t>
            </a:r>
            <a:endParaRPr sz="1800">
              <a:latin typeface="Times New Roman"/>
              <a:cs typeface="Times New Roman"/>
            </a:endParaRPr>
          </a:p>
        </p:txBody>
      </p:sp>
      <p:grpSp>
        <p:nvGrpSpPr>
          <p:cNvPr id="70" name="object 70"/>
          <p:cNvGrpSpPr/>
          <p:nvPr/>
        </p:nvGrpSpPr>
        <p:grpSpPr>
          <a:xfrm>
            <a:off x="4454652" y="3969892"/>
            <a:ext cx="194310" cy="184785"/>
            <a:chOff x="4454652" y="3969892"/>
            <a:chExt cx="194310" cy="184785"/>
          </a:xfrm>
        </p:grpSpPr>
        <p:sp>
          <p:nvSpPr>
            <p:cNvPr id="71" name="object 71"/>
            <p:cNvSpPr/>
            <p:nvPr/>
          </p:nvSpPr>
          <p:spPr>
            <a:xfrm>
              <a:off x="4459224" y="3974464"/>
              <a:ext cx="184785" cy="175895"/>
            </a:xfrm>
            <a:custGeom>
              <a:avLst/>
              <a:gdLst/>
              <a:ahLst/>
              <a:cxnLst/>
              <a:rect l="l" t="t" r="r" b="b"/>
              <a:pathLst>
                <a:path w="184785" h="175895">
                  <a:moveTo>
                    <a:pt x="184658" y="0"/>
                  </a:moveTo>
                  <a:lnTo>
                    <a:pt x="152811" y="14674"/>
                  </a:lnTo>
                  <a:lnTo>
                    <a:pt x="139266" y="20417"/>
                  </a:lnTo>
                  <a:lnTo>
                    <a:pt x="137038" y="21533"/>
                  </a:lnTo>
                  <a:lnTo>
                    <a:pt x="139142" y="22325"/>
                  </a:lnTo>
                  <a:lnTo>
                    <a:pt x="138593" y="27095"/>
                  </a:lnTo>
                  <a:lnTo>
                    <a:pt x="128407" y="40148"/>
                  </a:lnTo>
                  <a:lnTo>
                    <a:pt x="101600" y="65786"/>
                  </a:lnTo>
                  <a:lnTo>
                    <a:pt x="84623" y="77793"/>
                  </a:lnTo>
                  <a:lnTo>
                    <a:pt x="68754" y="85645"/>
                  </a:lnTo>
                  <a:lnTo>
                    <a:pt x="53147" y="94521"/>
                  </a:lnTo>
                  <a:lnTo>
                    <a:pt x="36956" y="109601"/>
                  </a:lnTo>
                  <a:lnTo>
                    <a:pt x="24163" y="125987"/>
                  </a:lnTo>
                  <a:lnTo>
                    <a:pt x="15478" y="140208"/>
                  </a:lnTo>
                  <a:lnTo>
                    <a:pt x="8292" y="155571"/>
                  </a:lnTo>
                  <a:lnTo>
                    <a:pt x="0" y="175387"/>
                  </a:lnTo>
                </a:path>
              </a:pathLst>
            </a:custGeom>
            <a:ln w="9144">
              <a:solidFill>
                <a:srgbClr val="497DBA"/>
              </a:solidFill>
            </a:ln>
          </p:spPr>
          <p:txBody>
            <a:bodyPr wrap="square" lIns="0" tIns="0" rIns="0" bIns="0" rtlCol="0"/>
            <a:lstStyle/>
            <a:p>
              <a:endParaRPr/>
            </a:p>
          </p:txBody>
        </p:sp>
        <p:sp>
          <p:nvSpPr>
            <p:cNvPr id="72" name="object 72"/>
            <p:cNvSpPr/>
            <p:nvPr/>
          </p:nvSpPr>
          <p:spPr>
            <a:xfrm>
              <a:off x="4457573" y="4043806"/>
              <a:ext cx="91440" cy="106045"/>
            </a:xfrm>
            <a:custGeom>
              <a:avLst/>
              <a:gdLst/>
              <a:ahLst/>
              <a:cxnLst/>
              <a:rect l="l" t="t" r="r" b="b"/>
              <a:pathLst>
                <a:path w="91439" h="106045">
                  <a:moveTo>
                    <a:pt x="9778" y="0"/>
                  </a:moveTo>
                  <a:lnTo>
                    <a:pt x="6223" y="127"/>
                  </a:lnTo>
                  <a:lnTo>
                    <a:pt x="2666" y="127"/>
                  </a:lnTo>
                  <a:lnTo>
                    <a:pt x="115" y="2794"/>
                  </a:lnTo>
                  <a:lnTo>
                    <a:pt x="0" y="6477"/>
                  </a:lnTo>
                  <a:lnTo>
                    <a:pt x="1650" y="105664"/>
                  </a:lnTo>
                  <a:lnTo>
                    <a:pt x="15032" y="97790"/>
                  </a:lnTo>
                  <a:lnTo>
                    <a:pt x="13335" y="97790"/>
                  </a:lnTo>
                  <a:lnTo>
                    <a:pt x="2286" y="91567"/>
                  </a:lnTo>
                  <a:lnTo>
                    <a:pt x="13727" y="71173"/>
                  </a:lnTo>
                  <a:lnTo>
                    <a:pt x="12702" y="6477"/>
                  </a:lnTo>
                  <a:lnTo>
                    <a:pt x="12573" y="2794"/>
                  </a:lnTo>
                  <a:lnTo>
                    <a:pt x="9778" y="0"/>
                  </a:lnTo>
                  <a:close/>
                </a:path>
                <a:path w="91439" h="106045">
                  <a:moveTo>
                    <a:pt x="13727" y="71173"/>
                  </a:moveTo>
                  <a:lnTo>
                    <a:pt x="2286" y="91567"/>
                  </a:lnTo>
                  <a:lnTo>
                    <a:pt x="13335" y="97790"/>
                  </a:lnTo>
                  <a:lnTo>
                    <a:pt x="15183" y="94488"/>
                  </a:lnTo>
                  <a:lnTo>
                    <a:pt x="14097" y="94488"/>
                  </a:lnTo>
                  <a:lnTo>
                    <a:pt x="4572" y="89154"/>
                  </a:lnTo>
                  <a:lnTo>
                    <a:pt x="13925" y="83659"/>
                  </a:lnTo>
                  <a:lnTo>
                    <a:pt x="13727" y="71173"/>
                  </a:lnTo>
                  <a:close/>
                </a:path>
                <a:path w="91439" h="106045">
                  <a:moveTo>
                    <a:pt x="83692" y="42672"/>
                  </a:moveTo>
                  <a:lnTo>
                    <a:pt x="24830" y="77252"/>
                  </a:lnTo>
                  <a:lnTo>
                    <a:pt x="13335" y="97790"/>
                  </a:lnTo>
                  <a:lnTo>
                    <a:pt x="15032" y="97790"/>
                  </a:lnTo>
                  <a:lnTo>
                    <a:pt x="87122" y="55372"/>
                  </a:lnTo>
                  <a:lnTo>
                    <a:pt x="90042" y="53594"/>
                  </a:lnTo>
                  <a:lnTo>
                    <a:pt x="91059" y="49784"/>
                  </a:lnTo>
                  <a:lnTo>
                    <a:pt x="87502" y="43688"/>
                  </a:lnTo>
                  <a:lnTo>
                    <a:pt x="83692" y="42672"/>
                  </a:lnTo>
                  <a:close/>
                </a:path>
                <a:path w="91439" h="106045">
                  <a:moveTo>
                    <a:pt x="13925" y="83659"/>
                  </a:moveTo>
                  <a:lnTo>
                    <a:pt x="4572" y="89154"/>
                  </a:lnTo>
                  <a:lnTo>
                    <a:pt x="14097" y="94488"/>
                  </a:lnTo>
                  <a:lnTo>
                    <a:pt x="13925" y="83659"/>
                  </a:lnTo>
                  <a:close/>
                </a:path>
                <a:path w="91439" h="106045">
                  <a:moveTo>
                    <a:pt x="24830" y="77252"/>
                  </a:moveTo>
                  <a:lnTo>
                    <a:pt x="13925" y="83659"/>
                  </a:lnTo>
                  <a:lnTo>
                    <a:pt x="14097" y="94488"/>
                  </a:lnTo>
                  <a:lnTo>
                    <a:pt x="15183" y="94488"/>
                  </a:lnTo>
                  <a:lnTo>
                    <a:pt x="24830" y="77252"/>
                  </a:lnTo>
                  <a:close/>
                </a:path>
                <a:path w="91439" h="106045">
                  <a:moveTo>
                    <a:pt x="32638" y="37465"/>
                  </a:moveTo>
                  <a:lnTo>
                    <a:pt x="13727" y="71173"/>
                  </a:lnTo>
                  <a:lnTo>
                    <a:pt x="13925" y="83659"/>
                  </a:lnTo>
                  <a:lnTo>
                    <a:pt x="24830" y="77252"/>
                  </a:lnTo>
                  <a:lnTo>
                    <a:pt x="43687" y="43561"/>
                  </a:lnTo>
                  <a:lnTo>
                    <a:pt x="32638" y="37465"/>
                  </a:lnTo>
                  <a:close/>
                </a:path>
              </a:pathLst>
            </a:custGeom>
            <a:solidFill>
              <a:srgbClr val="497DBA"/>
            </a:solidFill>
          </p:spPr>
          <p:txBody>
            <a:bodyPr wrap="square" lIns="0" tIns="0" rIns="0" bIns="0" rtlCol="0"/>
            <a:lstStyle/>
            <a:p>
              <a:endParaRPr/>
            </a:p>
          </p:txBody>
        </p:sp>
      </p:grpSp>
      <p:grpSp>
        <p:nvGrpSpPr>
          <p:cNvPr id="73" name="object 73"/>
          <p:cNvGrpSpPr/>
          <p:nvPr/>
        </p:nvGrpSpPr>
        <p:grpSpPr>
          <a:xfrm>
            <a:off x="3592448" y="3957828"/>
            <a:ext cx="679450" cy="233679"/>
            <a:chOff x="3592448" y="3957828"/>
            <a:chExt cx="679450" cy="233679"/>
          </a:xfrm>
        </p:grpSpPr>
        <p:sp>
          <p:nvSpPr>
            <p:cNvPr id="74" name="object 74"/>
            <p:cNvSpPr/>
            <p:nvPr/>
          </p:nvSpPr>
          <p:spPr>
            <a:xfrm>
              <a:off x="3602735" y="3977767"/>
              <a:ext cx="182245" cy="180975"/>
            </a:xfrm>
            <a:custGeom>
              <a:avLst/>
              <a:gdLst/>
              <a:ahLst/>
              <a:cxnLst/>
              <a:rect l="l" t="t" r="r" b="b"/>
              <a:pathLst>
                <a:path w="182245" h="180975">
                  <a:moveTo>
                    <a:pt x="182117" y="0"/>
                  </a:moveTo>
                  <a:lnTo>
                    <a:pt x="154042" y="20198"/>
                  </a:lnTo>
                  <a:lnTo>
                    <a:pt x="141634" y="29211"/>
                  </a:lnTo>
                  <a:lnTo>
                    <a:pt x="139320" y="30823"/>
                  </a:lnTo>
                  <a:lnTo>
                    <a:pt x="141525" y="28813"/>
                  </a:lnTo>
                  <a:lnTo>
                    <a:pt x="142677" y="26963"/>
                  </a:lnTo>
                  <a:lnTo>
                    <a:pt x="137201" y="29057"/>
                  </a:lnTo>
                  <a:lnTo>
                    <a:pt x="84074" y="60197"/>
                  </a:lnTo>
                  <a:lnTo>
                    <a:pt x="52498" y="82593"/>
                  </a:lnTo>
                  <a:lnTo>
                    <a:pt x="42037" y="90296"/>
                  </a:lnTo>
                  <a:lnTo>
                    <a:pt x="26896" y="145962"/>
                  </a:lnTo>
                  <a:lnTo>
                    <a:pt x="21113" y="172338"/>
                  </a:lnTo>
                  <a:lnTo>
                    <a:pt x="15283" y="180236"/>
                  </a:lnTo>
                  <a:lnTo>
                    <a:pt x="0" y="180466"/>
                  </a:lnTo>
                </a:path>
              </a:pathLst>
            </a:custGeom>
            <a:ln w="9144">
              <a:solidFill>
                <a:srgbClr val="497DBA"/>
              </a:solidFill>
            </a:ln>
          </p:spPr>
          <p:txBody>
            <a:bodyPr wrap="square" lIns="0" tIns="0" rIns="0" bIns="0" rtlCol="0"/>
            <a:lstStyle/>
            <a:p>
              <a:endParaRPr/>
            </a:p>
          </p:txBody>
        </p:sp>
        <p:sp>
          <p:nvSpPr>
            <p:cNvPr id="75" name="object 75"/>
            <p:cNvSpPr/>
            <p:nvPr/>
          </p:nvSpPr>
          <p:spPr>
            <a:xfrm>
              <a:off x="3592448" y="4053713"/>
              <a:ext cx="95250" cy="106045"/>
            </a:xfrm>
            <a:custGeom>
              <a:avLst/>
              <a:gdLst/>
              <a:ahLst/>
              <a:cxnLst/>
              <a:rect l="l" t="t" r="r" b="b"/>
              <a:pathLst>
                <a:path w="95250" h="106045">
                  <a:moveTo>
                    <a:pt x="9525" y="0"/>
                  </a:moveTo>
                  <a:lnTo>
                    <a:pt x="6096" y="381"/>
                  </a:lnTo>
                  <a:lnTo>
                    <a:pt x="2539" y="635"/>
                  </a:lnTo>
                  <a:lnTo>
                    <a:pt x="0" y="3810"/>
                  </a:lnTo>
                  <a:lnTo>
                    <a:pt x="380" y="7238"/>
                  </a:lnTo>
                  <a:lnTo>
                    <a:pt x="10287" y="105918"/>
                  </a:lnTo>
                  <a:lnTo>
                    <a:pt x="22871" y="97028"/>
                  </a:lnTo>
                  <a:lnTo>
                    <a:pt x="21336" y="97028"/>
                  </a:lnTo>
                  <a:lnTo>
                    <a:pt x="9778" y="91820"/>
                  </a:lnTo>
                  <a:lnTo>
                    <a:pt x="19492" y="70512"/>
                  </a:lnTo>
                  <a:lnTo>
                    <a:pt x="12953" y="5968"/>
                  </a:lnTo>
                  <a:lnTo>
                    <a:pt x="12700" y="2539"/>
                  </a:lnTo>
                  <a:lnTo>
                    <a:pt x="9525" y="0"/>
                  </a:lnTo>
                  <a:close/>
                </a:path>
                <a:path w="95250" h="106045">
                  <a:moveTo>
                    <a:pt x="19492" y="70512"/>
                  </a:moveTo>
                  <a:lnTo>
                    <a:pt x="9778" y="91820"/>
                  </a:lnTo>
                  <a:lnTo>
                    <a:pt x="21336" y="97028"/>
                  </a:lnTo>
                  <a:lnTo>
                    <a:pt x="22838" y="93725"/>
                  </a:lnTo>
                  <a:lnTo>
                    <a:pt x="21843" y="93725"/>
                  </a:lnTo>
                  <a:lnTo>
                    <a:pt x="11811" y="89281"/>
                  </a:lnTo>
                  <a:lnTo>
                    <a:pt x="20754" y="82967"/>
                  </a:lnTo>
                  <a:lnTo>
                    <a:pt x="19492" y="70512"/>
                  </a:lnTo>
                  <a:close/>
                </a:path>
                <a:path w="95250" h="106045">
                  <a:moveTo>
                    <a:pt x="86740" y="36322"/>
                  </a:moveTo>
                  <a:lnTo>
                    <a:pt x="83947" y="38354"/>
                  </a:lnTo>
                  <a:lnTo>
                    <a:pt x="31036" y="75708"/>
                  </a:lnTo>
                  <a:lnTo>
                    <a:pt x="21336" y="97028"/>
                  </a:lnTo>
                  <a:lnTo>
                    <a:pt x="22871" y="97028"/>
                  </a:lnTo>
                  <a:lnTo>
                    <a:pt x="91186" y="48768"/>
                  </a:lnTo>
                  <a:lnTo>
                    <a:pt x="94106" y="46736"/>
                  </a:lnTo>
                  <a:lnTo>
                    <a:pt x="94741" y="42672"/>
                  </a:lnTo>
                  <a:lnTo>
                    <a:pt x="92710" y="39878"/>
                  </a:lnTo>
                  <a:lnTo>
                    <a:pt x="90677" y="36956"/>
                  </a:lnTo>
                  <a:lnTo>
                    <a:pt x="86740" y="36322"/>
                  </a:lnTo>
                  <a:close/>
                </a:path>
                <a:path w="95250" h="106045">
                  <a:moveTo>
                    <a:pt x="20754" y="82967"/>
                  </a:moveTo>
                  <a:lnTo>
                    <a:pt x="11811" y="89281"/>
                  </a:lnTo>
                  <a:lnTo>
                    <a:pt x="21843" y="93725"/>
                  </a:lnTo>
                  <a:lnTo>
                    <a:pt x="20754" y="82967"/>
                  </a:lnTo>
                  <a:close/>
                </a:path>
                <a:path w="95250" h="106045">
                  <a:moveTo>
                    <a:pt x="31036" y="75708"/>
                  </a:moveTo>
                  <a:lnTo>
                    <a:pt x="20754" y="82967"/>
                  </a:lnTo>
                  <a:lnTo>
                    <a:pt x="21843" y="93725"/>
                  </a:lnTo>
                  <a:lnTo>
                    <a:pt x="22838" y="93725"/>
                  </a:lnTo>
                  <a:lnTo>
                    <a:pt x="31036" y="75708"/>
                  </a:lnTo>
                  <a:close/>
                </a:path>
                <a:path w="95250" h="106045">
                  <a:moveTo>
                    <a:pt x="45847" y="12700"/>
                  </a:moveTo>
                  <a:lnTo>
                    <a:pt x="19492" y="70512"/>
                  </a:lnTo>
                  <a:lnTo>
                    <a:pt x="20754" y="82967"/>
                  </a:lnTo>
                  <a:lnTo>
                    <a:pt x="31036" y="75708"/>
                  </a:lnTo>
                  <a:lnTo>
                    <a:pt x="57276" y="18034"/>
                  </a:lnTo>
                  <a:lnTo>
                    <a:pt x="45847" y="12700"/>
                  </a:lnTo>
                  <a:close/>
                </a:path>
              </a:pathLst>
            </a:custGeom>
            <a:solidFill>
              <a:srgbClr val="497DBA"/>
            </a:solidFill>
          </p:spPr>
          <p:txBody>
            <a:bodyPr wrap="square" lIns="0" tIns="0" rIns="0" bIns="0" rtlCol="0"/>
            <a:lstStyle/>
            <a:p>
              <a:endParaRPr/>
            </a:p>
          </p:txBody>
        </p:sp>
        <p:sp>
          <p:nvSpPr>
            <p:cNvPr id="76" name="object 76"/>
            <p:cNvSpPr/>
            <p:nvPr/>
          </p:nvSpPr>
          <p:spPr>
            <a:xfrm>
              <a:off x="4093463" y="3962400"/>
              <a:ext cx="173990" cy="187960"/>
            </a:xfrm>
            <a:custGeom>
              <a:avLst/>
              <a:gdLst/>
              <a:ahLst/>
              <a:cxnLst/>
              <a:rect l="l" t="t" r="r" b="b"/>
              <a:pathLst>
                <a:path w="173989" h="187960">
                  <a:moveTo>
                    <a:pt x="173736" y="0"/>
                  </a:moveTo>
                  <a:lnTo>
                    <a:pt x="164457" y="9765"/>
                  </a:lnTo>
                  <a:lnTo>
                    <a:pt x="155225" y="19827"/>
                  </a:lnTo>
                  <a:lnTo>
                    <a:pt x="145946" y="29342"/>
                  </a:lnTo>
                  <a:lnTo>
                    <a:pt x="136525" y="37464"/>
                  </a:lnTo>
                  <a:lnTo>
                    <a:pt x="113059" y="52210"/>
                  </a:lnTo>
                  <a:lnTo>
                    <a:pt x="86915" y="66944"/>
                  </a:lnTo>
                  <a:lnTo>
                    <a:pt x="60747" y="85703"/>
                  </a:lnTo>
                  <a:lnTo>
                    <a:pt x="37211" y="112522"/>
                  </a:lnTo>
                  <a:lnTo>
                    <a:pt x="25771" y="132695"/>
                  </a:lnTo>
                  <a:lnTo>
                    <a:pt x="13604" y="157511"/>
                  </a:lnTo>
                  <a:lnTo>
                    <a:pt x="3938" y="178565"/>
                  </a:lnTo>
                  <a:lnTo>
                    <a:pt x="0" y="187451"/>
                  </a:lnTo>
                </a:path>
              </a:pathLst>
            </a:custGeom>
            <a:ln w="9144">
              <a:solidFill>
                <a:srgbClr val="497DBA"/>
              </a:solidFill>
            </a:ln>
          </p:spPr>
          <p:txBody>
            <a:bodyPr wrap="square" lIns="0" tIns="0" rIns="0" bIns="0" rtlCol="0"/>
            <a:lstStyle/>
            <a:p>
              <a:endParaRPr/>
            </a:p>
          </p:txBody>
        </p:sp>
        <p:sp>
          <p:nvSpPr>
            <p:cNvPr id="77" name="object 77"/>
            <p:cNvSpPr/>
            <p:nvPr/>
          </p:nvSpPr>
          <p:spPr>
            <a:xfrm>
              <a:off x="4038599" y="4095242"/>
              <a:ext cx="104775" cy="95885"/>
            </a:xfrm>
            <a:custGeom>
              <a:avLst/>
              <a:gdLst/>
              <a:ahLst/>
              <a:cxnLst/>
              <a:rect l="l" t="t" r="r" b="b"/>
              <a:pathLst>
                <a:path w="104775" h="95885">
                  <a:moveTo>
                    <a:pt x="44069" y="0"/>
                  </a:moveTo>
                  <a:lnTo>
                    <a:pt x="40259" y="1523"/>
                  </a:lnTo>
                  <a:lnTo>
                    <a:pt x="0" y="95884"/>
                  </a:lnTo>
                  <a:lnTo>
                    <a:pt x="21745" y="93471"/>
                  </a:lnTo>
                  <a:lnTo>
                    <a:pt x="13842" y="93471"/>
                  </a:lnTo>
                  <a:lnTo>
                    <a:pt x="6350" y="83311"/>
                  </a:lnTo>
                  <a:lnTo>
                    <a:pt x="25069" y="69403"/>
                  </a:lnTo>
                  <a:lnTo>
                    <a:pt x="51942" y="6476"/>
                  </a:lnTo>
                  <a:lnTo>
                    <a:pt x="50419" y="2793"/>
                  </a:lnTo>
                  <a:lnTo>
                    <a:pt x="44069" y="0"/>
                  </a:lnTo>
                  <a:close/>
                </a:path>
                <a:path w="104775" h="95885">
                  <a:moveTo>
                    <a:pt x="25069" y="69403"/>
                  </a:moveTo>
                  <a:lnTo>
                    <a:pt x="6350" y="83311"/>
                  </a:lnTo>
                  <a:lnTo>
                    <a:pt x="13842" y="93471"/>
                  </a:lnTo>
                  <a:lnTo>
                    <a:pt x="17261" y="90931"/>
                  </a:lnTo>
                  <a:lnTo>
                    <a:pt x="15875" y="90931"/>
                  </a:lnTo>
                  <a:lnTo>
                    <a:pt x="9398" y="82041"/>
                  </a:lnTo>
                  <a:lnTo>
                    <a:pt x="20185" y="80838"/>
                  </a:lnTo>
                  <a:lnTo>
                    <a:pt x="25069" y="69403"/>
                  </a:lnTo>
                  <a:close/>
                </a:path>
                <a:path w="104775" h="95885">
                  <a:moveTo>
                    <a:pt x="100584" y="71881"/>
                  </a:moveTo>
                  <a:lnTo>
                    <a:pt x="32730" y="79438"/>
                  </a:lnTo>
                  <a:lnTo>
                    <a:pt x="13842" y="93471"/>
                  </a:lnTo>
                  <a:lnTo>
                    <a:pt x="21745" y="93471"/>
                  </a:lnTo>
                  <a:lnTo>
                    <a:pt x="101980" y="84581"/>
                  </a:lnTo>
                  <a:lnTo>
                    <a:pt x="104521" y="81406"/>
                  </a:lnTo>
                  <a:lnTo>
                    <a:pt x="104139" y="77977"/>
                  </a:lnTo>
                  <a:lnTo>
                    <a:pt x="103632" y="74421"/>
                  </a:lnTo>
                  <a:lnTo>
                    <a:pt x="100584" y="71881"/>
                  </a:lnTo>
                  <a:close/>
                </a:path>
                <a:path w="104775" h="95885">
                  <a:moveTo>
                    <a:pt x="20185" y="80838"/>
                  </a:moveTo>
                  <a:lnTo>
                    <a:pt x="9398" y="82041"/>
                  </a:lnTo>
                  <a:lnTo>
                    <a:pt x="15875" y="90931"/>
                  </a:lnTo>
                  <a:lnTo>
                    <a:pt x="20185" y="80838"/>
                  </a:lnTo>
                  <a:close/>
                </a:path>
                <a:path w="104775" h="95885">
                  <a:moveTo>
                    <a:pt x="32730" y="79438"/>
                  </a:moveTo>
                  <a:lnTo>
                    <a:pt x="20185" y="80838"/>
                  </a:lnTo>
                  <a:lnTo>
                    <a:pt x="15875" y="90931"/>
                  </a:lnTo>
                  <a:lnTo>
                    <a:pt x="17261" y="90931"/>
                  </a:lnTo>
                  <a:lnTo>
                    <a:pt x="32730" y="79438"/>
                  </a:lnTo>
                  <a:close/>
                </a:path>
                <a:path w="104775" h="95885">
                  <a:moveTo>
                    <a:pt x="51815" y="49529"/>
                  </a:moveTo>
                  <a:lnTo>
                    <a:pt x="25069" y="69403"/>
                  </a:lnTo>
                  <a:lnTo>
                    <a:pt x="20185" y="80838"/>
                  </a:lnTo>
                  <a:lnTo>
                    <a:pt x="32730" y="79438"/>
                  </a:lnTo>
                  <a:lnTo>
                    <a:pt x="59309" y="59689"/>
                  </a:lnTo>
                  <a:lnTo>
                    <a:pt x="51815" y="49529"/>
                  </a:lnTo>
                  <a:close/>
                </a:path>
              </a:pathLst>
            </a:custGeom>
            <a:solidFill>
              <a:srgbClr val="497DBA"/>
            </a:solidFill>
          </p:spPr>
          <p:txBody>
            <a:bodyPr wrap="square" lIns="0" tIns="0" rIns="0" bIns="0" rtlCol="0"/>
            <a:lstStyle/>
            <a:p>
              <a:endParaRPr/>
            </a:p>
          </p:txBody>
        </p:sp>
        <p:sp>
          <p:nvSpPr>
            <p:cNvPr id="78" name="object 78"/>
            <p:cNvSpPr/>
            <p:nvPr/>
          </p:nvSpPr>
          <p:spPr>
            <a:xfrm>
              <a:off x="3809999" y="4038600"/>
              <a:ext cx="228600" cy="1905"/>
            </a:xfrm>
            <a:custGeom>
              <a:avLst/>
              <a:gdLst/>
              <a:ahLst/>
              <a:cxnLst/>
              <a:rect l="l" t="t" r="r" b="b"/>
              <a:pathLst>
                <a:path w="228600" h="1904">
                  <a:moveTo>
                    <a:pt x="0" y="0"/>
                  </a:moveTo>
                  <a:lnTo>
                    <a:pt x="228600" y="1524"/>
                  </a:lnTo>
                </a:path>
              </a:pathLst>
            </a:custGeom>
            <a:ln w="9144">
              <a:solidFill>
                <a:srgbClr val="497DBA"/>
              </a:solidFill>
            </a:ln>
          </p:spPr>
          <p:txBody>
            <a:bodyPr wrap="square" lIns="0" tIns="0" rIns="0" bIns="0" rtlCol="0"/>
            <a:lstStyle/>
            <a:p>
              <a:endParaRPr/>
            </a:p>
          </p:txBody>
        </p:sp>
      </p:grpSp>
      <p:sp>
        <p:nvSpPr>
          <p:cNvPr id="79" name="object 79"/>
          <p:cNvSpPr txBox="1"/>
          <p:nvPr/>
        </p:nvSpPr>
        <p:spPr>
          <a:xfrm>
            <a:off x="5185028" y="3151758"/>
            <a:ext cx="10795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Low</a:t>
            </a:r>
            <a:r>
              <a:rPr sz="1600" spc="-60" dirty="0">
                <a:latin typeface="Times New Roman"/>
                <a:cs typeface="Times New Roman"/>
              </a:rPr>
              <a:t> </a:t>
            </a:r>
            <a:r>
              <a:rPr sz="1600" spc="-5" dirty="0">
                <a:latin typeface="Times New Roman"/>
                <a:cs typeface="Times New Roman"/>
              </a:rPr>
              <a:t>Salinity</a:t>
            </a:r>
            <a:endParaRPr sz="1600">
              <a:latin typeface="Times New Roman"/>
              <a:cs typeface="Times New Roman"/>
            </a:endParaRPr>
          </a:p>
        </p:txBody>
      </p:sp>
      <p:sp>
        <p:nvSpPr>
          <p:cNvPr id="80" name="object 80"/>
          <p:cNvSpPr txBox="1"/>
          <p:nvPr/>
        </p:nvSpPr>
        <p:spPr>
          <a:xfrm>
            <a:off x="6764528" y="3151758"/>
            <a:ext cx="1530350" cy="269240"/>
          </a:xfrm>
          <a:prstGeom prst="rect">
            <a:avLst/>
          </a:prstGeom>
        </p:spPr>
        <p:txBody>
          <a:bodyPr vert="horz" wrap="square" lIns="0" tIns="12065" rIns="0" bIns="0" rtlCol="0">
            <a:spAutoFit/>
          </a:bodyPr>
          <a:lstStyle/>
          <a:p>
            <a:pPr marL="12700">
              <a:lnSpc>
                <a:spcPct val="100000"/>
              </a:lnSpc>
              <a:spcBef>
                <a:spcPts val="95"/>
              </a:spcBef>
              <a:tabLst>
                <a:tab pos="1517015" algn="l"/>
              </a:tabLst>
            </a:pPr>
            <a:r>
              <a:rPr sz="1600" u="sng" spc="-5" dirty="0">
                <a:uFill>
                  <a:solidFill>
                    <a:srgbClr val="497DBA"/>
                  </a:solidFill>
                </a:uFill>
                <a:latin typeface="Times New Roman"/>
                <a:cs typeface="Times New Roman"/>
              </a:rPr>
              <a:t> 	</a:t>
            </a:r>
            <a:endParaRPr sz="1600">
              <a:latin typeface="Times New Roman"/>
              <a:cs typeface="Times New Roman"/>
            </a:endParaRPr>
          </a:p>
        </p:txBody>
      </p:sp>
      <p:sp>
        <p:nvSpPr>
          <p:cNvPr id="81" name="object 81"/>
          <p:cNvSpPr txBox="1"/>
          <p:nvPr/>
        </p:nvSpPr>
        <p:spPr>
          <a:xfrm>
            <a:off x="5947028" y="1016253"/>
            <a:ext cx="9804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Ref</a:t>
            </a:r>
            <a:r>
              <a:rPr sz="1800" spc="5" dirty="0">
                <a:latin typeface="Times New Roman"/>
                <a:cs typeface="Times New Roman"/>
              </a:rPr>
              <a:t>l</a:t>
            </a:r>
            <a:r>
              <a:rPr sz="1800" dirty="0">
                <a:latin typeface="Times New Roman"/>
                <a:cs typeface="Times New Roman"/>
              </a:rPr>
              <a:t>e</a:t>
            </a:r>
            <a:r>
              <a:rPr sz="1800" spc="5" dirty="0">
                <a:latin typeface="Times New Roman"/>
                <a:cs typeface="Times New Roman"/>
              </a:rPr>
              <a:t>c</a:t>
            </a:r>
            <a:r>
              <a:rPr sz="1800" dirty="0">
                <a:latin typeface="Times New Roman"/>
                <a:cs typeface="Times New Roman"/>
              </a:rPr>
              <a:t>t</a:t>
            </a:r>
            <a:r>
              <a:rPr sz="1800" spc="5" dirty="0">
                <a:latin typeface="Times New Roman"/>
                <a:cs typeface="Times New Roman"/>
              </a:rPr>
              <a:t>i</a:t>
            </a:r>
            <a:r>
              <a:rPr sz="1800" dirty="0">
                <a:latin typeface="Times New Roman"/>
                <a:cs typeface="Times New Roman"/>
              </a:rPr>
              <a:t>on</a:t>
            </a:r>
            <a:endParaRPr sz="1800">
              <a:latin typeface="Times New Roman"/>
              <a:cs typeface="Times New Roman"/>
            </a:endParaRPr>
          </a:p>
        </p:txBody>
      </p:sp>
      <p:sp>
        <p:nvSpPr>
          <p:cNvPr id="82" name="object 82"/>
          <p:cNvSpPr txBox="1"/>
          <p:nvPr/>
        </p:nvSpPr>
        <p:spPr>
          <a:xfrm>
            <a:off x="1983994" y="1441830"/>
            <a:ext cx="129667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Solar</a:t>
            </a:r>
            <a:r>
              <a:rPr sz="1600" spc="-25" dirty="0">
                <a:latin typeface="Times New Roman"/>
                <a:cs typeface="Times New Roman"/>
              </a:rPr>
              <a:t> </a:t>
            </a:r>
            <a:r>
              <a:rPr sz="1600" spc="-5" dirty="0">
                <a:latin typeface="Times New Roman"/>
                <a:cs typeface="Times New Roman"/>
              </a:rPr>
              <a:t>Radiation</a:t>
            </a:r>
            <a:endParaRPr sz="1600">
              <a:latin typeface="Times New Roman"/>
              <a:cs typeface="Times New Roman"/>
            </a:endParaRPr>
          </a:p>
        </p:txBody>
      </p:sp>
      <p:sp>
        <p:nvSpPr>
          <p:cNvPr id="83" name="object 83"/>
          <p:cNvSpPr txBox="1"/>
          <p:nvPr/>
        </p:nvSpPr>
        <p:spPr>
          <a:xfrm>
            <a:off x="2472944" y="3151758"/>
            <a:ext cx="146431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Low</a:t>
            </a:r>
            <a:r>
              <a:rPr sz="1600" spc="-25" dirty="0">
                <a:latin typeface="Times New Roman"/>
                <a:cs typeface="Times New Roman"/>
              </a:rPr>
              <a:t> </a:t>
            </a:r>
            <a:r>
              <a:rPr sz="1600" spc="-120" dirty="0">
                <a:latin typeface="Times New Roman"/>
                <a:cs typeface="Times New Roman"/>
              </a:rPr>
              <a:t>T</a:t>
            </a:r>
            <a:r>
              <a:rPr sz="1600" spc="-5" dirty="0">
                <a:latin typeface="Times New Roman"/>
                <a:cs typeface="Times New Roman"/>
              </a:rPr>
              <a:t>e</a:t>
            </a:r>
            <a:r>
              <a:rPr sz="1600" spc="-40" dirty="0">
                <a:latin typeface="Times New Roman"/>
                <a:cs typeface="Times New Roman"/>
              </a:rPr>
              <a:t>m</a:t>
            </a:r>
            <a:r>
              <a:rPr sz="1600" spc="-5" dirty="0">
                <a:latin typeface="Times New Roman"/>
                <a:cs typeface="Times New Roman"/>
              </a:rPr>
              <a:t>peratu</a:t>
            </a:r>
            <a:r>
              <a:rPr sz="1600" dirty="0">
                <a:latin typeface="Times New Roman"/>
                <a:cs typeface="Times New Roman"/>
              </a:rPr>
              <a:t>r</a:t>
            </a:r>
            <a:r>
              <a:rPr sz="1600" spc="-5" dirty="0">
                <a:latin typeface="Times New Roman"/>
                <a:cs typeface="Times New Roman"/>
              </a:rPr>
              <a:t>e</a:t>
            </a:r>
            <a:endParaRPr sz="1600">
              <a:latin typeface="Times New Roman"/>
              <a:cs typeface="Times New Roman"/>
            </a:endParaRPr>
          </a:p>
        </p:txBody>
      </p:sp>
      <p:sp>
        <p:nvSpPr>
          <p:cNvPr id="84" name="object 84"/>
          <p:cNvSpPr/>
          <p:nvPr/>
        </p:nvSpPr>
        <p:spPr>
          <a:xfrm>
            <a:off x="6705600" y="3880611"/>
            <a:ext cx="841375" cy="466090"/>
          </a:xfrm>
          <a:custGeom>
            <a:avLst/>
            <a:gdLst/>
            <a:ahLst/>
            <a:cxnLst/>
            <a:rect l="l" t="t" r="r" b="b"/>
            <a:pathLst>
              <a:path w="841375" h="466089">
                <a:moveTo>
                  <a:pt x="56896" y="374014"/>
                </a:moveTo>
                <a:lnTo>
                  <a:pt x="53085" y="375031"/>
                </a:lnTo>
                <a:lnTo>
                  <a:pt x="51180" y="377951"/>
                </a:lnTo>
                <a:lnTo>
                  <a:pt x="0" y="462788"/>
                </a:lnTo>
                <a:lnTo>
                  <a:pt x="99059" y="465708"/>
                </a:lnTo>
                <a:lnTo>
                  <a:pt x="102489" y="465708"/>
                </a:lnTo>
                <a:lnTo>
                  <a:pt x="105409" y="463042"/>
                </a:lnTo>
                <a:lnTo>
                  <a:pt x="105437" y="462280"/>
                </a:lnTo>
                <a:lnTo>
                  <a:pt x="14097" y="462280"/>
                </a:lnTo>
                <a:lnTo>
                  <a:pt x="8000" y="451231"/>
                </a:lnTo>
                <a:lnTo>
                  <a:pt x="28596" y="439995"/>
                </a:lnTo>
                <a:lnTo>
                  <a:pt x="62102" y="384556"/>
                </a:lnTo>
                <a:lnTo>
                  <a:pt x="63880" y="381507"/>
                </a:lnTo>
                <a:lnTo>
                  <a:pt x="62992" y="377570"/>
                </a:lnTo>
                <a:lnTo>
                  <a:pt x="56896" y="374014"/>
                </a:lnTo>
                <a:close/>
              </a:path>
              <a:path w="841375" h="466089">
                <a:moveTo>
                  <a:pt x="28596" y="439995"/>
                </a:moveTo>
                <a:lnTo>
                  <a:pt x="8000" y="451231"/>
                </a:lnTo>
                <a:lnTo>
                  <a:pt x="14097" y="462280"/>
                </a:lnTo>
                <a:lnTo>
                  <a:pt x="18288" y="459994"/>
                </a:lnTo>
                <a:lnTo>
                  <a:pt x="16509" y="459994"/>
                </a:lnTo>
                <a:lnTo>
                  <a:pt x="11175" y="450469"/>
                </a:lnTo>
                <a:lnTo>
                  <a:pt x="22266" y="450469"/>
                </a:lnTo>
                <a:lnTo>
                  <a:pt x="28596" y="439995"/>
                </a:lnTo>
                <a:close/>
              </a:path>
              <a:path w="841375" h="466089">
                <a:moveTo>
                  <a:pt x="34521" y="451140"/>
                </a:moveTo>
                <a:lnTo>
                  <a:pt x="14097" y="462280"/>
                </a:lnTo>
                <a:lnTo>
                  <a:pt x="105437" y="462280"/>
                </a:lnTo>
                <a:lnTo>
                  <a:pt x="105664" y="455930"/>
                </a:lnTo>
                <a:lnTo>
                  <a:pt x="102870" y="453008"/>
                </a:lnTo>
                <a:lnTo>
                  <a:pt x="99441" y="453008"/>
                </a:lnTo>
                <a:lnTo>
                  <a:pt x="34521" y="451140"/>
                </a:lnTo>
                <a:close/>
              </a:path>
              <a:path w="841375" h="466089">
                <a:moveTo>
                  <a:pt x="11175" y="450469"/>
                </a:moveTo>
                <a:lnTo>
                  <a:pt x="16509" y="459994"/>
                </a:lnTo>
                <a:lnTo>
                  <a:pt x="22077" y="450782"/>
                </a:lnTo>
                <a:lnTo>
                  <a:pt x="11175" y="450469"/>
                </a:lnTo>
                <a:close/>
              </a:path>
              <a:path w="841375" h="466089">
                <a:moveTo>
                  <a:pt x="22077" y="450782"/>
                </a:moveTo>
                <a:lnTo>
                  <a:pt x="16509" y="459994"/>
                </a:lnTo>
                <a:lnTo>
                  <a:pt x="18288" y="459994"/>
                </a:lnTo>
                <a:lnTo>
                  <a:pt x="34521" y="451140"/>
                </a:lnTo>
                <a:lnTo>
                  <a:pt x="22077" y="450782"/>
                </a:lnTo>
                <a:close/>
              </a:path>
              <a:path w="841375" h="466089">
                <a:moveTo>
                  <a:pt x="835151" y="0"/>
                </a:moveTo>
                <a:lnTo>
                  <a:pt x="28596" y="439995"/>
                </a:lnTo>
                <a:lnTo>
                  <a:pt x="22077" y="450782"/>
                </a:lnTo>
                <a:lnTo>
                  <a:pt x="34521" y="451140"/>
                </a:lnTo>
                <a:lnTo>
                  <a:pt x="841248" y="11175"/>
                </a:lnTo>
                <a:lnTo>
                  <a:pt x="835151" y="0"/>
                </a:lnTo>
                <a:close/>
              </a:path>
              <a:path w="841375" h="466089">
                <a:moveTo>
                  <a:pt x="22266" y="450469"/>
                </a:moveTo>
                <a:lnTo>
                  <a:pt x="11175" y="450469"/>
                </a:lnTo>
                <a:lnTo>
                  <a:pt x="22077" y="450782"/>
                </a:lnTo>
                <a:lnTo>
                  <a:pt x="22266" y="450469"/>
                </a:lnTo>
                <a:close/>
              </a:path>
            </a:pathLst>
          </a:custGeom>
          <a:solidFill>
            <a:srgbClr val="497DBA"/>
          </a:solidFill>
        </p:spPr>
        <p:txBody>
          <a:bodyPr wrap="square" lIns="0" tIns="0" rIns="0" bIns="0" rtlCol="0"/>
          <a:lstStyle/>
          <a:p>
            <a:endParaRPr/>
          </a:p>
        </p:txBody>
      </p:sp>
      <p:sp>
        <p:nvSpPr>
          <p:cNvPr id="85" name="object 85"/>
          <p:cNvSpPr txBox="1"/>
          <p:nvPr/>
        </p:nvSpPr>
        <p:spPr>
          <a:xfrm>
            <a:off x="7604506" y="3683889"/>
            <a:ext cx="125222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High</a:t>
            </a:r>
            <a:r>
              <a:rPr sz="1800" spc="-70" dirty="0">
                <a:latin typeface="Times New Roman"/>
                <a:cs typeface="Times New Roman"/>
              </a:rPr>
              <a:t> </a:t>
            </a:r>
            <a:r>
              <a:rPr sz="1800" dirty="0">
                <a:latin typeface="Times New Roman"/>
                <a:cs typeface="Times New Roman"/>
              </a:rPr>
              <a:t>Salinity</a:t>
            </a:r>
            <a:endParaRPr sz="1800">
              <a:latin typeface="Times New Roman"/>
              <a:cs typeface="Times New Roman"/>
            </a:endParaRPr>
          </a:p>
        </p:txBody>
      </p:sp>
      <p:sp>
        <p:nvSpPr>
          <p:cNvPr id="86" name="object 86"/>
          <p:cNvSpPr/>
          <p:nvPr/>
        </p:nvSpPr>
        <p:spPr>
          <a:xfrm>
            <a:off x="1828800" y="3657600"/>
            <a:ext cx="304800" cy="1905"/>
          </a:xfrm>
          <a:custGeom>
            <a:avLst/>
            <a:gdLst/>
            <a:ahLst/>
            <a:cxnLst/>
            <a:rect l="l" t="t" r="r" b="b"/>
            <a:pathLst>
              <a:path w="304800" h="1904">
                <a:moveTo>
                  <a:pt x="0" y="0"/>
                </a:moveTo>
                <a:lnTo>
                  <a:pt x="304800" y="1524"/>
                </a:lnTo>
              </a:path>
            </a:pathLst>
          </a:custGeom>
          <a:ln w="9144">
            <a:solidFill>
              <a:srgbClr val="497DBA"/>
            </a:solidFill>
          </a:ln>
        </p:spPr>
        <p:txBody>
          <a:bodyPr wrap="square" lIns="0" tIns="0" rIns="0" bIns="0" rtlCol="0"/>
          <a:lstStyle/>
          <a:p>
            <a:endParaRPr/>
          </a:p>
        </p:txBody>
      </p:sp>
      <p:sp>
        <p:nvSpPr>
          <p:cNvPr id="87" name="object 87"/>
          <p:cNvSpPr/>
          <p:nvPr/>
        </p:nvSpPr>
        <p:spPr>
          <a:xfrm>
            <a:off x="2819400" y="3657600"/>
            <a:ext cx="228600" cy="1905"/>
          </a:xfrm>
          <a:custGeom>
            <a:avLst/>
            <a:gdLst/>
            <a:ahLst/>
            <a:cxnLst/>
            <a:rect l="l" t="t" r="r" b="b"/>
            <a:pathLst>
              <a:path w="228600" h="1904">
                <a:moveTo>
                  <a:pt x="0" y="0"/>
                </a:moveTo>
                <a:lnTo>
                  <a:pt x="228600" y="1524"/>
                </a:lnTo>
              </a:path>
            </a:pathLst>
          </a:custGeom>
          <a:ln w="9144">
            <a:solidFill>
              <a:srgbClr val="497DBA"/>
            </a:solidFill>
          </a:ln>
        </p:spPr>
        <p:txBody>
          <a:bodyPr wrap="square" lIns="0" tIns="0" rIns="0" bIns="0" rtlCol="0"/>
          <a:lstStyle/>
          <a:p>
            <a:endParaRPr/>
          </a:p>
        </p:txBody>
      </p:sp>
      <p:sp>
        <p:nvSpPr>
          <p:cNvPr id="88" name="object 88"/>
          <p:cNvSpPr/>
          <p:nvPr/>
        </p:nvSpPr>
        <p:spPr>
          <a:xfrm>
            <a:off x="2514600" y="3886200"/>
            <a:ext cx="228600" cy="1905"/>
          </a:xfrm>
          <a:custGeom>
            <a:avLst/>
            <a:gdLst/>
            <a:ahLst/>
            <a:cxnLst/>
            <a:rect l="l" t="t" r="r" b="b"/>
            <a:pathLst>
              <a:path w="228600" h="1904">
                <a:moveTo>
                  <a:pt x="0" y="0"/>
                </a:moveTo>
                <a:lnTo>
                  <a:pt x="228600" y="1524"/>
                </a:lnTo>
              </a:path>
            </a:pathLst>
          </a:custGeom>
          <a:ln w="9144">
            <a:solidFill>
              <a:srgbClr val="497DBA"/>
            </a:solidFill>
          </a:ln>
        </p:spPr>
        <p:txBody>
          <a:bodyPr wrap="square" lIns="0" tIns="0" rIns="0" bIns="0" rtlCol="0"/>
          <a:lstStyle/>
          <a:p>
            <a:endParaRPr/>
          </a:p>
        </p:txBody>
      </p:sp>
      <p:sp>
        <p:nvSpPr>
          <p:cNvPr id="89" name="object 89"/>
          <p:cNvSpPr/>
          <p:nvPr/>
        </p:nvSpPr>
        <p:spPr>
          <a:xfrm>
            <a:off x="2667000" y="4038600"/>
            <a:ext cx="228600" cy="1905"/>
          </a:xfrm>
          <a:custGeom>
            <a:avLst/>
            <a:gdLst/>
            <a:ahLst/>
            <a:cxnLst/>
            <a:rect l="l" t="t" r="r" b="b"/>
            <a:pathLst>
              <a:path w="228600" h="1904">
                <a:moveTo>
                  <a:pt x="0" y="0"/>
                </a:moveTo>
                <a:lnTo>
                  <a:pt x="228600" y="1524"/>
                </a:lnTo>
              </a:path>
            </a:pathLst>
          </a:custGeom>
          <a:ln w="9144">
            <a:solidFill>
              <a:srgbClr val="497DBA"/>
            </a:solidFill>
          </a:ln>
        </p:spPr>
        <p:txBody>
          <a:bodyPr wrap="square" lIns="0" tIns="0" rIns="0" bIns="0" rtlCol="0"/>
          <a:lstStyle/>
          <a:p>
            <a:endParaRPr/>
          </a:p>
        </p:txBody>
      </p:sp>
      <p:sp>
        <p:nvSpPr>
          <p:cNvPr id="90" name="object 90"/>
          <p:cNvSpPr/>
          <p:nvPr/>
        </p:nvSpPr>
        <p:spPr>
          <a:xfrm>
            <a:off x="2819400" y="4191000"/>
            <a:ext cx="228600" cy="1905"/>
          </a:xfrm>
          <a:custGeom>
            <a:avLst/>
            <a:gdLst/>
            <a:ahLst/>
            <a:cxnLst/>
            <a:rect l="l" t="t" r="r" b="b"/>
            <a:pathLst>
              <a:path w="228600" h="1904">
                <a:moveTo>
                  <a:pt x="0" y="0"/>
                </a:moveTo>
                <a:lnTo>
                  <a:pt x="228600" y="1524"/>
                </a:lnTo>
              </a:path>
            </a:pathLst>
          </a:custGeom>
          <a:ln w="9144">
            <a:solidFill>
              <a:srgbClr val="497DBA"/>
            </a:solidFill>
          </a:ln>
        </p:spPr>
        <p:txBody>
          <a:bodyPr wrap="square" lIns="0" tIns="0" rIns="0" bIns="0" rtlCol="0"/>
          <a:lstStyle/>
          <a:p>
            <a:endParaRPr/>
          </a:p>
        </p:txBody>
      </p:sp>
      <p:sp>
        <p:nvSpPr>
          <p:cNvPr id="91" name="object 91"/>
          <p:cNvSpPr/>
          <p:nvPr/>
        </p:nvSpPr>
        <p:spPr>
          <a:xfrm>
            <a:off x="2971800" y="4343400"/>
            <a:ext cx="228600" cy="1905"/>
          </a:xfrm>
          <a:custGeom>
            <a:avLst/>
            <a:gdLst/>
            <a:ahLst/>
            <a:cxnLst/>
            <a:rect l="l" t="t" r="r" b="b"/>
            <a:pathLst>
              <a:path w="228600" h="1904">
                <a:moveTo>
                  <a:pt x="0" y="0"/>
                </a:moveTo>
                <a:lnTo>
                  <a:pt x="228600" y="1524"/>
                </a:lnTo>
              </a:path>
            </a:pathLst>
          </a:custGeom>
          <a:ln w="9144">
            <a:solidFill>
              <a:srgbClr val="497DBA"/>
            </a:solidFill>
          </a:ln>
        </p:spPr>
        <p:txBody>
          <a:bodyPr wrap="square" lIns="0" tIns="0" rIns="0" bIns="0" rtlCol="0"/>
          <a:lstStyle/>
          <a:p>
            <a:endParaRPr/>
          </a:p>
        </p:txBody>
      </p:sp>
      <p:sp>
        <p:nvSpPr>
          <p:cNvPr id="92" name="object 92"/>
          <p:cNvSpPr/>
          <p:nvPr/>
        </p:nvSpPr>
        <p:spPr>
          <a:xfrm>
            <a:off x="2362200" y="3657600"/>
            <a:ext cx="228600" cy="1905"/>
          </a:xfrm>
          <a:custGeom>
            <a:avLst/>
            <a:gdLst/>
            <a:ahLst/>
            <a:cxnLst/>
            <a:rect l="l" t="t" r="r" b="b"/>
            <a:pathLst>
              <a:path w="228600" h="1904">
                <a:moveTo>
                  <a:pt x="0" y="0"/>
                </a:moveTo>
                <a:lnTo>
                  <a:pt x="228600" y="1524"/>
                </a:lnTo>
              </a:path>
            </a:pathLst>
          </a:custGeom>
          <a:ln w="9144">
            <a:solidFill>
              <a:srgbClr val="497DBA"/>
            </a:solidFill>
          </a:ln>
        </p:spPr>
        <p:txBody>
          <a:bodyPr wrap="square" lIns="0" tIns="0" rIns="0" bIns="0" rtlCol="0"/>
          <a:lstStyle/>
          <a:p>
            <a:endParaRPr/>
          </a:p>
        </p:txBody>
      </p:sp>
      <p:sp>
        <p:nvSpPr>
          <p:cNvPr id="93" name="object 93"/>
          <p:cNvSpPr/>
          <p:nvPr/>
        </p:nvSpPr>
        <p:spPr>
          <a:xfrm>
            <a:off x="6248400" y="4037076"/>
            <a:ext cx="228600" cy="1905"/>
          </a:xfrm>
          <a:custGeom>
            <a:avLst/>
            <a:gdLst/>
            <a:ahLst/>
            <a:cxnLst/>
            <a:rect l="l" t="t" r="r" b="b"/>
            <a:pathLst>
              <a:path w="228600" h="1904">
                <a:moveTo>
                  <a:pt x="0" y="0"/>
                </a:moveTo>
                <a:lnTo>
                  <a:pt x="228600" y="1524"/>
                </a:lnTo>
              </a:path>
            </a:pathLst>
          </a:custGeom>
          <a:ln w="9144">
            <a:solidFill>
              <a:srgbClr val="497DBA"/>
            </a:solidFill>
          </a:ln>
        </p:spPr>
        <p:txBody>
          <a:bodyPr wrap="square" lIns="0" tIns="0" rIns="0" bIns="0" rtlCol="0"/>
          <a:lstStyle/>
          <a:p>
            <a:endParaRPr/>
          </a:p>
        </p:txBody>
      </p:sp>
      <p:sp>
        <p:nvSpPr>
          <p:cNvPr id="94" name="object 94"/>
          <p:cNvSpPr/>
          <p:nvPr/>
        </p:nvSpPr>
        <p:spPr>
          <a:xfrm>
            <a:off x="5029200" y="3657600"/>
            <a:ext cx="228600" cy="1905"/>
          </a:xfrm>
          <a:custGeom>
            <a:avLst/>
            <a:gdLst/>
            <a:ahLst/>
            <a:cxnLst/>
            <a:rect l="l" t="t" r="r" b="b"/>
            <a:pathLst>
              <a:path w="228600" h="1904">
                <a:moveTo>
                  <a:pt x="0" y="0"/>
                </a:moveTo>
                <a:lnTo>
                  <a:pt x="228600" y="1524"/>
                </a:lnTo>
              </a:path>
            </a:pathLst>
          </a:custGeom>
          <a:ln w="9144">
            <a:solidFill>
              <a:srgbClr val="497DBA"/>
            </a:solidFill>
          </a:ln>
        </p:spPr>
        <p:txBody>
          <a:bodyPr wrap="square" lIns="0" tIns="0" rIns="0" bIns="0" rtlCol="0"/>
          <a:lstStyle/>
          <a:p>
            <a:endParaRPr/>
          </a:p>
        </p:txBody>
      </p:sp>
      <p:sp>
        <p:nvSpPr>
          <p:cNvPr id="95" name="object 95"/>
          <p:cNvSpPr/>
          <p:nvPr/>
        </p:nvSpPr>
        <p:spPr>
          <a:xfrm>
            <a:off x="5486400" y="3733800"/>
            <a:ext cx="228600" cy="1905"/>
          </a:xfrm>
          <a:custGeom>
            <a:avLst/>
            <a:gdLst/>
            <a:ahLst/>
            <a:cxnLst/>
            <a:rect l="l" t="t" r="r" b="b"/>
            <a:pathLst>
              <a:path w="228600" h="1904">
                <a:moveTo>
                  <a:pt x="0" y="0"/>
                </a:moveTo>
                <a:lnTo>
                  <a:pt x="228600" y="1524"/>
                </a:lnTo>
              </a:path>
            </a:pathLst>
          </a:custGeom>
          <a:ln w="9144">
            <a:solidFill>
              <a:srgbClr val="497DBA"/>
            </a:solidFill>
          </a:ln>
        </p:spPr>
        <p:txBody>
          <a:bodyPr wrap="square" lIns="0" tIns="0" rIns="0" bIns="0" rtlCol="0"/>
          <a:lstStyle/>
          <a:p>
            <a:endParaRPr/>
          </a:p>
        </p:txBody>
      </p:sp>
      <p:sp>
        <p:nvSpPr>
          <p:cNvPr id="96" name="object 96"/>
          <p:cNvSpPr/>
          <p:nvPr/>
        </p:nvSpPr>
        <p:spPr>
          <a:xfrm>
            <a:off x="1752600" y="3810000"/>
            <a:ext cx="304800" cy="1905"/>
          </a:xfrm>
          <a:custGeom>
            <a:avLst/>
            <a:gdLst/>
            <a:ahLst/>
            <a:cxnLst/>
            <a:rect l="l" t="t" r="r" b="b"/>
            <a:pathLst>
              <a:path w="304800" h="1904">
                <a:moveTo>
                  <a:pt x="0" y="0"/>
                </a:moveTo>
                <a:lnTo>
                  <a:pt x="304800" y="1524"/>
                </a:lnTo>
              </a:path>
            </a:pathLst>
          </a:custGeom>
          <a:ln w="9144">
            <a:solidFill>
              <a:srgbClr val="497DBA"/>
            </a:solidFill>
          </a:ln>
        </p:spPr>
        <p:txBody>
          <a:bodyPr wrap="square" lIns="0" tIns="0" rIns="0" bIns="0" rtlCol="0"/>
          <a:lstStyle/>
          <a:p>
            <a:endParaRPr/>
          </a:p>
        </p:txBody>
      </p:sp>
      <p:sp>
        <p:nvSpPr>
          <p:cNvPr id="97" name="object 97"/>
          <p:cNvSpPr/>
          <p:nvPr/>
        </p:nvSpPr>
        <p:spPr>
          <a:xfrm>
            <a:off x="6019800" y="3886200"/>
            <a:ext cx="304800" cy="1905"/>
          </a:xfrm>
          <a:custGeom>
            <a:avLst/>
            <a:gdLst/>
            <a:ahLst/>
            <a:cxnLst/>
            <a:rect l="l" t="t" r="r" b="b"/>
            <a:pathLst>
              <a:path w="304800" h="1904">
                <a:moveTo>
                  <a:pt x="0" y="0"/>
                </a:moveTo>
                <a:lnTo>
                  <a:pt x="304800" y="1524"/>
                </a:lnTo>
              </a:path>
            </a:pathLst>
          </a:custGeom>
          <a:ln w="9144">
            <a:solidFill>
              <a:srgbClr val="497DBA"/>
            </a:solidFill>
          </a:ln>
        </p:spPr>
        <p:txBody>
          <a:bodyPr wrap="square" lIns="0" tIns="0" rIns="0" bIns="0" rtlCol="0"/>
          <a:lstStyle/>
          <a:p>
            <a:endParaRPr/>
          </a:p>
        </p:txBody>
      </p:sp>
      <p:sp>
        <p:nvSpPr>
          <p:cNvPr id="98" name="object 98"/>
          <p:cNvSpPr/>
          <p:nvPr/>
        </p:nvSpPr>
        <p:spPr>
          <a:xfrm>
            <a:off x="2286000" y="4114800"/>
            <a:ext cx="304800" cy="1905"/>
          </a:xfrm>
          <a:custGeom>
            <a:avLst/>
            <a:gdLst/>
            <a:ahLst/>
            <a:cxnLst/>
            <a:rect l="l" t="t" r="r" b="b"/>
            <a:pathLst>
              <a:path w="304800" h="1904">
                <a:moveTo>
                  <a:pt x="0" y="0"/>
                </a:moveTo>
                <a:lnTo>
                  <a:pt x="304800" y="1524"/>
                </a:lnTo>
              </a:path>
            </a:pathLst>
          </a:custGeom>
          <a:ln w="9144">
            <a:solidFill>
              <a:srgbClr val="497DBA"/>
            </a:solidFill>
          </a:ln>
        </p:spPr>
        <p:txBody>
          <a:bodyPr wrap="square" lIns="0" tIns="0" rIns="0" bIns="0" rtlCol="0"/>
          <a:lstStyle/>
          <a:p>
            <a:endParaRPr/>
          </a:p>
        </p:txBody>
      </p:sp>
      <p:sp>
        <p:nvSpPr>
          <p:cNvPr id="99" name="object 99"/>
          <p:cNvSpPr/>
          <p:nvPr/>
        </p:nvSpPr>
        <p:spPr>
          <a:xfrm>
            <a:off x="3505200" y="3656076"/>
            <a:ext cx="304800" cy="1905"/>
          </a:xfrm>
          <a:custGeom>
            <a:avLst/>
            <a:gdLst/>
            <a:ahLst/>
            <a:cxnLst/>
            <a:rect l="l" t="t" r="r" b="b"/>
            <a:pathLst>
              <a:path w="304800" h="1904">
                <a:moveTo>
                  <a:pt x="0" y="0"/>
                </a:moveTo>
                <a:lnTo>
                  <a:pt x="304800" y="1524"/>
                </a:lnTo>
              </a:path>
            </a:pathLst>
          </a:custGeom>
          <a:ln w="9144">
            <a:solidFill>
              <a:srgbClr val="497DBA"/>
            </a:solidFill>
          </a:ln>
        </p:spPr>
        <p:txBody>
          <a:bodyPr wrap="square" lIns="0" tIns="0" rIns="0" bIns="0" rtlCol="0"/>
          <a:lstStyle/>
          <a:p>
            <a:endParaRPr/>
          </a:p>
        </p:txBody>
      </p:sp>
      <p:sp>
        <p:nvSpPr>
          <p:cNvPr id="100" name="object 100"/>
          <p:cNvSpPr/>
          <p:nvPr/>
        </p:nvSpPr>
        <p:spPr>
          <a:xfrm>
            <a:off x="4495800" y="3581400"/>
            <a:ext cx="304800" cy="1905"/>
          </a:xfrm>
          <a:custGeom>
            <a:avLst/>
            <a:gdLst/>
            <a:ahLst/>
            <a:cxnLst/>
            <a:rect l="l" t="t" r="r" b="b"/>
            <a:pathLst>
              <a:path w="304800" h="1904">
                <a:moveTo>
                  <a:pt x="0" y="0"/>
                </a:moveTo>
                <a:lnTo>
                  <a:pt x="304800" y="1524"/>
                </a:lnTo>
              </a:path>
            </a:pathLst>
          </a:custGeom>
          <a:ln w="9144">
            <a:solidFill>
              <a:srgbClr val="497DBA"/>
            </a:solidFill>
          </a:ln>
        </p:spPr>
        <p:txBody>
          <a:bodyPr wrap="square" lIns="0" tIns="0" rIns="0" bIns="0" rtlCol="0"/>
          <a:lstStyle/>
          <a:p>
            <a:endParaRPr/>
          </a:p>
        </p:txBody>
      </p:sp>
      <p:sp>
        <p:nvSpPr>
          <p:cNvPr id="101" name="object 101"/>
          <p:cNvSpPr/>
          <p:nvPr/>
        </p:nvSpPr>
        <p:spPr>
          <a:xfrm>
            <a:off x="3124200" y="3884676"/>
            <a:ext cx="304800" cy="1905"/>
          </a:xfrm>
          <a:custGeom>
            <a:avLst/>
            <a:gdLst/>
            <a:ahLst/>
            <a:cxnLst/>
            <a:rect l="l" t="t" r="r" b="b"/>
            <a:pathLst>
              <a:path w="304800" h="1904">
                <a:moveTo>
                  <a:pt x="0" y="0"/>
                </a:moveTo>
                <a:lnTo>
                  <a:pt x="304800" y="1524"/>
                </a:lnTo>
              </a:path>
            </a:pathLst>
          </a:custGeom>
          <a:ln w="9144">
            <a:solidFill>
              <a:srgbClr val="497DBA"/>
            </a:solidFill>
          </a:ln>
        </p:spPr>
        <p:txBody>
          <a:bodyPr wrap="square" lIns="0" tIns="0" rIns="0" bIns="0" rtlCol="0"/>
          <a:lstStyle/>
          <a:p>
            <a:endParaRPr/>
          </a:p>
        </p:txBody>
      </p:sp>
      <p:sp>
        <p:nvSpPr>
          <p:cNvPr id="102" name="object 102"/>
          <p:cNvSpPr/>
          <p:nvPr/>
        </p:nvSpPr>
        <p:spPr>
          <a:xfrm>
            <a:off x="1828800" y="4037076"/>
            <a:ext cx="304800" cy="1905"/>
          </a:xfrm>
          <a:custGeom>
            <a:avLst/>
            <a:gdLst/>
            <a:ahLst/>
            <a:cxnLst/>
            <a:rect l="l" t="t" r="r" b="b"/>
            <a:pathLst>
              <a:path w="304800" h="1904">
                <a:moveTo>
                  <a:pt x="0" y="0"/>
                </a:moveTo>
                <a:lnTo>
                  <a:pt x="304800" y="1524"/>
                </a:lnTo>
              </a:path>
            </a:pathLst>
          </a:custGeom>
          <a:ln w="9144">
            <a:solidFill>
              <a:srgbClr val="497DBA"/>
            </a:solidFill>
          </a:ln>
        </p:spPr>
        <p:txBody>
          <a:bodyPr wrap="square" lIns="0" tIns="0" rIns="0" bIns="0" rtlCol="0"/>
          <a:lstStyle/>
          <a:p>
            <a:endParaRPr/>
          </a:p>
        </p:txBody>
      </p:sp>
      <p:sp>
        <p:nvSpPr>
          <p:cNvPr id="103" name="object 103"/>
          <p:cNvSpPr/>
          <p:nvPr/>
        </p:nvSpPr>
        <p:spPr>
          <a:xfrm>
            <a:off x="4724400" y="4037076"/>
            <a:ext cx="304800" cy="1905"/>
          </a:xfrm>
          <a:custGeom>
            <a:avLst/>
            <a:gdLst/>
            <a:ahLst/>
            <a:cxnLst/>
            <a:rect l="l" t="t" r="r" b="b"/>
            <a:pathLst>
              <a:path w="304800" h="1904">
                <a:moveTo>
                  <a:pt x="0" y="0"/>
                </a:moveTo>
                <a:lnTo>
                  <a:pt x="304800" y="1524"/>
                </a:lnTo>
              </a:path>
            </a:pathLst>
          </a:custGeom>
          <a:ln w="9144">
            <a:solidFill>
              <a:srgbClr val="497DBA"/>
            </a:solidFill>
          </a:ln>
        </p:spPr>
        <p:txBody>
          <a:bodyPr wrap="square" lIns="0" tIns="0" rIns="0" bIns="0" rtlCol="0"/>
          <a:lstStyle/>
          <a:p>
            <a:endParaRPr/>
          </a:p>
        </p:txBody>
      </p:sp>
      <p:sp>
        <p:nvSpPr>
          <p:cNvPr id="104" name="object 104"/>
          <p:cNvSpPr/>
          <p:nvPr/>
        </p:nvSpPr>
        <p:spPr>
          <a:xfrm>
            <a:off x="5943600" y="3656076"/>
            <a:ext cx="304800" cy="1905"/>
          </a:xfrm>
          <a:custGeom>
            <a:avLst/>
            <a:gdLst/>
            <a:ahLst/>
            <a:cxnLst/>
            <a:rect l="l" t="t" r="r" b="b"/>
            <a:pathLst>
              <a:path w="304800" h="1904">
                <a:moveTo>
                  <a:pt x="0" y="0"/>
                </a:moveTo>
                <a:lnTo>
                  <a:pt x="304800" y="1524"/>
                </a:lnTo>
              </a:path>
            </a:pathLst>
          </a:custGeom>
          <a:ln w="9144">
            <a:solidFill>
              <a:srgbClr val="497DBA"/>
            </a:solidFill>
          </a:ln>
        </p:spPr>
        <p:txBody>
          <a:bodyPr wrap="square" lIns="0" tIns="0" rIns="0" bIns="0" rtlCol="0"/>
          <a:lstStyle/>
          <a:p>
            <a:endParaRPr/>
          </a:p>
        </p:txBody>
      </p:sp>
      <p:sp>
        <p:nvSpPr>
          <p:cNvPr id="105" name="object 105"/>
          <p:cNvSpPr txBox="1"/>
          <p:nvPr/>
        </p:nvSpPr>
        <p:spPr>
          <a:xfrm>
            <a:off x="2745994" y="4577841"/>
            <a:ext cx="3042285" cy="1474470"/>
          </a:xfrm>
          <a:prstGeom prst="rect">
            <a:avLst/>
          </a:prstGeom>
        </p:spPr>
        <p:txBody>
          <a:bodyPr vert="horz" wrap="square" lIns="0" tIns="12700" rIns="0" bIns="0" rtlCol="0">
            <a:spAutoFit/>
          </a:bodyPr>
          <a:lstStyle/>
          <a:p>
            <a:pPr marL="287655">
              <a:lnSpc>
                <a:spcPct val="100000"/>
              </a:lnSpc>
              <a:spcBef>
                <a:spcPts val="100"/>
              </a:spcBef>
            </a:pPr>
            <a:r>
              <a:rPr sz="2000" spc="-10" dirty="0">
                <a:latin typeface="Times New Roman"/>
                <a:cs typeface="Times New Roman"/>
              </a:rPr>
              <a:t>Transmission</a:t>
            </a:r>
            <a:endParaRPr sz="2000">
              <a:latin typeface="Times New Roman"/>
              <a:cs typeface="Times New Roman"/>
            </a:endParaRPr>
          </a:p>
          <a:p>
            <a:pPr>
              <a:lnSpc>
                <a:spcPct val="100000"/>
              </a:lnSpc>
              <a:spcBef>
                <a:spcPts val="15"/>
              </a:spcBef>
            </a:pPr>
            <a:endParaRPr sz="3250">
              <a:latin typeface="Times New Roman"/>
              <a:cs typeface="Times New Roman"/>
            </a:endParaRPr>
          </a:p>
          <a:p>
            <a:pPr marL="88900">
              <a:lnSpc>
                <a:spcPct val="100000"/>
              </a:lnSpc>
            </a:pPr>
            <a:r>
              <a:rPr sz="2000" dirty="0">
                <a:latin typeface="Times New Roman"/>
                <a:cs typeface="Times New Roman"/>
              </a:rPr>
              <a:t>Heat</a:t>
            </a:r>
            <a:r>
              <a:rPr sz="2000" spc="-40" dirty="0">
                <a:latin typeface="Times New Roman"/>
                <a:cs typeface="Times New Roman"/>
              </a:rPr>
              <a:t> </a:t>
            </a:r>
            <a:r>
              <a:rPr sz="2000" dirty="0">
                <a:latin typeface="Times New Roman"/>
                <a:cs typeface="Times New Roman"/>
              </a:rPr>
              <a:t>Extraction</a:t>
            </a:r>
            <a:r>
              <a:rPr sz="2000" spc="-45" dirty="0">
                <a:latin typeface="Times New Roman"/>
                <a:cs typeface="Times New Roman"/>
              </a:rPr>
              <a:t> </a:t>
            </a:r>
            <a:r>
              <a:rPr sz="2000" dirty="0">
                <a:latin typeface="Times New Roman"/>
                <a:cs typeface="Times New Roman"/>
              </a:rPr>
              <a:t>Process</a:t>
            </a:r>
            <a:endParaRPr sz="2000">
              <a:latin typeface="Times New Roman"/>
              <a:cs typeface="Times New Roman"/>
            </a:endParaRPr>
          </a:p>
          <a:p>
            <a:pPr marL="12700">
              <a:lnSpc>
                <a:spcPct val="100000"/>
              </a:lnSpc>
              <a:spcBef>
                <a:spcPts val="450"/>
              </a:spcBef>
            </a:pPr>
            <a:r>
              <a:rPr sz="2000" b="1" dirty="0">
                <a:latin typeface="Times New Roman"/>
                <a:cs typeface="Times New Roman"/>
              </a:rPr>
              <a:t>Fig:</a:t>
            </a:r>
            <a:r>
              <a:rPr sz="2000" b="1" spc="-20" dirty="0">
                <a:latin typeface="Times New Roman"/>
                <a:cs typeface="Times New Roman"/>
              </a:rPr>
              <a:t> </a:t>
            </a:r>
            <a:r>
              <a:rPr sz="2000" spc="-5" dirty="0">
                <a:latin typeface="Times New Roman"/>
                <a:cs typeface="Times New Roman"/>
              </a:rPr>
              <a:t>Schematic</a:t>
            </a:r>
            <a:r>
              <a:rPr sz="2000" spc="-20" dirty="0">
                <a:latin typeface="Times New Roman"/>
                <a:cs typeface="Times New Roman"/>
              </a:rPr>
              <a:t> </a:t>
            </a:r>
            <a:r>
              <a:rPr sz="2000" spc="5" dirty="0">
                <a:latin typeface="Times New Roman"/>
                <a:cs typeface="Times New Roman"/>
              </a:rPr>
              <a:t>of</a:t>
            </a:r>
            <a:r>
              <a:rPr sz="2000" spc="-30" dirty="0">
                <a:latin typeface="Times New Roman"/>
                <a:cs typeface="Times New Roman"/>
              </a:rPr>
              <a:t> </a:t>
            </a:r>
            <a:r>
              <a:rPr sz="2000" dirty="0">
                <a:latin typeface="Times New Roman"/>
                <a:cs typeface="Times New Roman"/>
              </a:rPr>
              <a:t>Solar</a:t>
            </a:r>
            <a:r>
              <a:rPr sz="2000" spc="-40" dirty="0">
                <a:latin typeface="Times New Roman"/>
                <a:cs typeface="Times New Roman"/>
              </a:rPr>
              <a:t> </a:t>
            </a:r>
            <a:r>
              <a:rPr sz="2000" dirty="0">
                <a:latin typeface="Times New Roman"/>
                <a:cs typeface="Times New Roman"/>
              </a:rPr>
              <a:t>Pond</a:t>
            </a:r>
            <a:endParaRPr sz="2000">
              <a:latin typeface="Times New Roman"/>
              <a:cs typeface="Times New Roman"/>
            </a:endParaRPr>
          </a:p>
        </p:txBody>
      </p:sp>
      <p:sp>
        <p:nvSpPr>
          <p:cNvPr id="107" name="object 107"/>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193</a:t>
            </a:fld>
            <a:endParaRPr dirty="0"/>
          </a:p>
        </p:txBody>
      </p:sp>
      <p:sp>
        <p:nvSpPr>
          <p:cNvPr id="106" name="object 106"/>
          <p:cNvSpPr txBox="1">
            <a:spLocks noGrp="1"/>
          </p:cNvSpPr>
          <p:nvPr>
            <p:ph type="title"/>
          </p:nvPr>
        </p:nvSpPr>
        <p:spPr>
          <a:xfrm>
            <a:off x="154939" y="93979"/>
            <a:ext cx="1558290" cy="391160"/>
          </a:xfrm>
          <a:prstGeom prst="rect">
            <a:avLst/>
          </a:prstGeom>
        </p:spPr>
        <p:txBody>
          <a:bodyPr vert="horz" wrap="square" lIns="0" tIns="12700" rIns="0" bIns="0" rtlCol="0">
            <a:spAutoFit/>
          </a:bodyPr>
          <a:lstStyle/>
          <a:p>
            <a:pPr marL="12700">
              <a:lnSpc>
                <a:spcPct val="100000"/>
              </a:lnSpc>
              <a:spcBef>
                <a:spcPts val="100"/>
              </a:spcBef>
            </a:pPr>
            <a:r>
              <a:rPr sz="2400" u="heavy" spc="-5" dirty="0">
                <a:uFill>
                  <a:solidFill>
                    <a:srgbClr val="000000"/>
                  </a:solidFill>
                </a:uFill>
              </a:rPr>
              <a:t>Solar</a:t>
            </a:r>
            <a:r>
              <a:rPr sz="2400" u="heavy" spc="-70" dirty="0">
                <a:uFill>
                  <a:solidFill>
                    <a:srgbClr val="000000"/>
                  </a:solidFill>
                </a:uFill>
              </a:rPr>
              <a:t> </a:t>
            </a:r>
            <a:r>
              <a:rPr sz="2400" u="heavy" dirty="0">
                <a:uFill>
                  <a:solidFill>
                    <a:srgbClr val="000000"/>
                  </a:solidFill>
                </a:uFill>
              </a:rPr>
              <a:t>Pond:-</a:t>
            </a:r>
            <a:endParaRPr sz="240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0990" y="6581351"/>
            <a:ext cx="5313045" cy="307975"/>
          </a:xfrm>
          <a:prstGeom prst="rect">
            <a:avLst/>
          </a:prstGeom>
        </p:spPr>
        <p:txBody>
          <a:bodyPr vert="horz" wrap="square" lIns="0" tIns="0" rIns="0" bIns="0" rtlCol="0">
            <a:spAutoFit/>
          </a:bodyPr>
          <a:lstStyle/>
          <a:p>
            <a:pPr marL="12700">
              <a:lnSpc>
                <a:spcPts val="2290"/>
              </a:lnSpc>
            </a:pPr>
            <a:r>
              <a:rPr sz="2000" dirty="0">
                <a:latin typeface="Times New Roman"/>
                <a:cs typeface="Times New Roman"/>
              </a:rPr>
              <a:t>heat</a:t>
            </a:r>
            <a:r>
              <a:rPr sz="2000" spc="-20" dirty="0">
                <a:latin typeface="Times New Roman"/>
                <a:cs typeface="Times New Roman"/>
              </a:rPr>
              <a:t> </a:t>
            </a:r>
            <a:r>
              <a:rPr sz="2000" spc="-5" dirty="0">
                <a:latin typeface="Times New Roman"/>
                <a:cs typeface="Times New Roman"/>
              </a:rPr>
              <a:t>is</a:t>
            </a:r>
            <a:r>
              <a:rPr sz="2000" spc="-10" dirty="0">
                <a:latin typeface="Times New Roman"/>
                <a:cs typeface="Times New Roman"/>
              </a:rPr>
              <a:t> </a:t>
            </a:r>
            <a:r>
              <a:rPr sz="2000" dirty="0">
                <a:latin typeface="Times New Roman"/>
                <a:cs typeface="Times New Roman"/>
              </a:rPr>
              <a:t>extracted</a:t>
            </a:r>
            <a:r>
              <a:rPr sz="2000" spc="-30" dirty="0">
                <a:latin typeface="Times New Roman"/>
                <a:cs typeface="Times New Roman"/>
              </a:rPr>
              <a:t> </a:t>
            </a:r>
            <a:r>
              <a:rPr sz="2000" dirty="0">
                <a:latin typeface="Times New Roman"/>
                <a:cs typeface="Times New Roman"/>
              </a:rPr>
              <a:t>from</a:t>
            </a:r>
            <a:r>
              <a:rPr sz="2000" spc="-4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pond</a:t>
            </a:r>
            <a:r>
              <a:rPr sz="2000" spc="-30" dirty="0">
                <a:latin typeface="Times New Roman"/>
                <a:cs typeface="Times New Roman"/>
              </a:rPr>
              <a:t> </a:t>
            </a:r>
            <a:r>
              <a:rPr sz="2000" dirty="0">
                <a:latin typeface="Times New Roman"/>
                <a:cs typeface="Times New Roman"/>
              </a:rPr>
              <a:t>by</a:t>
            </a:r>
            <a:r>
              <a:rPr sz="2000" spc="-5" dirty="0">
                <a:latin typeface="Times New Roman"/>
                <a:cs typeface="Times New Roman"/>
              </a:rPr>
              <a:t> </a:t>
            </a:r>
            <a:r>
              <a:rPr sz="2000" dirty="0">
                <a:latin typeface="Times New Roman"/>
                <a:cs typeface="Times New Roman"/>
              </a:rPr>
              <a:t>a</a:t>
            </a:r>
            <a:r>
              <a:rPr sz="2000" spc="-20" dirty="0">
                <a:latin typeface="Times New Roman"/>
                <a:cs typeface="Times New Roman"/>
              </a:rPr>
              <a:t> </a:t>
            </a:r>
            <a:r>
              <a:rPr sz="2000" dirty="0">
                <a:latin typeface="Times New Roman"/>
                <a:cs typeface="Times New Roman"/>
              </a:rPr>
              <a:t>heat</a:t>
            </a:r>
            <a:r>
              <a:rPr sz="2000" spc="-15" dirty="0">
                <a:latin typeface="Times New Roman"/>
                <a:cs typeface="Times New Roman"/>
              </a:rPr>
              <a:t> </a:t>
            </a:r>
            <a:r>
              <a:rPr sz="2000" spc="-10" dirty="0">
                <a:latin typeface="Times New Roman"/>
                <a:cs typeface="Times New Roman"/>
              </a:rPr>
              <a:t>exchanger.</a:t>
            </a:r>
            <a:endParaRPr sz="2000">
              <a:latin typeface="Times New Roman"/>
              <a:cs typeface="Times New Roman"/>
            </a:endParaRPr>
          </a:p>
        </p:txBody>
      </p:sp>
      <p:sp>
        <p:nvSpPr>
          <p:cNvPr id="2" name="object 2"/>
          <p:cNvSpPr txBox="1"/>
          <p:nvPr/>
        </p:nvSpPr>
        <p:spPr>
          <a:xfrm>
            <a:off x="100990" y="411835"/>
            <a:ext cx="8890635" cy="6228080"/>
          </a:xfrm>
          <a:prstGeom prst="rect">
            <a:avLst/>
          </a:prstGeom>
        </p:spPr>
        <p:txBody>
          <a:bodyPr vert="horz" wrap="square" lIns="0" tIns="29209" rIns="0" bIns="0" rtlCol="0">
            <a:spAutoFit/>
          </a:bodyPr>
          <a:lstStyle/>
          <a:p>
            <a:pPr marL="12700" marR="5080" indent="914400" algn="just">
              <a:lnSpc>
                <a:spcPct val="151900"/>
              </a:lnSpc>
              <a:spcBef>
                <a:spcPts val="229"/>
              </a:spcBef>
            </a:pPr>
            <a:r>
              <a:rPr sz="2000" dirty="0">
                <a:latin typeface="Times New Roman"/>
                <a:cs typeface="Times New Roman"/>
              </a:rPr>
              <a:t>The </a:t>
            </a:r>
            <a:r>
              <a:rPr sz="2000" spc="-5" dirty="0">
                <a:latin typeface="Times New Roman"/>
                <a:cs typeface="Times New Roman"/>
              </a:rPr>
              <a:t>figure shown above is </a:t>
            </a:r>
            <a:r>
              <a:rPr sz="2000" dirty="0">
                <a:latin typeface="Times New Roman"/>
                <a:cs typeface="Times New Roman"/>
              </a:rPr>
              <a:t>a </a:t>
            </a:r>
            <a:r>
              <a:rPr sz="2000" spc="-5" dirty="0">
                <a:latin typeface="Times New Roman"/>
                <a:cs typeface="Times New Roman"/>
              </a:rPr>
              <a:t>schematic of </a:t>
            </a:r>
            <a:r>
              <a:rPr sz="2000" dirty="0">
                <a:latin typeface="Times New Roman"/>
                <a:cs typeface="Times New Roman"/>
              </a:rPr>
              <a:t>a </a:t>
            </a:r>
            <a:r>
              <a:rPr sz="2000" spc="-5" dirty="0">
                <a:latin typeface="Times New Roman"/>
                <a:cs typeface="Times New Roman"/>
              </a:rPr>
              <a:t>solar </a:t>
            </a:r>
            <a:r>
              <a:rPr sz="2000" dirty="0">
                <a:latin typeface="Times New Roman"/>
                <a:cs typeface="Times New Roman"/>
              </a:rPr>
              <a:t>pond. </a:t>
            </a:r>
            <a:r>
              <a:rPr sz="2000" spc="-5" dirty="0">
                <a:latin typeface="Times New Roman"/>
                <a:cs typeface="Times New Roman"/>
              </a:rPr>
              <a:t>The </a:t>
            </a:r>
            <a:r>
              <a:rPr sz="2000" dirty="0">
                <a:latin typeface="Times New Roman"/>
                <a:cs typeface="Times New Roman"/>
              </a:rPr>
              <a:t>depth </a:t>
            </a:r>
            <a:r>
              <a:rPr sz="2000" spc="-5" dirty="0">
                <a:latin typeface="Times New Roman"/>
                <a:cs typeface="Times New Roman"/>
              </a:rPr>
              <a:t>of </a:t>
            </a:r>
            <a:r>
              <a:rPr sz="2000" dirty="0">
                <a:latin typeface="Times New Roman"/>
                <a:cs typeface="Times New Roman"/>
              </a:rPr>
              <a:t>the </a:t>
            </a:r>
            <a:r>
              <a:rPr sz="2000" spc="-5" dirty="0">
                <a:latin typeface="Times New Roman"/>
                <a:cs typeface="Times New Roman"/>
              </a:rPr>
              <a:t>solar </a:t>
            </a:r>
            <a:r>
              <a:rPr sz="2000" dirty="0">
                <a:latin typeface="Times New Roman"/>
                <a:cs typeface="Times New Roman"/>
              </a:rPr>
              <a:t> pond </a:t>
            </a:r>
            <a:r>
              <a:rPr sz="2000" spc="-5" dirty="0">
                <a:latin typeface="Times New Roman"/>
                <a:cs typeface="Times New Roman"/>
              </a:rPr>
              <a:t>varies </a:t>
            </a:r>
            <a:r>
              <a:rPr sz="2000" dirty="0">
                <a:latin typeface="Times New Roman"/>
                <a:cs typeface="Times New Roman"/>
              </a:rPr>
              <a:t>between </a:t>
            </a:r>
            <a:r>
              <a:rPr sz="2000" spc="5" dirty="0">
                <a:latin typeface="Times New Roman"/>
                <a:cs typeface="Times New Roman"/>
              </a:rPr>
              <a:t>1m </a:t>
            </a:r>
            <a:r>
              <a:rPr sz="2000" dirty="0">
                <a:latin typeface="Times New Roman"/>
                <a:cs typeface="Times New Roman"/>
              </a:rPr>
              <a:t>and </a:t>
            </a:r>
            <a:r>
              <a:rPr sz="2000" spc="-5" dirty="0">
                <a:latin typeface="Times New Roman"/>
                <a:cs typeface="Times New Roman"/>
              </a:rPr>
              <a:t>2m. </a:t>
            </a:r>
            <a:r>
              <a:rPr sz="2000" dirty="0">
                <a:latin typeface="Times New Roman"/>
                <a:cs typeface="Times New Roman"/>
              </a:rPr>
              <a:t>The </a:t>
            </a:r>
            <a:r>
              <a:rPr sz="2000" spc="-5" dirty="0">
                <a:latin typeface="Times New Roman"/>
                <a:cs typeface="Times New Roman"/>
              </a:rPr>
              <a:t>lowest layer is designed </a:t>
            </a:r>
            <a:r>
              <a:rPr sz="2000" spc="-10" dirty="0">
                <a:latin typeface="Times New Roman"/>
                <a:cs typeface="Times New Roman"/>
              </a:rPr>
              <a:t>to </a:t>
            </a:r>
            <a:r>
              <a:rPr sz="2000" spc="-5" dirty="0">
                <a:latin typeface="Times New Roman"/>
                <a:cs typeface="Times New Roman"/>
              </a:rPr>
              <a:t>have high salinity </a:t>
            </a:r>
            <a:r>
              <a:rPr sz="2000" dirty="0">
                <a:latin typeface="Times New Roman"/>
                <a:cs typeface="Times New Roman"/>
              </a:rPr>
              <a:t> </a:t>
            </a:r>
            <a:r>
              <a:rPr sz="2000" spc="-5" dirty="0">
                <a:latin typeface="Times New Roman"/>
                <a:cs typeface="Times New Roman"/>
              </a:rPr>
              <a:t>(260</a:t>
            </a:r>
            <a:r>
              <a:rPr sz="2000" dirty="0">
                <a:latin typeface="Times New Roman"/>
                <a:cs typeface="Times New Roman"/>
              </a:rPr>
              <a:t> kg/m</a:t>
            </a:r>
            <a:r>
              <a:rPr sz="2000" spc="5" dirty="0">
                <a:latin typeface="Times New Roman"/>
                <a:cs typeface="Times New Roman"/>
              </a:rPr>
              <a:t> </a:t>
            </a:r>
            <a:r>
              <a:rPr sz="2000" spc="-5" dirty="0">
                <a:latin typeface="Times New Roman"/>
                <a:cs typeface="Times New Roman"/>
              </a:rPr>
              <a:t>NaCl)</a:t>
            </a:r>
            <a:r>
              <a:rPr sz="2000" dirty="0">
                <a:latin typeface="Times New Roman"/>
                <a:cs typeface="Times New Roman"/>
              </a:rPr>
              <a:t> </a:t>
            </a:r>
            <a:r>
              <a:rPr sz="2000" spc="-5" dirty="0">
                <a:latin typeface="Times New Roman"/>
                <a:cs typeface="Times New Roman"/>
              </a:rPr>
              <a:t>and</a:t>
            </a:r>
            <a:r>
              <a:rPr sz="2000" dirty="0">
                <a:latin typeface="Times New Roman"/>
                <a:cs typeface="Times New Roman"/>
              </a:rPr>
              <a:t> </a:t>
            </a:r>
            <a:r>
              <a:rPr sz="2000" spc="-5" dirty="0">
                <a:latin typeface="Times New Roman"/>
                <a:cs typeface="Times New Roman"/>
              </a:rPr>
              <a:t>it</a:t>
            </a:r>
            <a:r>
              <a:rPr sz="2000" dirty="0">
                <a:latin typeface="Times New Roman"/>
                <a:cs typeface="Times New Roman"/>
              </a:rPr>
              <a:t> </a:t>
            </a:r>
            <a:r>
              <a:rPr sz="2000" spc="-5" dirty="0">
                <a:latin typeface="Times New Roman"/>
                <a:cs typeface="Times New Roman"/>
              </a:rPr>
              <a:t>is</a:t>
            </a:r>
            <a:r>
              <a:rPr sz="2000" dirty="0">
                <a:latin typeface="Times New Roman"/>
                <a:cs typeface="Times New Roman"/>
              </a:rPr>
              <a:t> decreased</a:t>
            </a:r>
            <a:r>
              <a:rPr sz="2000" spc="5" dirty="0">
                <a:latin typeface="Times New Roman"/>
                <a:cs typeface="Times New Roman"/>
              </a:rPr>
              <a:t> </a:t>
            </a:r>
            <a:r>
              <a:rPr sz="2000" spc="-5" dirty="0">
                <a:latin typeface="Times New Roman"/>
                <a:cs typeface="Times New Roman"/>
              </a:rPr>
              <a:t>progressively</a:t>
            </a:r>
            <a:r>
              <a:rPr sz="2000" dirty="0">
                <a:latin typeface="Times New Roman"/>
                <a:cs typeface="Times New Roman"/>
              </a:rPr>
              <a:t> </a:t>
            </a:r>
            <a:r>
              <a:rPr sz="2000" spc="-10" dirty="0">
                <a:latin typeface="Times New Roman"/>
                <a:cs typeface="Times New Roman"/>
              </a:rPr>
              <a:t>in</a:t>
            </a:r>
            <a:r>
              <a:rPr sz="2000" spc="-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spc="-5" dirty="0">
                <a:latin typeface="Times New Roman"/>
                <a:cs typeface="Times New Roman"/>
              </a:rPr>
              <a:t>vertical</a:t>
            </a:r>
            <a:r>
              <a:rPr sz="2000" dirty="0">
                <a:latin typeface="Times New Roman"/>
                <a:cs typeface="Times New Roman"/>
              </a:rPr>
              <a:t> </a:t>
            </a:r>
            <a:r>
              <a:rPr sz="2000" spc="-5" dirty="0">
                <a:latin typeface="Times New Roman"/>
                <a:cs typeface="Times New Roman"/>
              </a:rPr>
              <a:t>direction</a:t>
            </a:r>
            <a:r>
              <a:rPr sz="2000" dirty="0">
                <a:latin typeface="Times New Roman"/>
                <a:cs typeface="Times New Roman"/>
              </a:rPr>
              <a:t> </a:t>
            </a:r>
            <a:r>
              <a:rPr sz="2000" spc="-5" dirty="0">
                <a:latin typeface="Times New Roman"/>
                <a:cs typeface="Times New Roman"/>
              </a:rPr>
              <a:t>until</a:t>
            </a:r>
            <a:r>
              <a:rPr sz="2000" dirty="0">
                <a:latin typeface="Times New Roman"/>
                <a:cs typeface="Times New Roman"/>
              </a:rPr>
              <a:t> </a:t>
            </a:r>
            <a:r>
              <a:rPr sz="2000" spc="-5" dirty="0">
                <a:latin typeface="Times New Roman"/>
                <a:cs typeface="Times New Roman"/>
              </a:rPr>
              <a:t>it </a:t>
            </a:r>
            <a:r>
              <a:rPr sz="2000" spc="-484" dirty="0">
                <a:latin typeface="Times New Roman"/>
                <a:cs typeface="Times New Roman"/>
              </a:rPr>
              <a:t> </a:t>
            </a:r>
            <a:r>
              <a:rPr sz="2000" spc="-5" dirty="0">
                <a:latin typeface="Times New Roman"/>
                <a:cs typeface="Times New Roman"/>
              </a:rPr>
              <a:t>becomes equal to that </a:t>
            </a:r>
            <a:r>
              <a:rPr sz="2000" dirty="0">
                <a:latin typeface="Times New Roman"/>
                <a:cs typeface="Times New Roman"/>
              </a:rPr>
              <a:t>of </a:t>
            </a:r>
            <a:r>
              <a:rPr sz="2000" spc="-5" dirty="0">
                <a:latin typeface="Times New Roman"/>
                <a:cs typeface="Times New Roman"/>
              </a:rPr>
              <a:t>fresh water at the top. The distinct </a:t>
            </a:r>
            <a:r>
              <a:rPr sz="2000" dirty="0">
                <a:latin typeface="Times New Roman"/>
                <a:cs typeface="Times New Roman"/>
              </a:rPr>
              <a:t>zones </a:t>
            </a:r>
            <a:r>
              <a:rPr sz="2000" spc="-5" dirty="0">
                <a:latin typeface="Times New Roman"/>
                <a:cs typeface="Times New Roman"/>
              </a:rPr>
              <a:t>can </a:t>
            </a:r>
            <a:r>
              <a:rPr sz="2000" dirty="0">
                <a:latin typeface="Times New Roman"/>
                <a:cs typeface="Times New Roman"/>
              </a:rPr>
              <a:t>be </a:t>
            </a:r>
            <a:r>
              <a:rPr sz="2000" spc="-5" dirty="0">
                <a:latin typeface="Times New Roman"/>
                <a:cs typeface="Times New Roman"/>
              </a:rPr>
              <a:t>identified </a:t>
            </a:r>
            <a:r>
              <a:rPr sz="2000" spc="-20" dirty="0">
                <a:latin typeface="Times New Roman"/>
                <a:cs typeface="Times New Roman"/>
              </a:rPr>
              <a:t>in </a:t>
            </a:r>
            <a:r>
              <a:rPr sz="2000" spc="-15" dirty="0">
                <a:latin typeface="Times New Roman"/>
                <a:cs typeface="Times New Roman"/>
              </a:rPr>
              <a:t> </a:t>
            </a:r>
            <a:r>
              <a:rPr sz="2000" spc="-5" dirty="0">
                <a:latin typeface="Times New Roman"/>
                <a:cs typeface="Times New Roman"/>
              </a:rPr>
              <a:t>an</a:t>
            </a:r>
            <a:r>
              <a:rPr sz="2000" spc="-10" dirty="0">
                <a:latin typeface="Times New Roman"/>
                <a:cs typeface="Times New Roman"/>
              </a:rPr>
              <a:t> </a:t>
            </a:r>
            <a:r>
              <a:rPr sz="2000" dirty="0">
                <a:latin typeface="Times New Roman"/>
                <a:cs typeface="Times New Roman"/>
              </a:rPr>
              <a:t>operating</a:t>
            </a:r>
            <a:r>
              <a:rPr sz="2000" spc="-30" dirty="0">
                <a:latin typeface="Times New Roman"/>
                <a:cs typeface="Times New Roman"/>
              </a:rPr>
              <a:t> </a:t>
            </a:r>
            <a:r>
              <a:rPr sz="2000" spc="5" dirty="0">
                <a:latin typeface="Times New Roman"/>
                <a:cs typeface="Times New Roman"/>
              </a:rPr>
              <a:t>pond</a:t>
            </a:r>
            <a:r>
              <a:rPr sz="2000" spc="-30" dirty="0">
                <a:latin typeface="Times New Roman"/>
                <a:cs typeface="Times New Roman"/>
              </a:rPr>
              <a:t> </a:t>
            </a:r>
            <a:r>
              <a:rPr sz="2000" spc="-5" dirty="0">
                <a:latin typeface="Times New Roman"/>
                <a:cs typeface="Times New Roman"/>
              </a:rPr>
              <a:t>as:</a:t>
            </a:r>
            <a:endParaRPr sz="2000">
              <a:latin typeface="Times New Roman"/>
              <a:cs typeface="Times New Roman"/>
            </a:endParaRPr>
          </a:p>
          <a:p>
            <a:pPr marL="469900" indent="-457200" algn="just">
              <a:lnSpc>
                <a:spcPct val="100000"/>
              </a:lnSpc>
              <a:spcBef>
                <a:spcPts val="1200"/>
              </a:spcBef>
              <a:buAutoNum type="arabicParenBoth"/>
              <a:tabLst>
                <a:tab pos="469900" algn="l"/>
              </a:tabLst>
            </a:pPr>
            <a:r>
              <a:rPr sz="2000" dirty="0">
                <a:latin typeface="Times New Roman"/>
                <a:cs typeface="Times New Roman"/>
              </a:rPr>
              <a:t>Constant</a:t>
            </a:r>
            <a:r>
              <a:rPr sz="2000" spc="-30" dirty="0">
                <a:latin typeface="Times New Roman"/>
                <a:cs typeface="Times New Roman"/>
              </a:rPr>
              <a:t> </a:t>
            </a:r>
            <a:r>
              <a:rPr sz="2000" spc="-5" dirty="0">
                <a:latin typeface="Times New Roman"/>
                <a:cs typeface="Times New Roman"/>
              </a:rPr>
              <a:t>layer </a:t>
            </a:r>
            <a:r>
              <a:rPr sz="2000" dirty="0">
                <a:latin typeface="Times New Roman"/>
                <a:cs typeface="Times New Roman"/>
              </a:rPr>
              <a:t>(high</a:t>
            </a:r>
            <a:r>
              <a:rPr sz="2000" spc="-20" dirty="0">
                <a:latin typeface="Times New Roman"/>
                <a:cs typeface="Times New Roman"/>
              </a:rPr>
              <a:t> </a:t>
            </a:r>
            <a:r>
              <a:rPr sz="2000" spc="-5" dirty="0">
                <a:latin typeface="Times New Roman"/>
                <a:cs typeface="Times New Roman"/>
              </a:rPr>
              <a:t>salinity</a:t>
            </a:r>
            <a:r>
              <a:rPr sz="2000" spc="-25" dirty="0">
                <a:latin typeface="Times New Roman"/>
                <a:cs typeface="Times New Roman"/>
              </a:rPr>
              <a:t> </a:t>
            </a:r>
            <a:r>
              <a:rPr sz="2000" spc="-5" dirty="0">
                <a:latin typeface="Times New Roman"/>
                <a:cs typeface="Times New Roman"/>
              </a:rPr>
              <a:t>layer</a:t>
            </a:r>
            <a:r>
              <a:rPr sz="2000" dirty="0">
                <a:latin typeface="Times New Roman"/>
                <a:cs typeface="Times New Roman"/>
              </a:rPr>
              <a:t> </a:t>
            </a:r>
            <a:r>
              <a:rPr sz="2000" spc="-5" dirty="0">
                <a:latin typeface="Times New Roman"/>
                <a:cs typeface="Times New Roman"/>
              </a:rPr>
              <a:t>at </a:t>
            </a:r>
            <a:r>
              <a:rPr sz="2000" dirty="0">
                <a:latin typeface="Times New Roman"/>
                <a:cs typeface="Times New Roman"/>
              </a:rPr>
              <a:t>the</a:t>
            </a:r>
            <a:r>
              <a:rPr sz="2000" spc="-20" dirty="0">
                <a:latin typeface="Times New Roman"/>
                <a:cs typeface="Times New Roman"/>
              </a:rPr>
              <a:t> </a:t>
            </a:r>
            <a:r>
              <a:rPr sz="2000" spc="-5" dirty="0">
                <a:latin typeface="Times New Roman"/>
                <a:cs typeface="Times New Roman"/>
              </a:rPr>
              <a:t>bottom)</a:t>
            </a:r>
            <a:endParaRPr sz="2000">
              <a:latin typeface="Times New Roman"/>
              <a:cs typeface="Times New Roman"/>
            </a:endParaRPr>
          </a:p>
          <a:p>
            <a:pPr marL="469900" indent="-457200" algn="just">
              <a:lnSpc>
                <a:spcPct val="100000"/>
              </a:lnSpc>
              <a:spcBef>
                <a:spcPts val="1200"/>
              </a:spcBef>
              <a:buAutoNum type="arabicParenBoth"/>
              <a:tabLst>
                <a:tab pos="469900" algn="l"/>
              </a:tabLst>
            </a:pPr>
            <a:r>
              <a:rPr sz="2000" spc="-5" dirty="0">
                <a:latin typeface="Times New Roman"/>
                <a:cs typeface="Times New Roman"/>
              </a:rPr>
              <a:t>Intermediate</a:t>
            </a:r>
            <a:r>
              <a:rPr sz="2000" spc="-30" dirty="0">
                <a:latin typeface="Times New Roman"/>
                <a:cs typeface="Times New Roman"/>
              </a:rPr>
              <a:t> </a:t>
            </a:r>
            <a:r>
              <a:rPr sz="2000" spc="-5" dirty="0">
                <a:latin typeface="Times New Roman"/>
                <a:cs typeface="Times New Roman"/>
              </a:rPr>
              <a:t>non-convective</a:t>
            </a:r>
            <a:r>
              <a:rPr sz="2000" spc="-30" dirty="0">
                <a:latin typeface="Times New Roman"/>
                <a:cs typeface="Times New Roman"/>
              </a:rPr>
              <a:t> </a:t>
            </a:r>
            <a:r>
              <a:rPr sz="2000" spc="-20" dirty="0">
                <a:latin typeface="Times New Roman"/>
                <a:cs typeface="Times New Roman"/>
              </a:rPr>
              <a:t>layer.</a:t>
            </a:r>
            <a:endParaRPr sz="2000">
              <a:latin typeface="Times New Roman"/>
              <a:cs typeface="Times New Roman"/>
            </a:endParaRPr>
          </a:p>
          <a:p>
            <a:pPr marL="469900" indent="-457200" algn="just">
              <a:lnSpc>
                <a:spcPct val="100000"/>
              </a:lnSpc>
              <a:spcBef>
                <a:spcPts val="1205"/>
              </a:spcBef>
              <a:buAutoNum type="arabicParenBoth"/>
              <a:tabLst>
                <a:tab pos="469900" algn="l"/>
              </a:tabLst>
            </a:pPr>
            <a:r>
              <a:rPr sz="2000" spc="-35" dirty="0">
                <a:latin typeface="Times New Roman"/>
                <a:cs typeface="Times New Roman"/>
              </a:rPr>
              <a:t>Top,</a:t>
            </a:r>
            <a:r>
              <a:rPr sz="2000" spc="-10" dirty="0">
                <a:latin typeface="Times New Roman"/>
                <a:cs typeface="Times New Roman"/>
              </a:rPr>
              <a:t> </a:t>
            </a:r>
            <a:r>
              <a:rPr sz="2000" dirty="0">
                <a:latin typeface="Times New Roman"/>
                <a:cs typeface="Times New Roman"/>
              </a:rPr>
              <a:t>or surface</a:t>
            </a:r>
            <a:r>
              <a:rPr sz="2000" spc="-30" dirty="0">
                <a:latin typeface="Times New Roman"/>
                <a:cs typeface="Times New Roman"/>
              </a:rPr>
              <a:t> </a:t>
            </a:r>
            <a:r>
              <a:rPr sz="2000" spc="-5" dirty="0">
                <a:latin typeface="Times New Roman"/>
                <a:cs typeface="Times New Roman"/>
              </a:rPr>
              <a:t>layer</a:t>
            </a:r>
            <a:r>
              <a:rPr sz="2000" dirty="0">
                <a:latin typeface="Times New Roman"/>
                <a:cs typeface="Times New Roman"/>
              </a:rPr>
              <a:t> of</a:t>
            </a:r>
            <a:r>
              <a:rPr sz="2000" spc="-15" dirty="0">
                <a:latin typeface="Times New Roman"/>
                <a:cs typeface="Times New Roman"/>
              </a:rPr>
              <a:t> </a:t>
            </a:r>
            <a:r>
              <a:rPr sz="2000" dirty="0">
                <a:latin typeface="Times New Roman"/>
                <a:cs typeface="Times New Roman"/>
              </a:rPr>
              <a:t>20</a:t>
            </a:r>
            <a:r>
              <a:rPr sz="2000" spc="-10" dirty="0">
                <a:latin typeface="Times New Roman"/>
                <a:cs typeface="Times New Roman"/>
              </a:rPr>
              <a:t> </a:t>
            </a:r>
            <a:r>
              <a:rPr sz="2000" spc="-5" dirty="0">
                <a:latin typeface="Times New Roman"/>
                <a:cs typeface="Times New Roman"/>
              </a:rPr>
              <a:t>cm </a:t>
            </a:r>
            <a:r>
              <a:rPr sz="2000" dirty="0">
                <a:latin typeface="Times New Roman"/>
                <a:cs typeface="Times New Roman"/>
              </a:rPr>
              <a:t>thickness</a:t>
            </a:r>
            <a:r>
              <a:rPr sz="2000" spc="-3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uniform</a:t>
            </a:r>
            <a:r>
              <a:rPr sz="2000" spc="-35" dirty="0">
                <a:latin typeface="Times New Roman"/>
                <a:cs typeface="Times New Roman"/>
              </a:rPr>
              <a:t> </a:t>
            </a:r>
            <a:r>
              <a:rPr sz="2000" spc="-20" dirty="0">
                <a:latin typeface="Times New Roman"/>
                <a:cs typeface="Times New Roman"/>
              </a:rPr>
              <a:t>density.</a:t>
            </a:r>
            <a:endParaRPr sz="2000">
              <a:latin typeface="Times New Roman"/>
              <a:cs typeface="Times New Roman"/>
            </a:endParaRPr>
          </a:p>
          <a:p>
            <a:pPr marL="12700" marR="14604" indent="1028700" algn="just">
              <a:lnSpc>
                <a:spcPct val="150000"/>
              </a:lnSpc>
            </a:pPr>
            <a:r>
              <a:rPr sz="2000" dirty="0">
                <a:latin typeface="Times New Roman"/>
                <a:cs typeface="Times New Roman"/>
              </a:rPr>
              <a:t>Solar </a:t>
            </a:r>
            <a:r>
              <a:rPr sz="2000" spc="-5" dirty="0">
                <a:latin typeface="Times New Roman"/>
                <a:cs typeface="Times New Roman"/>
              </a:rPr>
              <a:t>radiation is </a:t>
            </a:r>
            <a:r>
              <a:rPr sz="2000" dirty="0">
                <a:latin typeface="Times New Roman"/>
                <a:cs typeface="Times New Roman"/>
              </a:rPr>
              <a:t>absorbed around </a:t>
            </a:r>
            <a:r>
              <a:rPr sz="2000" spc="5" dirty="0">
                <a:latin typeface="Times New Roman"/>
                <a:cs typeface="Times New Roman"/>
              </a:rPr>
              <a:t>50% </a:t>
            </a:r>
            <a:r>
              <a:rPr sz="2000" dirty="0">
                <a:latin typeface="Times New Roman"/>
                <a:cs typeface="Times New Roman"/>
              </a:rPr>
              <a:t>on the top surface and the </a:t>
            </a:r>
            <a:r>
              <a:rPr sz="2000" spc="-5" dirty="0">
                <a:latin typeface="Times New Roman"/>
                <a:cs typeface="Times New Roman"/>
              </a:rPr>
              <a:t>remaining </a:t>
            </a:r>
            <a:r>
              <a:rPr sz="2000" spc="-484" dirty="0">
                <a:latin typeface="Times New Roman"/>
                <a:cs typeface="Times New Roman"/>
              </a:rPr>
              <a:t> </a:t>
            </a:r>
            <a:r>
              <a:rPr sz="2000" spc="-5" dirty="0">
                <a:latin typeface="Times New Roman"/>
                <a:cs typeface="Times New Roman"/>
              </a:rPr>
              <a:t>short-wavelength</a:t>
            </a:r>
            <a:r>
              <a:rPr sz="2000" spc="-30" dirty="0">
                <a:latin typeface="Times New Roman"/>
                <a:cs typeface="Times New Roman"/>
              </a:rPr>
              <a:t> </a:t>
            </a:r>
            <a:r>
              <a:rPr sz="2000" dirty="0">
                <a:latin typeface="Times New Roman"/>
                <a:cs typeface="Times New Roman"/>
              </a:rPr>
              <a:t>component</a:t>
            </a:r>
            <a:r>
              <a:rPr sz="2000" spc="-2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radiation</a:t>
            </a:r>
            <a:r>
              <a:rPr sz="2000" spc="-10" dirty="0">
                <a:latin typeface="Times New Roman"/>
                <a:cs typeface="Times New Roman"/>
              </a:rPr>
              <a:t> </a:t>
            </a:r>
            <a:r>
              <a:rPr sz="2000" dirty="0">
                <a:latin typeface="Times New Roman"/>
                <a:cs typeface="Times New Roman"/>
              </a:rPr>
              <a:t>penetrates</a:t>
            </a:r>
            <a:r>
              <a:rPr sz="2000" spc="-40" dirty="0">
                <a:latin typeface="Times New Roman"/>
                <a:cs typeface="Times New Roman"/>
              </a:rPr>
              <a:t> </a:t>
            </a:r>
            <a:r>
              <a:rPr sz="2000" dirty="0">
                <a:latin typeface="Times New Roman"/>
                <a:cs typeface="Times New Roman"/>
              </a:rPr>
              <a:t>into</a:t>
            </a:r>
            <a:r>
              <a:rPr sz="2000" spc="-10" dirty="0">
                <a:latin typeface="Times New Roman"/>
                <a:cs typeface="Times New Roman"/>
              </a:rPr>
              <a:t> </a:t>
            </a:r>
            <a:r>
              <a:rPr sz="2000" dirty="0">
                <a:latin typeface="Times New Roman"/>
                <a:cs typeface="Times New Roman"/>
              </a:rPr>
              <a:t>the into</a:t>
            </a:r>
            <a:r>
              <a:rPr sz="2000" spc="-10" dirty="0">
                <a:latin typeface="Times New Roman"/>
                <a:cs typeface="Times New Roman"/>
              </a:rPr>
              <a:t> </a:t>
            </a:r>
            <a:r>
              <a:rPr sz="2000" dirty="0">
                <a:latin typeface="Times New Roman"/>
                <a:cs typeface="Times New Roman"/>
              </a:rPr>
              <a:t>the depth</a:t>
            </a:r>
            <a:r>
              <a:rPr sz="2000" spc="-2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spc="5" dirty="0">
                <a:latin typeface="Times New Roman"/>
                <a:cs typeface="Times New Roman"/>
              </a:rPr>
              <a:t>pond.</a:t>
            </a:r>
            <a:endParaRPr sz="2000">
              <a:latin typeface="Times New Roman"/>
              <a:cs typeface="Times New Roman"/>
            </a:endParaRPr>
          </a:p>
          <a:p>
            <a:pPr marL="12700" marR="5080" algn="just">
              <a:lnSpc>
                <a:spcPct val="150000"/>
              </a:lnSpc>
            </a:pPr>
            <a:r>
              <a:rPr sz="2000" dirty="0">
                <a:latin typeface="Times New Roman"/>
                <a:cs typeface="Times New Roman"/>
              </a:rPr>
              <a:t>Around </a:t>
            </a:r>
            <a:r>
              <a:rPr sz="2000" spc="-5" dirty="0">
                <a:latin typeface="Times New Roman"/>
                <a:cs typeface="Times New Roman"/>
              </a:rPr>
              <a:t>half of </a:t>
            </a:r>
            <a:r>
              <a:rPr sz="2000" dirty="0">
                <a:latin typeface="Times New Roman"/>
                <a:cs typeface="Times New Roman"/>
              </a:rPr>
              <a:t>the </a:t>
            </a:r>
            <a:r>
              <a:rPr sz="2000" spc="-5" dirty="0">
                <a:latin typeface="Times New Roman"/>
                <a:cs typeface="Times New Roman"/>
              </a:rPr>
              <a:t>penetrated radiation </a:t>
            </a:r>
            <a:r>
              <a:rPr sz="2000" spc="-10" dirty="0">
                <a:latin typeface="Times New Roman"/>
                <a:cs typeface="Times New Roman"/>
              </a:rPr>
              <a:t>is </a:t>
            </a:r>
            <a:r>
              <a:rPr sz="2000" spc="-5" dirty="0">
                <a:latin typeface="Times New Roman"/>
                <a:cs typeface="Times New Roman"/>
              </a:rPr>
              <a:t>absorbed in </a:t>
            </a:r>
            <a:r>
              <a:rPr sz="2000" dirty="0">
                <a:latin typeface="Times New Roman"/>
                <a:cs typeface="Times New Roman"/>
              </a:rPr>
              <a:t>the </a:t>
            </a:r>
            <a:r>
              <a:rPr sz="2000" spc="-5" dirty="0">
                <a:latin typeface="Times New Roman"/>
                <a:cs typeface="Times New Roman"/>
              </a:rPr>
              <a:t>intermediate layer and </a:t>
            </a:r>
            <a:r>
              <a:rPr sz="2000" dirty="0">
                <a:latin typeface="Times New Roman"/>
                <a:cs typeface="Times New Roman"/>
              </a:rPr>
              <a:t>rest </a:t>
            </a:r>
            <a:r>
              <a:rPr sz="2000" spc="5" dirty="0">
                <a:latin typeface="Times New Roman"/>
                <a:cs typeface="Times New Roman"/>
              </a:rPr>
              <a:t> </a:t>
            </a:r>
            <a:r>
              <a:rPr sz="2000" dirty="0">
                <a:latin typeface="Times New Roman"/>
                <a:cs typeface="Times New Roman"/>
              </a:rPr>
              <a:t>25% </a:t>
            </a:r>
            <a:r>
              <a:rPr sz="2000" spc="-5" dirty="0">
                <a:latin typeface="Times New Roman"/>
                <a:cs typeface="Times New Roman"/>
              </a:rPr>
              <a:t>is absorbed </a:t>
            </a:r>
            <a:r>
              <a:rPr sz="2000" dirty="0">
                <a:latin typeface="Times New Roman"/>
                <a:cs typeface="Times New Roman"/>
              </a:rPr>
              <a:t>by </a:t>
            </a:r>
            <a:r>
              <a:rPr sz="2000" spc="-5" dirty="0">
                <a:latin typeface="Times New Roman"/>
                <a:cs typeface="Times New Roman"/>
              </a:rPr>
              <a:t>the bottom </a:t>
            </a:r>
            <a:r>
              <a:rPr sz="2000" spc="-25" dirty="0">
                <a:latin typeface="Times New Roman"/>
                <a:cs typeface="Times New Roman"/>
              </a:rPr>
              <a:t>layer.</a:t>
            </a:r>
            <a:r>
              <a:rPr sz="2000" spc="450" dirty="0">
                <a:latin typeface="Times New Roman"/>
                <a:cs typeface="Times New Roman"/>
              </a:rPr>
              <a:t> </a:t>
            </a:r>
            <a:r>
              <a:rPr sz="2000" spc="-5" dirty="0">
                <a:latin typeface="Times New Roman"/>
                <a:cs typeface="Times New Roman"/>
              </a:rPr>
              <a:t>Since</a:t>
            </a:r>
            <a:r>
              <a:rPr sz="2000" spc="490" dirty="0">
                <a:latin typeface="Times New Roman"/>
                <a:cs typeface="Times New Roman"/>
              </a:rPr>
              <a:t> </a:t>
            </a:r>
            <a:r>
              <a:rPr sz="2000" spc="-5" dirty="0">
                <a:latin typeface="Times New Roman"/>
                <a:cs typeface="Times New Roman"/>
              </a:rPr>
              <a:t>the salt water is denser than </a:t>
            </a:r>
            <a:r>
              <a:rPr sz="2000" dirty="0">
                <a:latin typeface="Times New Roman"/>
                <a:cs typeface="Times New Roman"/>
              </a:rPr>
              <a:t>the </a:t>
            </a:r>
            <a:r>
              <a:rPr sz="2000" spc="-5" dirty="0">
                <a:latin typeface="Times New Roman"/>
                <a:cs typeface="Times New Roman"/>
              </a:rPr>
              <a:t>fresh </a:t>
            </a:r>
            <a:r>
              <a:rPr sz="2000" dirty="0">
                <a:latin typeface="Times New Roman"/>
                <a:cs typeface="Times New Roman"/>
              </a:rPr>
              <a:t> </a:t>
            </a:r>
            <a:r>
              <a:rPr sz="2000" spc="-15" dirty="0">
                <a:latin typeface="Times New Roman"/>
                <a:cs typeface="Times New Roman"/>
              </a:rPr>
              <a:t>water,</a:t>
            </a:r>
            <a:r>
              <a:rPr sz="2000" spc="195" dirty="0">
                <a:latin typeface="Times New Roman"/>
                <a:cs typeface="Times New Roman"/>
              </a:rPr>
              <a:t> </a:t>
            </a:r>
            <a:r>
              <a:rPr sz="2000" spc="-5" dirty="0">
                <a:latin typeface="Times New Roman"/>
                <a:cs typeface="Times New Roman"/>
              </a:rPr>
              <a:t>it</a:t>
            </a:r>
            <a:r>
              <a:rPr sz="2000" spc="195" dirty="0">
                <a:latin typeface="Times New Roman"/>
                <a:cs typeface="Times New Roman"/>
              </a:rPr>
              <a:t> </a:t>
            </a:r>
            <a:r>
              <a:rPr sz="2000" spc="-5" dirty="0">
                <a:latin typeface="Times New Roman"/>
                <a:cs typeface="Times New Roman"/>
              </a:rPr>
              <a:t>has</a:t>
            </a:r>
            <a:r>
              <a:rPr sz="2000" spc="195" dirty="0">
                <a:latin typeface="Times New Roman"/>
                <a:cs typeface="Times New Roman"/>
              </a:rPr>
              <a:t> </a:t>
            </a:r>
            <a:r>
              <a:rPr sz="2000" spc="-5" dirty="0">
                <a:latin typeface="Times New Roman"/>
                <a:cs typeface="Times New Roman"/>
              </a:rPr>
              <a:t>high</a:t>
            </a:r>
            <a:r>
              <a:rPr sz="2000" spc="210" dirty="0">
                <a:latin typeface="Times New Roman"/>
                <a:cs typeface="Times New Roman"/>
              </a:rPr>
              <a:t> </a:t>
            </a:r>
            <a:r>
              <a:rPr sz="2000" spc="-5" dirty="0">
                <a:latin typeface="Times New Roman"/>
                <a:cs typeface="Times New Roman"/>
              </a:rPr>
              <a:t>capacity</a:t>
            </a:r>
            <a:r>
              <a:rPr sz="2000" spc="190" dirty="0">
                <a:latin typeface="Times New Roman"/>
                <a:cs typeface="Times New Roman"/>
              </a:rPr>
              <a:t> </a:t>
            </a:r>
            <a:r>
              <a:rPr sz="2000" spc="-5" dirty="0">
                <a:latin typeface="Times New Roman"/>
                <a:cs typeface="Times New Roman"/>
              </a:rPr>
              <a:t>of</a:t>
            </a:r>
            <a:r>
              <a:rPr sz="2000" spc="204" dirty="0">
                <a:latin typeface="Times New Roman"/>
                <a:cs typeface="Times New Roman"/>
              </a:rPr>
              <a:t> </a:t>
            </a:r>
            <a:r>
              <a:rPr sz="2000" dirty="0">
                <a:latin typeface="Times New Roman"/>
                <a:cs typeface="Times New Roman"/>
              </a:rPr>
              <a:t>heat</a:t>
            </a:r>
            <a:r>
              <a:rPr sz="2000" spc="195" dirty="0">
                <a:latin typeface="Times New Roman"/>
                <a:cs typeface="Times New Roman"/>
              </a:rPr>
              <a:t> </a:t>
            </a:r>
            <a:r>
              <a:rPr sz="2000" spc="-5" dirty="0">
                <a:latin typeface="Times New Roman"/>
                <a:cs typeface="Times New Roman"/>
              </a:rPr>
              <a:t>content.</a:t>
            </a:r>
            <a:r>
              <a:rPr sz="2000" spc="195" dirty="0">
                <a:latin typeface="Times New Roman"/>
                <a:cs typeface="Times New Roman"/>
              </a:rPr>
              <a:t> </a:t>
            </a:r>
            <a:r>
              <a:rPr sz="2000" dirty="0">
                <a:latin typeface="Times New Roman"/>
                <a:cs typeface="Times New Roman"/>
              </a:rPr>
              <a:t>The</a:t>
            </a:r>
            <a:r>
              <a:rPr sz="2000" spc="204" dirty="0">
                <a:latin typeface="Times New Roman"/>
                <a:cs typeface="Times New Roman"/>
              </a:rPr>
              <a:t> </a:t>
            </a:r>
            <a:r>
              <a:rPr sz="2000" dirty="0">
                <a:latin typeface="Times New Roman"/>
                <a:cs typeface="Times New Roman"/>
              </a:rPr>
              <a:t>bottom</a:t>
            </a:r>
            <a:r>
              <a:rPr sz="2000" spc="180" dirty="0">
                <a:latin typeface="Times New Roman"/>
                <a:cs typeface="Times New Roman"/>
              </a:rPr>
              <a:t> </a:t>
            </a:r>
            <a:r>
              <a:rPr sz="2000" spc="-5" dirty="0">
                <a:latin typeface="Times New Roman"/>
                <a:cs typeface="Times New Roman"/>
              </a:rPr>
              <a:t>layer</a:t>
            </a:r>
            <a:r>
              <a:rPr sz="2000" spc="215" dirty="0">
                <a:latin typeface="Times New Roman"/>
                <a:cs typeface="Times New Roman"/>
              </a:rPr>
              <a:t> </a:t>
            </a:r>
            <a:r>
              <a:rPr sz="2000" spc="-5" dirty="0">
                <a:latin typeface="Times New Roman"/>
                <a:cs typeface="Times New Roman"/>
              </a:rPr>
              <a:t>thus</a:t>
            </a:r>
            <a:r>
              <a:rPr sz="2000" spc="200" dirty="0">
                <a:latin typeface="Times New Roman"/>
                <a:cs typeface="Times New Roman"/>
              </a:rPr>
              <a:t> </a:t>
            </a:r>
            <a:r>
              <a:rPr sz="2000" dirty="0">
                <a:latin typeface="Times New Roman"/>
                <a:cs typeface="Times New Roman"/>
              </a:rPr>
              <a:t>get</a:t>
            </a:r>
            <a:r>
              <a:rPr sz="2000" spc="195" dirty="0">
                <a:latin typeface="Times New Roman"/>
                <a:cs typeface="Times New Roman"/>
              </a:rPr>
              <a:t> </a:t>
            </a:r>
            <a:r>
              <a:rPr sz="2000" spc="-5" dirty="0">
                <a:latin typeface="Times New Roman"/>
                <a:cs typeface="Times New Roman"/>
              </a:rPr>
              <a:t>heated</a:t>
            </a:r>
            <a:r>
              <a:rPr sz="2000" spc="215" dirty="0">
                <a:latin typeface="Times New Roman"/>
                <a:cs typeface="Times New Roman"/>
              </a:rPr>
              <a:t> </a:t>
            </a:r>
            <a:r>
              <a:rPr sz="2000" spc="-5" dirty="0">
                <a:latin typeface="Times New Roman"/>
                <a:cs typeface="Times New Roman"/>
              </a:rPr>
              <a:t>and</a:t>
            </a:r>
            <a:r>
              <a:rPr sz="2000" spc="204" dirty="0">
                <a:latin typeface="Times New Roman"/>
                <a:cs typeface="Times New Roman"/>
              </a:rPr>
              <a:t> </a:t>
            </a:r>
            <a:r>
              <a:rPr sz="2000" spc="-5" dirty="0">
                <a:latin typeface="Times New Roman"/>
                <a:cs typeface="Times New Roman"/>
              </a:rPr>
              <a:t>the</a:t>
            </a:r>
            <a:endParaRPr sz="2000">
              <a:latin typeface="Times New Roman"/>
              <a:cs typeface="Times New Roman"/>
            </a:endParaRPr>
          </a:p>
          <a:p>
            <a:pPr marR="388620" algn="r">
              <a:lnSpc>
                <a:spcPct val="100000"/>
              </a:lnSpc>
              <a:spcBef>
                <a:spcPts val="234"/>
              </a:spcBef>
            </a:pPr>
            <a:r>
              <a:rPr sz="1200" dirty="0">
                <a:solidFill>
                  <a:srgbClr val="888888"/>
                </a:solidFill>
                <a:latin typeface="Arial MT"/>
                <a:cs typeface="Arial MT"/>
              </a:rPr>
              <a:t>196</a:t>
            </a:r>
            <a:endParaRPr sz="1200">
              <a:latin typeface="Arial MT"/>
              <a:cs typeface="Arial MT"/>
            </a:endParaRPr>
          </a:p>
        </p:txBody>
      </p:sp>
      <p:sp>
        <p:nvSpPr>
          <p:cNvPr id="3" name="object 3"/>
          <p:cNvSpPr txBox="1">
            <a:spLocks noGrp="1"/>
          </p:cNvSpPr>
          <p:nvPr>
            <p:ph type="title"/>
          </p:nvPr>
        </p:nvSpPr>
        <p:spPr>
          <a:xfrm>
            <a:off x="100990" y="0"/>
            <a:ext cx="2870835" cy="391160"/>
          </a:xfrm>
          <a:prstGeom prst="rect">
            <a:avLst/>
          </a:prstGeom>
        </p:spPr>
        <p:txBody>
          <a:bodyPr vert="horz" wrap="square" lIns="0" tIns="12700" rIns="0" bIns="0" rtlCol="0">
            <a:spAutoFit/>
          </a:bodyPr>
          <a:lstStyle/>
          <a:p>
            <a:pPr marL="12700">
              <a:lnSpc>
                <a:spcPct val="100000"/>
              </a:lnSpc>
              <a:spcBef>
                <a:spcPts val="100"/>
              </a:spcBef>
            </a:pPr>
            <a:r>
              <a:rPr sz="2400" dirty="0"/>
              <a:t>Principle</a:t>
            </a:r>
            <a:r>
              <a:rPr sz="2400" spc="-55" dirty="0"/>
              <a:t> </a:t>
            </a:r>
            <a:r>
              <a:rPr sz="2400" spc="-5" dirty="0"/>
              <a:t>of</a:t>
            </a:r>
            <a:r>
              <a:rPr sz="2400" spc="-45" dirty="0"/>
              <a:t> </a:t>
            </a:r>
            <a:r>
              <a:rPr sz="2400" dirty="0"/>
              <a:t>operation:-</a:t>
            </a:r>
            <a:endParaRPr sz="240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195</a:t>
            </a:fld>
            <a:endParaRPr dirty="0"/>
          </a:p>
        </p:txBody>
      </p:sp>
      <p:sp>
        <p:nvSpPr>
          <p:cNvPr id="2" name="object 2"/>
          <p:cNvSpPr txBox="1">
            <a:spLocks noGrp="1"/>
          </p:cNvSpPr>
          <p:nvPr>
            <p:ph type="title"/>
          </p:nvPr>
        </p:nvSpPr>
        <p:spPr>
          <a:xfrm>
            <a:off x="78739" y="93979"/>
            <a:ext cx="2593340" cy="391160"/>
          </a:xfrm>
          <a:prstGeom prst="rect">
            <a:avLst/>
          </a:prstGeom>
        </p:spPr>
        <p:txBody>
          <a:bodyPr vert="horz" wrap="square" lIns="0" tIns="12700" rIns="0" bIns="0" rtlCol="0">
            <a:spAutoFit/>
          </a:bodyPr>
          <a:lstStyle/>
          <a:p>
            <a:pPr marL="12700">
              <a:lnSpc>
                <a:spcPct val="100000"/>
              </a:lnSpc>
              <a:spcBef>
                <a:spcPts val="100"/>
              </a:spcBef>
            </a:pPr>
            <a:r>
              <a:rPr sz="2400" spc="-5" dirty="0"/>
              <a:t>Solar</a:t>
            </a:r>
            <a:r>
              <a:rPr sz="2400" spc="-65" dirty="0"/>
              <a:t> </a:t>
            </a:r>
            <a:r>
              <a:rPr sz="2400" dirty="0"/>
              <a:t>Photovoltaics:-</a:t>
            </a:r>
            <a:endParaRPr sz="2400"/>
          </a:p>
        </p:txBody>
      </p:sp>
      <p:sp>
        <p:nvSpPr>
          <p:cNvPr id="3" name="object 3"/>
          <p:cNvSpPr txBox="1"/>
          <p:nvPr/>
        </p:nvSpPr>
        <p:spPr>
          <a:xfrm>
            <a:off x="78739" y="407009"/>
            <a:ext cx="8911590" cy="3226435"/>
          </a:xfrm>
          <a:prstGeom prst="rect">
            <a:avLst/>
          </a:prstGeom>
        </p:spPr>
        <p:txBody>
          <a:bodyPr vert="horz" wrap="square" lIns="0" tIns="12700" rIns="0" bIns="0" rtlCol="0">
            <a:spAutoFit/>
          </a:bodyPr>
          <a:lstStyle/>
          <a:p>
            <a:pPr marL="12700" marR="5080" indent="508634" algn="just">
              <a:lnSpc>
                <a:spcPct val="150000"/>
              </a:lnSpc>
              <a:spcBef>
                <a:spcPts val="100"/>
              </a:spcBef>
            </a:pPr>
            <a:r>
              <a:rPr sz="2000" spc="-5" dirty="0">
                <a:latin typeface="Times New Roman"/>
                <a:cs typeface="Times New Roman"/>
              </a:rPr>
              <a:t>Solar photovoltaic </a:t>
            </a:r>
            <a:r>
              <a:rPr sz="2000" spc="-10" dirty="0">
                <a:latin typeface="Times New Roman"/>
                <a:cs typeface="Times New Roman"/>
              </a:rPr>
              <a:t>is </a:t>
            </a:r>
            <a:r>
              <a:rPr sz="2000" dirty="0">
                <a:latin typeface="Times New Roman"/>
                <a:cs typeface="Times New Roman"/>
              </a:rPr>
              <a:t>the </a:t>
            </a:r>
            <a:r>
              <a:rPr sz="2000" spc="-5" dirty="0">
                <a:latin typeface="Times New Roman"/>
                <a:cs typeface="Times New Roman"/>
              </a:rPr>
              <a:t>method of generating </a:t>
            </a:r>
            <a:r>
              <a:rPr sz="2000" dirty="0">
                <a:latin typeface="Times New Roman"/>
                <a:cs typeface="Times New Roman"/>
              </a:rPr>
              <a:t>by </a:t>
            </a:r>
            <a:r>
              <a:rPr sz="2000" spc="-5" dirty="0">
                <a:latin typeface="Times New Roman"/>
                <a:cs typeface="Times New Roman"/>
              </a:rPr>
              <a:t>conversion of solar radiation </a:t>
            </a:r>
            <a:r>
              <a:rPr sz="2000" spc="-20" dirty="0">
                <a:latin typeface="Times New Roman"/>
                <a:cs typeface="Times New Roman"/>
              </a:rPr>
              <a:t>in </a:t>
            </a:r>
            <a:r>
              <a:rPr sz="2000" spc="-15" dirty="0">
                <a:latin typeface="Times New Roman"/>
                <a:cs typeface="Times New Roman"/>
              </a:rPr>
              <a:t> </a:t>
            </a:r>
            <a:r>
              <a:rPr sz="2000" spc="-5" dirty="0">
                <a:latin typeface="Times New Roman"/>
                <a:cs typeface="Times New Roman"/>
              </a:rPr>
              <a:t>to direct electrical </a:t>
            </a:r>
            <a:r>
              <a:rPr sz="2000" spc="-10" dirty="0">
                <a:latin typeface="Times New Roman"/>
                <a:cs typeface="Times New Roman"/>
              </a:rPr>
              <a:t>energy </a:t>
            </a:r>
            <a:r>
              <a:rPr sz="2000" spc="-5" dirty="0">
                <a:latin typeface="Times New Roman"/>
                <a:cs typeface="Times New Roman"/>
              </a:rPr>
              <a:t>using semi-conductors that exhibit photovoltaic </a:t>
            </a:r>
            <a:r>
              <a:rPr sz="2000" spc="-10" dirty="0">
                <a:latin typeface="Times New Roman"/>
                <a:cs typeface="Times New Roman"/>
              </a:rPr>
              <a:t>effect. </a:t>
            </a:r>
            <a:r>
              <a:rPr sz="2000" spc="-5" dirty="0">
                <a:latin typeface="Times New Roman"/>
                <a:cs typeface="Times New Roman"/>
              </a:rPr>
              <a:t>The </a:t>
            </a:r>
            <a:r>
              <a:rPr sz="2000" dirty="0">
                <a:latin typeface="Times New Roman"/>
                <a:cs typeface="Times New Roman"/>
              </a:rPr>
              <a:t> device </a:t>
            </a:r>
            <a:r>
              <a:rPr sz="2000" spc="-5" dirty="0">
                <a:latin typeface="Times New Roman"/>
                <a:cs typeface="Times New Roman"/>
              </a:rPr>
              <a:t>which </a:t>
            </a:r>
            <a:r>
              <a:rPr sz="2000" spc="-10" dirty="0">
                <a:latin typeface="Times New Roman"/>
                <a:cs typeface="Times New Roman"/>
              </a:rPr>
              <a:t>is </a:t>
            </a:r>
            <a:r>
              <a:rPr sz="2000" spc="-5" dirty="0">
                <a:latin typeface="Times New Roman"/>
                <a:cs typeface="Times New Roman"/>
              </a:rPr>
              <a:t>used for conversion is </a:t>
            </a:r>
            <a:r>
              <a:rPr sz="2000" dirty="0">
                <a:latin typeface="Times New Roman"/>
                <a:cs typeface="Times New Roman"/>
              </a:rPr>
              <a:t>known </a:t>
            </a:r>
            <a:r>
              <a:rPr sz="2000" spc="-5" dirty="0">
                <a:latin typeface="Times New Roman"/>
                <a:cs typeface="Times New Roman"/>
              </a:rPr>
              <a:t>as solar photovoltaic </a:t>
            </a:r>
            <a:r>
              <a:rPr sz="2000" dirty="0">
                <a:latin typeface="Times New Roman"/>
                <a:cs typeface="Times New Roman"/>
              </a:rPr>
              <a:t>cell or a </a:t>
            </a:r>
            <a:r>
              <a:rPr sz="2000" spc="-5" dirty="0">
                <a:latin typeface="Times New Roman"/>
                <a:cs typeface="Times New Roman"/>
              </a:rPr>
              <a:t>solar cell. </a:t>
            </a:r>
            <a:r>
              <a:rPr sz="2000" dirty="0">
                <a:latin typeface="Times New Roman"/>
                <a:cs typeface="Times New Roman"/>
              </a:rPr>
              <a:t> </a:t>
            </a:r>
            <a:r>
              <a:rPr sz="2000" spc="-5" dirty="0">
                <a:latin typeface="Times New Roman"/>
                <a:cs typeface="Times New Roman"/>
              </a:rPr>
              <a:t>Photovoltaic power generation employs solar </a:t>
            </a:r>
            <a:r>
              <a:rPr sz="2000" dirty="0">
                <a:latin typeface="Times New Roman"/>
                <a:cs typeface="Times New Roman"/>
              </a:rPr>
              <a:t>panels </a:t>
            </a:r>
            <a:r>
              <a:rPr sz="2000" spc="-5" dirty="0">
                <a:latin typeface="Times New Roman"/>
                <a:cs typeface="Times New Roman"/>
              </a:rPr>
              <a:t>composed of </a:t>
            </a:r>
            <a:r>
              <a:rPr sz="2000" dirty="0">
                <a:latin typeface="Times New Roman"/>
                <a:cs typeface="Times New Roman"/>
              </a:rPr>
              <a:t>a </a:t>
            </a:r>
            <a:r>
              <a:rPr sz="2000" spc="-5" dirty="0">
                <a:latin typeface="Times New Roman"/>
                <a:cs typeface="Times New Roman"/>
              </a:rPr>
              <a:t>number of solar </a:t>
            </a:r>
            <a:r>
              <a:rPr sz="2000" dirty="0">
                <a:latin typeface="Times New Roman"/>
                <a:cs typeface="Times New Roman"/>
              </a:rPr>
              <a:t> </a:t>
            </a:r>
            <a:r>
              <a:rPr sz="2000" spc="-5" dirty="0">
                <a:latin typeface="Times New Roman"/>
                <a:cs typeface="Times New Roman"/>
              </a:rPr>
              <a:t>cells</a:t>
            </a:r>
            <a:r>
              <a:rPr sz="2000" dirty="0">
                <a:latin typeface="Times New Roman"/>
                <a:cs typeface="Times New Roman"/>
              </a:rPr>
              <a:t> </a:t>
            </a:r>
            <a:r>
              <a:rPr sz="2000" spc="-5" dirty="0">
                <a:latin typeface="Times New Roman"/>
                <a:cs typeface="Times New Roman"/>
              </a:rPr>
              <a:t>containing</a:t>
            </a:r>
            <a:r>
              <a:rPr sz="2000" dirty="0">
                <a:latin typeface="Times New Roman"/>
                <a:cs typeface="Times New Roman"/>
              </a:rPr>
              <a:t> </a:t>
            </a:r>
            <a:r>
              <a:rPr sz="2000" spc="-5" dirty="0">
                <a:latin typeface="Times New Roman"/>
                <a:cs typeface="Times New Roman"/>
              </a:rPr>
              <a:t>photovoltaic</a:t>
            </a:r>
            <a:r>
              <a:rPr sz="2000" dirty="0">
                <a:latin typeface="Times New Roman"/>
                <a:cs typeface="Times New Roman"/>
              </a:rPr>
              <a:t> </a:t>
            </a:r>
            <a:r>
              <a:rPr sz="2000" spc="-5" dirty="0">
                <a:latin typeface="Times New Roman"/>
                <a:cs typeface="Times New Roman"/>
              </a:rPr>
              <a:t>material.</a:t>
            </a:r>
            <a:r>
              <a:rPr sz="2000" dirty="0">
                <a:latin typeface="Times New Roman"/>
                <a:cs typeface="Times New Roman"/>
              </a:rPr>
              <a:t> </a:t>
            </a:r>
            <a:r>
              <a:rPr sz="2000" spc="-5" dirty="0">
                <a:latin typeface="Times New Roman"/>
                <a:cs typeface="Times New Roman"/>
              </a:rPr>
              <a:t>The</a:t>
            </a:r>
            <a:r>
              <a:rPr sz="2000" dirty="0">
                <a:latin typeface="Times New Roman"/>
                <a:cs typeface="Times New Roman"/>
              </a:rPr>
              <a:t> </a:t>
            </a:r>
            <a:r>
              <a:rPr sz="2000" spc="-5" dirty="0">
                <a:latin typeface="Times New Roman"/>
                <a:cs typeface="Times New Roman"/>
              </a:rPr>
              <a:t>materials</a:t>
            </a:r>
            <a:r>
              <a:rPr sz="2000" dirty="0">
                <a:latin typeface="Times New Roman"/>
                <a:cs typeface="Times New Roman"/>
              </a:rPr>
              <a:t> </a:t>
            </a:r>
            <a:r>
              <a:rPr sz="2000" spc="-5" dirty="0">
                <a:latin typeface="Times New Roman"/>
                <a:cs typeface="Times New Roman"/>
              </a:rPr>
              <a:t>presently</a:t>
            </a:r>
            <a:r>
              <a:rPr sz="2000" dirty="0">
                <a:latin typeface="Times New Roman"/>
                <a:cs typeface="Times New Roman"/>
              </a:rPr>
              <a:t> </a:t>
            </a:r>
            <a:r>
              <a:rPr sz="2000" spc="-5" dirty="0">
                <a:latin typeface="Times New Roman"/>
                <a:cs typeface="Times New Roman"/>
              </a:rPr>
              <a:t>used</a:t>
            </a:r>
            <a:r>
              <a:rPr sz="2000" dirty="0">
                <a:latin typeface="Times New Roman"/>
                <a:cs typeface="Times New Roman"/>
              </a:rPr>
              <a:t> </a:t>
            </a:r>
            <a:r>
              <a:rPr sz="2000" spc="-5" dirty="0">
                <a:latin typeface="Times New Roman"/>
                <a:cs typeface="Times New Roman"/>
              </a:rPr>
              <a:t>are:</a:t>
            </a:r>
            <a:r>
              <a:rPr sz="2000" dirty="0">
                <a:latin typeface="Times New Roman"/>
                <a:cs typeface="Times New Roman"/>
              </a:rPr>
              <a:t> </a:t>
            </a:r>
            <a:r>
              <a:rPr sz="2000" spc="-5" dirty="0">
                <a:latin typeface="Times New Roman"/>
                <a:cs typeface="Times New Roman"/>
              </a:rPr>
              <a:t>mono- </a:t>
            </a:r>
            <a:r>
              <a:rPr sz="2000" dirty="0">
                <a:latin typeface="Times New Roman"/>
                <a:cs typeface="Times New Roman"/>
              </a:rPr>
              <a:t> </a:t>
            </a:r>
            <a:r>
              <a:rPr sz="2000" spc="-5" dirty="0">
                <a:latin typeface="Times New Roman"/>
                <a:cs typeface="Times New Roman"/>
              </a:rPr>
              <a:t>crystalline silicon, poly-crystalline silicon, amorphous silicon, and cadmium telluride </a:t>
            </a:r>
            <a:r>
              <a:rPr sz="2000" dirty="0">
                <a:latin typeface="Times New Roman"/>
                <a:cs typeface="Times New Roman"/>
              </a:rPr>
              <a:t> and</a:t>
            </a:r>
            <a:r>
              <a:rPr sz="2000" spc="-10" dirty="0">
                <a:latin typeface="Times New Roman"/>
                <a:cs typeface="Times New Roman"/>
              </a:rPr>
              <a:t> </a:t>
            </a:r>
            <a:r>
              <a:rPr sz="2000" dirty="0">
                <a:latin typeface="Times New Roman"/>
                <a:cs typeface="Times New Roman"/>
              </a:rPr>
              <a:t>copper</a:t>
            </a:r>
            <a:r>
              <a:rPr sz="2000" spc="-20" dirty="0">
                <a:latin typeface="Times New Roman"/>
                <a:cs typeface="Times New Roman"/>
              </a:rPr>
              <a:t> </a:t>
            </a:r>
            <a:r>
              <a:rPr sz="2000" dirty="0">
                <a:latin typeface="Times New Roman"/>
                <a:cs typeface="Times New Roman"/>
              </a:rPr>
              <a:t>indium</a:t>
            </a:r>
            <a:r>
              <a:rPr sz="2000" spc="-30" dirty="0">
                <a:latin typeface="Times New Roman"/>
                <a:cs typeface="Times New Roman"/>
              </a:rPr>
              <a:t> </a:t>
            </a:r>
            <a:r>
              <a:rPr sz="2000" spc="-5" dirty="0">
                <a:latin typeface="Times New Roman"/>
                <a:cs typeface="Times New Roman"/>
              </a:rPr>
              <a:t>gallium</a:t>
            </a:r>
            <a:r>
              <a:rPr sz="2000" spc="-25" dirty="0">
                <a:latin typeface="Times New Roman"/>
                <a:cs typeface="Times New Roman"/>
              </a:rPr>
              <a:t> </a:t>
            </a:r>
            <a:r>
              <a:rPr sz="2000" spc="-5" dirty="0">
                <a:latin typeface="Times New Roman"/>
                <a:cs typeface="Times New Roman"/>
              </a:rPr>
              <a:t>selenide/sulpide.</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pPr marL="38100">
                <a:lnSpc>
                  <a:spcPts val="1430"/>
                </a:lnSpc>
              </a:pPr>
              <a:t>196</a:t>
            </a:fld>
            <a:endParaRPr dirty="0"/>
          </a:p>
        </p:txBody>
      </p:sp>
      <p:sp>
        <p:nvSpPr>
          <p:cNvPr id="2" name="object 2"/>
          <p:cNvSpPr txBox="1"/>
          <p:nvPr/>
        </p:nvSpPr>
        <p:spPr>
          <a:xfrm>
            <a:off x="112064" y="143093"/>
            <a:ext cx="9112250" cy="2672080"/>
          </a:xfrm>
          <a:prstGeom prst="rect">
            <a:avLst/>
          </a:prstGeom>
        </p:spPr>
        <p:txBody>
          <a:bodyPr vert="horz" wrap="square" lIns="0" tIns="67310" rIns="0" bIns="0" rtlCol="0">
            <a:spAutoFit/>
          </a:bodyPr>
          <a:lstStyle/>
          <a:p>
            <a:pPr marL="63500">
              <a:lnSpc>
                <a:spcPct val="100000"/>
              </a:lnSpc>
              <a:spcBef>
                <a:spcPts val="530"/>
              </a:spcBef>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solar</a:t>
            </a:r>
            <a:r>
              <a:rPr sz="2000" spc="-20" dirty="0">
                <a:latin typeface="Times New Roman"/>
                <a:cs typeface="Times New Roman"/>
              </a:rPr>
              <a:t> </a:t>
            </a:r>
            <a:r>
              <a:rPr sz="2000" spc="-10" dirty="0">
                <a:latin typeface="Times New Roman"/>
                <a:cs typeface="Times New Roman"/>
              </a:rPr>
              <a:t>time</a:t>
            </a:r>
            <a:r>
              <a:rPr sz="2000" spc="5" dirty="0">
                <a:latin typeface="Times New Roman"/>
                <a:cs typeface="Times New Roman"/>
              </a:rPr>
              <a:t> </a:t>
            </a:r>
            <a:r>
              <a:rPr sz="2000" spc="-5" dirty="0">
                <a:latin typeface="Times New Roman"/>
                <a:cs typeface="Times New Roman"/>
              </a:rPr>
              <a:t>can</a:t>
            </a:r>
            <a:r>
              <a:rPr sz="2000" spc="10" dirty="0">
                <a:latin typeface="Times New Roman"/>
                <a:cs typeface="Times New Roman"/>
              </a:rPr>
              <a:t> </a:t>
            </a:r>
            <a:r>
              <a:rPr sz="2000" dirty="0">
                <a:latin typeface="Times New Roman"/>
                <a:cs typeface="Times New Roman"/>
              </a:rPr>
              <a:t>be</a:t>
            </a:r>
            <a:r>
              <a:rPr sz="2000" spc="-10" dirty="0">
                <a:latin typeface="Times New Roman"/>
                <a:cs typeface="Times New Roman"/>
              </a:rPr>
              <a:t> </a:t>
            </a:r>
            <a:r>
              <a:rPr sz="2000" spc="-5" dirty="0">
                <a:latin typeface="Times New Roman"/>
                <a:cs typeface="Times New Roman"/>
              </a:rPr>
              <a:t>calculated</a:t>
            </a:r>
            <a:r>
              <a:rPr sz="2000" spc="-10" dirty="0">
                <a:latin typeface="Times New Roman"/>
                <a:cs typeface="Times New Roman"/>
              </a:rPr>
              <a:t> </a:t>
            </a:r>
            <a:r>
              <a:rPr sz="2000" dirty="0">
                <a:latin typeface="Times New Roman"/>
                <a:cs typeface="Times New Roman"/>
              </a:rPr>
              <a:t>from</a:t>
            </a:r>
            <a:r>
              <a:rPr sz="2000" spc="-4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local</a:t>
            </a:r>
            <a:r>
              <a:rPr sz="2000" spc="-5" dirty="0">
                <a:latin typeface="Times New Roman"/>
                <a:cs typeface="Times New Roman"/>
              </a:rPr>
              <a:t> </a:t>
            </a:r>
            <a:r>
              <a:rPr sz="2000" spc="-10" dirty="0">
                <a:latin typeface="Times New Roman"/>
                <a:cs typeface="Times New Roman"/>
              </a:rPr>
              <a:t>time</a:t>
            </a:r>
            <a:r>
              <a:rPr sz="2000" spc="5" dirty="0">
                <a:latin typeface="Times New Roman"/>
                <a:cs typeface="Times New Roman"/>
              </a:rPr>
              <a:t> </a:t>
            </a:r>
            <a:r>
              <a:rPr sz="2000" dirty="0">
                <a:latin typeface="Times New Roman"/>
                <a:cs typeface="Times New Roman"/>
              </a:rPr>
              <a:t>by</a:t>
            </a:r>
            <a:r>
              <a:rPr sz="2000" spc="-10" dirty="0">
                <a:latin typeface="Times New Roman"/>
                <a:cs typeface="Times New Roman"/>
              </a:rPr>
              <a:t> </a:t>
            </a:r>
            <a:r>
              <a:rPr sz="2000" dirty="0">
                <a:latin typeface="Times New Roman"/>
                <a:cs typeface="Times New Roman"/>
              </a:rPr>
              <a:t>using</a:t>
            </a:r>
            <a:r>
              <a:rPr sz="2000" spc="-2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following</a:t>
            </a:r>
            <a:r>
              <a:rPr sz="2000" spc="-40" dirty="0">
                <a:latin typeface="Times New Roman"/>
                <a:cs typeface="Times New Roman"/>
              </a:rPr>
              <a:t> </a:t>
            </a:r>
            <a:r>
              <a:rPr sz="2000" dirty="0">
                <a:latin typeface="Times New Roman"/>
                <a:cs typeface="Times New Roman"/>
              </a:rPr>
              <a:t>equation:</a:t>
            </a:r>
            <a:endParaRPr sz="2000">
              <a:latin typeface="Times New Roman"/>
              <a:cs typeface="Times New Roman"/>
            </a:endParaRPr>
          </a:p>
          <a:p>
            <a:pPr marL="831850">
              <a:lnSpc>
                <a:spcPts val="2595"/>
              </a:lnSpc>
              <a:spcBef>
                <a:spcPts val="525"/>
              </a:spcBef>
              <a:tabLst>
                <a:tab pos="2059305" algn="l"/>
              </a:tabLst>
            </a:pPr>
            <a:r>
              <a:rPr sz="2200" spc="45" dirty="0">
                <a:latin typeface="Times New Roman"/>
                <a:cs typeface="Times New Roman"/>
              </a:rPr>
              <a:t>S</a:t>
            </a:r>
            <a:r>
              <a:rPr sz="2200" spc="10" dirty="0">
                <a:latin typeface="Times New Roman"/>
                <a:cs typeface="Times New Roman"/>
              </a:rPr>
              <a:t>o</a:t>
            </a:r>
            <a:r>
              <a:rPr sz="2200" spc="-195" dirty="0">
                <a:latin typeface="Times New Roman"/>
                <a:cs typeface="Times New Roman"/>
              </a:rPr>
              <a:t>l</a:t>
            </a:r>
            <a:r>
              <a:rPr sz="2200" spc="5" dirty="0">
                <a:latin typeface="Times New Roman"/>
                <a:cs typeface="Times New Roman"/>
              </a:rPr>
              <a:t>a</a:t>
            </a:r>
            <a:r>
              <a:rPr sz="2200" spc="25" dirty="0">
                <a:latin typeface="Times New Roman"/>
                <a:cs typeface="Times New Roman"/>
              </a:rPr>
              <a:t>r</a:t>
            </a:r>
            <a:r>
              <a:rPr sz="2200" spc="-55" dirty="0">
                <a:latin typeface="Times New Roman"/>
                <a:cs typeface="Times New Roman"/>
              </a:rPr>
              <a:t> </a:t>
            </a:r>
            <a:r>
              <a:rPr sz="2200" spc="-60" dirty="0">
                <a:latin typeface="Times New Roman"/>
                <a:cs typeface="Times New Roman"/>
              </a:rPr>
              <a:t>t</a:t>
            </a:r>
            <a:r>
              <a:rPr sz="2200" spc="-195" dirty="0">
                <a:latin typeface="Times New Roman"/>
                <a:cs typeface="Times New Roman"/>
              </a:rPr>
              <a:t>i</a:t>
            </a:r>
            <a:r>
              <a:rPr sz="2200" spc="-175" dirty="0">
                <a:latin typeface="Times New Roman"/>
                <a:cs typeface="Times New Roman"/>
              </a:rPr>
              <a:t>m</a:t>
            </a:r>
            <a:r>
              <a:rPr sz="2200" spc="35" dirty="0">
                <a:latin typeface="Times New Roman"/>
                <a:cs typeface="Times New Roman"/>
              </a:rPr>
              <a:t>e</a:t>
            </a:r>
            <a:r>
              <a:rPr sz="2200" dirty="0">
                <a:latin typeface="Times New Roman"/>
                <a:cs typeface="Times New Roman"/>
              </a:rPr>
              <a:t>	</a:t>
            </a:r>
            <a:r>
              <a:rPr sz="2200" spc="40" dirty="0">
                <a:latin typeface="Symbol"/>
                <a:cs typeface="Symbol"/>
              </a:rPr>
              <a:t></a:t>
            </a:r>
            <a:r>
              <a:rPr sz="2200" spc="-125" dirty="0">
                <a:latin typeface="Times New Roman"/>
                <a:cs typeface="Times New Roman"/>
              </a:rPr>
              <a:t> </a:t>
            </a:r>
            <a:r>
              <a:rPr sz="2200" spc="-90" dirty="0">
                <a:latin typeface="Times New Roman"/>
                <a:cs typeface="Times New Roman"/>
              </a:rPr>
              <a:t>L</a:t>
            </a:r>
            <a:r>
              <a:rPr sz="2200" spc="20" dirty="0">
                <a:latin typeface="Times New Roman"/>
                <a:cs typeface="Times New Roman"/>
              </a:rPr>
              <a:t>o</a:t>
            </a:r>
            <a:r>
              <a:rPr sz="2200" spc="5" dirty="0">
                <a:latin typeface="Times New Roman"/>
                <a:cs typeface="Times New Roman"/>
              </a:rPr>
              <a:t>ca</a:t>
            </a:r>
            <a:r>
              <a:rPr sz="2200" spc="20" dirty="0">
                <a:latin typeface="Times New Roman"/>
                <a:cs typeface="Times New Roman"/>
              </a:rPr>
              <a:t>l</a:t>
            </a:r>
            <a:r>
              <a:rPr sz="2200" spc="-35" dirty="0">
                <a:latin typeface="Times New Roman"/>
                <a:cs typeface="Times New Roman"/>
              </a:rPr>
              <a:t> </a:t>
            </a:r>
            <a:r>
              <a:rPr sz="2200" spc="-60" dirty="0">
                <a:latin typeface="Times New Roman"/>
                <a:cs typeface="Times New Roman"/>
              </a:rPr>
              <a:t>t</a:t>
            </a:r>
            <a:r>
              <a:rPr sz="2200" spc="-195" dirty="0">
                <a:latin typeface="Times New Roman"/>
                <a:cs typeface="Times New Roman"/>
              </a:rPr>
              <a:t>i</a:t>
            </a:r>
            <a:r>
              <a:rPr sz="2200" spc="-175" dirty="0">
                <a:latin typeface="Times New Roman"/>
                <a:cs typeface="Times New Roman"/>
              </a:rPr>
              <a:t>m</a:t>
            </a:r>
            <a:r>
              <a:rPr sz="2200" spc="35" dirty="0">
                <a:latin typeface="Times New Roman"/>
                <a:cs typeface="Times New Roman"/>
              </a:rPr>
              <a:t>e</a:t>
            </a:r>
            <a:r>
              <a:rPr sz="2200" dirty="0">
                <a:latin typeface="Times New Roman"/>
                <a:cs typeface="Times New Roman"/>
              </a:rPr>
              <a:t> </a:t>
            </a:r>
            <a:r>
              <a:rPr sz="2200" spc="-220" dirty="0">
                <a:latin typeface="Times New Roman"/>
                <a:cs typeface="Times New Roman"/>
              </a:rPr>
              <a:t> </a:t>
            </a:r>
            <a:r>
              <a:rPr sz="2200" spc="40" dirty="0">
                <a:latin typeface="Symbol"/>
                <a:cs typeface="Symbol"/>
              </a:rPr>
              <a:t></a:t>
            </a:r>
            <a:r>
              <a:rPr sz="2200" spc="-190" dirty="0">
                <a:latin typeface="Times New Roman"/>
                <a:cs typeface="Times New Roman"/>
              </a:rPr>
              <a:t> </a:t>
            </a:r>
            <a:r>
              <a:rPr sz="2200" spc="30" dirty="0">
                <a:latin typeface="Times New Roman"/>
                <a:cs typeface="Times New Roman"/>
              </a:rPr>
              <a:t>(</a:t>
            </a:r>
            <a:r>
              <a:rPr sz="2300" spc="-60" dirty="0">
                <a:latin typeface="Symbol"/>
                <a:cs typeface="Symbol"/>
              </a:rPr>
              <a:t></a:t>
            </a:r>
            <a:r>
              <a:rPr sz="1875" spc="60" baseline="-24444" dirty="0">
                <a:latin typeface="Times New Roman"/>
                <a:cs typeface="Times New Roman"/>
              </a:rPr>
              <a:t>0</a:t>
            </a:r>
            <a:r>
              <a:rPr sz="1875" baseline="-24444" dirty="0">
                <a:latin typeface="Times New Roman"/>
                <a:cs typeface="Times New Roman"/>
              </a:rPr>
              <a:t> </a:t>
            </a:r>
            <a:r>
              <a:rPr sz="1875" spc="-60" baseline="-24444" dirty="0">
                <a:latin typeface="Times New Roman"/>
                <a:cs typeface="Times New Roman"/>
              </a:rPr>
              <a:t> </a:t>
            </a:r>
            <a:r>
              <a:rPr sz="2200" spc="40" dirty="0">
                <a:latin typeface="Symbol"/>
                <a:cs typeface="Symbol"/>
              </a:rPr>
              <a:t></a:t>
            </a:r>
            <a:r>
              <a:rPr sz="2200" spc="-225" dirty="0">
                <a:latin typeface="Times New Roman"/>
                <a:cs typeface="Times New Roman"/>
              </a:rPr>
              <a:t> </a:t>
            </a:r>
            <a:r>
              <a:rPr sz="2300" spc="130" dirty="0">
                <a:latin typeface="Symbol"/>
                <a:cs typeface="Symbol"/>
              </a:rPr>
              <a:t></a:t>
            </a:r>
            <a:r>
              <a:rPr sz="2200" spc="25" dirty="0">
                <a:latin typeface="Times New Roman"/>
                <a:cs typeface="Times New Roman"/>
              </a:rPr>
              <a:t>)</a:t>
            </a:r>
            <a:r>
              <a:rPr sz="2200" spc="-335" dirty="0">
                <a:latin typeface="Times New Roman"/>
                <a:cs typeface="Times New Roman"/>
              </a:rPr>
              <a:t> </a:t>
            </a:r>
            <a:r>
              <a:rPr sz="2200" spc="40" dirty="0">
                <a:latin typeface="Symbol"/>
                <a:cs typeface="Symbol"/>
              </a:rPr>
              <a:t></a:t>
            </a:r>
            <a:r>
              <a:rPr sz="2200" spc="-295" dirty="0">
                <a:latin typeface="Times New Roman"/>
                <a:cs typeface="Times New Roman"/>
              </a:rPr>
              <a:t> </a:t>
            </a:r>
            <a:r>
              <a:rPr sz="2200" spc="15" dirty="0">
                <a:latin typeface="Times New Roman"/>
                <a:cs typeface="Times New Roman"/>
              </a:rPr>
              <a:t>0</a:t>
            </a:r>
            <a:r>
              <a:rPr sz="2200" spc="10" dirty="0">
                <a:latin typeface="Times New Roman"/>
                <a:cs typeface="Times New Roman"/>
              </a:rPr>
              <a:t>.</a:t>
            </a:r>
            <a:r>
              <a:rPr sz="2200" spc="40" dirty="0">
                <a:latin typeface="Times New Roman"/>
                <a:cs typeface="Times New Roman"/>
              </a:rPr>
              <a:t>4</a:t>
            </a:r>
            <a:r>
              <a:rPr sz="2200" spc="-225" dirty="0">
                <a:latin typeface="Times New Roman"/>
                <a:cs typeface="Times New Roman"/>
              </a:rPr>
              <a:t> </a:t>
            </a:r>
            <a:r>
              <a:rPr sz="2200" spc="40" dirty="0">
                <a:latin typeface="Symbol"/>
                <a:cs typeface="Symbol"/>
              </a:rPr>
              <a:t></a:t>
            </a:r>
            <a:endParaRPr sz="2200">
              <a:latin typeface="Symbol"/>
              <a:cs typeface="Symbol"/>
            </a:endParaRPr>
          </a:p>
          <a:p>
            <a:pPr marL="841375">
              <a:lnSpc>
                <a:spcPts val="4035"/>
              </a:lnSpc>
            </a:pPr>
            <a:r>
              <a:rPr sz="3500" spc="-65" dirty="0">
                <a:latin typeface="Symbol"/>
                <a:cs typeface="Symbol"/>
              </a:rPr>
              <a:t></a:t>
            </a:r>
            <a:r>
              <a:rPr sz="2200" spc="-65" dirty="0">
                <a:latin typeface="Times New Roman"/>
                <a:cs typeface="Times New Roman"/>
              </a:rPr>
              <a:t>7.66sin</a:t>
            </a:r>
            <a:r>
              <a:rPr sz="2200" spc="175" dirty="0">
                <a:latin typeface="Times New Roman"/>
                <a:cs typeface="Times New Roman"/>
              </a:rPr>
              <a:t> </a:t>
            </a:r>
            <a:r>
              <a:rPr sz="2200" i="1" spc="35" dirty="0">
                <a:latin typeface="Times New Roman"/>
                <a:cs typeface="Times New Roman"/>
              </a:rPr>
              <a:t>x</a:t>
            </a:r>
            <a:r>
              <a:rPr sz="2200" i="1" spc="-160" dirty="0">
                <a:latin typeface="Times New Roman"/>
                <a:cs typeface="Times New Roman"/>
              </a:rPr>
              <a:t> </a:t>
            </a:r>
            <a:r>
              <a:rPr sz="2200" spc="40" dirty="0">
                <a:latin typeface="Symbol"/>
                <a:cs typeface="Symbol"/>
              </a:rPr>
              <a:t></a:t>
            </a:r>
            <a:r>
              <a:rPr sz="2200" spc="-225" dirty="0">
                <a:latin typeface="Times New Roman"/>
                <a:cs typeface="Times New Roman"/>
              </a:rPr>
              <a:t> </a:t>
            </a:r>
            <a:r>
              <a:rPr sz="2200" spc="20" dirty="0">
                <a:latin typeface="Times New Roman"/>
                <a:cs typeface="Times New Roman"/>
              </a:rPr>
              <a:t>9.87</a:t>
            </a:r>
            <a:r>
              <a:rPr sz="2200" spc="-320" dirty="0">
                <a:latin typeface="Times New Roman"/>
                <a:cs typeface="Times New Roman"/>
              </a:rPr>
              <a:t> </a:t>
            </a:r>
            <a:r>
              <a:rPr sz="2200" spc="-75" dirty="0">
                <a:latin typeface="Times New Roman"/>
                <a:cs typeface="Times New Roman"/>
              </a:rPr>
              <a:t>sin[</a:t>
            </a:r>
            <a:r>
              <a:rPr sz="2200" spc="-125" dirty="0">
                <a:latin typeface="Times New Roman"/>
                <a:cs typeface="Times New Roman"/>
              </a:rPr>
              <a:t> </a:t>
            </a:r>
            <a:r>
              <a:rPr sz="2200" spc="95" dirty="0">
                <a:latin typeface="Times New Roman"/>
                <a:cs typeface="Times New Roman"/>
              </a:rPr>
              <a:t>2</a:t>
            </a:r>
            <a:r>
              <a:rPr sz="2200" i="1" spc="95" dirty="0">
                <a:latin typeface="Times New Roman"/>
                <a:cs typeface="Times New Roman"/>
              </a:rPr>
              <a:t>x</a:t>
            </a:r>
            <a:r>
              <a:rPr sz="2200" i="1" spc="-155" dirty="0">
                <a:latin typeface="Times New Roman"/>
                <a:cs typeface="Times New Roman"/>
              </a:rPr>
              <a:t> </a:t>
            </a:r>
            <a:r>
              <a:rPr sz="2200" spc="40" dirty="0">
                <a:latin typeface="Symbol"/>
                <a:cs typeface="Symbol"/>
              </a:rPr>
              <a:t></a:t>
            </a:r>
            <a:r>
              <a:rPr sz="2200" spc="-155" dirty="0">
                <a:latin typeface="Times New Roman"/>
                <a:cs typeface="Times New Roman"/>
              </a:rPr>
              <a:t> </a:t>
            </a:r>
            <a:r>
              <a:rPr sz="2200" spc="30" dirty="0">
                <a:latin typeface="Times New Roman"/>
                <a:cs typeface="Times New Roman"/>
              </a:rPr>
              <a:t>24.99</a:t>
            </a:r>
            <a:r>
              <a:rPr sz="1875" spc="44" baseline="44444" dirty="0">
                <a:latin typeface="Times New Roman"/>
                <a:cs typeface="Times New Roman"/>
              </a:rPr>
              <a:t>0</a:t>
            </a:r>
            <a:r>
              <a:rPr sz="1875" spc="434" baseline="44444" dirty="0">
                <a:latin typeface="Times New Roman"/>
                <a:cs typeface="Times New Roman"/>
              </a:rPr>
              <a:t> </a:t>
            </a:r>
            <a:r>
              <a:rPr sz="2200" spc="40" dirty="0">
                <a:latin typeface="Symbol"/>
                <a:cs typeface="Symbol"/>
              </a:rPr>
              <a:t></a:t>
            </a:r>
            <a:r>
              <a:rPr sz="2200" spc="-225" dirty="0">
                <a:latin typeface="Times New Roman"/>
                <a:cs typeface="Times New Roman"/>
              </a:rPr>
              <a:t> </a:t>
            </a:r>
            <a:r>
              <a:rPr sz="2200" spc="15" dirty="0">
                <a:latin typeface="Times New Roman"/>
                <a:cs typeface="Times New Roman"/>
              </a:rPr>
              <a:t>3.83</a:t>
            </a:r>
            <a:r>
              <a:rPr sz="1875" spc="22" baseline="44444" dirty="0">
                <a:latin typeface="Times New Roman"/>
                <a:cs typeface="Times New Roman"/>
              </a:rPr>
              <a:t>0</a:t>
            </a:r>
            <a:r>
              <a:rPr sz="1875" spc="217" baseline="44444" dirty="0">
                <a:latin typeface="Times New Roman"/>
                <a:cs typeface="Times New Roman"/>
              </a:rPr>
              <a:t> </a:t>
            </a:r>
            <a:r>
              <a:rPr sz="2200" spc="-60" dirty="0">
                <a:latin typeface="Times New Roman"/>
                <a:cs typeface="Times New Roman"/>
              </a:rPr>
              <a:t>sin</a:t>
            </a:r>
            <a:r>
              <a:rPr sz="2200" spc="170" dirty="0">
                <a:latin typeface="Times New Roman"/>
                <a:cs typeface="Times New Roman"/>
              </a:rPr>
              <a:t> </a:t>
            </a:r>
            <a:r>
              <a:rPr sz="2200" i="1" spc="-15" dirty="0">
                <a:latin typeface="Times New Roman"/>
                <a:cs typeface="Times New Roman"/>
              </a:rPr>
              <a:t>x</a:t>
            </a:r>
            <a:r>
              <a:rPr sz="2200" spc="-15" dirty="0">
                <a:latin typeface="Times New Roman"/>
                <a:cs typeface="Times New Roman"/>
              </a:rPr>
              <a:t>]</a:t>
            </a:r>
            <a:r>
              <a:rPr sz="3500" spc="-15" dirty="0">
                <a:latin typeface="Symbol"/>
                <a:cs typeface="Symbol"/>
              </a:rPr>
              <a:t></a:t>
            </a:r>
            <a:r>
              <a:rPr sz="2200" spc="-15" dirty="0">
                <a:latin typeface="Times New Roman"/>
                <a:cs typeface="Times New Roman"/>
              </a:rPr>
              <a:t>...........................(7)</a:t>
            </a:r>
            <a:endParaRPr sz="2200">
              <a:latin typeface="Times New Roman"/>
              <a:cs typeface="Times New Roman"/>
            </a:endParaRPr>
          </a:p>
          <a:p>
            <a:pPr marL="63500">
              <a:lnSpc>
                <a:spcPct val="100000"/>
              </a:lnSpc>
              <a:spcBef>
                <a:spcPts val="1050"/>
              </a:spcBef>
              <a:tabLst>
                <a:tab pos="5957570" algn="l"/>
              </a:tabLst>
            </a:pPr>
            <a:r>
              <a:rPr sz="2000" spc="10" dirty="0">
                <a:latin typeface="Times New Roman"/>
                <a:cs typeface="Times New Roman"/>
              </a:rPr>
              <a:t>W</a:t>
            </a:r>
            <a:r>
              <a:rPr sz="2000" dirty="0">
                <a:latin typeface="Times New Roman"/>
                <a:cs typeface="Times New Roman"/>
              </a:rPr>
              <a:t>he</a:t>
            </a:r>
            <a:r>
              <a:rPr sz="2000" spc="5" dirty="0">
                <a:latin typeface="Times New Roman"/>
                <a:cs typeface="Times New Roman"/>
              </a:rPr>
              <a:t>r</a:t>
            </a:r>
            <a:r>
              <a:rPr sz="2000" dirty="0">
                <a:latin typeface="Times New Roman"/>
                <a:cs typeface="Times New Roman"/>
              </a:rPr>
              <a:t>e </a:t>
            </a:r>
            <a:r>
              <a:rPr sz="2000" spc="-190" dirty="0">
                <a:latin typeface="Times New Roman"/>
                <a:cs typeface="Times New Roman"/>
              </a:rPr>
              <a:t> </a:t>
            </a:r>
            <a:r>
              <a:rPr sz="3225" spc="345" baseline="-3875" dirty="0">
                <a:latin typeface="Symbol"/>
                <a:cs typeface="Symbol"/>
              </a:rPr>
              <a:t></a:t>
            </a:r>
            <a:r>
              <a:rPr sz="1725" spc="232" baseline="-31400" dirty="0">
                <a:latin typeface="Times New Roman"/>
                <a:cs typeface="Times New Roman"/>
              </a:rPr>
              <a:t>0</a:t>
            </a:r>
            <a:r>
              <a:rPr sz="1725" baseline="-31400" dirty="0">
                <a:latin typeface="Times New Roman"/>
                <a:cs typeface="Times New Roman"/>
              </a:rPr>
              <a:t> </a:t>
            </a:r>
            <a:r>
              <a:rPr sz="1725" spc="-112" baseline="-31400" dirty="0">
                <a:latin typeface="Times New Roman"/>
                <a:cs typeface="Times New Roman"/>
              </a:rPr>
              <a:t> </a:t>
            </a:r>
            <a:r>
              <a:rPr sz="2000" spc="-15" dirty="0">
                <a:latin typeface="Times New Roman"/>
                <a:cs typeface="Times New Roman"/>
              </a:rPr>
              <a:t>i</a:t>
            </a:r>
            <a:r>
              <a:rPr sz="2000" dirty="0">
                <a:latin typeface="Times New Roman"/>
                <a:cs typeface="Times New Roman"/>
              </a:rPr>
              <a:t>s</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st</a:t>
            </a:r>
            <a:r>
              <a:rPr sz="2000" spc="-10" dirty="0">
                <a:latin typeface="Times New Roman"/>
                <a:cs typeface="Times New Roman"/>
              </a:rPr>
              <a:t>a</a:t>
            </a:r>
            <a:r>
              <a:rPr sz="2000" dirty="0">
                <a:latin typeface="Times New Roman"/>
                <a:cs typeface="Times New Roman"/>
              </a:rPr>
              <a:t>n</a:t>
            </a:r>
            <a:r>
              <a:rPr sz="2000" spc="10" dirty="0">
                <a:latin typeface="Times New Roman"/>
                <a:cs typeface="Times New Roman"/>
              </a:rPr>
              <a:t>d</a:t>
            </a:r>
            <a:r>
              <a:rPr sz="2000" dirty="0">
                <a:latin typeface="Times New Roman"/>
                <a:cs typeface="Times New Roman"/>
              </a:rPr>
              <a:t>ard </a:t>
            </a:r>
            <a:r>
              <a:rPr sz="2000" spc="-25" dirty="0">
                <a:latin typeface="Times New Roman"/>
                <a:cs typeface="Times New Roman"/>
              </a:rPr>
              <a:t> </a:t>
            </a:r>
            <a:r>
              <a:rPr sz="2000" spc="-20" dirty="0">
                <a:latin typeface="Times New Roman"/>
                <a:cs typeface="Times New Roman"/>
              </a:rPr>
              <a:t>m</a:t>
            </a:r>
            <a:r>
              <a:rPr sz="2000" dirty="0">
                <a:latin typeface="Times New Roman"/>
                <a:cs typeface="Times New Roman"/>
              </a:rPr>
              <a:t>eridian</a:t>
            </a:r>
            <a:r>
              <a:rPr sz="2000" spc="-30" dirty="0">
                <a:latin typeface="Times New Roman"/>
                <a:cs typeface="Times New Roman"/>
              </a:rPr>
              <a:t> </a:t>
            </a:r>
            <a:r>
              <a:rPr sz="2000" dirty="0">
                <a:latin typeface="Times New Roman"/>
                <a:cs typeface="Times New Roman"/>
              </a:rPr>
              <a:t>of the</a:t>
            </a:r>
            <a:r>
              <a:rPr sz="2000" spc="-25" dirty="0">
                <a:latin typeface="Times New Roman"/>
                <a:cs typeface="Times New Roman"/>
              </a:rPr>
              <a:t> </a:t>
            </a:r>
            <a:r>
              <a:rPr sz="2000" dirty="0">
                <a:latin typeface="Times New Roman"/>
                <a:cs typeface="Times New Roman"/>
              </a:rPr>
              <a:t>t</a:t>
            </a:r>
            <a:r>
              <a:rPr sz="2000" spc="-10" dirty="0">
                <a:latin typeface="Times New Roman"/>
                <a:cs typeface="Times New Roman"/>
              </a:rPr>
              <a:t>i</a:t>
            </a:r>
            <a:r>
              <a:rPr sz="2000" spc="-25" dirty="0">
                <a:latin typeface="Times New Roman"/>
                <a:cs typeface="Times New Roman"/>
              </a:rPr>
              <a:t>m</a:t>
            </a:r>
            <a:r>
              <a:rPr sz="2000" dirty="0">
                <a:latin typeface="Times New Roman"/>
                <a:cs typeface="Times New Roman"/>
              </a:rPr>
              <a:t>e</a:t>
            </a:r>
            <a:r>
              <a:rPr sz="2000" spc="10" dirty="0">
                <a:latin typeface="Times New Roman"/>
                <a:cs typeface="Times New Roman"/>
              </a:rPr>
              <a:t> </a:t>
            </a:r>
            <a:r>
              <a:rPr sz="2000" dirty="0">
                <a:latin typeface="Times New Roman"/>
                <a:cs typeface="Times New Roman"/>
              </a:rPr>
              <a:t>zo</a:t>
            </a:r>
            <a:r>
              <a:rPr sz="2000" spc="5" dirty="0">
                <a:latin typeface="Times New Roman"/>
                <a:cs typeface="Times New Roman"/>
              </a:rPr>
              <a:t>n</a:t>
            </a:r>
            <a:r>
              <a:rPr sz="2000" dirty="0">
                <a:latin typeface="Times New Roman"/>
                <a:cs typeface="Times New Roman"/>
              </a:rPr>
              <a:t>e</a:t>
            </a:r>
            <a:r>
              <a:rPr sz="2000" spc="-25" dirty="0">
                <a:latin typeface="Times New Roman"/>
                <a:cs typeface="Times New Roman"/>
              </a:rPr>
              <a:t> </a:t>
            </a:r>
            <a:r>
              <a:rPr sz="2000" dirty="0">
                <a:latin typeface="Times New Roman"/>
                <a:cs typeface="Times New Roman"/>
              </a:rPr>
              <a:t>and	</a:t>
            </a:r>
            <a:r>
              <a:rPr sz="3300" spc="307" baseline="-1262" dirty="0">
                <a:latin typeface="Symbol"/>
                <a:cs typeface="Symbol"/>
              </a:rPr>
              <a:t></a:t>
            </a:r>
            <a:r>
              <a:rPr sz="3300" spc="-232" baseline="-1262"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local</a:t>
            </a:r>
            <a:r>
              <a:rPr sz="2000" spc="-30" dirty="0">
                <a:latin typeface="Times New Roman"/>
                <a:cs typeface="Times New Roman"/>
              </a:rPr>
              <a:t> </a:t>
            </a:r>
            <a:r>
              <a:rPr sz="2000" spc="-25" dirty="0">
                <a:latin typeface="Times New Roman"/>
                <a:cs typeface="Times New Roman"/>
              </a:rPr>
              <a:t>m</a:t>
            </a:r>
            <a:r>
              <a:rPr sz="2000" dirty="0">
                <a:latin typeface="Times New Roman"/>
                <a:cs typeface="Times New Roman"/>
              </a:rPr>
              <a:t>eridian.</a:t>
            </a:r>
            <a:r>
              <a:rPr sz="2000" spc="-55" dirty="0">
                <a:latin typeface="Times New Roman"/>
                <a:cs typeface="Times New Roman"/>
              </a:rPr>
              <a:t> </a:t>
            </a:r>
            <a:r>
              <a:rPr sz="2000" dirty="0">
                <a:latin typeface="Times New Roman"/>
                <a:cs typeface="Times New Roman"/>
              </a:rPr>
              <a:t>The</a:t>
            </a:r>
            <a:endParaRPr sz="2000">
              <a:latin typeface="Times New Roman"/>
              <a:cs typeface="Times New Roman"/>
            </a:endParaRPr>
          </a:p>
          <a:p>
            <a:pPr marL="63500" marR="30480">
              <a:lnSpc>
                <a:spcPts val="3600"/>
              </a:lnSpc>
              <a:spcBef>
                <a:spcPts val="85"/>
              </a:spcBef>
            </a:pPr>
            <a:r>
              <a:rPr sz="2000" dirty="0">
                <a:latin typeface="Times New Roman"/>
                <a:cs typeface="Times New Roman"/>
              </a:rPr>
              <a:t>Meridians</a:t>
            </a:r>
            <a:r>
              <a:rPr sz="2000" spc="-30" dirty="0">
                <a:latin typeface="Times New Roman"/>
                <a:cs typeface="Times New Roman"/>
              </a:rPr>
              <a:t> </a:t>
            </a:r>
            <a:r>
              <a:rPr sz="2000" dirty="0">
                <a:latin typeface="Times New Roman"/>
                <a:cs typeface="Times New Roman"/>
              </a:rPr>
              <a:t>are</a:t>
            </a:r>
            <a:r>
              <a:rPr sz="2000" spc="-15" dirty="0">
                <a:latin typeface="Times New Roman"/>
                <a:cs typeface="Times New Roman"/>
              </a:rPr>
              <a:t> </a:t>
            </a:r>
            <a:r>
              <a:rPr sz="2000" spc="-5" dirty="0">
                <a:latin typeface="Times New Roman"/>
                <a:cs typeface="Times New Roman"/>
              </a:rPr>
              <a:t>taken</a:t>
            </a:r>
            <a:r>
              <a:rPr sz="2000" dirty="0">
                <a:latin typeface="Times New Roman"/>
                <a:cs typeface="Times New Roman"/>
              </a:rPr>
              <a:t> as</a:t>
            </a:r>
            <a:r>
              <a:rPr sz="2000" spc="-5" dirty="0">
                <a:latin typeface="Times New Roman"/>
                <a:cs typeface="Times New Roman"/>
              </a:rPr>
              <a:t> </a:t>
            </a:r>
            <a:r>
              <a:rPr sz="2000" dirty="0">
                <a:latin typeface="Times New Roman"/>
                <a:cs typeface="Times New Roman"/>
              </a:rPr>
              <a:t>negative</a:t>
            </a:r>
            <a:r>
              <a:rPr sz="2000" spc="-35" dirty="0">
                <a:latin typeface="Times New Roman"/>
                <a:cs typeface="Times New Roman"/>
              </a:rPr>
              <a:t> </a:t>
            </a:r>
            <a:r>
              <a:rPr sz="2000" dirty="0">
                <a:latin typeface="Times New Roman"/>
                <a:cs typeface="Times New Roman"/>
              </a:rPr>
              <a:t>towards</a:t>
            </a:r>
            <a:r>
              <a:rPr sz="2000" spc="-25" dirty="0">
                <a:latin typeface="Times New Roman"/>
                <a:cs typeface="Times New Roman"/>
              </a:rPr>
              <a:t> </a:t>
            </a:r>
            <a:r>
              <a:rPr sz="2000" dirty="0">
                <a:latin typeface="Times New Roman"/>
                <a:cs typeface="Times New Roman"/>
              </a:rPr>
              <a:t>east</a:t>
            </a:r>
            <a:r>
              <a:rPr sz="2000" spc="-1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positive</a:t>
            </a:r>
            <a:r>
              <a:rPr sz="2000" spc="-35" dirty="0">
                <a:latin typeface="Times New Roman"/>
                <a:cs typeface="Times New Roman"/>
              </a:rPr>
              <a:t> </a:t>
            </a:r>
            <a:r>
              <a:rPr sz="2000" dirty="0">
                <a:latin typeface="Times New Roman"/>
                <a:cs typeface="Times New Roman"/>
              </a:rPr>
              <a:t>towards</a:t>
            </a:r>
            <a:r>
              <a:rPr sz="2000" spc="-35" dirty="0">
                <a:latin typeface="Times New Roman"/>
                <a:cs typeface="Times New Roman"/>
              </a:rPr>
              <a:t> </a:t>
            </a:r>
            <a:r>
              <a:rPr sz="2000" dirty="0">
                <a:latin typeface="Times New Roman"/>
                <a:cs typeface="Times New Roman"/>
              </a:rPr>
              <a:t>west.</a:t>
            </a:r>
            <a:r>
              <a:rPr sz="2000" spc="-10"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India,</a:t>
            </a:r>
            <a:r>
              <a:rPr sz="2000" spc="-30" dirty="0">
                <a:latin typeface="Times New Roman"/>
                <a:cs typeface="Times New Roman"/>
              </a:rPr>
              <a:t> </a:t>
            </a:r>
            <a:r>
              <a:rPr sz="2000" spc="5" dirty="0">
                <a:latin typeface="Times New Roman"/>
                <a:cs typeface="Times New Roman"/>
              </a:rPr>
              <a:t>standa- </a:t>
            </a:r>
            <a:r>
              <a:rPr sz="2000" spc="-484" dirty="0">
                <a:latin typeface="Times New Roman"/>
                <a:cs typeface="Times New Roman"/>
              </a:rPr>
              <a:t> </a:t>
            </a:r>
            <a:r>
              <a:rPr sz="2000" dirty="0">
                <a:latin typeface="Times New Roman"/>
                <a:cs typeface="Times New Roman"/>
              </a:rPr>
              <a:t>rd</a:t>
            </a:r>
            <a:r>
              <a:rPr sz="2000" spc="-15" dirty="0">
                <a:latin typeface="Times New Roman"/>
                <a:cs typeface="Times New Roman"/>
              </a:rPr>
              <a:t> </a:t>
            </a:r>
            <a:r>
              <a:rPr sz="2000" spc="-5" dirty="0">
                <a:latin typeface="Times New Roman"/>
                <a:cs typeface="Times New Roman"/>
              </a:rPr>
              <a:t>meridian</a:t>
            </a:r>
            <a:r>
              <a:rPr sz="2000" spc="-15" dirty="0">
                <a:latin typeface="Times New Roman"/>
                <a:cs typeface="Times New Roman"/>
              </a:rPr>
              <a:t> </a:t>
            </a:r>
            <a:r>
              <a:rPr sz="2000" dirty="0">
                <a:latin typeface="Times New Roman"/>
                <a:cs typeface="Times New Roman"/>
              </a:rPr>
              <a:t>correspond</a:t>
            </a:r>
            <a:r>
              <a:rPr sz="2000" spc="-40" dirty="0">
                <a:latin typeface="Times New Roman"/>
                <a:cs typeface="Times New Roman"/>
              </a:rPr>
              <a:t> </a:t>
            </a:r>
            <a:r>
              <a:rPr sz="2000" dirty="0">
                <a:latin typeface="Times New Roman"/>
                <a:cs typeface="Times New Roman"/>
              </a:rPr>
              <a:t>to</a:t>
            </a:r>
            <a:r>
              <a:rPr sz="2000" spc="-125" dirty="0">
                <a:latin typeface="Times New Roman"/>
                <a:cs typeface="Times New Roman"/>
              </a:rPr>
              <a:t> </a:t>
            </a:r>
            <a:r>
              <a:rPr sz="2000" dirty="0">
                <a:latin typeface="Times New Roman"/>
                <a:cs typeface="Times New Roman"/>
              </a:rPr>
              <a:t>Allahabad,</a:t>
            </a:r>
            <a:r>
              <a:rPr sz="2000" spc="-25" dirty="0">
                <a:latin typeface="Times New Roman"/>
                <a:cs typeface="Times New Roman"/>
              </a:rPr>
              <a:t> </a:t>
            </a:r>
            <a:r>
              <a:rPr sz="2000" dirty="0">
                <a:latin typeface="Times New Roman"/>
                <a:cs typeface="Times New Roman"/>
              </a:rPr>
              <a:t>i.e.</a:t>
            </a:r>
            <a:r>
              <a:rPr sz="2000" spc="-5" dirty="0">
                <a:latin typeface="Times New Roman"/>
                <a:cs typeface="Times New Roman"/>
              </a:rPr>
              <a:t> </a:t>
            </a:r>
            <a:r>
              <a:rPr sz="2000" spc="10" dirty="0">
                <a:latin typeface="Times New Roman"/>
                <a:cs typeface="Times New Roman"/>
              </a:rPr>
              <a:t>82.5</a:t>
            </a:r>
            <a:r>
              <a:rPr sz="1950" spc="15" baseline="25641" dirty="0">
                <a:latin typeface="Times New Roman"/>
                <a:cs typeface="Times New Roman"/>
              </a:rPr>
              <a:t>0</a:t>
            </a:r>
            <a:r>
              <a:rPr sz="1950" spc="209" baseline="25641" dirty="0">
                <a:latin typeface="Times New Roman"/>
                <a:cs typeface="Times New Roman"/>
              </a:rPr>
              <a:t> </a:t>
            </a:r>
            <a:r>
              <a:rPr sz="2000" dirty="0">
                <a:latin typeface="Times New Roman"/>
                <a:cs typeface="Times New Roman"/>
              </a:rPr>
              <a:t>east.</a:t>
            </a:r>
            <a:r>
              <a:rPr sz="2000" spc="-4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value</a:t>
            </a:r>
            <a:r>
              <a:rPr sz="2000" spc="-15" dirty="0">
                <a:latin typeface="Times New Roman"/>
                <a:cs typeface="Times New Roman"/>
              </a:rPr>
              <a:t> </a:t>
            </a:r>
            <a:r>
              <a:rPr sz="2000" dirty="0">
                <a:latin typeface="Times New Roman"/>
                <a:cs typeface="Times New Roman"/>
              </a:rPr>
              <a:t>of</a:t>
            </a:r>
            <a:r>
              <a:rPr sz="2000" spc="-40" dirty="0">
                <a:latin typeface="Times New Roman"/>
                <a:cs typeface="Times New Roman"/>
              </a:rPr>
              <a:t> </a:t>
            </a:r>
            <a:r>
              <a:rPr sz="2000" i="1" dirty="0">
                <a:latin typeface="Times New Roman"/>
                <a:cs typeface="Times New Roman"/>
              </a:rPr>
              <a:t>x</a:t>
            </a:r>
            <a:r>
              <a:rPr sz="2000" i="1" spc="5"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equation</a:t>
            </a:r>
            <a:r>
              <a:rPr sz="2000" spc="-35" dirty="0">
                <a:latin typeface="Times New Roman"/>
                <a:cs typeface="Times New Roman"/>
              </a:rPr>
              <a:t> </a:t>
            </a:r>
            <a:r>
              <a:rPr sz="2000" dirty="0">
                <a:latin typeface="Times New Roman"/>
                <a:cs typeface="Times New Roman"/>
              </a:rPr>
              <a:t>(3)</a:t>
            </a:r>
            <a:r>
              <a:rPr sz="2000" spc="-10" dirty="0">
                <a:latin typeface="Times New Roman"/>
                <a:cs typeface="Times New Roman"/>
              </a:rPr>
              <a:t> </a:t>
            </a:r>
            <a:r>
              <a:rPr sz="2000" dirty="0">
                <a:latin typeface="Times New Roman"/>
                <a:cs typeface="Times New Roman"/>
              </a:rPr>
              <a:t>is</a:t>
            </a:r>
            <a:endParaRPr sz="2000">
              <a:latin typeface="Times New Roman"/>
              <a:cs typeface="Times New Roman"/>
            </a:endParaRPr>
          </a:p>
        </p:txBody>
      </p:sp>
      <p:sp>
        <p:nvSpPr>
          <p:cNvPr id="3" name="object 3"/>
          <p:cNvSpPr txBox="1"/>
          <p:nvPr/>
        </p:nvSpPr>
        <p:spPr>
          <a:xfrm>
            <a:off x="162864" y="2941447"/>
            <a:ext cx="906144"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given</a:t>
            </a:r>
            <a:r>
              <a:rPr sz="2000" spc="-105" dirty="0">
                <a:latin typeface="Times New Roman"/>
                <a:cs typeface="Times New Roman"/>
              </a:rPr>
              <a:t> </a:t>
            </a:r>
            <a:r>
              <a:rPr sz="2000" dirty="0">
                <a:latin typeface="Times New Roman"/>
                <a:cs typeface="Times New Roman"/>
              </a:rPr>
              <a:t>by</a:t>
            </a:r>
            <a:endParaRPr sz="2000">
              <a:latin typeface="Times New Roman"/>
              <a:cs typeface="Times New Roman"/>
            </a:endParaRPr>
          </a:p>
        </p:txBody>
      </p:sp>
      <p:sp>
        <p:nvSpPr>
          <p:cNvPr id="4" name="object 4"/>
          <p:cNvSpPr txBox="1"/>
          <p:nvPr/>
        </p:nvSpPr>
        <p:spPr>
          <a:xfrm>
            <a:off x="1767625" y="2979920"/>
            <a:ext cx="4710430" cy="330200"/>
          </a:xfrm>
          <a:prstGeom prst="rect">
            <a:avLst/>
          </a:prstGeom>
        </p:spPr>
        <p:txBody>
          <a:bodyPr vert="horz" wrap="square" lIns="0" tIns="12700" rIns="0" bIns="0" rtlCol="0">
            <a:spAutoFit/>
          </a:bodyPr>
          <a:lstStyle/>
          <a:p>
            <a:pPr marL="38100">
              <a:lnSpc>
                <a:spcPct val="100000"/>
              </a:lnSpc>
              <a:spcBef>
                <a:spcPts val="100"/>
              </a:spcBef>
              <a:tabLst>
                <a:tab pos="2529205" algn="l"/>
              </a:tabLst>
            </a:pPr>
            <a:r>
              <a:rPr sz="2000" i="1" spc="80" dirty="0">
                <a:latin typeface="Times New Roman"/>
                <a:cs typeface="Times New Roman"/>
              </a:rPr>
              <a:t>x</a:t>
            </a:r>
            <a:r>
              <a:rPr sz="2000" i="1" spc="-15" dirty="0">
                <a:latin typeface="Times New Roman"/>
                <a:cs typeface="Times New Roman"/>
              </a:rPr>
              <a:t> </a:t>
            </a:r>
            <a:r>
              <a:rPr sz="2000" spc="95" dirty="0">
                <a:latin typeface="Symbol"/>
                <a:cs typeface="Symbol"/>
              </a:rPr>
              <a:t></a:t>
            </a:r>
            <a:r>
              <a:rPr sz="2000" spc="-85" dirty="0">
                <a:latin typeface="Times New Roman"/>
                <a:cs typeface="Times New Roman"/>
              </a:rPr>
              <a:t> </a:t>
            </a:r>
            <a:r>
              <a:rPr sz="2000" spc="55" dirty="0">
                <a:latin typeface="Times New Roman"/>
                <a:cs typeface="Times New Roman"/>
              </a:rPr>
              <a:t>0.9856</a:t>
            </a:r>
            <a:r>
              <a:rPr sz="1725" spc="82" baseline="43478" dirty="0">
                <a:latin typeface="Times New Roman"/>
                <a:cs typeface="Times New Roman"/>
              </a:rPr>
              <a:t>0</a:t>
            </a:r>
            <a:r>
              <a:rPr sz="1725" spc="-150" baseline="43478" dirty="0">
                <a:latin typeface="Times New Roman"/>
                <a:cs typeface="Times New Roman"/>
              </a:rPr>
              <a:t> </a:t>
            </a:r>
            <a:r>
              <a:rPr sz="2000" spc="45" dirty="0">
                <a:latin typeface="Times New Roman"/>
                <a:cs typeface="Times New Roman"/>
              </a:rPr>
              <a:t>,</a:t>
            </a:r>
            <a:r>
              <a:rPr sz="2000" spc="-155" dirty="0">
                <a:latin typeface="Times New Roman"/>
                <a:cs typeface="Times New Roman"/>
              </a:rPr>
              <a:t> </a:t>
            </a:r>
            <a:r>
              <a:rPr sz="2000" i="1" spc="120" dirty="0">
                <a:latin typeface="Times New Roman"/>
                <a:cs typeface="Times New Roman"/>
              </a:rPr>
              <a:t>N</a:t>
            </a:r>
            <a:r>
              <a:rPr sz="2000" i="1" spc="25" dirty="0">
                <a:latin typeface="Times New Roman"/>
                <a:cs typeface="Times New Roman"/>
              </a:rPr>
              <a:t> </a:t>
            </a:r>
            <a:r>
              <a:rPr sz="2000" spc="95" dirty="0">
                <a:latin typeface="Symbol"/>
                <a:cs typeface="Symbol"/>
              </a:rPr>
              <a:t></a:t>
            </a:r>
            <a:r>
              <a:rPr sz="2000" spc="-180" dirty="0">
                <a:latin typeface="Times New Roman"/>
                <a:cs typeface="Times New Roman"/>
              </a:rPr>
              <a:t> </a:t>
            </a:r>
            <a:r>
              <a:rPr sz="2000" spc="60" dirty="0">
                <a:latin typeface="Times New Roman"/>
                <a:cs typeface="Times New Roman"/>
              </a:rPr>
              <a:t>2.72</a:t>
            </a:r>
            <a:r>
              <a:rPr sz="1725" spc="89" baseline="43478" dirty="0">
                <a:latin typeface="Times New Roman"/>
                <a:cs typeface="Times New Roman"/>
              </a:rPr>
              <a:t>0	</a:t>
            </a:r>
            <a:r>
              <a:rPr sz="2000" spc="25" dirty="0">
                <a:latin typeface="Times New Roman"/>
                <a:cs typeface="Times New Roman"/>
              </a:rPr>
              <a:t>(deg)...................(8)</a:t>
            </a:r>
            <a:endParaRPr sz="2000">
              <a:latin typeface="Times New Roman"/>
              <a:cs typeface="Times New Roman"/>
            </a:endParaRPr>
          </a:p>
        </p:txBody>
      </p:sp>
      <p:sp>
        <p:nvSpPr>
          <p:cNvPr id="5" name="object 5"/>
          <p:cNvSpPr txBox="1"/>
          <p:nvPr/>
        </p:nvSpPr>
        <p:spPr>
          <a:xfrm>
            <a:off x="137464" y="3246176"/>
            <a:ext cx="8676005" cy="1464310"/>
          </a:xfrm>
          <a:prstGeom prst="rect">
            <a:avLst/>
          </a:prstGeom>
        </p:spPr>
        <p:txBody>
          <a:bodyPr vert="horz" wrap="square" lIns="0" tIns="165735" rIns="0" bIns="0" rtlCol="0">
            <a:spAutoFit/>
          </a:bodyPr>
          <a:lstStyle/>
          <a:p>
            <a:pPr marL="38100">
              <a:lnSpc>
                <a:spcPct val="100000"/>
              </a:lnSpc>
              <a:spcBef>
                <a:spcPts val="1305"/>
              </a:spcBef>
            </a:pPr>
            <a:r>
              <a:rPr sz="2000" dirty="0">
                <a:latin typeface="Times New Roman"/>
                <a:cs typeface="Times New Roman"/>
              </a:rPr>
              <a:t>It</a:t>
            </a:r>
            <a:r>
              <a:rPr sz="2000" spc="-15"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spc="5" dirty="0">
                <a:latin typeface="Times New Roman"/>
                <a:cs typeface="Times New Roman"/>
              </a:rPr>
              <a:t>now</a:t>
            </a:r>
            <a:r>
              <a:rPr sz="2000" spc="-20" dirty="0">
                <a:latin typeface="Times New Roman"/>
                <a:cs typeface="Times New Roman"/>
              </a:rPr>
              <a:t> </a:t>
            </a:r>
            <a:r>
              <a:rPr sz="2000" dirty="0">
                <a:latin typeface="Times New Roman"/>
                <a:cs typeface="Times New Roman"/>
              </a:rPr>
              <a:t>possible</a:t>
            </a:r>
            <a:r>
              <a:rPr sz="2000" spc="-45" dirty="0">
                <a:latin typeface="Times New Roman"/>
                <a:cs typeface="Times New Roman"/>
              </a:rPr>
              <a:t> </a:t>
            </a:r>
            <a:r>
              <a:rPr sz="2000" dirty="0">
                <a:latin typeface="Times New Roman"/>
                <a:cs typeface="Times New Roman"/>
              </a:rPr>
              <a:t>to</a:t>
            </a:r>
            <a:r>
              <a:rPr sz="2000" spc="-5" dirty="0">
                <a:latin typeface="Times New Roman"/>
                <a:cs typeface="Times New Roman"/>
              </a:rPr>
              <a:t> calculate</a:t>
            </a:r>
            <a:r>
              <a:rPr sz="2000" spc="490"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position</a:t>
            </a:r>
            <a:r>
              <a:rPr sz="2000" spc="-3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sun</a:t>
            </a:r>
            <a:r>
              <a:rPr sz="2000" spc="-15"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sky</a:t>
            </a:r>
            <a:r>
              <a:rPr sz="2000" spc="-10" dirty="0">
                <a:latin typeface="Times New Roman"/>
                <a:cs typeface="Times New Roman"/>
              </a:rPr>
              <a:t> </a:t>
            </a:r>
            <a:r>
              <a:rPr sz="2000" dirty="0">
                <a:latin typeface="Times New Roman"/>
                <a:cs typeface="Times New Roman"/>
              </a:rPr>
              <a:t>given</a:t>
            </a:r>
            <a:r>
              <a:rPr sz="2000" spc="-25" dirty="0">
                <a:latin typeface="Times New Roman"/>
                <a:cs typeface="Times New Roman"/>
              </a:rPr>
              <a:t> </a:t>
            </a:r>
            <a:r>
              <a:rPr sz="2000" dirty="0">
                <a:latin typeface="Times New Roman"/>
                <a:cs typeface="Times New Roman"/>
              </a:rPr>
              <a:t>by</a:t>
            </a:r>
            <a:r>
              <a:rPr sz="2000" spc="-15" dirty="0">
                <a:latin typeface="Times New Roman"/>
                <a:cs typeface="Times New Roman"/>
              </a:rPr>
              <a:t> </a:t>
            </a:r>
            <a:r>
              <a:rPr sz="2000" dirty="0">
                <a:latin typeface="Times New Roman"/>
                <a:cs typeface="Times New Roman"/>
              </a:rPr>
              <a:t>two</a:t>
            </a:r>
            <a:r>
              <a:rPr sz="2000" spc="-5" dirty="0">
                <a:latin typeface="Times New Roman"/>
                <a:cs typeface="Times New Roman"/>
              </a:rPr>
              <a:t> </a:t>
            </a:r>
            <a:r>
              <a:rPr sz="2000" dirty="0">
                <a:latin typeface="Times New Roman"/>
                <a:cs typeface="Times New Roman"/>
              </a:rPr>
              <a:t>angles,</a:t>
            </a:r>
            <a:endParaRPr sz="2000">
              <a:latin typeface="Times New Roman"/>
              <a:cs typeface="Times New Roman"/>
            </a:endParaRPr>
          </a:p>
          <a:p>
            <a:pPr marL="38100">
              <a:lnSpc>
                <a:spcPct val="100000"/>
              </a:lnSpc>
              <a:spcBef>
                <a:spcPts val="1200"/>
              </a:spcBef>
            </a:pPr>
            <a:r>
              <a:rPr sz="2000" spc="-5" dirty="0">
                <a:latin typeface="Times New Roman"/>
                <a:cs typeface="Times New Roman"/>
              </a:rPr>
              <a:t>Namely</a:t>
            </a:r>
            <a:r>
              <a:rPr sz="2000" spc="5" dirty="0">
                <a:latin typeface="Times New Roman"/>
                <a:cs typeface="Times New Roman"/>
              </a:rPr>
              <a:t> </a:t>
            </a:r>
            <a:r>
              <a:rPr sz="2000" spc="-5" dirty="0">
                <a:latin typeface="Times New Roman"/>
                <a:cs typeface="Times New Roman"/>
              </a:rPr>
              <a:t>solar</a:t>
            </a:r>
            <a:r>
              <a:rPr sz="2000" spc="-25" dirty="0">
                <a:latin typeface="Times New Roman"/>
                <a:cs typeface="Times New Roman"/>
              </a:rPr>
              <a:t> </a:t>
            </a:r>
            <a:r>
              <a:rPr sz="2000" spc="-5" dirty="0">
                <a:latin typeface="Times New Roman"/>
                <a:cs typeface="Times New Roman"/>
              </a:rPr>
              <a:t>azimuth</a:t>
            </a:r>
            <a:r>
              <a:rPr sz="2000" dirty="0">
                <a:latin typeface="Times New Roman"/>
                <a:cs typeface="Times New Roman"/>
              </a:rPr>
              <a:t> angle</a:t>
            </a:r>
            <a:r>
              <a:rPr sz="2000" spc="-10"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spc="-5" dirty="0">
                <a:latin typeface="Times New Roman"/>
                <a:cs typeface="Times New Roman"/>
              </a:rPr>
              <a:t>solar</a:t>
            </a:r>
            <a:r>
              <a:rPr sz="2000" spc="-25" dirty="0">
                <a:latin typeface="Times New Roman"/>
                <a:cs typeface="Times New Roman"/>
              </a:rPr>
              <a:t> </a:t>
            </a:r>
            <a:r>
              <a:rPr sz="2000" spc="-5" dirty="0">
                <a:latin typeface="Times New Roman"/>
                <a:cs typeface="Times New Roman"/>
              </a:rPr>
              <a:t>altitude</a:t>
            </a:r>
            <a:r>
              <a:rPr sz="2000" spc="-20" dirty="0">
                <a:latin typeface="Times New Roman"/>
                <a:cs typeface="Times New Roman"/>
              </a:rPr>
              <a:t> </a:t>
            </a:r>
            <a:r>
              <a:rPr sz="2000" dirty="0">
                <a:latin typeface="Times New Roman"/>
                <a:cs typeface="Times New Roman"/>
              </a:rPr>
              <a:t>angle.</a:t>
            </a:r>
            <a:r>
              <a:rPr sz="2000" spc="-50" dirty="0">
                <a:latin typeface="Times New Roman"/>
                <a:cs typeface="Times New Roman"/>
              </a:rPr>
              <a:t> </a:t>
            </a:r>
            <a:r>
              <a:rPr sz="2000" dirty="0">
                <a:latin typeface="Times New Roman"/>
                <a:cs typeface="Times New Roman"/>
              </a:rPr>
              <a:t>These</a:t>
            </a:r>
            <a:r>
              <a:rPr sz="2000" spc="-20" dirty="0">
                <a:latin typeface="Times New Roman"/>
                <a:cs typeface="Times New Roman"/>
              </a:rPr>
              <a:t> </a:t>
            </a:r>
            <a:r>
              <a:rPr sz="2000" dirty="0">
                <a:latin typeface="Times New Roman"/>
                <a:cs typeface="Times New Roman"/>
              </a:rPr>
              <a:t>are</a:t>
            </a:r>
            <a:endParaRPr sz="2000">
              <a:latin typeface="Times New Roman"/>
              <a:cs typeface="Times New Roman"/>
            </a:endParaRPr>
          </a:p>
          <a:p>
            <a:pPr marR="535305" algn="ctr">
              <a:lnSpc>
                <a:spcPct val="100000"/>
              </a:lnSpc>
              <a:spcBef>
                <a:spcPts val="1175"/>
              </a:spcBef>
            </a:pPr>
            <a:r>
              <a:rPr sz="2350" spc="-110" dirty="0">
                <a:latin typeface="Times New Roman"/>
                <a:cs typeface="Times New Roman"/>
              </a:rPr>
              <a:t>sin</a:t>
            </a:r>
            <a:r>
              <a:rPr sz="2350" spc="15" dirty="0">
                <a:latin typeface="Times New Roman"/>
                <a:cs typeface="Times New Roman"/>
              </a:rPr>
              <a:t> </a:t>
            </a:r>
            <a:r>
              <a:rPr sz="2450" spc="10" dirty="0">
                <a:latin typeface="Symbol"/>
                <a:cs typeface="Symbol"/>
              </a:rPr>
              <a:t></a:t>
            </a:r>
            <a:r>
              <a:rPr sz="2025" spc="15" baseline="-24691" dirty="0">
                <a:latin typeface="Times New Roman"/>
                <a:cs typeface="Times New Roman"/>
              </a:rPr>
              <a:t>s</a:t>
            </a:r>
            <a:r>
              <a:rPr sz="2025" spc="150" baseline="-24691" dirty="0">
                <a:latin typeface="Times New Roman"/>
                <a:cs typeface="Times New Roman"/>
              </a:rPr>
              <a:t> </a:t>
            </a:r>
            <a:r>
              <a:rPr sz="2350" spc="-40" dirty="0">
                <a:latin typeface="Symbol"/>
                <a:cs typeface="Symbol"/>
              </a:rPr>
              <a:t></a:t>
            </a:r>
            <a:r>
              <a:rPr sz="2350" spc="-135" dirty="0">
                <a:latin typeface="Times New Roman"/>
                <a:cs typeface="Times New Roman"/>
              </a:rPr>
              <a:t> </a:t>
            </a:r>
            <a:r>
              <a:rPr sz="2350" spc="-110" dirty="0">
                <a:latin typeface="Times New Roman"/>
                <a:cs typeface="Times New Roman"/>
              </a:rPr>
              <a:t>sin</a:t>
            </a:r>
            <a:r>
              <a:rPr sz="2350" spc="-90" dirty="0">
                <a:latin typeface="Times New Roman"/>
                <a:cs typeface="Times New Roman"/>
              </a:rPr>
              <a:t> </a:t>
            </a:r>
            <a:r>
              <a:rPr sz="2450" spc="-85" dirty="0">
                <a:latin typeface="Symbol"/>
                <a:cs typeface="Symbol"/>
              </a:rPr>
              <a:t></a:t>
            </a:r>
            <a:r>
              <a:rPr sz="2450" spc="-350" dirty="0">
                <a:latin typeface="Times New Roman"/>
                <a:cs typeface="Times New Roman"/>
              </a:rPr>
              <a:t> </a:t>
            </a:r>
            <a:r>
              <a:rPr sz="2350" spc="-60" dirty="0">
                <a:latin typeface="Times New Roman"/>
                <a:cs typeface="Times New Roman"/>
              </a:rPr>
              <a:t>.sin</a:t>
            </a:r>
            <a:r>
              <a:rPr sz="2350" spc="-130" dirty="0">
                <a:latin typeface="Times New Roman"/>
                <a:cs typeface="Times New Roman"/>
              </a:rPr>
              <a:t> </a:t>
            </a:r>
            <a:r>
              <a:rPr sz="2450" spc="-90" dirty="0">
                <a:latin typeface="Symbol"/>
                <a:cs typeface="Symbol"/>
              </a:rPr>
              <a:t></a:t>
            </a:r>
            <a:r>
              <a:rPr sz="2450" spc="-60" dirty="0">
                <a:latin typeface="Times New Roman"/>
                <a:cs typeface="Times New Roman"/>
              </a:rPr>
              <a:t> </a:t>
            </a:r>
            <a:r>
              <a:rPr sz="2350" spc="-40" dirty="0">
                <a:latin typeface="Symbol"/>
                <a:cs typeface="Symbol"/>
              </a:rPr>
              <a:t></a:t>
            </a:r>
            <a:r>
              <a:rPr sz="2350" spc="-200" dirty="0">
                <a:latin typeface="Times New Roman"/>
                <a:cs typeface="Times New Roman"/>
              </a:rPr>
              <a:t> </a:t>
            </a:r>
            <a:r>
              <a:rPr sz="2350" spc="-5" dirty="0">
                <a:latin typeface="Times New Roman"/>
                <a:cs typeface="Times New Roman"/>
              </a:rPr>
              <a:t>cos</a:t>
            </a:r>
            <a:r>
              <a:rPr sz="2450" spc="-5" dirty="0">
                <a:latin typeface="Symbol"/>
                <a:cs typeface="Symbol"/>
              </a:rPr>
              <a:t></a:t>
            </a:r>
            <a:r>
              <a:rPr sz="2450" spc="5" dirty="0">
                <a:latin typeface="Times New Roman"/>
                <a:cs typeface="Times New Roman"/>
              </a:rPr>
              <a:t> </a:t>
            </a:r>
            <a:r>
              <a:rPr sz="2350" spc="-15" dirty="0">
                <a:latin typeface="Times New Roman"/>
                <a:cs typeface="Times New Roman"/>
              </a:rPr>
              <a:t>cos</a:t>
            </a:r>
            <a:r>
              <a:rPr sz="2450" spc="-15" dirty="0">
                <a:latin typeface="Symbol"/>
                <a:cs typeface="Symbol"/>
              </a:rPr>
              <a:t></a:t>
            </a:r>
            <a:r>
              <a:rPr sz="2450" spc="-165" dirty="0">
                <a:latin typeface="Times New Roman"/>
                <a:cs typeface="Times New Roman"/>
              </a:rPr>
              <a:t> </a:t>
            </a:r>
            <a:r>
              <a:rPr sz="2350" spc="-20" dirty="0">
                <a:latin typeface="Times New Roman"/>
                <a:cs typeface="Times New Roman"/>
              </a:rPr>
              <a:t>cos</a:t>
            </a:r>
            <a:r>
              <a:rPr sz="2450" spc="-20" dirty="0">
                <a:latin typeface="Symbol"/>
                <a:cs typeface="Symbol"/>
              </a:rPr>
              <a:t></a:t>
            </a:r>
            <a:r>
              <a:rPr sz="2350" spc="-20" dirty="0">
                <a:latin typeface="Times New Roman"/>
                <a:cs typeface="Times New Roman"/>
              </a:rPr>
              <a:t>................(9)</a:t>
            </a:r>
            <a:endParaRPr sz="2350">
              <a:latin typeface="Times New Roman"/>
              <a:cs typeface="Times New Roman"/>
            </a:endParaRPr>
          </a:p>
        </p:txBody>
      </p:sp>
      <p:sp>
        <p:nvSpPr>
          <p:cNvPr id="6" name="object 6"/>
          <p:cNvSpPr txBox="1"/>
          <p:nvPr/>
        </p:nvSpPr>
        <p:spPr>
          <a:xfrm>
            <a:off x="3369918" y="5100876"/>
            <a:ext cx="1497965" cy="497840"/>
          </a:xfrm>
          <a:prstGeom prst="rect">
            <a:avLst/>
          </a:prstGeom>
        </p:spPr>
        <p:txBody>
          <a:bodyPr vert="horz" wrap="square" lIns="0" tIns="12065" rIns="0" bIns="0" rtlCol="0">
            <a:spAutoFit/>
          </a:bodyPr>
          <a:lstStyle/>
          <a:p>
            <a:pPr marL="12700">
              <a:lnSpc>
                <a:spcPct val="100000"/>
              </a:lnSpc>
              <a:spcBef>
                <a:spcPts val="95"/>
              </a:spcBef>
            </a:pPr>
            <a:r>
              <a:rPr sz="3100" spc="-365" dirty="0">
                <a:latin typeface="Symbol"/>
                <a:cs typeface="Symbol"/>
              </a:rPr>
              <a:t></a:t>
            </a:r>
            <a:r>
              <a:rPr sz="2350" spc="-45" dirty="0">
                <a:latin typeface="Times New Roman"/>
                <a:cs typeface="Times New Roman"/>
              </a:rPr>
              <a:t>c</a:t>
            </a:r>
            <a:r>
              <a:rPr sz="2350" spc="-35" dirty="0">
                <a:latin typeface="Times New Roman"/>
                <a:cs typeface="Times New Roman"/>
              </a:rPr>
              <a:t>o</a:t>
            </a:r>
            <a:r>
              <a:rPr sz="2350" spc="150" dirty="0">
                <a:latin typeface="Times New Roman"/>
                <a:cs typeface="Times New Roman"/>
              </a:rPr>
              <a:t>s</a:t>
            </a:r>
            <a:r>
              <a:rPr sz="2450" spc="-80" dirty="0">
                <a:latin typeface="Symbol"/>
                <a:cs typeface="Symbol"/>
              </a:rPr>
              <a:t></a:t>
            </a:r>
            <a:r>
              <a:rPr sz="2350" spc="120" dirty="0">
                <a:latin typeface="Times New Roman"/>
                <a:cs typeface="Times New Roman"/>
              </a:rPr>
              <a:t>.</a:t>
            </a:r>
            <a:r>
              <a:rPr sz="2350" spc="-45" dirty="0">
                <a:latin typeface="Times New Roman"/>
                <a:cs typeface="Times New Roman"/>
              </a:rPr>
              <a:t>c</a:t>
            </a:r>
            <a:r>
              <a:rPr sz="2350" spc="-35" dirty="0">
                <a:latin typeface="Times New Roman"/>
                <a:cs typeface="Times New Roman"/>
              </a:rPr>
              <a:t>o</a:t>
            </a:r>
            <a:r>
              <a:rPr sz="2350" spc="110" dirty="0">
                <a:latin typeface="Times New Roman"/>
                <a:cs typeface="Times New Roman"/>
              </a:rPr>
              <a:t>s</a:t>
            </a:r>
            <a:r>
              <a:rPr sz="2450" spc="-90" dirty="0">
                <a:latin typeface="Symbol"/>
                <a:cs typeface="Symbol"/>
              </a:rPr>
              <a:t></a:t>
            </a:r>
            <a:r>
              <a:rPr sz="2450" spc="-340" dirty="0">
                <a:latin typeface="Times New Roman"/>
                <a:cs typeface="Times New Roman"/>
              </a:rPr>
              <a:t> </a:t>
            </a:r>
            <a:r>
              <a:rPr sz="3100" spc="-285" dirty="0">
                <a:latin typeface="Symbol"/>
                <a:cs typeface="Symbol"/>
              </a:rPr>
              <a:t></a:t>
            </a:r>
            <a:endParaRPr sz="3100">
              <a:latin typeface="Symbol"/>
              <a:cs typeface="Symbol"/>
            </a:endParaRPr>
          </a:p>
        </p:txBody>
      </p:sp>
      <p:sp>
        <p:nvSpPr>
          <p:cNvPr id="7" name="object 7"/>
          <p:cNvSpPr txBox="1"/>
          <p:nvPr/>
        </p:nvSpPr>
        <p:spPr>
          <a:xfrm>
            <a:off x="2021377" y="4868639"/>
            <a:ext cx="5137150" cy="497840"/>
          </a:xfrm>
          <a:prstGeom prst="rect">
            <a:avLst/>
          </a:prstGeom>
        </p:spPr>
        <p:txBody>
          <a:bodyPr vert="horz" wrap="square" lIns="0" tIns="12065" rIns="0" bIns="0" rtlCol="0">
            <a:spAutoFit/>
          </a:bodyPr>
          <a:lstStyle/>
          <a:p>
            <a:pPr marL="38100">
              <a:lnSpc>
                <a:spcPct val="100000"/>
              </a:lnSpc>
              <a:spcBef>
                <a:spcPts val="95"/>
              </a:spcBef>
              <a:tabLst>
                <a:tab pos="780415" algn="l"/>
              </a:tabLst>
            </a:pPr>
            <a:r>
              <a:rPr sz="2350" spc="-35" dirty="0">
                <a:latin typeface="Times New Roman"/>
                <a:cs typeface="Times New Roman"/>
              </a:rPr>
              <a:t>cos</a:t>
            </a:r>
            <a:r>
              <a:rPr sz="2350" spc="-380" dirty="0">
                <a:latin typeface="Times New Roman"/>
                <a:cs typeface="Times New Roman"/>
              </a:rPr>
              <a:t> </a:t>
            </a:r>
            <a:r>
              <a:rPr sz="2450" spc="-70" dirty="0">
                <a:latin typeface="Symbol"/>
                <a:cs typeface="Symbol"/>
              </a:rPr>
              <a:t></a:t>
            </a:r>
            <a:r>
              <a:rPr sz="2450" spc="-70" dirty="0">
                <a:latin typeface="Times New Roman"/>
                <a:cs typeface="Times New Roman"/>
              </a:rPr>
              <a:t>	</a:t>
            </a:r>
            <a:r>
              <a:rPr sz="2350" spc="-40" dirty="0">
                <a:latin typeface="Symbol"/>
                <a:cs typeface="Symbol"/>
              </a:rPr>
              <a:t></a:t>
            </a:r>
            <a:r>
              <a:rPr sz="2350" spc="85" dirty="0">
                <a:latin typeface="Times New Roman"/>
                <a:cs typeface="Times New Roman"/>
              </a:rPr>
              <a:t> </a:t>
            </a:r>
            <a:r>
              <a:rPr sz="4650" u="sng" spc="-270" baseline="26881" dirty="0">
                <a:uFill>
                  <a:solidFill>
                    <a:srgbClr val="000000"/>
                  </a:solidFill>
                </a:uFill>
                <a:latin typeface="Symbol"/>
                <a:cs typeface="Symbol"/>
              </a:rPr>
              <a:t></a:t>
            </a:r>
            <a:r>
              <a:rPr sz="3525" u="sng" spc="-270" baseline="35460" dirty="0">
                <a:uFill>
                  <a:solidFill>
                    <a:srgbClr val="000000"/>
                  </a:solidFill>
                </a:uFill>
                <a:latin typeface="Times New Roman"/>
                <a:cs typeface="Times New Roman"/>
              </a:rPr>
              <a:t>sin</a:t>
            </a:r>
            <a:r>
              <a:rPr sz="3525" u="sng" spc="-127" baseline="35460" dirty="0">
                <a:uFill>
                  <a:solidFill>
                    <a:srgbClr val="000000"/>
                  </a:solidFill>
                </a:uFill>
                <a:latin typeface="Times New Roman"/>
                <a:cs typeface="Times New Roman"/>
              </a:rPr>
              <a:t> </a:t>
            </a:r>
            <a:r>
              <a:rPr sz="3675" u="sng" spc="-127" baseline="34013" dirty="0">
                <a:uFill>
                  <a:solidFill>
                    <a:srgbClr val="000000"/>
                  </a:solidFill>
                </a:uFill>
                <a:latin typeface="Symbol"/>
                <a:cs typeface="Symbol"/>
              </a:rPr>
              <a:t></a:t>
            </a:r>
            <a:r>
              <a:rPr sz="3675" u="sng" spc="165" baseline="34013" dirty="0">
                <a:uFill>
                  <a:solidFill>
                    <a:srgbClr val="000000"/>
                  </a:solidFill>
                </a:uFill>
                <a:latin typeface="Times New Roman"/>
                <a:cs typeface="Times New Roman"/>
              </a:rPr>
              <a:t> </a:t>
            </a:r>
            <a:r>
              <a:rPr sz="3525" u="sng" spc="-165" baseline="35460" dirty="0">
                <a:uFill>
                  <a:solidFill>
                    <a:srgbClr val="000000"/>
                  </a:solidFill>
                </a:uFill>
                <a:latin typeface="Times New Roman"/>
                <a:cs typeface="Times New Roman"/>
              </a:rPr>
              <a:t>sin</a:t>
            </a:r>
            <a:r>
              <a:rPr sz="3525" u="sng" spc="-187" baseline="35460" dirty="0">
                <a:uFill>
                  <a:solidFill>
                    <a:srgbClr val="000000"/>
                  </a:solidFill>
                </a:uFill>
                <a:latin typeface="Times New Roman"/>
                <a:cs typeface="Times New Roman"/>
              </a:rPr>
              <a:t> </a:t>
            </a:r>
            <a:r>
              <a:rPr sz="3675" u="sng" spc="-135" baseline="34013" dirty="0">
                <a:uFill>
                  <a:solidFill>
                    <a:srgbClr val="000000"/>
                  </a:solidFill>
                </a:uFill>
                <a:latin typeface="Symbol"/>
                <a:cs typeface="Symbol"/>
              </a:rPr>
              <a:t></a:t>
            </a:r>
            <a:r>
              <a:rPr sz="3675" u="sng" spc="-89" baseline="34013" dirty="0">
                <a:uFill>
                  <a:solidFill>
                    <a:srgbClr val="000000"/>
                  </a:solidFill>
                </a:uFill>
                <a:latin typeface="Times New Roman"/>
                <a:cs typeface="Times New Roman"/>
              </a:rPr>
              <a:t> </a:t>
            </a:r>
            <a:r>
              <a:rPr sz="3525" u="sng" spc="-60" baseline="35460" dirty="0">
                <a:uFill>
                  <a:solidFill>
                    <a:srgbClr val="000000"/>
                  </a:solidFill>
                </a:uFill>
                <a:latin typeface="Symbol"/>
                <a:cs typeface="Symbol"/>
              </a:rPr>
              <a:t></a:t>
            </a:r>
            <a:r>
              <a:rPr sz="3525" u="sng" spc="-412" baseline="35460" dirty="0">
                <a:uFill>
                  <a:solidFill>
                    <a:srgbClr val="000000"/>
                  </a:solidFill>
                </a:uFill>
                <a:latin typeface="Times New Roman"/>
                <a:cs typeface="Times New Roman"/>
              </a:rPr>
              <a:t> </a:t>
            </a:r>
            <a:r>
              <a:rPr sz="3525" u="sng" spc="-165" baseline="35460" dirty="0">
                <a:uFill>
                  <a:solidFill>
                    <a:srgbClr val="000000"/>
                  </a:solidFill>
                </a:uFill>
                <a:latin typeface="Times New Roman"/>
                <a:cs typeface="Times New Roman"/>
              </a:rPr>
              <a:t>sin</a:t>
            </a:r>
            <a:r>
              <a:rPr sz="3525" u="sng" spc="-127" baseline="35460" dirty="0">
                <a:uFill>
                  <a:solidFill>
                    <a:srgbClr val="000000"/>
                  </a:solidFill>
                </a:uFill>
                <a:latin typeface="Times New Roman"/>
                <a:cs typeface="Times New Roman"/>
              </a:rPr>
              <a:t> </a:t>
            </a:r>
            <a:r>
              <a:rPr sz="3675" u="sng" spc="-127" baseline="34013" dirty="0">
                <a:uFill>
                  <a:solidFill>
                    <a:srgbClr val="000000"/>
                  </a:solidFill>
                </a:uFill>
                <a:latin typeface="Symbol"/>
                <a:cs typeface="Symbol"/>
              </a:rPr>
              <a:t></a:t>
            </a:r>
            <a:r>
              <a:rPr sz="3675" spc="-262" baseline="34013" dirty="0">
                <a:latin typeface="Times New Roman"/>
                <a:cs typeface="Times New Roman"/>
              </a:rPr>
              <a:t> </a:t>
            </a:r>
            <a:r>
              <a:rPr sz="4650" u="sng" spc="-52" baseline="26881" dirty="0">
                <a:uFill>
                  <a:solidFill>
                    <a:srgbClr val="000000"/>
                  </a:solidFill>
                </a:uFill>
                <a:latin typeface="Symbol"/>
                <a:cs typeface="Symbol"/>
              </a:rPr>
              <a:t></a:t>
            </a:r>
            <a:r>
              <a:rPr sz="2350" spc="-35" dirty="0">
                <a:latin typeface="Times New Roman"/>
                <a:cs typeface="Times New Roman"/>
              </a:rPr>
              <a:t>....................(10)</a:t>
            </a:r>
            <a:endParaRPr sz="2350">
              <a:latin typeface="Times New Roman"/>
              <a:cs typeface="Times New Roman"/>
            </a:endParaRPr>
          </a:p>
        </p:txBody>
      </p:sp>
      <p:sp>
        <p:nvSpPr>
          <p:cNvPr id="8" name="object 8"/>
          <p:cNvSpPr txBox="1"/>
          <p:nvPr/>
        </p:nvSpPr>
        <p:spPr>
          <a:xfrm>
            <a:off x="2621580" y="5162635"/>
            <a:ext cx="91440" cy="234315"/>
          </a:xfrm>
          <a:prstGeom prst="rect">
            <a:avLst/>
          </a:prstGeom>
        </p:spPr>
        <p:txBody>
          <a:bodyPr vert="horz" wrap="square" lIns="0" tIns="15240" rIns="0" bIns="0" rtlCol="0">
            <a:spAutoFit/>
          </a:bodyPr>
          <a:lstStyle/>
          <a:p>
            <a:pPr marL="12700">
              <a:lnSpc>
                <a:spcPct val="100000"/>
              </a:lnSpc>
              <a:spcBef>
                <a:spcPts val="120"/>
              </a:spcBef>
            </a:pPr>
            <a:r>
              <a:rPr sz="1350" i="1" spc="-10" dirty="0">
                <a:latin typeface="Times New Roman"/>
                <a:cs typeface="Times New Roman"/>
              </a:rPr>
              <a:t>s</a:t>
            </a:r>
            <a:endParaRPr sz="1350">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71661" y="6445541"/>
            <a:ext cx="161290"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2</a:t>
            </a:fld>
            <a:endParaRPr sz="1200">
              <a:latin typeface="Arial MT"/>
              <a:cs typeface="Arial MT"/>
            </a:endParaRPr>
          </a:p>
        </p:txBody>
      </p:sp>
      <p:sp>
        <p:nvSpPr>
          <p:cNvPr id="2" name="object 2"/>
          <p:cNvSpPr txBox="1">
            <a:spLocks noGrp="1"/>
          </p:cNvSpPr>
          <p:nvPr>
            <p:ph type="title"/>
          </p:nvPr>
        </p:nvSpPr>
        <p:spPr>
          <a:xfrm>
            <a:off x="499973" y="2864307"/>
            <a:ext cx="8213725" cy="514350"/>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Times New Roman"/>
                <a:cs typeface="Times New Roman"/>
              </a:rPr>
              <a:t>ENERGY</a:t>
            </a:r>
            <a:r>
              <a:rPr sz="3200" b="1" spc="-140" dirty="0">
                <a:latin typeface="Times New Roman"/>
                <a:cs typeface="Times New Roman"/>
              </a:rPr>
              <a:t> </a:t>
            </a:r>
            <a:r>
              <a:rPr sz="3200" b="1" dirty="0">
                <a:latin typeface="Times New Roman"/>
                <a:cs typeface="Times New Roman"/>
              </a:rPr>
              <a:t>SCENERIO</a:t>
            </a:r>
            <a:r>
              <a:rPr sz="3200" b="1" spc="-175" dirty="0">
                <a:latin typeface="Times New Roman"/>
                <a:cs typeface="Times New Roman"/>
              </a:rPr>
              <a:t> </a:t>
            </a:r>
            <a:r>
              <a:rPr sz="3200" b="1" dirty="0">
                <a:latin typeface="Times New Roman"/>
                <a:cs typeface="Times New Roman"/>
              </a:rPr>
              <a:t>ACROSS</a:t>
            </a:r>
            <a:r>
              <a:rPr sz="3200" b="1" spc="-85" dirty="0">
                <a:latin typeface="Times New Roman"/>
                <a:cs typeface="Times New Roman"/>
              </a:rPr>
              <a:t> </a:t>
            </a:r>
            <a:r>
              <a:rPr sz="3200" b="1" dirty="0">
                <a:latin typeface="Times New Roman"/>
                <a:cs typeface="Times New Roman"/>
              </a:rPr>
              <a:t>THE GLOBE</a:t>
            </a:r>
            <a:endParaRPr sz="3200">
              <a:latin typeface="Times New Roman"/>
              <a:cs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21</a:t>
            </a:r>
            <a:endParaRPr sz="1200">
              <a:latin typeface="Arial MT"/>
              <a:cs typeface="Arial MT"/>
            </a:endParaRPr>
          </a:p>
        </p:txBody>
      </p:sp>
      <p:sp>
        <p:nvSpPr>
          <p:cNvPr id="3" name="object 3"/>
          <p:cNvSpPr txBox="1">
            <a:spLocks noGrp="1"/>
          </p:cNvSpPr>
          <p:nvPr>
            <p:ph type="title"/>
          </p:nvPr>
        </p:nvSpPr>
        <p:spPr>
          <a:prstGeom prst="rect">
            <a:avLst/>
          </a:prstGeom>
        </p:spPr>
        <p:txBody>
          <a:bodyPr vert="horz" wrap="square" lIns="0" tIns="13335" rIns="0" bIns="0" rtlCol="0">
            <a:spAutoFit/>
          </a:bodyPr>
          <a:lstStyle/>
          <a:p>
            <a:pPr marL="90170" marR="5080">
              <a:lnSpc>
                <a:spcPct val="150000"/>
              </a:lnSpc>
              <a:spcBef>
                <a:spcPts val="105"/>
              </a:spcBef>
            </a:pPr>
            <a:r>
              <a:rPr spc="5" dirty="0"/>
              <a:t>When</a:t>
            </a:r>
            <a:r>
              <a:rPr spc="-30" dirty="0"/>
              <a:t> </a:t>
            </a:r>
            <a:r>
              <a:rPr dirty="0"/>
              <a:t>there</a:t>
            </a:r>
            <a:r>
              <a:rPr spc="-20" dirty="0"/>
              <a:t> </a:t>
            </a:r>
            <a:r>
              <a:rPr dirty="0"/>
              <a:t>are</a:t>
            </a:r>
            <a:r>
              <a:rPr spc="-20" dirty="0"/>
              <a:t> </a:t>
            </a:r>
            <a:r>
              <a:rPr dirty="0"/>
              <a:t>cracks</a:t>
            </a:r>
            <a:r>
              <a:rPr spc="-20" dirty="0"/>
              <a:t> </a:t>
            </a:r>
            <a:r>
              <a:rPr dirty="0"/>
              <a:t>on</a:t>
            </a:r>
            <a:r>
              <a:rPr spc="-10" dirty="0"/>
              <a:t> </a:t>
            </a:r>
            <a:r>
              <a:rPr dirty="0"/>
              <a:t>the</a:t>
            </a:r>
            <a:r>
              <a:rPr spc="-10" dirty="0"/>
              <a:t> </a:t>
            </a:r>
            <a:r>
              <a:rPr dirty="0"/>
              <a:t>crust,</a:t>
            </a:r>
            <a:r>
              <a:rPr spc="-30" dirty="0"/>
              <a:t> </a:t>
            </a:r>
            <a:r>
              <a:rPr dirty="0"/>
              <a:t>the</a:t>
            </a:r>
            <a:r>
              <a:rPr spc="-10" dirty="0"/>
              <a:t> </a:t>
            </a:r>
            <a:r>
              <a:rPr dirty="0"/>
              <a:t>lavas</a:t>
            </a:r>
            <a:r>
              <a:rPr spc="-5" dirty="0"/>
              <a:t> </a:t>
            </a:r>
            <a:r>
              <a:rPr dirty="0"/>
              <a:t>(partly</a:t>
            </a:r>
            <a:r>
              <a:rPr spc="-40" dirty="0"/>
              <a:t> </a:t>
            </a:r>
            <a:r>
              <a:rPr spc="-5" dirty="0"/>
              <a:t>magmas)</a:t>
            </a:r>
            <a:r>
              <a:rPr spc="5" dirty="0"/>
              <a:t> </a:t>
            </a:r>
            <a:r>
              <a:rPr spc="-5" dirty="0"/>
              <a:t>comes</a:t>
            </a:r>
            <a:r>
              <a:rPr spc="5" dirty="0"/>
              <a:t> </a:t>
            </a:r>
            <a:r>
              <a:rPr dirty="0"/>
              <a:t>out</a:t>
            </a:r>
            <a:r>
              <a:rPr spc="-25" dirty="0"/>
              <a:t> </a:t>
            </a:r>
            <a:r>
              <a:rPr dirty="0"/>
              <a:t>to</a:t>
            </a:r>
            <a:r>
              <a:rPr spc="-5" dirty="0"/>
              <a:t> </a:t>
            </a:r>
            <a:r>
              <a:rPr dirty="0"/>
              <a:t>the</a:t>
            </a:r>
            <a:r>
              <a:rPr spc="-25" dirty="0"/>
              <a:t> </a:t>
            </a:r>
            <a:r>
              <a:rPr dirty="0"/>
              <a:t>surface </a:t>
            </a:r>
            <a:r>
              <a:rPr spc="-484" dirty="0"/>
              <a:t> </a:t>
            </a:r>
            <a:r>
              <a:rPr dirty="0"/>
              <a:t>through the gap is </a:t>
            </a:r>
            <a:r>
              <a:rPr spc="-5" dirty="0"/>
              <a:t>called </a:t>
            </a:r>
            <a:r>
              <a:rPr dirty="0"/>
              <a:t>volcanic eruption. All the under ground constituents absorbs </a:t>
            </a:r>
            <a:r>
              <a:rPr spc="5" dirty="0"/>
              <a:t> </a:t>
            </a:r>
            <a:r>
              <a:rPr dirty="0"/>
              <a:t>heat</a:t>
            </a:r>
            <a:r>
              <a:rPr spc="-20" dirty="0"/>
              <a:t> </a:t>
            </a:r>
            <a:r>
              <a:rPr dirty="0"/>
              <a:t>from</a:t>
            </a:r>
            <a:r>
              <a:rPr spc="-40" dirty="0"/>
              <a:t> </a:t>
            </a:r>
            <a:r>
              <a:rPr spc="-5" dirty="0"/>
              <a:t>magmas.</a:t>
            </a:r>
          </a:p>
        </p:txBody>
      </p:sp>
      <p:sp>
        <p:nvSpPr>
          <p:cNvPr id="4" name="object 4"/>
          <p:cNvSpPr txBox="1"/>
          <p:nvPr/>
        </p:nvSpPr>
        <p:spPr>
          <a:xfrm>
            <a:off x="64617" y="1848218"/>
            <a:ext cx="8916670" cy="1972945"/>
          </a:xfrm>
          <a:prstGeom prst="rect">
            <a:avLst/>
          </a:prstGeom>
        </p:spPr>
        <p:txBody>
          <a:bodyPr vert="horz" wrap="square" lIns="0" tIns="209550" rIns="0" bIns="0" rtlCol="0">
            <a:spAutoFit/>
          </a:bodyPr>
          <a:lstStyle/>
          <a:p>
            <a:pPr marL="38100">
              <a:lnSpc>
                <a:spcPct val="100000"/>
              </a:lnSpc>
              <a:spcBef>
                <a:spcPts val="1650"/>
              </a:spcBef>
            </a:pPr>
            <a:r>
              <a:rPr sz="2400" b="1" dirty="0">
                <a:latin typeface="Times New Roman"/>
                <a:cs typeface="Times New Roman"/>
              </a:rPr>
              <a:t>1.4.1.2</a:t>
            </a:r>
            <a:r>
              <a:rPr sz="2400" b="1" spc="-10" dirty="0">
                <a:latin typeface="Times New Roman"/>
                <a:cs typeface="Times New Roman"/>
              </a:rPr>
              <a:t> </a:t>
            </a:r>
            <a:r>
              <a:rPr sz="2400" b="1" dirty="0">
                <a:latin typeface="Times New Roman"/>
                <a:cs typeface="Times New Roman"/>
              </a:rPr>
              <a:t>Geothermal</a:t>
            </a:r>
            <a:r>
              <a:rPr sz="2400" b="1" spc="-40" dirty="0">
                <a:latin typeface="Times New Roman"/>
                <a:cs typeface="Times New Roman"/>
              </a:rPr>
              <a:t> </a:t>
            </a:r>
            <a:r>
              <a:rPr sz="2400" b="1" spc="-15" dirty="0">
                <a:latin typeface="Times New Roman"/>
                <a:cs typeface="Times New Roman"/>
              </a:rPr>
              <a:t>resources </a:t>
            </a:r>
            <a:r>
              <a:rPr sz="2400" b="1" dirty="0">
                <a:latin typeface="Times New Roman"/>
                <a:cs typeface="Times New Roman"/>
              </a:rPr>
              <a:t>estimation:-</a:t>
            </a:r>
            <a:endParaRPr sz="2400">
              <a:latin typeface="Times New Roman"/>
              <a:cs typeface="Times New Roman"/>
            </a:endParaRPr>
          </a:p>
          <a:p>
            <a:pPr marL="38100" marR="30480">
              <a:lnSpc>
                <a:spcPct val="150000"/>
              </a:lnSpc>
              <a:spcBef>
                <a:spcPts val="100"/>
              </a:spcBef>
            </a:pPr>
            <a:r>
              <a:rPr sz="2000" dirty="0">
                <a:latin typeface="Times New Roman"/>
                <a:cs typeface="Times New Roman"/>
              </a:rPr>
              <a:t>Let us </a:t>
            </a:r>
            <a:r>
              <a:rPr sz="2000" spc="-5" dirty="0">
                <a:latin typeface="Times New Roman"/>
                <a:cs typeface="Times New Roman"/>
              </a:rPr>
              <a:t>assume </a:t>
            </a:r>
            <a:r>
              <a:rPr sz="2000" dirty="0">
                <a:latin typeface="Times New Roman"/>
                <a:cs typeface="Times New Roman"/>
              </a:rPr>
              <a:t>a </a:t>
            </a:r>
            <a:r>
              <a:rPr sz="2000" spc="-10" dirty="0">
                <a:latin typeface="Times New Roman"/>
                <a:cs typeface="Times New Roman"/>
              </a:rPr>
              <a:t>large </a:t>
            </a:r>
            <a:r>
              <a:rPr sz="2000" spc="-5" dirty="0">
                <a:latin typeface="Times New Roman"/>
                <a:cs typeface="Times New Roman"/>
              </a:rPr>
              <a:t>mass </a:t>
            </a:r>
            <a:r>
              <a:rPr sz="2000" dirty="0">
                <a:latin typeface="Times New Roman"/>
                <a:cs typeface="Times New Roman"/>
              </a:rPr>
              <a:t>close to the earth surface and spreads along the depth with </a:t>
            </a:r>
            <a:r>
              <a:rPr sz="2000" spc="5" dirty="0">
                <a:latin typeface="Times New Roman"/>
                <a:cs typeface="Times New Roman"/>
              </a:rPr>
              <a:t> </a:t>
            </a:r>
            <a:r>
              <a:rPr sz="2000" dirty="0">
                <a:latin typeface="Times New Roman"/>
                <a:cs typeface="Times New Roman"/>
              </a:rPr>
              <a:t>density</a:t>
            </a:r>
            <a:r>
              <a:rPr sz="2000" spc="5" dirty="0">
                <a:latin typeface="Times New Roman"/>
                <a:cs typeface="Times New Roman"/>
              </a:rPr>
              <a:t> </a:t>
            </a:r>
            <a:r>
              <a:rPr sz="2000" i="1" dirty="0">
                <a:latin typeface="Times New Roman"/>
                <a:cs typeface="Times New Roman"/>
              </a:rPr>
              <a:t>ρ</a:t>
            </a:r>
            <a:r>
              <a:rPr sz="1950" i="1" baseline="-21367" dirty="0">
                <a:latin typeface="Times New Roman"/>
                <a:cs typeface="Times New Roman"/>
              </a:rPr>
              <a:t>r </a:t>
            </a:r>
            <a:r>
              <a:rPr sz="1950" spc="7" baseline="-21367" dirty="0">
                <a:latin typeface="Times New Roman"/>
                <a:cs typeface="Times New Roman"/>
              </a:rPr>
              <a:t>, </a:t>
            </a:r>
            <a:r>
              <a:rPr sz="2000" dirty="0">
                <a:latin typeface="Times New Roman"/>
                <a:cs typeface="Times New Roman"/>
              </a:rPr>
              <a:t>specific heat capacity </a:t>
            </a:r>
            <a:r>
              <a:rPr sz="2000" i="1" spc="5" dirty="0">
                <a:latin typeface="Times New Roman"/>
                <a:cs typeface="Times New Roman"/>
              </a:rPr>
              <a:t>C</a:t>
            </a:r>
            <a:r>
              <a:rPr sz="1950" i="1" spc="7" baseline="-21367" dirty="0">
                <a:latin typeface="Times New Roman"/>
                <a:cs typeface="Times New Roman"/>
              </a:rPr>
              <a:t>r</a:t>
            </a:r>
            <a:r>
              <a:rPr sz="1950" i="1" spc="15" baseline="-21367" dirty="0">
                <a:latin typeface="Times New Roman"/>
                <a:cs typeface="Times New Roman"/>
              </a:rPr>
              <a:t> </a:t>
            </a:r>
            <a:r>
              <a:rPr sz="2000" dirty="0">
                <a:latin typeface="Times New Roman"/>
                <a:cs typeface="Times New Roman"/>
              </a:rPr>
              <a:t>and a cross-sectional area </a:t>
            </a:r>
            <a:r>
              <a:rPr sz="2000" i="1" spc="-5" dirty="0">
                <a:latin typeface="Times New Roman"/>
                <a:cs typeface="Times New Roman"/>
              </a:rPr>
              <a:t>A</a:t>
            </a:r>
            <a:r>
              <a:rPr sz="2000" spc="-5" dirty="0">
                <a:latin typeface="Times New Roman"/>
                <a:cs typeface="Times New Roman"/>
              </a:rPr>
              <a:t>. </a:t>
            </a:r>
            <a:r>
              <a:rPr sz="2000" dirty="0">
                <a:latin typeface="Times New Roman"/>
                <a:cs typeface="Times New Roman"/>
              </a:rPr>
              <a:t>Assuming uniform </a:t>
            </a:r>
            <a:r>
              <a:rPr sz="2000" spc="5" dirty="0">
                <a:latin typeface="Times New Roman"/>
                <a:cs typeface="Times New Roman"/>
              </a:rPr>
              <a:t> </a:t>
            </a:r>
            <a:r>
              <a:rPr sz="2000" spc="-5" dirty="0">
                <a:latin typeface="Times New Roman"/>
                <a:cs typeface="Times New Roman"/>
              </a:rPr>
              <a:t>matrixial</a:t>
            </a:r>
            <a:r>
              <a:rPr sz="2000" spc="-15" dirty="0">
                <a:latin typeface="Times New Roman"/>
                <a:cs typeface="Times New Roman"/>
              </a:rPr>
              <a:t> </a:t>
            </a:r>
            <a:r>
              <a:rPr sz="2000" spc="-5" dirty="0">
                <a:latin typeface="Times New Roman"/>
                <a:cs typeface="Times New Roman"/>
              </a:rPr>
              <a:t>composition</a:t>
            </a:r>
            <a:r>
              <a:rPr sz="2000" spc="-30"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no</a:t>
            </a:r>
            <a:r>
              <a:rPr sz="2000" spc="5" dirty="0">
                <a:latin typeface="Times New Roman"/>
                <a:cs typeface="Times New Roman"/>
              </a:rPr>
              <a:t> </a:t>
            </a:r>
            <a:r>
              <a:rPr sz="2000" dirty="0">
                <a:latin typeface="Times New Roman"/>
                <a:cs typeface="Times New Roman"/>
              </a:rPr>
              <a:t>convection,</a:t>
            </a:r>
            <a:r>
              <a:rPr sz="2000" spc="-35" dirty="0">
                <a:latin typeface="Times New Roman"/>
                <a:cs typeface="Times New Roman"/>
              </a:rPr>
              <a:t> </a:t>
            </a:r>
            <a:r>
              <a:rPr sz="2000" dirty="0">
                <a:latin typeface="Times New Roman"/>
                <a:cs typeface="Times New Roman"/>
              </a:rPr>
              <a:t>the</a:t>
            </a:r>
            <a:r>
              <a:rPr sz="2000" spc="-5" dirty="0">
                <a:latin typeface="Times New Roman"/>
                <a:cs typeface="Times New Roman"/>
              </a:rPr>
              <a:t> temperature</a:t>
            </a:r>
            <a:r>
              <a:rPr sz="2000" spc="-10" dirty="0">
                <a:latin typeface="Times New Roman"/>
                <a:cs typeface="Times New Roman"/>
              </a:rPr>
              <a:t> </a:t>
            </a:r>
            <a:r>
              <a:rPr sz="2000" dirty="0">
                <a:latin typeface="Times New Roman"/>
                <a:cs typeface="Times New Roman"/>
              </a:rPr>
              <a:t>variation</a:t>
            </a:r>
            <a:r>
              <a:rPr sz="2000" spc="-30" dirty="0">
                <a:latin typeface="Times New Roman"/>
                <a:cs typeface="Times New Roman"/>
              </a:rPr>
              <a:t> </a:t>
            </a:r>
            <a:r>
              <a:rPr sz="2000" dirty="0">
                <a:latin typeface="Times New Roman"/>
                <a:cs typeface="Times New Roman"/>
              </a:rPr>
              <a:t>is</a:t>
            </a:r>
            <a:r>
              <a:rPr sz="2000" spc="-5" dirty="0">
                <a:latin typeface="Times New Roman"/>
                <a:cs typeface="Times New Roman"/>
              </a:rPr>
              <a:t> linear</a:t>
            </a:r>
            <a:r>
              <a:rPr sz="2000" spc="-10" dirty="0">
                <a:latin typeface="Times New Roman"/>
                <a:cs typeface="Times New Roman"/>
              </a:rPr>
              <a:t> </a:t>
            </a:r>
            <a:r>
              <a:rPr sz="2000" dirty="0">
                <a:latin typeface="Times New Roman"/>
                <a:cs typeface="Times New Roman"/>
              </a:rPr>
              <a:t>with</a:t>
            </a:r>
            <a:r>
              <a:rPr sz="2000" spc="-5" dirty="0">
                <a:latin typeface="Times New Roman"/>
                <a:cs typeface="Times New Roman"/>
              </a:rPr>
              <a:t> </a:t>
            </a:r>
            <a:r>
              <a:rPr sz="2000" dirty="0">
                <a:latin typeface="Times New Roman"/>
                <a:cs typeface="Times New Roman"/>
              </a:rPr>
              <a:t>depth</a:t>
            </a:r>
            <a:endParaRPr sz="2000">
              <a:latin typeface="Times New Roman"/>
              <a:cs typeface="Times New Roman"/>
            </a:endParaRPr>
          </a:p>
        </p:txBody>
      </p:sp>
      <p:sp>
        <p:nvSpPr>
          <p:cNvPr id="5" name="object 5"/>
          <p:cNvSpPr txBox="1"/>
          <p:nvPr/>
        </p:nvSpPr>
        <p:spPr>
          <a:xfrm>
            <a:off x="90017" y="3947540"/>
            <a:ext cx="2526665" cy="330835"/>
          </a:xfrm>
          <a:prstGeom prst="rect">
            <a:avLst/>
          </a:prstGeom>
        </p:spPr>
        <p:txBody>
          <a:bodyPr vert="horz" wrap="square" lIns="0" tIns="12700" rIns="0" bIns="0" rtlCol="0">
            <a:spAutoFit/>
          </a:bodyPr>
          <a:lstStyle/>
          <a:p>
            <a:pPr marL="12700">
              <a:lnSpc>
                <a:spcPct val="100000"/>
              </a:lnSpc>
              <a:spcBef>
                <a:spcPts val="100"/>
              </a:spcBef>
            </a:pPr>
            <a:r>
              <a:rPr sz="2000" i="1" spc="-5" dirty="0">
                <a:latin typeface="Times New Roman"/>
                <a:cs typeface="Times New Roman"/>
              </a:rPr>
              <a:t>y</a:t>
            </a:r>
            <a:r>
              <a:rPr sz="2000" spc="-5" dirty="0">
                <a:latin typeface="Times New Roman"/>
                <a:cs typeface="Times New Roman"/>
              </a:rPr>
              <a:t>,</a:t>
            </a:r>
            <a:r>
              <a:rPr sz="2000" spc="-15" dirty="0">
                <a:latin typeface="Times New Roman"/>
                <a:cs typeface="Times New Roman"/>
              </a:rPr>
              <a:t> </a:t>
            </a:r>
            <a:r>
              <a:rPr sz="2000" dirty="0">
                <a:latin typeface="Times New Roman"/>
                <a:cs typeface="Times New Roman"/>
              </a:rPr>
              <a:t>which</a:t>
            </a:r>
            <a:r>
              <a:rPr sz="2000" spc="-30" dirty="0">
                <a:latin typeface="Times New Roman"/>
                <a:cs typeface="Times New Roman"/>
              </a:rPr>
              <a:t> </a:t>
            </a:r>
            <a:r>
              <a:rPr sz="2000" dirty="0">
                <a:latin typeface="Times New Roman"/>
                <a:cs typeface="Times New Roman"/>
              </a:rPr>
              <a:t>is</a:t>
            </a:r>
            <a:r>
              <a:rPr sz="2000" spc="-30" dirty="0">
                <a:latin typeface="Times New Roman"/>
                <a:cs typeface="Times New Roman"/>
              </a:rPr>
              <a:t> </a:t>
            </a:r>
            <a:r>
              <a:rPr sz="2000" dirty="0">
                <a:latin typeface="Times New Roman"/>
                <a:cs typeface="Times New Roman"/>
              </a:rPr>
              <a:t>expressed</a:t>
            </a:r>
            <a:r>
              <a:rPr sz="2000" spc="-50" dirty="0">
                <a:latin typeface="Times New Roman"/>
                <a:cs typeface="Times New Roman"/>
              </a:rPr>
              <a:t> </a:t>
            </a:r>
            <a:r>
              <a:rPr sz="2000" dirty="0">
                <a:latin typeface="Times New Roman"/>
                <a:cs typeface="Times New Roman"/>
              </a:rPr>
              <a:t>as:</a:t>
            </a:r>
            <a:endParaRPr sz="2000">
              <a:latin typeface="Times New Roman"/>
              <a:cs typeface="Times New Roman"/>
            </a:endParaRPr>
          </a:p>
        </p:txBody>
      </p:sp>
      <p:sp>
        <p:nvSpPr>
          <p:cNvPr id="6" name="object 6"/>
          <p:cNvSpPr txBox="1"/>
          <p:nvPr/>
        </p:nvSpPr>
        <p:spPr>
          <a:xfrm>
            <a:off x="90017" y="5319522"/>
            <a:ext cx="82550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sur</a:t>
            </a:r>
            <a:r>
              <a:rPr sz="2000" spc="5" dirty="0">
                <a:latin typeface="Times New Roman"/>
                <a:cs typeface="Times New Roman"/>
              </a:rPr>
              <a:t>f</a:t>
            </a:r>
            <a:r>
              <a:rPr sz="2000" dirty="0">
                <a:latin typeface="Times New Roman"/>
                <a:cs typeface="Times New Roman"/>
              </a:rPr>
              <a:t>ace.</a:t>
            </a:r>
            <a:endParaRPr sz="2000">
              <a:latin typeface="Times New Roman"/>
              <a:cs typeface="Times New Roman"/>
            </a:endParaRPr>
          </a:p>
        </p:txBody>
      </p:sp>
      <p:sp>
        <p:nvSpPr>
          <p:cNvPr id="7" name="object 7"/>
          <p:cNvSpPr/>
          <p:nvPr/>
        </p:nvSpPr>
        <p:spPr>
          <a:xfrm>
            <a:off x="4253373" y="4294737"/>
            <a:ext cx="292735" cy="0"/>
          </a:xfrm>
          <a:custGeom>
            <a:avLst/>
            <a:gdLst/>
            <a:ahLst/>
            <a:cxnLst/>
            <a:rect l="l" t="t" r="r" b="b"/>
            <a:pathLst>
              <a:path w="292735">
                <a:moveTo>
                  <a:pt x="0" y="0"/>
                </a:moveTo>
                <a:lnTo>
                  <a:pt x="292561" y="0"/>
                </a:lnTo>
              </a:path>
            </a:pathLst>
          </a:custGeom>
          <a:ln w="10336">
            <a:solidFill>
              <a:srgbClr val="000000"/>
            </a:solidFill>
          </a:ln>
        </p:spPr>
        <p:txBody>
          <a:bodyPr wrap="square" lIns="0" tIns="0" rIns="0" bIns="0" rtlCol="0"/>
          <a:lstStyle/>
          <a:p>
            <a:endParaRPr/>
          </a:p>
        </p:txBody>
      </p:sp>
      <p:sp>
        <p:nvSpPr>
          <p:cNvPr id="8" name="object 8"/>
          <p:cNvSpPr txBox="1"/>
          <p:nvPr/>
        </p:nvSpPr>
        <p:spPr>
          <a:xfrm>
            <a:off x="3918942" y="4260719"/>
            <a:ext cx="93345" cy="200660"/>
          </a:xfrm>
          <a:prstGeom prst="rect">
            <a:avLst/>
          </a:prstGeom>
        </p:spPr>
        <p:txBody>
          <a:bodyPr vert="horz" wrap="square" lIns="0" tIns="12065" rIns="0" bIns="0" rtlCol="0">
            <a:spAutoFit/>
          </a:bodyPr>
          <a:lstStyle/>
          <a:p>
            <a:pPr marL="12700">
              <a:lnSpc>
                <a:spcPct val="100000"/>
              </a:lnSpc>
              <a:spcBef>
                <a:spcPts val="95"/>
              </a:spcBef>
            </a:pPr>
            <a:r>
              <a:rPr sz="1150" spc="-45" dirty="0">
                <a:latin typeface="Times New Roman"/>
                <a:cs typeface="Times New Roman"/>
              </a:rPr>
              <a:t>0</a:t>
            </a:r>
            <a:endParaRPr sz="1150">
              <a:latin typeface="Times New Roman"/>
              <a:cs typeface="Times New Roman"/>
            </a:endParaRPr>
          </a:p>
        </p:txBody>
      </p:sp>
      <p:sp>
        <p:nvSpPr>
          <p:cNvPr id="9" name="object 9"/>
          <p:cNvSpPr txBox="1"/>
          <p:nvPr/>
        </p:nvSpPr>
        <p:spPr>
          <a:xfrm>
            <a:off x="4278957" y="4289597"/>
            <a:ext cx="239395" cy="325120"/>
          </a:xfrm>
          <a:prstGeom prst="rect">
            <a:avLst/>
          </a:prstGeom>
        </p:spPr>
        <p:txBody>
          <a:bodyPr vert="horz" wrap="square" lIns="0" tIns="14605" rIns="0" bIns="0" rtlCol="0">
            <a:spAutoFit/>
          </a:bodyPr>
          <a:lstStyle/>
          <a:p>
            <a:pPr marL="12700">
              <a:lnSpc>
                <a:spcPct val="100000"/>
              </a:lnSpc>
              <a:spcBef>
                <a:spcPts val="115"/>
              </a:spcBef>
            </a:pPr>
            <a:r>
              <a:rPr sz="1950" i="1" spc="-85" dirty="0">
                <a:latin typeface="Times New Roman"/>
                <a:cs typeface="Times New Roman"/>
              </a:rPr>
              <a:t>dy</a:t>
            </a:r>
            <a:endParaRPr sz="1950">
              <a:latin typeface="Times New Roman"/>
              <a:cs typeface="Times New Roman"/>
            </a:endParaRPr>
          </a:p>
        </p:txBody>
      </p:sp>
      <p:sp>
        <p:nvSpPr>
          <p:cNvPr id="10" name="object 10"/>
          <p:cNvSpPr txBox="1"/>
          <p:nvPr/>
        </p:nvSpPr>
        <p:spPr>
          <a:xfrm>
            <a:off x="3410951" y="4094932"/>
            <a:ext cx="2524125" cy="325120"/>
          </a:xfrm>
          <a:prstGeom prst="rect">
            <a:avLst/>
          </a:prstGeom>
        </p:spPr>
        <p:txBody>
          <a:bodyPr vert="horz" wrap="square" lIns="0" tIns="14605" rIns="0" bIns="0" rtlCol="0">
            <a:spAutoFit/>
          </a:bodyPr>
          <a:lstStyle/>
          <a:p>
            <a:pPr marL="38100">
              <a:lnSpc>
                <a:spcPct val="100000"/>
              </a:lnSpc>
              <a:spcBef>
                <a:spcPts val="115"/>
              </a:spcBef>
              <a:tabLst>
                <a:tab pos="661670" algn="l"/>
              </a:tabLst>
            </a:pPr>
            <a:r>
              <a:rPr sz="1950" i="1" spc="-75" dirty="0">
                <a:latin typeface="Times New Roman"/>
                <a:cs typeface="Times New Roman"/>
              </a:rPr>
              <a:t>T</a:t>
            </a:r>
            <a:r>
              <a:rPr sz="1950" i="1" spc="114" dirty="0">
                <a:latin typeface="Times New Roman"/>
                <a:cs typeface="Times New Roman"/>
              </a:rPr>
              <a:t> </a:t>
            </a:r>
            <a:r>
              <a:rPr sz="1950" spc="-75" dirty="0">
                <a:latin typeface="Symbol"/>
                <a:cs typeface="Symbol"/>
              </a:rPr>
              <a:t></a:t>
            </a:r>
            <a:r>
              <a:rPr sz="1950" spc="-204" dirty="0">
                <a:latin typeface="Times New Roman"/>
                <a:cs typeface="Times New Roman"/>
              </a:rPr>
              <a:t> </a:t>
            </a:r>
            <a:r>
              <a:rPr sz="1950" i="1" spc="-75" dirty="0">
                <a:latin typeface="Times New Roman"/>
                <a:cs typeface="Times New Roman"/>
              </a:rPr>
              <a:t>T	</a:t>
            </a:r>
            <a:r>
              <a:rPr sz="1950" spc="-75" dirty="0">
                <a:latin typeface="Symbol"/>
                <a:cs typeface="Symbol"/>
              </a:rPr>
              <a:t></a:t>
            </a:r>
            <a:r>
              <a:rPr sz="1950" spc="45" dirty="0">
                <a:latin typeface="Times New Roman"/>
                <a:cs typeface="Times New Roman"/>
              </a:rPr>
              <a:t> </a:t>
            </a:r>
            <a:r>
              <a:rPr sz="2925" i="1" spc="-120" baseline="35612" dirty="0">
                <a:latin typeface="Times New Roman"/>
                <a:cs typeface="Times New Roman"/>
              </a:rPr>
              <a:t>dT</a:t>
            </a:r>
            <a:r>
              <a:rPr sz="2925" i="1" spc="375" baseline="35612" dirty="0">
                <a:latin typeface="Times New Roman"/>
                <a:cs typeface="Times New Roman"/>
              </a:rPr>
              <a:t> </a:t>
            </a:r>
            <a:r>
              <a:rPr sz="1950" i="1" spc="-65" dirty="0">
                <a:latin typeface="Times New Roman"/>
                <a:cs typeface="Times New Roman"/>
              </a:rPr>
              <a:t>y</a:t>
            </a:r>
            <a:r>
              <a:rPr sz="1950" spc="-65" dirty="0">
                <a:latin typeface="Times New Roman"/>
                <a:cs typeface="Times New Roman"/>
              </a:rPr>
              <a:t>.................(1)</a:t>
            </a:r>
            <a:endParaRPr sz="1950">
              <a:latin typeface="Times New Roman"/>
              <a:cs typeface="Times New Roman"/>
            </a:endParaRPr>
          </a:p>
        </p:txBody>
      </p:sp>
      <p:sp>
        <p:nvSpPr>
          <p:cNvPr id="11" name="object 11"/>
          <p:cNvSpPr/>
          <p:nvPr/>
        </p:nvSpPr>
        <p:spPr>
          <a:xfrm>
            <a:off x="4161152" y="5172209"/>
            <a:ext cx="359410" cy="0"/>
          </a:xfrm>
          <a:custGeom>
            <a:avLst/>
            <a:gdLst/>
            <a:ahLst/>
            <a:cxnLst/>
            <a:rect l="l" t="t" r="r" b="b"/>
            <a:pathLst>
              <a:path w="359410">
                <a:moveTo>
                  <a:pt x="0" y="0"/>
                </a:moveTo>
                <a:lnTo>
                  <a:pt x="359233" y="0"/>
                </a:lnTo>
              </a:path>
            </a:pathLst>
          </a:custGeom>
          <a:ln w="9625">
            <a:solidFill>
              <a:srgbClr val="000000"/>
            </a:solidFill>
          </a:ln>
        </p:spPr>
        <p:txBody>
          <a:bodyPr wrap="square" lIns="0" tIns="0" rIns="0" bIns="0" rtlCol="0"/>
          <a:lstStyle/>
          <a:p>
            <a:endParaRPr/>
          </a:p>
        </p:txBody>
      </p:sp>
      <p:sp>
        <p:nvSpPr>
          <p:cNvPr id="12" name="object 12"/>
          <p:cNvSpPr txBox="1"/>
          <p:nvPr/>
        </p:nvSpPr>
        <p:spPr>
          <a:xfrm>
            <a:off x="4195329" y="5166666"/>
            <a:ext cx="285750" cy="292100"/>
          </a:xfrm>
          <a:prstGeom prst="rect">
            <a:avLst/>
          </a:prstGeom>
        </p:spPr>
        <p:txBody>
          <a:bodyPr vert="horz" wrap="square" lIns="0" tIns="12065" rIns="0" bIns="0" rtlCol="0">
            <a:spAutoFit/>
          </a:bodyPr>
          <a:lstStyle/>
          <a:p>
            <a:pPr marL="12700">
              <a:lnSpc>
                <a:spcPct val="100000"/>
              </a:lnSpc>
              <a:spcBef>
                <a:spcPts val="95"/>
              </a:spcBef>
            </a:pPr>
            <a:r>
              <a:rPr sz="1750" i="1" spc="195" dirty="0">
                <a:latin typeface="Times New Roman"/>
                <a:cs typeface="Times New Roman"/>
              </a:rPr>
              <a:t>dy</a:t>
            </a:r>
            <a:endParaRPr sz="1750">
              <a:latin typeface="Times New Roman"/>
              <a:cs typeface="Times New Roman"/>
            </a:endParaRPr>
          </a:p>
        </p:txBody>
      </p:sp>
      <p:sp>
        <p:nvSpPr>
          <p:cNvPr id="13" name="object 13"/>
          <p:cNvSpPr txBox="1"/>
          <p:nvPr/>
        </p:nvSpPr>
        <p:spPr>
          <a:xfrm>
            <a:off x="51917" y="4861636"/>
            <a:ext cx="8894445" cy="331470"/>
          </a:xfrm>
          <a:prstGeom prst="rect">
            <a:avLst/>
          </a:prstGeom>
        </p:spPr>
        <p:txBody>
          <a:bodyPr vert="horz" wrap="square" lIns="0" tIns="13335" rIns="0" bIns="0" rtlCol="0">
            <a:spAutoFit/>
          </a:bodyPr>
          <a:lstStyle/>
          <a:p>
            <a:pPr marL="50800">
              <a:lnSpc>
                <a:spcPct val="100000"/>
              </a:lnSpc>
              <a:spcBef>
                <a:spcPts val="105"/>
              </a:spcBef>
              <a:tabLst>
                <a:tab pos="4595495" algn="l"/>
              </a:tabLst>
            </a:pPr>
            <a:r>
              <a:rPr sz="2000" dirty="0">
                <a:latin typeface="Times New Roman"/>
                <a:cs typeface="Times New Roman"/>
              </a:rPr>
              <a:t>where</a:t>
            </a:r>
            <a:r>
              <a:rPr sz="2000" spc="-15" dirty="0">
                <a:latin typeface="Times New Roman"/>
                <a:cs typeface="Times New Roman"/>
              </a:rPr>
              <a:t> </a:t>
            </a:r>
            <a:r>
              <a:rPr sz="2000" i="1" spc="5" dirty="0">
                <a:latin typeface="Times New Roman"/>
                <a:cs typeface="Times New Roman"/>
              </a:rPr>
              <a:t>T</a:t>
            </a:r>
            <a:r>
              <a:rPr sz="1950" i="1" spc="7" baseline="-21367" dirty="0">
                <a:latin typeface="Times New Roman"/>
                <a:cs typeface="Times New Roman"/>
              </a:rPr>
              <a:t>0</a:t>
            </a:r>
            <a:r>
              <a:rPr sz="1950" i="1" spc="270" baseline="-21367" dirty="0">
                <a:latin typeface="Times New Roman"/>
                <a:cs typeface="Times New Roman"/>
              </a:rPr>
              <a:t> </a:t>
            </a:r>
            <a:r>
              <a:rPr sz="2000" dirty="0">
                <a:latin typeface="Times New Roman"/>
                <a:cs typeface="Times New Roman"/>
              </a:rPr>
              <a:t>is</a:t>
            </a:r>
            <a:r>
              <a:rPr sz="2000" spc="-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spc="-5" dirty="0">
                <a:latin typeface="Times New Roman"/>
                <a:cs typeface="Times New Roman"/>
              </a:rPr>
              <a:t>temperature</a:t>
            </a:r>
            <a:r>
              <a:rPr sz="2000" spc="-10" dirty="0">
                <a:latin typeface="Times New Roman"/>
                <a:cs typeface="Times New Roman"/>
              </a:rPr>
              <a:t> </a:t>
            </a:r>
            <a:r>
              <a:rPr sz="2000" dirty="0">
                <a:latin typeface="Times New Roman"/>
                <a:cs typeface="Times New Roman"/>
              </a:rPr>
              <a:t>at</a:t>
            </a:r>
            <a:r>
              <a:rPr sz="2000" spc="-5" dirty="0">
                <a:latin typeface="Times New Roman"/>
                <a:cs typeface="Times New Roman"/>
              </a:rPr>
              <a:t> </a:t>
            </a:r>
            <a:r>
              <a:rPr sz="2000" i="1" dirty="0">
                <a:latin typeface="Times New Roman"/>
                <a:cs typeface="Times New Roman"/>
              </a:rPr>
              <a:t>y</a:t>
            </a:r>
            <a:r>
              <a:rPr sz="2000" i="1" spc="10"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0</a:t>
            </a:r>
            <a:r>
              <a:rPr sz="2000" spc="10" dirty="0">
                <a:latin typeface="Times New Roman"/>
                <a:cs typeface="Times New Roman"/>
              </a:rPr>
              <a:t> </a:t>
            </a:r>
            <a:r>
              <a:rPr sz="2000" spc="-5" dirty="0">
                <a:latin typeface="Times New Roman"/>
                <a:cs typeface="Times New Roman"/>
              </a:rPr>
              <a:t>and</a:t>
            </a:r>
            <a:r>
              <a:rPr sz="2000" spc="-180" dirty="0">
                <a:latin typeface="Times New Roman"/>
                <a:cs typeface="Times New Roman"/>
              </a:rPr>
              <a:t> </a:t>
            </a:r>
            <a:r>
              <a:rPr sz="2625" i="1" spc="300" baseline="9523" dirty="0">
                <a:latin typeface="Times New Roman"/>
                <a:cs typeface="Times New Roman"/>
              </a:rPr>
              <a:t>dT	</a:t>
            </a:r>
            <a:r>
              <a:rPr sz="2000" spc="-5" dirty="0">
                <a:latin typeface="Times New Roman"/>
                <a:cs typeface="Times New Roman"/>
              </a:rPr>
              <a:t>the</a:t>
            </a:r>
            <a:r>
              <a:rPr sz="2000" spc="-15" dirty="0">
                <a:latin typeface="Times New Roman"/>
                <a:cs typeface="Times New Roman"/>
              </a:rPr>
              <a:t> </a:t>
            </a:r>
            <a:r>
              <a:rPr sz="2000" spc="-5" dirty="0">
                <a:latin typeface="Times New Roman"/>
                <a:cs typeface="Times New Roman"/>
              </a:rPr>
              <a:t>temperature</a:t>
            </a:r>
            <a:r>
              <a:rPr sz="2000" spc="-20" dirty="0">
                <a:latin typeface="Times New Roman"/>
                <a:cs typeface="Times New Roman"/>
              </a:rPr>
              <a:t> </a:t>
            </a:r>
            <a:r>
              <a:rPr sz="2000" dirty="0">
                <a:latin typeface="Times New Roman"/>
                <a:cs typeface="Times New Roman"/>
              </a:rPr>
              <a:t>gradient</a:t>
            </a:r>
            <a:r>
              <a:rPr sz="2000" spc="-45" dirty="0">
                <a:latin typeface="Times New Roman"/>
                <a:cs typeface="Times New Roman"/>
              </a:rPr>
              <a:t> </a:t>
            </a:r>
            <a:r>
              <a:rPr sz="2000" dirty="0">
                <a:latin typeface="Times New Roman"/>
                <a:cs typeface="Times New Roman"/>
              </a:rPr>
              <a:t>inside</a:t>
            </a:r>
            <a:r>
              <a:rPr sz="2000" spc="-20"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spc="-15" dirty="0">
                <a:latin typeface="Times New Roman"/>
                <a:cs typeface="Times New Roman"/>
              </a:rPr>
              <a:t>earth’s</a:t>
            </a:r>
            <a:endParaRPr sz="2000">
              <a:latin typeface="Times New Roman"/>
              <a:cs typeface="Times New Roman"/>
            </a:endParaRPr>
          </a:p>
        </p:txBody>
      </p:sp>
      <p:sp>
        <p:nvSpPr>
          <p:cNvPr id="14" name="object 14"/>
          <p:cNvSpPr/>
          <p:nvPr/>
        </p:nvSpPr>
        <p:spPr>
          <a:xfrm>
            <a:off x="5113480" y="6047337"/>
            <a:ext cx="324485" cy="0"/>
          </a:xfrm>
          <a:custGeom>
            <a:avLst/>
            <a:gdLst/>
            <a:ahLst/>
            <a:cxnLst/>
            <a:rect l="l" t="t" r="r" b="b"/>
            <a:pathLst>
              <a:path w="324485">
                <a:moveTo>
                  <a:pt x="0" y="0"/>
                </a:moveTo>
                <a:lnTo>
                  <a:pt x="324224" y="0"/>
                </a:lnTo>
              </a:path>
            </a:pathLst>
          </a:custGeom>
          <a:ln w="10336">
            <a:solidFill>
              <a:srgbClr val="000000"/>
            </a:solidFill>
          </a:ln>
        </p:spPr>
        <p:txBody>
          <a:bodyPr wrap="square" lIns="0" tIns="0" rIns="0" bIns="0" rtlCol="0"/>
          <a:lstStyle/>
          <a:p>
            <a:endParaRPr/>
          </a:p>
        </p:txBody>
      </p:sp>
      <p:sp>
        <p:nvSpPr>
          <p:cNvPr id="15" name="object 15"/>
          <p:cNvSpPr txBox="1"/>
          <p:nvPr/>
        </p:nvSpPr>
        <p:spPr>
          <a:xfrm>
            <a:off x="5592167" y="6013319"/>
            <a:ext cx="99695" cy="200660"/>
          </a:xfrm>
          <a:prstGeom prst="rect">
            <a:avLst/>
          </a:prstGeom>
        </p:spPr>
        <p:txBody>
          <a:bodyPr vert="horz" wrap="square" lIns="0" tIns="12065" rIns="0" bIns="0" rtlCol="0">
            <a:spAutoFit/>
          </a:bodyPr>
          <a:lstStyle/>
          <a:p>
            <a:pPr marL="12700">
              <a:lnSpc>
                <a:spcPct val="100000"/>
              </a:lnSpc>
              <a:spcBef>
                <a:spcPts val="95"/>
              </a:spcBef>
            </a:pPr>
            <a:r>
              <a:rPr sz="1150" spc="5" dirty="0">
                <a:latin typeface="Times New Roman"/>
                <a:cs typeface="Times New Roman"/>
              </a:rPr>
              <a:t>1</a:t>
            </a:r>
            <a:endParaRPr sz="1150">
              <a:latin typeface="Times New Roman"/>
              <a:cs typeface="Times New Roman"/>
            </a:endParaRPr>
          </a:p>
        </p:txBody>
      </p:sp>
      <p:sp>
        <p:nvSpPr>
          <p:cNvPr id="16" name="object 16"/>
          <p:cNvSpPr txBox="1"/>
          <p:nvPr/>
        </p:nvSpPr>
        <p:spPr>
          <a:xfrm>
            <a:off x="3901254" y="6013319"/>
            <a:ext cx="970915" cy="200660"/>
          </a:xfrm>
          <a:prstGeom prst="rect">
            <a:avLst/>
          </a:prstGeom>
        </p:spPr>
        <p:txBody>
          <a:bodyPr vert="horz" wrap="square" lIns="0" tIns="12065" rIns="0" bIns="0" rtlCol="0">
            <a:spAutoFit/>
          </a:bodyPr>
          <a:lstStyle/>
          <a:p>
            <a:pPr marL="12700">
              <a:lnSpc>
                <a:spcPct val="100000"/>
              </a:lnSpc>
              <a:spcBef>
                <a:spcPts val="95"/>
              </a:spcBef>
              <a:tabLst>
                <a:tab pos="431165" algn="l"/>
                <a:tab pos="883285" algn="l"/>
              </a:tabLst>
            </a:pPr>
            <a:r>
              <a:rPr sz="1150" spc="5" dirty="0">
                <a:latin typeface="Times New Roman"/>
                <a:cs typeface="Times New Roman"/>
              </a:rPr>
              <a:t>1	1	0</a:t>
            </a:r>
            <a:endParaRPr sz="1150">
              <a:latin typeface="Times New Roman"/>
              <a:cs typeface="Times New Roman"/>
            </a:endParaRPr>
          </a:p>
        </p:txBody>
      </p:sp>
      <p:sp>
        <p:nvSpPr>
          <p:cNvPr id="17" name="object 17"/>
          <p:cNvSpPr txBox="1"/>
          <p:nvPr/>
        </p:nvSpPr>
        <p:spPr>
          <a:xfrm>
            <a:off x="5143442" y="6042197"/>
            <a:ext cx="262255" cy="325120"/>
          </a:xfrm>
          <a:prstGeom prst="rect">
            <a:avLst/>
          </a:prstGeom>
        </p:spPr>
        <p:txBody>
          <a:bodyPr vert="horz" wrap="square" lIns="0" tIns="14605" rIns="0" bIns="0" rtlCol="0">
            <a:spAutoFit/>
          </a:bodyPr>
          <a:lstStyle/>
          <a:p>
            <a:pPr marL="12700">
              <a:lnSpc>
                <a:spcPct val="100000"/>
              </a:lnSpc>
              <a:spcBef>
                <a:spcPts val="115"/>
              </a:spcBef>
            </a:pPr>
            <a:r>
              <a:rPr sz="1950" i="1" spc="10" dirty="0">
                <a:latin typeface="Times New Roman"/>
                <a:cs typeface="Times New Roman"/>
              </a:rPr>
              <a:t>dy</a:t>
            </a:r>
            <a:endParaRPr sz="1950">
              <a:latin typeface="Times New Roman"/>
              <a:cs typeface="Times New Roman"/>
            </a:endParaRPr>
          </a:p>
        </p:txBody>
      </p:sp>
      <p:sp>
        <p:nvSpPr>
          <p:cNvPr id="18" name="object 18"/>
          <p:cNvSpPr txBox="1"/>
          <p:nvPr/>
        </p:nvSpPr>
        <p:spPr>
          <a:xfrm>
            <a:off x="2731897" y="5842571"/>
            <a:ext cx="4043045" cy="330835"/>
          </a:xfrm>
          <a:prstGeom prst="rect">
            <a:avLst/>
          </a:prstGeom>
        </p:spPr>
        <p:txBody>
          <a:bodyPr vert="horz" wrap="square" lIns="0" tIns="12700" rIns="0" bIns="0" rtlCol="0">
            <a:spAutoFit/>
          </a:bodyPr>
          <a:lstStyle/>
          <a:p>
            <a:pPr marL="38100">
              <a:lnSpc>
                <a:spcPct val="100000"/>
              </a:lnSpc>
              <a:spcBef>
                <a:spcPts val="100"/>
              </a:spcBef>
              <a:tabLst>
                <a:tab pos="1487170" algn="l"/>
              </a:tabLst>
            </a:pPr>
            <a:r>
              <a:rPr sz="3000" baseline="13888" dirty="0">
                <a:latin typeface="Times New Roman"/>
                <a:cs typeface="Times New Roman"/>
              </a:rPr>
              <a:t>S</a:t>
            </a:r>
            <a:r>
              <a:rPr sz="3000" spc="7" baseline="13888" dirty="0">
                <a:latin typeface="Times New Roman"/>
                <a:cs typeface="Times New Roman"/>
              </a:rPr>
              <a:t>o</a:t>
            </a:r>
            <a:r>
              <a:rPr sz="3000" baseline="13888" dirty="0">
                <a:latin typeface="Times New Roman"/>
                <a:cs typeface="Times New Roman"/>
              </a:rPr>
              <a:t>,</a:t>
            </a:r>
            <a:r>
              <a:rPr sz="3000" spc="-30" baseline="13888" dirty="0">
                <a:latin typeface="Times New Roman"/>
                <a:cs typeface="Times New Roman"/>
              </a:rPr>
              <a:t> </a:t>
            </a:r>
            <a:r>
              <a:rPr sz="3000" baseline="13888" dirty="0">
                <a:latin typeface="Times New Roman"/>
                <a:cs typeface="Times New Roman"/>
              </a:rPr>
              <a:t>at</a:t>
            </a:r>
            <a:r>
              <a:rPr sz="3000" spc="60" baseline="13888" dirty="0">
                <a:latin typeface="Times New Roman"/>
                <a:cs typeface="Times New Roman"/>
              </a:rPr>
              <a:t> </a:t>
            </a:r>
            <a:r>
              <a:rPr sz="1950" i="1" spc="20" dirty="0">
                <a:latin typeface="Times New Roman"/>
                <a:cs typeface="Times New Roman"/>
              </a:rPr>
              <a:t>y</a:t>
            </a:r>
            <a:r>
              <a:rPr sz="1950" i="1" spc="10" dirty="0">
                <a:latin typeface="Times New Roman"/>
                <a:cs typeface="Times New Roman"/>
              </a:rPr>
              <a:t> </a:t>
            </a:r>
            <a:r>
              <a:rPr sz="1950" spc="25" dirty="0">
                <a:latin typeface="Symbol"/>
                <a:cs typeface="Symbol"/>
              </a:rPr>
              <a:t></a:t>
            </a:r>
            <a:r>
              <a:rPr sz="1950" spc="135" dirty="0">
                <a:latin typeface="Times New Roman"/>
                <a:cs typeface="Times New Roman"/>
              </a:rPr>
              <a:t> </a:t>
            </a:r>
            <a:r>
              <a:rPr sz="1950" i="1" spc="20" dirty="0">
                <a:latin typeface="Times New Roman"/>
                <a:cs typeface="Times New Roman"/>
              </a:rPr>
              <a:t>y</a:t>
            </a:r>
            <a:r>
              <a:rPr sz="1950" i="1" spc="95" dirty="0">
                <a:latin typeface="Times New Roman"/>
                <a:cs typeface="Times New Roman"/>
              </a:rPr>
              <a:t> </a:t>
            </a:r>
            <a:r>
              <a:rPr sz="1950" spc="10" dirty="0">
                <a:latin typeface="Times New Roman"/>
                <a:cs typeface="Times New Roman"/>
              </a:rPr>
              <a:t>,</a:t>
            </a:r>
            <a:r>
              <a:rPr sz="1950" dirty="0">
                <a:latin typeface="Times New Roman"/>
                <a:cs typeface="Times New Roman"/>
              </a:rPr>
              <a:t>	</a:t>
            </a:r>
            <a:r>
              <a:rPr sz="1950" i="1" spc="25" dirty="0">
                <a:latin typeface="Times New Roman"/>
                <a:cs typeface="Times New Roman"/>
              </a:rPr>
              <a:t>T</a:t>
            </a:r>
            <a:r>
              <a:rPr sz="1950" i="1" dirty="0">
                <a:latin typeface="Times New Roman"/>
                <a:cs typeface="Times New Roman"/>
              </a:rPr>
              <a:t> </a:t>
            </a:r>
            <a:r>
              <a:rPr sz="1950" i="1" spc="-55" dirty="0">
                <a:latin typeface="Times New Roman"/>
                <a:cs typeface="Times New Roman"/>
              </a:rPr>
              <a:t> </a:t>
            </a:r>
            <a:r>
              <a:rPr sz="1950" spc="25" dirty="0">
                <a:latin typeface="Symbol"/>
                <a:cs typeface="Symbol"/>
              </a:rPr>
              <a:t></a:t>
            </a:r>
            <a:r>
              <a:rPr sz="1950" spc="-170" dirty="0">
                <a:latin typeface="Times New Roman"/>
                <a:cs typeface="Times New Roman"/>
              </a:rPr>
              <a:t> </a:t>
            </a:r>
            <a:r>
              <a:rPr sz="1950" i="1" spc="25" dirty="0">
                <a:latin typeface="Times New Roman"/>
                <a:cs typeface="Times New Roman"/>
              </a:rPr>
              <a:t>T</a:t>
            </a:r>
            <a:r>
              <a:rPr sz="1950" i="1" dirty="0">
                <a:latin typeface="Times New Roman"/>
                <a:cs typeface="Times New Roman"/>
              </a:rPr>
              <a:t> </a:t>
            </a:r>
            <a:r>
              <a:rPr sz="1950" i="1" spc="10" dirty="0">
                <a:latin typeface="Times New Roman"/>
                <a:cs typeface="Times New Roman"/>
              </a:rPr>
              <a:t> </a:t>
            </a:r>
            <a:r>
              <a:rPr sz="1950" spc="25" dirty="0">
                <a:latin typeface="Symbol"/>
                <a:cs typeface="Symbol"/>
              </a:rPr>
              <a:t></a:t>
            </a:r>
            <a:r>
              <a:rPr sz="1950" spc="25" dirty="0">
                <a:latin typeface="Times New Roman"/>
                <a:cs typeface="Times New Roman"/>
              </a:rPr>
              <a:t> </a:t>
            </a:r>
            <a:r>
              <a:rPr sz="2925" i="1" spc="15" baseline="35612" dirty="0">
                <a:latin typeface="Times New Roman"/>
                <a:cs typeface="Times New Roman"/>
              </a:rPr>
              <a:t>d</a:t>
            </a:r>
            <a:r>
              <a:rPr sz="2925" i="1" spc="37" baseline="35612" dirty="0">
                <a:latin typeface="Times New Roman"/>
                <a:cs typeface="Times New Roman"/>
              </a:rPr>
              <a:t>T</a:t>
            </a:r>
            <a:r>
              <a:rPr sz="2925" i="1" baseline="35612" dirty="0">
                <a:latin typeface="Times New Roman"/>
                <a:cs typeface="Times New Roman"/>
              </a:rPr>
              <a:t> </a:t>
            </a:r>
            <a:r>
              <a:rPr sz="2925" i="1" spc="-202" baseline="35612" dirty="0">
                <a:latin typeface="Times New Roman"/>
                <a:cs typeface="Times New Roman"/>
              </a:rPr>
              <a:t> </a:t>
            </a:r>
            <a:r>
              <a:rPr sz="1950" i="1" spc="20" dirty="0">
                <a:latin typeface="Times New Roman"/>
                <a:cs typeface="Times New Roman"/>
              </a:rPr>
              <a:t>y</a:t>
            </a:r>
            <a:r>
              <a:rPr sz="1950" i="1" spc="30" dirty="0">
                <a:latin typeface="Times New Roman"/>
                <a:cs typeface="Times New Roman"/>
              </a:rPr>
              <a:t> </a:t>
            </a:r>
            <a:r>
              <a:rPr sz="1950" dirty="0">
                <a:latin typeface="Times New Roman"/>
                <a:cs typeface="Times New Roman"/>
              </a:rPr>
              <a:t>.........</a:t>
            </a:r>
            <a:r>
              <a:rPr sz="1950" spc="-5" dirty="0">
                <a:latin typeface="Times New Roman"/>
                <a:cs typeface="Times New Roman"/>
              </a:rPr>
              <a:t>.</a:t>
            </a:r>
            <a:r>
              <a:rPr sz="1950" dirty="0">
                <a:latin typeface="Times New Roman"/>
                <a:cs typeface="Times New Roman"/>
              </a:rPr>
              <a:t>..</a:t>
            </a:r>
            <a:r>
              <a:rPr sz="1950" spc="50" dirty="0">
                <a:latin typeface="Times New Roman"/>
                <a:cs typeface="Times New Roman"/>
              </a:rPr>
              <a:t>(</a:t>
            </a:r>
            <a:r>
              <a:rPr sz="1950" spc="10" dirty="0">
                <a:latin typeface="Times New Roman"/>
                <a:cs typeface="Times New Roman"/>
              </a:rPr>
              <a:t>2</a:t>
            </a:r>
            <a:r>
              <a:rPr sz="1950" spc="15" dirty="0">
                <a:latin typeface="Times New Roman"/>
                <a:cs typeface="Times New Roman"/>
              </a:rPr>
              <a:t>)</a:t>
            </a:r>
            <a:endParaRPr sz="1950">
              <a:latin typeface="Times New Roman"/>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22</a:t>
            </a:r>
            <a:endParaRPr sz="1200">
              <a:latin typeface="Arial MT"/>
              <a:cs typeface="Arial MT"/>
            </a:endParaRPr>
          </a:p>
        </p:txBody>
      </p:sp>
      <p:sp>
        <p:nvSpPr>
          <p:cNvPr id="3" name="object 3"/>
          <p:cNvSpPr/>
          <p:nvPr/>
        </p:nvSpPr>
        <p:spPr>
          <a:xfrm>
            <a:off x="3442589" y="531347"/>
            <a:ext cx="92075" cy="285115"/>
          </a:xfrm>
          <a:custGeom>
            <a:avLst/>
            <a:gdLst/>
            <a:ahLst/>
            <a:cxnLst/>
            <a:rect l="l" t="t" r="r" b="b"/>
            <a:pathLst>
              <a:path w="92075" h="285115">
                <a:moveTo>
                  <a:pt x="91939" y="0"/>
                </a:moveTo>
                <a:lnTo>
                  <a:pt x="0" y="284801"/>
                </a:lnTo>
              </a:path>
            </a:pathLst>
          </a:custGeom>
          <a:ln w="5742">
            <a:solidFill>
              <a:srgbClr val="000000"/>
            </a:solidFill>
          </a:ln>
        </p:spPr>
        <p:txBody>
          <a:bodyPr wrap="square" lIns="0" tIns="0" rIns="0" bIns="0" rtlCol="0"/>
          <a:lstStyle/>
          <a:p>
            <a:endParaRPr/>
          </a:p>
        </p:txBody>
      </p:sp>
      <p:sp>
        <p:nvSpPr>
          <p:cNvPr id="4" name="object 4"/>
          <p:cNvSpPr/>
          <p:nvPr/>
        </p:nvSpPr>
        <p:spPr>
          <a:xfrm>
            <a:off x="3092094" y="455577"/>
            <a:ext cx="755650" cy="0"/>
          </a:xfrm>
          <a:custGeom>
            <a:avLst/>
            <a:gdLst/>
            <a:ahLst/>
            <a:cxnLst/>
            <a:rect l="l" t="t" r="r" b="b"/>
            <a:pathLst>
              <a:path w="755650">
                <a:moveTo>
                  <a:pt x="0" y="0"/>
                </a:moveTo>
                <a:lnTo>
                  <a:pt x="755033" y="0"/>
                </a:lnTo>
              </a:path>
            </a:pathLst>
          </a:custGeom>
          <a:ln w="11976">
            <a:solidFill>
              <a:srgbClr val="000000"/>
            </a:solidFill>
          </a:ln>
        </p:spPr>
        <p:txBody>
          <a:bodyPr wrap="square" lIns="0" tIns="0" rIns="0" bIns="0" rtlCol="0"/>
          <a:lstStyle/>
          <a:p>
            <a:endParaRPr/>
          </a:p>
        </p:txBody>
      </p:sp>
      <p:sp>
        <p:nvSpPr>
          <p:cNvPr id="5" name="object 5"/>
          <p:cNvSpPr txBox="1"/>
          <p:nvPr/>
        </p:nvSpPr>
        <p:spPr>
          <a:xfrm>
            <a:off x="3865438" y="228907"/>
            <a:ext cx="1350010" cy="367665"/>
          </a:xfrm>
          <a:prstGeom prst="rect">
            <a:avLst/>
          </a:prstGeom>
        </p:spPr>
        <p:txBody>
          <a:bodyPr vert="horz" wrap="square" lIns="0" tIns="12065" rIns="0" bIns="0" rtlCol="0">
            <a:spAutoFit/>
          </a:bodyPr>
          <a:lstStyle/>
          <a:p>
            <a:pPr marL="12700">
              <a:lnSpc>
                <a:spcPct val="100000"/>
              </a:lnSpc>
              <a:spcBef>
                <a:spcPts val="95"/>
              </a:spcBef>
            </a:pPr>
            <a:r>
              <a:rPr sz="2250" dirty="0">
                <a:latin typeface="Times New Roman"/>
                <a:cs typeface="Times New Roman"/>
              </a:rPr>
              <a:t>.</a:t>
            </a:r>
            <a:r>
              <a:rPr sz="2250" spc="-10" dirty="0">
                <a:latin typeface="Times New Roman"/>
                <a:cs typeface="Times New Roman"/>
              </a:rPr>
              <a:t>.</a:t>
            </a:r>
            <a:r>
              <a:rPr sz="2250" dirty="0">
                <a:latin typeface="Times New Roman"/>
                <a:cs typeface="Times New Roman"/>
              </a:rPr>
              <a:t>...</a:t>
            </a:r>
            <a:r>
              <a:rPr sz="2250" spc="-10" dirty="0">
                <a:latin typeface="Times New Roman"/>
                <a:cs typeface="Times New Roman"/>
              </a:rPr>
              <a:t>.</a:t>
            </a:r>
            <a:r>
              <a:rPr sz="2250" dirty="0">
                <a:latin typeface="Times New Roman"/>
                <a:cs typeface="Times New Roman"/>
              </a:rPr>
              <a:t>...</a:t>
            </a:r>
            <a:r>
              <a:rPr sz="2250" spc="-10" dirty="0">
                <a:latin typeface="Times New Roman"/>
                <a:cs typeface="Times New Roman"/>
              </a:rPr>
              <a:t>.</a:t>
            </a:r>
            <a:r>
              <a:rPr sz="2250" dirty="0">
                <a:latin typeface="Times New Roman"/>
                <a:cs typeface="Times New Roman"/>
              </a:rPr>
              <a:t>.</a:t>
            </a:r>
            <a:r>
              <a:rPr sz="2250" spc="-10" dirty="0">
                <a:latin typeface="Times New Roman"/>
                <a:cs typeface="Times New Roman"/>
              </a:rPr>
              <a:t>.</a:t>
            </a:r>
            <a:r>
              <a:rPr sz="2250" dirty="0">
                <a:latin typeface="Times New Roman"/>
                <a:cs typeface="Times New Roman"/>
              </a:rPr>
              <a:t>..</a:t>
            </a:r>
            <a:r>
              <a:rPr sz="2250" spc="-25" dirty="0">
                <a:latin typeface="Times New Roman"/>
                <a:cs typeface="Times New Roman"/>
              </a:rPr>
              <a:t>(</a:t>
            </a:r>
            <a:r>
              <a:rPr sz="2250" spc="-70" dirty="0">
                <a:latin typeface="Times New Roman"/>
                <a:cs typeface="Times New Roman"/>
              </a:rPr>
              <a:t>3</a:t>
            </a:r>
            <a:r>
              <a:rPr sz="2250" dirty="0">
                <a:latin typeface="Times New Roman"/>
                <a:cs typeface="Times New Roman"/>
              </a:rPr>
              <a:t>)</a:t>
            </a:r>
            <a:endParaRPr sz="2250">
              <a:latin typeface="Times New Roman"/>
              <a:cs typeface="Times New Roman"/>
            </a:endParaRPr>
          </a:p>
        </p:txBody>
      </p:sp>
      <p:sp>
        <p:nvSpPr>
          <p:cNvPr id="6" name="object 6"/>
          <p:cNvSpPr txBox="1"/>
          <p:nvPr/>
        </p:nvSpPr>
        <p:spPr>
          <a:xfrm>
            <a:off x="3052762" y="0"/>
            <a:ext cx="810895" cy="831215"/>
          </a:xfrm>
          <a:prstGeom prst="rect">
            <a:avLst/>
          </a:prstGeom>
        </p:spPr>
        <p:txBody>
          <a:bodyPr vert="horz" wrap="square" lIns="0" tIns="72390" rIns="0" bIns="0" rtlCol="0">
            <a:spAutoFit/>
          </a:bodyPr>
          <a:lstStyle/>
          <a:p>
            <a:pPr marL="50800">
              <a:lnSpc>
                <a:spcPct val="100000"/>
              </a:lnSpc>
              <a:spcBef>
                <a:spcPts val="570"/>
              </a:spcBef>
            </a:pPr>
            <a:r>
              <a:rPr sz="2250" i="1" spc="-240" dirty="0">
                <a:latin typeface="Times New Roman"/>
                <a:cs typeface="Times New Roman"/>
              </a:rPr>
              <a:t>T</a:t>
            </a:r>
            <a:r>
              <a:rPr sz="1950" spc="15" baseline="-23504" dirty="0">
                <a:latin typeface="Times New Roman"/>
                <a:cs typeface="Times New Roman"/>
              </a:rPr>
              <a:t>1</a:t>
            </a:r>
            <a:r>
              <a:rPr sz="1950" baseline="-23504" dirty="0">
                <a:latin typeface="Times New Roman"/>
                <a:cs typeface="Times New Roman"/>
              </a:rPr>
              <a:t> </a:t>
            </a:r>
            <a:r>
              <a:rPr sz="1950" spc="-232" baseline="-23504" dirty="0">
                <a:latin typeface="Times New Roman"/>
                <a:cs typeface="Times New Roman"/>
              </a:rPr>
              <a:t> </a:t>
            </a:r>
            <a:r>
              <a:rPr sz="2250" spc="5" dirty="0">
                <a:latin typeface="Symbol"/>
                <a:cs typeface="Symbol"/>
              </a:rPr>
              <a:t></a:t>
            </a:r>
            <a:r>
              <a:rPr sz="2250" spc="-325" dirty="0">
                <a:latin typeface="Times New Roman"/>
                <a:cs typeface="Times New Roman"/>
              </a:rPr>
              <a:t> </a:t>
            </a:r>
            <a:r>
              <a:rPr sz="2250" i="1" spc="-120" dirty="0">
                <a:latin typeface="Times New Roman"/>
                <a:cs typeface="Times New Roman"/>
              </a:rPr>
              <a:t>T</a:t>
            </a:r>
            <a:r>
              <a:rPr sz="1950" spc="15" baseline="-23504" dirty="0">
                <a:latin typeface="Times New Roman"/>
                <a:cs typeface="Times New Roman"/>
              </a:rPr>
              <a:t>0</a:t>
            </a:r>
            <a:endParaRPr sz="1950" baseline="-23504">
              <a:latin typeface="Times New Roman"/>
              <a:cs typeface="Times New Roman"/>
            </a:endParaRPr>
          </a:p>
          <a:p>
            <a:pPr marL="58419">
              <a:lnSpc>
                <a:spcPct val="100000"/>
              </a:lnSpc>
              <a:spcBef>
                <a:spcPts val="470"/>
              </a:spcBef>
              <a:tabLst>
                <a:tab pos="502284" algn="l"/>
              </a:tabLst>
            </a:pPr>
            <a:r>
              <a:rPr sz="2250" i="1" dirty="0">
                <a:latin typeface="Times New Roman"/>
                <a:cs typeface="Times New Roman"/>
              </a:rPr>
              <a:t>dT	dy</a:t>
            </a:r>
            <a:endParaRPr sz="2250">
              <a:latin typeface="Times New Roman"/>
              <a:cs typeface="Times New Roman"/>
            </a:endParaRPr>
          </a:p>
        </p:txBody>
      </p:sp>
      <p:sp>
        <p:nvSpPr>
          <p:cNvPr id="7" name="object 7"/>
          <p:cNvSpPr txBox="1"/>
          <p:nvPr/>
        </p:nvSpPr>
        <p:spPr>
          <a:xfrm>
            <a:off x="2686348" y="418737"/>
            <a:ext cx="109855" cy="225425"/>
          </a:xfrm>
          <a:prstGeom prst="rect">
            <a:avLst/>
          </a:prstGeom>
        </p:spPr>
        <p:txBody>
          <a:bodyPr vert="horz" wrap="square" lIns="0" tIns="13970" rIns="0" bIns="0" rtlCol="0">
            <a:spAutoFit/>
          </a:bodyPr>
          <a:lstStyle/>
          <a:p>
            <a:pPr marL="12700">
              <a:lnSpc>
                <a:spcPct val="100000"/>
              </a:lnSpc>
              <a:spcBef>
                <a:spcPts val="110"/>
              </a:spcBef>
            </a:pPr>
            <a:r>
              <a:rPr sz="1300" spc="10" dirty="0">
                <a:latin typeface="Times New Roman"/>
                <a:cs typeface="Times New Roman"/>
              </a:rPr>
              <a:t>1</a:t>
            </a:r>
            <a:endParaRPr sz="1300">
              <a:latin typeface="Times New Roman"/>
              <a:cs typeface="Times New Roman"/>
            </a:endParaRPr>
          </a:p>
        </p:txBody>
      </p:sp>
      <p:sp>
        <p:nvSpPr>
          <p:cNvPr id="8" name="object 8"/>
          <p:cNvSpPr txBox="1"/>
          <p:nvPr/>
        </p:nvSpPr>
        <p:spPr>
          <a:xfrm>
            <a:off x="2572001" y="228906"/>
            <a:ext cx="462915" cy="367665"/>
          </a:xfrm>
          <a:prstGeom prst="rect">
            <a:avLst/>
          </a:prstGeom>
        </p:spPr>
        <p:txBody>
          <a:bodyPr vert="horz" wrap="square" lIns="0" tIns="12065" rIns="0" bIns="0" rtlCol="0">
            <a:spAutoFit/>
          </a:bodyPr>
          <a:lstStyle/>
          <a:p>
            <a:pPr marL="12700">
              <a:lnSpc>
                <a:spcPct val="100000"/>
              </a:lnSpc>
              <a:spcBef>
                <a:spcPts val="95"/>
              </a:spcBef>
              <a:tabLst>
                <a:tab pos="292100" algn="l"/>
              </a:tabLst>
            </a:pPr>
            <a:r>
              <a:rPr sz="2250" i="1" spc="5" dirty="0">
                <a:latin typeface="Times New Roman"/>
                <a:cs typeface="Times New Roman"/>
              </a:rPr>
              <a:t>y	</a:t>
            </a:r>
            <a:r>
              <a:rPr sz="2250" spc="5" dirty="0">
                <a:latin typeface="Symbol"/>
                <a:cs typeface="Symbol"/>
              </a:rPr>
              <a:t></a:t>
            </a:r>
            <a:endParaRPr sz="2250">
              <a:latin typeface="Symbol"/>
              <a:cs typeface="Symbol"/>
            </a:endParaRPr>
          </a:p>
        </p:txBody>
      </p:sp>
      <p:sp>
        <p:nvSpPr>
          <p:cNvPr id="9" name="object 9"/>
          <p:cNvSpPr txBox="1"/>
          <p:nvPr/>
        </p:nvSpPr>
        <p:spPr>
          <a:xfrm>
            <a:off x="154939" y="100076"/>
            <a:ext cx="215582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After</a:t>
            </a:r>
            <a:r>
              <a:rPr sz="2000" spc="-40" dirty="0">
                <a:latin typeface="Times New Roman"/>
                <a:cs typeface="Times New Roman"/>
              </a:rPr>
              <a:t> </a:t>
            </a:r>
            <a:r>
              <a:rPr sz="2000" spc="-5" dirty="0">
                <a:latin typeface="Times New Roman"/>
                <a:cs typeface="Times New Roman"/>
              </a:rPr>
              <a:t>rearrangement,</a:t>
            </a:r>
            <a:endParaRPr sz="2000">
              <a:latin typeface="Times New Roman"/>
              <a:cs typeface="Times New Roman"/>
            </a:endParaRPr>
          </a:p>
        </p:txBody>
      </p:sp>
      <p:sp>
        <p:nvSpPr>
          <p:cNvPr id="10" name="object 10"/>
          <p:cNvSpPr txBox="1"/>
          <p:nvPr/>
        </p:nvSpPr>
        <p:spPr>
          <a:xfrm>
            <a:off x="129539" y="1014730"/>
            <a:ext cx="8621395" cy="1165225"/>
          </a:xfrm>
          <a:prstGeom prst="rect">
            <a:avLst/>
          </a:prstGeom>
        </p:spPr>
        <p:txBody>
          <a:bodyPr vert="horz" wrap="square" lIns="0" tIns="13335" rIns="0" bIns="0" rtlCol="0">
            <a:spAutoFit/>
          </a:bodyPr>
          <a:lstStyle/>
          <a:p>
            <a:pPr marL="38100" marR="30480">
              <a:lnSpc>
                <a:spcPct val="100000"/>
              </a:lnSpc>
              <a:spcBef>
                <a:spcPts val="105"/>
              </a:spcBef>
            </a:pPr>
            <a:r>
              <a:rPr sz="2000" dirty="0">
                <a:latin typeface="Times New Roman"/>
                <a:cs typeface="Times New Roman"/>
              </a:rPr>
              <a:t>Consider</a:t>
            </a:r>
            <a:r>
              <a:rPr sz="2000" spc="-30" dirty="0">
                <a:latin typeface="Times New Roman"/>
                <a:cs typeface="Times New Roman"/>
              </a:rPr>
              <a:t> </a:t>
            </a:r>
            <a:r>
              <a:rPr sz="2000" dirty="0">
                <a:latin typeface="Times New Roman"/>
                <a:cs typeface="Times New Roman"/>
              </a:rPr>
              <a:t>an </a:t>
            </a:r>
            <a:r>
              <a:rPr sz="2000" spc="-5" dirty="0">
                <a:latin typeface="Times New Roman"/>
                <a:cs typeface="Times New Roman"/>
              </a:rPr>
              <a:t>element </a:t>
            </a:r>
            <a:r>
              <a:rPr sz="2000" i="1" dirty="0">
                <a:latin typeface="Times New Roman"/>
                <a:cs typeface="Times New Roman"/>
              </a:rPr>
              <a:t>dy</a:t>
            </a:r>
            <a:r>
              <a:rPr sz="2000" i="1" spc="-5" dirty="0">
                <a:latin typeface="Times New Roman"/>
                <a:cs typeface="Times New Roman"/>
              </a:rPr>
              <a:t> </a:t>
            </a:r>
            <a:r>
              <a:rPr sz="2000" dirty="0">
                <a:latin typeface="Times New Roman"/>
                <a:cs typeface="Times New Roman"/>
              </a:rPr>
              <a:t>on</a:t>
            </a:r>
            <a:r>
              <a:rPr sz="2000" spc="5"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spc="-15" dirty="0">
                <a:latin typeface="Times New Roman"/>
                <a:cs typeface="Times New Roman"/>
              </a:rPr>
              <a:t>earth’s</a:t>
            </a:r>
            <a:r>
              <a:rPr sz="2000" spc="-35" dirty="0">
                <a:latin typeface="Times New Roman"/>
                <a:cs typeface="Times New Roman"/>
              </a:rPr>
              <a:t> </a:t>
            </a:r>
            <a:r>
              <a:rPr sz="2000" dirty="0">
                <a:latin typeface="Times New Roman"/>
                <a:cs typeface="Times New Roman"/>
              </a:rPr>
              <a:t>crust</a:t>
            </a:r>
            <a:r>
              <a:rPr sz="2000" spc="-25" dirty="0">
                <a:latin typeface="Times New Roman"/>
                <a:cs typeface="Times New Roman"/>
              </a:rPr>
              <a:t> </a:t>
            </a:r>
            <a:r>
              <a:rPr sz="2000" dirty="0">
                <a:latin typeface="Times New Roman"/>
                <a:cs typeface="Times New Roman"/>
              </a:rPr>
              <a:t>where</a:t>
            </a:r>
            <a:r>
              <a:rPr sz="2000" spc="-20"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spc="-5" dirty="0">
                <a:latin typeface="Times New Roman"/>
                <a:cs typeface="Times New Roman"/>
              </a:rPr>
              <a:t>temperature</a:t>
            </a:r>
            <a:r>
              <a:rPr sz="2000" spc="-2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greater</a:t>
            </a:r>
            <a:r>
              <a:rPr sz="2000" spc="-25" dirty="0">
                <a:latin typeface="Times New Roman"/>
                <a:cs typeface="Times New Roman"/>
              </a:rPr>
              <a:t> </a:t>
            </a:r>
            <a:r>
              <a:rPr sz="2000" dirty="0">
                <a:latin typeface="Times New Roman"/>
                <a:cs typeface="Times New Roman"/>
              </a:rPr>
              <a:t>than</a:t>
            </a:r>
            <a:r>
              <a:rPr sz="2000" spc="-55" dirty="0">
                <a:latin typeface="Times New Roman"/>
                <a:cs typeface="Times New Roman"/>
              </a:rPr>
              <a:t> </a:t>
            </a:r>
            <a:r>
              <a:rPr sz="2000" spc="15" dirty="0">
                <a:latin typeface="Times New Roman"/>
                <a:cs typeface="Times New Roman"/>
              </a:rPr>
              <a:t>T</a:t>
            </a:r>
            <a:r>
              <a:rPr sz="1950" spc="22" baseline="-21367" dirty="0">
                <a:latin typeface="Times New Roman"/>
                <a:cs typeface="Times New Roman"/>
              </a:rPr>
              <a:t>1, </a:t>
            </a:r>
            <a:r>
              <a:rPr sz="1950" spc="-465" baseline="-21367" dirty="0">
                <a:latin typeface="Times New Roman"/>
                <a:cs typeface="Times New Roman"/>
              </a:rPr>
              <a:t> </a:t>
            </a:r>
            <a:r>
              <a:rPr sz="2000" dirty="0">
                <a:latin typeface="Times New Roman"/>
                <a:cs typeface="Times New Roman"/>
              </a:rPr>
              <a:t>then</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heat</a:t>
            </a:r>
            <a:r>
              <a:rPr sz="2000" spc="-15" dirty="0">
                <a:latin typeface="Times New Roman"/>
                <a:cs typeface="Times New Roman"/>
              </a:rPr>
              <a:t> </a:t>
            </a:r>
            <a:r>
              <a:rPr sz="2000" dirty="0">
                <a:latin typeface="Times New Roman"/>
                <a:cs typeface="Times New Roman"/>
              </a:rPr>
              <a:t>content</a:t>
            </a:r>
            <a:r>
              <a:rPr sz="2000" spc="-30" dirty="0">
                <a:latin typeface="Times New Roman"/>
                <a:cs typeface="Times New Roman"/>
              </a:rPr>
              <a:t> </a:t>
            </a:r>
            <a:r>
              <a:rPr sz="2000" i="1" dirty="0">
                <a:latin typeface="Times New Roman"/>
                <a:cs typeface="Times New Roman"/>
              </a:rPr>
              <a:t>dE</a:t>
            </a:r>
            <a:r>
              <a:rPr sz="2000" i="1" spc="-10"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be written</a:t>
            </a:r>
            <a:r>
              <a:rPr sz="2000" spc="-35" dirty="0">
                <a:latin typeface="Times New Roman"/>
                <a:cs typeface="Times New Roman"/>
              </a:rPr>
              <a:t> </a:t>
            </a:r>
            <a:r>
              <a:rPr sz="2000" dirty="0">
                <a:latin typeface="Times New Roman"/>
                <a:cs typeface="Times New Roman"/>
              </a:rPr>
              <a:t>as:</a:t>
            </a:r>
            <a:endParaRPr sz="2000">
              <a:latin typeface="Times New Roman"/>
              <a:cs typeface="Times New Roman"/>
            </a:endParaRPr>
          </a:p>
          <a:p>
            <a:pPr marL="3083560">
              <a:lnSpc>
                <a:spcPct val="100000"/>
              </a:lnSpc>
              <a:spcBef>
                <a:spcPts val="85"/>
              </a:spcBef>
            </a:pPr>
            <a:r>
              <a:rPr sz="2550" i="1" spc="240" dirty="0">
                <a:latin typeface="Times New Roman"/>
                <a:cs typeface="Times New Roman"/>
              </a:rPr>
              <a:t>d</a:t>
            </a:r>
            <a:r>
              <a:rPr sz="2550" i="1" spc="415" dirty="0">
                <a:latin typeface="Times New Roman"/>
                <a:cs typeface="Times New Roman"/>
              </a:rPr>
              <a:t>E</a:t>
            </a:r>
            <a:r>
              <a:rPr sz="2550" i="1" spc="90" dirty="0">
                <a:latin typeface="Times New Roman"/>
                <a:cs typeface="Times New Roman"/>
              </a:rPr>
              <a:t> </a:t>
            </a:r>
            <a:r>
              <a:rPr sz="2550" spc="370" dirty="0">
                <a:latin typeface="Symbol"/>
                <a:cs typeface="Symbol"/>
              </a:rPr>
              <a:t></a:t>
            </a:r>
            <a:r>
              <a:rPr sz="2550" spc="-90" dirty="0">
                <a:latin typeface="Times New Roman"/>
                <a:cs typeface="Times New Roman"/>
              </a:rPr>
              <a:t> </a:t>
            </a:r>
            <a:r>
              <a:rPr sz="3400" spc="-95" dirty="0">
                <a:latin typeface="Symbol"/>
                <a:cs typeface="Symbol"/>
              </a:rPr>
              <a:t></a:t>
            </a:r>
            <a:r>
              <a:rPr sz="2800" spc="290" dirty="0">
                <a:latin typeface="Symbol"/>
                <a:cs typeface="Symbol"/>
              </a:rPr>
              <a:t></a:t>
            </a:r>
            <a:r>
              <a:rPr sz="2250" i="1" spc="217" baseline="-24074" dirty="0">
                <a:latin typeface="Times New Roman"/>
                <a:cs typeface="Times New Roman"/>
              </a:rPr>
              <a:t>r</a:t>
            </a:r>
            <a:r>
              <a:rPr sz="2250" i="1" spc="127" baseline="-24074" dirty="0">
                <a:latin typeface="Times New Roman"/>
                <a:cs typeface="Times New Roman"/>
              </a:rPr>
              <a:t> </a:t>
            </a:r>
            <a:r>
              <a:rPr sz="2550" i="1" spc="335" dirty="0">
                <a:latin typeface="Times New Roman"/>
                <a:cs typeface="Times New Roman"/>
              </a:rPr>
              <a:t>A</a:t>
            </a:r>
            <a:r>
              <a:rPr sz="2550" i="1" spc="225" dirty="0">
                <a:latin typeface="Times New Roman"/>
                <a:cs typeface="Times New Roman"/>
              </a:rPr>
              <a:t>d</a:t>
            </a:r>
            <a:r>
              <a:rPr sz="2550" i="1" spc="400" dirty="0">
                <a:latin typeface="Times New Roman"/>
                <a:cs typeface="Times New Roman"/>
              </a:rPr>
              <a:t>y</a:t>
            </a:r>
            <a:r>
              <a:rPr sz="3400" spc="-75" dirty="0">
                <a:latin typeface="Symbol"/>
                <a:cs typeface="Symbol"/>
              </a:rPr>
              <a:t></a:t>
            </a:r>
            <a:r>
              <a:rPr sz="3400" spc="110" dirty="0">
                <a:latin typeface="Times New Roman"/>
                <a:cs typeface="Times New Roman"/>
              </a:rPr>
              <a:t> </a:t>
            </a:r>
            <a:r>
              <a:rPr sz="2550" i="1" spc="385" dirty="0">
                <a:latin typeface="Times New Roman"/>
                <a:cs typeface="Times New Roman"/>
              </a:rPr>
              <a:t>C</a:t>
            </a:r>
            <a:r>
              <a:rPr sz="2250" i="1" spc="217" baseline="-24074" dirty="0">
                <a:latin typeface="Times New Roman"/>
                <a:cs typeface="Times New Roman"/>
              </a:rPr>
              <a:t>r</a:t>
            </a:r>
            <a:r>
              <a:rPr sz="2250" i="1" baseline="-24074" dirty="0">
                <a:latin typeface="Times New Roman"/>
                <a:cs typeface="Times New Roman"/>
              </a:rPr>
              <a:t> </a:t>
            </a:r>
            <a:r>
              <a:rPr sz="2250" i="1" spc="262" baseline="-24074" dirty="0">
                <a:latin typeface="Times New Roman"/>
                <a:cs typeface="Times New Roman"/>
              </a:rPr>
              <a:t> </a:t>
            </a:r>
            <a:r>
              <a:rPr sz="3400" spc="-380" dirty="0">
                <a:latin typeface="Symbol"/>
                <a:cs typeface="Symbol"/>
              </a:rPr>
              <a:t></a:t>
            </a:r>
            <a:r>
              <a:rPr sz="2550" i="1" spc="375" dirty="0">
                <a:latin typeface="Times New Roman"/>
                <a:cs typeface="Times New Roman"/>
              </a:rPr>
              <a:t>T</a:t>
            </a:r>
            <a:r>
              <a:rPr sz="2550" i="1" spc="130" dirty="0">
                <a:latin typeface="Times New Roman"/>
                <a:cs typeface="Times New Roman"/>
              </a:rPr>
              <a:t> </a:t>
            </a:r>
            <a:r>
              <a:rPr sz="2550" spc="590" dirty="0">
                <a:latin typeface="Symbol"/>
                <a:cs typeface="Symbol"/>
              </a:rPr>
              <a:t></a:t>
            </a:r>
            <a:r>
              <a:rPr sz="2550" i="1" spc="-55" dirty="0">
                <a:latin typeface="Times New Roman"/>
                <a:cs typeface="Times New Roman"/>
              </a:rPr>
              <a:t>T</a:t>
            </a:r>
            <a:r>
              <a:rPr sz="2250" spc="284" baseline="-24074" dirty="0">
                <a:latin typeface="Times New Roman"/>
                <a:cs typeface="Times New Roman"/>
              </a:rPr>
              <a:t>1</a:t>
            </a:r>
            <a:r>
              <a:rPr sz="2250" spc="-202" baseline="-24074" dirty="0">
                <a:latin typeface="Times New Roman"/>
                <a:cs typeface="Times New Roman"/>
              </a:rPr>
              <a:t> </a:t>
            </a:r>
            <a:r>
              <a:rPr sz="3400" spc="-390" dirty="0">
                <a:latin typeface="Symbol"/>
                <a:cs typeface="Symbol"/>
              </a:rPr>
              <a:t></a:t>
            </a:r>
            <a:r>
              <a:rPr sz="2550" spc="170" dirty="0">
                <a:latin typeface="Times New Roman"/>
                <a:cs typeface="Times New Roman"/>
              </a:rPr>
              <a:t>,</a:t>
            </a:r>
            <a:endParaRPr sz="2550">
              <a:latin typeface="Times New Roman"/>
              <a:cs typeface="Times New Roman"/>
            </a:endParaRPr>
          </a:p>
        </p:txBody>
      </p:sp>
      <p:sp>
        <p:nvSpPr>
          <p:cNvPr id="11" name="object 11"/>
          <p:cNvSpPr txBox="1"/>
          <p:nvPr/>
        </p:nvSpPr>
        <p:spPr>
          <a:xfrm>
            <a:off x="129539" y="3148711"/>
            <a:ext cx="7631430" cy="330835"/>
          </a:xfrm>
          <a:prstGeom prst="rect">
            <a:avLst/>
          </a:prstGeom>
        </p:spPr>
        <p:txBody>
          <a:bodyPr vert="horz" wrap="square" lIns="0" tIns="13335" rIns="0" bIns="0" rtlCol="0">
            <a:spAutoFit/>
          </a:bodyPr>
          <a:lstStyle/>
          <a:p>
            <a:pPr marL="38100">
              <a:lnSpc>
                <a:spcPct val="100000"/>
              </a:lnSpc>
              <a:spcBef>
                <a:spcPts val="105"/>
              </a:spcBef>
            </a:pPr>
            <a:r>
              <a:rPr sz="2000" dirty="0">
                <a:latin typeface="Times New Roman"/>
                <a:cs typeface="Times New Roman"/>
              </a:rPr>
              <a:t>The </a:t>
            </a:r>
            <a:r>
              <a:rPr sz="2000" spc="-5" dirty="0">
                <a:latin typeface="Times New Roman"/>
                <a:cs typeface="Times New Roman"/>
              </a:rPr>
              <a:t>total</a:t>
            </a:r>
            <a:r>
              <a:rPr sz="2000" spc="-30" dirty="0">
                <a:latin typeface="Times New Roman"/>
                <a:cs typeface="Times New Roman"/>
              </a:rPr>
              <a:t> </a:t>
            </a:r>
            <a:r>
              <a:rPr sz="2000" dirty="0">
                <a:latin typeface="Times New Roman"/>
                <a:cs typeface="Times New Roman"/>
              </a:rPr>
              <a:t>useful</a:t>
            </a:r>
            <a:r>
              <a:rPr sz="2000" spc="-40" dirty="0">
                <a:latin typeface="Times New Roman"/>
                <a:cs typeface="Times New Roman"/>
              </a:rPr>
              <a:t> </a:t>
            </a:r>
            <a:r>
              <a:rPr sz="2000" dirty="0">
                <a:latin typeface="Times New Roman"/>
                <a:cs typeface="Times New Roman"/>
              </a:rPr>
              <a:t>heat</a:t>
            </a:r>
            <a:r>
              <a:rPr sz="2000" spc="-10"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rock</a:t>
            </a:r>
            <a:r>
              <a:rPr sz="2000" spc="-3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obtained</a:t>
            </a:r>
            <a:r>
              <a:rPr sz="2000" spc="-30" dirty="0">
                <a:latin typeface="Times New Roman"/>
                <a:cs typeface="Times New Roman"/>
              </a:rPr>
              <a:t> </a:t>
            </a:r>
            <a:r>
              <a:rPr sz="2000" dirty="0">
                <a:latin typeface="Times New Roman"/>
                <a:cs typeface="Times New Roman"/>
              </a:rPr>
              <a:t>by</a:t>
            </a:r>
            <a:r>
              <a:rPr sz="2000" spc="-10" dirty="0">
                <a:latin typeface="Times New Roman"/>
                <a:cs typeface="Times New Roman"/>
              </a:rPr>
              <a:t> </a:t>
            </a:r>
            <a:r>
              <a:rPr sz="2000" dirty="0">
                <a:latin typeface="Times New Roman"/>
                <a:cs typeface="Times New Roman"/>
              </a:rPr>
              <a:t>integration</a:t>
            </a:r>
            <a:r>
              <a:rPr sz="2000" spc="-30" dirty="0">
                <a:latin typeface="Times New Roman"/>
                <a:cs typeface="Times New Roman"/>
              </a:rPr>
              <a:t> </a:t>
            </a:r>
            <a:r>
              <a:rPr sz="2000" dirty="0">
                <a:latin typeface="Times New Roman"/>
                <a:cs typeface="Times New Roman"/>
              </a:rPr>
              <a:t>from</a:t>
            </a:r>
            <a:r>
              <a:rPr sz="2000" spc="-25" dirty="0">
                <a:latin typeface="Times New Roman"/>
                <a:cs typeface="Times New Roman"/>
              </a:rPr>
              <a:t> </a:t>
            </a:r>
            <a:r>
              <a:rPr sz="2000" i="1" spc="5" dirty="0">
                <a:latin typeface="Times New Roman"/>
                <a:cs typeface="Times New Roman"/>
              </a:rPr>
              <a:t>y</a:t>
            </a:r>
            <a:r>
              <a:rPr sz="1950" i="1" spc="7" baseline="-21367" dirty="0">
                <a:latin typeface="Times New Roman"/>
                <a:cs typeface="Times New Roman"/>
              </a:rPr>
              <a:t>1</a:t>
            </a:r>
            <a:r>
              <a:rPr sz="1950" i="1" spc="254" baseline="-21367"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i="1" spc="5" dirty="0">
                <a:latin typeface="Times New Roman"/>
                <a:cs typeface="Times New Roman"/>
              </a:rPr>
              <a:t>y</a:t>
            </a:r>
            <a:r>
              <a:rPr sz="1950" i="1" spc="7" baseline="-21367" dirty="0">
                <a:latin typeface="Times New Roman"/>
                <a:cs typeface="Times New Roman"/>
              </a:rPr>
              <a:t>2</a:t>
            </a:r>
            <a:r>
              <a:rPr sz="1950" i="1" spc="262" baseline="-21367" dirty="0">
                <a:latin typeface="Times New Roman"/>
                <a:cs typeface="Times New Roman"/>
              </a:rPr>
              <a:t> </a:t>
            </a:r>
            <a:r>
              <a:rPr sz="2000" dirty="0">
                <a:latin typeface="Times New Roman"/>
                <a:cs typeface="Times New Roman"/>
              </a:rPr>
              <a:t>as:</a:t>
            </a:r>
            <a:endParaRPr sz="2000">
              <a:latin typeface="Times New Roman"/>
              <a:cs typeface="Times New Roman"/>
            </a:endParaRPr>
          </a:p>
        </p:txBody>
      </p:sp>
      <p:sp>
        <p:nvSpPr>
          <p:cNvPr id="12" name="object 12"/>
          <p:cNvSpPr/>
          <p:nvPr/>
        </p:nvSpPr>
        <p:spPr>
          <a:xfrm>
            <a:off x="3143257" y="2665472"/>
            <a:ext cx="375285" cy="0"/>
          </a:xfrm>
          <a:custGeom>
            <a:avLst/>
            <a:gdLst/>
            <a:ahLst/>
            <a:cxnLst/>
            <a:rect l="l" t="t" r="r" b="b"/>
            <a:pathLst>
              <a:path w="375285">
                <a:moveTo>
                  <a:pt x="0" y="0"/>
                </a:moveTo>
                <a:lnTo>
                  <a:pt x="375155" y="0"/>
                </a:lnTo>
              </a:path>
            </a:pathLst>
          </a:custGeom>
          <a:ln w="11186">
            <a:solidFill>
              <a:srgbClr val="000000"/>
            </a:solidFill>
          </a:ln>
        </p:spPr>
        <p:txBody>
          <a:bodyPr wrap="square" lIns="0" tIns="0" rIns="0" bIns="0" rtlCol="0"/>
          <a:lstStyle/>
          <a:p>
            <a:endParaRPr/>
          </a:p>
        </p:txBody>
      </p:sp>
      <p:sp>
        <p:nvSpPr>
          <p:cNvPr id="13" name="object 13"/>
          <p:cNvSpPr txBox="1"/>
          <p:nvPr/>
        </p:nvSpPr>
        <p:spPr>
          <a:xfrm>
            <a:off x="4206449" y="2629702"/>
            <a:ext cx="112395" cy="214629"/>
          </a:xfrm>
          <a:prstGeom prst="rect">
            <a:avLst/>
          </a:prstGeom>
        </p:spPr>
        <p:txBody>
          <a:bodyPr vert="horz" wrap="square" lIns="0" tIns="11430" rIns="0" bIns="0" rtlCol="0">
            <a:spAutoFit/>
          </a:bodyPr>
          <a:lstStyle/>
          <a:p>
            <a:pPr marL="12700">
              <a:lnSpc>
                <a:spcPct val="100000"/>
              </a:lnSpc>
              <a:spcBef>
                <a:spcPts val="90"/>
              </a:spcBef>
            </a:pPr>
            <a:r>
              <a:rPr sz="1250" spc="55" dirty="0">
                <a:latin typeface="Times New Roman"/>
                <a:cs typeface="Times New Roman"/>
              </a:rPr>
              <a:t>1</a:t>
            </a:r>
            <a:endParaRPr sz="1250">
              <a:latin typeface="Times New Roman"/>
              <a:cs typeface="Times New Roman"/>
            </a:endParaRPr>
          </a:p>
        </p:txBody>
      </p:sp>
      <p:sp>
        <p:nvSpPr>
          <p:cNvPr id="14" name="object 14"/>
          <p:cNvSpPr txBox="1"/>
          <p:nvPr/>
        </p:nvSpPr>
        <p:spPr>
          <a:xfrm>
            <a:off x="3179649" y="2660954"/>
            <a:ext cx="299085" cy="349885"/>
          </a:xfrm>
          <a:prstGeom prst="rect">
            <a:avLst/>
          </a:prstGeom>
        </p:spPr>
        <p:txBody>
          <a:bodyPr vert="horz" wrap="square" lIns="0" tIns="15875" rIns="0" bIns="0" rtlCol="0">
            <a:spAutoFit/>
          </a:bodyPr>
          <a:lstStyle/>
          <a:p>
            <a:pPr marL="12700">
              <a:lnSpc>
                <a:spcPct val="100000"/>
              </a:lnSpc>
              <a:spcBef>
                <a:spcPts val="125"/>
              </a:spcBef>
            </a:pPr>
            <a:r>
              <a:rPr sz="2100" i="1" spc="75" dirty="0">
                <a:latin typeface="Times New Roman"/>
                <a:cs typeface="Times New Roman"/>
              </a:rPr>
              <a:t>dy</a:t>
            </a:r>
            <a:endParaRPr sz="2100">
              <a:latin typeface="Times New Roman"/>
              <a:cs typeface="Times New Roman"/>
            </a:endParaRPr>
          </a:p>
        </p:txBody>
      </p:sp>
      <p:sp>
        <p:nvSpPr>
          <p:cNvPr id="15" name="object 15"/>
          <p:cNvSpPr txBox="1"/>
          <p:nvPr/>
        </p:nvSpPr>
        <p:spPr>
          <a:xfrm>
            <a:off x="2073452" y="2629701"/>
            <a:ext cx="1000125" cy="214629"/>
          </a:xfrm>
          <a:prstGeom prst="rect">
            <a:avLst/>
          </a:prstGeom>
        </p:spPr>
        <p:txBody>
          <a:bodyPr vert="horz" wrap="square" lIns="0" tIns="11430" rIns="0" bIns="0" rtlCol="0">
            <a:spAutoFit/>
          </a:bodyPr>
          <a:lstStyle/>
          <a:p>
            <a:pPr marL="12700">
              <a:lnSpc>
                <a:spcPct val="100000"/>
              </a:lnSpc>
              <a:spcBef>
                <a:spcPts val="90"/>
              </a:spcBef>
              <a:tabLst>
                <a:tab pos="919480" algn="l"/>
              </a:tabLst>
            </a:pPr>
            <a:r>
              <a:rPr sz="1250" i="1" spc="40" dirty="0">
                <a:latin typeface="Times New Roman"/>
                <a:cs typeface="Times New Roman"/>
              </a:rPr>
              <a:t>r	r</a:t>
            </a:r>
            <a:endParaRPr sz="1250">
              <a:latin typeface="Times New Roman"/>
              <a:cs typeface="Times New Roman"/>
            </a:endParaRPr>
          </a:p>
        </p:txBody>
      </p:sp>
      <p:sp>
        <p:nvSpPr>
          <p:cNvPr id="16" name="object 16"/>
          <p:cNvSpPr txBox="1"/>
          <p:nvPr/>
        </p:nvSpPr>
        <p:spPr>
          <a:xfrm>
            <a:off x="129539" y="2234311"/>
            <a:ext cx="6102985" cy="582930"/>
          </a:xfrm>
          <a:prstGeom prst="rect">
            <a:avLst/>
          </a:prstGeom>
        </p:spPr>
        <p:txBody>
          <a:bodyPr vert="horz" wrap="square" lIns="0" tIns="13335" rIns="0" bIns="0" rtlCol="0">
            <a:spAutoFit/>
          </a:bodyPr>
          <a:lstStyle/>
          <a:p>
            <a:pPr marL="38100">
              <a:lnSpc>
                <a:spcPts val="1710"/>
              </a:lnSpc>
              <a:spcBef>
                <a:spcPts val="105"/>
              </a:spcBef>
            </a:pPr>
            <a:r>
              <a:rPr sz="2000" spc="5" dirty="0">
                <a:latin typeface="Times New Roman"/>
                <a:cs typeface="Times New Roman"/>
              </a:rPr>
              <a:t>And</a:t>
            </a:r>
            <a:r>
              <a:rPr sz="2000" spc="-50" dirty="0">
                <a:latin typeface="Times New Roman"/>
                <a:cs typeface="Times New Roman"/>
              </a:rPr>
              <a:t> </a:t>
            </a:r>
            <a:r>
              <a:rPr sz="2000" spc="-5" dirty="0">
                <a:latin typeface="Times New Roman"/>
                <a:cs typeface="Times New Roman"/>
              </a:rPr>
              <a:t>also</a:t>
            </a:r>
            <a:endParaRPr sz="2000">
              <a:latin typeface="Times New Roman"/>
              <a:cs typeface="Times New Roman"/>
            </a:endParaRPr>
          </a:p>
          <a:p>
            <a:pPr marL="1057275">
              <a:lnSpc>
                <a:spcPts val="2670"/>
              </a:lnSpc>
              <a:tabLst>
                <a:tab pos="3033395" algn="l"/>
              </a:tabLst>
            </a:pPr>
            <a:r>
              <a:rPr sz="2100" i="1" spc="110" dirty="0">
                <a:latin typeface="Times New Roman"/>
                <a:cs typeface="Times New Roman"/>
              </a:rPr>
              <a:t>dE</a:t>
            </a:r>
            <a:r>
              <a:rPr sz="2100" i="1" spc="90" dirty="0">
                <a:latin typeface="Times New Roman"/>
                <a:cs typeface="Times New Roman"/>
              </a:rPr>
              <a:t> </a:t>
            </a:r>
            <a:r>
              <a:rPr sz="2100" spc="125" dirty="0">
                <a:latin typeface="Symbol"/>
                <a:cs typeface="Symbol"/>
              </a:rPr>
              <a:t></a:t>
            </a:r>
            <a:r>
              <a:rPr sz="2100" spc="-60" dirty="0">
                <a:latin typeface="Times New Roman"/>
                <a:cs typeface="Times New Roman"/>
              </a:rPr>
              <a:t> </a:t>
            </a:r>
            <a:r>
              <a:rPr sz="2800" spc="-55" dirty="0">
                <a:latin typeface="Symbol"/>
                <a:cs typeface="Symbol"/>
              </a:rPr>
              <a:t></a:t>
            </a:r>
            <a:r>
              <a:rPr sz="2250" spc="-55" dirty="0">
                <a:latin typeface="Symbol"/>
                <a:cs typeface="Symbol"/>
              </a:rPr>
              <a:t></a:t>
            </a:r>
            <a:r>
              <a:rPr sz="2250" spc="440" dirty="0">
                <a:latin typeface="Times New Roman"/>
                <a:cs typeface="Times New Roman"/>
              </a:rPr>
              <a:t> </a:t>
            </a:r>
            <a:r>
              <a:rPr sz="2100" i="1" spc="120" dirty="0">
                <a:latin typeface="Times New Roman"/>
                <a:cs typeface="Times New Roman"/>
              </a:rPr>
              <a:t>Ady</a:t>
            </a:r>
            <a:r>
              <a:rPr sz="2800" spc="120" dirty="0">
                <a:latin typeface="Symbol"/>
                <a:cs typeface="Symbol"/>
              </a:rPr>
              <a:t></a:t>
            </a:r>
            <a:r>
              <a:rPr sz="2100" i="1" spc="120" dirty="0">
                <a:latin typeface="Times New Roman"/>
                <a:cs typeface="Times New Roman"/>
              </a:rPr>
              <a:t>C	</a:t>
            </a:r>
            <a:r>
              <a:rPr sz="3150" i="1" spc="157" baseline="35714" dirty="0">
                <a:latin typeface="Times New Roman"/>
                <a:cs typeface="Times New Roman"/>
              </a:rPr>
              <a:t>dT</a:t>
            </a:r>
            <a:r>
              <a:rPr sz="3150" i="1" spc="277" baseline="35714" dirty="0">
                <a:latin typeface="Times New Roman"/>
                <a:cs typeface="Times New Roman"/>
              </a:rPr>
              <a:t> </a:t>
            </a:r>
            <a:r>
              <a:rPr sz="2800" spc="45" dirty="0">
                <a:latin typeface="Symbol"/>
                <a:cs typeface="Symbol"/>
              </a:rPr>
              <a:t></a:t>
            </a:r>
            <a:r>
              <a:rPr sz="2100" i="1" spc="45" dirty="0">
                <a:latin typeface="Times New Roman"/>
                <a:cs typeface="Times New Roman"/>
              </a:rPr>
              <a:t>y</a:t>
            </a:r>
            <a:r>
              <a:rPr sz="2100" i="1" spc="-95" dirty="0">
                <a:latin typeface="Times New Roman"/>
                <a:cs typeface="Times New Roman"/>
              </a:rPr>
              <a:t> </a:t>
            </a:r>
            <a:r>
              <a:rPr sz="2100" spc="125" dirty="0">
                <a:latin typeface="Symbol"/>
                <a:cs typeface="Symbol"/>
              </a:rPr>
              <a:t></a:t>
            </a:r>
            <a:r>
              <a:rPr sz="2100" spc="55" dirty="0">
                <a:latin typeface="Times New Roman"/>
                <a:cs typeface="Times New Roman"/>
              </a:rPr>
              <a:t> </a:t>
            </a:r>
            <a:r>
              <a:rPr sz="2100" i="1" spc="100" dirty="0">
                <a:latin typeface="Times New Roman"/>
                <a:cs typeface="Times New Roman"/>
              </a:rPr>
              <a:t>y</a:t>
            </a:r>
            <a:r>
              <a:rPr sz="2100" i="1" spc="250" dirty="0">
                <a:latin typeface="Times New Roman"/>
                <a:cs typeface="Times New Roman"/>
              </a:rPr>
              <a:t> </a:t>
            </a:r>
            <a:r>
              <a:rPr sz="2800" spc="25" dirty="0">
                <a:latin typeface="Symbol"/>
                <a:cs typeface="Symbol"/>
              </a:rPr>
              <a:t></a:t>
            </a:r>
            <a:r>
              <a:rPr sz="2100" spc="25" dirty="0">
                <a:latin typeface="Times New Roman"/>
                <a:cs typeface="Times New Roman"/>
              </a:rPr>
              <a:t>....................(4)</a:t>
            </a:r>
            <a:endParaRPr sz="2100">
              <a:latin typeface="Times New Roman"/>
              <a:cs typeface="Times New Roman"/>
            </a:endParaRPr>
          </a:p>
        </p:txBody>
      </p:sp>
      <p:sp>
        <p:nvSpPr>
          <p:cNvPr id="17" name="object 17"/>
          <p:cNvSpPr/>
          <p:nvPr/>
        </p:nvSpPr>
        <p:spPr>
          <a:xfrm>
            <a:off x="3344167" y="3932628"/>
            <a:ext cx="375285" cy="0"/>
          </a:xfrm>
          <a:custGeom>
            <a:avLst/>
            <a:gdLst/>
            <a:ahLst/>
            <a:cxnLst/>
            <a:rect l="l" t="t" r="r" b="b"/>
            <a:pathLst>
              <a:path w="375285">
                <a:moveTo>
                  <a:pt x="0" y="0"/>
                </a:moveTo>
                <a:lnTo>
                  <a:pt x="375286" y="0"/>
                </a:lnTo>
              </a:path>
            </a:pathLst>
          </a:custGeom>
          <a:ln w="11233">
            <a:solidFill>
              <a:srgbClr val="000000"/>
            </a:solidFill>
          </a:ln>
        </p:spPr>
        <p:txBody>
          <a:bodyPr wrap="square" lIns="0" tIns="0" rIns="0" bIns="0" rtlCol="0"/>
          <a:lstStyle/>
          <a:p>
            <a:endParaRPr/>
          </a:p>
        </p:txBody>
      </p:sp>
      <p:sp>
        <p:nvSpPr>
          <p:cNvPr id="18" name="object 18"/>
          <p:cNvSpPr txBox="1"/>
          <p:nvPr/>
        </p:nvSpPr>
        <p:spPr>
          <a:xfrm>
            <a:off x="4583581" y="3717620"/>
            <a:ext cx="1812925" cy="349885"/>
          </a:xfrm>
          <a:prstGeom prst="rect">
            <a:avLst/>
          </a:prstGeom>
        </p:spPr>
        <p:txBody>
          <a:bodyPr vert="horz" wrap="square" lIns="0" tIns="15875" rIns="0" bIns="0" rtlCol="0">
            <a:spAutoFit/>
          </a:bodyPr>
          <a:lstStyle/>
          <a:p>
            <a:pPr marL="12700">
              <a:lnSpc>
                <a:spcPct val="100000"/>
              </a:lnSpc>
              <a:spcBef>
                <a:spcPts val="125"/>
              </a:spcBef>
            </a:pPr>
            <a:r>
              <a:rPr sz="2100" spc="45" dirty="0">
                <a:latin typeface="Times New Roman"/>
                <a:cs typeface="Times New Roman"/>
              </a:rPr>
              <a:t>....................(5)</a:t>
            </a:r>
            <a:endParaRPr sz="2100">
              <a:latin typeface="Times New Roman"/>
              <a:cs typeface="Times New Roman"/>
            </a:endParaRPr>
          </a:p>
        </p:txBody>
      </p:sp>
      <p:sp>
        <p:nvSpPr>
          <p:cNvPr id="19" name="object 19"/>
          <p:cNvSpPr txBox="1"/>
          <p:nvPr/>
        </p:nvSpPr>
        <p:spPr>
          <a:xfrm>
            <a:off x="4407974" y="3897294"/>
            <a:ext cx="111760" cy="215265"/>
          </a:xfrm>
          <a:prstGeom prst="rect">
            <a:avLst/>
          </a:prstGeom>
        </p:spPr>
        <p:txBody>
          <a:bodyPr vert="horz" wrap="square" lIns="0" tIns="11430" rIns="0" bIns="0" rtlCol="0">
            <a:spAutoFit/>
          </a:bodyPr>
          <a:lstStyle/>
          <a:p>
            <a:pPr marL="12700">
              <a:lnSpc>
                <a:spcPct val="100000"/>
              </a:lnSpc>
              <a:spcBef>
                <a:spcPts val="90"/>
              </a:spcBef>
            </a:pPr>
            <a:r>
              <a:rPr sz="1250" spc="50" dirty="0">
                <a:latin typeface="Times New Roman"/>
                <a:cs typeface="Times New Roman"/>
              </a:rPr>
              <a:t>1</a:t>
            </a:r>
            <a:endParaRPr sz="1250">
              <a:latin typeface="Times New Roman"/>
              <a:cs typeface="Times New Roman"/>
            </a:endParaRPr>
          </a:p>
        </p:txBody>
      </p:sp>
      <p:sp>
        <p:nvSpPr>
          <p:cNvPr id="20" name="object 20"/>
          <p:cNvSpPr txBox="1"/>
          <p:nvPr/>
        </p:nvSpPr>
        <p:spPr>
          <a:xfrm>
            <a:off x="3325316" y="3460535"/>
            <a:ext cx="574040" cy="454025"/>
          </a:xfrm>
          <a:prstGeom prst="rect">
            <a:avLst/>
          </a:prstGeom>
        </p:spPr>
        <p:txBody>
          <a:bodyPr vert="horz" wrap="square" lIns="0" tIns="13970" rIns="0" bIns="0" rtlCol="0">
            <a:spAutoFit/>
          </a:bodyPr>
          <a:lstStyle/>
          <a:p>
            <a:pPr marL="38100">
              <a:lnSpc>
                <a:spcPct val="100000"/>
              </a:lnSpc>
              <a:spcBef>
                <a:spcPts val="110"/>
              </a:spcBef>
            </a:pPr>
            <a:r>
              <a:rPr sz="2100" i="1" spc="105" dirty="0">
                <a:latin typeface="Times New Roman"/>
                <a:cs typeface="Times New Roman"/>
              </a:rPr>
              <a:t>dT</a:t>
            </a:r>
            <a:r>
              <a:rPr sz="2100" i="1" spc="125" dirty="0">
                <a:latin typeface="Times New Roman"/>
                <a:cs typeface="Times New Roman"/>
              </a:rPr>
              <a:t> </a:t>
            </a:r>
            <a:r>
              <a:rPr sz="4200" spc="-262" baseline="-26785" dirty="0">
                <a:latin typeface="Symbol"/>
                <a:cs typeface="Symbol"/>
              </a:rPr>
              <a:t></a:t>
            </a:r>
            <a:endParaRPr sz="4200" baseline="-26785">
              <a:latin typeface="Symbol"/>
              <a:cs typeface="Symbol"/>
            </a:endParaRPr>
          </a:p>
        </p:txBody>
      </p:sp>
      <p:sp>
        <p:nvSpPr>
          <p:cNvPr id="21" name="object 21"/>
          <p:cNvSpPr txBox="1"/>
          <p:nvPr/>
        </p:nvSpPr>
        <p:spPr>
          <a:xfrm>
            <a:off x="3869094" y="3630967"/>
            <a:ext cx="775335" cy="454025"/>
          </a:xfrm>
          <a:prstGeom prst="rect">
            <a:avLst/>
          </a:prstGeom>
        </p:spPr>
        <p:txBody>
          <a:bodyPr vert="horz" wrap="square" lIns="0" tIns="13970" rIns="0" bIns="0" rtlCol="0">
            <a:spAutoFit/>
          </a:bodyPr>
          <a:lstStyle/>
          <a:p>
            <a:pPr marL="12700">
              <a:lnSpc>
                <a:spcPct val="100000"/>
              </a:lnSpc>
              <a:spcBef>
                <a:spcPts val="110"/>
              </a:spcBef>
            </a:pPr>
            <a:r>
              <a:rPr sz="2100" i="1" spc="95" dirty="0">
                <a:latin typeface="Times New Roman"/>
                <a:cs typeface="Times New Roman"/>
              </a:rPr>
              <a:t>y</a:t>
            </a:r>
            <a:r>
              <a:rPr sz="2100" i="1" spc="-110" dirty="0">
                <a:latin typeface="Times New Roman"/>
                <a:cs typeface="Times New Roman"/>
              </a:rPr>
              <a:t> </a:t>
            </a:r>
            <a:r>
              <a:rPr sz="2100" spc="120" dirty="0">
                <a:latin typeface="Symbol"/>
                <a:cs typeface="Symbol"/>
              </a:rPr>
              <a:t></a:t>
            </a:r>
            <a:r>
              <a:rPr sz="2100" spc="30" dirty="0">
                <a:latin typeface="Times New Roman"/>
                <a:cs typeface="Times New Roman"/>
              </a:rPr>
              <a:t> </a:t>
            </a:r>
            <a:r>
              <a:rPr sz="2100" i="1" spc="95" dirty="0">
                <a:latin typeface="Times New Roman"/>
                <a:cs typeface="Times New Roman"/>
              </a:rPr>
              <a:t>y</a:t>
            </a:r>
            <a:r>
              <a:rPr sz="2100" i="1" spc="215" dirty="0">
                <a:latin typeface="Times New Roman"/>
                <a:cs typeface="Times New Roman"/>
              </a:rPr>
              <a:t> </a:t>
            </a:r>
            <a:r>
              <a:rPr sz="2800" spc="-175" dirty="0">
                <a:latin typeface="Symbol"/>
                <a:cs typeface="Symbol"/>
              </a:rPr>
              <a:t></a:t>
            </a:r>
            <a:endParaRPr sz="2800">
              <a:latin typeface="Symbol"/>
              <a:cs typeface="Symbol"/>
            </a:endParaRPr>
          </a:p>
        </p:txBody>
      </p:sp>
      <p:sp>
        <p:nvSpPr>
          <p:cNvPr id="22" name="object 22"/>
          <p:cNvSpPr txBox="1"/>
          <p:nvPr/>
        </p:nvSpPr>
        <p:spPr>
          <a:xfrm>
            <a:off x="1907148" y="3587992"/>
            <a:ext cx="86995" cy="161290"/>
          </a:xfrm>
          <a:prstGeom prst="rect">
            <a:avLst/>
          </a:prstGeom>
        </p:spPr>
        <p:txBody>
          <a:bodyPr vert="horz" wrap="square" lIns="0" tIns="17145" rIns="0" bIns="0" rtlCol="0">
            <a:spAutoFit/>
          </a:bodyPr>
          <a:lstStyle/>
          <a:p>
            <a:pPr marL="12700">
              <a:lnSpc>
                <a:spcPct val="100000"/>
              </a:lnSpc>
              <a:spcBef>
                <a:spcPts val="135"/>
              </a:spcBef>
            </a:pPr>
            <a:r>
              <a:rPr sz="850" spc="55" dirty="0">
                <a:latin typeface="Times New Roman"/>
                <a:cs typeface="Times New Roman"/>
              </a:rPr>
              <a:t>2</a:t>
            </a:r>
            <a:endParaRPr sz="850">
              <a:latin typeface="Times New Roman"/>
              <a:cs typeface="Times New Roman"/>
            </a:endParaRPr>
          </a:p>
        </p:txBody>
      </p:sp>
      <p:sp>
        <p:nvSpPr>
          <p:cNvPr id="23" name="object 23"/>
          <p:cNvSpPr txBox="1"/>
          <p:nvPr/>
        </p:nvSpPr>
        <p:spPr>
          <a:xfrm>
            <a:off x="3380386" y="3928135"/>
            <a:ext cx="299720" cy="349885"/>
          </a:xfrm>
          <a:prstGeom prst="rect">
            <a:avLst/>
          </a:prstGeom>
        </p:spPr>
        <p:txBody>
          <a:bodyPr vert="horz" wrap="square" lIns="0" tIns="15875" rIns="0" bIns="0" rtlCol="0">
            <a:spAutoFit/>
          </a:bodyPr>
          <a:lstStyle/>
          <a:p>
            <a:pPr marL="12700">
              <a:lnSpc>
                <a:spcPct val="100000"/>
              </a:lnSpc>
              <a:spcBef>
                <a:spcPts val="125"/>
              </a:spcBef>
            </a:pPr>
            <a:r>
              <a:rPr sz="2100" i="1" spc="80" dirty="0">
                <a:latin typeface="Times New Roman"/>
                <a:cs typeface="Times New Roman"/>
              </a:rPr>
              <a:t>dy</a:t>
            </a:r>
            <a:endParaRPr sz="2100">
              <a:latin typeface="Times New Roman"/>
              <a:cs typeface="Times New Roman"/>
            </a:endParaRPr>
          </a:p>
        </p:txBody>
      </p:sp>
      <p:sp>
        <p:nvSpPr>
          <p:cNvPr id="24" name="object 24"/>
          <p:cNvSpPr txBox="1"/>
          <p:nvPr/>
        </p:nvSpPr>
        <p:spPr>
          <a:xfrm>
            <a:off x="1825423" y="3503532"/>
            <a:ext cx="102235" cy="215265"/>
          </a:xfrm>
          <a:prstGeom prst="rect">
            <a:avLst/>
          </a:prstGeom>
        </p:spPr>
        <p:txBody>
          <a:bodyPr vert="horz" wrap="square" lIns="0" tIns="11430" rIns="0" bIns="0" rtlCol="0">
            <a:spAutoFit/>
          </a:bodyPr>
          <a:lstStyle/>
          <a:p>
            <a:pPr marL="12700">
              <a:lnSpc>
                <a:spcPct val="100000"/>
              </a:lnSpc>
              <a:spcBef>
                <a:spcPts val="90"/>
              </a:spcBef>
            </a:pPr>
            <a:r>
              <a:rPr sz="1250" i="1" spc="45" dirty="0">
                <a:latin typeface="Times New Roman"/>
                <a:cs typeface="Times New Roman"/>
              </a:rPr>
              <a:t>y</a:t>
            </a:r>
            <a:endParaRPr sz="1250">
              <a:latin typeface="Times New Roman"/>
              <a:cs typeface="Times New Roman"/>
            </a:endParaRPr>
          </a:p>
        </p:txBody>
      </p:sp>
      <p:sp>
        <p:nvSpPr>
          <p:cNvPr id="25" name="object 25"/>
          <p:cNvSpPr txBox="1"/>
          <p:nvPr/>
        </p:nvSpPr>
        <p:spPr>
          <a:xfrm>
            <a:off x="1811119" y="4122222"/>
            <a:ext cx="206375" cy="215265"/>
          </a:xfrm>
          <a:prstGeom prst="rect">
            <a:avLst/>
          </a:prstGeom>
        </p:spPr>
        <p:txBody>
          <a:bodyPr vert="horz" wrap="square" lIns="0" tIns="11430" rIns="0" bIns="0" rtlCol="0">
            <a:spAutoFit/>
          </a:bodyPr>
          <a:lstStyle/>
          <a:p>
            <a:pPr marL="38100">
              <a:lnSpc>
                <a:spcPct val="100000"/>
              </a:lnSpc>
              <a:spcBef>
                <a:spcPts val="90"/>
              </a:spcBef>
            </a:pPr>
            <a:r>
              <a:rPr sz="1250" i="1" spc="20" dirty="0">
                <a:latin typeface="Times New Roman"/>
                <a:cs typeface="Times New Roman"/>
              </a:rPr>
              <a:t>y</a:t>
            </a:r>
            <a:r>
              <a:rPr sz="1275" spc="30" baseline="-19607" dirty="0">
                <a:latin typeface="Times New Roman"/>
                <a:cs typeface="Times New Roman"/>
              </a:rPr>
              <a:t>1</a:t>
            </a:r>
            <a:endParaRPr sz="1275" baseline="-19607">
              <a:latin typeface="Times New Roman"/>
              <a:cs typeface="Times New Roman"/>
            </a:endParaRPr>
          </a:p>
        </p:txBody>
      </p:sp>
      <p:sp>
        <p:nvSpPr>
          <p:cNvPr id="26" name="object 26"/>
          <p:cNvSpPr txBox="1"/>
          <p:nvPr/>
        </p:nvSpPr>
        <p:spPr>
          <a:xfrm>
            <a:off x="2273148" y="3897294"/>
            <a:ext cx="1000125" cy="215265"/>
          </a:xfrm>
          <a:prstGeom prst="rect">
            <a:avLst/>
          </a:prstGeom>
        </p:spPr>
        <p:txBody>
          <a:bodyPr vert="horz" wrap="square" lIns="0" tIns="11430" rIns="0" bIns="0" rtlCol="0">
            <a:spAutoFit/>
          </a:bodyPr>
          <a:lstStyle/>
          <a:p>
            <a:pPr marL="12700">
              <a:lnSpc>
                <a:spcPct val="100000"/>
              </a:lnSpc>
              <a:spcBef>
                <a:spcPts val="90"/>
              </a:spcBef>
              <a:tabLst>
                <a:tab pos="920115" algn="l"/>
              </a:tabLst>
            </a:pPr>
            <a:r>
              <a:rPr sz="1250" i="1" spc="40" dirty="0">
                <a:latin typeface="Times New Roman"/>
                <a:cs typeface="Times New Roman"/>
              </a:rPr>
              <a:t>r	r</a:t>
            </a:r>
            <a:endParaRPr sz="1250">
              <a:latin typeface="Times New Roman"/>
              <a:cs typeface="Times New Roman"/>
            </a:endParaRPr>
          </a:p>
        </p:txBody>
      </p:sp>
      <p:sp>
        <p:nvSpPr>
          <p:cNvPr id="27" name="object 27"/>
          <p:cNvSpPr txBox="1"/>
          <p:nvPr/>
        </p:nvSpPr>
        <p:spPr>
          <a:xfrm>
            <a:off x="1011110" y="3679002"/>
            <a:ext cx="974090" cy="512445"/>
          </a:xfrm>
          <a:prstGeom prst="rect">
            <a:avLst/>
          </a:prstGeom>
        </p:spPr>
        <p:txBody>
          <a:bodyPr vert="horz" wrap="square" lIns="0" tIns="11430" rIns="0" bIns="0" rtlCol="0">
            <a:spAutoFit/>
          </a:bodyPr>
          <a:lstStyle/>
          <a:p>
            <a:pPr marL="12700">
              <a:lnSpc>
                <a:spcPct val="100000"/>
              </a:lnSpc>
              <a:spcBef>
                <a:spcPts val="90"/>
              </a:spcBef>
              <a:tabLst>
                <a:tab pos="839469" algn="l"/>
              </a:tabLst>
            </a:pPr>
            <a:r>
              <a:rPr sz="3200" spc="75" dirty="0">
                <a:latin typeface="Symbol"/>
                <a:cs typeface="Symbol"/>
              </a:rPr>
              <a:t></a:t>
            </a:r>
            <a:r>
              <a:rPr sz="3200" spc="75" dirty="0">
                <a:latin typeface="Times New Roman"/>
                <a:cs typeface="Times New Roman"/>
              </a:rPr>
              <a:t>	</a:t>
            </a:r>
            <a:r>
              <a:rPr sz="3200" spc="75" dirty="0">
                <a:latin typeface="Symbol"/>
                <a:cs typeface="Symbol"/>
              </a:rPr>
              <a:t></a:t>
            </a:r>
            <a:endParaRPr sz="3200">
              <a:latin typeface="Symbol"/>
              <a:cs typeface="Symbol"/>
            </a:endParaRPr>
          </a:p>
        </p:txBody>
      </p:sp>
      <p:sp>
        <p:nvSpPr>
          <p:cNvPr id="28" name="object 28"/>
          <p:cNvSpPr txBox="1"/>
          <p:nvPr/>
        </p:nvSpPr>
        <p:spPr>
          <a:xfrm>
            <a:off x="1176890" y="3630967"/>
            <a:ext cx="2026285" cy="454025"/>
          </a:xfrm>
          <a:prstGeom prst="rect">
            <a:avLst/>
          </a:prstGeom>
        </p:spPr>
        <p:txBody>
          <a:bodyPr vert="horz" wrap="square" lIns="0" tIns="13970" rIns="0" bIns="0" rtlCol="0">
            <a:spAutoFit/>
          </a:bodyPr>
          <a:lstStyle/>
          <a:p>
            <a:pPr marL="12700">
              <a:lnSpc>
                <a:spcPct val="100000"/>
              </a:lnSpc>
              <a:spcBef>
                <a:spcPts val="110"/>
              </a:spcBef>
              <a:tabLst>
                <a:tab pos="834390" algn="l"/>
                <a:tab pos="1223010" algn="l"/>
              </a:tabLst>
            </a:pPr>
            <a:r>
              <a:rPr sz="2100" i="1" spc="90" dirty="0">
                <a:latin typeface="Times New Roman"/>
                <a:cs typeface="Times New Roman"/>
              </a:rPr>
              <a:t>d</a:t>
            </a:r>
            <a:r>
              <a:rPr sz="2100" i="1" spc="135" dirty="0">
                <a:latin typeface="Times New Roman"/>
                <a:cs typeface="Times New Roman"/>
              </a:rPr>
              <a:t>E</a:t>
            </a:r>
            <a:r>
              <a:rPr sz="2100" i="1" spc="90" dirty="0">
                <a:latin typeface="Times New Roman"/>
                <a:cs typeface="Times New Roman"/>
              </a:rPr>
              <a:t> </a:t>
            </a:r>
            <a:r>
              <a:rPr sz="2100" spc="120" dirty="0">
                <a:latin typeface="Symbol"/>
                <a:cs typeface="Symbol"/>
              </a:rPr>
              <a:t></a:t>
            </a:r>
            <a:r>
              <a:rPr sz="2100" dirty="0">
                <a:latin typeface="Times New Roman"/>
                <a:cs typeface="Times New Roman"/>
              </a:rPr>
              <a:t>	</a:t>
            </a:r>
            <a:r>
              <a:rPr sz="2800" spc="-155" dirty="0">
                <a:latin typeface="Symbol"/>
                <a:cs typeface="Symbol"/>
              </a:rPr>
              <a:t></a:t>
            </a:r>
            <a:r>
              <a:rPr sz="2250" spc="35" dirty="0">
                <a:latin typeface="Symbol"/>
                <a:cs typeface="Symbol"/>
              </a:rPr>
              <a:t></a:t>
            </a:r>
            <a:r>
              <a:rPr sz="2250" dirty="0">
                <a:latin typeface="Times New Roman"/>
                <a:cs typeface="Times New Roman"/>
              </a:rPr>
              <a:t>	</a:t>
            </a:r>
            <a:r>
              <a:rPr sz="2100" i="1" spc="140" dirty="0">
                <a:latin typeface="Times New Roman"/>
                <a:cs typeface="Times New Roman"/>
              </a:rPr>
              <a:t>A</a:t>
            </a:r>
            <a:r>
              <a:rPr sz="2100" i="1" spc="90" dirty="0">
                <a:latin typeface="Times New Roman"/>
                <a:cs typeface="Times New Roman"/>
              </a:rPr>
              <a:t>d</a:t>
            </a:r>
            <a:r>
              <a:rPr sz="2100" i="1" spc="210" dirty="0">
                <a:latin typeface="Times New Roman"/>
                <a:cs typeface="Times New Roman"/>
              </a:rPr>
              <a:t>y</a:t>
            </a:r>
            <a:r>
              <a:rPr sz="2800" spc="10" dirty="0">
                <a:latin typeface="Symbol"/>
                <a:cs typeface="Symbol"/>
              </a:rPr>
              <a:t></a:t>
            </a:r>
            <a:r>
              <a:rPr sz="2100" i="1" spc="145" dirty="0">
                <a:latin typeface="Times New Roman"/>
                <a:cs typeface="Times New Roman"/>
              </a:rPr>
              <a:t>C</a:t>
            </a:r>
            <a:endParaRPr sz="2100">
              <a:latin typeface="Times New Roman"/>
              <a:cs typeface="Times New Roman"/>
            </a:endParaRPr>
          </a:p>
        </p:txBody>
      </p:sp>
      <p:sp>
        <p:nvSpPr>
          <p:cNvPr id="29" name="object 29"/>
          <p:cNvSpPr/>
          <p:nvPr/>
        </p:nvSpPr>
        <p:spPr>
          <a:xfrm>
            <a:off x="1339277" y="4581075"/>
            <a:ext cx="338455" cy="0"/>
          </a:xfrm>
          <a:custGeom>
            <a:avLst/>
            <a:gdLst/>
            <a:ahLst/>
            <a:cxnLst/>
            <a:rect l="l" t="t" r="r" b="b"/>
            <a:pathLst>
              <a:path w="338455">
                <a:moveTo>
                  <a:pt x="0" y="0"/>
                </a:moveTo>
                <a:lnTo>
                  <a:pt x="337956" y="0"/>
                </a:lnTo>
              </a:path>
            </a:pathLst>
          </a:custGeom>
          <a:ln w="9762">
            <a:solidFill>
              <a:srgbClr val="000000"/>
            </a:solidFill>
          </a:ln>
        </p:spPr>
        <p:txBody>
          <a:bodyPr wrap="square" lIns="0" tIns="0" rIns="0" bIns="0" rtlCol="0"/>
          <a:lstStyle/>
          <a:p>
            <a:endParaRPr/>
          </a:p>
        </p:txBody>
      </p:sp>
      <p:sp>
        <p:nvSpPr>
          <p:cNvPr id="30" name="object 30"/>
          <p:cNvSpPr txBox="1"/>
          <p:nvPr/>
        </p:nvSpPr>
        <p:spPr>
          <a:xfrm>
            <a:off x="1370452" y="4575515"/>
            <a:ext cx="273050" cy="308610"/>
          </a:xfrm>
          <a:prstGeom prst="rect">
            <a:avLst/>
          </a:prstGeom>
        </p:spPr>
        <p:txBody>
          <a:bodyPr vert="horz" wrap="square" lIns="0" tIns="13335" rIns="0" bIns="0" rtlCol="0">
            <a:spAutoFit/>
          </a:bodyPr>
          <a:lstStyle/>
          <a:p>
            <a:pPr marL="12700">
              <a:lnSpc>
                <a:spcPct val="100000"/>
              </a:lnSpc>
              <a:spcBef>
                <a:spcPts val="105"/>
              </a:spcBef>
            </a:pPr>
            <a:r>
              <a:rPr sz="1850" i="1" spc="95" dirty="0">
                <a:latin typeface="Times New Roman"/>
                <a:cs typeface="Times New Roman"/>
              </a:rPr>
              <a:t>dy</a:t>
            </a:r>
            <a:endParaRPr sz="1850">
              <a:latin typeface="Times New Roman"/>
              <a:cs typeface="Times New Roman"/>
            </a:endParaRPr>
          </a:p>
        </p:txBody>
      </p:sp>
      <p:sp>
        <p:nvSpPr>
          <p:cNvPr id="31" name="object 31"/>
          <p:cNvSpPr txBox="1"/>
          <p:nvPr/>
        </p:nvSpPr>
        <p:spPr>
          <a:xfrm>
            <a:off x="129539" y="4372840"/>
            <a:ext cx="7366634" cy="330835"/>
          </a:xfrm>
          <a:prstGeom prst="rect">
            <a:avLst/>
          </a:prstGeom>
        </p:spPr>
        <p:txBody>
          <a:bodyPr vert="horz" wrap="square" lIns="0" tIns="12700" rIns="0" bIns="0" rtlCol="0">
            <a:spAutoFit/>
          </a:bodyPr>
          <a:lstStyle/>
          <a:p>
            <a:pPr marL="38100">
              <a:lnSpc>
                <a:spcPct val="100000"/>
              </a:lnSpc>
              <a:spcBef>
                <a:spcPts val="100"/>
              </a:spcBef>
              <a:tabLst>
                <a:tab pos="1226820" algn="l"/>
              </a:tabLst>
            </a:pPr>
            <a:r>
              <a:rPr sz="3000" baseline="1388" dirty="0">
                <a:latin typeface="Times New Roman"/>
                <a:cs typeface="Times New Roman"/>
              </a:rPr>
              <a:t>Assuming	</a:t>
            </a:r>
            <a:r>
              <a:rPr sz="2775" i="1" spc="172" baseline="34534" dirty="0">
                <a:latin typeface="Times New Roman"/>
                <a:cs typeface="Times New Roman"/>
              </a:rPr>
              <a:t>dT</a:t>
            </a:r>
            <a:r>
              <a:rPr sz="2775" i="1" spc="622" baseline="34534" dirty="0">
                <a:latin typeface="Times New Roman"/>
                <a:cs typeface="Times New Roman"/>
              </a:rPr>
              <a:t> </a:t>
            </a:r>
            <a:r>
              <a:rPr sz="1850" spc="125" dirty="0">
                <a:latin typeface="Symbol"/>
                <a:cs typeface="Symbol"/>
              </a:rPr>
              <a:t></a:t>
            </a:r>
            <a:r>
              <a:rPr sz="1850" spc="-95" dirty="0">
                <a:latin typeface="Times New Roman"/>
                <a:cs typeface="Times New Roman"/>
              </a:rPr>
              <a:t> </a:t>
            </a:r>
            <a:r>
              <a:rPr sz="1850" spc="35" dirty="0">
                <a:latin typeface="Times New Roman"/>
                <a:cs typeface="Times New Roman"/>
              </a:rPr>
              <a:t>constant</a:t>
            </a:r>
            <a:r>
              <a:rPr sz="1850" spc="455" dirty="0">
                <a:latin typeface="Times New Roman"/>
                <a:cs typeface="Times New Roman"/>
              </a:rPr>
              <a:t> </a:t>
            </a:r>
            <a:r>
              <a:rPr sz="1850" spc="125" dirty="0">
                <a:latin typeface="Symbol"/>
                <a:cs typeface="Symbol"/>
              </a:rPr>
              <a:t></a:t>
            </a:r>
            <a:r>
              <a:rPr sz="1850" spc="-95" dirty="0">
                <a:latin typeface="Times New Roman"/>
                <a:cs typeface="Times New Roman"/>
              </a:rPr>
              <a:t> </a:t>
            </a:r>
            <a:r>
              <a:rPr sz="1850" spc="130" dirty="0">
                <a:latin typeface="Times New Roman"/>
                <a:cs typeface="Times New Roman"/>
              </a:rPr>
              <a:t>S</a:t>
            </a:r>
            <a:r>
              <a:rPr sz="1850" spc="-175" dirty="0">
                <a:latin typeface="Times New Roman"/>
                <a:cs typeface="Times New Roman"/>
              </a:rPr>
              <a:t> </a:t>
            </a:r>
            <a:r>
              <a:rPr sz="1850" spc="15" dirty="0">
                <a:latin typeface="Times New Roman"/>
                <a:cs typeface="Times New Roman"/>
              </a:rPr>
              <a:t>(slope)</a:t>
            </a:r>
            <a:r>
              <a:rPr sz="3000" spc="22" baseline="1388" dirty="0">
                <a:latin typeface="Times New Roman"/>
                <a:cs typeface="Times New Roman"/>
              </a:rPr>
              <a:t>;</a:t>
            </a:r>
            <a:r>
              <a:rPr sz="3000" spc="-15" baseline="1388" dirty="0">
                <a:latin typeface="Times New Roman"/>
                <a:cs typeface="Times New Roman"/>
              </a:rPr>
              <a:t> </a:t>
            </a:r>
            <a:r>
              <a:rPr sz="3000" baseline="1388" dirty="0">
                <a:latin typeface="Times New Roman"/>
                <a:cs typeface="Times New Roman"/>
              </a:rPr>
              <a:t>the</a:t>
            </a:r>
            <a:r>
              <a:rPr sz="3000" spc="-15" baseline="1388" dirty="0">
                <a:latin typeface="Times New Roman"/>
                <a:cs typeface="Times New Roman"/>
              </a:rPr>
              <a:t> </a:t>
            </a:r>
            <a:r>
              <a:rPr sz="3000" spc="-7" baseline="1388" dirty="0">
                <a:latin typeface="Times New Roman"/>
                <a:cs typeface="Times New Roman"/>
              </a:rPr>
              <a:t>energy</a:t>
            </a:r>
            <a:r>
              <a:rPr sz="3000" spc="-30" baseline="1388" dirty="0">
                <a:latin typeface="Times New Roman"/>
                <a:cs typeface="Times New Roman"/>
              </a:rPr>
              <a:t> </a:t>
            </a:r>
            <a:r>
              <a:rPr sz="3000" baseline="1388" dirty="0">
                <a:latin typeface="Times New Roman"/>
                <a:cs typeface="Times New Roman"/>
              </a:rPr>
              <a:t>of</a:t>
            </a:r>
            <a:r>
              <a:rPr sz="3000" spc="-22" baseline="1388" dirty="0">
                <a:latin typeface="Times New Roman"/>
                <a:cs typeface="Times New Roman"/>
              </a:rPr>
              <a:t> </a:t>
            </a:r>
            <a:r>
              <a:rPr sz="3000" baseline="1388" dirty="0">
                <a:latin typeface="Times New Roman"/>
                <a:cs typeface="Times New Roman"/>
              </a:rPr>
              <a:t>the</a:t>
            </a:r>
            <a:r>
              <a:rPr sz="3000" spc="-15" baseline="1388" dirty="0">
                <a:latin typeface="Times New Roman"/>
                <a:cs typeface="Times New Roman"/>
              </a:rPr>
              <a:t> </a:t>
            </a:r>
            <a:r>
              <a:rPr sz="3000" baseline="1388" dirty="0">
                <a:latin typeface="Times New Roman"/>
                <a:cs typeface="Times New Roman"/>
              </a:rPr>
              <a:t>rock</a:t>
            </a:r>
            <a:r>
              <a:rPr sz="3000" spc="-44" baseline="1388" dirty="0">
                <a:latin typeface="Times New Roman"/>
                <a:cs typeface="Times New Roman"/>
              </a:rPr>
              <a:t> </a:t>
            </a:r>
            <a:r>
              <a:rPr sz="3000" baseline="1388" dirty="0">
                <a:latin typeface="Times New Roman"/>
                <a:cs typeface="Times New Roman"/>
              </a:rPr>
              <a:t>is</a:t>
            </a:r>
            <a:r>
              <a:rPr sz="3000" spc="-22" baseline="1388" dirty="0">
                <a:latin typeface="Times New Roman"/>
                <a:cs typeface="Times New Roman"/>
              </a:rPr>
              <a:t> </a:t>
            </a:r>
            <a:r>
              <a:rPr sz="3000" baseline="1388" dirty="0">
                <a:latin typeface="Times New Roman"/>
                <a:cs typeface="Times New Roman"/>
              </a:rPr>
              <a:t>given</a:t>
            </a:r>
            <a:r>
              <a:rPr sz="3000" spc="-22" baseline="1388" dirty="0">
                <a:latin typeface="Times New Roman"/>
                <a:cs typeface="Times New Roman"/>
              </a:rPr>
              <a:t> </a:t>
            </a:r>
            <a:r>
              <a:rPr sz="3000" baseline="1388" dirty="0">
                <a:latin typeface="Times New Roman"/>
                <a:cs typeface="Times New Roman"/>
              </a:rPr>
              <a:t>by</a:t>
            </a:r>
            <a:endParaRPr sz="3000" baseline="1388">
              <a:latin typeface="Times New Roman"/>
              <a:cs typeface="Times New Roman"/>
            </a:endParaRPr>
          </a:p>
        </p:txBody>
      </p:sp>
      <p:sp>
        <p:nvSpPr>
          <p:cNvPr id="32" name="object 32"/>
          <p:cNvSpPr/>
          <p:nvPr/>
        </p:nvSpPr>
        <p:spPr>
          <a:xfrm>
            <a:off x="5543151" y="5245108"/>
            <a:ext cx="1102995" cy="0"/>
          </a:xfrm>
          <a:custGeom>
            <a:avLst/>
            <a:gdLst/>
            <a:ahLst/>
            <a:cxnLst/>
            <a:rect l="l" t="t" r="r" b="b"/>
            <a:pathLst>
              <a:path w="1102995">
                <a:moveTo>
                  <a:pt x="0" y="0"/>
                </a:moveTo>
                <a:lnTo>
                  <a:pt x="1102881" y="0"/>
                </a:lnTo>
              </a:path>
            </a:pathLst>
          </a:custGeom>
          <a:ln w="10680">
            <a:solidFill>
              <a:srgbClr val="000000"/>
            </a:solidFill>
          </a:ln>
        </p:spPr>
        <p:txBody>
          <a:bodyPr wrap="square" lIns="0" tIns="0" rIns="0" bIns="0" rtlCol="0"/>
          <a:lstStyle/>
          <a:p>
            <a:endParaRPr/>
          </a:p>
        </p:txBody>
      </p:sp>
      <p:sp>
        <p:nvSpPr>
          <p:cNvPr id="33" name="object 33"/>
          <p:cNvSpPr txBox="1"/>
          <p:nvPr/>
        </p:nvSpPr>
        <p:spPr>
          <a:xfrm>
            <a:off x="6907989" y="4855345"/>
            <a:ext cx="93980" cy="154940"/>
          </a:xfrm>
          <a:prstGeom prst="rect">
            <a:avLst/>
          </a:prstGeom>
        </p:spPr>
        <p:txBody>
          <a:bodyPr vert="horz" wrap="square" lIns="0" tIns="12700" rIns="0" bIns="0" rtlCol="0">
            <a:spAutoFit/>
          </a:bodyPr>
          <a:lstStyle/>
          <a:p>
            <a:pPr marL="12700">
              <a:lnSpc>
                <a:spcPct val="100000"/>
              </a:lnSpc>
              <a:spcBef>
                <a:spcPts val="100"/>
              </a:spcBef>
            </a:pPr>
            <a:r>
              <a:rPr sz="850" spc="110" dirty="0">
                <a:latin typeface="Times New Roman"/>
                <a:cs typeface="Times New Roman"/>
              </a:rPr>
              <a:t>2</a:t>
            </a:r>
            <a:endParaRPr sz="850">
              <a:latin typeface="Times New Roman"/>
              <a:cs typeface="Times New Roman"/>
            </a:endParaRPr>
          </a:p>
        </p:txBody>
      </p:sp>
      <p:sp>
        <p:nvSpPr>
          <p:cNvPr id="34" name="object 34"/>
          <p:cNvSpPr txBox="1"/>
          <p:nvPr/>
        </p:nvSpPr>
        <p:spPr>
          <a:xfrm>
            <a:off x="6893100" y="5544690"/>
            <a:ext cx="93980" cy="154940"/>
          </a:xfrm>
          <a:prstGeom prst="rect">
            <a:avLst/>
          </a:prstGeom>
        </p:spPr>
        <p:txBody>
          <a:bodyPr vert="horz" wrap="square" lIns="0" tIns="12700" rIns="0" bIns="0" rtlCol="0">
            <a:spAutoFit/>
          </a:bodyPr>
          <a:lstStyle/>
          <a:p>
            <a:pPr marL="12700">
              <a:lnSpc>
                <a:spcPct val="100000"/>
              </a:lnSpc>
              <a:spcBef>
                <a:spcPts val="100"/>
              </a:spcBef>
            </a:pPr>
            <a:r>
              <a:rPr sz="850" spc="110" dirty="0">
                <a:latin typeface="Times New Roman"/>
                <a:cs typeface="Times New Roman"/>
              </a:rPr>
              <a:t>1</a:t>
            </a:r>
            <a:endParaRPr sz="850">
              <a:latin typeface="Times New Roman"/>
              <a:cs typeface="Times New Roman"/>
            </a:endParaRPr>
          </a:p>
        </p:txBody>
      </p:sp>
      <p:sp>
        <p:nvSpPr>
          <p:cNvPr id="35" name="object 35"/>
          <p:cNvSpPr txBox="1"/>
          <p:nvPr/>
        </p:nvSpPr>
        <p:spPr>
          <a:xfrm>
            <a:off x="1762910" y="5426273"/>
            <a:ext cx="219710" cy="207010"/>
          </a:xfrm>
          <a:prstGeom prst="rect">
            <a:avLst/>
          </a:prstGeom>
        </p:spPr>
        <p:txBody>
          <a:bodyPr vert="horz" wrap="square" lIns="0" tIns="17780" rIns="0" bIns="0" rtlCol="0">
            <a:spAutoFit/>
          </a:bodyPr>
          <a:lstStyle/>
          <a:p>
            <a:pPr marL="38100">
              <a:lnSpc>
                <a:spcPct val="100000"/>
              </a:lnSpc>
              <a:spcBef>
                <a:spcPts val="140"/>
              </a:spcBef>
            </a:pPr>
            <a:r>
              <a:rPr sz="1150" i="1" spc="95" dirty="0">
                <a:latin typeface="Times New Roman"/>
                <a:cs typeface="Times New Roman"/>
              </a:rPr>
              <a:t>y</a:t>
            </a:r>
            <a:r>
              <a:rPr sz="1275" spc="142" baseline="-19607" dirty="0">
                <a:latin typeface="Times New Roman"/>
                <a:cs typeface="Times New Roman"/>
              </a:rPr>
              <a:t>1</a:t>
            </a:r>
            <a:endParaRPr sz="1275" baseline="-19607">
              <a:latin typeface="Times New Roman"/>
              <a:cs typeface="Times New Roman"/>
            </a:endParaRPr>
          </a:p>
        </p:txBody>
      </p:sp>
      <p:sp>
        <p:nvSpPr>
          <p:cNvPr id="36" name="object 36"/>
          <p:cNvSpPr txBox="1"/>
          <p:nvPr/>
        </p:nvSpPr>
        <p:spPr>
          <a:xfrm>
            <a:off x="6005849" y="5239703"/>
            <a:ext cx="189865" cy="337185"/>
          </a:xfrm>
          <a:prstGeom prst="rect">
            <a:avLst/>
          </a:prstGeom>
        </p:spPr>
        <p:txBody>
          <a:bodyPr vert="horz" wrap="square" lIns="0" tIns="11430" rIns="0" bIns="0" rtlCol="0">
            <a:spAutoFit/>
          </a:bodyPr>
          <a:lstStyle/>
          <a:p>
            <a:pPr marL="12700">
              <a:lnSpc>
                <a:spcPct val="100000"/>
              </a:lnSpc>
              <a:spcBef>
                <a:spcPts val="90"/>
              </a:spcBef>
            </a:pPr>
            <a:r>
              <a:rPr sz="2050" spc="265" dirty="0">
                <a:latin typeface="Times New Roman"/>
                <a:cs typeface="Times New Roman"/>
              </a:rPr>
              <a:t>2</a:t>
            </a:r>
            <a:endParaRPr sz="2050">
              <a:latin typeface="Times New Roman"/>
              <a:cs typeface="Times New Roman"/>
            </a:endParaRPr>
          </a:p>
        </p:txBody>
      </p:sp>
      <p:sp>
        <p:nvSpPr>
          <p:cNvPr id="37" name="object 37"/>
          <p:cNvSpPr txBox="1"/>
          <p:nvPr/>
        </p:nvSpPr>
        <p:spPr>
          <a:xfrm>
            <a:off x="6492414" y="4847673"/>
            <a:ext cx="121285" cy="207010"/>
          </a:xfrm>
          <a:prstGeom prst="rect">
            <a:avLst/>
          </a:prstGeom>
        </p:spPr>
        <p:txBody>
          <a:bodyPr vert="horz" wrap="square" lIns="0" tIns="17780" rIns="0" bIns="0" rtlCol="0">
            <a:spAutoFit/>
          </a:bodyPr>
          <a:lstStyle/>
          <a:p>
            <a:pPr marL="12700">
              <a:lnSpc>
                <a:spcPct val="100000"/>
              </a:lnSpc>
              <a:spcBef>
                <a:spcPts val="140"/>
              </a:spcBef>
            </a:pPr>
            <a:r>
              <a:rPr sz="1150" spc="175" dirty="0">
                <a:latin typeface="Times New Roman"/>
                <a:cs typeface="Times New Roman"/>
              </a:rPr>
              <a:t>2</a:t>
            </a:r>
            <a:endParaRPr sz="1150">
              <a:latin typeface="Times New Roman"/>
              <a:cs typeface="Times New Roman"/>
            </a:endParaRPr>
          </a:p>
        </p:txBody>
      </p:sp>
      <p:sp>
        <p:nvSpPr>
          <p:cNvPr id="38" name="object 38"/>
          <p:cNvSpPr txBox="1"/>
          <p:nvPr/>
        </p:nvSpPr>
        <p:spPr>
          <a:xfrm>
            <a:off x="6270934" y="5047320"/>
            <a:ext cx="121285" cy="207010"/>
          </a:xfrm>
          <a:prstGeom prst="rect">
            <a:avLst/>
          </a:prstGeom>
        </p:spPr>
        <p:txBody>
          <a:bodyPr vert="horz" wrap="square" lIns="0" tIns="17780" rIns="0" bIns="0" rtlCol="0">
            <a:spAutoFit/>
          </a:bodyPr>
          <a:lstStyle/>
          <a:p>
            <a:pPr marL="12700">
              <a:lnSpc>
                <a:spcPct val="100000"/>
              </a:lnSpc>
              <a:spcBef>
                <a:spcPts val="140"/>
              </a:spcBef>
            </a:pPr>
            <a:r>
              <a:rPr sz="1150" spc="175" dirty="0">
                <a:latin typeface="Times New Roman"/>
                <a:cs typeface="Times New Roman"/>
              </a:rPr>
              <a:t>1</a:t>
            </a:r>
            <a:endParaRPr sz="1150">
              <a:latin typeface="Times New Roman"/>
              <a:cs typeface="Times New Roman"/>
            </a:endParaRPr>
          </a:p>
        </p:txBody>
      </p:sp>
      <p:sp>
        <p:nvSpPr>
          <p:cNvPr id="39" name="object 39"/>
          <p:cNvSpPr txBox="1"/>
          <p:nvPr/>
        </p:nvSpPr>
        <p:spPr>
          <a:xfrm>
            <a:off x="6817855" y="4774511"/>
            <a:ext cx="110489" cy="207010"/>
          </a:xfrm>
          <a:prstGeom prst="rect">
            <a:avLst/>
          </a:prstGeom>
        </p:spPr>
        <p:txBody>
          <a:bodyPr vert="horz" wrap="square" lIns="0" tIns="17780" rIns="0" bIns="0" rtlCol="0">
            <a:spAutoFit/>
          </a:bodyPr>
          <a:lstStyle/>
          <a:p>
            <a:pPr marL="12700">
              <a:lnSpc>
                <a:spcPct val="100000"/>
              </a:lnSpc>
              <a:spcBef>
                <a:spcPts val="140"/>
              </a:spcBef>
            </a:pPr>
            <a:r>
              <a:rPr sz="1150" i="1" spc="155" dirty="0">
                <a:latin typeface="Times New Roman"/>
                <a:cs typeface="Times New Roman"/>
              </a:rPr>
              <a:t>y</a:t>
            </a:r>
            <a:endParaRPr sz="1150">
              <a:latin typeface="Times New Roman"/>
              <a:cs typeface="Times New Roman"/>
            </a:endParaRPr>
          </a:p>
        </p:txBody>
      </p:sp>
      <p:sp>
        <p:nvSpPr>
          <p:cNvPr id="40" name="object 40"/>
          <p:cNvSpPr txBox="1"/>
          <p:nvPr/>
        </p:nvSpPr>
        <p:spPr>
          <a:xfrm>
            <a:off x="5263504" y="5210375"/>
            <a:ext cx="100330" cy="207010"/>
          </a:xfrm>
          <a:prstGeom prst="rect">
            <a:avLst/>
          </a:prstGeom>
        </p:spPr>
        <p:txBody>
          <a:bodyPr vert="horz" wrap="square" lIns="0" tIns="17780" rIns="0" bIns="0" rtlCol="0">
            <a:spAutoFit/>
          </a:bodyPr>
          <a:lstStyle/>
          <a:p>
            <a:pPr marL="12700">
              <a:lnSpc>
                <a:spcPct val="100000"/>
              </a:lnSpc>
              <a:spcBef>
                <a:spcPts val="140"/>
              </a:spcBef>
            </a:pPr>
            <a:r>
              <a:rPr sz="1150" i="1" spc="135" dirty="0">
                <a:latin typeface="Times New Roman"/>
                <a:cs typeface="Times New Roman"/>
              </a:rPr>
              <a:t>r</a:t>
            </a:r>
            <a:endParaRPr sz="1150">
              <a:latin typeface="Times New Roman"/>
              <a:cs typeface="Times New Roman"/>
            </a:endParaRPr>
          </a:p>
        </p:txBody>
      </p:sp>
      <p:sp>
        <p:nvSpPr>
          <p:cNvPr id="41" name="object 41"/>
          <p:cNvSpPr txBox="1"/>
          <p:nvPr/>
        </p:nvSpPr>
        <p:spPr>
          <a:xfrm>
            <a:off x="4616079" y="5210375"/>
            <a:ext cx="100330" cy="207010"/>
          </a:xfrm>
          <a:prstGeom prst="rect">
            <a:avLst/>
          </a:prstGeom>
        </p:spPr>
        <p:txBody>
          <a:bodyPr vert="horz" wrap="square" lIns="0" tIns="17780" rIns="0" bIns="0" rtlCol="0">
            <a:spAutoFit/>
          </a:bodyPr>
          <a:lstStyle/>
          <a:p>
            <a:pPr marL="12700">
              <a:lnSpc>
                <a:spcPct val="100000"/>
              </a:lnSpc>
              <a:spcBef>
                <a:spcPts val="140"/>
              </a:spcBef>
            </a:pPr>
            <a:r>
              <a:rPr sz="1150" i="1" spc="135" dirty="0">
                <a:latin typeface="Times New Roman"/>
                <a:cs typeface="Times New Roman"/>
              </a:rPr>
              <a:t>r</a:t>
            </a:r>
            <a:endParaRPr sz="1150">
              <a:latin typeface="Times New Roman"/>
              <a:cs typeface="Times New Roman"/>
            </a:endParaRPr>
          </a:p>
        </p:txBody>
      </p:sp>
      <p:sp>
        <p:nvSpPr>
          <p:cNvPr id="42" name="object 42"/>
          <p:cNvSpPr txBox="1"/>
          <p:nvPr/>
        </p:nvSpPr>
        <p:spPr>
          <a:xfrm>
            <a:off x="1745548" y="4832940"/>
            <a:ext cx="244475" cy="207010"/>
          </a:xfrm>
          <a:prstGeom prst="rect">
            <a:avLst/>
          </a:prstGeom>
        </p:spPr>
        <p:txBody>
          <a:bodyPr vert="horz" wrap="square" lIns="0" tIns="17780" rIns="0" bIns="0" rtlCol="0">
            <a:spAutoFit/>
          </a:bodyPr>
          <a:lstStyle/>
          <a:p>
            <a:pPr marL="38100">
              <a:lnSpc>
                <a:spcPct val="100000"/>
              </a:lnSpc>
              <a:spcBef>
                <a:spcPts val="140"/>
              </a:spcBef>
            </a:pPr>
            <a:r>
              <a:rPr sz="1150" i="1" spc="190" dirty="0">
                <a:latin typeface="Times New Roman"/>
                <a:cs typeface="Times New Roman"/>
              </a:rPr>
              <a:t>y</a:t>
            </a:r>
            <a:r>
              <a:rPr sz="1275" spc="284" baseline="-19607" dirty="0">
                <a:latin typeface="Times New Roman"/>
                <a:cs typeface="Times New Roman"/>
              </a:rPr>
              <a:t>2</a:t>
            </a:r>
            <a:endParaRPr sz="1275" baseline="-19607">
              <a:latin typeface="Times New Roman"/>
              <a:cs typeface="Times New Roman"/>
            </a:endParaRPr>
          </a:p>
        </p:txBody>
      </p:sp>
      <p:sp>
        <p:nvSpPr>
          <p:cNvPr id="43" name="object 43"/>
          <p:cNvSpPr txBox="1"/>
          <p:nvPr/>
        </p:nvSpPr>
        <p:spPr>
          <a:xfrm>
            <a:off x="3777219" y="5015417"/>
            <a:ext cx="1510665" cy="363220"/>
          </a:xfrm>
          <a:prstGeom prst="rect">
            <a:avLst/>
          </a:prstGeom>
        </p:spPr>
        <p:txBody>
          <a:bodyPr vert="horz" wrap="square" lIns="0" tIns="14604" rIns="0" bIns="0" rtlCol="0">
            <a:spAutoFit/>
          </a:bodyPr>
          <a:lstStyle/>
          <a:p>
            <a:pPr marL="12700">
              <a:lnSpc>
                <a:spcPct val="100000"/>
              </a:lnSpc>
              <a:spcBef>
                <a:spcPts val="114"/>
              </a:spcBef>
            </a:pPr>
            <a:r>
              <a:rPr sz="2050" i="1" spc="229" dirty="0">
                <a:latin typeface="Times New Roman"/>
                <a:cs typeface="Times New Roman"/>
              </a:rPr>
              <a:t>dy</a:t>
            </a:r>
            <a:r>
              <a:rPr sz="2050" i="1" spc="85" dirty="0">
                <a:latin typeface="Times New Roman"/>
                <a:cs typeface="Times New Roman"/>
              </a:rPr>
              <a:t> </a:t>
            </a:r>
            <a:r>
              <a:rPr sz="2050" spc="290" dirty="0">
                <a:latin typeface="Symbol"/>
                <a:cs typeface="Symbol"/>
              </a:rPr>
              <a:t></a:t>
            </a:r>
            <a:r>
              <a:rPr sz="2050" spc="100" dirty="0">
                <a:latin typeface="Times New Roman"/>
                <a:cs typeface="Times New Roman"/>
              </a:rPr>
              <a:t> </a:t>
            </a:r>
            <a:r>
              <a:rPr sz="2200" spc="210" dirty="0">
                <a:latin typeface="Symbol"/>
                <a:cs typeface="Symbol"/>
              </a:rPr>
              <a:t></a:t>
            </a:r>
            <a:r>
              <a:rPr sz="2200" spc="350" dirty="0">
                <a:latin typeface="Times New Roman"/>
                <a:cs typeface="Times New Roman"/>
              </a:rPr>
              <a:t> </a:t>
            </a:r>
            <a:r>
              <a:rPr sz="2050" i="1" spc="275" dirty="0">
                <a:latin typeface="Times New Roman"/>
                <a:cs typeface="Times New Roman"/>
              </a:rPr>
              <a:t>sAC</a:t>
            </a:r>
            <a:endParaRPr sz="2050">
              <a:latin typeface="Times New Roman"/>
              <a:cs typeface="Times New Roman"/>
            </a:endParaRPr>
          </a:p>
        </p:txBody>
      </p:sp>
      <p:sp>
        <p:nvSpPr>
          <p:cNvPr id="44" name="object 44"/>
          <p:cNvSpPr txBox="1"/>
          <p:nvPr/>
        </p:nvSpPr>
        <p:spPr>
          <a:xfrm>
            <a:off x="53980" y="4907832"/>
            <a:ext cx="3793490" cy="492759"/>
          </a:xfrm>
          <a:prstGeom prst="rect">
            <a:avLst/>
          </a:prstGeom>
        </p:spPr>
        <p:txBody>
          <a:bodyPr vert="horz" wrap="square" lIns="0" tIns="13970" rIns="0" bIns="0" rtlCol="0">
            <a:spAutoFit/>
          </a:bodyPr>
          <a:lstStyle/>
          <a:p>
            <a:pPr marL="38100">
              <a:lnSpc>
                <a:spcPct val="100000"/>
              </a:lnSpc>
              <a:spcBef>
                <a:spcPts val="110"/>
              </a:spcBef>
            </a:pPr>
            <a:r>
              <a:rPr sz="2050" i="1" spc="320" dirty="0">
                <a:latin typeface="Times New Roman"/>
                <a:cs typeface="Times New Roman"/>
              </a:rPr>
              <a:t>E</a:t>
            </a:r>
            <a:r>
              <a:rPr sz="1725" i="1" spc="202" baseline="-24154" dirty="0">
                <a:latin typeface="Times New Roman"/>
                <a:cs typeface="Times New Roman"/>
              </a:rPr>
              <a:t>r</a:t>
            </a:r>
            <a:r>
              <a:rPr sz="1725" i="1" baseline="-24154" dirty="0">
                <a:latin typeface="Times New Roman"/>
                <a:cs typeface="Times New Roman"/>
              </a:rPr>
              <a:t>  </a:t>
            </a:r>
            <a:r>
              <a:rPr sz="1725" i="1" spc="89" baseline="-24154" dirty="0">
                <a:latin typeface="Times New Roman"/>
                <a:cs typeface="Times New Roman"/>
              </a:rPr>
              <a:t> </a:t>
            </a:r>
            <a:r>
              <a:rPr sz="2050" spc="290" dirty="0">
                <a:latin typeface="Symbol"/>
                <a:cs typeface="Symbol"/>
              </a:rPr>
              <a:t></a:t>
            </a:r>
            <a:r>
              <a:rPr sz="2050" spc="80" dirty="0">
                <a:latin typeface="Times New Roman"/>
                <a:cs typeface="Times New Roman"/>
              </a:rPr>
              <a:t> </a:t>
            </a:r>
            <a:r>
              <a:rPr sz="4575" spc="337" baseline="-13661" dirty="0">
                <a:latin typeface="Symbol"/>
                <a:cs typeface="Symbol"/>
              </a:rPr>
              <a:t></a:t>
            </a:r>
            <a:r>
              <a:rPr sz="4575" spc="-585" baseline="-13661" dirty="0">
                <a:latin typeface="Times New Roman"/>
                <a:cs typeface="Times New Roman"/>
              </a:rPr>
              <a:t> </a:t>
            </a:r>
            <a:r>
              <a:rPr sz="2050" i="1" spc="229" dirty="0">
                <a:latin typeface="Times New Roman"/>
                <a:cs typeface="Times New Roman"/>
              </a:rPr>
              <a:t>d</a:t>
            </a:r>
            <a:r>
              <a:rPr sz="2050" i="1" spc="325" dirty="0">
                <a:latin typeface="Times New Roman"/>
                <a:cs typeface="Times New Roman"/>
              </a:rPr>
              <a:t>E</a:t>
            </a:r>
            <a:r>
              <a:rPr sz="2050" i="1" spc="155" dirty="0">
                <a:latin typeface="Times New Roman"/>
                <a:cs typeface="Times New Roman"/>
              </a:rPr>
              <a:t> </a:t>
            </a:r>
            <a:r>
              <a:rPr sz="2050" spc="290" dirty="0">
                <a:latin typeface="Symbol"/>
                <a:cs typeface="Symbol"/>
              </a:rPr>
              <a:t></a:t>
            </a:r>
            <a:r>
              <a:rPr sz="2050" spc="85" dirty="0">
                <a:latin typeface="Times New Roman"/>
                <a:cs typeface="Times New Roman"/>
              </a:rPr>
              <a:t> </a:t>
            </a:r>
            <a:r>
              <a:rPr sz="2050" i="1" spc="204" dirty="0">
                <a:latin typeface="Times New Roman"/>
                <a:cs typeface="Times New Roman"/>
              </a:rPr>
              <a:t>s</a:t>
            </a:r>
            <a:r>
              <a:rPr sz="2050" i="1" spc="-114" dirty="0">
                <a:latin typeface="Times New Roman"/>
                <a:cs typeface="Times New Roman"/>
              </a:rPr>
              <a:t> </a:t>
            </a:r>
            <a:r>
              <a:rPr sz="4575" spc="337" baseline="-13661" dirty="0">
                <a:latin typeface="Symbol"/>
                <a:cs typeface="Symbol"/>
              </a:rPr>
              <a:t></a:t>
            </a:r>
            <a:r>
              <a:rPr sz="4575" spc="-457" baseline="-13661" dirty="0">
                <a:latin typeface="Times New Roman"/>
                <a:cs typeface="Times New Roman"/>
              </a:rPr>
              <a:t> </a:t>
            </a:r>
            <a:r>
              <a:rPr sz="2200" spc="310" dirty="0">
                <a:latin typeface="Symbol"/>
                <a:cs typeface="Symbol"/>
              </a:rPr>
              <a:t></a:t>
            </a:r>
            <a:r>
              <a:rPr sz="1725" i="1" spc="202" baseline="-24154" dirty="0">
                <a:latin typeface="Times New Roman"/>
                <a:cs typeface="Times New Roman"/>
              </a:rPr>
              <a:t>r</a:t>
            </a:r>
            <a:r>
              <a:rPr sz="1725" i="1" spc="179" baseline="-24154" dirty="0">
                <a:latin typeface="Times New Roman"/>
                <a:cs typeface="Times New Roman"/>
              </a:rPr>
              <a:t> </a:t>
            </a:r>
            <a:r>
              <a:rPr sz="2050" i="1" spc="325" dirty="0">
                <a:latin typeface="Times New Roman"/>
                <a:cs typeface="Times New Roman"/>
              </a:rPr>
              <a:t>AC</a:t>
            </a:r>
            <a:r>
              <a:rPr sz="1725" i="1" spc="202" baseline="-24154" dirty="0">
                <a:latin typeface="Times New Roman"/>
                <a:cs typeface="Times New Roman"/>
              </a:rPr>
              <a:t>r</a:t>
            </a:r>
            <a:r>
              <a:rPr sz="1725" i="1" spc="112" baseline="-24154" dirty="0">
                <a:latin typeface="Times New Roman"/>
                <a:cs typeface="Times New Roman"/>
              </a:rPr>
              <a:t> </a:t>
            </a:r>
            <a:r>
              <a:rPr sz="2700" spc="120" dirty="0">
                <a:latin typeface="Symbol"/>
                <a:cs typeface="Symbol"/>
              </a:rPr>
              <a:t></a:t>
            </a:r>
            <a:r>
              <a:rPr sz="2050" i="1" spc="235" dirty="0">
                <a:latin typeface="Times New Roman"/>
                <a:cs typeface="Times New Roman"/>
              </a:rPr>
              <a:t>y</a:t>
            </a:r>
            <a:r>
              <a:rPr sz="2050" i="1" spc="-40" dirty="0">
                <a:latin typeface="Times New Roman"/>
                <a:cs typeface="Times New Roman"/>
              </a:rPr>
              <a:t> </a:t>
            </a:r>
            <a:r>
              <a:rPr sz="2050" spc="290" dirty="0">
                <a:latin typeface="Symbol"/>
                <a:cs typeface="Symbol"/>
              </a:rPr>
              <a:t></a:t>
            </a:r>
            <a:r>
              <a:rPr sz="2050" spc="120" dirty="0">
                <a:latin typeface="Times New Roman"/>
                <a:cs typeface="Times New Roman"/>
              </a:rPr>
              <a:t> </a:t>
            </a:r>
            <a:r>
              <a:rPr sz="2050" i="1" spc="95" dirty="0">
                <a:latin typeface="Times New Roman"/>
                <a:cs typeface="Times New Roman"/>
              </a:rPr>
              <a:t>y</a:t>
            </a:r>
            <a:r>
              <a:rPr sz="1725" spc="262" baseline="-24154" dirty="0">
                <a:latin typeface="Times New Roman"/>
                <a:cs typeface="Times New Roman"/>
              </a:rPr>
              <a:t>1</a:t>
            </a:r>
            <a:r>
              <a:rPr sz="1725" spc="-82" baseline="-24154" dirty="0">
                <a:latin typeface="Times New Roman"/>
                <a:cs typeface="Times New Roman"/>
              </a:rPr>
              <a:t> </a:t>
            </a:r>
            <a:r>
              <a:rPr sz="2700" spc="-55" dirty="0">
                <a:latin typeface="Symbol"/>
                <a:cs typeface="Symbol"/>
              </a:rPr>
              <a:t></a:t>
            </a:r>
            <a:endParaRPr sz="2700">
              <a:latin typeface="Symbol"/>
              <a:cs typeface="Symbol"/>
            </a:endParaRPr>
          </a:p>
        </p:txBody>
      </p:sp>
      <p:sp>
        <p:nvSpPr>
          <p:cNvPr id="45" name="object 45"/>
          <p:cNvSpPr txBox="1"/>
          <p:nvPr/>
        </p:nvSpPr>
        <p:spPr>
          <a:xfrm>
            <a:off x="6653805" y="5089341"/>
            <a:ext cx="151765" cy="337185"/>
          </a:xfrm>
          <a:prstGeom prst="rect">
            <a:avLst/>
          </a:prstGeom>
        </p:spPr>
        <p:txBody>
          <a:bodyPr vert="horz" wrap="square" lIns="0" tIns="11430" rIns="0" bIns="0" rtlCol="0">
            <a:spAutoFit/>
          </a:bodyPr>
          <a:lstStyle/>
          <a:p>
            <a:pPr marL="12700">
              <a:lnSpc>
                <a:spcPct val="100000"/>
              </a:lnSpc>
              <a:spcBef>
                <a:spcPts val="90"/>
              </a:spcBef>
            </a:pPr>
            <a:r>
              <a:rPr sz="2050" spc="200" dirty="0">
                <a:latin typeface="Symbol"/>
                <a:cs typeface="Symbol"/>
              </a:rPr>
              <a:t></a:t>
            </a:r>
            <a:endParaRPr sz="2050">
              <a:latin typeface="Symbol"/>
              <a:cs typeface="Symbol"/>
            </a:endParaRPr>
          </a:p>
        </p:txBody>
      </p:sp>
      <p:sp>
        <p:nvSpPr>
          <p:cNvPr id="46" name="object 46"/>
          <p:cNvSpPr txBox="1"/>
          <p:nvPr/>
        </p:nvSpPr>
        <p:spPr>
          <a:xfrm>
            <a:off x="6628405" y="5322506"/>
            <a:ext cx="325120" cy="337185"/>
          </a:xfrm>
          <a:prstGeom prst="rect">
            <a:avLst/>
          </a:prstGeom>
        </p:spPr>
        <p:txBody>
          <a:bodyPr vert="horz" wrap="square" lIns="0" tIns="11430" rIns="0" bIns="0" rtlCol="0">
            <a:spAutoFit/>
          </a:bodyPr>
          <a:lstStyle/>
          <a:p>
            <a:pPr marL="38100">
              <a:lnSpc>
                <a:spcPct val="100000"/>
              </a:lnSpc>
              <a:spcBef>
                <a:spcPts val="90"/>
              </a:spcBef>
            </a:pPr>
            <a:r>
              <a:rPr sz="2050" spc="200" dirty="0">
                <a:latin typeface="Symbol"/>
                <a:cs typeface="Symbol"/>
              </a:rPr>
              <a:t></a:t>
            </a:r>
            <a:r>
              <a:rPr sz="2050" spc="-215" dirty="0">
                <a:latin typeface="Times New Roman"/>
                <a:cs typeface="Times New Roman"/>
              </a:rPr>
              <a:t> </a:t>
            </a:r>
            <a:r>
              <a:rPr sz="1725" i="1" spc="232" baseline="-12077" dirty="0">
                <a:latin typeface="Times New Roman"/>
                <a:cs typeface="Times New Roman"/>
              </a:rPr>
              <a:t>y</a:t>
            </a:r>
            <a:endParaRPr sz="1725" baseline="-12077">
              <a:latin typeface="Times New Roman"/>
              <a:cs typeface="Times New Roman"/>
            </a:endParaRPr>
          </a:p>
        </p:txBody>
      </p:sp>
      <p:sp>
        <p:nvSpPr>
          <p:cNvPr id="47" name="object 47"/>
          <p:cNvSpPr txBox="1"/>
          <p:nvPr/>
        </p:nvSpPr>
        <p:spPr>
          <a:xfrm>
            <a:off x="6653805" y="4841437"/>
            <a:ext cx="151765" cy="337185"/>
          </a:xfrm>
          <a:prstGeom prst="rect">
            <a:avLst/>
          </a:prstGeom>
        </p:spPr>
        <p:txBody>
          <a:bodyPr vert="horz" wrap="square" lIns="0" tIns="11430" rIns="0" bIns="0" rtlCol="0">
            <a:spAutoFit/>
          </a:bodyPr>
          <a:lstStyle/>
          <a:p>
            <a:pPr marL="12700">
              <a:lnSpc>
                <a:spcPct val="100000"/>
              </a:lnSpc>
              <a:spcBef>
                <a:spcPts val="90"/>
              </a:spcBef>
            </a:pPr>
            <a:r>
              <a:rPr sz="2050" spc="200" dirty="0">
                <a:latin typeface="Symbol"/>
                <a:cs typeface="Symbol"/>
              </a:rPr>
              <a:t></a:t>
            </a:r>
            <a:endParaRPr sz="2050">
              <a:latin typeface="Symbol"/>
              <a:cs typeface="Symbol"/>
            </a:endParaRPr>
          </a:p>
        </p:txBody>
      </p:sp>
      <p:sp>
        <p:nvSpPr>
          <p:cNvPr id="48" name="object 48"/>
          <p:cNvSpPr txBox="1"/>
          <p:nvPr/>
        </p:nvSpPr>
        <p:spPr>
          <a:xfrm>
            <a:off x="5394584" y="4841437"/>
            <a:ext cx="151765" cy="817880"/>
          </a:xfrm>
          <a:prstGeom prst="rect">
            <a:avLst/>
          </a:prstGeom>
        </p:spPr>
        <p:txBody>
          <a:bodyPr vert="horz" wrap="square" lIns="0" tIns="11430" rIns="0" bIns="0" rtlCol="0">
            <a:spAutoFit/>
          </a:bodyPr>
          <a:lstStyle/>
          <a:p>
            <a:pPr marL="12700">
              <a:lnSpc>
                <a:spcPts val="2205"/>
              </a:lnSpc>
              <a:spcBef>
                <a:spcPts val="90"/>
              </a:spcBef>
            </a:pPr>
            <a:r>
              <a:rPr sz="2050" spc="200" dirty="0">
                <a:latin typeface="Symbol"/>
                <a:cs typeface="Symbol"/>
              </a:rPr>
              <a:t></a:t>
            </a:r>
            <a:endParaRPr sz="2050">
              <a:latin typeface="Symbol"/>
              <a:cs typeface="Symbol"/>
            </a:endParaRPr>
          </a:p>
          <a:p>
            <a:pPr marL="12700">
              <a:lnSpc>
                <a:spcPts val="1895"/>
              </a:lnSpc>
            </a:pPr>
            <a:r>
              <a:rPr sz="2050" spc="200" dirty="0">
                <a:latin typeface="Symbol"/>
                <a:cs typeface="Symbol"/>
              </a:rPr>
              <a:t></a:t>
            </a:r>
            <a:endParaRPr sz="2050">
              <a:latin typeface="Symbol"/>
              <a:cs typeface="Symbol"/>
            </a:endParaRPr>
          </a:p>
          <a:p>
            <a:pPr marL="12700">
              <a:lnSpc>
                <a:spcPts val="2150"/>
              </a:lnSpc>
            </a:pPr>
            <a:r>
              <a:rPr sz="2050" spc="200" dirty="0">
                <a:latin typeface="Symbol"/>
                <a:cs typeface="Symbol"/>
              </a:rPr>
              <a:t></a:t>
            </a:r>
            <a:endParaRPr sz="2050">
              <a:latin typeface="Symbol"/>
              <a:cs typeface="Symbol"/>
            </a:endParaRPr>
          </a:p>
        </p:txBody>
      </p:sp>
      <p:sp>
        <p:nvSpPr>
          <p:cNvPr id="49" name="object 49"/>
          <p:cNvSpPr txBox="1"/>
          <p:nvPr/>
        </p:nvSpPr>
        <p:spPr>
          <a:xfrm>
            <a:off x="5545871" y="4791562"/>
            <a:ext cx="984250" cy="436245"/>
          </a:xfrm>
          <a:prstGeom prst="rect">
            <a:avLst/>
          </a:prstGeom>
        </p:spPr>
        <p:txBody>
          <a:bodyPr vert="horz" wrap="square" lIns="0" tIns="12065" rIns="0" bIns="0" rtlCol="0">
            <a:spAutoFit/>
          </a:bodyPr>
          <a:lstStyle/>
          <a:p>
            <a:pPr marL="12700">
              <a:lnSpc>
                <a:spcPct val="100000"/>
              </a:lnSpc>
              <a:spcBef>
                <a:spcPts val="95"/>
              </a:spcBef>
            </a:pPr>
            <a:r>
              <a:rPr sz="2700" spc="180" dirty="0">
                <a:latin typeface="Symbol"/>
                <a:cs typeface="Symbol"/>
              </a:rPr>
              <a:t></a:t>
            </a:r>
            <a:r>
              <a:rPr sz="2050" i="1" spc="180" dirty="0">
                <a:latin typeface="Times New Roman"/>
                <a:cs typeface="Times New Roman"/>
              </a:rPr>
              <a:t>y</a:t>
            </a:r>
            <a:r>
              <a:rPr sz="2050" i="1" spc="-65" dirty="0">
                <a:latin typeface="Times New Roman"/>
                <a:cs typeface="Times New Roman"/>
              </a:rPr>
              <a:t> </a:t>
            </a:r>
            <a:r>
              <a:rPr sz="2050" spc="290" dirty="0">
                <a:latin typeface="Symbol"/>
                <a:cs typeface="Symbol"/>
              </a:rPr>
              <a:t></a:t>
            </a:r>
            <a:r>
              <a:rPr sz="2050" spc="90" dirty="0">
                <a:latin typeface="Times New Roman"/>
                <a:cs typeface="Times New Roman"/>
              </a:rPr>
              <a:t> </a:t>
            </a:r>
            <a:r>
              <a:rPr sz="2050" i="1" spc="235" dirty="0">
                <a:latin typeface="Times New Roman"/>
                <a:cs typeface="Times New Roman"/>
              </a:rPr>
              <a:t>y</a:t>
            </a:r>
            <a:r>
              <a:rPr sz="2050" i="1" spc="305" dirty="0">
                <a:latin typeface="Times New Roman"/>
                <a:cs typeface="Times New Roman"/>
              </a:rPr>
              <a:t> </a:t>
            </a:r>
            <a:r>
              <a:rPr sz="2700" spc="-55" dirty="0">
                <a:latin typeface="Symbol"/>
                <a:cs typeface="Symbol"/>
              </a:rPr>
              <a:t></a:t>
            </a:r>
            <a:endParaRPr sz="2700">
              <a:latin typeface="Symbol"/>
              <a:cs typeface="Symbol"/>
            </a:endParaRPr>
          </a:p>
        </p:txBody>
      </p:sp>
      <p:sp>
        <p:nvSpPr>
          <p:cNvPr id="50" name="object 50"/>
          <p:cNvSpPr/>
          <p:nvPr/>
        </p:nvSpPr>
        <p:spPr>
          <a:xfrm>
            <a:off x="1082241" y="5983640"/>
            <a:ext cx="166370" cy="0"/>
          </a:xfrm>
          <a:custGeom>
            <a:avLst/>
            <a:gdLst/>
            <a:ahLst/>
            <a:cxnLst/>
            <a:rect l="l" t="t" r="r" b="b"/>
            <a:pathLst>
              <a:path w="166369">
                <a:moveTo>
                  <a:pt x="0" y="0"/>
                </a:moveTo>
                <a:lnTo>
                  <a:pt x="165902" y="0"/>
                </a:lnTo>
              </a:path>
            </a:pathLst>
          </a:custGeom>
          <a:ln w="11271">
            <a:solidFill>
              <a:srgbClr val="000000"/>
            </a:solidFill>
          </a:ln>
        </p:spPr>
        <p:txBody>
          <a:bodyPr wrap="square" lIns="0" tIns="0" rIns="0" bIns="0" rtlCol="0"/>
          <a:lstStyle/>
          <a:p>
            <a:endParaRPr/>
          </a:p>
        </p:txBody>
      </p:sp>
      <p:sp>
        <p:nvSpPr>
          <p:cNvPr id="51" name="object 51"/>
          <p:cNvSpPr txBox="1"/>
          <p:nvPr/>
        </p:nvSpPr>
        <p:spPr>
          <a:xfrm>
            <a:off x="1088263" y="5979183"/>
            <a:ext cx="163195" cy="347980"/>
          </a:xfrm>
          <a:prstGeom prst="rect">
            <a:avLst/>
          </a:prstGeom>
        </p:spPr>
        <p:txBody>
          <a:bodyPr vert="horz" wrap="square" lIns="0" tIns="13970" rIns="0" bIns="0" rtlCol="0">
            <a:spAutoFit/>
          </a:bodyPr>
          <a:lstStyle/>
          <a:p>
            <a:pPr marL="12700">
              <a:lnSpc>
                <a:spcPct val="100000"/>
              </a:lnSpc>
              <a:spcBef>
                <a:spcPts val="110"/>
              </a:spcBef>
            </a:pPr>
            <a:r>
              <a:rPr sz="2100" spc="35" dirty="0">
                <a:latin typeface="Times New Roman"/>
                <a:cs typeface="Times New Roman"/>
              </a:rPr>
              <a:t>2</a:t>
            </a:r>
            <a:endParaRPr sz="2100">
              <a:latin typeface="Times New Roman"/>
              <a:cs typeface="Times New Roman"/>
            </a:endParaRPr>
          </a:p>
        </p:txBody>
      </p:sp>
      <p:sp>
        <p:nvSpPr>
          <p:cNvPr id="52" name="object 52"/>
          <p:cNvSpPr txBox="1"/>
          <p:nvPr/>
        </p:nvSpPr>
        <p:spPr>
          <a:xfrm>
            <a:off x="3041623" y="5741831"/>
            <a:ext cx="106045" cy="213995"/>
          </a:xfrm>
          <a:prstGeom prst="rect">
            <a:avLst/>
          </a:prstGeom>
        </p:spPr>
        <p:txBody>
          <a:bodyPr vert="horz" wrap="square" lIns="0" tIns="17145" rIns="0" bIns="0" rtlCol="0">
            <a:spAutoFit/>
          </a:bodyPr>
          <a:lstStyle/>
          <a:p>
            <a:pPr marL="12700">
              <a:lnSpc>
                <a:spcPct val="100000"/>
              </a:lnSpc>
              <a:spcBef>
                <a:spcPts val="135"/>
              </a:spcBef>
            </a:pPr>
            <a:r>
              <a:rPr sz="1200" spc="30" dirty="0">
                <a:latin typeface="Times New Roman"/>
                <a:cs typeface="Times New Roman"/>
              </a:rPr>
              <a:t>2</a:t>
            </a:r>
            <a:endParaRPr sz="1200">
              <a:latin typeface="Times New Roman"/>
              <a:cs typeface="Times New Roman"/>
            </a:endParaRPr>
          </a:p>
        </p:txBody>
      </p:sp>
      <p:sp>
        <p:nvSpPr>
          <p:cNvPr id="53" name="object 53"/>
          <p:cNvSpPr txBox="1"/>
          <p:nvPr/>
        </p:nvSpPr>
        <p:spPr>
          <a:xfrm>
            <a:off x="2852580" y="5948232"/>
            <a:ext cx="106045" cy="213995"/>
          </a:xfrm>
          <a:prstGeom prst="rect">
            <a:avLst/>
          </a:prstGeom>
        </p:spPr>
        <p:txBody>
          <a:bodyPr vert="horz" wrap="square" lIns="0" tIns="17145" rIns="0" bIns="0" rtlCol="0">
            <a:spAutoFit/>
          </a:bodyPr>
          <a:lstStyle/>
          <a:p>
            <a:pPr marL="12700">
              <a:lnSpc>
                <a:spcPct val="100000"/>
              </a:lnSpc>
              <a:spcBef>
                <a:spcPts val="135"/>
              </a:spcBef>
            </a:pPr>
            <a:r>
              <a:rPr sz="1200" spc="30" dirty="0">
                <a:latin typeface="Times New Roman"/>
                <a:cs typeface="Times New Roman"/>
              </a:rPr>
              <a:t>1</a:t>
            </a:r>
            <a:endParaRPr sz="1200">
              <a:latin typeface="Times New Roman"/>
              <a:cs typeface="Times New Roman"/>
            </a:endParaRPr>
          </a:p>
        </p:txBody>
      </p:sp>
      <p:sp>
        <p:nvSpPr>
          <p:cNvPr id="54" name="object 54"/>
          <p:cNvSpPr txBox="1"/>
          <p:nvPr/>
        </p:nvSpPr>
        <p:spPr>
          <a:xfrm>
            <a:off x="2023069" y="5948232"/>
            <a:ext cx="448945" cy="213995"/>
          </a:xfrm>
          <a:prstGeom prst="rect">
            <a:avLst/>
          </a:prstGeom>
        </p:spPr>
        <p:txBody>
          <a:bodyPr vert="horz" wrap="square" lIns="0" tIns="17145" rIns="0" bIns="0" rtlCol="0">
            <a:spAutoFit/>
          </a:bodyPr>
          <a:lstStyle/>
          <a:p>
            <a:pPr marL="12700">
              <a:lnSpc>
                <a:spcPct val="100000"/>
              </a:lnSpc>
              <a:spcBef>
                <a:spcPts val="135"/>
              </a:spcBef>
              <a:tabLst>
                <a:tab pos="354965" algn="l"/>
              </a:tabLst>
            </a:pPr>
            <a:r>
              <a:rPr sz="1200" i="1" spc="25" dirty="0">
                <a:latin typeface="Times New Roman"/>
                <a:cs typeface="Times New Roman"/>
              </a:rPr>
              <a:t>r	</a:t>
            </a:r>
            <a:r>
              <a:rPr sz="1200" spc="30" dirty="0">
                <a:latin typeface="Times New Roman"/>
                <a:cs typeface="Times New Roman"/>
              </a:rPr>
              <a:t>2</a:t>
            </a:r>
            <a:endParaRPr sz="1200">
              <a:latin typeface="Times New Roman"/>
              <a:cs typeface="Times New Roman"/>
            </a:endParaRPr>
          </a:p>
        </p:txBody>
      </p:sp>
      <p:sp>
        <p:nvSpPr>
          <p:cNvPr id="55" name="object 55"/>
          <p:cNvSpPr txBox="1"/>
          <p:nvPr/>
        </p:nvSpPr>
        <p:spPr>
          <a:xfrm>
            <a:off x="687013" y="5948232"/>
            <a:ext cx="960755" cy="213995"/>
          </a:xfrm>
          <a:prstGeom prst="rect">
            <a:avLst/>
          </a:prstGeom>
        </p:spPr>
        <p:txBody>
          <a:bodyPr vert="horz" wrap="square" lIns="0" tIns="17145" rIns="0" bIns="0" rtlCol="0">
            <a:spAutoFit/>
          </a:bodyPr>
          <a:lstStyle/>
          <a:p>
            <a:pPr marL="12700">
              <a:lnSpc>
                <a:spcPct val="100000"/>
              </a:lnSpc>
              <a:spcBef>
                <a:spcPts val="135"/>
              </a:spcBef>
              <a:tabLst>
                <a:tab pos="884555" algn="l"/>
              </a:tabLst>
            </a:pPr>
            <a:r>
              <a:rPr sz="1200" i="1" spc="25" dirty="0">
                <a:latin typeface="Times New Roman"/>
                <a:cs typeface="Times New Roman"/>
              </a:rPr>
              <a:t>r	r</a:t>
            </a:r>
            <a:endParaRPr sz="1200">
              <a:latin typeface="Times New Roman"/>
              <a:cs typeface="Times New Roman"/>
            </a:endParaRPr>
          </a:p>
        </p:txBody>
      </p:sp>
      <p:sp>
        <p:nvSpPr>
          <p:cNvPr id="56" name="object 56"/>
          <p:cNvSpPr txBox="1"/>
          <p:nvPr/>
        </p:nvSpPr>
        <p:spPr>
          <a:xfrm>
            <a:off x="134671" y="5683680"/>
            <a:ext cx="4545965" cy="450850"/>
          </a:xfrm>
          <a:prstGeom prst="rect">
            <a:avLst/>
          </a:prstGeom>
        </p:spPr>
        <p:txBody>
          <a:bodyPr vert="horz" wrap="square" lIns="0" tIns="17780" rIns="0" bIns="0" rtlCol="0">
            <a:spAutoFit/>
          </a:bodyPr>
          <a:lstStyle/>
          <a:p>
            <a:pPr marL="50800">
              <a:lnSpc>
                <a:spcPct val="100000"/>
              </a:lnSpc>
              <a:spcBef>
                <a:spcPts val="140"/>
              </a:spcBef>
              <a:tabLst>
                <a:tab pos="728345" algn="l"/>
                <a:tab pos="2396490" algn="l"/>
              </a:tabLst>
            </a:pPr>
            <a:r>
              <a:rPr sz="2100" spc="65" dirty="0">
                <a:latin typeface="Symbol"/>
                <a:cs typeface="Symbol"/>
              </a:rPr>
              <a:t></a:t>
            </a:r>
            <a:r>
              <a:rPr sz="2100" spc="30" dirty="0">
                <a:latin typeface="Times New Roman"/>
                <a:cs typeface="Times New Roman"/>
              </a:rPr>
              <a:t> </a:t>
            </a:r>
            <a:r>
              <a:rPr sz="2100" i="1" spc="40" dirty="0">
                <a:latin typeface="Times New Roman"/>
                <a:cs typeface="Times New Roman"/>
              </a:rPr>
              <a:t>E</a:t>
            </a:r>
            <a:r>
              <a:rPr sz="2100" i="1" dirty="0">
                <a:latin typeface="Times New Roman"/>
                <a:cs typeface="Times New Roman"/>
              </a:rPr>
              <a:t>	</a:t>
            </a:r>
            <a:r>
              <a:rPr sz="2100" spc="35" dirty="0">
                <a:latin typeface="Symbol"/>
                <a:cs typeface="Symbol"/>
              </a:rPr>
              <a:t></a:t>
            </a:r>
            <a:r>
              <a:rPr sz="2100" spc="114" dirty="0">
                <a:latin typeface="Times New Roman"/>
                <a:cs typeface="Times New Roman"/>
              </a:rPr>
              <a:t> </a:t>
            </a:r>
            <a:r>
              <a:rPr sz="3150" spc="52" baseline="35714" dirty="0">
                <a:latin typeface="Times New Roman"/>
                <a:cs typeface="Times New Roman"/>
              </a:rPr>
              <a:t>1</a:t>
            </a:r>
            <a:r>
              <a:rPr sz="3150" spc="-15" baseline="35714" dirty="0">
                <a:latin typeface="Times New Roman"/>
                <a:cs typeface="Times New Roman"/>
              </a:rPr>
              <a:t> </a:t>
            </a:r>
            <a:r>
              <a:rPr sz="2100" i="1" spc="20" dirty="0">
                <a:latin typeface="Times New Roman"/>
                <a:cs typeface="Times New Roman"/>
              </a:rPr>
              <a:t>s</a:t>
            </a:r>
            <a:r>
              <a:rPr sz="2200" spc="-20" dirty="0">
                <a:latin typeface="Symbol"/>
                <a:cs typeface="Symbol"/>
              </a:rPr>
              <a:t></a:t>
            </a:r>
            <a:r>
              <a:rPr sz="2200" dirty="0">
                <a:latin typeface="Times New Roman"/>
                <a:cs typeface="Times New Roman"/>
              </a:rPr>
              <a:t> </a:t>
            </a:r>
            <a:r>
              <a:rPr sz="2200" spc="-145" dirty="0">
                <a:latin typeface="Times New Roman"/>
                <a:cs typeface="Times New Roman"/>
              </a:rPr>
              <a:t> </a:t>
            </a:r>
            <a:r>
              <a:rPr sz="2100" i="1" spc="60" dirty="0">
                <a:latin typeface="Times New Roman"/>
                <a:cs typeface="Times New Roman"/>
              </a:rPr>
              <a:t>A</a:t>
            </a:r>
            <a:r>
              <a:rPr sz="2100" i="1" spc="45" dirty="0">
                <a:latin typeface="Times New Roman"/>
                <a:cs typeface="Times New Roman"/>
              </a:rPr>
              <a:t>C</a:t>
            </a:r>
            <a:r>
              <a:rPr sz="2100" i="1" dirty="0">
                <a:latin typeface="Times New Roman"/>
                <a:cs typeface="Times New Roman"/>
              </a:rPr>
              <a:t> </a:t>
            </a:r>
            <a:r>
              <a:rPr sz="2100" i="1" spc="-235" dirty="0">
                <a:latin typeface="Times New Roman"/>
                <a:cs typeface="Times New Roman"/>
              </a:rPr>
              <a:t> </a:t>
            </a:r>
            <a:r>
              <a:rPr sz="2750" spc="-45" dirty="0">
                <a:latin typeface="Symbol"/>
                <a:cs typeface="Symbol"/>
              </a:rPr>
              <a:t></a:t>
            </a:r>
            <a:r>
              <a:rPr sz="2100" i="1" spc="30" dirty="0">
                <a:latin typeface="Times New Roman"/>
                <a:cs typeface="Times New Roman"/>
              </a:rPr>
              <a:t>y</a:t>
            </a:r>
            <a:r>
              <a:rPr sz="2100" i="1" dirty="0">
                <a:latin typeface="Times New Roman"/>
                <a:cs typeface="Times New Roman"/>
              </a:rPr>
              <a:t>	</a:t>
            </a:r>
            <a:r>
              <a:rPr sz="2100" spc="35" dirty="0">
                <a:latin typeface="Symbol"/>
                <a:cs typeface="Symbol"/>
              </a:rPr>
              <a:t></a:t>
            </a:r>
            <a:r>
              <a:rPr sz="2100" spc="40" dirty="0">
                <a:latin typeface="Times New Roman"/>
                <a:cs typeface="Times New Roman"/>
              </a:rPr>
              <a:t> </a:t>
            </a:r>
            <a:r>
              <a:rPr sz="2100" i="1" spc="30" dirty="0">
                <a:latin typeface="Times New Roman"/>
                <a:cs typeface="Times New Roman"/>
              </a:rPr>
              <a:t>y</a:t>
            </a:r>
            <a:r>
              <a:rPr sz="2100" i="1" spc="220" dirty="0">
                <a:latin typeface="Times New Roman"/>
                <a:cs typeface="Times New Roman"/>
              </a:rPr>
              <a:t> </a:t>
            </a:r>
            <a:r>
              <a:rPr sz="2750" spc="-204" dirty="0">
                <a:latin typeface="Symbol"/>
                <a:cs typeface="Symbol"/>
              </a:rPr>
              <a:t></a:t>
            </a:r>
            <a:r>
              <a:rPr sz="2750" spc="20" dirty="0">
                <a:latin typeface="Times New Roman"/>
                <a:cs typeface="Times New Roman"/>
              </a:rPr>
              <a:t> </a:t>
            </a:r>
            <a:r>
              <a:rPr sz="2100" spc="15" dirty="0">
                <a:latin typeface="Times New Roman"/>
                <a:cs typeface="Times New Roman"/>
              </a:rPr>
              <a:t>.........</a:t>
            </a:r>
            <a:r>
              <a:rPr sz="2100" spc="-10" dirty="0">
                <a:latin typeface="Times New Roman"/>
                <a:cs typeface="Times New Roman"/>
              </a:rPr>
              <a:t>.</a:t>
            </a:r>
            <a:r>
              <a:rPr sz="2100" spc="15" dirty="0">
                <a:latin typeface="Times New Roman"/>
                <a:cs typeface="Times New Roman"/>
              </a:rPr>
              <a:t>.......</a:t>
            </a:r>
            <a:r>
              <a:rPr sz="2100" spc="25" dirty="0">
                <a:latin typeface="Times New Roman"/>
                <a:cs typeface="Times New Roman"/>
              </a:rPr>
              <a:t>(6</a:t>
            </a:r>
            <a:r>
              <a:rPr sz="2100" spc="20" dirty="0">
                <a:latin typeface="Times New Roman"/>
                <a:cs typeface="Times New Roman"/>
              </a:rPr>
              <a:t>)</a:t>
            </a:r>
            <a:endParaRPr sz="2100">
              <a:latin typeface="Times New Roman"/>
              <a:cs typeface="Times New Roman"/>
            </a:endParaRPr>
          </a:p>
        </p:txBody>
      </p:sp>
      <p:sp>
        <p:nvSpPr>
          <p:cNvPr id="57" name="object 57"/>
          <p:cNvSpPr/>
          <p:nvPr/>
        </p:nvSpPr>
        <p:spPr>
          <a:xfrm>
            <a:off x="5013393" y="6425987"/>
            <a:ext cx="416559" cy="0"/>
          </a:xfrm>
          <a:custGeom>
            <a:avLst/>
            <a:gdLst/>
            <a:ahLst/>
            <a:cxnLst/>
            <a:rect l="l" t="t" r="r" b="b"/>
            <a:pathLst>
              <a:path w="416560">
                <a:moveTo>
                  <a:pt x="0" y="0"/>
                </a:moveTo>
                <a:lnTo>
                  <a:pt x="416528" y="0"/>
                </a:lnTo>
              </a:path>
            </a:pathLst>
          </a:custGeom>
          <a:ln w="12633">
            <a:solidFill>
              <a:srgbClr val="000000"/>
            </a:solidFill>
          </a:ln>
        </p:spPr>
        <p:txBody>
          <a:bodyPr wrap="square" lIns="0" tIns="0" rIns="0" bIns="0" rtlCol="0"/>
          <a:lstStyle/>
          <a:p>
            <a:endParaRPr/>
          </a:p>
        </p:txBody>
      </p:sp>
      <p:sp>
        <p:nvSpPr>
          <p:cNvPr id="58" name="object 58"/>
          <p:cNvSpPr txBox="1"/>
          <p:nvPr/>
        </p:nvSpPr>
        <p:spPr>
          <a:xfrm>
            <a:off x="5022588" y="5992312"/>
            <a:ext cx="367030" cy="391795"/>
          </a:xfrm>
          <a:prstGeom prst="rect">
            <a:avLst/>
          </a:prstGeom>
        </p:spPr>
        <p:txBody>
          <a:bodyPr vert="horz" wrap="square" lIns="0" tIns="12700" rIns="0" bIns="0" rtlCol="0">
            <a:spAutoFit/>
          </a:bodyPr>
          <a:lstStyle/>
          <a:p>
            <a:pPr marL="12700">
              <a:lnSpc>
                <a:spcPct val="100000"/>
              </a:lnSpc>
              <a:spcBef>
                <a:spcPts val="100"/>
              </a:spcBef>
            </a:pPr>
            <a:r>
              <a:rPr sz="2400" i="1" spc="70" dirty="0">
                <a:latin typeface="Times New Roman"/>
                <a:cs typeface="Times New Roman"/>
              </a:rPr>
              <a:t>dT</a:t>
            </a:r>
            <a:endParaRPr sz="2400">
              <a:latin typeface="Times New Roman"/>
              <a:cs typeface="Times New Roman"/>
            </a:endParaRPr>
          </a:p>
        </p:txBody>
      </p:sp>
      <p:sp>
        <p:nvSpPr>
          <p:cNvPr id="59" name="object 59"/>
          <p:cNvSpPr txBox="1"/>
          <p:nvPr/>
        </p:nvSpPr>
        <p:spPr>
          <a:xfrm>
            <a:off x="3745103" y="6184602"/>
            <a:ext cx="4084954" cy="629920"/>
          </a:xfrm>
          <a:prstGeom prst="rect">
            <a:avLst/>
          </a:prstGeom>
        </p:spPr>
        <p:txBody>
          <a:bodyPr vert="horz" wrap="square" lIns="0" tIns="12700" rIns="0" bIns="0" rtlCol="0">
            <a:spAutoFit/>
          </a:bodyPr>
          <a:lstStyle/>
          <a:p>
            <a:pPr marL="38100">
              <a:lnSpc>
                <a:spcPts val="2375"/>
              </a:lnSpc>
              <a:spcBef>
                <a:spcPts val="100"/>
              </a:spcBef>
              <a:tabLst>
                <a:tab pos="1760220" algn="l"/>
              </a:tabLst>
            </a:pPr>
            <a:r>
              <a:rPr sz="3000" spc="7" baseline="8333" dirty="0">
                <a:latin typeface="Times New Roman"/>
                <a:cs typeface="Times New Roman"/>
              </a:rPr>
              <a:t>Where</a:t>
            </a:r>
            <a:r>
              <a:rPr sz="3000" spc="262" baseline="8333" dirty="0">
                <a:latin typeface="Times New Roman"/>
                <a:cs typeface="Times New Roman"/>
              </a:rPr>
              <a:t> </a:t>
            </a:r>
            <a:r>
              <a:rPr sz="2400" i="1" spc="65" dirty="0">
                <a:latin typeface="Times New Roman"/>
                <a:cs typeface="Times New Roman"/>
              </a:rPr>
              <a:t>s</a:t>
            </a:r>
            <a:r>
              <a:rPr sz="2400" i="1" spc="25" dirty="0">
                <a:latin typeface="Times New Roman"/>
                <a:cs typeface="Times New Roman"/>
              </a:rPr>
              <a:t> </a:t>
            </a:r>
            <a:r>
              <a:rPr sz="2400" spc="90" dirty="0">
                <a:latin typeface="Symbol"/>
                <a:cs typeface="Symbol"/>
              </a:rPr>
              <a:t></a:t>
            </a:r>
            <a:r>
              <a:rPr sz="2400" spc="90" dirty="0">
                <a:latin typeface="Times New Roman"/>
                <a:cs typeface="Times New Roman"/>
              </a:rPr>
              <a:t>	</a:t>
            </a:r>
            <a:r>
              <a:rPr sz="2400" spc="35" dirty="0">
                <a:latin typeface="Times New Roman"/>
                <a:cs typeface="Times New Roman"/>
              </a:rPr>
              <a:t>between</a:t>
            </a:r>
            <a:r>
              <a:rPr sz="2400" spc="355" dirty="0">
                <a:latin typeface="Times New Roman"/>
                <a:cs typeface="Times New Roman"/>
              </a:rPr>
              <a:t> </a:t>
            </a:r>
            <a:r>
              <a:rPr sz="2400" i="1" dirty="0">
                <a:latin typeface="Times New Roman"/>
                <a:cs typeface="Times New Roman"/>
              </a:rPr>
              <a:t>y</a:t>
            </a:r>
            <a:r>
              <a:rPr sz="2100" baseline="-23809" dirty="0">
                <a:latin typeface="Times New Roman"/>
                <a:cs typeface="Times New Roman"/>
              </a:rPr>
              <a:t>1</a:t>
            </a:r>
            <a:r>
              <a:rPr sz="2100" spc="345" baseline="-23809" dirty="0">
                <a:latin typeface="Times New Roman"/>
                <a:cs typeface="Times New Roman"/>
              </a:rPr>
              <a:t> </a:t>
            </a:r>
            <a:r>
              <a:rPr sz="2400" spc="10" dirty="0">
                <a:latin typeface="Times New Roman"/>
                <a:cs typeface="Times New Roman"/>
              </a:rPr>
              <a:t>and</a:t>
            </a:r>
            <a:r>
              <a:rPr sz="2400" spc="315" dirty="0">
                <a:latin typeface="Times New Roman"/>
                <a:cs typeface="Times New Roman"/>
              </a:rPr>
              <a:t> </a:t>
            </a:r>
            <a:r>
              <a:rPr sz="2400" i="1" spc="80" dirty="0">
                <a:latin typeface="Times New Roman"/>
                <a:cs typeface="Times New Roman"/>
              </a:rPr>
              <a:t>y</a:t>
            </a:r>
            <a:r>
              <a:rPr sz="2100" spc="120" baseline="-23809" dirty="0">
                <a:latin typeface="Times New Roman"/>
                <a:cs typeface="Times New Roman"/>
              </a:rPr>
              <a:t>2</a:t>
            </a:r>
            <a:endParaRPr sz="2100" baseline="-23809">
              <a:latin typeface="Times New Roman"/>
              <a:cs typeface="Times New Roman"/>
            </a:endParaRPr>
          </a:p>
          <a:p>
            <a:pPr marL="1322705">
              <a:lnSpc>
                <a:spcPts val="2375"/>
              </a:lnSpc>
            </a:pPr>
            <a:r>
              <a:rPr sz="2400" i="1" spc="65" dirty="0">
                <a:latin typeface="Times New Roman"/>
                <a:cs typeface="Times New Roman"/>
              </a:rPr>
              <a:t>dy</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22</a:t>
            </a:fld>
            <a:endParaRPr sz="1200">
              <a:latin typeface="Arial MT"/>
              <a:cs typeface="Arial MT"/>
            </a:endParaRPr>
          </a:p>
        </p:txBody>
      </p:sp>
      <p:sp>
        <p:nvSpPr>
          <p:cNvPr id="2" name="object 2"/>
          <p:cNvSpPr txBox="1"/>
          <p:nvPr/>
        </p:nvSpPr>
        <p:spPr>
          <a:xfrm>
            <a:off x="104139" y="0"/>
            <a:ext cx="8825865" cy="6490335"/>
          </a:xfrm>
          <a:prstGeom prst="rect">
            <a:avLst/>
          </a:prstGeom>
        </p:spPr>
        <p:txBody>
          <a:bodyPr vert="horz" wrap="square" lIns="0" tIns="191135" rIns="0" bIns="0" rtlCol="0">
            <a:spAutoFit/>
          </a:bodyPr>
          <a:lstStyle/>
          <a:p>
            <a:pPr marL="63500">
              <a:lnSpc>
                <a:spcPct val="100000"/>
              </a:lnSpc>
              <a:spcBef>
                <a:spcPts val="1505"/>
              </a:spcBef>
            </a:pPr>
            <a:r>
              <a:rPr sz="2000" dirty="0">
                <a:latin typeface="Times New Roman"/>
                <a:cs typeface="Times New Roman"/>
              </a:rPr>
              <a:t>If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temperature</a:t>
            </a:r>
            <a:r>
              <a:rPr sz="2000" spc="-30" dirty="0">
                <a:latin typeface="Times New Roman"/>
                <a:cs typeface="Times New Roman"/>
              </a:rPr>
              <a:t> </a:t>
            </a:r>
            <a:r>
              <a:rPr sz="2000" dirty="0">
                <a:latin typeface="Times New Roman"/>
                <a:cs typeface="Times New Roman"/>
              </a:rPr>
              <a:t>of the</a:t>
            </a:r>
            <a:r>
              <a:rPr sz="2000" spc="-20" dirty="0">
                <a:latin typeface="Times New Roman"/>
                <a:cs typeface="Times New Roman"/>
              </a:rPr>
              <a:t> </a:t>
            </a:r>
            <a:r>
              <a:rPr sz="2000" dirty="0">
                <a:latin typeface="Times New Roman"/>
                <a:cs typeface="Times New Roman"/>
              </a:rPr>
              <a:t>rock</a:t>
            </a:r>
            <a:r>
              <a:rPr sz="2000" spc="-15" dirty="0">
                <a:latin typeface="Times New Roman"/>
                <a:cs typeface="Times New Roman"/>
              </a:rPr>
              <a:t> </a:t>
            </a:r>
            <a:r>
              <a:rPr sz="2000" spc="-5" dirty="0">
                <a:latin typeface="Times New Roman"/>
                <a:cs typeface="Times New Roman"/>
              </a:rPr>
              <a:t>remains</a:t>
            </a:r>
            <a:r>
              <a:rPr sz="2000" dirty="0">
                <a:latin typeface="Times New Roman"/>
                <a:cs typeface="Times New Roman"/>
              </a:rPr>
              <a:t> uniform</a:t>
            </a:r>
            <a:r>
              <a:rPr sz="2000" spc="-45" dirty="0">
                <a:latin typeface="Times New Roman"/>
                <a:cs typeface="Times New Roman"/>
              </a:rPr>
              <a:t> </a:t>
            </a:r>
            <a:r>
              <a:rPr sz="2000" dirty="0">
                <a:latin typeface="Times New Roman"/>
                <a:cs typeface="Times New Roman"/>
              </a:rPr>
              <a:t>at</a:t>
            </a:r>
            <a:r>
              <a:rPr sz="2000" spc="-45" dirty="0">
                <a:latin typeface="Times New Roman"/>
                <a:cs typeface="Times New Roman"/>
              </a:rPr>
              <a:t> </a:t>
            </a:r>
            <a:r>
              <a:rPr sz="2000" spc="-35" dirty="0">
                <a:latin typeface="Times New Roman"/>
                <a:cs typeface="Times New Roman"/>
              </a:rPr>
              <a:t>T</a:t>
            </a:r>
            <a:r>
              <a:rPr sz="1950" spc="-52" baseline="-21367" dirty="0">
                <a:latin typeface="Times New Roman"/>
                <a:cs typeface="Times New Roman"/>
              </a:rPr>
              <a:t>r</a:t>
            </a:r>
            <a:r>
              <a:rPr sz="2000" spc="-35" dirty="0">
                <a:latin typeface="Times New Roman"/>
                <a:cs typeface="Times New Roman"/>
              </a:rPr>
              <a:t>,</a:t>
            </a:r>
            <a:r>
              <a:rPr sz="2000" dirty="0">
                <a:latin typeface="Times New Roman"/>
                <a:cs typeface="Times New Roman"/>
              </a:rPr>
              <a:t> then</a:t>
            </a:r>
            <a:endParaRPr sz="2000">
              <a:latin typeface="Times New Roman"/>
              <a:cs typeface="Times New Roman"/>
            </a:endParaRPr>
          </a:p>
          <a:p>
            <a:pPr marL="636270" algn="ctr">
              <a:lnSpc>
                <a:spcPct val="100000"/>
              </a:lnSpc>
              <a:spcBef>
                <a:spcPts val="1505"/>
              </a:spcBef>
            </a:pPr>
            <a:r>
              <a:rPr sz="2150" i="1" spc="155" dirty="0">
                <a:latin typeface="Times New Roman"/>
                <a:cs typeface="Times New Roman"/>
              </a:rPr>
              <a:t>E</a:t>
            </a:r>
            <a:r>
              <a:rPr sz="1875" i="1" spc="142" baseline="-24444" dirty="0">
                <a:latin typeface="Times New Roman"/>
                <a:cs typeface="Times New Roman"/>
              </a:rPr>
              <a:t>R</a:t>
            </a:r>
            <a:r>
              <a:rPr sz="1875" i="1" baseline="-24444" dirty="0">
                <a:latin typeface="Times New Roman"/>
                <a:cs typeface="Times New Roman"/>
              </a:rPr>
              <a:t> </a:t>
            </a:r>
            <a:r>
              <a:rPr sz="1875" i="1" spc="209" baseline="-24444" dirty="0">
                <a:latin typeface="Times New Roman"/>
                <a:cs typeface="Times New Roman"/>
              </a:rPr>
              <a:t> </a:t>
            </a:r>
            <a:r>
              <a:rPr sz="2150" spc="140" dirty="0">
                <a:latin typeface="Symbol"/>
                <a:cs typeface="Symbol"/>
              </a:rPr>
              <a:t></a:t>
            </a:r>
            <a:r>
              <a:rPr sz="2150" spc="-140" dirty="0">
                <a:latin typeface="Times New Roman"/>
                <a:cs typeface="Times New Roman"/>
              </a:rPr>
              <a:t> </a:t>
            </a:r>
            <a:r>
              <a:rPr sz="2150" i="1" dirty="0">
                <a:latin typeface="Times New Roman"/>
                <a:cs typeface="Times New Roman"/>
              </a:rPr>
              <a:t>C</a:t>
            </a:r>
            <a:r>
              <a:rPr sz="1875" spc="127" baseline="-24444" dirty="0">
                <a:latin typeface="Times New Roman"/>
                <a:cs typeface="Times New Roman"/>
              </a:rPr>
              <a:t>1</a:t>
            </a:r>
            <a:r>
              <a:rPr sz="1875" spc="-52" baseline="-24444" dirty="0">
                <a:latin typeface="Times New Roman"/>
                <a:cs typeface="Times New Roman"/>
              </a:rPr>
              <a:t>2</a:t>
            </a:r>
            <a:r>
              <a:rPr sz="2150" i="1" spc="-15" dirty="0">
                <a:latin typeface="Times New Roman"/>
                <a:cs typeface="Times New Roman"/>
              </a:rPr>
              <a:t>T</a:t>
            </a:r>
            <a:r>
              <a:rPr sz="1875" i="1" spc="89" baseline="-24444" dirty="0">
                <a:latin typeface="Times New Roman"/>
                <a:cs typeface="Times New Roman"/>
              </a:rPr>
              <a:t>r</a:t>
            </a:r>
            <a:endParaRPr sz="1875" baseline="-24444">
              <a:latin typeface="Times New Roman"/>
              <a:cs typeface="Times New Roman"/>
            </a:endParaRPr>
          </a:p>
          <a:p>
            <a:pPr marL="63500">
              <a:lnSpc>
                <a:spcPct val="100000"/>
              </a:lnSpc>
              <a:spcBef>
                <a:spcPts val="715"/>
              </a:spcBef>
            </a:pPr>
            <a:r>
              <a:rPr sz="2000" spc="5" dirty="0">
                <a:latin typeface="Times New Roman"/>
                <a:cs typeface="Times New Roman"/>
              </a:rPr>
              <a:t>Where</a:t>
            </a:r>
            <a:r>
              <a:rPr sz="2000" spc="-45" dirty="0">
                <a:latin typeface="Times New Roman"/>
                <a:cs typeface="Times New Roman"/>
              </a:rPr>
              <a:t> </a:t>
            </a:r>
            <a:r>
              <a:rPr sz="2000" spc="10" dirty="0">
                <a:latin typeface="Times New Roman"/>
                <a:cs typeface="Times New Roman"/>
              </a:rPr>
              <a:t>C</a:t>
            </a:r>
            <a:r>
              <a:rPr sz="1950" spc="15" baseline="-21367" dirty="0">
                <a:latin typeface="Times New Roman"/>
                <a:cs typeface="Times New Roman"/>
              </a:rPr>
              <a:t>12</a:t>
            </a:r>
            <a:r>
              <a:rPr sz="1950" spc="254" baseline="-21367"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thermal</a:t>
            </a:r>
            <a:r>
              <a:rPr sz="2000" spc="-15" dirty="0">
                <a:latin typeface="Times New Roman"/>
                <a:cs typeface="Times New Roman"/>
              </a:rPr>
              <a:t> </a:t>
            </a:r>
            <a:r>
              <a:rPr sz="2000" dirty="0">
                <a:latin typeface="Times New Roman"/>
                <a:cs typeface="Times New Roman"/>
              </a:rPr>
              <a:t>capacity</a:t>
            </a:r>
            <a:r>
              <a:rPr sz="2000" spc="-20" dirty="0">
                <a:latin typeface="Times New Roman"/>
                <a:cs typeface="Times New Roman"/>
              </a:rPr>
              <a:t> </a:t>
            </a:r>
            <a:r>
              <a:rPr sz="2000" dirty="0">
                <a:latin typeface="Times New Roman"/>
                <a:cs typeface="Times New Roman"/>
              </a:rPr>
              <a:t>between</a:t>
            </a:r>
            <a:r>
              <a:rPr sz="2000" spc="-10" dirty="0">
                <a:latin typeface="Times New Roman"/>
                <a:cs typeface="Times New Roman"/>
              </a:rPr>
              <a:t> </a:t>
            </a:r>
            <a:r>
              <a:rPr sz="2000" i="1" spc="5" dirty="0">
                <a:latin typeface="Times New Roman"/>
                <a:cs typeface="Times New Roman"/>
              </a:rPr>
              <a:t>y</a:t>
            </a:r>
            <a:r>
              <a:rPr sz="1950" i="1" spc="7" baseline="-21367" dirty="0">
                <a:latin typeface="Times New Roman"/>
                <a:cs typeface="Times New Roman"/>
              </a:rPr>
              <a:t>1</a:t>
            </a:r>
            <a:r>
              <a:rPr sz="1950" i="1" spc="240" baseline="-21367"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i="1" spc="5" dirty="0">
                <a:latin typeface="Times New Roman"/>
                <a:cs typeface="Times New Roman"/>
              </a:rPr>
              <a:t>y</a:t>
            </a:r>
            <a:r>
              <a:rPr sz="1950" i="1" spc="7" baseline="-21367" dirty="0">
                <a:latin typeface="Times New Roman"/>
                <a:cs typeface="Times New Roman"/>
              </a:rPr>
              <a:t>2</a:t>
            </a:r>
            <a:r>
              <a:rPr sz="1950" i="1" spc="240" baseline="-21367" dirty="0">
                <a:latin typeface="Times New Roman"/>
                <a:cs typeface="Times New Roman"/>
              </a:rPr>
              <a:t> </a:t>
            </a:r>
            <a:r>
              <a:rPr sz="2000" dirty="0">
                <a:latin typeface="Times New Roman"/>
                <a:cs typeface="Times New Roman"/>
              </a:rPr>
              <a:t>which</a:t>
            </a:r>
            <a:r>
              <a:rPr sz="2000" spc="-15"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be expressed</a:t>
            </a:r>
            <a:r>
              <a:rPr sz="2000" spc="-40" dirty="0">
                <a:latin typeface="Times New Roman"/>
                <a:cs typeface="Times New Roman"/>
              </a:rPr>
              <a:t> </a:t>
            </a:r>
            <a:r>
              <a:rPr sz="2000" dirty="0">
                <a:latin typeface="Times New Roman"/>
                <a:cs typeface="Times New Roman"/>
              </a:rPr>
              <a:t>as</a:t>
            </a:r>
            <a:endParaRPr sz="2000">
              <a:latin typeface="Times New Roman"/>
              <a:cs typeface="Times New Roman"/>
            </a:endParaRPr>
          </a:p>
          <a:p>
            <a:pPr marL="3434715">
              <a:lnSpc>
                <a:spcPct val="100000"/>
              </a:lnSpc>
              <a:spcBef>
                <a:spcPts val="805"/>
              </a:spcBef>
            </a:pPr>
            <a:r>
              <a:rPr sz="2150" i="1" spc="-50" dirty="0">
                <a:latin typeface="Times New Roman"/>
                <a:cs typeface="Times New Roman"/>
              </a:rPr>
              <a:t>C</a:t>
            </a:r>
            <a:r>
              <a:rPr sz="1875" spc="97" baseline="-24444" dirty="0">
                <a:latin typeface="Times New Roman"/>
                <a:cs typeface="Times New Roman"/>
              </a:rPr>
              <a:t>1</a:t>
            </a:r>
            <a:r>
              <a:rPr sz="1875" spc="104" baseline="-24444" dirty="0">
                <a:latin typeface="Times New Roman"/>
                <a:cs typeface="Times New Roman"/>
              </a:rPr>
              <a:t>2</a:t>
            </a:r>
            <a:r>
              <a:rPr sz="1875" baseline="-24444" dirty="0">
                <a:latin typeface="Times New Roman"/>
                <a:cs typeface="Times New Roman"/>
              </a:rPr>
              <a:t> </a:t>
            </a:r>
            <a:r>
              <a:rPr sz="1875" spc="30" baseline="-24444" dirty="0">
                <a:latin typeface="Times New Roman"/>
                <a:cs typeface="Times New Roman"/>
              </a:rPr>
              <a:t> </a:t>
            </a:r>
            <a:r>
              <a:rPr sz="2150" spc="135" dirty="0">
                <a:latin typeface="Symbol"/>
                <a:cs typeface="Symbol"/>
              </a:rPr>
              <a:t></a:t>
            </a:r>
            <a:r>
              <a:rPr sz="2150" spc="65" dirty="0">
                <a:latin typeface="Times New Roman"/>
                <a:cs typeface="Times New Roman"/>
              </a:rPr>
              <a:t> </a:t>
            </a:r>
            <a:r>
              <a:rPr sz="2150" i="1" spc="-95" dirty="0">
                <a:latin typeface="Times New Roman"/>
                <a:cs typeface="Times New Roman"/>
              </a:rPr>
              <a:t>A</a:t>
            </a:r>
            <a:r>
              <a:rPr sz="1875" i="1" spc="82" baseline="-24444" dirty="0">
                <a:latin typeface="Times New Roman"/>
                <a:cs typeface="Times New Roman"/>
              </a:rPr>
              <a:t>r</a:t>
            </a:r>
            <a:r>
              <a:rPr sz="1875" i="1" spc="-37" baseline="-24444" dirty="0">
                <a:latin typeface="Times New Roman"/>
                <a:cs typeface="Times New Roman"/>
              </a:rPr>
              <a:t> </a:t>
            </a:r>
            <a:r>
              <a:rPr sz="2850" spc="-45" dirty="0">
                <a:latin typeface="Symbol"/>
                <a:cs typeface="Symbol"/>
              </a:rPr>
              <a:t></a:t>
            </a:r>
            <a:r>
              <a:rPr sz="2150" i="1" spc="-65" dirty="0">
                <a:latin typeface="Times New Roman"/>
                <a:cs typeface="Times New Roman"/>
              </a:rPr>
              <a:t>y</a:t>
            </a:r>
            <a:r>
              <a:rPr sz="1875" spc="104" baseline="-24444" dirty="0">
                <a:latin typeface="Times New Roman"/>
                <a:cs typeface="Times New Roman"/>
              </a:rPr>
              <a:t>1</a:t>
            </a:r>
            <a:r>
              <a:rPr sz="1875" spc="202" baseline="-24444" dirty="0">
                <a:latin typeface="Times New Roman"/>
                <a:cs typeface="Times New Roman"/>
              </a:rPr>
              <a:t> </a:t>
            </a:r>
            <a:r>
              <a:rPr sz="2150" spc="135" dirty="0">
                <a:latin typeface="Symbol"/>
                <a:cs typeface="Symbol"/>
              </a:rPr>
              <a:t></a:t>
            </a:r>
            <a:r>
              <a:rPr sz="2150" spc="-40" dirty="0">
                <a:latin typeface="Times New Roman"/>
                <a:cs typeface="Times New Roman"/>
              </a:rPr>
              <a:t> </a:t>
            </a:r>
            <a:r>
              <a:rPr sz="2150" i="1" spc="80" dirty="0">
                <a:latin typeface="Times New Roman"/>
                <a:cs typeface="Times New Roman"/>
              </a:rPr>
              <a:t>y</a:t>
            </a:r>
            <a:r>
              <a:rPr sz="1875" spc="104" baseline="-24444" dirty="0">
                <a:latin typeface="Times New Roman"/>
                <a:cs typeface="Times New Roman"/>
              </a:rPr>
              <a:t>2</a:t>
            </a:r>
            <a:r>
              <a:rPr sz="1875" spc="-67" baseline="-24444" dirty="0">
                <a:latin typeface="Times New Roman"/>
                <a:cs typeface="Times New Roman"/>
              </a:rPr>
              <a:t> </a:t>
            </a:r>
            <a:r>
              <a:rPr sz="2850" spc="-265" dirty="0">
                <a:latin typeface="Symbol"/>
                <a:cs typeface="Symbol"/>
              </a:rPr>
              <a:t></a:t>
            </a:r>
            <a:r>
              <a:rPr sz="2300" spc="75" dirty="0">
                <a:latin typeface="Symbol"/>
                <a:cs typeface="Symbol"/>
              </a:rPr>
              <a:t></a:t>
            </a:r>
            <a:r>
              <a:rPr sz="1875" i="1" spc="217" baseline="-24444" dirty="0">
                <a:latin typeface="Times New Roman"/>
                <a:cs typeface="Times New Roman"/>
              </a:rPr>
              <a:t>r</a:t>
            </a:r>
            <a:r>
              <a:rPr sz="2150" i="1" spc="95" dirty="0">
                <a:latin typeface="Times New Roman"/>
                <a:cs typeface="Times New Roman"/>
              </a:rPr>
              <a:t>C</a:t>
            </a:r>
            <a:r>
              <a:rPr sz="1875" i="1" spc="82" baseline="-24444" dirty="0">
                <a:latin typeface="Times New Roman"/>
                <a:cs typeface="Times New Roman"/>
              </a:rPr>
              <a:t>r</a:t>
            </a:r>
            <a:r>
              <a:rPr sz="1875" i="1" spc="-179" baseline="-24444" dirty="0">
                <a:latin typeface="Times New Roman"/>
                <a:cs typeface="Times New Roman"/>
              </a:rPr>
              <a:t> </a:t>
            </a:r>
            <a:r>
              <a:rPr sz="2150" spc="15" dirty="0">
                <a:latin typeface="Times New Roman"/>
                <a:cs typeface="Times New Roman"/>
              </a:rPr>
              <a:t>...</a:t>
            </a:r>
            <a:r>
              <a:rPr sz="2150" spc="25" dirty="0">
                <a:latin typeface="Times New Roman"/>
                <a:cs typeface="Times New Roman"/>
              </a:rPr>
              <a:t>.</a:t>
            </a:r>
            <a:r>
              <a:rPr sz="2150" spc="15" dirty="0">
                <a:latin typeface="Times New Roman"/>
                <a:cs typeface="Times New Roman"/>
              </a:rPr>
              <a:t>.....</a:t>
            </a:r>
            <a:r>
              <a:rPr sz="2150" spc="10" dirty="0">
                <a:latin typeface="Times New Roman"/>
                <a:cs typeface="Times New Roman"/>
              </a:rPr>
              <a:t>.</a:t>
            </a:r>
            <a:r>
              <a:rPr sz="2150" spc="15" dirty="0">
                <a:latin typeface="Times New Roman"/>
                <a:cs typeface="Times New Roman"/>
              </a:rPr>
              <a:t>...</a:t>
            </a:r>
            <a:r>
              <a:rPr sz="2150" spc="25" dirty="0">
                <a:latin typeface="Times New Roman"/>
                <a:cs typeface="Times New Roman"/>
              </a:rPr>
              <a:t>.</a:t>
            </a:r>
            <a:r>
              <a:rPr sz="2150" spc="15" dirty="0">
                <a:latin typeface="Times New Roman"/>
                <a:cs typeface="Times New Roman"/>
              </a:rPr>
              <a:t>.....</a:t>
            </a:r>
            <a:r>
              <a:rPr sz="2150" spc="10" dirty="0">
                <a:latin typeface="Times New Roman"/>
                <a:cs typeface="Times New Roman"/>
              </a:rPr>
              <a:t>.</a:t>
            </a:r>
            <a:r>
              <a:rPr sz="2150" spc="15" dirty="0">
                <a:latin typeface="Times New Roman"/>
                <a:cs typeface="Times New Roman"/>
              </a:rPr>
              <a:t>...</a:t>
            </a:r>
            <a:r>
              <a:rPr sz="2150" spc="55" dirty="0">
                <a:latin typeface="Times New Roman"/>
                <a:cs typeface="Times New Roman"/>
              </a:rPr>
              <a:t>(</a:t>
            </a:r>
            <a:r>
              <a:rPr sz="2150" spc="70" dirty="0">
                <a:latin typeface="Times New Roman"/>
                <a:cs typeface="Times New Roman"/>
              </a:rPr>
              <a:t>7</a:t>
            </a:r>
            <a:r>
              <a:rPr sz="2150" spc="80" dirty="0">
                <a:latin typeface="Times New Roman"/>
                <a:cs typeface="Times New Roman"/>
              </a:rPr>
              <a:t>)</a:t>
            </a:r>
            <a:endParaRPr sz="2150">
              <a:latin typeface="Times New Roman"/>
              <a:cs typeface="Times New Roman"/>
            </a:endParaRPr>
          </a:p>
          <a:p>
            <a:pPr marL="63500" marR="55880">
              <a:lnSpc>
                <a:spcPct val="150000"/>
              </a:lnSpc>
              <a:spcBef>
                <a:spcPts val="145"/>
              </a:spcBef>
            </a:pPr>
            <a:r>
              <a:rPr sz="2000" spc="-5" dirty="0">
                <a:latin typeface="Times New Roman"/>
                <a:cs typeface="Times New Roman"/>
              </a:rPr>
              <a:t>Since </a:t>
            </a:r>
            <a:r>
              <a:rPr sz="2000" dirty="0">
                <a:latin typeface="Times New Roman"/>
                <a:cs typeface="Times New Roman"/>
              </a:rPr>
              <a:t>the </a:t>
            </a:r>
            <a:r>
              <a:rPr sz="2000" spc="-5" dirty="0">
                <a:latin typeface="Times New Roman"/>
                <a:cs typeface="Times New Roman"/>
              </a:rPr>
              <a:t>temperature difference </a:t>
            </a:r>
            <a:r>
              <a:rPr sz="2000" dirty="0">
                <a:latin typeface="Times New Roman"/>
                <a:cs typeface="Times New Roman"/>
              </a:rPr>
              <a:t>exists between </a:t>
            </a:r>
            <a:r>
              <a:rPr sz="2000" spc="-15" dirty="0">
                <a:latin typeface="Times New Roman"/>
                <a:cs typeface="Times New Roman"/>
              </a:rPr>
              <a:t>earth’s </a:t>
            </a:r>
            <a:r>
              <a:rPr sz="2000" dirty="0">
                <a:latin typeface="Times New Roman"/>
                <a:cs typeface="Times New Roman"/>
              </a:rPr>
              <a:t>core and upper surface of the </a:t>
            </a:r>
            <a:r>
              <a:rPr sz="2000" spc="5" dirty="0">
                <a:latin typeface="Times New Roman"/>
                <a:cs typeface="Times New Roman"/>
              </a:rPr>
              <a:t> </a:t>
            </a:r>
            <a:r>
              <a:rPr sz="2000" dirty="0">
                <a:latin typeface="Times New Roman"/>
                <a:cs typeface="Times New Roman"/>
              </a:rPr>
              <a:t>earth, there is a constant heat flow between these two </a:t>
            </a:r>
            <a:r>
              <a:rPr sz="2000" spc="-5" dirty="0">
                <a:latin typeface="Times New Roman"/>
                <a:cs typeface="Times New Roman"/>
              </a:rPr>
              <a:t>with </a:t>
            </a:r>
            <a:r>
              <a:rPr sz="2000" dirty="0">
                <a:latin typeface="Times New Roman"/>
                <a:cs typeface="Times New Roman"/>
              </a:rPr>
              <a:t>an average value of 63 </a:t>
            </a:r>
            <a:r>
              <a:rPr sz="2000" spc="5" dirty="0">
                <a:latin typeface="Times New Roman"/>
                <a:cs typeface="Times New Roman"/>
              </a:rPr>
              <a:t> </a:t>
            </a:r>
            <a:r>
              <a:rPr sz="2000" dirty="0">
                <a:latin typeface="Times New Roman"/>
                <a:cs typeface="Times New Roman"/>
              </a:rPr>
              <a:t>KW/km</a:t>
            </a:r>
            <a:r>
              <a:rPr sz="1950" baseline="25641" dirty="0">
                <a:latin typeface="Times New Roman"/>
                <a:cs typeface="Times New Roman"/>
              </a:rPr>
              <a:t>2</a:t>
            </a:r>
            <a:r>
              <a:rPr sz="1950" spc="22" baseline="25641" dirty="0">
                <a:latin typeface="Times New Roman"/>
                <a:cs typeface="Times New Roman"/>
              </a:rPr>
              <a:t> </a:t>
            </a:r>
            <a:r>
              <a:rPr sz="2000" dirty="0">
                <a:latin typeface="Times New Roman"/>
                <a:cs typeface="Times New Roman"/>
              </a:rPr>
              <a:t>or</a:t>
            </a:r>
            <a:r>
              <a:rPr sz="2000" spc="-10" dirty="0">
                <a:latin typeface="Times New Roman"/>
                <a:cs typeface="Times New Roman"/>
              </a:rPr>
              <a:t> </a:t>
            </a:r>
            <a:r>
              <a:rPr sz="2000" dirty="0">
                <a:latin typeface="Times New Roman"/>
                <a:cs typeface="Times New Roman"/>
              </a:rPr>
              <a:t>0.063</a:t>
            </a:r>
            <a:r>
              <a:rPr sz="2000" spc="-30" dirty="0">
                <a:latin typeface="Times New Roman"/>
                <a:cs typeface="Times New Roman"/>
              </a:rPr>
              <a:t> </a:t>
            </a:r>
            <a:r>
              <a:rPr sz="2000" dirty="0">
                <a:latin typeface="Times New Roman"/>
                <a:cs typeface="Times New Roman"/>
              </a:rPr>
              <a:t>KW/m</a:t>
            </a:r>
            <a:r>
              <a:rPr sz="1950" baseline="25641" dirty="0">
                <a:latin typeface="Times New Roman"/>
                <a:cs typeface="Times New Roman"/>
              </a:rPr>
              <a:t>2</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If</a:t>
            </a:r>
            <a:r>
              <a:rPr sz="2000" spc="-10" dirty="0">
                <a:latin typeface="Times New Roman"/>
                <a:cs typeface="Times New Roman"/>
              </a:rPr>
              <a:t> </a:t>
            </a:r>
            <a:r>
              <a:rPr sz="2000" dirty="0">
                <a:latin typeface="Times New Roman"/>
                <a:cs typeface="Times New Roman"/>
              </a:rPr>
              <a:t>this</a:t>
            </a:r>
            <a:r>
              <a:rPr sz="2000" spc="-20" dirty="0">
                <a:latin typeface="Times New Roman"/>
                <a:cs typeface="Times New Roman"/>
              </a:rPr>
              <a:t> </a:t>
            </a:r>
            <a:r>
              <a:rPr sz="2000" dirty="0">
                <a:latin typeface="Times New Roman"/>
                <a:cs typeface="Times New Roman"/>
              </a:rPr>
              <a:t>heat</a:t>
            </a:r>
            <a:r>
              <a:rPr sz="2000" spc="-10" dirty="0">
                <a:latin typeface="Times New Roman"/>
                <a:cs typeface="Times New Roman"/>
              </a:rPr>
              <a:t> </a:t>
            </a:r>
            <a:r>
              <a:rPr sz="2000" dirty="0">
                <a:latin typeface="Times New Roman"/>
                <a:cs typeface="Times New Roman"/>
              </a:rPr>
              <a:t>flow</a:t>
            </a:r>
            <a:r>
              <a:rPr sz="2000" spc="-1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spc="-5" dirty="0">
                <a:latin typeface="Times New Roman"/>
                <a:cs typeface="Times New Roman"/>
              </a:rPr>
              <a:t>taken</a:t>
            </a:r>
            <a:r>
              <a:rPr sz="2000" spc="-10" dirty="0">
                <a:latin typeface="Times New Roman"/>
                <a:cs typeface="Times New Roman"/>
              </a:rPr>
              <a:t> </a:t>
            </a:r>
            <a:r>
              <a:rPr sz="2000" dirty="0">
                <a:latin typeface="Times New Roman"/>
                <a:cs typeface="Times New Roman"/>
              </a:rPr>
              <a:t>into</a:t>
            </a:r>
            <a:r>
              <a:rPr sz="2000" spc="-15" dirty="0">
                <a:latin typeface="Times New Roman"/>
                <a:cs typeface="Times New Roman"/>
              </a:rPr>
              <a:t> </a:t>
            </a:r>
            <a:r>
              <a:rPr sz="2000" dirty="0">
                <a:latin typeface="Times New Roman"/>
                <a:cs typeface="Times New Roman"/>
              </a:rPr>
              <a:t>account</a:t>
            </a:r>
            <a:r>
              <a:rPr sz="2000" spc="-3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annual</a:t>
            </a:r>
            <a:r>
              <a:rPr sz="2000" spc="-30" dirty="0">
                <a:latin typeface="Times New Roman"/>
                <a:cs typeface="Times New Roman"/>
              </a:rPr>
              <a:t> </a:t>
            </a:r>
            <a:r>
              <a:rPr sz="2000" dirty="0">
                <a:latin typeface="Times New Roman"/>
                <a:cs typeface="Times New Roman"/>
              </a:rPr>
              <a:t>available </a:t>
            </a:r>
            <a:r>
              <a:rPr sz="2000" spc="-484" dirty="0">
                <a:latin typeface="Times New Roman"/>
                <a:cs typeface="Times New Roman"/>
              </a:rPr>
              <a:t> </a:t>
            </a:r>
            <a:r>
              <a:rPr sz="2000" spc="-5" dirty="0">
                <a:latin typeface="Times New Roman"/>
                <a:cs typeface="Times New Roman"/>
              </a:rPr>
              <a:t>energy</a:t>
            </a:r>
            <a:r>
              <a:rPr sz="2000" spc="-30" dirty="0">
                <a:latin typeface="Times New Roman"/>
                <a:cs typeface="Times New Roman"/>
              </a:rPr>
              <a:t> </a:t>
            </a:r>
            <a:r>
              <a:rPr sz="2000" dirty="0">
                <a:latin typeface="Times New Roman"/>
                <a:cs typeface="Times New Roman"/>
              </a:rPr>
              <a:t>could</a:t>
            </a:r>
            <a:r>
              <a:rPr sz="2000" spc="-35" dirty="0">
                <a:latin typeface="Times New Roman"/>
                <a:cs typeface="Times New Roman"/>
              </a:rPr>
              <a:t> </a:t>
            </a:r>
            <a:r>
              <a:rPr sz="2000" dirty="0">
                <a:latin typeface="Times New Roman"/>
                <a:cs typeface="Times New Roman"/>
              </a:rPr>
              <a:t>be</a:t>
            </a:r>
            <a:r>
              <a:rPr sz="2000" spc="-10" dirty="0">
                <a:latin typeface="Times New Roman"/>
                <a:cs typeface="Times New Roman"/>
              </a:rPr>
              <a:t> </a:t>
            </a:r>
            <a:r>
              <a:rPr sz="2000" spc="5" dirty="0">
                <a:latin typeface="Times New Roman"/>
                <a:cs typeface="Times New Roman"/>
              </a:rPr>
              <a:t>3X10</a:t>
            </a:r>
            <a:r>
              <a:rPr sz="1950" spc="7" baseline="25641" dirty="0">
                <a:latin typeface="Times New Roman"/>
                <a:cs typeface="Times New Roman"/>
              </a:rPr>
              <a:t>20</a:t>
            </a:r>
            <a:r>
              <a:rPr sz="2000" spc="5" dirty="0">
                <a:latin typeface="Times New Roman"/>
                <a:cs typeface="Times New Roman"/>
              </a:rPr>
              <a:t>J.</a:t>
            </a:r>
            <a:endParaRPr sz="2000">
              <a:latin typeface="Times New Roman"/>
              <a:cs typeface="Times New Roman"/>
            </a:endParaRPr>
          </a:p>
          <a:p>
            <a:pPr>
              <a:lnSpc>
                <a:spcPct val="100000"/>
              </a:lnSpc>
              <a:spcBef>
                <a:spcPts val="15"/>
              </a:spcBef>
            </a:pPr>
            <a:endParaRPr sz="2200">
              <a:latin typeface="Times New Roman"/>
              <a:cs typeface="Times New Roman"/>
            </a:endParaRPr>
          </a:p>
          <a:p>
            <a:pPr marL="63500">
              <a:lnSpc>
                <a:spcPct val="100000"/>
              </a:lnSpc>
            </a:pPr>
            <a:r>
              <a:rPr sz="2400" b="1" dirty="0">
                <a:latin typeface="Times New Roman"/>
                <a:cs typeface="Times New Roman"/>
              </a:rPr>
              <a:t>1.4.1.3</a:t>
            </a:r>
            <a:r>
              <a:rPr sz="2400" b="1" spc="-55" dirty="0">
                <a:latin typeface="Times New Roman"/>
                <a:cs typeface="Times New Roman"/>
              </a:rPr>
              <a:t> </a:t>
            </a:r>
            <a:r>
              <a:rPr sz="2400" b="1" spc="-20" dirty="0">
                <a:latin typeface="Times New Roman"/>
                <a:cs typeface="Times New Roman"/>
              </a:rPr>
              <a:t>Technologies </a:t>
            </a:r>
            <a:r>
              <a:rPr sz="2400" b="1" spc="-5" dirty="0">
                <a:latin typeface="Times New Roman"/>
                <a:cs typeface="Times New Roman"/>
              </a:rPr>
              <a:t>used</a:t>
            </a:r>
            <a:r>
              <a:rPr sz="2400" b="1" spc="5" dirty="0">
                <a:latin typeface="Times New Roman"/>
                <a:cs typeface="Times New Roman"/>
              </a:rPr>
              <a:t> </a:t>
            </a:r>
            <a:r>
              <a:rPr sz="2400" b="1" dirty="0">
                <a:latin typeface="Times New Roman"/>
                <a:cs typeface="Times New Roman"/>
              </a:rPr>
              <a:t>for</a:t>
            </a:r>
            <a:r>
              <a:rPr sz="2400" b="1" spc="-45" dirty="0">
                <a:latin typeface="Times New Roman"/>
                <a:cs typeface="Times New Roman"/>
              </a:rPr>
              <a:t> </a:t>
            </a:r>
            <a:r>
              <a:rPr sz="2400" b="1" dirty="0">
                <a:latin typeface="Times New Roman"/>
                <a:cs typeface="Times New Roman"/>
              </a:rPr>
              <a:t>various</a:t>
            </a:r>
            <a:r>
              <a:rPr sz="2400" b="1" spc="-10" dirty="0">
                <a:latin typeface="Times New Roman"/>
                <a:cs typeface="Times New Roman"/>
              </a:rPr>
              <a:t> </a:t>
            </a:r>
            <a:r>
              <a:rPr sz="2400" b="1" dirty="0">
                <a:latin typeface="Times New Roman"/>
                <a:cs typeface="Times New Roman"/>
              </a:rPr>
              <a:t>geothermal</a:t>
            </a:r>
            <a:r>
              <a:rPr sz="2400" b="1" spc="-25" dirty="0">
                <a:latin typeface="Times New Roman"/>
                <a:cs typeface="Times New Roman"/>
              </a:rPr>
              <a:t> </a:t>
            </a:r>
            <a:r>
              <a:rPr sz="2400" b="1" spc="-15" dirty="0">
                <a:latin typeface="Times New Roman"/>
                <a:cs typeface="Times New Roman"/>
              </a:rPr>
              <a:t>resource</a:t>
            </a:r>
            <a:r>
              <a:rPr sz="2400" b="1" spc="-10" dirty="0">
                <a:latin typeface="Times New Roman"/>
                <a:cs typeface="Times New Roman"/>
              </a:rPr>
              <a:t> </a:t>
            </a:r>
            <a:r>
              <a:rPr sz="2400" b="1" dirty="0">
                <a:latin typeface="Times New Roman"/>
                <a:cs typeface="Times New Roman"/>
              </a:rPr>
              <a:t>types:-</a:t>
            </a:r>
            <a:endParaRPr sz="2400">
              <a:latin typeface="Times New Roman"/>
              <a:cs typeface="Times New Roman"/>
            </a:endParaRPr>
          </a:p>
          <a:p>
            <a:pPr marL="977900">
              <a:lnSpc>
                <a:spcPct val="100000"/>
              </a:lnSpc>
              <a:spcBef>
                <a:spcPts val="1730"/>
              </a:spcBef>
            </a:pPr>
            <a:r>
              <a:rPr sz="2000" dirty="0">
                <a:latin typeface="Times New Roman"/>
                <a:cs typeface="Times New Roman"/>
              </a:rPr>
              <a:t>The various</a:t>
            </a:r>
            <a:r>
              <a:rPr sz="2000" spc="-45" dirty="0">
                <a:latin typeface="Times New Roman"/>
                <a:cs typeface="Times New Roman"/>
              </a:rPr>
              <a:t> </a:t>
            </a:r>
            <a:r>
              <a:rPr sz="2000" spc="-5" dirty="0">
                <a:latin typeface="Times New Roman"/>
                <a:cs typeface="Times New Roman"/>
              </a:rPr>
              <a:t>types</a:t>
            </a:r>
            <a:r>
              <a:rPr sz="2000" spc="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geothermal</a:t>
            </a:r>
            <a:r>
              <a:rPr sz="2000" spc="-25" dirty="0">
                <a:latin typeface="Times New Roman"/>
                <a:cs typeface="Times New Roman"/>
              </a:rPr>
              <a:t> </a:t>
            </a:r>
            <a:r>
              <a:rPr sz="2000" spc="-5" dirty="0">
                <a:latin typeface="Times New Roman"/>
                <a:cs typeface="Times New Roman"/>
              </a:rPr>
              <a:t>energies</a:t>
            </a:r>
            <a:r>
              <a:rPr sz="2000" spc="-30"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their</a:t>
            </a:r>
            <a:r>
              <a:rPr sz="2000" spc="-25" dirty="0">
                <a:latin typeface="Times New Roman"/>
                <a:cs typeface="Times New Roman"/>
              </a:rPr>
              <a:t> </a:t>
            </a:r>
            <a:r>
              <a:rPr sz="2000" dirty="0">
                <a:latin typeface="Times New Roman"/>
                <a:cs typeface="Times New Roman"/>
              </a:rPr>
              <a:t>uses</a:t>
            </a:r>
            <a:r>
              <a:rPr sz="2000" spc="-20"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presented</a:t>
            </a:r>
            <a:r>
              <a:rPr sz="2000" spc="-45" dirty="0">
                <a:latin typeface="Times New Roman"/>
                <a:cs typeface="Times New Roman"/>
              </a:rPr>
              <a:t> </a:t>
            </a:r>
            <a:r>
              <a:rPr sz="2000" spc="-20" dirty="0">
                <a:latin typeface="Times New Roman"/>
                <a:cs typeface="Times New Roman"/>
              </a:rPr>
              <a:t>below.</a:t>
            </a:r>
            <a:endParaRPr sz="2000">
              <a:latin typeface="Times New Roman"/>
              <a:cs typeface="Times New Roman"/>
            </a:endParaRPr>
          </a:p>
          <a:p>
            <a:pPr marL="63500" marR="160655">
              <a:lnSpc>
                <a:spcPct val="150000"/>
              </a:lnSpc>
              <a:spcBef>
                <a:spcPts val="770"/>
              </a:spcBef>
            </a:pPr>
            <a:r>
              <a:rPr sz="2000" b="1" i="1" dirty="0">
                <a:latin typeface="Times New Roman"/>
                <a:cs typeface="Times New Roman"/>
              </a:rPr>
              <a:t>Dry Steam</a:t>
            </a:r>
            <a:r>
              <a:rPr sz="2000" b="1" i="1" spc="-15" dirty="0">
                <a:latin typeface="Times New Roman"/>
                <a:cs typeface="Times New Roman"/>
              </a:rPr>
              <a:t> </a:t>
            </a:r>
            <a:r>
              <a:rPr sz="2000" b="1" i="1" dirty="0">
                <a:latin typeface="Times New Roman"/>
                <a:cs typeface="Times New Roman"/>
              </a:rPr>
              <a:t>Sources:</a:t>
            </a:r>
            <a:r>
              <a:rPr sz="2000" b="1" i="1" spc="-40" dirty="0">
                <a:latin typeface="Times New Roman"/>
                <a:cs typeface="Times New Roman"/>
              </a:rPr>
              <a:t> </a:t>
            </a:r>
            <a:r>
              <a:rPr sz="2000" dirty="0">
                <a:latin typeface="Times New Roman"/>
                <a:cs typeface="Times New Roman"/>
              </a:rPr>
              <a:t>These superheated</a:t>
            </a:r>
            <a:r>
              <a:rPr sz="2000" spc="-40" dirty="0">
                <a:latin typeface="Times New Roman"/>
                <a:cs typeface="Times New Roman"/>
              </a:rPr>
              <a:t> </a:t>
            </a:r>
            <a:r>
              <a:rPr sz="2000" spc="-5" dirty="0">
                <a:latin typeface="Times New Roman"/>
                <a:cs typeface="Times New Roman"/>
              </a:rPr>
              <a:t>steam</a:t>
            </a:r>
            <a:r>
              <a:rPr sz="2000" spc="-15" dirty="0">
                <a:latin typeface="Times New Roman"/>
                <a:cs typeface="Times New Roman"/>
              </a:rPr>
              <a:t> </a:t>
            </a:r>
            <a:r>
              <a:rPr sz="2000" dirty="0">
                <a:latin typeface="Times New Roman"/>
                <a:cs typeface="Times New Roman"/>
              </a:rPr>
              <a:t>sources</a:t>
            </a:r>
            <a:r>
              <a:rPr sz="2000" spc="-45"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be extracted</a:t>
            </a:r>
            <a:r>
              <a:rPr sz="2000" spc="-30" dirty="0">
                <a:latin typeface="Times New Roman"/>
                <a:cs typeface="Times New Roman"/>
              </a:rPr>
              <a:t> </a:t>
            </a:r>
            <a:r>
              <a:rPr sz="2000" dirty="0">
                <a:latin typeface="Times New Roman"/>
                <a:cs typeface="Times New Roman"/>
              </a:rPr>
              <a:t>or</a:t>
            </a:r>
            <a:r>
              <a:rPr sz="2000" spc="-15" dirty="0">
                <a:latin typeface="Times New Roman"/>
                <a:cs typeface="Times New Roman"/>
              </a:rPr>
              <a:t> </a:t>
            </a:r>
            <a:r>
              <a:rPr sz="2000" spc="-5" dirty="0">
                <a:latin typeface="Times New Roman"/>
                <a:cs typeface="Times New Roman"/>
              </a:rPr>
              <a:t>comes</a:t>
            </a:r>
            <a:r>
              <a:rPr sz="2000" dirty="0">
                <a:latin typeface="Times New Roman"/>
                <a:cs typeface="Times New Roman"/>
              </a:rPr>
              <a:t> out </a:t>
            </a:r>
            <a:r>
              <a:rPr sz="2000" spc="-484" dirty="0">
                <a:latin typeface="Times New Roman"/>
                <a:cs typeface="Times New Roman"/>
              </a:rPr>
              <a:t> </a:t>
            </a:r>
            <a:r>
              <a:rPr sz="2000" dirty="0">
                <a:latin typeface="Times New Roman"/>
                <a:cs typeface="Times New Roman"/>
              </a:rPr>
              <a:t>directly from geothermal reservoirs which </a:t>
            </a:r>
            <a:r>
              <a:rPr sz="2000" spc="-10" dirty="0">
                <a:latin typeface="Times New Roman"/>
                <a:cs typeface="Times New Roman"/>
              </a:rPr>
              <a:t>may </a:t>
            </a:r>
            <a:r>
              <a:rPr sz="2000" dirty="0">
                <a:latin typeface="Times New Roman"/>
                <a:cs typeface="Times New Roman"/>
              </a:rPr>
              <a:t>be used to run the turbines of the </a:t>
            </a:r>
            <a:r>
              <a:rPr sz="2000" spc="5" dirty="0">
                <a:latin typeface="Times New Roman"/>
                <a:cs typeface="Times New Roman"/>
              </a:rPr>
              <a:t> </a:t>
            </a:r>
            <a:r>
              <a:rPr sz="2000" dirty="0">
                <a:latin typeface="Times New Roman"/>
                <a:cs typeface="Times New Roman"/>
              </a:rPr>
              <a:t>power</a:t>
            </a:r>
            <a:r>
              <a:rPr sz="2000" spc="-35" dirty="0">
                <a:latin typeface="Times New Roman"/>
                <a:cs typeface="Times New Roman"/>
              </a:rPr>
              <a:t> </a:t>
            </a:r>
            <a:r>
              <a:rPr sz="2000" dirty="0">
                <a:latin typeface="Times New Roman"/>
                <a:cs typeface="Times New Roman"/>
              </a:rPr>
              <a:t>plant</a:t>
            </a:r>
            <a:r>
              <a:rPr sz="2000" spc="-2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produce</a:t>
            </a:r>
            <a:r>
              <a:rPr sz="2000" spc="-45" dirty="0">
                <a:latin typeface="Times New Roman"/>
                <a:cs typeface="Times New Roman"/>
              </a:rPr>
              <a:t> </a:t>
            </a:r>
            <a:r>
              <a:rPr sz="2000" spc="-15" dirty="0">
                <a:latin typeface="Times New Roman"/>
                <a:cs typeface="Times New Roman"/>
              </a:rPr>
              <a:t>electricity.</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23715" y="1179702"/>
            <a:ext cx="1781810" cy="24765"/>
          </a:xfrm>
          <a:custGeom>
            <a:avLst/>
            <a:gdLst/>
            <a:ahLst/>
            <a:cxnLst/>
            <a:rect l="l" t="t" r="r" b="b"/>
            <a:pathLst>
              <a:path w="1781810" h="24765">
                <a:moveTo>
                  <a:pt x="1781556" y="0"/>
                </a:moveTo>
                <a:lnTo>
                  <a:pt x="0" y="0"/>
                </a:lnTo>
                <a:lnTo>
                  <a:pt x="0" y="24384"/>
                </a:lnTo>
                <a:lnTo>
                  <a:pt x="1781556" y="24384"/>
                </a:lnTo>
                <a:lnTo>
                  <a:pt x="1781556" y="0"/>
                </a:lnTo>
                <a:close/>
              </a:path>
            </a:pathLst>
          </a:custGeom>
          <a:solidFill>
            <a:srgbClr val="000000"/>
          </a:solidFill>
        </p:spPr>
        <p:txBody>
          <a:bodyPr wrap="square" lIns="0" tIns="0" rIns="0" bIns="0" rtlCol="0"/>
          <a:lstStyle/>
          <a:p>
            <a:endParaRPr/>
          </a:p>
        </p:txBody>
      </p:sp>
      <p:sp>
        <p:nvSpPr>
          <p:cNvPr id="3" name="object 3"/>
          <p:cNvSpPr/>
          <p:nvPr/>
        </p:nvSpPr>
        <p:spPr>
          <a:xfrm>
            <a:off x="91439" y="3008376"/>
            <a:ext cx="1343025" cy="24765"/>
          </a:xfrm>
          <a:custGeom>
            <a:avLst/>
            <a:gdLst/>
            <a:ahLst/>
            <a:cxnLst/>
            <a:rect l="l" t="t" r="r" b="b"/>
            <a:pathLst>
              <a:path w="1343025" h="24764">
                <a:moveTo>
                  <a:pt x="1342644" y="0"/>
                </a:moveTo>
                <a:lnTo>
                  <a:pt x="0" y="0"/>
                </a:lnTo>
                <a:lnTo>
                  <a:pt x="0" y="24384"/>
                </a:lnTo>
                <a:lnTo>
                  <a:pt x="1342644" y="24384"/>
                </a:lnTo>
                <a:lnTo>
                  <a:pt x="1342644" y="0"/>
                </a:lnTo>
                <a:close/>
              </a:path>
            </a:pathLst>
          </a:custGeom>
          <a:solidFill>
            <a:srgbClr val="000000"/>
          </a:solidFill>
        </p:spPr>
        <p:txBody>
          <a:bodyPr wrap="square" lIns="0" tIns="0" rIns="0" bIns="0" rtlCol="0"/>
          <a:lstStyle/>
          <a:p>
            <a:endParaRPr/>
          </a:p>
        </p:txBody>
      </p:sp>
      <p:sp>
        <p:nvSpPr>
          <p:cNvPr id="4" name="object 4"/>
          <p:cNvSpPr txBox="1"/>
          <p:nvPr/>
        </p:nvSpPr>
        <p:spPr>
          <a:xfrm>
            <a:off x="2540" y="276199"/>
            <a:ext cx="9140825" cy="5970270"/>
          </a:xfrm>
          <a:prstGeom prst="rect">
            <a:avLst/>
          </a:prstGeom>
        </p:spPr>
        <p:txBody>
          <a:bodyPr vert="horz" wrap="square" lIns="0" tIns="12700" rIns="0" bIns="0" rtlCol="0">
            <a:spAutoFit/>
          </a:bodyPr>
          <a:lstStyle/>
          <a:p>
            <a:pPr marL="88900" marR="80645" algn="just">
              <a:lnSpc>
                <a:spcPct val="150000"/>
              </a:lnSpc>
              <a:spcBef>
                <a:spcPts val="100"/>
              </a:spcBef>
            </a:pPr>
            <a:r>
              <a:rPr sz="2000" b="1" i="1" spc="-50" dirty="0">
                <a:latin typeface="Times New Roman"/>
                <a:cs typeface="Times New Roman"/>
              </a:rPr>
              <a:t>Wet </a:t>
            </a:r>
            <a:r>
              <a:rPr sz="2000" b="1" i="1" spc="-5" dirty="0">
                <a:latin typeface="Times New Roman"/>
                <a:cs typeface="Times New Roman"/>
              </a:rPr>
              <a:t>Steam Sources: </a:t>
            </a:r>
            <a:r>
              <a:rPr sz="2000" spc="-10" dirty="0">
                <a:latin typeface="Times New Roman"/>
                <a:cs typeface="Times New Roman"/>
              </a:rPr>
              <a:t>Geothermal </a:t>
            </a:r>
            <a:r>
              <a:rPr sz="2000" dirty="0">
                <a:latin typeface="Times New Roman"/>
                <a:cs typeface="Times New Roman"/>
              </a:rPr>
              <a:t>water</a:t>
            </a:r>
            <a:r>
              <a:rPr sz="2000" spc="5" dirty="0">
                <a:latin typeface="Times New Roman"/>
                <a:cs typeface="Times New Roman"/>
              </a:rPr>
              <a:t> </a:t>
            </a:r>
            <a:r>
              <a:rPr sz="2000" spc="-5" dirty="0">
                <a:latin typeface="Times New Roman"/>
                <a:cs typeface="Times New Roman"/>
              </a:rPr>
              <a:t>is converted </a:t>
            </a:r>
            <a:r>
              <a:rPr sz="2000" spc="-10" dirty="0">
                <a:latin typeface="Times New Roman"/>
                <a:cs typeface="Times New Roman"/>
              </a:rPr>
              <a:t>to </a:t>
            </a:r>
            <a:r>
              <a:rPr sz="2000" spc="-5" dirty="0">
                <a:latin typeface="Times New Roman"/>
                <a:cs typeface="Times New Roman"/>
              </a:rPr>
              <a:t>wet steam </a:t>
            </a:r>
            <a:r>
              <a:rPr sz="2000" spc="5" dirty="0">
                <a:latin typeface="Times New Roman"/>
                <a:cs typeface="Times New Roman"/>
              </a:rPr>
              <a:t>due </a:t>
            </a:r>
            <a:r>
              <a:rPr sz="2000" spc="-10" dirty="0">
                <a:latin typeface="Times New Roman"/>
                <a:cs typeface="Times New Roman"/>
              </a:rPr>
              <a:t>to </a:t>
            </a:r>
            <a:r>
              <a:rPr sz="2000" spc="-5" dirty="0">
                <a:latin typeface="Times New Roman"/>
                <a:cs typeface="Times New Roman"/>
              </a:rPr>
              <a:t>high pressure </a:t>
            </a:r>
            <a:r>
              <a:rPr sz="2000" dirty="0">
                <a:latin typeface="Times New Roman"/>
                <a:cs typeface="Times New Roman"/>
              </a:rPr>
              <a:t> and</a:t>
            </a:r>
            <a:r>
              <a:rPr sz="2000" spc="5" dirty="0">
                <a:latin typeface="Times New Roman"/>
                <a:cs typeface="Times New Roman"/>
              </a:rPr>
              <a:t> </a:t>
            </a:r>
            <a:r>
              <a:rPr sz="2000" spc="-5" dirty="0">
                <a:latin typeface="Times New Roman"/>
                <a:cs typeface="Times New Roman"/>
              </a:rPr>
              <a:t>it </a:t>
            </a:r>
            <a:r>
              <a:rPr sz="2000" dirty="0">
                <a:latin typeface="Times New Roman"/>
                <a:cs typeface="Times New Roman"/>
              </a:rPr>
              <a:t>has </a:t>
            </a:r>
            <a:r>
              <a:rPr sz="2000" spc="-5" dirty="0">
                <a:latin typeface="Times New Roman"/>
                <a:cs typeface="Times New Roman"/>
              </a:rPr>
              <a:t>temperature </a:t>
            </a:r>
            <a:r>
              <a:rPr sz="2000" dirty="0">
                <a:latin typeface="Times New Roman"/>
                <a:cs typeface="Times New Roman"/>
              </a:rPr>
              <a:t>range </a:t>
            </a:r>
            <a:r>
              <a:rPr sz="2000" spc="-5" dirty="0">
                <a:latin typeface="Times New Roman"/>
                <a:cs typeface="Times New Roman"/>
              </a:rPr>
              <a:t>from </a:t>
            </a:r>
            <a:r>
              <a:rPr sz="2000" b="1" i="1" dirty="0">
                <a:latin typeface="Times New Roman"/>
                <a:cs typeface="Times New Roman"/>
              </a:rPr>
              <a:t>180</a:t>
            </a:r>
            <a:r>
              <a:rPr sz="1950" b="1" i="1" baseline="25641" dirty="0">
                <a:latin typeface="Times New Roman"/>
                <a:cs typeface="Times New Roman"/>
              </a:rPr>
              <a:t>0 </a:t>
            </a:r>
            <a:r>
              <a:rPr sz="2000" b="1" i="1" dirty="0">
                <a:latin typeface="Times New Roman"/>
                <a:cs typeface="Times New Roman"/>
              </a:rPr>
              <a:t>C</a:t>
            </a:r>
            <a:r>
              <a:rPr sz="2000" b="1" i="1" spc="5" dirty="0">
                <a:latin typeface="Times New Roman"/>
                <a:cs typeface="Times New Roman"/>
              </a:rPr>
              <a:t> </a:t>
            </a:r>
            <a:r>
              <a:rPr sz="2000" b="1" i="1" spc="-10" dirty="0">
                <a:latin typeface="Times New Roman"/>
                <a:cs typeface="Times New Roman"/>
              </a:rPr>
              <a:t>to </a:t>
            </a:r>
            <a:r>
              <a:rPr sz="2000" b="1" i="1" dirty="0">
                <a:latin typeface="Times New Roman"/>
                <a:cs typeface="Times New Roman"/>
              </a:rPr>
              <a:t>370</a:t>
            </a:r>
            <a:r>
              <a:rPr sz="1950" b="1" i="1" baseline="25641" dirty="0">
                <a:latin typeface="Times New Roman"/>
                <a:cs typeface="Times New Roman"/>
              </a:rPr>
              <a:t>0</a:t>
            </a:r>
            <a:r>
              <a:rPr sz="2000" b="1" i="1" dirty="0">
                <a:latin typeface="Times New Roman"/>
                <a:cs typeface="Times New Roman"/>
              </a:rPr>
              <a:t>C</a:t>
            </a:r>
            <a:r>
              <a:rPr sz="2000" dirty="0">
                <a:latin typeface="Times New Roman"/>
                <a:cs typeface="Times New Roman"/>
              </a:rPr>
              <a:t>. </a:t>
            </a:r>
            <a:r>
              <a:rPr sz="2000" spc="-5" dirty="0">
                <a:latin typeface="Times New Roman"/>
                <a:cs typeface="Times New Roman"/>
              </a:rPr>
              <a:t>Steam after separation </a:t>
            </a:r>
            <a:r>
              <a:rPr sz="2000" dirty="0">
                <a:latin typeface="Times New Roman"/>
                <a:cs typeface="Times New Roman"/>
              </a:rPr>
              <a:t>from the </a:t>
            </a:r>
            <a:r>
              <a:rPr sz="2000" spc="5" dirty="0">
                <a:latin typeface="Times New Roman"/>
                <a:cs typeface="Times New Roman"/>
              </a:rPr>
              <a:t> </a:t>
            </a:r>
            <a:r>
              <a:rPr sz="2000" dirty="0">
                <a:latin typeface="Times New Roman"/>
                <a:cs typeface="Times New Roman"/>
              </a:rPr>
              <a:t>water </a:t>
            </a:r>
            <a:r>
              <a:rPr sz="2000" spc="-5" dirty="0">
                <a:latin typeface="Times New Roman"/>
                <a:cs typeface="Times New Roman"/>
              </a:rPr>
              <a:t>is allowed </a:t>
            </a:r>
            <a:r>
              <a:rPr sz="2000" spc="-10" dirty="0">
                <a:latin typeface="Times New Roman"/>
                <a:cs typeface="Times New Roman"/>
              </a:rPr>
              <a:t>to </a:t>
            </a:r>
            <a:r>
              <a:rPr sz="2000" spc="-5" dirty="0">
                <a:latin typeface="Times New Roman"/>
                <a:cs typeface="Times New Roman"/>
              </a:rPr>
              <a:t>pass through </a:t>
            </a:r>
            <a:r>
              <a:rPr sz="2000" dirty="0">
                <a:latin typeface="Times New Roman"/>
                <a:cs typeface="Times New Roman"/>
              </a:rPr>
              <a:t>the </a:t>
            </a:r>
            <a:r>
              <a:rPr sz="2000" spc="-5" dirty="0">
                <a:latin typeface="Times New Roman"/>
                <a:cs typeface="Times New Roman"/>
              </a:rPr>
              <a:t>turbine </a:t>
            </a:r>
            <a:r>
              <a:rPr sz="2000" spc="-10" dirty="0">
                <a:latin typeface="Times New Roman"/>
                <a:cs typeface="Times New Roman"/>
              </a:rPr>
              <a:t>to </a:t>
            </a:r>
            <a:r>
              <a:rPr sz="2000" spc="-5" dirty="0">
                <a:latin typeface="Times New Roman"/>
                <a:cs typeface="Times New Roman"/>
              </a:rPr>
              <a:t>produce electricity or for </a:t>
            </a:r>
            <a:r>
              <a:rPr sz="2000" dirty="0">
                <a:latin typeface="Times New Roman"/>
                <a:cs typeface="Times New Roman"/>
              </a:rPr>
              <a:t>process </a:t>
            </a:r>
            <a:r>
              <a:rPr sz="2000" spc="-5" dirty="0">
                <a:latin typeface="Times New Roman"/>
                <a:cs typeface="Times New Roman"/>
              </a:rPr>
              <a:t>heating </a:t>
            </a:r>
            <a:r>
              <a:rPr sz="2000" dirty="0">
                <a:latin typeface="Times New Roman"/>
                <a:cs typeface="Times New Roman"/>
              </a:rPr>
              <a:t> and</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water</a:t>
            </a:r>
            <a:r>
              <a:rPr sz="2000" spc="-15" dirty="0">
                <a:latin typeface="Times New Roman"/>
                <a:cs typeface="Times New Roman"/>
              </a:rPr>
              <a:t> </a:t>
            </a:r>
            <a:r>
              <a:rPr sz="2000" spc="-5" dirty="0">
                <a:latin typeface="Times New Roman"/>
                <a:cs typeface="Times New Roman"/>
              </a:rPr>
              <a:t>can</a:t>
            </a:r>
            <a:r>
              <a:rPr sz="2000" spc="-15" dirty="0">
                <a:latin typeface="Times New Roman"/>
                <a:cs typeface="Times New Roman"/>
              </a:rPr>
              <a:t> </a:t>
            </a:r>
            <a:r>
              <a:rPr sz="2000" dirty="0">
                <a:latin typeface="Times New Roman"/>
                <a:cs typeface="Times New Roman"/>
              </a:rPr>
              <a:t>be</a:t>
            </a:r>
            <a:r>
              <a:rPr sz="2000" spc="-10" dirty="0">
                <a:latin typeface="Times New Roman"/>
                <a:cs typeface="Times New Roman"/>
              </a:rPr>
              <a:t> </a:t>
            </a:r>
            <a:r>
              <a:rPr sz="2000" dirty="0">
                <a:latin typeface="Times New Roman"/>
                <a:cs typeface="Times New Roman"/>
              </a:rPr>
              <a:t>used</a:t>
            </a:r>
            <a:r>
              <a:rPr sz="2000" spc="-15" dirty="0">
                <a:latin typeface="Times New Roman"/>
                <a:cs typeface="Times New Roman"/>
              </a:rPr>
              <a:t> </a:t>
            </a:r>
            <a:r>
              <a:rPr sz="2000" dirty="0">
                <a:latin typeface="Times New Roman"/>
                <a:cs typeface="Times New Roman"/>
              </a:rPr>
              <a:t>for</a:t>
            </a:r>
            <a:r>
              <a:rPr sz="2000" spc="-10" dirty="0">
                <a:latin typeface="Times New Roman"/>
                <a:cs typeface="Times New Roman"/>
              </a:rPr>
              <a:t> </a:t>
            </a:r>
            <a:r>
              <a:rPr sz="2000" spc="-5" dirty="0">
                <a:latin typeface="Times New Roman"/>
                <a:cs typeface="Times New Roman"/>
              </a:rPr>
              <a:t>absorption</a:t>
            </a:r>
            <a:r>
              <a:rPr sz="2000" spc="-35" dirty="0">
                <a:latin typeface="Times New Roman"/>
                <a:cs typeface="Times New Roman"/>
              </a:rPr>
              <a:t> </a:t>
            </a:r>
            <a:r>
              <a:rPr sz="2000" dirty="0">
                <a:latin typeface="Times New Roman"/>
                <a:cs typeface="Times New Roman"/>
              </a:rPr>
              <a:t>based</a:t>
            </a:r>
            <a:r>
              <a:rPr sz="2000" spc="-10" dirty="0">
                <a:latin typeface="Times New Roman"/>
                <a:cs typeface="Times New Roman"/>
              </a:rPr>
              <a:t> </a:t>
            </a:r>
            <a:r>
              <a:rPr sz="2000" dirty="0">
                <a:latin typeface="Times New Roman"/>
                <a:cs typeface="Times New Roman"/>
              </a:rPr>
              <a:t>refrigeration</a:t>
            </a:r>
            <a:r>
              <a:rPr sz="2000" spc="-35" dirty="0">
                <a:latin typeface="Times New Roman"/>
                <a:cs typeface="Times New Roman"/>
              </a:rPr>
              <a:t> </a:t>
            </a:r>
            <a:r>
              <a:rPr sz="2000" spc="-5" dirty="0">
                <a:latin typeface="Times New Roman"/>
                <a:cs typeface="Times New Roman"/>
              </a:rPr>
              <a:t>system.</a:t>
            </a:r>
            <a:endParaRPr sz="2000">
              <a:latin typeface="Times New Roman"/>
              <a:cs typeface="Times New Roman"/>
            </a:endParaRPr>
          </a:p>
          <a:p>
            <a:pPr marL="88900" algn="just">
              <a:lnSpc>
                <a:spcPct val="100000"/>
              </a:lnSpc>
              <a:spcBef>
                <a:spcPts val="1200"/>
              </a:spcBef>
            </a:pPr>
            <a:r>
              <a:rPr sz="2000" b="1" i="1" spc="-5" dirty="0">
                <a:latin typeface="Times New Roman"/>
                <a:cs typeface="Times New Roman"/>
              </a:rPr>
              <a:t>Hot</a:t>
            </a:r>
            <a:r>
              <a:rPr sz="2000" b="1" i="1" spc="45" dirty="0">
                <a:latin typeface="Times New Roman"/>
                <a:cs typeface="Times New Roman"/>
              </a:rPr>
              <a:t> </a:t>
            </a:r>
            <a:r>
              <a:rPr sz="2000" b="1" i="1" spc="-35" dirty="0">
                <a:latin typeface="Times New Roman"/>
                <a:cs typeface="Times New Roman"/>
              </a:rPr>
              <a:t>Water</a:t>
            </a:r>
            <a:r>
              <a:rPr sz="2000" b="1" i="1" spc="45" dirty="0">
                <a:latin typeface="Times New Roman"/>
                <a:cs typeface="Times New Roman"/>
              </a:rPr>
              <a:t> </a:t>
            </a:r>
            <a:r>
              <a:rPr sz="2000" b="1" i="1" spc="-5" dirty="0">
                <a:latin typeface="Times New Roman"/>
                <a:cs typeface="Times New Roman"/>
              </a:rPr>
              <a:t>Resources:</a:t>
            </a:r>
            <a:r>
              <a:rPr sz="2000" b="1" i="1" spc="45" dirty="0">
                <a:latin typeface="Times New Roman"/>
                <a:cs typeface="Times New Roman"/>
              </a:rPr>
              <a:t> </a:t>
            </a:r>
            <a:r>
              <a:rPr sz="2000" dirty="0">
                <a:latin typeface="Times New Roman"/>
                <a:cs typeface="Times New Roman"/>
              </a:rPr>
              <a:t>The</a:t>
            </a:r>
            <a:r>
              <a:rPr sz="2000" spc="40" dirty="0">
                <a:latin typeface="Times New Roman"/>
                <a:cs typeface="Times New Roman"/>
              </a:rPr>
              <a:t> </a:t>
            </a:r>
            <a:r>
              <a:rPr sz="2000" spc="-5" dirty="0">
                <a:latin typeface="Times New Roman"/>
                <a:cs typeface="Times New Roman"/>
              </a:rPr>
              <a:t>geothermal</a:t>
            </a:r>
            <a:r>
              <a:rPr sz="2000" spc="30" dirty="0">
                <a:latin typeface="Times New Roman"/>
                <a:cs typeface="Times New Roman"/>
              </a:rPr>
              <a:t> </a:t>
            </a:r>
            <a:r>
              <a:rPr sz="2000" dirty="0">
                <a:latin typeface="Times New Roman"/>
                <a:cs typeface="Times New Roman"/>
              </a:rPr>
              <a:t>hot</a:t>
            </a:r>
            <a:r>
              <a:rPr sz="2000" spc="40" dirty="0">
                <a:latin typeface="Times New Roman"/>
                <a:cs typeface="Times New Roman"/>
              </a:rPr>
              <a:t> </a:t>
            </a:r>
            <a:r>
              <a:rPr sz="2000" spc="-5" dirty="0">
                <a:latin typeface="Times New Roman"/>
                <a:cs typeface="Times New Roman"/>
              </a:rPr>
              <a:t>water</a:t>
            </a:r>
            <a:r>
              <a:rPr sz="2000" spc="35" dirty="0">
                <a:latin typeface="Times New Roman"/>
                <a:cs typeface="Times New Roman"/>
              </a:rPr>
              <a:t> </a:t>
            </a:r>
            <a:r>
              <a:rPr sz="2000" spc="-5" dirty="0">
                <a:latin typeface="Times New Roman"/>
                <a:cs typeface="Times New Roman"/>
              </a:rPr>
              <a:t>under</a:t>
            </a:r>
            <a:r>
              <a:rPr sz="2000" spc="55" dirty="0">
                <a:latin typeface="Times New Roman"/>
                <a:cs typeface="Times New Roman"/>
              </a:rPr>
              <a:t> </a:t>
            </a:r>
            <a:r>
              <a:rPr sz="2000" spc="-10" dirty="0">
                <a:latin typeface="Times New Roman"/>
                <a:cs typeface="Times New Roman"/>
              </a:rPr>
              <a:t>normal</a:t>
            </a:r>
            <a:r>
              <a:rPr sz="2000" spc="40" dirty="0">
                <a:latin typeface="Times New Roman"/>
                <a:cs typeface="Times New Roman"/>
              </a:rPr>
              <a:t> </a:t>
            </a:r>
            <a:r>
              <a:rPr sz="2000" dirty="0">
                <a:latin typeface="Times New Roman"/>
                <a:cs typeface="Times New Roman"/>
              </a:rPr>
              <a:t>pressure</a:t>
            </a:r>
            <a:r>
              <a:rPr sz="2000" spc="45" dirty="0">
                <a:latin typeface="Times New Roman"/>
                <a:cs typeface="Times New Roman"/>
              </a:rPr>
              <a:t> </a:t>
            </a:r>
            <a:r>
              <a:rPr sz="2000" spc="-5" dirty="0">
                <a:latin typeface="Times New Roman"/>
                <a:cs typeface="Times New Roman"/>
              </a:rPr>
              <a:t>has</a:t>
            </a:r>
            <a:r>
              <a:rPr sz="2000" spc="50" dirty="0">
                <a:latin typeface="Times New Roman"/>
                <a:cs typeface="Times New Roman"/>
              </a:rPr>
              <a:t> </a:t>
            </a:r>
            <a:r>
              <a:rPr sz="2000" spc="-10" dirty="0">
                <a:latin typeface="Times New Roman"/>
                <a:cs typeface="Times New Roman"/>
              </a:rPr>
              <a:t>temp</a:t>
            </a:r>
            <a:r>
              <a:rPr sz="2000" spc="50" dirty="0">
                <a:latin typeface="Times New Roman"/>
                <a:cs typeface="Times New Roman"/>
              </a:rPr>
              <a:t> </a:t>
            </a:r>
            <a:r>
              <a:rPr sz="2000" dirty="0">
                <a:latin typeface="Times New Roman"/>
                <a:cs typeface="Times New Roman"/>
              </a:rPr>
              <a:t>range</a:t>
            </a:r>
            <a:endParaRPr sz="2000">
              <a:latin typeface="Times New Roman"/>
              <a:cs typeface="Times New Roman"/>
            </a:endParaRPr>
          </a:p>
          <a:p>
            <a:pPr marL="88900" marR="81915">
              <a:lnSpc>
                <a:spcPct val="150000"/>
              </a:lnSpc>
              <a:tabLst>
                <a:tab pos="7425055" algn="l"/>
              </a:tabLst>
            </a:pPr>
            <a:r>
              <a:rPr sz="2000" b="1" i="1" spc="5" dirty="0">
                <a:latin typeface="Times New Roman"/>
                <a:cs typeface="Times New Roman"/>
              </a:rPr>
              <a:t>50</a:t>
            </a:r>
            <a:r>
              <a:rPr sz="1950" b="1" i="1" spc="7" baseline="25641" dirty="0">
                <a:latin typeface="Times New Roman"/>
                <a:cs typeface="Times New Roman"/>
              </a:rPr>
              <a:t>0</a:t>
            </a:r>
            <a:r>
              <a:rPr sz="2000" b="1" i="1" spc="5" dirty="0">
                <a:latin typeface="Times New Roman"/>
                <a:cs typeface="Times New Roman"/>
              </a:rPr>
              <a:t>C </a:t>
            </a:r>
            <a:r>
              <a:rPr sz="2000" b="1" i="1" spc="-5" dirty="0">
                <a:latin typeface="Times New Roman"/>
                <a:cs typeface="Times New Roman"/>
              </a:rPr>
              <a:t>to </a:t>
            </a:r>
            <a:r>
              <a:rPr sz="2000" b="1" i="1" spc="5" dirty="0">
                <a:latin typeface="Times New Roman"/>
                <a:cs typeface="Times New Roman"/>
              </a:rPr>
              <a:t>80</a:t>
            </a:r>
            <a:r>
              <a:rPr sz="1950" b="1" i="1" spc="7" baseline="25641" dirty="0">
                <a:latin typeface="Times New Roman"/>
                <a:cs typeface="Times New Roman"/>
              </a:rPr>
              <a:t>0</a:t>
            </a:r>
            <a:r>
              <a:rPr sz="2000" b="1" i="1" spc="5" dirty="0">
                <a:latin typeface="Times New Roman"/>
                <a:cs typeface="Times New Roman"/>
              </a:rPr>
              <a:t>C</a:t>
            </a:r>
            <a:r>
              <a:rPr sz="2000" spc="5" dirty="0">
                <a:latin typeface="Times New Roman"/>
                <a:cs typeface="Times New Roman"/>
              </a:rPr>
              <a:t>. </a:t>
            </a:r>
            <a:r>
              <a:rPr sz="2000" dirty="0">
                <a:latin typeface="Times New Roman"/>
                <a:cs typeface="Times New Roman"/>
              </a:rPr>
              <a:t>This </a:t>
            </a:r>
            <a:r>
              <a:rPr sz="2000" spc="5" dirty="0">
                <a:latin typeface="Times New Roman"/>
                <a:cs typeface="Times New Roman"/>
              </a:rPr>
              <a:t>hot </a:t>
            </a:r>
            <a:r>
              <a:rPr sz="2000" dirty="0">
                <a:latin typeface="Times New Roman"/>
                <a:cs typeface="Times New Roman"/>
              </a:rPr>
              <a:t>water </a:t>
            </a:r>
            <a:r>
              <a:rPr sz="2000" spc="-5" dirty="0">
                <a:latin typeface="Times New Roman"/>
                <a:cs typeface="Times New Roman"/>
              </a:rPr>
              <a:t>can </a:t>
            </a:r>
            <a:r>
              <a:rPr sz="2000" dirty="0">
                <a:latin typeface="Times New Roman"/>
                <a:cs typeface="Times New Roman"/>
              </a:rPr>
              <a:t>be </a:t>
            </a:r>
            <a:r>
              <a:rPr sz="2000" spc="-5" dirty="0">
                <a:latin typeface="Times New Roman"/>
                <a:cs typeface="Times New Roman"/>
              </a:rPr>
              <a:t>utilized </a:t>
            </a:r>
            <a:r>
              <a:rPr sz="2000" dirty="0">
                <a:latin typeface="Times New Roman"/>
                <a:cs typeface="Times New Roman"/>
              </a:rPr>
              <a:t>for space heating or refrigeration</a:t>
            </a:r>
            <a:r>
              <a:rPr sz="2000" spc="5" dirty="0">
                <a:latin typeface="Times New Roman"/>
                <a:cs typeface="Times New Roman"/>
              </a:rPr>
              <a:t> </a:t>
            </a:r>
            <a:r>
              <a:rPr sz="2000" dirty="0">
                <a:latin typeface="Times New Roman"/>
                <a:cs typeface="Times New Roman"/>
              </a:rPr>
              <a:t>process. </a:t>
            </a:r>
            <a:r>
              <a:rPr sz="2000" spc="5" dirty="0">
                <a:latin typeface="Times New Roman"/>
                <a:cs typeface="Times New Roman"/>
              </a:rPr>
              <a:t> </a:t>
            </a:r>
            <a:r>
              <a:rPr sz="2000" b="1" i="1" spc="-5" dirty="0">
                <a:latin typeface="Times New Roman"/>
                <a:cs typeface="Times New Roman"/>
              </a:rPr>
              <a:t>Hot</a:t>
            </a:r>
            <a:r>
              <a:rPr sz="2000" b="1" i="1" spc="80" dirty="0">
                <a:latin typeface="Times New Roman"/>
                <a:cs typeface="Times New Roman"/>
              </a:rPr>
              <a:t> </a:t>
            </a:r>
            <a:r>
              <a:rPr sz="2000" b="1" i="1" dirty="0">
                <a:latin typeface="Times New Roman"/>
                <a:cs typeface="Times New Roman"/>
              </a:rPr>
              <a:t>Dry</a:t>
            </a:r>
            <a:r>
              <a:rPr sz="2000" b="1" i="1" spc="75" dirty="0">
                <a:latin typeface="Times New Roman"/>
                <a:cs typeface="Times New Roman"/>
              </a:rPr>
              <a:t> </a:t>
            </a:r>
            <a:r>
              <a:rPr sz="2000" b="1" i="1" spc="-5" dirty="0">
                <a:latin typeface="Times New Roman"/>
                <a:cs typeface="Times New Roman"/>
              </a:rPr>
              <a:t>Rocks:</a:t>
            </a:r>
            <a:r>
              <a:rPr sz="2000" b="1" i="1" spc="85" dirty="0">
                <a:latin typeface="Times New Roman"/>
                <a:cs typeface="Times New Roman"/>
              </a:rPr>
              <a:t> </a:t>
            </a:r>
            <a:r>
              <a:rPr sz="2000" spc="-5" dirty="0">
                <a:latin typeface="Times New Roman"/>
                <a:cs typeface="Times New Roman"/>
              </a:rPr>
              <a:t>The</a:t>
            </a:r>
            <a:r>
              <a:rPr sz="2000" spc="85" dirty="0">
                <a:latin typeface="Times New Roman"/>
                <a:cs typeface="Times New Roman"/>
              </a:rPr>
              <a:t> </a:t>
            </a:r>
            <a:r>
              <a:rPr sz="2000" spc="-5" dirty="0">
                <a:latin typeface="Times New Roman"/>
                <a:cs typeface="Times New Roman"/>
              </a:rPr>
              <a:t>water</a:t>
            </a:r>
            <a:r>
              <a:rPr sz="2000" spc="75" dirty="0">
                <a:latin typeface="Times New Roman"/>
                <a:cs typeface="Times New Roman"/>
              </a:rPr>
              <a:t> </a:t>
            </a:r>
            <a:r>
              <a:rPr sz="2000" spc="-5" dirty="0">
                <a:latin typeface="Times New Roman"/>
                <a:cs typeface="Times New Roman"/>
              </a:rPr>
              <a:t>is</a:t>
            </a:r>
            <a:r>
              <a:rPr sz="2000" spc="75" dirty="0">
                <a:latin typeface="Times New Roman"/>
                <a:cs typeface="Times New Roman"/>
              </a:rPr>
              <a:t> </a:t>
            </a:r>
            <a:r>
              <a:rPr sz="2000" spc="-5" dirty="0">
                <a:latin typeface="Times New Roman"/>
                <a:cs typeface="Times New Roman"/>
              </a:rPr>
              <a:t>allowed</a:t>
            </a:r>
            <a:r>
              <a:rPr sz="2000" spc="90" dirty="0">
                <a:latin typeface="Times New Roman"/>
                <a:cs typeface="Times New Roman"/>
              </a:rPr>
              <a:t> </a:t>
            </a:r>
            <a:r>
              <a:rPr sz="2000" spc="-10" dirty="0">
                <a:latin typeface="Times New Roman"/>
                <a:cs typeface="Times New Roman"/>
              </a:rPr>
              <a:t>to</a:t>
            </a:r>
            <a:r>
              <a:rPr sz="2000" spc="75" dirty="0">
                <a:latin typeface="Times New Roman"/>
                <a:cs typeface="Times New Roman"/>
              </a:rPr>
              <a:t> </a:t>
            </a:r>
            <a:r>
              <a:rPr sz="2000" dirty="0">
                <a:latin typeface="Times New Roman"/>
                <a:cs typeface="Times New Roman"/>
              </a:rPr>
              <a:t>pass</a:t>
            </a:r>
            <a:r>
              <a:rPr sz="2000" spc="85" dirty="0">
                <a:latin typeface="Times New Roman"/>
                <a:cs typeface="Times New Roman"/>
              </a:rPr>
              <a:t> </a:t>
            </a:r>
            <a:r>
              <a:rPr sz="2000" spc="-5" dirty="0">
                <a:latin typeface="Times New Roman"/>
                <a:cs typeface="Times New Roman"/>
              </a:rPr>
              <a:t>through</a:t>
            </a:r>
            <a:r>
              <a:rPr sz="2000" spc="90" dirty="0">
                <a:latin typeface="Times New Roman"/>
                <a:cs typeface="Times New Roman"/>
              </a:rPr>
              <a:t> </a:t>
            </a:r>
            <a:r>
              <a:rPr sz="2000" spc="-5" dirty="0">
                <a:latin typeface="Times New Roman"/>
                <a:cs typeface="Times New Roman"/>
              </a:rPr>
              <a:t>the</a:t>
            </a:r>
            <a:r>
              <a:rPr sz="2000" spc="80" dirty="0">
                <a:latin typeface="Times New Roman"/>
                <a:cs typeface="Times New Roman"/>
              </a:rPr>
              <a:t> </a:t>
            </a:r>
            <a:r>
              <a:rPr sz="2000" spc="-5" dirty="0">
                <a:latin typeface="Times New Roman"/>
                <a:cs typeface="Times New Roman"/>
              </a:rPr>
              <a:t>hot</a:t>
            </a:r>
            <a:r>
              <a:rPr sz="2000" spc="70" dirty="0">
                <a:latin typeface="Times New Roman"/>
                <a:cs typeface="Times New Roman"/>
              </a:rPr>
              <a:t> </a:t>
            </a:r>
            <a:r>
              <a:rPr sz="2000" spc="-5" dirty="0">
                <a:latin typeface="Times New Roman"/>
                <a:cs typeface="Times New Roman"/>
              </a:rPr>
              <a:t>rocks</a:t>
            </a:r>
            <a:r>
              <a:rPr sz="2000" spc="85" dirty="0">
                <a:latin typeface="Times New Roman"/>
                <a:cs typeface="Times New Roman"/>
              </a:rPr>
              <a:t> </a:t>
            </a:r>
            <a:r>
              <a:rPr sz="2000" spc="-10" dirty="0">
                <a:latin typeface="Times New Roman"/>
                <a:cs typeface="Times New Roman"/>
              </a:rPr>
              <a:t>to	</a:t>
            </a:r>
            <a:r>
              <a:rPr sz="2000" spc="-5" dirty="0">
                <a:latin typeface="Times New Roman"/>
                <a:cs typeface="Times New Roman"/>
              </a:rPr>
              <a:t>become</a:t>
            </a:r>
            <a:r>
              <a:rPr sz="2000" spc="40" dirty="0">
                <a:latin typeface="Times New Roman"/>
                <a:cs typeface="Times New Roman"/>
              </a:rPr>
              <a:t> </a:t>
            </a:r>
            <a:r>
              <a:rPr sz="2000" dirty="0">
                <a:latin typeface="Times New Roman"/>
                <a:cs typeface="Times New Roman"/>
              </a:rPr>
              <a:t>hot</a:t>
            </a:r>
            <a:r>
              <a:rPr sz="2000" spc="40" dirty="0">
                <a:latin typeface="Times New Roman"/>
                <a:cs typeface="Times New Roman"/>
              </a:rPr>
              <a:t> </a:t>
            </a:r>
            <a:r>
              <a:rPr sz="2000" spc="-10" dirty="0">
                <a:latin typeface="Times New Roman"/>
                <a:cs typeface="Times New Roman"/>
              </a:rPr>
              <a:t>and </a:t>
            </a:r>
            <a:r>
              <a:rPr sz="2000" spc="-484" dirty="0">
                <a:latin typeface="Times New Roman"/>
                <a:cs typeface="Times New Roman"/>
              </a:rPr>
              <a:t> </a:t>
            </a:r>
            <a:r>
              <a:rPr sz="2000" spc="-5" dirty="0">
                <a:latin typeface="Times New Roman"/>
                <a:cs typeface="Times New Roman"/>
              </a:rPr>
              <a:t>is</a:t>
            </a:r>
            <a:r>
              <a:rPr sz="2000" spc="-15" dirty="0">
                <a:latin typeface="Times New Roman"/>
                <a:cs typeface="Times New Roman"/>
              </a:rPr>
              <a:t> </a:t>
            </a:r>
            <a:r>
              <a:rPr sz="2000" dirty="0">
                <a:latin typeface="Times New Roman"/>
                <a:cs typeface="Times New Roman"/>
              </a:rPr>
              <a:t>used</a:t>
            </a:r>
            <a:r>
              <a:rPr sz="2000" spc="-15" dirty="0">
                <a:latin typeface="Times New Roman"/>
                <a:cs typeface="Times New Roman"/>
              </a:rPr>
              <a:t> </a:t>
            </a:r>
            <a:r>
              <a:rPr sz="2000" spc="-5" dirty="0">
                <a:latin typeface="Times New Roman"/>
                <a:cs typeface="Times New Roman"/>
              </a:rPr>
              <a:t>similar</a:t>
            </a:r>
            <a:r>
              <a:rPr sz="2000" spc="-20" dirty="0">
                <a:latin typeface="Times New Roman"/>
                <a:cs typeface="Times New Roman"/>
              </a:rPr>
              <a:t> </a:t>
            </a:r>
            <a:r>
              <a:rPr sz="2000" dirty="0">
                <a:latin typeface="Times New Roman"/>
                <a:cs typeface="Times New Roman"/>
              </a:rPr>
              <a:t>way </a:t>
            </a:r>
            <a:r>
              <a:rPr sz="2000" spc="-5" dirty="0">
                <a:latin typeface="Times New Roman"/>
                <a:cs typeface="Times New Roman"/>
              </a:rPr>
              <a:t>like</a:t>
            </a:r>
            <a:r>
              <a:rPr sz="2000" spc="-20" dirty="0">
                <a:latin typeface="Times New Roman"/>
                <a:cs typeface="Times New Roman"/>
              </a:rPr>
              <a:t> </a:t>
            </a:r>
            <a:r>
              <a:rPr sz="2000" spc="5" dirty="0">
                <a:latin typeface="Times New Roman"/>
                <a:cs typeface="Times New Roman"/>
              </a:rPr>
              <a:t>hot</a:t>
            </a:r>
            <a:r>
              <a:rPr sz="2000" spc="-15" dirty="0">
                <a:latin typeface="Times New Roman"/>
                <a:cs typeface="Times New Roman"/>
              </a:rPr>
              <a:t> </a:t>
            </a:r>
            <a:r>
              <a:rPr sz="2000" dirty="0">
                <a:latin typeface="Times New Roman"/>
                <a:cs typeface="Times New Roman"/>
              </a:rPr>
              <a:t>water</a:t>
            </a:r>
            <a:r>
              <a:rPr sz="2000" spc="-25" dirty="0">
                <a:latin typeface="Times New Roman"/>
                <a:cs typeface="Times New Roman"/>
              </a:rPr>
              <a:t> </a:t>
            </a:r>
            <a:r>
              <a:rPr sz="2000" dirty="0">
                <a:latin typeface="Times New Roman"/>
                <a:cs typeface="Times New Roman"/>
              </a:rPr>
              <a:t>resources.</a:t>
            </a:r>
            <a:endParaRPr sz="2000">
              <a:latin typeface="Times New Roman"/>
              <a:cs typeface="Times New Roman"/>
            </a:endParaRPr>
          </a:p>
          <a:p>
            <a:pPr marL="88900">
              <a:lnSpc>
                <a:spcPct val="100000"/>
              </a:lnSpc>
              <a:spcBef>
                <a:spcPts val="1200"/>
              </a:spcBef>
            </a:pPr>
            <a:r>
              <a:rPr sz="2000" b="1" i="1" spc="-5" dirty="0">
                <a:latin typeface="Times New Roman"/>
                <a:cs typeface="Times New Roman"/>
              </a:rPr>
              <a:t>Geo-pressurized</a:t>
            </a:r>
            <a:r>
              <a:rPr sz="2000" b="1" i="1" spc="175" dirty="0">
                <a:latin typeface="Times New Roman"/>
                <a:cs typeface="Times New Roman"/>
              </a:rPr>
              <a:t> </a:t>
            </a:r>
            <a:r>
              <a:rPr sz="2000" b="1" i="1" spc="-5" dirty="0">
                <a:latin typeface="Times New Roman"/>
                <a:cs typeface="Times New Roman"/>
              </a:rPr>
              <a:t>Sources:</a:t>
            </a:r>
            <a:r>
              <a:rPr sz="2000" b="1" i="1" spc="160" dirty="0">
                <a:latin typeface="Times New Roman"/>
                <a:cs typeface="Times New Roman"/>
              </a:rPr>
              <a:t> </a:t>
            </a:r>
            <a:r>
              <a:rPr sz="2000" spc="-5" dirty="0">
                <a:latin typeface="Times New Roman"/>
                <a:cs typeface="Times New Roman"/>
              </a:rPr>
              <a:t>Highly</a:t>
            </a:r>
            <a:r>
              <a:rPr sz="2000" spc="170" dirty="0">
                <a:latin typeface="Times New Roman"/>
                <a:cs typeface="Times New Roman"/>
              </a:rPr>
              <a:t> </a:t>
            </a:r>
            <a:r>
              <a:rPr sz="2000" spc="-5" dirty="0">
                <a:latin typeface="Times New Roman"/>
                <a:cs typeface="Times New Roman"/>
              </a:rPr>
              <a:t>compressed</a:t>
            </a:r>
            <a:r>
              <a:rPr sz="2000" spc="160" dirty="0">
                <a:latin typeface="Times New Roman"/>
                <a:cs typeface="Times New Roman"/>
              </a:rPr>
              <a:t> </a:t>
            </a:r>
            <a:r>
              <a:rPr sz="2000" spc="-5" dirty="0">
                <a:latin typeface="Times New Roman"/>
                <a:cs typeface="Times New Roman"/>
              </a:rPr>
              <a:t>and</a:t>
            </a:r>
            <a:r>
              <a:rPr sz="2000" spc="165" dirty="0">
                <a:latin typeface="Times New Roman"/>
                <a:cs typeface="Times New Roman"/>
              </a:rPr>
              <a:t> </a:t>
            </a:r>
            <a:r>
              <a:rPr sz="2000" spc="-5" dirty="0">
                <a:latin typeface="Times New Roman"/>
                <a:cs typeface="Times New Roman"/>
              </a:rPr>
              <a:t>saturated</a:t>
            </a:r>
            <a:r>
              <a:rPr sz="2000" spc="180" dirty="0">
                <a:latin typeface="Times New Roman"/>
                <a:cs typeface="Times New Roman"/>
              </a:rPr>
              <a:t> </a:t>
            </a:r>
            <a:r>
              <a:rPr sz="2000" spc="-5" dirty="0">
                <a:latin typeface="Times New Roman"/>
                <a:cs typeface="Times New Roman"/>
              </a:rPr>
              <a:t>water</a:t>
            </a:r>
            <a:r>
              <a:rPr sz="2000" spc="160" dirty="0">
                <a:latin typeface="Times New Roman"/>
                <a:cs typeface="Times New Roman"/>
              </a:rPr>
              <a:t> </a:t>
            </a:r>
            <a:r>
              <a:rPr sz="2000" spc="-5" dirty="0">
                <a:latin typeface="Times New Roman"/>
                <a:cs typeface="Times New Roman"/>
              </a:rPr>
              <a:t>solution</a:t>
            </a:r>
            <a:r>
              <a:rPr sz="2000" spc="155" dirty="0">
                <a:latin typeface="Times New Roman"/>
                <a:cs typeface="Times New Roman"/>
              </a:rPr>
              <a:t> </a:t>
            </a:r>
            <a:r>
              <a:rPr sz="2000" spc="-5" dirty="0">
                <a:latin typeface="Times New Roman"/>
                <a:cs typeface="Times New Roman"/>
              </a:rPr>
              <a:t>is</a:t>
            </a:r>
            <a:r>
              <a:rPr sz="2000" spc="160" dirty="0">
                <a:latin typeface="Times New Roman"/>
                <a:cs typeface="Times New Roman"/>
              </a:rPr>
              <a:t> </a:t>
            </a:r>
            <a:r>
              <a:rPr sz="2000" spc="-5" dirty="0">
                <a:latin typeface="Times New Roman"/>
                <a:cs typeface="Times New Roman"/>
              </a:rPr>
              <a:t>found</a:t>
            </a:r>
            <a:r>
              <a:rPr sz="2000" spc="170" dirty="0">
                <a:latin typeface="Times New Roman"/>
                <a:cs typeface="Times New Roman"/>
              </a:rPr>
              <a:t> </a:t>
            </a:r>
            <a:r>
              <a:rPr sz="2000" spc="-20" dirty="0">
                <a:latin typeface="Times New Roman"/>
                <a:cs typeface="Times New Roman"/>
              </a:rPr>
              <a:t>in</a:t>
            </a:r>
            <a:endParaRPr sz="2000">
              <a:latin typeface="Times New Roman"/>
              <a:cs typeface="Times New Roman"/>
            </a:endParaRPr>
          </a:p>
          <a:p>
            <a:pPr marL="88900">
              <a:lnSpc>
                <a:spcPct val="100000"/>
              </a:lnSpc>
              <a:spcBef>
                <a:spcPts val="1200"/>
              </a:spcBef>
              <a:tabLst>
                <a:tab pos="8290559" algn="l"/>
              </a:tabLst>
            </a:pPr>
            <a:r>
              <a:rPr sz="2000" dirty="0">
                <a:latin typeface="Times New Roman"/>
                <a:cs typeface="Times New Roman"/>
              </a:rPr>
              <a:t>deep</a:t>
            </a:r>
            <a:r>
              <a:rPr sz="2000" spc="25" dirty="0">
                <a:latin typeface="Times New Roman"/>
                <a:cs typeface="Times New Roman"/>
              </a:rPr>
              <a:t> </a:t>
            </a:r>
            <a:r>
              <a:rPr sz="2000" spc="-5" dirty="0">
                <a:latin typeface="Times New Roman"/>
                <a:cs typeface="Times New Roman"/>
              </a:rPr>
              <a:t>sedimentary</a:t>
            </a:r>
            <a:r>
              <a:rPr sz="2000" spc="20" dirty="0">
                <a:latin typeface="Times New Roman"/>
                <a:cs typeface="Times New Roman"/>
              </a:rPr>
              <a:t> </a:t>
            </a:r>
            <a:r>
              <a:rPr sz="2000" spc="-5" dirty="0">
                <a:latin typeface="Times New Roman"/>
                <a:cs typeface="Times New Roman"/>
              </a:rPr>
              <a:t>basin</a:t>
            </a:r>
            <a:r>
              <a:rPr sz="2000" spc="40" dirty="0">
                <a:latin typeface="Times New Roman"/>
                <a:cs typeface="Times New Roman"/>
              </a:rPr>
              <a:t> </a:t>
            </a:r>
            <a:r>
              <a:rPr sz="2000" spc="-10" dirty="0">
                <a:latin typeface="Times New Roman"/>
                <a:cs typeface="Times New Roman"/>
              </a:rPr>
              <a:t>at</a:t>
            </a:r>
            <a:r>
              <a:rPr sz="2000" spc="30" dirty="0">
                <a:latin typeface="Times New Roman"/>
                <a:cs typeface="Times New Roman"/>
              </a:rPr>
              <a:t> </a:t>
            </a:r>
            <a:r>
              <a:rPr sz="2000" dirty="0">
                <a:latin typeface="Times New Roman"/>
                <a:cs typeface="Times New Roman"/>
              </a:rPr>
              <a:t>a</a:t>
            </a:r>
            <a:r>
              <a:rPr sz="2000" spc="20" dirty="0">
                <a:latin typeface="Times New Roman"/>
                <a:cs typeface="Times New Roman"/>
              </a:rPr>
              <a:t> </a:t>
            </a:r>
            <a:r>
              <a:rPr sz="2000" spc="-5" dirty="0">
                <a:latin typeface="Times New Roman"/>
                <a:cs typeface="Times New Roman"/>
              </a:rPr>
              <a:t>depth</a:t>
            </a:r>
            <a:r>
              <a:rPr sz="2000" spc="25" dirty="0">
                <a:latin typeface="Times New Roman"/>
                <a:cs typeface="Times New Roman"/>
              </a:rPr>
              <a:t> </a:t>
            </a:r>
            <a:r>
              <a:rPr sz="2000" dirty="0">
                <a:latin typeface="Times New Roman"/>
                <a:cs typeface="Times New Roman"/>
              </a:rPr>
              <a:t>of</a:t>
            </a:r>
            <a:r>
              <a:rPr sz="2000" spc="25" dirty="0">
                <a:latin typeface="Times New Roman"/>
                <a:cs typeface="Times New Roman"/>
              </a:rPr>
              <a:t> </a:t>
            </a:r>
            <a:r>
              <a:rPr sz="2000" dirty="0">
                <a:latin typeface="Times New Roman"/>
                <a:cs typeface="Times New Roman"/>
              </a:rPr>
              <a:t>&gt;</a:t>
            </a:r>
            <a:r>
              <a:rPr sz="2000" spc="20" dirty="0">
                <a:latin typeface="Times New Roman"/>
                <a:cs typeface="Times New Roman"/>
              </a:rPr>
              <a:t> </a:t>
            </a:r>
            <a:r>
              <a:rPr sz="2000" spc="-10" dirty="0">
                <a:latin typeface="Times New Roman"/>
                <a:cs typeface="Times New Roman"/>
              </a:rPr>
              <a:t>5km.</a:t>
            </a:r>
            <a:r>
              <a:rPr sz="2000" spc="40" dirty="0">
                <a:latin typeface="Times New Roman"/>
                <a:cs typeface="Times New Roman"/>
              </a:rPr>
              <a:t> </a:t>
            </a:r>
            <a:r>
              <a:rPr sz="2000" spc="-5" dirty="0">
                <a:latin typeface="Times New Roman"/>
                <a:cs typeface="Times New Roman"/>
              </a:rPr>
              <a:t>For</a:t>
            </a:r>
            <a:r>
              <a:rPr sz="2000" spc="30" dirty="0">
                <a:latin typeface="Times New Roman"/>
                <a:cs typeface="Times New Roman"/>
              </a:rPr>
              <a:t> </a:t>
            </a:r>
            <a:r>
              <a:rPr sz="2000" spc="-5" dirty="0">
                <a:latin typeface="Times New Roman"/>
                <a:cs typeface="Times New Roman"/>
              </a:rPr>
              <a:t>high</a:t>
            </a:r>
            <a:r>
              <a:rPr sz="2000" spc="40" dirty="0">
                <a:latin typeface="Times New Roman"/>
                <a:cs typeface="Times New Roman"/>
              </a:rPr>
              <a:t> </a:t>
            </a:r>
            <a:r>
              <a:rPr sz="2000" spc="-5" dirty="0">
                <a:latin typeface="Times New Roman"/>
                <a:cs typeface="Times New Roman"/>
              </a:rPr>
              <a:t>temperature</a:t>
            </a:r>
            <a:r>
              <a:rPr sz="2000" spc="40" dirty="0">
                <a:latin typeface="Times New Roman"/>
                <a:cs typeface="Times New Roman"/>
              </a:rPr>
              <a:t> </a:t>
            </a:r>
            <a:r>
              <a:rPr sz="2000" spc="-5" dirty="0">
                <a:latin typeface="Times New Roman"/>
                <a:cs typeface="Times New Roman"/>
              </a:rPr>
              <a:t>and</a:t>
            </a:r>
            <a:r>
              <a:rPr sz="2000" spc="25" dirty="0">
                <a:latin typeface="Times New Roman"/>
                <a:cs typeface="Times New Roman"/>
              </a:rPr>
              <a:t> </a:t>
            </a:r>
            <a:r>
              <a:rPr sz="2000" dirty="0">
                <a:latin typeface="Times New Roman"/>
                <a:cs typeface="Times New Roman"/>
              </a:rPr>
              <a:t>pressure	</a:t>
            </a:r>
            <a:r>
              <a:rPr sz="2000" spc="-5" dirty="0">
                <a:latin typeface="Times New Roman"/>
                <a:cs typeface="Times New Roman"/>
              </a:rPr>
              <a:t>devices</a:t>
            </a:r>
            <a:endParaRPr sz="2000">
              <a:latin typeface="Times New Roman"/>
              <a:cs typeface="Times New Roman"/>
            </a:endParaRPr>
          </a:p>
          <a:p>
            <a:pPr marL="88900">
              <a:lnSpc>
                <a:spcPct val="100000"/>
              </a:lnSpc>
              <a:spcBef>
                <a:spcPts val="1200"/>
              </a:spcBef>
            </a:pPr>
            <a:r>
              <a:rPr sz="2000" dirty="0">
                <a:latin typeface="Times New Roman"/>
                <a:cs typeface="Times New Roman"/>
              </a:rPr>
              <a:t>these</a:t>
            </a:r>
            <a:r>
              <a:rPr sz="2000" spc="-40" dirty="0">
                <a:latin typeface="Times New Roman"/>
                <a:cs typeface="Times New Roman"/>
              </a:rPr>
              <a:t> </a:t>
            </a:r>
            <a:r>
              <a:rPr sz="2000" spc="-5" dirty="0">
                <a:latin typeface="Times New Roman"/>
                <a:cs typeface="Times New Roman"/>
              </a:rPr>
              <a:t>can</a:t>
            </a:r>
            <a:r>
              <a:rPr sz="2000" spc="-15" dirty="0">
                <a:latin typeface="Times New Roman"/>
                <a:cs typeface="Times New Roman"/>
              </a:rPr>
              <a:t> </a:t>
            </a:r>
            <a:r>
              <a:rPr sz="2000" dirty="0">
                <a:latin typeface="Times New Roman"/>
                <a:cs typeface="Times New Roman"/>
              </a:rPr>
              <a:t>be</a:t>
            </a:r>
            <a:r>
              <a:rPr sz="2000" spc="-25" dirty="0">
                <a:latin typeface="Times New Roman"/>
                <a:cs typeface="Times New Roman"/>
              </a:rPr>
              <a:t> </a:t>
            </a:r>
            <a:r>
              <a:rPr sz="2000" dirty="0">
                <a:latin typeface="Times New Roman"/>
                <a:cs typeface="Times New Roman"/>
              </a:rPr>
              <a:t>used.</a:t>
            </a:r>
            <a:endParaRPr sz="2000">
              <a:latin typeface="Times New Roman"/>
              <a:cs typeface="Times New Roman"/>
            </a:endParaRPr>
          </a:p>
          <a:p>
            <a:pPr marL="88900" marR="82550">
              <a:lnSpc>
                <a:spcPct val="150000"/>
              </a:lnSpc>
            </a:pPr>
            <a:r>
              <a:rPr sz="2000" b="1" i="1" spc="-5" dirty="0">
                <a:latin typeface="Times New Roman"/>
                <a:cs typeface="Times New Roman"/>
              </a:rPr>
              <a:t>Hot</a:t>
            </a:r>
            <a:r>
              <a:rPr sz="2000" b="1" i="1" spc="150" dirty="0">
                <a:latin typeface="Times New Roman"/>
                <a:cs typeface="Times New Roman"/>
              </a:rPr>
              <a:t> </a:t>
            </a:r>
            <a:r>
              <a:rPr sz="2000" b="1" i="1" spc="-5" dirty="0">
                <a:latin typeface="Times New Roman"/>
                <a:cs typeface="Times New Roman"/>
              </a:rPr>
              <a:t>Magma</a:t>
            </a:r>
            <a:r>
              <a:rPr sz="2000" b="1" i="1" spc="150" dirty="0">
                <a:latin typeface="Times New Roman"/>
                <a:cs typeface="Times New Roman"/>
              </a:rPr>
              <a:t> </a:t>
            </a:r>
            <a:r>
              <a:rPr sz="2000" b="1" i="1" spc="-5" dirty="0">
                <a:latin typeface="Times New Roman"/>
                <a:cs typeface="Times New Roman"/>
              </a:rPr>
              <a:t>Sources:</a:t>
            </a:r>
            <a:r>
              <a:rPr sz="2000" b="1" i="1" spc="155" dirty="0">
                <a:latin typeface="Times New Roman"/>
                <a:cs typeface="Times New Roman"/>
              </a:rPr>
              <a:t> </a:t>
            </a:r>
            <a:r>
              <a:rPr sz="2000" spc="-5" dirty="0">
                <a:latin typeface="Times New Roman"/>
                <a:cs typeface="Times New Roman"/>
              </a:rPr>
              <a:t>At</a:t>
            </a:r>
            <a:r>
              <a:rPr sz="2000" spc="140" dirty="0">
                <a:latin typeface="Times New Roman"/>
                <a:cs typeface="Times New Roman"/>
              </a:rPr>
              <a:t> </a:t>
            </a:r>
            <a:r>
              <a:rPr sz="2000" dirty="0">
                <a:latin typeface="Times New Roman"/>
                <a:cs typeface="Times New Roman"/>
              </a:rPr>
              <a:t>a</a:t>
            </a:r>
            <a:r>
              <a:rPr sz="2000" spc="135" dirty="0">
                <a:latin typeface="Times New Roman"/>
                <a:cs typeface="Times New Roman"/>
              </a:rPr>
              <a:t> </a:t>
            </a:r>
            <a:r>
              <a:rPr sz="2000" spc="-5" dirty="0">
                <a:latin typeface="Times New Roman"/>
                <a:cs typeface="Times New Roman"/>
              </a:rPr>
              <a:t>depth</a:t>
            </a:r>
            <a:r>
              <a:rPr sz="2000" spc="140" dirty="0">
                <a:latin typeface="Times New Roman"/>
                <a:cs typeface="Times New Roman"/>
              </a:rPr>
              <a:t> </a:t>
            </a:r>
            <a:r>
              <a:rPr sz="2000" spc="-5" dirty="0">
                <a:latin typeface="Times New Roman"/>
                <a:cs typeface="Times New Roman"/>
              </a:rPr>
              <a:t>of</a:t>
            </a:r>
            <a:r>
              <a:rPr sz="2000" spc="145" dirty="0">
                <a:latin typeface="Times New Roman"/>
                <a:cs typeface="Times New Roman"/>
              </a:rPr>
              <a:t> </a:t>
            </a:r>
            <a:r>
              <a:rPr sz="2000" dirty="0">
                <a:latin typeface="Times New Roman"/>
                <a:cs typeface="Times New Roman"/>
              </a:rPr>
              <a:t>5</a:t>
            </a:r>
            <a:r>
              <a:rPr sz="2000" spc="140" dirty="0">
                <a:latin typeface="Times New Roman"/>
                <a:cs typeface="Times New Roman"/>
              </a:rPr>
              <a:t> </a:t>
            </a:r>
            <a:r>
              <a:rPr sz="2000" spc="-5" dirty="0">
                <a:latin typeface="Times New Roman"/>
                <a:cs typeface="Times New Roman"/>
              </a:rPr>
              <a:t>km,</a:t>
            </a:r>
            <a:r>
              <a:rPr sz="2000" spc="145" dirty="0">
                <a:latin typeface="Times New Roman"/>
                <a:cs typeface="Times New Roman"/>
              </a:rPr>
              <a:t> </a:t>
            </a:r>
            <a:r>
              <a:rPr sz="2000" spc="-5" dirty="0">
                <a:latin typeface="Times New Roman"/>
                <a:cs typeface="Times New Roman"/>
              </a:rPr>
              <a:t>molten</a:t>
            </a:r>
            <a:r>
              <a:rPr sz="2000" spc="145" dirty="0">
                <a:latin typeface="Times New Roman"/>
                <a:cs typeface="Times New Roman"/>
              </a:rPr>
              <a:t> </a:t>
            </a:r>
            <a:r>
              <a:rPr sz="2000" spc="-5" dirty="0">
                <a:latin typeface="Times New Roman"/>
                <a:cs typeface="Times New Roman"/>
              </a:rPr>
              <a:t>rock</a:t>
            </a:r>
            <a:r>
              <a:rPr sz="2000" spc="145" dirty="0">
                <a:latin typeface="Times New Roman"/>
                <a:cs typeface="Times New Roman"/>
              </a:rPr>
              <a:t> </a:t>
            </a:r>
            <a:r>
              <a:rPr sz="2000" spc="-5" dirty="0">
                <a:latin typeface="Times New Roman"/>
                <a:cs typeface="Times New Roman"/>
              </a:rPr>
              <a:t>can</a:t>
            </a:r>
            <a:r>
              <a:rPr sz="2000" spc="145" dirty="0">
                <a:latin typeface="Times New Roman"/>
                <a:cs typeface="Times New Roman"/>
              </a:rPr>
              <a:t> </a:t>
            </a:r>
            <a:r>
              <a:rPr sz="2000" dirty="0">
                <a:latin typeface="Times New Roman"/>
                <a:cs typeface="Times New Roman"/>
              </a:rPr>
              <a:t>be</a:t>
            </a:r>
            <a:r>
              <a:rPr sz="2000" spc="135" dirty="0">
                <a:latin typeface="Times New Roman"/>
                <a:cs typeface="Times New Roman"/>
              </a:rPr>
              <a:t> </a:t>
            </a:r>
            <a:r>
              <a:rPr sz="2000" spc="-5" dirty="0">
                <a:latin typeface="Times New Roman"/>
                <a:cs typeface="Times New Roman"/>
              </a:rPr>
              <a:t>used</a:t>
            </a:r>
            <a:r>
              <a:rPr sz="2000" spc="150" dirty="0">
                <a:latin typeface="Times New Roman"/>
                <a:cs typeface="Times New Roman"/>
              </a:rPr>
              <a:t> </a:t>
            </a:r>
            <a:r>
              <a:rPr sz="2000" spc="-5" dirty="0">
                <a:latin typeface="Times New Roman"/>
                <a:cs typeface="Times New Roman"/>
              </a:rPr>
              <a:t>for</a:t>
            </a:r>
            <a:r>
              <a:rPr sz="2000" spc="135" dirty="0">
                <a:latin typeface="Times New Roman"/>
                <a:cs typeface="Times New Roman"/>
              </a:rPr>
              <a:t> </a:t>
            </a:r>
            <a:r>
              <a:rPr sz="2000" spc="-5" dirty="0">
                <a:latin typeface="Times New Roman"/>
                <a:cs typeface="Times New Roman"/>
              </a:rPr>
              <a:t>extraction</a:t>
            </a:r>
            <a:r>
              <a:rPr sz="2000" spc="150" dirty="0">
                <a:latin typeface="Times New Roman"/>
                <a:cs typeface="Times New Roman"/>
              </a:rPr>
              <a:t> </a:t>
            </a:r>
            <a:r>
              <a:rPr sz="2000" spc="-5" dirty="0">
                <a:latin typeface="Times New Roman"/>
                <a:cs typeface="Times New Roman"/>
              </a:rPr>
              <a:t>and </a:t>
            </a:r>
            <a:r>
              <a:rPr sz="2000" spc="-484" dirty="0">
                <a:latin typeface="Times New Roman"/>
                <a:cs typeface="Times New Roman"/>
              </a:rPr>
              <a:t> </a:t>
            </a:r>
            <a:r>
              <a:rPr sz="2000" dirty="0">
                <a:latin typeface="Times New Roman"/>
                <a:cs typeface="Times New Roman"/>
              </a:rPr>
              <a:t>subsequent</a:t>
            </a:r>
            <a:r>
              <a:rPr sz="2000" spc="-45" dirty="0">
                <a:latin typeface="Times New Roman"/>
                <a:cs typeface="Times New Roman"/>
              </a:rPr>
              <a:t> </a:t>
            </a:r>
            <a:r>
              <a:rPr sz="2000" dirty="0">
                <a:latin typeface="Times New Roman"/>
                <a:cs typeface="Times New Roman"/>
              </a:rPr>
              <a:t>use</a:t>
            </a:r>
            <a:r>
              <a:rPr sz="2000" spc="-10"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spc="-5" dirty="0">
                <a:latin typeface="Times New Roman"/>
                <a:cs typeface="Times New Roman"/>
              </a:rPr>
              <a:t>thermal</a:t>
            </a:r>
            <a:r>
              <a:rPr sz="2000" spc="-15" dirty="0">
                <a:latin typeface="Times New Roman"/>
                <a:cs typeface="Times New Roman"/>
              </a:rPr>
              <a:t> </a:t>
            </a:r>
            <a:r>
              <a:rPr sz="2000" spc="-25" dirty="0">
                <a:latin typeface="Times New Roman"/>
                <a:cs typeface="Times New Roman"/>
              </a:rPr>
              <a:t>energy.</a:t>
            </a:r>
            <a:endParaRPr sz="2000">
              <a:latin typeface="Times New Roman"/>
              <a:cs typeface="Times New Roman"/>
            </a:endParaRPr>
          </a:p>
        </p:txBody>
      </p:sp>
      <p:sp>
        <p:nvSpPr>
          <p:cNvPr id="5" name="object 5"/>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23</a:t>
            </a:fld>
            <a:endParaRPr sz="1200">
              <a:latin typeface="Arial MT"/>
              <a:cs typeface="Arial M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25</a:t>
            </a:r>
            <a:endParaRPr sz="1200">
              <a:latin typeface="Arial MT"/>
              <a:cs typeface="Arial MT"/>
            </a:endParaRPr>
          </a:p>
        </p:txBody>
      </p:sp>
      <p:sp>
        <p:nvSpPr>
          <p:cNvPr id="3" name="object 3"/>
          <p:cNvSpPr txBox="1">
            <a:spLocks noGrp="1"/>
          </p:cNvSpPr>
          <p:nvPr>
            <p:ph type="title"/>
          </p:nvPr>
        </p:nvSpPr>
        <p:spPr>
          <a:xfrm>
            <a:off x="154939" y="22352"/>
            <a:ext cx="473265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Times New Roman"/>
                <a:cs typeface="Times New Roman"/>
              </a:rPr>
              <a:t>1.4.3</a:t>
            </a:r>
            <a:r>
              <a:rPr sz="2400" b="1" spc="-15" dirty="0">
                <a:latin typeface="Times New Roman"/>
                <a:cs typeface="Times New Roman"/>
              </a:rPr>
              <a:t> </a:t>
            </a:r>
            <a:r>
              <a:rPr sz="2400" b="1" spc="-5" dirty="0">
                <a:latin typeface="Times New Roman"/>
                <a:cs typeface="Times New Roman"/>
              </a:rPr>
              <a:t>Power</a:t>
            </a:r>
            <a:r>
              <a:rPr sz="2400" b="1" spc="-45" dirty="0">
                <a:latin typeface="Times New Roman"/>
                <a:cs typeface="Times New Roman"/>
              </a:rPr>
              <a:t> </a:t>
            </a:r>
            <a:r>
              <a:rPr sz="2400" b="1" dirty="0">
                <a:latin typeface="Times New Roman"/>
                <a:cs typeface="Times New Roman"/>
              </a:rPr>
              <a:t>Generation</a:t>
            </a:r>
            <a:r>
              <a:rPr sz="2400" b="1" spc="-85" dirty="0">
                <a:latin typeface="Times New Roman"/>
                <a:cs typeface="Times New Roman"/>
              </a:rPr>
              <a:t> </a:t>
            </a:r>
            <a:r>
              <a:rPr sz="2400" b="1" spc="-25" dirty="0">
                <a:latin typeface="Times New Roman"/>
                <a:cs typeface="Times New Roman"/>
              </a:rPr>
              <a:t>Technology:</a:t>
            </a:r>
            <a:endParaRPr sz="2400">
              <a:latin typeface="Times New Roman"/>
              <a:cs typeface="Times New Roman"/>
            </a:endParaRPr>
          </a:p>
        </p:txBody>
      </p:sp>
      <p:sp>
        <p:nvSpPr>
          <p:cNvPr id="4" name="object 4"/>
          <p:cNvSpPr txBox="1"/>
          <p:nvPr/>
        </p:nvSpPr>
        <p:spPr>
          <a:xfrm>
            <a:off x="154939" y="335635"/>
            <a:ext cx="8839200" cy="5970270"/>
          </a:xfrm>
          <a:prstGeom prst="rect">
            <a:avLst/>
          </a:prstGeom>
        </p:spPr>
        <p:txBody>
          <a:bodyPr vert="horz" wrap="square" lIns="0" tIns="12700" rIns="0" bIns="0" rtlCol="0">
            <a:spAutoFit/>
          </a:bodyPr>
          <a:lstStyle/>
          <a:p>
            <a:pPr marL="12700" marR="17145" indent="381000">
              <a:lnSpc>
                <a:spcPct val="150000"/>
              </a:lnSpc>
              <a:spcBef>
                <a:spcPts val="100"/>
              </a:spcBef>
            </a:pPr>
            <a:r>
              <a:rPr sz="2000" dirty="0">
                <a:latin typeface="Times New Roman"/>
                <a:cs typeface="Times New Roman"/>
              </a:rPr>
              <a:t>The </a:t>
            </a:r>
            <a:r>
              <a:rPr sz="2000" spc="-5" dirty="0">
                <a:latin typeface="Times New Roman"/>
                <a:cs typeface="Times New Roman"/>
              </a:rPr>
              <a:t>different</a:t>
            </a:r>
            <a:r>
              <a:rPr sz="2000" spc="-35" dirty="0">
                <a:latin typeface="Times New Roman"/>
                <a:cs typeface="Times New Roman"/>
              </a:rPr>
              <a:t> </a:t>
            </a:r>
            <a:r>
              <a:rPr sz="2000" spc="-5" dirty="0">
                <a:latin typeface="Times New Roman"/>
                <a:cs typeface="Times New Roman"/>
              </a:rPr>
              <a:t>types</a:t>
            </a:r>
            <a:r>
              <a:rPr sz="2000" spc="-10" dirty="0">
                <a:latin typeface="Times New Roman"/>
                <a:cs typeface="Times New Roman"/>
              </a:rPr>
              <a:t> </a:t>
            </a:r>
            <a:r>
              <a:rPr sz="2000" dirty="0">
                <a:latin typeface="Times New Roman"/>
                <a:cs typeface="Times New Roman"/>
              </a:rPr>
              <a:t>technologies</a:t>
            </a:r>
            <a:r>
              <a:rPr sz="2000" spc="-35" dirty="0">
                <a:latin typeface="Times New Roman"/>
                <a:cs typeface="Times New Roman"/>
              </a:rPr>
              <a:t> </a:t>
            </a:r>
            <a:r>
              <a:rPr sz="2000" dirty="0">
                <a:latin typeface="Times New Roman"/>
                <a:cs typeface="Times New Roman"/>
              </a:rPr>
              <a:t>are</a:t>
            </a:r>
            <a:r>
              <a:rPr sz="2000" spc="-15" dirty="0">
                <a:latin typeface="Times New Roman"/>
                <a:cs typeface="Times New Roman"/>
              </a:rPr>
              <a:t> </a:t>
            </a:r>
            <a:r>
              <a:rPr sz="2000" dirty="0">
                <a:latin typeface="Times New Roman"/>
                <a:cs typeface="Times New Roman"/>
              </a:rPr>
              <a:t>used</a:t>
            </a:r>
            <a:r>
              <a:rPr sz="2000" spc="-10"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generate</a:t>
            </a:r>
            <a:r>
              <a:rPr sz="2000" spc="-40" dirty="0">
                <a:latin typeface="Times New Roman"/>
                <a:cs typeface="Times New Roman"/>
              </a:rPr>
              <a:t> </a:t>
            </a:r>
            <a:r>
              <a:rPr sz="2000" spc="-5" dirty="0">
                <a:latin typeface="Times New Roman"/>
                <a:cs typeface="Times New Roman"/>
              </a:rPr>
              <a:t>electricity</a:t>
            </a:r>
            <a:r>
              <a:rPr sz="2000" spc="-15" dirty="0">
                <a:latin typeface="Times New Roman"/>
                <a:cs typeface="Times New Roman"/>
              </a:rPr>
              <a:t> </a:t>
            </a:r>
            <a:r>
              <a:rPr sz="2000" dirty="0">
                <a:latin typeface="Times New Roman"/>
                <a:cs typeface="Times New Roman"/>
              </a:rPr>
              <a:t>depending</a:t>
            </a:r>
            <a:r>
              <a:rPr sz="2000" spc="-35" dirty="0">
                <a:latin typeface="Times New Roman"/>
                <a:cs typeface="Times New Roman"/>
              </a:rPr>
              <a:t> </a:t>
            </a:r>
            <a:r>
              <a:rPr sz="2000" dirty="0">
                <a:latin typeface="Times New Roman"/>
                <a:cs typeface="Times New Roman"/>
              </a:rPr>
              <a:t>the</a:t>
            </a:r>
            <a:r>
              <a:rPr sz="2000" spc="-5" dirty="0">
                <a:latin typeface="Times New Roman"/>
                <a:cs typeface="Times New Roman"/>
              </a:rPr>
              <a:t> type </a:t>
            </a:r>
            <a:r>
              <a:rPr sz="2000" spc="-484"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resource</a:t>
            </a:r>
            <a:r>
              <a:rPr sz="2000" spc="-50" dirty="0">
                <a:latin typeface="Times New Roman"/>
                <a:cs typeface="Times New Roman"/>
              </a:rPr>
              <a:t> </a:t>
            </a:r>
            <a:r>
              <a:rPr sz="2000" dirty="0">
                <a:latin typeface="Times New Roman"/>
                <a:cs typeface="Times New Roman"/>
              </a:rPr>
              <a:t>at</a:t>
            </a:r>
            <a:r>
              <a:rPr sz="2000" spc="-5" dirty="0">
                <a:latin typeface="Times New Roman"/>
                <a:cs typeface="Times New Roman"/>
              </a:rPr>
              <a:t> site.</a:t>
            </a:r>
            <a:endParaRPr sz="2000">
              <a:latin typeface="Times New Roman"/>
              <a:cs typeface="Times New Roman"/>
            </a:endParaRPr>
          </a:p>
          <a:p>
            <a:pPr marL="773430" lvl="3" indent="-761365">
              <a:lnSpc>
                <a:spcPct val="100000"/>
              </a:lnSpc>
              <a:spcBef>
                <a:spcPts val="1200"/>
              </a:spcBef>
              <a:buAutoNum type="arabicPeriod"/>
              <a:tabLst>
                <a:tab pos="774065" algn="l"/>
              </a:tabLst>
            </a:pPr>
            <a:r>
              <a:rPr sz="2000" b="1" i="1" dirty="0">
                <a:latin typeface="Times New Roman"/>
                <a:cs typeface="Times New Roman"/>
              </a:rPr>
              <a:t>Direct</a:t>
            </a:r>
            <a:r>
              <a:rPr sz="2000" b="1" i="1" spc="-30" dirty="0">
                <a:latin typeface="Times New Roman"/>
                <a:cs typeface="Times New Roman"/>
              </a:rPr>
              <a:t> </a:t>
            </a:r>
            <a:r>
              <a:rPr sz="2000" b="1" i="1" dirty="0">
                <a:latin typeface="Times New Roman"/>
                <a:cs typeface="Times New Roman"/>
              </a:rPr>
              <a:t>Steam</a:t>
            </a:r>
            <a:r>
              <a:rPr sz="2000" b="1" i="1" spc="-45" dirty="0">
                <a:latin typeface="Times New Roman"/>
                <a:cs typeface="Times New Roman"/>
              </a:rPr>
              <a:t> </a:t>
            </a:r>
            <a:r>
              <a:rPr sz="2000" b="1" i="1" dirty="0">
                <a:latin typeface="Times New Roman"/>
                <a:cs typeface="Times New Roman"/>
              </a:rPr>
              <a:t>Geothermal</a:t>
            </a:r>
            <a:r>
              <a:rPr sz="2000" b="1" i="1" spc="-45" dirty="0">
                <a:latin typeface="Times New Roman"/>
                <a:cs typeface="Times New Roman"/>
              </a:rPr>
              <a:t> </a:t>
            </a:r>
            <a:r>
              <a:rPr sz="2000" b="1" i="1" dirty="0">
                <a:latin typeface="Times New Roman"/>
                <a:cs typeface="Times New Roman"/>
              </a:rPr>
              <a:t>Plant:</a:t>
            </a:r>
            <a:endParaRPr sz="2000">
              <a:latin typeface="Times New Roman"/>
              <a:cs typeface="Times New Roman"/>
            </a:endParaRPr>
          </a:p>
          <a:p>
            <a:pPr marL="393700">
              <a:lnSpc>
                <a:spcPct val="100000"/>
              </a:lnSpc>
              <a:spcBef>
                <a:spcPts val="1200"/>
              </a:spcBef>
            </a:pPr>
            <a:r>
              <a:rPr sz="2000" dirty="0">
                <a:latin typeface="Times New Roman"/>
                <a:cs typeface="Times New Roman"/>
              </a:rPr>
              <a:t>If</a:t>
            </a:r>
            <a:r>
              <a:rPr sz="2000" spc="-1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steam</a:t>
            </a:r>
            <a:r>
              <a:rPr sz="2000" spc="-3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available</a:t>
            </a:r>
            <a:r>
              <a:rPr sz="2000" spc="-20" dirty="0">
                <a:latin typeface="Times New Roman"/>
                <a:cs typeface="Times New Roman"/>
              </a:rPr>
              <a:t> </a:t>
            </a:r>
            <a:r>
              <a:rPr sz="2000" dirty="0">
                <a:latin typeface="Times New Roman"/>
                <a:cs typeface="Times New Roman"/>
              </a:rPr>
              <a:t>from</a:t>
            </a:r>
            <a:r>
              <a:rPr sz="2000" spc="-4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geothermal</a:t>
            </a:r>
            <a:r>
              <a:rPr sz="2000" spc="-30" dirty="0">
                <a:latin typeface="Times New Roman"/>
                <a:cs typeface="Times New Roman"/>
              </a:rPr>
              <a:t> </a:t>
            </a:r>
            <a:r>
              <a:rPr sz="2000" spc="-5" dirty="0">
                <a:latin typeface="Times New Roman"/>
                <a:cs typeface="Times New Roman"/>
              </a:rPr>
              <a:t>site,</a:t>
            </a:r>
            <a:r>
              <a:rPr sz="2000" spc="-20" dirty="0">
                <a:latin typeface="Times New Roman"/>
                <a:cs typeface="Times New Roman"/>
              </a:rPr>
              <a:t> </a:t>
            </a:r>
            <a:r>
              <a:rPr sz="2000" dirty="0">
                <a:latin typeface="Times New Roman"/>
                <a:cs typeface="Times New Roman"/>
              </a:rPr>
              <a:t>then</a:t>
            </a:r>
            <a:r>
              <a:rPr sz="2000" spc="-15" dirty="0">
                <a:latin typeface="Times New Roman"/>
                <a:cs typeface="Times New Roman"/>
              </a:rPr>
              <a:t> </a:t>
            </a:r>
            <a:r>
              <a:rPr sz="2000" dirty="0">
                <a:latin typeface="Times New Roman"/>
                <a:cs typeface="Times New Roman"/>
              </a:rPr>
              <a:t>it</a:t>
            </a:r>
            <a:r>
              <a:rPr sz="2000" spc="-1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directly</a:t>
            </a:r>
            <a:r>
              <a:rPr sz="2000" spc="-35" dirty="0">
                <a:latin typeface="Times New Roman"/>
                <a:cs typeface="Times New Roman"/>
              </a:rPr>
              <a:t> </a:t>
            </a:r>
            <a:r>
              <a:rPr sz="2000" dirty="0">
                <a:latin typeface="Times New Roman"/>
                <a:cs typeface="Times New Roman"/>
              </a:rPr>
              <a:t>fed</a:t>
            </a:r>
            <a:r>
              <a:rPr sz="2000" spc="-15"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the</a:t>
            </a:r>
            <a:endParaRPr sz="2000">
              <a:latin typeface="Times New Roman"/>
              <a:cs typeface="Times New Roman"/>
            </a:endParaRPr>
          </a:p>
          <a:p>
            <a:pPr marL="12700" marR="40640">
              <a:lnSpc>
                <a:spcPct val="150000"/>
              </a:lnSpc>
            </a:pPr>
            <a:r>
              <a:rPr sz="2000" dirty="0">
                <a:latin typeface="Times New Roman"/>
                <a:cs typeface="Times New Roman"/>
              </a:rPr>
              <a:t>turbine</a:t>
            </a:r>
            <a:r>
              <a:rPr sz="2000" spc="-40" dirty="0">
                <a:latin typeface="Times New Roman"/>
                <a:cs typeface="Times New Roman"/>
              </a:rPr>
              <a:t> </a:t>
            </a:r>
            <a:r>
              <a:rPr sz="2000" dirty="0">
                <a:latin typeface="Times New Roman"/>
                <a:cs typeface="Times New Roman"/>
              </a:rPr>
              <a:t>to produce</a:t>
            </a:r>
            <a:r>
              <a:rPr sz="2000" spc="-40" dirty="0">
                <a:latin typeface="Times New Roman"/>
                <a:cs typeface="Times New Roman"/>
              </a:rPr>
              <a:t> </a:t>
            </a:r>
            <a:r>
              <a:rPr sz="2000" spc="-15" dirty="0">
                <a:latin typeface="Times New Roman"/>
                <a:cs typeface="Times New Roman"/>
              </a:rPr>
              <a:t>electricity.</a:t>
            </a:r>
            <a:r>
              <a:rPr sz="2000" spc="-3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stone</a:t>
            </a:r>
            <a:r>
              <a:rPr sz="2000" spc="-2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dust</a:t>
            </a:r>
            <a:r>
              <a:rPr sz="2000" spc="-35" dirty="0">
                <a:latin typeface="Times New Roman"/>
                <a:cs typeface="Times New Roman"/>
              </a:rPr>
              <a:t> </a:t>
            </a:r>
            <a:r>
              <a:rPr sz="2000" spc="-5" dirty="0">
                <a:latin typeface="Times New Roman"/>
                <a:cs typeface="Times New Roman"/>
              </a:rPr>
              <a:t>particles</a:t>
            </a:r>
            <a:r>
              <a:rPr sz="2000" spc="-25"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removed</a:t>
            </a:r>
            <a:r>
              <a:rPr sz="2000" spc="-5" dirty="0">
                <a:latin typeface="Times New Roman"/>
                <a:cs typeface="Times New Roman"/>
              </a:rPr>
              <a:t> </a:t>
            </a:r>
            <a:r>
              <a:rPr sz="2000" dirty="0">
                <a:latin typeface="Times New Roman"/>
                <a:cs typeface="Times New Roman"/>
              </a:rPr>
              <a:t>from</a:t>
            </a:r>
            <a:r>
              <a:rPr sz="2000" spc="-25" dirty="0">
                <a:latin typeface="Times New Roman"/>
                <a:cs typeface="Times New Roman"/>
              </a:rPr>
              <a:t> </a:t>
            </a:r>
            <a:r>
              <a:rPr sz="2000" dirty="0">
                <a:latin typeface="Times New Roman"/>
                <a:cs typeface="Times New Roman"/>
              </a:rPr>
              <a:t>the </a:t>
            </a:r>
            <a:r>
              <a:rPr sz="2000" spc="-5" dirty="0">
                <a:latin typeface="Times New Roman"/>
                <a:cs typeface="Times New Roman"/>
              </a:rPr>
              <a:t>steam </a:t>
            </a:r>
            <a:r>
              <a:rPr sz="2000" spc="-484" dirty="0">
                <a:latin typeface="Times New Roman"/>
                <a:cs typeface="Times New Roman"/>
              </a:rPr>
              <a:t> </a:t>
            </a:r>
            <a:r>
              <a:rPr sz="2000" dirty="0">
                <a:latin typeface="Times New Roman"/>
                <a:cs typeface="Times New Roman"/>
              </a:rPr>
              <a:t>before</a:t>
            </a:r>
            <a:r>
              <a:rPr sz="2000" spc="-40" dirty="0">
                <a:latin typeface="Times New Roman"/>
                <a:cs typeface="Times New Roman"/>
              </a:rPr>
              <a:t> </a:t>
            </a:r>
            <a:r>
              <a:rPr sz="2000" dirty="0">
                <a:latin typeface="Times New Roman"/>
                <a:cs typeface="Times New Roman"/>
              </a:rPr>
              <a:t>entering</a:t>
            </a:r>
            <a:r>
              <a:rPr sz="2000" spc="-35" dirty="0">
                <a:latin typeface="Times New Roman"/>
                <a:cs typeface="Times New Roman"/>
              </a:rPr>
              <a:t> </a:t>
            </a:r>
            <a:r>
              <a:rPr sz="2000" dirty="0">
                <a:latin typeface="Times New Roman"/>
                <a:cs typeface="Times New Roman"/>
              </a:rPr>
              <a:t>into</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turbine.</a:t>
            </a:r>
            <a:endParaRPr sz="2000">
              <a:latin typeface="Times New Roman"/>
              <a:cs typeface="Times New Roman"/>
            </a:endParaRPr>
          </a:p>
          <a:p>
            <a:pPr marL="773430" lvl="3" indent="-761365">
              <a:lnSpc>
                <a:spcPct val="100000"/>
              </a:lnSpc>
              <a:spcBef>
                <a:spcPts val="1200"/>
              </a:spcBef>
              <a:buAutoNum type="arabicPeriod" startAt="2"/>
              <a:tabLst>
                <a:tab pos="774065" algn="l"/>
              </a:tabLst>
            </a:pPr>
            <a:r>
              <a:rPr sz="2000" b="1" i="1" spc="-5" dirty="0">
                <a:latin typeface="Times New Roman"/>
                <a:cs typeface="Times New Roman"/>
              </a:rPr>
              <a:t>Flash</a:t>
            </a:r>
            <a:r>
              <a:rPr sz="2000" b="1" i="1" spc="-20" dirty="0">
                <a:latin typeface="Times New Roman"/>
                <a:cs typeface="Times New Roman"/>
              </a:rPr>
              <a:t> </a:t>
            </a:r>
            <a:r>
              <a:rPr sz="2000" b="1" i="1" dirty="0">
                <a:latin typeface="Times New Roman"/>
                <a:cs typeface="Times New Roman"/>
              </a:rPr>
              <a:t>Steam</a:t>
            </a:r>
            <a:r>
              <a:rPr sz="2000" b="1" i="1" spc="-40" dirty="0">
                <a:latin typeface="Times New Roman"/>
                <a:cs typeface="Times New Roman"/>
              </a:rPr>
              <a:t> </a:t>
            </a:r>
            <a:r>
              <a:rPr sz="2000" b="1" i="1" dirty="0">
                <a:latin typeface="Times New Roman"/>
                <a:cs typeface="Times New Roman"/>
              </a:rPr>
              <a:t>Power</a:t>
            </a:r>
            <a:r>
              <a:rPr sz="2000" b="1" i="1" spc="-20" dirty="0">
                <a:latin typeface="Times New Roman"/>
                <a:cs typeface="Times New Roman"/>
              </a:rPr>
              <a:t> </a:t>
            </a:r>
            <a:r>
              <a:rPr sz="2000" b="1" i="1" dirty="0">
                <a:latin typeface="Times New Roman"/>
                <a:cs typeface="Times New Roman"/>
              </a:rPr>
              <a:t>Plant</a:t>
            </a:r>
            <a:r>
              <a:rPr sz="2000" dirty="0">
                <a:latin typeface="Times New Roman"/>
                <a:cs typeface="Times New Roman"/>
              </a:rPr>
              <a:t>:</a:t>
            </a:r>
            <a:endParaRPr sz="2000">
              <a:latin typeface="Times New Roman"/>
              <a:cs typeface="Times New Roman"/>
            </a:endParaRPr>
          </a:p>
          <a:p>
            <a:pPr marL="12700" marR="5080" indent="375920">
              <a:lnSpc>
                <a:spcPct val="150000"/>
              </a:lnSpc>
              <a:spcBef>
                <a:spcPts val="5"/>
              </a:spcBef>
            </a:pPr>
            <a:r>
              <a:rPr sz="2000" dirty="0">
                <a:latin typeface="Times New Roman"/>
                <a:cs typeface="Times New Roman"/>
              </a:rPr>
              <a:t>This </a:t>
            </a:r>
            <a:r>
              <a:rPr sz="2000" spc="-5" dirty="0">
                <a:latin typeface="Times New Roman"/>
                <a:cs typeface="Times New Roman"/>
              </a:rPr>
              <a:t>type </a:t>
            </a:r>
            <a:r>
              <a:rPr sz="2000" dirty="0">
                <a:latin typeface="Times New Roman"/>
                <a:cs typeface="Times New Roman"/>
              </a:rPr>
              <a:t>of power plant is used when high </a:t>
            </a:r>
            <a:r>
              <a:rPr sz="2000" spc="-5" dirty="0">
                <a:latin typeface="Times New Roman"/>
                <a:cs typeface="Times New Roman"/>
              </a:rPr>
              <a:t>temperature </a:t>
            </a:r>
            <a:r>
              <a:rPr sz="2000" spc="5" dirty="0">
                <a:latin typeface="Times New Roman"/>
                <a:cs typeface="Times New Roman"/>
              </a:rPr>
              <a:t>hot </a:t>
            </a:r>
            <a:r>
              <a:rPr sz="2000" dirty="0">
                <a:latin typeface="Times New Roman"/>
                <a:cs typeface="Times New Roman"/>
              </a:rPr>
              <a:t>water and a </a:t>
            </a:r>
            <a:r>
              <a:rPr sz="2000" spc="-5" dirty="0">
                <a:latin typeface="Times New Roman"/>
                <a:cs typeface="Times New Roman"/>
              </a:rPr>
              <a:t>mixture </a:t>
            </a:r>
            <a:r>
              <a:rPr sz="2000" dirty="0">
                <a:latin typeface="Times New Roman"/>
                <a:cs typeface="Times New Roman"/>
              </a:rPr>
              <a:t>of </a:t>
            </a:r>
            <a:r>
              <a:rPr sz="2000" spc="-484" dirty="0">
                <a:latin typeface="Times New Roman"/>
                <a:cs typeface="Times New Roman"/>
              </a:rPr>
              <a:t> </a:t>
            </a:r>
            <a:r>
              <a:rPr sz="2000" spc="-5" dirty="0">
                <a:latin typeface="Times New Roman"/>
                <a:cs typeface="Times New Roman"/>
              </a:rPr>
              <a:t>steam</a:t>
            </a:r>
            <a:r>
              <a:rPr sz="2000" spc="-2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water</a:t>
            </a:r>
            <a:r>
              <a:rPr sz="2000" spc="-1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available</a:t>
            </a:r>
            <a:r>
              <a:rPr sz="2000" spc="-20" dirty="0">
                <a:latin typeface="Times New Roman"/>
                <a:cs typeface="Times New Roman"/>
              </a:rPr>
              <a:t> </a:t>
            </a:r>
            <a:r>
              <a:rPr sz="2000" dirty="0">
                <a:latin typeface="Times New Roman"/>
                <a:cs typeface="Times New Roman"/>
              </a:rPr>
              <a:t>at</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geothermal</a:t>
            </a:r>
            <a:r>
              <a:rPr sz="2000" spc="-25" dirty="0">
                <a:latin typeface="Times New Roman"/>
                <a:cs typeface="Times New Roman"/>
              </a:rPr>
              <a:t> </a:t>
            </a:r>
            <a:r>
              <a:rPr sz="2000" spc="-5" dirty="0">
                <a:latin typeface="Times New Roman"/>
                <a:cs typeface="Times New Roman"/>
              </a:rPr>
              <a:t>site</a:t>
            </a:r>
            <a:r>
              <a:rPr sz="2000" spc="-55" dirty="0">
                <a:latin typeface="Times New Roman"/>
                <a:cs typeface="Times New Roman"/>
              </a:rPr>
              <a:t> </a:t>
            </a:r>
            <a:r>
              <a:rPr sz="2000" dirty="0">
                <a:latin typeface="Times New Roman"/>
                <a:cs typeface="Times New Roman"/>
              </a:rPr>
              <a:t>The hot</a:t>
            </a:r>
            <a:r>
              <a:rPr sz="2000" spc="-15" dirty="0">
                <a:latin typeface="Times New Roman"/>
                <a:cs typeface="Times New Roman"/>
              </a:rPr>
              <a:t> </a:t>
            </a:r>
            <a:r>
              <a:rPr sz="2000" dirty="0">
                <a:latin typeface="Times New Roman"/>
                <a:cs typeface="Times New Roman"/>
              </a:rPr>
              <a:t>water</a:t>
            </a:r>
            <a:r>
              <a:rPr sz="2000" spc="-2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directly</a:t>
            </a:r>
            <a:r>
              <a:rPr sz="2000" spc="-25" dirty="0">
                <a:latin typeface="Times New Roman"/>
                <a:cs typeface="Times New Roman"/>
              </a:rPr>
              <a:t> </a:t>
            </a:r>
            <a:r>
              <a:rPr sz="2000" dirty="0">
                <a:latin typeface="Times New Roman"/>
                <a:cs typeface="Times New Roman"/>
              </a:rPr>
              <a:t>supplied</a:t>
            </a:r>
            <a:r>
              <a:rPr sz="2000" spc="-40" dirty="0">
                <a:latin typeface="Times New Roman"/>
                <a:cs typeface="Times New Roman"/>
              </a:rPr>
              <a:t> </a:t>
            </a:r>
            <a:r>
              <a:rPr sz="2000" dirty="0">
                <a:latin typeface="Times New Roman"/>
                <a:cs typeface="Times New Roman"/>
              </a:rPr>
              <a:t>to </a:t>
            </a:r>
            <a:r>
              <a:rPr sz="2000" spc="-484" dirty="0">
                <a:latin typeface="Times New Roman"/>
                <a:cs typeface="Times New Roman"/>
              </a:rPr>
              <a:t> </a:t>
            </a:r>
            <a:r>
              <a:rPr sz="2000" dirty="0">
                <a:latin typeface="Times New Roman"/>
                <a:cs typeface="Times New Roman"/>
              </a:rPr>
              <a:t>the flash </a:t>
            </a:r>
            <a:r>
              <a:rPr sz="2000" spc="-5" dirty="0">
                <a:latin typeface="Times New Roman"/>
                <a:cs typeface="Times New Roman"/>
              </a:rPr>
              <a:t>tank </a:t>
            </a:r>
            <a:r>
              <a:rPr sz="2000" dirty="0">
                <a:latin typeface="Times New Roman"/>
                <a:cs typeface="Times New Roman"/>
              </a:rPr>
              <a:t>where the water is separated in the flash </a:t>
            </a:r>
            <a:r>
              <a:rPr sz="2000" spc="-5" dirty="0">
                <a:latin typeface="Times New Roman"/>
                <a:cs typeface="Times New Roman"/>
              </a:rPr>
              <a:t>chamber </a:t>
            </a:r>
            <a:r>
              <a:rPr sz="2000" dirty="0">
                <a:latin typeface="Times New Roman"/>
                <a:cs typeface="Times New Roman"/>
              </a:rPr>
              <a:t>and </a:t>
            </a:r>
            <a:r>
              <a:rPr sz="2000" spc="-5" dirty="0">
                <a:latin typeface="Times New Roman"/>
                <a:cs typeface="Times New Roman"/>
              </a:rPr>
              <a:t>some amount </a:t>
            </a:r>
            <a:r>
              <a:rPr sz="2000" dirty="0">
                <a:latin typeface="Times New Roman"/>
                <a:cs typeface="Times New Roman"/>
              </a:rPr>
              <a:t>of </a:t>
            </a:r>
            <a:r>
              <a:rPr sz="2000" spc="5" dirty="0">
                <a:latin typeface="Times New Roman"/>
                <a:cs typeface="Times New Roman"/>
              </a:rPr>
              <a:t> </a:t>
            </a:r>
            <a:r>
              <a:rPr sz="2000" dirty="0">
                <a:latin typeface="Times New Roman"/>
                <a:cs typeface="Times New Roman"/>
              </a:rPr>
              <a:t>water is converted into </a:t>
            </a:r>
            <a:r>
              <a:rPr sz="2000" spc="-5" dirty="0">
                <a:latin typeface="Times New Roman"/>
                <a:cs typeface="Times New Roman"/>
              </a:rPr>
              <a:t>steam. </a:t>
            </a:r>
            <a:r>
              <a:rPr sz="2000" dirty="0">
                <a:latin typeface="Times New Roman"/>
                <a:cs typeface="Times New Roman"/>
              </a:rPr>
              <a:t>The steam is directly fed into the turbine to produce </a:t>
            </a:r>
            <a:r>
              <a:rPr sz="2000" spc="5" dirty="0">
                <a:latin typeface="Times New Roman"/>
                <a:cs typeface="Times New Roman"/>
              </a:rPr>
              <a:t> </a:t>
            </a:r>
            <a:r>
              <a:rPr sz="2000" spc="-15" dirty="0">
                <a:latin typeface="Times New Roman"/>
                <a:cs typeface="Times New Roman"/>
              </a:rPr>
              <a:t>electricity. </a:t>
            </a:r>
            <a:r>
              <a:rPr sz="2000" spc="-5" dirty="0">
                <a:latin typeface="Times New Roman"/>
                <a:cs typeface="Times New Roman"/>
              </a:rPr>
              <a:t>Steam </a:t>
            </a:r>
            <a:r>
              <a:rPr sz="2000" dirty="0">
                <a:latin typeface="Times New Roman"/>
                <a:cs typeface="Times New Roman"/>
              </a:rPr>
              <a:t>after passing through the turbine is brought into the condenser and </a:t>
            </a:r>
            <a:r>
              <a:rPr sz="2000" spc="5" dirty="0">
                <a:latin typeface="Times New Roman"/>
                <a:cs typeface="Times New Roman"/>
              </a:rPr>
              <a:t> </a:t>
            </a:r>
            <a:r>
              <a:rPr sz="2000" dirty="0">
                <a:latin typeface="Times New Roman"/>
                <a:cs typeface="Times New Roman"/>
              </a:rPr>
              <a:t>then</a:t>
            </a:r>
            <a:r>
              <a:rPr sz="2000" spc="-15" dirty="0">
                <a:latin typeface="Times New Roman"/>
                <a:cs typeface="Times New Roman"/>
              </a:rPr>
              <a:t> </a:t>
            </a:r>
            <a:r>
              <a:rPr sz="2000" dirty="0">
                <a:latin typeface="Times New Roman"/>
                <a:cs typeface="Times New Roman"/>
              </a:rPr>
              <a:t>enter</a:t>
            </a:r>
            <a:r>
              <a:rPr sz="2000" spc="-20" dirty="0">
                <a:latin typeface="Times New Roman"/>
                <a:cs typeface="Times New Roman"/>
              </a:rPr>
              <a:t> </a:t>
            </a:r>
            <a:r>
              <a:rPr sz="2000" dirty="0">
                <a:latin typeface="Times New Roman"/>
                <a:cs typeface="Times New Roman"/>
              </a:rPr>
              <a:t>into</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cooling</a:t>
            </a:r>
            <a:r>
              <a:rPr sz="2000" spc="-20" dirty="0">
                <a:latin typeface="Times New Roman"/>
                <a:cs typeface="Times New Roman"/>
              </a:rPr>
              <a:t> </a:t>
            </a:r>
            <a:r>
              <a:rPr sz="2000" spc="-15" dirty="0">
                <a:latin typeface="Times New Roman"/>
                <a:cs typeface="Times New Roman"/>
              </a:rPr>
              <a:t>tower.</a:t>
            </a:r>
            <a:r>
              <a:rPr sz="2000" spc="-70" dirty="0">
                <a:latin typeface="Times New Roman"/>
                <a:cs typeface="Times New Roman"/>
              </a:rPr>
              <a:t> </a:t>
            </a:r>
            <a:r>
              <a:rPr sz="2000" dirty="0">
                <a:latin typeface="Times New Roman"/>
                <a:cs typeface="Times New Roman"/>
              </a:rPr>
              <a:t>The condensed</a:t>
            </a:r>
            <a:r>
              <a:rPr sz="2000" spc="-40"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cooled</a:t>
            </a:r>
            <a:r>
              <a:rPr sz="2000" spc="-25" dirty="0">
                <a:latin typeface="Times New Roman"/>
                <a:cs typeface="Times New Roman"/>
              </a:rPr>
              <a:t> </a:t>
            </a:r>
            <a:r>
              <a:rPr sz="2000" dirty="0">
                <a:latin typeface="Times New Roman"/>
                <a:cs typeface="Times New Roman"/>
              </a:rPr>
              <a:t>water</a:t>
            </a:r>
            <a:r>
              <a:rPr sz="2000" spc="-1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blow</a:t>
            </a:r>
            <a:r>
              <a:rPr sz="2000" spc="-15" dirty="0">
                <a:latin typeface="Times New Roman"/>
                <a:cs typeface="Times New Roman"/>
              </a:rPr>
              <a:t> </a:t>
            </a:r>
            <a:r>
              <a:rPr sz="2000" dirty="0">
                <a:latin typeface="Times New Roman"/>
                <a:cs typeface="Times New Roman"/>
              </a:rPr>
              <a:t>down</a:t>
            </a:r>
            <a:r>
              <a:rPr sz="2000" spc="-2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the</a:t>
            </a:r>
            <a:endParaRPr sz="2000">
              <a:latin typeface="Times New Roman"/>
              <a:cs typeface="Times New Roman"/>
            </a:endParaRPr>
          </a:p>
        </p:txBody>
      </p:sp>
      <p:sp>
        <p:nvSpPr>
          <p:cNvPr id="5" name="object 5"/>
          <p:cNvSpPr txBox="1"/>
          <p:nvPr/>
        </p:nvSpPr>
        <p:spPr>
          <a:xfrm>
            <a:off x="154939" y="6431686"/>
            <a:ext cx="527050"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wel</a:t>
            </a:r>
            <a:r>
              <a:rPr sz="2000" spc="-10" dirty="0">
                <a:latin typeface="Times New Roman"/>
                <a:cs typeface="Times New Roman"/>
              </a:rPr>
              <a:t>l</a:t>
            </a:r>
            <a:r>
              <a:rPr sz="2000" dirty="0">
                <a:latin typeface="Times New Roman"/>
                <a:cs typeface="Times New Roman"/>
              </a:rPr>
              <a:t>.</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26</a:t>
            </a:r>
            <a:endParaRPr sz="1200">
              <a:latin typeface="Arial MT"/>
              <a:cs typeface="Arial MT"/>
            </a:endParaRPr>
          </a:p>
        </p:txBody>
      </p:sp>
      <p:grpSp>
        <p:nvGrpSpPr>
          <p:cNvPr id="3" name="object 3"/>
          <p:cNvGrpSpPr/>
          <p:nvPr/>
        </p:nvGrpSpPr>
        <p:grpSpPr>
          <a:xfrm>
            <a:off x="909637" y="2205037"/>
            <a:ext cx="8010525" cy="3669029"/>
            <a:chOff x="909637" y="2205037"/>
            <a:chExt cx="8010525" cy="3669029"/>
          </a:xfrm>
        </p:grpSpPr>
        <p:sp>
          <p:nvSpPr>
            <p:cNvPr id="4" name="object 4"/>
            <p:cNvSpPr/>
            <p:nvPr/>
          </p:nvSpPr>
          <p:spPr>
            <a:xfrm>
              <a:off x="7085076" y="4191000"/>
              <a:ext cx="1905" cy="228600"/>
            </a:xfrm>
            <a:custGeom>
              <a:avLst/>
              <a:gdLst/>
              <a:ahLst/>
              <a:cxnLst/>
              <a:rect l="l" t="t" r="r" b="b"/>
              <a:pathLst>
                <a:path w="1904" h="228600">
                  <a:moveTo>
                    <a:pt x="1524" y="0"/>
                  </a:moveTo>
                  <a:lnTo>
                    <a:pt x="0" y="228600"/>
                  </a:lnTo>
                </a:path>
              </a:pathLst>
            </a:custGeom>
            <a:ln w="9144">
              <a:solidFill>
                <a:srgbClr val="497DBA"/>
              </a:solidFill>
            </a:ln>
          </p:spPr>
          <p:txBody>
            <a:bodyPr wrap="square" lIns="0" tIns="0" rIns="0" bIns="0" rtlCol="0"/>
            <a:lstStyle/>
            <a:p>
              <a:endParaRPr/>
            </a:p>
          </p:txBody>
        </p:sp>
        <p:sp>
          <p:nvSpPr>
            <p:cNvPr id="5" name="object 5"/>
            <p:cNvSpPr/>
            <p:nvPr/>
          </p:nvSpPr>
          <p:spPr>
            <a:xfrm>
              <a:off x="6553200" y="4265676"/>
              <a:ext cx="533400" cy="1905"/>
            </a:xfrm>
            <a:custGeom>
              <a:avLst/>
              <a:gdLst/>
              <a:ahLst/>
              <a:cxnLst/>
              <a:rect l="l" t="t" r="r" b="b"/>
              <a:pathLst>
                <a:path w="533400" h="1904">
                  <a:moveTo>
                    <a:pt x="533400" y="1524"/>
                  </a:moveTo>
                  <a:lnTo>
                    <a:pt x="0" y="0"/>
                  </a:lnTo>
                </a:path>
              </a:pathLst>
            </a:custGeom>
            <a:ln w="9144">
              <a:solidFill>
                <a:srgbClr val="497DBA"/>
              </a:solidFill>
            </a:ln>
          </p:spPr>
          <p:txBody>
            <a:bodyPr wrap="square" lIns="0" tIns="0" rIns="0" bIns="0" rtlCol="0"/>
            <a:lstStyle/>
            <a:p>
              <a:endParaRPr/>
            </a:p>
          </p:txBody>
        </p:sp>
        <p:sp>
          <p:nvSpPr>
            <p:cNvPr id="6" name="object 6"/>
            <p:cNvSpPr/>
            <p:nvPr/>
          </p:nvSpPr>
          <p:spPr>
            <a:xfrm>
              <a:off x="6400800" y="3278124"/>
              <a:ext cx="1905" cy="1141730"/>
            </a:xfrm>
            <a:custGeom>
              <a:avLst/>
              <a:gdLst/>
              <a:ahLst/>
              <a:cxnLst/>
              <a:rect l="l" t="t" r="r" b="b"/>
              <a:pathLst>
                <a:path w="1904" h="1141729">
                  <a:moveTo>
                    <a:pt x="1650" y="0"/>
                  </a:moveTo>
                  <a:lnTo>
                    <a:pt x="0" y="1141349"/>
                  </a:lnTo>
                </a:path>
              </a:pathLst>
            </a:custGeom>
            <a:ln w="9144">
              <a:solidFill>
                <a:srgbClr val="497DBA"/>
              </a:solidFill>
            </a:ln>
          </p:spPr>
          <p:txBody>
            <a:bodyPr wrap="square" lIns="0" tIns="0" rIns="0" bIns="0" rtlCol="0"/>
            <a:lstStyle/>
            <a:p>
              <a:endParaRPr/>
            </a:p>
          </p:txBody>
        </p:sp>
        <p:sp>
          <p:nvSpPr>
            <p:cNvPr id="7" name="object 7"/>
            <p:cNvSpPr/>
            <p:nvPr/>
          </p:nvSpPr>
          <p:spPr>
            <a:xfrm>
              <a:off x="6400800" y="4418076"/>
              <a:ext cx="685800" cy="1905"/>
            </a:xfrm>
            <a:custGeom>
              <a:avLst/>
              <a:gdLst/>
              <a:ahLst/>
              <a:cxnLst/>
              <a:rect l="l" t="t" r="r" b="b"/>
              <a:pathLst>
                <a:path w="685800" h="1904">
                  <a:moveTo>
                    <a:pt x="0" y="0"/>
                  </a:moveTo>
                  <a:lnTo>
                    <a:pt x="685800" y="1524"/>
                  </a:lnTo>
                </a:path>
              </a:pathLst>
            </a:custGeom>
            <a:ln w="9143">
              <a:solidFill>
                <a:srgbClr val="497DBA"/>
              </a:solidFill>
            </a:ln>
          </p:spPr>
          <p:txBody>
            <a:bodyPr wrap="square" lIns="0" tIns="0" rIns="0" bIns="0" rtlCol="0"/>
            <a:lstStyle/>
            <a:p>
              <a:endParaRPr/>
            </a:p>
          </p:txBody>
        </p:sp>
        <p:sp>
          <p:nvSpPr>
            <p:cNvPr id="8" name="object 8"/>
            <p:cNvSpPr/>
            <p:nvPr/>
          </p:nvSpPr>
          <p:spPr>
            <a:xfrm>
              <a:off x="7542276" y="4878323"/>
              <a:ext cx="3175" cy="381000"/>
            </a:xfrm>
            <a:custGeom>
              <a:avLst/>
              <a:gdLst/>
              <a:ahLst/>
              <a:cxnLst/>
              <a:rect l="l" t="t" r="r" b="b"/>
              <a:pathLst>
                <a:path w="3175" h="381000">
                  <a:moveTo>
                    <a:pt x="3175" y="0"/>
                  </a:moveTo>
                  <a:lnTo>
                    <a:pt x="0" y="381000"/>
                  </a:lnTo>
                </a:path>
              </a:pathLst>
            </a:custGeom>
            <a:ln w="9144">
              <a:solidFill>
                <a:srgbClr val="497DBA"/>
              </a:solidFill>
            </a:ln>
          </p:spPr>
          <p:txBody>
            <a:bodyPr wrap="square" lIns="0" tIns="0" rIns="0" bIns="0" rtlCol="0"/>
            <a:lstStyle/>
            <a:p>
              <a:endParaRPr/>
            </a:p>
          </p:txBody>
        </p:sp>
        <p:sp>
          <p:nvSpPr>
            <p:cNvPr id="9" name="object 9"/>
            <p:cNvSpPr/>
            <p:nvPr/>
          </p:nvSpPr>
          <p:spPr>
            <a:xfrm>
              <a:off x="3124200" y="2743200"/>
              <a:ext cx="228600" cy="1905"/>
            </a:xfrm>
            <a:custGeom>
              <a:avLst/>
              <a:gdLst/>
              <a:ahLst/>
              <a:cxnLst/>
              <a:rect l="l" t="t" r="r" b="b"/>
              <a:pathLst>
                <a:path w="228600" h="1905">
                  <a:moveTo>
                    <a:pt x="228600" y="1650"/>
                  </a:moveTo>
                  <a:lnTo>
                    <a:pt x="0" y="0"/>
                  </a:lnTo>
                </a:path>
              </a:pathLst>
            </a:custGeom>
            <a:ln w="9143">
              <a:solidFill>
                <a:srgbClr val="497DBA"/>
              </a:solidFill>
            </a:ln>
          </p:spPr>
          <p:txBody>
            <a:bodyPr wrap="square" lIns="0" tIns="0" rIns="0" bIns="0" rtlCol="0"/>
            <a:lstStyle/>
            <a:p>
              <a:endParaRPr/>
            </a:p>
          </p:txBody>
        </p:sp>
        <p:sp>
          <p:nvSpPr>
            <p:cNvPr id="10" name="object 10"/>
            <p:cNvSpPr/>
            <p:nvPr/>
          </p:nvSpPr>
          <p:spPr>
            <a:xfrm>
              <a:off x="3198876" y="2516124"/>
              <a:ext cx="3175" cy="228600"/>
            </a:xfrm>
            <a:custGeom>
              <a:avLst/>
              <a:gdLst/>
              <a:ahLst/>
              <a:cxnLst/>
              <a:rect l="l" t="t" r="r" b="b"/>
              <a:pathLst>
                <a:path w="3175" h="228600">
                  <a:moveTo>
                    <a:pt x="0" y="228600"/>
                  </a:moveTo>
                  <a:lnTo>
                    <a:pt x="3175" y="0"/>
                  </a:lnTo>
                </a:path>
              </a:pathLst>
            </a:custGeom>
            <a:ln w="9144">
              <a:solidFill>
                <a:srgbClr val="497DBA"/>
              </a:solidFill>
            </a:ln>
          </p:spPr>
          <p:txBody>
            <a:bodyPr wrap="square" lIns="0" tIns="0" rIns="0" bIns="0" rtlCol="0"/>
            <a:lstStyle/>
            <a:p>
              <a:endParaRPr/>
            </a:p>
          </p:txBody>
        </p:sp>
        <p:sp>
          <p:nvSpPr>
            <p:cNvPr id="11" name="object 11"/>
            <p:cNvSpPr/>
            <p:nvPr/>
          </p:nvSpPr>
          <p:spPr>
            <a:xfrm>
              <a:off x="3185922" y="2820162"/>
              <a:ext cx="91440" cy="365760"/>
            </a:xfrm>
            <a:custGeom>
              <a:avLst/>
              <a:gdLst/>
              <a:ahLst/>
              <a:cxnLst/>
              <a:rect l="l" t="t" r="r" b="b"/>
              <a:pathLst>
                <a:path w="91439" h="365760">
                  <a:moveTo>
                    <a:pt x="45719" y="0"/>
                  </a:moveTo>
                  <a:lnTo>
                    <a:pt x="0" y="45720"/>
                  </a:lnTo>
                  <a:lnTo>
                    <a:pt x="22859" y="45720"/>
                  </a:lnTo>
                  <a:lnTo>
                    <a:pt x="22859" y="365760"/>
                  </a:lnTo>
                  <a:lnTo>
                    <a:pt x="68579" y="365760"/>
                  </a:lnTo>
                  <a:lnTo>
                    <a:pt x="68579" y="45720"/>
                  </a:lnTo>
                  <a:lnTo>
                    <a:pt x="91439" y="45720"/>
                  </a:lnTo>
                  <a:lnTo>
                    <a:pt x="45719" y="0"/>
                  </a:lnTo>
                  <a:close/>
                </a:path>
              </a:pathLst>
            </a:custGeom>
            <a:solidFill>
              <a:srgbClr val="4F81BC"/>
            </a:solidFill>
          </p:spPr>
          <p:txBody>
            <a:bodyPr wrap="square" lIns="0" tIns="0" rIns="0" bIns="0" rtlCol="0"/>
            <a:lstStyle/>
            <a:p>
              <a:endParaRPr/>
            </a:p>
          </p:txBody>
        </p:sp>
        <p:sp>
          <p:nvSpPr>
            <p:cNvPr id="12" name="object 12"/>
            <p:cNvSpPr/>
            <p:nvPr/>
          </p:nvSpPr>
          <p:spPr>
            <a:xfrm>
              <a:off x="3185922" y="2820162"/>
              <a:ext cx="91440" cy="365760"/>
            </a:xfrm>
            <a:custGeom>
              <a:avLst/>
              <a:gdLst/>
              <a:ahLst/>
              <a:cxnLst/>
              <a:rect l="l" t="t" r="r" b="b"/>
              <a:pathLst>
                <a:path w="91439" h="365760">
                  <a:moveTo>
                    <a:pt x="0" y="45720"/>
                  </a:moveTo>
                  <a:lnTo>
                    <a:pt x="45719" y="0"/>
                  </a:lnTo>
                  <a:lnTo>
                    <a:pt x="91439" y="45720"/>
                  </a:lnTo>
                  <a:lnTo>
                    <a:pt x="68579" y="45720"/>
                  </a:lnTo>
                  <a:lnTo>
                    <a:pt x="68579" y="365760"/>
                  </a:lnTo>
                  <a:lnTo>
                    <a:pt x="22859" y="365760"/>
                  </a:lnTo>
                  <a:lnTo>
                    <a:pt x="22859" y="45720"/>
                  </a:lnTo>
                  <a:lnTo>
                    <a:pt x="0" y="45720"/>
                  </a:lnTo>
                  <a:close/>
                </a:path>
              </a:pathLst>
            </a:custGeom>
            <a:ln w="25908">
              <a:solidFill>
                <a:srgbClr val="385D89"/>
              </a:solidFill>
            </a:ln>
          </p:spPr>
          <p:txBody>
            <a:bodyPr wrap="square" lIns="0" tIns="0" rIns="0" bIns="0" rtlCol="0"/>
            <a:lstStyle/>
            <a:p>
              <a:endParaRPr/>
            </a:p>
          </p:txBody>
        </p:sp>
        <p:sp>
          <p:nvSpPr>
            <p:cNvPr id="13" name="object 13"/>
            <p:cNvSpPr/>
            <p:nvPr/>
          </p:nvSpPr>
          <p:spPr>
            <a:xfrm>
              <a:off x="2743200" y="3200400"/>
              <a:ext cx="914400" cy="1905"/>
            </a:xfrm>
            <a:custGeom>
              <a:avLst/>
              <a:gdLst/>
              <a:ahLst/>
              <a:cxnLst/>
              <a:rect l="l" t="t" r="r" b="b"/>
              <a:pathLst>
                <a:path w="914400" h="1905">
                  <a:moveTo>
                    <a:pt x="0" y="0"/>
                  </a:moveTo>
                  <a:lnTo>
                    <a:pt x="914400" y="1650"/>
                  </a:lnTo>
                </a:path>
              </a:pathLst>
            </a:custGeom>
            <a:ln w="9144">
              <a:solidFill>
                <a:srgbClr val="497DBA"/>
              </a:solidFill>
            </a:ln>
          </p:spPr>
          <p:txBody>
            <a:bodyPr wrap="square" lIns="0" tIns="0" rIns="0" bIns="0" rtlCol="0"/>
            <a:lstStyle/>
            <a:p>
              <a:endParaRPr/>
            </a:p>
          </p:txBody>
        </p:sp>
        <p:sp>
          <p:nvSpPr>
            <p:cNvPr id="14" name="object 14"/>
            <p:cNvSpPr/>
            <p:nvPr/>
          </p:nvSpPr>
          <p:spPr>
            <a:xfrm>
              <a:off x="3122676" y="2743200"/>
              <a:ext cx="230504" cy="459105"/>
            </a:xfrm>
            <a:custGeom>
              <a:avLst/>
              <a:gdLst/>
              <a:ahLst/>
              <a:cxnLst/>
              <a:rect l="l" t="t" r="r" b="b"/>
              <a:pathLst>
                <a:path w="230504" h="459105">
                  <a:moveTo>
                    <a:pt x="0" y="458724"/>
                  </a:moveTo>
                  <a:lnTo>
                    <a:pt x="1524" y="0"/>
                  </a:lnTo>
                </a:path>
                <a:path w="230504" h="459105">
                  <a:moveTo>
                    <a:pt x="228600" y="458724"/>
                  </a:moveTo>
                  <a:lnTo>
                    <a:pt x="230124" y="0"/>
                  </a:lnTo>
                </a:path>
              </a:pathLst>
            </a:custGeom>
            <a:ln w="9144">
              <a:solidFill>
                <a:srgbClr val="497DBA"/>
              </a:solidFill>
            </a:ln>
          </p:spPr>
          <p:txBody>
            <a:bodyPr wrap="square" lIns="0" tIns="0" rIns="0" bIns="0" rtlCol="0"/>
            <a:lstStyle/>
            <a:p>
              <a:endParaRPr/>
            </a:p>
          </p:txBody>
        </p:sp>
        <p:sp>
          <p:nvSpPr>
            <p:cNvPr id="15" name="object 15"/>
            <p:cNvSpPr/>
            <p:nvPr/>
          </p:nvSpPr>
          <p:spPr>
            <a:xfrm>
              <a:off x="3200400" y="2209800"/>
              <a:ext cx="1219200" cy="685800"/>
            </a:xfrm>
            <a:custGeom>
              <a:avLst/>
              <a:gdLst/>
              <a:ahLst/>
              <a:cxnLst/>
              <a:rect l="l" t="t" r="r" b="b"/>
              <a:pathLst>
                <a:path w="1219200" h="685800">
                  <a:moveTo>
                    <a:pt x="0" y="533400"/>
                  </a:moveTo>
                  <a:lnTo>
                    <a:pt x="1143000" y="685800"/>
                  </a:lnTo>
                </a:path>
                <a:path w="1219200" h="685800">
                  <a:moveTo>
                    <a:pt x="0" y="304800"/>
                  </a:moveTo>
                  <a:lnTo>
                    <a:pt x="1219200" y="0"/>
                  </a:lnTo>
                </a:path>
              </a:pathLst>
            </a:custGeom>
            <a:ln w="9144">
              <a:solidFill>
                <a:srgbClr val="497DBA"/>
              </a:solidFill>
            </a:ln>
          </p:spPr>
          <p:txBody>
            <a:bodyPr wrap="square" lIns="0" tIns="0" rIns="0" bIns="0" rtlCol="0"/>
            <a:lstStyle/>
            <a:p>
              <a:endParaRPr/>
            </a:p>
          </p:txBody>
        </p:sp>
        <p:sp>
          <p:nvSpPr>
            <p:cNvPr id="16" name="object 16"/>
            <p:cNvSpPr/>
            <p:nvPr/>
          </p:nvSpPr>
          <p:spPr>
            <a:xfrm>
              <a:off x="4418076" y="2211324"/>
              <a:ext cx="3175" cy="685800"/>
            </a:xfrm>
            <a:custGeom>
              <a:avLst/>
              <a:gdLst/>
              <a:ahLst/>
              <a:cxnLst/>
              <a:rect l="l" t="t" r="r" b="b"/>
              <a:pathLst>
                <a:path w="3175" h="685800">
                  <a:moveTo>
                    <a:pt x="3175" y="0"/>
                  </a:moveTo>
                  <a:lnTo>
                    <a:pt x="0" y="685800"/>
                  </a:lnTo>
                </a:path>
              </a:pathLst>
            </a:custGeom>
            <a:ln w="9144">
              <a:solidFill>
                <a:srgbClr val="497DBA"/>
              </a:solidFill>
            </a:ln>
          </p:spPr>
          <p:txBody>
            <a:bodyPr wrap="square" lIns="0" tIns="0" rIns="0" bIns="0" rtlCol="0"/>
            <a:lstStyle/>
            <a:p>
              <a:endParaRPr/>
            </a:p>
          </p:txBody>
        </p:sp>
        <p:sp>
          <p:nvSpPr>
            <p:cNvPr id="17" name="object 17"/>
            <p:cNvSpPr/>
            <p:nvPr/>
          </p:nvSpPr>
          <p:spPr>
            <a:xfrm>
              <a:off x="6018276" y="3049524"/>
              <a:ext cx="3175" cy="76200"/>
            </a:xfrm>
            <a:custGeom>
              <a:avLst/>
              <a:gdLst/>
              <a:ahLst/>
              <a:cxnLst/>
              <a:rect l="l" t="t" r="r" b="b"/>
              <a:pathLst>
                <a:path w="3175" h="76200">
                  <a:moveTo>
                    <a:pt x="1587" y="-4572"/>
                  </a:moveTo>
                  <a:lnTo>
                    <a:pt x="1587" y="80772"/>
                  </a:lnTo>
                </a:path>
              </a:pathLst>
            </a:custGeom>
            <a:ln w="12319">
              <a:solidFill>
                <a:srgbClr val="497DBA"/>
              </a:solidFill>
            </a:ln>
          </p:spPr>
          <p:txBody>
            <a:bodyPr wrap="square" lIns="0" tIns="0" rIns="0" bIns="0" rtlCol="0"/>
            <a:lstStyle/>
            <a:p>
              <a:endParaRPr/>
            </a:p>
          </p:txBody>
        </p:sp>
        <p:sp>
          <p:nvSpPr>
            <p:cNvPr id="18" name="object 18"/>
            <p:cNvSpPr/>
            <p:nvPr/>
          </p:nvSpPr>
          <p:spPr>
            <a:xfrm>
              <a:off x="2743200" y="3564636"/>
              <a:ext cx="914400" cy="245745"/>
            </a:xfrm>
            <a:custGeom>
              <a:avLst/>
              <a:gdLst/>
              <a:ahLst/>
              <a:cxnLst/>
              <a:rect l="l" t="t" r="r" b="b"/>
              <a:pathLst>
                <a:path w="914400" h="245745">
                  <a:moveTo>
                    <a:pt x="0" y="129920"/>
                  </a:moveTo>
                  <a:lnTo>
                    <a:pt x="47688" y="94138"/>
                  </a:lnTo>
                  <a:lnTo>
                    <a:pt x="101473" y="57784"/>
                  </a:lnTo>
                  <a:lnTo>
                    <a:pt x="134048" y="46640"/>
                  </a:lnTo>
                  <a:lnTo>
                    <a:pt x="145033" y="43306"/>
                  </a:lnTo>
                  <a:lnTo>
                    <a:pt x="184144" y="47144"/>
                  </a:lnTo>
                  <a:lnTo>
                    <a:pt x="222742" y="51625"/>
                  </a:lnTo>
                  <a:lnTo>
                    <a:pt x="290068" y="86613"/>
                  </a:lnTo>
                  <a:lnTo>
                    <a:pt x="321148" y="124963"/>
                  </a:lnTo>
                  <a:lnTo>
                    <a:pt x="342056" y="162781"/>
                  </a:lnTo>
                  <a:lnTo>
                    <a:pt x="344218" y="169727"/>
                  </a:lnTo>
                  <a:lnTo>
                    <a:pt x="349074" y="173683"/>
                  </a:lnTo>
                  <a:lnTo>
                    <a:pt x="362793" y="178387"/>
                  </a:lnTo>
                  <a:lnTo>
                    <a:pt x="391541" y="187578"/>
                  </a:lnTo>
                  <a:lnTo>
                    <a:pt x="406181" y="184443"/>
                  </a:lnTo>
                  <a:lnTo>
                    <a:pt x="420941" y="181546"/>
                  </a:lnTo>
                  <a:lnTo>
                    <a:pt x="474388" y="159224"/>
                  </a:lnTo>
                  <a:lnTo>
                    <a:pt x="516909" y="121167"/>
                  </a:lnTo>
                  <a:lnTo>
                    <a:pt x="543790" y="78360"/>
                  </a:lnTo>
                  <a:lnTo>
                    <a:pt x="552291" y="54689"/>
                  </a:lnTo>
                  <a:lnTo>
                    <a:pt x="580009" y="14477"/>
                  </a:lnTo>
                  <a:lnTo>
                    <a:pt x="612334" y="2958"/>
                  </a:lnTo>
                  <a:lnTo>
                    <a:pt x="623570" y="0"/>
                  </a:lnTo>
                  <a:lnTo>
                    <a:pt x="645681" y="2458"/>
                  </a:lnTo>
                  <a:lnTo>
                    <a:pt x="668067" y="4143"/>
                  </a:lnTo>
                  <a:lnTo>
                    <a:pt x="689953" y="7375"/>
                  </a:lnTo>
                  <a:lnTo>
                    <a:pt x="728297" y="33083"/>
                  </a:lnTo>
                  <a:lnTo>
                    <a:pt x="748530" y="78853"/>
                  </a:lnTo>
                  <a:lnTo>
                    <a:pt x="763293" y="122132"/>
                  </a:lnTo>
                  <a:lnTo>
                    <a:pt x="771187" y="162742"/>
                  </a:lnTo>
                  <a:lnTo>
                    <a:pt x="773080" y="181451"/>
                  </a:lnTo>
                  <a:lnTo>
                    <a:pt x="776354" y="199636"/>
                  </a:lnTo>
                  <a:lnTo>
                    <a:pt x="783082" y="216534"/>
                  </a:lnTo>
                  <a:lnTo>
                    <a:pt x="791477" y="226004"/>
                  </a:lnTo>
                  <a:lnTo>
                    <a:pt x="802624" y="232949"/>
                  </a:lnTo>
                  <a:lnTo>
                    <a:pt x="814889" y="238894"/>
                  </a:lnTo>
                  <a:lnTo>
                    <a:pt x="826642" y="245363"/>
                  </a:lnTo>
                  <a:lnTo>
                    <a:pt x="838019" y="242583"/>
                  </a:lnTo>
                  <a:lnTo>
                    <a:pt x="849741" y="240363"/>
                  </a:lnTo>
                  <a:lnTo>
                    <a:pt x="860772" y="237023"/>
                  </a:lnTo>
                  <a:lnTo>
                    <a:pt x="870076" y="230886"/>
                  </a:lnTo>
                  <a:lnTo>
                    <a:pt x="875946" y="221547"/>
                  </a:lnTo>
                  <a:lnTo>
                    <a:pt x="878840" y="210375"/>
                  </a:lnTo>
                  <a:lnTo>
                    <a:pt x="880971" y="198631"/>
                  </a:lnTo>
                  <a:lnTo>
                    <a:pt x="884554" y="187578"/>
                  </a:lnTo>
                  <a:lnTo>
                    <a:pt x="903618" y="155322"/>
                  </a:lnTo>
                  <a:lnTo>
                    <a:pt x="912002" y="146796"/>
                  </a:lnTo>
                  <a:lnTo>
                    <a:pt x="913933" y="140626"/>
                  </a:lnTo>
                  <a:lnTo>
                    <a:pt x="913638" y="115443"/>
                  </a:lnTo>
                </a:path>
              </a:pathLst>
            </a:custGeom>
            <a:ln w="9144">
              <a:solidFill>
                <a:srgbClr val="497DBA"/>
              </a:solidFill>
            </a:ln>
          </p:spPr>
          <p:txBody>
            <a:bodyPr wrap="square" lIns="0" tIns="0" rIns="0" bIns="0" rtlCol="0"/>
            <a:lstStyle/>
            <a:p>
              <a:endParaRPr/>
            </a:p>
          </p:txBody>
        </p:sp>
        <p:sp>
          <p:nvSpPr>
            <p:cNvPr id="19" name="object 19"/>
            <p:cNvSpPr/>
            <p:nvPr/>
          </p:nvSpPr>
          <p:spPr>
            <a:xfrm>
              <a:off x="8001000" y="3505200"/>
              <a:ext cx="228600" cy="685800"/>
            </a:xfrm>
            <a:custGeom>
              <a:avLst/>
              <a:gdLst/>
              <a:ahLst/>
              <a:cxnLst/>
              <a:rect l="l" t="t" r="r" b="b"/>
              <a:pathLst>
                <a:path w="228600" h="685800">
                  <a:moveTo>
                    <a:pt x="228600" y="0"/>
                  </a:moveTo>
                  <a:lnTo>
                    <a:pt x="0" y="685800"/>
                  </a:lnTo>
                </a:path>
              </a:pathLst>
            </a:custGeom>
            <a:ln w="9144">
              <a:solidFill>
                <a:srgbClr val="497DBA"/>
              </a:solidFill>
            </a:ln>
          </p:spPr>
          <p:txBody>
            <a:bodyPr wrap="square" lIns="0" tIns="0" rIns="0" bIns="0" rtlCol="0"/>
            <a:lstStyle/>
            <a:p>
              <a:endParaRPr/>
            </a:p>
          </p:txBody>
        </p:sp>
        <p:sp>
          <p:nvSpPr>
            <p:cNvPr id="20" name="object 20"/>
            <p:cNvSpPr/>
            <p:nvPr/>
          </p:nvSpPr>
          <p:spPr>
            <a:xfrm>
              <a:off x="5562600" y="4724400"/>
              <a:ext cx="1981200" cy="1905"/>
            </a:xfrm>
            <a:custGeom>
              <a:avLst/>
              <a:gdLst/>
              <a:ahLst/>
              <a:cxnLst/>
              <a:rect l="l" t="t" r="r" b="b"/>
              <a:pathLst>
                <a:path w="1981200" h="1904">
                  <a:moveTo>
                    <a:pt x="0" y="0"/>
                  </a:moveTo>
                  <a:lnTo>
                    <a:pt x="1981200" y="1524"/>
                  </a:lnTo>
                </a:path>
              </a:pathLst>
            </a:custGeom>
            <a:ln w="9144">
              <a:solidFill>
                <a:srgbClr val="497DBA"/>
              </a:solidFill>
            </a:ln>
          </p:spPr>
          <p:txBody>
            <a:bodyPr wrap="square" lIns="0" tIns="0" rIns="0" bIns="0" rtlCol="0"/>
            <a:lstStyle/>
            <a:p>
              <a:endParaRPr/>
            </a:p>
          </p:txBody>
        </p:sp>
        <p:sp>
          <p:nvSpPr>
            <p:cNvPr id="21" name="object 21"/>
            <p:cNvSpPr/>
            <p:nvPr/>
          </p:nvSpPr>
          <p:spPr>
            <a:xfrm>
              <a:off x="7542276" y="4421123"/>
              <a:ext cx="3175" cy="304800"/>
            </a:xfrm>
            <a:custGeom>
              <a:avLst/>
              <a:gdLst/>
              <a:ahLst/>
              <a:cxnLst/>
              <a:rect l="l" t="t" r="r" b="b"/>
              <a:pathLst>
                <a:path w="3175" h="304800">
                  <a:moveTo>
                    <a:pt x="3175" y="0"/>
                  </a:moveTo>
                  <a:lnTo>
                    <a:pt x="0" y="304800"/>
                  </a:lnTo>
                </a:path>
              </a:pathLst>
            </a:custGeom>
            <a:ln w="9144">
              <a:solidFill>
                <a:srgbClr val="497DBA"/>
              </a:solidFill>
            </a:ln>
          </p:spPr>
          <p:txBody>
            <a:bodyPr wrap="square" lIns="0" tIns="0" rIns="0" bIns="0" rtlCol="0"/>
            <a:lstStyle/>
            <a:p>
              <a:endParaRPr/>
            </a:p>
          </p:txBody>
        </p:sp>
        <p:sp>
          <p:nvSpPr>
            <p:cNvPr id="22" name="object 22"/>
            <p:cNvSpPr/>
            <p:nvPr/>
          </p:nvSpPr>
          <p:spPr>
            <a:xfrm>
              <a:off x="5593841" y="4786122"/>
              <a:ext cx="731520" cy="91440"/>
            </a:xfrm>
            <a:custGeom>
              <a:avLst/>
              <a:gdLst/>
              <a:ahLst/>
              <a:cxnLst/>
              <a:rect l="l" t="t" r="r" b="b"/>
              <a:pathLst>
                <a:path w="731520" h="91439">
                  <a:moveTo>
                    <a:pt x="685800" y="0"/>
                  </a:moveTo>
                  <a:lnTo>
                    <a:pt x="685800" y="22859"/>
                  </a:lnTo>
                  <a:lnTo>
                    <a:pt x="0" y="22859"/>
                  </a:lnTo>
                  <a:lnTo>
                    <a:pt x="0" y="68579"/>
                  </a:lnTo>
                  <a:lnTo>
                    <a:pt x="685800" y="68579"/>
                  </a:lnTo>
                  <a:lnTo>
                    <a:pt x="685800" y="91439"/>
                  </a:lnTo>
                  <a:lnTo>
                    <a:pt x="731520" y="45719"/>
                  </a:lnTo>
                  <a:lnTo>
                    <a:pt x="685800" y="0"/>
                  </a:lnTo>
                  <a:close/>
                </a:path>
              </a:pathLst>
            </a:custGeom>
            <a:solidFill>
              <a:srgbClr val="4F81BC"/>
            </a:solidFill>
          </p:spPr>
          <p:txBody>
            <a:bodyPr wrap="square" lIns="0" tIns="0" rIns="0" bIns="0" rtlCol="0"/>
            <a:lstStyle/>
            <a:p>
              <a:endParaRPr/>
            </a:p>
          </p:txBody>
        </p:sp>
        <p:sp>
          <p:nvSpPr>
            <p:cNvPr id="23" name="object 23"/>
            <p:cNvSpPr/>
            <p:nvPr/>
          </p:nvSpPr>
          <p:spPr>
            <a:xfrm>
              <a:off x="5593841" y="4786122"/>
              <a:ext cx="731520" cy="91440"/>
            </a:xfrm>
            <a:custGeom>
              <a:avLst/>
              <a:gdLst/>
              <a:ahLst/>
              <a:cxnLst/>
              <a:rect l="l" t="t" r="r" b="b"/>
              <a:pathLst>
                <a:path w="731520" h="91439">
                  <a:moveTo>
                    <a:pt x="0" y="22859"/>
                  </a:moveTo>
                  <a:lnTo>
                    <a:pt x="685800" y="22859"/>
                  </a:lnTo>
                  <a:lnTo>
                    <a:pt x="685800" y="0"/>
                  </a:lnTo>
                  <a:lnTo>
                    <a:pt x="731520" y="45719"/>
                  </a:lnTo>
                  <a:lnTo>
                    <a:pt x="685800" y="91439"/>
                  </a:lnTo>
                  <a:lnTo>
                    <a:pt x="685800" y="68579"/>
                  </a:lnTo>
                  <a:lnTo>
                    <a:pt x="0" y="68579"/>
                  </a:lnTo>
                  <a:lnTo>
                    <a:pt x="0" y="22859"/>
                  </a:lnTo>
                  <a:close/>
                </a:path>
              </a:pathLst>
            </a:custGeom>
            <a:ln w="25908">
              <a:solidFill>
                <a:srgbClr val="385D89"/>
              </a:solidFill>
            </a:ln>
          </p:spPr>
          <p:txBody>
            <a:bodyPr wrap="square" lIns="0" tIns="0" rIns="0" bIns="0" rtlCol="0"/>
            <a:lstStyle/>
            <a:p>
              <a:endParaRPr/>
            </a:p>
          </p:txBody>
        </p:sp>
        <p:sp>
          <p:nvSpPr>
            <p:cNvPr id="24" name="object 24"/>
            <p:cNvSpPr/>
            <p:nvPr/>
          </p:nvSpPr>
          <p:spPr>
            <a:xfrm>
              <a:off x="7770876" y="4421123"/>
              <a:ext cx="3175" cy="304800"/>
            </a:xfrm>
            <a:custGeom>
              <a:avLst/>
              <a:gdLst/>
              <a:ahLst/>
              <a:cxnLst/>
              <a:rect l="l" t="t" r="r" b="b"/>
              <a:pathLst>
                <a:path w="3175" h="304800">
                  <a:moveTo>
                    <a:pt x="3175" y="0"/>
                  </a:moveTo>
                  <a:lnTo>
                    <a:pt x="0" y="304800"/>
                  </a:lnTo>
                </a:path>
              </a:pathLst>
            </a:custGeom>
            <a:ln w="9144">
              <a:solidFill>
                <a:srgbClr val="497DBA"/>
              </a:solidFill>
            </a:ln>
          </p:spPr>
          <p:txBody>
            <a:bodyPr wrap="square" lIns="0" tIns="0" rIns="0" bIns="0" rtlCol="0"/>
            <a:lstStyle/>
            <a:p>
              <a:endParaRPr/>
            </a:p>
          </p:txBody>
        </p:sp>
        <p:sp>
          <p:nvSpPr>
            <p:cNvPr id="25" name="object 25"/>
            <p:cNvSpPr/>
            <p:nvPr/>
          </p:nvSpPr>
          <p:spPr>
            <a:xfrm>
              <a:off x="914400" y="5867400"/>
              <a:ext cx="8001000" cy="1905"/>
            </a:xfrm>
            <a:custGeom>
              <a:avLst/>
              <a:gdLst/>
              <a:ahLst/>
              <a:cxnLst/>
              <a:rect l="l" t="t" r="r" b="b"/>
              <a:pathLst>
                <a:path w="8001000" h="1904">
                  <a:moveTo>
                    <a:pt x="5715000" y="0"/>
                  </a:moveTo>
                  <a:lnTo>
                    <a:pt x="8001000" y="1587"/>
                  </a:lnTo>
                </a:path>
                <a:path w="8001000" h="1904">
                  <a:moveTo>
                    <a:pt x="0" y="0"/>
                  </a:moveTo>
                  <a:lnTo>
                    <a:pt x="990600" y="1587"/>
                  </a:lnTo>
                </a:path>
              </a:pathLst>
            </a:custGeom>
            <a:ln w="9144">
              <a:solidFill>
                <a:srgbClr val="497DBA"/>
              </a:solidFill>
            </a:ln>
          </p:spPr>
          <p:txBody>
            <a:bodyPr wrap="square" lIns="0" tIns="0" rIns="0" bIns="0" rtlCol="0"/>
            <a:lstStyle/>
            <a:p>
              <a:endParaRPr/>
            </a:p>
          </p:txBody>
        </p:sp>
        <p:sp>
          <p:nvSpPr>
            <p:cNvPr id="26" name="object 26"/>
            <p:cNvSpPr/>
            <p:nvPr/>
          </p:nvSpPr>
          <p:spPr>
            <a:xfrm>
              <a:off x="1143000" y="4725923"/>
              <a:ext cx="1905" cy="227329"/>
            </a:xfrm>
            <a:custGeom>
              <a:avLst/>
              <a:gdLst/>
              <a:ahLst/>
              <a:cxnLst/>
              <a:rect l="l" t="t" r="r" b="b"/>
              <a:pathLst>
                <a:path w="1905" h="227329">
                  <a:moveTo>
                    <a:pt x="1587" y="0"/>
                  </a:moveTo>
                  <a:lnTo>
                    <a:pt x="0" y="226949"/>
                  </a:lnTo>
                </a:path>
              </a:pathLst>
            </a:custGeom>
            <a:ln w="9144">
              <a:solidFill>
                <a:srgbClr val="497DBA"/>
              </a:solidFill>
            </a:ln>
          </p:spPr>
          <p:txBody>
            <a:bodyPr wrap="square" lIns="0" tIns="0" rIns="0" bIns="0" rtlCol="0"/>
            <a:lstStyle/>
            <a:p>
              <a:endParaRPr/>
            </a:p>
          </p:txBody>
        </p:sp>
      </p:grpSp>
      <p:sp>
        <p:nvSpPr>
          <p:cNvPr id="27" name="object 27"/>
          <p:cNvSpPr txBox="1">
            <a:spLocks noGrp="1"/>
          </p:cNvSpPr>
          <p:nvPr>
            <p:ph type="title"/>
          </p:nvPr>
        </p:nvSpPr>
        <p:spPr>
          <a:prstGeom prst="rect">
            <a:avLst/>
          </a:prstGeom>
        </p:spPr>
        <p:txBody>
          <a:bodyPr vert="horz" wrap="square" lIns="0" tIns="220008" rIns="0" bIns="0" rtlCol="0">
            <a:spAutoFit/>
          </a:bodyPr>
          <a:lstStyle/>
          <a:p>
            <a:pPr marL="78740" marR="5080">
              <a:lnSpc>
                <a:spcPct val="150000"/>
              </a:lnSpc>
              <a:spcBef>
                <a:spcPts val="100"/>
              </a:spcBef>
            </a:pPr>
            <a:r>
              <a:rPr dirty="0"/>
              <a:t>Flash</a:t>
            </a:r>
            <a:r>
              <a:rPr spc="-20" dirty="0"/>
              <a:t> </a:t>
            </a:r>
            <a:r>
              <a:rPr spc="-5" dirty="0"/>
              <a:t>steam</a:t>
            </a:r>
            <a:r>
              <a:rPr spc="-20" dirty="0"/>
              <a:t> </a:t>
            </a:r>
            <a:r>
              <a:rPr dirty="0"/>
              <a:t>water</a:t>
            </a:r>
            <a:r>
              <a:rPr spc="-5" dirty="0"/>
              <a:t> </a:t>
            </a:r>
            <a:r>
              <a:rPr dirty="0"/>
              <a:t>power</a:t>
            </a:r>
            <a:r>
              <a:rPr spc="-25" dirty="0"/>
              <a:t> </a:t>
            </a:r>
            <a:r>
              <a:rPr dirty="0"/>
              <a:t>plants</a:t>
            </a:r>
            <a:r>
              <a:rPr spc="-15" dirty="0"/>
              <a:t> </a:t>
            </a:r>
            <a:r>
              <a:rPr dirty="0"/>
              <a:t>for</a:t>
            </a:r>
            <a:r>
              <a:rPr spc="-30" dirty="0"/>
              <a:t> </a:t>
            </a:r>
            <a:r>
              <a:rPr dirty="0"/>
              <a:t>geothermal</a:t>
            </a:r>
            <a:r>
              <a:rPr spc="-20" dirty="0"/>
              <a:t> </a:t>
            </a:r>
            <a:r>
              <a:rPr dirty="0"/>
              <a:t>resources</a:t>
            </a:r>
            <a:r>
              <a:rPr spc="-50" dirty="0"/>
              <a:t> </a:t>
            </a:r>
            <a:r>
              <a:rPr dirty="0"/>
              <a:t>are</a:t>
            </a:r>
            <a:r>
              <a:rPr spc="-5" dirty="0"/>
              <a:t> </a:t>
            </a:r>
            <a:r>
              <a:rPr dirty="0"/>
              <a:t>available</a:t>
            </a:r>
            <a:r>
              <a:rPr spc="-20" dirty="0"/>
              <a:t> </a:t>
            </a:r>
            <a:r>
              <a:rPr dirty="0"/>
              <a:t>in</a:t>
            </a:r>
            <a:r>
              <a:rPr spc="-10" dirty="0"/>
              <a:t> </a:t>
            </a:r>
            <a:r>
              <a:rPr dirty="0"/>
              <a:t>the</a:t>
            </a:r>
            <a:r>
              <a:rPr spc="-20" dirty="0"/>
              <a:t> </a:t>
            </a:r>
            <a:r>
              <a:rPr dirty="0"/>
              <a:t>range</a:t>
            </a:r>
            <a:r>
              <a:rPr spc="-15" dirty="0"/>
              <a:t> </a:t>
            </a:r>
            <a:r>
              <a:rPr dirty="0"/>
              <a:t>from </a:t>
            </a:r>
            <a:r>
              <a:rPr spc="-484" dirty="0"/>
              <a:t> </a:t>
            </a:r>
            <a:r>
              <a:rPr dirty="0"/>
              <a:t>5MW</a:t>
            </a:r>
            <a:r>
              <a:rPr spc="-60" dirty="0"/>
              <a:t> </a:t>
            </a:r>
            <a:r>
              <a:rPr dirty="0"/>
              <a:t>to</a:t>
            </a:r>
            <a:r>
              <a:rPr spc="-10" dirty="0"/>
              <a:t> </a:t>
            </a:r>
            <a:r>
              <a:rPr spc="5" dirty="0"/>
              <a:t>100</a:t>
            </a:r>
            <a:r>
              <a:rPr spc="-15" dirty="0"/>
              <a:t> </a:t>
            </a:r>
            <a:r>
              <a:rPr spc="-55" dirty="0"/>
              <a:t>MW.</a:t>
            </a:r>
          </a:p>
        </p:txBody>
      </p:sp>
      <p:sp>
        <p:nvSpPr>
          <p:cNvPr id="28" name="object 28"/>
          <p:cNvSpPr txBox="1"/>
          <p:nvPr/>
        </p:nvSpPr>
        <p:spPr>
          <a:xfrm>
            <a:off x="3508375" y="2475357"/>
            <a:ext cx="742315" cy="299720"/>
          </a:xfrm>
          <a:prstGeom prst="rect">
            <a:avLst/>
          </a:prstGeom>
        </p:spPr>
        <p:txBody>
          <a:bodyPr vert="horz" wrap="square" lIns="0" tIns="12700" rIns="0" bIns="0" rtlCol="0">
            <a:spAutoFit/>
          </a:bodyPr>
          <a:lstStyle/>
          <a:p>
            <a:pPr marL="12700">
              <a:lnSpc>
                <a:spcPct val="100000"/>
              </a:lnSpc>
              <a:spcBef>
                <a:spcPts val="100"/>
              </a:spcBef>
            </a:pPr>
            <a:r>
              <a:rPr sz="1800" spc="-60" dirty="0">
                <a:latin typeface="Times New Roman"/>
                <a:cs typeface="Times New Roman"/>
              </a:rPr>
              <a:t>T</a:t>
            </a:r>
            <a:r>
              <a:rPr sz="1800" dirty="0">
                <a:latin typeface="Times New Roman"/>
                <a:cs typeface="Times New Roman"/>
              </a:rPr>
              <a:t>urbine</a:t>
            </a:r>
            <a:endParaRPr sz="1800">
              <a:latin typeface="Times New Roman"/>
              <a:cs typeface="Times New Roman"/>
            </a:endParaRPr>
          </a:p>
        </p:txBody>
      </p:sp>
      <p:grpSp>
        <p:nvGrpSpPr>
          <p:cNvPr id="29" name="object 29"/>
          <p:cNvGrpSpPr/>
          <p:nvPr/>
        </p:nvGrpSpPr>
        <p:grpSpPr>
          <a:xfrm>
            <a:off x="4414837" y="2203513"/>
            <a:ext cx="1990725" cy="622300"/>
            <a:chOff x="4414837" y="2203513"/>
            <a:chExt cx="1990725" cy="622300"/>
          </a:xfrm>
        </p:grpSpPr>
        <p:sp>
          <p:nvSpPr>
            <p:cNvPr id="30" name="object 30"/>
            <p:cNvSpPr/>
            <p:nvPr/>
          </p:nvSpPr>
          <p:spPr>
            <a:xfrm>
              <a:off x="4419600" y="2438400"/>
              <a:ext cx="914400" cy="154305"/>
            </a:xfrm>
            <a:custGeom>
              <a:avLst/>
              <a:gdLst/>
              <a:ahLst/>
              <a:cxnLst/>
              <a:rect l="l" t="t" r="r" b="b"/>
              <a:pathLst>
                <a:path w="914400" h="154305">
                  <a:moveTo>
                    <a:pt x="0" y="0"/>
                  </a:moveTo>
                  <a:lnTo>
                    <a:pt x="914400" y="1650"/>
                  </a:lnTo>
                </a:path>
                <a:path w="914400" h="154305">
                  <a:moveTo>
                    <a:pt x="0" y="152400"/>
                  </a:moveTo>
                  <a:lnTo>
                    <a:pt x="914400" y="154050"/>
                  </a:lnTo>
                </a:path>
              </a:pathLst>
            </a:custGeom>
            <a:ln w="9144">
              <a:solidFill>
                <a:srgbClr val="497DBA"/>
              </a:solidFill>
            </a:ln>
          </p:spPr>
          <p:txBody>
            <a:bodyPr wrap="square" lIns="0" tIns="0" rIns="0" bIns="0" rtlCol="0"/>
            <a:lstStyle/>
            <a:p>
              <a:endParaRPr/>
            </a:p>
          </p:txBody>
        </p:sp>
        <p:sp>
          <p:nvSpPr>
            <p:cNvPr id="31" name="object 31"/>
            <p:cNvSpPr/>
            <p:nvPr/>
          </p:nvSpPr>
          <p:spPr>
            <a:xfrm>
              <a:off x="5332475" y="2209800"/>
              <a:ext cx="1905" cy="230504"/>
            </a:xfrm>
            <a:custGeom>
              <a:avLst/>
              <a:gdLst/>
              <a:ahLst/>
              <a:cxnLst/>
              <a:rect l="l" t="t" r="r" b="b"/>
              <a:pathLst>
                <a:path w="1904" h="230505">
                  <a:moveTo>
                    <a:pt x="1524" y="0"/>
                  </a:moveTo>
                  <a:lnTo>
                    <a:pt x="0" y="230124"/>
                  </a:lnTo>
                </a:path>
              </a:pathLst>
            </a:custGeom>
            <a:ln w="9143">
              <a:solidFill>
                <a:srgbClr val="497DBA"/>
              </a:solidFill>
            </a:ln>
          </p:spPr>
          <p:txBody>
            <a:bodyPr wrap="square" lIns="0" tIns="0" rIns="0" bIns="0" rtlCol="0"/>
            <a:lstStyle/>
            <a:p>
              <a:endParaRPr/>
            </a:p>
          </p:txBody>
        </p:sp>
        <p:sp>
          <p:nvSpPr>
            <p:cNvPr id="32" name="object 32"/>
            <p:cNvSpPr/>
            <p:nvPr/>
          </p:nvSpPr>
          <p:spPr>
            <a:xfrm>
              <a:off x="5334000" y="2208276"/>
              <a:ext cx="1066800" cy="1905"/>
            </a:xfrm>
            <a:custGeom>
              <a:avLst/>
              <a:gdLst/>
              <a:ahLst/>
              <a:cxnLst/>
              <a:rect l="l" t="t" r="r" b="b"/>
              <a:pathLst>
                <a:path w="1066800" h="1905">
                  <a:moveTo>
                    <a:pt x="0" y="0"/>
                  </a:moveTo>
                  <a:lnTo>
                    <a:pt x="1066800" y="1524"/>
                  </a:lnTo>
                </a:path>
              </a:pathLst>
            </a:custGeom>
            <a:ln w="9144">
              <a:solidFill>
                <a:srgbClr val="497DBA"/>
              </a:solidFill>
            </a:ln>
          </p:spPr>
          <p:txBody>
            <a:bodyPr wrap="square" lIns="0" tIns="0" rIns="0" bIns="0" rtlCol="0"/>
            <a:lstStyle/>
            <a:p>
              <a:endParaRPr/>
            </a:p>
          </p:txBody>
        </p:sp>
        <p:sp>
          <p:nvSpPr>
            <p:cNvPr id="33" name="object 33"/>
            <p:cNvSpPr/>
            <p:nvPr/>
          </p:nvSpPr>
          <p:spPr>
            <a:xfrm>
              <a:off x="5334000" y="2592324"/>
              <a:ext cx="1905" cy="227329"/>
            </a:xfrm>
            <a:custGeom>
              <a:avLst/>
              <a:gdLst/>
              <a:ahLst/>
              <a:cxnLst/>
              <a:rect l="l" t="t" r="r" b="b"/>
              <a:pathLst>
                <a:path w="1904" h="227330">
                  <a:moveTo>
                    <a:pt x="1650" y="0"/>
                  </a:moveTo>
                  <a:lnTo>
                    <a:pt x="0" y="226949"/>
                  </a:lnTo>
                </a:path>
              </a:pathLst>
            </a:custGeom>
            <a:ln w="9143">
              <a:solidFill>
                <a:srgbClr val="497DBA"/>
              </a:solidFill>
            </a:ln>
          </p:spPr>
          <p:txBody>
            <a:bodyPr wrap="square" lIns="0" tIns="0" rIns="0" bIns="0" rtlCol="0"/>
            <a:lstStyle/>
            <a:p>
              <a:endParaRPr/>
            </a:p>
          </p:txBody>
        </p:sp>
        <p:sp>
          <p:nvSpPr>
            <p:cNvPr id="34" name="object 34"/>
            <p:cNvSpPr/>
            <p:nvPr/>
          </p:nvSpPr>
          <p:spPr>
            <a:xfrm>
              <a:off x="5334000" y="2819400"/>
              <a:ext cx="1066800" cy="1905"/>
            </a:xfrm>
            <a:custGeom>
              <a:avLst/>
              <a:gdLst/>
              <a:ahLst/>
              <a:cxnLst/>
              <a:rect l="l" t="t" r="r" b="b"/>
              <a:pathLst>
                <a:path w="1066800" h="1905">
                  <a:moveTo>
                    <a:pt x="0" y="0"/>
                  </a:moveTo>
                  <a:lnTo>
                    <a:pt x="1066800" y="1650"/>
                  </a:lnTo>
                </a:path>
              </a:pathLst>
            </a:custGeom>
            <a:ln w="9144">
              <a:solidFill>
                <a:srgbClr val="497DBA"/>
              </a:solidFill>
            </a:ln>
          </p:spPr>
          <p:txBody>
            <a:bodyPr wrap="square" lIns="0" tIns="0" rIns="0" bIns="0" rtlCol="0"/>
            <a:lstStyle/>
            <a:p>
              <a:endParaRPr/>
            </a:p>
          </p:txBody>
        </p:sp>
        <p:sp>
          <p:nvSpPr>
            <p:cNvPr id="35" name="object 35"/>
            <p:cNvSpPr/>
            <p:nvPr/>
          </p:nvSpPr>
          <p:spPr>
            <a:xfrm>
              <a:off x="6399276" y="2209800"/>
              <a:ext cx="1905" cy="611505"/>
            </a:xfrm>
            <a:custGeom>
              <a:avLst/>
              <a:gdLst/>
              <a:ahLst/>
              <a:cxnLst/>
              <a:rect l="l" t="t" r="r" b="b"/>
              <a:pathLst>
                <a:path w="1904" h="611505">
                  <a:moveTo>
                    <a:pt x="1524" y="0"/>
                  </a:moveTo>
                  <a:lnTo>
                    <a:pt x="0" y="611124"/>
                  </a:lnTo>
                </a:path>
              </a:pathLst>
            </a:custGeom>
            <a:ln w="9144">
              <a:solidFill>
                <a:srgbClr val="497DBA"/>
              </a:solidFill>
            </a:ln>
          </p:spPr>
          <p:txBody>
            <a:bodyPr wrap="square" lIns="0" tIns="0" rIns="0" bIns="0" rtlCol="0"/>
            <a:lstStyle/>
            <a:p>
              <a:endParaRPr/>
            </a:p>
          </p:txBody>
        </p:sp>
      </p:grpSp>
      <p:sp>
        <p:nvSpPr>
          <p:cNvPr id="36" name="object 36"/>
          <p:cNvSpPr txBox="1"/>
          <p:nvPr/>
        </p:nvSpPr>
        <p:spPr>
          <a:xfrm>
            <a:off x="5372227" y="2312034"/>
            <a:ext cx="94106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Genera</a:t>
            </a:r>
            <a:r>
              <a:rPr sz="1800" spc="5" dirty="0">
                <a:latin typeface="Times New Roman"/>
                <a:cs typeface="Times New Roman"/>
              </a:rPr>
              <a:t>t</a:t>
            </a:r>
            <a:r>
              <a:rPr sz="1800" spc="-5" dirty="0">
                <a:latin typeface="Times New Roman"/>
                <a:cs typeface="Times New Roman"/>
              </a:rPr>
              <a:t>or</a:t>
            </a:r>
            <a:endParaRPr sz="1800">
              <a:latin typeface="Times New Roman"/>
              <a:cs typeface="Times New Roman"/>
            </a:endParaRPr>
          </a:p>
        </p:txBody>
      </p:sp>
      <p:grpSp>
        <p:nvGrpSpPr>
          <p:cNvPr id="37" name="object 37"/>
          <p:cNvGrpSpPr/>
          <p:nvPr/>
        </p:nvGrpSpPr>
        <p:grpSpPr>
          <a:xfrm>
            <a:off x="4262437" y="2890837"/>
            <a:ext cx="1762125" cy="314960"/>
            <a:chOff x="4262437" y="2890837"/>
            <a:chExt cx="1762125" cy="314960"/>
          </a:xfrm>
        </p:grpSpPr>
        <p:sp>
          <p:nvSpPr>
            <p:cNvPr id="38" name="object 38"/>
            <p:cNvSpPr/>
            <p:nvPr/>
          </p:nvSpPr>
          <p:spPr>
            <a:xfrm>
              <a:off x="4267200" y="2895600"/>
              <a:ext cx="1752600" cy="154305"/>
            </a:xfrm>
            <a:custGeom>
              <a:avLst/>
              <a:gdLst/>
              <a:ahLst/>
              <a:cxnLst/>
              <a:rect l="l" t="t" r="r" b="b"/>
              <a:pathLst>
                <a:path w="1752600" h="154305">
                  <a:moveTo>
                    <a:pt x="685800" y="152400"/>
                  </a:moveTo>
                  <a:lnTo>
                    <a:pt x="1752600" y="154050"/>
                  </a:lnTo>
                </a:path>
                <a:path w="1752600" h="154305">
                  <a:moveTo>
                    <a:pt x="0" y="0"/>
                  </a:moveTo>
                  <a:lnTo>
                    <a:pt x="228600" y="1650"/>
                  </a:lnTo>
                </a:path>
              </a:pathLst>
            </a:custGeom>
            <a:ln w="9144">
              <a:solidFill>
                <a:srgbClr val="497DBA"/>
              </a:solidFill>
            </a:ln>
          </p:spPr>
          <p:txBody>
            <a:bodyPr wrap="square" lIns="0" tIns="0" rIns="0" bIns="0" rtlCol="0"/>
            <a:lstStyle/>
            <a:p>
              <a:endParaRPr/>
            </a:p>
          </p:txBody>
        </p:sp>
        <p:sp>
          <p:nvSpPr>
            <p:cNvPr id="39" name="object 39"/>
            <p:cNvSpPr/>
            <p:nvPr/>
          </p:nvSpPr>
          <p:spPr>
            <a:xfrm>
              <a:off x="5105400" y="3125724"/>
              <a:ext cx="1905" cy="74930"/>
            </a:xfrm>
            <a:custGeom>
              <a:avLst/>
              <a:gdLst/>
              <a:ahLst/>
              <a:cxnLst/>
              <a:rect l="l" t="t" r="r" b="b"/>
              <a:pathLst>
                <a:path w="1904" h="74930">
                  <a:moveTo>
                    <a:pt x="825" y="-4572"/>
                  </a:moveTo>
                  <a:lnTo>
                    <a:pt x="825" y="79121"/>
                  </a:lnTo>
                </a:path>
              </a:pathLst>
            </a:custGeom>
            <a:ln w="10795">
              <a:solidFill>
                <a:srgbClr val="497DBA"/>
              </a:solidFill>
            </a:ln>
          </p:spPr>
          <p:txBody>
            <a:bodyPr wrap="square" lIns="0" tIns="0" rIns="0" bIns="0" rtlCol="0"/>
            <a:lstStyle/>
            <a:p>
              <a:endParaRPr/>
            </a:p>
          </p:txBody>
        </p:sp>
      </p:grpSp>
      <p:sp>
        <p:nvSpPr>
          <p:cNvPr id="40" name="object 40"/>
          <p:cNvSpPr txBox="1"/>
          <p:nvPr/>
        </p:nvSpPr>
        <p:spPr>
          <a:xfrm>
            <a:off x="2930398" y="3923538"/>
            <a:ext cx="565785" cy="299720"/>
          </a:xfrm>
          <a:prstGeom prst="rect">
            <a:avLst/>
          </a:prstGeom>
        </p:spPr>
        <p:txBody>
          <a:bodyPr vert="horz" wrap="square" lIns="0" tIns="12700" rIns="0" bIns="0" rtlCol="0">
            <a:spAutoFit/>
          </a:bodyPr>
          <a:lstStyle/>
          <a:p>
            <a:pPr marL="12700">
              <a:lnSpc>
                <a:spcPct val="100000"/>
              </a:lnSpc>
              <a:spcBef>
                <a:spcPts val="100"/>
              </a:spcBef>
            </a:pPr>
            <a:r>
              <a:rPr sz="1800" spc="-155" dirty="0">
                <a:latin typeface="Times New Roman"/>
                <a:cs typeface="Times New Roman"/>
              </a:rPr>
              <a:t>W</a:t>
            </a:r>
            <a:r>
              <a:rPr sz="1800" dirty="0">
                <a:latin typeface="Times New Roman"/>
                <a:cs typeface="Times New Roman"/>
              </a:rPr>
              <a:t>a</a:t>
            </a:r>
            <a:r>
              <a:rPr sz="1800" spc="5" dirty="0">
                <a:latin typeface="Times New Roman"/>
                <a:cs typeface="Times New Roman"/>
              </a:rPr>
              <a:t>t</a:t>
            </a:r>
            <a:r>
              <a:rPr sz="1800" dirty="0">
                <a:latin typeface="Times New Roman"/>
                <a:cs typeface="Times New Roman"/>
              </a:rPr>
              <a:t>er</a:t>
            </a:r>
            <a:endParaRPr sz="1800">
              <a:latin typeface="Times New Roman"/>
              <a:cs typeface="Times New Roman"/>
            </a:endParaRPr>
          </a:p>
        </p:txBody>
      </p:sp>
      <p:sp>
        <p:nvSpPr>
          <p:cNvPr id="41" name="object 41"/>
          <p:cNvSpPr txBox="1"/>
          <p:nvPr/>
        </p:nvSpPr>
        <p:spPr>
          <a:xfrm>
            <a:off x="1755394" y="3530930"/>
            <a:ext cx="902969"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Times New Roman"/>
                <a:cs typeface="Times New Roman"/>
              </a:rPr>
              <a:t>S</a:t>
            </a:r>
            <a:r>
              <a:rPr sz="1800" dirty="0">
                <a:latin typeface="Times New Roman"/>
                <a:cs typeface="Times New Roman"/>
              </a:rPr>
              <a:t>epara</a:t>
            </a:r>
            <a:r>
              <a:rPr sz="1800" spc="5" dirty="0">
                <a:latin typeface="Times New Roman"/>
                <a:cs typeface="Times New Roman"/>
              </a:rPr>
              <a:t>t</a:t>
            </a:r>
            <a:r>
              <a:rPr sz="1800" dirty="0">
                <a:latin typeface="Times New Roman"/>
                <a:cs typeface="Times New Roman"/>
              </a:rPr>
              <a:t>or</a:t>
            </a:r>
            <a:endParaRPr sz="1800">
              <a:latin typeface="Times New Roman"/>
              <a:cs typeface="Times New Roman"/>
            </a:endParaRPr>
          </a:p>
        </p:txBody>
      </p:sp>
      <p:sp>
        <p:nvSpPr>
          <p:cNvPr id="42" name="object 42"/>
          <p:cNvSpPr txBox="1"/>
          <p:nvPr/>
        </p:nvSpPr>
        <p:spPr>
          <a:xfrm>
            <a:off x="4956175" y="3607689"/>
            <a:ext cx="1005840" cy="574040"/>
          </a:xfrm>
          <a:prstGeom prst="rect">
            <a:avLst/>
          </a:prstGeom>
        </p:spPr>
        <p:txBody>
          <a:bodyPr vert="horz" wrap="square" lIns="0" tIns="12700" rIns="0" bIns="0" rtlCol="0">
            <a:spAutoFit/>
          </a:bodyPr>
          <a:lstStyle/>
          <a:p>
            <a:pPr marL="12700" marR="5080" indent="228600">
              <a:lnSpc>
                <a:spcPct val="100000"/>
              </a:lnSpc>
              <a:spcBef>
                <a:spcPts val="100"/>
              </a:spcBef>
            </a:pPr>
            <a:r>
              <a:rPr sz="1800" dirty="0">
                <a:latin typeface="Times New Roman"/>
                <a:cs typeface="Times New Roman"/>
              </a:rPr>
              <a:t>Steam </a:t>
            </a:r>
            <a:r>
              <a:rPr sz="1800" spc="5" dirty="0">
                <a:latin typeface="Times New Roman"/>
                <a:cs typeface="Times New Roman"/>
              </a:rPr>
              <a:t> </a:t>
            </a:r>
            <a:r>
              <a:rPr sz="1800" spc="-5" dirty="0">
                <a:latin typeface="Times New Roman"/>
                <a:cs typeface="Times New Roman"/>
              </a:rPr>
              <a:t>Co</a:t>
            </a:r>
            <a:r>
              <a:rPr sz="1800" dirty="0">
                <a:latin typeface="Times New Roman"/>
                <a:cs typeface="Times New Roman"/>
              </a:rPr>
              <a:t>n</a:t>
            </a:r>
            <a:r>
              <a:rPr sz="1800" spc="-5" dirty="0">
                <a:latin typeface="Times New Roman"/>
                <a:cs typeface="Times New Roman"/>
              </a:rPr>
              <a:t>d</a:t>
            </a:r>
            <a:r>
              <a:rPr sz="1800" dirty="0">
                <a:latin typeface="Times New Roman"/>
                <a:cs typeface="Times New Roman"/>
              </a:rPr>
              <a:t>e</a:t>
            </a:r>
            <a:r>
              <a:rPr sz="1800" spc="-5" dirty="0">
                <a:latin typeface="Times New Roman"/>
                <a:cs typeface="Times New Roman"/>
              </a:rPr>
              <a:t>ns</a:t>
            </a:r>
            <a:r>
              <a:rPr sz="1800" dirty="0">
                <a:latin typeface="Times New Roman"/>
                <a:cs typeface="Times New Roman"/>
              </a:rPr>
              <a:t>e</a:t>
            </a:r>
            <a:r>
              <a:rPr sz="1800" spc="-5" dirty="0">
                <a:latin typeface="Times New Roman"/>
                <a:cs typeface="Times New Roman"/>
              </a:rPr>
              <a:t>r</a:t>
            </a:r>
            <a:endParaRPr sz="1800">
              <a:latin typeface="Times New Roman"/>
              <a:cs typeface="Times New Roman"/>
            </a:endParaRPr>
          </a:p>
        </p:txBody>
      </p:sp>
      <p:sp>
        <p:nvSpPr>
          <p:cNvPr id="43" name="object 43"/>
          <p:cNvSpPr txBox="1"/>
          <p:nvPr/>
        </p:nvSpPr>
        <p:spPr>
          <a:xfrm>
            <a:off x="7280909" y="3683889"/>
            <a:ext cx="775335" cy="574040"/>
          </a:xfrm>
          <a:prstGeom prst="rect">
            <a:avLst/>
          </a:prstGeom>
        </p:spPr>
        <p:txBody>
          <a:bodyPr vert="horz" wrap="square" lIns="0" tIns="12700" rIns="0" bIns="0" rtlCol="0">
            <a:spAutoFit/>
          </a:bodyPr>
          <a:lstStyle/>
          <a:p>
            <a:pPr marL="180340" marR="5080" indent="-167640">
              <a:lnSpc>
                <a:spcPct val="100000"/>
              </a:lnSpc>
              <a:spcBef>
                <a:spcPts val="100"/>
              </a:spcBef>
            </a:pPr>
            <a:r>
              <a:rPr sz="1800" dirty="0">
                <a:latin typeface="Times New Roman"/>
                <a:cs typeface="Times New Roman"/>
              </a:rPr>
              <a:t>Cool</a:t>
            </a:r>
            <a:r>
              <a:rPr sz="1800" spc="5" dirty="0">
                <a:latin typeface="Times New Roman"/>
                <a:cs typeface="Times New Roman"/>
              </a:rPr>
              <a:t>i</a:t>
            </a:r>
            <a:r>
              <a:rPr sz="1800" dirty="0">
                <a:latin typeface="Times New Roman"/>
                <a:cs typeface="Times New Roman"/>
              </a:rPr>
              <a:t>ng  </a:t>
            </a:r>
            <a:r>
              <a:rPr sz="1800" spc="-120" dirty="0">
                <a:latin typeface="Times New Roman"/>
                <a:cs typeface="Times New Roman"/>
              </a:rPr>
              <a:t>T</a:t>
            </a:r>
            <a:r>
              <a:rPr sz="1800" dirty="0">
                <a:latin typeface="Times New Roman"/>
                <a:cs typeface="Times New Roman"/>
              </a:rPr>
              <a:t>ower</a:t>
            </a:r>
            <a:endParaRPr sz="1800">
              <a:latin typeface="Times New Roman"/>
              <a:cs typeface="Times New Roman"/>
            </a:endParaRPr>
          </a:p>
        </p:txBody>
      </p:sp>
      <p:sp>
        <p:nvSpPr>
          <p:cNvPr id="44" name="object 44"/>
          <p:cNvSpPr txBox="1"/>
          <p:nvPr/>
        </p:nvSpPr>
        <p:spPr>
          <a:xfrm>
            <a:off x="1392682" y="5904687"/>
            <a:ext cx="6666230" cy="833755"/>
          </a:xfrm>
          <a:prstGeom prst="rect">
            <a:avLst/>
          </a:prstGeom>
        </p:spPr>
        <p:txBody>
          <a:bodyPr vert="horz" wrap="square" lIns="0" tIns="12700" rIns="0" bIns="0" rtlCol="0">
            <a:spAutoFit/>
          </a:bodyPr>
          <a:lstStyle/>
          <a:p>
            <a:pPr marL="749300">
              <a:lnSpc>
                <a:spcPct val="100000"/>
              </a:lnSpc>
              <a:spcBef>
                <a:spcPts val="100"/>
              </a:spcBef>
              <a:tabLst>
                <a:tab pos="5360670" algn="l"/>
              </a:tabLst>
            </a:pPr>
            <a:r>
              <a:rPr sz="2700" baseline="3086" dirty="0">
                <a:latin typeface="Times New Roman"/>
                <a:cs typeface="Times New Roman"/>
              </a:rPr>
              <a:t>Product</a:t>
            </a:r>
            <a:r>
              <a:rPr sz="2700" spc="7" baseline="3086" dirty="0">
                <a:latin typeface="Times New Roman"/>
                <a:cs typeface="Times New Roman"/>
              </a:rPr>
              <a:t>i</a:t>
            </a:r>
            <a:r>
              <a:rPr sz="2700" baseline="3086" dirty="0">
                <a:latin typeface="Times New Roman"/>
                <a:cs typeface="Times New Roman"/>
              </a:rPr>
              <a:t>on</a:t>
            </a:r>
            <a:r>
              <a:rPr sz="2700" spc="-52" baseline="3086" dirty="0">
                <a:latin typeface="Times New Roman"/>
                <a:cs typeface="Times New Roman"/>
              </a:rPr>
              <a:t> </a:t>
            </a:r>
            <a:r>
              <a:rPr sz="2700" spc="-240" baseline="3086" dirty="0">
                <a:latin typeface="Times New Roman"/>
                <a:cs typeface="Times New Roman"/>
              </a:rPr>
              <a:t>W</a:t>
            </a:r>
            <a:r>
              <a:rPr sz="2700" baseline="3086" dirty="0">
                <a:latin typeface="Times New Roman"/>
                <a:cs typeface="Times New Roman"/>
              </a:rPr>
              <a:t>e</a:t>
            </a:r>
            <a:r>
              <a:rPr sz="2700" spc="7" baseline="3086" dirty="0">
                <a:latin typeface="Times New Roman"/>
                <a:cs typeface="Times New Roman"/>
              </a:rPr>
              <a:t>l</a:t>
            </a:r>
            <a:r>
              <a:rPr sz="2700" spc="-7" baseline="3086" dirty="0">
                <a:latin typeface="Times New Roman"/>
                <a:cs typeface="Times New Roman"/>
              </a:rPr>
              <a:t>l	</a:t>
            </a:r>
            <a:r>
              <a:rPr sz="1800" dirty="0">
                <a:latin typeface="Times New Roman"/>
                <a:cs typeface="Times New Roman"/>
              </a:rPr>
              <a:t>In</a:t>
            </a:r>
            <a:r>
              <a:rPr sz="1800" spc="5" dirty="0">
                <a:latin typeface="Times New Roman"/>
                <a:cs typeface="Times New Roman"/>
              </a:rPr>
              <a:t>j</a:t>
            </a:r>
            <a:r>
              <a:rPr sz="1800" dirty="0">
                <a:latin typeface="Times New Roman"/>
                <a:cs typeface="Times New Roman"/>
              </a:rPr>
              <a:t>ection</a:t>
            </a:r>
            <a:r>
              <a:rPr sz="1800" spc="-55" dirty="0">
                <a:latin typeface="Times New Roman"/>
                <a:cs typeface="Times New Roman"/>
              </a:rPr>
              <a:t> </a:t>
            </a:r>
            <a:r>
              <a:rPr sz="1800" spc="-155" dirty="0">
                <a:latin typeface="Times New Roman"/>
                <a:cs typeface="Times New Roman"/>
              </a:rPr>
              <a:t>W</a:t>
            </a:r>
            <a:r>
              <a:rPr sz="1800" dirty="0">
                <a:latin typeface="Times New Roman"/>
                <a:cs typeface="Times New Roman"/>
              </a:rPr>
              <a:t>ell</a:t>
            </a:r>
            <a:endParaRPr sz="1800">
              <a:latin typeface="Times New Roman"/>
              <a:cs typeface="Times New Roman"/>
            </a:endParaRPr>
          </a:p>
          <a:p>
            <a:pPr>
              <a:lnSpc>
                <a:spcPct val="100000"/>
              </a:lnSpc>
              <a:spcBef>
                <a:spcPts val="30"/>
              </a:spcBef>
            </a:pPr>
            <a:endParaRPr sz="1750">
              <a:latin typeface="Times New Roman"/>
              <a:cs typeface="Times New Roman"/>
            </a:endParaRPr>
          </a:p>
          <a:p>
            <a:pPr marL="12700">
              <a:lnSpc>
                <a:spcPct val="100000"/>
              </a:lnSpc>
            </a:pPr>
            <a:r>
              <a:rPr sz="1800" spc="-5" dirty="0">
                <a:latin typeface="Times New Roman"/>
                <a:cs typeface="Times New Roman"/>
              </a:rPr>
              <a:t>Fig:</a:t>
            </a:r>
            <a:r>
              <a:rPr sz="1800" spc="5" dirty="0">
                <a:latin typeface="Times New Roman"/>
                <a:cs typeface="Times New Roman"/>
              </a:rPr>
              <a:t> </a:t>
            </a:r>
            <a:r>
              <a:rPr sz="1800" dirty="0">
                <a:latin typeface="Times New Roman"/>
                <a:cs typeface="Times New Roman"/>
              </a:rPr>
              <a:t>Schematic</a:t>
            </a:r>
            <a:r>
              <a:rPr sz="1800" spc="-15" dirty="0">
                <a:latin typeface="Times New Roman"/>
                <a:cs typeface="Times New Roman"/>
              </a:rPr>
              <a:t> </a:t>
            </a:r>
            <a:r>
              <a:rPr sz="1800" dirty="0">
                <a:latin typeface="Times New Roman"/>
                <a:cs typeface="Times New Roman"/>
              </a:rPr>
              <a:t>diagram</a:t>
            </a:r>
            <a:r>
              <a:rPr sz="1800" spc="-10" dirty="0">
                <a:latin typeface="Times New Roman"/>
                <a:cs typeface="Times New Roman"/>
              </a:rPr>
              <a:t> </a:t>
            </a:r>
            <a:r>
              <a:rPr sz="1800" spc="-5" dirty="0">
                <a:latin typeface="Times New Roman"/>
                <a:cs typeface="Times New Roman"/>
              </a:rPr>
              <a:t>of</a:t>
            </a:r>
            <a:r>
              <a:rPr sz="1800" spc="5" dirty="0">
                <a:latin typeface="Times New Roman"/>
                <a:cs typeface="Times New Roman"/>
              </a:rPr>
              <a:t> </a:t>
            </a:r>
            <a:r>
              <a:rPr sz="1800" spc="-5" dirty="0">
                <a:latin typeface="Times New Roman"/>
                <a:cs typeface="Times New Roman"/>
              </a:rPr>
              <a:t>a</a:t>
            </a:r>
            <a:r>
              <a:rPr sz="1800" spc="5" dirty="0">
                <a:latin typeface="Times New Roman"/>
                <a:cs typeface="Times New Roman"/>
              </a:rPr>
              <a:t> </a:t>
            </a:r>
            <a:r>
              <a:rPr sz="1800" spc="-5" dirty="0">
                <a:latin typeface="Times New Roman"/>
                <a:cs typeface="Times New Roman"/>
              </a:rPr>
              <a:t>single</a:t>
            </a:r>
            <a:r>
              <a:rPr sz="1800" dirty="0">
                <a:latin typeface="Times New Roman"/>
                <a:cs typeface="Times New Roman"/>
              </a:rPr>
              <a:t> flash</a:t>
            </a:r>
            <a:r>
              <a:rPr sz="1800" spc="-10" dirty="0">
                <a:latin typeface="Times New Roman"/>
                <a:cs typeface="Times New Roman"/>
              </a:rPr>
              <a:t> </a:t>
            </a:r>
            <a:r>
              <a:rPr sz="1800" spc="-5" dirty="0">
                <a:latin typeface="Times New Roman"/>
                <a:cs typeface="Times New Roman"/>
              </a:rPr>
              <a:t>geothermal</a:t>
            </a:r>
            <a:r>
              <a:rPr sz="1800" dirty="0">
                <a:latin typeface="Times New Roman"/>
                <a:cs typeface="Times New Roman"/>
              </a:rPr>
              <a:t> power plant.</a:t>
            </a:r>
            <a:endParaRPr sz="1800">
              <a:latin typeface="Times New Roman"/>
              <a:cs typeface="Times New Roman"/>
            </a:endParaRPr>
          </a:p>
        </p:txBody>
      </p:sp>
      <p:grpSp>
        <p:nvGrpSpPr>
          <p:cNvPr id="45" name="object 45"/>
          <p:cNvGrpSpPr/>
          <p:nvPr/>
        </p:nvGrpSpPr>
        <p:grpSpPr>
          <a:xfrm>
            <a:off x="1138237" y="2890837"/>
            <a:ext cx="7715250" cy="3516629"/>
            <a:chOff x="1138237" y="2890837"/>
            <a:chExt cx="7715250" cy="3516629"/>
          </a:xfrm>
        </p:grpSpPr>
        <p:sp>
          <p:nvSpPr>
            <p:cNvPr id="46" name="object 46"/>
            <p:cNvSpPr/>
            <p:nvPr/>
          </p:nvSpPr>
          <p:spPr>
            <a:xfrm>
              <a:off x="2741675" y="3200400"/>
              <a:ext cx="917575" cy="1144905"/>
            </a:xfrm>
            <a:custGeom>
              <a:avLst/>
              <a:gdLst/>
              <a:ahLst/>
              <a:cxnLst/>
              <a:rect l="l" t="t" r="r" b="b"/>
              <a:pathLst>
                <a:path w="917575" h="1144904">
                  <a:moveTo>
                    <a:pt x="1524" y="0"/>
                  </a:moveTo>
                  <a:lnTo>
                    <a:pt x="0" y="1144524"/>
                  </a:lnTo>
                </a:path>
                <a:path w="917575" h="1144904">
                  <a:moveTo>
                    <a:pt x="917575" y="1524"/>
                  </a:moveTo>
                  <a:lnTo>
                    <a:pt x="914400" y="1144524"/>
                  </a:lnTo>
                </a:path>
              </a:pathLst>
            </a:custGeom>
            <a:ln w="9144">
              <a:solidFill>
                <a:srgbClr val="497DBA"/>
              </a:solidFill>
            </a:ln>
          </p:spPr>
          <p:txBody>
            <a:bodyPr wrap="square" lIns="0" tIns="0" rIns="0" bIns="0" rtlCol="0"/>
            <a:lstStyle/>
            <a:p>
              <a:endParaRPr/>
            </a:p>
          </p:txBody>
        </p:sp>
        <p:sp>
          <p:nvSpPr>
            <p:cNvPr id="47" name="object 47"/>
            <p:cNvSpPr/>
            <p:nvPr/>
          </p:nvSpPr>
          <p:spPr>
            <a:xfrm>
              <a:off x="2743200" y="4343400"/>
              <a:ext cx="914400" cy="1905"/>
            </a:xfrm>
            <a:custGeom>
              <a:avLst/>
              <a:gdLst/>
              <a:ahLst/>
              <a:cxnLst/>
              <a:rect l="l" t="t" r="r" b="b"/>
              <a:pathLst>
                <a:path w="914400" h="1904">
                  <a:moveTo>
                    <a:pt x="0" y="0"/>
                  </a:moveTo>
                  <a:lnTo>
                    <a:pt x="914400" y="1524"/>
                  </a:lnTo>
                </a:path>
              </a:pathLst>
            </a:custGeom>
            <a:ln w="9144">
              <a:solidFill>
                <a:srgbClr val="497DBA"/>
              </a:solidFill>
            </a:ln>
          </p:spPr>
          <p:txBody>
            <a:bodyPr wrap="square" lIns="0" tIns="0" rIns="0" bIns="0" rtlCol="0"/>
            <a:lstStyle/>
            <a:p>
              <a:endParaRPr/>
            </a:p>
          </p:txBody>
        </p:sp>
        <p:sp>
          <p:nvSpPr>
            <p:cNvPr id="48" name="object 48"/>
            <p:cNvSpPr/>
            <p:nvPr/>
          </p:nvSpPr>
          <p:spPr>
            <a:xfrm>
              <a:off x="3352800" y="4344924"/>
              <a:ext cx="1905" cy="913130"/>
            </a:xfrm>
            <a:custGeom>
              <a:avLst/>
              <a:gdLst/>
              <a:ahLst/>
              <a:cxnLst/>
              <a:rect l="l" t="t" r="r" b="b"/>
              <a:pathLst>
                <a:path w="1904" h="913129">
                  <a:moveTo>
                    <a:pt x="1650" y="0"/>
                  </a:moveTo>
                  <a:lnTo>
                    <a:pt x="0" y="912748"/>
                  </a:lnTo>
                </a:path>
              </a:pathLst>
            </a:custGeom>
            <a:ln w="9144">
              <a:solidFill>
                <a:srgbClr val="497DBA"/>
              </a:solidFill>
            </a:ln>
          </p:spPr>
          <p:txBody>
            <a:bodyPr wrap="square" lIns="0" tIns="0" rIns="0" bIns="0" rtlCol="0"/>
            <a:lstStyle/>
            <a:p>
              <a:endParaRPr/>
            </a:p>
          </p:txBody>
        </p:sp>
        <p:sp>
          <p:nvSpPr>
            <p:cNvPr id="49" name="object 49"/>
            <p:cNvSpPr/>
            <p:nvPr/>
          </p:nvSpPr>
          <p:spPr>
            <a:xfrm>
              <a:off x="3352800" y="5257800"/>
              <a:ext cx="4191000" cy="1905"/>
            </a:xfrm>
            <a:custGeom>
              <a:avLst/>
              <a:gdLst/>
              <a:ahLst/>
              <a:cxnLst/>
              <a:rect l="l" t="t" r="r" b="b"/>
              <a:pathLst>
                <a:path w="4191000" h="1904">
                  <a:moveTo>
                    <a:pt x="0" y="0"/>
                  </a:moveTo>
                  <a:lnTo>
                    <a:pt x="4191000" y="1650"/>
                  </a:lnTo>
                </a:path>
              </a:pathLst>
            </a:custGeom>
            <a:ln w="9144">
              <a:solidFill>
                <a:srgbClr val="497DBA"/>
              </a:solidFill>
            </a:ln>
          </p:spPr>
          <p:txBody>
            <a:bodyPr wrap="square" lIns="0" tIns="0" rIns="0" bIns="0" rtlCol="0"/>
            <a:lstStyle/>
            <a:p>
              <a:endParaRPr/>
            </a:p>
          </p:txBody>
        </p:sp>
        <p:sp>
          <p:nvSpPr>
            <p:cNvPr id="50" name="object 50"/>
            <p:cNvSpPr/>
            <p:nvPr/>
          </p:nvSpPr>
          <p:spPr>
            <a:xfrm>
              <a:off x="4951476" y="3048000"/>
              <a:ext cx="1905" cy="1297305"/>
            </a:xfrm>
            <a:custGeom>
              <a:avLst/>
              <a:gdLst/>
              <a:ahLst/>
              <a:cxnLst/>
              <a:rect l="l" t="t" r="r" b="b"/>
              <a:pathLst>
                <a:path w="1904" h="1297304">
                  <a:moveTo>
                    <a:pt x="1524" y="0"/>
                  </a:moveTo>
                  <a:lnTo>
                    <a:pt x="0" y="1296924"/>
                  </a:lnTo>
                </a:path>
              </a:pathLst>
            </a:custGeom>
            <a:ln w="9144">
              <a:solidFill>
                <a:srgbClr val="497DBA"/>
              </a:solidFill>
            </a:ln>
          </p:spPr>
          <p:txBody>
            <a:bodyPr wrap="square" lIns="0" tIns="0" rIns="0" bIns="0" rtlCol="0"/>
            <a:lstStyle/>
            <a:p>
              <a:endParaRPr/>
            </a:p>
          </p:txBody>
        </p:sp>
        <p:sp>
          <p:nvSpPr>
            <p:cNvPr id="51" name="object 51"/>
            <p:cNvSpPr/>
            <p:nvPr/>
          </p:nvSpPr>
          <p:spPr>
            <a:xfrm>
              <a:off x="4953000" y="4343400"/>
              <a:ext cx="1066800" cy="1905"/>
            </a:xfrm>
            <a:custGeom>
              <a:avLst/>
              <a:gdLst/>
              <a:ahLst/>
              <a:cxnLst/>
              <a:rect l="l" t="t" r="r" b="b"/>
              <a:pathLst>
                <a:path w="1066800" h="1904">
                  <a:moveTo>
                    <a:pt x="0" y="0"/>
                  </a:moveTo>
                  <a:lnTo>
                    <a:pt x="1066800" y="1524"/>
                  </a:lnTo>
                </a:path>
              </a:pathLst>
            </a:custGeom>
            <a:ln w="9144">
              <a:solidFill>
                <a:srgbClr val="497DBA"/>
              </a:solidFill>
            </a:ln>
          </p:spPr>
          <p:txBody>
            <a:bodyPr wrap="square" lIns="0" tIns="0" rIns="0" bIns="0" rtlCol="0"/>
            <a:lstStyle/>
            <a:p>
              <a:endParaRPr/>
            </a:p>
          </p:txBody>
        </p:sp>
        <p:sp>
          <p:nvSpPr>
            <p:cNvPr id="52" name="object 52"/>
            <p:cNvSpPr/>
            <p:nvPr/>
          </p:nvSpPr>
          <p:spPr>
            <a:xfrm>
              <a:off x="6018276" y="3276600"/>
              <a:ext cx="1905" cy="1068705"/>
            </a:xfrm>
            <a:custGeom>
              <a:avLst/>
              <a:gdLst/>
              <a:ahLst/>
              <a:cxnLst/>
              <a:rect l="l" t="t" r="r" b="b"/>
              <a:pathLst>
                <a:path w="1904" h="1068704">
                  <a:moveTo>
                    <a:pt x="1524" y="0"/>
                  </a:moveTo>
                  <a:lnTo>
                    <a:pt x="0" y="1068324"/>
                  </a:lnTo>
                </a:path>
              </a:pathLst>
            </a:custGeom>
            <a:ln w="9144">
              <a:solidFill>
                <a:srgbClr val="497DBA"/>
              </a:solidFill>
            </a:ln>
          </p:spPr>
          <p:txBody>
            <a:bodyPr wrap="square" lIns="0" tIns="0" rIns="0" bIns="0" rtlCol="0"/>
            <a:lstStyle/>
            <a:p>
              <a:endParaRPr/>
            </a:p>
          </p:txBody>
        </p:sp>
        <p:sp>
          <p:nvSpPr>
            <p:cNvPr id="53" name="object 53"/>
            <p:cNvSpPr/>
            <p:nvPr/>
          </p:nvSpPr>
          <p:spPr>
            <a:xfrm>
              <a:off x="7010400" y="3124200"/>
              <a:ext cx="1371600" cy="1905"/>
            </a:xfrm>
            <a:custGeom>
              <a:avLst/>
              <a:gdLst/>
              <a:ahLst/>
              <a:cxnLst/>
              <a:rect l="l" t="t" r="r" b="b"/>
              <a:pathLst>
                <a:path w="1371600" h="1905">
                  <a:moveTo>
                    <a:pt x="0" y="0"/>
                  </a:moveTo>
                  <a:lnTo>
                    <a:pt x="1371600" y="1650"/>
                  </a:lnTo>
                </a:path>
              </a:pathLst>
            </a:custGeom>
            <a:ln w="9144">
              <a:solidFill>
                <a:srgbClr val="497DBA"/>
              </a:solidFill>
            </a:ln>
          </p:spPr>
          <p:txBody>
            <a:bodyPr wrap="square" lIns="0" tIns="0" rIns="0" bIns="0" rtlCol="0"/>
            <a:lstStyle/>
            <a:p>
              <a:endParaRPr/>
            </a:p>
          </p:txBody>
        </p:sp>
        <p:sp>
          <p:nvSpPr>
            <p:cNvPr id="54" name="object 54"/>
            <p:cNvSpPr/>
            <p:nvPr/>
          </p:nvSpPr>
          <p:spPr>
            <a:xfrm>
              <a:off x="7010400" y="3124200"/>
              <a:ext cx="381000" cy="1066800"/>
            </a:xfrm>
            <a:custGeom>
              <a:avLst/>
              <a:gdLst/>
              <a:ahLst/>
              <a:cxnLst/>
              <a:rect l="l" t="t" r="r" b="b"/>
              <a:pathLst>
                <a:path w="381000" h="1066800">
                  <a:moveTo>
                    <a:pt x="0" y="0"/>
                  </a:moveTo>
                  <a:lnTo>
                    <a:pt x="381000" y="1066800"/>
                  </a:lnTo>
                </a:path>
              </a:pathLst>
            </a:custGeom>
            <a:ln w="9144">
              <a:solidFill>
                <a:srgbClr val="497DBA"/>
              </a:solidFill>
            </a:ln>
          </p:spPr>
          <p:txBody>
            <a:bodyPr wrap="square" lIns="0" tIns="0" rIns="0" bIns="0" rtlCol="0"/>
            <a:lstStyle/>
            <a:p>
              <a:endParaRPr/>
            </a:p>
          </p:txBody>
        </p:sp>
        <p:sp>
          <p:nvSpPr>
            <p:cNvPr id="55" name="object 55"/>
            <p:cNvSpPr/>
            <p:nvPr/>
          </p:nvSpPr>
          <p:spPr>
            <a:xfrm>
              <a:off x="7086600" y="4191000"/>
              <a:ext cx="1295400" cy="230504"/>
            </a:xfrm>
            <a:custGeom>
              <a:avLst/>
              <a:gdLst/>
              <a:ahLst/>
              <a:cxnLst/>
              <a:rect l="l" t="t" r="r" b="b"/>
              <a:pathLst>
                <a:path w="1295400" h="230504">
                  <a:moveTo>
                    <a:pt x="0" y="0"/>
                  </a:moveTo>
                  <a:lnTo>
                    <a:pt x="1295400" y="1524"/>
                  </a:lnTo>
                </a:path>
                <a:path w="1295400" h="230504">
                  <a:moveTo>
                    <a:pt x="0" y="228600"/>
                  </a:moveTo>
                  <a:lnTo>
                    <a:pt x="1295400" y="230124"/>
                  </a:lnTo>
                </a:path>
              </a:pathLst>
            </a:custGeom>
            <a:ln w="9144">
              <a:solidFill>
                <a:srgbClr val="497DBA"/>
              </a:solidFill>
            </a:ln>
          </p:spPr>
          <p:txBody>
            <a:bodyPr wrap="square" lIns="0" tIns="0" rIns="0" bIns="0" rtlCol="0"/>
            <a:lstStyle/>
            <a:p>
              <a:endParaRPr/>
            </a:p>
          </p:txBody>
        </p:sp>
        <p:sp>
          <p:nvSpPr>
            <p:cNvPr id="56" name="object 56"/>
            <p:cNvSpPr/>
            <p:nvPr/>
          </p:nvSpPr>
          <p:spPr>
            <a:xfrm>
              <a:off x="5561076" y="4191000"/>
              <a:ext cx="2822575" cy="535305"/>
            </a:xfrm>
            <a:custGeom>
              <a:avLst/>
              <a:gdLst/>
              <a:ahLst/>
              <a:cxnLst/>
              <a:rect l="l" t="t" r="r" b="b"/>
              <a:pathLst>
                <a:path w="2822575" h="535304">
                  <a:moveTo>
                    <a:pt x="2822575" y="0"/>
                  </a:moveTo>
                  <a:lnTo>
                    <a:pt x="2819400" y="228600"/>
                  </a:lnTo>
                </a:path>
                <a:path w="2822575" h="535304">
                  <a:moveTo>
                    <a:pt x="3175" y="153924"/>
                  </a:moveTo>
                  <a:lnTo>
                    <a:pt x="0" y="534924"/>
                  </a:lnTo>
                </a:path>
              </a:pathLst>
            </a:custGeom>
            <a:ln w="9144">
              <a:solidFill>
                <a:srgbClr val="497DBA"/>
              </a:solidFill>
            </a:ln>
          </p:spPr>
          <p:txBody>
            <a:bodyPr wrap="square" lIns="0" tIns="0" rIns="0" bIns="0" rtlCol="0"/>
            <a:lstStyle/>
            <a:p>
              <a:endParaRPr/>
            </a:p>
          </p:txBody>
        </p:sp>
        <p:sp>
          <p:nvSpPr>
            <p:cNvPr id="57" name="object 57"/>
            <p:cNvSpPr/>
            <p:nvPr/>
          </p:nvSpPr>
          <p:spPr>
            <a:xfrm>
              <a:off x="8229600" y="3505200"/>
              <a:ext cx="457200" cy="1905"/>
            </a:xfrm>
            <a:custGeom>
              <a:avLst/>
              <a:gdLst/>
              <a:ahLst/>
              <a:cxnLst/>
              <a:rect l="l" t="t" r="r" b="b"/>
              <a:pathLst>
                <a:path w="457200" h="1904">
                  <a:moveTo>
                    <a:pt x="0" y="0"/>
                  </a:moveTo>
                  <a:lnTo>
                    <a:pt x="457200" y="1524"/>
                  </a:lnTo>
                </a:path>
              </a:pathLst>
            </a:custGeom>
            <a:ln w="9144">
              <a:solidFill>
                <a:srgbClr val="497DBA"/>
              </a:solidFill>
            </a:ln>
          </p:spPr>
          <p:txBody>
            <a:bodyPr wrap="square" lIns="0" tIns="0" rIns="0" bIns="0" rtlCol="0"/>
            <a:lstStyle/>
            <a:p>
              <a:endParaRPr/>
            </a:p>
          </p:txBody>
        </p:sp>
        <p:sp>
          <p:nvSpPr>
            <p:cNvPr id="58" name="object 58"/>
            <p:cNvSpPr/>
            <p:nvPr/>
          </p:nvSpPr>
          <p:spPr>
            <a:xfrm>
              <a:off x="5410200" y="3505200"/>
              <a:ext cx="3276600" cy="1371600"/>
            </a:xfrm>
            <a:custGeom>
              <a:avLst/>
              <a:gdLst/>
              <a:ahLst/>
              <a:cxnLst/>
              <a:rect l="l" t="t" r="r" b="b"/>
              <a:pathLst>
                <a:path w="3276600" h="1371600">
                  <a:moveTo>
                    <a:pt x="3276600" y="0"/>
                  </a:moveTo>
                  <a:lnTo>
                    <a:pt x="3275076" y="1220724"/>
                  </a:lnTo>
                </a:path>
                <a:path w="3276600" h="1371600">
                  <a:moveTo>
                    <a:pt x="1650" y="839724"/>
                  </a:moveTo>
                  <a:lnTo>
                    <a:pt x="0" y="1371473"/>
                  </a:lnTo>
                </a:path>
              </a:pathLst>
            </a:custGeom>
            <a:ln w="9144">
              <a:solidFill>
                <a:srgbClr val="497DBA"/>
              </a:solidFill>
            </a:ln>
          </p:spPr>
          <p:txBody>
            <a:bodyPr wrap="square" lIns="0" tIns="0" rIns="0" bIns="0" rtlCol="0"/>
            <a:lstStyle/>
            <a:p>
              <a:endParaRPr/>
            </a:p>
          </p:txBody>
        </p:sp>
        <p:sp>
          <p:nvSpPr>
            <p:cNvPr id="59" name="object 59"/>
            <p:cNvSpPr/>
            <p:nvPr/>
          </p:nvSpPr>
          <p:spPr>
            <a:xfrm>
              <a:off x="5410200" y="4876800"/>
              <a:ext cx="2133600" cy="1905"/>
            </a:xfrm>
            <a:custGeom>
              <a:avLst/>
              <a:gdLst/>
              <a:ahLst/>
              <a:cxnLst/>
              <a:rect l="l" t="t" r="r" b="b"/>
              <a:pathLst>
                <a:path w="2133600" h="1904">
                  <a:moveTo>
                    <a:pt x="0" y="0"/>
                  </a:moveTo>
                  <a:lnTo>
                    <a:pt x="2133600" y="1524"/>
                  </a:lnTo>
                </a:path>
              </a:pathLst>
            </a:custGeom>
            <a:ln w="9144">
              <a:solidFill>
                <a:srgbClr val="497DBA"/>
              </a:solidFill>
            </a:ln>
          </p:spPr>
          <p:txBody>
            <a:bodyPr wrap="square" lIns="0" tIns="0" rIns="0" bIns="0" rtlCol="0"/>
            <a:lstStyle/>
            <a:p>
              <a:endParaRPr/>
            </a:p>
          </p:txBody>
        </p:sp>
        <p:sp>
          <p:nvSpPr>
            <p:cNvPr id="60" name="object 60"/>
            <p:cNvSpPr/>
            <p:nvPr/>
          </p:nvSpPr>
          <p:spPr>
            <a:xfrm>
              <a:off x="8837676" y="3354323"/>
              <a:ext cx="3175" cy="1524000"/>
            </a:xfrm>
            <a:custGeom>
              <a:avLst/>
              <a:gdLst/>
              <a:ahLst/>
              <a:cxnLst/>
              <a:rect l="l" t="t" r="r" b="b"/>
              <a:pathLst>
                <a:path w="3175" h="1524000">
                  <a:moveTo>
                    <a:pt x="3175" y="0"/>
                  </a:moveTo>
                  <a:lnTo>
                    <a:pt x="0" y="1524000"/>
                  </a:lnTo>
                </a:path>
              </a:pathLst>
            </a:custGeom>
            <a:ln w="9144">
              <a:solidFill>
                <a:srgbClr val="497DBA"/>
              </a:solidFill>
            </a:ln>
          </p:spPr>
          <p:txBody>
            <a:bodyPr wrap="square" lIns="0" tIns="0" rIns="0" bIns="0" rtlCol="0"/>
            <a:lstStyle/>
            <a:p>
              <a:endParaRPr/>
            </a:p>
          </p:txBody>
        </p:sp>
        <p:sp>
          <p:nvSpPr>
            <p:cNvPr id="61" name="object 61"/>
            <p:cNvSpPr/>
            <p:nvPr/>
          </p:nvSpPr>
          <p:spPr>
            <a:xfrm>
              <a:off x="6019800" y="3124200"/>
              <a:ext cx="2819400" cy="230504"/>
            </a:xfrm>
            <a:custGeom>
              <a:avLst/>
              <a:gdLst/>
              <a:ahLst/>
              <a:cxnLst/>
              <a:rect l="l" t="t" r="r" b="b"/>
              <a:pathLst>
                <a:path w="2819400" h="230504">
                  <a:moveTo>
                    <a:pt x="2286000" y="228600"/>
                  </a:moveTo>
                  <a:lnTo>
                    <a:pt x="2819400" y="230124"/>
                  </a:lnTo>
                </a:path>
                <a:path w="2819400" h="230504">
                  <a:moveTo>
                    <a:pt x="0" y="0"/>
                  </a:moveTo>
                  <a:lnTo>
                    <a:pt x="533400" y="1650"/>
                  </a:lnTo>
                </a:path>
              </a:pathLst>
            </a:custGeom>
            <a:ln w="9144">
              <a:solidFill>
                <a:srgbClr val="497DBA"/>
              </a:solidFill>
            </a:ln>
          </p:spPr>
          <p:txBody>
            <a:bodyPr wrap="square" lIns="0" tIns="0" rIns="0" bIns="0" rtlCol="0"/>
            <a:lstStyle/>
            <a:p>
              <a:endParaRPr/>
            </a:p>
          </p:txBody>
        </p:sp>
        <p:sp>
          <p:nvSpPr>
            <p:cNvPr id="62" name="object 62"/>
            <p:cNvSpPr/>
            <p:nvPr/>
          </p:nvSpPr>
          <p:spPr>
            <a:xfrm>
              <a:off x="6553200" y="3125724"/>
              <a:ext cx="1905" cy="1141730"/>
            </a:xfrm>
            <a:custGeom>
              <a:avLst/>
              <a:gdLst/>
              <a:ahLst/>
              <a:cxnLst/>
              <a:rect l="l" t="t" r="r" b="b"/>
              <a:pathLst>
                <a:path w="1904" h="1141729">
                  <a:moveTo>
                    <a:pt x="1650" y="0"/>
                  </a:moveTo>
                  <a:lnTo>
                    <a:pt x="0" y="1141349"/>
                  </a:lnTo>
                </a:path>
              </a:pathLst>
            </a:custGeom>
            <a:ln w="9144">
              <a:solidFill>
                <a:srgbClr val="497DBA"/>
              </a:solidFill>
            </a:ln>
          </p:spPr>
          <p:txBody>
            <a:bodyPr wrap="square" lIns="0" tIns="0" rIns="0" bIns="0" rtlCol="0"/>
            <a:lstStyle/>
            <a:p>
              <a:endParaRPr/>
            </a:p>
          </p:txBody>
        </p:sp>
        <p:sp>
          <p:nvSpPr>
            <p:cNvPr id="63" name="object 63"/>
            <p:cNvSpPr/>
            <p:nvPr/>
          </p:nvSpPr>
          <p:spPr>
            <a:xfrm>
              <a:off x="6019800" y="3276600"/>
              <a:ext cx="381000" cy="1905"/>
            </a:xfrm>
            <a:custGeom>
              <a:avLst/>
              <a:gdLst/>
              <a:ahLst/>
              <a:cxnLst/>
              <a:rect l="l" t="t" r="r" b="b"/>
              <a:pathLst>
                <a:path w="381000" h="1904">
                  <a:moveTo>
                    <a:pt x="0" y="0"/>
                  </a:moveTo>
                  <a:lnTo>
                    <a:pt x="381000" y="1524"/>
                  </a:lnTo>
                </a:path>
              </a:pathLst>
            </a:custGeom>
            <a:ln w="9144">
              <a:solidFill>
                <a:srgbClr val="497DBA"/>
              </a:solidFill>
            </a:ln>
          </p:spPr>
          <p:txBody>
            <a:bodyPr wrap="square" lIns="0" tIns="0" rIns="0" bIns="0" rtlCol="0"/>
            <a:lstStyle/>
            <a:p>
              <a:endParaRPr/>
            </a:p>
          </p:txBody>
        </p:sp>
        <p:sp>
          <p:nvSpPr>
            <p:cNvPr id="64" name="object 64"/>
            <p:cNvSpPr/>
            <p:nvPr/>
          </p:nvSpPr>
          <p:spPr>
            <a:xfrm>
              <a:off x="3124200" y="4343400"/>
              <a:ext cx="1905" cy="381000"/>
            </a:xfrm>
            <a:custGeom>
              <a:avLst/>
              <a:gdLst/>
              <a:ahLst/>
              <a:cxnLst/>
              <a:rect l="l" t="t" r="r" b="b"/>
              <a:pathLst>
                <a:path w="1905" h="381000">
                  <a:moveTo>
                    <a:pt x="1650" y="0"/>
                  </a:moveTo>
                  <a:lnTo>
                    <a:pt x="0" y="381000"/>
                  </a:lnTo>
                </a:path>
              </a:pathLst>
            </a:custGeom>
            <a:ln w="9144">
              <a:solidFill>
                <a:srgbClr val="497DBA"/>
              </a:solidFill>
            </a:ln>
          </p:spPr>
          <p:txBody>
            <a:bodyPr wrap="square" lIns="0" tIns="0" rIns="0" bIns="0" rtlCol="0"/>
            <a:lstStyle/>
            <a:p>
              <a:endParaRPr/>
            </a:p>
          </p:txBody>
        </p:sp>
        <p:sp>
          <p:nvSpPr>
            <p:cNvPr id="65" name="object 65"/>
            <p:cNvSpPr/>
            <p:nvPr/>
          </p:nvSpPr>
          <p:spPr>
            <a:xfrm>
              <a:off x="2057400" y="4724400"/>
              <a:ext cx="1066800" cy="230504"/>
            </a:xfrm>
            <a:custGeom>
              <a:avLst/>
              <a:gdLst/>
              <a:ahLst/>
              <a:cxnLst/>
              <a:rect l="l" t="t" r="r" b="b"/>
              <a:pathLst>
                <a:path w="1066800" h="230504">
                  <a:moveTo>
                    <a:pt x="1066800" y="1650"/>
                  </a:moveTo>
                  <a:lnTo>
                    <a:pt x="0" y="0"/>
                  </a:lnTo>
                </a:path>
                <a:path w="1066800" h="230504">
                  <a:moveTo>
                    <a:pt x="0" y="228600"/>
                  </a:moveTo>
                  <a:lnTo>
                    <a:pt x="1066800" y="230124"/>
                  </a:lnTo>
                </a:path>
              </a:pathLst>
            </a:custGeom>
            <a:ln w="9144">
              <a:solidFill>
                <a:srgbClr val="497DBA"/>
              </a:solidFill>
            </a:ln>
          </p:spPr>
          <p:txBody>
            <a:bodyPr wrap="square" lIns="0" tIns="0" rIns="0" bIns="0" rtlCol="0"/>
            <a:lstStyle/>
            <a:p>
              <a:endParaRPr/>
            </a:p>
          </p:txBody>
        </p:sp>
        <p:sp>
          <p:nvSpPr>
            <p:cNvPr id="66" name="object 66"/>
            <p:cNvSpPr/>
            <p:nvPr/>
          </p:nvSpPr>
          <p:spPr>
            <a:xfrm>
              <a:off x="3124200" y="4954523"/>
              <a:ext cx="1905" cy="532130"/>
            </a:xfrm>
            <a:custGeom>
              <a:avLst/>
              <a:gdLst/>
              <a:ahLst/>
              <a:cxnLst/>
              <a:rect l="l" t="t" r="r" b="b"/>
              <a:pathLst>
                <a:path w="1905" h="532129">
                  <a:moveTo>
                    <a:pt x="1650" y="0"/>
                  </a:moveTo>
                  <a:lnTo>
                    <a:pt x="0" y="531748"/>
                  </a:lnTo>
                </a:path>
              </a:pathLst>
            </a:custGeom>
            <a:ln w="9143">
              <a:solidFill>
                <a:srgbClr val="497DBA"/>
              </a:solidFill>
            </a:ln>
          </p:spPr>
          <p:txBody>
            <a:bodyPr wrap="square" lIns="0" tIns="0" rIns="0" bIns="0" rtlCol="0"/>
            <a:lstStyle/>
            <a:p>
              <a:endParaRPr/>
            </a:p>
          </p:txBody>
        </p:sp>
        <p:sp>
          <p:nvSpPr>
            <p:cNvPr id="67" name="object 67"/>
            <p:cNvSpPr/>
            <p:nvPr/>
          </p:nvSpPr>
          <p:spPr>
            <a:xfrm>
              <a:off x="3124200" y="5484876"/>
              <a:ext cx="4648200" cy="3175"/>
            </a:xfrm>
            <a:custGeom>
              <a:avLst/>
              <a:gdLst/>
              <a:ahLst/>
              <a:cxnLst/>
              <a:rect l="l" t="t" r="r" b="b"/>
              <a:pathLst>
                <a:path w="4648200" h="3175">
                  <a:moveTo>
                    <a:pt x="0" y="0"/>
                  </a:moveTo>
                  <a:lnTo>
                    <a:pt x="3276600" y="1524"/>
                  </a:lnTo>
                </a:path>
                <a:path w="4648200" h="3175">
                  <a:moveTo>
                    <a:pt x="3505200" y="1524"/>
                  </a:moveTo>
                  <a:lnTo>
                    <a:pt x="4648200" y="3175"/>
                  </a:lnTo>
                </a:path>
              </a:pathLst>
            </a:custGeom>
            <a:ln w="9144">
              <a:solidFill>
                <a:srgbClr val="497DBA"/>
              </a:solidFill>
            </a:ln>
          </p:spPr>
          <p:txBody>
            <a:bodyPr wrap="square" lIns="0" tIns="0" rIns="0" bIns="0" rtlCol="0"/>
            <a:lstStyle/>
            <a:p>
              <a:endParaRPr/>
            </a:p>
          </p:txBody>
        </p:sp>
        <p:sp>
          <p:nvSpPr>
            <p:cNvPr id="68" name="object 68"/>
            <p:cNvSpPr/>
            <p:nvPr/>
          </p:nvSpPr>
          <p:spPr>
            <a:xfrm>
              <a:off x="7770876" y="4878323"/>
              <a:ext cx="3175" cy="609600"/>
            </a:xfrm>
            <a:custGeom>
              <a:avLst/>
              <a:gdLst/>
              <a:ahLst/>
              <a:cxnLst/>
              <a:rect l="l" t="t" r="r" b="b"/>
              <a:pathLst>
                <a:path w="3175" h="609600">
                  <a:moveTo>
                    <a:pt x="3175" y="0"/>
                  </a:moveTo>
                  <a:lnTo>
                    <a:pt x="0" y="609600"/>
                  </a:lnTo>
                </a:path>
              </a:pathLst>
            </a:custGeom>
            <a:ln w="9144">
              <a:solidFill>
                <a:srgbClr val="497DBA"/>
              </a:solidFill>
            </a:ln>
          </p:spPr>
          <p:txBody>
            <a:bodyPr wrap="square" lIns="0" tIns="0" rIns="0" bIns="0" rtlCol="0"/>
            <a:lstStyle/>
            <a:p>
              <a:endParaRPr/>
            </a:p>
          </p:txBody>
        </p:sp>
        <p:sp>
          <p:nvSpPr>
            <p:cNvPr id="69" name="object 69"/>
            <p:cNvSpPr/>
            <p:nvPr/>
          </p:nvSpPr>
          <p:spPr>
            <a:xfrm>
              <a:off x="7772400" y="4724400"/>
              <a:ext cx="1066800" cy="154305"/>
            </a:xfrm>
            <a:custGeom>
              <a:avLst/>
              <a:gdLst/>
              <a:ahLst/>
              <a:cxnLst/>
              <a:rect l="l" t="t" r="r" b="b"/>
              <a:pathLst>
                <a:path w="1066800" h="154304">
                  <a:moveTo>
                    <a:pt x="0" y="0"/>
                  </a:moveTo>
                  <a:lnTo>
                    <a:pt x="914400" y="1524"/>
                  </a:lnTo>
                </a:path>
                <a:path w="1066800" h="154304">
                  <a:moveTo>
                    <a:pt x="0" y="152400"/>
                  </a:moveTo>
                  <a:lnTo>
                    <a:pt x="1066800" y="153924"/>
                  </a:lnTo>
                </a:path>
              </a:pathLst>
            </a:custGeom>
            <a:ln w="9144">
              <a:solidFill>
                <a:srgbClr val="497DBA"/>
              </a:solidFill>
            </a:ln>
          </p:spPr>
          <p:txBody>
            <a:bodyPr wrap="square" lIns="0" tIns="0" rIns="0" bIns="0" rtlCol="0"/>
            <a:lstStyle/>
            <a:p>
              <a:endParaRPr/>
            </a:p>
          </p:txBody>
        </p:sp>
        <p:sp>
          <p:nvSpPr>
            <p:cNvPr id="70" name="object 70"/>
            <p:cNvSpPr/>
            <p:nvPr/>
          </p:nvSpPr>
          <p:spPr>
            <a:xfrm>
              <a:off x="6399276" y="5487923"/>
              <a:ext cx="231775" cy="914400"/>
            </a:xfrm>
            <a:custGeom>
              <a:avLst/>
              <a:gdLst/>
              <a:ahLst/>
              <a:cxnLst/>
              <a:rect l="l" t="t" r="r" b="b"/>
              <a:pathLst>
                <a:path w="231775" h="914400">
                  <a:moveTo>
                    <a:pt x="3175" y="0"/>
                  </a:moveTo>
                  <a:lnTo>
                    <a:pt x="0" y="914400"/>
                  </a:lnTo>
                </a:path>
                <a:path w="231775" h="914400">
                  <a:moveTo>
                    <a:pt x="231775" y="0"/>
                  </a:moveTo>
                  <a:lnTo>
                    <a:pt x="230124" y="912812"/>
                  </a:lnTo>
                </a:path>
              </a:pathLst>
            </a:custGeom>
            <a:ln w="9144">
              <a:solidFill>
                <a:srgbClr val="497DBA"/>
              </a:solidFill>
            </a:ln>
          </p:spPr>
          <p:txBody>
            <a:bodyPr wrap="square" lIns="0" tIns="0" rIns="0" bIns="0" rtlCol="0"/>
            <a:lstStyle/>
            <a:p>
              <a:endParaRPr/>
            </a:p>
          </p:txBody>
        </p:sp>
        <p:sp>
          <p:nvSpPr>
            <p:cNvPr id="71" name="object 71"/>
            <p:cNvSpPr/>
            <p:nvPr/>
          </p:nvSpPr>
          <p:spPr>
            <a:xfrm>
              <a:off x="7239000" y="3352800"/>
              <a:ext cx="1066800" cy="1905"/>
            </a:xfrm>
            <a:custGeom>
              <a:avLst/>
              <a:gdLst/>
              <a:ahLst/>
              <a:cxnLst/>
              <a:rect l="l" t="t" r="r" b="b"/>
              <a:pathLst>
                <a:path w="1066800" h="1904">
                  <a:moveTo>
                    <a:pt x="0" y="0"/>
                  </a:moveTo>
                  <a:lnTo>
                    <a:pt x="1066800" y="1524"/>
                  </a:lnTo>
                </a:path>
              </a:pathLst>
            </a:custGeom>
            <a:ln w="9144">
              <a:solidFill>
                <a:srgbClr val="497DBA"/>
              </a:solidFill>
            </a:ln>
          </p:spPr>
          <p:txBody>
            <a:bodyPr wrap="square" lIns="0" tIns="0" rIns="0" bIns="0" rtlCol="0"/>
            <a:lstStyle/>
            <a:p>
              <a:endParaRPr/>
            </a:p>
          </p:txBody>
        </p:sp>
        <p:sp>
          <p:nvSpPr>
            <p:cNvPr id="72" name="object 72"/>
            <p:cNvSpPr/>
            <p:nvPr/>
          </p:nvSpPr>
          <p:spPr>
            <a:xfrm>
              <a:off x="7239000" y="3354323"/>
              <a:ext cx="1905" cy="74930"/>
            </a:xfrm>
            <a:custGeom>
              <a:avLst/>
              <a:gdLst/>
              <a:ahLst/>
              <a:cxnLst/>
              <a:rect l="l" t="t" r="r" b="b"/>
              <a:pathLst>
                <a:path w="1904" h="74929">
                  <a:moveTo>
                    <a:pt x="825" y="-4572"/>
                  </a:moveTo>
                  <a:lnTo>
                    <a:pt x="825" y="79121"/>
                  </a:lnTo>
                </a:path>
              </a:pathLst>
            </a:custGeom>
            <a:ln w="10795">
              <a:solidFill>
                <a:srgbClr val="497DBA"/>
              </a:solidFill>
            </a:ln>
          </p:spPr>
          <p:txBody>
            <a:bodyPr wrap="square" lIns="0" tIns="0" rIns="0" bIns="0" rtlCol="0"/>
            <a:lstStyle/>
            <a:p>
              <a:endParaRPr/>
            </a:p>
          </p:txBody>
        </p:sp>
        <p:sp>
          <p:nvSpPr>
            <p:cNvPr id="73" name="object 73"/>
            <p:cNvSpPr/>
            <p:nvPr/>
          </p:nvSpPr>
          <p:spPr>
            <a:xfrm>
              <a:off x="7239000" y="3429000"/>
              <a:ext cx="1066800" cy="76200"/>
            </a:xfrm>
            <a:custGeom>
              <a:avLst/>
              <a:gdLst/>
              <a:ahLst/>
              <a:cxnLst/>
              <a:rect l="l" t="t" r="r" b="b"/>
              <a:pathLst>
                <a:path w="1066800" h="76200">
                  <a:moveTo>
                    <a:pt x="0" y="0"/>
                  </a:moveTo>
                  <a:lnTo>
                    <a:pt x="1066800" y="76200"/>
                  </a:lnTo>
                </a:path>
              </a:pathLst>
            </a:custGeom>
            <a:ln w="9144">
              <a:solidFill>
                <a:srgbClr val="497DBA"/>
              </a:solidFill>
            </a:ln>
          </p:spPr>
          <p:txBody>
            <a:bodyPr wrap="square" lIns="0" tIns="0" rIns="0" bIns="0" rtlCol="0"/>
            <a:lstStyle/>
            <a:p>
              <a:endParaRPr/>
            </a:p>
          </p:txBody>
        </p:sp>
        <p:sp>
          <p:nvSpPr>
            <p:cNvPr id="74" name="object 74"/>
            <p:cNvSpPr/>
            <p:nvPr/>
          </p:nvSpPr>
          <p:spPr>
            <a:xfrm>
              <a:off x="8305800" y="3124200"/>
              <a:ext cx="76200" cy="228600"/>
            </a:xfrm>
            <a:custGeom>
              <a:avLst/>
              <a:gdLst/>
              <a:ahLst/>
              <a:cxnLst/>
              <a:rect l="l" t="t" r="r" b="b"/>
              <a:pathLst>
                <a:path w="76200" h="228600">
                  <a:moveTo>
                    <a:pt x="76200" y="0"/>
                  </a:moveTo>
                  <a:lnTo>
                    <a:pt x="0" y="228600"/>
                  </a:lnTo>
                </a:path>
              </a:pathLst>
            </a:custGeom>
            <a:ln w="9144">
              <a:solidFill>
                <a:srgbClr val="497DBA"/>
              </a:solidFill>
            </a:ln>
          </p:spPr>
          <p:txBody>
            <a:bodyPr wrap="square" lIns="0" tIns="0" rIns="0" bIns="0" rtlCol="0"/>
            <a:lstStyle/>
            <a:p>
              <a:endParaRPr/>
            </a:p>
          </p:txBody>
        </p:sp>
        <p:sp>
          <p:nvSpPr>
            <p:cNvPr id="75" name="object 75"/>
            <p:cNvSpPr/>
            <p:nvPr/>
          </p:nvSpPr>
          <p:spPr>
            <a:xfrm>
              <a:off x="4267200" y="3429000"/>
              <a:ext cx="685800" cy="154305"/>
            </a:xfrm>
            <a:custGeom>
              <a:avLst/>
              <a:gdLst/>
              <a:ahLst/>
              <a:cxnLst/>
              <a:rect l="l" t="t" r="r" b="b"/>
              <a:pathLst>
                <a:path w="685800" h="154304">
                  <a:moveTo>
                    <a:pt x="685800" y="1650"/>
                  </a:moveTo>
                  <a:lnTo>
                    <a:pt x="228600" y="0"/>
                  </a:lnTo>
                </a:path>
                <a:path w="685800" h="154304">
                  <a:moveTo>
                    <a:pt x="685800" y="154050"/>
                  </a:moveTo>
                  <a:lnTo>
                    <a:pt x="0" y="152400"/>
                  </a:lnTo>
                </a:path>
              </a:pathLst>
            </a:custGeom>
            <a:ln w="9144">
              <a:solidFill>
                <a:srgbClr val="497DBA"/>
              </a:solidFill>
            </a:ln>
          </p:spPr>
          <p:txBody>
            <a:bodyPr wrap="square" lIns="0" tIns="0" rIns="0" bIns="0" rtlCol="0"/>
            <a:lstStyle/>
            <a:p>
              <a:endParaRPr/>
            </a:p>
          </p:txBody>
        </p:sp>
        <p:sp>
          <p:nvSpPr>
            <p:cNvPr id="76" name="object 76"/>
            <p:cNvSpPr/>
            <p:nvPr/>
          </p:nvSpPr>
          <p:spPr>
            <a:xfrm>
              <a:off x="4267200" y="2897124"/>
              <a:ext cx="1905" cy="685800"/>
            </a:xfrm>
            <a:custGeom>
              <a:avLst/>
              <a:gdLst/>
              <a:ahLst/>
              <a:cxnLst/>
              <a:rect l="l" t="t" r="r" b="b"/>
              <a:pathLst>
                <a:path w="1904" h="685800">
                  <a:moveTo>
                    <a:pt x="0" y="685800"/>
                  </a:moveTo>
                  <a:lnTo>
                    <a:pt x="1650" y="0"/>
                  </a:lnTo>
                </a:path>
              </a:pathLst>
            </a:custGeom>
            <a:ln w="9144">
              <a:solidFill>
                <a:srgbClr val="497DBA"/>
              </a:solidFill>
            </a:ln>
          </p:spPr>
          <p:txBody>
            <a:bodyPr wrap="square" lIns="0" tIns="0" rIns="0" bIns="0" rtlCol="0"/>
            <a:lstStyle/>
            <a:p>
              <a:endParaRPr/>
            </a:p>
          </p:txBody>
        </p:sp>
        <p:sp>
          <p:nvSpPr>
            <p:cNvPr id="77" name="object 77"/>
            <p:cNvSpPr/>
            <p:nvPr/>
          </p:nvSpPr>
          <p:spPr>
            <a:xfrm>
              <a:off x="4494276" y="2895600"/>
              <a:ext cx="1905" cy="535305"/>
            </a:xfrm>
            <a:custGeom>
              <a:avLst/>
              <a:gdLst/>
              <a:ahLst/>
              <a:cxnLst/>
              <a:rect l="l" t="t" r="r" b="b"/>
              <a:pathLst>
                <a:path w="1904" h="535304">
                  <a:moveTo>
                    <a:pt x="1524" y="0"/>
                  </a:moveTo>
                  <a:lnTo>
                    <a:pt x="0" y="534924"/>
                  </a:lnTo>
                </a:path>
              </a:pathLst>
            </a:custGeom>
            <a:ln w="9144">
              <a:solidFill>
                <a:srgbClr val="497DBA"/>
              </a:solidFill>
            </a:ln>
          </p:spPr>
          <p:txBody>
            <a:bodyPr wrap="square" lIns="0" tIns="0" rIns="0" bIns="0" rtlCol="0"/>
            <a:lstStyle/>
            <a:p>
              <a:endParaRPr/>
            </a:p>
          </p:txBody>
        </p:sp>
        <p:sp>
          <p:nvSpPr>
            <p:cNvPr id="78" name="object 78"/>
            <p:cNvSpPr/>
            <p:nvPr/>
          </p:nvSpPr>
          <p:spPr>
            <a:xfrm>
              <a:off x="1905000" y="3960875"/>
              <a:ext cx="838200" cy="155575"/>
            </a:xfrm>
            <a:custGeom>
              <a:avLst/>
              <a:gdLst/>
              <a:ahLst/>
              <a:cxnLst/>
              <a:rect l="l" t="t" r="r" b="b"/>
              <a:pathLst>
                <a:path w="838200" h="155575">
                  <a:moveTo>
                    <a:pt x="838200" y="1524"/>
                  </a:moveTo>
                  <a:lnTo>
                    <a:pt x="0" y="0"/>
                  </a:lnTo>
                </a:path>
                <a:path w="838200" h="155575">
                  <a:moveTo>
                    <a:pt x="152400" y="153924"/>
                  </a:moveTo>
                  <a:lnTo>
                    <a:pt x="838200" y="155448"/>
                  </a:lnTo>
                </a:path>
              </a:pathLst>
            </a:custGeom>
            <a:ln w="9144">
              <a:solidFill>
                <a:srgbClr val="497DBA"/>
              </a:solidFill>
            </a:ln>
          </p:spPr>
          <p:txBody>
            <a:bodyPr wrap="square" lIns="0" tIns="0" rIns="0" bIns="0" rtlCol="0"/>
            <a:lstStyle/>
            <a:p>
              <a:endParaRPr/>
            </a:p>
          </p:txBody>
        </p:sp>
        <p:sp>
          <p:nvSpPr>
            <p:cNvPr id="79" name="object 79"/>
            <p:cNvSpPr/>
            <p:nvPr/>
          </p:nvSpPr>
          <p:spPr>
            <a:xfrm>
              <a:off x="1903476" y="3963924"/>
              <a:ext cx="155575" cy="2209800"/>
            </a:xfrm>
            <a:custGeom>
              <a:avLst/>
              <a:gdLst/>
              <a:ahLst/>
              <a:cxnLst/>
              <a:rect l="l" t="t" r="r" b="b"/>
              <a:pathLst>
                <a:path w="155575" h="2209800">
                  <a:moveTo>
                    <a:pt x="3175" y="0"/>
                  </a:moveTo>
                  <a:lnTo>
                    <a:pt x="1524" y="760349"/>
                  </a:lnTo>
                </a:path>
                <a:path w="155575" h="2209800">
                  <a:moveTo>
                    <a:pt x="155575" y="152400"/>
                  </a:moveTo>
                  <a:lnTo>
                    <a:pt x="153924" y="760349"/>
                  </a:lnTo>
                </a:path>
                <a:path w="155575" h="2209800">
                  <a:moveTo>
                    <a:pt x="155575" y="990600"/>
                  </a:moveTo>
                  <a:lnTo>
                    <a:pt x="152400" y="2209800"/>
                  </a:lnTo>
                </a:path>
                <a:path w="155575" h="2209800">
                  <a:moveTo>
                    <a:pt x="3175" y="990600"/>
                  </a:moveTo>
                  <a:lnTo>
                    <a:pt x="0" y="2209800"/>
                  </a:lnTo>
                </a:path>
              </a:pathLst>
            </a:custGeom>
            <a:ln w="9144">
              <a:solidFill>
                <a:srgbClr val="497DBA"/>
              </a:solidFill>
            </a:ln>
          </p:spPr>
          <p:txBody>
            <a:bodyPr wrap="square" lIns="0" tIns="0" rIns="0" bIns="0" rtlCol="0"/>
            <a:lstStyle/>
            <a:p>
              <a:endParaRPr/>
            </a:p>
          </p:txBody>
        </p:sp>
        <p:sp>
          <p:nvSpPr>
            <p:cNvPr id="80" name="object 80"/>
            <p:cNvSpPr/>
            <p:nvPr/>
          </p:nvSpPr>
          <p:spPr>
            <a:xfrm>
              <a:off x="1143000" y="4724400"/>
              <a:ext cx="762000" cy="230504"/>
            </a:xfrm>
            <a:custGeom>
              <a:avLst/>
              <a:gdLst/>
              <a:ahLst/>
              <a:cxnLst/>
              <a:rect l="l" t="t" r="r" b="b"/>
              <a:pathLst>
                <a:path w="762000" h="230504">
                  <a:moveTo>
                    <a:pt x="762000" y="1650"/>
                  </a:moveTo>
                  <a:lnTo>
                    <a:pt x="0" y="0"/>
                  </a:lnTo>
                </a:path>
                <a:path w="762000" h="230504">
                  <a:moveTo>
                    <a:pt x="762000" y="230124"/>
                  </a:moveTo>
                  <a:lnTo>
                    <a:pt x="0" y="228600"/>
                  </a:lnTo>
                </a:path>
              </a:pathLst>
            </a:custGeom>
            <a:ln w="9144">
              <a:solidFill>
                <a:srgbClr val="497DBA"/>
              </a:solidFill>
            </a:ln>
          </p:spPr>
          <p:txBody>
            <a:bodyPr wrap="square" lIns="0" tIns="0" rIns="0" bIns="0" rtlCol="0"/>
            <a:lstStyle/>
            <a:p>
              <a:endParaRPr/>
            </a:p>
          </p:txBody>
        </p:sp>
        <p:sp>
          <p:nvSpPr>
            <p:cNvPr id="81" name="object 81"/>
            <p:cNvSpPr/>
            <p:nvPr/>
          </p:nvSpPr>
          <p:spPr>
            <a:xfrm>
              <a:off x="7313676" y="2973323"/>
              <a:ext cx="3175" cy="152400"/>
            </a:xfrm>
            <a:custGeom>
              <a:avLst/>
              <a:gdLst/>
              <a:ahLst/>
              <a:cxnLst/>
              <a:rect l="l" t="t" r="r" b="b"/>
              <a:pathLst>
                <a:path w="3175" h="152400">
                  <a:moveTo>
                    <a:pt x="3175" y="0"/>
                  </a:moveTo>
                  <a:lnTo>
                    <a:pt x="0" y="152400"/>
                  </a:lnTo>
                </a:path>
              </a:pathLst>
            </a:custGeom>
            <a:ln w="9144">
              <a:solidFill>
                <a:srgbClr val="497DBA"/>
              </a:solidFill>
            </a:ln>
          </p:spPr>
          <p:txBody>
            <a:bodyPr wrap="square" lIns="0" tIns="0" rIns="0" bIns="0" rtlCol="0"/>
            <a:lstStyle/>
            <a:p>
              <a:endParaRPr/>
            </a:p>
          </p:txBody>
        </p:sp>
        <p:sp>
          <p:nvSpPr>
            <p:cNvPr id="82" name="object 82"/>
            <p:cNvSpPr/>
            <p:nvPr/>
          </p:nvSpPr>
          <p:spPr>
            <a:xfrm>
              <a:off x="7315200" y="2971800"/>
              <a:ext cx="914400" cy="1905"/>
            </a:xfrm>
            <a:custGeom>
              <a:avLst/>
              <a:gdLst/>
              <a:ahLst/>
              <a:cxnLst/>
              <a:rect l="l" t="t" r="r" b="b"/>
              <a:pathLst>
                <a:path w="914400" h="1905">
                  <a:moveTo>
                    <a:pt x="0" y="0"/>
                  </a:moveTo>
                  <a:lnTo>
                    <a:pt x="914400" y="1650"/>
                  </a:lnTo>
                </a:path>
              </a:pathLst>
            </a:custGeom>
            <a:ln w="9144">
              <a:solidFill>
                <a:srgbClr val="497DBA"/>
              </a:solidFill>
            </a:ln>
          </p:spPr>
          <p:txBody>
            <a:bodyPr wrap="square" lIns="0" tIns="0" rIns="0" bIns="0" rtlCol="0"/>
            <a:lstStyle/>
            <a:p>
              <a:endParaRPr/>
            </a:p>
          </p:txBody>
        </p:sp>
        <p:sp>
          <p:nvSpPr>
            <p:cNvPr id="83" name="object 83"/>
            <p:cNvSpPr/>
            <p:nvPr/>
          </p:nvSpPr>
          <p:spPr>
            <a:xfrm>
              <a:off x="8228076" y="2973323"/>
              <a:ext cx="3175" cy="152400"/>
            </a:xfrm>
            <a:custGeom>
              <a:avLst/>
              <a:gdLst/>
              <a:ahLst/>
              <a:cxnLst/>
              <a:rect l="l" t="t" r="r" b="b"/>
              <a:pathLst>
                <a:path w="3175" h="152400">
                  <a:moveTo>
                    <a:pt x="3175" y="0"/>
                  </a:moveTo>
                  <a:lnTo>
                    <a:pt x="0" y="152400"/>
                  </a:lnTo>
                </a:path>
              </a:pathLst>
            </a:custGeom>
            <a:ln w="9144">
              <a:solidFill>
                <a:srgbClr val="497DBA"/>
              </a:solidFill>
            </a:ln>
          </p:spPr>
          <p:txBody>
            <a:bodyPr wrap="square" lIns="0" tIns="0" rIns="0" bIns="0" rtlCol="0"/>
            <a:lstStyle/>
            <a:p>
              <a:endParaRPr/>
            </a:p>
          </p:txBody>
        </p:sp>
        <p:sp>
          <p:nvSpPr>
            <p:cNvPr id="84" name="object 84"/>
            <p:cNvSpPr/>
            <p:nvPr/>
          </p:nvSpPr>
          <p:spPr>
            <a:xfrm>
              <a:off x="7315961" y="3460241"/>
              <a:ext cx="91440" cy="274320"/>
            </a:xfrm>
            <a:custGeom>
              <a:avLst/>
              <a:gdLst/>
              <a:ahLst/>
              <a:cxnLst/>
              <a:rect l="l" t="t" r="r" b="b"/>
              <a:pathLst>
                <a:path w="91440" h="274320">
                  <a:moveTo>
                    <a:pt x="68580" y="0"/>
                  </a:moveTo>
                  <a:lnTo>
                    <a:pt x="22860" y="0"/>
                  </a:lnTo>
                  <a:lnTo>
                    <a:pt x="22860" y="228600"/>
                  </a:lnTo>
                  <a:lnTo>
                    <a:pt x="0" y="228600"/>
                  </a:lnTo>
                  <a:lnTo>
                    <a:pt x="45720" y="274320"/>
                  </a:lnTo>
                  <a:lnTo>
                    <a:pt x="91440" y="228600"/>
                  </a:lnTo>
                  <a:lnTo>
                    <a:pt x="68580" y="228600"/>
                  </a:lnTo>
                  <a:lnTo>
                    <a:pt x="68580" y="0"/>
                  </a:lnTo>
                  <a:close/>
                </a:path>
              </a:pathLst>
            </a:custGeom>
            <a:solidFill>
              <a:srgbClr val="4F81BC"/>
            </a:solidFill>
          </p:spPr>
          <p:txBody>
            <a:bodyPr wrap="square" lIns="0" tIns="0" rIns="0" bIns="0" rtlCol="0"/>
            <a:lstStyle/>
            <a:p>
              <a:endParaRPr/>
            </a:p>
          </p:txBody>
        </p:sp>
        <p:sp>
          <p:nvSpPr>
            <p:cNvPr id="85" name="object 85"/>
            <p:cNvSpPr/>
            <p:nvPr/>
          </p:nvSpPr>
          <p:spPr>
            <a:xfrm>
              <a:off x="7315961" y="3460241"/>
              <a:ext cx="91440" cy="274320"/>
            </a:xfrm>
            <a:custGeom>
              <a:avLst/>
              <a:gdLst/>
              <a:ahLst/>
              <a:cxnLst/>
              <a:rect l="l" t="t" r="r" b="b"/>
              <a:pathLst>
                <a:path w="91440" h="274320">
                  <a:moveTo>
                    <a:pt x="0" y="228600"/>
                  </a:moveTo>
                  <a:lnTo>
                    <a:pt x="22860" y="228600"/>
                  </a:lnTo>
                  <a:lnTo>
                    <a:pt x="22860" y="0"/>
                  </a:lnTo>
                  <a:lnTo>
                    <a:pt x="68580" y="0"/>
                  </a:lnTo>
                  <a:lnTo>
                    <a:pt x="68580" y="228600"/>
                  </a:lnTo>
                  <a:lnTo>
                    <a:pt x="91440" y="228600"/>
                  </a:lnTo>
                  <a:lnTo>
                    <a:pt x="45720" y="274320"/>
                  </a:lnTo>
                  <a:lnTo>
                    <a:pt x="0" y="228600"/>
                  </a:lnTo>
                  <a:close/>
                </a:path>
              </a:pathLst>
            </a:custGeom>
            <a:ln w="25907">
              <a:solidFill>
                <a:srgbClr val="385D89"/>
              </a:solidFill>
            </a:ln>
          </p:spPr>
          <p:txBody>
            <a:bodyPr wrap="square" lIns="0" tIns="0" rIns="0" bIns="0" rtlCol="0"/>
            <a:lstStyle/>
            <a:p>
              <a:endParaRPr/>
            </a:p>
          </p:txBody>
        </p:sp>
        <p:sp>
          <p:nvSpPr>
            <p:cNvPr id="86" name="object 86"/>
            <p:cNvSpPr/>
            <p:nvPr/>
          </p:nvSpPr>
          <p:spPr>
            <a:xfrm>
              <a:off x="7681721" y="3505962"/>
              <a:ext cx="91440" cy="274320"/>
            </a:xfrm>
            <a:custGeom>
              <a:avLst/>
              <a:gdLst/>
              <a:ahLst/>
              <a:cxnLst/>
              <a:rect l="l" t="t" r="r" b="b"/>
              <a:pathLst>
                <a:path w="91440" h="274320">
                  <a:moveTo>
                    <a:pt x="68579" y="0"/>
                  </a:moveTo>
                  <a:lnTo>
                    <a:pt x="22859" y="0"/>
                  </a:lnTo>
                  <a:lnTo>
                    <a:pt x="22859" y="228600"/>
                  </a:lnTo>
                  <a:lnTo>
                    <a:pt x="0" y="228600"/>
                  </a:lnTo>
                  <a:lnTo>
                    <a:pt x="45720" y="274319"/>
                  </a:lnTo>
                  <a:lnTo>
                    <a:pt x="91439" y="228600"/>
                  </a:lnTo>
                  <a:lnTo>
                    <a:pt x="68579" y="228600"/>
                  </a:lnTo>
                  <a:lnTo>
                    <a:pt x="68579" y="0"/>
                  </a:lnTo>
                  <a:close/>
                </a:path>
              </a:pathLst>
            </a:custGeom>
            <a:solidFill>
              <a:srgbClr val="4F81BC"/>
            </a:solidFill>
          </p:spPr>
          <p:txBody>
            <a:bodyPr wrap="square" lIns="0" tIns="0" rIns="0" bIns="0" rtlCol="0"/>
            <a:lstStyle/>
            <a:p>
              <a:endParaRPr/>
            </a:p>
          </p:txBody>
        </p:sp>
        <p:sp>
          <p:nvSpPr>
            <p:cNvPr id="87" name="object 87"/>
            <p:cNvSpPr/>
            <p:nvPr/>
          </p:nvSpPr>
          <p:spPr>
            <a:xfrm>
              <a:off x="7681721" y="3505962"/>
              <a:ext cx="91440" cy="274320"/>
            </a:xfrm>
            <a:custGeom>
              <a:avLst/>
              <a:gdLst/>
              <a:ahLst/>
              <a:cxnLst/>
              <a:rect l="l" t="t" r="r" b="b"/>
              <a:pathLst>
                <a:path w="91440" h="274320">
                  <a:moveTo>
                    <a:pt x="0" y="228600"/>
                  </a:moveTo>
                  <a:lnTo>
                    <a:pt x="22859" y="228600"/>
                  </a:lnTo>
                  <a:lnTo>
                    <a:pt x="22859" y="0"/>
                  </a:lnTo>
                  <a:lnTo>
                    <a:pt x="68579" y="0"/>
                  </a:lnTo>
                  <a:lnTo>
                    <a:pt x="68579" y="228600"/>
                  </a:lnTo>
                  <a:lnTo>
                    <a:pt x="91439" y="228600"/>
                  </a:lnTo>
                  <a:lnTo>
                    <a:pt x="45720" y="274319"/>
                  </a:lnTo>
                  <a:lnTo>
                    <a:pt x="0" y="228600"/>
                  </a:lnTo>
                  <a:close/>
                </a:path>
              </a:pathLst>
            </a:custGeom>
            <a:ln w="25907">
              <a:solidFill>
                <a:srgbClr val="385D89"/>
              </a:solidFill>
            </a:ln>
          </p:spPr>
          <p:txBody>
            <a:bodyPr wrap="square" lIns="0" tIns="0" rIns="0" bIns="0" rtlCol="0"/>
            <a:lstStyle/>
            <a:p>
              <a:endParaRPr/>
            </a:p>
          </p:txBody>
        </p:sp>
        <p:sp>
          <p:nvSpPr>
            <p:cNvPr id="88" name="object 88"/>
            <p:cNvSpPr/>
            <p:nvPr/>
          </p:nvSpPr>
          <p:spPr>
            <a:xfrm>
              <a:off x="7986521" y="3505962"/>
              <a:ext cx="91440" cy="274320"/>
            </a:xfrm>
            <a:custGeom>
              <a:avLst/>
              <a:gdLst/>
              <a:ahLst/>
              <a:cxnLst/>
              <a:rect l="l" t="t" r="r" b="b"/>
              <a:pathLst>
                <a:path w="91440" h="274320">
                  <a:moveTo>
                    <a:pt x="68579" y="0"/>
                  </a:moveTo>
                  <a:lnTo>
                    <a:pt x="22859" y="0"/>
                  </a:lnTo>
                  <a:lnTo>
                    <a:pt x="22859" y="228600"/>
                  </a:lnTo>
                  <a:lnTo>
                    <a:pt x="0" y="228600"/>
                  </a:lnTo>
                  <a:lnTo>
                    <a:pt x="45720" y="274319"/>
                  </a:lnTo>
                  <a:lnTo>
                    <a:pt x="91439" y="228600"/>
                  </a:lnTo>
                  <a:lnTo>
                    <a:pt x="68579" y="228600"/>
                  </a:lnTo>
                  <a:lnTo>
                    <a:pt x="68579" y="0"/>
                  </a:lnTo>
                  <a:close/>
                </a:path>
              </a:pathLst>
            </a:custGeom>
            <a:solidFill>
              <a:srgbClr val="4F81BC"/>
            </a:solidFill>
          </p:spPr>
          <p:txBody>
            <a:bodyPr wrap="square" lIns="0" tIns="0" rIns="0" bIns="0" rtlCol="0"/>
            <a:lstStyle/>
            <a:p>
              <a:endParaRPr/>
            </a:p>
          </p:txBody>
        </p:sp>
        <p:sp>
          <p:nvSpPr>
            <p:cNvPr id="89" name="object 89"/>
            <p:cNvSpPr/>
            <p:nvPr/>
          </p:nvSpPr>
          <p:spPr>
            <a:xfrm>
              <a:off x="7986521" y="3505962"/>
              <a:ext cx="91440" cy="274320"/>
            </a:xfrm>
            <a:custGeom>
              <a:avLst/>
              <a:gdLst/>
              <a:ahLst/>
              <a:cxnLst/>
              <a:rect l="l" t="t" r="r" b="b"/>
              <a:pathLst>
                <a:path w="91440" h="274320">
                  <a:moveTo>
                    <a:pt x="0" y="228600"/>
                  </a:moveTo>
                  <a:lnTo>
                    <a:pt x="22859" y="228600"/>
                  </a:lnTo>
                  <a:lnTo>
                    <a:pt x="22859" y="0"/>
                  </a:lnTo>
                  <a:lnTo>
                    <a:pt x="68579" y="0"/>
                  </a:lnTo>
                  <a:lnTo>
                    <a:pt x="68579" y="228600"/>
                  </a:lnTo>
                  <a:lnTo>
                    <a:pt x="91439" y="228600"/>
                  </a:lnTo>
                  <a:lnTo>
                    <a:pt x="45720" y="274319"/>
                  </a:lnTo>
                  <a:lnTo>
                    <a:pt x="0" y="228600"/>
                  </a:lnTo>
                  <a:close/>
                </a:path>
              </a:pathLst>
            </a:custGeom>
            <a:ln w="25907">
              <a:solidFill>
                <a:srgbClr val="385D89"/>
              </a:solidFill>
            </a:ln>
          </p:spPr>
          <p:txBody>
            <a:bodyPr wrap="square" lIns="0" tIns="0" rIns="0" bIns="0" rtlCol="0"/>
            <a:lstStyle/>
            <a:p>
              <a:endParaRPr/>
            </a:p>
          </p:txBody>
        </p:sp>
        <p:sp>
          <p:nvSpPr>
            <p:cNvPr id="90" name="object 90"/>
            <p:cNvSpPr/>
            <p:nvPr/>
          </p:nvSpPr>
          <p:spPr>
            <a:xfrm>
              <a:off x="5105400" y="3124200"/>
              <a:ext cx="914400" cy="152400"/>
            </a:xfrm>
            <a:custGeom>
              <a:avLst/>
              <a:gdLst/>
              <a:ahLst/>
              <a:cxnLst/>
              <a:rect l="l" t="t" r="r" b="b"/>
              <a:pathLst>
                <a:path w="914400" h="152400">
                  <a:moveTo>
                    <a:pt x="914400" y="1650"/>
                  </a:moveTo>
                  <a:lnTo>
                    <a:pt x="0" y="0"/>
                  </a:lnTo>
                </a:path>
                <a:path w="914400" h="152400">
                  <a:moveTo>
                    <a:pt x="0" y="76200"/>
                  </a:moveTo>
                  <a:lnTo>
                    <a:pt x="914400" y="152400"/>
                  </a:lnTo>
                </a:path>
              </a:pathLst>
            </a:custGeom>
            <a:ln w="9144">
              <a:solidFill>
                <a:srgbClr val="497DBA"/>
              </a:solidFill>
            </a:ln>
          </p:spPr>
          <p:txBody>
            <a:bodyPr wrap="square" lIns="0" tIns="0" rIns="0" bIns="0" rtlCol="0"/>
            <a:lstStyle/>
            <a:p>
              <a:endParaRPr/>
            </a:p>
          </p:txBody>
        </p:sp>
        <p:sp>
          <p:nvSpPr>
            <p:cNvPr id="91" name="object 91"/>
            <p:cNvSpPr/>
            <p:nvPr/>
          </p:nvSpPr>
          <p:spPr>
            <a:xfrm>
              <a:off x="5167121" y="3216402"/>
              <a:ext cx="91440" cy="365760"/>
            </a:xfrm>
            <a:custGeom>
              <a:avLst/>
              <a:gdLst/>
              <a:ahLst/>
              <a:cxnLst/>
              <a:rect l="l" t="t" r="r" b="b"/>
              <a:pathLst>
                <a:path w="91439" h="365760">
                  <a:moveTo>
                    <a:pt x="68579" y="0"/>
                  </a:moveTo>
                  <a:lnTo>
                    <a:pt x="22860" y="0"/>
                  </a:lnTo>
                  <a:lnTo>
                    <a:pt x="22860" y="320039"/>
                  </a:lnTo>
                  <a:lnTo>
                    <a:pt x="0" y="320039"/>
                  </a:lnTo>
                  <a:lnTo>
                    <a:pt x="45719" y="365760"/>
                  </a:lnTo>
                  <a:lnTo>
                    <a:pt x="91439" y="320039"/>
                  </a:lnTo>
                  <a:lnTo>
                    <a:pt x="68579" y="320039"/>
                  </a:lnTo>
                  <a:lnTo>
                    <a:pt x="68579" y="0"/>
                  </a:lnTo>
                  <a:close/>
                </a:path>
              </a:pathLst>
            </a:custGeom>
            <a:solidFill>
              <a:srgbClr val="4F81BC"/>
            </a:solidFill>
          </p:spPr>
          <p:txBody>
            <a:bodyPr wrap="square" lIns="0" tIns="0" rIns="0" bIns="0" rtlCol="0"/>
            <a:lstStyle/>
            <a:p>
              <a:endParaRPr/>
            </a:p>
          </p:txBody>
        </p:sp>
        <p:sp>
          <p:nvSpPr>
            <p:cNvPr id="92" name="object 92"/>
            <p:cNvSpPr/>
            <p:nvPr/>
          </p:nvSpPr>
          <p:spPr>
            <a:xfrm>
              <a:off x="5167121" y="3216402"/>
              <a:ext cx="91440" cy="365760"/>
            </a:xfrm>
            <a:custGeom>
              <a:avLst/>
              <a:gdLst/>
              <a:ahLst/>
              <a:cxnLst/>
              <a:rect l="l" t="t" r="r" b="b"/>
              <a:pathLst>
                <a:path w="91439" h="365760">
                  <a:moveTo>
                    <a:pt x="0" y="320039"/>
                  </a:moveTo>
                  <a:lnTo>
                    <a:pt x="22860" y="320039"/>
                  </a:lnTo>
                  <a:lnTo>
                    <a:pt x="22860" y="0"/>
                  </a:lnTo>
                  <a:lnTo>
                    <a:pt x="68579" y="0"/>
                  </a:lnTo>
                  <a:lnTo>
                    <a:pt x="68579" y="320039"/>
                  </a:lnTo>
                  <a:lnTo>
                    <a:pt x="91439" y="320039"/>
                  </a:lnTo>
                  <a:lnTo>
                    <a:pt x="45719" y="365760"/>
                  </a:lnTo>
                  <a:lnTo>
                    <a:pt x="0" y="320039"/>
                  </a:lnTo>
                  <a:close/>
                </a:path>
              </a:pathLst>
            </a:custGeom>
            <a:ln w="25908">
              <a:solidFill>
                <a:srgbClr val="385D89"/>
              </a:solidFill>
            </a:ln>
          </p:spPr>
          <p:txBody>
            <a:bodyPr wrap="square" lIns="0" tIns="0" rIns="0" bIns="0" rtlCol="0"/>
            <a:lstStyle/>
            <a:p>
              <a:endParaRPr/>
            </a:p>
          </p:txBody>
        </p:sp>
        <p:sp>
          <p:nvSpPr>
            <p:cNvPr id="93" name="object 93"/>
            <p:cNvSpPr/>
            <p:nvPr/>
          </p:nvSpPr>
          <p:spPr>
            <a:xfrm>
              <a:off x="5471921" y="3231641"/>
              <a:ext cx="91440" cy="274320"/>
            </a:xfrm>
            <a:custGeom>
              <a:avLst/>
              <a:gdLst/>
              <a:ahLst/>
              <a:cxnLst/>
              <a:rect l="l" t="t" r="r" b="b"/>
              <a:pathLst>
                <a:path w="91439" h="274320">
                  <a:moveTo>
                    <a:pt x="68579" y="0"/>
                  </a:moveTo>
                  <a:lnTo>
                    <a:pt x="22860" y="0"/>
                  </a:lnTo>
                  <a:lnTo>
                    <a:pt x="22860" y="228600"/>
                  </a:lnTo>
                  <a:lnTo>
                    <a:pt x="0" y="228600"/>
                  </a:lnTo>
                  <a:lnTo>
                    <a:pt x="45719" y="274320"/>
                  </a:lnTo>
                  <a:lnTo>
                    <a:pt x="91439" y="228600"/>
                  </a:lnTo>
                  <a:lnTo>
                    <a:pt x="68579" y="228600"/>
                  </a:lnTo>
                  <a:lnTo>
                    <a:pt x="68579" y="0"/>
                  </a:lnTo>
                  <a:close/>
                </a:path>
              </a:pathLst>
            </a:custGeom>
            <a:solidFill>
              <a:srgbClr val="4F81BC"/>
            </a:solidFill>
          </p:spPr>
          <p:txBody>
            <a:bodyPr wrap="square" lIns="0" tIns="0" rIns="0" bIns="0" rtlCol="0"/>
            <a:lstStyle/>
            <a:p>
              <a:endParaRPr/>
            </a:p>
          </p:txBody>
        </p:sp>
        <p:sp>
          <p:nvSpPr>
            <p:cNvPr id="94" name="object 94"/>
            <p:cNvSpPr/>
            <p:nvPr/>
          </p:nvSpPr>
          <p:spPr>
            <a:xfrm>
              <a:off x="5471921" y="3231641"/>
              <a:ext cx="91440" cy="274320"/>
            </a:xfrm>
            <a:custGeom>
              <a:avLst/>
              <a:gdLst/>
              <a:ahLst/>
              <a:cxnLst/>
              <a:rect l="l" t="t" r="r" b="b"/>
              <a:pathLst>
                <a:path w="91439" h="274320">
                  <a:moveTo>
                    <a:pt x="0" y="228600"/>
                  </a:moveTo>
                  <a:lnTo>
                    <a:pt x="22860" y="228600"/>
                  </a:lnTo>
                  <a:lnTo>
                    <a:pt x="22860" y="0"/>
                  </a:lnTo>
                  <a:lnTo>
                    <a:pt x="68579" y="0"/>
                  </a:lnTo>
                  <a:lnTo>
                    <a:pt x="68579" y="228600"/>
                  </a:lnTo>
                  <a:lnTo>
                    <a:pt x="91439" y="228600"/>
                  </a:lnTo>
                  <a:lnTo>
                    <a:pt x="45719" y="274320"/>
                  </a:lnTo>
                  <a:lnTo>
                    <a:pt x="0" y="228600"/>
                  </a:lnTo>
                  <a:close/>
                </a:path>
              </a:pathLst>
            </a:custGeom>
            <a:ln w="25908">
              <a:solidFill>
                <a:srgbClr val="385D89"/>
              </a:solidFill>
            </a:ln>
          </p:spPr>
          <p:txBody>
            <a:bodyPr wrap="square" lIns="0" tIns="0" rIns="0" bIns="0" rtlCol="0"/>
            <a:lstStyle/>
            <a:p>
              <a:endParaRPr/>
            </a:p>
          </p:txBody>
        </p:sp>
        <p:sp>
          <p:nvSpPr>
            <p:cNvPr id="95" name="object 95"/>
            <p:cNvSpPr/>
            <p:nvPr/>
          </p:nvSpPr>
          <p:spPr>
            <a:xfrm>
              <a:off x="5776721" y="3277361"/>
              <a:ext cx="91440" cy="274320"/>
            </a:xfrm>
            <a:custGeom>
              <a:avLst/>
              <a:gdLst/>
              <a:ahLst/>
              <a:cxnLst/>
              <a:rect l="l" t="t" r="r" b="b"/>
              <a:pathLst>
                <a:path w="91439" h="274320">
                  <a:moveTo>
                    <a:pt x="68579" y="0"/>
                  </a:moveTo>
                  <a:lnTo>
                    <a:pt x="22860" y="0"/>
                  </a:lnTo>
                  <a:lnTo>
                    <a:pt x="22860" y="228600"/>
                  </a:lnTo>
                  <a:lnTo>
                    <a:pt x="0" y="228600"/>
                  </a:lnTo>
                  <a:lnTo>
                    <a:pt x="45719" y="274320"/>
                  </a:lnTo>
                  <a:lnTo>
                    <a:pt x="91439" y="228600"/>
                  </a:lnTo>
                  <a:lnTo>
                    <a:pt x="68579" y="228600"/>
                  </a:lnTo>
                  <a:lnTo>
                    <a:pt x="68579" y="0"/>
                  </a:lnTo>
                  <a:close/>
                </a:path>
              </a:pathLst>
            </a:custGeom>
            <a:solidFill>
              <a:srgbClr val="4F81BC"/>
            </a:solidFill>
          </p:spPr>
          <p:txBody>
            <a:bodyPr wrap="square" lIns="0" tIns="0" rIns="0" bIns="0" rtlCol="0"/>
            <a:lstStyle/>
            <a:p>
              <a:endParaRPr/>
            </a:p>
          </p:txBody>
        </p:sp>
        <p:sp>
          <p:nvSpPr>
            <p:cNvPr id="96" name="object 96"/>
            <p:cNvSpPr/>
            <p:nvPr/>
          </p:nvSpPr>
          <p:spPr>
            <a:xfrm>
              <a:off x="5776721" y="3277361"/>
              <a:ext cx="91440" cy="274320"/>
            </a:xfrm>
            <a:custGeom>
              <a:avLst/>
              <a:gdLst/>
              <a:ahLst/>
              <a:cxnLst/>
              <a:rect l="l" t="t" r="r" b="b"/>
              <a:pathLst>
                <a:path w="91439" h="274320">
                  <a:moveTo>
                    <a:pt x="0" y="228600"/>
                  </a:moveTo>
                  <a:lnTo>
                    <a:pt x="22860" y="228600"/>
                  </a:lnTo>
                  <a:lnTo>
                    <a:pt x="22860" y="0"/>
                  </a:lnTo>
                  <a:lnTo>
                    <a:pt x="68579" y="0"/>
                  </a:lnTo>
                  <a:lnTo>
                    <a:pt x="68579" y="228600"/>
                  </a:lnTo>
                  <a:lnTo>
                    <a:pt x="91439" y="228600"/>
                  </a:lnTo>
                  <a:lnTo>
                    <a:pt x="45719" y="274320"/>
                  </a:lnTo>
                  <a:lnTo>
                    <a:pt x="0" y="228600"/>
                  </a:lnTo>
                  <a:close/>
                </a:path>
              </a:pathLst>
            </a:custGeom>
            <a:ln w="25908">
              <a:solidFill>
                <a:srgbClr val="385D89"/>
              </a:solidFill>
            </a:ln>
          </p:spPr>
          <p:txBody>
            <a:bodyPr wrap="square" lIns="0" tIns="0" rIns="0" bIns="0" rtlCol="0"/>
            <a:lstStyle/>
            <a:p>
              <a:endParaRPr/>
            </a:p>
          </p:txBody>
        </p:sp>
        <p:sp>
          <p:nvSpPr>
            <p:cNvPr id="97" name="object 97"/>
            <p:cNvSpPr/>
            <p:nvPr/>
          </p:nvSpPr>
          <p:spPr>
            <a:xfrm>
              <a:off x="2057400" y="5867400"/>
              <a:ext cx="4343400" cy="1905"/>
            </a:xfrm>
            <a:custGeom>
              <a:avLst/>
              <a:gdLst/>
              <a:ahLst/>
              <a:cxnLst/>
              <a:rect l="l" t="t" r="r" b="b"/>
              <a:pathLst>
                <a:path w="4343400" h="1904">
                  <a:moveTo>
                    <a:pt x="0" y="0"/>
                  </a:moveTo>
                  <a:lnTo>
                    <a:pt x="4343400" y="1587"/>
                  </a:lnTo>
                </a:path>
              </a:pathLst>
            </a:custGeom>
            <a:ln w="9144">
              <a:solidFill>
                <a:srgbClr val="497DBA"/>
              </a:solidFill>
            </a:ln>
          </p:spPr>
          <p:txBody>
            <a:bodyPr wrap="square" lIns="0" tIns="0" rIns="0" bIns="0" rtlCol="0"/>
            <a:lstStyle/>
            <a:p>
              <a:endParaRPr/>
            </a:p>
          </p:txBody>
        </p:sp>
        <p:sp>
          <p:nvSpPr>
            <p:cNvPr id="98" name="object 98"/>
            <p:cNvSpPr/>
            <p:nvPr/>
          </p:nvSpPr>
          <p:spPr>
            <a:xfrm>
              <a:off x="4344161" y="2972561"/>
              <a:ext cx="91440" cy="274320"/>
            </a:xfrm>
            <a:custGeom>
              <a:avLst/>
              <a:gdLst/>
              <a:ahLst/>
              <a:cxnLst/>
              <a:rect l="l" t="t" r="r" b="b"/>
              <a:pathLst>
                <a:path w="91439" h="274319">
                  <a:moveTo>
                    <a:pt x="68579" y="0"/>
                  </a:moveTo>
                  <a:lnTo>
                    <a:pt x="22860" y="0"/>
                  </a:lnTo>
                  <a:lnTo>
                    <a:pt x="22860" y="228600"/>
                  </a:lnTo>
                  <a:lnTo>
                    <a:pt x="0" y="228600"/>
                  </a:lnTo>
                  <a:lnTo>
                    <a:pt x="45720" y="274320"/>
                  </a:lnTo>
                  <a:lnTo>
                    <a:pt x="91439" y="228600"/>
                  </a:lnTo>
                  <a:lnTo>
                    <a:pt x="68579" y="228600"/>
                  </a:lnTo>
                  <a:lnTo>
                    <a:pt x="68579" y="0"/>
                  </a:lnTo>
                  <a:close/>
                </a:path>
              </a:pathLst>
            </a:custGeom>
            <a:solidFill>
              <a:srgbClr val="4F81BC"/>
            </a:solidFill>
          </p:spPr>
          <p:txBody>
            <a:bodyPr wrap="square" lIns="0" tIns="0" rIns="0" bIns="0" rtlCol="0"/>
            <a:lstStyle/>
            <a:p>
              <a:endParaRPr/>
            </a:p>
          </p:txBody>
        </p:sp>
        <p:sp>
          <p:nvSpPr>
            <p:cNvPr id="99" name="object 99"/>
            <p:cNvSpPr/>
            <p:nvPr/>
          </p:nvSpPr>
          <p:spPr>
            <a:xfrm>
              <a:off x="4344161" y="2972561"/>
              <a:ext cx="91440" cy="274320"/>
            </a:xfrm>
            <a:custGeom>
              <a:avLst/>
              <a:gdLst/>
              <a:ahLst/>
              <a:cxnLst/>
              <a:rect l="l" t="t" r="r" b="b"/>
              <a:pathLst>
                <a:path w="91439" h="274319">
                  <a:moveTo>
                    <a:pt x="0" y="228600"/>
                  </a:moveTo>
                  <a:lnTo>
                    <a:pt x="22860" y="228600"/>
                  </a:lnTo>
                  <a:lnTo>
                    <a:pt x="22860" y="0"/>
                  </a:lnTo>
                  <a:lnTo>
                    <a:pt x="68579" y="0"/>
                  </a:lnTo>
                  <a:lnTo>
                    <a:pt x="68579" y="228600"/>
                  </a:lnTo>
                  <a:lnTo>
                    <a:pt x="91439" y="228600"/>
                  </a:lnTo>
                  <a:lnTo>
                    <a:pt x="45720" y="274320"/>
                  </a:lnTo>
                  <a:lnTo>
                    <a:pt x="0" y="228600"/>
                  </a:lnTo>
                  <a:close/>
                </a:path>
              </a:pathLst>
            </a:custGeom>
            <a:ln w="25908">
              <a:solidFill>
                <a:srgbClr val="385D89"/>
              </a:solidFill>
            </a:ln>
          </p:spPr>
          <p:txBody>
            <a:bodyPr wrap="square" lIns="0" tIns="0" rIns="0" bIns="0" rtlCol="0"/>
            <a:lstStyle/>
            <a:p>
              <a:endParaRPr/>
            </a:p>
          </p:txBody>
        </p:sp>
        <p:sp>
          <p:nvSpPr>
            <p:cNvPr id="100" name="object 100"/>
            <p:cNvSpPr/>
            <p:nvPr/>
          </p:nvSpPr>
          <p:spPr>
            <a:xfrm>
              <a:off x="6462521" y="5868161"/>
              <a:ext cx="91440" cy="274320"/>
            </a:xfrm>
            <a:custGeom>
              <a:avLst/>
              <a:gdLst/>
              <a:ahLst/>
              <a:cxnLst/>
              <a:rect l="l" t="t" r="r" b="b"/>
              <a:pathLst>
                <a:path w="91440" h="274320">
                  <a:moveTo>
                    <a:pt x="68579" y="0"/>
                  </a:moveTo>
                  <a:lnTo>
                    <a:pt x="22860" y="0"/>
                  </a:lnTo>
                  <a:lnTo>
                    <a:pt x="22860" y="228600"/>
                  </a:lnTo>
                  <a:lnTo>
                    <a:pt x="0" y="228600"/>
                  </a:lnTo>
                  <a:lnTo>
                    <a:pt x="45720" y="274319"/>
                  </a:lnTo>
                  <a:lnTo>
                    <a:pt x="91439" y="228600"/>
                  </a:lnTo>
                  <a:lnTo>
                    <a:pt x="68579" y="228600"/>
                  </a:lnTo>
                  <a:lnTo>
                    <a:pt x="68579" y="0"/>
                  </a:lnTo>
                  <a:close/>
                </a:path>
              </a:pathLst>
            </a:custGeom>
            <a:solidFill>
              <a:srgbClr val="4F81BC"/>
            </a:solidFill>
          </p:spPr>
          <p:txBody>
            <a:bodyPr wrap="square" lIns="0" tIns="0" rIns="0" bIns="0" rtlCol="0"/>
            <a:lstStyle/>
            <a:p>
              <a:endParaRPr/>
            </a:p>
          </p:txBody>
        </p:sp>
        <p:sp>
          <p:nvSpPr>
            <p:cNvPr id="101" name="object 101"/>
            <p:cNvSpPr/>
            <p:nvPr/>
          </p:nvSpPr>
          <p:spPr>
            <a:xfrm>
              <a:off x="6462521" y="5868161"/>
              <a:ext cx="91440" cy="274320"/>
            </a:xfrm>
            <a:custGeom>
              <a:avLst/>
              <a:gdLst/>
              <a:ahLst/>
              <a:cxnLst/>
              <a:rect l="l" t="t" r="r" b="b"/>
              <a:pathLst>
                <a:path w="91440" h="274320">
                  <a:moveTo>
                    <a:pt x="0" y="228600"/>
                  </a:moveTo>
                  <a:lnTo>
                    <a:pt x="22860" y="228600"/>
                  </a:lnTo>
                  <a:lnTo>
                    <a:pt x="22860" y="0"/>
                  </a:lnTo>
                  <a:lnTo>
                    <a:pt x="68579" y="0"/>
                  </a:lnTo>
                  <a:lnTo>
                    <a:pt x="68579" y="228600"/>
                  </a:lnTo>
                  <a:lnTo>
                    <a:pt x="91439" y="228600"/>
                  </a:lnTo>
                  <a:lnTo>
                    <a:pt x="45720" y="274319"/>
                  </a:lnTo>
                  <a:lnTo>
                    <a:pt x="0" y="228600"/>
                  </a:lnTo>
                  <a:close/>
                </a:path>
              </a:pathLst>
            </a:custGeom>
            <a:ln w="25907">
              <a:solidFill>
                <a:srgbClr val="385D89"/>
              </a:solidFill>
            </a:ln>
          </p:spPr>
          <p:txBody>
            <a:bodyPr wrap="square" lIns="0" tIns="0" rIns="0" bIns="0" rtlCol="0"/>
            <a:lstStyle/>
            <a:p>
              <a:endParaRPr/>
            </a:p>
          </p:txBody>
        </p:sp>
        <p:sp>
          <p:nvSpPr>
            <p:cNvPr id="102" name="object 102"/>
            <p:cNvSpPr/>
            <p:nvPr/>
          </p:nvSpPr>
          <p:spPr>
            <a:xfrm>
              <a:off x="4298442" y="5334761"/>
              <a:ext cx="731520" cy="91440"/>
            </a:xfrm>
            <a:custGeom>
              <a:avLst/>
              <a:gdLst/>
              <a:ahLst/>
              <a:cxnLst/>
              <a:rect l="l" t="t" r="r" b="b"/>
              <a:pathLst>
                <a:path w="731520" h="91439">
                  <a:moveTo>
                    <a:pt x="685800" y="0"/>
                  </a:moveTo>
                  <a:lnTo>
                    <a:pt x="685800" y="22859"/>
                  </a:lnTo>
                  <a:lnTo>
                    <a:pt x="0" y="22859"/>
                  </a:lnTo>
                  <a:lnTo>
                    <a:pt x="0" y="68579"/>
                  </a:lnTo>
                  <a:lnTo>
                    <a:pt x="685800" y="68579"/>
                  </a:lnTo>
                  <a:lnTo>
                    <a:pt x="685800" y="91440"/>
                  </a:lnTo>
                  <a:lnTo>
                    <a:pt x="731520" y="45719"/>
                  </a:lnTo>
                  <a:lnTo>
                    <a:pt x="685800" y="0"/>
                  </a:lnTo>
                  <a:close/>
                </a:path>
              </a:pathLst>
            </a:custGeom>
            <a:solidFill>
              <a:srgbClr val="4F81BC"/>
            </a:solidFill>
          </p:spPr>
          <p:txBody>
            <a:bodyPr wrap="square" lIns="0" tIns="0" rIns="0" bIns="0" rtlCol="0"/>
            <a:lstStyle/>
            <a:p>
              <a:endParaRPr/>
            </a:p>
          </p:txBody>
        </p:sp>
        <p:sp>
          <p:nvSpPr>
            <p:cNvPr id="103" name="object 103"/>
            <p:cNvSpPr/>
            <p:nvPr/>
          </p:nvSpPr>
          <p:spPr>
            <a:xfrm>
              <a:off x="4298442" y="5334761"/>
              <a:ext cx="731520" cy="91440"/>
            </a:xfrm>
            <a:custGeom>
              <a:avLst/>
              <a:gdLst/>
              <a:ahLst/>
              <a:cxnLst/>
              <a:rect l="l" t="t" r="r" b="b"/>
              <a:pathLst>
                <a:path w="731520" h="91439">
                  <a:moveTo>
                    <a:pt x="0" y="22859"/>
                  </a:moveTo>
                  <a:lnTo>
                    <a:pt x="685800" y="22859"/>
                  </a:lnTo>
                  <a:lnTo>
                    <a:pt x="685800" y="0"/>
                  </a:lnTo>
                  <a:lnTo>
                    <a:pt x="731520" y="45719"/>
                  </a:lnTo>
                  <a:lnTo>
                    <a:pt x="685800" y="91440"/>
                  </a:lnTo>
                  <a:lnTo>
                    <a:pt x="685800" y="68579"/>
                  </a:lnTo>
                  <a:lnTo>
                    <a:pt x="0" y="68579"/>
                  </a:lnTo>
                  <a:lnTo>
                    <a:pt x="0" y="22859"/>
                  </a:lnTo>
                  <a:close/>
                </a:path>
              </a:pathLst>
            </a:custGeom>
            <a:ln w="25907">
              <a:solidFill>
                <a:srgbClr val="385D89"/>
              </a:solidFill>
            </a:ln>
          </p:spPr>
          <p:txBody>
            <a:bodyPr wrap="square" lIns="0" tIns="0" rIns="0" bIns="0" rtlCol="0"/>
            <a:lstStyle/>
            <a:p>
              <a:endParaRPr/>
            </a:p>
          </p:txBody>
        </p:sp>
        <p:sp>
          <p:nvSpPr>
            <p:cNvPr id="104" name="object 104"/>
            <p:cNvSpPr/>
            <p:nvPr/>
          </p:nvSpPr>
          <p:spPr>
            <a:xfrm>
              <a:off x="8748521" y="3963161"/>
              <a:ext cx="91440" cy="457200"/>
            </a:xfrm>
            <a:custGeom>
              <a:avLst/>
              <a:gdLst/>
              <a:ahLst/>
              <a:cxnLst/>
              <a:rect l="l" t="t" r="r" b="b"/>
              <a:pathLst>
                <a:path w="91440" h="457200">
                  <a:moveTo>
                    <a:pt x="45720" y="0"/>
                  </a:moveTo>
                  <a:lnTo>
                    <a:pt x="0" y="45719"/>
                  </a:lnTo>
                  <a:lnTo>
                    <a:pt x="22859" y="45719"/>
                  </a:lnTo>
                  <a:lnTo>
                    <a:pt x="22859" y="457200"/>
                  </a:lnTo>
                  <a:lnTo>
                    <a:pt x="68579" y="457200"/>
                  </a:lnTo>
                  <a:lnTo>
                    <a:pt x="68579" y="45719"/>
                  </a:lnTo>
                  <a:lnTo>
                    <a:pt x="91439" y="45719"/>
                  </a:lnTo>
                  <a:lnTo>
                    <a:pt x="45720" y="0"/>
                  </a:lnTo>
                  <a:close/>
                </a:path>
              </a:pathLst>
            </a:custGeom>
            <a:solidFill>
              <a:srgbClr val="4F81BC"/>
            </a:solidFill>
          </p:spPr>
          <p:txBody>
            <a:bodyPr wrap="square" lIns="0" tIns="0" rIns="0" bIns="0" rtlCol="0"/>
            <a:lstStyle/>
            <a:p>
              <a:endParaRPr/>
            </a:p>
          </p:txBody>
        </p:sp>
        <p:sp>
          <p:nvSpPr>
            <p:cNvPr id="105" name="object 105"/>
            <p:cNvSpPr/>
            <p:nvPr/>
          </p:nvSpPr>
          <p:spPr>
            <a:xfrm>
              <a:off x="8748521" y="3963161"/>
              <a:ext cx="91440" cy="457200"/>
            </a:xfrm>
            <a:custGeom>
              <a:avLst/>
              <a:gdLst/>
              <a:ahLst/>
              <a:cxnLst/>
              <a:rect l="l" t="t" r="r" b="b"/>
              <a:pathLst>
                <a:path w="91440" h="457200">
                  <a:moveTo>
                    <a:pt x="0" y="45719"/>
                  </a:moveTo>
                  <a:lnTo>
                    <a:pt x="45720" y="0"/>
                  </a:lnTo>
                  <a:lnTo>
                    <a:pt x="91439" y="45719"/>
                  </a:lnTo>
                  <a:lnTo>
                    <a:pt x="68579" y="45719"/>
                  </a:lnTo>
                  <a:lnTo>
                    <a:pt x="68579" y="457200"/>
                  </a:lnTo>
                  <a:lnTo>
                    <a:pt x="22859" y="457200"/>
                  </a:lnTo>
                  <a:lnTo>
                    <a:pt x="22859" y="45719"/>
                  </a:lnTo>
                  <a:lnTo>
                    <a:pt x="0" y="45719"/>
                  </a:lnTo>
                  <a:close/>
                </a:path>
              </a:pathLst>
            </a:custGeom>
            <a:ln w="25908">
              <a:solidFill>
                <a:srgbClr val="385D89"/>
              </a:solidFill>
            </a:ln>
          </p:spPr>
          <p:txBody>
            <a:bodyPr wrap="square" lIns="0" tIns="0" rIns="0" bIns="0" rtlCol="0"/>
            <a:lstStyle/>
            <a:p>
              <a:endParaRPr/>
            </a:p>
          </p:txBody>
        </p:sp>
        <p:sp>
          <p:nvSpPr>
            <p:cNvPr id="106" name="object 106"/>
            <p:cNvSpPr/>
            <p:nvPr/>
          </p:nvSpPr>
          <p:spPr>
            <a:xfrm>
              <a:off x="6462521" y="3505962"/>
              <a:ext cx="91440" cy="457200"/>
            </a:xfrm>
            <a:custGeom>
              <a:avLst/>
              <a:gdLst/>
              <a:ahLst/>
              <a:cxnLst/>
              <a:rect l="l" t="t" r="r" b="b"/>
              <a:pathLst>
                <a:path w="91440" h="457200">
                  <a:moveTo>
                    <a:pt x="45720" y="0"/>
                  </a:moveTo>
                  <a:lnTo>
                    <a:pt x="0" y="45720"/>
                  </a:lnTo>
                  <a:lnTo>
                    <a:pt x="22860" y="45720"/>
                  </a:lnTo>
                  <a:lnTo>
                    <a:pt x="22860" y="457200"/>
                  </a:lnTo>
                  <a:lnTo>
                    <a:pt x="68579" y="457200"/>
                  </a:lnTo>
                  <a:lnTo>
                    <a:pt x="68579" y="45720"/>
                  </a:lnTo>
                  <a:lnTo>
                    <a:pt x="91439" y="45720"/>
                  </a:lnTo>
                  <a:lnTo>
                    <a:pt x="45720" y="0"/>
                  </a:lnTo>
                  <a:close/>
                </a:path>
              </a:pathLst>
            </a:custGeom>
            <a:solidFill>
              <a:srgbClr val="4F81BC"/>
            </a:solidFill>
          </p:spPr>
          <p:txBody>
            <a:bodyPr wrap="square" lIns="0" tIns="0" rIns="0" bIns="0" rtlCol="0"/>
            <a:lstStyle/>
            <a:p>
              <a:endParaRPr/>
            </a:p>
          </p:txBody>
        </p:sp>
        <p:sp>
          <p:nvSpPr>
            <p:cNvPr id="107" name="object 107"/>
            <p:cNvSpPr/>
            <p:nvPr/>
          </p:nvSpPr>
          <p:spPr>
            <a:xfrm>
              <a:off x="6462521" y="3505962"/>
              <a:ext cx="91440" cy="457200"/>
            </a:xfrm>
            <a:custGeom>
              <a:avLst/>
              <a:gdLst/>
              <a:ahLst/>
              <a:cxnLst/>
              <a:rect l="l" t="t" r="r" b="b"/>
              <a:pathLst>
                <a:path w="91440" h="457200">
                  <a:moveTo>
                    <a:pt x="0" y="45720"/>
                  </a:moveTo>
                  <a:lnTo>
                    <a:pt x="45720" y="0"/>
                  </a:lnTo>
                  <a:lnTo>
                    <a:pt x="91439" y="45720"/>
                  </a:lnTo>
                  <a:lnTo>
                    <a:pt x="68579" y="45720"/>
                  </a:lnTo>
                  <a:lnTo>
                    <a:pt x="68579" y="457200"/>
                  </a:lnTo>
                  <a:lnTo>
                    <a:pt x="22860" y="457200"/>
                  </a:lnTo>
                  <a:lnTo>
                    <a:pt x="22860" y="45720"/>
                  </a:lnTo>
                  <a:lnTo>
                    <a:pt x="0" y="45720"/>
                  </a:lnTo>
                  <a:close/>
                </a:path>
              </a:pathLst>
            </a:custGeom>
            <a:ln w="25908">
              <a:solidFill>
                <a:srgbClr val="385D89"/>
              </a:solidFill>
            </a:ln>
          </p:spPr>
          <p:txBody>
            <a:bodyPr wrap="square" lIns="0" tIns="0" rIns="0" bIns="0" rtlCol="0"/>
            <a:lstStyle/>
            <a:p>
              <a:endParaRPr/>
            </a:p>
          </p:txBody>
        </p:sp>
        <p:sp>
          <p:nvSpPr>
            <p:cNvPr id="108" name="object 108"/>
            <p:cNvSpPr/>
            <p:nvPr/>
          </p:nvSpPr>
          <p:spPr>
            <a:xfrm>
              <a:off x="1600962" y="4801361"/>
              <a:ext cx="640080" cy="91440"/>
            </a:xfrm>
            <a:custGeom>
              <a:avLst/>
              <a:gdLst/>
              <a:ahLst/>
              <a:cxnLst/>
              <a:rect l="l" t="t" r="r" b="b"/>
              <a:pathLst>
                <a:path w="640080" h="91439">
                  <a:moveTo>
                    <a:pt x="45719" y="0"/>
                  </a:moveTo>
                  <a:lnTo>
                    <a:pt x="0" y="45719"/>
                  </a:lnTo>
                  <a:lnTo>
                    <a:pt x="45719" y="91439"/>
                  </a:lnTo>
                  <a:lnTo>
                    <a:pt x="45719" y="68580"/>
                  </a:lnTo>
                  <a:lnTo>
                    <a:pt x="640080" y="68580"/>
                  </a:lnTo>
                  <a:lnTo>
                    <a:pt x="640080" y="22860"/>
                  </a:lnTo>
                  <a:lnTo>
                    <a:pt x="45719" y="22860"/>
                  </a:lnTo>
                  <a:lnTo>
                    <a:pt x="45719" y="0"/>
                  </a:lnTo>
                  <a:close/>
                </a:path>
              </a:pathLst>
            </a:custGeom>
            <a:solidFill>
              <a:srgbClr val="4F81BC"/>
            </a:solidFill>
          </p:spPr>
          <p:txBody>
            <a:bodyPr wrap="square" lIns="0" tIns="0" rIns="0" bIns="0" rtlCol="0"/>
            <a:lstStyle/>
            <a:p>
              <a:endParaRPr/>
            </a:p>
          </p:txBody>
        </p:sp>
        <p:sp>
          <p:nvSpPr>
            <p:cNvPr id="109" name="object 109"/>
            <p:cNvSpPr/>
            <p:nvPr/>
          </p:nvSpPr>
          <p:spPr>
            <a:xfrm>
              <a:off x="1600962" y="4801361"/>
              <a:ext cx="640080" cy="91440"/>
            </a:xfrm>
            <a:custGeom>
              <a:avLst/>
              <a:gdLst/>
              <a:ahLst/>
              <a:cxnLst/>
              <a:rect l="l" t="t" r="r" b="b"/>
              <a:pathLst>
                <a:path w="640080" h="91439">
                  <a:moveTo>
                    <a:pt x="0" y="45719"/>
                  </a:moveTo>
                  <a:lnTo>
                    <a:pt x="45719" y="0"/>
                  </a:lnTo>
                  <a:lnTo>
                    <a:pt x="45719" y="22860"/>
                  </a:lnTo>
                  <a:lnTo>
                    <a:pt x="640080" y="22860"/>
                  </a:lnTo>
                  <a:lnTo>
                    <a:pt x="640080" y="68580"/>
                  </a:lnTo>
                  <a:lnTo>
                    <a:pt x="45719" y="68580"/>
                  </a:lnTo>
                  <a:lnTo>
                    <a:pt x="45719" y="91439"/>
                  </a:lnTo>
                  <a:lnTo>
                    <a:pt x="0" y="45719"/>
                  </a:lnTo>
                  <a:close/>
                </a:path>
              </a:pathLst>
            </a:custGeom>
            <a:ln w="25908">
              <a:solidFill>
                <a:srgbClr val="385D89"/>
              </a:solidFill>
            </a:ln>
          </p:spPr>
          <p:txBody>
            <a:bodyPr wrap="square" lIns="0" tIns="0" rIns="0" bIns="0" rtlCol="0"/>
            <a:lstStyle/>
            <a:p>
              <a:endParaRPr/>
            </a:p>
          </p:txBody>
        </p:sp>
        <p:sp>
          <p:nvSpPr>
            <p:cNvPr id="110" name="object 110"/>
            <p:cNvSpPr/>
            <p:nvPr/>
          </p:nvSpPr>
          <p:spPr>
            <a:xfrm>
              <a:off x="1905762" y="5334761"/>
              <a:ext cx="91440" cy="457200"/>
            </a:xfrm>
            <a:custGeom>
              <a:avLst/>
              <a:gdLst/>
              <a:ahLst/>
              <a:cxnLst/>
              <a:rect l="l" t="t" r="r" b="b"/>
              <a:pathLst>
                <a:path w="91439" h="457200">
                  <a:moveTo>
                    <a:pt x="45719" y="0"/>
                  </a:moveTo>
                  <a:lnTo>
                    <a:pt x="0" y="45719"/>
                  </a:lnTo>
                  <a:lnTo>
                    <a:pt x="22860" y="45719"/>
                  </a:lnTo>
                  <a:lnTo>
                    <a:pt x="22860" y="457200"/>
                  </a:lnTo>
                  <a:lnTo>
                    <a:pt x="68580" y="457200"/>
                  </a:lnTo>
                  <a:lnTo>
                    <a:pt x="68580" y="45719"/>
                  </a:lnTo>
                  <a:lnTo>
                    <a:pt x="91439" y="45719"/>
                  </a:lnTo>
                  <a:lnTo>
                    <a:pt x="45719" y="0"/>
                  </a:lnTo>
                  <a:close/>
                </a:path>
              </a:pathLst>
            </a:custGeom>
            <a:solidFill>
              <a:srgbClr val="4F81BC"/>
            </a:solidFill>
          </p:spPr>
          <p:txBody>
            <a:bodyPr wrap="square" lIns="0" tIns="0" rIns="0" bIns="0" rtlCol="0"/>
            <a:lstStyle/>
            <a:p>
              <a:endParaRPr/>
            </a:p>
          </p:txBody>
        </p:sp>
        <p:sp>
          <p:nvSpPr>
            <p:cNvPr id="111" name="object 111"/>
            <p:cNvSpPr/>
            <p:nvPr/>
          </p:nvSpPr>
          <p:spPr>
            <a:xfrm>
              <a:off x="1905762" y="5334761"/>
              <a:ext cx="91440" cy="457200"/>
            </a:xfrm>
            <a:custGeom>
              <a:avLst/>
              <a:gdLst/>
              <a:ahLst/>
              <a:cxnLst/>
              <a:rect l="l" t="t" r="r" b="b"/>
              <a:pathLst>
                <a:path w="91439" h="457200">
                  <a:moveTo>
                    <a:pt x="0" y="45719"/>
                  </a:moveTo>
                  <a:lnTo>
                    <a:pt x="45719" y="0"/>
                  </a:lnTo>
                  <a:lnTo>
                    <a:pt x="91439" y="45719"/>
                  </a:lnTo>
                  <a:lnTo>
                    <a:pt x="68580" y="45719"/>
                  </a:lnTo>
                  <a:lnTo>
                    <a:pt x="68580" y="457200"/>
                  </a:lnTo>
                  <a:lnTo>
                    <a:pt x="22860" y="457200"/>
                  </a:lnTo>
                  <a:lnTo>
                    <a:pt x="22860" y="45719"/>
                  </a:lnTo>
                  <a:lnTo>
                    <a:pt x="0" y="45719"/>
                  </a:lnTo>
                  <a:close/>
                </a:path>
              </a:pathLst>
            </a:custGeom>
            <a:ln w="25907">
              <a:solidFill>
                <a:srgbClr val="385D89"/>
              </a:solidFill>
            </a:ln>
          </p:spPr>
          <p:txBody>
            <a:bodyPr wrap="square" lIns="0" tIns="0" rIns="0" bIns="0" rtlCol="0"/>
            <a:lstStyle/>
            <a:p>
              <a:endParaRPr/>
            </a:p>
          </p:txBody>
        </p:sp>
        <p:sp>
          <p:nvSpPr>
            <p:cNvPr id="112" name="object 112"/>
            <p:cNvSpPr/>
            <p:nvPr/>
          </p:nvSpPr>
          <p:spPr>
            <a:xfrm>
              <a:off x="6934961" y="5319522"/>
              <a:ext cx="640080" cy="91440"/>
            </a:xfrm>
            <a:custGeom>
              <a:avLst/>
              <a:gdLst/>
              <a:ahLst/>
              <a:cxnLst/>
              <a:rect l="l" t="t" r="r" b="b"/>
              <a:pathLst>
                <a:path w="640079" h="91439">
                  <a:moveTo>
                    <a:pt x="45720" y="0"/>
                  </a:moveTo>
                  <a:lnTo>
                    <a:pt x="0" y="45719"/>
                  </a:lnTo>
                  <a:lnTo>
                    <a:pt x="45720" y="91439"/>
                  </a:lnTo>
                  <a:lnTo>
                    <a:pt x="45720" y="68579"/>
                  </a:lnTo>
                  <a:lnTo>
                    <a:pt x="640080" y="68579"/>
                  </a:lnTo>
                  <a:lnTo>
                    <a:pt x="640080" y="22859"/>
                  </a:lnTo>
                  <a:lnTo>
                    <a:pt x="45720" y="22859"/>
                  </a:lnTo>
                  <a:lnTo>
                    <a:pt x="45720" y="0"/>
                  </a:lnTo>
                  <a:close/>
                </a:path>
              </a:pathLst>
            </a:custGeom>
            <a:solidFill>
              <a:srgbClr val="4F81BC"/>
            </a:solidFill>
          </p:spPr>
          <p:txBody>
            <a:bodyPr wrap="square" lIns="0" tIns="0" rIns="0" bIns="0" rtlCol="0"/>
            <a:lstStyle/>
            <a:p>
              <a:endParaRPr/>
            </a:p>
          </p:txBody>
        </p:sp>
        <p:sp>
          <p:nvSpPr>
            <p:cNvPr id="113" name="object 113"/>
            <p:cNvSpPr/>
            <p:nvPr/>
          </p:nvSpPr>
          <p:spPr>
            <a:xfrm>
              <a:off x="6934961" y="5319522"/>
              <a:ext cx="640080" cy="91440"/>
            </a:xfrm>
            <a:custGeom>
              <a:avLst/>
              <a:gdLst/>
              <a:ahLst/>
              <a:cxnLst/>
              <a:rect l="l" t="t" r="r" b="b"/>
              <a:pathLst>
                <a:path w="640079" h="91439">
                  <a:moveTo>
                    <a:pt x="0" y="45719"/>
                  </a:moveTo>
                  <a:lnTo>
                    <a:pt x="45720" y="0"/>
                  </a:lnTo>
                  <a:lnTo>
                    <a:pt x="45720" y="22859"/>
                  </a:lnTo>
                  <a:lnTo>
                    <a:pt x="640080" y="22859"/>
                  </a:lnTo>
                  <a:lnTo>
                    <a:pt x="640080" y="68579"/>
                  </a:lnTo>
                  <a:lnTo>
                    <a:pt x="45720" y="68579"/>
                  </a:lnTo>
                  <a:lnTo>
                    <a:pt x="45720" y="91439"/>
                  </a:lnTo>
                  <a:lnTo>
                    <a:pt x="0" y="45719"/>
                  </a:lnTo>
                  <a:close/>
                </a:path>
              </a:pathLst>
            </a:custGeom>
            <a:ln w="25907">
              <a:solidFill>
                <a:srgbClr val="385D89"/>
              </a:solidFill>
            </a:ln>
          </p:spPr>
          <p:txBody>
            <a:bodyPr wrap="square" lIns="0" tIns="0" rIns="0" bIns="0" rtlCol="0"/>
            <a:lstStyle/>
            <a:p>
              <a:endParaRPr/>
            </a:p>
          </p:txBody>
        </p:sp>
      </p:grpSp>
      <p:sp>
        <p:nvSpPr>
          <p:cNvPr id="114" name="object 114"/>
          <p:cNvSpPr txBox="1"/>
          <p:nvPr/>
        </p:nvSpPr>
        <p:spPr>
          <a:xfrm>
            <a:off x="2898394" y="3226434"/>
            <a:ext cx="59880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St</a:t>
            </a:r>
            <a:r>
              <a:rPr sz="1800" dirty="0">
                <a:latin typeface="Times New Roman"/>
                <a:cs typeface="Times New Roman"/>
              </a:rPr>
              <a:t>e</a:t>
            </a:r>
            <a:r>
              <a:rPr sz="1800" spc="5" dirty="0">
                <a:latin typeface="Times New Roman"/>
                <a:cs typeface="Times New Roman"/>
              </a:rPr>
              <a:t>a</a:t>
            </a:r>
            <a:r>
              <a:rPr sz="1800" dirty="0">
                <a:latin typeface="Times New Roman"/>
                <a:cs typeface="Times New Roman"/>
              </a:rPr>
              <a:t>m</a:t>
            </a:r>
            <a:endParaRPr sz="1800">
              <a:latin typeface="Times New Roman"/>
              <a:cs typeface="Times New Roman"/>
            </a:endParaRPr>
          </a:p>
        </p:txBody>
      </p:sp>
      <p:sp>
        <p:nvSpPr>
          <p:cNvPr id="115" name="object 115"/>
          <p:cNvSpPr txBox="1"/>
          <p:nvPr/>
        </p:nvSpPr>
        <p:spPr>
          <a:xfrm>
            <a:off x="535940" y="4561713"/>
            <a:ext cx="5975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Direct</a:t>
            </a:r>
            <a:endParaRPr sz="1800">
              <a:latin typeface="Times New Roman"/>
              <a:cs typeface="Times New Roman"/>
            </a:endParaRPr>
          </a:p>
        </p:txBody>
      </p:sp>
      <p:sp>
        <p:nvSpPr>
          <p:cNvPr id="116" name="object 116"/>
          <p:cNvSpPr txBox="1"/>
          <p:nvPr/>
        </p:nvSpPr>
        <p:spPr>
          <a:xfrm>
            <a:off x="535940" y="4836414"/>
            <a:ext cx="3302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use</a:t>
            </a:r>
            <a:endParaRPr sz="1800">
              <a:latin typeface="Times New Roman"/>
              <a:cs typeface="Times New Roman"/>
            </a:endParaRPr>
          </a:p>
        </p:txBody>
      </p:sp>
      <p:sp>
        <p:nvSpPr>
          <p:cNvPr id="117" name="object 117"/>
          <p:cNvSpPr txBox="1"/>
          <p:nvPr/>
        </p:nvSpPr>
        <p:spPr>
          <a:xfrm>
            <a:off x="6433184" y="4180713"/>
            <a:ext cx="565785" cy="299720"/>
          </a:xfrm>
          <a:prstGeom prst="rect">
            <a:avLst/>
          </a:prstGeom>
        </p:spPr>
        <p:txBody>
          <a:bodyPr vert="horz" wrap="square" lIns="0" tIns="12700" rIns="0" bIns="0" rtlCol="0">
            <a:spAutoFit/>
          </a:bodyPr>
          <a:lstStyle/>
          <a:p>
            <a:pPr marL="12700">
              <a:lnSpc>
                <a:spcPct val="100000"/>
              </a:lnSpc>
              <a:spcBef>
                <a:spcPts val="100"/>
              </a:spcBef>
            </a:pPr>
            <a:r>
              <a:rPr sz="1800" spc="-155" dirty="0">
                <a:latin typeface="Times New Roman"/>
                <a:cs typeface="Times New Roman"/>
              </a:rPr>
              <a:t>W</a:t>
            </a:r>
            <a:r>
              <a:rPr sz="1800" dirty="0">
                <a:latin typeface="Times New Roman"/>
                <a:cs typeface="Times New Roman"/>
              </a:rPr>
              <a:t>a</a:t>
            </a:r>
            <a:r>
              <a:rPr sz="1800" spc="5" dirty="0">
                <a:latin typeface="Times New Roman"/>
                <a:cs typeface="Times New Roman"/>
              </a:rPr>
              <a:t>t</a:t>
            </a:r>
            <a:r>
              <a:rPr sz="1800" dirty="0">
                <a:latin typeface="Times New Roman"/>
                <a:cs typeface="Times New Roman"/>
              </a:rPr>
              <a:t>er</a:t>
            </a:r>
            <a:endParaRPr sz="1800">
              <a:latin typeface="Times New Roman"/>
              <a:cs typeface="Times New Roman"/>
            </a:endParaRPr>
          </a:p>
        </p:txBody>
      </p:sp>
      <p:sp>
        <p:nvSpPr>
          <p:cNvPr id="118" name="object 118"/>
          <p:cNvSpPr txBox="1"/>
          <p:nvPr/>
        </p:nvSpPr>
        <p:spPr>
          <a:xfrm>
            <a:off x="6208903" y="4455032"/>
            <a:ext cx="10928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Condensa</a:t>
            </a:r>
            <a:r>
              <a:rPr sz="1800" spc="5" dirty="0">
                <a:latin typeface="Times New Roman"/>
                <a:cs typeface="Times New Roman"/>
              </a:rPr>
              <a:t>t</a:t>
            </a:r>
            <a:r>
              <a:rPr sz="1800" dirty="0">
                <a:latin typeface="Times New Roman"/>
                <a:cs typeface="Times New Roman"/>
              </a:rPr>
              <a:t>e</a:t>
            </a:r>
            <a:endParaRPr sz="1800">
              <a:latin typeface="Times New Roman"/>
              <a:cs typeface="Times New Roman"/>
            </a:endParaRPr>
          </a:p>
        </p:txBody>
      </p:sp>
      <p:grpSp>
        <p:nvGrpSpPr>
          <p:cNvPr id="119" name="object 119"/>
          <p:cNvGrpSpPr/>
          <p:nvPr/>
        </p:nvGrpSpPr>
        <p:grpSpPr>
          <a:xfrm>
            <a:off x="1062227" y="5862828"/>
            <a:ext cx="7629525" cy="238125"/>
            <a:chOff x="1062227" y="5862828"/>
            <a:chExt cx="7629525" cy="238125"/>
          </a:xfrm>
        </p:grpSpPr>
        <p:sp>
          <p:nvSpPr>
            <p:cNvPr id="120" name="object 120"/>
            <p:cNvSpPr/>
            <p:nvPr/>
          </p:nvSpPr>
          <p:spPr>
            <a:xfrm>
              <a:off x="1066799" y="5867400"/>
              <a:ext cx="1739900" cy="228600"/>
            </a:xfrm>
            <a:custGeom>
              <a:avLst/>
              <a:gdLst/>
              <a:ahLst/>
              <a:cxnLst/>
              <a:rect l="l" t="t" r="r" b="b"/>
              <a:pathLst>
                <a:path w="1739900" h="228600">
                  <a:moveTo>
                    <a:pt x="0" y="228600"/>
                  </a:moveTo>
                  <a:lnTo>
                    <a:pt x="152400" y="0"/>
                  </a:lnTo>
                </a:path>
                <a:path w="1739900" h="228600">
                  <a:moveTo>
                    <a:pt x="381000" y="228600"/>
                  </a:moveTo>
                  <a:lnTo>
                    <a:pt x="533400" y="0"/>
                  </a:lnTo>
                </a:path>
                <a:path w="1739900" h="228600">
                  <a:moveTo>
                    <a:pt x="685800" y="228600"/>
                  </a:moveTo>
                  <a:lnTo>
                    <a:pt x="838200" y="0"/>
                  </a:lnTo>
                </a:path>
                <a:path w="1739900" h="228600">
                  <a:moveTo>
                    <a:pt x="1143000" y="228600"/>
                  </a:moveTo>
                  <a:lnTo>
                    <a:pt x="1371600" y="0"/>
                  </a:lnTo>
                </a:path>
                <a:path w="1739900" h="228600">
                  <a:moveTo>
                    <a:pt x="1524000" y="228600"/>
                  </a:moveTo>
                  <a:lnTo>
                    <a:pt x="1739900" y="0"/>
                  </a:lnTo>
                </a:path>
              </a:pathLst>
            </a:custGeom>
            <a:ln w="9144">
              <a:solidFill>
                <a:srgbClr val="497DBA"/>
              </a:solidFill>
            </a:ln>
          </p:spPr>
          <p:txBody>
            <a:bodyPr wrap="square" lIns="0" tIns="0" rIns="0" bIns="0" rtlCol="0"/>
            <a:lstStyle/>
            <a:p>
              <a:endParaRPr/>
            </a:p>
          </p:txBody>
        </p:sp>
        <p:sp>
          <p:nvSpPr>
            <p:cNvPr id="121" name="object 121"/>
            <p:cNvSpPr/>
            <p:nvPr/>
          </p:nvSpPr>
          <p:spPr>
            <a:xfrm>
              <a:off x="3200400" y="5867400"/>
              <a:ext cx="152400" cy="152400"/>
            </a:xfrm>
            <a:custGeom>
              <a:avLst/>
              <a:gdLst/>
              <a:ahLst/>
              <a:cxnLst/>
              <a:rect l="l" t="t" r="r" b="b"/>
              <a:pathLst>
                <a:path w="152400" h="152400">
                  <a:moveTo>
                    <a:pt x="0" y="152400"/>
                  </a:moveTo>
                  <a:lnTo>
                    <a:pt x="152400" y="0"/>
                  </a:lnTo>
                </a:path>
              </a:pathLst>
            </a:custGeom>
            <a:ln w="9144">
              <a:solidFill>
                <a:srgbClr val="497DBA"/>
              </a:solidFill>
            </a:ln>
          </p:spPr>
          <p:txBody>
            <a:bodyPr wrap="square" lIns="0" tIns="0" rIns="0" bIns="0" rtlCol="0"/>
            <a:lstStyle/>
            <a:p>
              <a:endParaRPr/>
            </a:p>
          </p:txBody>
        </p:sp>
        <p:sp>
          <p:nvSpPr>
            <p:cNvPr id="122" name="object 122"/>
            <p:cNvSpPr/>
            <p:nvPr/>
          </p:nvSpPr>
          <p:spPr>
            <a:xfrm>
              <a:off x="3733800" y="5867400"/>
              <a:ext cx="152400" cy="184150"/>
            </a:xfrm>
            <a:custGeom>
              <a:avLst/>
              <a:gdLst/>
              <a:ahLst/>
              <a:cxnLst/>
              <a:rect l="l" t="t" r="r" b="b"/>
              <a:pathLst>
                <a:path w="152400" h="184150">
                  <a:moveTo>
                    <a:pt x="0" y="184150"/>
                  </a:moveTo>
                  <a:lnTo>
                    <a:pt x="152400" y="0"/>
                  </a:lnTo>
                </a:path>
              </a:pathLst>
            </a:custGeom>
            <a:ln w="9144">
              <a:solidFill>
                <a:srgbClr val="497DBA"/>
              </a:solidFill>
            </a:ln>
          </p:spPr>
          <p:txBody>
            <a:bodyPr wrap="square" lIns="0" tIns="0" rIns="0" bIns="0" rtlCol="0"/>
            <a:lstStyle/>
            <a:p>
              <a:endParaRPr/>
            </a:p>
          </p:txBody>
        </p:sp>
        <p:sp>
          <p:nvSpPr>
            <p:cNvPr id="123" name="object 123"/>
            <p:cNvSpPr/>
            <p:nvPr/>
          </p:nvSpPr>
          <p:spPr>
            <a:xfrm>
              <a:off x="4267200" y="5867400"/>
              <a:ext cx="152400" cy="228600"/>
            </a:xfrm>
            <a:custGeom>
              <a:avLst/>
              <a:gdLst/>
              <a:ahLst/>
              <a:cxnLst/>
              <a:rect l="l" t="t" r="r" b="b"/>
              <a:pathLst>
                <a:path w="152400" h="228600">
                  <a:moveTo>
                    <a:pt x="152400" y="0"/>
                  </a:moveTo>
                  <a:lnTo>
                    <a:pt x="0" y="228600"/>
                  </a:lnTo>
                </a:path>
              </a:pathLst>
            </a:custGeom>
            <a:ln w="9144">
              <a:solidFill>
                <a:srgbClr val="497DBA"/>
              </a:solidFill>
            </a:ln>
          </p:spPr>
          <p:txBody>
            <a:bodyPr wrap="square" lIns="0" tIns="0" rIns="0" bIns="0" rtlCol="0"/>
            <a:lstStyle/>
            <a:p>
              <a:endParaRPr/>
            </a:p>
          </p:txBody>
        </p:sp>
        <p:sp>
          <p:nvSpPr>
            <p:cNvPr id="124" name="object 124"/>
            <p:cNvSpPr/>
            <p:nvPr/>
          </p:nvSpPr>
          <p:spPr>
            <a:xfrm>
              <a:off x="4724399" y="5867400"/>
              <a:ext cx="3962400" cy="228600"/>
            </a:xfrm>
            <a:custGeom>
              <a:avLst/>
              <a:gdLst/>
              <a:ahLst/>
              <a:cxnLst/>
              <a:rect l="l" t="t" r="r" b="b"/>
              <a:pathLst>
                <a:path w="3962400" h="228600">
                  <a:moveTo>
                    <a:pt x="0" y="228600"/>
                  </a:moveTo>
                  <a:lnTo>
                    <a:pt x="152400" y="0"/>
                  </a:lnTo>
                </a:path>
                <a:path w="3962400" h="228600">
                  <a:moveTo>
                    <a:pt x="457200" y="228600"/>
                  </a:moveTo>
                  <a:lnTo>
                    <a:pt x="609600" y="0"/>
                  </a:lnTo>
                </a:path>
                <a:path w="3962400" h="228600">
                  <a:moveTo>
                    <a:pt x="914400" y="228600"/>
                  </a:moveTo>
                  <a:lnTo>
                    <a:pt x="1066800" y="0"/>
                  </a:lnTo>
                </a:path>
                <a:path w="3962400" h="228600">
                  <a:moveTo>
                    <a:pt x="1371600" y="228600"/>
                  </a:moveTo>
                  <a:lnTo>
                    <a:pt x="1524000" y="0"/>
                  </a:lnTo>
                </a:path>
                <a:path w="3962400" h="228600">
                  <a:moveTo>
                    <a:pt x="2057400" y="228600"/>
                  </a:moveTo>
                  <a:lnTo>
                    <a:pt x="2209800" y="0"/>
                  </a:lnTo>
                </a:path>
                <a:path w="3962400" h="228600">
                  <a:moveTo>
                    <a:pt x="2667000" y="228600"/>
                  </a:moveTo>
                  <a:lnTo>
                    <a:pt x="2895600" y="0"/>
                  </a:lnTo>
                </a:path>
                <a:path w="3962400" h="228600">
                  <a:moveTo>
                    <a:pt x="3200400" y="228600"/>
                  </a:moveTo>
                  <a:lnTo>
                    <a:pt x="3429000" y="0"/>
                  </a:lnTo>
                </a:path>
                <a:path w="3962400" h="228600">
                  <a:moveTo>
                    <a:pt x="3733800" y="228600"/>
                  </a:moveTo>
                  <a:lnTo>
                    <a:pt x="3962400" y="0"/>
                  </a:lnTo>
                </a:path>
              </a:pathLst>
            </a:custGeom>
            <a:ln w="9144">
              <a:solidFill>
                <a:srgbClr val="497DBA"/>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26</a:t>
            </a:fld>
            <a:endParaRPr sz="1200">
              <a:latin typeface="Arial MT"/>
              <a:cs typeface="Arial MT"/>
            </a:endParaRPr>
          </a:p>
        </p:txBody>
      </p:sp>
      <p:sp>
        <p:nvSpPr>
          <p:cNvPr id="2" name="object 2"/>
          <p:cNvSpPr txBox="1"/>
          <p:nvPr/>
        </p:nvSpPr>
        <p:spPr>
          <a:xfrm>
            <a:off x="78739" y="197541"/>
            <a:ext cx="8911590" cy="4599305"/>
          </a:xfrm>
          <a:prstGeom prst="rect">
            <a:avLst/>
          </a:prstGeom>
        </p:spPr>
        <p:txBody>
          <a:bodyPr vert="horz" wrap="square" lIns="0" tIns="165735" rIns="0" bIns="0" rtlCol="0">
            <a:spAutoFit/>
          </a:bodyPr>
          <a:lstStyle/>
          <a:p>
            <a:pPr marL="12700" algn="just">
              <a:lnSpc>
                <a:spcPct val="100000"/>
              </a:lnSpc>
              <a:spcBef>
                <a:spcPts val="1305"/>
              </a:spcBef>
            </a:pPr>
            <a:r>
              <a:rPr sz="2000" b="1" i="1" dirty="0">
                <a:latin typeface="Times New Roman"/>
                <a:cs typeface="Times New Roman"/>
              </a:rPr>
              <a:t>1.4.3.3</a:t>
            </a:r>
            <a:r>
              <a:rPr sz="2000" b="1" i="1" spc="-50" dirty="0">
                <a:latin typeface="Times New Roman"/>
                <a:cs typeface="Times New Roman"/>
              </a:rPr>
              <a:t> </a:t>
            </a:r>
            <a:r>
              <a:rPr sz="2000" b="1" i="1" dirty="0">
                <a:latin typeface="Times New Roman"/>
                <a:cs typeface="Times New Roman"/>
              </a:rPr>
              <a:t>Binary</a:t>
            </a:r>
            <a:r>
              <a:rPr sz="2000" b="1" i="1" spc="-25" dirty="0">
                <a:latin typeface="Times New Roman"/>
                <a:cs typeface="Times New Roman"/>
              </a:rPr>
              <a:t> </a:t>
            </a:r>
            <a:r>
              <a:rPr sz="2000" b="1" i="1" spc="-5" dirty="0">
                <a:latin typeface="Times New Roman"/>
                <a:cs typeface="Times New Roman"/>
              </a:rPr>
              <a:t>Cycle</a:t>
            </a:r>
            <a:r>
              <a:rPr sz="2000" b="1" i="1" spc="-20" dirty="0">
                <a:latin typeface="Times New Roman"/>
                <a:cs typeface="Times New Roman"/>
              </a:rPr>
              <a:t> </a:t>
            </a:r>
            <a:r>
              <a:rPr sz="2000" b="1" i="1" dirty="0">
                <a:latin typeface="Times New Roman"/>
                <a:cs typeface="Times New Roman"/>
              </a:rPr>
              <a:t>Power</a:t>
            </a:r>
            <a:r>
              <a:rPr sz="2000" b="1" i="1" spc="-20" dirty="0">
                <a:latin typeface="Times New Roman"/>
                <a:cs typeface="Times New Roman"/>
              </a:rPr>
              <a:t> </a:t>
            </a:r>
            <a:r>
              <a:rPr sz="2000" b="1" i="1" dirty="0">
                <a:latin typeface="Times New Roman"/>
                <a:cs typeface="Times New Roman"/>
              </a:rPr>
              <a:t>Plants:</a:t>
            </a:r>
            <a:endParaRPr sz="2000">
              <a:latin typeface="Times New Roman"/>
              <a:cs typeface="Times New Roman"/>
            </a:endParaRPr>
          </a:p>
          <a:p>
            <a:pPr marL="12700" marR="5080" indent="914400" algn="just">
              <a:lnSpc>
                <a:spcPct val="150000"/>
              </a:lnSpc>
            </a:pPr>
            <a:r>
              <a:rPr sz="2000" dirty="0">
                <a:latin typeface="Times New Roman"/>
                <a:cs typeface="Times New Roman"/>
              </a:rPr>
              <a:t>The </a:t>
            </a:r>
            <a:r>
              <a:rPr sz="2000" spc="-5" dirty="0">
                <a:latin typeface="Times New Roman"/>
                <a:cs typeface="Times New Roman"/>
              </a:rPr>
              <a:t>schematic diagram </a:t>
            </a:r>
            <a:r>
              <a:rPr sz="2000" dirty="0">
                <a:latin typeface="Times New Roman"/>
                <a:cs typeface="Times New Roman"/>
              </a:rPr>
              <a:t>of </a:t>
            </a:r>
            <a:r>
              <a:rPr sz="2000" spc="-5" dirty="0">
                <a:latin typeface="Times New Roman"/>
                <a:cs typeface="Times New Roman"/>
              </a:rPr>
              <a:t>the binary geothermal power plant is </a:t>
            </a:r>
            <a:r>
              <a:rPr sz="2000" dirty="0">
                <a:latin typeface="Times New Roman"/>
                <a:cs typeface="Times New Roman"/>
              </a:rPr>
              <a:t>shown </a:t>
            </a:r>
            <a:r>
              <a:rPr sz="2000" spc="-5" dirty="0">
                <a:latin typeface="Times New Roman"/>
                <a:cs typeface="Times New Roman"/>
              </a:rPr>
              <a:t>here. </a:t>
            </a:r>
            <a:r>
              <a:rPr sz="2000" dirty="0">
                <a:latin typeface="Times New Roman"/>
                <a:cs typeface="Times New Roman"/>
              </a:rPr>
              <a:t> The </a:t>
            </a:r>
            <a:r>
              <a:rPr sz="2000" spc="-5" dirty="0">
                <a:latin typeface="Times New Roman"/>
                <a:cs typeface="Times New Roman"/>
              </a:rPr>
              <a:t>secondary fluid normally </a:t>
            </a:r>
            <a:r>
              <a:rPr sz="2000" spc="-10" dirty="0">
                <a:latin typeface="Times New Roman"/>
                <a:cs typeface="Times New Roman"/>
              </a:rPr>
              <a:t>organic </a:t>
            </a:r>
            <a:r>
              <a:rPr sz="2000" spc="-5" dirty="0">
                <a:latin typeface="Times New Roman"/>
                <a:cs typeface="Times New Roman"/>
              </a:rPr>
              <a:t>working fluid (like CFC, </a:t>
            </a:r>
            <a:r>
              <a:rPr sz="2000" dirty="0">
                <a:latin typeface="Times New Roman"/>
                <a:cs typeface="Times New Roman"/>
              </a:rPr>
              <a:t>HFC </a:t>
            </a:r>
            <a:r>
              <a:rPr sz="2000" spc="-5" dirty="0">
                <a:latin typeface="Times New Roman"/>
                <a:cs typeface="Times New Roman"/>
              </a:rPr>
              <a:t>etc.) </a:t>
            </a:r>
            <a:r>
              <a:rPr sz="2000" spc="-10" dirty="0">
                <a:latin typeface="Times New Roman"/>
                <a:cs typeface="Times New Roman"/>
              </a:rPr>
              <a:t>is </a:t>
            </a:r>
            <a:r>
              <a:rPr sz="2000" spc="-5" dirty="0">
                <a:latin typeface="Times New Roman"/>
                <a:cs typeface="Times New Roman"/>
              </a:rPr>
              <a:t>converted </a:t>
            </a:r>
            <a:r>
              <a:rPr sz="2000" dirty="0">
                <a:latin typeface="Times New Roman"/>
                <a:cs typeface="Times New Roman"/>
              </a:rPr>
              <a:t> </a:t>
            </a:r>
            <a:r>
              <a:rPr sz="2000" spc="-5" dirty="0">
                <a:latin typeface="Times New Roman"/>
                <a:cs typeface="Times New Roman"/>
              </a:rPr>
              <a:t>into vapor in </a:t>
            </a:r>
            <a:r>
              <a:rPr sz="2000" dirty="0">
                <a:latin typeface="Times New Roman"/>
                <a:cs typeface="Times New Roman"/>
              </a:rPr>
              <a:t>a </a:t>
            </a:r>
            <a:r>
              <a:rPr sz="2000" spc="-5" dirty="0">
                <a:latin typeface="Times New Roman"/>
                <a:cs typeface="Times New Roman"/>
              </a:rPr>
              <a:t>boiler </a:t>
            </a:r>
            <a:r>
              <a:rPr sz="2000" dirty="0">
                <a:latin typeface="Times New Roman"/>
                <a:cs typeface="Times New Roman"/>
              </a:rPr>
              <a:t>by </a:t>
            </a:r>
            <a:r>
              <a:rPr sz="2000" spc="-5" dirty="0">
                <a:latin typeface="Times New Roman"/>
                <a:cs typeface="Times New Roman"/>
              </a:rPr>
              <a:t>the </a:t>
            </a:r>
            <a:r>
              <a:rPr sz="2000" dirty="0">
                <a:latin typeface="Times New Roman"/>
                <a:cs typeface="Times New Roman"/>
              </a:rPr>
              <a:t>exchange of </a:t>
            </a:r>
            <a:r>
              <a:rPr sz="2000" spc="-5" dirty="0">
                <a:latin typeface="Times New Roman"/>
                <a:cs typeface="Times New Roman"/>
              </a:rPr>
              <a:t>heat </a:t>
            </a:r>
            <a:r>
              <a:rPr sz="2000" dirty="0">
                <a:latin typeface="Times New Roman"/>
                <a:cs typeface="Times New Roman"/>
              </a:rPr>
              <a:t>with the </a:t>
            </a:r>
            <a:r>
              <a:rPr sz="2000" spc="-5" dirty="0">
                <a:latin typeface="Times New Roman"/>
                <a:cs typeface="Times New Roman"/>
              </a:rPr>
              <a:t>geothermal fluid </a:t>
            </a:r>
            <a:r>
              <a:rPr sz="2000" dirty="0">
                <a:latin typeface="Times New Roman"/>
                <a:cs typeface="Times New Roman"/>
              </a:rPr>
              <a:t>or </a:t>
            </a:r>
            <a:r>
              <a:rPr sz="2000" spc="-5" dirty="0">
                <a:latin typeface="Times New Roman"/>
                <a:cs typeface="Times New Roman"/>
              </a:rPr>
              <a:t>it </a:t>
            </a:r>
            <a:r>
              <a:rPr sz="2000" spc="-10" dirty="0">
                <a:latin typeface="Times New Roman"/>
                <a:cs typeface="Times New Roman"/>
              </a:rPr>
              <a:t>may </a:t>
            </a:r>
            <a:r>
              <a:rPr sz="2000" spc="5" dirty="0">
                <a:latin typeface="Times New Roman"/>
                <a:cs typeface="Times New Roman"/>
              </a:rPr>
              <a:t>be </a:t>
            </a:r>
            <a:r>
              <a:rPr sz="2000" spc="10" dirty="0">
                <a:latin typeface="Times New Roman"/>
                <a:cs typeface="Times New Roman"/>
              </a:rPr>
              <a:t> </a:t>
            </a:r>
            <a:r>
              <a:rPr sz="2000" dirty="0">
                <a:latin typeface="Times New Roman"/>
                <a:cs typeface="Times New Roman"/>
              </a:rPr>
              <a:t>pre-heated</a:t>
            </a:r>
            <a:r>
              <a:rPr sz="2000" spc="-45" dirty="0">
                <a:latin typeface="Times New Roman"/>
                <a:cs typeface="Times New Roman"/>
              </a:rPr>
              <a:t> </a:t>
            </a:r>
            <a:r>
              <a:rPr sz="2000" dirty="0">
                <a:latin typeface="Times New Roman"/>
                <a:cs typeface="Times New Roman"/>
              </a:rPr>
              <a:t>before</a:t>
            </a:r>
            <a:r>
              <a:rPr sz="2000" spc="-40" dirty="0">
                <a:latin typeface="Times New Roman"/>
                <a:cs typeface="Times New Roman"/>
              </a:rPr>
              <a:t> </a:t>
            </a:r>
            <a:r>
              <a:rPr sz="2000" dirty="0">
                <a:latin typeface="Times New Roman"/>
                <a:cs typeface="Times New Roman"/>
              </a:rPr>
              <a:t>entering</a:t>
            </a:r>
            <a:r>
              <a:rPr sz="2000" spc="-25" dirty="0">
                <a:latin typeface="Times New Roman"/>
                <a:cs typeface="Times New Roman"/>
              </a:rPr>
              <a:t> </a:t>
            </a:r>
            <a:r>
              <a:rPr sz="2000" dirty="0">
                <a:latin typeface="Times New Roman"/>
                <a:cs typeface="Times New Roman"/>
              </a:rPr>
              <a:t>into</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15" dirty="0">
                <a:latin typeface="Times New Roman"/>
                <a:cs typeface="Times New Roman"/>
              </a:rPr>
              <a:t>boiler.</a:t>
            </a:r>
            <a:endParaRPr sz="2000">
              <a:latin typeface="Times New Roman"/>
              <a:cs typeface="Times New Roman"/>
            </a:endParaRPr>
          </a:p>
          <a:p>
            <a:pPr marL="12700" marR="5080" indent="914400" algn="just">
              <a:lnSpc>
                <a:spcPct val="150000"/>
              </a:lnSpc>
            </a:pPr>
            <a:r>
              <a:rPr sz="2000" dirty="0">
                <a:latin typeface="Times New Roman"/>
                <a:cs typeface="Times New Roman"/>
              </a:rPr>
              <a:t>The </a:t>
            </a:r>
            <a:r>
              <a:rPr sz="2000" spc="-5" dirty="0">
                <a:latin typeface="Times New Roman"/>
                <a:cs typeface="Times New Roman"/>
              </a:rPr>
              <a:t>vaporized </a:t>
            </a:r>
            <a:r>
              <a:rPr sz="2000" spc="-10" dirty="0">
                <a:latin typeface="Times New Roman"/>
                <a:cs typeface="Times New Roman"/>
              </a:rPr>
              <a:t>organic </a:t>
            </a:r>
            <a:r>
              <a:rPr sz="2000" spc="-5" dirty="0">
                <a:latin typeface="Times New Roman"/>
                <a:cs typeface="Times New Roman"/>
              </a:rPr>
              <a:t>working fluid </a:t>
            </a:r>
            <a:r>
              <a:rPr sz="2000" spc="-10" dirty="0">
                <a:latin typeface="Times New Roman"/>
                <a:cs typeface="Times New Roman"/>
              </a:rPr>
              <a:t>is </a:t>
            </a:r>
            <a:r>
              <a:rPr sz="2000" spc="-5" dirty="0">
                <a:latin typeface="Times New Roman"/>
                <a:cs typeface="Times New Roman"/>
              </a:rPr>
              <a:t>fed into the </a:t>
            </a:r>
            <a:r>
              <a:rPr sz="2000" spc="-10" dirty="0">
                <a:latin typeface="Times New Roman"/>
                <a:cs typeface="Times New Roman"/>
              </a:rPr>
              <a:t>organic </a:t>
            </a:r>
            <a:r>
              <a:rPr sz="2000" dirty="0">
                <a:latin typeface="Times New Roman"/>
                <a:cs typeface="Times New Roman"/>
              </a:rPr>
              <a:t>Rankine </a:t>
            </a:r>
            <a:r>
              <a:rPr sz="2000" spc="-5" dirty="0">
                <a:latin typeface="Times New Roman"/>
                <a:cs typeface="Times New Roman"/>
              </a:rPr>
              <a:t>cycle </a:t>
            </a:r>
            <a:r>
              <a:rPr sz="2000" dirty="0">
                <a:latin typeface="Times New Roman"/>
                <a:cs typeface="Times New Roman"/>
              </a:rPr>
              <a:t> </a:t>
            </a:r>
            <a:r>
              <a:rPr sz="2000" spc="-5" dirty="0">
                <a:latin typeface="Times New Roman"/>
                <a:cs typeface="Times New Roman"/>
              </a:rPr>
              <a:t>turbine</a:t>
            </a:r>
            <a:r>
              <a:rPr sz="2000" spc="484" dirty="0">
                <a:latin typeface="Times New Roman"/>
                <a:cs typeface="Times New Roman"/>
              </a:rPr>
              <a:t> </a:t>
            </a:r>
            <a:r>
              <a:rPr sz="2000" spc="-5" dirty="0">
                <a:latin typeface="Times New Roman"/>
                <a:cs typeface="Times New Roman"/>
              </a:rPr>
              <a:t>that</a:t>
            </a:r>
            <a:r>
              <a:rPr sz="2000" spc="459" dirty="0">
                <a:latin typeface="Times New Roman"/>
                <a:cs typeface="Times New Roman"/>
              </a:rPr>
              <a:t> </a:t>
            </a:r>
            <a:r>
              <a:rPr sz="2000" spc="-5" dirty="0">
                <a:latin typeface="Times New Roman"/>
                <a:cs typeface="Times New Roman"/>
              </a:rPr>
              <a:t>produce</a:t>
            </a:r>
            <a:r>
              <a:rPr sz="2000" spc="484" dirty="0">
                <a:latin typeface="Times New Roman"/>
                <a:cs typeface="Times New Roman"/>
              </a:rPr>
              <a:t> </a:t>
            </a:r>
            <a:r>
              <a:rPr sz="2000" spc="-5" dirty="0">
                <a:latin typeface="Times New Roman"/>
                <a:cs typeface="Times New Roman"/>
              </a:rPr>
              <a:t>mechanical</a:t>
            </a:r>
            <a:r>
              <a:rPr sz="2000" spc="475" dirty="0">
                <a:latin typeface="Times New Roman"/>
                <a:cs typeface="Times New Roman"/>
              </a:rPr>
              <a:t> </a:t>
            </a:r>
            <a:r>
              <a:rPr sz="2000" spc="-5" dirty="0">
                <a:latin typeface="Times New Roman"/>
                <a:cs typeface="Times New Roman"/>
              </a:rPr>
              <a:t>work</a:t>
            </a:r>
            <a:r>
              <a:rPr sz="2000" spc="484" dirty="0">
                <a:latin typeface="Times New Roman"/>
                <a:cs typeface="Times New Roman"/>
              </a:rPr>
              <a:t> </a:t>
            </a:r>
            <a:r>
              <a:rPr sz="2000" spc="-5" dirty="0">
                <a:latin typeface="Times New Roman"/>
                <a:cs typeface="Times New Roman"/>
              </a:rPr>
              <a:t>to</a:t>
            </a:r>
            <a:r>
              <a:rPr sz="2000" spc="475" dirty="0">
                <a:latin typeface="Times New Roman"/>
                <a:cs typeface="Times New Roman"/>
              </a:rPr>
              <a:t> </a:t>
            </a:r>
            <a:r>
              <a:rPr sz="2000" dirty="0">
                <a:latin typeface="Times New Roman"/>
                <a:cs typeface="Times New Roman"/>
              </a:rPr>
              <a:t>produce</a:t>
            </a:r>
            <a:r>
              <a:rPr sz="2000" spc="480" dirty="0">
                <a:latin typeface="Times New Roman"/>
                <a:cs typeface="Times New Roman"/>
              </a:rPr>
              <a:t> </a:t>
            </a:r>
            <a:r>
              <a:rPr sz="2000" spc="-5" dirty="0">
                <a:latin typeface="Times New Roman"/>
                <a:cs typeface="Times New Roman"/>
              </a:rPr>
              <a:t>electric</a:t>
            </a:r>
            <a:r>
              <a:rPr sz="2000" spc="475" dirty="0">
                <a:latin typeface="Times New Roman"/>
                <a:cs typeface="Times New Roman"/>
              </a:rPr>
              <a:t> </a:t>
            </a:r>
            <a:r>
              <a:rPr sz="2000" spc="-15" dirty="0">
                <a:latin typeface="Times New Roman"/>
                <a:cs typeface="Times New Roman"/>
              </a:rPr>
              <a:t>generator.</a:t>
            </a:r>
            <a:r>
              <a:rPr sz="2000" spc="5" dirty="0">
                <a:latin typeface="Times New Roman"/>
                <a:cs typeface="Times New Roman"/>
              </a:rPr>
              <a:t> </a:t>
            </a:r>
            <a:r>
              <a:rPr sz="2000" spc="-10" dirty="0">
                <a:latin typeface="Times New Roman"/>
                <a:cs typeface="Times New Roman"/>
              </a:rPr>
              <a:t>Organic</a:t>
            </a:r>
            <a:r>
              <a:rPr sz="2000" spc="475" dirty="0">
                <a:latin typeface="Times New Roman"/>
                <a:cs typeface="Times New Roman"/>
              </a:rPr>
              <a:t> </a:t>
            </a:r>
            <a:r>
              <a:rPr sz="2000" spc="-5" dirty="0">
                <a:latin typeface="Times New Roman"/>
                <a:cs typeface="Times New Roman"/>
              </a:rPr>
              <a:t>fluid </a:t>
            </a:r>
            <a:r>
              <a:rPr sz="2000" spc="-490" dirty="0">
                <a:latin typeface="Times New Roman"/>
                <a:cs typeface="Times New Roman"/>
              </a:rPr>
              <a:t> </a:t>
            </a:r>
            <a:r>
              <a:rPr sz="2000" spc="-5" dirty="0">
                <a:latin typeface="Times New Roman"/>
                <a:cs typeface="Times New Roman"/>
              </a:rPr>
              <a:t>condenses </a:t>
            </a:r>
            <a:r>
              <a:rPr sz="2000" spc="-10" dirty="0">
                <a:latin typeface="Times New Roman"/>
                <a:cs typeface="Times New Roman"/>
              </a:rPr>
              <a:t>in </a:t>
            </a:r>
            <a:r>
              <a:rPr sz="2000" dirty="0">
                <a:latin typeface="Times New Roman"/>
                <a:cs typeface="Times New Roman"/>
              </a:rPr>
              <a:t>a </a:t>
            </a:r>
            <a:r>
              <a:rPr sz="2000" spc="-5" dirty="0">
                <a:latin typeface="Times New Roman"/>
                <a:cs typeface="Times New Roman"/>
              </a:rPr>
              <a:t>condenser </a:t>
            </a:r>
            <a:r>
              <a:rPr sz="2000" spc="-10" dirty="0">
                <a:latin typeface="Times New Roman"/>
                <a:cs typeface="Times New Roman"/>
              </a:rPr>
              <a:t>and </a:t>
            </a:r>
            <a:r>
              <a:rPr sz="2000" spc="-5" dirty="0">
                <a:latin typeface="Times New Roman"/>
                <a:cs typeface="Times New Roman"/>
              </a:rPr>
              <a:t>cooling tower </a:t>
            </a:r>
            <a:r>
              <a:rPr sz="2000" spc="-10" dirty="0">
                <a:latin typeface="Times New Roman"/>
                <a:cs typeface="Times New Roman"/>
              </a:rPr>
              <a:t>to </a:t>
            </a:r>
            <a:r>
              <a:rPr sz="2000" dirty="0">
                <a:latin typeface="Times New Roman"/>
                <a:cs typeface="Times New Roman"/>
              </a:rPr>
              <a:t>produce </a:t>
            </a:r>
            <a:r>
              <a:rPr sz="2000" spc="-5" dirty="0">
                <a:latin typeface="Times New Roman"/>
                <a:cs typeface="Times New Roman"/>
              </a:rPr>
              <a:t>the liquid </a:t>
            </a:r>
            <a:r>
              <a:rPr sz="2000" dirty="0">
                <a:latin typeface="Times New Roman"/>
                <a:cs typeface="Times New Roman"/>
              </a:rPr>
              <a:t>which </a:t>
            </a:r>
            <a:r>
              <a:rPr sz="2000" spc="-5" dirty="0">
                <a:latin typeface="Times New Roman"/>
                <a:cs typeface="Times New Roman"/>
              </a:rPr>
              <a:t>is again </a:t>
            </a:r>
            <a:r>
              <a:rPr sz="2000" dirty="0">
                <a:latin typeface="Times New Roman"/>
                <a:cs typeface="Times New Roman"/>
              </a:rPr>
              <a:t>fed </a:t>
            </a:r>
            <a:r>
              <a:rPr sz="2000" spc="-20" dirty="0">
                <a:latin typeface="Times New Roman"/>
                <a:cs typeface="Times New Roman"/>
              </a:rPr>
              <a:t>to </a:t>
            </a:r>
            <a:r>
              <a:rPr sz="2000" spc="-15" dirty="0">
                <a:latin typeface="Times New Roman"/>
                <a:cs typeface="Times New Roman"/>
              </a:rPr>
              <a:t> </a:t>
            </a:r>
            <a:r>
              <a:rPr sz="2000" dirty="0">
                <a:latin typeface="Times New Roman"/>
                <a:cs typeface="Times New Roman"/>
              </a:rPr>
              <a:t>the </a:t>
            </a:r>
            <a:r>
              <a:rPr sz="2000" spc="-5" dirty="0">
                <a:latin typeface="Times New Roman"/>
                <a:cs typeface="Times New Roman"/>
              </a:rPr>
              <a:t>boiler </a:t>
            </a:r>
            <a:r>
              <a:rPr sz="2000" spc="-10" dirty="0">
                <a:latin typeface="Times New Roman"/>
                <a:cs typeface="Times New Roman"/>
              </a:rPr>
              <a:t>in </a:t>
            </a:r>
            <a:r>
              <a:rPr sz="2000" dirty="0">
                <a:latin typeface="Times New Roman"/>
                <a:cs typeface="Times New Roman"/>
              </a:rPr>
              <a:t>a </a:t>
            </a:r>
            <a:r>
              <a:rPr sz="2000" spc="-5" dirty="0">
                <a:latin typeface="Times New Roman"/>
                <a:cs typeface="Times New Roman"/>
              </a:rPr>
              <a:t>closed loop cycle.</a:t>
            </a:r>
            <a:r>
              <a:rPr sz="2000" dirty="0">
                <a:latin typeface="Times New Roman"/>
                <a:cs typeface="Times New Roman"/>
              </a:rPr>
              <a:t> </a:t>
            </a:r>
            <a:r>
              <a:rPr sz="2000" spc="-5" dirty="0">
                <a:latin typeface="Times New Roman"/>
                <a:cs typeface="Times New Roman"/>
              </a:rPr>
              <a:t>Binary </a:t>
            </a:r>
            <a:r>
              <a:rPr sz="2000" spc="-20" dirty="0">
                <a:latin typeface="Times New Roman"/>
                <a:cs typeface="Times New Roman"/>
              </a:rPr>
              <a:t>plant’s </a:t>
            </a:r>
            <a:r>
              <a:rPr sz="2000" spc="-5" dirty="0">
                <a:latin typeface="Times New Roman"/>
                <a:cs typeface="Times New Roman"/>
              </a:rPr>
              <a:t>size varies between </a:t>
            </a:r>
            <a:r>
              <a:rPr sz="2000" dirty="0">
                <a:latin typeface="Times New Roman"/>
                <a:cs typeface="Times New Roman"/>
              </a:rPr>
              <a:t>500 </a:t>
            </a:r>
            <a:r>
              <a:rPr sz="2000" spc="-10" dirty="0">
                <a:latin typeface="Times New Roman"/>
                <a:cs typeface="Times New Roman"/>
              </a:rPr>
              <a:t>MW</a:t>
            </a:r>
            <a:r>
              <a:rPr sz="2000" spc="-5" dirty="0">
                <a:latin typeface="Times New Roman"/>
                <a:cs typeface="Times New Roman"/>
              </a:rPr>
              <a:t> and </a:t>
            </a:r>
            <a:r>
              <a:rPr sz="2000" spc="-10" dirty="0">
                <a:latin typeface="Times New Roman"/>
                <a:cs typeface="Times New Roman"/>
              </a:rPr>
              <a:t>10 </a:t>
            </a:r>
            <a:r>
              <a:rPr sz="2000" spc="-5" dirty="0">
                <a:latin typeface="Times New Roman"/>
                <a:cs typeface="Times New Roman"/>
              </a:rPr>
              <a:t> </a:t>
            </a:r>
            <a:r>
              <a:rPr sz="2000" spc="-60" dirty="0">
                <a:latin typeface="Times New Roman"/>
                <a:cs typeface="Times New Roman"/>
              </a:rPr>
              <a:t>MW.</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775447" y="1856232"/>
            <a:ext cx="391795" cy="117475"/>
            <a:chOff x="7775447" y="1856232"/>
            <a:chExt cx="391795" cy="117475"/>
          </a:xfrm>
        </p:grpSpPr>
        <p:sp>
          <p:nvSpPr>
            <p:cNvPr id="3" name="object 3"/>
            <p:cNvSpPr/>
            <p:nvPr/>
          </p:nvSpPr>
          <p:spPr>
            <a:xfrm>
              <a:off x="7788401" y="1869186"/>
              <a:ext cx="365760" cy="91440"/>
            </a:xfrm>
            <a:custGeom>
              <a:avLst/>
              <a:gdLst/>
              <a:ahLst/>
              <a:cxnLst/>
              <a:rect l="l" t="t" r="r" b="b"/>
              <a:pathLst>
                <a:path w="365759" h="91439">
                  <a:moveTo>
                    <a:pt x="0" y="0"/>
                  </a:moveTo>
                  <a:lnTo>
                    <a:pt x="0" y="91439"/>
                  </a:lnTo>
                  <a:lnTo>
                    <a:pt x="182879" y="45719"/>
                  </a:lnTo>
                  <a:lnTo>
                    <a:pt x="0" y="0"/>
                  </a:lnTo>
                  <a:close/>
                </a:path>
                <a:path w="365759" h="91439">
                  <a:moveTo>
                    <a:pt x="365759" y="0"/>
                  </a:moveTo>
                  <a:lnTo>
                    <a:pt x="182879" y="45719"/>
                  </a:lnTo>
                  <a:lnTo>
                    <a:pt x="365759" y="91439"/>
                  </a:lnTo>
                  <a:lnTo>
                    <a:pt x="365759" y="0"/>
                  </a:lnTo>
                  <a:close/>
                </a:path>
              </a:pathLst>
            </a:custGeom>
            <a:solidFill>
              <a:srgbClr val="4F81BC"/>
            </a:solidFill>
          </p:spPr>
          <p:txBody>
            <a:bodyPr wrap="square" lIns="0" tIns="0" rIns="0" bIns="0" rtlCol="0"/>
            <a:lstStyle/>
            <a:p>
              <a:endParaRPr/>
            </a:p>
          </p:txBody>
        </p:sp>
        <p:sp>
          <p:nvSpPr>
            <p:cNvPr id="4" name="object 4"/>
            <p:cNvSpPr/>
            <p:nvPr/>
          </p:nvSpPr>
          <p:spPr>
            <a:xfrm>
              <a:off x="7788401" y="1869186"/>
              <a:ext cx="365760" cy="91440"/>
            </a:xfrm>
            <a:custGeom>
              <a:avLst/>
              <a:gdLst/>
              <a:ahLst/>
              <a:cxnLst/>
              <a:rect l="l" t="t" r="r" b="b"/>
              <a:pathLst>
                <a:path w="365759" h="91439">
                  <a:moveTo>
                    <a:pt x="365759" y="0"/>
                  </a:moveTo>
                  <a:lnTo>
                    <a:pt x="365759" y="91439"/>
                  </a:lnTo>
                  <a:lnTo>
                    <a:pt x="182879" y="45719"/>
                  </a:lnTo>
                  <a:lnTo>
                    <a:pt x="0" y="91439"/>
                  </a:lnTo>
                  <a:lnTo>
                    <a:pt x="0" y="0"/>
                  </a:lnTo>
                  <a:lnTo>
                    <a:pt x="182879" y="45719"/>
                  </a:lnTo>
                  <a:lnTo>
                    <a:pt x="365759" y="0"/>
                  </a:lnTo>
                  <a:close/>
                </a:path>
              </a:pathLst>
            </a:custGeom>
            <a:ln w="25908">
              <a:solidFill>
                <a:srgbClr val="385D89"/>
              </a:solidFill>
            </a:ln>
          </p:spPr>
          <p:txBody>
            <a:bodyPr wrap="square" lIns="0" tIns="0" rIns="0" bIns="0" rtlCol="0"/>
            <a:lstStyle/>
            <a:p>
              <a:endParaRPr/>
            </a:p>
          </p:txBody>
        </p:sp>
      </p:grpSp>
      <p:grpSp>
        <p:nvGrpSpPr>
          <p:cNvPr id="5" name="object 5"/>
          <p:cNvGrpSpPr/>
          <p:nvPr/>
        </p:nvGrpSpPr>
        <p:grpSpPr>
          <a:xfrm>
            <a:off x="4808156" y="4081208"/>
            <a:ext cx="1550035" cy="483234"/>
            <a:chOff x="4808156" y="4081208"/>
            <a:chExt cx="1550035" cy="483234"/>
          </a:xfrm>
        </p:grpSpPr>
        <p:sp>
          <p:nvSpPr>
            <p:cNvPr id="6" name="object 6"/>
            <p:cNvSpPr/>
            <p:nvPr/>
          </p:nvSpPr>
          <p:spPr>
            <a:xfrm>
              <a:off x="4821174" y="4094226"/>
              <a:ext cx="1524000" cy="457200"/>
            </a:xfrm>
            <a:custGeom>
              <a:avLst/>
              <a:gdLst/>
              <a:ahLst/>
              <a:cxnLst/>
              <a:rect l="l" t="t" r="r" b="b"/>
              <a:pathLst>
                <a:path w="1524000" h="457200">
                  <a:moveTo>
                    <a:pt x="1447800" y="0"/>
                  </a:moveTo>
                  <a:lnTo>
                    <a:pt x="76200" y="0"/>
                  </a:lnTo>
                  <a:lnTo>
                    <a:pt x="46559" y="5994"/>
                  </a:lnTo>
                  <a:lnTo>
                    <a:pt x="22336" y="22336"/>
                  </a:lnTo>
                  <a:lnTo>
                    <a:pt x="5994" y="46559"/>
                  </a:lnTo>
                  <a:lnTo>
                    <a:pt x="0" y="76200"/>
                  </a:lnTo>
                  <a:lnTo>
                    <a:pt x="0" y="381000"/>
                  </a:lnTo>
                  <a:lnTo>
                    <a:pt x="5994" y="410640"/>
                  </a:lnTo>
                  <a:lnTo>
                    <a:pt x="22336" y="434863"/>
                  </a:lnTo>
                  <a:lnTo>
                    <a:pt x="46559" y="451205"/>
                  </a:lnTo>
                  <a:lnTo>
                    <a:pt x="76200" y="457200"/>
                  </a:lnTo>
                  <a:lnTo>
                    <a:pt x="1447800" y="457200"/>
                  </a:lnTo>
                  <a:lnTo>
                    <a:pt x="1477440" y="451205"/>
                  </a:lnTo>
                  <a:lnTo>
                    <a:pt x="1501663" y="434863"/>
                  </a:lnTo>
                  <a:lnTo>
                    <a:pt x="1518005" y="410640"/>
                  </a:lnTo>
                  <a:lnTo>
                    <a:pt x="1524000" y="381000"/>
                  </a:lnTo>
                  <a:lnTo>
                    <a:pt x="1524000" y="76200"/>
                  </a:lnTo>
                  <a:lnTo>
                    <a:pt x="1518005" y="46559"/>
                  </a:lnTo>
                  <a:lnTo>
                    <a:pt x="1501663" y="22336"/>
                  </a:lnTo>
                  <a:lnTo>
                    <a:pt x="1477440" y="5994"/>
                  </a:lnTo>
                  <a:lnTo>
                    <a:pt x="1447800" y="0"/>
                  </a:lnTo>
                  <a:close/>
                </a:path>
              </a:pathLst>
            </a:custGeom>
            <a:solidFill>
              <a:srgbClr val="4F81BC"/>
            </a:solidFill>
          </p:spPr>
          <p:txBody>
            <a:bodyPr wrap="square" lIns="0" tIns="0" rIns="0" bIns="0" rtlCol="0"/>
            <a:lstStyle/>
            <a:p>
              <a:endParaRPr/>
            </a:p>
          </p:txBody>
        </p:sp>
        <p:sp>
          <p:nvSpPr>
            <p:cNvPr id="7" name="object 7"/>
            <p:cNvSpPr/>
            <p:nvPr/>
          </p:nvSpPr>
          <p:spPr>
            <a:xfrm>
              <a:off x="4821174" y="4094226"/>
              <a:ext cx="1524000" cy="457200"/>
            </a:xfrm>
            <a:custGeom>
              <a:avLst/>
              <a:gdLst/>
              <a:ahLst/>
              <a:cxnLst/>
              <a:rect l="l" t="t" r="r" b="b"/>
              <a:pathLst>
                <a:path w="1524000" h="457200">
                  <a:moveTo>
                    <a:pt x="0" y="76200"/>
                  </a:moveTo>
                  <a:lnTo>
                    <a:pt x="5994" y="46559"/>
                  </a:lnTo>
                  <a:lnTo>
                    <a:pt x="22336" y="22336"/>
                  </a:lnTo>
                  <a:lnTo>
                    <a:pt x="46559" y="5994"/>
                  </a:lnTo>
                  <a:lnTo>
                    <a:pt x="76200" y="0"/>
                  </a:lnTo>
                  <a:lnTo>
                    <a:pt x="1447800" y="0"/>
                  </a:lnTo>
                  <a:lnTo>
                    <a:pt x="1477440" y="5994"/>
                  </a:lnTo>
                  <a:lnTo>
                    <a:pt x="1501663" y="22336"/>
                  </a:lnTo>
                  <a:lnTo>
                    <a:pt x="1518005" y="46559"/>
                  </a:lnTo>
                  <a:lnTo>
                    <a:pt x="1524000" y="76200"/>
                  </a:lnTo>
                  <a:lnTo>
                    <a:pt x="1524000" y="381000"/>
                  </a:lnTo>
                  <a:lnTo>
                    <a:pt x="1518005" y="410640"/>
                  </a:lnTo>
                  <a:lnTo>
                    <a:pt x="1501663" y="434863"/>
                  </a:lnTo>
                  <a:lnTo>
                    <a:pt x="1477440" y="451205"/>
                  </a:lnTo>
                  <a:lnTo>
                    <a:pt x="1447800" y="457200"/>
                  </a:lnTo>
                  <a:lnTo>
                    <a:pt x="76200" y="457200"/>
                  </a:lnTo>
                  <a:lnTo>
                    <a:pt x="46559" y="451205"/>
                  </a:lnTo>
                  <a:lnTo>
                    <a:pt x="22336" y="434863"/>
                  </a:lnTo>
                  <a:lnTo>
                    <a:pt x="5994" y="410640"/>
                  </a:lnTo>
                  <a:lnTo>
                    <a:pt x="0" y="381000"/>
                  </a:lnTo>
                  <a:lnTo>
                    <a:pt x="0" y="76200"/>
                  </a:lnTo>
                  <a:close/>
                </a:path>
              </a:pathLst>
            </a:custGeom>
            <a:ln w="25908">
              <a:solidFill>
                <a:srgbClr val="385D89"/>
              </a:solidFill>
            </a:ln>
          </p:spPr>
          <p:txBody>
            <a:bodyPr wrap="square" lIns="0" tIns="0" rIns="0" bIns="0" rtlCol="0"/>
            <a:lstStyle/>
            <a:p>
              <a:endParaRPr/>
            </a:p>
          </p:txBody>
        </p:sp>
      </p:grpSp>
      <p:sp>
        <p:nvSpPr>
          <p:cNvPr id="8" name="object 8"/>
          <p:cNvSpPr txBox="1"/>
          <p:nvPr/>
        </p:nvSpPr>
        <p:spPr>
          <a:xfrm>
            <a:off x="4934203" y="4021328"/>
            <a:ext cx="1296035" cy="574040"/>
          </a:xfrm>
          <a:prstGeom prst="rect">
            <a:avLst/>
          </a:prstGeom>
        </p:spPr>
        <p:txBody>
          <a:bodyPr vert="horz" wrap="square" lIns="0" tIns="12700" rIns="0" bIns="0" rtlCol="0">
            <a:spAutoFit/>
          </a:bodyPr>
          <a:lstStyle/>
          <a:p>
            <a:pPr marL="146685" marR="5080" indent="-134620">
              <a:lnSpc>
                <a:spcPct val="100000"/>
              </a:lnSpc>
              <a:spcBef>
                <a:spcPts val="100"/>
              </a:spcBef>
            </a:pPr>
            <a:r>
              <a:rPr sz="1800" spc="-25" dirty="0">
                <a:solidFill>
                  <a:srgbClr val="FFFFFF"/>
                </a:solidFill>
                <a:latin typeface="Calibri"/>
                <a:cs typeface="Calibri"/>
              </a:rPr>
              <a:t>Water</a:t>
            </a:r>
            <a:r>
              <a:rPr sz="1800" spc="-80" dirty="0">
                <a:solidFill>
                  <a:srgbClr val="FFFFFF"/>
                </a:solidFill>
                <a:latin typeface="Calibri"/>
                <a:cs typeface="Calibri"/>
              </a:rPr>
              <a:t> </a:t>
            </a:r>
            <a:r>
              <a:rPr sz="1800" spc="-5" dirty="0">
                <a:solidFill>
                  <a:srgbClr val="FFFFFF"/>
                </a:solidFill>
                <a:latin typeface="Calibri"/>
                <a:cs typeface="Calibri"/>
              </a:rPr>
              <a:t>Cooled </a:t>
            </a:r>
            <a:r>
              <a:rPr sz="1800" spc="-390" dirty="0">
                <a:solidFill>
                  <a:srgbClr val="FFFFFF"/>
                </a:solidFill>
                <a:latin typeface="Calibri"/>
                <a:cs typeface="Calibri"/>
              </a:rPr>
              <a:t> </a:t>
            </a:r>
            <a:r>
              <a:rPr sz="1800" spc="-5" dirty="0">
                <a:solidFill>
                  <a:srgbClr val="FFFFFF"/>
                </a:solidFill>
                <a:latin typeface="Calibri"/>
                <a:cs typeface="Calibri"/>
              </a:rPr>
              <a:t>Condenser</a:t>
            </a:r>
            <a:endParaRPr sz="1800">
              <a:latin typeface="Calibri"/>
              <a:cs typeface="Calibri"/>
            </a:endParaRPr>
          </a:p>
        </p:txBody>
      </p:sp>
      <p:grpSp>
        <p:nvGrpSpPr>
          <p:cNvPr id="9" name="object 9"/>
          <p:cNvGrpSpPr/>
          <p:nvPr/>
        </p:nvGrpSpPr>
        <p:grpSpPr>
          <a:xfrm>
            <a:off x="4655756" y="4703000"/>
            <a:ext cx="300355" cy="300355"/>
            <a:chOff x="4655756" y="4703000"/>
            <a:chExt cx="300355" cy="300355"/>
          </a:xfrm>
        </p:grpSpPr>
        <p:sp>
          <p:nvSpPr>
            <p:cNvPr id="10" name="object 10"/>
            <p:cNvSpPr/>
            <p:nvPr/>
          </p:nvSpPr>
          <p:spPr>
            <a:xfrm>
              <a:off x="4668774" y="4716018"/>
              <a:ext cx="274320" cy="274320"/>
            </a:xfrm>
            <a:custGeom>
              <a:avLst/>
              <a:gdLst/>
              <a:ahLst/>
              <a:cxnLst/>
              <a:rect l="l" t="t" r="r" b="b"/>
              <a:pathLst>
                <a:path w="274320" h="274320">
                  <a:moveTo>
                    <a:pt x="137160" y="0"/>
                  </a:moveTo>
                  <a:lnTo>
                    <a:pt x="93829" y="6998"/>
                  </a:lnTo>
                  <a:lnTo>
                    <a:pt x="56180" y="26481"/>
                  </a:lnTo>
                  <a:lnTo>
                    <a:pt x="26481" y="56180"/>
                  </a:lnTo>
                  <a:lnTo>
                    <a:pt x="6998" y="93829"/>
                  </a:lnTo>
                  <a:lnTo>
                    <a:pt x="0" y="137159"/>
                  </a:lnTo>
                  <a:lnTo>
                    <a:pt x="6998" y="180490"/>
                  </a:lnTo>
                  <a:lnTo>
                    <a:pt x="26481" y="218139"/>
                  </a:lnTo>
                  <a:lnTo>
                    <a:pt x="56180" y="247838"/>
                  </a:lnTo>
                  <a:lnTo>
                    <a:pt x="93829" y="267321"/>
                  </a:lnTo>
                  <a:lnTo>
                    <a:pt x="137160" y="274319"/>
                  </a:lnTo>
                  <a:lnTo>
                    <a:pt x="180490" y="267321"/>
                  </a:lnTo>
                  <a:lnTo>
                    <a:pt x="218139" y="247838"/>
                  </a:lnTo>
                  <a:lnTo>
                    <a:pt x="247838" y="218139"/>
                  </a:lnTo>
                  <a:lnTo>
                    <a:pt x="267321" y="180490"/>
                  </a:lnTo>
                  <a:lnTo>
                    <a:pt x="274320" y="137159"/>
                  </a:lnTo>
                  <a:lnTo>
                    <a:pt x="267321" y="93829"/>
                  </a:lnTo>
                  <a:lnTo>
                    <a:pt x="247838" y="56180"/>
                  </a:lnTo>
                  <a:lnTo>
                    <a:pt x="218139" y="26481"/>
                  </a:lnTo>
                  <a:lnTo>
                    <a:pt x="180490" y="6998"/>
                  </a:lnTo>
                  <a:lnTo>
                    <a:pt x="137160" y="0"/>
                  </a:lnTo>
                  <a:close/>
                </a:path>
              </a:pathLst>
            </a:custGeom>
            <a:solidFill>
              <a:srgbClr val="4F81BC"/>
            </a:solidFill>
          </p:spPr>
          <p:txBody>
            <a:bodyPr wrap="square" lIns="0" tIns="0" rIns="0" bIns="0" rtlCol="0"/>
            <a:lstStyle/>
            <a:p>
              <a:endParaRPr/>
            </a:p>
          </p:txBody>
        </p:sp>
        <p:sp>
          <p:nvSpPr>
            <p:cNvPr id="11" name="object 11"/>
            <p:cNvSpPr/>
            <p:nvPr/>
          </p:nvSpPr>
          <p:spPr>
            <a:xfrm>
              <a:off x="4668774" y="4716018"/>
              <a:ext cx="274320" cy="274320"/>
            </a:xfrm>
            <a:custGeom>
              <a:avLst/>
              <a:gdLst/>
              <a:ahLst/>
              <a:cxnLst/>
              <a:rect l="l" t="t" r="r" b="b"/>
              <a:pathLst>
                <a:path w="274320" h="274320">
                  <a:moveTo>
                    <a:pt x="0" y="137159"/>
                  </a:moveTo>
                  <a:lnTo>
                    <a:pt x="6998" y="93829"/>
                  </a:lnTo>
                  <a:lnTo>
                    <a:pt x="26481" y="56180"/>
                  </a:lnTo>
                  <a:lnTo>
                    <a:pt x="56180" y="26481"/>
                  </a:lnTo>
                  <a:lnTo>
                    <a:pt x="93829" y="6998"/>
                  </a:lnTo>
                  <a:lnTo>
                    <a:pt x="137160" y="0"/>
                  </a:lnTo>
                  <a:lnTo>
                    <a:pt x="180490" y="6998"/>
                  </a:lnTo>
                  <a:lnTo>
                    <a:pt x="218139" y="26481"/>
                  </a:lnTo>
                  <a:lnTo>
                    <a:pt x="247838" y="56180"/>
                  </a:lnTo>
                  <a:lnTo>
                    <a:pt x="267321" y="93829"/>
                  </a:lnTo>
                  <a:lnTo>
                    <a:pt x="274320" y="137159"/>
                  </a:lnTo>
                  <a:lnTo>
                    <a:pt x="267321" y="180490"/>
                  </a:lnTo>
                  <a:lnTo>
                    <a:pt x="247838" y="218139"/>
                  </a:lnTo>
                  <a:lnTo>
                    <a:pt x="218139" y="247838"/>
                  </a:lnTo>
                  <a:lnTo>
                    <a:pt x="180490" y="267321"/>
                  </a:lnTo>
                  <a:lnTo>
                    <a:pt x="137160" y="274319"/>
                  </a:lnTo>
                  <a:lnTo>
                    <a:pt x="93829" y="267321"/>
                  </a:lnTo>
                  <a:lnTo>
                    <a:pt x="56180" y="247838"/>
                  </a:lnTo>
                  <a:lnTo>
                    <a:pt x="26481" y="218139"/>
                  </a:lnTo>
                  <a:lnTo>
                    <a:pt x="6998" y="180490"/>
                  </a:lnTo>
                  <a:lnTo>
                    <a:pt x="0" y="137159"/>
                  </a:lnTo>
                  <a:close/>
                </a:path>
              </a:pathLst>
            </a:custGeom>
            <a:ln w="25907">
              <a:solidFill>
                <a:srgbClr val="385D89"/>
              </a:solidFill>
            </a:ln>
          </p:spPr>
          <p:txBody>
            <a:bodyPr wrap="square" lIns="0" tIns="0" rIns="0" bIns="0" rtlCol="0"/>
            <a:lstStyle/>
            <a:p>
              <a:endParaRPr/>
            </a:p>
          </p:txBody>
        </p:sp>
      </p:grpSp>
      <p:sp>
        <p:nvSpPr>
          <p:cNvPr id="12" name="object 12"/>
          <p:cNvSpPr txBox="1"/>
          <p:nvPr/>
        </p:nvSpPr>
        <p:spPr>
          <a:xfrm>
            <a:off x="1088542" y="5854395"/>
            <a:ext cx="1040130" cy="299720"/>
          </a:xfrm>
          <a:prstGeom prst="rect">
            <a:avLst/>
          </a:prstGeom>
        </p:spPr>
        <p:txBody>
          <a:bodyPr vert="horz" wrap="square" lIns="0" tIns="12700" rIns="0" bIns="0" rtlCol="0">
            <a:spAutoFit/>
          </a:bodyPr>
          <a:lstStyle/>
          <a:p>
            <a:pPr marL="12700">
              <a:lnSpc>
                <a:spcPct val="100000"/>
              </a:lnSpc>
              <a:spcBef>
                <a:spcPts val="100"/>
              </a:spcBef>
            </a:pPr>
            <a:r>
              <a:rPr sz="1800" spc="-40" dirty="0">
                <a:latin typeface="Times New Roman"/>
                <a:cs typeface="Times New Roman"/>
              </a:rPr>
              <a:t>Well</a:t>
            </a:r>
            <a:r>
              <a:rPr sz="1800" spc="-60" dirty="0">
                <a:latin typeface="Times New Roman"/>
                <a:cs typeface="Times New Roman"/>
              </a:rPr>
              <a:t> </a:t>
            </a:r>
            <a:r>
              <a:rPr sz="1800" spc="-10" dirty="0">
                <a:latin typeface="Times New Roman"/>
                <a:cs typeface="Times New Roman"/>
              </a:rPr>
              <a:t>Pump</a:t>
            </a:r>
            <a:endParaRPr sz="1800">
              <a:latin typeface="Times New Roman"/>
              <a:cs typeface="Times New Roman"/>
            </a:endParaRPr>
          </a:p>
        </p:txBody>
      </p:sp>
      <p:sp>
        <p:nvSpPr>
          <p:cNvPr id="13" name="object 13"/>
          <p:cNvSpPr txBox="1"/>
          <p:nvPr/>
        </p:nvSpPr>
        <p:spPr>
          <a:xfrm>
            <a:off x="2383917" y="6157671"/>
            <a:ext cx="368998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Times New Roman"/>
                <a:cs typeface="Times New Roman"/>
              </a:rPr>
              <a:t>Fig:</a:t>
            </a:r>
            <a:r>
              <a:rPr sz="2000" b="1" spc="-30" dirty="0">
                <a:latin typeface="Times New Roman"/>
                <a:cs typeface="Times New Roman"/>
              </a:rPr>
              <a:t> </a:t>
            </a:r>
            <a:r>
              <a:rPr sz="2000" dirty="0">
                <a:latin typeface="Times New Roman"/>
                <a:cs typeface="Times New Roman"/>
              </a:rPr>
              <a:t>Binary</a:t>
            </a:r>
            <a:r>
              <a:rPr sz="2000" spc="-30" dirty="0">
                <a:latin typeface="Times New Roman"/>
                <a:cs typeface="Times New Roman"/>
              </a:rPr>
              <a:t> </a:t>
            </a:r>
            <a:r>
              <a:rPr sz="2000" dirty="0">
                <a:latin typeface="Times New Roman"/>
                <a:cs typeface="Times New Roman"/>
              </a:rPr>
              <a:t>geothermal</a:t>
            </a:r>
            <a:r>
              <a:rPr sz="2000" spc="-40" dirty="0">
                <a:latin typeface="Times New Roman"/>
                <a:cs typeface="Times New Roman"/>
              </a:rPr>
              <a:t> </a:t>
            </a:r>
            <a:r>
              <a:rPr sz="2000" dirty="0">
                <a:latin typeface="Times New Roman"/>
                <a:cs typeface="Times New Roman"/>
              </a:rPr>
              <a:t>power</a:t>
            </a:r>
            <a:r>
              <a:rPr sz="2000" spc="-40" dirty="0">
                <a:latin typeface="Times New Roman"/>
                <a:cs typeface="Times New Roman"/>
              </a:rPr>
              <a:t> </a:t>
            </a:r>
            <a:r>
              <a:rPr sz="2000" dirty="0">
                <a:latin typeface="Times New Roman"/>
                <a:cs typeface="Times New Roman"/>
              </a:rPr>
              <a:t>plant</a:t>
            </a:r>
            <a:endParaRPr sz="2000">
              <a:latin typeface="Times New Roman"/>
              <a:cs typeface="Times New Roman"/>
            </a:endParaRPr>
          </a:p>
        </p:txBody>
      </p:sp>
      <p:grpSp>
        <p:nvGrpSpPr>
          <p:cNvPr id="14" name="object 14"/>
          <p:cNvGrpSpPr/>
          <p:nvPr/>
        </p:nvGrpSpPr>
        <p:grpSpPr>
          <a:xfrm>
            <a:off x="1912556" y="2959544"/>
            <a:ext cx="1169035" cy="254635"/>
            <a:chOff x="1912556" y="2959544"/>
            <a:chExt cx="1169035" cy="254635"/>
          </a:xfrm>
        </p:grpSpPr>
        <p:sp>
          <p:nvSpPr>
            <p:cNvPr id="15" name="object 15"/>
            <p:cNvSpPr/>
            <p:nvPr/>
          </p:nvSpPr>
          <p:spPr>
            <a:xfrm>
              <a:off x="1925574" y="2972562"/>
              <a:ext cx="1143000" cy="228600"/>
            </a:xfrm>
            <a:custGeom>
              <a:avLst/>
              <a:gdLst/>
              <a:ahLst/>
              <a:cxnLst/>
              <a:rect l="l" t="t" r="r" b="b"/>
              <a:pathLst>
                <a:path w="1143000" h="228600">
                  <a:moveTo>
                    <a:pt x="1104900" y="0"/>
                  </a:moveTo>
                  <a:lnTo>
                    <a:pt x="38100" y="0"/>
                  </a:lnTo>
                  <a:lnTo>
                    <a:pt x="23252" y="2988"/>
                  </a:lnTo>
                  <a:lnTo>
                    <a:pt x="11144" y="11144"/>
                  </a:lnTo>
                  <a:lnTo>
                    <a:pt x="2988" y="23252"/>
                  </a:lnTo>
                  <a:lnTo>
                    <a:pt x="0" y="38100"/>
                  </a:lnTo>
                  <a:lnTo>
                    <a:pt x="0" y="190500"/>
                  </a:lnTo>
                  <a:lnTo>
                    <a:pt x="2988" y="205347"/>
                  </a:lnTo>
                  <a:lnTo>
                    <a:pt x="11144" y="217455"/>
                  </a:lnTo>
                  <a:lnTo>
                    <a:pt x="23252" y="225611"/>
                  </a:lnTo>
                  <a:lnTo>
                    <a:pt x="38100" y="228600"/>
                  </a:lnTo>
                  <a:lnTo>
                    <a:pt x="1104900" y="228600"/>
                  </a:lnTo>
                  <a:lnTo>
                    <a:pt x="1119747" y="225611"/>
                  </a:lnTo>
                  <a:lnTo>
                    <a:pt x="1131855" y="217455"/>
                  </a:lnTo>
                  <a:lnTo>
                    <a:pt x="1140011" y="205347"/>
                  </a:lnTo>
                  <a:lnTo>
                    <a:pt x="1143000" y="190500"/>
                  </a:lnTo>
                  <a:lnTo>
                    <a:pt x="1143000" y="38100"/>
                  </a:lnTo>
                  <a:lnTo>
                    <a:pt x="1140011" y="23252"/>
                  </a:lnTo>
                  <a:lnTo>
                    <a:pt x="1131855" y="11144"/>
                  </a:lnTo>
                  <a:lnTo>
                    <a:pt x="1119747" y="2988"/>
                  </a:lnTo>
                  <a:lnTo>
                    <a:pt x="1104900" y="0"/>
                  </a:lnTo>
                  <a:close/>
                </a:path>
              </a:pathLst>
            </a:custGeom>
            <a:solidFill>
              <a:srgbClr val="4F81BC"/>
            </a:solidFill>
          </p:spPr>
          <p:txBody>
            <a:bodyPr wrap="square" lIns="0" tIns="0" rIns="0" bIns="0" rtlCol="0"/>
            <a:lstStyle/>
            <a:p>
              <a:endParaRPr/>
            </a:p>
          </p:txBody>
        </p:sp>
        <p:sp>
          <p:nvSpPr>
            <p:cNvPr id="16" name="object 16"/>
            <p:cNvSpPr/>
            <p:nvPr/>
          </p:nvSpPr>
          <p:spPr>
            <a:xfrm>
              <a:off x="1925574" y="2972562"/>
              <a:ext cx="1143000" cy="228600"/>
            </a:xfrm>
            <a:custGeom>
              <a:avLst/>
              <a:gdLst/>
              <a:ahLst/>
              <a:cxnLst/>
              <a:rect l="l" t="t" r="r" b="b"/>
              <a:pathLst>
                <a:path w="1143000" h="228600">
                  <a:moveTo>
                    <a:pt x="0" y="38100"/>
                  </a:moveTo>
                  <a:lnTo>
                    <a:pt x="2988" y="23252"/>
                  </a:lnTo>
                  <a:lnTo>
                    <a:pt x="11144" y="11144"/>
                  </a:lnTo>
                  <a:lnTo>
                    <a:pt x="23252" y="2988"/>
                  </a:lnTo>
                  <a:lnTo>
                    <a:pt x="38100" y="0"/>
                  </a:lnTo>
                  <a:lnTo>
                    <a:pt x="1104900" y="0"/>
                  </a:lnTo>
                  <a:lnTo>
                    <a:pt x="1119747" y="2988"/>
                  </a:lnTo>
                  <a:lnTo>
                    <a:pt x="1131855" y="11144"/>
                  </a:lnTo>
                  <a:lnTo>
                    <a:pt x="1140011" y="23252"/>
                  </a:lnTo>
                  <a:lnTo>
                    <a:pt x="1143000" y="38100"/>
                  </a:lnTo>
                  <a:lnTo>
                    <a:pt x="1143000" y="190500"/>
                  </a:lnTo>
                  <a:lnTo>
                    <a:pt x="1140011" y="205347"/>
                  </a:lnTo>
                  <a:lnTo>
                    <a:pt x="1131855" y="217455"/>
                  </a:lnTo>
                  <a:lnTo>
                    <a:pt x="1119747" y="225611"/>
                  </a:lnTo>
                  <a:lnTo>
                    <a:pt x="1104900" y="228600"/>
                  </a:lnTo>
                  <a:lnTo>
                    <a:pt x="38100" y="228600"/>
                  </a:lnTo>
                  <a:lnTo>
                    <a:pt x="23252" y="225611"/>
                  </a:lnTo>
                  <a:lnTo>
                    <a:pt x="11144" y="217455"/>
                  </a:lnTo>
                  <a:lnTo>
                    <a:pt x="2988" y="205347"/>
                  </a:lnTo>
                  <a:lnTo>
                    <a:pt x="0" y="190500"/>
                  </a:lnTo>
                  <a:lnTo>
                    <a:pt x="0" y="38100"/>
                  </a:lnTo>
                  <a:close/>
                </a:path>
              </a:pathLst>
            </a:custGeom>
            <a:ln w="25908">
              <a:solidFill>
                <a:srgbClr val="385D89"/>
              </a:solidFill>
            </a:ln>
          </p:spPr>
          <p:txBody>
            <a:bodyPr wrap="square" lIns="0" tIns="0" rIns="0" bIns="0" rtlCol="0"/>
            <a:lstStyle/>
            <a:p>
              <a:endParaRPr/>
            </a:p>
          </p:txBody>
        </p:sp>
      </p:grpSp>
      <p:sp>
        <p:nvSpPr>
          <p:cNvPr id="17" name="object 17"/>
          <p:cNvSpPr txBox="1"/>
          <p:nvPr/>
        </p:nvSpPr>
        <p:spPr>
          <a:xfrm>
            <a:off x="2211451" y="2921634"/>
            <a:ext cx="56832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Boi</a:t>
            </a:r>
            <a:r>
              <a:rPr sz="1800" spc="-10" dirty="0">
                <a:solidFill>
                  <a:srgbClr val="FFFFFF"/>
                </a:solidFill>
                <a:latin typeface="Calibri"/>
                <a:cs typeface="Calibri"/>
              </a:rPr>
              <a:t>l</a:t>
            </a:r>
            <a:r>
              <a:rPr sz="1800" dirty="0">
                <a:solidFill>
                  <a:srgbClr val="FFFFFF"/>
                </a:solidFill>
                <a:latin typeface="Calibri"/>
                <a:cs typeface="Calibri"/>
              </a:rPr>
              <a:t>er</a:t>
            </a:r>
            <a:endParaRPr sz="1800">
              <a:latin typeface="Calibri"/>
              <a:cs typeface="Calibri"/>
            </a:endParaRPr>
          </a:p>
        </p:txBody>
      </p:sp>
      <p:grpSp>
        <p:nvGrpSpPr>
          <p:cNvPr id="18" name="object 18"/>
          <p:cNvGrpSpPr/>
          <p:nvPr/>
        </p:nvGrpSpPr>
        <p:grpSpPr>
          <a:xfrm>
            <a:off x="1836356" y="3492944"/>
            <a:ext cx="1321435" cy="254635"/>
            <a:chOff x="1836356" y="3492944"/>
            <a:chExt cx="1321435" cy="254635"/>
          </a:xfrm>
        </p:grpSpPr>
        <p:sp>
          <p:nvSpPr>
            <p:cNvPr id="19" name="object 19"/>
            <p:cNvSpPr/>
            <p:nvPr/>
          </p:nvSpPr>
          <p:spPr>
            <a:xfrm>
              <a:off x="1849374" y="3505962"/>
              <a:ext cx="1295400" cy="228600"/>
            </a:xfrm>
            <a:custGeom>
              <a:avLst/>
              <a:gdLst/>
              <a:ahLst/>
              <a:cxnLst/>
              <a:rect l="l" t="t" r="r" b="b"/>
              <a:pathLst>
                <a:path w="1295400" h="228600">
                  <a:moveTo>
                    <a:pt x="1257300" y="0"/>
                  </a:moveTo>
                  <a:lnTo>
                    <a:pt x="38100" y="0"/>
                  </a:lnTo>
                  <a:lnTo>
                    <a:pt x="23252" y="2988"/>
                  </a:lnTo>
                  <a:lnTo>
                    <a:pt x="11144" y="11144"/>
                  </a:lnTo>
                  <a:lnTo>
                    <a:pt x="2988" y="23252"/>
                  </a:lnTo>
                  <a:lnTo>
                    <a:pt x="0" y="38100"/>
                  </a:lnTo>
                  <a:lnTo>
                    <a:pt x="0" y="190500"/>
                  </a:lnTo>
                  <a:lnTo>
                    <a:pt x="2988" y="205347"/>
                  </a:lnTo>
                  <a:lnTo>
                    <a:pt x="11144" y="217455"/>
                  </a:lnTo>
                  <a:lnTo>
                    <a:pt x="23252" y="225611"/>
                  </a:lnTo>
                  <a:lnTo>
                    <a:pt x="38100" y="228600"/>
                  </a:lnTo>
                  <a:lnTo>
                    <a:pt x="1257300" y="228600"/>
                  </a:lnTo>
                  <a:lnTo>
                    <a:pt x="1272147" y="225611"/>
                  </a:lnTo>
                  <a:lnTo>
                    <a:pt x="1284255" y="217455"/>
                  </a:lnTo>
                  <a:lnTo>
                    <a:pt x="1292411" y="205347"/>
                  </a:lnTo>
                  <a:lnTo>
                    <a:pt x="1295400" y="190500"/>
                  </a:lnTo>
                  <a:lnTo>
                    <a:pt x="1295400" y="38100"/>
                  </a:lnTo>
                  <a:lnTo>
                    <a:pt x="1292411" y="23252"/>
                  </a:lnTo>
                  <a:lnTo>
                    <a:pt x="1284255" y="11144"/>
                  </a:lnTo>
                  <a:lnTo>
                    <a:pt x="1272147" y="2988"/>
                  </a:lnTo>
                  <a:lnTo>
                    <a:pt x="1257300" y="0"/>
                  </a:lnTo>
                  <a:close/>
                </a:path>
              </a:pathLst>
            </a:custGeom>
            <a:solidFill>
              <a:srgbClr val="4F81BC"/>
            </a:solidFill>
          </p:spPr>
          <p:txBody>
            <a:bodyPr wrap="square" lIns="0" tIns="0" rIns="0" bIns="0" rtlCol="0"/>
            <a:lstStyle/>
            <a:p>
              <a:endParaRPr/>
            </a:p>
          </p:txBody>
        </p:sp>
        <p:sp>
          <p:nvSpPr>
            <p:cNvPr id="20" name="object 20"/>
            <p:cNvSpPr/>
            <p:nvPr/>
          </p:nvSpPr>
          <p:spPr>
            <a:xfrm>
              <a:off x="1849374" y="3505962"/>
              <a:ext cx="1295400" cy="228600"/>
            </a:xfrm>
            <a:custGeom>
              <a:avLst/>
              <a:gdLst/>
              <a:ahLst/>
              <a:cxnLst/>
              <a:rect l="l" t="t" r="r" b="b"/>
              <a:pathLst>
                <a:path w="1295400" h="228600">
                  <a:moveTo>
                    <a:pt x="0" y="38100"/>
                  </a:moveTo>
                  <a:lnTo>
                    <a:pt x="2988" y="23252"/>
                  </a:lnTo>
                  <a:lnTo>
                    <a:pt x="11144" y="11144"/>
                  </a:lnTo>
                  <a:lnTo>
                    <a:pt x="23252" y="2988"/>
                  </a:lnTo>
                  <a:lnTo>
                    <a:pt x="38100" y="0"/>
                  </a:lnTo>
                  <a:lnTo>
                    <a:pt x="1257300" y="0"/>
                  </a:lnTo>
                  <a:lnTo>
                    <a:pt x="1272147" y="2988"/>
                  </a:lnTo>
                  <a:lnTo>
                    <a:pt x="1284255" y="11144"/>
                  </a:lnTo>
                  <a:lnTo>
                    <a:pt x="1292411" y="23252"/>
                  </a:lnTo>
                  <a:lnTo>
                    <a:pt x="1295400" y="38100"/>
                  </a:lnTo>
                  <a:lnTo>
                    <a:pt x="1295400" y="190500"/>
                  </a:lnTo>
                  <a:lnTo>
                    <a:pt x="1292411" y="205347"/>
                  </a:lnTo>
                  <a:lnTo>
                    <a:pt x="1284255" y="217455"/>
                  </a:lnTo>
                  <a:lnTo>
                    <a:pt x="1272147" y="225611"/>
                  </a:lnTo>
                  <a:lnTo>
                    <a:pt x="1257300" y="228600"/>
                  </a:lnTo>
                  <a:lnTo>
                    <a:pt x="38100" y="228600"/>
                  </a:lnTo>
                  <a:lnTo>
                    <a:pt x="23252" y="225611"/>
                  </a:lnTo>
                  <a:lnTo>
                    <a:pt x="11144" y="217455"/>
                  </a:lnTo>
                  <a:lnTo>
                    <a:pt x="2988" y="205347"/>
                  </a:lnTo>
                  <a:lnTo>
                    <a:pt x="0" y="190500"/>
                  </a:lnTo>
                  <a:lnTo>
                    <a:pt x="0" y="38100"/>
                  </a:lnTo>
                  <a:close/>
                </a:path>
              </a:pathLst>
            </a:custGeom>
            <a:ln w="25908">
              <a:solidFill>
                <a:srgbClr val="385D89"/>
              </a:solidFill>
            </a:ln>
          </p:spPr>
          <p:txBody>
            <a:bodyPr wrap="square" lIns="0" tIns="0" rIns="0" bIns="0" rtlCol="0"/>
            <a:lstStyle/>
            <a:p>
              <a:endParaRPr/>
            </a:p>
          </p:txBody>
        </p:sp>
      </p:grpSp>
      <p:sp>
        <p:nvSpPr>
          <p:cNvPr id="21" name="object 21"/>
          <p:cNvSpPr txBox="1"/>
          <p:nvPr/>
        </p:nvSpPr>
        <p:spPr>
          <a:xfrm>
            <a:off x="2004186" y="3454730"/>
            <a:ext cx="984250" cy="30035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P</a:t>
            </a:r>
            <a:r>
              <a:rPr sz="1800" spc="-30" dirty="0">
                <a:solidFill>
                  <a:srgbClr val="FFFFFF"/>
                </a:solidFill>
                <a:latin typeface="Calibri"/>
                <a:cs typeface="Calibri"/>
              </a:rPr>
              <a:t>r</a:t>
            </a:r>
            <a:r>
              <a:rPr sz="1800" dirty="0">
                <a:solidFill>
                  <a:srgbClr val="FFFFFF"/>
                </a:solidFill>
                <a:latin typeface="Calibri"/>
                <a:cs typeface="Calibri"/>
              </a:rPr>
              <a:t>eh</a:t>
            </a:r>
            <a:r>
              <a:rPr sz="1800" spc="5" dirty="0">
                <a:solidFill>
                  <a:srgbClr val="FFFFFF"/>
                </a:solidFill>
                <a:latin typeface="Calibri"/>
                <a:cs typeface="Calibri"/>
              </a:rPr>
              <a:t>e</a:t>
            </a:r>
            <a:r>
              <a:rPr sz="1800" spc="-15" dirty="0">
                <a:solidFill>
                  <a:srgbClr val="FFFFFF"/>
                </a:solidFill>
                <a:latin typeface="Calibri"/>
                <a:cs typeface="Calibri"/>
              </a:rPr>
              <a:t>a</a:t>
            </a:r>
            <a:r>
              <a:rPr sz="1800" spc="-30" dirty="0">
                <a:solidFill>
                  <a:srgbClr val="FFFFFF"/>
                </a:solidFill>
                <a:latin typeface="Calibri"/>
                <a:cs typeface="Calibri"/>
              </a:rPr>
              <a:t>t</a:t>
            </a:r>
            <a:r>
              <a:rPr sz="1800" dirty="0">
                <a:solidFill>
                  <a:srgbClr val="FFFFFF"/>
                </a:solidFill>
                <a:latin typeface="Calibri"/>
                <a:cs typeface="Calibri"/>
              </a:rPr>
              <a:t>ed</a:t>
            </a:r>
            <a:endParaRPr sz="1800">
              <a:latin typeface="Calibri"/>
              <a:cs typeface="Calibri"/>
            </a:endParaRPr>
          </a:p>
        </p:txBody>
      </p:sp>
      <p:grpSp>
        <p:nvGrpSpPr>
          <p:cNvPr id="22" name="object 22"/>
          <p:cNvGrpSpPr/>
          <p:nvPr/>
        </p:nvGrpSpPr>
        <p:grpSpPr>
          <a:xfrm>
            <a:off x="167449" y="1740344"/>
            <a:ext cx="8401050" cy="4133850"/>
            <a:chOff x="167449" y="1740344"/>
            <a:chExt cx="8401050" cy="4133850"/>
          </a:xfrm>
        </p:grpSpPr>
        <p:sp>
          <p:nvSpPr>
            <p:cNvPr id="23" name="object 23"/>
            <p:cNvSpPr/>
            <p:nvPr/>
          </p:nvSpPr>
          <p:spPr>
            <a:xfrm>
              <a:off x="5430012" y="2286000"/>
              <a:ext cx="76200" cy="1828800"/>
            </a:xfrm>
            <a:custGeom>
              <a:avLst/>
              <a:gdLst/>
              <a:ahLst/>
              <a:cxnLst/>
              <a:rect l="l" t="t" r="r" b="b"/>
              <a:pathLst>
                <a:path w="76200" h="1828800">
                  <a:moveTo>
                    <a:pt x="76200" y="0"/>
                  </a:moveTo>
                  <a:lnTo>
                    <a:pt x="0" y="1828800"/>
                  </a:lnTo>
                </a:path>
              </a:pathLst>
            </a:custGeom>
            <a:ln w="9144">
              <a:solidFill>
                <a:srgbClr val="497DBA"/>
              </a:solidFill>
            </a:ln>
          </p:spPr>
          <p:txBody>
            <a:bodyPr wrap="square" lIns="0" tIns="0" rIns="0" bIns="0" rtlCol="0"/>
            <a:lstStyle/>
            <a:p>
              <a:endParaRPr/>
            </a:p>
          </p:txBody>
        </p:sp>
        <p:sp>
          <p:nvSpPr>
            <p:cNvPr id="24" name="object 24"/>
            <p:cNvSpPr/>
            <p:nvPr/>
          </p:nvSpPr>
          <p:spPr>
            <a:xfrm>
              <a:off x="5582412" y="4113276"/>
              <a:ext cx="1219200" cy="1905"/>
            </a:xfrm>
            <a:custGeom>
              <a:avLst/>
              <a:gdLst/>
              <a:ahLst/>
              <a:cxnLst/>
              <a:rect l="l" t="t" r="r" b="b"/>
              <a:pathLst>
                <a:path w="1219200" h="1904">
                  <a:moveTo>
                    <a:pt x="0" y="1524"/>
                  </a:moveTo>
                  <a:lnTo>
                    <a:pt x="1219199" y="0"/>
                  </a:lnTo>
                </a:path>
              </a:pathLst>
            </a:custGeom>
            <a:ln w="9144">
              <a:solidFill>
                <a:srgbClr val="497DBA"/>
              </a:solidFill>
            </a:ln>
          </p:spPr>
          <p:txBody>
            <a:bodyPr wrap="square" lIns="0" tIns="0" rIns="0" bIns="0" rtlCol="0"/>
            <a:lstStyle/>
            <a:p>
              <a:endParaRPr/>
            </a:p>
          </p:txBody>
        </p:sp>
        <p:sp>
          <p:nvSpPr>
            <p:cNvPr id="25" name="object 25"/>
            <p:cNvSpPr/>
            <p:nvPr/>
          </p:nvSpPr>
          <p:spPr>
            <a:xfrm>
              <a:off x="6036564" y="4572000"/>
              <a:ext cx="1905" cy="304800"/>
            </a:xfrm>
            <a:custGeom>
              <a:avLst/>
              <a:gdLst/>
              <a:ahLst/>
              <a:cxnLst/>
              <a:rect l="l" t="t" r="r" b="b"/>
              <a:pathLst>
                <a:path w="1904" h="304800">
                  <a:moveTo>
                    <a:pt x="1524" y="0"/>
                  </a:moveTo>
                  <a:lnTo>
                    <a:pt x="0" y="304800"/>
                  </a:lnTo>
                </a:path>
              </a:pathLst>
            </a:custGeom>
            <a:ln w="9144">
              <a:solidFill>
                <a:srgbClr val="497DBA"/>
              </a:solidFill>
            </a:ln>
          </p:spPr>
          <p:txBody>
            <a:bodyPr wrap="square" lIns="0" tIns="0" rIns="0" bIns="0" rtlCol="0"/>
            <a:lstStyle/>
            <a:p>
              <a:endParaRPr/>
            </a:p>
          </p:txBody>
        </p:sp>
        <p:sp>
          <p:nvSpPr>
            <p:cNvPr id="26" name="object 26"/>
            <p:cNvSpPr/>
            <p:nvPr/>
          </p:nvSpPr>
          <p:spPr>
            <a:xfrm>
              <a:off x="2839212" y="3048000"/>
              <a:ext cx="1965325" cy="1706880"/>
            </a:xfrm>
            <a:custGeom>
              <a:avLst/>
              <a:gdLst/>
              <a:ahLst/>
              <a:cxnLst/>
              <a:rect l="l" t="t" r="r" b="b"/>
              <a:pathLst>
                <a:path w="1965325" h="1706879">
                  <a:moveTo>
                    <a:pt x="1965325" y="1706626"/>
                  </a:moveTo>
                  <a:lnTo>
                    <a:pt x="0" y="1676400"/>
                  </a:lnTo>
                </a:path>
                <a:path w="1965325" h="1706879">
                  <a:moveTo>
                    <a:pt x="609600" y="0"/>
                  </a:moveTo>
                  <a:lnTo>
                    <a:pt x="609600" y="609600"/>
                  </a:lnTo>
                </a:path>
              </a:pathLst>
            </a:custGeom>
            <a:ln w="9144">
              <a:solidFill>
                <a:srgbClr val="497DBA"/>
              </a:solidFill>
            </a:ln>
          </p:spPr>
          <p:txBody>
            <a:bodyPr wrap="square" lIns="0" tIns="0" rIns="0" bIns="0" rtlCol="0"/>
            <a:lstStyle/>
            <a:p>
              <a:endParaRPr/>
            </a:p>
          </p:txBody>
        </p:sp>
        <p:sp>
          <p:nvSpPr>
            <p:cNvPr id="27" name="object 27"/>
            <p:cNvSpPr/>
            <p:nvPr/>
          </p:nvSpPr>
          <p:spPr>
            <a:xfrm>
              <a:off x="3067812" y="3048000"/>
              <a:ext cx="381000" cy="38100"/>
            </a:xfrm>
            <a:custGeom>
              <a:avLst/>
              <a:gdLst/>
              <a:ahLst/>
              <a:cxnLst/>
              <a:rect l="l" t="t" r="r" b="b"/>
              <a:pathLst>
                <a:path w="381000" h="38100">
                  <a:moveTo>
                    <a:pt x="-4572" y="19050"/>
                  </a:moveTo>
                  <a:lnTo>
                    <a:pt x="385572" y="19050"/>
                  </a:lnTo>
                </a:path>
              </a:pathLst>
            </a:custGeom>
            <a:ln w="47244">
              <a:solidFill>
                <a:srgbClr val="497DBA"/>
              </a:solidFill>
            </a:ln>
          </p:spPr>
          <p:txBody>
            <a:bodyPr wrap="square" lIns="0" tIns="0" rIns="0" bIns="0" rtlCol="0"/>
            <a:lstStyle/>
            <a:p>
              <a:endParaRPr/>
            </a:p>
          </p:txBody>
        </p:sp>
        <p:sp>
          <p:nvSpPr>
            <p:cNvPr id="28" name="object 28"/>
            <p:cNvSpPr/>
            <p:nvPr/>
          </p:nvSpPr>
          <p:spPr>
            <a:xfrm>
              <a:off x="3144012" y="3619500"/>
              <a:ext cx="304800" cy="1905"/>
            </a:xfrm>
            <a:custGeom>
              <a:avLst/>
              <a:gdLst/>
              <a:ahLst/>
              <a:cxnLst/>
              <a:rect l="l" t="t" r="r" b="b"/>
              <a:pathLst>
                <a:path w="304800" h="1904">
                  <a:moveTo>
                    <a:pt x="0" y="0"/>
                  </a:moveTo>
                  <a:lnTo>
                    <a:pt x="304800" y="1524"/>
                  </a:lnTo>
                </a:path>
              </a:pathLst>
            </a:custGeom>
            <a:ln w="9144">
              <a:solidFill>
                <a:srgbClr val="497DBA"/>
              </a:solidFill>
            </a:ln>
          </p:spPr>
          <p:txBody>
            <a:bodyPr wrap="square" lIns="0" tIns="0" rIns="0" bIns="0" rtlCol="0"/>
            <a:lstStyle/>
            <a:p>
              <a:endParaRPr/>
            </a:p>
          </p:txBody>
        </p:sp>
        <p:sp>
          <p:nvSpPr>
            <p:cNvPr id="29" name="object 29"/>
            <p:cNvSpPr/>
            <p:nvPr/>
          </p:nvSpPr>
          <p:spPr>
            <a:xfrm>
              <a:off x="2442718" y="2284475"/>
              <a:ext cx="447040" cy="2440305"/>
            </a:xfrm>
            <a:custGeom>
              <a:avLst/>
              <a:gdLst/>
              <a:ahLst/>
              <a:cxnLst/>
              <a:rect l="l" t="t" r="r" b="b"/>
              <a:pathLst>
                <a:path w="447039" h="2440304">
                  <a:moveTo>
                    <a:pt x="103378" y="1004824"/>
                  </a:moveTo>
                  <a:lnTo>
                    <a:pt x="101600" y="1001776"/>
                  </a:lnTo>
                  <a:lnTo>
                    <a:pt x="59321" y="928497"/>
                  </a:lnTo>
                  <a:lnTo>
                    <a:pt x="52070" y="915924"/>
                  </a:lnTo>
                  <a:lnTo>
                    <a:pt x="1778" y="1001268"/>
                  </a:lnTo>
                  <a:lnTo>
                    <a:pt x="0" y="1004316"/>
                  </a:lnTo>
                  <a:lnTo>
                    <a:pt x="1016" y="1008126"/>
                  </a:lnTo>
                  <a:lnTo>
                    <a:pt x="3937" y="1009904"/>
                  </a:lnTo>
                  <a:lnTo>
                    <a:pt x="6985" y="1011682"/>
                  </a:lnTo>
                  <a:lnTo>
                    <a:pt x="10922" y="1010666"/>
                  </a:lnTo>
                  <a:lnTo>
                    <a:pt x="12700" y="1007745"/>
                  </a:lnTo>
                  <a:lnTo>
                    <a:pt x="45580" y="951953"/>
                  </a:lnTo>
                  <a:lnTo>
                    <a:pt x="45720" y="928497"/>
                  </a:lnTo>
                  <a:lnTo>
                    <a:pt x="45593" y="951928"/>
                  </a:lnTo>
                  <a:lnTo>
                    <a:pt x="44196" y="1220724"/>
                  </a:lnTo>
                  <a:lnTo>
                    <a:pt x="56896" y="1220724"/>
                  </a:lnTo>
                  <a:lnTo>
                    <a:pt x="58293" y="951953"/>
                  </a:lnTo>
                  <a:lnTo>
                    <a:pt x="90678" y="1008126"/>
                  </a:lnTo>
                  <a:lnTo>
                    <a:pt x="92329" y="1011174"/>
                  </a:lnTo>
                  <a:lnTo>
                    <a:pt x="96266" y="1012190"/>
                  </a:lnTo>
                  <a:lnTo>
                    <a:pt x="102362" y="1008634"/>
                  </a:lnTo>
                  <a:lnTo>
                    <a:pt x="103378" y="1004824"/>
                  </a:lnTo>
                  <a:close/>
                </a:path>
                <a:path w="447039" h="2440304">
                  <a:moveTo>
                    <a:pt x="446532" y="1537970"/>
                  </a:moveTo>
                  <a:lnTo>
                    <a:pt x="444804" y="1534795"/>
                  </a:lnTo>
                  <a:lnTo>
                    <a:pt x="402297" y="1461897"/>
                  </a:lnTo>
                  <a:lnTo>
                    <a:pt x="394970" y="1449324"/>
                  </a:lnTo>
                  <a:lnTo>
                    <a:pt x="343154" y="1537843"/>
                  </a:lnTo>
                  <a:lnTo>
                    <a:pt x="344170" y="1541780"/>
                  </a:lnTo>
                  <a:lnTo>
                    <a:pt x="350266" y="1545336"/>
                  </a:lnTo>
                  <a:lnTo>
                    <a:pt x="354203" y="1544320"/>
                  </a:lnTo>
                  <a:lnTo>
                    <a:pt x="388581" y="1485392"/>
                  </a:lnTo>
                  <a:lnTo>
                    <a:pt x="388480" y="1545463"/>
                  </a:lnTo>
                  <a:lnTo>
                    <a:pt x="387096" y="2439924"/>
                  </a:lnTo>
                  <a:lnTo>
                    <a:pt x="399796" y="2439924"/>
                  </a:lnTo>
                  <a:lnTo>
                    <a:pt x="401281" y="1485353"/>
                  </a:lnTo>
                  <a:lnTo>
                    <a:pt x="401307" y="1465072"/>
                  </a:lnTo>
                  <a:lnTo>
                    <a:pt x="401294" y="1485392"/>
                  </a:lnTo>
                  <a:lnTo>
                    <a:pt x="435610" y="1544447"/>
                  </a:lnTo>
                  <a:lnTo>
                    <a:pt x="439547" y="1545463"/>
                  </a:lnTo>
                  <a:lnTo>
                    <a:pt x="442468" y="1543685"/>
                  </a:lnTo>
                  <a:lnTo>
                    <a:pt x="445516" y="1541907"/>
                  </a:lnTo>
                  <a:lnTo>
                    <a:pt x="446532" y="1537970"/>
                  </a:lnTo>
                  <a:close/>
                </a:path>
                <a:path w="447039" h="2440304">
                  <a:moveTo>
                    <a:pt x="446532" y="88773"/>
                  </a:moveTo>
                  <a:lnTo>
                    <a:pt x="402272" y="12573"/>
                  </a:lnTo>
                  <a:lnTo>
                    <a:pt x="394970" y="0"/>
                  </a:lnTo>
                  <a:lnTo>
                    <a:pt x="343154" y="88519"/>
                  </a:lnTo>
                  <a:lnTo>
                    <a:pt x="344170" y="92329"/>
                  </a:lnTo>
                  <a:lnTo>
                    <a:pt x="347218" y="94107"/>
                  </a:lnTo>
                  <a:lnTo>
                    <a:pt x="350139" y="95885"/>
                  </a:lnTo>
                  <a:lnTo>
                    <a:pt x="354076" y="94869"/>
                  </a:lnTo>
                  <a:lnTo>
                    <a:pt x="388556" y="36004"/>
                  </a:lnTo>
                  <a:lnTo>
                    <a:pt x="387096" y="687324"/>
                  </a:lnTo>
                  <a:lnTo>
                    <a:pt x="399796" y="687451"/>
                  </a:lnTo>
                  <a:lnTo>
                    <a:pt x="401256" y="36004"/>
                  </a:lnTo>
                  <a:lnTo>
                    <a:pt x="433832" y="92075"/>
                  </a:lnTo>
                  <a:lnTo>
                    <a:pt x="435483" y="95123"/>
                  </a:lnTo>
                  <a:lnTo>
                    <a:pt x="439420" y="96139"/>
                  </a:lnTo>
                  <a:lnTo>
                    <a:pt x="445516" y="92583"/>
                  </a:lnTo>
                  <a:lnTo>
                    <a:pt x="446532" y="88773"/>
                  </a:lnTo>
                  <a:close/>
                </a:path>
              </a:pathLst>
            </a:custGeom>
            <a:solidFill>
              <a:srgbClr val="497DBA"/>
            </a:solidFill>
          </p:spPr>
          <p:txBody>
            <a:bodyPr wrap="square" lIns="0" tIns="0" rIns="0" bIns="0" rtlCol="0"/>
            <a:lstStyle/>
            <a:p>
              <a:endParaRPr/>
            </a:p>
          </p:txBody>
        </p:sp>
        <p:sp>
          <p:nvSpPr>
            <p:cNvPr id="30" name="object 30"/>
            <p:cNvSpPr/>
            <p:nvPr/>
          </p:nvSpPr>
          <p:spPr>
            <a:xfrm>
              <a:off x="4213097" y="1981962"/>
              <a:ext cx="836930" cy="685800"/>
            </a:xfrm>
            <a:custGeom>
              <a:avLst/>
              <a:gdLst/>
              <a:ahLst/>
              <a:cxnLst/>
              <a:rect l="l" t="t" r="r" b="b"/>
              <a:pathLst>
                <a:path w="836929" h="685800">
                  <a:moveTo>
                    <a:pt x="836676" y="0"/>
                  </a:moveTo>
                  <a:lnTo>
                    <a:pt x="0" y="171450"/>
                  </a:lnTo>
                  <a:lnTo>
                    <a:pt x="0" y="514350"/>
                  </a:lnTo>
                  <a:lnTo>
                    <a:pt x="836676" y="685800"/>
                  </a:lnTo>
                  <a:lnTo>
                    <a:pt x="836676" y="0"/>
                  </a:lnTo>
                  <a:close/>
                </a:path>
              </a:pathLst>
            </a:custGeom>
            <a:solidFill>
              <a:srgbClr val="4F81BC"/>
            </a:solidFill>
          </p:spPr>
          <p:txBody>
            <a:bodyPr wrap="square" lIns="0" tIns="0" rIns="0" bIns="0" rtlCol="0"/>
            <a:lstStyle/>
            <a:p>
              <a:endParaRPr/>
            </a:p>
          </p:txBody>
        </p:sp>
        <p:sp>
          <p:nvSpPr>
            <p:cNvPr id="31" name="object 31"/>
            <p:cNvSpPr/>
            <p:nvPr/>
          </p:nvSpPr>
          <p:spPr>
            <a:xfrm>
              <a:off x="4213097" y="1981962"/>
              <a:ext cx="836930" cy="685800"/>
            </a:xfrm>
            <a:custGeom>
              <a:avLst/>
              <a:gdLst/>
              <a:ahLst/>
              <a:cxnLst/>
              <a:rect l="l" t="t" r="r" b="b"/>
              <a:pathLst>
                <a:path w="836929" h="685800">
                  <a:moveTo>
                    <a:pt x="836676" y="685800"/>
                  </a:moveTo>
                  <a:lnTo>
                    <a:pt x="0" y="514350"/>
                  </a:lnTo>
                  <a:lnTo>
                    <a:pt x="0" y="171450"/>
                  </a:lnTo>
                  <a:lnTo>
                    <a:pt x="836676" y="0"/>
                  </a:lnTo>
                  <a:lnTo>
                    <a:pt x="836676" y="685800"/>
                  </a:lnTo>
                  <a:close/>
                </a:path>
              </a:pathLst>
            </a:custGeom>
            <a:ln w="25908">
              <a:solidFill>
                <a:srgbClr val="385D89"/>
              </a:solidFill>
            </a:ln>
          </p:spPr>
          <p:txBody>
            <a:bodyPr wrap="square" lIns="0" tIns="0" rIns="0" bIns="0" rtlCol="0"/>
            <a:lstStyle/>
            <a:p>
              <a:endParaRPr/>
            </a:p>
          </p:txBody>
        </p:sp>
        <p:sp>
          <p:nvSpPr>
            <p:cNvPr id="32" name="object 32"/>
            <p:cNvSpPr/>
            <p:nvPr/>
          </p:nvSpPr>
          <p:spPr>
            <a:xfrm>
              <a:off x="2839212" y="2234310"/>
              <a:ext cx="2667000" cy="111125"/>
            </a:xfrm>
            <a:custGeom>
              <a:avLst/>
              <a:gdLst/>
              <a:ahLst/>
              <a:cxnLst/>
              <a:rect l="l" t="t" r="r" b="b"/>
              <a:pathLst>
                <a:path w="2667000" h="111125">
                  <a:moveTo>
                    <a:pt x="1360703" y="58039"/>
                  </a:moveTo>
                  <a:lnTo>
                    <a:pt x="1359027" y="58039"/>
                  </a:lnTo>
                  <a:lnTo>
                    <a:pt x="1335506" y="58039"/>
                  </a:lnTo>
                  <a:lnTo>
                    <a:pt x="1279525" y="90551"/>
                  </a:lnTo>
                  <a:lnTo>
                    <a:pt x="1276604" y="92329"/>
                  </a:lnTo>
                  <a:lnTo>
                    <a:pt x="1275461" y="96266"/>
                  </a:lnTo>
                  <a:lnTo>
                    <a:pt x="1279017" y="102362"/>
                  </a:lnTo>
                  <a:lnTo>
                    <a:pt x="1282954" y="103378"/>
                  </a:lnTo>
                  <a:lnTo>
                    <a:pt x="1360703" y="58039"/>
                  </a:lnTo>
                  <a:close/>
                </a:path>
                <a:path w="2667000" h="111125">
                  <a:moveTo>
                    <a:pt x="1371600" y="51689"/>
                  </a:moveTo>
                  <a:lnTo>
                    <a:pt x="1283081" y="0"/>
                  </a:lnTo>
                  <a:lnTo>
                    <a:pt x="1279144" y="1016"/>
                  </a:lnTo>
                  <a:lnTo>
                    <a:pt x="1277366" y="3937"/>
                  </a:lnTo>
                  <a:lnTo>
                    <a:pt x="1275588" y="6985"/>
                  </a:lnTo>
                  <a:lnTo>
                    <a:pt x="1276604" y="10922"/>
                  </a:lnTo>
                  <a:lnTo>
                    <a:pt x="1335392" y="45313"/>
                  </a:lnTo>
                  <a:lnTo>
                    <a:pt x="0" y="43815"/>
                  </a:lnTo>
                  <a:lnTo>
                    <a:pt x="0" y="56515"/>
                  </a:lnTo>
                  <a:lnTo>
                    <a:pt x="1335557" y="58013"/>
                  </a:lnTo>
                  <a:lnTo>
                    <a:pt x="1359027" y="58039"/>
                  </a:lnTo>
                  <a:lnTo>
                    <a:pt x="1360754" y="58013"/>
                  </a:lnTo>
                  <a:lnTo>
                    <a:pt x="1371600" y="51689"/>
                  </a:lnTo>
                  <a:close/>
                </a:path>
                <a:path w="2667000" h="111125">
                  <a:moveTo>
                    <a:pt x="2667000" y="51689"/>
                  </a:moveTo>
                  <a:lnTo>
                    <a:pt x="2655824" y="46355"/>
                  </a:lnTo>
                  <a:lnTo>
                    <a:pt x="2574417" y="7493"/>
                  </a:lnTo>
                  <a:lnTo>
                    <a:pt x="2570607" y="8890"/>
                  </a:lnTo>
                  <a:lnTo>
                    <a:pt x="2567559" y="15240"/>
                  </a:lnTo>
                  <a:lnTo>
                    <a:pt x="2568956" y="19050"/>
                  </a:lnTo>
                  <a:lnTo>
                    <a:pt x="2572131" y="20447"/>
                  </a:lnTo>
                  <a:lnTo>
                    <a:pt x="2630538" y="48310"/>
                  </a:lnTo>
                  <a:lnTo>
                    <a:pt x="2209292" y="83439"/>
                  </a:lnTo>
                  <a:lnTo>
                    <a:pt x="2210308" y="96139"/>
                  </a:lnTo>
                  <a:lnTo>
                    <a:pt x="2631605" y="61010"/>
                  </a:lnTo>
                  <a:lnTo>
                    <a:pt x="2575687" y="100203"/>
                  </a:lnTo>
                  <a:lnTo>
                    <a:pt x="2575052" y="104140"/>
                  </a:lnTo>
                  <a:lnTo>
                    <a:pt x="2577084" y="107061"/>
                  </a:lnTo>
                  <a:lnTo>
                    <a:pt x="2578989" y="109855"/>
                  </a:lnTo>
                  <a:lnTo>
                    <a:pt x="2583053" y="110617"/>
                  </a:lnTo>
                  <a:lnTo>
                    <a:pt x="2585847" y="108585"/>
                  </a:lnTo>
                  <a:lnTo>
                    <a:pt x="2667000" y="51689"/>
                  </a:lnTo>
                  <a:close/>
                </a:path>
              </a:pathLst>
            </a:custGeom>
            <a:solidFill>
              <a:srgbClr val="497DBA"/>
            </a:solidFill>
          </p:spPr>
          <p:txBody>
            <a:bodyPr wrap="square" lIns="0" tIns="0" rIns="0" bIns="0" rtlCol="0"/>
            <a:lstStyle/>
            <a:p>
              <a:endParaRPr/>
            </a:p>
          </p:txBody>
        </p:sp>
        <p:sp>
          <p:nvSpPr>
            <p:cNvPr id="33" name="object 33"/>
            <p:cNvSpPr/>
            <p:nvPr/>
          </p:nvSpPr>
          <p:spPr>
            <a:xfrm>
              <a:off x="7411973" y="1753362"/>
              <a:ext cx="1143000" cy="1216660"/>
            </a:xfrm>
            <a:custGeom>
              <a:avLst/>
              <a:gdLst/>
              <a:ahLst/>
              <a:cxnLst/>
              <a:rect l="l" t="t" r="r" b="b"/>
              <a:pathLst>
                <a:path w="1143000" h="1216660">
                  <a:moveTo>
                    <a:pt x="0" y="0"/>
                  </a:moveTo>
                  <a:lnTo>
                    <a:pt x="285750" y="1216152"/>
                  </a:lnTo>
                  <a:lnTo>
                    <a:pt x="857250" y="1216152"/>
                  </a:lnTo>
                  <a:lnTo>
                    <a:pt x="1143000" y="0"/>
                  </a:lnTo>
                  <a:lnTo>
                    <a:pt x="0" y="0"/>
                  </a:lnTo>
                  <a:close/>
                </a:path>
              </a:pathLst>
            </a:custGeom>
            <a:ln w="25908">
              <a:solidFill>
                <a:srgbClr val="385D89"/>
              </a:solidFill>
            </a:ln>
          </p:spPr>
          <p:txBody>
            <a:bodyPr wrap="square" lIns="0" tIns="0" rIns="0" bIns="0" rtlCol="0"/>
            <a:lstStyle/>
            <a:p>
              <a:endParaRPr/>
            </a:p>
          </p:txBody>
        </p:sp>
        <p:sp>
          <p:nvSpPr>
            <p:cNvPr id="34" name="object 34"/>
            <p:cNvSpPr/>
            <p:nvPr/>
          </p:nvSpPr>
          <p:spPr>
            <a:xfrm>
              <a:off x="7411973" y="2972562"/>
              <a:ext cx="1143000" cy="304800"/>
            </a:xfrm>
            <a:custGeom>
              <a:avLst/>
              <a:gdLst/>
              <a:ahLst/>
              <a:cxnLst/>
              <a:rect l="l" t="t" r="r" b="b"/>
              <a:pathLst>
                <a:path w="1143000" h="304800">
                  <a:moveTo>
                    <a:pt x="1143000" y="0"/>
                  </a:moveTo>
                  <a:lnTo>
                    <a:pt x="0" y="0"/>
                  </a:lnTo>
                  <a:lnTo>
                    <a:pt x="0" y="304800"/>
                  </a:lnTo>
                  <a:lnTo>
                    <a:pt x="1143000" y="304800"/>
                  </a:lnTo>
                  <a:lnTo>
                    <a:pt x="1143000" y="0"/>
                  </a:lnTo>
                  <a:close/>
                </a:path>
              </a:pathLst>
            </a:custGeom>
            <a:solidFill>
              <a:srgbClr val="4F81BC"/>
            </a:solidFill>
          </p:spPr>
          <p:txBody>
            <a:bodyPr wrap="square" lIns="0" tIns="0" rIns="0" bIns="0" rtlCol="0"/>
            <a:lstStyle/>
            <a:p>
              <a:endParaRPr/>
            </a:p>
          </p:txBody>
        </p:sp>
        <p:sp>
          <p:nvSpPr>
            <p:cNvPr id="35" name="object 35"/>
            <p:cNvSpPr/>
            <p:nvPr/>
          </p:nvSpPr>
          <p:spPr>
            <a:xfrm>
              <a:off x="7411973" y="2972562"/>
              <a:ext cx="1143000" cy="304800"/>
            </a:xfrm>
            <a:custGeom>
              <a:avLst/>
              <a:gdLst/>
              <a:ahLst/>
              <a:cxnLst/>
              <a:rect l="l" t="t" r="r" b="b"/>
              <a:pathLst>
                <a:path w="1143000" h="304800">
                  <a:moveTo>
                    <a:pt x="0" y="304800"/>
                  </a:moveTo>
                  <a:lnTo>
                    <a:pt x="1143000" y="304800"/>
                  </a:lnTo>
                  <a:lnTo>
                    <a:pt x="1143000" y="0"/>
                  </a:lnTo>
                  <a:lnTo>
                    <a:pt x="0" y="0"/>
                  </a:lnTo>
                  <a:lnTo>
                    <a:pt x="0" y="304800"/>
                  </a:lnTo>
                  <a:close/>
                </a:path>
              </a:pathLst>
            </a:custGeom>
            <a:ln w="25908">
              <a:solidFill>
                <a:srgbClr val="385D89"/>
              </a:solidFill>
            </a:ln>
          </p:spPr>
          <p:txBody>
            <a:bodyPr wrap="square" lIns="0" tIns="0" rIns="0" bIns="0" rtlCol="0"/>
            <a:lstStyle/>
            <a:p>
              <a:endParaRPr/>
            </a:p>
          </p:txBody>
        </p:sp>
        <p:sp>
          <p:nvSpPr>
            <p:cNvPr id="36" name="object 36"/>
            <p:cNvSpPr/>
            <p:nvPr/>
          </p:nvSpPr>
          <p:spPr>
            <a:xfrm>
              <a:off x="6801612" y="2057400"/>
              <a:ext cx="1600200" cy="1905"/>
            </a:xfrm>
            <a:custGeom>
              <a:avLst/>
              <a:gdLst/>
              <a:ahLst/>
              <a:cxnLst/>
              <a:rect l="l" t="t" r="r" b="b"/>
              <a:pathLst>
                <a:path w="1600200" h="1905">
                  <a:moveTo>
                    <a:pt x="0" y="0"/>
                  </a:moveTo>
                  <a:lnTo>
                    <a:pt x="1600200" y="1650"/>
                  </a:lnTo>
                </a:path>
              </a:pathLst>
            </a:custGeom>
            <a:ln w="9143">
              <a:solidFill>
                <a:srgbClr val="497DBA"/>
              </a:solidFill>
            </a:ln>
          </p:spPr>
          <p:txBody>
            <a:bodyPr wrap="square" lIns="0" tIns="0" rIns="0" bIns="0" rtlCol="0"/>
            <a:lstStyle/>
            <a:p>
              <a:endParaRPr/>
            </a:p>
          </p:txBody>
        </p:sp>
        <p:sp>
          <p:nvSpPr>
            <p:cNvPr id="37" name="object 37"/>
            <p:cNvSpPr/>
            <p:nvPr/>
          </p:nvSpPr>
          <p:spPr>
            <a:xfrm>
              <a:off x="6749922" y="2057400"/>
              <a:ext cx="103505" cy="2057400"/>
            </a:xfrm>
            <a:custGeom>
              <a:avLst/>
              <a:gdLst/>
              <a:ahLst/>
              <a:cxnLst/>
              <a:rect l="l" t="t" r="r" b="b"/>
              <a:pathLst>
                <a:path w="103504" h="2057400">
                  <a:moveTo>
                    <a:pt x="51688" y="25109"/>
                  </a:moveTo>
                  <a:lnTo>
                    <a:pt x="45338" y="35995"/>
                  </a:lnTo>
                  <a:lnTo>
                    <a:pt x="45338" y="2057400"/>
                  </a:lnTo>
                  <a:lnTo>
                    <a:pt x="58038" y="2057400"/>
                  </a:lnTo>
                  <a:lnTo>
                    <a:pt x="58038" y="35995"/>
                  </a:lnTo>
                  <a:lnTo>
                    <a:pt x="51688" y="25109"/>
                  </a:lnTo>
                  <a:close/>
                </a:path>
                <a:path w="103504" h="2057400">
                  <a:moveTo>
                    <a:pt x="51688" y="0"/>
                  </a:moveTo>
                  <a:lnTo>
                    <a:pt x="0" y="88646"/>
                  </a:lnTo>
                  <a:lnTo>
                    <a:pt x="1016" y="92455"/>
                  </a:lnTo>
                  <a:lnTo>
                    <a:pt x="7111" y="96012"/>
                  </a:lnTo>
                  <a:lnTo>
                    <a:pt x="10922" y="94996"/>
                  </a:lnTo>
                  <a:lnTo>
                    <a:pt x="45338" y="35995"/>
                  </a:lnTo>
                  <a:lnTo>
                    <a:pt x="45338" y="12573"/>
                  </a:lnTo>
                  <a:lnTo>
                    <a:pt x="59020" y="12573"/>
                  </a:lnTo>
                  <a:lnTo>
                    <a:pt x="51688" y="0"/>
                  </a:lnTo>
                  <a:close/>
                </a:path>
                <a:path w="103504" h="2057400">
                  <a:moveTo>
                    <a:pt x="59020" y="12573"/>
                  </a:moveTo>
                  <a:lnTo>
                    <a:pt x="58038" y="12573"/>
                  </a:lnTo>
                  <a:lnTo>
                    <a:pt x="58039" y="35995"/>
                  </a:lnTo>
                  <a:lnTo>
                    <a:pt x="92455" y="94996"/>
                  </a:lnTo>
                  <a:lnTo>
                    <a:pt x="96266" y="96012"/>
                  </a:lnTo>
                  <a:lnTo>
                    <a:pt x="102361" y="92455"/>
                  </a:lnTo>
                  <a:lnTo>
                    <a:pt x="103377" y="88646"/>
                  </a:lnTo>
                  <a:lnTo>
                    <a:pt x="59020" y="12573"/>
                  </a:lnTo>
                  <a:close/>
                </a:path>
                <a:path w="103504" h="2057400">
                  <a:moveTo>
                    <a:pt x="58038" y="12573"/>
                  </a:moveTo>
                  <a:lnTo>
                    <a:pt x="45338" y="12573"/>
                  </a:lnTo>
                  <a:lnTo>
                    <a:pt x="45338" y="35995"/>
                  </a:lnTo>
                  <a:lnTo>
                    <a:pt x="51689" y="25109"/>
                  </a:lnTo>
                  <a:lnTo>
                    <a:pt x="46227" y="15748"/>
                  </a:lnTo>
                  <a:lnTo>
                    <a:pt x="58038" y="15748"/>
                  </a:lnTo>
                  <a:lnTo>
                    <a:pt x="58038" y="12573"/>
                  </a:lnTo>
                  <a:close/>
                </a:path>
                <a:path w="103504" h="2057400">
                  <a:moveTo>
                    <a:pt x="58038" y="15748"/>
                  </a:moveTo>
                  <a:lnTo>
                    <a:pt x="57150" y="15748"/>
                  </a:lnTo>
                  <a:lnTo>
                    <a:pt x="51688" y="25109"/>
                  </a:lnTo>
                  <a:lnTo>
                    <a:pt x="58039" y="35995"/>
                  </a:lnTo>
                  <a:lnTo>
                    <a:pt x="58038" y="15748"/>
                  </a:lnTo>
                  <a:close/>
                </a:path>
                <a:path w="103504" h="2057400">
                  <a:moveTo>
                    <a:pt x="57150" y="15748"/>
                  </a:moveTo>
                  <a:lnTo>
                    <a:pt x="46227" y="15748"/>
                  </a:lnTo>
                  <a:lnTo>
                    <a:pt x="51688" y="25109"/>
                  </a:lnTo>
                  <a:lnTo>
                    <a:pt x="57150" y="15748"/>
                  </a:lnTo>
                  <a:close/>
                </a:path>
              </a:pathLst>
            </a:custGeom>
            <a:solidFill>
              <a:srgbClr val="497DBA"/>
            </a:solidFill>
          </p:spPr>
          <p:txBody>
            <a:bodyPr wrap="square" lIns="0" tIns="0" rIns="0" bIns="0" rtlCol="0"/>
            <a:lstStyle/>
            <a:p>
              <a:endParaRPr/>
            </a:p>
          </p:txBody>
        </p:sp>
        <p:sp>
          <p:nvSpPr>
            <p:cNvPr id="38" name="object 38"/>
            <p:cNvSpPr/>
            <p:nvPr/>
          </p:nvSpPr>
          <p:spPr>
            <a:xfrm>
              <a:off x="7488173" y="4572761"/>
              <a:ext cx="274320" cy="274320"/>
            </a:xfrm>
            <a:custGeom>
              <a:avLst/>
              <a:gdLst/>
              <a:ahLst/>
              <a:cxnLst/>
              <a:rect l="l" t="t" r="r" b="b"/>
              <a:pathLst>
                <a:path w="274320" h="274320">
                  <a:moveTo>
                    <a:pt x="137159" y="0"/>
                  </a:moveTo>
                  <a:lnTo>
                    <a:pt x="93829" y="6998"/>
                  </a:lnTo>
                  <a:lnTo>
                    <a:pt x="56180" y="26481"/>
                  </a:lnTo>
                  <a:lnTo>
                    <a:pt x="26481" y="56180"/>
                  </a:lnTo>
                  <a:lnTo>
                    <a:pt x="6998" y="93829"/>
                  </a:lnTo>
                  <a:lnTo>
                    <a:pt x="0" y="137160"/>
                  </a:lnTo>
                  <a:lnTo>
                    <a:pt x="6998" y="180490"/>
                  </a:lnTo>
                  <a:lnTo>
                    <a:pt x="26481" y="218139"/>
                  </a:lnTo>
                  <a:lnTo>
                    <a:pt x="56180" y="247838"/>
                  </a:lnTo>
                  <a:lnTo>
                    <a:pt x="93829" y="267321"/>
                  </a:lnTo>
                  <a:lnTo>
                    <a:pt x="137159" y="274319"/>
                  </a:lnTo>
                  <a:lnTo>
                    <a:pt x="180490" y="267321"/>
                  </a:lnTo>
                  <a:lnTo>
                    <a:pt x="218139" y="247838"/>
                  </a:lnTo>
                  <a:lnTo>
                    <a:pt x="247838" y="218139"/>
                  </a:lnTo>
                  <a:lnTo>
                    <a:pt x="267321" y="180490"/>
                  </a:lnTo>
                  <a:lnTo>
                    <a:pt x="274320" y="137160"/>
                  </a:lnTo>
                  <a:lnTo>
                    <a:pt x="267321" y="93829"/>
                  </a:lnTo>
                  <a:lnTo>
                    <a:pt x="247838" y="56180"/>
                  </a:lnTo>
                  <a:lnTo>
                    <a:pt x="218139" y="26481"/>
                  </a:lnTo>
                  <a:lnTo>
                    <a:pt x="180490" y="6998"/>
                  </a:lnTo>
                  <a:lnTo>
                    <a:pt x="137159" y="0"/>
                  </a:lnTo>
                  <a:close/>
                </a:path>
              </a:pathLst>
            </a:custGeom>
            <a:solidFill>
              <a:srgbClr val="4F81BC"/>
            </a:solidFill>
          </p:spPr>
          <p:txBody>
            <a:bodyPr wrap="square" lIns="0" tIns="0" rIns="0" bIns="0" rtlCol="0"/>
            <a:lstStyle/>
            <a:p>
              <a:endParaRPr/>
            </a:p>
          </p:txBody>
        </p:sp>
        <p:sp>
          <p:nvSpPr>
            <p:cNvPr id="39" name="object 39"/>
            <p:cNvSpPr/>
            <p:nvPr/>
          </p:nvSpPr>
          <p:spPr>
            <a:xfrm>
              <a:off x="7488173" y="4572761"/>
              <a:ext cx="274320" cy="274320"/>
            </a:xfrm>
            <a:custGeom>
              <a:avLst/>
              <a:gdLst/>
              <a:ahLst/>
              <a:cxnLst/>
              <a:rect l="l" t="t" r="r" b="b"/>
              <a:pathLst>
                <a:path w="274320" h="274320">
                  <a:moveTo>
                    <a:pt x="0" y="137160"/>
                  </a:moveTo>
                  <a:lnTo>
                    <a:pt x="6998" y="93829"/>
                  </a:lnTo>
                  <a:lnTo>
                    <a:pt x="26481" y="56180"/>
                  </a:lnTo>
                  <a:lnTo>
                    <a:pt x="56180" y="26481"/>
                  </a:lnTo>
                  <a:lnTo>
                    <a:pt x="93829" y="6998"/>
                  </a:lnTo>
                  <a:lnTo>
                    <a:pt x="137159" y="0"/>
                  </a:lnTo>
                  <a:lnTo>
                    <a:pt x="180490" y="6998"/>
                  </a:lnTo>
                  <a:lnTo>
                    <a:pt x="218139" y="26481"/>
                  </a:lnTo>
                  <a:lnTo>
                    <a:pt x="247838" y="56180"/>
                  </a:lnTo>
                  <a:lnTo>
                    <a:pt x="267321" y="93829"/>
                  </a:lnTo>
                  <a:lnTo>
                    <a:pt x="274320" y="137160"/>
                  </a:lnTo>
                  <a:lnTo>
                    <a:pt x="267321" y="180490"/>
                  </a:lnTo>
                  <a:lnTo>
                    <a:pt x="247838" y="218139"/>
                  </a:lnTo>
                  <a:lnTo>
                    <a:pt x="218139" y="247838"/>
                  </a:lnTo>
                  <a:lnTo>
                    <a:pt x="180490" y="267321"/>
                  </a:lnTo>
                  <a:lnTo>
                    <a:pt x="137159" y="274319"/>
                  </a:lnTo>
                  <a:lnTo>
                    <a:pt x="93829" y="267321"/>
                  </a:lnTo>
                  <a:lnTo>
                    <a:pt x="56180" y="247838"/>
                  </a:lnTo>
                  <a:lnTo>
                    <a:pt x="26481" y="218139"/>
                  </a:lnTo>
                  <a:lnTo>
                    <a:pt x="6998" y="180490"/>
                  </a:lnTo>
                  <a:lnTo>
                    <a:pt x="0" y="137160"/>
                  </a:lnTo>
                  <a:close/>
                </a:path>
              </a:pathLst>
            </a:custGeom>
            <a:ln w="25907">
              <a:solidFill>
                <a:srgbClr val="385D89"/>
              </a:solidFill>
            </a:ln>
          </p:spPr>
          <p:txBody>
            <a:bodyPr wrap="square" lIns="0" tIns="0" rIns="0" bIns="0" rtlCol="0"/>
            <a:lstStyle/>
            <a:p>
              <a:endParaRPr/>
            </a:p>
          </p:txBody>
        </p:sp>
        <p:sp>
          <p:nvSpPr>
            <p:cNvPr id="40" name="object 40"/>
            <p:cNvSpPr/>
            <p:nvPr/>
          </p:nvSpPr>
          <p:spPr>
            <a:xfrm>
              <a:off x="7639812" y="4722876"/>
              <a:ext cx="685800" cy="1905"/>
            </a:xfrm>
            <a:custGeom>
              <a:avLst/>
              <a:gdLst/>
              <a:ahLst/>
              <a:cxnLst/>
              <a:rect l="l" t="t" r="r" b="b"/>
              <a:pathLst>
                <a:path w="685800" h="1904">
                  <a:moveTo>
                    <a:pt x="0" y="0"/>
                  </a:moveTo>
                  <a:lnTo>
                    <a:pt x="685800" y="1524"/>
                  </a:lnTo>
                </a:path>
              </a:pathLst>
            </a:custGeom>
            <a:ln w="9143">
              <a:solidFill>
                <a:srgbClr val="497DBA"/>
              </a:solidFill>
            </a:ln>
          </p:spPr>
          <p:txBody>
            <a:bodyPr wrap="square" lIns="0" tIns="0" rIns="0" bIns="0" rtlCol="0"/>
            <a:lstStyle/>
            <a:p>
              <a:endParaRPr/>
            </a:p>
          </p:txBody>
        </p:sp>
        <p:sp>
          <p:nvSpPr>
            <p:cNvPr id="41" name="object 41"/>
            <p:cNvSpPr/>
            <p:nvPr/>
          </p:nvSpPr>
          <p:spPr>
            <a:xfrm>
              <a:off x="6268212" y="3276599"/>
              <a:ext cx="2106295" cy="1447800"/>
            </a:xfrm>
            <a:custGeom>
              <a:avLst/>
              <a:gdLst/>
              <a:ahLst/>
              <a:cxnLst/>
              <a:rect l="l" t="t" r="r" b="b"/>
              <a:pathLst>
                <a:path w="2106295" h="1447800">
                  <a:moveTo>
                    <a:pt x="1371727" y="1288796"/>
                  </a:moveTo>
                  <a:lnTo>
                    <a:pt x="36220" y="1259344"/>
                  </a:lnTo>
                  <a:lnTo>
                    <a:pt x="37147" y="1258824"/>
                  </a:lnTo>
                  <a:lnTo>
                    <a:pt x="92837" y="1227963"/>
                  </a:lnTo>
                  <a:lnTo>
                    <a:pt x="95885" y="1226312"/>
                  </a:lnTo>
                  <a:lnTo>
                    <a:pt x="97028" y="1222375"/>
                  </a:lnTo>
                  <a:lnTo>
                    <a:pt x="95250" y="1219327"/>
                  </a:lnTo>
                  <a:lnTo>
                    <a:pt x="93599" y="1216279"/>
                  </a:lnTo>
                  <a:lnTo>
                    <a:pt x="89662" y="1215136"/>
                  </a:lnTo>
                  <a:lnTo>
                    <a:pt x="86614" y="1216914"/>
                  </a:lnTo>
                  <a:lnTo>
                    <a:pt x="0" y="1264920"/>
                  </a:lnTo>
                  <a:lnTo>
                    <a:pt x="84455" y="1316736"/>
                  </a:lnTo>
                  <a:lnTo>
                    <a:pt x="87503" y="1318514"/>
                  </a:lnTo>
                  <a:lnTo>
                    <a:pt x="91313" y="1317625"/>
                  </a:lnTo>
                  <a:lnTo>
                    <a:pt x="93218" y="1314577"/>
                  </a:lnTo>
                  <a:lnTo>
                    <a:pt x="94996" y="1311656"/>
                  </a:lnTo>
                  <a:lnTo>
                    <a:pt x="94107" y="1307719"/>
                  </a:lnTo>
                  <a:lnTo>
                    <a:pt x="91059" y="1305941"/>
                  </a:lnTo>
                  <a:lnTo>
                    <a:pt x="35763" y="1272044"/>
                  </a:lnTo>
                  <a:lnTo>
                    <a:pt x="1371473" y="1301369"/>
                  </a:lnTo>
                  <a:lnTo>
                    <a:pt x="1371727" y="1288796"/>
                  </a:lnTo>
                  <a:close/>
                </a:path>
                <a:path w="2106295" h="1447800">
                  <a:moveTo>
                    <a:pt x="2106168" y="1359281"/>
                  </a:moveTo>
                  <a:lnTo>
                    <a:pt x="2105152" y="1355344"/>
                  </a:lnTo>
                  <a:lnTo>
                    <a:pt x="2099056" y="1351788"/>
                  </a:lnTo>
                  <a:lnTo>
                    <a:pt x="2095246" y="1352804"/>
                  </a:lnTo>
                  <a:lnTo>
                    <a:pt x="2060752" y="1411757"/>
                  </a:lnTo>
                  <a:lnTo>
                    <a:pt x="2060702" y="1432052"/>
                  </a:lnTo>
                  <a:lnTo>
                    <a:pt x="2060727" y="1411820"/>
                  </a:lnTo>
                  <a:lnTo>
                    <a:pt x="2062353" y="0"/>
                  </a:lnTo>
                  <a:lnTo>
                    <a:pt x="2049526" y="0"/>
                  </a:lnTo>
                  <a:lnTo>
                    <a:pt x="2048078" y="1351661"/>
                  </a:lnTo>
                  <a:lnTo>
                    <a:pt x="2048052" y="1411820"/>
                  </a:lnTo>
                  <a:lnTo>
                    <a:pt x="2054364" y="1422692"/>
                  </a:lnTo>
                  <a:lnTo>
                    <a:pt x="2048014" y="1411757"/>
                  </a:lnTo>
                  <a:lnTo>
                    <a:pt x="2015172" y="1355217"/>
                  </a:lnTo>
                  <a:lnTo>
                    <a:pt x="2013712" y="1352804"/>
                  </a:lnTo>
                  <a:lnTo>
                    <a:pt x="2009775" y="1351661"/>
                  </a:lnTo>
                  <a:lnTo>
                    <a:pt x="2006854" y="1353439"/>
                  </a:lnTo>
                  <a:lnTo>
                    <a:pt x="2003806" y="1355217"/>
                  </a:lnTo>
                  <a:lnTo>
                    <a:pt x="2002790" y="1359154"/>
                  </a:lnTo>
                  <a:lnTo>
                    <a:pt x="2054352" y="1447800"/>
                  </a:lnTo>
                  <a:lnTo>
                    <a:pt x="2061705" y="1435227"/>
                  </a:lnTo>
                  <a:lnTo>
                    <a:pt x="2106168" y="1359281"/>
                  </a:lnTo>
                  <a:close/>
                </a:path>
              </a:pathLst>
            </a:custGeom>
            <a:solidFill>
              <a:srgbClr val="497DBA"/>
            </a:solidFill>
          </p:spPr>
          <p:txBody>
            <a:bodyPr wrap="square" lIns="0" tIns="0" rIns="0" bIns="0" rtlCol="0"/>
            <a:lstStyle/>
            <a:p>
              <a:endParaRPr/>
            </a:p>
          </p:txBody>
        </p:sp>
        <p:sp>
          <p:nvSpPr>
            <p:cNvPr id="42" name="object 42"/>
            <p:cNvSpPr/>
            <p:nvPr/>
          </p:nvSpPr>
          <p:spPr>
            <a:xfrm>
              <a:off x="473964" y="4725924"/>
              <a:ext cx="3175" cy="989330"/>
            </a:xfrm>
            <a:custGeom>
              <a:avLst/>
              <a:gdLst/>
              <a:ahLst/>
              <a:cxnLst/>
              <a:rect l="l" t="t" r="r" b="b"/>
              <a:pathLst>
                <a:path w="3175" h="989329">
                  <a:moveTo>
                    <a:pt x="3175" y="0"/>
                  </a:moveTo>
                  <a:lnTo>
                    <a:pt x="0" y="989012"/>
                  </a:lnTo>
                </a:path>
              </a:pathLst>
            </a:custGeom>
            <a:ln w="9144">
              <a:solidFill>
                <a:srgbClr val="497DBA"/>
              </a:solidFill>
            </a:ln>
          </p:spPr>
          <p:txBody>
            <a:bodyPr wrap="square" lIns="0" tIns="0" rIns="0" bIns="0" rtlCol="0"/>
            <a:lstStyle/>
            <a:p>
              <a:endParaRPr/>
            </a:p>
          </p:txBody>
        </p:sp>
        <p:sp>
          <p:nvSpPr>
            <p:cNvPr id="43" name="object 43"/>
            <p:cNvSpPr/>
            <p:nvPr/>
          </p:nvSpPr>
          <p:spPr>
            <a:xfrm>
              <a:off x="477012" y="5715000"/>
              <a:ext cx="304800" cy="1905"/>
            </a:xfrm>
            <a:custGeom>
              <a:avLst/>
              <a:gdLst/>
              <a:ahLst/>
              <a:cxnLst/>
              <a:rect l="l" t="t" r="r" b="b"/>
              <a:pathLst>
                <a:path w="304800" h="1904">
                  <a:moveTo>
                    <a:pt x="0" y="0"/>
                  </a:moveTo>
                  <a:lnTo>
                    <a:pt x="304800" y="1587"/>
                  </a:lnTo>
                </a:path>
              </a:pathLst>
            </a:custGeom>
            <a:ln w="9144">
              <a:solidFill>
                <a:srgbClr val="497DBA"/>
              </a:solidFill>
            </a:ln>
          </p:spPr>
          <p:txBody>
            <a:bodyPr wrap="square" lIns="0" tIns="0" rIns="0" bIns="0" rtlCol="0"/>
            <a:lstStyle/>
            <a:p>
              <a:endParaRPr/>
            </a:p>
          </p:txBody>
        </p:sp>
        <p:sp>
          <p:nvSpPr>
            <p:cNvPr id="44" name="object 44"/>
            <p:cNvSpPr/>
            <p:nvPr/>
          </p:nvSpPr>
          <p:spPr>
            <a:xfrm>
              <a:off x="778763" y="4725924"/>
              <a:ext cx="3175" cy="989330"/>
            </a:xfrm>
            <a:custGeom>
              <a:avLst/>
              <a:gdLst/>
              <a:ahLst/>
              <a:cxnLst/>
              <a:rect l="l" t="t" r="r" b="b"/>
              <a:pathLst>
                <a:path w="3175" h="989329">
                  <a:moveTo>
                    <a:pt x="0" y="989012"/>
                  </a:moveTo>
                  <a:lnTo>
                    <a:pt x="3175" y="0"/>
                  </a:lnTo>
                </a:path>
              </a:pathLst>
            </a:custGeom>
            <a:ln w="9144">
              <a:solidFill>
                <a:srgbClr val="497DBA"/>
              </a:solidFill>
            </a:ln>
          </p:spPr>
          <p:txBody>
            <a:bodyPr wrap="square" lIns="0" tIns="0" rIns="0" bIns="0" rtlCol="0"/>
            <a:lstStyle/>
            <a:p>
              <a:endParaRPr/>
            </a:p>
          </p:txBody>
        </p:sp>
        <p:sp>
          <p:nvSpPr>
            <p:cNvPr id="45" name="object 45"/>
            <p:cNvSpPr/>
            <p:nvPr/>
          </p:nvSpPr>
          <p:spPr>
            <a:xfrm>
              <a:off x="172212" y="4724400"/>
              <a:ext cx="914400" cy="1905"/>
            </a:xfrm>
            <a:custGeom>
              <a:avLst/>
              <a:gdLst/>
              <a:ahLst/>
              <a:cxnLst/>
              <a:rect l="l" t="t" r="r" b="b"/>
              <a:pathLst>
                <a:path w="914400" h="1904">
                  <a:moveTo>
                    <a:pt x="304800" y="1650"/>
                  </a:moveTo>
                  <a:lnTo>
                    <a:pt x="0" y="0"/>
                  </a:lnTo>
                </a:path>
                <a:path w="914400" h="1904">
                  <a:moveTo>
                    <a:pt x="609600" y="0"/>
                  </a:moveTo>
                  <a:lnTo>
                    <a:pt x="914400" y="1524"/>
                  </a:lnTo>
                </a:path>
              </a:pathLst>
            </a:custGeom>
            <a:ln w="9144">
              <a:solidFill>
                <a:srgbClr val="497DBA"/>
              </a:solidFill>
            </a:ln>
          </p:spPr>
          <p:txBody>
            <a:bodyPr wrap="square" lIns="0" tIns="0" rIns="0" bIns="0" rtlCol="0"/>
            <a:lstStyle/>
            <a:p>
              <a:endParaRPr/>
            </a:p>
          </p:txBody>
        </p:sp>
        <p:sp>
          <p:nvSpPr>
            <p:cNvPr id="46" name="object 46"/>
            <p:cNvSpPr/>
            <p:nvPr/>
          </p:nvSpPr>
          <p:spPr>
            <a:xfrm>
              <a:off x="1235964" y="4878324"/>
              <a:ext cx="3175" cy="989330"/>
            </a:xfrm>
            <a:custGeom>
              <a:avLst/>
              <a:gdLst/>
              <a:ahLst/>
              <a:cxnLst/>
              <a:rect l="l" t="t" r="r" b="b"/>
              <a:pathLst>
                <a:path w="3175" h="989329">
                  <a:moveTo>
                    <a:pt x="3175" y="0"/>
                  </a:moveTo>
                  <a:lnTo>
                    <a:pt x="0" y="989012"/>
                  </a:lnTo>
                </a:path>
              </a:pathLst>
            </a:custGeom>
            <a:ln w="9144">
              <a:solidFill>
                <a:srgbClr val="497DBA"/>
              </a:solidFill>
            </a:ln>
          </p:spPr>
          <p:txBody>
            <a:bodyPr wrap="square" lIns="0" tIns="0" rIns="0" bIns="0" rtlCol="0"/>
            <a:lstStyle/>
            <a:p>
              <a:endParaRPr/>
            </a:p>
          </p:txBody>
        </p:sp>
        <p:sp>
          <p:nvSpPr>
            <p:cNvPr id="47" name="object 47"/>
            <p:cNvSpPr/>
            <p:nvPr/>
          </p:nvSpPr>
          <p:spPr>
            <a:xfrm>
              <a:off x="1239012" y="5867400"/>
              <a:ext cx="381000" cy="1905"/>
            </a:xfrm>
            <a:custGeom>
              <a:avLst/>
              <a:gdLst/>
              <a:ahLst/>
              <a:cxnLst/>
              <a:rect l="l" t="t" r="r" b="b"/>
              <a:pathLst>
                <a:path w="381000" h="1904">
                  <a:moveTo>
                    <a:pt x="0" y="0"/>
                  </a:moveTo>
                  <a:lnTo>
                    <a:pt x="381000" y="1587"/>
                  </a:lnTo>
                </a:path>
              </a:pathLst>
            </a:custGeom>
            <a:ln w="9144">
              <a:solidFill>
                <a:srgbClr val="497DBA"/>
              </a:solidFill>
            </a:ln>
          </p:spPr>
          <p:txBody>
            <a:bodyPr wrap="square" lIns="0" tIns="0" rIns="0" bIns="0" rtlCol="0"/>
            <a:lstStyle/>
            <a:p>
              <a:endParaRPr/>
            </a:p>
          </p:txBody>
        </p:sp>
        <p:sp>
          <p:nvSpPr>
            <p:cNvPr id="48" name="object 48"/>
            <p:cNvSpPr/>
            <p:nvPr/>
          </p:nvSpPr>
          <p:spPr>
            <a:xfrm>
              <a:off x="1616964" y="4876800"/>
              <a:ext cx="1905" cy="990600"/>
            </a:xfrm>
            <a:custGeom>
              <a:avLst/>
              <a:gdLst/>
              <a:ahLst/>
              <a:cxnLst/>
              <a:rect l="l" t="t" r="r" b="b"/>
              <a:pathLst>
                <a:path w="1905" h="990600">
                  <a:moveTo>
                    <a:pt x="0" y="990600"/>
                  </a:moveTo>
                  <a:lnTo>
                    <a:pt x="1524" y="0"/>
                  </a:lnTo>
                </a:path>
              </a:pathLst>
            </a:custGeom>
            <a:ln w="9144">
              <a:solidFill>
                <a:srgbClr val="497DBA"/>
              </a:solidFill>
            </a:ln>
          </p:spPr>
          <p:txBody>
            <a:bodyPr wrap="square" lIns="0" tIns="0" rIns="0" bIns="0" rtlCol="0"/>
            <a:lstStyle/>
            <a:p>
              <a:endParaRPr/>
            </a:p>
          </p:txBody>
        </p:sp>
        <p:sp>
          <p:nvSpPr>
            <p:cNvPr id="49" name="object 49"/>
            <p:cNvSpPr/>
            <p:nvPr/>
          </p:nvSpPr>
          <p:spPr>
            <a:xfrm>
              <a:off x="1086612" y="4876800"/>
              <a:ext cx="762000" cy="439420"/>
            </a:xfrm>
            <a:custGeom>
              <a:avLst/>
              <a:gdLst/>
              <a:ahLst/>
              <a:cxnLst/>
              <a:rect l="l" t="t" r="r" b="b"/>
              <a:pathLst>
                <a:path w="762000" h="439420">
                  <a:moveTo>
                    <a:pt x="152400" y="1524"/>
                  </a:moveTo>
                  <a:lnTo>
                    <a:pt x="0" y="0"/>
                  </a:lnTo>
                </a:path>
                <a:path w="762000" h="439420">
                  <a:moveTo>
                    <a:pt x="533400" y="0"/>
                  </a:moveTo>
                  <a:lnTo>
                    <a:pt x="762000" y="1524"/>
                  </a:lnTo>
                </a:path>
                <a:path w="762000" h="439420">
                  <a:moveTo>
                    <a:pt x="147828" y="438912"/>
                  </a:moveTo>
                  <a:lnTo>
                    <a:pt x="165958" y="426303"/>
                  </a:lnTo>
                  <a:lnTo>
                    <a:pt x="187185" y="412432"/>
                  </a:lnTo>
                  <a:lnTo>
                    <a:pt x="209878" y="401228"/>
                  </a:lnTo>
                  <a:lnTo>
                    <a:pt x="232409" y="396621"/>
                  </a:lnTo>
                  <a:lnTo>
                    <a:pt x="259713" y="399454"/>
                  </a:lnTo>
                  <a:lnTo>
                    <a:pt x="289099" y="406526"/>
                  </a:lnTo>
                  <a:lnTo>
                    <a:pt x="318367" y="415694"/>
                  </a:lnTo>
                  <a:lnTo>
                    <a:pt x="345313" y="424815"/>
                  </a:lnTo>
                  <a:lnTo>
                    <a:pt x="366512" y="421594"/>
                  </a:lnTo>
                  <a:lnTo>
                    <a:pt x="408910" y="415153"/>
                  </a:lnTo>
                  <a:lnTo>
                    <a:pt x="481098" y="396374"/>
                  </a:lnTo>
                  <a:lnTo>
                    <a:pt x="507079" y="383889"/>
                  </a:lnTo>
                  <a:lnTo>
                    <a:pt x="511081" y="382603"/>
                  </a:lnTo>
                  <a:lnTo>
                    <a:pt x="528574" y="382524"/>
                  </a:lnTo>
                </a:path>
              </a:pathLst>
            </a:custGeom>
            <a:ln w="9144">
              <a:solidFill>
                <a:srgbClr val="497DBA"/>
              </a:solidFill>
            </a:ln>
          </p:spPr>
          <p:txBody>
            <a:bodyPr wrap="square" lIns="0" tIns="0" rIns="0" bIns="0" rtlCol="0"/>
            <a:lstStyle/>
            <a:p>
              <a:endParaRPr/>
            </a:p>
          </p:txBody>
        </p:sp>
        <p:sp>
          <p:nvSpPr>
            <p:cNvPr id="50" name="object 50"/>
            <p:cNvSpPr/>
            <p:nvPr/>
          </p:nvSpPr>
          <p:spPr>
            <a:xfrm>
              <a:off x="1392173" y="5563361"/>
              <a:ext cx="152400" cy="228600"/>
            </a:xfrm>
            <a:custGeom>
              <a:avLst/>
              <a:gdLst/>
              <a:ahLst/>
              <a:cxnLst/>
              <a:rect l="l" t="t" r="r" b="b"/>
              <a:pathLst>
                <a:path w="152400" h="228600">
                  <a:moveTo>
                    <a:pt x="152400" y="0"/>
                  </a:moveTo>
                  <a:lnTo>
                    <a:pt x="0" y="0"/>
                  </a:lnTo>
                  <a:lnTo>
                    <a:pt x="0" y="228600"/>
                  </a:lnTo>
                  <a:lnTo>
                    <a:pt x="152400" y="228600"/>
                  </a:lnTo>
                  <a:lnTo>
                    <a:pt x="152400" y="0"/>
                  </a:lnTo>
                  <a:close/>
                </a:path>
              </a:pathLst>
            </a:custGeom>
            <a:solidFill>
              <a:srgbClr val="4F81BC"/>
            </a:solidFill>
          </p:spPr>
          <p:txBody>
            <a:bodyPr wrap="square" lIns="0" tIns="0" rIns="0" bIns="0" rtlCol="0"/>
            <a:lstStyle/>
            <a:p>
              <a:endParaRPr/>
            </a:p>
          </p:txBody>
        </p:sp>
        <p:sp>
          <p:nvSpPr>
            <p:cNvPr id="51" name="object 51"/>
            <p:cNvSpPr/>
            <p:nvPr/>
          </p:nvSpPr>
          <p:spPr>
            <a:xfrm>
              <a:off x="1392173" y="5563361"/>
              <a:ext cx="152400" cy="228600"/>
            </a:xfrm>
            <a:custGeom>
              <a:avLst/>
              <a:gdLst/>
              <a:ahLst/>
              <a:cxnLst/>
              <a:rect l="l" t="t" r="r" b="b"/>
              <a:pathLst>
                <a:path w="152400" h="228600">
                  <a:moveTo>
                    <a:pt x="0" y="228600"/>
                  </a:moveTo>
                  <a:lnTo>
                    <a:pt x="152400" y="228600"/>
                  </a:lnTo>
                  <a:lnTo>
                    <a:pt x="152400" y="0"/>
                  </a:lnTo>
                  <a:lnTo>
                    <a:pt x="0" y="0"/>
                  </a:lnTo>
                  <a:lnTo>
                    <a:pt x="0" y="228600"/>
                  </a:lnTo>
                  <a:close/>
                </a:path>
              </a:pathLst>
            </a:custGeom>
            <a:ln w="25908">
              <a:solidFill>
                <a:srgbClr val="385D89"/>
              </a:solidFill>
            </a:ln>
          </p:spPr>
          <p:txBody>
            <a:bodyPr wrap="square" lIns="0" tIns="0" rIns="0" bIns="0" rtlCol="0"/>
            <a:lstStyle/>
            <a:p>
              <a:endParaRPr/>
            </a:p>
          </p:txBody>
        </p:sp>
        <p:sp>
          <p:nvSpPr>
            <p:cNvPr id="52" name="object 52"/>
            <p:cNvSpPr/>
            <p:nvPr/>
          </p:nvSpPr>
          <p:spPr>
            <a:xfrm>
              <a:off x="577710" y="2997834"/>
              <a:ext cx="5462270" cy="2564765"/>
            </a:xfrm>
            <a:custGeom>
              <a:avLst/>
              <a:gdLst/>
              <a:ahLst/>
              <a:cxnLst/>
              <a:rect l="l" t="t" r="r" b="b"/>
              <a:pathLst>
                <a:path w="5462270" h="2564765">
                  <a:moveTo>
                    <a:pt x="1270901" y="585089"/>
                  </a:moveTo>
                  <a:lnTo>
                    <a:pt x="1185557" y="534936"/>
                  </a:lnTo>
                  <a:lnTo>
                    <a:pt x="1182509" y="533019"/>
                  </a:lnTo>
                  <a:lnTo>
                    <a:pt x="1178572" y="534047"/>
                  </a:lnTo>
                  <a:lnTo>
                    <a:pt x="1175016" y="540131"/>
                  </a:lnTo>
                  <a:lnTo>
                    <a:pt x="1176032" y="544068"/>
                  </a:lnTo>
                  <a:lnTo>
                    <a:pt x="1234871" y="578650"/>
                  </a:lnTo>
                  <a:lnTo>
                    <a:pt x="889901" y="577215"/>
                  </a:lnTo>
                  <a:lnTo>
                    <a:pt x="889901" y="586181"/>
                  </a:lnTo>
                  <a:lnTo>
                    <a:pt x="888377" y="583565"/>
                  </a:lnTo>
                  <a:lnTo>
                    <a:pt x="836688" y="672084"/>
                  </a:lnTo>
                  <a:lnTo>
                    <a:pt x="837704" y="676021"/>
                  </a:lnTo>
                  <a:lnTo>
                    <a:pt x="843800" y="679577"/>
                  </a:lnTo>
                  <a:lnTo>
                    <a:pt x="847610" y="678561"/>
                  </a:lnTo>
                  <a:lnTo>
                    <a:pt x="882002" y="619760"/>
                  </a:lnTo>
                  <a:lnTo>
                    <a:pt x="880503" y="2564765"/>
                  </a:lnTo>
                  <a:lnTo>
                    <a:pt x="893203" y="2564765"/>
                  </a:lnTo>
                  <a:lnTo>
                    <a:pt x="894702" y="619531"/>
                  </a:lnTo>
                  <a:lnTo>
                    <a:pt x="929144" y="678561"/>
                  </a:lnTo>
                  <a:lnTo>
                    <a:pt x="932954" y="679577"/>
                  </a:lnTo>
                  <a:lnTo>
                    <a:pt x="936002" y="677799"/>
                  </a:lnTo>
                  <a:lnTo>
                    <a:pt x="939050" y="676148"/>
                  </a:lnTo>
                  <a:lnTo>
                    <a:pt x="940066" y="672211"/>
                  </a:lnTo>
                  <a:lnTo>
                    <a:pt x="895705" y="596138"/>
                  </a:lnTo>
                  <a:lnTo>
                    <a:pt x="892073" y="589927"/>
                  </a:lnTo>
                  <a:lnTo>
                    <a:pt x="1234859" y="591350"/>
                  </a:lnTo>
                  <a:lnTo>
                    <a:pt x="1175778" y="625475"/>
                  </a:lnTo>
                  <a:lnTo>
                    <a:pt x="1174635" y="629412"/>
                  </a:lnTo>
                  <a:lnTo>
                    <a:pt x="1178191" y="635508"/>
                  </a:lnTo>
                  <a:lnTo>
                    <a:pt x="1182128" y="636524"/>
                  </a:lnTo>
                  <a:lnTo>
                    <a:pt x="1259941" y="591439"/>
                  </a:lnTo>
                  <a:lnTo>
                    <a:pt x="1270901" y="585089"/>
                  </a:lnTo>
                  <a:close/>
                </a:path>
                <a:path w="5462270" h="2564765">
                  <a:moveTo>
                    <a:pt x="1336205" y="58039"/>
                  </a:moveTo>
                  <a:lnTo>
                    <a:pt x="1334528" y="58039"/>
                  </a:lnTo>
                  <a:lnTo>
                    <a:pt x="1311008" y="58039"/>
                  </a:lnTo>
                  <a:lnTo>
                    <a:pt x="1255026" y="90551"/>
                  </a:lnTo>
                  <a:lnTo>
                    <a:pt x="1252105" y="92329"/>
                  </a:lnTo>
                  <a:lnTo>
                    <a:pt x="1250962" y="96266"/>
                  </a:lnTo>
                  <a:lnTo>
                    <a:pt x="1254518" y="102362"/>
                  </a:lnTo>
                  <a:lnTo>
                    <a:pt x="1258455" y="103378"/>
                  </a:lnTo>
                  <a:lnTo>
                    <a:pt x="1336205" y="58039"/>
                  </a:lnTo>
                  <a:close/>
                </a:path>
                <a:path w="5462270" h="2564765">
                  <a:moveTo>
                    <a:pt x="1347101" y="51689"/>
                  </a:moveTo>
                  <a:lnTo>
                    <a:pt x="1261630" y="1651"/>
                  </a:lnTo>
                  <a:lnTo>
                    <a:pt x="1258582" y="0"/>
                  </a:lnTo>
                  <a:lnTo>
                    <a:pt x="1254645" y="1016"/>
                  </a:lnTo>
                  <a:lnTo>
                    <a:pt x="1252867" y="3937"/>
                  </a:lnTo>
                  <a:lnTo>
                    <a:pt x="1251089" y="6985"/>
                  </a:lnTo>
                  <a:lnTo>
                    <a:pt x="1252105" y="10922"/>
                  </a:lnTo>
                  <a:lnTo>
                    <a:pt x="1310894" y="45313"/>
                  </a:lnTo>
                  <a:lnTo>
                    <a:pt x="51714" y="43815"/>
                  </a:lnTo>
                  <a:lnTo>
                    <a:pt x="51701" y="50165"/>
                  </a:lnTo>
                  <a:lnTo>
                    <a:pt x="0" y="138811"/>
                  </a:lnTo>
                  <a:lnTo>
                    <a:pt x="1028" y="142621"/>
                  </a:lnTo>
                  <a:lnTo>
                    <a:pt x="7086" y="146177"/>
                  </a:lnTo>
                  <a:lnTo>
                    <a:pt x="10972" y="145161"/>
                  </a:lnTo>
                  <a:lnTo>
                    <a:pt x="45339" y="86220"/>
                  </a:lnTo>
                  <a:lnTo>
                    <a:pt x="45351" y="62738"/>
                  </a:lnTo>
                  <a:lnTo>
                    <a:pt x="45351" y="86220"/>
                  </a:lnTo>
                  <a:lnTo>
                    <a:pt x="45351" y="2488565"/>
                  </a:lnTo>
                  <a:lnTo>
                    <a:pt x="58051" y="2488565"/>
                  </a:lnTo>
                  <a:lnTo>
                    <a:pt x="58051" y="86220"/>
                  </a:lnTo>
                  <a:lnTo>
                    <a:pt x="92430" y="145161"/>
                  </a:lnTo>
                  <a:lnTo>
                    <a:pt x="96316" y="146177"/>
                  </a:lnTo>
                  <a:lnTo>
                    <a:pt x="102387" y="142621"/>
                  </a:lnTo>
                  <a:lnTo>
                    <a:pt x="103403" y="138811"/>
                  </a:lnTo>
                  <a:lnTo>
                    <a:pt x="59029" y="62738"/>
                  </a:lnTo>
                  <a:lnTo>
                    <a:pt x="55397" y="56527"/>
                  </a:lnTo>
                  <a:lnTo>
                    <a:pt x="1311059" y="58013"/>
                  </a:lnTo>
                  <a:lnTo>
                    <a:pt x="1334528" y="58039"/>
                  </a:lnTo>
                  <a:lnTo>
                    <a:pt x="1336255" y="58013"/>
                  </a:lnTo>
                  <a:lnTo>
                    <a:pt x="1347101" y="51689"/>
                  </a:lnTo>
                  <a:close/>
                </a:path>
                <a:path w="5462270" h="2564765">
                  <a:moveTo>
                    <a:pt x="5461647" y="1885315"/>
                  </a:moveTo>
                  <a:lnTo>
                    <a:pt x="5461520" y="1872615"/>
                  </a:lnTo>
                  <a:lnTo>
                    <a:pt x="4400626" y="1886407"/>
                  </a:lnTo>
                  <a:lnTo>
                    <a:pt x="4456061" y="1853057"/>
                  </a:lnTo>
                  <a:lnTo>
                    <a:pt x="4459109" y="1851279"/>
                  </a:lnTo>
                  <a:lnTo>
                    <a:pt x="4459998" y="1847342"/>
                  </a:lnTo>
                  <a:lnTo>
                    <a:pt x="4458220" y="1844421"/>
                  </a:lnTo>
                  <a:lnTo>
                    <a:pt x="4456442" y="1841373"/>
                  </a:lnTo>
                  <a:lnTo>
                    <a:pt x="4452505" y="1840357"/>
                  </a:lnTo>
                  <a:lnTo>
                    <a:pt x="4449584" y="1842262"/>
                  </a:lnTo>
                  <a:lnTo>
                    <a:pt x="4364621" y="1893189"/>
                  </a:lnTo>
                  <a:lnTo>
                    <a:pt x="4450854" y="1942084"/>
                  </a:lnTo>
                  <a:lnTo>
                    <a:pt x="4453902" y="1943735"/>
                  </a:lnTo>
                  <a:lnTo>
                    <a:pt x="4457712" y="1942719"/>
                  </a:lnTo>
                  <a:lnTo>
                    <a:pt x="4461268" y="1936623"/>
                  </a:lnTo>
                  <a:lnTo>
                    <a:pt x="4460125" y="1932686"/>
                  </a:lnTo>
                  <a:lnTo>
                    <a:pt x="4457077" y="1931035"/>
                  </a:lnTo>
                  <a:lnTo>
                    <a:pt x="4401223" y="1899412"/>
                  </a:lnTo>
                  <a:lnTo>
                    <a:pt x="4400689" y="1899119"/>
                  </a:lnTo>
                  <a:lnTo>
                    <a:pt x="5461647" y="1885315"/>
                  </a:lnTo>
                  <a:close/>
                </a:path>
              </a:pathLst>
            </a:custGeom>
            <a:solidFill>
              <a:srgbClr val="497DBA"/>
            </a:solidFill>
          </p:spPr>
          <p:txBody>
            <a:bodyPr wrap="square" lIns="0" tIns="0" rIns="0" bIns="0" rtlCol="0"/>
            <a:lstStyle/>
            <a:p>
              <a:endParaRPr/>
            </a:p>
          </p:txBody>
        </p:sp>
      </p:grpSp>
      <p:sp>
        <p:nvSpPr>
          <p:cNvPr id="53" name="object 53"/>
          <p:cNvSpPr txBox="1"/>
          <p:nvPr/>
        </p:nvSpPr>
        <p:spPr>
          <a:xfrm>
            <a:off x="4136897" y="2616834"/>
            <a:ext cx="742315" cy="299720"/>
          </a:xfrm>
          <a:prstGeom prst="rect">
            <a:avLst/>
          </a:prstGeom>
        </p:spPr>
        <p:txBody>
          <a:bodyPr vert="horz" wrap="square" lIns="0" tIns="12700" rIns="0" bIns="0" rtlCol="0">
            <a:spAutoFit/>
          </a:bodyPr>
          <a:lstStyle/>
          <a:p>
            <a:pPr marL="12700">
              <a:lnSpc>
                <a:spcPct val="100000"/>
              </a:lnSpc>
              <a:spcBef>
                <a:spcPts val="100"/>
              </a:spcBef>
            </a:pPr>
            <a:r>
              <a:rPr sz="1800" spc="-60" dirty="0">
                <a:latin typeface="Times New Roman"/>
                <a:cs typeface="Times New Roman"/>
              </a:rPr>
              <a:t>T</a:t>
            </a:r>
            <a:r>
              <a:rPr sz="1800" dirty="0">
                <a:latin typeface="Times New Roman"/>
                <a:cs typeface="Times New Roman"/>
              </a:rPr>
              <a:t>urbine</a:t>
            </a:r>
            <a:endParaRPr sz="1800">
              <a:latin typeface="Times New Roman"/>
              <a:cs typeface="Times New Roman"/>
            </a:endParaRPr>
          </a:p>
        </p:txBody>
      </p:sp>
      <p:sp>
        <p:nvSpPr>
          <p:cNvPr id="54" name="object 54"/>
          <p:cNvSpPr txBox="1"/>
          <p:nvPr/>
        </p:nvSpPr>
        <p:spPr>
          <a:xfrm>
            <a:off x="5216397" y="1625853"/>
            <a:ext cx="1262380" cy="574040"/>
          </a:xfrm>
          <a:prstGeom prst="rect">
            <a:avLst/>
          </a:prstGeom>
        </p:spPr>
        <p:txBody>
          <a:bodyPr vert="horz" wrap="square" lIns="0" tIns="12700" rIns="0" bIns="0" rtlCol="0">
            <a:spAutoFit/>
          </a:bodyPr>
          <a:lstStyle/>
          <a:p>
            <a:pPr marL="68580" marR="5080" indent="-56515">
              <a:lnSpc>
                <a:spcPct val="100000"/>
              </a:lnSpc>
              <a:spcBef>
                <a:spcPts val="100"/>
              </a:spcBef>
            </a:pPr>
            <a:r>
              <a:rPr sz="1800" spc="-5" dirty="0">
                <a:latin typeface="Times New Roman"/>
                <a:cs typeface="Times New Roman"/>
              </a:rPr>
              <a:t>Low</a:t>
            </a:r>
            <a:r>
              <a:rPr sz="1800" spc="-65" dirty="0">
                <a:latin typeface="Times New Roman"/>
                <a:cs typeface="Times New Roman"/>
              </a:rPr>
              <a:t> </a:t>
            </a:r>
            <a:r>
              <a:rPr sz="1800" spc="-5" dirty="0">
                <a:latin typeface="Times New Roman"/>
                <a:cs typeface="Times New Roman"/>
              </a:rPr>
              <a:t>pressure </a:t>
            </a:r>
            <a:r>
              <a:rPr sz="1800" spc="-434" dirty="0">
                <a:latin typeface="Times New Roman"/>
                <a:cs typeface="Times New Roman"/>
              </a:rPr>
              <a:t> </a:t>
            </a:r>
            <a:r>
              <a:rPr sz="1800" dirty="0">
                <a:latin typeface="Times New Roman"/>
                <a:cs typeface="Times New Roman"/>
              </a:rPr>
              <a:t>vapour</a:t>
            </a:r>
            <a:endParaRPr sz="1800">
              <a:latin typeface="Times New Roman"/>
              <a:cs typeface="Times New Roman"/>
            </a:endParaRPr>
          </a:p>
        </p:txBody>
      </p:sp>
      <p:sp>
        <p:nvSpPr>
          <p:cNvPr id="55" name="object 55"/>
          <p:cNvSpPr txBox="1"/>
          <p:nvPr/>
        </p:nvSpPr>
        <p:spPr>
          <a:xfrm>
            <a:off x="7108952" y="3988434"/>
            <a:ext cx="1327785" cy="574675"/>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Cooling</a:t>
            </a:r>
            <a:r>
              <a:rPr sz="1800" spc="-85" dirty="0">
                <a:latin typeface="Times New Roman"/>
                <a:cs typeface="Times New Roman"/>
              </a:rPr>
              <a:t> </a:t>
            </a:r>
            <a:r>
              <a:rPr sz="1800" dirty="0">
                <a:latin typeface="Times New Roman"/>
                <a:cs typeface="Times New Roman"/>
              </a:rPr>
              <a:t>water</a:t>
            </a:r>
            <a:endParaRPr sz="1800">
              <a:latin typeface="Times New Roman"/>
              <a:cs typeface="Times New Roman"/>
            </a:endParaRPr>
          </a:p>
          <a:p>
            <a:pPr marL="68580">
              <a:lnSpc>
                <a:spcPct val="100000"/>
              </a:lnSpc>
            </a:pPr>
            <a:r>
              <a:rPr sz="1800" spc="-5" dirty="0">
                <a:latin typeface="Times New Roman"/>
                <a:cs typeface="Times New Roman"/>
              </a:rPr>
              <a:t>pump</a:t>
            </a:r>
            <a:endParaRPr sz="1800">
              <a:latin typeface="Times New Roman"/>
              <a:cs typeface="Times New Roman"/>
            </a:endParaRPr>
          </a:p>
        </p:txBody>
      </p:sp>
      <p:sp>
        <p:nvSpPr>
          <p:cNvPr id="56" name="object 56"/>
          <p:cNvSpPr txBox="1"/>
          <p:nvPr/>
        </p:nvSpPr>
        <p:spPr>
          <a:xfrm>
            <a:off x="4441697" y="4979289"/>
            <a:ext cx="1310005" cy="574040"/>
          </a:xfrm>
          <a:prstGeom prst="rect">
            <a:avLst/>
          </a:prstGeom>
        </p:spPr>
        <p:txBody>
          <a:bodyPr vert="horz" wrap="square" lIns="0" tIns="12700" rIns="0" bIns="0" rtlCol="0">
            <a:spAutoFit/>
          </a:bodyPr>
          <a:lstStyle/>
          <a:p>
            <a:pPr marL="12700" marR="5080">
              <a:lnSpc>
                <a:spcPct val="100000"/>
              </a:lnSpc>
              <a:spcBef>
                <a:spcPts val="100"/>
              </a:spcBef>
            </a:pPr>
            <a:r>
              <a:rPr sz="1800" spc="-25" dirty="0">
                <a:latin typeface="Times New Roman"/>
                <a:cs typeface="Times New Roman"/>
              </a:rPr>
              <a:t>Working</a:t>
            </a:r>
            <a:r>
              <a:rPr sz="1800" spc="-70" dirty="0">
                <a:latin typeface="Times New Roman"/>
                <a:cs typeface="Times New Roman"/>
              </a:rPr>
              <a:t> </a:t>
            </a:r>
            <a:r>
              <a:rPr sz="1800" dirty="0">
                <a:latin typeface="Times New Roman"/>
                <a:cs typeface="Times New Roman"/>
              </a:rPr>
              <a:t>fluid </a:t>
            </a:r>
            <a:r>
              <a:rPr sz="1800" spc="-434" dirty="0">
                <a:latin typeface="Times New Roman"/>
                <a:cs typeface="Times New Roman"/>
              </a:rPr>
              <a:t> </a:t>
            </a:r>
            <a:r>
              <a:rPr sz="1800" dirty="0">
                <a:latin typeface="Times New Roman"/>
                <a:cs typeface="Times New Roman"/>
              </a:rPr>
              <a:t>feed</a:t>
            </a:r>
            <a:r>
              <a:rPr sz="1800" spc="-25" dirty="0">
                <a:latin typeface="Times New Roman"/>
                <a:cs typeface="Times New Roman"/>
              </a:rPr>
              <a:t> </a:t>
            </a:r>
            <a:r>
              <a:rPr sz="1800" spc="-5" dirty="0">
                <a:latin typeface="Times New Roman"/>
                <a:cs typeface="Times New Roman"/>
              </a:rPr>
              <a:t>pump</a:t>
            </a:r>
            <a:endParaRPr sz="1800">
              <a:latin typeface="Times New Roman"/>
              <a:cs typeface="Times New Roman"/>
            </a:endParaRPr>
          </a:p>
        </p:txBody>
      </p:sp>
      <p:sp>
        <p:nvSpPr>
          <p:cNvPr id="57" name="object 57"/>
          <p:cNvSpPr txBox="1"/>
          <p:nvPr/>
        </p:nvSpPr>
        <p:spPr>
          <a:xfrm>
            <a:off x="1698117" y="5018658"/>
            <a:ext cx="1029335" cy="574675"/>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Product</a:t>
            </a:r>
            <a:r>
              <a:rPr sz="1800" spc="5" dirty="0">
                <a:latin typeface="Times New Roman"/>
                <a:cs typeface="Times New Roman"/>
              </a:rPr>
              <a:t>i</a:t>
            </a:r>
            <a:r>
              <a:rPr sz="1800" dirty="0">
                <a:latin typeface="Times New Roman"/>
                <a:cs typeface="Times New Roman"/>
              </a:rPr>
              <a:t>on</a:t>
            </a:r>
            <a:endParaRPr sz="1800">
              <a:latin typeface="Times New Roman"/>
              <a:cs typeface="Times New Roman"/>
            </a:endParaRPr>
          </a:p>
          <a:p>
            <a:pPr marL="12700">
              <a:lnSpc>
                <a:spcPct val="100000"/>
              </a:lnSpc>
            </a:pPr>
            <a:r>
              <a:rPr sz="1800" dirty="0">
                <a:latin typeface="Times New Roman"/>
                <a:cs typeface="Times New Roman"/>
              </a:rPr>
              <a:t>well</a:t>
            </a:r>
            <a:endParaRPr sz="1800">
              <a:latin typeface="Times New Roman"/>
              <a:cs typeface="Times New Roman"/>
            </a:endParaRPr>
          </a:p>
        </p:txBody>
      </p:sp>
      <p:sp>
        <p:nvSpPr>
          <p:cNvPr id="58" name="object 58"/>
          <p:cNvSpPr txBox="1"/>
          <p:nvPr/>
        </p:nvSpPr>
        <p:spPr>
          <a:xfrm>
            <a:off x="250342" y="5665114"/>
            <a:ext cx="84010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Times New Roman"/>
                <a:cs typeface="Times New Roman"/>
              </a:rPr>
              <a:t>Inj</a:t>
            </a:r>
            <a:r>
              <a:rPr sz="1800" spc="5" dirty="0">
                <a:latin typeface="Times New Roman"/>
                <a:cs typeface="Times New Roman"/>
              </a:rPr>
              <a:t>e</a:t>
            </a:r>
            <a:r>
              <a:rPr sz="1800" dirty="0">
                <a:latin typeface="Times New Roman"/>
                <a:cs typeface="Times New Roman"/>
              </a:rPr>
              <a:t>c</a:t>
            </a:r>
            <a:r>
              <a:rPr sz="1800" spc="5" dirty="0">
                <a:latin typeface="Times New Roman"/>
                <a:cs typeface="Times New Roman"/>
              </a:rPr>
              <a:t>t</a:t>
            </a:r>
            <a:r>
              <a:rPr sz="1800" dirty="0">
                <a:latin typeface="Times New Roman"/>
                <a:cs typeface="Times New Roman"/>
              </a:rPr>
              <a:t>ion  </a:t>
            </a:r>
            <a:r>
              <a:rPr sz="1800" spc="-40" dirty="0">
                <a:latin typeface="Times New Roman"/>
                <a:cs typeface="Times New Roman"/>
              </a:rPr>
              <a:t>Well</a:t>
            </a:r>
            <a:endParaRPr sz="1800">
              <a:latin typeface="Times New Roman"/>
              <a:cs typeface="Times New Roman"/>
            </a:endParaRPr>
          </a:p>
        </p:txBody>
      </p:sp>
      <p:sp>
        <p:nvSpPr>
          <p:cNvPr id="59" name="object 59"/>
          <p:cNvSpPr txBox="1"/>
          <p:nvPr/>
        </p:nvSpPr>
        <p:spPr>
          <a:xfrm>
            <a:off x="2841117" y="1589278"/>
            <a:ext cx="1300480" cy="574040"/>
          </a:xfrm>
          <a:prstGeom prst="rect">
            <a:avLst/>
          </a:prstGeom>
        </p:spPr>
        <p:txBody>
          <a:bodyPr vert="horz" wrap="square" lIns="0" tIns="12700" rIns="0" bIns="0" rtlCol="0">
            <a:spAutoFit/>
          </a:bodyPr>
          <a:lstStyle/>
          <a:p>
            <a:pPr marL="68580" marR="5080" indent="-56515">
              <a:lnSpc>
                <a:spcPct val="100000"/>
              </a:lnSpc>
              <a:spcBef>
                <a:spcPts val="100"/>
              </a:spcBef>
            </a:pPr>
            <a:r>
              <a:rPr sz="1800" spc="-5" dirty="0">
                <a:latin typeface="Times New Roman"/>
                <a:cs typeface="Times New Roman"/>
              </a:rPr>
              <a:t>High</a:t>
            </a:r>
            <a:r>
              <a:rPr sz="1800" spc="-60" dirty="0">
                <a:latin typeface="Times New Roman"/>
                <a:cs typeface="Times New Roman"/>
              </a:rPr>
              <a:t> </a:t>
            </a:r>
            <a:r>
              <a:rPr sz="1800" spc="-5" dirty="0">
                <a:latin typeface="Times New Roman"/>
                <a:cs typeface="Times New Roman"/>
              </a:rPr>
              <a:t>pressure </a:t>
            </a:r>
            <a:r>
              <a:rPr sz="1800" spc="-434" dirty="0">
                <a:latin typeface="Times New Roman"/>
                <a:cs typeface="Times New Roman"/>
              </a:rPr>
              <a:t> </a:t>
            </a:r>
            <a:r>
              <a:rPr sz="1800" dirty="0">
                <a:latin typeface="Times New Roman"/>
                <a:cs typeface="Times New Roman"/>
              </a:rPr>
              <a:t>vapour</a:t>
            </a:r>
            <a:endParaRPr sz="1800">
              <a:latin typeface="Times New Roman"/>
              <a:cs typeface="Times New Roman"/>
            </a:endParaRPr>
          </a:p>
        </p:txBody>
      </p:sp>
      <p:sp>
        <p:nvSpPr>
          <p:cNvPr id="60" name="object 60"/>
          <p:cNvSpPr txBox="1"/>
          <p:nvPr/>
        </p:nvSpPr>
        <p:spPr>
          <a:xfrm>
            <a:off x="7502779" y="1397253"/>
            <a:ext cx="956944"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Times New Roman"/>
                <a:cs typeface="Times New Roman"/>
              </a:rPr>
              <a:t>Tower</a:t>
            </a:r>
            <a:r>
              <a:rPr sz="1800" spc="-80" dirty="0">
                <a:latin typeface="Times New Roman"/>
                <a:cs typeface="Times New Roman"/>
              </a:rPr>
              <a:t> </a:t>
            </a:r>
            <a:r>
              <a:rPr sz="1800" dirty="0">
                <a:latin typeface="Times New Roman"/>
                <a:cs typeface="Times New Roman"/>
              </a:rPr>
              <a:t>fan</a:t>
            </a:r>
            <a:endParaRPr sz="1800">
              <a:latin typeface="Times New Roman"/>
              <a:cs typeface="Times New Roman"/>
            </a:endParaRPr>
          </a:p>
        </p:txBody>
      </p:sp>
      <p:sp>
        <p:nvSpPr>
          <p:cNvPr id="61" name="object 61"/>
          <p:cNvSpPr txBox="1"/>
          <p:nvPr/>
        </p:nvSpPr>
        <p:spPr>
          <a:xfrm>
            <a:off x="7413752" y="3237991"/>
            <a:ext cx="763270"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Times New Roman"/>
                <a:cs typeface="Times New Roman"/>
              </a:rPr>
              <a:t>Cool</a:t>
            </a:r>
            <a:r>
              <a:rPr sz="1800" spc="5" dirty="0">
                <a:latin typeface="Times New Roman"/>
                <a:cs typeface="Times New Roman"/>
              </a:rPr>
              <a:t>i</a:t>
            </a:r>
            <a:r>
              <a:rPr sz="1800" dirty="0">
                <a:latin typeface="Times New Roman"/>
                <a:cs typeface="Times New Roman"/>
              </a:rPr>
              <a:t>ng  tower</a:t>
            </a:r>
            <a:endParaRPr sz="1800">
              <a:latin typeface="Times New Roman"/>
              <a:cs typeface="Times New Roman"/>
            </a:endParaRPr>
          </a:p>
        </p:txBody>
      </p:sp>
      <p:grpSp>
        <p:nvGrpSpPr>
          <p:cNvPr id="62" name="object 62"/>
          <p:cNvGrpSpPr/>
          <p:nvPr/>
        </p:nvGrpSpPr>
        <p:grpSpPr>
          <a:xfrm>
            <a:off x="484441" y="2052637"/>
            <a:ext cx="7922259" cy="3022600"/>
            <a:chOff x="484441" y="2052637"/>
            <a:chExt cx="7922259" cy="3022600"/>
          </a:xfrm>
        </p:grpSpPr>
        <p:sp>
          <p:nvSpPr>
            <p:cNvPr id="63" name="object 63"/>
            <p:cNvSpPr/>
            <p:nvPr/>
          </p:nvSpPr>
          <p:spPr>
            <a:xfrm>
              <a:off x="7944611" y="2057400"/>
              <a:ext cx="152400" cy="152400"/>
            </a:xfrm>
            <a:custGeom>
              <a:avLst/>
              <a:gdLst/>
              <a:ahLst/>
              <a:cxnLst/>
              <a:rect l="l" t="t" r="r" b="b"/>
              <a:pathLst>
                <a:path w="152400" h="152400">
                  <a:moveTo>
                    <a:pt x="0" y="152400"/>
                  </a:moveTo>
                  <a:lnTo>
                    <a:pt x="76200" y="0"/>
                  </a:lnTo>
                </a:path>
                <a:path w="152400" h="152400">
                  <a:moveTo>
                    <a:pt x="76200" y="0"/>
                  </a:moveTo>
                  <a:lnTo>
                    <a:pt x="152400" y="152400"/>
                  </a:lnTo>
                </a:path>
              </a:pathLst>
            </a:custGeom>
            <a:ln w="9144">
              <a:solidFill>
                <a:srgbClr val="497DBA"/>
              </a:solidFill>
            </a:ln>
          </p:spPr>
          <p:txBody>
            <a:bodyPr wrap="square" lIns="0" tIns="0" rIns="0" bIns="0" rtlCol="0"/>
            <a:lstStyle/>
            <a:p>
              <a:endParaRPr/>
            </a:p>
          </p:txBody>
        </p:sp>
        <p:sp>
          <p:nvSpPr>
            <p:cNvPr id="64" name="object 64"/>
            <p:cNvSpPr/>
            <p:nvPr/>
          </p:nvSpPr>
          <p:spPr>
            <a:xfrm>
              <a:off x="8020811" y="2057400"/>
              <a:ext cx="1905" cy="152400"/>
            </a:xfrm>
            <a:custGeom>
              <a:avLst/>
              <a:gdLst/>
              <a:ahLst/>
              <a:cxnLst/>
              <a:rect l="l" t="t" r="r" b="b"/>
              <a:pathLst>
                <a:path w="1904" h="152400">
                  <a:moveTo>
                    <a:pt x="1651" y="0"/>
                  </a:moveTo>
                  <a:lnTo>
                    <a:pt x="0" y="152400"/>
                  </a:lnTo>
                </a:path>
              </a:pathLst>
            </a:custGeom>
            <a:ln w="9144">
              <a:solidFill>
                <a:srgbClr val="497DBA"/>
              </a:solidFill>
            </a:ln>
          </p:spPr>
          <p:txBody>
            <a:bodyPr wrap="square" lIns="0" tIns="0" rIns="0" bIns="0" rtlCol="0"/>
            <a:lstStyle/>
            <a:p>
              <a:endParaRPr/>
            </a:p>
          </p:txBody>
        </p:sp>
        <p:sp>
          <p:nvSpPr>
            <p:cNvPr id="65" name="object 65"/>
            <p:cNvSpPr/>
            <p:nvPr/>
          </p:nvSpPr>
          <p:spPr>
            <a:xfrm>
              <a:off x="8249411" y="2057400"/>
              <a:ext cx="152400" cy="152400"/>
            </a:xfrm>
            <a:custGeom>
              <a:avLst/>
              <a:gdLst/>
              <a:ahLst/>
              <a:cxnLst/>
              <a:rect l="l" t="t" r="r" b="b"/>
              <a:pathLst>
                <a:path w="152400" h="152400">
                  <a:moveTo>
                    <a:pt x="0" y="152400"/>
                  </a:moveTo>
                  <a:lnTo>
                    <a:pt x="76200" y="0"/>
                  </a:lnTo>
                </a:path>
                <a:path w="152400" h="152400">
                  <a:moveTo>
                    <a:pt x="76200" y="0"/>
                  </a:moveTo>
                  <a:lnTo>
                    <a:pt x="152400" y="152400"/>
                  </a:lnTo>
                </a:path>
              </a:pathLst>
            </a:custGeom>
            <a:ln w="9144">
              <a:solidFill>
                <a:srgbClr val="497DBA"/>
              </a:solidFill>
            </a:ln>
          </p:spPr>
          <p:txBody>
            <a:bodyPr wrap="square" lIns="0" tIns="0" rIns="0" bIns="0" rtlCol="0"/>
            <a:lstStyle/>
            <a:p>
              <a:endParaRPr/>
            </a:p>
          </p:txBody>
        </p:sp>
        <p:sp>
          <p:nvSpPr>
            <p:cNvPr id="66" name="object 66"/>
            <p:cNvSpPr/>
            <p:nvPr/>
          </p:nvSpPr>
          <p:spPr>
            <a:xfrm>
              <a:off x="8325611" y="2057400"/>
              <a:ext cx="1905" cy="152400"/>
            </a:xfrm>
            <a:custGeom>
              <a:avLst/>
              <a:gdLst/>
              <a:ahLst/>
              <a:cxnLst/>
              <a:rect l="l" t="t" r="r" b="b"/>
              <a:pathLst>
                <a:path w="1904" h="152400">
                  <a:moveTo>
                    <a:pt x="1651" y="0"/>
                  </a:moveTo>
                  <a:lnTo>
                    <a:pt x="0" y="152400"/>
                  </a:lnTo>
                </a:path>
              </a:pathLst>
            </a:custGeom>
            <a:ln w="9144">
              <a:solidFill>
                <a:srgbClr val="497DBA"/>
              </a:solidFill>
            </a:ln>
          </p:spPr>
          <p:txBody>
            <a:bodyPr wrap="square" lIns="0" tIns="0" rIns="0" bIns="0" rtlCol="0"/>
            <a:lstStyle/>
            <a:p>
              <a:endParaRPr/>
            </a:p>
          </p:txBody>
        </p:sp>
        <p:sp>
          <p:nvSpPr>
            <p:cNvPr id="67" name="object 67"/>
            <p:cNvSpPr/>
            <p:nvPr/>
          </p:nvSpPr>
          <p:spPr>
            <a:xfrm>
              <a:off x="7639811" y="2057400"/>
              <a:ext cx="152400" cy="152400"/>
            </a:xfrm>
            <a:custGeom>
              <a:avLst/>
              <a:gdLst/>
              <a:ahLst/>
              <a:cxnLst/>
              <a:rect l="l" t="t" r="r" b="b"/>
              <a:pathLst>
                <a:path w="152400" h="152400">
                  <a:moveTo>
                    <a:pt x="0" y="152400"/>
                  </a:moveTo>
                  <a:lnTo>
                    <a:pt x="76200" y="0"/>
                  </a:lnTo>
                </a:path>
                <a:path w="152400" h="152400">
                  <a:moveTo>
                    <a:pt x="76200" y="0"/>
                  </a:moveTo>
                  <a:lnTo>
                    <a:pt x="152400" y="152400"/>
                  </a:lnTo>
                </a:path>
              </a:pathLst>
            </a:custGeom>
            <a:ln w="9144">
              <a:solidFill>
                <a:srgbClr val="497DBA"/>
              </a:solidFill>
            </a:ln>
          </p:spPr>
          <p:txBody>
            <a:bodyPr wrap="square" lIns="0" tIns="0" rIns="0" bIns="0" rtlCol="0"/>
            <a:lstStyle/>
            <a:p>
              <a:endParaRPr/>
            </a:p>
          </p:txBody>
        </p:sp>
        <p:sp>
          <p:nvSpPr>
            <p:cNvPr id="68" name="object 68"/>
            <p:cNvSpPr/>
            <p:nvPr/>
          </p:nvSpPr>
          <p:spPr>
            <a:xfrm>
              <a:off x="7716011" y="2057400"/>
              <a:ext cx="1905" cy="152400"/>
            </a:xfrm>
            <a:custGeom>
              <a:avLst/>
              <a:gdLst/>
              <a:ahLst/>
              <a:cxnLst/>
              <a:rect l="l" t="t" r="r" b="b"/>
              <a:pathLst>
                <a:path w="1904" h="152400">
                  <a:moveTo>
                    <a:pt x="1651" y="0"/>
                  </a:moveTo>
                  <a:lnTo>
                    <a:pt x="0" y="152400"/>
                  </a:lnTo>
                </a:path>
              </a:pathLst>
            </a:custGeom>
            <a:ln w="9144">
              <a:solidFill>
                <a:srgbClr val="497DBA"/>
              </a:solidFill>
            </a:ln>
          </p:spPr>
          <p:txBody>
            <a:bodyPr wrap="square" lIns="0" tIns="0" rIns="0" bIns="0" rtlCol="0"/>
            <a:lstStyle/>
            <a:p>
              <a:endParaRPr/>
            </a:p>
          </p:txBody>
        </p:sp>
        <p:sp>
          <p:nvSpPr>
            <p:cNvPr id="69" name="object 69"/>
            <p:cNvSpPr/>
            <p:nvPr/>
          </p:nvSpPr>
          <p:spPr>
            <a:xfrm>
              <a:off x="489204" y="5056632"/>
              <a:ext cx="327660" cy="13970"/>
            </a:xfrm>
            <a:custGeom>
              <a:avLst/>
              <a:gdLst/>
              <a:ahLst/>
              <a:cxnLst/>
              <a:rect l="l" t="t" r="r" b="b"/>
              <a:pathLst>
                <a:path w="327659" h="13970">
                  <a:moveTo>
                    <a:pt x="0" y="889"/>
                  </a:moveTo>
                  <a:lnTo>
                    <a:pt x="47742" y="3832"/>
                  </a:lnTo>
                  <a:lnTo>
                    <a:pt x="95473" y="7214"/>
                  </a:lnTo>
                  <a:lnTo>
                    <a:pt x="143211" y="10407"/>
                  </a:lnTo>
                  <a:lnTo>
                    <a:pt x="190975" y="12784"/>
                  </a:lnTo>
                  <a:lnTo>
                    <a:pt x="238785" y="13716"/>
                  </a:lnTo>
                  <a:lnTo>
                    <a:pt x="260044" y="12426"/>
                  </a:lnTo>
                  <a:lnTo>
                    <a:pt x="281133" y="9207"/>
                  </a:lnTo>
                  <a:lnTo>
                    <a:pt x="302118" y="5036"/>
                  </a:lnTo>
                  <a:lnTo>
                    <a:pt x="323062" y="889"/>
                  </a:lnTo>
                  <a:lnTo>
                    <a:pt x="327659" y="0"/>
                  </a:lnTo>
                  <a:lnTo>
                    <a:pt x="313702" y="889"/>
                  </a:lnTo>
                  <a:lnTo>
                    <a:pt x="309029" y="889"/>
                  </a:lnTo>
                </a:path>
              </a:pathLst>
            </a:custGeom>
            <a:ln w="9144">
              <a:solidFill>
                <a:srgbClr val="497DBA"/>
              </a:solidFill>
            </a:ln>
          </p:spPr>
          <p:txBody>
            <a:bodyPr wrap="square" lIns="0" tIns="0" rIns="0" bIns="0" rtlCol="0"/>
            <a:lstStyle/>
            <a:p>
              <a:endParaRPr/>
            </a:p>
          </p:txBody>
        </p:sp>
      </p:grpSp>
      <p:sp>
        <p:nvSpPr>
          <p:cNvPr id="70" name="object 70"/>
          <p:cNvSpPr txBox="1"/>
          <p:nvPr/>
        </p:nvSpPr>
        <p:spPr>
          <a:xfrm>
            <a:off x="2901442" y="4140834"/>
            <a:ext cx="1596390" cy="574675"/>
          </a:xfrm>
          <a:prstGeom prst="rect">
            <a:avLst/>
          </a:prstGeom>
        </p:spPr>
        <p:txBody>
          <a:bodyPr vert="horz" wrap="square" lIns="0" tIns="12700" rIns="0" bIns="0" rtlCol="0">
            <a:spAutoFit/>
          </a:bodyPr>
          <a:lstStyle/>
          <a:p>
            <a:pPr marL="69215" marR="5080" indent="-57150">
              <a:lnSpc>
                <a:spcPct val="100000"/>
              </a:lnSpc>
              <a:spcBef>
                <a:spcPts val="100"/>
              </a:spcBef>
            </a:pPr>
            <a:r>
              <a:rPr sz="1800" dirty="0">
                <a:latin typeface="Times New Roman"/>
                <a:cs typeface="Times New Roman"/>
              </a:rPr>
              <a:t>Low</a:t>
            </a:r>
            <a:r>
              <a:rPr sz="1800" spc="-90" dirty="0">
                <a:latin typeface="Times New Roman"/>
                <a:cs typeface="Times New Roman"/>
              </a:rPr>
              <a:t> </a:t>
            </a:r>
            <a:r>
              <a:rPr sz="1800" dirty="0">
                <a:latin typeface="Times New Roman"/>
                <a:cs typeface="Times New Roman"/>
              </a:rPr>
              <a:t>temperature </a:t>
            </a:r>
            <a:r>
              <a:rPr sz="1800" spc="-434" dirty="0">
                <a:latin typeface="Times New Roman"/>
                <a:cs typeface="Times New Roman"/>
              </a:rPr>
              <a:t> </a:t>
            </a:r>
            <a:r>
              <a:rPr sz="1800" dirty="0">
                <a:latin typeface="Times New Roman"/>
                <a:cs typeface="Times New Roman"/>
              </a:rPr>
              <a:t>liquid</a:t>
            </a:r>
            <a:endParaRPr sz="1800">
              <a:latin typeface="Times New Roman"/>
              <a:cs typeface="Times New Roman"/>
            </a:endParaRPr>
          </a:p>
        </p:txBody>
      </p:sp>
      <p:sp>
        <p:nvSpPr>
          <p:cNvPr id="71" name="object 71"/>
          <p:cNvSpPr/>
          <p:nvPr/>
        </p:nvSpPr>
        <p:spPr>
          <a:xfrm>
            <a:off x="4218051" y="1084976"/>
            <a:ext cx="4697730" cy="4688205"/>
          </a:xfrm>
          <a:custGeom>
            <a:avLst/>
            <a:gdLst/>
            <a:ahLst/>
            <a:cxnLst/>
            <a:rect l="l" t="t" r="r" b="b"/>
            <a:pathLst>
              <a:path w="4697730" h="4688205">
                <a:moveTo>
                  <a:pt x="14097" y="3886057"/>
                </a:moveTo>
                <a:lnTo>
                  <a:pt x="44608" y="3839876"/>
                </a:lnTo>
                <a:lnTo>
                  <a:pt x="70358" y="3787505"/>
                </a:lnTo>
                <a:lnTo>
                  <a:pt x="91789" y="3734980"/>
                </a:lnTo>
                <a:lnTo>
                  <a:pt x="104949" y="3695890"/>
                </a:lnTo>
                <a:lnTo>
                  <a:pt x="108265" y="3685252"/>
                </a:lnTo>
                <a:lnTo>
                  <a:pt x="112522" y="3674983"/>
                </a:lnTo>
                <a:lnTo>
                  <a:pt x="118820" y="3664001"/>
                </a:lnTo>
                <a:lnTo>
                  <a:pt x="125952" y="3653520"/>
                </a:lnTo>
                <a:lnTo>
                  <a:pt x="133417" y="3643229"/>
                </a:lnTo>
                <a:lnTo>
                  <a:pt x="140715" y="3632819"/>
                </a:lnTo>
                <a:lnTo>
                  <a:pt x="149696" y="3595596"/>
                </a:lnTo>
                <a:lnTo>
                  <a:pt x="153340" y="3579094"/>
                </a:lnTo>
                <a:lnTo>
                  <a:pt x="154258" y="3575512"/>
                </a:lnTo>
                <a:lnTo>
                  <a:pt x="155061" y="3577051"/>
                </a:lnTo>
                <a:lnTo>
                  <a:pt x="158359" y="3575911"/>
                </a:lnTo>
                <a:lnTo>
                  <a:pt x="166761" y="3564292"/>
                </a:lnTo>
                <a:lnTo>
                  <a:pt x="182879" y="3534394"/>
                </a:lnTo>
                <a:lnTo>
                  <a:pt x="187136" y="3524125"/>
                </a:lnTo>
                <a:lnTo>
                  <a:pt x="190452" y="3513486"/>
                </a:lnTo>
                <a:lnTo>
                  <a:pt x="193506" y="3502729"/>
                </a:lnTo>
                <a:lnTo>
                  <a:pt x="196976" y="3492103"/>
                </a:lnTo>
                <a:lnTo>
                  <a:pt x="203809" y="3474484"/>
                </a:lnTo>
                <a:lnTo>
                  <a:pt x="210962" y="3456971"/>
                </a:lnTo>
                <a:lnTo>
                  <a:pt x="218140" y="3439436"/>
                </a:lnTo>
                <a:lnTo>
                  <a:pt x="225044" y="3421745"/>
                </a:lnTo>
                <a:lnTo>
                  <a:pt x="228621" y="3411228"/>
                </a:lnTo>
                <a:lnTo>
                  <a:pt x="231854" y="3400568"/>
                </a:lnTo>
                <a:lnTo>
                  <a:pt x="235205" y="3389955"/>
                </a:lnTo>
                <a:lnTo>
                  <a:pt x="239140" y="3379581"/>
                </a:lnTo>
                <a:lnTo>
                  <a:pt x="245848" y="3365361"/>
                </a:lnTo>
                <a:lnTo>
                  <a:pt x="253174" y="3351450"/>
                </a:lnTo>
                <a:lnTo>
                  <a:pt x="260500" y="3337540"/>
                </a:lnTo>
                <a:lnTo>
                  <a:pt x="267208" y="3323320"/>
                </a:lnTo>
                <a:lnTo>
                  <a:pt x="270857" y="3312821"/>
                </a:lnTo>
                <a:lnTo>
                  <a:pt x="273732" y="3302000"/>
                </a:lnTo>
                <a:lnTo>
                  <a:pt x="276869" y="3291298"/>
                </a:lnTo>
                <a:lnTo>
                  <a:pt x="281304" y="3281156"/>
                </a:lnTo>
                <a:lnTo>
                  <a:pt x="295507" y="3259994"/>
                </a:lnTo>
                <a:lnTo>
                  <a:pt x="311578" y="3239881"/>
                </a:lnTo>
                <a:lnTo>
                  <a:pt x="326578" y="3219291"/>
                </a:lnTo>
                <a:lnTo>
                  <a:pt x="337565" y="3196701"/>
                </a:lnTo>
                <a:lnTo>
                  <a:pt x="349202" y="3161325"/>
                </a:lnTo>
                <a:lnTo>
                  <a:pt x="361219" y="3131629"/>
                </a:lnTo>
                <a:lnTo>
                  <a:pt x="378999" y="3102814"/>
                </a:lnTo>
                <a:lnTo>
                  <a:pt x="407924" y="3070082"/>
                </a:lnTo>
                <a:lnTo>
                  <a:pt x="422519" y="3056469"/>
                </a:lnTo>
                <a:lnTo>
                  <a:pt x="437530" y="3043190"/>
                </a:lnTo>
                <a:lnTo>
                  <a:pt x="451804" y="3029291"/>
                </a:lnTo>
                <a:lnTo>
                  <a:pt x="464185" y="3013821"/>
                </a:lnTo>
                <a:lnTo>
                  <a:pt x="485826" y="2980920"/>
                </a:lnTo>
                <a:lnTo>
                  <a:pt x="496824" y="2966069"/>
                </a:lnTo>
                <a:lnTo>
                  <a:pt x="512583" y="2950456"/>
                </a:lnTo>
                <a:lnTo>
                  <a:pt x="548513" y="2915269"/>
                </a:lnTo>
                <a:lnTo>
                  <a:pt x="555380" y="2908097"/>
                </a:lnTo>
                <a:lnTo>
                  <a:pt x="562117" y="2900759"/>
                </a:lnTo>
                <a:lnTo>
                  <a:pt x="569069" y="2893659"/>
                </a:lnTo>
                <a:lnTo>
                  <a:pt x="576579" y="2887202"/>
                </a:lnTo>
                <a:lnTo>
                  <a:pt x="590621" y="2876578"/>
                </a:lnTo>
                <a:lnTo>
                  <a:pt x="604615" y="2865929"/>
                </a:lnTo>
                <a:lnTo>
                  <a:pt x="618656" y="2855376"/>
                </a:lnTo>
                <a:lnTo>
                  <a:pt x="632840" y="2845038"/>
                </a:lnTo>
                <a:lnTo>
                  <a:pt x="643431" y="2837936"/>
                </a:lnTo>
                <a:lnTo>
                  <a:pt x="654224" y="2831179"/>
                </a:lnTo>
                <a:lnTo>
                  <a:pt x="664898" y="2824303"/>
                </a:lnTo>
                <a:lnTo>
                  <a:pt x="675132" y="2816844"/>
                </a:lnTo>
                <a:lnTo>
                  <a:pt x="682374" y="2810081"/>
                </a:lnTo>
                <a:lnTo>
                  <a:pt x="689070" y="2802652"/>
                </a:lnTo>
                <a:lnTo>
                  <a:pt x="695813" y="2795270"/>
                </a:lnTo>
                <a:lnTo>
                  <a:pt x="703199" y="2788650"/>
                </a:lnTo>
                <a:lnTo>
                  <a:pt x="723842" y="2773983"/>
                </a:lnTo>
                <a:lnTo>
                  <a:pt x="744997" y="2759995"/>
                </a:lnTo>
                <a:lnTo>
                  <a:pt x="766367" y="2746270"/>
                </a:lnTo>
                <a:lnTo>
                  <a:pt x="787653" y="2732389"/>
                </a:lnTo>
                <a:lnTo>
                  <a:pt x="816879" y="2713015"/>
                </a:lnTo>
                <a:lnTo>
                  <a:pt x="829744" y="2704627"/>
                </a:lnTo>
                <a:lnTo>
                  <a:pt x="831759" y="2703247"/>
                </a:lnTo>
                <a:lnTo>
                  <a:pt x="828436" y="2704893"/>
                </a:lnTo>
                <a:lnTo>
                  <a:pt x="825286" y="2705587"/>
                </a:lnTo>
                <a:lnTo>
                  <a:pt x="827819" y="2701349"/>
                </a:lnTo>
                <a:lnTo>
                  <a:pt x="871982" y="2662158"/>
                </a:lnTo>
                <a:lnTo>
                  <a:pt x="919908" y="2630725"/>
                </a:lnTo>
                <a:lnTo>
                  <a:pt x="970407" y="2605770"/>
                </a:lnTo>
                <a:lnTo>
                  <a:pt x="1002000" y="2595144"/>
                </a:lnTo>
                <a:lnTo>
                  <a:pt x="1012571" y="2591800"/>
                </a:lnTo>
                <a:lnTo>
                  <a:pt x="1019083" y="2580727"/>
                </a:lnTo>
                <a:lnTo>
                  <a:pt x="1025239" y="2569321"/>
                </a:lnTo>
                <a:lnTo>
                  <a:pt x="1032109" y="2558581"/>
                </a:lnTo>
                <a:lnTo>
                  <a:pt x="1040764" y="2549509"/>
                </a:lnTo>
                <a:lnTo>
                  <a:pt x="1050407" y="2544415"/>
                </a:lnTo>
                <a:lnTo>
                  <a:pt x="1061323" y="2541714"/>
                </a:lnTo>
                <a:lnTo>
                  <a:pt x="1072501" y="2539418"/>
                </a:lnTo>
                <a:lnTo>
                  <a:pt x="1082928" y="2535539"/>
                </a:lnTo>
                <a:lnTo>
                  <a:pt x="1104644" y="2522406"/>
                </a:lnTo>
                <a:lnTo>
                  <a:pt x="1125680" y="2508202"/>
                </a:lnTo>
                <a:lnTo>
                  <a:pt x="1146454" y="2493569"/>
                </a:lnTo>
                <a:lnTo>
                  <a:pt x="1167384" y="2479151"/>
                </a:lnTo>
                <a:lnTo>
                  <a:pt x="1189954" y="2456372"/>
                </a:lnTo>
                <a:lnTo>
                  <a:pt x="1201166" y="2446083"/>
                </a:lnTo>
                <a:lnTo>
                  <a:pt x="1216568" y="2434770"/>
                </a:lnTo>
                <a:lnTo>
                  <a:pt x="1251712" y="2408920"/>
                </a:lnTo>
                <a:lnTo>
                  <a:pt x="1272930" y="2376735"/>
                </a:lnTo>
                <a:lnTo>
                  <a:pt x="1298305" y="2338609"/>
                </a:lnTo>
                <a:lnTo>
                  <a:pt x="1324989" y="2300460"/>
                </a:lnTo>
                <a:lnTo>
                  <a:pt x="1350137" y="2268204"/>
                </a:lnTo>
                <a:lnTo>
                  <a:pt x="1360475" y="2257437"/>
                </a:lnTo>
                <a:lnTo>
                  <a:pt x="1371504" y="2247312"/>
                </a:lnTo>
                <a:lnTo>
                  <a:pt x="1382391" y="2237093"/>
                </a:lnTo>
                <a:lnTo>
                  <a:pt x="1424684" y="2183543"/>
                </a:lnTo>
                <a:lnTo>
                  <a:pt x="1446961" y="2149545"/>
                </a:lnTo>
                <a:lnTo>
                  <a:pt x="1447941" y="2144751"/>
                </a:lnTo>
                <a:lnTo>
                  <a:pt x="1449538" y="2139230"/>
                </a:lnTo>
                <a:lnTo>
                  <a:pt x="1457295" y="2126336"/>
                </a:lnTo>
                <a:lnTo>
                  <a:pt x="1476756" y="2099421"/>
                </a:lnTo>
                <a:lnTo>
                  <a:pt x="1487398" y="2085395"/>
                </a:lnTo>
                <a:lnTo>
                  <a:pt x="1498076" y="2071417"/>
                </a:lnTo>
                <a:lnTo>
                  <a:pt x="1508634" y="2057344"/>
                </a:lnTo>
                <a:lnTo>
                  <a:pt x="1518920" y="2043033"/>
                </a:lnTo>
                <a:lnTo>
                  <a:pt x="1533265" y="2022123"/>
                </a:lnTo>
                <a:lnTo>
                  <a:pt x="1547288" y="2001012"/>
                </a:lnTo>
                <a:lnTo>
                  <a:pt x="1561193" y="1979829"/>
                </a:lnTo>
                <a:lnTo>
                  <a:pt x="1575181" y="1958705"/>
                </a:lnTo>
                <a:lnTo>
                  <a:pt x="1582477" y="1948293"/>
                </a:lnTo>
                <a:lnTo>
                  <a:pt x="1589928" y="1937988"/>
                </a:lnTo>
                <a:lnTo>
                  <a:pt x="1597023" y="1927469"/>
                </a:lnTo>
                <a:lnTo>
                  <a:pt x="1603248" y="1916414"/>
                </a:lnTo>
                <a:lnTo>
                  <a:pt x="1615807" y="1887206"/>
                </a:lnTo>
                <a:lnTo>
                  <a:pt x="1627330" y="1857248"/>
                </a:lnTo>
                <a:lnTo>
                  <a:pt x="1640877" y="1828742"/>
                </a:lnTo>
                <a:lnTo>
                  <a:pt x="1659509" y="1803892"/>
                </a:lnTo>
                <a:lnTo>
                  <a:pt x="1682179" y="1781363"/>
                </a:lnTo>
                <a:lnTo>
                  <a:pt x="1693406" y="1769295"/>
                </a:lnTo>
                <a:lnTo>
                  <a:pt x="1701745" y="1757239"/>
                </a:lnTo>
                <a:lnTo>
                  <a:pt x="1715746" y="1734747"/>
                </a:lnTo>
                <a:lnTo>
                  <a:pt x="1743964" y="1691370"/>
                </a:lnTo>
                <a:lnTo>
                  <a:pt x="1751260" y="1680960"/>
                </a:lnTo>
                <a:lnTo>
                  <a:pt x="1758711" y="1670669"/>
                </a:lnTo>
                <a:lnTo>
                  <a:pt x="1765806" y="1660187"/>
                </a:lnTo>
                <a:lnTo>
                  <a:pt x="1772031" y="1649206"/>
                </a:lnTo>
                <a:lnTo>
                  <a:pt x="1779240" y="1635182"/>
                </a:lnTo>
                <a:lnTo>
                  <a:pt x="1786556" y="1621218"/>
                </a:lnTo>
                <a:lnTo>
                  <a:pt x="1793658" y="1607183"/>
                </a:lnTo>
                <a:lnTo>
                  <a:pt x="1800225" y="1592945"/>
                </a:lnTo>
                <a:lnTo>
                  <a:pt x="1803856" y="1582372"/>
                </a:lnTo>
                <a:lnTo>
                  <a:pt x="1806702" y="1571514"/>
                </a:lnTo>
                <a:lnTo>
                  <a:pt x="1809833" y="1560798"/>
                </a:lnTo>
                <a:lnTo>
                  <a:pt x="1814322" y="1550654"/>
                </a:lnTo>
                <a:lnTo>
                  <a:pt x="1824178" y="1536184"/>
                </a:lnTo>
                <a:lnTo>
                  <a:pt x="1835451" y="1522619"/>
                </a:lnTo>
                <a:lnTo>
                  <a:pt x="1846701" y="1509006"/>
                </a:lnTo>
                <a:lnTo>
                  <a:pt x="1856486" y="1494393"/>
                </a:lnTo>
                <a:lnTo>
                  <a:pt x="1864568" y="1477327"/>
                </a:lnTo>
                <a:lnTo>
                  <a:pt x="1871233" y="1459595"/>
                </a:lnTo>
                <a:lnTo>
                  <a:pt x="1877542" y="1441672"/>
                </a:lnTo>
                <a:lnTo>
                  <a:pt x="1884552" y="1424035"/>
                </a:lnTo>
                <a:lnTo>
                  <a:pt x="1899183" y="1392457"/>
                </a:lnTo>
                <a:lnTo>
                  <a:pt x="1910349" y="1371727"/>
                </a:lnTo>
                <a:lnTo>
                  <a:pt x="1922682" y="1352544"/>
                </a:lnTo>
                <a:lnTo>
                  <a:pt x="1940814" y="1325610"/>
                </a:lnTo>
                <a:lnTo>
                  <a:pt x="1945308" y="1306981"/>
                </a:lnTo>
                <a:lnTo>
                  <a:pt x="1961155" y="1247672"/>
                </a:lnTo>
                <a:lnTo>
                  <a:pt x="1983192" y="1206023"/>
                </a:lnTo>
                <a:lnTo>
                  <a:pt x="1999234" y="1185910"/>
                </a:lnTo>
                <a:lnTo>
                  <a:pt x="2014227" y="1165320"/>
                </a:lnTo>
                <a:lnTo>
                  <a:pt x="2025269" y="1142730"/>
                </a:lnTo>
                <a:lnTo>
                  <a:pt x="2028434" y="1132016"/>
                </a:lnTo>
                <a:lnTo>
                  <a:pt x="2031349" y="1121219"/>
                </a:lnTo>
                <a:lnTo>
                  <a:pt x="2034716" y="1110637"/>
                </a:lnTo>
                <a:lnTo>
                  <a:pt x="2068679" y="1049046"/>
                </a:lnTo>
                <a:lnTo>
                  <a:pt x="2093976" y="1009872"/>
                </a:lnTo>
                <a:lnTo>
                  <a:pt x="2120034" y="973818"/>
                </a:lnTo>
                <a:lnTo>
                  <a:pt x="2151761" y="931656"/>
                </a:lnTo>
                <a:lnTo>
                  <a:pt x="2154731" y="920871"/>
                </a:lnTo>
                <a:lnTo>
                  <a:pt x="2181131" y="871593"/>
                </a:lnTo>
                <a:lnTo>
                  <a:pt x="2215489" y="838986"/>
                </a:lnTo>
                <a:lnTo>
                  <a:pt x="2222119" y="833231"/>
                </a:lnTo>
                <a:lnTo>
                  <a:pt x="2238345" y="800445"/>
                </a:lnTo>
                <a:lnTo>
                  <a:pt x="2272178" y="737540"/>
                </a:lnTo>
                <a:lnTo>
                  <a:pt x="2298952" y="699153"/>
                </a:lnTo>
                <a:lnTo>
                  <a:pt x="2313854" y="685806"/>
                </a:lnTo>
                <a:lnTo>
                  <a:pt x="2320544" y="678418"/>
                </a:lnTo>
                <a:lnTo>
                  <a:pt x="2334549" y="657187"/>
                </a:lnTo>
                <a:lnTo>
                  <a:pt x="2347341" y="635063"/>
                </a:lnTo>
                <a:lnTo>
                  <a:pt x="2360799" y="613535"/>
                </a:lnTo>
                <a:lnTo>
                  <a:pt x="2376804" y="594090"/>
                </a:lnTo>
                <a:lnTo>
                  <a:pt x="2395120" y="577060"/>
                </a:lnTo>
                <a:lnTo>
                  <a:pt x="2413889" y="560435"/>
                </a:lnTo>
                <a:lnTo>
                  <a:pt x="2431704" y="543048"/>
                </a:lnTo>
                <a:lnTo>
                  <a:pt x="2447163" y="523732"/>
                </a:lnTo>
                <a:lnTo>
                  <a:pt x="2475367" y="480343"/>
                </a:lnTo>
                <a:lnTo>
                  <a:pt x="2489337" y="457826"/>
                </a:lnTo>
                <a:lnTo>
                  <a:pt x="2497637" y="445752"/>
                </a:lnTo>
                <a:lnTo>
                  <a:pt x="2508834" y="433690"/>
                </a:lnTo>
                <a:lnTo>
                  <a:pt x="2531491" y="411210"/>
                </a:lnTo>
                <a:lnTo>
                  <a:pt x="2542192" y="388227"/>
                </a:lnTo>
                <a:lnTo>
                  <a:pt x="2568120" y="343594"/>
                </a:lnTo>
                <a:lnTo>
                  <a:pt x="2608738" y="319563"/>
                </a:lnTo>
                <a:lnTo>
                  <a:pt x="2619648" y="316843"/>
                </a:lnTo>
                <a:lnTo>
                  <a:pt x="2629916" y="312658"/>
                </a:lnTo>
                <a:lnTo>
                  <a:pt x="2673116" y="287788"/>
                </a:lnTo>
                <a:lnTo>
                  <a:pt x="2708588" y="263362"/>
                </a:lnTo>
                <a:lnTo>
                  <a:pt x="2712777" y="257306"/>
                </a:lnTo>
                <a:lnTo>
                  <a:pt x="2716873" y="255401"/>
                </a:lnTo>
                <a:lnTo>
                  <a:pt x="2729628" y="251168"/>
                </a:lnTo>
                <a:lnTo>
                  <a:pt x="2756534" y="242300"/>
                </a:lnTo>
                <a:lnTo>
                  <a:pt x="2763224" y="234843"/>
                </a:lnTo>
                <a:lnTo>
                  <a:pt x="2805263" y="206077"/>
                </a:lnTo>
                <a:lnTo>
                  <a:pt x="2826829" y="200136"/>
                </a:lnTo>
                <a:lnTo>
                  <a:pt x="2848395" y="194195"/>
                </a:lnTo>
                <a:lnTo>
                  <a:pt x="2869056" y="186039"/>
                </a:lnTo>
                <a:lnTo>
                  <a:pt x="2883062" y="178849"/>
                </a:lnTo>
                <a:lnTo>
                  <a:pt x="2896997" y="171577"/>
                </a:lnTo>
                <a:lnTo>
                  <a:pt x="2911026" y="164518"/>
                </a:lnTo>
                <a:lnTo>
                  <a:pt x="2925318" y="157972"/>
                </a:lnTo>
                <a:lnTo>
                  <a:pt x="2935781" y="154233"/>
                </a:lnTo>
                <a:lnTo>
                  <a:pt x="2946542" y="151209"/>
                </a:lnTo>
                <a:lnTo>
                  <a:pt x="2957232" y="148042"/>
                </a:lnTo>
                <a:lnTo>
                  <a:pt x="2967481" y="143875"/>
                </a:lnTo>
                <a:lnTo>
                  <a:pt x="2978320" y="137326"/>
                </a:lnTo>
                <a:lnTo>
                  <a:pt x="2988564" y="129778"/>
                </a:lnTo>
                <a:lnTo>
                  <a:pt x="2998807" y="122229"/>
                </a:lnTo>
                <a:lnTo>
                  <a:pt x="3009646" y="115681"/>
                </a:lnTo>
                <a:lnTo>
                  <a:pt x="3019950" y="111534"/>
                </a:lnTo>
                <a:lnTo>
                  <a:pt x="3030648" y="108410"/>
                </a:lnTo>
                <a:lnTo>
                  <a:pt x="3041417" y="105430"/>
                </a:lnTo>
                <a:lnTo>
                  <a:pt x="3051937" y="101711"/>
                </a:lnTo>
                <a:lnTo>
                  <a:pt x="3066012" y="94752"/>
                </a:lnTo>
                <a:lnTo>
                  <a:pt x="3079765" y="86995"/>
                </a:lnTo>
                <a:lnTo>
                  <a:pt x="3093638" y="79547"/>
                </a:lnTo>
                <a:lnTo>
                  <a:pt x="3108071" y="73517"/>
                </a:lnTo>
                <a:lnTo>
                  <a:pt x="3125404" y="68975"/>
                </a:lnTo>
                <a:lnTo>
                  <a:pt x="3143107" y="65849"/>
                </a:lnTo>
                <a:lnTo>
                  <a:pt x="3160881" y="63033"/>
                </a:lnTo>
                <a:lnTo>
                  <a:pt x="3178429" y="59420"/>
                </a:lnTo>
                <a:lnTo>
                  <a:pt x="3189035" y="56094"/>
                </a:lnTo>
                <a:lnTo>
                  <a:pt x="3199463" y="52054"/>
                </a:lnTo>
                <a:lnTo>
                  <a:pt x="3209915" y="48204"/>
                </a:lnTo>
                <a:lnTo>
                  <a:pt x="3220593" y="45450"/>
                </a:lnTo>
                <a:lnTo>
                  <a:pt x="3248604" y="41015"/>
                </a:lnTo>
                <a:lnTo>
                  <a:pt x="3276758" y="37592"/>
                </a:lnTo>
                <a:lnTo>
                  <a:pt x="3304960" y="34573"/>
                </a:lnTo>
                <a:lnTo>
                  <a:pt x="3333115" y="31353"/>
                </a:lnTo>
                <a:lnTo>
                  <a:pt x="3343616" y="27543"/>
                </a:lnTo>
                <a:lnTo>
                  <a:pt x="3354070" y="23542"/>
                </a:lnTo>
                <a:lnTo>
                  <a:pt x="3364618" y="19923"/>
                </a:lnTo>
                <a:lnTo>
                  <a:pt x="3428011" y="9126"/>
                </a:lnTo>
                <a:lnTo>
                  <a:pt x="3479747" y="3803"/>
                </a:lnTo>
                <a:lnTo>
                  <a:pt x="3530891" y="891"/>
                </a:lnTo>
                <a:lnTo>
                  <a:pt x="3581721" y="0"/>
                </a:lnTo>
                <a:lnTo>
                  <a:pt x="3632512" y="733"/>
                </a:lnTo>
                <a:lnTo>
                  <a:pt x="3683543" y="2700"/>
                </a:lnTo>
                <a:lnTo>
                  <a:pt x="3735090" y="5506"/>
                </a:lnTo>
                <a:lnTo>
                  <a:pt x="3787431" y="8758"/>
                </a:lnTo>
                <a:lnTo>
                  <a:pt x="3840843" y="12062"/>
                </a:lnTo>
                <a:lnTo>
                  <a:pt x="3895602" y="15026"/>
                </a:lnTo>
                <a:lnTo>
                  <a:pt x="3951985" y="17256"/>
                </a:lnTo>
                <a:lnTo>
                  <a:pt x="3994037" y="31308"/>
                </a:lnTo>
                <a:lnTo>
                  <a:pt x="4037639" y="46061"/>
                </a:lnTo>
                <a:lnTo>
                  <a:pt x="4092575" y="59420"/>
                </a:lnTo>
                <a:lnTo>
                  <a:pt x="4138457" y="73058"/>
                </a:lnTo>
                <a:lnTo>
                  <a:pt x="4191000" y="87614"/>
                </a:lnTo>
                <a:lnTo>
                  <a:pt x="4211764" y="102362"/>
                </a:lnTo>
                <a:lnTo>
                  <a:pt x="4222289" y="109456"/>
                </a:lnTo>
                <a:lnTo>
                  <a:pt x="4233291" y="115681"/>
                </a:lnTo>
                <a:lnTo>
                  <a:pt x="4243772" y="119473"/>
                </a:lnTo>
                <a:lnTo>
                  <a:pt x="4254849" y="121920"/>
                </a:lnTo>
                <a:lnTo>
                  <a:pt x="4265687" y="124771"/>
                </a:lnTo>
                <a:lnTo>
                  <a:pt x="4275455" y="129778"/>
                </a:lnTo>
                <a:lnTo>
                  <a:pt x="4294342" y="145879"/>
                </a:lnTo>
                <a:lnTo>
                  <a:pt x="4311777" y="163623"/>
                </a:lnTo>
                <a:lnTo>
                  <a:pt x="4328640" y="182034"/>
                </a:lnTo>
                <a:lnTo>
                  <a:pt x="4345813" y="200136"/>
                </a:lnTo>
                <a:lnTo>
                  <a:pt x="4373880" y="228330"/>
                </a:lnTo>
                <a:lnTo>
                  <a:pt x="4377136" y="238936"/>
                </a:lnTo>
                <a:lnTo>
                  <a:pt x="4380214" y="249650"/>
                </a:lnTo>
                <a:lnTo>
                  <a:pt x="4383649" y="260245"/>
                </a:lnTo>
                <a:lnTo>
                  <a:pt x="4412916" y="309149"/>
                </a:lnTo>
                <a:lnTo>
                  <a:pt x="4444238" y="340852"/>
                </a:lnTo>
                <a:lnTo>
                  <a:pt x="4458635" y="386171"/>
                </a:lnTo>
                <a:lnTo>
                  <a:pt x="4465632" y="409544"/>
                </a:lnTo>
                <a:lnTo>
                  <a:pt x="4471057" y="422919"/>
                </a:lnTo>
                <a:lnTo>
                  <a:pt x="4480736" y="438246"/>
                </a:lnTo>
                <a:lnTo>
                  <a:pt x="4500499" y="467471"/>
                </a:lnTo>
                <a:lnTo>
                  <a:pt x="4570730" y="678418"/>
                </a:lnTo>
                <a:lnTo>
                  <a:pt x="4584827" y="720709"/>
                </a:lnTo>
                <a:lnTo>
                  <a:pt x="4598924" y="762873"/>
                </a:lnTo>
                <a:lnTo>
                  <a:pt x="4602269" y="784034"/>
                </a:lnTo>
                <a:lnTo>
                  <a:pt x="4608960" y="826309"/>
                </a:lnTo>
                <a:lnTo>
                  <a:pt x="4619888" y="875464"/>
                </a:lnTo>
                <a:lnTo>
                  <a:pt x="4627673" y="903446"/>
                </a:lnTo>
                <a:lnTo>
                  <a:pt x="4635148" y="931499"/>
                </a:lnTo>
                <a:lnTo>
                  <a:pt x="4641088" y="959850"/>
                </a:lnTo>
                <a:lnTo>
                  <a:pt x="4644737" y="980902"/>
                </a:lnTo>
                <a:lnTo>
                  <a:pt x="4648469" y="1001966"/>
                </a:lnTo>
                <a:lnTo>
                  <a:pt x="4652035" y="1023054"/>
                </a:lnTo>
                <a:lnTo>
                  <a:pt x="4655184" y="1044178"/>
                </a:lnTo>
                <a:lnTo>
                  <a:pt x="4658834" y="1075856"/>
                </a:lnTo>
                <a:lnTo>
                  <a:pt x="4661900" y="1107583"/>
                </a:lnTo>
                <a:lnTo>
                  <a:pt x="4665132" y="1139261"/>
                </a:lnTo>
                <a:lnTo>
                  <a:pt x="4669282" y="1170797"/>
                </a:lnTo>
                <a:lnTo>
                  <a:pt x="4672161" y="1185019"/>
                </a:lnTo>
                <a:lnTo>
                  <a:pt x="4675933" y="1199038"/>
                </a:lnTo>
                <a:lnTo>
                  <a:pt x="4679872" y="1213034"/>
                </a:lnTo>
                <a:lnTo>
                  <a:pt x="4683252" y="1227185"/>
                </a:lnTo>
                <a:lnTo>
                  <a:pt x="4687151" y="1248201"/>
                </a:lnTo>
                <a:lnTo>
                  <a:pt x="4690633" y="1269301"/>
                </a:lnTo>
                <a:lnTo>
                  <a:pt x="4693949" y="1290425"/>
                </a:lnTo>
                <a:lnTo>
                  <a:pt x="4697349" y="1311513"/>
                </a:lnTo>
                <a:lnTo>
                  <a:pt x="4696552" y="1362835"/>
                </a:lnTo>
                <a:lnTo>
                  <a:pt x="4695811" y="1414154"/>
                </a:lnTo>
                <a:lnTo>
                  <a:pt x="4695115" y="1465471"/>
                </a:lnTo>
                <a:lnTo>
                  <a:pt x="4694451" y="1516785"/>
                </a:lnTo>
                <a:lnTo>
                  <a:pt x="4693807" y="1568098"/>
                </a:lnTo>
                <a:lnTo>
                  <a:pt x="4693172" y="1619409"/>
                </a:lnTo>
                <a:lnTo>
                  <a:pt x="4692532" y="1670718"/>
                </a:lnTo>
                <a:lnTo>
                  <a:pt x="4691876" y="1722025"/>
                </a:lnTo>
                <a:lnTo>
                  <a:pt x="4691192" y="1773331"/>
                </a:lnTo>
                <a:lnTo>
                  <a:pt x="4690468" y="1824636"/>
                </a:lnTo>
                <a:lnTo>
                  <a:pt x="4689691" y="1875940"/>
                </a:lnTo>
                <a:lnTo>
                  <a:pt x="4688849" y="1927243"/>
                </a:lnTo>
                <a:lnTo>
                  <a:pt x="4687931" y="1978545"/>
                </a:lnTo>
                <a:lnTo>
                  <a:pt x="4686925" y="2029847"/>
                </a:lnTo>
                <a:lnTo>
                  <a:pt x="4685817" y="2081148"/>
                </a:lnTo>
                <a:lnTo>
                  <a:pt x="4684597" y="2132448"/>
                </a:lnTo>
                <a:lnTo>
                  <a:pt x="4683252" y="2183749"/>
                </a:lnTo>
                <a:lnTo>
                  <a:pt x="4681497" y="2222583"/>
                </a:lnTo>
                <a:lnTo>
                  <a:pt x="4678457" y="2261346"/>
                </a:lnTo>
                <a:lnTo>
                  <a:pt x="4674322" y="2300013"/>
                </a:lnTo>
                <a:lnTo>
                  <a:pt x="4669282" y="2338562"/>
                </a:lnTo>
                <a:lnTo>
                  <a:pt x="4658477" y="2370084"/>
                </a:lnTo>
                <a:lnTo>
                  <a:pt x="4655184" y="2380726"/>
                </a:lnTo>
                <a:lnTo>
                  <a:pt x="4647868" y="2415839"/>
                </a:lnTo>
                <a:lnTo>
                  <a:pt x="4641421" y="2451131"/>
                </a:lnTo>
                <a:lnTo>
                  <a:pt x="4634807" y="2486400"/>
                </a:lnTo>
                <a:lnTo>
                  <a:pt x="4626991" y="2521442"/>
                </a:lnTo>
                <a:lnTo>
                  <a:pt x="4623308" y="2535430"/>
                </a:lnTo>
                <a:lnTo>
                  <a:pt x="4619529" y="2549429"/>
                </a:lnTo>
                <a:lnTo>
                  <a:pt x="4615989" y="2563501"/>
                </a:lnTo>
                <a:lnTo>
                  <a:pt x="4613021" y="2577703"/>
                </a:lnTo>
                <a:lnTo>
                  <a:pt x="4609210" y="2602279"/>
                </a:lnTo>
                <a:lnTo>
                  <a:pt x="4606162" y="2626963"/>
                </a:lnTo>
                <a:lnTo>
                  <a:pt x="4603019" y="2651623"/>
                </a:lnTo>
                <a:lnTo>
                  <a:pt x="4598924" y="2676128"/>
                </a:lnTo>
                <a:lnTo>
                  <a:pt x="4596060" y="2686879"/>
                </a:lnTo>
                <a:lnTo>
                  <a:pt x="4592304" y="2697369"/>
                </a:lnTo>
                <a:lnTo>
                  <a:pt x="4588333" y="2707810"/>
                </a:lnTo>
                <a:lnTo>
                  <a:pt x="4584827" y="2718419"/>
                </a:lnTo>
                <a:lnTo>
                  <a:pt x="4573682" y="2760460"/>
                </a:lnTo>
                <a:lnTo>
                  <a:pt x="4566850" y="2799238"/>
                </a:lnTo>
                <a:lnTo>
                  <a:pt x="4560425" y="2848546"/>
                </a:lnTo>
                <a:lnTo>
                  <a:pt x="4556759" y="2873105"/>
                </a:lnTo>
                <a:lnTo>
                  <a:pt x="4549511" y="2915691"/>
                </a:lnTo>
                <a:lnTo>
                  <a:pt x="4545514" y="2937305"/>
                </a:lnTo>
                <a:lnTo>
                  <a:pt x="4543675" y="2944612"/>
                </a:lnTo>
                <a:lnTo>
                  <a:pt x="4542901" y="2944272"/>
                </a:lnTo>
                <a:lnTo>
                  <a:pt x="4542096" y="2942951"/>
                </a:lnTo>
                <a:lnTo>
                  <a:pt x="4540168" y="2947311"/>
                </a:lnTo>
                <a:lnTo>
                  <a:pt x="4536023" y="2964014"/>
                </a:lnTo>
                <a:lnTo>
                  <a:pt x="4528566" y="2999724"/>
                </a:lnTo>
                <a:lnTo>
                  <a:pt x="4524791" y="3020778"/>
                </a:lnTo>
                <a:lnTo>
                  <a:pt x="4521517" y="3041951"/>
                </a:lnTo>
                <a:lnTo>
                  <a:pt x="4518243" y="3063125"/>
                </a:lnTo>
                <a:lnTo>
                  <a:pt x="4514469" y="3084179"/>
                </a:lnTo>
                <a:lnTo>
                  <a:pt x="4511214" y="3098274"/>
                </a:lnTo>
                <a:lnTo>
                  <a:pt x="4507388" y="3112262"/>
                </a:lnTo>
                <a:lnTo>
                  <a:pt x="4503610" y="3126273"/>
                </a:lnTo>
                <a:lnTo>
                  <a:pt x="4500499" y="3140440"/>
                </a:lnTo>
                <a:lnTo>
                  <a:pt x="4496831" y="3165052"/>
                </a:lnTo>
                <a:lnTo>
                  <a:pt x="4494022" y="3189795"/>
                </a:lnTo>
                <a:lnTo>
                  <a:pt x="4490926" y="3214467"/>
                </a:lnTo>
                <a:lnTo>
                  <a:pt x="4479157" y="3264277"/>
                </a:lnTo>
                <a:lnTo>
                  <a:pt x="4461666" y="3314196"/>
                </a:lnTo>
                <a:lnTo>
                  <a:pt x="4458208" y="3323320"/>
                </a:lnTo>
                <a:lnTo>
                  <a:pt x="4451697" y="3369649"/>
                </a:lnTo>
                <a:lnTo>
                  <a:pt x="4447890" y="3397923"/>
                </a:lnTo>
                <a:lnTo>
                  <a:pt x="4445992" y="3412756"/>
                </a:lnTo>
                <a:lnTo>
                  <a:pt x="4445207" y="3418765"/>
                </a:lnTo>
                <a:lnTo>
                  <a:pt x="4444740" y="3420566"/>
                </a:lnTo>
                <a:lnTo>
                  <a:pt x="4443795" y="3422775"/>
                </a:lnTo>
                <a:lnTo>
                  <a:pt x="4441577" y="3430007"/>
                </a:lnTo>
                <a:lnTo>
                  <a:pt x="4437291" y="3446879"/>
                </a:lnTo>
                <a:lnTo>
                  <a:pt x="4430141" y="3478006"/>
                </a:lnTo>
                <a:lnTo>
                  <a:pt x="4422052" y="3518251"/>
                </a:lnTo>
                <a:lnTo>
                  <a:pt x="4414297" y="3556508"/>
                </a:lnTo>
                <a:lnTo>
                  <a:pt x="4403923" y="3594217"/>
                </a:lnTo>
                <a:lnTo>
                  <a:pt x="4387977" y="3632819"/>
                </a:lnTo>
                <a:lnTo>
                  <a:pt x="4359783" y="3689080"/>
                </a:lnTo>
                <a:lnTo>
                  <a:pt x="4356421" y="3706717"/>
                </a:lnTo>
                <a:lnTo>
                  <a:pt x="4345813" y="3759438"/>
                </a:lnTo>
                <a:lnTo>
                  <a:pt x="4338574" y="3780472"/>
                </a:lnTo>
                <a:lnTo>
                  <a:pt x="4334740" y="3790924"/>
                </a:lnTo>
                <a:lnTo>
                  <a:pt x="4331716" y="3801602"/>
                </a:lnTo>
                <a:lnTo>
                  <a:pt x="4327870" y="3822638"/>
                </a:lnTo>
                <a:lnTo>
                  <a:pt x="4324953" y="3843877"/>
                </a:lnTo>
                <a:lnTo>
                  <a:pt x="4321893" y="3865092"/>
                </a:lnTo>
                <a:lnTo>
                  <a:pt x="4317619" y="3886057"/>
                </a:lnTo>
                <a:lnTo>
                  <a:pt x="4311483" y="3907397"/>
                </a:lnTo>
                <a:lnTo>
                  <a:pt x="4304347" y="3928475"/>
                </a:lnTo>
                <a:lnTo>
                  <a:pt x="4296830" y="3949458"/>
                </a:lnTo>
                <a:lnTo>
                  <a:pt x="4289552" y="3970512"/>
                </a:lnTo>
                <a:lnTo>
                  <a:pt x="4286527" y="3981261"/>
                </a:lnTo>
                <a:lnTo>
                  <a:pt x="4283837" y="3992213"/>
                </a:lnTo>
                <a:lnTo>
                  <a:pt x="4280479" y="4002855"/>
                </a:lnTo>
                <a:lnTo>
                  <a:pt x="4275455" y="4012676"/>
                </a:lnTo>
                <a:lnTo>
                  <a:pt x="4247260" y="4054840"/>
                </a:lnTo>
                <a:lnTo>
                  <a:pt x="4237032" y="4087602"/>
                </a:lnTo>
                <a:lnTo>
                  <a:pt x="4233985" y="4096778"/>
                </a:lnTo>
                <a:lnTo>
                  <a:pt x="4230426" y="4096610"/>
                </a:lnTo>
                <a:lnTo>
                  <a:pt x="4218662" y="4101336"/>
                </a:lnTo>
                <a:lnTo>
                  <a:pt x="4191000" y="4125198"/>
                </a:lnTo>
                <a:lnTo>
                  <a:pt x="4168933" y="4148855"/>
                </a:lnTo>
                <a:lnTo>
                  <a:pt x="4160363" y="4161343"/>
                </a:lnTo>
                <a:lnTo>
                  <a:pt x="4160440" y="4166375"/>
                </a:lnTo>
                <a:lnTo>
                  <a:pt x="4164314" y="4167663"/>
                </a:lnTo>
                <a:lnTo>
                  <a:pt x="4167134" y="4168922"/>
                </a:lnTo>
                <a:lnTo>
                  <a:pt x="4120769" y="4209653"/>
                </a:lnTo>
                <a:lnTo>
                  <a:pt x="4079112" y="4238498"/>
                </a:lnTo>
                <a:lnTo>
                  <a:pt x="4057653" y="4252105"/>
                </a:lnTo>
                <a:lnTo>
                  <a:pt x="4036314" y="4265914"/>
                </a:lnTo>
                <a:lnTo>
                  <a:pt x="4026082" y="4273514"/>
                </a:lnTo>
                <a:lnTo>
                  <a:pt x="4015994" y="4281471"/>
                </a:lnTo>
                <a:lnTo>
                  <a:pt x="4005524" y="4288667"/>
                </a:lnTo>
                <a:lnTo>
                  <a:pt x="3994150" y="4293981"/>
                </a:lnTo>
                <a:lnTo>
                  <a:pt x="3983525" y="4297344"/>
                </a:lnTo>
                <a:lnTo>
                  <a:pt x="3972877" y="4300601"/>
                </a:lnTo>
                <a:lnTo>
                  <a:pt x="3962324" y="4304071"/>
                </a:lnTo>
                <a:lnTo>
                  <a:pt x="3951985" y="4308078"/>
                </a:lnTo>
                <a:lnTo>
                  <a:pt x="3915093" y="4324748"/>
                </a:lnTo>
                <a:lnTo>
                  <a:pt x="3900094" y="4332895"/>
                </a:lnTo>
                <a:lnTo>
                  <a:pt x="3896010" y="4336018"/>
                </a:lnTo>
                <a:lnTo>
                  <a:pt x="3891863" y="4337617"/>
                </a:lnTo>
                <a:lnTo>
                  <a:pt x="3876673" y="4341192"/>
                </a:lnTo>
                <a:lnTo>
                  <a:pt x="3839464" y="4350242"/>
                </a:lnTo>
                <a:lnTo>
                  <a:pt x="3829107" y="4357683"/>
                </a:lnTo>
                <a:lnTo>
                  <a:pt x="3818905" y="4365387"/>
                </a:lnTo>
                <a:lnTo>
                  <a:pt x="3808442" y="4372566"/>
                </a:lnTo>
                <a:lnTo>
                  <a:pt x="3797300" y="4378436"/>
                </a:lnTo>
                <a:lnTo>
                  <a:pt x="3783615" y="4383103"/>
                </a:lnTo>
                <a:lnTo>
                  <a:pt x="3769455" y="4386342"/>
                </a:lnTo>
                <a:lnTo>
                  <a:pt x="3755151" y="4389151"/>
                </a:lnTo>
                <a:lnTo>
                  <a:pt x="3741039" y="4392533"/>
                </a:lnTo>
                <a:lnTo>
                  <a:pt x="3695156" y="4406160"/>
                </a:lnTo>
                <a:lnTo>
                  <a:pt x="3642614" y="4420600"/>
                </a:lnTo>
                <a:lnTo>
                  <a:pt x="3616862" y="4437787"/>
                </a:lnTo>
                <a:lnTo>
                  <a:pt x="3594082" y="4452947"/>
                </a:lnTo>
                <a:lnTo>
                  <a:pt x="3556195" y="4477586"/>
                </a:lnTo>
                <a:lnTo>
                  <a:pt x="3513905" y="4501841"/>
                </a:lnTo>
                <a:lnTo>
                  <a:pt x="3471657" y="4514667"/>
                </a:lnTo>
                <a:lnTo>
                  <a:pt x="3461556" y="4515055"/>
                </a:lnTo>
                <a:lnTo>
                  <a:pt x="3451020" y="4514516"/>
                </a:lnTo>
                <a:lnTo>
                  <a:pt x="3398337" y="4505083"/>
                </a:lnTo>
                <a:lnTo>
                  <a:pt x="3380982" y="4501406"/>
                </a:lnTo>
                <a:lnTo>
                  <a:pt x="3361336" y="4497401"/>
                </a:lnTo>
                <a:lnTo>
                  <a:pt x="3313927" y="4488807"/>
                </a:lnTo>
                <a:lnTo>
                  <a:pt x="3253634" y="4480102"/>
                </a:lnTo>
                <a:lnTo>
                  <a:pt x="3177979" y="4472085"/>
                </a:lnTo>
                <a:lnTo>
                  <a:pt x="3133616" y="4468585"/>
                </a:lnTo>
                <a:lnTo>
                  <a:pt x="3084485" y="4465556"/>
                </a:lnTo>
                <a:lnTo>
                  <a:pt x="3030275" y="4463099"/>
                </a:lnTo>
                <a:lnTo>
                  <a:pt x="2970676" y="4461314"/>
                </a:lnTo>
                <a:lnTo>
                  <a:pt x="2905380" y="4460301"/>
                </a:lnTo>
                <a:lnTo>
                  <a:pt x="2834076" y="4460159"/>
                </a:lnTo>
                <a:lnTo>
                  <a:pt x="2756455" y="4460989"/>
                </a:lnTo>
                <a:lnTo>
                  <a:pt x="2672206" y="4462891"/>
                </a:lnTo>
                <a:lnTo>
                  <a:pt x="2645493" y="4466705"/>
                </a:lnTo>
                <a:lnTo>
                  <a:pt x="2609754" y="4474924"/>
                </a:lnTo>
                <a:lnTo>
                  <a:pt x="2573587" y="4484144"/>
                </a:lnTo>
                <a:lnTo>
                  <a:pt x="2545588" y="4490958"/>
                </a:lnTo>
                <a:lnTo>
                  <a:pt x="2510494" y="4498272"/>
                </a:lnTo>
                <a:lnTo>
                  <a:pt x="2475341" y="4505283"/>
                </a:lnTo>
                <a:lnTo>
                  <a:pt x="2440164" y="4512171"/>
                </a:lnTo>
                <a:lnTo>
                  <a:pt x="2404999" y="4519114"/>
                </a:lnTo>
                <a:lnTo>
                  <a:pt x="2387415" y="4522736"/>
                </a:lnTo>
                <a:lnTo>
                  <a:pt x="2369867" y="4526431"/>
                </a:lnTo>
                <a:lnTo>
                  <a:pt x="2352295" y="4529985"/>
                </a:lnTo>
                <a:lnTo>
                  <a:pt x="2334641" y="4533185"/>
                </a:lnTo>
                <a:lnTo>
                  <a:pt x="2313479" y="4536520"/>
                </a:lnTo>
                <a:lnTo>
                  <a:pt x="2292318" y="4539735"/>
                </a:lnTo>
                <a:lnTo>
                  <a:pt x="2271204" y="4543194"/>
                </a:lnTo>
                <a:lnTo>
                  <a:pt x="2250186" y="4547257"/>
                </a:lnTo>
                <a:lnTo>
                  <a:pt x="2222085" y="4554301"/>
                </a:lnTo>
                <a:lnTo>
                  <a:pt x="2194163" y="4562308"/>
                </a:lnTo>
                <a:lnTo>
                  <a:pt x="2166121" y="4569822"/>
                </a:lnTo>
                <a:lnTo>
                  <a:pt x="2137664" y="4575387"/>
                </a:lnTo>
                <a:lnTo>
                  <a:pt x="2113033" y="4578649"/>
                </a:lnTo>
                <a:lnTo>
                  <a:pt x="2088356" y="4581742"/>
                </a:lnTo>
                <a:lnTo>
                  <a:pt x="2063726" y="4585176"/>
                </a:lnTo>
                <a:lnTo>
                  <a:pt x="2039239" y="4589459"/>
                </a:lnTo>
                <a:lnTo>
                  <a:pt x="2011066" y="4596160"/>
                </a:lnTo>
                <a:lnTo>
                  <a:pt x="1983120" y="4603986"/>
                </a:lnTo>
                <a:lnTo>
                  <a:pt x="1955103" y="4611581"/>
                </a:lnTo>
                <a:lnTo>
                  <a:pt x="1926716" y="4617590"/>
                </a:lnTo>
                <a:lnTo>
                  <a:pt x="1905629" y="4620979"/>
                </a:lnTo>
                <a:lnTo>
                  <a:pt x="1884505" y="4624287"/>
                </a:lnTo>
                <a:lnTo>
                  <a:pt x="1863405" y="4627764"/>
                </a:lnTo>
                <a:lnTo>
                  <a:pt x="1842389" y="4631661"/>
                </a:lnTo>
                <a:lnTo>
                  <a:pt x="1828276" y="4634871"/>
                </a:lnTo>
                <a:lnTo>
                  <a:pt x="1814258" y="4638545"/>
                </a:lnTo>
                <a:lnTo>
                  <a:pt x="1800240" y="4642295"/>
                </a:lnTo>
                <a:lnTo>
                  <a:pt x="1786127" y="4645733"/>
                </a:lnTo>
                <a:lnTo>
                  <a:pt x="1768562" y="4649387"/>
                </a:lnTo>
                <a:lnTo>
                  <a:pt x="1750949" y="4652762"/>
                </a:lnTo>
                <a:lnTo>
                  <a:pt x="1733335" y="4656138"/>
                </a:lnTo>
                <a:lnTo>
                  <a:pt x="1715770" y="4659792"/>
                </a:lnTo>
                <a:lnTo>
                  <a:pt x="1701728" y="4663278"/>
                </a:lnTo>
                <a:lnTo>
                  <a:pt x="1687734" y="4667108"/>
                </a:lnTo>
                <a:lnTo>
                  <a:pt x="1673693" y="4670798"/>
                </a:lnTo>
                <a:lnTo>
                  <a:pt x="1659509" y="4673863"/>
                </a:lnTo>
                <a:lnTo>
                  <a:pt x="1635039" y="4677905"/>
                </a:lnTo>
                <a:lnTo>
                  <a:pt x="1610439" y="4681366"/>
                </a:lnTo>
                <a:lnTo>
                  <a:pt x="1585767" y="4684593"/>
                </a:lnTo>
                <a:lnTo>
                  <a:pt x="1561084" y="4687935"/>
                </a:lnTo>
                <a:lnTo>
                  <a:pt x="1509146" y="4686981"/>
                </a:lnTo>
                <a:lnTo>
                  <a:pt x="1457202" y="4686240"/>
                </a:lnTo>
                <a:lnTo>
                  <a:pt x="1405254" y="4685649"/>
                </a:lnTo>
                <a:lnTo>
                  <a:pt x="1353304" y="4685142"/>
                </a:lnTo>
                <a:lnTo>
                  <a:pt x="1301355" y="4684656"/>
                </a:lnTo>
                <a:lnTo>
                  <a:pt x="1249409" y="4684128"/>
                </a:lnTo>
                <a:lnTo>
                  <a:pt x="1197469" y="4683493"/>
                </a:lnTo>
                <a:lnTo>
                  <a:pt x="1145536" y="4682688"/>
                </a:lnTo>
                <a:lnTo>
                  <a:pt x="1093614" y="4681647"/>
                </a:lnTo>
                <a:lnTo>
                  <a:pt x="1041705" y="4680309"/>
                </a:lnTo>
                <a:lnTo>
                  <a:pt x="989811" y="4678608"/>
                </a:lnTo>
                <a:lnTo>
                  <a:pt x="937935" y="4676481"/>
                </a:lnTo>
                <a:lnTo>
                  <a:pt x="886078" y="4673863"/>
                </a:lnTo>
                <a:lnTo>
                  <a:pt x="832754" y="4659184"/>
                </a:lnTo>
                <a:lnTo>
                  <a:pt x="777773" y="4621539"/>
                </a:lnTo>
                <a:lnTo>
                  <a:pt x="765505" y="4612556"/>
                </a:lnTo>
                <a:lnTo>
                  <a:pt x="751103" y="4611448"/>
                </a:lnTo>
                <a:lnTo>
                  <a:pt x="720851" y="4610881"/>
                </a:lnTo>
                <a:lnTo>
                  <a:pt x="661035" y="4603518"/>
                </a:lnTo>
                <a:lnTo>
                  <a:pt x="646868" y="4600571"/>
                </a:lnTo>
                <a:lnTo>
                  <a:pt x="632856" y="4596870"/>
                </a:lnTo>
                <a:lnTo>
                  <a:pt x="618869" y="4592977"/>
                </a:lnTo>
                <a:lnTo>
                  <a:pt x="604774" y="4589459"/>
                </a:lnTo>
                <a:lnTo>
                  <a:pt x="579292" y="4584326"/>
                </a:lnTo>
                <a:lnTo>
                  <a:pt x="542655" y="4577073"/>
                </a:lnTo>
                <a:lnTo>
                  <a:pt x="505422" y="4568978"/>
                </a:lnTo>
                <a:lnTo>
                  <a:pt x="454685" y="4550928"/>
                </a:lnTo>
                <a:lnTo>
                  <a:pt x="401413" y="4520509"/>
                </a:lnTo>
                <a:lnTo>
                  <a:pt x="366268" y="4490099"/>
                </a:lnTo>
                <a:lnTo>
                  <a:pt x="359584" y="4482623"/>
                </a:lnTo>
                <a:lnTo>
                  <a:pt x="299481" y="4457874"/>
                </a:lnTo>
                <a:lnTo>
                  <a:pt x="267208" y="4448794"/>
                </a:lnTo>
                <a:lnTo>
                  <a:pt x="260340" y="4441549"/>
                </a:lnTo>
                <a:lnTo>
                  <a:pt x="207075" y="4398833"/>
                </a:lnTo>
                <a:lnTo>
                  <a:pt x="178069" y="4380865"/>
                </a:lnTo>
                <a:lnTo>
                  <a:pt x="151469" y="4361682"/>
                </a:lnTo>
                <a:lnTo>
                  <a:pt x="126619" y="4336272"/>
                </a:lnTo>
                <a:lnTo>
                  <a:pt x="104933" y="4308347"/>
                </a:lnTo>
                <a:lnTo>
                  <a:pt x="98555" y="4297491"/>
                </a:lnTo>
                <a:lnTo>
                  <a:pt x="98802" y="4292152"/>
                </a:lnTo>
                <a:lnTo>
                  <a:pt x="96996" y="4280778"/>
                </a:lnTo>
                <a:lnTo>
                  <a:pt x="84454" y="4251817"/>
                </a:lnTo>
                <a:lnTo>
                  <a:pt x="78156" y="4240817"/>
                </a:lnTo>
                <a:lnTo>
                  <a:pt x="71024" y="4230306"/>
                </a:lnTo>
                <a:lnTo>
                  <a:pt x="63559" y="4220009"/>
                </a:lnTo>
                <a:lnTo>
                  <a:pt x="56261" y="4209653"/>
                </a:lnTo>
                <a:lnTo>
                  <a:pt x="52826" y="4195540"/>
                </a:lnTo>
                <a:lnTo>
                  <a:pt x="49450" y="4181427"/>
                </a:lnTo>
                <a:lnTo>
                  <a:pt x="45956" y="4167362"/>
                </a:lnTo>
                <a:lnTo>
                  <a:pt x="42163" y="4153392"/>
                </a:lnTo>
                <a:lnTo>
                  <a:pt x="38713" y="4142766"/>
                </a:lnTo>
                <a:lnTo>
                  <a:pt x="34845" y="4132294"/>
                </a:lnTo>
                <a:lnTo>
                  <a:pt x="31144" y="4121799"/>
                </a:lnTo>
                <a:lnTo>
                  <a:pt x="28194" y="4111101"/>
                </a:lnTo>
                <a:lnTo>
                  <a:pt x="17894" y="4062326"/>
                </a:lnTo>
                <a:lnTo>
                  <a:pt x="13696" y="4037690"/>
                </a:lnTo>
                <a:lnTo>
                  <a:pt x="13191" y="4028848"/>
                </a:lnTo>
                <a:lnTo>
                  <a:pt x="13975" y="4027453"/>
                </a:lnTo>
                <a:lnTo>
                  <a:pt x="13642" y="4025157"/>
                </a:lnTo>
                <a:lnTo>
                  <a:pt x="9786" y="4013616"/>
                </a:lnTo>
                <a:lnTo>
                  <a:pt x="0" y="3984482"/>
                </a:lnTo>
                <a:lnTo>
                  <a:pt x="4031" y="3922127"/>
                </a:lnTo>
                <a:lnTo>
                  <a:pt x="5551" y="3879596"/>
                </a:lnTo>
                <a:lnTo>
                  <a:pt x="19905" y="3815041"/>
                </a:lnTo>
                <a:lnTo>
                  <a:pt x="42163" y="3773535"/>
                </a:lnTo>
                <a:lnTo>
                  <a:pt x="51562" y="3764137"/>
                </a:lnTo>
                <a:lnTo>
                  <a:pt x="56261" y="3759438"/>
                </a:lnTo>
              </a:path>
            </a:pathLst>
          </a:custGeom>
          <a:ln w="9144">
            <a:solidFill>
              <a:srgbClr val="497DBA"/>
            </a:solidFill>
          </a:ln>
        </p:spPr>
        <p:txBody>
          <a:bodyPr wrap="square" lIns="0" tIns="0" rIns="0" bIns="0" rtlCol="0"/>
          <a:lstStyle/>
          <a:p>
            <a:endParaRPr/>
          </a:p>
        </p:txBody>
      </p:sp>
      <p:sp>
        <p:nvSpPr>
          <p:cNvPr id="72" name="object 72"/>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27</a:t>
            </a:fld>
            <a:endParaRPr sz="1200">
              <a:latin typeface="Arial MT"/>
              <a:cs typeface="Arial M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28</a:t>
            </a:fld>
            <a:endParaRPr sz="1200">
              <a:latin typeface="Arial MT"/>
              <a:cs typeface="Arial MT"/>
            </a:endParaRPr>
          </a:p>
        </p:txBody>
      </p:sp>
      <p:sp>
        <p:nvSpPr>
          <p:cNvPr id="2" name="object 2"/>
          <p:cNvSpPr txBox="1">
            <a:spLocks noGrp="1"/>
          </p:cNvSpPr>
          <p:nvPr>
            <p:ph type="title"/>
          </p:nvPr>
        </p:nvSpPr>
        <p:spPr>
          <a:xfrm>
            <a:off x="2822194" y="2912186"/>
            <a:ext cx="3905250" cy="635000"/>
          </a:xfrm>
          <a:prstGeom prst="rect">
            <a:avLst/>
          </a:prstGeom>
        </p:spPr>
        <p:txBody>
          <a:bodyPr vert="horz" wrap="square" lIns="0" tIns="12065" rIns="0" bIns="0" rtlCol="0">
            <a:spAutoFit/>
          </a:bodyPr>
          <a:lstStyle/>
          <a:p>
            <a:pPr marL="12700">
              <a:lnSpc>
                <a:spcPct val="100000"/>
              </a:lnSpc>
              <a:spcBef>
                <a:spcPts val="95"/>
              </a:spcBef>
            </a:pPr>
            <a:r>
              <a:rPr sz="4000" b="1" spc="-5" dirty="0">
                <a:latin typeface="Times New Roman"/>
                <a:cs typeface="Times New Roman"/>
              </a:rPr>
              <a:t>TIDAL</a:t>
            </a:r>
            <a:r>
              <a:rPr sz="4000" b="1" spc="-225" dirty="0">
                <a:latin typeface="Times New Roman"/>
                <a:cs typeface="Times New Roman"/>
              </a:rPr>
              <a:t> </a:t>
            </a:r>
            <a:r>
              <a:rPr sz="4000" b="1" spc="-5" dirty="0">
                <a:latin typeface="Times New Roman"/>
                <a:cs typeface="Times New Roman"/>
              </a:rPr>
              <a:t>ENERGY</a:t>
            </a:r>
            <a:endParaRPr sz="4000">
              <a:latin typeface="Times New Roman"/>
              <a:cs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30</a:t>
            </a:r>
            <a:endParaRPr sz="1200">
              <a:latin typeface="Arial MT"/>
              <a:cs typeface="Arial MT"/>
            </a:endParaRPr>
          </a:p>
        </p:txBody>
      </p:sp>
      <p:sp>
        <p:nvSpPr>
          <p:cNvPr id="3" name="object 3"/>
          <p:cNvSpPr txBox="1">
            <a:spLocks noGrp="1"/>
          </p:cNvSpPr>
          <p:nvPr>
            <p:ph type="title"/>
          </p:nvPr>
        </p:nvSpPr>
        <p:spPr>
          <a:xfrm>
            <a:off x="78739" y="98552"/>
            <a:ext cx="4876800" cy="391160"/>
          </a:xfrm>
          <a:prstGeom prst="rect">
            <a:avLst/>
          </a:prstGeom>
        </p:spPr>
        <p:txBody>
          <a:bodyPr vert="horz" wrap="square" lIns="0" tIns="12700" rIns="0" bIns="0" rtlCol="0">
            <a:spAutoFit/>
          </a:bodyPr>
          <a:lstStyle/>
          <a:p>
            <a:pPr marL="12700">
              <a:lnSpc>
                <a:spcPct val="100000"/>
              </a:lnSpc>
              <a:spcBef>
                <a:spcPts val="100"/>
              </a:spcBef>
              <a:tabLst>
                <a:tab pos="545465" algn="l"/>
              </a:tabLst>
            </a:pPr>
            <a:r>
              <a:rPr sz="2400" b="1" dirty="0">
                <a:latin typeface="Times New Roman"/>
                <a:cs typeface="Times New Roman"/>
              </a:rPr>
              <a:t>1.5	</a:t>
            </a:r>
            <a:r>
              <a:rPr sz="2400" b="1" spc="-5" dirty="0">
                <a:latin typeface="Times New Roman"/>
                <a:cs typeface="Times New Roman"/>
              </a:rPr>
              <a:t>DIRECT</a:t>
            </a:r>
            <a:r>
              <a:rPr sz="2400" b="1" spc="-45" dirty="0">
                <a:latin typeface="Times New Roman"/>
                <a:cs typeface="Times New Roman"/>
              </a:rPr>
              <a:t> </a:t>
            </a:r>
            <a:r>
              <a:rPr sz="2400" b="1" spc="-5" dirty="0">
                <a:latin typeface="Times New Roman"/>
                <a:cs typeface="Times New Roman"/>
              </a:rPr>
              <a:t>USE</a:t>
            </a:r>
            <a:r>
              <a:rPr sz="2400" b="1" spc="-60" dirty="0">
                <a:latin typeface="Times New Roman"/>
                <a:cs typeface="Times New Roman"/>
              </a:rPr>
              <a:t> </a:t>
            </a:r>
            <a:r>
              <a:rPr sz="2400" b="1" spc="-20" dirty="0">
                <a:latin typeface="Times New Roman"/>
                <a:cs typeface="Times New Roman"/>
              </a:rPr>
              <a:t>TECHNOLOGY:-</a:t>
            </a:r>
            <a:endParaRPr sz="2400">
              <a:latin typeface="Times New Roman"/>
              <a:cs typeface="Times New Roman"/>
            </a:endParaRPr>
          </a:p>
        </p:txBody>
      </p:sp>
      <p:sp>
        <p:nvSpPr>
          <p:cNvPr id="4" name="object 4"/>
          <p:cNvSpPr txBox="1"/>
          <p:nvPr/>
        </p:nvSpPr>
        <p:spPr>
          <a:xfrm>
            <a:off x="78739" y="457555"/>
            <a:ext cx="8989060" cy="5711190"/>
          </a:xfrm>
          <a:prstGeom prst="rect">
            <a:avLst/>
          </a:prstGeom>
        </p:spPr>
        <p:txBody>
          <a:bodyPr vert="horz" wrap="square" lIns="0" tIns="29209" rIns="0" bIns="0" rtlCol="0">
            <a:spAutoFit/>
          </a:bodyPr>
          <a:lstStyle/>
          <a:p>
            <a:pPr marL="12700" marR="5080" indent="457200" algn="just">
              <a:lnSpc>
                <a:spcPct val="151900"/>
              </a:lnSpc>
              <a:spcBef>
                <a:spcPts val="229"/>
              </a:spcBef>
            </a:pPr>
            <a:r>
              <a:rPr sz="2000" dirty="0">
                <a:latin typeface="Times New Roman"/>
                <a:cs typeface="Times New Roman"/>
              </a:rPr>
              <a:t>The </a:t>
            </a:r>
            <a:r>
              <a:rPr sz="2000" spc="-5" dirty="0">
                <a:latin typeface="Times New Roman"/>
                <a:cs typeface="Times New Roman"/>
              </a:rPr>
              <a:t>geothermal </a:t>
            </a:r>
            <a:r>
              <a:rPr sz="2000" spc="-10" dirty="0">
                <a:latin typeface="Times New Roman"/>
                <a:cs typeface="Times New Roman"/>
              </a:rPr>
              <a:t>energy is </a:t>
            </a:r>
            <a:r>
              <a:rPr sz="2000" spc="-5" dirty="0">
                <a:latin typeface="Times New Roman"/>
                <a:cs typeface="Times New Roman"/>
              </a:rPr>
              <a:t>directly used at </a:t>
            </a:r>
            <a:r>
              <a:rPr sz="2000" dirty="0">
                <a:latin typeface="Times New Roman"/>
                <a:cs typeface="Times New Roman"/>
              </a:rPr>
              <a:t>the </a:t>
            </a:r>
            <a:r>
              <a:rPr sz="2000" spc="-5" dirty="0">
                <a:latin typeface="Times New Roman"/>
                <a:cs typeface="Times New Roman"/>
              </a:rPr>
              <a:t>site of extraction</a:t>
            </a:r>
            <a:r>
              <a:rPr sz="2000" dirty="0">
                <a:latin typeface="Times New Roman"/>
                <a:cs typeface="Times New Roman"/>
              </a:rPr>
              <a:t> by</a:t>
            </a:r>
            <a:r>
              <a:rPr sz="2000" spc="5" dirty="0">
                <a:latin typeface="Times New Roman"/>
                <a:cs typeface="Times New Roman"/>
              </a:rPr>
              <a:t> </a:t>
            </a:r>
            <a:r>
              <a:rPr sz="2000" spc="-10" dirty="0">
                <a:latin typeface="Times New Roman"/>
                <a:cs typeface="Times New Roman"/>
              </a:rPr>
              <a:t>installation </a:t>
            </a:r>
            <a:r>
              <a:rPr sz="2000" spc="5" dirty="0">
                <a:latin typeface="Times New Roman"/>
                <a:cs typeface="Times New Roman"/>
              </a:rPr>
              <a:t>of </a:t>
            </a:r>
            <a:r>
              <a:rPr sz="2000" spc="10" dirty="0">
                <a:latin typeface="Times New Roman"/>
                <a:cs typeface="Times New Roman"/>
              </a:rPr>
              <a:t> </a:t>
            </a:r>
            <a:r>
              <a:rPr sz="2000" spc="-5" dirty="0">
                <a:latin typeface="Times New Roman"/>
                <a:cs typeface="Times New Roman"/>
              </a:rPr>
              <a:t>plants because these are non-transportable </a:t>
            </a:r>
            <a:r>
              <a:rPr sz="2000" spc="-10" dirty="0">
                <a:latin typeface="Times New Roman"/>
                <a:cs typeface="Times New Roman"/>
              </a:rPr>
              <a:t>to </a:t>
            </a:r>
            <a:r>
              <a:rPr sz="2000" spc="-5" dirty="0">
                <a:latin typeface="Times New Roman"/>
                <a:cs typeface="Times New Roman"/>
              </a:rPr>
              <a:t>long distances. Some cases</a:t>
            </a:r>
            <a:r>
              <a:rPr sz="2000" dirty="0">
                <a:latin typeface="Times New Roman"/>
                <a:cs typeface="Times New Roman"/>
              </a:rPr>
              <a:t> </a:t>
            </a:r>
            <a:r>
              <a:rPr sz="2000" spc="-5" dirty="0">
                <a:latin typeface="Times New Roman"/>
                <a:cs typeface="Times New Roman"/>
              </a:rPr>
              <a:t>the available </a:t>
            </a:r>
            <a:r>
              <a:rPr sz="2000" dirty="0">
                <a:latin typeface="Times New Roman"/>
                <a:cs typeface="Times New Roman"/>
              </a:rPr>
              <a:t> </a:t>
            </a:r>
            <a:r>
              <a:rPr sz="2000" spc="-5" dirty="0">
                <a:latin typeface="Times New Roman"/>
                <a:cs typeface="Times New Roman"/>
              </a:rPr>
              <a:t>geothermal </a:t>
            </a:r>
            <a:r>
              <a:rPr sz="2000" spc="-10" dirty="0">
                <a:latin typeface="Times New Roman"/>
                <a:cs typeface="Times New Roman"/>
              </a:rPr>
              <a:t>energy </a:t>
            </a:r>
            <a:r>
              <a:rPr sz="2000" spc="-5" dirty="0">
                <a:latin typeface="Times New Roman"/>
                <a:cs typeface="Times New Roman"/>
              </a:rPr>
              <a:t>in the form </a:t>
            </a:r>
            <a:r>
              <a:rPr sz="2000" dirty="0">
                <a:latin typeface="Times New Roman"/>
                <a:cs typeface="Times New Roman"/>
              </a:rPr>
              <a:t>of </a:t>
            </a:r>
            <a:r>
              <a:rPr sz="2000" spc="-5" dirty="0">
                <a:latin typeface="Times New Roman"/>
                <a:cs typeface="Times New Roman"/>
              </a:rPr>
              <a:t>steam </a:t>
            </a:r>
            <a:r>
              <a:rPr sz="2000" dirty="0">
                <a:latin typeface="Times New Roman"/>
                <a:cs typeface="Times New Roman"/>
              </a:rPr>
              <a:t>and </a:t>
            </a:r>
            <a:r>
              <a:rPr sz="2000" spc="5" dirty="0">
                <a:latin typeface="Times New Roman"/>
                <a:cs typeface="Times New Roman"/>
              </a:rPr>
              <a:t>hot </a:t>
            </a:r>
            <a:r>
              <a:rPr sz="2000" spc="-5" dirty="0">
                <a:latin typeface="Times New Roman"/>
                <a:cs typeface="Times New Roman"/>
              </a:rPr>
              <a:t>water </a:t>
            </a:r>
            <a:r>
              <a:rPr sz="2000" spc="-10" dirty="0">
                <a:latin typeface="Times New Roman"/>
                <a:cs typeface="Times New Roman"/>
              </a:rPr>
              <a:t>is </a:t>
            </a:r>
            <a:r>
              <a:rPr sz="2000" dirty="0">
                <a:latin typeface="Times New Roman"/>
                <a:cs typeface="Times New Roman"/>
              </a:rPr>
              <a:t>not </a:t>
            </a:r>
            <a:r>
              <a:rPr sz="2000" spc="-5" dirty="0">
                <a:latin typeface="Times New Roman"/>
                <a:cs typeface="Times New Roman"/>
              </a:rPr>
              <a:t>utilized directly because </a:t>
            </a:r>
            <a:r>
              <a:rPr sz="2000" dirty="0">
                <a:latin typeface="Times New Roman"/>
                <a:cs typeface="Times New Roman"/>
              </a:rPr>
              <a:t> these are </a:t>
            </a:r>
            <a:r>
              <a:rPr sz="2000" spc="-5" dirty="0">
                <a:latin typeface="Times New Roman"/>
                <a:cs typeface="Times New Roman"/>
              </a:rPr>
              <a:t>contaminated with chemicals, dirty </a:t>
            </a:r>
            <a:r>
              <a:rPr sz="2000" spc="-15" dirty="0">
                <a:latin typeface="Times New Roman"/>
                <a:cs typeface="Times New Roman"/>
              </a:rPr>
              <a:t>water, </a:t>
            </a:r>
            <a:r>
              <a:rPr sz="2000" spc="-5" dirty="0">
                <a:latin typeface="Times New Roman"/>
                <a:cs typeface="Times New Roman"/>
              </a:rPr>
              <a:t>stones etc. </a:t>
            </a:r>
            <a:r>
              <a:rPr sz="2000" dirty="0">
                <a:latin typeface="Times New Roman"/>
                <a:cs typeface="Times New Roman"/>
              </a:rPr>
              <a:t>Heat </a:t>
            </a:r>
            <a:r>
              <a:rPr sz="2000" spc="-5" dirty="0">
                <a:latin typeface="Times New Roman"/>
                <a:cs typeface="Times New Roman"/>
              </a:rPr>
              <a:t>exchangers </a:t>
            </a:r>
            <a:r>
              <a:rPr sz="2000" spc="-10" dirty="0">
                <a:latin typeface="Times New Roman"/>
                <a:cs typeface="Times New Roman"/>
              </a:rPr>
              <a:t>are </a:t>
            </a:r>
            <a:r>
              <a:rPr sz="2000" spc="-5" dirty="0">
                <a:latin typeface="Times New Roman"/>
                <a:cs typeface="Times New Roman"/>
              </a:rPr>
              <a:t> </a:t>
            </a:r>
            <a:r>
              <a:rPr sz="2000" spc="-10" dirty="0">
                <a:latin typeface="Times New Roman"/>
                <a:cs typeface="Times New Roman"/>
              </a:rPr>
              <a:t>sometimes</a:t>
            </a:r>
            <a:r>
              <a:rPr sz="2000" dirty="0">
                <a:latin typeface="Times New Roman"/>
                <a:cs typeface="Times New Roman"/>
              </a:rPr>
              <a:t> used</a:t>
            </a:r>
            <a:r>
              <a:rPr sz="2000" spc="-15" dirty="0">
                <a:latin typeface="Times New Roman"/>
                <a:cs typeface="Times New Roman"/>
              </a:rPr>
              <a:t> </a:t>
            </a:r>
            <a:r>
              <a:rPr sz="2000" spc="-5" dirty="0">
                <a:latin typeface="Times New Roman"/>
                <a:cs typeface="Times New Roman"/>
              </a:rPr>
              <a:t>to </a:t>
            </a:r>
            <a:r>
              <a:rPr sz="2000" dirty="0">
                <a:latin typeface="Times New Roman"/>
                <a:cs typeface="Times New Roman"/>
              </a:rPr>
              <a:t>transfer</a:t>
            </a:r>
            <a:r>
              <a:rPr sz="2000" spc="-4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heat.</a:t>
            </a:r>
            <a:endParaRPr sz="2000">
              <a:latin typeface="Times New Roman"/>
              <a:cs typeface="Times New Roman"/>
            </a:endParaRPr>
          </a:p>
          <a:p>
            <a:pPr marL="12700" algn="just">
              <a:lnSpc>
                <a:spcPct val="100000"/>
              </a:lnSpc>
              <a:spcBef>
                <a:spcPts val="1635"/>
              </a:spcBef>
            </a:pPr>
            <a:r>
              <a:rPr sz="2000" b="1" i="1" dirty="0">
                <a:latin typeface="Times New Roman"/>
                <a:cs typeface="Times New Roman"/>
              </a:rPr>
              <a:t>1.5.1</a:t>
            </a:r>
            <a:r>
              <a:rPr sz="2000" b="1" i="1" spc="-45" dirty="0">
                <a:latin typeface="Times New Roman"/>
                <a:cs typeface="Times New Roman"/>
              </a:rPr>
              <a:t> </a:t>
            </a:r>
            <a:r>
              <a:rPr sz="2000" b="1" i="1" spc="-15" dirty="0">
                <a:latin typeface="Times New Roman"/>
                <a:cs typeface="Times New Roman"/>
              </a:rPr>
              <a:t>Tidal</a:t>
            </a:r>
            <a:r>
              <a:rPr sz="2000" b="1" i="1" spc="-40" dirty="0">
                <a:latin typeface="Times New Roman"/>
                <a:cs typeface="Times New Roman"/>
              </a:rPr>
              <a:t> </a:t>
            </a:r>
            <a:r>
              <a:rPr sz="2000" b="1" i="1" dirty="0">
                <a:latin typeface="Times New Roman"/>
                <a:cs typeface="Times New Roman"/>
              </a:rPr>
              <a:t>Energy:-</a:t>
            </a:r>
            <a:endParaRPr sz="2000">
              <a:latin typeface="Times New Roman"/>
              <a:cs typeface="Times New Roman"/>
            </a:endParaRPr>
          </a:p>
          <a:p>
            <a:pPr marL="12700" marR="5715" indent="568325" algn="just">
              <a:lnSpc>
                <a:spcPct val="150000"/>
              </a:lnSpc>
              <a:spcBef>
                <a:spcPts val="765"/>
              </a:spcBef>
            </a:pPr>
            <a:r>
              <a:rPr sz="2000" spc="-5" dirty="0">
                <a:latin typeface="Times New Roman"/>
                <a:cs typeface="Times New Roman"/>
              </a:rPr>
              <a:t>The tidal </a:t>
            </a:r>
            <a:r>
              <a:rPr sz="2000" spc="-10" dirty="0">
                <a:latin typeface="Times New Roman"/>
                <a:cs typeface="Times New Roman"/>
              </a:rPr>
              <a:t>energy </a:t>
            </a:r>
            <a:r>
              <a:rPr sz="2000" spc="-5" dirty="0">
                <a:latin typeface="Times New Roman"/>
                <a:cs typeface="Times New Roman"/>
              </a:rPr>
              <a:t>is developed due </a:t>
            </a:r>
            <a:r>
              <a:rPr sz="2000" spc="-10" dirty="0">
                <a:latin typeface="Times New Roman"/>
                <a:cs typeface="Times New Roman"/>
              </a:rPr>
              <a:t>to rise </a:t>
            </a:r>
            <a:r>
              <a:rPr sz="2000" spc="-5" dirty="0">
                <a:latin typeface="Times New Roman"/>
                <a:cs typeface="Times New Roman"/>
              </a:rPr>
              <a:t>and fall of water level in </a:t>
            </a:r>
            <a:r>
              <a:rPr sz="2000" spc="-10" dirty="0">
                <a:latin typeface="Times New Roman"/>
                <a:cs typeface="Times New Roman"/>
              </a:rPr>
              <a:t>the </a:t>
            </a:r>
            <a:r>
              <a:rPr sz="2000" spc="-5" dirty="0">
                <a:latin typeface="Times New Roman"/>
                <a:cs typeface="Times New Roman"/>
              </a:rPr>
              <a:t>sea. There </a:t>
            </a:r>
            <a:r>
              <a:rPr sz="2000" spc="-20" dirty="0">
                <a:latin typeface="Times New Roman"/>
                <a:cs typeface="Times New Roman"/>
              </a:rPr>
              <a:t>is </a:t>
            </a:r>
            <a:r>
              <a:rPr sz="2000" spc="-484" dirty="0">
                <a:latin typeface="Times New Roman"/>
                <a:cs typeface="Times New Roman"/>
              </a:rPr>
              <a:t> </a:t>
            </a:r>
            <a:r>
              <a:rPr sz="2000" dirty="0">
                <a:latin typeface="Times New Roman"/>
                <a:cs typeface="Times New Roman"/>
              </a:rPr>
              <a:t>a </a:t>
            </a:r>
            <a:r>
              <a:rPr sz="2000" spc="-5" dirty="0">
                <a:latin typeface="Times New Roman"/>
                <a:cs typeface="Times New Roman"/>
              </a:rPr>
              <a:t>force of </a:t>
            </a:r>
            <a:r>
              <a:rPr sz="2000" spc="-10" dirty="0">
                <a:latin typeface="Times New Roman"/>
                <a:cs typeface="Times New Roman"/>
              </a:rPr>
              <a:t>attraction </a:t>
            </a:r>
            <a:r>
              <a:rPr sz="2000" spc="-5" dirty="0">
                <a:latin typeface="Times New Roman"/>
                <a:cs typeface="Times New Roman"/>
              </a:rPr>
              <a:t>between the </a:t>
            </a:r>
            <a:r>
              <a:rPr sz="2000" spc="-10" dirty="0">
                <a:latin typeface="Times New Roman"/>
                <a:cs typeface="Times New Roman"/>
              </a:rPr>
              <a:t>earth </a:t>
            </a:r>
            <a:r>
              <a:rPr sz="2000" spc="-5" dirty="0">
                <a:latin typeface="Times New Roman"/>
                <a:cs typeface="Times New Roman"/>
              </a:rPr>
              <a:t>and </a:t>
            </a:r>
            <a:r>
              <a:rPr sz="2000" dirty="0">
                <a:latin typeface="Times New Roman"/>
                <a:cs typeface="Times New Roman"/>
              </a:rPr>
              <a:t>sun. </a:t>
            </a:r>
            <a:r>
              <a:rPr sz="2000" spc="-5" dirty="0">
                <a:latin typeface="Times New Roman"/>
                <a:cs typeface="Times New Roman"/>
              </a:rPr>
              <a:t>The water level </a:t>
            </a:r>
            <a:r>
              <a:rPr sz="2000" spc="-10" dirty="0">
                <a:latin typeface="Times New Roman"/>
                <a:cs typeface="Times New Roman"/>
              </a:rPr>
              <a:t>in </a:t>
            </a:r>
            <a:r>
              <a:rPr sz="2000" spc="-5" dirty="0">
                <a:latin typeface="Times New Roman"/>
                <a:cs typeface="Times New Roman"/>
              </a:rPr>
              <a:t>the </a:t>
            </a:r>
            <a:r>
              <a:rPr sz="2000" dirty="0">
                <a:latin typeface="Times New Roman"/>
                <a:cs typeface="Times New Roman"/>
              </a:rPr>
              <a:t>sea </a:t>
            </a:r>
            <a:r>
              <a:rPr sz="2000" spc="-10" dirty="0">
                <a:latin typeface="Times New Roman"/>
                <a:cs typeface="Times New Roman"/>
              </a:rPr>
              <a:t>is </a:t>
            </a:r>
            <a:r>
              <a:rPr sz="2000" spc="-5" dirty="0">
                <a:latin typeface="Times New Roman"/>
                <a:cs typeface="Times New Roman"/>
              </a:rPr>
              <a:t>balanced </a:t>
            </a:r>
            <a:r>
              <a:rPr sz="2000" spc="5" dirty="0">
                <a:latin typeface="Times New Roman"/>
                <a:cs typeface="Times New Roman"/>
              </a:rPr>
              <a:t>by </a:t>
            </a:r>
            <a:r>
              <a:rPr sz="2000" spc="10" dirty="0">
                <a:latin typeface="Times New Roman"/>
                <a:cs typeface="Times New Roman"/>
              </a:rPr>
              <a:t> </a:t>
            </a:r>
            <a:r>
              <a:rPr sz="2000" dirty="0">
                <a:latin typeface="Times New Roman"/>
                <a:cs typeface="Times New Roman"/>
              </a:rPr>
              <a:t>the </a:t>
            </a:r>
            <a:r>
              <a:rPr sz="2000" spc="-5" dirty="0">
                <a:latin typeface="Times New Roman"/>
                <a:cs typeface="Times New Roman"/>
              </a:rPr>
              <a:t>gravitational force of attraction </a:t>
            </a:r>
            <a:r>
              <a:rPr sz="2000" dirty="0">
                <a:latin typeface="Times New Roman"/>
                <a:cs typeface="Times New Roman"/>
              </a:rPr>
              <a:t>by </a:t>
            </a:r>
            <a:r>
              <a:rPr sz="2000" spc="-5" dirty="0">
                <a:latin typeface="Times New Roman"/>
                <a:cs typeface="Times New Roman"/>
              </a:rPr>
              <a:t>earth. The tide in </a:t>
            </a:r>
            <a:r>
              <a:rPr sz="2000" dirty="0">
                <a:latin typeface="Times New Roman"/>
                <a:cs typeface="Times New Roman"/>
              </a:rPr>
              <a:t>the sea </a:t>
            </a:r>
            <a:r>
              <a:rPr sz="2000" spc="-5" dirty="0">
                <a:latin typeface="Times New Roman"/>
                <a:cs typeface="Times New Roman"/>
              </a:rPr>
              <a:t>is developed </a:t>
            </a:r>
            <a:r>
              <a:rPr sz="2000" dirty="0">
                <a:latin typeface="Times New Roman"/>
                <a:cs typeface="Times New Roman"/>
              </a:rPr>
              <a:t>due </a:t>
            </a:r>
            <a:r>
              <a:rPr sz="2000" spc="-20" dirty="0">
                <a:latin typeface="Times New Roman"/>
                <a:cs typeface="Times New Roman"/>
              </a:rPr>
              <a:t>to </a:t>
            </a:r>
            <a:r>
              <a:rPr sz="2000" spc="-15" dirty="0">
                <a:latin typeface="Times New Roman"/>
                <a:cs typeface="Times New Roman"/>
              </a:rPr>
              <a:t> </a:t>
            </a:r>
            <a:r>
              <a:rPr sz="2000" spc="-5" dirty="0">
                <a:latin typeface="Times New Roman"/>
                <a:cs typeface="Times New Roman"/>
              </a:rPr>
              <a:t>rotation of earth about </a:t>
            </a:r>
            <a:r>
              <a:rPr sz="2000" spc="-10" dirty="0">
                <a:latin typeface="Times New Roman"/>
                <a:cs typeface="Times New Roman"/>
              </a:rPr>
              <a:t>itself </a:t>
            </a:r>
            <a:r>
              <a:rPr sz="2000" dirty="0">
                <a:latin typeface="Times New Roman"/>
                <a:cs typeface="Times New Roman"/>
              </a:rPr>
              <a:t>which </a:t>
            </a:r>
            <a:r>
              <a:rPr sz="2000" spc="-5" dirty="0">
                <a:latin typeface="Times New Roman"/>
                <a:cs typeface="Times New Roman"/>
              </a:rPr>
              <a:t>creates imbalance </a:t>
            </a:r>
            <a:r>
              <a:rPr sz="2000" dirty="0">
                <a:latin typeface="Times New Roman"/>
                <a:cs typeface="Times New Roman"/>
              </a:rPr>
              <a:t>on </a:t>
            </a:r>
            <a:r>
              <a:rPr sz="2000" spc="-5" dirty="0">
                <a:latin typeface="Times New Roman"/>
                <a:cs typeface="Times New Roman"/>
              </a:rPr>
              <a:t>the force </a:t>
            </a:r>
            <a:r>
              <a:rPr sz="2000" spc="5" dirty="0">
                <a:latin typeface="Times New Roman"/>
                <a:cs typeface="Times New Roman"/>
              </a:rPr>
              <a:t>of </a:t>
            </a:r>
            <a:r>
              <a:rPr sz="2000" spc="-5" dirty="0">
                <a:latin typeface="Times New Roman"/>
                <a:cs typeface="Times New Roman"/>
              </a:rPr>
              <a:t>attraction </a:t>
            </a:r>
            <a:r>
              <a:rPr sz="2000" dirty="0">
                <a:latin typeface="Times New Roman"/>
                <a:cs typeface="Times New Roman"/>
              </a:rPr>
              <a:t>due </a:t>
            </a:r>
            <a:r>
              <a:rPr sz="2000" spc="-20" dirty="0">
                <a:latin typeface="Times New Roman"/>
                <a:cs typeface="Times New Roman"/>
              </a:rPr>
              <a:t>to </a:t>
            </a:r>
            <a:r>
              <a:rPr sz="2000" spc="-15" dirty="0">
                <a:latin typeface="Times New Roman"/>
                <a:cs typeface="Times New Roman"/>
              </a:rPr>
              <a:t> </a:t>
            </a:r>
            <a:r>
              <a:rPr sz="2000" spc="-5" dirty="0">
                <a:latin typeface="Times New Roman"/>
                <a:cs typeface="Times New Roman"/>
              </a:rPr>
              <a:t>variation</a:t>
            </a:r>
            <a:r>
              <a:rPr sz="2000" spc="-3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distance.</a:t>
            </a:r>
            <a:endParaRPr sz="2000">
              <a:latin typeface="Times New Roman"/>
              <a:cs typeface="Times New Roman"/>
            </a:endParaRPr>
          </a:p>
          <a:p>
            <a:pPr marL="12700" algn="just">
              <a:lnSpc>
                <a:spcPct val="100000"/>
              </a:lnSpc>
              <a:spcBef>
                <a:spcPts val="1200"/>
              </a:spcBef>
            </a:pPr>
            <a:r>
              <a:rPr sz="2000" i="1" dirty="0">
                <a:latin typeface="Times New Roman"/>
                <a:cs typeface="Times New Roman"/>
              </a:rPr>
              <a:t>*</a:t>
            </a:r>
            <a:r>
              <a:rPr sz="2000" i="1" spc="15" dirty="0">
                <a:latin typeface="Times New Roman"/>
                <a:cs typeface="Times New Roman"/>
              </a:rPr>
              <a:t> </a:t>
            </a:r>
            <a:r>
              <a:rPr sz="2000" i="1" spc="5" dirty="0">
                <a:latin typeface="Times New Roman"/>
                <a:cs typeface="Times New Roman"/>
              </a:rPr>
              <a:t>So,</a:t>
            </a:r>
            <a:r>
              <a:rPr sz="2000" i="1" spc="-20" dirty="0">
                <a:latin typeface="Times New Roman"/>
                <a:cs typeface="Times New Roman"/>
              </a:rPr>
              <a:t> </a:t>
            </a:r>
            <a:r>
              <a:rPr sz="2000" i="1" dirty="0">
                <a:latin typeface="Times New Roman"/>
                <a:cs typeface="Times New Roman"/>
              </a:rPr>
              <a:t>the</a:t>
            </a:r>
            <a:r>
              <a:rPr sz="2000" i="1" spc="-15" dirty="0">
                <a:latin typeface="Times New Roman"/>
                <a:cs typeface="Times New Roman"/>
              </a:rPr>
              <a:t> </a:t>
            </a:r>
            <a:r>
              <a:rPr sz="2000" i="1" dirty="0">
                <a:latin typeface="Times New Roman"/>
                <a:cs typeface="Times New Roman"/>
              </a:rPr>
              <a:t>main</a:t>
            </a:r>
            <a:r>
              <a:rPr sz="2000" i="1" spc="-15" dirty="0">
                <a:latin typeface="Times New Roman"/>
                <a:cs typeface="Times New Roman"/>
              </a:rPr>
              <a:t> </a:t>
            </a:r>
            <a:r>
              <a:rPr sz="2000" i="1" dirty="0">
                <a:latin typeface="Times New Roman"/>
                <a:cs typeface="Times New Roman"/>
              </a:rPr>
              <a:t>period</a:t>
            </a:r>
            <a:r>
              <a:rPr sz="2000" i="1" spc="-10" dirty="0">
                <a:latin typeface="Times New Roman"/>
                <a:cs typeface="Times New Roman"/>
              </a:rPr>
              <a:t> </a:t>
            </a:r>
            <a:r>
              <a:rPr sz="2000" i="1" dirty="0">
                <a:latin typeface="Times New Roman"/>
                <a:cs typeface="Times New Roman"/>
              </a:rPr>
              <a:t>of</a:t>
            </a:r>
            <a:r>
              <a:rPr sz="2000" i="1" spc="-20" dirty="0">
                <a:latin typeface="Times New Roman"/>
                <a:cs typeface="Times New Roman"/>
              </a:rPr>
              <a:t> </a:t>
            </a:r>
            <a:r>
              <a:rPr sz="2000" i="1" spc="-5" dirty="0">
                <a:latin typeface="Times New Roman"/>
                <a:cs typeface="Times New Roman"/>
              </a:rPr>
              <a:t>tide</a:t>
            </a:r>
            <a:r>
              <a:rPr sz="2000" i="1" dirty="0">
                <a:latin typeface="Times New Roman"/>
                <a:cs typeface="Times New Roman"/>
              </a:rPr>
              <a:t> </a:t>
            </a:r>
            <a:r>
              <a:rPr sz="2000" i="1" spc="-5" dirty="0">
                <a:latin typeface="Times New Roman"/>
                <a:cs typeface="Times New Roman"/>
              </a:rPr>
              <a:t>is </a:t>
            </a:r>
            <a:r>
              <a:rPr sz="2000" i="1" dirty="0">
                <a:latin typeface="Times New Roman"/>
                <a:cs typeface="Times New Roman"/>
              </a:rPr>
              <a:t>diurnal</a:t>
            </a:r>
            <a:r>
              <a:rPr sz="2000" i="1" spc="-40" dirty="0">
                <a:latin typeface="Times New Roman"/>
                <a:cs typeface="Times New Roman"/>
              </a:rPr>
              <a:t> </a:t>
            </a:r>
            <a:r>
              <a:rPr sz="2000" i="1" dirty="0">
                <a:latin typeface="Times New Roman"/>
                <a:cs typeface="Times New Roman"/>
              </a:rPr>
              <a:t>at</a:t>
            </a:r>
            <a:r>
              <a:rPr sz="2000" i="1" spc="-10" dirty="0">
                <a:latin typeface="Times New Roman"/>
                <a:cs typeface="Times New Roman"/>
              </a:rPr>
              <a:t> </a:t>
            </a:r>
            <a:r>
              <a:rPr sz="2000" i="1" spc="5" dirty="0">
                <a:latin typeface="Times New Roman"/>
                <a:cs typeface="Times New Roman"/>
              </a:rPr>
              <a:t>about</a:t>
            </a:r>
            <a:r>
              <a:rPr sz="2000" i="1" spc="-35" dirty="0">
                <a:latin typeface="Times New Roman"/>
                <a:cs typeface="Times New Roman"/>
              </a:rPr>
              <a:t> </a:t>
            </a:r>
            <a:r>
              <a:rPr sz="2000" i="1" dirty="0">
                <a:latin typeface="Times New Roman"/>
                <a:cs typeface="Times New Roman"/>
              </a:rPr>
              <a:t>24</a:t>
            </a:r>
            <a:r>
              <a:rPr sz="2000" i="1" spc="-10" dirty="0">
                <a:latin typeface="Times New Roman"/>
                <a:cs typeface="Times New Roman"/>
              </a:rPr>
              <a:t> </a:t>
            </a:r>
            <a:r>
              <a:rPr sz="2000" i="1" dirty="0">
                <a:latin typeface="Times New Roman"/>
                <a:cs typeface="Times New Roman"/>
              </a:rPr>
              <a:t>hours</a:t>
            </a:r>
            <a:r>
              <a:rPr sz="2000" i="1" spc="-30" dirty="0">
                <a:latin typeface="Times New Roman"/>
                <a:cs typeface="Times New Roman"/>
              </a:rPr>
              <a:t> </a:t>
            </a:r>
            <a:r>
              <a:rPr sz="2000" i="1" spc="5" dirty="0">
                <a:latin typeface="Times New Roman"/>
                <a:cs typeface="Times New Roman"/>
              </a:rPr>
              <a:t>and</a:t>
            </a:r>
            <a:r>
              <a:rPr sz="2000" i="1" spc="-10" dirty="0">
                <a:latin typeface="Times New Roman"/>
                <a:cs typeface="Times New Roman"/>
              </a:rPr>
              <a:t> </a:t>
            </a:r>
            <a:r>
              <a:rPr sz="2000" i="1" dirty="0">
                <a:latin typeface="Times New Roman"/>
                <a:cs typeface="Times New Roman"/>
              </a:rPr>
              <a:t>semidiurnal</a:t>
            </a:r>
            <a:r>
              <a:rPr sz="2000" i="1" spc="-35" dirty="0">
                <a:latin typeface="Times New Roman"/>
                <a:cs typeface="Times New Roman"/>
              </a:rPr>
              <a:t> </a:t>
            </a:r>
            <a:r>
              <a:rPr sz="2000" i="1" dirty="0">
                <a:latin typeface="Times New Roman"/>
                <a:cs typeface="Times New Roman"/>
              </a:rPr>
              <a:t>at</a:t>
            </a:r>
            <a:r>
              <a:rPr sz="2000" i="1" spc="-10" dirty="0">
                <a:latin typeface="Times New Roman"/>
                <a:cs typeface="Times New Roman"/>
              </a:rPr>
              <a:t> </a:t>
            </a:r>
            <a:r>
              <a:rPr sz="2000" i="1" dirty="0">
                <a:latin typeface="Times New Roman"/>
                <a:cs typeface="Times New Roman"/>
              </a:rPr>
              <a:t>12</a:t>
            </a:r>
            <a:r>
              <a:rPr sz="2000" i="1" spc="-15" dirty="0">
                <a:latin typeface="Times New Roman"/>
                <a:cs typeface="Times New Roman"/>
              </a:rPr>
              <a:t> </a:t>
            </a:r>
            <a:r>
              <a:rPr sz="2000" i="1" dirty="0">
                <a:latin typeface="Times New Roman"/>
                <a:cs typeface="Times New Roman"/>
              </a:rPr>
              <a:t>hours</a:t>
            </a:r>
            <a:endParaRPr sz="2000">
              <a:latin typeface="Times New Roman"/>
              <a:cs typeface="Times New Roman"/>
            </a:endParaRPr>
          </a:p>
        </p:txBody>
      </p:sp>
      <p:sp>
        <p:nvSpPr>
          <p:cNvPr id="5" name="object 5"/>
          <p:cNvSpPr txBox="1"/>
          <p:nvPr/>
        </p:nvSpPr>
        <p:spPr>
          <a:xfrm>
            <a:off x="333247" y="6294831"/>
            <a:ext cx="1198880" cy="330835"/>
          </a:xfrm>
          <a:prstGeom prst="rect">
            <a:avLst/>
          </a:prstGeom>
        </p:spPr>
        <p:txBody>
          <a:bodyPr vert="horz" wrap="square" lIns="0" tIns="12700" rIns="0" bIns="0" rtlCol="0">
            <a:spAutoFit/>
          </a:bodyPr>
          <a:lstStyle/>
          <a:p>
            <a:pPr marL="12700">
              <a:lnSpc>
                <a:spcPct val="100000"/>
              </a:lnSpc>
              <a:spcBef>
                <a:spcPts val="100"/>
              </a:spcBef>
            </a:pPr>
            <a:r>
              <a:rPr sz="2000" i="1" dirty="0">
                <a:latin typeface="Times New Roman"/>
                <a:cs typeface="Times New Roman"/>
              </a:rPr>
              <a:t>25</a:t>
            </a:r>
            <a:r>
              <a:rPr sz="2000" i="1" spc="-80" dirty="0">
                <a:latin typeface="Times New Roman"/>
                <a:cs typeface="Times New Roman"/>
              </a:rPr>
              <a:t> </a:t>
            </a:r>
            <a:r>
              <a:rPr sz="2000" i="1" dirty="0">
                <a:latin typeface="Times New Roman"/>
                <a:cs typeface="Times New Roman"/>
              </a:rPr>
              <a:t>minutes.</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471661" y="6445541"/>
            <a:ext cx="161290"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3</a:t>
            </a:fld>
            <a:endParaRPr sz="1200">
              <a:latin typeface="Arial MT"/>
              <a:cs typeface="Arial MT"/>
            </a:endParaRPr>
          </a:p>
        </p:txBody>
      </p:sp>
      <p:sp>
        <p:nvSpPr>
          <p:cNvPr id="2" name="object 2"/>
          <p:cNvSpPr txBox="1">
            <a:spLocks noGrp="1"/>
          </p:cNvSpPr>
          <p:nvPr>
            <p:ph type="title"/>
          </p:nvPr>
        </p:nvSpPr>
        <p:spPr>
          <a:xfrm>
            <a:off x="1143000" y="533400"/>
            <a:ext cx="1515110" cy="452120"/>
          </a:xfrm>
          <a:prstGeom prst="rect">
            <a:avLst/>
          </a:prstGeom>
        </p:spPr>
        <p:txBody>
          <a:bodyPr vert="horz" wrap="square" lIns="0" tIns="12065" rIns="0" bIns="0" rtlCol="0">
            <a:spAutoFit/>
          </a:bodyPr>
          <a:lstStyle/>
          <a:p>
            <a:pPr marL="12700">
              <a:lnSpc>
                <a:spcPct val="100000"/>
              </a:lnSpc>
              <a:spcBef>
                <a:spcPts val="95"/>
              </a:spcBef>
            </a:pPr>
            <a:r>
              <a:rPr sz="2800" b="1" u="sng" spc="-5" dirty="0">
                <a:latin typeface="Times New Roman"/>
                <a:cs typeface="Times New Roman"/>
              </a:rPr>
              <a:t>1</a:t>
            </a:r>
            <a:r>
              <a:rPr sz="2800" b="1" u="sng" spc="-10" dirty="0">
                <a:latin typeface="Times New Roman"/>
                <a:cs typeface="Times New Roman"/>
              </a:rPr>
              <a:t>.</a:t>
            </a:r>
            <a:r>
              <a:rPr sz="2800" b="1" u="sng" spc="-5" dirty="0">
                <a:latin typeface="Times New Roman"/>
                <a:cs typeface="Times New Roman"/>
              </a:rPr>
              <a:t>En</a:t>
            </a:r>
            <a:r>
              <a:rPr sz="2800" b="1" u="sng" spc="-15" dirty="0">
                <a:latin typeface="Times New Roman"/>
                <a:cs typeface="Times New Roman"/>
              </a:rPr>
              <a:t>e</a:t>
            </a:r>
            <a:r>
              <a:rPr sz="2800" b="1" u="sng" spc="-5" dirty="0">
                <a:latin typeface="Times New Roman"/>
                <a:cs typeface="Times New Roman"/>
              </a:rPr>
              <a:t>rgy:</a:t>
            </a:r>
            <a:endParaRPr sz="2800" u="sng" dirty="0">
              <a:latin typeface="Times New Roman"/>
              <a:cs typeface="Times New Roman"/>
            </a:endParaRPr>
          </a:p>
        </p:txBody>
      </p:sp>
      <p:sp>
        <p:nvSpPr>
          <p:cNvPr id="3" name="object 3"/>
          <p:cNvSpPr txBox="1"/>
          <p:nvPr/>
        </p:nvSpPr>
        <p:spPr>
          <a:xfrm>
            <a:off x="232410" y="1219200"/>
            <a:ext cx="8759190" cy="4817153"/>
          </a:xfrm>
          <a:prstGeom prst="rect">
            <a:avLst/>
          </a:prstGeom>
        </p:spPr>
        <p:txBody>
          <a:bodyPr vert="horz" wrap="square" lIns="0" tIns="12065" rIns="0" bIns="0" rtlCol="0">
            <a:spAutoFit/>
          </a:bodyPr>
          <a:lstStyle/>
          <a:p>
            <a:pPr marL="12700" algn="just">
              <a:lnSpc>
                <a:spcPct val="100000"/>
              </a:lnSpc>
              <a:spcBef>
                <a:spcPts val="95"/>
              </a:spcBef>
            </a:pPr>
            <a:r>
              <a:rPr sz="2000" b="1" spc="-5" dirty="0">
                <a:latin typeface="Times New Roman"/>
                <a:cs typeface="Times New Roman"/>
              </a:rPr>
              <a:t>1.1</a:t>
            </a:r>
            <a:r>
              <a:rPr sz="2000" b="1" spc="-15" dirty="0">
                <a:latin typeface="Times New Roman"/>
                <a:cs typeface="Times New Roman"/>
              </a:rPr>
              <a:t> </a:t>
            </a:r>
            <a:r>
              <a:rPr sz="2000" b="1" spc="-5" dirty="0">
                <a:latin typeface="Times New Roman"/>
                <a:cs typeface="Times New Roman"/>
              </a:rPr>
              <a:t>Global</a:t>
            </a:r>
            <a:r>
              <a:rPr sz="2000" b="1" spc="-30" dirty="0">
                <a:latin typeface="Times New Roman"/>
                <a:cs typeface="Times New Roman"/>
              </a:rPr>
              <a:t> </a:t>
            </a:r>
            <a:r>
              <a:rPr sz="2000" b="1" spc="-5" dirty="0">
                <a:latin typeface="Times New Roman"/>
                <a:cs typeface="Times New Roman"/>
              </a:rPr>
              <a:t>Scene:</a:t>
            </a:r>
            <a:endParaRPr sz="2000" dirty="0">
              <a:latin typeface="Times New Roman"/>
              <a:cs typeface="Times New Roman"/>
            </a:endParaRPr>
          </a:p>
          <a:p>
            <a:pPr marL="12700" marR="5080" indent="914400" algn="just">
              <a:lnSpc>
                <a:spcPct val="150000"/>
              </a:lnSpc>
              <a:spcBef>
                <a:spcPts val="1900"/>
              </a:spcBef>
            </a:pPr>
            <a:r>
              <a:rPr sz="2000" spc="-10" dirty="0">
                <a:latin typeface="Times New Roman"/>
                <a:cs typeface="Times New Roman"/>
              </a:rPr>
              <a:t>Energy </a:t>
            </a:r>
            <a:r>
              <a:rPr sz="2000" dirty="0">
                <a:latin typeface="Times New Roman"/>
                <a:cs typeface="Times New Roman"/>
              </a:rPr>
              <a:t>is </a:t>
            </a:r>
            <a:r>
              <a:rPr sz="2000" spc="-5" dirty="0">
                <a:latin typeface="Times New Roman"/>
                <a:cs typeface="Times New Roman"/>
              </a:rPr>
              <a:t>highly essential </a:t>
            </a:r>
            <a:r>
              <a:rPr sz="2000" dirty="0">
                <a:latin typeface="Times New Roman"/>
                <a:cs typeface="Times New Roman"/>
              </a:rPr>
              <a:t>for the </a:t>
            </a:r>
            <a:r>
              <a:rPr sz="2000" spc="-5" dirty="0">
                <a:latin typeface="Times New Roman"/>
                <a:cs typeface="Times New Roman"/>
              </a:rPr>
              <a:t>growth </a:t>
            </a:r>
            <a:r>
              <a:rPr sz="2000" dirty="0">
                <a:latin typeface="Times New Roman"/>
                <a:cs typeface="Times New Roman"/>
              </a:rPr>
              <a:t>of the </a:t>
            </a:r>
            <a:r>
              <a:rPr sz="2000" spc="-5" dirty="0">
                <a:latin typeface="Times New Roman"/>
                <a:cs typeface="Times New Roman"/>
              </a:rPr>
              <a:t>developing </a:t>
            </a:r>
            <a:r>
              <a:rPr sz="2000" dirty="0">
                <a:latin typeface="Times New Roman"/>
                <a:cs typeface="Times New Roman"/>
              </a:rPr>
              <a:t>and </a:t>
            </a:r>
            <a:r>
              <a:rPr sz="2000" spc="5" dirty="0">
                <a:latin typeface="Times New Roman"/>
                <a:cs typeface="Times New Roman"/>
              </a:rPr>
              <a:t> </a:t>
            </a:r>
            <a:r>
              <a:rPr sz="2000" spc="-5" dirty="0">
                <a:latin typeface="Times New Roman"/>
                <a:cs typeface="Times New Roman"/>
              </a:rPr>
              <a:t>developed countries. This</a:t>
            </a:r>
            <a:r>
              <a:rPr sz="2000" dirty="0">
                <a:latin typeface="Times New Roman"/>
                <a:cs typeface="Times New Roman"/>
              </a:rPr>
              <a:t> </a:t>
            </a:r>
            <a:r>
              <a:rPr sz="2000" spc="-5" dirty="0">
                <a:latin typeface="Times New Roman"/>
                <a:cs typeface="Times New Roman"/>
              </a:rPr>
              <a:t>has direct impact</a:t>
            </a:r>
            <a:r>
              <a:rPr sz="2000" dirty="0">
                <a:latin typeface="Times New Roman"/>
                <a:cs typeface="Times New Roman"/>
              </a:rPr>
              <a:t> </a:t>
            </a:r>
            <a:r>
              <a:rPr sz="2000" spc="-5" dirty="0">
                <a:latin typeface="Times New Roman"/>
                <a:cs typeface="Times New Roman"/>
              </a:rPr>
              <a:t>on socioeconomic</a:t>
            </a:r>
            <a:r>
              <a:rPr sz="2000" spc="590" dirty="0">
                <a:latin typeface="Times New Roman"/>
                <a:cs typeface="Times New Roman"/>
              </a:rPr>
              <a:t> </a:t>
            </a:r>
            <a:r>
              <a:rPr sz="2000" dirty="0">
                <a:latin typeface="Times New Roman"/>
                <a:cs typeface="Times New Roman"/>
              </a:rPr>
              <a:t>groups </a:t>
            </a:r>
            <a:r>
              <a:rPr sz="2000" spc="-585" dirty="0">
                <a:latin typeface="Times New Roman"/>
                <a:cs typeface="Times New Roman"/>
              </a:rPr>
              <a:t> </a:t>
            </a:r>
            <a:r>
              <a:rPr sz="2000" dirty="0">
                <a:latin typeface="Times New Roman"/>
                <a:cs typeface="Times New Roman"/>
              </a:rPr>
              <a:t>of nations. The </a:t>
            </a:r>
            <a:r>
              <a:rPr sz="2000" spc="-5" dirty="0">
                <a:latin typeface="Times New Roman"/>
                <a:cs typeface="Times New Roman"/>
              </a:rPr>
              <a:t>demand </a:t>
            </a:r>
            <a:r>
              <a:rPr sz="2000" dirty="0">
                <a:latin typeface="Times New Roman"/>
                <a:cs typeface="Times New Roman"/>
              </a:rPr>
              <a:t>of </a:t>
            </a:r>
            <a:r>
              <a:rPr sz="2000" spc="-10" dirty="0">
                <a:latin typeface="Times New Roman"/>
                <a:cs typeface="Times New Roman"/>
              </a:rPr>
              <a:t>energy </a:t>
            </a:r>
            <a:r>
              <a:rPr sz="2000" dirty="0">
                <a:latin typeface="Times New Roman"/>
                <a:cs typeface="Times New Roman"/>
              </a:rPr>
              <a:t>varies from country to </a:t>
            </a:r>
            <a:r>
              <a:rPr sz="2000" spc="-20" dirty="0">
                <a:latin typeface="Times New Roman"/>
                <a:cs typeface="Times New Roman"/>
              </a:rPr>
              <a:t>country. </a:t>
            </a:r>
            <a:r>
              <a:rPr sz="2000" dirty="0">
                <a:latin typeface="Times New Roman"/>
                <a:cs typeface="Times New Roman"/>
              </a:rPr>
              <a:t>The </a:t>
            </a:r>
            <a:r>
              <a:rPr sz="2000" spc="5" dirty="0">
                <a:latin typeface="Times New Roman"/>
                <a:cs typeface="Times New Roman"/>
              </a:rPr>
              <a:t> </a:t>
            </a:r>
            <a:r>
              <a:rPr sz="2000" spc="-10" dirty="0">
                <a:latin typeface="Times New Roman"/>
                <a:cs typeface="Times New Roman"/>
              </a:rPr>
              <a:t>energy </a:t>
            </a:r>
            <a:r>
              <a:rPr sz="2000" spc="-5" dirty="0">
                <a:latin typeface="Times New Roman"/>
                <a:cs typeface="Times New Roman"/>
              </a:rPr>
              <a:t>sources </a:t>
            </a:r>
            <a:r>
              <a:rPr sz="2000" dirty="0">
                <a:latin typeface="Times New Roman"/>
                <a:cs typeface="Times New Roman"/>
              </a:rPr>
              <a:t>available</a:t>
            </a:r>
            <a:r>
              <a:rPr sz="2000" spc="-25"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classified</a:t>
            </a:r>
            <a:r>
              <a:rPr sz="2000" spc="-30" dirty="0">
                <a:latin typeface="Times New Roman"/>
                <a:cs typeface="Times New Roman"/>
              </a:rPr>
              <a:t> </a:t>
            </a:r>
            <a:r>
              <a:rPr sz="2000" dirty="0">
                <a:latin typeface="Times New Roman"/>
                <a:cs typeface="Times New Roman"/>
              </a:rPr>
              <a:t>into</a:t>
            </a:r>
            <a:r>
              <a:rPr sz="2000" spc="-15" dirty="0">
                <a:latin typeface="Times New Roman"/>
                <a:cs typeface="Times New Roman"/>
              </a:rPr>
              <a:t> </a:t>
            </a:r>
            <a:r>
              <a:rPr sz="2000" spc="-5" dirty="0">
                <a:latin typeface="Times New Roman"/>
                <a:cs typeface="Times New Roman"/>
              </a:rPr>
              <a:t>two</a:t>
            </a:r>
            <a:r>
              <a:rPr sz="2000" dirty="0">
                <a:latin typeface="Times New Roman"/>
                <a:cs typeface="Times New Roman"/>
              </a:rPr>
              <a:t> </a:t>
            </a:r>
            <a:r>
              <a:rPr sz="2000" spc="-5" dirty="0">
                <a:latin typeface="Times New Roman"/>
                <a:cs typeface="Times New Roman"/>
              </a:rPr>
              <a:t>sources </a:t>
            </a:r>
            <a:r>
              <a:rPr sz="2000" dirty="0">
                <a:latin typeface="Times New Roman"/>
                <a:cs typeface="Times New Roman"/>
              </a:rPr>
              <a:t>of</a:t>
            </a:r>
            <a:r>
              <a:rPr sz="2000" spc="10" dirty="0">
                <a:latin typeface="Times New Roman"/>
                <a:cs typeface="Times New Roman"/>
              </a:rPr>
              <a:t> </a:t>
            </a:r>
            <a:r>
              <a:rPr sz="2000" spc="-30" dirty="0">
                <a:latin typeface="Times New Roman"/>
                <a:cs typeface="Times New Roman"/>
              </a:rPr>
              <a:t>energy.</a:t>
            </a:r>
            <a:endParaRPr sz="2000" dirty="0">
              <a:latin typeface="Times New Roman"/>
              <a:cs typeface="Times New Roman"/>
            </a:endParaRPr>
          </a:p>
          <a:p>
            <a:pPr>
              <a:lnSpc>
                <a:spcPct val="100000"/>
              </a:lnSpc>
              <a:spcBef>
                <a:spcPts val="45"/>
              </a:spcBef>
            </a:pPr>
            <a:endParaRPr sz="2000" dirty="0">
              <a:latin typeface="Times New Roman"/>
              <a:cs typeface="Times New Roman"/>
            </a:endParaRPr>
          </a:p>
          <a:p>
            <a:pPr marL="12700" algn="just">
              <a:lnSpc>
                <a:spcPct val="100000"/>
              </a:lnSpc>
            </a:pPr>
            <a:r>
              <a:rPr sz="2000" b="1" dirty="0">
                <a:latin typeface="Times New Roman"/>
                <a:cs typeface="Times New Roman"/>
              </a:rPr>
              <a:t>(a)</a:t>
            </a:r>
            <a:r>
              <a:rPr sz="2000" b="1" spc="570" dirty="0">
                <a:latin typeface="Times New Roman"/>
                <a:cs typeface="Times New Roman"/>
              </a:rPr>
              <a:t> </a:t>
            </a:r>
            <a:r>
              <a:rPr sz="2000" b="1" dirty="0">
                <a:latin typeface="Times New Roman"/>
                <a:cs typeface="Times New Roman"/>
              </a:rPr>
              <a:t>Primary</a:t>
            </a:r>
            <a:r>
              <a:rPr sz="2000" b="1" spc="-35" dirty="0">
                <a:latin typeface="Times New Roman"/>
                <a:cs typeface="Times New Roman"/>
              </a:rPr>
              <a:t> </a:t>
            </a:r>
            <a:r>
              <a:rPr sz="2000" b="1" dirty="0">
                <a:latin typeface="Times New Roman"/>
                <a:cs typeface="Times New Roman"/>
              </a:rPr>
              <a:t>energy</a:t>
            </a:r>
            <a:r>
              <a:rPr sz="2000" b="1" spc="-25" dirty="0">
                <a:latin typeface="Times New Roman"/>
                <a:cs typeface="Times New Roman"/>
              </a:rPr>
              <a:t> </a:t>
            </a:r>
            <a:r>
              <a:rPr sz="2000" b="1" spc="-10" dirty="0">
                <a:latin typeface="Times New Roman"/>
                <a:cs typeface="Times New Roman"/>
              </a:rPr>
              <a:t>sources:</a:t>
            </a:r>
            <a:endParaRPr sz="2000" dirty="0">
              <a:latin typeface="Times New Roman"/>
              <a:cs typeface="Times New Roman"/>
            </a:endParaRPr>
          </a:p>
          <a:p>
            <a:pPr marL="12700" marR="5715" indent="914400" algn="just">
              <a:lnSpc>
                <a:spcPct val="150000"/>
              </a:lnSpc>
            </a:pPr>
            <a:r>
              <a:rPr sz="2000" dirty="0">
                <a:latin typeface="Times New Roman"/>
                <a:cs typeface="Times New Roman"/>
              </a:rPr>
              <a:t>The </a:t>
            </a:r>
            <a:r>
              <a:rPr sz="2000" spc="-10" dirty="0">
                <a:latin typeface="Times New Roman"/>
                <a:cs typeface="Times New Roman"/>
              </a:rPr>
              <a:t>energy </a:t>
            </a:r>
            <a:r>
              <a:rPr sz="2000" spc="-5" dirty="0">
                <a:latin typeface="Times New Roman"/>
                <a:cs typeface="Times New Roman"/>
              </a:rPr>
              <a:t>sources </a:t>
            </a:r>
            <a:r>
              <a:rPr sz="2000" dirty="0">
                <a:latin typeface="Times New Roman"/>
                <a:cs typeface="Times New Roman"/>
              </a:rPr>
              <a:t>are </a:t>
            </a:r>
            <a:r>
              <a:rPr sz="2000" spc="-5" dirty="0">
                <a:latin typeface="Times New Roman"/>
                <a:cs typeface="Times New Roman"/>
              </a:rPr>
              <a:t>available in </a:t>
            </a:r>
            <a:r>
              <a:rPr sz="2000" dirty="0">
                <a:latin typeface="Times New Roman"/>
                <a:cs typeface="Times New Roman"/>
              </a:rPr>
              <a:t>nature such </a:t>
            </a:r>
            <a:r>
              <a:rPr sz="2000" spc="-5" dirty="0">
                <a:latin typeface="Times New Roman"/>
                <a:cs typeface="Times New Roman"/>
              </a:rPr>
              <a:t>as coal, oil, </a:t>
            </a:r>
            <a:r>
              <a:rPr sz="2000" dirty="0">
                <a:latin typeface="Times New Roman"/>
                <a:cs typeface="Times New Roman"/>
              </a:rPr>
              <a:t> wind,</a:t>
            </a:r>
            <a:r>
              <a:rPr sz="2000" spc="5" dirty="0">
                <a:latin typeface="Times New Roman"/>
                <a:cs typeface="Times New Roman"/>
              </a:rPr>
              <a:t> </a:t>
            </a:r>
            <a:r>
              <a:rPr sz="2000" spc="-15" dirty="0">
                <a:latin typeface="Times New Roman"/>
                <a:cs typeface="Times New Roman"/>
              </a:rPr>
              <a:t>solar,</a:t>
            </a:r>
            <a:r>
              <a:rPr sz="2000" spc="-10" dirty="0">
                <a:latin typeface="Times New Roman"/>
                <a:cs typeface="Times New Roman"/>
              </a:rPr>
              <a:t> </a:t>
            </a:r>
            <a:r>
              <a:rPr sz="2000" dirty="0">
                <a:latin typeface="Times New Roman"/>
                <a:cs typeface="Times New Roman"/>
              </a:rPr>
              <a:t>biogas,</a:t>
            </a:r>
            <a:r>
              <a:rPr sz="2000" spc="5" dirty="0">
                <a:latin typeface="Times New Roman"/>
                <a:cs typeface="Times New Roman"/>
              </a:rPr>
              <a:t> </a:t>
            </a:r>
            <a:r>
              <a:rPr sz="2000" spc="-5" dirty="0">
                <a:latin typeface="Times New Roman"/>
                <a:cs typeface="Times New Roman"/>
              </a:rPr>
              <a:t>geothermal</a:t>
            </a:r>
            <a:r>
              <a:rPr sz="2000" dirty="0">
                <a:latin typeface="Times New Roman"/>
                <a:cs typeface="Times New Roman"/>
              </a:rPr>
              <a:t> </a:t>
            </a:r>
            <a:r>
              <a:rPr sz="2000" spc="-5" dirty="0">
                <a:latin typeface="Times New Roman"/>
                <a:cs typeface="Times New Roman"/>
              </a:rPr>
              <a:t>and</a:t>
            </a:r>
            <a:r>
              <a:rPr sz="2000" dirty="0">
                <a:latin typeface="Times New Roman"/>
                <a:cs typeface="Times New Roman"/>
              </a:rPr>
              <a:t> ocean</a:t>
            </a:r>
            <a:r>
              <a:rPr sz="2000" spc="5" dirty="0">
                <a:latin typeface="Times New Roman"/>
                <a:cs typeface="Times New Roman"/>
              </a:rPr>
              <a:t> </a:t>
            </a:r>
            <a:r>
              <a:rPr sz="2000" spc="-10" dirty="0">
                <a:latin typeface="Times New Roman"/>
                <a:cs typeface="Times New Roman"/>
              </a:rPr>
              <a:t>energy;</a:t>
            </a:r>
            <a:r>
              <a:rPr sz="2000" spc="-5" dirty="0">
                <a:latin typeface="Times New Roman"/>
                <a:cs typeface="Times New Roman"/>
              </a:rPr>
              <a:t> are</a:t>
            </a:r>
            <a:r>
              <a:rPr sz="2000" dirty="0">
                <a:latin typeface="Times New Roman"/>
                <a:cs typeface="Times New Roman"/>
              </a:rPr>
              <a:t> </a:t>
            </a:r>
            <a:r>
              <a:rPr sz="2000" spc="-5" dirty="0">
                <a:latin typeface="Times New Roman"/>
                <a:cs typeface="Times New Roman"/>
              </a:rPr>
              <a:t>termed</a:t>
            </a:r>
            <a:r>
              <a:rPr sz="2000" dirty="0">
                <a:latin typeface="Times New Roman"/>
                <a:cs typeface="Times New Roman"/>
              </a:rPr>
              <a:t> as </a:t>
            </a:r>
            <a:r>
              <a:rPr sz="2000" spc="5" dirty="0">
                <a:latin typeface="Times New Roman"/>
                <a:cs typeface="Times New Roman"/>
              </a:rPr>
              <a:t> </a:t>
            </a:r>
            <a:r>
              <a:rPr sz="2000" spc="-5" dirty="0">
                <a:latin typeface="Times New Roman"/>
                <a:cs typeface="Times New Roman"/>
              </a:rPr>
              <a:t>primary </a:t>
            </a:r>
            <a:r>
              <a:rPr sz="2000" spc="-15" dirty="0">
                <a:latin typeface="Times New Roman"/>
                <a:cs typeface="Times New Roman"/>
              </a:rPr>
              <a:t>energy </a:t>
            </a:r>
            <a:r>
              <a:rPr sz="2000" dirty="0">
                <a:latin typeface="Times New Roman"/>
                <a:cs typeface="Times New Roman"/>
              </a:rPr>
              <a:t>sources. </a:t>
            </a:r>
            <a:r>
              <a:rPr sz="2000" spc="-5" dirty="0">
                <a:latin typeface="Times New Roman"/>
                <a:cs typeface="Times New Roman"/>
              </a:rPr>
              <a:t>Some </a:t>
            </a:r>
            <a:r>
              <a:rPr sz="2000" dirty="0">
                <a:latin typeface="Times New Roman"/>
                <a:cs typeface="Times New Roman"/>
              </a:rPr>
              <a:t>of these are </a:t>
            </a:r>
            <a:r>
              <a:rPr sz="2000" spc="-5" dirty="0">
                <a:latin typeface="Times New Roman"/>
                <a:cs typeface="Times New Roman"/>
              </a:rPr>
              <a:t>directly </a:t>
            </a:r>
            <a:r>
              <a:rPr sz="2000" dirty="0">
                <a:latin typeface="Times New Roman"/>
                <a:cs typeface="Times New Roman"/>
              </a:rPr>
              <a:t>used for </a:t>
            </a:r>
            <a:r>
              <a:rPr sz="2000" spc="-10" dirty="0">
                <a:latin typeface="Times New Roman"/>
                <a:cs typeface="Times New Roman"/>
              </a:rPr>
              <a:t>energy </a:t>
            </a:r>
            <a:r>
              <a:rPr sz="2000" spc="-5" dirty="0">
                <a:latin typeface="Times New Roman"/>
                <a:cs typeface="Times New Roman"/>
              </a:rPr>
              <a:t> </a:t>
            </a:r>
            <a:r>
              <a:rPr sz="2000" dirty="0">
                <a:latin typeface="Times New Roman"/>
                <a:cs typeface="Times New Roman"/>
              </a:rPr>
              <a:t>supply</a:t>
            </a:r>
            <a:r>
              <a:rPr sz="2000" spc="-15" dirty="0">
                <a:latin typeface="Times New Roman"/>
                <a:cs typeface="Times New Roman"/>
              </a:rPr>
              <a:t> </a:t>
            </a:r>
            <a:r>
              <a:rPr sz="2000" dirty="0">
                <a:latin typeface="Times New Roman"/>
                <a:cs typeface="Times New Roman"/>
              </a:rPr>
              <a:t>like</a:t>
            </a:r>
            <a:r>
              <a:rPr sz="2000" spc="-25" dirty="0">
                <a:latin typeface="Times New Roman"/>
                <a:cs typeface="Times New Roman"/>
              </a:rPr>
              <a:t> </a:t>
            </a:r>
            <a:r>
              <a:rPr sz="2000" dirty="0">
                <a:latin typeface="Times New Roman"/>
                <a:cs typeface="Times New Roman"/>
              </a:rPr>
              <a:t>burning</a:t>
            </a:r>
            <a:r>
              <a:rPr sz="2000" spc="-15" dirty="0">
                <a:latin typeface="Times New Roman"/>
                <a:cs typeface="Times New Roman"/>
              </a:rPr>
              <a:t> </a:t>
            </a:r>
            <a:r>
              <a:rPr sz="2000" dirty="0">
                <a:latin typeface="Times New Roman"/>
                <a:cs typeface="Times New Roman"/>
              </a:rPr>
              <a:t>fuel</a:t>
            </a:r>
            <a:r>
              <a:rPr sz="2000" spc="-5" dirty="0">
                <a:latin typeface="Times New Roman"/>
                <a:cs typeface="Times New Roman"/>
              </a:rPr>
              <a:t> </a:t>
            </a:r>
            <a:r>
              <a:rPr sz="2000" dirty="0">
                <a:latin typeface="Times New Roman"/>
                <a:cs typeface="Times New Roman"/>
              </a:rPr>
              <a:t>in</a:t>
            </a:r>
            <a:r>
              <a:rPr sz="2000" spc="-15" dirty="0">
                <a:latin typeface="Times New Roman"/>
                <a:cs typeface="Times New Roman"/>
              </a:rPr>
              <a:t> </a:t>
            </a:r>
            <a:r>
              <a:rPr sz="2000" dirty="0">
                <a:latin typeface="Times New Roman"/>
                <a:cs typeface="Times New Roman"/>
              </a:rPr>
              <a:t>furnaces,</a:t>
            </a:r>
            <a:r>
              <a:rPr sz="2000" spc="-10" dirty="0">
                <a:latin typeface="Times New Roman"/>
                <a:cs typeface="Times New Roman"/>
              </a:rPr>
              <a:t> </a:t>
            </a:r>
            <a:r>
              <a:rPr sz="2000" dirty="0">
                <a:latin typeface="Times New Roman"/>
                <a:cs typeface="Times New Roman"/>
              </a:rPr>
              <a:t>transportation</a:t>
            </a:r>
            <a:r>
              <a:rPr sz="2000" spc="-35" dirty="0">
                <a:latin typeface="Times New Roman"/>
                <a:cs typeface="Times New Roman"/>
              </a:rPr>
              <a:t> </a:t>
            </a:r>
            <a:r>
              <a:rPr sz="2000" dirty="0">
                <a:latin typeface="Times New Roman"/>
                <a:cs typeface="Times New Roman"/>
              </a:rPr>
              <a:t>purposes</a:t>
            </a:r>
            <a:r>
              <a:rPr sz="2000" spc="5" dirty="0">
                <a:latin typeface="Times New Roman"/>
                <a:cs typeface="Times New Roman"/>
              </a:rPr>
              <a:t> </a:t>
            </a:r>
            <a:r>
              <a:rPr sz="2000" dirty="0">
                <a:latin typeface="Times New Roman"/>
                <a:cs typeface="Times New Roman"/>
              </a:rPr>
              <a:t>etc.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31</a:t>
            </a:r>
            <a:endParaRPr sz="1200">
              <a:latin typeface="Arial MT"/>
              <a:cs typeface="Arial MT"/>
            </a:endParaRPr>
          </a:p>
        </p:txBody>
      </p:sp>
      <p:sp>
        <p:nvSpPr>
          <p:cNvPr id="3" name="object 3"/>
          <p:cNvSpPr txBox="1"/>
          <p:nvPr/>
        </p:nvSpPr>
        <p:spPr>
          <a:xfrm>
            <a:off x="129539" y="123799"/>
            <a:ext cx="8759190" cy="1854835"/>
          </a:xfrm>
          <a:prstGeom prst="rect">
            <a:avLst/>
          </a:prstGeom>
        </p:spPr>
        <p:txBody>
          <a:bodyPr vert="horz" wrap="square" lIns="0" tIns="165100" rIns="0" bIns="0" rtlCol="0">
            <a:spAutoFit/>
          </a:bodyPr>
          <a:lstStyle/>
          <a:p>
            <a:pPr marL="292100" indent="-254635">
              <a:lnSpc>
                <a:spcPct val="100000"/>
              </a:lnSpc>
              <a:spcBef>
                <a:spcPts val="1300"/>
              </a:spcBef>
              <a:buChar char="*"/>
              <a:tabLst>
                <a:tab pos="292100" algn="l"/>
                <a:tab pos="292735" algn="l"/>
              </a:tabLst>
            </a:pPr>
            <a:r>
              <a:rPr sz="2000" i="1" dirty="0">
                <a:latin typeface="Times New Roman"/>
                <a:cs typeface="Times New Roman"/>
              </a:rPr>
              <a:t>The</a:t>
            </a:r>
            <a:r>
              <a:rPr sz="2000" i="1" spc="-25" dirty="0">
                <a:latin typeface="Times New Roman"/>
                <a:cs typeface="Times New Roman"/>
              </a:rPr>
              <a:t> </a:t>
            </a:r>
            <a:r>
              <a:rPr sz="2000" i="1" dirty="0">
                <a:latin typeface="Times New Roman"/>
                <a:cs typeface="Times New Roman"/>
              </a:rPr>
              <a:t>tidal</a:t>
            </a:r>
            <a:r>
              <a:rPr sz="2000" i="1" spc="-20" dirty="0">
                <a:latin typeface="Times New Roman"/>
                <a:cs typeface="Times New Roman"/>
              </a:rPr>
              <a:t> </a:t>
            </a:r>
            <a:r>
              <a:rPr sz="2000" i="1" dirty="0">
                <a:latin typeface="Times New Roman"/>
                <a:cs typeface="Times New Roman"/>
              </a:rPr>
              <a:t>range,</a:t>
            </a:r>
            <a:r>
              <a:rPr sz="2000" i="1" spc="-35" dirty="0">
                <a:latin typeface="Times New Roman"/>
                <a:cs typeface="Times New Roman"/>
              </a:rPr>
              <a:t> </a:t>
            </a:r>
            <a:r>
              <a:rPr sz="2000" i="1" dirty="0">
                <a:latin typeface="Times New Roman"/>
                <a:cs typeface="Times New Roman"/>
              </a:rPr>
              <a:t>R</a:t>
            </a:r>
            <a:r>
              <a:rPr sz="2000" i="1" spc="5" dirty="0">
                <a:latin typeface="Times New Roman"/>
                <a:cs typeface="Times New Roman"/>
              </a:rPr>
              <a:t> </a:t>
            </a:r>
            <a:r>
              <a:rPr sz="2000" i="1" dirty="0">
                <a:latin typeface="Times New Roman"/>
                <a:cs typeface="Times New Roman"/>
              </a:rPr>
              <a:t>=</a:t>
            </a:r>
            <a:r>
              <a:rPr sz="2000" i="1" spc="5" dirty="0">
                <a:latin typeface="Times New Roman"/>
                <a:cs typeface="Times New Roman"/>
              </a:rPr>
              <a:t> </a:t>
            </a:r>
            <a:r>
              <a:rPr sz="2000" i="1" dirty="0">
                <a:latin typeface="Times New Roman"/>
                <a:cs typeface="Times New Roman"/>
              </a:rPr>
              <a:t>Change</a:t>
            </a:r>
            <a:r>
              <a:rPr sz="2000" i="1" spc="-35" dirty="0">
                <a:latin typeface="Times New Roman"/>
                <a:cs typeface="Times New Roman"/>
              </a:rPr>
              <a:t> </a:t>
            </a:r>
            <a:r>
              <a:rPr sz="2000" i="1" dirty="0">
                <a:latin typeface="Times New Roman"/>
                <a:cs typeface="Times New Roman"/>
              </a:rPr>
              <a:t>in</a:t>
            </a:r>
            <a:r>
              <a:rPr sz="2000" i="1" spc="-5" dirty="0">
                <a:latin typeface="Times New Roman"/>
                <a:cs typeface="Times New Roman"/>
              </a:rPr>
              <a:t> </a:t>
            </a:r>
            <a:r>
              <a:rPr sz="2000" i="1" dirty="0">
                <a:latin typeface="Times New Roman"/>
                <a:cs typeface="Times New Roman"/>
              </a:rPr>
              <a:t>height</a:t>
            </a:r>
            <a:r>
              <a:rPr sz="2000" i="1" spc="-20" dirty="0">
                <a:latin typeface="Times New Roman"/>
                <a:cs typeface="Times New Roman"/>
              </a:rPr>
              <a:t> </a:t>
            </a:r>
            <a:r>
              <a:rPr sz="2000" i="1" dirty="0">
                <a:latin typeface="Times New Roman"/>
                <a:cs typeface="Times New Roman"/>
              </a:rPr>
              <a:t>between</a:t>
            </a:r>
            <a:r>
              <a:rPr sz="2000" i="1" spc="-15" dirty="0">
                <a:latin typeface="Times New Roman"/>
                <a:cs typeface="Times New Roman"/>
              </a:rPr>
              <a:t> </a:t>
            </a:r>
            <a:r>
              <a:rPr sz="2000" i="1" spc="-5" dirty="0">
                <a:latin typeface="Times New Roman"/>
                <a:cs typeface="Times New Roman"/>
              </a:rPr>
              <a:t>two</a:t>
            </a:r>
            <a:r>
              <a:rPr sz="2000" i="1" spc="5" dirty="0">
                <a:latin typeface="Times New Roman"/>
                <a:cs typeface="Times New Roman"/>
              </a:rPr>
              <a:t> </a:t>
            </a:r>
            <a:r>
              <a:rPr sz="2000" i="1" dirty="0">
                <a:latin typeface="Times New Roman"/>
                <a:cs typeface="Times New Roman"/>
              </a:rPr>
              <a:t>successive</a:t>
            </a:r>
            <a:r>
              <a:rPr sz="2000" i="1" spc="-20" dirty="0">
                <a:latin typeface="Times New Roman"/>
                <a:cs typeface="Times New Roman"/>
              </a:rPr>
              <a:t> </a:t>
            </a:r>
            <a:r>
              <a:rPr sz="2000" i="1" dirty="0">
                <a:latin typeface="Times New Roman"/>
                <a:cs typeface="Times New Roman"/>
              </a:rPr>
              <a:t>high</a:t>
            </a:r>
            <a:r>
              <a:rPr sz="2000" i="1" spc="-30" dirty="0">
                <a:latin typeface="Times New Roman"/>
                <a:cs typeface="Times New Roman"/>
              </a:rPr>
              <a:t> </a:t>
            </a:r>
            <a:r>
              <a:rPr sz="2000" i="1" spc="5" dirty="0">
                <a:latin typeface="Times New Roman"/>
                <a:cs typeface="Times New Roman"/>
              </a:rPr>
              <a:t>and</a:t>
            </a:r>
            <a:r>
              <a:rPr sz="2000" i="1" spc="-10" dirty="0">
                <a:latin typeface="Times New Roman"/>
                <a:cs typeface="Times New Roman"/>
              </a:rPr>
              <a:t> </a:t>
            </a:r>
            <a:r>
              <a:rPr sz="2000" i="1" dirty="0">
                <a:latin typeface="Times New Roman"/>
                <a:cs typeface="Times New Roman"/>
              </a:rPr>
              <a:t>low</a:t>
            </a:r>
            <a:r>
              <a:rPr sz="2000" i="1" spc="-10" dirty="0">
                <a:latin typeface="Times New Roman"/>
                <a:cs typeface="Times New Roman"/>
              </a:rPr>
              <a:t> </a:t>
            </a:r>
            <a:r>
              <a:rPr sz="2000" i="1" spc="-5" dirty="0">
                <a:latin typeface="Times New Roman"/>
                <a:cs typeface="Times New Roman"/>
              </a:rPr>
              <a:t>tides.</a:t>
            </a:r>
            <a:endParaRPr sz="2000">
              <a:latin typeface="Times New Roman"/>
              <a:cs typeface="Times New Roman"/>
            </a:endParaRPr>
          </a:p>
          <a:p>
            <a:pPr marL="292100" indent="-254635">
              <a:lnSpc>
                <a:spcPct val="100000"/>
              </a:lnSpc>
              <a:spcBef>
                <a:spcPts val="1200"/>
              </a:spcBef>
              <a:buChar char="*"/>
              <a:tabLst>
                <a:tab pos="292100" algn="l"/>
                <a:tab pos="292735" algn="l"/>
              </a:tabLst>
            </a:pPr>
            <a:r>
              <a:rPr sz="2000" i="1" dirty="0">
                <a:latin typeface="Times New Roman"/>
                <a:cs typeface="Times New Roman"/>
              </a:rPr>
              <a:t>The</a:t>
            </a:r>
            <a:r>
              <a:rPr sz="2000" i="1" spc="-25" dirty="0">
                <a:latin typeface="Times New Roman"/>
                <a:cs typeface="Times New Roman"/>
              </a:rPr>
              <a:t> </a:t>
            </a:r>
            <a:r>
              <a:rPr sz="2000" i="1" dirty="0">
                <a:latin typeface="Times New Roman"/>
                <a:cs typeface="Times New Roman"/>
              </a:rPr>
              <a:t>value</a:t>
            </a:r>
            <a:r>
              <a:rPr sz="2000" i="1" spc="-15" dirty="0">
                <a:latin typeface="Times New Roman"/>
                <a:cs typeface="Times New Roman"/>
              </a:rPr>
              <a:t> </a:t>
            </a:r>
            <a:r>
              <a:rPr sz="2000" i="1" dirty="0">
                <a:latin typeface="Times New Roman"/>
                <a:cs typeface="Times New Roman"/>
              </a:rPr>
              <a:t>of</a:t>
            </a:r>
            <a:r>
              <a:rPr sz="2000" i="1" spc="-5" dirty="0">
                <a:latin typeface="Times New Roman"/>
                <a:cs typeface="Times New Roman"/>
              </a:rPr>
              <a:t> </a:t>
            </a:r>
            <a:r>
              <a:rPr sz="2000" i="1" dirty="0">
                <a:latin typeface="Times New Roman"/>
                <a:cs typeface="Times New Roman"/>
              </a:rPr>
              <a:t>R</a:t>
            </a:r>
            <a:r>
              <a:rPr sz="2000" i="1" spc="5" dirty="0">
                <a:latin typeface="Times New Roman"/>
                <a:cs typeface="Times New Roman"/>
              </a:rPr>
              <a:t> </a:t>
            </a:r>
            <a:r>
              <a:rPr sz="2000" i="1" dirty="0">
                <a:latin typeface="Times New Roman"/>
                <a:cs typeface="Times New Roman"/>
              </a:rPr>
              <a:t>in</a:t>
            </a:r>
            <a:r>
              <a:rPr sz="2000" i="1" spc="5" dirty="0">
                <a:latin typeface="Times New Roman"/>
                <a:cs typeface="Times New Roman"/>
              </a:rPr>
              <a:t> </a:t>
            </a:r>
            <a:r>
              <a:rPr sz="2000" i="1" dirty="0">
                <a:latin typeface="Times New Roman"/>
                <a:cs typeface="Times New Roman"/>
              </a:rPr>
              <a:t>an</a:t>
            </a:r>
            <a:r>
              <a:rPr sz="2000" i="1" spc="-15" dirty="0">
                <a:latin typeface="Times New Roman"/>
                <a:cs typeface="Times New Roman"/>
              </a:rPr>
              <a:t> </a:t>
            </a:r>
            <a:r>
              <a:rPr sz="2000" i="1" dirty="0">
                <a:latin typeface="Times New Roman"/>
                <a:cs typeface="Times New Roman"/>
              </a:rPr>
              <a:t>open</a:t>
            </a:r>
            <a:r>
              <a:rPr sz="2000" i="1" spc="-10" dirty="0">
                <a:latin typeface="Times New Roman"/>
                <a:cs typeface="Times New Roman"/>
              </a:rPr>
              <a:t> </a:t>
            </a:r>
            <a:r>
              <a:rPr sz="2000" i="1" dirty="0">
                <a:latin typeface="Times New Roman"/>
                <a:cs typeface="Times New Roman"/>
              </a:rPr>
              <a:t>sea</a:t>
            </a:r>
            <a:r>
              <a:rPr sz="2000" i="1" spc="-10" dirty="0">
                <a:latin typeface="Times New Roman"/>
                <a:cs typeface="Times New Roman"/>
              </a:rPr>
              <a:t> </a:t>
            </a:r>
            <a:r>
              <a:rPr sz="2000" i="1" dirty="0">
                <a:latin typeface="Times New Roman"/>
                <a:cs typeface="Times New Roman"/>
              </a:rPr>
              <a:t>is</a:t>
            </a:r>
            <a:r>
              <a:rPr sz="2000" i="1" spc="-10" dirty="0">
                <a:latin typeface="Times New Roman"/>
                <a:cs typeface="Times New Roman"/>
              </a:rPr>
              <a:t> </a:t>
            </a:r>
            <a:r>
              <a:rPr sz="2000" i="1" dirty="0">
                <a:latin typeface="Times New Roman"/>
                <a:cs typeface="Times New Roman"/>
              </a:rPr>
              <a:t>1</a:t>
            </a:r>
            <a:r>
              <a:rPr sz="2000" i="1" spc="5" dirty="0">
                <a:latin typeface="Times New Roman"/>
                <a:cs typeface="Times New Roman"/>
              </a:rPr>
              <a:t> </a:t>
            </a:r>
            <a:r>
              <a:rPr sz="2000" i="1" spc="-5" dirty="0">
                <a:latin typeface="Times New Roman"/>
                <a:cs typeface="Times New Roman"/>
              </a:rPr>
              <a:t>meter</a:t>
            </a:r>
            <a:r>
              <a:rPr sz="2000" i="1" spc="-10" dirty="0">
                <a:latin typeface="Times New Roman"/>
                <a:cs typeface="Times New Roman"/>
              </a:rPr>
              <a:t> </a:t>
            </a:r>
            <a:r>
              <a:rPr sz="2000" i="1" spc="5" dirty="0">
                <a:latin typeface="Times New Roman"/>
                <a:cs typeface="Times New Roman"/>
              </a:rPr>
              <a:t>and</a:t>
            </a:r>
            <a:r>
              <a:rPr sz="2000" i="1" spc="-10" dirty="0">
                <a:latin typeface="Times New Roman"/>
                <a:cs typeface="Times New Roman"/>
              </a:rPr>
              <a:t> </a:t>
            </a:r>
            <a:r>
              <a:rPr sz="2000" i="1" dirty="0">
                <a:latin typeface="Times New Roman"/>
                <a:cs typeface="Times New Roman"/>
              </a:rPr>
              <a:t>near</a:t>
            </a:r>
            <a:r>
              <a:rPr sz="2000" i="1" spc="-15" dirty="0">
                <a:latin typeface="Times New Roman"/>
                <a:cs typeface="Times New Roman"/>
              </a:rPr>
              <a:t> </a:t>
            </a:r>
            <a:r>
              <a:rPr sz="2000" i="1" dirty="0">
                <a:latin typeface="Times New Roman"/>
                <a:cs typeface="Times New Roman"/>
              </a:rPr>
              <a:t>to</a:t>
            </a:r>
            <a:r>
              <a:rPr sz="2000" i="1" spc="-5" dirty="0">
                <a:latin typeface="Times New Roman"/>
                <a:cs typeface="Times New Roman"/>
              </a:rPr>
              <a:t> </a:t>
            </a:r>
            <a:r>
              <a:rPr sz="2000" i="1" dirty="0">
                <a:latin typeface="Times New Roman"/>
                <a:cs typeface="Times New Roman"/>
              </a:rPr>
              <a:t>coastal</a:t>
            </a:r>
            <a:r>
              <a:rPr sz="2000" i="1" spc="-35" dirty="0">
                <a:latin typeface="Times New Roman"/>
                <a:cs typeface="Times New Roman"/>
              </a:rPr>
              <a:t> </a:t>
            </a:r>
            <a:r>
              <a:rPr sz="2000" i="1" spc="-15" dirty="0">
                <a:latin typeface="Times New Roman"/>
                <a:cs typeface="Times New Roman"/>
              </a:rPr>
              <a:t>region</a:t>
            </a:r>
            <a:r>
              <a:rPr sz="2000" i="1" spc="-35" dirty="0">
                <a:latin typeface="Times New Roman"/>
                <a:cs typeface="Times New Roman"/>
              </a:rPr>
              <a:t> </a:t>
            </a:r>
            <a:r>
              <a:rPr sz="2000" i="1" dirty="0">
                <a:latin typeface="Times New Roman"/>
                <a:cs typeface="Times New Roman"/>
              </a:rPr>
              <a:t>20</a:t>
            </a:r>
            <a:r>
              <a:rPr sz="2000" i="1" spc="5" dirty="0">
                <a:latin typeface="Times New Roman"/>
                <a:cs typeface="Times New Roman"/>
              </a:rPr>
              <a:t> </a:t>
            </a:r>
            <a:r>
              <a:rPr sz="2000" i="1" spc="-40" dirty="0">
                <a:latin typeface="Times New Roman"/>
                <a:cs typeface="Times New Roman"/>
              </a:rPr>
              <a:t>meter.</a:t>
            </a:r>
            <a:endParaRPr sz="2000">
              <a:latin typeface="Times New Roman"/>
              <a:cs typeface="Times New Roman"/>
            </a:endParaRPr>
          </a:p>
          <a:p>
            <a:pPr marL="292100" indent="-254635">
              <a:lnSpc>
                <a:spcPct val="100000"/>
              </a:lnSpc>
              <a:spcBef>
                <a:spcPts val="1200"/>
              </a:spcBef>
              <a:buChar char="*"/>
              <a:tabLst>
                <a:tab pos="292100" algn="l"/>
                <a:tab pos="292735" algn="l"/>
              </a:tabLst>
            </a:pPr>
            <a:r>
              <a:rPr sz="2000" i="1" dirty="0">
                <a:latin typeface="Times New Roman"/>
                <a:cs typeface="Times New Roman"/>
              </a:rPr>
              <a:t>The</a:t>
            </a:r>
            <a:r>
              <a:rPr sz="2000" i="1" spc="-25" dirty="0">
                <a:latin typeface="Times New Roman"/>
                <a:cs typeface="Times New Roman"/>
              </a:rPr>
              <a:t> </a:t>
            </a:r>
            <a:r>
              <a:rPr sz="2000" i="1" spc="-10" dirty="0">
                <a:latin typeface="Times New Roman"/>
                <a:cs typeface="Times New Roman"/>
              </a:rPr>
              <a:t>theoretical</a:t>
            </a:r>
            <a:r>
              <a:rPr sz="2000" i="1" spc="-35" dirty="0">
                <a:latin typeface="Times New Roman"/>
                <a:cs typeface="Times New Roman"/>
              </a:rPr>
              <a:t> </a:t>
            </a:r>
            <a:r>
              <a:rPr sz="2000" i="1" dirty="0">
                <a:latin typeface="Times New Roman"/>
                <a:cs typeface="Times New Roman"/>
              </a:rPr>
              <a:t>potential</a:t>
            </a:r>
            <a:r>
              <a:rPr sz="2000" i="1" spc="-40" dirty="0">
                <a:latin typeface="Times New Roman"/>
                <a:cs typeface="Times New Roman"/>
              </a:rPr>
              <a:t> </a:t>
            </a:r>
            <a:r>
              <a:rPr sz="2000" i="1" dirty="0">
                <a:latin typeface="Times New Roman"/>
                <a:cs typeface="Times New Roman"/>
              </a:rPr>
              <a:t>of</a:t>
            </a:r>
            <a:r>
              <a:rPr sz="2000" i="1" spc="-5" dirty="0">
                <a:latin typeface="Times New Roman"/>
                <a:cs typeface="Times New Roman"/>
              </a:rPr>
              <a:t> </a:t>
            </a:r>
            <a:r>
              <a:rPr sz="2000" i="1" dirty="0">
                <a:latin typeface="Times New Roman"/>
                <a:cs typeface="Times New Roman"/>
              </a:rPr>
              <a:t>tidal</a:t>
            </a:r>
            <a:r>
              <a:rPr sz="2000" i="1" spc="-25" dirty="0">
                <a:latin typeface="Times New Roman"/>
                <a:cs typeface="Times New Roman"/>
              </a:rPr>
              <a:t> </a:t>
            </a:r>
            <a:r>
              <a:rPr sz="2000" i="1" spc="-10" dirty="0">
                <a:latin typeface="Times New Roman"/>
                <a:cs typeface="Times New Roman"/>
              </a:rPr>
              <a:t>energy</a:t>
            </a:r>
            <a:r>
              <a:rPr sz="2000" i="1" spc="-30" dirty="0">
                <a:latin typeface="Times New Roman"/>
                <a:cs typeface="Times New Roman"/>
              </a:rPr>
              <a:t> </a:t>
            </a:r>
            <a:r>
              <a:rPr sz="2000" i="1" dirty="0">
                <a:latin typeface="Times New Roman"/>
                <a:cs typeface="Times New Roman"/>
              </a:rPr>
              <a:t>is</a:t>
            </a:r>
            <a:r>
              <a:rPr sz="2000" i="1" spc="-15" dirty="0">
                <a:latin typeface="Times New Roman"/>
                <a:cs typeface="Times New Roman"/>
              </a:rPr>
              <a:t> </a:t>
            </a:r>
            <a:r>
              <a:rPr sz="2000" i="1" dirty="0">
                <a:latin typeface="Times New Roman"/>
                <a:cs typeface="Times New Roman"/>
              </a:rPr>
              <a:t>estimated</a:t>
            </a:r>
            <a:r>
              <a:rPr sz="2000" i="1" spc="-25" dirty="0">
                <a:latin typeface="Times New Roman"/>
                <a:cs typeface="Times New Roman"/>
              </a:rPr>
              <a:t> </a:t>
            </a:r>
            <a:r>
              <a:rPr sz="2000" i="1" dirty="0">
                <a:latin typeface="Times New Roman"/>
                <a:cs typeface="Times New Roman"/>
              </a:rPr>
              <a:t>to</a:t>
            </a:r>
            <a:r>
              <a:rPr sz="2000" i="1" spc="-10" dirty="0">
                <a:latin typeface="Times New Roman"/>
                <a:cs typeface="Times New Roman"/>
              </a:rPr>
              <a:t> </a:t>
            </a:r>
            <a:r>
              <a:rPr sz="2000" i="1" dirty="0">
                <a:latin typeface="Times New Roman"/>
                <a:cs typeface="Times New Roman"/>
              </a:rPr>
              <a:t>be </a:t>
            </a:r>
            <a:r>
              <a:rPr sz="2000" i="1" spc="5" dirty="0">
                <a:latin typeface="Times New Roman"/>
                <a:cs typeface="Times New Roman"/>
              </a:rPr>
              <a:t>3X10</a:t>
            </a:r>
            <a:r>
              <a:rPr sz="1950" i="1" spc="7" baseline="25641" dirty="0">
                <a:latin typeface="Times New Roman"/>
                <a:cs typeface="Times New Roman"/>
              </a:rPr>
              <a:t>6</a:t>
            </a:r>
            <a:r>
              <a:rPr sz="1950" i="1" spc="225" baseline="25641" dirty="0">
                <a:latin typeface="Times New Roman"/>
                <a:cs typeface="Times New Roman"/>
              </a:rPr>
              <a:t> </a:t>
            </a:r>
            <a:r>
              <a:rPr sz="2000" i="1" dirty="0">
                <a:latin typeface="Times New Roman"/>
                <a:cs typeface="Times New Roman"/>
              </a:rPr>
              <a:t>MW</a:t>
            </a:r>
            <a:r>
              <a:rPr sz="2000" i="1" spc="-5" dirty="0">
                <a:latin typeface="Times New Roman"/>
                <a:cs typeface="Times New Roman"/>
              </a:rPr>
              <a:t> </a:t>
            </a:r>
            <a:r>
              <a:rPr sz="2000" i="1" dirty="0">
                <a:latin typeface="Times New Roman"/>
                <a:cs typeface="Times New Roman"/>
              </a:rPr>
              <a:t>or</a:t>
            </a:r>
            <a:r>
              <a:rPr sz="2000" i="1" spc="-5" dirty="0">
                <a:latin typeface="Times New Roman"/>
                <a:cs typeface="Times New Roman"/>
              </a:rPr>
              <a:t> </a:t>
            </a:r>
            <a:r>
              <a:rPr sz="2000" i="1" dirty="0">
                <a:latin typeface="Times New Roman"/>
                <a:cs typeface="Times New Roman"/>
              </a:rPr>
              <a:t>3.3</a:t>
            </a:r>
            <a:r>
              <a:rPr sz="2000" i="1" spc="-10" dirty="0">
                <a:latin typeface="Times New Roman"/>
                <a:cs typeface="Times New Roman"/>
              </a:rPr>
              <a:t> </a:t>
            </a:r>
            <a:r>
              <a:rPr sz="2000" i="1" dirty="0">
                <a:latin typeface="Times New Roman"/>
                <a:cs typeface="Times New Roman"/>
              </a:rPr>
              <a:t>billion</a:t>
            </a:r>
            <a:endParaRPr sz="2000">
              <a:latin typeface="Times New Roman"/>
              <a:cs typeface="Times New Roman"/>
            </a:endParaRPr>
          </a:p>
          <a:p>
            <a:pPr marL="292100">
              <a:lnSpc>
                <a:spcPct val="100000"/>
              </a:lnSpc>
              <a:spcBef>
                <a:spcPts val="1200"/>
              </a:spcBef>
            </a:pPr>
            <a:r>
              <a:rPr sz="2000" i="1" dirty="0">
                <a:latin typeface="Times New Roman"/>
                <a:cs typeface="Times New Roman"/>
              </a:rPr>
              <a:t>t</a:t>
            </a:r>
            <a:r>
              <a:rPr sz="2000" i="1" spc="-55" dirty="0">
                <a:latin typeface="Times New Roman"/>
                <a:cs typeface="Times New Roman"/>
              </a:rPr>
              <a:t> </a:t>
            </a:r>
            <a:r>
              <a:rPr sz="2000" i="1" dirty="0">
                <a:latin typeface="Times New Roman"/>
                <a:cs typeface="Times New Roman"/>
              </a:rPr>
              <a:t>COE/a.</a:t>
            </a:r>
            <a:endParaRPr sz="2000">
              <a:latin typeface="Times New Roman"/>
              <a:cs typeface="Times New Roman"/>
            </a:endParaRPr>
          </a:p>
        </p:txBody>
      </p:sp>
      <p:sp>
        <p:nvSpPr>
          <p:cNvPr id="4" name="object 4"/>
          <p:cNvSpPr txBox="1"/>
          <p:nvPr/>
        </p:nvSpPr>
        <p:spPr>
          <a:xfrm>
            <a:off x="154939" y="2548206"/>
            <a:ext cx="1044575" cy="347345"/>
          </a:xfrm>
          <a:prstGeom prst="rect">
            <a:avLst/>
          </a:prstGeom>
        </p:spPr>
        <p:txBody>
          <a:bodyPr vert="horz" wrap="square" lIns="0" tIns="13970" rIns="0" bIns="0" rtlCol="0">
            <a:spAutoFit/>
          </a:bodyPr>
          <a:lstStyle/>
          <a:p>
            <a:pPr marL="12700">
              <a:lnSpc>
                <a:spcPct val="100000"/>
              </a:lnSpc>
              <a:spcBef>
                <a:spcPts val="110"/>
              </a:spcBef>
            </a:pPr>
            <a:r>
              <a:rPr sz="2000" i="1" dirty="0">
                <a:latin typeface="Times New Roman"/>
                <a:cs typeface="Times New Roman"/>
              </a:rPr>
              <a:t>COE/a</a:t>
            </a:r>
            <a:r>
              <a:rPr sz="2000" i="1" spc="-85" dirty="0">
                <a:latin typeface="Times New Roman"/>
                <a:cs typeface="Times New Roman"/>
              </a:rPr>
              <a:t> </a:t>
            </a:r>
            <a:r>
              <a:rPr sz="2100" spc="-95" dirty="0">
                <a:latin typeface="Wingdings"/>
                <a:cs typeface="Wingdings"/>
              </a:rPr>
              <a:t></a:t>
            </a:r>
            <a:endParaRPr sz="2100">
              <a:latin typeface="Wingdings"/>
              <a:cs typeface="Wingdings"/>
            </a:endParaRPr>
          </a:p>
        </p:txBody>
      </p:sp>
      <p:sp>
        <p:nvSpPr>
          <p:cNvPr id="5" name="object 5"/>
          <p:cNvSpPr txBox="1"/>
          <p:nvPr/>
        </p:nvSpPr>
        <p:spPr>
          <a:xfrm>
            <a:off x="1365250" y="2561970"/>
            <a:ext cx="2762885" cy="330835"/>
          </a:xfrm>
          <a:prstGeom prst="rect">
            <a:avLst/>
          </a:prstGeom>
        </p:spPr>
        <p:txBody>
          <a:bodyPr vert="horz" wrap="square" lIns="0" tIns="13335" rIns="0" bIns="0" rtlCol="0">
            <a:spAutoFit/>
          </a:bodyPr>
          <a:lstStyle/>
          <a:p>
            <a:pPr marL="12700">
              <a:lnSpc>
                <a:spcPct val="100000"/>
              </a:lnSpc>
              <a:spcBef>
                <a:spcPts val="105"/>
              </a:spcBef>
            </a:pPr>
            <a:r>
              <a:rPr sz="2000" i="1" dirty="0">
                <a:latin typeface="Times New Roman"/>
                <a:cs typeface="Times New Roman"/>
              </a:rPr>
              <a:t>Cost</a:t>
            </a:r>
            <a:r>
              <a:rPr sz="2000" i="1" spc="-30" dirty="0">
                <a:latin typeface="Times New Roman"/>
                <a:cs typeface="Times New Roman"/>
              </a:rPr>
              <a:t> </a:t>
            </a:r>
            <a:r>
              <a:rPr sz="2000" i="1" dirty="0">
                <a:latin typeface="Times New Roman"/>
                <a:cs typeface="Times New Roman"/>
              </a:rPr>
              <a:t>of</a:t>
            </a:r>
            <a:r>
              <a:rPr sz="2000" i="1" spc="-35" dirty="0">
                <a:latin typeface="Times New Roman"/>
                <a:cs typeface="Times New Roman"/>
              </a:rPr>
              <a:t> </a:t>
            </a:r>
            <a:r>
              <a:rPr sz="2000" i="1" spc="-10" dirty="0">
                <a:latin typeface="Times New Roman"/>
                <a:cs typeface="Times New Roman"/>
              </a:rPr>
              <a:t>Energy</a:t>
            </a:r>
            <a:r>
              <a:rPr sz="2000" i="1" spc="-30" dirty="0">
                <a:latin typeface="Times New Roman"/>
                <a:cs typeface="Times New Roman"/>
              </a:rPr>
              <a:t> </a:t>
            </a:r>
            <a:r>
              <a:rPr sz="2000" i="1" dirty="0">
                <a:latin typeface="Times New Roman"/>
                <a:cs typeface="Times New Roman"/>
              </a:rPr>
              <a:t>per</a:t>
            </a:r>
            <a:r>
              <a:rPr sz="2000" i="1" spc="-10" dirty="0">
                <a:latin typeface="Times New Roman"/>
                <a:cs typeface="Times New Roman"/>
              </a:rPr>
              <a:t> </a:t>
            </a:r>
            <a:r>
              <a:rPr sz="2000" i="1" dirty="0">
                <a:latin typeface="Times New Roman"/>
                <a:cs typeface="Times New Roman"/>
              </a:rPr>
              <a:t>annum.</a:t>
            </a:r>
            <a:endParaRPr sz="2000">
              <a:latin typeface="Times New Roman"/>
              <a:cs typeface="Times New Roman"/>
            </a:endParaRPr>
          </a:p>
        </p:txBody>
      </p:sp>
      <p:sp>
        <p:nvSpPr>
          <p:cNvPr id="6" name="object 6"/>
          <p:cNvSpPr txBox="1"/>
          <p:nvPr/>
        </p:nvSpPr>
        <p:spPr>
          <a:xfrm>
            <a:off x="154939" y="3324834"/>
            <a:ext cx="8714105" cy="2312035"/>
          </a:xfrm>
          <a:prstGeom prst="rect">
            <a:avLst/>
          </a:prstGeom>
        </p:spPr>
        <p:txBody>
          <a:bodyPr vert="horz" wrap="square" lIns="0" tIns="165100" rIns="0" bIns="0" rtlCol="0">
            <a:spAutoFit/>
          </a:bodyPr>
          <a:lstStyle/>
          <a:p>
            <a:pPr marL="12700">
              <a:lnSpc>
                <a:spcPct val="100000"/>
              </a:lnSpc>
              <a:spcBef>
                <a:spcPts val="1300"/>
              </a:spcBef>
            </a:pPr>
            <a:r>
              <a:rPr sz="2000" b="1" i="1" dirty="0">
                <a:latin typeface="Times New Roman"/>
                <a:cs typeface="Times New Roman"/>
              </a:rPr>
              <a:t>1.5.2</a:t>
            </a:r>
            <a:r>
              <a:rPr sz="2000" b="1" i="1" spc="480" dirty="0">
                <a:latin typeface="Times New Roman"/>
                <a:cs typeface="Times New Roman"/>
              </a:rPr>
              <a:t> </a:t>
            </a:r>
            <a:r>
              <a:rPr sz="2000" b="1" i="1" spc="-15" dirty="0">
                <a:latin typeface="Times New Roman"/>
                <a:cs typeface="Times New Roman"/>
              </a:rPr>
              <a:t>Tidal</a:t>
            </a:r>
            <a:r>
              <a:rPr sz="2000" b="1" i="1" spc="-25" dirty="0">
                <a:latin typeface="Times New Roman"/>
                <a:cs typeface="Times New Roman"/>
              </a:rPr>
              <a:t> </a:t>
            </a:r>
            <a:r>
              <a:rPr sz="2000" b="1" i="1" dirty="0">
                <a:latin typeface="Times New Roman"/>
                <a:cs typeface="Times New Roman"/>
              </a:rPr>
              <a:t>Generating</a:t>
            </a:r>
            <a:r>
              <a:rPr sz="2000" b="1" i="1" spc="-35" dirty="0">
                <a:latin typeface="Times New Roman"/>
                <a:cs typeface="Times New Roman"/>
              </a:rPr>
              <a:t> </a:t>
            </a:r>
            <a:r>
              <a:rPr sz="2000" b="1" i="1" dirty="0">
                <a:latin typeface="Times New Roman"/>
                <a:cs typeface="Times New Roman"/>
              </a:rPr>
              <a:t>Force</a:t>
            </a:r>
            <a:r>
              <a:rPr sz="2000" b="1" i="1" spc="-5" dirty="0">
                <a:latin typeface="Times New Roman"/>
                <a:cs typeface="Times New Roman"/>
              </a:rPr>
              <a:t> (Gjevik,</a:t>
            </a:r>
            <a:r>
              <a:rPr sz="2000" b="1" i="1" spc="-15" dirty="0">
                <a:latin typeface="Times New Roman"/>
                <a:cs typeface="Times New Roman"/>
              </a:rPr>
              <a:t> 2011):-</a:t>
            </a:r>
            <a:endParaRPr sz="2000">
              <a:latin typeface="Times New Roman"/>
              <a:cs typeface="Times New Roman"/>
            </a:endParaRPr>
          </a:p>
          <a:p>
            <a:pPr marL="12700" marR="5080" indent="914400">
              <a:lnSpc>
                <a:spcPct val="150000"/>
              </a:lnSpc>
            </a:pPr>
            <a:r>
              <a:rPr sz="2000" dirty="0">
                <a:latin typeface="Times New Roman"/>
                <a:cs typeface="Times New Roman"/>
              </a:rPr>
              <a:t>From</a:t>
            </a:r>
            <a:r>
              <a:rPr sz="2000" spc="-3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figure</a:t>
            </a:r>
            <a:r>
              <a:rPr sz="2000" spc="-45"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next</a:t>
            </a:r>
            <a:r>
              <a:rPr sz="2000" spc="-25" dirty="0">
                <a:latin typeface="Times New Roman"/>
                <a:cs typeface="Times New Roman"/>
              </a:rPr>
              <a:t> </a:t>
            </a:r>
            <a:r>
              <a:rPr sz="2000" spc="-5" dirty="0">
                <a:latin typeface="Times New Roman"/>
                <a:cs typeface="Times New Roman"/>
              </a:rPr>
              <a:t>slide,</a:t>
            </a:r>
            <a:r>
              <a:rPr sz="2000" spc="-10" dirty="0">
                <a:latin typeface="Times New Roman"/>
                <a:cs typeface="Times New Roman"/>
              </a:rPr>
              <a:t> </a:t>
            </a:r>
            <a:r>
              <a:rPr sz="2000" dirty="0">
                <a:latin typeface="Times New Roman"/>
                <a:cs typeface="Times New Roman"/>
              </a:rPr>
              <a:t>consider</a:t>
            </a:r>
            <a:r>
              <a:rPr sz="2000" spc="-40" dirty="0">
                <a:latin typeface="Times New Roman"/>
                <a:cs typeface="Times New Roman"/>
              </a:rPr>
              <a:t> </a:t>
            </a:r>
            <a:r>
              <a:rPr sz="2000" dirty="0">
                <a:latin typeface="Times New Roman"/>
                <a:cs typeface="Times New Roman"/>
              </a:rPr>
              <a:t>the</a:t>
            </a:r>
            <a:r>
              <a:rPr sz="2000" spc="-5" dirty="0">
                <a:latin typeface="Times New Roman"/>
                <a:cs typeface="Times New Roman"/>
              </a:rPr>
              <a:t> moon</a:t>
            </a:r>
            <a:r>
              <a:rPr sz="2000" dirty="0">
                <a:latin typeface="Times New Roman"/>
                <a:cs typeface="Times New Roman"/>
              </a:rPr>
              <a:t> </a:t>
            </a:r>
            <a:r>
              <a:rPr sz="2000" spc="-5" dirty="0">
                <a:latin typeface="Times New Roman"/>
                <a:cs typeface="Times New Roman"/>
              </a:rPr>
              <a:t>is </a:t>
            </a:r>
            <a:r>
              <a:rPr sz="2000" dirty="0">
                <a:latin typeface="Times New Roman"/>
                <a:cs typeface="Times New Roman"/>
              </a:rPr>
              <a:t>located</a:t>
            </a:r>
            <a:r>
              <a:rPr sz="2000" spc="-15" dirty="0">
                <a:latin typeface="Times New Roman"/>
                <a:cs typeface="Times New Roman"/>
              </a:rPr>
              <a:t> </a:t>
            </a:r>
            <a:r>
              <a:rPr sz="2000" dirty="0">
                <a:latin typeface="Times New Roman"/>
                <a:cs typeface="Times New Roman"/>
              </a:rPr>
              <a:t>at</a:t>
            </a:r>
            <a:r>
              <a:rPr sz="2000" spc="10" dirty="0">
                <a:latin typeface="Times New Roman"/>
                <a:cs typeface="Times New Roman"/>
              </a:rPr>
              <a:t> </a:t>
            </a:r>
            <a:r>
              <a:rPr sz="2000" b="1" dirty="0">
                <a:latin typeface="Times New Roman"/>
                <a:cs typeface="Times New Roman"/>
              </a:rPr>
              <a:t>M</a:t>
            </a:r>
            <a:r>
              <a:rPr sz="2000" dirty="0">
                <a:latin typeface="Times New Roman"/>
                <a:cs typeface="Times New Roman"/>
              </a:rPr>
              <a:t>, </a:t>
            </a:r>
            <a:r>
              <a:rPr sz="2000" b="1" dirty="0">
                <a:latin typeface="Times New Roman"/>
                <a:cs typeface="Times New Roman"/>
              </a:rPr>
              <a:t>O</a:t>
            </a:r>
            <a:r>
              <a:rPr sz="2000" b="1" spc="-1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the </a:t>
            </a:r>
            <a:r>
              <a:rPr sz="2000" spc="-484" dirty="0">
                <a:latin typeface="Times New Roman"/>
                <a:cs typeface="Times New Roman"/>
              </a:rPr>
              <a:t> </a:t>
            </a:r>
            <a:r>
              <a:rPr sz="2000" dirty="0">
                <a:latin typeface="Times New Roman"/>
                <a:cs typeface="Times New Roman"/>
              </a:rPr>
              <a:t>centre</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earth</a:t>
            </a:r>
            <a:r>
              <a:rPr sz="2000" spc="-20"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b="1" dirty="0">
                <a:latin typeface="Times New Roman"/>
                <a:cs typeface="Times New Roman"/>
              </a:rPr>
              <a:t>P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a point</a:t>
            </a:r>
            <a:r>
              <a:rPr sz="2000" spc="-35" dirty="0">
                <a:latin typeface="Times New Roman"/>
                <a:cs typeface="Times New Roman"/>
              </a:rPr>
              <a:t> </a:t>
            </a:r>
            <a:r>
              <a:rPr sz="2000" dirty="0">
                <a:latin typeface="Times New Roman"/>
                <a:cs typeface="Times New Roman"/>
              </a:rPr>
              <a:t>on</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surface</a:t>
            </a:r>
            <a:r>
              <a:rPr sz="2000" spc="-4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earth.</a:t>
            </a:r>
            <a:r>
              <a:rPr sz="2000" spc="-5" dirty="0">
                <a:latin typeface="Times New Roman"/>
                <a:cs typeface="Times New Roman"/>
              </a:rPr>
              <a:t> </a:t>
            </a:r>
            <a:r>
              <a:rPr sz="2000" b="1" dirty="0">
                <a:latin typeface="Times New Roman"/>
                <a:cs typeface="Times New Roman"/>
              </a:rPr>
              <a:t>R</a:t>
            </a:r>
            <a:r>
              <a:rPr sz="2000" b="1" spc="-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distance</a:t>
            </a:r>
            <a:endParaRPr sz="2000">
              <a:latin typeface="Times New Roman"/>
              <a:cs typeface="Times New Roman"/>
            </a:endParaRPr>
          </a:p>
          <a:p>
            <a:pPr marL="12700" marR="147955">
              <a:lnSpc>
                <a:spcPct val="150000"/>
              </a:lnSpc>
            </a:pPr>
            <a:r>
              <a:rPr sz="2000" dirty="0">
                <a:latin typeface="Times New Roman"/>
                <a:cs typeface="Times New Roman"/>
              </a:rPr>
              <a:t>connected</a:t>
            </a:r>
            <a:r>
              <a:rPr sz="2000" spc="-35" dirty="0">
                <a:latin typeface="Times New Roman"/>
                <a:cs typeface="Times New Roman"/>
              </a:rPr>
              <a:t> </a:t>
            </a:r>
            <a:r>
              <a:rPr sz="2000" dirty="0">
                <a:latin typeface="Times New Roman"/>
                <a:cs typeface="Times New Roman"/>
              </a:rPr>
              <a:t>between</a:t>
            </a:r>
            <a:r>
              <a:rPr sz="2000" spc="-15" dirty="0">
                <a:latin typeface="Times New Roman"/>
                <a:cs typeface="Times New Roman"/>
              </a:rPr>
              <a:t> </a:t>
            </a:r>
            <a:r>
              <a:rPr sz="2000" dirty="0">
                <a:latin typeface="Times New Roman"/>
                <a:cs typeface="Times New Roman"/>
              </a:rPr>
              <a:t>centres</a:t>
            </a:r>
            <a:r>
              <a:rPr sz="2000" spc="-3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earth</a:t>
            </a:r>
            <a:r>
              <a:rPr sz="2000" spc="-20"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spc="-5" dirty="0">
                <a:latin typeface="Times New Roman"/>
                <a:cs typeface="Times New Roman"/>
              </a:rPr>
              <a:t>moon;</a:t>
            </a:r>
            <a:r>
              <a:rPr sz="2000" spc="-10"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b="1" i="1" dirty="0">
                <a:latin typeface="Times New Roman"/>
                <a:cs typeface="Times New Roman"/>
              </a:rPr>
              <a:t>d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distance</a:t>
            </a:r>
            <a:r>
              <a:rPr sz="2000" spc="-25" dirty="0">
                <a:latin typeface="Times New Roman"/>
                <a:cs typeface="Times New Roman"/>
              </a:rPr>
              <a:t> </a:t>
            </a:r>
            <a:r>
              <a:rPr sz="2000" dirty="0">
                <a:latin typeface="Times New Roman"/>
                <a:cs typeface="Times New Roman"/>
              </a:rPr>
              <a:t>between</a:t>
            </a:r>
            <a:r>
              <a:rPr sz="2000" spc="475" dirty="0">
                <a:latin typeface="Times New Roman"/>
                <a:cs typeface="Times New Roman"/>
              </a:rPr>
              <a:t> </a:t>
            </a:r>
            <a:r>
              <a:rPr sz="2000" dirty="0">
                <a:latin typeface="Times New Roman"/>
                <a:cs typeface="Times New Roman"/>
              </a:rPr>
              <a:t>the </a:t>
            </a:r>
            <a:r>
              <a:rPr sz="2000" spc="-484" dirty="0">
                <a:latin typeface="Times New Roman"/>
                <a:cs typeface="Times New Roman"/>
              </a:rPr>
              <a:t> </a:t>
            </a:r>
            <a:r>
              <a:rPr sz="2000" dirty="0">
                <a:latin typeface="Times New Roman"/>
                <a:cs typeface="Times New Roman"/>
              </a:rPr>
              <a:t>point</a:t>
            </a:r>
            <a:r>
              <a:rPr sz="2000" spc="-40" dirty="0">
                <a:latin typeface="Times New Roman"/>
                <a:cs typeface="Times New Roman"/>
              </a:rPr>
              <a:t> </a:t>
            </a:r>
            <a:r>
              <a:rPr sz="2000" b="1" dirty="0">
                <a:latin typeface="Times New Roman"/>
                <a:cs typeface="Times New Roman"/>
              </a:rPr>
              <a:t>P</a:t>
            </a:r>
            <a:r>
              <a:rPr sz="2000" b="1" spc="5" dirty="0">
                <a:latin typeface="Times New Roman"/>
                <a:cs typeface="Times New Roman"/>
              </a:rPr>
              <a:t> </a:t>
            </a:r>
            <a:r>
              <a:rPr sz="2000" dirty="0">
                <a:latin typeface="Times New Roman"/>
                <a:cs typeface="Times New Roman"/>
              </a:rPr>
              <a:t>on</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15" dirty="0">
                <a:latin typeface="Times New Roman"/>
                <a:cs typeface="Times New Roman"/>
              </a:rPr>
              <a:t>earth’s</a:t>
            </a:r>
            <a:r>
              <a:rPr sz="2000" spc="-35" dirty="0">
                <a:latin typeface="Times New Roman"/>
                <a:cs typeface="Times New Roman"/>
              </a:rPr>
              <a:t> </a:t>
            </a:r>
            <a:r>
              <a:rPr sz="2000" dirty="0">
                <a:latin typeface="Times New Roman"/>
                <a:cs typeface="Times New Roman"/>
              </a:rPr>
              <a:t>surface</a:t>
            </a:r>
            <a:r>
              <a:rPr sz="2000" spc="-40" dirty="0">
                <a:latin typeface="Times New Roman"/>
                <a:cs typeface="Times New Roman"/>
              </a:rPr>
              <a:t> </a:t>
            </a:r>
            <a:r>
              <a:rPr sz="2000" dirty="0">
                <a:latin typeface="Times New Roman"/>
                <a:cs typeface="Times New Roman"/>
              </a:rPr>
              <a:t>to</a:t>
            </a:r>
            <a:r>
              <a:rPr sz="2000" spc="-20" dirty="0">
                <a:latin typeface="Times New Roman"/>
                <a:cs typeface="Times New Roman"/>
              </a:rPr>
              <a:t> </a:t>
            </a:r>
            <a:r>
              <a:rPr sz="2000" spc="-5" dirty="0">
                <a:latin typeface="Times New Roman"/>
                <a:cs typeface="Times New Roman"/>
              </a:rPr>
              <a:t>moon</a:t>
            </a:r>
            <a:r>
              <a:rPr sz="2000" dirty="0">
                <a:latin typeface="Times New Roman"/>
                <a:cs typeface="Times New Roman"/>
              </a:rPr>
              <a:t> centre.</a:t>
            </a:r>
            <a:endParaRPr sz="2000">
              <a:latin typeface="Times New Roman"/>
              <a:cs typeface="Times New Roman"/>
            </a:endParaRPr>
          </a:p>
        </p:txBody>
      </p:sp>
      <p:sp>
        <p:nvSpPr>
          <p:cNvPr id="7" name="object 7"/>
          <p:cNvSpPr txBox="1"/>
          <p:nvPr/>
        </p:nvSpPr>
        <p:spPr>
          <a:xfrm>
            <a:off x="129539" y="5650987"/>
            <a:ext cx="8144509" cy="988694"/>
          </a:xfrm>
          <a:prstGeom prst="rect">
            <a:avLst/>
          </a:prstGeom>
        </p:spPr>
        <p:txBody>
          <a:bodyPr vert="horz" wrap="square" lIns="0" tIns="125095" rIns="0" bIns="0" rtlCol="0">
            <a:spAutoFit/>
          </a:bodyPr>
          <a:lstStyle/>
          <a:p>
            <a:pPr marL="38100">
              <a:lnSpc>
                <a:spcPct val="100000"/>
              </a:lnSpc>
              <a:spcBef>
                <a:spcPts val="985"/>
              </a:spcBef>
            </a:pPr>
            <a:r>
              <a:rPr sz="2000" dirty="0">
                <a:latin typeface="Times New Roman"/>
                <a:cs typeface="Times New Roman"/>
              </a:rPr>
              <a:t>Let</a:t>
            </a:r>
            <a:r>
              <a:rPr sz="2000" spc="-5" dirty="0">
                <a:latin typeface="Times New Roman"/>
                <a:cs typeface="Times New Roman"/>
              </a:rPr>
              <a:t> </a:t>
            </a:r>
            <a:r>
              <a:rPr sz="2000" b="1" i="1" dirty="0">
                <a:latin typeface="Times New Roman"/>
                <a:cs typeface="Times New Roman"/>
              </a:rPr>
              <a:t>r</a:t>
            </a:r>
            <a:r>
              <a:rPr sz="2000" b="1" i="1" spc="-10" dirty="0">
                <a:latin typeface="Times New Roman"/>
                <a:cs typeface="Times New Roman"/>
              </a:rPr>
              <a:t> </a:t>
            </a:r>
            <a:r>
              <a:rPr sz="2000" dirty="0">
                <a:latin typeface="Times New Roman"/>
                <a:cs typeface="Times New Roman"/>
              </a:rPr>
              <a:t>be</a:t>
            </a:r>
            <a:r>
              <a:rPr sz="2000" spc="5" dirty="0">
                <a:latin typeface="Times New Roman"/>
                <a:cs typeface="Times New Roman"/>
              </a:rPr>
              <a:t> </a:t>
            </a:r>
            <a:r>
              <a:rPr sz="2000" spc="-5" dirty="0">
                <a:latin typeface="Times New Roman"/>
                <a:cs typeface="Times New Roman"/>
              </a:rPr>
              <a:t>the</a:t>
            </a:r>
            <a:r>
              <a:rPr sz="2000" dirty="0">
                <a:latin typeface="Times New Roman"/>
                <a:cs typeface="Times New Roman"/>
              </a:rPr>
              <a:t> </a:t>
            </a:r>
            <a:r>
              <a:rPr sz="2000" spc="-5" dirty="0">
                <a:latin typeface="Times New Roman"/>
                <a:cs typeface="Times New Roman"/>
              </a:rPr>
              <a:t>magnitude</a:t>
            </a:r>
            <a:r>
              <a:rPr sz="2000" spc="-30" dirty="0">
                <a:latin typeface="Times New Roman"/>
                <a:cs typeface="Times New Roman"/>
              </a:rPr>
              <a:t> </a:t>
            </a:r>
            <a:r>
              <a:rPr sz="2000" dirty="0">
                <a:latin typeface="Times New Roman"/>
                <a:cs typeface="Times New Roman"/>
              </a:rPr>
              <a:t>of radius</a:t>
            </a:r>
            <a:r>
              <a:rPr sz="2000" spc="-40" dirty="0">
                <a:latin typeface="Times New Roman"/>
                <a:cs typeface="Times New Roman"/>
              </a:rPr>
              <a:t> </a:t>
            </a:r>
            <a:r>
              <a:rPr sz="2000" dirty="0">
                <a:latin typeface="Times New Roman"/>
                <a:cs typeface="Times New Roman"/>
              </a:rPr>
              <a:t>of the</a:t>
            </a:r>
            <a:r>
              <a:rPr sz="2000" spc="-20" dirty="0">
                <a:latin typeface="Times New Roman"/>
                <a:cs typeface="Times New Roman"/>
              </a:rPr>
              <a:t> </a:t>
            </a:r>
            <a:r>
              <a:rPr sz="2000" dirty="0">
                <a:latin typeface="Times New Roman"/>
                <a:cs typeface="Times New Roman"/>
              </a:rPr>
              <a:t>earth.</a:t>
            </a:r>
            <a:r>
              <a:rPr sz="2000" spc="-55" dirty="0">
                <a:latin typeface="Times New Roman"/>
                <a:cs typeface="Times New Roman"/>
              </a:rPr>
              <a:t> </a:t>
            </a:r>
            <a:r>
              <a:rPr sz="2000" dirty="0">
                <a:latin typeface="Times New Roman"/>
                <a:cs typeface="Times New Roman"/>
              </a:rPr>
              <a:t>Then</a:t>
            </a:r>
            <a:r>
              <a:rPr sz="2000" spc="-10"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vector</a:t>
            </a:r>
            <a:r>
              <a:rPr sz="2000" spc="-10" dirty="0">
                <a:latin typeface="Times New Roman"/>
                <a:cs typeface="Times New Roman"/>
              </a:rPr>
              <a:t> </a:t>
            </a:r>
            <a:r>
              <a:rPr sz="2000" dirty="0">
                <a:latin typeface="Times New Roman"/>
                <a:cs typeface="Times New Roman"/>
              </a:rPr>
              <a:t>form</a:t>
            </a:r>
            <a:r>
              <a:rPr sz="2000" spc="-40" dirty="0">
                <a:latin typeface="Times New Roman"/>
                <a:cs typeface="Times New Roman"/>
              </a:rPr>
              <a:t> </a:t>
            </a:r>
            <a:r>
              <a:rPr sz="2000" dirty="0">
                <a:latin typeface="Times New Roman"/>
                <a:cs typeface="Times New Roman"/>
              </a:rPr>
              <a:t>we</a:t>
            </a:r>
            <a:r>
              <a:rPr sz="2000" spc="10"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write,</a:t>
            </a:r>
            <a:endParaRPr sz="2000">
              <a:latin typeface="Times New Roman"/>
              <a:cs typeface="Times New Roman"/>
            </a:endParaRPr>
          </a:p>
          <a:p>
            <a:pPr marL="690245">
              <a:lnSpc>
                <a:spcPts val="1560"/>
              </a:lnSpc>
              <a:spcBef>
                <a:spcPts val="1170"/>
              </a:spcBef>
              <a:tabLst>
                <a:tab pos="1301750" algn="l"/>
                <a:tab pos="1941830" algn="l"/>
              </a:tabLst>
            </a:pPr>
            <a:r>
              <a:rPr sz="2600" i="1" spc="-1040" dirty="0">
                <a:latin typeface="Times New Roman"/>
                <a:cs typeface="Times New Roman"/>
              </a:rPr>
              <a:t>r</a:t>
            </a:r>
            <a:r>
              <a:rPr sz="3900" spc="-1560" baseline="36324" dirty="0">
                <a:latin typeface="Lucida Sans Unicode"/>
                <a:cs typeface="Lucida Sans Unicode"/>
              </a:rPr>
              <a:t>→</a:t>
            </a:r>
            <a:r>
              <a:rPr sz="3900" spc="-337" baseline="36324" dirty="0">
                <a:latin typeface="Lucida Sans Unicode"/>
                <a:cs typeface="Lucida Sans Unicode"/>
              </a:rPr>
              <a:t> </a:t>
            </a:r>
            <a:r>
              <a:rPr sz="2600" spc="250" dirty="0">
                <a:latin typeface="Symbol"/>
                <a:cs typeface="Symbol"/>
              </a:rPr>
              <a:t></a:t>
            </a:r>
            <a:r>
              <a:rPr sz="2600" spc="250" dirty="0">
                <a:latin typeface="Times New Roman"/>
                <a:cs typeface="Times New Roman"/>
              </a:rPr>
              <a:t>	</a:t>
            </a:r>
            <a:r>
              <a:rPr sz="3900" spc="-1897" baseline="50213" dirty="0">
                <a:latin typeface="Lucida Sans Unicode"/>
                <a:cs typeface="Lucida Sans Unicode"/>
              </a:rPr>
              <a:t>→</a:t>
            </a:r>
            <a:r>
              <a:rPr sz="3900" spc="-44" baseline="50213" dirty="0">
                <a:latin typeface="Lucida Sans Unicode"/>
                <a:cs typeface="Lucida Sans Unicode"/>
              </a:rPr>
              <a:t> </a:t>
            </a:r>
            <a:r>
              <a:rPr sz="2600" spc="250" dirty="0">
                <a:latin typeface="Symbol"/>
                <a:cs typeface="Symbol"/>
              </a:rPr>
              <a:t></a:t>
            </a:r>
            <a:r>
              <a:rPr sz="2600" spc="250" dirty="0">
                <a:latin typeface="Times New Roman"/>
                <a:cs typeface="Times New Roman"/>
              </a:rPr>
              <a:t>	</a:t>
            </a:r>
            <a:r>
              <a:rPr sz="3900" spc="75" baseline="48076" dirty="0">
                <a:latin typeface="Lucida Sans Unicode"/>
                <a:cs typeface="Lucida Sans Unicode"/>
              </a:rPr>
              <a:t>→</a:t>
            </a:r>
            <a:r>
              <a:rPr sz="2600" spc="50" dirty="0">
                <a:latin typeface="Times New Roman"/>
                <a:cs typeface="Times New Roman"/>
              </a:rPr>
              <a:t>.........................(1)</a:t>
            </a:r>
            <a:endParaRPr sz="2600">
              <a:latin typeface="Times New Roman"/>
              <a:cs typeface="Times New Roman"/>
            </a:endParaRPr>
          </a:p>
          <a:p>
            <a:pPr marL="1234440">
              <a:lnSpc>
                <a:spcPts val="1560"/>
              </a:lnSpc>
              <a:tabLst>
                <a:tab pos="1875155" algn="l"/>
              </a:tabLst>
            </a:pPr>
            <a:r>
              <a:rPr sz="2600" i="1" spc="225" dirty="0">
                <a:latin typeface="Times New Roman"/>
                <a:cs typeface="Times New Roman"/>
              </a:rPr>
              <a:t>d	</a:t>
            </a:r>
            <a:r>
              <a:rPr sz="2600" i="1" spc="280" dirty="0">
                <a:latin typeface="Times New Roman"/>
                <a:cs typeface="Times New Roman"/>
              </a:rPr>
              <a:t>R</a:t>
            </a:r>
            <a:endParaRPr sz="2600">
              <a:latin typeface="Times New Roman"/>
              <a:cs typeface="Times New Roman"/>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32</a:t>
            </a:r>
            <a:endParaRPr sz="1200">
              <a:latin typeface="Arial MT"/>
              <a:cs typeface="Arial MT"/>
            </a:endParaRPr>
          </a:p>
        </p:txBody>
      </p:sp>
      <p:sp>
        <p:nvSpPr>
          <p:cNvPr id="3" name="object 3"/>
          <p:cNvSpPr txBox="1"/>
          <p:nvPr/>
        </p:nvSpPr>
        <p:spPr>
          <a:xfrm>
            <a:off x="3837022" y="3810335"/>
            <a:ext cx="97155" cy="176530"/>
          </a:xfrm>
          <a:prstGeom prst="rect">
            <a:avLst/>
          </a:prstGeom>
        </p:spPr>
        <p:txBody>
          <a:bodyPr vert="horz" wrap="square" lIns="0" tIns="17145" rIns="0" bIns="0" rtlCol="0">
            <a:spAutoFit/>
          </a:bodyPr>
          <a:lstStyle/>
          <a:p>
            <a:pPr marL="12700">
              <a:lnSpc>
                <a:spcPct val="100000"/>
              </a:lnSpc>
              <a:spcBef>
                <a:spcPts val="135"/>
              </a:spcBef>
            </a:pPr>
            <a:r>
              <a:rPr sz="950" i="1" spc="85" dirty="0">
                <a:latin typeface="Times New Roman"/>
                <a:cs typeface="Times New Roman"/>
              </a:rPr>
              <a:t>h</a:t>
            </a:r>
            <a:endParaRPr sz="950">
              <a:latin typeface="Times New Roman"/>
              <a:cs typeface="Times New Roman"/>
            </a:endParaRPr>
          </a:p>
        </p:txBody>
      </p:sp>
      <p:sp>
        <p:nvSpPr>
          <p:cNvPr id="4" name="object 4"/>
          <p:cNvSpPr txBox="1"/>
          <p:nvPr/>
        </p:nvSpPr>
        <p:spPr>
          <a:xfrm>
            <a:off x="3679737" y="3530152"/>
            <a:ext cx="203835" cy="283210"/>
          </a:xfrm>
          <a:prstGeom prst="rect">
            <a:avLst/>
          </a:prstGeom>
        </p:spPr>
        <p:txBody>
          <a:bodyPr vert="horz" wrap="square" lIns="0" tIns="11430" rIns="0" bIns="0" rtlCol="0">
            <a:spAutoFit/>
          </a:bodyPr>
          <a:lstStyle/>
          <a:p>
            <a:pPr marL="38100">
              <a:lnSpc>
                <a:spcPct val="100000"/>
              </a:lnSpc>
              <a:spcBef>
                <a:spcPts val="90"/>
              </a:spcBef>
            </a:pPr>
            <a:r>
              <a:rPr sz="2550" i="1" spc="-1125" baseline="-35947" dirty="0">
                <a:latin typeface="Times New Roman"/>
                <a:cs typeface="Times New Roman"/>
              </a:rPr>
              <a:t>a</a:t>
            </a:r>
            <a:r>
              <a:rPr sz="1700" spc="-750" dirty="0">
                <a:latin typeface="Lucida Sans Unicode"/>
                <a:cs typeface="Lucida Sans Unicode"/>
              </a:rPr>
              <a:t>→</a:t>
            </a:r>
            <a:endParaRPr sz="1700">
              <a:latin typeface="Lucida Sans Unicode"/>
              <a:cs typeface="Lucida Sans Unicode"/>
            </a:endParaRPr>
          </a:p>
        </p:txBody>
      </p:sp>
      <p:grpSp>
        <p:nvGrpSpPr>
          <p:cNvPr id="5" name="object 5"/>
          <p:cNvGrpSpPr/>
          <p:nvPr/>
        </p:nvGrpSpPr>
        <p:grpSpPr>
          <a:xfrm>
            <a:off x="749808" y="2002535"/>
            <a:ext cx="7310755" cy="4119879"/>
            <a:chOff x="749808" y="2002535"/>
            <a:chExt cx="7310755" cy="4119879"/>
          </a:xfrm>
        </p:grpSpPr>
        <p:sp>
          <p:nvSpPr>
            <p:cNvPr id="6" name="object 6"/>
            <p:cNvSpPr/>
            <p:nvPr/>
          </p:nvSpPr>
          <p:spPr>
            <a:xfrm>
              <a:off x="2363724" y="2916935"/>
              <a:ext cx="737870" cy="3191510"/>
            </a:xfrm>
            <a:custGeom>
              <a:avLst/>
              <a:gdLst/>
              <a:ahLst/>
              <a:cxnLst/>
              <a:rect l="l" t="t" r="r" b="b"/>
              <a:pathLst>
                <a:path w="737869" h="3191510">
                  <a:moveTo>
                    <a:pt x="13588" y="0"/>
                  </a:moveTo>
                  <a:lnTo>
                    <a:pt x="27372" y="3220"/>
                  </a:lnTo>
                  <a:lnTo>
                    <a:pt x="41179" y="6238"/>
                  </a:lnTo>
                  <a:lnTo>
                    <a:pt x="54844" y="9661"/>
                  </a:lnTo>
                  <a:lnTo>
                    <a:pt x="68199" y="14097"/>
                  </a:lnTo>
                  <a:lnTo>
                    <a:pt x="107244" y="30212"/>
                  </a:lnTo>
                  <a:lnTo>
                    <a:pt x="120297" y="38080"/>
                  </a:lnTo>
                  <a:lnTo>
                    <a:pt x="123364" y="43504"/>
                  </a:lnTo>
                  <a:lnTo>
                    <a:pt x="132454" y="52286"/>
                  </a:lnTo>
                  <a:lnTo>
                    <a:pt x="163575" y="70230"/>
                  </a:lnTo>
                  <a:lnTo>
                    <a:pt x="173519" y="74612"/>
                  </a:lnTo>
                  <a:lnTo>
                    <a:pt x="183784" y="78041"/>
                  </a:lnTo>
                  <a:lnTo>
                    <a:pt x="194169" y="81089"/>
                  </a:lnTo>
                  <a:lnTo>
                    <a:pt x="204469" y="84327"/>
                  </a:lnTo>
                  <a:lnTo>
                    <a:pt x="214449" y="95238"/>
                  </a:lnTo>
                  <a:lnTo>
                    <a:pt x="224202" y="106362"/>
                  </a:lnTo>
                  <a:lnTo>
                    <a:pt x="234313" y="117010"/>
                  </a:lnTo>
                  <a:lnTo>
                    <a:pt x="245363" y="126491"/>
                  </a:lnTo>
                  <a:lnTo>
                    <a:pt x="258468" y="134522"/>
                  </a:lnTo>
                  <a:lnTo>
                    <a:pt x="272383" y="141112"/>
                  </a:lnTo>
                  <a:lnTo>
                    <a:pt x="286440" y="147441"/>
                  </a:lnTo>
                  <a:lnTo>
                    <a:pt x="299974" y="154686"/>
                  </a:lnTo>
                  <a:lnTo>
                    <a:pt x="320754" y="168171"/>
                  </a:lnTo>
                  <a:lnTo>
                    <a:pt x="341153" y="182276"/>
                  </a:lnTo>
                  <a:lnTo>
                    <a:pt x="361410" y="196619"/>
                  </a:lnTo>
                  <a:lnTo>
                    <a:pt x="381762" y="210819"/>
                  </a:lnTo>
                  <a:lnTo>
                    <a:pt x="418909" y="236092"/>
                  </a:lnTo>
                  <a:lnTo>
                    <a:pt x="449961" y="267080"/>
                  </a:lnTo>
                  <a:lnTo>
                    <a:pt x="470409" y="298727"/>
                  </a:lnTo>
                  <a:lnTo>
                    <a:pt x="477265" y="309244"/>
                  </a:lnTo>
                  <a:lnTo>
                    <a:pt x="490741" y="327785"/>
                  </a:lnTo>
                  <a:lnTo>
                    <a:pt x="511159" y="355742"/>
                  </a:lnTo>
                  <a:lnTo>
                    <a:pt x="531647" y="385058"/>
                  </a:lnTo>
                  <a:lnTo>
                    <a:pt x="545338" y="407669"/>
                  </a:lnTo>
                  <a:lnTo>
                    <a:pt x="549302" y="418026"/>
                  </a:lnTo>
                  <a:lnTo>
                    <a:pt x="552195" y="428799"/>
                  </a:lnTo>
                  <a:lnTo>
                    <a:pt x="555089" y="439548"/>
                  </a:lnTo>
                  <a:lnTo>
                    <a:pt x="559053" y="449834"/>
                  </a:lnTo>
                  <a:lnTo>
                    <a:pt x="565425" y="460636"/>
                  </a:lnTo>
                  <a:lnTo>
                    <a:pt x="572881" y="470820"/>
                  </a:lnTo>
                  <a:lnTo>
                    <a:pt x="580217" y="481052"/>
                  </a:lnTo>
                  <a:lnTo>
                    <a:pt x="586232" y="491998"/>
                  </a:lnTo>
                  <a:lnTo>
                    <a:pt x="603806" y="536713"/>
                  </a:lnTo>
                  <a:lnTo>
                    <a:pt x="610239" y="560032"/>
                  </a:lnTo>
                  <a:lnTo>
                    <a:pt x="611346" y="570214"/>
                  </a:lnTo>
                  <a:lnTo>
                    <a:pt x="612939" y="575516"/>
                  </a:lnTo>
                  <a:lnTo>
                    <a:pt x="620833" y="584199"/>
                  </a:lnTo>
                  <a:lnTo>
                    <a:pt x="640842" y="604519"/>
                  </a:lnTo>
                  <a:lnTo>
                    <a:pt x="643554" y="622298"/>
                  </a:lnTo>
                  <a:lnTo>
                    <a:pt x="654431" y="674751"/>
                  </a:lnTo>
                  <a:lnTo>
                    <a:pt x="686831" y="728551"/>
                  </a:lnTo>
                  <a:lnTo>
                    <a:pt x="709040" y="759206"/>
                  </a:lnTo>
                  <a:lnTo>
                    <a:pt x="715059" y="796361"/>
                  </a:lnTo>
                  <a:lnTo>
                    <a:pt x="724740" y="856695"/>
                  </a:lnTo>
                  <a:lnTo>
                    <a:pt x="731531" y="902566"/>
                  </a:lnTo>
                  <a:lnTo>
                    <a:pt x="736952" y="955209"/>
                  </a:lnTo>
                  <a:lnTo>
                    <a:pt x="737825" y="986833"/>
                  </a:lnTo>
                  <a:lnTo>
                    <a:pt x="737551" y="1003482"/>
                  </a:lnTo>
                  <a:lnTo>
                    <a:pt x="735770" y="1041585"/>
                  </a:lnTo>
                  <a:lnTo>
                    <a:pt x="732593" y="1090266"/>
                  </a:lnTo>
                  <a:lnTo>
                    <a:pt x="730574" y="1120140"/>
                  </a:lnTo>
                  <a:lnTo>
                    <a:pt x="728319" y="1154536"/>
                  </a:lnTo>
                  <a:lnTo>
                    <a:pt x="725864" y="1194081"/>
                  </a:lnTo>
                  <a:lnTo>
                    <a:pt x="723247" y="1239402"/>
                  </a:lnTo>
                  <a:lnTo>
                    <a:pt x="720506" y="1291124"/>
                  </a:lnTo>
                  <a:lnTo>
                    <a:pt x="717677" y="1349873"/>
                  </a:lnTo>
                  <a:lnTo>
                    <a:pt x="714798" y="1416276"/>
                  </a:lnTo>
                  <a:lnTo>
                    <a:pt x="711907" y="1490958"/>
                  </a:lnTo>
                  <a:lnTo>
                    <a:pt x="709040" y="1574545"/>
                  </a:lnTo>
                  <a:lnTo>
                    <a:pt x="707219" y="1602789"/>
                  </a:lnTo>
                  <a:lnTo>
                    <a:pt x="699861" y="1659038"/>
                  </a:lnTo>
                  <a:lnTo>
                    <a:pt x="692487" y="1701232"/>
                  </a:lnTo>
                  <a:lnTo>
                    <a:pt x="685145" y="1729180"/>
                  </a:lnTo>
                  <a:lnTo>
                    <a:pt x="681736" y="1743202"/>
                  </a:lnTo>
                  <a:lnTo>
                    <a:pt x="673862" y="1782077"/>
                  </a:lnTo>
                  <a:lnTo>
                    <a:pt x="669036" y="1808464"/>
                  </a:lnTo>
                  <a:lnTo>
                    <a:pt x="663733" y="1833874"/>
                  </a:lnTo>
                  <a:lnTo>
                    <a:pt x="654431" y="1869820"/>
                  </a:lnTo>
                  <a:lnTo>
                    <a:pt x="651075" y="1880373"/>
                  </a:lnTo>
                  <a:lnTo>
                    <a:pt x="647303" y="1890807"/>
                  </a:lnTo>
                  <a:lnTo>
                    <a:pt x="643697" y="1901289"/>
                  </a:lnTo>
                  <a:lnTo>
                    <a:pt x="640842" y="1911984"/>
                  </a:lnTo>
                  <a:lnTo>
                    <a:pt x="636948" y="1932965"/>
                  </a:lnTo>
                  <a:lnTo>
                    <a:pt x="633793" y="1954101"/>
                  </a:lnTo>
                  <a:lnTo>
                    <a:pt x="630733" y="1975260"/>
                  </a:lnTo>
                  <a:lnTo>
                    <a:pt x="627126" y="1996313"/>
                  </a:lnTo>
                  <a:lnTo>
                    <a:pt x="618378" y="2035514"/>
                  </a:lnTo>
                  <a:lnTo>
                    <a:pt x="609822" y="2063988"/>
                  </a:lnTo>
                  <a:lnTo>
                    <a:pt x="599694" y="2093771"/>
                  </a:lnTo>
                  <a:lnTo>
                    <a:pt x="586232" y="2136902"/>
                  </a:lnTo>
                  <a:lnTo>
                    <a:pt x="576912" y="2169641"/>
                  </a:lnTo>
                  <a:lnTo>
                    <a:pt x="572478" y="2186815"/>
                  </a:lnTo>
                  <a:lnTo>
                    <a:pt x="571509" y="2193092"/>
                  </a:lnTo>
                  <a:lnTo>
                    <a:pt x="572588" y="2193141"/>
                  </a:lnTo>
                  <a:lnTo>
                    <a:pt x="574296" y="2191632"/>
                  </a:lnTo>
                  <a:lnTo>
                    <a:pt x="575215" y="2193233"/>
                  </a:lnTo>
                  <a:lnTo>
                    <a:pt x="573927" y="2202614"/>
                  </a:lnTo>
                  <a:lnTo>
                    <a:pt x="569012" y="2224445"/>
                  </a:lnTo>
                  <a:lnTo>
                    <a:pt x="559053" y="2263394"/>
                  </a:lnTo>
                  <a:lnTo>
                    <a:pt x="554430" y="2285678"/>
                  </a:lnTo>
                  <a:lnTo>
                    <a:pt x="550163" y="2308415"/>
                  </a:lnTo>
                  <a:lnTo>
                    <a:pt x="543516" y="2329723"/>
                  </a:lnTo>
                  <a:lnTo>
                    <a:pt x="531749" y="2347722"/>
                  </a:lnTo>
                  <a:lnTo>
                    <a:pt x="504444" y="2375916"/>
                  </a:lnTo>
                  <a:lnTo>
                    <a:pt x="494454" y="2406714"/>
                  </a:lnTo>
                  <a:lnTo>
                    <a:pt x="490758" y="2418022"/>
                  </a:lnTo>
                  <a:lnTo>
                    <a:pt x="490801" y="2418187"/>
                  </a:lnTo>
                  <a:lnTo>
                    <a:pt x="492028" y="2415554"/>
                  </a:lnTo>
                  <a:lnTo>
                    <a:pt x="491884" y="2418472"/>
                  </a:lnTo>
                  <a:lnTo>
                    <a:pt x="487815" y="2435285"/>
                  </a:lnTo>
                  <a:lnTo>
                    <a:pt x="477265" y="2474341"/>
                  </a:lnTo>
                  <a:lnTo>
                    <a:pt x="473962" y="2484911"/>
                  </a:lnTo>
                  <a:lnTo>
                    <a:pt x="470360" y="2495375"/>
                  </a:lnTo>
                  <a:lnTo>
                    <a:pt x="466782" y="2505862"/>
                  </a:lnTo>
                  <a:lnTo>
                    <a:pt x="463550" y="2516504"/>
                  </a:lnTo>
                  <a:lnTo>
                    <a:pt x="460926" y="2530990"/>
                  </a:lnTo>
                  <a:lnTo>
                    <a:pt x="459231" y="2545905"/>
                  </a:lnTo>
                  <a:lnTo>
                    <a:pt x="456299" y="2560153"/>
                  </a:lnTo>
                  <a:lnTo>
                    <a:pt x="449961" y="2572639"/>
                  </a:lnTo>
                  <a:lnTo>
                    <a:pt x="441678" y="2579056"/>
                  </a:lnTo>
                  <a:lnTo>
                    <a:pt x="431228" y="2582259"/>
                  </a:lnTo>
                  <a:lnTo>
                    <a:pt x="419921" y="2584176"/>
                  </a:lnTo>
                  <a:lnTo>
                    <a:pt x="409067" y="2586736"/>
                  </a:lnTo>
                  <a:lnTo>
                    <a:pt x="400310" y="2623942"/>
                  </a:lnTo>
                  <a:lnTo>
                    <a:pt x="396738" y="2640438"/>
                  </a:lnTo>
                  <a:lnTo>
                    <a:pt x="395824" y="2644020"/>
                  </a:lnTo>
                  <a:lnTo>
                    <a:pt x="395038" y="2642485"/>
                  </a:lnTo>
                  <a:lnTo>
                    <a:pt x="391853" y="2643629"/>
                  </a:lnTo>
                  <a:lnTo>
                    <a:pt x="383741" y="2655252"/>
                  </a:lnTo>
                  <a:lnTo>
                    <a:pt x="368173" y="2685148"/>
                  </a:lnTo>
                  <a:lnTo>
                    <a:pt x="364208" y="2695469"/>
                  </a:lnTo>
                  <a:lnTo>
                    <a:pt x="361314" y="2706241"/>
                  </a:lnTo>
                  <a:lnTo>
                    <a:pt x="358421" y="2717011"/>
                  </a:lnTo>
                  <a:lnTo>
                    <a:pt x="354456" y="2727325"/>
                  </a:lnTo>
                  <a:lnTo>
                    <a:pt x="348174" y="2738165"/>
                  </a:lnTo>
                  <a:lnTo>
                    <a:pt x="340868" y="2748413"/>
                  </a:lnTo>
                  <a:lnTo>
                    <a:pt x="333561" y="2758661"/>
                  </a:lnTo>
                  <a:lnTo>
                    <a:pt x="327278" y="2769501"/>
                  </a:lnTo>
                  <a:lnTo>
                    <a:pt x="314528" y="2799572"/>
                  </a:lnTo>
                  <a:lnTo>
                    <a:pt x="312902" y="2809965"/>
                  </a:lnTo>
                  <a:lnTo>
                    <a:pt x="313563" y="2812353"/>
                  </a:lnTo>
                  <a:lnTo>
                    <a:pt x="307670" y="2818406"/>
                  </a:lnTo>
                  <a:lnTo>
                    <a:pt x="286384" y="2839796"/>
                  </a:lnTo>
                  <a:lnTo>
                    <a:pt x="277840" y="2866460"/>
                  </a:lnTo>
                  <a:lnTo>
                    <a:pt x="273805" y="2879179"/>
                  </a:lnTo>
                  <a:lnTo>
                    <a:pt x="272734" y="2882014"/>
                  </a:lnTo>
                  <a:lnTo>
                    <a:pt x="273077" y="2879027"/>
                  </a:lnTo>
                  <a:lnTo>
                    <a:pt x="273288" y="2874281"/>
                  </a:lnTo>
                  <a:lnTo>
                    <a:pt x="271818" y="2871837"/>
                  </a:lnTo>
                  <a:lnTo>
                    <a:pt x="241852" y="2918940"/>
                  </a:lnTo>
                  <a:lnTo>
                    <a:pt x="218186" y="2966326"/>
                  </a:lnTo>
                  <a:lnTo>
                    <a:pt x="205867" y="2995333"/>
                  </a:lnTo>
                  <a:lnTo>
                    <a:pt x="199219" y="3009499"/>
                  </a:lnTo>
                  <a:lnTo>
                    <a:pt x="190881" y="3022549"/>
                  </a:lnTo>
                  <a:lnTo>
                    <a:pt x="170922" y="3044176"/>
                  </a:lnTo>
                  <a:lnTo>
                    <a:pt x="148939" y="3063963"/>
                  </a:lnTo>
                  <a:lnTo>
                    <a:pt x="127480" y="3084131"/>
                  </a:lnTo>
                  <a:lnTo>
                    <a:pt x="109093" y="3106902"/>
                  </a:lnTo>
                  <a:lnTo>
                    <a:pt x="93311" y="3132384"/>
                  </a:lnTo>
                  <a:lnTo>
                    <a:pt x="81803" y="3149079"/>
                  </a:lnTo>
                  <a:lnTo>
                    <a:pt x="40893" y="3177197"/>
                  </a:lnTo>
                  <a:lnTo>
                    <a:pt x="4585" y="3189991"/>
                  </a:lnTo>
                  <a:lnTo>
                    <a:pt x="0" y="3191256"/>
                  </a:lnTo>
                </a:path>
              </a:pathLst>
            </a:custGeom>
            <a:ln w="9144">
              <a:solidFill>
                <a:srgbClr val="497DBA"/>
              </a:solidFill>
            </a:ln>
          </p:spPr>
          <p:txBody>
            <a:bodyPr wrap="square" lIns="0" tIns="0" rIns="0" bIns="0" rtlCol="0"/>
            <a:lstStyle/>
            <a:p>
              <a:endParaRPr/>
            </a:p>
          </p:txBody>
        </p:sp>
        <p:sp>
          <p:nvSpPr>
            <p:cNvPr id="7" name="object 7"/>
            <p:cNvSpPr/>
            <p:nvPr/>
          </p:nvSpPr>
          <p:spPr>
            <a:xfrm>
              <a:off x="2362200" y="2916935"/>
              <a:ext cx="1905" cy="3200400"/>
            </a:xfrm>
            <a:custGeom>
              <a:avLst/>
              <a:gdLst/>
              <a:ahLst/>
              <a:cxnLst/>
              <a:rect l="l" t="t" r="r" b="b"/>
              <a:pathLst>
                <a:path w="1905" h="3200400">
                  <a:moveTo>
                    <a:pt x="0" y="0"/>
                  </a:moveTo>
                  <a:lnTo>
                    <a:pt x="1650" y="3200400"/>
                  </a:lnTo>
                </a:path>
              </a:pathLst>
            </a:custGeom>
            <a:ln w="9144">
              <a:solidFill>
                <a:srgbClr val="497DBA"/>
              </a:solidFill>
              <a:prstDash val="sysDash"/>
            </a:ln>
          </p:spPr>
          <p:txBody>
            <a:bodyPr wrap="square" lIns="0" tIns="0" rIns="0" bIns="0" rtlCol="0"/>
            <a:lstStyle/>
            <a:p>
              <a:endParaRPr/>
            </a:p>
          </p:txBody>
        </p:sp>
        <p:sp>
          <p:nvSpPr>
            <p:cNvPr id="8" name="object 8"/>
            <p:cNvSpPr/>
            <p:nvPr/>
          </p:nvSpPr>
          <p:spPr>
            <a:xfrm>
              <a:off x="762000" y="4517135"/>
              <a:ext cx="3200400" cy="1905"/>
            </a:xfrm>
            <a:custGeom>
              <a:avLst/>
              <a:gdLst/>
              <a:ahLst/>
              <a:cxnLst/>
              <a:rect l="l" t="t" r="r" b="b"/>
              <a:pathLst>
                <a:path w="3200400" h="1904">
                  <a:moveTo>
                    <a:pt x="3200400" y="0"/>
                  </a:moveTo>
                  <a:lnTo>
                    <a:pt x="0" y="1524"/>
                  </a:lnTo>
                </a:path>
              </a:pathLst>
            </a:custGeom>
            <a:ln w="9144">
              <a:solidFill>
                <a:srgbClr val="497DBA"/>
              </a:solidFill>
            </a:ln>
          </p:spPr>
          <p:txBody>
            <a:bodyPr wrap="square" lIns="0" tIns="0" rIns="0" bIns="0" rtlCol="0"/>
            <a:lstStyle/>
            <a:p>
              <a:endParaRPr/>
            </a:p>
          </p:txBody>
        </p:sp>
        <p:pic>
          <p:nvPicPr>
            <p:cNvPr id="9" name="object 9"/>
            <p:cNvPicPr/>
            <p:nvPr/>
          </p:nvPicPr>
          <p:blipFill>
            <a:blip r:embed="rId2" cstate="print"/>
            <a:stretch>
              <a:fillRect/>
            </a:stretch>
          </p:blipFill>
          <p:spPr>
            <a:xfrm>
              <a:off x="3858768" y="4030979"/>
              <a:ext cx="117347" cy="118872"/>
            </a:xfrm>
            <a:prstGeom prst="rect">
              <a:avLst/>
            </a:prstGeom>
          </p:spPr>
        </p:pic>
        <p:pic>
          <p:nvPicPr>
            <p:cNvPr id="10" name="object 10"/>
            <p:cNvPicPr/>
            <p:nvPr/>
          </p:nvPicPr>
          <p:blipFill>
            <a:blip r:embed="rId3" cstate="print"/>
            <a:stretch>
              <a:fillRect/>
            </a:stretch>
          </p:blipFill>
          <p:spPr>
            <a:xfrm>
              <a:off x="749808" y="4945379"/>
              <a:ext cx="117348" cy="118872"/>
            </a:xfrm>
            <a:prstGeom prst="rect">
              <a:avLst/>
            </a:prstGeom>
          </p:spPr>
        </p:pic>
        <p:sp>
          <p:nvSpPr>
            <p:cNvPr id="11" name="object 11"/>
            <p:cNvSpPr/>
            <p:nvPr/>
          </p:nvSpPr>
          <p:spPr>
            <a:xfrm>
              <a:off x="838200" y="4058411"/>
              <a:ext cx="3048000" cy="914400"/>
            </a:xfrm>
            <a:custGeom>
              <a:avLst/>
              <a:gdLst/>
              <a:ahLst/>
              <a:cxnLst/>
              <a:rect l="l" t="t" r="r" b="b"/>
              <a:pathLst>
                <a:path w="3048000" h="914400">
                  <a:moveTo>
                    <a:pt x="3048000" y="0"/>
                  </a:moveTo>
                  <a:lnTo>
                    <a:pt x="0" y="914400"/>
                  </a:lnTo>
                </a:path>
              </a:pathLst>
            </a:custGeom>
            <a:ln w="9144">
              <a:solidFill>
                <a:srgbClr val="497DBA"/>
              </a:solidFill>
              <a:prstDash val="sysDash"/>
            </a:ln>
          </p:spPr>
          <p:txBody>
            <a:bodyPr wrap="square" lIns="0" tIns="0" rIns="0" bIns="0" rtlCol="0"/>
            <a:lstStyle/>
            <a:p>
              <a:endParaRPr/>
            </a:p>
          </p:txBody>
        </p:sp>
        <p:sp>
          <p:nvSpPr>
            <p:cNvPr id="12" name="object 12"/>
            <p:cNvSpPr/>
            <p:nvPr/>
          </p:nvSpPr>
          <p:spPr>
            <a:xfrm>
              <a:off x="3886200" y="2991611"/>
              <a:ext cx="3429000" cy="1066800"/>
            </a:xfrm>
            <a:custGeom>
              <a:avLst/>
              <a:gdLst/>
              <a:ahLst/>
              <a:cxnLst/>
              <a:rect l="l" t="t" r="r" b="b"/>
              <a:pathLst>
                <a:path w="3429000" h="1066800">
                  <a:moveTo>
                    <a:pt x="0" y="1066800"/>
                  </a:moveTo>
                  <a:lnTo>
                    <a:pt x="3429000" y="0"/>
                  </a:lnTo>
                </a:path>
              </a:pathLst>
            </a:custGeom>
            <a:ln w="9144">
              <a:solidFill>
                <a:srgbClr val="497DBA"/>
              </a:solidFill>
            </a:ln>
          </p:spPr>
          <p:txBody>
            <a:bodyPr wrap="square" lIns="0" tIns="0" rIns="0" bIns="0" rtlCol="0"/>
            <a:lstStyle/>
            <a:p>
              <a:endParaRPr/>
            </a:p>
          </p:txBody>
        </p:sp>
        <p:sp>
          <p:nvSpPr>
            <p:cNvPr id="13" name="object 13"/>
            <p:cNvSpPr/>
            <p:nvPr/>
          </p:nvSpPr>
          <p:spPr>
            <a:xfrm>
              <a:off x="7315962" y="2565653"/>
              <a:ext cx="731520" cy="731520"/>
            </a:xfrm>
            <a:custGeom>
              <a:avLst/>
              <a:gdLst/>
              <a:ahLst/>
              <a:cxnLst/>
              <a:rect l="l" t="t" r="r" b="b"/>
              <a:pathLst>
                <a:path w="731520" h="731520">
                  <a:moveTo>
                    <a:pt x="0" y="365760"/>
                  </a:moveTo>
                  <a:lnTo>
                    <a:pt x="2848" y="319869"/>
                  </a:lnTo>
                  <a:lnTo>
                    <a:pt x="11167" y="275682"/>
                  </a:lnTo>
                  <a:lnTo>
                    <a:pt x="24613" y="233542"/>
                  </a:lnTo>
                  <a:lnTo>
                    <a:pt x="42844" y="193790"/>
                  </a:lnTo>
                  <a:lnTo>
                    <a:pt x="65517" y="156770"/>
                  </a:lnTo>
                  <a:lnTo>
                    <a:pt x="92291" y="122822"/>
                  </a:lnTo>
                  <a:lnTo>
                    <a:pt x="122822" y="92291"/>
                  </a:lnTo>
                  <a:lnTo>
                    <a:pt x="156770" y="65517"/>
                  </a:lnTo>
                  <a:lnTo>
                    <a:pt x="193790" y="42844"/>
                  </a:lnTo>
                  <a:lnTo>
                    <a:pt x="233542" y="24613"/>
                  </a:lnTo>
                  <a:lnTo>
                    <a:pt x="275682" y="11167"/>
                  </a:lnTo>
                  <a:lnTo>
                    <a:pt x="319869" y="2848"/>
                  </a:lnTo>
                  <a:lnTo>
                    <a:pt x="365760" y="0"/>
                  </a:lnTo>
                  <a:lnTo>
                    <a:pt x="411650" y="2848"/>
                  </a:lnTo>
                  <a:lnTo>
                    <a:pt x="455837" y="11167"/>
                  </a:lnTo>
                  <a:lnTo>
                    <a:pt x="497977" y="24613"/>
                  </a:lnTo>
                  <a:lnTo>
                    <a:pt x="537729" y="42844"/>
                  </a:lnTo>
                  <a:lnTo>
                    <a:pt x="574749" y="65517"/>
                  </a:lnTo>
                  <a:lnTo>
                    <a:pt x="608697" y="92291"/>
                  </a:lnTo>
                  <a:lnTo>
                    <a:pt x="639228" y="122822"/>
                  </a:lnTo>
                  <a:lnTo>
                    <a:pt x="666002" y="156770"/>
                  </a:lnTo>
                  <a:lnTo>
                    <a:pt x="688675" y="193790"/>
                  </a:lnTo>
                  <a:lnTo>
                    <a:pt x="706906" y="233542"/>
                  </a:lnTo>
                  <a:lnTo>
                    <a:pt x="720352" y="275682"/>
                  </a:lnTo>
                  <a:lnTo>
                    <a:pt x="728671" y="319869"/>
                  </a:lnTo>
                  <a:lnTo>
                    <a:pt x="731520" y="365760"/>
                  </a:lnTo>
                  <a:lnTo>
                    <a:pt x="728671" y="411650"/>
                  </a:lnTo>
                  <a:lnTo>
                    <a:pt x="720352" y="455837"/>
                  </a:lnTo>
                  <a:lnTo>
                    <a:pt x="706906" y="497977"/>
                  </a:lnTo>
                  <a:lnTo>
                    <a:pt x="688675" y="537729"/>
                  </a:lnTo>
                  <a:lnTo>
                    <a:pt x="666002" y="574749"/>
                  </a:lnTo>
                  <a:lnTo>
                    <a:pt x="639228" y="608697"/>
                  </a:lnTo>
                  <a:lnTo>
                    <a:pt x="608697" y="639228"/>
                  </a:lnTo>
                  <a:lnTo>
                    <a:pt x="574749" y="666002"/>
                  </a:lnTo>
                  <a:lnTo>
                    <a:pt x="537729" y="688675"/>
                  </a:lnTo>
                  <a:lnTo>
                    <a:pt x="497977" y="706906"/>
                  </a:lnTo>
                  <a:lnTo>
                    <a:pt x="455837" y="720352"/>
                  </a:lnTo>
                  <a:lnTo>
                    <a:pt x="411650" y="728671"/>
                  </a:lnTo>
                  <a:lnTo>
                    <a:pt x="365760" y="731520"/>
                  </a:lnTo>
                  <a:lnTo>
                    <a:pt x="319869" y="728671"/>
                  </a:lnTo>
                  <a:lnTo>
                    <a:pt x="275682" y="720352"/>
                  </a:lnTo>
                  <a:lnTo>
                    <a:pt x="233542" y="706906"/>
                  </a:lnTo>
                  <a:lnTo>
                    <a:pt x="193790" y="688675"/>
                  </a:lnTo>
                  <a:lnTo>
                    <a:pt x="156770" y="666002"/>
                  </a:lnTo>
                  <a:lnTo>
                    <a:pt x="122822" y="639228"/>
                  </a:lnTo>
                  <a:lnTo>
                    <a:pt x="92291" y="608697"/>
                  </a:lnTo>
                  <a:lnTo>
                    <a:pt x="65517" y="574749"/>
                  </a:lnTo>
                  <a:lnTo>
                    <a:pt x="42844" y="537729"/>
                  </a:lnTo>
                  <a:lnTo>
                    <a:pt x="24613" y="497977"/>
                  </a:lnTo>
                  <a:lnTo>
                    <a:pt x="11167" y="455837"/>
                  </a:lnTo>
                  <a:lnTo>
                    <a:pt x="2848" y="411650"/>
                  </a:lnTo>
                  <a:lnTo>
                    <a:pt x="0" y="365760"/>
                  </a:lnTo>
                  <a:close/>
                </a:path>
              </a:pathLst>
            </a:custGeom>
            <a:ln w="25908">
              <a:solidFill>
                <a:srgbClr val="385D89"/>
              </a:solidFill>
            </a:ln>
          </p:spPr>
          <p:txBody>
            <a:bodyPr wrap="square" lIns="0" tIns="0" rIns="0" bIns="0" rtlCol="0"/>
            <a:lstStyle/>
            <a:p>
              <a:endParaRPr/>
            </a:p>
          </p:txBody>
        </p:sp>
        <p:sp>
          <p:nvSpPr>
            <p:cNvPr id="14" name="object 14"/>
            <p:cNvSpPr/>
            <p:nvPr/>
          </p:nvSpPr>
          <p:spPr>
            <a:xfrm>
              <a:off x="760476" y="4518659"/>
              <a:ext cx="3221990" cy="607060"/>
            </a:xfrm>
            <a:custGeom>
              <a:avLst/>
              <a:gdLst/>
              <a:ahLst/>
              <a:cxnLst/>
              <a:rect l="l" t="t" r="r" b="b"/>
              <a:pathLst>
                <a:path w="3221990" h="607060">
                  <a:moveTo>
                    <a:pt x="0" y="0"/>
                  </a:moveTo>
                  <a:lnTo>
                    <a:pt x="14273" y="4901"/>
                  </a:lnTo>
                  <a:lnTo>
                    <a:pt x="28684" y="9207"/>
                  </a:lnTo>
                  <a:lnTo>
                    <a:pt x="42821" y="14751"/>
                  </a:lnTo>
                  <a:lnTo>
                    <a:pt x="56273" y="23367"/>
                  </a:lnTo>
                  <a:lnTo>
                    <a:pt x="77714" y="46005"/>
                  </a:lnTo>
                  <a:lnTo>
                    <a:pt x="97796" y="72739"/>
                  </a:lnTo>
                  <a:lnTo>
                    <a:pt x="118220" y="98091"/>
                  </a:lnTo>
                  <a:lnTo>
                    <a:pt x="140690" y="116585"/>
                  </a:lnTo>
                  <a:lnTo>
                    <a:pt x="151356" y="122023"/>
                  </a:lnTo>
                  <a:lnTo>
                    <a:pt x="162096" y="127126"/>
                  </a:lnTo>
                  <a:lnTo>
                    <a:pt x="172683" y="132802"/>
                  </a:lnTo>
                  <a:lnTo>
                    <a:pt x="182892" y="139953"/>
                  </a:lnTo>
                  <a:lnTo>
                    <a:pt x="193683" y="151006"/>
                  </a:lnTo>
                  <a:lnTo>
                    <a:pt x="203841" y="163893"/>
                  </a:lnTo>
                  <a:lnTo>
                    <a:pt x="214075" y="176494"/>
                  </a:lnTo>
                  <a:lnTo>
                    <a:pt x="225094" y="186689"/>
                  </a:lnTo>
                  <a:lnTo>
                    <a:pt x="238784" y="194339"/>
                  </a:lnTo>
                  <a:lnTo>
                    <a:pt x="252955" y="199596"/>
                  </a:lnTo>
                  <a:lnTo>
                    <a:pt x="267264" y="204210"/>
                  </a:lnTo>
                  <a:lnTo>
                    <a:pt x="281368" y="209931"/>
                  </a:lnTo>
                  <a:lnTo>
                    <a:pt x="334230" y="238632"/>
                  </a:lnTo>
                  <a:lnTo>
                    <a:pt x="376144" y="268878"/>
                  </a:lnTo>
                  <a:lnTo>
                    <a:pt x="386372" y="281495"/>
                  </a:lnTo>
                  <a:lnTo>
                    <a:pt x="396857" y="293350"/>
                  </a:lnTo>
                  <a:lnTo>
                    <a:pt x="407987" y="303275"/>
                  </a:lnTo>
                  <a:lnTo>
                    <a:pt x="428655" y="316791"/>
                  </a:lnTo>
                  <a:lnTo>
                    <a:pt x="449810" y="328247"/>
                  </a:lnTo>
                  <a:lnTo>
                    <a:pt x="471157" y="338869"/>
                  </a:lnTo>
                  <a:lnTo>
                    <a:pt x="492404" y="349884"/>
                  </a:lnTo>
                  <a:lnTo>
                    <a:pt x="534670" y="373252"/>
                  </a:lnTo>
                  <a:lnTo>
                    <a:pt x="545133" y="379333"/>
                  </a:lnTo>
                  <a:lnTo>
                    <a:pt x="555609" y="385603"/>
                  </a:lnTo>
                  <a:lnTo>
                    <a:pt x="566156" y="391541"/>
                  </a:lnTo>
                  <a:lnTo>
                    <a:pt x="576833" y="396620"/>
                  </a:lnTo>
                  <a:lnTo>
                    <a:pt x="605059" y="407582"/>
                  </a:lnTo>
                  <a:lnTo>
                    <a:pt x="633380" y="418115"/>
                  </a:lnTo>
                  <a:lnTo>
                    <a:pt x="661558" y="429553"/>
                  </a:lnTo>
                  <a:lnTo>
                    <a:pt x="689355" y="443229"/>
                  </a:lnTo>
                  <a:lnTo>
                    <a:pt x="712827" y="456354"/>
                  </a:lnTo>
                  <a:lnTo>
                    <a:pt x="738441" y="470122"/>
                  </a:lnTo>
                  <a:lnTo>
                    <a:pt x="787908" y="489965"/>
                  </a:lnTo>
                  <a:lnTo>
                    <a:pt x="826490" y="496954"/>
                  </a:lnTo>
                  <a:lnTo>
                    <a:pt x="865203" y="502062"/>
                  </a:lnTo>
                  <a:lnTo>
                    <a:pt x="903940" y="506932"/>
                  </a:lnTo>
                  <a:lnTo>
                    <a:pt x="942594" y="513206"/>
                  </a:lnTo>
                  <a:lnTo>
                    <a:pt x="997928" y="526921"/>
                  </a:lnTo>
                  <a:lnTo>
                    <a:pt x="1037510" y="540146"/>
                  </a:lnTo>
                  <a:lnTo>
                    <a:pt x="1078878" y="551586"/>
                  </a:lnTo>
                  <a:lnTo>
                    <a:pt x="1139571" y="559942"/>
                  </a:lnTo>
                  <a:lnTo>
                    <a:pt x="1191798" y="564133"/>
                  </a:lnTo>
                  <a:lnTo>
                    <a:pt x="1244033" y="568069"/>
                  </a:lnTo>
                  <a:lnTo>
                    <a:pt x="1296274" y="571783"/>
                  </a:lnTo>
                  <a:lnTo>
                    <a:pt x="1348521" y="575303"/>
                  </a:lnTo>
                  <a:lnTo>
                    <a:pt x="1400771" y="578661"/>
                  </a:lnTo>
                  <a:lnTo>
                    <a:pt x="1453026" y="581886"/>
                  </a:lnTo>
                  <a:lnTo>
                    <a:pt x="1505283" y="585009"/>
                  </a:lnTo>
                  <a:lnTo>
                    <a:pt x="1557542" y="588060"/>
                  </a:lnTo>
                  <a:lnTo>
                    <a:pt x="1609802" y="591070"/>
                  </a:lnTo>
                  <a:lnTo>
                    <a:pt x="1662063" y="594068"/>
                  </a:lnTo>
                  <a:lnTo>
                    <a:pt x="1714322" y="597085"/>
                  </a:lnTo>
                  <a:lnTo>
                    <a:pt x="1766581" y="600151"/>
                  </a:lnTo>
                  <a:lnTo>
                    <a:pt x="1818837" y="603296"/>
                  </a:lnTo>
                  <a:lnTo>
                    <a:pt x="1871091" y="606551"/>
                  </a:lnTo>
                  <a:lnTo>
                    <a:pt x="1885851" y="605997"/>
                  </a:lnTo>
                  <a:lnTo>
                    <a:pt x="1963622" y="603021"/>
                  </a:lnTo>
                  <a:lnTo>
                    <a:pt x="2019416" y="600350"/>
                  </a:lnTo>
                  <a:lnTo>
                    <a:pt x="2081672" y="596725"/>
                  </a:lnTo>
                  <a:lnTo>
                    <a:pt x="2146782" y="592022"/>
                  </a:lnTo>
                  <a:lnTo>
                    <a:pt x="2211137" y="586116"/>
                  </a:lnTo>
                  <a:lnTo>
                    <a:pt x="2271130" y="578884"/>
                  </a:lnTo>
                  <a:lnTo>
                    <a:pt x="2323153" y="570201"/>
                  </a:lnTo>
                  <a:lnTo>
                    <a:pt x="2363597" y="559942"/>
                  </a:lnTo>
                  <a:lnTo>
                    <a:pt x="2405903" y="537432"/>
                  </a:lnTo>
                  <a:lnTo>
                    <a:pt x="2426729" y="524188"/>
                  </a:lnTo>
                  <a:lnTo>
                    <a:pt x="2447925" y="513206"/>
                  </a:lnTo>
                  <a:lnTo>
                    <a:pt x="2484141" y="498254"/>
                  </a:lnTo>
                  <a:lnTo>
                    <a:pt x="2520296" y="483597"/>
                  </a:lnTo>
                  <a:lnTo>
                    <a:pt x="2576681" y="452531"/>
                  </a:lnTo>
                  <a:lnTo>
                    <a:pt x="2617358" y="435406"/>
                  </a:lnTo>
                  <a:lnTo>
                    <a:pt x="2687066" y="396620"/>
                  </a:lnTo>
                  <a:lnTo>
                    <a:pt x="2771521" y="349884"/>
                  </a:lnTo>
                  <a:lnTo>
                    <a:pt x="2782038" y="343824"/>
                  </a:lnTo>
                  <a:lnTo>
                    <a:pt x="2841984" y="315608"/>
                  </a:lnTo>
                  <a:lnTo>
                    <a:pt x="2870342" y="305038"/>
                  </a:lnTo>
                  <a:lnTo>
                    <a:pt x="2898534" y="293586"/>
                  </a:lnTo>
                  <a:lnTo>
                    <a:pt x="2926334" y="279907"/>
                  </a:lnTo>
                  <a:lnTo>
                    <a:pt x="3010662" y="233298"/>
                  </a:lnTo>
                  <a:lnTo>
                    <a:pt x="3052953" y="209931"/>
                  </a:lnTo>
                  <a:lnTo>
                    <a:pt x="3059642" y="197486"/>
                  </a:lnTo>
                  <a:lnTo>
                    <a:pt x="3066081" y="184483"/>
                  </a:lnTo>
                  <a:lnTo>
                    <a:pt x="3072973" y="172551"/>
                  </a:lnTo>
                  <a:lnTo>
                    <a:pt x="3116452" y="135481"/>
                  </a:lnTo>
                  <a:lnTo>
                    <a:pt x="3152511" y="114709"/>
                  </a:lnTo>
                  <a:lnTo>
                    <a:pt x="3159399" y="114508"/>
                  </a:lnTo>
                  <a:lnTo>
                    <a:pt x="3163032" y="116250"/>
                  </a:lnTo>
                  <a:lnTo>
                    <a:pt x="3166542" y="116303"/>
                  </a:lnTo>
                  <a:lnTo>
                    <a:pt x="3207639" y="69976"/>
                  </a:lnTo>
                  <a:lnTo>
                    <a:pt x="3218301" y="52653"/>
                  </a:lnTo>
                  <a:lnTo>
                    <a:pt x="3221736" y="46608"/>
                  </a:lnTo>
                </a:path>
              </a:pathLst>
            </a:custGeom>
            <a:ln w="9144">
              <a:solidFill>
                <a:srgbClr val="497DBA"/>
              </a:solidFill>
            </a:ln>
          </p:spPr>
          <p:txBody>
            <a:bodyPr wrap="square" lIns="0" tIns="0" rIns="0" bIns="0" rtlCol="0"/>
            <a:lstStyle/>
            <a:p>
              <a:endParaRPr/>
            </a:p>
          </p:txBody>
        </p:sp>
        <p:sp>
          <p:nvSpPr>
            <p:cNvPr id="15" name="object 15"/>
            <p:cNvSpPr/>
            <p:nvPr/>
          </p:nvSpPr>
          <p:spPr>
            <a:xfrm>
              <a:off x="760476" y="3842003"/>
              <a:ext cx="3221990" cy="1125220"/>
            </a:xfrm>
            <a:custGeom>
              <a:avLst/>
              <a:gdLst/>
              <a:ahLst/>
              <a:cxnLst/>
              <a:rect l="l" t="t" r="r" b="b"/>
              <a:pathLst>
                <a:path w="3221990" h="1125220">
                  <a:moveTo>
                    <a:pt x="0" y="702564"/>
                  </a:moveTo>
                  <a:lnTo>
                    <a:pt x="6499" y="682525"/>
                  </a:lnTo>
                  <a:lnTo>
                    <a:pt x="12638" y="661892"/>
                  </a:lnTo>
                  <a:lnTo>
                    <a:pt x="19493" y="642449"/>
                  </a:lnTo>
                  <a:lnTo>
                    <a:pt x="28143" y="625983"/>
                  </a:lnTo>
                  <a:lnTo>
                    <a:pt x="37753" y="616547"/>
                  </a:lnTo>
                  <a:lnTo>
                    <a:pt x="48610" y="611362"/>
                  </a:lnTo>
                  <a:lnTo>
                    <a:pt x="59784" y="607105"/>
                  </a:lnTo>
                  <a:lnTo>
                    <a:pt x="70345" y="600456"/>
                  </a:lnTo>
                  <a:lnTo>
                    <a:pt x="81193" y="588547"/>
                  </a:lnTo>
                  <a:lnTo>
                    <a:pt x="91446" y="574817"/>
                  </a:lnTo>
                  <a:lnTo>
                    <a:pt x="101699" y="561111"/>
                  </a:lnTo>
                  <a:lnTo>
                    <a:pt x="112547" y="549275"/>
                  </a:lnTo>
                  <a:lnTo>
                    <a:pt x="122876" y="541893"/>
                  </a:lnTo>
                  <a:lnTo>
                    <a:pt x="133654" y="536511"/>
                  </a:lnTo>
                  <a:lnTo>
                    <a:pt x="144433" y="531129"/>
                  </a:lnTo>
                  <a:lnTo>
                    <a:pt x="154762" y="523748"/>
                  </a:lnTo>
                  <a:lnTo>
                    <a:pt x="165537" y="511645"/>
                  </a:lnTo>
                  <a:lnTo>
                    <a:pt x="175677" y="497506"/>
                  </a:lnTo>
                  <a:lnTo>
                    <a:pt x="185910" y="483725"/>
                  </a:lnTo>
                  <a:lnTo>
                    <a:pt x="227935" y="449816"/>
                  </a:lnTo>
                  <a:lnTo>
                    <a:pt x="291168" y="410346"/>
                  </a:lnTo>
                  <a:lnTo>
                    <a:pt x="393928" y="370459"/>
                  </a:lnTo>
                  <a:lnTo>
                    <a:pt x="436168" y="358028"/>
                  </a:lnTo>
                  <a:lnTo>
                    <a:pt x="457293" y="351903"/>
                  </a:lnTo>
                  <a:lnTo>
                    <a:pt x="478332" y="344932"/>
                  </a:lnTo>
                  <a:lnTo>
                    <a:pt x="492455" y="338943"/>
                  </a:lnTo>
                  <a:lnTo>
                    <a:pt x="506468" y="331978"/>
                  </a:lnTo>
                  <a:lnTo>
                    <a:pt x="520496" y="325108"/>
                  </a:lnTo>
                  <a:lnTo>
                    <a:pt x="534670" y="319405"/>
                  </a:lnTo>
                  <a:lnTo>
                    <a:pt x="559175" y="312380"/>
                  </a:lnTo>
                  <a:lnTo>
                    <a:pt x="583834" y="306641"/>
                  </a:lnTo>
                  <a:lnTo>
                    <a:pt x="608518" y="300902"/>
                  </a:lnTo>
                  <a:lnTo>
                    <a:pt x="633095" y="293878"/>
                  </a:lnTo>
                  <a:lnTo>
                    <a:pt x="647243" y="288067"/>
                  </a:lnTo>
                  <a:lnTo>
                    <a:pt x="661225" y="280924"/>
                  </a:lnTo>
                  <a:lnTo>
                    <a:pt x="675207" y="273875"/>
                  </a:lnTo>
                  <a:lnTo>
                    <a:pt x="689355" y="268351"/>
                  </a:lnTo>
                  <a:lnTo>
                    <a:pt x="717438" y="260951"/>
                  </a:lnTo>
                  <a:lnTo>
                    <a:pt x="745616" y="254968"/>
                  </a:lnTo>
                  <a:lnTo>
                    <a:pt x="773795" y="249295"/>
                  </a:lnTo>
                  <a:lnTo>
                    <a:pt x="801877" y="242824"/>
                  </a:lnTo>
                  <a:lnTo>
                    <a:pt x="823021" y="236406"/>
                  </a:lnTo>
                  <a:lnTo>
                    <a:pt x="844057" y="229107"/>
                  </a:lnTo>
                  <a:lnTo>
                    <a:pt x="865118" y="222285"/>
                  </a:lnTo>
                  <a:lnTo>
                    <a:pt x="886332" y="217297"/>
                  </a:lnTo>
                  <a:lnTo>
                    <a:pt x="939047" y="209361"/>
                  </a:lnTo>
                  <a:lnTo>
                    <a:pt x="991822" y="203152"/>
                  </a:lnTo>
                  <a:lnTo>
                    <a:pt x="1044620" y="197633"/>
                  </a:lnTo>
                  <a:lnTo>
                    <a:pt x="1097407" y="191770"/>
                  </a:lnTo>
                  <a:lnTo>
                    <a:pt x="1118512" y="185761"/>
                  </a:lnTo>
                  <a:lnTo>
                    <a:pt x="1139666" y="179990"/>
                  </a:lnTo>
                  <a:lnTo>
                    <a:pt x="1160772" y="173696"/>
                  </a:lnTo>
                  <a:lnTo>
                    <a:pt x="1181735" y="166116"/>
                  </a:lnTo>
                  <a:lnTo>
                    <a:pt x="1211466" y="152015"/>
                  </a:lnTo>
                  <a:lnTo>
                    <a:pt x="1222652" y="142719"/>
                  </a:lnTo>
                  <a:lnTo>
                    <a:pt x="1225915" y="136302"/>
                  </a:lnTo>
                  <a:lnTo>
                    <a:pt x="1231876" y="130838"/>
                  </a:lnTo>
                  <a:lnTo>
                    <a:pt x="1294384" y="115062"/>
                  </a:lnTo>
                  <a:lnTo>
                    <a:pt x="1348207" y="105185"/>
                  </a:lnTo>
                  <a:lnTo>
                    <a:pt x="1402094" y="96294"/>
                  </a:lnTo>
                  <a:lnTo>
                    <a:pt x="1456023" y="88058"/>
                  </a:lnTo>
                  <a:lnTo>
                    <a:pt x="1509973" y="80151"/>
                  </a:lnTo>
                  <a:lnTo>
                    <a:pt x="1563923" y="72243"/>
                  </a:lnTo>
                  <a:lnTo>
                    <a:pt x="1617853" y="64008"/>
                  </a:lnTo>
                  <a:lnTo>
                    <a:pt x="1669743" y="65445"/>
                  </a:lnTo>
                  <a:lnTo>
                    <a:pt x="1721638" y="66610"/>
                  </a:lnTo>
                  <a:lnTo>
                    <a:pt x="1773536" y="67564"/>
                  </a:lnTo>
                  <a:lnTo>
                    <a:pt x="1825436" y="68371"/>
                  </a:lnTo>
                  <a:lnTo>
                    <a:pt x="1877337" y="69094"/>
                  </a:lnTo>
                  <a:lnTo>
                    <a:pt x="1929237" y="69796"/>
                  </a:lnTo>
                  <a:lnTo>
                    <a:pt x="1981136" y="70540"/>
                  </a:lnTo>
                  <a:lnTo>
                    <a:pt x="2033031" y="71389"/>
                  </a:lnTo>
                  <a:lnTo>
                    <a:pt x="2084922" y="72407"/>
                  </a:lnTo>
                  <a:lnTo>
                    <a:pt x="2136807" y="73655"/>
                  </a:lnTo>
                  <a:lnTo>
                    <a:pt x="2188686" y="75198"/>
                  </a:lnTo>
                  <a:lnTo>
                    <a:pt x="2240555" y="77098"/>
                  </a:lnTo>
                  <a:lnTo>
                    <a:pt x="2292415" y="79419"/>
                  </a:lnTo>
                  <a:lnTo>
                    <a:pt x="2344264" y="82223"/>
                  </a:lnTo>
                  <a:lnTo>
                    <a:pt x="2396101" y="85574"/>
                  </a:lnTo>
                  <a:lnTo>
                    <a:pt x="2447925" y="89535"/>
                  </a:lnTo>
                  <a:lnTo>
                    <a:pt x="2497629" y="110156"/>
                  </a:lnTo>
                  <a:lnTo>
                    <a:pt x="2521952" y="126307"/>
                  </a:lnTo>
                  <a:lnTo>
                    <a:pt x="2546477" y="140589"/>
                  </a:lnTo>
                  <a:lnTo>
                    <a:pt x="2574524" y="153854"/>
                  </a:lnTo>
                  <a:lnTo>
                    <a:pt x="2602642" y="166608"/>
                  </a:lnTo>
                  <a:lnTo>
                    <a:pt x="2630808" y="179147"/>
                  </a:lnTo>
                  <a:lnTo>
                    <a:pt x="2658999" y="191770"/>
                  </a:lnTo>
                  <a:lnTo>
                    <a:pt x="2715260" y="217297"/>
                  </a:lnTo>
                  <a:lnTo>
                    <a:pt x="2725616" y="230757"/>
                  </a:lnTo>
                  <a:lnTo>
                    <a:pt x="2735818" y="244681"/>
                  </a:lnTo>
                  <a:lnTo>
                    <a:pt x="2746281" y="257677"/>
                  </a:lnTo>
                  <a:lnTo>
                    <a:pt x="2757424" y="268351"/>
                  </a:lnTo>
                  <a:lnTo>
                    <a:pt x="2781931" y="282418"/>
                  </a:lnTo>
                  <a:lnTo>
                    <a:pt x="2807080" y="291544"/>
                  </a:lnTo>
                  <a:lnTo>
                    <a:pt x="2832040" y="301837"/>
                  </a:lnTo>
                  <a:lnTo>
                    <a:pt x="2855976" y="319405"/>
                  </a:lnTo>
                  <a:lnTo>
                    <a:pt x="2877135" y="345237"/>
                  </a:lnTo>
                  <a:lnTo>
                    <a:pt x="2897235" y="374427"/>
                  </a:lnTo>
                  <a:lnTo>
                    <a:pt x="2917787" y="401665"/>
                  </a:lnTo>
                  <a:lnTo>
                    <a:pt x="2940304" y="421640"/>
                  </a:lnTo>
                  <a:lnTo>
                    <a:pt x="3066923" y="498221"/>
                  </a:lnTo>
                  <a:lnTo>
                    <a:pt x="3077352" y="511448"/>
                  </a:lnTo>
                  <a:lnTo>
                    <a:pt x="3109214" y="549275"/>
                  </a:lnTo>
                  <a:lnTo>
                    <a:pt x="3140914" y="568063"/>
                  </a:lnTo>
                  <a:lnTo>
                    <a:pt x="3151378" y="574802"/>
                  </a:lnTo>
                  <a:lnTo>
                    <a:pt x="3181641" y="597931"/>
                  </a:lnTo>
                  <a:lnTo>
                    <a:pt x="3197082" y="611060"/>
                  </a:lnTo>
                  <a:lnTo>
                    <a:pt x="3207259" y="625236"/>
                  </a:lnTo>
                  <a:lnTo>
                    <a:pt x="3221736" y="651510"/>
                  </a:lnTo>
                </a:path>
                <a:path w="3221990" h="1125220">
                  <a:moveTo>
                    <a:pt x="41147" y="1124712"/>
                  </a:moveTo>
                  <a:lnTo>
                    <a:pt x="44775" y="1114176"/>
                  </a:lnTo>
                  <a:lnTo>
                    <a:pt x="48479" y="1103677"/>
                  </a:lnTo>
                  <a:lnTo>
                    <a:pt x="52035" y="1093154"/>
                  </a:lnTo>
                  <a:lnTo>
                    <a:pt x="55219" y="1082548"/>
                  </a:lnTo>
                  <a:lnTo>
                    <a:pt x="62194" y="1054375"/>
                  </a:lnTo>
                  <a:lnTo>
                    <a:pt x="68526" y="1026048"/>
                  </a:lnTo>
                  <a:lnTo>
                    <a:pt x="75243" y="997840"/>
                  </a:lnTo>
                  <a:lnTo>
                    <a:pt x="83375" y="970026"/>
                  </a:lnTo>
                  <a:lnTo>
                    <a:pt x="89417" y="948473"/>
                  </a:lnTo>
                  <a:lnTo>
                    <a:pt x="94794" y="926576"/>
                  </a:lnTo>
                  <a:lnTo>
                    <a:pt x="101497" y="905321"/>
                  </a:lnTo>
                  <a:lnTo>
                    <a:pt x="111518" y="885698"/>
                  </a:lnTo>
                  <a:lnTo>
                    <a:pt x="118813" y="875287"/>
                  </a:lnTo>
                  <a:lnTo>
                    <a:pt x="126277" y="864997"/>
                  </a:lnTo>
                  <a:lnTo>
                    <a:pt x="133401" y="854515"/>
                  </a:lnTo>
                  <a:lnTo>
                    <a:pt x="139674" y="843534"/>
                  </a:lnTo>
                  <a:lnTo>
                    <a:pt x="152817" y="813454"/>
                  </a:lnTo>
                  <a:lnTo>
                    <a:pt x="154484" y="803058"/>
                  </a:lnTo>
                  <a:lnTo>
                    <a:pt x="153802" y="800666"/>
                  </a:lnTo>
                  <a:lnTo>
                    <a:pt x="159895" y="794599"/>
                  </a:lnTo>
                  <a:lnTo>
                    <a:pt x="181889" y="773176"/>
                  </a:lnTo>
                  <a:lnTo>
                    <a:pt x="191621" y="742716"/>
                  </a:lnTo>
                  <a:lnTo>
                    <a:pt x="195525" y="731733"/>
                  </a:lnTo>
                  <a:lnTo>
                    <a:pt x="200192" y="727547"/>
                  </a:lnTo>
                  <a:lnTo>
                    <a:pt x="212216" y="717478"/>
                  </a:lnTo>
                  <a:lnTo>
                    <a:pt x="238188" y="688848"/>
                  </a:lnTo>
                  <a:lnTo>
                    <a:pt x="260352" y="657916"/>
                  </a:lnTo>
                  <a:lnTo>
                    <a:pt x="271107" y="636623"/>
                  </a:lnTo>
                  <a:lnTo>
                    <a:pt x="282041" y="618146"/>
                  </a:lnTo>
                  <a:lnTo>
                    <a:pt x="304738" y="595664"/>
                  </a:lnTo>
                  <a:lnTo>
                    <a:pt x="350786" y="562356"/>
                  </a:lnTo>
                  <a:lnTo>
                    <a:pt x="361515" y="555541"/>
                  </a:lnTo>
                  <a:lnTo>
                    <a:pt x="372362" y="548894"/>
                  </a:lnTo>
                  <a:lnTo>
                    <a:pt x="382978" y="541960"/>
                  </a:lnTo>
                  <a:lnTo>
                    <a:pt x="393014" y="534289"/>
                  </a:lnTo>
                  <a:lnTo>
                    <a:pt x="406772" y="519390"/>
                  </a:lnTo>
                  <a:lnTo>
                    <a:pt x="419277" y="502824"/>
                  </a:lnTo>
                  <a:lnTo>
                    <a:pt x="432726" y="487926"/>
                  </a:lnTo>
                  <a:lnTo>
                    <a:pt x="449313" y="478028"/>
                  </a:lnTo>
                  <a:lnTo>
                    <a:pt x="481698" y="467434"/>
                  </a:lnTo>
                  <a:lnTo>
                    <a:pt x="493401" y="463759"/>
                  </a:lnTo>
                  <a:lnTo>
                    <a:pt x="492767" y="463765"/>
                  </a:lnTo>
                  <a:lnTo>
                    <a:pt x="488143" y="464215"/>
                  </a:lnTo>
                  <a:lnTo>
                    <a:pt x="487873" y="461873"/>
                  </a:lnTo>
                  <a:lnTo>
                    <a:pt x="500304" y="453501"/>
                  </a:lnTo>
                  <a:lnTo>
                    <a:pt x="533780" y="435864"/>
                  </a:lnTo>
                  <a:lnTo>
                    <a:pt x="544083" y="431803"/>
                  </a:lnTo>
                  <a:lnTo>
                    <a:pt x="554862" y="428815"/>
                  </a:lnTo>
                  <a:lnTo>
                    <a:pt x="565642" y="425827"/>
                  </a:lnTo>
                  <a:lnTo>
                    <a:pt x="608181" y="401478"/>
                  </a:lnTo>
                  <a:lnTo>
                    <a:pt x="631888" y="379031"/>
                  </a:lnTo>
                  <a:lnTo>
                    <a:pt x="638595" y="371625"/>
                  </a:lnTo>
                  <a:lnTo>
                    <a:pt x="646302" y="365506"/>
                  </a:lnTo>
                  <a:lnTo>
                    <a:pt x="656339" y="360751"/>
                  </a:lnTo>
                  <a:lnTo>
                    <a:pt x="666972" y="357378"/>
                  </a:lnTo>
                  <a:lnTo>
                    <a:pt x="677842" y="354576"/>
                  </a:lnTo>
                  <a:lnTo>
                    <a:pt x="688593" y="351536"/>
                  </a:lnTo>
                  <a:lnTo>
                    <a:pt x="710690" y="329079"/>
                  </a:lnTo>
                  <a:lnTo>
                    <a:pt x="716932" y="323246"/>
                  </a:lnTo>
                  <a:lnTo>
                    <a:pt x="720570" y="323015"/>
                  </a:lnTo>
                  <a:lnTo>
                    <a:pt x="734858" y="317365"/>
                  </a:lnTo>
                  <a:lnTo>
                    <a:pt x="773049" y="295275"/>
                  </a:lnTo>
                  <a:lnTo>
                    <a:pt x="787251" y="284900"/>
                  </a:lnTo>
                  <a:lnTo>
                    <a:pt x="800750" y="273431"/>
                  </a:lnTo>
                  <a:lnTo>
                    <a:pt x="814464" y="262342"/>
                  </a:lnTo>
                  <a:lnTo>
                    <a:pt x="829310" y="253111"/>
                  </a:lnTo>
                  <a:lnTo>
                    <a:pt x="842815" y="248122"/>
                  </a:lnTo>
                  <a:lnTo>
                    <a:pt x="857059" y="245110"/>
                  </a:lnTo>
                  <a:lnTo>
                    <a:pt x="871493" y="242573"/>
                  </a:lnTo>
                  <a:lnTo>
                    <a:pt x="885571" y="239014"/>
                  </a:lnTo>
                  <a:lnTo>
                    <a:pt x="903299" y="232271"/>
                  </a:lnTo>
                  <a:lnTo>
                    <a:pt x="920718" y="224694"/>
                  </a:lnTo>
                  <a:lnTo>
                    <a:pt x="938184" y="217261"/>
                  </a:lnTo>
                  <a:lnTo>
                    <a:pt x="956056" y="210947"/>
                  </a:lnTo>
                  <a:lnTo>
                    <a:pt x="973443" y="206672"/>
                  </a:lnTo>
                  <a:lnTo>
                    <a:pt x="991139" y="203612"/>
                  </a:lnTo>
                  <a:lnTo>
                    <a:pt x="1008884" y="200695"/>
                  </a:lnTo>
                  <a:lnTo>
                    <a:pt x="1026413" y="196850"/>
                  </a:lnTo>
                  <a:lnTo>
                    <a:pt x="1047700" y="190444"/>
                  </a:lnTo>
                  <a:lnTo>
                    <a:pt x="1068784" y="183324"/>
                  </a:lnTo>
                  <a:lnTo>
                    <a:pt x="1089796" y="175918"/>
                  </a:lnTo>
                  <a:lnTo>
                    <a:pt x="1110869" y="168656"/>
                  </a:lnTo>
                  <a:lnTo>
                    <a:pt x="1121332" y="165044"/>
                  </a:lnTo>
                  <a:lnTo>
                    <a:pt x="1131808" y="161290"/>
                  </a:lnTo>
                  <a:lnTo>
                    <a:pt x="1142355" y="157726"/>
                  </a:lnTo>
                  <a:lnTo>
                    <a:pt x="1153033" y="154686"/>
                  </a:lnTo>
                  <a:lnTo>
                    <a:pt x="1167145" y="151286"/>
                  </a:lnTo>
                  <a:lnTo>
                    <a:pt x="1181258" y="147970"/>
                  </a:lnTo>
                  <a:lnTo>
                    <a:pt x="1195324" y="144488"/>
                  </a:lnTo>
                  <a:lnTo>
                    <a:pt x="1209294" y="140589"/>
                  </a:lnTo>
                  <a:lnTo>
                    <a:pt x="1230544" y="133917"/>
                  </a:lnTo>
                  <a:lnTo>
                    <a:pt x="1251664" y="126841"/>
                  </a:lnTo>
                  <a:lnTo>
                    <a:pt x="1272712" y="119622"/>
                  </a:lnTo>
                  <a:lnTo>
                    <a:pt x="1293749" y="112522"/>
                  </a:lnTo>
                  <a:lnTo>
                    <a:pt x="1304250" y="108676"/>
                  </a:lnTo>
                  <a:lnTo>
                    <a:pt x="1314704" y="104616"/>
                  </a:lnTo>
                  <a:lnTo>
                    <a:pt x="1325252" y="100984"/>
                  </a:lnTo>
                  <a:lnTo>
                    <a:pt x="1336040" y="98425"/>
                  </a:lnTo>
                  <a:lnTo>
                    <a:pt x="1420495" y="84328"/>
                  </a:lnTo>
                  <a:lnTo>
                    <a:pt x="1462875" y="69993"/>
                  </a:lnTo>
                  <a:lnTo>
                    <a:pt x="1508988" y="55136"/>
                  </a:lnTo>
                  <a:lnTo>
                    <a:pt x="1569942" y="49252"/>
                  </a:lnTo>
                  <a:lnTo>
                    <a:pt x="1611643" y="46830"/>
                  </a:lnTo>
                  <a:lnTo>
                    <a:pt x="1673860" y="42164"/>
                  </a:lnTo>
                  <a:lnTo>
                    <a:pt x="1706693" y="33909"/>
                  </a:lnTo>
                  <a:lnTo>
                    <a:pt x="1723550" y="29629"/>
                  </a:lnTo>
                  <a:lnTo>
                    <a:pt x="1729603" y="28170"/>
                  </a:lnTo>
                  <a:lnTo>
                    <a:pt x="1730025" y="28379"/>
                  </a:lnTo>
                  <a:lnTo>
                    <a:pt x="1729986" y="29104"/>
                  </a:lnTo>
                  <a:lnTo>
                    <a:pt x="1734660" y="29191"/>
                  </a:lnTo>
                  <a:lnTo>
                    <a:pt x="1778831" y="22840"/>
                  </a:lnTo>
                  <a:lnTo>
                    <a:pt x="1828673" y="14097"/>
                  </a:lnTo>
                  <a:lnTo>
                    <a:pt x="1870874" y="3684"/>
                  </a:lnTo>
                  <a:lnTo>
                    <a:pt x="1884934" y="0"/>
                  </a:lnTo>
                  <a:lnTo>
                    <a:pt x="2687193" y="14097"/>
                  </a:lnTo>
                  <a:lnTo>
                    <a:pt x="2736754" y="18700"/>
                  </a:lnTo>
                  <a:lnTo>
                    <a:pt x="2785745" y="28067"/>
                  </a:lnTo>
                  <a:lnTo>
                    <a:pt x="2829496" y="38496"/>
                  </a:lnTo>
                  <a:lnTo>
                    <a:pt x="2870200" y="56261"/>
                  </a:lnTo>
                  <a:lnTo>
                    <a:pt x="2898181" y="75439"/>
                  </a:lnTo>
                  <a:lnTo>
                    <a:pt x="2910982" y="83677"/>
                  </a:lnTo>
                  <a:lnTo>
                    <a:pt x="2924474" y="88747"/>
                  </a:lnTo>
                  <a:lnTo>
                    <a:pt x="2954528" y="98425"/>
                  </a:lnTo>
                  <a:lnTo>
                    <a:pt x="2961237" y="105953"/>
                  </a:lnTo>
                  <a:lnTo>
                    <a:pt x="3007115" y="136523"/>
                  </a:lnTo>
                  <a:lnTo>
                    <a:pt x="3057713" y="152155"/>
                  </a:lnTo>
                  <a:lnTo>
                    <a:pt x="3067177" y="154686"/>
                  </a:lnTo>
                  <a:lnTo>
                    <a:pt x="3083474" y="180161"/>
                  </a:lnTo>
                  <a:lnTo>
                    <a:pt x="3095355" y="196850"/>
                  </a:lnTo>
                  <a:lnTo>
                    <a:pt x="3110736" y="210014"/>
                  </a:lnTo>
                  <a:lnTo>
                    <a:pt x="3137535" y="224917"/>
                  </a:lnTo>
                  <a:lnTo>
                    <a:pt x="3141726" y="227076"/>
                  </a:lnTo>
                  <a:lnTo>
                    <a:pt x="3146933" y="224917"/>
                  </a:lnTo>
                  <a:lnTo>
                    <a:pt x="3151632" y="224917"/>
                  </a:lnTo>
                </a:path>
              </a:pathLst>
            </a:custGeom>
            <a:ln w="9144">
              <a:solidFill>
                <a:srgbClr val="497DBA"/>
              </a:solidFill>
              <a:prstDash val="sysDash"/>
            </a:ln>
          </p:spPr>
          <p:txBody>
            <a:bodyPr wrap="square" lIns="0" tIns="0" rIns="0" bIns="0" rtlCol="0"/>
            <a:lstStyle/>
            <a:p>
              <a:endParaRPr/>
            </a:p>
          </p:txBody>
        </p:sp>
        <p:sp>
          <p:nvSpPr>
            <p:cNvPr id="16" name="object 16"/>
            <p:cNvSpPr/>
            <p:nvPr/>
          </p:nvSpPr>
          <p:spPr>
            <a:xfrm>
              <a:off x="2362961" y="3830573"/>
              <a:ext cx="762000" cy="706755"/>
            </a:xfrm>
            <a:custGeom>
              <a:avLst/>
              <a:gdLst/>
              <a:ahLst/>
              <a:cxnLst/>
              <a:rect l="l" t="t" r="r" b="b"/>
              <a:pathLst>
                <a:path w="762000" h="706754">
                  <a:moveTo>
                    <a:pt x="0" y="706501"/>
                  </a:moveTo>
                  <a:lnTo>
                    <a:pt x="762000" y="0"/>
                  </a:lnTo>
                </a:path>
              </a:pathLst>
            </a:custGeom>
            <a:ln w="19812">
              <a:solidFill>
                <a:srgbClr val="497DBA"/>
              </a:solidFill>
            </a:ln>
          </p:spPr>
          <p:txBody>
            <a:bodyPr wrap="square" lIns="0" tIns="0" rIns="0" bIns="0" rtlCol="0"/>
            <a:lstStyle/>
            <a:p>
              <a:endParaRPr/>
            </a:p>
          </p:txBody>
        </p:sp>
        <p:sp>
          <p:nvSpPr>
            <p:cNvPr id="17" name="object 17"/>
            <p:cNvSpPr/>
            <p:nvPr/>
          </p:nvSpPr>
          <p:spPr>
            <a:xfrm>
              <a:off x="3119628" y="3525011"/>
              <a:ext cx="614680" cy="358140"/>
            </a:xfrm>
            <a:custGeom>
              <a:avLst/>
              <a:gdLst/>
              <a:ahLst/>
              <a:cxnLst/>
              <a:rect l="l" t="t" r="r" b="b"/>
              <a:pathLst>
                <a:path w="614679" h="358139">
                  <a:moveTo>
                    <a:pt x="603237" y="312674"/>
                  </a:moveTo>
                  <a:lnTo>
                    <a:pt x="601599" y="312674"/>
                  </a:lnTo>
                  <a:lnTo>
                    <a:pt x="578027" y="312674"/>
                  </a:lnTo>
                  <a:lnTo>
                    <a:pt x="519049" y="346837"/>
                  </a:lnTo>
                  <a:lnTo>
                    <a:pt x="518033" y="350774"/>
                  </a:lnTo>
                  <a:lnTo>
                    <a:pt x="521589" y="356870"/>
                  </a:lnTo>
                  <a:lnTo>
                    <a:pt x="525399" y="357886"/>
                  </a:lnTo>
                  <a:lnTo>
                    <a:pt x="603237" y="312674"/>
                  </a:lnTo>
                  <a:close/>
                </a:path>
                <a:path w="614679" h="358139">
                  <a:moveTo>
                    <a:pt x="614172" y="306324"/>
                  </a:moveTo>
                  <a:lnTo>
                    <a:pt x="525653" y="254508"/>
                  </a:lnTo>
                  <a:lnTo>
                    <a:pt x="521843" y="255524"/>
                  </a:lnTo>
                  <a:lnTo>
                    <a:pt x="520065" y="258445"/>
                  </a:lnTo>
                  <a:lnTo>
                    <a:pt x="518287" y="261493"/>
                  </a:lnTo>
                  <a:lnTo>
                    <a:pt x="519303" y="265430"/>
                  </a:lnTo>
                  <a:lnTo>
                    <a:pt x="578154" y="299923"/>
                  </a:lnTo>
                  <a:lnTo>
                    <a:pt x="19507" y="298500"/>
                  </a:lnTo>
                  <a:lnTo>
                    <a:pt x="277749" y="30467"/>
                  </a:lnTo>
                  <a:lnTo>
                    <a:pt x="262509" y="93218"/>
                  </a:lnTo>
                  <a:lnTo>
                    <a:pt x="261620" y="96647"/>
                  </a:lnTo>
                  <a:lnTo>
                    <a:pt x="263779" y="100076"/>
                  </a:lnTo>
                  <a:lnTo>
                    <a:pt x="267208" y="100965"/>
                  </a:lnTo>
                  <a:lnTo>
                    <a:pt x="270637" y="101727"/>
                  </a:lnTo>
                  <a:lnTo>
                    <a:pt x="274066" y="99695"/>
                  </a:lnTo>
                  <a:lnTo>
                    <a:pt x="274828" y="96266"/>
                  </a:lnTo>
                  <a:lnTo>
                    <a:pt x="297167" y="4699"/>
                  </a:lnTo>
                  <a:lnTo>
                    <a:pt x="298323" y="0"/>
                  </a:lnTo>
                  <a:lnTo>
                    <a:pt x="202946" y="26924"/>
                  </a:lnTo>
                  <a:lnTo>
                    <a:pt x="199517" y="27940"/>
                  </a:lnTo>
                  <a:lnTo>
                    <a:pt x="197612" y="31508"/>
                  </a:lnTo>
                  <a:lnTo>
                    <a:pt x="198488" y="34798"/>
                  </a:lnTo>
                  <a:lnTo>
                    <a:pt x="199517" y="38227"/>
                  </a:lnTo>
                  <a:lnTo>
                    <a:pt x="203073" y="40144"/>
                  </a:lnTo>
                  <a:lnTo>
                    <a:pt x="206375" y="39243"/>
                  </a:lnTo>
                  <a:lnTo>
                    <a:pt x="268795" y="21488"/>
                  </a:lnTo>
                  <a:lnTo>
                    <a:pt x="0" y="300355"/>
                  </a:lnTo>
                  <a:lnTo>
                    <a:pt x="4572" y="304800"/>
                  </a:lnTo>
                  <a:lnTo>
                    <a:pt x="4572" y="311150"/>
                  </a:lnTo>
                  <a:lnTo>
                    <a:pt x="578129" y="312623"/>
                  </a:lnTo>
                  <a:lnTo>
                    <a:pt x="601599" y="312674"/>
                  </a:lnTo>
                  <a:lnTo>
                    <a:pt x="603338" y="312623"/>
                  </a:lnTo>
                  <a:lnTo>
                    <a:pt x="614172" y="306324"/>
                  </a:lnTo>
                  <a:close/>
                </a:path>
              </a:pathLst>
            </a:custGeom>
            <a:solidFill>
              <a:srgbClr val="497DBA"/>
            </a:solidFill>
          </p:spPr>
          <p:txBody>
            <a:bodyPr wrap="square" lIns="0" tIns="0" rIns="0" bIns="0" rtlCol="0"/>
            <a:lstStyle/>
            <a:p>
              <a:endParaRPr/>
            </a:p>
          </p:txBody>
        </p:sp>
        <p:sp>
          <p:nvSpPr>
            <p:cNvPr id="18" name="object 18"/>
            <p:cNvSpPr/>
            <p:nvPr/>
          </p:nvSpPr>
          <p:spPr>
            <a:xfrm>
              <a:off x="3124200" y="3006851"/>
              <a:ext cx="4191000" cy="822325"/>
            </a:xfrm>
            <a:custGeom>
              <a:avLst/>
              <a:gdLst/>
              <a:ahLst/>
              <a:cxnLst/>
              <a:rect l="l" t="t" r="r" b="b"/>
              <a:pathLst>
                <a:path w="4191000" h="822325">
                  <a:moveTo>
                    <a:pt x="0" y="822325"/>
                  </a:moveTo>
                  <a:lnTo>
                    <a:pt x="4191000" y="0"/>
                  </a:lnTo>
                </a:path>
              </a:pathLst>
            </a:custGeom>
            <a:ln w="9144">
              <a:solidFill>
                <a:srgbClr val="497DBA"/>
              </a:solidFill>
            </a:ln>
          </p:spPr>
          <p:txBody>
            <a:bodyPr wrap="square" lIns="0" tIns="0" rIns="0" bIns="0" rtlCol="0"/>
            <a:lstStyle/>
            <a:p>
              <a:endParaRPr/>
            </a:p>
          </p:txBody>
        </p:sp>
        <p:sp>
          <p:nvSpPr>
            <p:cNvPr id="19" name="object 19"/>
            <p:cNvSpPr/>
            <p:nvPr/>
          </p:nvSpPr>
          <p:spPr>
            <a:xfrm>
              <a:off x="2311908" y="2002535"/>
              <a:ext cx="103505" cy="914400"/>
            </a:xfrm>
            <a:custGeom>
              <a:avLst/>
              <a:gdLst/>
              <a:ahLst/>
              <a:cxnLst/>
              <a:rect l="l" t="t" r="r" b="b"/>
              <a:pathLst>
                <a:path w="103505" h="914400">
                  <a:moveTo>
                    <a:pt x="51796" y="25116"/>
                  </a:moveTo>
                  <a:lnTo>
                    <a:pt x="45426" y="36005"/>
                  </a:lnTo>
                  <a:lnTo>
                    <a:pt x="43942" y="914400"/>
                  </a:lnTo>
                  <a:lnTo>
                    <a:pt x="56642" y="914400"/>
                  </a:lnTo>
                  <a:lnTo>
                    <a:pt x="58120" y="36005"/>
                  </a:lnTo>
                  <a:lnTo>
                    <a:pt x="51796" y="25116"/>
                  </a:lnTo>
                  <a:close/>
                </a:path>
                <a:path w="103505" h="914400">
                  <a:moveTo>
                    <a:pt x="59147" y="12573"/>
                  </a:moveTo>
                  <a:lnTo>
                    <a:pt x="58166" y="12573"/>
                  </a:lnTo>
                  <a:lnTo>
                    <a:pt x="58126" y="36015"/>
                  </a:lnTo>
                  <a:lnTo>
                    <a:pt x="92456" y="95123"/>
                  </a:lnTo>
                  <a:lnTo>
                    <a:pt x="96393" y="96138"/>
                  </a:lnTo>
                  <a:lnTo>
                    <a:pt x="99314" y="94361"/>
                  </a:lnTo>
                  <a:lnTo>
                    <a:pt x="102362" y="92583"/>
                  </a:lnTo>
                  <a:lnTo>
                    <a:pt x="103378" y="88646"/>
                  </a:lnTo>
                  <a:lnTo>
                    <a:pt x="101652" y="85471"/>
                  </a:lnTo>
                  <a:lnTo>
                    <a:pt x="59147" y="12573"/>
                  </a:lnTo>
                  <a:close/>
                </a:path>
                <a:path w="103505" h="914400">
                  <a:moveTo>
                    <a:pt x="51816" y="0"/>
                  </a:moveTo>
                  <a:lnTo>
                    <a:pt x="0" y="88518"/>
                  </a:lnTo>
                  <a:lnTo>
                    <a:pt x="1016" y="92455"/>
                  </a:lnTo>
                  <a:lnTo>
                    <a:pt x="4064" y="94234"/>
                  </a:lnTo>
                  <a:lnTo>
                    <a:pt x="7112" y="95885"/>
                  </a:lnTo>
                  <a:lnTo>
                    <a:pt x="10922" y="94868"/>
                  </a:lnTo>
                  <a:lnTo>
                    <a:pt x="12700" y="91948"/>
                  </a:lnTo>
                  <a:lnTo>
                    <a:pt x="45420" y="36015"/>
                  </a:lnTo>
                  <a:lnTo>
                    <a:pt x="45466" y="12573"/>
                  </a:lnTo>
                  <a:lnTo>
                    <a:pt x="59147" y="12573"/>
                  </a:lnTo>
                  <a:lnTo>
                    <a:pt x="51816" y="0"/>
                  </a:lnTo>
                  <a:close/>
                </a:path>
                <a:path w="103505" h="914400">
                  <a:moveTo>
                    <a:pt x="58160" y="15748"/>
                  </a:moveTo>
                  <a:lnTo>
                    <a:pt x="57277" y="15748"/>
                  </a:lnTo>
                  <a:lnTo>
                    <a:pt x="51796" y="25116"/>
                  </a:lnTo>
                  <a:lnTo>
                    <a:pt x="58126" y="36015"/>
                  </a:lnTo>
                  <a:lnTo>
                    <a:pt x="58160" y="15748"/>
                  </a:lnTo>
                  <a:close/>
                </a:path>
                <a:path w="103505" h="914400">
                  <a:moveTo>
                    <a:pt x="58166" y="12573"/>
                  </a:moveTo>
                  <a:lnTo>
                    <a:pt x="45466" y="12573"/>
                  </a:lnTo>
                  <a:lnTo>
                    <a:pt x="45426" y="36005"/>
                  </a:lnTo>
                  <a:lnTo>
                    <a:pt x="51796" y="25116"/>
                  </a:lnTo>
                  <a:lnTo>
                    <a:pt x="46355" y="15748"/>
                  </a:lnTo>
                  <a:lnTo>
                    <a:pt x="58160" y="15748"/>
                  </a:lnTo>
                  <a:lnTo>
                    <a:pt x="58166" y="12573"/>
                  </a:lnTo>
                  <a:close/>
                </a:path>
                <a:path w="103505" h="914400">
                  <a:moveTo>
                    <a:pt x="57277" y="15748"/>
                  </a:moveTo>
                  <a:lnTo>
                    <a:pt x="46355" y="15748"/>
                  </a:lnTo>
                  <a:lnTo>
                    <a:pt x="51796" y="25116"/>
                  </a:lnTo>
                  <a:lnTo>
                    <a:pt x="57277" y="15748"/>
                  </a:lnTo>
                  <a:close/>
                </a:path>
              </a:pathLst>
            </a:custGeom>
            <a:solidFill>
              <a:srgbClr val="497DBA"/>
            </a:solidFill>
          </p:spPr>
          <p:txBody>
            <a:bodyPr wrap="square" lIns="0" tIns="0" rIns="0" bIns="0" rtlCol="0"/>
            <a:lstStyle/>
            <a:p>
              <a:endParaRPr/>
            </a:p>
          </p:txBody>
        </p:sp>
      </p:grpSp>
      <p:sp>
        <p:nvSpPr>
          <p:cNvPr id="20" name="object 20"/>
          <p:cNvSpPr txBox="1"/>
          <p:nvPr/>
        </p:nvSpPr>
        <p:spPr>
          <a:xfrm>
            <a:off x="2136394" y="4159377"/>
            <a:ext cx="15303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o</a:t>
            </a:r>
            <a:endParaRPr sz="2000">
              <a:latin typeface="Times New Roman"/>
              <a:cs typeface="Times New Roman"/>
            </a:endParaRPr>
          </a:p>
        </p:txBody>
      </p:sp>
      <p:sp>
        <p:nvSpPr>
          <p:cNvPr id="21" name="object 21"/>
          <p:cNvSpPr txBox="1"/>
          <p:nvPr/>
        </p:nvSpPr>
        <p:spPr>
          <a:xfrm>
            <a:off x="2466258" y="3946230"/>
            <a:ext cx="129539" cy="357505"/>
          </a:xfrm>
          <a:prstGeom prst="rect">
            <a:avLst/>
          </a:prstGeom>
        </p:spPr>
        <p:txBody>
          <a:bodyPr vert="horz" wrap="square" lIns="0" tIns="16510" rIns="0" bIns="0" rtlCol="0">
            <a:spAutoFit/>
          </a:bodyPr>
          <a:lstStyle/>
          <a:p>
            <a:pPr marL="12700">
              <a:lnSpc>
                <a:spcPct val="100000"/>
              </a:lnSpc>
              <a:spcBef>
                <a:spcPts val="130"/>
              </a:spcBef>
            </a:pPr>
            <a:r>
              <a:rPr sz="2150" i="1" spc="-25" dirty="0">
                <a:latin typeface="Times New Roman"/>
                <a:cs typeface="Times New Roman"/>
              </a:rPr>
              <a:t>r</a:t>
            </a:r>
            <a:endParaRPr sz="2150">
              <a:latin typeface="Times New Roman"/>
              <a:cs typeface="Times New Roman"/>
            </a:endParaRPr>
          </a:p>
        </p:txBody>
      </p:sp>
      <p:sp>
        <p:nvSpPr>
          <p:cNvPr id="22" name="object 22"/>
          <p:cNvSpPr txBox="1"/>
          <p:nvPr/>
        </p:nvSpPr>
        <p:spPr>
          <a:xfrm>
            <a:off x="2483639" y="3769250"/>
            <a:ext cx="135255" cy="357505"/>
          </a:xfrm>
          <a:prstGeom prst="rect">
            <a:avLst/>
          </a:prstGeom>
        </p:spPr>
        <p:txBody>
          <a:bodyPr vert="horz" wrap="square" lIns="0" tIns="16510" rIns="0" bIns="0" rtlCol="0">
            <a:spAutoFit/>
          </a:bodyPr>
          <a:lstStyle/>
          <a:p>
            <a:pPr marL="12700">
              <a:lnSpc>
                <a:spcPct val="100000"/>
              </a:lnSpc>
              <a:spcBef>
                <a:spcPts val="130"/>
              </a:spcBef>
            </a:pPr>
            <a:r>
              <a:rPr sz="2150" spc="-1215" dirty="0">
                <a:latin typeface="Lucida Sans Unicode"/>
                <a:cs typeface="Lucida Sans Unicode"/>
              </a:rPr>
              <a:t>→</a:t>
            </a:r>
            <a:endParaRPr sz="2150">
              <a:latin typeface="Lucida Sans Unicode"/>
              <a:cs typeface="Lucida Sans Unicode"/>
            </a:endParaRPr>
          </a:p>
        </p:txBody>
      </p:sp>
      <p:sp>
        <p:nvSpPr>
          <p:cNvPr id="23" name="object 23"/>
          <p:cNvSpPr txBox="1"/>
          <p:nvPr/>
        </p:nvSpPr>
        <p:spPr>
          <a:xfrm>
            <a:off x="2716547" y="3549777"/>
            <a:ext cx="374650" cy="835660"/>
          </a:xfrm>
          <a:prstGeom prst="rect">
            <a:avLst/>
          </a:prstGeom>
        </p:spPr>
        <p:txBody>
          <a:bodyPr vert="horz" wrap="square" lIns="0" tIns="13335" rIns="0" bIns="0" rtlCol="0">
            <a:spAutoFit/>
          </a:bodyPr>
          <a:lstStyle/>
          <a:p>
            <a:pPr marL="194310">
              <a:lnSpc>
                <a:spcPct val="100000"/>
              </a:lnSpc>
              <a:spcBef>
                <a:spcPts val="105"/>
              </a:spcBef>
            </a:pPr>
            <a:r>
              <a:rPr sz="2000" dirty="0">
                <a:latin typeface="Times New Roman"/>
                <a:cs typeface="Times New Roman"/>
              </a:rPr>
              <a:t>P</a:t>
            </a:r>
            <a:endParaRPr sz="2000">
              <a:latin typeface="Times New Roman"/>
              <a:cs typeface="Times New Roman"/>
            </a:endParaRPr>
          </a:p>
          <a:p>
            <a:pPr marL="38100">
              <a:lnSpc>
                <a:spcPct val="100000"/>
              </a:lnSpc>
              <a:spcBef>
                <a:spcPts val="1745"/>
              </a:spcBef>
            </a:pPr>
            <a:r>
              <a:rPr sz="1850" spc="-85" dirty="0">
                <a:latin typeface="Symbol"/>
                <a:cs typeface="Symbol"/>
              </a:rPr>
              <a:t></a:t>
            </a:r>
            <a:r>
              <a:rPr sz="1575" i="1" spc="-127" baseline="-23809" dirty="0">
                <a:latin typeface="Times New Roman"/>
                <a:cs typeface="Times New Roman"/>
              </a:rPr>
              <a:t>m</a:t>
            </a:r>
            <a:endParaRPr sz="1575" baseline="-23809">
              <a:latin typeface="Times New Roman"/>
              <a:cs typeface="Times New Roman"/>
            </a:endParaRPr>
          </a:p>
        </p:txBody>
      </p:sp>
      <p:sp>
        <p:nvSpPr>
          <p:cNvPr id="24" name="object 24"/>
          <p:cNvSpPr txBox="1"/>
          <p:nvPr/>
        </p:nvSpPr>
        <p:spPr>
          <a:xfrm>
            <a:off x="3965575" y="4293489"/>
            <a:ext cx="20955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A</a:t>
            </a:r>
            <a:endParaRPr sz="2000">
              <a:latin typeface="Times New Roman"/>
              <a:cs typeface="Times New Roman"/>
            </a:endParaRPr>
          </a:p>
        </p:txBody>
      </p:sp>
      <p:sp>
        <p:nvSpPr>
          <p:cNvPr id="25" name="object 25"/>
          <p:cNvSpPr txBox="1"/>
          <p:nvPr/>
        </p:nvSpPr>
        <p:spPr>
          <a:xfrm>
            <a:off x="383540" y="4845558"/>
            <a:ext cx="19558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B</a:t>
            </a:r>
            <a:endParaRPr sz="2000">
              <a:latin typeface="Times New Roman"/>
              <a:cs typeface="Times New Roman"/>
            </a:endParaRPr>
          </a:p>
        </p:txBody>
      </p:sp>
      <p:sp>
        <p:nvSpPr>
          <p:cNvPr id="26" name="object 26"/>
          <p:cNvSpPr txBox="1"/>
          <p:nvPr/>
        </p:nvSpPr>
        <p:spPr>
          <a:xfrm>
            <a:off x="5008288" y="3701971"/>
            <a:ext cx="194945" cy="296545"/>
          </a:xfrm>
          <a:prstGeom prst="rect">
            <a:avLst/>
          </a:prstGeom>
        </p:spPr>
        <p:txBody>
          <a:bodyPr vert="horz" wrap="square" lIns="0" tIns="15875" rIns="0" bIns="0" rtlCol="0">
            <a:spAutoFit/>
          </a:bodyPr>
          <a:lstStyle/>
          <a:p>
            <a:pPr marL="12700">
              <a:lnSpc>
                <a:spcPct val="100000"/>
              </a:lnSpc>
              <a:spcBef>
                <a:spcPts val="125"/>
              </a:spcBef>
            </a:pPr>
            <a:r>
              <a:rPr sz="1750" i="1" spc="260" dirty="0">
                <a:latin typeface="Times New Roman"/>
                <a:cs typeface="Times New Roman"/>
              </a:rPr>
              <a:t>R</a:t>
            </a:r>
            <a:endParaRPr sz="1750">
              <a:latin typeface="Times New Roman"/>
              <a:cs typeface="Times New Roman"/>
            </a:endParaRPr>
          </a:p>
        </p:txBody>
      </p:sp>
      <p:sp>
        <p:nvSpPr>
          <p:cNvPr id="27" name="object 27"/>
          <p:cNvSpPr txBox="1"/>
          <p:nvPr/>
        </p:nvSpPr>
        <p:spPr>
          <a:xfrm>
            <a:off x="5058288" y="3508467"/>
            <a:ext cx="139065" cy="296545"/>
          </a:xfrm>
          <a:prstGeom prst="rect">
            <a:avLst/>
          </a:prstGeom>
        </p:spPr>
        <p:txBody>
          <a:bodyPr vert="horz" wrap="square" lIns="0" tIns="15875" rIns="0" bIns="0" rtlCol="0">
            <a:spAutoFit/>
          </a:bodyPr>
          <a:lstStyle/>
          <a:p>
            <a:pPr marL="12700">
              <a:lnSpc>
                <a:spcPct val="100000"/>
              </a:lnSpc>
              <a:spcBef>
                <a:spcPts val="125"/>
              </a:spcBef>
            </a:pPr>
            <a:r>
              <a:rPr sz="1750" spc="-805" dirty="0">
                <a:latin typeface="Lucida Sans Unicode"/>
                <a:cs typeface="Lucida Sans Unicode"/>
              </a:rPr>
              <a:t>→</a:t>
            </a:r>
            <a:endParaRPr sz="1750">
              <a:latin typeface="Lucida Sans Unicode"/>
              <a:cs typeface="Lucida Sans Unicode"/>
            </a:endParaRPr>
          </a:p>
        </p:txBody>
      </p:sp>
      <p:sp>
        <p:nvSpPr>
          <p:cNvPr id="28" name="object 28"/>
          <p:cNvSpPr txBox="1"/>
          <p:nvPr/>
        </p:nvSpPr>
        <p:spPr>
          <a:xfrm>
            <a:off x="5059566" y="3091315"/>
            <a:ext cx="205740" cy="288290"/>
          </a:xfrm>
          <a:prstGeom prst="rect">
            <a:avLst/>
          </a:prstGeom>
        </p:spPr>
        <p:txBody>
          <a:bodyPr vert="horz" wrap="square" lIns="0" tIns="15240" rIns="0" bIns="0" rtlCol="0">
            <a:spAutoFit/>
          </a:bodyPr>
          <a:lstStyle/>
          <a:p>
            <a:pPr marL="12700">
              <a:lnSpc>
                <a:spcPct val="100000"/>
              </a:lnSpc>
              <a:spcBef>
                <a:spcPts val="120"/>
              </a:spcBef>
            </a:pPr>
            <a:r>
              <a:rPr sz="1700" i="1" spc="565" dirty="0">
                <a:latin typeface="Times New Roman"/>
                <a:cs typeface="Times New Roman"/>
              </a:rPr>
              <a:t>d</a:t>
            </a:r>
            <a:endParaRPr sz="1700">
              <a:latin typeface="Times New Roman"/>
              <a:cs typeface="Times New Roman"/>
            </a:endParaRPr>
          </a:p>
        </p:txBody>
      </p:sp>
      <p:sp>
        <p:nvSpPr>
          <p:cNvPr id="29" name="object 29"/>
          <p:cNvSpPr txBox="1"/>
          <p:nvPr/>
        </p:nvSpPr>
        <p:spPr>
          <a:xfrm>
            <a:off x="5125134" y="2896728"/>
            <a:ext cx="173355" cy="288290"/>
          </a:xfrm>
          <a:prstGeom prst="rect">
            <a:avLst/>
          </a:prstGeom>
        </p:spPr>
        <p:txBody>
          <a:bodyPr vert="horz" wrap="square" lIns="0" tIns="15240" rIns="0" bIns="0" rtlCol="0">
            <a:spAutoFit/>
          </a:bodyPr>
          <a:lstStyle/>
          <a:p>
            <a:pPr marL="12700">
              <a:lnSpc>
                <a:spcPct val="100000"/>
              </a:lnSpc>
              <a:spcBef>
                <a:spcPts val="120"/>
              </a:spcBef>
            </a:pPr>
            <a:r>
              <a:rPr sz="1700" spc="-505" dirty="0">
                <a:latin typeface="Lucida Sans Unicode"/>
                <a:cs typeface="Lucida Sans Unicode"/>
              </a:rPr>
              <a:t>→</a:t>
            </a:r>
            <a:endParaRPr sz="1700">
              <a:latin typeface="Lucida Sans Unicode"/>
              <a:cs typeface="Lucida Sans Unicode"/>
            </a:endParaRPr>
          </a:p>
        </p:txBody>
      </p:sp>
      <p:sp>
        <p:nvSpPr>
          <p:cNvPr id="30" name="object 30"/>
          <p:cNvSpPr txBox="1"/>
          <p:nvPr/>
        </p:nvSpPr>
        <p:spPr>
          <a:xfrm>
            <a:off x="3276680" y="3429403"/>
            <a:ext cx="85090" cy="179070"/>
          </a:xfrm>
          <a:prstGeom prst="rect">
            <a:avLst/>
          </a:prstGeom>
        </p:spPr>
        <p:txBody>
          <a:bodyPr vert="horz" wrap="square" lIns="0" tIns="13335" rIns="0" bIns="0" rtlCol="0">
            <a:spAutoFit/>
          </a:bodyPr>
          <a:lstStyle/>
          <a:p>
            <a:pPr marL="12700">
              <a:lnSpc>
                <a:spcPct val="100000"/>
              </a:lnSpc>
              <a:spcBef>
                <a:spcPts val="105"/>
              </a:spcBef>
            </a:pPr>
            <a:r>
              <a:rPr sz="1000" i="1" spc="75" dirty="0">
                <a:latin typeface="Times New Roman"/>
                <a:cs typeface="Times New Roman"/>
              </a:rPr>
              <a:t>r</a:t>
            </a:r>
            <a:endParaRPr sz="1000">
              <a:latin typeface="Times New Roman"/>
              <a:cs typeface="Times New Roman"/>
            </a:endParaRPr>
          </a:p>
        </p:txBody>
      </p:sp>
      <p:sp>
        <p:nvSpPr>
          <p:cNvPr id="31" name="object 31"/>
          <p:cNvSpPr txBox="1"/>
          <p:nvPr/>
        </p:nvSpPr>
        <p:spPr>
          <a:xfrm>
            <a:off x="3123462" y="3143328"/>
            <a:ext cx="210185" cy="288290"/>
          </a:xfrm>
          <a:prstGeom prst="rect">
            <a:avLst/>
          </a:prstGeom>
        </p:spPr>
        <p:txBody>
          <a:bodyPr vert="horz" wrap="square" lIns="0" tIns="15875" rIns="0" bIns="0" rtlCol="0">
            <a:spAutoFit/>
          </a:bodyPr>
          <a:lstStyle/>
          <a:p>
            <a:pPr marL="38100">
              <a:lnSpc>
                <a:spcPct val="100000"/>
              </a:lnSpc>
              <a:spcBef>
                <a:spcPts val="125"/>
              </a:spcBef>
            </a:pPr>
            <a:r>
              <a:rPr sz="2550" i="1" spc="-1087" baseline="-35947" dirty="0">
                <a:latin typeface="Times New Roman"/>
                <a:cs typeface="Times New Roman"/>
              </a:rPr>
              <a:t>a</a:t>
            </a:r>
            <a:r>
              <a:rPr sz="1700" spc="-725" dirty="0">
                <a:latin typeface="Lucida Sans Unicode"/>
                <a:cs typeface="Lucida Sans Unicode"/>
              </a:rPr>
              <a:t>→</a:t>
            </a:r>
            <a:endParaRPr sz="1700">
              <a:latin typeface="Lucida Sans Unicode"/>
              <a:cs typeface="Lucida Sans Unicode"/>
            </a:endParaRPr>
          </a:p>
        </p:txBody>
      </p:sp>
      <p:grpSp>
        <p:nvGrpSpPr>
          <p:cNvPr id="32" name="object 32"/>
          <p:cNvGrpSpPr/>
          <p:nvPr/>
        </p:nvGrpSpPr>
        <p:grpSpPr>
          <a:xfrm>
            <a:off x="749808" y="2161999"/>
            <a:ext cx="5455920" cy="3969385"/>
            <a:chOff x="749808" y="2161999"/>
            <a:chExt cx="5455920" cy="3969385"/>
          </a:xfrm>
        </p:grpSpPr>
        <p:sp>
          <p:nvSpPr>
            <p:cNvPr id="33" name="object 33"/>
            <p:cNvSpPr/>
            <p:nvPr/>
          </p:nvSpPr>
          <p:spPr>
            <a:xfrm>
              <a:off x="762762" y="2917698"/>
              <a:ext cx="3200400" cy="3200400"/>
            </a:xfrm>
            <a:custGeom>
              <a:avLst/>
              <a:gdLst/>
              <a:ahLst/>
              <a:cxnLst/>
              <a:rect l="l" t="t" r="r" b="b"/>
              <a:pathLst>
                <a:path w="3200400" h="3200400">
                  <a:moveTo>
                    <a:pt x="0" y="1600200"/>
                  </a:moveTo>
                  <a:lnTo>
                    <a:pt x="707" y="1552162"/>
                  </a:lnTo>
                  <a:lnTo>
                    <a:pt x="2815" y="1504476"/>
                  </a:lnTo>
                  <a:lnTo>
                    <a:pt x="6305" y="1457162"/>
                  </a:lnTo>
                  <a:lnTo>
                    <a:pt x="11156" y="1410239"/>
                  </a:lnTo>
                  <a:lnTo>
                    <a:pt x="17349" y="1363728"/>
                  </a:lnTo>
                  <a:lnTo>
                    <a:pt x="24864" y="1317647"/>
                  </a:lnTo>
                  <a:lnTo>
                    <a:pt x="33681" y="1272017"/>
                  </a:lnTo>
                  <a:lnTo>
                    <a:pt x="43781" y="1226858"/>
                  </a:lnTo>
                  <a:lnTo>
                    <a:pt x="55143" y="1182189"/>
                  </a:lnTo>
                  <a:lnTo>
                    <a:pt x="67748" y="1138031"/>
                  </a:lnTo>
                  <a:lnTo>
                    <a:pt x="81576" y="1094402"/>
                  </a:lnTo>
                  <a:lnTo>
                    <a:pt x="96607" y="1051323"/>
                  </a:lnTo>
                  <a:lnTo>
                    <a:pt x="112822" y="1008814"/>
                  </a:lnTo>
                  <a:lnTo>
                    <a:pt x="130200" y="966894"/>
                  </a:lnTo>
                  <a:lnTo>
                    <a:pt x="148722" y="925584"/>
                  </a:lnTo>
                  <a:lnTo>
                    <a:pt x="168368" y="884902"/>
                  </a:lnTo>
                  <a:lnTo>
                    <a:pt x="189118" y="844870"/>
                  </a:lnTo>
                  <a:lnTo>
                    <a:pt x="210952" y="805505"/>
                  </a:lnTo>
                  <a:lnTo>
                    <a:pt x="233851" y="766830"/>
                  </a:lnTo>
                  <a:lnTo>
                    <a:pt x="257795" y="728862"/>
                  </a:lnTo>
                  <a:lnTo>
                    <a:pt x="282764" y="691622"/>
                  </a:lnTo>
                  <a:lnTo>
                    <a:pt x="308738" y="655131"/>
                  </a:lnTo>
                  <a:lnTo>
                    <a:pt x="335697" y="619406"/>
                  </a:lnTo>
                  <a:lnTo>
                    <a:pt x="363622" y="584469"/>
                  </a:lnTo>
                  <a:lnTo>
                    <a:pt x="392492" y="550340"/>
                  </a:lnTo>
                  <a:lnTo>
                    <a:pt x="422289" y="517037"/>
                  </a:lnTo>
                  <a:lnTo>
                    <a:pt x="452992" y="484581"/>
                  </a:lnTo>
                  <a:lnTo>
                    <a:pt x="484581" y="452992"/>
                  </a:lnTo>
                  <a:lnTo>
                    <a:pt x="517037" y="422289"/>
                  </a:lnTo>
                  <a:lnTo>
                    <a:pt x="550340" y="392492"/>
                  </a:lnTo>
                  <a:lnTo>
                    <a:pt x="584469" y="363622"/>
                  </a:lnTo>
                  <a:lnTo>
                    <a:pt x="619406" y="335697"/>
                  </a:lnTo>
                  <a:lnTo>
                    <a:pt x="655131" y="308738"/>
                  </a:lnTo>
                  <a:lnTo>
                    <a:pt x="691622" y="282764"/>
                  </a:lnTo>
                  <a:lnTo>
                    <a:pt x="728862" y="257795"/>
                  </a:lnTo>
                  <a:lnTo>
                    <a:pt x="766830" y="233851"/>
                  </a:lnTo>
                  <a:lnTo>
                    <a:pt x="805505" y="210952"/>
                  </a:lnTo>
                  <a:lnTo>
                    <a:pt x="844870" y="189118"/>
                  </a:lnTo>
                  <a:lnTo>
                    <a:pt x="884902" y="168368"/>
                  </a:lnTo>
                  <a:lnTo>
                    <a:pt x="925584" y="148722"/>
                  </a:lnTo>
                  <a:lnTo>
                    <a:pt x="966894" y="130200"/>
                  </a:lnTo>
                  <a:lnTo>
                    <a:pt x="1008814" y="112822"/>
                  </a:lnTo>
                  <a:lnTo>
                    <a:pt x="1051323" y="96607"/>
                  </a:lnTo>
                  <a:lnTo>
                    <a:pt x="1094402" y="81576"/>
                  </a:lnTo>
                  <a:lnTo>
                    <a:pt x="1138031" y="67748"/>
                  </a:lnTo>
                  <a:lnTo>
                    <a:pt x="1182189" y="55143"/>
                  </a:lnTo>
                  <a:lnTo>
                    <a:pt x="1226858" y="43781"/>
                  </a:lnTo>
                  <a:lnTo>
                    <a:pt x="1272017" y="33681"/>
                  </a:lnTo>
                  <a:lnTo>
                    <a:pt x="1317647" y="24864"/>
                  </a:lnTo>
                  <a:lnTo>
                    <a:pt x="1363728" y="17349"/>
                  </a:lnTo>
                  <a:lnTo>
                    <a:pt x="1410239" y="11156"/>
                  </a:lnTo>
                  <a:lnTo>
                    <a:pt x="1457162" y="6305"/>
                  </a:lnTo>
                  <a:lnTo>
                    <a:pt x="1504476" y="2815"/>
                  </a:lnTo>
                  <a:lnTo>
                    <a:pt x="1552162" y="707"/>
                  </a:lnTo>
                  <a:lnTo>
                    <a:pt x="1600200" y="0"/>
                  </a:lnTo>
                  <a:lnTo>
                    <a:pt x="1648237" y="707"/>
                  </a:lnTo>
                  <a:lnTo>
                    <a:pt x="1695923" y="2815"/>
                  </a:lnTo>
                  <a:lnTo>
                    <a:pt x="1743237" y="6305"/>
                  </a:lnTo>
                  <a:lnTo>
                    <a:pt x="1790160" y="11156"/>
                  </a:lnTo>
                  <a:lnTo>
                    <a:pt x="1836671" y="17349"/>
                  </a:lnTo>
                  <a:lnTo>
                    <a:pt x="1882752" y="24864"/>
                  </a:lnTo>
                  <a:lnTo>
                    <a:pt x="1928382" y="33681"/>
                  </a:lnTo>
                  <a:lnTo>
                    <a:pt x="1973541" y="43781"/>
                  </a:lnTo>
                  <a:lnTo>
                    <a:pt x="2018210" y="55143"/>
                  </a:lnTo>
                  <a:lnTo>
                    <a:pt x="2062368" y="67748"/>
                  </a:lnTo>
                  <a:lnTo>
                    <a:pt x="2105997" y="81576"/>
                  </a:lnTo>
                  <a:lnTo>
                    <a:pt x="2149076" y="96607"/>
                  </a:lnTo>
                  <a:lnTo>
                    <a:pt x="2191585" y="112822"/>
                  </a:lnTo>
                  <a:lnTo>
                    <a:pt x="2233505" y="130200"/>
                  </a:lnTo>
                  <a:lnTo>
                    <a:pt x="2274815" y="148722"/>
                  </a:lnTo>
                  <a:lnTo>
                    <a:pt x="2315497" y="168368"/>
                  </a:lnTo>
                  <a:lnTo>
                    <a:pt x="2355529" y="189118"/>
                  </a:lnTo>
                  <a:lnTo>
                    <a:pt x="2394894" y="210952"/>
                  </a:lnTo>
                  <a:lnTo>
                    <a:pt x="2433569" y="233851"/>
                  </a:lnTo>
                  <a:lnTo>
                    <a:pt x="2471537" y="257795"/>
                  </a:lnTo>
                  <a:lnTo>
                    <a:pt x="2508777" y="282764"/>
                  </a:lnTo>
                  <a:lnTo>
                    <a:pt x="2545268" y="308738"/>
                  </a:lnTo>
                  <a:lnTo>
                    <a:pt x="2580993" y="335697"/>
                  </a:lnTo>
                  <a:lnTo>
                    <a:pt x="2615930" y="363622"/>
                  </a:lnTo>
                  <a:lnTo>
                    <a:pt x="2650059" y="392492"/>
                  </a:lnTo>
                  <a:lnTo>
                    <a:pt x="2683362" y="422289"/>
                  </a:lnTo>
                  <a:lnTo>
                    <a:pt x="2715818" y="452992"/>
                  </a:lnTo>
                  <a:lnTo>
                    <a:pt x="2747407" y="484581"/>
                  </a:lnTo>
                  <a:lnTo>
                    <a:pt x="2778110" y="517037"/>
                  </a:lnTo>
                  <a:lnTo>
                    <a:pt x="2807907" y="550340"/>
                  </a:lnTo>
                  <a:lnTo>
                    <a:pt x="2836777" y="584469"/>
                  </a:lnTo>
                  <a:lnTo>
                    <a:pt x="2864702" y="619406"/>
                  </a:lnTo>
                  <a:lnTo>
                    <a:pt x="2891661" y="655131"/>
                  </a:lnTo>
                  <a:lnTo>
                    <a:pt x="2917635" y="691622"/>
                  </a:lnTo>
                  <a:lnTo>
                    <a:pt x="2942604" y="728862"/>
                  </a:lnTo>
                  <a:lnTo>
                    <a:pt x="2966548" y="766830"/>
                  </a:lnTo>
                  <a:lnTo>
                    <a:pt x="2989447" y="805505"/>
                  </a:lnTo>
                  <a:lnTo>
                    <a:pt x="3011281" y="844870"/>
                  </a:lnTo>
                  <a:lnTo>
                    <a:pt x="3032031" y="884902"/>
                  </a:lnTo>
                  <a:lnTo>
                    <a:pt x="3051677" y="925584"/>
                  </a:lnTo>
                  <a:lnTo>
                    <a:pt x="3070199" y="966894"/>
                  </a:lnTo>
                  <a:lnTo>
                    <a:pt x="3087577" y="1008814"/>
                  </a:lnTo>
                  <a:lnTo>
                    <a:pt x="3103792" y="1051323"/>
                  </a:lnTo>
                  <a:lnTo>
                    <a:pt x="3118823" y="1094402"/>
                  </a:lnTo>
                  <a:lnTo>
                    <a:pt x="3132651" y="1138031"/>
                  </a:lnTo>
                  <a:lnTo>
                    <a:pt x="3145256" y="1182189"/>
                  </a:lnTo>
                  <a:lnTo>
                    <a:pt x="3156618" y="1226858"/>
                  </a:lnTo>
                  <a:lnTo>
                    <a:pt x="3166718" y="1272017"/>
                  </a:lnTo>
                  <a:lnTo>
                    <a:pt x="3175535" y="1317647"/>
                  </a:lnTo>
                  <a:lnTo>
                    <a:pt x="3183050" y="1363728"/>
                  </a:lnTo>
                  <a:lnTo>
                    <a:pt x="3189243" y="1410239"/>
                  </a:lnTo>
                  <a:lnTo>
                    <a:pt x="3194094" y="1457162"/>
                  </a:lnTo>
                  <a:lnTo>
                    <a:pt x="3197584" y="1504476"/>
                  </a:lnTo>
                  <a:lnTo>
                    <a:pt x="3199692" y="1552162"/>
                  </a:lnTo>
                  <a:lnTo>
                    <a:pt x="3200400" y="1600200"/>
                  </a:lnTo>
                  <a:lnTo>
                    <a:pt x="3199692" y="1648237"/>
                  </a:lnTo>
                  <a:lnTo>
                    <a:pt x="3197584" y="1695923"/>
                  </a:lnTo>
                  <a:lnTo>
                    <a:pt x="3194094" y="1743237"/>
                  </a:lnTo>
                  <a:lnTo>
                    <a:pt x="3189243" y="1790160"/>
                  </a:lnTo>
                  <a:lnTo>
                    <a:pt x="3183050" y="1836671"/>
                  </a:lnTo>
                  <a:lnTo>
                    <a:pt x="3175535" y="1882752"/>
                  </a:lnTo>
                  <a:lnTo>
                    <a:pt x="3166718" y="1928382"/>
                  </a:lnTo>
                  <a:lnTo>
                    <a:pt x="3156618" y="1973541"/>
                  </a:lnTo>
                  <a:lnTo>
                    <a:pt x="3145256" y="2018210"/>
                  </a:lnTo>
                  <a:lnTo>
                    <a:pt x="3132651" y="2062368"/>
                  </a:lnTo>
                  <a:lnTo>
                    <a:pt x="3118823" y="2105997"/>
                  </a:lnTo>
                  <a:lnTo>
                    <a:pt x="3103792" y="2149076"/>
                  </a:lnTo>
                  <a:lnTo>
                    <a:pt x="3087577" y="2191585"/>
                  </a:lnTo>
                  <a:lnTo>
                    <a:pt x="3070199" y="2233505"/>
                  </a:lnTo>
                  <a:lnTo>
                    <a:pt x="3051677" y="2274815"/>
                  </a:lnTo>
                  <a:lnTo>
                    <a:pt x="3032031" y="2315497"/>
                  </a:lnTo>
                  <a:lnTo>
                    <a:pt x="3011281" y="2355529"/>
                  </a:lnTo>
                  <a:lnTo>
                    <a:pt x="2989447" y="2394894"/>
                  </a:lnTo>
                  <a:lnTo>
                    <a:pt x="2966548" y="2433569"/>
                  </a:lnTo>
                  <a:lnTo>
                    <a:pt x="2942604" y="2471537"/>
                  </a:lnTo>
                  <a:lnTo>
                    <a:pt x="2917635" y="2508777"/>
                  </a:lnTo>
                  <a:lnTo>
                    <a:pt x="2891661" y="2545268"/>
                  </a:lnTo>
                  <a:lnTo>
                    <a:pt x="2864702" y="2580993"/>
                  </a:lnTo>
                  <a:lnTo>
                    <a:pt x="2836777" y="2615930"/>
                  </a:lnTo>
                  <a:lnTo>
                    <a:pt x="2807907" y="2650059"/>
                  </a:lnTo>
                  <a:lnTo>
                    <a:pt x="2778110" y="2683362"/>
                  </a:lnTo>
                  <a:lnTo>
                    <a:pt x="2747407" y="2715818"/>
                  </a:lnTo>
                  <a:lnTo>
                    <a:pt x="2715818" y="2747407"/>
                  </a:lnTo>
                  <a:lnTo>
                    <a:pt x="2683362" y="2778110"/>
                  </a:lnTo>
                  <a:lnTo>
                    <a:pt x="2650059" y="2807907"/>
                  </a:lnTo>
                  <a:lnTo>
                    <a:pt x="2615930" y="2836777"/>
                  </a:lnTo>
                  <a:lnTo>
                    <a:pt x="2580993" y="2864702"/>
                  </a:lnTo>
                  <a:lnTo>
                    <a:pt x="2545268" y="2891661"/>
                  </a:lnTo>
                  <a:lnTo>
                    <a:pt x="2508777" y="2917635"/>
                  </a:lnTo>
                  <a:lnTo>
                    <a:pt x="2471537" y="2942604"/>
                  </a:lnTo>
                  <a:lnTo>
                    <a:pt x="2433569" y="2966548"/>
                  </a:lnTo>
                  <a:lnTo>
                    <a:pt x="2394894" y="2989447"/>
                  </a:lnTo>
                  <a:lnTo>
                    <a:pt x="2355529" y="3011281"/>
                  </a:lnTo>
                  <a:lnTo>
                    <a:pt x="2315497" y="3032031"/>
                  </a:lnTo>
                  <a:lnTo>
                    <a:pt x="2274815" y="3051677"/>
                  </a:lnTo>
                  <a:lnTo>
                    <a:pt x="2233505" y="3070199"/>
                  </a:lnTo>
                  <a:lnTo>
                    <a:pt x="2191585" y="3087577"/>
                  </a:lnTo>
                  <a:lnTo>
                    <a:pt x="2149076" y="3103792"/>
                  </a:lnTo>
                  <a:lnTo>
                    <a:pt x="2105997" y="3118823"/>
                  </a:lnTo>
                  <a:lnTo>
                    <a:pt x="2062368" y="3132651"/>
                  </a:lnTo>
                  <a:lnTo>
                    <a:pt x="2018210" y="3145256"/>
                  </a:lnTo>
                  <a:lnTo>
                    <a:pt x="1973541" y="3156618"/>
                  </a:lnTo>
                  <a:lnTo>
                    <a:pt x="1928382" y="3166718"/>
                  </a:lnTo>
                  <a:lnTo>
                    <a:pt x="1882752" y="3175535"/>
                  </a:lnTo>
                  <a:lnTo>
                    <a:pt x="1836671" y="3183050"/>
                  </a:lnTo>
                  <a:lnTo>
                    <a:pt x="1790160" y="3189243"/>
                  </a:lnTo>
                  <a:lnTo>
                    <a:pt x="1743237" y="3194094"/>
                  </a:lnTo>
                  <a:lnTo>
                    <a:pt x="1695923" y="3197584"/>
                  </a:lnTo>
                  <a:lnTo>
                    <a:pt x="1648237" y="3199692"/>
                  </a:lnTo>
                  <a:lnTo>
                    <a:pt x="1600200" y="3200400"/>
                  </a:lnTo>
                  <a:lnTo>
                    <a:pt x="1552162" y="3199692"/>
                  </a:lnTo>
                  <a:lnTo>
                    <a:pt x="1504476" y="3197584"/>
                  </a:lnTo>
                  <a:lnTo>
                    <a:pt x="1457162" y="3194094"/>
                  </a:lnTo>
                  <a:lnTo>
                    <a:pt x="1410239" y="3189243"/>
                  </a:lnTo>
                  <a:lnTo>
                    <a:pt x="1363728" y="3183050"/>
                  </a:lnTo>
                  <a:lnTo>
                    <a:pt x="1317647" y="3175535"/>
                  </a:lnTo>
                  <a:lnTo>
                    <a:pt x="1272017" y="3166718"/>
                  </a:lnTo>
                  <a:lnTo>
                    <a:pt x="1226858" y="3156618"/>
                  </a:lnTo>
                  <a:lnTo>
                    <a:pt x="1182189" y="3145256"/>
                  </a:lnTo>
                  <a:lnTo>
                    <a:pt x="1138031" y="3132651"/>
                  </a:lnTo>
                  <a:lnTo>
                    <a:pt x="1094402" y="3118823"/>
                  </a:lnTo>
                  <a:lnTo>
                    <a:pt x="1051323" y="3103792"/>
                  </a:lnTo>
                  <a:lnTo>
                    <a:pt x="1008814" y="3087577"/>
                  </a:lnTo>
                  <a:lnTo>
                    <a:pt x="966894" y="3070199"/>
                  </a:lnTo>
                  <a:lnTo>
                    <a:pt x="925584" y="3051677"/>
                  </a:lnTo>
                  <a:lnTo>
                    <a:pt x="884902" y="3032031"/>
                  </a:lnTo>
                  <a:lnTo>
                    <a:pt x="844870" y="3011281"/>
                  </a:lnTo>
                  <a:lnTo>
                    <a:pt x="805505" y="2989447"/>
                  </a:lnTo>
                  <a:lnTo>
                    <a:pt x="766830" y="2966548"/>
                  </a:lnTo>
                  <a:lnTo>
                    <a:pt x="728862" y="2942604"/>
                  </a:lnTo>
                  <a:lnTo>
                    <a:pt x="691622" y="2917635"/>
                  </a:lnTo>
                  <a:lnTo>
                    <a:pt x="655131" y="2891661"/>
                  </a:lnTo>
                  <a:lnTo>
                    <a:pt x="619406" y="2864702"/>
                  </a:lnTo>
                  <a:lnTo>
                    <a:pt x="584469" y="2836777"/>
                  </a:lnTo>
                  <a:lnTo>
                    <a:pt x="550340" y="2807907"/>
                  </a:lnTo>
                  <a:lnTo>
                    <a:pt x="517037" y="2778110"/>
                  </a:lnTo>
                  <a:lnTo>
                    <a:pt x="484581" y="2747407"/>
                  </a:lnTo>
                  <a:lnTo>
                    <a:pt x="452992" y="2715818"/>
                  </a:lnTo>
                  <a:lnTo>
                    <a:pt x="422289" y="2683362"/>
                  </a:lnTo>
                  <a:lnTo>
                    <a:pt x="392492" y="2650059"/>
                  </a:lnTo>
                  <a:lnTo>
                    <a:pt x="363622" y="2615930"/>
                  </a:lnTo>
                  <a:lnTo>
                    <a:pt x="335697" y="2580993"/>
                  </a:lnTo>
                  <a:lnTo>
                    <a:pt x="308738" y="2545268"/>
                  </a:lnTo>
                  <a:lnTo>
                    <a:pt x="282764" y="2508777"/>
                  </a:lnTo>
                  <a:lnTo>
                    <a:pt x="257795" y="2471537"/>
                  </a:lnTo>
                  <a:lnTo>
                    <a:pt x="233851" y="2433569"/>
                  </a:lnTo>
                  <a:lnTo>
                    <a:pt x="210952" y="2394894"/>
                  </a:lnTo>
                  <a:lnTo>
                    <a:pt x="189118" y="2355529"/>
                  </a:lnTo>
                  <a:lnTo>
                    <a:pt x="168368" y="2315497"/>
                  </a:lnTo>
                  <a:lnTo>
                    <a:pt x="148722" y="2274815"/>
                  </a:lnTo>
                  <a:lnTo>
                    <a:pt x="130200" y="2233505"/>
                  </a:lnTo>
                  <a:lnTo>
                    <a:pt x="112822" y="2191585"/>
                  </a:lnTo>
                  <a:lnTo>
                    <a:pt x="96607" y="2149076"/>
                  </a:lnTo>
                  <a:lnTo>
                    <a:pt x="81576" y="2105997"/>
                  </a:lnTo>
                  <a:lnTo>
                    <a:pt x="67748" y="2062368"/>
                  </a:lnTo>
                  <a:lnTo>
                    <a:pt x="55143" y="2018210"/>
                  </a:lnTo>
                  <a:lnTo>
                    <a:pt x="43781" y="1973541"/>
                  </a:lnTo>
                  <a:lnTo>
                    <a:pt x="33681" y="1928382"/>
                  </a:lnTo>
                  <a:lnTo>
                    <a:pt x="24864" y="1882752"/>
                  </a:lnTo>
                  <a:lnTo>
                    <a:pt x="17349" y="1836671"/>
                  </a:lnTo>
                  <a:lnTo>
                    <a:pt x="11156" y="1790160"/>
                  </a:lnTo>
                  <a:lnTo>
                    <a:pt x="6305" y="1743237"/>
                  </a:lnTo>
                  <a:lnTo>
                    <a:pt x="2815" y="1695923"/>
                  </a:lnTo>
                  <a:lnTo>
                    <a:pt x="707" y="1648237"/>
                  </a:lnTo>
                  <a:lnTo>
                    <a:pt x="0" y="1600200"/>
                  </a:lnTo>
                  <a:close/>
                </a:path>
              </a:pathLst>
            </a:custGeom>
            <a:ln w="25908">
              <a:solidFill>
                <a:srgbClr val="385D89"/>
              </a:solidFill>
            </a:ln>
          </p:spPr>
          <p:txBody>
            <a:bodyPr wrap="square" lIns="0" tIns="0" rIns="0" bIns="0" rtlCol="0"/>
            <a:lstStyle/>
            <a:p>
              <a:endParaRPr/>
            </a:p>
          </p:txBody>
        </p:sp>
        <p:sp>
          <p:nvSpPr>
            <p:cNvPr id="34" name="object 34"/>
            <p:cNvSpPr/>
            <p:nvPr/>
          </p:nvSpPr>
          <p:spPr>
            <a:xfrm>
              <a:off x="5340201" y="2167742"/>
              <a:ext cx="865505" cy="0"/>
            </a:xfrm>
            <a:custGeom>
              <a:avLst/>
              <a:gdLst/>
              <a:ahLst/>
              <a:cxnLst/>
              <a:rect l="l" t="t" r="r" b="b"/>
              <a:pathLst>
                <a:path w="865504">
                  <a:moveTo>
                    <a:pt x="0" y="0"/>
                  </a:moveTo>
                  <a:lnTo>
                    <a:pt x="511157" y="0"/>
                  </a:lnTo>
                </a:path>
                <a:path w="865504">
                  <a:moveTo>
                    <a:pt x="641557" y="0"/>
                  </a:moveTo>
                  <a:lnTo>
                    <a:pt x="865260" y="0"/>
                  </a:lnTo>
                </a:path>
              </a:pathLst>
            </a:custGeom>
            <a:ln w="11827">
              <a:solidFill>
                <a:srgbClr val="000000"/>
              </a:solidFill>
            </a:ln>
          </p:spPr>
          <p:txBody>
            <a:bodyPr wrap="square" lIns="0" tIns="0" rIns="0" bIns="0" rtlCol="0"/>
            <a:lstStyle/>
            <a:p>
              <a:endParaRPr/>
            </a:p>
          </p:txBody>
        </p:sp>
      </p:grpSp>
      <p:sp>
        <p:nvSpPr>
          <p:cNvPr id="35" name="object 35"/>
          <p:cNvSpPr txBox="1"/>
          <p:nvPr/>
        </p:nvSpPr>
        <p:spPr>
          <a:xfrm>
            <a:off x="1069644" y="6294221"/>
            <a:ext cx="2943860"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Times New Roman"/>
                <a:cs typeface="Times New Roman"/>
              </a:rPr>
              <a:t>Fig:</a:t>
            </a:r>
            <a:r>
              <a:rPr sz="2000" b="1" spc="-40" dirty="0">
                <a:latin typeface="Times New Roman"/>
                <a:cs typeface="Times New Roman"/>
              </a:rPr>
              <a:t> </a:t>
            </a:r>
            <a:r>
              <a:rPr sz="2000" dirty="0">
                <a:latin typeface="Times New Roman"/>
                <a:cs typeface="Times New Roman"/>
              </a:rPr>
              <a:t>Moon</a:t>
            </a:r>
            <a:r>
              <a:rPr sz="2000" spc="-30" dirty="0">
                <a:latin typeface="Times New Roman"/>
                <a:cs typeface="Times New Roman"/>
              </a:rPr>
              <a:t> </a:t>
            </a:r>
            <a:r>
              <a:rPr sz="2000" dirty="0">
                <a:latin typeface="Times New Roman"/>
                <a:cs typeface="Times New Roman"/>
              </a:rPr>
              <a:t>and</a:t>
            </a:r>
            <a:r>
              <a:rPr sz="2000" spc="-30" dirty="0">
                <a:latin typeface="Times New Roman"/>
                <a:cs typeface="Times New Roman"/>
              </a:rPr>
              <a:t> </a:t>
            </a:r>
            <a:r>
              <a:rPr sz="2000" dirty="0">
                <a:latin typeface="Times New Roman"/>
                <a:cs typeface="Times New Roman"/>
              </a:rPr>
              <a:t>Earth</a:t>
            </a:r>
            <a:r>
              <a:rPr sz="2000" spc="-35" dirty="0">
                <a:latin typeface="Times New Roman"/>
                <a:cs typeface="Times New Roman"/>
              </a:rPr>
              <a:t> </a:t>
            </a:r>
            <a:r>
              <a:rPr sz="2000" dirty="0">
                <a:latin typeface="Times New Roman"/>
                <a:cs typeface="Times New Roman"/>
              </a:rPr>
              <a:t>system</a:t>
            </a:r>
            <a:endParaRPr sz="2000">
              <a:latin typeface="Times New Roman"/>
              <a:cs typeface="Times New Roman"/>
            </a:endParaRPr>
          </a:p>
        </p:txBody>
      </p:sp>
      <p:sp>
        <p:nvSpPr>
          <p:cNvPr id="36" name="object 36"/>
          <p:cNvSpPr txBox="1"/>
          <p:nvPr/>
        </p:nvSpPr>
        <p:spPr>
          <a:xfrm>
            <a:off x="78739" y="252171"/>
            <a:ext cx="5201920"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gravitational</a:t>
            </a:r>
            <a:r>
              <a:rPr sz="2000" spc="-55" dirty="0">
                <a:latin typeface="Times New Roman"/>
                <a:cs typeface="Times New Roman"/>
              </a:rPr>
              <a:t> </a:t>
            </a:r>
            <a:r>
              <a:rPr sz="2000" dirty="0">
                <a:latin typeface="Times New Roman"/>
                <a:cs typeface="Times New Roman"/>
              </a:rPr>
              <a:t>force</a:t>
            </a:r>
            <a:r>
              <a:rPr sz="2000" spc="-25" dirty="0">
                <a:latin typeface="Times New Roman"/>
                <a:cs typeface="Times New Roman"/>
              </a:rPr>
              <a:t> </a:t>
            </a:r>
            <a:r>
              <a:rPr sz="2000" dirty="0">
                <a:latin typeface="Times New Roman"/>
                <a:cs typeface="Times New Roman"/>
              </a:rPr>
              <a:t>between</a:t>
            </a:r>
            <a:r>
              <a:rPr sz="2000" spc="-20" dirty="0">
                <a:latin typeface="Times New Roman"/>
                <a:cs typeface="Times New Roman"/>
              </a:rPr>
              <a:t> </a:t>
            </a:r>
            <a:r>
              <a:rPr sz="2000" dirty="0">
                <a:latin typeface="Times New Roman"/>
                <a:cs typeface="Times New Roman"/>
              </a:rPr>
              <a:t>earth</a:t>
            </a:r>
            <a:r>
              <a:rPr sz="2000" spc="-30"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spc="-5" dirty="0">
                <a:latin typeface="Times New Roman"/>
                <a:cs typeface="Times New Roman"/>
              </a:rPr>
              <a:t>moon is:</a:t>
            </a:r>
            <a:endParaRPr sz="2000">
              <a:latin typeface="Times New Roman"/>
              <a:cs typeface="Times New Roman"/>
            </a:endParaRPr>
          </a:p>
        </p:txBody>
      </p:sp>
      <p:sp>
        <p:nvSpPr>
          <p:cNvPr id="37" name="object 37"/>
          <p:cNvSpPr/>
          <p:nvPr/>
        </p:nvSpPr>
        <p:spPr>
          <a:xfrm>
            <a:off x="5006373" y="948541"/>
            <a:ext cx="838835" cy="0"/>
          </a:xfrm>
          <a:custGeom>
            <a:avLst/>
            <a:gdLst/>
            <a:ahLst/>
            <a:cxnLst/>
            <a:rect l="l" t="t" r="r" b="b"/>
            <a:pathLst>
              <a:path w="838835">
                <a:moveTo>
                  <a:pt x="0" y="0"/>
                </a:moveTo>
                <a:lnTo>
                  <a:pt x="838739" y="0"/>
                </a:lnTo>
              </a:path>
            </a:pathLst>
          </a:custGeom>
          <a:ln w="11484">
            <a:solidFill>
              <a:srgbClr val="000000"/>
            </a:solidFill>
          </a:ln>
        </p:spPr>
        <p:txBody>
          <a:bodyPr wrap="square" lIns="0" tIns="0" rIns="0" bIns="0" rtlCol="0"/>
          <a:lstStyle/>
          <a:p>
            <a:endParaRPr/>
          </a:p>
        </p:txBody>
      </p:sp>
      <p:sp>
        <p:nvSpPr>
          <p:cNvPr id="38" name="object 38"/>
          <p:cNvSpPr/>
          <p:nvPr/>
        </p:nvSpPr>
        <p:spPr>
          <a:xfrm>
            <a:off x="5969272" y="948541"/>
            <a:ext cx="213995" cy="0"/>
          </a:xfrm>
          <a:custGeom>
            <a:avLst/>
            <a:gdLst/>
            <a:ahLst/>
            <a:cxnLst/>
            <a:rect l="l" t="t" r="r" b="b"/>
            <a:pathLst>
              <a:path w="213995">
                <a:moveTo>
                  <a:pt x="0" y="0"/>
                </a:moveTo>
                <a:lnTo>
                  <a:pt x="213544" y="0"/>
                </a:lnTo>
              </a:path>
            </a:pathLst>
          </a:custGeom>
          <a:ln w="11484">
            <a:solidFill>
              <a:srgbClr val="000000"/>
            </a:solidFill>
          </a:ln>
        </p:spPr>
        <p:txBody>
          <a:bodyPr wrap="square" lIns="0" tIns="0" rIns="0" bIns="0" rtlCol="0"/>
          <a:lstStyle/>
          <a:p>
            <a:endParaRPr/>
          </a:p>
        </p:txBody>
      </p:sp>
      <p:sp>
        <p:nvSpPr>
          <p:cNvPr id="39" name="object 39"/>
          <p:cNvSpPr txBox="1"/>
          <p:nvPr/>
        </p:nvSpPr>
        <p:spPr>
          <a:xfrm>
            <a:off x="5862215" y="727948"/>
            <a:ext cx="3029585" cy="574675"/>
          </a:xfrm>
          <a:prstGeom prst="rect">
            <a:avLst/>
          </a:prstGeom>
        </p:spPr>
        <p:txBody>
          <a:bodyPr vert="horz" wrap="square" lIns="0" tIns="16510" rIns="0" bIns="0" rtlCol="0">
            <a:spAutoFit/>
          </a:bodyPr>
          <a:lstStyle/>
          <a:p>
            <a:pPr marL="12700">
              <a:lnSpc>
                <a:spcPts val="2140"/>
              </a:lnSpc>
              <a:spcBef>
                <a:spcPts val="130"/>
              </a:spcBef>
              <a:tabLst>
                <a:tab pos="349885" algn="l"/>
              </a:tabLst>
            </a:pPr>
            <a:r>
              <a:rPr sz="2150" spc="10" dirty="0">
                <a:latin typeface="Times New Roman"/>
                <a:cs typeface="Times New Roman"/>
              </a:rPr>
              <a:t>.	</a:t>
            </a:r>
            <a:r>
              <a:rPr sz="2150" dirty="0">
                <a:latin typeface="Times New Roman"/>
                <a:cs typeface="Times New Roman"/>
              </a:rPr>
              <a:t>..................................(2)</a:t>
            </a:r>
            <a:endParaRPr sz="2150">
              <a:latin typeface="Times New Roman"/>
              <a:cs typeface="Times New Roman"/>
            </a:endParaRPr>
          </a:p>
          <a:p>
            <a:pPr marL="134620">
              <a:lnSpc>
                <a:spcPts val="2140"/>
              </a:lnSpc>
            </a:pPr>
            <a:r>
              <a:rPr sz="2150" i="1" spc="30" dirty="0">
                <a:latin typeface="Times New Roman"/>
                <a:cs typeface="Times New Roman"/>
              </a:rPr>
              <a:t>R</a:t>
            </a:r>
            <a:endParaRPr sz="2150">
              <a:latin typeface="Times New Roman"/>
              <a:cs typeface="Times New Roman"/>
            </a:endParaRPr>
          </a:p>
        </p:txBody>
      </p:sp>
      <p:sp>
        <p:nvSpPr>
          <p:cNvPr id="40" name="object 40"/>
          <p:cNvSpPr txBox="1"/>
          <p:nvPr/>
        </p:nvSpPr>
        <p:spPr>
          <a:xfrm>
            <a:off x="5246941" y="820256"/>
            <a:ext cx="345440" cy="358140"/>
          </a:xfrm>
          <a:prstGeom prst="rect">
            <a:avLst/>
          </a:prstGeom>
        </p:spPr>
        <p:txBody>
          <a:bodyPr vert="horz" wrap="square" lIns="0" tIns="16510" rIns="0" bIns="0" rtlCol="0">
            <a:spAutoFit/>
          </a:bodyPr>
          <a:lstStyle/>
          <a:p>
            <a:pPr marL="38100">
              <a:lnSpc>
                <a:spcPct val="100000"/>
              </a:lnSpc>
              <a:spcBef>
                <a:spcPts val="130"/>
              </a:spcBef>
            </a:pPr>
            <a:r>
              <a:rPr sz="3225" i="1" spc="127" baseline="-25839" dirty="0">
                <a:latin typeface="Times New Roman"/>
                <a:cs typeface="Times New Roman"/>
              </a:rPr>
              <a:t>R</a:t>
            </a:r>
            <a:r>
              <a:rPr sz="1250" spc="85" dirty="0">
                <a:latin typeface="Times New Roman"/>
                <a:cs typeface="Times New Roman"/>
              </a:rPr>
              <a:t>2</a:t>
            </a:r>
            <a:endParaRPr sz="1250">
              <a:latin typeface="Times New Roman"/>
              <a:cs typeface="Times New Roman"/>
            </a:endParaRPr>
          </a:p>
        </p:txBody>
      </p:sp>
      <p:sp>
        <p:nvSpPr>
          <p:cNvPr id="41" name="object 41"/>
          <p:cNvSpPr txBox="1"/>
          <p:nvPr/>
        </p:nvSpPr>
        <p:spPr>
          <a:xfrm>
            <a:off x="4706708" y="553705"/>
            <a:ext cx="1499235" cy="358140"/>
          </a:xfrm>
          <a:prstGeom prst="rect">
            <a:avLst/>
          </a:prstGeom>
        </p:spPr>
        <p:txBody>
          <a:bodyPr vert="horz" wrap="square" lIns="0" tIns="16510" rIns="0" bIns="0" rtlCol="0">
            <a:spAutoFit/>
          </a:bodyPr>
          <a:lstStyle/>
          <a:p>
            <a:pPr marL="50800">
              <a:lnSpc>
                <a:spcPct val="100000"/>
              </a:lnSpc>
              <a:spcBef>
                <a:spcPts val="130"/>
              </a:spcBef>
              <a:tabLst>
                <a:tab pos="1289685" algn="l"/>
              </a:tabLst>
            </a:pPr>
            <a:r>
              <a:rPr sz="3225" i="1" spc="52" baseline="-34883" dirty="0">
                <a:latin typeface="Times New Roman"/>
                <a:cs typeface="Times New Roman"/>
              </a:rPr>
              <a:t>G</a:t>
            </a:r>
            <a:r>
              <a:rPr sz="3225" i="1" spc="15" baseline="-34883" dirty="0">
                <a:latin typeface="Times New Roman"/>
                <a:cs typeface="Times New Roman"/>
              </a:rPr>
              <a:t> </a:t>
            </a:r>
            <a:r>
              <a:rPr sz="2150" i="1" spc="130" dirty="0">
                <a:latin typeface="Times New Roman"/>
                <a:cs typeface="Times New Roman"/>
              </a:rPr>
              <a:t>M</a:t>
            </a:r>
            <a:r>
              <a:rPr sz="1875" i="1" spc="195" baseline="-24444" dirty="0">
                <a:latin typeface="Times New Roman"/>
                <a:cs typeface="Times New Roman"/>
              </a:rPr>
              <a:t>e</a:t>
            </a:r>
            <a:r>
              <a:rPr sz="1875" i="1" spc="-254" baseline="-24444" dirty="0">
                <a:latin typeface="Times New Roman"/>
                <a:cs typeface="Times New Roman"/>
              </a:rPr>
              <a:t> </a:t>
            </a:r>
            <a:r>
              <a:rPr sz="2150" i="1" spc="155" dirty="0">
                <a:latin typeface="Times New Roman"/>
                <a:cs typeface="Times New Roman"/>
              </a:rPr>
              <a:t>M</a:t>
            </a:r>
            <a:r>
              <a:rPr sz="1875" i="1" spc="232" baseline="-24444" dirty="0">
                <a:latin typeface="Times New Roman"/>
                <a:cs typeface="Times New Roman"/>
              </a:rPr>
              <a:t>M	</a:t>
            </a:r>
            <a:r>
              <a:rPr sz="2150" i="1" spc="30" dirty="0">
                <a:latin typeface="Times New Roman"/>
                <a:cs typeface="Times New Roman"/>
              </a:rPr>
              <a:t>R</a:t>
            </a:r>
            <a:endParaRPr sz="2150">
              <a:latin typeface="Times New Roman"/>
              <a:cs typeface="Times New Roman"/>
            </a:endParaRPr>
          </a:p>
        </p:txBody>
      </p:sp>
      <p:sp>
        <p:nvSpPr>
          <p:cNvPr id="42" name="object 42"/>
          <p:cNvSpPr txBox="1"/>
          <p:nvPr/>
        </p:nvSpPr>
        <p:spPr>
          <a:xfrm>
            <a:off x="6031067" y="315551"/>
            <a:ext cx="140335" cy="358140"/>
          </a:xfrm>
          <a:prstGeom prst="rect">
            <a:avLst/>
          </a:prstGeom>
        </p:spPr>
        <p:txBody>
          <a:bodyPr vert="horz" wrap="square" lIns="0" tIns="16510" rIns="0" bIns="0" rtlCol="0">
            <a:spAutoFit/>
          </a:bodyPr>
          <a:lstStyle/>
          <a:p>
            <a:pPr marL="12700">
              <a:lnSpc>
                <a:spcPct val="100000"/>
              </a:lnSpc>
              <a:spcBef>
                <a:spcPts val="130"/>
              </a:spcBef>
            </a:pPr>
            <a:r>
              <a:rPr sz="2150" spc="-1175" dirty="0">
                <a:latin typeface="Lucida Sans Unicode"/>
                <a:cs typeface="Lucida Sans Unicode"/>
              </a:rPr>
              <a:t>→</a:t>
            </a:r>
            <a:endParaRPr sz="2150">
              <a:latin typeface="Lucida Sans Unicode"/>
              <a:cs typeface="Lucida Sans Unicode"/>
            </a:endParaRPr>
          </a:p>
        </p:txBody>
      </p:sp>
      <p:sp>
        <p:nvSpPr>
          <p:cNvPr id="43" name="object 43"/>
          <p:cNvSpPr txBox="1"/>
          <p:nvPr/>
        </p:nvSpPr>
        <p:spPr>
          <a:xfrm>
            <a:off x="4671450" y="2131904"/>
            <a:ext cx="111760" cy="219710"/>
          </a:xfrm>
          <a:prstGeom prst="rect">
            <a:avLst/>
          </a:prstGeom>
        </p:spPr>
        <p:txBody>
          <a:bodyPr vert="horz" wrap="square" lIns="0" tIns="15875" rIns="0" bIns="0" rtlCol="0">
            <a:spAutoFit/>
          </a:bodyPr>
          <a:lstStyle/>
          <a:p>
            <a:pPr marL="12700">
              <a:lnSpc>
                <a:spcPct val="100000"/>
              </a:lnSpc>
              <a:spcBef>
                <a:spcPts val="125"/>
              </a:spcBef>
            </a:pPr>
            <a:r>
              <a:rPr sz="1250" spc="50" dirty="0">
                <a:latin typeface="Times New Roman"/>
                <a:cs typeface="Times New Roman"/>
              </a:rPr>
              <a:t>0</a:t>
            </a:r>
            <a:endParaRPr sz="1250">
              <a:latin typeface="Times New Roman"/>
              <a:cs typeface="Times New Roman"/>
            </a:endParaRPr>
          </a:p>
        </p:txBody>
      </p:sp>
      <p:sp>
        <p:nvSpPr>
          <p:cNvPr id="44" name="object 44"/>
          <p:cNvSpPr txBox="1"/>
          <p:nvPr/>
        </p:nvSpPr>
        <p:spPr>
          <a:xfrm>
            <a:off x="5869935" y="1947148"/>
            <a:ext cx="3010535" cy="1171575"/>
          </a:xfrm>
          <a:prstGeom prst="rect">
            <a:avLst/>
          </a:prstGeom>
        </p:spPr>
        <p:txBody>
          <a:bodyPr vert="horz" wrap="square" lIns="0" tIns="16510" rIns="0" bIns="0" rtlCol="0">
            <a:spAutoFit/>
          </a:bodyPr>
          <a:lstStyle/>
          <a:p>
            <a:pPr marL="12700">
              <a:lnSpc>
                <a:spcPts val="2140"/>
              </a:lnSpc>
              <a:spcBef>
                <a:spcPts val="130"/>
              </a:spcBef>
              <a:tabLst>
                <a:tab pos="366395" algn="l"/>
              </a:tabLst>
            </a:pPr>
            <a:r>
              <a:rPr sz="2150" spc="40" dirty="0">
                <a:latin typeface="Times New Roman"/>
                <a:cs typeface="Times New Roman"/>
              </a:rPr>
              <a:t>.	</a:t>
            </a:r>
            <a:r>
              <a:rPr sz="2150" spc="25" dirty="0">
                <a:latin typeface="Times New Roman"/>
                <a:cs typeface="Times New Roman"/>
              </a:rPr>
              <a:t>................................(3)</a:t>
            </a:r>
            <a:endParaRPr sz="2150">
              <a:latin typeface="Times New Roman"/>
              <a:cs typeface="Times New Roman"/>
            </a:endParaRPr>
          </a:p>
          <a:p>
            <a:pPr marL="139700">
              <a:lnSpc>
                <a:spcPts val="2140"/>
              </a:lnSpc>
            </a:pPr>
            <a:r>
              <a:rPr sz="2150" i="1" spc="95" dirty="0">
                <a:latin typeface="Times New Roman"/>
                <a:cs typeface="Times New Roman"/>
              </a:rPr>
              <a:t>R</a:t>
            </a:r>
            <a:endParaRPr sz="2150">
              <a:latin typeface="Times New Roman"/>
              <a:cs typeface="Times New Roman"/>
            </a:endParaRPr>
          </a:p>
          <a:p>
            <a:pPr>
              <a:lnSpc>
                <a:spcPct val="100000"/>
              </a:lnSpc>
              <a:spcBef>
                <a:spcPts val="10"/>
              </a:spcBef>
            </a:pPr>
            <a:endParaRPr sz="2000">
              <a:latin typeface="Times New Roman"/>
              <a:cs typeface="Times New Roman"/>
            </a:endParaRPr>
          </a:p>
          <a:p>
            <a:pPr marL="596900" algn="ctr">
              <a:lnSpc>
                <a:spcPct val="100000"/>
              </a:lnSpc>
            </a:pPr>
            <a:r>
              <a:rPr sz="2000" dirty="0">
                <a:latin typeface="Times New Roman"/>
                <a:cs typeface="Times New Roman"/>
              </a:rPr>
              <a:t>M</a:t>
            </a:r>
            <a:endParaRPr sz="2000">
              <a:latin typeface="Times New Roman"/>
              <a:cs typeface="Times New Roman"/>
            </a:endParaRPr>
          </a:p>
        </p:txBody>
      </p:sp>
      <p:sp>
        <p:nvSpPr>
          <p:cNvPr id="45" name="object 45"/>
          <p:cNvSpPr txBox="1"/>
          <p:nvPr/>
        </p:nvSpPr>
        <p:spPr>
          <a:xfrm>
            <a:off x="5410468" y="2039456"/>
            <a:ext cx="358140" cy="358140"/>
          </a:xfrm>
          <a:prstGeom prst="rect">
            <a:avLst/>
          </a:prstGeom>
        </p:spPr>
        <p:txBody>
          <a:bodyPr vert="horz" wrap="square" lIns="0" tIns="16510" rIns="0" bIns="0" rtlCol="0">
            <a:spAutoFit/>
          </a:bodyPr>
          <a:lstStyle/>
          <a:p>
            <a:pPr marL="38100">
              <a:lnSpc>
                <a:spcPct val="100000"/>
              </a:lnSpc>
              <a:spcBef>
                <a:spcPts val="130"/>
              </a:spcBef>
            </a:pPr>
            <a:r>
              <a:rPr sz="3225" i="1" spc="202" baseline="-25839" dirty="0">
                <a:latin typeface="Times New Roman"/>
                <a:cs typeface="Times New Roman"/>
              </a:rPr>
              <a:t>R</a:t>
            </a:r>
            <a:r>
              <a:rPr sz="1250" spc="135" dirty="0">
                <a:latin typeface="Times New Roman"/>
                <a:cs typeface="Times New Roman"/>
              </a:rPr>
              <a:t>2</a:t>
            </a:r>
            <a:endParaRPr sz="1250">
              <a:latin typeface="Times New Roman"/>
              <a:cs typeface="Times New Roman"/>
            </a:endParaRPr>
          </a:p>
        </p:txBody>
      </p:sp>
      <p:sp>
        <p:nvSpPr>
          <p:cNvPr id="46" name="object 46"/>
          <p:cNvSpPr txBox="1"/>
          <p:nvPr/>
        </p:nvSpPr>
        <p:spPr>
          <a:xfrm>
            <a:off x="4526566" y="1947148"/>
            <a:ext cx="160020" cy="358140"/>
          </a:xfrm>
          <a:prstGeom prst="rect">
            <a:avLst/>
          </a:prstGeom>
        </p:spPr>
        <p:txBody>
          <a:bodyPr vert="horz" wrap="square" lIns="0" tIns="16510" rIns="0" bIns="0" rtlCol="0">
            <a:spAutoFit/>
          </a:bodyPr>
          <a:lstStyle/>
          <a:p>
            <a:pPr marL="12700">
              <a:lnSpc>
                <a:spcPct val="100000"/>
              </a:lnSpc>
              <a:spcBef>
                <a:spcPts val="130"/>
              </a:spcBef>
            </a:pPr>
            <a:r>
              <a:rPr sz="2150" i="1" spc="-840" dirty="0">
                <a:latin typeface="Times New Roman"/>
                <a:cs typeface="Times New Roman"/>
              </a:rPr>
              <a:t>a</a:t>
            </a:r>
            <a:endParaRPr sz="2150">
              <a:latin typeface="Times New Roman"/>
              <a:cs typeface="Times New Roman"/>
            </a:endParaRPr>
          </a:p>
        </p:txBody>
      </p:sp>
      <p:sp>
        <p:nvSpPr>
          <p:cNvPr id="47" name="object 47"/>
          <p:cNvSpPr txBox="1"/>
          <p:nvPr/>
        </p:nvSpPr>
        <p:spPr>
          <a:xfrm>
            <a:off x="5628271" y="1957112"/>
            <a:ext cx="168910" cy="219710"/>
          </a:xfrm>
          <a:prstGeom prst="rect">
            <a:avLst/>
          </a:prstGeom>
        </p:spPr>
        <p:txBody>
          <a:bodyPr vert="horz" wrap="square" lIns="0" tIns="15875" rIns="0" bIns="0" rtlCol="0">
            <a:spAutoFit/>
          </a:bodyPr>
          <a:lstStyle/>
          <a:p>
            <a:pPr marL="12700">
              <a:lnSpc>
                <a:spcPct val="100000"/>
              </a:lnSpc>
              <a:spcBef>
                <a:spcPts val="125"/>
              </a:spcBef>
            </a:pPr>
            <a:r>
              <a:rPr sz="1250" i="1" spc="80" dirty="0">
                <a:latin typeface="Times New Roman"/>
                <a:cs typeface="Times New Roman"/>
              </a:rPr>
              <a:t>M</a:t>
            </a:r>
            <a:endParaRPr sz="1250">
              <a:latin typeface="Times New Roman"/>
              <a:cs typeface="Times New Roman"/>
            </a:endParaRPr>
          </a:p>
        </p:txBody>
      </p:sp>
      <p:sp>
        <p:nvSpPr>
          <p:cNvPr id="48" name="object 48"/>
          <p:cNvSpPr txBox="1"/>
          <p:nvPr/>
        </p:nvSpPr>
        <p:spPr>
          <a:xfrm>
            <a:off x="53339" y="1449164"/>
            <a:ext cx="8561705" cy="358140"/>
          </a:xfrm>
          <a:prstGeom prst="rect">
            <a:avLst/>
          </a:prstGeom>
        </p:spPr>
        <p:txBody>
          <a:bodyPr vert="horz" wrap="square" lIns="0" tIns="16510" rIns="0" bIns="0" rtlCol="0">
            <a:spAutoFit/>
          </a:bodyPr>
          <a:lstStyle/>
          <a:p>
            <a:pPr marL="38100">
              <a:lnSpc>
                <a:spcPct val="100000"/>
              </a:lnSpc>
              <a:spcBef>
                <a:spcPts val="130"/>
              </a:spcBef>
            </a:pPr>
            <a:r>
              <a:rPr sz="2000" spc="5" dirty="0">
                <a:latin typeface="Times New Roman"/>
                <a:cs typeface="Times New Roman"/>
              </a:rPr>
              <a:t>Where</a:t>
            </a:r>
            <a:r>
              <a:rPr sz="2000" spc="-40" dirty="0">
                <a:latin typeface="Times New Roman"/>
                <a:cs typeface="Times New Roman"/>
              </a:rPr>
              <a:t> </a:t>
            </a:r>
            <a:r>
              <a:rPr sz="2000" b="1" dirty="0">
                <a:latin typeface="Times New Roman"/>
                <a:cs typeface="Times New Roman"/>
              </a:rPr>
              <a:t>G</a:t>
            </a:r>
            <a:r>
              <a:rPr sz="2000" b="1" spc="-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gravitational</a:t>
            </a:r>
            <a:r>
              <a:rPr sz="2000" spc="-45" dirty="0">
                <a:latin typeface="Times New Roman"/>
                <a:cs typeface="Times New Roman"/>
              </a:rPr>
              <a:t> </a:t>
            </a:r>
            <a:r>
              <a:rPr sz="2000" dirty="0">
                <a:latin typeface="Times New Roman"/>
                <a:cs typeface="Times New Roman"/>
              </a:rPr>
              <a:t>constant.</a:t>
            </a:r>
            <a:r>
              <a:rPr sz="2000" spc="434" dirty="0">
                <a:latin typeface="Times New Roman"/>
                <a:cs typeface="Times New Roman"/>
              </a:rPr>
              <a:t> </a:t>
            </a:r>
            <a:r>
              <a:rPr sz="2000" dirty="0">
                <a:latin typeface="Times New Roman"/>
                <a:cs typeface="Times New Roman"/>
              </a:rPr>
              <a:t>The </a:t>
            </a:r>
            <a:r>
              <a:rPr sz="2000" spc="-5" dirty="0">
                <a:latin typeface="Times New Roman"/>
                <a:cs typeface="Times New Roman"/>
              </a:rPr>
              <a:t>acceleration</a:t>
            </a:r>
            <a:r>
              <a:rPr sz="2000" spc="-30" dirty="0">
                <a:latin typeface="Times New Roman"/>
                <a:cs typeface="Times New Roman"/>
              </a:rPr>
              <a:t> </a:t>
            </a:r>
            <a:r>
              <a:rPr sz="2000" dirty="0">
                <a:latin typeface="Times New Roman"/>
                <a:cs typeface="Times New Roman"/>
              </a:rPr>
              <a:t>at</a:t>
            </a:r>
            <a:r>
              <a:rPr sz="2000" spc="-20" dirty="0">
                <a:latin typeface="Times New Roman"/>
                <a:cs typeface="Times New Roman"/>
              </a:rPr>
              <a:t> </a:t>
            </a:r>
            <a:r>
              <a:rPr sz="3225" spc="-757" baseline="-16795" dirty="0">
                <a:latin typeface="Lucida Sans Unicode"/>
                <a:cs typeface="Lucida Sans Unicode"/>
              </a:rPr>
              <a:t>→</a:t>
            </a:r>
            <a:r>
              <a:rPr sz="2000" spc="-505" dirty="0">
                <a:latin typeface="Times New Roman"/>
                <a:cs typeface="Times New Roman"/>
              </a:rPr>
              <a:t>the</a:t>
            </a:r>
            <a:r>
              <a:rPr sz="2000" spc="-5" dirty="0">
                <a:latin typeface="Times New Roman"/>
                <a:cs typeface="Times New Roman"/>
              </a:rPr>
              <a:t> </a:t>
            </a:r>
            <a:r>
              <a:rPr sz="2000" dirty="0">
                <a:latin typeface="Times New Roman"/>
                <a:cs typeface="Times New Roman"/>
              </a:rPr>
              <a:t>center</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earth</a:t>
            </a:r>
            <a:r>
              <a:rPr sz="2000" spc="-20" dirty="0">
                <a:latin typeface="Times New Roman"/>
                <a:cs typeface="Times New Roman"/>
              </a:rPr>
              <a:t> </a:t>
            </a:r>
            <a:r>
              <a:rPr sz="2000" dirty="0">
                <a:latin typeface="Times New Roman"/>
                <a:cs typeface="Times New Roman"/>
              </a:rPr>
              <a:t>is:</a:t>
            </a:r>
            <a:endParaRPr sz="2000">
              <a:latin typeface="Times New Roman"/>
              <a:cs typeface="Times New Roman"/>
            </a:endParaRPr>
          </a:p>
        </p:txBody>
      </p:sp>
      <p:sp>
        <p:nvSpPr>
          <p:cNvPr id="49" name="object 49"/>
          <p:cNvSpPr txBox="1"/>
          <p:nvPr/>
        </p:nvSpPr>
        <p:spPr>
          <a:xfrm>
            <a:off x="4556700" y="1772905"/>
            <a:ext cx="1645920" cy="358140"/>
          </a:xfrm>
          <a:prstGeom prst="rect">
            <a:avLst/>
          </a:prstGeom>
        </p:spPr>
        <p:txBody>
          <a:bodyPr vert="horz" wrap="square" lIns="0" tIns="16510" rIns="0" bIns="0" rtlCol="0">
            <a:spAutoFit/>
          </a:bodyPr>
          <a:lstStyle/>
          <a:p>
            <a:pPr marL="12700">
              <a:lnSpc>
                <a:spcPct val="100000"/>
              </a:lnSpc>
              <a:spcBef>
                <a:spcPts val="130"/>
              </a:spcBef>
              <a:tabLst>
                <a:tab pos="807085" algn="l"/>
                <a:tab pos="1452880" algn="l"/>
              </a:tabLst>
            </a:pPr>
            <a:r>
              <a:rPr sz="3225" spc="-1695" baseline="1291" dirty="0">
                <a:latin typeface="Lucida Sans Unicode"/>
                <a:cs typeface="Lucida Sans Unicode"/>
              </a:rPr>
              <a:t>→	</a:t>
            </a:r>
            <a:r>
              <a:rPr sz="2150" i="1" spc="135" dirty="0">
                <a:latin typeface="Times New Roman"/>
                <a:cs typeface="Times New Roman"/>
              </a:rPr>
              <a:t>M	</a:t>
            </a:r>
            <a:r>
              <a:rPr sz="2150" i="1" spc="95" dirty="0">
                <a:latin typeface="Times New Roman"/>
                <a:cs typeface="Times New Roman"/>
              </a:rPr>
              <a:t>R</a:t>
            </a:r>
            <a:endParaRPr sz="2150">
              <a:latin typeface="Times New Roman"/>
              <a:cs typeface="Times New Roman"/>
            </a:endParaRPr>
          </a:p>
        </p:txBody>
      </p:sp>
      <p:sp>
        <p:nvSpPr>
          <p:cNvPr id="50" name="object 50"/>
          <p:cNvSpPr txBox="1"/>
          <p:nvPr/>
        </p:nvSpPr>
        <p:spPr>
          <a:xfrm>
            <a:off x="4850518" y="1947148"/>
            <a:ext cx="454025" cy="358140"/>
          </a:xfrm>
          <a:prstGeom prst="rect">
            <a:avLst/>
          </a:prstGeom>
        </p:spPr>
        <p:txBody>
          <a:bodyPr vert="horz" wrap="square" lIns="0" tIns="16510" rIns="0" bIns="0" rtlCol="0">
            <a:spAutoFit/>
          </a:bodyPr>
          <a:lstStyle/>
          <a:p>
            <a:pPr marL="12700">
              <a:lnSpc>
                <a:spcPct val="100000"/>
              </a:lnSpc>
              <a:spcBef>
                <a:spcPts val="130"/>
              </a:spcBef>
            </a:pPr>
            <a:r>
              <a:rPr sz="2150" spc="85" dirty="0">
                <a:latin typeface="Symbol"/>
                <a:cs typeface="Symbol"/>
              </a:rPr>
              <a:t></a:t>
            </a:r>
            <a:r>
              <a:rPr sz="2150" spc="-105" dirty="0">
                <a:latin typeface="Times New Roman"/>
                <a:cs typeface="Times New Roman"/>
              </a:rPr>
              <a:t> </a:t>
            </a:r>
            <a:r>
              <a:rPr sz="2150" i="1" spc="114" dirty="0">
                <a:latin typeface="Times New Roman"/>
                <a:cs typeface="Times New Roman"/>
              </a:rPr>
              <a:t>G</a:t>
            </a:r>
            <a:endParaRPr sz="2150">
              <a:latin typeface="Times New Roman"/>
              <a:cs typeface="Times New Roman"/>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95209" y="5910275"/>
            <a:ext cx="1550670" cy="729615"/>
          </a:xfrm>
          <a:prstGeom prst="rect">
            <a:avLst/>
          </a:prstGeom>
        </p:spPr>
        <p:txBody>
          <a:bodyPr vert="horz" wrap="square" lIns="0" tIns="147955" rIns="0" bIns="0" rtlCol="0">
            <a:spAutoFit/>
          </a:bodyPr>
          <a:lstStyle/>
          <a:p>
            <a:pPr marL="12700">
              <a:lnSpc>
                <a:spcPct val="100000"/>
              </a:lnSpc>
              <a:spcBef>
                <a:spcPts val="1165"/>
              </a:spcBef>
            </a:pPr>
            <a:r>
              <a:rPr sz="2000" dirty="0">
                <a:latin typeface="Times New Roman"/>
                <a:cs typeface="Times New Roman"/>
              </a:rPr>
              <a:t>(Since</a:t>
            </a:r>
            <a:r>
              <a:rPr sz="2000" spc="434" dirty="0">
                <a:latin typeface="Times New Roman"/>
                <a:cs typeface="Times New Roman"/>
              </a:rPr>
              <a:t> </a:t>
            </a:r>
            <a:r>
              <a:rPr sz="2000" dirty="0">
                <a:latin typeface="Times New Roman"/>
                <a:cs typeface="Times New Roman"/>
              </a:rPr>
              <a:t>r</a:t>
            </a:r>
            <a:r>
              <a:rPr sz="2000" spc="-35" dirty="0">
                <a:latin typeface="Times New Roman"/>
                <a:cs typeface="Times New Roman"/>
              </a:rPr>
              <a:t> </a:t>
            </a:r>
            <a:r>
              <a:rPr sz="2000" dirty="0">
                <a:latin typeface="Times New Roman"/>
                <a:cs typeface="Times New Roman"/>
              </a:rPr>
              <a:t>&lt;&lt;</a:t>
            </a:r>
            <a:r>
              <a:rPr sz="2000" spc="-35" dirty="0">
                <a:latin typeface="Times New Roman"/>
                <a:cs typeface="Times New Roman"/>
              </a:rPr>
              <a:t> </a:t>
            </a:r>
            <a:r>
              <a:rPr sz="2000" dirty="0">
                <a:latin typeface="Times New Roman"/>
                <a:cs typeface="Times New Roman"/>
              </a:rPr>
              <a:t>R)</a:t>
            </a:r>
            <a:endParaRPr sz="2000">
              <a:latin typeface="Times New Roman"/>
              <a:cs typeface="Times New Roman"/>
            </a:endParaRPr>
          </a:p>
          <a:p>
            <a:pPr marL="1028700">
              <a:lnSpc>
                <a:spcPct val="100000"/>
              </a:lnSpc>
              <a:spcBef>
                <a:spcPts val="635"/>
              </a:spcBef>
            </a:pPr>
            <a:r>
              <a:rPr sz="1200" dirty="0">
                <a:solidFill>
                  <a:srgbClr val="888888"/>
                </a:solidFill>
                <a:latin typeface="Arial MT"/>
                <a:cs typeface="Arial MT"/>
              </a:rPr>
              <a:t>33</a:t>
            </a:r>
            <a:endParaRPr sz="1200">
              <a:latin typeface="Arial MT"/>
              <a:cs typeface="Arial MT"/>
            </a:endParaRPr>
          </a:p>
        </p:txBody>
      </p:sp>
      <p:sp>
        <p:nvSpPr>
          <p:cNvPr id="3" name="object 3"/>
          <p:cNvSpPr txBox="1"/>
          <p:nvPr/>
        </p:nvSpPr>
        <p:spPr>
          <a:xfrm>
            <a:off x="78739" y="100076"/>
            <a:ext cx="558292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In</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same </a:t>
            </a:r>
            <a:r>
              <a:rPr sz="2000" dirty="0">
                <a:latin typeface="Times New Roman"/>
                <a:cs typeface="Times New Roman"/>
              </a:rPr>
              <a:t>way</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gravitational</a:t>
            </a:r>
            <a:r>
              <a:rPr sz="2000" spc="-50" dirty="0">
                <a:latin typeface="Times New Roman"/>
                <a:cs typeface="Times New Roman"/>
              </a:rPr>
              <a:t> </a:t>
            </a:r>
            <a:r>
              <a:rPr sz="2000" dirty="0">
                <a:latin typeface="Times New Roman"/>
                <a:cs typeface="Times New Roman"/>
              </a:rPr>
              <a:t>pull</a:t>
            </a:r>
            <a:r>
              <a:rPr sz="2000" spc="-35" dirty="0">
                <a:latin typeface="Times New Roman"/>
                <a:cs typeface="Times New Roman"/>
              </a:rPr>
              <a:t> </a:t>
            </a:r>
            <a:r>
              <a:rPr sz="2000" dirty="0">
                <a:latin typeface="Times New Roman"/>
                <a:cs typeface="Times New Roman"/>
              </a:rPr>
              <a:t>at</a:t>
            </a:r>
            <a:r>
              <a:rPr sz="2000" spc="-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point</a:t>
            </a:r>
            <a:r>
              <a:rPr sz="2000" spc="-20" dirty="0">
                <a:latin typeface="Times New Roman"/>
                <a:cs typeface="Times New Roman"/>
              </a:rPr>
              <a:t> </a:t>
            </a:r>
            <a:r>
              <a:rPr sz="2000" b="1" dirty="0">
                <a:latin typeface="Times New Roman"/>
                <a:cs typeface="Times New Roman"/>
              </a:rPr>
              <a:t>P </a:t>
            </a:r>
            <a:r>
              <a:rPr sz="2000" dirty="0">
                <a:latin typeface="Times New Roman"/>
                <a:cs typeface="Times New Roman"/>
              </a:rPr>
              <a:t>is:</a:t>
            </a:r>
            <a:endParaRPr sz="2000">
              <a:latin typeface="Times New Roman"/>
              <a:cs typeface="Times New Roman"/>
            </a:endParaRPr>
          </a:p>
        </p:txBody>
      </p:sp>
      <p:sp>
        <p:nvSpPr>
          <p:cNvPr id="4" name="object 4"/>
          <p:cNvSpPr txBox="1"/>
          <p:nvPr/>
        </p:nvSpPr>
        <p:spPr>
          <a:xfrm>
            <a:off x="53339" y="1014730"/>
            <a:ext cx="8816975" cy="330835"/>
          </a:xfrm>
          <a:prstGeom prst="rect">
            <a:avLst/>
          </a:prstGeom>
        </p:spPr>
        <p:txBody>
          <a:bodyPr vert="horz" wrap="square" lIns="0" tIns="13335" rIns="0" bIns="0" rtlCol="0">
            <a:spAutoFit/>
          </a:bodyPr>
          <a:lstStyle/>
          <a:p>
            <a:pPr marL="38100">
              <a:lnSpc>
                <a:spcPct val="100000"/>
              </a:lnSpc>
              <a:spcBef>
                <a:spcPts val="105"/>
              </a:spcBef>
            </a:pPr>
            <a:r>
              <a:rPr sz="2000" spc="-5" dirty="0">
                <a:latin typeface="Times New Roman"/>
                <a:cs typeface="Times New Roman"/>
              </a:rPr>
              <a:t>Difference</a:t>
            </a:r>
            <a:r>
              <a:rPr sz="2000" spc="-30" dirty="0">
                <a:latin typeface="Times New Roman"/>
                <a:cs typeface="Times New Roman"/>
              </a:rPr>
              <a:t> </a:t>
            </a:r>
            <a:r>
              <a:rPr sz="2000" dirty="0">
                <a:latin typeface="Times New Roman"/>
                <a:cs typeface="Times New Roman"/>
              </a:rPr>
              <a:t>between</a:t>
            </a:r>
            <a:r>
              <a:rPr sz="2000" spc="509" dirty="0">
                <a:latin typeface="Times New Roman"/>
                <a:cs typeface="Times New Roman"/>
              </a:rPr>
              <a:t> </a:t>
            </a:r>
            <a:r>
              <a:rPr sz="2000" b="1" spc="10" dirty="0">
                <a:latin typeface="Times New Roman"/>
                <a:cs typeface="Times New Roman"/>
              </a:rPr>
              <a:t>a</a:t>
            </a:r>
            <a:r>
              <a:rPr sz="1950" b="1" spc="15" baseline="-21367" dirty="0">
                <a:latin typeface="Times New Roman"/>
                <a:cs typeface="Times New Roman"/>
              </a:rPr>
              <a:t>p  </a:t>
            </a:r>
            <a:r>
              <a:rPr sz="2000" dirty="0">
                <a:latin typeface="Times New Roman"/>
                <a:cs typeface="Times New Roman"/>
              </a:rPr>
              <a:t>and</a:t>
            </a:r>
            <a:r>
              <a:rPr sz="2000" spc="-5" dirty="0">
                <a:latin typeface="Times New Roman"/>
                <a:cs typeface="Times New Roman"/>
              </a:rPr>
              <a:t> </a:t>
            </a:r>
            <a:r>
              <a:rPr sz="2000" b="1" spc="10" dirty="0">
                <a:latin typeface="Times New Roman"/>
                <a:cs typeface="Times New Roman"/>
              </a:rPr>
              <a:t>a</a:t>
            </a:r>
            <a:r>
              <a:rPr sz="1950" b="1" spc="15" baseline="-21367" dirty="0">
                <a:latin typeface="Times New Roman"/>
                <a:cs typeface="Times New Roman"/>
              </a:rPr>
              <a:t>0 </a:t>
            </a:r>
            <a:r>
              <a:rPr sz="1950" b="1" spc="277" baseline="-21367" dirty="0">
                <a:latin typeface="Times New Roman"/>
                <a:cs typeface="Times New Roman"/>
              </a:rPr>
              <a:t> </a:t>
            </a:r>
            <a:r>
              <a:rPr sz="2000" dirty="0">
                <a:latin typeface="Times New Roman"/>
                <a:cs typeface="Times New Roman"/>
              </a:rPr>
              <a:t>produces</a:t>
            </a:r>
            <a:r>
              <a:rPr sz="2000" spc="-40" dirty="0">
                <a:latin typeface="Times New Roman"/>
                <a:cs typeface="Times New Roman"/>
              </a:rPr>
              <a:t> </a:t>
            </a:r>
            <a:r>
              <a:rPr sz="2000" spc="-5" dirty="0">
                <a:latin typeface="Times New Roman"/>
                <a:cs typeface="Times New Roman"/>
              </a:rPr>
              <a:t>tidal acceleration</a:t>
            </a:r>
            <a:r>
              <a:rPr sz="2000" spc="-25" dirty="0">
                <a:latin typeface="Times New Roman"/>
                <a:cs typeface="Times New Roman"/>
              </a:rPr>
              <a:t> </a:t>
            </a:r>
            <a:r>
              <a:rPr sz="2000" dirty="0">
                <a:latin typeface="Times New Roman"/>
                <a:cs typeface="Times New Roman"/>
              </a:rPr>
              <a:t>or</a:t>
            </a:r>
            <a:r>
              <a:rPr sz="2000" spc="5" dirty="0">
                <a:latin typeface="Times New Roman"/>
                <a:cs typeface="Times New Roman"/>
              </a:rPr>
              <a:t> </a:t>
            </a:r>
            <a:r>
              <a:rPr sz="2000" spc="-5" dirty="0">
                <a:latin typeface="Times New Roman"/>
                <a:cs typeface="Times New Roman"/>
              </a:rPr>
              <a:t>tidal</a:t>
            </a:r>
            <a:r>
              <a:rPr sz="2000" spc="-15" dirty="0">
                <a:latin typeface="Times New Roman"/>
                <a:cs typeface="Times New Roman"/>
              </a:rPr>
              <a:t> </a:t>
            </a:r>
            <a:r>
              <a:rPr sz="2000" dirty="0">
                <a:latin typeface="Times New Roman"/>
                <a:cs typeface="Times New Roman"/>
              </a:rPr>
              <a:t>force</a:t>
            </a:r>
            <a:r>
              <a:rPr sz="2000" spc="-30" dirty="0">
                <a:latin typeface="Times New Roman"/>
                <a:cs typeface="Times New Roman"/>
              </a:rPr>
              <a:t> </a:t>
            </a:r>
            <a:r>
              <a:rPr sz="2000" dirty="0">
                <a:latin typeface="Times New Roman"/>
                <a:cs typeface="Times New Roman"/>
              </a:rPr>
              <a:t>per</a:t>
            </a:r>
            <a:r>
              <a:rPr sz="2000" spc="-10" dirty="0">
                <a:latin typeface="Times New Roman"/>
                <a:cs typeface="Times New Roman"/>
              </a:rPr>
              <a:t> </a:t>
            </a:r>
            <a:r>
              <a:rPr sz="2000" dirty="0">
                <a:latin typeface="Times New Roman"/>
                <a:cs typeface="Times New Roman"/>
              </a:rPr>
              <a:t>unit</a:t>
            </a:r>
            <a:r>
              <a:rPr sz="2000" spc="-20" dirty="0">
                <a:latin typeface="Times New Roman"/>
                <a:cs typeface="Times New Roman"/>
              </a:rPr>
              <a:t> </a:t>
            </a:r>
            <a:r>
              <a:rPr sz="2000" spc="-5" dirty="0">
                <a:latin typeface="Times New Roman"/>
                <a:cs typeface="Times New Roman"/>
              </a:rPr>
              <a:t>mass:</a:t>
            </a:r>
            <a:endParaRPr sz="2000">
              <a:latin typeface="Times New Roman"/>
              <a:cs typeface="Times New Roman"/>
            </a:endParaRPr>
          </a:p>
        </p:txBody>
      </p:sp>
      <p:sp>
        <p:nvSpPr>
          <p:cNvPr id="5" name="object 5"/>
          <p:cNvSpPr txBox="1"/>
          <p:nvPr/>
        </p:nvSpPr>
        <p:spPr>
          <a:xfrm>
            <a:off x="78739" y="2027047"/>
            <a:ext cx="851725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The vector</a:t>
            </a:r>
            <a:r>
              <a:rPr sz="2000" spc="-20" dirty="0">
                <a:latin typeface="Times New Roman"/>
                <a:cs typeface="Times New Roman"/>
              </a:rPr>
              <a:t> </a:t>
            </a:r>
            <a:r>
              <a:rPr sz="2000" b="1" dirty="0">
                <a:latin typeface="Times New Roman"/>
                <a:cs typeface="Times New Roman"/>
              </a:rPr>
              <a:t>a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contained</a:t>
            </a:r>
            <a:r>
              <a:rPr sz="2000" spc="-25"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plane</a:t>
            </a:r>
            <a:r>
              <a:rPr sz="2000" spc="-15" dirty="0">
                <a:latin typeface="Times New Roman"/>
                <a:cs typeface="Times New Roman"/>
              </a:rPr>
              <a:t> </a:t>
            </a:r>
            <a:r>
              <a:rPr sz="2000" b="1" dirty="0">
                <a:latin typeface="Times New Roman"/>
                <a:cs typeface="Times New Roman"/>
              </a:rPr>
              <a:t>OPM</a:t>
            </a:r>
            <a:r>
              <a:rPr sz="2000" dirty="0">
                <a:latin typeface="Times New Roman"/>
                <a:cs typeface="Times New Roman"/>
              </a:rPr>
              <a:t>.</a:t>
            </a:r>
            <a:r>
              <a:rPr sz="2000" spc="484" dirty="0">
                <a:latin typeface="Times New Roman"/>
                <a:cs typeface="Times New Roman"/>
              </a:rPr>
              <a:t> </a:t>
            </a:r>
            <a:r>
              <a:rPr sz="2000" dirty="0">
                <a:latin typeface="Times New Roman"/>
                <a:cs typeface="Times New Roman"/>
              </a:rPr>
              <a:t>From</a:t>
            </a:r>
            <a:r>
              <a:rPr sz="2000" spc="-40" dirty="0">
                <a:latin typeface="Times New Roman"/>
                <a:cs typeface="Times New Roman"/>
              </a:rPr>
              <a:t> </a:t>
            </a:r>
            <a:r>
              <a:rPr sz="2000" dirty="0">
                <a:latin typeface="Times New Roman"/>
                <a:cs typeface="Times New Roman"/>
              </a:rPr>
              <a:t>the</a:t>
            </a:r>
            <a:r>
              <a:rPr sz="2000" spc="-5" dirty="0">
                <a:latin typeface="Times New Roman"/>
                <a:cs typeface="Times New Roman"/>
              </a:rPr>
              <a:t> trigonometric</a:t>
            </a:r>
            <a:r>
              <a:rPr sz="2000" spc="-40" dirty="0">
                <a:latin typeface="Times New Roman"/>
                <a:cs typeface="Times New Roman"/>
              </a:rPr>
              <a:t> </a:t>
            </a:r>
            <a:r>
              <a:rPr sz="2000" dirty="0">
                <a:latin typeface="Times New Roman"/>
                <a:cs typeface="Times New Roman"/>
              </a:rPr>
              <a:t>relation</a:t>
            </a:r>
            <a:r>
              <a:rPr sz="2000" spc="-25"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the</a:t>
            </a:r>
            <a:endParaRPr sz="2000">
              <a:latin typeface="Times New Roman"/>
              <a:cs typeface="Times New Roman"/>
            </a:endParaRPr>
          </a:p>
        </p:txBody>
      </p:sp>
      <p:sp>
        <p:nvSpPr>
          <p:cNvPr id="6" name="object 6"/>
          <p:cNvSpPr txBox="1"/>
          <p:nvPr/>
        </p:nvSpPr>
        <p:spPr>
          <a:xfrm>
            <a:off x="78739" y="2484247"/>
            <a:ext cx="152082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triangle</a:t>
            </a:r>
            <a:r>
              <a:rPr sz="2000" spc="-114" dirty="0">
                <a:latin typeface="Times New Roman"/>
                <a:cs typeface="Times New Roman"/>
              </a:rPr>
              <a:t> </a:t>
            </a:r>
            <a:r>
              <a:rPr sz="2000" b="1" spc="5" dirty="0">
                <a:latin typeface="Times New Roman"/>
                <a:cs typeface="Times New Roman"/>
              </a:rPr>
              <a:t>OPM,</a:t>
            </a:r>
            <a:endParaRPr sz="2000">
              <a:latin typeface="Times New Roman"/>
              <a:cs typeface="Times New Roman"/>
            </a:endParaRPr>
          </a:p>
        </p:txBody>
      </p:sp>
      <p:sp>
        <p:nvSpPr>
          <p:cNvPr id="7" name="object 7"/>
          <p:cNvSpPr txBox="1"/>
          <p:nvPr/>
        </p:nvSpPr>
        <p:spPr>
          <a:xfrm>
            <a:off x="53339" y="3300806"/>
            <a:ext cx="5352415" cy="331470"/>
          </a:xfrm>
          <a:prstGeom prst="rect">
            <a:avLst/>
          </a:prstGeom>
        </p:spPr>
        <p:txBody>
          <a:bodyPr vert="horz" wrap="square" lIns="0" tIns="13335" rIns="0" bIns="0" rtlCol="0">
            <a:spAutoFit/>
          </a:bodyPr>
          <a:lstStyle/>
          <a:p>
            <a:pPr marL="38100">
              <a:lnSpc>
                <a:spcPct val="100000"/>
              </a:lnSpc>
              <a:spcBef>
                <a:spcPts val="105"/>
              </a:spcBef>
            </a:pPr>
            <a:r>
              <a:rPr sz="2000" dirty="0">
                <a:latin typeface="Times New Roman"/>
                <a:cs typeface="Times New Roman"/>
              </a:rPr>
              <a:t>where</a:t>
            </a:r>
            <a:r>
              <a:rPr sz="2000" spc="-20" dirty="0">
                <a:latin typeface="Times New Roman"/>
                <a:cs typeface="Times New Roman"/>
              </a:rPr>
              <a:t> </a:t>
            </a:r>
            <a:r>
              <a:rPr sz="2000" spc="10" dirty="0">
                <a:latin typeface="Times New Roman"/>
                <a:cs typeface="Times New Roman"/>
              </a:rPr>
              <a:t>θ</a:t>
            </a:r>
            <a:r>
              <a:rPr sz="1950" spc="15" baseline="-21367" dirty="0">
                <a:latin typeface="Times New Roman"/>
                <a:cs typeface="Times New Roman"/>
              </a:rPr>
              <a:t>m</a:t>
            </a:r>
            <a:r>
              <a:rPr sz="1950" spc="30" baseline="-21367"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angular</a:t>
            </a:r>
            <a:r>
              <a:rPr sz="2000" spc="-45" dirty="0">
                <a:latin typeface="Times New Roman"/>
                <a:cs typeface="Times New Roman"/>
              </a:rPr>
              <a:t> </a:t>
            </a:r>
            <a:r>
              <a:rPr sz="2000" dirty="0">
                <a:latin typeface="Times New Roman"/>
                <a:cs typeface="Times New Roman"/>
              </a:rPr>
              <a:t>zenith</a:t>
            </a:r>
            <a:r>
              <a:rPr sz="2000" spc="-25" dirty="0">
                <a:latin typeface="Times New Roman"/>
                <a:cs typeface="Times New Roman"/>
              </a:rPr>
              <a:t> </a:t>
            </a:r>
            <a:r>
              <a:rPr sz="2000" dirty="0">
                <a:latin typeface="Times New Roman"/>
                <a:cs typeface="Times New Roman"/>
              </a:rPr>
              <a:t>distance</a:t>
            </a:r>
            <a:r>
              <a:rPr sz="2000" spc="-2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spc="-5" dirty="0">
                <a:latin typeface="Times New Roman"/>
                <a:cs typeface="Times New Roman"/>
              </a:rPr>
              <a:t>moon.</a:t>
            </a:r>
            <a:endParaRPr sz="2000">
              <a:latin typeface="Times New Roman"/>
              <a:cs typeface="Times New Roman"/>
            </a:endParaRPr>
          </a:p>
        </p:txBody>
      </p:sp>
      <p:sp>
        <p:nvSpPr>
          <p:cNvPr id="8" name="object 8"/>
          <p:cNvSpPr txBox="1"/>
          <p:nvPr/>
        </p:nvSpPr>
        <p:spPr>
          <a:xfrm>
            <a:off x="78739" y="5435295"/>
            <a:ext cx="365442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Using</a:t>
            </a:r>
            <a:r>
              <a:rPr sz="2000" spc="-25" dirty="0">
                <a:latin typeface="Times New Roman"/>
                <a:cs typeface="Times New Roman"/>
              </a:rPr>
              <a:t> </a:t>
            </a:r>
            <a:r>
              <a:rPr sz="2000" spc="-5" dirty="0">
                <a:latin typeface="Times New Roman"/>
                <a:cs typeface="Times New Roman"/>
              </a:rPr>
              <a:t>Binomial</a:t>
            </a:r>
            <a:r>
              <a:rPr sz="2000" spc="-20" dirty="0">
                <a:latin typeface="Times New Roman"/>
                <a:cs typeface="Times New Roman"/>
              </a:rPr>
              <a:t> </a:t>
            </a:r>
            <a:r>
              <a:rPr sz="2000" dirty="0">
                <a:latin typeface="Times New Roman"/>
                <a:cs typeface="Times New Roman"/>
              </a:rPr>
              <a:t>expansion,</a:t>
            </a:r>
            <a:r>
              <a:rPr sz="2000" spc="-55" dirty="0">
                <a:latin typeface="Times New Roman"/>
                <a:cs typeface="Times New Roman"/>
              </a:rPr>
              <a:t> </a:t>
            </a:r>
            <a:r>
              <a:rPr sz="2000" dirty="0">
                <a:latin typeface="Times New Roman"/>
                <a:cs typeface="Times New Roman"/>
              </a:rPr>
              <a:t>we get</a:t>
            </a:r>
            <a:r>
              <a:rPr sz="2000" spc="-20" dirty="0">
                <a:latin typeface="Times New Roman"/>
                <a:cs typeface="Times New Roman"/>
              </a:rPr>
              <a:t> </a:t>
            </a:r>
            <a:r>
              <a:rPr sz="2000" dirty="0">
                <a:latin typeface="Times New Roman"/>
                <a:cs typeface="Times New Roman"/>
              </a:rPr>
              <a:t>,</a:t>
            </a:r>
            <a:endParaRPr sz="2000">
              <a:latin typeface="Times New Roman"/>
              <a:cs typeface="Times New Roman"/>
            </a:endParaRPr>
          </a:p>
        </p:txBody>
      </p:sp>
      <p:sp>
        <p:nvSpPr>
          <p:cNvPr id="9" name="object 9"/>
          <p:cNvSpPr/>
          <p:nvPr/>
        </p:nvSpPr>
        <p:spPr>
          <a:xfrm>
            <a:off x="5661736" y="751230"/>
            <a:ext cx="453390" cy="0"/>
          </a:xfrm>
          <a:custGeom>
            <a:avLst/>
            <a:gdLst/>
            <a:ahLst/>
            <a:cxnLst/>
            <a:rect l="l" t="t" r="r" b="b"/>
            <a:pathLst>
              <a:path w="453389">
                <a:moveTo>
                  <a:pt x="0" y="0"/>
                </a:moveTo>
                <a:lnTo>
                  <a:pt x="452912" y="0"/>
                </a:lnTo>
              </a:path>
            </a:pathLst>
          </a:custGeom>
          <a:ln w="10448">
            <a:solidFill>
              <a:srgbClr val="000000"/>
            </a:solidFill>
          </a:ln>
        </p:spPr>
        <p:txBody>
          <a:bodyPr wrap="square" lIns="0" tIns="0" rIns="0" bIns="0" rtlCol="0"/>
          <a:lstStyle/>
          <a:p>
            <a:endParaRPr/>
          </a:p>
        </p:txBody>
      </p:sp>
      <p:sp>
        <p:nvSpPr>
          <p:cNvPr id="10" name="object 10"/>
          <p:cNvSpPr/>
          <p:nvPr/>
        </p:nvSpPr>
        <p:spPr>
          <a:xfrm>
            <a:off x="6230303" y="751230"/>
            <a:ext cx="186690" cy="0"/>
          </a:xfrm>
          <a:custGeom>
            <a:avLst/>
            <a:gdLst/>
            <a:ahLst/>
            <a:cxnLst/>
            <a:rect l="l" t="t" r="r" b="b"/>
            <a:pathLst>
              <a:path w="186689">
                <a:moveTo>
                  <a:pt x="0" y="0"/>
                </a:moveTo>
                <a:lnTo>
                  <a:pt x="186286" y="0"/>
                </a:lnTo>
              </a:path>
            </a:pathLst>
          </a:custGeom>
          <a:ln w="10448">
            <a:solidFill>
              <a:srgbClr val="000000"/>
            </a:solidFill>
          </a:ln>
        </p:spPr>
        <p:txBody>
          <a:bodyPr wrap="square" lIns="0" tIns="0" rIns="0" bIns="0" rtlCol="0"/>
          <a:lstStyle/>
          <a:p>
            <a:endParaRPr/>
          </a:p>
        </p:txBody>
      </p:sp>
      <p:sp>
        <p:nvSpPr>
          <p:cNvPr id="11" name="object 11"/>
          <p:cNvSpPr txBox="1"/>
          <p:nvPr/>
        </p:nvSpPr>
        <p:spPr>
          <a:xfrm>
            <a:off x="6129588" y="551856"/>
            <a:ext cx="2671445" cy="517525"/>
          </a:xfrm>
          <a:prstGeom prst="rect">
            <a:avLst/>
          </a:prstGeom>
        </p:spPr>
        <p:txBody>
          <a:bodyPr vert="horz" wrap="square" lIns="0" tIns="13335" rIns="0" bIns="0" rtlCol="0">
            <a:spAutoFit/>
          </a:bodyPr>
          <a:lstStyle/>
          <a:p>
            <a:pPr marL="12700">
              <a:lnSpc>
                <a:spcPts val="1935"/>
              </a:lnSpc>
              <a:spcBef>
                <a:spcPts val="105"/>
              </a:spcBef>
              <a:tabLst>
                <a:tab pos="314960" algn="l"/>
              </a:tabLst>
            </a:pPr>
            <a:r>
              <a:rPr sz="1950" spc="15" dirty="0">
                <a:latin typeface="Times New Roman"/>
                <a:cs typeface="Times New Roman"/>
              </a:rPr>
              <a:t>.	................................(4)</a:t>
            </a:r>
            <a:endParaRPr sz="1950">
              <a:latin typeface="Times New Roman"/>
              <a:cs typeface="Times New Roman"/>
            </a:endParaRPr>
          </a:p>
          <a:p>
            <a:pPr marL="119380">
              <a:lnSpc>
                <a:spcPts val="1935"/>
              </a:lnSpc>
            </a:pPr>
            <a:r>
              <a:rPr sz="1950" i="1" spc="30" dirty="0">
                <a:latin typeface="Times New Roman"/>
                <a:cs typeface="Times New Roman"/>
              </a:rPr>
              <a:t>d</a:t>
            </a:r>
            <a:endParaRPr sz="1950">
              <a:latin typeface="Times New Roman"/>
              <a:cs typeface="Times New Roman"/>
            </a:endParaRPr>
          </a:p>
        </p:txBody>
      </p:sp>
      <p:sp>
        <p:nvSpPr>
          <p:cNvPr id="12" name="object 12"/>
          <p:cNvSpPr txBox="1"/>
          <p:nvPr/>
        </p:nvSpPr>
        <p:spPr>
          <a:xfrm>
            <a:off x="5719857" y="634853"/>
            <a:ext cx="316230" cy="323850"/>
          </a:xfrm>
          <a:prstGeom prst="rect">
            <a:avLst/>
          </a:prstGeom>
        </p:spPr>
        <p:txBody>
          <a:bodyPr vert="horz" wrap="square" lIns="0" tIns="13335" rIns="0" bIns="0" rtlCol="0">
            <a:spAutoFit/>
          </a:bodyPr>
          <a:lstStyle/>
          <a:p>
            <a:pPr marL="38100">
              <a:lnSpc>
                <a:spcPct val="100000"/>
              </a:lnSpc>
              <a:spcBef>
                <a:spcPts val="105"/>
              </a:spcBef>
            </a:pPr>
            <a:r>
              <a:rPr sz="2925" i="1" spc="44" baseline="-24216" dirty="0">
                <a:latin typeface="Times New Roman"/>
                <a:cs typeface="Times New Roman"/>
              </a:rPr>
              <a:t>d</a:t>
            </a:r>
            <a:r>
              <a:rPr sz="2925" i="1" spc="-292" baseline="-24216" dirty="0">
                <a:latin typeface="Times New Roman"/>
                <a:cs typeface="Times New Roman"/>
              </a:rPr>
              <a:t> </a:t>
            </a:r>
            <a:r>
              <a:rPr sz="1150" spc="10" dirty="0">
                <a:latin typeface="Times New Roman"/>
                <a:cs typeface="Times New Roman"/>
              </a:rPr>
              <a:t>2</a:t>
            </a:r>
            <a:endParaRPr sz="1150">
              <a:latin typeface="Times New Roman"/>
              <a:cs typeface="Times New Roman"/>
            </a:endParaRPr>
          </a:p>
        </p:txBody>
      </p:sp>
      <p:sp>
        <p:nvSpPr>
          <p:cNvPr id="13" name="object 13"/>
          <p:cNvSpPr txBox="1"/>
          <p:nvPr/>
        </p:nvSpPr>
        <p:spPr>
          <a:xfrm>
            <a:off x="5063594" y="717483"/>
            <a:ext cx="100330" cy="199390"/>
          </a:xfrm>
          <a:prstGeom prst="rect">
            <a:avLst/>
          </a:prstGeom>
        </p:spPr>
        <p:txBody>
          <a:bodyPr vert="horz" wrap="square" lIns="0" tIns="11430" rIns="0" bIns="0" rtlCol="0">
            <a:spAutoFit/>
          </a:bodyPr>
          <a:lstStyle/>
          <a:p>
            <a:pPr marL="12700">
              <a:lnSpc>
                <a:spcPct val="100000"/>
              </a:lnSpc>
              <a:spcBef>
                <a:spcPts val="90"/>
              </a:spcBef>
            </a:pPr>
            <a:r>
              <a:rPr sz="1150" i="1" spc="10" dirty="0">
                <a:latin typeface="Times New Roman"/>
                <a:cs typeface="Times New Roman"/>
              </a:rPr>
              <a:t>p</a:t>
            </a:r>
            <a:endParaRPr sz="1150">
              <a:latin typeface="Times New Roman"/>
              <a:cs typeface="Times New Roman"/>
            </a:endParaRPr>
          </a:p>
        </p:txBody>
      </p:sp>
      <p:sp>
        <p:nvSpPr>
          <p:cNvPr id="14" name="object 14"/>
          <p:cNvSpPr txBox="1"/>
          <p:nvPr/>
        </p:nvSpPr>
        <p:spPr>
          <a:xfrm>
            <a:off x="6279015" y="174665"/>
            <a:ext cx="130175" cy="323850"/>
          </a:xfrm>
          <a:prstGeom prst="rect">
            <a:avLst/>
          </a:prstGeom>
        </p:spPr>
        <p:txBody>
          <a:bodyPr vert="horz" wrap="square" lIns="0" tIns="13335" rIns="0" bIns="0" rtlCol="0">
            <a:spAutoFit/>
          </a:bodyPr>
          <a:lstStyle/>
          <a:p>
            <a:pPr marL="12700">
              <a:lnSpc>
                <a:spcPct val="100000"/>
              </a:lnSpc>
              <a:spcBef>
                <a:spcPts val="105"/>
              </a:spcBef>
            </a:pPr>
            <a:r>
              <a:rPr sz="1950" spc="-1060" dirty="0">
                <a:latin typeface="Lucida Sans Unicode"/>
                <a:cs typeface="Lucida Sans Unicode"/>
              </a:rPr>
              <a:t>→</a:t>
            </a:r>
            <a:endParaRPr sz="1950">
              <a:latin typeface="Lucida Sans Unicode"/>
              <a:cs typeface="Lucida Sans Unicode"/>
            </a:endParaRPr>
          </a:p>
        </p:txBody>
      </p:sp>
      <p:sp>
        <p:nvSpPr>
          <p:cNvPr id="15" name="object 15"/>
          <p:cNvSpPr txBox="1"/>
          <p:nvPr/>
        </p:nvSpPr>
        <p:spPr>
          <a:xfrm>
            <a:off x="4876574" y="395819"/>
            <a:ext cx="1536700" cy="323850"/>
          </a:xfrm>
          <a:prstGeom prst="rect">
            <a:avLst/>
          </a:prstGeom>
        </p:spPr>
        <p:txBody>
          <a:bodyPr vert="horz" wrap="square" lIns="0" tIns="13335" rIns="0" bIns="0" rtlCol="0">
            <a:spAutoFit/>
          </a:bodyPr>
          <a:lstStyle/>
          <a:p>
            <a:pPr marL="50800">
              <a:lnSpc>
                <a:spcPct val="100000"/>
              </a:lnSpc>
              <a:spcBef>
                <a:spcPts val="105"/>
              </a:spcBef>
              <a:tabLst>
                <a:tab pos="1370330" algn="l"/>
              </a:tabLst>
            </a:pPr>
            <a:r>
              <a:rPr sz="2925" i="1" spc="-1372" baseline="-35612" dirty="0">
                <a:latin typeface="Times New Roman"/>
                <a:cs typeface="Times New Roman"/>
              </a:rPr>
              <a:t>a</a:t>
            </a:r>
            <a:r>
              <a:rPr sz="1950" spc="-915" dirty="0">
                <a:latin typeface="Lucida Sans Unicode"/>
                <a:cs typeface="Lucida Sans Unicode"/>
              </a:rPr>
              <a:t>→	</a:t>
            </a:r>
            <a:r>
              <a:rPr sz="1950" i="1" spc="30" dirty="0">
                <a:latin typeface="Times New Roman"/>
                <a:cs typeface="Times New Roman"/>
              </a:rPr>
              <a:t>d</a:t>
            </a:r>
            <a:endParaRPr sz="1950">
              <a:latin typeface="Times New Roman"/>
              <a:cs typeface="Times New Roman"/>
            </a:endParaRPr>
          </a:p>
        </p:txBody>
      </p:sp>
      <p:sp>
        <p:nvSpPr>
          <p:cNvPr id="16" name="object 16"/>
          <p:cNvSpPr txBox="1"/>
          <p:nvPr/>
        </p:nvSpPr>
        <p:spPr>
          <a:xfrm>
            <a:off x="5201451" y="551856"/>
            <a:ext cx="889000" cy="323850"/>
          </a:xfrm>
          <a:prstGeom prst="rect">
            <a:avLst/>
          </a:prstGeom>
        </p:spPr>
        <p:txBody>
          <a:bodyPr vert="horz" wrap="square" lIns="0" tIns="13335" rIns="0" bIns="0" rtlCol="0">
            <a:spAutoFit/>
          </a:bodyPr>
          <a:lstStyle/>
          <a:p>
            <a:pPr marL="38100">
              <a:lnSpc>
                <a:spcPct val="100000"/>
              </a:lnSpc>
              <a:spcBef>
                <a:spcPts val="105"/>
              </a:spcBef>
            </a:pPr>
            <a:r>
              <a:rPr sz="1950" spc="30" dirty="0">
                <a:latin typeface="Symbol"/>
                <a:cs typeface="Symbol"/>
              </a:rPr>
              <a:t></a:t>
            </a:r>
            <a:r>
              <a:rPr sz="1950" spc="-114" dirty="0">
                <a:latin typeface="Times New Roman"/>
                <a:cs typeface="Times New Roman"/>
              </a:rPr>
              <a:t> </a:t>
            </a:r>
            <a:r>
              <a:rPr sz="1950" i="1" spc="40" dirty="0">
                <a:latin typeface="Times New Roman"/>
                <a:cs typeface="Times New Roman"/>
              </a:rPr>
              <a:t>G</a:t>
            </a:r>
            <a:r>
              <a:rPr sz="1950" i="1" spc="10" dirty="0">
                <a:latin typeface="Times New Roman"/>
                <a:cs typeface="Times New Roman"/>
              </a:rPr>
              <a:t> </a:t>
            </a:r>
            <a:r>
              <a:rPr sz="2925" i="1" spc="232" baseline="35612" dirty="0">
                <a:latin typeface="Times New Roman"/>
                <a:cs typeface="Times New Roman"/>
              </a:rPr>
              <a:t>M</a:t>
            </a:r>
            <a:r>
              <a:rPr sz="1725" i="1" spc="232" baseline="36231" dirty="0">
                <a:latin typeface="Times New Roman"/>
                <a:cs typeface="Times New Roman"/>
              </a:rPr>
              <a:t>M</a:t>
            </a:r>
            <a:endParaRPr sz="1725" baseline="36231">
              <a:latin typeface="Times New Roman"/>
              <a:cs typeface="Times New Roman"/>
            </a:endParaRPr>
          </a:p>
        </p:txBody>
      </p:sp>
      <p:sp>
        <p:nvSpPr>
          <p:cNvPr id="17" name="object 17"/>
          <p:cNvSpPr/>
          <p:nvPr/>
        </p:nvSpPr>
        <p:spPr>
          <a:xfrm>
            <a:off x="5602644" y="1784678"/>
            <a:ext cx="285750" cy="0"/>
          </a:xfrm>
          <a:custGeom>
            <a:avLst/>
            <a:gdLst/>
            <a:ahLst/>
            <a:cxnLst/>
            <a:rect l="l" t="t" r="r" b="b"/>
            <a:pathLst>
              <a:path w="285750">
                <a:moveTo>
                  <a:pt x="0" y="0"/>
                </a:moveTo>
                <a:lnTo>
                  <a:pt x="285289" y="0"/>
                </a:lnTo>
              </a:path>
            </a:pathLst>
          </a:custGeom>
          <a:ln w="10451">
            <a:solidFill>
              <a:srgbClr val="000000"/>
            </a:solidFill>
          </a:ln>
        </p:spPr>
        <p:txBody>
          <a:bodyPr wrap="square" lIns="0" tIns="0" rIns="0" bIns="0" rtlCol="0"/>
          <a:lstStyle/>
          <a:p>
            <a:endParaRPr/>
          </a:p>
        </p:txBody>
      </p:sp>
      <p:sp>
        <p:nvSpPr>
          <p:cNvPr id="18" name="object 18"/>
          <p:cNvSpPr/>
          <p:nvPr/>
        </p:nvSpPr>
        <p:spPr>
          <a:xfrm>
            <a:off x="6127032" y="1784678"/>
            <a:ext cx="301625" cy="0"/>
          </a:xfrm>
          <a:custGeom>
            <a:avLst/>
            <a:gdLst/>
            <a:ahLst/>
            <a:cxnLst/>
            <a:rect l="l" t="t" r="r" b="b"/>
            <a:pathLst>
              <a:path w="301625">
                <a:moveTo>
                  <a:pt x="0" y="0"/>
                </a:moveTo>
                <a:lnTo>
                  <a:pt x="301095" y="0"/>
                </a:lnTo>
              </a:path>
            </a:pathLst>
          </a:custGeom>
          <a:ln w="10451">
            <a:solidFill>
              <a:srgbClr val="000000"/>
            </a:solidFill>
          </a:ln>
        </p:spPr>
        <p:txBody>
          <a:bodyPr wrap="square" lIns="0" tIns="0" rIns="0" bIns="0" rtlCol="0"/>
          <a:lstStyle/>
          <a:p>
            <a:endParaRPr/>
          </a:p>
        </p:txBody>
      </p:sp>
      <p:sp>
        <p:nvSpPr>
          <p:cNvPr id="19" name="object 19"/>
          <p:cNvSpPr txBox="1"/>
          <p:nvPr/>
        </p:nvSpPr>
        <p:spPr>
          <a:xfrm>
            <a:off x="5901462" y="1585756"/>
            <a:ext cx="2943225" cy="323850"/>
          </a:xfrm>
          <a:prstGeom prst="rect">
            <a:avLst/>
          </a:prstGeom>
        </p:spPr>
        <p:txBody>
          <a:bodyPr vert="horz" wrap="square" lIns="0" tIns="13335" rIns="0" bIns="0" rtlCol="0">
            <a:spAutoFit/>
          </a:bodyPr>
          <a:lstStyle/>
          <a:p>
            <a:pPr marL="38100">
              <a:lnSpc>
                <a:spcPct val="100000"/>
              </a:lnSpc>
              <a:spcBef>
                <a:spcPts val="105"/>
              </a:spcBef>
            </a:pPr>
            <a:r>
              <a:rPr sz="1950" spc="30" dirty="0">
                <a:latin typeface="Symbol"/>
                <a:cs typeface="Symbol"/>
              </a:rPr>
              <a:t></a:t>
            </a:r>
            <a:r>
              <a:rPr sz="1950" spc="459" dirty="0">
                <a:latin typeface="Times New Roman"/>
                <a:cs typeface="Times New Roman"/>
              </a:rPr>
              <a:t> </a:t>
            </a:r>
            <a:r>
              <a:rPr sz="2925" i="1" spc="52" baseline="35612" dirty="0">
                <a:latin typeface="Times New Roman"/>
                <a:cs typeface="Times New Roman"/>
              </a:rPr>
              <a:t>R</a:t>
            </a:r>
            <a:r>
              <a:rPr sz="2925" i="1" spc="232" baseline="35612" dirty="0">
                <a:latin typeface="Times New Roman"/>
                <a:cs typeface="Times New Roman"/>
              </a:rPr>
              <a:t> </a:t>
            </a:r>
            <a:r>
              <a:rPr sz="2925" spc="15" baseline="-11396" dirty="0">
                <a:latin typeface="Symbol"/>
                <a:cs typeface="Symbol"/>
              </a:rPr>
              <a:t></a:t>
            </a:r>
            <a:r>
              <a:rPr sz="1950" spc="10" dirty="0">
                <a:latin typeface="Times New Roman"/>
                <a:cs typeface="Times New Roman"/>
              </a:rPr>
              <a:t>...............................(5)</a:t>
            </a:r>
            <a:endParaRPr sz="1950">
              <a:latin typeface="Times New Roman"/>
              <a:cs typeface="Times New Roman"/>
            </a:endParaRPr>
          </a:p>
        </p:txBody>
      </p:sp>
      <p:sp>
        <p:nvSpPr>
          <p:cNvPr id="20" name="object 20"/>
          <p:cNvSpPr txBox="1"/>
          <p:nvPr/>
        </p:nvSpPr>
        <p:spPr>
          <a:xfrm>
            <a:off x="5482412" y="1429189"/>
            <a:ext cx="328295" cy="528955"/>
          </a:xfrm>
          <a:prstGeom prst="rect">
            <a:avLst/>
          </a:prstGeom>
        </p:spPr>
        <p:txBody>
          <a:bodyPr vert="horz" wrap="square" lIns="0" tIns="13335" rIns="0" bIns="0" rtlCol="0">
            <a:spAutoFit/>
          </a:bodyPr>
          <a:lstStyle/>
          <a:p>
            <a:pPr marL="187325">
              <a:lnSpc>
                <a:spcPts val="1980"/>
              </a:lnSpc>
              <a:spcBef>
                <a:spcPts val="105"/>
              </a:spcBef>
            </a:pPr>
            <a:r>
              <a:rPr sz="1950" i="1" spc="30" dirty="0">
                <a:latin typeface="Times New Roman"/>
                <a:cs typeface="Times New Roman"/>
              </a:rPr>
              <a:t>d</a:t>
            </a:r>
            <a:endParaRPr sz="1950">
              <a:latin typeface="Times New Roman"/>
              <a:cs typeface="Times New Roman"/>
            </a:endParaRPr>
          </a:p>
          <a:p>
            <a:pPr marL="12700">
              <a:lnSpc>
                <a:spcPts val="1980"/>
              </a:lnSpc>
            </a:pPr>
            <a:r>
              <a:rPr sz="1950" spc="20" dirty="0">
                <a:latin typeface="Symbol"/>
                <a:cs typeface="Symbol"/>
              </a:rPr>
              <a:t></a:t>
            </a:r>
            <a:endParaRPr sz="1950">
              <a:latin typeface="Symbol"/>
              <a:cs typeface="Symbol"/>
            </a:endParaRPr>
          </a:p>
        </p:txBody>
      </p:sp>
      <p:sp>
        <p:nvSpPr>
          <p:cNvPr id="21" name="object 21"/>
          <p:cNvSpPr txBox="1"/>
          <p:nvPr/>
        </p:nvSpPr>
        <p:spPr>
          <a:xfrm>
            <a:off x="4208458" y="1585755"/>
            <a:ext cx="1097280" cy="323850"/>
          </a:xfrm>
          <a:prstGeom prst="rect">
            <a:avLst/>
          </a:prstGeom>
        </p:spPr>
        <p:txBody>
          <a:bodyPr vert="horz" wrap="square" lIns="0" tIns="13335" rIns="0" bIns="0" rtlCol="0">
            <a:spAutoFit/>
          </a:bodyPr>
          <a:lstStyle/>
          <a:p>
            <a:pPr marL="195580" indent="-183515">
              <a:lnSpc>
                <a:spcPct val="100000"/>
              </a:lnSpc>
              <a:spcBef>
                <a:spcPts val="105"/>
              </a:spcBef>
              <a:buFont typeface="Symbol"/>
              <a:buChar char=""/>
              <a:tabLst>
                <a:tab pos="196215" algn="l"/>
                <a:tab pos="481965" algn="l"/>
              </a:tabLst>
            </a:pPr>
            <a:r>
              <a:rPr sz="1950" i="1" spc="30" dirty="0">
                <a:latin typeface="Times New Roman"/>
                <a:cs typeface="Times New Roman"/>
              </a:rPr>
              <a:t>a</a:t>
            </a:r>
            <a:r>
              <a:rPr sz="1950" i="1" dirty="0">
                <a:latin typeface="Times New Roman"/>
                <a:cs typeface="Times New Roman"/>
              </a:rPr>
              <a:t>	</a:t>
            </a:r>
            <a:r>
              <a:rPr sz="1950" spc="30" dirty="0">
                <a:latin typeface="Symbol"/>
                <a:cs typeface="Symbol"/>
              </a:rPr>
              <a:t></a:t>
            </a:r>
            <a:r>
              <a:rPr sz="1950" spc="-85" dirty="0">
                <a:latin typeface="Times New Roman"/>
                <a:cs typeface="Times New Roman"/>
              </a:rPr>
              <a:t> </a:t>
            </a:r>
            <a:r>
              <a:rPr sz="1950" i="1" spc="95" dirty="0">
                <a:latin typeface="Times New Roman"/>
                <a:cs typeface="Times New Roman"/>
              </a:rPr>
              <a:t>GM</a:t>
            </a:r>
            <a:endParaRPr sz="1950">
              <a:latin typeface="Times New Roman"/>
              <a:cs typeface="Times New Roman"/>
            </a:endParaRPr>
          </a:p>
        </p:txBody>
      </p:sp>
      <p:sp>
        <p:nvSpPr>
          <p:cNvPr id="22" name="object 22"/>
          <p:cNvSpPr txBox="1"/>
          <p:nvPr/>
        </p:nvSpPr>
        <p:spPr>
          <a:xfrm>
            <a:off x="3515663" y="1585755"/>
            <a:ext cx="550545" cy="323850"/>
          </a:xfrm>
          <a:prstGeom prst="rect">
            <a:avLst/>
          </a:prstGeom>
        </p:spPr>
        <p:txBody>
          <a:bodyPr vert="horz" wrap="square" lIns="0" tIns="13335" rIns="0" bIns="0" rtlCol="0">
            <a:spAutoFit/>
          </a:bodyPr>
          <a:lstStyle/>
          <a:p>
            <a:pPr marL="12700">
              <a:lnSpc>
                <a:spcPct val="100000"/>
              </a:lnSpc>
              <a:spcBef>
                <a:spcPts val="105"/>
              </a:spcBef>
            </a:pPr>
            <a:r>
              <a:rPr sz="1950" i="1" spc="30" dirty="0">
                <a:latin typeface="Times New Roman"/>
                <a:cs typeface="Times New Roman"/>
              </a:rPr>
              <a:t>a</a:t>
            </a:r>
            <a:r>
              <a:rPr sz="1950" i="1" spc="10" dirty="0">
                <a:latin typeface="Times New Roman"/>
                <a:cs typeface="Times New Roman"/>
              </a:rPr>
              <a:t> </a:t>
            </a:r>
            <a:r>
              <a:rPr sz="1950" spc="30" dirty="0">
                <a:latin typeface="Symbol"/>
                <a:cs typeface="Symbol"/>
              </a:rPr>
              <a:t></a:t>
            </a:r>
            <a:r>
              <a:rPr sz="1950" spc="-60" dirty="0">
                <a:latin typeface="Times New Roman"/>
                <a:cs typeface="Times New Roman"/>
              </a:rPr>
              <a:t> </a:t>
            </a:r>
            <a:r>
              <a:rPr sz="1950" i="1" spc="30" dirty="0">
                <a:latin typeface="Times New Roman"/>
                <a:cs typeface="Times New Roman"/>
              </a:rPr>
              <a:t>a</a:t>
            </a:r>
            <a:endParaRPr sz="1950">
              <a:latin typeface="Times New Roman"/>
              <a:cs typeface="Times New Roman"/>
            </a:endParaRPr>
          </a:p>
        </p:txBody>
      </p:sp>
      <p:sp>
        <p:nvSpPr>
          <p:cNvPr id="23" name="object 23"/>
          <p:cNvSpPr txBox="1"/>
          <p:nvPr/>
        </p:nvSpPr>
        <p:spPr>
          <a:xfrm>
            <a:off x="5258958" y="1668265"/>
            <a:ext cx="1334135" cy="323850"/>
          </a:xfrm>
          <a:prstGeom prst="rect">
            <a:avLst/>
          </a:prstGeom>
        </p:spPr>
        <p:txBody>
          <a:bodyPr vert="horz" wrap="square" lIns="0" tIns="93980" rIns="0" bIns="0" rtlCol="0">
            <a:spAutoFit/>
          </a:bodyPr>
          <a:lstStyle/>
          <a:p>
            <a:pPr marL="50800">
              <a:lnSpc>
                <a:spcPts val="370"/>
              </a:lnSpc>
              <a:spcBef>
                <a:spcPts val="740"/>
              </a:spcBef>
            </a:pPr>
            <a:r>
              <a:rPr sz="1150" i="1" spc="15" dirty="0">
                <a:latin typeface="Times New Roman"/>
                <a:cs typeface="Times New Roman"/>
              </a:rPr>
              <a:t>M</a:t>
            </a:r>
            <a:endParaRPr sz="1150">
              <a:latin typeface="Times New Roman"/>
              <a:cs typeface="Times New Roman"/>
            </a:endParaRPr>
          </a:p>
          <a:p>
            <a:pPr marL="235585">
              <a:lnSpc>
                <a:spcPts val="1330"/>
              </a:lnSpc>
              <a:tabLst>
                <a:tab pos="892810" algn="l"/>
              </a:tabLst>
            </a:pPr>
            <a:r>
              <a:rPr sz="2925" spc="30" baseline="-42735" dirty="0">
                <a:latin typeface="Symbol"/>
                <a:cs typeface="Symbol"/>
              </a:rPr>
              <a:t></a:t>
            </a:r>
            <a:r>
              <a:rPr sz="2925" spc="-419" baseline="-42735" dirty="0">
                <a:latin typeface="Times New Roman"/>
                <a:cs typeface="Times New Roman"/>
              </a:rPr>
              <a:t> </a:t>
            </a:r>
            <a:r>
              <a:rPr sz="2925" i="1" spc="44" baseline="-24216" dirty="0">
                <a:latin typeface="Times New Roman"/>
                <a:cs typeface="Times New Roman"/>
              </a:rPr>
              <a:t>d</a:t>
            </a:r>
            <a:r>
              <a:rPr sz="2925" i="1" spc="-352" baseline="-24216" dirty="0">
                <a:latin typeface="Times New Roman"/>
                <a:cs typeface="Times New Roman"/>
              </a:rPr>
              <a:t> </a:t>
            </a:r>
            <a:r>
              <a:rPr sz="1150" spc="10" dirty="0">
                <a:latin typeface="Times New Roman"/>
                <a:cs typeface="Times New Roman"/>
              </a:rPr>
              <a:t>3	</a:t>
            </a:r>
            <a:r>
              <a:rPr sz="2925" i="1" spc="104" baseline="-24216" dirty="0">
                <a:latin typeface="Times New Roman"/>
                <a:cs typeface="Times New Roman"/>
              </a:rPr>
              <a:t>R</a:t>
            </a:r>
            <a:r>
              <a:rPr sz="1150" spc="70" dirty="0">
                <a:latin typeface="Times New Roman"/>
                <a:cs typeface="Times New Roman"/>
              </a:rPr>
              <a:t>3</a:t>
            </a:r>
            <a:r>
              <a:rPr sz="1150" spc="50" dirty="0">
                <a:latin typeface="Times New Roman"/>
                <a:cs typeface="Times New Roman"/>
              </a:rPr>
              <a:t> </a:t>
            </a:r>
            <a:r>
              <a:rPr sz="2925" spc="30" baseline="-42735" dirty="0">
                <a:latin typeface="Symbol"/>
                <a:cs typeface="Symbol"/>
              </a:rPr>
              <a:t></a:t>
            </a:r>
            <a:endParaRPr sz="2925" baseline="-42735">
              <a:latin typeface="Symbol"/>
              <a:cs typeface="Symbol"/>
            </a:endParaRPr>
          </a:p>
        </p:txBody>
      </p:sp>
      <p:sp>
        <p:nvSpPr>
          <p:cNvPr id="24" name="object 24"/>
          <p:cNvSpPr txBox="1"/>
          <p:nvPr/>
        </p:nvSpPr>
        <p:spPr>
          <a:xfrm>
            <a:off x="4060979" y="1750916"/>
            <a:ext cx="558800" cy="199390"/>
          </a:xfrm>
          <a:prstGeom prst="rect">
            <a:avLst/>
          </a:prstGeom>
        </p:spPr>
        <p:txBody>
          <a:bodyPr vert="horz" wrap="square" lIns="0" tIns="11430" rIns="0" bIns="0" rtlCol="0">
            <a:spAutoFit/>
          </a:bodyPr>
          <a:lstStyle/>
          <a:p>
            <a:pPr marL="12700">
              <a:lnSpc>
                <a:spcPct val="100000"/>
              </a:lnSpc>
              <a:spcBef>
                <a:spcPts val="90"/>
              </a:spcBef>
              <a:tabLst>
                <a:tab pos="471170" algn="l"/>
              </a:tabLst>
            </a:pPr>
            <a:r>
              <a:rPr sz="1150" i="1" spc="10" dirty="0">
                <a:latin typeface="Times New Roman"/>
                <a:cs typeface="Times New Roman"/>
              </a:rPr>
              <a:t>p	</a:t>
            </a:r>
            <a:r>
              <a:rPr sz="1150" spc="10" dirty="0">
                <a:latin typeface="Times New Roman"/>
                <a:cs typeface="Times New Roman"/>
              </a:rPr>
              <a:t>0</a:t>
            </a:r>
            <a:endParaRPr sz="1150">
              <a:latin typeface="Times New Roman"/>
              <a:cs typeface="Times New Roman"/>
            </a:endParaRPr>
          </a:p>
        </p:txBody>
      </p:sp>
      <p:sp>
        <p:nvSpPr>
          <p:cNvPr id="25" name="object 25"/>
          <p:cNvSpPr txBox="1"/>
          <p:nvPr/>
        </p:nvSpPr>
        <p:spPr>
          <a:xfrm>
            <a:off x="5444312" y="1397374"/>
            <a:ext cx="1148715" cy="323850"/>
          </a:xfrm>
          <a:prstGeom prst="rect">
            <a:avLst/>
          </a:prstGeom>
        </p:spPr>
        <p:txBody>
          <a:bodyPr vert="horz" wrap="square" lIns="0" tIns="13335" rIns="0" bIns="0" rtlCol="0">
            <a:spAutoFit/>
          </a:bodyPr>
          <a:lstStyle/>
          <a:p>
            <a:pPr marL="50800">
              <a:lnSpc>
                <a:spcPct val="100000"/>
              </a:lnSpc>
              <a:spcBef>
                <a:spcPts val="105"/>
              </a:spcBef>
              <a:tabLst>
                <a:tab pos="803275" algn="l"/>
              </a:tabLst>
            </a:pPr>
            <a:r>
              <a:rPr sz="1950" spc="20" dirty="0">
                <a:latin typeface="Symbol"/>
                <a:cs typeface="Symbol"/>
              </a:rPr>
              <a:t></a:t>
            </a:r>
            <a:r>
              <a:rPr sz="1950" spc="20" dirty="0">
                <a:latin typeface="Times New Roman"/>
                <a:cs typeface="Times New Roman"/>
              </a:rPr>
              <a:t> </a:t>
            </a:r>
            <a:r>
              <a:rPr sz="1950" spc="-25" dirty="0">
                <a:latin typeface="Times New Roman"/>
                <a:cs typeface="Times New Roman"/>
              </a:rPr>
              <a:t> </a:t>
            </a:r>
            <a:r>
              <a:rPr sz="2925" spc="-1589" baseline="42735" dirty="0">
                <a:latin typeface="Lucida Sans Unicode"/>
                <a:cs typeface="Lucida Sans Unicode"/>
              </a:rPr>
              <a:t>→</a:t>
            </a:r>
            <a:r>
              <a:rPr sz="2925" baseline="42735" dirty="0">
                <a:latin typeface="Lucida Sans Unicode"/>
                <a:cs typeface="Lucida Sans Unicode"/>
              </a:rPr>
              <a:t>	</a:t>
            </a:r>
            <a:r>
              <a:rPr sz="2925" spc="-1589" baseline="39886" dirty="0">
                <a:latin typeface="Lucida Sans Unicode"/>
                <a:cs typeface="Lucida Sans Unicode"/>
              </a:rPr>
              <a:t>→</a:t>
            </a:r>
            <a:r>
              <a:rPr sz="2925" spc="150" baseline="39886" dirty="0">
                <a:latin typeface="Lucida Sans Unicode"/>
                <a:cs typeface="Lucida Sans Unicode"/>
              </a:rPr>
              <a:t> </a:t>
            </a:r>
            <a:r>
              <a:rPr sz="1950" spc="20" dirty="0">
                <a:latin typeface="Symbol"/>
                <a:cs typeface="Symbol"/>
              </a:rPr>
              <a:t></a:t>
            </a:r>
            <a:endParaRPr sz="1950">
              <a:latin typeface="Symbol"/>
              <a:cs typeface="Symbol"/>
            </a:endParaRPr>
          </a:p>
        </p:txBody>
      </p:sp>
      <p:sp>
        <p:nvSpPr>
          <p:cNvPr id="26" name="object 26"/>
          <p:cNvSpPr txBox="1"/>
          <p:nvPr/>
        </p:nvSpPr>
        <p:spPr>
          <a:xfrm>
            <a:off x="3542288" y="1426700"/>
            <a:ext cx="1006475" cy="323850"/>
          </a:xfrm>
          <a:prstGeom prst="rect">
            <a:avLst/>
          </a:prstGeom>
        </p:spPr>
        <p:txBody>
          <a:bodyPr vert="horz" wrap="square" lIns="0" tIns="13335" rIns="0" bIns="0" rtlCol="0">
            <a:spAutoFit/>
          </a:bodyPr>
          <a:lstStyle/>
          <a:p>
            <a:pPr marL="12700">
              <a:lnSpc>
                <a:spcPct val="100000"/>
              </a:lnSpc>
              <a:spcBef>
                <a:spcPts val="105"/>
              </a:spcBef>
              <a:tabLst>
                <a:tab pos="408940" algn="l"/>
                <a:tab pos="888365" algn="l"/>
              </a:tabLst>
            </a:pPr>
            <a:r>
              <a:rPr sz="1950" spc="-1060" dirty="0">
                <a:latin typeface="Lucida Sans Unicode"/>
                <a:cs typeface="Lucida Sans Unicode"/>
              </a:rPr>
              <a:t>→	→	→</a:t>
            </a:r>
            <a:endParaRPr sz="1950">
              <a:latin typeface="Lucida Sans Unicode"/>
              <a:cs typeface="Lucida Sans Unicode"/>
            </a:endParaRPr>
          </a:p>
        </p:txBody>
      </p:sp>
      <p:sp>
        <p:nvSpPr>
          <p:cNvPr id="27" name="object 27"/>
          <p:cNvSpPr txBox="1"/>
          <p:nvPr/>
        </p:nvSpPr>
        <p:spPr>
          <a:xfrm>
            <a:off x="3437481" y="2665843"/>
            <a:ext cx="5388610" cy="495934"/>
          </a:xfrm>
          <a:prstGeom prst="rect">
            <a:avLst/>
          </a:prstGeom>
        </p:spPr>
        <p:txBody>
          <a:bodyPr vert="horz" wrap="square" lIns="0" tIns="11430" rIns="0" bIns="0" rtlCol="0">
            <a:spAutoFit/>
          </a:bodyPr>
          <a:lstStyle/>
          <a:p>
            <a:pPr marL="38100">
              <a:lnSpc>
                <a:spcPts val="2600"/>
              </a:lnSpc>
              <a:spcBef>
                <a:spcPts val="90"/>
              </a:spcBef>
              <a:tabLst>
                <a:tab pos="3129280" algn="l"/>
              </a:tabLst>
            </a:pPr>
            <a:r>
              <a:rPr sz="2600" i="1" spc="-75" dirty="0">
                <a:latin typeface="Times New Roman"/>
                <a:cs typeface="Times New Roman"/>
              </a:rPr>
              <a:t>d</a:t>
            </a:r>
            <a:r>
              <a:rPr sz="2600" i="1" spc="-300" dirty="0">
                <a:latin typeface="Times New Roman"/>
                <a:cs typeface="Times New Roman"/>
              </a:rPr>
              <a:t> </a:t>
            </a:r>
            <a:r>
              <a:rPr sz="2250" spc="-52" baseline="42592" dirty="0">
                <a:latin typeface="Times New Roman"/>
                <a:cs typeface="Times New Roman"/>
              </a:rPr>
              <a:t>2</a:t>
            </a:r>
            <a:r>
              <a:rPr sz="2250" spc="637" baseline="42592" dirty="0">
                <a:latin typeface="Times New Roman"/>
                <a:cs typeface="Times New Roman"/>
              </a:rPr>
              <a:t> </a:t>
            </a:r>
            <a:r>
              <a:rPr sz="2600" spc="-80" dirty="0">
                <a:latin typeface="Symbol"/>
                <a:cs typeface="Symbol"/>
              </a:rPr>
              <a:t></a:t>
            </a:r>
            <a:r>
              <a:rPr sz="2600" spc="-20" dirty="0">
                <a:latin typeface="Times New Roman"/>
                <a:cs typeface="Times New Roman"/>
              </a:rPr>
              <a:t> </a:t>
            </a:r>
            <a:r>
              <a:rPr sz="2600" i="1" spc="10" dirty="0">
                <a:latin typeface="Times New Roman"/>
                <a:cs typeface="Times New Roman"/>
              </a:rPr>
              <a:t>R</a:t>
            </a:r>
            <a:r>
              <a:rPr sz="2250" spc="15" baseline="42592" dirty="0">
                <a:latin typeface="Times New Roman"/>
                <a:cs typeface="Times New Roman"/>
              </a:rPr>
              <a:t>2</a:t>
            </a:r>
            <a:r>
              <a:rPr sz="2250" spc="412" baseline="42592" dirty="0">
                <a:latin typeface="Times New Roman"/>
                <a:cs typeface="Times New Roman"/>
              </a:rPr>
              <a:t> </a:t>
            </a:r>
            <a:r>
              <a:rPr sz="2600" spc="-80" dirty="0">
                <a:latin typeface="Symbol"/>
                <a:cs typeface="Symbol"/>
              </a:rPr>
              <a:t></a:t>
            </a:r>
            <a:r>
              <a:rPr sz="2600" spc="-215" dirty="0">
                <a:latin typeface="Times New Roman"/>
                <a:cs typeface="Times New Roman"/>
              </a:rPr>
              <a:t> </a:t>
            </a:r>
            <a:r>
              <a:rPr sz="2600" i="1" spc="-60" dirty="0">
                <a:latin typeface="Times New Roman"/>
                <a:cs typeface="Times New Roman"/>
              </a:rPr>
              <a:t>r</a:t>
            </a:r>
            <a:r>
              <a:rPr sz="2600" i="1" spc="-409" dirty="0">
                <a:latin typeface="Times New Roman"/>
                <a:cs typeface="Times New Roman"/>
              </a:rPr>
              <a:t> </a:t>
            </a:r>
            <a:r>
              <a:rPr sz="2250" spc="-52" baseline="42592" dirty="0">
                <a:latin typeface="Times New Roman"/>
                <a:cs typeface="Times New Roman"/>
              </a:rPr>
              <a:t>2</a:t>
            </a:r>
            <a:r>
              <a:rPr sz="2250" spc="412" baseline="42592" dirty="0">
                <a:latin typeface="Times New Roman"/>
                <a:cs typeface="Times New Roman"/>
              </a:rPr>
              <a:t> </a:t>
            </a:r>
            <a:r>
              <a:rPr sz="2600" spc="-80" dirty="0">
                <a:latin typeface="Symbol"/>
                <a:cs typeface="Symbol"/>
              </a:rPr>
              <a:t></a:t>
            </a:r>
            <a:r>
              <a:rPr sz="2600" spc="-250" dirty="0">
                <a:latin typeface="Times New Roman"/>
                <a:cs typeface="Times New Roman"/>
              </a:rPr>
              <a:t> </a:t>
            </a:r>
            <a:r>
              <a:rPr sz="2600" spc="-85" dirty="0">
                <a:latin typeface="Times New Roman"/>
                <a:cs typeface="Times New Roman"/>
              </a:rPr>
              <a:t>2</a:t>
            </a:r>
            <a:r>
              <a:rPr sz="2600" i="1" spc="-85" dirty="0">
                <a:latin typeface="Times New Roman"/>
                <a:cs typeface="Times New Roman"/>
              </a:rPr>
              <a:t>Rr</a:t>
            </a:r>
            <a:r>
              <a:rPr sz="2600" i="1" spc="-114" dirty="0">
                <a:latin typeface="Times New Roman"/>
                <a:cs typeface="Times New Roman"/>
              </a:rPr>
              <a:t> </a:t>
            </a:r>
            <a:r>
              <a:rPr sz="2600" spc="-70" dirty="0">
                <a:latin typeface="Times New Roman"/>
                <a:cs typeface="Times New Roman"/>
              </a:rPr>
              <a:t>cos</a:t>
            </a:r>
            <a:r>
              <a:rPr sz="2750" spc="-70" dirty="0">
                <a:latin typeface="Symbol"/>
                <a:cs typeface="Symbol"/>
              </a:rPr>
              <a:t></a:t>
            </a:r>
            <a:r>
              <a:rPr sz="2750" spc="-70" dirty="0">
                <a:latin typeface="Times New Roman"/>
                <a:cs typeface="Times New Roman"/>
              </a:rPr>
              <a:t>	</a:t>
            </a:r>
            <a:r>
              <a:rPr sz="2600" spc="-50" dirty="0">
                <a:latin typeface="Times New Roman"/>
                <a:cs typeface="Times New Roman"/>
              </a:rPr>
              <a:t>........................(6)</a:t>
            </a:r>
            <a:endParaRPr sz="2600">
              <a:latin typeface="Times New Roman"/>
              <a:cs typeface="Times New Roman"/>
            </a:endParaRPr>
          </a:p>
          <a:p>
            <a:pPr marL="697230" algn="ctr">
              <a:lnSpc>
                <a:spcPts val="1100"/>
              </a:lnSpc>
            </a:pPr>
            <a:r>
              <a:rPr sz="1500" i="1" spc="-50" dirty="0">
                <a:latin typeface="Times New Roman"/>
                <a:cs typeface="Times New Roman"/>
              </a:rPr>
              <a:t>m</a:t>
            </a:r>
            <a:endParaRPr sz="1500">
              <a:latin typeface="Times New Roman"/>
              <a:cs typeface="Times New Roman"/>
            </a:endParaRPr>
          </a:p>
        </p:txBody>
      </p:sp>
      <p:sp>
        <p:nvSpPr>
          <p:cNvPr id="28" name="object 28"/>
          <p:cNvSpPr/>
          <p:nvPr/>
        </p:nvSpPr>
        <p:spPr>
          <a:xfrm>
            <a:off x="4117597" y="4022924"/>
            <a:ext cx="254635" cy="0"/>
          </a:xfrm>
          <a:custGeom>
            <a:avLst/>
            <a:gdLst/>
            <a:ahLst/>
            <a:cxnLst/>
            <a:rect l="l" t="t" r="r" b="b"/>
            <a:pathLst>
              <a:path w="254635">
                <a:moveTo>
                  <a:pt x="0" y="0"/>
                </a:moveTo>
                <a:lnTo>
                  <a:pt x="254408" y="0"/>
                </a:lnTo>
              </a:path>
            </a:pathLst>
          </a:custGeom>
          <a:ln w="12216">
            <a:solidFill>
              <a:srgbClr val="000000"/>
            </a:solidFill>
          </a:ln>
        </p:spPr>
        <p:txBody>
          <a:bodyPr wrap="square" lIns="0" tIns="0" rIns="0" bIns="0" rtlCol="0"/>
          <a:lstStyle/>
          <a:p>
            <a:endParaRPr/>
          </a:p>
        </p:txBody>
      </p:sp>
      <p:sp>
        <p:nvSpPr>
          <p:cNvPr id="29" name="object 29"/>
          <p:cNvSpPr/>
          <p:nvPr/>
        </p:nvSpPr>
        <p:spPr>
          <a:xfrm>
            <a:off x="5539843" y="4022924"/>
            <a:ext cx="400685" cy="0"/>
          </a:xfrm>
          <a:custGeom>
            <a:avLst/>
            <a:gdLst/>
            <a:ahLst/>
            <a:cxnLst/>
            <a:rect l="l" t="t" r="r" b="b"/>
            <a:pathLst>
              <a:path w="400685">
                <a:moveTo>
                  <a:pt x="0" y="0"/>
                </a:moveTo>
                <a:lnTo>
                  <a:pt x="400091" y="0"/>
                </a:lnTo>
              </a:path>
            </a:pathLst>
          </a:custGeom>
          <a:ln w="12216">
            <a:solidFill>
              <a:srgbClr val="000000"/>
            </a:solidFill>
          </a:ln>
        </p:spPr>
        <p:txBody>
          <a:bodyPr wrap="square" lIns="0" tIns="0" rIns="0" bIns="0" rtlCol="0"/>
          <a:lstStyle/>
          <a:p>
            <a:endParaRPr/>
          </a:p>
        </p:txBody>
      </p:sp>
      <p:sp>
        <p:nvSpPr>
          <p:cNvPr id="30" name="object 30"/>
          <p:cNvSpPr/>
          <p:nvPr/>
        </p:nvSpPr>
        <p:spPr>
          <a:xfrm>
            <a:off x="4216463" y="5114639"/>
            <a:ext cx="255270" cy="0"/>
          </a:xfrm>
          <a:custGeom>
            <a:avLst/>
            <a:gdLst/>
            <a:ahLst/>
            <a:cxnLst/>
            <a:rect l="l" t="t" r="r" b="b"/>
            <a:pathLst>
              <a:path w="255270">
                <a:moveTo>
                  <a:pt x="0" y="0"/>
                </a:moveTo>
                <a:lnTo>
                  <a:pt x="255089" y="0"/>
                </a:lnTo>
              </a:path>
            </a:pathLst>
          </a:custGeom>
          <a:ln w="12216">
            <a:solidFill>
              <a:srgbClr val="000000"/>
            </a:solidFill>
          </a:ln>
        </p:spPr>
        <p:txBody>
          <a:bodyPr wrap="square" lIns="0" tIns="0" rIns="0" bIns="0" rtlCol="0"/>
          <a:lstStyle/>
          <a:p>
            <a:endParaRPr/>
          </a:p>
        </p:txBody>
      </p:sp>
      <p:sp>
        <p:nvSpPr>
          <p:cNvPr id="31" name="object 31"/>
          <p:cNvSpPr/>
          <p:nvPr/>
        </p:nvSpPr>
        <p:spPr>
          <a:xfrm>
            <a:off x="5639526" y="5114639"/>
            <a:ext cx="399415" cy="0"/>
          </a:xfrm>
          <a:custGeom>
            <a:avLst/>
            <a:gdLst/>
            <a:ahLst/>
            <a:cxnLst/>
            <a:rect l="l" t="t" r="r" b="b"/>
            <a:pathLst>
              <a:path w="399414">
                <a:moveTo>
                  <a:pt x="0" y="0"/>
                </a:moveTo>
                <a:lnTo>
                  <a:pt x="399274" y="0"/>
                </a:lnTo>
              </a:path>
            </a:pathLst>
          </a:custGeom>
          <a:ln w="12216">
            <a:solidFill>
              <a:srgbClr val="000000"/>
            </a:solidFill>
          </a:ln>
        </p:spPr>
        <p:txBody>
          <a:bodyPr wrap="square" lIns="0" tIns="0" rIns="0" bIns="0" rtlCol="0"/>
          <a:lstStyle/>
          <a:p>
            <a:endParaRPr/>
          </a:p>
        </p:txBody>
      </p:sp>
      <p:sp>
        <p:nvSpPr>
          <p:cNvPr id="32" name="object 32"/>
          <p:cNvSpPr/>
          <p:nvPr/>
        </p:nvSpPr>
        <p:spPr>
          <a:xfrm>
            <a:off x="6213381" y="4750934"/>
            <a:ext cx="114300" cy="0"/>
          </a:xfrm>
          <a:custGeom>
            <a:avLst/>
            <a:gdLst/>
            <a:ahLst/>
            <a:cxnLst/>
            <a:rect l="l" t="t" r="r" b="b"/>
            <a:pathLst>
              <a:path w="114300">
                <a:moveTo>
                  <a:pt x="0" y="0"/>
                </a:moveTo>
                <a:lnTo>
                  <a:pt x="114117" y="0"/>
                </a:lnTo>
              </a:path>
            </a:pathLst>
          </a:custGeom>
          <a:ln w="5817">
            <a:solidFill>
              <a:srgbClr val="000000"/>
            </a:solidFill>
          </a:ln>
        </p:spPr>
        <p:txBody>
          <a:bodyPr wrap="square" lIns="0" tIns="0" rIns="0" bIns="0" rtlCol="0"/>
          <a:lstStyle/>
          <a:p>
            <a:endParaRPr/>
          </a:p>
        </p:txBody>
      </p:sp>
      <p:sp>
        <p:nvSpPr>
          <p:cNvPr id="33" name="object 33"/>
          <p:cNvSpPr txBox="1"/>
          <p:nvPr/>
        </p:nvSpPr>
        <p:spPr>
          <a:xfrm>
            <a:off x="6345847" y="4884870"/>
            <a:ext cx="2385060" cy="372745"/>
          </a:xfrm>
          <a:prstGeom prst="rect">
            <a:avLst/>
          </a:prstGeom>
        </p:spPr>
        <p:txBody>
          <a:bodyPr vert="horz" wrap="square" lIns="0" tIns="15875" rIns="0" bIns="0" rtlCol="0">
            <a:spAutoFit/>
          </a:bodyPr>
          <a:lstStyle/>
          <a:p>
            <a:pPr marL="12700">
              <a:lnSpc>
                <a:spcPct val="100000"/>
              </a:lnSpc>
              <a:spcBef>
                <a:spcPts val="125"/>
              </a:spcBef>
            </a:pPr>
            <a:r>
              <a:rPr sz="2250" spc="85" dirty="0">
                <a:latin typeface="Times New Roman"/>
                <a:cs typeface="Times New Roman"/>
              </a:rPr>
              <a:t>........................(7)</a:t>
            </a:r>
            <a:endParaRPr sz="2250">
              <a:latin typeface="Times New Roman"/>
              <a:cs typeface="Times New Roman"/>
            </a:endParaRPr>
          </a:p>
        </p:txBody>
      </p:sp>
      <p:sp>
        <p:nvSpPr>
          <p:cNvPr id="34" name="object 34"/>
          <p:cNvSpPr txBox="1"/>
          <p:nvPr/>
        </p:nvSpPr>
        <p:spPr>
          <a:xfrm>
            <a:off x="6209941" y="4506192"/>
            <a:ext cx="121285" cy="227965"/>
          </a:xfrm>
          <a:prstGeom prst="rect">
            <a:avLst/>
          </a:prstGeom>
        </p:spPr>
        <p:txBody>
          <a:bodyPr vert="horz" wrap="square" lIns="0" tIns="15875" rIns="0" bIns="0" rtlCol="0">
            <a:spAutoFit/>
          </a:bodyPr>
          <a:lstStyle/>
          <a:p>
            <a:pPr marL="12700">
              <a:lnSpc>
                <a:spcPct val="100000"/>
              </a:lnSpc>
              <a:spcBef>
                <a:spcPts val="125"/>
              </a:spcBef>
            </a:pPr>
            <a:r>
              <a:rPr sz="1300" spc="100" dirty="0">
                <a:latin typeface="Times New Roman"/>
                <a:cs typeface="Times New Roman"/>
              </a:rPr>
              <a:t>1</a:t>
            </a:r>
            <a:endParaRPr sz="1300">
              <a:latin typeface="Times New Roman"/>
              <a:cs typeface="Times New Roman"/>
            </a:endParaRPr>
          </a:p>
        </p:txBody>
      </p:sp>
      <p:sp>
        <p:nvSpPr>
          <p:cNvPr id="35" name="object 35"/>
          <p:cNvSpPr txBox="1"/>
          <p:nvPr/>
        </p:nvSpPr>
        <p:spPr>
          <a:xfrm>
            <a:off x="5659438" y="4573449"/>
            <a:ext cx="700405" cy="372745"/>
          </a:xfrm>
          <a:prstGeom prst="rect">
            <a:avLst/>
          </a:prstGeom>
        </p:spPr>
        <p:txBody>
          <a:bodyPr vert="horz" wrap="square" lIns="0" tIns="15875" rIns="0" bIns="0" rtlCol="0">
            <a:spAutoFit/>
          </a:bodyPr>
          <a:lstStyle/>
          <a:p>
            <a:pPr marL="38100">
              <a:lnSpc>
                <a:spcPct val="100000"/>
              </a:lnSpc>
              <a:spcBef>
                <a:spcPts val="125"/>
              </a:spcBef>
            </a:pPr>
            <a:r>
              <a:rPr sz="3375" i="1" spc="187" baseline="-24691" dirty="0">
                <a:latin typeface="Times New Roman"/>
                <a:cs typeface="Times New Roman"/>
              </a:rPr>
              <a:t>r</a:t>
            </a:r>
            <a:r>
              <a:rPr sz="3375" i="1" spc="-442" baseline="-24691" dirty="0">
                <a:latin typeface="Times New Roman"/>
                <a:cs typeface="Times New Roman"/>
              </a:rPr>
              <a:t> </a:t>
            </a:r>
            <a:r>
              <a:rPr sz="1300" spc="100" dirty="0">
                <a:latin typeface="Times New Roman"/>
                <a:cs typeface="Times New Roman"/>
              </a:rPr>
              <a:t>2</a:t>
            </a:r>
            <a:r>
              <a:rPr sz="1300" dirty="0">
                <a:latin typeface="Times New Roman"/>
                <a:cs typeface="Times New Roman"/>
              </a:rPr>
              <a:t>  </a:t>
            </a:r>
            <a:r>
              <a:rPr sz="1300" spc="-155" dirty="0">
                <a:latin typeface="Times New Roman"/>
                <a:cs typeface="Times New Roman"/>
              </a:rPr>
              <a:t> </a:t>
            </a:r>
            <a:r>
              <a:rPr sz="3375" spc="187" baseline="-22222" dirty="0">
                <a:latin typeface="Symbol"/>
                <a:cs typeface="Symbol"/>
              </a:rPr>
              <a:t></a:t>
            </a:r>
            <a:r>
              <a:rPr sz="3375" spc="-359" baseline="-22222" dirty="0">
                <a:latin typeface="Times New Roman"/>
                <a:cs typeface="Times New Roman"/>
              </a:rPr>
              <a:t> </a:t>
            </a:r>
            <a:r>
              <a:rPr sz="1950" spc="150" baseline="-17094" dirty="0">
                <a:latin typeface="Times New Roman"/>
                <a:cs typeface="Times New Roman"/>
              </a:rPr>
              <a:t>2</a:t>
            </a:r>
            <a:endParaRPr sz="1950" baseline="-17094">
              <a:latin typeface="Times New Roman"/>
              <a:cs typeface="Times New Roman"/>
            </a:endParaRPr>
          </a:p>
        </p:txBody>
      </p:sp>
      <p:sp>
        <p:nvSpPr>
          <p:cNvPr id="36" name="object 36"/>
          <p:cNvSpPr txBox="1"/>
          <p:nvPr/>
        </p:nvSpPr>
        <p:spPr>
          <a:xfrm>
            <a:off x="5881752" y="5101725"/>
            <a:ext cx="121285" cy="227965"/>
          </a:xfrm>
          <a:prstGeom prst="rect">
            <a:avLst/>
          </a:prstGeom>
        </p:spPr>
        <p:txBody>
          <a:bodyPr vert="horz" wrap="square" lIns="0" tIns="15875" rIns="0" bIns="0" rtlCol="0">
            <a:spAutoFit/>
          </a:bodyPr>
          <a:lstStyle/>
          <a:p>
            <a:pPr marL="12700">
              <a:lnSpc>
                <a:spcPct val="100000"/>
              </a:lnSpc>
              <a:spcBef>
                <a:spcPts val="125"/>
              </a:spcBef>
            </a:pPr>
            <a:r>
              <a:rPr sz="1300" spc="100" dirty="0">
                <a:latin typeface="Times New Roman"/>
                <a:cs typeface="Times New Roman"/>
              </a:rPr>
              <a:t>2</a:t>
            </a:r>
            <a:endParaRPr sz="1300">
              <a:latin typeface="Times New Roman"/>
              <a:cs typeface="Times New Roman"/>
            </a:endParaRPr>
          </a:p>
        </p:txBody>
      </p:sp>
      <p:sp>
        <p:nvSpPr>
          <p:cNvPr id="37" name="object 37"/>
          <p:cNvSpPr txBox="1"/>
          <p:nvPr/>
        </p:nvSpPr>
        <p:spPr>
          <a:xfrm>
            <a:off x="5782886" y="4010010"/>
            <a:ext cx="121285" cy="227965"/>
          </a:xfrm>
          <a:prstGeom prst="rect">
            <a:avLst/>
          </a:prstGeom>
        </p:spPr>
        <p:txBody>
          <a:bodyPr vert="horz" wrap="square" lIns="0" tIns="15875" rIns="0" bIns="0" rtlCol="0">
            <a:spAutoFit/>
          </a:bodyPr>
          <a:lstStyle/>
          <a:p>
            <a:pPr marL="12700">
              <a:lnSpc>
                <a:spcPct val="100000"/>
              </a:lnSpc>
              <a:spcBef>
                <a:spcPts val="125"/>
              </a:spcBef>
            </a:pPr>
            <a:r>
              <a:rPr sz="1300" spc="100" dirty="0">
                <a:latin typeface="Times New Roman"/>
                <a:cs typeface="Times New Roman"/>
              </a:rPr>
              <a:t>2</a:t>
            </a:r>
            <a:endParaRPr sz="1300">
              <a:latin typeface="Times New Roman"/>
              <a:cs typeface="Times New Roman"/>
            </a:endParaRPr>
          </a:p>
        </p:txBody>
      </p:sp>
      <p:sp>
        <p:nvSpPr>
          <p:cNvPr id="38" name="object 38"/>
          <p:cNvSpPr txBox="1"/>
          <p:nvPr/>
        </p:nvSpPr>
        <p:spPr>
          <a:xfrm>
            <a:off x="5559755" y="3481734"/>
            <a:ext cx="564515" cy="372745"/>
          </a:xfrm>
          <a:prstGeom prst="rect">
            <a:avLst/>
          </a:prstGeom>
        </p:spPr>
        <p:txBody>
          <a:bodyPr vert="horz" wrap="square" lIns="0" tIns="15875" rIns="0" bIns="0" rtlCol="0">
            <a:spAutoFit/>
          </a:bodyPr>
          <a:lstStyle/>
          <a:p>
            <a:pPr marL="38100">
              <a:lnSpc>
                <a:spcPct val="100000"/>
              </a:lnSpc>
              <a:spcBef>
                <a:spcPts val="125"/>
              </a:spcBef>
            </a:pPr>
            <a:r>
              <a:rPr sz="3375" i="1" spc="187" baseline="-24691" dirty="0">
                <a:latin typeface="Times New Roman"/>
                <a:cs typeface="Times New Roman"/>
              </a:rPr>
              <a:t>r</a:t>
            </a:r>
            <a:r>
              <a:rPr sz="3375" i="1" spc="-442" baseline="-24691" dirty="0">
                <a:latin typeface="Times New Roman"/>
                <a:cs typeface="Times New Roman"/>
              </a:rPr>
              <a:t> </a:t>
            </a:r>
            <a:r>
              <a:rPr sz="1300" spc="100" dirty="0">
                <a:latin typeface="Times New Roman"/>
                <a:cs typeface="Times New Roman"/>
              </a:rPr>
              <a:t>2</a:t>
            </a:r>
            <a:r>
              <a:rPr sz="1300" dirty="0">
                <a:latin typeface="Times New Roman"/>
                <a:cs typeface="Times New Roman"/>
              </a:rPr>
              <a:t>  </a:t>
            </a:r>
            <a:r>
              <a:rPr sz="1300" spc="-145" dirty="0">
                <a:latin typeface="Times New Roman"/>
                <a:cs typeface="Times New Roman"/>
              </a:rPr>
              <a:t> </a:t>
            </a:r>
            <a:r>
              <a:rPr sz="3375" spc="187" baseline="-22222" dirty="0">
                <a:latin typeface="Symbol"/>
                <a:cs typeface="Symbol"/>
              </a:rPr>
              <a:t></a:t>
            </a:r>
            <a:endParaRPr sz="3375" baseline="-22222">
              <a:latin typeface="Symbol"/>
              <a:cs typeface="Symbol"/>
            </a:endParaRPr>
          </a:p>
        </p:txBody>
      </p:sp>
      <p:sp>
        <p:nvSpPr>
          <p:cNvPr id="39" name="object 39"/>
          <p:cNvSpPr txBox="1"/>
          <p:nvPr/>
        </p:nvSpPr>
        <p:spPr>
          <a:xfrm>
            <a:off x="2535617" y="3784599"/>
            <a:ext cx="121285" cy="227965"/>
          </a:xfrm>
          <a:prstGeom prst="rect">
            <a:avLst/>
          </a:prstGeom>
        </p:spPr>
        <p:txBody>
          <a:bodyPr vert="horz" wrap="square" lIns="0" tIns="15875" rIns="0" bIns="0" rtlCol="0">
            <a:spAutoFit/>
          </a:bodyPr>
          <a:lstStyle/>
          <a:p>
            <a:pPr marL="12700">
              <a:lnSpc>
                <a:spcPct val="100000"/>
              </a:lnSpc>
              <a:spcBef>
                <a:spcPts val="125"/>
              </a:spcBef>
            </a:pPr>
            <a:r>
              <a:rPr sz="1300" spc="100" dirty="0">
                <a:latin typeface="Times New Roman"/>
                <a:cs typeface="Times New Roman"/>
              </a:rPr>
              <a:t>2</a:t>
            </a:r>
            <a:endParaRPr sz="1300">
              <a:latin typeface="Times New Roman"/>
              <a:cs typeface="Times New Roman"/>
            </a:endParaRPr>
          </a:p>
        </p:txBody>
      </p:sp>
      <p:sp>
        <p:nvSpPr>
          <p:cNvPr id="40" name="object 40"/>
          <p:cNvSpPr txBox="1"/>
          <p:nvPr/>
        </p:nvSpPr>
        <p:spPr>
          <a:xfrm>
            <a:off x="6046527" y="4963885"/>
            <a:ext cx="151130" cy="372745"/>
          </a:xfrm>
          <a:prstGeom prst="rect">
            <a:avLst/>
          </a:prstGeom>
        </p:spPr>
        <p:txBody>
          <a:bodyPr vert="horz" wrap="square" lIns="0" tIns="15875" rIns="0" bIns="0" rtlCol="0">
            <a:spAutoFit/>
          </a:bodyPr>
          <a:lstStyle/>
          <a:p>
            <a:pPr marL="12700">
              <a:lnSpc>
                <a:spcPct val="100000"/>
              </a:lnSpc>
              <a:spcBef>
                <a:spcPts val="125"/>
              </a:spcBef>
            </a:pPr>
            <a:r>
              <a:rPr sz="2250" spc="125" dirty="0">
                <a:latin typeface="Symbol"/>
                <a:cs typeface="Symbol"/>
              </a:rPr>
              <a:t></a:t>
            </a:r>
            <a:endParaRPr sz="2250">
              <a:latin typeface="Symbol"/>
              <a:cs typeface="Symbol"/>
            </a:endParaRPr>
          </a:p>
        </p:txBody>
      </p:sp>
      <p:sp>
        <p:nvSpPr>
          <p:cNvPr id="41" name="object 41"/>
          <p:cNvSpPr txBox="1"/>
          <p:nvPr/>
        </p:nvSpPr>
        <p:spPr>
          <a:xfrm>
            <a:off x="6046527" y="5181769"/>
            <a:ext cx="151130" cy="372745"/>
          </a:xfrm>
          <a:prstGeom prst="rect">
            <a:avLst/>
          </a:prstGeom>
        </p:spPr>
        <p:txBody>
          <a:bodyPr vert="horz" wrap="square" lIns="0" tIns="15875" rIns="0" bIns="0" rtlCol="0">
            <a:spAutoFit/>
          </a:bodyPr>
          <a:lstStyle/>
          <a:p>
            <a:pPr marL="12700">
              <a:lnSpc>
                <a:spcPct val="100000"/>
              </a:lnSpc>
              <a:spcBef>
                <a:spcPts val="125"/>
              </a:spcBef>
            </a:pPr>
            <a:r>
              <a:rPr sz="2250" spc="125" dirty="0">
                <a:latin typeface="Symbol"/>
                <a:cs typeface="Symbol"/>
              </a:rPr>
              <a:t></a:t>
            </a:r>
            <a:endParaRPr sz="2250">
              <a:latin typeface="Symbol"/>
              <a:cs typeface="Symbol"/>
            </a:endParaRPr>
          </a:p>
        </p:txBody>
      </p:sp>
      <p:sp>
        <p:nvSpPr>
          <p:cNvPr id="42" name="object 42"/>
          <p:cNvSpPr txBox="1"/>
          <p:nvPr/>
        </p:nvSpPr>
        <p:spPr>
          <a:xfrm>
            <a:off x="3470878" y="4963885"/>
            <a:ext cx="138430" cy="372745"/>
          </a:xfrm>
          <a:prstGeom prst="rect">
            <a:avLst/>
          </a:prstGeom>
        </p:spPr>
        <p:txBody>
          <a:bodyPr vert="horz" wrap="square" lIns="0" tIns="15875" rIns="0" bIns="0" rtlCol="0">
            <a:spAutoFit/>
          </a:bodyPr>
          <a:lstStyle/>
          <a:p>
            <a:pPr marL="12700">
              <a:lnSpc>
                <a:spcPct val="100000"/>
              </a:lnSpc>
              <a:spcBef>
                <a:spcPts val="125"/>
              </a:spcBef>
            </a:pPr>
            <a:r>
              <a:rPr sz="2250" spc="-100" dirty="0">
                <a:latin typeface="Symbol"/>
                <a:cs typeface="Symbol"/>
              </a:rPr>
              <a:t></a:t>
            </a:r>
            <a:endParaRPr sz="2250">
              <a:latin typeface="Symbol"/>
              <a:cs typeface="Symbol"/>
            </a:endParaRPr>
          </a:p>
        </p:txBody>
      </p:sp>
      <p:sp>
        <p:nvSpPr>
          <p:cNvPr id="43" name="object 43"/>
          <p:cNvSpPr txBox="1"/>
          <p:nvPr/>
        </p:nvSpPr>
        <p:spPr>
          <a:xfrm>
            <a:off x="3470879" y="5181769"/>
            <a:ext cx="151130" cy="372745"/>
          </a:xfrm>
          <a:prstGeom prst="rect">
            <a:avLst/>
          </a:prstGeom>
        </p:spPr>
        <p:txBody>
          <a:bodyPr vert="horz" wrap="square" lIns="0" tIns="15875" rIns="0" bIns="0" rtlCol="0">
            <a:spAutoFit/>
          </a:bodyPr>
          <a:lstStyle/>
          <a:p>
            <a:pPr marL="12700">
              <a:lnSpc>
                <a:spcPct val="100000"/>
              </a:lnSpc>
              <a:spcBef>
                <a:spcPts val="125"/>
              </a:spcBef>
            </a:pPr>
            <a:r>
              <a:rPr sz="2250" spc="125" dirty="0">
                <a:latin typeface="Symbol"/>
                <a:cs typeface="Symbol"/>
              </a:rPr>
              <a:t></a:t>
            </a:r>
            <a:endParaRPr sz="2250">
              <a:latin typeface="Symbol"/>
              <a:cs typeface="Symbol"/>
            </a:endParaRPr>
          </a:p>
        </p:txBody>
      </p:sp>
      <p:sp>
        <p:nvSpPr>
          <p:cNvPr id="44" name="object 44"/>
          <p:cNvSpPr txBox="1"/>
          <p:nvPr/>
        </p:nvSpPr>
        <p:spPr>
          <a:xfrm>
            <a:off x="3470878" y="4686744"/>
            <a:ext cx="151130" cy="372745"/>
          </a:xfrm>
          <a:prstGeom prst="rect">
            <a:avLst/>
          </a:prstGeom>
        </p:spPr>
        <p:txBody>
          <a:bodyPr vert="horz" wrap="square" lIns="0" tIns="15875" rIns="0" bIns="0" rtlCol="0">
            <a:spAutoFit/>
          </a:bodyPr>
          <a:lstStyle/>
          <a:p>
            <a:pPr marL="12700">
              <a:lnSpc>
                <a:spcPct val="100000"/>
              </a:lnSpc>
              <a:spcBef>
                <a:spcPts val="125"/>
              </a:spcBef>
            </a:pPr>
            <a:r>
              <a:rPr sz="2250" spc="125" dirty="0">
                <a:latin typeface="Symbol"/>
                <a:cs typeface="Symbol"/>
              </a:rPr>
              <a:t></a:t>
            </a:r>
            <a:endParaRPr sz="2250">
              <a:latin typeface="Symbol"/>
              <a:cs typeface="Symbol"/>
            </a:endParaRPr>
          </a:p>
        </p:txBody>
      </p:sp>
      <p:sp>
        <p:nvSpPr>
          <p:cNvPr id="45" name="object 45"/>
          <p:cNvSpPr txBox="1"/>
          <p:nvPr/>
        </p:nvSpPr>
        <p:spPr>
          <a:xfrm>
            <a:off x="2312846" y="4884870"/>
            <a:ext cx="1870710" cy="372745"/>
          </a:xfrm>
          <a:prstGeom prst="rect">
            <a:avLst/>
          </a:prstGeom>
        </p:spPr>
        <p:txBody>
          <a:bodyPr vert="horz" wrap="square" lIns="0" tIns="15875" rIns="0" bIns="0" rtlCol="0">
            <a:spAutoFit/>
          </a:bodyPr>
          <a:lstStyle/>
          <a:p>
            <a:pPr marL="12700">
              <a:lnSpc>
                <a:spcPct val="100000"/>
              </a:lnSpc>
              <a:spcBef>
                <a:spcPts val="125"/>
              </a:spcBef>
            </a:pPr>
            <a:r>
              <a:rPr sz="2250" spc="320" dirty="0">
                <a:latin typeface="Symbol"/>
                <a:cs typeface="Symbol"/>
              </a:rPr>
              <a:t></a:t>
            </a:r>
            <a:r>
              <a:rPr sz="2250" spc="20" dirty="0">
                <a:latin typeface="Times New Roman"/>
                <a:cs typeface="Times New Roman"/>
              </a:rPr>
              <a:t> </a:t>
            </a:r>
            <a:r>
              <a:rPr sz="2250" i="1" spc="160" dirty="0">
                <a:latin typeface="Times New Roman"/>
                <a:cs typeface="Times New Roman"/>
              </a:rPr>
              <a:t>d</a:t>
            </a:r>
            <a:r>
              <a:rPr sz="2250" i="1" spc="265" dirty="0">
                <a:latin typeface="Times New Roman"/>
                <a:cs typeface="Times New Roman"/>
              </a:rPr>
              <a:t> </a:t>
            </a:r>
            <a:r>
              <a:rPr sz="2250" spc="180" dirty="0">
                <a:latin typeface="Symbol"/>
                <a:cs typeface="Symbol"/>
              </a:rPr>
              <a:t></a:t>
            </a:r>
            <a:r>
              <a:rPr sz="2250" spc="105" dirty="0">
                <a:latin typeface="Times New Roman"/>
                <a:cs typeface="Times New Roman"/>
              </a:rPr>
              <a:t> </a:t>
            </a:r>
            <a:r>
              <a:rPr sz="2250" i="1" spc="200" dirty="0">
                <a:latin typeface="Times New Roman"/>
                <a:cs typeface="Times New Roman"/>
              </a:rPr>
              <a:t>R</a:t>
            </a:r>
            <a:r>
              <a:rPr sz="2250" i="1" spc="340" dirty="0">
                <a:latin typeface="Times New Roman"/>
                <a:cs typeface="Times New Roman"/>
              </a:rPr>
              <a:t> </a:t>
            </a:r>
            <a:r>
              <a:rPr sz="2250" spc="270" dirty="0">
                <a:latin typeface="Times New Roman"/>
                <a:cs typeface="Times New Roman"/>
              </a:rPr>
              <a:t>1</a:t>
            </a:r>
            <a:r>
              <a:rPr sz="2250" spc="270" dirty="0">
                <a:latin typeface="Symbol"/>
                <a:cs typeface="Symbol"/>
              </a:rPr>
              <a:t></a:t>
            </a:r>
            <a:r>
              <a:rPr sz="2250" spc="-130" dirty="0">
                <a:latin typeface="Times New Roman"/>
                <a:cs typeface="Times New Roman"/>
              </a:rPr>
              <a:t> </a:t>
            </a:r>
            <a:r>
              <a:rPr sz="2250" spc="160" dirty="0">
                <a:latin typeface="Times New Roman"/>
                <a:cs typeface="Times New Roman"/>
              </a:rPr>
              <a:t>2</a:t>
            </a:r>
            <a:endParaRPr sz="2250">
              <a:latin typeface="Times New Roman"/>
              <a:cs typeface="Times New Roman"/>
            </a:endParaRPr>
          </a:p>
        </p:txBody>
      </p:sp>
      <p:sp>
        <p:nvSpPr>
          <p:cNvPr id="46" name="object 46"/>
          <p:cNvSpPr txBox="1"/>
          <p:nvPr/>
        </p:nvSpPr>
        <p:spPr>
          <a:xfrm>
            <a:off x="5947662" y="3872170"/>
            <a:ext cx="151130" cy="372745"/>
          </a:xfrm>
          <a:prstGeom prst="rect">
            <a:avLst/>
          </a:prstGeom>
        </p:spPr>
        <p:txBody>
          <a:bodyPr vert="horz" wrap="square" lIns="0" tIns="15875" rIns="0" bIns="0" rtlCol="0">
            <a:spAutoFit/>
          </a:bodyPr>
          <a:lstStyle/>
          <a:p>
            <a:pPr marL="12700">
              <a:lnSpc>
                <a:spcPct val="100000"/>
              </a:lnSpc>
              <a:spcBef>
                <a:spcPts val="125"/>
              </a:spcBef>
            </a:pPr>
            <a:r>
              <a:rPr sz="2250" spc="125" dirty="0">
                <a:latin typeface="Symbol"/>
                <a:cs typeface="Symbol"/>
              </a:rPr>
              <a:t></a:t>
            </a:r>
            <a:endParaRPr sz="2250">
              <a:latin typeface="Symbol"/>
              <a:cs typeface="Symbol"/>
            </a:endParaRPr>
          </a:p>
        </p:txBody>
      </p:sp>
      <p:sp>
        <p:nvSpPr>
          <p:cNvPr id="47" name="object 47"/>
          <p:cNvSpPr txBox="1"/>
          <p:nvPr/>
        </p:nvSpPr>
        <p:spPr>
          <a:xfrm>
            <a:off x="5947662" y="4090633"/>
            <a:ext cx="151130" cy="372745"/>
          </a:xfrm>
          <a:prstGeom prst="rect">
            <a:avLst/>
          </a:prstGeom>
        </p:spPr>
        <p:txBody>
          <a:bodyPr vert="horz" wrap="square" lIns="0" tIns="15875" rIns="0" bIns="0" rtlCol="0">
            <a:spAutoFit/>
          </a:bodyPr>
          <a:lstStyle/>
          <a:p>
            <a:pPr marL="12700">
              <a:lnSpc>
                <a:spcPct val="100000"/>
              </a:lnSpc>
              <a:spcBef>
                <a:spcPts val="125"/>
              </a:spcBef>
            </a:pPr>
            <a:r>
              <a:rPr sz="2250" spc="125" dirty="0">
                <a:latin typeface="Symbol"/>
                <a:cs typeface="Symbol"/>
              </a:rPr>
              <a:t></a:t>
            </a:r>
            <a:endParaRPr sz="2250">
              <a:latin typeface="Symbol"/>
              <a:cs typeface="Symbol"/>
            </a:endParaRPr>
          </a:p>
        </p:txBody>
      </p:sp>
      <p:sp>
        <p:nvSpPr>
          <p:cNvPr id="48" name="object 48"/>
          <p:cNvSpPr txBox="1"/>
          <p:nvPr/>
        </p:nvSpPr>
        <p:spPr>
          <a:xfrm>
            <a:off x="3372013" y="3872170"/>
            <a:ext cx="138430" cy="372745"/>
          </a:xfrm>
          <a:prstGeom prst="rect">
            <a:avLst/>
          </a:prstGeom>
        </p:spPr>
        <p:txBody>
          <a:bodyPr vert="horz" wrap="square" lIns="0" tIns="15875" rIns="0" bIns="0" rtlCol="0">
            <a:spAutoFit/>
          </a:bodyPr>
          <a:lstStyle/>
          <a:p>
            <a:pPr marL="12700">
              <a:lnSpc>
                <a:spcPct val="100000"/>
              </a:lnSpc>
              <a:spcBef>
                <a:spcPts val="125"/>
              </a:spcBef>
            </a:pPr>
            <a:r>
              <a:rPr sz="2250" spc="-100" dirty="0">
                <a:latin typeface="Symbol"/>
                <a:cs typeface="Symbol"/>
              </a:rPr>
              <a:t></a:t>
            </a:r>
            <a:endParaRPr sz="2250">
              <a:latin typeface="Symbol"/>
              <a:cs typeface="Symbol"/>
            </a:endParaRPr>
          </a:p>
        </p:txBody>
      </p:sp>
      <p:sp>
        <p:nvSpPr>
          <p:cNvPr id="49" name="object 49"/>
          <p:cNvSpPr txBox="1"/>
          <p:nvPr/>
        </p:nvSpPr>
        <p:spPr>
          <a:xfrm>
            <a:off x="3372013" y="4090633"/>
            <a:ext cx="151130" cy="372745"/>
          </a:xfrm>
          <a:prstGeom prst="rect">
            <a:avLst/>
          </a:prstGeom>
        </p:spPr>
        <p:txBody>
          <a:bodyPr vert="horz" wrap="square" lIns="0" tIns="15875" rIns="0" bIns="0" rtlCol="0">
            <a:spAutoFit/>
          </a:bodyPr>
          <a:lstStyle/>
          <a:p>
            <a:pPr marL="12700">
              <a:lnSpc>
                <a:spcPct val="100000"/>
              </a:lnSpc>
              <a:spcBef>
                <a:spcPts val="125"/>
              </a:spcBef>
            </a:pPr>
            <a:r>
              <a:rPr sz="2250" spc="125" dirty="0">
                <a:latin typeface="Symbol"/>
                <a:cs typeface="Symbol"/>
              </a:rPr>
              <a:t></a:t>
            </a:r>
            <a:endParaRPr sz="2250">
              <a:latin typeface="Symbol"/>
              <a:cs typeface="Symbol"/>
            </a:endParaRPr>
          </a:p>
        </p:txBody>
      </p:sp>
      <p:sp>
        <p:nvSpPr>
          <p:cNvPr id="50" name="object 50"/>
          <p:cNvSpPr txBox="1"/>
          <p:nvPr/>
        </p:nvSpPr>
        <p:spPr>
          <a:xfrm>
            <a:off x="3203571" y="3595629"/>
            <a:ext cx="345440" cy="372745"/>
          </a:xfrm>
          <a:prstGeom prst="rect">
            <a:avLst/>
          </a:prstGeom>
        </p:spPr>
        <p:txBody>
          <a:bodyPr vert="horz" wrap="square" lIns="0" tIns="15875" rIns="0" bIns="0" rtlCol="0">
            <a:spAutoFit/>
          </a:bodyPr>
          <a:lstStyle/>
          <a:p>
            <a:pPr marL="38100">
              <a:lnSpc>
                <a:spcPct val="100000"/>
              </a:lnSpc>
              <a:spcBef>
                <a:spcPts val="125"/>
              </a:spcBef>
            </a:pPr>
            <a:r>
              <a:rPr sz="1950" spc="150" baseline="-23504" dirty="0">
                <a:latin typeface="Times New Roman"/>
                <a:cs typeface="Times New Roman"/>
              </a:rPr>
              <a:t>2</a:t>
            </a:r>
            <a:r>
              <a:rPr sz="1950" spc="-15" baseline="-23504" dirty="0">
                <a:latin typeface="Times New Roman"/>
                <a:cs typeface="Times New Roman"/>
              </a:rPr>
              <a:t> </a:t>
            </a:r>
            <a:r>
              <a:rPr sz="2250" spc="125" dirty="0">
                <a:latin typeface="Symbol"/>
                <a:cs typeface="Symbol"/>
              </a:rPr>
              <a:t></a:t>
            </a:r>
            <a:endParaRPr sz="2250">
              <a:latin typeface="Symbol"/>
              <a:cs typeface="Symbol"/>
            </a:endParaRPr>
          </a:p>
        </p:txBody>
      </p:sp>
      <p:sp>
        <p:nvSpPr>
          <p:cNvPr id="51" name="object 51"/>
          <p:cNvSpPr txBox="1"/>
          <p:nvPr/>
        </p:nvSpPr>
        <p:spPr>
          <a:xfrm>
            <a:off x="5658964" y="5110305"/>
            <a:ext cx="226060" cy="372745"/>
          </a:xfrm>
          <a:prstGeom prst="rect">
            <a:avLst/>
          </a:prstGeom>
        </p:spPr>
        <p:txBody>
          <a:bodyPr vert="horz" wrap="square" lIns="0" tIns="15875" rIns="0" bIns="0" rtlCol="0">
            <a:spAutoFit/>
          </a:bodyPr>
          <a:lstStyle/>
          <a:p>
            <a:pPr marL="12700">
              <a:lnSpc>
                <a:spcPct val="100000"/>
              </a:lnSpc>
              <a:spcBef>
                <a:spcPts val="125"/>
              </a:spcBef>
            </a:pPr>
            <a:r>
              <a:rPr sz="2250" i="1" spc="200" dirty="0">
                <a:latin typeface="Times New Roman"/>
                <a:cs typeface="Times New Roman"/>
              </a:rPr>
              <a:t>R</a:t>
            </a:r>
            <a:endParaRPr sz="2250">
              <a:latin typeface="Times New Roman"/>
              <a:cs typeface="Times New Roman"/>
            </a:endParaRPr>
          </a:p>
        </p:txBody>
      </p:sp>
      <p:sp>
        <p:nvSpPr>
          <p:cNvPr id="52" name="object 52"/>
          <p:cNvSpPr txBox="1"/>
          <p:nvPr/>
        </p:nvSpPr>
        <p:spPr>
          <a:xfrm>
            <a:off x="4236718" y="5110305"/>
            <a:ext cx="226060" cy="372745"/>
          </a:xfrm>
          <a:prstGeom prst="rect">
            <a:avLst/>
          </a:prstGeom>
        </p:spPr>
        <p:txBody>
          <a:bodyPr vert="horz" wrap="square" lIns="0" tIns="15875" rIns="0" bIns="0" rtlCol="0">
            <a:spAutoFit/>
          </a:bodyPr>
          <a:lstStyle/>
          <a:p>
            <a:pPr marL="12700">
              <a:lnSpc>
                <a:spcPct val="100000"/>
              </a:lnSpc>
              <a:spcBef>
                <a:spcPts val="125"/>
              </a:spcBef>
            </a:pPr>
            <a:r>
              <a:rPr sz="2250" i="1" spc="200" dirty="0">
                <a:latin typeface="Times New Roman"/>
                <a:cs typeface="Times New Roman"/>
              </a:rPr>
              <a:t>R</a:t>
            </a:r>
            <a:endParaRPr sz="2250">
              <a:latin typeface="Times New Roman"/>
              <a:cs typeface="Times New Roman"/>
            </a:endParaRPr>
          </a:p>
        </p:txBody>
      </p:sp>
      <p:sp>
        <p:nvSpPr>
          <p:cNvPr id="53" name="object 53"/>
          <p:cNvSpPr txBox="1"/>
          <p:nvPr/>
        </p:nvSpPr>
        <p:spPr>
          <a:xfrm>
            <a:off x="4262428" y="4703018"/>
            <a:ext cx="153035" cy="372745"/>
          </a:xfrm>
          <a:prstGeom prst="rect">
            <a:avLst/>
          </a:prstGeom>
        </p:spPr>
        <p:txBody>
          <a:bodyPr vert="horz" wrap="square" lIns="0" tIns="15875" rIns="0" bIns="0" rtlCol="0">
            <a:spAutoFit/>
          </a:bodyPr>
          <a:lstStyle/>
          <a:p>
            <a:pPr marL="12700">
              <a:lnSpc>
                <a:spcPct val="100000"/>
              </a:lnSpc>
              <a:spcBef>
                <a:spcPts val="125"/>
              </a:spcBef>
            </a:pPr>
            <a:r>
              <a:rPr sz="2250" i="1" spc="125" dirty="0">
                <a:latin typeface="Times New Roman"/>
                <a:cs typeface="Times New Roman"/>
              </a:rPr>
              <a:t>r</a:t>
            </a:r>
            <a:endParaRPr sz="2250">
              <a:latin typeface="Times New Roman"/>
              <a:cs typeface="Times New Roman"/>
            </a:endParaRPr>
          </a:p>
        </p:txBody>
      </p:sp>
      <p:sp>
        <p:nvSpPr>
          <p:cNvPr id="54" name="object 54"/>
          <p:cNvSpPr txBox="1"/>
          <p:nvPr/>
        </p:nvSpPr>
        <p:spPr>
          <a:xfrm>
            <a:off x="5560098" y="4019166"/>
            <a:ext cx="226060" cy="372745"/>
          </a:xfrm>
          <a:prstGeom prst="rect">
            <a:avLst/>
          </a:prstGeom>
        </p:spPr>
        <p:txBody>
          <a:bodyPr vert="horz" wrap="square" lIns="0" tIns="15875" rIns="0" bIns="0" rtlCol="0">
            <a:spAutoFit/>
          </a:bodyPr>
          <a:lstStyle/>
          <a:p>
            <a:pPr marL="12700">
              <a:lnSpc>
                <a:spcPct val="100000"/>
              </a:lnSpc>
              <a:spcBef>
                <a:spcPts val="125"/>
              </a:spcBef>
            </a:pPr>
            <a:r>
              <a:rPr sz="2250" i="1" spc="200" dirty="0">
                <a:latin typeface="Times New Roman"/>
                <a:cs typeface="Times New Roman"/>
              </a:rPr>
              <a:t>R</a:t>
            </a:r>
            <a:endParaRPr sz="2250">
              <a:latin typeface="Times New Roman"/>
              <a:cs typeface="Times New Roman"/>
            </a:endParaRPr>
          </a:p>
        </p:txBody>
      </p:sp>
      <p:sp>
        <p:nvSpPr>
          <p:cNvPr id="55" name="object 55"/>
          <p:cNvSpPr txBox="1"/>
          <p:nvPr/>
        </p:nvSpPr>
        <p:spPr>
          <a:xfrm>
            <a:off x="4137199" y="4019166"/>
            <a:ext cx="226060" cy="372745"/>
          </a:xfrm>
          <a:prstGeom prst="rect">
            <a:avLst/>
          </a:prstGeom>
        </p:spPr>
        <p:txBody>
          <a:bodyPr vert="horz" wrap="square" lIns="0" tIns="15875" rIns="0" bIns="0" rtlCol="0">
            <a:spAutoFit/>
          </a:bodyPr>
          <a:lstStyle/>
          <a:p>
            <a:pPr marL="12700">
              <a:lnSpc>
                <a:spcPct val="100000"/>
              </a:lnSpc>
              <a:spcBef>
                <a:spcPts val="125"/>
              </a:spcBef>
            </a:pPr>
            <a:r>
              <a:rPr sz="2250" i="1" spc="200" dirty="0">
                <a:latin typeface="Times New Roman"/>
                <a:cs typeface="Times New Roman"/>
              </a:rPr>
              <a:t>R</a:t>
            </a:r>
            <a:endParaRPr sz="2250">
              <a:latin typeface="Times New Roman"/>
              <a:cs typeface="Times New Roman"/>
            </a:endParaRPr>
          </a:p>
        </p:txBody>
      </p:sp>
      <p:sp>
        <p:nvSpPr>
          <p:cNvPr id="56" name="object 56"/>
          <p:cNvSpPr txBox="1"/>
          <p:nvPr/>
        </p:nvSpPr>
        <p:spPr>
          <a:xfrm>
            <a:off x="4162909" y="3611302"/>
            <a:ext cx="153035" cy="372745"/>
          </a:xfrm>
          <a:prstGeom prst="rect">
            <a:avLst/>
          </a:prstGeom>
        </p:spPr>
        <p:txBody>
          <a:bodyPr vert="horz" wrap="square" lIns="0" tIns="15875" rIns="0" bIns="0" rtlCol="0">
            <a:spAutoFit/>
          </a:bodyPr>
          <a:lstStyle/>
          <a:p>
            <a:pPr marL="12700">
              <a:lnSpc>
                <a:spcPct val="100000"/>
              </a:lnSpc>
              <a:spcBef>
                <a:spcPts val="125"/>
              </a:spcBef>
            </a:pPr>
            <a:r>
              <a:rPr sz="2250" i="1" spc="125" dirty="0">
                <a:latin typeface="Times New Roman"/>
                <a:cs typeface="Times New Roman"/>
              </a:rPr>
              <a:t>r</a:t>
            </a:r>
            <a:endParaRPr sz="2250">
              <a:latin typeface="Times New Roman"/>
              <a:cs typeface="Times New Roman"/>
            </a:endParaRPr>
          </a:p>
        </p:txBody>
      </p:sp>
      <p:sp>
        <p:nvSpPr>
          <p:cNvPr id="57" name="object 57"/>
          <p:cNvSpPr txBox="1"/>
          <p:nvPr/>
        </p:nvSpPr>
        <p:spPr>
          <a:xfrm>
            <a:off x="2322732" y="3793155"/>
            <a:ext cx="1761489" cy="372745"/>
          </a:xfrm>
          <a:prstGeom prst="rect">
            <a:avLst/>
          </a:prstGeom>
        </p:spPr>
        <p:txBody>
          <a:bodyPr vert="horz" wrap="square" lIns="0" tIns="15875" rIns="0" bIns="0" rtlCol="0">
            <a:spAutoFit/>
          </a:bodyPr>
          <a:lstStyle/>
          <a:p>
            <a:pPr marL="12700">
              <a:lnSpc>
                <a:spcPct val="100000"/>
              </a:lnSpc>
              <a:spcBef>
                <a:spcPts val="125"/>
              </a:spcBef>
              <a:tabLst>
                <a:tab pos="429259" algn="l"/>
                <a:tab pos="1158875" algn="l"/>
              </a:tabLst>
            </a:pPr>
            <a:r>
              <a:rPr sz="2250" i="1" spc="160" dirty="0">
                <a:latin typeface="Times New Roman"/>
                <a:cs typeface="Times New Roman"/>
              </a:rPr>
              <a:t>d	</a:t>
            </a:r>
            <a:r>
              <a:rPr sz="2250" spc="180" dirty="0">
                <a:latin typeface="Symbol"/>
                <a:cs typeface="Symbol"/>
              </a:rPr>
              <a:t></a:t>
            </a:r>
            <a:r>
              <a:rPr sz="2250" spc="114" dirty="0">
                <a:latin typeface="Times New Roman"/>
                <a:cs typeface="Times New Roman"/>
              </a:rPr>
              <a:t> </a:t>
            </a:r>
            <a:r>
              <a:rPr sz="2250" i="1" spc="200" dirty="0">
                <a:latin typeface="Times New Roman"/>
                <a:cs typeface="Times New Roman"/>
              </a:rPr>
              <a:t>R</a:t>
            </a:r>
            <a:r>
              <a:rPr sz="2250" i="1" dirty="0">
                <a:latin typeface="Times New Roman"/>
                <a:cs typeface="Times New Roman"/>
              </a:rPr>
              <a:t>	</a:t>
            </a:r>
            <a:r>
              <a:rPr sz="2250" spc="355" dirty="0">
                <a:latin typeface="Times New Roman"/>
                <a:cs typeface="Times New Roman"/>
              </a:rPr>
              <a:t>1</a:t>
            </a:r>
            <a:r>
              <a:rPr sz="2250" spc="180" dirty="0">
                <a:latin typeface="Symbol"/>
                <a:cs typeface="Symbol"/>
              </a:rPr>
              <a:t></a:t>
            </a:r>
            <a:r>
              <a:rPr sz="2250" spc="-120" dirty="0">
                <a:latin typeface="Times New Roman"/>
                <a:cs typeface="Times New Roman"/>
              </a:rPr>
              <a:t> </a:t>
            </a:r>
            <a:r>
              <a:rPr sz="2250" spc="160" dirty="0">
                <a:latin typeface="Times New Roman"/>
                <a:cs typeface="Times New Roman"/>
              </a:rPr>
              <a:t>2</a:t>
            </a:r>
            <a:endParaRPr sz="2250">
              <a:latin typeface="Times New Roman"/>
              <a:cs typeface="Times New Roman"/>
            </a:endParaRPr>
          </a:p>
        </p:txBody>
      </p:sp>
      <p:sp>
        <p:nvSpPr>
          <p:cNvPr id="58" name="object 58"/>
          <p:cNvSpPr txBox="1"/>
          <p:nvPr/>
        </p:nvSpPr>
        <p:spPr>
          <a:xfrm>
            <a:off x="5151564" y="5077326"/>
            <a:ext cx="163830" cy="227965"/>
          </a:xfrm>
          <a:prstGeom prst="rect">
            <a:avLst/>
          </a:prstGeom>
        </p:spPr>
        <p:txBody>
          <a:bodyPr vert="horz" wrap="square" lIns="0" tIns="15875" rIns="0" bIns="0" rtlCol="0">
            <a:spAutoFit/>
          </a:bodyPr>
          <a:lstStyle/>
          <a:p>
            <a:pPr marL="12700">
              <a:lnSpc>
                <a:spcPct val="100000"/>
              </a:lnSpc>
              <a:spcBef>
                <a:spcPts val="125"/>
              </a:spcBef>
            </a:pPr>
            <a:r>
              <a:rPr sz="1300" i="1" spc="145" dirty="0">
                <a:latin typeface="Times New Roman"/>
                <a:cs typeface="Times New Roman"/>
              </a:rPr>
              <a:t>m</a:t>
            </a:r>
            <a:endParaRPr sz="1300">
              <a:latin typeface="Times New Roman"/>
              <a:cs typeface="Times New Roman"/>
            </a:endParaRPr>
          </a:p>
        </p:txBody>
      </p:sp>
      <p:sp>
        <p:nvSpPr>
          <p:cNvPr id="59" name="object 59"/>
          <p:cNvSpPr txBox="1"/>
          <p:nvPr/>
        </p:nvSpPr>
        <p:spPr>
          <a:xfrm>
            <a:off x="4509592" y="4864943"/>
            <a:ext cx="1076325" cy="396875"/>
          </a:xfrm>
          <a:prstGeom prst="rect">
            <a:avLst/>
          </a:prstGeom>
        </p:spPr>
        <p:txBody>
          <a:bodyPr vert="horz" wrap="square" lIns="0" tIns="16510" rIns="0" bIns="0" rtlCol="0">
            <a:spAutoFit/>
          </a:bodyPr>
          <a:lstStyle/>
          <a:p>
            <a:pPr marL="12700">
              <a:lnSpc>
                <a:spcPct val="100000"/>
              </a:lnSpc>
              <a:spcBef>
                <a:spcPts val="130"/>
              </a:spcBef>
              <a:tabLst>
                <a:tab pos="883285" algn="l"/>
              </a:tabLst>
            </a:pPr>
            <a:r>
              <a:rPr sz="2250" spc="130" dirty="0">
                <a:latin typeface="Times New Roman"/>
                <a:cs typeface="Times New Roman"/>
              </a:rPr>
              <a:t>c</a:t>
            </a:r>
            <a:r>
              <a:rPr sz="2250" spc="160" dirty="0">
                <a:latin typeface="Times New Roman"/>
                <a:cs typeface="Times New Roman"/>
              </a:rPr>
              <a:t>o</a:t>
            </a:r>
            <a:r>
              <a:rPr sz="2250" spc="254" dirty="0">
                <a:latin typeface="Times New Roman"/>
                <a:cs typeface="Times New Roman"/>
              </a:rPr>
              <a:t>s</a:t>
            </a:r>
            <a:r>
              <a:rPr sz="2400" spc="90" dirty="0">
                <a:latin typeface="Symbol"/>
                <a:cs typeface="Symbol"/>
              </a:rPr>
              <a:t></a:t>
            </a:r>
            <a:r>
              <a:rPr sz="2400" dirty="0">
                <a:latin typeface="Times New Roman"/>
                <a:cs typeface="Times New Roman"/>
              </a:rPr>
              <a:t>	</a:t>
            </a:r>
            <a:r>
              <a:rPr sz="2250" spc="180" dirty="0">
                <a:latin typeface="Symbol"/>
                <a:cs typeface="Symbol"/>
              </a:rPr>
              <a:t></a:t>
            </a:r>
            <a:endParaRPr sz="2250">
              <a:latin typeface="Symbol"/>
              <a:cs typeface="Symbol"/>
            </a:endParaRPr>
          </a:p>
        </p:txBody>
      </p:sp>
      <p:sp>
        <p:nvSpPr>
          <p:cNvPr id="60" name="object 60"/>
          <p:cNvSpPr txBox="1"/>
          <p:nvPr/>
        </p:nvSpPr>
        <p:spPr>
          <a:xfrm>
            <a:off x="5052698" y="3986188"/>
            <a:ext cx="163830" cy="227965"/>
          </a:xfrm>
          <a:prstGeom prst="rect">
            <a:avLst/>
          </a:prstGeom>
        </p:spPr>
        <p:txBody>
          <a:bodyPr vert="horz" wrap="square" lIns="0" tIns="15875" rIns="0" bIns="0" rtlCol="0">
            <a:spAutoFit/>
          </a:bodyPr>
          <a:lstStyle/>
          <a:p>
            <a:pPr marL="12700">
              <a:lnSpc>
                <a:spcPct val="100000"/>
              </a:lnSpc>
              <a:spcBef>
                <a:spcPts val="125"/>
              </a:spcBef>
            </a:pPr>
            <a:r>
              <a:rPr sz="1300" i="1" spc="145" dirty="0">
                <a:latin typeface="Times New Roman"/>
                <a:cs typeface="Times New Roman"/>
              </a:rPr>
              <a:t>m</a:t>
            </a:r>
            <a:endParaRPr sz="1300">
              <a:latin typeface="Times New Roman"/>
              <a:cs typeface="Times New Roman"/>
            </a:endParaRPr>
          </a:p>
        </p:txBody>
      </p:sp>
      <p:sp>
        <p:nvSpPr>
          <p:cNvPr id="61" name="object 61"/>
          <p:cNvSpPr txBox="1"/>
          <p:nvPr/>
        </p:nvSpPr>
        <p:spPr>
          <a:xfrm>
            <a:off x="4410726" y="3773227"/>
            <a:ext cx="1076325" cy="396875"/>
          </a:xfrm>
          <a:prstGeom prst="rect">
            <a:avLst/>
          </a:prstGeom>
        </p:spPr>
        <p:txBody>
          <a:bodyPr vert="horz" wrap="square" lIns="0" tIns="16510" rIns="0" bIns="0" rtlCol="0">
            <a:spAutoFit/>
          </a:bodyPr>
          <a:lstStyle/>
          <a:p>
            <a:pPr marL="12700">
              <a:lnSpc>
                <a:spcPct val="100000"/>
              </a:lnSpc>
              <a:spcBef>
                <a:spcPts val="130"/>
              </a:spcBef>
              <a:tabLst>
                <a:tab pos="883285" algn="l"/>
              </a:tabLst>
            </a:pPr>
            <a:r>
              <a:rPr sz="2250" spc="130" dirty="0">
                <a:latin typeface="Times New Roman"/>
                <a:cs typeface="Times New Roman"/>
              </a:rPr>
              <a:t>c</a:t>
            </a:r>
            <a:r>
              <a:rPr sz="2250" spc="160" dirty="0">
                <a:latin typeface="Times New Roman"/>
                <a:cs typeface="Times New Roman"/>
              </a:rPr>
              <a:t>o</a:t>
            </a:r>
            <a:r>
              <a:rPr sz="2250" spc="254" dirty="0">
                <a:latin typeface="Times New Roman"/>
                <a:cs typeface="Times New Roman"/>
              </a:rPr>
              <a:t>s</a:t>
            </a:r>
            <a:r>
              <a:rPr sz="2400" spc="90" dirty="0">
                <a:latin typeface="Symbol"/>
                <a:cs typeface="Symbol"/>
              </a:rPr>
              <a:t></a:t>
            </a:r>
            <a:r>
              <a:rPr sz="2400" dirty="0">
                <a:latin typeface="Times New Roman"/>
                <a:cs typeface="Times New Roman"/>
              </a:rPr>
              <a:t>	</a:t>
            </a:r>
            <a:r>
              <a:rPr sz="2250" spc="180" dirty="0">
                <a:latin typeface="Symbol"/>
                <a:cs typeface="Symbol"/>
              </a:rPr>
              <a:t></a:t>
            </a:r>
            <a:endParaRPr sz="2250">
              <a:latin typeface="Symbol"/>
              <a:cs typeface="Symbol"/>
            </a:endParaRPr>
          </a:p>
        </p:txBody>
      </p:sp>
      <p:sp>
        <p:nvSpPr>
          <p:cNvPr id="62" name="object 62"/>
          <p:cNvSpPr/>
          <p:nvPr/>
        </p:nvSpPr>
        <p:spPr>
          <a:xfrm>
            <a:off x="2983746" y="6282021"/>
            <a:ext cx="220345" cy="0"/>
          </a:xfrm>
          <a:custGeom>
            <a:avLst/>
            <a:gdLst/>
            <a:ahLst/>
            <a:cxnLst/>
            <a:rect l="l" t="t" r="r" b="b"/>
            <a:pathLst>
              <a:path w="220344">
                <a:moveTo>
                  <a:pt x="0" y="0"/>
                </a:moveTo>
                <a:lnTo>
                  <a:pt x="219778" y="0"/>
                </a:lnTo>
              </a:path>
            </a:pathLst>
          </a:custGeom>
          <a:ln w="12403">
            <a:solidFill>
              <a:srgbClr val="000000"/>
            </a:solidFill>
          </a:ln>
        </p:spPr>
        <p:txBody>
          <a:bodyPr wrap="square" lIns="0" tIns="0" rIns="0" bIns="0" rtlCol="0"/>
          <a:lstStyle/>
          <a:p>
            <a:endParaRPr/>
          </a:p>
        </p:txBody>
      </p:sp>
      <p:sp>
        <p:nvSpPr>
          <p:cNvPr id="63" name="object 63"/>
          <p:cNvSpPr/>
          <p:nvPr/>
        </p:nvSpPr>
        <p:spPr>
          <a:xfrm>
            <a:off x="4616609" y="6282021"/>
            <a:ext cx="219710" cy="0"/>
          </a:xfrm>
          <a:custGeom>
            <a:avLst/>
            <a:gdLst/>
            <a:ahLst/>
            <a:cxnLst/>
            <a:rect l="l" t="t" r="r" b="b"/>
            <a:pathLst>
              <a:path w="219710">
                <a:moveTo>
                  <a:pt x="0" y="0"/>
                </a:moveTo>
                <a:lnTo>
                  <a:pt x="219637" y="0"/>
                </a:lnTo>
              </a:path>
            </a:pathLst>
          </a:custGeom>
          <a:ln w="12403">
            <a:solidFill>
              <a:srgbClr val="000000"/>
            </a:solidFill>
          </a:ln>
        </p:spPr>
        <p:txBody>
          <a:bodyPr wrap="square" lIns="0" tIns="0" rIns="0" bIns="0" rtlCol="0"/>
          <a:lstStyle/>
          <a:p>
            <a:endParaRPr/>
          </a:p>
        </p:txBody>
      </p:sp>
      <p:sp>
        <p:nvSpPr>
          <p:cNvPr id="64" name="object 64"/>
          <p:cNvSpPr txBox="1"/>
          <p:nvPr/>
        </p:nvSpPr>
        <p:spPr>
          <a:xfrm>
            <a:off x="5082345" y="6047720"/>
            <a:ext cx="2189480" cy="379730"/>
          </a:xfrm>
          <a:prstGeom prst="rect">
            <a:avLst/>
          </a:prstGeom>
        </p:spPr>
        <p:txBody>
          <a:bodyPr vert="horz" wrap="square" lIns="0" tIns="15240" rIns="0" bIns="0" rtlCol="0">
            <a:spAutoFit/>
          </a:bodyPr>
          <a:lstStyle/>
          <a:p>
            <a:pPr marL="12700">
              <a:lnSpc>
                <a:spcPct val="100000"/>
              </a:lnSpc>
              <a:spcBef>
                <a:spcPts val="120"/>
              </a:spcBef>
            </a:pPr>
            <a:r>
              <a:rPr sz="2300" spc="-25" dirty="0">
                <a:latin typeface="Times New Roman"/>
                <a:cs typeface="Times New Roman"/>
              </a:rPr>
              <a:t>..........................(8)</a:t>
            </a:r>
            <a:endParaRPr sz="2300">
              <a:latin typeface="Times New Roman"/>
              <a:cs typeface="Times New Roman"/>
            </a:endParaRPr>
          </a:p>
        </p:txBody>
      </p:sp>
      <p:sp>
        <p:nvSpPr>
          <p:cNvPr id="65" name="object 65"/>
          <p:cNvSpPr txBox="1"/>
          <p:nvPr/>
        </p:nvSpPr>
        <p:spPr>
          <a:xfrm>
            <a:off x="4457642" y="6072494"/>
            <a:ext cx="536575" cy="379730"/>
          </a:xfrm>
          <a:prstGeom prst="rect">
            <a:avLst/>
          </a:prstGeom>
        </p:spPr>
        <p:txBody>
          <a:bodyPr vert="horz" wrap="square" lIns="0" tIns="15240" rIns="0" bIns="0" rtlCol="0">
            <a:spAutoFit/>
          </a:bodyPr>
          <a:lstStyle/>
          <a:p>
            <a:pPr marL="12700">
              <a:lnSpc>
                <a:spcPct val="100000"/>
              </a:lnSpc>
              <a:spcBef>
                <a:spcPts val="120"/>
              </a:spcBef>
              <a:tabLst>
                <a:tab pos="413384" algn="l"/>
              </a:tabLst>
            </a:pPr>
            <a:r>
              <a:rPr sz="2300" spc="-25" dirty="0">
                <a:latin typeface="Symbol"/>
                <a:cs typeface="Symbol"/>
              </a:rPr>
              <a:t></a:t>
            </a:r>
            <a:r>
              <a:rPr sz="2300" spc="-25" dirty="0">
                <a:latin typeface="Times New Roman"/>
                <a:cs typeface="Times New Roman"/>
              </a:rPr>
              <a:t>	</a:t>
            </a:r>
            <a:r>
              <a:rPr sz="2300" spc="-25" dirty="0">
                <a:latin typeface="Symbol"/>
                <a:cs typeface="Symbol"/>
              </a:rPr>
              <a:t></a:t>
            </a:r>
            <a:endParaRPr sz="2300">
              <a:latin typeface="Symbol"/>
              <a:cs typeface="Symbol"/>
            </a:endParaRPr>
          </a:p>
        </p:txBody>
      </p:sp>
      <p:sp>
        <p:nvSpPr>
          <p:cNvPr id="66" name="object 66"/>
          <p:cNvSpPr txBox="1"/>
          <p:nvPr/>
        </p:nvSpPr>
        <p:spPr>
          <a:xfrm>
            <a:off x="3947853" y="6165711"/>
            <a:ext cx="135255" cy="379730"/>
          </a:xfrm>
          <a:prstGeom prst="rect">
            <a:avLst/>
          </a:prstGeom>
        </p:spPr>
        <p:txBody>
          <a:bodyPr vert="horz" wrap="square" lIns="0" tIns="15240" rIns="0" bIns="0" rtlCol="0">
            <a:spAutoFit/>
          </a:bodyPr>
          <a:lstStyle/>
          <a:p>
            <a:pPr marL="12700">
              <a:lnSpc>
                <a:spcPct val="100000"/>
              </a:lnSpc>
              <a:spcBef>
                <a:spcPts val="120"/>
              </a:spcBef>
            </a:pPr>
            <a:r>
              <a:rPr sz="2300" spc="-25" dirty="0">
                <a:latin typeface="Symbol"/>
                <a:cs typeface="Symbol"/>
              </a:rPr>
              <a:t></a:t>
            </a:r>
            <a:endParaRPr sz="2300">
              <a:latin typeface="Symbol"/>
              <a:cs typeface="Symbol"/>
            </a:endParaRPr>
          </a:p>
        </p:txBody>
      </p:sp>
      <p:sp>
        <p:nvSpPr>
          <p:cNvPr id="67" name="object 67"/>
          <p:cNvSpPr txBox="1"/>
          <p:nvPr/>
        </p:nvSpPr>
        <p:spPr>
          <a:xfrm>
            <a:off x="3947853" y="6313197"/>
            <a:ext cx="1045844" cy="379730"/>
          </a:xfrm>
          <a:prstGeom prst="rect">
            <a:avLst/>
          </a:prstGeom>
        </p:spPr>
        <p:txBody>
          <a:bodyPr vert="horz" wrap="square" lIns="0" tIns="15240" rIns="0" bIns="0" rtlCol="0">
            <a:spAutoFit/>
          </a:bodyPr>
          <a:lstStyle/>
          <a:p>
            <a:pPr marL="12700">
              <a:lnSpc>
                <a:spcPct val="100000"/>
              </a:lnSpc>
              <a:spcBef>
                <a:spcPts val="120"/>
              </a:spcBef>
              <a:tabLst>
                <a:tab pos="521970" algn="l"/>
                <a:tab pos="923290" algn="l"/>
              </a:tabLst>
            </a:pPr>
            <a:r>
              <a:rPr sz="2300" spc="-25" dirty="0">
                <a:latin typeface="Symbol"/>
                <a:cs typeface="Symbol"/>
              </a:rPr>
              <a:t></a:t>
            </a:r>
            <a:r>
              <a:rPr sz="2300" spc="-25" dirty="0">
                <a:latin typeface="Times New Roman"/>
                <a:cs typeface="Times New Roman"/>
              </a:rPr>
              <a:t>	</a:t>
            </a:r>
            <a:r>
              <a:rPr sz="2300" spc="-25" dirty="0">
                <a:latin typeface="Symbol"/>
                <a:cs typeface="Symbol"/>
              </a:rPr>
              <a:t></a:t>
            </a:r>
            <a:r>
              <a:rPr sz="2300" spc="-25" dirty="0">
                <a:latin typeface="Times New Roman"/>
                <a:cs typeface="Times New Roman"/>
              </a:rPr>
              <a:t>	</a:t>
            </a:r>
            <a:r>
              <a:rPr sz="2300" spc="-25" dirty="0">
                <a:latin typeface="Symbol"/>
                <a:cs typeface="Symbol"/>
              </a:rPr>
              <a:t></a:t>
            </a:r>
            <a:endParaRPr sz="2300">
              <a:latin typeface="Symbol"/>
              <a:cs typeface="Symbol"/>
            </a:endParaRPr>
          </a:p>
        </p:txBody>
      </p:sp>
      <p:sp>
        <p:nvSpPr>
          <p:cNvPr id="68" name="object 68"/>
          <p:cNvSpPr txBox="1"/>
          <p:nvPr/>
        </p:nvSpPr>
        <p:spPr>
          <a:xfrm>
            <a:off x="2514880" y="6165711"/>
            <a:ext cx="122555" cy="379730"/>
          </a:xfrm>
          <a:prstGeom prst="rect">
            <a:avLst/>
          </a:prstGeom>
        </p:spPr>
        <p:txBody>
          <a:bodyPr vert="horz" wrap="square" lIns="0" tIns="15240" rIns="0" bIns="0" rtlCol="0">
            <a:spAutoFit/>
          </a:bodyPr>
          <a:lstStyle/>
          <a:p>
            <a:pPr marL="12700">
              <a:lnSpc>
                <a:spcPct val="100000"/>
              </a:lnSpc>
              <a:spcBef>
                <a:spcPts val="120"/>
              </a:spcBef>
            </a:pPr>
            <a:r>
              <a:rPr sz="2300" spc="-225" dirty="0">
                <a:latin typeface="Symbol"/>
                <a:cs typeface="Symbol"/>
              </a:rPr>
              <a:t></a:t>
            </a:r>
            <a:endParaRPr sz="2300">
              <a:latin typeface="Symbol"/>
              <a:cs typeface="Symbol"/>
            </a:endParaRPr>
          </a:p>
        </p:txBody>
      </p:sp>
      <p:sp>
        <p:nvSpPr>
          <p:cNvPr id="69" name="object 69"/>
          <p:cNvSpPr txBox="1"/>
          <p:nvPr/>
        </p:nvSpPr>
        <p:spPr>
          <a:xfrm>
            <a:off x="2514880" y="6313197"/>
            <a:ext cx="135255" cy="379730"/>
          </a:xfrm>
          <a:prstGeom prst="rect">
            <a:avLst/>
          </a:prstGeom>
        </p:spPr>
        <p:txBody>
          <a:bodyPr vert="horz" wrap="square" lIns="0" tIns="15240" rIns="0" bIns="0" rtlCol="0">
            <a:spAutoFit/>
          </a:bodyPr>
          <a:lstStyle/>
          <a:p>
            <a:pPr marL="12700">
              <a:lnSpc>
                <a:spcPct val="100000"/>
              </a:lnSpc>
              <a:spcBef>
                <a:spcPts val="120"/>
              </a:spcBef>
            </a:pPr>
            <a:r>
              <a:rPr sz="2300" spc="-25" dirty="0">
                <a:latin typeface="Symbol"/>
                <a:cs typeface="Symbol"/>
              </a:rPr>
              <a:t></a:t>
            </a:r>
            <a:endParaRPr sz="2300">
              <a:latin typeface="Symbol"/>
              <a:cs typeface="Symbol"/>
            </a:endParaRPr>
          </a:p>
        </p:txBody>
      </p:sp>
      <p:sp>
        <p:nvSpPr>
          <p:cNvPr id="70" name="object 70"/>
          <p:cNvSpPr txBox="1"/>
          <p:nvPr/>
        </p:nvSpPr>
        <p:spPr>
          <a:xfrm>
            <a:off x="2514880" y="5883721"/>
            <a:ext cx="135255" cy="379730"/>
          </a:xfrm>
          <a:prstGeom prst="rect">
            <a:avLst/>
          </a:prstGeom>
        </p:spPr>
        <p:txBody>
          <a:bodyPr vert="horz" wrap="square" lIns="0" tIns="15240" rIns="0" bIns="0" rtlCol="0">
            <a:spAutoFit/>
          </a:bodyPr>
          <a:lstStyle/>
          <a:p>
            <a:pPr marL="12700">
              <a:lnSpc>
                <a:spcPct val="100000"/>
              </a:lnSpc>
              <a:spcBef>
                <a:spcPts val="120"/>
              </a:spcBef>
            </a:pPr>
            <a:r>
              <a:rPr sz="2300" spc="-25" dirty="0">
                <a:latin typeface="Symbol"/>
                <a:cs typeface="Symbol"/>
              </a:rPr>
              <a:t></a:t>
            </a:r>
            <a:endParaRPr sz="2300">
              <a:latin typeface="Symbol"/>
              <a:cs typeface="Symbol"/>
            </a:endParaRPr>
          </a:p>
        </p:txBody>
      </p:sp>
      <p:sp>
        <p:nvSpPr>
          <p:cNvPr id="71" name="object 71"/>
          <p:cNvSpPr txBox="1"/>
          <p:nvPr/>
        </p:nvSpPr>
        <p:spPr>
          <a:xfrm>
            <a:off x="4631747" y="6277800"/>
            <a:ext cx="200025" cy="379730"/>
          </a:xfrm>
          <a:prstGeom prst="rect">
            <a:avLst/>
          </a:prstGeom>
        </p:spPr>
        <p:txBody>
          <a:bodyPr vert="horz" wrap="square" lIns="0" tIns="15240" rIns="0" bIns="0" rtlCol="0">
            <a:spAutoFit/>
          </a:bodyPr>
          <a:lstStyle/>
          <a:p>
            <a:pPr marL="12700">
              <a:lnSpc>
                <a:spcPct val="100000"/>
              </a:lnSpc>
              <a:spcBef>
                <a:spcPts val="120"/>
              </a:spcBef>
            </a:pPr>
            <a:r>
              <a:rPr sz="2300" i="1" spc="-35" dirty="0">
                <a:latin typeface="Times New Roman"/>
                <a:cs typeface="Times New Roman"/>
              </a:rPr>
              <a:t>R</a:t>
            </a:r>
            <a:endParaRPr sz="2300">
              <a:latin typeface="Times New Roman"/>
              <a:cs typeface="Times New Roman"/>
            </a:endParaRPr>
          </a:p>
        </p:txBody>
      </p:sp>
      <p:sp>
        <p:nvSpPr>
          <p:cNvPr id="72" name="object 72"/>
          <p:cNvSpPr txBox="1"/>
          <p:nvPr/>
        </p:nvSpPr>
        <p:spPr>
          <a:xfrm>
            <a:off x="3922453" y="5883721"/>
            <a:ext cx="1205865" cy="379730"/>
          </a:xfrm>
          <a:prstGeom prst="rect">
            <a:avLst/>
          </a:prstGeom>
        </p:spPr>
        <p:txBody>
          <a:bodyPr vert="horz" wrap="square" lIns="0" tIns="15240" rIns="0" bIns="0" rtlCol="0">
            <a:spAutoFit/>
          </a:bodyPr>
          <a:lstStyle/>
          <a:p>
            <a:pPr marL="38100">
              <a:lnSpc>
                <a:spcPct val="100000"/>
              </a:lnSpc>
              <a:spcBef>
                <a:spcPts val="120"/>
              </a:spcBef>
              <a:tabLst>
                <a:tab pos="547370" algn="l"/>
              </a:tabLst>
            </a:pPr>
            <a:r>
              <a:rPr sz="2300" spc="-25" dirty="0">
                <a:latin typeface="Symbol"/>
                <a:cs typeface="Symbol"/>
              </a:rPr>
              <a:t></a:t>
            </a:r>
            <a:r>
              <a:rPr sz="2300" spc="-25" dirty="0">
                <a:latin typeface="Times New Roman"/>
                <a:cs typeface="Times New Roman"/>
              </a:rPr>
              <a:t>	</a:t>
            </a:r>
            <a:r>
              <a:rPr sz="2300" spc="-25" dirty="0">
                <a:latin typeface="Symbol"/>
                <a:cs typeface="Symbol"/>
              </a:rPr>
              <a:t></a:t>
            </a:r>
            <a:r>
              <a:rPr sz="2300" spc="75" dirty="0">
                <a:latin typeface="Times New Roman"/>
                <a:cs typeface="Times New Roman"/>
              </a:rPr>
              <a:t> </a:t>
            </a:r>
            <a:r>
              <a:rPr sz="3450" i="1" spc="-37" baseline="3623" dirty="0">
                <a:latin typeface="Times New Roman"/>
                <a:cs typeface="Times New Roman"/>
              </a:rPr>
              <a:t>r</a:t>
            </a:r>
            <a:r>
              <a:rPr sz="3450" i="1" spc="187" baseline="3623" dirty="0">
                <a:latin typeface="Times New Roman"/>
                <a:cs typeface="Times New Roman"/>
              </a:rPr>
              <a:t> </a:t>
            </a:r>
            <a:r>
              <a:rPr sz="2300" spc="25" dirty="0">
                <a:latin typeface="Symbol"/>
                <a:cs typeface="Symbol"/>
              </a:rPr>
              <a:t></a:t>
            </a:r>
            <a:r>
              <a:rPr sz="2025" spc="37" baseline="63786" dirty="0">
                <a:latin typeface="Times New Roman"/>
                <a:cs typeface="Times New Roman"/>
              </a:rPr>
              <a:t>2</a:t>
            </a:r>
            <a:endParaRPr sz="2025" baseline="63786">
              <a:latin typeface="Times New Roman"/>
              <a:cs typeface="Times New Roman"/>
            </a:endParaRPr>
          </a:p>
        </p:txBody>
      </p:sp>
      <p:sp>
        <p:nvSpPr>
          <p:cNvPr id="73" name="object 73"/>
          <p:cNvSpPr txBox="1"/>
          <p:nvPr/>
        </p:nvSpPr>
        <p:spPr>
          <a:xfrm>
            <a:off x="4111696" y="6047720"/>
            <a:ext cx="372110" cy="379730"/>
          </a:xfrm>
          <a:prstGeom prst="rect">
            <a:avLst/>
          </a:prstGeom>
        </p:spPr>
        <p:txBody>
          <a:bodyPr vert="horz" wrap="square" lIns="0" tIns="15240" rIns="0" bIns="0" rtlCol="0">
            <a:spAutoFit/>
          </a:bodyPr>
          <a:lstStyle/>
          <a:p>
            <a:pPr marL="216535" indent="-204470">
              <a:lnSpc>
                <a:spcPct val="100000"/>
              </a:lnSpc>
              <a:spcBef>
                <a:spcPts val="120"/>
              </a:spcBef>
              <a:buFont typeface="Symbol"/>
              <a:buChar char=""/>
              <a:tabLst>
                <a:tab pos="217170" algn="l"/>
              </a:tabLst>
            </a:pPr>
            <a:r>
              <a:rPr sz="2300" i="1" spc="-30" dirty="0">
                <a:latin typeface="Times New Roman"/>
                <a:cs typeface="Times New Roman"/>
              </a:rPr>
              <a:t>o</a:t>
            </a:r>
            <a:endParaRPr sz="2300">
              <a:latin typeface="Times New Roman"/>
              <a:cs typeface="Times New Roman"/>
            </a:endParaRPr>
          </a:p>
        </p:txBody>
      </p:sp>
      <p:sp>
        <p:nvSpPr>
          <p:cNvPr id="74" name="object 74"/>
          <p:cNvSpPr txBox="1"/>
          <p:nvPr/>
        </p:nvSpPr>
        <p:spPr>
          <a:xfrm>
            <a:off x="2999002" y="6277800"/>
            <a:ext cx="200025" cy="379730"/>
          </a:xfrm>
          <a:prstGeom prst="rect">
            <a:avLst/>
          </a:prstGeom>
        </p:spPr>
        <p:txBody>
          <a:bodyPr vert="horz" wrap="square" lIns="0" tIns="15240" rIns="0" bIns="0" rtlCol="0">
            <a:spAutoFit/>
          </a:bodyPr>
          <a:lstStyle/>
          <a:p>
            <a:pPr marL="12700">
              <a:lnSpc>
                <a:spcPct val="100000"/>
              </a:lnSpc>
              <a:spcBef>
                <a:spcPts val="120"/>
              </a:spcBef>
            </a:pPr>
            <a:r>
              <a:rPr sz="2300" i="1" spc="-35" dirty="0">
                <a:latin typeface="Times New Roman"/>
                <a:cs typeface="Times New Roman"/>
              </a:rPr>
              <a:t>R</a:t>
            </a:r>
            <a:endParaRPr sz="2300">
              <a:latin typeface="Times New Roman"/>
              <a:cs typeface="Times New Roman"/>
            </a:endParaRPr>
          </a:p>
        </p:txBody>
      </p:sp>
      <p:sp>
        <p:nvSpPr>
          <p:cNvPr id="75" name="object 75"/>
          <p:cNvSpPr txBox="1"/>
          <p:nvPr/>
        </p:nvSpPr>
        <p:spPr>
          <a:xfrm>
            <a:off x="3021272" y="5862486"/>
            <a:ext cx="136525" cy="379730"/>
          </a:xfrm>
          <a:prstGeom prst="rect">
            <a:avLst/>
          </a:prstGeom>
        </p:spPr>
        <p:txBody>
          <a:bodyPr vert="horz" wrap="square" lIns="0" tIns="15240" rIns="0" bIns="0" rtlCol="0">
            <a:spAutoFit/>
          </a:bodyPr>
          <a:lstStyle/>
          <a:p>
            <a:pPr marL="12700">
              <a:lnSpc>
                <a:spcPct val="100000"/>
              </a:lnSpc>
              <a:spcBef>
                <a:spcPts val="120"/>
              </a:spcBef>
            </a:pPr>
            <a:r>
              <a:rPr sz="2300" i="1" spc="-25" dirty="0">
                <a:latin typeface="Times New Roman"/>
                <a:cs typeface="Times New Roman"/>
              </a:rPr>
              <a:t>r</a:t>
            </a:r>
            <a:endParaRPr sz="2300">
              <a:latin typeface="Times New Roman"/>
              <a:cs typeface="Times New Roman"/>
            </a:endParaRPr>
          </a:p>
        </p:txBody>
      </p:sp>
      <p:sp>
        <p:nvSpPr>
          <p:cNvPr id="76" name="object 76"/>
          <p:cNvSpPr txBox="1"/>
          <p:nvPr/>
        </p:nvSpPr>
        <p:spPr>
          <a:xfrm>
            <a:off x="3789719" y="6244325"/>
            <a:ext cx="145415" cy="231775"/>
          </a:xfrm>
          <a:prstGeom prst="rect">
            <a:avLst/>
          </a:prstGeom>
        </p:spPr>
        <p:txBody>
          <a:bodyPr vert="horz" wrap="square" lIns="0" tIns="12700" rIns="0" bIns="0" rtlCol="0">
            <a:spAutoFit/>
          </a:bodyPr>
          <a:lstStyle/>
          <a:p>
            <a:pPr marL="12700">
              <a:lnSpc>
                <a:spcPct val="100000"/>
              </a:lnSpc>
              <a:spcBef>
                <a:spcPts val="100"/>
              </a:spcBef>
            </a:pPr>
            <a:r>
              <a:rPr sz="1350" i="1" spc="-35" dirty="0">
                <a:latin typeface="Times New Roman"/>
                <a:cs typeface="Times New Roman"/>
              </a:rPr>
              <a:t>m</a:t>
            </a:r>
            <a:endParaRPr sz="1350">
              <a:latin typeface="Times New Roman"/>
              <a:cs typeface="Times New Roman"/>
            </a:endParaRPr>
          </a:p>
        </p:txBody>
      </p:sp>
      <p:sp>
        <p:nvSpPr>
          <p:cNvPr id="77" name="object 77"/>
          <p:cNvSpPr txBox="1"/>
          <p:nvPr/>
        </p:nvSpPr>
        <p:spPr>
          <a:xfrm>
            <a:off x="1858918" y="6032802"/>
            <a:ext cx="1940560" cy="397510"/>
          </a:xfrm>
          <a:prstGeom prst="rect">
            <a:avLst/>
          </a:prstGeom>
        </p:spPr>
        <p:txBody>
          <a:bodyPr vert="horz" wrap="square" lIns="0" tIns="17145" rIns="0" bIns="0" rtlCol="0">
            <a:spAutoFit/>
          </a:bodyPr>
          <a:lstStyle/>
          <a:p>
            <a:pPr marL="12700">
              <a:lnSpc>
                <a:spcPct val="100000"/>
              </a:lnSpc>
              <a:spcBef>
                <a:spcPts val="135"/>
              </a:spcBef>
              <a:tabLst>
                <a:tab pos="1388745" algn="l"/>
              </a:tabLst>
            </a:pPr>
            <a:r>
              <a:rPr sz="2300" i="1" spc="-30" dirty="0">
                <a:latin typeface="Times New Roman"/>
                <a:cs typeface="Times New Roman"/>
              </a:rPr>
              <a:t>d</a:t>
            </a:r>
            <a:r>
              <a:rPr sz="2300" i="1" spc="150" dirty="0">
                <a:latin typeface="Times New Roman"/>
                <a:cs typeface="Times New Roman"/>
              </a:rPr>
              <a:t> </a:t>
            </a:r>
            <a:r>
              <a:rPr sz="2300" spc="-35" dirty="0">
                <a:latin typeface="Symbol"/>
                <a:cs typeface="Symbol"/>
              </a:rPr>
              <a:t></a:t>
            </a:r>
            <a:r>
              <a:rPr sz="2300" spc="10" dirty="0">
                <a:latin typeface="Times New Roman"/>
                <a:cs typeface="Times New Roman"/>
              </a:rPr>
              <a:t> </a:t>
            </a:r>
            <a:r>
              <a:rPr sz="2300" i="1" spc="-35" dirty="0">
                <a:latin typeface="Times New Roman"/>
                <a:cs typeface="Times New Roman"/>
              </a:rPr>
              <a:t>R</a:t>
            </a:r>
            <a:r>
              <a:rPr sz="2300" i="1" spc="215" dirty="0">
                <a:latin typeface="Times New Roman"/>
                <a:cs typeface="Times New Roman"/>
              </a:rPr>
              <a:t> </a:t>
            </a:r>
            <a:r>
              <a:rPr sz="2300" spc="135" dirty="0">
                <a:latin typeface="Times New Roman"/>
                <a:cs typeface="Times New Roman"/>
              </a:rPr>
              <a:t>1</a:t>
            </a:r>
            <a:r>
              <a:rPr sz="2300" spc="-35" dirty="0">
                <a:latin typeface="Symbol"/>
                <a:cs typeface="Symbol"/>
              </a:rPr>
              <a:t></a:t>
            </a:r>
            <a:r>
              <a:rPr sz="2300" dirty="0">
                <a:latin typeface="Times New Roman"/>
                <a:cs typeface="Times New Roman"/>
              </a:rPr>
              <a:t>	</a:t>
            </a:r>
            <a:r>
              <a:rPr sz="2300" spc="-50" dirty="0">
                <a:latin typeface="Times New Roman"/>
                <a:cs typeface="Times New Roman"/>
              </a:rPr>
              <a:t>c</a:t>
            </a:r>
            <a:r>
              <a:rPr sz="2300" spc="-40" dirty="0">
                <a:latin typeface="Times New Roman"/>
                <a:cs typeface="Times New Roman"/>
              </a:rPr>
              <a:t>o</a:t>
            </a:r>
            <a:r>
              <a:rPr sz="2300" spc="80" dirty="0">
                <a:latin typeface="Times New Roman"/>
                <a:cs typeface="Times New Roman"/>
              </a:rPr>
              <a:t>s</a:t>
            </a:r>
            <a:r>
              <a:rPr sz="2400" spc="-85" dirty="0">
                <a:latin typeface="Symbol"/>
                <a:cs typeface="Symbol"/>
              </a:rPr>
              <a:t></a:t>
            </a:r>
            <a:endParaRPr sz="2400">
              <a:latin typeface="Symbol"/>
              <a:cs typeface="Symbo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34</a:t>
            </a:r>
            <a:endParaRPr sz="1200">
              <a:latin typeface="Arial MT"/>
              <a:cs typeface="Arial MT"/>
            </a:endParaRPr>
          </a:p>
        </p:txBody>
      </p:sp>
      <p:sp>
        <p:nvSpPr>
          <p:cNvPr id="3" name="object 3"/>
          <p:cNvSpPr txBox="1"/>
          <p:nvPr/>
        </p:nvSpPr>
        <p:spPr>
          <a:xfrm>
            <a:off x="78739" y="100076"/>
            <a:ext cx="816419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Neglecting</a:t>
            </a:r>
            <a:r>
              <a:rPr sz="2000" spc="-3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truncation</a:t>
            </a:r>
            <a:r>
              <a:rPr sz="2000" spc="-40" dirty="0">
                <a:latin typeface="Times New Roman"/>
                <a:cs typeface="Times New Roman"/>
              </a:rPr>
              <a:t> </a:t>
            </a:r>
            <a:r>
              <a:rPr sz="2000" dirty="0">
                <a:latin typeface="Times New Roman"/>
                <a:cs typeface="Times New Roman"/>
              </a:rPr>
              <a:t>error</a:t>
            </a:r>
            <a:r>
              <a:rPr sz="2000" spc="-25" dirty="0">
                <a:latin typeface="Times New Roman"/>
                <a:cs typeface="Times New Roman"/>
              </a:rPr>
              <a:t> </a:t>
            </a:r>
            <a:r>
              <a:rPr sz="2000" spc="-5" dirty="0">
                <a:latin typeface="Times New Roman"/>
                <a:cs typeface="Times New Roman"/>
              </a:rPr>
              <a:t>term,</a:t>
            </a:r>
            <a:r>
              <a:rPr sz="2000" dirty="0">
                <a:latin typeface="Times New Roman"/>
                <a:cs typeface="Times New Roman"/>
              </a:rPr>
              <a:t> using</a:t>
            </a:r>
            <a:r>
              <a:rPr sz="2000" spc="-30" dirty="0">
                <a:latin typeface="Times New Roman"/>
                <a:cs typeface="Times New Roman"/>
              </a:rPr>
              <a:t> </a:t>
            </a:r>
            <a:r>
              <a:rPr sz="2000" spc="-5" dirty="0">
                <a:latin typeface="Times New Roman"/>
                <a:cs typeface="Times New Roman"/>
              </a:rPr>
              <a:t>Binomial </a:t>
            </a:r>
            <a:r>
              <a:rPr sz="2000" dirty="0">
                <a:latin typeface="Times New Roman"/>
                <a:cs typeface="Times New Roman"/>
              </a:rPr>
              <a:t>theorem</a:t>
            </a:r>
            <a:r>
              <a:rPr sz="2000" spc="-40" dirty="0">
                <a:latin typeface="Times New Roman"/>
                <a:cs typeface="Times New Roman"/>
              </a:rPr>
              <a:t> </a:t>
            </a:r>
            <a:r>
              <a:rPr sz="2000" dirty="0">
                <a:latin typeface="Times New Roman"/>
                <a:cs typeface="Times New Roman"/>
              </a:rPr>
              <a:t>we</a:t>
            </a:r>
            <a:r>
              <a:rPr sz="2000" spc="5" dirty="0">
                <a:latin typeface="Times New Roman"/>
                <a:cs typeface="Times New Roman"/>
              </a:rPr>
              <a:t> </a:t>
            </a:r>
            <a:r>
              <a:rPr sz="2000" dirty="0">
                <a:latin typeface="Times New Roman"/>
                <a:cs typeface="Times New Roman"/>
              </a:rPr>
              <a:t>can</a:t>
            </a:r>
            <a:r>
              <a:rPr sz="2000" spc="-5" dirty="0">
                <a:latin typeface="Times New Roman"/>
                <a:cs typeface="Times New Roman"/>
              </a:rPr>
              <a:t> also</a:t>
            </a:r>
            <a:r>
              <a:rPr sz="2000" spc="-15" dirty="0">
                <a:latin typeface="Times New Roman"/>
                <a:cs typeface="Times New Roman"/>
              </a:rPr>
              <a:t> </a:t>
            </a:r>
            <a:r>
              <a:rPr sz="2000" dirty="0">
                <a:latin typeface="Times New Roman"/>
                <a:cs typeface="Times New Roman"/>
              </a:rPr>
              <a:t>write:</a:t>
            </a:r>
            <a:endParaRPr sz="2000">
              <a:latin typeface="Times New Roman"/>
              <a:cs typeface="Times New Roman"/>
            </a:endParaRPr>
          </a:p>
        </p:txBody>
      </p:sp>
      <p:sp>
        <p:nvSpPr>
          <p:cNvPr id="4" name="object 4"/>
          <p:cNvSpPr txBox="1"/>
          <p:nvPr/>
        </p:nvSpPr>
        <p:spPr>
          <a:xfrm>
            <a:off x="78739" y="1928825"/>
            <a:ext cx="4457065"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From</a:t>
            </a:r>
            <a:r>
              <a:rPr sz="2000" spc="-40" dirty="0">
                <a:latin typeface="Times New Roman"/>
                <a:cs typeface="Times New Roman"/>
              </a:rPr>
              <a:t> </a:t>
            </a:r>
            <a:r>
              <a:rPr sz="2000" dirty="0">
                <a:latin typeface="Times New Roman"/>
                <a:cs typeface="Times New Roman"/>
              </a:rPr>
              <a:t>equation</a:t>
            </a:r>
            <a:r>
              <a:rPr sz="2000" spc="-35" dirty="0">
                <a:latin typeface="Times New Roman"/>
                <a:cs typeface="Times New Roman"/>
              </a:rPr>
              <a:t> </a:t>
            </a:r>
            <a:r>
              <a:rPr sz="2000" dirty="0">
                <a:latin typeface="Times New Roman"/>
                <a:cs typeface="Times New Roman"/>
              </a:rPr>
              <a:t>(5)</a:t>
            </a:r>
            <a:r>
              <a:rPr sz="2000" spc="-30" dirty="0">
                <a:latin typeface="Times New Roman"/>
                <a:cs typeface="Times New Roman"/>
              </a:rPr>
              <a:t> </a:t>
            </a:r>
            <a:r>
              <a:rPr sz="2000" spc="5" dirty="0">
                <a:latin typeface="Times New Roman"/>
                <a:cs typeface="Times New Roman"/>
              </a:rPr>
              <a:t>&amp;</a:t>
            </a:r>
            <a:r>
              <a:rPr sz="2000" spc="-15" dirty="0">
                <a:latin typeface="Times New Roman"/>
                <a:cs typeface="Times New Roman"/>
              </a:rPr>
              <a:t> </a:t>
            </a:r>
            <a:r>
              <a:rPr sz="2000" dirty="0">
                <a:latin typeface="Times New Roman"/>
                <a:cs typeface="Times New Roman"/>
              </a:rPr>
              <a:t>(9),</a:t>
            </a:r>
            <a:r>
              <a:rPr sz="2000" spc="-30" dirty="0">
                <a:latin typeface="Times New Roman"/>
                <a:cs typeface="Times New Roman"/>
              </a:rPr>
              <a:t> </a:t>
            </a:r>
            <a:r>
              <a:rPr sz="2000" dirty="0">
                <a:latin typeface="Times New Roman"/>
                <a:cs typeface="Times New Roman"/>
              </a:rPr>
              <a:t>we</a:t>
            </a:r>
            <a:r>
              <a:rPr sz="2000" spc="-15" dirty="0">
                <a:latin typeface="Times New Roman"/>
                <a:cs typeface="Times New Roman"/>
              </a:rPr>
              <a:t> </a:t>
            </a:r>
            <a:r>
              <a:rPr sz="2000" dirty="0">
                <a:latin typeface="Times New Roman"/>
                <a:cs typeface="Times New Roman"/>
              </a:rPr>
              <a:t>can</a:t>
            </a:r>
            <a:r>
              <a:rPr sz="2000" spc="-10" dirty="0">
                <a:latin typeface="Times New Roman"/>
                <a:cs typeface="Times New Roman"/>
              </a:rPr>
              <a:t> </a:t>
            </a:r>
            <a:r>
              <a:rPr sz="2000" dirty="0">
                <a:latin typeface="Times New Roman"/>
                <a:cs typeface="Times New Roman"/>
              </a:rPr>
              <a:t>also</a:t>
            </a:r>
            <a:r>
              <a:rPr sz="2000" spc="-5" dirty="0">
                <a:latin typeface="Times New Roman"/>
                <a:cs typeface="Times New Roman"/>
              </a:rPr>
              <a:t> </a:t>
            </a:r>
            <a:r>
              <a:rPr sz="2000" dirty="0">
                <a:latin typeface="Times New Roman"/>
                <a:cs typeface="Times New Roman"/>
              </a:rPr>
              <a:t>write:</a:t>
            </a:r>
            <a:endParaRPr sz="2000">
              <a:latin typeface="Times New Roman"/>
              <a:cs typeface="Times New Roman"/>
            </a:endParaRPr>
          </a:p>
        </p:txBody>
      </p:sp>
      <p:sp>
        <p:nvSpPr>
          <p:cNvPr id="5" name="object 5"/>
          <p:cNvSpPr txBox="1"/>
          <p:nvPr/>
        </p:nvSpPr>
        <p:spPr>
          <a:xfrm>
            <a:off x="78739" y="5074996"/>
            <a:ext cx="2890520" cy="331470"/>
          </a:xfrm>
          <a:prstGeom prst="rect">
            <a:avLst/>
          </a:prstGeom>
        </p:spPr>
        <p:txBody>
          <a:bodyPr vert="horz" wrap="square" lIns="0" tIns="13335" rIns="0" bIns="0" rtlCol="0">
            <a:spAutoFit/>
          </a:bodyPr>
          <a:lstStyle/>
          <a:p>
            <a:pPr marL="12700">
              <a:lnSpc>
                <a:spcPct val="100000"/>
              </a:lnSpc>
              <a:spcBef>
                <a:spcPts val="105"/>
              </a:spcBef>
            </a:pPr>
            <a:r>
              <a:rPr sz="2000" spc="-25" dirty="0">
                <a:latin typeface="Times New Roman"/>
                <a:cs typeface="Times New Roman"/>
              </a:rPr>
              <a:t>Taking </a:t>
            </a:r>
            <a:r>
              <a:rPr sz="2000" dirty="0">
                <a:latin typeface="Times New Roman"/>
                <a:cs typeface="Times New Roman"/>
              </a:rPr>
              <a:t>the</a:t>
            </a:r>
            <a:r>
              <a:rPr sz="2000" spc="-20" dirty="0">
                <a:latin typeface="Times New Roman"/>
                <a:cs typeface="Times New Roman"/>
              </a:rPr>
              <a:t> </a:t>
            </a:r>
            <a:r>
              <a:rPr sz="2000" spc="-5" dirty="0">
                <a:latin typeface="Times New Roman"/>
                <a:cs typeface="Times New Roman"/>
              </a:rPr>
              <a:t>numerical</a:t>
            </a:r>
            <a:r>
              <a:rPr sz="2000" spc="-35" dirty="0">
                <a:latin typeface="Times New Roman"/>
                <a:cs typeface="Times New Roman"/>
              </a:rPr>
              <a:t> </a:t>
            </a:r>
            <a:r>
              <a:rPr sz="2000" dirty="0">
                <a:latin typeface="Times New Roman"/>
                <a:cs typeface="Times New Roman"/>
              </a:rPr>
              <a:t>values</a:t>
            </a:r>
            <a:endParaRPr sz="2000">
              <a:latin typeface="Times New Roman"/>
              <a:cs typeface="Times New Roman"/>
            </a:endParaRPr>
          </a:p>
        </p:txBody>
      </p:sp>
      <p:sp>
        <p:nvSpPr>
          <p:cNvPr id="6" name="object 6"/>
          <p:cNvSpPr txBox="1"/>
          <p:nvPr/>
        </p:nvSpPr>
        <p:spPr>
          <a:xfrm>
            <a:off x="6242318" y="5074996"/>
            <a:ext cx="2708910"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the</a:t>
            </a:r>
            <a:r>
              <a:rPr sz="2000" spc="-35" dirty="0">
                <a:latin typeface="Times New Roman"/>
                <a:cs typeface="Times New Roman"/>
              </a:rPr>
              <a:t> </a:t>
            </a:r>
            <a:r>
              <a:rPr sz="2000" dirty="0">
                <a:latin typeface="Times New Roman"/>
                <a:cs typeface="Times New Roman"/>
              </a:rPr>
              <a:t>fraction</a:t>
            </a:r>
            <a:r>
              <a:rPr sz="2000" spc="-40" dirty="0">
                <a:latin typeface="Times New Roman"/>
                <a:cs typeface="Times New Roman"/>
              </a:rPr>
              <a:t> </a:t>
            </a:r>
            <a:r>
              <a:rPr sz="2000" dirty="0">
                <a:latin typeface="Times New Roman"/>
                <a:cs typeface="Times New Roman"/>
              </a:rPr>
              <a:t>is</a:t>
            </a:r>
            <a:r>
              <a:rPr sz="2000" spc="-25" dirty="0">
                <a:latin typeface="Times New Roman"/>
                <a:cs typeface="Times New Roman"/>
              </a:rPr>
              <a:t> </a:t>
            </a:r>
            <a:r>
              <a:rPr sz="2000" dirty="0">
                <a:latin typeface="Times New Roman"/>
                <a:cs typeface="Times New Roman"/>
              </a:rPr>
              <a:t>on</a:t>
            </a:r>
            <a:r>
              <a:rPr sz="2000" spc="-20"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order</a:t>
            </a:r>
            <a:endParaRPr sz="2000">
              <a:latin typeface="Times New Roman"/>
              <a:cs typeface="Times New Roman"/>
            </a:endParaRPr>
          </a:p>
        </p:txBody>
      </p:sp>
      <p:sp>
        <p:nvSpPr>
          <p:cNvPr id="7" name="object 7"/>
          <p:cNvSpPr txBox="1"/>
          <p:nvPr/>
        </p:nvSpPr>
        <p:spPr>
          <a:xfrm>
            <a:off x="53339" y="5381040"/>
            <a:ext cx="9011285" cy="939800"/>
          </a:xfrm>
          <a:prstGeom prst="rect">
            <a:avLst/>
          </a:prstGeom>
        </p:spPr>
        <p:txBody>
          <a:bodyPr vert="horz" wrap="square" lIns="0" tIns="12700" rIns="0" bIns="0" rtlCol="0">
            <a:spAutoFit/>
          </a:bodyPr>
          <a:lstStyle/>
          <a:p>
            <a:pPr marL="38100" marR="30480">
              <a:lnSpc>
                <a:spcPct val="150000"/>
              </a:lnSpc>
              <a:spcBef>
                <a:spcPts val="100"/>
              </a:spcBef>
            </a:pP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10</a:t>
            </a:r>
            <a:r>
              <a:rPr sz="1950" spc="7" baseline="25641" dirty="0">
                <a:latin typeface="Times New Roman"/>
                <a:cs typeface="Times New Roman"/>
              </a:rPr>
              <a:t>-7</a:t>
            </a:r>
            <a:r>
              <a:rPr sz="2000" spc="5" dirty="0">
                <a:latin typeface="Times New Roman"/>
                <a:cs typeface="Times New Roman"/>
              </a:rPr>
              <a:t>.</a:t>
            </a:r>
            <a:r>
              <a:rPr sz="2000" spc="-55" dirty="0">
                <a:latin typeface="Times New Roman"/>
                <a:cs typeface="Times New Roman"/>
              </a:rPr>
              <a:t> </a:t>
            </a:r>
            <a:r>
              <a:rPr sz="2000" dirty="0">
                <a:latin typeface="Times New Roman"/>
                <a:cs typeface="Times New Roman"/>
              </a:rPr>
              <a:t>The equation</a:t>
            </a:r>
            <a:r>
              <a:rPr sz="2000" spc="-25" dirty="0">
                <a:latin typeface="Times New Roman"/>
                <a:cs typeface="Times New Roman"/>
              </a:rPr>
              <a:t> </a:t>
            </a:r>
            <a:r>
              <a:rPr sz="2000" spc="-15" dirty="0">
                <a:latin typeface="Times New Roman"/>
                <a:cs typeface="Times New Roman"/>
              </a:rPr>
              <a:t>(11)</a:t>
            </a:r>
            <a:r>
              <a:rPr sz="2000" spc="-35" dirty="0">
                <a:latin typeface="Times New Roman"/>
                <a:cs typeface="Times New Roman"/>
              </a:rPr>
              <a:t> </a:t>
            </a:r>
            <a:r>
              <a:rPr sz="2000" dirty="0">
                <a:latin typeface="Times New Roman"/>
                <a:cs typeface="Times New Roman"/>
              </a:rPr>
              <a:t>shows</a:t>
            </a:r>
            <a:r>
              <a:rPr sz="2000" spc="-35" dirty="0">
                <a:latin typeface="Times New Roman"/>
                <a:cs typeface="Times New Roman"/>
              </a:rPr>
              <a:t> </a:t>
            </a:r>
            <a:r>
              <a:rPr sz="2000" dirty="0">
                <a:latin typeface="Times New Roman"/>
                <a:cs typeface="Times New Roman"/>
              </a:rPr>
              <a:t>that</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direction</a:t>
            </a:r>
            <a:r>
              <a:rPr sz="2000" spc="-35" dirty="0">
                <a:latin typeface="Times New Roman"/>
                <a:cs typeface="Times New Roman"/>
              </a:rPr>
              <a:t> </a:t>
            </a:r>
            <a:r>
              <a:rPr sz="2000" dirty="0">
                <a:latin typeface="Times New Roman"/>
                <a:cs typeface="Times New Roman"/>
              </a:rPr>
              <a:t>of </a:t>
            </a:r>
            <a:r>
              <a:rPr sz="2000" b="1" dirty="0">
                <a:latin typeface="Times New Roman"/>
                <a:cs typeface="Times New Roman"/>
              </a:rPr>
              <a:t>a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towards</a:t>
            </a:r>
            <a:r>
              <a:rPr sz="2000" spc="-3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center</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earth </a:t>
            </a:r>
            <a:r>
              <a:rPr sz="2000" spc="-484"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towards</a:t>
            </a:r>
            <a:r>
              <a:rPr sz="2000" spc="-25" dirty="0">
                <a:latin typeface="Times New Roman"/>
                <a:cs typeface="Times New Roman"/>
              </a:rPr>
              <a:t> </a:t>
            </a:r>
            <a:r>
              <a:rPr sz="2000" spc="-5" dirty="0">
                <a:latin typeface="Times New Roman"/>
                <a:cs typeface="Times New Roman"/>
              </a:rPr>
              <a:t>moon</a:t>
            </a:r>
            <a:r>
              <a:rPr sz="2000" spc="5" dirty="0">
                <a:latin typeface="Times New Roman"/>
                <a:cs typeface="Times New Roman"/>
              </a:rPr>
              <a:t> </a:t>
            </a:r>
            <a:r>
              <a:rPr sz="2000" dirty="0">
                <a:latin typeface="Times New Roman"/>
                <a:cs typeface="Times New Roman"/>
              </a:rPr>
              <a:t>for</a:t>
            </a:r>
            <a:r>
              <a:rPr sz="2000" spc="-20" dirty="0">
                <a:latin typeface="Times New Roman"/>
                <a:cs typeface="Times New Roman"/>
              </a:rPr>
              <a:t> </a:t>
            </a:r>
            <a:r>
              <a:rPr sz="2000" b="1" spc="-5" dirty="0">
                <a:latin typeface="Times New Roman"/>
                <a:cs typeface="Times New Roman"/>
              </a:rPr>
              <a:t>θ</a:t>
            </a:r>
            <a:r>
              <a:rPr sz="1950" b="1" spc="-7" baseline="-21367" dirty="0">
                <a:latin typeface="Times New Roman"/>
                <a:cs typeface="Times New Roman"/>
              </a:rPr>
              <a:t>m</a:t>
            </a:r>
            <a:r>
              <a:rPr sz="2000" spc="-5" dirty="0">
                <a:latin typeface="Times New Roman"/>
                <a:cs typeface="Times New Roman"/>
              </a:rPr>
              <a:t>&gt;</a:t>
            </a:r>
            <a:r>
              <a:rPr sz="2000" b="1" spc="-5" dirty="0">
                <a:latin typeface="Times New Roman"/>
                <a:cs typeface="Times New Roman"/>
              </a:rPr>
              <a:t>π/2</a:t>
            </a:r>
            <a:r>
              <a:rPr sz="2000" b="1" spc="45" dirty="0">
                <a:latin typeface="Times New Roman"/>
                <a:cs typeface="Times New Roman"/>
              </a:rPr>
              <a:t> </a:t>
            </a:r>
            <a:r>
              <a:rPr sz="2000" dirty="0">
                <a:latin typeface="Times New Roman"/>
                <a:cs typeface="Times New Roman"/>
              </a:rPr>
              <a:t>along</a:t>
            </a:r>
            <a:r>
              <a:rPr sz="2000" spc="-2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direction</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b="1" dirty="0">
                <a:latin typeface="Times New Roman"/>
                <a:cs typeface="Times New Roman"/>
              </a:rPr>
              <a:t>R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opposite</a:t>
            </a:r>
            <a:r>
              <a:rPr sz="2000" spc="-30" dirty="0">
                <a:latin typeface="Times New Roman"/>
                <a:cs typeface="Times New Roman"/>
              </a:rPr>
              <a:t> </a:t>
            </a:r>
            <a:r>
              <a:rPr sz="2000" dirty="0">
                <a:latin typeface="Times New Roman"/>
                <a:cs typeface="Times New Roman"/>
              </a:rPr>
              <a:t>of </a:t>
            </a:r>
            <a:r>
              <a:rPr sz="2000" b="1" dirty="0">
                <a:latin typeface="Times New Roman"/>
                <a:cs typeface="Times New Roman"/>
              </a:rPr>
              <a:t>R</a:t>
            </a:r>
            <a:r>
              <a:rPr sz="2000" b="1" spc="-5" dirty="0">
                <a:latin typeface="Times New Roman"/>
                <a:cs typeface="Times New Roman"/>
              </a:rPr>
              <a:t> </a:t>
            </a:r>
            <a:r>
              <a:rPr sz="2000" dirty="0">
                <a:latin typeface="Times New Roman"/>
                <a:cs typeface="Times New Roman"/>
              </a:rPr>
              <a:t>for</a:t>
            </a:r>
            <a:r>
              <a:rPr sz="2000" spc="-10" dirty="0">
                <a:latin typeface="Times New Roman"/>
                <a:cs typeface="Times New Roman"/>
              </a:rPr>
              <a:t> </a:t>
            </a:r>
            <a:r>
              <a:rPr sz="2000" b="1" spc="-5" dirty="0">
                <a:latin typeface="Times New Roman"/>
                <a:cs typeface="Times New Roman"/>
              </a:rPr>
              <a:t>π/2&lt;θ</a:t>
            </a:r>
            <a:r>
              <a:rPr sz="1950" b="1" spc="-7" baseline="-21367" dirty="0">
                <a:latin typeface="Times New Roman"/>
                <a:cs typeface="Times New Roman"/>
              </a:rPr>
              <a:t>m</a:t>
            </a:r>
            <a:r>
              <a:rPr sz="2000" b="1" spc="-5" dirty="0">
                <a:latin typeface="Times New Roman"/>
                <a:cs typeface="Times New Roman"/>
              </a:rPr>
              <a:t>&lt;π.</a:t>
            </a:r>
            <a:endParaRPr sz="2000">
              <a:latin typeface="Times New Roman"/>
              <a:cs typeface="Times New Roman"/>
            </a:endParaRPr>
          </a:p>
        </p:txBody>
      </p:sp>
      <p:sp>
        <p:nvSpPr>
          <p:cNvPr id="8" name="object 8"/>
          <p:cNvSpPr txBox="1"/>
          <p:nvPr/>
        </p:nvSpPr>
        <p:spPr>
          <a:xfrm>
            <a:off x="78739" y="6446926"/>
            <a:ext cx="6670675"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So,</a:t>
            </a:r>
            <a:r>
              <a:rPr sz="2000" spc="-15" dirty="0">
                <a:latin typeface="Times New Roman"/>
                <a:cs typeface="Times New Roman"/>
              </a:rPr>
              <a:t> </a:t>
            </a:r>
            <a:r>
              <a:rPr sz="2000" dirty="0">
                <a:latin typeface="Times New Roman"/>
                <a:cs typeface="Times New Roman"/>
              </a:rPr>
              <a:t>here</a:t>
            </a:r>
            <a:r>
              <a:rPr sz="2000" spc="-10" dirty="0">
                <a:latin typeface="Times New Roman"/>
                <a:cs typeface="Times New Roman"/>
              </a:rPr>
              <a:t> </a:t>
            </a:r>
            <a:r>
              <a:rPr sz="2000" b="1" dirty="0">
                <a:latin typeface="Times New Roman"/>
                <a:cs typeface="Times New Roman"/>
              </a:rPr>
              <a:t>a </a:t>
            </a:r>
            <a:r>
              <a:rPr sz="2000" dirty="0">
                <a:latin typeface="Times New Roman"/>
                <a:cs typeface="Times New Roman"/>
              </a:rPr>
              <a:t>is</a:t>
            </a:r>
            <a:r>
              <a:rPr sz="2000" spc="-5" dirty="0">
                <a:latin typeface="Times New Roman"/>
                <a:cs typeface="Times New Roman"/>
              </a:rPr>
              <a:t> </a:t>
            </a:r>
            <a:r>
              <a:rPr sz="2000" dirty="0">
                <a:latin typeface="Times New Roman"/>
                <a:cs typeface="Times New Roman"/>
              </a:rPr>
              <a:t>towards</a:t>
            </a:r>
            <a:r>
              <a:rPr sz="2000" spc="-4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moon</a:t>
            </a:r>
            <a:r>
              <a:rPr sz="2000" dirty="0">
                <a:latin typeface="Times New Roman"/>
                <a:cs typeface="Times New Roman"/>
              </a:rPr>
              <a:t> or</a:t>
            </a:r>
            <a:r>
              <a:rPr sz="2000" spc="-15" dirty="0">
                <a:latin typeface="Times New Roman"/>
                <a:cs typeface="Times New Roman"/>
              </a:rPr>
              <a:t> </a:t>
            </a:r>
            <a:r>
              <a:rPr sz="2000" dirty="0">
                <a:latin typeface="Times New Roman"/>
                <a:cs typeface="Times New Roman"/>
              </a:rPr>
              <a:t>towards</a:t>
            </a:r>
            <a:r>
              <a:rPr sz="2000" spc="-20" dirty="0">
                <a:latin typeface="Times New Roman"/>
                <a:cs typeface="Times New Roman"/>
              </a:rPr>
              <a:t> </a:t>
            </a:r>
            <a:r>
              <a:rPr sz="2000" b="1" dirty="0">
                <a:latin typeface="Times New Roman"/>
                <a:cs typeface="Times New Roman"/>
              </a:rPr>
              <a:t>B</a:t>
            </a:r>
            <a:r>
              <a:rPr sz="2000" b="1" spc="-5" dirty="0">
                <a:latin typeface="Times New Roman"/>
                <a:cs typeface="Times New Roman"/>
              </a:rPr>
              <a:t> </a:t>
            </a:r>
            <a:r>
              <a:rPr sz="2000" dirty="0">
                <a:latin typeface="Times New Roman"/>
                <a:cs typeface="Times New Roman"/>
              </a:rPr>
              <a:t>(other</a:t>
            </a:r>
            <a:r>
              <a:rPr sz="2000" spc="-30" dirty="0">
                <a:latin typeface="Times New Roman"/>
                <a:cs typeface="Times New Roman"/>
              </a:rPr>
              <a:t> </a:t>
            </a:r>
            <a:r>
              <a:rPr sz="2000" dirty="0">
                <a:latin typeface="Times New Roman"/>
                <a:cs typeface="Times New Roman"/>
              </a:rPr>
              <a:t>side</a:t>
            </a:r>
            <a:r>
              <a:rPr sz="2000" spc="-1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earth).</a:t>
            </a:r>
            <a:endParaRPr sz="2000">
              <a:latin typeface="Times New Roman"/>
              <a:cs typeface="Times New Roman"/>
            </a:endParaRPr>
          </a:p>
        </p:txBody>
      </p:sp>
      <p:sp>
        <p:nvSpPr>
          <p:cNvPr id="9" name="object 9"/>
          <p:cNvSpPr/>
          <p:nvPr/>
        </p:nvSpPr>
        <p:spPr>
          <a:xfrm>
            <a:off x="1495442" y="1149218"/>
            <a:ext cx="320675" cy="0"/>
          </a:xfrm>
          <a:custGeom>
            <a:avLst/>
            <a:gdLst/>
            <a:ahLst/>
            <a:cxnLst/>
            <a:rect l="l" t="t" r="r" b="b"/>
            <a:pathLst>
              <a:path w="320675">
                <a:moveTo>
                  <a:pt x="0" y="0"/>
                </a:moveTo>
                <a:lnTo>
                  <a:pt x="320289" y="0"/>
                </a:lnTo>
              </a:path>
            </a:pathLst>
          </a:custGeom>
          <a:ln w="10558">
            <a:solidFill>
              <a:srgbClr val="000000"/>
            </a:solidFill>
          </a:ln>
        </p:spPr>
        <p:txBody>
          <a:bodyPr wrap="square" lIns="0" tIns="0" rIns="0" bIns="0" rtlCol="0"/>
          <a:lstStyle/>
          <a:p>
            <a:endParaRPr/>
          </a:p>
        </p:txBody>
      </p:sp>
      <p:sp>
        <p:nvSpPr>
          <p:cNvPr id="10" name="object 10"/>
          <p:cNvSpPr/>
          <p:nvPr/>
        </p:nvSpPr>
        <p:spPr>
          <a:xfrm>
            <a:off x="2930416" y="1536386"/>
            <a:ext cx="222250" cy="0"/>
          </a:xfrm>
          <a:custGeom>
            <a:avLst/>
            <a:gdLst/>
            <a:ahLst/>
            <a:cxnLst/>
            <a:rect l="l" t="t" r="r" b="b"/>
            <a:pathLst>
              <a:path w="222250">
                <a:moveTo>
                  <a:pt x="0" y="0"/>
                </a:moveTo>
                <a:lnTo>
                  <a:pt x="222154" y="0"/>
                </a:lnTo>
              </a:path>
            </a:pathLst>
          </a:custGeom>
          <a:ln w="5028">
            <a:solidFill>
              <a:srgbClr val="000000"/>
            </a:solidFill>
          </a:ln>
        </p:spPr>
        <p:txBody>
          <a:bodyPr wrap="square" lIns="0" tIns="0" rIns="0" bIns="0" rtlCol="0"/>
          <a:lstStyle/>
          <a:p>
            <a:endParaRPr/>
          </a:p>
        </p:txBody>
      </p:sp>
      <p:sp>
        <p:nvSpPr>
          <p:cNvPr id="11" name="object 11"/>
          <p:cNvSpPr/>
          <p:nvPr/>
        </p:nvSpPr>
        <p:spPr>
          <a:xfrm>
            <a:off x="2119954" y="1149218"/>
            <a:ext cx="2052955" cy="0"/>
          </a:xfrm>
          <a:custGeom>
            <a:avLst/>
            <a:gdLst/>
            <a:ahLst/>
            <a:cxnLst/>
            <a:rect l="l" t="t" r="r" b="b"/>
            <a:pathLst>
              <a:path w="2052954">
                <a:moveTo>
                  <a:pt x="0" y="0"/>
                </a:moveTo>
                <a:lnTo>
                  <a:pt x="2052707" y="0"/>
                </a:lnTo>
              </a:path>
            </a:pathLst>
          </a:custGeom>
          <a:ln w="10558">
            <a:solidFill>
              <a:srgbClr val="000000"/>
            </a:solidFill>
          </a:ln>
        </p:spPr>
        <p:txBody>
          <a:bodyPr wrap="square" lIns="0" tIns="0" rIns="0" bIns="0" rtlCol="0"/>
          <a:lstStyle/>
          <a:p>
            <a:endParaRPr/>
          </a:p>
        </p:txBody>
      </p:sp>
      <p:sp>
        <p:nvSpPr>
          <p:cNvPr id="12" name="object 12"/>
          <p:cNvSpPr/>
          <p:nvPr/>
        </p:nvSpPr>
        <p:spPr>
          <a:xfrm>
            <a:off x="4978403" y="812248"/>
            <a:ext cx="289560" cy="0"/>
          </a:xfrm>
          <a:custGeom>
            <a:avLst/>
            <a:gdLst/>
            <a:ahLst/>
            <a:cxnLst/>
            <a:rect l="l" t="t" r="r" b="b"/>
            <a:pathLst>
              <a:path w="289560">
                <a:moveTo>
                  <a:pt x="0" y="0"/>
                </a:moveTo>
                <a:lnTo>
                  <a:pt x="289374" y="0"/>
                </a:lnTo>
              </a:path>
            </a:pathLst>
          </a:custGeom>
          <a:ln w="5028">
            <a:solidFill>
              <a:srgbClr val="000000"/>
            </a:solidFill>
          </a:ln>
        </p:spPr>
        <p:txBody>
          <a:bodyPr wrap="square" lIns="0" tIns="0" rIns="0" bIns="0" rtlCol="0"/>
          <a:lstStyle/>
          <a:p>
            <a:endParaRPr/>
          </a:p>
        </p:txBody>
      </p:sp>
      <p:sp>
        <p:nvSpPr>
          <p:cNvPr id="13" name="object 13"/>
          <p:cNvSpPr txBox="1"/>
          <p:nvPr/>
        </p:nvSpPr>
        <p:spPr>
          <a:xfrm>
            <a:off x="1571710" y="788681"/>
            <a:ext cx="1659889" cy="328295"/>
          </a:xfrm>
          <a:prstGeom prst="rect">
            <a:avLst/>
          </a:prstGeom>
        </p:spPr>
        <p:txBody>
          <a:bodyPr vert="horz" wrap="square" lIns="0" tIns="16510" rIns="0" bIns="0" rtlCol="0">
            <a:spAutoFit/>
          </a:bodyPr>
          <a:lstStyle/>
          <a:p>
            <a:pPr marL="12700">
              <a:lnSpc>
                <a:spcPct val="100000"/>
              </a:lnSpc>
              <a:spcBef>
                <a:spcPts val="130"/>
              </a:spcBef>
              <a:tabLst>
                <a:tab pos="1502410" algn="l"/>
              </a:tabLst>
            </a:pPr>
            <a:r>
              <a:rPr sz="1950" spc="155" dirty="0">
                <a:latin typeface="Times New Roman"/>
                <a:cs typeface="Times New Roman"/>
              </a:rPr>
              <a:t>1	1</a:t>
            </a:r>
            <a:endParaRPr sz="1950">
              <a:latin typeface="Times New Roman"/>
              <a:cs typeface="Times New Roman"/>
            </a:endParaRPr>
          </a:p>
        </p:txBody>
      </p:sp>
      <p:sp>
        <p:nvSpPr>
          <p:cNvPr id="14" name="object 14"/>
          <p:cNvSpPr txBox="1"/>
          <p:nvPr/>
        </p:nvSpPr>
        <p:spPr>
          <a:xfrm>
            <a:off x="5144762" y="1031238"/>
            <a:ext cx="349885" cy="328295"/>
          </a:xfrm>
          <a:prstGeom prst="rect">
            <a:avLst/>
          </a:prstGeom>
        </p:spPr>
        <p:txBody>
          <a:bodyPr vert="horz" wrap="square" lIns="0" tIns="16510" rIns="0" bIns="0" rtlCol="0">
            <a:spAutoFit/>
          </a:bodyPr>
          <a:lstStyle/>
          <a:p>
            <a:pPr marL="38100">
              <a:lnSpc>
                <a:spcPct val="100000"/>
              </a:lnSpc>
              <a:spcBef>
                <a:spcPts val="130"/>
              </a:spcBef>
            </a:pPr>
            <a:r>
              <a:rPr sz="2925" i="1" spc="284" baseline="-25641" dirty="0">
                <a:latin typeface="Times New Roman"/>
                <a:cs typeface="Times New Roman"/>
              </a:rPr>
              <a:t>R</a:t>
            </a:r>
            <a:r>
              <a:rPr sz="1150" spc="190" dirty="0">
                <a:latin typeface="Times New Roman"/>
                <a:cs typeface="Times New Roman"/>
              </a:rPr>
              <a:t>3</a:t>
            </a:r>
            <a:endParaRPr sz="1150">
              <a:latin typeface="Times New Roman"/>
              <a:cs typeface="Times New Roman"/>
            </a:endParaRPr>
          </a:p>
        </p:txBody>
      </p:sp>
      <p:sp>
        <p:nvSpPr>
          <p:cNvPr id="15" name="object 15"/>
          <p:cNvSpPr txBox="1"/>
          <p:nvPr/>
        </p:nvSpPr>
        <p:spPr>
          <a:xfrm>
            <a:off x="1476856" y="1031238"/>
            <a:ext cx="340360" cy="328295"/>
          </a:xfrm>
          <a:prstGeom prst="rect">
            <a:avLst/>
          </a:prstGeom>
        </p:spPr>
        <p:txBody>
          <a:bodyPr vert="horz" wrap="square" lIns="0" tIns="16510" rIns="0" bIns="0" rtlCol="0">
            <a:spAutoFit/>
          </a:bodyPr>
          <a:lstStyle/>
          <a:p>
            <a:pPr marL="38100">
              <a:lnSpc>
                <a:spcPct val="100000"/>
              </a:lnSpc>
              <a:spcBef>
                <a:spcPts val="130"/>
              </a:spcBef>
            </a:pPr>
            <a:r>
              <a:rPr sz="2925" i="1" spc="232" baseline="-25641" dirty="0">
                <a:latin typeface="Times New Roman"/>
                <a:cs typeface="Times New Roman"/>
              </a:rPr>
              <a:t>d</a:t>
            </a:r>
            <a:r>
              <a:rPr sz="2925" i="1" spc="-307" baseline="-25641" dirty="0">
                <a:latin typeface="Times New Roman"/>
                <a:cs typeface="Times New Roman"/>
              </a:rPr>
              <a:t> </a:t>
            </a:r>
            <a:r>
              <a:rPr sz="1150" spc="80" dirty="0">
                <a:latin typeface="Times New Roman"/>
                <a:cs typeface="Times New Roman"/>
              </a:rPr>
              <a:t>3</a:t>
            </a:r>
            <a:endParaRPr sz="1150">
              <a:latin typeface="Times New Roman"/>
              <a:cs typeface="Times New Roman"/>
            </a:endParaRPr>
          </a:p>
        </p:txBody>
      </p:sp>
      <p:sp>
        <p:nvSpPr>
          <p:cNvPr id="16" name="object 16"/>
          <p:cNvSpPr txBox="1"/>
          <p:nvPr/>
        </p:nvSpPr>
        <p:spPr>
          <a:xfrm>
            <a:off x="5027610" y="803247"/>
            <a:ext cx="201295" cy="328295"/>
          </a:xfrm>
          <a:prstGeom prst="rect">
            <a:avLst/>
          </a:prstGeom>
        </p:spPr>
        <p:txBody>
          <a:bodyPr vert="horz" wrap="square" lIns="0" tIns="16510" rIns="0" bIns="0" rtlCol="0">
            <a:spAutoFit/>
          </a:bodyPr>
          <a:lstStyle/>
          <a:p>
            <a:pPr marL="12700">
              <a:lnSpc>
                <a:spcPct val="100000"/>
              </a:lnSpc>
              <a:spcBef>
                <a:spcPts val="130"/>
              </a:spcBef>
            </a:pPr>
            <a:r>
              <a:rPr sz="1950" i="1" spc="190" dirty="0">
                <a:latin typeface="Times New Roman"/>
                <a:cs typeface="Times New Roman"/>
              </a:rPr>
              <a:t>R</a:t>
            </a:r>
            <a:endParaRPr sz="1950">
              <a:latin typeface="Times New Roman"/>
              <a:cs typeface="Times New Roman"/>
            </a:endParaRPr>
          </a:p>
        </p:txBody>
      </p:sp>
      <p:sp>
        <p:nvSpPr>
          <p:cNvPr id="17" name="object 17"/>
          <p:cNvSpPr txBox="1"/>
          <p:nvPr/>
        </p:nvSpPr>
        <p:spPr>
          <a:xfrm>
            <a:off x="2945847" y="1135151"/>
            <a:ext cx="201295" cy="719455"/>
          </a:xfrm>
          <a:prstGeom prst="rect">
            <a:avLst/>
          </a:prstGeom>
        </p:spPr>
        <p:txBody>
          <a:bodyPr vert="horz" wrap="square" lIns="0" tIns="11430" rIns="0" bIns="0" rtlCol="0">
            <a:spAutoFit/>
          </a:bodyPr>
          <a:lstStyle/>
          <a:p>
            <a:pPr marL="12700" marR="5080" indent="22225">
              <a:lnSpc>
                <a:spcPct val="116799"/>
              </a:lnSpc>
              <a:spcBef>
                <a:spcPts val="90"/>
              </a:spcBef>
            </a:pPr>
            <a:r>
              <a:rPr sz="1950" i="1" spc="120" dirty="0">
                <a:latin typeface="Times New Roman"/>
                <a:cs typeface="Times New Roman"/>
              </a:rPr>
              <a:t>r </a:t>
            </a:r>
            <a:r>
              <a:rPr sz="1950" i="1" spc="-475" dirty="0">
                <a:latin typeface="Times New Roman"/>
                <a:cs typeface="Times New Roman"/>
              </a:rPr>
              <a:t> </a:t>
            </a:r>
            <a:r>
              <a:rPr sz="1950" i="1" spc="190" dirty="0">
                <a:latin typeface="Times New Roman"/>
                <a:cs typeface="Times New Roman"/>
              </a:rPr>
              <a:t>R</a:t>
            </a:r>
            <a:endParaRPr sz="1950">
              <a:latin typeface="Times New Roman"/>
              <a:cs typeface="Times New Roman"/>
            </a:endParaRPr>
          </a:p>
        </p:txBody>
      </p:sp>
      <p:sp>
        <p:nvSpPr>
          <p:cNvPr id="18" name="object 18"/>
          <p:cNvSpPr txBox="1"/>
          <p:nvPr/>
        </p:nvSpPr>
        <p:spPr>
          <a:xfrm>
            <a:off x="3895709" y="1027727"/>
            <a:ext cx="278130" cy="328295"/>
          </a:xfrm>
          <a:prstGeom prst="rect">
            <a:avLst/>
          </a:prstGeom>
        </p:spPr>
        <p:txBody>
          <a:bodyPr vert="horz" wrap="square" lIns="0" tIns="16510" rIns="0" bIns="0" rtlCol="0">
            <a:spAutoFit/>
          </a:bodyPr>
          <a:lstStyle/>
          <a:p>
            <a:pPr marL="38100">
              <a:lnSpc>
                <a:spcPct val="100000"/>
              </a:lnSpc>
              <a:spcBef>
                <a:spcPts val="130"/>
              </a:spcBef>
            </a:pPr>
            <a:r>
              <a:rPr sz="2925" spc="195" baseline="-38461" dirty="0">
                <a:latin typeface="Symbol"/>
                <a:cs typeface="Symbol"/>
              </a:rPr>
              <a:t></a:t>
            </a:r>
            <a:r>
              <a:rPr sz="1150" spc="130" dirty="0">
                <a:latin typeface="Times New Roman"/>
                <a:cs typeface="Times New Roman"/>
              </a:rPr>
              <a:t>3</a:t>
            </a:r>
            <a:endParaRPr sz="1150">
              <a:latin typeface="Times New Roman"/>
              <a:cs typeface="Times New Roman"/>
            </a:endParaRPr>
          </a:p>
        </p:txBody>
      </p:sp>
      <p:sp>
        <p:nvSpPr>
          <p:cNvPr id="19" name="object 19"/>
          <p:cNvSpPr txBox="1"/>
          <p:nvPr/>
        </p:nvSpPr>
        <p:spPr>
          <a:xfrm>
            <a:off x="6036150" y="474318"/>
            <a:ext cx="135890" cy="328295"/>
          </a:xfrm>
          <a:prstGeom prst="rect">
            <a:avLst/>
          </a:prstGeom>
        </p:spPr>
        <p:txBody>
          <a:bodyPr vert="horz" wrap="square" lIns="0" tIns="16510" rIns="0" bIns="0" rtlCol="0">
            <a:spAutoFit/>
          </a:bodyPr>
          <a:lstStyle/>
          <a:p>
            <a:pPr marL="12700">
              <a:lnSpc>
                <a:spcPct val="100000"/>
              </a:lnSpc>
              <a:spcBef>
                <a:spcPts val="130"/>
              </a:spcBef>
            </a:pPr>
            <a:r>
              <a:rPr sz="1950" spc="120" dirty="0">
                <a:latin typeface="Symbol"/>
                <a:cs typeface="Symbol"/>
              </a:rPr>
              <a:t></a:t>
            </a:r>
            <a:endParaRPr sz="1950">
              <a:latin typeface="Symbol"/>
              <a:cs typeface="Symbol"/>
            </a:endParaRPr>
          </a:p>
        </p:txBody>
      </p:sp>
      <p:sp>
        <p:nvSpPr>
          <p:cNvPr id="20" name="object 20"/>
          <p:cNvSpPr txBox="1"/>
          <p:nvPr/>
        </p:nvSpPr>
        <p:spPr>
          <a:xfrm>
            <a:off x="4449078" y="635510"/>
            <a:ext cx="1761489" cy="328295"/>
          </a:xfrm>
          <a:prstGeom prst="rect">
            <a:avLst/>
          </a:prstGeom>
        </p:spPr>
        <p:txBody>
          <a:bodyPr vert="horz" wrap="square" lIns="0" tIns="16510" rIns="0" bIns="0" rtlCol="0">
            <a:spAutoFit/>
          </a:bodyPr>
          <a:lstStyle/>
          <a:p>
            <a:pPr marL="38100">
              <a:lnSpc>
                <a:spcPct val="100000"/>
              </a:lnSpc>
              <a:spcBef>
                <a:spcPts val="130"/>
              </a:spcBef>
              <a:tabLst>
                <a:tab pos="1422400" algn="l"/>
              </a:tabLst>
            </a:pPr>
            <a:r>
              <a:rPr sz="1950" spc="120" dirty="0">
                <a:latin typeface="Symbol"/>
                <a:cs typeface="Symbol"/>
              </a:rPr>
              <a:t></a:t>
            </a:r>
            <a:r>
              <a:rPr sz="1950" spc="120" dirty="0">
                <a:latin typeface="Times New Roman"/>
                <a:cs typeface="Times New Roman"/>
              </a:rPr>
              <a:t>	</a:t>
            </a:r>
            <a:r>
              <a:rPr sz="1725" i="1" spc="179" baseline="-14492" dirty="0">
                <a:latin typeface="Times New Roman"/>
                <a:cs typeface="Times New Roman"/>
              </a:rPr>
              <a:t>m</a:t>
            </a:r>
            <a:r>
              <a:rPr sz="1725" i="1" spc="142" baseline="-14492" dirty="0">
                <a:latin typeface="Times New Roman"/>
                <a:cs typeface="Times New Roman"/>
              </a:rPr>
              <a:t> </a:t>
            </a:r>
            <a:r>
              <a:rPr sz="1950" spc="120" dirty="0">
                <a:latin typeface="Symbol"/>
                <a:cs typeface="Symbol"/>
              </a:rPr>
              <a:t></a:t>
            </a:r>
            <a:endParaRPr sz="1950">
              <a:latin typeface="Symbol"/>
              <a:cs typeface="Symbol"/>
            </a:endParaRPr>
          </a:p>
        </p:txBody>
      </p:sp>
      <p:sp>
        <p:nvSpPr>
          <p:cNvPr id="21" name="object 21"/>
          <p:cNvSpPr txBox="1"/>
          <p:nvPr/>
        </p:nvSpPr>
        <p:spPr>
          <a:xfrm>
            <a:off x="4210225" y="947380"/>
            <a:ext cx="3722370" cy="328295"/>
          </a:xfrm>
          <a:prstGeom prst="rect">
            <a:avLst/>
          </a:prstGeom>
        </p:spPr>
        <p:txBody>
          <a:bodyPr vert="horz" wrap="square" lIns="0" tIns="16510" rIns="0" bIns="0" rtlCol="0">
            <a:spAutoFit/>
          </a:bodyPr>
          <a:lstStyle/>
          <a:p>
            <a:pPr marL="38100">
              <a:lnSpc>
                <a:spcPct val="100000"/>
              </a:lnSpc>
              <a:spcBef>
                <a:spcPts val="130"/>
              </a:spcBef>
              <a:tabLst>
                <a:tab pos="1838325" algn="l"/>
              </a:tabLst>
            </a:pPr>
            <a:r>
              <a:rPr sz="1950" spc="170" dirty="0">
                <a:latin typeface="Symbol"/>
                <a:cs typeface="Symbol"/>
              </a:rPr>
              <a:t></a:t>
            </a:r>
            <a:r>
              <a:rPr sz="1950" spc="150" dirty="0">
                <a:latin typeface="Times New Roman"/>
                <a:cs typeface="Times New Roman"/>
              </a:rPr>
              <a:t> </a:t>
            </a:r>
            <a:r>
              <a:rPr sz="2925" u="sng" spc="179" baseline="25641" dirty="0">
                <a:uFill>
                  <a:solidFill>
                    <a:srgbClr val="000000"/>
                  </a:solidFill>
                </a:uFill>
                <a:latin typeface="Symbol"/>
                <a:cs typeface="Symbol"/>
              </a:rPr>
              <a:t></a:t>
            </a:r>
            <a:r>
              <a:rPr sz="2925" u="sng" baseline="25641" dirty="0">
                <a:uFill>
                  <a:solidFill>
                    <a:srgbClr val="000000"/>
                  </a:solidFill>
                </a:uFill>
                <a:latin typeface="Times New Roman"/>
                <a:cs typeface="Times New Roman"/>
              </a:rPr>
              <a:t>	</a:t>
            </a:r>
            <a:r>
              <a:rPr sz="2925" u="sng" spc="179" baseline="25641" dirty="0">
                <a:uFill>
                  <a:solidFill>
                    <a:srgbClr val="000000"/>
                  </a:solidFill>
                </a:uFill>
                <a:latin typeface="Symbol"/>
                <a:cs typeface="Symbol"/>
              </a:rPr>
              <a:t></a:t>
            </a:r>
            <a:r>
              <a:rPr sz="2925" spc="-217" baseline="25641" dirty="0">
                <a:latin typeface="Times New Roman"/>
                <a:cs typeface="Times New Roman"/>
              </a:rPr>
              <a:t> </a:t>
            </a:r>
            <a:r>
              <a:rPr sz="1950" spc="75" dirty="0">
                <a:latin typeface="Times New Roman"/>
                <a:cs typeface="Times New Roman"/>
              </a:rPr>
              <a:t>.....</a:t>
            </a:r>
            <a:r>
              <a:rPr sz="1950" spc="55" dirty="0">
                <a:latin typeface="Times New Roman"/>
                <a:cs typeface="Times New Roman"/>
              </a:rPr>
              <a:t>.</a:t>
            </a:r>
            <a:r>
              <a:rPr sz="1950" spc="75" dirty="0">
                <a:latin typeface="Times New Roman"/>
                <a:cs typeface="Times New Roman"/>
              </a:rPr>
              <a:t>...</a:t>
            </a:r>
            <a:r>
              <a:rPr sz="1950" spc="60" dirty="0">
                <a:latin typeface="Times New Roman"/>
                <a:cs typeface="Times New Roman"/>
              </a:rPr>
              <a:t>.</a:t>
            </a:r>
            <a:r>
              <a:rPr sz="1950" spc="75" dirty="0">
                <a:latin typeface="Times New Roman"/>
                <a:cs typeface="Times New Roman"/>
              </a:rPr>
              <a:t>.....</a:t>
            </a:r>
            <a:r>
              <a:rPr sz="1950" spc="55" dirty="0">
                <a:latin typeface="Times New Roman"/>
                <a:cs typeface="Times New Roman"/>
              </a:rPr>
              <a:t>.</a:t>
            </a:r>
            <a:r>
              <a:rPr sz="1950" spc="75" dirty="0">
                <a:latin typeface="Times New Roman"/>
                <a:cs typeface="Times New Roman"/>
              </a:rPr>
              <a:t>...(</a:t>
            </a:r>
            <a:r>
              <a:rPr sz="1950" spc="145" dirty="0">
                <a:latin typeface="Times New Roman"/>
                <a:cs typeface="Times New Roman"/>
              </a:rPr>
              <a:t>9</a:t>
            </a:r>
            <a:r>
              <a:rPr sz="1950" spc="100" dirty="0">
                <a:latin typeface="Times New Roman"/>
                <a:cs typeface="Times New Roman"/>
              </a:rPr>
              <a:t>)</a:t>
            </a:r>
            <a:endParaRPr sz="1950">
              <a:latin typeface="Times New Roman"/>
              <a:cs typeface="Times New Roman"/>
            </a:endParaRPr>
          </a:p>
        </p:txBody>
      </p:sp>
      <p:sp>
        <p:nvSpPr>
          <p:cNvPr id="22" name="object 22"/>
          <p:cNvSpPr txBox="1"/>
          <p:nvPr/>
        </p:nvSpPr>
        <p:spPr>
          <a:xfrm>
            <a:off x="4449078" y="592793"/>
            <a:ext cx="1444625" cy="349250"/>
          </a:xfrm>
          <a:prstGeom prst="rect">
            <a:avLst/>
          </a:prstGeom>
        </p:spPr>
        <p:txBody>
          <a:bodyPr vert="horz" wrap="square" lIns="0" tIns="15240" rIns="0" bIns="0" rtlCol="0">
            <a:spAutoFit/>
          </a:bodyPr>
          <a:lstStyle/>
          <a:p>
            <a:pPr marL="38100">
              <a:lnSpc>
                <a:spcPct val="100000"/>
              </a:lnSpc>
              <a:spcBef>
                <a:spcPts val="120"/>
              </a:spcBef>
            </a:pPr>
            <a:r>
              <a:rPr sz="2925" spc="307" baseline="29914" dirty="0">
                <a:latin typeface="Symbol"/>
                <a:cs typeface="Symbol"/>
              </a:rPr>
              <a:t></a:t>
            </a:r>
            <a:r>
              <a:rPr sz="1950" spc="204" dirty="0">
                <a:latin typeface="Times New Roman"/>
                <a:cs typeface="Times New Roman"/>
              </a:rPr>
              <a:t>1</a:t>
            </a:r>
            <a:r>
              <a:rPr sz="1950" spc="204" dirty="0">
                <a:latin typeface="Symbol"/>
                <a:cs typeface="Symbol"/>
              </a:rPr>
              <a:t></a:t>
            </a:r>
            <a:r>
              <a:rPr sz="1950" spc="10" dirty="0">
                <a:latin typeface="Times New Roman"/>
                <a:cs typeface="Times New Roman"/>
              </a:rPr>
              <a:t> </a:t>
            </a:r>
            <a:r>
              <a:rPr sz="2925" spc="172" baseline="34188" dirty="0">
                <a:latin typeface="Times New Roman"/>
                <a:cs typeface="Times New Roman"/>
              </a:rPr>
              <a:t>3</a:t>
            </a:r>
            <a:r>
              <a:rPr sz="2925" i="1" spc="172" baseline="34188" dirty="0">
                <a:latin typeface="Times New Roman"/>
                <a:cs typeface="Times New Roman"/>
              </a:rPr>
              <a:t>r</a:t>
            </a:r>
            <a:r>
              <a:rPr sz="2925" i="1" spc="82" baseline="34188" dirty="0">
                <a:latin typeface="Times New Roman"/>
                <a:cs typeface="Times New Roman"/>
              </a:rPr>
              <a:t> </a:t>
            </a:r>
            <a:r>
              <a:rPr sz="1950" spc="140" dirty="0">
                <a:latin typeface="Times New Roman"/>
                <a:cs typeface="Times New Roman"/>
              </a:rPr>
              <a:t>cos</a:t>
            </a:r>
            <a:r>
              <a:rPr sz="2100" spc="140" dirty="0">
                <a:latin typeface="Symbol"/>
                <a:cs typeface="Symbol"/>
              </a:rPr>
              <a:t></a:t>
            </a:r>
            <a:endParaRPr sz="2100">
              <a:latin typeface="Symbol"/>
              <a:cs typeface="Symbol"/>
            </a:endParaRPr>
          </a:p>
        </p:txBody>
      </p:sp>
      <p:sp>
        <p:nvSpPr>
          <p:cNvPr id="23" name="object 23"/>
          <p:cNvSpPr txBox="1"/>
          <p:nvPr/>
        </p:nvSpPr>
        <p:spPr>
          <a:xfrm>
            <a:off x="3921109" y="1359170"/>
            <a:ext cx="135890" cy="328295"/>
          </a:xfrm>
          <a:prstGeom prst="rect">
            <a:avLst/>
          </a:prstGeom>
        </p:spPr>
        <p:txBody>
          <a:bodyPr vert="horz" wrap="square" lIns="0" tIns="16510" rIns="0" bIns="0" rtlCol="0">
            <a:spAutoFit/>
          </a:bodyPr>
          <a:lstStyle/>
          <a:p>
            <a:pPr marL="12700">
              <a:lnSpc>
                <a:spcPct val="100000"/>
              </a:lnSpc>
              <a:spcBef>
                <a:spcPts val="130"/>
              </a:spcBef>
            </a:pPr>
            <a:r>
              <a:rPr sz="1950" spc="120" dirty="0">
                <a:latin typeface="Symbol"/>
                <a:cs typeface="Symbol"/>
              </a:rPr>
              <a:t></a:t>
            </a:r>
            <a:endParaRPr sz="1950">
              <a:latin typeface="Symbol"/>
              <a:cs typeface="Symbol"/>
            </a:endParaRPr>
          </a:p>
        </p:txBody>
      </p:sp>
      <p:sp>
        <p:nvSpPr>
          <p:cNvPr id="24" name="object 24"/>
          <p:cNvSpPr txBox="1"/>
          <p:nvPr/>
        </p:nvSpPr>
        <p:spPr>
          <a:xfrm>
            <a:off x="3718882" y="1397338"/>
            <a:ext cx="363855" cy="328295"/>
          </a:xfrm>
          <a:prstGeom prst="rect">
            <a:avLst/>
          </a:prstGeom>
        </p:spPr>
        <p:txBody>
          <a:bodyPr vert="horz" wrap="square" lIns="0" tIns="16510" rIns="0" bIns="0" rtlCol="0">
            <a:spAutoFit/>
          </a:bodyPr>
          <a:lstStyle/>
          <a:p>
            <a:pPr marL="38100">
              <a:lnSpc>
                <a:spcPct val="100000"/>
              </a:lnSpc>
              <a:spcBef>
                <a:spcPts val="130"/>
              </a:spcBef>
            </a:pPr>
            <a:r>
              <a:rPr sz="1150" i="1" spc="120" dirty="0">
                <a:latin typeface="Times New Roman"/>
                <a:cs typeface="Times New Roman"/>
              </a:rPr>
              <a:t>m</a:t>
            </a:r>
            <a:r>
              <a:rPr sz="1150" i="1" spc="90" dirty="0">
                <a:latin typeface="Times New Roman"/>
                <a:cs typeface="Times New Roman"/>
              </a:rPr>
              <a:t> </a:t>
            </a:r>
            <a:r>
              <a:rPr sz="2925" spc="179" baseline="-35612" dirty="0">
                <a:latin typeface="Symbol"/>
                <a:cs typeface="Symbol"/>
              </a:rPr>
              <a:t></a:t>
            </a:r>
            <a:endParaRPr sz="2925" baseline="-35612">
              <a:latin typeface="Symbol"/>
              <a:cs typeface="Symbol"/>
            </a:endParaRPr>
          </a:p>
        </p:txBody>
      </p:sp>
      <p:sp>
        <p:nvSpPr>
          <p:cNvPr id="25" name="object 25"/>
          <p:cNvSpPr txBox="1"/>
          <p:nvPr/>
        </p:nvSpPr>
        <p:spPr>
          <a:xfrm>
            <a:off x="3184628" y="1316951"/>
            <a:ext cx="568960" cy="349250"/>
          </a:xfrm>
          <a:prstGeom prst="rect">
            <a:avLst/>
          </a:prstGeom>
        </p:spPr>
        <p:txBody>
          <a:bodyPr vert="horz" wrap="square" lIns="0" tIns="15240" rIns="0" bIns="0" rtlCol="0">
            <a:spAutoFit/>
          </a:bodyPr>
          <a:lstStyle/>
          <a:p>
            <a:pPr marL="12700">
              <a:lnSpc>
                <a:spcPct val="100000"/>
              </a:lnSpc>
              <a:spcBef>
                <a:spcPts val="120"/>
              </a:spcBef>
            </a:pPr>
            <a:r>
              <a:rPr sz="1950" spc="110" dirty="0">
                <a:latin typeface="Times New Roman"/>
                <a:cs typeface="Times New Roman"/>
              </a:rPr>
              <a:t>c</a:t>
            </a:r>
            <a:r>
              <a:rPr sz="1950" spc="155" dirty="0">
                <a:latin typeface="Times New Roman"/>
                <a:cs typeface="Times New Roman"/>
              </a:rPr>
              <a:t>o</a:t>
            </a:r>
            <a:r>
              <a:rPr sz="1950" spc="215" dirty="0">
                <a:latin typeface="Times New Roman"/>
                <a:cs typeface="Times New Roman"/>
              </a:rPr>
              <a:t>s</a:t>
            </a:r>
            <a:r>
              <a:rPr sz="2100" spc="85" dirty="0">
                <a:latin typeface="Symbol"/>
                <a:cs typeface="Symbol"/>
              </a:rPr>
              <a:t></a:t>
            </a:r>
            <a:endParaRPr sz="2100">
              <a:latin typeface="Symbol"/>
              <a:cs typeface="Symbol"/>
            </a:endParaRPr>
          </a:p>
        </p:txBody>
      </p:sp>
      <p:sp>
        <p:nvSpPr>
          <p:cNvPr id="26" name="object 26"/>
          <p:cNvSpPr txBox="1"/>
          <p:nvPr/>
        </p:nvSpPr>
        <p:spPr>
          <a:xfrm>
            <a:off x="2430405" y="1557030"/>
            <a:ext cx="135890" cy="328295"/>
          </a:xfrm>
          <a:prstGeom prst="rect">
            <a:avLst/>
          </a:prstGeom>
        </p:spPr>
        <p:txBody>
          <a:bodyPr vert="horz" wrap="square" lIns="0" tIns="16510" rIns="0" bIns="0" rtlCol="0">
            <a:spAutoFit/>
          </a:bodyPr>
          <a:lstStyle/>
          <a:p>
            <a:pPr marL="12700">
              <a:lnSpc>
                <a:spcPct val="100000"/>
              </a:lnSpc>
              <a:spcBef>
                <a:spcPts val="130"/>
              </a:spcBef>
            </a:pPr>
            <a:r>
              <a:rPr sz="1950" spc="120" dirty="0">
                <a:latin typeface="Symbol"/>
                <a:cs typeface="Symbol"/>
              </a:rPr>
              <a:t></a:t>
            </a:r>
            <a:endParaRPr sz="1950">
              <a:latin typeface="Symbol"/>
              <a:cs typeface="Symbol"/>
            </a:endParaRPr>
          </a:p>
        </p:txBody>
      </p:sp>
      <p:sp>
        <p:nvSpPr>
          <p:cNvPr id="27" name="object 27"/>
          <p:cNvSpPr txBox="1"/>
          <p:nvPr/>
        </p:nvSpPr>
        <p:spPr>
          <a:xfrm>
            <a:off x="2430405" y="1197957"/>
            <a:ext cx="135890" cy="328295"/>
          </a:xfrm>
          <a:prstGeom prst="rect">
            <a:avLst/>
          </a:prstGeom>
        </p:spPr>
        <p:txBody>
          <a:bodyPr vert="horz" wrap="square" lIns="0" tIns="16510" rIns="0" bIns="0" rtlCol="0">
            <a:spAutoFit/>
          </a:bodyPr>
          <a:lstStyle/>
          <a:p>
            <a:pPr marL="12700">
              <a:lnSpc>
                <a:spcPct val="100000"/>
              </a:lnSpc>
              <a:spcBef>
                <a:spcPts val="130"/>
              </a:spcBef>
            </a:pPr>
            <a:r>
              <a:rPr sz="1950" spc="120" dirty="0">
                <a:latin typeface="Symbol"/>
                <a:cs typeface="Symbol"/>
              </a:rPr>
              <a:t></a:t>
            </a:r>
            <a:endParaRPr sz="1950">
              <a:latin typeface="Symbol"/>
              <a:cs typeface="Symbol"/>
            </a:endParaRPr>
          </a:p>
        </p:txBody>
      </p:sp>
      <p:sp>
        <p:nvSpPr>
          <p:cNvPr id="28" name="object 28"/>
          <p:cNvSpPr txBox="1"/>
          <p:nvPr/>
        </p:nvSpPr>
        <p:spPr>
          <a:xfrm>
            <a:off x="2109961" y="1334569"/>
            <a:ext cx="806450" cy="328295"/>
          </a:xfrm>
          <a:prstGeom prst="rect">
            <a:avLst/>
          </a:prstGeom>
        </p:spPr>
        <p:txBody>
          <a:bodyPr vert="horz" wrap="square" lIns="0" tIns="16510" rIns="0" bIns="0" rtlCol="0">
            <a:spAutoFit/>
          </a:bodyPr>
          <a:lstStyle/>
          <a:p>
            <a:pPr marL="38100">
              <a:lnSpc>
                <a:spcPct val="100000"/>
              </a:lnSpc>
              <a:spcBef>
                <a:spcPts val="130"/>
              </a:spcBef>
            </a:pPr>
            <a:r>
              <a:rPr sz="1950" i="1" spc="295" dirty="0">
                <a:latin typeface="Times New Roman"/>
                <a:cs typeface="Times New Roman"/>
              </a:rPr>
              <a:t>R</a:t>
            </a:r>
            <a:r>
              <a:rPr sz="1725" spc="120" baseline="43478" dirty="0">
                <a:latin typeface="Times New Roman"/>
                <a:cs typeface="Times New Roman"/>
              </a:rPr>
              <a:t>3</a:t>
            </a:r>
            <a:r>
              <a:rPr sz="1725" spc="-179" baseline="43478" dirty="0">
                <a:latin typeface="Times New Roman"/>
                <a:cs typeface="Times New Roman"/>
              </a:rPr>
              <a:t> </a:t>
            </a:r>
            <a:r>
              <a:rPr sz="2925" spc="195" baseline="-5698" dirty="0">
                <a:latin typeface="Symbol"/>
                <a:cs typeface="Symbol"/>
              </a:rPr>
              <a:t></a:t>
            </a:r>
            <a:r>
              <a:rPr sz="1950" spc="320" dirty="0">
                <a:latin typeface="Times New Roman"/>
                <a:cs typeface="Times New Roman"/>
              </a:rPr>
              <a:t>1</a:t>
            </a:r>
            <a:r>
              <a:rPr sz="1950" spc="170" dirty="0">
                <a:latin typeface="Symbol"/>
                <a:cs typeface="Symbol"/>
              </a:rPr>
              <a:t></a:t>
            </a:r>
            <a:endParaRPr sz="1950">
              <a:latin typeface="Symbol"/>
              <a:cs typeface="Symbol"/>
            </a:endParaRPr>
          </a:p>
        </p:txBody>
      </p:sp>
      <p:sp>
        <p:nvSpPr>
          <p:cNvPr id="29" name="object 29"/>
          <p:cNvSpPr txBox="1"/>
          <p:nvPr/>
        </p:nvSpPr>
        <p:spPr>
          <a:xfrm>
            <a:off x="1879360" y="947380"/>
            <a:ext cx="183515" cy="328295"/>
          </a:xfrm>
          <a:prstGeom prst="rect">
            <a:avLst/>
          </a:prstGeom>
        </p:spPr>
        <p:txBody>
          <a:bodyPr vert="horz" wrap="square" lIns="0" tIns="16510" rIns="0" bIns="0" rtlCol="0">
            <a:spAutoFit/>
          </a:bodyPr>
          <a:lstStyle/>
          <a:p>
            <a:pPr marL="12700">
              <a:lnSpc>
                <a:spcPct val="100000"/>
              </a:lnSpc>
              <a:spcBef>
                <a:spcPts val="130"/>
              </a:spcBef>
            </a:pPr>
            <a:r>
              <a:rPr sz="1950" spc="170" dirty="0">
                <a:latin typeface="Symbol"/>
                <a:cs typeface="Symbol"/>
              </a:rPr>
              <a:t></a:t>
            </a:r>
            <a:endParaRPr sz="1950">
              <a:latin typeface="Symbol"/>
              <a:cs typeface="Symbol"/>
            </a:endParaRPr>
          </a:p>
        </p:txBody>
      </p:sp>
      <p:sp>
        <p:nvSpPr>
          <p:cNvPr id="30" name="object 30"/>
          <p:cNvSpPr/>
          <p:nvPr/>
        </p:nvSpPr>
        <p:spPr>
          <a:xfrm>
            <a:off x="1423798" y="2893101"/>
            <a:ext cx="520065" cy="0"/>
          </a:xfrm>
          <a:custGeom>
            <a:avLst/>
            <a:gdLst/>
            <a:ahLst/>
            <a:cxnLst/>
            <a:rect l="l" t="t" r="r" b="b"/>
            <a:pathLst>
              <a:path w="520064">
                <a:moveTo>
                  <a:pt x="0" y="0"/>
                </a:moveTo>
                <a:lnTo>
                  <a:pt x="519977" y="0"/>
                </a:lnTo>
              </a:path>
            </a:pathLst>
          </a:custGeom>
          <a:ln w="11465">
            <a:solidFill>
              <a:srgbClr val="000000"/>
            </a:solidFill>
          </a:ln>
        </p:spPr>
        <p:txBody>
          <a:bodyPr wrap="square" lIns="0" tIns="0" rIns="0" bIns="0" rtlCol="0"/>
          <a:lstStyle/>
          <a:p>
            <a:endParaRPr/>
          </a:p>
        </p:txBody>
      </p:sp>
      <p:sp>
        <p:nvSpPr>
          <p:cNvPr id="31" name="object 31"/>
          <p:cNvSpPr/>
          <p:nvPr/>
        </p:nvSpPr>
        <p:spPr>
          <a:xfrm>
            <a:off x="2223256" y="2893101"/>
            <a:ext cx="231140" cy="0"/>
          </a:xfrm>
          <a:custGeom>
            <a:avLst/>
            <a:gdLst/>
            <a:ahLst/>
            <a:cxnLst/>
            <a:rect l="l" t="t" r="r" b="b"/>
            <a:pathLst>
              <a:path w="231139">
                <a:moveTo>
                  <a:pt x="0" y="0"/>
                </a:moveTo>
                <a:lnTo>
                  <a:pt x="230880" y="0"/>
                </a:lnTo>
              </a:path>
            </a:pathLst>
          </a:custGeom>
          <a:ln w="11465">
            <a:solidFill>
              <a:srgbClr val="000000"/>
            </a:solidFill>
          </a:ln>
        </p:spPr>
        <p:txBody>
          <a:bodyPr wrap="square" lIns="0" tIns="0" rIns="0" bIns="0" rtlCol="0"/>
          <a:lstStyle/>
          <a:p>
            <a:endParaRPr/>
          </a:p>
        </p:txBody>
      </p:sp>
      <p:sp>
        <p:nvSpPr>
          <p:cNvPr id="32" name="object 32"/>
          <p:cNvSpPr/>
          <p:nvPr/>
        </p:nvSpPr>
        <p:spPr>
          <a:xfrm>
            <a:off x="2900881" y="2893101"/>
            <a:ext cx="845185" cy="0"/>
          </a:xfrm>
          <a:custGeom>
            <a:avLst/>
            <a:gdLst/>
            <a:ahLst/>
            <a:cxnLst/>
            <a:rect l="l" t="t" r="r" b="b"/>
            <a:pathLst>
              <a:path w="845185">
                <a:moveTo>
                  <a:pt x="0" y="0"/>
                </a:moveTo>
                <a:lnTo>
                  <a:pt x="845109" y="0"/>
                </a:lnTo>
              </a:path>
            </a:pathLst>
          </a:custGeom>
          <a:ln w="11465">
            <a:solidFill>
              <a:srgbClr val="000000"/>
            </a:solidFill>
          </a:ln>
        </p:spPr>
        <p:txBody>
          <a:bodyPr wrap="square" lIns="0" tIns="0" rIns="0" bIns="0" rtlCol="0"/>
          <a:lstStyle/>
          <a:p>
            <a:endParaRPr/>
          </a:p>
        </p:txBody>
      </p:sp>
      <p:sp>
        <p:nvSpPr>
          <p:cNvPr id="33" name="object 33"/>
          <p:cNvSpPr/>
          <p:nvPr/>
        </p:nvSpPr>
        <p:spPr>
          <a:xfrm>
            <a:off x="3927156" y="2893101"/>
            <a:ext cx="520700" cy="0"/>
          </a:xfrm>
          <a:custGeom>
            <a:avLst/>
            <a:gdLst/>
            <a:ahLst/>
            <a:cxnLst/>
            <a:rect l="l" t="t" r="r" b="b"/>
            <a:pathLst>
              <a:path w="520700">
                <a:moveTo>
                  <a:pt x="0" y="0"/>
                </a:moveTo>
                <a:lnTo>
                  <a:pt x="520448" y="0"/>
                </a:lnTo>
              </a:path>
            </a:pathLst>
          </a:custGeom>
          <a:ln w="11465">
            <a:solidFill>
              <a:srgbClr val="000000"/>
            </a:solidFill>
          </a:ln>
        </p:spPr>
        <p:txBody>
          <a:bodyPr wrap="square" lIns="0" tIns="0" rIns="0" bIns="0" rtlCol="0"/>
          <a:lstStyle/>
          <a:p>
            <a:endParaRPr/>
          </a:p>
        </p:txBody>
      </p:sp>
      <p:sp>
        <p:nvSpPr>
          <p:cNvPr id="34" name="object 34"/>
          <p:cNvSpPr/>
          <p:nvPr/>
        </p:nvSpPr>
        <p:spPr>
          <a:xfrm>
            <a:off x="4726664" y="2893101"/>
            <a:ext cx="231775" cy="0"/>
          </a:xfrm>
          <a:custGeom>
            <a:avLst/>
            <a:gdLst/>
            <a:ahLst/>
            <a:cxnLst/>
            <a:rect l="l" t="t" r="r" b="b"/>
            <a:pathLst>
              <a:path w="231775">
                <a:moveTo>
                  <a:pt x="0" y="0"/>
                </a:moveTo>
                <a:lnTo>
                  <a:pt x="231475" y="0"/>
                </a:lnTo>
              </a:path>
            </a:pathLst>
          </a:custGeom>
          <a:ln w="11465">
            <a:solidFill>
              <a:srgbClr val="000000"/>
            </a:solidFill>
          </a:ln>
        </p:spPr>
        <p:txBody>
          <a:bodyPr wrap="square" lIns="0" tIns="0" rIns="0" bIns="0" rtlCol="0"/>
          <a:lstStyle/>
          <a:p>
            <a:endParaRPr/>
          </a:p>
        </p:txBody>
      </p:sp>
      <p:sp>
        <p:nvSpPr>
          <p:cNvPr id="35" name="object 35"/>
          <p:cNvSpPr/>
          <p:nvPr/>
        </p:nvSpPr>
        <p:spPr>
          <a:xfrm>
            <a:off x="5404238" y="2893101"/>
            <a:ext cx="845819" cy="0"/>
          </a:xfrm>
          <a:custGeom>
            <a:avLst/>
            <a:gdLst/>
            <a:ahLst/>
            <a:cxnLst/>
            <a:rect l="l" t="t" r="r" b="b"/>
            <a:pathLst>
              <a:path w="845820">
                <a:moveTo>
                  <a:pt x="0" y="0"/>
                </a:moveTo>
                <a:lnTo>
                  <a:pt x="845604" y="0"/>
                </a:lnTo>
              </a:path>
            </a:pathLst>
          </a:custGeom>
          <a:ln w="11465">
            <a:solidFill>
              <a:srgbClr val="000000"/>
            </a:solidFill>
          </a:ln>
        </p:spPr>
        <p:txBody>
          <a:bodyPr wrap="square" lIns="0" tIns="0" rIns="0" bIns="0" rtlCol="0"/>
          <a:lstStyle/>
          <a:p>
            <a:endParaRPr/>
          </a:p>
        </p:txBody>
      </p:sp>
      <p:sp>
        <p:nvSpPr>
          <p:cNvPr id="36" name="object 36"/>
          <p:cNvSpPr/>
          <p:nvPr/>
        </p:nvSpPr>
        <p:spPr>
          <a:xfrm>
            <a:off x="6598295" y="2893101"/>
            <a:ext cx="231775" cy="0"/>
          </a:xfrm>
          <a:custGeom>
            <a:avLst/>
            <a:gdLst/>
            <a:ahLst/>
            <a:cxnLst/>
            <a:rect l="l" t="t" r="r" b="b"/>
            <a:pathLst>
              <a:path w="231775">
                <a:moveTo>
                  <a:pt x="0" y="0"/>
                </a:moveTo>
                <a:lnTo>
                  <a:pt x="231475" y="0"/>
                </a:lnTo>
              </a:path>
            </a:pathLst>
          </a:custGeom>
          <a:ln w="11465">
            <a:solidFill>
              <a:srgbClr val="000000"/>
            </a:solidFill>
          </a:ln>
        </p:spPr>
        <p:txBody>
          <a:bodyPr wrap="square" lIns="0" tIns="0" rIns="0" bIns="0" rtlCol="0"/>
          <a:lstStyle/>
          <a:p>
            <a:endParaRPr/>
          </a:p>
        </p:txBody>
      </p:sp>
      <p:sp>
        <p:nvSpPr>
          <p:cNvPr id="37" name="object 37"/>
          <p:cNvSpPr/>
          <p:nvPr/>
        </p:nvSpPr>
        <p:spPr>
          <a:xfrm>
            <a:off x="7884795" y="2893101"/>
            <a:ext cx="185420" cy="0"/>
          </a:xfrm>
          <a:custGeom>
            <a:avLst/>
            <a:gdLst/>
            <a:ahLst/>
            <a:cxnLst/>
            <a:rect l="l" t="t" r="r" b="b"/>
            <a:pathLst>
              <a:path w="185420">
                <a:moveTo>
                  <a:pt x="0" y="0"/>
                </a:moveTo>
                <a:lnTo>
                  <a:pt x="185378" y="0"/>
                </a:lnTo>
              </a:path>
            </a:pathLst>
          </a:custGeom>
          <a:ln w="11465">
            <a:solidFill>
              <a:srgbClr val="000000"/>
            </a:solidFill>
          </a:ln>
        </p:spPr>
        <p:txBody>
          <a:bodyPr wrap="square" lIns="0" tIns="0" rIns="0" bIns="0" rtlCol="0"/>
          <a:lstStyle/>
          <a:p>
            <a:endParaRPr/>
          </a:p>
        </p:txBody>
      </p:sp>
      <p:sp>
        <p:nvSpPr>
          <p:cNvPr id="38" name="object 38"/>
          <p:cNvSpPr txBox="1"/>
          <p:nvPr/>
        </p:nvSpPr>
        <p:spPr>
          <a:xfrm>
            <a:off x="7628354" y="2676103"/>
            <a:ext cx="1380490" cy="352425"/>
          </a:xfrm>
          <a:prstGeom prst="rect">
            <a:avLst/>
          </a:prstGeom>
        </p:spPr>
        <p:txBody>
          <a:bodyPr vert="horz" wrap="square" lIns="0" tIns="12065" rIns="0" bIns="0" rtlCol="0">
            <a:spAutoFit/>
          </a:bodyPr>
          <a:lstStyle/>
          <a:p>
            <a:pPr marL="38100">
              <a:lnSpc>
                <a:spcPct val="100000"/>
              </a:lnSpc>
              <a:spcBef>
                <a:spcPts val="95"/>
              </a:spcBef>
              <a:tabLst>
                <a:tab pos="459740" algn="l"/>
              </a:tabLst>
            </a:pPr>
            <a:r>
              <a:rPr sz="2150" spc="110" dirty="0">
                <a:latin typeface="Symbol"/>
                <a:cs typeface="Symbol"/>
              </a:rPr>
              <a:t></a:t>
            </a:r>
            <a:r>
              <a:rPr sz="2150" spc="110" dirty="0">
                <a:latin typeface="Times New Roman"/>
                <a:cs typeface="Times New Roman"/>
              </a:rPr>
              <a:t>	</a:t>
            </a:r>
            <a:r>
              <a:rPr sz="3225" spc="60" baseline="-12919" dirty="0">
                <a:latin typeface="Symbol"/>
                <a:cs typeface="Symbol"/>
              </a:rPr>
              <a:t></a:t>
            </a:r>
            <a:r>
              <a:rPr sz="2150" spc="40" dirty="0">
                <a:latin typeface="Times New Roman"/>
                <a:cs typeface="Times New Roman"/>
              </a:rPr>
              <a:t>....(10)</a:t>
            </a:r>
            <a:endParaRPr sz="2150">
              <a:latin typeface="Times New Roman"/>
              <a:cs typeface="Times New Roman"/>
            </a:endParaRPr>
          </a:p>
        </p:txBody>
      </p:sp>
      <p:sp>
        <p:nvSpPr>
          <p:cNvPr id="39" name="object 39"/>
          <p:cNvSpPr txBox="1"/>
          <p:nvPr/>
        </p:nvSpPr>
        <p:spPr>
          <a:xfrm>
            <a:off x="7876187" y="2888234"/>
            <a:ext cx="365760" cy="352425"/>
          </a:xfrm>
          <a:prstGeom prst="rect">
            <a:avLst/>
          </a:prstGeom>
        </p:spPr>
        <p:txBody>
          <a:bodyPr vert="horz" wrap="square" lIns="0" tIns="12065" rIns="0" bIns="0" rtlCol="0">
            <a:spAutoFit/>
          </a:bodyPr>
          <a:lstStyle/>
          <a:p>
            <a:pPr marL="38100">
              <a:lnSpc>
                <a:spcPct val="100000"/>
              </a:lnSpc>
              <a:spcBef>
                <a:spcPts val="95"/>
              </a:spcBef>
            </a:pPr>
            <a:r>
              <a:rPr sz="2150" i="1" spc="80" dirty="0">
                <a:latin typeface="Times New Roman"/>
                <a:cs typeface="Times New Roman"/>
              </a:rPr>
              <a:t>r</a:t>
            </a:r>
            <a:r>
              <a:rPr sz="2150" i="1" spc="-85" dirty="0">
                <a:latin typeface="Times New Roman"/>
                <a:cs typeface="Times New Roman"/>
              </a:rPr>
              <a:t> </a:t>
            </a:r>
            <a:r>
              <a:rPr sz="3225" spc="112" baseline="-16795" dirty="0">
                <a:latin typeface="Symbol"/>
                <a:cs typeface="Symbol"/>
              </a:rPr>
              <a:t></a:t>
            </a:r>
            <a:endParaRPr sz="3225" baseline="-16795">
              <a:latin typeface="Symbol"/>
              <a:cs typeface="Symbol"/>
            </a:endParaRPr>
          </a:p>
        </p:txBody>
      </p:sp>
      <p:sp>
        <p:nvSpPr>
          <p:cNvPr id="40" name="object 40"/>
          <p:cNvSpPr txBox="1"/>
          <p:nvPr/>
        </p:nvSpPr>
        <p:spPr>
          <a:xfrm>
            <a:off x="7867017" y="2330387"/>
            <a:ext cx="375285" cy="352425"/>
          </a:xfrm>
          <a:prstGeom prst="rect">
            <a:avLst/>
          </a:prstGeom>
        </p:spPr>
        <p:txBody>
          <a:bodyPr vert="horz" wrap="square" lIns="0" tIns="12065" rIns="0" bIns="0" rtlCol="0">
            <a:spAutoFit/>
          </a:bodyPr>
          <a:lstStyle/>
          <a:p>
            <a:pPr marL="38100">
              <a:lnSpc>
                <a:spcPct val="100000"/>
              </a:lnSpc>
              <a:spcBef>
                <a:spcPts val="95"/>
              </a:spcBef>
            </a:pPr>
            <a:r>
              <a:rPr sz="3225" i="1" spc="-1027" baseline="-34883" dirty="0">
                <a:latin typeface="Times New Roman"/>
                <a:cs typeface="Times New Roman"/>
              </a:rPr>
              <a:t>r</a:t>
            </a:r>
            <a:r>
              <a:rPr sz="2150" spc="-1115" dirty="0">
                <a:latin typeface="Lucida Sans Unicode"/>
                <a:cs typeface="Lucida Sans Unicode"/>
              </a:rPr>
              <a:t>→</a:t>
            </a:r>
            <a:r>
              <a:rPr sz="2150" spc="-355" dirty="0">
                <a:latin typeface="Lucida Sans Unicode"/>
                <a:cs typeface="Lucida Sans Unicode"/>
              </a:rPr>
              <a:t> </a:t>
            </a:r>
            <a:r>
              <a:rPr sz="3225" spc="112" baseline="-29715" dirty="0">
                <a:latin typeface="Symbol"/>
                <a:cs typeface="Symbol"/>
              </a:rPr>
              <a:t></a:t>
            </a:r>
            <a:endParaRPr sz="3225" baseline="-29715">
              <a:latin typeface="Symbol"/>
              <a:cs typeface="Symbol"/>
            </a:endParaRPr>
          </a:p>
        </p:txBody>
      </p:sp>
      <p:sp>
        <p:nvSpPr>
          <p:cNvPr id="41" name="object 41"/>
          <p:cNvSpPr txBox="1"/>
          <p:nvPr/>
        </p:nvSpPr>
        <p:spPr>
          <a:xfrm>
            <a:off x="6292905" y="2967848"/>
            <a:ext cx="140335" cy="352425"/>
          </a:xfrm>
          <a:prstGeom prst="rect">
            <a:avLst/>
          </a:prstGeom>
        </p:spPr>
        <p:txBody>
          <a:bodyPr vert="horz" wrap="square" lIns="0" tIns="12065" rIns="0" bIns="0" rtlCol="0">
            <a:spAutoFit/>
          </a:bodyPr>
          <a:lstStyle/>
          <a:p>
            <a:pPr marL="12700">
              <a:lnSpc>
                <a:spcPct val="100000"/>
              </a:lnSpc>
              <a:spcBef>
                <a:spcPts val="95"/>
              </a:spcBef>
            </a:pPr>
            <a:r>
              <a:rPr sz="2150" spc="75" dirty="0">
                <a:latin typeface="Symbol"/>
                <a:cs typeface="Symbol"/>
              </a:rPr>
              <a:t></a:t>
            </a:r>
            <a:endParaRPr sz="2150">
              <a:latin typeface="Symbol"/>
              <a:cs typeface="Symbol"/>
            </a:endParaRPr>
          </a:p>
        </p:txBody>
      </p:sp>
      <p:sp>
        <p:nvSpPr>
          <p:cNvPr id="42" name="object 42"/>
          <p:cNvSpPr txBox="1"/>
          <p:nvPr/>
        </p:nvSpPr>
        <p:spPr>
          <a:xfrm>
            <a:off x="5154610" y="2676103"/>
            <a:ext cx="189865" cy="352425"/>
          </a:xfrm>
          <a:prstGeom prst="rect">
            <a:avLst/>
          </a:prstGeom>
        </p:spPr>
        <p:txBody>
          <a:bodyPr vert="horz" wrap="square" lIns="0" tIns="12065" rIns="0" bIns="0" rtlCol="0">
            <a:spAutoFit/>
          </a:bodyPr>
          <a:lstStyle/>
          <a:p>
            <a:pPr marL="12700">
              <a:lnSpc>
                <a:spcPct val="100000"/>
              </a:lnSpc>
              <a:spcBef>
                <a:spcPts val="95"/>
              </a:spcBef>
            </a:pPr>
            <a:r>
              <a:rPr sz="2150" spc="110" dirty="0">
                <a:latin typeface="Symbol"/>
                <a:cs typeface="Symbol"/>
              </a:rPr>
              <a:t></a:t>
            </a:r>
            <a:endParaRPr sz="2150">
              <a:latin typeface="Symbol"/>
              <a:cs typeface="Symbol"/>
            </a:endParaRPr>
          </a:p>
        </p:txBody>
      </p:sp>
      <p:sp>
        <p:nvSpPr>
          <p:cNvPr id="43" name="object 43"/>
          <p:cNvSpPr txBox="1"/>
          <p:nvPr/>
        </p:nvSpPr>
        <p:spPr>
          <a:xfrm>
            <a:off x="4964027" y="2729552"/>
            <a:ext cx="140335" cy="352425"/>
          </a:xfrm>
          <a:prstGeom prst="rect">
            <a:avLst/>
          </a:prstGeom>
        </p:spPr>
        <p:txBody>
          <a:bodyPr vert="horz" wrap="square" lIns="0" tIns="12065" rIns="0" bIns="0" rtlCol="0">
            <a:spAutoFit/>
          </a:bodyPr>
          <a:lstStyle/>
          <a:p>
            <a:pPr marL="12700">
              <a:lnSpc>
                <a:spcPct val="100000"/>
              </a:lnSpc>
              <a:spcBef>
                <a:spcPts val="95"/>
              </a:spcBef>
            </a:pPr>
            <a:r>
              <a:rPr sz="2150" spc="75" dirty="0">
                <a:latin typeface="Symbol"/>
                <a:cs typeface="Symbol"/>
              </a:rPr>
              <a:t></a:t>
            </a:r>
            <a:endParaRPr sz="2150">
              <a:latin typeface="Symbol"/>
              <a:cs typeface="Symbol"/>
            </a:endParaRPr>
          </a:p>
        </p:txBody>
      </p:sp>
      <p:sp>
        <p:nvSpPr>
          <p:cNvPr id="44" name="object 44"/>
          <p:cNvSpPr txBox="1"/>
          <p:nvPr/>
        </p:nvSpPr>
        <p:spPr>
          <a:xfrm>
            <a:off x="4729951" y="2888234"/>
            <a:ext cx="400050" cy="352425"/>
          </a:xfrm>
          <a:prstGeom prst="rect">
            <a:avLst/>
          </a:prstGeom>
        </p:spPr>
        <p:txBody>
          <a:bodyPr vert="horz" wrap="square" lIns="0" tIns="12065" rIns="0" bIns="0" rtlCol="0">
            <a:spAutoFit/>
          </a:bodyPr>
          <a:lstStyle/>
          <a:p>
            <a:pPr marL="38100">
              <a:lnSpc>
                <a:spcPct val="100000"/>
              </a:lnSpc>
              <a:spcBef>
                <a:spcPts val="95"/>
              </a:spcBef>
            </a:pPr>
            <a:r>
              <a:rPr sz="2150" spc="100" dirty="0">
                <a:latin typeface="Times New Roman"/>
                <a:cs typeface="Times New Roman"/>
              </a:rPr>
              <a:t>1</a:t>
            </a:r>
            <a:r>
              <a:rPr sz="2150" spc="-135" dirty="0">
                <a:latin typeface="Times New Roman"/>
                <a:cs typeface="Times New Roman"/>
              </a:rPr>
              <a:t> </a:t>
            </a:r>
            <a:r>
              <a:rPr sz="3225" spc="112" baseline="-18087" dirty="0">
                <a:latin typeface="Symbol"/>
                <a:cs typeface="Symbol"/>
              </a:rPr>
              <a:t></a:t>
            </a:r>
            <a:endParaRPr sz="3225" baseline="-18087">
              <a:latin typeface="Symbol"/>
              <a:cs typeface="Symbol"/>
            </a:endParaRPr>
          </a:p>
        </p:txBody>
      </p:sp>
      <p:sp>
        <p:nvSpPr>
          <p:cNvPr id="45" name="object 45"/>
          <p:cNvSpPr txBox="1"/>
          <p:nvPr/>
        </p:nvSpPr>
        <p:spPr>
          <a:xfrm>
            <a:off x="3789052" y="2729552"/>
            <a:ext cx="140335" cy="352425"/>
          </a:xfrm>
          <a:prstGeom prst="rect">
            <a:avLst/>
          </a:prstGeom>
        </p:spPr>
        <p:txBody>
          <a:bodyPr vert="horz" wrap="square" lIns="0" tIns="12065" rIns="0" bIns="0" rtlCol="0">
            <a:spAutoFit/>
          </a:bodyPr>
          <a:lstStyle/>
          <a:p>
            <a:pPr marL="12700">
              <a:lnSpc>
                <a:spcPct val="100000"/>
              </a:lnSpc>
              <a:spcBef>
                <a:spcPts val="95"/>
              </a:spcBef>
            </a:pPr>
            <a:r>
              <a:rPr sz="2150" spc="75" dirty="0">
                <a:latin typeface="Symbol"/>
                <a:cs typeface="Symbol"/>
              </a:rPr>
              <a:t></a:t>
            </a:r>
            <a:endParaRPr sz="2150">
              <a:latin typeface="Symbol"/>
              <a:cs typeface="Symbol"/>
            </a:endParaRPr>
          </a:p>
        </p:txBody>
      </p:sp>
      <p:sp>
        <p:nvSpPr>
          <p:cNvPr id="46" name="object 46"/>
          <p:cNvSpPr txBox="1"/>
          <p:nvPr/>
        </p:nvSpPr>
        <p:spPr>
          <a:xfrm>
            <a:off x="3789052" y="2469436"/>
            <a:ext cx="140335" cy="352425"/>
          </a:xfrm>
          <a:prstGeom prst="rect">
            <a:avLst/>
          </a:prstGeom>
        </p:spPr>
        <p:txBody>
          <a:bodyPr vert="horz" wrap="square" lIns="0" tIns="12065" rIns="0" bIns="0" rtlCol="0">
            <a:spAutoFit/>
          </a:bodyPr>
          <a:lstStyle/>
          <a:p>
            <a:pPr marL="12700">
              <a:lnSpc>
                <a:spcPct val="100000"/>
              </a:lnSpc>
              <a:spcBef>
                <a:spcPts val="95"/>
              </a:spcBef>
            </a:pPr>
            <a:r>
              <a:rPr sz="2150" spc="75" dirty="0">
                <a:latin typeface="Symbol"/>
                <a:cs typeface="Symbol"/>
              </a:rPr>
              <a:t></a:t>
            </a:r>
            <a:endParaRPr sz="2150">
              <a:latin typeface="Symbol"/>
              <a:cs typeface="Symbol"/>
            </a:endParaRPr>
          </a:p>
        </p:txBody>
      </p:sp>
      <p:sp>
        <p:nvSpPr>
          <p:cNvPr id="47" name="object 47"/>
          <p:cNvSpPr txBox="1"/>
          <p:nvPr/>
        </p:nvSpPr>
        <p:spPr>
          <a:xfrm>
            <a:off x="4495623" y="2676103"/>
            <a:ext cx="189865" cy="352425"/>
          </a:xfrm>
          <a:prstGeom prst="rect">
            <a:avLst/>
          </a:prstGeom>
        </p:spPr>
        <p:txBody>
          <a:bodyPr vert="horz" wrap="square" lIns="0" tIns="12065" rIns="0" bIns="0" rtlCol="0">
            <a:spAutoFit/>
          </a:bodyPr>
          <a:lstStyle/>
          <a:p>
            <a:pPr marL="12700">
              <a:lnSpc>
                <a:spcPct val="100000"/>
              </a:lnSpc>
              <a:spcBef>
                <a:spcPts val="95"/>
              </a:spcBef>
            </a:pPr>
            <a:r>
              <a:rPr sz="2150" spc="110" dirty="0">
                <a:latin typeface="Symbol"/>
                <a:cs typeface="Symbol"/>
              </a:rPr>
              <a:t></a:t>
            </a:r>
            <a:endParaRPr sz="2150">
              <a:latin typeface="Symbol"/>
              <a:cs typeface="Symbol"/>
            </a:endParaRPr>
          </a:p>
        </p:txBody>
      </p:sp>
      <p:sp>
        <p:nvSpPr>
          <p:cNvPr id="48" name="object 48"/>
          <p:cNvSpPr txBox="1"/>
          <p:nvPr/>
        </p:nvSpPr>
        <p:spPr>
          <a:xfrm>
            <a:off x="2460050" y="2729552"/>
            <a:ext cx="140335" cy="352425"/>
          </a:xfrm>
          <a:prstGeom prst="rect">
            <a:avLst/>
          </a:prstGeom>
        </p:spPr>
        <p:txBody>
          <a:bodyPr vert="horz" wrap="square" lIns="0" tIns="12065" rIns="0" bIns="0" rtlCol="0">
            <a:spAutoFit/>
          </a:bodyPr>
          <a:lstStyle/>
          <a:p>
            <a:pPr marL="12700">
              <a:lnSpc>
                <a:spcPct val="100000"/>
              </a:lnSpc>
              <a:spcBef>
                <a:spcPts val="95"/>
              </a:spcBef>
            </a:pPr>
            <a:r>
              <a:rPr sz="2150" spc="75" dirty="0">
                <a:latin typeface="Symbol"/>
                <a:cs typeface="Symbol"/>
              </a:rPr>
              <a:t></a:t>
            </a:r>
            <a:endParaRPr sz="2150">
              <a:latin typeface="Symbol"/>
              <a:cs typeface="Symbol"/>
            </a:endParaRPr>
          </a:p>
        </p:txBody>
      </p:sp>
      <p:sp>
        <p:nvSpPr>
          <p:cNvPr id="49" name="object 49"/>
          <p:cNvSpPr txBox="1"/>
          <p:nvPr/>
        </p:nvSpPr>
        <p:spPr>
          <a:xfrm>
            <a:off x="2225925" y="2888234"/>
            <a:ext cx="400050" cy="352425"/>
          </a:xfrm>
          <a:prstGeom prst="rect">
            <a:avLst/>
          </a:prstGeom>
        </p:spPr>
        <p:txBody>
          <a:bodyPr vert="horz" wrap="square" lIns="0" tIns="12065" rIns="0" bIns="0" rtlCol="0">
            <a:spAutoFit/>
          </a:bodyPr>
          <a:lstStyle/>
          <a:p>
            <a:pPr marL="38100">
              <a:lnSpc>
                <a:spcPct val="100000"/>
              </a:lnSpc>
              <a:spcBef>
                <a:spcPts val="95"/>
              </a:spcBef>
            </a:pPr>
            <a:r>
              <a:rPr sz="2150" spc="100" dirty="0">
                <a:latin typeface="Times New Roman"/>
                <a:cs typeface="Times New Roman"/>
              </a:rPr>
              <a:t>1</a:t>
            </a:r>
            <a:r>
              <a:rPr sz="2150" spc="-135" dirty="0">
                <a:latin typeface="Times New Roman"/>
                <a:cs typeface="Times New Roman"/>
              </a:rPr>
              <a:t> </a:t>
            </a:r>
            <a:r>
              <a:rPr sz="3225" spc="112" baseline="-18087" dirty="0">
                <a:latin typeface="Symbol"/>
                <a:cs typeface="Symbol"/>
              </a:rPr>
              <a:t></a:t>
            </a:r>
            <a:endParaRPr sz="3225" baseline="-18087">
              <a:latin typeface="Symbol"/>
              <a:cs typeface="Symbol"/>
            </a:endParaRPr>
          </a:p>
        </p:txBody>
      </p:sp>
      <p:sp>
        <p:nvSpPr>
          <p:cNvPr id="50" name="object 50"/>
          <p:cNvSpPr txBox="1"/>
          <p:nvPr/>
        </p:nvSpPr>
        <p:spPr>
          <a:xfrm>
            <a:off x="1285149" y="2729552"/>
            <a:ext cx="140335" cy="352425"/>
          </a:xfrm>
          <a:prstGeom prst="rect">
            <a:avLst/>
          </a:prstGeom>
        </p:spPr>
        <p:txBody>
          <a:bodyPr vert="horz" wrap="square" lIns="0" tIns="12065" rIns="0" bIns="0" rtlCol="0">
            <a:spAutoFit/>
          </a:bodyPr>
          <a:lstStyle/>
          <a:p>
            <a:pPr marL="12700">
              <a:lnSpc>
                <a:spcPct val="100000"/>
              </a:lnSpc>
              <a:spcBef>
                <a:spcPts val="95"/>
              </a:spcBef>
            </a:pPr>
            <a:r>
              <a:rPr sz="2150" spc="75" dirty="0">
                <a:latin typeface="Symbol"/>
                <a:cs typeface="Symbol"/>
              </a:rPr>
              <a:t></a:t>
            </a:r>
            <a:endParaRPr sz="2150">
              <a:latin typeface="Symbol"/>
              <a:cs typeface="Symbol"/>
            </a:endParaRPr>
          </a:p>
        </p:txBody>
      </p:sp>
      <p:sp>
        <p:nvSpPr>
          <p:cNvPr id="51" name="object 51"/>
          <p:cNvSpPr txBox="1"/>
          <p:nvPr/>
        </p:nvSpPr>
        <p:spPr>
          <a:xfrm>
            <a:off x="1991646" y="2676103"/>
            <a:ext cx="848994" cy="352425"/>
          </a:xfrm>
          <a:prstGeom prst="rect">
            <a:avLst/>
          </a:prstGeom>
        </p:spPr>
        <p:txBody>
          <a:bodyPr vert="horz" wrap="square" lIns="0" tIns="12065" rIns="0" bIns="0" rtlCol="0">
            <a:spAutoFit/>
          </a:bodyPr>
          <a:lstStyle/>
          <a:p>
            <a:pPr marL="12700">
              <a:lnSpc>
                <a:spcPct val="100000"/>
              </a:lnSpc>
              <a:spcBef>
                <a:spcPts val="95"/>
              </a:spcBef>
              <a:tabLst>
                <a:tab pos="671195" algn="l"/>
              </a:tabLst>
            </a:pPr>
            <a:r>
              <a:rPr sz="2150" spc="110" dirty="0">
                <a:latin typeface="Symbol"/>
                <a:cs typeface="Symbol"/>
              </a:rPr>
              <a:t></a:t>
            </a:r>
            <a:r>
              <a:rPr sz="2150" spc="110" dirty="0">
                <a:latin typeface="Times New Roman"/>
                <a:cs typeface="Times New Roman"/>
              </a:rPr>
              <a:t>	</a:t>
            </a:r>
            <a:r>
              <a:rPr sz="2150" spc="110" dirty="0">
                <a:latin typeface="Symbol"/>
                <a:cs typeface="Symbol"/>
              </a:rPr>
              <a:t></a:t>
            </a:r>
            <a:endParaRPr sz="2150">
              <a:latin typeface="Symbol"/>
              <a:cs typeface="Symbol"/>
            </a:endParaRPr>
          </a:p>
        </p:txBody>
      </p:sp>
      <p:sp>
        <p:nvSpPr>
          <p:cNvPr id="52" name="object 52"/>
          <p:cNvSpPr txBox="1"/>
          <p:nvPr/>
        </p:nvSpPr>
        <p:spPr>
          <a:xfrm>
            <a:off x="5642719" y="2766621"/>
            <a:ext cx="360680" cy="352425"/>
          </a:xfrm>
          <a:prstGeom prst="rect">
            <a:avLst/>
          </a:prstGeom>
        </p:spPr>
        <p:txBody>
          <a:bodyPr vert="horz" wrap="square" lIns="0" tIns="12065" rIns="0" bIns="0" rtlCol="0">
            <a:spAutoFit/>
          </a:bodyPr>
          <a:lstStyle/>
          <a:p>
            <a:pPr marL="38100">
              <a:lnSpc>
                <a:spcPct val="100000"/>
              </a:lnSpc>
              <a:spcBef>
                <a:spcPts val="95"/>
              </a:spcBef>
            </a:pPr>
            <a:r>
              <a:rPr sz="3225" i="1" spc="217" baseline="-24547" dirty="0">
                <a:latin typeface="Times New Roman"/>
                <a:cs typeface="Times New Roman"/>
              </a:rPr>
              <a:t>R</a:t>
            </a:r>
            <a:r>
              <a:rPr sz="1250" spc="145" dirty="0">
                <a:latin typeface="Times New Roman"/>
                <a:cs typeface="Times New Roman"/>
              </a:rPr>
              <a:t>3</a:t>
            </a:r>
            <a:endParaRPr sz="1250">
              <a:latin typeface="Times New Roman"/>
              <a:cs typeface="Times New Roman"/>
            </a:endParaRPr>
          </a:p>
        </p:txBody>
      </p:sp>
      <p:sp>
        <p:nvSpPr>
          <p:cNvPr id="53" name="object 53"/>
          <p:cNvSpPr txBox="1"/>
          <p:nvPr/>
        </p:nvSpPr>
        <p:spPr>
          <a:xfrm>
            <a:off x="6615583" y="2888234"/>
            <a:ext cx="208279" cy="352425"/>
          </a:xfrm>
          <a:prstGeom prst="rect">
            <a:avLst/>
          </a:prstGeom>
        </p:spPr>
        <p:txBody>
          <a:bodyPr vert="horz" wrap="square" lIns="0" tIns="12065" rIns="0" bIns="0" rtlCol="0">
            <a:spAutoFit/>
          </a:bodyPr>
          <a:lstStyle/>
          <a:p>
            <a:pPr marL="12700">
              <a:lnSpc>
                <a:spcPct val="100000"/>
              </a:lnSpc>
              <a:spcBef>
                <a:spcPts val="95"/>
              </a:spcBef>
            </a:pPr>
            <a:r>
              <a:rPr sz="2150" i="1" spc="125" dirty="0">
                <a:latin typeface="Times New Roman"/>
                <a:cs typeface="Times New Roman"/>
              </a:rPr>
              <a:t>R</a:t>
            </a:r>
            <a:endParaRPr sz="2150">
              <a:latin typeface="Times New Roman"/>
              <a:cs typeface="Times New Roman"/>
            </a:endParaRPr>
          </a:p>
        </p:txBody>
      </p:sp>
      <p:sp>
        <p:nvSpPr>
          <p:cNvPr id="54" name="object 54"/>
          <p:cNvSpPr txBox="1"/>
          <p:nvPr/>
        </p:nvSpPr>
        <p:spPr>
          <a:xfrm>
            <a:off x="6091417" y="2477603"/>
            <a:ext cx="342265" cy="352425"/>
          </a:xfrm>
          <a:prstGeom prst="rect">
            <a:avLst/>
          </a:prstGeom>
        </p:spPr>
        <p:txBody>
          <a:bodyPr vert="horz" wrap="square" lIns="0" tIns="12065" rIns="0" bIns="0" rtlCol="0">
            <a:spAutoFit/>
          </a:bodyPr>
          <a:lstStyle/>
          <a:p>
            <a:pPr marL="12700">
              <a:lnSpc>
                <a:spcPct val="100000"/>
              </a:lnSpc>
              <a:spcBef>
                <a:spcPts val="95"/>
              </a:spcBef>
            </a:pPr>
            <a:r>
              <a:rPr sz="3225" i="1" spc="120" baseline="-5167" dirty="0">
                <a:latin typeface="Times New Roman"/>
                <a:cs typeface="Times New Roman"/>
              </a:rPr>
              <a:t>r</a:t>
            </a:r>
            <a:r>
              <a:rPr sz="3225" i="1" spc="67" baseline="-5167" dirty="0">
                <a:latin typeface="Times New Roman"/>
                <a:cs typeface="Times New Roman"/>
              </a:rPr>
              <a:t> </a:t>
            </a:r>
            <a:r>
              <a:rPr sz="2150" spc="75" dirty="0">
                <a:latin typeface="Symbol"/>
                <a:cs typeface="Symbol"/>
              </a:rPr>
              <a:t></a:t>
            </a:r>
            <a:endParaRPr sz="2150">
              <a:latin typeface="Symbol"/>
              <a:cs typeface="Symbol"/>
            </a:endParaRPr>
          </a:p>
        </p:txBody>
      </p:sp>
      <p:sp>
        <p:nvSpPr>
          <p:cNvPr id="55" name="object 55"/>
          <p:cNvSpPr txBox="1"/>
          <p:nvPr/>
        </p:nvSpPr>
        <p:spPr>
          <a:xfrm>
            <a:off x="4743951" y="2504339"/>
            <a:ext cx="1163955" cy="352425"/>
          </a:xfrm>
          <a:prstGeom prst="rect">
            <a:avLst/>
          </a:prstGeom>
        </p:spPr>
        <p:txBody>
          <a:bodyPr vert="horz" wrap="square" lIns="0" tIns="12065" rIns="0" bIns="0" rtlCol="0">
            <a:spAutoFit/>
          </a:bodyPr>
          <a:lstStyle/>
          <a:p>
            <a:pPr marL="12700">
              <a:lnSpc>
                <a:spcPct val="100000"/>
              </a:lnSpc>
              <a:spcBef>
                <a:spcPts val="95"/>
              </a:spcBef>
              <a:tabLst>
                <a:tab pos="671195" algn="l"/>
              </a:tabLst>
            </a:pPr>
            <a:r>
              <a:rPr sz="2150" i="1" spc="125" dirty="0">
                <a:latin typeface="Times New Roman"/>
                <a:cs typeface="Times New Roman"/>
              </a:rPr>
              <a:t>R	</a:t>
            </a:r>
            <a:r>
              <a:rPr sz="2150" i="1" spc="215" dirty="0">
                <a:latin typeface="Times New Roman"/>
                <a:cs typeface="Times New Roman"/>
              </a:rPr>
              <a:t>GM</a:t>
            </a:r>
            <a:endParaRPr sz="2150">
              <a:latin typeface="Times New Roman"/>
              <a:cs typeface="Times New Roman"/>
            </a:endParaRPr>
          </a:p>
        </p:txBody>
      </p:sp>
      <p:sp>
        <p:nvSpPr>
          <p:cNvPr id="56" name="object 56"/>
          <p:cNvSpPr txBox="1"/>
          <p:nvPr/>
        </p:nvSpPr>
        <p:spPr>
          <a:xfrm>
            <a:off x="3125918" y="2766621"/>
            <a:ext cx="1240790" cy="352425"/>
          </a:xfrm>
          <a:prstGeom prst="rect">
            <a:avLst/>
          </a:prstGeom>
        </p:spPr>
        <p:txBody>
          <a:bodyPr vert="horz" wrap="square" lIns="0" tIns="12065" rIns="0" bIns="0" rtlCol="0">
            <a:spAutoFit/>
          </a:bodyPr>
          <a:lstStyle/>
          <a:p>
            <a:pPr marL="50800">
              <a:lnSpc>
                <a:spcPct val="100000"/>
              </a:lnSpc>
              <a:spcBef>
                <a:spcPts val="95"/>
              </a:spcBef>
              <a:tabLst>
                <a:tab pos="675640" algn="l"/>
              </a:tabLst>
            </a:pPr>
            <a:r>
              <a:rPr sz="3225" i="1" spc="352" baseline="-24547" dirty="0">
                <a:latin typeface="Times New Roman"/>
                <a:cs typeface="Times New Roman"/>
              </a:rPr>
              <a:t>R</a:t>
            </a:r>
            <a:r>
              <a:rPr sz="1250" spc="60" dirty="0">
                <a:latin typeface="Times New Roman"/>
                <a:cs typeface="Times New Roman"/>
              </a:rPr>
              <a:t>3</a:t>
            </a:r>
            <a:r>
              <a:rPr sz="1250" dirty="0">
                <a:latin typeface="Times New Roman"/>
                <a:cs typeface="Times New Roman"/>
              </a:rPr>
              <a:t>	</a:t>
            </a:r>
            <a:r>
              <a:rPr sz="3225" spc="112" baseline="-42635" dirty="0">
                <a:latin typeface="Symbol"/>
                <a:cs typeface="Symbol"/>
              </a:rPr>
              <a:t></a:t>
            </a:r>
            <a:r>
              <a:rPr sz="3225" baseline="-42635" dirty="0">
                <a:latin typeface="Times New Roman"/>
                <a:cs typeface="Times New Roman"/>
              </a:rPr>
              <a:t> </a:t>
            </a:r>
            <a:r>
              <a:rPr sz="3225" spc="-157" baseline="-42635" dirty="0">
                <a:latin typeface="Times New Roman"/>
                <a:cs typeface="Times New Roman"/>
              </a:rPr>
              <a:t> </a:t>
            </a:r>
            <a:r>
              <a:rPr sz="3225" i="1" spc="150" baseline="-24547" dirty="0">
                <a:latin typeface="Times New Roman"/>
                <a:cs typeface="Times New Roman"/>
              </a:rPr>
              <a:t>d</a:t>
            </a:r>
            <a:r>
              <a:rPr sz="3225" i="1" spc="-359" baseline="-24547" dirty="0">
                <a:latin typeface="Times New Roman"/>
                <a:cs typeface="Times New Roman"/>
              </a:rPr>
              <a:t> </a:t>
            </a:r>
            <a:r>
              <a:rPr sz="1250" spc="60" dirty="0">
                <a:latin typeface="Times New Roman"/>
                <a:cs typeface="Times New Roman"/>
              </a:rPr>
              <a:t>3</a:t>
            </a:r>
            <a:endParaRPr sz="1250">
              <a:latin typeface="Times New Roman"/>
              <a:cs typeface="Times New Roman"/>
            </a:endParaRPr>
          </a:p>
        </p:txBody>
      </p:sp>
      <p:sp>
        <p:nvSpPr>
          <p:cNvPr id="57" name="object 57"/>
          <p:cNvSpPr txBox="1"/>
          <p:nvPr/>
        </p:nvSpPr>
        <p:spPr>
          <a:xfrm>
            <a:off x="692981" y="2766621"/>
            <a:ext cx="1156970" cy="352425"/>
          </a:xfrm>
          <a:prstGeom prst="rect">
            <a:avLst/>
          </a:prstGeom>
        </p:spPr>
        <p:txBody>
          <a:bodyPr vert="horz" wrap="square" lIns="0" tIns="12065" rIns="0" bIns="0" rtlCol="0">
            <a:spAutoFit/>
          </a:bodyPr>
          <a:lstStyle/>
          <a:p>
            <a:pPr marL="38100">
              <a:lnSpc>
                <a:spcPct val="100000"/>
              </a:lnSpc>
              <a:spcBef>
                <a:spcPts val="95"/>
              </a:spcBef>
              <a:tabLst>
                <a:tab pos="604520" algn="l"/>
              </a:tabLst>
            </a:pPr>
            <a:r>
              <a:rPr sz="3225" i="1" spc="352" baseline="-24547" dirty="0">
                <a:latin typeface="Times New Roman"/>
                <a:cs typeface="Times New Roman"/>
              </a:rPr>
              <a:t>R</a:t>
            </a:r>
            <a:r>
              <a:rPr sz="1250" spc="60" dirty="0">
                <a:latin typeface="Times New Roman"/>
                <a:cs typeface="Times New Roman"/>
              </a:rPr>
              <a:t>3</a:t>
            </a:r>
            <a:r>
              <a:rPr sz="1250" dirty="0">
                <a:latin typeface="Times New Roman"/>
                <a:cs typeface="Times New Roman"/>
              </a:rPr>
              <a:t>	</a:t>
            </a:r>
            <a:r>
              <a:rPr sz="3225" spc="112" baseline="-42635" dirty="0">
                <a:latin typeface="Symbol"/>
                <a:cs typeface="Symbol"/>
              </a:rPr>
              <a:t></a:t>
            </a:r>
            <a:r>
              <a:rPr sz="3225" baseline="-42635" dirty="0">
                <a:latin typeface="Times New Roman"/>
                <a:cs typeface="Times New Roman"/>
              </a:rPr>
              <a:t> </a:t>
            </a:r>
            <a:r>
              <a:rPr sz="3225" spc="-150" baseline="-42635" dirty="0">
                <a:latin typeface="Times New Roman"/>
                <a:cs typeface="Times New Roman"/>
              </a:rPr>
              <a:t> </a:t>
            </a:r>
            <a:r>
              <a:rPr sz="3225" i="1" spc="150" baseline="-24547" dirty="0">
                <a:latin typeface="Times New Roman"/>
                <a:cs typeface="Times New Roman"/>
              </a:rPr>
              <a:t>d</a:t>
            </a:r>
            <a:r>
              <a:rPr sz="3225" i="1" spc="-367" baseline="-24547" dirty="0">
                <a:latin typeface="Times New Roman"/>
                <a:cs typeface="Times New Roman"/>
              </a:rPr>
              <a:t> </a:t>
            </a:r>
            <a:r>
              <a:rPr sz="1250" spc="60" dirty="0">
                <a:latin typeface="Times New Roman"/>
                <a:cs typeface="Times New Roman"/>
              </a:rPr>
              <a:t>3</a:t>
            </a:r>
            <a:endParaRPr sz="1250">
              <a:latin typeface="Times New Roman"/>
              <a:cs typeface="Times New Roman"/>
            </a:endParaRPr>
          </a:p>
        </p:txBody>
      </p:sp>
      <p:sp>
        <p:nvSpPr>
          <p:cNvPr id="58" name="object 58"/>
          <p:cNvSpPr txBox="1"/>
          <p:nvPr/>
        </p:nvSpPr>
        <p:spPr>
          <a:xfrm>
            <a:off x="32281" y="2676103"/>
            <a:ext cx="421005" cy="352425"/>
          </a:xfrm>
          <a:prstGeom prst="rect">
            <a:avLst/>
          </a:prstGeom>
        </p:spPr>
        <p:txBody>
          <a:bodyPr vert="horz" wrap="square" lIns="0" tIns="12065" rIns="0" bIns="0" rtlCol="0">
            <a:spAutoFit/>
          </a:bodyPr>
          <a:lstStyle/>
          <a:p>
            <a:pPr marL="12700">
              <a:lnSpc>
                <a:spcPct val="100000"/>
              </a:lnSpc>
              <a:spcBef>
                <a:spcPts val="95"/>
              </a:spcBef>
            </a:pPr>
            <a:r>
              <a:rPr sz="2150" i="1" spc="100" dirty="0">
                <a:latin typeface="Times New Roman"/>
                <a:cs typeface="Times New Roman"/>
              </a:rPr>
              <a:t>a</a:t>
            </a:r>
            <a:r>
              <a:rPr sz="2150" i="1" spc="15" dirty="0">
                <a:latin typeface="Times New Roman"/>
                <a:cs typeface="Times New Roman"/>
              </a:rPr>
              <a:t> </a:t>
            </a:r>
            <a:r>
              <a:rPr sz="2150" spc="110" dirty="0">
                <a:latin typeface="Symbol"/>
                <a:cs typeface="Symbol"/>
              </a:rPr>
              <a:t></a:t>
            </a:r>
            <a:endParaRPr sz="2150">
              <a:latin typeface="Symbol"/>
              <a:cs typeface="Symbol"/>
            </a:endParaRPr>
          </a:p>
        </p:txBody>
      </p:sp>
      <p:sp>
        <p:nvSpPr>
          <p:cNvPr id="59" name="object 59"/>
          <p:cNvSpPr txBox="1"/>
          <p:nvPr/>
        </p:nvSpPr>
        <p:spPr>
          <a:xfrm>
            <a:off x="7445823" y="2857295"/>
            <a:ext cx="151765" cy="216535"/>
          </a:xfrm>
          <a:prstGeom prst="rect">
            <a:avLst/>
          </a:prstGeom>
        </p:spPr>
        <p:txBody>
          <a:bodyPr vert="horz" wrap="square" lIns="0" tIns="12700" rIns="0" bIns="0" rtlCol="0">
            <a:spAutoFit/>
          </a:bodyPr>
          <a:lstStyle/>
          <a:p>
            <a:pPr marL="12700">
              <a:lnSpc>
                <a:spcPct val="100000"/>
              </a:lnSpc>
              <a:spcBef>
                <a:spcPts val="100"/>
              </a:spcBef>
            </a:pPr>
            <a:r>
              <a:rPr sz="1250" i="1" spc="85" dirty="0">
                <a:latin typeface="Times New Roman"/>
                <a:cs typeface="Times New Roman"/>
              </a:rPr>
              <a:t>m</a:t>
            </a:r>
            <a:endParaRPr sz="1250">
              <a:latin typeface="Times New Roman"/>
              <a:cs typeface="Times New Roman"/>
            </a:endParaRPr>
          </a:p>
        </p:txBody>
      </p:sp>
      <p:sp>
        <p:nvSpPr>
          <p:cNvPr id="60" name="object 60"/>
          <p:cNvSpPr txBox="1"/>
          <p:nvPr/>
        </p:nvSpPr>
        <p:spPr>
          <a:xfrm>
            <a:off x="6267505" y="2658416"/>
            <a:ext cx="1212850" cy="374015"/>
          </a:xfrm>
          <a:prstGeom prst="rect">
            <a:avLst/>
          </a:prstGeom>
        </p:spPr>
        <p:txBody>
          <a:bodyPr vert="horz" wrap="square" lIns="0" tIns="17145" rIns="0" bIns="0" rtlCol="0">
            <a:spAutoFit/>
          </a:bodyPr>
          <a:lstStyle/>
          <a:p>
            <a:pPr marL="38100">
              <a:lnSpc>
                <a:spcPct val="100000"/>
              </a:lnSpc>
              <a:spcBef>
                <a:spcPts val="135"/>
              </a:spcBef>
            </a:pPr>
            <a:r>
              <a:rPr sz="3225" spc="112" baseline="-12919" dirty="0">
                <a:latin typeface="Symbol"/>
                <a:cs typeface="Symbol"/>
              </a:rPr>
              <a:t></a:t>
            </a:r>
            <a:r>
              <a:rPr sz="2150" spc="75" dirty="0">
                <a:latin typeface="Times New Roman"/>
                <a:cs typeface="Times New Roman"/>
              </a:rPr>
              <a:t>3</a:t>
            </a:r>
            <a:r>
              <a:rPr sz="2150" spc="-90" dirty="0">
                <a:latin typeface="Times New Roman"/>
                <a:cs typeface="Times New Roman"/>
              </a:rPr>
              <a:t> </a:t>
            </a:r>
            <a:r>
              <a:rPr sz="3225" i="1" spc="187" baseline="34883" dirty="0">
                <a:latin typeface="Times New Roman"/>
                <a:cs typeface="Times New Roman"/>
              </a:rPr>
              <a:t>R</a:t>
            </a:r>
            <a:r>
              <a:rPr sz="3225" i="1" spc="-97" baseline="34883" dirty="0">
                <a:latin typeface="Times New Roman"/>
                <a:cs typeface="Times New Roman"/>
              </a:rPr>
              <a:t> </a:t>
            </a:r>
            <a:r>
              <a:rPr sz="2150" spc="100" dirty="0">
                <a:latin typeface="Times New Roman"/>
                <a:cs typeface="Times New Roman"/>
              </a:rPr>
              <a:t>cos</a:t>
            </a:r>
            <a:r>
              <a:rPr sz="2250" spc="100" dirty="0">
                <a:latin typeface="Symbol"/>
                <a:cs typeface="Symbol"/>
              </a:rPr>
              <a:t></a:t>
            </a:r>
            <a:endParaRPr sz="2250">
              <a:latin typeface="Symbol"/>
              <a:cs typeface="Symbol"/>
            </a:endParaRPr>
          </a:p>
        </p:txBody>
      </p:sp>
      <p:sp>
        <p:nvSpPr>
          <p:cNvPr id="61" name="object 61"/>
          <p:cNvSpPr txBox="1"/>
          <p:nvPr/>
        </p:nvSpPr>
        <p:spPr>
          <a:xfrm>
            <a:off x="5902569" y="2686073"/>
            <a:ext cx="170815" cy="216535"/>
          </a:xfrm>
          <a:prstGeom prst="rect">
            <a:avLst/>
          </a:prstGeom>
        </p:spPr>
        <p:txBody>
          <a:bodyPr vert="horz" wrap="square" lIns="0" tIns="12700" rIns="0" bIns="0" rtlCol="0">
            <a:spAutoFit/>
          </a:bodyPr>
          <a:lstStyle/>
          <a:p>
            <a:pPr marL="12700">
              <a:lnSpc>
                <a:spcPct val="100000"/>
              </a:lnSpc>
              <a:spcBef>
                <a:spcPts val="100"/>
              </a:spcBef>
            </a:pPr>
            <a:r>
              <a:rPr sz="1250" i="1" spc="100" dirty="0">
                <a:latin typeface="Times New Roman"/>
                <a:cs typeface="Times New Roman"/>
              </a:rPr>
              <a:t>M</a:t>
            </a:r>
            <a:endParaRPr sz="1250">
              <a:latin typeface="Times New Roman"/>
              <a:cs typeface="Times New Roman"/>
            </a:endParaRPr>
          </a:p>
        </p:txBody>
      </p:sp>
      <p:sp>
        <p:nvSpPr>
          <p:cNvPr id="62" name="object 62"/>
          <p:cNvSpPr txBox="1"/>
          <p:nvPr/>
        </p:nvSpPr>
        <p:spPr>
          <a:xfrm>
            <a:off x="3399211" y="2686073"/>
            <a:ext cx="170815" cy="216535"/>
          </a:xfrm>
          <a:prstGeom prst="rect">
            <a:avLst/>
          </a:prstGeom>
        </p:spPr>
        <p:txBody>
          <a:bodyPr vert="horz" wrap="square" lIns="0" tIns="12700" rIns="0" bIns="0" rtlCol="0">
            <a:spAutoFit/>
          </a:bodyPr>
          <a:lstStyle/>
          <a:p>
            <a:pPr marL="12700">
              <a:lnSpc>
                <a:spcPct val="100000"/>
              </a:lnSpc>
              <a:spcBef>
                <a:spcPts val="100"/>
              </a:spcBef>
            </a:pPr>
            <a:r>
              <a:rPr sz="1250" i="1" spc="100" dirty="0">
                <a:latin typeface="Times New Roman"/>
                <a:cs typeface="Times New Roman"/>
              </a:rPr>
              <a:t>M</a:t>
            </a:r>
            <a:endParaRPr sz="1250">
              <a:latin typeface="Times New Roman"/>
              <a:cs typeface="Times New Roman"/>
            </a:endParaRPr>
          </a:p>
        </p:txBody>
      </p:sp>
      <p:sp>
        <p:nvSpPr>
          <p:cNvPr id="63" name="object 63"/>
          <p:cNvSpPr txBox="1"/>
          <p:nvPr/>
        </p:nvSpPr>
        <p:spPr>
          <a:xfrm>
            <a:off x="1011666" y="2686073"/>
            <a:ext cx="170815" cy="216535"/>
          </a:xfrm>
          <a:prstGeom prst="rect">
            <a:avLst/>
          </a:prstGeom>
        </p:spPr>
        <p:txBody>
          <a:bodyPr vert="horz" wrap="square" lIns="0" tIns="12700" rIns="0" bIns="0" rtlCol="0">
            <a:spAutoFit/>
          </a:bodyPr>
          <a:lstStyle/>
          <a:p>
            <a:pPr marL="12700">
              <a:lnSpc>
                <a:spcPct val="100000"/>
              </a:lnSpc>
              <a:spcBef>
                <a:spcPts val="100"/>
              </a:spcBef>
            </a:pPr>
            <a:r>
              <a:rPr sz="1250" i="1" spc="100" dirty="0">
                <a:latin typeface="Times New Roman"/>
                <a:cs typeface="Times New Roman"/>
              </a:rPr>
              <a:t>M</a:t>
            </a:r>
            <a:endParaRPr sz="1250">
              <a:latin typeface="Times New Roman"/>
              <a:cs typeface="Times New Roman"/>
            </a:endParaRPr>
          </a:p>
        </p:txBody>
      </p:sp>
      <p:sp>
        <p:nvSpPr>
          <p:cNvPr id="64" name="object 64"/>
          <p:cNvSpPr txBox="1"/>
          <p:nvPr/>
        </p:nvSpPr>
        <p:spPr>
          <a:xfrm>
            <a:off x="1573696" y="2270936"/>
            <a:ext cx="3568700" cy="352425"/>
          </a:xfrm>
          <a:prstGeom prst="rect">
            <a:avLst/>
          </a:prstGeom>
        </p:spPr>
        <p:txBody>
          <a:bodyPr vert="horz" wrap="square" lIns="0" tIns="12065" rIns="0" bIns="0" rtlCol="0">
            <a:spAutoFit/>
          </a:bodyPr>
          <a:lstStyle/>
          <a:p>
            <a:pPr marL="76200">
              <a:lnSpc>
                <a:spcPct val="100000"/>
              </a:lnSpc>
              <a:spcBef>
                <a:spcPts val="95"/>
              </a:spcBef>
              <a:tabLst>
                <a:tab pos="729615" algn="l"/>
                <a:tab pos="2580005" algn="l"/>
                <a:tab pos="3233420" algn="l"/>
              </a:tabLst>
            </a:pPr>
            <a:r>
              <a:rPr sz="1875" spc="89" baseline="-40000" dirty="0">
                <a:latin typeface="Times New Roman"/>
                <a:cs typeface="Times New Roman"/>
              </a:rPr>
              <a:t>3 </a:t>
            </a:r>
            <a:r>
              <a:rPr sz="1875" spc="-225" baseline="-40000" dirty="0">
                <a:latin typeface="Times New Roman"/>
                <a:cs typeface="Times New Roman"/>
              </a:rPr>
              <a:t> </a:t>
            </a:r>
            <a:r>
              <a:rPr sz="3225" spc="-1672" baseline="1291" dirty="0">
                <a:latin typeface="Lucida Sans Unicode"/>
                <a:cs typeface="Lucida Sans Unicode"/>
              </a:rPr>
              <a:t>→</a:t>
            </a:r>
            <a:r>
              <a:rPr sz="3225" baseline="1291" dirty="0">
                <a:latin typeface="Lucida Sans Unicode"/>
                <a:cs typeface="Lucida Sans Unicode"/>
              </a:rPr>
              <a:t>	</a:t>
            </a:r>
            <a:r>
              <a:rPr sz="2150" spc="-1115" dirty="0">
                <a:latin typeface="Lucida Sans Unicode"/>
                <a:cs typeface="Lucida Sans Unicode"/>
              </a:rPr>
              <a:t>→</a:t>
            </a:r>
            <a:r>
              <a:rPr sz="2150" spc="-315" dirty="0">
                <a:latin typeface="Lucida Sans Unicode"/>
                <a:cs typeface="Lucida Sans Unicode"/>
              </a:rPr>
              <a:t> </a:t>
            </a:r>
            <a:r>
              <a:rPr sz="3225" spc="112" baseline="-40051" dirty="0">
                <a:latin typeface="Symbol"/>
                <a:cs typeface="Symbol"/>
              </a:rPr>
              <a:t></a:t>
            </a:r>
            <a:r>
              <a:rPr sz="3225" baseline="-40051" dirty="0">
                <a:latin typeface="Times New Roman"/>
                <a:cs typeface="Times New Roman"/>
              </a:rPr>
              <a:t>	</a:t>
            </a:r>
            <a:r>
              <a:rPr sz="1875" spc="89" baseline="-40000" dirty="0">
                <a:latin typeface="Times New Roman"/>
                <a:cs typeface="Times New Roman"/>
              </a:rPr>
              <a:t>3</a:t>
            </a:r>
            <a:r>
              <a:rPr sz="1875" baseline="-40000" dirty="0">
                <a:latin typeface="Times New Roman"/>
                <a:cs typeface="Times New Roman"/>
              </a:rPr>
              <a:t> </a:t>
            </a:r>
            <a:r>
              <a:rPr sz="1875" spc="-225" baseline="-40000" dirty="0">
                <a:latin typeface="Times New Roman"/>
                <a:cs typeface="Times New Roman"/>
              </a:rPr>
              <a:t> </a:t>
            </a:r>
            <a:r>
              <a:rPr sz="3225" spc="-1672" baseline="1291" dirty="0">
                <a:latin typeface="Lucida Sans Unicode"/>
                <a:cs typeface="Lucida Sans Unicode"/>
              </a:rPr>
              <a:t>→</a:t>
            </a:r>
            <a:r>
              <a:rPr sz="3225" baseline="1291" dirty="0">
                <a:latin typeface="Lucida Sans Unicode"/>
                <a:cs typeface="Lucida Sans Unicode"/>
              </a:rPr>
              <a:t>	</a:t>
            </a:r>
            <a:r>
              <a:rPr sz="2150" spc="-1115" dirty="0">
                <a:latin typeface="Lucida Sans Unicode"/>
                <a:cs typeface="Lucida Sans Unicode"/>
              </a:rPr>
              <a:t>→</a:t>
            </a:r>
            <a:r>
              <a:rPr sz="2150" spc="-315" dirty="0">
                <a:latin typeface="Lucida Sans Unicode"/>
                <a:cs typeface="Lucida Sans Unicode"/>
              </a:rPr>
              <a:t> </a:t>
            </a:r>
            <a:r>
              <a:rPr sz="3225" spc="112" baseline="-40051" dirty="0">
                <a:latin typeface="Symbol"/>
                <a:cs typeface="Symbol"/>
              </a:rPr>
              <a:t></a:t>
            </a:r>
            <a:endParaRPr sz="3225" baseline="-40051">
              <a:latin typeface="Symbol"/>
              <a:cs typeface="Symbol"/>
            </a:endParaRPr>
          </a:p>
        </p:txBody>
      </p:sp>
      <p:sp>
        <p:nvSpPr>
          <p:cNvPr id="65" name="object 65"/>
          <p:cNvSpPr txBox="1"/>
          <p:nvPr/>
        </p:nvSpPr>
        <p:spPr>
          <a:xfrm>
            <a:off x="-33" y="2504339"/>
            <a:ext cx="4438015" cy="352425"/>
          </a:xfrm>
          <a:prstGeom prst="rect">
            <a:avLst/>
          </a:prstGeom>
        </p:spPr>
        <p:txBody>
          <a:bodyPr vert="horz" wrap="square" lIns="0" tIns="12065" rIns="0" bIns="0" rtlCol="0">
            <a:spAutoFit/>
          </a:bodyPr>
          <a:lstStyle/>
          <a:p>
            <a:pPr marL="76200">
              <a:lnSpc>
                <a:spcPct val="100000"/>
              </a:lnSpc>
              <a:spcBef>
                <a:spcPts val="95"/>
              </a:spcBef>
              <a:tabLst>
                <a:tab pos="523875" algn="l"/>
                <a:tab pos="1241425" algn="l"/>
                <a:tab pos="2252345" algn="l"/>
                <a:tab pos="2911475" algn="l"/>
                <a:tab pos="3599815" algn="l"/>
                <a:tab pos="3956685" algn="l"/>
              </a:tabLst>
            </a:pPr>
            <a:r>
              <a:rPr sz="2150" spc="-1115" dirty="0">
                <a:latin typeface="Lucida Sans Unicode"/>
                <a:cs typeface="Lucida Sans Unicode"/>
              </a:rPr>
              <a:t>→	</a:t>
            </a:r>
            <a:r>
              <a:rPr sz="2150" i="1" u="sng" spc="185" dirty="0">
                <a:uFill>
                  <a:solidFill>
                    <a:srgbClr val="000000"/>
                  </a:solidFill>
                </a:uFill>
                <a:latin typeface="Times New Roman"/>
                <a:cs typeface="Times New Roman"/>
              </a:rPr>
              <a:t>GM	</a:t>
            </a:r>
            <a:r>
              <a:rPr sz="3225" spc="112" baseline="6459" dirty="0">
                <a:latin typeface="Symbol"/>
                <a:cs typeface="Symbol"/>
              </a:rPr>
              <a:t></a:t>
            </a:r>
            <a:r>
              <a:rPr sz="3225" spc="-330" baseline="6459" dirty="0">
                <a:latin typeface="Times New Roman"/>
                <a:cs typeface="Times New Roman"/>
              </a:rPr>
              <a:t> </a:t>
            </a:r>
            <a:r>
              <a:rPr sz="2150" i="1" spc="125" dirty="0">
                <a:latin typeface="Times New Roman"/>
                <a:cs typeface="Times New Roman"/>
              </a:rPr>
              <a:t>R</a:t>
            </a:r>
            <a:r>
              <a:rPr sz="2150" i="1" spc="330" dirty="0">
                <a:latin typeface="Times New Roman"/>
                <a:cs typeface="Times New Roman"/>
              </a:rPr>
              <a:t> </a:t>
            </a:r>
            <a:r>
              <a:rPr sz="2150" i="1" spc="100" dirty="0">
                <a:latin typeface="Times New Roman"/>
                <a:cs typeface="Times New Roman"/>
              </a:rPr>
              <a:t>d	</a:t>
            </a:r>
            <a:r>
              <a:rPr sz="2150" i="1" spc="125" dirty="0">
                <a:latin typeface="Times New Roman"/>
                <a:cs typeface="Times New Roman"/>
              </a:rPr>
              <a:t>R	</a:t>
            </a:r>
            <a:r>
              <a:rPr sz="2150" i="1" spc="185" dirty="0">
                <a:latin typeface="Times New Roman"/>
                <a:cs typeface="Times New Roman"/>
              </a:rPr>
              <a:t>GM	</a:t>
            </a:r>
            <a:r>
              <a:rPr sz="2150" i="1" spc="80" dirty="0">
                <a:latin typeface="Times New Roman"/>
                <a:cs typeface="Times New Roman"/>
              </a:rPr>
              <a:t>r	</a:t>
            </a:r>
            <a:r>
              <a:rPr sz="2150" i="1" spc="125" dirty="0">
                <a:latin typeface="Times New Roman"/>
                <a:cs typeface="Times New Roman"/>
              </a:rPr>
              <a:t>R</a:t>
            </a:r>
            <a:r>
              <a:rPr sz="2150" i="1" spc="254" dirty="0">
                <a:latin typeface="Times New Roman"/>
                <a:cs typeface="Times New Roman"/>
              </a:rPr>
              <a:t> </a:t>
            </a:r>
            <a:r>
              <a:rPr sz="2150" i="1" spc="100" dirty="0">
                <a:latin typeface="Times New Roman"/>
                <a:cs typeface="Times New Roman"/>
              </a:rPr>
              <a:t>d</a:t>
            </a:r>
            <a:endParaRPr sz="2150">
              <a:latin typeface="Times New Roman"/>
              <a:cs typeface="Times New Roman"/>
            </a:endParaRPr>
          </a:p>
        </p:txBody>
      </p:sp>
      <p:sp>
        <p:nvSpPr>
          <p:cNvPr id="66" name="object 66"/>
          <p:cNvSpPr txBox="1"/>
          <p:nvPr/>
        </p:nvSpPr>
        <p:spPr>
          <a:xfrm>
            <a:off x="6666637" y="2270936"/>
            <a:ext cx="148590" cy="352425"/>
          </a:xfrm>
          <a:prstGeom prst="rect">
            <a:avLst/>
          </a:prstGeom>
        </p:spPr>
        <p:txBody>
          <a:bodyPr vert="horz" wrap="square" lIns="0" tIns="12065" rIns="0" bIns="0" rtlCol="0">
            <a:spAutoFit/>
          </a:bodyPr>
          <a:lstStyle/>
          <a:p>
            <a:pPr marL="12700">
              <a:lnSpc>
                <a:spcPct val="100000"/>
              </a:lnSpc>
              <a:spcBef>
                <a:spcPts val="95"/>
              </a:spcBef>
            </a:pPr>
            <a:r>
              <a:rPr sz="2150" spc="-1115" dirty="0">
                <a:latin typeface="Lucida Sans Unicode"/>
                <a:cs typeface="Lucida Sans Unicode"/>
              </a:rPr>
              <a:t>→</a:t>
            </a:r>
            <a:endParaRPr sz="2150">
              <a:latin typeface="Lucida Sans Unicode"/>
              <a:cs typeface="Lucida Sans Unicode"/>
            </a:endParaRPr>
          </a:p>
        </p:txBody>
      </p:sp>
      <p:sp>
        <p:nvSpPr>
          <p:cNvPr id="67" name="object 67"/>
          <p:cNvSpPr/>
          <p:nvPr/>
        </p:nvSpPr>
        <p:spPr>
          <a:xfrm>
            <a:off x="5952547" y="3971173"/>
            <a:ext cx="549910" cy="0"/>
          </a:xfrm>
          <a:custGeom>
            <a:avLst/>
            <a:gdLst/>
            <a:ahLst/>
            <a:cxnLst/>
            <a:rect l="l" t="t" r="r" b="b"/>
            <a:pathLst>
              <a:path w="549909">
                <a:moveTo>
                  <a:pt x="0" y="0"/>
                </a:moveTo>
                <a:lnTo>
                  <a:pt x="549599" y="0"/>
                </a:lnTo>
              </a:path>
            </a:pathLst>
          </a:custGeom>
          <a:ln w="12305">
            <a:solidFill>
              <a:srgbClr val="000000"/>
            </a:solidFill>
          </a:ln>
        </p:spPr>
        <p:txBody>
          <a:bodyPr wrap="square" lIns="0" tIns="0" rIns="0" bIns="0" rtlCol="0"/>
          <a:lstStyle/>
          <a:p>
            <a:endParaRPr/>
          </a:p>
        </p:txBody>
      </p:sp>
      <p:sp>
        <p:nvSpPr>
          <p:cNvPr id="68" name="object 68"/>
          <p:cNvSpPr txBox="1"/>
          <p:nvPr/>
        </p:nvSpPr>
        <p:spPr>
          <a:xfrm>
            <a:off x="6076610" y="3836373"/>
            <a:ext cx="280670" cy="377190"/>
          </a:xfrm>
          <a:prstGeom prst="rect">
            <a:avLst/>
          </a:prstGeom>
        </p:spPr>
        <p:txBody>
          <a:bodyPr vert="horz" wrap="square" lIns="0" tIns="13335" rIns="0" bIns="0" rtlCol="0">
            <a:spAutoFit/>
          </a:bodyPr>
          <a:lstStyle/>
          <a:p>
            <a:pPr marL="38100">
              <a:lnSpc>
                <a:spcPct val="100000"/>
              </a:lnSpc>
              <a:spcBef>
                <a:spcPts val="105"/>
              </a:spcBef>
            </a:pPr>
            <a:r>
              <a:rPr sz="3450" i="1" spc="-150" baseline="-25362" dirty="0">
                <a:latin typeface="Times New Roman"/>
                <a:cs typeface="Times New Roman"/>
              </a:rPr>
              <a:t>r</a:t>
            </a:r>
            <a:r>
              <a:rPr sz="3450" i="1" spc="-547" baseline="-25362" dirty="0">
                <a:latin typeface="Times New Roman"/>
                <a:cs typeface="Times New Roman"/>
              </a:rPr>
              <a:t> </a:t>
            </a:r>
            <a:r>
              <a:rPr sz="1350" spc="-80" dirty="0">
                <a:latin typeface="Times New Roman"/>
                <a:cs typeface="Times New Roman"/>
              </a:rPr>
              <a:t>2</a:t>
            </a:r>
            <a:endParaRPr sz="1350">
              <a:latin typeface="Times New Roman"/>
              <a:cs typeface="Times New Roman"/>
            </a:endParaRPr>
          </a:p>
        </p:txBody>
      </p:sp>
      <p:sp>
        <p:nvSpPr>
          <p:cNvPr id="69" name="object 69"/>
          <p:cNvSpPr txBox="1"/>
          <p:nvPr/>
        </p:nvSpPr>
        <p:spPr>
          <a:xfrm>
            <a:off x="53339" y="3720076"/>
            <a:ext cx="6447155" cy="377190"/>
          </a:xfrm>
          <a:prstGeom prst="rect">
            <a:avLst/>
          </a:prstGeom>
        </p:spPr>
        <p:txBody>
          <a:bodyPr vert="horz" wrap="square" lIns="0" tIns="13335" rIns="0" bIns="0" rtlCol="0">
            <a:spAutoFit/>
          </a:bodyPr>
          <a:lstStyle/>
          <a:p>
            <a:pPr marL="38100">
              <a:lnSpc>
                <a:spcPct val="100000"/>
              </a:lnSpc>
              <a:spcBef>
                <a:spcPts val="105"/>
              </a:spcBef>
              <a:tabLst>
                <a:tab pos="5484495" algn="l"/>
              </a:tabLst>
            </a:pPr>
            <a:r>
              <a:rPr sz="2000" dirty="0">
                <a:latin typeface="Times New Roman"/>
                <a:cs typeface="Times New Roman"/>
              </a:rPr>
              <a:t>The </a:t>
            </a:r>
            <a:r>
              <a:rPr sz="2000" spc="-10" dirty="0">
                <a:latin typeface="Times New Roman"/>
                <a:cs typeface="Times New Roman"/>
              </a:rPr>
              <a:t>a</a:t>
            </a:r>
            <a:r>
              <a:rPr sz="2000" dirty="0">
                <a:latin typeface="Times New Roman"/>
                <a:cs typeface="Times New Roman"/>
              </a:rPr>
              <a:t>cce</a:t>
            </a:r>
            <a:r>
              <a:rPr sz="2000" spc="-10" dirty="0">
                <a:latin typeface="Times New Roman"/>
                <a:cs typeface="Times New Roman"/>
              </a:rPr>
              <a:t>l</a:t>
            </a:r>
            <a:r>
              <a:rPr sz="2000" dirty="0">
                <a:latin typeface="Times New Roman"/>
                <a:cs typeface="Times New Roman"/>
              </a:rPr>
              <a:t>erat</a:t>
            </a:r>
            <a:r>
              <a:rPr sz="2000" spc="-10" dirty="0">
                <a:latin typeface="Times New Roman"/>
                <a:cs typeface="Times New Roman"/>
              </a:rPr>
              <a:t>i</a:t>
            </a:r>
            <a:r>
              <a:rPr sz="2000" dirty="0">
                <a:latin typeface="Times New Roman"/>
                <a:cs typeface="Times New Roman"/>
              </a:rPr>
              <a:t>on</a:t>
            </a:r>
            <a:r>
              <a:rPr sz="2000" spc="-25" dirty="0">
                <a:latin typeface="Times New Roman"/>
                <a:cs typeface="Times New Roman"/>
              </a:rPr>
              <a:t> </a:t>
            </a:r>
            <a:r>
              <a:rPr sz="2000" dirty="0">
                <a:latin typeface="Times New Roman"/>
                <a:cs typeface="Times New Roman"/>
              </a:rPr>
              <a:t>d</a:t>
            </a:r>
            <a:r>
              <a:rPr sz="2000" spc="10" dirty="0">
                <a:latin typeface="Times New Roman"/>
                <a:cs typeface="Times New Roman"/>
              </a:rPr>
              <a:t>u</a:t>
            </a:r>
            <a:r>
              <a:rPr sz="2000" dirty="0">
                <a:latin typeface="Times New Roman"/>
                <a:cs typeface="Times New Roman"/>
              </a:rPr>
              <a:t>e</a:t>
            </a:r>
            <a:r>
              <a:rPr sz="2000" spc="-25"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g</a:t>
            </a:r>
            <a:r>
              <a:rPr sz="2000" spc="5" dirty="0">
                <a:latin typeface="Times New Roman"/>
                <a:cs typeface="Times New Roman"/>
              </a:rPr>
              <a:t>r</a:t>
            </a:r>
            <a:r>
              <a:rPr sz="2000" dirty="0">
                <a:latin typeface="Times New Roman"/>
                <a:cs typeface="Times New Roman"/>
              </a:rPr>
              <a:t>avity</a:t>
            </a:r>
            <a:r>
              <a:rPr sz="2000" spc="-45"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be </a:t>
            </a:r>
            <a:r>
              <a:rPr sz="2000" spc="-10" dirty="0">
                <a:latin typeface="Times New Roman"/>
                <a:cs typeface="Times New Roman"/>
              </a:rPr>
              <a:t>e</a:t>
            </a:r>
            <a:r>
              <a:rPr sz="2000" dirty="0">
                <a:latin typeface="Times New Roman"/>
                <a:cs typeface="Times New Roman"/>
              </a:rPr>
              <a:t>x</a:t>
            </a:r>
            <a:r>
              <a:rPr sz="2000" spc="10" dirty="0">
                <a:latin typeface="Times New Roman"/>
                <a:cs typeface="Times New Roman"/>
              </a:rPr>
              <a:t>p</a:t>
            </a:r>
            <a:r>
              <a:rPr sz="2000" dirty="0">
                <a:latin typeface="Times New Roman"/>
                <a:cs typeface="Times New Roman"/>
              </a:rPr>
              <a:t>ressed</a:t>
            </a:r>
            <a:r>
              <a:rPr sz="2000" spc="-40" dirty="0">
                <a:latin typeface="Times New Roman"/>
                <a:cs typeface="Times New Roman"/>
              </a:rPr>
              <a:t> </a:t>
            </a:r>
            <a:r>
              <a:rPr sz="2000" dirty="0">
                <a:latin typeface="Times New Roman"/>
                <a:cs typeface="Times New Roman"/>
              </a:rPr>
              <a:t>as:	</a:t>
            </a:r>
            <a:r>
              <a:rPr sz="3450" i="1" spc="-187" baseline="-3623" dirty="0">
                <a:latin typeface="Times New Roman"/>
                <a:cs typeface="Times New Roman"/>
              </a:rPr>
              <a:t>g</a:t>
            </a:r>
            <a:r>
              <a:rPr sz="3450" i="1" spc="44" baseline="-3623" dirty="0">
                <a:latin typeface="Times New Roman"/>
                <a:cs typeface="Times New Roman"/>
              </a:rPr>
              <a:t> </a:t>
            </a:r>
            <a:r>
              <a:rPr sz="3450" spc="-209" baseline="-3623" dirty="0">
                <a:latin typeface="Symbol"/>
                <a:cs typeface="Symbol"/>
              </a:rPr>
              <a:t></a:t>
            </a:r>
            <a:r>
              <a:rPr sz="3450" baseline="-3623" dirty="0">
                <a:latin typeface="Times New Roman"/>
                <a:cs typeface="Times New Roman"/>
              </a:rPr>
              <a:t> </a:t>
            </a:r>
            <a:r>
              <a:rPr sz="3450" i="1" spc="-179" baseline="31400" dirty="0">
                <a:latin typeface="Times New Roman"/>
                <a:cs typeface="Times New Roman"/>
              </a:rPr>
              <a:t>G</a:t>
            </a:r>
            <a:r>
              <a:rPr sz="3450" i="1" spc="-89" baseline="31400" dirty="0">
                <a:latin typeface="Times New Roman"/>
                <a:cs typeface="Times New Roman"/>
              </a:rPr>
              <a:t>M</a:t>
            </a:r>
            <a:r>
              <a:rPr sz="2025" i="1" spc="-104" baseline="30864" dirty="0">
                <a:latin typeface="Times New Roman"/>
                <a:cs typeface="Times New Roman"/>
              </a:rPr>
              <a:t>e</a:t>
            </a:r>
            <a:endParaRPr sz="2025" baseline="30864">
              <a:latin typeface="Times New Roman"/>
              <a:cs typeface="Times New Roman"/>
            </a:endParaRPr>
          </a:p>
        </p:txBody>
      </p:sp>
      <p:sp>
        <p:nvSpPr>
          <p:cNvPr id="70" name="object 70"/>
          <p:cNvSpPr/>
          <p:nvPr/>
        </p:nvSpPr>
        <p:spPr>
          <a:xfrm>
            <a:off x="4745835" y="4581509"/>
            <a:ext cx="208279" cy="0"/>
          </a:xfrm>
          <a:custGeom>
            <a:avLst/>
            <a:gdLst/>
            <a:ahLst/>
            <a:cxnLst/>
            <a:rect l="l" t="t" r="r" b="b"/>
            <a:pathLst>
              <a:path w="208279">
                <a:moveTo>
                  <a:pt x="0" y="0"/>
                </a:moveTo>
                <a:lnTo>
                  <a:pt x="208085" y="0"/>
                </a:lnTo>
              </a:path>
            </a:pathLst>
          </a:custGeom>
          <a:ln w="9751">
            <a:solidFill>
              <a:srgbClr val="000000"/>
            </a:solidFill>
          </a:ln>
        </p:spPr>
        <p:txBody>
          <a:bodyPr wrap="square" lIns="0" tIns="0" rIns="0" bIns="0" rtlCol="0"/>
          <a:lstStyle/>
          <a:p>
            <a:endParaRPr/>
          </a:p>
        </p:txBody>
      </p:sp>
      <p:sp>
        <p:nvSpPr>
          <p:cNvPr id="71" name="object 71"/>
          <p:cNvSpPr/>
          <p:nvPr/>
        </p:nvSpPr>
        <p:spPr>
          <a:xfrm>
            <a:off x="5473877" y="4581509"/>
            <a:ext cx="208279" cy="0"/>
          </a:xfrm>
          <a:custGeom>
            <a:avLst/>
            <a:gdLst/>
            <a:ahLst/>
            <a:cxnLst/>
            <a:rect l="l" t="t" r="r" b="b"/>
            <a:pathLst>
              <a:path w="208279">
                <a:moveTo>
                  <a:pt x="0" y="0"/>
                </a:moveTo>
                <a:lnTo>
                  <a:pt x="208173" y="0"/>
                </a:lnTo>
              </a:path>
            </a:pathLst>
          </a:custGeom>
          <a:ln w="9751">
            <a:solidFill>
              <a:srgbClr val="000000"/>
            </a:solidFill>
          </a:ln>
        </p:spPr>
        <p:txBody>
          <a:bodyPr wrap="square" lIns="0" tIns="0" rIns="0" bIns="0" rtlCol="0"/>
          <a:lstStyle/>
          <a:p>
            <a:endParaRPr/>
          </a:p>
        </p:txBody>
      </p:sp>
      <p:sp>
        <p:nvSpPr>
          <p:cNvPr id="72" name="object 72"/>
          <p:cNvSpPr/>
          <p:nvPr/>
        </p:nvSpPr>
        <p:spPr>
          <a:xfrm>
            <a:off x="6633043" y="4581509"/>
            <a:ext cx="167005" cy="0"/>
          </a:xfrm>
          <a:custGeom>
            <a:avLst/>
            <a:gdLst/>
            <a:ahLst/>
            <a:cxnLst/>
            <a:rect l="l" t="t" r="r" b="b"/>
            <a:pathLst>
              <a:path w="167004">
                <a:moveTo>
                  <a:pt x="0" y="0"/>
                </a:moveTo>
                <a:lnTo>
                  <a:pt x="166868" y="0"/>
                </a:lnTo>
              </a:path>
            </a:pathLst>
          </a:custGeom>
          <a:ln w="9751">
            <a:solidFill>
              <a:srgbClr val="000000"/>
            </a:solidFill>
          </a:ln>
        </p:spPr>
        <p:txBody>
          <a:bodyPr wrap="square" lIns="0" tIns="0" rIns="0" bIns="0" rtlCol="0"/>
          <a:lstStyle/>
          <a:p>
            <a:endParaRPr/>
          </a:p>
        </p:txBody>
      </p:sp>
      <p:sp>
        <p:nvSpPr>
          <p:cNvPr id="73" name="object 73"/>
          <p:cNvSpPr txBox="1"/>
          <p:nvPr/>
        </p:nvSpPr>
        <p:spPr>
          <a:xfrm>
            <a:off x="6778920" y="4393215"/>
            <a:ext cx="1454150" cy="307340"/>
          </a:xfrm>
          <a:prstGeom prst="rect">
            <a:avLst/>
          </a:prstGeom>
        </p:spPr>
        <p:txBody>
          <a:bodyPr vert="horz" wrap="square" lIns="0" tIns="12065" rIns="0" bIns="0" rtlCol="0">
            <a:spAutoFit/>
          </a:bodyPr>
          <a:lstStyle/>
          <a:p>
            <a:pPr marL="38100">
              <a:lnSpc>
                <a:spcPct val="100000"/>
              </a:lnSpc>
              <a:spcBef>
                <a:spcPts val="95"/>
              </a:spcBef>
            </a:pPr>
            <a:r>
              <a:rPr sz="2775" spc="82" baseline="-12012" dirty="0">
                <a:latin typeface="Symbol"/>
                <a:cs typeface="Symbol"/>
              </a:rPr>
              <a:t></a:t>
            </a:r>
            <a:r>
              <a:rPr sz="1850" spc="55" dirty="0">
                <a:latin typeface="Times New Roman"/>
                <a:cs typeface="Times New Roman"/>
              </a:rPr>
              <a:t>.............(11)</a:t>
            </a:r>
            <a:endParaRPr sz="1850">
              <a:latin typeface="Times New Roman"/>
              <a:cs typeface="Times New Roman"/>
            </a:endParaRPr>
          </a:p>
        </p:txBody>
      </p:sp>
      <p:sp>
        <p:nvSpPr>
          <p:cNvPr id="74" name="object 74"/>
          <p:cNvSpPr txBox="1"/>
          <p:nvPr/>
        </p:nvSpPr>
        <p:spPr>
          <a:xfrm>
            <a:off x="6621384" y="4575938"/>
            <a:ext cx="338455" cy="307340"/>
          </a:xfrm>
          <a:prstGeom prst="rect">
            <a:avLst/>
          </a:prstGeom>
        </p:spPr>
        <p:txBody>
          <a:bodyPr vert="horz" wrap="square" lIns="0" tIns="12065" rIns="0" bIns="0" rtlCol="0">
            <a:spAutoFit/>
          </a:bodyPr>
          <a:lstStyle/>
          <a:p>
            <a:pPr marL="38100">
              <a:lnSpc>
                <a:spcPct val="100000"/>
              </a:lnSpc>
              <a:spcBef>
                <a:spcPts val="95"/>
              </a:spcBef>
            </a:pPr>
            <a:r>
              <a:rPr sz="1850" i="1" spc="110" dirty="0">
                <a:latin typeface="Times New Roman"/>
                <a:cs typeface="Times New Roman"/>
              </a:rPr>
              <a:t>r</a:t>
            </a:r>
            <a:r>
              <a:rPr sz="1850" i="1" spc="-114" dirty="0">
                <a:latin typeface="Times New Roman"/>
                <a:cs typeface="Times New Roman"/>
              </a:rPr>
              <a:t> </a:t>
            </a:r>
            <a:r>
              <a:rPr sz="2775" spc="165" baseline="-16516" dirty="0">
                <a:latin typeface="Symbol"/>
                <a:cs typeface="Symbol"/>
              </a:rPr>
              <a:t></a:t>
            </a:r>
            <a:endParaRPr sz="2775" baseline="-16516">
              <a:latin typeface="Symbol"/>
              <a:cs typeface="Symbol"/>
            </a:endParaRPr>
          </a:p>
        </p:txBody>
      </p:sp>
      <p:sp>
        <p:nvSpPr>
          <p:cNvPr id="75" name="object 75"/>
          <p:cNvSpPr txBox="1"/>
          <p:nvPr/>
        </p:nvSpPr>
        <p:spPr>
          <a:xfrm>
            <a:off x="6638785" y="4222072"/>
            <a:ext cx="295275" cy="307340"/>
          </a:xfrm>
          <a:prstGeom prst="rect">
            <a:avLst/>
          </a:prstGeom>
        </p:spPr>
        <p:txBody>
          <a:bodyPr vert="horz" wrap="square" lIns="0" tIns="12065" rIns="0" bIns="0" rtlCol="0">
            <a:spAutoFit/>
          </a:bodyPr>
          <a:lstStyle/>
          <a:p>
            <a:pPr marL="12700">
              <a:lnSpc>
                <a:spcPct val="100000"/>
              </a:lnSpc>
              <a:spcBef>
                <a:spcPts val="95"/>
              </a:spcBef>
            </a:pPr>
            <a:r>
              <a:rPr sz="2775" i="1" spc="165" baseline="-6006" dirty="0">
                <a:latin typeface="Times New Roman"/>
                <a:cs typeface="Times New Roman"/>
              </a:rPr>
              <a:t>r</a:t>
            </a:r>
            <a:r>
              <a:rPr sz="2775" i="1" spc="-112" baseline="-6006" dirty="0">
                <a:latin typeface="Times New Roman"/>
                <a:cs typeface="Times New Roman"/>
              </a:rPr>
              <a:t> </a:t>
            </a:r>
            <a:r>
              <a:rPr sz="1850" spc="110" dirty="0">
                <a:latin typeface="Symbol"/>
                <a:cs typeface="Symbol"/>
              </a:rPr>
              <a:t></a:t>
            </a:r>
            <a:endParaRPr sz="1850">
              <a:latin typeface="Symbol"/>
              <a:cs typeface="Symbol"/>
            </a:endParaRPr>
          </a:p>
        </p:txBody>
      </p:sp>
      <p:sp>
        <p:nvSpPr>
          <p:cNvPr id="76" name="object 76"/>
          <p:cNvSpPr txBox="1"/>
          <p:nvPr/>
        </p:nvSpPr>
        <p:spPr>
          <a:xfrm>
            <a:off x="5487507" y="4575938"/>
            <a:ext cx="191770" cy="307340"/>
          </a:xfrm>
          <a:prstGeom prst="rect">
            <a:avLst/>
          </a:prstGeom>
        </p:spPr>
        <p:txBody>
          <a:bodyPr vert="horz" wrap="square" lIns="0" tIns="12065" rIns="0" bIns="0" rtlCol="0">
            <a:spAutoFit/>
          </a:bodyPr>
          <a:lstStyle/>
          <a:p>
            <a:pPr marL="12700">
              <a:lnSpc>
                <a:spcPct val="100000"/>
              </a:lnSpc>
              <a:spcBef>
                <a:spcPts val="95"/>
              </a:spcBef>
            </a:pPr>
            <a:r>
              <a:rPr sz="1850" i="1" spc="175" dirty="0">
                <a:latin typeface="Times New Roman"/>
                <a:cs typeface="Times New Roman"/>
              </a:rPr>
              <a:t>R</a:t>
            </a:r>
            <a:endParaRPr sz="1850">
              <a:latin typeface="Times New Roman"/>
              <a:cs typeface="Times New Roman"/>
            </a:endParaRPr>
          </a:p>
        </p:txBody>
      </p:sp>
      <p:sp>
        <p:nvSpPr>
          <p:cNvPr id="77" name="object 77"/>
          <p:cNvSpPr txBox="1"/>
          <p:nvPr/>
        </p:nvSpPr>
        <p:spPr>
          <a:xfrm>
            <a:off x="5487507" y="4245251"/>
            <a:ext cx="191770" cy="307340"/>
          </a:xfrm>
          <a:prstGeom prst="rect">
            <a:avLst/>
          </a:prstGeom>
        </p:spPr>
        <p:txBody>
          <a:bodyPr vert="horz" wrap="square" lIns="0" tIns="12065" rIns="0" bIns="0" rtlCol="0">
            <a:spAutoFit/>
          </a:bodyPr>
          <a:lstStyle/>
          <a:p>
            <a:pPr marL="12700">
              <a:lnSpc>
                <a:spcPct val="100000"/>
              </a:lnSpc>
              <a:spcBef>
                <a:spcPts val="95"/>
              </a:spcBef>
            </a:pPr>
            <a:r>
              <a:rPr sz="1850" i="1" spc="175" dirty="0">
                <a:latin typeface="Times New Roman"/>
                <a:cs typeface="Times New Roman"/>
              </a:rPr>
              <a:t>R</a:t>
            </a:r>
            <a:endParaRPr sz="1850">
              <a:latin typeface="Times New Roman"/>
              <a:cs typeface="Times New Roman"/>
            </a:endParaRPr>
          </a:p>
        </p:txBody>
      </p:sp>
      <p:sp>
        <p:nvSpPr>
          <p:cNvPr id="78" name="object 78"/>
          <p:cNvSpPr txBox="1"/>
          <p:nvPr/>
        </p:nvSpPr>
        <p:spPr>
          <a:xfrm>
            <a:off x="4568996" y="4262425"/>
            <a:ext cx="782955" cy="307340"/>
          </a:xfrm>
          <a:prstGeom prst="rect">
            <a:avLst/>
          </a:prstGeom>
        </p:spPr>
        <p:txBody>
          <a:bodyPr vert="horz" wrap="square" lIns="0" tIns="12065" rIns="0" bIns="0" rtlCol="0">
            <a:spAutoFit/>
          </a:bodyPr>
          <a:lstStyle/>
          <a:p>
            <a:pPr marL="38100">
              <a:lnSpc>
                <a:spcPct val="100000"/>
              </a:lnSpc>
              <a:spcBef>
                <a:spcPts val="95"/>
              </a:spcBef>
            </a:pPr>
            <a:r>
              <a:rPr sz="1850" spc="110" dirty="0">
                <a:latin typeface="Symbol"/>
                <a:cs typeface="Symbol"/>
              </a:rPr>
              <a:t></a:t>
            </a:r>
            <a:r>
              <a:rPr sz="1850" spc="145" dirty="0">
                <a:latin typeface="Times New Roman"/>
                <a:cs typeface="Times New Roman"/>
              </a:rPr>
              <a:t> </a:t>
            </a:r>
            <a:r>
              <a:rPr sz="2775" i="1" spc="165" baseline="4504" dirty="0">
                <a:latin typeface="Times New Roman"/>
                <a:cs typeface="Times New Roman"/>
              </a:rPr>
              <a:t>r</a:t>
            </a:r>
            <a:r>
              <a:rPr sz="2775" i="1" spc="292" baseline="4504" dirty="0">
                <a:latin typeface="Times New Roman"/>
                <a:cs typeface="Times New Roman"/>
              </a:rPr>
              <a:t> </a:t>
            </a:r>
            <a:r>
              <a:rPr sz="1850" spc="130" dirty="0">
                <a:latin typeface="Symbol"/>
                <a:cs typeface="Symbol"/>
              </a:rPr>
              <a:t></a:t>
            </a:r>
            <a:r>
              <a:rPr sz="1575" spc="195" baseline="66137" dirty="0">
                <a:latin typeface="Times New Roman"/>
                <a:cs typeface="Times New Roman"/>
              </a:rPr>
              <a:t>3</a:t>
            </a:r>
            <a:r>
              <a:rPr sz="1575" spc="-37" baseline="66137" dirty="0">
                <a:latin typeface="Times New Roman"/>
                <a:cs typeface="Times New Roman"/>
              </a:rPr>
              <a:t> </a:t>
            </a:r>
            <a:r>
              <a:rPr sz="2775" spc="165" baseline="9009" dirty="0">
                <a:latin typeface="Symbol"/>
                <a:cs typeface="Symbol"/>
              </a:rPr>
              <a:t></a:t>
            </a:r>
            <a:endParaRPr sz="2775" baseline="9009">
              <a:latin typeface="Symbol"/>
              <a:cs typeface="Symbol"/>
            </a:endParaRPr>
          </a:p>
        </p:txBody>
      </p:sp>
      <p:sp>
        <p:nvSpPr>
          <p:cNvPr id="79" name="object 79"/>
          <p:cNvSpPr txBox="1"/>
          <p:nvPr/>
        </p:nvSpPr>
        <p:spPr>
          <a:xfrm>
            <a:off x="4122719" y="4575938"/>
            <a:ext cx="399415" cy="307340"/>
          </a:xfrm>
          <a:prstGeom prst="rect">
            <a:avLst/>
          </a:prstGeom>
        </p:spPr>
        <p:txBody>
          <a:bodyPr vert="horz" wrap="square" lIns="0" tIns="12065" rIns="0" bIns="0" rtlCol="0">
            <a:spAutoFit/>
          </a:bodyPr>
          <a:lstStyle/>
          <a:p>
            <a:pPr marL="38100">
              <a:lnSpc>
                <a:spcPct val="100000"/>
              </a:lnSpc>
              <a:spcBef>
                <a:spcPts val="95"/>
              </a:spcBef>
            </a:pPr>
            <a:r>
              <a:rPr sz="1850" i="1" spc="265" dirty="0">
                <a:latin typeface="Times New Roman"/>
                <a:cs typeface="Times New Roman"/>
              </a:rPr>
              <a:t>M</a:t>
            </a:r>
            <a:r>
              <a:rPr sz="1575" i="1" spc="397" baseline="-23809" dirty="0">
                <a:latin typeface="Times New Roman"/>
                <a:cs typeface="Times New Roman"/>
              </a:rPr>
              <a:t>e</a:t>
            </a:r>
            <a:endParaRPr sz="1575" baseline="-23809">
              <a:latin typeface="Times New Roman"/>
              <a:cs typeface="Times New Roman"/>
            </a:endParaRPr>
          </a:p>
        </p:txBody>
      </p:sp>
      <p:sp>
        <p:nvSpPr>
          <p:cNvPr id="80" name="object 80"/>
          <p:cNvSpPr txBox="1"/>
          <p:nvPr/>
        </p:nvSpPr>
        <p:spPr>
          <a:xfrm>
            <a:off x="6655894" y="4094986"/>
            <a:ext cx="137160" cy="307340"/>
          </a:xfrm>
          <a:prstGeom prst="rect">
            <a:avLst/>
          </a:prstGeom>
        </p:spPr>
        <p:txBody>
          <a:bodyPr vert="horz" wrap="square" lIns="0" tIns="12065" rIns="0" bIns="0" rtlCol="0">
            <a:spAutoFit/>
          </a:bodyPr>
          <a:lstStyle/>
          <a:p>
            <a:pPr marL="12700">
              <a:lnSpc>
                <a:spcPct val="100000"/>
              </a:lnSpc>
              <a:spcBef>
                <a:spcPts val="95"/>
              </a:spcBef>
            </a:pPr>
            <a:r>
              <a:rPr sz="1850" spc="-915" dirty="0">
                <a:latin typeface="Lucida Sans Unicode"/>
                <a:cs typeface="Lucida Sans Unicode"/>
              </a:rPr>
              <a:t>→</a:t>
            </a:r>
            <a:endParaRPr sz="1850">
              <a:latin typeface="Lucida Sans Unicode"/>
              <a:cs typeface="Lucida Sans Unicode"/>
            </a:endParaRPr>
          </a:p>
        </p:txBody>
      </p:sp>
      <p:sp>
        <p:nvSpPr>
          <p:cNvPr id="81" name="object 81"/>
          <p:cNvSpPr txBox="1"/>
          <p:nvPr/>
        </p:nvSpPr>
        <p:spPr>
          <a:xfrm>
            <a:off x="5533768" y="4043983"/>
            <a:ext cx="137160" cy="307340"/>
          </a:xfrm>
          <a:prstGeom prst="rect">
            <a:avLst/>
          </a:prstGeom>
        </p:spPr>
        <p:txBody>
          <a:bodyPr vert="horz" wrap="square" lIns="0" tIns="12065" rIns="0" bIns="0" rtlCol="0">
            <a:spAutoFit/>
          </a:bodyPr>
          <a:lstStyle/>
          <a:p>
            <a:pPr marL="12700">
              <a:lnSpc>
                <a:spcPct val="100000"/>
              </a:lnSpc>
              <a:spcBef>
                <a:spcPts val="95"/>
              </a:spcBef>
            </a:pPr>
            <a:r>
              <a:rPr sz="1850" spc="-915" dirty="0">
                <a:latin typeface="Lucida Sans Unicode"/>
                <a:cs typeface="Lucida Sans Unicode"/>
              </a:rPr>
              <a:t>→</a:t>
            </a:r>
            <a:endParaRPr sz="1850">
              <a:latin typeface="Lucida Sans Unicode"/>
              <a:cs typeface="Lucida Sans Unicode"/>
            </a:endParaRPr>
          </a:p>
        </p:txBody>
      </p:sp>
      <p:sp>
        <p:nvSpPr>
          <p:cNvPr id="82" name="object 82"/>
          <p:cNvSpPr txBox="1"/>
          <p:nvPr/>
        </p:nvSpPr>
        <p:spPr>
          <a:xfrm>
            <a:off x="3484586" y="4245251"/>
            <a:ext cx="869950" cy="307340"/>
          </a:xfrm>
          <a:prstGeom prst="rect">
            <a:avLst/>
          </a:prstGeom>
        </p:spPr>
        <p:txBody>
          <a:bodyPr vert="horz" wrap="square" lIns="0" tIns="12065" rIns="0" bIns="0" rtlCol="0">
            <a:spAutoFit/>
          </a:bodyPr>
          <a:lstStyle/>
          <a:p>
            <a:pPr marL="12700">
              <a:lnSpc>
                <a:spcPct val="100000"/>
              </a:lnSpc>
              <a:spcBef>
                <a:spcPts val="95"/>
              </a:spcBef>
              <a:tabLst>
                <a:tab pos="629920" algn="l"/>
              </a:tabLst>
            </a:pPr>
            <a:r>
              <a:rPr sz="1850" spc="-915" dirty="0">
                <a:latin typeface="Lucida Sans Unicode"/>
                <a:cs typeface="Lucida Sans Unicode"/>
              </a:rPr>
              <a:t>→	</a:t>
            </a:r>
            <a:r>
              <a:rPr sz="1850" i="1" spc="240" dirty="0">
                <a:latin typeface="Times New Roman"/>
                <a:cs typeface="Times New Roman"/>
              </a:rPr>
              <a:t>M</a:t>
            </a:r>
            <a:endParaRPr sz="1850">
              <a:latin typeface="Times New Roman"/>
              <a:cs typeface="Times New Roman"/>
            </a:endParaRPr>
          </a:p>
        </p:txBody>
      </p:sp>
      <p:sp>
        <p:nvSpPr>
          <p:cNvPr id="83" name="object 83"/>
          <p:cNvSpPr txBox="1"/>
          <p:nvPr/>
        </p:nvSpPr>
        <p:spPr>
          <a:xfrm>
            <a:off x="53339" y="4373210"/>
            <a:ext cx="6569709" cy="330835"/>
          </a:xfrm>
          <a:prstGeom prst="rect">
            <a:avLst/>
          </a:prstGeom>
        </p:spPr>
        <p:txBody>
          <a:bodyPr vert="horz" wrap="square" lIns="0" tIns="12700" rIns="0" bIns="0" rtlCol="0">
            <a:spAutoFit/>
          </a:bodyPr>
          <a:lstStyle/>
          <a:p>
            <a:pPr marL="38100">
              <a:lnSpc>
                <a:spcPct val="100000"/>
              </a:lnSpc>
              <a:spcBef>
                <a:spcPts val="100"/>
              </a:spcBef>
              <a:tabLst>
                <a:tab pos="3415665" algn="l"/>
                <a:tab pos="4319270" algn="l"/>
                <a:tab pos="4933315" algn="l"/>
                <a:tab pos="5669915" algn="l"/>
              </a:tabLst>
            </a:pPr>
            <a:r>
              <a:rPr sz="3000" baseline="1388" dirty="0">
                <a:latin typeface="Times New Roman"/>
                <a:cs typeface="Times New Roman"/>
              </a:rPr>
              <a:t>Equation</a:t>
            </a:r>
            <a:r>
              <a:rPr sz="3000" spc="-37" baseline="1388" dirty="0">
                <a:latin typeface="Times New Roman"/>
                <a:cs typeface="Times New Roman"/>
              </a:rPr>
              <a:t> </a:t>
            </a:r>
            <a:r>
              <a:rPr sz="3000" baseline="1388" dirty="0">
                <a:latin typeface="Times New Roman"/>
                <a:cs typeface="Times New Roman"/>
              </a:rPr>
              <a:t>(10)</a:t>
            </a:r>
            <a:r>
              <a:rPr sz="3000" spc="-52" baseline="1388" dirty="0">
                <a:latin typeface="Times New Roman"/>
                <a:cs typeface="Times New Roman"/>
              </a:rPr>
              <a:t> </a:t>
            </a:r>
            <a:r>
              <a:rPr sz="3000" baseline="1388" dirty="0">
                <a:latin typeface="Times New Roman"/>
                <a:cs typeface="Times New Roman"/>
              </a:rPr>
              <a:t>can be</a:t>
            </a:r>
            <a:r>
              <a:rPr sz="3000" spc="7" baseline="1388" dirty="0">
                <a:latin typeface="Times New Roman"/>
                <a:cs typeface="Times New Roman"/>
              </a:rPr>
              <a:t> </a:t>
            </a:r>
            <a:r>
              <a:rPr sz="3000" baseline="1388" dirty="0">
                <a:latin typeface="Times New Roman"/>
                <a:cs typeface="Times New Roman"/>
              </a:rPr>
              <a:t>written</a:t>
            </a:r>
            <a:r>
              <a:rPr sz="3000" spc="-15" baseline="1388" dirty="0">
                <a:latin typeface="Times New Roman"/>
                <a:cs typeface="Times New Roman"/>
              </a:rPr>
              <a:t> </a:t>
            </a:r>
            <a:r>
              <a:rPr sz="3000" baseline="1388" dirty="0">
                <a:latin typeface="Times New Roman"/>
                <a:cs typeface="Times New Roman"/>
              </a:rPr>
              <a:t>as:	</a:t>
            </a:r>
            <a:r>
              <a:rPr sz="1850" i="1" spc="140" dirty="0">
                <a:latin typeface="Times New Roman"/>
                <a:cs typeface="Times New Roman"/>
              </a:rPr>
              <a:t>a</a:t>
            </a:r>
            <a:r>
              <a:rPr sz="1850" i="1" spc="114" dirty="0">
                <a:latin typeface="Times New Roman"/>
                <a:cs typeface="Times New Roman"/>
              </a:rPr>
              <a:t> </a:t>
            </a:r>
            <a:r>
              <a:rPr sz="1850" spc="155" dirty="0">
                <a:latin typeface="Symbol"/>
                <a:cs typeface="Symbol"/>
              </a:rPr>
              <a:t></a:t>
            </a:r>
            <a:r>
              <a:rPr sz="1850" spc="110" dirty="0">
                <a:latin typeface="Times New Roman"/>
                <a:cs typeface="Times New Roman"/>
              </a:rPr>
              <a:t> </a:t>
            </a:r>
            <a:r>
              <a:rPr sz="1850" i="1" spc="140" dirty="0">
                <a:latin typeface="Times New Roman"/>
                <a:cs typeface="Times New Roman"/>
              </a:rPr>
              <a:t>g</a:t>
            </a:r>
            <a:r>
              <a:rPr sz="2775" i="1" u="sng" spc="209" baseline="21021" dirty="0">
                <a:uFill>
                  <a:solidFill>
                    <a:srgbClr val="000000"/>
                  </a:solidFill>
                </a:uFill>
                <a:latin typeface="Times New Roman"/>
                <a:cs typeface="Times New Roman"/>
              </a:rPr>
              <a:t>	</a:t>
            </a:r>
            <a:r>
              <a:rPr sz="1575" i="1" u="sng" spc="247" baseline="37037" dirty="0">
                <a:uFill>
                  <a:solidFill>
                    <a:srgbClr val="000000"/>
                  </a:solidFill>
                </a:uFill>
                <a:latin typeface="Times New Roman"/>
                <a:cs typeface="Times New Roman"/>
              </a:rPr>
              <a:t>M</a:t>
            </a:r>
            <a:r>
              <a:rPr sz="1575" i="1" spc="802" baseline="37037" dirty="0">
                <a:latin typeface="Times New Roman"/>
                <a:cs typeface="Times New Roman"/>
              </a:rPr>
              <a:t> </a:t>
            </a:r>
            <a:r>
              <a:rPr sz="2775" spc="165" baseline="-4504" dirty="0">
                <a:latin typeface="Symbol"/>
                <a:cs typeface="Symbol"/>
              </a:rPr>
              <a:t></a:t>
            </a:r>
            <a:r>
              <a:rPr sz="2775" spc="165" baseline="-4504" dirty="0">
                <a:latin typeface="Times New Roman"/>
                <a:cs typeface="Times New Roman"/>
              </a:rPr>
              <a:t>	</a:t>
            </a:r>
            <a:r>
              <a:rPr sz="2775" spc="165" baseline="-4504" dirty="0">
                <a:latin typeface="Symbol"/>
                <a:cs typeface="Symbol"/>
              </a:rPr>
              <a:t></a:t>
            </a:r>
            <a:r>
              <a:rPr sz="2775" spc="705" baseline="-4504" dirty="0">
                <a:latin typeface="Times New Roman"/>
                <a:cs typeface="Times New Roman"/>
              </a:rPr>
              <a:t> </a:t>
            </a:r>
            <a:r>
              <a:rPr sz="2775" spc="165" baseline="-12012" dirty="0">
                <a:latin typeface="Symbol"/>
                <a:cs typeface="Symbol"/>
              </a:rPr>
              <a:t></a:t>
            </a:r>
            <a:r>
              <a:rPr sz="1850" spc="110" dirty="0">
                <a:latin typeface="Times New Roman"/>
                <a:cs typeface="Times New Roman"/>
              </a:rPr>
              <a:t>3	</a:t>
            </a:r>
            <a:r>
              <a:rPr sz="1850" spc="155" dirty="0">
                <a:latin typeface="Times New Roman"/>
                <a:cs typeface="Times New Roman"/>
              </a:rPr>
              <a:t>cos</a:t>
            </a:r>
            <a:r>
              <a:rPr sz="1950" spc="155" dirty="0">
                <a:latin typeface="Symbol"/>
                <a:cs typeface="Symbol"/>
              </a:rPr>
              <a:t></a:t>
            </a:r>
            <a:r>
              <a:rPr sz="1575" i="1" spc="232" baseline="-23809" dirty="0">
                <a:latin typeface="Times New Roman"/>
                <a:cs typeface="Times New Roman"/>
              </a:rPr>
              <a:t>m</a:t>
            </a:r>
            <a:r>
              <a:rPr sz="1575" i="1" spc="367" baseline="-23809" dirty="0">
                <a:latin typeface="Times New Roman"/>
                <a:cs typeface="Times New Roman"/>
              </a:rPr>
              <a:t> </a:t>
            </a:r>
            <a:r>
              <a:rPr sz="1850" spc="155" dirty="0">
                <a:latin typeface="Symbol"/>
                <a:cs typeface="Symbol"/>
              </a:rPr>
              <a:t></a:t>
            </a:r>
            <a:endParaRPr sz="1850">
              <a:latin typeface="Symbol"/>
              <a:cs typeface="Symbol"/>
            </a:endParaRPr>
          </a:p>
        </p:txBody>
      </p:sp>
      <p:sp>
        <p:nvSpPr>
          <p:cNvPr id="84" name="object 84"/>
          <p:cNvSpPr/>
          <p:nvPr/>
        </p:nvSpPr>
        <p:spPr>
          <a:xfrm>
            <a:off x="4813873" y="5219425"/>
            <a:ext cx="234315" cy="0"/>
          </a:xfrm>
          <a:custGeom>
            <a:avLst/>
            <a:gdLst/>
            <a:ahLst/>
            <a:cxnLst/>
            <a:rect l="l" t="t" r="r" b="b"/>
            <a:pathLst>
              <a:path w="234314">
                <a:moveTo>
                  <a:pt x="0" y="0"/>
                </a:moveTo>
                <a:lnTo>
                  <a:pt x="234273" y="0"/>
                </a:lnTo>
              </a:path>
            </a:pathLst>
          </a:custGeom>
          <a:ln w="11602">
            <a:solidFill>
              <a:srgbClr val="000000"/>
            </a:solidFill>
          </a:ln>
        </p:spPr>
        <p:txBody>
          <a:bodyPr wrap="square" lIns="0" tIns="0" rIns="0" bIns="0" rtlCol="0"/>
          <a:lstStyle/>
          <a:p>
            <a:endParaRPr/>
          </a:p>
        </p:txBody>
      </p:sp>
      <p:sp>
        <p:nvSpPr>
          <p:cNvPr id="85" name="object 85"/>
          <p:cNvSpPr txBox="1"/>
          <p:nvPr/>
        </p:nvSpPr>
        <p:spPr>
          <a:xfrm>
            <a:off x="5115578" y="4996684"/>
            <a:ext cx="1016000" cy="361315"/>
          </a:xfrm>
          <a:prstGeom prst="rect">
            <a:avLst/>
          </a:prstGeom>
        </p:spPr>
        <p:txBody>
          <a:bodyPr vert="horz" wrap="square" lIns="0" tIns="12700" rIns="0" bIns="0" rtlCol="0">
            <a:spAutoFit/>
          </a:bodyPr>
          <a:lstStyle/>
          <a:p>
            <a:pPr marL="12700">
              <a:lnSpc>
                <a:spcPct val="100000"/>
              </a:lnSpc>
              <a:spcBef>
                <a:spcPts val="100"/>
              </a:spcBef>
            </a:pPr>
            <a:r>
              <a:rPr sz="2200" spc="114" dirty="0">
                <a:latin typeface="Symbol"/>
                <a:cs typeface="Symbol"/>
              </a:rPr>
              <a:t></a:t>
            </a:r>
            <a:r>
              <a:rPr sz="2200" spc="-125" dirty="0">
                <a:latin typeface="Times New Roman"/>
                <a:cs typeface="Times New Roman"/>
              </a:rPr>
              <a:t> </a:t>
            </a:r>
            <a:r>
              <a:rPr sz="2200" spc="65" dirty="0">
                <a:latin typeface="Times New Roman"/>
                <a:cs typeface="Times New Roman"/>
              </a:rPr>
              <a:t>0.017;</a:t>
            </a:r>
            <a:endParaRPr sz="2200">
              <a:latin typeface="Times New Roman"/>
              <a:cs typeface="Times New Roman"/>
            </a:endParaRPr>
          </a:p>
        </p:txBody>
      </p:sp>
      <p:sp>
        <p:nvSpPr>
          <p:cNvPr id="86" name="object 86"/>
          <p:cNvSpPr txBox="1"/>
          <p:nvPr/>
        </p:nvSpPr>
        <p:spPr>
          <a:xfrm>
            <a:off x="3777903" y="4996684"/>
            <a:ext cx="1007744" cy="361315"/>
          </a:xfrm>
          <a:prstGeom prst="rect">
            <a:avLst/>
          </a:prstGeom>
        </p:spPr>
        <p:txBody>
          <a:bodyPr vert="horz" wrap="square" lIns="0" tIns="12700" rIns="0" bIns="0" rtlCol="0">
            <a:spAutoFit/>
          </a:bodyPr>
          <a:lstStyle/>
          <a:p>
            <a:pPr marL="12700">
              <a:lnSpc>
                <a:spcPct val="100000"/>
              </a:lnSpc>
              <a:spcBef>
                <a:spcPts val="100"/>
              </a:spcBef>
            </a:pPr>
            <a:r>
              <a:rPr sz="2200" spc="114" dirty="0">
                <a:latin typeface="Symbol"/>
                <a:cs typeface="Symbol"/>
              </a:rPr>
              <a:t></a:t>
            </a:r>
            <a:r>
              <a:rPr sz="2200" spc="-125" dirty="0">
                <a:latin typeface="Times New Roman"/>
                <a:cs typeface="Times New Roman"/>
              </a:rPr>
              <a:t> </a:t>
            </a:r>
            <a:r>
              <a:rPr sz="2200" spc="65" dirty="0">
                <a:latin typeface="Times New Roman"/>
                <a:cs typeface="Times New Roman"/>
              </a:rPr>
              <a:t>0.012,</a:t>
            </a:r>
            <a:endParaRPr sz="2200">
              <a:latin typeface="Times New Roman"/>
              <a:cs typeface="Times New Roman"/>
            </a:endParaRPr>
          </a:p>
        </p:txBody>
      </p:sp>
      <p:sp>
        <p:nvSpPr>
          <p:cNvPr id="87" name="object 87"/>
          <p:cNvSpPr txBox="1"/>
          <p:nvPr/>
        </p:nvSpPr>
        <p:spPr>
          <a:xfrm>
            <a:off x="4830918" y="4762137"/>
            <a:ext cx="213360" cy="813435"/>
          </a:xfrm>
          <a:prstGeom prst="rect">
            <a:avLst/>
          </a:prstGeom>
        </p:spPr>
        <p:txBody>
          <a:bodyPr vert="horz" wrap="square" lIns="0" tIns="12700" rIns="0" bIns="0" rtlCol="0">
            <a:spAutoFit/>
          </a:bodyPr>
          <a:lstStyle/>
          <a:p>
            <a:pPr marL="12700" marR="5080">
              <a:lnSpc>
                <a:spcPct val="117500"/>
              </a:lnSpc>
              <a:spcBef>
                <a:spcPts val="100"/>
              </a:spcBef>
            </a:pPr>
            <a:r>
              <a:rPr sz="2200" i="1" spc="90" dirty="0">
                <a:latin typeface="Times New Roman"/>
                <a:cs typeface="Times New Roman"/>
              </a:rPr>
              <a:t>R  R</a:t>
            </a:r>
            <a:endParaRPr sz="2200">
              <a:latin typeface="Times New Roman"/>
              <a:cs typeface="Times New Roman"/>
            </a:endParaRPr>
          </a:p>
        </p:txBody>
      </p:sp>
      <p:sp>
        <p:nvSpPr>
          <p:cNvPr id="88" name="object 88"/>
          <p:cNvSpPr txBox="1"/>
          <p:nvPr/>
        </p:nvSpPr>
        <p:spPr>
          <a:xfrm>
            <a:off x="3186757" y="4820660"/>
            <a:ext cx="281305" cy="361315"/>
          </a:xfrm>
          <a:prstGeom prst="rect">
            <a:avLst/>
          </a:prstGeom>
        </p:spPr>
        <p:txBody>
          <a:bodyPr vert="horz" wrap="square" lIns="0" tIns="12700" rIns="0" bIns="0" rtlCol="0">
            <a:spAutoFit/>
          </a:bodyPr>
          <a:lstStyle/>
          <a:p>
            <a:pPr marL="12700">
              <a:lnSpc>
                <a:spcPct val="100000"/>
              </a:lnSpc>
              <a:spcBef>
                <a:spcPts val="100"/>
              </a:spcBef>
            </a:pPr>
            <a:r>
              <a:rPr sz="2200" i="1" spc="180" dirty="0">
                <a:latin typeface="Times New Roman"/>
                <a:cs typeface="Times New Roman"/>
              </a:rPr>
              <a:t>M</a:t>
            </a:r>
            <a:endParaRPr sz="2200">
              <a:latin typeface="Times New Roman"/>
              <a:cs typeface="Times New Roman"/>
            </a:endParaRPr>
          </a:p>
        </p:txBody>
      </p:sp>
      <p:sp>
        <p:nvSpPr>
          <p:cNvPr id="89" name="object 89"/>
          <p:cNvSpPr txBox="1"/>
          <p:nvPr/>
        </p:nvSpPr>
        <p:spPr>
          <a:xfrm>
            <a:off x="3212340" y="5214656"/>
            <a:ext cx="440690" cy="361315"/>
          </a:xfrm>
          <a:prstGeom prst="rect">
            <a:avLst/>
          </a:prstGeom>
        </p:spPr>
        <p:txBody>
          <a:bodyPr vert="horz" wrap="square" lIns="0" tIns="12700" rIns="0" bIns="0" rtlCol="0">
            <a:spAutoFit/>
          </a:bodyPr>
          <a:lstStyle/>
          <a:p>
            <a:pPr marL="38100">
              <a:lnSpc>
                <a:spcPct val="100000"/>
              </a:lnSpc>
              <a:spcBef>
                <a:spcPts val="100"/>
              </a:spcBef>
            </a:pPr>
            <a:r>
              <a:rPr sz="2200" i="1" spc="235" dirty="0">
                <a:latin typeface="Times New Roman"/>
                <a:cs typeface="Times New Roman"/>
              </a:rPr>
              <a:t>M</a:t>
            </a:r>
            <a:r>
              <a:rPr sz="1875" i="1" spc="352" baseline="-24444" dirty="0">
                <a:latin typeface="Times New Roman"/>
                <a:cs typeface="Times New Roman"/>
              </a:rPr>
              <a:t>e</a:t>
            </a:r>
            <a:endParaRPr sz="1875" baseline="-24444">
              <a:latin typeface="Times New Roman"/>
              <a:cs typeface="Times New Roman"/>
            </a:endParaRPr>
          </a:p>
        </p:txBody>
      </p:sp>
      <p:sp>
        <p:nvSpPr>
          <p:cNvPr id="90" name="object 90"/>
          <p:cNvSpPr txBox="1"/>
          <p:nvPr/>
        </p:nvSpPr>
        <p:spPr>
          <a:xfrm>
            <a:off x="3161875" y="5007325"/>
            <a:ext cx="561340" cy="220979"/>
          </a:xfrm>
          <a:prstGeom prst="rect">
            <a:avLst/>
          </a:prstGeom>
        </p:spPr>
        <p:txBody>
          <a:bodyPr vert="horz" wrap="square" lIns="0" tIns="16510" rIns="0" bIns="0" rtlCol="0">
            <a:spAutoFit/>
          </a:bodyPr>
          <a:lstStyle/>
          <a:p>
            <a:pPr marL="12700">
              <a:lnSpc>
                <a:spcPct val="100000"/>
              </a:lnSpc>
              <a:spcBef>
                <a:spcPts val="130"/>
              </a:spcBef>
              <a:tabLst>
                <a:tab pos="327025" algn="l"/>
              </a:tabLst>
            </a:pPr>
            <a:r>
              <a:rPr sz="1250" i="1" u="sng" spc="35" dirty="0">
                <a:uFill>
                  <a:solidFill>
                    <a:srgbClr val="000000"/>
                  </a:solidFill>
                </a:uFill>
                <a:latin typeface="Times New Roman"/>
                <a:cs typeface="Times New Roman"/>
              </a:rPr>
              <a:t> 	</a:t>
            </a:r>
            <a:r>
              <a:rPr sz="1250" i="1" u="sng" spc="130" dirty="0">
                <a:uFill>
                  <a:solidFill>
                    <a:srgbClr val="000000"/>
                  </a:solidFill>
                </a:uFill>
                <a:latin typeface="Times New Roman"/>
                <a:cs typeface="Times New Roman"/>
              </a:rPr>
              <a:t>M</a:t>
            </a:r>
            <a:r>
              <a:rPr sz="1250" i="1" u="sng" spc="-60" dirty="0">
                <a:uFill>
                  <a:solidFill>
                    <a:srgbClr val="000000"/>
                  </a:solidFill>
                </a:uFill>
                <a:latin typeface="Times New Roman"/>
                <a:cs typeface="Times New Roman"/>
              </a:rPr>
              <a:t> </a:t>
            </a:r>
            <a:endParaRPr sz="1250">
              <a:latin typeface="Times New Roman"/>
              <a:cs typeface="Times New Roman"/>
            </a:endParaRPr>
          </a:p>
        </p:txBody>
      </p:sp>
      <p:sp>
        <p:nvSpPr>
          <p:cNvPr id="91" name="object 91"/>
          <p:cNvSpPr txBox="1"/>
          <p:nvPr/>
        </p:nvSpPr>
        <p:spPr>
          <a:xfrm>
            <a:off x="4568997" y="4559170"/>
            <a:ext cx="782955" cy="361315"/>
          </a:xfrm>
          <a:prstGeom prst="rect">
            <a:avLst/>
          </a:prstGeom>
        </p:spPr>
        <p:txBody>
          <a:bodyPr vert="horz" wrap="square" lIns="0" tIns="12700" rIns="0" bIns="0" rtlCol="0">
            <a:spAutoFit/>
          </a:bodyPr>
          <a:lstStyle/>
          <a:p>
            <a:pPr marL="38100">
              <a:lnSpc>
                <a:spcPct val="100000"/>
              </a:lnSpc>
              <a:spcBef>
                <a:spcPts val="100"/>
              </a:spcBef>
            </a:pPr>
            <a:r>
              <a:rPr sz="1850" spc="110" dirty="0">
                <a:latin typeface="Symbol"/>
                <a:cs typeface="Symbol"/>
              </a:rPr>
              <a:t></a:t>
            </a:r>
            <a:r>
              <a:rPr sz="1850" spc="-10" dirty="0">
                <a:latin typeface="Times New Roman"/>
                <a:cs typeface="Times New Roman"/>
              </a:rPr>
              <a:t> </a:t>
            </a:r>
            <a:r>
              <a:rPr sz="2775" i="1" spc="-735" baseline="6006" dirty="0">
                <a:latin typeface="Times New Roman"/>
                <a:cs typeface="Times New Roman"/>
              </a:rPr>
              <a:t>R</a:t>
            </a:r>
            <a:r>
              <a:rPr sz="3300" spc="-735" baseline="-6313" dirty="0">
                <a:latin typeface="Lucida Sans Unicode"/>
                <a:cs typeface="Lucida Sans Unicode"/>
              </a:rPr>
              <a:t>↼</a:t>
            </a:r>
            <a:r>
              <a:rPr sz="1850" spc="-490" dirty="0">
                <a:latin typeface="Symbol"/>
                <a:cs typeface="Symbol"/>
              </a:rPr>
              <a:t></a:t>
            </a:r>
            <a:r>
              <a:rPr sz="1850" spc="415" dirty="0">
                <a:latin typeface="Times New Roman"/>
                <a:cs typeface="Times New Roman"/>
              </a:rPr>
              <a:t> </a:t>
            </a:r>
            <a:r>
              <a:rPr sz="2775" spc="165" baseline="-9009" dirty="0">
                <a:latin typeface="Symbol"/>
                <a:cs typeface="Symbol"/>
              </a:rPr>
              <a:t></a:t>
            </a:r>
            <a:endParaRPr sz="2775" baseline="-9009">
              <a:latin typeface="Symbol"/>
              <a:cs typeface="Symbo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35</a:t>
            </a:r>
            <a:endParaRPr sz="1200">
              <a:latin typeface="Arial MT"/>
              <a:cs typeface="Arial MT"/>
            </a:endParaRPr>
          </a:p>
        </p:txBody>
      </p:sp>
      <p:sp>
        <p:nvSpPr>
          <p:cNvPr id="3" name="object 3"/>
          <p:cNvSpPr txBox="1"/>
          <p:nvPr/>
        </p:nvSpPr>
        <p:spPr>
          <a:xfrm>
            <a:off x="53339" y="42773"/>
            <a:ext cx="8899525" cy="939800"/>
          </a:xfrm>
          <a:prstGeom prst="rect">
            <a:avLst/>
          </a:prstGeom>
        </p:spPr>
        <p:txBody>
          <a:bodyPr vert="horz" wrap="square" lIns="0" tIns="12700" rIns="0" bIns="0" rtlCol="0">
            <a:spAutoFit/>
          </a:bodyPr>
          <a:lstStyle/>
          <a:p>
            <a:pPr marL="38100" marR="30480">
              <a:lnSpc>
                <a:spcPct val="150000"/>
              </a:lnSpc>
              <a:spcBef>
                <a:spcPts val="100"/>
              </a:spcBef>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vector</a:t>
            </a:r>
            <a:r>
              <a:rPr sz="2000" spc="-25" dirty="0">
                <a:latin typeface="Times New Roman"/>
                <a:cs typeface="Times New Roman"/>
              </a:rPr>
              <a:t> </a:t>
            </a:r>
            <a:r>
              <a:rPr sz="2000" dirty="0">
                <a:latin typeface="Times New Roman"/>
                <a:cs typeface="Times New Roman"/>
              </a:rPr>
              <a:t>has </a:t>
            </a:r>
            <a:r>
              <a:rPr sz="2000" spc="-5" dirty="0">
                <a:latin typeface="Times New Roman"/>
                <a:cs typeface="Times New Roman"/>
              </a:rPr>
              <a:t>two</a:t>
            </a:r>
            <a:r>
              <a:rPr sz="2000" dirty="0">
                <a:latin typeface="Times New Roman"/>
                <a:cs typeface="Times New Roman"/>
              </a:rPr>
              <a:t> components</a:t>
            </a:r>
            <a:r>
              <a:rPr sz="2000" spc="-50" dirty="0">
                <a:latin typeface="Times New Roman"/>
                <a:cs typeface="Times New Roman"/>
              </a:rPr>
              <a:t> </a:t>
            </a:r>
            <a:r>
              <a:rPr sz="2000" dirty="0">
                <a:latin typeface="Times New Roman"/>
                <a:cs typeface="Times New Roman"/>
              </a:rPr>
              <a:t>i.e.</a:t>
            </a:r>
            <a:r>
              <a:rPr sz="2000" spc="-10" dirty="0">
                <a:latin typeface="Times New Roman"/>
                <a:cs typeface="Times New Roman"/>
              </a:rPr>
              <a:t> </a:t>
            </a:r>
            <a:r>
              <a:rPr sz="2000" dirty="0">
                <a:latin typeface="Times New Roman"/>
                <a:cs typeface="Times New Roman"/>
              </a:rPr>
              <a:t>radial,</a:t>
            </a:r>
            <a:r>
              <a:rPr sz="2000" spc="-10" dirty="0">
                <a:latin typeface="Times New Roman"/>
                <a:cs typeface="Times New Roman"/>
              </a:rPr>
              <a:t> </a:t>
            </a:r>
            <a:r>
              <a:rPr sz="2000" b="1" spc="10" dirty="0">
                <a:latin typeface="Times New Roman"/>
                <a:cs typeface="Times New Roman"/>
              </a:rPr>
              <a:t>a</a:t>
            </a:r>
            <a:r>
              <a:rPr sz="1950" b="1" spc="15" baseline="-21367" dirty="0">
                <a:latin typeface="Times New Roman"/>
                <a:cs typeface="Times New Roman"/>
              </a:rPr>
              <a:t>r</a:t>
            </a:r>
            <a:r>
              <a:rPr sz="1950" b="1" spc="247" baseline="-21367"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horizontal,</a:t>
            </a:r>
            <a:r>
              <a:rPr sz="2000" spc="-35" dirty="0">
                <a:latin typeface="Times New Roman"/>
                <a:cs typeface="Times New Roman"/>
              </a:rPr>
              <a:t> </a:t>
            </a:r>
            <a:r>
              <a:rPr sz="2000" b="1" spc="5" dirty="0">
                <a:latin typeface="Times New Roman"/>
                <a:cs typeface="Times New Roman"/>
              </a:rPr>
              <a:t>a</a:t>
            </a:r>
            <a:r>
              <a:rPr sz="1950" b="1" spc="7" baseline="-21367" dirty="0">
                <a:latin typeface="Times New Roman"/>
                <a:cs typeface="Times New Roman"/>
              </a:rPr>
              <a:t>h</a:t>
            </a:r>
            <a:r>
              <a:rPr sz="2000" b="1" spc="5" dirty="0">
                <a:latin typeface="Times New Roman"/>
                <a:cs typeface="Times New Roman"/>
              </a:rPr>
              <a:t>.</a:t>
            </a:r>
            <a:r>
              <a:rPr sz="2000" b="1" spc="-25" dirty="0">
                <a:latin typeface="Times New Roman"/>
                <a:cs typeface="Times New Roman"/>
              </a:rPr>
              <a:t> </a:t>
            </a:r>
            <a:r>
              <a:rPr sz="2000" dirty="0">
                <a:latin typeface="Times New Roman"/>
                <a:cs typeface="Times New Roman"/>
              </a:rPr>
              <a:t>The direction</a:t>
            </a:r>
            <a:r>
              <a:rPr sz="2000" spc="-30" dirty="0">
                <a:latin typeface="Times New Roman"/>
                <a:cs typeface="Times New Roman"/>
              </a:rPr>
              <a:t> </a:t>
            </a:r>
            <a:r>
              <a:rPr sz="2000" dirty="0">
                <a:latin typeface="Times New Roman"/>
                <a:cs typeface="Times New Roman"/>
              </a:rPr>
              <a:t>of  </a:t>
            </a:r>
            <a:r>
              <a:rPr sz="2000" b="1" spc="10" dirty="0">
                <a:latin typeface="Times New Roman"/>
                <a:cs typeface="Times New Roman"/>
              </a:rPr>
              <a:t>a</a:t>
            </a:r>
            <a:r>
              <a:rPr sz="1950" b="1" spc="15" baseline="-21367" dirty="0">
                <a:latin typeface="Times New Roman"/>
                <a:cs typeface="Times New Roman"/>
              </a:rPr>
              <a:t>h</a:t>
            </a:r>
            <a:r>
              <a:rPr sz="1950" b="1" spc="232" baseline="-21367" dirty="0">
                <a:latin typeface="Times New Roman"/>
                <a:cs typeface="Times New Roman"/>
              </a:rPr>
              <a:t> </a:t>
            </a:r>
            <a:r>
              <a:rPr sz="2000" dirty="0">
                <a:latin typeface="Times New Roman"/>
                <a:cs typeface="Times New Roman"/>
              </a:rPr>
              <a:t>is </a:t>
            </a:r>
            <a:r>
              <a:rPr sz="2000" spc="-484" dirty="0">
                <a:latin typeface="Times New Roman"/>
                <a:cs typeface="Times New Roman"/>
              </a:rPr>
              <a:t> </a:t>
            </a:r>
            <a:r>
              <a:rPr sz="2000" dirty="0">
                <a:latin typeface="Times New Roman"/>
                <a:cs typeface="Times New Roman"/>
              </a:rPr>
              <a:t>along</a:t>
            </a:r>
            <a:r>
              <a:rPr sz="2000" spc="-3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circular</a:t>
            </a:r>
            <a:r>
              <a:rPr sz="2000" spc="-30" dirty="0">
                <a:latin typeface="Times New Roman"/>
                <a:cs typeface="Times New Roman"/>
              </a:rPr>
              <a:t> </a:t>
            </a:r>
            <a:r>
              <a:rPr sz="2000" dirty="0">
                <a:latin typeface="Times New Roman"/>
                <a:cs typeface="Times New Roman"/>
              </a:rPr>
              <a:t>arc</a:t>
            </a:r>
            <a:r>
              <a:rPr sz="2000" spc="-114" dirty="0">
                <a:latin typeface="Times New Roman"/>
                <a:cs typeface="Times New Roman"/>
              </a:rPr>
              <a:t> </a:t>
            </a:r>
            <a:r>
              <a:rPr sz="2000" dirty="0">
                <a:latin typeface="Times New Roman"/>
                <a:cs typeface="Times New Roman"/>
              </a:rPr>
              <a:t>APB.</a:t>
            </a:r>
            <a:endParaRPr sz="2000">
              <a:latin typeface="Times New Roman"/>
              <a:cs typeface="Times New Roman"/>
            </a:endParaRPr>
          </a:p>
        </p:txBody>
      </p:sp>
      <p:sp>
        <p:nvSpPr>
          <p:cNvPr id="4" name="object 4"/>
          <p:cNvSpPr txBox="1"/>
          <p:nvPr/>
        </p:nvSpPr>
        <p:spPr>
          <a:xfrm>
            <a:off x="78739" y="2023618"/>
            <a:ext cx="71183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A</a:t>
            </a:r>
            <a:r>
              <a:rPr sz="2000" spc="10" dirty="0">
                <a:latin typeface="Times New Roman"/>
                <a:cs typeface="Times New Roman"/>
              </a:rPr>
              <a:t>g</a:t>
            </a:r>
            <a:r>
              <a:rPr sz="2000" dirty="0">
                <a:latin typeface="Times New Roman"/>
                <a:cs typeface="Times New Roman"/>
              </a:rPr>
              <a:t>a</a:t>
            </a:r>
            <a:r>
              <a:rPr sz="2000" spc="-10" dirty="0">
                <a:latin typeface="Times New Roman"/>
                <a:cs typeface="Times New Roman"/>
              </a:rPr>
              <a:t>i</a:t>
            </a:r>
            <a:r>
              <a:rPr sz="2000" dirty="0">
                <a:latin typeface="Times New Roman"/>
                <a:cs typeface="Times New Roman"/>
              </a:rPr>
              <a:t>n,</a:t>
            </a:r>
            <a:endParaRPr sz="2000">
              <a:latin typeface="Times New Roman"/>
              <a:cs typeface="Times New Roman"/>
            </a:endParaRPr>
          </a:p>
        </p:txBody>
      </p:sp>
      <p:sp>
        <p:nvSpPr>
          <p:cNvPr id="5" name="object 5"/>
          <p:cNvSpPr txBox="1"/>
          <p:nvPr/>
        </p:nvSpPr>
        <p:spPr>
          <a:xfrm>
            <a:off x="78739" y="3395598"/>
            <a:ext cx="302895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following</a:t>
            </a:r>
            <a:r>
              <a:rPr sz="2000" spc="-55" dirty="0">
                <a:latin typeface="Times New Roman"/>
                <a:cs typeface="Times New Roman"/>
              </a:rPr>
              <a:t> </a:t>
            </a:r>
            <a:r>
              <a:rPr sz="2000" dirty="0">
                <a:latin typeface="Times New Roman"/>
                <a:cs typeface="Times New Roman"/>
              </a:rPr>
              <a:t>data</a:t>
            </a:r>
            <a:r>
              <a:rPr sz="2000" spc="-40" dirty="0">
                <a:latin typeface="Times New Roman"/>
                <a:cs typeface="Times New Roman"/>
              </a:rPr>
              <a:t> </a:t>
            </a:r>
            <a:r>
              <a:rPr sz="2000" dirty="0">
                <a:latin typeface="Times New Roman"/>
                <a:cs typeface="Times New Roman"/>
              </a:rPr>
              <a:t>are</a:t>
            </a:r>
            <a:r>
              <a:rPr sz="2000" spc="-20" dirty="0">
                <a:latin typeface="Times New Roman"/>
                <a:cs typeface="Times New Roman"/>
              </a:rPr>
              <a:t> </a:t>
            </a:r>
            <a:r>
              <a:rPr sz="2000" dirty="0">
                <a:latin typeface="Times New Roman"/>
                <a:cs typeface="Times New Roman"/>
              </a:rPr>
              <a:t>given:</a:t>
            </a:r>
            <a:endParaRPr sz="2000">
              <a:latin typeface="Times New Roman"/>
              <a:cs typeface="Times New Roman"/>
            </a:endParaRPr>
          </a:p>
        </p:txBody>
      </p:sp>
      <p:sp>
        <p:nvSpPr>
          <p:cNvPr id="6" name="object 6"/>
          <p:cNvSpPr txBox="1"/>
          <p:nvPr/>
        </p:nvSpPr>
        <p:spPr>
          <a:xfrm>
            <a:off x="967536" y="3700754"/>
            <a:ext cx="1870710" cy="940435"/>
          </a:xfrm>
          <a:prstGeom prst="rect">
            <a:avLst/>
          </a:prstGeom>
        </p:spPr>
        <p:txBody>
          <a:bodyPr vert="horz" wrap="square" lIns="0" tIns="12065" rIns="0" bIns="0" rtlCol="0">
            <a:spAutoFit/>
          </a:bodyPr>
          <a:lstStyle/>
          <a:p>
            <a:pPr marL="12700" marR="5080" indent="25400">
              <a:lnSpc>
                <a:spcPct val="150100"/>
              </a:lnSpc>
              <a:spcBef>
                <a:spcPts val="95"/>
              </a:spcBef>
            </a:pPr>
            <a:r>
              <a:rPr sz="2000" spc="-5" dirty="0">
                <a:latin typeface="Times New Roman"/>
                <a:cs typeface="Times New Roman"/>
              </a:rPr>
              <a:t>Mass</a:t>
            </a:r>
            <a:r>
              <a:rPr sz="2000" spc="-35" dirty="0">
                <a:latin typeface="Times New Roman"/>
                <a:cs typeface="Times New Roman"/>
              </a:rPr>
              <a:t> </a:t>
            </a:r>
            <a:r>
              <a:rPr sz="2000" dirty="0">
                <a:latin typeface="Times New Roman"/>
                <a:cs typeface="Times New Roman"/>
              </a:rPr>
              <a:t>of</a:t>
            </a:r>
            <a:r>
              <a:rPr sz="2000" spc="-35" dirty="0">
                <a:latin typeface="Times New Roman"/>
                <a:cs typeface="Times New Roman"/>
              </a:rPr>
              <a:t> </a:t>
            </a:r>
            <a:r>
              <a:rPr sz="2000" dirty="0">
                <a:latin typeface="Times New Roman"/>
                <a:cs typeface="Times New Roman"/>
              </a:rPr>
              <a:t>the</a:t>
            </a:r>
            <a:r>
              <a:rPr sz="2000" spc="-30" dirty="0">
                <a:latin typeface="Times New Roman"/>
                <a:cs typeface="Times New Roman"/>
              </a:rPr>
              <a:t> </a:t>
            </a:r>
            <a:r>
              <a:rPr sz="2000" dirty="0">
                <a:latin typeface="Times New Roman"/>
                <a:cs typeface="Times New Roman"/>
              </a:rPr>
              <a:t>earth, </a:t>
            </a:r>
            <a:r>
              <a:rPr sz="2000" spc="-484" dirty="0">
                <a:latin typeface="Times New Roman"/>
                <a:cs typeface="Times New Roman"/>
              </a:rPr>
              <a:t> </a:t>
            </a:r>
            <a:r>
              <a:rPr sz="2000" spc="-5" dirty="0">
                <a:latin typeface="Times New Roman"/>
                <a:cs typeface="Times New Roman"/>
              </a:rPr>
              <a:t>Mass</a:t>
            </a:r>
            <a:r>
              <a:rPr sz="2000" spc="-25" dirty="0">
                <a:latin typeface="Times New Roman"/>
                <a:cs typeface="Times New Roman"/>
              </a:rPr>
              <a:t> </a:t>
            </a:r>
            <a:r>
              <a:rPr sz="2000" dirty="0">
                <a:latin typeface="Times New Roman"/>
                <a:cs typeface="Times New Roman"/>
              </a:rPr>
              <a:t>of</a:t>
            </a:r>
            <a:r>
              <a:rPr sz="2000" spc="-2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sun</a:t>
            </a:r>
            <a:r>
              <a:rPr sz="2000" spc="-30" dirty="0">
                <a:latin typeface="Times New Roman"/>
                <a:cs typeface="Times New Roman"/>
              </a:rPr>
              <a:t> </a:t>
            </a:r>
            <a:r>
              <a:rPr sz="2000" dirty="0">
                <a:latin typeface="Times New Roman"/>
                <a:cs typeface="Times New Roman"/>
              </a:rPr>
              <a:t>,</a:t>
            </a:r>
            <a:endParaRPr sz="2000">
              <a:latin typeface="Times New Roman"/>
              <a:cs typeface="Times New Roman"/>
            </a:endParaRPr>
          </a:p>
        </p:txBody>
      </p:sp>
      <p:sp>
        <p:nvSpPr>
          <p:cNvPr id="7" name="object 7"/>
          <p:cNvSpPr txBox="1"/>
          <p:nvPr/>
        </p:nvSpPr>
        <p:spPr>
          <a:xfrm>
            <a:off x="2974197" y="3700754"/>
            <a:ext cx="2282190" cy="940435"/>
          </a:xfrm>
          <a:prstGeom prst="rect">
            <a:avLst/>
          </a:prstGeom>
        </p:spPr>
        <p:txBody>
          <a:bodyPr vert="horz" wrap="square" lIns="0" tIns="165100" rIns="0" bIns="0" rtlCol="0">
            <a:spAutoFit/>
          </a:bodyPr>
          <a:lstStyle/>
          <a:p>
            <a:pPr marL="38100">
              <a:lnSpc>
                <a:spcPct val="100000"/>
              </a:lnSpc>
              <a:spcBef>
                <a:spcPts val="1300"/>
              </a:spcBef>
            </a:pPr>
            <a:r>
              <a:rPr sz="2000" spc="5" dirty="0">
                <a:latin typeface="Times New Roman"/>
                <a:cs typeface="Times New Roman"/>
              </a:rPr>
              <a:t>M</a:t>
            </a:r>
            <a:r>
              <a:rPr sz="1950" spc="7" baseline="-21367" dirty="0">
                <a:latin typeface="Times New Roman"/>
                <a:cs typeface="Times New Roman"/>
              </a:rPr>
              <a:t>e </a:t>
            </a:r>
            <a:r>
              <a:rPr sz="1950" spc="217" baseline="-21367"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5.974</a:t>
            </a:r>
            <a:r>
              <a:rPr sz="2000" spc="-45" dirty="0">
                <a:latin typeface="Times New Roman"/>
                <a:cs typeface="Times New Roman"/>
              </a:rPr>
              <a:t> </a:t>
            </a:r>
            <a:r>
              <a:rPr sz="2000" dirty="0">
                <a:latin typeface="Times New Roman"/>
                <a:cs typeface="Times New Roman"/>
              </a:rPr>
              <a:t>x</a:t>
            </a:r>
            <a:r>
              <a:rPr sz="2000" spc="-5" dirty="0">
                <a:latin typeface="Times New Roman"/>
                <a:cs typeface="Times New Roman"/>
              </a:rPr>
              <a:t> </a:t>
            </a:r>
            <a:r>
              <a:rPr sz="2000" spc="10" dirty="0">
                <a:latin typeface="Times New Roman"/>
                <a:cs typeface="Times New Roman"/>
              </a:rPr>
              <a:t>10</a:t>
            </a:r>
            <a:r>
              <a:rPr sz="1950" spc="15" baseline="25641" dirty="0">
                <a:latin typeface="Times New Roman"/>
                <a:cs typeface="Times New Roman"/>
              </a:rPr>
              <a:t>24</a:t>
            </a:r>
            <a:r>
              <a:rPr sz="1950" spc="202" baseline="25641" dirty="0">
                <a:latin typeface="Times New Roman"/>
                <a:cs typeface="Times New Roman"/>
              </a:rPr>
              <a:t> </a:t>
            </a:r>
            <a:r>
              <a:rPr sz="2000" spc="5" dirty="0">
                <a:latin typeface="Times New Roman"/>
                <a:cs typeface="Times New Roman"/>
              </a:rPr>
              <a:t>kg</a:t>
            </a:r>
            <a:endParaRPr sz="2000">
              <a:latin typeface="Times New Roman"/>
              <a:cs typeface="Times New Roman"/>
            </a:endParaRPr>
          </a:p>
          <a:p>
            <a:pPr marL="48895">
              <a:lnSpc>
                <a:spcPct val="100000"/>
              </a:lnSpc>
              <a:spcBef>
                <a:spcPts val="1200"/>
              </a:spcBef>
              <a:tabLst>
                <a:tab pos="468630" algn="l"/>
              </a:tabLst>
            </a:pPr>
            <a:r>
              <a:rPr sz="2000" spc="5" dirty="0">
                <a:latin typeface="Times New Roman"/>
                <a:cs typeface="Times New Roman"/>
              </a:rPr>
              <a:t>M</a:t>
            </a:r>
            <a:r>
              <a:rPr sz="1950" spc="7" baseline="-21367" dirty="0">
                <a:latin typeface="Times New Roman"/>
                <a:cs typeface="Times New Roman"/>
              </a:rPr>
              <a:t>s	</a:t>
            </a:r>
            <a:r>
              <a:rPr sz="2000" dirty="0">
                <a:latin typeface="Times New Roman"/>
                <a:cs typeface="Times New Roman"/>
              </a:rPr>
              <a:t>=</a:t>
            </a:r>
            <a:r>
              <a:rPr sz="2000" spc="-30" dirty="0">
                <a:latin typeface="Times New Roman"/>
                <a:cs typeface="Times New Roman"/>
              </a:rPr>
              <a:t> </a:t>
            </a:r>
            <a:r>
              <a:rPr sz="2000" dirty="0">
                <a:latin typeface="Times New Roman"/>
                <a:cs typeface="Times New Roman"/>
              </a:rPr>
              <a:t>1.991</a:t>
            </a:r>
            <a:r>
              <a:rPr sz="2000" spc="-45" dirty="0">
                <a:latin typeface="Times New Roman"/>
                <a:cs typeface="Times New Roman"/>
              </a:rPr>
              <a:t> </a:t>
            </a:r>
            <a:r>
              <a:rPr sz="2000" dirty="0">
                <a:latin typeface="Times New Roman"/>
                <a:cs typeface="Times New Roman"/>
              </a:rPr>
              <a:t>x</a:t>
            </a:r>
            <a:r>
              <a:rPr sz="2000" spc="-15" dirty="0">
                <a:latin typeface="Times New Roman"/>
                <a:cs typeface="Times New Roman"/>
              </a:rPr>
              <a:t> </a:t>
            </a:r>
            <a:r>
              <a:rPr sz="2000" spc="10" dirty="0">
                <a:latin typeface="Times New Roman"/>
                <a:cs typeface="Times New Roman"/>
              </a:rPr>
              <a:t>10</a:t>
            </a:r>
            <a:r>
              <a:rPr sz="1950" spc="15" baseline="25641" dirty="0">
                <a:latin typeface="Times New Roman"/>
                <a:cs typeface="Times New Roman"/>
              </a:rPr>
              <a:t>30</a:t>
            </a:r>
            <a:r>
              <a:rPr sz="1950" spc="195" baseline="25641" dirty="0">
                <a:latin typeface="Times New Roman"/>
                <a:cs typeface="Times New Roman"/>
              </a:rPr>
              <a:t> </a:t>
            </a:r>
            <a:r>
              <a:rPr sz="2000" spc="5" dirty="0">
                <a:latin typeface="Times New Roman"/>
                <a:cs typeface="Times New Roman"/>
              </a:rPr>
              <a:t>kg</a:t>
            </a:r>
            <a:endParaRPr sz="2000">
              <a:latin typeface="Times New Roman"/>
              <a:cs typeface="Times New Roman"/>
            </a:endParaRPr>
          </a:p>
        </p:txBody>
      </p:sp>
      <p:sp>
        <p:nvSpPr>
          <p:cNvPr id="8" name="object 8"/>
          <p:cNvSpPr txBox="1"/>
          <p:nvPr/>
        </p:nvSpPr>
        <p:spPr>
          <a:xfrm>
            <a:off x="942136" y="4615662"/>
            <a:ext cx="5053330" cy="939800"/>
          </a:xfrm>
          <a:prstGeom prst="rect">
            <a:avLst/>
          </a:prstGeom>
        </p:spPr>
        <p:txBody>
          <a:bodyPr vert="horz" wrap="square" lIns="0" tIns="165100" rIns="0" bIns="0" rtlCol="0">
            <a:spAutoFit/>
          </a:bodyPr>
          <a:lstStyle/>
          <a:p>
            <a:pPr marL="38100">
              <a:lnSpc>
                <a:spcPct val="100000"/>
              </a:lnSpc>
              <a:spcBef>
                <a:spcPts val="1300"/>
              </a:spcBef>
            </a:pPr>
            <a:r>
              <a:rPr sz="2000" spc="-5" dirty="0">
                <a:latin typeface="Times New Roman"/>
                <a:cs typeface="Times New Roman"/>
              </a:rPr>
              <a:t>Mass</a:t>
            </a:r>
            <a:r>
              <a:rPr sz="2000" spc="-1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moon,</a:t>
            </a:r>
            <a:r>
              <a:rPr sz="2000" spc="10" dirty="0">
                <a:latin typeface="Times New Roman"/>
                <a:cs typeface="Times New Roman"/>
              </a:rPr>
              <a:t> </a:t>
            </a:r>
            <a:r>
              <a:rPr sz="2000" spc="15" dirty="0">
                <a:latin typeface="Times New Roman"/>
                <a:cs typeface="Times New Roman"/>
              </a:rPr>
              <a:t>M</a:t>
            </a:r>
            <a:r>
              <a:rPr sz="1950" spc="22" baseline="-21367" dirty="0">
                <a:latin typeface="Times New Roman"/>
                <a:cs typeface="Times New Roman"/>
              </a:rPr>
              <a:t>m </a:t>
            </a:r>
            <a:r>
              <a:rPr sz="1950" spc="487" baseline="-21367"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7.347</a:t>
            </a:r>
            <a:r>
              <a:rPr sz="2000" spc="-30" dirty="0">
                <a:latin typeface="Times New Roman"/>
                <a:cs typeface="Times New Roman"/>
              </a:rPr>
              <a:t> </a:t>
            </a:r>
            <a:r>
              <a:rPr sz="2000" dirty="0">
                <a:latin typeface="Times New Roman"/>
                <a:cs typeface="Times New Roman"/>
              </a:rPr>
              <a:t>x </a:t>
            </a:r>
            <a:r>
              <a:rPr sz="2000" spc="10" dirty="0">
                <a:latin typeface="Times New Roman"/>
                <a:cs typeface="Times New Roman"/>
              </a:rPr>
              <a:t>10</a:t>
            </a:r>
            <a:r>
              <a:rPr sz="1950" spc="15" baseline="25641" dirty="0">
                <a:latin typeface="Times New Roman"/>
                <a:cs typeface="Times New Roman"/>
              </a:rPr>
              <a:t>22</a:t>
            </a:r>
            <a:r>
              <a:rPr sz="1950" spc="209" baseline="25641" dirty="0">
                <a:latin typeface="Times New Roman"/>
                <a:cs typeface="Times New Roman"/>
              </a:rPr>
              <a:t> </a:t>
            </a:r>
            <a:r>
              <a:rPr sz="2000" spc="5" dirty="0">
                <a:latin typeface="Times New Roman"/>
                <a:cs typeface="Times New Roman"/>
              </a:rPr>
              <a:t>kg</a:t>
            </a:r>
            <a:endParaRPr sz="2000">
              <a:latin typeface="Times New Roman"/>
              <a:cs typeface="Times New Roman"/>
            </a:endParaRPr>
          </a:p>
          <a:p>
            <a:pPr marL="63500">
              <a:lnSpc>
                <a:spcPct val="100000"/>
              </a:lnSpc>
              <a:spcBef>
                <a:spcPts val="1200"/>
              </a:spcBef>
              <a:tabLst>
                <a:tab pos="3253740" algn="l"/>
              </a:tabLst>
            </a:pPr>
            <a:r>
              <a:rPr sz="2000" spc="-5" dirty="0">
                <a:latin typeface="Times New Roman"/>
                <a:cs typeface="Times New Roman"/>
              </a:rPr>
              <a:t>Mean</a:t>
            </a:r>
            <a:r>
              <a:rPr sz="2000" spc="5" dirty="0">
                <a:latin typeface="Times New Roman"/>
                <a:cs typeface="Times New Roman"/>
              </a:rPr>
              <a:t> </a:t>
            </a:r>
            <a:r>
              <a:rPr sz="2000" dirty="0">
                <a:latin typeface="Times New Roman"/>
                <a:cs typeface="Times New Roman"/>
              </a:rPr>
              <a:t>distance</a:t>
            </a:r>
            <a:r>
              <a:rPr sz="2000" spc="-30" dirty="0">
                <a:latin typeface="Times New Roman"/>
                <a:cs typeface="Times New Roman"/>
              </a:rPr>
              <a:t> </a:t>
            </a:r>
            <a:r>
              <a:rPr sz="2000" dirty="0">
                <a:latin typeface="Times New Roman"/>
                <a:cs typeface="Times New Roman"/>
              </a:rPr>
              <a:t>earth-moon,</a:t>
            </a:r>
            <a:r>
              <a:rPr sz="2000" spc="470" dirty="0">
                <a:latin typeface="Times New Roman"/>
                <a:cs typeface="Times New Roman"/>
              </a:rPr>
              <a:t> </a:t>
            </a:r>
            <a:r>
              <a:rPr sz="2000" dirty="0">
                <a:latin typeface="Times New Roman"/>
                <a:cs typeface="Times New Roman"/>
              </a:rPr>
              <a:t>R	=</a:t>
            </a:r>
            <a:r>
              <a:rPr sz="2000" spc="-20" dirty="0">
                <a:latin typeface="Times New Roman"/>
                <a:cs typeface="Times New Roman"/>
              </a:rPr>
              <a:t> </a:t>
            </a:r>
            <a:r>
              <a:rPr sz="2000" dirty="0">
                <a:latin typeface="Times New Roman"/>
                <a:cs typeface="Times New Roman"/>
              </a:rPr>
              <a:t>3.844</a:t>
            </a:r>
            <a:r>
              <a:rPr sz="2000" spc="-40" dirty="0">
                <a:latin typeface="Times New Roman"/>
                <a:cs typeface="Times New Roman"/>
              </a:rPr>
              <a:t> </a:t>
            </a:r>
            <a:r>
              <a:rPr sz="2000" dirty="0">
                <a:latin typeface="Times New Roman"/>
                <a:cs typeface="Times New Roman"/>
              </a:rPr>
              <a:t>x</a:t>
            </a:r>
            <a:r>
              <a:rPr sz="2000" spc="-15" dirty="0">
                <a:latin typeface="Times New Roman"/>
                <a:cs typeface="Times New Roman"/>
              </a:rPr>
              <a:t> </a:t>
            </a:r>
            <a:r>
              <a:rPr sz="2000" spc="10" dirty="0">
                <a:latin typeface="Times New Roman"/>
                <a:cs typeface="Times New Roman"/>
              </a:rPr>
              <a:t>10</a:t>
            </a:r>
            <a:r>
              <a:rPr sz="1950" spc="15" baseline="25641" dirty="0">
                <a:latin typeface="Times New Roman"/>
                <a:cs typeface="Times New Roman"/>
              </a:rPr>
              <a:t>5</a:t>
            </a:r>
            <a:r>
              <a:rPr sz="1950" spc="195" baseline="25641" dirty="0">
                <a:latin typeface="Times New Roman"/>
                <a:cs typeface="Times New Roman"/>
              </a:rPr>
              <a:t> </a:t>
            </a:r>
            <a:r>
              <a:rPr sz="2000" spc="5" dirty="0">
                <a:latin typeface="Times New Roman"/>
                <a:cs typeface="Times New Roman"/>
              </a:rPr>
              <a:t>km</a:t>
            </a:r>
            <a:endParaRPr sz="2000">
              <a:latin typeface="Times New Roman"/>
              <a:cs typeface="Times New Roman"/>
            </a:endParaRPr>
          </a:p>
        </p:txBody>
      </p:sp>
      <p:sp>
        <p:nvSpPr>
          <p:cNvPr id="9" name="object 9"/>
          <p:cNvSpPr txBox="1"/>
          <p:nvPr/>
        </p:nvSpPr>
        <p:spPr>
          <a:xfrm>
            <a:off x="967536" y="5529357"/>
            <a:ext cx="2572385" cy="941069"/>
          </a:xfrm>
          <a:prstGeom prst="rect">
            <a:avLst/>
          </a:prstGeom>
        </p:spPr>
        <p:txBody>
          <a:bodyPr vert="horz" wrap="square" lIns="0" tIns="165735" rIns="0" bIns="0" rtlCol="0">
            <a:spAutoFit/>
          </a:bodyPr>
          <a:lstStyle/>
          <a:p>
            <a:pPr marL="12700">
              <a:lnSpc>
                <a:spcPct val="100000"/>
              </a:lnSpc>
              <a:spcBef>
                <a:spcPts val="1305"/>
              </a:spcBef>
            </a:pPr>
            <a:r>
              <a:rPr sz="2000" dirty="0">
                <a:latin typeface="Times New Roman"/>
                <a:cs typeface="Times New Roman"/>
              </a:rPr>
              <a:t>Mean</a:t>
            </a:r>
            <a:r>
              <a:rPr sz="2000" spc="-50" dirty="0">
                <a:latin typeface="Times New Roman"/>
                <a:cs typeface="Times New Roman"/>
              </a:rPr>
              <a:t> </a:t>
            </a:r>
            <a:r>
              <a:rPr sz="2000" dirty="0">
                <a:latin typeface="Times New Roman"/>
                <a:cs typeface="Times New Roman"/>
              </a:rPr>
              <a:t>distance</a:t>
            </a:r>
            <a:r>
              <a:rPr sz="2000" spc="-65" dirty="0">
                <a:latin typeface="Times New Roman"/>
                <a:cs typeface="Times New Roman"/>
              </a:rPr>
              <a:t> </a:t>
            </a:r>
            <a:r>
              <a:rPr sz="2000" dirty="0">
                <a:latin typeface="Times New Roman"/>
                <a:cs typeface="Times New Roman"/>
              </a:rPr>
              <a:t>earth-sun,</a:t>
            </a:r>
            <a:endParaRPr sz="2000">
              <a:latin typeface="Times New Roman"/>
              <a:cs typeface="Times New Roman"/>
            </a:endParaRPr>
          </a:p>
          <a:p>
            <a:pPr marL="12700">
              <a:lnSpc>
                <a:spcPct val="100000"/>
              </a:lnSpc>
              <a:spcBef>
                <a:spcPts val="1200"/>
              </a:spcBef>
            </a:pPr>
            <a:r>
              <a:rPr sz="2000" dirty="0">
                <a:latin typeface="Times New Roman"/>
                <a:cs typeface="Times New Roman"/>
              </a:rPr>
              <a:t>Radius</a:t>
            </a:r>
            <a:r>
              <a:rPr sz="2000" spc="-30" dirty="0">
                <a:latin typeface="Times New Roman"/>
                <a:cs typeface="Times New Roman"/>
              </a:rPr>
              <a:t> </a:t>
            </a:r>
            <a:r>
              <a:rPr sz="2000" dirty="0">
                <a:latin typeface="Times New Roman"/>
                <a:cs typeface="Times New Roman"/>
              </a:rPr>
              <a:t>of</a:t>
            </a:r>
            <a:r>
              <a:rPr sz="2000" spc="-35" dirty="0">
                <a:latin typeface="Times New Roman"/>
                <a:cs typeface="Times New Roman"/>
              </a:rPr>
              <a:t> </a:t>
            </a:r>
            <a:r>
              <a:rPr sz="2000" dirty="0">
                <a:latin typeface="Times New Roman"/>
                <a:cs typeface="Times New Roman"/>
              </a:rPr>
              <a:t>the</a:t>
            </a:r>
            <a:r>
              <a:rPr sz="2000" spc="-30" dirty="0">
                <a:latin typeface="Times New Roman"/>
                <a:cs typeface="Times New Roman"/>
              </a:rPr>
              <a:t> </a:t>
            </a:r>
            <a:r>
              <a:rPr sz="2000" dirty="0">
                <a:latin typeface="Times New Roman"/>
                <a:cs typeface="Times New Roman"/>
              </a:rPr>
              <a:t>earth</a:t>
            </a:r>
            <a:endParaRPr sz="2000">
              <a:latin typeface="Times New Roman"/>
              <a:cs typeface="Times New Roman"/>
            </a:endParaRPr>
          </a:p>
        </p:txBody>
      </p:sp>
      <p:sp>
        <p:nvSpPr>
          <p:cNvPr id="10" name="object 10"/>
          <p:cNvSpPr txBox="1"/>
          <p:nvPr/>
        </p:nvSpPr>
        <p:spPr>
          <a:xfrm>
            <a:off x="3864722" y="5529357"/>
            <a:ext cx="2134235" cy="941069"/>
          </a:xfrm>
          <a:prstGeom prst="rect">
            <a:avLst/>
          </a:prstGeom>
        </p:spPr>
        <p:txBody>
          <a:bodyPr vert="horz" wrap="square" lIns="0" tIns="165735" rIns="0" bIns="0" rtlCol="0">
            <a:spAutoFit/>
          </a:bodyPr>
          <a:lstStyle/>
          <a:p>
            <a:pPr marL="38100">
              <a:lnSpc>
                <a:spcPct val="100000"/>
              </a:lnSpc>
              <a:spcBef>
                <a:spcPts val="1305"/>
              </a:spcBef>
              <a:tabLst>
                <a:tab pos="335280" algn="l"/>
              </a:tabLst>
            </a:pPr>
            <a:r>
              <a:rPr sz="2000" dirty="0">
                <a:latin typeface="Times New Roman"/>
                <a:cs typeface="Times New Roman"/>
              </a:rPr>
              <a:t>R	=</a:t>
            </a:r>
            <a:r>
              <a:rPr sz="2000" spc="-30" dirty="0">
                <a:latin typeface="Times New Roman"/>
                <a:cs typeface="Times New Roman"/>
              </a:rPr>
              <a:t> </a:t>
            </a:r>
            <a:r>
              <a:rPr sz="2000" dirty="0">
                <a:latin typeface="Times New Roman"/>
                <a:cs typeface="Times New Roman"/>
              </a:rPr>
              <a:t>1.496</a:t>
            </a:r>
            <a:r>
              <a:rPr sz="2000" spc="-45" dirty="0">
                <a:latin typeface="Times New Roman"/>
                <a:cs typeface="Times New Roman"/>
              </a:rPr>
              <a:t> </a:t>
            </a:r>
            <a:r>
              <a:rPr sz="2000" dirty="0">
                <a:latin typeface="Times New Roman"/>
                <a:cs typeface="Times New Roman"/>
              </a:rPr>
              <a:t>x</a:t>
            </a:r>
            <a:r>
              <a:rPr sz="2000" spc="-15" dirty="0">
                <a:latin typeface="Times New Roman"/>
                <a:cs typeface="Times New Roman"/>
              </a:rPr>
              <a:t> </a:t>
            </a:r>
            <a:r>
              <a:rPr sz="2000" spc="10" dirty="0">
                <a:latin typeface="Times New Roman"/>
                <a:cs typeface="Times New Roman"/>
              </a:rPr>
              <a:t>10</a:t>
            </a:r>
            <a:r>
              <a:rPr sz="1950" spc="15" baseline="25641" dirty="0">
                <a:latin typeface="Times New Roman"/>
                <a:cs typeface="Times New Roman"/>
              </a:rPr>
              <a:t>8</a:t>
            </a:r>
            <a:r>
              <a:rPr sz="1950" spc="195" baseline="25641" dirty="0">
                <a:latin typeface="Times New Roman"/>
                <a:cs typeface="Times New Roman"/>
              </a:rPr>
              <a:t> </a:t>
            </a:r>
            <a:r>
              <a:rPr sz="2000" dirty="0">
                <a:latin typeface="Times New Roman"/>
                <a:cs typeface="Times New Roman"/>
              </a:rPr>
              <a:t>km</a:t>
            </a:r>
            <a:endParaRPr sz="2000">
              <a:latin typeface="Times New Roman"/>
              <a:cs typeface="Times New Roman"/>
            </a:endParaRPr>
          </a:p>
          <a:p>
            <a:pPr marL="53975">
              <a:lnSpc>
                <a:spcPct val="100000"/>
              </a:lnSpc>
              <a:spcBef>
                <a:spcPts val="1200"/>
              </a:spcBef>
            </a:pPr>
            <a:r>
              <a:rPr sz="2000" dirty="0">
                <a:latin typeface="Times New Roman"/>
                <a:cs typeface="Times New Roman"/>
              </a:rPr>
              <a:t>r</a:t>
            </a:r>
            <a:r>
              <a:rPr sz="2000" spc="465" dirty="0">
                <a:latin typeface="Times New Roman"/>
                <a:cs typeface="Times New Roman"/>
              </a:rPr>
              <a:t> </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6.370</a:t>
            </a:r>
            <a:r>
              <a:rPr sz="2000" spc="-40" dirty="0">
                <a:latin typeface="Times New Roman"/>
                <a:cs typeface="Times New Roman"/>
              </a:rPr>
              <a:t> </a:t>
            </a:r>
            <a:r>
              <a:rPr sz="2000" dirty="0">
                <a:latin typeface="Times New Roman"/>
                <a:cs typeface="Times New Roman"/>
              </a:rPr>
              <a:t>x</a:t>
            </a:r>
            <a:r>
              <a:rPr sz="2000" spc="-10" dirty="0">
                <a:latin typeface="Times New Roman"/>
                <a:cs typeface="Times New Roman"/>
              </a:rPr>
              <a:t> </a:t>
            </a:r>
            <a:r>
              <a:rPr sz="2000" spc="10" dirty="0">
                <a:latin typeface="Times New Roman"/>
                <a:cs typeface="Times New Roman"/>
              </a:rPr>
              <a:t>10</a:t>
            </a:r>
            <a:r>
              <a:rPr sz="1950" spc="15" baseline="25641" dirty="0">
                <a:latin typeface="Times New Roman"/>
                <a:cs typeface="Times New Roman"/>
              </a:rPr>
              <a:t>3</a:t>
            </a:r>
            <a:r>
              <a:rPr sz="1950" spc="225" baseline="25641" dirty="0">
                <a:latin typeface="Times New Roman"/>
                <a:cs typeface="Times New Roman"/>
              </a:rPr>
              <a:t> </a:t>
            </a:r>
            <a:r>
              <a:rPr sz="2000" dirty="0">
                <a:latin typeface="Times New Roman"/>
                <a:cs typeface="Times New Roman"/>
              </a:rPr>
              <a:t>km</a:t>
            </a:r>
            <a:endParaRPr sz="2000">
              <a:latin typeface="Times New Roman"/>
              <a:cs typeface="Times New Roman"/>
            </a:endParaRPr>
          </a:p>
        </p:txBody>
      </p:sp>
      <p:sp>
        <p:nvSpPr>
          <p:cNvPr id="11" name="object 11"/>
          <p:cNvSpPr/>
          <p:nvPr/>
        </p:nvSpPr>
        <p:spPr>
          <a:xfrm>
            <a:off x="1487056" y="1320342"/>
            <a:ext cx="146685" cy="48260"/>
          </a:xfrm>
          <a:custGeom>
            <a:avLst/>
            <a:gdLst/>
            <a:ahLst/>
            <a:cxnLst/>
            <a:rect l="l" t="t" r="r" b="b"/>
            <a:pathLst>
              <a:path w="146685" h="48259">
                <a:moveTo>
                  <a:pt x="93582" y="0"/>
                </a:moveTo>
                <a:lnTo>
                  <a:pt x="101814" y="18165"/>
                </a:lnTo>
                <a:lnTo>
                  <a:pt x="0" y="18165"/>
                </a:lnTo>
                <a:lnTo>
                  <a:pt x="0" y="30064"/>
                </a:lnTo>
                <a:lnTo>
                  <a:pt x="101814" y="30064"/>
                </a:lnTo>
                <a:lnTo>
                  <a:pt x="93582" y="48230"/>
                </a:lnTo>
                <a:lnTo>
                  <a:pt x="146083" y="23821"/>
                </a:lnTo>
                <a:lnTo>
                  <a:pt x="93582" y="0"/>
                </a:lnTo>
                <a:close/>
              </a:path>
            </a:pathLst>
          </a:custGeom>
          <a:solidFill>
            <a:srgbClr val="000000"/>
          </a:solidFill>
        </p:spPr>
        <p:txBody>
          <a:bodyPr wrap="square" lIns="0" tIns="0" rIns="0" bIns="0" rtlCol="0"/>
          <a:lstStyle/>
          <a:p>
            <a:endParaRPr/>
          </a:p>
        </p:txBody>
      </p:sp>
      <p:sp>
        <p:nvSpPr>
          <p:cNvPr id="12" name="object 12"/>
          <p:cNvSpPr/>
          <p:nvPr/>
        </p:nvSpPr>
        <p:spPr>
          <a:xfrm>
            <a:off x="1720398" y="1137115"/>
            <a:ext cx="121920" cy="48260"/>
          </a:xfrm>
          <a:custGeom>
            <a:avLst/>
            <a:gdLst/>
            <a:ahLst/>
            <a:cxnLst/>
            <a:rect l="l" t="t" r="r" b="b"/>
            <a:pathLst>
              <a:path w="121919" h="48259">
                <a:moveTo>
                  <a:pt x="68938" y="0"/>
                </a:moveTo>
                <a:lnTo>
                  <a:pt x="77170" y="18165"/>
                </a:lnTo>
                <a:lnTo>
                  <a:pt x="0" y="18165"/>
                </a:lnTo>
                <a:lnTo>
                  <a:pt x="0" y="30064"/>
                </a:lnTo>
                <a:lnTo>
                  <a:pt x="77170" y="30064"/>
                </a:lnTo>
                <a:lnTo>
                  <a:pt x="68938" y="48230"/>
                </a:lnTo>
                <a:lnTo>
                  <a:pt x="121440" y="24408"/>
                </a:lnTo>
                <a:lnTo>
                  <a:pt x="68938" y="0"/>
                </a:lnTo>
                <a:close/>
              </a:path>
            </a:pathLst>
          </a:custGeom>
          <a:solidFill>
            <a:srgbClr val="000000"/>
          </a:solidFill>
        </p:spPr>
        <p:txBody>
          <a:bodyPr wrap="square" lIns="0" tIns="0" rIns="0" bIns="0" rtlCol="0"/>
          <a:lstStyle/>
          <a:p>
            <a:endParaRPr/>
          </a:p>
        </p:txBody>
      </p:sp>
      <p:sp>
        <p:nvSpPr>
          <p:cNvPr id="13" name="object 13"/>
          <p:cNvSpPr/>
          <p:nvPr/>
        </p:nvSpPr>
        <p:spPr>
          <a:xfrm>
            <a:off x="2439447" y="1551213"/>
            <a:ext cx="509270" cy="0"/>
          </a:xfrm>
          <a:custGeom>
            <a:avLst/>
            <a:gdLst/>
            <a:ahLst/>
            <a:cxnLst/>
            <a:rect l="l" t="t" r="r" b="b"/>
            <a:pathLst>
              <a:path w="509269">
                <a:moveTo>
                  <a:pt x="0" y="0"/>
                </a:moveTo>
                <a:lnTo>
                  <a:pt x="509097" y="0"/>
                </a:lnTo>
              </a:path>
            </a:pathLst>
          </a:custGeom>
          <a:ln w="11927">
            <a:solidFill>
              <a:srgbClr val="000000"/>
            </a:solidFill>
          </a:ln>
        </p:spPr>
        <p:txBody>
          <a:bodyPr wrap="square" lIns="0" tIns="0" rIns="0" bIns="0" rtlCol="0"/>
          <a:lstStyle/>
          <a:p>
            <a:endParaRPr/>
          </a:p>
        </p:txBody>
      </p:sp>
      <p:sp>
        <p:nvSpPr>
          <p:cNvPr id="14" name="object 14"/>
          <p:cNvSpPr/>
          <p:nvPr/>
        </p:nvSpPr>
        <p:spPr>
          <a:xfrm>
            <a:off x="5937272" y="1320342"/>
            <a:ext cx="190500" cy="48260"/>
          </a:xfrm>
          <a:custGeom>
            <a:avLst/>
            <a:gdLst/>
            <a:ahLst/>
            <a:cxnLst/>
            <a:rect l="l" t="t" r="r" b="b"/>
            <a:pathLst>
              <a:path w="190500" h="48259">
                <a:moveTo>
                  <a:pt x="137982" y="0"/>
                </a:moveTo>
                <a:lnTo>
                  <a:pt x="146083" y="18165"/>
                </a:lnTo>
                <a:lnTo>
                  <a:pt x="0" y="18165"/>
                </a:lnTo>
                <a:lnTo>
                  <a:pt x="0" y="30064"/>
                </a:lnTo>
                <a:lnTo>
                  <a:pt x="146083" y="30064"/>
                </a:lnTo>
                <a:lnTo>
                  <a:pt x="137982" y="48230"/>
                </a:lnTo>
                <a:lnTo>
                  <a:pt x="190248" y="23821"/>
                </a:lnTo>
                <a:lnTo>
                  <a:pt x="137982" y="0"/>
                </a:lnTo>
                <a:close/>
              </a:path>
            </a:pathLst>
          </a:custGeom>
          <a:solidFill>
            <a:srgbClr val="000000"/>
          </a:solidFill>
        </p:spPr>
        <p:txBody>
          <a:bodyPr wrap="square" lIns="0" tIns="0" rIns="0" bIns="0" rtlCol="0"/>
          <a:lstStyle/>
          <a:p>
            <a:endParaRPr/>
          </a:p>
        </p:txBody>
      </p:sp>
      <p:sp>
        <p:nvSpPr>
          <p:cNvPr id="15" name="object 15"/>
          <p:cNvSpPr/>
          <p:nvPr/>
        </p:nvSpPr>
        <p:spPr>
          <a:xfrm>
            <a:off x="6202784" y="1320342"/>
            <a:ext cx="121920" cy="48260"/>
          </a:xfrm>
          <a:custGeom>
            <a:avLst/>
            <a:gdLst/>
            <a:ahLst/>
            <a:cxnLst/>
            <a:rect l="l" t="t" r="r" b="b"/>
            <a:pathLst>
              <a:path w="121920" h="48259">
                <a:moveTo>
                  <a:pt x="68991" y="0"/>
                </a:moveTo>
                <a:lnTo>
                  <a:pt x="77353" y="18165"/>
                </a:lnTo>
                <a:lnTo>
                  <a:pt x="0" y="18165"/>
                </a:lnTo>
                <a:lnTo>
                  <a:pt x="0" y="30064"/>
                </a:lnTo>
                <a:lnTo>
                  <a:pt x="77353" y="30064"/>
                </a:lnTo>
                <a:lnTo>
                  <a:pt x="68991" y="48230"/>
                </a:lnTo>
                <a:lnTo>
                  <a:pt x="121518" y="23821"/>
                </a:lnTo>
                <a:lnTo>
                  <a:pt x="68991" y="0"/>
                </a:lnTo>
                <a:close/>
              </a:path>
            </a:pathLst>
          </a:custGeom>
          <a:solidFill>
            <a:srgbClr val="000000"/>
          </a:solidFill>
        </p:spPr>
        <p:txBody>
          <a:bodyPr wrap="square" lIns="0" tIns="0" rIns="0" bIns="0" rtlCol="0"/>
          <a:lstStyle/>
          <a:p>
            <a:endParaRPr/>
          </a:p>
        </p:txBody>
      </p:sp>
      <p:sp>
        <p:nvSpPr>
          <p:cNvPr id="16" name="object 16"/>
          <p:cNvSpPr txBox="1"/>
          <p:nvPr/>
        </p:nvSpPr>
        <p:spPr>
          <a:xfrm>
            <a:off x="4355546" y="1310841"/>
            <a:ext cx="120014" cy="229235"/>
          </a:xfrm>
          <a:prstGeom prst="rect">
            <a:avLst/>
          </a:prstGeom>
        </p:spPr>
        <p:txBody>
          <a:bodyPr vert="horz" wrap="square" lIns="0" tIns="17145" rIns="0" bIns="0" rtlCol="0">
            <a:spAutoFit/>
          </a:bodyPr>
          <a:lstStyle/>
          <a:p>
            <a:pPr marL="12700">
              <a:lnSpc>
                <a:spcPct val="100000"/>
              </a:lnSpc>
              <a:spcBef>
                <a:spcPts val="135"/>
              </a:spcBef>
            </a:pPr>
            <a:r>
              <a:rPr sz="1300" spc="90" dirty="0">
                <a:latin typeface="Times New Roman"/>
                <a:cs typeface="Times New Roman"/>
              </a:rPr>
              <a:t>2</a:t>
            </a:r>
            <a:endParaRPr sz="1300">
              <a:latin typeface="Times New Roman"/>
              <a:cs typeface="Times New Roman"/>
            </a:endParaRPr>
          </a:p>
        </p:txBody>
      </p:sp>
      <p:sp>
        <p:nvSpPr>
          <p:cNvPr id="17" name="object 17"/>
          <p:cNvSpPr txBox="1"/>
          <p:nvPr/>
        </p:nvSpPr>
        <p:spPr>
          <a:xfrm>
            <a:off x="2778367" y="1740821"/>
            <a:ext cx="109855" cy="229235"/>
          </a:xfrm>
          <a:prstGeom prst="rect">
            <a:avLst/>
          </a:prstGeom>
        </p:spPr>
        <p:txBody>
          <a:bodyPr vert="horz" wrap="square" lIns="0" tIns="17145" rIns="0" bIns="0" rtlCol="0">
            <a:spAutoFit/>
          </a:bodyPr>
          <a:lstStyle/>
          <a:p>
            <a:pPr marL="12700">
              <a:lnSpc>
                <a:spcPct val="100000"/>
              </a:lnSpc>
              <a:spcBef>
                <a:spcPts val="135"/>
              </a:spcBef>
            </a:pPr>
            <a:r>
              <a:rPr sz="1300" i="1" spc="80" dirty="0">
                <a:latin typeface="Times New Roman"/>
                <a:cs typeface="Times New Roman"/>
              </a:rPr>
              <a:t>e</a:t>
            </a:r>
            <a:endParaRPr sz="1300">
              <a:latin typeface="Times New Roman"/>
              <a:cs typeface="Times New Roman"/>
            </a:endParaRPr>
          </a:p>
        </p:txBody>
      </p:sp>
      <p:sp>
        <p:nvSpPr>
          <p:cNvPr id="18" name="object 18"/>
          <p:cNvSpPr txBox="1"/>
          <p:nvPr/>
        </p:nvSpPr>
        <p:spPr>
          <a:xfrm>
            <a:off x="2980114" y="1581845"/>
            <a:ext cx="595630" cy="374650"/>
          </a:xfrm>
          <a:prstGeom prst="rect">
            <a:avLst/>
          </a:prstGeom>
        </p:spPr>
        <p:txBody>
          <a:bodyPr vert="horz" wrap="square" lIns="0" tIns="17780" rIns="0" bIns="0" rtlCol="0">
            <a:spAutoFit/>
          </a:bodyPr>
          <a:lstStyle/>
          <a:p>
            <a:pPr marL="12700">
              <a:lnSpc>
                <a:spcPct val="100000"/>
              </a:lnSpc>
              <a:spcBef>
                <a:spcPts val="140"/>
              </a:spcBef>
              <a:tabLst>
                <a:tab pos="458470" algn="l"/>
              </a:tabLst>
            </a:pPr>
            <a:r>
              <a:rPr sz="2250" spc="114" dirty="0">
                <a:latin typeface="Symbol"/>
                <a:cs typeface="Symbol"/>
              </a:rPr>
              <a:t></a:t>
            </a:r>
            <a:r>
              <a:rPr sz="2250" spc="114" dirty="0">
                <a:latin typeface="Times New Roman"/>
                <a:cs typeface="Times New Roman"/>
              </a:rPr>
              <a:t>	</a:t>
            </a:r>
            <a:r>
              <a:rPr sz="2250" spc="114" dirty="0">
                <a:latin typeface="Symbol"/>
                <a:cs typeface="Symbol"/>
              </a:rPr>
              <a:t></a:t>
            </a:r>
            <a:endParaRPr sz="2250">
              <a:latin typeface="Symbol"/>
              <a:cs typeface="Symbol"/>
            </a:endParaRPr>
          </a:p>
        </p:txBody>
      </p:sp>
      <p:sp>
        <p:nvSpPr>
          <p:cNvPr id="19" name="object 19"/>
          <p:cNvSpPr txBox="1"/>
          <p:nvPr/>
        </p:nvSpPr>
        <p:spPr>
          <a:xfrm>
            <a:off x="1676627" y="945131"/>
            <a:ext cx="2165985" cy="614680"/>
          </a:xfrm>
          <a:prstGeom prst="rect">
            <a:avLst/>
          </a:prstGeom>
        </p:spPr>
        <p:txBody>
          <a:bodyPr vert="horz" wrap="square" lIns="0" tIns="12700" rIns="0" bIns="0" rtlCol="0">
            <a:spAutoFit/>
          </a:bodyPr>
          <a:lstStyle/>
          <a:p>
            <a:pPr marL="38100">
              <a:lnSpc>
                <a:spcPts val="3815"/>
              </a:lnSpc>
              <a:spcBef>
                <a:spcPts val="100"/>
              </a:spcBef>
              <a:tabLst>
                <a:tab pos="789305" algn="l"/>
                <a:tab pos="1315720" algn="l"/>
              </a:tabLst>
            </a:pPr>
            <a:r>
              <a:rPr sz="2250" i="1" u="sng" spc="114" dirty="0">
                <a:uFill>
                  <a:solidFill>
                    <a:srgbClr val="000000"/>
                  </a:solidFill>
                </a:uFill>
                <a:latin typeface="Times New Roman"/>
                <a:cs typeface="Times New Roman"/>
              </a:rPr>
              <a:t>r</a:t>
            </a:r>
            <a:r>
              <a:rPr sz="2250" i="1" spc="114" dirty="0">
                <a:latin typeface="Times New Roman"/>
                <a:cs typeface="Times New Roman"/>
              </a:rPr>
              <a:t>	</a:t>
            </a:r>
            <a:r>
              <a:rPr sz="2250" i="1" spc="245" dirty="0">
                <a:latin typeface="Times New Roman"/>
                <a:cs typeface="Times New Roman"/>
              </a:rPr>
              <a:t>M	</a:t>
            </a:r>
            <a:r>
              <a:rPr sz="3375" spc="172" baseline="-3703" dirty="0">
                <a:latin typeface="Symbol"/>
                <a:cs typeface="Symbol"/>
              </a:rPr>
              <a:t></a:t>
            </a:r>
            <a:r>
              <a:rPr sz="3375" spc="-397" baseline="-3703" dirty="0">
                <a:latin typeface="Times New Roman"/>
                <a:cs typeface="Times New Roman"/>
              </a:rPr>
              <a:t> </a:t>
            </a:r>
            <a:r>
              <a:rPr sz="2250" i="1" u="sng" spc="-130" dirty="0">
                <a:uFill>
                  <a:solidFill>
                    <a:srgbClr val="000000"/>
                  </a:solidFill>
                </a:uFill>
                <a:latin typeface="Times New Roman"/>
                <a:cs typeface="Times New Roman"/>
              </a:rPr>
              <a:t> </a:t>
            </a:r>
            <a:r>
              <a:rPr sz="2250" i="1" u="sng" spc="114" dirty="0">
                <a:uFill>
                  <a:solidFill>
                    <a:srgbClr val="000000"/>
                  </a:solidFill>
                </a:uFill>
                <a:latin typeface="Times New Roman"/>
                <a:cs typeface="Times New Roman"/>
              </a:rPr>
              <a:t>r</a:t>
            </a:r>
            <a:r>
              <a:rPr sz="2250" i="1" spc="235" dirty="0">
                <a:latin typeface="Times New Roman"/>
                <a:cs typeface="Times New Roman"/>
              </a:rPr>
              <a:t> </a:t>
            </a:r>
            <a:r>
              <a:rPr sz="3375" spc="232" baseline="-3703" dirty="0">
                <a:latin typeface="Symbol"/>
                <a:cs typeface="Symbol"/>
              </a:rPr>
              <a:t></a:t>
            </a:r>
            <a:r>
              <a:rPr sz="1950" spc="135" baseline="59829" dirty="0">
                <a:latin typeface="Times New Roman"/>
                <a:cs typeface="Times New Roman"/>
              </a:rPr>
              <a:t>3</a:t>
            </a:r>
            <a:r>
              <a:rPr sz="1950" spc="-225" baseline="59829" dirty="0">
                <a:latin typeface="Times New Roman"/>
                <a:cs typeface="Times New Roman"/>
              </a:rPr>
              <a:t> </a:t>
            </a:r>
            <a:r>
              <a:rPr sz="5700" spc="-644" baseline="-20467" dirty="0">
                <a:latin typeface="Symbol"/>
                <a:cs typeface="Symbol"/>
              </a:rPr>
              <a:t></a:t>
            </a:r>
            <a:endParaRPr sz="5700" baseline="-20467">
              <a:latin typeface="Symbol"/>
              <a:cs typeface="Symbol"/>
            </a:endParaRPr>
          </a:p>
          <a:p>
            <a:pPr marL="149860" algn="ctr">
              <a:lnSpc>
                <a:spcPts val="815"/>
              </a:lnSpc>
            </a:pPr>
            <a:r>
              <a:rPr sz="1300" i="1" spc="135" dirty="0">
                <a:latin typeface="Times New Roman"/>
                <a:cs typeface="Times New Roman"/>
              </a:rPr>
              <a:t>m</a:t>
            </a:r>
            <a:endParaRPr sz="1300">
              <a:latin typeface="Times New Roman"/>
              <a:cs typeface="Times New Roman"/>
            </a:endParaRPr>
          </a:p>
        </p:txBody>
      </p:sp>
      <p:sp>
        <p:nvSpPr>
          <p:cNvPr id="20" name="object 20"/>
          <p:cNvSpPr txBox="1"/>
          <p:nvPr/>
        </p:nvSpPr>
        <p:spPr>
          <a:xfrm>
            <a:off x="847531" y="1300960"/>
            <a:ext cx="4305935" cy="398145"/>
          </a:xfrm>
          <a:prstGeom prst="rect">
            <a:avLst/>
          </a:prstGeom>
        </p:spPr>
        <p:txBody>
          <a:bodyPr vert="horz" wrap="square" lIns="0" tIns="11430" rIns="0" bIns="0" rtlCol="0">
            <a:spAutoFit/>
          </a:bodyPr>
          <a:lstStyle/>
          <a:p>
            <a:pPr marL="38100">
              <a:lnSpc>
                <a:spcPct val="100000"/>
              </a:lnSpc>
              <a:spcBef>
                <a:spcPts val="90"/>
              </a:spcBef>
              <a:tabLst>
                <a:tab pos="2145030" algn="l"/>
                <a:tab pos="2902585" algn="l"/>
                <a:tab pos="3657600" algn="l"/>
              </a:tabLst>
            </a:pPr>
            <a:r>
              <a:rPr sz="2250" i="1" spc="110" dirty="0">
                <a:latin typeface="Times New Roman"/>
                <a:cs typeface="Times New Roman"/>
              </a:rPr>
              <a:t>a</a:t>
            </a:r>
            <a:r>
              <a:rPr sz="1950" i="1" spc="165" baseline="-23504" dirty="0">
                <a:latin typeface="Times New Roman"/>
                <a:cs typeface="Times New Roman"/>
              </a:rPr>
              <a:t>r </a:t>
            </a:r>
            <a:r>
              <a:rPr sz="1950" i="1" spc="202" baseline="-23504" dirty="0">
                <a:latin typeface="Times New Roman"/>
                <a:cs typeface="Times New Roman"/>
              </a:rPr>
              <a:t> </a:t>
            </a:r>
            <a:r>
              <a:rPr sz="2250" spc="160" dirty="0">
                <a:latin typeface="Symbol"/>
                <a:cs typeface="Symbol"/>
              </a:rPr>
              <a:t></a:t>
            </a:r>
            <a:r>
              <a:rPr sz="2250" spc="-20" dirty="0">
                <a:latin typeface="Times New Roman"/>
                <a:cs typeface="Times New Roman"/>
              </a:rPr>
              <a:t> </a:t>
            </a:r>
            <a:r>
              <a:rPr sz="2250" i="1" spc="145" dirty="0">
                <a:latin typeface="Times New Roman"/>
                <a:cs typeface="Times New Roman"/>
              </a:rPr>
              <a:t>a</a:t>
            </a:r>
            <a:r>
              <a:rPr sz="2250" i="1" spc="90" dirty="0">
                <a:latin typeface="Times New Roman"/>
                <a:cs typeface="Times New Roman"/>
              </a:rPr>
              <a:t> </a:t>
            </a:r>
            <a:r>
              <a:rPr sz="3375" spc="142" baseline="-44444" dirty="0">
                <a:latin typeface="Times New Roman"/>
                <a:cs typeface="Times New Roman"/>
              </a:rPr>
              <a:t>r</a:t>
            </a:r>
            <a:r>
              <a:rPr sz="3375" spc="555" baseline="-44444" dirty="0">
                <a:latin typeface="Times New Roman"/>
                <a:cs typeface="Times New Roman"/>
              </a:rPr>
              <a:t> </a:t>
            </a:r>
            <a:r>
              <a:rPr sz="2250" spc="160" dirty="0">
                <a:latin typeface="Symbol"/>
                <a:cs typeface="Symbol"/>
              </a:rPr>
              <a:t></a:t>
            </a:r>
            <a:r>
              <a:rPr sz="2250" spc="85" dirty="0">
                <a:latin typeface="Times New Roman"/>
                <a:cs typeface="Times New Roman"/>
              </a:rPr>
              <a:t> </a:t>
            </a:r>
            <a:r>
              <a:rPr sz="2250" i="1" spc="145" dirty="0">
                <a:latin typeface="Times New Roman"/>
                <a:cs typeface="Times New Roman"/>
              </a:rPr>
              <a:t>g</a:t>
            </a:r>
            <a:r>
              <a:rPr sz="2250" i="1" spc="380" dirty="0">
                <a:latin typeface="Times New Roman"/>
                <a:cs typeface="Times New Roman"/>
              </a:rPr>
              <a:t> </a:t>
            </a:r>
            <a:r>
              <a:rPr sz="3375" i="1" spc="367" baseline="-44444" dirty="0">
                <a:latin typeface="Times New Roman"/>
                <a:cs typeface="Times New Roman"/>
              </a:rPr>
              <a:t>M	</a:t>
            </a:r>
            <a:r>
              <a:rPr sz="3375" spc="172" baseline="-4938" dirty="0">
                <a:latin typeface="Symbol"/>
                <a:cs typeface="Symbol"/>
              </a:rPr>
              <a:t></a:t>
            </a:r>
            <a:r>
              <a:rPr sz="3375" spc="-30" baseline="-4938" dirty="0">
                <a:latin typeface="Times New Roman"/>
                <a:cs typeface="Times New Roman"/>
              </a:rPr>
              <a:t> </a:t>
            </a:r>
            <a:r>
              <a:rPr sz="3375" i="1" spc="270" baseline="-44444" dirty="0">
                <a:latin typeface="Times New Roman"/>
                <a:cs typeface="Times New Roman"/>
              </a:rPr>
              <a:t>R</a:t>
            </a:r>
            <a:r>
              <a:rPr sz="3375" i="1" spc="-202" baseline="-44444" dirty="0">
                <a:latin typeface="Times New Roman"/>
                <a:cs typeface="Times New Roman"/>
              </a:rPr>
              <a:t> </a:t>
            </a:r>
            <a:r>
              <a:rPr sz="3375" spc="172" baseline="-4938" dirty="0">
                <a:latin typeface="Symbol"/>
                <a:cs typeface="Symbol"/>
              </a:rPr>
              <a:t></a:t>
            </a:r>
            <a:r>
              <a:rPr sz="3375" spc="172" baseline="-4938" dirty="0">
                <a:latin typeface="Times New Roman"/>
                <a:cs typeface="Times New Roman"/>
              </a:rPr>
              <a:t>	</a:t>
            </a:r>
            <a:r>
              <a:rPr sz="2250" spc="150" dirty="0">
                <a:latin typeface="Times New Roman"/>
                <a:cs typeface="Times New Roman"/>
              </a:rPr>
              <a:t>3cos	</a:t>
            </a:r>
            <a:r>
              <a:rPr sz="2450" spc="50" dirty="0">
                <a:latin typeface="Symbol"/>
                <a:cs typeface="Symbol"/>
              </a:rPr>
              <a:t></a:t>
            </a:r>
            <a:r>
              <a:rPr sz="2450" spc="10" dirty="0">
                <a:latin typeface="Times New Roman"/>
                <a:cs typeface="Times New Roman"/>
              </a:rPr>
              <a:t> </a:t>
            </a:r>
            <a:r>
              <a:rPr sz="2250" spc="210" dirty="0">
                <a:latin typeface="Symbol"/>
                <a:cs typeface="Symbol"/>
              </a:rPr>
              <a:t></a:t>
            </a:r>
            <a:r>
              <a:rPr sz="2250" spc="210" dirty="0">
                <a:latin typeface="Times New Roman"/>
                <a:cs typeface="Times New Roman"/>
              </a:rPr>
              <a:t>1</a:t>
            </a:r>
            <a:endParaRPr sz="2250">
              <a:latin typeface="Times New Roman"/>
              <a:cs typeface="Times New Roman"/>
            </a:endParaRPr>
          </a:p>
        </p:txBody>
      </p:sp>
      <p:sp>
        <p:nvSpPr>
          <p:cNvPr id="21" name="object 21"/>
          <p:cNvSpPr txBox="1"/>
          <p:nvPr/>
        </p:nvSpPr>
        <p:spPr>
          <a:xfrm>
            <a:off x="5077863" y="1046590"/>
            <a:ext cx="3796029" cy="702945"/>
          </a:xfrm>
          <a:prstGeom prst="rect">
            <a:avLst/>
          </a:prstGeom>
        </p:spPr>
        <p:txBody>
          <a:bodyPr vert="horz" wrap="square" lIns="0" tIns="12065" rIns="0" bIns="0" rtlCol="0">
            <a:spAutoFit/>
          </a:bodyPr>
          <a:lstStyle/>
          <a:p>
            <a:pPr marL="12700">
              <a:lnSpc>
                <a:spcPct val="100000"/>
              </a:lnSpc>
              <a:spcBef>
                <a:spcPts val="95"/>
              </a:spcBef>
              <a:tabLst>
                <a:tab pos="523875" algn="l"/>
              </a:tabLst>
            </a:pPr>
            <a:r>
              <a:rPr sz="3800" spc="-430" dirty="0">
                <a:latin typeface="Symbol"/>
                <a:cs typeface="Symbol"/>
              </a:rPr>
              <a:t></a:t>
            </a:r>
            <a:r>
              <a:rPr sz="3800" spc="-430" dirty="0">
                <a:latin typeface="Times New Roman"/>
                <a:cs typeface="Times New Roman"/>
              </a:rPr>
              <a:t>	</a:t>
            </a:r>
            <a:r>
              <a:rPr sz="4450" spc="-1295" dirty="0">
                <a:latin typeface="Symbol"/>
                <a:cs typeface="Symbol"/>
              </a:rPr>
              <a:t></a:t>
            </a:r>
            <a:r>
              <a:rPr sz="2250" spc="-50" dirty="0">
                <a:latin typeface="Lucida Sans Unicode"/>
                <a:cs typeface="Lucida Sans Unicode"/>
              </a:rPr>
              <a:t></a:t>
            </a:r>
            <a:r>
              <a:rPr sz="2250" spc="-434" dirty="0">
                <a:latin typeface="Lucida Sans Unicode"/>
                <a:cs typeface="Lucida Sans Unicode"/>
              </a:rPr>
              <a:t> </a:t>
            </a:r>
            <a:r>
              <a:rPr sz="2250" i="1" spc="95" dirty="0">
                <a:latin typeface="Times New Roman"/>
                <a:cs typeface="Times New Roman"/>
              </a:rPr>
              <a:t>R</a:t>
            </a:r>
            <a:r>
              <a:rPr sz="2250" spc="-25" dirty="0">
                <a:latin typeface="Times New Roman"/>
                <a:cs typeface="Times New Roman"/>
              </a:rPr>
              <a:t>.</a:t>
            </a:r>
            <a:r>
              <a:rPr sz="2250" i="1" spc="114" dirty="0">
                <a:latin typeface="Times New Roman"/>
                <a:cs typeface="Times New Roman"/>
              </a:rPr>
              <a:t>r</a:t>
            </a:r>
            <a:r>
              <a:rPr sz="2250" i="1" spc="110" dirty="0">
                <a:latin typeface="Times New Roman"/>
                <a:cs typeface="Times New Roman"/>
              </a:rPr>
              <a:t> </a:t>
            </a:r>
            <a:r>
              <a:rPr sz="2250" spc="160" dirty="0">
                <a:latin typeface="Symbol"/>
                <a:cs typeface="Symbol"/>
              </a:rPr>
              <a:t></a:t>
            </a:r>
            <a:r>
              <a:rPr sz="2250" spc="50" dirty="0">
                <a:latin typeface="Times New Roman"/>
                <a:cs typeface="Times New Roman"/>
              </a:rPr>
              <a:t> </a:t>
            </a:r>
            <a:r>
              <a:rPr sz="2250" i="1" spc="15" dirty="0">
                <a:latin typeface="Times New Roman"/>
                <a:cs typeface="Times New Roman"/>
              </a:rPr>
              <a:t>R</a:t>
            </a:r>
            <a:r>
              <a:rPr sz="2250" i="1" spc="114" dirty="0">
                <a:latin typeface="Times New Roman"/>
                <a:cs typeface="Times New Roman"/>
              </a:rPr>
              <a:t>r</a:t>
            </a:r>
            <a:r>
              <a:rPr sz="2250" i="1" spc="-45" dirty="0">
                <a:latin typeface="Times New Roman"/>
                <a:cs typeface="Times New Roman"/>
              </a:rPr>
              <a:t> </a:t>
            </a:r>
            <a:r>
              <a:rPr sz="2250" spc="80" dirty="0">
                <a:latin typeface="Times New Roman"/>
                <a:cs typeface="Times New Roman"/>
              </a:rPr>
              <a:t>c</a:t>
            </a:r>
            <a:r>
              <a:rPr sz="2250" spc="105" dirty="0">
                <a:latin typeface="Times New Roman"/>
                <a:cs typeface="Times New Roman"/>
              </a:rPr>
              <a:t>o</a:t>
            </a:r>
            <a:r>
              <a:rPr sz="2250" spc="210" dirty="0">
                <a:latin typeface="Times New Roman"/>
                <a:cs typeface="Times New Roman"/>
              </a:rPr>
              <a:t>s</a:t>
            </a:r>
            <a:r>
              <a:rPr sz="2450" spc="50" dirty="0">
                <a:latin typeface="Symbol"/>
                <a:cs typeface="Symbol"/>
              </a:rPr>
              <a:t></a:t>
            </a:r>
            <a:r>
              <a:rPr sz="2450" spc="-235" dirty="0">
                <a:latin typeface="Times New Roman"/>
                <a:cs typeface="Times New Roman"/>
              </a:rPr>
              <a:t> </a:t>
            </a:r>
            <a:r>
              <a:rPr sz="4450" spc="-1130" dirty="0">
                <a:latin typeface="Symbol"/>
                <a:cs typeface="Symbol"/>
              </a:rPr>
              <a:t></a:t>
            </a:r>
            <a:r>
              <a:rPr sz="2250" spc="50" dirty="0">
                <a:latin typeface="Times New Roman"/>
                <a:cs typeface="Times New Roman"/>
              </a:rPr>
              <a:t>......</a:t>
            </a:r>
            <a:r>
              <a:rPr sz="2250" spc="40" dirty="0">
                <a:latin typeface="Times New Roman"/>
                <a:cs typeface="Times New Roman"/>
              </a:rPr>
              <a:t>.</a:t>
            </a:r>
            <a:r>
              <a:rPr sz="2250" spc="50" dirty="0">
                <a:latin typeface="Times New Roman"/>
                <a:cs typeface="Times New Roman"/>
              </a:rPr>
              <a:t>.</a:t>
            </a:r>
            <a:r>
              <a:rPr sz="2250" spc="-140" dirty="0">
                <a:latin typeface="Times New Roman"/>
                <a:cs typeface="Times New Roman"/>
              </a:rPr>
              <a:t>(</a:t>
            </a:r>
            <a:r>
              <a:rPr sz="2250" spc="110" dirty="0">
                <a:latin typeface="Times New Roman"/>
                <a:cs typeface="Times New Roman"/>
              </a:rPr>
              <a:t>1</a:t>
            </a:r>
            <a:r>
              <a:rPr sz="2250" spc="105" dirty="0">
                <a:latin typeface="Times New Roman"/>
                <a:cs typeface="Times New Roman"/>
              </a:rPr>
              <a:t>2</a:t>
            </a:r>
            <a:r>
              <a:rPr sz="2250" spc="95" dirty="0">
                <a:latin typeface="Times New Roman"/>
                <a:cs typeface="Times New Roman"/>
              </a:rPr>
              <a:t>)</a:t>
            </a:r>
            <a:endParaRPr sz="2250">
              <a:latin typeface="Times New Roman"/>
              <a:cs typeface="Times New Roman"/>
            </a:endParaRPr>
          </a:p>
        </p:txBody>
      </p:sp>
      <p:grpSp>
        <p:nvGrpSpPr>
          <p:cNvPr id="22" name="object 22"/>
          <p:cNvGrpSpPr/>
          <p:nvPr/>
        </p:nvGrpSpPr>
        <p:grpSpPr>
          <a:xfrm>
            <a:off x="1320260" y="2424808"/>
            <a:ext cx="184150" cy="788670"/>
            <a:chOff x="1320260" y="2424808"/>
            <a:chExt cx="184150" cy="788670"/>
          </a:xfrm>
        </p:grpSpPr>
        <p:sp>
          <p:nvSpPr>
            <p:cNvPr id="23" name="object 23"/>
            <p:cNvSpPr/>
            <p:nvPr/>
          </p:nvSpPr>
          <p:spPr>
            <a:xfrm>
              <a:off x="1363771" y="2611619"/>
              <a:ext cx="140970" cy="43815"/>
            </a:xfrm>
            <a:custGeom>
              <a:avLst/>
              <a:gdLst/>
              <a:ahLst/>
              <a:cxnLst/>
              <a:rect l="l" t="t" r="r" b="b"/>
              <a:pathLst>
                <a:path w="140969" h="43814">
                  <a:moveTo>
                    <a:pt x="90084" y="0"/>
                  </a:moveTo>
                  <a:lnTo>
                    <a:pt x="97981" y="16550"/>
                  </a:lnTo>
                  <a:lnTo>
                    <a:pt x="0" y="16550"/>
                  </a:lnTo>
                  <a:lnTo>
                    <a:pt x="0" y="27427"/>
                  </a:lnTo>
                  <a:lnTo>
                    <a:pt x="97981" y="27427"/>
                  </a:lnTo>
                  <a:lnTo>
                    <a:pt x="90084" y="43464"/>
                  </a:lnTo>
                  <a:lnTo>
                    <a:pt x="140583" y="21732"/>
                  </a:lnTo>
                  <a:lnTo>
                    <a:pt x="90084" y="0"/>
                  </a:lnTo>
                  <a:close/>
                </a:path>
              </a:pathLst>
            </a:custGeom>
            <a:solidFill>
              <a:srgbClr val="000000"/>
            </a:solidFill>
          </p:spPr>
          <p:txBody>
            <a:bodyPr wrap="square" lIns="0" tIns="0" rIns="0" bIns="0" rtlCol="0"/>
            <a:lstStyle/>
            <a:p>
              <a:endParaRPr/>
            </a:p>
          </p:txBody>
        </p:sp>
        <p:sp>
          <p:nvSpPr>
            <p:cNvPr id="24" name="object 24"/>
            <p:cNvSpPr/>
            <p:nvPr/>
          </p:nvSpPr>
          <p:spPr>
            <a:xfrm>
              <a:off x="1326651" y="2424808"/>
              <a:ext cx="0" cy="788670"/>
            </a:xfrm>
            <a:custGeom>
              <a:avLst/>
              <a:gdLst/>
              <a:ahLst/>
              <a:cxnLst/>
              <a:rect l="l" t="t" r="r" b="b"/>
              <a:pathLst>
                <a:path h="788669">
                  <a:moveTo>
                    <a:pt x="0" y="0"/>
                  </a:moveTo>
                  <a:lnTo>
                    <a:pt x="0" y="788656"/>
                  </a:lnTo>
                </a:path>
              </a:pathLst>
            </a:custGeom>
            <a:ln w="12780">
              <a:solidFill>
                <a:srgbClr val="000000"/>
              </a:solidFill>
            </a:ln>
          </p:spPr>
          <p:txBody>
            <a:bodyPr wrap="square" lIns="0" tIns="0" rIns="0" bIns="0" rtlCol="0"/>
            <a:lstStyle/>
            <a:p>
              <a:endParaRPr/>
            </a:p>
          </p:txBody>
        </p:sp>
      </p:grpSp>
      <p:sp>
        <p:nvSpPr>
          <p:cNvPr id="25" name="object 25"/>
          <p:cNvSpPr/>
          <p:nvPr/>
        </p:nvSpPr>
        <p:spPr>
          <a:xfrm>
            <a:off x="1786755" y="2447054"/>
            <a:ext cx="116839" cy="43815"/>
          </a:xfrm>
          <a:custGeom>
            <a:avLst/>
            <a:gdLst/>
            <a:ahLst/>
            <a:cxnLst/>
            <a:rect l="l" t="t" r="r" b="b"/>
            <a:pathLst>
              <a:path w="116839" h="43814">
                <a:moveTo>
                  <a:pt x="66343" y="0"/>
                </a:moveTo>
                <a:lnTo>
                  <a:pt x="74240" y="16550"/>
                </a:lnTo>
                <a:lnTo>
                  <a:pt x="0" y="16550"/>
                </a:lnTo>
                <a:lnTo>
                  <a:pt x="0" y="27427"/>
                </a:lnTo>
                <a:lnTo>
                  <a:pt x="74240" y="27427"/>
                </a:lnTo>
                <a:lnTo>
                  <a:pt x="66343" y="43464"/>
                </a:lnTo>
                <a:lnTo>
                  <a:pt x="116843" y="21732"/>
                </a:lnTo>
                <a:lnTo>
                  <a:pt x="66343" y="0"/>
                </a:lnTo>
                <a:close/>
              </a:path>
            </a:pathLst>
          </a:custGeom>
          <a:solidFill>
            <a:srgbClr val="000000"/>
          </a:solidFill>
        </p:spPr>
        <p:txBody>
          <a:bodyPr wrap="square" lIns="0" tIns="0" rIns="0" bIns="0" rtlCol="0"/>
          <a:lstStyle/>
          <a:p>
            <a:endParaRPr/>
          </a:p>
        </p:txBody>
      </p:sp>
      <p:sp>
        <p:nvSpPr>
          <p:cNvPr id="26" name="object 26"/>
          <p:cNvSpPr/>
          <p:nvPr/>
        </p:nvSpPr>
        <p:spPr>
          <a:xfrm>
            <a:off x="1959605" y="2424808"/>
            <a:ext cx="0" cy="788670"/>
          </a:xfrm>
          <a:custGeom>
            <a:avLst/>
            <a:gdLst/>
            <a:ahLst/>
            <a:cxnLst/>
            <a:rect l="l" t="t" r="r" b="b"/>
            <a:pathLst>
              <a:path h="788669">
                <a:moveTo>
                  <a:pt x="0" y="0"/>
                </a:moveTo>
                <a:lnTo>
                  <a:pt x="0" y="788656"/>
                </a:lnTo>
              </a:path>
            </a:pathLst>
          </a:custGeom>
          <a:ln w="12780">
            <a:solidFill>
              <a:srgbClr val="000000"/>
            </a:solidFill>
          </a:ln>
        </p:spPr>
        <p:txBody>
          <a:bodyPr wrap="square" lIns="0" tIns="0" rIns="0" bIns="0" rtlCol="0"/>
          <a:lstStyle/>
          <a:p>
            <a:endParaRPr/>
          </a:p>
        </p:txBody>
      </p:sp>
      <p:sp>
        <p:nvSpPr>
          <p:cNvPr id="27" name="object 27"/>
          <p:cNvSpPr/>
          <p:nvPr/>
        </p:nvSpPr>
        <p:spPr>
          <a:xfrm>
            <a:off x="3012475" y="2819134"/>
            <a:ext cx="490220" cy="0"/>
          </a:xfrm>
          <a:custGeom>
            <a:avLst/>
            <a:gdLst/>
            <a:ahLst/>
            <a:cxnLst/>
            <a:rect l="l" t="t" r="r" b="b"/>
            <a:pathLst>
              <a:path w="490220">
                <a:moveTo>
                  <a:pt x="0" y="0"/>
                </a:moveTo>
                <a:lnTo>
                  <a:pt x="490031" y="0"/>
                </a:lnTo>
              </a:path>
            </a:pathLst>
          </a:custGeom>
          <a:ln w="10880">
            <a:solidFill>
              <a:srgbClr val="000000"/>
            </a:solidFill>
          </a:ln>
        </p:spPr>
        <p:txBody>
          <a:bodyPr wrap="square" lIns="0" tIns="0" rIns="0" bIns="0" rtlCol="0"/>
          <a:lstStyle/>
          <a:p>
            <a:endParaRPr/>
          </a:p>
        </p:txBody>
      </p:sp>
      <p:grpSp>
        <p:nvGrpSpPr>
          <p:cNvPr id="28" name="object 28"/>
          <p:cNvGrpSpPr/>
          <p:nvPr/>
        </p:nvGrpSpPr>
        <p:grpSpPr>
          <a:xfrm>
            <a:off x="5718549" y="2589373"/>
            <a:ext cx="226695" cy="459740"/>
            <a:chOff x="5718549" y="2589373"/>
            <a:chExt cx="226695" cy="459740"/>
          </a:xfrm>
        </p:grpSpPr>
        <p:sp>
          <p:nvSpPr>
            <p:cNvPr id="29" name="object 29"/>
            <p:cNvSpPr/>
            <p:nvPr/>
          </p:nvSpPr>
          <p:spPr>
            <a:xfrm>
              <a:off x="5762160" y="2611619"/>
              <a:ext cx="183515" cy="43815"/>
            </a:xfrm>
            <a:custGeom>
              <a:avLst/>
              <a:gdLst/>
              <a:ahLst/>
              <a:cxnLst/>
              <a:rect l="l" t="t" r="r" b="b"/>
              <a:pathLst>
                <a:path w="183514" h="43814">
                  <a:moveTo>
                    <a:pt x="132536" y="0"/>
                  </a:moveTo>
                  <a:lnTo>
                    <a:pt x="140583" y="16550"/>
                  </a:lnTo>
                  <a:lnTo>
                    <a:pt x="0" y="16550"/>
                  </a:lnTo>
                  <a:lnTo>
                    <a:pt x="0" y="27427"/>
                  </a:lnTo>
                  <a:lnTo>
                    <a:pt x="140583" y="27427"/>
                  </a:lnTo>
                  <a:lnTo>
                    <a:pt x="132536" y="43464"/>
                  </a:lnTo>
                  <a:lnTo>
                    <a:pt x="183085" y="21732"/>
                  </a:lnTo>
                  <a:lnTo>
                    <a:pt x="132536" y="0"/>
                  </a:lnTo>
                  <a:close/>
                </a:path>
              </a:pathLst>
            </a:custGeom>
            <a:solidFill>
              <a:srgbClr val="000000"/>
            </a:solidFill>
          </p:spPr>
          <p:txBody>
            <a:bodyPr wrap="square" lIns="0" tIns="0" rIns="0" bIns="0" rtlCol="0"/>
            <a:lstStyle/>
            <a:p>
              <a:endParaRPr/>
            </a:p>
          </p:txBody>
        </p:sp>
        <p:sp>
          <p:nvSpPr>
            <p:cNvPr id="30" name="object 30"/>
            <p:cNvSpPr/>
            <p:nvPr/>
          </p:nvSpPr>
          <p:spPr>
            <a:xfrm>
              <a:off x="5724939" y="2589373"/>
              <a:ext cx="0" cy="459740"/>
            </a:xfrm>
            <a:custGeom>
              <a:avLst/>
              <a:gdLst/>
              <a:ahLst/>
              <a:cxnLst/>
              <a:rect l="l" t="t" r="r" b="b"/>
              <a:pathLst>
                <a:path h="459739">
                  <a:moveTo>
                    <a:pt x="0" y="0"/>
                  </a:moveTo>
                  <a:lnTo>
                    <a:pt x="0" y="459521"/>
                  </a:lnTo>
                </a:path>
              </a:pathLst>
            </a:custGeom>
            <a:ln w="12780">
              <a:solidFill>
                <a:srgbClr val="000000"/>
              </a:solidFill>
            </a:ln>
          </p:spPr>
          <p:txBody>
            <a:bodyPr wrap="square" lIns="0" tIns="0" rIns="0" bIns="0" rtlCol="0"/>
            <a:lstStyle/>
            <a:p>
              <a:endParaRPr/>
            </a:p>
          </p:txBody>
        </p:sp>
      </p:grpSp>
      <p:grpSp>
        <p:nvGrpSpPr>
          <p:cNvPr id="31" name="object 31"/>
          <p:cNvGrpSpPr/>
          <p:nvPr/>
        </p:nvGrpSpPr>
        <p:grpSpPr>
          <a:xfrm>
            <a:off x="6202019" y="2589373"/>
            <a:ext cx="154305" cy="459740"/>
            <a:chOff x="6202019" y="2589373"/>
            <a:chExt cx="154305" cy="459740"/>
          </a:xfrm>
        </p:grpSpPr>
        <p:sp>
          <p:nvSpPr>
            <p:cNvPr id="32" name="object 32"/>
            <p:cNvSpPr/>
            <p:nvPr/>
          </p:nvSpPr>
          <p:spPr>
            <a:xfrm>
              <a:off x="6202019" y="2611619"/>
              <a:ext cx="117475" cy="43815"/>
            </a:xfrm>
            <a:custGeom>
              <a:avLst/>
              <a:gdLst/>
              <a:ahLst/>
              <a:cxnLst/>
              <a:rect l="l" t="t" r="r" b="b"/>
              <a:pathLst>
                <a:path w="117475" h="43814">
                  <a:moveTo>
                    <a:pt x="66393" y="0"/>
                  </a:moveTo>
                  <a:lnTo>
                    <a:pt x="74441" y="16550"/>
                  </a:lnTo>
                  <a:lnTo>
                    <a:pt x="0" y="16550"/>
                  </a:lnTo>
                  <a:lnTo>
                    <a:pt x="0" y="27427"/>
                  </a:lnTo>
                  <a:lnTo>
                    <a:pt x="74441" y="27427"/>
                  </a:lnTo>
                  <a:lnTo>
                    <a:pt x="66393" y="43464"/>
                  </a:lnTo>
                  <a:lnTo>
                    <a:pt x="116943" y="21732"/>
                  </a:lnTo>
                  <a:lnTo>
                    <a:pt x="66393" y="0"/>
                  </a:lnTo>
                  <a:close/>
                </a:path>
              </a:pathLst>
            </a:custGeom>
            <a:solidFill>
              <a:srgbClr val="000000"/>
            </a:solidFill>
          </p:spPr>
          <p:txBody>
            <a:bodyPr wrap="square" lIns="0" tIns="0" rIns="0" bIns="0" rtlCol="0"/>
            <a:lstStyle/>
            <a:p>
              <a:endParaRPr/>
            </a:p>
          </p:txBody>
        </p:sp>
        <p:sp>
          <p:nvSpPr>
            <p:cNvPr id="33" name="object 33"/>
            <p:cNvSpPr/>
            <p:nvPr/>
          </p:nvSpPr>
          <p:spPr>
            <a:xfrm>
              <a:off x="6349896" y="2589373"/>
              <a:ext cx="0" cy="459740"/>
            </a:xfrm>
            <a:custGeom>
              <a:avLst/>
              <a:gdLst/>
              <a:ahLst/>
              <a:cxnLst/>
              <a:rect l="l" t="t" r="r" b="b"/>
              <a:pathLst>
                <a:path h="459739">
                  <a:moveTo>
                    <a:pt x="0" y="0"/>
                  </a:moveTo>
                  <a:lnTo>
                    <a:pt x="0" y="459521"/>
                  </a:lnTo>
                </a:path>
              </a:pathLst>
            </a:custGeom>
            <a:ln w="12780">
              <a:solidFill>
                <a:srgbClr val="000000"/>
              </a:solidFill>
            </a:ln>
          </p:spPr>
          <p:txBody>
            <a:bodyPr wrap="square" lIns="0" tIns="0" rIns="0" bIns="0" rtlCol="0"/>
            <a:lstStyle/>
            <a:p>
              <a:endParaRPr/>
            </a:p>
          </p:txBody>
        </p:sp>
      </p:grpSp>
      <p:sp>
        <p:nvSpPr>
          <p:cNvPr id="34" name="object 34"/>
          <p:cNvSpPr txBox="1"/>
          <p:nvPr/>
        </p:nvSpPr>
        <p:spPr>
          <a:xfrm>
            <a:off x="5389072" y="2314132"/>
            <a:ext cx="126364" cy="692150"/>
          </a:xfrm>
          <a:prstGeom prst="rect">
            <a:avLst/>
          </a:prstGeom>
        </p:spPr>
        <p:txBody>
          <a:bodyPr vert="horz" wrap="square" lIns="0" tIns="15240" rIns="0" bIns="0" rtlCol="0">
            <a:spAutoFit/>
          </a:bodyPr>
          <a:lstStyle/>
          <a:p>
            <a:pPr marL="12700">
              <a:lnSpc>
                <a:spcPct val="100000"/>
              </a:lnSpc>
              <a:spcBef>
                <a:spcPts val="120"/>
              </a:spcBef>
            </a:pPr>
            <a:r>
              <a:rPr sz="4350" spc="-660" dirty="0">
                <a:latin typeface="Symbol"/>
                <a:cs typeface="Symbol"/>
              </a:rPr>
              <a:t></a:t>
            </a:r>
            <a:endParaRPr sz="4350">
              <a:latin typeface="Symbol"/>
              <a:cs typeface="Symbol"/>
            </a:endParaRPr>
          </a:p>
        </p:txBody>
      </p:sp>
      <p:sp>
        <p:nvSpPr>
          <p:cNvPr id="35" name="object 35"/>
          <p:cNvSpPr txBox="1"/>
          <p:nvPr/>
        </p:nvSpPr>
        <p:spPr>
          <a:xfrm>
            <a:off x="7727945" y="2313083"/>
            <a:ext cx="126364" cy="692150"/>
          </a:xfrm>
          <a:prstGeom prst="rect">
            <a:avLst/>
          </a:prstGeom>
        </p:spPr>
        <p:txBody>
          <a:bodyPr vert="horz" wrap="square" lIns="0" tIns="15240" rIns="0" bIns="0" rtlCol="0">
            <a:spAutoFit/>
          </a:bodyPr>
          <a:lstStyle/>
          <a:p>
            <a:pPr marL="12700">
              <a:lnSpc>
                <a:spcPct val="100000"/>
              </a:lnSpc>
              <a:spcBef>
                <a:spcPts val="120"/>
              </a:spcBef>
            </a:pPr>
            <a:r>
              <a:rPr sz="4350" spc="-660" dirty="0">
                <a:latin typeface="Symbol"/>
                <a:cs typeface="Symbol"/>
              </a:rPr>
              <a:t></a:t>
            </a:r>
            <a:endParaRPr sz="4350">
              <a:latin typeface="Symbol"/>
              <a:cs typeface="Symbol"/>
            </a:endParaRPr>
          </a:p>
        </p:txBody>
      </p:sp>
      <p:sp>
        <p:nvSpPr>
          <p:cNvPr id="36" name="object 36"/>
          <p:cNvSpPr txBox="1"/>
          <p:nvPr/>
        </p:nvSpPr>
        <p:spPr>
          <a:xfrm>
            <a:off x="5382031" y="2590630"/>
            <a:ext cx="3590290" cy="363220"/>
          </a:xfrm>
          <a:prstGeom prst="rect">
            <a:avLst/>
          </a:prstGeom>
        </p:spPr>
        <p:txBody>
          <a:bodyPr vert="horz" wrap="square" lIns="0" tIns="13970" rIns="0" bIns="0" rtlCol="0">
            <a:spAutoFit/>
          </a:bodyPr>
          <a:lstStyle/>
          <a:p>
            <a:pPr marL="38100">
              <a:lnSpc>
                <a:spcPct val="100000"/>
              </a:lnSpc>
              <a:spcBef>
                <a:spcPts val="110"/>
              </a:spcBef>
            </a:pPr>
            <a:r>
              <a:rPr sz="2050" spc="35" dirty="0">
                <a:latin typeface="Lucida Sans Unicode"/>
                <a:cs typeface="Lucida Sans Unicode"/>
              </a:rPr>
              <a:t></a:t>
            </a:r>
            <a:r>
              <a:rPr sz="2050" spc="-20" dirty="0">
                <a:latin typeface="Lucida Sans Unicode"/>
                <a:cs typeface="Lucida Sans Unicode"/>
              </a:rPr>
              <a:t> </a:t>
            </a:r>
            <a:r>
              <a:rPr sz="2050" i="1" spc="225" dirty="0">
                <a:latin typeface="Times New Roman"/>
                <a:cs typeface="Times New Roman"/>
              </a:rPr>
              <a:t>R</a:t>
            </a:r>
            <a:r>
              <a:rPr sz="2050" i="1" spc="-240" dirty="0">
                <a:latin typeface="Times New Roman"/>
                <a:cs typeface="Times New Roman"/>
              </a:rPr>
              <a:t> </a:t>
            </a:r>
            <a:r>
              <a:rPr sz="2050" spc="200" dirty="0">
                <a:latin typeface="Symbol"/>
                <a:cs typeface="Symbol"/>
              </a:rPr>
              <a:t></a:t>
            </a:r>
            <a:r>
              <a:rPr sz="2050" spc="-204" dirty="0">
                <a:latin typeface="Times New Roman"/>
                <a:cs typeface="Times New Roman"/>
              </a:rPr>
              <a:t> </a:t>
            </a:r>
            <a:r>
              <a:rPr sz="2050" i="1" spc="140" dirty="0">
                <a:latin typeface="Times New Roman"/>
                <a:cs typeface="Times New Roman"/>
              </a:rPr>
              <a:t>r</a:t>
            </a:r>
            <a:r>
              <a:rPr sz="2050" i="1" dirty="0">
                <a:latin typeface="Times New Roman"/>
                <a:cs typeface="Times New Roman"/>
              </a:rPr>
              <a:t> </a:t>
            </a:r>
            <a:r>
              <a:rPr sz="2050" i="1" spc="-30" dirty="0">
                <a:latin typeface="Times New Roman"/>
                <a:cs typeface="Times New Roman"/>
              </a:rPr>
              <a:t> </a:t>
            </a:r>
            <a:r>
              <a:rPr sz="2050" spc="200" dirty="0">
                <a:latin typeface="Symbol"/>
                <a:cs typeface="Symbol"/>
              </a:rPr>
              <a:t></a:t>
            </a:r>
            <a:r>
              <a:rPr sz="2050" spc="95" dirty="0">
                <a:latin typeface="Times New Roman"/>
                <a:cs typeface="Times New Roman"/>
              </a:rPr>
              <a:t> </a:t>
            </a:r>
            <a:r>
              <a:rPr sz="2050" i="1" spc="160" dirty="0">
                <a:latin typeface="Times New Roman"/>
                <a:cs typeface="Times New Roman"/>
              </a:rPr>
              <a:t>R</a:t>
            </a:r>
            <a:r>
              <a:rPr sz="1800" i="1" spc="120" baseline="-23148" dirty="0">
                <a:latin typeface="Times New Roman"/>
                <a:cs typeface="Times New Roman"/>
              </a:rPr>
              <a:t>r</a:t>
            </a:r>
            <a:r>
              <a:rPr sz="1800" i="1" baseline="-23148" dirty="0">
                <a:latin typeface="Times New Roman"/>
                <a:cs typeface="Times New Roman"/>
              </a:rPr>
              <a:t> </a:t>
            </a:r>
            <a:r>
              <a:rPr sz="1800" i="1" spc="-37" baseline="-23148" dirty="0">
                <a:latin typeface="Times New Roman"/>
                <a:cs typeface="Times New Roman"/>
              </a:rPr>
              <a:t> </a:t>
            </a:r>
            <a:r>
              <a:rPr sz="2050" spc="90" dirty="0">
                <a:latin typeface="Times New Roman"/>
                <a:cs typeface="Times New Roman"/>
              </a:rPr>
              <a:t>s</a:t>
            </a:r>
            <a:r>
              <a:rPr sz="2050" spc="-130" dirty="0">
                <a:latin typeface="Times New Roman"/>
                <a:cs typeface="Times New Roman"/>
              </a:rPr>
              <a:t>i</a:t>
            </a:r>
            <a:r>
              <a:rPr sz="2050" spc="185" dirty="0">
                <a:latin typeface="Times New Roman"/>
                <a:cs typeface="Times New Roman"/>
              </a:rPr>
              <a:t>n</a:t>
            </a:r>
            <a:r>
              <a:rPr sz="2050" spc="-80" dirty="0">
                <a:latin typeface="Times New Roman"/>
                <a:cs typeface="Times New Roman"/>
              </a:rPr>
              <a:t> </a:t>
            </a:r>
            <a:r>
              <a:rPr sz="2200" spc="229" dirty="0">
                <a:latin typeface="Symbol"/>
                <a:cs typeface="Symbol"/>
              </a:rPr>
              <a:t></a:t>
            </a:r>
            <a:r>
              <a:rPr sz="1800" i="1" spc="225" baseline="-23148" dirty="0">
                <a:latin typeface="Times New Roman"/>
                <a:cs typeface="Times New Roman"/>
              </a:rPr>
              <a:t>m</a:t>
            </a:r>
            <a:r>
              <a:rPr sz="1800" i="1" baseline="-23148" dirty="0">
                <a:latin typeface="Times New Roman"/>
                <a:cs typeface="Times New Roman"/>
              </a:rPr>
              <a:t> </a:t>
            </a:r>
            <a:r>
              <a:rPr sz="1800" i="1" spc="89" baseline="-23148" dirty="0">
                <a:latin typeface="Times New Roman"/>
                <a:cs typeface="Times New Roman"/>
              </a:rPr>
              <a:t> </a:t>
            </a:r>
            <a:r>
              <a:rPr sz="2050" spc="90" dirty="0">
                <a:latin typeface="Times New Roman"/>
                <a:cs typeface="Times New Roman"/>
              </a:rPr>
              <a:t>.</a:t>
            </a:r>
            <a:r>
              <a:rPr sz="2050" spc="75" dirty="0">
                <a:latin typeface="Times New Roman"/>
                <a:cs typeface="Times New Roman"/>
              </a:rPr>
              <a:t>.</a:t>
            </a:r>
            <a:r>
              <a:rPr sz="2050" spc="90" dirty="0">
                <a:latin typeface="Times New Roman"/>
                <a:cs typeface="Times New Roman"/>
              </a:rPr>
              <a:t>.</a:t>
            </a:r>
            <a:r>
              <a:rPr sz="2050" spc="75" dirty="0">
                <a:latin typeface="Times New Roman"/>
                <a:cs typeface="Times New Roman"/>
              </a:rPr>
              <a:t>.</a:t>
            </a:r>
            <a:r>
              <a:rPr sz="2050" spc="90" dirty="0">
                <a:latin typeface="Times New Roman"/>
                <a:cs typeface="Times New Roman"/>
              </a:rPr>
              <a:t>.</a:t>
            </a:r>
            <a:r>
              <a:rPr sz="2050" spc="75" dirty="0">
                <a:latin typeface="Times New Roman"/>
                <a:cs typeface="Times New Roman"/>
              </a:rPr>
              <a:t>..</a:t>
            </a:r>
            <a:r>
              <a:rPr sz="2050" spc="90" dirty="0">
                <a:latin typeface="Times New Roman"/>
                <a:cs typeface="Times New Roman"/>
              </a:rPr>
              <a:t>.</a:t>
            </a:r>
            <a:r>
              <a:rPr sz="2050" spc="75" dirty="0">
                <a:latin typeface="Times New Roman"/>
                <a:cs typeface="Times New Roman"/>
              </a:rPr>
              <a:t>.</a:t>
            </a:r>
            <a:r>
              <a:rPr sz="2050" spc="-105" dirty="0">
                <a:latin typeface="Times New Roman"/>
                <a:cs typeface="Times New Roman"/>
              </a:rPr>
              <a:t>(</a:t>
            </a:r>
            <a:r>
              <a:rPr sz="2050" spc="165" dirty="0">
                <a:latin typeface="Times New Roman"/>
                <a:cs typeface="Times New Roman"/>
              </a:rPr>
              <a:t>1</a:t>
            </a:r>
            <a:r>
              <a:rPr sz="2050" spc="90" dirty="0">
                <a:latin typeface="Times New Roman"/>
                <a:cs typeface="Times New Roman"/>
              </a:rPr>
              <a:t>3</a:t>
            </a:r>
            <a:r>
              <a:rPr sz="2050" spc="120" dirty="0">
                <a:latin typeface="Times New Roman"/>
                <a:cs typeface="Times New Roman"/>
              </a:rPr>
              <a:t>)</a:t>
            </a:r>
            <a:endParaRPr sz="2050">
              <a:latin typeface="Times New Roman"/>
              <a:cs typeface="Times New Roman"/>
            </a:endParaRPr>
          </a:p>
        </p:txBody>
      </p:sp>
      <p:sp>
        <p:nvSpPr>
          <p:cNvPr id="37" name="object 37"/>
          <p:cNvSpPr txBox="1"/>
          <p:nvPr/>
        </p:nvSpPr>
        <p:spPr>
          <a:xfrm>
            <a:off x="4942423" y="2784515"/>
            <a:ext cx="154940" cy="208279"/>
          </a:xfrm>
          <a:prstGeom prst="rect">
            <a:avLst/>
          </a:prstGeom>
        </p:spPr>
        <p:txBody>
          <a:bodyPr vert="horz" wrap="square" lIns="0" tIns="12700" rIns="0" bIns="0" rtlCol="0">
            <a:spAutoFit/>
          </a:bodyPr>
          <a:lstStyle/>
          <a:p>
            <a:pPr marL="12700">
              <a:lnSpc>
                <a:spcPct val="100000"/>
              </a:lnSpc>
              <a:spcBef>
                <a:spcPts val="100"/>
              </a:spcBef>
            </a:pPr>
            <a:r>
              <a:rPr sz="1200" i="1" spc="150" dirty="0">
                <a:latin typeface="Times New Roman"/>
                <a:cs typeface="Times New Roman"/>
              </a:rPr>
              <a:t>m</a:t>
            </a:r>
            <a:endParaRPr sz="1200">
              <a:latin typeface="Times New Roman"/>
              <a:cs typeface="Times New Roman"/>
            </a:endParaRPr>
          </a:p>
        </p:txBody>
      </p:sp>
      <p:sp>
        <p:nvSpPr>
          <p:cNvPr id="38" name="object 38"/>
          <p:cNvSpPr txBox="1"/>
          <p:nvPr/>
        </p:nvSpPr>
        <p:spPr>
          <a:xfrm>
            <a:off x="4231456" y="2590630"/>
            <a:ext cx="720725" cy="363220"/>
          </a:xfrm>
          <a:prstGeom prst="rect">
            <a:avLst/>
          </a:prstGeom>
        </p:spPr>
        <p:txBody>
          <a:bodyPr vert="horz" wrap="square" lIns="0" tIns="13970" rIns="0" bIns="0" rtlCol="0">
            <a:spAutoFit/>
          </a:bodyPr>
          <a:lstStyle/>
          <a:p>
            <a:pPr marL="12700">
              <a:lnSpc>
                <a:spcPct val="100000"/>
              </a:lnSpc>
              <a:spcBef>
                <a:spcPts val="110"/>
              </a:spcBef>
            </a:pPr>
            <a:r>
              <a:rPr sz="2050" spc="50" dirty="0">
                <a:latin typeface="Times New Roman"/>
                <a:cs typeface="Times New Roman"/>
              </a:rPr>
              <a:t>sin</a:t>
            </a:r>
            <a:r>
              <a:rPr sz="2050" spc="60" dirty="0">
                <a:latin typeface="Times New Roman"/>
                <a:cs typeface="Times New Roman"/>
              </a:rPr>
              <a:t> </a:t>
            </a:r>
            <a:r>
              <a:rPr sz="2050" spc="45" dirty="0">
                <a:latin typeface="Times New Roman"/>
                <a:cs typeface="Times New Roman"/>
              </a:rPr>
              <a:t>2</a:t>
            </a:r>
            <a:r>
              <a:rPr sz="2200" spc="45" dirty="0">
                <a:latin typeface="Symbol"/>
                <a:cs typeface="Symbol"/>
              </a:rPr>
              <a:t></a:t>
            </a:r>
            <a:endParaRPr sz="2200">
              <a:latin typeface="Symbol"/>
              <a:cs typeface="Symbol"/>
            </a:endParaRPr>
          </a:p>
        </p:txBody>
      </p:sp>
      <p:sp>
        <p:nvSpPr>
          <p:cNvPr id="39" name="object 39"/>
          <p:cNvSpPr txBox="1"/>
          <p:nvPr/>
        </p:nvSpPr>
        <p:spPr>
          <a:xfrm>
            <a:off x="3338157" y="2988921"/>
            <a:ext cx="105410" cy="208279"/>
          </a:xfrm>
          <a:prstGeom prst="rect">
            <a:avLst/>
          </a:prstGeom>
        </p:spPr>
        <p:txBody>
          <a:bodyPr vert="horz" wrap="square" lIns="0" tIns="12700" rIns="0" bIns="0" rtlCol="0">
            <a:spAutoFit/>
          </a:bodyPr>
          <a:lstStyle/>
          <a:p>
            <a:pPr marL="12700">
              <a:lnSpc>
                <a:spcPct val="100000"/>
              </a:lnSpc>
              <a:spcBef>
                <a:spcPts val="100"/>
              </a:spcBef>
            </a:pPr>
            <a:r>
              <a:rPr sz="1200" i="1" spc="90" dirty="0">
                <a:latin typeface="Times New Roman"/>
                <a:cs typeface="Times New Roman"/>
              </a:rPr>
              <a:t>e</a:t>
            </a:r>
            <a:endParaRPr sz="1200">
              <a:latin typeface="Times New Roman"/>
              <a:cs typeface="Times New Roman"/>
            </a:endParaRPr>
          </a:p>
        </p:txBody>
      </p:sp>
      <p:sp>
        <p:nvSpPr>
          <p:cNvPr id="40" name="object 40"/>
          <p:cNvSpPr txBox="1"/>
          <p:nvPr/>
        </p:nvSpPr>
        <p:spPr>
          <a:xfrm>
            <a:off x="3718412" y="2813867"/>
            <a:ext cx="213360" cy="339725"/>
          </a:xfrm>
          <a:prstGeom prst="rect">
            <a:avLst/>
          </a:prstGeom>
        </p:spPr>
        <p:txBody>
          <a:bodyPr vert="horz" wrap="square" lIns="0" tIns="13970" rIns="0" bIns="0" rtlCol="0">
            <a:spAutoFit/>
          </a:bodyPr>
          <a:lstStyle/>
          <a:p>
            <a:pPr marL="12700">
              <a:lnSpc>
                <a:spcPct val="100000"/>
              </a:lnSpc>
              <a:spcBef>
                <a:spcPts val="110"/>
              </a:spcBef>
            </a:pPr>
            <a:r>
              <a:rPr sz="2050" i="1" spc="225" dirty="0">
                <a:latin typeface="Times New Roman"/>
                <a:cs typeface="Times New Roman"/>
              </a:rPr>
              <a:t>R</a:t>
            </a:r>
            <a:endParaRPr sz="2050">
              <a:latin typeface="Times New Roman"/>
              <a:cs typeface="Times New Roman"/>
            </a:endParaRPr>
          </a:p>
        </p:txBody>
      </p:sp>
      <p:sp>
        <p:nvSpPr>
          <p:cNvPr id="41" name="object 41"/>
          <p:cNvSpPr txBox="1"/>
          <p:nvPr/>
        </p:nvSpPr>
        <p:spPr>
          <a:xfrm>
            <a:off x="1768572" y="2445403"/>
            <a:ext cx="145415" cy="339725"/>
          </a:xfrm>
          <a:prstGeom prst="rect">
            <a:avLst/>
          </a:prstGeom>
        </p:spPr>
        <p:txBody>
          <a:bodyPr vert="horz" wrap="square" lIns="0" tIns="13970" rIns="0" bIns="0" rtlCol="0">
            <a:spAutoFit/>
          </a:bodyPr>
          <a:lstStyle/>
          <a:p>
            <a:pPr marL="12700">
              <a:lnSpc>
                <a:spcPct val="100000"/>
              </a:lnSpc>
              <a:spcBef>
                <a:spcPts val="110"/>
              </a:spcBef>
            </a:pPr>
            <a:r>
              <a:rPr sz="2050" i="1" u="sng" spc="140" dirty="0">
                <a:uFill>
                  <a:solidFill>
                    <a:srgbClr val="000000"/>
                  </a:solidFill>
                </a:uFill>
                <a:latin typeface="Times New Roman"/>
                <a:cs typeface="Times New Roman"/>
              </a:rPr>
              <a:t>r</a:t>
            </a:r>
            <a:endParaRPr sz="2050">
              <a:latin typeface="Times New Roman"/>
              <a:cs typeface="Times New Roman"/>
            </a:endParaRPr>
          </a:p>
        </p:txBody>
      </p:sp>
      <p:sp>
        <p:nvSpPr>
          <p:cNvPr id="42" name="object 42"/>
          <p:cNvSpPr txBox="1"/>
          <p:nvPr/>
        </p:nvSpPr>
        <p:spPr>
          <a:xfrm>
            <a:off x="3532309" y="2631699"/>
            <a:ext cx="572770" cy="339725"/>
          </a:xfrm>
          <a:prstGeom prst="rect">
            <a:avLst/>
          </a:prstGeom>
        </p:spPr>
        <p:txBody>
          <a:bodyPr vert="horz" wrap="square" lIns="0" tIns="13970" rIns="0" bIns="0" rtlCol="0">
            <a:spAutoFit/>
          </a:bodyPr>
          <a:lstStyle/>
          <a:p>
            <a:pPr marL="12700">
              <a:lnSpc>
                <a:spcPct val="100000"/>
              </a:lnSpc>
              <a:spcBef>
                <a:spcPts val="110"/>
              </a:spcBef>
              <a:tabLst>
                <a:tab pos="441325" algn="l"/>
              </a:tabLst>
            </a:pPr>
            <a:r>
              <a:rPr sz="2050" spc="140" dirty="0">
                <a:latin typeface="Symbol"/>
                <a:cs typeface="Symbol"/>
              </a:rPr>
              <a:t></a:t>
            </a:r>
            <a:r>
              <a:rPr sz="2050" spc="140" dirty="0">
                <a:latin typeface="Times New Roman"/>
                <a:cs typeface="Times New Roman"/>
              </a:rPr>
              <a:t>	</a:t>
            </a:r>
            <a:r>
              <a:rPr sz="2050" spc="140" dirty="0">
                <a:latin typeface="Symbol"/>
                <a:cs typeface="Symbol"/>
              </a:rPr>
              <a:t></a:t>
            </a:r>
            <a:endParaRPr sz="2050">
              <a:latin typeface="Symbol"/>
              <a:cs typeface="Symbol"/>
            </a:endParaRPr>
          </a:p>
        </p:txBody>
      </p:sp>
      <p:sp>
        <p:nvSpPr>
          <p:cNvPr id="43" name="object 43"/>
          <p:cNvSpPr txBox="1"/>
          <p:nvPr/>
        </p:nvSpPr>
        <p:spPr>
          <a:xfrm>
            <a:off x="3532309" y="2845436"/>
            <a:ext cx="572770" cy="339725"/>
          </a:xfrm>
          <a:prstGeom prst="rect">
            <a:avLst/>
          </a:prstGeom>
        </p:spPr>
        <p:txBody>
          <a:bodyPr vert="horz" wrap="square" lIns="0" tIns="13970" rIns="0" bIns="0" rtlCol="0">
            <a:spAutoFit/>
          </a:bodyPr>
          <a:lstStyle/>
          <a:p>
            <a:pPr marL="12700">
              <a:lnSpc>
                <a:spcPct val="100000"/>
              </a:lnSpc>
              <a:spcBef>
                <a:spcPts val="110"/>
              </a:spcBef>
              <a:tabLst>
                <a:tab pos="441325" algn="l"/>
              </a:tabLst>
            </a:pPr>
            <a:r>
              <a:rPr sz="2050" spc="140" dirty="0">
                <a:latin typeface="Symbol"/>
                <a:cs typeface="Symbol"/>
              </a:rPr>
              <a:t></a:t>
            </a:r>
            <a:r>
              <a:rPr sz="2050" spc="140" dirty="0">
                <a:latin typeface="Times New Roman"/>
                <a:cs typeface="Times New Roman"/>
              </a:rPr>
              <a:t>	</a:t>
            </a:r>
            <a:r>
              <a:rPr sz="2050" spc="140" dirty="0">
                <a:latin typeface="Symbol"/>
                <a:cs typeface="Symbol"/>
              </a:rPr>
              <a:t></a:t>
            </a:r>
            <a:endParaRPr sz="2050">
              <a:latin typeface="Symbol"/>
              <a:cs typeface="Symbol"/>
            </a:endParaRPr>
          </a:p>
        </p:txBody>
      </p:sp>
      <p:sp>
        <p:nvSpPr>
          <p:cNvPr id="44" name="object 44"/>
          <p:cNvSpPr txBox="1"/>
          <p:nvPr/>
        </p:nvSpPr>
        <p:spPr>
          <a:xfrm>
            <a:off x="2999926" y="2396913"/>
            <a:ext cx="1226820" cy="387985"/>
          </a:xfrm>
          <a:prstGeom prst="rect">
            <a:avLst/>
          </a:prstGeom>
        </p:spPr>
        <p:txBody>
          <a:bodyPr vert="horz" wrap="square" lIns="0" tIns="12700" rIns="0" bIns="0" rtlCol="0">
            <a:spAutoFit/>
          </a:bodyPr>
          <a:lstStyle/>
          <a:p>
            <a:pPr marR="30480" algn="r">
              <a:lnSpc>
                <a:spcPts val="915"/>
              </a:lnSpc>
              <a:spcBef>
                <a:spcPts val="100"/>
              </a:spcBef>
            </a:pPr>
            <a:r>
              <a:rPr sz="1200" spc="100" dirty="0">
                <a:latin typeface="Times New Roman"/>
                <a:cs typeface="Times New Roman"/>
              </a:rPr>
              <a:t>3</a:t>
            </a:r>
            <a:endParaRPr sz="1200">
              <a:latin typeface="Times New Roman"/>
              <a:cs typeface="Times New Roman"/>
            </a:endParaRPr>
          </a:p>
          <a:p>
            <a:pPr marL="38100">
              <a:lnSpc>
                <a:spcPts val="1935"/>
              </a:lnSpc>
            </a:pPr>
            <a:r>
              <a:rPr sz="2050" i="1" spc="355" dirty="0">
                <a:latin typeface="Times New Roman"/>
                <a:cs typeface="Times New Roman"/>
              </a:rPr>
              <a:t>M</a:t>
            </a:r>
            <a:r>
              <a:rPr sz="1800" i="1" spc="532" baseline="-23148" dirty="0">
                <a:latin typeface="Times New Roman"/>
                <a:cs typeface="Times New Roman"/>
              </a:rPr>
              <a:t>m</a:t>
            </a:r>
            <a:r>
              <a:rPr sz="1800" i="1" spc="555" baseline="-23148" dirty="0">
                <a:latin typeface="Times New Roman"/>
                <a:cs typeface="Times New Roman"/>
              </a:rPr>
              <a:t> </a:t>
            </a:r>
            <a:r>
              <a:rPr sz="3075" spc="209" baseline="-4065" dirty="0">
                <a:latin typeface="Symbol"/>
                <a:cs typeface="Symbol"/>
              </a:rPr>
              <a:t></a:t>
            </a:r>
            <a:r>
              <a:rPr sz="2050" u="sng" spc="185" dirty="0">
                <a:uFill>
                  <a:solidFill>
                    <a:srgbClr val="000000"/>
                  </a:solidFill>
                </a:uFill>
                <a:latin typeface="Times New Roman"/>
                <a:cs typeface="Times New Roman"/>
              </a:rPr>
              <a:t> </a:t>
            </a:r>
            <a:r>
              <a:rPr sz="2050" i="1" u="sng" spc="140" dirty="0">
                <a:uFill>
                  <a:solidFill>
                    <a:srgbClr val="000000"/>
                  </a:solidFill>
                </a:uFill>
                <a:latin typeface="Times New Roman"/>
                <a:cs typeface="Times New Roman"/>
              </a:rPr>
              <a:t>r</a:t>
            </a:r>
            <a:r>
              <a:rPr sz="2050" i="1" spc="245" dirty="0">
                <a:latin typeface="Times New Roman"/>
                <a:cs typeface="Times New Roman"/>
              </a:rPr>
              <a:t> </a:t>
            </a:r>
            <a:r>
              <a:rPr sz="3075" spc="209" baseline="-4065" dirty="0">
                <a:latin typeface="Symbol"/>
                <a:cs typeface="Symbol"/>
              </a:rPr>
              <a:t></a:t>
            </a:r>
            <a:endParaRPr sz="3075" baseline="-4065">
              <a:latin typeface="Symbol"/>
              <a:cs typeface="Symbol"/>
            </a:endParaRPr>
          </a:p>
        </p:txBody>
      </p:sp>
      <p:sp>
        <p:nvSpPr>
          <p:cNvPr id="45" name="object 45"/>
          <p:cNvSpPr txBox="1"/>
          <p:nvPr/>
        </p:nvSpPr>
        <p:spPr>
          <a:xfrm>
            <a:off x="2267632" y="2845436"/>
            <a:ext cx="520700" cy="339725"/>
          </a:xfrm>
          <a:prstGeom prst="rect">
            <a:avLst/>
          </a:prstGeom>
        </p:spPr>
        <p:txBody>
          <a:bodyPr vert="horz" wrap="square" lIns="0" tIns="13970" rIns="0" bIns="0" rtlCol="0">
            <a:spAutoFit/>
          </a:bodyPr>
          <a:lstStyle/>
          <a:p>
            <a:pPr marL="12700">
              <a:lnSpc>
                <a:spcPct val="100000"/>
              </a:lnSpc>
              <a:spcBef>
                <a:spcPts val="110"/>
              </a:spcBef>
              <a:tabLst>
                <a:tab pos="389890" algn="l"/>
              </a:tabLst>
            </a:pPr>
            <a:r>
              <a:rPr sz="2050" spc="140" dirty="0">
                <a:latin typeface="Symbol"/>
                <a:cs typeface="Symbol"/>
              </a:rPr>
              <a:t></a:t>
            </a:r>
            <a:r>
              <a:rPr sz="2050" spc="140" dirty="0">
                <a:latin typeface="Times New Roman"/>
                <a:cs typeface="Times New Roman"/>
              </a:rPr>
              <a:t>	</a:t>
            </a:r>
            <a:r>
              <a:rPr sz="2050" spc="140" dirty="0">
                <a:latin typeface="Symbol"/>
                <a:cs typeface="Symbol"/>
              </a:rPr>
              <a:t></a:t>
            </a:r>
            <a:endParaRPr sz="2050">
              <a:latin typeface="Symbol"/>
              <a:cs typeface="Symbol"/>
            </a:endParaRPr>
          </a:p>
        </p:txBody>
      </p:sp>
      <p:sp>
        <p:nvSpPr>
          <p:cNvPr id="46" name="object 46"/>
          <p:cNvSpPr txBox="1"/>
          <p:nvPr/>
        </p:nvSpPr>
        <p:spPr>
          <a:xfrm>
            <a:off x="2267632" y="2464566"/>
            <a:ext cx="520700" cy="339725"/>
          </a:xfrm>
          <a:prstGeom prst="rect">
            <a:avLst/>
          </a:prstGeom>
        </p:spPr>
        <p:txBody>
          <a:bodyPr vert="horz" wrap="square" lIns="0" tIns="13970" rIns="0" bIns="0" rtlCol="0">
            <a:spAutoFit/>
          </a:bodyPr>
          <a:lstStyle/>
          <a:p>
            <a:pPr marL="12700">
              <a:lnSpc>
                <a:spcPct val="100000"/>
              </a:lnSpc>
              <a:spcBef>
                <a:spcPts val="110"/>
              </a:spcBef>
            </a:pPr>
            <a:r>
              <a:rPr sz="2050" spc="140" dirty="0">
                <a:latin typeface="Symbol"/>
                <a:cs typeface="Symbol"/>
              </a:rPr>
              <a:t></a:t>
            </a:r>
            <a:r>
              <a:rPr sz="2050" spc="-55" dirty="0">
                <a:latin typeface="Times New Roman"/>
                <a:cs typeface="Times New Roman"/>
              </a:rPr>
              <a:t> </a:t>
            </a:r>
            <a:r>
              <a:rPr sz="3075" u="sng" spc="277" baseline="4065" dirty="0">
                <a:uFill>
                  <a:solidFill>
                    <a:srgbClr val="000000"/>
                  </a:solidFill>
                </a:uFill>
                <a:latin typeface="Times New Roman"/>
                <a:cs typeface="Times New Roman"/>
              </a:rPr>
              <a:t>3</a:t>
            </a:r>
            <a:r>
              <a:rPr sz="3075" spc="-217" baseline="4065" dirty="0">
                <a:latin typeface="Times New Roman"/>
                <a:cs typeface="Times New Roman"/>
              </a:rPr>
              <a:t> </a:t>
            </a:r>
            <a:r>
              <a:rPr sz="2050" spc="140" dirty="0">
                <a:latin typeface="Symbol"/>
                <a:cs typeface="Symbol"/>
              </a:rPr>
              <a:t></a:t>
            </a:r>
            <a:endParaRPr sz="2050">
              <a:latin typeface="Symbol"/>
              <a:cs typeface="Symbol"/>
            </a:endParaRPr>
          </a:p>
        </p:txBody>
      </p:sp>
      <p:sp>
        <p:nvSpPr>
          <p:cNvPr id="47" name="object 47"/>
          <p:cNvSpPr txBox="1"/>
          <p:nvPr/>
        </p:nvSpPr>
        <p:spPr>
          <a:xfrm>
            <a:off x="693345" y="2609967"/>
            <a:ext cx="2665730" cy="339725"/>
          </a:xfrm>
          <a:prstGeom prst="rect">
            <a:avLst/>
          </a:prstGeom>
        </p:spPr>
        <p:txBody>
          <a:bodyPr vert="horz" wrap="square" lIns="0" tIns="13970" rIns="0" bIns="0" rtlCol="0">
            <a:spAutoFit/>
          </a:bodyPr>
          <a:lstStyle/>
          <a:p>
            <a:pPr marL="38100">
              <a:lnSpc>
                <a:spcPct val="100000"/>
              </a:lnSpc>
              <a:spcBef>
                <a:spcPts val="110"/>
              </a:spcBef>
              <a:tabLst>
                <a:tab pos="1358900" algn="l"/>
              </a:tabLst>
            </a:pPr>
            <a:r>
              <a:rPr sz="2050" i="1" spc="200" dirty="0">
                <a:latin typeface="Times New Roman"/>
                <a:cs typeface="Times New Roman"/>
              </a:rPr>
              <a:t>a</a:t>
            </a:r>
            <a:r>
              <a:rPr sz="1800" i="1" spc="150" baseline="-23148" dirty="0">
                <a:latin typeface="Times New Roman"/>
                <a:cs typeface="Times New Roman"/>
              </a:rPr>
              <a:t>h</a:t>
            </a:r>
            <a:r>
              <a:rPr sz="1800" i="1" baseline="-23148" dirty="0">
                <a:latin typeface="Times New Roman"/>
                <a:cs typeface="Times New Roman"/>
              </a:rPr>
              <a:t>  </a:t>
            </a:r>
            <a:r>
              <a:rPr sz="1800" i="1" spc="-142" baseline="-23148" dirty="0">
                <a:latin typeface="Times New Roman"/>
                <a:cs typeface="Times New Roman"/>
              </a:rPr>
              <a:t> </a:t>
            </a:r>
            <a:r>
              <a:rPr sz="2050" spc="200" dirty="0">
                <a:latin typeface="Symbol"/>
                <a:cs typeface="Symbol"/>
              </a:rPr>
              <a:t></a:t>
            </a:r>
            <a:r>
              <a:rPr sz="2050" dirty="0">
                <a:latin typeface="Times New Roman"/>
                <a:cs typeface="Times New Roman"/>
              </a:rPr>
              <a:t> </a:t>
            </a:r>
            <a:r>
              <a:rPr sz="2050" spc="-155" dirty="0">
                <a:latin typeface="Times New Roman"/>
                <a:cs typeface="Times New Roman"/>
              </a:rPr>
              <a:t> </a:t>
            </a:r>
            <a:r>
              <a:rPr sz="2050" i="1" spc="185" dirty="0">
                <a:latin typeface="Times New Roman"/>
                <a:cs typeface="Times New Roman"/>
              </a:rPr>
              <a:t>a</a:t>
            </a:r>
            <a:r>
              <a:rPr sz="2050" i="1" spc="-235" dirty="0">
                <a:latin typeface="Times New Roman"/>
                <a:cs typeface="Times New Roman"/>
              </a:rPr>
              <a:t> </a:t>
            </a:r>
            <a:r>
              <a:rPr sz="2050" spc="200" dirty="0">
                <a:latin typeface="Symbol"/>
                <a:cs typeface="Symbol"/>
              </a:rPr>
              <a:t></a:t>
            </a:r>
            <a:r>
              <a:rPr sz="2050" spc="-5" dirty="0">
                <a:latin typeface="Times New Roman"/>
                <a:cs typeface="Times New Roman"/>
              </a:rPr>
              <a:t> </a:t>
            </a:r>
            <a:r>
              <a:rPr sz="3075" i="1" spc="209" baseline="-43360" dirty="0">
                <a:latin typeface="Times New Roman"/>
                <a:cs typeface="Times New Roman"/>
              </a:rPr>
              <a:t>r</a:t>
            </a:r>
            <a:r>
              <a:rPr sz="3075" i="1" baseline="-43360" dirty="0">
                <a:latin typeface="Times New Roman"/>
                <a:cs typeface="Times New Roman"/>
              </a:rPr>
              <a:t>	</a:t>
            </a:r>
            <a:r>
              <a:rPr sz="2050" spc="200" dirty="0">
                <a:latin typeface="Symbol"/>
                <a:cs typeface="Symbol"/>
              </a:rPr>
              <a:t></a:t>
            </a:r>
            <a:r>
              <a:rPr sz="2050" spc="-50" dirty="0">
                <a:latin typeface="Times New Roman"/>
                <a:cs typeface="Times New Roman"/>
              </a:rPr>
              <a:t> </a:t>
            </a:r>
            <a:r>
              <a:rPr sz="3075" spc="209" baseline="-4065" dirty="0">
                <a:latin typeface="Symbol"/>
                <a:cs typeface="Symbol"/>
              </a:rPr>
              <a:t></a:t>
            </a:r>
            <a:r>
              <a:rPr sz="3075" spc="-82" baseline="-4065" dirty="0">
                <a:latin typeface="Times New Roman"/>
                <a:cs typeface="Times New Roman"/>
              </a:rPr>
              <a:t> </a:t>
            </a:r>
            <a:r>
              <a:rPr sz="3075" spc="277" baseline="-43360" dirty="0">
                <a:latin typeface="Times New Roman"/>
                <a:cs typeface="Times New Roman"/>
              </a:rPr>
              <a:t>2</a:t>
            </a:r>
            <a:r>
              <a:rPr sz="3075" spc="-217" baseline="-43360" dirty="0">
                <a:latin typeface="Times New Roman"/>
                <a:cs typeface="Times New Roman"/>
              </a:rPr>
              <a:t> </a:t>
            </a:r>
            <a:r>
              <a:rPr sz="3075" spc="427" baseline="-4065" dirty="0">
                <a:latin typeface="Symbol"/>
                <a:cs typeface="Symbol"/>
              </a:rPr>
              <a:t></a:t>
            </a:r>
            <a:r>
              <a:rPr sz="2050" i="1" spc="185" dirty="0">
                <a:latin typeface="Times New Roman"/>
                <a:cs typeface="Times New Roman"/>
              </a:rPr>
              <a:t>g</a:t>
            </a:r>
            <a:r>
              <a:rPr sz="2050" i="1" dirty="0">
                <a:latin typeface="Times New Roman"/>
                <a:cs typeface="Times New Roman"/>
              </a:rPr>
              <a:t> </a:t>
            </a:r>
            <a:r>
              <a:rPr sz="2050" i="1" spc="-110" dirty="0">
                <a:latin typeface="Times New Roman"/>
                <a:cs typeface="Times New Roman"/>
              </a:rPr>
              <a:t> </a:t>
            </a:r>
            <a:r>
              <a:rPr sz="3075" i="1" spc="457" baseline="-43360" dirty="0">
                <a:latin typeface="Times New Roman"/>
                <a:cs typeface="Times New Roman"/>
              </a:rPr>
              <a:t>M</a:t>
            </a:r>
            <a:endParaRPr sz="3075" baseline="-43360">
              <a:latin typeface="Times New Roman"/>
              <a:cs typeface="Times New Roman"/>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36</a:t>
            </a:r>
            <a:endParaRPr sz="1200">
              <a:latin typeface="Arial MT"/>
              <a:cs typeface="Arial MT"/>
            </a:endParaRPr>
          </a:p>
        </p:txBody>
      </p:sp>
      <p:grpSp>
        <p:nvGrpSpPr>
          <p:cNvPr id="3" name="object 3"/>
          <p:cNvGrpSpPr/>
          <p:nvPr/>
        </p:nvGrpSpPr>
        <p:grpSpPr>
          <a:xfrm>
            <a:off x="1588008" y="2331720"/>
            <a:ext cx="4049395" cy="3683635"/>
            <a:chOff x="1588008" y="2331720"/>
            <a:chExt cx="4049395" cy="3683635"/>
          </a:xfrm>
        </p:grpSpPr>
        <p:sp>
          <p:nvSpPr>
            <p:cNvPr id="4" name="object 4"/>
            <p:cNvSpPr/>
            <p:nvPr/>
          </p:nvSpPr>
          <p:spPr>
            <a:xfrm>
              <a:off x="5408675" y="3735324"/>
              <a:ext cx="3175" cy="76200"/>
            </a:xfrm>
            <a:custGeom>
              <a:avLst/>
              <a:gdLst/>
              <a:ahLst/>
              <a:cxnLst/>
              <a:rect l="l" t="t" r="r" b="b"/>
              <a:pathLst>
                <a:path w="3175" h="76200">
                  <a:moveTo>
                    <a:pt x="1587" y="-4572"/>
                  </a:moveTo>
                  <a:lnTo>
                    <a:pt x="1587" y="80772"/>
                  </a:lnTo>
                </a:path>
              </a:pathLst>
            </a:custGeom>
            <a:ln w="12319">
              <a:solidFill>
                <a:srgbClr val="497DBA"/>
              </a:solidFill>
            </a:ln>
          </p:spPr>
          <p:txBody>
            <a:bodyPr wrap="square" lIns="0" tIns="0" rIns="0" bIns="0" rtlCol="0"/>
            <a:lstStyle/>
            <a:p>
              <a:endParaRPr/>
            </a:p>
          </p:txBody>
        </p:sp>
        <p:sp>
          <p:nvSpPr>
            <p:cNvPr id="5" name="object 5"/>
            <p:cNvSpPr/>
            <p:nvPr/>
          </p:nvSpPr>
          <p:spPr>
            <a:xfrm>
              <a:off x="1814322" y="2344674"/>
              <a:ext cx="3657600" cy="3657600"/>
            </a:xfrm>
            <a:custGeom>
              <a:avLst/>
              <a:gdLst/>
              <a:ahLst/>
              <a:cxnLst/>
              <a:rect l="l" t="t" r="r" b="b"/>
              <a:pathLst>
                <a:path w="3657600" h="3657600">
                  <a:moveTo>
                    <a:pt x="0" y="1828800"/>
                  </a:moveTo>
                  <a:lnTo>
                    <a:pt x="616" y="1780850"/>
                  </a:lnTo>
                  <a:lnTo>
                    <a:pt x="2455" y="1733204"/>
                  </a:lnTo>
                  <a:lnTo>
                    <a:pt x="5502" y="1685878"/>
                  </a:lnTo>
                  <a:lnTo>
                    <a:pt x="9741" y="1638886"/>
                  </a:lnTo>
                  <a:lnTo>
                    <a:pt x="15158" y="1592244"/>
                  </a:lnTo>
                  <a:lnTo>
                    <a:pt x="21737" y="1545966"/>
                  </a:lnTo>
                  <a:lnTo>
                    <a:pt x="29463" y="1500067"/>
                  </a:lnTo>
                  <a:lnTo>
                    <a:pt x="38322" y="1454563"/>
                  </a:lnTo>
                  <a:lnTo>
                    <a:pt x="48299" y="1409468"/>
                  </a:lnTo>
                  <a:lnTo>
                    <a:pt x="59377" y="1364799"/>
                  </a:lnTo>
                  <a:lnTo>
                    <a:pt x="71543" y="1320568"/>
                  </a:lnTo>
                  <a:lnTo>
                    <a:pt x="84781" y="1276793"/>
                  </a:lnTo>
                  <a:lnTo>
                    <a:pt x="99076" y="1233488"/>
                  </a:lnTo>
                  <a:lnTo>
                    <a:pt x="114412" y="1190667"/>
                  </a:lnTo>
                  <a:lnTo>
                    <a:pt x="130776" y="1148346"/>
                  </a:lnTo>
                  <a:lnTo>
                    <a:pt x="148152" y="1106540"/>
                  </a:lnTo>
                  <a:lnTo>
                    <a:pt x="166524" y="1065265"/>
                  </a:lnTo>
                  <a:lnTo>
                    <a:pt x="185879" y="1024534"/>
                  </a:lnTo>
                  <a:lnTo>
                    <a:pt x="206200" y="984364"/>
                  </a:lnTo>
                  <a:lnTo>
                    <a:pt x="227472" y="944768"/>
                  </a:lnTo>
                  <a:lnTo>
                    <a:pt x="249681" y="905763"/>
                  </a:lnTo>
                  <a:lnTo>
                    <a:pt x="272812" y="867364"/>
                  </a:lnTo>
                  <a:lnTo>
                    <a:pt x="296850" y="829585"/>
                  </a:lnTo>
                  <a:lnTo>
                    <a:pt x="321778" y="792441"/>
                  </a:lnTo>
                  <a:lnTo>
                    <a:pt x="347583" y="755948"/>
                  </a:lnTo>
                  <a:lnTo>
                    <a:pt x="374250" y="720120"/>
                  </a:lnTo>
                  <a:lnTo>
                    <a:pt x="401762" y="684973"/>
                  </a:lnTo>
                  <a:lnTo>
                    <a:pt x="430106" y="650522"/>
                  </a:lnTo>
                  <a:lnTo>
                    <a:pt x="459266" y="616781"/>
                  </a:lnTo>
                  <a:lnTo>
                    <a:pt x="489227" y="583766"/>
                  </a:lnTo>
                  <a:lnTo>
                    <a:pt x="519974" y="551492"/>
                  </a:lnTo>
                  <a:lnTo>
                    <a:pt x="551492" y="519974"/>
                  </a:lnTo>
                  <a:lnTo>
                    <a:pt x="583766" y="489227"/>
                  </a:lnTo>
                  <a:lnTo>
                    <a:pt x="616781" y="459266"/>
                  </a:lnTo>
                  <a:lnTo>
                    <a:pt x="650522" y="430106"/>
                  </a:lnTo>
                  <a:lnTo>
                    <a:pt x="684973" y="401762"/>
                  </a:lnTo>
                  <a:lnTo>
                    <a:pt x="720120" y="374250"/>
                  </a:lnTo>
                  <a:lnTo>
                    <a:pt x="755948" y="347583"/>
                  </a:lnTo>
                  <a:lnTo>
                    <a:pt x="792441" y="321778"/>
                  </a:lnTo>
                  <a:lnTo>
                    <a:pt x="829585" y="296850"/>
                  </a:lnTo>
                  <a:lnTo>
                    <a:pt x="867364" y="272812"/>
                  </a:lnTo>
                  <a:lnTo>
                    <a:pt x="905763" y="249682"/>
                  </a:lnTo>
                  <a:lnTo>
                    <a:pt x="944768" y="227472"/>
                  </a:lnTo>
                  <a:lnTo>
                    <a:pt x="984364" y="206200"/>
                  </a:lnTo>
                  <a:lnTo>
                    <a:pt x="1024534" y="185879"/>
                  </a:lnTo>
                  <a:lnTo>
                    <a:pt x="1065265" y="166524"/>
                  </a:lnTo>
                  <a:lnTo>
                    <a:pt x="1106540" y="148152"/>
                  </a:lnTo>
                  <a:lnTo>
                    <a:pt x="1148346" y="130776"/>
                  </a:lnTo>
                  <a:lnTo>
                    <a:pt x="1190667" y="114412"/>
                  </a:lnTo>
                  <a:lnTo>
                    <a:pt x="1233488" y="99076"/>
                  </a:lnTo>
                  <a:lnTo>
                    <a:pt x="1276793" y="84781"/>
                  </a:lnTo>
                  <a:lnTo>
                    <a:pt x="1320568" y="71543"/>
                  </a:lnTo>
                  <a:lnTo>
                    <a:pt x="1364799" y="59377"/>
                  </a:lnTo>
                  <a:lnTo>
                    <a:pt x="1409468" y="48299"/>
                  </a:lnTo>
                  <a:lnTo>
                    <a:pt x="1454563" y="38322"/>
                  </a:lnTo>
                  <a:lnTo>
                    <a:pt x="1500067" y="29463"/>
                  </a:lnTo>
                  <a:lnTo>
                    <a:pt x="1545966" y="21737"/>
                  </a:lnTo>
                  <a:lnTo>
                    <a:pt x="1592244" y="15158"/>
                  </a:lnTo>
                  <a:lnTo>
                    <a:pt x="1638886" y="9741"/>
                  </a:lnTo>
                  <a:lnTo>
                    <a:pt x="1685878" y="5502"/>
                  </a:lnTo>
                  <a:lnTo>
                    <a:pt x="1733204" y="2455"/>
                  </a:lnTo>
                  <a:lnTo>
                    <a:pt x="1780850" y="616"/>
                  </a:lnTo>
                  <a:lnTo>
                    <a:pt x="1828800" y="0"/>
                  </a:lnTo>
                  <a:lnTo>
                    <a:pt x="1876749" y="616"/>
                  </a:lnTo>
                  <a:lnTo>
                    <a:pt x="1924395" y="2455"/>
                  </a:lnTo>
                  <a:lnTo>
                    <a:pt x="1971721" y="5502"/>
                  </a:lnTo>
                  <a:lnTo>
                    <a:pt x="2018713" y="9741"/>
                  </a:lnTo>
                  <a:lnTo>
                    <a:pt x="2065355" y="15158"/>
                  </a:lnTo>
                  <a:lnTo>
                    <a:pt x="2111633" y="21737"/>
                  </a:lnTo>
                  <a:lnTo>
                    <a:pt x="2157532" y="29463"/>
                  </a:lnTo>
                  <a:lnTo>
                    <a:pt x="2203036" y="38322"/>
                  </a:lnTo>
                  <a:lnTo>
                    <a:pt x="2248131" y="48299"/>
                  </a:lnTo>
                  <a:lnTo>
                    <a:pt x="2292800" y="59377"/>
                  </a:lnTo>
                  <a:lnTo>
                    <a:pt x="2337031" y="71543"/>
                  </a:lnTo>
                  <a:lnTo>
                    <a:pt x="2380806" y="84781"/>
                  </a:lnTo>
                  <a:lnTo>
                    <a:pt x="2424111" y="99076"/>
                  </a:lnTo>
                  <a:lnTo>
                    <a:pt x="2466932" y="114412"/>
                  </a:lnTo>
                  <a:lnTo>
                    <a:pt x="2509253" y="130776"/>
                  </a:lnTo>
                  <a:lnTo>
                    <a:pt x="2551059" y="148152"/>
                  </a:lnTo>
                  <a:lnTo>
                    <a:pt x="2592334" y="166524"/>
                  </a:lnTo>
                  <a:lnTo>
                    <a:pt x="2633065" y="185879"/>
                  </a:lnTo>
                  <a:lnTo>
                    <a:pt x="2673235" y="206200"/>
                  </a:lnTo>
                  <a:lnTo>
                    <a:pt x="2712831" y="227472"/>
                  </a:lnTo>
                  <a:lnTo>
                    <a:pt x="2751836" y="249682"/>
                  </a:lnTo>
                  <a:lnTo>
                    <a:pt x="2790235" y="272812"/>
                  </a:lnTo>
                  <a:lnTo>
                    <a:pt x="2828014" y="296850"/>
                  </a:lnTo>
                  <a:lnTo>
                    <a:pt x="2865158" y="321778"/>
                  </a:lnTo>
                  <a:lnTo>
                    <a:pt x="2901651" y="347583"/>
                  </a:lnTo>
                  <a:lnTo>
                    <a:pt x="2937479" y="374250"/>
                  </a:lnTo>
                  <a:lnTo>
                    <a:pt x="2972626" y="401762"/>
                  </a:lnTo>
                  <a:lnTo>
                    <a:pt x="3007077" y="430106"/>
                  </a:lnTo>
                  <a:lnTo>
                    <a:pt x="3040818" y="459266"/>
                  </a:lnTo>
                  <a:lnTo>
                    <a:pt x="3073833" y="489227"/>
                  </a:lnTo>
                  <a:lnTo>
                    <a:pt x="3106107" y="519974"/>
                  </a:lnTo>
                  <a:lnTo>
                    <a:pt x="3137625" y="551492"/>
                  </a:lnTo>
                  <a:lnTo>
                    <a:pt x="3168372" y="583766"/>
                  </a:lnTo>
                  <a:lnTo>
                    <a:pt x="3198333" y="616781"/>
                  </a:lnTo>
                  <a:lnTo>
                    <a:pt x="3227493" y="650522"/>
                  </a:lnTo>
                  <a:lnTo>
                    <a:pt x="3255837" y="684973"/>
                  </a:lnTo>
                  <a:lnTo>
                    <a:pt x="3283349" y="720120"/>
                  </a:lnTo>
                  <a:lnTo>
                    <a:pt x="3310016" y="755948"/>
                  </a:lnTo>
                  <a:lnTo>
                    <a:pt x="3335821" y="792441"/>
                  </a:lnTo>
                  <a:lnTo>
                    <a:pt x="3360749" y="829585"/>
                  </a:lnTo>
                  <a:lnTo>
                    <a:pt x="3384787" y="867364"/>
                  </a:lnTo>
                  <a:lnTo>
                    <a:pt x="3407917" y="905763"/>
                  </a:lnTo>
                  <a:lnTo>
                    <a:pt x="3430127" y="944768"/>
                  </a:lnTo>
                  <a:lnTo>
                    <a:pt x="3451399" y="984364"/>
                  </a:lnTo>
                  <a:lnTo>
                    <a:pt x="3471720" y="1024534"/>
                  </a:lnTo>
                  <a:lnTo>
                    <a:pt x="3491075" y="1065265"/>
                  </a:lnTo>
                  <a:lnTo>
                    <a:pt x="3509447" y="1106540"/>
                  </a:lnTo>
                  <a:lnTo>
                    <a:pt x="3526823" y="1148346"/>
                  </a:lnTo>
                  <a:lnTo>
                    <a:pt x="3543187" y="1190667"/>
                  </a:lnTo>
                  <a:lnTo>
                    <a:pt x="3558523" y="1233488"/>
                  </a:lnTo>
                  <a:lnTo>
                    <a:pt x="3572818" y="1276793"/>
                  </a:lnTo>
                  <a:lnTo>
                    <a:pt x="3586056" y="1320568"/>
                  </a:lnTo>
                  <a:lnTo>
                    <a:pt x="3598222" y="1364799"/>
                  </a:lnTo>
                  <a:lnTo>
                    <a:pt x="3609300" y="1409468"/>
                  </a:lnTo>
                  <a:lnTo>
                    <a:pt x="3619277" y="1454563"/>
                  </a:lnTo>
                  <a:lnTo>
                    <a:pt x="3628136" y="1500067"/>
                  </a:lnTo>
                  <a:lnTo>
                    <a:pt x="3635862" y="1545966"/>
                  </a:lnTo>
                  <a:lnTo>
                    <a:pt x="3642441" y="1592244"/>
                  </a:lnTo>
                  <a:lnTo>
                    <a:pt x="3647858" y="1638886"/>
                  </a:lnTo>
                  <a:lnTo>
                    <a:pt x="3652097" y="1685878"/>
                  </a:lnTo>
                  <a:lnTo>
                    <a:pt x="3655144" y="1733204"/>
                  </a:lnTo>
                  <a:lnTo>
                    <a:pt x="3656983" y="1780850"/>
                  </a:lnTo>
                  <a:lnTo>
                    <a:pt x="3657600" y="1828800"/>
                  </a:lnTo>
                  <a:lnTo>
                    <a:pt x="3656983" y="1876749"/>
                  </a:lnTo>
                  <a:lnTo>
                    <a:pt x="3655144" y="1924395"/>
                  </a:lnTo>
                  <a:lnTo>
                    <a:pt x="3652097" y="1971721"/>
                  </a:lnTo>
                  <a:lnTo>
                    <a:pt x="3647858" y="2018713"/>
                  </a:lnTo>
                  <a:lnTo>
                    <a:pt x="3642441" y="2065355"/>
                  </a:lnTo>
                  <a:lnTo>
                    <a:pt x="3635862" y="2111633"/>
                  </a:lnTo>
                  <a:lnTo>
                    <a:pt x="3628136" y="2157532"/>
                  </a:lnTo>
                  <a:lnTo>
                    <a:pt x="3619277" y="2203036"/>
                  </a:lnTo>
                  <a:lnTo>
                    <a:pt x="3609300" y="2248131"/>
                  </a:lnTo>
                  <a:lnTo>
                    <a:pt x="3598222" y="2292800"/>
                  </a:lnTo>
                  <a:lnTo>
                    <a:pt x="3586056" y="2337031"/>
                  </a:lnTo>
                  <a:lnTo>
                    <a:pt x="3572818" y="2380806"/>
                  </a:lnTo>
                  <a:lnTo>
                    <a:pt x="3558523" y="2424111"/>
                  </a:lnTo>
                  <a:lnTo>
                    <a:pt x="3543187" y="2466932"/>
                  </a:lnTo>
                  <a:lnTo>
                    <a:pt x="3526823" y="2509253"/>
                  </a:lnTo>
                  <a:lnTo>
                    <a:pt x="3509447" y="2551059"/>
                  </a:lnTo>
                  <a:lnTo>
                    <a:pt x="3491075" y="2592334"/>
                  </a:lnTo>
                  <a:lnTo>
                    <a:pt x="3471720" y="2633065"/>
                  </a:lnTo>
                  <a:lnTo>
                    <a:pt x="3451399" y="2673235"/>
                  </a:lnTo>
                  <a:lnTo>
                    <a:pt x="3430127" y="2712831"/>
                  </a:lnTo>
                  <a:lnTo>
                    <a:pt x="3407917" y="2751836"/>
                  </a:lnTo>
                  <a:lnTo>
                    <a:pt x="3384787" y="2790235"/>
                  </a:lnTo>
                  <a:lnTo>
                    <a:pt x="3360749" y="2828014"/>
                  </a:lnTo>
                  <a:lnTo>
                    <a:pt x="3335821" y="2865158"/>
                  </a:lnTo>
                  <a:lnTo>
                    <a:pt x="3310016" y="2901651"/>
                  </a:lnTo>
                  <a:lnTo>
                    <a:pt x="3283349" y="2937479"/>
                  </a:lnTo>
                  <a:lnTo>
                    <a:pt x="3255837" y="2972626"/>
                  </a:lnTo>
                  <a:lnTo>
                    <a:pt x="3227493" y="3007077"/>
                  </a:lnTo>
                  <a:lnTo>
                    <a:pt x="3198333" y="3040818"/>
                  </a:lnTo>
                  <a:lnTo>
                    <a:pt x="3168372" y="3073833"/>
                  </a:lnTo>
                  <a:lnTo>
                    <a:pt x="3137625" y="3106107"/>
                  </a:lnTo>
                  <a:lnTo>
                    <a:pt x="3106107" y="3137625"/>
                  </a:lnTo>
                  <a:lnTo>
                    <a:pt x="3073833" y="3168372"/>
                  </a:lnTo>
                  <a:lnTo>
                    <a:pt x="3040818" y="3198333"/>
                  </a:lnTo>
                  <a:lnTo>
                    <a:pt x="3007077" y="3227493"/>
                  </a:lnTo>
                  <a:lnTo>
                    <a:pt x="2972626" y="3255837"/>
                  </a:lnTo>
                  <a:lnTo>
                    <a:pt x="2937479" y="3283349"/>
                  </a:lnTo>
                  <a:lnTo>
                    <a:pt x="2901651" y="3310016"/>
                  </a:lnTo>
                  <a:lnTo>
                    <a:pt x="2865158" y="3335821"/>
                  </a:lnTo>
                  <a:lnTo>
                    <a:pt x="2828014" y="3360749"/>
                  </a:lnTo>
                  <a:lnTo>
                    <a:pt x="2790235" y="3384787"/>
                  </a:lnTo>
                  <a:lnTo>
                    <a:pt x="2751835" y="3407918"/>
                  </a:lnTo>
                  <a:lnTo>
                    <a:pt x="2712831" y="3430127"/>
                  </a:lnTo>
                  <a:lnTo>
                    <a:pt x="2673235" y="3451399"/>
                  </a:lnTo>
                  <a:lnTo>
                    <a:pt x="2633065" y="3471720"/>
                  </a:lnTo>
                  <a:lnTo>
                    <a:pt x="2592334" y="3491075"/>
                  </a:lnTo>
                  <a:lnTo>
                    <a:pt x="2551059" y="3509447"/>
                  </a:lnTo>
                  <a:lnTo>
                    <a:pt x="2509253" y="3526823"/>
                  </a:lnTo>
                  <a:lnTo>
                    <a:pt x="2466932" y="3543187"/>
                  </a:lnTo>
                  <a:lnTo>
                    <a:pt x="2424111" y="3558523"/>
                  </a:lnTo>
                  <a:lnTo>
                    <a:pt x="2380806" y="3572818"/>
                  </a:lnTo>
                  <a:lnTo>
                    <a:pt x="2337031" y="3586056"/>
                  </a:lnTo>
                  <a:lnTo>
                    <a:pt x="2292800" y="3598222"/>
                  </a:lnTo>
                  <a:lnTo>
                    <a:pt x="2248131" y="3609300"/>
                  </a:lnTo>
                  <a:lnTo>
                    <a:pt x="2203036" y="3619277"/>
                  </a:lnTo>
                  <a:lnTo>
                    <a:pt x="2157532" y="3628136"/>
                  </a:lnTo>
                  <a:lnTo>
                    <a:pt x="2111633" y="3635862"/>
                  </a:lnTo>
                  <a:lnTo>
                    <a:pt x="2065355" y="3642441"/>
                  </a:lnTo>
                  <a:lnTo>
                    <a:pt x="2018713" y="3647858"/>
                  </a:lnTo>
                  <a:lnTo>
                    <a:pt x="1971721" y="3652097"/>
                  </a:lnTo>
                  <a:lnTo>
                    <a:pt x="1924395" y="3655144"/>
                  </a:lnTo>
                  <a:lnTo>
                    <a:pt x="1876749" y="3656983"/>
                  </a:lnTo>
                  <a:lnTo>
                    <a:pt x="1828800" y="3657600"/>
                  </a:lnTo>
                  <a:lnTo>
                    <a:pt x="1780850" y="3656983"/>
                  </a:lnTo>
                  <a:lnTo>
                    <a:pt x="1733204" y="3655144"/>
                  </a:lnTo>
                  <a:lnTo>
                    <a:pt x="1685878" y="3652097"/>
                  </a:lnTo>
                  <a:lnTo>
                    <a:pt x="1638886" y="3647858"/>
                  </a:lnTo>
                  <a:lnTo>
                    <a:pt x="1592244" y="3642441"/>
                  </a:lnTo>
                  <a:lnTo>
                    <a:pt x="1545966" y="3635862"/>
                  </a:lnTo>
                  <a:lnTo>
                    <a:pt x="1500067" y="3628136"/>
                  </a:lnTo>
                  <a:lnTo>
                    <a:pt x="1454563" y="3619277"/>
                  </a:lnTo>
                  <a:lnTo>
                    <a:pt x="1409468" y="3609300"/>
                  </a:lnTo>
                  <a:lnTo>
                    <a:pt x="1364799" y="3598222"/>
                  </a:lnTo>
                  <a:lnTo>
                    <a:pt x="1320568" y="3586056"/>
                  </a:lnTo>
                  <a:lnTo>
                    <a:pt x="1276793" y="3572818"/>
                  </a:lnTo>
                  <a:lnTo>
                    <a:pt x="1233488" y="3558523"/>
                  </a:lnTo>
                  <a:lnTo>
                    <a:pt x="1190667" y="3543187"/>
                  </a:lnTo>
                  <a:lnTo>
                    <a:pt x="1148346" y="3526823"/>
                  </a:lnTo>
                  <a:lnTo>
                    <a:pt x="1106540" y="3509447"/>
                  </a:lnTo>
                  <a:lnTo>
                    <a:pt x="1065265" y="3491075"/>
                  </a:lnTo>
                  <a:lnTo>
                    <a:pt x="1024534" y="3471720"/>
                  </a:lnTo>
                  <a:lnTo>
                    <a:pt x="984364" y="3451399"/>
                  </a:lnTo>
                  <a:lnTo>
                    <a:pt x="944768" y="3430127"/>
                  </a:lnTo>
                  <a:lnTo>
                    <a:pt x="905763" y="3407918"/>
                  </a:lnTo>
                  <a:lnTo>
                    <a:pt x="867364" y="3384787"/>
                  </a:lnTo>
                  <a:lnTo>
                    <a:pt x="829585" y="3360749"/>
                  </a:lnTo>
                  <a:lnTo>
                    <a:pt x="792441" y="3335821"/>
                  </a:lnTo>
                  <a:lnTo>
                    <a:pt x="755948" y="3310016"/>
                  </a:lnTo>
                  <a:lnTo>
                    <a:pt x="720120" y="3283349"/>
                  </a:lnTo>
                  <a:lnTo>
                    <a:pt x="684973" y="3255837"/>
                  </a:lnTo>
                  <a:lnTo>
                    <a:pt x="650522" y="3227493"/>
                  </a:lnTo>
                  <a:lnTo>
                    <a:pt x="616781" y="3198333"/>
                  </a:lnTo>
                  <a:lnTo>
                    <a:pt x="583766" y="3168372"/>
                  </a:lnTo>
                  <a:lnTo>
                    <a:pt x="551492" y="3137625"/>
                  </a:lnTo>
                  <a:lnTo>
                    <a:pt x="519974" y="3106107"/>
                  </a:lnTo>
                  <a:lnTo>
                    <a:pt x="489227" y="3073833"/>
                  </a:lnTo>
                  <a:lnTo>
                    <a:pt x="459266" y="3040818"/>
                  </a:lnTo>
                  <a:lnTo>
                    <a:pt x="430106" y="3007077"/>
                  </a:lnTo>
                  <a:lnTo>
                    <a:pt x="401762" y="2972626"/>
                  </a:lnTo>
                  <a:lnTo>
                    <a:pt x="374250" y="2937479"/>
                  </a:lnTo>
                  <a:lnTo>
                    <a:pt x="347583" y="2901651"/>
                  </a:lnTo>
                  <a:lnTo>
                    <a:pt x="321778" y="2865158"/>
                  </a:lnTo>
                  <a:lnTo>
                    <a:pt x="296850" y="2828014"/>
                  </a:lnTo>
                  <a:lnTo>
                    <a:pt x="272812" y="2790235"/>
                  </a:lnTo>
                  <a:lnTo>
                    <a:pt x="249681" y="2751836"/>
                  </a:lnTo>
                  <a:lnTo>
                    <a:pt x="227472" y="2712831"/>
                  </a:lnTo>
                  <a:lnTo>
                    <a:pt x="206200" y="2673235"/>
                  </a:lnTo>
                  <a:lnTo>
                    <a:pt x="185879" y="2633065"/>
                  </a:lnTo>
                  <a:lnTo>
                    <a:pt x="166524" y="2592334"/>
                  </a:lnTo>
                  <a:lnTo>
                    <a:pt x="148152" y="2551059"/>
                  </a:lnTo>
                  <a:lnTo>
                    <a:pt x="130776" y="2509253"/>
                  </a:lnTo>
                  <a:lnTo>
                    <a:pt x="114412" y="2466932"/>
                  </a:lnTo>
                  <a:lnTo>
                    <a:pt x="99076" y="2424111"/>
                  </a:lnTo>
                  <a:lnTo>
                    <a:pt x="84781" y="2380806"/>
                  </a:lnTo>
                  <a:lnTo>
                    <a:pt x="71543" y="2337031"/>
                  </a:lnTo>
                  <a:lnTo>
                    <a:pt x="59377" y="2292800"/>
                  </a:lnTo>
                  <a:lnTo>
                    <a:pt x="48299" y="2248131"/>
                  </a:lnTo>
                  <a:lnTo>
                    <a:pt x="38322" y="2203036"/>
                  </a:lnTo>
                  <a:lnTo>
                    <a:pt x="29463" y="2157532"/>
                  </a:lnTo>
                  <a:lnTo>
                    <a:pt x="21737" y="2111633"/>
                  </a:lnTo>
                  <a:lnTo>
                    <a:pt x="15158" y="2065355"/>
                  </a:lnTo>
                  <a:lnTo>
                    <a:pt x="9741" y="2018713"/>
                  </a:lnTo>
                  <a:lnTo>
                    <a:pt x="5502" y="1971721"/>
                  </a:lnTo>
                  <a:lnTo>
                    <a:pt x="2455" y="1924395"/>
                  </a:lnTo>
                  <a:lnTo>
                    <a:pt x="616" y="1876749"/>
                  </a:lnTo>
                  <a:lnTo>
                    <a:pt x="0" y="1828800"/>
                  </a:lnTo>
                  <a:close/>
                </a:path>
              </a:pathLst>
            </a:custGeom>
            <a:ln w="25908">
              <a:solidFill>
                <a:srgbClr val="385D89"/>
              </a:solidFill>
            </a:ln>
          </p:spPr>
          <p:txBody>
            <a:bodyPr wrap="square" lIns="0" tIns="0" rIns="0" bIns="0" rtlCol="0"/>
            <a:lstStyle/>
            <a:p>
              <a:endParaRPr/>
            </a:p>
          </p:txBody>
        </p:sp>
        <p:sp>
          <p:nvSpPr>
            <p:cNvPr id="6" name="object 6"/>
            <p:cNvSpPr/>
            <p:nvPr/>
          </p:nvSpPr>
          <p:spPr>
            <a:xfrm>
              <a:off x="1600962" y="2420874"/>
              <a:ext cx="4023360" cy="3474720"/>
            </a:xfrm>
            <a:custGeom>
              <a:avLst/>
              <a:gdLst/>
              <a:ahLst/>
              <a:cxnLst/>
              <a:rect l="l" t="t" r="r" b="b"/>
              <a:pathLst>
                <a:path w="4023360" h="3474720">
                  <a:moveTo>
                    <a:pt x="0" y="1737359"/>
                  </a:moveTo>
                  <a:lnTo>
                    <a:pt x="657" y="1692519"/>
                  </a:lnTo>
                  <a:lnTo>
                    <a:pt x="2617" y="1647958"/>
                  </a:lnTo>
                  <a:lnTo>
                    <a:pt x="5866" y="1603690"/>
                  </a:lnTo>
                  <a:lnTo>
                    <a:pt x="10386" y="1559730"/>
                  </a:lnTo>
                  <a:lnTo>
                    <a:pt x="16162" y="1516090"/>
                  </a:lnTo>
                  <a:lnTo>
                    <a:pt x="23179" y="1472784"/>
                  </a:lnTo>
                  <a:lnTo>
                    <a:pt x="31421" y="1429826"/>
                  </a:lnTo>
                  <a:lnTo>
                    <a:pt x="40871" y="1387230"/>
                  </a:lnTo>
                  <a:lnTo>
                    <a:pt x="51514" y="1345009"/>
                  </a:lnTo>
                  <a:lnTo>
                    <a:pt x="63334" y="1303177"/>
                  </a:lnTo>
                  <a:lnTo>
                    <a:pt x="76316" y="1261747"/>
                  </a:lnTo>
                  <a:lnTo>
                    <a:pt x="90443" y="1220734"/>
                  </a:lnTo>
                  <a:lnTo>
                    <a:pt x="105700" y="1180150"/>
                  </a:lnTo>
                  <a:lnTo>
                    <a:pt x="122070" y="1140010"/>
                  </a:lnTo>
                  <a:lnTo>
                    <a:pt x="139539" y="1100327"/>
                  </a:lnTo>
                  <a:lnTo>
                    <a:pt x="158091" y="1061114"/>
                  </a:lnTo>
                  <a:lnTo>
                    <a:pt x="177709" y="1022386"/>
                  </a:lnTo>
                  <a:lnTo>
                    <a:pt x="198377" y="984156"/>
                  </a:lnTo>
                  <a:lnTo>
                    <a:pt x="220081" y="946438"/>
                  </a:lnTo>
                  <a:lnTo>
                    <a:pt x="242803" y="909245"/>
                  </a:lnTo>
                  <a:lnTo>
                    <a:pt x="266529" y="872591"/>
                  </a:lnTo>
                  <a:lnTo>
                    <a:pt x="291243" y="836490"/>
                  </a:lnTo>
                  <a:lnTo>
                    <a:pt x="316928" y="800954"/>
                  </a:lnTo>
                  <a:lnTo>
                    <a:pt x="343569" y="765999"/>
                  </a:lnTo>
                  <a:lnTo>
                    <a:pt x="371151" y="731638"/>
                  </a:lnTo>
                  <a:lnTo>
                    <a:pt x="399656" y="697883"/>
                  </a:lnTo>
                  <a:lnTo>
                    <a:pt x="429070" y="664750"/>
                  </a:lnTo>
                  <a:lnTo>
                    <a:pt x="459377" y="632251"/>
                  </a:lnTo>
                  <a:lnTo>
                    <a:pt x="490561" y="600400"/>
                  </a:lnTo>
                  <a:lnTo>
                    <a:pt x="522606" y="569211"/>
                  </a:lnTo>
                  <a:lnTo>
                    <a:pt x="555496" y="538697"/>
                  </a:lnTo>
                  <a:lnTo>
                    <a:pt x="589216" y="508873"/>
                  </a:lnTo>
                  <a:lnTo>
                    <a:pt x="623749" y="479751"/>
                  </a:lnTo>
                  <a:lnTo>
                    <a:pt x="659081" y="451345"/>
                  </a:lnTo>
                  <a:lnTo>
                    <a:pt x="695194" y="423670"/>
                  </a:lnTo>
                  <a:lnTo>
                    <a:pt x="732074" y="396739"/>
                  </a:lnTo>
                  <a:lnTo>
                    <a:pt x="769705" y="370564"/>
                  </a:lnTo>
                  <a:lnTo>
                    <a:pt x="808070" y="345161"/>
                  </a:lnTo>
                  <a:lnTo>
                    <a:pt x="847154" y="320542"/>
                  </a:lnTo>
                  <a:lnTo>
                    <a:pt x="886941" y="296722"/>
                  </a:lnTo>
                  <a:lnTo>
                    <a:pt x="927415" y="273713"/>
                  </a:lnTo>
                  <a:lnTo>
                    <a:pt x="968561" y="251530"/>
                  </a:lnTo>
                  <a:lnTo>
                    <a:pt x="1010363" y="230187"/>
                  </a:lnTo>
                  <a:lnTo>
                    <a:pt x="1052804" y="209696"/>
                  </a:lnTo>
                  <a:lnTo>
                    <a:pt x="1095870" y="190072"/>
                  </a:lnTo>
                  <a:lnTo>
                    <a:pt x="1139544" y="171328"/>
                  </a:lnTo>
                  <a:lnTo>
                    <a:pt x="1183810" y="153477"/>
                  </a:lnTo>
                  <a:lnTo>
                    <a:pt x="1228653" y="136534"/>
                  </a:lnTo>
                  <a:lnTo>
                    <a:pt x="1274057" y="120513"/>
                  </a:lnTo>
                  <a:lnTo>
                    <a:pt x="1320006" y="105426"/>
                  </a:lnTo>
                  <a:lnTo>
                    <a:pt x="1366485" y="91287"/>
                  </a:lnTo>
                  <a:lnTo>
                    <a:pt x="1413476" y="78111"/>
                  </a:lnTo>
                  <a:lnTo>
                    <a:pt x="1460966" y="65910"/>
                  </a:lnTo>
                  <a:lnTo>
                    <a:pt x="1508937" y="54698"/>
                  </a:lnTo>
                  <a:lnTo>
                    <a:pt x="1557375" y="44490"/>
                  </a:lnTo>
                  <a:lnTo>
                    <a:pt x="1606263" y="35298"/>
                  </a:lnTo>
                  <a:lnTo>
                    <a:pt x="1655585" y="27136"/>
                  </a:lnTo>
                  <a:lnTo>
                    <a:pt x="1705326" y="20019"/>
                  </a:lnTo>
                  <a:lnTo>
                    <a:pt x="1755470" y="13958"/>
                  </a:lnTo>
                  <a:lnTo>
                    <a:pt x="1806001" y="8970"/>
                  </a:lnTo>
                  <a:lnTo>
                    <a:pt x="1856903" y="5066"/>
                  </a:lnTo>
                  <a:lnTo>
                    <a:pt x="1908161" y="2260"/>
                  </a:lnTo>
                  <a:lnTo>
                    <a:pt x="1959758" y="567"/>
                  </a:lnTo>
                  <a:lnTo>
                    <a:pt x="2011679" y="0"/>
                  </a:lnTo>
                  <a:lnTo>
                    <a:pt x="2063601" y="567"/>
                  </a:lnTo>
                  <a:lnTo>
                    <a:pt x="2115198" y="2260"/>
                  </a:lnTo>
                  <a:lnTo>
                    <a:pt x="2166456" y="5066"/>
                  </a:lnTo>
                  <a:lnTo>
                    <a:pt x="2217358" y="8970"/>
                  </a:lnTo>
                  <a:lnTo>
                    <a:pt x="2267889" y="13958"/>
                  </a:lnTo>
                  <a:lnTo>
                    <a:pt x="2318033" y="20019"/>
                  </a:lnTo>
                  <a:lnTo>
                    <a:pt x="2367774" y="27136"/>
                  </a:lnTo>
                  <a:lnTo>
                    <a:pt x="2417096" y="35298"/>
                  </a:lnTo>
                  <a:lnTo>
                    <a:pt x="2465984" y="44490"/>
                  </a:lnTo>
                  <a:lnTo>
                    <a:pt x="2514422" y="54698"/>
                  </a:lnTo>
                  <a:lnTo>
                    <a:pt x="2562393" y="65910"/>
                  </a:lnTo>
                  <a:lnTo>
                    <a:pt x="2609883" y="78111"/>
                  </a:lnTo>
                  <a:lnTo>
                    <a:pt x="2656874" y="91287"/>
                  </a:lnTo>
                  <a:lnTo>
                    <a:pt x="2703353" y="105426"/>
                  </a:lnTo>
                  <a:lnTo>
                    <a:pt x="2749302" y="120513"/>
                  </a:lnTo>
                  <a:lnTo>
                    <a:pt x="2794706" y="136534"/>
                  </a:lnTo>
                  <a:lnTo>
                    <a:pt x="2839549" y="153477"/>
                  </a:lnTo>
                  <a:lnTo>
                    <a:pt x="2883815" y="171328"/>
                  </a:lnTo>
                  <a:lnTo>
                    <a:pt x="2927489" y="190072"/>
                  </a:lnTo>
                  <a:lnTo>
                    <a:pt x="2970555" y="209696"/>
                  </a:lnTo>
                  <a:lnTo>
                    <a:pt x="3012996" y="230187"/>
                  </a:lnTo>
                  <a:lnTo>
                    <a:pt x="3054798" y="251530"/>
                  </a:lnTo>
                  <a:lnTo>
                    <a:pt x="3095944" y="273713"/>
                  </a:lnTo>
                  <a:lnTo>
                    <a:pt x="3136418" y="296722"/>
                  </a:lnTo>
                  <a:lnTo>
                    <a:pt x="3176205" y="320542"/>
                  </a:lnTo>
                  <a:lnTo>
                    <a:pt x="3215289" y="345161"/>
                  </a:lnTo>
                  <a:lnTo>
                    <a:pt x="3253654" y="370564"/>
                  </a:lnTo>
                  <a:lnTo>
                    <a:pt x="3291285" y="396739"/>
                  </a:lnTo>
                  <a:lnTo>
                    <a:pt x="3328165" y="423670"/>
                  </a:lnTo>
                  <a:lnTo>
                    <a:pt x="3364278" y="451345"/>
                  </a:lnTo>
                  <a:lnTo>
                    <a:pt x="3399610" y="479751"/>
                  </a:lnTo>
                  <a:lnTo>
                    <a:pt x="3434143" y="508873"/>
                  </a:lnTo>
                  <a:lnTo>
                    <a:pt x="3467863" y="538697"/>
                  </a:lnTo>
                  <a:lnTo>
                    <a:pt x="3500753" y="569211"/>
                  </a:lnTo>
                  <a:lnTo>
                    <a:pt x="3532798" y="600400"/>
                  </a:lnTo>
                  <a:lnTo>
                    <a:pt x="3563982" y="632251"/>
                  </a:lnTo>
                  <a:lnTo>
                    <a:pt x="3594289" y="664750"/>
                  </a:lnTo>
                  <a:lnTo>
                    <a:pt x="3623703" y="697883"/>
                  </a:lnTo>
                  <a:lnTo>
                    <a:pt x="3652208" y="731638"/>
                  </a:lnTo>
                  <a:lnTo>
                    <a:pt x="3679790" y="765999"/>
                  </a:lnTo>
                  <a:lnTo>
                    <a:pt x="3706431" y="800954"/>
                  </a:lnTo>
                  <a:lnTo>
                    <a:pt x="3732116" y="836490"/>
                  </a:lnTo>
                  <a:lnTo>
                    <a:pt x="3756830" y="872591"/>
                  </a:lnTo>
                  <a:lnTo>
                    <a:pt x="3780556" y="909245"/>
                  </a:lnTo>
                  <a:lnTo>
                    <a:pt x="3803278" y="946438"/>
                  </a:lnTo>
                  <a:lnTo>
                    <a:pt x="3824982" y="984156"/>
                  </a:lnTo>
                  <a:lnTo>
                    <a:pt x="3845650" y="1022386"/>
                  </a:lnTo>
                  <a:lnTo>
                    <a:pt x="3865268" y="1061114"/>
                  </a:lnTo>
                  <a:lnTo>
                    <a:pt x="3883820" y="1100327"/>
                  </a:lnTo>
                  <a:lnTo>
                    <a:pt x="3901289" y="1140010"/>
                  </a:lnTo>
                  <a:lnTo>
                    <a:pt x="3917659" y="1180150"/>
                  </a:lnTo>
                  <a:lnTo>
                    <a:pt x="3932916" y="1220734"/>
                  </a:lnTo>
                  <a:lnTo>
                    <a:pt x="3947043" y="1261747"/>
                  </a:lnTo>
                  <a:lnTo>
                    <a:pt x="3960025" y="1303177"/>
                  </a:lnTo>
                  <a:lnTo>
                    <a:pt x="3971845" y="1345009"/>
                  </a:lnTo>
                  <a:lnTo>
                    <a:pt x="3982488" y="1387230"/>
                  </a:lnTo>
                  <a:lnTo>
                    <a:pt x="3991938" y="1429826"/>
                  </a:lnTo>
                  <a:lnTo>
                    <a:pt x="4000180" y="1472784"/>
                  </a:lnTo>
                  <a:lnTo>
                    <a:pt x="4007197" y="1516090"/>
                  </a:lnTo>
                  <a:lnTo>
                    <a:pt x="4012973" y="1559730"/>
                  </a:lnTo>
                  <a:lnTo>
                    <a:pt x="4017493" y="1603690"/>
                  </a:lnTo>
                  <a:lnTo>
                    <a:pt x="4020742" y="1647958"/>
                  </a:lnTo>
                  <a:lnTo>
                    <a:pt x="4022702" y="1692519"/>
                  </a:lnTo>
                  <a:lnTo>
                    <a:pt x="4023360" y="1737359"/>
                  </a:lnTo>
                  <a:lnTo>
                    <a:pt x="4022702" y="1782200"/>
                  </a:lnTo>
                  <a:lnTo>
                    <a:pt x="4020742" y="1826761"/>
                  </a:lnTo>
                  <a:lnTo>
                    <a:pt x="4017493" y="1871029"/>
                  </a:lnTo>
                  <a:lnTo>
                    <a:pt x="4012973" y="1914989"/>
                  </a:lnTo>
                  <a:lnTo>
                    <a:pt x="4007197" y="1958629"/>
                  </a:lnTo>
                  <a:lnTo>
                    <a:pt x="4000180" y="2001935"/>
                  </a:lnTo>
                  <a:lnTo>
                    <a:pt x="3991938" y="2044893"/>
                  </a:lnTo>
                  <a:lnTo>
                    <a:pt x="3982488" y="2087489"/>
                  </a:lnTo>
                  <a:lnTo>
                    <a:pt x="3971845" y="2129710"/>
                  </a:lnTo>
                  <a:lnTo>
                    <a:pt x="3960025" y="2171542"/>
                  </a:lnTo>
                  <a:lnTo>
                    <a:pt x="3947043" y="2212972"/>
                  </a:lnTo>
                  <a:lnTo>
                    <a:pt x="3932916" y="2253985"/>
                  </a:lnTo>
                  <a:lnTo>
                    <a:pt x="3917659" y="2294569"/>
                  </a:lnTo>
                  <a:lnTo>
                    <a:pt x="3901289" y="2334709"/>
                  </a:lnTo>
                  <a:lnTo>
                    <a:pt x="3883820" y="2374392"/>
                  </a:lnTo>
                  <a:lnTo>
                    <a:pt x="3865268" y="2413605"/>
                  </a:lnTo>
                  <a:lnTo>
                    <a:pt x="3845650" y="2452333"/>
                  </a:lnTo>
                  <a:lnTo>
                    <a:pt x="3824982" y="2490563"/>
                  </a:lnTo>
                  <a:lnTo>
                    <a:pt x="3803278" y="2528281"/>
                  </a:lnTo>
                  <a:lnTo>
                    <a:pt x="3780556" y="2565474"/>
                  </a:lnTo>
                  <a:lnTo>
                    <a:pt x="3756830" y="2602128"/>
                  </a:lnTo>
                  <a:lnTo>
                    <a:pt x="3732116" y="2638229"/>
                  </a:lnTo>
                  <a:lnTo>
                    <a:pt x="3706431" y="2673765"/>
                  </a:lnTo>
                  <a:lnTo>
                    <a:pt x="3679790" y="2708720"/>
                  </a:lnTo>
                  <a:lnTo>
                    <a:pt x="3652208" y="2743081"/>
                  </a:lnTo>
                  <a:lnTo>
                    <a:pt x="3623703" y="2776836"/>
                  </a:lnTo>
                  <a:lnTo>
                    <a:pt x="3594289" y="2809969"/>
                  </a:lnTo>
                  <a:lnTo>
                    <a:pt x="3563982" y="2842468"/>
                  </a:lnTo>
                  <a:lnTo>
                    <a:pt x="3532798" y="2874319"/>
                  </a:lnTo>
                  <a:lnTo>
                    <a:pt x="3500753" y="2905508"/>
                  </a:lnTo>
                  <a:lnTo>
                    <a:pt x="3467863" y="2936022"/>
                  </a:lnTo>
                  <a:lnTo>
                    <a:pt x="3434143" y="2965846"/>
                  </a:lnTo>
                  <a:lnTo>
                    <a:pt x="3399610" y="2994968"/>
                  </a:lnTo>
                  <a:lnTo>
                    <a:pt x="3364278" y="3023374"/>
                  </a:lnTo>
                  <a:lnTo>
                    <a:pt x="3328165" y="3051049"/>
                  </a:lnTo>
                  <a:lnTo>
                    <a:pt x="3291285" y="3077980"/>
                  </a:lnTo>
                  <a:lnTo>
                    <a:pt x="3253654" y="3104155"/>
                  </a:lnTo>
                  <a:lnTo>
                    <a:pt x="3215289" y="3129558"/>
                  </a:lnTo>
                  <a:lnTo>
                    <a:pt x="3176205" y="3154177"/>
                  </a:lnTo>
                  <a:lnTo>
                    <a:pt x="3136418" y="3177997"/>
                  </a:lnTo>
                  <a:lnTo>
                    <a:pt x="3095944" y="3201006"/>
                  </a:lnTo>
                  <a:lnTo>
                    <a:pt x="3054798" y="3223189"/>
                  </a:lnTo>
                  <a:lnTo>
                    <a:pt x="3012996" y="3244532"/>
                  </a:lnTo>
                  <a:lnTo>
                    <a:pt x="2970555" y="3265023"/>
                  </a:lnTo>
                  <a:lnTo>
                    <a:pt x="2927489" y="3284647"/>
                  </a:lnTo>
                  <a:lnTo>
                    <a:pt x="2883815" y="3303391"/>
                  </a:lnTo>
                  <a:lnTo>
                    <a:pt x="2839549" y="3321242"/>
                  </a:lnTo>
                  <a:lnTo>
                    <a:pt x="2794706" y="3338185"/>
                  </a:lnTo>
                  <a:lnTo>
                    <a:pt x="2749302" y="3354206"/>
                  </a:lnTo>
                  <a:lnTo>
                    <a:pt x="2703353" y="3369293"/>
                  </a:lnTo>
                  <a:lnTo>
                    <a:pt x="2656874" y="3383432"/>
                  </a:lnTo>
                  <a:lnTo>
                    <a:pt x="2609883" y="3396608"/>
                  </a:lnTo>
                  <a:lnTo>
                    <a:pt x="2562393" y="3408809"/>
                  </a:lnTo>
                  <a:lnTo>
                    <a:pt x="2514422" y="3420021"/>
                  </a:lnTo>
                  <a:lnTo>
                    <a:pt x="2465984" y="3430229"/>
                  </a:lnTo>
                  <a:lnTo>
                    <a:pt x="2417096" y="3439421"/>
                  </a:lnTo>
                  <a:lnTo>
                    <a:pt x="2367774" y="3447583"/>
                  </a:lnTo>
                  <a:lnTo>
                    <a:pt x="2318033" y="3454700"/>
                  </a:lnTo>
                  <a:lnTo>
                    <a:pt x="2267889" y="3460761"/>
                  </a:lnTo>
                  <a:lnTo>
                    <a:pt x="2217358" y="3465749"/>
                  </a:lnTo>
                  <a:lnTo>
                    <a:pt x="2166456" y="3469653"/>
                  </a:lnTo>
                  <a:lnTo>
                    <a:pt x="2115198" y="3472459"/>
                  </a:lnTo>
                  <a:lnTo>
                    <a:pt x="2063601" y="3474152"/>
                  </a:lnTo>
                  <a:lnTo>
                    <a:pt x="2011679" y="3474720"/>
                  </a:lnTo>
                  <a:lnTo>
                    <a:pt x="1959758" y="3474152"/>
                  </a:lnTo>
                  <a:lnTo>
                    <a:pt x="1908161" y="3472459"/>
                  </a:lnTo>
                  <a:lnTo>
                    <a:pt x="1856903" y="3469653"/>
                  </a:lnTo>
                  <a:lnTo>
                    <a:pt x="1806001" y="3465749"/>
                  </a:lnTo>
                  <a:lnTo>
                    <a:pt x="1755470" y="3460761"/>
                  </a:lnTo>
                  <a:lnTo>
                    <a:pt x="1705326" y="3454700"/>
                  </a:lnTo>
                  <a:lnTo>
                    <a:pt x="1655585" y="3447583"/>
                  </a:lnTo>
                  <a:lnTo>
                    <a:pt x="1606263" y="3439421"/>
                  </a:lnTo>
                  <a:lnTo>
                    <a:pt x="1557375" y="3430229"/>
                  </a:lnTo>
                  <a:lnTo>
                    <a:pt x="1508937" y="3420021"/>
                  </a:lnTo>
                  <a:lnTo>
                    <a:pt x="1460966" y="3408809"/>
                  </a:lnTo>
                  <a:lnTo>
                    <a:pt x="1413476" y="3396608"/>
                  </a:lnTo>
                  <a:lnTo>
                    <a:pt x="1366485" y="3383432"/>
                  </a:lnTo>
                  <a:lnTo>
                    <a:pt x="1320006" y="3369293"/>
                  </a:lnTo>
                  <a:lnTo>
                    <a:pt x="1274057" y="3354206"/>
                  </a:lnTo>
                  <a:lnTo>
                    <a:pt x="1228653" y="3338185"/>
                  </a:lnTo>
                  <a:lnTo>
                    <a:pt x="1183810" y="3321242"/>
                  </a:lnTo>
                  <a:lnTo>
                    <a:pt x="1139544" y="3303391"/>
                  </a:lnTo>
                  <a:lnTo>
                    <a:pt x="1095870" y="3284647"/>
                  </a:lnTo>
                  <a:lnTo>
                    <a:pt x="1052804" y="3265023"/>
                  </a:lnTo>
                  <a:lnTo>
                    <a:pt x="1010363" y="3244532"/>
                  </a:lnTo>
                  <a:lnTo>
                    <a:pt x="968561" y="3223189"/>
                  </a:lnTo>
                  <a:lnTo>
                    <a:pt x="927415" y="3201006"/>
                  </a:lnTo>
                  <a:lnTo>
                    <a:pt x="886941" y="3177997"/>
                  </a:lnTo>
                  <a:lnTo>
                    <a:pt x="847154" y="3154177"/>
                  </a:lnTo>
                  <a:lnTo>
                    <a:pt x="808070" y="3129558"/>
                  </a:lnTo>
                  <a:lnTo>
                    <a:pt x="769705" y="3104155"/>
                  </a:lnTo>
                  <a:lnTo>
                    <a:pt x="732074" y="3077980"/>
                  </a:lnTo>
                  <a:lnTo>
                    <a:pt x="695194" y="3051049"/>
                  </a:lnTo>
                  <a:lnTo>
                    <a:pt x="659081" y="3023374"/>
                  </a:lnTo>
                  <a:lnTo>
                    <a:pt x="623749" y="2994968"/>
                  </a:lnTo>
                  <a:lnTo>
                    <a:pt x="589216" y="2965846"/>
                  </a:lnTo>
                  <a:lnTo>
                    <a:pt x="555496" y="2936022"/>
                  </a:lnTo>
                  <a:lnTo>
                    <a:pt x="522606" y="2905508"/>
                  </a:lnTo>
                  <a:lnTo>
                    <a:pt x="490561" y="2874319"/>
                  </a:lnTo>
                  <a:lnTo>
                    <a:pt x="459377" y="2842468"/>
                  </a:lnTo>
                  <a:lnTo>
                    <a:pt x="429070" y="2809969"/>
                  </a:lnTo>
                  <a:lnTo>
                    <a:pt x="399656" y="2776836"/>
                  </a:lnTo>
                  <a:lnTo>
                    <a:pt x="371151" y="2743081"/>
                  </a:lnTo>
                  <a:lnTo>
                    <a:pt x="343569" y="2708720"/>
                  </a:lnTo>
                  <a:lnTo>
                    <a:pt x="316928" y="2673765"/>
                  </a:lnTo>
                  <a:lnTo>
                    <a:pt x="291243" y="2638229"/>
                  </a:lnTo>
                  <a:lnTo>
                    <a:pt x="266529" y="2602128"/>
                  </a:lnTo>
                  <a:lnTo>
                    <a:pt x="242803" y="2565474"/>
                  </a:lnTo>
                  <a:lnTo>
                    <a:pt x="220081" y="2528281"/>
                  </a:lnTo>
                  <a:lnTo>
                    <a:pt x="198377" y="2490563"/>
                  </a:lnTo>
                  <a:lnTo>
                    <a:pt x="177709" y="2452333"/>
                  </a:lnTo>
                  <a:lnTo>
                    <a:pt x="158091" y="2413605"/>
                  </a:lnTo>
                  <a:lnTo>
                    <a:pt x="139539" y="2374392"/>
                  </a:lnTo>
                  <a:lnTo>
                    <a:pt x="122070" y="2334709"/>
                  </a:lnTo>
                  <a:lnTo>
                    <a:pt x="105700" y="2294569"/>
                  </a:lnTo>
                  <a:lnTo>
                    <a:pt x="90443" y="2253985"/>
                  </a:lnTo>
                  <a:lnTo>
                    <a:pt x="76316" y="2212972"/>
                  </a:lnTo>
                  <a:lnTo>
                    <a:pt x="63334" y="2171542"/>
                  </a:lnTo>
                  <a:lnTo>
                    <a:pt x="51514" y="2129710"/>
                  </a:lnTo>
                  <a:lnTo>
                    <a:pt x="40871" y="2087489"/>
                  </a:lnTo>
                  <a:lnTo>
                    <a:pt x="31421" y="2044893"/>
                  </a:lnTo>
                  <a:lnTo>
                    <a:pt x="23179" y="2001935"/>
                  </a:lnTo>
                  <a:lnTo>
                    <a:pt x="16162" y="1958629"/>
                  </a:lnTo>
                  <a:lnTo>
                    <a:pt x="10386" y="1914989"/>
                  </a:lnTo>
                  <a:lnTo>
                    <a:pt x="5866" y="1871029"/>
                  </a:lnTo>
                  <a:lnTo>
                    <a:pt x="2617" y="1826761"/>
                  </a:lnTo>
                  <a:lnTo>
                    <a:pt x="657" y="1782200"/>
                  </a:lnTo>
                  <a:lnTo>
                    <a:pt x="0" y="1737359"/>
                  </a:lnTo>
                  <a:close/>
                </a:path>
              </a:pathLst>
            </a:custGeom>
            <a:ln w="25908">
              <a:solidFill>
                <a:srgbClr val="385D89"/>
              </a:solidFill>
              <a:prstDash val="sysDash"/>
            </a:ln>
          </p:spPr>
          <p:txBody>
            <a:bodyPr wrap="square" lIns="0" tIns="0" rIns="0" bIns="0" rtlCol="0"/>
            <a:lstStyle/>
            <a:p>
              <a:endParaRPr/>
            </a:p>
          </p:txBody>
        </p:sp>
        <p:sp>
          <p:nvSpPr>
            <p:cNvPr id="7" name="object 7"/>
            <p:cNvSpPr/>
            <p:nvPr/>
          </p:nvSpPr>
          <p:spPr>
            <a:xfrm>
              <a:off x="1813560" y="4172712"/>
              <a:ext cx="3657600" cy="1905"/>
            </a:xfrm>
            <a:custGeom>
              <a:avLst/>
              <a:gdLst/>
              <a:ahLst/>
              <a:cxnLst/>
              <a:rect l="l" t="t" r="r" b="b"/>
              <a:pathLst>
                <a:path w="3657600" h="1904">
                  <a:moveTo>
                    <a:pt x="0" y="1650"/>
                  </a:moveTo>
                  <a:lnTo>
                    <a:pt x="3657600" y="0"/>
                  </a:lnTo>
                </a:path>
              </a:pathLst>
            </a:custGeom>
            <a:ln w="9144">
              <a:solidFill>
                <a:srgbClr val="497DBA"/>
              </a:solidFill>
            </a:ln>
          </p:spPr>
          <p:txBody>
            <a:bodyPr wrap="square" lIns="0" tIns="0" rIns="0" bIns="0" rtlCol="0"/>
            <a:lstStyle/>
            <a:p>
              <a:endParaRPr/>
            </a:p>
          </p:txBody>
        </p:sp>
      </p:grpSp>
      <p:sp>
        <p:nvSpPr>
          <p:cNvPr id="8" name="object 8"/>
          <p:cNvSpPr txBox="1"/>
          <p:nvPr/>
        </p:nvSpPr>
        <p:spPr>
          <a:xfrm>
            <a:off x="3687826" y="3809187"/>
            <a:ext cx="17843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o</a:t>
            </a:r>
            <a:endParaRPr sz="2400">
              <a:latin typeface="Times New Roman"/>
              <a:cs typeface="Times New Roman"/>
            </a:endParaRPr>
          </a:p>
        </p:txBody>
      </p:sp>
      <p:sp>
        <p:nvSpPr>
          <p:cNvPr id="9" name="object 9"/>
          <p:cNvSpPr txBox="1"/>
          <p:nvPr/>
        </p:nvSpPr>
        <p:spPr>
          <a:xfrm>
            <a:off x="5169534" y="3815588"/>
            <a:ext cx="20955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A</a:t>
            </a:r>
            <a:endParaRPr sz="2000">
              <a:latin typeface="Times New Roman"/>
              <a:cs typeface="Times New Roman"/>
            </a:endParaRPr>
          </a:p>
        </p:txBody>
      </p:sp>
      <p:sp>
        <p:nvSpPr>
          <p:cNvPr id="10" name="object 10"/>
          <p:cNvSpPr txBox="1"/>
          <p:nvPr/>
        </p:nvSpPr>
        <p:spPr>
          <a:xfrm>
            <a:off x="1841119" y="3872306"/>
            <a:ext cx="195580"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B</a:t>
            </a:r>
            <a:endParaRPr sz="2000">
              <a:latin typeface="Times New Roman"/>
              <a:cs typeface="Times New Roman"/>
            </a:endParaRPr>
          </a:p>
        </p:txBody>
      </p:sp>
      <p:sp>
        <p:nvSpPr>
          <p:cNvPr id="11" name="object 11"/>
          <p:cNvSpPr/>
          <p:nvPr/>
        </p:nvSpPr>
        <p:spPr>
          <a:xfrm>
            <a:off x="5928359" y="4122420"/>
            <a:ext cx="762000" cy="103505"/>
          </a:xfrm>
          <a:custGeom>
            <a:avLst/>
            <a:gdLst/>
            <a:ahLst/>
            <a:cxnLst/>
            <a:rect l="l" t="t" r="r" b="b"/>
            <a:pathLst>
              <a:path w="762000" h="103504">
                <a:moveTo>
                  <a:pt x="673481" y="0"/>
                </a:moveTo>
                <a:lnTo>
                  <a:pt x="669670" y="1015"/>
                </a:lnTo>
                <a:lnTo>
                  <a:pt x="666114" y="7111"/>
                </a:lnTo>
                <a:lnTo>
                  <a:pt x="667131" y="10921"/>
                </a:lnTo>
                <a:lnTo>
                  <a:pt x="670051" y="12699"/>
                </a:lnTo>
                <a:lnTo>
                  <a:pt x="725980" y="45418"/>
                </a:lnTo>
                <a:lnTo>
                  <a:pt x="749426" y="45465"/>
                </a:lnTo>
                <a:lnTo>
                  <a:pt x="749426" y="58165"/>
                </a:lnTo>
                <a:lnTo>
                  <a:pt x="725916" y="58165"/>
                </a:lnTo>
                <a:lnTo>
                  <a:pt x="666876" y="92455"/>
                </a:lnTo>
                <a:lnTo>
                  <a:pt x="665861" y="96265"/>
                </a:lnTo>
                <a:lnTo>
                  <a:pt x="669416" y="102361"/>
                </a:lnTo>
                <a:lnTo>
                  <a:pt x="673226" y="103377"/>
                </a:lnTo>
                <a:lnTo>
                  <a:pt x="751067" y="58165"/>
                </a:lnTo>
                <a:lnTo>
                  <a:pt x="749426" y="58165"/>
                </a:lnTo>
                <a:lnTo>
                  <a:pt x="751149" y="58118"/>
                </a:lnTo>
                <a:lnTo>
                  <a:pt x="761999" y="51815"/>
                </a:lnTo>
                <a:lnTo>
                  <a:pt x="673481" y="0"/>
                </a:lnTo>
                <a:close/>
              </a:path>
              <a:path w="762000" h="103504">
                <a:moveTo>
                  <a:pt x="736883" y="51796"/>
                </a:moveTo>
                <a:lnTo>
                  <a:pt x="725998" y="58118"/>
                </a:lnTo>
                <a:lnTo>
                  <a:pt x="749426" y="58165"/>
                </a:lnTo>
                <a:lnTo>
                  <a:pt x="749426" y="57276"/>
                </a:lnTo>
                <a:lnTo>
                  <a:pt x="746251" y="57276"/>
                </a:lnTo>
                <a:lnTo>
                  <a:pt x="736883" y="51796"/>
                </a:lnTo>
                <a:close/>
              </a:path>
              <a:path w="762000" h="103504">
                <a:moveTo>
                  <a:pt x="0" y="43941"/>
                </a:moveTo>
                <a:lnTo>
                  <a:pt x="0" y="56641"/>
                </a:lnTo>
                <a:lnTo>
                  <a:pt x="725998" y="58118"/>
                </a:lnTo>
                <a:lnTo>
                  <a:pt x="736883" y="51796"/>
                </a:lnTo>
                <a:lnTo>
                  <a:pt x="725980" y="45418"/>
                </a:lnTo>
                <a:lnTo>
                  <a:pt x="0" y="43941"/>
                </a:lnTo>
                <a:close/>
              </a:path>
              <a:path w="762000" h="103504">
                <a:moveTo>
                  <a:pt x="746251" y="46354"/>
                </a:moveTo>
                <a:lnTo>
                  <a:pt x="736883" y="51796"/>
                </a:lnTo>
                <a:lnTo>
                  <a:pt x="746251" y="57276"/>
                </a:lnTo>
                <a:lnTo>
                  <a:pt x="746251" y="46354"/>
                </a:lnTo>
                <a:close/>
              </a:path>
              <a:path w="762000" h="103504">
                <a:moveTo>
                  <a:pt x="749426" y="46354"/>
                </a:moveTo>
                <a:lnTo>
                  <a:pt x="746251" y="46354"/>
                </a:lnTo>
                <a:lnTo>
                  <a:pt x="746251" y="57276"/>
                </a:lnTo>
                <a:lnTo>
                  <a:pt x="749426" y="57276"/>
                </a:lnTo>
                <a:lnTo>
                  <a:pt x="749426" y="46354"/>
                </a:lnTo>
                <a:close/>
              </a:path>
              <a:path w="762000" h="103504">
                <a:moveTo>
                  <a:pt x="725980" y="45418"/>
                </a:moveTo>
                <a:lnTo>
                  <a:pt x="736883" y="51796"/>
                </a:lnTo>
                <a:lnTo>
                  <a:pt x="746251" y="46354"/>
                </a:lnTo>
                <a:lnTo>
                  <a:pt x="749426" y="46354"/>
                </a:lnTo>
                <a:lnTo>
                  <a:pt x="749426" y="45465"/>
                </a:lnTo>
                <a:lnTo>
                  <a:pt x="725980" y="45418"/>
                </a:lnTo>
                <a:close/>
              </a:path>
            </a:pathLst>
          </a:custGeom>
          <a:solidFill>
            <a:srgbClr val="497DBA"/>
          </a:solidFill>
        </p:spPr>
        <p:txBody>
          <a:bodyPr wrap="square" lIns="0" tIns="0" rIns="0" bIns="0" rtlCol="0"/>
          <a:lstStyle/>
          <a:p>
            <a:endParaRPr/>
          </a:p>
        </p:txBody>
      </p:sp>
      <p:sp>
        <p:nvSpPr>
          <p:cNvPr id="12" name="object 12"/>
          <p:cNvSpPr txBox="1"/>
          <p:nvPr/>
        </p:nvSpPr>
        <p:spPr>
          <a:xfrm>
            <a:off x="5964428" y="3740911"/>
            <a:ext cx="8058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to</a:t>
            </a:r>
            <a:r>
              <a:rPr sz="1800" spc="-75" dirty="0">
                <a:latin typeface="Times New Roman"/>
                <a:cs typeface="Times New Roman"/>
              </a:rPr>
              <a:t> </a:t>
            </a:r>
            <a:r>
              <a:rPr sz="1800" spc="-5" dirty="0">
                <a:latin typeface="Times New Roman"/>
                <a:cs typeface="Times New Roman"/>
              </a:rPr>
              <a:t>Moon</a:t>
            </a:r>
            <a:endParaRPr sz="1800">
              <a:latin typeface="Times New Roman"/>
              <a:cs typeface="Times New Roman"/>
            </a:endParaRPr>
          </a:p>
        </p:txBody>
      </p:sp>
      <p:sp>
        <p:nvSpPr>
          <p:cNvPr id="13" name="object 13"/>
          <p:cNvSpPr txBox="1"/>
          <p:nvPr/>
        </p:nvSpPr>
        <p:spPr>
          <a:xfrm>
            <a:off x="2333625" y="6254597"/>
            <a:ext cx="257619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Fig:</a:t>
            </a:r>
            <a:r>
              <a:rPr sz="2000" spc="-80"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equilibrium</a:t>
            </a:r>
            <a:r>
              <a:rPr sz="2000" spc="-70" dirty="0">
                <a:latin typeface="Times New Roman"/>
                <a:cs typeface="Times New Roman"/>
              </a:rPr>
              <a:t> </a:t>
            </a:r>
            <a:r>
              <a:rPr sz="2000" spc="-5" dirty="0">
                <a:latin typeface="Times New Roman"/>
                <a:cs typeface="Times New Roman"/>
              </a:rPr>
              <a:t>tide</a:t>
            </a:r>
            <a:endParaRPr sz="2000">
              <a:latin typeface="Times New Roman"/>
              <a:cs typeface="Times New Roman"/>
            </a:endParaRPr>
          </a:p>
        </p:txBody>
      </p:sp>
      <p:sp>
        <p:nvSpPr>
          <p:cNvPr id="14" name="object 14"/>
          <p:cNvSpPr txBox="1"/>
          <p:nvPr/>
        </p:nvSpPr>
        <p:spPr>
          <a:xfrm>
            <a:off x="4300173" y="1592362"/>
            <a:ext cx="453390" cy="634365"/>
          </a:xfrm>
          <a:prstGeom prst="rect">
            <a:avLst/>
          </a:prstGeom>
        </p:spPr>
        <p:txBody>
          <a:bodyPr vert="horz" wrap="square" lIns="0" tIns="60960" rIns="0" bIns="0" rtlCol="0">
            <a:spAutoFit/>
          </a:bodyPr>
          <a:lstStyle/>
          <a:p>
            <a:pPr marL="38100">
              <a:lnSpc>
                <a:spcPct val="100000"/>
              </a:lnSpc>
              <a:spcBef>
                <a:spcPts val="480"/>
              </a:spcBef>
            </a:pPr>
            <a:r>
              <a:rPr sz="2475" spc="315" baseline="-35353" dirty="0">
                <a:latin typeface="Symbol"/>
                <a:cs typeface="Symbol"/>
              </a:rPr>
              <a:t></a:t>
            </a:r>
            <a:r>
              <a:rPr sz="2475" spc="127" baseline="-35353" dirty="0">
                <a:latin typeface="Times New Roman"/>
                <a:cs typeface="Times New Roman"/>
              </a:rPr>
              <a:t> </a:t>
            </a:r>
            <a:r>
              <a:rPr sz="1750" u="sng" spc="155" dirty="0">
                <a:uFill>
                  <a:solidFill>
                    <a:srgbClr val="000000"/>
                  </a:solidFill>
                </a:uFill>
                <a:latin typeface="Symbol"/>
                <a:cs typeface="Symbol"/>
              </a:rPr>
              <a:t></a:t>
            </a:r>
            <a:endParaRPr sz="1750">
              <a:latin typeface="Symbol"/>
              <a:cs typeface="Symbol"/>
            </a:endParaRPr>
          </a:p>
          <a:p>
            <a:pPr marL="285750">
              <a:lnSpc>
                <a:spcPct val="100000"/>
              </a:lnSpc>
              <a:spcBef>
                <a:spcPts val="330"/>
              </a:spcBef>
            </a:pPr>
            <a:r>
              <a:rPr sz="1650" spc="190" dirty="0">
                <a:latin typeface="Times New Roman"/>
                <a:cs typeface="Times New Roman"/>
              </a:rPr>
              <a:t>2</a:t>
            </a:r>
            <a:endParaRPr sz="1650">
              <a:latin typeface="Times New Roman"/>
              <a:cs typeface="Times New Roman"/>
            </a:endParaRPr>
          </a:p>
        </p:txBody>
      </p:sp>
      <p:sp>
        <p:nvSpPr>
          <p:cNvPr id="15" name="object 15"/>
          <p:cNvSpPr txBox="1"/>
          <p:nvPr/>
        </p:nvSpPr>
        <p:spPr>
          <a:xfrm>
            <a:off x="3969268" y="1768352"/>
            <a:ext cx="160655" cy="297815"/>
          </a:xfrm>
          <a:prstGeom prst="rect">
            <a:avLst/>
          </a:prstGeom>
        </p:spPr>
        <p:txBody>
          <a:bodyPr vert="horz" wrap="square" lIns="0" tIns="17145" rIns="0" bIns="0" rtlCol="0">
            <a:spAutoFit/>
          </a:bodyPr>
          <a:lstStyle/>
          <a:p>
            <a:pPr marL="12700">
              <a:lnSpc>
                <a:spcPct val="100000"/>
              </a:lnSpc>
              <a:spcBef>
                <a:spcPts val="135"/>
              </a:spcBef>
            </a:pPr>
            <a:r>
              <a:rPr sz="1750" spc="145" dirty="0">
                <a:latin typeface="Symbol"/>
                <a:cs typeface="Symbol"/>
              </a:rPr>
              <a:t></a:t>
            </a:r>
            <a:endParaRPr sz="1750">
              <a:latin typeface="Symbol"/>
              <a:cs typeface="Symbol"/>
            </a:endParaRPr>
          </a:p>
        </p:txBody>
      </p:sp>
      <p:sp>
        <p:nvSpPr>
          <p:cNvPr id="16" name="object 16"/>
          <p:cNvSpPr txBox="1"/>
          <p:nvPr/>
        </p:nvSpPr>
        <p:spPr>
          <a:xfrm>
            <a:off x="4123376" y="1925024"/>
            <a:ext cx="134620" cy="172720"/>
          </a:xfrm>
          <a:prstGeom prst="rect">
            <a:avLst/>
          </a:prstGeom>
        </p:spPr>
        <p:txBody>
          <a:bodyPr vert="horz" wrap="square" lIns="0" tIns="14605" rIns="0" bIns="0" rtlCol="0">
            <a:spAutoFit/>
          </a:bodyPr>
          <a:lstStyle/>
          <a:p>
            <a:pPr marL="12700">
              <a:lnSpc>
                <a:spcPct val="100000"/>
              </a:lnSpc>
              <a:spcBef>
                <a:spcPts val="115"/>
              </a:spcBef>
            </a:pPr>
            <a:r>
              <a:rPr sz="950" i="1" spc="170" dirty="0">
                <a:latin typeface="Times New Roman"/>
                <a:cs typeface="Times New Roman"/>
              </a:rPr>
              <a:t>m</a:t>
            </a:r>
            <a:endParaRPr sz="950">
              <a:latin typeface="Times New Roman"/>
              <a:cs typeface="Times New Roman"/>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37</a:t>
            </a:r>
            <a:endParaRPr sz="1200">
              <a:latin typeface="Arial MT"/>
              <a:cs typeface="Arial MT"/>
            </a:endParaRPr>
          </a:p>
        </p:txBody>
      </p:sp>
      <p:sp>
        <p:nvSpPr>
          <p:cNvPr id="3" name="object 3"/>
          <p:cNvSpPr/>
          <p:nvPr/>
        </p:nvSpPr>
        <p:spPr>
          <a:xfrm>
            <a:off x="5942121" y="3884740"/>
            <a:ext cx="180975" cy="0"/>
          </a:xfrm>
          <a:custGeom>
            <a:avLst/>
            <a:gdLst/>
            <a:ahLst/>
            <a:cxnLst/>
            <a:rect l="l" t="t" r="r" b="b"/>
            <a:pathLst>
              <a:path w="180975">
                <a:moveTo>
                  <a:pt x="0" y="0"/>
                </a:moveTo>
                <a:lnTo>
                  <a:pt x="180383" y="0"/>
                </a:lnTo>
              </a:path>
            </a:pathLst>
          </a:custGeom>
          <a:ln w="10336">
            <a:solidFill>
              <a:srgbClr val="000000"/>
            </a:solidFill>
          </a:ln>
        </p:spPr>
        <p:txBody>
          <a:bodyPr wrap="square" lIns="0" tIns="0" rIns="0" bIns="0" rtlCol="0"/>
          <a:lstStyle/>
          <a:p>
            <a:endParaRPr/>
          </a:p>
        </p:txBody>
      </p:sp>
      <p:sp>
        <p:nvSpPr>
          <p:cNvPr id="4" name="object 4"/>
          <p:cNvSpPr/>
          <p:nvPr/>
        </p:nvSpPr>
        <p:spPr>
          <a:xfrm>
            <a:off x="6447665" y="4031226"/>
            <a:ext cx="822960" cy="0"/>
          </a:xfrm>
          <a:custGeom>
            <a:avLst/>
            <a:gdLst/>
            <a:ahLst/>
            <a:cxnLst/>
            <a:rect l="l" t="t" r="r" b="b"/>
            <a:pathLst>
              <a:path w="822959">
                <a:moveTo>
                  <a:pt x="0" y="0"/>
                </a:moveTo>
                <a:lnTo>
                  <a:pt x="822537" y="0"/>
                </a:lnTo>
              </a:path>
            </a:pathLst>
          </a:custGeom>
          <a:ln w="10336">
            <a:solidFill>
              <a:srgbClr val="000000"/>
            </a:solidFill>
          </a:ln>
        </p:spPr>
        <p:txBody>
          <a:bodyPr wrap="square" lIns="0" tIns="0" rIns="0" bIns="0" rtlCol="0"/>
          <a:lstStyle/>
          <a:p>
            <a:endParaRPr/>
          </a:p>
        </p:txBody>
      </p:sp>
      <p:sp>
        <p:nvSpPr>
          <p:cNvPr id="5" name="object 5"/>
          <p:cNvSpPr txBox="1"/>
          <p:nvPr/>
        </p:nvSpPr>
        <p:spPr>
          <a:xfrm>
            <a:off x="6681916" y="4026093"/>
            <a:ext cx="324485" cy="325120"/>
          </a:xfrm>
          <a:prstGeom prst="rect">
            <a:avLst/>
          </a:prstGeom>
        </p:spPr>
        <p:txBody>
          <a:bodyPr vert="horz" wrap="square" lIns="0" tIns="14605" rIns="0" bIns="0" rtlCol="0">
            <a:spAutoFit/>
          </a:bodyPr>
          <a:lstStyle/>
          <a:p>
            <a:pPr marL="12700">
              <a:lnSpc>
                <a:spcPct val="100000"/>
              </a:lnSpc>
              <a:spcBef>
                <a:spcPts val="115"/>
              </a:spcBef>
            </a:pPr>
            <a:r>
              <a:rPr sz="1950" spc="80" dirty="0">
                <a:latin typeface="Times New Roman"/>
                <a:cs typeface="Times New Roman"/>
              </a:rPr>
              <a:t>2</a:t>
            </a:r>
            <a:r>
              <a:rPr sz="1950" i="1" spc="210" dirty="0">
                <a:latin typeface="Times New Roman"/>
                <a:cs typeface="Times New Roman"/>
              </a:rPr>
              <a:t>T</a:t>
            </a:r>
            <a:endParaRPr sz="1950">
              <a:latin typeface="Times New Roman"/>
              <a:cs typeface="Times New Roman"/>
            </a:endParaRPr>
          </a:p>
        </p:txBody>
      </p:sp>
      <p:sp>
        <p:nvSpPr>
          <p:cNvPr id="6" name="object 6"/>
          <p:cNvSpPr txBox="1"/>
          <p:nvPr/>
        </p:nvSpPr>
        <p:spPr>
          <a:xfrm>
            <a:off x="6438754" y="3655812"/>
            <a:ext cx="836294" cy="347980"/>
          </a:xfrm>
          <a:prstGeom prst="rect">
            <a:avLst/>
          </a:prstGeom>
        </p:spPr>
        <p:txBody>
          <a:bodyPr vert="horz" wrap="square" lIns="0" tIns="13970" rIns="0" bIns="0" rtlCol="0">
            <a:spAutoFit/>
          </a:bodyPr>
          <a:lstStyle/>
          <a:p>
            <a:pPr marL="38100">
              <a:lnSpc>
                <a:spcPct val="100000"/>
              </a:lnSpc>
              <a:spcBef>
                <a:spcPts val="110"/>
              </a:spcBef>
            </a:pPr>
            <a:r>
              <a:rPr sz="2100" spc="114" dirty="0">
                <a:latin typeface="Symbol"/>
                <a:cs typeface="Symbol"/>
              </a:rPr>
              <a:t></a:t>
            </a:r>
            <a:r>
              <a:rPr sz="1950" i="1" spc="180" dirty="0">
                <a:latin typeface="Times New Roman"/>
                <a:cs typeface="Times New Roman"/>
              </a:rPr>
              <a:t>S</a:t>
            </a:r>
            <a:r>
              <a:rPr sz="1950" i="1" spc="285" dirty="0">
                <a:latin typeface="Times New Roman"/>
                <a:cs typeface="Times New Roman"/>
              </a:rPr>
              <a:t>A</a:t>
            </a:r>
            <a:r>
              <a:rPr sz="1725" spc="157" baseline="43478" dirty="0">
                <a:latin typeface="Times New Roman"/>
                <a:cs typeface="Times New Roman"/>
              </a:rPr>
              <a:t>2</a:t>
            </a:r>
            <a:r>
              <a:rPr sz="1725" spc="-97" baseline="43478" dirty="0">
                <a:latin typeface="Times New Roman"/>
                <a:cs typeface="Times New Roman"/>
              </a:rPr>
              <a:t> </a:t>
            </a:r>
            <a:r>
              <a:rPr sz="1950" i="1" spc="190" dirty="0">
                <a:latin typeface="Times New Roman"/>
                <a:cs typeface="Times New Roman"/>
              </a:rPr>
              <a:t>g</a:t>
            </a:r>
            <a:endParaRPr sz="1950">
              <a:latin typeface="Times New Roman"/>
              <a:cs typeface="Times New Roman"/>
            </a:endParaRPr>
          </a:p>
        </p:txBody>
      </p:sp>
      <p:sp>
        <p:nvSpPr>
          <p:cNvPr id="7" name="object 7"/>
          <p:cNvSpPr txBox="1"/>
          <p:nvPr/>
        </p:nvSpPr>
        <p:spPr>
          <a:xfrm>
            <a:off x="129539" y="3907282"/>
            <a:ext cx="6011545" cy="330835"/>
          </a:xfrm>
          <a:prstGeom prst="rect">
            <a:avLst/>
          </a:prstGeom>
        </p:spPr>
        <p:txBody>
          <a:bodyPr vert="horz" wrap="square" lIns="0" tIns="12700" rIns="0" bIns="0" rtlCol="0">
            <a:spAutoFit/>
          </a:bodyPr>
          <a:lstStyle/>
          <a:p>
            <a:pPr marL="38100">
              <a:lnSpc>
                <a:spcPct val="100000"/>
              </a:lnSpc>
              <a:spcBef>
                <a:spcPts val="100"/>
              </a:spcBef>
            </a:pPr>
            <a:r>
              <a:rPr sz="2000" dirty="0">
                <a:latin typeface="Times New Roman"/>
                <a:cs typeface="Times New Roman"/>
              </a:rPr>
              <a:t>If</a:t>
            </a:r>
            <a:r>
              <a:rPr sz="2000" spc="-50" dirty="0">
                <a:latin typeface="Times New Roman"/>
                <a:cs typeface="Times New Roman"/>
              </a:rPr>
              <a:t> </a:t>
            </a:r>
            <a:r>
              <a:rPr sz="2000" dirty="0">
                <a:latin typeface="Times New Roman"/>
                <a:cs typeface="Times New Roman"/>
              </a:rPr>
              <a:t>T</a:t>
            </a:r>
            <a:r>
              <a:rPr sz="2000" spc="-35"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time</a:t>
            </a:r>
            <a:r>
              <a:rPr sz="2000" dirty="0">
                <a:latin typeface="Times New Roman"/>
                <a:cs typeface="Times New Roman"/>
              </a:rPr>
              <a:t> period</a:t>
            </a:r>
            <a:r>
              <a:rPr sz="2000" spc="-25" dirty="0">
                <a:latin typeface="Times New Roman"/>
                <a:cs typeface="Times New Roman"/>
              </a:rPr>
              <a:t> </a:t>
            </a:r>
            <a:r>
              <a:rPr sz="2000" dirty="0">
                <a:latin typeface="Times New Roman"/>
                <a:cs typeface="Times New Roman"/>
              </a:rPr>
              <a:t>then</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average</a:t>
            </a:r>
            <a:r>
              <a:rPr sz="2000" spc="-30" dirty="0">
                <a:latin typeface="Times New Roman"/>
                <a:cs typeface="Times New Roman"/>
              </a:rPr>
              <a:t> </a:t>
            </a:r>
            <a:r>
              <a:rPr sz="2000" dirty="0">
                <a:latin typeface="Times New Roman"/>
                <a:cs typeface="Times New Roman"/>
              </a:rPr>
              <a:t>power</a:t>
            </a:r>
            <a:r>
              <a:rPr sz="2000" spc="-30" dirty="0">
                <a:latin typeface="Times New Roman"/>
                <a:cs typeface="Times New Roman"/>
              </a:rPr>
              <a:t> </a:t>
            </a:r>
            <a:r>
              <a:rPr sz="2000" dirty="0">
                <a:latin typeface="Times New Roman"/>
                <a:cs typeface="Times New Roman"/>
              </a:rPr>
              <a:t>of </a:t>
            </a:r>
            <a:r>
              <a:rPr sz="2000" spc="5" dirty="0">
                <a:latin typeface="Times New Roman"/>
                <a:cs typeface="Times New Roman"/>
              </a:rPr>
              <a:t>one</a:t>
            </a:r>
            <a:r>
              <a:rPr sz="2000" spc="-25" dirty="0">
                <a:latin typeface="Times New Roman"/>
                <a:cs typeface="Times New Roman"/>
              </a:rPr>
              <a:t> </a:t>
            </a:r>
            <a:r>
              <a:rPr sz="2000" dirty="0">
                <a:latin typeface="Times New Roman"/>
                <a:cs typeface="Times New Roman"/>
              </a:rPr>
              <a:t>is,</a:t>
            </a:r>
            <a:r>
              <a:rPr sz="2000" spc="455" dirty="0">
                <a:latin typeface="Times New Roman"/>
                <a:cs typeface="Times New Roman"/>
              </a:rPr>
              <a:t> </a:t>
            </a:r>
            <a:r>
              <a:rPr sz="2925" i="1" spc="-67" baseline="18518" dirty="0">
                <a:latin typeface="Times New Roman"/>
                <a:cs typeface="Times New Roman"/>
              </a:rPr>
              <a:t>P</a:t>
            </a:r>
            <a:r>
              <a:rPr sz="1725" i="1" spc="-67" baseline="7246" dirty="0">
                <a:latin typeface="Times New Roman"/>
                <a:cs typeface="Times New Roman"/>
              </a:rPr>
              <a:t>t</a:t>
            </a:r>
            <a:endParaRPr sz="1725" baseline="7246">
              <a:latin typeface="Times New Roman"/>
              <a:cs typeface="Times New Roman"/>
            </a:endParaRPr>
          </a:p>
        </p:txBody>
      </p:sp>
      <p:sp>
        <p:nvSpPr>
          <p:cNvPr id="8" name="object 8"/>
          <p:cNvSpPr txBox="1"/>
          <p:nvPr/>
        </p:nvSpPr>
        <p:spPr>
          <a:xfrm>
            <a:off x="6199134" y="3831421"/>
            <a:ext cx="187960" cy="325120"/>
          </a:xfrm>
          <a:prstGeom prst="rect">
            <a:avLst/>
          </a:prstGeom>
        </p:spPr>
        <p:txBody>
          <a:bodyPr vert="horz" wrap="square" lIns="0" tIns="14605" rIns="0" bIns="0" rtlCol="0">
            <a:spAutoFit/>
          </a:bodyPr>
          <a:lstStyle/>
          <a:p>
            <a:pPr marL="12700">
              <a:lnSpc>
                <a:spcPct val="100000"/>
              </a:lnSpc>
              <a:spcBef>
                <a:spcPts val="115"/>
              </a:spcBef>
            </a:pPr>
            <a:r>
              <a:rPr sz="1950" spc="204" dirty="0">
                <a:latin typeface="Symbol"/>
                <a:cs typeface="Symbol"/>
              </a:rPr>
              <a:t></a:t>
            </a:r>
            <a:endParaRPr sz="1950">
              <a:latin typeface="Symbol"/>
              <a:cs typeface="Symbol"/>
            </a:endParaRPr>
          </a:p>
        </p:txBody>
      </p:sp>
      <p:grpSp>
        <p:nvGrpSpPr>
          <p:cNvPr id="9" name="object 9"/>
          <p:cNvGrpSpPr/>
          <p:nvPr/>
        </p:nvGrpSpPr>
        <p:grpSpPr>
          <a:xfrm>
            <a:off x="4901789" y="2205376"/>
            <a:ext cx="205740" cy="425450"/>
            <a:chOff x="4901789" y="2205376"/>
            <a:chExt cx="205740" cy="425450"/>
          </a:xfrm>
        </p:grpSpPr>
        <p:sp>
          <p:nvSpPr>
            <p:cNvPr id="10" name="object 10"/>
            <p:cNvSpPr/>
            <p:nvPr/>
          </p:nvSpPr>
          <p:spPr>
            <a:xfrm>
              <a:off x="4914806" y="2218394"/>
              <a:ext cx="179705" cy="399415"/>
            </a:xfrm>
            <a:custGeom>
              <a:avLst/>
              <a:gdLst/>
              <a:ahLst/>
              <a:cxnLst/>
              <a:rect l="l" t="t" r="r" b="b"/>
              <a:pathLst>
                <a:path w="179704" h="399414">
                  <a:moveTo>
                    <a:pt x="122656" y="159821"/>
                  </a:moveTo>
                  <a:lnTo>
                    <a:pt x="122648" y="160141"/>
                  </a:lnTo>
                  <a:lnTo>
                    <a:pt x="121676" y="163731"/>
                  </a:lnTo>
                  <a:lnTo>
                    <a:pt x="117921" y="172870"/>
                  </a:lnTo>
                  <a:lnTo>
                    <a:pt x="109481" y="193151"/>
                  </a:lnTo>
                  <a:lnTo>
                    <a:pt x="94454" y="230165"/>
                  </a:lnTo>
                  <a:lnTo>
                    <a:pt x="41572" y="277260"/>
                  </a:lnTo>
                  <a:lnTo>
                    <a:pt x="0" y="353820"/>
                  </a:lnTo>
                  <a:lnTo>
                    <a:pt x="2744" y="379708"/>
                  </a:lnTo>
                  <a:lnTo>
                    <a:pt x="26610" y="390642"/>
                  </a:lnTo>
                  <a:lnTo>
                    <a:pt x="66133" y="399075"/>
                  </a:lnTo>
                  <a:lnTo>
                    <a:pt x="88372" y="392058"/>
                  </a:lnTo>
                  <a:lnTo>
                    <a:pt x="133230" y="372643"/>
                  </a:lnTo>
                  <a:lnTo>
                    <a:pt x="161518" y="329517"/>
                  </a:lnTo>
                  <a:lnTo>
                    <a:pt x="170495" y="287014"/>
                  </a:lnTo>
                  <a:lnTo>
                    <a:pt x="176758" y="247773"/>
                  </a:lnTo>
                  <a:lnTo>
                    <a:pt x="179163" y="230165"/>
                  </a:lnTo>
                  <a:lnTo>
                    <a:pt x="161760" y="213135"/>
                  </a:lnTo>
                  <a:lnTo>
                    <a:pt x="147762" y="198510"/>
                  </a:lnTo>
                  <a:lnTo>
                    <a:pt x="135336" y="182123"/>
                  </a:lnTo>
                  <a:lnTo>
                    <a:pt x="122656" y="159821"/>
                  </a:lnTo>
                  <a:close/>
                </a:path>
                <a:path w="179704" h="399414">
                  <a:moveTo>
                    <a:pt x="33678" y="0"/>
                  </a:moveTo>
                  <a:lnTo>
                    <a:pt x="9745" y="19091"/>
                  </a:lnTo>
                  <a:lnTo>
                    <a:pt x="11733" y="35651"/>
                  </a:lnTo>
                  <a:lnTo>
                    <a:pt x="27176" y="49460"/>
                  </a:lnTo>
                  <a:lnTo>
                    <a:pt x="48000" y="62150"/>
                  </a:lnTo>
                  <a:lnTo>
                    <a:pt x="66133" y="75352"/>
                  </a:lnTo>
                  <a:lnTo>
                    <a:pt x="108551" y="117643"/>
                  </a:lnTo>
                  <a:lnTo>
                    <a:pt x="111807" y="128321"/>
                  </a:lnTo>
                  <a:lnTo>
                    <a:pt x="114885" y="139059"/>
                  </a:lnTo>
                  <a:lnTo>
                    <a:pt x="118320" y="149629"/>
                  </a:lnTo>
                  <a:lnTo>
                    <a:pt x="122656" y="159821"/>
                  </a:lnTo>
                  <a:lnTo>
                    <a:pt x="122739" y="156509"/>
                  </a:lnTo>
                  <a:lnTo>
                    <a:pt x="123850" y="147244"/>
                  </a:lnTo>
                  <a:lnTo>
                    <a:pt x="127885" y="126755"/>
                  </a:lnTo>
                  <a:lnTo>
                    <a:pt x="136745" y="89449"/>
                  </a:lnTo>
                  <a:lnTo>
                    <a:pt x="140217" y="78861"/>
                  </a:lnTo>
                  <a:lnTo>
                    <a:pt x="144428" y="68462"/>
                  </a:lnTo>
                  <a:lnTo>
                    <a:pt x="148353" y="58017"/>
                  </a:lnTo>
                  <a:lnTo>
                    <a:pt x="150969" y="47285"/>
                  </a:lnTo>
                  <a:lnTo>
                    <a:pt x="153198" y="35651"/>
                  </a:lnTo>
                  <a:lnTo>
                    <a:pt x="153715" y="27997"/>
                  </a:lnTo>
                  <a:lnTo>
                    <a:pt x="149308" y="22871"/>
                  </a:lnTo>
                  <a:lnTo>
                    <a:pt x="109454" y="10965"/>
                  </a:lnTo>
                  <a:lnTo>
                    <a:pt x="71006" y="946"/>
                  </a:lnTo>
                  <a:lnTo>
                    <a:pt x="33678" y="0"/>
                  </a:lnTo>
                  <a:close/>
                </a:path>
              </a:pathLst>
            </a:custGeom>
            <a:solidFill>
              <a:srgbClr val="4F81BC"/>
            </a:solidFill>
          </p:spPr>
          <p:txBody>
            <a:bodyPr wrap="square" lIns="0" tIns="0" rIns="0" bIns="0" rtlCol="0"/>
            <a:lstStyle/>
            <a:p>
              <a:endParaRPr/>
            </a:p>
          </p:txBody>
        </p:sp>
        <p:sp>
          <p:nvSpPr>
            <p:cNvPr id="11" name="object 11"/>
            <p:cNvSpPr/>
            <p:nvPr/>
          </p:nvSpPr>
          <p:spPr>
            <a:xfrm>
              <a:off x="4914806" y="2218394"/>
              <a:ext cx="179705" cy="399415"/>
            </a:xfrm>
            <a:custGeom>
              <a:avLst/>
              <a:gdLst/>
              <a:ahLst/>
              <a:cxnLst/>
              <a:rect l="l" t="t" r="r" b="b"/>
              <a:pathLst>
                <a:path w="179704" h="399414">
                  <a:moveTo>
                    <a:pt x="136745" y="19091"/>
                  </a:moveTo>
                  <a:lnTo>
                    <a:pt x="109454" y="10965"/>
                  </a:lnTo>
                  <a:lnTo>
                    <a:pt x="71006" y="946"/>
                  </a:lnTo>
                  <a:lnTo>
                    <a:pt x="33678" y="0"/>
                  </a:lnTo>
                  <a:lnTo>
                    <a:pt x="9745" y="19091"/>
                  </a:lnTo>
                  <a:lnTo>
                    <a:pt x="11733" y="35651"/>
                  </a:lnTo>
                  <a:lnTo>
                    <a:pt x="27176" y="49460"/>
                  </a:lnTo>
                  <a:lnTo>
                    <a:pt x="48000" y="62150"/>
                  </a:lnTo>
                  <a:lnTo>
                    <a:pt x="66133" y="75352"/>
                  </a:lnTo>
                  <a:lnTo>
                    <a:pt x="108551" y="117643"/>
                  </a:lnTo>
                  <a:lnTo>
                    <a:pt x="111807" y="128321"/>
                  </a:lnTo>
                  <a:lnTo>
                    <a:pt x="114885" y="139059"/>
                  </a:lnTo>
                  <a:lnTo>
                    <a:pt x="118320" y="149629"/>
                  </a:lnTo>
                  <a:lnTo>
                    <a:pt x="147762" y="198510"/>
                  </a:lnTo>
                  <a:lnTo>
                    <a:pt x="179163" y="230165"/>
                  </a:lnTo>
                  <a:lnTo>
                    <a:pt x="176758" y="247773"/>
                  </a:lnTo>
                  <a:lnTo>
                    <a:pt x="170495" y="287014"/>
                  </a:lnTo>
                  <a:lnTo>
                    <a:pt x="161518" y="329517"/>
                  </a:lnTo>
                  <a:lnTo>
                    <a:pt x="133230" y="372643"/>
                  </a:lnTo>
                  <a:lnTo>
                    <a:pt x="88372" y="392058"/>
                  </a:lnTo>
                  <a:lnTo>
                    <a:pt x="66133" y="399075"/>
                  </a:lnTo>
                  <a:lnTo>
                    <a:pt x="26610" y="390642"/>
                  </a:lnTo>
                  <a:lnTo>
                    <a:pt x="2744" y="379708"/>
                  </a:lnTo>
                  <a:lnTo>
                    <a:pt x="0" y="353820"/>
                  </a:lnTo>
                  <a:lnTo>
                    <a:pt x="23842" y="300523"/>
                  </a:lnTo>
                  <a:lnTo>
                    <a:pt x="41572" y="277260"/>
                  </a:lnTo>
                  <a:lnTo>
                    <a:pt x="65101" y="254438"/>
                  </a:lnTo>
                  <a:lnTo>
                    <a:pt x="85653" y="237069"/>
                  </a:lnTo>
                  <a:lnTo>
                    <a:pt x="94454" y="230165"/>
                  </a:lnTo>
                  <a:lnTo>
                    <a:pt x="109481" y="193151"/>
                  </a:lnTo>
                  <a:lnTo>
                    <a:pt x="117921" y="172870"/>
                  </a:lnTo>
                  <a:lnTo>
                    <a:pt x="121676" y="163731"/>
                  </a:lnTo>
                  <a:lnTo>
                    <a:pt x="122648" y="160141"/>
                  </a:lnTo>
                  <a:lnTo>
                    <a:pt x="122739" y="156509"/>
                  </a:lnTo>
                  <a:lnTo>
                    <a:pt x="123850" y="147244"/>
                  </a:lnTo>
                  <a:lnTo>
                    <a:pt x="127885" y="126755"/>
                  </a:lnTo>
                  <a:lnTo>
                    <a:pt x="136745" y="89449"/>
                  </a:lnTo>
                  <a:lnTo>
                    <a:pt x="140217" y="78861"/>
                  </a:lnTo>
                  <a:lnTo>
                    <a:pt x="144428" y="68462"/>
                  </a:lnTo>
                  <a:lnTo>
                    <a:pt x="148353" y="58017"/>
                  </a:lnTo>
                  <a:lnTo>
                    <a:pt x="150969" y="47285"/>
                  </a:lnTo>
                  <a:lnTo>
                    <a:pt x="153193" y="35718"/>
                  </a:lnTo>
                  <a:lnTo>
                    <a:pt x="153715" y="27997"/>
                  </a:lnTo>
                  <a:lnTo>
                    <a:pt x="149308" y="22871"/>
                  </a:lnTo>
                  <a:lnTo>
                    <a:pt x="136745" y="19091"/>
                  </a:lnTo>
                  <a:close/>
                </a:path>
              </a:pathLst>
            </a:custGeom>
            <a:ln w="25908">
              <a:solidFill>
                <a:srgbClr val="385D89"/>
              </a:solidFill>
            </a:ln>
          </p:spPr>
          <p:txBody>
            <a:bodyPr wrap="square" lIns="0" tIns="0" rIns="0" bIns="0" rtlCol="0"/>
            <a:lstStyle/>
            <a:p>
              <a:endParaRPr/>
            </a:p>
          </p:txBody>
        </p:sp>
      </p:grpSp>
      <p:sp>
        <p:nvSpPr>
          <p:cNvPr id="12" name="object 12"/>
          <p:cNvSpPr txBox="1">
            <a:spLocks noGrp="1"/>
          </p:cNvSpPr>
          <p:nvPr>
            <p:ph type="title"/>
          </p:nvPr>
        </p:nvSpPr>
        <p:spPr>
          <a:xfrm>
            <a:off x="154939" y="125729"/>
            <a:ext cx="1822450" cy="391160"/>
          </a:xfrm>
          <a:prstGeom prst="rect">
            <a:avLst/>
          </a:prstGeom>
        </p:spPr>
        <p:txBody>
          <a:bodyPr vert="horz" wrap="square" lIns="0" tIns="12700" rIns="0" bIns="0" rtlCol="0">
            <a:spAutoFit/>
          </a:bodyPr>
          <a:lstStyle/>
          <a:p>
            <a:pPr marL="12700">
              <a:lnSpc>
                <a:spcPct val="100000"/>
              </a:lnSpc>
              <a:spcBef>
                <a:spcPts val="100"/>
              </a:spcBef>
            </a:pPr>
            <a:r>
              <a:rPr sz="2400" b="1" spc="-15" dirty="0">
                <a:latin typeface="Times New Roman"/>
                <a:cs typeface="Times New Roman"/>
              </a:rPr>
              <a:t>Tidal</a:t>
            </a:r>
            <a:r>
              <a:rPr sz="2400" b="1" spc="-45" dirty="0">
                <a:latin typeface="Times New Roman"/>
                <a:cs typeface="Times New Roman"/>
              </a:rPr>
              <a:t> </a:t>
            </a:r>
            <a:r>
              <a:rPr sz="2400" b="1" spc="-5" dirty="0">
                <a:latin typeface="Times New Roman"/>
                <a:cs typeface="Times New Roman"/>
              </a:rPr>
              <a:t>Power:-</a:t>
            </a:r>
            <a:endParaRPr sz="2400">
              <a:latin typeface="Times New Roman"/>
              <a:cs typeface="Times New Roman"/>
            </a:endParaRPr>
          </a:p>
        </p:txBody>
      </p:sp>
      <p:sp>
        <p:nvSpPr>
          <p:cNvPr id="13" name="object 13"/>
          <p:cNvSpPr txBox="1"/>
          <p:nvPr/>
        </p:nvSpPr>
        <p:spPr>
          <a:xfrm>
            <a:off x="154939" y="444855"/>
            <a:ext cx="8847455" cy="1049655"/>
          </a:xfrm>
          <a:prstGeom prst="rect">
            <a:avLst/>
          </a:prstGeom>
        </p:spPr>
        <p:txBody>
          <a:bodyPr vert="horz" wrap="square" lIns="0" tIns="30480" rIns="0" bIns="0" rtlCol="0">
            <a:spAutoFit/>
          </a:bodyPr>
          <a:lstStyle/>
          <a:p>
            <a:pPr marL="12700" marR="5080" indent="914400">
              <a:lnSpc>
                <a:spcPct val="110000"/>
              </a:lnSpc>
              <a:spcBef>
                <a:spcPts val="240"/>
              </a:spcBef>
              <a:tabLst>
                <a:tab pos="1045844" algn="l"/>
              </a:tabLst>
            </a:pPr>
            <a:r>
              <a:rPr sz="2000" dirty="0">
                <a:latin typeface="Times New Roman"/>
                <a:cs typeface="Times New Roman"/>
              </a:rPr>
              <a:t>Consider</a:t>
            </a:r>
            <a:r>
              <a:rPr sz="2000" spc="-3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spc="-10" dirty="0">
                <a:latin typeface="Times New Roman"/>
                <a:cs typeface="Times New Roman"/>
              </a:rPr>
              <a:t>small</a:t>
            </a:r>
            <a:r>
              <a:rPr sz="2000" spc="5" dirty="0">
                <a:latin typeface="Times New Roman"/>
                <a:cs typeface="Times New Roman"/>
              </a:rPr>
              <a:t> </a:t>
            </a:r>
            <a:r>
              <a:rPr sz="2000" spc="-5" dirty="0">
                <a:latin typeface="Times New Roman"/>
                <a:cs typeface="Times New Roman"/>
              </a:rPr>
              <a:t>volume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water</a:t>
            </a:r>
            <a:r>
              <a:rPr sz="2000" spc="-1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basin</a:t>
            </a:r>
            <a:r>
              <a:rPr sz="2000" spc="-10" dirty="0">
                <a:latin typeface="Times New Roman"/>
                <a:cs typeface="Times New Roman"/>
              </a:rPr>
              <a:t> </a:t>
            </a:r>
            <a:r>
              <a:rPr sz="2000" dirty="0">
                <a:latin typeface="Times New Roman"/>
                <a:cs typeface="Times New Roman"/>
              </a:rPr>
              <a:t>within</a:t>
            </a:r>
            <a:r>
              <a:rPr sz="2000" spc="-15" dirty="0">
                <a:latin typeface="Times New Roman"/>
                <a:cs typeface="Times New Roman"/>
              </a:rPr>
              <a:t> </a:t>
            </a:r>
            <a:r>
              <a:rPr sz="2000" spc="-5" dirty="0">
                <a:latin typeface="Times New Roman"/>
                <a:cs typeface="Times New Roman"/>
              </a:rPr>
              <a:t>tidal</a:t>
            </a:r>
            <a:r>
              <a:rPr sz="2000" spc="-20" dirty="0">
                <a:latin typeface="Times New Roman"/>
                <a:cs typeface="Times New Roman"/>
              </a:rPr>
              <a:t> </a:t>
            </a:r>
            <a:r>
              <a:rPr sz="2000" dirty="0">
                <a:latin typeface="Times New Roman"/>
                <a:cs typeface="Times New Roman"/>
              </a:rPr>
              <a:t>range</a:t>
            </a:r>
            <a:r>
              <a:rPr sz="2000" spc="-30" dirty="0">
                <a:latin typeface="Times New Roman"/>
                <a:cs typeface="Times New Roman"/>
              </a:rPr>
              <a:t> </a:t>
            </a:r>
            <a:r>
              <a:rPr sz="2000" dirty="0">
                <a:latin typeface="Times New Roman"/>
                <a:cs typeface="Times New Roman"/>
              </a:rPr>
              <a:t>is</a:t>
            </a:r>
            <a:r>
              <a:rPr sz="2000" spc="5" dirty="0">
                <a:latin typeface="Times New Roman"/>
                <a:cs typeface="Times New Roman"/>
              </a:rPr>
              <a:t> </a:t>
            </a:r>
            <a:r>
              <a:rPr sz="2000" dirty="0">
                <a:latin typeface="Times New Roman"/>
                <a:cs typeface="Times New Roman"/>
              </a:rPr>
              <a:t>shown</a:t>
            </a:r>
            <a:r>
              <a:rPr sz="2000" spc="-20" dirty="0">
                <a:latin typeface="Times New Roman"/>
                <a:cs typeface="Times New Roman"/>
              </a:rPr>
              <a:t> </a:t>
            </a:r>
            <a:r>
              <a:rPr sz="2000" dirty="0">
                <a:latin typeface="Times New Roman"/>
                <a:cs typeface="Times New Roman"/>
              </a:rPr>
              <a:t>in</a:t>
            </a:r>
            <a:r>
              <a:rPr sz="2000" spc="-15" dirty="0">
                <a:latin typeface="Times New Roman"/>
                <a:cs typeface="Times New Roman"/>
              </a:rPr>
              <a:t> </a:t>
            </a:r>
            <a:r>
              <a:rPr sz="2000" dirty="0">
                <a:latin typeface="Times New Roman"/>
                <a:cs typeface="Times New Roman"/>
              </a:rPr>
              <a:t>the </a:t>
            </a:r>
            <a:r>
              <a:rPr sz="2000" spc="-484" dirty="0">
                <a:latin typeface="Times New Roman"/>
                <a:cs typeface="Times New Roman"/>
              </a:rPr>
              <a:t> </a:t>
            </a:r>
            <a:r>
              <a:rPr sz="2000" spc="-5" dirty="0">
                <a:latin typeface="Times New Roman"/>
                <a:cs typeface="Times New Roman"/>
              </a:rPr>
              <a:t>diagram.	</a:t>
            </a:r>
            <a:r>
              <a:rPr sz="2000" dirty="0">
                <a:latin typeface="Times New Roman"/>
                <a:cs typeface="Times New Roman"/>
              </a:rPr>
              <a:t>Let the area of the basin be </a:t>
            </a:r>
            <a:r>
              <a:rPr sz="2000" b="1" dirty="0">
                <a:latin typeface="Times New Roman"/>
                <a:cs typeface="Times New Roman"/>
              </a:rPr>
              <a:t>S</a:t>
            </a:r>
            <a:r>
              <a:rPr sz="2000" dirty="0">
                <a:latin typeface="Times New Roman"/>
                <a:cs typeface="Times New Roman"/>
              </a:rPr>
              <a:t>, density </a:t>
            </a:r>
            <a:r>
              <a:rPr sz="2000" b="1" dirty="0">
                <a:latin typeface="Times New Roman"/>
                <a:cs typeface="Times New Roman"/>
              </a:rPr>
              <a:t>ρ </a:t>
            </a:r>
            <a:r>
              <a:rPr sz="2000" dirty="0">
                <a:latin typeface="Times New Roman"/>
                <a:cs typeface="Times New Roman"/>
              </a:rPr>
              <a:t>and range </a:t>
            </a:r>
            <a:r>
              <a:rPr sz="2000" b="1" dirty="0">
                <a:latin typeface="Times New Roman"/>
                <a:cs typeface="Times New Roman"/>
              </a:rPr>
              <a:t>A </a:t>
            </a:r>
            <a:r>
              <a:rPr sz="2000" dirty="0">
                <a:latin typeface="Times New Roman"/>
                <a:cs typeface="Times New Roman"/>
              </a:rPr>
              <a:t>has a </a:t>
            </a:r>
            <a:r>
              <a:rPr sz="2000" spc="-5" dirty="0">
                <a:latin typeface="Times New Roman"/>
                <a:cs typeface="Times New Roman"/>
              </a:rPr>
              <a:t>mass </a:t>
            </a:r>
            <a:r>
              <a:rPr sz="2000" b="1" dirty="0">
                <a:latin typeface="Times New Roman"/>
                <a:cs typeface="Times New Roman"/>
              </a:rPr>
              <a:t>ρSA</a:t>
            </a:r>
            <a:r>
              <a:rPr sz="2000" b="1" spc="5" dirty="0">
                <a:latin typeface="Times New Roman"/>
                <a:cs typeface="Times New Roman"/>
              </a:rPr>
              <a:t> </a:t>
            </a:r>
            <a:r>
              <a:rPr sz="2000" dirty="0">
                <a:latin typeface="Times New Roman"/>
                <a:cs typeface="Times New Roman"/>
              </a:rPr>
              <a:t>at a </a:t>
            </a:r>
            <a:r>
              <a:rPr sz="2000" spc="5" dirty="0">
                <a:latin typeface="Times New Roman"/>
                <a:cs typeface="Times New Roman"/>
              </a:rPr>
              <a:t> </a:t>
            </a:r>
            <a:r>
              <a:rPr sz="2000" dirty="0">
                <a:latin typeface="Times New Roman"/>
                <a:cs typeface="Times New Roman"/>
              </a:rPr>
              <a:t>centre</a:t>
            </a:r>
            <a:r>
              <a:rPr sz="2000" spc="-2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gravity</a:t>
            </a:r>
            <a:r>
              <a:rPr sz="2000" spc="-30" dirty="0">
                <a:latin typeface="Times New Roman"/>
                <a:cs typeface="Times New Roman"/>
              </a:rPr>
              <a:t> </a:t>
            </a:r>
            <a:r>
              <a:rPr sz="2000" dirty="0">
                <a:latin typeface="Times New Roman"/>
                <a:cs typeface="Times New Roman"/>
              </a:rPr>
              <a:t>of</a:t>
            </a:r>
            <a:r>
              <a:rPr sz="2000" spc="-125" dirty="0">
                <a:latin typeface="Times New Roman"/>
                <a:cs typeface="Times New Roman"/>
              </a:rPr>
              <a:t> </a:t>
            </a:r>
            <a:r>
              <a:rPr sz="2000" dirty="0">
                <a:latin typeface="Times New Roman"/>
                <a:cs typeface="Times New Roman"/>
              </a:rPr>
              <a:t>A/2.</a:t>
            </a:r>
            <a:endParaRPr sz="2000">
              <a:latin typeface="Times New Roman"/>
              <a:cs typeface="Times New Roman"/>
            </a:endParaRPr>
          </a:p>
        </p:txBody>
      </p:sp>
      <p:sp>
        <p:nvSpPr>
          <p:cNvPr id="14" name="object 14"/>
          <p:cNvSpPr txBox="1"/>
          <p:nvPr/>
        </p:nvSpPr>
        <p:spPr>
          <a:xfrm>
            <a:off x="6061328" y="2383027"/>
            <a:ext cx="2414905" cy="636270"/>
          </a:xfrm>
          <a:prstGeom prst="rect">
            <a:avLst/>
          </a:prstGeom>
        </p:spPr>
        <p:txBody>
          <a:bodyPr vert="horz" wrap="square" lIns="0" tIns="13335" rIns="0" bIns="0" rtlCol="0">
            <a:spAutoFit/>
          </a:bodyPr>
          <a:lstStyle/>
          <a:p>
            <a:pPr marL="12700">
              <a:lnSpc>
                <a:spcPct val="100000"/>
              </a:lnSpc>
              <a:spcBef>
                <a:spcPts val="105"/>
              </a:spcBef>
            </a:pPr>
            <a:r>
              <a:rPr sz="2000" b="1" dirty="0">
                <a:latin typeface="Times New Roman"/>
                <a:cs typeface="Times New Roman"/>
              </a:rPr>
              <a:t>Fig:</a:t>
            </a:r>
            <a:r>
              <a:rPr sz="2000" b="1" spc="-40" dirty="0">
                <a:latin typeface="Times New Roman"/>
                <a:cs typeface="Times New Roman"/>
              </a:rPr>
              <a:t> </a:t>
            </a:r>
            <a:r>
              <a:rPr sz="2000" dirty="0">
                <a:latin typeface="Times New Roman"/>
                <a:cs typeface="Times New Roman"/>
              </a:rPr>
              <a:t>Principle</a:t>
            </a:r>
            <a:r>
              <a:rPr sz="2000" spc="-55" dirty="0">
                <a:latin typeface="Times New Roman"/>
                <a:cs typeface="Times New Roman"/>
              </a:rPr>
              <a:t> </a:t>
            </a:r>
            <a:r>
              <a:rPr sz="2000" dirty="0">
                <a:latin typeface="Times New Roman"/>
                <a:cs typeface="Times New Roman"/>
              </a:rPr>
              <a:t>of</a:t>
            </a:r>
            <a:r>
              <a:rPr sz="2000" spc="-35" dirty="0">
                <a:latin typeface="Times New Roman"/>
                <a:cs typeface="Times New Roman"/>
              </a:rPr>
              <a:t> </a:t>
            </a:r>
            <a:r>
              <a:rPr sz="2000" dirty="0">
                <a:latin typeface="Times New Roman"/>
                <a:cs typeface="Times New Roman"/>
              </a:rPr>
              <a:t>power</a:t>
            </a:r>
            <a:endParaRPr sz="2000">
              <a:latin typeface="Times New Roman"/>
              <a:cs typeface="Times New Roman"/>
            </a:endParaRPr>
          </a:p>
          <a:p>
            <a:pPr marL="38100">
              <a:lnSpc>
                <a:spcPct val="100000"/>
              </a:lnSpc>
            </a:pPr>
            <a:r>
              <a:rPr sz="2000" dirty="0">
                <a:latin typeface="Times New Roman"/>
                <a:cs typeface="Times New Roman"/>
              </a:rPr>
              <a:t>generation</a:t>
            </a:r>
            <a:r>
              <a:rPr sz="2000" spc="-60" dirty="0">
                <a:latin typeface="Times New Roman"/>
                <a:cs typeface="Times New Roman"/>
              </a:rPr>
              <a:t> </a:t>
            </a:r>
            <a:r>
              <a:rPr sz="2000" dirty="0">
                <a:latin typeface="Times New Roman"/>
                <a:cs typeface="Times New Roman"/>
              </a:rPr>
              <a:t>from</a:t>
            </a:r>
            <a:r>
              <a:rPr sz="2000" spc="-50" dirty="0">
                <a:latin typeface="Times New Roman"/>
                <a:cs typeface="Times New Roman"/>
              </a:rPr>
              <a:t> </a:t>
            </a:r>
            <a:r>
              <a:rPr sz="2000" spc="-5" dirty="0">
                <a:latin typeface="Times New Roman"/>
                <a:cs typeface="Times New Roman"/>
              </a:rPr>
              <a:t>tide</a:t>
            </a:r>
            <a:endParaRPr sz="2000">
              <a:latin typeface="Times New Roman"/>
              <a:cs typeface="Times New Roman"/>
            </a:endParaRPr>
          </a:p>
        </p:txBody>
      </p:sp>
      <p:sp>
        <p:nvSpPr>
          <p:cNvPr id="15" name="object 15"/>
          <p:cNvSpPr txBox="1"/>
          <p:nvPr/>
        </p:nvSpPr>
        <p:spPr>
          <a:xfrm>
            <a:off x="154939" y="3297682"/>
            <a:ext cx="887984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If</a:t>
            </a:r>
            <a:r>
              <a:rPr sz="2000" spc="-10" dirty="0">
                <a:latin typeface="Times New Roman"/>
                <a:cs typeface="Times New Roman"/>
              </a:rPr>
              <a:t> </a:t>
            </a:r>
            <a:r>
              <a:rPr sz="2000" dirty="0">
                <a:latin typeface="Times New Roman"/>
                <a:cs typeface="Times New Roman"/>
              </a:rPr>
              <a:t>water</a:t>
            </a:r>
            <a:r>
              <a:rPr sz="2000" spc="-5" dirty="0">
                <a:latin typeface="Times New Roman"/>
                <a:cs typeface="Times New Roman"/>
              </a:rPr>
              <a:t> falls</a:t>
            </a:r>
            <a:r>
              <a:rPr sz="2000" spc="-15" dirty="0">
                <a:latin typeface="Times New Roman"/>
                <a:cs typeface="Times New Roman"/>
              </a:rPr>
              <a:t> </a:t>
            </a:r>
            <a:r>
              <a:rPr sz="2000" dirty="0">
                <a:latin typeface="Times New Roman"/>
                <a:cs typeface="Times New Roman"/>
              </a:rPr>
              <a:t>through</a:t>
            </a:r>
            <a:r>
              <a:rPr sz="2000" spc="-35" dirty="0">
                <a:latin typeface="Times New Roman"/>
                <a:cs typeface="Times New Roman"/>
              </a:rPr>
              <a:t> </a:t>
            </a:r>
            <a:r>
              <a:rPr sz="2000" dirty="0">
                <a:latin typeface="Times New Roman"/>
                <a:cs typeface="Times New Roman"/>
              </a:rPr>
              <a:t>height</a:t>
            </a:r>
            <a:r>
              <a:rPr sz="2000" spc="-140" dirty="0">
                <a:latin typeface="Times New Roman"/>
                <a:cs typeface="Times New Roman"/>
              </a:rPr>
              <a:t> </a:t>
            </a:r>
            <a:r>
              <a:rPr sz="2000" dirty="0">
                <a:latin typeface="Times New Roman"/>
                <a:cs typeface="Times New Roman"/>
              </a:rPr>
              <a:t>A/2,</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potential</a:t>
            </a:r>
            <a:r>
              <a:rPr sz="2000" spc="-35" dirty="0">
                <a:latin typeface="Times New Roman"/>
                <a:cs typeface="Times New Roman"/>
              </a:rPr>
              <a:t> </a:t>
            </a:r>
            <a:r>
              <a:rPr sz="2000" spc="-5" dirty="0">
                <a:latin typeface="Times New Roman"/>
                <a:cs typeface="Times New Roman"/>
              </a:rPr>
              <a:t>energy</a:t>
            </a:r>
            <a:r>
              <a:rPr sz="2000" spc="-15" dirty="0">
                <a:latin typeface="Times New Roman"/>
                <a:cs typeface="Times New Roman"/>
              </a:rPr>
              <a:t> </a:t>
            </a:r>
            <a:r>
              <a:rPr sz="2000" dirty="0">
                <a:latin typeface="Times New Roman"/>
                <a:cs typeface="Times New Roman"/>
              </a:rPr>
              <a:t>per</a:t>
            </a:r>
            <a:r>
              <a:rPr sz="2000" spc="-10" dirty="0">
                <a:latin typeface="Times New Roman"/>
                <a:cs typeface="Times New Roman"/>
              </a:rPr>
              <a:t> </a:t>
            </a:r>
            <a:r>
              <a:rPr sz="2000" spc="-5" dirty="0">
                <a:latin typeface="Times New Roman"/>
                <a:cs typeface="Times New Roman"/>
              </a:rPr>
              <a:t>tide</a:t>
            </a:r>
            <a:r>
              <a:rPr sz="2000" spc="5" dirty="0">
                <a:latin typeface="Times New Roman"/>
                <a:cs typeface="Times New Roman"/>
              </a:rPr>
              <a:t> </a:t>
            </a:r>
            <a:r>
              <a:rPr sz="2000" spc="-5" dirty="0">
                <a:latin typeface="Times New Roman"/>
                <a:cs typeface="Times New Roman"/>
              </a:rPr>
              <a:t>is </a:t>
            </a:r>
            <a:r>
              <a:rPr sz="2000" dirty="0">
                <a:latin typeface="Times New Roman"/>
                <a:cs typeface="Times New Roman"/>
              </a:rPr>
              <a:t>given</a:t>
            </a:r>
            <a:r>
              <a:rPr sz="2000" spc="-20" dirty="0">
                <a:latin typeface="Times New Roman"/>
                <a:cs typeface="Times New Roman"/>
              </a:rPr>
              <a:t> </a:t>
            </a:r>
            <a:r>
              <a:rPr sz="2000" dirty="0">
                <a:latin typeface="Times New Roman"/>
                <a:cs typeface="Times New Roman"/>
              </a:rPr>
              <a:t>by</a:t>
            </a:r>
            <a:r>
              <a:rPr sz="2000" spc="5" dirty="0">
                <a:latin typeface="Times New Roman"/>
                <a:cs typeface="Times New Roman"/>
              </a:rPr>
              <a:t> </a:t>
            </a:r>
            <a:r>
              <a:rPr sz="2000" dirty="0">
                <a:latin typeface="Times New Roman"/>
                <a:cs typeface="Times New Roman"/>
              </a:rPr>
              <a:t>(</a:t>
            </a:r>
            <a:r>
              <a:rPr sz="2000" b="1" dirty="0">
                <a:latin typeface="Times New Roman"/>
                <a:cs typeface="Times New Roman"/>
              </a:rPr>
              <a:t>ρSA)g(A/2).</a:t>
            </a:r>
            <a:endParaRPr sz="2000">
              <a:latin typeface="Times New Roman"/>
              <a:cs typeface="Times New Roman"/>
            </a:endParaRPr>
          </a:p>
        </p:txBody>
      </p:sp>
      <p:sp>
        <p:nvSpPr>
          <p:cNvPr id="16" name="object 16"/>
          <p:cNvSpPr txBox="1"/>
          <p:nvPr/>
        </p:nvSpPr>
        <p:spPr>
          <a:xfrm>
            <a:off x="116839" y="4517263"/>
            <a:ext cx="8968105" cy="1855470"/>
          </a:xfrm>
          <a:prstGeom prst="rect">
            <a:avLst/>
          </a:prstGeom>
        </p:spPr>
        <p:txBody>
          <a:bodyPr vert="horz" wrap="square" lIns="0" tIns="12700" rIns="0" bIns="0" rtlCol="0">
            <a:spAutoFit/>
          </a:bodyPr>
          <a:lstStyle/>
          <a:p>
            <a:pPr marL="50800">
              <a:lnSpc>
                <a:spcPct val="100000"/>
              </a:lnSpc>
              <a:spcBef>
                <a:spcPts val="100"/>
              </a:spcBef>
            </a:pPr>
            <a:r>
              <a:rPr sz="2000" dirty="0">
                <a:latin typeface="Times New Roman"/>
                <a:cs typeface="Times New Roman"/>
              </a:rPr>
              <a:t>The ran</a:t>
            </a:r>
            <a:r>
              <a:rPr sz="2000" spc="5" dirty="0">
                <a:latin typeface="Times New Roman"/>
                <a:cs typeface="Times New Roman"/>
              </a:rPr>
              <a:t>g</a:t>
            </a:r>
            <a:r>
              <a:rPr sz="2000" dirty="0">
                <a:latin typeface="Times New Roman"/>
                <a:cs typeface="Times New Roman"/>
              </a:rPr>
              <a:t>e</a:t>
            </a:r>
            <a:r>
              <a:rPr sz="2000" spc="-35" dirty="0">
                <a:latin typeface="Times New Roman"/>
                <a:cs typeface="Times New Roman"/>
              </a:rPr>
              <a:t> </a:t>
            </a:r>
            <a:r>
              <a:rPr sz="2000" dirty="0">
                <a:latin typeface="Times New Roman"/>
                <a:cs typeface="Times New Roman"/>
              </a:rPr>
              <a:t>of a</a:t>
            </a:r>
            <a:r>
              <a:rPr sz="2000" spc="-10" dirty="0">
                <a:latin typeface="Times New Roman"/>
                <a:cs typeface="Times New Roman"/>
              </a:rPr>
              <a:t> </a:t>
            </a:r>
            <a:r>
              <a:rPr sz="2000" dirty="0">
                <a:latin typeface="Times New Roman"/>
                <a:cs typeface="Times New Roman"/>
              </a:rPr>
              <a:t>t</a:t>
            </a:r>
            <a:r>
              <a:rPr sz="2000" spc="-10" dirty="0">
                <a:latin typeface="Times New Roman"/>
                <a:cs typeface="Times New Roman"/>
              </a:rPr>
              <a:t>i</a:t>
            </a:r>
            <a:r>
              <a:rPr sz="2000" dirty="0">
                <a:latin typeface="Times New Roman"/>
                <a:cs typeface="Times New Roman"/>
              </a:rPr>
              <a:t>de,</a:t>
            </a:r>
            <a:r>
              <a:rPr sz="2000" spc="-125" dirty="0">
                <a:latin typeface="Times New Roman"/>
                <a:cs typeface="Times New Roman"/>
              </a:rPr>
              <a:t> </a:t>
            </a:r>
            <a:r>
              <a:rPr sz="2000" dirty="0">
                <a:latin typeface="Times New Roman"/>
                <a:cs typeface="Times New Roman"/>
              </a:rPr>
              <a:t>A</a:t>
            </a:r>
            <a:r>
              <a:rPr sz="2000" spc="-105" dirty="0">
                <a:latin typeface="Times New Roman"/>
                <a:cs typeface="Times New Roman"/>
              </a:rPr>
              <a:t> </a:t>
            </a:r>
            <a:r>
              <a:rPr sz="2000" dirty="0">
                <a:latin typeface="Times New Roman"/>
                <a:cs typeface="Times New Roman"/>
              </a:rPr>
              <a:t>=</a:t>
            </a:r>
            <a:r>
              <a:rPr sz="2000" spc="-120" dirty="0">
                <a:latin typeface="Times New Roman"/>
                <a:cs typeface="Times New Roman"/>
              </a:rPr>
              <a:t> </a:t>
            </a:r>
            <a:r>
              <a:rPr sz="2000" dirty="0">
                <a:latin typeface="Times New Roman"/>
                <a:cs typeface="Times New Roman"/>
              </a:rPr>
              <a:t>A</a:t>
            </a:r>
            <a:r>
              <a:rPr sz="2000" spc="-110" dirty="0">
                <a:latin typeface="Times New Roman"/>
                <a:cs typeface="Times New Roman"/>
              </a:rPr>
              <a:t> </a:t>
            </a:r>
            <a:r>
              <a:rPr sz="1950" spc="15" baseline="-21367" dirty="0">
                <a:latin typeface="Times New Roman"/>
                <a:cs typeface="Times New Roman"/>
              </a:rPr>
              <a:t>s</a:t>
            </a:r>
            <a:r>
              <a:rPr sz="1950" spc="30" baseline="-21367" dirty="0">
                <a:latin typeface="Times New Roman"/>
                <a:cs typeface="Times New Roman"/>
              </a:rPr>
              <a:t> </a:t>
            </a:r>
            <a:r>
              <a:rPr sz="2000" dirty="0">
                <a:latin typeface="Times New Roman"/>
                <a:cs typeface="Times New Roman"/>
              </a:rPr>
              <a:t>–</a:t>
            </a:r>
            <a:r>
              <a:rPr sz="2000" spc="-110" dirty="0">
                <a:latin typeface="Times New Roman"/>
                <a:cs typeface="Times New Roman"/>
              </a:rPr>
              <a:t> </a:t>
            </a:r>
            <a:r>
              <a:rPr sz="2000" spc="5" dirty="0">
                <a:latin typeface="Times New Roman"/>
                <a:cs typeface="Times New Roman"/>
              </a:rPr>
              <a:t>A</a:t>
            </a:r>
            <a:r>
              <a:rPr sz="1950" spc="22" baseline="-21367" dirty="0">
                <a:latin typeface="Times New Roman"/>
                <a:cs typeface="Times New Roman"/>
              </a:rPr>
              <a:t>n.</a:t>
            </a:r>
            <a:endParaRPr sz="1950" baseline="-21367">
              <a:latin typeface="Times New Roman"/>
              <a:cs typeface="Times New Roman"/>
            </a:endParaRPr>
          </a:p>
          <a:p>
            <a:pPr>
              <a:lnSpc>
                <a:spcPct val="100000"/>
              </a:lnSpc>
              <a:spcBef>
                <a:spcPts val="45"/>
              </a:spcBef>
            </a:pPr>
            <a:endParaRPr sz="2050">
              <a:latin typeface="Times New Roman"/>
              <a:cs typeface="Times New Roman"/>
            </a:endParaRPr>
          </a:p>
          <a:p>
            <a:pPr marL="50800" marR="374650">
              <a:lnSpc>
                <a:spcPct val="100000"/>
              </a:lnSpc>
            </a:pPr>
            <a:r>
              <a:rPr sz="2000" spc="5" dirty="0">
                <a:latin typeface="Times New Roman"/>
                <a:cs typeface="Times New Roman"/>
              </a:rPr>
              <a:t>Where</a:t>
            </a:r>
            <a:r>
              <a:rPr sz="2000" spc="350" dirty="0">
                <a:latin typeface="Times New Roman"/>
                <a:cs typeface="Times New Roman"/>
              </a:rPr>
              <a:t> </a:t>
            </a:r>
            <a:r>
              <a:rPr sz="2000" spc="10" dirty="0">
                <a:latin typeface="Times New Roman"/>
                <a:cs typeface="Times New Roman"/>
              </a:rPr>
              <a:t>A</a:t>
            </a:r>
            <a:r>
              <a:rPr sz="1950" spc="15" baseline="-21367" dirty="0">
                <a:latin typeface="Times New Roman"/>
                <a:cs typeface="Times New Roman"/>
              </a:rPr>
              <a:t>s</a:t>
            </a:r>
            <a:r>
              <a:rPr sz="1950" spc="37" baseline="-21367"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spc="-5" dirty="0">
                <a:latin typeface="Times New Roman"/>
                <a:cs typeface="Times New Roman"/>
              </a:rPr>
              <a:t>Maximum</a:t>
            </a:r>
            <a:r>
              <a:rPr sz="2000" spc="-15" dirty="0">
                <a:latin typeface="Times New Roman"/>
                <a:cs typeface="Times New Roman"/>
              </a:rPr>
              <a:t> </a:t>
            </a:r>
            <a:r>
              <a:rPr sz="2000" dirty="0">
                <a:latin typeface="Times New Roman"/>
                <a:cs typeface="Times New Roman"/>
              </a:rPr>
              <a:t>height</a:t>
            </a:r>
            <a:r>
              <a:rPr sz="2000" spc="-25"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for</a:t>
            </a:r>
            <a:r>
              <a:rPr sz="2000" spc="-30" dirty="0">
                <a:latin typeface="Times New Roman"/>
                <a:cs typeface="Times New Roman"/>
              </a:rPr>
              <a:t> </a:t>
            </a:r>
            <a:r>
              <a:rPr sz="2000" dirty="0">
                <a:latin typeface="Times New Roman"/>
                <a:cs typeface="Times New Roman"/>
              </a:rPr>
              <a:t>spring</a:t>
            </a:r>
            <a:r>
              <a:rPr sz="2000" spc="-30" dirty="0">
                <a:latin typeface="Times New Roman"/>
                <a:cs typeface="Times New Roman"/>
              </a:rPr>
              <a:t> </a:t>
            </a:r>
            <a:r>
              <a:rPr sz="2000" spc="-5" dirty="0">
                <a:latin typeface="Times New Roman"/>
                <a:cs typeface="Times New Roman"/>
              </a:rPr>
              <a:t>tide</a:t>
            </a:r>
            <a:r>
              <a:rPr sz="2000" dirty="0">
                <a:latin typeface="Times New Roman"/>
                <a:cs typeface="Times New Roman"/>
              </a:rPr>
              <a:t> (the</a:t>
            </a:r>
            <a:r>
              <a:rPr sz="2000" spc="-20" dirty="0">
                <a:latin typeface="Times New Roman"/>
                <a:cs typeface="Times New Roman"/>
              </a:rPr>
              <a:t> </a:t>
            </a:r>
            <a:r>
              <a:rPr sz="2000" dirty="0">
                <a:latin typeface="Times New Roman"/>
                <a:cs typeface="Times New Roman"/>
              </a:rPr>
              <a:t>pull</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moon</a:t>
            </a:r>
            <a:r>
              <a:rPr sz="2000" spc="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sun</a:t>
            </a:r>
            <a:r>
              <a:rPr sz="2000" spc="-10" dirty="0">
                <a:latin typeface="Times New Roman"/>
                <a:cs typeface="Times New Roman"/>
              </a:rPr>
              <a:t> </a:t>
            </a:r>
            <a:r>
              <a:rPr sz="2000" dirty="0">
                <a:latin typeface="Times New Roman"/>
                <a:cs typeface="Times New Roman"/>
              </a:rPr>
              <a:t>which </a:t>
            </a:r>
            <a:r>
              <a:rPr sz="2000" spc="-484" dirty="0">
                <a:latin typeface="Times New Roman"/>
                <a:cs typeface="Times New Roman"/>
              </a:rPr>
              <a:t> </a:t>
            </a:r>
            <a:r>
              <a:rPr sz="2000" dirty="0">
                <a:latin typeface="Times New Roman"/>
                <a:cs typeface="Times New Roman"/>
              </a:rPr>
              <a:t>are</a:t>
            </a:r>
            <a:r>
              <a:rPr sz="2000" spc="-15" dirty="0">
                <a:latin typeface="Times New Roman"/>
                <a:cs typeface="Times New Roman"/>
              </a:rPr>
              <a:t> </a:t>
            </a:r>
            <a:r>
              <a:rPr sz="2000" dirty="0">
                <a:latin typeface="Times New Roman"/>
                <a:cs typeface="Times New Roman"/>
              </a:rPr>
              <a:t>aligned).</a:t>
            </a:r>
            <a:endParaRPr sz="2000">
              <a:latin typeface="Times New Roman"/>
              <a:cs typeface="Times New Roman"/>
            </a:endParaRPr>
          </a:p>
          <a:p>
            <a:pPr marL="50800">
              <a:lnSpc>
                <a:spcPct val="100000"/>
              </a:lnSpc>
            </a:pPr>
            <a:r>
              <a:rPr sz="2000" spc="10" dirty="0">
                <a:latin typeface="Times New Roman"/>
                <a:cs typeface="Times New Roman"/>
              </a:rPr>
              <a:t>A</a:t>
            </a:r>
            <a:r>
              <a:rPr sz="1950" spc="15" baseline="-21367" dirty="0">
                <a:latin typeface="Times New Roman"/>
                <a:cs typeface="Times New Roman"/>
              </a:rPr>
              <a:t>n</a:t>
            </a:r>
            <a:r>
              <a:rPr sz="1950" baseline="-21367"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spc="-5" dirty="0">
                <a:latin typeface="Times New Roman"/>
                <a:cs typeface="Times New Roman"/>
              </a:rPr>
              <a:t>Minimum</a:t>
            </a:r>
            <a:r>
              <a:rPr sz="2000" spc="-15" dirty="0">
                <a:latin typeface="Times New Roman"/>
                <a:cs typeface="Times New Roman"/>
              </a:rPr>
              <a:t> </a:t>
            </a:r>
            <a:r>
              <a:rPr sz="2000" dirty="0">
                <a:latin typeface="Times New Roman"/>
                <a:cs typeface="Times New Roman"/>
              </a:rPr>
              <a:t>height</a:t>
            </a:r>
            <a:r>
              <a:rPr sz="2000" spc="-35" dirty="0">
                <a:latin typeface="Times New Roman"/>
                <a:cs typeface="Times New Roman"/>
              </a:rPr>
              <a:t> </a:t>
            </a:r>
            <a:r>
              <a:rPr sz="2000" dirty="0">
                <a:latin typeface="Times New Roman"/>
                <a:cs typeface="Times New Roman"/>
              </a:rPr>
              <a:t>for</a:t>
            </a:r>
            <a:r>
              <a:rPr sz="2000" spc="-15" dirty="0">
                <a:latin typeface="Times New Roman"/>
                <a:cs typeface="Times New Roman"/>
              </a:rPr>
              <a:t> </a:t>
            </a:r>
            <a:r>
              <a:rPr sz="2000" dirty="0">
                <a:latin typeface="Times New Roman"/>
                <a:cs typeface="Times New Roman"/>
              </a:rPr>
              <a:t>neap</a:t>
            </a:r>
            <a:r>
              <a:rPr sz="2000" spc="-15" dirty="0">
                <a:latin typeface="Times New Roman"/>
                <a:cs typeface="Times New Roman"/>
              </a:rPr>
              <a:t> </a:t>
            </a:r>
            <a:r>
              <a:rPr sz="2000" spc="-5" dirty="0">
                <a:latin typeface="Times New Roman"/>
                <a:cs typeface="Times New Roman"/>
              </a:rPr>
              <a:t>tides</a:t>
            </a:r>
            <a:r>
              <a:rPr sz="2000" spc="-1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pull</a:t>
            </a:r>
            <a:r>
              <a:rPr sz="2000" spc="-2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moon</a:t>
            </a:r>
            <a:r>
              <a:rPr sz="2000" spc="5" dirty="0">
                <a:latin typeface="Times New Roman"/>
                <a:cs typeface="Times New Roman"/>
              </a:rPr>
              <a:t> </a:t>
            </a:r>
            <a:r>
              <a:rPr sz="2000" spc="-5" dirty="0">
                <a:latin typeface="Times New Roman"/>
                <a:cs typeface="Times New Roman"/>
              </a:rPr>
              <a:t>and</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sun</a:t>
            </a:r>
            <a:r>
              <a:rPr sz="2000" spc="-10"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at</a:t>
            </a:r>
            <a:r>
              <a:rPr sz="2000" spc="-15" dirty="0">
                <a:latin typeface="Times New Roman"/>
                <a:cs typeface="Times New Roman"/>
              </a:rPr>
              <a:t> </a:t>
            </a:r>
            <a:r>
              <a:rPr sz="2000" dirty="0">
                <a:latin typeface="Times New Roman"/>
                <a:cs typeface="Times New Roman"/>
              </a:rPr>
              <a:t>right</a:t>
            </a:r>
            <a:r>
              <a:rPr sz="2000" spc="-35" dirty="0">
                <a:latin typeface="Times New Roman"/>
                <a:cs typeface="Times New Roman"/>
              </a:rPr>
              <a:t> </a:t>
            </a:r>
            <a:r>
              <a:rPr sz="2000" dirty="0">
                <a:latin typeface="Times New Roman"/>
                <a:cs typeface="Times New Roman"/>
              </a:rPr>
              <a:t>angle</a:t>
            </a:r>
            <a:endParaRPr sz="2000">
              <a:latin typeface="Times New Roman"/>
              <a:cs typeface="Times New Roman"/>
            </a:endParaRPr>
          </a:p>
          <a:p>
            <a:pPr marL="50800">
              <a:lnSpc>
                <a:spcPct val="100000"/>
              </a:lnSpc>
            </a:pPr>
            <a:r>
              <a:rPr sz="2000" dirty="0">
                <a:latin typeface="Times New Roman"/>
                <a:cs typeface="Times New Roman"/>
              </a:rPr>
              <a:t>to</a:t>
            </a:r>
            <a:r>
              <a:rPr sz="2000" spc="-30" dirty="0">
                <a:latin typeface="Times New Roman"/>
                <a:cs typeface="Times New Roman"/>
              </a:rPr>
              <a:t> </a:t>
            </a:r>
            <a:r>
              <a:rPr sz="2000" dirty="0">
                <a:latin typeface="Times New Roman"/>
                <a:cs typeface="Times New Roman"/>
              </a:rPr>
              <a:t>each</a:t>
            </a:r>
            <a:r>
              <a:rPr sz="2000" spc="-30" dirty="0">
                <a:latin typeface="Times New Roman"/>
                <a:cs typeface="Times New Roman"/>
              </a:rPr>
              <a:t> </a:t>
            </a:r>
            <a:r>
              <a:rPr sz="2000" dirty="0">
                <a:latin typeface="Times New Roman"/>
                <a:cs typeface="Times New Roman"/>
              </a:rPr>
              <a:t>other)</a:t>
            </a:r>
            <a:r>
              <a:rPr sz="2000" spc="-55" dirty="0">
                <a:latin typeface="Times New Roman"/>
                <a:cs typeface="Times New Roman"/>
              </a:rPr>
              <a:t> </a:t>
            </a:r>
            <a:r>
              <a:rPr sz="2000" dirty="0">
                <a:latin typeface="Times New Roman"/>
                <a:cs typeface="Times New Roman"/>
              </a:rPr>
              <a:t>.</a:t>
            </a:r>
            <a:endParaRPr sz="2000">
              <a:latin typeface="Times New Roman"/>
              <a:cs typeface="Times New Roman"/>
            </a:endParaRPr>
          </a:p>
        </p:txBody>
      </p:sp>
      <p:sp>
        <p:nvSpPr>
          <p:cNvPr id="17" name="object 17"/>
          <p:cNvSpPr txBox="1"/>
          <p:nvPr/>
        </p:nvSpPr>
        <p:spPr>
          <a:xfrm>
            <a:off x="154939" y="6346342"/>
            <a:ext cx="734568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sinusoidal</a:t>
            </a:r>
            <a:r>
              <a:rPr sz="2000" spc="-40" dirty="0">
                <a:latin typeface="Times New Roman"/>
                <a:cs typeface="Times New Roman"/>
              </a:rPr>
              <a:t> </a:t>
            </a:r>
            <a:r>
              <a:rPr sz="2000" spc="-5" dirty="0">
                <a:latin typeface="Times New Roman"/>
                <a:cs typeface="Times New Roman"/>
              </a:rPr>
              <a:t>oscillation</a:t>
            </a:r>
            <a:r>
              <a:rPr sz="2000" spc="-3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tide</a:t>
            </a:r>
            <a:r>
              <a:rPr sz="2000" spc="5" dirty="0">
                <a:latin typeface="Times New Roman"/>
                <a:cs typeface="Times New Roman"/>
              </a:rPr>
              <a:t> </a:t>
            </a:r>
            <a:r>
              <a:rPr sz="2000" spc="-5" dirty="0">
                <a:latin typeface="Times New Roman"/>
                <a:cs typeface="Times New Roman"/>
              </a:rPr>
              <a:t>is </a:t>
            </a:r>
            <a:r>
              <a:rPr sz="2000" dirty="0">
                <a:latin typeface="Times New Roman"/>
                <a:cs typeface="Times New Roman"/>
              </a:rPr>
              <a:t>shown</a:t>
            </a:r>
            <a:r>
              <a:rPr sz="2000" spc="-25"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figure</a:t>
            </a:r>
            <a:r>
              <a:rPr sz="2000" spc="-4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next</a:t>
            </a:r>
            <a:r>
              <a:rPr sz="2000" spc="-20" dirty="0">
                <a:latin typeface="Times New Roman"/>
                <a:cs typeface="Times New Roman"/>
              </a:rPr>
              <a:t> </a:t>
            </a:r>
            <a:r>
              <a:rPr sz="2000" spc="-5" dirty="0">
                <a:latin typeface="Times New Roman"/>
                <a:cs typeface="Times New Roman"/>
              </a:rPr>
              <a:t>slide.</a:t>
            </a:r>
            <a:endParaRPr sz="2000">
              <a:latin typeface="Times New Roman"/>
              <a:cs typeface="Times New Roman"/>
            </a:endParaRPr>
          </a:p>
        </p:txBody>
      </p:sp>
      <p:grpSp>
        <p:nvGrpSpPr>
          <p:cNvPr id="18" name="object 18"/>
          <p:cNvGrpSpPr/>
          <p:nvPr/>
        </p:nvGrpSpPr>
        <p:grpSpPr>
          <a:xfrm>
            <a:off x="1595627" y="1496567"/>
            <a:ext cx="4276725" cy="1838325"/>
            <a:chOff x="1595627" y="1496567"/>
            <a:chExt cx="4276725" cy="1838325"/>
          </a:xfrm>
        </p:grpSpPr>
        <p:sp>
          <p:nvSpPr>
            <p:cNvPr id="19" name="object 19"/>
            <p:cNvSpPr/>
            <p:nvPr/>
          </p:nvSpPr>
          <p:spPr>
            <a:xfrm>
              <a:off x="4722876" y="1501139"/>
              <a:ext cx="3175" cy="838200"/>
            </a:xfrm>
            <a:custGeom>
              <a:avLst/>
              <a:gdLst/>
              <a:ahLst/>
              <a:cxnLst/>
              <a:rect l="l" t="t" r="r" b="b"/>
              <a:pathLst>
                <a:path w="3175" h="838200">
                  <a:moveTo>
                    <a:pt x="3175" y="0"/>
                  </a:moveTo>
                  <a:lnTo>
                    <a:pt x="0" y="838200"/>
                  </a:lnTo>
                </a:path>
              </a:pathLst>
            </a:custGeom>
            <a:ln w="9144">
              <a:solidFill>
                <a:srgbClr val="497DBA"/>
              </a:solidFill>
            </a:ln>
          </p:spPr>
          <p:txBody>
            <a:bodyPr wrap="square" lIns="0" tIns="0" rIns="0" bIns="0" rtlCol="0"/>
            <a:lstStyle/>
            <a:p>
              <a:endParaRPr/>
            </a:p>
          </p:txBody>
        </p:sp>
        <p:sp>
          <p:nvSpPr>
            <p:cNvPr id="20" name="object 20"/>
            <p:cNvSpPr/>
            <p:nvPr/>
          </p:nvSpPr>
          <p:spPr>
            <a:xfrm>
              <a:off x="4724400" y="1501139"/>
              <a:ext cx="762000" cy="1905"/>
            </a:xfrm>
            <a:custGeom>
              <a:avLst/>
              <a:gdLst/>
              <a:ahLst/>
              <a:cxnLst/>
              <a:rect l="l" t="t" r="r" b="b"/>
              <a:pathLst>
                <a:path w="762000" h="1905">
                  <a:moveTo>
                    <a:pt x="0" y="0"/>
                  </a:moveTo>
                  <a:lnTo>
                    <a:pt x="762000" y="1650"/>
                  </a:lnTo>
                </a:path>
              </a:pathLst>
            </a:custGeom>
            <a:ln w="9143">
              <a:solidFill>
                <a:srgbClr val="497DBA"/>
              </a:solidFill>
            </a:ln>
          </p:spPr>
          <p:txBody>
            <a:bodyPr wrap="square" lIns="0" tIns="0" rIns="0" bIns="0" rtlCol="0"/>
            <a:lstStyle/>
            <a:p>
              <a:endParaRPr/>
            </a:p>
          </p:txBody>
        </p:sp>
        <p:sp>
          <p:nvSpPr>
            <p:cNvPr id="21" name="object 21"/>
            <p:cNvSpPr/>
            <p:nvPr/>
          </p:nvSpPr>
          <p:spPr>
            <a:xfrm>
              <a:off x="5484875" y="1501139"/>
              <a:ext cx="3175" cy="838200"/>
            </a:xfrm>
            <a:custGeom>
              <a:avLst/>
              <a:gdLst/>
              <a:ahLst/>
              <a:cxnLst/>
              <a:rect l="l" t="t" r="r" b="b"/>
              <a:pathLst>
                <a:path w="3175" h="838200">
                  <a:moveTo>
                    <a:pt x="3175" y="0"/>
                  </a:moveTo>
                  <a:lnTo>
                    <a:pt x="0" y="838200"/>
                  </a:lnTo>
                </a:path>
              </a:pathLst>
            </a:custGeom>
            <a:ln w="9144">
              <a:solidFill>
                <a:srgbClr val="497DBA"/>
              </a:solidFill>
            </a:ln>
          </p:spPr>
          <p:txBody>
            <a:bodyPr wrap="square" lIns="0" tIns="0" rIns="0" bIns="0" rtlCol="0"/>
            <a:lstStyle/>
            <a:p>
              <a:endParaRPr/>
            </a:p>
          </p:txBody>
        </p:sp>
        <p:sp>
          <p:nvSpPr>
            <p:cNvPr id="22" name="object 22"/>
            <p:cNvSpPr/>
            <p:nvPr/>
          </p:nvSpPr>
          <p:spPr>
            <a:xfrm>
              <a:off x="4724400" y="2339339"/>
              <a:ext cx="762000" cy="1905"/>
            </a:xfrm>
            <a:custGeom>
              <a:avLst/>
              <a:gdLst/>
              <a:ahLst/>
              <a:cxnLst/>
              <a:rect l="l" t="t" r="r" b="b"/>
              <a:pathLst>
                <a:path w="762000" h="1905">
                  <a:moveTo>
                    <a:pt x="762000" y="1650"/>
                  </a:moveTo>
                  <a:lnTo>
                    <a:pt x="0" y="0"/>
                  </a:lnTo>
                </a:path>
              </a:pathLst>
            </a:custGeom>
            <a:ln w="9143">
              <a:solidFill>
                <a:srgbClr val="497DBA"/>
              </a:solidFill>
            </a:ln>
          </p:spPr>
          <p:txBody>
            <a:bodyPr wrap="square" lIns="0" tIns="0" rIns="0" bIns="0" rtlCol="0"/>
            <a:lstStyle/>
            <a:p>
              <a:endParaRPr/>
            </a:p>
          </p:txBody>
        </p:sp>
        <p:sp>
          <p:nvSpPr>
            <p:cNvPr id="23" name="object 23"/>
            <p:cNvSpPr/>
            <p:nvPr/>
          </p:nvSpPr>
          <p:spPr>
            <a:xfrm>
              <a:off x="4722876" y="2339339"/>
              <a:ext cx="3175" cy="990600"/>
            </a:xfrm>
            <a:custGeom>
              <a:avLst/>
              <a:gdLst/>
              <a:ahLst/>
              <a:cxnLst/>
              <a:rect l="l" t="t" r="r" b="b"/>
              <a:pathLst>
                <a:path w="3175" h="990600">
                  <a:moveTo>
                    <a:pt x="3175" y="0"/>
                  </a:moveTo>
                  <a:lnTo>
                    <a:pt x="0" y="990600"/>
                  </a:lnTo>
                </a:path>
              </a:pathLst>
            </a:custGeom>
            <a:ln w="9144">
              <a:solidFill>
                <a:srgbClr val="497DBA"/>
              </a:solidFill>
            </a:ln>
          </p:spPr>
          <p:txBody>
            <a:bodyPr wrap="square" lIns="0" tIns="0" rIns="0" bIns="0" rtlCol="0"/>
            <a:lstStyle/>
            <a:p>
              <a:endParaRPr/>
            </a:p>
          </p:txBody>
        </p:sp>
        <p:sp>
          <p:nvSpPr>
            <p:cNvPr id="24" name="object 24"/>
            <p:cNvSpPr/>
            <p:nvPr/>
          </p:nvSpPr>
          <p:spPr>
            <a:xfrm>
              <a:off x="4724400" y="2720339"/>
              <a:ext cx="762000" cy="1905"/>
            </a:xfrm>
            <a:custGeom>
              <a:avLst/>
              <a:gdLst/>
              <a:ahLst/>
              <a:cxnLst/>
              <a:rect l="l" t="t" r="r" b="b"/>
              <a:pathLst>
                <a:path w="762000" h="1905">
                  <a:moveTo>
                    <a:pt x="0" y="0"/>
                  </a:moveTo>
                  <a:lnTo>
                    <a:pt x="762000" y="1650"/>
                  </a:lnTo>
                </a:path>
              </a:pathLst>
            </a:custGeom>
            <a:ln w="9143">
              <a:solidFill>
                <a:srgbClr val="497DBA"/>
              </a:solidFill>
            </a:ln>
          </p:spPr>
          <p:txBody>
            <a:bodyPr wrap="square" lIns="0" tIns="0" rIns="0" bIns="0" rtlCol="0"/>
            <a:lstStyle/>
            <a:p>
              <a:endParaRPr/>
            </a:p>
          </p:txBody>
        </p:sp>
        <p:sp>
          <p:nvSpPr>
            <p:cNvPr id="25" name="object 25"/>
            <p:cNvSpPr/>
            <p:nvPr/>
          </p:nvSpPr>
          <p:spPr>
            <a:xfrm>
              <a:off x="5484875" y="2720339"/>
              <a:ext cx="3175" cy="609600"/>
            </a:xfrm>
            <a:custGeom>
              <a:avLst/>
              <a:gdLst/>
              <a:ahLst/>
              <a:cxnLst/>
              <a:rect l="l" t="t" r="r" b="b"/>
              <a:pathLst>
                <a:path w="3175" h="609600">
                  <a:moveTo>
                    <a:pt x="3175" y="0"/>
                  </a:moveTo>
                  <a:lnTo>
                    <a:pt x="0" y="609600"/>
                  </a:lnTo>
                </a:path>
              </a:pathLst>
            </a:custGeom>
            <a:ln w="9144">
              <a:solidFill>
                <a:srgbClr val="497DBA"/>
              </a:solidFill>
            </a:ln>
          </p:spPr>
          <p:txBody>
            <a:bodyPr wrap="square" lIns="0" tIns="0" rIns="0" bIns="0" rtlCol="0"/>
            <a:lstStyle/>
            <a:p>
              <a:endParaRPr/>
            </a:p>
          </p:txBody>
        </p:sp>
        <p:sp>
          <p:nvSpPr>
            <p:cNvPr id="26" name="object 26"/>
            <p:cNvSpPr/>
            <p:nvPr/>
          </p:nvSpPr>
          <p:spPr>
            <a:xfrm>
              <a:off x="1600199" y="2567939"/>
              <a:ext cx="4267200" cy="1905"/>
            </a:xfrm>
            <a:custGeom>
              <a:avLst/>
              <a:gdLst/>
              <a:ahLst/>
              <a:cxnLst/>
              <a:rect l="l" t="t" r="r" b="b"/>
              <a:pathLst>
                <a:path w="4267200" h="1905">
                  <a:moveTo>
                    <a:pt x="0" y="0"/>
                  </a:moveTo>
                  <a:lnTo>
                    <a:pt x="4267200" y="1650"/>
                  </a:lnTo>
                </a:path>
              </a:pathLst>
            </a:custGeom>
            <a:ln w="9144">
              <a:solidFill>
                <a:srgbClr val="497DBA"/>
              </a:solidFill>
              <a:prstDash val="sysDash"/>
            </a:ln>
          </p:spPr>
          <p:txBody>
            <a:bodyPr wrap="square" lIns="0" tIns="0" rIns="0" bIns="0" rtlCol="0"/>
            <a:lstStyle/>
            <a:p>
              <a:endParaRPr/>
            </a:p>
          </p:txBody>
        </p:sp>
        <p:sp>
          <p:nvSpPr>
            <p:cNvPr id="27" name="object 27"/>
            <p:cNvSpPr/>
            <p:nvPr/>
          </p:nvSpPr>
          <p:spPr>
            <a:xfrm>
              <a:off x="1600199" y="1805939"/>
              <a:ext cx="3124200" cy="1905"/>
            </a:xfrm>
            <a:custGeom>
              <a:avLst/>
              <a:gdLst/>
              <a:ahLst/>
              <a:cxnLst/>
              <a:rect l="l" t="t" r="r" b="b"/>
              <a:pathLst>
                <a:path w="3124200" h="1905">
                  <a:moveTo>
                    <a:pt x="0" y="0"/>
                  </a:moveTo>
                  <a:lnTo>
                    <a:pt x="3124200" y="1650"/>
                  </a:lnTo>
                </a:path>
              </a:pathLst>
            </a:custGeom>
            <a:ln w="9143">
              <a:solidFill>
                <a:srgbClr val="497DBA"/>
              </a:solidFill>
            </a:ln>
          </p:spPr>
          <p:txBody>
            <a:bodyPr wrap="square" lIns="0" tIns="0" rIns="0" bIns="0" rtlCol="0"/>
            <a:lstStyle/>
            <a:p>
              <a:endParaRPr/>
            </a:p>
          </p:txBody>
        </p:sp>
        <p:sp>
          <p:nvSpPr>
            <p:cNvPr id="28" name="object 28"/>
            <p:cNvSpPr/>
            <p:nvPr/>
          </p:nvSpPr>
          <p:spPr>
            <a:xfrm>
              <a:off x="2083180" y="1805939"/>
              <a:ext cx="103505" cy="762000"/>
            </a:xfrm>
            <a:custGeom>
              <a:avLst/>
              <a:gdLst/>
              <a:ahLst/>
              <a:cxnLst/>
              <a:rect l="l" t="t" r="r" b="b"/>
              <a:pathLst>
                <a:path w="103505" h="762000">
                  <a:moveTo>
                    <a:pt x="51958" y="25203"/>
                  </a:moveTo>
                  <a:lnTo>
                    <a:pt x="45620" y="35958"/>
                  </a:lnTo>
                  <a:lnTo>
                    <a:pt x="42544" y="762000"/>
                  </a:lnTo>
                  <a:lnTo>
                    <a:pt x="55244" y="762000"/>
                  </a:lnTo>
                  <a:lnTo>
                    <a:pt x="58319" y="36186"/>
                  </a:lnTo>
                  <a:lnTo>
                    <a:pt x="51958" y="25203"/>
                  </a:lnTo>
                  <a:close/>
                </a:path>
                <a:path w="103505" h="762000">
                  <a:moveTo>
                    <a:pt x="59334" y="12573"/>
                  </a:moveTo>
                  <a:lnTo>
                    <a:pt x="58419" y="12573"/>
                  </a:lnTo>
                  <a:lnTo>
                    <a:pt x="58319" y="36186"/>
                  </a:lnTo>
                  <a:lnTo>
                    <a:pt x="92456" y="95123"/>
                  </a:lnTo>
                  <a:lnTo>
                    <a:pt x="96266" y="96265"/>
                  </a:lnTo>
                  <a:lnTo>
                    <a:pt x="102362" y="92710"/>
                  </a:lnTo>
                  <a:lnTo>
                    <a:pt x="103377" y="88773"/>
                  </a:lnTo>
                  <a:lnTo>
                    <a:pt x="101600" y="85725"/>
                  </a:lnTo>
                  <a:lnTo>
                    <a:pt x="59334" y="12573"/>
                  </a:lnTo>
                  <a:close/>
                </a:path>
                <a:path w="103505" h="762000">
                  <a:moveTo>
                    <a:pt x="52069" y="0"/>
                  </a:moveTo>
                  <a:lnTo>
                    <a:pt x="1777" y="85344"/>
                  </a:lnTo>
                  <a:lnTo>
                    <a:pt x="0" y="88392"/>
                  </a:lnTo>
                  <a:lnTo>
                    <a:pt x="1016" y="92329"/>
                  </a:lnTo>
                  <a:lnTo>
                    <a:pt x="7112" y="95885"/>
                  </a:lnTo>
                  <a:lnTo>
                    <a:pt x="10921" y="94869"/>
                  </a:lnTo>
                  <a:lnTo>
                    <a:pt x="12700" y="91821"/>
                  </a:lnTo>
                  <a:lnTo>
                    <a:pt x="45620" y="35958"/>
                  </a:lnTo>
                  <a:lnTo>
                    <a:pt x="45719" y="12573"/>
                  </a:lnTo>
                  <a:lnTo>
                    <a:pt x="59334" y="12573"/>
                  </a:lnTo>
                  <a:lnTo>
                    <a:pt x="52069" y="0"/>
                  </a:lnTo>
                  <a:close/>
                </a:path>
                <a:path w="103505" h="762000">
                  <a:moveTo>
                    <a:pt x="58406" y="15748"/>
                  </a:moveTo>
                  <a:lnTo>
                    <a:pt x="57531" y="15748"/>
                  </a:lnTo>
                  <a:lnTo>
                    <a:pt x="51958" y="25203"/>
                  </a:lnTo>
                  <a:lnTo>
                    <a:pt x="58319" y="36186"/>
                  </a:lnTo>
                  <a:lnTo>
                    <a:pt x="58406" y="15748"/>
                  </a:lnTo>
                  <a:close/>
                </a:path>
                <a:path w="103505" h="762000">
                  <a:moveTo>
                    <a:pt x="58419" y="12573"/>
                  </a:moveTo>
                  <a:lnTo>
                    <a:pt x="45719" y="12573"/>
                  </a:lnTo>
                  <a:lnTo>
                    <a:pt x="45620" y="35958"/>
                  </a:lnTo>
                  <a:lnTo>
                    <a:pt x="51958" y="25203"/>
                  </a:lnTo>
                  <a:lnTo>
                    <a:pt x="46481" y="15748"/>
                  </a:lnTo>
                  <a:lnTo>
                    <a:pt x="58406" y="15748"/>
                  </a:lnTo>
                  <a:lnTo>
                    <a:pt x="58419" y="12573"/>
                  </a:lnTo>
                  <a:close/>
                </a:path>
                <a:path w="103505" h="762000">
                  <a:moveTo>
                    <a:pt x="57531" y="15748"/>
                  </a:moveTo>
                  <a:lnTo>
                    <a:pt x="46481" y="15748"/>
                  </a:lnTo>
                  <a:lnTo>
                    <a:pt x="51958" y="25203"/>
                  </a:lnTo>
                  <a:lnTo>
                    <a:pt x="57531" y="15748"/>
                  </a:lnTo>
                  <a:close/>
                </a:path>
              </a:pathLst>
            </a:custGeom>
            <a:solidFill>
              <a:srgbClr val="497DBA"/>
            </a:solidFill>
          </p:spPr>
          <p:txBody>
            <a:bodyPr wrap="square" lIns="0" tIns="0" rIns="0" bIns="0" rtlCol="0"/>
            <a:lstStyle/>
            <a:p>
              <a:endParaRPr/>
            </a:p>
          </p:txBody>
        </p:sp>
        <p:sp>
          <p:nvSpPr>
            <p:cNvPr id="29" name="object 29"/>
            <p:cNvSpPr/>
            <p:nvPr/>
          </p:nvSpPr>
          <p:spPr>
            <a:xfrm>
              <a:off x="4648200" y="2415539"/>
              <a:ext cx="228600" cy="228600"/>
            </a:xfrm>
            <a:custGeom>
              <a:avLst/>
              <a:gdLst/>
              <a:ahLst/>
              <a:cxnLst/>
              <a:rect l="l" t="t" r="r" b="b"/>
              <a:pathLst>
                <a:path w="228600" h="228600">
                  <a:moveTo>
                    <a:pt x="0" y="76200"/>
                  </a:moveTo>
                  <a:lnTo>
                    <a:pt x="152400" y="0"/>
                  </a:lnTo>
                </a:path>
                <a:path w="228600" h="228600">
                  <a:moveTo>
                    <a:pt x="0" y="228600"/>
                  </a:moveTo>
                  <a:lnTo>
                    <a:pt x="228600" y="76200"/>
                  </a:lnTo>
                </a:path>
              </a:pathLst>
            </a:custGeom>
            <a:ln w="9144">
              <a:solidFill>
                <a:srgbClr val="497DBA"/>
              </a:solidFill>
            </a:ln>
          </p:spPr>
          <p:txBody>
            <a:bodyPr wrap="square" lIns="0" tIns="0" rIns="0" bIns="0" rtlCol="0"/>
            <a:lstStyle/>
            <a:p>
              <a:endParaRPr/>
            </a:p>
          </p:txBody>
        </p:sp>
        <p:sp>
          <p:nvSpPr>
            <p:cNvPr id="30" name="object 30"/>
            <p:cNvSpPr/>
            <p:nvPr/>
          </p:nvSpPr>
          <p:spPr>
            <a:xfrm>
              <a:off x="4933495" y="2351782"/>
              <a:ext cx="215900" cy="410845"/>
            </a:xfrm>
            <a:custGeom>
              <a:avLst/>
              <a:gdLst/>
              <a:ahLst/>
              <a:cxnLst/>
              <a:rect l="l" t="t" r="r" b="b"/>
              <a:pathLst>
                <a:path w="215900" h="410844">
                  <a:moveTo>
                    <a:pt x="146196" y="175789"/>
                  </a:moveTo>
                  <a:lnTo>
                    <a:pt x="130883" y="198758"/>
                  </a:lnTo>
                  <a:lnTo>
                    <a:pt x="117002" y="220065"/>
                  </a:lnTo>
                  <a:lnTo>
                    <a:pt x="103276" y="241478"/>
                  </a:lnTo>
                  <a:lnTo>
                    <a:pt x="89288" y="262677"/>
                  </a:lnTo>
                  <a:lnTo>
                    <a:pt x="74622" y="283340"/>
                  </a:lnTo>
                  <a:lnTo>
                    <a:pt x="68002" y="290800"/>
                  </a:lnTo>
                  <a:lnTo>
                    <a:pt x="60620" y="297580"/>
                  </a:lnTo>
                  <a:lnTo>
                    <a:pt x="53191" y="304290"/>
                  </a:lnTo>
                  <a:lnTo>
                    <a:pt x="46428" y="311534"/>
                  </a:lnTo>
                  <a:lnTo>
                    <a:pt x="38647" y="321645"/>
                  </a:lnTo>
                  <a:lnTo>
                    <a:pt x="31236" y="332029"/>
                  </a:lnTo>
                  <a:lnTo>
                    <a:pt x="24372" y="342771"/>
                  </a:lnTo>
                  <a:lnTo>
                    <a:pt x="18234" y="353952"/>
                  </a:lnTo>
                  <a:lnTo>
                    <a:pt x="11441" y="365097"/>
                  </a:lnTo>
                  <a:lnTo>
                    <a:pt x="3899" y="377289"/>
                  </a:lnTo>
                  <a:lnTo>
                    <a:pt x="0" y="388385"/>
                  </a:lnTo>
                  <a:lnTo>
                    <a:pt x="4137" y="396243"/>
                  </a:lnTo>
                  <a:lnTo>
                    <a:pt x="30347" y="405715"/>
                  </a:lnTo>
                  <a:lnTo>
                    <a:pt x="58747" y="408578"/>
                  </a:lnTo>
                  <a:lnTo>
                    <a:pt x="88005" y="408799"/>
                  </a:lnTo>
                  <a:lnTo>
                    <a:pt x="116786" y="410340"/>
                  </a:lnTo>
                  <a:lnTo>
                    <a:pt x="127537" y="407227"/>
                  </a:lnTo>
                  <a:lnTo>
                    <a:pt x="138408" y="404387"/>
                  </a:lnTo>
                  <a:lnTo>
                    <a:pt x="149040" y="401000"/>
                  </a:lnTo>
                  <a:lnTo>
                    <a:pt x="193208" y="358032"/>
                  </a:lnTo>
                  <a:lnTo>
                    <a:pt x="215338" y="311534"/>
                  </a:lnTo>
                  <a:lnTo>
                    <a:pt x="212082" y="300855"/>
                  </a:lnTo>
                  <a:lnTo>
                    <a:pt x="209004" y="290103"/>
                  </a:lnTo>
                  <a:lnTo>
                    <a:pt x="205569" y="279495"/>
                  </a:lnTo>
                  <a:lnTo>
                    <a:pt x="201241" y="269243"/>
                  </a:lnTo>
                  <a:lnTo>
                    <a:pt x="183563" y="235707"/>
                  </a:lnTo>
                  <a:lnTo>
                    <a:pt x="178905" y="228789"/>
                  </a:lnTo>
                  <a:lnTo>
                    <a:pt x="173323" y="228789"/>
                  </a:lnTo>
                  <a:lnTo>
                    <a:pt x="169663" y="217079"/>
                  </a:lnTo>
                  <a:lnTo>
                    <a:pt x="159077" y="184661"/>
                  </a:lnTo>
                  <a:lnTo>
                    <a:pt x="146196" y="175789"/>
                  </a:lnTo>
                  <a:close/>
                </a:path>
                <a:path w="215900" h="410844">
                  <a:moveTo>
                    <a:pt x="175176" y="223250"/>
                  </a:moveTo>
                  <a:lnTo>
                    <a:pt x="172836" y="223517"/>
                  </a:lnTo>
                  <a:lnTo>
                    <a:pt x="173299" y="228149"/>
                  </a:lnTo>
                  <a:lnTo>
                    <a:pt x="173323" y="228789"/>
                  </a:lnTo>
                  <a:lnTo>
                    <a:pt x="178905" y="228789"/>
                  </a:lnTo>
                  <a:lnTo>
                    <a:pt x="175176" y="223250"/>
                  </a:lnTo>
                  <a:close/>
                </a:path>
                <a:path w="215900" h="410844">
                  <a:moveTo>
                    <a:pt x="78978" y="0"/>
                  </a:moveTo>
                  <a:lnTo>
                    <a:pt x="32331" y="15370"/>
                  </a:lnTo>
                  <a:lnTo>
                    <a:pt x="22871" y="23211"/>
                  </a:lnTo>
                  <a:lnTo>
                    <a:pt x="16091" y="34087"/>
                  </a:lnTo>
                  <a:lnTo>
                    <a:pt x="10382" y="46178"/>
                  </a:lnTo>
                  <a:lnTo>
                    <a:pt x="4137" y="57661"/>
                  </a:lnTo>
                  <a:lnTo>
                    <a:pt x="6179" y="76017"/>
                  </a:lnTo>
                  <a:lnTo>
                    <a:pt x="7233" y="94872"/>
                  </a:lnTo>
                  <a:lnTo>
                    <a:pt x="10263" y="112775"/>
                  </a:lnTo>
                  <a:lnTo>
                    <a:pt x="18234" y="128273"/>
                  </a:lnTo>
                  <a:lnTo>
                    <a:pt x="29670" y="135995"/>
                  </a:lnTo>
                  <a:lnTo>
                    <a:pt x="44094" y="138894"/>
                  </a:lnTo>
                  <a:lnTo>
                    <a:pt x="59686" y="140007"/>
                  </a:lnTo>
                  <a:lnTo>
                    <a:pt x="74622" y="142370"/>
                  </a:lnTo>
                  <a:lnTo>
                    <a:pt x="102784" y="150782"/>
                  </a:lnTo>
                  <a:lnTo>
                    <a:pt x="118564" y="157372"/>
                  </a:lnTo>
                  <a:lnTo>
                    <a:pt x="133486" y="167034"/>
                  </a:lnTo>
                  <a:lnTo>
                    <a:pt x="146196" y="175789"/>
                  </a:lnTo>
                  <a:lnTo>
                    <a:pt x="187144" y="114176"/>
                  </a:lnTo>
                  <a:lnTo>
                    <a:pt x="179794" y="63615"/>
                  </a:lnTo>
                  <a:lnTo>
                    <a:pt x="176920" y="42771"/>
                  </a:lnTo>
                  <a:lnTo>
                    <a:pt x="172142" y="36452"/>
                  </a:lnTo>
                  <a:lnTo>
                    <a:pt x="159077" y="29467"/>
                  </a:lnTo>
                  <a:lnTo>
                    <a:pt x="138505" y="15263"/>
                  </a:lnTo>
                  <a:lnTo>
                    <a:pt x="113087" y="2702"/>
                  </a:lnTo>
                  <a:lnTo>
                    <a:pt x="78978" y="0"/>
                  </a:lnTo>
                  <a:close/>
                </a:path>
              </a:pathLst>
            </a:custGeom>
            <a:solidFill>
              <a:srgbClr val="4F81BC"/>
            </a:solidFill>
          </p:spPr>
          <p:txBody>
            <a:bodyPr wrap="square" lIns="0" tIns="0" rIns="0" bIns="0" rtlCol="0"/>
            <a:lstStyle/>
            <a:p>
              <a:endParaRPr/>
            </a:p>
          </p:txBody>
        </p:sp>
        <p:sp>
          <p:nvSpPr>
            <p:cNvPr id="31" name="object 31"/>
            <p:cNvSpPr/>
            <p:nvPr/>
          </p:nvSpPr>
          <p:spPr>
            <a:xfrm>
              <a:off x="4933495" y="2351782"/>
              <a:ext cx="215900" cy="410845"/>
            </a:xfrm>
            <a:custGeom>
              <a:avLst/>
              <a:gdLst/>
              <a:ahLst/>
              <a:cxnLst/>
              <a:rect l="l" t="t" r="r" b="b"/>
              <a:pathLst>
                <a:path w="215900" h="410844">
                  <a:moveTo>
                    <a:pt x="159077" y="29467"/>
                  </a:moveTo>
                  <a:lnTo>
                    <a:pt x="138505" y="15263"/>
                  </a:lnTo>
                  <a:lnTo>
                    <a:pt x="113087" y="2702"/>
                  </a:lnTo>
                  <a:lnTo>
                    <a:pt x="78978" y="0"/>
                  </a:lnTo>
                  <a:lnTo>
                    <a:pt x="32331" y="15370"/>
                  </a:lnTo>
                  <a:lnTo>
                    <a:pt x="22871" y="23211"/>
                  </a:lnTo>
                  <a:lnTo>
                    <a:pt x="16091" y="34087"/>
                  </a:lnTo>
                  <a:lnTo>
                    <a:pt x="10382" y="46178"/>
                  </a:lnTo>
                  <a:lnTo>
                    <a:pt x="4137" y="57661"/>
                  </a:lnTo>
                  <a:lnTo>
                    <a:pt x="6179" y="76017"/>
                  </a:lnTo>
                  <a:lnTo>
                    <a:pt x="7233" y="94872"/>
                  </a:lnTo>
                  <a:lnTo>
                    <a:pt x="10263" y="112775"/>
                  </a:lnTo>
                  <a:lnTo>
                    <a:pt x="18234" y="128273"/>
                  </a:lnTo>
                  <a:lnTo>
                    <a:pt x="29670" y="135995"/>
                  </a:lnTo>
                  <a:lnTo>
                    <a:pt x="44094" y="138894"/>
                  </a:lnTo>
                  <a:lnTo>
                    <a:pt x="59686" y="140007"/>
                  </a:lnTo>
                  <a:lnTo>
                    <a:pt x="74622" y="142370"/>
                  </a:lnTo>
                  <a:lnTo>
                    <a:pt x="118564" y="157372"/>
                  </a:lnTo>
                  <a:lnTo>
                    <a:pt x="159077" y="184661"/>
                  </a:lnTo>
                  <a:lnTo>
                    <a:pt x="173323" y="228789"/>
                  </a:lnTo>
                  <a:lnTo>
                    <a:pt x="173299" y="228149"/>
                  </a:lnTo>
                  <a:lnTo>
                    <a:pt x="172836" y="223517"/>
                  </a:lnTo>
                  <a:lnTo>
                    <a:pt x="175176" y="223250"/>
                  </a:lnTo>
                  <a:lnTo>
                    <a:pt x="183563" y="235707"/>
                  </a:lnTo>
                  <a:lnTo>
                    <a:pt x="201241" y="269243"/>
                  </a:lnTo>
                  <a:lnTo>
                    <a:pt x="205569" y="279495"/>
                  </a:lnTo>
                  <a:lnTo>
                    <a:pt x="209004" y="290103"/>
                  </a:lnTo>
                  <a:lnTo>
                    <a:pt x="212082" y="300855"/>
                  </a:lnTo>
                  <a:lnTo>
                    <a:pt x="215338" y="311534"/>
                  </a:lnTo>
                  <a:lnTo>
                    <a:pt x="193208" y="358032"/>
                  </a:lnTo>
                  <a:lnTo>
                    <a:pt x="159077" y="396243"/>
                  </a:lnTo>
                  <a:lnTo>
                    <a:pt x="127537" y="407227"/>
                  </a:lnTo>
                  <a:lnTo>
                    <a:pt x="116786" y="410340"/>
                  </a:lnTo>
                  <a:lnTo>
                    <a:pt x="88005" y="408799"/>
                  </a:lnTo>
                  <a:lnTo>
                    <a:pt x="58747" y="408578"/>
                  </a:lnTo>
                  <a:lnTo>
                    <a:pt x="30347" y="405715"/>
                  </a:lnTo>
                  <a:lnTo>
                    <a:pt x="4137" y="396243"/>
                  </a:lnTo>
                  <a:lnTo>
                    <a:pt x="0" y="388385"/>
                  </a:lnTo>
                  <a:lnTo>
                    <a:pt x="3899" y="377289"/>
                  </a:lnTo>
                  <a:lnTo>
                    <a:pt x="11441" y="365097"/>
                  </a:lnTo>
                  <a:lnTo>
                    <a:pt x="18234" y="353952"/>
                  </a:lnTo>
                  <a:lnTo>
                    <a:pt x="38647" y="321645"/>
                  </a:lnTo>
                  <a:lnTo>
                    <a:pt x="60620" y="297580"/>
                  </a:lnTo>
                  <a:lnTo>
                    <a:pt x="68002" y="290800"/>
                  </a:lnTo>
                  <a:lnTo>
                    <a:pt x="74622" y="283340"/>
                  </a:lnTo>
                  <a:lnTo>
                    <a:pt x="89288" y="262677"/>
                  </a:lnTo>
                  <a:lnTo>
                    <a:pt x="103276" y="241478"/>
                  </a:lnTo>
                  <a:lnTo>
                    <a:pt x="117002" y="220065"/>
                  </a:lnTo>
                  <a:lnTo>
                    <a:pt x="130883" y="198758"/>
                  </a:lnTo>
                  <a:lnTo>
                    <a:pt x="159077" y="156467"/>
                  </a:lnTo>
                  <a:lnTo>
                    <a:pt x="187144" y="114176"/>
                  </a:lnTo>
                  <a:lnTo>
                    <a:pt x="179794" y="63615"/>
                  </a:lnTo>
                  <a:lnTo>
                    <a:pt x="176920" y="42771"/>
                  </a:lnTo>
                  <a:lnTo>
                    <a:pt x="172142" y="36452"/>
                  </a:lnTo>
                  <a:lnTo>
                    <a:pt x="159077" y="29467"/>
                  </a:lnTo>
                  <a:close/>
                </a:path>
              </a:pathLst>
            </a:custGeom>
            <a:ln w="25907">
              <a:solidFill>
                <a:srgbClr val="385D89"/>
              </a:solidFill>
            </a:ln>
          </p:spPr>
          <p:txBody>
            <a:bodyPr wrap="square" lIns="0" tIns="0" rIns="0" bIns="0" rtlCol="0"/>
            <a:lstStyle/>
            <a:p>
              <a:endParaRPr/>
            </a:p>
          </p:txBody>
        </p:sp>
      </p:grpSp>
      <p:sp>
        <p:nvSpPr>
          <p:cNvPr id="32" name="object 32"/>
          <p:cNvSpPr txBox="1"/>
          <p:nvPr/>
        </p:nvSpPr>
        <p:spPr>
          <a:xfrm>
            <a:off x="4724463" y="1501965"/>
            <a:ext cx="800100" cy="838200"/>
          </a:xfrm>
          <a:prstGeom prst="rect">
            <a:avLst/>
          </a:prstGeom>
          <a:ln w="12319">
            <a:solidFill>
              <a:srgbClr val="497DBA"/>
            </a:solidFill>
          </a:ln>
        </p:spPr>
        <p:txBody>
          <a:bodyPr vert="horz" wrap="square" lIns="0" tIns="0" rIns="0" bIns="0" rtlCol="0">
            <a:spAutoFit/>
          </a:bodyPr>
          <a:lstStyle/>
          <a:p>
            <a:pPr marL="91440" marR="30480">
              <a:lnSpc>
                <a:spcPts val="1650"/>
              </a:lnSpc>
            </a:pPr>
            <a:r>
              <a:rPr sz="1800" dirty="0">
                <a:latin typeface="Times New Roman"/>
                <a:cs typeface="Times New Roman"/>
              </a:rPr>
              <a:t>Barrier</a:t>
            </a:r>
            <a:endParaRPr sz="1800">
              <a:latin typeface="Times New Roman"/>
              <a:cs typeface="Times New Roman"/>
            </a:endParaRPr>
          </a:p>
          <a:p>
            <a:pPr marL="147955">
              <a:lnSpc>
                <a:spcPct val="100000"/>
              </a:lnSpc>
            </a:pPr>
            <a:r>
              <a:rPr sz="1800" spc="-5" dirty="0">
                <a:latin typeface="Times New Roman"/>
                <a:cs typeface="Times New Roman"/>
              </a:rPr>
              <a:t>with </a:t>
            </a:r>
            <a:r>
              <a:rPr sz="1800" dirty="0">
                <a:latin typeface="Times New Roman"/>
                <a:cs typeface="Times New Roman"/>
              </a:rPr>
              <a:t> </a:t>
            </a:r>
            <a:r>
              <a:rPr sz="1800" spc="-5" dirty="0">
                <a:latin typeface="Times New Roman"/>
                <a:cs typeface="Times New Roman"/>
              </a:rPr>
              <a:t>turb</a:t>
            </a:r>
            <a:r>
              <a:rPr sz="1800" spc="5" dirty="0">
                <a:latin typeface="Times New Roman"/>
                <a:cs typeface="Times New Roman"/>
              </a:rPr>
              <a:t>i</a:t>
            </a:r>
            <a:r>
              <a:rPr sz="1800" spc="-5" dirty="0">
                <a:latin typeface="Times New Roman"/>
                <a:cs typeface="Times New Roman"/>
              </a:rPr>
              <a:t>ne</a:t>
            </a:r>
            <a:endParaRPr sz="1800">
              <a:latin typeface="Times New Roman"/>
              <a:cs typeface="Times New Roman"/>
            </a:endParaRPr>
          </a:p>
        </p:txBody>
      </p:sp>
      <p:sp>
        <p:nvSpPr>
          <p:cNvPr id="33" name="object 33"/>
          <p:cNvSpPr txBox="1"/>
          <p:nvPr/>
        </p:nvSpPr>
        <p:spPr>
          <a:xfrm>
            <a:off x="612140" y="1767585"/>
            <a:ext cx="13849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High</a:t>
            </a:r>
            <a:r>
              <a:rPr sz="1800" spc="-45" dirty="0">
                <a:latin typeface="Times New Roman"/>
                <a:cs typeface="Times New Roman"/>
              </a:rPr>
              <a:t> </a:t>
            </a:r>
            <a:r>
              <a:rPr sz="1800" dirty="0">
                <a:latin typeface="Times New Roman"/>
                <a:cs typeface="Times New Roman"/>
              </a:rPr>
              <a:t>tide</a:t>
            </a:r>
            <a:r>
              <a:rPr sz="1800" spc="-30" dirty="0">
                <a:latin typeface="Times New Roman"/>
                <a:cs typeface="Times New Roman"/>
              </a:rPr>
              <a:t> </a:t>
            </a:r>
            <a:r>
              <a:rPr sz="1800" dirty="0">
                <a:latin typeface="Times New Roman"/>
                <a:cs typeface="Times New Roman"/>
              </a:rPr>
              <a:t>level</a:t>
            </a:r>
            <a:endParaRPr sz="1800">
              <a:latin typeface="Times New Roman"/>
              <a:cs typeface="Times New Roman"/>
            </a:endParaRPr>
          </a:p>
        </p:txBody>
      </p:sp>
      <p:sp>
        <p:nvSpPr>
          <p:cNvPr id="34" name="object 34"/>
          <p:cNvSpPr txBox="1"/>
          <p:nvPr/>
        </p:nvSpPr>
        <p:spPr>
          <a:xfrm>
            <a:off x="612140" y="2300985"/>
            <a:ext cx="13468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Low</a:t>
            </a:r>
            <a:r>
              <a:rPr sz="1800" spc="-45" dirty="0">
                <a:latin typeface="Times New Roman"/>
                <a:cs typeface="Times New Roman"/>
              </a:rPr>
              <a:t> </a:t>
            </a:r>
            <a:r>
              <a:rPr sz="1800" dirty="0">
                <a:latin typeface="Times New Roman"/>
                <a:cs typeface="Times New Roman"/>
              </a:rPr>
              <a:t>tide</a:t>
            </a:r>
            <a:r>
              <a:rPr sz="1800" spc="-35" dirty="0">
                <a:latin typeface="Times New Roman"/>
                <a:cs typeface="Times New Roman"/>
              </a:rPr>
              <a:t> </a:t>
            </a:r>
            <a:r>
              <a:rPr sz="1800" dirty="0">
                <a:latin typeface="Times New Roman"/>
                <a:cs typeface="Times New Roman"/>
              </a:rPr>
              <a:t>level</a:t>
            </a:r>
            <a:endParaRPr sz="1800">
              <a:latin typeface="Times New Roman"/>
              <a:cs typeface="Times New Roman"/>
            </a:endParaRPr>
          </a:p>
        </p:txBody>
      </p:sp>
      <p:sp>
        <p:nvSpPr>
          <p:cNvPr id="35" name="object 35"/>
          <p:cNvSpPr txBox="1"/>
          <p:nvPr/>
        </p:nvSpPr>
        <p:spPr>
          <a:xfrm>
            <a:off x="3025775" y="1500632"/>
            <a:ext cx="1539240" cy="299720"/>
          </a:xfrm>
          <a:prstGeom prst="rect">
            <a:avLst/>
          </a:prstGeom>
        </p:spPr>
        <p:txBody>
          <a:bodyPr vert="horz" wrap="square" lIns="0" tIns="12700" rIns="0" bIns="0" rtlCol="0">
            <a:spAutoFit/>
          </a:bodyPr>
          <a:lstStyle/>
          <a:p>
            <a:pPr marL="38100">
              <a:lnSpc>
                <a:spcPct val="100000"/>
              </a:lnSpc>
              <a:spcBef>
                <a:spcPts val="100"/>
              </a:spcBef>
            </a:pPr>
            <a:r>
              <a:rPr sz="1800" dirty="0">
                <a:latin typeface="Times New Roman"/>
                <a:cs typeface="Times New Roman"/>
              </a:rPr>
              <a:t>Surface ar</a:t>
            </a:r>
            <a:r>
              <a:rPr sz="1800" spc="5" dirty="0">
                <a:latin typeface="Times New Roman"/>
                <a:cs typeface="Times New Roman"/>
              </a:rPr>
              <a:t>e</a:t>
            </a:r>
            <a:r>
              <a:rPr sz="1800" dirty="0">
                <a:latin typeface="Times New Roman"/>
                <a:cs typeface="Times New Roman"/>
              </a:rPr>
              <a:t>a,</a:t>
            </a:r>
            <a:r>
              <a:rPr sz="1800" spc="-105" dirty="0">
                <a:latin typeface="Times New Roman"/>
                <a:cs typeface="Times New Roman"/>
              </a:rPr>
              <a:t> </a:t>
            </a:r>
            <a:r>
              <a:rPr sz="1800" spc="-5" dirty="0">
                <a:latin typeface="Times New Roman"/>
                <a:cs typeface="Times New Roman"/>
              </a:rPr>
              <a:t>A</a:t>
            </a:r>
            <a:r>
              <a:rPr sz="1800" spc="-7" baseline="-20833" dirty="0">
                <a:latin typeface="Times New Roman"/>
                <a:cs typeface="Times New Roman"/>
              </a:rPr>
              <a:t>s</a:t>
            </a:r>
            <a:endParaRPr sz="1800" baseline="-20833">
              <a:latin typeface="Times New Roman"/>
              <a:cs typeface="Times New Roman"/>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38</a:t>
            </a:r>
            <a:endParaRPr sz="1200">
              <a:latin typeface="Arial MT"/>
              <a:cs typeface="Arial MT"/>
            </a:endParaRPr>
          </a:p>
        </p:txBody>
      </p:sp>
      <p:sp>
        <p:nvSpPr>
          <p:cNvPr id="3" name="object 3"/>
          <p:cNvSpPr/>
          <p:nvPr/>
        </p:nvSpPr>
        <p:spPr>
          <a:xfrm>
            <a:off x="3834510" y="4123944"/>
            <a:ext cx="103505" cy="447675"/>
          </a:xfrm>
          <a:custGeom>
            <a:avLst/>
            <a:gdLst/>
            <a:ahLst/>
            <a:cxnLst/>
            <a:rect l="l" t="t" r="r" b="b"/>
            <a:pathLst>
              <a:path w="103504" h="447675">
                <a:moveTo>
                  <a:pt x="7112" y="351662"/>
                </a:moveTo>
                <a:lnTo>
                  <a:pt x="1015" y="355218"/>
                </a:lnTo>
                <a:lnTo>
                  <a:pt x="0" y="359028"/>
                </a:lnTo>
                <a:lnTo>
                  <a:pt x="51688" y="447674"/>
                </a:lnTo>
                <a:lnTo>
                  <a:pt x="59020" y="435101"/>
                </a:lnTo>
                <a:lnTo>
                  <a:pt x="45338" y="435101"/>
                </a:lnTo>
                <a:lnTo>
                  <a:pt x="45338" y="411679"/>
                </a:lnTo>
                <a:lnTo>
                  <a:pt x="10922" y="352678"/>
                </a:lnTo>
                <a:lnTo>
                  <a:pt x="7112" y="351662"/>
                </a:lnTo>
                <a:close/>
              </a:path>
              <a:path w="103504" h="447675">
                <a:moveTo>
                  <a:pt x="45338" y="411679"/>
                </a:moveTo>
                <a:lnTo>
                  <a:pt x="45338" y="435101"/>
                </a:lnTo>
                <a:lnTo>
                  <a:pt x="58038" y="435101"/>
                </a:lnTo>
                <a:lnTo>
                  <a:pt x="58038" y="431926"/>
                </a:lnTo>
                <a:lnTo>
                  <a:pt x="46227" y="431926"/>
                </a:lnTo>
                <a:lnTo>
                  <a:pt x="51688" y="422565"/>
                </a:lnTo>
                <a:lnTo>
                  <a:pt x="45338" y="411679"/>
                </a:lnTo>
                <a:close/>
              </a:path>
              <a:path w="103504" h="447675">
                <a:moveTo>
                  <a:pt x="96265" y="351662"/>
                </a:moveTo>
                <a:lnTo>
                  <a:pt x="92455" y="352678"/>
                </a:lnTo>
                <a:lnTo>
                  <a:pt x="58038" y="411679"/>
                </a:lnTo>
                <a:lnTo>
                  <a:pt x="58038" y="435101"/>
                </a:lnTo>
                <a:lnTo>
                  <a:pt x="59020" y="435101"/>
                </a:lnTo>
                <a:lnTo>
                  <a:pt x="103377" y="359028"/>
                </a:lnTo>
                <a:lnTo>
                  <a:pt x="102362" y="355218"/>
                </a:lnTo>
                <a:lnTo>
                  <a:pt x="96265" y="351662"/>
                </a:lnTo>
                <a:close/>
              </a:path>
              <a:path w="103504" h="447675">
                <a:moveTo>
                  <a:pt x="51688" y="422565"/>
                </a:moveTo>
                <a:lnTo>
                  <a:pt x="46227" y="431926"/>
                </a:lnTo>
                <a:lnTo>
                  <a:pt x="57150" y="431926"/>
                </a:lnTo>
                <a:lnTo>
                  <a:pt x="51688" y="422565"/>
                </a:lnTo>
                <a:close/>
              </a:path>
              <a:path w="103504" h="447675">
                <a:moveTo>
                  <a:pt x="58038" y="411679"/>
                </a:moveTo>
                <a:lnTo>
                  <a:pt x="51688" y="422565"/>
                </a:lnTo>
                <a:lnTo>
                  <a:pt x="57150" y="431926"/>
                </a:lnTo>
                <a:lnTo>
                  <a:pt x="58038" y="431926"/>
                </a:lnTo>
                <a:lnTo>
                  <a:pt x="58038" y="411679"/>
                </a:lnTo>
                <a:close/>
              </a:path>
              <a:path w="103504" h="447675">
                <a:moveTo>
                  <a:pt x="51688" y="25109"/>
                </a:moveTo>
                <a:lnTo>
                  <a:pt x="45338" y="35995"/>
                </a:lnTo>
                <a:lnTo>
                  <a:pt x="45338" y="411679"/>
                </a:lnTo>
                <a:lnTo>
                  <a:pt x="51688" y="422565"/>
                </a:lnTo>
                <a:lnTo>
                  <a:pt x="58038" y="411679"/>
                </a:lnTo>
                <a:lnTo>
                  <a:pt x="58038" y="35995"/>
                </a:lnTo>
                <a:lnTo>
                  <a:pt x="51688" y="25109"/>
                </a:lnTo>
                <a:close/>
              </a:path>
              <a:path w="103504" h="447675">
                <a:moveTo>
                  <a:pt x="51688" y="0"/>
                </a:moveTo>
                <a:lnTo>
                  <a:pt x="0" y="88645"/>
                </a:lnTo>
                <a:lnTo>
                  <a:pt x="1015" y="92455"/>
                </a:lnTo>
                <a:lnTo>
                  <a:pt x="7112" y="96011"/>
                </a:lnTo>
                <a:lnTo>
                  <a:pt x="10922" y="94995"/>
                </a:lnTo>
                <a:lnTo>
                  <a:pt x="45338" y="35995"/>
                </a:lnTo>
                <a:lnTo>
                  <a:pt x="45338" y="12572"/>
                </a:lnTo>
                <a:lnTo>
                  <a:pt x="59020" y="12572"/>
                </a:lnTo>
                <a:lnTo>
                  <a:pt x="51688" y="0"/>
                </a:lnTo>
                <a:close/>
              </a:path>
              <a:path w="103504" h="447675">
                <a:moveTo>
                  <a:pt x="59020" y="12572"/>
                </a:moveTo>
                <a:lnTo>
                  <a:pt x="58038" y="12572"/>
                </a:lnTo>
                <a:lnTo>
                  <a:pt x="58038" y="35995"/>
                </a:lnTo>
                <a:lnTo>
                  <a:pt x="92455" y="94995"/>
                </a:lnTo>
                <a:lnTo>
                  <a:pt x="96265" y="96011"/>
                </a:lnTo>
                <a:lnTo>
                  <a:pt x="102362" y="92455"/>
                </a:lnTo>
                <a:lnTo>
                  <a:pt x="103377" y="88645"/>
                </a:lnTo>
                <a:lnTo>
                  <a:pt x="59020" y="12572"/>
                </a:lnTo>
                <a:close/>
              </a:path>
              <a:path w="103504" h="447675">
                <a:moveTo>
                  <a:pt x="58038" y="12572"/>
                </a:moveTo>
                <a:lnTo>
                  <a:pt x="45338" y="12572"/>
                </a:lnTo>
                <a:lnTo>
                  <a:pt x="45338" y="35995"/>
                </a:lnTo>
                <a:lnTo>
                  <a:pt x="51688" y="25109"/>
                </a:lnTo>
                <a:lnTo>
                  <a:pt x="46227" y="15747"/>
                </a:lnTo>
                <a:lnTo>
                  <a:pt x="58038" y="15747"/>
                </a:lnTo>
                <a:lnTo>
                  <a:pt x="58038" y="12572"/>
                </a:lnTo>
                <a:close/>
              </a:path>
              <a:path w="103504" h="447675">
                <a:moveTo>
                  <a:pt x="58038" y="15747"/>
                </a:moveTo>
                <a:lnTo>
                  <a:pt x="57150" y="15747"/>
                </a:lnTo>
                <a:lnTo>
                  <a:pt x="51688" y="25109"/>
                </a:lnTo>
                <a:lnTo>
                  <a:pt x="58038" y="35995"/>
                </a:lnTo>
                <a:lnTo>
                  <a:pt x="58038" y="15747"/>
                </a:lnTo>
                <a:close/>
              </a:path>
              <a:path w="103504" h="447675">
                <a:moveTo>
                  <a:pt x="57150" y="15747"/>
                </a:moveTo>
                <a:lnTo>
                  <a:pt x="46227" y="15747"/>
                </a:lnTo>
                <a:lnTo>
                  <a:pt x="51688" y="25109"/>
                </a:lnTo>
                <a:lnTo>
                  <a:pt x="57150" y="15747"/>
                </a:lnTo>
                <a:close/>
              </a:path>
            </a:pathLst>
          </a:custGeom>
          <a:solidFill>
            <a:srgbClr val="497DBA"/>
          </a:solidFill>
        </p:spPr>
        <p:txBody>
          <a:bodyPr wrap="square" lIns="0" tIns="0" rIns="0" bIns="0" rtlCol="0"/>
          <a:lstStyle/>
          <a:p>
            <a:endParaRPr/>
          </a:p>
        </p:txBody>
      </p:sp>
      <p:sp>
        <p:nvSpPr>
          <p:cNvPr id="4" name="object 4"/>
          <p:cNvSpPr txBox="1"/>
          <p:nvPr/>
        </p:nvSpPr>
        <p:spPr>
          <a:xfrm>
            <a:off x="4009593" y="4151931"/>
            <a:ext cx="301625" cy="424815"/>
          </a:xfrm>
          <a:prstGeom prst="rect">
            <a:avLst/>
          </a:prstGeom>
        </p:spPr>
        <p:txBody>
          <a:bodyPr vert="horz" wrap="square" lIns="0" tIns="11430" rIns="0" bIns="0" rtlCol="0">
            <a:spAutoFit/>
          </a:bodyPr>
          <a:lstStyle/>
          <a:p>
            <a:pPr algn="ctr">
              <a:lnSpc>
                <a:spcPct val="100000"/>
              </a:lnSpc>
              <a:spcBef>
                <a:spcPts val="90"/>
              </a:spcBef>
              <a:tabLst>
                <a:tab pos="167005" algn="l"/>
              </a:tabLst>
            </a:pPr>
            <a:r>
              <a:rPr sz="950" i="1" u="sng" spc="30" dirty="0">
                <a:uFill>
                  <a:solidFill>
                    <a:srgbClr val="000000"/>
                  </a:solidFill>
                </a:uFill>
                <a:latin typeface="Times New Roman"/>
                <a:cs typeface="Times New Roman"/>
              </a:rPr>
              <a:t> 	</a:t>
            </a:r>
            <a:r>
              <a:rPr sz="950" i="1" u="sng" spc="60" dirty="0">
                <a:uFill>
                  <a:solidFill>
                    <a:srgbClr val="000000"/>
                  </a:solidFill>
                </a:uFill>
                <a:latin typeface="Times New Roman"/>
                <a:cs typeface="Times New Roman"/>
              </a:rPr>
              <a:t>n</a:t>
            </a:r>
            <a:r>
              <a:rPr sz="950" i="1" u="sng" spc="80" dirty="0">
                <a:uFill>
                  <a:solidFill>
                    <a:srgbClr val="000000"/>
                  </a:solidFill>
                </a:uFill>
                <a:latin typeface="Times New Roman"/>
                <a:cs typeface="Times New Roman"/>
              </a:rPr>
              <a:t> </a:t>
            </a:r>
            <a:endParaRPr sz="950">
              <a:latin typeface="Times New Roman"/>
              <a:cs typeface="Times New Roman"/>
            </a:endParaRPr>
          </a:p>
          <a:p>
            <a:pPr marL="2540" algn="ctr">
              <a:lnSpc>
                <a:spcPct val="100000"/>
              </a:lnSpc>
              <a:spcBef>
                <a:spcPts val="90"/>
              </a:spcBef>
            </a:pPr>
            <a:r>
              <a:rPr sz="1600" spc="114" dirty="0">
                <a:latin typeface="Times New Roman"/>
                <a:cs typeface="Times New Roman"/>
              </a:rPr>
              <a:t>2</a:t>
            </a:r>
            <a:endParaRPr sz="1600">
              <a:latin typeface="Times New Roman"/>
              <a:cs typeface="Times New Roman"/>
            </a:endParaRPr>
          </a:p>
        </p:txBody>
      </p:sp>
      <p:sp>
        <p:nvSpPr>
          <p:cNvPr id="5" name="object 5"/>
          <p:cNvSpPr txBox="1"/>
          <p:nvPr/>
        </p:nvSpPr>
        <p:spPr>
          <a:xfrm>
            <a:off x="4045012" y="4015402"/>
            <a:ext cx="168275" cy="271780"/>
          </a:xfrm>
          <a:prstGeom prst="rect">
            <a:avLst/>
          </a:prstGeom>
        </p:spPr>
        <p:txBody>
          <a:bodyPr vert="horz" wrap="square" lIns="0" tIns="14605" rIns="0" bIns="0" rtlCol="0">
            <a:spAutoFit/>
          </a:bodyPr>
          <a:lstStyle/>
          <a:p>
            <a:pPr marL="12700">
              <a:lnSpc>
                <a:spcPct val="100000"/>
              </a:lnSpc>
              <a:spcBef>
                <a:spcPts val="115"/>
              </a:spcBef>
            </a:pPr>
            <a:r>
              <a:rPr sz="1600" i="1" spc="140" dirty="0">
                <a:latin typeface="Times New Roman"/>
                <a:cs typeface="Times New Roman"/>
              </a:rPr>
              <a:t>A</a:t>
            </a:r>
            <a:endParaRPr sz="1600">
              <a:latin typeface="Times New Roman"/>
              <a:cs typeface="Times New Roman"/>
            </a:endParaRPr>
          </a:p>
        </p:txBody>
      </p:sp>
      <p:grpSp>
        <p:nvGrpSpPr>
          <p:cNvPr id="6" name="object 6"/>
          <p:cNvGrpSpPr/>
          <p:nvPr/>
        </p:nvGrpSpPr>
        <p:grpSpPr>
          <a:xfrm>
            <a:off x="161544" y="4764023"/>
            <a:ext cx="8282940" cy="1469390"/>
            <a:chOff x="161544" y="4764023"/>
            <a:chExt cx="8282940" cy="1469390"/>
          </a:xfrm>
        </p:grpSpPr>
        <p:sp>
          <p:nvSpPr>
            <p:cNvPr id="7" name="object 7"/>
            <p:cNvSpPr/>
            <p:nvPr/>
          </p:nvSpPr>
          <p:spPr>
            <a:xfrm>
              <a:off x="1784604" y="6123685"/>
              <a:ext cx="3835400" cy="109855"/>
            </a:xfrm>
            <a:custGeom>
              <a:avLst/>
              <a:gdLst/>
              <a:ahLst/>
              <a:cxnLst/>
              <a:rect l="l" t="t" r="r" b="b"/>
              <a:pathLst>
                <a:path w="3835400" h="109854">
                  <a:moveTo>
                    <a:pt x="88645" y="0"/>
                  </a:moveTo>
                  <a:lnTo>
                    <a:pt x="0" y="51561"/>
                  </a:lnTo>
                  <a:lnTo>
                    <a:pt x="88518" y="103403"/>
                  </a:lnTo>
                  <a:lnTo>
                    <a:pt x="92456" y="102387"/>
                  </a:lnTo>
                  <a:lnTo>
                    <a:pt x="96012" y="96342"/>
                  </a:lnTo>
                  <a:lnTo>
                    <a:pt x="94995" y="92455"/>
                  </a:lnTo>
                  <a:lnTo>
                    <a:pt x="36028" y="57963"/>
                  </a:lnTo>
                  <a:lnTo>
                    <a:pt x="12572" y="57924"/>
                  </a:lnTo>
                  <a:lnTo>
                    <a:pt x="12572" y="45224"/>
                  </a:lnTo>
                  <a:lnTo>
                    <a:pt x="36154" y="45224"/>
                  </a:lnTo>
                  <a:lnTo>
                    <a:pt x="95122" y="10985"/>
                  </a:lnTo>
                  <a:lnTo>
                    <a:pt x="96138" y="7099"/>
                  </a:lnTo>
                  <a:lnTo>
                    <a:pt x="92582" y="1028"/>
                  </a:lnTo>
                  <a:lnTo>
                    <a:pt x="88645" y="0"/>
                  </a:lnTo>
                  <a:close/>
                </a:path>
                <a:path w="3835400" h="109854">
                  <a:moveTo>
                    <a:pt x="63372" y="45313"/>
                  </a:moveTo>
                  <a:lnTo>
                    <a:pt x="63372" y="58013"/>
                  </a:lnTo>
                  <a:lnTo>
                    <a:pt x="101472" y="58077"/>
                  </a:lnTo>
                  <a:lnTo>
                    <a:pt x="101472" y="45377"/>
                  </a:lnTo>
                  <a:lnTo>
                    <a:pt x="63372" y="45313"/>
                  </a:lnTo>
                  <a:close/>
                </a:path>
                <a:path w="3835400" h="109854">
                  <a:moveTo>
                    <a:pt x="36087" y="45263"/>
                  </a:moveTo>
                  <a:lnTo>
                    <a:pt x="25162" y="51607"/>
                  </a:lnTo>
                  <a:lnTo>
                    <a:pt x="36028" y="57963"/>
                  </a:lnTo>
                  <a:lnTo>
                    <a:pt x="50672" y="57988"/>
                  </a:lnTo>
                  <a:lnTo>
                    <a:pt x="50672" y="45288"/>
                  </a:lnTo>
                  <a:lnTo>
                    <a:pt x="36087" y="45263"/>
                  </a:lnTo>
                  <a:close/>
                </a:path>
                <a:path w="3835400" h="109854">
                  <a:moveTo>
                    <a:pt x="12572" y="45224"/>
                  </a:moveTo>
                  <a:lnTo>
                    <a:pt x="12572" y="57924"/>
                  </a:lnTo>
                  <a:lnTo>
                    <a:pt x="36028" y="57963"/>
                  </a:lnTo>
                  <a:lnTo>
                    <a:pt x="34506" y="57073"/>
                  </a:lnTo>
                  <a:lnTo>
                    <a:pt x="15747" y="57073"/>
                  </a:lnTo>
                  <a:lnTo>
                    <a:pt x="15747" y="46100"/>
                  </a:lnTo>
                  <a:lnTo>
                    <a:pt x="34645" y="46100"/>
                  </a:lnTo>
                  <a:lnTo>
                    <a:pt x="36087" y="45263"/>
                  </a:lnTo>
                  <a:lnTo>
                    <a:pt x="12572" y="45224"/>
                  </a:lnTo>
                  <a:close/>
                </a:path>
                <a:path w="3835400" h="109854">
                  <a:moveTo>
                    <a:pt x="15747" y="46100"/>
                  </a:moveTo>
                  <a:lnTo>
                    <a:pt x="15747" y="57073"/>
                  </a:lnTo>
                  <a:lnTo>
                    <a:pt x="25162" y="51607"/>
                  </a:lnTo>
                  <a:lnTo>
                    <a:pt x="15747" y="46100"/>
                  </a:lnTo>
                  <a:close/>
                </a:path>
                <a:path w="3835400" h="109854">
                  <a:moveTo>
                    <a:pt x="25162" y="51607"/>
                  </a:moveTo>
                  <a:lnTo>
                    <a:pt x="15747" y="57073"/>
                  </a:lnTo>
                  <a:lnTo>
                    <a:pt x="34506" y="57073"/>
                  </a:lnTo>
                  <a:lnTo>
                    <a:pt x="25162" y="51607"/>
                  </a:lnTo>
                  <a:close/>
                </a:path>
                <a:path w="3835400" h="109854">
                  <a:moveTo>
                    <a:pt x="34645" y="46100"/>
                  </a:moveTo>
                  <a:lnTo>
                    <a:pt x="15747" y="46100"/>
                  </a:lnTo>
                  <a:lnTo>
                    <a:pt x="25162" y="51607"/>
                  </a:lnTo>
                  <a:lnTo>
                    <a:pt x="34645" y="46100"/>
                  </a:lnTo>
                  <a:close/>
                </a:path>
                <a:path w="3835400" h="109854">
                  <a:moveTo>
                    <a:pt x="36154" y="45224"/>
                  </a:moveTo>
                  <a:lnTo>
                    <a:pt x="12572" y="45224"/>
                  </a:lnTo>
                  <a:lnTo>
                    <a:pt x="36087" y="45263"/>
                  </a:lnTo>
                  <a:close/>
                </a:path>
                <a:path w="3835400" h="109854">
                  <a:moveTo>
                    <a:pt x="114172" y="45402"/>
                  </a:moveTo>
                  <a:lnTo>
                    <a:pt x="114172" y="58102"/>
                  </a:lnTo>
                  <a:lnTo>
                    <a:pt x="152272" y="58165"/>
                  </a:lnTo>
                  <a:lnTo>
                    <a:pt x="152272" y="45465"/>
                  </a:lnTo>
                  <a:lnTo>
                    <a:pt x="114172" y="45402"/>
                  </a:lnTo>
                  <a:close/>
                </a:path>
                <a:path w="3835400" h="109854">
                  <a:moveTo>
                    <a:pt x="164972" y="45478"/>
                  </a:moveTo>
                  <a:lnTo>
                    <a:pt x="164972" y="58178"/>
                  </a:lnTo>
                  <a:lnTo>
                    <a:pt x="203072" y="58242"/>
                  </a:lnTo>
                  <a:lnTo>
                    <a:pt x="203072" y="45542"/>
                  </a:lnTo>
                  <a:lnTo>
                    <a:pt x="164972" y="45478"/>
                  </a:lnTo>
                  <a:close/>
                </a:path>
                <a:path w="3835400" h="109854">
                  <a:moveTo>
                    <a:pt x="215772" y="45567"/>
                  </a:moveTo>
                  <a:lnTo>
                    <a:pt x="215772" y="58267"/>
                  </a:lnTo>
                  <a:lnTo>
                    <a:pt x="253872" y="58331"/>
                  </a:lnTo>
                  <a:lnTo>
                    <a:pt x="253872" y="45631"/>
                  </a:lnTo>
                  <a:lnTo>
                    <a:pt x="215772" y="45567"/>
                  </a:lnTo>
                  <a:close/>
                </a:path>
                <a:path w="3835400" h="109854">
                  <a:moveTo>
                    <a:pt x="266572" y="45656"/>
                  </a:moveTo>
                  <a:lnTo>
                    <a:pt x="266572" y="58356"/>
                  </a:lnTo>
                  <a:lnTo>
                    <a:pt x="304672" y="58419"/>
                  </a:lnTo>
                  <a:lnTo>
                    <a:pt x="304672" y="45719"/>
                  </a:lnTo>
                  <a:lnTo>
                    <a:pt x="266572" y="45656"/>
                  </a:lnTo>
                  <a:close/>
                </a:path>
                <a:path w="3835400" h="109854">
                  <a:moveTo>
                    <a:pt x="317372" y="45732"/>
                  </a:moveTo>
                  <a:lnTo>
                    <a:pt x="317372" y="58432"/>
                  </a:lnTo>
                  <a:lnTo>
                    <a:pt x="355472" y="58496"/>
                  </a:lnTo>
                  <a:lnTo>
                    <a:pt x="355472" y="45796"/>
                  </a:lnTo>
                  <a:lnTo>
                    <a:pt x="317372" y="45732"/>
                  </a:lnTo>
                  <a:close/>
                </a:path>
                <a:path w="3835400" h="109854">
                  <a:moveTo>
                    <a:pt x="368172" y="45821"/>
                  </a:moveTo>
                  <a:lnTo>
                    <a:pt x="368172" y="58521"/>
                  </a:lnTo>
                  <a:lnTo>
                    <a:pt x="406272" y="58585"/>
                  </a:lnTo>
                  <a:lnTo>
                    <a:pt x="406272" y="45885"/>
                  </a:lnTo>
                  <a:lnTo>
                    <a:pt x="368172" y="45821"/>
                  </a:lnTo>
                  <a:close/>
                </a:path>
                <a:path w="3835400" h="109854">
                  <a:moveTo>
                    <a:pt x="418972" y="45897"/>
                  </a:moveTo>
                  <a:lnTo>
                    <a:pt x="418972" y="58597"/>
                  </a:lnTo>
                  <a:lnTo>
                    <a:pt x="457072" y="58661"/>
                  </a:lnTo>
                  <a:lnTo>
                    <a:pt x="457072" y="45961"/>
                  </a:lnTo>
                  <a:lnTo>
                    <a:pt x="418972" y="45897"/>
                  </a:lnTo>
                  <a:close/>
                </a:path>
                <a:path w="3835400" h="109854">
                  <a:moveTo>
                    <a:pt x="469772" y="45986"/>
                  </a:moveTo>
                  <a:lnTo>
                    <a:pt x="469772" y="58686"/>
                  </a:lnTo>
                  <a:lnTo>
                    <a:pt x="507872" y="58750"/>
                  </a:lnTo>
                  <a:lnTo>
                    <a:pt x="507872" y="46050"/>
                  </a:lnTo>
                  <a:lnTo>
                    <a:pt x="469772" y="45986"/>
                  </a:lnTo>
                  <a:close/>
                </a:path>
                <a:path w="3835400" h="109854">
                  <a:moveTo>
                    <a:pt x="520572" y="46075"/>
                  </a:moveTo>
                  <a:lnTo>
                    <a:pt x="520572" y="58775"/>
                  </a:lnTo>
                  <a:lnTo>
                    <a:pt x="558672" y="58839"/>
                  </a:lnTo>
                  <a:lnTo>
                    <a:pt x="558672" y="46139"/>
                  </a:lnTo>
                  <a:lnTo>
                    <a:pt x="520572" y="46075"/>
                  </a:lnTo>
                  <a:close/>
                </a:path>
                <a:path w="3835400" h="109854">
                  <a:moveTo>
                    <a:pt x="571372" y="46151"/>
                  </a:moveTo>
                  <a:lnTo>
                    <a:pt x="571372" y="58851"/>
                  </a:lnTo>
                  <a:lnTo>
                    <a:pt x="609472" y="58915"/>
                  </a:lnTo>
                  <a:lnTo>
                    <a:pt x="609472" y="46215"/>
                  </a:lnTo>
                  <a:lnTo>
                    <a:pt x="571372" y="46151"/>
                  </a:lnTo>
                  <a:close/>
                </a:path>
                <a:path w="3835400" h="109854">
                  <a:moveTo>
                    <a:pt x="622172" y="46240"/>
                  </a:moveTo>
                  <a:lnTo>
                    <a:pt x="622172" y="58940"/>
                  </a:lnTo>
                  <a:lnTo>
                    <a:pt x="660272" y="59004"/>
                  </a:lnTo>
                  <a:lnTo>
                    <a:pt x="660272" y="46304"/>
                  </a:lnTo>
                  <a:lnTo>
                    <a:pt x="622172" y="46240"/>
                  </a:lnTo>
                  <a:close/>
                </a:path>
                <a:path w="3835400" h="109854">
                  <a:moveTo>
                    <a:pt x="672972" y="46329"/>
                  </a:moveTo>
                  <a:lnTo>
                    <a:pt x="672972" y="59029"/>
                  </a:lnTo>
                  <a:lnTo>
                    <a:pt x="711072" y="59093"/>
                  </a:lnTo>
                  <a:lnTo>
                    <a:pt x="711072" y="46380"/>
                  </a:lnTo>
                  <a:lnTo>
                    <a:pt x="672972" y="46329"/>
                  </a:lnTo>
                  <a:close/>
                </a:path>
                <a:path w="3835400" h="109854">
                  <a:moveTo>
                    <a:pt x="723772" y="46405"/>
                  </a:moveTo>
                  <a:lnTo>
                    <a:pt x="723772" y="59105"/>
                  </a:lnTo>
                  <a:lnTo>
                    <a:pt x="761872" y="59169"/>
                  </a:lnTo>
                  <a:lnTo>
                    <a:pt x="761872" y="46469"/>
                  </a:lnTo>
                  <a:lnTo>
                    <a:pt x="723772" y="46405"/>
                  </a:lnTo>
                  <a:close/>
                </a:path>
                <a:path w="3835400" h="109854">
                  <a:moveTo>
                    <a:pt x="774572" y="46494"/>
                  </a:moveTo>
                  <a:lnTo>
                    <a:pt x="774572" y="59194"/>
                  </a:lnTo>
                  <a:lnTo>
                    <a:pt x="812672" y="59258"/>
                  </a:lnTo>
                  <a:lnTo>
                    <a:pt x="812672" y="46558"/>
                  </a:lnTo>
                  <a:lnTo>
                    <a:pt x="774572" y="46494"/>
                  </a:lnTo>
                  <a:close/>
                </a:path>
                <a:path w="3835400" h="109854">
                  <a:moveTo>
                    <a:pt x="825372" y="46570"/>
                  </a:moveTo>
                  <a:lnTo>
                    <a:pt x="825372" y="59270"/>
                  </a:lnTo>
                  <a:lnTo>
                    <a:pt x="863472" y="59334"/>
                  </a:lnTo>
                  <a:lnTo>
                    <a:pt x="863472" y="46634"/>
                  </a:lnTo>
                  <a:lnTo>
                    <a:pt x="825372" y="46570"/>
                  </a:lnTo>
                  <a:close/>
                </a:path>
                <a:path w="3835400" h="109854">
                  <a:moveTo>
                    <a:pt x="876172" y="46659"/>
                  </a:moveTo>
                  <a:lnTo>
                    <a:pt x="876172" y="59359"/>
                  </a:lnTo>
                  <a:lnTo>
                    <a:pt x="914272" y="59423"/>
                  </a:lnTo>
                  <a:lnTo>
                    <a:pt x="914272" y="46723"/>
                  </a:lnTo>
                  <a:lnTo>
                    <a:pt x="876172" y="46659"/>
                  </a:lnTo>
                  <a:close/>
                </a:path>
                <a:path w="3835400" h="109854">
                  <a:moveTo>
                    <a:pt x="926972" y="46748"/>
                  </a:moveTo>
                  <a:lnTo>
                    <a:pt x="926972" y="59448"/>
                  </a:lnTo>
                  <a:lnTo>
                    <a:pt x="965072" y="59512"/>
                  </a:lnTo>
                  <a:lnTo>
                    <a:pt x="965072" y="46812"/>
                  </a:lnTo>
                  <a:lnTo>
                    <a:pt x="926972" y="46748"/>
                  </a:lnTo>
                  <a:close/>
                </a:path>
                <a:path w="3835400" h="109854">
                  <a:moveTo>
                    <a:pt x="977772" y="46824"/>
                  </a:moveTo>
                  <a:lnTo>
                    <a:pt x="977772" y="59524"/>
                  </a:lnTo>
                  <a:lnTo>
                    <a:pt x="1015872" y="59588"/>
                  </a:lnTo>
                  <a:lnTo>
                    <a:pt x="1015872" y="46888"/>
                  </a:lnTo>
                  <a:lnTo>
                    <a:pt x="977772" y="46824"/>
                  </a:lnTo>
                  <a:close/>
                </a:path>
                <a:path w="3835400" h="109854">
                  <a:moveTo>
                    <a:pt x="1028572" y="46913"/>
                  </a:moveTo>
                  <a:lnTo>
                    <a:pt x="1028572" y="59613"/>
                  </a:lnTo>
                  <a:lnTo>
                    <a:pt x="1066672" y="59677"/>
                  </a:lnTo>
                  <a:lnTo>
                    <a:pt x="1066672" y="46977"/>
                  </a:lnTo>
                  <a:lnTo>
                    <a:pt x="1028572" y="46913"/>
                  </a:lnTo>
                  <a:close/>
                </a:path>
                <a:path w="3835400" h="109854">
                  <a:moveTo>
                    <a:pt x="1079372" y="47002"/>
                  </a:moveTo>
                  <a:lnTo>
                    <a:pt x="1079372" y="59702"/>
                  </a:lnTo>
                  <a:lnTo>
                    <a:pt x="1117472" y="59753"/>
                  </a:lnTo>
                  <a:lnTo>
                    <a:pt x="1117472" y="47053"/>
                  </a:lnTo>
                  <a:lnTo>
                    <a:pt x="1079372" y="47002"/>
                  </a:lnTo>
                  <a:close/>
                </a:path>
                <a:path w="3835400" h="109854">
                  <a:moveTo>
                    <a:pt x="1130172" y="47078"/>
                  </a:moveTo>
                  <a:lnTo>
                    <a:pt x="1130172" y="59778"/>
                  </a:lnTo>
                  <a:lnTo>
                    <a:pt x="1168272" y="59842"/>
                  </a:lnTo>
                  <a:lnTo>
                    <a:pt x="1168272" y="47142"/>
                  </a:lnTo>
                  <a:lnTo>
                    <a:pt x="1130172" y="47078"/>
                  </a:lnTo>
                  <a:close/>
                </a:path>
                <a:path w="3835400" h="109854">
                  <a:moveTo>
                    <a:pt x="1180972" y="47167"/>
                  </a:moveTo>
                  <a:lnTo>
                    <a:pt x="1180972" y="59867"/>
                  </a:lnTo>
                  <a:lnTo>
                    <a:pt x="1219072" y="59931"/>
                  </a:lnTo>
                  <a:lnTo>
                    <a:pt x="1219072" y="47231"/>
                  </a:lnTo>
                  <a:lnTo>
                    <a:pt x="1180972" y="47167"/>
                  </a:lnTo>
                  <a:close/>
                </a:path>
                <a:path w="3835400" h="109854">
                  <a:moveTo>
                    <a:pt x="1231772" y="47243"/>
                  </a:moveTo>
                  <a:lnTo>
                    <a:pt x="1231772" y="59943"/>
                  </a:lnTo>
                  <a:lnTo>
                    <a:pt x="1269872" y="60007"/>
                  </a:lnTo>
                  <a:lnTo>
                    <a:pt x="1269872" y="47307"/>
                  </a:lnTo>
                  <a:lnTo>
                    <a:pt x="1231772" y="47243"/>
                  </a:lnTo>
                  <a:close/>
                </a:path>
                <a:path w="3835400" h="109854">
                  <a:moveTo>
                    <a:pt x="1282572" y="47332"/>
                  </a:moveTo>
                  <a:lnTo>
                    <a:pt x="1282572" y="60032"/>
                  </a:lnTo>
                  <a:lnTo>
                    <a:pt x="1320672" y="60096"/>
                  </a:lnTo>
                  <a:lnTo>
                    <a:pt x="1320672" y="47396"/>
                  </a:lnTo>
                  <a:lnTo>
                    <a:pt x="1282572" y="47332"/>
                  </a:lnTo>
                  <a:close/>
                </a:path>
                <a:path w="3835400" h="109854">
                  <a:moveTo>
                    <a:pt x="1333372" y="47421"/>
                  </a:moveTo>
                  <a:lnTo>
                    <a:pt x="1333372" y="60121"/>
                  </a:lnTo>
                  <a:lnTo>
                    <a:pt x="1371472" y="60185"/>
                  </a:lnTo>
                  <a:lnTo>
                    <a:pt x="1371472" y="47485"/>
                  </a:lnTo>
                  <a:lnTo>
                    <a:pt x="1333372" y="47421"/>
                  </a:lnTo>
                  <a:close/>
                </a:path>
                <a:path w="3835400" h="109854">
                  <a:moveTo>
                    <a:pt x="1384172" y="47497"/>
                  </a:moveTo>
                  <a:lnTo>
                    <a:pt x="1384172" y="60197"/>
                  </a:lnTo>
                  <a:lnTo>
                    <a:pt x="1422272" y="60261"/>
                  </a:lnTo>
                  <a:lnTo>
                    <a:pt x="1422272" y="47561"/>
                  </a:lnTo>
                  <a:lnTo>
                    <a:pt x="1384172" y="47497"/>
                  </a:lnTo>
                  <a:close/>
                </a:path>
                <a:path w="3835400" h="109854">
                  <a:moveTo>
                    <a:pt x="1434972" y="47586"/>
                  </a:moveTo>
                  <a:lnTo>
                    <a:pt x="1434972" y="60286"/>
                  </a:lnTo>
                  <a:lnTo>
                    <a:pt x="1473072" y="60350"/>
                  </a:lnTo>
                  <a:lnTo>
                    <a:pt x="1473072" y="47650"/>
                  </a:lnTo>
                  <a:lnTo>
                    <a:pt x="1434972" y="47586"/>
                  </a:lnTo>
                  <a:close/>
                </a:path>
                <a:path w="3835400" h="109854">
                  <a:moveTo>
                    <a:pt x="1485772" y="47675"/>
                  </a:moveTo>
                  <a:lnTo>
                    <a:pt x="1485772" y="60375"/>
                  </a:lnTo>
                  <a:lnTo>
                    <a:pt x="1523745" y="60426"/>
                  </a:lnTo>
                  <a:lnTo>
                    <a:pt x="1523872" y="47726"/>
                  </a:lnTo>
                  <a:lnTo>
                    <a:pt x="1485772" y="47675"/>
                  </a:lnTo>
                  <a:close/>
                </a:path>
                <a:path w="3835400" h="109854">
                  <a:moveTo>
                    <a:pt x="1536572" y="47751"/>
                  </a:moveTo>
                  <a:lnTo>
                    <a:pt x="1536445" y="60451"/>
                  </a:lnTo>
                  <a:lnTo>
                    <a:pt x="1574545" y="60515"/>
                  </a:lnTo>
                  <a:lnTo>
                    <a:pt x="1574672" y="47815"/>
                  </a:lnTo>
                  <a:lnTo>
                    <a:pt x="1536572" y="47751"/>
                  </a:lnTo>
                  <a:close/>
                </a:path>
                <a:path w="3835400" h="109854">
                  <a:moveTo>
                    <a:pt x="1587372" y="47840"/>
                  </a:moveTo>
                  <a:lnTo>
                    <a:pt x="1587245" y="60540"/>
                  </a:lnTo>
                  <a:lnTo>
                    <a:pt x="1625345" y="60604"/>
                  </a:lnTo>
                  <a:lnTo>
                    <a:pt x="1625472" y="47904"/>
                  </a:lnTo>
                  <a:lnTo>
                    <a:pt x="1587372" y="47840"/>
                  </a:lnTo>
                  <a:close/>
                </a:path>
                <a:path w="3835400" h="109854">
                  <a:moveTo>
                    <a:pt x="1638172" y="47917"/>
                  </a:moveTo>
                  <a:lnTo>
                    <a:pt x="1638045" y="60617"/>
                  </a:lnTo>
                  <a:lnTo>
                    <a:pt x="1676145" y="60680"/>
                  </a:lnTo>
                  <a:lnTo>
                    <a:pt x="1676272" y="47980"/>
                  </a:lnTo>
                  <a:lnTo>
                    <a:pt x="1638172" y="47917"/>
                  </a:lnTo>
                  <a:close/>
                </a:path>
                <a:path w="3835400" h="109854">
                  <a:moveTo>
                    <a:pt x="1688972" y="48005"/>
                  </a:moveTo>
                  <a:lnTo>
                    <a:pt x="1688845" y="60705"/>
                  </a:lnTo>
                  <a:lnTo>
                    <a:pt x="1726945" y="60769"/>
                  </a:lnTo>
                  <a:lnTo>
                    <a:pt x="1727072" y="48069"/>
                  </a:lnTo>
                  <a:lnTo>
                    <a:pt x="1688972" y="48005"/>
                  </a:lnTo>
                  <a:close/>
                </a:path>
                <a:path w="3835400" h="109854">
                  <a:moveTo>
                    <a:pt x="1739772" y="48094"/>
                  </a:moveTo>
                  <a:lnTo>
                    <a:pt x="1739645" y="60794"/>
                  </a:lnTo>
                  <a:lnTo>
                    <a:pt x="1777745" y="60858"/>
                  </a:lnTo>
                  <a:lnTo>
                    <a:pt x="1777872" y="48158"/>
                  </a:lnTo>
                  <a:lnTo>
                    <a:pt x="1739772" y="48094"/>
                  </a:lnTo>
                  <a:close/>
                </a:path>
                <a:path w="3835400" h="109854">
                  <a:moveTo>
                    <a:pt x="1790572" y="48171"/>
                  </a:moveTo>
                  <a:lnTo>
                    <a:pt x="1790445" y="60871"/>
                  </a:lnTo>
                  <a:lnTo>
                    <a:pt x="1828545" y="60934"/>
                  </a:lnTo>
                  <a:lnTo>
                    <a:pt x="1828672" y="48234"/>
                  </a:lnTo>
                  <a:lnTo>
                    <a:pt x="1790572" y="48171"/>
                  </a:lnTo>
                  <a:close/>
                </a:path>
                <a:path w="3835400" h="109854">
                  <a:moveTo>
                    <a:pt x="1841372" y="48259"/>
                  </a:moveTo>
                  <a:lnTo>
                    <a:pt x="1841245" y="60959"/>
                  </a:lnTo>
                  <a:lnTo>
                    <a:pt x="1879345" y="61023"/>
                  </a:lnTo>
                  <a:lnTo>
                    <a:pt x="1879472" y="48323"/>
                  </a:lnTo>
                  <a:lnTo>
                    <a:pt x="1841372" y="48259"/>
                  </a:lnTo>
                  <a:close/>
                </a:path>
                <a:path w="3835400" h="109854">
                  <a:moveTo>
                    <a:pt x="1892172" y="48336"/>
                  </a:moveTo>
                  <a:lnTo>
                    <a:pt x="1892045" y="61036"/>
                  </a:lnTo>
                  <a:lnTo>
                    <a:pt x="1930145" y="61099"/>
                  </a:lnTo>
                  <a:lnTo>
                    <a:pt x="1930272" y="48399"/>
                  </a:lnTo>
                  <a:lnTo>
                    <a:pt x="1892172" y="48336"/>
                  </a:lnTo>
                  <a:close/>
                </a:path>
                <a:path w="3835400" h="109854">
                  <a:moveTo>
                    <a:pt x="1942972" y="48425"/>
                  </a:moveTo>
                  <a:lnTo>
                    <a:pt x="1942845" y="61125"/>
                  </a:lnTo>
                  <a:lnTo>
                    <a:pt x="1980945" y="61188"/>
                  </a:lnTo>
                  <a:lnTo>
                    <a:pt x="1981072" y="48488"/>
                  </a:lnTo>
                  <a:lnTo>
                    <a:pt x="1942972" y="48425"/>
                  </a:lnTo>
                  <a:close/>
                </a:path>
                <a:path w="3835400" h="109854">
                  <a:moveTo>
                    <a:pt x="1993772" y="48513"/>
                  </a:moveTo>
                  <a:lnTo>
                    <a:pt x="1993645" y="61213"/>
                  </a:lnTo>
                  <a:lnTo>
                    <a:pt x="2031745" y="61277"/>
                  </a:lnTo>
                  <a:lnTo>
                    <a:pt x="2031872" y="48577"/>
                  </a:lnTo>
                  <a:lnTo>
                    <a:pt x="1993772" y="48513"/>
                  </a:lnTo>
                  <a:close/>
                </a:path>
                <a:path w="3835400" h="109854">
                  <a:moveTo>
                    <a:pt x="2044572" y="48590"/>
                  </a:moveTo>
                  <a:lnTo>
                    <a:pt x="2044445" y="61290"/>
                  </a:lnTo>
                  <a:lnTo>
                    <a:pt x="2082545" y="61353"/>
                  </a:lnTo>
                  <a:lnTo>
                    <a:pt x="2082672" y="48653"/>
                  </a:lnTo>
                  <a:lnTo>
                    <a:pt x="2044572" y="48590"/>
                  </a:lnTo>
                  <a:close/>
                </a:path>
                <a:path w="3835400" h="109854">
                  <a:moveTo>
                    <a:pt x="2095372" y="48679"/>
                  </a:moveTo>
                  <a:lnTo>
                    <a:pt x="2095245" y="61379"/>
                  </a:lnTo>
                  <a:lnTo>
                    <a:pt x="2133346" y="61442"/>
                  </a:lnTo>
                  <a:lnTo>
                    <a:pt x="2133472" y="48742"/>
                  </a:lnTo>
                  <a:lnTo>
                    <a:pt x="2095372" y="48679"/>
                  </a:lnTo>
                  <a:close/>
                </a:path>
                <a:path w="3835400" h="109854">
                  <a:moveTo>
                    <a:pt x="2146172" y="48767"/>
                  </a:moveTo>
                  <a:lnTo>
                    <a:pt x="2146046" y="61467"/>
                  </a:lnTo>
                  <a:lnTo>
                    <a:pt x="2184146" y="61531"/>
                  </a:lnTo>
                  <a:lnTo>
                    <a:pt x="2184272" y="48831"/>
                  </a:lnTo>
                  <a:lnTo>
                    <a:pt x="2146172" y="48767"/>
                  </a:lnTo>
                  <a:close/>
                </a:path>
                <a:path w="3835400" h="109854">
                  <a:moveTo>
                    <a:pt x="2196972" y="48844"/>
                  </a:moveTo>
                  <a:lnTo>
                    <a:pt x="2196846" y="61544"/>
                  </a:lnTo>
                  <a:lnTo>
                    <a:pt x="2234946" y="61607"/>
                  </a:lnTo>
                  <a:lnTo>
                    <a:pt x="2235072" y="48907"/>
                  </a:lnTo>
                  <a:lnTo>
                    <a:pt x="2196972" y="48844"/>
                  </a:lnTo>
                  <a:close/>
                </a:path>
                <a:path w="3835400" h="109854">
                  <a:moveTo>
                    <a:pt x="2247772" y="48933"/>
                  </a:moveTo>
                  <a:lnTo>
                    <a:pt x="2247646" y="61633"/>
                  </a:lnTo>
                  <a:lnTo>
                    <a:pt x="2285746" y="61696"/>
                  </a:lnTo>
                  <a:lnTo>
                    <a:pt x="2285872" y="48996"/>
                  </a:lnTo>
                  <a:lnTo>
                    <a:pt x="2247772" y="48933"/>
                  </a:lnTo>
                  <a:close/>
                </a:path>
                <a:path w="3835400" h="109854">
                  <a:moveTo>
                    <a:pt x="2298572" y="49009"/>
                  </a:moveTo>
                  <a:lnTo>
                    <a:pt x="2298446" y="61709"/>
                  </a:lnTo>
                  <a:lnTo>
                    <a:pt x="2336546" y="61772"/>
                  </a:lnTo>
                  <a:lnTo>
                    <a:pt x="2336672" y="49072"/>
                  </a:lnTo>
                  <a:lnTo>
                    <a:pt x="2298572" y="49009"/>
                  </a:lnTo>
                  <a:close/>
                </a:path>
                <a:path w="3835400" h="109854">
                  <a:moveTo>
                    <a:pt x="2349372" y="49098"/>
                  </a:moveTo>
                  <a:lnTo>
                    <a:pt x="2349246" y="61798"/>
                  </a:lnTo>
                  <a:lnTo>
                    <a:pt x="2387346" y="61861"/>
                  </a:lnTo>
                  <a:lnTo>
                    <a:pt x="2387472" y="49161"/>
                  </a:lnTo>
                  <a:lnTo>
                    <a:pt x="2349372" y="49098"/>
                  </a:lnTo>
                  <a:close/>
                </a:path>
                <a:path w="3835400" h="109854">
                  <a:moveTo>
                    <a:pt x="2400172" y="49187"/>
                  </a:moveTo>
                  <a:lnTo>
                    <a:pt x="2400046" y="61887"/>
                  </a:lnTo>
                  <a:lnTo>
                    <a:pt x="2438146" y="61950"/>
                  </a:lnTo>
                  <a:lnTo>
                    <a:pt x="2438272" y="49250"/>
                  </a:lnTo>
                  <a:lnTo>
                    <a:pt x="2400172" y="49187"/>
                  </a:lnTo>
                  <a:close/>
                </a:path>
                <a:path w="3835400" h="109854">
                  <a:moveTo>
                    <a:pt x="2450972" y="49263"/>
                  </a:moveTo>
                  <a:lnTo>
                    <a:pt x="2450846" y="61963"/>
                  </a:lnTo>
                  <a:lnTo>
                    <a:pt x="2488946" y="62026"/>
                  </a:lnTo>
                  <a:lnTo>
                    <a:pt x="2489072" y="49326"/>
                  </a:lnTo>
                  <a:lnTo>
                    <a:pt x="2450972" y="49263"/>
                  </a:lnTo>
                  <a:close/>
                </a:path>
                <a:path w="3835400" h="109854">
                  <a:moveTo>
                    <a:pt x="2501772" y="49352"/>
                  </a:moveTo>
                  <a:lnTo>
                    <a:pt x="2501646" y="62052"/>
                  </a:lnTo>
                  <a:lnTo>
                    <a:pt x="2539746" y="62115"/>
                  </a:lnTo>
                  <a:lnTo>
                    <a:pt x="2539872" y="49415"/>
                  </a:lnTo>
                  <a:lnTo>
                    <a:pt x="2501772" y="49352"/>
                  </a:lnTo>
                  <a:close/>
                </a:path>
                <a:path w="3835400" h="109854">
                  <a:moveTo>
                    <a:pt x="2552572" y="49441"/>
                  </a:moveTo>
                  <a:lnTo>
                    <a:pt x="2552446" y="62141"/>
                  </a:lnTo>
                  <a:lnTo>
                    <a:pt x="2590546" y="62204"/>
                  </a:lnTo>
                  <a:lnTo>
                    <a:pt x="2590672" y="49504"/>
                  </a:lnTo>
                  <a:lnTo>
                    <a:pt x="2552572" y="49441"/>
                  </a:lnTo>
                  <a:close/>
                </a:path>
                <a:path w="3835400" h="109854">
                  <a:moveTo>
                    <a:pt x="2603372" y="49517"/>
                  </a:moveTo>
                  <a:lnTo>
                    <a:pt x="2603246" y="62217"/>
                  </a:lnTo>
                  <a:lnTo>
                    <a:pt x="2641346" y="62280"/>
                  </a:lnTo>
                  <a:lnTo>
                    <a:pt x="2641472" y="49580"/>
                  </a:lnTo>
                  <a:lnTo>
                    <a:pt x="2603372" y="49517"/>
                  </a:lnTo>
                  <a:close/>
                </a:path>
                <a:path w="3835400" h="109854">
                  <a:moveTo>
                    <a:pt x="2654172" y="49606"/>
                  </a:moveTo>
                  <a:lnTo>
                    <a:pt x="2654046" y="62306"/>
                  </a:lnTo>
                  <a:lnTo>
                    <a:pt x="2692146" y="62369"/>
                  </a:lnTo>
                  <a:lnTo>
                    <a:pt x="2692272" y="49669"/>
                  </a:lnTo>
                  <a:lnTo>
                    <a:pt x="2654172" y="49606"/>
                  </a:lnTo>
                  <a:close/>
                </a:path>
                <a:path w="3835400" h="109854">
                  <a:moveTo>
                    <a:pt x="2704972" y="49682"/>
                  </a:moveTo>
                  <a:lnTo>
                    <a:pt x="2704846" y="62382"/>
                  </a:lnTo>
                  <a:lnTo>
                    <a:pt x="2742946" y="62445"/>
                  </a:lnTo>
                  <a:lnTo>
                    <a:pt x="2743072" y="49745"/>
                  </a:lnTo>
                  <a:lnTo>
                    <a:pt x="2704972" y="49682"/>
                  </a:lnTo>
                  <a:close/>
                </a:path>
                <a:path w="3835400" h="109854">
                  <a:moveTo>
                    <a:pt x="2755772" y="49771"/>
                  </a:moveTo>
                  <a:lnTo>
                    <a:pt x="2755646" y="62471"/>
                  </a:lnTo>
                  <a:lnTo>
                    <a:pt x="2793746" y="62534"/>
                  </a:lnTo>
                  <a:lnTo>
                    <a:pt x="2793872" y="49834"/>
                  </a:lnTo>
                  <a:lnTo>
                    <a:pt x="2755772" y="49771"/>
                  </a:lnTo>
                  <a:close/>
                </a:path>
                <a:path w="3835400" h="109854">
                  <a:moveTo>
                    <a:pt x="2806572" y="49860"/>
                  </a:moveTo>
                  <a:lnTo>
                    <a:pt x="2806446" y="62560"/>
                  </a:lnTo>
                  <a:lnTo>
                    <a:pt x="2844546" y="62623"/>
                  </a:lnTo>
                  <a:lnTo>
                    <a:pt x="2844672" y="49923"/>
                  </a:lnTo>
                  <a:lnTo>
                    <a:pt x="2806572" y="49860"/>
                  </a:lnTo>
                  <a:close/>
                </a:path>
                <a:path w="3835400" h="109854">
                  <a:moveTo>
                    <a:pt x="2857372" y="49936"/>
                  </a:moveTo>
                  <a:lnTo>
                    <a:pt x="2857246" y="62636"/>
                  </a:lnTo>
                  <a:lnTo>
                    <a:pt x="2895346" y="62699"/>
                  </a:lnTo>
                  <a:lnTo>
                    <a:pt x="2895472" y="49999"/>
                  </a:lnTo>
                  <a:lnTo>
                    <a:pt x="2857372" y="49936"/>
                  </a:lnTo>
                  <a:close/>
                </a:path>
                <a:path w="3835400" h="109854">
                  <a:moveTo>
                    <a:pt x="2908172" y="50025"/>
                  </a:moveTo>
                  <a:lnTo>
                    <a:pt x="2908046" y="62725"/>
                  </a:lnTo>
                  <a:lnTo>
                    <a:pt x="2946146" y="62788"/>
                  </a:lnTo>
                  <a:lnTo>
                    <a:pt x="2946272" y="50088"/>
                  </a:lnTo>
                  <a:lnTo>
                    <a:pt x="2908172" y="50025"/>
                  </a:lnTo>
                  <a:close/>
                </a:path>
                <a:path w="3835400" h="109854">
                  <a:moveTo>
                    <a:pt x="2958972" y="50114"/>
                  </a:moveTo>
                  <a:lnTo>
                    <a:pt x="2958846" y="62814"/>
                  </a:lnTo>
                  <a:lnTo>
                    <a:pt x="2996946" y="62877"/>
                  </a:lnTo>
                  <a:lnTo>
                    <a:pt x="2997072" y="50177"/>
                  </a:lnTo>
                  <a:lnTo>
                    <a:pt x="2958972" y="50114"/>
                  </a:lnTo>
                  <a:close/>
                </a:path>
                <a:path w="3835400" h="109854">
                  <a:moveTo>
                    <a:pt x="3009772" y="50190"/>
                  </a:moveTo>
                  <a:lnTo>
                    <a:pt x="3009646" y="62890"/>
                  </a:lnTo>
                  <a:lnTo>
                    <a:pt x="3047746" y="62953"/>
                  </a:lnTo>
                  <a:lnTo>
                    <a:pt x="3047872" y="50253"/>
                  </a:lnTo>
                  <a:lnTo>
                    <a:pt x="3009772" y="50190"/>
                  </a:lnTo>
                  <a:close/>
                </a:path>
                <a:path w="3835400" h="109854">
                  <a:moveTo>
                    <a:pt x="3060572" y="50279"/>
                  </a:moveTo>
                  <a:lnTo>
                    <a:pt x="3060446" y="62979"/>
                  </a:lnTo>
                  <a:lnTo>
                    <a:pt x="3098546" y="63042"/>
                  </a:lnTo>
                  <a:lnTo>
                    <a:pt x="3098672" y="50342"/>
                  </a:lnTo>
                  <a:lnTo>
                    <a:pt x="3060572" y="50279"/>
                  </a:lnTo>
                  <a:close/>
                </a:path>
                <a:path w="3835400" h="109854">
                  <a:moveTo>
                    <a:pt x="3111372" y="50355"/>
                  </a:moveTo>
                  <a:lnTo>
                    <a:pt x="3111246" y="63055"/>
                  </a:lnTo>
                  <a:lnTo>
                    <a:pt x="3149346" y="63118"/>
                  </a:lnTo>
                  <a:lnTo>
                    <a:pt x="3149472" y="50418"/>
                  </a:lnTo>
                  <a:lnTo>
                    <a:pt x="3111372" y="50355"/>
                  </a:lnTo>
                  <a:close/>
                </a:path>
                <a:path w="3835400" h="109854">
                  <a:moveTo>
                    <a:pt x="3162172" y="50444"/>
                  </a:moveTo>
                  <a:lnTo>
                    <a:pt x="3162046" y="63144"/>
                  </a:lnTo>
                  <a:lnTo>
                    <a:pt x="3200146" y="63207"/>
                  </a:lnTo>
                  <a:lnTo>
                    <a:pt x="3200272" y="50507"/>
                  </a:lnTo>
                  <a:lnTo>
                    <a:pt x="3162172" y="50444"/>
                  </a:lnTo>
                  <a:close/>
                </a:path>
                <a:path w="3835400" h="109854">
                  <a:moveTo>
                    <a:pt x="3212972" y="50533"/>
                  </a:moveTo>
                  <a:lnTo>
                    <a:pt x="3212846" y="63233"/>
                  </a:lnTo>
                  <a:lnTo>
                    <a:pt x="3250946" y="63296"/>
                  </a:lnTo>
                  <a:lnTo>
                    <a:pt x="3251072" y="50596"/>
                  </a:lnTo>
                  <a:lnTo>
                    <a:pt x="3212972" y="50533"/>
                  </a:lnTo>
                  <a:close/>
                </a:path>
                <a:path w="3835400" h="109854">
                  <a:moveTo>
                    <a:pt x="3263773" y="50609"/>
                  </a:moveTo>
                  <a:lnTo>
                    <a:pt x="3263646" y="63309"/>
                  </a:lnTo>
                  <a:lnTo>
                    <a:pt x="3301746" y="63372"/>
                  </a:lnTo>
                  <a:lnTo>
                    <a:pt x="3301873" y="50672"/>
                  </a:lnTo>
                  <a:lnTo>
                    <a:pt x="3263773" y="50609"/>
                  </a:lnTo>
                  <a:close/>
                </a:path>
                <a:path w="3835400" h="109854">
                  <a:moveTo>
                    <a:pt x="3314573" y="50698"/>
                  </a:moveTo>
                  <a:lnTo>
                    <a:pt x="3314446" y="63398"/>
                  </a:lnTo>
                  <a:lnTo>
                    <a:pt x="3352546" y="63461"/>
                  </a:lnTo>
                  <a:lnTo>
                    <a:pt x="3352673" y="50761"/>
                  </a:lnTo>
                  <a:lnTo>
                    <a:pt x="3314573" y="50698"/>
                  </a:lnTo>
                  <a:close/>
                </a:path>
                <a:path w="3835400" h="109854">
                  <a:moveTo>
                    <a:pt x="3365373" y="50787"/>
                  </a:moveTo>
                  <a:lnTo>
                    <a:pt x="3365246" y="63487"/>
                  </a:lnTo>
                  <a:lnTo>
                    <a:pt x="3403346" y="63550"/>
                  </a:lnTo>
                  <a:lnTo>
                    <a:pt x="3403473" y="50850"/>
                  </a:lnTo>
                  <a:lnTo>
                    <a:pt x="3365373" y="50787"/>
                  </a:lnTo>
                  <a:close/>
                </a:path>
                <a:path w="3835400" h="109854">
                  <a:moveTo>
                    <a:pt x="3416173" y="50863"/>
                  </a:moveTo>
                  <a:lnTo>
                    <a:pt x="3416046" y="63563"/>
                  </a:lnTo>
                  <a:lnTo>
                    <a:pt x="3454146" y="63626"/>
                  </a:lnTo>
                  <a:lnTo>
                    <a:pt x="3454273" y="50926"/>
                  </a:lnTo>
                  <a:lnTo>
                    <a:pt x="3416173" y="50863"/>
                  </a:lnTo>
                  <a:close/>
                </a:path>
                <a:path w="3835400" h="109854">
                  <a:moveTo>
                    <a:pt x="3466973" y="50952"/>
                  </a:moveTo>
                  <a:lnTo>
                    <a:pt x="3466846" y="63652"/>
                  </a:lnTo>
                  <a:lnTo>
                    <a:pt x="3504946" y="63715"/>
                  </a:lnTo>
                  <a:lnTo>
                    <a:pt x="3505073" y="51015"/>
                  </a:lnTo>
                  <a:lnTo>
                    <a:pt x="3466973" y="50952"/>
                  </a:lnTo>
                  <a:close/>
                </a:path>
                <a:path w="3835400" h="109854">
                  <a:moveTo>
                    <a:pt x="3517773" y="51028"/>
                  </a:moveTo>
                  <a:lnTo>
                    <a:pt x="3517646" y="63728"/>
                  </a:lnTo>
                  <a:lnTo>
                    <a:pt x="3555746" y="63792"/>
                  </a:lnTo>
                  <a:lnTo>
                    <a:pt x="3555873" y="51092"/>
                  </a:lnTo>
                  <a:lnTo>
                    <a:pt x="3517773" y="51028"/>
                  </a:lnTo>
                  <a:close/>
                </a:path>
                <a:path w="3835400" h="109854">
                  <a:moveTo>
                    <a:pt x="3568573" y="51117"/>
                  </a:moveTo>
                  <a:lnTo>
                    <a:pt x="3568446" y="63817"/>
                  </a:lnTo>
                  <a:lnTo>
                    <a:pt x="3606546" y="63880"/>
                  </a:lnTo>
                  <a:lnTo>
                    <a:pt x="3606673" y="51180"/>
                  </a:lnTo>
                  <a:lnTo>
                    <a:pt x="3568573" y="51117"/>
                  </a:lnTo>
                  <a:close/>
                </a:path>
                <a:path w="3835400" h="109854">
                  <a:moveTo>
                    <a:pt x="3619373" y="51206"/>
                  </a:moveTo>
                  <a:lnTo>
                    <a:pt x="3619246" y="63906"/>
                  </a:lnTo>
                  <a:lnTo>
                    <a:pt x="3657346" y="63969"/>
                  </a:lnTo>
                  <a:lnTo>
                    <a:pt x="3657473" y="51269"/>
                  </a:lnTo>
                  <a:lnTo>
                    <a:pt x="3619373" y="51206"/>
                  </a:lnTo>
                  <a:close/>
                </a:path>
                <a:path w="3835400" h="109854">
                  <a:moveTo>
                    <a:pt x="3670173" y="51282"/>
                  </a:moveTo>
                  <a:lnTo>
                    <a:pt x="3670046" y="63982"/>
                  </a:lnTo>
                  <a:lnTo>
                    <a:pt x="3708146" y="64046"/>
                  </a:lnTo>
                  <a:lnTo>
                    <a:pt x="3708273" y="51346"/>
                  </a:lnTo>
                  <a:lnTo>
                    <a:pt x="3670173" y="51282"/>
                  </a:lnTo>
                  <a:close/>
                </a:path>
                <a:path w="3835400" h="109854">
                  <a:moveTo>
                    <a:pt x="3799334" y="64197"/>
                  </a:moveTo>
                  <a:lnTo>
                    <a:pt x="3740277" y="98488"/>
                  </a:lnTo>
                  <a:lnTo>
                    <a:pt x="3739260" y="102374"/>
                  </a:lnTo>
                  <a:lnTo>
                    <a:pt x="3742817" y="108432"/>
                  </a:lnTo>
                  <a:lnTo>
                    <a:pt x="3746754" y="109461"/>
                  </a:lnTo>
                  <a:lnTo>
                    <a:pt x="3824528" y="64236"/>
                  </a:lnTo>
                  <a:lnTo>
                    <a:pt x="3822446" y="64236"/>
                  </a:lnTo>
                  <a:lnTo>
                    <a:pt x="3799334" y="64197"/>
                  </a:lnTo>
                  <a:close/>
                </a:path>
                <a:path w="3835400" h="109854">
                  <a:moveTo>
                    <a:pt x="3822827" y="51536"/>
                  </a:moveTo>
                  <a:lnTo>
                    <a:pt x="3822573" y="51536"/>
                  </a:lnTo>
                  <a:lnTo>
                    <a:pt x="3822446" y="64236"/>
                  </a:lnTo>
                  <a:lnTo>
                    <a:pt x="3822827" y="64236"/>
                  </a:lnTo>
                  <a:lnTo>
                    <a:pt x="3822827" y="51536"/>
                  </a:lnTo>
                  <a:close/>
                </a:path>
                <a:path w="3835400" h="109854">
                  <a:moveTo>
                    <a:pt x="3824518" y="51536"/>
                  </a:moveTo>
                  <a:lnTo>
                    <a:pt x="3822827" y="51536"/>
                  </a:lnTo>
                  <a:lnTo>
                    <a:pt x="3822827" y="64236"/>
                  </a:lnTo>
                  <a:lnTo>
                    <a:pt x="3824528" y="64236"/>
                  </a:lnTo>
                  <a:lnTo>
                    <a:pt x="3835400" y="57911"/>
                  </a:lnTo>
                  <a:lnTo>
                    <a:pt x="3824518" y="51536"/>
                  </a:lnTo>
                  <a:close/>
                </a:path>
                <a:path w="3835400" h="109854">
                  <a:moveTo>
                    <a:pt x="3809806" y="58116"/>
                  </a:moveTo>
                  <a:lnTo>
                    <a:pt x="3799334" y="64197"/>
                  </a:lnTo>
                  <a:lnTo>
                    <a:pt x="3809746" y="64211"/>
                  </a:lnTo>
                  <a:lnTo>
                    <a:pt x="3809806" y="58116"/>
                  </a:lnTo>
                  <a:close/>
                </a:path>
                <a:path w="3835400" h="109854">
                  <a:moveTo>
                    <a:pt x="3810237" y="57866"/>
                  </a:moveTo>
                  <a:lnTo>
                    <a:pt x="3809806" y="58116"/>
                  </a:lnTo>
                  <a:lnTo>
                    <a:pt x="3809746" y="64211"/>
                  </a:lnTo>
                  <a:lnTo>
                    <a:pt x="3822446" y="64211"/>
                  </a:lnTo>
                  <a:lnTo>
                    <a:pt x="3822454" y="63372"/>
                  </a:lnTo>
                  <a:lnTo>
                    <a:pt x="3819652" y="63372"/>
                  </a:lnTo>
                  <a:lnTo>
                    <a:pt x="3810237" y="57866"/>
                  </a:lnTo>
                  <a:close/>
                </a:path>
                <a:path w="3835400" h="109854">
                  <a:moveTo>
                    <a:pt x="3771773" y="51460"/>
                  </a:moveTo>
                  <a:lnTo>
                    <a:pt x="3771646" y="64160"/>
                  </a:lnTo>
                  <a:lnTo>
                    <a:pt x="3799334" y="64197"/>
                  </a:lnTo>
                  <a:lnTo>
                    <a:pt x="3809806" y="58116"/>
                  </a:lnTo>
                  <a:lnTo>
                    <a:pt x="3809811" y="57617"/>
                  </a:lnTo>
                  <a:lnTo>
                    <a:pt x="3799349" y="51497"/>
                  </a:lnTo>
                  <a:lnTo>
                    <a:pt x="3771773" y="51460"/>
                  </a:lnTo>
                  <a:close/>
                </a:path>
                <a:path w="3835400" h="109854">
                  <a:moveTo>
                    <a:pt x="3720973" y="51371"/>
                  </a:moveTo>
                  <a:lnTo>
                    <a:pt x="3720846" y="64071"/>
                  </a:lnTo>
                  <a:lnTo>
                    <a:pt x="3758946" y="64134"/>
                  </a:lnTo>
                  <a:lnTo>
                    <a:pt x="3759073" y="51434"/>
                  </a:lnTo>
                  <a:lnTo>
                    <a:pt x="3720973" y="51371"/>
                  </a:lnTo>
                  <a:close/>
                </a:path>
                <a:path w="3835400" h="109854">
                  <a:moveTo>
                    <a:pt x="3819652" y="52400"/>
                  </a:moveTo>
                  <a:lnTo>
                    <a:pt x="3810237" y="57866"/>
                  </a:lnTo>
                  <a:lnTo>
                    <a:pt x="3819652" y="63372"/>
                  </a:lnTo>
                  <a:lnTo>
                    <a:pt x="3819652" y="52400"/>
                  </a:lnTo>
                  <a:close/>
                </a:path>
                <a:path w="3835400" h="109854">
                  <a:moveTo>
                    <a:pt x="3822564" y="52400"/>
                  </a:moveTo>
                  <a:lnTo>
                    <a:pt x="3819652" y="52400"/>
                  </a:lnTo>
                  <a:lnTo>
                    <a:pt x="3819652" y="63372"/>
                  </a:lnTo>
                  <a:lnTo>
                    <a:pt x="3822454" y="63372"/>
                  </a:lnTo>
                  <a:lnTo>
                    <a:pt x="3822564" y="52400"/>
                  </a:lnTo>
                  <a:close/>
                </a:path>
                <a:path w="3835400" h="109854">
                  <a:moveTo>
                    <a:pt x="3746880" y="6057"/>
                  </a:moveTo>
                  <a:lnTo>
                    <a:pt x="3742944" y="7073"/>
                  </a:lnTo>
                  <a:lnTo>
                    <a:pt x="3739387" y="13131"/>
                  </a:lnTo>
                  <a:lnTo>
                    <a:pt x="3740404" y="17017"/>
                  </a:lnTo>
                  <a:lnTo>
                    <a:pt x="3799349" y="51497"/>
                  </a:lnTo>
                  <a:lnTo>
                    <a:pt x="3809873" y="51511"/>
                  </a:lnTo>
                  <a:lnTo>
                    <a:pt x="3809811" y="57617"/>
                  </a:lnTo>
                  <a:lnTo>
                    <a:pt x="3810237" y="57866"/>
                  </a:lnTo>
                  <a:lnTo>
                    <a:pt x="3819652" y="52400"/>
                  </a:lnTo>
                  <a:lnTo>
                    <a:pt x="3822564" y="52400"/>
                  </a:lnTo>
                  <a:lnTo>
                    <a:pt x="3822573" y="51536"/>
                  </a:lnTo>
                  <a:lnTo>
                    <a:pt x="3824518" y="51536"/>
                  </a:lnTo>
                  <a:lnTo>
                    <a:pt x="3746880" y="6057"/>
                  </a:lnTo>
                  <a:close/>
                </a:path>
                <a:path w="3835400" h="109854">
                  <a:moveTo>
                    <a:pt x="3799349" y="51497"/>
                  </a:moveTo>
                  <a:lnTo>
                    <a:pt x="3809811" y="57617"/>
                  </a:lnTo>
                  <a:lnTo>
                    <a:pt x="3809873" y="51511"/>
                  </a:lnTo>
                  <a:lnTo>
                    <a:pt x="3799349" y="51497"/>
                  </a:lnTo>
                  <a:close/>
                </a:path>
              </a:pathLst>
            </a:custGeom>
            <a:solidFill>
              <a:srgbClr val="497DBA"/>
            </a:solidFill>
          </p:spPr>
          <p:txBody>
            <a:bodyPr wrap="square" lIns="0" tIns="0" rIns="0" bIns="0" rtlCol="0"/>
            <a:lstStyle/>
            <a:p>
              <a:endParaRPr/>
            </a:p>
          </p:txBody>
        </p:sp>
        <p:sp>
          <p:nvSpPr>
            <p:cNvPr id="8" name="object 8"/>
            <p:cNvSpPr/>
            <p:nvPr/>
          </p:nvSpPr>
          <p:spPr>
            <a:xfrm>
              <a:off x="166116" y="4768595"/>
              <a:ext cx="8274050" cy="1357630"/>
            </a:xfrm>
            <a:custGeom>
              <a:avLst/>
              <a:gdLst/>
              <a:ahLst/>
              <a:cxnLst/>
              <a:rect l="l" t="t" r="r" b="b"/>
              <a:pathLst>
                <a:path w="8274050" h="1357629">
                  <a:moveTo>
                    <a:pt x="0" y="165988"/>
                  </a:moveTo>
                  <a:lnTo>
                    <a:pt x="37683" y="203856"/>
                  </a:lnTo>
                  <a:lnTo>
                    <a:pt x="75379" y="241676"/>
                  </a:lnTo>
                  <a:lnTo>
                    <a:pt x="113099" y="279401"/>
                  </a:lnTo>
                  <a:lnTo>
                    <a:pt x="150854" y="316985"/>
                  </a:lnTo>
                  <a:lnTo>
                    <a:pt x="188657" y="354380"/>
                  </a:lnTo>
                  <a:lnTo>
                    <a:pt x="226519" y="391538"/>
                  </a:lnTo>
                  <a:lnTo>
                    <a:pt x="264452" y="428413"/>
                  </a:lnTo>
                  <a:lnTo>
                    <a:pt x="302469" y="464957"/>
                  </a:lnTo>
                  <a:lnTo>
                    <a:pt x="340581" y="501123"/>
                  </a:lnTo>
                  <a:lnTo>
                    <a:pt x="378800" y="536864"/>
                  </a:lnTo>
                  <a:lnTo>
                    <a:pt x="417137" y="572133"/>
                  </a:lnTo>
                  <a:lnTo>
                    <a:pt x="455606" y="606882"/>
                  </a:lnTo>
                  <a:lnTo>
                    <a:pt x="494217" y="641064"/>
                  </a:lnTo>
                  <a:lnTo>
                    <a:pt x="532982" y="674632"/>
                  </a:lnTo>
                  <a:lnTo>
                    <a:pt x="571914" y="707538"/>
                  </a:lnTo>
                  <a:lnTo>
                    <a:pt x="611025" y="739736"/>
                  </a:lnTo>
                  <a:lnTo>
                    <a:pt x="650325" y="771179"/>
                  </a:lnTo>
                  <a:lnTo>
                    <a:pt x="689828" y="801818"/>
                  </a:lnTo>
                  <a:lnTo>
                    <a:pt x="729545" y="831606"/>
                  </a:lnTo>
                  <a:lnTo>
                    <a:pt x="769487" y="860498"/>
                  </a:lnTo>
                  <a:lnTo>
                    <a:pt x="809667" y="888444"/>
                  </a:lnTo>
                  <a:lnTo>
                    <a:pt x="850097" y="915399"/>
                  </a:lnTo>
                  <a:lnTo>
                    <a:pt x="890789" y="941314"/>
                  </a:lnTo>
                  <a:lnTo>
                    <a:pt x="931753" y="966143"/>
                  </a:lnTo>
                  <a:lnTo>
                    <a:pt x="973003" y="989838"/>
                  </a:lnTo>
                  <a:lnTo>
                    <a:pt x="1014551" y="1012352"/>
                  </a:lnTo>
                  <a:lnTo>
                    <a:pt x="1056407" y="1033638"/>
                  </a:lnTo>
                  <a:lnTo>
                    <a:pt x="1098584" y="1053649"/>
                  </a:lnTo>
                  <a:lnTo>
                    <a:pt x="1141095" y="1072337"/>
                  </a:lnTo>
                  <a:lnTo>
                    <a:pt x="1183950" y="1089655"/>
                  </a:lnTo>
                  <a:lnTo>
                    <a:pt x="1227161" y="1105557"/>
                  </a:lnTo>
                  <a:lnTo>
                    <a:pt x="1270741" y="1119993"/>
                  </a:lnTo>
                  <a:lnTo>
                    <a:pt x="1314702" y="1132919"/>
                  </a:lnTo>
                  <a:lnTo>
                    <a:pt x="1359054" y="1144285"/>
                  </a:lnTo>
                  <a:lnTo>
                    <a:pt x="1403811" y="1154046"/>
                  </a:lnTo>
                  <a:lnTo>
                    <a:pt x="1448984" y="1162153"/>
                  </a:lnTo>
                  <a:lnTo>
                    <a:pt x="1494585" y="1168560"/>
                  </a:lnTo>
                  <a:lnTo>
                    <a:pt x="1540626" y="1173219"/>
                  </a:lnTo>
                  <a:lnTo>
                    <a:pt x="1587119" y="1176083"/>
                  </a:lnTo>
                  <a:lnTo>
                    <a:pt x="1624554" y="1176480"/>
                  </a:lnTo>
                  <a:lnTo>
                    <a:pt x="1662466" y="1174627"/>
                  </a:lnTo>
                  <a:lnTo>
                    <a:pt x="1700837" y="1170621"/>
                  </a:lnTo>
                  <a:lnTo>
                    <a:pt x="1739650" y="1164558"/>
                  </a:lnTo>
                  <a:lnTo>
                    <a:pt x="1778884" y="1156533"/>
                  </a:lnTo>
                  <a:lnTo>
                    <a:pt x="1818522" y="1146642"/>
                  </a:lnTo>
                  <a:lnTo>
                    <a:pt x="1858546" y="1134982"/>
                  </a:lnTo>
                  <a:lnTo>
                    <a:pt x="1898938" y="1121648"/>
                  </a:lnTo>
                  <a:lnTo>
                    <a:pt x="1939678" y="1106737"/>
                  </a:lnTo>
                  <a:lnTo>
                    <a:pt x="1980748" y="1090344"/>
                  </a:lnTo>
                  <a:lnTo>
                    <a:pt x="2022131" y="1072565"/>
                  </a:lnTo>
                  <a:lnTo>
                    <a:pt x="2063808" y="1053496"/>
                  </a:lnTo>
                  <a:lnTo>
                    <a:pt x="2105760" y="1033233"/>
                  </a:lnTo>
                  <a:lnTo>
                    <a:pt x="2147969" y="1011873"/>
                  </a:lnTo>
                  <a:lnTo>
                    <a:pt x="2190417" y="989511"/>
                  </a:lnTo>
                  <a:lnTo>
                    <a:pt x="2233085" y="966243"/>
                  </a:lnTo>
                  <a:lnTo>
                    <a:pt x="2275956" y="942165"/>
                  </a:lnTo>
                  <a:lnTo>
                    <a:pt x="2319010" y="917373"/>
                  </a:lnTo>
                  <a:lnTo>
                    <a:pt x="2362229" y="891963"/>
                  </a:lnTo>
                  <a:lnTo>
                    <a:pt x="2405595" y="866030"/>
                  </a:lnTo>
                  <a:lnTo>
                    <a:pt x="2449090" y="839672"/>
                  </a:lnTo>
                  <a:lnTo>
                    <a:pt x="2492696" y="812984"/>
                  </a:lnTo>
                  <a:lnTo>
                    <a:pt x="2536393" y="786061"/>
                  </a:lnTo>
                  <a:lnTo>
                    <a:pt x="2580164" y="759000"/>
                  </a:lnTo>
                  <a:lnTo>
                    <a:pt x="2623989" y="731897"/>
                  </a:lnTo>
                  <a:lnTo>
                    <a:pt x="2667852" y="704848"/>
                  </a:lnTo>
                  <a:lnTo>
                    <a:pt x="2711733" y="677949"/>
                  </a:lnTo>
                  <a:lnTo>
                    <a:pt x="2755615" y="651295"/>
                  </a:lnTo>
                  <a:lnTo>
                    <a:pt x="2799478" y="624982"/>
                  </a:lnTo>
                  <a:lnTo>
                    <a:pt x="2843304" y="599108"/>
                  </a:lnTo>
                  <a:lnTo>
                    <a:pt x="2887076" y="573767"/>
                  </a:lnTo>
                  <a:lnTo>
                    <a:pt x="2930774" y="549055"/>
                  </a:lnTo>
                  <a:lnTo>
                    <a:pt x="2974381" y="525069"/>
                  </a:lnTo>
                  <a:lnTo>
                    <a:pt x="3017878" y="501904"/>
                  </a:lnTo>
                  <a:lnTo>
                    <a:pt x="3061246" y="479657"/>
                  </a:lnTo>
                  <a:lnTo>
                    <a:pt x="3104468" y="458423"/>
                  </a:lnTo>
                  <a:lnTo>
                    <a:pt x="3147524" y="438298"/>
                  </a:lnTo>
                  <a:lnTo>
                    <a:pt x="3190397" y="419379"/>
                  </a:lnTo>
                  <a:lnTo>
                    <a:pt x="3233069" y="401761"/>
                  </a:lnTo>
                  <a:lnTo>
                    <a:pt x="3275520" y="385540"/>
                  </a:lnTo>
                  <a:lnTo>
                    <a:pt x="3317732" y="370812"/>
                  </a:lnTo>
                  <a:lnTo>
                    <a:pt x="3359688" y="357674"/>
                  </a:lnTo>
                  <a:lnTo>
                    <a:pt x="3401369" y="346220"/>
                  </a:lnTo>
                  <a:lnTo>
                    <a:pt x="3442756" y="336548"/>
                  </a:lnTo>
                  <a:lnTo>
                    <a:pt x="3483831" y="328753"/>
                  </a:lnTo>
                  <a:lnTo>
                    <a:pt x="3524576" y="322931"/>
                  </a:lnTo>
                  <a:lnTo>
                    <a:pt x="3564972" y="319177"/>
                  </a:lnTo>
                  <a:lnTo>
                    <a:pt x="3605002" y="317589"/>
                  </a:lnTo>
                  <a:lnTo>
                    <a:pt x="3644646" y="318261"/>
                  </a:lnTo>
                  <a:lnTo>
                    <a:pt x="3683017" y="321271"/>
                  </a:lnTo>
                  <a:lnTo>
                    <a:pt x="3720851" y="326637"/>
                  </a:lnTo>
                  <a:lnTo>
                    <a:pt x="3795021" y="344026"/>
                  </a:lnTo>
                  <a:lnTo>
                    <a:pt x="3831413" y="355845"/>
                  </a:lnTo>
                  <a:lnTo>
                    <a:pt x="3867380" y="369613"/>
                  </a:lnTo>
                  <a:lnTo>
                    <a:pt x="3902950" y="385226"/>
                  </a:lnTo>
                  <a:lnTo>
                    <a:pt x="3938150" y="402582"/>
                  </a:lnTo>
                  <a:lnTo>
                    <a:pt x="3973008" y="421581"/>
                  </a:lnTo>
                  <a:lnTo>
                    <a:pt x="4007554" y="442119"/>
                  </a:lnTo>
                  <a:lnTo>
                    <a:pt x="4041813" y="464095"/>
                  </a:lnTo>
                  <a:lnTo>
                    <a:pt x="4075815" y="487407"/>
                  </a:lnTo>
                  <a:lnTo>
                    <a:pt x="4109586" y="511953"/>
                  </a:lnTo>
                  <a:lnTo>
                    <a:pt x="4143156" y="537630"/>
                  </a:lnTo>
                  <a:lnTo>
                    <a:pt x="4176551" y="564338"/>
                  </a:lnTo>
                  <a:lnTo>
                    <a:pt x="4209800" y="591975"/>
                  </a:lnTo>
                  <a:lnTo>
                    <a:pt x="4242930" y="620437"/>
                  </a:lnTo>
                  <a:lnTo>
                    <a:pt x="4275970" y="649623"/>
                  </a:lnTo>
                  <a:lnTo>
                    <a:pt x="4308947" y="679432"/>
                  </a:lnTo>
                  <a:lnTo>
                    <a:pt x="4341890" y="709761"/>
                  </a:lnTo>
                  <a:lnTo>
                    <a:pt x="4374825" y="740509"/>
                  </a:lnTo>
                  <a:lnTo>
                    <a:pt x="4407781" y="771573"/>
                  </a:lnTo>
                  <a:lnTo>
                    <a:pt x="4440787" y="802851"/>
                  </a:lnTo>
                  <a:lnTo>
                    <a:pt x="4473868" y="834242"/>
                  </a:lnTo>
                  <a:lnTo>
                    <a:pt x="4507055" y="865644"/>
                  </a:lnTo>
                  <a:lnTo>
                    <a:pt x="4540374" y="896955"/>
                  </a:lnTo>
                  <a:lnTo>
                    <a:pt x="4573853" y="928072"/>
                  </a:lnTo>
                  <a:lnTo>
                    <a:pt x="4607520" y="958894"/>
                  </a:lnTo>
                  <a:lnTo>
                    <a:pt x="4641404" y="989319"/>
                  </a:lnTo>
                  <a:lnTo>
                    <a:pt x="4675531" y="1019244"/>
                  </a:lnTo>
                  <a:lnTo>
                    <a:pt x="4709930" y="1048569"/>
                  </a:lnTo>
                  <a:lnTo>
                    <a:pt x="4744629" y="1077191"/>
                  </a:lnTo>
                  <a:lnTo>
                    <a:pt x="4779655" y="1105007"/>
                  </a:lnTo>
                  <a:lnTo>
                    <a:pt x="4815037" y="1131917"/>
                  </a:lnTo>
                  <a:lnTo>
                    <a:pt x="4850802" y="1157818"/>
                  </a:lnTo>
                  <a:lnTo>
                    <a:pt x="4886979" y="1182608"/>
                  </a:lnTo>
                  <a:lnTo>
                    <a:pt x="4923594" y="1206186"/>
                  </a:lnTo>
                  <a:lnTo>
                    <a:pt x="4960677" y="1228449"/>
                  </a:lnTo>
                  <a:lnTo>
                    <a:pt x="4998254" y="1249295"/>
                  </a:lnTo>
                  <a:lnTo>
                    <a:pt x="5036354" y="1268623"/>
                  </a:lnTo>
                  <a:lnTo>
                    <a:pt x="5075005" y="1286330"/>
                  </a:lnTo>
                  <a:lnTo>
                    <a:pt x="5114234" y="1302315"/>
                  </a:lnTo>
                  <a:lnTo>
                    <a:pt x="5154069" y="1316476"/>
                  </a:lnTo>
                  <a:lnTo>
                    <a:pt x="5194539" y="1328710"/>
                  </a:lnTo>
                  <a:lnTo>
                    <a:pt x="5235671" y="1338916"/>
                  </a:lnTo>
                  <a:lnTo>
                    <a:pt x="5277492" y="1346991"/>
                  </a:lnTo>
                  <a:lnTo>
                    <a:pt x="5320032" y="1352835"/>
                  </a:lnTo>
                  <a:lnTo>
                    <a:pt x="5363317" y="1356344"/>
                  </a:lnTo>
                  <a:lnTo>
                    <a:pt x="5407376" y="1357418"/>
                  </a:lnTo>
                  <a:lnTo>
                    <a:pt x="5452237" y="1355953"/>
                  </a:lnTo>
                  <a:lnTo>
                    <a:pt x="6195286" y="1131120"/>
                  </a:lnTo>
                  <a:lnTo>
                    <a:pt x="7094474" y="681448"/>
                  </a:lnTo>
                  <a:lnTo>
                    <a:pt x="7852215" y="240423"/>
                  </a:lnTo>
                  <a:lnTo>
                    <a:pt x="8170926" y="41528"/>
                  </a:lnTo>
                  <a:lnTo>
                    <a:pt x="8273795" y="0"/>
                  </a:lnTo>
                </a:path>
              </a:pathLst>
            </a:custGeom>
            <a:ln w="9144">
              <a:solidFill>
                <a:srgbClr val="497DBA"/>
              </a:solidFill>
            </a:ln>
          </p:spPr>
          <p:txBody>
            <a:bodyPr wrap="square" lIns="0" tIns="0" rIns="0" bIns="0" rtlCol="0"/>
            <a:lstStyle/>
            <a:p>
              <a:endParaRPr/>
            </a:p>
          </p:txBody>
        </p:sp>
      </p:grpSp>
      <p:grpSp>
        <p:nvGrpSpPr>
          <p:cNvPr id="9" name="object 9"/>
          <p:cNvGrpSpPr/>
          <p:nvPr/>
        </p:nvGrpSpPr>
        <p:grpSpPr>
          <a:xfrm>
            <a:off x="147637" y="3064827"/>
            <a:ext cx="8484870" cy="1484630"/>
            <a:chOff x="147637" y="3064827"/>
            <a:chExt cx="8484870" cy="1484630"/>
          </a:xfrm>
        </p:grpSpPr>
        <p:sp>
          <p:nvSpPr>
            <p:cNvPr id="10" name="object 10"/>
            <p:cNvSpPr/>
            <p:nvPr/>
          </p:nvSpPr>
          <p:spPr>
            <a:xfrm>
              <a:off x="350520" y="4543043"/>
              <a:ext cx="8118475" cy="1905"/>
            </a:xfrm>
            <a:custGeom>
              <a:avLst/>
              <a:gdLst/>
              <a:ahLst/>
              <a:cxnLst/>
              <a:rect l="l" t="t" r="r" b="b"/>
              <a:pathLst>
                <a:path w="8118475" h="1904">
                  <a:moveTo>
                    <a:pt x="0" y="0"/>
                  </a:moveTo>
                  <a:lnTo>
                    <a:pt x="8118475" y="1523"/>
                  </a:lnTo>
                </a:path>
              </a:pathLst>
            </a:custGeom>
            <a:ln w="9144">
              <a:solidFill>
                <a:srgbClr val="497DBA"/>
              </a:solidFill>
              <a:prstDash val="sysDash"/>
            </a:ln>
          </p:spPr>
          <p:txBody>
            <a:bodyPr wrap="square" lIns="0" tIns="0" rIns="0" bIns="0" rtlCol="0"/>
            <a:lstStyle/>
            <a:p>
              <a:endParaRPr/>
            </a:p>
          </p:txBody>
        </p:sp>
        <p:sp>
          <p:nvSpPr>
            <p:cNvPr id="11" name="object 11"/>
            <p:cNvSpPr/>
            <p:nvPr/>
          </p:nvSpPr>
          <p:spPr>
            <a:xfrm>
              <a:off x="152400" y="3069589"/>
              <a:ext cx="8228330" cy="1100455"/>
            </a:xfrm>
            <a:custGeom>
              <a:avLst/>
              <a:gdLst/>
              <a:ahLst/>
              <a:cxnLst/>
              <a:rect l="l" t="t" r="r" b="b"/>
              <a:pathLst>
                <a:path w="8228330" h="1100454">
                  <a:moveTo>
                    <a:pt x="0" y="1084580"/>
                  </a:moveTo>
                  <a:lnTo>
                    <a:pt x="37810" y="1045094"/>
                  </a:lnTo>
                  <a:lnTo>
                    <a:pt x="75629" y="1005655"/>
                  </a:lnTo>
                  <a:lnTo>
                    <a:pt x="113464" y="966309"/>
                  </a:lnTo>
                  <a:lnTo>
                    <a:pt x="151324" y="927104"/>
                  </a:lnTo>
                  <a:lnTo>
                    <a:pt x="189218" y="888085"/>
                  </a:lnTo>
                  <a:lnTo>
                    <a:pt x="227153" y="849299"/>
                  </a:lnTo>
                  <a:lnTo>
                    <a:pt x="265138" y="810792"/>
                  </a:lnTo>
                  <a:lnTo>
                    <a:pt x="303181" y="772612"/>
                  </a:lnTo>
                  <a:lnTo>
                    <a:pt x="341290" y="734804"/>
                  </a:lnTo>
                  <a:lnTo>
                    <a:pt x="379475" y="697415"/>
                  </a:lnTo>
                  <a:lnTo>
                    <a:pt x="417742" y="660492"/>
                  </a:lnTo>
                  <a:lnTo>
                    <a:pt x="456101" y="624081"/>
                  </a:lnTo>
                  <a:lnTo>
                    <a:pt x="494560" y="588229"/>
                  </a:lnTo>
                  <a:lnTo>
                    <a:pt x="533126" y="552981"/>
                  </a:lnTo>
                  <a:lnTo>
                    <a:pt x="571809" y="518386"/>
                  </a:lnTo>
                  <a:lnTo>
                    <a:pt x="610617" y="484488"/>
                  </a:lnTo>
                  <a:lnTo>
                    <a:pt x="649558" y="451335"/>
                  </a:lnTo>
                  <a:lnTo>
                    <a:pt x="688640" y="418973"/>
                  </a:lnTo>
                  <a:lnTo>
                    <a:pt x="727872" y="387449"/>
                  </a:lnTo>
                  <a:lnTo>
                    <a:pt x="767262" y="356810"/>
                  </a:lnTo>
                  <a:lnTo>
                    <a:pt x="806818" y="327101"/>
                  </a:lnTo>
                  <a:lnTo>
                    <a:pt x="846548" y="298369"/>
                  </a:lnTo>
                  <a:lnTo>
                    <a:pt x="886462" y="270661"/>
                  </a:lnTo>
                  <a:lnTo>
                    <a:pt x="926567" y="244023"/>
                  </a:lnTo>
                  <a:lnTo>
                    <a:pt x="966871" y="218502"/>
                  </a:lnTo>
                  <a:lnTo>
                    <a:pt x="1007383" y="194144"/>
                  </a:lnTo>
                  <a:lnTo>
                    <a:pt x="1048112" y="170996"/>
                  </a:lnTo>
                  <a:lnTo>
                    <a:pt x="1089065" y="149104"/>
                  </a:lnTo>
                  <a:lnTo>
                    <a:pt x="1130250" y="128515"/>
                  </a:lnTo>
                  <a:lnTo>
                    <a:pt x="1171677" y="109276"/>
                  </a:lnTo>
                  <a:lnTo>
                    <a:pt x="1213353" y="91432"/>
                  </a:lnTo>
                  <a:lnTo>
                    <a:pt x="1255288" y="75031"/>
                  </a:lnTo>
                  <a:lnTo>
                    <a:pt x="1297488" y="60118"/>
                  </a:lnTo>
                  <a:lnTo>
                    <a:pt x="1339962" y="46741"/>
                  </a:lnTo>
                  <a:lnTo>
                    <a:pt x="1382719" y="34946"/>
                  </a:lnTo>
                  <a:lnTo>
                    <a:pt x="1425768" y="24779"/>
                  </a:lnTo>
                  <a:lnTo>
                    <a:pt x="1469115" y="16287"/>
                  </a:lnTo>
                  <a:lnTo>
                    <a:pt x="1512771" y="9517"/>
                  </a:lnTo>
                  <a:lnTo>
                    <a:pt x="1556742" y="4514"/>
                  </a:lnTo>
                  <a:lnTo>
                    <a:pt x="1601037" y="1326"/>
                  </a:lnTo>
                  <a:lnTo>
                    <a:pt x="1645666" y="0"/>
                  </a:lnTo>
                  <a:lnTo>
                    <a:pt x="1682613" y="944"/>
                  </a:lnTo>
                  <a:lnTo>
                    <a:pt x="1757729" y="10069"/>
                  </a:lnTo>
                  <a:lnTo>
                    <a:pt x="1795864" y="18047"/>
                  </a:lnTo>
                  <a:lnTo>
                    <a:pt x="1834361" y="28166"/>
                  </a:lnTo>
                  <a:lnTo>
                    <a:pt x="1873205" y="40325"/>
                  </a:lnTo>
                  <a:lnTo>
                    <a:pt x="1912377" y="54423"/>
                  </a:lnTo>
                  <a:lnTo>
                    <a:pt x="1951863" y="70357"/>
                  </a:lnTo>
                  <a:lnTo>
                    <a:pt x="1991645" y="88026"/>
                  </a:lnTo>
                  <a:lnTo>
                    <a:pt x="2031707" y="107330"/>
                  </a:lnTo>
                  <a:lnTo>
                    <a:pt x="2072032" y="128165"/>
                  </a:lnTo>
                  <a:lnTo>
                    <a:pt x="2112603" y="150431"/>
                  </a:lnTo>
                  <a:lnTo>
                    <a:pt x="2153405" y="174027"/>
                  </a:lnTo>
                  <a:lnTo>
                    <a:pt x="2194420" y="198850"/>
                  </a:lnTo>
                  <a:lnTo>
                    <a:pt x="2235632" y="224799"/>
                  </a:lnTo>
                  <a:lnTo>
                    <a:pt x="2277024" y="251773"/>
                  </a:lnTo>
                  <a:lnTo>
                    <a:pt x="2318580" y="279670"/>
                  </a:lnTo>
                  <a:lnTo>
                    <a:pt x="2360283" y="308388"/>
                  </a:lnTo>
                  <a:lnTo>
                    <a:pt x="2402117" y="337826"/>
                  </a:lnTo>
                  <a:lnTo>
                    <a:pt x="2444065" y="367883"/>
                  </a:lnTo>
                  <a:lnTo>
                    <a:pt x="2486110" y="398457"/>
                  </a:lnTo>
                  <a:lnTo>
                    <a:pt x="2528236" y="429446"/>
                  </a:lnTo>
                  <a:lnTo>
                    <a:pt x="2570427" y="460749"/>
                  </a:lnTo>
                  <a:lnTo>
                    <a:pt x="2612665" y="492264"/>
                  </a:lnTo>
                  <a:lnTo>
                    <a:pt x="2654935" y="523890"/>
                  </a:lnTo>
                  <a:lnTo>
                    <a:pt x="2697219" y="555526"/>
                  </a:lnTo>
                  <a:lnTo>
                    <a:pt x="2739501" y="587069"/>
                  </a:lnTo>
                  <a:lnTo>
                    <a:pt x="2781764" y="618419"/>
                  </a:lnTo>
                  <a:lnTo>
                    <a:pt x="2823993" y="649473"/>
                  </a:lnTo>
                  <a:lnTo>
                    <a:pt x="2866170" y="680130"/>
                  </a:lnTo>
                  <a:lnTo>
                    <a:pt x="2908279" y="710289"/>
                  </a:lnTo>
                  <a:lnTo>
                    <a:pt x="2950303" y="739848"/>
                  </a:lnTo>
                  <a:lnTo>
                    <a:pt x="2992225" y="768706"/>
                  </a:lnTo>
                  <a:lnTo>
                    <a:pt x="3034030" y="796761"/>
                  </a:lnTo>
                  <a:lnTo>
                    <a:pt x="3075700" y="823911"/>
                  </a:lnTo>
                  <a:lnTo>
                    <a:pt x="3117219" y="850056"/>
                  </a:lnTo>
                  <a:lnTo>
                    <a:pt x="3158571" y="875093"/>
                  </a:lnTo>
                  <a:lnTo>
                    <a:pt x="3199738" y="898920"/>
                  </a:lnTo>
                  <a:lnTo>
                    <a:pt x="3240705" y="921438"/>
                  </a:lnTo>
                  <a:lnTo>
                    <a:pt x="3281454" y="942543"/>
                  </a:lnTo>
                  <a:lnTo>
                    <a:pt x="3321969" y="962134"/>
                  </a:lnTo>
                  <a:lnTo>
                    <a:pt x="3362234" y="980110"/>
                  </a:lnTo>
                  <a:lnTo>
                    <a:pt x="3402232" y="996370"/>
                  </a:lnTo>
                  <a:lnTo>
                    <a:pt x="3441946" y="1010811"/>
                  </a:lnTo>
                  <a:lnTo>
                    <a:pt x="3481360" y="1023333"/>
                  </a:lnTo>
                  <a:lnTo>
                    <a:pt x="3520457" y="1033833"/>
                  </a:lnTo>
                  <a:lnTo>
                    <a:pt x="3559221" y="1042211"/>
                  </a:lnTo>
                  <a:lnTo>
                    <a:pt x="3597635" y="1048364"/>
                  </a:lnTo>
                  <a:lnTo>
                    <a:pt x="3635683" y="1052192"/>
                  </a:lnTo>
                  <a:lnTo>
                    <a:pt x="3673348" y="1053592"/>
                  </a:lnTo>
                  <a:lnTo>
                    <a:pt x="3712961" y="1052398"/>
                  </a:lnTo>
                  <a:lnTo>
                    <a:pt x="3752099" y="1048571"/>
                  </a:lnTo>
                  <a:lnTo>
                    <a:pt x="3790783" y="1042224"/>
                  </a:lnTo>
                  <a:lnTo>
                    <a:pt x="3829038" y="1033473"/>
                  </a:lnTo>
                  <a:lnTo>
                    <a:pt x="3866886" y="1022433"/>
                  </a:lnTo>
                  <a:lnTo>
                    <a:pt x="3904349" y="1009219"/>
                  </a:lnTo>
                  <a:lnTo>
                    <a:pt x="3941451" y="993946"/>
                  </a:lnTo>
                  <a:lnTo>
                    <a:pt x="3978215" y="976730"/>
                  </a:lnTo>
                  <a:lnTo>
                    <a:pt x="4014664" y="957684"/>
                  </a:lnTo>
                  <a:lnTo>
                    <a:pt x="4050820" y="936925"/>
                  </a:lnTo>
                  <a:lnTo>
                    <a:pt x="4086706" y="914567"/>
                  </a:lnTo>
                  <a:lnTo>
                    <a:pt x="4122346" y="890725"/>
                  </a:lnTo>
                  <a:lnTo>
                    <a:pt x="4157762" y="865514"/>
                  </a:lnTo>
                  <a:lnTo>
                    <a:pt x="4192978" y="839050"/>
                  </a:lnTo>
                  <a:lnTo>
                    <a:pt x="4228016" y="811448"/>
                  </a:lnTo>
                  <a:lnTo>
                    <a:pt x="4262899" y="782821"/>
                  </a:lnTo>
                  <a:lnTo>
                    <a:pt x="4297650" y="753287"/>
                  </a:lnTo>
                  <a:lnTo>
                    <a:pt x="4332292" y="722959"/>
                  </a:lnTo>
                  <a:lnTo>
                    <a:pt x="4366847" y="691953"/>
                  </a:lnTo>
                  <a:lnTo>
                    <a:pt x="4401340" y="660383"/>
                  </a:lnTo>
                  <a:lnTo>
                    <a:pt x="4435792" y="628366"/>
                  </a:lnTo>
                  <a:lnTo>
                    <a:pt x="4470228" y="596015"/>
                  </a:lnTo>
                  <a:lnTo>
                    <a:pt x="4504668" y="563446"/>
                  </a:lnTo>
                  <a:lnTo>
                    <a:pt x="4539138" y="530774"/>
                  </a:lnTo>
                  <a:lnTo>
                    <a:pt x="4573658" y="498114"/>
                  </a:lnTo>
                  <a:lnTo>
                    <a:pt x="4608254" y="465581"/>
                  </a:lnTo>
                  <a:lnTo>
                    <a:pt x="4642946" y="433290"/>
                  </a:lnTo>
                  <a:lnTo>
                    <a:pt x="4677759" y="401356"/>
                  </a:lnTo>
                  <a:lnTo>
                    <a:pt x="4712715" y="369895"/>
                  </a:lnTo>
                  <a:lnTo>
                    <a:pt x="4747837" y="339020"/>
                  </a:lnTo>
                  <a:lnTo>
                    <a:pt x="4783148" y="308848"/>
                  </a:lnTo>
                  <a:lnTo>
                    <a:pt x="4818671" y="279494"/>
                  </a:lnTo>
                  <a:lnTo>
                    <a:pt x="4854429" y="251071"/>
                  </a:lnTo>
                  <a:lnTo>
                    <a:pt x="4890445" y="223697"/>
                  </a:lnTo>
                  <a:lnTo>
                    <a:pt x="4926742" y="197484"/>
                  </a:lnTo>
                  <a:lnTo>
                    <a:pt x="4963342" y="172550"/>
                  </a:lnTo>
                  <a:lnTo>
                    <a:pt x="5000269" y="149008"/>
                  </a:lnTo>
                  <a:lnTo>
                    <a:pt x="5037545" y="126973"/>
                  </a:lnTo>
                  <a:lnTo>
                    <a:pt x="5075194" y="106562"/>
                  </a:lnTo>
                  <a:lnTo>
                    <a:pt x="5113239" y="87888"/>
                  </a:lnTo>
                  <a:lnTo>
                    <a:pt x="5151701" y="71067"/>
                  </a:lnTo>
                  <a:lnTo>
                    <a:pt x="5190605" y="56214"/>
                  </a:lnTo>
                  <a:lnTo>
                    <a:pt x="5229974" y="43444"/>
                  </a:lnTo>
                  <a:lnTo>
                    <a:pt x="5269829" y="32872"/>
                  </a:lnTo>
                  <a:lnTo>
                    <a:pt x="5310194" y="24612"/>
                  </a:lnTo>
                  <a:lnTo>
                    <a:pt x="5351092" y="18781"/>
                  </a:lnTo>
                  <a:lnTo>
                    <a:pt x="5392547" y="15494"/>
                  </a:lnTo>
                  <a:lnTo>
                    <a:pt x="5433982" y="14504"/>
                  </a:lnTo>
                  <a:lnTo>
                    <a:pt x="5476526" y="15362"/>
                  </a:lnTo>
                  <a:lnTo>
                    <a:pt x="5520116" y="18000"/>
                  </a:lnTo>
                  <a:lnTo>
                    <a:pt x="5564695" y="22348"/>
                  </a:lnTo>
                  <a:lnTo>
                    <a:pt x="5610201" y="28340"/>
                  </a:lnTo>
                  <a:lnTo>
                    <a:pt x="5656576" y="35905"/>
                  </a:lnTo>
                  <a:lnTo>
                    <a:pt x="5703759" y="44976"/>
                  </a:lnTo>
                  <a:lnTo>
                    <a:pt x="5751691" y="55484"/>
                  </a:lnTo>
                  <a:lnTo>
                    <a:pt x="5800312" y="67360"/>
                  </a:lnTo>
                  <a:lnTo>
                    <a:pt x="5849562" y="80537"/>
                  </a:lnTo>
                  <a:lnTo>
                    <a:pt x="5899381" y="94944"/>
                  </a:lnTo>
                  <a:lnTo>
                    <a:pt x="5949709" y="110515"/>
                  </a:lnTo>
                  <a:lnTo>
                    <a:pt x="6000488" y="127181"/>
                  </a:lnTo>
                  <a:lnTo>
                    <a:pt x="6051656" y="144872"/>
                  </a:lnTo>
                  <a:lnTo>
                    <a:pt x="6103154" y="163521"/>
                  </a:lnTo>
                  <a:lnTo>
                    <a:pt x="6154923" y="183058"/>
                  </a:lnTo>
                  <a:lnTo>
                    <a:pt x="6206902" y="203416"/>
                  </a:lnTo>
                  <a:lnTo>
                    <a:pt x="6259032" y="224526"/>
                  </a:lnTo>
                  <a:lnTo>
                    <a:pt x="6311253" y="246320"/>
                  </a:lnTo>
                  <a:lnTo>
                    <a:pt x="6363505" y="268728"/>
                  </a:lnTo>
                  <a:lnTo>
                    <a:pt x="6415729" y="291683"/>
                  </a:lnTo>
                  <a:lnTo>
                    <a:pt x="6467864" y="315115"/>
                  </a:lnTo>
                  <a:lnTo>
                    <a:pt x="6519851" y="338957"/>
                  </a:lnTo>
                  <a:lnTo>
                    <a:pt x="6571630" y="363140"/>
                  </a:lnTo>
                  <a:lnTo>
                    <a:pt x="6623142" y="387595"/>
                  </a:lnTo>
                  <a:lnTo>
                    <a:pt x="6674326" y="412254"/>
                  </a:lnTo>
                  <a:lnTo>
                    <a:pt x="6725122" y="437049"/>
                  </a:lnTo>
                  <a:lnTo>
                    <a:pt x="6775472" y="461910"/>
                  </a:lnTo>
                  <a:lnTo>
                    <a:pt x="6825315" y="486769"/>
                  </a:lnTo>
                  <a:lnTo>
                    <a:pt x="6874591" y="511559"/>
                  </a:lnTo>
                  <a:lnTo>
                    <a:pt x="6923240" y="536209"/>
                  </a:lnTo>
                  <a:lnTo>
                    <a:pt x="6971204" y="560653"/>
                  </a:lnTo>
                  <a:lnTo>
                    <a:pt x="7018421" y="584820"/>
                  </a:lnTo>
                  <a:lnTo>
                    <a:pt x="7064832" y="608644"/>
                  </a:lnTo>
                  <a:lnTo>
                    <a:pt x="7110378" y="632055"/>
                  </a:lnTo>
                  <a:lnTo>
                    <a:pt x="7154999" y="654984"/>
                  </a:lnTo>
                  <a:lnTo>
                    <a:pt x="7198634" y="677364"/>
                  </a:lnTo>
                  <a:lnTo>
                    <a:pt x="7241225" y="699125"/>
                  </a:lnTo>
                  <a:lnTo>
                    <a:pt x="7282711" y="720200"/>
                  </a:lnTo>
                  <a:lnTo>
                    <a:pt x="7323032" y="740519"/>
                  </a:lnTo>
                  <a:lnTo>
                    <a:pt x="7362129" y="760015"/>
                  </a:lnTo>
                  <a:lnTo>
                    <a:pt x="7399941" y="778618"/>
                  </a:lnTo>
                  <a:lnTo>
                    <a:pt x="7436410" y="796261"/>
                  </a:lnTo>
                  <a:lnTo>
                    <a:pt x="7471476" y="812874"/>
                  </a:lnTo>
                  <a:lnTo>
                    <a:pt x="7537156" y="842738"/>
                  </a:lnTo>
                  <a:lnTo>
                    <a:pt x="7596505" y="867664"/>
                  </a:lnTo>
                  <a:lnTo>
                    <a:pt x="7861345" y="976727"/>
                  </a:lnTo>
                  <a:lnTo>
                    <a:pt x="8007016" y="1042939"/>
                  </a:lnTo>
                  <a:lnTo>
                    <a:pt x="8068653" y="1075743"/>
                  </a:lnTo>
                  <a:lnTo>
                    <a:pt x="8081391" y="1084580"/>
                  </a:lnTo>
                  <a:lnTo>
                    <a:pt x="8113654" y="1080730"/>
                  </a:lnTo>
                  <a:lnTo>
                    <a:pt x="8161289" y="1074928"/>
                  </a:lnTo>
                  <a:lnTo>
                    <a:pt x="8205710" y="1070078"/>
                  </a:lnTo>
                  <a:lnTo>
                    <a:pt x="8228330" y="1069086"/>
                  </a:lnTo>
                  <a:lnTo>
                    <a:pt x="8223115" y="1072999"/>
                  </a:lnTo>
                  <a:lnTo>
                    <a:pt x="8200326" y="1080198"/>
                  </a:lnTo>
                  <a:lnTo>
                    <a:pt x="8165822" y="1089588"/>
                  </a:lnTo>
                  <a:lnTo>
                    <a:pt x="8125459" y="1100074"/>
                  </a:lnTo>
                </a:path>
              </a:pathLst>
            </a:custGeom>
            <a:ln w="9144">
              <a:solidFill>
                <a:srgbClr val="497DBA"/>
              </a:solidFill>
            </a:ln>
          </p:spPr>
          <p:txBody>
            <a:bodyPr wrap="square" lIns="0" tIns="0" rIns="0" bIns="0" rtlCol="0"/>
            <a:lstStyle/>
            <a:p>
              <a:endParaRPr/>
            </a:p>
          </p:txBody>
        </p:sp>
        <p:sp>
          <p:nvSpPr>
            <p:cNvPr id="12" name="object 12"/>
            <p:cNvSpPr/>
            <p:nvPr/>
          </p:nvSpPr>
          <p:spPr>
            <a:xfrm>
              <a:off x="2101595" y="3570731"/>
              <a:ext cx="6526530" cy="1905"/>
            </a:xfrm>
            <a:custGeom>
              <a:avLst/>
              <a:gdLst/>
              <a:ahLst/>
              <a:cxnLst/>
              <a:rect l="l" t="t" r="r" b="b"/>
              <a:pathLst>
                <a:path w="6526530" h="1904">
                  <a:moveTo>
                    <a:pt x="0" y="0"/>
                  </a:moveTo>
                  <a:lnTo>
                    <a:pt x="6526149" y="1523"/>
                  </a:lnTo>
                </a:path>
              </a:pathLst>
            </a:custGeom>
            <a:ln w="9144">
              <a:solidFill>
                <a:srgbClr val="497DBA"/>
              </a:solidFill>
              <a:prstDash val="sysDash"/>
            </a:ln>
          </p:spPr>
          <p:txBody>
            <a:bodyPr wrap="square" lIns="0" tIns="0" rIns="0" bIns="0" rtlCol="0"/>
            <a:lstStyle/>
            <a:p>
              <a:endParaRPr/>
            </a:p>
          </p:txBody>
        </p:sp>
        <p:sp>
          <p:nvSpPr>
            <p:cNvPr id="13" name="object 13"/>
            <p:cNvSpPr/>
            <p:nvPr/>
          </p:nvSpPr>
          <p:spPr>
            <a:xfrm>
              <a:off x="1733804" y="3070859"/>
              <a:ext cx="4162425" cy="1476375"/>
            </a:xfrm>
            <a:custGeom>
              <a:avLst/>
              <a:gdLst/>
              <a:ahLst/>
              <a:cxnLst/>
              <a:rect l="l" t="t" r="r" b="b"/>
              <a:pathLst>
                <a:path w="4162425" h="1476375">
                  <a:moveTo>
                    <a:pt x="115951" y="89154"/>
                  </a:moveTo>
                  <a:lnTo>
                    <a:pt x="114173" y="86106"/>
                  </a:lnTo>
                  <a:lnTo>
                    <a:pt x="72224" y="12446"/>
                  </a:lnTo>
                  <a:lnTo>
                    <a:pt x="65151" y="0"/>
                  </a:lnTo>
                  <a:lnTo>
                    <a:pt x="14351" y="85090"/>
                  </a:lnTo>
                  <a:lnTo>
                    <a:pt x="12573" y="88138"/>
                  </a:lnTo>
                  <a:lnTo>
                    <a:pt x="13462" y="91948"/>
                  </a:lnTo>
                  <a:lnTo>
                    <a:pt x="16510" y="93853"/>
                  </a:lnTo>
                  <a:lnTo>
                    <a:pt x="19558" y="95631"/>
                  </a:lnTo>
                  <a:lnTo>
                    <a:pt x="23495" y="94615"/>
                  </a:lnTo>
                  <a:lnTo>
                    <a:pt x="25273" y="91567"/>
                  </a:lnTo>
                  <a:lnTo>
                    <a:pt x="58445" y="35877"/>
                  </a:lnTo>
                  <a:lnTo>
                    <a:pt x="44805" y="1438795"/>
                  </a:lnTo>
                  <a:lnTo>
                    <a:pt x="12700" y="1382395"/>
                  </a:lnTo>
                  <a:lnTo>
                    <a:pt x="11049" y="1379347"/>
                  </a:lnTo>
                  <a:lnTo>
                    <a:pt x="7112" y="1378331"/>
                  </a:lnTo>
                  <a:lnTo>
                    <a:pt x="4064" y="1380109"/>
                  </a:lnTo>
                  <a:lnTo>
                    <a:pt x="1016" y="1381760"/>
                  </a:lnTo>
                  <a:lnTo>
                    <a:pt x="0" y="1385697"/>
                  </a:lnTo>
                  <a:lnTo>
                    <a:pt x="1651" y="1388745"/>
                  </a:lnTo>
                  <a:lnTo>
                    <a:pt x="50800" y="1474851"/>
                  </a:lnTo>
                  <a:lnTo>
                    <a:pt x="58305" y="1462278"/>
                  </a:lnTo>
                  <a:lnTo>
                    <a:pt x="101600" y="1389761"/>
                  </a:lnTo>
                  <a:lnTo>
                    <a:pt x="103378" y="1386713"/>
                  </a:lnTo>
                  <a:lnTo>
                    <a:pt x="102362" y="1382776"/>
                  </a:lnTo>
                  <a:lnTo>
                    <a:pt x="99314" y="1380998"/>
                  </a:lnTo>
                  <a:lnTo>
                    <a:pt x="96393" y="1379220"/>
                  </a:lnTo>
                  <a:lnTo>
                    <a:pt x="92456" y="1380236"/>
                  </a:lnTo>
                  <a:lnTo>
                    <a:pt x="90678" y="1383157"/>
                  </a:lnTo>
                  <a:lnTo>
                    <a:pt x="57518" y="1438770"/>
                  </a:lnTo>
                  <a:lnTo>
                    <a:pt x="57302" y="1459103"/>
                  </a:lnTo>
                  <a:lnTo>
                    <a:pt x="57492" y="1438795"/>
                  </a:lnTo>
                  <a:lnTo>
                    <a:pt x="71132" y="36271"/>
                  </a:lnTo>
                  <a:lnTo>
                    <a:pt x="103124" y="92329"/>
                  </a:lnTo>
                  <a:lnTo>
                    <a:pt x="104902" y="95377"/>
                  </a:lnTo>
                  <a:lnTo>
                    <a:pt x="108839" y="96393"/>
                  </a:lnTo>
                  <a:lnTo>
                    <a:pt x="111760" y="94742"/>
                  </a:lnTo>
                  <a:lnTo>
                    <a:pt x="114808" y="92964"/>
                  </a:lnTo>
                  <a:lnTo>
                    <a:pt x="115951" y="89154"/>
                  </a:lnTo>
                  <a:close/>
                </a:path>
                <a:path w="4162425" h="1476375">
                  <a:moveTo>
                    <a:pt x="740283" y="291846"/>
                  </a:moveTo>
                  <a:lnTo>
                    <a:pt x="738505" y="288798"/>
                  </a:lnTo>
                  <a:lnTo>
                    <a:pt x="696556" y="215138"/>
                  </a:lnTo>
                  <a:lnTo>
                    <a:pt x="689483" y="202692"/>
                  </a:lnTo>
                  <a:lnTo>
                    <a:pt x="638683" y="287782"/>
                  </a:lnTo>
                  <a:lnTo>
                    <a:pt x="636905" y="290703"/>
                  </a:lnTo>
                  <a:lnTo>
                    <a:pt x="637794" y="294640"/>
                  </a:lnTo>
                  <a:lnTo>
                    <a:pt x="643890" y="298196"/>
                  </a:lnTo>
                  <a:lnTo>
                    <a:pt x="647700" y="297307"/>
                  </a:lnTo>
                  <a:lnTo>
                    <a:pt x="649605" y="294259"/>
                  </a:lnTo>
                  <a:lnTo>
                    <a:pt x="682752" y="238772"/>
                  </a:lnTo>
                  <a:lnTo>
                    <a:pt x="680326" y="464908"/>
                  </a:lnTo>
                  <a:lnTo>
                    <a:pt x="648335" y="408813"/>
                  </a:lnTo>
                  <a:lnTo>
                    <a:pt x="646557" y="405765"/>
                  </a:lnTo>
                  <a:lnTo>
                    <a:pt x="642747" y="404622"/>
                  </a:lnTo>
                  <a:lnTo>
                    <a:pt x="636651" y="408178"/>
                  </a:lnTo>
                  <a:lnTo>
                    <a:pt x="635508" y="411988"/>
                  </a:lnTo>
                  <a:lnTo>
                    <a:pt x="637286" y="415036"/>
                  </a:lnTo>
                  <a:lnTo>
                    <a:pt x="686308" y="501142"/>
                  </a:lnTo>
                  <a:lnTo>
                    <a:pt x="693737" y="488696"/>
                  </a:lnTo>
                  <a:lnTo>
                    <a:pt x="737108" y="416052"/>
                  </a:lnTo>
                  <a:lnTo>
                    <a:pt x="739013" y="413131"/>
                  </a:lnTo>
                  <a:lnTo>
                    <a:pt x="737997" y="409194"/>
                  </a:lnTo>
                  <a:lnTo>
                    <a:pt x="731901" y="405638"/>
                  </a:lnTo>
                  <a:lnTo>
                    <a:pt x="728091" y="406527"/>
                  </a:lnTo>
                  <a:lnTo>
                    <a:pt x="726313" y="409575"/>
                  </a:lnTo>
                  <a:lnTo>
                    <a:pt x="693026" y="465137"/>
                  </a:lnTo>
                  <a:lnTo>
                    <a:pt x="695452" y="238772"/>
                  </a:lnTo>
                  <a:lnTo>
                    <a:pt x="727456" y="295021"/>
                  </a:lnTo>
                  <a:lnTo>
                    <a:pt x="729234" y="298069"/>
                  </a:lnTo>
                  <a:lnTo>
                    <a:pt x="733044" y="299212"/>
                  </a:lnTo>
                  <a:lnTo>
                    <a:pt x="739140" y="295656"/>
                  </a:lnTo>
                  <a:lnTo>
                    <a:pt x="740283" y="291846"/>
                  </a:lnTo>
                  <a:close/>
                </a:path>
                <a:path w="4162425" h="1476375">
                  <a:moveTo>
                    <a:pt x="4162298" y="590169"/>
                  </a:moveTo>
                  <a:lnTo>
                    <a:pt x="4118140" y="513969"/>
                  </a:lnTo>
                  <a:lnTo>
                    <a:pt x="4110863" y="501396"/>
                  </a:lnTo>
                  <a:lnTo>
                    <a:pt x="4060698" y="586867"/>
                  </a:lnTo>
                  <a:lnTo>
                    <a:pt x="4058920" y="589788"/>
                  </a:lnTo>
                  <a:lnTo>
                    <a:pt x="4059936" y="593725"/>
                  </a:lnTo>
                  <a:lnTo>
                    <a:pt x="4062857" y="595503"/>
                  </a:lnTo>
                  <a:lnTo>
                    <a:pt x="4065905" y="597281"/>
                  </a:lnTo>
                  <a:lnTo>
                    <a:pt x="4069842" y="596265"/>
                  </a:lnTo>
                  <a:lnTo>
                    <a:pt x="4104424" y="537387"/>
                  </a:lnTo>
                  <a:lnTo>
                    <a:pt x="4101414" y="1439900"/>
                  </a:lnTo>
                  <a:lnTo>
                    <a:pt x="4067302" y="1380998"/>
                  </a:lnTo>
                  <a:lnTo>
                    <a:pt x="4063365" y="1379982"/>
                  </a:lnTo>
                  <a:lnTo>
                    <a:pt x="4060317" y="1381760"/>
                  </a:lnTo>
                  <a:lnTo>
                    <a:pt x="4057269" y="1383411"/>
                  </a:lnTo>
                  <a:lnTo>
                    <a:pt x="4056253" y="1387348"/>
                  </a:lnTo>
                  <a:lnTo>
                    <a:pt x="4107688" y="1476121"/>
                  </a:lnTo>
                  <a:lnTo>
                    <a:pt x="4115066" y="1463548"/>
                  </a:lnTo>
                  <a:lnTo>
                    <a:pt x="4157853" y="1390650"/>
                  </a:lnTo>
                  <a:lnTo>
                    <a:pt x="4159631" y="1387729"/>
                  </a:lnTo>
                  <a:lnTo>
                    <a:pt x="4158615" y="1383792"/>
                  </a:lnTo>
                  <a:lnTo>
                    <a:pt x="4155694" y="1382014"/>
                  </a:lnTo>
                  <a:lnTo>
                    <a:pt x="4152646" y="1380236"/>
                  </a:lnTo>
                  <a:lnTo>
                    <a:pt x="4148709" y="1381252"/>
                  </a:lnTo>
                  <a:lnTo>
                    <a:pt x="4114114" y="1440141"/>
                  </a:lnTo>
                  <a:lnTo>
                    <a:pt x="4117124" y="537629"/>
                  </a:lnTo>
                  <a:lnTo>
                    <a:pt x="4151249" y="596519"/>
                  </a:lnTo>
                  <a:lnTo>
                    <a:pt x="4155186" y="597535"/>
                  </a:lnTo>
                  <a:lnTo>
                    <a:pt x="4158234" y="595757"/>
                  </a:lnTo>
                  <a:lnTo>
                    <a:pt x="4161282" y="594106"/>
                  </a:lnTo>
                  <a:lnTo>
                    <a:pt x="4162298" y="590169"/>
                  </a:lnTo>
                  <a:close/>
                </a:path>
              </a:pathLst>
            </a:custGeom>
            <a:solidFill>
              <a:srgbClr val="497DBA"/>
            </a:solidFill>
          </p:spPr>
          <p:txBody>
            <a:bodyPr wrap="square" lIns="0" tIns="0" rIns="0" bIns="0" rtlCol="0"/>
            <a:lstStyle/>
            <a:p>
              <a:endParaRPr/>
            </a:p>
          </p:txBody>
        </p:sp>
      </p:grpSp>
      <p:sp>
        <p:nvSpPr>
          <p:cNvPr id="14" name="object 14"/>
          <p:cNvSpPr txBox="1"/>
          <p:nvPr/>
        </p:nvSpPr>
        <p:spPr>
          <a:xfrm>
            <a:off x="7355585" y="4271264"/>
            <a:ext cx="13970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Mean</a:t>
            </a:r>
            <a:r>
              <a:rPr sz="1800" spc="-40" dirty="0">
                <a:latin typeface="Times New Roman"/>
                <a:cs typeface="Times New Roman"/>
              </a:rPr>
              <a:t> </a:t>
            </a:r>
            <a:r>
              <a:rPr sz="1800" spc="-5" dirty="0">
                <a:latin typeface="Times New Roman"/>
                <a:cs typeface="Times New Roman"/>
              </a:rPr>
              <a:t>sea</a:t>
            </a:r>
            <a:r>
              <a:rPr sz="1800" spc="-30" dirty="0">
                <a:latin typeface="Times New Roman"/>
                <a:cs typeface="Times New Roman"/>
              </a:rPr>
              <a:t> </a:t>
            </a:r>
            <a:r>
              <a:rPr sz="1800" dirty="0">
                <a:latin typeface="Times New Roman"/>
                <a:cs typeface="Times New Roman"/>
              </a:rPr>
              <a:t>level</a:t>
            </a:r>
            <a:endParaRPr sz="1800">
              <a:latin typeface="Times New Roman"/>
              <a:cs typeface="Times New Roman"/>
            </a:endParaRPr>
          </a:p>
        </p:txBody>
      </p:sp>
      <p:sp>
        <p:nvSpPr>
          <p:cNvPr id="15" name="object 15"/>
          <p:cNvSpPr txBox="1"/>
          <p:nvPr/>
        </p:nvSpPr>
        <p:spPr>
          <a:xfrm>
            <a:off x="7275703" y="3308350"/>
            <a:ext cx="14097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Mean</a:t>
            </a:r>
            <a:r>
              <a:rPr sz="1800" spc="-30" dirty="0">
                <a:latin typeface="Times New Roman"/>
                <a:cs typeface="Times New Roman"/>
              </a:rPr>
              <a:t> </a:t>
            </a:r>
            <a:r>
              <a:rPr sz="1800" spc="-5" dirty="0">
                <a:latin typeface="Times New Roman"/>
                <a:cs typeface="Times New Roman"/>
              </a:rPr>
              <a:t>high</a:t>
            </a:r>
            <a:r>
              <a:rPr sz="1800" spc="-20" dirty="0">
                <a:latin typeface="Times New Roman"/>
                <a:cs typeface="Times New Roman"/>
              </a:rPr>
              <a:t> </a:t>
            </a:r>
            <a:r>
              <a:rPr sz="1800" spc="-5" dirty="0">
                <a:latin typeface="Times New Roman"/>
                <a:cs typeface="Times New Roman"/>
              </a:rPr>
              <a:t>tide</a:t>
            </a:r>
            <a:endParaRPr sz="1800">
              <a:latin typeface="Times New Roman"/>
              <a:cs typeface="Times New Roman"/>
            </a:endParaRPr>
          </a:p>
        </p:txBody>
      </p:sp>
      <p:sp>
        <p:nvSpPr>
          <p:cNvPr id="16" name="object 16"/>
          <p:cNvSpPr/>
          <p:nvPr/>
        </p:nvSpPr>
        <p:spPr>
          <a:xfrm>
            <a:off x="5885252" y="3951768"/>
            <a:ext cx="770255" cy="0"/>
          </a:xfrm>
          <a:custGeom>
            <a:avLst/>
            <a:gdLst/>
            <a:ahLst/>
            <a:cxnLst/>
            <a:rect l="l" t="t" r="r" b="b"/>
            <a:pathLst>
              <a:path w="770254">
                <a:moveTo>
                  <a:pt x="0" y="0"/>
                </a:moveTo>
                <a:lnTo>
                  <a:pt x="769680" y="0"/>
                </a:lnTo>
              </a:path>
            </a:pathLst>
          </a:custGeom>
          <a:ln w="9672">
            <a:solidFill>
              <a:srgbClr val="000000"/>
            </a:solidFill>
          </a:ln>
        </p:spPr>
        <p:txBody>
          <a:bodyPr wrap="square" lIns="0" tIns="0" rIns="0" bIns="0" rtlCol="0"/>
          <a:lstStyle/>
          <a:p>
            <a:endParaRPr/>
          </a:p>
        </p:txBody>
      </p:sp>
      <p:sp>
        <p:nvSpPr>
          <p:cNvPr id="17" name="object 17"/>
          <p:cNvSpPr txBox="1"/>
          <p:nvPr/>
        </p:nvSpPr>
        <p:spPr>
          <a:xfrm>
            <a:off x="6198020" y="3946141"/>
            <a:ext cx="149860" cy="302260"/>
          </a:xfrm>
          <a:prstGeom prst="rect">
            <a:avLst/>
          </a:prstGeom>
        </p:spPr>
        <p:txBody>
          <a:bodyPr vert="horz" wrap="square" lIns="0" tIns="13970" rIns="0" bIns="0" rtlCol="0">
            <a:spAutoFit/>
          </a:bodyPr>
          <a:lstStyle/>
          <a:p>
            <a:pPr marL="12700">
              <a:lnSpc>
                <a:spcPct val="100000"/>
              </a:lnSpc>
              <a:spcBef>
                <a:spcPts val="110"/>
              </a:spcBef>
            </a:pPr>
            <a:r>
              <a:rPr sz="1800" spc="75" dirty="0">
                <a:latin typeface="Times New Roman"/>
                <a:cs typeface="Times New Roman"/>
              </a:rPr>
              <a:t>4</a:t>
            </a:r>
            <a:endParaRPr sz="1800">
              <a:latin typeface="Times New Roman"/>
              <a:cs typeface="Times New Roman"/>
            </a:endParaRPr>
          </a:p>
        </p:txBody>
      </p:sp>
      <p:sp>
        <p:nvSpPr>
          <p:cNvPr id="18" name="object 18"/>
          <p:cNvSpPr txBox="1"/>
          <p:nvPr/>
        </p:nvSpPr>
        <p:spPr>
          <a:xfrm>
            <a:off x="5871717" y="3620917"/>
            <a:ext cx="792480" cy="302260"/>
          </a:xfrm>
          <a:prstGeom prst="rect">
            <a:avLst/>
          </a:prstGeom>
        </p:spPr>
        <p:txBody>
          <a:bodyPr vert="horz" wrap="square" lIns="0" tIns="13970" rIns="0" bIns="0" rtlCol="0">
            <a:spAutoFit/>
          </a:bodyPr>
          <a:lstStyle/>
          <a:p>
            <a:pPr marL="50800">
              <a:lnSpc>
                <a:spcPct val="100000"/>
              </a:lnSpc>
              <a:spcBef>
                <a:spcPts val="110"/>
              </a:spcBef>
            </a:pPr>
            <a:r>
              <a:rPr sz="1800" i="1" spc="20" dirty="0">
                <a:latin typeface="Times New Roman"/>
                <a:cs typeface="Times New Roman"/>
              </a:rPr>
              <a:t>A</a:t>
            </a:r>
            <a:r>
              <a:rPr sz="1575" i="1" spc="30" baseline="-23809" dirty="0">
                <a:latin typeface="Times New Roman"/>
                <a:cs typeface="Times New Roman"/>
              </a:rPr>
              <a:t>s</a:t>
            </a:r>
            <a:r>
              <a:rPr sz="1575" i="1" spc="427" baseline="-23809" dirty="0">
                <a:latin typeface="Times New Roman"/>
                <a:cs typeface="Times New Roman"/>
              </a:rPr>
              <a:t> </a:t>
            </a:r>
            <a:r>
              <a:rPr sz="1800" spc="85" dirty="0">
                <a:latin typeface="Symbol"/>
                <a:cs typeface="Symbol"/>
              </a:rPr>
              <a:t></a:t>
            </a:r>
            <a:r>
              <a:rPr sz="1800" spc="70" dirty="0">
                <a:latin typeface="Times New Roman"/>
                <a:cs typeface="Times New Roman"/>
              </a:rPr>
              <a:t> </a:t>
            </a:r>
            <a:r>
              <a:rPr sz="1800" i="1" spc="20" dirty="0">
                <a:latin typeface="Times New Roman"/>
                <a:cs typeface="Times New Roman"/>
              </a:rPr>
              <a:t>A</a:t>
            </a:r>
            <a:r>
              <a:rPr sz="1575" i="1" spc="30" baseline="-23809" dirty="0">
                <a:latin typeface="Times New Roman"/>
                <a:cs typeface="Times New Roman"/>
              </a:rPr>
              <a:t>n</a:t>
            </a:r>
            <a:endParaRPr sz="1575" baseline="-23809">
              <a:latin typeface="Times New Roman"/>
              <a:cs typeface="Times New Roman"/>
            </a:endParaRPr>
          </a:p>
        </p:txBody>
      </p:sp>
      <p:sp>
        <p:nvSpPr>
          <p:cNvPr id="19" name="object 19"/>
          <p:cNvSpPr/>
          <p:nvPr/>
        </p:nvSpPr>
        <p:spPr>
          <a:xfrm>
            <a:off x="2701616" y="3278160"/>
            <a:ext cx="765810" cy="0"/>
          </a:xfrm>
          <a:custGeom>
            <a:avLst/>
            <a:gdLst/>
            <a:ahLst/>
            <a:cxnLst/>
            <a:rect l="l" t="t" r="r" b="b"/>
            <a:pathLst>
              <a:path w="765810">
                <a:moveTo>
                  <a:pt x="0" y="0"/>
                </a:moveTo>
                <a:lnTo>
                  <a:pt x="765696" y="0"/>
                </a:lnTo>
              </a:path>
            </a:pathLst>
          </a:custGeom>
          <a:ln w="9672">
            <a:solidFill>
              <a:srgbClr val="000000"/>
            </a:solidFill>
          </a:ln>
        </p:spPr>
        <p:txBody>
          <a:bodyPr wrap="square" lIns="0" tIns="0" rIns="0" bIns="0" rtlCol="0"/>
          <a:lstStyle/>
          <a:p>
            <a:endParaRPr/>
          </a:p>
        </p:txBody>
      </p:sp>
      <p:sp>
        <p:nvSpPr>
          <p:cNvPr id="20" name="object 20"/>
          <p:cNvSpPr txBox="1"/>
          <p:nvPr/>
        </p:nvSpPr>
        <p:spPr>
          <a:xfrm>
            <a:off x="3012393" y="3272533"/>
            <a:ext cx="149860" cy="302260"/>
          </a:xfrm>
          <a:prstGeom prst="rect">
            <a:avLst/>
          </a:prstGeom>
        </p:spPr>
        <p:txBody>
          <a:bodyPr vert="horz" wrap="square" lIns="0" tIns="13970" rIns="0" bIns="0" rtlCol="0">
            <a:spAutoFit/>
          </a:bodyPr>
          <a:lstStyle/>
          <a:p>
            <a:pPr marL="12700">
              <a:lnSpc>
                <a:spcPct val="100000"/>
              </a:lnSpc>
              <a:spcBef>
                <a:spcPts val="110"/>
              </a:spcBef>
            </a:pPr>
            <a:r>
              <a:rPr sz="1800" spc="75" dirty="0">
                <a:latin typeface="Times New Roman"/>
                <a:cs typeface="Times New Roman"/>
              </a:rPr>
              <a:t>4</a:t>
            </a:r>
            <a:endParaRPr sz="1800">
              <a:latin typeface="Times New Roman"/>
              <a:cs typeface="Times New Roman"/>
            </a:endParaRPr>
          </a:p>
        </p:txBody>
      </p:sp>
      <p:sp>
        <p:nvSpPr>
          <p:cNvPr id="21" name="object 21"/>
          <p:cNvSpPr txBox="1"/>
          <p:nvPr/>
        </p:nvSpPr>
        <p:spPr>
          <a:xfrm>
            <a:off x="2688081" y="2947309"/>
            <a:ext cx="788670" cy="302260"/>
          </a:xfrm>
          <a:prstGeom prst="rect">
            <a:avLst/>
          </a:prstGeom>
        </p:spPr>
        <p:txBody>
          <a:bodyPr vert="horz" wrap="square" lIns="0" tIns="13970" rIns="0" bIns="0" rtlCol="0">
            <a:spAutoFit/>
          </a:bodyPr>
          <a:lstStyle/>
          <a:p>
            <a:pPr marL="50800">
              <a:lnSpc>
                <a:spcPct val="100000"/>
              </a:lnSpc>
              <a:spcBef>
                <a:spcPts val="110"/>
              </a:spcBef>
            </a:pPr>
            <a:r>
              <a:rPr sz="1800" i="1" spc="20" dirty="0">
                <a:latin typeface="Times New Roman"/>
                <a:cs typeface="Times New Roman"/>
              </a:rPr>
              <a:t>A</a:t>
            </a:r>
            <a:r>
              <a:rPr sz="1575" i="1" spc="30" baseline="-23809" dirty="0">
                <a:latin typeface="Times New Roman"/>
                <a:cs typeface="Times New Roman"/>
              </a:rPr>
              <a:t>s</a:t>
            </a:r>
            <a:r>
              <a:rPr sz="1575" i="1" spc="427" baseline="-23809" dirty="0">
                <a:latin typeface="Times New Roman"/>
                <a:cs typeface="Times New Roman"/>
              </a:rPr>
              <a:t> </a:t>
            </a:r>
            <a:r>
              <a:rPr sz="1800" spc="85" dirty="0">
                <a:latin typeface="Symbol"/>
                <a:cs typeface="Symbol"/>
              </a:rPr>
              <a:t></a:t>
            </a:r>
            <a:r>
              <a:rPr sz="1800" spc="40" dirty="0">
                <a:latin typeface="Times New Roman"/>
                <a:cs typeface="Times New Roman"/>
              </a:rPr>
              <a:t> </a:t>
            </a:r>
            <a:r>
              <a:rPr sz="1800" i="1" spc="20" dirty="0">
                <a:latin typeface="Times New Roman"/>
                <a:cs typeface="Times New Roman"/>
              </a:rPr>
              <a:t>A</a:t>
            </a:r>
            <a:r>
              <a:rPr sz="1575" i="1" spc="30" baseline="-23809" dirty="0">
                <a:latin typeface="Times New Roman"/>
                <a:cs typeface="Times New Roman"/>
              </a:rPr>
              <a:t>n</a:t>
            </a:r>
            <a:endParaRPr sz="1575" baseline="-23809">
              <a:latin typeface="Times New Roman"/>
              <a:cs typeface="Times New Roman"/>
            </a:endParaRPr>
          </a:p>
        </p:txBody>
      </p:sp>
      <p:grpSp>
        <p:nvGrpSpPr>
          <p:cNvPr id="22" name="object 22"/>
          <p:cNvGrpSpPr/>
          <p:nvPr/>
        </p:nvGrpSpPr>
        <p:grpSpPr>
          <a:xfrm>
            <a:off x="1427426" y="3191255"/>
            <a:ext cx="1316355" cy="727075"/>
            <a:chOff x="1427426" y="3191255"/>
            <a:chExt cx="1316355" cy="727075"/>
          </a:xfrm>
        </p:grpSpPr>
        <p:pic>
          <p:nvPicPr>
            <p:cNvPr id="23" name="object 23"/>
            <p:cNvPicPr/>
            <p:nvPr/>
          </p:nvPicPr>
          <p:blipFill>
            <a:blip r:embed="rId2" cstate="print"/>
            <a:stretch>
              <a:fillRect/>
            </a:stretch>
          </p:blipFill>
          <p:spPr>
            <a:xfrm>
              <a:off x="2500883" y="3191255"/>
              <a:ext cx="242443" cy="229997"/>
            </a:xfrm>
            <a:prstGeom prst="rect">
              <a:avLst/>
            </a:prstGeom>
          </p:spPr>
        </p:pic>
        <p:sp>
          <p:nvSpPr>
            <p:cNvPr id="24" name="object 24"/>
            <p:cNvSpPr/>
            <p:nvPr/>
          </p:nvSpPr>
          <p:spPr>
            <a:xfrm>
              <a:off x="1427426" y="3913572"/>
              <a:ext cx="278130" cy="0"/>
            </a:xfrm>
            <a:custGeom>
              <a:avLst/>
              <a:gdLst/>
              <a:ahLst/>
              <a:cxnLst/>
              <a:rect l="l" t="t" r="r" b="b"/>
              <a:pathLst>
                <a:path w="278130">
                  <a:moveTo>
                    <a:pt x="0" y="0"/>
                  </a:moveTo>
                  <a:lnTo>
                    <a:pt x="278111" y="0"/>
                  </a:lnTo>
                </a:path>
              </a:pathLst>
            </a:custGeom>
            <a:ln w="8869">
              <a:solidFill>
                <a:srgbClr val="000000"/>
              </a:solidFill>
            </a:ln>
          </p:spPr>
          <p:txBody>
            <a:bodyPr wrap="square" lIns="0" tIns="0" rIns="0" bIns="0" rtlCol="0"/>
            <a:lstStyle/>
            <a:p>
              <a:endParaRPr/>
            </a:p>
          </p:txBody>
        </p:sp>
      </p:grpSp>
      <p:sp>
        <p:nvSpPr>
          <p:cNvPr id="25" name="object 25"/>
          <p:cNvSpPr txBox="1"/>
          <p:nvPr/>
        </p:nvSpPr>
        <p:spPr>
          <a:xfrm>
            <a:off x="1494050" y="3907063"/>
            <a:ext cx="147955" cy="267335"/>
          </a:xfrm>
          <a:prstGeom prst="rect">
            <a:avLst/>
          </a:prstGeom>
        </p:spPr>
        <p:txBody>
          <a:bodyPr vert="horz" wrap="square" lIns="0" tIns="17145" rIns="0" bIns="0" rtlCol="0">
            <a:spAutoFit/>
          </a:bodyPr>
          <a:lstStyle/>
          <a:p>
            <a:pPr marL="12700">
              <a:lnSpc>
                <a:spcPct val="100000"/>
              </a:lnSpc>
              <a:spcBef>
                <a:spcPts val="135"/>
              </a:spcBef>
            </a:pPr>
            <a:r>
              <a:rPr sz="1550" spc="185" dirty="0">
                <a:latin typeface="Times New Roman"/>
                <a:cs typeface="Times New Roman"/>
              </a:rPr>
              <a:t>2</a:t>
            </a:r>
            <a:endParaRPr sz="1550">
              <a:latin typeface="Times New Roman"/>
              <a:cs typeface="Times New Roman"/>
            </a:endParaRPr>
          </a:p>
        </p:txBody>
      </p:sp>
      <p:sp>
        <p:nvSpPr>
          <p:cNvPr id="26" name="object 26"/>
          <p:cNvSpPr txBox="1"/>
          <p:nvPr/>
        </p:nvSpPr>
        <p:spPr>
          <a:xfrm>
            <a:off x="1426539" y="3622390"/>
            <a:ext cx="272415" cy="267335"/>
          </a:xfrm>
          <a:prstGeom prst="rect">
            <a:avLst/>
          </a:prstGeom>
        </p:spPr>
        <p:txBody>
          <a:bodyPr vert="horz" wrap="square" lIns="0" tIns="17145" rIns="0" bIns="0" rtlCol="0">
            <a:spAutoFit/>
          </a:bodyPr>
          <a:lstStyle/>
          <a:p>
            <a:pPr marL="38100">
              <a:lnSpc>
                <a:spcPct val="100000"/>
              </a:lnSpc>
              <a:spcBef>
                <a:spcPts val="135"/>
              </a:spcBef>
            </a:pPr>
            <a:r>
              <a:rPr sz="1550" i="1" spc="120" dirty="0">
                <a:latin typeface="Times New Roman"/>
                <a:cs typeface="Times New Roman"/>
              </a:rPr>
              <a:t>A</a:t>
            </a:r>
            <a:r>
              <a:rPr sz="1350" i="1" spc="179" baseline="-24691" dirty="0">
                <a:latin typeface="Times New Roman"/>
                <a:cs typeface="Times New Roman"/>
              </a:rPr>
              <a:t>s</a:t>
            </a:r>
            <a:endParaRPr sz="1350" baseline="-24691">
              <a:latin typeface="Times New Roman"/>
              <a:cs typeface="Times New Roman"/>
            </a:endParaRPr>
          </a:p>
        </p:txBody>
      </p:sp>
      <p:sp>
        <p:nvSpPr>
          <p:cNvPr id="27" name="object 27"/>
          <p:cNvSpPr txBox="1"/>
          <p:nvPr/>
        </p:nvSpPr>
        <p:spPr>
          <a:xfrm>
            <a:off x="3214497" y="5855309"/>
            <a:ext cx="7334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14</a:t>
            </a:r>
            <a:r>
              <a:rPr sz="1800" spc="-90" dirty="0">
                <a:latin typeface="Times New Roman"/>
                <a:cs typeface="Times New Roman"/>
              </a:rPr>
              <a:t> </a:t>
            </a:r>
            <a:r>
              <a:rPr sz="1800" spc="5" dirty="0">
                <a:latin typeface="Times New Roman"/>
                <a:cs typeface="Times New Roman"/>
              </a:rPr>
              <a:t>days</a:t>
            </a:r>
            <a:endParaRPr sz="1800">
              <a:latin typeface="Times New Roman"/>
              <a:cs typeface="Times New Roman"/>
            </a:endParaRPr>
          </a:p>
        </p:txBody>
      </p:sp>
      <p:sp>
        <p:nvSpPr>
          <p:cNvPr id="28" name="object 28"/>
          <p:cNvSpPr txBox="1"/>
          <p:nvPr/>
        </p:nvSpPr>
        <p:spPr>
          <a:xfrm>
            <a:off x="2261107" y="6368897"/>
            <a:ext cx="358711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Fig:</a:t>
            </a:r>
            <a:r>
              <a:rPr sz="1800" b="1" spc="-15" dirty="0">
                <a:latin typeface="Times New Roman"/>
                <a:cs typeface="Times New Roman"/>
              </a:rPr>
              <a:t> </a:t>
            </a:r>
            <a:r>
              <a:rPr sz="1800" spc="-5" dirty="0">
                <a:latin typeface="Times New Roman"/>
                <a:cs typeface="Times New Roman"/>
              </a:rPr>
              <a:t>Sinusoidal </a:t>
            </a:r>
            <a:r>
              <a:rPr sz="1800" dirty="0">
                <a:latin typeface="Times New Roman"/>
                <a:cs typeface="Times New Roman"/>
              </a:rPr>
              <a:t>variation</a:t>
            </a:r>
            <a:r>
              <a:rPr sz="1800" spc="-25"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tidal</a:t>
            </a:r>
            <a:r>
              <a:rPr sz="1800" spc="-20" dirty="0">
                <a:latin typeface="Times New Roman"/>
                <a:cs typeface="Times New Roman"/>
              </a:rPr>
              <a:t> </a:t>
            </a:r>
            <a:r>
              <a:rPr sz="1800" dirty="0">
                <a:latin typeface="Times New Roman"/>
                <a:cs typeface="Times New Roman"/>
              </a:rPr>
              <a:t>range</a:t>
            </a:r>
            <a:endParaRPr sz="1800">
              <a:latin typeface="Times New Roman"/>
              <a:cs typeface="Times New Roman"/>
            </a:endParaRPr>
          </a:p>
        </p:txBody>
      </p:sp>
      <p:sp>
        <p:nvSpPr>
          <p:cNvPr id="29" name="object 29"/>
          <p:cNvSpPr txBox="1"/>
          <p:nvPr/>
        </p:nvSpPr>
        <p:spPr>
          <a:xfrm>
            <a:off x="154939" y="197307"/>
            <a:ext cx="5269230"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At</a:t>
            </a:r>
            <a:r>
              <a:rPr sz="2000" spc="-15" dirty="0">
                <a:latin typeface="Times New Roman"/>
                <a:cs typeface="Times New Roman"/>
              </a:rPr>
              <a:t> </a:t>
            </a:r>
            <a:r>
              <a:rPr sz="2000" dirty="0">
                <a:latin typeface="Times New Roman"/>
                <a:cs typeface="Times New Roman"/>
              </a:rPr>
              <a:t>an</a:t>
            </a:r>
            <a:r>
              <a:rPr sz="2000" spc="-10" dirty="0">
                <a:latin typeface="Times New Roman"/>
                <a:cs typeface="Times New Roman"/>
              </a:rPr>
              <a:t> </a:t>
            </a:r>
            <a:r>
              <a:rPr sz="2000" dirty="0">
                <a:latin typeface="Times New Roman"/>
                <a:cs typeface="Times New Roman"/>
              </a:rPr>
              <a:t>instant</a:t>
            </a:r>
            <a:r>
              <a:rPr sz="2000" spc="-2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10" dirty="0">
                <a:latin typeface="Times New Roman"/>
                <a:cs typeface="Times New Roman"/>
              </a:rPr>
              <a:t>time</a:t>
            </a:r>
            <a:r>
              <a:rPr sz="2000" spc="5" dirty="0">
                <a:latin typeface="Times New Roman"/>
                <a:cs typeface="Times New Roman"/>
              </a:rPr>
              <a:t> </a:t>
            </a:r>
            <a:r>
              <a:rPr sz="2000" spc="-5" dirty="0">
                <a:latin typeface="Times New Roman"/>
                <a:cs typeface="Times New Roman"/>
              </a:rPr>
              <a:t>t,</a:t>
            </a:r>
            <a:r>
              <a:rPr sz="2000" dirty="0">
                <a:latin typeface="Times New Roman"/>
                <a:cs typeface="Times New Roman"/>
              </a:rPr>
              <a:t> the</a:t>
            </a:r>
            <a:r>
              <a:rPr sz="2000" spc="-20" dirty="0">
                <a:latin typeface="Times New Roman"/>
                <a:cs typeface="Times New Roman"/>
              </a:rPr>
              <a:t> </a:t>
            </a:r>
            <a:r>
              <a:rPr sz="2000" dirty="0">
                <a:latin typeface="Times New Roman"/>
                <a:cs typeface="Times New Roman"/>
              </a:rPr>
              <a:t>range</a:t>
            </a:r>
            <a:r>
              <a:rPr sz="2000" spc="-2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tide</a:t>
            </a:r>
            <a:r>
              <a:rPr sz="2000" spc="-1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given</a:t>
            </a:r>
            <a:r>
              <a:rPr sz="2000" spc="-30" dirty="0">
                <a:latin typeface="Times New Roman"/>
                <a:cs typeface="Times New Roman"/>
              </a:rPr>
              <a:t> </a:t>
            </a:r>
            <a:r>
              <a:rPr sz="2000" dirty="0">
                <a:latin typeface="Times New Roman"/>
                <a:cs typeface="Times New Roman"/>
              </a:rPr>
              <a:t>by:</a:t>
            </a:r>
            <a:endParaRPr sz="2000">
              <a:latin typeface="Times New Roman"/>
              <a:cs typeface="Times New Roman"/>
            </a:endParaRPr>
          </a:p>
        </p:txBody>
      </p:sp>
      <p:sp>
        <p:nvSpPr>
          <p:cNvPr id="30" name="object 30"/>
          <p:cNvSpPr txBox="1"/>
          <p:nvPr/>
        </p:nvSpPr>
        <p:spPr>
          <a:xfrm>
            <a:off x="129539" y="655065"/>
            <a:ext cx="3481704" cy="330835"/>
          </a:xfrm>
          <a:prstGeom prst="rect">
            <a:avLst/>
          </a:prstGeom>
        </p:spPr>
        <p:txBody>
          <a:bodyPr vert="horz" wrap="square" lIns="0" tIns="13335" rIns="0" bIns="0" rtlCol="0">
            <a:spAutoFit/>
          </a:bodyPr>
          <a:lstStyle/>
          <a:p>
            <a:pPr marL="38100">
              <a:lnSpc>
                <a:spcPct val="100000"/>
              </a:lnSpc>
              <a:spcBef>
                <a:spcPts val="105"/>
              </a:spcBef>
            </a:pPr>
            <a:r>
              <a:rPr sz="2000" dirty="0">
                <a:latin typeface="Times New Roman"/>
                <a:cs typeface="Times New Roman"/>
              </a:rPr>
              <a:t>If </a:t>
            </a:r>
            <a:r>
              <a:rPr sz="2000" spc="-114" dirty="0">
                <a:latin typeface="Times New Roman"/>
                <a:cs typeface="Times New Roman"/>
              </a:rPr>
              <a:t> </a:t>
            </a:r>
            <a:r>
              <a:rPr sz="2000" dirty="0">
                <a:latin typeface="Times New Roman"/>
                <a:cs typeface="Times New Roman"/>
              </a:rPr>
              <a:t>A</a:t>
            </a:r>
            <a:r>
              <a:rPr sz="1950" spc="22" baseline="-21367" dirty="0">
                <a:latin typeface="Times New Roman"/>
                <a:cs typeface="Times New Roman"/>
              </a:rPr>
              <a:t>n</a:t>
            </a:r>
            <a:r>
              <a:rPr sz="1950" spc="240" baseline="-21367" dirty="0">
                <a:latin typeface="Times New Roman"/>
                <a:cs typeface="Times New Roman"/>
              </a:rPr>
              <a:t> </a:t>
            </a:r>
            <a:r>
              <a:rPr sz="2000" dirty="0">
                <a:latin typeface="Times New Roman"/>
                <a:cs typeface="Times New Roman"/>
              </a:rPr>
              <a:t>= K</a:t>
            </a:r>
            <a:r>
              <a:rPr sz="2000" spc="10" dirty="0">
                <a:latin typeface="Times New Roman"/>
                <a:cs typeface="Times New Roman"/>
              </a:rPr>
              <a:t>A</a:t>
            </a:r>
            <a:r>
              <a:rPr sz="1950" spc="7" baseline="-21367" dirty="0">
                <a:latin typeface="Times New Roman"/>
                <a:cs typeface="Times New Roman"/>
              </a:rPr>
              <a:t>s</a:t>
            </a:r>
            <a:r>
              <a:rPr sz="2000" dirty="0">
                <a:latin typeface="Times New Roman"/>
                <a:cs typeface="Times New Roman"/>
              </a:rPr>
              <a:t>, </a:t>
            </a:r>
            <a:r>
              <a:rPr sz="2000" spc="-15" dirty="0">
                <a:latin typeface="Times New Roman"/>
                <a:cs typeface="Times New Roman"/>
              </a:rPr>
              <a:t>t</a:t>
            </a:r>
            <a:r>
              <a:rPr sz="2000" dirty="0">
                <a:latin typeface="Times New Roman"/>
                <a:cs typeface="Times New Roman"/>
              </a:rPr>
              <a:t>hen the</a:t>
            </a:r>
            <a:r>
              <a:rPr sz="2000" spc="-25" dirty="0">
                <a:latin typeface="Times New Roman"/>
                <a:cs typeface="Times New Roman"/>
              </a:rPr>
              <a:t> </a:t>
            </a:r>
            <a:r>
              <a:rPr sz="2000" dirty="0">
                <a:latin typeface="Times New Roman"/>
                <a:cs typeface="Times New Roman"/>
              </a:rPr>
              <a:t>ra</a:t>
            </a:r>
            <a:r>
              <a:rPr sz="2000" spc="5" dirty="0">
                <a:latin typeface="Times New Roman"/>
                <a:cs typeface="Times New Roman"/>
              </a:rPr>
              <a:t>n</a:t>
            </a:r>
            <a:r>
              <a:rPr sz="2000" dirty="0">
                <a:latin typeface="Times New Roman"/>
                <a:cs typeface="Times New Roman"/>
              </a:rPr>
              <a:t>ge,</a:t>
            </a:r>
            <a:r>
              <a:rPr sz="2000" spc="-135" dirty="0">
                <a:latin typeface="Times New Roman"/>
                <a:cs typeface="Times New Roman"/>
              </a:rPr>
              <a:t> </a:t>
            </a:r>
            <a:r>
              <a:rPr sz="2000" dirty="0">
                <a:latin typeface="Times New Roman"/>
                <a:cs typeface="Times New Roman"/>
              </a:rPr>
              <a:t>A</a:t>
            </a:r>
            <a:r>
              <a:rPr sz="2000" spc="-105" dirty="0">
                <a:latin typeface="Times New Roman"/>
                <a:cs typeface="Times New Roman"/>
              </a:rPr>
              <a:t> </a:t>
            </a:r>
            <a:r>
              <a:rPr sz="2000" dirty="0">
                <a:latin typeface="Times New Roman"/>
                <a:cs typeface="Times New Roman"/>
              </a:rPr>
              <a:t>is:</a:t>
            </a:r>
            <a:endParaRPr sz="2000">
              <a:latin typeface="Times New Roman"/>
              <a:cs typeface="Times New Roman"/>
            </a:endParaRPr>
          </a:p>
        </p:txBody>
      </p:sp>
      <p:sp>
        <p:nvSpPr>
          <p:cNvPr id="31" name="object 31"/>
          <p:cNvSpPr txBox="1"/>
          <p:nvPr/>
        </p:nvSpPr>
        <p:spPr>
          <a:xfrm>
            <a:off x="129539" y="1264665"/>
            <a:ext cx="8092440" cy="330835"/>
          </a:xfrm>
          <a:prstGeom prst="rect">
            <a:avLst/>
          </a:prstGeom>
        </p:spPr>
        <p:txBody>
          <a:bodyPr vert="horz" wrap="square" lIns="0" tIns="13335" rIns="0" bIns="0" rtlCol="0">
            <a:spAutoFit/>
          </a:bodyPr>
          <a:lstStyle/>
          <a:p>
            <a:pPr marL="38100">
              <a:lnSpc>
                <a:spcPct val="100000"/>
              </a:lnSpc>
              <a:spcBef>
                <a:spcPts val="105"/>
              </a:spcBef>
            </a:pPr>
            <a:r>
              <a:rPr sz="2000" dirty="0">
                <a:latin typeface="Times New Roman"/>
                <a:cs typeface="Times New Roman"/>
              </a:rPr>
              <a:t>The</a:t>
            </a:r>
            <a:r>
              <a:rPr sz="2000" spc="5" dirty="0">
                <a:latin typeface="Times New Roman"/>
                <a:cs typeface="Times New Roman"/>
              </a:rPr>
              <a:t> </a:t>
            </a:r>
            <a:r>
              <a:rPr sz="2000" spc="-10" dirty="0">
                <a:latin typeface="Times New Roman"/>
                <a:cs typeface="Times New Roman"/>
              </a:rPr>
              <a:t>mean</a:t>
            </a:r>
            <a:r>
              <a:rPr sz="2000" spc="5" dirty="0">
                <a:latin typeface="Times New Roman"/>
                <a:cs typeface="Times New Roman"/>
              </a:rPr>
              <a:t> </a:t>
            </a:r>
            <a:r>
              <a:rPr sz="2000" dirty="0">
                <a:latin typeface="Times New Roman"/>
                <a:cs typeface="Times New Roman"/>
              </a:rPr>
              <a:t>square</a:t>
            </a:r>
            <a:r>
              <a:rPr sz="2000" spc="-30" dirty="0">
                <a:latin typeface="Times New Roman"/>
                <a:cs typeface="Times New Roman"/>
              </a:rPr>
              <a:t> </a:t>
            </a:r>
            <a:r>
              <a:rPr sz="2000" dirty="0">
                <a:latin typeface="Times New Roman"/>
                <a:cs typeface="Times New Roman"/>
              </a:rPr>
              <a:t>range</a:t>
            </a:r>
            <a:r>
              <a:rPr sz="2000" spc="-10" dirty="0">
                <a:latin typeface="Times New Roman"/>
                <a:cs typeface="Times New Roman"/>
              </a:rPr>
              <a:t> </a:t>
            </a:r>
            <a:r>
              <a:rPr sz="2000" dirty="0">
                <a:latin typeface="Times New Roman"/>
                <a:cs typeface="Times New Roman"/>
              </a:rPr>
              <a:t>for</a:t>
            </a:r>
            <a:r>
              <a:rPr sz="2000" spc="-2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10" dirty="0">
                <a:latin typeface="Times New Roman"/>
                <a:cs typeface="Times New Roman"/>
              </a:rPr>
              <a:t>time</a:t>
            </a:r>
            <a:r>
              <a:rPr sz="2000" spc="10" dirty="0">
                <a:latin typeface="Times New Roman"/>
                <a:cs typeface="Times New Roman"/>
              </a:rPr>
              <a:t> </a:t>
            </a:r>
            <a:r>
              <a:rPr sz="2000" dirty="0">
                <a:latin typeface="Times New Roman"/>
                <a:cs typeface="Times New Roman"/>
              </a:rPr>
              <a:t>period</a:t>
            </a:r>
            <a:r>
              <a:rPr sz="2000" spc="-2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lunar</a:t>
            </a:r>
            <a:r>
              <a:rPr sz="2000" spc="-15" dirty="0">
                <a:latin typeface="Times New Roman"/>
                <a:cs typeface="Times New Roman"/>
              </a:rPr>
              <a:t> </a:t>
            </a:r>
            <a:r>
              <a:rPr sz="2000" spc="-5" dirty="0">
                <a:latin typeface="Times New Roman"/>
                <a:cs typeface="Times New Roman"/>
              </a:rPr>
              <a:t>month</a:t>
            </a:r>
            <a:r>
              <a:rPr sz="2000" spc="-15" dirty="0">
                <a:latin typeface="Times New Roman"/>
                <a:cs typeface="Times New Roman"/>
              </a:rPr>
              <a:t> </a:t>
            </a:r>
            <a:r>
              <a:rPr sz="2000" spc="10" dirty="0">
                <a:latin typeface="Times New Roman"/>
                <a:cs typeface="Times New Roman"/>
              </a:rPr>
              <a:t>(T</a:t>
            </a:r>
            <a:r>
              <a:rPr sz="1950" spc="15" baseline="-21367" dirty="0">
                <a:latin typeface="Times New Roman"/>
                <a:cs typeface="Times New Roman"/>
              </a:rPr>
              <a:t>m</a:t>
            </a:r>
            <a:r>
              <a:rPr sz="2000" spc="10" dirty="0">
                <a:latin typeface="Times New Roman"/>
                <a:cs typeface="Times New Roman"/>
              </a:rPr>
              <a:t>=</a:t>
            </a:r>
            <a:r>
              <a:rPr sz="2000" spc="-10" dirty="0">
                <a:latin typeface="Times New Roman"/>
                <a:cs typeface="Times New Roman"/>
              </a:rPr>
              <a:t> </a:t>
            </a:r>
            <a:r>
              <a:rPr sz="2000" dirty="0">
                <a:latin typeface="Times New Roman"/>
                <a:cs typeface="Times New Roman"/>
              </a:rPr>
              <a:t>29.53</a:t>
            </a:r>
            <a:r>
              <a:rPr sz="2000" spc="-25" dirty="0">
                <a:latin typeface="Times New Roman"/>
                <a:cs typeface="Times New Roman"/>
              </a:rPr>
              <a:t> </a:t>
            </a:r>
            <a:r>
              <a:rPr sz="2000" dirty="0">
                <a:latin typeface="Times New Roman"/>
                <a:cs typeface="Times New Roman"/>
              </a:rPr>
              <a:t>days)</a:t>
            </a:r>
            <a:r>
              <a:rPr sz="2000" spc="-15" dirty="0">
                <a:latin typeface="Times New Roman"/>
                <a:cs typeface="Times New Roman"/>
              </a:rPr>
              <a:t> </a:t>
            </a:r>
            <a:r>
              <a:rPr sz="2000" dirty="0">
                <a:latin typeface="Times New Roman"/>
                <a:cs typeface="Times New Roman"/>
              </a:rPr>
              <a:t>is:</a:t>
            </a:r>
            <a:endParaRPr sz="2000">
              <a:latin typeface="Times New Roman"/>
              <a:cs typeface="Times New Roman"/>
            </a:endParaRPr>
          </a:p>
        </p:txBody>
      </p:sp>
      <p:sp>
        <p:nvSpPr>
          <p:cNvPr id="32" name="object 32"/>
          <p:cNvSpPr/>
          <p:nvPr/>
        </p:nvSpPr>
        <p:spPr>
          <a:xfrm>
            <a:off x="5530119" y="378436"/>
            <a:ext cx="203835" cy="0"/>
          </a:xfrm>
          <a:custGeom>
            <a:avLst/>
            <a:gdLst/>
            <a:ahLst/>
            <a:cxnLst/>
            <a:rect l="l" t="t" r="r" b="b"/>
            <a:pathLst>
              <a:path w="203835">
                <a:moveTo>
                  <a:pt x="0" y="0"/>
                </a:moveTo>
                <a:lnTo>
                  <a:pt x="203325" y="0"/>
                </a:lnTo>
              </a:path>
            </a:pathLst>
          </a:custGeom>
          <a:ln w="8988">
            <a:solidFill>
              <a:srgbClr val="000000"/>
            </a:solidFill>
          </a:ln>
        </p:spPr>
        <p:txBody>
          <a:bodyPr wrap="square" lIns="0" tIns="0" rIns="0" bIns="0" rtlCol="0"/>
          <a:lstStyle/>
          <a:p>
            <a:endParaRPr/>
          </a:p>
        </p:txBody>
      </p:sp>
      <p:sp>
        <p:nvSpPr>
          <p:cNvPr id="33" name="object 33"/>
          <p:cNvSpPr/>
          <p:nvPr/>
        </p:nvSpPr>
        <p:spPr>
          <a:xfrm>
            <a:off x="6011549" y="378436"/>
            <a:ext cx="791845" cy="0"/>
          </a:xfrm>
          <a:custGeom>
            <a:avLst/>
            <a:gdLst/>
            <a:ahLst/>
            <a:cxnLst/>
            <a:rect l="l" t="t" r="r" b="b"/>
            <a:pathLst>
              <a:path w="791845">
                <a:moveTo>
                  <a:pt x="0" y="0"/>
                </a:moveTo>
                <a:lnTo>
                  <a:pt x="791674" y="0"/>
                </a:lnTo>
              </a:path>
            </a:pathLst>
          </a:custGeom>
          <a:ln w="8988">
            <a:solidFill>
              <a:srgbClr val="000000"/>
            </a:solidFill>
          </a:ln>
        </p:spPr>
        <p:txBody>
          <a:bodyPr wrap="square" lIns="0" tIns="0" rIns="0" bIns="0" rtlCol="0"/>
          <a:lstStyle/>
          <a:p>
            <a:endParaRPr/>
          </a:p>
        </p:txBody>
      </p:sp>
      <p:sp>
        <p:nvSpPr>
          <p:cNvPr id="34" name="object 34"/>
          <p:cNvSpPr/>
          <p:nvPr/>
        </p:nvSpPr>
        <p:spPr>
          <a:xfrm>
            <a:off x="7175620" y="378436"/>
            <a:ext cx="788035" cy="0"/>
          </a:xfrm>
          <a:custGeom>
            <a:avLst/>
            <a:gdLst/>
            <a:ahLst/>
            <a:cxnLst/>
            <a:rect l="l" t="t" r="r" b="b"/>
            <a:pathLst>
              <a:path w="788034">
                <a:moveTo>
                  <a:pt x="0" y="0"/>
                </a:moveTo>
                <a:lnTo>
                  <a:pt x="787974" y="0"/>
                </a:lnTo>
              </a:path>
            </a:pathLst>
          </a:custGeom>
          <a:ln w="8988">
            <a:solidFill>
              <a:srgbClr val="000000"/>
            </a:solidFill>
          </a:ln>
        </p:spPr>
        <p:txBody>
          <a:bodyPr wrap="square" lIns="0" tIns="0" rIns="0" bIns="0" rtlCol="0"/>
          <a:lstStyle/>
          <a:p>
            <a:endParaRPr/>
          </a:p>
        </p:txBody>
      </p:sp>
      <p:sp>
        <p:nvSpPr>
          <p:cNvPr id="35" name="object 35"/>
          <p:cNvSpPr/>
          <p:nvPr/>
        </p:nvSpPr>
        <p:spPr>
          <a:xfrm>
            <a:off x="8478797" y="378436"/>
            <a:ext cx="375285" cy="0"/>
          </a:xfrm>
          <a:custGeom>
            <a:avLst/>
            <a:gdLst/>
            <a:ahLst/>
            <a:cxnLst/>
            <a:rect l="l" t="t" r="r" b="b"/>
            <a:pathLst>
              <a:path w="375284">
                <a:moveTo>
                  <a:pt x="0" y="0"/>
                </a:moveTo>
                <a:lnTo>
                  <a:pt x="375029" y="0"/>
                </a:lnTo>
              </a:path>
            </a:pathLst>
          </a:custGeom>
          <a:ln w="8988">
            <a:solidFill>
              <a:srgbClr val="000000"/>
            </a:solidFill>
          </a:ln>
        </p:spPr>
        <p:txBody>
          <a:bodyPr wrap="square" lIns="0" tIns="0" rIns="0" bIns="0" rtlCol="0"/>
          <a:lstStyle/>
          <a:p>
            <a:endParaRPr/>
          </a:p>
        </p:txBody>
      </p:sp>
      <p:sp>
        <p:nvSpPr>
          <p:cNvPr id="36" name="object 36"/>
          <p:cNvSpPr txBox="1"/>
          <p:nvPr/>
        </p:nvSpPr>
        <p:spPr>
          <a:xfrm>
            <a:off x="8559690" y="372304"/>
            <a:ext cx="172085" cy="281940"/>
          </a:xfrm>
          <a:prstGeom prst="rect">
            <a:avLst/>
          </a:prstGeom>
        </p:spPr>
        <p:txBody>
          <a:bodyPr vert="horz" wrap="square" lIns="0" tIns="16510" rIns="0" bIns="0" rtlCol="0">
            <a:spAutoFit/>
          </a:bodyPr>
          <a:lstStyle/>
          <a:p>
            <a:pPr marL="12700">
              <a:lnSpc>
                <a:spcPct val="100000"/>
              </a:lnSpc>
              <a:spcBef>
                <a:spcPts val="130"/>
              </a:spcBef>
            </a:pPr>
            <a:r>
              <a:rPr sz="1650" i="1" spc="229" dirty="0">
                <a:latin typeface="Times New Roman"/>
                <a:cs typeface="Times New Roman"/>
              </a:rPr>
              <a:t>T</a:t>
            </a:r>
            <a:endParaRPr sz="1650">
              <a:latin typeface="Times New Roman"/>
              <a:cs typeface="Times New Roman"/>
            </a:endParaRPr>
          </a:p>
        </p:txBody>
      </p:sp>
      <p:sp>
        <p:nvSpPr>
          <p:cNvPr id="37" name="object 37"/>
          <p:cNvSpPr txBox="1"/>
          <p:nvPr/>
        </p:nvSpPr>
        <p:spPr>
          <a:xfrm>
            <a:off x="8483944" y="54085"/>
            <a:ext cx="356235" cy="302895"/>
          </a:xfrm>
          <a:prstGeom prst="rect">
            <a:avLst/>
          </a:prstGeom>
        </p:spPr>
        <p:txBody>
          <a:bodyPr vert="horz" wrap="square" lIns="0" tIns="14604" rIns="0" bIns="0" rtlCol="0">
            <a:spAutoFit/>
          </a:bodyPr>
          <a:lstStyle/>
          <a:p>
            <a:pPr marL="12700">
              <a:lnSpc>
                <a:spcPct val="100000"/>
              </a:lnSpc>
              <a:spcBef>
                <a:spcPts val="114"/>
              </a:spcBef>
            </a:pPr>
            <a:r>
              <a:rPr sz="1650" spc="100" dirty="0">
                <a:latin typeface="Times New Roman"/>
                <a:cs typeface="Times New Roman"/>
              </a:rPr>
              <a:t>4</a:t>
            </a:r>
            <a:r>
              <a:rPr sz="1800" spc="100" dirty="0">
                <a:latin typeface="Symbol"/>
                <a:cs typeface="Symbol"/>
              </a:rPr>
              <a:t></a:t>
            </a:r>
            <a:r>
              <a:rPr sz="1650" i="1" spc="114" dirty="0">
                <a:latin typeface="Times New Roman"/>
                <a:cs typeface="Times New Roman"/>
              </a:rPr>
              <a:t>t</a:t>
            </a:r>
            <a:endParaRPr sz="1650">
              <a:latin typeface="Times New Roman"/>
              <a:cs typeface="Times New Roman"/>
            </a:endParaRPr>
          </a:p>
        </p:txBody>
      </p:sp>
      <p:sp>
        <p:nvSpPr>
          <p:cNvPr id="38" name="object 38"/>
          <p:cNvSpPr txBox="1"/>
          <p:nvPr/>
        </p:nvSpPr>
        <p:spPr>
          <a:xfrm>
            <a:off x="7175435" y="70505"/>
            <a:ext cx="785495" cy="281940"/>
          </a:xfrm>
          <a:prstGeom prst="rect">
            <a:avLst/>
          </a:prstGeom>
        </p:spPr>
        <p:txBody>
          <a:bodyPr vert="horz" wrap="square" lIns="0" tIns="16510" rIns="0" bIns="0" rtlCol="0">
            <a:spAutoFit/>
          </a:bodyPr>
          <a:lstStyle/>
          <a:p>
            <a:pPr marL="38100">
              <a:lnSpc>
                <a:spcPct val="100000"/>
              </a:lnSpc>
              <a:spcBef>
                <a:spcPts val="130"/>
              </a:spcBef>
            </a:pPr>
            <a:r>
              <a:rPr sz="1650" i="1" spc="114" dirty="0">
                <a:latin typeface="Times New Roman"/>
                <a:cs typeface="Times New Roman"/>
              </a:rPr>
              <a:t>A</a:t>
            </a:r>
            <a:r>
              <a:rPr sz="1425" i="1" spc="172" baseline="-23391" dirty="0">
                <a:latin typeface="Times New Roman"/>
                <a:cs typeface="Times New Roman"/>
              </a:rPr>
              <a:t>s</a:t>
            </a:r>
            <a:r>
              <a:rPr sz="1425" i="1" spc="472" baseline="-23391" dirty="0">
                <a:latin typeface="Times New Roman"/>
                <a:cs typeface="Times New Roman"/>
              </a:rPr>
              <a:t> </a:t>
            </a:r>
            <a:r>
              <a:rPr sz="1650" spc="229" dirty="0">
                <a:latin typeface="Symbol"/>
                <a:cs typeface="Symbol"/>
              </a:rPr>
              <a:t></a:t>
            </a:r>
            <a:r>
              <a:rPr sz="1650" spc="55" dirty="0">
                <a:latin typeface="Times New Roman"/>
                <a:cs typeface="Times New Roman"/>
              </a:rPr>
              <a:t> </a:t>
            </a:r>
            <a:r>
              <a:rPr sz="1650" i="1" spc="120" dirty="0">
                <a:latin typeface="Times New Roman"/>
                <a:cs typeface="Times New Roman"/>
              </a:rPr>
              <a:t>A</a:t>
            </a:r>
            <a:r>
              <a:rPr sz="1425" i="1" spc="179" baseline="-23391" dirty="0">
                <a:latin typeface="Times New Roman"/>
                <a:cs typeface="Times New Roman"/>
              </a:rPr>
              <a:t>n</a:t>
            </a:r>
            <a:endParaRPr sz="1425" baseline="-23391">
              <a:latin typeface="Times New Roman"/>
              <a:cs typeface="Times New Roman"/>
            </a:endParaRPr>
          </a:p>
        </p:txBody>
      </p:sp>
      <p:sp>
        <p:nvSpPr>
          <p:cNvPr id="39" name="object 39"/>
          <p:cNvSpPr txBox="1"/>
          <p:nvPr/>
        </p:nvSpPr>
        <p:spPr>
          <a:xfrm>
            <a:off x="8110439" y="205580"/>
            <a:ext cx="304165" cy="281940"/>
          </a:xfrm>
          <a:prstGeom prst="rect">
            <a:avLst/>
          </a:prstGeom>
        </p:spPr>
        <p:txBody>
          <a:bodyPr vert="horz" wrap="square" lIns="0" tIns="16510" rIns="0" bIns="0" rtlCol="0">
            <a:spAutoFit/>
          </a:bodyPr>
          <a:lstStyle/>
          <a:p>
            <a:pPr marL="12700">
              <a:lnSpc>
                <a:spcPct val="100000"/>
              </a:lnSpc>
              <a:spcBef>
                <a:spcPts val="130"/>
              </a:spcBef>
            </a:pPr>
            <a:r>
              <a:rPr sz="1650" spc="125" dirty="0">
                <a:latin typeface="Times New Roman"/>
                <a:cs typeface="Times New Roman"/>
              </a:rPr>
              <a:t>s</a:t>
            </a:r>
            <a:r>
              <a:rPr sz="1650" spc="-80" dirty="0">
                <a:latin typeface="Times New Roman"/>
                <a:cs typeface="Times New Roman"/>
              </a:rPr>
              <a:t>i</a:t>
            </a:r>
            <a:r>
              <a:rPr sz="1650" spc="204" dirty="0">
                <a:latin typeface="Times New Roman"/>
                <a:cs typeface="Times New Roman"/>
              </a:rPr>
              <a:t>n</a:t>
            </a:r>
            <a:endParaRPr sz="1650">
              <a:latin typeface="Times New Roman"/>
              <a:cs typeface="Times New Roman"/>
            </a:endParaRPr>
          </a:p>
        </p:txBody>
      </p:sp>
      <p:sp>
        <p:nvSpPr>
          <p:cNvPr id="40" name="object 40"/>
          <p:cNvSpPr txBox="1"/>
          <p:nvPr/>
        </p:nvSpPr>
        <p:spPr>
          <a:xfrm>
            <a:off x="7495809" y="372304"/>
            <a:ext cx="156845" cy="281940"/>
          </a:xfrm>
          <a:prstGeom prst="rect">
            <a:avLst/>
          </a:prstGeom>
        </p:spPr>
        <p:txBody>
          <a:bodyPr vert="horz" wrap="square" lIns="0" tIns="16510" rIns="0" bIns="0" rtlCol="0">
            <a:spAutoFit/>
          </a:bodyPr>
          <a:lstStyle/>
          <a:p>
            <a:pPr marL="12700">
              <a:lnSpc>
                <a:spcPct val="100000"/>
              </a:lnSpc>
              <a:spcBef>
                <a:spcPts val="130"/>
              </a:spcBef>
            </a:pPr>
            <a:r>
              <a:rPr sz="1650" spc="204" dirty="0">
                <a:latin typeface="Times New Roman"/>
                <a:cs typeface="Times New Roman"/>
              </a:rPr>
              <a:t>4</a:t>
            </a:r>
            <a:endParaRPr sz="1650">
              <a:latin typeface="Times New Roman"/>
              <a:cs typeface="Times New Roman"/>
            </a:endParaRPr>
          </a:p>
        </p:txBody>
      </p:sp>
      <p:sp>
        <p:nvSpPr>
          <p:cNvPr id="41" name="object 41"/>
          <p:cNvSpPr txBox="1"/>
          <p:nvPr/>
        </p:nvSpPr>
        <p:spPr>
          <a:xfrm>
            <a:off x="7983543" y="222684"/>
            <a:ext cx="126364" cy="281940"/>
          </a:xfrm>
          <a:prstGeom prst="rect">
            <a:avLst/>
          </a:prstGeom>
        </p:spPr>
        <p:txBody>
          <a:bodyPr vert="horz" wrap="square" lIns="0" tIns="16510" rIns="0" bIns="0" rtlCol="0">
            <a:spAutoFit/>
          </a:bodyPr>
          <a:lstStyle/>
          <a:p>
            <a:pPr marL="12700">
              <a:lnSpc>
                <a:spcPct val="100000"/>
              </a:lnSpc>
              <a:spcBef>
                <a:spcPts val="130"/>
              </a:spcBef>
            </a:pPr>
            <a:r>
              <a:rPr sz="1650" spc="160" dirty="0">
                <a:latin typeface="Symbol"/>
                <a:cs typeface="Symbol"/>
              </a:rPr>
              <a:t></a:t>
            </a:r>
            <a:endParaRPr sz="1650">
              <a:latin typeface="Symbol"/>
              <a:cs typeface="Symbol"/>
            </a:endParaRPr>
          </a:p>
        </p:txBody>
      </p:sp>
      <p:sp>
        <p:nvSpPr>
          <p:cNvPr id="42" name="object 42"/>
          <p:cNvSpPr txBox="1"/>
          <p:nvPr/>
        </p:nvSpPr>
        <p:spPr>
          <a:xfrm>
            <a:off x="7983543" y="398380"/>
            <a:ext cx="126364" cy="281940"/>
          </a:xfrm>
          <a:prstGeom prst="rect">
            <a:avLst/>
          </a:prstGeom>
        </p:spPr>
        <p:txBody>
          <a:bodyPr vert="horz" wrap="square" lIns="0" tIns="16510" rIns="0" bIns="0" rtlCol="0">
            <a:spAutoFit/>
          </a:bodyPr>
          <a:lstStyle/>
          <a:p>
            <a:pPr marL="12700">
              <a:lnSpc>
                <a:spcPct val="100000"/>
              </a:lnSpc>
              <a:spcBef>
                <a:spcPts val="130"/>
              </a:spcBef>
            </a:pPr>
            <a:r>
              <a:rPr sz="1650" spc="160" dirty="0">
                <a:latin typeface="Symbol"/>
                <a:cs typeface="Symbol"/>
              </a:rPr>
              <a:t></a:t>
            </a:r>
            <a:endParaRPr sz="1650">
              <a:latin typeface="Symbol"/>
              <a:cs typeface="Symbol"/>
            </a:endParaRPr>
          </a:p>
        </p:txBody>
      </p:sp>
      <p:sp>
        <p:nvSpPr>
          <p:cNvPr id="43" name="object 43"/>
          <p:cNvSpPr txBox="1"/>
          <p:nvPr/>
        </p:nvSpPr>
        <p:spPr>
          <a:xfrm>
            <a:off x="7983543" y="86317"/>
            <a:ext cx="126364" cy="281940"/>
          </a:xfrm>
          <a:prstGeom prst="rect">
            <a:avLst/>
          </a:prstGeom>
        </p:spPr>
        <p:txBody>
          <a:bodyPr vert="horz" wrap="square" lIns="0" tIns="16510" rIns="0" bIns="0" rtlCol="0">
            <a:spAutoFit/>
          </a:bodyPr>
          <a:lstStyle/>
          <a:p>
            <a:pPr marL="12700">
              <a:lnSpc>
                <a:spcPct val="100000"/>
              </a:lnSpc>
              <a:spcBef>
                <a:spcPts val="130"/>
              </a:spcBef>
            </a:pPr>
            <a:r>
              <a:rPr sz="1650" spc="160" dirty="0">
                <a:latin typeface="Symbol"/>
                <a:cs typeface="Symbol"/>
              </a:rPr>
              <a:t></a:t>
            </a:r>
            <a:endParaRPr sz="1650">
              <a:latin typeface="Symbol"/>
              <a:cs typeface="Symbol"/>
            </a:endParaRPr>
          </a:p>
        </p:txBody>
      </p:sp>
      <p:sp>
        <p:nvSpPr>
          <p:cNvPr id="44" name="object 44"/>
          <p:cNvSpPr txBox="1"/>
          <p:nvPr/>
        </p:nvSpPr>
        <p:spPr>
          <a:xfrm>
            <a:off x="7028078" y="222684"/>
            <a:ext cx="126364" cy="281940"/>
          </a:xfrm>
          <a:prstGeom prst="rect">
            <a:avLst/>
          </a:prstGeom>
        </p:spPr>
        <p:txBody>
          <a:bodyPr vert="horz" wrap="square" lIns="0" tIns="16510" rIns="0" bIns="0" rtlCol="0">
            <a:spAutoFit/>
          </a:bodyPr>
          <a:lstStyle/>
          <a:p>
            <a:pPr marL="12700">
              <a:lnSpc>
                <a:spcPct val="100000"/>
              </a:lnSpc>
              <a:spcBef>
                <a:spcPts val="130"/>
              </a:spcBef>
            </a:pPr>
            <a:r>
              <a:rPr sz="1650" spc="160" dirty="0">
                <a:latin typeface="Symbol"/>
                <a:cs typeface="Symbol"/>
              </a:rPr>
              <a:t></a:t>
            </a:r>
            <a:endParaRPr sz="1650">
              <a:latin typeface="Symbol"/>
              <a:cs typeface="Symbol"/>
            </a:endParaRPr>
          </a:p>
        </p:txBody>
      </p:sp>
      <p:sp>
        <p:nvSpPr>
          <p:cNvPr id="45" name="object 45"/>
          <p:cNvSpPr txBox="1"/>
          <p:nvPr/>
        </p:nvSpPr>
        <p:spPr>
          <a:xfrm>
            <a:off x="7028078" y="398380"/>
            <a:ext cx="126364" cy="281940"/>
          </a:xfrm>
          <a:prstGeom prst="rect">
            <a:avLst/>
          </a:prstGeom>
        </p:spPr>
        <p:txBody>
          <a:bodyPr vert="horz" wrap="square" lIns="0" tIns="16510" rIns="0" bIns="0" rtlCol="0">
            <a:spAutoFit/>
          </a:bodyPr>
          <a:lstStyle/>
          <a:p>
            <a:pPr marL="12700">
              <a:lnSpc>
                <a:spcPct val="100000"/>
              </a:lnSpc>
              <a:spcBef>
                <a:spcPts val="130"/>
              </a:spcBef>
            </a:pPr>
            <a:r>
              <a:rPr sz="1650" spc="160" dirty="0">
                <a:latin typeface="Symbol"/>
                <a:cs typeface="Symbol"/>
              </a:rPr>
              <a:t></a:t>
            </a:r>
            <a:endParaRPr sz="1650">
              <a:latin typeface="Symbol"/>
              <a:cs typeface="Symbol"/>
            </a:endParaRPr>
          </a:p>
        </p:txBody>
      </p:sp>
      <p:sp>
        <p:nvSpPr>
          <p:cNvPr id="46" name="object 46"/>
          <p:cNvSpPr txBox="1"/>
          <p:nvPr/>
        </p:nvSpPr>
        <p:spPr>
          <a:xfrm>
            <a:off x="7028078" y="86317"/>
            <a:ext cx="126364" cy="281940"/>
          </a:xfrm>
          <a:prstGeom prst="rect">
            <a:avLst/>
          </a:prstGeom>
        </p:spPr>
        <p:txBody>
          <a:bodyPr vert="horz" wrap="square" lIns="0" tIns="16510" rIns="0" bIns="0" rtlCol="0">
            <a:spAutoFit/>
          </a:bodyPr>
          <a:lstStyle/>
          <a:p>
            <a:pPr marL="12700">
              <a:lnSpc>
                <a:spcPct val="100000"/>
              </a:lnSpc>
              <a:spcBef>
                <a:spcPts val="130"/>
              </a:spcBef>
            </a:pPr>
            <a:r>
              <a:rPr sz="1650" spc="160" dirty="0">
                <a:latin typeface="Symbol"/>
                <a:cs typeface="Symbol"/>
              </a:rPr>
              <a:t></a:t>
            </a:r>
            <a:endParaRPr sz="1650">
              <a:latin typeface="Symbol"/>
              <a:cs typeface="Symbol"/>
            </a:endParaRPr>
          </a:p>
        </p:txBody>
      </p:sp>
      <p:sp>
        <p:nvSpPr>
          <p:cNvPr id="47" name="object 47"/>
          <p:cNvSpPr txBox="1"/>
          <p:nvPr/>
        </p:nvSpPr>
        <p:spPr>
          <a:xfrm>
            <a:off x="5517241" y="26709"/>
            <a:ext cx="1296035" cy="627380"/>
          </a:xfrm>
          <a:prstGeom prst="rect">
            <a:avLst/>
          </a:prstGeom>
        </p:spPr>
        <p:txBody>
          <a:bodyPr vert="horz" wrap="square" lIns="0" tIns="60960" rIns="0" bIns="0" rtlCol="0">
            <a:spAutoFit/>
          </a:bodyPr>
          <a:lstStyle/>
          <a:p>
            <a:pPr marL="50800">
              <a:lnSpc>
                <a:spcPct val="100000"/>
              </a:lnSpc>
              <a:spcBef>
                <a:spcPts val="480"/>
              </a:spcBef>
            </a:pPr>
            <a:r>
              <a:rPr sz="1650" i="1" spc="254" dirty="0">
                <a:latin typeface="Times New Roman"/>
                <a:cs typeface="Times New Roman"/>
              </a:rPr>
              <a:t>A</a:t>
            </a:r>
            <a:r>
              <a:rPr sz="1650" i="1" spc="150" dirty="0">
                <a:latin typeface="Times New Roman"/>
                <a:cs typeface="Times New Roman"/>
              </a:rPr>
              <a:t> </a:t>
            </a:r>
            <a:r>
              <a:rPr sz="2475" spc="345" baseline="-35353" dirty="0">
                <a:latin typeface="Symbol"/>
                <a:cs typeface="Symbol"/>
              </a:rPr>
              <a:t></a:t>
            </a:r>
            <a:r>
              <a:rPr sz="2475" spc="555" baseline="-35353" dirty="0">
                <a:latin typeface="Times New Roman"/>
                <a:cs typeface="Times New Roman"/>
              </a:rPr>
              <a:t> </a:t>
            </a:r>
            <a:r>
              <a:rPr sz="1650" i="1" spc="114" dirty="0">
                <a:latin typeface="Times New Roman"/>
                <a:cs typeface="Times New Roman"/>
              </a:rPr>
              <a:t>A</a:t>
            </a:r>
            <a:r>
              <a:rPr sz="1425" i="1" spc="172" baseline="-23391" dirty="0">
                <a:latin typeface="Times New Roman"/>
                <a:cs typeface="Times New Roman"/>
              </a:rPr>
              <a:t>s</a:t>
            </a:r>
            <a:r>
              <a:rPr sz="1425" i="1" spc="502" baseline="-23391" dirty="0">
                <a:latin typeface="Times New Roman"/>
                <a:cs typeface="Times New Roman"/>
              </a:rPr>
              <a:t> </a:t>
            </a:r>
            <a:r>
              <a:rPr sz="1650" spc="229" dirty="0">
                <a:latin typeface="Symbol"/>
                <a:cs typeface="Symbol"/>
              </a:rPr>
              <a:t></a:t>
            </a:r>
            <a:r>
              <a:rPr sz="1650" spc="110" dirty="0">
                <a:latin typeface="Times New Roman"/>
                <a:cs typeface="Times New Roman"/>
              </a:rPr>
              <a:t> </a:t>
            </a:r>
            <a:r>
              <a:rPr sz="1650" i="1" spc="114" dirty="0">
                <a:latin typeface="Times New Roman"/>
                <a:cs typeface="Times New Roman"/>
              </a:rPr>
              <a:t>A</a:t>
            </a:r>
            <a:r>
              <a:rPr sz="1425" i="1" spc="172" baseline="-23391" dirty="0">
                <a:latin typeface="Times New Roman"/>
                <a:cs typeface="Times New Roman"/>
              </a:rPr>
              <a:t>n</a:t>
            </a:r>
            <a:endParaRPr sz="1425" baseline="-23391">
              <a:latin typeface="Times New Roman"/>
              <a:cs typeface="Times New Roman"/>
            </a:endParaRPr>
          </a:p>
          <a:p>
            <a:pPr marL="52705">
              <a:lnSpc>
                <a:spcPct val="100000"/>
              </a:lnSpc>
              <a:spcBef>
                <a:spcPts val="390"/>
              </a:spcBef>
              <a:tabLst>
                <a:tab pos="828675" algn="l"/>
              </a:tabLst>
            </a:pPr>
            <a:r>
              <a:rPr sz="1650" spc="204" dirty="0">
                <a:latin typeface="Times New Roman"/>
                <a:cs typeface="Times New Roman"/>
              </a:rPr>
              <a:t>2	4</a:t>
            </a:r>
            <a:endParaRPr sz="1650">
              <a:latin typeface="Times New Roman"/>
              <a:cs typeface="Times New Roman"/>
            </a:endParaRPr>
          </a:p>
        </p:txBody>
      </p:sp>
      <p:sp>
        <p:nvSpPr>
          <p:cNvPr id="48" name="object 48"/>
          <p:cNvSpPr txBox="1"/>
          <p:nvPr/>
        </p:nvSpPr>
        <p:spPr>
          <a:xfrm>
            <a:off x="6843720" y="205580"/>
            <a:ext cx="170180" cy="281940"/>
          </a:xfrm>
          <a:prstGeom prst="rect">
            <a:avLst/>
          </a:prstGeom>
        </p:spPr>
        <p:txBody>
          <a:bodyPr vert="horz" wrap="square" lIns="0" tIns="16510" rIns="0" bIns="0" rtlCol="0">
            <a:spAutoFit/>
          </a:bodyPr>
          <a:lstStyle/>
          <a:p>
            <a:pPr marL="12700">
              <a:lnSpc>
                <a:spcPct val="100000"/>
              </a:lnSpc>
              <a:spcBef>
                <a:spcPts val="130"/>
              </a:spcBef>
            </a:pPr>
            <a:r>
              <a:rPr sz="1650" spc="229" dirty="0">
                <a:latin typeface="Symbol"/>
                <a:cs typeface="Symbol"/>
              </a:rPr>
              <a:t></a:t>
            </a:r>
            <a:endParaRPr sz="1650">
              <a:latin typeface="Symbol"/>
              <a:cs typeface="Symbol"/>
            </a:endParaRPr>
          </a:p>
        </p:txBody>
      </p:sp>
      <p:sp>
        <p:nvSpPr>
          <p:cNvPr id="49" name="object 49"/>
          <p:cNvSpPr/>
          <p:nvPr/>
        </p:nvSpPr>
        <p:spPr>
          <a:xfrm>
            <a:off x="4316562" y="921416"/>
            <a:ext cx="347345" cy="0"/>
          </a:xfrm>
          <a:custGeom>
            <a:avLst/>
            <a:gdLst/>
            <a:ahLst/>
            <a:cxnLst/>
            <a:rect l="l" t="t" r="r" b="b"/>
            <a:pathLst>
              <a:path w="347345">
                <a:moveTo>
                  <a:pt x="0" y="0"/>
                </a:moveTo>
                <a:lnTo>
                  <a:pt x="346989" y="0"/>
                </a:lnTo>
              </a:path>
            </a:pathLst>
          </a:custGeom>
          <a:ln w="9844">
            <a:solidFill>
              <a:srgbClr val="000000"/>
            </a:solidFill>
          </a:ln>
        </p:spPr>
        <p:txBody>
          <a:bodyPr wrap="square" lIns="0" tIns="0" rIns="0" bIns="0" rtlCol="0"/>
          <a:lstStyle/>
          <a:p>
            <a:endParaRPr/>
          </a:p>
        </p:txBody>
      </p:sp>
      <p:sp>
        <p:nvSpPr>
          <p:cNvPr id="50" name="object 50"/>
          <p:cNvSpPr txBox="1"/>
          <p:nvPr/>
        </p:nvSpPr>
        <p:spPr>
          <a:xfrm>
            <a:off x="4402997" y="915914"/>
            <a:ext cx="3155315" cy="306705"/>
          </a:xfrm>
          <a:prstGeom prst="rect">
            <a:avLst/>
          </a:prstGeom>
        </p:spPr>
        <p:txBody>
          <a:bodyPr vert="horz" wrap="square" lIns="0" tIns="12065" rIns="0" bIns="0" rtlCol="0">
            <a:spAutoFit/>
          </a:bodyPr>
          <a:lstStyle/>
          <a:p>
            <a:pPr marL="12700">
              <a:lnSpc>
                <a:spcPct val="100000"/>
              </a:lnSpc>
              <a:spcBef>
                <a:spcPts val="95"/>
              </a:spcBef>
              <a:tabLst>
                <a:tab pos="2965450" algn="l"/>
              </a:tabLst>
            </a:pPr>
            <a:r>
              <a:rPr sz="1850" spc="325" dirty="0">
                <a:latin typeface="Times New Roman"/>
                <a:cs typeface="Times New Roman"/>
              </a:rPr>
              <a:t>2	</a:t>
            </a:r>
            <a:r>
              <a:rPr sz="1850" i="1" spc="360" dirty="0">
                <a:latin typeface="Times New Roman"/>
                <a:cs typeface="Times New Roman"/>
              </a:rPr>
              <a:t>T</a:t>
            </a:r>
            <a:endParaRPr sz="1850">
              <a:latin typeface="Times New Roman"/>
              <a:cs typeface="Times New Roman"/>
            </a:endParaRPr>
          </a:p>
        </p:txBody>
      </p:sp>
      <p:sp>
        <p:nvSpPr>
          <p:cNvPr id="51" name="object 51"/>
          <p:cNvSpPr txBox="1"/>
          <p:nvPr/>
        </p:nvSpPr>
        <p:spPr>
          <a:xfrm>
            <a:off x="3768146" y="647060"/>
            <a:ext cx="3947160" cy="410209"/>
          </a:xfrm>
          <a:prstGeom prst="rect">
            <a:avLst/>
          </a:prstGeom>
        </p:spPr>
        <p:txBody>
          <a:bodyPr vert="horz" wrap="square" lIns="0" tIns="15240" rIns="0" bIns="0" rtlCol="0">
            <a:spAutoFit/>
          </a:bodyPr>
          <a:lstStyle/>
          <a:p>
            <a:pPr marL="38100">
              <a:lnSpc>
                <a:spcPct val="100000"/>
              </a:lnSpc>
              <a:spcBef>
                <a:spcPts val="120"/>
              </a:spcBef>
            </a:pPr>
            <a:r>
              <a:rPr sz="1850" i="1" spc="395" dirty="0">
                <a:latin typeface="Times New Roman"/>
                <a:cs typeface="Times New Roman"/>
              </a:rPr>
              <a:t>A</a:t>
            </a:r>
            <a:r>
              <a:rPr sz="1850" i="1" spc="30" dirty="0">
                <a:latin typeface="Times New Roman"/>
                <a:cs typeface="Times New Roman"/>
              </a:rPr>
              <a:t> </a:t>
            </a:r>
            <a:r>
              <a:rPr sz="1850" spc="355" dirty="0">
                <a:latin typeface="Symbol"/>
                <a:cs typeface="Symbol"/>
              </a:rPr>
              <a:t></a:t>
            </a:r>
            <a:r>
              <a:rPr sz="1850" spc="509" dirty="0">
                <a:latin typeface="Times New Roman"/>
                <a:cs typeface="Times New Roman"/>
              </a:rPr>
              <a:t> </a:t>
            </a:r>
            <a:r>
              <a:rPr sz="2775" i="1" spc="307" baseline="34534" dirty="0">
                <a:latin typeface="Times New Roman"/>
                <a:cs typeface="Times New Roman"/>
              </a:rPr>
              <a:t>A</a:t>
            </a:r>
            <a:r>
              <a:rPr sz="1575" i="1" spc="307" baseline="37037" dirty="0">
                <a:latin typeface="Times New Roman"/>
                <a:cs typeface="Times New Roman"/>
              </a:rPr>
              <a:t>s</a:t>
            </a:r>
            <a:r>
              <a:rPr sz="1575" i="1" spc="712" baseline="37037" dirty="0">
                <a:latin typeface="Times New Roman"/>
                <a:cs typeface="Times New Roman"/>
              </a:rPr>
              <a:t> </a:t>
            </a:r>
            <a:r>
              <a:rPr sz="2500" spc="95" dirty="0">
                <a:latin typeface="Symbol"/>
                <a:cs typeface="Symbol"/>
              </a:rPr>
              <a:t></a:t>
            </a:r>
            <a:r>
              <a:rPr sz="2400" spc="95" dirty="0">
                <a:latin typeface="Symbol"/>
                <a:cs typeface="Symbol"/>
              </a:rPr>
              <a:t></a:t>
            </a:r>
            <a:r>
              <a:rPr sz="1850" spc="95" dirty="0">
                <a:latin typeface="Times New Roman"/>
                <a:cs typeface="Times New Roman"/>
              </a:rPr>
              <a:t>1</a:t>
            </a:r>
            <a:r>
              <a:rPr sz="1850" spc="95" dirty="0">
                <a:latin typeface="Symbol"/>
                <a:cs typeface="Symbol"/>
              </a:rPr>
              <a:t></a:t>
            </a:r>
            <a:r>
              <a:rPr sz="1850" spc="70" dirty="0">
                <a:latin typeface="Times New Roman"/>
                <a:cs typeface="Times New Roman"/>
              </a:rPr>
              <a:t> </a:t>
            </a:r>
            <a:r>
              <a:rPr sz="1850" i="1" spc="430" dirty="0">
                <a:latin typeface="Times New Roman"/>
                <a:cs typeface="Times New Roman"/>
              </a:rPr>
              <a:t>K</a:t>
            </a:r>
            <a:r>
              <a:rPr sz="1850" i="1" spc="-105" dirty="0">
                <a:latin typeface="Times New Roman"/>
                <a:cs typeface="Times New Roman"/>
              </a:rPr>
              <a:t> </a:t>
            </a:r>
            <a:r>
              <a:rPr sz="2400" spc="290" dirty="0">
                <a:latin typeface="Symbol"/>
                <a:cs typeface="Symbol"/>
              </a:rPr>
              <a:t></a:t>
            </a:r>
            <a:r>
              <a:rPr sz="1850" spc="290" dirty="0">
                <a:latin typeface="Symbol"/>
                <a:cs typeface="Symbol"/>
              </a:rPr>
              <a:t></a:t>
            </a:r>
            <a:r>
              <a:rPr sz="1850" spc="-50" dirty="0">
                <a:latin typeface="Times New Roman"/>
                <a:cs typeface="Times New Roman"/>
              </a:rPr>
              <a:t> </a:t>
            </a:r>
            <a:r>
              <a:rPr sz="2400" spc="190" dirty="0">
                <a:latin typeface="Symbol"/>
                <a:cs typeface="Symbol"/>
              </a:rPr>
              <a:t></a:t>
            </a:r>
            <a:r>
              <a:rPr sz="1850" spc="190" dirty="0">
                <a:latin typeface="Times New Roman"/>
                <a:cs typeface="Times New Roman"/>
              </a:rPr>
              <a:t>1</a:t>
            </a:r>
            <a:r>
              <a:rPr sz="1850" spc="190" dirty="0">
                <a:latin typeface="Symbol"/>
                <a:cs typeface="Symbol"/>
              </a:rPr>
              <a:t></a:t>
            </a:r>
            <a:r>
              <a:rPr sz="1850" spc="35" dirty="0">
                <a:latin typeface="Times New Roman"/>
                <a:cs typeface="Times New Roman"/>
              </a:rPr>
              <a:t> </a:t>
            </a:r>
            <a:r>
              <a:rPr sz="1850" i="1" spc="430" dirty="0">
                <a:latin typeface="Times New Roman"/>
                <a:cs typeface="Times New Roman"/>
              </a:rPr>
              <a:t>K</a:t>
            </a:r>
            <a:r>
              <a:rPr sz="1850" i="1" spc="-110" dirty="0">
                <a:latin typeface="Times New Roman"/>
                <a:cs typeface="Times New Roman"/>
              </a:rPr>
              <a:t> </a:t>
            </a:r>
            <a:r>
              <a:rPr sz="2400" spc="65" dirty="0">
                <a:latin typeface="Symbol"/>
                <a:cs typeface="Symbol"/>
              </a:rPr>
              <a:t></a:t>
            </a:r>
            <a:r>
              <a:rPr sz="2500" spc="65" dirty="0">
                <a:latin typeface="Symbol"/>
                <a:cs typeface="Symbol"/>
              </a:rPr>
              <a:t></a:t>
            </a:r>
            <a:r>
              <a:rPr sz="1850" spc="65" dirty="0">
                <a:latin typeface="Times New Roman"/>
                <a:cs typeface="Times New Roman"/>
              </a:rPr>
              <a:t>sin</a:t>
            </a:r>
            <a:r>
              <a:rPr sz="1850" spc="440" dirty="0">
                <a:latin typeface="Times New Roman"/>
                <a:cs typeface="Times New Roman"/>
              </a:rPr>
              <a:t> </a:t>
            </a:r>
            <a:r>
              <a:rPr sz="2775" u="sng" spc="300" baseline="34534" dirty="0">
                <a:uFill>
                  <a:solidFill>
                    <a:srgbClr val="000000"/>
                  </a:solidFill>
                </a:uFill>
                <a:latin typeface="Times New Roman"/>
                <a:cs typeface="Times New Roman"/>
              </a:rPr>
              <a:t>4</a:t>
            </a:r>
            <a:r>
              <a:rPr sz="3000" u="sng" spc="300" baseline="31944" dirty="0">
                <a:uFill>
                  <a:solidFill>
                    <a:srgbClr val="000000"/>
                  </a:solidFill>
                </a:uFill>
                <a:latin typeface="Symbol"/>
                <a:cs typeface="Symbol"/>
              </a:rPr>
              <a:t></a:t>
            </a:r>
            <a:r>
              <a:rPr sz="2775" i="1" u="sng" spc="300" baseline="34534" dirty="0">
                <a:uFill>
                  <a:solidFill>
                    <a:srgbClr val="000000"/>
                  </a:solidFill>
                </a:uFill>
                <a:latin typeface="Times New Roman"/>
                <a:cs typeface="Times New Roman"/>
              </a:rPr>
              <a:t>t</a:t>
            </a:r>
            <a:endParaRPr sz="2775" baseline="34534">
              <a:latin typeface="Times New Roman"/>
              <a:cs typeface="Times New Roman"/>
            </a:endParaRPr>
          </a:p>
        </p:txBody>
      </p:sp>
      <p:sp>
        <p:nvSpPr>
          <p:cNvPr id="52" name="object 52"/>
          <p:cNvSpPr/>
          <p:nvPr/>
        </p:nvSpPr>
        <p:spPr>
          <a:xfrm>
            <a:off x="2582258" y="2275451"/>
            <a:ext cx="164465" cy="0"/>
          </a:xfrm>
          <a:custGeom>
            <a:avLst/>
            <a:gdLst/>
            <a:ahLst/>
            <a:cxnLst/>
            <a:rect l="l" t="t" r="r" b="b"/>
            <a:pathLst>
              <a:path w="164464">
                <a:moveTo>
                  <a:pt x="0" y="0"/>
                </a:moveTo>
                <a:lnTo>
                  <a:pt x="163998" y="0"/>
                </a:lnTo>
              </a:path>
            </a:pathLst>
          </a:custGeom>
          <a:ln w="10512">
            <a:solidFill>
              <a:srgbClr val="000000"/>
            </a:solidFill>
          </a:ln>
        </p:spPr>
        <p:txBody>
          <a:bodyPr wrap="square" lIns="0" tIns="0" rIns="0" bIns="0" rtlCol="0"/>
          <a:lstStyle/>
          <a:p>
            <a:endParaRPr/>
          </a:p>
        </p:txBody>
      </p:sp>
      <p:sp>
        <p:nvSpPr>
          <p:cNvPr id="53" name="object 53"/>
          <p:cNvSpPr/>
          <p:nvPr/>
        </p:nvSpPr>
        <p:spPr>
          <a:xfrm>
            <a:off x="3150586" y="2427451"/>
            <a:ext cx="328295" cy="0"/>
          </a:xfrm>
          <a:custGeom>
            <a:avLst/>
            <a:gdLst/>
            <a:ahLst/>
            <a:cxnLst/>
            <a:rect l="l" t="t" r="r" b="b"/>
            <a:pathLst>
              <a:path w="328295">
                <a:moveTo>
                  <a:pt x="0" y="0"/>
                </a:moveTo>
                <a:lnTo>
                  <a:pt x="328014" y="0"/>
                </a:lnTo>
              </a:path>
            </a:pathLst>
          </a:custGeom>
          <a:ln w="10512">
            <a:solidFill>
              <a:srgbClr val="000000"/>
            </a:solidFill>
          </a:ln>
        </p:spPr>
        <p:txBody>
          <a:bodyPr wrap="square" lIns="0" tIns="0" rIns="0" bIns="0" rtlCol="0"/>
          <a:lstStyle/>
          <a:p>
            <a:endParaRPr/>
          </a:p>
        </p:txBody>
      </p:sp>
      <p:sp>
        <p:nvSpPr>
          <p:cNvPr id="54" name="object 54"/>
          <p:cNvSpPr/>
          <p:nvPr/>
        </p:nvSpPr>
        <p:spPr>
          <a:xfrm>
            <a:off x="3528949" y="2427451"/>
            <a:ext cx="3216910" cy="0"/>
          </a:xfrm>
          <a:custGeom>
            <a:avLst/>
            <a:gdLst/>
            <a:ahLst/>
            <a:cxnLst/>
            <a:rect l="l" t="t" r="r" b="b"/>
            <a:pathLst>
              <a:path w="3216909">
                <a:moveTo>
                  <a:pt x="0" y="0"/>
                </a:moveTo>
                <a:lnTo>
                  <a:pt x="3216841" y="0"/>
                </a:lnTo>
              </a:path>
            </a:pathLst>
          </a:custGeom>
          <a:ln w="10512">
            <a:solidFill>
              <a:srgbClr val="000000"/>
            </a:solidFill>
          </a:ln>
        </p:spPr>
        <p:txBody>
          <a:bodyPr wrap="square" lIns="0" tIns="0" rIns="0" bIns="0" rtlCol="0"/>
          <a:lstStyle/>
          <a:p>
            <a:endParaRPr/>
          </a:p>
        </p:txBody>
      </p:sp>
      <p:sp>
        <p:nvSpPr>
          <p:cNvPr id="55" name="object 55"/>
          <p:cNvSpPr/>
          <p:nvPr/>
        </p:nvSpPr>
        <p:spPr>
          <a:xfrm>
            <a:off x="7031418" y="2427451"/>
            <a:ext cx="328295" cy="0"/>
          </a:xfrm>
          <a:custGeom>
            <a:avLst/>
            <a:gdLst/>
            <a:ahLst/>
            <a:cxnLst/>
            <a:rect l="l" t="t" r="r" b="b"/>
            <a:pathLst>
              <a:path w="328295">
                <a:moveTo>
                  <a:pt x="0" y="0"/>
                </a:moveTo>
                <a:lnTo>
                  <a:pt x="327678" y="0"/>
                </a:lnTo>
              </a:path>
            </a:pathLst>
          </a:custGeom>
          <a:ln w="10512">
            <a:solidFill>
              <a:srgbClr val="000000"/>
            </a:solidFill>
          </a:ln>
        </p:spPr>
        <p:txBody>
          <a:bodyPr wrap="square" lIns="0" tIns="0" rIns="0" bIns="0" rtlCol="0"/>
          <a:lstStyle/>
          <a:p>
            <a:endParaRPr/>
          </a:p>
        </p:txBody>
      </p:sp>
      <p:sp>
        <p:nvSpPr>
          <p:cNvPr id="56" name="object 56"/>
          <p:cNvSpPr txBox="1"/>
          <p:nvPr/>
        </p:nvSpPr>
        <p:spPr>
          <a:xfrm>
            <a:off x="7363718" y="2073764"/>
            <a:ext cx="1671320" cy="510540"/>
          </a:xfrm>
          <a:prstGeom prst="rect">
            <a:avLst/>
          </a:prstGeom>
        </p:spPr>
        <p:txBody>
          <a:bodyPr vert="horz" wrap="square" lIns="0" tIns="16510" rIns="0" bIns="0" rtlCol="0">
            <a:spAutoFit/>
          </a:bodyPr>
          <a:lstStyle/>
          <a:p>
            <a:pPr marL="38100">
              <a:lnSpc>
                <a:spcPct val="100000"/>
              </a:lnSpc>
              <a:spcBef>
                <a:spcPts val="130"/>
              </a:spcBef>
            </a:pPr>
            <a:r>
              <a:rPr sz="3150" spc="-555" dirty="0">
                <a:latin typeface="Symbol"/>
                <a:cs typeface="Symbol"/>
              </a:rPr>
              <a:t></a:t>
            </a:r>
            <a:r>
              <a:rPr sz="1950" spc="95" dirty="0">
                <a:latin typeface="Times New Roman"/>
                <a:cs typeface="Times New Roman"/>
              </a:rPr>
              <a:t>3</a:t>
            </a:r>
            <a:r>
              <a:rPr sz="1950" spc="-240" dirty="0">
                <a:latin typeface="Times New Roman"/>
                <a:cs typeface="Times New Roman"/>
              </a:rPr>
              <a:t> </a:t>
            </a:r>
            <a:r>
              <a:rPr sz="1950" spc="105" dirty="0">
                <a:latin typeface="Symbol"/>
                <a:cs typeface="Symbol"/>
              </a:rPr>
              <a:t></a:t>
            </a:r>
            <a:r>
              <a:rPr sz="1950" spc="-114" dirty="0">
                <a:latin typeface="Times New Roman"/>
                <a:cs typeface="Times New Roman"/>
              </a:rPr>
              <a:t> </a:t>
            </a:r>
            <a:r>
              <a:rPr sz="1950" spc="180" dirty="0">
                <a:latin typeface="Times New Roman"/>
                <a:cs typeface="Times New Roman"/>
              </a:rPr>
              <a:t>2</a:t>
            </a:r>
            <a:r>
              <a:rPr sz="1950" i="1" spc="130" dirty="0">
                <a:latin typeface="Times New Roman"/>
                <a:cs typeface="Times New Roman"/>
              </a:rPr>
              <a:t>K</a:t>
            </a:r>
            <a:r>
              <a:rPr sz="1950" i="1" spc="60" dirty="0">
                <a:latin typeface="Times New Roman"/>
                <a:cs typeface="Times New Roman"/>
              </a:rPr>
              <a:t> </a:t>
            </a:r>
            <a:r>
              <a:rPr sz="1950" spc="105" dirty="0">
                <a:latin typeface="Symbol"/>
                <a:cs typeface="Symbol"/>
              </a:rPr>
              <a:t></a:t>
            </a:r>
            <a:r>
              <a:rPr sz="1950" spc="-175" dirty="0">
                <a:latin typeface="Times New Roman"/>
                <a:cs typeface="Times New Roman"/>
              </a:rPr>
              <a:t> </a:t>
            </a:r>
            <a:r>
              <a:rPr sz="1950" spc="110" dirty="0">
                <a:latin typeface="Times New Roman"/>
                <a:cs typeface="Times New Roman"/>
              </a:rPr>
              <a:t>3</a:t>
            </a:r>
            <a:r>
              <a:rPr sz="1950" i="1" spc="130" dirty="0">
                <a:latin typeface="Times New Roman"/>
                <a:cs typeface="Times New Roman"/>
              </a:rPr>
              <a:t>K</a:t>
            </a:r>
            <a:r>
              <a:rPr sz="1950" i="1" spc="-190" dirty="0">
                <a:latin typeface="Times New Roman"/>
                <a:cs typeface="Times New Roman"/>
              </a:rPr>
              <a:t> </a:t>
            </a:r>
            <a:r>
              <a:rPr sz="1725" spc="75" baseline="43478" dirty="0">
                <a:latin typeface="Times New Roman"/>
                <a:cs typeface="Times New Roman"/>
              </a:rPr>
              <a:t>2</a:t>
            </a:r>
            <a:r>
              <a:rPr sz="1725" spc="7" baseline="43478" dirty="0">
                <a:latin typeface="Times New Roman"/>
                <a:cs typeface="Times New Roman"/>
              </a:rPr>
              <a:t> </a:t>
            </a:r>
            <a:r>
              <a:rPr sz="3150" spc="-345" dirty="0">
                <a:latin typeface="Symbol"/>
                <a:cs typeface="Symbol"/>
              </a:rPr>
              <a:t></a:t>
            </a:r>
            <a:endParaRPr sz="3150">
              <a:latin typeface="Symbol"/>
              <a:cs typeface="Symbol"/>
            </a:endParaRPr>
          </a:p>
        </p:txBody>
      </p:sp>
      <p:sp>
        <p:nvSpPr>
          <p:cNvPr id="57" name="object 57"/>
          <p:cNvSpPr txBox="1"/>
          <p:nvPr/>
        </p:nvSpPr>
        <p:spPr>
          <a:xfrm>
            <a:off x="7227851" y="2058070"/>
            <a:ext cx="105410" cy="202565"/>
          </a:xfrm>
          <a:prstGeom prst="rect">
            <a:avLst/>
          </a:prstGeom>
        </p:spPr>
        <p:txBody>
          <a:bodyPr vert="horz" wrap="square" lIns="0" tIns="13335" rIns="0" bIns="0" rtlCol="0">
            <a:spAutoFit/>
          </a:bodyPr>
          <a:lstStyle/>
          <a:p>
            <a:pPr marL="12700">
              <a:lnSpc>
                <a:spcPct val="100000"/>
              </a:lnSpc>
              <a:spcBef>
                <a:spcPts val="105"/>
              </a:spcBef>
            </a:pPr>
            <a:r>
              <a:rPr sz="1150" spc="50" dirty="0">
                <a:latin typeface="Times New Roman"/>
                <a:cs typeface="Times New Roman"/>
              </a:rPr>
              <a:t>2</a:t>
            </a:r>
            <a:endParaRPr sz="1150">
              <a:latin typeface="Times New Roman"/>
              <a:cs typeface="Times New Roman"/>
            </a:endParaRPr>
          </a:p>
        </p:txBody>
      </p:sp>
      <p:sp>
        <p:nvSpPr>
          <p:cNvPr id="58" name="object 58"/>
          <p:cNvSpPr txBox="1"/>
          <p:nvPr/>
        </p:nvSpPr>
        <p:spPr>
          <a:xfrm>
            <a:off x="2538204" y="2225433"/>
            <a:ext cx="586740" cy="328295"/>
          </a:xfrm>
          <a:prstGeom prst="rect">
            <a:avLst/>
          </a:prstGeom>
        </p:spPr>
        <p:txBody>
          <a:bodyPr vert="horz" wrap="square" lIns="0" tIns="17145" rIns="0" bIns="0" rtlCol="0">
            <a:spAutoFit/>
          </a:bodyPr>
          <a:lstStyle/>
          <a:p>
            <a:pPr marL="38100">
              <a:lnSpc>
                <a:spcPct val="100000"/>
              </a:lnSpc>
              <a:spcBef>
                <a:spcPts val="135"/>
              </a:spcBef>
            </a:pPr>
            <a:r>
              <a:rPr sz="1950" i="1" spc="120" dirty="0">
                <a:latin typeface="Times New Roman"/>
                <a:cs typeface="Times New Roman"/>
              </a:rPr>
              <a:t>A</a:t>
            </a:r>
            <a:r>
              <a:rPr sz="1950" i="1" spc="-280" dirty="0">
                <a:latin typeface="Times New Roman"/>
                <a:cs typeface="Times New Roman"/>
              </a:rPr>
              <a:t> </a:t>
            </a:r>
            <a:r>
              <a:rPr sz="1725" spc="75" baseline="43478" dirty="0">
                <a:latin typeface="Times New Roman"/>
                <a:cs typeface="Times New Roman"/>
              </a:rPr>
              <a:t>2</a:t>
            </a:r>
            <a:r>
              <a:rPr sz="1725" baseline="43478" dirty="0">
                <a:latin typeface="Times New Roman"/>
                <a:cs typeface="Times New Roman"/>
              </a:rPr>
              <a:t> </a:t>
            </a:r>
            <a:r>
              <a:rPr sz="1725" spc="172" baseline="43478" dirty="0">
                <a:latin typeface="Times New Roman"/>
                <a:cs typeface="Times New Roman"/>
              </a:rPr>
              <a:t> </a:t>
            </a:r>
            <a:r>
              <a:rPr sz="1950" spc="105" dirty="0">
                <a:latin typeface="Symbol"/>
                <a:cs typeface="Symbol"/>
              </a:rPr>
              <a:t></a:t>
            </a:r>
            <a:endParaRPr sz="1950">
              <a:latin typeface="Symbol"/>
              <a:cs typeface="Symbol"/>
            </a:endParaRPr>
          </a:p>
        </p:txBody>
      </p:sp>
      <p:sp>
        <p:nvSpPr>
          <p:cNvPr id="59" name="object 59"/>
          <p:cNvSpPr txBox="1"/>
          <p:nvPr/>
        </p:nvSpPr>
        <p:spPr>
          <a:xfrm>
            <a:off x="7115121" y="2422425"/>
            <a:ext cx="161925" cy="328295"/>
          </a:xfrm>
          <a:prstGeom prst="rect">
            <a:avLst/>
          </a:prstGeom>
        </p:spPr>
        <p:txBody>
          <a:bodyPr vert="horz" wrap="square" lIns="0" tIns="17145" rIns="0" bIns="0" rtlCol="0">
            <a:spAutoFit/>
          </a:bodyPr>
          <a:lstStyle/>
          <a:p>
            <a:pPr marL="12700">
              <a:lnSpc>
                <a:spcPct val="100000"/>
              </a:lnSpc>
              <a:spcBef>
                <a:spcPts val="135"/>
              </a:spcBef>
            </a:pPr>
            <a:r>
              <a:rPr sz="1950" spc="95" dirty="0">
                <a:latin typeface="Times New Roman"/>
                <a:cs typeface="Times New Roman"/>
              </a:rPr>
              <a:t>8</a:t>
            </a:r>
            <a:endParaRPr sz="1950">
              <a:latin typeface="Times New Roman"/>
              <a:cs typeface="Times New Roman"/>
            </a:endParaRPr>
          </a:p>
        </p:txBody>
      </p:sp>
      <p:sp>
        <p:nvSpPr>
          <p:cNvPr id="60" name="object 60"/>
          <p:cNvSpPr txBox="1"/>
          <p:nvPr/>
        </p:nvSpPr>
        <p:spPr>
          <a:xfrm>
            <a:off x="3239120" y="2422425"/>
            <a:ext cx="161925" cy="328295"/>
          </a:xfrm>
          <a:prstGeom prst="rect">
            <a:avLst/>
          </a:prstGeom>
        </p:spPr>
        <p:txBody>
          <a:bodyPr vert="horz" wrap="square" lIns="0" tIns="17145" rIns="0" bIns="0" rtlCol="0">
            <a:spAutoFit/>
          </a:bodyPr>
          <a:lstStyle/>
          <a:p>
            <a:pPr marL="12700">
              <a:lnSpc>
                <a:spcPct val="100000"/>
              </a:lnSpc>
              <a:spcBef>
                <a:spcPts val="135"/>
              </a:spcBef>
            </a:pPr>
            <a:r>
              <a:rPr sz="1950" spc="95" dirty="0">
                <a:latin typeface="Times New Roman"/>
                <a:cs typeface="Times New Roman"/>
              </a:rPr>
              <a:t>4</a:t>
            </a:r>
            <a:endParaRPr sz="1950">
              <a:latin typeface="Times New Roman"/>
              <a:cs typeface="Times New Roman"/>
            </a:endParaRPr>
          </a:p>
        </p:txBody>
      </p:sp>
      <p:sp>
        <p:nvSpPr>
          <p:cNvPr id="61" name="object 61"/>
          <p:cNvSpPr txBox="1"/>
          <p:nvPr/>
        </p:nvSpPr>
        <p:spPr>
          <a:xfrm>
            <a:off x="7057861" y="2065945"/>
            <a:ext cx="192405" cy="328295"/>
          </a:xfrm>
          <a:prstGeom prst="rect">
            <a:avLst/>
          </a:prstGeom>
        </p:spPr>
        <p:txBody>
          <a:bodyPr vert="horz" wrap="square" lIns="0" tIns="17145" rIns="0" bIns="0" rtlCol="0">
            <a:spAutoFit/>
          </a:bodyPr>
          <a:lstStyle/>
          <a:p>
            <a:pPr marL="12700">
              <a:lnSpc>
                <a:spcPct val="100000"/>
              </a:lnSpc>
              <a:spcBef>
                <a:spcPts val="135"/>
              </a:spcBef>
            </a:pPr>
            <a:r>
              <a:rPr sz="1950" i="1" spc="120" dirty="0">
                <a:latin typeface="Times New Roman"/>
                <a:cs typeface="Times New Roman"/>
              </a:rPr>
              <a:t>A</a:t>
            </a:r>
            <a:endParaRPr sz="1950">
              <a:latin typeface="Times New Roman"/>
              <a:cs typeface="Times New Roman"/>
            </a:endParaRPr>
          </a:p>
        </p:txBody>
      </p:sp>
      <p:sp>
        <p:nvSpPr>
          <p:cNvPr id="62" name="object 62"/>
          <p:cNvSpPr txBox="1"/>
          <p:nvPr/>
        </p:nvSpPr>
        <p:spPr>
          <a:xfrm>
            <a:off x="5928643" y="1855963"/>
            <a:ext cx="826769" cy="328295"/>
          </a:xfrm>
          <a:prstGeom prst="rect">
            <a:avLst/>
          </a:prstGeom>
        </p:spPr>
        <p:txBody>
          <a:bodyPr vert="horz" wrap="square" lIns="0" tIns="17145" rIns="0" bIns="0" rtlCol="0">
            <a:spAutoFit/>
          </a:bodyPr>
          <a:lstStyle/>
          <a:p>
            <a:pPr marL="38100">
              <a:lnSpc>
                <a:spcPct val="100000"/>
              </a:lnSpc>
              <a:spcBef>
                <a:spcPts val="135"/>
              </a:spcBef>
              <a:tabLst>
                <a:tab pos="343535" algn="l"/>
                <a:tab pos="580390" algn="l"/>
              </a:tabLst>
            </a:pPr>
            <a:r>
              <a:rPr sz="2925" i="1" spc="157" baseline="-42735" dirty="0">
                <a:latin typeface="Times New Roman"/>
                <a:cs typeface="Times New Roman"/>
              </a:rPr>
              <a:t>T	</a:t>
            </a:r>
            <a:r>
              <a:rPr sz="2925" spc="-509" baseline="-24216" dirty="0">
                <a:latin typeface="Symbol"/>
                <a:cs typeface="Symbol"/>
              </a:rPr>
              <a:t></a:t>
            </a:r>
            <a:r>
              <a:rPr sz="2925" spc="-509" baseline="-49857" dirty="0">
                <a:latin typeface="Symbol"/>
                <a:cs typeface="Symbol"/>
              </a:rPr>
              <a:t></a:t>
            </a:r>
            <a:r>
              <a:rPr sz="2925" spc="-509" baseline="-49857" dirty="0">
                <a:latin typeface="Times New Roman"/>
                <a:cs typeface="Times New Roman"/>
              </a:rPr>
              <a:t>	</a:t>
            </a:r>
            <a:r>
              <a:rPr sz="1950" i="1" spc="55" dirty="0">
                <a:latin typeface="Times New Roman"/>
                <a:cs typeface="Times New Roman"/>
              </a:rPr>
              <a:t>dt</a:t>
            </a:r>
            <a:endParaRPr sz="1950">
              <a:latin typeface="Times New Roman"/>
              <a:cs typeface="Times New Roman"/>
            </a:endParaRPr>
          </a:p>
        </p:txBody>
      </p:sp>
      <p:sp>
        <p:nvSpPr>
          <p:cNvPr id="63" name="object 63"/>
          <p:cNvSpPr txBox="1"/>
          <p:nvPr/>
        </p:nvSpPr>
        <p:spPr>
          <a:xfrm>
            <a:off x="5850805" y="1685078"/>
            <a:ext cx="663575" cy="347345"/>
          </a:xfrm>
          <a:prstGeom prst="rect">
            <a:avLst/>
          </a:prstGeom>
        </p:spPr>
        <p:txBody>
          <a:bodyPr vert="horz" wrap="square" lIns="0" tIns="13970" rIns="0" bIns="0" rtlCol="0">
            <a:spAutoFit/>
          </a:bodyPr>
          <a:lstStyle/>
          <a:p>
            <a:pPr marL="38100">
              <a:lnSpc>
                <a:spcPct val="100000"/>
              </a:lnSpc>
              <a:spcBef>
                <a:spcPts val="110"/>
              </a:spcBef>
            </a:pPr>
            <a:r>
              <a:rPr sz="1950" u="sng" spc="-25" dirty="0">
                <a:uFill>
                  <a:solidFill>
                    <a:srgbClr val="000000"/>
                  </a:solidFill>
                </a:uFill>
                <a:latin typeface="Times New Roman"/>
                <a:cs typeface="Times New Roman"/>
              </a:rPr>
              <a:t>4</a:t>
            </a:r>
            <a:r>
              <a:rPr sz="2100" u="sng" spc="-30" dirty="0">
                <a:uFill>
                  <a:solidFill>
                    <a:srgbClr val="000000"/>
                  </a:solidFill>
                </a:uFill>
                <a:latin typeface="Symbol"/>
                <a:cs typeface="Symbol"/>
              </a:rPr>
              <a:t></a:t>
            </a:r>
            <a:r>
              <a:rPr sz="1950" i="1" u="sng" spc="55" dirty="0">
                <a:uFill>
                  <a:solidFill>
                    <a:srgbClr val="000000"/>
                  </a:solidFill>
                </a:uFill>
                <a:latin typeface="Times New Roman"/>
                <a:cs typeface="Times New Roman"/>
              </a:rPr>
              <a:t>t</a:t>
            </a:r>
            <a:r>
              <a:rPr sz="1950" i="1" spc="-150" dirty="0">
                <a:latin typeface="Times New Roman"/>
                <a:cs typeface="Times New Roman"/>
              </a:rPr>
              <a:t> </a:t>
            </a:r>
            <a:r>
              <a:rPr sz="2925" spc="337" baseline="-4273" dirty="0">
                <a:latin typeface="Symbol"/>
                <a:cs typeface="Symbol"/>
              </a:rPr>
              <a:t></a:t>
            </a:r>
            <a:r>
              <a:rPr sz="1725" spc="75" baseline="57971" dirty="0">
                <a:latin typeface="Times New Roman"/>
                <a:cs typeface="Times New Roman"/>
              </a:rPr>
              <a:t>2</a:t>
            </a:r>
            <a:endParaRPr sz="1725" baseline="57971">
              <a:latin typeface="Times New Roman"/>
              <a:cs typeface="Times New Roman"/>
            </a:endParaRPr>
          </a:p>
        </p:txBody>
      </p:sp>
      <p:sp>
        <p:nvSpPr>
          <p:cNvPr id="64" name="object 64"/>
          <p:cNvSpPr txBox="1"/>
          <p:nvPr/>
        </p:nvSpPr>
        <p:spPr>
          <a:xfrm>
            <a:off x="7206602" y="2234065"/>
            <a:ext cx="87630" cy="202565"/>
          </a:xfrm>
          <a:prstGeom prst="rect">
            <a:avLst/>
          </a:prstGeom>
        </p:spPr>
        <p:txBody>
          <a:bodyPr vert="horz" wrap="square" lIns="0" tIns="13335" rIns="0" bIns="0" rtlCol="0">
            <a:spAutoFit/>
          </a:bodyPr>
          <a:lstStyle/>
          <a:p>
            <a:pPr marL="12700">
              <a:lnSpc>
                <a:spcPct val="100000"/>
              </a:lnSpc>
              <a:spcBef>
                <a:spcPts val="105"/>
              </a:spcBef>
            </a:pPr>
            <a:r>
              <a:rPr sz="1150" i="1" spc="35" dirty="0">
                <a:latin typeface="Times New Roman"/>
                <a:cs typeface="Times New Roman"/>
              </a:rPr>
              <a:t>s</a:t>
            </a:r>
            <a:endParaRPr sz="1150">
              <a:latin typeface="Times New Roman"/>
              <a:cs typeface="Times New Roman"/>
            </a:endParaRPr>
          </a:p>
        </p:txBody>
      </p:sp>
      <p:sp>
        <p:nvSpPr>
          <p:cNvPr id="65" name="object 65"/>
          <p:cNvSpPr txBox="1"/>
          <p:nvPr/>
        </p:nvSpPr>
        <p:spPr>
          <a:xfrm>
            <a:off x="6804442" y="2225433"/>
            <a:ext cx="175260" cy="328295"/>
          </a:xfrm>
          <a:prstGeom prst="rect">
            <a:avLst/>
          </a:prstGeom>
        </p:spPr>
        <p:txBody>
          <a:bodyPr vert="horz" wrap="square" lIns="0" tIns="17145" rIns="0" bIns="0" rtlCol="0">
            <a:spAutoFit/>
          </a:bodyPr>
          <a:lstStyle/>
          <a:p>
            <a:pPr marL="12700">
              <a:lnSpc>
                <a:spcPct val="100000"/>
              </a:lnSpc>
              <a:spcBef>
                <a:spcPts val="135"/>
              </a:spcBef>
            </a:pPr>
            <a:r>
              <a:rPr sz="1950" spc="105" dirty="0">
                <a:latin typeface="Symbol"/>
                <a:cs typeface="Symbol"/>
              </a:rPr>
              <a:t></a:t>
            </a:r>
            <a:endParaRPr sz="1950">
              <a:latin typeface="Symbol"/>
              <a:cs typeface="Symbol"/>
            </a:endParaRPr>
          </a:p>
        </p:txBody>
      </p:sp>
      <p:sp>
        <p:nvSpPr>
          <p:cNvPr id="66" name="object 66"/>
          <p:cNvSpPr txBox="1"/>
          <p:nvPr/>
        </p:nvSpPr>
        <p:spPr>
          <a:xfrm>
            <a:off x="3724643" y="1960944"/>
            <a:ext cx="117475" cy="328295"/>
          </a:xfrm>
          <a:prstGeom prst="rect">
            <a:avLst/>
          </a:prstGeom>
        </p:spPr>
        <p:txBody>
          <a:bodyPr vert="horz" wrap="square" lIns="0" tIns="17145" rIns="0" bIns="0" rtlCol="0">
            <a:spAutoFit/>
          </a:bodyPr>
          <a:lstStyle/>
          <a:p>
            <a:pPr marL="12700">
              <a:lnSpc>
                <a:spcPct val="100000"/>
              </a:lnSpc>
              <a:spcBef>
                <a:spcPts val="135"/>
              </a:spcBef>
            </a:pPr>
            <a:r>
              <a:rPr sz="1950" spc="-750" dirty="0">
                <a:latin typeface="Symbol"/>
                <a:cs typeface="Symbol"/>
              </a:rPr>
              <a:t></a:t>
            </a:r>
            <a:endParaRPr sz="1950">
              <a:latin typeface="Symbol"/>
              <a:cs typeface="Symbol"/>
            </a:endParaRPr>
          </a:p>
        </p:txBody>
      </p:sp>
      <p:sp>
        <p:nvSpPr>
          <p:cNvPr id="67" name="object 67"/>
          <p:cNvSpPr txBox="1"/>
          <p:nvPr/>
        </p:nvSpPr>
        <p:spPr>
          <a:xfrm>
            <a:off x="3724643" y="2078936"/>
            <a:ext cx="130175" cy="328295"/>
          </a:xfrm>
          <a:prstGeom prst="rect">
            <a:avLst/>
          </a:prstGeom>
        </p:spPr>
        <p:txBody>
          <a:bodyPr vert="horz" wrap="square" lIns="0" tIns="17145" rIns="0" bIns="0" rtlCol="0">
            <a:spAutoFit/>
          </a:bodyPr>
          <a:lstStyle/>
          <a:p>
            <a:pPr marL="12700">
              <a:lnSpc>
                <a:spcPct val="100000"/>
              </a:lnSpc>
              <a:spcBef>
                <a:spcPts val="135"/>
              </a:spcBef>
            </a:pPr>
            <a:r>
              <a:rPr sz="1950" spc="75" dirty="0">
                <a:latin typeface="Symbol"/>
                <a:cs typeface="Symbol"/>
              </a:rPr>
              <a:t></a:t>
            </a:r>
            <a:endParaRPr sz="1950">
              <a:latin typeface="Symbol"/>
              <a:cs typeface="Symbol"/>
            </a:endParaRPr>
          </a:p>
        </p:txBody>
      </p:sp>
      <p:sp>
        <p:nvSpPr>
          <p:cNvPr id="68" name="object 68"/>
          <p:cNvSpPr txBox="1"/>
          <p:nvPr/>
        </p:nvSpPr>
        <p:spPr>
          <a:xfrm>
            <a:off x="3501138" y="1469385"/>
            <a:ext cx="468630" cy="425450"/>
          </a:xfrm>
          <a:prstGeom prst="rect">
            <a:avLst/>
          </a:prstGeom>
        </p:spPr>
        <p:txBody>
          <a:bodyPr vert="horz" wrap="square" lIns="0" tIns="15240" rIns="0" bIns="0" rtlCol="0">
            <a:spAutoFit/>
          </a:bodyPr>
          <a:lstStyle/>
          <a:p>
            <a:pPr marL="38100">
              <a:lnSpc>
                <a:spcPct val="100000"/>
              </a:lnSpc>
              <a:spcBef>
                <a:spcPts val="120"/>
              </a:spcBef>
            </a:pPr>
            <a:r>
              <a:rPr sz="1150" i="1" spc="40" dirty="0">
                <a:latin typeface="Times New Roman"/>
                <a:cs typeface="Times New Roman"/>
              </a:rPr>
              <a:t>T</a:t>
            </a:r>
            <a:r>
              <a:rPr sz="1200" i="1" spc="60" baseline="-20833" dirty="0">
                <a:latin typeface="Times New Roman"/>
                <a:cs typeface="Times New Roman"/>
              </a:rPr>
              <a:t>m</a:t>
            </a:r>
            <a:r>
              <a:rPr sz="1200" i="1" spc="15" baseline="-20833" dirty="0">
                <a:latin typeface="Times New Roman"/>
                <a:cs typeface="Times New Roman"/>
              </a:rPr>
              <a:t> </a:t>
            </a:r>
            <a:r>
              <a:rPr sz="2925" spc="-67" baseline="-38461" dirty="0">
                <a:latin typeface="Symbol"/>
                <a:cs typeface="Symbol"/>
              </a:rPr>
              <a:t></a:t>
            </a:r>
            <a:r>
              <a:rPr sz="3900" spc="-67" baseline="-51282" dirty="0">
                <a:latin typeface="Symbol"/>
                <a:cs typeface="Symbol"/>
              </a:rPr>
              <a:t></a:t>
            </a:r>
            <a:endParaRPr sz="3900" baseline="-51282">
              <a:latin typeface="Symbol"/>
              <a:cs typeface="Symbol"/>
            </a:endParaRPr>
          </a:p>
        </p:txBody>
      </p:sp>
      <p:sp>
        <p:nvSpPr>
          <p:cNvPr id="69" name="object 69"/>
          <p:cNvSpPr txBox="1"/>
          <p:nvPr/>
        </p:nvSpPr>
        <p:spPr>
          <a:xfrm>
            <a:off x="4574975" y="1855963"/>
            <a:ext cx="1231265" cy="328295"/>
          </a:xfrm>
          <a:prstGeom prst="rect">
            <a:avLst/>
          </a:prstGeom>
        </p:spPr>
        <p:txBody>
          <a:bodyPr vert="horz" wrap="square" lIns="0" tIns="17145" rIns="0" bIns="0" rtlCol="0">
            <a:spAutoFit/>
          </a:bodyPr>
          <a:lstStyle/>
          <a:p>
            <a:pPr marL="259715" indent="-247650">
              <a:lnSpc>
                <a:spcPct val="100000"/>
              </a:lnSpc>
              <a:spcBef>
                <a:spcPts val="135"/>
              </a:spcBef>
              <a:buFont typeface="Symbol"/>
              <a:buChar char=""/>
              <a:tabLst>
                <a:tab pos="260350" algn="l"/>
                <a:tab pos="930275" algn="l"/>
              </a:tabLst>
            </a:pPr>
            <a:r>
              <a:rPr sz="1950" spc="245" dirty="0">
                <a:latin typeface="Times New Roman"/>
                <a:cs typeface="Times New Roman"/>
              </a:rPr>
              <a:t>1</a:t>
            </a:r>
            <a:r>
              <a:rPr sz="1950" spc="105" dirty="0">
                <a:latin typeface="Symbol"/>
                <a:cs typeface="Symbol"/>
              </a:rPr>
              <a:t></a:t>
            </a:r>
            <a:r>
              <a:rPr sz="1950" spc="-85" dirty="0">
                <a:latin typeface="Times New Roman"/>
                <a:cs typeface="Times New Roman"/>
              </a:rPr>
              <a:t> </a:t>
            </a:r>
            <a:r>
              <a:rPr sz="1950" i="1" spc="130" dirty="0">
                <a:latin typeface="Times New Roman"/>
                <a:cs typeface="Times New Roman"/>
              </a:rPr>
              <a:t>K</a:t>
            </a:r>
            <a:r>
              <a:rPr sz="1950" i="1" dirty="0">
                <a:latin typeface="Times New Roman"/>
                <a:cs typeface="Times New Roman"/>
              </a:rPr>
              <a:t>	</a:t>
            </a:r>
            <a:r>
              <a:rPr sz="1950" spc="30" dirty="0">
                <a:latin typeface="Times New Roman"/>
                <a:cs typeface="Times New Roman"/>
              </a:rPr>
              <a:t>s</a:t>
            </a:r>
            <a:r>
              <a:rPr sz="1950" spc="-145" dirty="0">
                <a:latin typeface="Times New Roman"/>
                <a:cs typeface="Times New Roman"/>
              </a:rPr>
              <a:t>i</a:t>
            </a:r>
            <a:r>
              <a:rPr sz="1950" spc="95" dirty="0">
                <a:latin typeface="Times New Roman"/>
                <a:cs typeface="Times New Roman"/>
              </a:rPr>
              <a:t>n</a:t>
            </a:r>
            <a:endParaRPr sz="1950">
              <a:latin typeface="Times New Roman"/>
              <a:cs typeface="Times New Roman"/>
            </a:endParaRPr>
          </a:p>
        </p:txBody>
      </p:sp>
      <p:sp>
        <p:nvSpPr>
          <p:cNvPr id="70" name="object 70"/>
          <p:cNvSpPr txBox="1"/>
          <p:nvPr/>
        </p:nvSpPr>
        <p:spPr>
          <a:xfrm>
            <a:off x="3883763" y="1775370"/>
            <a:ext cx="1629410" cy="425450"/>
          </a:xfrm>
          <a:prstGeom prst="rect">
            <a:avLst/>
          </a:prstGeom>
        </p:spPr>
        <p:txBody>
          <a:bodyPr vert="horz" wrap="square" lIns="0" tIns="15240" rIns="0" bIns="0" rtlCol="0">
            <a:spAutoFit/>
          </a:bodyPr>
          <a:lstStyle/>
          <a:p>
            <a:pPr marL="12700">
              <a:lnSpc>
                <a:spcPct val="100000"/>
              </a:lnSpc>
              <a:spcBef>
                <a:spcPts val="120"/>
              </a:spcBef>
              <a:tabLst>
                <a:tab pos="895985" algn="l"/>
                <a:tab pos="1526540" algn="l"/>
              </a:tabLst>
            </a:pPr>
            <a:r>
              <a:rPr sz="1950" spc="240" dirty="0">
                <a:latin typeface="Times New Roman"/>
                <a:cs typeface="Times New Roman"/>
              </a:rPr>
              <a:t>1</a:t>
            </a:r>
            <a:r>
              <a:rPr sz="1950" spc="105" dirty="0">
                <a:latin typeface="Symbol"/>
                <a:cs typeface="Symbol"/>
              </a:rPr>
              <a:t></a:t>
            </a:r>
            <a:r>
              <a:rPr sz="1950" spc="-50" dirty="0">
                <a:latin typeface="Times New Roman"/>
                <a:cs typeface="Times New Roman"/>
              </a:rPr>
              <a:t> </a:t>
            </a:r>
            <a:r>
              <a:rPr sz="1950" i="1" spc="130" dirty="0">
                <a:latin typeface="Times New Roman"/>
                <a:cs typeface="Times New Roman"/>
              </a:rPr>
              <a:t>K</a:t>
            </a:r>
            <a:r>
              <a:rPr sz="1950" i="1" spc="-204" dirty="0">
                <a:latin typeface="Times New Roman"/>
                <a:cs typeface="Times New Roman"/>
              </a:rPr>
              <a:t> </a:t>
            </a:r>
            <a:r>
              <a:rPr sz="2600" spc="-165" dirty="0">
                <a:latin typeface="Symbol"/>
                <a:cs typeface="Symbol"/>
              </a:rPr>
              <a:t></a:t>
            </a:r>
            <a:r>
              <a:rPr sz="2600" dirty="0">
                <a:latin typeface="Times New Roman"/>
                <a:cs typeface="Times New Roman"/>
              </a:rPr>
              <a:t>	</a:t>
            </a:r>
            <a:r>
              <a:rPr sz="2600" spc="-165" dirty="0">
                <a:latin typeface="Symbol"/>
                <a:cs typeface="Symbol"/>
              </a:rPr>
              <a:t></a:t>
            </a:r>
            <a:r>
              <a:rPr sz="2600" dirty="0">
                <a:latin typeface="Times New Roman"/>
                <a:cs typeface="Times New Roman"/>
              </a:rPr>
              <a:t>	</a:t>
            </a:r>
            <a:r>
              <a:rPr sz="2600" spc="-165" dirty="0">
                <a:latin typeface="Symbol"/>
                <a:cs typeface="Symbol"/>
              </a:rPr>
              <a:t></a:t>
            </a:r>
            <a:endParaRPr sz="2600">
              <a:latin typeface="Symbol"/>
              <a:cs typeface="Symbol"/>
            </a:endParaRPr>
          </a:p>
        </p:txBody>
      </p:sp>
      <p:sp>
        <p:nvSpPr>
          <p:cNvPr id="71" name="object 71"/>
          <p:cNvSpPr txBox="1"/>
          <p:nvPr/>
        </p:nvSpPr>
        <p:spPr>
          <a:xfrm>
            <a:off x="4889019" y="2411550"/>
            <a:ext cx="478790" cy="781050"/>
          </a:xfrm>
          <a:prstGeom prst="rect">
            <a:avLst/>
          </a:prstGeom>
        </p:spPr>
        <p:txBody>
          <a:bodyPr vert="horz" wrap="square" lIns="0" tIns="13335" rIns="0" bIns="0" rtlCol="0">
            <a:spAutoFit/>
          </a:bodyPr>
          <a:lstStyle/>
          <a:p>
            <a:pPr marL="38100">
              <a:lnSpc>
                <a:spcPts val="994"/>
              </a:lnSpc>
              <a:spcBef>
                <a:spcPts val="105"/>
              </a:spcBef>
            </a:pPr>
            <a:r>
              <a:rPr sz="1150" i="1" spc="40" dirty="0">
                <a:latin typeface="Times New Roman"/>
                <a:cs typeface="Times New Roman"/>
              </a:rPr>
              <a:t>T</a:t>
            </a:r>
            <a:r>
              <a:rPr sz="1200" i="1" spc="60" baseline="-20833" dirty="0">
                <a:latin typeface="Times New Roman"/>
                <a:cs typeface="Times New Roman"/>
              </a:rPr>
              <a:t>m</a:t>
            </a:r>
            <a:endParaRPr sz="1200" baseline="-20833">
              <a:latin typeface="Times New Roman"/>
              <a:cs typeface="Times New Roman"/>
            </a:endParaRPr>
          </a:p>
          <a:p>
            <a:pPr marL="78105">
              <a:lnSpc>
                <a:spcPts val="3155"/>
              </a:lnSpc>
            </a:pPr>
            <a:r>
              <a:rPr sz="4425" spc="104" baseline="-13182" dirty="0">
                <a:latin typeface="Symbol"/>
                <a:cs typeface="Symbol"/>
              </a:rPr>
              <a:t></a:t>
            </a:r>
            <a:r>
              <a:rPr sz="4425" spc="-622" baseline="-13182" dirty="0">
                <a:latin typeface="Times New Roman"/>
                <a:cs typeface="Times New Roman"/>
              </a:rPr>
              <a:t> </a:t>
            </a:r>
            <a:r>
              <a:rPr sz="1950" i="1" spc="55" dirty="0">
                <a:latin typeface="Times New Roman"/>
                <a:cs typeface="Times New Roman"/>
              </a:rPr>
              <a:t>dt</a:t>
            </a:r>
            <a:endParaRPr sz="1950">
              <a:latin typeface="Times New Roman"/>
              <a:cs typeface="Times New Roman"/>
            </a:endParaRPr>
          </a:p>
          <a:p>
            <a:pPr marL="93980">
              <a:lnSpc>
                <a:spcPct val="100000"/>
              </a:lnSpc>
              <a:spcBef>
                <a:spcPts val="409"/>
              </a:spcBef>
            </a:pPr>
            <a:r>
              <a:rPr sz="1150" spc="50" dirty="0">
                <a:latin typeface="Times New Roman"/>
                <a:cs typeface="Times New Roman"/>
              </a:rPr>
              <a:t>0</a:t>
            </a:r>
            <a:endParaRPr sz="1150">
              <a:latin typeface="Times New Roman"/>
              <a:cs typeface="Times New Roman"/>
            </a:endParaRPr>
          </a:p>
        </p:txBody>
      </p:sp>
      <p:sp>
        <p:nvSpPr>
          <p:cNvPr id="72" name="object 72"/>
          <p:cNvSpPr txBox="1"/>
          <p:nvPr/>
        </p:nvSpPr>
        <p:spPr>
          <a:xfrm>
            <a:off x="3126609" y="1826796"/>
            <a:ext cx="616585" cy="609600"/>
          </a:xfrm>
          <a:prstGeom prst="rect">
            <a:avLst/>
          </a:prstGeom>
        </p:spPr>
        <p:txBody>
          <a:bodyPr vert="horz" wrap="square" lIns="0" tIns="16510" rIns="0" bIns="0" rtlCol="0">
            <a:spAutoFit/>
          </a:bodyPr>
          <a:lstStyle/>
          <a:p>
            <a:pPr marL="63500">
              <a:lnSpc>
                <a:spcPts val="3365"/>
              </a:lnSpc>
              <a:spcBef>
                <a:spcPts val="130"/>
              </a:spcBef>
              <a:tabLst>
                <a:tab pos="452755" algn="l"/>
              </a:tabLst>
            </a:pPr>
            <a:r>
              <a:rPr sz="2925" i="1" spc="142" baseline="-25641" dirty="0">
                <a:latin typeface="Times New Roman"/>
                <a:cs typeface="Times New Roman"/>
              </a:rPr>
              <a:t>A</a:t>
            </a:r>
            <a:r>
              <a:rPr sz="1150" spc="95" dirty="0">
                <a:latin typeface="Times New Roman"/>
                <a:cs typeface="Times New Roman"/>
              </a:rPr>
              <a:t>2	</a:t>
            </a:r>
            <a:r>
              <a:rPr sz="2950" spc="70" dirty="0">
                <a:latin typeface="Symbol"/>
                <a:cs typeface="Symbol"/>
              </a:rPr>
              <a:t></a:t>
            </a:r>
            <a:endParaRPr sz="2950">
              <a:latin typeface="Symbol"/>
              <a:cs typeface="Symbol"/>
            </a:endParaRPr>
          </a:p>
          <a:p>
            <a:pPr marL="212090">
              <a:lnSpc>
                <a:spcPts val="1205"/>
              </a:lnSpc>
              <a:tabLst>
                <a:tab pos="468630" algn="l"/>
              </a:tabLst>
            </a:pPr>
            <a:r>
              <a:rPr sz="1150" i="1" spc="35" dirty="0">
                <a:latin typeface="Times New Roman"/>
                <a:cs typeface="Times New Roman"/>
              </a:rPr>
              <a:t>s	</a:t>
            </a:r>
            <a:r>
              <a:rPr sz="1150" spc="50" dirty="0">
                <a:latin typeface="Times New Roman"/>
                <a:cs typeface="Times New Roman"/>
              </a:rPr>
              <a:t>0</a:t>
            </a:r>
            <a:endParaRPr sz="1150">
              <a:latin typeface="Times New Roman"/>
              <a:cs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 y="2696337"/>
            <a:ext cx="8818880" cy="3324860"/>
          </a:xfrm>
          <a:prstGeom prst="rect">
            <a:avLst/>
          </a:prstGeom>
        </p:spPr>
        <p:txBody>
          <a:bodyPr vert="horz" wrap="square" lIns="0" tIns="13335" rIns="0" bIns="0" rtlCol="0">
            <a:spAutoFit/>
          </a:bodyPr>
          <a:lstStyle/>
          <a:p>
            <a:pPr marL="50800">
              <a:lnSpc>
                <a:spcPct val="100000"/>
              </a:lnSpc>
              <a:spcBef>
                <a:spcPts val="105"/>
              </a:spcBef>
            </a:pPr>
            <a:r>
              <a:rPr sz="2000" spc="5" dirty="0">
                <a:latin typeface="Times New Roman"/>
                <a:cs typeface="Times New Roman"/>
              </a:rPr>
              <a:t>Where</a:t>
            </a:r>
            <a:r>
              <a:rPr sz="2000" spc="-40" dirty="0">
                <a:latin typeface="Times New Roman"/>
                <a:cs typeface="Times New Roman"/>
              </a:rPr>
              <a:t> </a:t>
            </a:r>
            <a:r>
              <a:rPr sz="2000" b="1" i="1" spc="10" dirty="0">
                <a:latin typeface="Times New Roman"/>
                <a:cs typeface="Times New Roman"/>
              </a:rPr>
              <a:t>A</a:t>
            </a:r>
            <a:r>
              <a:rPr sz="1950" i="1" spc="15" baseline="-21367" dirty="0">
                <a:latin typeface="Times New Roman"/>
                <a:cs typeface="Times New Roman"/>
              </a:rPr>
              <a:t>max</a:t>
            </a:r>
            <a:r>
              <a:rPr sz="1950" i="1" spc="262" baseline="-21367"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b="1" spc="10" dirty="0">
                <a:latin typeface="Times New Roman"/>
                <a:cs typeface="Times New Roman"/>
              </a:rPr>
              <a:t>A</a:t>
            </a:r>
            <a:r>
              <a:rPr sz="1950" i="1" spc="15" baseline="-21367" dirty="0">
                <a:latin typeface="Times New Roman"/>
                <a:cs typeface="Times New Roman"/>
              </a:rPr>
              <a:t>min</a:t>
            </a:r>
            <a:r>
              <a:rPr sz="1950" i="1" spc="262" baseline="-21367"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maximum</a:t>
            </a:r>
            <a:r>
              <a:rPr sz="2000" spc="5" dirty="0">
                <a:latin typeface="Times New Roman"/>
                <a:cs typeface="Times New Roman"/>
              </a:rPr>
              <a:t> </a:t>
            </a:r>
            <a:r>
              <a:rPr sz="2000" dirty="0">
                <a:latin typeface="Times New Roman"/>
                <a:cs typeface="Times New Roman"/>
              </a:rPr>
              <a:t>and</a:t>
            </a:r>
            <a:r>
              <a:rPr sz="2000" spc="-10" dirty="0">
                <a:latin typeface="Times New Roman"/>
                <a:cs typeface="Times New Roman"/>
              </a:rPr>
              <a:t> minimum</a:t>
            </a:r>
            <a:r>
              <a:rPr sz="2000" spc="-5" dirty="0">
                <a:latin typeface="Times New Roman"/>
                <a:cs typeface="Times New Roman"/>
              </a:rPr>
              <a:t> tidal</a:t>
            </a:r>
            <a:r>
              <a:rPr sz="2000" spc="-10" dirty="0">
                <a:latin typeface="Times New Roman"/>
                <a:cs typeface="Times New Roman"/>
              </a:rPr>
              <a:t> </a:t>
            </a:r>
            <a:r>
              <a:rPr sz="2000" dirty="0">
                <a:latin typeface="Times New Roman"/>
                <a:cs typeface="Times New Roman"/>
              </a:rPr>
              <a:t>ranges</a:t>
            </a:r>
            <a:r>
              <a:rPr sz="2000" spc="-25" dirty="0">
                <a:latin typeface="Times New Roman"/>
                <a:cs typeface="Times New Roman"/>
              </a:rPr>
              <a:t> </a:t>
            </a:r>
            <a:r>
              <a:rPr sz="2000" spc="-10" dirty="0">
                <a:latin typeface="Times New Roman"/>
                <a:cs typeface="Times New Roman"/>
              </a:rPr>
              <a:t>respectively.</a:t>
            </a:r>
            <a:endParaRPr sz="2000">
              <a:latin typeface="Times New Roman"/>
              <a:cs typeface="Times New Roman"/>
            </a:endParaRPr>
          </a:p>
          <a:p>
            <a:pPr marL="622300" marR="103505" indent="-317500" algn="just">
              <a:lnSpc>
                <a:spcPct val="150100"/>
              </a:lnSpc>
              <a:spcBef>
                <a:spcPts val="1965"/>
              </a:spcBef>
            </a:pP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During each lunar </a:t>
            </a:r>
            <a:r>
              <a:rPr sz="2000" spc="-35" dirty="0">
                <a:latin typeface="Times New Roman"/>
                <a:cs typeface="Times New Roman"/>
              </a:rPr>
              <a:t>day, </a:t>
            </a:r>
            <a:r>
              <a:rPr sz="2000" spc="-5" dirty="0">
                <a:latin typeface="Times New Roman"/>
                <a:cs typeface="Times New Roman"/>
              </a:rPr>
              <a:t>two tidal </a:t>
            </a:r>
            <a:r>
              <a:rPr sz="2000" dirty="0">
                <a:latin typeface="Times New Roman"/>
                <a:cs typeface="Times New Roman"/>
              </a:rPr>
              <a:t>rises and two </a:t>
            </a:r>
            <a:r>
              <a:rPr sz="2000" spc="-5" dirty="0">
                <a:latin typeface="Times New Roman"/>
                <a:cs typeface="Times New Roman"/>
              </a:rPr>
              <a:t>falls </a:t>
            </a:r>
            <a:r>
              <a:rPr sz="2000" dirty="0">
                <a:latin typeface="Times New Roman"/>
                <a:cs typeface="Times New Roman"/>
              </a:rPr>
              <a:t>or </a:t>
            </a:r>
            <a:r>
              <a:rPr sz="2000" spc="5" dirty="0">
                <a:latin typeface="Times New Roman"/>
                <a:cs typeface="Times New Roman"/>
              </a:rPr>
              <a:t>one </a:t>
            </a:r>
            <a:r>
              <a:rPr sz="2000" spc="-5" dirty="0">
                <a:latin typeface="Times New Roman"/>
                <a:cs typeface="Times New Roman"/>
              </a:rPr>
              <a:t>tidal </a:t>
            </a:r>
            <a:r>
              <a:rPr sz="2000" dirty="0">
                <a:latin typeface="Times New Roman"/>
                <a:cs typeface="Times New Roman"/>
              </a:rPr>
              <a:t>rise and </a:t>
            </a:r>
            <a:r>
              <a:rPr sz="2000" spc="5" dirty="0">
                <a:latin typeface="Times New Roman"/>
                <a:cs typeface="Times New Roman"/>
              </a:rPr>
              <a:t>one </a:t>
            </a:r>
            <a:r>
              <a:rPr sz="2000" dirty="0">
                <a:latin typeface="Times New Roman"/>
                <a:cs typeface="Times New Roman"/>
              </a:rPr>
              <a:t>fall </a:t>
            </a:r>
            <a:r>
              <a:rPr sz="2000" spc="-490" dirty="0">
                <a:latin typeface="Times New Roman"/>
                <a:cs typeface="Times New Roman"/>
              </a:rPr>
              <a:t> </a:t>
            </a:r>
            <a:r>
              <a:rPr sz="2000" spc="-15" dirty="0">
                <a:latin typeface="Times New Roman"/>
                <a:cs typeface="Times New Roman"/>
              </a:rPr>
              <a:t>occur.</a:t>
            </a:r>
            <a:r>
              <a:rPr sz="2000" spc="-30" dirty="0">
                <a:latin typeface="Times New Roman"/>
                <a:cs typeface="Times New Roman"/>
              </a:rPr>
              <a:t> </a:t>
            </a:r>
            <a:r>
              <a:rPr sz="2000" dirty="0">
                <a:latin typeface="Times New Roman"/>
                <a:cs typeface="Times New Roman"/>
              </a:rPr>
              <a:t>So,</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duration</a:t>
            </a:r>
            <a:r>
              <a:rPr sz="2000" spc="-35" dirty="0">
                <a:latin typeface="Times New Roman"/>
                <a:cs typeface="Times New Roman"/>
              </a:rPr>
              <a:t> </a:t>
            </a:r>
            <a:r>
              <a:rPr sz="2000" dirty="0">
                <a:latin typeface="Times New Roman"/>
                <a:cs typeface="Times New Roman"/>
              </a:rPr>
              <a:t>between</a:t>
            </a:r>
            <a:r>
              <a:rPr sz="2000" spc="-10" dirty="0">
                <a:latin typeface="Times New Roman"/>
                <a:cs typeface="Times New Roman"/>
              </a:rPr>
              <a:t> </a:t>
            </a:r>
            <a:r>
              <a:rPr sz="2000" dirty="0">
                <a:latin typeface="Times New Roman"/>
                <a:cs typeface="Times New Roman"/>
              </a:rPr>
              <a:t>two</a:t>
            </a:r>
            <a:r>
              <a:rPr sz="2000" spc="-15" dirty="0">
                <a:latin typeface="Times New Roman"/>
                <a:cs typeface="Times New Roman"/>
              </a:rPr>
              <a:t> </a:t>
            </a:r>
            <a:r>
              <a:rPr sz="2000" dirty="0">
                <a:latin typeface="Times New Roman"/>
                <a:cs typeface="Times New Roman"/>
              </a:rPr>
              <a:t>consecutive</a:t>
            </a:r>
            <a:r>
              <a:rPr sz="2000" spc="-30" dirty="0">
                <a:latin typeface="Times New Roman"/>
                <a:cs typeface="Times New Roman"/>
              </a:rPr>
              <a:t> </a:t>
            </a:r>
            <a:r>
              <a:rPr sz="2000" dirty="0">
                <a:latin typeface="Times New Roman"/>
                <a:cs typeface="Times New Roman"/>
              </a:rPr>
              <a:t>rise</a:t>
            </a:r>
            <a:r>
              <a:rPr sz="2000" spc="-2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fall</a:t>
            </a:r>
            <a:r>
              <a:rPr sz="2000" spc="-1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12</a:t>
            </a:r>
            <a:r>
              <a:rPr sz="2000" spc="-10" dirty="0">
                <a:latin typeface="Times New Roman"/>
                <a:cs typeface="Times New Roman"/>
              </a:rPr>
              <a:t> </a:t>
            </a:r>
            <a:r>
              <a:rPr sz="2000" dirty="0">
                <a:latin typeface="Times New Roman"/>
                <a:cs typeface="Times New Roman"/>
              </a:rPr>
              <a:t>hours</a:t>
            </a:r>
            <a:r>
              <a:rPr sz="2000" spc="-40" dirty="0">
                <a:latin typeface="Times New Roman"/>
                <a:cs typeface="Times New Roman"/>
              </a:rPr>
              <a:t> </a:t>
            </a:r>
            <a:r>
              <a:rPr sz="2000" dirty="0">
                <a:latin typeface="Times New Roman"/>
                <a:cs typeface="Times New Roman"/>
              </a:rPr>
              <a:t>and 24 </a:t>
            </a:r>
            <a:r>
              <a:rPr sz="2000" spc="-490" dirty="0">
                <a:latin typeface="Times New Roman"/>
                <a:cs typeface="Times New Roman"/>
              </a:rPr>
              <a:t> </a:t>
            </a:r>
            <a:r>
              <a:rPr sz="2000" spc="-5" dirty="0">
                <a:latin typeface="Times New Roman"/>
                <a:cs typeface="Times New Roman"/>
              </a:rPr>
              <a:t>minutes</a:t>
            </a:r>
            <a:r>
              <a:rPr sz="2000" spc="-10" dirty="0">
                <a:latin typeface="Times New Roman"/>
                <a:cs typeface="Times New Roman"/>
              </a:rPr>
              <a:t> </a:t>
            </a:r>
            <a:r>
              <a:rPr sz="2000" spc="-5" dirty="0">
                <a:latin typeface="Times New Roman"/>
                <a:cs typeface="Times New Roman"/>
              </a:rPr>
              <a:t>(semidiurnal)</a:t>
            </a:r>
            <a:r>
              <a:rPr sz="2000" spc="-45" dirty="0">
                <a:latin typeface="Times New Roman"/>
                <a:cs typeface="Times New Roman"/>
              </a:rPr>
              <a:t> </a:t>
            </a:r>
            <a:r>
              <a:rPr sz="2000" dirty="0">
                <a:latin typeface="Times New Roman"/>
                <a:cs typeface="Times New Roman"/>
              </a:rPr>
              <a:t>or</a:t>
            </a:r>
            <a:r>
              <a:rPr sz="2000" spc="-15" dirty="0">
                <a:latin typeface="Times New Roman"/>
                <a:cs typeface="Times New Roman"/>
              </a:rPr>
              <a:t> </a:t>
            </a:r>
            <a:r>
              <a:rPr sz="2000" dirty="0">
                <a:latin typeface="Times New Roman"/>
                <a:cs typeface="Times New Roman"/>
              </a:rPr>
              <a:t>24 hours</a:t>
            </a:r>
            <a:r>
              <a:rPr sz="2000" spc="-45" dirty="0">
                <a:latin typeface="Times New Roman"/>
                <a:cs typeface="Times New Roman"/>
              </a:rPr>
              <a:t> </a:t>
            </a:r>
            <a:r>
              <a:rPr sz="2000" dirty="0">
                <a:latin typeface="Times New Roman"/>
                <a:cs typeface="Times New Roman"/>
              </a:rPr>
              <a:t>48 </a:t>
            </a:r>
            <a:r>
              <a:rPr sz="2000" spc="-5" dirty="0">
                <a:latin typeface="Times New Roman"/>
                <a:cs typeface="Times New Roman"/>
              </a:rPr>
              <a:t>minutes</a:t>
            </a:r>
            <a:r>
              <a:rPr sz="2000" spc="-20" dirty="0">
                <a:latin typeface="Times New Roman"/>
                <a:cs typeface="Times New Roman"/>
              </a:rPr>
              <a:t> </a:t>
            </a:r>
            <a:r>
              <a:rPr sz="2000" dirty="0">
                <a:latin typeface="Times New Roman"/>
                <a:cs typeface="Times New Roman"/>
              </a:rPr>
              <a:t>(diurnal).</a:t>
            </a:r>
            <a:endParaRPr sz="2000">
              <a:latin typeface="Times New Roman"/>
              <a:cs typeface="Times New Roman"/>
            </a:endParaRPr>
          </a:p>
          <a:p>
            <a:pPr marL="622300" marR="17780" indent="-381000">
              <a:lnSpc>
                <a:spcPct val="150000"/>
              </a:lnSpc>
              <a:tabLst>
                <a:tab pos="608330" algn="l"/>
              </a:tabLst>
            </a:pPr>
            <a:r>
              <a:rPr sz="2000" dirty="0">
                <a:latin typeface="Times New Roman"/>
                <a:cs typeface="Times New Roman"/>
              </a:rPr>
              <a:t>*	Another</a:t>
            </a:r>
            <a:r>
              <a:rPr sz="2000" spc="-40" dirty="0">
                <a:latin typeface="Times New Roman"/>
                <a:cs typeface="Times New Roman"/>
              </a:rPr>
              <a:t> </a:t>
            </a:r>
            <a:r>
              <a:rPr sz="2000" spc="-5" dirty="0">
                <a:latin typeface="Times New Roman"/>
                <a:cs typeface="Times New Roman"/>
              </a:rPr>
              <a:t>type</a:t>
            </a:r>
            <a:r>
              <a:rPr sz="2000" spc="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spc="-5" dirty="0">
                <a:latin typeface="Times New Roman"/>
                <a:cs typeface="Times New Roman"/>
              </a:rPr>
              <a:t>tide</a:t>
            </a:r>
            <a:r>
              <a:rPr sz="2000" spc="-20" dirty="0">
                <a:latin typeface="Times New Roman"/>
                <a:cs typeface="Times New Roman"/>
              </a:rPr>
              <a:t> </a:t>
            </a:r>
            <a:r>
              <a:rPr sz="2000" dirty="0">
                <a:latin typeface="Times New Roman"/>
                <a:cs typeface="Times New Roman"/>
              </a:rPr>
              <a:t>occurs</a:t>
            </a:r>
            <a:r>
              <a:rPr sz="2000" spc="-25"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sea</a:t>
            </a:r>
            <a:r>
              <a:rPr sz="2000" spc="-10" dirty="0">
                <a:latin typeface="Times New Roman"/>
                <a:cs typeface="Times New Roman"/>
              </a:rPr>
              <a:t> </a:t>
            </a:r>
            <a:r>
              <a:rPr sz="2000" spc="5" dirty="0">
                <a:latin typeface="Times New Roman"/>
                <a:cs typeface="Times New Roman"/>
              </a:rPr>
              <a:t>due</a:t>
            </a:r>
            <a:r>
              <a:rPr sz="2000" spc="-20"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force</a:t>
            </a:r>
            <a:r>
              <a:rPr sz="2000" spc="-3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spc="-5" dirty="0">
                <a:latin typeface="Times New Roman"/>
                <a:cs typeface="Times New Roman"/>
              </a:rPr>
              <a:t>attraction</a:t>
            </a:r>
            <a:r>
              <a:rPr sz="2000" spc="-35" dirty="0">
                <a:latin typeface="Times New Roman"/>
                <a:cs typeface="Times New Roman"/>
              </a:rPr>
              <a:t> </a:t>
            </a:r>
            <a:r>
              <a:rPr sz="2000" dirty="0">
                <a:latin typeface="Times New Roman"/>
                <a:cs typeface="Times New Roman"/>
              </a:rPr>
              <a:t>by</a:t>
            </a:r>
            <a:r>
              <a:rPr sz="2000" spc="5" dirty="0">
                <a:latin typeface="Times New Roman"/>
                <a:cs typeface="Times New Roman"/>
              </a:rPr>
              <a:t> </a:t>
            </a:r>
            <a:r>
              <a:rPr sz="2000" dirty="0">
                <a:latin typeface="Times New Roman"/>
                <a:cs typeface="Times New Roman"/>
              </a:rPr>
              <a:t>sun</a:t>
            </a:r>
            <a:r>
              <a:rPr sz="2000" spc="-5" dirty="0">
                <a:latin typeface="Times New Roman"/>
                <a:cs typeface="Times New Roman"/>
              </a:rPr>
              <a:t> </a:t>
            </a:r>
            <a:r>
              <a:rPr sz="2000" dirty="0">
                <a:latin typeface="Times New Roman"/>
                <a:cs typeface="Times New Roman"/>
              </a:rPr>
              <a:t>whose </a:t>
            </a:r>
            <a:r>
              <a:rPr sz="2000" spc="-484" dirty="0">
                <a:latin typeface="Times New Roman"/>
                <a:cs typeface="Times New Roman"/>
              </a:rPr>
              <a:t> </a:t>
            </a:r>
            <a:r>
              <a:rPr sz="2000" spc="-5" dirty="0">
                <a:latin typeface="Times New Roman"/>
                <a:cs typeface="Times New Roman"/>
              </a:rPr>
              <a:t>magnitude </a:t>
            </a:r>
            <a:r>
              <a:rPr sz="2000" dirty="0">
                <a:latin typeface="Times New Roman"/>
                <a:cs typeface="Times New Roman"/>
              </a:rPr>
              <a:t>is </a:t>
            </a:r>
            <a:r>
              <a:rPr sz="2000" spc="-5" dirty="0">
                <a:latin typeface="Times New Roman"/>
                <a:cs typeface="Times New Roman"/>
              </a:rPr>
              <a:t>smaller </a:t>
            </a:r>
            <a:r>
              <a:rPr sz="2000" dirty="0">
                <a:latin typeface="Times New Roman"/>
                <a:cs typeface="Times New Roman"/>
              </a:rPr>
              <a:t>by a factor of 2.17 </a:t>
            </a:r>
            <a:r>
              <a:rPr sz="2000" spc="5" dirty="0">
                <a:latin typeface="Times New Roman"/>
                <a:cs typeface="Times New Roman"/>
              </a:rPr>
              <a:t>due </a:t>
            </a:r>
            <a:r>
              <a:rPr sz="2000" dirty="0">
                <a:latin typeface="Times New Roman"/>
                <a:cs typeface="Times New Roman"/>
              </a:rPr>
              <a:t>to longer distance between sun and </a:t>
            </a:r>
            <a:r>
              <a:rPr sz="2000" spc="5" dirty="0">
                <a:latin typeface="Times New Roman"/>
                <a:cs typeface="Times New Roman"/>
              </a:rPr>
              <a:t> </a:t>
            </a:r>
            <a:r>
              <a:rPr sz="2000" spc="-5" dirty="0">
                <a:latin typeface="Times New Roman"/>
                <a:cs typeface="Times New Roman"/>
              </a:rPr>
              <a:t>moon.</a:t>
            </a:r>
            <a:endParaRPr sz="2000">
              <a:latin typeface="Times New Roman"/>
              <a:cs typeface="Times New Roman"/>
            </a:endParaRPr>
          </a:p>
        </p:txBody>
      </p:sp>
      <p:sp>
        <p:nvSpPr>
          <p:cNvPr id="3" name="object 3"/>
          <p:cNvSpPr/>
          <p:nvPr/>
        </p:nvSpPr>
        <p:spPr>
          <a:xfrm>
            <a:off x="5253439" y="938179"/>
            <a:ext cx="172720" cy="0"/>
          </a:xfrm>
          <a:custGeom>
            <a:avLst/>
            <a:gdLst/>
            <a:ahLst/>
            <a:cxnLst/>
            <a:rect l="l" t="t" r="r" b="b"/>
            <a:pathLst>
              <a:path w="172720">
                <a:moveTo>
                  <a:pt x="0" y="0"/>
                </a:moveTo>
                <a:lnTo>
                  <a:pt x="172181" y="0"/>
                </a:lnTo>
              </a:path>
            </a:pathLst>
          </a:custGeom>
          <a:ln w="11484">
            <a:solidFill>
              <a:srgbClr val="000000"/>
            </a:solidFill>
          </a:ln>
        </p:spPr>
        <p:txBody>
          <a:bodyPr wrap="square" lIns="0" tIns="0" rIns="0" bIns="0" rtlCol="0"/>
          <a:lstStyle/>
          <a:p>
            <a:endParaRPr/>
          </a:p>
        </p:txBody>
      </p:sp>
      <p:sp>
        <p:nvSpPr>
          <p:cNvPr id="4" name="object 4"/>
          <p:cNvSpPr/>
          <p:nvPr/>
        </p:nvSpPr>
        <p:spPr>
          <a:xfrm>
            <a:off x="6101846" y="1100941"/>
            <a:ext cx="770890" cy="0"/>
          </a:xfrm>
          <a:custGeom>
            <a:avLst/>
            <a:gdLst/>
            <a:ahLst/>
            <a:cxnLst/>
            <a:rect l="l" t="t" r="r" b="b"/>
            <a:pathLst>
              <a:path w="770890">
                <a:moveTo>
                  <a:pt x="0" y="0"/>
                </a:moveTo>
                <a:lnTo>
                  <a:pt x="770304" y="0"/>
                </a:lnTo>
              </a:path>
            </a:pathLst>
          </a:custGeom>
          <a:ln w="11484">
            <a:solidFill>
              <a:srgbClr val="000000"/>
            </a:solidFill>
          </a:ln>
        </p:spPr>
        <p:txBody>
          <a:bodyPr wrap="square" lIns="0" tIns="0" rIns="0" bIns="0" rtlCol="0"/>
          <a:lstStyle/>
          <a:p>
            <a:endParaRPr/>
          </a:p>
        </p:txBody>
      </p:sp>
      <p:sp>
        <p:nvSpPr>
          <p:cNvPr id="5" name="object 5"/>
          <p:cNvSpPr txBox="1">
            <a:spLocks noGrp="1"/>
          </p:cNvSpPr>
          <p:nvPr>
            <p:ph type="title"/>
          </p:nvPr>
        </p:nvSpPr>
        <p:spPr>
          <a:xfrm>
            <a:off x="8330130" y="589537"/>
            <a:ext cx="294640" cy="558800"/>
          </a:xfrm>
          <a:prstGeom prst="rect">
            <a:avLst/>
          </a:prstGeom>
        </p:spPr>
        <p:txBody>
          <a:bodyPr vert="horz" wrap="square" lIns="0" tIns="12065" rIns="0" bIns="0" rtlCol="0">
            <a:spAutoFit/>
          </a:bodyPr>
          <a:lstStyle/>
          <a:p>
            <a:pPr marL="38100">
              <a:lnSpc>
                <a:spcPct val="100000"/>
              </a:lnSpc>
              <a:spcBef>
                <a:spcPts val="95"/>
              </a:spcBef>
            </a:pPr>
            <a:r>
              <a:rPr sz="1250" spc="35" dirty="0"/>
              <a:t>2</a:t>
            </a:r>
            <a:r>
              <a:rPr sz="1250" spc="-60" dirty="0"/>
              <a:t> </a:t>
            </a:r>
            <a:r>
              <a:rPr sz="5250" spc="-630" baseline="-15079" dirty="0">
                <a:latin typeface="Symbol"/>
                <a:cs typeface="Symbol"/>
              </a:rPr>
              <a:t></a:t>
            </a:r>
            <a:endParaRPr sz="5250" baseline="-15079">
              <a:latin typeface="Symbol"/>
              <a:cs typeface="Symbol"/>
            </a:endParaRPr>
          </a:p>
        </p:txBody>
      </p:sp>
      <p:sp>
        <p:nvSpPr>
          <p:cNvPr id="6" name="object 6"/>
          <p:cNvSpPr txBox="1"/>
          <p:nvPr/>
        </p:nvSpPr>
        <p:spPr>
          <a:xfrm>
            <a:off x="6734578" y="696408"/>
            <a:ext cx="109855" cy="219710"/>
          </a:xfrm>
          <a:prstGeom prst="rect">
            <a:avLst/>
          </a:prstGeom>
        </p:spPr>
        <p:txBody>
          <a:bodyPr vert="horz" wrap="square" lIns="0" tIns="15875" rIns="0" bIns="0" rtlCol="0">
            <a:spAutoFit/>
          </a:bodyPr>
          <a:lstStyle/>
          <a:p>
            <a:pPr marL="12700">
              <a:lnSpc>
                <a:spcPct val="100000"/>
              </a:lnSpc>
              <a:spcBef>
                <a:spcPts val="125"/>
              </a:spcBef>
            </a:pPr>
            <a:r>
              <a:rPr sz="1250" spc="35" dirty="0">
                <a:latin typeface="Times New Roman"/>
                <a:cs typeface="Times New Roman"/>
              </a:rPr>
              <a:t>2</a:t>
            </a:r>
            <a:endParaRPr sz="1250">
              <a:latin typeface="Times New Roman"/>
              <a:cs typeface="Times New Roman"/>
            </a:endParaRPr>
          </a:p>
        </p:txBody>
      </p:sp>
      <p:sp>
        <p:nvSpPr>
          <p:cNvPr id="7" name="object 7"/>
          <p:cNvSpPr txBox="1"/>
          <p:nvPr/>
        </p:nvSpPr>
        <p:spPr>
          <a:xfrm>
            <a:off x="6252778" y="1096649"/>
            <a:ext cx="485140" cy="358140"/>
          </a:xfrm>
          <a:prstGeom prst="rect">
            <a:avLst/>
          </a:prstGeom>
        </p:spPr>
        <p:txBody>
          <a:bodyPr vert="horz" wrap="square" lIns="0" tIns="16510" rIns="0" bIns="0" rtlCol="0">
            <a:spAutoFit/>
          </a:bodyPr>
          <a:lstStyle/>
          <a:p>
            <a:pPr marL="12700">
              <a:lnSpc>
                <a:spcPct val="100000"/>
              </a:lnSpc>
              <a:spcBef>
                <a:spcPts val="130"/>
              </a:spcBef>
            </a:pPr>
            <a:r>
              <a:rPr sz="2150" spc="-65" dirty="0">
                <a:latin typeface="Times New Roman"/>
                <a:cs typeface="Times New Roman"/>
              </a:rPr>
              <a:t>2</a:t>
            </a:r>
            <a:r>
              <a:rPr sz="2150" i="1" spc="65" dirty="0">
                <a:latin typeface="Times New Roman"/>
                <a:cs typeface="Times New Roman"/>
              </a:rPr>
              <a:t>T</a:t>
            </a:r>
            <a:r>
              <a:rPr sz="2150" i="1" spc="-340" dirty="0">
                <a:latin typeface="Times New Roman"/>
                <a:cs typeface="Times New Roman"/>
              </a:rPr>
              <a:t> </a:t>
            </a:r>
            <a:r>
              <a:rPr sz="2150" spc="60" dirty="0">
                <a:latin typeface="Times New Roman"/>
                <a:cs typeface="Times New Roman"/>
              </a:rPr>
              <a:t>8</a:t>
            </a:r>
            <a:endParaRPr sz="2150">
              <a:latin typeface="Times New Roman"/>
              <a:cs typeface="Times New Roman"/>
            </a:endParaRPr>
          </a:p>
        </p:txBody>
      </p:sp>
      <p:sp>
        <p:nvSpPr>
          <p:cNvPr id="8" name="object 8"/>
          <p:cNvSpPr txBox="1"/>
          <p:nvPr/>
        </p:nvSpPr>
        <p:spPr>
          <a:xfrm>
            <a:off x="6712901" y="889770"/>
            <a:ext cx="91440" cy="219710"/>
          </a:xfrm>
          <a:prstGeom prst="rect">
            <a:avLst/>
          </a:prstGeom>
        </p:spPr>
        <p:txBody>
          <a:bodyPr vert="horz" wrap="square" lIns="0" tIns="15875" rIns="0" bIns="0" rtlCol="0">
            <a:spAutoFit/>
          </a:bodyPr>
          <a:lstStyle/>
          <a:p>
            <a:pPr marL="12700">
              <a:lnSpc>
                <a:spcPct val="100000"/>
              </a:lnSpc>
              <a:spcBef>
                <a:spcPts val="125"/>
              </a:spcBef>
            </a:pPr>
            <a:r>
              <a:rPr sz="1250" i="1" spc="30" dirty="0">
                <a:latin typeface="Times New Roman"/>
                <a:cs typeface="Times New Roman"/>
              </a:rPr>
              <a:t>s</a:t>
            </a:r>
            <a:endParaRPr sz="1250">
              <a:latin typeface="Times New Roman"/>
              <a:cs typeface="Times New Roman"/>
            </a:endParaRPr>
          </a:p>
        </p:txBody>
      </p:sp>
      <p:sp>
        <p:nvSpPr>
          <p:cNvPr id="9" name="object 9"/>
          <p:cNvSpPr txBox="1"/>
          <p:nvPr/>
        </p:nvSpPr>
        <p:spPr>
          <a:xfrm>
            <a:off x="53339" y="409701"/>
            <a:ext cx="5789930" cy="898525"/>
          </a:xfrm>
          <a:prstGeom prst="rect">
            <a:avLst/>
          </a:prstGeom>
        </p:spPr>
        <p:txBody>
          <a:bodyPr vert="horz" wrap="square" lIns="0" tIns="13335" rIns="0" bIns="0" rtlCol="0">
            <a:spAutoFit/>
          </a:bodyPr>
          <a:lstStyle/>
          <a:p>
            <a:pPr marL="38100">
              <a:lnSpc>
                <a:spcPct val="100000"/>
              </a:lnSpc>
              <a:spcBef>
                <a:spcPts val="105"/>
              </a:spcBef>
            </a:pPr>
            <a:r>
              <a:rPr sz="2000" dirty="0">
                <a:latin typeface="Times New Roman"/>
                <a:cs typeface="Times New Roman"/>
              </a:rPr>
              <a:t>The </a:t>
            </a:r>
            <a:r>
              <a:rPr sz="2000" spc="-10" dirty="0">
                <a:latin typeface="Times New Roman"/>
                <a:cs typeface="Times New Roman"/>
              </a:rPr>
              <a:t>mean</a:t>
            </a:r>
            <a:r>
              <a:rPr sz="2000" dirty="0">
                <a:latin typeface="Times New Roman"/>
                <a:cs typeface="Times New Roman"/>
              </a:rPr>
              <a:t> </a:t>
            </a:r>
            <a:r>
              <a:rPr sz="2000" spc="5" dirty="0">
                <a:latin typeface="Times New Roman"/>
                <a:cs typeface="Times New Roman"/>
              </a:rPr>
              <a:t>power</a:t>
            </a:r>
            <a:r>
              <a:rPr sz="2000" spc="-25" dirty="0">
                <a:latin typeface="Times New Roman"/>
                <a:cs typeface="Times New Roman"/>
              </a:rPr>
              <a:t> </a:t>
            </a:r>
            <a:r>
              <a:rPr sz="2000" dirty="0">
                <a:latin typeface="Times New Roman"/>
                <a:cs typeface="Times New Roman"/>
              </a:rPr>
              <a:t>produced</a:t>
            </a:r>
            <a:r>
              <a:rPr sz="2000" spc="-40" dirty="0">
                <a:latin typeface="Times New Roman"/>
                <a:cs typeface="Times New Roman"/>
              </a:rPr>
              <a:t> </a:t>
            </a:r>
            <a:r>
              <a:rPr sz="2000" dirty="0">
                <a:latin typeface="Times New Roman"/>
                <a:cs typeface="Times New Roman"/>
              </a:rPr>
              <a:t>over</a:t>
            </a:r>
            <a:r>
              <a:rPr sz="2000" spc="-25" dirty="0">
                <a:latin typeface="Times New Roman"/>
                <a:cs typeface="Times New Roman"/>
              </a:rPr>
              <a:t> </a:t>
            </a:r>
            <a:r>
              <a:rPr sz="2000" dirty="0">
                <a:latin typeface="Times New Roman"/>
                <a:cs typeface="Times New Roman"/>
              </a:rPr>
              <a:t>a period</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one</a:t>
            </a:r>
            <a:r>
              <a:rPr sz="2000" spc="-20" dirty="0">
                <a:latin typeface="Times New Roman"/>
                <a:cs typeface="Times New Roman"/>
              </a:rPr>
              <a:t> </a:t>
            </a:r>
            <a:r>
              <a:rPr sz="2000" spc="-5" dirty="0">
                <a:latin typeface="Times New Roman"/>
                <a:cs typeface="Times New Roman"/>
              </a:rPr>
              <a:t>month,</a:t>
            </a:r>
            <a:endParaRPr sz="2000">
              <a:latin typeface="Times New Roman"/>
              <a:cs typeface="Times New Roman"/>
            </a:endParaRPr>
          </a:p>
          <a:p>
            <a:pPr marR="30480" algn="r">
              <a:lnSpc>
                <a:spcPct val="100000"/>
              </a:lnSpc>
              <a:spcBef>
                <a:spcPts val="1880"/>
              </a:spcBef>
            </a:pPr>
            <a:r>
              <a:rPr sz="3225" i="1" spc="7" baseline="14211" dirty="0">
                <a:latin typeface="Times New Roman"/>
                <a:cs typeface="Times New Roman"/>
              </a:rPr>
              <a:t>P</a:t>
            </a:r>
            <a:r>
              <a:rPr sz="1250" i="1" spc="5" dirty="0">
                <a:latin typeface="Times New Roman"/>
                <a:cs typeface="Times New Roman"/>
              </a:rPr>
              <a:t>month</a:t>
            </a:r>
            <a:endParaRPr sz="1250">
              <a:latin typeface="Times New Roman"/>
              <a:cs typeface="Times New Roman"/>
            </a:endParaRPr>
          </a:p>
        </p:txBody>
      </p:sp>
      <p:sp>
        <p:nvSpPr>
          <p:cNvPr id="10" name="object 10"/>
          <p:cNvSpPr txBox="1"/>
          <p:nvPr/>
        </p:nvSpPr>
        <p:spPr>
          <a:xfrm>
            <a:off x="6904476" y="713541"/>
            <a:ext cx="1437005" cy="558800"/>
          </a:xfrm>
          <a:prstGeom prst="rect">
            <a:avLst/>
          </a:prstGeom>
        </p:spPr>
        <p:txBody>
          <a:bodyPr vert="horz" wrap="square" lIns="0" tIns="12065" rIns="0" bIns="0" rtlCol="0">
            <a:spAutoFit/>
          </a:bodyPr>
          <a:lstStyle/>
          <a:p>
            <a:pPr marL="12700">
              <a:lnSpc>
                <a:spcPct val="100000"/>
              </a:lnSpc>
              <a:spcBef>
                <a:spcPts val="95"/>
              </a:spcBef>
            </a:pPr>
            <a:r>
              <a:rPr sz="3500" spc="-640" dirty="0">
                <a:latin typeface="Symbol"/>
                <a:cs typeface="Symbol"/>
              </a:rPr>
              <a:t></a:t>
            </a:r>
            <a:r>
              <a:rPr sz="2150" spc="60" dirty="0">
                <a:latin typeface="Times New Roman"/>
                <a:cs typeface="Times New Roman"/>
              </a:rPr>
              <a:t>3</a:t>
            </a:r>
            <a:r>
              <a:rPr sz="2150" spc="-280" dirty="0">
                <a:latin typeface="Times New Roman"/>
                <a:cs typeface="Times New Roman"/>
              </a:rPr>
              <a:t> </a:t>
            </a:r>
            <a:r>
              <a:rPr sz="2150" spc="65" dirty="0">
                <a:latin typeface="Symbol"/>
                <a:cs typeface="Symbol"/>
              </a:rPr>
              <a:t></a:t>
            </a:r>
            <a:r>
              <a:rPr sz="2150" spc="-150" dirty="0">
                <a:latin typeface="Times New Roman"/>
                <a:cs typeface="Times New Roman"/>
              </a:rPr>
              <a:t> </a:t>
            </a:r>
            <a:r>
              <a:rPr sz="2150" spc="135" dirty="0">
                <a:latin typeface="Times New Roman"/>
                <a:cs typeface="Times New Roman"/>
              </a:rPr>
              <a:t>2</a:t>
            </a:r>
            <a:r>
              <a:rPr sz="2150" i="1" spc="80" dirty="0">
                <a:latin typeface="Times New Roman"/>
                <a:cs typeface="Times New Roman"/>
              </a:rPr>
              <a:t>K</a:t>
            </a:r>
            <a:r>
              <a:rPr sz="2150" i="1" spc="35" dirty="0">
                <a:latin typeface="Times New Roman"/>
                <a:cs typeface="Times New Roman"/>
              </a:rPr>
              <a:t> </a:t>
            </a:r>
            <a:r>
              <a:rPr sz="2150" spc="65" dirty="0">
                <a:latin typeface="Symbol"/>
                <a:cs typeface="Symbol"/>
              </a:rPr>
              <a:t></a:t>
            </a:r>
            <a:r>
              <a:rPr sz="2150" spc="-220" dirty="0">
                <a:latin typeface="Times New Roman"/>
                <a:cs typeface="Times New Roman"/>
              </a:rPr>
              <a:t> </a:t>
            </a:r>
            <a:r>
              <a:rPr sz="2150" spc="70" dirty="0">
                <a:latin typeface="Times New Roman"/>
                <a:cs typeface="Times New Roman"/>
              </a:rPr>
              <a:t>3</a:t>
            </a:r>
            <a:r>
              <a:rPr sz="2150" i="1" spc="80" dirty="0">
                <a:latin typeface="Times New Roman"/>
                <a:cs typeface="Times New Roman"/>
              </a:rPr>
              <a:t>K</a:t>
            </a:r>
            <a:endParaRPr sz="2150">
              <a:latin typeface="Times New Roman"/>
              <a:cs typeface="Times New Roman"/>
            </a:endParaRPr>
          </a:p>
        </p:txBody>
      </p:sp>
      <p:sp>
        <p:nvSpPr>
          <p:cNvPr id="11" name="object 11"/>
          <p:cNvSpPr txBox="1"/>
          <p:nvPr/>
        </p:nvSpPr>
        <p:spPr>
          <a:xfrm>
            <a:off x="6117090" y="688736"/>
            <a:ext cx="641985" cy="377825"/>
          </a:xfrm>
          <a:prstGeom prst="rect">
            <a:avLst/>
          </a:prstGeom>
        </p:spPr>
        <p:txBody>
          <a:bodyPr vert="horz" wrap="square" lIns="0" tIns="13970" rIns="0" bIns="0" rtlCol="0">
            <a:spAutoFit/>
          </a:bodyPr>
          <a:lstStyle/>
          <a:p>
            <a:pPr marL="12700">
              <a:lnSpc>
                <a:spcPct val="100000"/>
              </a:lnSpc>
              <a:spcBef>
                <a:spcPts val="110"/>
              </a:spcBef>
            </a:pPr>
            <a:r>
              <a:rPr sz="2300" spc="-45" dirty="0">
                <a:latin typeface="Symbol"/>
                <a:cs typeface="Symbol"/>
              </a:rPr>
              <a:t></a:t>
            </a:r>
            <a:r>
              <a:rPr sz="2150" i="1" spc="35" dirty="0">
                <a:latin typeface="Times New Roman"/>
                <a:cs typeface="Times New Roman"/>
              </a:rPr>
              <a:t>S</a:t>
            </a:r>
            <a:r>
              <a:rPr sz="2150" i="1" spc="40" dirty="0">
                <a:latin typeface="Times New Roman"/>
                <a:cs typeface="Times New Roman"/>
              </a:rPr>
              <a:t>g</a:t>
            </a:r>
            <a:r>
              <a:rPr sz="2150" i="1" spc="75" dirty="0">
                <a:latin typeface="Times New Roman"/>
                <a:cs typeface="Times New Roman"/>
              </a:rPr>
              <a:t>A</a:t>
            </a:r>
            <a:endParaRPr sz="2150">
              <a:latin typeface="Times New Roman"/>
              <a:cs typeface="Times New Roman"/>
            </a:endParaRPr>
          </a:p>
        </p:txBody>
      </p:sp>
      <p:sp>
        <p:nvSpPr>
          <p:cNvPr id="12" name="object 12"/>
          <p:cNvSpPr txBox="1"/>
          <p:nvPr/>
        </p:nvSpPr>
        <p:spPr>
          <a:xfrm>
            <a:off x="5863361" y="880348"/>
            <a:ext cx="184150" cy="358140"/>
          </a:xfrm>
          <a:prstGeom prst="rect">
            <a:avLst/>
          </a:prstGeom>
        </p:spPr>
        <p:txBody>
          <a:bodyPr vert="horz" wrap="square" lIns="0" tIns="16510" rIns="0" bIns="0" rtlCol="0">
            <a:spAutoFit/>
          </a:bodyPr>
          <a:lstStyle/>
          <a:p>
            <a:pPr marL="12700">
              <a:lnSpc>
                <a:spcPct val="100000"/>
              </a:lnSpc>
              <a:spcBef>
                <a:spcPts val="130"/>
              </a:spcBef>
            </a:pPr>
            <a:r>
              <a:rPr sz="2150" spc="65" dirty="0">
                <a:latin typeface="Symbol"/>
                <a:cs typeface="Symbol"/>
              </a:rPr>
              <a:t></a:t>
            </a:r>
            <a:endParaRPr sz="2150">
              <a:latin typeface="Symbol"/>
              <a:cs typeface="Symbol"/>
            </a:endParaRPr>
          </a:p>
        </p:txBody>
      </p:sp>
      <p:sp>
        <p:nvSpPr>
          <p:cNvPr id="13" name="object 13"/>
          <p:cNvSpPr/>
          <p:nvPr/>
        </p:nvSpPr>
        <p:spPr>
          <a:xfrm>
            <a:off x="6610529" y="1567532"/>
            <a:ext cx="200660" cy="0"/>
          </a:xfrm>
          <a:custGeom>
            <a:avLst/>
            <a:gdLst/>
            <a:ahLst/>
            <a:cxnLst/>
            <a:rect l="l" t="t" r="r" b="b"/>
            <a:pathLst>
              <a:path w="200659">
                <a:moveTo>
                  <a:pt x="0" y="0"/>
                </a:moveTo>
                <a:lnTo>
                  <a:pt x="200292" y="0"/>
                </a:lnTo>
              </a:path>
            </a:pathLst>
          </a:custGeom>
          <a:ln w="11075">
            <a:solidFill>
              <a:srgbClr val="000000"/>
            </a:solidFill>
          </a:ln>
        </p:spPr>
        <p:txBody>
          <a:bodyPr wrap="square" lIns="0" tIns="0" rIns="0" bIns="0" rtlCol="0"/>
          <a:lstStyle/>
          <a:p>
            <a:endParaRPr/>
          </a:p>
        </p:txBody>
      </p:sp>
      <p:sp>
        <p:nvSpPr>
          <p:cNvPr id="14" name="object 14"/>
          <p:cNvSpPr/>
          <p:nvPr/>
        </p:nvSpPr>
        <p:spPr>
          <a:xfrm>
            <a:off x="7913709" y="1563326"/>
            <a:ext cx="200660" cy="0"/>
          </a:xfrm>
          <a:custGeom>
            <a:avLst/>
            <a:gdLst/>
            <a:ahLst/>
            <a:cxnLst/>
            <a:rect l="l" t="t" r="r" b="b"/>
            <a:pathLst>
              <a:path w="200659">
                <a:moveTo>
                  <a:pt x="0" y="0"/>
                </a:moveTo>
                <a:lnTo>
                  <a:pt x="200305" y="0"/>
                </a:lnTo>
              </a:path>
            </a:pathLst>
          </a:custGeom>
          <a:ln w="11075">
            <a:solidFill>
              <a:srgbClr val="000000"/>
            </a:solidFill>
          </a:ln>
        </p:spPr>
        <p:txBody>
          <a:bodyPr wrap="square" lIns="0" tIns="0" rIns="0" bIns="0" rtlCol="0"/>
          <a:lstStyle/>
          <a:p>
            <a:endParaRPr/>
          </a:p>
        </p:txBody>
      </p:sp>
      <p:sp>
        <p:nvSpPr>
          <p:cNvPr id="15" name="object 15"/>
          <p:cNvSpPr txBox="1"/>
          <p:nvPr/>
        </p:nvSpPr>
        <p:spPr>
          <a:xfrm>
            <a:off x="7254626" y="1717793"/>
            <a:ext cx="355600" cy="342265"/>
          </a:xfrm>
          <a:prstGeom prst="rect">
            <a:avLst/>
          </a:prstGeom>
        </p:spPr>
        <p:txBody>
          <a:bodyPr vert="horz" wrap="square" lIns="0" tIns="15875" rIns="0" bIns="0" rtlCol="0">
            <a:spAutoFit/>
          </a:bodyPr>
          <a:lstStyle/>
          <a:p>
            <a:pPr marL="12700">
              <a:lnSpc>
                <a:spcPct val="100000"/>
              </a:lnSpc>
              <a:spcBef>
                <a:spcPts val="125"/>
              </a:spcBef>
            </a:pPr>
            <a:r>
              <a:rPr sz="2050" spc="145" dirty="0">
                <a:latin typeface="Times New Roman"/>
                <a:cs typeface="Times New Roman"/>
              </a:rPr>
              <a:t>2</a:t>
            </a:r>
            <a:r>
              <a:rPr sz="2050" i="1" spc="280" dirty="0">
                <a:latin typeface="Times New Roman"/>
                <a:cs typeface="Times New Roman"/>
              </a:rPr>
              <a:t>T</a:t>
            </a:r>
            <a:endParaRPr sz="2050">
              <a:latin typeface="Times New Roman"/>
              <a:cs typeface="Times New Roman"/>
            </a:endParaRPr>
          </a:p>
        </p:txBody>
      </p:sp>
      <p:sp>
        <p:nvSpPr>
          <p:cNvPr id="16" name="object 16"/>
          <p:cNvSpPr txBox="1"/>
          <p:nvPr/>
        </p:nvSpPr>
        <p:spPr>
          <a:xfrm>
            <a:off x="53339" y="1264635"/>
            <a:ext cx="8307070" cy="520065"/>
          </a:xfrm>
          <a:prstGeom prst="rect">
            <a:avLst/>
          </a:prstGeom>
        </p:spPr>
        <p:txBody>
          <a:bodyPr vert="horz" wrap="square" lIns="0" tIns="11430" rIns="0" bIns="0" rtlCol="0">
            <a:spAutoFit/>
          </a:bodyPr>
          <a:lstStyle/>
          <a:p>
            <a:pPr marL="38100">
              <a:lnSpc>
                <a:spcPct val="100000"/>
              </a:lnSpc>
              <a:spcBef>
                <a:spcPts val="90"/>
              </a:spcBef>
            </a:pPr>
            <a:r>
              <a:rPr sz="2000" b="1" dirty="0">
                <a:latin typeface="Times New Roman"/>
                <a:cs typeface="Times New Roman"/>
              </a:rPr>
              <a:t>T</a:t>
            </a:r>
            <a:r>
              <a:rPr sz="2000" b="1" spc="-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inte</a:t>
            </a:r>
            <a:r>
              <a:rPr sz="2000" spc="-40" dirty="0">
                <a:latin typeface="Times New Roman"/>
                <a:cs typeface="Times New Roman"/>
              </a:rPr>
              <a:t>r</a:t>
            </a:r>
            <a:r>
              <a:rPr sz="2000" dirty="0">
                <a:latin typeface="Times New Roman"/>
                <a:cs typeface="Times New Roman"/>
              </a:rPr>
              <a:t>-t</a:t>
            </a:r>
            <a:r>
              <a:rPr sz="2000" spc="-10" dirty="0">
                <a:latin typeface="Times New Roman"/>
                <a:cs typeface="Times New Roman"/>
              </a:rPr>
              <a:t>i</a:t>
            </a:r>
            <a:r>
              <a:rPr sz="2000" dirty="0">
                <a:latin typeface="Times New Roman"/>
                <a:cs typeface="Times New Roman"/>
              </a:rPr>
              <a:t>d</a:t>
            </a:r>
            <a:r>
              <a:rPr sz="2000" spc="-10" dirty="0">
                <a:latin typeface="Times New Roman"/>
                <a:cs typeface="Times New Roman"/>
              </a:rPr>
              <a:t>a</a:t>
            </a:r>
            <a:r>
              <a:rPr sz="2000" dirty="0">
                <a:latin typeface="Times New Roman"/>
                <a:cs typeface="Times New Roman"/>
              </a:rPr>
              <a:t>l</a:t>
            </a:r>
            <a:r>
              <a:rPr sz="2000" spc="-40" dirty="0">
                <a:latin typeface="Times New Roman"/>
                <a:cs typeface="Times New Roman"/>
              </a:rPr>
              <a:t> </a:t>
            </a:r>
            <a:r>
              <a:rPr sz="2000" dirty="0">
                <a:latin typeface="Times New Roman"/>
                <a:cs typeface="Times New Roman"/>
              </a:rPr>
              <a:t>pe</a:t>
            </a:r>
            <a:r>
              <a:rPr sz="2000" spc="5" dirty="0">
                <a:latin typeface="Times New Roman"/>
                <a:cs typeface="Times New Roman"/>
              </a:rPr>
              <a:t>r</a:t>
            </a:r>
            <a:r>
              <a:rPr sz="2000" dirty="0">
                <a:latin typeface="Times New Roman"/>
                <a:cs typeface="Times New Roman"/>
              </a:rPr>
              <a:t>iod </a:t>
            </a:r>
            <a:r>
              <a:rPr sz="2000" spc="-40" dirty="0">
                <a:latin typeface="Times New Roman"/>
                <a:cs typeface="Times New Roman"/>
              </a:rPr>
              <a:t> </a:t>
            </a:r>
            <a:r>
              <a:rPr sz="2000" dirty="0">
                <a:latin typeface="Times New Roman"/>
                <a:cs typeface="Times New Roman"/>
              </a:rPr>
              <a:t>a</a:t>
            </a:r>
            <a:r>
              <a:rPr sz="2000" spc="5" dirty="0">
                <a:latin typeface="Times New Roman"/>
                <a:cs typeface="Times New Roman"/>
              </a:rPr>
              <a:t>n</a:t>
            </a:r>
            <a:r>
              <a:rPr sz="2000" dirty="0">
                <a:latin typeface="Times New Roman"/>
                <a:cs typeface="Times New Roman"/>
              </a:rPr>
              <a:t>d</a:t>
            </a:r>
            <a:r>
              <a:rPr sz="2000" spc="-15" dirty="0">
                <a:latin typeface="Times New Roman"/>
                <a:cs typeface="Times New Roman"/>
              </a:rPr>
              <a:t> </a:t>
            </a:r>
            <a:r>
              <a:rPr sz="2000" dirty="0">
                <a:latin typeface="Times New Roman"/>
                <a:cs typeface="Times New Roman"/>
              </a:rPr>
              <a:t>n</a:t>
            </a:r>
            <a:r>
              <a:rPr sz="2000" spc="10" dirty="0">
                <a:latin typeface="Times New Roman"/>
                <a:cs typeface="Times New Roman"/>
              </a:rPr>
              <a:t>o</a:t>
            </a:r>
            <a:r>
              <a:rPr sz="2000" dirty="0">
                <a:latin typeface="Times New Roman"/>
                <a:cs typeface="Times New Roman"/>
              </a:rPr>
              <a:t>r</a:t>
            </a:r>
            <a:r>
              <a:rPr sz="2000" spc="-20" dirty="0">
                <a:latin typeface="Times New Roman"/>
                <a:cs typeface="Times New Roman"/>
              </a:rPr>
              <a:t>m</a:t>
            </a:r>
            <a:r>
              <a:rPr sz="2000" dirty="0">
                <a:latin typeface="Times New Roman"/>
                <a:cs typeface="Times New Roman"/>
              </a:rPr>
              <a:t>a</a:t>
            </a:r>
            <a:r>
              <a:rPr sz="2000" spc="-10" dirty="0">
                <a:latin typeface="Times New Roman"/>
                <a:cs typeface="Times New Roman"/>
              </a:rPr>
              <a:t>l</a:t>
            </a:r>
            <a:r>
              <a:rPr sz="2000" dirty="0">
                <a:latin typeface="Times New Roman"/>
                <a:cs typeface="Times New Roman"/>
              </a:rPr>
              <a:t>ly</a:t>
            </a:r>
            <a:r>
              <a:rPr sz="2000" spc="-20" dirty="0">
                <a:latin typeface="Times New Roman"/>
                <a:cs typeface="Times New Roman"/>
              </a:rPr>
              <a:t> </a:t>
            </a:r>
            <a:r>
              <a:rPr sz="2000" dirty="0">
                <a:latin typeface="Times New Roman"/>
                <a:cs typeface="Times New Roman"/>
              </a:rPr>
              <a:t>o</a:t>
            </a:r>
            <a:r>
              <a:rPr sz="2000" spc="10" dirty="0">
                <a:latin typeface="Times New Roman"/>
                <a:cs typeface="Times New Roman"/>
              </a:rPr>
              <a:t>n</a:t>
            </a:r>
            <a:r>
              <a:rPr sz="2000" dirty="0">
                <a:latin typeface="Times New Roman"/>
                <a:cs typeface="Times New Roman"/>
              </a:rPr>
              <a:t>e</a:t>
            </a:r>
            <a:r>
              <a:rPr sz="2000" spc="-25" dirty="0">
                <a:latin typeface="Times New Roman"/>
                <a:cs typeface="Times New Roman"/>
              </a:rPr>
              <a:t> </a:t>
            </a:r>
            <a:r>
              <a:rPr sz="2000" dirty="0">
                <a:latin typeface="Times New Roman"/>
                <a:cs typeface="Times New Roman"/>
              </a:rPr>
              <a:t>t</a:t>
            </a:r>
            <a:r>
              <a:rPr sz="2000" spc="-10" dirty="0">
                <a:latin typeface="Times New Roman"/>
                <a:cs typeface="Times New Roman"/>
              </a:rPr>
              <a:t>a</a:t>
            </a:r>
            <a:r>
              <a:rPr sz="2000" dirty="0">
                <a:latin typeface="Times New Roman"/>
                <a:cs typeface="Times New Roman"/>
              </a:rPr>
              <a:t>kes</a:t>
            </a:r>
            <a:r>
              <a:rPr sz="2000" spc="-15" dirty="0">
                <a:latin typeface="Times New Roman"/>
                <a:cs typeface="Times New Roman"/>
              </a:rPr>
              <a:t> </a:t>
            </a:r>
            <a:r>
              <a:rPr sz="2000" dirty="0">
                <a:latin typeface="Times New Roman"/>
                <a:cs typeface="Times New Roman"/>
              </a:rPr>
              <a:t>K</a:t>
            </a:r>
            <a:r>
              <a:rPr sz="2000" spc="5"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0</a:t>
            </a:r>
            <a:r>
              <a:rPr sz="2000" spc="5" dirty="0">
                <a:latin typeface="Times New Roman"/>
                <a:cs typeface="Times New Roman"/>
              </a:rPr>
              <a:t>.</a:t>
            </a:r>
            <a:r>
              <a:rPr sz="2000" dirty="0">
                <a:latin typeface="Times New Roman"/>
                <a:cs typeface="Times New Roman"/>
              </a:rPr>
              <a:t>5. </a:t>
            </a:r>
            <a:r>
              <a:rPr sz="2000" spc="-15" dirty="0">
                <a:latin typeface="Times New Roman"/>
                <a:cs typeface="Times New Roman"/>
              </a:rPr>
              <a:t> </a:t>
            </a:r>
            <a:r>
              <a:rPr sz="2000" dirty="0">
                <a:latin typeface="Times New Roman"/>
                <a:cs typeface="Times New Roman"/>
              </a:rPr>
              <a:t>S</a:t>
            </a:r>
            <a:r>
              <a:rPr sz="2000" spc="5" dirty="0">
                <a:latin typeface="Times New Roman"/>
                <a:cs typeface="Times New Roman"/>
              </a:rPr>
              <a:t>o</a:t>
            </a:r>
            <a:r>
              <a:rPr sz="2000" dirty="0">
                <a:latin typeface="Times New Roman"/>
                <a:cs typeface="Times New Roman"/>
              </a:rPr>
              <a:t>, </a:t>
            </a:r>
            <a:r>
              <a:rPr sz="2000" spc="-130" dirty="0">
                <a:latin typeface="Times New Roman"/>
                <a:cs typeface="Times New Roman"/>
              </a:rPr>
              <a:t> </a:t>
            </a:r>
            <a:r>
              <a:rPr sz="3075" i="1" spc="465" baseline="-21680" dirty="0">
                <a:latin typeface="Times New Roman"/>
                <a:cs typeface="Times New Roman"/>
              </a:rPr>
              <a:t>P</a:t>
            </a:r>
            <a:r>
              <a:rPr sz="3075" i="1" baseline="-21680" dirty="0">
                <a:latin typeface="Times New Roman"/>
                <a:cs typeface="Times New Roman"/>
              </a:rPr>
              <a:t> </a:t>
            </a:r>
            <a:r>
              <a:rPr sz="3075" i="1" spc="-217" baseline="-21680" dirty="0">
                <a:latin typeface="Times New Roman"/>
                <a:cs typeface="Times New Roman"/>
              </a:rPr>
              <a:t> </a:t>
            </a:r>
            <a:r>
              <a:rPr sz="3075" spc="419" baseline="-21680" dirty="0">
                <a:latin typeface="Symbol"/>
                <a:cs typeface="Symbol"/>
              </a:rPr>
              <a:t></a:t>
            </a:r>
            <a:r>
              <a:rPr sz="3075" baseline="-21680" dirty="0">
                <a:latin typeface="Times New Roman"/>
                <a:cs typeface="Times New Roman"/>
              </a:rPr>
              <a:t> </a:t>
            </a:r>
            <a:r>
              <a:rPr sz="3075" spc="-172" baseline="-21680" dirty="0">
                <a:latin typeface="Times New Roman"/>
                <a:cs typeface="Times New Roman"/>
              </a:rPr>
              <a:t> </a:t>
            </a:r>
            <a:r>
              <a:rPr sz="3375" u="sng" spc="270" baseline="13580" dirty="0">
                <a:uFill>
                  <a:solidFill>
                    <a:srgbClr val="000000"/>
                  </a:solidFill>
                </a:uFill>
                <a:latin typeface="Symbol"/>
                <a:cs typeface="Symbol"/>
              </a:rPr>
              <a:t></a:t>
            </a:r>
            <a:r>
              <a:rPr sz="3075" i="1" u="sng" spc="397" baseline="14905" dirty="0">
                <a:uFill>
                  <a:solidFill>
                    <a:srgbClr val="000000"/>
                  </a:solidFill>
                </a:uFill>
                <a:latin typeface="Times New Roman"/>
                <a:cs typeface="Times New Roman"/>
              </a:rPr>
              <a:t>S</a:t>
            </a:r>
            <a:r>
              <a:rPr sz="3075" i="1" u="sng" spc="382" baseline="14905" dirty="0">
                <a:uFill>
                  <a:solidFill>
                    <a:srgbClr val="000000"/>
                  </a:solidFill>
                </a:uFill>
                <a:latin typeface="Times New Roman"/>
                <a:cs typeface="Times New Roman"/>
              </a:rPr>
              <a:t>g</a:t>
            </a:r>
            <a:r>
              <a:rPr sz="3075" i="1" spc="300" baseline="14905" dirty="0">
                <a:latin typeface="Times New Roman"/>
                <a:cs typeface="Times New Roman"/>
              </a:rPr>
              <a:t> </a:t>
            </a:r>
            <a:r>
              <a:rPr sz="4875" spc="-277" baseline="-12820" dirty="0">
                <a:latin typeface="Symbol"/>
                <a:cs typeface="Symbol"/>
              </a:rPr>
              <a:t></a:t>
            </a:r>
            <a:r>
              <a:rPr sz="3075" i="1" spc="465" baseline="-21680" dirty="0">
                <a:latin typeface="Times New Roman"/>
                <a:cs typeface="Times New Roman"/>
              </a:rPr>
              <a:t>A</a:t>
            </a:r>
            <a:r>
              <a:rPr sz="3075" i="1" spc="-352" baseline="-21680" dirty="0">
                <a:latin typeface="Times New Roman"/>
                <a:cs typeface="Times New Roman"/>
              </a:rPr>
              <a:t> </a:t>
            </a:r>
            <a:r>
              <a:rPr sz="4875" spc="-600" baseline="-12820" dirty="0">
                <a:latin typeface="Symbol"/>
                <a:cs typeface="Symbol"/>
              </a:rPr>
              <a:t></a:t>
            </a:r>
            <a:r>
              <a:rPr sz="1800" spc="217" baseline="25462" dirty="0">
                <a:latin typeface="Times New Roman"/>
                <a:cs typeface="Times New Roman"/>
              </a:rPr>
              <a:t>2</a:t>
            </a:r>
            <a:endParaRPr sz="1800" baseline="25462">
              <a:latin typeface="Times New Roman"/>
              <a:cs typeface="Times New Roman"/>
            </a:endParaRPr>
          </a:p>
        </p:txBody>
      </p:sp>
      <p:sp>
        <p:nvSpPr>
          <p:cNvPr id="17" name="object 17"/>
          <p:cNvSpPr/>
          <p:nvPr/>
        </p:nvSpPr>
        <p:spPr>
          <a:xfrm>
            <a:off x="4088124" y="2168622"/>
            <a:ext cx="200025" cy="0"/>
          </a:xfrm>
          <a:custGeom>
            <a:avLst/>
            <a:gdLst/>
            <a:ahLst/>
            <a:cxnLst/>
            <a:rect l="l" t="t" r="r" b="b"/>
            <a:pathLst>
              <a:path w="200025">
                <a:moveTo>
                  <a:pt x="0" y="0"/>
                </a:moveTo>
                <a:lnTo>
                  <a:pt x="199457" y="0"/>
                </a:lnTo>
              </a:path>
            </a:pathLst>
          </a:custGeom>
          <a:ln w="10952">
            <a:solidFill>
              <a:srgbClr val="000000"/>
            </a:solidFill>
          </a:ln>
        </p:spPr>
        <p:txBody>
          <a:bodyPr wrap="square" lIns="0" tIns="0" rIns="0" bIns="0" rtlCol="0"/>
          <a:lstStyle/>
          <a:p>
            <a:endParaRPr/>
          </a:p>
        </p:txBody>
      </p:sp>
      <p:sp>
        <p:nvSpPr>
          <p:cNvPr id="18" name="object 18"/>
          <p:cNvSpPr txBox="1"/>
          <p:nvPr/>
        </p:nvSpPr>
        <p:spPr>
          <a:xfrm>
            <a:off x="53339" y="2073951"/>
            <a:ext cx="4544060" cy="346075"/>
          </a:xfrm>
          <a:prstGeom prst="rect">
            <a:avLst/>
          </a:prstGeom>
        </p:spPr>
        <p:txBody>
          <a:bodyPr vert="horz" wrap="square" lIns="0" tIns="12700" rIns="0" bIns="0" rtlCol="0">
            <a:spAutoFit/>
          </a:bodyPr>
          <a:lstStyle/>
          <a:p>
            <a:pPr marL="38100">
              <a:lnSpc>
                <a:spcPct val="100000"/>
              </a:lnSpc>
              <a:spcBef>
                <a:spcPts val="100"/>
              </a:spcBef>
            </a:pPr>
            <a:r>
              <a:rPr sz="2000" dirty="0">
                <a:latin typeface="Times New Roman"/>
                <a:cs typeface="Times New Roman"/>
              </a:rPr>
              <a:t>Since</a:t>
            </a:r>
            <a:r>
              <a:rPr sz="2000" spc="-25" dirty="0">
                <a:latin typeface="Times New Roman"/>
                <a:cs typeface="Times New Roman"/>
              </a:rPr>
              <a:t> </a:t>
            </a:r>
            <a:r>
              <a:rPr sz="2000" b="1" dirty="0">
                <a:latin typeface="Times New Roman"/>
                <a:cs typeface="Times New Roman"/>
              </a:rPr>
              <a:t>A</a:t>
            </a:r>
            <a:r>
              <a:rPr sz="2000" b="1" spc="1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mean</a:t>
            </a:r>
            <a:r>
              <a:rPr sz="2000" dirty="0">
                <a:latin typeface="Times New Roman"/>
                <a:cs typeface="Times New Roman"/>
              </a:rPr>
              <a:t> range</a:t>
            </a:r>
            <a:r>
              <a:rPr sz="2000" spc="-40" dirty="0">
                <a:latin typeface="Times New Roman"/>
                <a:cs typeface="Times New Roman"/>
              </a:rPr>
              <a:t> </a:t>
            </a:r>
            <a:r>
              <a:rPr sz="2000" dirty="0">
                <a:latin typeface="Times New Roman"/>
                <a:cs typeface="Times New Roman"/>
              </a:rPr>
              <a:t>of </a:t>
            </a:r>
            <a:r>
              <a:rPr sz="2000" spc="-5" dirty="0">
                <a:latin typeface="Times New Roman"/>
                <a:cs typeface="Times New Roman"/>
              </a:rPr>
              <a:t>all</a:t>
            </a:r>
            <a:r>
              <a:rPr sz="2000" spc="-15" dirty="0">
                <a:latin typeface="Times New Roman"/>
                <a:cs typeface="Times New Roman"/>
              </a:rPr>
              <a:t> </a:t>
            </a:r>
            <a:r>
              <a:rPr sz="2000" spc="-5" dirty="0">
                <a:latin typeface="Times New Roman"/>
                <a:cs typeface="Times New Roman"/>
              </a:rPr>
              <a:t>tides,</a:t>
            </a:r>
            <a:r>
              <a:rPr sz="2000" spc="445" dirty="0">
                <a:latin typeface="Times New Roman"/>
                <a:cs typeface="Times New Roman"/>
              </a:rPr>
              <a:t> </a:t>
            </a:r>
            <a:r>
              <a:rPr sz="3150" i="1" spc="487" baseline="-7936" dirty="0">
                <a:latin typeface="Times New Roman"/>
                <a:cs typeface="Times New Roman"/>
              </a:rPr>
              <a:t>P</a:t>
            </a:r>
            <a:r>
              <a:rPr sz="3150" i="1" spc="457" baseline="-7936" dirty="0">
                <a:latin typeface="Times New Roman"/>
                <a:cs typeface="Times New Roman"/>
              </a:rPr>
              <a:t> </a:t>
            </a:r>
            <a:r>
              <a:rPr sz="3150" spc="434" baseline="-7936" dirty="0">
                <a:latin typeface="Symbol"/>
                <a:cs typeface="Symbol"/>
              </a:rPr>
              <a:t></a:t>
            </a:r>
            <a:endParaRPr sz="3150" baseline="-7936">
              <a:latin typeface="Symbol"/>
              <a:cs typeface="Symbol"/>
            </a:endParaRPr>
          </a:p>
        </p:txBody>
      </p:sp>
      <p:sp>
        <p:nvSpPr>
          <p:cNvPr id="19" name="object 19"/>
          <p:cNvSpPr/>
          <p:nvPr/>
        </p:nvSpPr>
        <p:spPr>
          <a:xfrm>
            <a:off x="4636166" y="2325937"/>
            <a:ext cx="578485" cy="0"/>
          </a:xfrm>
          <a:custGeom>
            <a:avLst/>
            <a:gdLst/>
            <a:ahLst/>
            <a:cxnLst/>
            <a:rect l="l" t="t" r="r" b="b"/>
            <a:pathLst>
              <a:path w="578485">
                <a:moveTo>
                  <a:pt x="0" y="0"/>
                </a:moveTo>
                <a:lnTo>
                  <a:pt x="578100" y="0"/>
                </a:lnTo>
              </a:path>
            </a:pathLst>
          </a:custGeom>
          <a:ln w="10952">
            <a:solidFill>
              <a:srgbClr val="000000"/>
            </a:solidFill>
          </a:ln>
        </p:spPr>
        <p:txBody>
          <a:bodyPr wrap="square" lIns="0" tIns="0" rIns="0" bIns="0" rtlCol="0"/>
          <a:lstStyle/>
          <a:p>
            <a:endParaRPr/>
          </a:p>
        </p:txBody>
      </p:sp>
      <p:sp>
        <p:nvSpPr>
          <p:cNvPr id="20" name="object 20"/>
          <p:cNvSpPr txBox="1"/>
          <p:nvPr/>
        </p:nvSpPr>
        <p:spPr>
          <a:xfrm>
            <a:off x="6907736" y="1929510"/>
            <a:ext cx="154305" cy="346075"/>
          </a:xfrm>
          <a:prstGeom prst="rect">
            <a:avLst/>
          </a:prstGeom>
        </p:spPr>
        <p:txBody>
          <a:bodyPr vert="horz" wrap="square" lIns="0" tIns="12700" rIns="0" bIns="0" rtlCol="0">
            <a:spAutoFit/>
          </a:bodyPr>
          <a:lstStyle/>
          <a:p>
            <a:pPr marL="12700">
              <a:lnSpc>
                <a:spcPct val="100000"/>
              </a:lnSpc>
              <a:spcBef>
                <a:spcPts val="100"/>
              </a:spcBef>
            </a:pPr>
            <a:r>
              <a:rPr sz="2100" spc="204" dirty="0">
                <a:latin typeface="Symbol"/>
                <a:cs typeface="Symbol"/>
              </a:rPr>
              <a:t></a:t>
            </a:r>
            <a:endParaRPr sz="2100">
              <a:latin typeface="Symbol"/>
              <a:cs typeface="Symbol"/>
            </a:endParaRPr>
          </a:p>
        </p:txBody>
      </p:sp>
      <p:sp>
        <p:nvSpPr>
          <p:cNvPr id="25" name="object 25"/>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38</a:t>
            </a:fld>
            <a:endParaRPr sz="1200">
              <a:latin typeface="Arial MT"/>
              <a:cs typeface="Arial MT"/>
            </a:endParaRPr>
          </a:p>
        </p:txBody>
      </p:sp>
      <p:sp>
        <p:nvSpPr>
          <p:cNvPr id="21" name="object 21"/>
          <p:cNvSpPr txBox="1"/>
          <p:nvPr/>
        </p:nvSpPr>
        <p:spPr>
          <a:xfrm>
            <a:off x="5247345" y="2387926"/>
            <a:ext cx="1814830" cy="346075"/>
          </a:xfrm>
          <a:prstGeom prst="rect">
            <a:avLst/>
          </a:prstGeom>
        </p:spPr>
        <p:txBody>
          <a:bodyPr vert="horz" wrap="square" lIns="0" tIns="12700" rIns="0" bIns="0" rtlCol="0">
            <a:spAutoFit/>
          </a:bodyPr>
          <a:lstStyle/>
          <a:p>
            <a:pPr marL="12700">
              <a:lnSpc>
                <a:spcPct val="100000"/>
              </a:lnSpc>
              <a:spcBef>
                <a:spcPts val="100"/>
              </a:spcBef>
              <a:tabLst>
                <a:tab pos="1672589" algn="l"/>
              </a:tabLst>
            </a:pPr>
            <a:r>
              <a:rPr sz="2100" spc="204" dirty="0">
                <a:latin typeface="Symbol"/>
                <a:cs typeface="Symbol"/>
              </a:rPr>
              <a:t></a:t>
            </a:r>
            <a:r>
              <a:rPr sz="2100" spc="204" dirty="0">
                <a:latin typeface="Times New Roman"/>
                <a:cs typeface="Times New Roman"/>
              </a:rPr>
              <a:t>	</a:t>
            </a:r>
            <a:r>
              <a:rPr sz="2100" spc="204" dirty="0">
                <a:latin typeface="Symbol"/>
                <a:cs typeface="Symbol"/>
              </a:rPr>
              <a:t></a:t>
            </a:r>
            <a:endParaRPr sz="2100">
              <a:latin typeface="Symbol"/>
              <a:cs typeface="Symbol"/>
            </a:endParaRPr>
          </a:p>
        </p:txBody>
      </p:sp>
      <p:sp>
        <p:nvSpPr>
          <p:cNvPr id="22" name="object 22"/>
          <p:cNvSpPr txBox="1"/>
          <p:nvPr/>
        </p:nvSpPr>
        <p:spPr>
          <a:xfrm>
            <a:off x="5221945" y="2010764"/>
            <a:ext cx="1997075" cy="346075"/>
          </a:xfrm>
          <a:prstGeom prst="rect">
            <a:avLst/>
          </a:prstGeom>
        </p:spPr>
        <p:txBody>
          <a:bodyPr vert="horz" wrap="square" lIns="0" tIns="12700" rIns="0" bIns="0" rtlCol="0">
            <a:spAutoFit/>
          </a:bodyPr>
          <a:lstStyle/>
          <a:p>
            <a:pPr marL="38100">
              <a:lnSpc>
                <a:spcPct val="100000"/>
              </a:lnSpc>
              <a:spcBef>
                <a:spcPts val="100"/>
              </a:spcBef>
              <a:tabLst>
                <a:tab pos="434340" algn="l"/>
                <a:tab pos="1303020" algn="l"/>
              </a:tabLst>
            </a:pPr>
            <a:r>
              <a:rPr sz="3150" spc="307" baseline="-18518" dirty="0">
                <a:latin typeface="Symbol"/>
                <a:cs typeface="Symbol"/>
              </a:rPr>
              <a:t></a:t>
            </a:r>
            <a:r>
              <a:rPr sz="2100" u="sng" spc="204" dirty="0">
                <a:uFill>
                  <a:solidFill>
                    <a:srgbClr val="000000"/>
                  </a:solidFill>
                </a:uFill>
                <a:latin typeface="Times New Roman"/>
                <a:cs typeface="Times New Roman"/>
              </a:rPr>
              <a:t>	</a:t>
            </a:r>
            <a:r>
              <a:rPr sz="1200" u="sng" spc="100" dirty="0">
                <a:uFill>
                  <a:solidFill>
                    <a:srgbClr val="000000"/>
                  </a:solidFill>
                </a:uFill>
                <a:latin typeface="Times New Roman"/>
                <a:cs typeface="Times New Roman"/>
              </a:rPr>
              <a:t>max	</a:t>
            </a:r>
            <a:r>
              <a:rPr sz="1200" u="sng" spc="114" dirty="0">
                <a:uFill>
                  <a:solidFill>
                    <a:srgbClr val="000000"/>
                  </a:solidFill>
                </a:uFill>
                <a:latin typeface="Times New Roman"/>
                <a:cs typeface="Times New Roman"/>
              </a:rPr>
              <a:t>min </a:t>
            </a:r>
            <a:r>
              <a:rPr sz="1200" spc="120" dirty="0">
                <a:latin typeface="Times New Roman"/>
                <a:cs typeface="Times New Roman"/>
              </a:rPr>
              <a:t> </a:t>
            </a:r>
            <a:r>
              <a:rPr sz="3150" spc="307" baseline="-18518" dirty="0">
                <a:latin typeface="Symbol"/>
                <a:cs typeface="Symbol"/>
              </a:rPr>
              <a:t></a:t>
            </a:r>
            <a:r>
              <a:rPr sz="3150" spc="-30" baseline="-18518" dirty="0">
                <a:latin typeface="Times New Roman"/>
                <a:cs typeface="Times New Roman"/>
              </a:rPr>
              <a:t> </a:t>
            </a:r>
            <a:r>
              <a:rPr sz="3000" baseline="-13888" dirty="0">
                <a:latin typeface="Times New Roman"/>
                <a:cs typeface="Times New Roman"/>
              </a:rPr>
              <a:t>,</a:t>
            </a:r>
            <a:endParaRPr sz="3000" baseline="-13888">
              <a:latin typeface="Times New Roman"/>
              <a:cs typeface="Times New Roman"/>
            </a:endParaRPr>
          </a:p>
        </p:txBody>
      </p:sp>
      <p:sp>
        <p:nvSpPr>
          <p:cNvPr id="23" name="object 23"/>
          <p:cNvSpPr txBox="1"/>
          <p:nvPr/>
        </p:nvSpPr>
        <p:spPr>
          <a:xfrm>
            <a:off x="4730698" y="2321248"/>
            <a:ext cx="1526540" cy="346075"/>
          </a:xfrm>
          <a:prstGeom prst="rect">
            <a:avLst/>
          </a:prstGeom>
        </p:spPr>
        <p:txBody>
          <a:bodyPr vert="horz" wrap="square" lIns="0" tIns="12700" rIns="0" bIns="0" rtlCol="0">
            <a:spAutoFit/>
          </a:bodyPr>
          <a:lstStyle/>
          <a:p>
            <a:pPr marL="12700">
              <a:lnSpc>
                <a:spcPct val="100000"/>
              </a:lnSpc>
              <a:spcBef>
                <a:spcPts val="100"/>
              </a:spcBef>
              <a:tabLst>
                <a:tab pos="1345565" algn="l"/>
              </a:tabLst>
            </a:pPr>
            <a:r>
              <a:rPr sz="2100" spc="114" dirty="0">
                <a:latin typeface="Times New Roman"/>
                <a:cs typeface="Times New Roman"/>
              </a:rPr>
              <a:t>2</a:t>
            </a:r>
            <a:r>
              <a:rPr sz="2100" i="1" spc="295" dirty="0">
                <a:latin typeface="Times New Roman"/>
                <a:cs typeface="Times New Roman"/>
              </a:rPr>
              <a:t>T</a:t>
            </a:r>
            <a:r>
              <a:rPr sz="2100" i="1" dirty="0">
                <a:latin typeface="Times New Roman"/>
                <a:cs typeface="Times New Roman"/>
              </a:rPr>
              <a:t>	</a:t>
            </a:r>
            <a:r>
              <a:rPr sz="2100" spc="265" dirty="0">
                <a:latin typeface="Times New Roman"/>
                <a:cs typeface="Times New Roman"/>
              </a:rPr>
              <a:t>2</a:t>
            </a:r>
            <a:endParaRPr sz="2100">
              <a:latin typeface="Times New Roman"/>
              <a:cs typeface="Times New Roman"/>
            </a:endParaRPr>
          </a:p>
        </p:txBody>
      </p:sp>
      <p:sp>
        <p:nvSpPr>
          <p:cNvPr id="24" name="object 24"/>
          <p:cNvSpPr txBox="1"/>
          <p:nvPr/>
        </p:nvSpPr>
        <p:spPr>
          <a:xfrm>
            <a:off x="4630738" y="1922237"/>
            <a:ext cx="2059305" cy="372745"/>
          </a:xfrm>
          <a:prstGeom prst="rect">
            <a:avLst/>
          </a:prstGeom>
        </p:spPr>
        <p:txBody>
          <a:bodyPr vert="horz" wrap="square" lIns="0" tIns="15875" rIns="0" bIns="0" rtlCol="0">
            <a:spAutoFit/>
          </a:bodyPr>
          <a:lstStyle/>
          <a:p>
            <a:pPr marL="38100">
              <a:lnSpc>
                <a:spcPct val="100000"/>
              </a:lnSpc>
              <a:spcBef>
                <a:spcPts val="125"/>
              </a:spcBef>
              <a:tabLst>
                <a:tab pos="1448435" algn="l"/>
              </a:tabLst>
            </a:pPr>
            <a:r>
              <a:rPr sz="2250" spc="225" dirty="0">
                <a:latin typeface="Symbol"/>
                <a:cs typeface="Symbol"/>
              </a:rPr>
              <a:t></a:t>
            </a:r>
            <a:r>
              <a:rPr sz="2100" i="1" spc="225" dirty="0">
                <a:latin typeface="Times New Roman"/>
                <a:cs typeface="Times New Roman"/>
              </a:rPr>
              <a:t>Sg</a:t>
            </a:r>
            <a:r>
              <a:rPr sz="2100" i="1" spc="105" dirty="0">
                <a:latin typeface="Times New Roman"/>
                <a:cs typeface="Times New Roman"/>
              </a:rPr>
              <a:t> </a:t>
            </a:r>
            <a:r>
              <a:rPr sz="3150" spc="307" baseline="2645" dirty="0">
                <a:latin typeface="Symbol"/>
                <a:cs typeface="Symbol"/>
              </a:rPr>
              <a:t></a:t>
            </a:r>
            <a:r>
              <a:rPr sz="3150" spc="262" baseline="2645" dirty="0">
                <a:latin typeface="Times New Roman"/>
                <a:cs typeface="Times New Roman"/>
              </a:rPr>
              <a:t> </a:t>
            </a:r>
            <a:r>
              <a:rPr sz="2100" i="1" spc="254" dirty="0">
                <a:latin typeface="Times New Roman"/>
                <a:cs typeface="Times New Roman"/>
              </a:rPr>
              <a:t>A</a:t>
            </a:r>
            <a:r>
              <a:rPr sz="1800" spc="382" baseline="43981" dirty="0">
                <a:latin typeface="Times New Roman"/>
                <a:cs typeface="Times New Roman"/>
              </a:rPr>
              <a:t>2	</a:t>
            </a:r>
            <a:r>
              <a:rPr sz="2100" spc="290" dirty="0">
                <a:latin typeface="Symbol"/>
                <a:cs typeface="Symbol"/>
              </a:rPr>
              <a:t></a:t>
            </a:r>
            <a:r>
              <a:rPr sz="2100" spc="65" dirty="0">
                <a:latin typeface="Times New Roman"/>
                <a:cs typeface="Times New Roman"/>
              </a:rPr>
              <a:t> </a:t>
            </a:r>
            <a:r>
              <a:rPr sz="2100" i="1" spc="254" dirty="0">
                <a:latin typeface="Times New Roman"/>
                <a:cs typeface="Times New Roman"/>
              </a:rPr>
              <a:t>A</a:t>
            </a:r>
            <a:r>
              <a:rPr sz="1800" spc="382" baseline="43981" dirty="0">
                <a:latin typeface="Times New Roman"/>
                <a:cs typeface="Times New Roman"/>
              </a:rPr>
              <a:t>2</a:t>
            </a:r>
            <a:endParaRPr sz="1800" baseline="43981">
              <a:latin typeface="Times New Roman"/>
              <a:cs typeface="Times New Roman"/>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39</a:t>
            </a:fld>
            <a:endParaRPr sz="1200">
              <a:latin typeface="Arial MT"/>
              <a:cs typeface="Arial MT"/>
            </a:endParaRPr>
          </a:p>
        </p:txBody>
      </p:sp>
      <p:sp>
        <p:nvSpPr>
          <p:cNvPr id="2" name="object 2"/>
          <p:cNvSpPr txBox="1">
            <a:spLocks noGrp="1"/>
          </p:cNvSpPr>
          <p:nvPr>
            <p:ph type="title"/>
          </p:nvPr>
        </p:nvSpPr>
        <p:spPr>
          <a:xfrm>
            <a:off x="154939" y="98552"/>
            <a:ext cx="318960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Energy</a:t>
            </a:r>
            <a:r>
              <a:rPr sz="2400" b="1" spc="-15" dirty="0">
                <a:latin typeface="Times New Roman"/>
                <a:cs typeface="Times New Roman"/>
              </a:rPr>
              <a:t> </a:t>
            </a:r>
            <a:r>
              <a:rPr sz="2400" b="1" dirty="0">
                <a:latin typeface="Times New Roman"/>
                <a:cs typeface="Times New Roman"/>
              </a:rPr>
              <a:t>of</a:t>
            </a:r>
            <a:r>
              <a:rPr sz="2400" b="1" spc="-10" dirty="0">
                <a:latin typeface="Times New Roman"/>
                <a:cs typeface="Times New Roman"/>
              </a:rPr>
              <a:t> </a:t>
            </a:r>
            <a:r>
              <a:rPr sz="2400" b="1" dirty="0">
                <a:latin typeface="Times New Roman"/>
                <a:cs typeface="Times New Roman"/>
              </a:rPr>
              <a:t>Ocean</a:t>
            </a:r>
            <a:r>
              <a:rPr sz="2400" b="1" spc="-75" dirty="0">
                <a:latin typeface="Times New Roman"/>
                <a:cs typeface="Times New Roman"/>
              </a:rPr>
              <a:t> </a:t>
            </a:r>
            <a:r>
              <a:rPr sz="2400" b="1" spc="-10" dirty="0">
                <a:latin typeface="Times New Roman"/>
                <a:cs typeface="Times New Roman"/>
              </a:rPr>
              <a:t>Tides:-</a:t>
            </a:r>
            <a:endParaRPr sz="2400">
              <a:latin typeface="Times New Roman"/>
              <a:cs typeface="Times New Roman"/>
            </a:endParaRPr>
          </a:p>
        </p:txBody>
      </p:sp>
      <p:sp>
        <p:nvSpPr>
          <p:cNvPr id="3" name="object 3"/>
          <p:cNvSpPr txBox="1"/>
          <p:nvPr/>
        </p:nvSpPr>
        <p:spPr>
          <a:xfrm>
            <a:off x="154939" y="564235"/>
            <a:ext cx="8799195" cy="5970270"/>
          </a:xfrm>
          <a:prstGeom prst="rect">
            <a:avLst/>
          </a:prstGeom>
        </p:spPr>
        <p:txBody>
          <a:bodyPr vert="horz" wrap="square" lIns="0" tIns="12700" rIns="0" bIns="0" rtlCol="0">
            <a:spAutoFit/>
          </a:bodyPr>
          <a:lstStyle/>
          <a:p>
            <a:pPr marL="12700" marR="315595" indent="914400" algn="just">
              <a:lnSpc>
                <a:spcPct val="150000"/>
              </a:lnSpc>
              <a:spcBef>
                <a:spcPts val="100"/>
              </a:spcBef>
            </a:pPr>
            <a:r>
              <a:rPr sz="2000" spc="-5" dirty="0">
                <a:latin typeface="Times New Roman"/>
                <a:cs typeface="Times New Roman"/>
              </a:rPr>
              <a:t>Energy</a:t>
            </a:r>
            <a:r>
              <a:rPr sz="2000" spc="-20"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ocean</a:t>
            </a:r>
            <a:r>
              <a:rPr sz="2000" spc="-15"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available</a:t>
            </a:r>
            <a:r>
              <a:rPr sz="2000" spc="-25" dirty="0">
                <a:latin typeface="Times New Roman"/>
                <a:cs typeface="Times New Roman"/>
              </a:rPr>
              <a:t> </a:t>
            </a:r>
            <a:r>
              <a:rPr sz="2000" dirty="0">
                <a:latin typeface="Times New Roman"/>
                <a:cs typeface="Times New Roman"/>
              </a:rPr>
              <a:t>in</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form</a:t>
            </a:r>
            <a:r>
              <a:rPr sz="2000" spc="-2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tidal</a:t>
            </a:r>
            <a:r>
              <a:rPr sz="2000" spc="-25" dirty="0">
                <a:latin typeface="Times New Roman"/>
                <a:cs typeface="Times New Roman"/>
              </a:rPr>
              <a:t> </a:t>
            </a:r>
            <a:r>
              <a:rPr sz="2000" dirty="0">
                <a:latin typeface="Times New Roman"/>
                <a:cs typeface="Times New Roman"/>
              </a:rPr>
              <a:t>generating</a:t>
            </a:r>
            <a:r>
              <a:rPr sz="2000" spc="-35" dirty="0">
                <a:latin typeface="Times New Roman"/>
                <a:cs typeface="Times New Roman"/>
              </a:rPr>
              <a:t> </a:t>
            </a:r>
            <a:r>
              <a:rPr sz="2000" dirty="0">
                <a:latin typeface="Times New Roman"/>
                <a:cs typeface="Times New Roman"/>
              </a:rPr>
              <a:t>forces.</a:t>
            </a:r>
            <a:r>
              <a:rPr sz="2000" spc="-60" dirty="0">
                <a:latin typeface="Times New Roman"/>
                <a:cs typeface="Times New Roman"/>
              </a:rPr>
              <a:t> </a:t>
            </a:r>
            <a:r>
              <a:rPr sz="2000" dirty="0">
                <a:latin typeface="Times New Roman"/>
                <a:cs typeface="Times New Roman"/>
              </a:rPr>
              <a:t>The </a:t>
            </a:r>
            <a:r>
              <a:rPr sz="2000" spc="-490" dirty="0">
                <a:latin typeface="Times New Roman"/>
                <a:cs typeface="Times New Roman"/>
              </a:rPr>
              <a:t> </a:t>
            </a:r>
            <a:r>
              <a:rPr sz="2000" spc="-5" dirty="0">
                <a:latin typeface="Times New Roman"/>
                <a:cs typeface="Times New Roman"/>
              </a:rPr>
              <a:t>tidal</a:t>
            </a:r>
            <a:r>
              <a:rPr sz="2000" spc="-25" dirty="0">
                <a:latin typeface="Times New Roman"/>
                <a:cs typeface="Times New Roman"/>
              </a:rPr>
              <a:t> </a:t>
            </a:r>
            <a:r>
              <a:rPr sz="2000" spc="-5" dirty="0">
                <a:latin typeface="Times New Roman"/>
                <a:cs typeface="Times New Roman"/>
              </a:rPr>
              <a:t>energy</a:t>
            </a:r>
            <a:r>
              <a:rPr sz="2000" spc="-15" dirty="0">
                <a:latin typeface="Times New Roman"/>
                <a:cs typeface="Times New Roman"/>
              </a:rPr>
              <a:t> </a:t>
            </a:r>
            <a:r>
              <a:rPr sz="2000" dirty="0">
                <a:latin typeface="Times New Roman"/>
                <a:cs typeface="Times New Roman"/>
              </a:rPr>
              <a:t>varies</a:t>
            </a:r>
            <a:r>
              <a:rPr sz="2000" spc="-15" dirty="0">
                <a:latin typeface="Times New Roman"/>
                <a:cs typeface="Times New Roman"/>
              </a:rPr>
              <a:t> </a:t>
            </a:r>
            <a:r>
              <a:rPr sz="2000" dirty="0">
                <a:latin typeface="Times New Roman"/>
                <a:cs typeface="Times New Roman"/>
              </a:rPr>
              <a:t>from</a:t>
            </a:r>
            <a:r>
              <a:rPr sz="2000" spc="-35" dirty="0">
                <a:latin typeface="Times New Roman"/>
                <a:cs typeface="Times New Roman"/>
              </a:rPr>
              <a:t> </a:t>
            </a:r>
            <a:r>
              <a:rPr sz="2000" spc="5" dirty="0">
                <a:latin typeface="Times New Roman"/>
                <a:cs typeface="Times New Roman"/>
              </a:rPr>
              <a:t>one</a:t>
            </a:r>
            <a:r>
              <a:rPr sz="2000" spc="-10" dirty="0">
                <a:latin typeface="Times New Roman"/>
                <a:cs typeface="Times New Roman"/>
              </a:rPr>
              <a:t> </a:t>
            </a:r>
            <a:r>
              <a:rPr sz="2000" dirty="0">
                <a:latin typeface="Times New Roman"/>
                <a:cs typeface="Times New Roman"/>
              </a:rPr>
              <a:t>geographical</a:t>
            </a:r>
            <a:r>
              <a:rPr sz="2000" spc="-35" dirty="0">
                <a:latin typeface="Times New Roman"/>
                <a:cs typeface="Times New Roman"/>
              </a:rPr>
              <a:t> </a:t>
            </a:r>
            <a:r>
              <a:rPr sz="2000" dirty="0">
                <a:latin typeface="Times New Roman"/>
                <a:cs typeface="Times New Roman"/>
              </a:rPr>
              <a:t>region</a:t>
            </a:r>
            <a:r>
              <a:rPr sz="2000" spc="-35"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20" dirty="0">
                <a:latin typeface="Times New Roman"/>
                <a:cs typeface="Times New Roman"/>
              </a:rPr>
              <a:t>other.</a:t>
            </a:r>
            <a:r>
              <a:rPr sz="2000" spc="-25" dirty="0">
                <a:latin typeface="Times New Roman"/>
                <a:cs typeface="Times New Roman"/>
              </a:rPr>
              <a:t> </a:t>
            </a:r>
            <a:r>
              <a:rPr sz="2000" spc="-5" dirty="0">
                <a:latin typeface="Times New Roman"/>
                <a:cs typeface="Times New Roman"/>
              </a:rPr>
              <a:t>Some</a:t>
            </a:r>
            <a:r>
              <a:rPr sz="2000" spc="5" dirty="0">
                <a:latin typeface="Times New Roman"/>
                <a:cs typeface="Times New Roman"/>
              </a:rPr>
              <a:t> </a:t>
            </a:r>
            <a:r>
              <a:rPr sz="2000" dirty="0">
                <a:latin typeface="Times New Roman"/>
                <a:cs typeface="Times New Roman"/>
              </a:rPr>
              <a:t>part</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tidal </a:t>
            </a:r>
            <a:r>
              <a:rPr sz="2000" spc="-484" dirty="0">
                <a:latin typeface="Times New Roman"/>
                <a:cs typeface="Times New Roman"/>
              </a:rPr>
              <a:t> </a:t>
            </a:r>
            <a:r>
              <a:rPr sz="2000" spc="-5" dirty="0">
                <a:latin typeface="Times New Roman"/>
                <a:cs typeface="Times New Roman"/>
              </a:rPr>
              <a:t>energy</a:t>
            </a:r>
            <a:r>
              <a:rPr sz="2000" spc="-2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lost</a:t>
            </a:r>
            <a:r>
              <a:rPr sz="2000" spc="-25" dirty="0">
                <a:latin typeface="Times New Roman"/>
                <a:cs typeface="Times New Roman"/>
              </a:rPr>
              <a:t> </a:t>
            </a:r>
            <a:r>
              <a:rPr sz="2000" spc="5" dirty="0">
                <a:latin typeface="Times New Roman"/>
                <a:cs typeface="Times New Roman"/>
              </a:rPr>
              <a:t>due</a:t>
            </a:r>
            <a:r>
              <a:rPr sz="2000" spc="-25" dirty="0">
                <a:latin typeface="Times New Roman"/>
                <a:cs typeface="Times New Roman"/>
              </a:rPr>
              <a:t> </a:t>
            </a:r>
            <a:r>
              <a:rPr sz="2000" dirty="0">
                <a:latin typeface="Times New Roman"/>
                <a:cs typeface="Times New Roman"/>
              </a:rPr>
              <a:t>to:</a:t>
            </a:r>
            <a:endParaRPr sz="2000">
              <a:latin typeface="Times New Roman"/>
              <a:cs typeface="Times New Roman"/>
            </a:endParaRPr>
          </a:p>
          <a:p>
            <a:pPr marL="527685" indent="-515620" algn="just">
              <a:lnSpc>
                <a:spcPct val="100000"/>
              </a:lnSpc>
              <a:spcBef>
                <a:spcPts val="1200"/>
              </a:spcBef>
              <a:buAutoNum type="romanLcParenBoth"/>
              <a:tabLst>
                <a:tab pos="528320" algn="l"/>
              </a:tabLst>
            </a:pPr>
            <a:r>
              <a:rPr sz="2000" dirty="0">
                <a:solidFill>
                  <a:srgbClr val="006FC0"/>
                </a:solidFill>
                <a:latin typeface="Times New Roman"/>
                <a:cs typeface="Times New Roman"/>
              </a:rPr>
              <a:t>Dissipation</a:t>
            </a:r>
            <a:r>
              <a:rPr sz="2000" spc="-35" dirty="0">
                <a:solidFill>
                  <a:srgbClr val="006FC0"/>
                </a:solidFill>
                <a:latin typeface="Times New Roman"/>
                <a:cs typeface="Times New Roman"/>
              </a:rPr>
              <a:t> </a:t>
            </a:r>
            <a:r>
              <a:rPr sz="2000" dirty="0">
                <a:solidFill>
                  <a:srgbClr val="006FC0"/>
                </a:solidFill>
                <a:latin typeface="Times New Roman"/>
                <a:cs typeface="Times New Roman"/>
              </a:rPr>
              <a:t>which</a:t>
            </a:r>
            <a:r>
              <a:rPr sz="2000" spc="-15" dirty="0">
                <a:solidFill>
                  <a:srgbClr val="006FC0"/>
                </a:solidFill>
                <a:latin typeface="Times New Roman"/>
                <a:cs typeface="Times New Roman"/>
              </a:rPr>
              <a:t> </a:t>
            </a:r>
            <a:r>
              <a:rPr sz="2000" dirty="0">
                <a:solidFill>
                  <a:srgbClr val="006FC0"/>
                </a:solidFill>
                <a:latin typeface="Times New Roman"/>
                <a:cs typeface="Times New Roman"/>
              </a:rPr>
              <a:t>results</a:t>
            </a:r>
            <a:r>
              <a:rPr sz="2000" spc="-35" dirty="0">
                <a:solidFill>
                  <a:srgbClr val="006FC0"/>
                </a:solidFill>
                <a:latin typeface="Times New Roman"/>
                <a:cs typeface="Times New Roman"/>
              </a:rPr>
              <a:t> </a:t>
            </a:r>
            <a:r>
              <a:rPr sz="2000" dirty="0">
                <a:solidFill>
                  <a:srgbClr val="006FC0"/>
                </a:solidFill>
                <a:latin typeface="Times New Roman"/>
                <a:cs typeface="Times New Roman"/>
              </a:rPr>
              <a:t>from</a:t>
            </a:r>
            <a:r>
              <a:rPr sz="2000" spc="-25" dirty="0">
                <a:solidFill>
                  <a:srgbClr val="006FC0"/>
                </a:solidFill>
                <a:latin typeface="Times New Roman"/>
                <a:cs typeface="Times New Roman"/>
              </a:rPr>
              <a:t> </a:t>
            </a:r>
            <a:r>
              <a:rPr sz="2000" spc="-5" dirty="0">
                <a:solidFill>
                  <a:srgbClr val="006FC0"/>
                </a:solidFill>
                <a:latin typeface="Times New Roman"/>
                <a:cs typeface="Times New Roman"/>
              </a:rPr>
              <a:t>friction</a:t>
            </a:r>
            <a:r>
              <a:rPr sz="2000" spc="-35" dirty="0">
                <a:solidFill>
                  <a:srgbClr val="006FC0"/>
                </a:solidFill>
                <a:latin typeface="Times New Roman"/>
                <a:cs typeface="Times New Roman"/>
              </a:rPr>
              <a:t> </a:t>
            </a:r>
            <a:r>
              <a:rPr sz="2000" dirty="0">
                <a:solidFill>
                  <a:srgbClr val="006FC0"/>
                </a:solidFill>
                <a:latin typeface="Times New Roman"/>
                <a:cs typeface="Times New Roman"/>
              </a:rPr>
              <a:t>between</a:t>
            </a:r>
            <a:r>
              <a:rPr sz="2000" spc="-15" dirty="0">
                <a:solidFill>
                  <a:srgbClr val="006FC0"/>
                </a:solidFill>
                <a:latin typeface="Times New Roman"/>
                <a:cs typeface="Times New Roman"/>
              </a:rPr>
              <a:t> </a:t>
            </a:r>
            <a:r>
              <a:rPr sz="2000" spc="-5" dirty="0">
                <a:solidFill>
                  <a:srgbClr val="006FC0"/>
                </a:solidFill>
                <a:latin typeface="Times New Roman"/>
                <a:cs typeface="Times New Roman"/>
              </a:rPr>
              <a:t>layers</a:t>
            </a:r>
            <a:r>
              <a:rPr sz="2000" spc="-10" dirty="0">
                <a:solidFill>
                  <a:srgbClr val="006FC0"/>
                </a:solidFill>
                <a:latin typeface="Times New Roman"/>
                <a:cs typeface="Times New Roman"/>
              </a:rPr>
              <a:t> </a:t>
            </a:r>
            <a:r>
              <a:rPr sz="2000" dirty="0">
                <a:solidFill>
                  <a:srgbClr val="006FC0"/>
                </a:solidFill>
                <a:latin typeface="Times New Roman"/>
                <a:cs typeface="Times New Roman"/>
              </a:rPr>
              <a:t>of</a:t>
            </a:r>
            <a:r>
              <a:rPr sz="2000" spc="-15" dirty="0">
                <a:solidFill>
                  <a:srgbClr val="006FC0"/>
                </a:solidFill>
                <a:latin typeface="Times New Roman"/>
                <a:cs typeface="Times New Roman"/>
              </a:rPr>
              <a:t> </a:t>
            </a:r>
            <a:r>
              <a:rPr sz="2000" spc="-25" dirty="0">
                <a:solidFill>
                  <a:srgbClr val="006FC0"/>
                </a:solidFill>
                <a:latin typeface="Times New Roman"/>
                <a:cs typeface="Times New Roman"/>
              </a:rPr>
              <a:t>flow,</a:t>
            </a:r>
            <a:endParaRPr sz="2000">
              <a:latin typeface="Times New Roman"/>
              <a:cs typeface="Times New Roman"/>
            </a:endParaRPr>
          </a:p>
          <a:p>
            <a:pPr marL="527685" indent="-515620" algn="just">
              <a:lnSpc>
                <a:spcPct val="100000"/>
              </a:lnSpc>
              <a:spcBef>
                <a:spcPts val="1200"/>
              </a:spcBef>
              <a:buAutoNum type="romanLcParenBoth"/>
              <a:tabLst>
                <a:tab pos="528320" algn="l"/>
              </a:tabLst>
            </a:pPr>
            <a:r>
              <a:rPr sz="2000" dirty="0">
                <a:solidFill>
                  <a:srgbClr val="006FC0"/>
                </a:solidFill>
                <a:latin typeface="Times New Roman"/>
                <a:cs typeface="Times New Roman"/>
              </a:rPr>
              <a:t>Power</a:t>
            </a:r>
            <a:r>
              <a:rPr sz="2000" spc="-15" dirty="0">
                <a:solidFill>
                  <a:srgbClr val="006FC0"/>
                </a:solidFill>
                <a:latin typeface="Times New Roman"/>
                <a:cs typeface="Times New Roman"/>
              </a:rPr>
              <a:t> </a:t>
            </a:r>
            <a:r>
              <a:rPr sz="2000" dirty="0">
                <a:solidFill>
                  <a:srgbClr val="006FC0"/>
                </a:solidFill>
                <a:latin typeface="Times New Roman"/>
                <a:cs typeface="Times New Roman"/>
              </a:rPr>
              <a:t>interchange</a:t>
            </a:r>
            <a:r>
              <a:rPr sz="2000" spc="-40" dirty="0">
                <a:solidFill>
                  <a:srgbClr val="006FC0"/>
                </a:solidFill>
                <a:latin typeface="Times New Roman"/>
                <a:cs typeface="Times New Roman"/>
              </a:rPr>
              <a:t> </a:t>
            </a:r>
            <a:r>
              <a:rPr sz="2000" dirty="0">
                <a:solidFill>
                  <a:srgbClr val="006FC0"/>
                </a:solidFill>
                <a:latin typeface="Times New Roman"/>
                <a:cs typeface="Times New Roman"/>
              </a:rPr>
              <a:t>between</a:t>
            </a:r>
            <a:r>
              <a:rPr sz="2000" spc="-15" dirty="0">
                <a:solidFill>
                  <a:srgbClr val="006FC0"/>
                </a:solidFill>
                <a:latin typeface="Times New Roman"/>
                <a:cs typeface="Times New Roman"/>
              </a:rPr>
              <a:t> </a:t>
            </a:r>
            <a:r>
              <a:rPr sz="2000" dirty="0">
                <a:solidFill>
                  <a:srgbClr val="006FC0"/>
                </a:solidFill>
                <a:latin typeface="Times New Roman"/>
                <a:cs typeface="Times New Roman"/>
              </a:rPr>
              <a:t>the</a:t>
            </a:r>
            <a:r>
              <a:rPr sz="2000" spc="-5" dirty="0">
                <a:solidFill>
                  <a:srgbClr val="006FC0"/>
                </a:solidFill>
                <a:latin typeface="Times New Roman"/>
                <a:cs typeface="Times New Roman"/>
              </a:rPr>
              <a:t> </a:t>
            </a:r>
            <a:r>
              <a:rPr sz="2000" dirty="0">
                <a:solidFill>
                  <a:srgbClr val="006FC0"/>
                </a:solidFill>
                <a:latin typeface="Times New Roman"/>
                <a:cs typeface="Times New Roman"/>
              </a:rPr>
              <a:t>earth</a:t>
            </a:r>
            <a:r>
              <a:rPr sz="2000" spc="-15" dirty="0">
                <a:solidFill>
                  <a:srgbClr val="006FC0"/>
                </a:solidFill>
                <a:latin typeface="Times New Roman"/>
                <a:cs typeface="Times New Roman"/>
              </a:rPr>
              <a:t> </a:t>
            </a:r>
            <a:r>
              <a:rPr sz="2000" dirty="0">
                <a:solidFill>
                  <a:srgbClr val="006FC0"/>
                </a:solidFill>
                <a:latin typeface="Times New Roman"/>
                <a:cs typeface="Times New Roman"/>
              </a:rPr>
              <a:t>and</a:t>
            </a:r>
            <a:r>
              <a:rPr sz="2000" spc="-15" dirty="0">
                <a:solidFill>
                  <a:srgbClr val="006FC0"/>
                </a:solidFill>
                <a:latin typeface="Times New Roman"/>
                <a:cs typeface="Times New Roman"/>
              </a:rPr>
              <a:t> </a:t>
            </a:r>
            <a:r>
              <a:rPr sz="2000" spc="-5" dirty="0">
                <a:solidFill>
                  <a:srgbClr val="006FC0"/>
                </a:solidFill>
                <a:latin typeface="Times New Roman"/>
                <a:cs typeface="Times New Roman"/>
              </a:rPr>
              <a:t>its atmosphere,</a:t>
            </a:r>
            <a:r>
              <a:rPr sz="2000" spc="-30" dirty="0">
                <a:solidFill>
                  <a:srgbClr val="006FC0"/>
                </a:solidFill>
                <a:latin typeface="Times New Roman"/>
                <a:cs typeface="Times New Roman"/>
              </a:rPr>
              <a:t> </a:t>
            </a:r>
            <a:r>
              <a:rPr sz="2000" dirty="0">
                <a:solidFill>
                  <a:srgbClr val="006FC0"/>
                </a:solidFill>
                <a:latin typeface="Times New Roman"/>
                <a:cs typeface="Times New Roman"/>
              </a:rPr>
              <a:t>and</a:t>
            </a:r>
            <a:endParaRPr sz="2000">
              <a:latin typeface="Times New Roman"/>
              <a:cs typeface="Times New Roman"/>
            </a:endParaRPr>
          </a:p>
          <a:p>
            <a:pPr marL="527685" indent="-515620">
              <a:lnSpc>
                <a:spcPct val="100000"/>
              </a:lnSpc>
              <a:spcBef>
                <a:spcPts val="1200"/>
              </a:spcBef>
              <a:buAutoNum type="romanLcParenBoth"/>
              <a:tabLst>
                <a:tab pos="527685" algn="l"/>
                <a:tab pos="528320" algn="l"/>
              </a:tabLst>
            </a:pPr>
            <a:r>
              <a:rPr sz="2000" dirty="0">
                <a:solidFill>
                  <a:srgbClr val="006FC0"/>
                </a:solidFill>
                <a:latin typeface="Times New Roman"/>
                <a:cs typeface="Times New Roman"/>
              </a:rPr>
              <a:t>Change</a:t>
            </a:r>
            <a:r>
              <a:rPr sz="2000" spc="-25" dirty="0">
                <a:solidFill>
                  <a:srgbClr val="006FC0"/>
                </a:solidFill>
                <a:latin typeface="Times New Roman"/>
                <a:cs typeface="Times New Roman"/>
              </a:rPr>
              <a:t> </a:t>
            </a:r>
            <a:r>
              <a:rPr sz="2000" dirty="0">
                <a:solidFill>
                  <a:srgbClr val="006FC0"/>
                </a:solidFill>
                <a:latin typeface="Times New Roman"/>
                <a:cs typeface="Times New Roman"/>
              </a:rPr>
              <a:t>of</a:t>
            </a:r>
            <a:r>
              <a:rPr sz="2000" spc="-15" dirty="0">
                <a:solidFill>
                  <a:srgbClr val="006FC0"/>
                </a:solidFill>
                <a:latin typeface="Times New Roman"/>
                <a:cs typeface="Times New Roman"/>
              </a:rPr>
              <a:t> </a:t>
            </a:r>
            <a:r>
              <a:rPr sz="2000" spc="-5" dirty="0">
                <a:solidFill>
                  <a:srgbClr val="006FC0"/>
                </a:solidFill>
                <a:latin typeface="Times New Roman"/>
                <a:cs typeface="Times New Roman"/>
              </a:rPr>
              <a:t>energy</a:t>
            </a:r>
            <a:r>
              <a:rPr sz="2000" spc="-15" dirty="0">
                <a:solidFill>
                  <a:srgbClr val="006FC0"/>
                </a:solidFill>
                <a:latin typeface="Times New Roman"/>
                <a:cs typeface="Times New Roman"/>
              </a:rPr>
              <a:t> </a:t>
            </a:r>
            <a:r>
              <a:rPr sz="2000" dirty="0">
                <a:solidFill>
                  <a:srgbClr val="006FC0"/>
                </a:solidFill>
                <a:latin typeface="Times New Roman"/>
                <a:cs typeface="Times New Roman"/>
              </a:rPr>
              <a:t>from</a:t>
            </a:r>
            <a:r>
              <a:rPr sz="2000" spc="-30" dirty="0">
                <a:solidFill>
                  <a:srgbClr val="006FC0"/>
                </a:solidFill>
                <a:latin typeface="Times New Roman"/>
                <a:cs typeface="Times New Roman"/>
              </a:rPr>
              <a:t> </a:t>
            </a:r>
            <a:r>
              <a:rPr sz="2000" dirty="0">
                <a:solidFill>
                  <a:srgbClr val="006FC0"/>
                </a:solidFill>
                <a:latin typeface="Times New Roman"/>
                <a:cs typeface="Times New Roman"/>
              </a:rPr>
              <a:t>kinetic</a:t>
            </a:r>
            <a:r>
              <a:rPr sz="2000" spc="-40" dirty="0">
                <a:solidFill>
                  <a:srgbClr val="006FC0"/>
                </a:solidFill>
                <a:latin typeface="Times New Roman"/>
                <a:cs typeface="Times New Roman"/>
              </a:rPr>
              <a:t> </a:t>
            </a:r>
            <a:r>
              <a:rPr sz="2000" dirty="0">
                <a:solidFill>
                  <a:srgbClr val="006FC0"/>
                </a:solidFill>
                <a:latin typeface="Times New Roman"/>
                <a:cs typeface="Times New Roman"/>
              </a:rPr>
              <a:t>to</a:t>
            </a:r>
            <a:r>
              <a:rPr sz="2000" spc="-5" dirty="0">
                <a:solidFill>
                  <a:srgbClr val="006FC0"/>
                </a:solidFill>
                <a:latin typeface="Times New Roman"/>
                <a:cs typeface="Times New Roman"/>
              </a:rPr>
              <a:t> </a:t>
            </a:r>
            <a:r>
              <a:rPr sz="2000" dirty="0">
                <a:solidFill>
                  <a:srgbClr val="006FC0"/>
                </a:solidFill>
                <a:latin typeface="Times New Roman"/>
                <a:cs typeface="Times New Roman"/>
              </a:rPr>
              <a:t>potential</a:t>
            </a:r>
            <a:r>
              <a:rPr sz="2000" spc="-45" dirty="0">
                <a:solidFill>
                  <a:srgbClr val="006FC0"/>
                </a:solidFill>
                <a:latin typeface="Times New Roman"/>
                <a:cs typeface="Times New Roman"/>
              </a:rPr>
              <a:t> </a:t>
            </a:r>
            <a:r>
              <a:rPr sz="2000" dirty="0">
                <a:solidFill>
                  <a:srgbClr val="006FC0"/>
                </a:solidFill>
                <a:latin typeface="Times New Roman"/>
                <a:cs typeface="Times New Roman"/>
              </a:rPr>
              <a:t>form</a:t>
            </a:r>
            <a:r>
              <a:rPr sz="2000" spc="-30" dirty="0">
                <a:solidFill>
                  <a:srgbClr val="006FC0"/>
                </a:solidFill>
                <a:latin typeface="Times New Roman"/>
                <a:cs typeface="Times New Roman"/>
              </a:rPr>
              <a:t> </a:t>
            </a:r>
            <a:r>
              <a:rPr sz="2000" dirty="0">
                <a:solidFill>
                  <a:srgbClr val="006FC0"/>
                </a:solidFill>
                <a:latin typeface="Times New Roman"/>
                <a:cs typeface="Times New Roman"/>
              </a:rPr>
              <a:t>or</a:t>
            </a:r>
            <a:r>
              <a:rPr sz="2000" spc="-10" dirty="0">
                <a:solidFill>
                  <a:srgbClr val="006FC0"/>
                </a:solidFill>
                <a:latin typeface="Times New Roman"/>
                <a:cs typeface="Times New Roman"/>
              </a:rPr>
              <a:t> </a:t>
            </a:r>
            <a:r>
              <a:rPr sz="2000" dirty="0">
                <a:solidFill>
                  <a:srgbClr val="006FC0"/>
                </a:solidFill>
                <a:latin typeface="Times New Roman"/>
                <a:cs typeface="Times New Roman"/>
              </a:rPr>
              <a:t>vice-versa</a:t>
            </a:r>
            <a:r>
              <a:rPr sz="2000" spc="-35" dirty="0">
                <a:solidFill>
                  <a:srgbClr val="006FC0"/>
                </a:solidFill>
                <a:latin typeface="Times New Roman"/>
                <a:cs typeface="Times New Roman"/>
              </a:rPr>
              <a:t> </a:t>
            </a:r>
            <a:r>
              <a:rPr sz="2000" dirty="0">
                <a:solidFill>
                  <a:srgbClr val="006FC0"/>
                </a:solidFill>
                <a:latin typeface="Times New Roman"/>
                <a:cs typeface="Times New Roman"/>
              </a:rPr>
              <a:t>in</a:t>
            </a:r>
            <a:r>
              <a:rPr sz="2000" spc="-10" dirty="0">
                <a:solidFill>
                  <a:srgbClr val="006FC0"/>
                </a:solidFill>
                <a:latin typeface="Times New Roman"/>
                <a:cs typeface="Times New Roman"/>
              </a:rPr>
              <a:t> </a:t>
            </a:r>
            <a:r>
              <a:rPr sz="2000" dirty="0">
                <a:solidFill>
                  <a:srgbClr val="006FC0"/>
                </a:solidFill>
                <a:latin typeface="Times New Roman"/>
                <a:cs typeface="Times New Roman"/>
              </a:rPr>
              <a:t>the</a:t>
            </a:r>
            <a:r>
              <a:rPr sz="2000" spc="-5" dirty="0">
                <a:solidFill>
                  <a:srgbClr val="006FC0"/>
                </a:solidFill>
                <a:latin typeface="Times New Roman"/>
                <a:cs typeface="Times New Roman"/>
              </a:rPr>
              <a:t> </a:t>
            </a:r>
            <a:r>
              <a:rPr sz="2000" dirty="0">
                <a:solidFill>
                  <a:srgbClr val="006FC0"/>
                </a:solidFill>
                <a:latin typeface="Times New Roman"/>
                <a:cs typeface="Times New Roman"/>
              </a:rPr>
              <a:t>course</a:t>
            </a:r>
            <a:r>
              <a:rPr sz="2000" spc="-30" dirty="0">
                <a:solidFill>
                  <a:srgbClr val="006FC0"/>
                </a:solidFill>
                <a:latin typeface="Times New Roman"/>
                <a:cs typeface="Times New Roman"/>
              </a:rPr>
              <a:t> </a:t>
            </a:r>
            <a:r>
              <a:rPr sz="2000" dirty="0">
                <a:solidFill>
                  <a:srgbClr val="006FC0"/>
                </a:solidFill>
                <a:latin typeface="Times New Roman"/>
                <a:cs typeface="Times New Roman"/>
              </a:rPr>
              <a:t>of</a:t>
            </a:r>
            <a:endParaRPr sz="2000">
              <a:latin typeface="Times New Roman"/>
              <a:cs typeface="Times New Roman"/>
            </a:endParaRPr>
          </a:p>
          <a:p>
            <a:pPr marL="527685">
              <a:lnSpc>
                <a:spcPct val="100000"/>
              </a:lnSpc>
              <a:spcBef>
                <a:spcPts val="1200"/>
              </a:spcBef>
            </a:pPr>
            <a:r>
              <a:rPr sz="2000" spc="-5" dirty="0">
                <a:solidFill>
                  <a:srgbClr val="006FC0"/>
                </a:solidFill>
                <a:latin typeface="Times New Roman"/>
                <a:cs typeface="Times New Roman"/>
              </a:rPr>
              <a:t>motion.</a:t>
            </a:r>
            <a:endParaRPr sz="2000">
              <a:latin typeface="Times New Roman"/>
              <a:cs typeface="Times New Roman"/>
            </a:endParaRPr>
          </a:p>
          <a:p>
            <a:pPr marL="262255" indent="-250190">
              <a:lnSpc>
                <a:spcPct val="100000"/>
              </a:lnSpc>
              <a:spcBef>
                <a:spcPts val="1205"/>
              </a:spcBef>
              <a:buChar char="*"/>
              <a:tabLst>
                <a:tab pos="262890" algn="l"/>
              </a:tabLst>
            </a:pPr>
            <a:r>
              <a:rPr sz="2000" dirty="0">
                <a:latin typeface="Times New Roman"/>
                <a:cs typeface="Times New Roman"/>
              </a:rPr>
              <a:t>The above</a:t>
            </a:r>
            <a:r>
              <a:rPr sz="2000" spc="-35" dirty="0">
                <a:latin typeface="Times New Roman"/>
                <a:cs typeface="Times New Roman"/>
              </a:rPr>
              <a:t> </a:t>
            </a:r>
            <a:r>
              <a:rPr sz="2000" dirty="0">
                <a:latin typeface="Times New Roman"/>
                <a:cs typeface="Times New Roman"/>
              </a:rPr>
              <a:t>factors</a:t>
            </a:r>
            <a:r>
              <a:rPr sz="2000" spc="-20" dirty="0">
                <a:latin typeface="Times New Roman"/>
                <a:cs typeface="Times New Roman"/>
              </a:rPr>
              <a:t> </a:t>
            </a:r>
            <a:r>
              <a:rPr sz="2000" spc="-5" dirty="0">
                <a:latin typeface="Times New Roman"/>
                <a:cs typeface="Times New Roman"/>
              </a:rPr>
              <a:t>can</a:t>
            </a:r>
            <a:r>
              <a:rPr sz="2000" dirty="0">
                <a:latin typeface="Times New Roman"/>
                <a:cs typeface="Times New Roman"/>
              </a:rPr>
              <a:t> be taken</a:t>
            </a:r>
            <a:r>
              <a:rPr sz="2000" spc="-15" dirty="0">
                <a:latin typeface="Times New Roman"/>
                <a:cs typeface="Times New Roman"/>
              </a:rPr>
              <a:t> </a:t>
            </a:r>
            <a:r>
              <a:rPr sz="2000" dirty="0">
                <a:latin typeface="Times New Roman"/>
                <a:cs typeface="Times New Roman"/>
              </a:rPr>
              <a:t>into</a:t>
            </a:r>
            <a:r>
              <a:rPr sz="2000" spc="-10" dirty="0">
                <a:latin typeface="Times New Roman"/>
                <a:cs typeface="Times New Roman"/>
              </a:rPr>
              <a:t> </a:t>
            </a:r>
            <a:r>
              <a:rPr sz="2000" dirty="0">
                <a:latin typeface="Times New Roman"/>
                <a:cs typeface="Times New Roman"/>
              </a:rPr>
              <a:t>account</a:t>
            </a:r>
            <a:r>
              <a:rPr sz="2000" spc="-25" dirty="0">
                <a:latin typeface="Times New Roman"/>
                <a:cs typeface="Times New Roman"/>
              </a:rPr>
              <a:t> </a:t>
            </a:r>
            <a:r>
              <a:rPr sz="2000" dirty="0">
                <a:latin typeface="Times New Roman"/>
                <a:cs typeface="Times New Roman"/>
              </a:rPr>
              <a:t>while </a:t>
            </a:r>
            <a:r>
              <a:rPr sz="2000" spc="-5" dirty="0">
                <a:latin typeface="Times New Roman"/>
                <a:cs typeface="Times New Roman"/>
              </a:rPr>
              <a:t>calculating</a:t>
            </a:r>
            <a:r>
              <a:rPr sz="2000" spc="-2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total</a:t>
            </a:r>
            <a:r>
              <a:rPr sz="2000" spc="-15" dirty="0">
                <a:latin typeface="Times New Roman"/>
                <a:cs typeface="Times New Roman"/>
              </a:rPr>
              <a:t> </a:t>
            </a:r>
            <a:r>
              <a:rPr sz="2000" spc="-5" dirty="0">
                <a:latin typeface="Times New Roman"/>
                <a:cs typeface="Times New Roman"/>
              </a:rPr>
              <a:t>tidal</a:t>
            </a:r>
            <a:r>
              <a:rPr sz="2000" spc="-20" dirty="0">
                <a:latin typeface="Times New Roman"/>
                <a:cs typeface="Times New Roman"/>
              </a:rPr>
              <a:t> </a:t>
            </a:r>
            <a:r>
              <a:rPr sz="2000" spc="-25" dirty="0">
                <a:latin typeface="Times New Roman"/>
                <a:cs typeface="Times New Roman"/>
              </a:rPr>
              <a:t>energy.</a:t>
            </a:r>
            <a:endParaRPr sz="2000">
              <a:latin typeface="Times New Roman"/>
              <a:cs typeface="Times New Roman"/>
            </a:endParaRPr>
          </a:p>
          <a:p>
            <a:pPr marL="262255" indent="-250190">
              <a:lnSpc>
                <a:spcPct val="100000"/>
              </a:lnSpc>
              <a:spcBef>
                <a:spcPts val="1200"/>
              </a:spcBef>
              <a:buChar char="*"/>
              <a:tabLst>
                <a:tab pos="262890" algn="l"/>
              </a:tabLst>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quantitative</a:t>
            </a:r>
            <a:r>
              <a:rPr sz="2000" spc="-55" dirty="0">
                <a:latin typeface="Times New Roman"/>
                <a:cs typeface="Times New Roman"/>
              </a:rPr>
              <a:t> </a:t>
            </a:r>
            <a:r>
              <a:rPr sz="2000" spc="-5" dirty="0">
                <a:latin typeface="Times New Roman"/>
                <a:cs typeface="Times New Roman"/>
              </a:rPr>
              <a:t>estimates</a:t>
            </a:r>
            <a:r>
              <a:rPr sz="2000" spc="-10"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energy</a:t>
            </a:r>
            <a:r>
              <a:rPr sz="2000" spc="-25" dirty="0">
                <a:latin typeface="Times New Roman"/>
                <a:cs typeface="Times New Roman"/>
              </a:rPr>
              <a:t> </a:t>
            </a:r>
            <a:r>
              <a:rPr sz="2000" dirty="0">
                <a:latin typeface="Times New Roman"/>
                <a:cs typeface="Times New Roman"/>
              </a:rPr>
              <a:t>flow</a:t>
            </a:r>
            <a:r>
              <a:rPr sz="2000" spc="-10" dirty="0">
                <a:latin typeface="Times New Roman"/>
                <a:cs typeface="Times New Roman"/>
              </a:rPr>
              <a:t> </a:t>
            </a:r>
            <a:r>
              <a:rPr sz="2000" dirty="0">
                <a:latin typeface="Times New Roman"/>
                <a:cs typeface="Times New Roman"/>
              </a:rPr>
              <a:t>are</a:t>
            </a:r>
            <a:r>
              <a:rPr sz="2000" spc="-15" dirty="0">
                <a:latin typeface="Times New Roman"/>
                <a:cs typeface="Times New Roman"/>
              </a:rPr>
              <a:t> </a:t>
            </a:r>
            <a:r>
              <a:rPr sz="2000" dirty="0">
                <a:latin typeface="Times New Roman"/>
                <a:cs typeface="Times New Roman"/>
              </a:rPr>
              <a:t>equal</a:t>
            </a:r>
            <a:r>
              <a:rPr sz="2000" spc="-25" dirty="0">
                <a:latin typeface="Times New Roman"/>
                <a:cs typeface="Times New Roman"/>
              </a:rPr>
              <a:t> </a:t>
            </a:r>
            <a:r>
              <a:rPr sz="2000" spc="-5" dirty="0">
                <a:latin typeface="Times New Roman"/>
                <a:cs typeface="Times New Roman"/>
              </a:rPr>
              <a:t>to </a:t>
            </a:r>
            <a:r>
              <a:rPr sz="2000" dirty="0">
                <a:latin typeface="Times New Roman"/>
                <a:cs typeface="Times New Roman"/>
              </a:rPr>
              <a:t>2.4</a:t>
            </a:r>
            <a:r>
              <a:rPr sz="2000" spc="-50" dirty="0">
                <a:latin typeface="Times New Roman"/>
                <a:cs typeface="Times New Roman"/>
              </a:rPr>
              <a:t> </a:t>
            </a:r>
            <a:r>
              <a:rPr sz="2000" spc="-55" dirty="0">
                <a:latin typeface="Times New Roman"/>
                <a:cs typeface="Times New Roman"/>
              </a:rPr>
              <a:t>TW.</a:t>
            </a:r>
            <a:endParaRPr sz="2000">
              <a:latin typeface="Times New Roman"/>
              <a:cs typeface="Times New Roman"/>
            </a:endParaRPr>
          </a:p>
          <a:p>
            <a:pPr marL="12700">
              <a:lnSpc>
                <a:spcPct val="100000"/>
              </a:lnSpc>
              <a:spcBef>
                <a:spcPts val="1200"/>
              </a:spcBef>
              <a:tabLst>
                <a:tab pos="266700" algn="l"/>
              </a:tabLst>
            </a:pPr>
            <a:r>
              <a:rPr sz="2000" i="1" dirty="0">
                <a:latin typeface="Times New Roman"/>
                <a:cs typeface="Times New Roman"/>
              </a:rPr>
              <a:t>*	Dynamic</a:t>
            </a:r>
            <a:r>
              <a:rPr sz="2000" i="1" spc="-35" dirty="0">
                <a:latin typeface="Times New Roman"/>
                <a:cs typeface="Times New Roman"/>
              </a:rPr>
              <a:t> </a:t>
            </a:r>
            <a:r>
              <a:rPr sz="2000" i="1" spc="-25" dirty="0">
                <a:latin typeface="Times New Roman"/>
                <a:cs typeface="Times New Roman"/>
              </a:rPr>
              <a:t>Tidal</a:t>
            </a:r>
            <a:r>
              <a:rPr sz="2000" i="1" spc="-20" dirty="0">
                <a:latin typeface="Times New Roman"/>
                <a:cs typeface="Times New Roman"/>
              </a:rPr>
              <a:t> </a:t>
            </a:r>
            <a:r>
              <a:rPr sz="2000" i="1" dirty="0">
                <a:latin typeface="Times New Roman"/>
                <a:cs typeface="Times New Roman"/>
              </a:rPr>
              <a:t>Power</a:t>
            </a:r>
            <a:r>
              <a:rPr sz="2000" i="1" spc="-5" dirty="0">
                <a:latin typeface="Times New Roman"/>
                <a:cs typeface="Times New Roman"/>
              </a:rPr>
              <a:t> </a:t>
            </a:r>
            <a:r>
              <a:rPr sz="2000" dirty="0">
                <a:latin typeface="Times New Roman"/>
                <a:cs typeface="Times New Roman"/>
              </a:rPr>
              <a:t>(DTP)</a:t>
            </a:r>
            <a:r>
              <a:rPr sz="2000" spc="-5" dirty="0">
                <a:latin typeface="Times New Roman"/>
                <a:cs typeface="Times New Roman"/>
              </a:rPr>
              <a:t> is</a:t>
            </a:r>
            <a:r>
              <a:rPr sz="2000" spc="-1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theoretical</a:t>
            </a:r>
            <a:r>
              <a:rPr sz="2000" spc="-35" dirty="0">
                <a:latin typeface="Times New Roman"/>
                <a:cs typeface="Times New Roman"/>
              </a:rPr>
              <a:t> </a:t>
            </a:r>
            <a:r>
              <a:rPr sz="2000" dirty="0">
                <a:latin typeface="Times New Roman"/>
                <a:cs typeface="Times New Roman"/>
              </a:rPr>
              <a:t>generation</a:t>
            </a:r>
            <a:r>
              <a:rPr sz="2000" spc="-45" dirty="0">
                <a:latin typeface="Times New Roman"/>
                <a:cs typeface="Times New Roman"/>
              </a:rPr>
              <a:t> </a:t>
            </a:r>
            <a:r>
              <a:rPr sz="2000" dirty="0">
                <a:latin typeface="Times New Roman"/>
                <a:cs typeface="Times New Roman"/>
              </a:rPr>
              <a:t>technology</a:t>
            </a:r>
            <a:r>
              <a:rPr sz="2000" spc="-35" dirty="0">
                <a:latin typeface="Times New Roman"/>
                <a:cs typeface="Times New Roman"/>
              </a:rPr>
              <a:t> </a:t>
            </a:r>
            <a:r>
              <a:rPr sz="2000" dirty="0">
                <a:latin typeface="Times New Roman"/>
                <a:cs typeface="Times New Roman"/>
              </a:rPr>
              <a:t>which</a:t>
            </a:r>
            <a:r>
              <a:rPr sz="2000" spc="-15" dirty="0">
                <a:latin typeface="Times New Roman"/>
                <a:cs typeface="Times New Roman"/>
              </a:rPr>
              <a:t> </a:t>
            </a:r>
            <a:r>
              <a:rPr sz="2000" dirty="0">
                <a:latin typeface="Times New Roman"/>
                <a:cs typeface="Times New Roman"/>
              </a:rPr>
              <a:t>interacts</a:t>
            </a:r>
            <a:endParaRPr sz="2000">
              <a:latin typeface="Times New Roman"/>
              <a:cs typeface="Times New Roman"/>
            </a:endParaRPr>
          </a:p>
          <a:p>
            <a:pPr marL="266700" marR="5080">
              <a:lnSpc>
                <a:spcPct val="150000"/>
              </a:lnSpc>
            </a:pPr>
            <a:r>
              <a:rPr sz="2000" dirty="0">
                <a:latin typeface="Times New Roman"/>
                <a:cs typeface="Times New Roman"/>
              </a:rPr>
              <a:t>between kinetic and potential </a:t>
            </a:r>
            <a:r>
              <a:rPr sz="2000" spc="-5" dirty="0">
                <a:latin typeface="Times New Roman"/>
                <a:cs typeface="Times New Roman"/>
              </a:rPr>
              <a:t>energies in </a:t>
            </a:r>
            <a:r>
              <a:rPr sz="2000" dirty="0">
                <a:latin typeface="Times New Roman"/>
                <a:cs typeface="Times New Roman"/>
              </a:rPr>
              <a:t>the tidal flows. According </a:t>
            </a:r>
            <a:r>
              <a:rPr sz="2000" spc="-5" dirty="0">
                <a:latin typeface="Times New Roman"/>
                <a:cs typeface="Times New Roman"/>
              </a:rPr>
              <a:t>to </a:t>
            </a:r>
            <a:r>
              <a:rPr sz="2000" dirty="0">
                <a:latin typeface="Times New Roman"/>
                <a:cs typeface="Times New Roman"/>
              </a:rPr>
              <a:t>this </a:t>
            </a:r>
            <a:r>
              <a:rPr sz="2000" spc="5" dirty="0">
                <a:latin typeface="Times New Roman"/>
                <a:cs typeface="Times New Roman"/>
              </a:rPr>
              <a:t> </a:t>
            </a:r>
            <a:r>
              <a:rPr sz="2000" spc="-15" dirty="0">
                <a:latin typeface="Times New Roman"/>
                <a:cs typeface="Times New Roman"/>
              </a:rPr>
              <a:t>technology,</a:t>
            </a:r>
            <a:r>
              <a:rPr sz="2000" spc="-2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very</a:t>
            </a:r>
            <a:r>
              <a:rPr sz="2000" spc="-10" dirty="0">
                <a:latin typeface="Times New Roman"/>
                <a:cs typeface="Times New Roman"/>
              </a:rPr>
              <a:t> </a:t>
            </a:r>
            <a:r>
              <a:rPr sz="2000" dirty="0">
                <a:latin typeface="Times New Roman"/>
                <a:cs typeface="Times New Roman"/>
              </a:rPr>
              <a:t>long</a:t>
            </a:r>
            <a:r>
              <a:rPr sz="2000" spc="-20" dirty="0">
                <a:latin typeface="Times New Roman"/>
                <a:cs typeface="Times New Roman"/>
              </a:rPr>
              <a:t> </a:t>
            </a:r>
            <a:r>
              <a:rPr sz="2000" dirty="0">
                <a:latin typeface="Times New Roman"/>
                <a:cs typeface="Times New Roman"/>
              </a:rPr>
              <a:t>dam</a:t>
            </a:r>
            <a:r>
              <a:rPr sz="2000" spc="5" dirty="0">
                <a:latin typeface="Times New Roman"/>
                <a:cs typeface="Times New Roman"/>
              </a:rPr>
              <a:t> </a:t>
            </a:r>
            <a:r>
              <a:rPr sz="2000" spc="-5" dirty="0">
                <a:latin typeface="Times New Roman"/>
                <a:cs typeface="Times New Roman"/>
              </a:rPr>
              <a:t>(30-35km)</a:t>
            </a:r>
            <a:r>
              <a:rPr sz="2000" spc="-25" dirty="0">
                <a:latin typeface="Times New Roman"/>
                <a:cs typeface="Times New Roman"/>
              </a:rPr>
              <a:t> </a:t>
            </a:r>
            <a:r>
              <a:rPr sz="2000" dirty="0">
                <a:latin typeface="Times New Roman"/>
                <a:cs typeface="Times New Roman"/>
              </a:rPr>
              <a:t>will</a:t>
            </a:r>
            <a:r>
              <a:rPr sz="2000" spc="-15" dirty="0">
                <a:latin typeface="Times New Roman"/>
                <a:cs typeface="Times New Roman"/>
              </a:rPr>
              <a:t> </a:t>
            </a:r>
            <a:r>
              <a:rPr sz="2000" dirty="0">
                <a:latin typeface="Times New Roman"/>
                <a:cs typeface="Times New Roman"/>
              </a:rPr>
              <a:t>be</a:t>
            </a:r>
            <a:r>
              <a:rPr sz="2000" spc="-5" dirty="0">
                <a:latin typeface="Times New Roman"/>
                <a:cs typeface="Times New Roman"/>
              </a:rPr>
              <a:t> </a:t>
            </a:r>
            <a:r>
              <a:rPr sz="2000" dirty="0">
                <a:latin typeface="Times New Roman"/>
                <a:cs typeface="Times New Roman"/>
              </a:rPr>
              <a:t>built</a:t>
            </a:r>
            <a:r>
              <a:rPr sz="2000" spc="-30" dirty="0">
                <a:latin typeface="Times New Roman"/>
                <a:cs typeface="Times New Roman"/>
              </a:rPr>
              <a:t> </a:t>
            </a:r>
            <a:r>
              <a:rPr sz="2000" dirty="0">
                <a:latin typeface="Times New Roman"/>
                <a:cs typeface="Times New Roman"/>
              </a:rPr>
              <a:t>from</a:t>
            </a:r>
            <a:r>
              <a:rPr sz="2000" spc="-25" dirty="0">
                <a:latin typeface="Times New Roman"/>
                <a:cs typeface="Times New Roman"/>
              </a:rPr>
              <a:t> </a:t>
            </a:r>
            <a:r>
              <a:rPr sz="2000" dirty="0">
                <a:latin typeface="Times New Roman"/>
                <a:cs typeface="Times New Roman"/>
              </a:rPr>
              <a:t>coasts</a:t>
            </a:r>
            <a:r>
              <a:rPr sz="2000" spc="-20" dirty="0">
                <a:latin typeface="Times New Roman"/>
                <a:cs typeface="Times New Roman"/>
              </a:rPr>
              <a:t> </a:t>
            </a:r>
            <a:r>
              <a:rPr sz="2000" spc="-5" dirty="0">
                <a:latin typeface="Times New Roman"/>
                <a:cs typeface="Times New Roman"/>
              </a:rPr>
              <a:t>to</a:t>
            </a:r>
            <a:r>
              <a:rPr sz="2000" dirty="0">
                <a:latin typeface="Times New Roman"/>
                <a:cs typeface="Times New Roman"/>
              </a:rPr>
              <a:t> the</a:t>
            </a:r>
            <a:r>
              <a:rPr sz="2000" spc="-5" dirty="0">
                <a:latin typeface="Times New Roman"/>
                <a:cs typeface="Times New Roman"/>
              </a:rPr>
              <a:t> </a:t>
            </a:r>
            <a:r>
              <a:rPr sz="2000" dirty="0">
                <a:latin typeface="Times New Roman"/>
                <a:cs typeface="Times New Roman"/>
              </a:rPr>
              <a:t>inner</a:t>
            </a:r>
            <a:r>
              <a:rPr sz="2000" spc="-25" dirty="0">
                <a:latin typeface="Times New Roman"/>
                <a:cs typeface="Times New Roman"/>
              </a:rPr>
              <a:t> </a:t>
            </a:r>
            <a:r>
              <a:rPr sz="2000" dirty="0">
                <a:latin typeface="Times New Roman"/>
                <a:cs typeface="Times New Roman"/>
              </a:rPr>
              <a:t>side</a:t>
            </a:r>
            <a:r>
              <a:rPr sz="2000" spc="-15" dirty="0">
                <a:latin typeface="Times New Roman"/>
                <a:cs typeface="Times New Roman"/>
              </a:rPr>
              <a:t> </a:t>
            </a:r>
            <a:r>
              <a:rPr sz="2000" spc="5" dirty="0">
                <a:latin typeface="Times New Roman"/>
                <a:cs typeface="Times New Roman"/>
              </a:rPr>
              <a:t>of </a:t>
            </a:r>
            <a:r>
              <a:rPr sz="2000" spc="-484"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sea or</a:t>
            </a:r>
            <a:r>
              <a:rPr sz="2000" spc="-15" dirty="0">
                <a:latin typeface="Times New Roman"/>
                <a:cs typeface="Times New Roman"/>
              </a:rPr>
              <a:t> </a:t>
            </a:r>
            <a:r>
              <a:rPr sz="2000" dirty="0">
                <a:latin typeface="Times New Roman"/>
                <a:cs typeface="Times New Roman"/>
              </a:rPr>
              <a:t>ocean</a:t>
            </a:r>
            <a:r>
              <a:rPr sz="2000" spc="-15" dirty="0">
                <a:latin typeface="Times New Roman"/>
                <a:cs typeface="Times New Roman"/>
              </a:rPr>
              <a:t> </a:t>
            </a:r>
            <a:r>
              <a:rPr sz="2000" dirty="0">
                <a:latin typeface="Times New Roman"/>
                <a:cs typeface="Times New Roman"/>
              </a:rPr>
              <a:t>without</a:t>
            </a:r>
            <a:r>
              <a:rPr sz="2000" spc="-30" dirty="0">
                <a:latin typeface="Times New Roman"/>
                <a:cs typeface="Times New Roman"/>
              </a:rPr>
              <a:t> </a:t>
            </a:r>
            <a:r>
              <a:rPr sz="2000" dirty="0">
                <a:latin typeface="Times New Roman"/>
                <a:cs typeface="Times New Roman"/>
              </a:rPr>
              <a:t>an enclosing</a:t>
            </a:r>
            <a:r>
              <a:rPr sz="2000" spc="-35" dirty="0">
                <a:latin typeface="Times New Roman"/>
                <a:cs typeface="Times New Roman"/>
              </a:rPr>
              <a:t> </a:t>
            </a:r>
            <a:r>
              <a:rPr sz="2000" dirty="0">
                <a:latin typeface="Times New Roman"/>
                <a:cs typeface="Times New Roman"/>
              </a:rPr>
              <a:t>area.</a:t>
            </a:r>
            <a:r>
              <a:rPr sz="2000" spc="-45" dirty="0">
                <a:latin typeface="Times New Roman"/>
                <a:cs typeface="Times New Roman"/>
              </a:rPr>
              <a:t> </a:t>
            </a:r>
            <a:r>
              <a:rPr sz="2000" spc="-15" dirty="0">
                <a:latin typeface="Times New Roman"/>
                <a:cs typeface="Times New Roman"/>
              </a:rPr>
              <a:t>Tidal</a:t>
            </a:r>
            <a:r>
              <a:rPr sz="2000" spc="-20" dirty="0">
                <a:latin typeface="Times New Roman"/>
                <a:cs typeface="Times New Roman"/>
              </a:rPr>
              <a:t> </a:t>
            </a:r>
            <a:r>
              <a:rPr sz="2000" dirty="0">
                <a:latin typeface="Times New Roman"/>
                <a:cs typeface="Times New Roman"/>
              </a:rPr>
              <a:t>phase</a:t>
            </a:r>
            <a:r>
              <a:rPr sz="2000" spc="-25" dirty="0">
                <a:latin typeface="Times New Roman"/>
                <a:cs typeface="Times New Roman"/>
              </a:rPr>
              <a:t> </a:t>
            </a:r>
            <a:r>
              <a:rPr sz="2000" spc="-5" dirty="0">
                <a:latin typeface="Times New Roman"/>
                <a:cs typeface="Times New Roman"/>
              </a:rPr>
              <a:t>differences</a:t>
            </a:r>
            <a:r>
              <a:rPr sz="2000" spc="-45"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allowed</a:t>
            </a:r>
            <a:r>
              <a:rPr sz="2000" spc="-15" dirty="0">
                <a:latin typeface="Times New Roman"/>
                <a:cs typeface="Times New Roman"/>
              </a:rPr>
              <a:t> </a:t>
            </a:r>
            <a:r>
              <a:rPr sz="2000" spc="-5" dirty="0">
                <a:latin typeface="Times New Roman"/>
                <a:cs typeface="Times New Roman"/>
              </a:rPr>
              <a:t>to</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71661" y="6445541"/>
            <a:ext cx="161290"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4</a:t>
            </a:fld>
            <a:endParaRPr sz="1200">
              <a:latin typeface="Arial MT"/>
              <a:cs typeface="Arial MT"/>
            </a:endParaRPr>
          </a:p>
        </p:txBody>
      </p:sp>
      <p:sp>
        <p:nvSpPr>
          <p:cNvPr id="2" name="object 2"/>
          <p:cNvSpPr txBox="1"/>
          <p:nvPr/>
        </p:nvSpPr>
        <p:spPr>
          <a:xfrm>
            <a:off x="228600" y="1600200"/>
            <a:ext cx="8759825" cy="3866515"/>
          </a:xfrm>
          <a:prstGeom prst="rect">
            <a:avLst/>
          </a:prstGeom>
        </p:spPr>
        <p:txBody>
          <a:bodyPr vert="horz" wrap="square" lIns="0" tIns="195580" rIns="0" bIns="0" rtlCol="0">
            <a:spAutoFit/>
          </a:bodyPr>
          <a:lstStyle/>
          <a:p>
            <a:pPr marL="12700" algn="just">
              <a:lnSpc>
                <a:spcPct val="100000"/>
              </a:lnSpc>
              <a:spcBef>
                <a:spcPts val="1540"/>
              </a:spcBef>
            </a:pPr>
            <a:r>
              <a:rPr sz="2400" b="1" spc="-5" dirty="0">
                <a:latin typeface="Times New Roman"/>
                <a:cs typeface="Times New Roman"/>
              </a:rPr>
              <a:t>(b) Secondary</a:t>
            </a:r>
            <a:r>
              <a:rPr sz="2400" b="1" dirty="0">
                <a:latin typeface="Times New Roman"/>
                <a:cs typeface="Times New Roman"/>
              </a:rPr>
              <a:t> energy</a:t>
            </a:r>
            <a:r>
              <a:rPr sz="2400" b="1" spc="-15" dirty="0">
                <a:latin typeface="Times New Roman"/>
                <a:cs typeface="Times New Roman"/>
              </a:rPr>
              <a:t> </a:t>
            </a:r>
            <a:r>
              <a:rPr sz="2400" b="1" spc="-10" dirty="0">
                <a:latin typeface="Times New Roman"/>
                <a:cs typeface="Times New Roman"/>
              </a:rPr>
              <a:t>sources:</a:t>
            </a:r>
            <a:endParaRPr sz="2400" dirty="0">
              <a:latin typeface="Times New Roman"/>
              <a:cs typeface="Times New Roman"/>
            </a:endParaRPr>
          </a:p>
          <a:p>
            <a:pPr marL="12700" marR="5080" indent="914400" algn="just">
              <a:lnSpc>
                <a:spcPct val="150000"/>
              </a:lnSpc>
            </a:pPr>
            <a:r>
              <a:rPr sz="2400" dirty="0">
                <a:latin typeface="Times New Roman"/>
                <a:cs typeface="Times New Roman"/>
              </a:rPr>
              <a:t>Burning</a:t>
            </a:r>
            <a:r>
              <a:rPr sz="2400" spc="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fuel</a:t>
            </a:r>
            <a:r>
              <a:rPr sz="2400" spc="5" dirty="0">
                <a:latin typeface="Times New Roman"/>
                <a:cs typeface="Times New Roman"/>
              </a:rPr>
              <a:t> </a:t>
            </a:r>
            <a:r>
              <a:rPr sz="2400" spc="-5" dirty="0">
                <a:latin typeface="Times New Roman"/>
                <a:cs typeface="Times New Roman"/>
              </a:rPr>
              <a:t>produces</a:t>
            </a:r>
            <a:r>
              <a:rPr sz="2400" dirty="0">
                <a:latin typeface="Times New Roman"/>
                <a:cs typeface="Times New Roman"/>
              </a:rPr>
              <a:t> </a:t>
            </a:r>
            <a:r>
              <a:rPr sz="2400" spc="-10" dirty="0">
                <a:latin typeface="Times New Roman"/>
                <a:cs typeface="Times New Roman"/>
              </a:rPr>
              <a:t>heat</a:t>
            </a:r>
            <a:r>
              <a:rPr sz="2400" spc="-5" dirty="0">
                <a:latin typeface="Times New Roman"/>
                <a:cs typeface="Times New Roman"/>
              </a:rPr>
              <a:t> </a:t>
            </a:r>
            <a:r>
              <a:rPr sz="2400" dirty="0">
                <a:latin typeface="Times New Roman"/>
                <a:cs typeface="Times New Roman"/>
              </a:rPr>
              <a:t>which</a:t>
            </a:r>
            <a:r>
              <a:rPr sz="2400" spc="5" dirty="0">
                <a:latin typeface="Times New Roman"/>
                <a:cs typeface="Times New Roman"/>
              </a:rPr>
              <a:t> </a:t>
            </a:r>
            <a:r>
              <a:rPr sz="2400" dirty="0">
                <a:latin typeface="Times New Roman"/>
                <a:cs typeface="Times New Roman"/>
              </a:rPr>
              <a:t>is</a:t>
            </a:r>
            <a:r>
              <a:rPr sz="2400" spc="5" dirty="0">
                <a:latin typeface="Times New Roman"/>
                <a:cs typeface="Times New Roman"/>
              </a:rPr>
              <a:t> </a:t>
            </a:r>
            <a:r>
              <a:rPr sz="2400" spc="-5" dirty="0">
                <a:latin typeface="Times New Roman"/>
                <a:cs typeface="Times New Roman"/>
              </a:rPr>
              <a:t>utilized</a:t>
            </a:r>
            <a:r>
              <a:rPr sz="2400" dirty="0">
                <a:latin typeface="Times New Roman"/>
                <a:cs typeface="Times New Roman"/>
              </a:rPr>
              <a:t> to</a:t>
            </a:r>
            <a:r>
              <a:rPr sz="2400" spc="600" dirty="0">
                <a:latin typeface="Times New Roman"/>
                <a:cs typeface="Times New Roman"/>
              </a:rPr>
              <a:t> </a:t>
            </a:r>
            <a:r>
              <a:rPr sz="2400" spc="-5" dirty="0">
                <a:latin typeface="Times New Roman"/>
                <a:cs typeface="Times New Roman"/>
              </a:rPr>
              <a:t>produce </a:t>
            </a:r>
            <a:r>
              <a:rPr sz="2400" spc="-585" dirty="0">
                <a:latin typeface="Times New Roman"/>
                <a:cs typeface="Times New Roman"/>
              </a:rPr>
              <a:t> </a:t>
            </a:r>
            <a:r>
              <a:rPr sz="2400" dirty="0">
                <a:latin typeface="Times New Roman"/>
                <a:cs typeface="Times New Roman"/>
              </a:rPr>
              <a:t>steam</a:t>
            </a:r>
            <a:r>
              <a:rPr sz="2400" spc="565" dirty="0">
                <a:latin typeface="Times New Roman"/>
                <a:cs typeface="Times New Roman"/>
              </a:rPr>
              <a:t> </a:t>
            </a:r>
            <a:r>
              <a:rPr sz="2400" dirty="0">
                <a:latin typeface="Times New Roman"/>
                <a:cs typeface="Times New Roman"/>
              </a:rPr>
              <a:t>in</a:t>
            </a:r>
            <a:r>
              <a:rPr sz="2400" spc="585" dirty="0">
                <a:latin typeface="Times New Roman"/>
                <a:cs typeface="Times New Roman"/>
              </a:rPr>
              <a:t> </a:t>
            </a:r>
            <a:r>
              <a:rPr sz="2400" dirty="0">
                <a:latin typeface="Times New Roman"/>
                <a:cs typeface="Times New Roman"/>
              </a:rPr>
              <a:t>power</a:t>
            </a:r>
            <a:r>
              <a:rPr sz="2400" spc="590" dirty="0">
                <a:latin typeface="Times New Roman"/>
                <a:cs typeface="Times New Roman"/>
              </a:rPr>
              <a:t> </a:t>
            </a:r>
            <a:r>
              <a:rPr sz="2400" dirty="0">
                <a:latin typeface="Times New Roman"/>
                <a:cs typeface="Times New Roman"/>
              </a:rPr>
              <a:t>plant</a:t>
            </a:r>
            <a:r>
              <a:rPr sz="2400" spc="575" dirty="0">
                <a:latin typeface="Times New Roman"/>
                <a:cs typeface="Times New Roman"/>
              </a:rPr>
              <a:t> </a:t>
            </a:r>
            <a:r>
              <a:rPr sz="2400" spc="-5" dirty="0">
                <a:latin typeface="Times New Roman"/>
                <a:cs typeface="Times New Roman"/>
              </a:rPr>
              <a:t>and</a:t>
            </a:r>
            <a:r>
              <a:rPr sz="2400" spc="585" dirty="0">
                <a:latin typeface="Times New Roman"/>
                <a:cs typeface="Times New Roman"/>
              </a:rPr>
              <a:t> </a:t>
            </a:r>
            <a:r>
              <a:rPr sz="2400" dirty="0">
                <a:latin typeface="Times New Roman"/>
                <a:cs typeface="Times New Roman"/>
              </a:rPr>
              <a:t>the</a:t>
            </a:r>
            <a:r>
              <a:rPr sz="2400" spc="580" dirty="0">
                <a:latin typeface="Times New Roman"/>
                <a:cs typeface="Times New Roman"/>
              </a:rPr>
              <a:t> </a:t>
            </a:r>
            <a:r>
              <a:rPr sz="2400" spc="-5" dirty="0">
                <a:latin typeface="Times New Roman"/>
                <a:cs typeface="Times New Roman"/>
              </a:rPr>
              <a:t>electricity</a:t>
            </a:r>
            <a:r>
              <a:rPr sz="2400" spc="585" dirty="0">
                <a:latin typeface="Times New Roman"/>
                <a:cs typeface="Times New Roman"/>
              </a:rPr>
              <a:t> </a:t>
            </a:r>
            <a:r>
              <a:rPr sz="2400" dirty="0">
                <a:latin typeface="Times New Roman"/>
                <a:cs typeface="Times New Roman"/>
              </a:rPr>
              <a:t>is</a:t>
            </a:r>
            <a:r>
              <a:rPr sz="2400" spc="585" dirty="0">
                <a:latin typeface="Times New Roman"/>
                <a:cs typeface="Times New Roman"/>
              </a:rPr>
              <a:t> </a:t>
            </a:r>
            <a:r>
              <a:rPr sz="2400" spc="-5" dirty="0">
                <a:latin typeface="Times New Roman"/>
                <a:cs typeface="Times New Roman"/>
              </a:rPr>
              <a:t>generated.  So</a:t>
            </a:r>
            <a:r>
              <a:rPr sz="2400" spc="585" dirty="0">
                <a:latin typeface="Times New Roman"/>
                <a:cs typeface="Times New Roman"/>
              </a:rPr>
              <a:t> </a:t>
            </a:r>
            <a:r>
              <a:rPr sz="2400" spc="-5" dirty="0">
                <a:latin typeface="Times New Roman"/>
                <a:cs typeface="Times New Roman"/>
              </a:rPr>
              <a:t>heat</a:t>
            </a:r>
            <a:r>
              <a:rPr sz="2400" spc="585" dirty="0">
                <a:latin typeface="Times New Roman"/>
                <a:cs typeface="Times New Roman"/>
              </a:rPr>
              <a:t> </a:t>
            </a:r>
            <a:r>
              <a:rPr sz="2400" spc="-5" dirty="0">
                <a:latin typeface="Times New Roman"/>
                <a:cs typeface="Times New Roman"/>
              </a:rPr>
              <a:t>and </a:t>
            </a:r>
            <a:r>
              <a:rPr sz="2400" spc="-585" dirty="0">
                <a:latin typeface="Times New Roman"/>
                <a:cs typeface="Times New Roman"/>
              </a:rPr>
              <a:t> </a:t>
            </a:r>
            <a:r>
              <a:rPr sz="2400" spc="-5" dirty="0">
                <a:latin typeface="Times New Roman"/>
                <a:cs typeface="Times New Roman"/>
              </a:rPr>
              <a:t>electricity</a:t>
            </a:r>
            <a:r>
              <a:rPr sz="2400" spc="-30" dirty="0">
                <a:latin typeface="Times New Roman"/>
                <a:cs typeface="Times New Roman"/>
              </a:rPr>
              <a:t> </a:t>
            </a:r>
            <a:r>
              <a:rPr sz="2400" dirty="0">
                <a:latin typeface="Times New Roman"/>
                <a:cs typeface="Times New Roman"/>
              </a:rPr>
              <a:t>are</a:t>
            </a:r>
            <a:r>
              <a:rPr sz="2400" spc="-5" dirty="0">
                <a:latin typeface="Times New Roman"/>
                <a:cs typeface="Times New Roman"/>
              </a:rPr>
              <a:t> termed</a:t>
            </a:r>
            <a:r>
              <a:rPr sz="2400" spc="-10" dirty="0">
                <a:latin typeface="Times New Roman"/>
                <a:cs typeface="Times New Roman"/>
              </a:rPr>
              <a:t> </a:t>
            </a:r>
            <a:r>
              <a:rPr sz="2400" spc="-5" dirty="0">
                <a:latin typeface="Times New Roman"/>
                <a:cs typeface="Times New Roman"/>
              </a:rPr>
              <a:t>as</a:t>
            </a:r>
            <a:r>
              <a:rPr sz="2400" spc="-10" dirty="0">
                <a:latin typeface="Times New Roman"/>
                <a:cs typeface="Times New Roman"/>
              </a:rPr>
              <a:t> </a:t>
            </a:r>
            <a:r>
              <a:rPr sz="2400" dirty="0">
                <a:latin typeface="Times New Roman"/>
                <a:cs typeface="Times New Roman"/>
              </a:rPr>
              <a:t>secondary</a:t>
            </a:r>
            <a:r>
              <a:rPr sz="2400" spc="-5" dirty="0">
                <a:latin typeface="Times New Roman"/>
                <a:cs typeface="Times New Roman"/>
              </a:rPr>
              <a:t> </a:t>
            </a:r>
            <a:r>
              <a:rPr sz="2400" spc="-10" dirty="0">
                <a:latin typeface="Times New Roman"/>
                <a:cs typeface="Times New Roman"/>
              </a:rPr>
              <a:t>energy </a:t>
            </a:r>
            <a:r>
              <a:rPr sz="2400" dirty="0">
                <a:latin typeface="Times New Roman"/>
                <a:cs typeface="Times New Roman"/>
              </a:rPr>
              <a:t>sources.</a:t>
            </a:r>
          </a:p>
          <a:p>
            <a:pPr>
              <a:lnSpc>
                <a:spcPct val="100000"/>
              </a:lnSpc>
              <a:spcBef>
                <a:spcPts val="10"/>
              </a:spcBef>
            </a:pPr>
            <a:endParaRPr sz="3750" dirty="0">
              <a:latin typeface="Times New Roman"/>
              <a:cs typeface="Times New Roman"/>
            </a:endParaRPr>
          </a:p>
          <a:p>
            <a:pPr marL="12700" marR="6350">
              <a:lnSpc>
                <a:spcPct val="150000"/>
              </a:lnSpc>
              <a:tabLst>
                <a:tab pos="621665" algn="l"/>
                <a:tab pos="1350645" algn="l"/>
                <a:tab pos="2653665" algn="l"/>
                <a:tab pos="3533140" algn="l"/>
                <a:tab pos="4027170" algn="l"/>
                <a:tab pos="4872990" algn="l"/>
                <a:tab pos="5972175" algn="l"/>
                <a:tab pos="6549390" algn="l"/>
                <a:tab pos="7921625" algn="l"/>
              </a:tabLst>
            </a:pPr>
            <a:r>
              <a:rPr sz="2400" dirty="0">
                <a:latin typeface="Times New Roman"/>
                <a:cs typeface="Times New Roman"/>
              </a:rPr>
              <a:t>The	table	</a:t>
            </a:r>
            <a:r>
              <a:rPr sz="2400" spc="-15" dirty="0">
                <a:latin typeface="Times New Roman"/>
                <a:cs typeface="Times New Roman"/>
              </a:rPr>
              <a:t>p</a:t>
            </a:r>
            <a:r>
              <a:rPr sz="2400" spc="-5" dirty="0">
                <a:latin typeface="Times New Roman"/>
                <a:cs typeface="Times New Roman"/>
              </a:rPr>
              <a:t>re</a:t>
            </a:r>
            <a:r>
              <a:rPr sz="2400" dirty="0">
                <a:latin typeface="Times New Roman"/>
                <a:cs typeface="Times New Roman"/>
              </a:rPr>
              <a:t>se</a:t>
            </a:r>
            <a:r>
              <a:rPr sz="2400" spc="-10" dirty="0">
                <a:latin typeface="Times New Roman"/>
                <a:cs typeface="Times New Roman"/>
              </a:rPr>
              <a:t>n</a:t>
            </a:r>
            <a:r>
              <a:rPr sz="2400" dirty="0">
                <a:latin typeface="Times New Roman"/>
                <a:cs typeface="Times New Roman"/>
              </a:rPr>
              <a:t>ted	b</a:t>
            </a:r>
            <a:r>
              <a:rPr sz="2400" spc="-10" dirty="0">
                <a:latin typeface="Times New Roman"/>
                <a:cs typeface="Times New Roman"/>
              </a:rPr>
              <a:t>e</a:t>
            </a:r>
            <a:r>
              <a:rPr sz="2400" dirty="0">
                <a:latin typeface="Times New Roman"/>
                <a:cs typeface="Times New Roman"/>
              </a:rPr>
              <a:t>l</a:t>
            </a:r>
            <a:r>
              <a:rPr sz="2400" spc="-10" dirty="0">
                <a:latin typeface="Times New Roman"/>
                <a:cs typeface="Times New Roman"/>
              </a:rPr>
              <a:t>o</a:t>
            </a:r>
            <a:r>
              <a:rPr sz="2400" spc="-5" dirty="0">
                <a:latin typeface="Times New Roman"/>
                <a:cs typeface="Times New Roman"/>
              </a:rPr>
              <a:t>w</a:t>
            </a:r>
            <a:r>
              <a:rPr sz="2400" dirty="0">
                <a:latin typeface="Times New Roman"/>
                <a:cs typeface="Times New Roman"/>
              </a:rPr>
              <a:t>	for	</a:t>
            </a:r>
            <a:r>
              <a:rPr sz="2400" spc="-20" dirty="0">
                <a:latin typeface="Times New Roman"/>
                <a:cs typeface="Times New Roman"/>
              </a:rPr>
              <a:t>m</a:t>
            </a:r>
            <a:r>
              <a:rPr sz="2400" dirty="0">
                <a:latin typeface="Times New Roman"/>
                <a:cs typeface="Times New Roman"/>
              </a:rPr>
              <a:t>ajor	pri</a:t>
            </a:r>
            <a:r>
              <a:rPr sz="2400" spc="-15" dirty="0">
                <a:latin typeface="Times New Roman"/>
                <a:cs typeface="Times New Roman"/>
              </a:rPr>
              <a:t>m</a:t>
            </a:r>
            <a:r>
              <a:rPr sz="2400" dirty="0">
                <a:latin typeface="Times New Roman"/>
                <a:cs typeface="Times New Roman"/>
              </a:rPr>
              <a:t>a</a:t>
            </a:r>
            <a:r>
              <a:rPr sz="2400" spc="5" dirty="0">
                <a:latin typeface="Times New Roman"/>
                <a:cs typeface="Times New Roman"/>
              </a:rPr>
              <a:t>r</a:t>
            </a:r>
            <a:r>
              <a:rPr sz="2400" dirty="0">
                <a:latin typeface="Times New Roman"/>
                <a:cs typeface="Times New Roman"/>
              </a:rPr>
              <a:t>y	and	</a:t>
            </a:r>
            <a:r>
              <a:rPr sz="2400" spc="-5" dirty="0">
                <a:latin typeface="Times New Roman"/>
                <a:cs typeface="Times New Roman"/>
              </a:rPr>
              <a:t>s</a:t>
            </a:r>
            <a:r>
              <a:rPr sz="2400" spc="-15" dirty="0">
                <a:latin typeface="Times New Roman"/>
                <a:cs typeface="Times New Roman"/>
              </a:rPr>
              <a:t>e</a:t>
            </a:r>
            <a:r>
              <a:rPr sz="2400" dirty="0">
                <a:latin typeface="Times New Roman"/>
                <a:cs typeface="Times New Roman"/>
              </a:rPr>
              <a:t>cond</a:t>
            </a:r>
            <a:r>
              <a:rPr sz="2400" spc="-10" dirty="0">
                <a:latin typeface="Times New Roman"/>
                <a:cs typeface="Times New Roman"/>
              </a:rPr>
              <a:t>a</a:t>
            </a:r>
            <a:r>
              <a:rPr sz="2400" dirty="0">
                <a:latin typeface="Times New Roman"/>
                <a:cs typeface="Times New Roman"/>
              </a:rPr>
              <a:t>ry	e</a:t>
            </a:r>
            <a:r>
              <a:rPr sz="2400" spc="-10" dirty="0">
                <a:latin typeface="Times New Roman"/>
                <a:cs typeface="Times New Roman"/>
              </a:rPr>
              <a:t>n</a:t>
            </a:r>
            <a:r>
              <a:rPr sz="2400" dirty="0">
                <a:latin typeface="Times New Roman"/>
                <a:cs typeface="Times New Roman"/>
              </a:rPr>
              <a:t>e</a:t>
            </a:r>
            <a:r>
              <a:rPr sz="2400" spc="-45" dirty="0">
                <a:latin typeface="Times New Roman"/>
                <a:cs typeface="Times New Roman"/>
              </a:rPr>
              <a:t>r</a:t>
            </a:r>
            <a:r>
              <a:rPr sz="2400" dirty="0">
                <a:latin typeface="Times New Roman"/>
                <a:cs typeface="Times New Roman"/>
              </a:rPr>
              <a:t>gy  </a:t>
            </a:r>
            <a:r>
              <a:rPr sz="2400" spc="-5" dirty="0">
                <a:latin typeface="Times New Roman"/>
                <a:cs typeface="Times New Roman"/>
              </a:rPr>
              <a:t>sources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Global</a:t>
            </a:r>
            <a:r>
              <a:rPr sz="2400" spc="-5" dirty="0">
                <a:latin typeface="Times New Roman"/>
                <a:cs typeface="Times New Roman"/>
              </a:rPr>
              <a:t> </a:t>
            </a:r>
            <a:r>
              <a:rPr sz="2400" dirty="0">
                <a:latin typeface="Times New Roman"/>
                <a:cs typeface="Times New Roman"/>
              </a:rPr>
              <a:t>situation.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40</a:t>
            </a:fld>
            <a:endParaRPr sz="1200">
              <a:latin typeface="Arial MT"/>
              <a:cs typeface="Arial MT"/>
            </a:endParaRPr>
          </a:p>
        </p:txBody>
      </p:sp>
      <p:sp>
        <p:nvSpPr>
          <p:cNvPr id="2" name="object 2"/>
          <p:cNvSpPr txBox="1"/>
          <p:nvPr/>
        </p:nvSpPr>
        <p:spPr>
          <a:xfrm>
            <a:off x="154939" y="57124"/>
            <a:ext cx="8535670" cy="1397635"/>
          </a:xfrm>
          <a:prstGeom prst="rect">
            <a:avLst/>
          </a:prstGeom>
        </p:spPr>
        <p:txBody>
          <a:bodyPr vert="horz" wrap="square" lIns="0" tIns="165100" rIns="0" bIns="0" rtlCol="0">
            <a:spAutoFit/>
          </a:bodyPr>
          <a:lstStyle/>
          <a:p>
            <a:pPr marL="266700">
              <a:lnSpc>
                <a:spcPct val="100000"/>
              </a:lnSpc>
              <a:spcBef>
                <a:spcPts val="1300"/>
              </a:spcBef>
            </a:pPr>
            <a:r>
              <a:rPr sz="2000" dirty="0">
                <a:latin typeface="Times New Roman"/>
                <a:cs typeface="Times New Roman"/>
              </a:rPr>
              <a:t>enter</a:t>
            </a:r>
            <a:r>
              <a:rPr sz="2000" spc="-35" dirty="0">
                <a:latin typeface="Times New Roman"/>
                <a:cs typeface="Times New Roman"/>
              </a:rPr>
              <a:t> </a:t>
            </a:r>
            <a:r>
              <a:rPr sz="2000" dirty="0">
                <a:latin typeface="Times New Roman"/>
                <a:cs typeface="Times New Roman"/>
              </a:rPr>
              <a:t>across</a:t>
            </a:r>
            <a:r>
              <a:rPr sz="2000" spc="-50"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spc="-5" dirty="0">
                <a:latin typeface="Times New Roman"/>
                <a:cs typeface="Times New Roman"/>
              </a:rPr>
              <a:t>dam.</a:t>
            </a:r>
            <a:endParaRPr sz="2000">
              <a:latin typeface="Times New Roman"/>
              <a:cs typeface="Times New Roman"/>
            </a:endParaRPr>
          </a:p>
          <a:p>
            <a:pPr marL="262255" indent="-250190">
              <a:lnSpc>
                <a:spcPct val="100000"/>
              </a:lnSpc>
              <a:spcBef>
                <a:spcPts val="1200"/>
              </a:spcBef>
              <a:buChar char="*"/>
              <a:tabLst>
                <a:tab pos="262890" algn="l"/>
              </a:tabLst>
            </a:pPr>
            <a:r>
              <a:rPr sz="2000" spc="-15" dirty="0">
                <a:latin typeface="Times New Roman"/>
                <a:cs typeface="Times New Roman"/>
              </a:rPr>
              <a:t>Tidal</a:t>
            </a:r>
            <a:r>
              <a:rPr sz="2000" spc="-20" dirty="0">
                <a:latin typeface="Times New Roman"/>
                <a:cs typeface="Times New Roman"/>
              </a:rPr>
              <a:t> </a:t>
            </a:r>
            <a:r>
              <a:rPr sz="2000" dirty="0">
                <a:latin typeface="Times New Roman"/>
                <a:cs typeface="Times New Roman"/>
              </a:rPr>
              <a:t>power</a:t>
            </a:r>
            <a:r>
              <a:rPr sz="2000" spc="-10" dirty="0">
                <a:latin typeface="Times New Roman"/>
                <a:cs typeface="Times New Roman"/>
              </a:rPr>
              <a:t> </a:t>
            </a:r>
            <a:r>
              <a:rPr sz="2000" dirty="0">
                <a:latin typeface="Times New Roman"/>
                <a:cs typeface="Times New Roman"/>
              </a:rPr>
              <a:t>can generate</a:t>
            </a:r>
            <a:r>
              <a:rPr sz="2000" spc="-35" dirty="0">
                <a:latin typeface="Times New Roman"/>
                <a:cs typeface="Times New Roman"/>
              </a:rPr>
              <a:t> </a:t>
            </a:r>
            <a:r>
              <a:rPr sz="2000" spc="-5" dirty="0">
                <a:latin typeface="Times New Roman"/>
                <a:cs typeface="Times New Roman"/>
              </a:rPr>
              <a:t>energy</a:t>
            </a:r>
            <a:r>
              <a:rPr sz="2000" spc="-15" dirty="0">
                <a:latin typeface="Times New Roman"/>
                <a:cs typeface="Times New Roman"/>
              </a:rPr>
              <a:t> </a:t>
            </a:r>
            <a:r>
              <a:rPr sz="2000" dirty="0">
                <a:latin typeface="Times New Roman"/>
                <a:cs typeface="Times New Roman"/>
              </a:rPr>
              <a:t>for</a:t>
            </a:r>
            <a:r>
              <a:rPr sz="2000" spc="-25" dirty="0">
                <a:latin typeface="Times New Roman"/>
                <a:cs typeface="Times New Roman"/>
              </a:rPr>
              <a:t> </a:t>
            </a:r>
            <a:r>
              <a:rPr sz="2000" dirty="0">
                <a:latin typeface="Times New Roman"/>
                <a:cs typeface="Times New Roman"/>
              </a:rPr>
              <a:t>10</a:t>
            </a:r>
            <a:r>
              <a:rPr sz="2000" spc="5" dirty="0">
                <a:latin typeface="Times New Roman"/>
                <a:cs typeface="Times New Roman"/>
              </a:rPr>
              <a:t> </a:t>
            </a:r>
            <a:r>
              <a:rPr sz="2000" dirty="0">
                <a:latin typeface="Times New Roman"/>
                <a:cs typeface="Times New Roman"/>
              </a:rPr>
              <a:t>hours</a:t>
            </a:r>
            <a:r>
              <a:rPr sz="2000" spc="-40" dirty="0">
                <a:latin typeface="Times New Roman"/>
                <a:cs typeface="Times New Roman"/>
              </a:rPr>
              <a:t> </a:t>
            </a:r>
            <a:r>
              <a:rPr sz="2000" dirty="0">
                <a:latin typeface="Times New Roman"/>
                <a:cs typeface="Times New Roman"/>
              </a:rPr>
              <a:t>per</a:t>
            </a:r>
            <a:r>
              <a:rPr sz="2000" spc="-10" dirty="0">
                <a:latin typeface="Times New Roman"/>
                <a:cs typeface="Times New Roman"/>
              </a:rPr>
              <a:t> </a:t>
            </a:r>
            <a:r>
              <a:rPr sz="2000" dirty="0">
                <a:latin typeface="Times New Roman"/>
                <a:cs typeface="Times New Roman"/>
              </a:rPr>
              <a:t>day</a:t>
            </a:r>
            <a:r>
              <a:rPr sz="2000" spc="-5" dirty="0">
                <a:latin typeface="Times New Roman"/>
                <a:cs typeface="Times New Roman"/>
              </a:rPr>
              <a:t> </a:t>
            </a:r>
            <a:r>
              <a:rPr sz="2000" dirty="0">
                <a:latin typeface="Times New Roman"/>
                <a:cs typeface="Times New Roman"/>
              </a:rPr>
              <a:t>when</a:t>
            </a:r>
            <a:r>
              <a:rPr sz="2000" spc="10" dirty="0">
                <a:latin typeface="Times New Roman"/>
                <a:cs typeface="Times New Roman"/>
              </a:rPr>
              <a:t> </a:t>
            </a:r>
            <a:r>
              <a:rPr sz="2000" spc="-5" dirty="0">
                <a:latin typeface="Times New Roman"/>
                <a:cs typeface="Times New Roman"/>
              </a:rPr>
              <a:t>tide</a:t>
            </a:r>
            <a:r>
              <a:rPr sz="2000" spc="-20" dirty="0">
                <a:latin typeface="Times New Roman"/>
                <a:cs typeface="Times New Roman"/>
              </a:rPr>
              <a:t> </a:t>
            </a:r>
            <a:r>
              <a:rPr sz="2000" spc="-5" dirty="0">
                <a:latin typeface="Times New Roman"/>
                <a:cs typeface="Times New Roman"/>
              </a:rPr>
              <a:t>move</a:t>
            </a:r>
            <a:r>
              <a:rPr sz="2000" spc="5" dirty="0">
                <a:latin typeface="Times New Roman"/>
                <a:cs typeface="Times New Roman"/>
              </a:rPr>
              <a:t> </a:t>
            </a:r>
            <a:r>
              <a:rPr sz="2000" dirty="0">
                <a:latin typeface="Times New Roman"/>
                <a:cs typeface="Times New Roman"/>
              </a:rPr>
              <a:t>in</a:t>
            </a:r>
            <a:r>
              <a:rPr sz="2000" spc="-15"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dirty="0">
                <a:latin typeface="Times New Roman"/>
                <a:cs typeface="Times New Roman"/>
              </a:rPr>
              <a:t>out.</a:t>
            </a:r>
            <a:endParaRPr sz="2000">
              <a:latin typeface="Times New Roman"/>
              <a:cs typeface="Times New Roman"/>
            </a:endParaRPr>
          </a:p>
          <a:p>
            <a:pPr marL="262255" indent="-250190">
              <a:lnSpc>
                <a:spcPct val="100000"/>
              </a:lnSpc>
              <a:spcBef>
                <a:spcPts val="1200"/>
              </a:spcBef>
              <a:buChar char="*"/>
              <a:tabLst>
                <a:tab pos="262890" algn="l"/>
              </a:tabLst>
            </a:pP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tidal</a:t>
            </a:r>
            <a:r>
              <a:rPr sz="2000" spc="-20" dirty="0">
                <a:latin typeface="Times New Roman"/>
                <a:cs typeface="Times New Roman"/>
              </a:rPr>
              <a:t> </a:t>
            </a:r>
            <a:r>
              <a:rPr sz="2000" dirty="0">
                <a:latin typeface="Times New Roman"/>
                <a:cs typeface="Times New Roman"/>
              </a:rPr>
              <a:t>power</a:t>
            </a:r>
            <a:r>
              <a:rPr sz="2000" spc="-1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economic</a:t>
            </a:r>
            <a:r>
              <a:rPr sz="2000" spc="-25" dirty="0">
                <a:latin typeface="Times New Roman"/>
                <a:cs typeface="Times New Roman"/>
              </a:rPr>
              <a:t> </a:t>
            </a:r>
            <a:r>
              <a:rPr sz="2000" dirty="0">
                <a:latin typeface="Times New Roman"/>
                <a:cs typeface="Times New Roman"/>
              </a:rPr>
              <a:t>when</a:t>
            </a:r>
            <a:r>
              <a:rPr sz="2000" spc="-1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spc="-5" dirty="0">
                <a:latin typeface="Times New Roman"/>
                <a:cs typeface="Times New Roman"/>
              </a:rPr>
              <a:t>mean</a:t>
            </a:r>
            <a:r>
              <a:rPr sz="2000" spc="5" dirty="0">
                <a:latin typeface="Times New Roman"/>
                <a:cs typeface="Times New Roman"/>
              </a:rPr>
              <a:t> </a:t>
            </a:r>
            <a:r>
              <a:rPr sz="2000" dirty="0">
                <a:latin typeface="Times New Roman"/>
                <a:cs typeface="Times New Roman"/>
              </a:rPr>
              <a:t>tidal</a:t>
            </a:r>
            <a:r>
              <a:rPr sz="2000" spc="-10" dirty="0">
                <a:latin typeface="Times New Roman"/>
                <a:cs typeface="Times New Roman"/>
              </a:rPr>
              <a:t> </a:t>
            </a:r>
            <a:r>
              <a:rPr sz="2000" dirty="0">
                <a:latin typeface="Times New Roman"/>
                <a:cs typeface="Times New Roman"/>
              </a:rPr>
              <a:t>range</a:t>
            </a:r>
            <a:r>
              <a:rPr sz="2000" spc="-35" dirty="0">
                <a:latin typeface="Times New Roman"/>
                <a:cs typeface="Times New Roman"/>
              </a:rPr>
              <a:t> </a:t>
            </a:r>
            <a:r>
              <a:rPr sz="2000" dirty="0">
                <a:latin typeface="Times New Roman"/>
                <a:cs typeface="Times New Roman"/>
              </a:rPr>
              <a:t>7m</a:t>
            </a:r>
            <a:r>
              <a:rPr sz="2000" spc="-15" dirty="0">
                <a:latin typeface="Times New Roman"/>
                <a:cs typeface="Times New Roman"/>
              </a:rPr>
              <a:t> </a:t>
            </a:r>
            <a:r>
              <a:rPr sz="2000" spc="5" dirty="0">
                <a:latin typeface="Times New Roman"/>
                <a:cs typeface="Times New Roman"/>
              </a:rPr>
              <a:t>or</a:t>
            </a:r>
            <a:r>
              <a:rPr sz="2000" spc="-15" dirty="0">
                <a:latin typeface="Times New Roman"/>
                <a:cs typeface="Times New Roman"/>
              </a:rPr>
              <a:t> </a:t>
            </a:r>
            <a:r>
              <a:rPr sz="2000" spc="-5" dirty="0">
                <a:latin typeface="Times New Roman"/>
                <a:cs typeface="Times New Roman"/>
              </a:rPr>
              <a:t>more.</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41</a:t>
            </a:fld>
            <a:endParaRPr sz="1200">
              <a:latin typeface="Arial MT"/>
              <a:cs typeface="Arial MT"/>
            </a:endParaRPr>
          </a:p>
        </p:txBody>
      </p:sp>
      <p:sp>
        <p:nvSpPr>
          <p:cNvPr id="2" name="object 2"/>
          <p:cNvSpPr txBox="1">
            <a:spLocks noGrp="1"/>
          </p:cNvSpPr>
          <p:nvPr>
            <p:ph type="title"/>
          </p:nvPr>
        </p:nvSpPr>
        <p:spPr>
          <a:xfrm>
            <a:off x="2922523" y="2813761"/>
            <a:ext cx="3761740" cy="635000"/>
          </a:xfrm>
          <a:prstGeom prst="rect">
            <a:avLst/>
          </a:prstGeom>
        </p:spPr>
        <p:txBody>
          <a:bodyPr vert="horz" wrap="square" lIns="0" tIns="12065" rIns="0" bIns="0" rtlCol="0">
            <a:spAutoFit/>
          </a:bodyPr>
          <a:lstStyle/>
          <a:p>
            <a:pPr marL="12700">
              <a:lnSpc>
                <a:spcPct val="100000"/>
              </a:lnSpc>
              <a:spcBef>
                <a:spcPts val="95"/>
              </a:spcBef>
            </a:pPr>
            <a:r>
              <a:rPr sz="4000" b="1" spc="-5" dirty="0">
                <a:latin typeface="Times New Roman"/>
                <a:cs typeface="Times New Roman"/>
              </a:rPr>
              <a:t>WIND</a:t>
            </a:r>
            <a:r>
              <a:rPr sz="4000" b="1" spc="-80" dirty="0">
                <a:latin typeface="Times New Roman"/>
                <a:cs typeface="Times New Roman"/>
              </a:rPr>
              <a:t> </a:t>
            </a:r>
            <a:r>
              <a:rPr sz="4000" b="1" spc="-5" dirty="0">
                <a:latin typeface="Times New Roman"/>
                <a:cs typeface="Times New Roman"/>
              </a:rPr>
              <a:t>ENERGY</a:t>
            </a:r>
            <a:endParaRPr sz="4000">
              <a:latin typeface="Times New Roman"/>
              <a:cs typeface="Times New Roman"/>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42</a:t>
            </a:fld>
            <a:endParaRPr sz="1200">
              <a:latin typeface="Arial MT"/>
              <a:cs typeface="Arial MT"/>
            </a:endParaRPr>
          </a:p>
        </p:txBody>
      </p:sp>
      <p:sp>
        <p:nvSpPr>
          <p:cNvPr id="2" name="object 2"/>
          <p:cNvSpPr txBox="1">
            <a:spLocks noGrp="1"/>
          </p:cNvSpPr>
          <p:nvPr>
            <p:ph type="title"/>
          </p:nvPr>
        </p:nvSpPr>
        <p:spPr>
          <a:xfrm>
            <a:off x="231140" y="597153"/>
            <a:ext cx="1855470" cy="391160"/>
          </a:xfrm>
          <a:prstGeom prst="rect">
            <a:avLst/>
          </a:prstGeom>
        </p:spPr>
        <p:txBody>
          <a:bodyPr vert="horz" wrap="square" lIns="0" tIns="12700" rIns="0" bIns="0" rtlCol="0">
            <a:spAutoFit/>
          </a:bodyPr>
          <a:lstStyle/>
          <a:p>
            <a:pPr marL="12700">
              <a:lnSpc>
                <a:spcPct val="100000"/>
              </a:lnSpc>
              <a:spcBef>
                <a:spcPts val="100"/>
              </a:spcBef>
            </a:pPr>
            <a:r>
              <a:rPr sz="2400" b="1" spc="-15" dirty="0">
                <a:latin typeface="Times New Roman"/>
                <a:cs typeface="Times New Roman"/>
              </a:rPr>
              <a:t>Wind</a:t>
            </a:r>
            <a:r>
              <a:rPr sz="2400" b="1" spc="-65" dirty="0">
                <a:latin typeface="Times New Roman"/>
                <a:cs typeface="Times New Roman"/>
              </a:rPr>
              <a:t> </a:t>
            </a:r>
            <a:r>
              <a:rPr sz="2400" b="1" spc="-5" dirty="0">
                <a:latin typeface="Times New Roman"/>
                <a:cs typeface="Times New Roman"/>
              </a:rPr>
              <a:t>Power:-</a:t>
            </a:r>
            <a:endParaRPr sz="2400">
              <a:latin typeface="Times New Roman"/>
              <a:cs typeface="Times New Roman"/>
            </a:endParaRPr>
          </a:p>
        </p:txBody>
      </p:sp>
      <p:sp>
        <p:nvSpPr>
          <p:cNvPr id="3" name="object 3"/>
          <p:cNvSpPr txBox="1"/>
          <p:nvPr/>
        </p:nvSpPr>
        <p:spPr>
          <a:xfrm>
            <a:off x="231140" y="1432534"/>
            <a:ext cx="8607425" cy="4599305"/>
          </a:xfrm>
          <a:prstGeom prst="rect">
            <a:avLst/>
          </a:prstGeom>
        </p:spPr>
        <p:txBody>
          <a:bodyPr vert="horz" wrap="square" lIns="0" tIns="12700" rIns="0" bIns="0" rtlCol="0">
            <a:spAutoFit/>
          </a:bodyPr>
          <a:lstStyle/>
          <a:p>
            <a:pPr marL="12700" marR="5080" indent="914400" algn="just">
              <a:lnSpc>
                <a:spcPct val="150000"/>
              </a:lnSpc>
              <a:spcBef>
                <a:spcPts val="100"/>
              </a:spcBef>
            </a:pPr>
            <a:r>
              <a:rPr sz="2000" spc="-25" dirty="0">
                <a:latin typeface="Times New Roman"/>
                <a:cs typeface="Times New Roman"/>
              </a:rPr>
              <a:t>Wind </a:t>
            </a:r>
            <a:r>
              <a:rPr sz="2000" spc="-5" dirty="0">
                <a:latin typeface="Times New Roman"/>
                <a:cs typeface="Times New Roman"/>
              </a:rPr>
              <a:t>power is generated on </a:t>
            </a:r>
            <a:r>
              <a:rPr sz="2000" dirty="0">
                <a:latin typeface="Times New Roman"/>
                <a:cs typeface="Times New Roman"/>
              </a:rPr>
              <a:t>account of </a:t>
            </a:r>
            <a:r>
              <a:rPr sz="2000" spc="-5" dirty="0">
                <a:latin typeface="Times New Roman"/>
                <a:cs typeface="Times New Roman"/>
              </a:rPr>
              <a:t>flow of wind. The blow of wind </a:t>
            </a:r>
            <a:r>
              <a:rPr sz="2000" dirty="0">
                <a:latin typeface="Times New Roman"/>
                <a:cs typeface="Times New Roman"/>
              </a:rPr>
              <a:t> </a:t>
            </a:r>
            <a:r>
              <a:rPr sz="2000" spc="-5" dirty="0">
                <a:latin typeface="Times New Roman"/>
                <a:cs typeface="Times New Roman"/>
              </a:rPr>
              <a:t>takes place </a:t>
            </a:r>
            <a:r>
              <a:rPr sz="2000" dirty="0">
                <a:latin typeface="Times New Roman"/>
                <a:cs typeface="Times New Roman"/>
              </a:rPr>
              <a:t>due </a:t>
            </a:r>
            <a:r>
              <a:rPr sz="2000" spc="-5" dirty="0">
                <a:latin typeface="Times New Roman"/>
                <a:cs typeface="Times New Roman"/>
              </a:rPr>
              <a:t>to density difference at two places </a:t>
            </a:r>
            <a:r>
              <a:rPr sz="2000" dirty="0">
                <a:latin typeface="Times New Roman"/>
                <a:cs typeface="Times New Roman"/>
              </a:rPr>
              <a:t>on </a:t>
            </a:r>
            <a:r>
              <a:rPr sz="2000" spc="-5" dirty="0">
                <a:latin typeface="Times New Roman"/>
                <a:cs typeface="Times New Roman"/>
              </a:rPr>
              <a:t>the surface of the earth. The </a:t>
            </a:r>
            <a:r>
              <a:rPr sz="2000" dirty="0">
                <a:latin typeface="Times New Roman"/>
                <a:cs typeface="Times New Roman"/>
              </a:rPr>
              <a:t> density </a:t>
            </a:r>
            <a:r>
              <a:rPr sz="2000" spc="-10" dirty="0">
                <a:latin typeface="Times New Roman"/>
                <a:cs typeface="Times New Roman"/>
              </a:rPr>
              <a:t>difference </a:t>
            </a:r>
            <a:r>
              <a:rPr sz="2000" dirty="0">
                <a:latin typeface="Times New Roman"/>
                <a:cs typeface="Times New Roman"/>
              </a:rPr>
              <a:t>occurs </a:t>
            </a:r>
            <a:r>
              <a:rPr sz="2000" spc="-5" dirty="0">
                <a:latin typeface="Times New Roman"/>
                <a:cs typeface="Times New Roman"/>
              </a:rPr>
              <a:t>when the solar radiation </a:t>
            </a:r>
            <a:r>
              <a:rPr sz="2000" spc="-10" dirty="0">
                <a:latin typeface="Times New Roman"/>
                <a:cs typeface="Times New Roman"/>
              </a:rPr>
              <a:t>differs </a:t>
            </a:r>
            <a:r>
              <a:rPr sz="2000" dirty="0">
                <a:latin typeface="Times New Roman"/>
                <a:cs typeface="Times New Roman"/>
              </a:rPr>
              <a:t>on </a:t>
            </a:r>
            <a:r>
              <a:rPr sz="2000" spc="-20" dirty="0">
                <a:latin typeface="Times New Roman"/>
                <a:cs typeface="Times New Roman"/>
              </a:rPr>
              <a:t>earth’s </a:t>
            </a:r>
            <a:r>
              <a:rPr sz="2000" spc="-5" dirty="0">
                <a:latin typeface="Times New Roman"/>
                <a:cs typeface="Times New Roman"/>
              </a:rPr>
              <a:t>surface. Most </a:t>
            </a:r>
            <a:r>
              <a:rPr sz="2000" spc="-10" dirty="0">
                <a:latin typeface="Times New Roman"/>
                <a:cs typeface="Times New Roman"/>
              </a:rPr>
              <a:t>of </a:t>
            </a:r>
            <a:r>
              <a:rPr sz="2000" spc="-484" dirty="0">
                <a:latin typeface="Times New Roman"/>
                <a:cs typeface="Times New Roman"/>
              </a:rPr>
              <a:t> </a:t>
            </a:r>
            <a:r>
              <a:rPr sz="2000" dirty="0">
                <a:latin typeface="Times New Roman"/>
                <a:cs typeface="Times New Roman"/>
              </a:rPr>
              <a:t>the </a:t>
            </a:r>
            <a:r>
              <a:rPr sz="2000" spc="-10" dirty="0">
                <a:latin typeface="Times New Roman"/>
                <a:cs typeface="Times New Roman"/>
              </a:rPr>
              <a:t>energy </a:t>
            </a:r>
            <a:r>
              <a:rPr sz="2000" spc="-5" dirty="0">
                <a:latin typeface="Times New Roman"/>
                <a:cs typeface="Times New Roman"/>
              </a:rPr>
              <a:t>stored in wind </a:t>
            </a:r>
            <a:r>
              <a:rPr sz="2000" spc="-10" dirty="0">
                <a:latin typeface="Times New Roman"/>
                <a:cs typeface="Times New Roman"/>
              </a:rPr>
              <a:t>is </a:t>
            </a:r>
            <a:r>
              <a:rPr sz="2000" spc="-5" dirty="0">
                <a:latin typeface="Times New Roman"/>
                <a:cs typeface="Times New Roman"/>
              </a:rPr>
              <a:t>found </a:t>
            </a:r>
            <a:r>
              <a:rPr sz="2000" spc="-10" dirty="0">
                <a:latin typeface="Times New Roman"/>
                <a:cs typeface="Times New Roman"/>
              </a:rPr>
              <a:t>in high </a:t>
            </a:r>
            <a:r>
              <a:rPr sz="2000" spc="-5" dirty="0">
                <a:latin typeface="Times New Roman"/>
                <a:cs typeface="Times New Roman"/>
              </a:rPr>
              <a:t>altitudes, </a:t>
            </a:r>
            <a:r>
              <a:rPr sz="2000" dirty="0">
                <a:latin typeface="Times New Roman"/>
                <a:cs typeface="Times New Roman"/>
              </a:rPr>
              <a:t>over </a:t>
            </a:r>
            <a:r>
              <a:rPr sz="2000" spc="-5" dirty="0">
                <a:latin typeface="Times New Roman"/>
                <a:cs typeface="Times New Roman"/>
              </a:rPr>
              <a:t>flat areas. But most </a:t>
            </a:r>
            <a:r>
              <a:rPr sz="2000" dirty="0">
                <a:latin typeface="Times New Roman"/>
                <a:cs typeface="Times New Roman"/>
              </a:rPr>
              <a:t>of </a:t>
            </a:r>
            <a:r>
              <a:rPr sz="2000" spc="-5" dirty="0">
                <a:latin typeface="Times New Roman"/>
                <a:cs typeface="Times New Roman"/>
              </a:rPr>
              <a:t>the </a:t>
            </a:r>
            <a:r>
              <a:rPr sz="2000" dirty="0">
                <a:latin typeface="Times New Roman"/>
                <a:cs typeface="Times New Roman"/>
              </a:rPr>
              <a:t> </a:t>
            </a:r>
            <a:r>
              <a:rPr sz="2000" spc="-5" dirty="0">
                <a:latin typeface="Times New Roman"/>
                <a:cs typeface="Times New Roman"/>
              </a:rPr>
              <a:t>potential is close to the coastal areas, approximately equivalent </a:t>
            </a:r>
            <a:r>
              <a:rPr sz="2000" spc="-10" dirty="0">
                <a:latin typeface="Times New Roman"/>
                <a:cs typeface="Times New Roman"/>
              </a:rPr>
              <a:t>to </a:t>
            </a:r>
            <a:r>
              <a:rPr sz="2000" dirty="0">
                <a:latin typeface="Times New Roman"/>
                <a:cs typeface="Times New Roman"/>
              </a:rPr>
              <a:t>72 </a:t>
            </a:r>
            <a:r>
              <a:rPr sz="2000" spc="-65" dirty="0">
                <a:latin typeface="Times New Roman"/>
                <a:cs typeface="Times New Roman"/>
              </a:rPr>
              <a:t>TW, </a:t>
            </a:r>
            <a:r>
              <a:rPr sz="2000" dirty="0">
                <a:latin typeface="Times New Roman"/>
                <a:cs typeface="Times New Roman"/>
              </a:rPr>
              <a:t>or </a:t>
            </a:r>
            <a:r>
              <a:rPr sz="2000" spc="-5" dirty="0">
                <a:latin typeface="Times New Roman"/>
                <a:cs typeface="Times New Roman"/>
              </a:rPr>
              <a:t>54,000 </a:t>
            </a:r>
            <a:r>
              <a:rPr sz="2000" dirty="0">
                <a:latin typeface="Times New Roman"/>
                <a:cs typeface="Times New Roman"/>
              </a:rPr>
              <a:t> </a:t>
            </a:r>
            <a:r>
              <a:rPr sz="2000" spc="-5" dirty="0">
                <a:latin typeface="Times New Roman"/>
                <a:cs typeface="Times New Roman"/>
              </a:rPr>
              <a:t>Mtoe per </a:t>
            </a:r>
            <a:r>
              <a:rPr sz="2000" spc="-30" dirty="0">
                <a:latin typeface="Times New Roman"/>
                <a:cs typeface="Times New Roman"/>
              </a:rPr>
              <a:t>year. </a:t>
            </a:r>
            <a:r>
              <a:rPr sz="2000" i="1" dirty="0">
                <a:solidFill>
                  <a:srgbClr val="FF0000"/>
                </a:solidFill>
                <a:latin typeface="Times New Roman"/>
                <a:cs typeface="Times New Roman"/>
              </a:rPr>
              <a:t>The power of the </a:t>
            </a:r>
            <a:r>
              <a:rPr sz="2000" i="1" spc="-5" dirty="0">
                <a:solidFill>
                  <a:srgbClr val="FF0000"/>
                </a:solidFill>
                <a:latin typeface="Times New Roman"/>
                <a:cs typeface="Times New Roman"/>
              </a:rPr>
              <a:t>wind is </a:t>
            </a:r>
            <a:r>
              <a:rPr sz="2000" i="1" spc="-10" dirty="0">
                <a:solidFill>
                  <a:srgbClr val="FF0000"/>
                </a:solidFill>
                <a:latin typeface="Times New Roman"/>
                <a:cs typeface="Times New Roman"/>
              </a:rPr>
              <a:t>proportional to </a:t>
            </a:r>
            <a:r>
              <a:rPr sz="2000" i="1" dirty="0">
                <a:solidFill>
                  <a:srgbClr val="FF0000"/>
                </a:solidFill>
                <a:latin typeface="Times New Roman"/>
                <a:cs typeface="Times New Roman"/>
              </a:rPr>
              <a:t>the cubic </a:t>
            </a:r>
            <a:r>
              <a:rPr sz="2000" i="1" spc="-5" dirty="0">
                <a:solidFill>
                  <a:srgbClr val="FF0000"/>
                </a:solidFill>
                <a:latin typeface="Times New Roman"/>
                <a:cs typeface="Times New Roman"/>
              </a:rPr>
              <a:t>power </a:t>
            </a:r>
            <a:r>
              <a:rPr sz="2000" i="1" dirty="0">
                <a:solidFill>
                  <a:srgbClr val="FF0000"/>
                </a:solidFill>
                <a:latin typeface="Times New Roman"/>
                <a:cs typeface="Times New Roman"/>
              </a:rPr>
              <a:t>of </a:t>
            </a:r>
            <a:r>
              <a:rPr sz="2000" i="1" spc="-5" dirty="0">
                <a:solidFill>
                  <a:srgbClr val="FF0000"/>
                </a:solidFill>
                <a:latin typeface="Times New Roman"/>
                <a:cs typeface="Times New Roman"/>
              </a:rPr>
              <a:t>the </a:t>
            </a:r>
            <a:r>
              <a:rPr sz="2000" i="1" dirty="0">
                <a:solidFill>
                  <a:srgbClr val="FF0000"/>
                </a:solidFill>
                <a:latin typeface="Times New Roman"/>
                <a:cs typeface="Times New Roman"/>
              </a:rPr>
              <a:t> </a:t>
            </a:r>
            <a:r>
              <a:rPr sz="2000" i="1" spc="-15" dirty="0">
                <a:solidFill>
                  <a:srgbClr val="FF0000"/>
                </a:solidFill>
                <a:latin typeface="Times New Roman"/>
                <a:cs typeface="Times New Roman"/>
              </a:rPr>
              <a:t>velocity.</a:t>
            </a:r>
            <a:r>
              <a:rPr sz="2000" i="1" spc="-10" dirty="0">
                <a:solidFill>
                  <a:srgbClr val="FF0000"/>
                </a:solidFill>
                <a:latin typeface="Times New Roman"/>
                <a:cs typeface="Times New Roman"/>
              </a:rPr>
              <a:t> </a:t>
            </a:r>
            <a:r>
              <a:rPr sz="2000" spc="-75" dirty="0">
                <a:latin typeface="Times New Roman"/>
                <a:cs typeface="Times New Roman"/>
              </a:rPr>
              <a:t>To</a:t>
            </a:r>
            <a:r>
              <a:rPr sz="2000" spc="-70" dirty="0">
                <a:latin typeface="Times New Roman"/>
                <a:cs typeface="Times New Roman"/>
              </a:rPr>
              <a:t> </a:t>
            </a:r>
            <a:r>
              <a:rPr sz="2000" spc="-5" dirty="0">
                <a:latin typeface="Times New Roman"/>
                <a:cs typeface="Times New Roman"/>
              </a:rPr>
              <a:t>assess</a:t>
            </a:r>
            <a:r>
              <a:rPr sz="2000" dirty="0">
                <a:latin typeface="Times New Roman"/>
                <a:cs typeface="Times New Roman"/>
              </a:rPr>
              <a:t> </a:t>
            </a:r>
            <a:r>
              <a:rPr sz="2000" spc="-5" dirty="0">
                <a:latin typeface="Times New Roman"/>
                <a:cs typeface="Times New Roman"/>
              </a:rPr>
              <a:t>the</a:t>
            </a:r>
            <a:r>
              <a:rPr sz="2000" dirty="0">
                <a:latin typeface="Times New Roman"/>
                <a:cs typeface="Times New Roman"/>
              </a:rPr>
              <a:t> frequency</a:t>
            </a:r>
            <a:r>
              <a:rPr sz="2000" spc="5" dirty="0">
                <a:latin typeface="Times New Roman"/>
                <a:cs typeface="Times New Roman"/>
              </a:rPr>
              <a:t> </a:t>
            </a:r>
            <a:r>
              <a:rPr sz="2000" spc="-5" dirty="0">
                <a:latin typeface="Times New Roman"/>
                <a:cs typeface="Times New Roman"/>
              </a:rPr>
              <a:t>of</a:t>
            </a:r>
            <a:r>
              <a:rPr sz="2000" dirty="0">
                <a:latin typeface="Times New Roman"/>
                <a:cs typeface="Times New Roman"/>
              </a:rPr>
              <a:t> </a:t>
            </a:r>
            <a:r>
              <a:rPr sz="2000" spc="-5" dirty="0">
                <a:latin typeface="Times New Roman"/>
                <a:cs typeface="Times New Roman"/>
              </a:rPr>
              <a:t>wind</a:t>
            </a:r>
            <a:r>
              <a:rPr sz="2000" dirty="0">
                <a:latin typeface="Times New Roman"/>
                <a:cs typeface="Times New Roman"/>
              </a:rPr>
              <a:t> </a:t>
            </a:r>
            <a:r>
              <a:rPr sz="2000" spc="-5" dirty="0">
                <a:latin typeface="Times New Roman"/>
                <a:cs typeface="Times New Roman"/>
              </a:rPr>
              <a:t>speeds</a:t>
            </a:r>
            <a:r>
              <a:rPr sz="2000" dirty="0">
                <a:latin typeface="Times New Roman"/>
                <a:cs typeface="Times New Roman"/>
              </a:rPr>
              <a:t> </a:t>
            </a:r>
            <a:r>
              <a:rPr sz="2000" spc="-5" dirty="0">
                <a:latin typeface="Times New Roman"/>
                <a:cs typeface="Times New Roman"/>
              </a:rPr>
              <a:t>at</a:t>
            </a:r>
            <a:r>
              <a:rPr sz="2000" dirty="0">
                <a:latin typeface="Times New Roman"/>
                <a:cs typeface="Times New Roman"/>
              </a:rPr>
              <a:t> a</a:t>
            </a:r>
            <a:r>
              <a:rPr sz="2000" spc="5" dirty="0">
                <a:latin typeface="Times New Roman"/>
                <a:cs typeface="Times New Roman"/>
              </a:rPr>
              <a:t> </a:t>
            </a:r>
            <a:r>
              <a:rPr sz="2000" spc="-5" dirty="0">
                <a:latin typeface="Times New Roman"/>
                <a:cs typeface="Times New Roman"/>
              </a:rPr>
              <a:t>particular</a:t>
            </a:r>
            <a:r>
              <a:rPr sz="2000" dirty="0">
                <a:latin typeface="Times New Roman"/>
                <a:cs typeface="Times New Roman"/>
              </a:rPr>
              <a:t> </a:t>
            </a:r>
            <a:r>
              <a:rPr sz="2000" spc="-5" dirty="0">
                <a:latin typeface="Times New Roman"/>
                <a:cs typeface="Times New Roman"/>
              </a:rPr>
              <a:t>location,</a:t>
            </a:r>
            <a:r>
              <a:rPr sz="2000" spc="490" dirty="0">
                <a:latin typeface="Times New Roman"/>
                <a:cs typeface="Times New Roman"/>
              </a:rPr>
              <a:t> </a:t>
            </a:r>
            <a:r>
              <a:rPr sz="2000" dirty="0">
                <a:latin typeface="Times New Roman"/>
                <a:cs typeface="Times New Roman"/>
              </a:rPr>
              <a:t>a </a:t>
            </a:r>
            <a:r>
              <a:rPr sz="2000" spc="5" dirty="0">
                <a:latin typeface="Times New Roman"/>
                <a:cs typeface="Times New Roman"/>
              </a:rPr>
              <a:t> </a:t>
            </a:r>
            <a:r>
              <a:rPr sz="2000" spc="-5" dirty="0">
                <a:latin typeface="Times New Roman"/>
                <a:cs typeface="Times New Roman"/>
              </a:rPr>
              <a:t>probability</a:t>
            </a:r>
            <a:r>
              <a:rPr sz="2000" dirty="0">
                <a:latin typeface="Times New Roman"/>
                <a:cs typeface="Times New Roman"/>
              </a:rPr>
              <a:t> </a:t>
            </a:r>
            <a:r>
              <a:rPr sz="2000" spc="-5" dirty="0">
                <a:latin typeface="Times New Roman"/>
                <a:cs typeface="Times New Roman"/>
              </a:rPr>
              <a:t>distribution</a:t>
            </a:r>
            <a:r>
              <a:rPr sz="2000" dirty="0">
                <a:latin typeface="Times New Roman"/>
                <a:cs typeface="Times New Roman"/>
              </a:rPr>
              <a:t> </a:t>
            </a:r>
            <a:r>
              <a:rPr sz="2000" spc="-5" dirty="0">
                <a:latin typeface="Times New Roman"/>
                <a:cs typeface="Times New Roman"/>
              </a:rPr>
              <a:t>function</a:t>
            </a:r>
            <a:r>
              <a:rPr sz="2000" dirty="0">
                <a:latin typeface="Times New Roman"/>
                <a:cs typeface="Times New Roman"/>
              </a:rPr>
              <a:t> </a:t>
            </a:r>
            <a:r>
              <a:rPr sz="2000" spc="-5" dirty="0">
                <a:latin typeface="Times New Roman"/>
                <a:cs typeface="Times New Roman"/>
              </a:rPr>
              <a:t>is</a:t>
            </a:r>
            <a:r>
              <a:rPr sz="2000" dirty="0">
                <a:latin typeface="Times New Roman"/>
                <a:cs typeface="Times New Roman"/>
              </a:rPr>
              <a:t> </a:t>
            </a:r>
            <a:r>
              <a:rPr sz="2000" spc="-5" dirty="0">
                <a:latin typeface="Times New Roman"/>
                <a:cs typeface="Times New Roman"/>
              </a:rPr>
              <a:t>often</a:t>
            </a:r>
            <a:r>
              <a:rPr sz="2000" dirty="0">
                <a:latin typeface="Times New Roman"/>
                <a:cs typeface="Times New Roman"/>
              </a:rPr>
              <a:t> fit</a:t>
            </a:r>
            <a:r>
              <a:rPr sz="2000" spc="5" dirty="0">
                <a:latin typeface="Times New Roman"/>
                <a:cs typeface="Times New Roman"/>
              </a:rPr>
              <a:t> </a:t>
            </a:r>
            <a:r>
              <a:rPr sz="2000" spc="-10" dirty="0">
                <a:latin typeface="Times New Roman"/>
                <a:cs typeface="Times New Roman"/>
              </a:rPr>
              <a:t>to</a:t>
            </a:r>
            <a:r>
              <a:rPr sz="2000" spc="480" dirty="0">
                <a:latin typeface="Times New Roman"/>
                <a:cs typeface="Times New Roman"/>
              </a:rPr>
              <a:t> </a:t>
            </a:r>
            <a:r>
              <a:rPr sz="2000" spc="-5" dirty="0">
                <a:latin typeface="Times New Roman"/>
                <a:cs typeface="Times New Roman"/>
              </a:rPr>
              <a:t>the</a:t>
            </a:r>
            <a:r>
              <a:rPr sz="2000" spc="490" dirty="0">
                <a:latin typeface="Times New Roman"/>
                <a:cs typeface="Times New Roman"/>
              </a:rPr>
              <a:t> </a:t>
            </a:r>
            <a:r>
              <a:rPr sz="2000" spc="-5" dirty="0">
                <a:latin typeface="Times New Roman"/>
                <a:cs typeface="Times New Roman"/>
              </a:rPr>
              <a:t>observed</a:t>
            </a:r>
            <a:r>
              <a:rPr sz="2000" spc="490" dirty="0">
                <a:latin typeface="Times New Roman"/>
                <a:cs typeface="Times New Roman"/>
              </a:rPr>
              <a:t> </a:t>
            </a:r>
            <a:r>
              <a:rPr sz="2000" spc="-5" dirty="0">
                <a:latin typeface="Times New Roman"/>
                <a:cs typeface="Times New Roman"/>
              </a:rPr>
              <a:t>data.</a:t>
            </a:r>
            <a:r>
              <a:rPr sz="2000" spc="490" dirty="0">
                <a:latin typeface="Times New Roman"/>
                <a:cs typeface="Times New Roman"/>
              </a:rPr>
              <a:t> </a:t>
            </a:r>
            <a:r>
              <a:rPr sz="2000" spc="-10" dirty="0">
                <a:latin typeface="Times New Roman"/>
                <a:cs typeface="Times New Roman"/>
              </a:rPr>
              <a:t>Different </a:t>
            </a:r>
            <a:r>
              <a:rPr sz="2000" spc="-5" dirty="0">
                <a:latin typeface="Times New Roman"/>
                <a:cs typeface="Times New Roman"/>
              </a:rPr>
              <a:t> locations</a:t>
            </a:r>
            <a:r>
              <a:rPr sz="2000" dirty="0">
                <a:latin typeface="Times New Roman"/>
                <a:cs typeface="Times New Roman"/>
              </a:rPr>
              <a:t> </a:t>
            </a:r>
            <a:r>
              <a:rPr sz="2000" spc="-5" dirty="0">
                <a:latin typeface="Times New Roman"/>
                <a:cs typeface="Times New Roman"/>
              </a:rPr>
              <a:t>will</a:t>
            </a:r>
            <a:r>
              <a:rPr sz="2000" dirty="0">
                <a:latin typeface="Times New Roman"/>
                <a:cs typeface="Times New Roman"/>
              </a:rPr>
              <a:t> </a:t>
            </a:r>
            <a:r>
              <a:rPr sz="2000" spc="-5" dirty="0">
                <a:latin typeface="Times New Roman"/>
                <a:cs typeface="Times New Roman"/>
              </a:rPr>
              <a:t>have</a:t>
            </a:r>
            <a:r>
              <a:rPr sz="2000" dirty="0">
                <a:latin typeface="Times New Roman"/>
                <a:cs typeface="Times New Roman"/>
              </a:rPr>
              <a:t> </a:t>
            </a:r>
            <a:r>
              <a:rPr sz="2000" spc="-10" dirty="0">
                <a:latin typeface="Times New Roman"/>
                <a:cs typeface="Times New Roman"/>
              </a:rPr>
              <a:t>different</a:t>
            </a:r>
            <a:r>
              <a:rPr sz="2000" spc="-5" dirty="0">
                <a:latin typeface="Times New Roman"/>
                <a:cs typeface="Times New Roman"/>
              </a:rPr>
              <a:t> wind</a:t>
            </a:r>
            <a:r>
              <a:rPr sz="2000" dirty="0">
                <a:latin typeface="Times New Roman"/>
                <a:cs typeface="Times New Roman"/>
              </a:rPr>
              <a:t> </a:t>
            </a:r>
            <a:r>
              <a:rPr sz="2000" spc="-5" dirty="0">
                <a:latin typeface="Times New Roman"/>
                <a:cs typeface="Times New Roman"/>
              </a:rPr>
              <a:t>speed</a:t>
            </a:r>
            <a:r>
              <a:rPr sz="2000" dirty="0">
                <a:latin typeface="Times New Roman"/>
                <a:cs typeface="Times New Roman"/>
              </a:rPr>
              <a:t> </a:t>
            </a:r>
            <a:r>
              <a:rPr sz="2000" spc="-5" dirty="0">
                <a:latin typeface="Times New Roman"/>
                <a:cs typeface="Times New Roman"/>
              </a:rPr>
              <a:t>distributions.</a:t>
            </a:r>
            <a:r>
              <a:rPr sz="2000" dirty="0">
                <a:latin typeface="Times New Roman"/>
                <a:cs typeface="Times New Roman"/>
              </a:rPr>
              <a:t> </a:t>
            </a:r>
            <a:r>
              <a:rPr sz="2000" spc="-5" dirty="0">
                <a:latin typeface="Times New Roman"/>
                <a:cs typeface="Times New Roman"/>
              </a:rPr>
              <a:t>The</a:t>
            </a:r>
            <a:r>
              <a:rPr sz="2000" dirty="0">
                <a:latin typeface="Times New Roman"/>
                <a:cs typeface="Times New Roman"/>
              </a:rPr>
              <a:t> worldwide</a:t>
            </a:r>
            <a:r>
              <a:rPr sz="2000" spc="5" dirty="0">
                <a:latin typeface="Times New Roman"/>
                <a:cs typeface="Times New Roman"/>
              </a:rPr>
              <a:t> </a:t>
            </a:r>
            <a:r>
              <a:rPr sz="2000" spc="-5" dirty="0">
                <a:latin typeface="Times New Roman"/>
                <a:cs typeface="Times New Roman"/>
              </a:rPr>
              <a:t>wind </a:t>
            </a:r>
            <a:r>
              <a:rPr sz="2000" dirty="0">
                <a:latin typeface="Times New Roman"/>
                <a:cs typeface="Times New Roman"/>
              </a:rPr>
              <a:t> generation</a:t>
            </a:r>
            <a:r>
              <a:rPr sz="2000" spc="-25" dirty="0">
                <a:latin typeface="Times New Roman"/>
                <a:cs typeface="Times New Roman"/>
              </a:rPr>
              <a:t> </a:t>
            </a:r>
            <a:r>
              <a:rPr sz="2000" dirty="0">
                <a:latin typeface="Times New Roman"/>
                <a:cs typeface="Times New Roman"/>
              </a:rPr>
              <a:t>capacity</a:t>
            </a:r>
            <a:r>
              <a:rPr sz="2000" spc="-10" dirty="0">
                <a:latin typeface="Times New Roman"/>
                <a:cs typeface="Times New Roman"/>
              </a:rPr>
              <a:t> </a:t>
            </a:r>
            <a:r>
              <a:rPr sz="2000" spc="-5" dirty="0">
                <a:latin typeface="Times New Roman"/>
                <a:cs typeface="Times New Roman"/>
              </a:rPr>
              <a:t>is </a:t>
            </a:r>
            <a:r>
              <a:rPr sz="2000" dirty="0">
                <a:latin typeface="Times New Roman"/>
                <a:cs typeface="Times New Roman"/>
              </a:rPr>
              <a:t>1,94,400</a:t>
            </a:r>
            <a:r>
              <a:rPr sz="2000" spc="-30" dirty="0">
                <a:latin typeface="Times New Roman"/>
                <a:cs typeface="Times New Roman"/>
              </a:rPr>
              <a:t> </a:t>
            </a:r>
            <a:r>
              <a:rPr sz="2000" spc="-60" dirty="0">
                <a:latin typeface="Times New Roman"/>
                <a:cs typeface="Times New Roman"/>
              </a:rPr>
              <a:t>MW.</a:t>
            </a:r>
            <a:r>
              <a:rPr sz="2000" spc="-25" dirty="0">
                <a:latin typeface="Times New Roman"/>
                <a:cs typeface="Times New Roman"/>
              </a:rPr>
              <a:t> </a:t>
            </a:r>
            <a:r>
              <a:rPr sz="2000" spc="-15" dirty="0">
                <a:latin typeface="Times New Roman"/>
                <a:cs typeface="Times New Roman"/>
              </a:rPr>
              <a:t>India’s</a:t>
            </a:r>
            <a:r>
              <a:rPr sz="2000" spc="-40" dirty="0">
                <a:latin typeface="Times New Roman"/>
                <a:cs typeface="Times New Roman"/>
              </a:rPr>
              <a:t> </a:t>
            </a:r>
            <a:r>
              <a:rPr sz="2000" dirty="0">
                <a:latin typeface="Times New Roman"/>
                <a:cs typeface="Times New Roman"/>
              </a:rPr>
              <a:t>present</a:t>
            </a:r>
            <a:r>
              <a:rPr sz="2000" spc="-20" dirty="0">
                <a:latin typeface="Times New Roman"/>
                <a:cs typeface="Times New Roman"/>
              </a:rPr>
              <a:t> </a:t>
            </a:r>
            <a:r>
              <a:rPr sz="2000" spc="-5" dirty="0">
                <a:latin typeface="Times New Roman"/>
                <a:cs typeface="Times New Roman"/>
              </a:rPr>
              <a:t>installed</a:t>
            </a:r>
            <a:r>
              <a:rPr sz="2000" spc="-25" dirty="0">
                <a:latin typeface="Times New Roman"/>
                <a:cs typeface="Times New Roman"/>
              </a:rPr>
              <a:t> </a:t>
            </a:r>
            <a:r>
              <a:rPr sz="2000" dirty="0">
                <a:latin typeface="Times New Roman"/>
                <a:cs typeface="Times New Roman"/>
              </a:rPr>
              <a:t>capacity</a:t>
            </a:r>
            <a:r>
              <a:rPr sz="2000" spc="-10" dirty="0">
                <a:latin typeface="Times New Roman"/>
                <a:cs typeface="Times New Roman"/>
              </a:rPr>
              <a:t> </a:t>
            </a:r>
            <a:r>
              <a:rPr sz="2000" spc="-5" dirty="0">
                <a:latin typeface="Times New Roman"/>
                <a:cs typeface="Times New Roman"/>
              </a:rPr>
              <a:t>is </a:t>
            </a:r>
            <a:r>
              <a:rPr sz="2000" dirty="0">
                <a:latin typeface="Times New Roman"/>
                <a:cs typeface="Times New Roman"/>
              </a:rPr>
              <a:t>2,000</a:t>
            </a:r>
            <a:r>
              <a:rPr sz="2000" spc="-30" dirty="0">
                <a:latin typeface="Times New Roman"/>
                <a:cs typeface="Times New Roman"/>
              </a:rPr>
              <a:t> </a:t>
            </a:r>
            <a:r>
              <a:rPr sz="2000" spc="-60" dirty="0">
                <a:latin typeface="Times New Roman"/>
                <a:cs typeface="Times New Roman"/>
              </a:rPr>
              <a:t>MW.</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43</a:t>
            </a:fld>
            <a:endParaRPr sz="1200">
              <a:latin typeface="Arial MT"/>
              <a:cs typeface="Arial MT"/>
            </a:endParaRPr>
          </a:p>
        </p:txBody>
      </p:sp>
      <p:sp>
        <p:nvSpPr>
          <p:cNvPr id="2" name="object 2"/>
          <p:cNvSpPr txBox="1">
            <a:spLocks noGrp="1"/>
          </p:cNvSpPr>
          <p:nvPr>
            <p:ph type="title"/>
          </p:nvPr>
        </p:nvSpPr>
        <p:spPr>
          <a:xfrm>
            <a:off x="154939" y="367995"/>
            <a:ext cx="3174365" cy="391795"/>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Off-shore</a:t>
            </a:r>
            <a:r>
              <a:rPr sz="2400" b="1" spc="-85" dirty="0">
                <a:latin typeface="Times New Roman"/>
                <a:cs typeface="Times New Roman"/>
              </a:rPr>
              <a:t> </a:t>
            </a:r>
            <a:r>
              <a:rPr sz="2400" b="1" spc="-15" dirty="0">
                <a:latin typeface="Times New Roman"/>
                <a:cs typeface="Times New Roman"/>
              </a:rPr>
              <a:t>Wind</a:t>
            </a:r>
            <a:r>
              <a:rPr sz="2400" b="1" spc="-30" dirty="0">
                <a:latin typeface="Times New Roman"/>
                <a:cs typeface="Times New Roman"/>
              </a:rPr>
              <a:t> </a:t>
            </a:r>
            <a:r>
              <a:rPr sz="2400" b="1" spc="-5" dirty="0">
                <a:latin typeface="Times New Roman"/>
                <a:cs typeface="Times New Roman"/>
              </a:rPr>
              <a:t>Power:-</a:t>
            </a:r>
            <a:endParaRPr sz="2400">
              <a:latin typeface="Times New Roman"/>
              <a:cs typeface="Times New Roman"/>
            </a:endParaRPr>
          </a:p>
        </p:txBody>
      </p:sp>
      <p:sp>
        <p:nvSpPr>
          <p:cNvPr id="3" name="object 3"/>
          <p:cNvSpPr txBox="1"/>
          <p:nvPr/>
        </p:nvSpPr>
        <p:spPr>
          <a:xfrm>
            <a:off x="154939" y="747115"/>
            <a:ext cx="8837930" cy="5513070"/>
          </a:xfrm>
          <a:prstGeom prst="rect">
            <a:avLst/>
          </a:prstGeom>
        </p:spPr>
        <p:txBody>
          <a:bodyPr vert="horz" wrap="square" lIns="0" tIns="12700" rIns="0" bIns="0" rtlCol="0">
            <a:spAutoFit/>
          </a:bodyPr>
          <a:lstStyle/>
          <a:p>
            <a:pPr marL="12700" marR="7620" indent="914400" algn="just">
              <a:lnSpc>
                <a:spcPct val="150000"/>
              </a:lnSpc>
              <a:spcBef>
                <a:spcPts val="100"/>
              </a:spcBef>
            </a:pPr>
            <a:r>
              <a:rPr sz="2000" spc="-5" dirty="0">
                <a:latin typeface="Times New Roman"/>
                <a:cs typeface="Times New Roman"/>
              </a:rPr>
              <a:t>Offshore </a:t>
            </a:r>
            <a:r>
              <a:rPr sz="2000" dirty="0">
                <a:latin typeface="Times New Roman"/>
                <a:cs typeface="Times New Roman"/>
              </a:rPr>
              <a:t>wind power </a:t>
            </a:r>
            <a:r>
              <a:rPr sz="2000" spc="-5" dirty="0">
                <a:latin typeface="Times New Roman"/>
                <a:cs typeface="Times New Roman"/>
              </a:rPr>
              <a:t>refers to the </a:t>
            </a:r>
            <a:r>
              <a:rPr sz="2000" spc="-10" dirty="0">
                <a:latin typeface="Times New Roman"/>
                <a:cs typeface="Times New Roman"/>
              </a:rPr>
              <a:t>installation </a:t>
            </a:r>
            <a:r>
              <a:rPr sz="2000" spc="-5" dirty="0">
                <a:latin typeface="Times New Roman"/>
                <a:cs typeface="Times New Roman"/>
              </a:rPr>
              <a:t>of wind </a:t>
            </a:r>
            <a:r>
              <a:rPr sz="2000" dirty="0">
                <a:latin typeface="Times New Roman"/>
                <a:cs typeface="Times New Roman"/>
              </a:rPr>
              <a:t>power </a:t>
            </a:r>
            <a:r>
              <a:rPr sz="2000" spc="-5" dirty="0">
                <a:latin typeface="Times New Roman"/>
                <a:cs typeface="Times New Roman"/>
              </a:rPr>
              <a:t>plant in the </a:t>
            </a:r>
            <a:r>
              <a:rPr sz="2000" dirty="0">
                <a:latin typeface="Times New Roman"/>
                <a:cs typeface="Times New Roman"/>
              </a:rPr>
              <a:t> </a:t>
            </a:r>
            <a:r>
              <a:rPr sz="2000" spc="-20" dirty="0">
                <a:latin typeface="Times New Roman"/>
                <a:cs typeface="Times New Roman"/>
              </a:rPr>
              <a:t>water. </a:t>
            </a:r>
            <a:r>
              <a:rPr sz="2000" spc="-5" dirty="0">
                <a:latin typeface="Times New Roman"/>
                <a:cs typeface="Times New Roman"/>
              </a:rPr>
              <a:t>Better </a:t>
            </a:r>
            <a:r>
              <a:rPr sz="2000" dirty="0">
                <a:latin typeface="Times New Roman"/>
                <a:cs typeface="Times New Roman"/>
              </a:rPr>
              <a:t>wind </a:t>
            </a:r>
            <a:r>
              <a:rPr sz="2000" spc="-5" dirty="0">
                <a:latin typeface="Times New Roman"/>
                <a:cs typeface="Times New Roman"/>
              </a:rPr>
              <a:t>speeds </a:t>
            </a:r>
            <a:r>
              <a:rPr sz="2000" spc="-10" dirty="0">
                <a:latin typeface="Times New Roman"/>
                <a:cs typeface="Times New Roman"/>
              </a:rPr>
              <a:t>are </a:t>
            </a:r>
            <a:r>
              <a:rPr sz="2000" spc="-5" dirty="0">
                <a:latin typeface="Times New Roman"/>
                <a:cs typeface="Times New Roman"/>
              </a:rPr>
              <a:t>obtained </a:t>
            </a:r>
            <a:r>
              <a:rPr sz="2000" spc="-10" dirty="0">
                <a:latin typeface="Times New Roman"/>
                <a:cs typeface="Times New Roman"/>
              </a:rPr>
              <a:t>if </a:t>
            </a:r>
            <a:r>
              <a:rPr sz="2000" spc="-5" dirty="0">
                <a:latin typeface="Times New Roman"/>
                <a:cs typeface="Times New Roman"/>
              </a:rPr>
              <a:t>the installation is made in the water than the </a:t>
            </a:r>
            <a:r>
              <a:rPr sz="2000" dirty="0">
                <a:latin typeface="Times New Roman"/>
                <a:cs typeface="Times New Roman"/>
              </a:rPr>
              <a:t> </a:t>
            </a:r>
            <a:r>
              <a:rPr sz="2000" spc="-5" dirty="0">
                <a:latin typeface="Times New Roman"/>
                <a:cs typeface="Times New Roman"/>
              </a:rPr>
              <a:t>land. Induction generators are often used </a:t>
            </a:r>
            <a:r>
              <a:rPr sz="2000" dirty="0">
                <a:latin typeface="Times New Roman"/>
                <a:cs typeface="Times New Roman"/>
              </a:rPr>
              <a:t>for </a:t>
            </a:r>
            <a:r>
              <a:rPr sz="2000" spc="-5" dirty="0">
                <a:latin typeface="Times New Roman"/>
                <a:cs typeface="Times New Roman"/>
              </a:rPr>
              <a:t>power generation. The power generators </a:t>
            </a:r>
            <a:r>
              <a:rPr sz="2000" dirty="0">
                <a:latin typeface="Times New Roman"/>
                <a:cs typeface="Times New Roman"/>
              </a:rPr>
              <a:t> behave </a:t>
            </a:r>
            <a:r>
              <a:rPr sz="2000" spc="-10" dirty="0">
                <a:latin typeface="Times New Roman"/>
                <a:cs typeface="Times New Roman"/>
              </a:rPr>
              <a:t>differently </a:t>
            </a:r>
            <a:r>
              <a:rPr sz="2000" dirty="0">
                <a:latin typeface="Times New Roman"/>
                <a:cs typeface="Times New Roman"/>
              </a:rPr>
              <a:t>due </a:t>
            </a:r>
            <a:r>
              <a:rPr sz="2000" spc="-10" dirty="0">
                <a:latin typeface="Times New Roman"/>
                <a:cs typeface="Times New Roman"/>
              </a:rPr>
              <a:t>to </a:t>
            </a:r>
            <a:r>
              <a:rPr sz="2000" spc="-5" dirty="0">
                <a:latin typeface="Times New Roman"/>
                <a:cs typeface="Times New Roman"/>
              </a:rPr>
              <a:t>fluctuation of </a:t>
            </a:r>
            <a:r>
              <a:rPr sz="2000" spc="-10" dirty="0">
                <a:latin typeface="Times New Roman"/>
                <a:cs typeface="Times New Roman"/>
              </a:rPr>
              <a:t>wind </a:t>
            </a:r>
            <a:r>
              <a:rPr sz="2000" spc="-5" dirty="0">
                <a:latin typeface="Times New Roman"/>
                <a:cs typeface="Times New Roman"/>
              </a:rPr>
              <a:t>speed during power generation. So, the </a:t>
            </a:r>
            <a:r>
              <a:rPr sz="2000" dirty="0">
                <a:latin typeface="Times New Roman"/>
                <a:cs typeface="Times New Roman"/>
              </a:rPr>
              <a:t> </a:t>
            </a:r>
            <a:r>
              <a:rPr sz="2000" spc="-5" dirty="0">
                <a:latin typeface="Times New Roman"/>
                <a:cs typeface="Times New Roman"/>
              </a:rPr>
              <a:t>installation</a:t>
            </a:r>
            <a:r>
              <a:rPr sz="2000" spc="-3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advanced</a:t>
            </a:r>
            <a:r>
              <a:rPr sz="2000" spc="-20" dirty="0">
                <a:latin typeface="Times New Roman"/>
                <a:cs typeface="Times New Roman"/>
              </a:rPr>
              <a:t> </a:t>
            </a:r>
            <a:r>
              <a:rPr sz="2000" spc="-5" dirty="0">
                <a:latin typeface="Times New Roman"/>
                <a:cs typeface="Times New Roman"/>
              </a:rPr>
              <a:t>electromechanical</a:t>
            </a:r>
            <a:r>
              <a:rPr sz="2000" spc="-30" dirty="0">
                <a:latin typeface="Times New Roman"/>
                <a:cs typeface="Times New Roman"/>
              </a:rPr>
              <a:t> </a:t>
            </a:r>
            <a:r>
              <a:rPr sz="2000" dirty="0">
                <a:latin typeface="Times New Roman"/>
                <a:cs typeface="Times New Roman"/>
              </a:rPr>
              <a:t>generators</a:t>
            </a:r>
            <a:r>
              <a:rPr sz="2000" spc="-30" dirty="0">
                <a:latin typeface="Times New Roman"/>
                <a:cs typeface="Times New Roman"/>
              </a:rPr>
              <a:t> </a:t>
            </a:r>
            <a:r>
              <a:rPr sz="2000" dirty="0">
                <a:latin typeface="Times New Roman"/>
                <a:cs typeface="Times New Roman"/>
              </a:rPr>
              <a:t>are</a:t>
            </a:r>
            <a:r>
              <a:rPr sz="2000" spc="-15" dirty="0">
                <a:latin typeface="Times New Roman"/>
                <a:cs typeface="Times New Roman"/>
              </a:rPr>
              <a:t> </a:t>
            </a:r>
            <a:r>
              <a:rPr sz="2000" dirty="0">
                <a:latin typeface="Times New Roman"/>
                <a:cs typeface="Times New Roman"/>
              </a:rPr>
              <a:t>highly</a:t>
            </a:r>
            <a:r>
              <a:rPr sz="2000" spc="-20" dirty="0">
                <a:latin typeface="Times New Roman"/>
                <a:cs typeface="Times New Roman"/>
              </a:rPr>
              <a:t> </a:t>
            </a:r>
            <a:r>
              <a:rPr sz="2000" spc="-5" dirty="0">
                <a:latin typeface="Times New Roman"/>
                <a:cs typeface="Times New Roman"/>
              </a:rPr>
              <a:t>essential.</a:t>
            </a:r>
            <a:endParaRPr sz="2000">
              <a:latin typeface="Times New Roman"/>
              <a:cs typeface="Times New Roman"/>
            </a:endParaRPr>
          </a:p>
          <a:p>
            <a:pPr marL="12700" marR="5080" indent="914400" algn="just">
              <a:lnSpc>
                <a:spcPct val="150000"/>
              </a:lnSpc>
            </a:pPr>
            <a:r>
              <a:rPr sz="2000" i="1" dirty="0">
                <a:solidFill>
                  <a:srgbClr val="FF0000"/>
                </a:solidFill>
                <a:latin typeface="Times New Roman"/>
                <a:cs typeface="Times New Roman"/>
              </a:rPr>
              <a:t>The </a:t>
            </a:r>
            <a:r>
              <a:rPr sz="2000" i="1" spc="-5" dirty="0">
                <a:solidFill>
                  <a:srgbClr val="FF0000"/>
                </a:solidFill>
                <a:latin typeface="Times New Roman"/>
                <a:cs typeface="Times New Roman"/>
              </a:rPr>
              <a:t>capacity factor </a:t>
            </a:r>
            <a:r>
              <a:rPr sz="2000" i="1" dirty="0">
                <a:solidFill>
                  <a:srgbClr val="FF0000"/>
                </a:solidFill>
                <a:latin typeface="Times New Roman"/>
                <a:cs typeface="Times New Roman"/>
              </a:rPr>
              <a:t>of </a:t>
            </a:r>
            <a:r>
              <a:rPr sz="2000" i="1" spc="-5" dirty="0">
                <a:solidFill>
                  <a:srgbClr val="FF0000"/>
                </a:solidFill>
                <a:latin typeface="Times New Roman"/>
                <a:cs typeface="Times New Roman"/>
              </a:rPr>
              <a:t>wind generator is the </a:t>
            </a:r>
            <a:r>
              <a:rPr sz="2000" i="1" spc="-10" dirty="0">
                <a:solidFill>
                  <a:srgbClr val="FF0000"/>
                </a:solidFill>
                <a:latin typeface="Times New Roman"/>
                <a:cs typeface="Times New Roman"/>
              </a:rPr>
              <a:t>ratio </a:t>
            </a:r>
            <a:r>
              <a:rPr sz="2000" i="1" dirty="0">
                <a:solidFill>
                  <a:srgbClr val="FF0000"/>
                </a:solidFill>
                <a:latin typeface="Times New Roman"/>
                <a:cs typeface="Times New Roman"/>
              </a:rPr>
              <a:t>of </a:t>
            </a:r>
            <a:r>
              <a:rPr sz="2000" i="1" spc="-5" dirty="0">
                <a:solidFill>
                  <a:srgbClr val="FF0000"/>
                </a:solidFill>
                <a:latin typeface="Times New Roman"/>
                <a:cs typeface="Times New Roman"/>
              </a:rPr>
              <a:t>actual </a:t>
            </a:r>
            <a:r>
              <a:rPr sz="2000" i="1" spc="-10" dirty="0">
                <a:solidFill>
                  <a:srgbClr val="FF0000"/>
                </a:solidFill>
                <a:latin typeface="Times New Roman"/>
                <a:cs typeface="Times New Roman"/>
              </a:rPr>
              <a:t>productivity </a:t>
            </a:r>
            <a:r>
              <a:rPr sz="2000" i="1" spc="-5" dirty="0">
                <a:solidFill>
                  <a:srgbClr val="FF0000"/>
                </a:solidFill>
                <a:latin typeface="Times New Roman"/>
                <a:cs typeface="Times New Roman"/>
              </a:rPr>
              <a:t>in </a:t>
            </a:r>
            <a:r>
              <a:rPr sz="2000" i="1" dirty="0">
                <a:solidFill>
                  <a:srgbClr val="FF0000"/>
                </a:solidFill>
                <a:latin typeface="Times New Roman"/>
                <a:cs typeface="Times New Roman"/>
              </a:rPr>
              <a:t>a </a:t>
            </a:r>
            <a:r>
              <a:rPr sz="2000" i="1" spc="5" dirty="0">
                <a:solidFill>
                  <a:srgbClr val="FF0000"/>
                </a:solidFill>
                <a:latin typeface="Times New Roman"/>
                <a:cs typeface="Times New Roman"/>
              </a:rPr>
              <a:t> </a:t>
            </a:r>
            <a:r>
              <a:rPr sz="2000" i="1" dirty="0">
                <a:solidFill>
                  <a:srgbClr val="FF0000"/>
                </a:solidFill>
                <a:latin typeface="Times New Roman"/>
                <a:cs typeface="Times New Roman"/>
              </a:rPr>
              <a:t>year </a:t>
            </a:r>
            <a:r>
              <a:rPr sz="2000" i="1" spc="-10" dirty="0">
                <a:solidFill>
                  <a:srgbClr val="FF0000"/>
                </a:solidFill>
                <a:latin typeface="Times New Roman"/>
                <a:cs typeface="Times New Roman"/>
              </a:rPr>
              <a:t>to </a:t>
            </a:r>
            <a:r>
              <a:rPr sz="2000" i="1" spc="-5" dirty="0">
                <a:solidFill>
                  <a:srgbClr val="FF0000"/>
                </a:solidFill>
                <a:latin typeface="Times New Roman"/>
                <a:cs typeface="Times New Roman"/>
              </a:rPr>
              <a:t>the </a:t>
            </a:r>
            <a:r>
              <a:rPr sz="2000" i="1" spc="-10" dirty="0">
                <a:solidFill>
                  <a:srgbClr val="FF0000"/>
                </a:solidFill>
                <a:latin typeface="Times New Roman"/>
                <a:cs typeface="Times New Roman"/>
              </a:rPr>
              <a:t>theoretical </a:t>
            </a:r>
            <a:r>
              <a:rPr sz="2000" i="1" dirty="0">
                <a:solidFill>
                  <a:srgbClr val="FF0000"/>
                </a:solidFill>
                <a:latin typeface="Times New Roman"/>
                <a:cs typeface="Times New Roman"/>
              </a:rPr>
              <a:t>maximum. </a:t>
            </a:r>
            <a:r>
              <a:rPr sz="2000" spc="-5" dirty="0">
                <a:latin typeface="Times New Roman"/>
                <a:cs typeface="Times New Roman"/>
              </a:rPr>
              <a:t>The capacity </a:t>
            </a:r>
            <a:r>
              <a:rPr sz="2000" dirty="0">
                <a:latin typeface="Times New Roman"/>
                <a:cs typeface="Times New Roman"/>
              </a:rPr>
              <a:t>factor </a:t>
            </a:r>
            <a:r>
              <a:rPr sz="2000" spc="-5" dirty="0">
                <a:latin typeface="Times New Roman"/>
                <a:cs typeface="Times New Roman"/>
              </a:rPr>
              <a:t>of </a:t>
            </a:r>
            <a:r>
              <a:rPr sz="2000" dirty="0">
                <a:latin typeface="Times New Roman"/>
                <a:cs typeface="Times New Roman"/>
              </a:rPr>
              <a:t>a wind </a:t>
            </a:r>
            <a:r>
              <a:rPr sz="2000" spc="-5" dirty="0">
                <a:latin typeface="Times New Roman"/>
                <a:cs typeface="Times New Roman"/>
              </a:rPr>
              <a:t>generator varies </a:t>
            </a:r>
            <a:r>
              <a:rPr sz="2000" dirty="0">
                <a:latin typeface="Times New Roman"/>
                <a:cs typeface="Times New Roman"/>
              </a:rPr>
              <a:t>from </a:t>
            </a:r>
            <a:r>
              <a:rPr sz="2000" spc="5" dirty="0">
                <a:latin typeface="Times New Roman"/>
                <a:cs typeface="Times New Roman"/>
              </a:rPr>
              <a:t> </a:t>
            </a:r>
            <a:r>
              <a:rPr sz="2000" spc="-5" dirty="0">
                <a:solidFill>
                  <a:srgbClr val="FF0000"/>
                </a:solidFill>
                <a:latin typeface="Times New Roman"/>
                <a:cs typeface="Times New Roman"/>
              </a:rPr>
              <a:t>20-40%</a:t>
            </a:r>
            <a:r>
              <a:rPr sz="2000" spc="-5" dirty="0">
                <a:latin typeface="Times New Roman"/>
                <a:cs typeface="Times New Roman"/>
              </a:rPr>
              <a:t>. </a:t>
            </a:r>
            <a:r>
              <a:rPr sz="2000" dirty="0">
                <a:latin typeface="Times New Roman"/>
                <a:cs typeface="Times New Roman"/>
              </a:rPr>
              <a:t>The </a:t>
            </a:r>
            <a:r>
              <a:rPr sz="2000" spc="-5" dirty="0">
                <a:latin typeface="Times New Roman"/>
                <a:cs typeface="Times New Roman"/>
              </a:rPr>
              <a:t>capacity factor arises </a:t>
            </a:r>
            <a:r>
              <a:rPr sz="2000" dirty="0">
                <a:latin typeface="Times New Roman"/>
                <a:cs typeface="Times New Roman"/>
              </a:rPr>
              <a:t>due </a:t>
            </a:r>
            <a:r>
              <a:rPr sz="2000" spc="-5" dirty="0">
                <a:latin typeface="Times New Roman"/>
                <a:cs typeface="Times New Roman"/>
              </a:rPr>
              <a:t>to the variation of wind</a:t>
            </a:r>
            <a:r>
              <a:rPr sz="2000" spc="490" dirty="0">
                <a:latin typeface="Times New Roman"/>
                <a:cs typeface="Times New Roman"/>
              </a:rPr>
              <a:t> </a:t>
            </a:r>
            <a:r>
              <a:rPr sz="2000" spc="-5" dirty="0">
                <a:latin typeface="Times New Roman"/>
                <a:cs typeface="Times New Roman"/>
              </a:rPr>
              <a:t>speed </a:t>
            </a:r>
            <a:r>
              <a:rPr sz="2000" spc="-10" dirty="0">
                <a:latin typeface="Times New Roman"/>
                <a:cs typeface="Times New Roman"/>
              </a:rPr>
              <a:t>at </a:t>
            </a:r>
            <a:r>
              <a:rPr sz="2000" spc="-5" dirty="0">
                <a:latin typeface="Times New Roman"/>
                <a:cs typeface="Times New Roman"/>
              </a:rPr>
              <a:t>the site and </a:t>
            </a:r>
            <a:r>
              <a:rPr sz="2000" dirty="0">
                <a:latin typeface="Times New Roman"/>
                <a:cs typeface="Times New Roman"/>
              </a:rPr>
              <a:t> the</a:t>
            </a:r>
            <a:r>
              <a:rPr sz="2000" spc="5" dirty="0">
                <a:latin typeface="Times New Roman"/>
                <a:cs typeface="Times New Roman"/>
              </a:rPr>
              <a:t> </a:t>
            </a:r>
            <a:r>
              <a:rPr sz="2000" spc="-5" dirty="0">
                <a:latin typeface="Times New Roman"/>
                <a:cs typeface="Times New Roman"/>
              </a:rPr>
              <a:t>generator</a:t>
            </a:r>
            <a:r>
              <a:rPr sz="2000" dirty="0">
                <a:latin typeface="Times New Roman"/>
                <a:cs typeface="Times New Roman"/>
              </a:rPr>
              <a:t> </a:t>
            </a:r>
            <a:r>
              <a:rPr sz="2000" spc="-5" dirty="0">
                <a:latin typeface="Times New Roman"/>
                <a:cs typeface="Times New Roman"/>
              </a:rPr>
              <a:t>size.</a:t>
            </a:r>
            <a:r>
              <a:rPr sz="2000" dirty="0">
                <a:latin typeface="Times New Roman"/>
                <a:cs typeface="Times New Roman"/>
              </a:rPr>
              <a:t> The</a:t>
            </a:r>
            <a:r>
              <a:rPr sz="2000" spc="5" dirty="0">
                <a:latin typeface="Times New Roman"/>
                <a:cs typeface="Times New Roman"/>
              </a:rPr>
              <a:t> </a:t>
            </a:r>
            <a:r>
              <a:rPr sz="2000" spc="-5" dirty="0">
                <a:latin typeface="Times New Roman"/>
                <a:cs typeface="Times New Roman"/>
              </a:rPr>
              <a:t>smaller</a:t>
            </a:r>
            <a:r>
              <a:rPr sz="2000" dirty="0">
                <a:latin typeface="Times New Roman"/>
                <a:cs typeface="Times New Roman"/>
              </a:rPr>
              <a:t> </a:t>
            </a:r>
            <a:r>
              <a:rPr sz="2000" spc="-5" dirty="0">
                <a:latin typeface="Times New Roman"/>
                <a:cs typeface="Times New Roman"/>
              </a:rPr>
              <a:t>generator</a:t>
            </a:r>
            <a:r>
              <a:rPr sz="2000" dirty="0">
                <a:latin typeface="Times New Roman"/>
                <a:cs typeface="Times New Roman"/>
              </a:rPr>
              <a:t> </a:t>
            </a:r>
            <a:r>
              <a:rPr sz="2000" spc="-5" dirty="0">
                <a:latin typeface="Times New Roman"/>
                <a:cs typeface="Times New Roman"/>
              </a:rPr>
              <a:t>would</a:t>
            </a:r>
            <a:r>
              <a:rPr sz="2000" dirty="0">
                <a:latin typeface="Times New Roman"/>
                <a:cs typeface="Times New Roman"/>
              </a:rPr>
              <a:t> be</a:t>
            </a:r>
            <a:r>
              <a:rPr sz="2000" spc="5" dirty="0">
                <a:latin typeface="Times New Roman"/>
                <a:cs typeface="Times New Roman"/>
              </a:rPr>
              <a:t> </a:t>
            </a:r>
            <a:r>
              <a:rPr sz="2000" spc="-5" dirty="0">
                <a:latin typeface="Times New Roman"/>
                <a:cs typeface="Times New Roman"/>
              </a:rPr>
              <a:t>cheaper</a:t>
            </a:r>
            <a:r>
              <a:rPr sz="2000" dirty="0">
                <a:latin typeface="Times New Roman"/>
                <a:cs typeface="Times New Roman"/>
              </a:rPr>
              <a:t> </a:t>
            </a:r>
            <a:r>
              <a:rPr sz="2000" spc="-5" dirty="0">
                <a:latin typeface="Times New Roman"/>
                <a:cs typeface="Times New Roman"/>
              </a:rPr>
              <a:t>and</a:t>
            </a:r>
            <a:r>
              <a:rPr sz="2000" dirty="0">
                <a:latin typeface="Times New Roman"/>
                <a:cs typeface="Times New Roman"/>
              </a:rPr>
              <a:t> </a:t>
            </a:r>
            <a:r>
              <a:rPr sz="2000" spc="-5" dirty="0">
                <a:latin typeface="Times New Roman"/>
                <a:cs typeface="Times New Roman"/>
              </a:rPr>
              <a:t>achieve</a:t>
            </a:r>
            <a:r>
              <a:rPr sz="2000" spc="490" dirty="0">
                <a:latin typeface="Times New Roman"/>
                <a:cs typeface="Times New Roman"/>
              </a:rPr>
              <a:t> </a:t>
            </a:r>
            <a:r>
              <a:rPr sz="2000" spc="-5" dirty="0">
                <a:latin typeface="Times New Roman"/>
                <a:cs typeface="Times New Roman"/>
              </a:rPr>
              <a:t>higher </a:t>
            </a:r>
            <a:r>
              <a:rPr sz="2000" dirty="0">
                <a:latin typeface="Times New Roman"/>
                <a:cs typeface="Times New Roman"/>
              </a:rPr>
              <a:t> </a:t>
            </a:r>
            <a:r>
              <a:rPr sz="2000" spc="-5" dirty="0">
                <a:latin typeface="Times New Roman"/>
                <a:cs typeface="Times New Roman"/>
              </a:rPr>
              <a:t>capacity </a:t>
            </a:r>
            <a:r>
              <a:rPr sz="2000" spc="-20" dirty="0">
                <a:latin typeface="Times New Roman"/>
                <a:cs typeface="Times New Roman"/>
              </a:rPr>
              <a:t>factor. </a:t>
            </a:r>
            <a:r>
              <a:rPr sz="2000" spc="-5" dirty="0">
                <a:latin typeface="Times New Roman"/>
                <a:cs typeface="Times New Roman"/>
              </a:rPr>
              <a:t>Conversely </a:t>
            </a:r>
            <a:r>
              <a:rPr sz="2000" spc="-10" dirty="0">
                <a:latin typeface="Times New Roman"/>
                <a:cs typeface="Times New Roman"/>
              </a:rPr>
              <a:t>the larger </a:t>
            </a:r>
            <a:r>
              <a:rPr sz="2000" spc="-5" dirty="0">
                <a:latin typeface="Times New Roman"/>
                <a:cs typeface="Times New Roman"/>
              </a:rPr>
              <a:t>generator would cost more and </a:t>
            </a:r>
            <a:r>
              <a:rPr sz="2000" dirty="0">
                <a:latin typeface="Times New Roman"/>
                <a:cs typeface="Times New Roman"/>
              </a:rPr>
              <a:t>produce </a:t>
            </a:r>
            <a:r>
              <a:rPr sz="2000" spc="-5" dirty="0">
                <a:latin typeface="Times New Roman"/>
                <a:cs typeface="Times New Roman"/>
              </a:rPr>
              <a:t>smaller </a:t>
            </a:r>
            <a:r>
              <a:rPr sz="2000" dirty="0">
                <a:latin typeface="Times New Roman"/>
                <a:cs typeface="Times New Roman"/>
              </a:rPr>
              <a:t> capacity</a:t>
            </a:r>
            <a:r>
              <a:rPr sz="2000" spc="480" dirty="0">
                <a:latin typeface="Times New Roman"/>
                <a:cs typeface="Times New Roman"/>
              </a:rPr>
              <a:t> </a:t>
            </a:r>
            <a:r>
              <a:rPr sz="2000" spc="-15" dirty="0">
                <a:latin typeface="Times New Roman"/>
                <a:cs typeface="Times New Roman"/>
              </a:rPr>
              <a:t>factor.</a:t>
            </a:r>
            <a:endParaRPr sz="2000">
              <a:latin typeface="Times New Roman"/>
              <a:cs typeface="Times New Roman"/>
            </a:endParaRPr>
          </a:p>
          <a:p>
            <a:pPr marL="12700" algn="just">
              <a:lnSpc>
                <a:spcPct val="100000"/>
              </a:lnSpc>
              <a:spcBef>
                <a:spcPts val="1200"/>
              </a:spcBef>
            </a:pPr>
            <a:r>
              <a:rPr sz="2000" dirty="0">
                <a:latin typeface="Times New Roman"/>
                <a:cs typeface="Times New Roman"/>
              </a:rPr>
              <a:t>*</a:t>
            </a:r>
            <a:r>
              <a:rPr sz="2000" spc="-4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wind</a:t>
            </a:r>
            <a:r>
              <a:rPr sz="2000" spc="-10" dirty="0">
                <a:latin typeface="Times New Roman"/>
                <a:cs typeface="Times New Roman"/>
              </a:rPr>
              <a:t> </a:t>
            </a:r>
            <a:r>
              <a:rPr sz="2000" dirty="0">
                <a:latin typeface="Times New Roman"/>
                <a:cs typeface="Times New Roman"/>
              </a:rPr>
              <a:t>power</a:t>
            </a:r>
            <a:r>
              <a:rPr sz="2000" spc="-25" dirty="0">
                <a:latin typeface="Times New Roman"/>
                <a:cs typeface="Times New Roman"/>
              </a:rPr>
              <a:t> </a:t>
            </a:r>
            <a:r>
              <a:rPr sz="2000" dirty="0">
                <a:latin typeface="Times New Roman"/>
                <a:cs typeface="Times New Roman"/>
              </a:rPr>
              <a:t>has low</a:t>
            </a:r>
            <a:r>
              <a:rPr sz="2000" spc="-5" dirty="0">
                <a:latin typeface="Times New Roman"/>
                <a:cs typeface="Times New Roman"/>
              </a:rPr>
              <a:t> </a:t>
            </a:r>
            <a:r>
              <a:rPr sz="2000" dirty="0">
                <a:latin typeface="Times New Roman"/>
                <a:cs typeface="Times New Roman"/>
              </a:rPr>
              <a:t>operating</a:t>
            </a:r>
            <a:r>
              <a:rPr sz="2000" spc="-50" dirty="0">
                <a:latin typeface="Times New Roman"/>
                <a:cs typeface="Times New Roman"/>
              </a:rPr>
              <a:t> </a:t>
            </a:r>
            <a:r>
              <a:rPr sz="2000" dirty="0">
                <a:latin typeface="Times New Roman"/>
                <a:cs typeface="Times New Roman"/>
              </a:rPr>
              <a:t>cost</a:t>
            </a:r>
            <a:r>
              <a:rPr sz="2000" spc="-10" dirty="0">
                <a:latin typeface="Times New Roman"/>
                <a:cs typeface="Times New Roman"/>
              </a:rPr>
              <a:t> </a:t>
            </a:r>
            <a:r>
              <a:rPr sz="2000" spc="5" dirty="0">
                <a:latin typeface="Times New Roman"/>
                <a:cs typeface="Times New Roman"/>
              </a:rPr>
              <a:t>but</a:t>
            </a:r>
            <a:r>
              <a:rPr sz="2000" spc="-25" dirty="0">
                <a:latin typeface="Times New Roman"/>
                <a:cs typeface="Times New Roman"/>
              </a:rPr>
              <a:t> </a:t>
            </a:r>
            <a:r>
              <a:rPr sz="2000" spc="-5" dirty="0">
                <a:latin typeface="Times New Roman"/>
                <a:cs typeface="Times New Roman"/>
              </a:rPr>
              <a:t>it</a:t>
            </a:r>
            <a:r>
              <a:rPr sz="2000" spc="-10" dirty="0">
                <a:latin typeface="Times New Roman"/>
                <a:cs typeface="Times New Roman"/>
              </a:rPr>
              <a:t> </a:t>
            </a:r>
            <a:r>
              <a:rPr sz="2000" dirty="0">
                <a:latin typeface="Times New Roman"/>
                <a:cs typeface="Times New Roman"/>
              </a:rPr>
              <a:t>carries</a:t>
            </a:r>
            <a:r>
              <a:rPr sz="2000" spc="-35" dirty="0">
                <a:latin typeface="Times New Roman"/>
                <a:cs typeface="Times New Roman"/>
              </a:rPr>
              <a:t> </a:t>
            </a:r>
            <a:r>
              <a:rPr sz="2000" dirty="0">
                <a:latin typeface="Times New Roman"/>
                <a:cs typeface="Times New Roman"/>
              </a:rPr>
              <a:t>high</a:t>
            </a:r>
            <a:r>
              <a:rPr sz="2000" spc="-25" dirty="0">
                <a:latin typeface="Times New Roman"/>
                <a:cs typeface="Times New Roman"/>
              </a:rPr>
              <a:t> </a:t>
            </a:r>
            <a:r>
              <a:rPr sz="2000" dirty="0">
                <a:latin typeface="Times New Roman"/>
                <a:cs typeface="Times New Roman"/>
              </a:rPr>
              <a:t>capital</a:t>
            </a:r>
            <a:r>
              <a:rPr sz="2000" spc="-15" dirty="0">
                <a:latin typeface="Times New Roman"/>
                <a:cs typeface="Times New Roman"/>
              </a:rPr>
              <a:t> </a:t>
            </a:r>
            <a:r>
              <a:rPr sz="2000" dirty="0">
                <a:latin typeface="Times New Roman"/>
                <a:cs typeface="Times New Roman"/>
              </a:rPr>
              <a:t>cost.</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139395"/>
            <a:ext cx="2112645"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Times New Roman"/>
                <a:cs typeface="Times New Roman"/>
              </a:rPr>
              <a:t>Origin</a:t>
            </a:r>
            <a:r>
              <a:rPr sz="2400" b="1" spc="-70" dirty="0">
                <a:latin typeface="Times New Roman"/>
                <a:cs typeface="Times New Roman"/>
              </a:rPr>
              <a:t> </a:t>
            </a:r>
            <a:r>
              <a:rPr sz="2400" b="1" dirty="0">
                <a:latin typeface="Times New Roman"/>
                <a:cs typeface="Times New Roman"/>
              </a:rPr>
              <a:t>of</a:t>
            </a:r>
            <a:r>
              <a:rPr sz="2400" b="1" spc="-85" dirty="0">
                <a:latin typeface="Times New Roman"/>
                <a:cs typeface="Times New Roman"/>
              </a:rPr>
              <a:t> </a:t>
            </a:r>
            <a:r>
              <a:rPr sz="2400" b="1" spc="-10" dirty="0">
                <a:latin typeface="Times New Roman"/>
                <a:cs typeface="Times New Roman"/>
              </a:rPr>
              <a:t>Wind:</a:t>
            </a:r>
            <a:endParaRPr sz="2400">
              <a:latin typeface="Times New Roman"/>
              <a:cs typeface="Times New Roman"/>
            </a:endParaRPr>
          </a:p>
        </p:txBody>
      </p:sp>
      <p:sp>
        <p:nvSpPr>
          <p:cNvPr id="3" name="object 3"/>
          <p:cNvSpPr txBox="1"/>
          <p:nvPr/>
        </p:nvSpPr>
        <p:spPr>
          <a:xfrm>
            <a:off x="142239" y="518515"/>
            <a:ext cx="8862695" cy="6122670"/>
          </a:xfrm>
          <a:prstGeom prst="rect">
            <a:avLst/>
          </a:prstGeom>
        </p:spPr>
        <p:txBody>
          <a:bodyPr vert="horz" wrap="square" lIns="0" tIns="12700" rIns="0" bIns="0" rtlCol="0">
            <a:spAutoFit/>
          </a:bodyPr>
          <a:lstStyle/>
          <a:p>
            <a:pPr marL="25400" marR="19050" algn="just">
              <a:lnSpc>
                <a:spcPct val="150000"/>
              </a:lnSpc>
              <a:spcBef>
                <a:spcPts val="100"/>
              </a:spcBef>
            </a:pPr>
            <a:r>
              <a:rPr sz="2000" dirty="0">
                <a:latin typeface="Times New Roman"/>
                <a:cs typeface="Times New Roman"/>
              </a:rPr>
              <a:t>The </a:t>
            </a:r>
            <a:r>
              <a:rPr sz="2000" spc="-5" dirty="0">
                <a:latin typeface="Times New Roman"/>
                <a:cs typeface="Times New Roman"/>
              </a:rPr>
              <a:t>flow</a:t>
            </a:r>
            <a:r>
              <a:rPr sz="2000" dirty="0">
                <a:latin typeface="Times New Roman"/>
                <a:cs typeface="Times New Roman"/>
              </a:rPr>
              <a:t> </a:t>
            </a:r>
            <a:r>
              <a:rPr sz="2000" spc="-5" dirty="0">
                <a:latin typeface="Times New Roman"/>
                <a:cs typeface="Times New Roman"/>
              </a:rPr>
              <a:t>of</a:t>
            </a:r>
            <a:r>
              <a:rPr sz="2000" dirty="0">
                <a:latin typeface="Times New Roman"/>
                <a:cs typeface="Times New Roman"/>
              </a:rPr>
              <a:t> </a:t>
            </a:r>
            <a:r>
              <a:rPr sz="2000" spc="-5" dirty="0">
                <a:latin typeface="Times New Roman"/>
                <a:cs typeface="Times New Roman"/>
              </a:rPr>
              <a:t>air</a:t>
            </a:r>
            <a:r>
              <a:rPr sz="2000" dirty="0">
                <a:latin typeface="Times New Roman"/>
                <a:cs typeface="Times New Roman"/>
              </a:rPr>
              <a:t> </a:t>
            </a:r>
            <a:r>
              <a:rPr sz="2000" spc="-5" dirty="0">
                <a:latin typeface="Times New Roman"/>
                <a:cs typeface="Times New Roman"/>
              </a:rPr>
              <a:t>starts</a:t>
            </a:r>
            <a:r>
              <a:rPr sz="2000" dirty="0">
                <a:latin typeface="Times New Roman"/>
                <a:cs typeface="Times New Roman"/>
              </a:rPr>
              <a:t> </a:t>
            </a:r>
            <a:r>
              <a:rPr sz="2000" spc="-5" dirty="0">
                <a:latin typeface="Times New Roman"/>
                <a:cs typeface="Times New Roman"/>
              </a:rPr>
              <a:t>when</a:t>
            </a:r>
            <a:r>
              <a:rPr sz="2000" dirty="0">
                <a:latin typeface="Times New Roman"/>
                <a:cs typeface="Times New Roman"/>
              </a:rPr>
              <a:t> </a:t>
            </a:r>
            <a:r>
              <a:rPr sz="2000" spc="-5" dirty="0">
                <a:latin typeface="Times New Roman"/>
                <a:cs typeface="Times New Roman"/>
              </a:rPr>
              <a:t>there</a:t>
            </a:r>
            <a:r>
              <a:rPr sz="2000" dirty="0">
                <a:latin typeface="Times New Roman"/>
                <a:cs typeface="Times New Roman"/>
              </a:rPr>
              <a:t> </a:t>
            </a:r>
            <a:r>
              <a:rPr sz="2000" spc="-5" dirty="0">
                <a:latin typeface="Times New Roman"/>
                <a:cs typeface="Times New Roman"/>
              </a:rPr>
              <a:t>is pressure</a:t>
            </a:r>
            <a:r>
              <a:rPr sz="2000" dirty="0">
                <a:latin typeface="Times New Roman"/>
                <a:cs typeface="Times New Roman"/>
              </a:rPr>
              <a:t> </a:t>
            </a:r>
            <a:r>
              <a:rPr sz="2000" spc="-10" dirty="0">
                <a:latin typeface="Times New Roman"/>
                <a:cs typeface="Times New Roman"/>
              </a:rPr>
              <a:t>difference</a:t>
            </a:r>
            <a:r>
              <a:rPr sz="2000" spc="-5" dirty="0">
                <a:latin typeface="Times New Roman"/>
                <a:cs typeface="Times New Roman"/>
              </a:rPr>
              <a:t> between</a:t>
            </a:r>
            <a:r>
              <a:rPr sz="2000" dirty="0">
                <a:latin typeface="Times New Roman"/>
                <a:cs typeface="Times New Roman"/>
              </a:rPr>
              <a:t> </a:t>
            </a:r>
            <a:r>
              <a:rPr sz="2000" spc="-5" dirty="0">
                <a:latin typeface="Times New Roman"/>
                <a:cs typeface="Times New Roman"/>
              </a:rPr>
              <a:t>two</a:t>
            </a:r>
            <a:r>
              <a:rPr sz="2000" spc="490" dirty="0">
                <a:latin typeface="Times New Roman"/>
                <a:cs typeface="Times New Roman"/>
              </a:rPr>
              <a:t> </a:t>
            </a:r>
            <a:r>
              <a:rPr sz="2000" spc="-5" dirty="0">
                <a:latin typeface="Times New Roman"/>
                <a:cs typeface="Times New Roman"/>
              </a:rPr>
              <a:t>places.</a:t>
            </a:r>
            <a:r>
              <a:rPr sz="2000" spc="490" dirty="0">
                <a:latin typeface="Times New Roman"/>
                <a:cs typeface="Times New Roman"/>
              </a:rPr>
              <a:t> </a:t>
            </a:r>
            <a:r>
              <a:rPr sz="2000" spc="-5" dirty="0">
                <a:latin typeface="Times New Roman"/>
                <a:cs typeface="Times New Roman"/>
              </a:rPr>
              <a:t>The </a:t>
            </a:r>
            <a:r>
              <a:rPr sz="2000" spc="-484" dirty="0">
                <a:latin typeface="Times New Roman"/>
                <a:cs typeface="Times New Roman"/>
              </a:rPr>
              <a:t> </a:t>
            </a:r>
            <a:r>
              <a:rPr sz="2000" dirty="0">
                <a:latin typeface="Times New Roman"/>
                <a:cs typeface="Times New Roman"/>
              </a:rPr>
              <a:t>region where </a:t>
            </a:r>
            <a:r>
              <a:rPr sz="2000" spc="-5" dirty="0">
                <a:latin typeface="Times New Roman"/>
                <a:cs typeface="Times New Roman"/>
              </a:rPr>
              <a:t>solar radiation </a:t>
            </a:r>
            <a:r>
              <a:rPr sz="2000" spc="-10" dirty="0">
                <a:latin typeface="Times New Roman"/>
                <a:cs typeface="Times New Roman"/>
              </a:rPr>
              <a:t>is </a:t>
            </a:r>
            <a:r>
              <a:rPr sz="2000" spc="-5" dirty="0">
                <a:latin typeface="Times New Roman"/>
                <a:cs typeface="Times New Roman"/>
              </a:rPr>
              <a:t>less the atmospheric </a:t>
            </a:r>
            <a:r>
              <a:rPr sz="2000" spc="-10" dirty="0">
                <a:latin typeface="Times New Roman"/>
                <a:cs typeface="Times New Roman"/>
              </a:rPr>
              <a:t>air </a:t>
            </a:r>
            <a:r>
              <a:rPr sz="2000" spc="-5" dirty="0">
                <a:latin typeface="Times New Roman"/>
                <a:cs typeface="Times New Roman"/>
              </a:rPr>
              <a:t>gets </a:t>
            </a:r>
            <a:r>
              <a:rPr sz="2000" dirty="0">
                <a:latin typeface="Times New Roman"/>
                <a:cs typeface="Times New Roman"/>
              </a:rPr>
              <a:t>low </a:t>
            </a:r>
            <a:r>
              <a:rPr sz="2000" spc="-5" dirty="0">
                <a:latin typeface="Times New Roman"/>
                <a:cs typeface="Times New Roman"/>
              </a:rPr>
              <a:t>temperature and hence </a:t>
            </a:r>
            <a:r>
              <a:rPr sz="2000" spc="-484" dirty="0">
                <a:latin typeface="Times New Roman"/>
                <a:cs typeface="Times New Roman"/>
              </a:rPr>
              <a:t> </a:t>
            </a:r>
            <a:r>
              <a:rPr sz="2000" dirty="0">
                <a:latin typeface="Times New Roman"/>
                <a:cs typeface="Times New Roman"/>
              </a:rPr>
              <a:t>low </a:t>
            </a:r>
            <a:r>
              <a:rPr sz="2000" spc="-5" dirty="0">
                <a:latin typeface="Times New Roman"/>
                <a:cs typeface="Times New Roman"/>
              </a:rPr>
              <a:t>pressure region. </a:t>
            </a:r>
            <a:r>
              <a:rPr sz="2000" dirty="0">
                <a:latin typeface="Times New Roman"/>
                <a:cs typeface="Times New Roman"/>
              </a:rPr>
              <a:t>On </a:t>
            </a:r>
            <a:r>
              <a:rPr sz="2000" spc="-5" dirty="0">
                <a:latin typeface="Times New Roman"/>
                <a:cs typeface="Times New Roman"/>
              </a:rPr>
              <a:t>the contrary </a:t>
            </a:r>
            <a:r>
              <a:rPr sz="2000" dirty="0">
                <a:latin typeface="Times New Roman"/>
                <a:cs typeface="Times New Roman"/>
              </a:rPr>
              <a:t>where </a:t>
            </a:r>
            <a:r>
              <a:rPr sz="2000" spc="-5" dirty="0">
                <a:latin typeface="Times New Roman"/>
                <a:cs typeface="Times New Roman"/>
              </a:rPr>
              <a:t>the </a:t>
            </a:r>
            <a:r>
              <a:rPr sz="2000" dirty="0">
                <a:latin typeface="Times New Roman"/>
                <a:cs typeface="Times New Roman"/>
              </a:rPr>
              <a:t>solar </a:t>
            </a:r>
            <a:r>
              <a:rPr sz="2000" spc="-5" dirty="0">
                <a:latin typeface="Times New Roman"/>
                <a:cs typeface="Times New Roman"/>
              </a:rPr>
              <a:t>radiation is </a:t>
            </a:r>
            <a:r>
              <a:rPr sz="2000" spc="-10" dirty="0">
                <a:latin typeface="Times New Roman"/>
                <a:cs typeface="Times New Roman"/>
              </a:rPr>
              <a:t>high </a:t>
            </a:r>
            <a:r>
              <a:rPr sz="2000" spc="-5" dirty="0">
                <a:latin typeface="Times New Roman"/>
                <a:cs typeface="Times New Roman"/>
              </a:rPr>
              <a:t>the atmospheric </a:t>
            </a:r>
            <a:r>
              <a:rPr sz="2000" dirty="0">
                <a:latin typeface="Times New Roman"/>
                <a:cs typeface="Times New Roman"/>
              </a:rPr>
              <a:t> </a:t>
            </a:r>
            <a:r>
              <a:rPr sz="2000" spc="-5" dirty="0">
                <a:latin typeface="Times New Roman"/>
                <a:cs typeface="Times New Roman"/>
              </a:rPr>
              <a:t>air gets heated and pressure is high. These </a:t>
            </a:r>
            <a:r>
              <a:rPr sz="2000" spc="-10" dirty="0">
                <a:latin typeface="Times New Roman"/>
                <a:cs typeface="Times New Roman"/>
              </a:rPr>
              <a:t>differences in </a:t>
            </a:r>
            <a:r>
              <a:rPr sz="2000" spc="-5" dirty="0">
                <a:latin typeface="Times New Roman"/>
                <a:cs typeface="Times New Roman"/>
              </a:rPr>
              <a:t>atmospheric air pressure </a:t>
            </a:r>
            <a:r>
              <a:rPr sz="2000" dirty="0">
                <a:latin typeface="Times New Roman"/>
                <a:cs typeface="Times New Roman"/>
              </a:rPr>
              <a:t> </a:t>
            </a:r>
            <a:r>
              <a:rPr sz="2000" spc="-20" dirty="0">
                <a:latin typeface="Times New Roman"/>
                <a:cs typeface="Times New Roman"/>
              </a:rPr>
              <a:t>(</a:t>
            </a:r>
            <a:r>
              <a:rPr sz="2000" i="1" spc="-20" dirty="0">
                <a:solidFill>
                  <a:srgbClr val="FF0000"/>
                </a:solidFill>
                <a:latin typeface="Times New Roman"/>
                <a:cs typeface="Times New Roman"/>
              </a:rPr>
              <a:t>pressure</a:t>
            </a:r>
            <a:r>
              <a:rPr sz="2000" i="1" spc="-45" dirty="0">
                <a:solidFill>
                  <a:srgbClr val="FF0000"/>
                </a:solidFill>
                <a:latin typeface="Times New Roman"/>
                <a:cs typeface="Times New Roman"/>
              </a:rPr>
              <a:t> </a:t>
            </a:r>
            <a:r>
              <a:rPr sz="2000" i="1" dirty="0">
                <a:solidFill>
                  <a:srgbClr val="FF0000"/>
                </a:solidFill>
                <a:latin typeface="Times New Roman"/>
                <a:cs typeface="Times New Roman"/>
              </a:rPr>
              <a:t>gradient</a:t>
            </a:r>
            <a:r>
              <a:rPr sz="2000" dirty="0">
                <a:latin typeface="Times New Roman"/>
                <a:cs typeface="Times New Roman"/>
              </a:rPr>
              <a:t>)</a:t>
            </a:r>
            <a:r>
              <a:rPr sz="2000" spc="-35" dirty="0">
                <a:latin typeface="Times New Roman"/>
                <a:cs typeface="Times New Roman"/>
              </a:rPr>
              <a:t> </a:t>
            </a:r>
            <a:r>
              <a:rPr sz="2000" dirty="0">
                <a:latin typeface="Times New Roman"/>
                <a:cs typeface="Times New Roman"/>
              </a:rPr>
              <a:t>cause</a:t>
            </a:r>
            <a:r>
              <a:rPr sz="2000" spc="-15" dirty="0">
                <a:latin typeface="Times New Roman"/>
                <a:cs typeface="Times New Roman"/>
              </a:rPr>
              <a:t> </a:t>
            </a:r>
            <a:r>
              <a:rPr sz="2000" spc="-5" dirty="0">
                <a:latin typeface="Times New Roman"/>
                <a:cs typeface="Times New Roman"/>
              </a:rPr>
              <a:t>acceleration</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air</a:t>
            </a:r>
            <a:r>
              <a:rPr sz="2000" dirty="0">
                <a:latin typeface="Times New Roman"/>
                <a:cs typeface="Times New Roman"/>
              </a:rPr>
              <a:t> particles</a:t>
            </a:r>
            <a:r>
              <a:rPr sz="2000" spc="-40" dirty="0">
                <a:latin typeface="Times New Roman"/>
                <a:cs typeface="Times New Roman"/>
              </a:rPr>
              <a:t> </a:t>
            </a:r>
            <a:r>
              <a:rPr sz="2000" dirty="0">
                <a:latin typeface="Times New Roman"/>
                <a:cs typeface="Times New Roman"/>
              </a:rPr>
              <a:t>which</a:t>
            </a:r>
            <a:r>
              <a:rPr sz="2000" spc="-10" dirty="0">
                <a:latin typeface="Times New Roman"/>
                <a:cs typeface="Times New Roman"/>
              </a:rPr>
              <a:t> </a:t>
            </a:r>
            <a:r>
              <a:rPr sz="2000" spc="-5" dirty="0">
                <a:latin typeface="Times New Roman"/>
                <a:cs typeface="Times New Roman"/>
              </a:rPr>
              <a:t>is called</a:t>
            </a:r>
            <a:r>
              <a:rPr sz="2000" spc="5" dirty="0">
                <a:latin typeface="Times New Roman"/>
                <a:cs typeface="Times New Roman"/>
              </a:rPr>
              <a:t> </a:t>
            </a:r>
            <a:r>
              <a:rPr sz="2000" dirty="0">
                <a:latin typeface="Times New Roman"/>
                <a:cs typeface="Times New Roman"/>
              </a:rPr>
              <a:t>wind.</a:t>
            </a:r>
            <a:endParaRPr sz="2000">
              <a:latin typeface="Times New Roman"/>
              <a:cs typeface="Times New Roman"/>
            </a:endParaRPr>
          </a:p>
          <a:p>
            <a:pPr marL="25400" marR="17780" indent="914400" algn="just">
              <a:lnSpc>
                <a:spcPct val="150000"/>
              </a:lnSpc>
            </a:pP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rotation</a:t>
            </a:r>
            <a:r>
              <a:rPr sz="2000" dirty="0">
                <a:latin typeface="Times New Roman"/>
                <a:cs typeface="Times New Roman"/>
              </a:rPr>
              <a:t> of</a:t>
            </a:r>
            <a:r>
              <a:rPr sz="2000" spc="5" dirty="0">
                <a:latin typeface="Times New Roman"/>
                <a:cs typeface="Times New Roman"/>
              </a:rPr>
              <a:t> </a:t>
            </a:r>
            <a:r>
              <a:rPr sz="2000" spc="-5" dirty="0">
                <a:latin typeface="Times New Roman"/>
                <a:cs typeface="Times New Roman"/>
              </a:rPr>
              <a:t>earth</a:t>
            </a:r>
            <a:r>
              <a:rPr sz="2000" dirty="0">
                <a:latin typeface="Times New Roman"/>
                <a:cs typeface="Times New Roman"/>
              </a:rPr>
              <a:t> </a:t>
            </a:r>
            <a:r>
              <a:rPr sz="2000" spc="-5" dirty="0">
                <a:latin typeface="Times New Roman"/>
                <a:cs typeface="Times New Roman"/>
              </a:rPr>
              <a:t>about</a:t>
            </a:r>
            <a:r>
              <a:rPr sz="2000" dirty="0">
                <a:latin typeface="Times New Roman"/>
                <a:cs typeface="Times New Roman"/>
              </a:rPr>
              <a:t> </a:t>
            </a:r>
            <a:r>
              <a:rPr sz="2000" spc="-5" dirty="0">
                <a:latin typeface="Times New Roman"/>
                <a:cs typeface="Times New Roman"/>
              </a:rPr>
              <a:t>its</a:t>
            </a:r>
            <a:r>
              <a:rPr sz="2000" dirty="0">
                <a:latin typeface="Times New Roman"/>
                <a:cs typeface="Times New Roman"/>
              </a:rPr>
              <a:t> own</a:t>
            </a:r>
            <a:r>
              <a:rPr sz="2000" spc="5" dirty="0">
                <a:latin typeface="Times New Roman"/>
                <a:cs typeface="Times New Roman"/>
              </a:rPr>
              <a:t> </a:t>
            </a:r>
            <a:r>
              <a:rPr sz="2000" spc="-10" dirty="0">
                <a:latin typeface="Times New Roman"/>
                <a:cs typeface="Times New Roman"/>
              </a:rPr>
              <a:t>axis</a:t>
            </a:r>
            <a:r>
              <a:rPr sz="2000" spc="-5" dirty="0">
                <a:latin typeface="Times New Roman"/>
                <a:cs typeface="Times New Roman"/>
              </a:rPr>
              <a:t> creates</a:t>
            </a:r>
            <a:r>
              <a:rPr sz="2000" dirty="0">
                <a:latin typeface="Times New Roman"/>
                <a:cs typeface="Times New Roman"/>
              </a:rPr>
              <a:t> </a:t>
            </a:r>
            <a:r>
              <a:rPr sz="2000" spc="-5" dirty="0">
                <a:latin typeface="Times New Roman"/>
                <a:cs typeface="Times New Roman"/>
              </a:rPr>
              <a:t>Coriolis</a:t>
            </a:r>
            <a:r>
              <a:rPr sz="2000" dirty="0">
                <a:latin typeface="Times New Roman"/>
                <a:cs typeface="Times New Roman"/>
              </a:rPr>
              <a:t> force</a:t>
            </a:r>
            <a:r>
              <a:rPr sz="2000" spc="5" dirty="0">
                <a:latin typeface="Times New Roman"/>
                <a:cs typeface="Times New Roman"/>
              </a:rPr>
              <a:t> </a:t>
            </a:r>
            <a:r>
              <a:rPr sz="2000" spc="-5" dirty="0">
                <a:latin typeface="Times New Roman"/>
                <a:cs typeface="Times New Roman"/>
              </a:rPr>
              <a:t>which </a:t>
            </a:r>
            <a:r>
              <a:rPr sz="2000" dirty="0">
                <a:latin typeface="Times New Roman"/>
                <a:cs typeface="Times New Roman"/>
              </a:rPr>
              <a:t> </a:t>
            </a:r>
            <a:r>
              <a:rPr sz="2000" spc="-5" dirty="0">
                <a:latin typeface="Times New Roman"/>
                <a:cs typeface="Times New Roman"/>
              </a:rPr>
              <a:t>superimposes</a:t>
            </a:r>
            <a:r>
              <a:rPr sz="2000" spc="260" dirty="0">
                <a:latin typeface="Times New Roman"/>
                <a:cs typeface="Times New Roman"/>
              </a:rPr>
              <a:t> </a:t>
            </a:r>
            <a:r>
              <a:rPr sz="2000" dirty="0">
                <a:latin typeface="Times New Roman"/>
                <a:cs typeface="Times New Roman"/>
              </a:rPr>
              <a:t>on</a:t>
            </a:r>
            <a:r>
              <a:rPr sz="2000" spc="265" dirty="0">
                <a:latin typeface="Times New Roman"/>
                <a:cs typeface="Times New Roman"/>
              </a:rPr>
              <a:t> </a:t>
            </a:r>
            <a:r>
              <a:rPr sz="2000" spc="-5" dirty="0">
                <a:latin typeface="Times New Roman"/>
                <a:cs typeface="Times New Roman"/>
              </a:rPr>
              <a:t>the</a:t>
            </a:r>
            <a:r>
              <a:rPr sz="2000" spc="254" dirty="0">
                <a:latin typeface="Times New Roman"/>
                <a:cs typeface="Times New Roman"/>
              </a:rPr>
              <a:t> </a:t>
            </a:r>
            <a:r>
              <a:rPr sz="2000" spc="-5" dirty="0">
                <a:latin typeface="Times New Roman"/>
                <a:cs typeface="Times New Roman"/>
              </a:rPr>
              <a:t>pressure</a:t>
            </a:r>
            <a:r>
              <a:rPr sz="2000" spc="275" dirty="0">
                <a:latin typeface="Times New Roman"/>
                <a:cs typeface="Times New Roman"/>
              </a:rPr>
              <a:t> </a:t>
            </a:r>
            <a:r>
              <a:rPr sz="2000" spc="-5" dirty="0">
                <a:latin typeface="Times New Roman"/>
                <a:cs typeface="Times New Roman"/>
              </a:rPr>
              <a:t>gradient.</a:t>
            </a:r>
            <a:r>
              <a:rPr sz="2000" spc="254" dirty="0">
                <a:latin typeface="Times New Roman"/>
                <a:cs typeface="Times New Roman"/>
              </a:rPr>
              <a:t> </a:t>
            </a:r>
            <a:r>
              <a:rPr sz="2000" dirty="0">
                <a:latin typeface="Times New Roman"/>
                <a:cs typeface="Times New Roman"/>
              </a:rPr>
              <a:t>The</a:t>
            </a:r>
            <a:r>
              <a:rPr sz="2000" spc="270" dirty="0">
                <a:latin typeface="Times New Roman"/>
                <a:cs typeface="Times New Roman"/>
              </a:rPr>
              <a:t> </a:t>
            </a:r>
            <a:r>
              <a:rPr sz="2000" spc="-5" dirty="0">
                <a:latin typeface="Times New Roman"/>
                <a:cs typeface="Times New Roman"/>
              </a:rPr>
              <a:t>direction</a:t>
            </a:r>
            <a:r>
              <a:rPr sz="2000" spc="260" dirty="0">
                <a:latin typeface="Times New Roman"/>
                <a:cs typeface="Times New Roman"/>
              </a:rPr>
              <a:t> </a:t>
            </a:r>
            <a:r>
              <a:rPr sz="2000" spc="-5" dirty="0">
                <a:latin typeface="Times New Roman"/>
                <a:cs typeface="Times New Roman"/>
              </a:rPr>
              <a:t>of</a:t>
            </a:r>
            <a:r>
              <a:rPr sz="2000" spc="250" dirty="0">
                <a:latin typeface="Times New Roman"/>
                <a:cs typeface="Times New Roman"/>
              </a:rPr>
              <a:t> </a:t>
            </a:r>
            <a:r>
              <a:rPr sz="2000" dirty="0">
                <a:latin typeface="Times New Roman"/>
                <a:cs typeface="Times New Roman"/>
              </a:rPr>
              <a:t>wind</a:t>
            </a:r>
            <a:r>
              <a:rPr sz="2000" spc="270" dirty="0">
                <a:latin typeface="Times New Roman"/>
                <a:cs typeface="Times New Roman"/>
              </a:rPr>
              <a:t> </a:t>
            </a:r>
            <a:r>
              <a:rPr sz="2000" spc="-5" dirty="0">
                <a:latin typeface="Times New Roman"/>
                <a:cs typeface="Times New Roman"/>
              </a:rPr>
              <a:t>motion</a:t>
            </a:r>
            <a:r>
              <a:rPr sz="2000" spc="270" dirty="0">
                <a:latin typeface="Times New Roman"/>
                <a:cs typeface="Times New Roman"/>
              </a:rPr>
              <a:t> </a:t>
            </a:r>
            <a:r>
              <a:rPr sz="2000" spc="-10" dirty="0">
                <a:latin typeface="Times New Roman"/>
                <a:cs typeface="Times New Roman"/>
              </a:rPr>
              <a:t>is</a:t>
            </a:r>
            <a:r>
              <a:rPr sz="2000" spc="265" dirty="0">
                <a:latin typeface="Times New Roman"/>
                <a:cs typeface="Times New Roman"/>
              </a:rPr>
              <a:t> </a:t>
            </a:r>
            <a:r>
              <a:rPr sz="2000" spc="-10" dirty="0">
                <a:latin typeface="Times New Roman"/>
                <a:cs typeface="Times New Roman"/>
              </a:rPr>
              <a:t>affected</a:t>
            </a:r>
            <a:r>
              <a:rPr sz="2000" spc="265" dirty="0">
                <a:latin typeface="Times New Roman"/>
                <a:cs typeface="Times New Roman"/>
              </a:rPr>
              <a:t> </a:t>
            </a:r>
            <a:r>
              <a:rPr sz="2000" dirty="0">
                <a:latin typeface="Times New Roman"/>
                <a:cs typeface="Times New Roman"/>
              </a:rPr>
              <a:t>by </a:t>
            </a:r>
            <a:r>
              <a:rPr sz="2000" spc="-490" dirty="0">
                <a:latin typeface="Times New Roman"/>
                <a:cs typeface="Times New Roman"/>
              </a:rPr>
              <a:t> </a:t>
            </a:r>
            <a:r>
              <a:rPr sz="2000" dirty="0">
                <a:latin typeface="Times New Roman"/>
                <a:cs typeface="Times New Roman"/>
              </a:rPr>
              <a:t>this </a:t>
            </a:r>
            <a:r>
              <a:rPr sz="2000" i="1" spc="-10" dirty="0">
                <a:solidFill>
                  <a:srgbClr val="FF0000"/>
                </a:solidFill>
                <a:latin typeface="Times New Roman"/>
                <a:cs typeface="Times New Roman"/>
              </a:rPr>
              <a:t>Coriolis </a:t>
            </a:r>
            <a:r>
              <a:rPr sz="2000" i="1" spc="-20" dirty="0">
                <a:solidFill>
                  <a:srgbClr val="FF0000"/>
                </a:solidFill>
                <a:latin typeface="Times New Roman"/>
                <a:cs typeface="Times New Roman"/>
              </a:rPr>
              <a:t>force</a:t>
            </a:r>
            <a:r>
              <a:rPr sz="2000" spc="-20" dirty="0">
                <a:latin typeface="Times New Roman"/>
                <a:cs typeface="Times New Roman"/>
              </a:rPr>
              <a:t>. </a:t>
            </a:r>
            <a:r>
              <a:rPr sz="2000" dirty="0">
                <a:latin typeface="Times New Roman"/>
                <a:cs typeface="Times New Roman"/>
              </a:rPr>
              <a:t>In the </a:t>
            </a:r>
            <a:r>
              <a:rPr sz="2000" spc="-5" dirty="0">
                <a:latin typeface="Times New Roman"/>
                <a:cs typeface="Times New Roman"/>
              </a:rPr>
              <a:t>Northern hemisphere, the moving object turns towards right </a:t>
            </a:r>
            <a:r>
              <a:rPr sz="2000" dirty="0">
                <a:latin typeface="Times New Roman"/>
                <a:cs typeface="Times New Roman"/>
              </a:rPr>
              <a:t> </a:t>
            </a:r>
            <a:r>
              <a:rPr sz="2000" spc="5" dirty="0">
                <a:latin typeface="Times New Roman"/>
                <a:cs typeface="Times New Roman"/>
              </a:rPr>
              <a:t>due </a:t>
            </a:r>
            <a:r>
              <a:rPr sz="2000" spc="-10" dirty="0">
                <a:latin typeface="Times New Roman"/>
                <a:cs typeface="Times New Roman"/>
              </a:rPr>
              <a:t>to </a:t>
            </a:r>
            <a:r>
              <a:rPr sz="2000" spc="-5" dirty="0">
                <a:latin typeface="Times New Roman"/>
                <a:cs typeface="Times New Roman"/>
              </a:rPr>
              <a:t>the </a:t>
            </a:r>
            <a:r>
              <a:rPr sz="2000" spc="-15" dirty="0">
                <a:latin typeface="Times New Roman"/>
                <a:cs typeface="Times New Roman"/>
              </a:rPr>
              <a:t>effect </a:t>
            </a:r>
            <a:r>
              <a:rPr sz="2000" spc="-5" dirty="0">
                <a:latin typeface="Times New Roman"/>
                <a:cs typeface="Times New Roman"/>
              </a:rPr>
              <a:t>of </a:t>
            </a:r>
            <a:r>
              <a:rPr sz="2000" dirty="0">
                <a:latin typeface="Times New Roman"/>
                <a:cs typeface="Times New Roman"/>
              </a:rPr>
              <a:t>the </a:t>
            </a:r>
            <a:r>
              <a:rPr sz="2000" spc="-5" dirty="0">
                <a:latin typeface="Times New Roman"/>
                <a:cs typeface="Times New Roman"/>
              </a:rPr>
              <a:t>Coriolis </a:t>
            </a:r>
            <a:r>
              <a:rPr sz="2000" dirty="0">
                <a:latin typeface="Times New Roman"/>
                <a:cs typeface="Times New Roman"/>
              </a:rPr>
              <a:t>force </a:t>
            </a:r>
            <a:r>
              <a:rPr sz="2000" spc="-10" dirty="0">
                <a:latin typeface="Times New Roman"/>
                <a:cs typeface="Times New Roman"/>
              </a:rPr>
              <a:t>if </a:t>
            </a:r>
            <a:r>
              <a:rPr sz="2000" spc="-5" dirty="0">
                <a:latin typeface="Times New Roman"/>
                <a:cs typeface="Times New Roman"/>
              </a:rPr>
              <a:t>the observer moves </a:t>
            </a:r>
            <a:r>
              <a:rPr sz="2000" spc="-10" dirty="0">
                <a:latin typeface="Times New Roman"/>
                <a:cs typeface="Times New Roman"/>
              </a:rPr>
              <a:t>in </a:t>
            </a:r>
            <a:r>
              <a:rPr sz="2000" spc="-5" dirty="0">
                <a:latin typeface="Times New Roman"/>
                <a:cs typeface="Times New Roman"/>
              </a:rPr>
              <a:t>the direction </a:t>
            </a:r>
            <a:r>
              <a:rPr sz="2000" dirty="0">
                <a:latin typeface="Times New Roman"/>
                <a:cs typeface="Times New Roman"/>
              </a:rPr>
              <a:t>of </a:t>
            </a:r>
            <a:r>
              <a:rPr sz="2000" spc="-5" dirty="0">
                <a:latin typeface="Times New Roman"/>
                <a:cs typeface="Times New Roman"/>
              </a:rPr>
              <a:t>wind </a:t>
            </a:r>
            <a:r>
              <a:rPr sz="2000" dirty="0">
                <a:latin typeface="Times New Roman"/>
                <a:cs typeface="Times New Roman"/>
              </a:rPr>
              <a:t> </a:t>
            </a:r>
            <a:r>
              <a:rPr sz="2000" spc="-5" dirty="0">
                <a:latin typeface="Times New Roman"/>
                <a:cs typeface="Times New Roman"/>
              </a:rPr>
              <a:t>movement. </a:t>
            </a:r>
            <a:r>
              <a:rPr sz="2000" spc="-20" dirty="0">
                <a:latin typeface="Times New Roman"/>
                <a:cs typeface="Times New Roman"/>
              </a:rPr>
              <a:t>Similarly,</a:t>
            </a:r>
            <a:r>
              <a:rPr sz="2000" spc="10"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moving</a:t>
            </a:r>
            <a:r>
              <a:rPr sz="2000" spc="-10" dirty="0">
                <a:latin typeface="Times New Roman"/>
                <a:cs typeface="Times New Roman"/>
              </a:rPr>
              <a:t> </a:t>
            </a:r>
            <a:r>
              <a:rPr sz="2000" dirty="0">
                <a:latin typeface="Times New Roman"/>
                <a:cs typeface="Times New Roman"/>
              </a:rPr>
              <a:t>object</a:t>
            </a:r>
            <a:r>
              <a:rPr sz="2000" spc="-30" dirty="0">
                <a:latin typeface="Times New Roman"/>
                <a:cs typeface="Times New Roman"/>
              </a:rPr>
              <a:t> </a:t>
            </a:r>
            <a:r>
              <a:rPr sz="2000" dirty="0">
                <a:latin typeface="Times New Roman"/>
                <a:cs typeface="Times New Roman"/>
              </a:rPr>
              <a:t>turns</a:t>
            </a:r>
            <a:r>
              <a:rPr sz="2000" spc="-30" dirty="0">
                <a:latin typeface="Times New Roman"/>
                <a:cs typeface="Times New Roman"/>
              </a:rPr>
              <a:t> </a:t>
            </a:r>
            <a:r>
              <a:rPr sz="2000" dirty="0">
                <a:latin typeface="Times New Roman"/>
                <a:cs typeface="Times New Roman"/>
              </a:rPr>
              <a:t>towards</a:t>
            </a:r>
            <a:r>
              <a:rPr sz="2000" spc="-20" dirty="0">
                <a:latin typeface="Times New Roman"/>
                <a:cs typeface="Times New Roman"/>
              </a:rPr>
              <a:t> </a:t>
            </a:r>
            <a:r>
              <a:rPr sz="2000" spc="-5" dirty="0">
                <a:latin typeface="Times New Roman"/>
                <a:cs typeface="Times New Roman"/>
              </a:rPr>
              <a:t>left in</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southern</a:t>
            </a:r>
            <a:r>
              <a:rPr sz="2000" spc="-25" dirty="0">
                <a:latin typeface="Times New Roman"/>
                <a:cs typeface="Times New Roman"/>
              </a:rPr>
              <a:t> </a:t>
            </a:r>
            <a:r>
              <a:rPr sz="2000" dirty="0">
                <a:latin typeface="Times New Roman"/>
                <a:cs typeface="Times New Roman"/>
              </a:rPr>
              <a:t>hemisphere.</a:t>
            </a:r>
            <a:endParaRPr sz="2000">
              <a:latin typeface="Times New Roman"/>
              <a:cs typeface="Times New Roman"/>
            </a:endParaRPr>
          </a:p>
          <a:p>
            <a:pPr marL="851535" marR="115570" indent="-319405">
              <a:lnSpc>
                <a:spcPct val="150000"/>
              </a:lnSpc>
              <a:spcBef>
                <a:spcPts val="1200"/>
              </a:spcBef>
              <a:tabLst>
                <a:tab pos="851535" algn="l"/>
              </a:tabLst>
            </a:pPr>
            <a:r>
              <a:rPr sz="2000" dirty="0">
                <a:latin typeface="Times New Roman"/>
                <a:cs typeface="Times New Roman"/>
              </a:rPr>
              <a:t>*	In a </a:t>
            </a:r>
            <a:r>
              <a:rPr sz="2000" spc="-5" dirty="0">
                <a:latin typeface="Times New Roman"/>
                <a:cs typeface="Times New Roman"/>
              </a:rPr>
              <a:t>friction </a:t>
            </a:r>
            <a:r>
              <a:rPr sz="2000" dirty="0">
                <a:latin typeface="Times New Roman"/>
                <a:cs typeface="Times New Roman"/>
              </a:rPr>
              <a:t>free, </a:t>
            </a:r>
            <a:r>
              <a:rPr sz="2000" spc="-5" dirty="0">
                <a:latin typeface="Times New Roman"/>
                <a:cs typeface="Times New Roman"/>
              </a:rPr>
              <a:t>rectilinear </a:t>
            </a:r>
            <a:r>
              <a:rPr sz="2000" dirty="0">
                <a:latin typeface="Times New Roman"/>
                <a:cs typeface="Times New Roman"/>
              </a:rPr>
              <a:t>and stationary wind </a:t>
            </a:r>
            <a:r>
              <a:rPr sz="2000" spc="-5" dirty="0">
                <a:latin typeface="Times New Roman"/>
                <a:cs typeface="Times New Roman"/>
              </a:rPr>
              <a:t>movement, </a:t>
            </a:r>
            <a:r>
              <a:rPr sz="2000" dirty="0">
                <a:latin typeface="Times New Roman"/>
                <a:cs typeface="Times New Roman"/>
              </a:rPr>
              <a:t>the force </a:t>
            </a:r>
            <a:r>
              <a:rPr sz="2000" spc="5" dirty="0">
                <a:latin typeface="Times New Roman"/>
                <a:cs typeface="Times New Roman"/>
              </a:rPr>
              <a:t>due </a:t>
            </a:r>
            <a:r>
              <a:rPr sz="2000" spc="-5" dirty="0">
                <a:latin typeface="Times New Roman"/>
                <a:cs typeface="Times New Roman"/>
              </a:rPr>
              <a:t>to </a:t>
            </a:r>
            <a:r>
              <a:rPr sz="2000" dirty="0">
                <a:latin typeface="Times New Roman"/>
                <a:cs typeface="Times New Roman"/>
              </a:rPr>
              <a:t> pressure gradient and Coriolis force are of </a:t>
            </a:r>
            <a:r>
              <a:rPr sz="2000" spc="-5" dirty="0">
                <a:latin typeface="Times New Roman"/>
                <a:cs typeface="Times New Roman"/>
              </a:rPr>
              <a:t>same magnitude </a:t>
            </a:r>
            <a:r>
              <a:rPr sz="2000" spc="5" dirty="0">
                <a:latin typeface="Times New Roman"/>
                <a:cs typeface="Times New Roman"/>
              </a:rPr>
              <a:t>but </a:t>
            </a:r>
            <a:r>
              <a:rPr sz="2000" spc="-5" dirty="0">
                <a:latin typeface="Times New Roman"/>
                <a:cs typeface="Times New Roman"/>
              </a:rPr>
              <a:t>in </a:t>
            </a:r>
            <a:r>
              <a:rPr sz="2000" dirty="0">
                <a:latin typeface="Times New Roman"/>
                <a:cs typeface="Times New Roman"/>
              </a:rPr>
              <a:t>opposite </a:t>
            </a:r>
            <a:r>
              <a:rPr sz="2000" spc="5" dirty="0">
                <a:latin typeface="Times New Roman"/>
                <a:cs typeface="Times New Roman"/>
              </a:rPr>
              <a:t> </a:t>
            </a:r>
            <a:r>
              <a:rPr sz="2000" dirty="0">
                <a:latin typeface="Times New Roman"/>
                <a:cs typeface="Times New Roman"/>
              </a:rPr>
              <a:t>direction.</a:t>
            </a:r>
            <a:r>
              <a:rPr sz="2000" spc="-25" dirty="0">
                <a:latin typeface="Times New Roman"/>
                <a:cs typeface="Times New Roman"/>
              </a:rPr>
              <a:t> </a:t>
            </a:r>
            <a:r>
              <a:rPr sz="2000" i="1" dirty="0">
                <a:solidFill>
                  <a:srgbClr val="FF0000"/>
                </a:solidFill>
                <a:latin typeface="Times New Roman"/>
                <a:cs typeface="Times New Roman"/>
              </a:rPr>
              <a:t>The</a:t>
            </a:r>
            <a:r>
              <a:rPr sz="2000" i="1" spc="-15" dirty="0">
                <a:solidFill>
                  <a:srgbClr val="FF0000"/>
                </a:solidFill>
                <a:latin typeface="Times New Roman"/>
                <a:cs typeface="Times New Roman"/>
              </a:rPr>
              <a:t> </a:t>
            </a:r>
            <a:r>
              <a:rPr sz="2000" i="1" spc="-5" dirty="0">
                <a:solidFill>
                  <a:srgbClr val="FF0000"/>
                </a:solidFill>
                <a:latin typeface="Times New Roman"/>
                <a:cs typeface="Times New Roman"/>
              </a:rPr>
              <a:t>wind</a:t>
            </a:r>
            <a:r>
              <a:rPr sz="2000" i="1" spc="10" dirty="0">
                <a:solidFill>
                  <a:srgbClr val="FF0000"/>
                </a:solidFill>
                <a:latin typeface="Times New Roman"/>
                <a:cs typeface="Times New Roman"/>
              </a:rPr>
              <a:t> </a:t>
            </a:r>
            <a:r>
              <a:rPr sz="2000" i="1" dirty="0">
                <a:solidFill>
                  <a:srgbClr val="FF0000"/>
                </a:solidFill>
                <a:latin typeface="Times New Roman"/>
                <a:cs typeface="Times New Roman"/>
              </a:rPr>
              <a:t>motion</a:t>
            </a:r>
            <a:r>
              <a:rPr sz="2000" i="1" spc="-15" dirty="0">
                <a:solidFill>
                  <a:srgbClr val="FF0000"/>
                </a:solidFill>
                <a:latin typeface="Times New Roman"/>
                <a:cs typeface="Times New Roman"/>
              </a:rPr>
              <a:t> </a:t>
            </a:r>
            <a:r>
              <a:rPr sz="2000" i="1" spc="5" dirty="0">
                <a:solidFill>
                  <a:srgbClr val="FF0000"/>
                </a:solidFill>
                <a:latin typeface="Times New Roman"/>
                <a:cs typeface="Times New Roman"/>
              </a:rPr>
              <a:t>due</a:t>
            </a:r>
            <a:r>
              <a:rPr sz="2000" i="1" spc="-20" dirty="0">
                <a:solidFill>
                  <a:srgbClr val="FF0000"/>
                </a:solidFill>
                <a:latin typeface="Times New Roman"/>
                <a:cs typeface="Times New Roman"/>
              </a:rPr>
              <a:t> </a:t>
            </a:r>
            <a:r>
              <a:rPr sz="2000" i="1" spc="-5" dirty="0">
                <a:solidFill>
                  <a:srgbClr val="FF0000"/>
                </a:solidFill>
                <a:latin typeface="Times New Roman"/>
                <a:cs typeface="Times New Roman"/>
              </a:rPr>
              <a:t>to</a:t>
            </a:r>
            <a:r>
              <a:rPr sz="2000" i="1" dirty="0">
                <a:solidFill>
                  <a:srgbClr val="FF0000"/>
                </a:solidFill>
                <a:latin typeface="Times New Roman"/>
                <a:cs typeface="Times New Roman"/>
              </a:rPr>
              <a:t> Coriolis</a:t>
            </a:r>
            <a:r>
              <a:rPr sz="2000" i="1" spc="-15" dirty="0">
                <a:solidFill>
                  <a:srgbClr val="FF0000"/>
                </a:solidFill>
                <a:latin typeface="Times New Roman"/>
                <a:cs typeface="Times New Roman"/>
              </a:rPr>
              <a:t> force</a:t>
            </a:r>
            <a:r>
              <a:rPr sz="2000" i="1" spc="-20" dirty="0">
                <a:solidFill>
                  <a:srgbClr val="FF0000"/>
                </a:solidFill>
                <a:latin typeface="Times New Roman"/>
                <a:cs typeface="Times New Roman"/>
              </a:rPr>
              <a:t> </a:t>
            </a:r>
            <a:r>
              <a:rPr sz="2000" i="1" spc="-5" dirty="0">
                <a:solidFill>
                  <a:srgbClr val="FF0000"/>
                </a:solidFill>
                <a:latin typeface="Times New Roman"/>
                <a:cs typeface="Times New Roman"/>
              </a:rPr>
              <a:t>is </a:t>
            </a:r>
            <a:r>
              <a:rPr sz="2000" i="1" dirty="0">
                <a:solidFill>
                  <a:srgbClr val="FF0000"/>
                </a:solidFill>
                <a:latin typeface="Times New Roman"/>
                <a:cs typeface="Times New Roman"/>
              </a:rPr>
              <a:t>known</a:t>
            </a:r>
            <a:r>
              <a:rPr sz="2000" i="1" spc="-10" dirty="0">
                <a:solidFill>
                  <a:srgbClr val="FF0000"/>
                </a:solidFill>
                <a:latin typeface="Times New Roman"/>
                <a:cs typeface="Times New Roman"/>
              </a:rPr>
              <a:t> </a:t>
            </a:r>
            <a:r>
              <a:rPr sz="2000" i="1" dirty="0">
                <a:solidFill>
                  <a:srgbClr val="FF0000"/>
                </a:solidFill>
                <a:latin typeface="Times New Roman"/>
                <a:cs typeface="Times New Roman"/>
              </a:rPr>
              <a:t>as </a:t>
            </a:r>
            <a:r>
              <a:rPr sz="2000" i="1" spc="-10" dirty="0">
                <a:solidFill>
                  <a:srgbClr val="FF0000"/>
                </a:solidFill>
                <a:latin typeface="Times New Roman"/>
                <a:cs typeface="Times New Roman"/>
              </a:rPr>
              <a:t>geostropic</a:t>
            </a:r>
            <a:r>
              <a:rPr sz="2000" i="1" spc="-45" dirty="0">
                <a:solidFill>
                  <a:srgbClr val="FF0000"/>
                </a:solidFill>
                <a:latin typeface="Times New Roman"/>
                <a:cs typeface="Times New Roman"/>
              </a:rPr>
              <a:t> </a:t>
            </a:r>
            <a:r>
              <a:rPr sz="2000" i="1" spc="-195" dirty="0">
                <a:solidFill>
                  <a:srgbClr val="FF0000"/>
                </a:solidFill>
                <a:latin typeface="Times New Roman"/>
                <a:cs typeface="Times New Roman"/>
              </a:rPr>
              <a:t>w</a:t>
            </a:r>
            <a:r>
              <a:rPr sz="1800" spc="-292" baseline="-6944" dirty="0">
                <a:solidFill>
                  <a:srgbClr val="888888"/>
                </a:solidFill>
                <a:latin typeface="Arial MT"/>
                <a:cs typeface="Arial MT"/>
              </a:rPr>
              <a:t>4</a:t>
            </a:r>
            <a:r>
              <a:rPr sz="2000" i="1" spc="-195" dirty="0">
                <a:solidFill>
                  <a:srgbClr val="FF0000"/>
                </a:solidFill>
                <a:latin typeface="Times New Roman"/>
                <a:cs typeface="Times New Roman"/>
              </a:rPr>
              <a:t>i</a:t>
            </a:r>
            <a:r>
              <a:rPr sz="1800" spc="-292" baseline="-6944" dirty="0">
                <a:solidFill>
                  <a:srgbClr val="888888"/>
                </a:solidFill>
                <a:latin typeface="Arial MT"/>
                <a:cs typeface="Arial MT"/>
              </a:rPr>
              <a:t>5</a:t>
            </a:r>
            <a:r>
              <a:rPr sz="2000" i="1" spc="-195" dirty="0">
                <a:solidFill>
                  <a:srgbClr val="FF0000"/>
                </a:solidFill>
                <a:latin typeface="Times New Roman"/>
                <a:cs typeface="Times New Roman"/>
              </a:rPr>
              <a:t>nd</a:t>
            </a:r>
            <a:r>
              <a:rPr sz="2000" spc="-195" dirty="0">
                <a:latin typeface="Times New Roman"/>
                <a:cs typeface="Times New Roman"/>
              </a:rPr>
              <a:t>.</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46</a:t>
            </a:r>
            <a:endParaRPr sz="1200">
              <a:latin typeface="Arial MT"/>
              <a:cs typeface="Arial MT"/>
            </a:endParaRPr>
          </a:p>
        </p:txBody>
      </p:sp>
      <p:grpSp>
        <p:nvGrpSpPr>
          <p:cNvPr id="3" name="object 3"/>
          <p:cNvGrpSpPr/>
          <p:nvPr/>
        </p:nvGrpSpPr>
        <p:grpSpPr>
          <a:xfrm>
            <a:off x="2128837" y="381000"/>
            <a:ext cx="4962525" cy="2142490"/>
            <a:chOff x="2128837" y="381000"/>
            <a:chExt cx="4962525" cy="2142490"/>
          </a:xfrm>
        </p:grpSpPr>
        <p:sp>
          <p:nvSpPr>
            <p:cNvPr id="4" name="object 4"/>
            <p:cNvSpPr/>
            <p:nvPr/>
          </p:nvSpPr>
          <p:spPr>
            <a:xfrm>
              <a:off x="2133600" y="685800"/>
              <a:ext cx="4953000" cy="1830705"/>
            </a:xfrm>
            <a:custGeom>
              <a:avLst/>
              <a:gdLst/>
              <a:ahLst/>
              <a:cxnLst/>
              <a:rect l="l" t="t" r="r" b="b"/>
              <a:pathLst>
                <a:path w="4953000" h="1830705">
                  <a:moveTo>
                    <a:pt x="0" y="0"/>
                  </a:moveTo>
                  <a:lnTo>
                    <a:pt x="4800600" y="1650"/>
                  </a:lnTo>
                </a:path>
                <a:path w="4953000" h="1830705">
                  <a:moveTo>
                    <a:pt x="0" y="914400"/>
                  </a:moveTo>
                  <a:lnTo>
                    <a:pt x="4876800" y="916051"/>
                  </a:lnTo>
                </a:path>
                <a:path w="4953000" h="1830705">
                  <a:moveTo>
                    <a:pt x="76200" y="1828800"/>
                  </a:moveTo>
                  <a:lnTo>
                    <a:pt x="4953000" y="1830451"/>
                  </a:lnTo>
                </a:path>
              </a:pathLst>
            </a:custGeom>
            <a:ln w="9144">
              <a:solidFill>
                <a:srgbClr val="497DBA"/>
              </a:solidFill>
            </a:ln>
          </p:spPr>
          <p:txBody>
            <a:bodyPr wrap="square" lIns="0" tIns="0" rIns="0" bIns="0" rtlCol="0"/>
            <a:lstStyle/>
            <a:p>
              <a:endParaRPr/>
            </a:p>
          </p:txBody>
        </p:sp>
        <p:sp>
          <p:nvSpPr>
            <p:cNvPr id="5" name="object 5"/>
            <p:cNvSpPr/>
            <p:nvPr/>
          </p:nvSpPr>
          <p:spPr>
            <a:xfrm>
              <a:off x="3155493" y="984504"/>
              <a:ext cx="3653790" cy="1534160"/>
            </a:xfrm>
            <a:custGeom>
              <a:avLst/>
              <a:gdLst/>
              <a:ahLst/>
              <a:cxnLst/>
              <a:rect l="l" t="t" r="r" b="b"/>
              <a:pathLst>
                <a:path w="3653790" h="1534160">
                  <a:moveTo>
                    <a:pt x="51383" y="1534160"/>
                  </a:moveTo>
                  <a:lnTo>
                    <a:pt x="39258" y="1532028"/>
                  </a:lnTo>
                  <a:lnTo>
                    <a:pt x="26110" y="1530826"/>
                  </a:lnTo>
                  <a:lnTo>
                    <a:pt x="15057" y="1527766"/>
                  </a:lnTo>
                  <a:lnTo>
                    <a:pt x="9219" y="1520063"/>
                  </a:lnTo>
                  <a:lnTo>
                    <a:pt x="145" y="1463807"/>
                  </a:lnTo>
                  <a:lnTo>
                    <a:pt x="0" y="1430528"/>
                  </a:lnTo>
                  <a:lnTo>
                    <a:pt x="6917" y="1411430"/>
                  </a:lnTo>
                  <a:lnTo>
                    <a:pt x="19031" y="1397719"/>
                  </a:lnTo>
                  <a:lnTo>
                    <a:pt x="34475" y="1380601"/>
                  </a:lnTo>
                  <a:lnTo>
                    <a:pt x="51383" y="1351280"/>
                  </a:lnTo>
                  <a:lnTo>
                    <a:pt x="59556" y="1330565"/>
                  </a:lnTo>
                  <a:lnTo>
                    <a:pt x="66480" y="1309385"/>
                  </a:lnTo>
                  <a:lnTo>
                    <a:pt x="72903" y="1288039"/>
                  </a:lnTo>
                  <a:lnTo>
                    <a:pt x="79577" y="1266825"/>
                  </a:lnTo>
                  <a:lnTo>
                    <a:pt x="93547" y="1224534"/>
                  </a:lnTo>
                  <a:lnTo>
                    <a:pt x="96571" y="1213731"/>
                  </a:lnTo>
                  <a:lnTo>
                    <a:pt x="99262" y="1202785"/>
                  </a:lnTo>
                  <a:lnTo>
                    <a:pt x="102619" y="1192172"/>
                  </a:lnTo>
                  <a:lnTo>
                    <a:pt x="128415" y="1151431"/>
                  </a:lnTo>
                  <a:lnTo>
                    <a:pt x="149935" y="1097915"/>
                  </a:lnTo>
                  <a:lnTo>
                    <a:pt x="171017" y="1062672"/>
                  </a:lnTo>
                  <a:lnTo>
                    <a:pt x="182082" y="1045337"/>
                  </a:lnTo>
                  <a:lnTo>
                    <a:pt x="192099" y="1027430"/>
                  </a:lnTo>
                  <a:lnTo>
                    <a:pt x="196159" y="1017127"/>
                  </a:lnTo>
                  <a:lnTo>
                    <a:pt x="199147" y="1006348"/>
                  </a:lnTo>
                  <a:lnTo>
                    <a:pt x="202136" y="995568"/>
                  </a:lnTo>
                  <a:lnTo>
                    <a:pt x="206196" y="985266"/>
                  </a:lnTo>
                  <a:lnTo>
                    <a:pt x="212689" y="974425"/>
                  </a:lnTo>
                  <a:lnTo>
                    <a:pt x="220229" y="964168"/>
                  </a:lnTo>
                  <a:lnTo>
                    <a:pt x="227770" y="953887"/>
                  </a:lnTo>
                  <a:lnTo>
                    <a:pt x="234263" y="942975"/>
                  </a:lnTo>
                  <a:lnTo>
                    <a:pt x="238233" y="932600"/>
                  </a:lnTo>
                  <a:lnTo>
                    <a:pt x="240978" y="921702"/>
                  </a:lnTo>
                  <a:lnTo>
                    <a:pt x="243889" y="910899"/>
                  </a:lnTo>
                  <a:lnTo>
                    <a:pt x="248360" y="900811"/>
                  </a:lnTo>
                  <a:lnTo>
                    <a:pt x="254622" y="893137"/>
                  </a:lnTo>
                  <a:lnTo>
                    <a:pt x="262266" y="886571"/>
                  </a:lnTo>
                  <a:lnTo>
                    <a:pt x="270005" y="880076"/>
                  </a:lnTo>
                  <a:lnTo>
                    <a:pt x="276554" y="872617"/>
                  </a:lnTo>
                  <a:lnTo>
                    <a:pt x="284368" y="859039"/>
                  </a:lnTo>
                  <a:lnTo>
                    <a:pt x="291064" y="844772"/>
                  </a:lnTo>
                  <a:lnTo>
                    <a:pt x="297521" y="830361"/>
                  </a:lnTo>
                  <a:lnTo>
                    <a:pt x="304621" y="816356"/>
                  </a:lnTo>
                  <a:lnTo>
                    <a:pt x="311294" y="805517"/>
                  </a:lnTo>
                  <a:lnTo>
                    <a:pt x="318384" y="794988"/>
                  </a:lnTo>
                  <a:lnTo>
                    <a:pt x="325641" y="784602"/>
                  </a:lnTo>
                  <a:lnTo>
                    <a:pt x="332815" y="774192"/>
                  </a:lnTo>
                  <a:lnTo>
                    <a:pt x="343448" y="741808"/>
                  </a:lnTo>
                  <a:lnTo>
                    <a:pt x="347139" y="730101"/>
                  </a:lnTo>
                  <a:lnTo>
                    <a:pt x="347131" y="730728"/>
                  </a:lnTo>
                  <a:lnTo>
                    <a:pt x="346667" y="735347"/>
                  </a:lnTo>
                  <a:lnTo>
                    <a:pt x="348992" y="735616"/>
                  </a:lnTo>
                  <a:lnTo>
                    <a:pt x="357348" y="723193"/>
                  </a:lnTo>
                  <a:lnTo>
                    <a:pt x="374979" y="689737"/>
                  </a:lnTo>
                  <a:lnTo>
                    <a:pt x="378949" y="679289"/>
                  </a:lnTo>
                  <a:lnTo>
                    <a:pt x="381694" y="668353"/>
                  </a:lnTo>
                  <a:lnTo>
                    <a:pt x="384605" y="657536"/>
                  </a:lnTo>
                  <a:lnTo>
                    <a:pt x="389076" y="647446"/>
                  </a:lnTo>
                  <a:lnTo>
                    <a:pt x="395213" y="639683"/>
                  </a:lnTo>
                  <a:lnTo>
                    <a:pt x="402649" y="632968"/>
                  </a:lnTo>
                  <a:lnTo>
                    <a:pt x="410346" y="626443"/>
                  </a:lnTo>
                  <a:lnTo>
                    <a:pt x="417270" y="619251"/>
                  </a:lnTo>
                  <a:lnTo>
                    <a:pt x="441369" y="587943"/>
                  </a:lnTo>
                  <a:lnTo>
                    <a:pt x="448309" y="576683"/>
                  </a:lnTo>
                  <a:lnTo>
                    <a:pt x="446543" y="576310"/>
                  </a:lnTo>
                  <a:lnTo>
                    <a:pt x="444523" y="577661"/>
                  </a:lnTo>
                  <a:lnTo>
                    <a:pt x="450701" y="571577"/>
                  </a:lnTo>
                  <a:lnTo>
                    <a:pt x="473531" y="548894"/>
                  </a:lnTo>
                  <a:lnTo>
                    <a:pt x="484415" y="515054"/>
                  </a:lnTo>
                  <a:lnTo>
                    <a:pt x="487538" y="504321"/>
                  </a:lnTo>
                  <a:lnTo>
                    <a:pt x="487564" y="505999"/>
                  </a:lnTo>
                  <a:lnTo>
                    <a:pt x="515695" y="478536"/>
                  </a:lnTo>
                  <a:lnTo>
                    <a:pt x="528601" y="449453"/>
                  </a:lnTo>
                  <a:lnTo>
                    <a:pt x="534858" y="434887"/>
                  </a:lnTo>
                  <a:lnTo>
                    <a:pt x="543889" y="422275"/>
                  </a:lnTo>
                  <a:lnTo>
                    <a:pt x="556323" y="412922"/>
                  </a:lnTo>
                  <a:lnTo>
                    <a:pt x="570591" y="406130"/>
                  </a:lnTo>
                  <a:lnTo>
                    <a:pt x="585573" y="400361"/>
                  </a:lnTo>
                  <a:lnTo>
                    <a:pt x="600150" y="394081"/>
                  </a:lnTo>
                  <a:lnTo>
                    <a:pt x="639620" y="354321"/>
                  </a:lnTo>
                  <a:lnTo>
                    <a:pt x="608342" y="389089"/>
                  </a:lnTo>
                  <a:lnTo>
                    <a:pt x="603990" y="398599"/>
                  </a:lnTo>
                  <a:lnTo>
                    <a:pt x="609313" y="396927"/>
                  </a:lnTo>
                  <a:lnTo>
                    <a:pt x="641303" y="374777"/>
                  </a:lnTo>
                  <a:lnTo>
                    <a:pt x="678628" y="342290"/>
                  </a:lnTo>
                  <a:lnTo>
                    <a:pt x="684605" y="330723"/>
                  </a:lnTo>
                  <a:lnTo>
                    <a:pt x="690582" y="319180"/>
                  </a:lnTo>
                  <a:lnTo>
                    <a:pt x="698702" y="309625"/>
                  </a:lnTo>
                  <a:lnTo>
                    <a:pt x="708308" y="304458"/>
                  </a:lnTo>
                  <a:lnTo>
                    <a:pt x="719165" y="301625"/>
                  </a:lnTo>
                  <a:lnTo>
                    <a:pt x="730331" y="299267"/>
                  </a:lnTo>
                  <a:lnTo>
                    <a:pt x="740866" y="295529"/>
                  </a:lnTo>
                  <a:lnTo>
                    <a:pt x="751724" y="289036"/>
                  </a:lnTo>
                  <a:lnTo>
                    <a:pt x="762011" y="281495"/>
                  </a:lnTo>
                  <a:lnTo>
                    <a:pt x="772298" y="273954"/>
                  </a:lnTo>
                  <a:lnTo>
                    <a:pt x="783157" y="267462"/>
                  </a:lnTo>
                  <a:lnTo>
                    <a:pt x="793460" y="263348"/>
                  </a:lnTo>
                  <a:lnTo>
                    <a:pt x="804239" y="260365"/>
                  </a:lnTo>
                  <a:lnTo>
                    <a:pt x="815018" y="257407"/>
                  </a:lnTo>
                  <a:lnTo>
                    <a:pt x="825321" y="253365"/>
                  </a:lnTo>
                  <a:lnTo>
                    <a:pt x="836124" y="246709"/>
                  </a:lnTo>
                  <a:lnTo>
                    <a:pt x="846308" y="238982"/>
                  </a:lnTo>
                  <a:lnTo>
                    <a:pt x="856539" y="231397"/>
                  </a:lnTo>
                  <a:lnTo>
                    <a:pt x="867485" y="225171"/>
                  </a:lnTo>
                  <a:lnTo>
                    <a:pt x="888200" y="216999"/>
                  </a:lnTo>
                  <a:lnTo>
                    <a:pt x="909379" y="210089"/>
                  </a:lnTo>
                  <a:lnTo>
                    <a:pt x="930725" y="203704"/>
                  </a:lnTo>
                  <a:lnTo>
                    <a:pt x="951940" y="197104"/>
                  </a:lnTo>
                  <a:lnTo>
                    <a:pt x="962745" y="194079"/>
                  </a:lnTo>
                  <a:lnTo>
                    <a:pt x="973704" y="191388"/>
                  </a:lnTo>
                  <a:lnTo>
                    <a:pt x="984355" y="188031"/>
                  </a:lnTo>
                  <a:lnTo>
                    <a:pt x="994231" y="183007"/>
                  </a:lnTo>
                  <a:lnTo>
                    <a:pt x="1004587" y="175708"/>
                  </a:lnTo>
                  <a:lnTo>
                    <a:pt x="1014884" y="168243"/>
                  </a:lnTo>
                  <a:lnTo>
                    <a:pt x="1025395" y="161111"/>
                  </a:lnTo>
                  <a:lnTo>
                    <a:pt x="1036395" y="154812"/>
                  </a:lnTo>
                  <a:lnTo>
                    <a:pt x="1063031" y="144746"/>
                  </a:lnTo>
                  <a:lnTo>
                    <a:pt x="1092703" y="137715"/>
                  </a:lnTo>
                  <a:lnTo>
                    <a:pt x="1122352" y="132185"/>
                  </a:lnTo>
                  <a:lnTo>
                    <a:pt x="1148917" y="126619"/>
                  </a:lnTo>
                  <a:lnTo>
                    <a:pt x="1159597" y="123382"/>
                  </a:lnTo>
                  <a:lnTo>
                    <a:pt x="1170062" y="119491"/>
                  </a:lnTo>
                  <a:lnTo>
                    <a:pt x="1180528" y="115671"/>
                  </a:lnTo>
                  <a:lnTo>
                    <a:pt x="1191208" y="112649"/>
                  </a:lnTo>
                  <a:lnTo>
                    <a:pt x="1241595" y="103189"/>
                  </a:lnTo>
                  <a:lnTo>
                    <a:pt x="1288744" y="96980"/>
                  </a:lnTo>
                  <a:lnTo>
                    <a:pt x="1336369" y="91557"/>
                  </a:lnTo>
                  <a:lnTo>
                    <a:pt x="1388185" y="84455"/>
                  </a:lnTo>
                  <a:lnTo>
                    <a:pt x="1426948" y="77727"/>
                  </a:lnTo>
                  <a:lnTo>
                    <a:pt x="1465591" y="70262"/>
                  </a:lnTo>
                  <a:lnTo>
                    <a:pt x="1504235" y="62845"/>
                  </a:lnTo>
                  <a:lnTo>
                    <a:pt x="1542998" y="56261"/>
                  </a:lnTo>
                  <a:lnTo>
                    <a:pt x="1586032" y="50585"/>
                  </a:lnTo>
                  <a:lnTo>
                    <a:pt x="1634714" y="45410"/>
                  </a:lnTo>
                  <a:lnTo>
                    <a:pt x="1686857" y="40794"/>
                  </a:lnTo>
                  <a:lnTo>
                    <a:pt x="1740276" y="36798"/>
                  </a:lnTo>
                  <a:lnTo>
                    <a:pt x="1792785" y="33480"/>
                  </a:lnTo>
                  <a:lnTo>
                    <a:pt x="1842196" y="30900"/>
                  </a:lnTo>
                  <a:lnTo>
                    <a:pt x="1886324" y="29118"/>
                  </a:lnTo>
                  <a:lnTo>
                    <a:pt x="3583380" y="14097"/>
                  </a:lnTo>
                  <a:lnTo>
                    <a:pt x="3653738" y="0"/>
                  </a:lnTo>
                </a:path>
              </a:pathLst>
            </a:custGeom>
            <a:ln w="9144">
              <a:solidFill>
                <a:srgbClr val="497DBA"/>
              </a:solidFill>
              <a:prstDash val="sysDash"/>
            </a:ln>
          </p:spPr>
          <p:txBody>
            <a:bodyPr wrap="square" lIns="0" tIns="0" rIns="0" bIns="0" rtlCol="0"/>
            <a:lstStyle/>
            <a:p>
              <a:endParaRPr/>
            </a:p>
          </p:txBody>
        </p:sp>
        <p:sp>
          <p:nvSpPr>
            <p:cNvPr id="6" name="object 6"/>
            <p:cNvSpPr/>
            <p:nvPr/>
          </p:nvSpPr>
          <p:spPr>
            <a:xfrm>
              <a:off x="3144012" y="380999"/>
              <a:ext cx="2394585" cy="2122805"/>
            </a:xfrm>
            <a:custGeom>
              <a:avLst/>
              <a:gdLst/>
              <a:ahLst/>
              <a:cxnLst/>
              <a:rect l="l" t="t" r="r" b="b"/>
              <a:pathLst>
                <a:path w="2394585" h="2122805">
                  <a:moveTo>
                    <a:pt x="103251" y="1538986"/>
                  </a:moveTo>
                  <a:lnTo>
                    <a:pt x="101727" y="1535811"/>
                  </a:lnTo>
                  <a:lnTo>
                    <a:pt x="62547" y="1459992"/>
                  </a:lnTo>
                  <a:lnTo>
                    <a:pt x="56261" y="1447800"/>
                  </a:lnTo>
                  <a:lnTo>
                    <a:pt x="0" y="1533652"/>
                  </a:lnTo>
                  <a:lnTo>
                    <a:pt x="889" y="1537589"/>
                  </a:lnTo>
                  <a:lnTo>
                    <a:pt x="6731" y="1541399"/>
                  </a:lnTo>
                  <a:lnTo>
                    <a:pt x="10668" y="1540510"/>
                  </a:lnTo>
                  <a:lnTo>
                    <a:pt x="48056" y="1483487"/>
                  </a:lnTo>
                  <a:lnTo>
                    <a:pt x="14986" y="2122170"/>
                  </a:lnTo>
                  <a:lnTo>
                    <a:pt x="27686" y="2122805"/>
                  </a:lnTo>
                  <a:lnTo>
                    <a:pt x="60744" y="1484261"/>
                  </a:lnTo>
                  <a:lnTo>
                    <a:pt x="92075" y="1544828"/>
                  </a:lnTo>
                  <a:lnTo>
                    <a:pt x="95885" y="1545971"/>
                  </a:lnTo>
                  <a:lnTo>
                    <a:pt x="98933" y="1544447"/>
                  </a:lnTo>
                  <a:lnTo>
                    <a:pt x="102108" y="1542796"/>
                  </a:lnTo>
                  <a:lnTo>
                    <a:pt x="103251" y="1538986"/>
                  </a:lnTo>
                  <a:close/>
                </a:path>
                <a:path w="2394585" h="2122805">
                  <a:moveTo>
                    <a:pt x="1047369" y="1523873"/>
                  </a:moveTo>
                  <a:lnTo>
                    <a:pt x="992378" y="1441450"/>
                  </a:lnTo>
                  <a:lnTo>
                    <a:pt x="990346" y="1438529"/>
                  </a:lnTo>
                  <a:lnTo>
                    <a:pt x="986409" y="1437767"/>
                  </a:lnTo>
                  <a:lnTo>
                    <a:pt x="980567" y="1441577"/>
                  </a:lnTo>
                  <a:lnTo>
                    <a:pt x="979805" y="1445641"/>
                  </a:lnTo>
                  <a:lnTo>
                    <a:pt x="981710" y="1448435"/>
                  </a:lnTo>
                  <a:lnTo>
                    <a:pt x="1017790" y="1502473"/>
                  </a:lnTo>
                  <a:lnTo>
                    <a:pt x="436168" y="1218298"/>
                  </a:lnTo>
                  <a:lnTo>
                    <a:pt x="443560" y="645680"/>
                  </a:lnTo>
                  <a:lnTo>
                    <a:pt x="475488" y="702056"/>
                  </a:lnTo>
                  <a:lnTo>
                    <a:pt x="477139" y="705104"/>
                  </a:lnTo>
                  <a:lnTo>
                    <a:pt x="481076" y="706247"/>
                  </a:lnTo>
                  <a:lnTo>
                    <a:pt x="487172" y="702691"/>
                  </a:lnTo>
                  <a:lnTo>
                    <a:pt x="488315" y="698881"/>
                  </a:lnTo>
                  <a:lnTo>
                    <a:pt x="486537" y="695833"/>
                  </a:lnTo>
                  <a:lnTo>
                    <a:pt x="444690" y="622046"/>
                  </a:lnTo>
                  <a:lnTo>
                    <a:pt x="437642" y="609600"/>
                  </a:lnTo>
                  <a:lnTo>
                    <a:pt x="386715" y="694563"/>
                  </a:lnTo>
                  <a:lnTo>
                    <a:pt x="384810" y="697484"/>
                  </a:lnTo>
                  <a:lnTo>
                    <a:pt x="385826" y="701421"/>
                  </a:lnTo>
                  <a:lnTo>
                    <a:pt x="388874" y="703199"/>
                  </a:lnTo>
                  <a:lnTo>
                    <a:pt x="391795" y="704977"/>
                  </a:lnTo>
                  <a:lnTo>
                    <a:pt x="395732" y="704088"/>
                  </a:lnTo>
                  <a:lnTo>
                    <a:pt x="397510" y="701040"/>
                  </a:lnTo>
                  <a:lnTo>
                    <a:pt x="430860" y="645617"/>
                  </a:lnTo>
                  <a:lnTo>
                    <a:pt x="423418" y="1222248"/>
                  </a:lnTo>
                  <a:lnTo>
                    <a:pt x="429704" y="1222375"/>
                  </a:lnTo>
                  <a:lnTo>
                    <a:pt x="426974" y="1227963"/>
                  </a:lnTo>
                  <a:lnTo>
                    <a:pt x="1012317" y="1513776"/>
                  </a:lnTo>
                  <a:lnTo>
                    <a:pt x="944118" y="1518793"/>
                  </a:lnTo>
                  <a:lnTo>
                    <a:pt x="941451" y="1521841"/>
                  </a:lnTo>
                  <a:lnTo>
                    <a:pt x="941959" y="1528826"/>
                  </a:lnTo>
                  <a:lnTo>
                    <a:pt x="945007" y="1531493"/>
                  </a:lnTo>
                  <a:lnTo>
                    <a:pt x="1045654" y="1524000"/>
                  </a:lnTo>
                  <a:lnTo>
                    <a:pt x="1047369" y="1523873"/>
                  </a:lnTo>
                  <a:close/>
                </a:path>
                <a:path w="2394585" h="2122805">
                  <a:moveTo>
                    <a:pt x="2394077" y="88646"/>
                  </a:moveTo>
                  <a:lnTo>
                    <a:pt x="2349817" y="12573"/>
                  </a:lnTo>
                  <a:lnTo>
                    <a:pt x="2342515" y="0"/>
                  </a:lnTo>
                  <a:lnTo>
                    <a:pt x="2290699" y="88519"/>
                  </a:lnTo>
                  <a:lnTo>
                    <a:pt x="2291715" y="92456"/>
                  </a:lnTo>
                  <a:lnTo>
                    <a:pt x="2294763" y="94234"/>
                  </a:lnTo>
                  <a:lnTo>
                    <a:pt x="2297684" y="96012"/>
                  </a:lnTo>
                  <a:lnTo>
                    <a:pt x="2301621" y="94996"/>
                  </a:lnTo>
                  <a:lnTo>
                    <a:pt x="2336012" y="36207"/>
                  </a:lnTo>
                  <a:lnTo>
                    <a:pt x="2334590" y="1505712"/>
                  </a:lnTo>
                  <a:lnTo>
                    <a:pt x="2334564" y="1565783"/>
                  </a:lnTo>
                  <a:lnTo>
                    <a:pt x="2340876" y="1576628"/>
                  </a:lnTo>
                  <a:lnTo>
                    <a:pt x="2334526" y="1565719"/>
                  </a:lnTo>
                  <a:lnTo>
                    <a:pt x="2300224" y="1506728"/>
                  </a:lnTo>
                  <a:lnTo>
                    <a:pt x="2296287" y="1505712"/>
                  </a:lnTo>
                  <a:lnTo>
                    <a:pt x="2293366" y="1507490"/>
                  </a:lnTo>
                  <a:lnTo>
                    <a:pt x="2290318" y="1509268"/>
                  </a:lnTo>
                  <a:lnTo>
                    <a:pt x="2289302" y="1513078"/>
                  </a:lnTo>
                  <a:lnTo>
                    <a:pt x="2291016" y="1516253"/>
                  </a:lnTo>
                  <a:lnTo>
                    <a:pt x="2340864" y="1601851"/>
                  </a:lnTo>
                  <a:lnTo>
                    <a:pt x="2348204" y="1589278"/>
                  </a:lnTo>
                  <a:lnTo>
                    <a:pt x="2392680" y="1513205"/>
                  </a:lnTo>
                  <a:lnTo>
                    <a:pt x="2391664" y="1509395"/>
                  </a:lnTo>
                  <a:lnTo>
                    <a:pt x="2385568" y="1505839"/>
                  </a:lnTo>
                  <a:lnTo>
                    <a:pt x="2381631" y="1506855"/>
                  </a:lnTo>
                  <a:lnTo>
                    <a:pt x="2379980" y="1509903"/>
                  </a:lnTo>
                  <a:lnTo>
                    <a:pt x="2347264" y="1565719"/>
                  </a:lnTo>
                  <a:lnTo>
                    <a:pt x="2347214" y="1585976"/>
                  </a:lnTo>
                  <a:lnTo>
                    <a:pt x="2347226" y="1565783"/>
                  </a:lnTo>
                  <a:lnTo>
                    <a:pt x="2348712" y="35966"/>
                  </a:lnTo>
                  <a:lnTo>
                    <a:pt x="2381377" y="91948"/>
                  </a:lnTo>
                  <a:lnTo>
                    <a:pt x="2383028" y="94996"/>
                  </a:lnTo>
                  <a:lnTo>
                    <a:pt x="2386965" y="96012"/>
                  </a:lnTo>
                  <a:lnTo>
                    <a:pt x="2390013" y="94361"/>
                  </a:lnTo>
                  <a:lnTo>
                    <a:pt x="2393061" y="92583"/>
                  </a:lnTo>
                  <a:lnTo>
                    <a:pt x="2394077" y="88646"/>
                  </a:lnTo>
                  <a:close/>
                </a:path>
              </a:pathLst>
            </a:custGeom>
            <a:solidFill>
              <a:srgbClr val="497DBA"/>
            </a:solidFill>
          </p:spPr>
          <p:txBody>
            <a:bodyPr wrap="square" lIns="0" tIns="0" rIns="0" bIns="0" rtlCol="0"/>
            <a:lstStyle/>
            <a:p>
              <a:endParaRPr/>
            </a:p>
          </p:txBody>
        </p:sp>
        <p:pic>
          <p:nvPicPr>
            <p:cNvPr id="7" name="object 7"/>
            <p:cNvPicPr/>
            <p:nvPr/>
          </p:nvPicPr>
          <p:blipFill>
            <a:blip r:embed="rId2" cstate="print"/>
            <a:stretch>
              <a:fillRect/>
            </a:stretch>
          </p:blipFill>
          <p:spPr>
            <a:xfrm>
              <a:off x="6808978" y="942466"/>
              <a:ext cx="201929" cy="103378"/>
            </a:xfrm>
            <a:prstGeom prst="rect">
              <a:avLst/>
            </a:prstGeom>
          </p:spPr>
        </p:pic>
      </p:grpSp>
      <p:sp>
        <p:nvSpPr>
          <p:cNvPr id="8" name="object 8"/>
          <p:cNvSpPr txBox="1"/>
          <p:nvPr/>
        </p:nvSpPr>
        <p:spPr>
          <a:xfrm>
            <a:off x="2593594" y="328371"/>
            <a:ext cx="1419225"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Low</a:t>
            </a:r>
            <a:r>
              <a:rPr sz="2000" spc="-65" dirty="0">
                <a:latin typeface="Times New Roman"/>
                <a:cs typeface="Times New Roman"/>
              </a:rPr>
              <a:t> </a:t>
            </a:r>
            <a:r>
              <a:rPr sz="2000" dirty="0">
                <a:latin typeface="Times New Roman"/>
                <a:cs typeface="Times New Roman"/>
              </a:rPr>
              <a:t>Pressure</a:t>
            </a:r>
            <a:endParaRPr sz="2000">
              <a:latin typeface="Times New Roman"/>
              <a:cs typeface="Times New Roman"/>
            </a:endParaRPr>
          </a:p>
        </p:txBody>
      </p:sp>
      <p:sp>
        <p:nvSpPr>
          <p:cNvPr id="9" name="object 9"/>
          <p:cNvSpPr txBox="1"/>
          <p:nvPr/>
        </p:nvSpPr>
        <p:spPr>
          <a:xfrm>
            <a:off x="4168775" y="1702053"/>
            <a:ext cx="270510" cy="299720"/>
          </a:xfrm>
          <a:prstGeom prst="rect">
            <a:avLst/>
          </a:prstGeom>
        </p:spPr>
        <p:txBody>
          <a:bodyPr vert="horz" wrap="square" lIns="0" tIns="12700" rIns="0" bIns="0" rtlCol="0">
            <a:spAutoFit/>
          </a:bodyPr>
          <a:lstStyle/>
          <a:p>
            <a:pPr marL="38100">
              <a:lnSpc>
                <a:spcPct val="100000"/>
              </a:lnSpc>
              <a:spcBef>
                <a:spcPts val="100"/>
              </a:spcBef>
            </a:pPr>
            <a:r>
              <a:rPr sz="1800" spc="-5" dirty="0">
                <a:latin typeface="Times New Roman"/>
                <a:cs typeface="Times New Roman"/>
              </a:rPr>
              <a:t>F</a:t>
            </a:r>
            <a:r>
              <a:rPr sz="1800" spc="-7" baseline="-20833" dirty="0">
                <a:latin typeface="Times New Roman"/>
                <a:cs typeface="Times New Roman"/>
              </a:rPr>
              <a:t>c</a:t>
            </a:r>
            <a:endParaRPr sz="1800" baseline="-20833">
              <a:latin typeface="Times New Roman"/>
              <a:cs typeface="Times New Roman"/>
            </a:endParaRPr>
          </a:p>
        </p:txBody>
      </p:sp>
      <p:sp>
        <p:nvSpPr>
          <p:cNvPr id="10" name="object 10"/>
          <p:cNvSpPr txBox="1"/>
          <p:nvPr/>
        </p:nvSpPr>
        <p:spPr>
          <a:xfrm>
            <a:off x="3254375" y="787653"/>
            <a:ext cx="279400" cy="299720"/>
          </a:xfrm>
          <a:prstGeom prst="rect">
            <a:avLst/>
          </a:prstGeom>
        </p:spPr>
        <p:txBody>
          <a:bodyPr vert="horz" wrap="square" lIns="0" tIns="12700" rIns="0" bIns="0" rtlCol="0">
            <a:spAutoFit/>
          </a:bodyPr>
          <a:lstStyle/>
          <a:p>
            <a:pPr marL="38100">
              <a:lnSpc>
                <a:spcPct val="100000"/>
              </a:lnSpc>
              <a:spcBef>
                <a:spcPts val="100"/>
              </a:spcBef>
            </a:pPr>
            <a:r>
              <a:rPr sz="1800" spc="-5" dirty="0">
                <a:latin typeface="Times New Roman"/>
                <a:cs typeface="Times New Roman"/>
              </a:rPr>
              <a:t>F</a:t>
            </a:r>
            <a:r>
              <a:rPr sz="1800" spc="-7" baseline="-20833" dirty="0">
                <a:latin typeface="Times New Roman"/>
                <a:cs typeface="Times New Roman"/>
              </a:rPr>
              <a:t>p</a:t>
            </a:r>
            <a:endParaRPr sz="1800" baseline="-20833">
              <a:latin typeface="Times New Roman"/>
              <a:cs typeface="Times New Roman"/>
            </a:endParaRPr>
          </a:p>
        </p:txBody>
      </p:sp>
      <p:sp>
        <p:nvSpPr>
          <p:cNvPr id="11" name="object 11"/>
          <p:cNvSpPr txBox="1"/>
          <p:nvPr/>
        </p:nvSpPr>
        <p:spPr>
          <a:xfrm>
            <a:off x="2872994" y="1599945"/>
            <a:ext cx="302895" cy="330835"/>
          </a:xfrm>
          <a:prstGeom prst="rect">
            <a:avLst/>
          </a:prstGeom>
        </p:spPr>
        <p:txBody>
          <a:bodyPr vert="horz" wrap="square" lIns="0" tIns="13335" rIns="0" bIns="0" rtlCol="0">
            <a:spAutoFit/>
          </a:bodyPr>
          <a:lstStyle/>
          <a:p>
            <a:pPr marL="38100">
              <a:lnSpc>
                <a:spcPct val="100000"/>
              </a:lnSpc>
              <a:spcBef>
                <a:spcPts val="105"/>
              </a:spcBef>
            </a:pPr>
            <a:r>
              <a:rPr sz="1800" spc="-400" dirty="0">
                <a:latin typeface="Times New Roman"/>
                <a:cs typeface="Times New Roman"/>
              </a:rPr>
              <a:t>F</a:t>
            </a:r>
            <a:r>
              <a:rPr sz="3000" spc="-600" baseline="-5555" dirty="0">
                <a:latin typeface="Times New Roman"/>
                <a:cs typeface="Times New Roman"/>
              </a:rPr>
              <a:t>F</a:t>
            </a:r>
            <a:r>
              <a:rPr sz="1800" spc="-600" baseline="-20833" dirty="0">
                <a:latin typeface="Times New Roman"/>
                <a:cs typeface="Times New Roman"/>
              </a:rPr>
              <a:t>p</a:t>
            </a:r>
            <a:r>
              <a:rPr sz="1950" spc="-600" baseline="-29914" dirty="0">
                <a:latin typeface="Times New Roman"/>
                <a:cs typeface="Times New Roman"/>
              </a:rPr>
              <a:t>p</a:t>
            </a:r>
            <a:endParaRPr sz="1950" baseline="-29914">
              <a:latin typeface="Times New Roman"/>
              <a:cs typeface="Times New Roman"/>
            </a:endParaRPr>
          </a:p>
        </p:txBody>
      </p:sp>
      <p:sp>
        <p:nvSpPr>
          <p:cNvPr id="12" name="object 12"/>
          <p:cNvSpPr txBox="1">
            <a:spLocks noGrp="1"/>
          </p:cNvSpPr>
          <p:nvPr>
            <p:ph type="title"/>
          </p:nvPr>
        </p:nvSpPr>
        <p:spPr>
          <a:xfrm>
            <a:off x="5509005" y="309752"/>
            <a:ext cx="2022475" cy="330835"/>
          </a:xfrm>
          <a:prstGeom prst="rect">
            <a:avLst/>
          </a:prstGeom>
        </p:spPr>
        <p:txBody>
          <a:bodyPr vert="horz" wrap="square" lIns="0" tIns="12700" rIns="0" bIns="0" rtlCol="0">
            <a:spAutoFit/>
          </a:bodyPr>
          <a:lstStyle/>
          <a:p>
            <a:pPr marL="38100">
              <a:lnSpc>
                <a:spcPct val="100000"/>
              </a:lnSpc>
              <a:spcBef>
                <a:spcPts val="100"/>
              </a:spcBef>
            </a:pPr>
            <a:r>
              <a:rPr spc="5" dirty="0"/>
              <a:t>F</a:t>
            </a:r>
            <a:r>
              <a:rPr sz="1950" spc="7" baseline="-21367" dirty="0"/>
              <a:t>p </a:t>
            </a:r>
            <a:r>
              <a:rPr sz="1950" spc="202" baseline="-21367" dirty="0"/>
              <a:t> </a:t>
            </a:r>
            <a:r>
              <a:rPr sz="2000" dirty="0"/>
              <a:t>(Pressure</a:t>
            </a:r>
            <a:r>
              <a:rPr sz="2000" spc="-55" dirty="0"/>
              <a:t> </a:t>
            </a:r>
            <a:r>
              <a:rPr sz="2000" dirty="0"/>
              <a:t>force)</a:t>
            </a:r>
            <a:endParaRPr sz="2000"/>
          </a:p>
        </p:txBody>
      </p:sp>
      <p:sp>
        <p:nvSpPr>
          <p:cNvPr id="13" name="object 13"/>
          <p:cNvSpPr txBox="1"/>
          <p:nvPr/>
        </p:nvSpPr>
        <p:spPr>
          <a:xfrm>
            <a:off x="5540628" y="1624330"/>
            <a:ext cx="1971039" cy="330835"/>
          </a:xfrm>
          <a:prstGeom prst="rect">
            <a:avLst/>
          </a:prstGeom>
        </p:spPr>
        <p:txBody>
          <a:bodyPr vert="horz" wrap="square" lIns="0" tIns="13335" rIns="0" bIns="0" rtlCol="0">
            <a:spAutoFit/>
          </a:bodyPr>
          <a:lstStyle/>
          <a:p>
            <a:pPr marL="38100">
              <a:lnSpc>
                <a:spcPct val="100000"/>
              </a:lnSpc>
              <a:spcBef>
                <a:spcPts val="105"/>
              </a:spcBef>
            </a:pPr>
            <a:r>
              <a:rPr sz="2000" spc="5" dirty="0">
                <a:latin typeface="Times New Roman"/>
                <a:cs typeface="Times New Roman"/>
              </a:rPr>
              <a:t>F</a:t>
            </a:r>
            <a:r>
              <a:rPr sz="1950" spc="7" baseline="-21367" dirty="0">
                <a:latin typeface="Times New Roman"/>
                <a:cs typeface="Times New Roman"/>
              </a:rPr>
              <a:t>c </a:t>
            </a:r>
            <a:r>
              <a:rPr sz="1950" spc="187" baseline="-21367" dirty="0">
                <a:latin typeface="Times New Roman"/>
                <a:cs typeface="Times New Roman"/>
              </a:rPr>
              <a:t> </a:t>
            </a:r>
            <a:r>
              <a:rPr sz="2000" dirty="0">
                <a:latin typeface="Times New Roman"/>
                <a:cs typeface="Times New Roman"/>
              </a:rPr>
              <a:t>(Coriolis</a:t>
            </a:r>
            <a:r>
              <a:rPr sz="2000" spc="-55" dirty="0">
                <a:latin typeface="Times New Roman"/>
                <a:cs typeface="Times New Roman"/>
              </a:rPr>
              <a:t> </a:t>
            </a:r>
            <a:r>
              <a:rPr sz="2000" dirty="0">
                <a:latin typeface="Times New Roman"/>
                <a:cs typeface="Times New Roman"/>
              </a:rPr>
              <a:t>force)</a:t>
            </a:r>
            <a:endParaRPr sz="2000">
              <a:latin typeface="Times New Roman"/>
              <a:cs typeface="Times New Roman"/>
            </a:endParaRPr>
          </a:p>
        </p:txBody>
      </p:sp>
      <p:sp>
        <p:nvSpPr>
          <p:cNvPr id="14" name="object 14"/>
          <p:cNvSpPr txBox="1"/>
          <p:nvPr/>
        </p:nvSpPr>
        <p:spPr>
          <a:xfrm>
            <a:off x="1222044" y="482295"/>
            <a:ext cx="71628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990</a:t>
            </a:r>
            <a:r>
              <a:rPr sz="1800" spc="-90" dirty="0">
                <a:latin typeface="Times New Roman"/>
                <a:cs typeface="Times New Roman"/>
              </a:rPr>
              <a:t> </a:t>
            </a:r>
            <a:r>
              <a:rPr sz="1800" spc="-10" dirty="0">
                <a:latin typeface="Times New Roman"/>
                <a:cs typeface="Times New Roman"/>
              </a:rPr>
              <a:t>mb</a:t>
            </a:r>
            <a:endParaRPr sz="1800">
              <a:latin typeface="Times New Roman"/>
              <a:cs typeface="Times New Roman"/>
            </a:endParaRPr>
          </a:p>
        </p:txBody>
      </p:sp>
      <p:sp>
        <p:nvSpPr>
          <p:cNvPr id="15" name="object 15"/>
          <p:cNvSpPr txBox="1"/>
          <p:nvPr/>
        </p:nvSpPr>
        <p:spPr>
          <a:xfrm>
            <a:off x="1145844" y="1408557"/>
            <a:ext cx="83058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1000</a:t>
            </a:r>
            <a:r>
              <a:rPr sz="1800" spc="-90" dirty="0">
                <a:latin typeface="Times New Roman"/>
                <a:cs typeface="Times New Roman"/>
              </a:rPr>
              <a:t> </a:t>
            </a:r>
            <a:r>
              <a:rPr sz="1800" spc="-5" dirty="0">
                <a:latin typeface="Times New Roman"/>
                <a:cs typeface="Times New Roman"/>
              </a:rPr>
              <a:t>mb</a:t>
            </a:r>
            <a:endParaRPr sz="1800">
              <a:latin typeface="Times New Roman"/>
              <a:cs typeface="Times New Roman"/>
            </a:endParaRPr>
          </a:p>
        </p:txBody>
      </p:sp>
      <p:sp>
        <p:nvSpPr>
          <p:cNvPr id="16" name="object 16"/>
          <p:cNvSpPr/>
          <p:nvPr/>
        </p:nvSpPr>
        <p:spPr>
          <a:xfrm>
            <a:off x="2309114" y="685799"/>
            <a:ext cx="1882775" cy="916940"/>
          </a:xfrm>
          <a:custGeom>
            <a:avLst/>
            <a:gdLst/>
            <a:ahLst/>
            <a:cxnLst/>
            <a:rect l="l" t="t" r="r" b="b"/>
            <a:pathLst>
              <a:path w="1882775" h="916940">
                <a:moveTo>
                  <a:pt x="104648" y="88646"/>
                </a:moveTo>
                <a:lnTo>
                  <a:pt x="102920" y="85471"/>
                </a:lnTo>
                <a:lnTo>
                  <a:pt x="60413" y="12573"/>
                </a:lnTo>
                <a:lnTo>
                  <a:pt x="53086" y="0"/>
                </a:lnTo>
                <a:lnTo>
                  <a:pt x="1270" y="88519"/>
                </a:lnTo>
                <a:lnTo>
                  <a:pt x="2286" y="92456"/>
                </a:lnTo>
                <a:lnTo>
                  <a:pt x="5334" y="94234"/>
                </a:lnTo>
                <a:lnTo>
                  <a:pt x="8382" y="95885"/>
                </a:lnTo>
                <a:lnTo>
                  <a:pt x="12192" y="94869"/>
                </a:lnTo>
                <a:lnTo>
                  <a:pt x="13970" y="91948"/>
                </a:lnTo>
                <a:lnTo>
                  <a:pt x="46685" y="36017"/>
                </a:lnTo>
                <a:lnTo>
                  <a:pt x="45250" y="879944"/>
                </a:lnTo>
                <a:lnTo>
                  <a:pt x="12700" y="823976"/>
                </a:lnTo>
                <a:lnTo>
                  <a:pt x="11049" y="820928"/>
                </a:lnTo>
                <a:lnTo>
                  <a:pt x="7112" y="819912"/>
                </a:lnTo>
                <a:lnTo>
                  <a:pt x="1016" y="823468"/>
                </a:lnTo>
                <a:lnTo>
                  <a:pt x="0" y="827278"/>
                </a:lnTo>
                <a:lnTo>
                  <a:pt x="51562" y="916051"/>
                </a:lnTo>
                <a:lnTo>
                  <a:pt x="58902" y="903478"/>
                </a:lnTo>
                <a:lnTo>
                  <a:pt x="101600" y="830453"/>
                </a:lnTo>
                <a:lnTo>
                  <a:pt x="103378" y="827532"/>
                </a:lnTo>
                <a:lnTo>
                  <a:pt x="102362" y="823595"/>
                </a:lnTo>
                <a:lnTo>
                  <a:pt x="99314" y="821817"/>
                </a:lnTo>
                <a:lnTo>
                  <a:pt x="96393" y="820039"/>
                </a:lnTo>
                <a:lnTo>
                  <a:pt x="92456" y="821055"/>
                </a:lnTo>
                <a:lnTo>
                  <a:pt x="57950" y="879944"/>
                </a:lnTo>
                <a:lnTo>
                  <a:pt x="59385" y="36017"/>
                </a:lnTo>
                <a:lnTo>
                  <a:pt x="93726" y="95123"/>
                </a:lnTo>
                <a:lnTo>
                  <a:pt x="97663" y="96139"/>
                </a:lnTo>
                <a:lnTo>
                  <a:pt x="100584" y="94361"/>
                </a:lnTo>
                <a:lnTo>
                  <a:pt x="103632" y="92583"/>
                </a:lnTo>
                <a:lnTo>
                  <a:pt x="104648" y="88646"/>
                </a:lnTo>
                <a:close/>
              </a:path>
              <a:path w="1882775" h="916940">
                <a:moveTo>
                  <a:pt x="1882394" y="228600"/>
                </a:moveTo>
                <a:lnTo>
                  <a:pt x="1785493" y="262382"/>
                </a:lnTo>
                <a:lnTo>
                  <a:pt x="1783842" y="266065"/>
                </a:lnTo>
                <a:lnTo>
                  <a:pt x="1786128" y="272669"/>
                </a:lnTo>
                <a:lnTo>
                  <a:pt x="1789684" y="274447"/>
                </a:lnTo>
                <a:lnTo>
                  <a:pt x="1854276" y="251815"/>
                </a:lnTo>
                <a:lnTo>
                  <a:pt x="1293368" y="908685"/>
                </a:lnTo>
                <a:lnTo>
                  <a:pt x="1303020" y="916940"/>
                </a:lnTo>
                <a:lnTo>
                  <a:pt x="1863826" y="260197"/>
                </a:lnTo>
                <a:lnTo>
                  <a:pt x="1851660" y="327279"/>
                </a:lnTo>
                <a:lnTo>
                  <a:pt x="1853946" y="330581"/>
                </a:lnTo>
                <a:lnTo>
                  <a:pt x="1860931" y="331851"/>
                </a:lnTo>
                <a:lnTo>
                  <a:pt x="1864233" y="329565"/>
                </a:lnTo>
                <a:lnTo>
                  <a:pt x="1864741" y="326136"/>
                </a:lnTo>
                <a:lnTo>
                  <a:pt x="1881403" y="234061"/>
                </a:lnTo>
                <a:lnTo>
                  <a:pt x="1882394" y="228600"/>
                </a:lnTo>
                <a:close/>
              </a:path>
            </a:pathLst>
          </a:custGeom>
          <a:solidFill>
            <a:srgbClr val="497DBA"/>
          </a:solidFill>
        </p:spPr>
        <p:txBody>
          <a:bodyPr wrap="square" lIns="0" tIns="0" rIns="0" bIns="0" rtlCol="0"/>
          <a:lstStyle/>
          <a:p>
            <a:endParaRPr/>
          </a:p>
        </p:txBody>
      </p:sp>
      <p:sp>
        <p:nvSpPr>
          <p:cNvPr id="17" name="object 17"/>
          <p:cNvSpPr txBox="1"/>
          <p:nvPr/>
        </p:nvSpPr>
        <p:spPr>
          <a:xfrm>
            <a:off x="154939" y="2306758"/>
            <a:ext cx="8766810" cy="3709670"/>
          </a:xfrm>
          <a:prstGeom prst="rect">
            <a:avLst/>
          </a:prstGeom>
        </p:spPr>
        <p:txBody>
          <a:bodyPr vert="horz" wrap="square" lIns="0" tIns="28575" rIns="0" bIns="0" rtlCol="0">
            <a:spAutoFit/>
          </a:bodyPr>
          <a:lstStyle/>
          <a:p>
            <a:pPr marL="1003300">
              <a:lnSpc>
                <a:spcPct val="100000"/>
              </a:lnSpc>
              <a:spcBef>
                <a:spcPts val="225"/>
              </a:spcBef>
            </a:pPr>
            <a:r>
              <a:rPr sz="1800" dirty="0">
                <a:latin typeface="Times New Roman"/>
                <a:cs typeface="Times New Roman"/>
              </a:rPr>
              <a:t>1020</a:t>
            </a:r>
            <a:r>
              <a:rPr sz="1800" spc="-55" dirty="0">
                <a:latin typeface="Times New Roman"/>
                <a:cs typeface="Times New Roman"/>
              </a:rPr>
              <a:t> </a:t>
            </a:r>
            <a:r>
              <a:rPr sz="1800" spc="-5" dirty="0">
                <a:latin typeface="Times New Roman"/>
                <a:cs typeface="Times New Roman"/>
              </a:rPr>
              <a:t>mb</a:t>
            </a:r>
            <a:endParaRPr sz="1800">
              <a:latin typeface="Times New Roman"/>
              <a:cs typeface="Times New Roman"/>
            </a:endParaRPr>
          </a:p>
          <a:p>
            <a:pPr marL="2451100">
              <a:lnSpc>
                <a:spcPct val="100000"/>
              </a:lnSpc>
              <a:spcBef>
                <a:spcPts val="145"/>
              </a:spcBef>
            </a:pPr>
            <a:r>
              <a:rPr sz="2000" dirty="0">
                <a:latin typeface="Times New Roman"/>
                <a:cs typeface="Times New Roman"/>
              </a:rPr>
              <a:t>High</a:t>
            </a:r>
            <a:r>
              <a:rPr sz="2000" spc="-45" dirty="0">
                <a:latin typeface="Times New Roman"/>
                <a:cs typeface="Times New Roman"/>
              </a:rPr>
              <a:t> </a:t>
            </a:r>
            <a:r>
              <a:rPr sz="2000" dirty="0">
                <a:latin typeface="Times New Roman"/>
                <a:cs typeface="Times New Roman"/>
              </a:rPr>
              <a:t>Pressure</a:t>
            </a:r>
            <a:endParaRPr sz="2000">
              <a:latin typeface="Times New Roman"/>
              <a:cs typeface="Times New Roman"/>
            </a:endParaRPr>
          </a:p>
          <a:p>
            <a:pPr marL="252095" algn="ctr">
              <a:lnSpc>
                <a:spcPct val="100000"/>
              </a:lnSpc>
              <a:spcBef>
                <a:spcPts val="1655"/>
              </a:spcBef>
            </a:pPr>
            <a:r>
              <a:rPr sz="2000" b="1" dirty="0">
                <a:latin typeface="Times New Roman"/>
                <a:cs typeface="Times New Roman"/>
              </a:rPr>
              <a:t>Fig:</a:t>
            </a:r>
            <a:r>
              <a:rPr sz="2000" b="1" spc="-30" dirty="0">
                <a:latin typeface="Times New Roman"/>
                <a:cs typeface="Times New Roman"/>
              </a:rPr>
              <a:t> </a:t>
            </a:r>
            <a:r>
              <a:rPr sz="2000" dirty="0">
                <a:latin typeface="Times New Roman"/>
                <a:cs typeface="Times New Roman"/>
              </a:rPr>
              <a:t>Geostropic</a:t>
            </a:r>
            <a:r>
              <a:rPr sz="2000" spc="-40" dirty="0">
                <a:latin typeface="Times New Roman"/>
                <a:cs typeface="Times New Roman"/>
              </a:rPr>
              <a:t> </a:t>
            </a:r>
            <a:r>
              <a:rPr sz="2000" dirty="0">
                <a:latin typeface="Times New Roman"/>
                <a:cs typeface="Times New Roman"/>
              </a:rPr>
              <a:t>wind</a:t>
            </a:r>
            <a:r>
              <a:rPr sz="2000" spc="-15" dirty="0">
                <a:latin typeface="Times New Roman"/>
                <a:cs typeface="Times New Roman"/>
              </a:rPr>
              <a:t> </a:t>
            </a:r>
            <a:r>
              <a:rPr sz="2000" dirty="0">
                <a:latin typeface="Times New Roman"/>
                <a:cs typeface="Times New Roman"/>
              </a:rPr>
              <a:t>on</a:t>
            </a:r>
            <a:r>
              <a:rPr sz="2000" spc="-1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northern</a:t>
            </a:r>
            <a:r>
              <a:rPr sz="2000" spc="-50" dirty="0">
                <a:latin typeface="Times New Roman"/>
                <a:cs typeface="Times New Roman"/>
              </a:rPr>
              <a:t> </a:t>
            </a:r>
            <a:r>
              <a:rPr sz="2000" dirty="0">
                <a:latin typeface="Times New Roman"/>
                <a:cs typeface="Times New Roman"/>
              </a:rPr>
              <a:t>hemisphere</a:t>
            </a:r>
            <a:endParaRPr sz="2000">
              <a:latin typeface="Times New Roman"/>
              <a:cs typeface="Times New Roman"/>
            </a:endParaRPr>
          </a:p>
          <a:p>
            <a:pPr>
              <a:lnSpc>
                <a:spcPct val="100000"/>
              </a:lnSpc>
              <a:spcBef>
                <a:spcPts val="45"/>
              </a:spcBef>
            </a:pPr>
            <a:endParaRPr sz="1800">
              <a:latin typeface="Times New Roman"/>
              <a:cs typeface="Times New Roman"/>
            </a:endParaRPr>
          </a:p>
          <a:p>
            <a:pPr marL="12700" marR="5080">
              <a:lnSpc>
                <a:spcPct val="150000"/>
              </a:lnSpc>
            </a:pPr>
            <a:r>
              <a:rPr sz="2000" dirty="0">
                <a:latin typeface="Times New Roman"/>
                <a:cs typeface="Times New Roman"/>
              </a:rPr>
              <a:t>As a result of pressure </a:t>
            </a:r>
            <a:r>
              <a:rPr sz="2000" spc="-5" dirty="0">
                <a:latin typeface="Times New Roman"/>
                <a:cs typeface="Times New Roman"/>
              </a:rPr>
              <a:t>difference, </a:t>
            </a:r>
            <a:r>
              <a:rPr sz="2000" dirty="0">
                <a:latin typeface="Times New Roman"/>
                <a:cs typeface="Times New Roman"/>
              </a:rPr>
              <a:t>the </a:t>
            </a:r>
            <a:r>
              <a:rPr sz="2000" spc="-5" dirty="0">
                <a:latin typeface="Times New Roman"/>
                <a:cs typeface="Times New Roman"/>
              </a:rPr>
              <a:t>air </a:t>
            </a:r>
            <a:r>
              <a:rPr sz="2000" dirty="0">
                <a:latin typeface="Times New Roman"/>
                <a:cs typeface="Times New Roman"/>
              </a:rPr>
              <a:t>first moves towards low pressure region. It </a:t>
            </a:r>
            <a:r>
              <a:rPr sz="2000" spc="5" dirty="0">
                <a:latin typeface="Times New Roman"/>
                <a:cs typeface="Times New Roman"/>
              </a:rPr>
              <a:t> </a:t>
            </a:r>
            <a:r>
              <a:rPr sz="2000" dirty="0">
                <a:latin typeface="Times New Roman"/>
                <a:cs typeface="Times New Roman"/>
              </a:rPr>
              <a:t>then follows </a:t>
            </a:r>
            <a:r>
              <a:rPr sz="2000" spc="-5" dirty="0">
                <a:latin typeface="Times New Roman"/>
                <a:cs typeface="Times New Roman"/>
              </a:rPr>
              <a:t>inclined movement </a:t>
            </a:r>
            <a:r>
              <a:rPr sz="2000" dirty="0">
                <a:latin typeface="Times New Roman"/>
                <a:cs typeface="Times New Roman"/>
              </a:rPr>
              <a:t>towards right </a:t>
            </a:r>
            <a:r>
              <a:rPr sz="2000" spc="5" dirty="0">
                <a:latin typeface="Times New Roman"/>
                <a:cs typeface="Times New Roman"/>
              </a:rPr>
              <a:t>due </a:t>
            </a:r>
            <a:r>
              <a:rPr sz="2000" spc="-5" dirty="0">
                <a:latin typeface="Times New Roman"/>
                <a:cs typeface="Times New Roman"/>
              </a:rPr>
              <a:t>to </a:t>
            </a:r>
            <a:r>
              <a:rPr sz="2000" dirty="0">
                <a:latin typeface="Times New Roman"/>
                <a:cs typeface="Times New Roman"/>
              </a:rPr>
              <a:t>Coriolis force. This</a:t>
            </a:r>
            <a:r>
              <a:rPr sz="2000" spc="5" dirty="0">
                <a:latin typeface="Times New Roman"/>
                <a:cs typeface="Times New Roman"/>
              </a:rPr>
              <a:t> </a:t>
            </a:r>
            <a:r>
              <a:rPr sz="2000" dirty="0">
                <a:latin typeface="Times New Roman"/>
                <a:cs typeface="Times New Roman"/>
              </a:rPr>
              <a:t>inclination </a:t>
            </a:r>
            <a:r>
              <a:rPr sz="2000" spc="5" dirty="0">
                <a:latin typeface="Times New Roman"/>
                <a:cs typeface="Times New Roman"/>
              </a:rPr>
              <a:t> </a:t>
            </a:r>
            <a:r>
              <a:rPr sz="2000" dirty="0">
                <a:latin typeface="Times New Roman"/>
                <a:cs typeface="Times New Roman"/>
              </a:rPr>
              <a:t>towards right continues </a:t>
            </a:r>
            <a:r>
              <a:rPr sz="2000" spc="-5" dirty="0">
                <a:latin typeface="Times New Roman"/>
                <a:cs typeface="Times New Roman"/>
              </a:rPr>
              <a:t>till </a:t>
            </a:r>
            <a:r>
              <a:rPr sz="2000" dirty="0">
                <a:latin typeface="Times New Roman"/>
                <a:cs typeface="Times New Roman"/>
              </a:rPr>
              <a:t>the </a:t>
            </a:r>
            <a:r>
              <a:rPr sz="2000" spc="-5" dirty="0">
                <a:latin typeface="Times New Roman"/>
                <a:cs typeface="Times New Roman"/>
              </a:rPr>
              <a:t>magnitude </a:t>
            </a:r>
            <a:r>
              <a:rPr sz="2000" dirty="0">
                <a:latin typeface="Times New Roman"/>
                <a:cs typeface="Times New Roman"/>
              </a:rPr>
              <a:t>of Coriolis force </a:t>
            </a:r>
            <a:r>
              <a:rPr sz="2000" spc="-5" dirty="0">
                <a:latin typeface="Times New Roman"/>
                <a:cs typeface="Times New Roman"/>
              </a:rPr>
              <a:t>is </a:t>
            </a:r>
            <a:r>
              <a:rPr sz="2000" dirty="0">
                <a:latin typeface="Times New Roman"/>
                <a:cs typeface="Times New Roman"/>
              </a:rPr>
              <a:t>exactly equal </a:t>
            </a:r>
            <a:r>
              <a:rPr sz="2000" spc="-5" dirty="0">
                <a:latin typeface="Times New Roman"/>
                <a:cs typeface="Times New Roman"/>
              </a:rPr>
              <a:t>to </a:t>
            </a:r>
            <a:r>
              <a:rPr sz="2000" dirty="0">
                <a:latin typeface="Times New Roman"/>
                <a:cs typeface="Times New Roman"/>
              </a:rPr>
              <a:t>the </a:t>
            </a:r>
            <a:r>
              <a:rPr sz="2000" spc="5" dirty="0">
                <a:latin typeface="Times New Roman"/>
                <a:cs typeface="Times New Roman"/>
              </a:rPr>
              <a:t> </a:t>
            </a:r>
            <a:r>
              <a:rPr sz="2000" dirty="0">
                <a:latin typeface="Times New Roman"/>
                <a:cs typeface="Times New Roman"/>
              </a:rPr>
              <a:t>pressure</a:t>
            </a:r>
            <a:r>
              <a:rPr sz="2000" spc="-35" dirty="0">
                <a:latin typeface="Times New Roman"/>
                <a:cs typeface="Times New Roman"/>
              </a:rPr>
              <a:t> </a:t>
            </a:r>
            <a:r>
              <a:rPr sz="2000" dirty="0">
                <a:latin typeface="Times New Roman"/>
                <a:cs typeface="Times New Roman"/>
              </a:rPr>
              <a:t>gradient</a:t>
            </a:r>
            <a:r>
              <a:rPr sz="2000" spc="-40" dirty="0">
                <a:latin typeface="Times New Roman"/>
                <a:cs typeface="Times New Roman"/>
              </a:rPr>
              <a:t> </a:t>
            </a:r>
            <a:r>
              <a:rPr sz="2000" dirty="0">
                <a:latin typeface="Times New Roman"/>
                <a:cs typeface="Times New Roman"/>
              </a:rPr>
              <a:t>force.</a:t>
            </a:r>
            <a:r>
              <a:rPr sz="2000" spc="-135" dirty="0">
                <a:latin typeface="Times New Roman"/>
                <a:cs typeface="Times New Roman"/>
              </a:rPr>
              <a:t> </a:t>
            </a:r>
            <a:r>
              <a:rPr sz="2000" dirty="0">
                <a:latin typeface="Times New Roman"/>
                <a:cs typeface="Times New Roman"/>
              </a:rPr>
              <a:t>At</a:t>
            </a:r>
            <a:r>
              <a:rPr sz="2000" spc="-15" dirty="0">
                <a:latin typeface="Times New Roman"/>
                <a:cs typeface="Times New Roman"/>
              </a:rPr>
              <a:t> </a:t>
            </a:r>
            <a:r>
              <a:rPr sz="2000" dirty="0">
                <a:latin typeface="Times New Roman"/>
                <a:cs typeface="Times New Roman"/>
              </a:rPr>
              <a:t>this</a:t>
            </a:r>
            <a:r>
              <a:rPr sz="2000" spc="-5" dirty="0">
                <a:latin typeface="Times New Roman"/>
                <a:cs typeface="Times New Roman"/>
              </a:rPr>
              <a:t> </a:t>
            </a:r>
            <a:r>
              <a:rPr sz="2000" dirty="0">
                <a:latin typeface="Times New Roman"/>
                <a:cs typeface="Times New Roman"/>
              </a:rPr>
              <a:t>point</a:t>
            </a:r>
            <a:r>
              <a:rPr sz="2000" spc="-3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wind</a:t>
            </a:r>
            <a:r>
              <a:rPr sz="2000" spc="-5" dirty="0">
                <a:latin typeface="Times New Roman"/>
                <a:cs typeface="Times New Roman"/>
              </a:rPr>
              <a:t> </a:t>
            </a:r>
            <a:r>
              <a:rPr sz="2000" dirty="0">
                <a:latin typeface="Times New Roman"/>
                <a:cs typeface="Times New Roman"/>
              </a:rPr>
              <a:t>moves</a:t>
            </a:r>
            <a:r>
              <a:rPr sz="2000" spc="-5" dirty="0">
                <a:latin typeface="Times New Roman"/>
                <a:cs typeface="Times New Roman"/>
              </a:rPr>
              <a:t> in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direction</a:t>
            </a:r>
            <a:r>
              <a:rPr sz="2000" spc="-1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isobars</a:t>
            </a:r>
            <a:r>
              <a:rPr sz="2000" spc="-35" dirty="0">
                <a:latin typeface="Times New Roman"/>
                <a:cs typeface="Times New Roman"/>
              </a:rPr>
              <a:t> </a:t>
            </a:r>
            <a:r>
              <a:rPr sz="2000" dirty="0">
                <a:latin typeface="Times New Roman"/>
                <a:cs typeface="Times New Roman"/>
              </a:rPr>
              <a:t>whose </a:t>
            </a:r>
            <a:r>
              <a:rPr sz="2000" spc="-484" dirty="0">
                <a:latin typeface="Times New Roman"/>
                <a:cs typeface="Times New Roman"/>
              </a:rPr>
              <a:t> </a:t>
            </a:r>
            <a:r>
              <a:rPr sz="2000" spc="-5" dirty="0">
                <a:latin typeface="Times New Roman"/>
                <a:cs typeface="Times New Roman"/>
              </a:rPr>
              <a:t>motion</a:t>
            </a:r>
            <a:r>
              <a:rPr sz="2000" spc="-15" dirty="0">
                <a:latin typeface="Times New Roman"/>
                <a:cs typeface="Times New Roman"/>
              </a:rPr>
              <a:t> </a:t>
            </a:r>
            <a:r>
              <a:rPr sz="2000" spc="-5" dirty="0">
                <a:latin typeface="Times New Roman"/>
                <a:cs typeface="Times New Roman"/>
              </a:rPr>
              <a:t>is</a:t>
            </a:r>
            <a:r>
              <a:rPr sz="2000" dirty="0">
                <a:latin typeface="Times New Roman"/>
                <a:cs typeface="Times New Roman"/>
              </a:rPr>
              <a:t> </a:t>
            </a:r>
            <a:r>
              <a:rPr sz="2000" spc="-5" dirty="0">
                <a:latin typeface="Times New Roman"/>
                <a:cs typeface="Times New Roman"/>
              </a:rPr>
              <a:t>in</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same</a:t>
            </a:r>
            <a:r>
              <a:rPr sz="2000" spc="10" dirty="0">
                <a:latin typeface="Times New Roman"/>
                <a:cs typeface="Times New Roman"/>
              </a:rPr>
              <a:t> </a:t>
            </a:r>
            <a:r>
              <a:rPr sz="2000" dirty="0">
                <a:latin typeface="Times New Roman"/>
                <a:cs typeface="Times New Roman"/>
              </a:rPr>
              <a:t>direction</a:t>
            </a:r>
            <a:r>
              <a:rPr sz="2000" spc="-30" dirty="0">
                <a:latin typeface="Times New Roman"/>
                <a:cs typeface="Times New Roman"/>
              </a:rPr>
              <a:t> </a:t>
            </a:r>
            <a:r>
              <a:rPr sz="2000" spc="-5" dirty="0">
                <a:latin typeface="Times New Roman"/>
                <a:cs typeface="Times New Roman"/>
              </a:rPr>
              <a:t>as</a:t>
            </a:r>
            <a:r>
              <a:rPr sz="2000" spc="-10" dirty="0">
                <a:latin typeface="Times New Roman"/>
                <a:cs typeface="Times New Roman"/>
              </a:rPr>
              <a:t> </a:t>
            </a:r>
            <a:r>
              <a:rPr sz="2000" dirty="0">
                <a:latin typeface="Times New Roman"/>
                <a:cs typeface="Times New Roman"/>
              </a:rPr>
              <a:t>that</a:t>
            </a:r>
            <a:r>
              <a:rPr sz="2000" spc="-1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geotropic</a:t>
            </a:r>
            <a:r>
              <a:rPr sz="2000" spc="-35" dirty="0">
                <a:latin typeface="Times New Roman"/>
                <a:cs typeface="Times New Roman"/>
              </a:rPr>
              <a:t> </a:t>
            </a:r>
            <a:r>
              <a:rPr sz="2000" dirty="0">
                <a:latin typeface="Times New Roman"/>
                <a:cs typeface="Times New Roman"/>
              </a:rPr>
              <a:t>winds.</a:t>
            </a:r>
            <a:endParaRPr sz="2000">
              <a:latin typeface="Times New Roman"/>
              <a:cs typeface="Times New Roman"/>
            </a:endParaRPr>
          </a:p>
        </p:txBody>
      </p:sp>
      <p:sp>
        <p:nvSpPr>
          <p:cNvPr id="18" name="object 18"/>
          <p:cNvSpPr txBox="1"/>
          <p:nvPr/>
        </p:nvSpPr>
        <p:spPr>
          <a:xfrm>
            <a:off x="1524000" y="914400"/>
            <a:ext cx="1576070" cy="370840"/>
          </a:xfrm>
          <a:prstGeom prst="rect">
            <a:avLst/>
          </a:prstGeom>
          <a:solidFill>
            <a:srgbClr val="00AFEF"/>
          </a:solidFill>
        </p:spPr>
        <p:txBody>
          <a:bodyPr vert="horz" wrap="square" lIns="0" tIns="40005" rIns="0" bIns="0" rtlCol="0">
            <a:spAutoFit/>
          </a:bodyPr>
          <a:lstStyle/>
          <a:p>
            <a:pPr marL="91440">
              <a:lnSpc>
                <a:spcPct val="100000"/>
              </a:lnSpc>
              <a:spcBef>
                <a:spcPts val="315"/>
              </a:spcBef>
            </a:pPr>
            <a:r>
              <a:rPr sz="1800" spc="-605" dirty="0">
                <a:latin typeface="Arial MT"/>
                <a:cs typeface="Arial MT"/>
              </a:rPr>
              <a:t>Δ</a:t>
            </a:r>
            <a:r>
              <a:rPr sz="1800" dirty="0">
                <a:latin typeface="Arial MT"/>
                <a:cs typeface="Arial MT"/>
              </a:rPr>
              <a:t>X </a:t>
            </a:r>
            <a:r>
              <a:rPr sz="1800" spc="-5" dirty="0">
                <a:latin typeface="Arial MT"/>
                <a:cs typeface="Arial MT"/>
              </a:rPr>
              <a:t>=10</a:t>
            </a:r>
            <a:r>
              <a:rPr sz="1800" spc="-15" dirty="0">
                <a:latin typeface="Arial MT"/>
                <a:cs typeface="Arial MT"/>
              </a:rPr>
              <a:t>0</a:t>
            </a:r>
            <a:r>
              <a:rPr sz="1800" spc="-5" dirty="0">
                <a:latin typeface="Arial MT"/>
                <a:cs typeface="Arial MT"/>
              </a:rPr>
              <a:t>0</a:t>
            </a:r>
            <a:r>
              <a:rPr sz="1800" dirty="0">
                <a:latin typeface="Arial MT"/>
                <a:cs typeface="Arial MT"/>
              </a:rPr>
              <a:t> km</a:t>
            </a:r>
            <a:endParaRPr sz="1800">
              <a:latin typeface="Arial MT"/>
              <a:cs typeface="Arial MT"/>
            </a:endParaRPr>
          </a:p>
        </p:txBody>
      </p:sp>
      <p:sp>
        <p:nvSpPr>
          <p:cNvPr id="19" name="object 19"/>
          <p:cNvSpPr txBox="1"/>
          <p:nvPr/>
        </p:nvSpPr>
        <p:spPr>
          <a:xfrm>
            <a:off x="7013829" y="876427"/>
            <a:ext cx="8134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MT"/>
                <a:cs typeface="Arial MT"/>
              </a:rPr>
              <a:t>ISO</a:t>
            </a:r>
            <a:r>
              <a:rPr sz="1800" spc="-75" dirty="0">
                <a:latin typeface="Arial MT"/>
                <a:cs typeface="Arial MT"/>
              </a:rPr>
              <a:t> </a:t>
            </a:r>
            <a:r>
              <a:rPr sz="1800" spc="-5" dirty="0">
                <a:latin typeface="Arial MT"/>
                <a:cs typeface="Arial MT"/>
              </a:rPr>
              <a:t>bar</a:t>
            </a:r>
            <a:endParaRPr sz="1800">
              <a:latin typeface="Arial MT"/>
              <a:cs typeface="Arial M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47</a:t>
            </a:r>
            <a:endParaRPr sz="1200">
              <a:latin typeface="Arial MT"/>
              <a:cs typeface="Arial MT"/>
            </a:endParaRPr>
          </a:p>
        </p:txBody>
      </p:sp>
      <p:sp>
        <p:nvSpPr>
          <p:cNvPr id="3" name="object 3"/>
          <p:cNvSpPr txBox="1"/>
          <p:nvPr/>
        </p:nvSpPr>
        <p:spPr>
          <a:xfrm>
            <a:off x="828039" y="1341961"/>
            <a:ext cx="6620509" cy="2769235"/>
          </a:xfrm>
          <a:prstGeom prst="rect">
            <a:avLst/>
          </a:prstGeom>
        </p:spPr>
        <p:txBody>
          <a:bodyPr vert="horz" wrap="square" lIns="0" tIns="164465" rIns="0" bIns="0" rtlCol="0">
            <a:spAutoFit/>
          </a:bodyPr>
          <a:lstStyle/>
          <a:p>
            <a:pPr marL="25400">
              <a:lnSpc>
                <a:spcPct val="100000"/>
              </a:lnSpc>
              <a:spcBef>
                <a:spcPts val="1295"/>
              </a:spcBef>
            </a:pPr>
            <a:r>
              <a:rPr sz="2000" spc="5" dirty="0">
                <a:latin typeface="Times New Roman"/>
                <a:cs typeface="Times New Roman"/>
              </a:rPr>
              <a:t>F</a:t>
            </a:r>
            <a:r>
              <a:rPr sz="1950" spc="7" baseline="-21367" dirty="0">
                <a:latin typeface="Times New Roman"/>
                <a:cs typeface="Times New Roman"/>
              </a:rPr>
              <a:t>c</a:t>
            </a:r>
            <a:r>
              <a:rPr sz="1950" spc="232" baseline="-21367"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Coriolis</a:t>
            </a:r>
            <a:r>
              <a:rPr sz="2000" spc="-45" dirty="0">
                <a:latin typeface="Times New Roman"/>
                <a:cs typeface="Times New Roman"/>
              </a:rPr>
              <a:t> </a:t>
            </a:r>
            <a:r>
              <a:rPr sz="2000" dirty="0">
                <a:latin typeface="Times New Roman"/>
                <a:cs typeface="Times New Roman"/>
              </a:rPr>
              <a:t>force</a:t>
            </a:r>
            <a:r>
              <a:rPr sz="2000" spc="-40" dirty="0">
                <a:latin typeface="Times New Roman"/>
                <a:cs typeface="Times New Roman"/>
              </a:rPr>
              <a:t> </a:t>
            </a:r>
            <a:r>
              <a:rPr sz="2000" dirty="0">
                <a:latin typeface="Times New Roman"/>
                <a:cs typeface="Times New Roman"/>
              </a:rPr>
              <a:t>in</a:t>
            </a:r>
            <a:r>
              <a:rPr sz="2000" spc="-20" dirty="0">
                <a:latin typeface="Times New Roman"/>
                <a:cs typeface="Times New Roman"/>
              </a:rPr>
              <a:t> </a:t>
            </a:r>
            <a:r>
              <a:rPr sz="2000" dirty="0">
                <a:latin typeface="Times New Roman"/>
                <a:cs typeface="Times New Roman"/>
              </a:rPr>
              <a:t>newton</a:t>
            </a:r>
            <a:endParaRPr sz="2000">
              <a:latin typeface="Times New Roman"/>
              <a:cs typeface="Times New Roman"/>
            </a:endParaRPr>
          </a:p>
          <a:p>
            <a:pPr marL="88900">
              <a:lnSpc>
                <a:spcPct val="100000"/>
              </a:lnSpc>
              <a:spcBef>
                <a:spcPts val="1200"/>
              </a:spcBef>
            </a:pPr>
            <a:r>
              <a:rPr sz="2000" dirty="0">
                <a:latin typeface="Times New Roman"/>
                <a:cs typeface="Times New Roman"/>
              </a:rPr>
              <a:t>ω</a:t>
            </a:r>
            <a:r>
              <a:rPr sz="2000" spc="-10" dirty="0">
                <a:latin typeface="Times New Roman"/>
                <a:cs typeface="Times New Roman"/>
              </a:rPr>
              <a:t> </a:t>
            </a:r>
            <a:r>
              <a:rPr sz="2000" spc="-5" dirty="0">
                <a:latin typeface="Times New Roman"/>
                <a:cs typeface="Times New Roman"/>
              </a:rPr>
              <a:t>sin</a:t>
            </a:r>
            <a:r>
              <a:rPr sz="2000" spc="-20" dirty="0">
                <a:latin typeface="Times New Roman"/>
                <a:cs typeface="Times New Roman"/>
              </a:rPr>
              <a:t> </a:t>
            </a:r>
            <a:r>
              <a:rPr sz="2000" dirty="0">
                <a:latin typeface="Times New Roman"/>
                <a:cs typeface="Times New Roman"/>
              </a:rPr>
              <a:t>ϕ  =</a:t>
            </a:r>
            <a:r>
              <a:rPr sz="2000" spc="-15" dirty="0">
                <a:latin typeface="Times New Roman"/>
                <a:cs typeface="Times New Roman"/>
              </a:rPr>
              <a:t> </a:t>
            </a:r>
            <a:r>
              <a:rPr sz="2000" dirty="0">
                <a:latin typeface="Times New Roman"/>
                <a:cs typeface="Times New Roman"/>
              </a:rPr>
              <a:t>angular</a:t>
            </a:r>
            <a:r>
              <a:rPr sz="2000" spc="-35" dirty="0">
                <a:latin typeface="Times New Roman"/>
                <a:cs typeface="Times New Roman"/>
              </a:rPr>
              <a:t> </a:t>
            </a:r>
            <a:r>
              <a:rPr sz="2000" dirty="0">
                <a:latin typeface="Times New Roman"/>
                <a:cs typeface="Times New Roman"/>
              </a:rPr>
              <a:t>velocity</a:t>
            </a:r>
            <a:r>
              <a:rPr sz="2000" spc="-3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earth</a:t>
            </a:r>
            <a:r>
              <a:rPr sz="2000" spc="-15" dirty="0">
                <a:latin typeface="Times New Roman"/>
                <a:cs typeface="Times New Roman"/>
              </a:rPr>
              <a:t> </a:t>
            </a:r>
            <a:r>
              <a:rPr sz="2000" dirty="0">
                <a:latin typeface="Times New Roman"/>
                <a:cs typeface="Times New Roman"/>
              </a:rPr>
              <a:t>at</a:t>
            </a:r>
            <a:r>
              <a:rPr sz="2000" spc="-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latitude</a:t>
            </a:r>
            <a:r>
              <a:rPr sz="2000" spc="-20" dirty="0">
                <a:latin typeface="Times New Roman"/>
                <a:cs typeface="Times New Roman"/>
              </a:rPr>
              <a:t> </a:t>
            </a:r>
            <a:r>
              <a:rPr sz="2000" dirty="0">
                <a:latin typeface="Times New Roman"/>
                <a:cs typeface="Times New Roman"/>
              </a:rPr>
              <a:t>ϕ</a:t>
            </a:r>
            <a:r>
              <a:rPr sz="2000" spc="-5" dirty="0">
                <a:latin typeface="Times New Roman"/>
                <a:cs typeface="Times New Roman"/>
              </a:rPr>
              <a:t> </a:t>
            </a:r>
            <a:r>
              <a:rPr sz="2000" dirty="0">
                <a:latin typeface="Times New Roman"/>
                <a:cs typeface="Times New Roman"/>
              </a:rPr>
              <a:t>(1/sec)</a:t>
            </a:r>
            <a:endParaRPr sz="2000">
              <a:latin typeface="Times New Roman"/>
              <a:cs typeface="Times New Roman"/>
            </a:endParaRPr>
          </a:p>
          <a:p>
            <a:pPr marL="151765">
              <a:lnSpc>
                <a:spcPct val="100000"/>
              </a:lnSpc>
              <a:spcBef>
                <a:spcPts val="1200"/>
              </a:spcBef>
            </a:pPr>
            <a:r>
              <a:rPr sz="2000" dirty="0">
                <a:latin typeface="Times New Roman"/>
                <a:cs typeface="Times New Roman"/>
              </a:rPr>
              <a:t>ϕ</a:t>
            </a:r>
            <a:r>
              <a:rPr sz="2000" spc="-30" dirty="0">
                <a:latin typeface="Times New Roman"/>
                <a:cs typeface="Times New Roman"/>
              </a:rPr>
              <a:t> </a:t>
            </a:r>
            <a:r>
              <a:rPr sz="2000" dirty="0">
                <a:latin typeface="Times New Roman"/>
                <a:cs typeface="Times New Roman"/>
              </a:rPr>
              <a:t>=</a:t>
            </a:r>
            <a:r>
              <a:rPr sz="2000" spc="-20" dirty="0">
                <a:latin typeface="Times New Roman"/>
                <a:cs typeface="Times New Roman"/>
              </a:rPr>
              <a:t> </a:t>
            </a:r>
            <a:r>
              <a:rPr sz="2000" spc="-5" dirty="0">
                <a:latin typeface="Times New Roman"/>
                <a:cs typeface="Times New Roman"/>
              </a:rPr>
              <a:t>latitude</a:t>
            </a:r>
            <a:endParaRPr sz="2000">
              <a:latin typeface="Times New Roman"/>
              <a:cs typeface="Times New Roman"/>
            </a:endParaRPr>
          </a:p>
          <a:p>
            <a:pPr marL="138430">
              <a:lnSpc>
                <a:spcPct val="100000"/>
              </a:lnSpc>
              <a:spcBef>
                <a:spcPts val="1200"/>
              </a:spcBef>
            </a:pPr>
            <a:r>
              <a:rPr sz="2000" dirty="0">
                <a:latin typeface="Times New Roman"/>
                <a:cs typeface="Times New Roman"/>
              </a:rPr>
              <a:t>ΔXΔYΔZ</a:t>
            </a:r>
            <a:r>
              <a:rPr sz="2000" spc="-5" dirty="0">
                <a:latin typeface="Times New Roman"/>
                <a:cs typeface="Times New Roman"/>
              </a:rPr>
              <a:t> </a:t>
            </a:r>
            <a:r>
              <a:rPr sz="2000" dirty="0">
                <a:latin typeface="Times New Roman"/>
                <a:cs typeface="Times New Roman"/>
              </a:rPr>
              <a:t>=</a:t>
            </a:r>
            <a:r>
              <a:rPr sz="2000" spc="-35" dirty="0">
                <a:latin typeface="Times New Roman"/>
                <a:cs typeface="Times New Roman"/>
              </a:rPr>
              <a:t> </a:t>
            </a:r>
            <a:r>
              <a:rPr sz="2000" spc="-45" dirty="0">
                <a:latin typeface="Times New Roman"/>
                <a:cs typeface="Times New Roman"/>
              </a:rPr>
              <a:t>Volume</a:t>
            </a:r>
            <a:r>
              <a:rPr sz="2000" spc="-2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considered</a:t>
            </a:r>
            <a:r>
              <a:rPr sz="2000" spc="-40" dirty="0">
                <a:latin typeface="Times New Roman"/>
                <a:cs typeface="Times New Roman"/>
              </a:rPr>
              <a:t> </a:t>
            </a:r>
            <a:r>
              <a:rPr sz="2000" spc="-10" dirty="0">
                <a:latin typeface="Times New Roman"/>
                <a:cs typeface="Times New Roman"/>
              </a:rPr>
              <a:t>small</a:t>
            </a:r>
            <a:r>
              <a:rPr sz="2000" dirty="0">
                <a:latin typeface="Times New Roman"/>
                <a:cs typeface="Times New Roman"/>
              </a:rPr>
              <a:t> </a:t>
            </a:r>
            <a:r>
              <a:rPr sz="2000" spc="-5" dirty="0">
                <a:latin typeface="Times New Roman"/>
                <a:cs typeface="Times New Roman"/>
              </a:rPr>
              <a:t>air element</a:t>
            </a:r>
            <a:r>
              <a:rPr sz="2000" spc="-10"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spc="5" dirty="0">
                <a:latin typeface="Times New Roman"/>
                <a:cs typeface="Times New Roman"/>
              </a:rPr>
              <a:t>(m</a:t>
            </a:r>
            <a:r>
              <a:rPr sz="1950" spc="7" baseline="25641" dirty="0">
                <a:latin typeface="Times New Roman"/>
                <a:cs typeface="Times New Roman"/>
              </a:rPr>
              <a:t>3</a:t>
            </a:r>
            <a:r>
              <a:rPr sz="2000" spc="5" dirty="0">
                <a:latin typeface="Times New Roman"/>
                <a:cs typeface="Times New Roman"/>
              </a:rPr>
              <a:t>)</a:t>
            </a:r>
            <a:endParaRPr sz="2000">
              <a:latin typeface="Times New Roman"/>
              <a:cs typeface="Times New Roman"/>
            </a:endParaRPr>
          </a:p>
          <a:p>
            <a:pPr marL="88900">
              <a:lnSpc>
                <a:spcPct val="100000"/>
              </a:lnSpc>
              <a:spcBef>
                <a:spcPts val="1200"/>
              </a:spcBef>
            </a:pPr>
            <a:r>
              <a:rPr sz="2000" spc="5" dirty="0">
                <a:latin typeface="Times New Roman"/>
                <a:cs typeface="Times New Roman"/>
              </a:rPr>
              <a:t>ρ</a:t>
            </a:r>
            <a:r>
              <a:rPr sz="1950" spc="7" baseline="-21367" dirty="0">
                <a:latin typeface="Times New Roman"/>
                <a:cs typeface="Times New Roman"/>
              </a:rPr>
              <a:t>a</a:t>
            </a:r>
            <a:r>
              <a:rPr sz="1950" spc="240" baseline="-21367" dirty="0">
                <a:latin typeface="Times New Roman"/>
                <a:cs typeface="Times New Roman"/>
              </a:rPr>
              <a:t> </a:t>
            </a:r>
            <a:r>
              <a:rPr sz="2000" dirty="0">
                <a:latin typeface="Times New Roman"/>
                <a:cs typeface="Times New Roman"/>
              </a:rPr>
              <a:t>=</a:t>
            </a:r>
            <a:r>
              <a:rPr sz="2000" spc="-25" dirty="0">
                <a:latin typeface="Times New Roman"/>
                <a:cs typeface="Times New Roman"/>
              </a:rPr>
              <a:t> </a:t>
            </a:r>
            <a:r>
              <a:rPr sz="2000" dirty="0">
                <a:latin typeface="Times New Roman"/>
                <a:cs typeface="Times New Roman"/>
              </a:rPr>
              <a:t>density</a:t>
            </a:r>
            <a:r>
              <a:rPr sz="2000" spc="-4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spc="-5" dirty="0">
                <a:latin typeface="Times New Roman"/>
                <a:cs typeface="Times New Roman"/>
              </a:rPr>
              <a:t>air</a:t>
            </a:r>
            <a:r>
              <a:rPr sz="2000" spc="-10" dirty="0">
                <a:latin typeface="Times New Roman"/>
                <a:cs typeface="Times New Roman"/>
              </a:rPr>
              <a:t> </a:t>
            </a:r>
            <a:r>
              <a:rPr sz="2000" spc="-5" dirty="0">
                <a:latin typeface="Times New Roman"/>
                <a:cs typeface="Times New Roman"/>
              </a:rPr>
              <a:t>(m/sec)</a:t>
            </a:r>
            <a:endParaRPr sz="2000">
              <a:latin typeface="Times New Roman"/>
              <a:cs typeface="Times New Roman"/>
            </a:endParaRPr>
          </a:p>
          <a:p>
            <a:pPr marL="88900">
              <a:lnSpc>
                <a:spcPct val="100000"/>
              </a:lnSpc>
              <a:spcBef>
                <a:spcPts val="1205"/>
              </a:spcBef>
            </a:pPr>
            <a:r>
              <a:rPr sz="2000" spc="10" dirty="0">
                <a:latin typeface="Times New Roman"/>
                <a:cs typeface="Times New Roman"/>
              </a:rPr>
              <a:t>v</a:t>
            </a:r>
            <a:r>
              <a:rPr sz="1950" spc="15" baseline="-21367" dirty="0">
                <a:latin typeface="Times New Roman"/>
                <a:cs typeface="Times New Roman"/>
              </a:rPr>
              <a:t>g</a:t>
            </a:r>
            <a:r>
              <a:rPr sz="1950" spc="225" baseline="-21367" dirty="0">
                <a:latin typeface="Times New Roman"/>
                <a:cs typeface="Times New Roman"/>
              </a:rPr>
              <a:t> </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geostropic</a:t>
            </a:r>
            <a:r>
              <a:rPr sz="2000" spc="-50" dirty="0">
                <a:latin typeface="Times New Roman"/>
                <a:cs typeface="Times New Roman"/>
              </a:rPr>
              <a:t> </a:t>
            </a:r>
            <a:r>
              <a:rPr sz="2000" dirty="0">
                <a:latin typeface="Times New Roman"/>
                <a:cs typeface="Times New Roman"/>
              </a:rPr>
              <a:t>wind</a:t>
            </a:r>
            <a:r>
              <a:rPr sz="2000" spc="-15" dirty="0">
                <a:latin typeface="Times New Roman"/>
                <a:cs typeface="Times New Roman"/>
              </a:rPr>
              <a:t> </a:t>
            </a:r>
            <a:r>
              <a:rPr sz="2000" dirty="0">
                <a:latin typeface="Times New Roman"/>
                <a:cs typeface="Times New Roman"/>
              </a:rPr>
              <a:t>velocity</a:t>
            </a:r>
            <a:r>
              <a:rPr sz="2000" spc="-40" dirty="0">
                <a:latin typeface="Times New Roman"/>
                <a:cs typeface="Times New Roman"/>
              </a:rPr>
              <a:t> </a:t>
            </a:r>
            <a:r>
              <a:rPr sz="2000" spc="-5" dirty="0">
                <a:latin typeface="Times New Roman"/>
                <a:cs typeface="Times New Roman"/>
              </a:rPr>
              <a:t>(m/sec)</a:t>
            </a:r>
            <a:endParaRPr sz="2000">
              <a:latin typeface="Times New Roman"/>
              <a:cs typeface="Times New Roman"/>
            </a:endParaRPr>
          </a:p>
        </p:txBody>
      </p:sp>
      <p:sp>
        <p:nvSpPr>
          <p:cNvPr id="4" name="object 4"/>
          <p:cNvSpPr txBox="1">
            <a:spLocks noGrp="1"/>
          </p:cNvSpPr>
          <p:nvPr>
            <p:ph type="title"/>
          </p:nvPr>
        </p:nvSpPr>
        <p:spPr>
          <a:xfrm>
            <a:off x="66039" y="121412"/>
            <a:ext cx="8971915" cy="1245870"/>
          </a:xfrm>
          <a:prstGeom prst="rect">
            <a:avLst/>
          </a:prstGeom>
        </p:spPr>
        <p:txBody>
          <a:bodyPr vert="horz" wrap="square" lIns="0" tIns="17145" rIns="0" bIns="0" rtlCol="0">
            <a:spAutoFit/>
          </a:bodyPr>
          <a:lstStyle/>
          <a:p>
            <a:pPr marL="25400" marR="17780">
              <a:lnSpc>
                <a:spcPct val="98700"/>
              </a:lnSpc>
              <a:spcBef>
                <a:spcPts val="135"/>
              </a:spcBef>
              <a:tabLst>
                <a:tab pos="4182745" algn="l"/>
              </a:tabLst>
            </a:pPr>
            <a:r>
              <a:rPr dirty="0"/>
              <a:t>Consider</a:t>
            </a:r>
            <a:r>
              <a:rPr spc="-30" dirty="0"/>
              <a:t> </a:t>
            </a:r>
            <a:r>
              <a:rPr dirty="0"/>
              <a:t>a</a:t>
            </a:r>
            <a:r>
              <a:rPr spc="-5" dirty="0"/>
              <a:t> </a:t>
            </a:r>
            <a:r>
              <a:rPr spc="-10" dirty="0"/>
              <a:t>small</a:t>
            </a:r>
            <a:r>
              <a:rPr dirty="0"/>
              <a:t> </a:t>
            </a:r>
            <a:r>
              <a:rPr spc="-5" dirty="0"/>
              <a:t>air</a:t>
            </a:r>
            <a:r>
              <a:rPr spc="5" dirty="0"/>
              <a:t> </a:t>
            </a:r>
            <a:r>
              <a:rPr spc="-5" dirty="0"/>
              <a:t>element</a:t>
            </a:r>
            <a:r>
              <a:rPr spc="5" dirty="0"/>
              <a:t> </a:t>
            </a:r>
            <a:r>
              <a:rPr dirty="0"/>
              <a:t>whose</a:t>
            </a:r>
            <a:r>
              <a:rPr spc="-35" dirty="0"/>
              <a:t> </a:t>
            </a:r>
            <a:r>
              <a:rPr dirty="0"/>
              <a:t>Coriolis</a:t>
            </a:r>
            <a:r>
              <a:rPr spc="-15" dirty="0"/>
              <a:t> </a:t>
            </a:r>
            <a:r>
              <a:rPr dirty="0"/>
              <a:t>force</a:t>
            </a:r>
            <a:r>
              <a:rPr spc="-30" dirty="0"/>
              <a:t> </a:t>
            </a:r>
            <a:r>
              <a:rPr dirty="0"/>
              <a:t>is</a:t>
            </a:r>
            <a:r>
              <a:rPr spc="-15" dirty="0"/>
              <a:t> </a:t>
            </a:r>
            <a:r>
              <a:rPr dirty="0"/>
              <a:t>equal</a:t>
            </a:r>
            <a:r>
              <a:rPr spc="-20" dirty="0"/>
              <a:t> </a:t>
            </a:r>
            <a:r>
              <a:rPr dirty="0"/>
              <a:t>to</a:t>
            </a:r>
            <a:r>
              <a:rPr spc="-5" dirty="0"/>
              <a:t> </a:t>
            </a:r>
            <a:r>
              <a:rPr dirty="0"/>
              <a:t>the</a:t>
            </a:r>
            <a:r>
              <a:rPr spc="-10" dirty="0"/>
              <a:t> </a:t>
            </a:r>
            <a:r>
              <a:rPr dirty="0"/>
              <a:t>product</a:t>
            </a:r>
            <a:r>
              <a:rPr spc="-35" dirty="0"/>
              <a:t> </a:t>
            </a:r>
            <a:r>
              <a:rPr dirty="0"/>
              <a:t>of</a:t>
            </a:r>
            <a:r>
              <a:rPr spc="-15" dirty="0"/>
              <a:t> </a:t>
            </a:r>
            <a:r>
              <a:rPr dirty="0"/>
              <a:t>the</a:t>
            </a:r>
            <a:r>
              <a:rPr spc="-5" dirty="0"/>
              <a:t> </a:t>
            </a:r>
            <a:r>
              <a:rPr dirty="0"/>
              <a:t>Coriolis </a:t>
            </a:r>
            <a:r>
              <a:rPr spc="-484" dirty="0"/>
              <a:t> </a:t>
            </a:r>
            <a:r>
              <a:rPr dirty="0"/>
              <a:t>acc</a:t>
            </a:r>
            <a:r>
              <a:rPr spc="-10" dirty="0"/>
              <a:t>e</a:t>
            </a:r>
            <a:r>
              <a:rPr dirty="0"/>
              <a:t>l</a:t>
            </a:r>
            <a:r>
              <a:rPr spc="-10" dirty="0"/>
              <a:t>e</a:t>
            </a:r>
            <a:r>
              <a:rPr dirty="0"/>
              <a:t>rat</a:t>
            </a:r>
            <a:r>
              <a:rPr spc="-10" dirty="0"/>
              <a:t>i</a:t>
            </a:r>
            <a:r>
              <a:rPr dirty="0"/>
              <a:t>on</a:t>
            </a:r>
            <a:r>
              <a:rPr spc="-25" dirty="0"/>
              <a:t> </a:t>
            </a:r>
            <a:r>
              <a:rPr dirty="0"/>
              <a:t>and</a:t>
            </a:r>
            <a:r>
              <a:rPr spc="-15" dirty="0"/>
              <a:t> </a:t>
            </a:r>
            <a:r>
              <a:rPr spc="-25" dirty="0"/>
              <a:t>m</a:t>
            </a:r>
            <a:r>
              <a:rPr dirty="0"/>
              <a:t>ass </a:t>
            </a:r>
            <a:r>
              <a:rPr spc="5" dirty="0"/>
              <a:t>o</a:t>
            </a:r>
            <a:r>
              <a:rPr dirty="0"/>
              <a:t>f</a:t>
            </a:r>
            <a:r>
              <a:rPr spc="-15" dirty="0"/>
              <a:t> </a:t>
            </a:r>
            <a:r>
              <a:rPr dirty="0"/>
              <a:t>the</a:t>
            </a:r>
            <a:r>
              <a:rPr spc="-10" dirty="0"/>
              <a:t> </a:t>
            </a:r>
            <a:r>
              <a:rPr dirty="0"/>
              <a:t>a</a:t>
            </a:r>
            <a:r>
              <a:rPr spc="-10" dirty="0"/>
              <a:t>i</a:t>
            </a:r>
            <a:r>
              <a:rPr spc="-85" dirty="0"/>
              <a:t>r</a:t>
            </a:r>
            <a:r>
              <a:rPr dirty="0"/>
              <a:t>, </a:t>
            </a:r>
            <a:r>
              <a:rPr spc="-15" dirty="0"/>
              <a:t>i</a:t>
            </a:r>
            <a:r>
              <a:rPr dirty="0"/>
              <a:t>.e. </a:t>
            </a:r>
            <a:r>
              <a:rPr spc="-170" dirty="0"/>
              <a:t> </a:t>
            </a:r>
            <a:r>
              <a:rPr sz="2450" i="1" spc="65" dirty="0">
                <a:latin typeface="Times New Roman"/>
                <a:cs typeface="Times New Roman"/>
              </a:rPr>
              <a:t>F</a:t>
            </a:r>
            <a:r>
              <a:rPr sz="2100" i="1" spc="202" baseline="-23809" dirty="0">
                <a:latin typeface="Times New Roman"/>
                <a:cs typeface="Times New Roman"/>
              </a:rPr>
              <a:t>c</a:t>
            </a:r>
            <a:r>
              <a:rPr sz="2100" i="1" baseline="-23809" dirty="0">
                <a:latin typeface="Times New Roman"/>
                <a:cs typeface="Times New Roman"/>
              </a:rPr>
              <a:t>	</a:t>
            </a:r>
            <a:r>
              <a:rPr sz="2450" spc="265" dirty="0">
                <a:latin typeface="Symbol"/>
                <a:cs typeface="Symbol"/>
              </a:rPr>
              <a:t></a:t>
            </a:r>
            <a:r>
              <a:rPr sz="2450" spc="60" dirty="0"/>
              <a:t> </a:t>
            </a:r>
            <a:r>
              <a:rPr sz="2450" spc="90" dirty="0"/>
              <a:t>2</a:t>
            </a:r>
            <a:r>
              <a:rPr sz="2650" spc="195" dirty="0">
                <a:latin typeface="Symbol"/>
                <a:cs typeface="Symbol"/>
              </a:rPr>
              <a:t></a:t>
            </a:r>
            <a:r>
              <a:rPr sz="2650" spc="-210" dirty="0"/>
              <a:t> </a:t>
            </a:r>
            <a:r>
              <a:rPr sz="2450" spc="135" dirty="0"/>
              <a:t>s</a:t>
            </a:r>
            <a:r>
              <a:rPr sz="2450" spc="-140" dirty="0"/>
              <a:t>i</a:t>
            </a:r>
            <a:r>
              <a:rPr sz="2450" spc="240" dirty="0"/>
              <a:t>n</a:t>
            </a:r>
            <a:r>
              <a:rPr sz="2450" spc="-25" dirty="0"/>
              <a:t> </a:t>
            </a:r>
            <a:r>
              <a:rPr sz="2650" spc="145" dirty="0">
                <a:latin typeface="Symbol"/>
                <a:cs typeface="Symbol"/>
              </a:rPr>
              <a:t></a:t>
            </a:r>
            <a:r>
              <a:rPr sz="2650" spc="-140" dirty="0"/>
              <a:t> </a:t>
            </a:r>
            <a:r>
              <a:rPr sz="2450" spc="265" dirty="0">
                <a:latin typeface="Symbol"/>
                <a:cs typeface="Symbol"/>
              </a:rPr>
              <a:t></a:t>
            </a:r>
            <a:r>
              <a:rPr sz="2450" spc="-260" dirty="0"/>
              <a:t> </a:t>
            </a:r>
            <a:r>
              <a:rPr sz="2450" i="1" spc="300" dirty="0">
                <a:latin typeface="Times New Roman"/>
                <a:cs typeface="Times New Roman"/>
              </a:rPr>
              <a:t>v</a:t>
            </a:r>
            <a:r>
              <a:rPr sz="2100" i="1" spc="232" baseline="-23809" dirty="0">
                <a:latin typeface="Times New Roman"/>
                <a:cs typeface="Times New Roman"/>
              </a:rPr>
              <a:t>g</a:t>
            </a:r>
            <a:r>
              <a:rPr sz="2100" i="1" baseline="-23809" dirty="0">
                <a:latin typeface="Times New Roman"/>
                <a:cs typeface="Times New Roman"/>
              </a:rPr>
              <a:t> </a:t>
            </a:r>
            <a:r>
              <a:rPr sz="2100" i="1" spc="44" baseline="-23809" dirty="0">
                <a:latin typeface="Times New Roman"/>
                <a:cs typeface="Times New Roman"/>
              </a:rPr>
              <a:t> </a:t>
            </a:r>
            <a:r>
              <a:rPr sz="2450" spc="610" dirty="0">
                <a:latin typeface="Symbol"/>
                <a:cs typeface="Symbol"/>
              </a:rPr>
              <a:t></a:t>
            </a:r>
            <a:r>
              <a:rPr sz="3250" spc="-175" dirty="0">
                <a:latin typeface="Symbol"/>
                <a:cs typeface="Symbol"/>
              </a:rPr>
              <a:t></a:t>
            </a:r>
            <a:r>
              <a:rPr sz="2450" spc="280" dirty="0">
                <a:latin typeface="Symbol"/>
                <a:cs typeface="Symbol"/>
              </a:rPr>
              <a:t></a:t>
            </a:r>
            <a:r>
              <a:rPr sz="2450" i="1" spc="275" dirty="0">
                <a:latin typeface="Times New Roman"/>
                <a:cs typeface="Times New Roman"/>
              </a:rPr>
              <a:t>X</a:t>
            </a:r>
            <a:r>
              <a:rPr sz="2450" spc="280" dirty="0">
                <a:latin typeface="Symbol"/>
                <a:cs typeface="Symbol"/>
              </a:rPr>
              <a:t></a:t>
            </a:r>
            <a:r>
              <a:rPr sz="2450" i="1" spc="185" dirty="0">
                <a:latin typeface="Times New Roman"/>
                <a:cs typeface="Times New Roman"/>
              </a:rPr>
              <a:t>Y</a:t>
            </a:r>
            <a:r>
              <a:rPr sz="2450" spc="275" dirty="0">
                <a:latin typeface="Symbol"/>
                <a:cs typeface="Symbol"/>
              </a:rPr>
              <a:t></a:t>
            </a:r>
            <a:r>
              <a:rPr sz="2450" i="1" spc="265" dirty="0">
                <a:latin typeface="Times New Roman"/>
                <a:cs typeface="Times New Roman"/>
              </a:rPr>
              <a:t>Z</a:t>
            </a:r>
            <a:r>
              <a:rPr sz="2450" i="1" spc="-190" dirty="0">
                <a:latin typeface="Times New Roman"/>
                <a:cs typeface="Times New Roman"/>
              </a:rPr>
              <a:t> </a:t>
            </a:r>
            <a:r>
              <a:rPr sz="3250" spc="-50" dirty="0">
                <a:latin typeface="Symbol"/>
                <a:cs typeface="Symbol"/>
              </a:rPr>
              <a:t></a:t>
            </a:r>
            <a:r>
              <a:rPr sz="2450" spc="265" dirty="0">
                <a:latin typeface="Symbol"/>
                <a:cs typeface="Symbol"/>
              </a:rPr>
              <a:t></a:t>
            </a:r>
            <a:r>
              <a:rPr sz="2450" spc="-125" dirty="0"/>
              <a:t> </a:t>
            </a:r>
            <a:r>
              <a:rPr sz="2650" spc="300" dirty="0">
                <a:latin typeface="Symbol"/>
                <a:cs typeface="Symbol"/>
              </a:rPr>
              <a:t></a:t>
            </a:r>
            <a:r>
              <a:rPr sz="2100" i="1" spc="232" baseline="-23809" dirty="0">
                <a:latin typeface="Times New Roman"/>
                <a:cs typeface="Times New Roman"/>
              </a:rPr>
              <a:t>a</a:t>
            </a:r>
            <a:endParaRPr sz="2100" baseline="-23809">
              <a:latin typeface="Times New Roman"/>
              <a:cs typeface="Times New Roman"/>
            </a:endParaRPr>
          </a:p>
          <a:p>
            <a:pPr marL="25400">
              <a:lnSpc>
                <a:spcPct val="100000"/>
              </a:lnSpc>
              <a:spcBef>
                <a:spcPts val="950"/>
              </a:spcBef>
            </a:pPr>
            <a:r>
              <a:rPr spc="5" dirty="0"/>
              <a:t>Where</a:t>
            </a:r>
          </a:p>
        </p:txBody>
      </p:sp>
      <p:sp>
        <p:nvSpPr>
          <p:cNvPr id="5" name="object 5"/>
          <p:cNvSpPr txBox="1"/>
          <p:nvPr/>
        </p:nvSpPr>
        <p:spPr>
          <a:xfrm>
            <a:off x="53339" y="4005959"/>
            <a:ext cx="6562725" cy="1019175"/>
          </a:xfrm>
          <a:prstGeom prst="rect">
            <a:avLst/>
          </a:prstGeom>
        </p:spPr>
        <p:txBody>
          <a:bodyPr vert="horz" wrap="square" lIns="0" tIns="187325" rIns="0" bIns="0" rtlCol="0">
            <a:spAutoFit/>
          </a:bodyPr>
          <a:lstStyle/>
          <a:p>
            <a:pPr marL="38100">
              <a:lnSpc>
                <a:spcPct val="100000"/>
              </a:lnSpc>
              <a:spcBef>
                <a:spcPts val="1475"/>
              </a:spcBef>
            </a:pPr>
            <a:r>
              <a:rPr sz="2000" dirty="0">
                <a:latin typeface="Times New Roman"/>
                <a:cs typeface="Times New Roman"/>
              </a:rPr>
              <a:t>The pressure</a:t>
            </a:r>
            <a:r>
              <a:rPr sz="2000" spc="-35" dirty="0">
                <a:latin typeface="Times New Roman"/>
                <a:cs typeface="Times New Roman"/>
              </a:rPr>
              <a:t> </a:t>
            </a:r>
            <a:r>
              <a:rPr sz="2000" dirty="0">
                <a:latin typeface="Times New Roman"/>
                <a:cs typeface="Times New Roman"/>
              </a:rPr>
              <a:t>force</a:t>
            </a:r>
            <a:r>
              <a:rPr sz="2000" spc="-35" dirty="0">
                <a:latin typeface="Times New Roman"/>
                <a:cs typeface="Times New Roman"/>
              </a:rPr>
              <a:t> </a:t>
            </a:r>
            <a:r>
              <a:rPr sz="2000" spc="5" dirty="0">
                <a:latin typeface="Times New Roman"/>
                <a:cs typeface="Times New Roman"/>
              </a:rPr>
              <a:t>(F</a:t>
            </a:r>
            <a:r>
              <a:rPr sz="1950" spc="7" baseline="-21367" dirty="0">
                <a:latin typeface="Times New Roman"/>
                <a:cs typeface="Times New Roman"/>
              </a:rPr>
              <a:t>p</a:t>
            </a:r>
            <a:r>
              <a:rPr sz="2000" spc="5" dirty="0">
                <a:latin typeface="Times New Roman"/>
                <a:cs typeface="Times New Roman"/>
              </a:rPr>
              <a:t>)</a:t>
            </a:r>
            <a:r>
              <a:rPr sz="2000" spc="-30" dirty="0">
                <a:latin typeface="Times New Roman"/>
                <a:cs typeface="Times New Roman"/>
              </a:rPr>
              <a:t> </a:t>
            </a:r>
            <a:r>
              <a:rPr sz="2000" dirty="0">
                <a:latin typeface="Times New Roman"/>
                <a:cs typeface="Times New Roman"/>
              </a:rPr>
              <a:t>on the</a:t>
            </a:r>
            <a:r>
              <a:rPr sz="2000" spc="-25" dirty="0">
                <a:latin typeface="Times New Roman"/>
                <a:cs typeface="Times New Roman"/>
              </a:rPr>
              <a:t> </a:t>
            </a:r>
            <a:r>
              <a:rPr sz="2000" spc="-5" dirty="0">
                <a:latin typeface="Times New Roman"/>
                <a:cs typeface="Times New Roman"/>
              </a:rPr>
              <a:t>air</a:t>
            </a:r>
            <a:r>
              <a:rPr sz="2000" dirty="0">
                <a:latin typeface="Times New Roman"/>
                <a:cs typeface="Times New Roman"/>
              </a:rPr>
              <a:t> </a:t>
            </a:r>
            <a:r>
              <a:rPr sz="2000" spc="-5" dirty="0">
                <a:latin typeface="Times New Roman"/>
                <a:cs typeface="Times New Roman"/>
              </a:rPr>
              <a:t>element</a:t>
            </a:r>
            <a:r>
              <a:rPr sz="2000" spc="5" dirty="0">
                <a:latin typeface="Times New Roman"/>
                <a:cs typeface="Times New Roman"/>
              </a:rPr>
              <a:t> </a:t>
            </a:r>
            <a:r>
              <a:rPr sz="2000" dirty="0">
                <a:latin typeface="Times New Roman"/>
                <a:cs typeface="Times New Roman"/>
              </a:rPr>
              <a:t>can be</a:t>
            </a:r>
            <a:r>
              <a:rPr sz="2000" spc="-10" dirty="0">
                <a:latin typeface="Times New Roman"/>
                <a:cs typeface="Times New Roman"/>
              </a:rPr>
              <a:t> </a:t>
            </a:r>
            <a:r>
              <a:rPr sz="2000" spc="-5" dirty="0">
                <a:latin typeface="Times New Roman"/>
                <a:cs typeface="Times New Roman"/>
              </a:rPr>
              <a:t>written</a:t>
            </a:r>
            <a:r>
              <a:rPr sz="2000" spc="-30" dirty="0">
                <a:latin typeface="Times New Roman"/>
                <a:cs typeface="Times New Roman"/>
              </a:rPr>
              <a:t> </a:t>
            </a:r>
            <a:r>
              <a:rPr sz="2000" dirty="0">
                <a:latin typeface="Times New Roman"/>
                <a:cs typeface="Times New Roman"/>
              </a:rPr>
              <a:t>as:</a:t>
            </a:r>
            <a:r>
              <a:rPr sz="2000" spc="60" dirty="0">
                <a:latin typeface="Times New Roman"/>
                <a:cs typeface="Times New Roman"/>
              </a:rPr>
              <a:t> </a:t>
            </a:r>
            <a:r>
              <a:rPr sz="3675" i="1" spc="345" baseline="-5668" dirty="0">
                <a:latin typeface="Times New Roman"/>
                <a:cs typeface="Times New Roman"/>
              </a:rPr>
              <a:t>F</a:t>
            </a:r>
            <a:r>
              <a:rPr sz="2100" i="1" spc="345" baseline="-33730" dirty="0">
                <a:latin typeface="Times New Roman"/>
                <a:cs typeface="Times New Roman"/>
              </a:rPr>
              <a:t>p</a:t>
            </a:r>
            <a:endParaRPr sz="2100" baseline="-33730">
              <a:latin typeface="Times New Roman"/>
              <a:cs typeface="Times New Roman"/>
            </a:endParaRPr>
          </a:p>
          <a:p>
            <a:pPr marL="38100">
              <a:lnSpc>
                <a:spcPct val="100000"/>
              </a:lnSpc>
              <a:spcBef>
                <a:spcPts val="1110"/>
              </a:spcBef>
              <a:tabLst>
                <a:tab pos="890905" algn="l"/>
              </a:tabLst>
            </a:pPr>
            <a:r>
              <a:rPr sz="2000" spc="5" dirty="0">
                <a:latin typeface="Times New Roman"/>
                <a:cs typeface="Times New Roman"/>
              </a:rPr>
              <a:t>Where	</a:t>
            </a:r>
            <a:r>
              <a:rPr sz="2000" spc="-5" dirty="0">
                <a:latin typeface="Times New Roman"/>
                <a:cs typeface="Times New Roman"/>
              </a:rPr>
              <a:t>Δp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pressure</a:t>
            </a:r>
            <a:r>
              <a:rPr sz="2000" spc="-35" dirty="0">
                <a:latin typeface="Times New Roman"/>
                <a:cs typeface="Times New Roman"/>
              </a:rPr>
              <a:t> </a:t>
            </a:r>
            <a:r>
              <a:rPr sz="2000" spc="-5" dirty="0">
                <a:latin typeface="Times New Roman"/>
                <a:cs typeface="Times New Roman"/>
              </a:rPr>
              <a:t>difference</a:t>
            </a:r>
            <a:r>
              <a:rPr sz="2000" spc="-35" dirty="0">
                <a:latin typeface="Times New Roman"/>
                <a:cs typeface="Times New Roman"/>
              </a:rPr>
              <a:t> </a:t>
            </a:r>
            <a:r>
              <a:rPr sz="2000" dirty="0">
                <a:latin typeface="Times New Roman"/>
                <a:cs typeface="Times New Roman"/>
              </a:rPr>
              <a:t>on</a:t>
            </a:r>
            <a:r>
              <a:rPr sz="2000" spc="-1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spc="-5" dirty="0">
                <a:latin typeface="Times New Roman"/>
                <a:cs typeface="Times New Roman"/>
              </a:rPr>
              <a:t>air</a:t>
            </a:r>
            <a:r>
              <a:rPr sz="2000" dirty="0">
                <a:latin typeface="Times New Roman"/>
                <a:cs typeface="Times New Roman"/>
              </a:rPr>
              <a:t> </a:t>
            </a:r>
            <a:r>
              <a:rPr sz="2000" spc="-5" dirty="0">
                <a:latin typeface="Times New Roman"/>
                <a:cs typeface="Times New Roman"/>
              </a:rPr>
              <a:t>element</a:t>
            </a:r>
            <a:r>
              <a:rPr sz="2000" spc="-10" dirty="0">
                <a:latin typeface="Times New Roman"/>
                <a:cs typeface="Times New Roman"/>
              </a:rPr>
              <a:t> </a:t>
            </a:r>
            <a:r>
              <a:rPr sz="2000" dirty="0">
                <a:latin typeface="Times New Roman"/>
                <a:cs typeface="Times New Roman"/>
              </a:rPr>
              <a:t>(N/m</a:t>
            </a:r>
            <a:r>
              <a:rPr sz="1950" baseline="25641" dirty="0">
                <a:latin typeface="Times New Roman"/>
                <a:cs typeface="Times New Roman"/>
              </a:rPr>
              <a:t>2</a:t>
            </a:r>
            <a:r>
              <a:rPr sz="2000" dirty="0">
                <a:latin typeface="Times New Roman"/>
                <a:cs typeface="Times New Roman"/>
              </a:rPr>
              <a:t>)</a:t>
            </a:r>
            <a:endParaRPr sz="2000">
              <a:latin typeface="Times New Roman"/>
              <a:cs typeface="Times New Roman"/>
            </a:endParaRPr>
          </a:p>
        </p:txBody>
      </p:sp>
      <p:sp>
        <p:nvSpPr>
          <p:cNvPr id="6" name="object 6"/>
          <p:cNvSpPr txBox="1"/>
          <p:nvPr/>
        </p:nvSpPr>
        <p:spPr>
          <a:xfrm>
            <a:off x="864108" y="5151882"/>
            <a:ext cx="3549015" cy="330835"/>
          </a:xfrm>
          <a:prstGeom prst="rect">
            <a:avLst/>
          </a:prstGeom>
        </p:spPr>
        <p:txBody>
          <a:bodyPr vert="horz" wrap="square" lIns="0" tIns="12700" rIns="0" bIns="0" rtlCol="0">
            <a:spAutoFit/>
          </a:bodyPr>
          <a:lstStyle/>
          <a:p>
            <a:pPr marL="38100">
              <a:lnSpc>
                <a:spcPct val="100000"/>
              </a:lnSpc>
              <a:spcBef>
                <a:spcPts val="100"/>
              </a:spcBef>
              <a:tabLst>
                <a:tab pos="831850" algn="l"/>
              </a:tabLst>
            </a:pPr>
            <a:r>
              <a:rPr sz="2000" dirty="0">
                <a:latin typeface="Times New Roman"/>
                <a:cs typeface="Times New Roman"/>
              </a:rPr>
              <a:t>ΔYΔZ	=</a:t>
            </a:r>
            <a:r>
              <a:rPr sz="2000" spc="-15" dirty="0">
                <a:latin typeface="Times New Roman"/>
                <a:cs typeface="Times New Roman"/>
              </a:rPr>
              <a:t> </a:t>
            </a:r>
            <a:r>
              <a:rPr sz="2000" dirty="0">
                <a:latin typeface="Times New Roman"/>
                <a:cs typeface="Times New Roman"/>
              </a:rPr>
              <a:t>area</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air</a:t>
            </a:r>
            <a:r>
              <a:rPr sz="2000" spc="-25" dirty="0">
                <a:latin typeface="Times New Roman"/>
                <a:cs typeface="Times New Roman"/>
              </a:rPr>
              <a:t> </a:t>
            </a:r>
            <a:r>
              <a:rPr sz="2000" spc="-5" dirty="0">
                <a:latin typeface="Times New Roman"/>
                <a:cs typeface="Times New Roman"/>
              </a:rPr>
              <a:t>element</a:t>
            </a:r>
            <a:r>
              <a:rPr sz="2000" spc="-10" dirty="0">
                <a:latin typeface="Times New Roman"/>
                <a:cs typeface="Times New Roman"/>
              </a:rPr>
              <a:t> </a:t>
            </a:r>
            <a:r>
              <a:rPr sz="2000" dirty="0">
                <a:latin typeface="Times New Roman"/>
                <a:cs typeface="Times New Roman"/>
              </a:rPr>
              <a:t>(m</a:t>
            </a:r>
            <a:r>
              <a:rPr sz="1950" baseline="25641" dirty="0">
                <a:latin typeface="Times New Roman"/>
                <a:cs typeface="Times New Roman"/>
              </a:rPr>
              <a:t>2</a:t>
            </a:r>
            <a:r>
              <a:rPr sz="2000" dirty="0">
                <a:latin typeface="Times New Roman"/>
                <a:cs typeface="Times New Roman"/>
              </a:rPr>
              <a:t>).</a:t>
            </a:r>
            <a:endParaRPr sz="2000">
              <a:latin typeface="Times New Roman"/>
              <a:cs typeface="Times New Roman"/>
            </a:endParaRPr>
          </a:p>
        </p:txBody>
      </p:sp>
      <p:sp>
        <p:nvSpPr>
          <p:cNvPr id="7" name="object 7"/>
          <p:cNvSpPr txBox="1"/>
          <p:nvPr/>
        </p:nvSpPr>
        <p:spPr>
          <a:xfrm>
            <a:off x="269240" y="5609031"/>
            <a:ext cx="132588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By</a:t>
            </a:r>
            <a:r>
              <a:rPr sz="2000" spc="-75" dirty="0">
                <a:latin typeface="Times New Roman"/>
                <a:cs typeface="Times New Roman"/>
              </a:rPr>
              <a:t> </a:t>
            </a:r>
            <a:r>
              <a:rPr sz="2000" dirty="0">
                <a:latin typeface="Times New Roman"/>
                <a:cs typeface="Times New Roman"/>
              </a:rPr>
              <a:t>equating,</a:t>
            </a:r>
            <a:endParaRPr sz="2000">
              <a:latin typeface="Times New Roman"/>
              <a:cs typeface="Times New Roman"/>
            </a:endParaRPr>
          </a:p>
        </p:txBody>
      </p:sp>
      <p:sp>
        <p:nvSpPr>
          <p:cNvPr id="8" name="object 8"/>
          <p:cNvSpPr txBox="1"/>
          <p:nvPr/>
        </p:nvSpPr>
        <p:spPr>
          <a:xfrm>
            <a:off x="333247" y="6121095"/>
            <a:ext cx="8376284" cy="330835"/>
          </a:xfrm>
          <a:prstGeom prst="rect">
            <a:avLst/>
          </a:prstGeom>
        </p:spPr>
        <p:txBody>
          <a:bodyPr vert="horz" wrap="square" lIns="0" tIns="12700" rIns="0" bIns="0" rtlCol="0">
            <a:spAutoFit/>
          </a:bodyPr>
          <a:lstStyle/>
          <a:p>
            <a:pPr marL="12700">
              <a:lnSpc>
                <a:spcPct val="100000"/>
              </a:lnSpc>
              <a:spcBef>
                <a:spcPts val="100"/>
              </a:spcBef>
              <a:tabLst>
                <a:tab pos="266700" algn="l"/>
              </a:tabLst>
            </a:pPr>
            <a:r>
              <a:rPr sz="2000" i="1" dirty="0">
                <a:latin typeface="Times New Roman"/>
                <a:cs typeface="Times New Roman"/>
              </a:rPr>
              <a:t>*	It</a:t>
            </a:r>
            <a:r>
              <a:rPr sz="2000" i="1" spc="-25" dirty="0">
                <a:latin typeface="Times New Roman"/>
                <a:cs typeface="Times New Roman"/>
              </a:rPr>
              <a:t> </a:t>
            </a:r>
            <a:r>
              <a:rPr sz="2000" i="1" dirty="0">
                <a:latin typeface="Times New Roman"/>
                <a:cs typeface="Times New Roman"/>
              </a:rPr>
              <a:t>is</a:t>
            </a:r>
            <a:r>
              <a:rPr sz="2000" i="1" spc="-10" dirty="0">
                <a:latin typeface="Times New Roman"/>
                <a:cs typeface="Times New Roman"/>
              </a:rPr>
              <a:t> </a:t>
            </a:r>
            <a:r>
              <a:rPr sz="2000" i="1" dirty="0">
                <a:latin typeface="Times New Roman"/>
                <a:cs typeface="Times New Roman"/>
              </a:rPr>
              <a:t>seen that</a:t>
            </a:r>
            <a:r>
              <a:rPr sz="2000" i="1" spc="-25" dirty="0">
                <a:latin typeface="Times New Roman"/>
                <a:cs typeface="Times New Roman"/>
              </a:rPr>
              <a:t> </a:t>
            </a:r>
            <a:r>
              <a:rPr sz="2000" i="1" dirty="0">
                <a:latin typeface="Times New Roman"/>
                <a:cs typeface="Times New Roman"/>
              </a:rPr>
              <a:t>the</a:t>
            </a:r>
            <a:r>
              <a:rPr sz="2000" i="1" spc="-20" dirty="0">
                <a:latin typeface="Times New Roman"/>
                <a:cs typeface="Times New Roman"/>
              </a:rPr>
              <a:t> pressure</a:t>
            </a:r>
            <a:r>
              <a:rPr sz="2000" i="1" spc="-30" dirty="0">
                <a:latin typeface="Times New Roman"/>
                <a:cs typeface="Times New Roman"/>
              </a:rPr>
              <a:t> </a:t>
            </a:r>
            <a:r>
              <a:rPr sz="2000" i="1" dirty="0">
                <a:latin typeface="Times New Roman"/>
                <a:cs typeface="Times New Roman"/>
              </a:rPr>
              <a:t>gradient</a:t>
            </a:r>
            <a:r>
              <a:rPr sz="2000" i="1" spc="-45" dirty="0">
                <a:latin typeface="Times New Roman"/>
                <a:cs typeface="Times New Roman"/>
              </a:rPr>
              <a:t> </a:t>
            </a:r>
            <a:r>
              <a:rPr sz="2000" i="1" dirty="0">
                <a:latin typeface="Times New Roman"/>
                <a:cs typeface="Times New Roman"/>
              </a:rPr>
              <a:t>is</a:t>
            </a:r>
            <a:r>
              <a:rPr sz="2000" i="1" spc="-10" dirty="0">
                <a:latin typeface="Times New Roman"/>
                <a:cs typeface="Times New Roman"/>
              </a:rPr>
              <a:t> directly</a:t>
            </a:r>
            <a:r>
              <a:rPr sz="2000" i="1" spc="-20" dirty="0">
                <a:latin typeface="Times New Roman"/>
                <a:cs typeface="Times New Roman"/>
              </a:rPr>
              <a:t> </a:t>
            </a:r>
            <a:r>
              <a:rPr sz="2000" i="1" spc="-10" dirty="0">
                <a:latin typeface="Times New Roman"/>
                <a:cs typeface="Times New Roman"/>
              </a:rPr>
              <a:t>proportional</a:t>
            </a:r>
            <a:r>
              <a:rPr sz="2000" i="1" spc="-45" dirty="0">
                <a:latin typeface="Times New Roman"/>
                <a:cs typeface="Times New Roman"/>
              </a:rPr>
              <a:t> </a:t>
            </a:r>
            <a:r>
              <a:rPr sz="2000" i="1" dirty="0">
                <a:latin typeface="Times New Roman"/>
                <a:cs typeface="Times New Roman"/>
              </a:rPr>
              <a:t>to</a:t>
            </a:r>
            <a:r>
              <a:rPr sz="2000" i="1" spc="-10" dirty="0">
                <a:latin typeface="Times New Roman"/>
                <a:cs typeface="Times New Roman"/>
              </a:rPr>
              <a:t> </a:t>
            </a:r>
            <a:r>
              <a:rPr sz="2000" i="1" dirty="0">
                <a:latin typeface="Times New Roman"/>
                <a:cs typeface="Times New Roman"/>
              </a:rPr>
              <a:t>the</a:t>
            </a:r>
            <a:r>
              <a:rPr sz="2000" i="1" spc="-5" dirty="0">
                <a:latin typeface="Times New Roman"/>
                <a:cs typeface="Times New Roman"/>
              </a:rPr>
              <a:t> </a:t>
            </a:r>
            <a:r>
              <a:rPr sz="2000" i="1" dirty="0">
                <a:latin typeface="Times New Roman"/>
                <a:cs typeface="Times New Roman"/>
              </a:rPr>
              <a:t>velocity</a:t>
            </a:r>
            <a:r>
              <a:rPr sz="2000" i="1" spc="-25" dirty="0">
                <a:latin typeface="Times New Roman"/>
                <a:cs typeface="Times New Roman"/>
              </a:rPr>
              <a:t> </a:t>
            </a:r>
            <a:r>
              <a:rPr sz="2000" i="1" dirty="0">
                <a:latin typeface="Times New Roman"/>
                <a:cs typeface="Times New Roman"/>
              </a:rPr>
              <a:t>of</a:t>
            </a:r>
            <a:r>
              <a:rPr sz="2000" i="1" spc="-10" dirty="0">
                <a:latin typeface="Times New Roman"/>
                <a:cs typeface="Times New Roman"/>
              </a:rPr>
              <a:t> </a:t>
            </a:r>
            <a:r>
              <a:rPr sz="2000" i="1" dirty="0">
                <a:latin typeface="Times New Roman"/>
                <a:cs typeface="Times New Roman"/>
              </a:rPr>
              <a:t>the</a:t>
            </a:r>
            <a:endParaRPr sz="2000">
              <a:latin typeface="Times New Roman"/>
              <a:cs typeface="Times New Roman"/>
            </a:endParaRPr>
          </a:p>
        </p:txBody>
      </p:sp>
      <p:sp>
        <p:nvSpPr>
          <p:cNvPr id="9" name="object 9"/>
          <p:cNvSpPr txBox="1"/>
          <p:nvPr/>
        </p:nvSpPr>
        <p:spPr>
          <a:xfrm>
            <a:off x="142747" y="6425590"/>
            <a:ext cx="1706880" cy="331470"/>
          </a:xfrm>
          <a:prstGeom prst="rect">
            <a:avLst/>
          </a:prstGeom>
        </p:spPr>
        <p:txBody>
          <a:bodyPr vert="horz" wrap="square" lIns="0" tIns="13335" rIns="0" bIns="0" rtlCol="0">
            <a:spAutoFit/>
          </a:bodyPr>
          <a:lstStyle/>
          <a:p>
            <a:pPr marL="12700">
              <a:lnSpc>
                <a:spcPct val="100000"/>
              </a:lnSpc>
              <a:spcBef>
                <a:spcPts val="105"/>
              </a:spcBef>
            </a:pPr>
            <a:r>
              <a:rPr sz="2000" i="1" spc="-10" dirty="0">
                <a:latin typeface="Times New Roman"/>
                <a:cs typeface="Times New Roman"/>
              </a:rPr>
              <a:t>geostropic</a:t>
            </a:r>
            <a:r>
              <a:rPr sz="2000" i="1" spc="-105" dirty="0">
                <a:latin typeface="Times New Roman"/>
                <a:cs typeface="Times New Roman"/>
              </a:rPr>
              <a:t> </a:t>
            </a:r>
            <a:r>
              <a:rPr sz="2000" i="1" dirty="0">
                <a:latin typeface="Times New Roman"/>
                <a:cs typeface="Times New Roman"/>
              </a:rPr>
              <a:t>wind.</a:t>
            </a:r>
            <a:endParaRPr sz="2000">
              <a:latin typeface="Times New Roman"/>
              <a:cs typeface="Times New Roman"/>
            </a:endParaRPr>
          </a:p>
        </p:txBody>
      </p:sp>
      <p:sp>
        <p:nvSpPr>
          <p:cNvPr id="10" name="object 10"/>
          <p:cNvSpPr txBox="1"/>
          <p:nvPr/>
        </p:nvSpPr>
        <p:spPr>
          <a:xfrm>
            <a:off x="6695950" y="4209937"/>
            <a:ext cx="1586865" cy="401955"/>
          </a:xfrm>
          <a:prstGeom prst="rect">
            <a:avLst/>
          </a:prstGeom>
        </p:spPr>
        <p:txBody>
          <a:bodyPr vert="horz" wrap="square" lIns="0" tIns="14604" rIns="0" bIns="0" rtlCol="0">
            <a:spAutoFit/>
          </a:bodyPr>
          <a:lstStyle/>
          <a:p>
            <a:pPr marL="12700">
              <a:lnSpc>
                <a:spcPct val="100000"/>
              </a:lnSpc>
              <a:spcBef>
                <a:spcPts val="114"/>
              </a:spcBef>
            </a:pPr>
            <a:r>
              <a:rPr sz="2450" spc="254" dirty="0">
                <a:latin typeface="Symbol"/>
                <a:cs typeface="Symbol"/>
              </a:rPr>
              <a:t></a:t>
            </a:r>
            <a:r>
              <a:rPr sz="2450" dirty="0">
                <a:latin typeface="Times New Roman"/>
                <a:cs typeface="Times New Roman"/>
              </a:rPr>
              <a:t> </a:t>
            </a:r>
            <a:r>
              <a:rPr sz="2450" spc="254" dirty="0">
                <a:latin typeface="Symbol"/>
                <a:cs typeface="Symbol"/>
              </a:rPr>
              <a:t></a:t>
            </a:r>
            <a:r>
              <a:rPr sz="2450" i="1" spc="254" dirty="0">
                <a:latin typeface="Times New Roman"/>
                <a:cs typeface="Times New Roman"/>
              </a:rPr>
              <a:t>p</a:t>
            </a:r>
            <a:r>
              <a:rPr sz="2450" spc="254" dirty="0">
                <a:latin typeface="Symbol"/>
                <a:cs typeface="Symbol"/>
              </a:rPr>
              <a:t></a:t>
            </a:r>
            <a:r>
              <a:rPr sz="2450" i="1" spc="254" dirty="0">
                <a:latin typeface="Times New Roman"/>
                <a:cs typeface="Times New Roman"/>
              </a:rPr>
              <a:t>Y</a:t>
            </a:r>
            <a:r>
              <a:rPr sz="2450" spc="254" dirty="0">
                <a:latin typeface="Symbol"/>
                <a:cs typeface="Symbol"/>
              </a:rPr>
              <a:t></a:t>
            </a:r>
            <a:r>
              <a:rPr sz="2450" i="1" spc="254" dirty="0">
                <a:latin typeface="Times New Roman"/>
                <a:cs typeface="Times New Roman"/>
              </a:rPr>
              <a:t>Z</a:t>
            </a:r>
            <a:endParaRPr sz="2450">
              <a:latin typeface="Times New Roman"/>
              <a:cs typeface="Times New Roman"/>
            </a:endParaRPr>
          </a:p>
        </p:txBody>
      </p:sp>
      <p:sp>
        <p:nvSpPr>
          <p:cNvPr id="11" name="object 11"/>
          <p:cNvSpPr/>
          <p:nvPr/>
        </p:nvSpPr>
        <p:spPr>
          <a:xfrm>
            <a:off x="6729472" y="5766089"/>
            <a:ext cx="456565" cy="0"/>
          </a:xfrm>
          <a:custGeom>
            <a:avLst/>
            <a:gdLst/>
            <a:ahLst/>
            <a:cxnLst/>
            <a:rect l="l" t="t" r="r" b="b"/>
            <a:pathLst>
              <a:path w="456565">
                <a:moveTo>
                  <a:pt x="0" y="0"/>
                </a:moveTo>
                <a:lnTo>
                  <a:pt x="456209" y="0"/>
                </a:lnTo>
              </a:path>
            </a:pathLst>
          </a:custGeom>
          <a:ln w="11235">
            <a:solidFill>
              <a:srgbClr val="000000"/>
            </a:solidFill>
          </a:ln>
        </p:spPr>
        <p:txBody>
          <a:bodyPr wrap="square" lIns="0" tIns="0" rIns="0" bIns="0" rtlCol="0"/>
          <a:lstStyle/>
          <a:p>
            <a:endParaRPr/>
          </a:p>
        </p:txBody>
      </p:sp>
      <p:sp>
        <p:nvSpPr>
          <p:cNvPr id="12" name="object 12"/>
          <p:cNvSpPr/>
          <p:nvPr/>
        </p:nvSpPr>
        <p:spPr>
          <a:xfrm>
            <a:off x="7242612" y="5766089"/>
            <a:ext cx="1608455" cy="0"/>
          </a:xfrm>
          <a:custGeom>
            <a:avLst/>
            <a:gdLst/>
            <a:ahLst/>
            <a:cxnLst/>
            <a:rect l="l" t="t" r="r" b="b"/>
            <a:pathLst>
              <a:path w="1608454">
                <a:moveTo>
                  <a:pt x="0" y="0"/>
                </a:moveTo>
                <a:lnTo>
                  <a:pt x="1607994" y="0"/>
                </a:lnTo>
              </a:path>
            </a:pathLst>
          </a:custGeom>
          <a:ln w="11235">
            <a:solidFill>
              <a:srgbClr val="000000"/>
            </a:solidFill>
          </a:ln>
        </p:spPr>
        <p:txBody>
          <a:bodyPr wrap="square" lIns="0" tIns="0" rIns="0" bIns="0" rtlCol="0"/>
          <a:lstStyle/>
          <a:p>
            <a:endParaRPr/>
          </a:p>
        </p:txBody>
      </p:sp>
      <p:sp>
        <p:nvSpPr>
          <p:cNvPr id="13" name="object 13"/>
          <p:cNvSpPr txBox="1"/>
          <p:nvPr/>
        </p:nvSpPr>
        <p:spPr>
          <a:xfrm>
            <a:off x="8697476" y="5939153"/>
            <a:ext cx="114935" cy="212725"/>
          </a:xfrm>
          <a:prstGeom prst="rect">
            <a:avLst/>
          </a:prstGeom>
        </p:spPr>
        <p:txBody>
          <a:bodyPr vert="horz" wrap="square" lIns="0" tIns="15875" rIns="0" bIns="0" rtlCol="0">
            <a:spAutoFit/>
          </a:bodyPr>
          <a:lstStyle/>
          <a:p>
            <a:pPr marL="12700">
              <a:lnSpc>
                <a:spcPct val="100000"/>
              </a:lnSpc>
              <a:spcBef>
                <a:spcPts val="125"/>
              </a:spcBef>
            </a:pPr>
            <a:r>
              <a:rPr sz="1200" i="1" spc="100" dirty="0">
                <a:latin typeface="Times New Roman"/>
                <a:cs typeface="Times New Roman"/>
              </a:rPr>
              <a:t>a</a:t>
            </a:r>
            <a:endParaRPr sz="1200">
              <a:latin typeface="Times New Roman"/>
              <a:cs typeface="Times New Roman"/>
            </a:endParaRPr>
          </a:p>
        </p:txBody>
      </p:sp>
      <p:sp>
        <p:nvSpPr>
          <p:cNvPr id="14" name="object 14"/>
          <p:cNvSpPr txBox="1"/>
          <p:nvPr/>
        </p:nvSpPr>
        <p:spPr>
          <a:xfrm>
            <a:off x="4917741" y="5730747"/>
            <a:ext cx="1466215" cy="212725"/>
          </a:xfrm>
          <a:prstGeom prst="rect">
            <a:avLst/>
          </a:prstGeom>
        </p:spPr>
        <p:txBody>
          <a:bodyPr vert="horz" wrap="square" lIns="0" tIns="15875" rIns="0" bIns="0" rtlCol="0">
            <a:spAutoFit/>
          </a:bodyPr>
          <a:lstStyle/>
          <a:p>
            <a:pPr marL="12700">
              <a:lnSpc>
                <a:spcPct val="100000"/>
              </a:lnSpc>
              <a:spcBef>
                <a:spcPts val="125"/>
              </a:spcBef>
              <a:tabLst>
                <a:tab pos="1363980" algn="l"/>
              </a:tabLst>
            </a:pPr>
            <a:r>
              <a:rPr sz="1200" i="1" spc="100" dirty="0">
                <a:latin typeface="Times New Roman"/>
                <a:cs typeface="Times New Roman"/>
              </a:rPr>
              <a:t>a	g</a:t>
            </a:r>
            <a:endParaRPr sz="1200">
              <a:latin typeface="Times New Roman"/>
              <a:cs typeface="Times New Roman"/>
            </a:endParaRPr>
          </a:p>
        </p:txBody>
      </p:sp>
      <p:sp>
        <p:nvSpPr>
          <p:cNvPr id="15" name="object 15"/>
          <p:cNvSpPr txBox="1"/>
          <p:nvPr/>
        </p:nvSpPr>
        <p:spPr>
          <a:xfrm>
            <a:off x="6422811" y="5349779"/>
            <a:ext cx="2309495" cy="761365"/>
          </a:xfrm>
          <a:prstGeom prst="rect">
            <a:avLst/>
          </a:prstGeom>
        </p:spPr>
        <p:txBody>
          <a:bodyPr vert="horz" wrap="square" lIns="0" tIns="47625" rIns="0" bIns="0" rtlCol="0">
            <a:spAutoFit/>
          </a:bodyPr>
          <a:lstStyle/>
          <a:p>
            <a:pPr marL="63500">
              <a:lnSpc>
                <a:spcPct val="100000"/>
              </a:lnSpc>
              <a:spcBef>
                <a:spcPts val="375"/>
              </a:spcBef>
              <a:tabLst>
                <a:tab pos="365125" algn="l"/>
                <a:tab pos="1546860" algn="l"/>
              </a:tabLst>
            </a:pPr>
            <a:r>
              <a:rPr sz="3150" spc="247" baseline="-35714" dirty="0">
                <a:latin typeface="Symbol"/>
                <a:cs typeface="Symbol"/>
              </a:rPr>
              <a:t></a:t>
            </a:r>
            <a:r>
              <a:rPr sz="3150" spc="247" baseline="-35714" dirty="0">
                <a:latin typeface="Times New Roman"/>
                <a:cs typeface="Times New Roman"/>
              </a:rPr>
              <a:t>	</a:t>
            </a:r>
            <a:r>
              <a:rPr sz="2100" spc="165" dirty="0">
                <a:latin typeface="Symbol"/>
                <a:cs typeface="Symbol"/>
              </a:rPr>
              <a:t></a:t>
            </a:r>
            <a:r>
              <a:rPr sz="2100" i="1" spc="165" dirty="0">
                <a:latin typeface="Times New Roman"/>
                <a:cs typeface="Times New Roman"/>
              </a:rPr>
              <a:t>p	</a:t>
            </a:r>
            <a:r>
              <a:rPr sz="2100" spc="150" dirty="0">
                <a:latin typeface="Times New Roman"/>
                <a:cs typeface="Times New Roman"/>
              </a:rPr>
              <a:t>1</a:t>
            </a:r>
            <a:endParaRPr sz="2100">
              <a:latin typeface="Times New Roman"/>
              <a:cs typeface="Times New Roman"/>
            </a:endParaRPr>
          </a:p>
          <a:p>
            <a:pPr marL="327025">
              <a:lnSpc>
                <a:spcPct val="100000"/>
              </a:lnSpc>
              <a:spcBef>
                <a:spcPts val="300"/>
              </a:spcBef>
              <a:tabLst>
                <a:tab pos="840105" algn="l"/>
              </a:tabLst>
            </a:pPr>
            <a:r>
              <a:rPr sz="2100" spc="170" dirty="0">
                <a:latin typeface="Symbol"/>
                <a:cs typeface="Symbol"/>
              </a:rPr>
              <a:t></a:t>
            </a:r>
            <a:r>
              <a:rPr sz="2100" i="1" spc="185" dirty="0">
                <a:latin typeface="Times New Roman"/>
                <a:cs typeface="Times New Roman"/>
              </a:rPr>
              <a:t>X</a:t>
            </a:r>
            <a:r>
              <a:rPr sz="2100" i="1" dirty="0">
                <a:latin typeface="Times New Roman"/>
                <a:cs typeface="Times New Roman"/>
              </a:rPr>
              <a:t>	</a:t>
            </a:r>
            <a:r>
              <a:rPr sz="2100" spc="35" dirty="0">
                <a:latin typeface="Times New Roman"/>
                <a:cs typeface="Times New Roman"/>
              </a:rPr>
              <a:t>2</a:t>
            </a:r>
            <a:r>
              <a:rPr sz="2250" spc="105" dirty="0">
                <a:latin typeface="Symbol"/>
                <a:cs typeface="Symbol"/>
              </a:rPr>
              <a:t></a:t>
            </a:r>
            <a:r>
              <a:rPr sz="2250" dirty="0">
                <a:latin typeface="Times New Roman"/>
                <a:cs typeface="Times New Roman"/>
              </a:rPr>
              <a:t> </a:t>
            </a:r>
            <a:r>
              <a:rPr sz="2100" spc="85" dirty="0">
                <a:latin typeface="Times New Roman"/>
                <a:cs typeface="Times New Roman"/>
              </a:rPr>
              <a:t>(</a:t>
            </a:r>
            <a:r>
              <a:rPr sz="2100" spc="80" dirty="0">
                <a:latin typeface="Times New Roman"/>
                <a:cs typeface="Times New Roman"/>
              </a:rPr>
              <a:t>s</a:t>
            </a:r>
            <a:r>
              <a:rPr sz="2100" spc="-140" dirty="0">
                <a:latin typeface="Times New Roman"/>
                <a:cs typeface="Times New Roman"/>
              </a:rPr>
              <a:t>i</a:t>
            </a:r>
            <a:r>
              <a:rPr sz="2100" spc="150" dirty="0">
                <a:latin typeface="Times New Roman"/>
                <a:cs typeface="Times New Roman"/>
              </a:rPr>
              <a:t>n</a:t>
            </a:r>
            <a:r>
              <a:rPr sz="2100" spc="-45" dirty="0">
                <a:latin typeface="Times New Roman"/>
                <a:cs typeface="Times New Roman"/>
              </a:rPr>
              <a:t> </a:t>
            </a:r>
            <a:r>
              <a:rPr sz="2250" spc="80" dirty="0">
                <a:latin typeface="Symbol"/>
                <a:cs typeface="Symbol"/>
              </a:rPr>
              <a:t></a:t>
            </a:r>
            <a:r>
              <a:rPr sz="2250" spc="-350" dirty="0">
                <a:latin typeface="Times New Roman"/>
                <a:cs typeface="Times New Roman"/>
              </a:rPr>
              <a:t> </a:t>
            </a:r>
            <a:r>
              <a:rPr sz="2100" spc="100" dirty="0">
                <a:latin typeface="Times New Roman"/>
                <a:cs typeface="Times New Roman"/>
              </a:rPr>
              <a:t>)</a:t>
            </a:r>
            <a:r>
              <a:rPr sz="2100" spc="20" dirty="0">
                <a:latin typeface="Times New Roman"/>
                <a:cs typeface="Times New Roman"/>
              </a:rPr>
              <a:t> </a:t>
            </a:r>
            <a:r>
              <a:rPr sz="2250" spc="85" dirty="0">
                <a:latin typeface="Symbol"/>
                <a:cs typeface="Symbol"/>
              </a:rPr>
              <a:t></a:t>
            </a:r>
            <a:endParaRPr sz="2250">
              <a:latin typeface="Symbol"/>
              <a:cs typeface="Symbol"/>
            </a:endParaRPr>
          </a:p>
        </p:txBody>
      </p:sp>
      <p:sp>
        <p:nvSpPr>
          <p:cNvPr id="16" name="object 16"/>
          <p:cNvSpPr txBox="1"/>
          <p:nvPr/>
        </p:nvSpPr>
        <p:spPr>
          <a:xfrm>
            <a:off x="5113079" y="5553196"/>
            <a:ext cx="1172210" cy="346075"/>
          </a:xfrm>
          <a:prstGeom prst="rect">
            <a:avLst/>
          </a:prstGeom>
        </p:spPr>
        <p:txBody>
          <a:bodyPr vert="horz" wrap="square" lIns="0" tIns="12700" rIns="0" bIns="0" rtlCol="0">
            <a:spAutoFit/>
          </a:bodyPr>
          <a:lstStyle/>
          <a:p>
            <a:pPr marL="12700">
              <a:lnSpc>
                <a:spcPct val="100000"/>
              </a:lnSpc>
              <a:spcBef>
                <a:spcPts val="100"/>
              </a:spcBef>
            </a:pPr>
            <a:r>
              <a:rPr sz="2100" spc="165" dirty="0">
                <a:latin typeface="Symbol"/>
                <a:cs typeface="Symbol"/>
              </a:rPr>
              <a:t></a:t>
            </a:r>
            <a:r>
              <a:rPr sz="2100" spc="-10" dirty="0">
                <a:latin typeface="Times New Roman"/>
                <a:cs typeface="Times New Roman"/>
              </a:rPr>
              <a:t> </a:t>
            </a:r>
            <a:r>
              <a:rPr sz="2100" spc="165" dirty="0">
                <a:latin typeface="Symbol"/>
                <a:cs typeface="Symbol"/>
              </a:rPr>
              <a:t></a:t>
            </a:r>
            <a:r>
              <a:rPr sz="2100" i="1" spc="165" dirty="0">
                <a:latin typeface="Times New Roman"/>
                <a:cs typeface="Times New Roman"/>
              </a:rPr>
              <a:t>p</a:t>
            </a:r>
            <a:r>
              <a:rPr sz="2100" i="1" spc="-30" dirty="0">
                <a:latin typeface="Times New Roman"/>
                <a:cs typeface="Times New Roman"/>
              </a:rPr>
              <a:t> </a:t>
            </a:r>
            <a:r>
              <a:rPr sz="2100" spc="300" dirty="0">
                <a:latin typeface="Symbol"/>
                <a:cs typeface="Symbol"/>
              </a:rPr>
              <a:t></a:t>
            </a:r>
            <a:r>
              <a:rPr sz="2100" spc="-40" dirty="0">
                <a:latin typeface="Times New Roman"/>
                <a:cs typeface="Times New Roman"/>
              </a:rPr>
              <a:t> </a:t>
            </a:r>
            <a:r>
              <a:rPr sz="2100" i="1" spc="135" dirty="0">
                <a:latin typeface="Times New Roman"/>
                <a:cs typeface="Times New Roman"/>
              </a:rPr>
              <a:t>v</a:t>
            </a:r>
            <a:endParaRPr sz="2100">
              <a:latin typeface="Times New Roman"/>
              <a:cs typeface="Times New Roman"/>
            </a:endParaRPr>
          </a:p>
        </p:txBody>
      </p:sp>
      <p:sp>
        <p:nvSpPr>
          <p:cNvPr id="17" name="object 17"/>
          <p:cNvSpPr txBox="1"/>
          <p:nvPr/>
        </p:nvSpPr>
        <p:spPr>
          <a:xfrm>
            <a:off x="1719929" y="5534431"/>
            <a:ext cx="3232785" cy="368300"/>
          </a:xfrm>
          <a:prstGeom prst="rect">
            <a:avLst/>
          </a:prstGeom>
        </p:spPr>
        <p:txBody>
          <a:bodyPr vert="horz" wrap="square" lIns="0" tIns="12700" rIns="0" bIns="0" rtlCol="0">
            <a:spAutoFit/>
          </a:bodyPr>
          <a:lstStyle/>
          <a:p>
            <a:pPr marL="38100">
              <a:lnSpc>
                <a:spcPct val="100000"/>
              </a:lnSpc>
              <a:spcBef>
                <a:spcPts val="100"/>
              </a:spcBef>
            </a:pPr>
            <a:r>
              <a:rPr sz="2100" i="1" dirty="0">
                <a:latin typeface="Times New Roman"/>
                <a:cs typeface="Times New Roman"/>
              </a:rPr>
              <a:t>F</a:t>
            </a:r>
            <a:r>
              <a:rPr sz="1800" i="1" spc="135" baseline="-23148" dirty="0">
                <a:latin typeface="Times New Roman"/>
                <a:cs typeface="Times New Roman"/>
              </a:rPr>
              <a:t>c</a:t>
            </a:r>
            <a:r>
              <a:rPr sz="1800" i="1" baseline="-23148" dirty="0">
                <a:latin typeface="Times New Roman"/>
                <a:cs typeface="Times New Roman"/>
              </a:rPr>
              <a:t>  </a:t>
            </a:r>
            <a:r>
              <a:rPr sz="1800" i="1" spc="-112" baseline="-23148" dirty="0">
                <a:latin typeface="Times New Roman"/>
                <a:cs typeface="Times New Roman"/>
              </a:rPr>
              <a:t> </a:t>
            </a:r>
            <a:r>
              <a:rPr sz="2100" spc="165" dirty="0">
                <a:latin typeface="Symbol"/>
                <a:cs typeface="Symbol"/>
              </a:rPr>
              <a:t></a:t>
            </a:r>
            <a:r>
              <a:rPr sz="2100" spc="105" dirty="0">
                <a:latin typeface="Times New Roman"/>
                <a:cs typeface="Times New Roman"/>
              </a:rPr>
              <a:t> </a:t>
            </a:r>
            <a:r>
              <a:rPr sz="2100" i="1" spc="200" dirty="0">
                <a:latin typeface="Times New Roman"/>
                <a:cs typeface="Times New Roman"/>
              </a:rPr>
              <a:t>F</a:t>
            </a:r>
            <a:r>
              <a:rPr sz="1800" i="1" spc="150" baseline="-23148" dirty="0">
                <a:latin typeface="Times New Roman"/>
                <a:cs typeface="Times New Roman"/>
              </a:rPr>
              <a:t>p</a:t>
            </a:r>
            <a:r>
              <a:rPr sz="1800" i="1" baseline="-23148" dirty="0">
                <a:latin typeface="Times New Roman"/>
                <a:cs typeface="Times New Roman"/>
              </a:rPr>
              <a:t> </a:t>
            </a:r>
            <a:r>
              <a:rPr sz="1800" i="1" spc="127" baseline="-23148" dirty="0">
                <a:latin typeface="Times New Roman"/>
                <a:cs typeface="Times New Roman"/>
              </a:rPr>
              <a:t> </a:t>
            </a:r>
            <a:r>
              <a:rPr sz="2100" spc="300" dirty="0">
                <a:latin typeface="Symbol"/>
                <a:cs typeface="Symbol"/>
              </a:rPr>
              <a:t></a:t>
            </a:r>
            <a:r>
              <a:rPr sz="2100" spc="25" dirty="0">
                <a:latin typeface="Times New Roman"/>
                <a:cs typeface="Times New Roman"/>
              </a:rPr>
              <a:t> </a:t>
            </a:r>
            <a:r>
              <a:rPr sz="2100" spc="35" dirty="0">
                <a:latin typeface="Times New Roman"/>
                <a:cs typeface="Times New Roman"/>
              </a:rPr>
              <a:t>2</a:t>
            </a:r>
            <a:r>
              <a:rPr sz="2250" spc="105" dirty="0">
                <a:latin typeface="Symbol"/>
                <a:cs typeface="Symbol"/>
              </a:rPr>
              <a:t></a:t>
            </a:r>
            <a:r>
              <a:rPr sz="2250" spc="-185" dirty="0">
                <a:latin typeface="Times New Roman"/>
                <a:cs typeface="Times New Roman"/>
              </a:rPr>
              <a:t> </a:t>
            </a:r>
            <a:r>
              <a:rPr sz="2100" spc="80" dirty="0">
                <a:latin typeface="Times New Roman"/>
                <a:cs typeface="Times New Roman"/>
              </a:rPr>
              <a:t>s</a:t>
            </a:r>
            <a:r>
              <a:rPr sz="2100" spc="-140" dirty="0">
                <a:latin typeface="Times New Roman"/>
                <a:cs typeface="Times New Roman"/>
              </a:rPr>
              <a:t>i</a:t>
            </a:r>
            <a:r>
              <a:rPr sz="2100" spc="150" dirty="0">
                <a:latin typeface="Times New Roman"/>
                <a:cs typeface="Times New Roman"/>
              </a:rPr>
              <a:t>n</a:t>
            </a:r>
            <a:r>
              <a:rPr sz="2100" spc="-40" dirty="0">
                <a:latin typeface="Times New Roman"/>
                <a:cs typeface="Times New Roman"/>
              </a:rPr>
              <a:t> </a:t>
            </a:r>
            <a:r>
              <a:rPr sz="2250" spc="80" dirty="0">
                <a:latin typeface="Symbol"/>
                <a:cs typeface="Symbol"/>
              </a:rPr>
              <a:t></a:t>
            </a:r>
            <a:r>
              <a:rPr sz="2250" spc="60" dirty="0">
                <a:latin typeface="Times New Roman"/>
                <a:cs typeface="Times New Roman"/>
              </a:rPr>
              <a:t> </a:t>
            </a:r>
            <a:r>
              <a:rPr sz="2100" i="1" spc="210" dirty="0">
                <a:latin typeface="Times New Roman"/>
                <a:cs typeface="Times New Roman"/>
              </a:rPr>
              <a:t>v</a:t>
            </a:r>
            <a:r>
              <a:rPr sz="1800" i="1" spc="150" baseline="-23148" dirty="0">
                <a:latin typeface="Times New Roman"/>
                <a:cs typeface="Times New Roman"/>
              </a:rPr>
              <a:t>g</a:t>
            </a:r>
            <a:r>
              <a:rPr sz="1800" i="1" spc="-112" baseline="-23148" dirty="0">
                <a:latin typeface="Times New Roman"/>
                <a:cs typeface="Times New Roman"/>
              </a:rPr>
              <a:t> </a:t>
            </a:r>
            <a:r>
              <a:rPr sz="2100" spc="175" dirty="0">
                <a:latin typeface="Symbol"/>
                <a:cs typeface="Symbol"/>
              </a:rPr>
              <a:t></a:t>
            </a:r>
            <a:r>
              <a:rPr sz="2100" i="1" spc="180" dirty="0">
                <a:latin typeface="Times New Roman"/>
                <a:cs typeface="Times New Roman"/>
              </a:rPr>
              <a:t>X</a:t>
            </a:r>
            <a:r>
              <a:rPr sz="2250" spc="85" dirty="0">
                <a:latin typeface="Symbol"/>
                <a:cs typeface="Symbol"/>
              </a:rPr>
              <a:t></a:t>
            </a:r>
            <a:endParaRPr sz="2250">
              <a:latin typeface="Symbol"/>
              <a:cs typeface="Symbo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96961" y="686562"/>
            <a:ext cx="457200" cy="457200"/>
          </a:xfrm>
          <a:custGeom>
            <a:avLst/>
            <a:gdLst/>
            <a:ahLst/>
            <a:cxnLst/>
            <a:rect l="l" t="t" r="r" b="b"/>
            <a:pathLst>
              <a:path w="457200" h="457200">
                <a:moveTo>
                  <a:pt x="0" y="228600"/>
                </a:moveTo>
                <a:lnTo>
                  <a:pt x="4644" y="182533"/>
                </a:lnTo>
                <a:lnTo>
                  <a:pt x="17966" y="139624"/>
                </a:lnTo>
                <a:lnTo>
                  <a:pt x="39045" y="100793"/>
                </a:lnTo>
                <a:lnTo>
                  <a:pt x="66960" y="66960"/>
                </a:lnTo>
                <a:lnTo>
                  <a:pt x="100793" y="39045"/>
                </a:lnTo>
                <a:lnTo>
                  <a:pt x="139624" y="17966"/>
                </a:lnTo>
                <a:lnTo>
                  <a:pt x="182533" y="4644"/>
                </a:lnTo>
                <a:lnTo>
                  <a:pt x="228600" y="0"/>
                </a:lnTo>
                <a:lnTo>
                  <a:pt x="274666" y="4644"/>
                </a:lnTo>
                <a:lnTo>
                  <a:pt x="317575" y="17966"/>
                </a:lnTo>
                <a:lnTo>
                  <a:pt x="356406" y="39045"/>
                </a:lnTo>
                <a:lnTo>
                  <a:pt x="390239" y="66960"/>
                </a:lnTo>
                <a:lnTo>
                  <a:pt x="418154" y="100793"/>
                </a:lnTo>
                <a:lnTo>
                  <a:pt x="439233" y="139624"/>
                </a:lnTo>
                <a:lnTo>
                  <a:pt x="452555" y="182533"/>
                </a:lnTo>
                <a:lnTo>
                  <a:pt x="457200" y="228600"/>
                </a:lnTo>
                <a:lnTo>
                  <a:pt x="452555" y="274666"/>
                </a:lnTo>
                <a:lnTo>
                  <a:pt x="439233" y="317575"/>
                </a:lnTo>
                <a:lnTo>
                  <a:pt x="418154" y="356406"/>
                </a:lnTo>
                <a:lnTo>
                  <a:pt x="390239" y="390239"/>
                </a:lnTo>
                <a:lnTo>
                  <a:pt x="356406" y="418154"/>
                </a:lnTo>
                <a:lnTo>
                  <a:pt x="317575" y="439233"/>
                </a:lnTo>
                <a:lnTo>
                  <a:pt x="274666" y="452555"/>
                </a:lnTo>
                <a:lnTo>
                  <a:pt x="228600" y="457200"/>
                </a:lnTo>
                <a:lnTo>
                  <a:pt x="182533" y="452555"/>
                </a:lnTo>
                <a:lnTo>
                  <a:pt x="139624" y="439233"/>
                </a:lnTo>
                <a:lnTo>
                  <a:pt x="100793" y="418154"/>
                </a:lnTo>
                <a:lnTo>
                  <a:pt x="66960" y="390239"/>
                </a:lnTo>
                <a:lnTo>
                  <a:pt x="39045" y="356406"/>
                </a:lnTo>
                <a:lnTo>
                  <a:pt x="17966" y="317575"/>
                </a:lnTo>
                <a:lnTo>
                  <a:pt x="4644" y="274666"/>
                </a:lnTo>
                <a:lnTo>
                  <a:pt x="0" y="228600"/>
                </a:lnTo>
                <a:close/>
              </a:path>
            </a:pathLst>
          </a:custGeom>
          <a:ln w="25908">
            <a:solidFill>
              <a:srgbClr val="385D89"/>
            </a:solidFill>
          </a:ln>
        </p:spPr>
        <p:txBody>
          <a:bodyPr wrap="square" lIns="0" tIns="0" rIns="0" bIns="0" rtlCol="0"/>
          <a:lstStyle/>
          <a:p>
            <a:endParaRPr/>
          </a:p>
        </p:txBody>
      </p:sp>
      <p:sp>
        <p:nvSpPr>
          <p:cNvPr id="3" name="object 3"/>
          <p:cNvSpPr/>
          <p:nvPr/>
        </p:nvSpPr>
        <p:spPr>
          <a:xfrm>
            <a:off x="7689850" y="152272"/>
            <a:ext cx="208915" cy="457834"/>
          </a:xfrm>
          <a:custGeom>
            <a:avLst/>
            <a:gdLst/>
            <a:ahLst/>
            <a:cxnLst/>
            <a:rect l="l" t="t" r="r" b="b"/>
            <a:pathLst>
              <a:path w="208915" h="457834">
                <a:moveTo>
                  <a:pt x="112014" y="362330"/>
                </a:moveTo>
                <a:lnTo>
                  <a:pt x="108966" y="364109"/>
                </a:lnTo>
                <a:lnTo>
                  <a:pt x="106045" y="366013"/>
                </a:lnTo>
                <a:lnTo>
                  <a:pt x="105028" y="369950"/>
                </a:lnTo>
                <a:lnTo>
                  <a:pt x="106933" y="372872"/>
                </a:lnTo>
                <a:lnTo>
                  <a:pt x="158750" y="457326"/>
                </a:lnTo>
                <a:lnTo>
                  <a:pt x="165648" y="444880"/>
                </a:lnTo>
                <a:lnTo>
                  <a:pt x="152146" y="444880"/>
                </a:lnTo>
                <a:lnTo>
                  <a:pt x="151892" y="436244"/>
                </a:lnTo>
                <a:lnTo>
                  <a:pt x="151038" y="420590"/>
                </a:lnTo>
                <a:lnTo>
                  <a:pt x="117728" y="366267"/>
                </a:lnTo>
                <a:lnTo>
                  <a:pt x="115950" y="363219"/>
                </a:lnTo>
                <a:lnTo>
                  <a:pt x="112014" y="362330"/>
                </a:lnTo>
                <a:close/>
              </a:path>
              <a:path w="208915" h="457834">
                <a:moveTo>
                  <a:pt x="151038" y="420590"/>
                </a:moveTo>
                <a:lnTo>
                  <a:pt x="151892" y="436244"/>
                </a:lnTo>
                <a:lnTo>
                  <a:pt x="152146" y="444880"/>
                </a:lnTo>
                <a:lnTo>
                  <a:pt x="164846" y="444626"/>
                </a:lnTo>
                <a:lnTo>
                  <a:pt x="164764" y="441705"/>
                </a:lnTo>
                <a:lnTo>
                  <a:pt x="152907" y="441705"/>
                </a:lnTo>
                <a:lnTo>
                  <a:pt x="158167" y="432217"/>
                </a:lnTo>
                <a:lnTo>
                  <a:pt x="151038" y="420590"/>
                </a:lnTo>
                <a:close/>
              </a:path>
              <a:path w="208915" h="457834">
                <a:moveTo>
                  <a:pt x="201168" y="360299"/>
                </a:moveTo>
                <a:lnTo>
                  <a:pt x="197357" y="361441"/>
                </a:lnTo>
                <a:lnTo>
                  <a:pt x="195706" y="364489"/>
                </a:lnTo>
                <a:lnTo>
                  <a:pt x="163797" y="422059"/>
                </a:lnTo>
                <a:lnTo>
                  <a:pt x="164592" y="435482"/>
                </a:lnTo>
                <a:lnTo>
                  <a:pt x="164846" y="444626"/>
                </a:lnTo>
                <a:lnTo>
                  <a:pt x="152146" y="444880"/>
                </a:lnTo>
                <a:lnTo>
                  <a:pt x="165648" y="444880"/>
                </a:lnTo>
                <a:lnTo>
                  <a:pt x="206755" y="370713"/>
                </a:lnTo>
                <a:lnTo>
                  <a:pt x="208406" y="367538"/>
                </a:lnTo>
                <a:lnTo>
                  <a:pt x="207391" y="363727"/>
                </a:lnTo>
                <a:lnTo>
                  <a:pt x="204343" y="362076"/>
                </a:lnTo>
                <a:lnTo>
                  <a:pt x="201168" y="360299"/>
                </a:lnTo>
                <a:close/>
              </a:path>
              <a:path w="208915" h="457834">
                <a:moveTo>
                  <a:pt x="158167" y="432217"/>
                </a:moveTo>
                <a:lnTo>
                  <a:pt x="152907" y="441705"/>
                </a:lnTo>
                <a:lnTo>
                  <a:pt x="163829" y="441451"/>
                </a:lnTo>
                <a:lnTo>
                  <a:pt x="158167" y="432217"/>
                </a:lnTo>
                <a:close/>
              </a:path>
              <a:path w="208915" h="457834">
                <a:moveTo>
                  <a:pt x="163797" y="422059"/>
                </a:moveTo>
                <a:lnTo>
                  <a:pt x="158167" y="432217"/>
                </a:lnTo>
                <a:lnTo>
                  <a:pt x="163829" y="441451"/>
                </a:lnTo>
                <a:lnTo>
                  <a:pt x="152907" y="441705"/>
                </a:lnTo>
                <a:lnTo>
                  <a:pt x="164764" y="441705"/>
                </a:lnTo>
                <a:lnTo>
                  <a:pt x="164592" y="435482"/>
                </a:lnTo>
                <a:lnTo>
                  <a:pt x="163797" y="422059"/>
                </a:lnTo>
                <a:close/>
              </a:path>
              <a:path w="208915" h="457834">
                <a:moveTo>
                  <a:pt x="108413" y="235838"/>
                </a:moveTo>
                <a:lnTo>
                  <a:pt x="86995" y="235838"/>
                </a:lnTo>
                <a:lnTo>
                  <a:pt x="87883" y="236219"/>
                </a:lnTo>
                <a:lnTo>
                  <a:pt x="117728" y="273812"/>
                </a:lnTo>
                <a:lnTo>
                  <a:pt x="133984" y="318642"/>
                </a:lnTo>
                <a:lnTo>
                  <a:pt x="145923" y="374523"/>
                </a:lnTo>
                <a:lnTo>
                  <a:pt x="150749" y="415289"/>
                </a:lnTo>
                <a:lnTo>
                  <a:pt x="151038" y="420590"/>
                </a:lnTo>
                <a:lnTo>
                  <a:pt x="158167" y="432217"/>
                </a:lnTo>
                <a:lnTo>
                  <a:pt x="163797" y="422059"/>
                </a:lnTo>
                <a:lnTo>
                  <a:pt x="163322" y="414019"/>
                </a:lnTo>
                <a:lnTo>
                  <a:pt x="161290" y="392938"/>
                </a:lnTo>
                <a:lnTo>
                  <a:pt x="154940" y="352298"/>
                </a:lnTo>
                <a:lnTo>
                  <a:pt x="146176" y="314960"/>
                </a:lnTo>
                <a:lnTo>
                  <a:pt x="129031" y="267969"/>
                </a:lnTo>
                <a:lnTo>
                  <a:pt x="115443" y="244348"/>
                </a:lnTo>
                <a:lnTo>
                  <a:pt x="108413" y="235838"/>
                </a:lnTo>
                <a:close/>
              </a:path>
              <a:path w="208915" h="457834">
                <a:moveTo>
                  <a:pt x="87661" y="236148"/>
                </a:moveTo>
                <a:lnTo>
                  <a:pt x="87815" y="236219"/>
                </a:lnTo>
                <a:lnTo>
                  <a:pt x="87661" y="236148"/>
                </a:lnTo>
                <a:close/>
              </a:path>
              <a:path w="208915" h="457834">
                <a:moveTo>
                  <a:pt x="86995" y="235838"/>
                </a:moveTo>
                <a:lnTo>
                  <a:pt x="87661" y="236148"/>
                </a:lnTo>
                <a:lnTo>
                  <a:pt x="87883" y="236219"/>
                </a:lnTo>
                <a:lnTo>
                  <a:pt x="86995" y="235838"/>
                </a:lnTo>
                <a:close/>
              </a:path>
              <a:path w="208915" h="457834">
                <a:moveTo>
                  <a:pt x="84981" y="235286"/>
                </a:moveTo>
                <a:lnTo>
                  <a:pt x="87661" y="236148"/>
                </a:lnTo>
                <a:lnTo>
                  <a:pt x="86995" y="235838"/>
                </a:lnTo>
                <a:lnTo>
                  <a:pt x="108413" y="235838"/>
                </a:lnTo>
                <a:lnTo>
                  <a:pt x="108203" y="235585"/>
                </a:lnTo>
                <a:lnTo>
                  <a:pt x="107941" y="235330"/>
                </a:lnTo>
                <a:lnTo>
                  <a:pt x="85598" y="235330"/>
                </a:lnTo>
                <a:lnTo>
                  <a:pt x="84981" y="235286"/>
                </a:lnTo>
                <a:close/>
              </a:path>
              <a:path w="208915" h="457834">
                <a:moveTo>
                  <a:pt x="84327" y="235076"/>
                </a:moveTo>
                <a:lnTo>
                  <a:pt x="84981" y="235286"/>
                </a:lnTo>
                <a:lnTo>
                  <a:pt x="85598" y="235330"/>
                </a:lnTo>
                <a:lnTo>
                  <a:pt x="84327" y="235076"/>
                </a:lnTo>
                <a:close/>
              </a:path>
              <a:path w="208915" h="457834">
                <a:moveTo>
                  <a:pt x="107679" y="235076"/>
                </a:moveTo>
                <a:lnTo>
                  <a:pt x="84327" y="235076"/>
                </a:lnTo>
                <a:lnTo>
                  <a:pt x="85598" y="235330"/>
                </a:lnTo>
                <a:lnTo>
                  <a:pt x="107941" y="235330"/>
                </a:lnTo>
                <a:lnTo>
                  <a:pt x="107679" y="235076"/>
                </a:lnTo>
                <a:close/>
              </a:path>
              <a:path w="208915" h="457834">
                <a:moveTo>
                  <a:pt x="12700" y="0"/>
                </a:moveTo>
                <a:lnTo>
                  <a:pt x="0" y="253"/>
                </a:lnTo>
                <a:lnTo>
                  <a:pt x="507" y="21717"/>
                </a:lnTo>
                <a:lnTo>
                  <a:pt x="1777" y="43179"/>
                </a:lnTo>
                <a:lnTo>
                  <a:pt x="6603" y="84835"/>
                </a:lnTo>
                <a:lnTo>
                  <a:pt x="14224" y="124078"/>
                </a:lnTo>
                <a:lnTo>
                  <a:pt x="29718" y="174751"/>
                </a:lnTo>
                <a:lnTo>
                  <a:pt x="49149" y="212471"/>
                </a:lnTo>
                <a:lnTo>
                  <a:pt x="77724" y="234696"/>
                </a:lnTo>
                <a:lnTo>
                  <a:pt x="78104" y="234696"/>
                </a:lnTo>
                <a:lnTo>
                  <a:pt x="78485" y="234823"/>
                </a:lnTo>
                <a:lnTo>
                  <a:pt x="84981" y="235286"/>
                </a:lnTo>
                <a:lnTo>
                  <a:pt x="84327" y="235076"/>
                </a:lnTo>
                <a:lnTo>
                  <a:pt x="107679" y="235076"/>
                </a:lnTo>
                <a:lnTo>
                  <a:pt x="87375" y="222757"/>
                </a:lnTo>
                <a:lnTo>
                  <a:pt x="86995" y="222757"/>
                </a:lnTo>
                <a:lnTo>
                  <a:pt x="86614" y="222630"/>
                </a:lnTo>
                <a:lnTo>
                  <a:pt x="83057" y="222376"/>
                </a:lnTo>
                <a:lnTo>
                  <a:pt x="80772" y="222376"/>
                </a:lnTo>
                <a:lnTo>
                  <a:pt x="79501" y="222123"/>
                </a:lnTo>
                <a:lnTo>
                  <a:pt x="79981" y="222123"/>
                </a:lnTo>
                <a:lnTo>
                  <a:pt x="78401" y="221614"/>
                </a:lnTo>
                <a:lnTo>
                  <a:pt x="78104" y="221614"/>
                </a:lnTo>
                <a:lnTo>
                  <a:pt x="75183" y="220344"/>
                </a:lnTo>
                <a:lnTo>
                  <a:pt x="47498" y="184023"/>
                </a:lnTo>
                <a:lnTo>
                  <a:pt x="31115" y="139065"/>
                </a:lnTo>
                <a:lnTo>
                  <a:pt x="19176" y="83184"/>
                </a:lnTo>
                <a:lnTo>
                  <a:pt x="14350" y="42418"/>
                </a:lnTo>
                <a:lnTo>
                  <a:pt x="13207" y="21462"/>
                </a:lnTo>
                <a:lnTo>
                  <a:pt x="12700" y="0"/>
                </a:lnTo>
                <a:close/>
              </a:path>
              <a:path w="208915" h="457834">
                <a:moveTo>
                  <a:pt x="79501" y="222123"/>
                </a:moveTo>
                <a:lnTo>
                  <a:pt x="80772" y="222376"/>
                </a:lnTo>
                <a:lnTo>
                  <a:pt x="80118" y="222167"/>
                </a:lnTo>
                <a:lnTo>
                  <a:pt x="79501" y="222123"/>
                </a:lnTo>
                <a:close/>
              </a:path>
              <a:path w="208915" h="457834">
                <a:moveTo>
                  <a:pt x="80118" y="222167"/>
                </a:moveTo>
                <a:lnTo>
                  <a:pt x="80772" y="222376"/>
                </a:lnTo>
                <a:lnTo>
                  <a:pt x="83057" y="222376"/>
                </a:lnTo>
                <a:lnTo>
                  <a:pt x="80118" y="222167"/>
                </a:lnTo>
                <a:close/>
              </a:path>
              <a:path w="208915" h="457834">
                <a:moveTo>
                  <a:pt x="79981" y="222123"/>
                </a:moveTo>
                <a:lnTo>
                  <a:pt x="79501" y="222123"/>
                </a:lnTo>
                <a:lnTo>
                  <a:pt x="80118" y="222167"/>
                </a:lnTo>
                <a:lnTo>
                  <a:pt x="79981" y="222123"/>
                </a:lnTo>
                <a:close/>
              </a:path>
              <a:path w="208915" h="457834">
                <a:moveTo>
                  <a:pt x="77264" y="221249"/>
                </a:moveTo>
                <a:lnTo>
                  <a:pt x="78104" y="221614"/>
                </a:lnTo>
                <a:lnTo>
                  <a:pt x="78401" y="221614"/>
                </a:lnTo>
                <a:lnTo>
                  <a:pt x="77264" y="221249"/>
                </a:lnTo>
                <a:close/>
              </a:path>
              <a:path w="208915" h="457834">
                <a:moveTo>
                  <a:pt x="77228" y="221234"/>
                </a:moveTo>
                <a:close/>
              </a:path>
            </a:pathLst>
          </a:custGeom>
          <a:solidFill>
            <a:srgbClr val="497DBA"/>
          </a:solidFill>
        </p:spPr>
        <p:txBody>
          <a:bodyPr wrap="square" lIns="0" tIns="0" rIns="0" bIns="0" rtlCol="0"/>
          <a:lstStyle/>
          <a:p>
            <a:endParaRPr/>
          </a:p>
        </p:txBody>
      </p:sp>
      <p:sp>
        <p:nvSpPr>
          <p:cNvPr id="4" name="object 4"/>
          <p:cNvSpPr/>
          <p:nvPr/>
        </p:nvSpPr>
        <p:spPr>
          <a:xfrm>
            <a:off x="7162672" y="908050"/>
            <a:ext cx="534035" cy="208915"/>
          </a:xfrm>
          <a:custGeom>
            <a:avLst/>
            <a:gdLst/>
            <a:ahLst/>
            <a:cxnLst/>
            <a:rect l="l" t="t" r="r" b="b"/>
            <a:pathLst>
              <a:path w="534034" h="208915">
                <a:moveTo>
                  <a:pt x="497923" y="164067"/>
                </a:moveTo>
                <a:lnTo>
                  <a:pt x="440817" y="195961"/>
                </a:lnTo>
                <a:lnTo>
                  <a:pt x="437769" y="197612"/>
                </a:lnTo>
                <a:lnTo>
                  <a:pt x="436625" y="201549"/>
                </a:lnTo>
                <a:lnTo>
                  <a:pt x="438403" y="204597"/>
                </a:lnTo>
                <a:lnTo>
                  <a:pt x="440054" y="207645"/>
                </a:lnTo>
                <a:lnTo>
                  <a:pt x="443992" y="208787"/>
                </a:lnTo>
                <a:lnTo>
                  <a:pt x="447040" y="207010"/>
                </a:lnTo>
                <a:lnTo>
                  <a:pt x="522602" y="164846"/>
                </a:lnTo>
                <a:lnTo>
                  <a:pt x="520826" y="164846"/>
                </a:lnTo>
                <a:lnTo>
                  <a:pt x="508253" y="164591"/>
                </a:lnTo>
                <a:lnTo>
                  <a:pt x="497923" y="164067"/>
                </a:lnTo>
                <a:close/>
              </a:path>
              <a:path w="534034" h="208915">
                <a:moveTo>
                  <a:pt x="508321" y="158260"/>
                </a:moveTo>
                <a:lnTo>
                  <a:pt x="497923" y="164067"/>
                </a:lnTo>
                <a:lnTo>
                  <a:pt x="508253" y="164591"/>
                </a:lnTo>
                <a:lnTo>
                  <a:pt x="520826" y="164846"/>
                </a:lnTo>
                <a:lnTo>
                  <a:pt x="520844" y="163957"/>
                </a:lnTo>
                <a:lnTo>
                  <a:pt x="517651" y="163957"/>
                </a:lnTo>
                <a:lnTo>
                  <a:pt x="508321" y="158260"/>
                </a:lnTo>
                <a:close/>
              </a:path>
              <a:path w="534034" h="208915">
                <a:moveTo>
                  <a:pt x="445897" y="105410"/>
                </a:moveTo>
                <a:lnTo>
                  <a:pt x="441959" y="106299"/>
                </a:lnTo>
                <a:lnTo>
                  <a:pt x="440181" y="109347"/>
                </a:lnTo>
                <a:lnTo>
                  <a:pt x="438403" y="112267"/>
                </a:lnTo>
                <a:lnTo>
                  <a:pt x="439293" y="116204"/>
                </a:lnTo>
                <a:lnTo>
                  <a:pt x="442341" y="117983"/>
                </a:lnTo>
                <a:lnTo>
                  <a:pt x="496978" y="151336"/>
                </a:lnTo>
                <a:lnTo>
                  <a:pt x="508888" y="151891"/>
                </a:lnTo>
                <a:lnTo>
                  <a:pt x="521080" y="152146"/>
                </a:lnTo>
                <a:lnTo>
                  <a:pt x="520826" y="164846"/>
                </a:lnTo>
                <a:lnTo>
                  <a:pt x="522602" y="164846"/>
                </a:lnTo>
                <a:lnTo>
                  <a:pt x="533526" y="158750"/>
                </a:lnTo>
                <a:lnTo>
                  <a:pt x="448945" y="107187"/>
                </a:lnTo>
                <a:lnTo>
                  <a:pt x="445897" y="105410"/>
                </a:lnTo>
                <a:close/>
              </a:path>
              <a:path w="534034" h="208915">
                <a:moveTo>
                  <a:pt x="272948" y="79755"/>
                </a:moveTo>
                <a:lnTo>
                  <a:pt x="260096" y="79755"/>
                </a:lnTo>
                <a:lnTo>
                  <a:pt x="260350" y="80899"/>
                </a:lnTo>
                <a:lnTo>
                  <a:pt x="260220" y="80899"/>
                </a:lnTo>
                <a:lnTo>
                  <a:pt x="260857" y="86740"/>
                </a:lnTo>
                <a:lnTo>
                  <a:pt x="260984" y="87122"/>
                </a:lnTo>
                <a:lnTo>
                  <a:pt x="261026" y="87757"/>
                </a:lnTo>
                <a:lnTo>
                  <a:pt x="262381" y="91948"/>
                </a:lnTo>
                <a:lnTo>
                  <a:pt x="262635" y="92328"/>
                </a:lnTo>
                <a:lnTo>
                  <a:pt x="262762" y="92710"/>
                </a:lnTo>
                <a:lnTo>
                  <a:pt x="292353" y="119379"/>
                </a:lnTo>
                <a:lnTo>
                  <a:pt x="330073" y="135254"/>
                </a:lnTo>
                <a:lnTo>
                  <a:pt x="368046" y="146176"/>
                </a:lnTo>
                <a:lnTo>
                  <a:pt x="411352" y="154939"/>
                </a:lnTo>
                <a:lnTo>
                  <a:pt x="458724" y="161289"/>
                </a:lnTo>
                <a:lnTo>
                  <a:pt x="497923" y="164067"/>
                </a:lnTo>
                <a:lnTo>
                  <a:pt x="508321" y="158260"/>
                </a:lnTo>
                <a:lnTo>
                  <a:pt x="496978" y="151336"/>
                </a:lnTo>
                <a:lnTo>
                  <a:pt x="484377" y="150749"/>
                </a:lnTo>
                <a:lnTo>
                  <a:pt x="460121" y="148589"/>
                </a:lnTo>
                <a:lnTo>
                  <a:pt x="413766" y="142494"/>
                </a:lnTo>
                <a:lnTo>
                  <a:pt x="371348" y="133985"/>
                </a:lnTo>
                <a:lnTo>
                  <a:pt x="334391" y="123316"/>
                </a:lnTo>
                <a:lnTo>
                  <a:pt x="298703" y="108458"/>
                </a:lnTo>
                <a:lnTo>
                  <a:pt x="274551" y="87757"/>
                </a:lnTo>
                <a:lnTo>
                  <a:pt x="273938" y="86613"/>
                </a:lnTo>
                <a:lnTo>
                  <a:pt x="274079" y="86613"/>
                </a:lnTo>
                <a:lnTo>
                  <a:pt x="273671" y="85344"/>
                </a:lnTo>
                <a:lnTo>
                  <a:pt x="273303" y="84200"/>
                </a:lnTo>
                <a:lnTo>
                  <a:pt x="273433" y="84200"/>
                </a:lnTo>
                <a:lnTo>
                  <a:pt x="273073" y="80899"/>
                </a:lnTo>
                <a:lnTo>
                  <a:pt x="260350" y="80899"/>
                </a:lnTo>
                <a:lnTo>
                  <a:pt x="260154" y="80290"/>
                </a:lnTo>
                <a:lnTo>
                  <a:pt x="273006" y="80290"/>
                </a:lnTo>
                <a:lnTo>
                  <a:pt x="272948" y="79755"/>
                </a:lnTo>
                <a:close/>
              </a:path>
              <a:path w="534034" h="208915">
                <a:moveTo>
                  <a:pt x="517905" y="152908"/>
                </a:moveTo>
                <a:lnTo>
                  <a:pt x="508321" y="158260"/>
                </a:lnTo>
                <a:lnTo>
                  <a:pt x="517651" y="163957"/>
                </a:lnTo>
                <a:lnTo>
                  <a:pt x="517905" y="152908"/>
                </a:lnTo>
                <a:close/>
              </a:path>
              <a:path w="534034" h="208915">
                <a:moveTo>
                  <a:pt x="521065" y="152908"/>
                </a:moveTo>
                <a:lnTo>
                  <a:pt x="517905" y="152908"/>
                </a:lnTo>
                <a:lnTo>
                  <a:pt x="517651" y="163957"/>
                </a:lnTo>
                <a:lnTo>
                  <a:pt x="520844" y="163957"/>
                </a:lnTo>
                <a:lnTo>
                  <a:pt x="521065" y="152908"/>
                </a:lnTo>
                <a:close/>
              </a:path>
              <a:path w="534034" h="208915">
                <a:moveTo>
                  <a:pt x="496978" y="151336"/>
                </a:moveTo>
                <a:lnTo>
                  <a:pt x="508321" y="158260"/>
                </a:lnTo>
                <a:lnTo>
                  <a:pt x="517905" y="152908"/>
                </a:lnTo>
                <a:lnTo>
                  <a:pt x="521065" y="152908"/>
                </a:lnTo>
                <a:lnTo>
                  <a:pt x="521080" y="152146"/>
                </a:lnTo>
                <a:lnTo>
                  <a:pt x="508888" y="151891"/>
                </a:lnTo>
                <a:lnTo>
                  <a:pt x="496978" y="151336"/>
                </a:lnTo>
                <a:close/>
              </a:path>
              <a:path w="534034" h="208915">
                <a:moveTo>
                  <a:pt x="273938" y="86613"/>
                </a:moveTo>
                <a:lnTo>
                  <a:pt x="274447" y="87757"/>
                </a:lnTo>
                <a:lnTo>
                  <a:pt x="274290" y="87270"/>
                </a:lnTo>
                <a:lnTo>
                  <a:pt x="273938" y="86613"/>
                </a:lnTo>
                <a:close/>
              </a:path>
              <a:path w="534034" h="208915">
                <a:moveTo>
                  <a:pt x="274290" y="87270"/>
                </a:moveTo>
                <a:lnTo>
                  <a:pt x="274447" y="87757"/>
                </a:lnTo>
                <a:lnTo>
                  <a:pt x="274290" y="87270"/>
                </a:lnTo>
                <a:close/>
              </a:path>
              <a:path w="534034" h="208915">
                <a:moveTo>
                  <a:pt x="274079" y="86613"/>
                </a:moveTo>
                <a:lnTo>
                  <a:pt x="273938" y="86613"/>
                </a:lnTo>
                <a:lnTo>
                  <a:pt x="274290" y="87270"/>
                </a:lnTo>
                <a:lnTo>
                  <a:pt x="274079" y="86613"/>
                </a:lnTo>
                <a:close/>
              </a:path>
              <a:path w="534034" h="208915">
                <a:moveTo>
                  <a:pt x="273303" y="84200"/>
                </a:moveTo>
                <a:lnTo>
                  <a:pt x="273557" y="85344"/>
                </a:lnTo>
                <a:lnTo>
                  <a:pt x="273499" y="84809"/>
                </a:lnTo>
                <a:lnTo>
                  <a:pt x="273303" y="84200"/>
                </a:lnTo>
                <a:close/>
              </a:path>
              <a:path w="534034" h="208915">
                <a:moveTo>
                  <a:pt x="273499" y="84809"/>
                </a:moveTo>
                <a:lnTo>
                  <a:pt x="273557" y="85344"/>
                </a:lnTo>
                <a:lnTo>
                  <a:pt x="273499" y="84809"/>
                </a:lnTo>
                <a:close/>
              </a:path>
              <a:path w="534034" h="208915">
                <a:moveTo>
                  <a:pt x="273433" y="84200"/>
                </a:moveTo>
                <a:lnTo>
                  <a:pt x="273303" y="84200"/>
                </a:lnTo>
                <a:lnTo>
                  <a:pt x="273499" y="84809"/>
                </a:lnTo>
                <a:lnTo>
                  <a:pt x="273433" y="84200"/>
                </a:lnTo>
                <a:close/>
              </a:path>
              <a:path w="534034" h="208915">
                <a:moveTo>
                  <a:pt x="260096" y="79755"/>
                </a:moveTo>
                <a:lnTo>
                  <a:pt x="260154" y="80290"/>
                </a:lnTo>
                <a:lnTo>
                  <a:pt x="260350" y="80899"/>
                </a:lnTo>
                <a:lnTo>
                  <a:pt x="260096" y="79755"/>
                </a:lnTo>
                <a:close/>
              </a:path>
              <a:path w="534034" h="208915">
                <a:moveTo>
                  <a:pt x="259286" y="77589"/>
                </a:moveTo>
                <a:lnTo>
                  <a:pt x="260154" y="80290"/>
                </a:lnTo>
                <a:lnTo>
                  <a:pt x="260096" y="79755"/>
                </a:lnTo>
                <a:lnTo>
                  <a:pt x="272948" y="79755"/>
                </a:lnTo>
                <a:lnTo>
                  <a:pt x="272809" y="78486"/>
                </a:lnTo>
                <a:lnTo>
                  <a:pt x="259715" y="78486"/>
                </a:lnTo>
                <a:lnTo>
                  <a:pt x="259286" y="77589"/>
                </a:lnTo>
                <a:close/>
              </a:path>
              <a:path w="534034" h="208915">
                <a:moveTo>
                  <a:pt x="259206" y="77342"/>
                </a:moveTo>
                <a:lnTo>
                  <a:pt x="259286" y="77589"/>
                </a:lnTo>
                <a:lnTo>
                  <a:pt x="259715" y="78486"/>
                </a:lnTo>
                <a:lnTo>
                  <a:pt x="259206" y="77342"/>
                </a:lnTo>
                <a:close/>
              </a:path>
              <a:path w="534034" h="208915">
                <a:moveTo>
                  <a:pt x="272627" y="77342"/>
                </a:moveTo>
                <a:lnTo>
                  <a:pt x="259206" y="77342"/>
                </a:lnTo>
                <a:lnTo>
                  <a:pt x="259715" y="78486"/>
                </a:lnTo>
                <a:lnTo>
                  <a:pt x="272809" y="78486"/>
                </a:lnTo>
                <a:lnTo>
                  <a:pt x="272669" y="77470"/>
                </a:lnTo>
                <a:lnTo>
                  <a:pt x="272627" y="77342"/>
                </a:lnTo>
                <a:close/>
              </a:path>
              <a:path w="534034" h="208915">
                <a:moveTo>
                  <a:pt x="253" y="0"/>
                </a:moveTo>
                <a:lnTo>
                  <a:pt x="0" y="12700"/>
                </a:lnTo>
                <a:lnTo>
                  <a:pt x="25019" y="13208"/>
                </a:lnTo>
                <a:lnTo>
                  <a:pt x="49529" y="14350"/>
                </a:lnTo>
                <a:lnTo>
                  <a:pt x="97281" y="19176"/>
                </a:lnTo>
                <a:lnTo>
                  <a:pt x="141985" y="26670"/>
                </a:lnTo>
                <a:lnTo>
                  <a:pt x="181863" y="36322"/>
                </a:lnTo>
                <a:lnTo>
                  <a:pt x="229361" y="53848"/>
                </a:lnTo>
                <a:lnTo>
                  <a:pt x="259286" y="77589"/>
                </a:lnTo>
                <a:lnTo>
                  <a:pt x="259206" y="77342"/>
                </a:lnTo>
                <a:lnTo>
                  <a:pt x="272627" y="77342"/>
                </a:lnTo>
                <a:lnTo>
                  <a:pt x="271272" y="73151"/>
                </a:lnTo>
                <a:lnTo>
                  <a:pt x="271018" y="72771"/>
                </a:lnTo>
                <a:lnTo>
                  <a:pt x="270891" y="72389"/>
                </a:lnTo>
                <a:lnTo>
                  <a:pt x="241046" y="45592"/>
                </a:lnTo>
                <a:lnTo>
                  <a:pt x="203200" y="29590"/>
                </a:lnTo>
                <a:lnTo>
                  <a:pt x="165353" y="18796"/>
                </a:lnTo>
                <a:lnTo>
                  <a:pt x="122047" y="10033"/>
                </a:lnTo>
                <a:lnTo>
                  <a:pt x="74802" y="3810"/>
                </a:lnTo>
                <a:lnTo>
                  <a:pt x="25146" y="508"/>
                </a:lnTo>
                <a:lnTo>
                  <a:pt x="253" y="0"/>
                </a:lnTo>
                <a:close/>
              </a:path>
            </a:pathLst>
          </a:custGeom>
          <a:solidFill>
            <a:srgbClr val="497DBA"/>
          </a:solidFill>
        </p:spPr>
        <p:txBody>
          <a:bodyPr wrap="square" lIns="0" tIns="0" rIns="0" bIns="0" rtlCol="0"/>
          <a:lstStyle/>
          <a:p>
            <a:endParaRPr/>
          </a:p>
        </p:txBody>
      </p:sp>
      <p:sp>
        <p:nvSpPr>
          <p:cNvPr id="5" name="object 5"/>
          <p:cNvSpPr/>
          <p:nvPr/>
        </p:nvSpPr>
        <p:spPr>
          <a:xfrm>
            <a:off x="8153400" y="527050"/>
            <a:ext cx="381635" cy="358775"/>
          </a:xfrm>
          <a:custGeom>
            <a:avLst/>
            <a:gdLst/>
            <a:ahLst/>
            <a:cxnLst/>
            <a:rect l="l" t="t" r="r" b="b"/>
            <a:pathLst>
              <a:path w="381634" h="358775">
                <a:moveTo>
                  <a:pt x="85978" y="255270"/>
                </a:moveTo>
                <a:lnTo>
                  <a:pt x="0" y="311150"/>
                </a:lnTo>
                <a:lnTo>
                  <a:pt x="87883" y="356870"/>
                </a:lnTo>
                <a:lnTo>
                  <a:pt x="90931" y="358521"/>
                </a:lnTo>
                <a:lnTo>
                  <a:pt x="94869" y="357377"/>
                </a:lnTo>
                <a:lnTo>
                  <a:pt x="96393" y="354202"/>
                </a:lnTo>
                <a:lnTo>
                  <a:pt x="98044" y="351154"/>
                </a:lnTo>
                <a:lnTo>
                  <a:pt x="96900" y="347217"/>
                </a:lnTo>
                <a:lnTo>
                  <a:pt x="93725" y="345694"/>
                </a:lnTo>
                <a:lnTo>
                  <a:pt x="38403" y="316864"/>
                </a:lnTo>
                <a:lnTo>
                  <a:pt x="12826" y="316864"/>
                </a:lnTo>
                <a:lnTo>
                  <a:pt x="12192" y="304164"/>
                </a:lnTo>
                <a:lnTo>
                  <a:pt x="16891" y="304038"/>
                </a:lnTo>
                <a:lnTo>
                  <a:pt x="34035" y="301498"/>
                </a:lnTo>
                <a:lnTo>
                  <a:pt x="40401" y="300025"/>
                </a:lnTo>
                <a:lnTo>
                  <a:pt x="92964" y="265938"/>
                </a:lnTo>
                <a:lnTo>
                  <a:pt x="93725" y="262000"/>
                </a:lnTo>
                <a:lnTo>
                  <a:pt x="91821" y="259079"/>
                </a:lnTo>
                <a:lnTo>
                  <a:pt x="89916" y="256032"/>
                </a:lnTo>
                <a:lnTo>
                  <a:pt x="85978" y="255270"/>
                </a:lnTo>
                <a:close/>
              </a:path>
              <a:path w="381634" h="358775">
                <a:moveTo>
                  <a:pt x="40401" y="300025"/>
                </a:moveTo>
                <a:lnTo>
                  <a:pt x="34035" y="301498"/>
                </a:lnTo>
                <a:lnTo>
                  <a:pt x="16891" y="304038"/>
                </a:lnTo>
                <a:lnTo>
                  <a:pt x="12192" y="304164"/>
                </a:lnTo>
                <a:lnTo>
                  <a:pt x="12826" y="316864"/>
                </a:lnTo>
                <a:lnTo>
                  <a:pt x="18669" y="316611"/>
                </a:lnTo>
                <a:lnTo>
                  <a:pt x="23894" y="315849"/>
                </a:lnTo>
                <a:lnTo>
                  <a:pt x="16001" y="315849"/>
                </a:lnTo>
                <a:lnTo>
                  <a:pt x="15494" y="304926"/>
                </a:lnTo>
                <a:lnTo>
                  <a:pt x="32843" y="304926"/>
                </a:lnTo>
                <a:lnTo>
                  <a:pt x="40401" y="300025"/>
                </a:lnTo>
                <a:close/>
              </a:path>
              <a:path w="381634" h="358775">
                <a:moveTo>
                  <a:pt x="33707" y="314417"/>
                </a:moveTo>
                <a:lnTo>
                  <a:pt x="18669" y="316611"/>
                </a:lnTo>
                <a:lnTo>
                  <a:pt x="12826" y="316864"/>
                </a:lnTo>
                <a:lnTo>
                  <a:pt x="38403" y="316864"/>
                </a:lnTo>
                <a:lnTo>
                  <a:pt x="33707" y="314417"/>
                </a:lnTo>
                <a:close/>
              </a:path>
              <a:path w="381634" h="358775">
                <a:moveTo>
                  <a:pt x="15494" y="304926"/>
                </a:moveTo>
                <a:lnTo>
                  <a:pt x="16001" y="315849"/>
                </a:lnTo>
                <a:lnTo>
                  <a:pt x="25113" y="309939"/>
                </a:lnTo>
                <a:lnTo>
                  <a:pt x="15494" y="304926"/>
                </a:lnTo>
                <a:close/>
              </a:path>
              <a:path w="381634" h="358775">
                <a:moveTo>
                  <a:pt x="25113" y="309939"/>
                </a:moveTo>
                <a:lnTo>
                  <a:pt x="16001" y="315849"/>
                </a:lnTo>
                <a:lnTo>
                  <a:pt x="23894" y="315849"/>
                </a:lnTo>
                <a:lnTo>
                  <a:pt x="33707" y="314417"/>
                </a:lnTo>
                <a:lnTo>
                  <a:pt x="25113" y="309939"/>
                </a:lnTo>
                <a:close/>
              </a:path>
              <a:path w="381634" h="358775">
                <a:moveTo>
                  <a:pt x="195969" y="171576"/>
                </a:moveTo>
                <a:lnTo>
                  <a:pt x="183260" y="171576"/>
                </a:lnTo>
                <a:lnTo>
                  <a:pt x="183133" y="172592"/>
                </a:lnTo>
                <a:lnTo>
                  <a:pt x="168401" y="211836"/>
                </a:lnTo>
                <a:lnTo>
                  <a:pt x="139319" y="247903"/>
                </a:lnTo>
                <a:lnTo>
                  <a:pt x="98805" y="277622"/>
                </a:lnTo>
                <a:lnTo>
                  <a:pt x="51053" y="297561"/>
                </a:lnTo>
                <a:lnTo>
                  <a:pt x="40401" y="300025"/>
                </a:lnTo>
                <a:lnTo>
                  <a:pt x="25113" y="309939"/>
                </a:lnTo>
                <a:lnTo>
                  <a:pt x="33707" y="314417"/>
                </a:lnTo>
                <a:lnTo>
                  <a:pt x="36956" y="313944"/>
                </a:lnTo>
                <a:lnTo>
                  <a:pt x="54991" y="309625"/>
                </a:lnTo>
                <a:lnTo>
                  <a:pt x="105409" y="288416"/>
                </a:lnTo>
                <a:lnTo>
                  <a:pt x="148335" y="256794"/>
                </a:lnTo>
                <a:lnTo>
                  <a:pt x="179831" y="217677"/>
                </a:lnTo>
                <a:lnTo>
                  <a:pt x="195579" y="174498"/>
                </a:lnTo>
                <a:lnTo>
                  <a:pt x="195706" y="173862"/>
                </a:lnTo>
                <a:lnTo>
                  <a:pt x="195833" y="173482"/>
                </a:lnTo>
                <a:lnTo>
                  <a:pt x="195969" y="171576"/>
                </a:lnTo>
                <a:close/>
              </a:path>
              <a:path w="381634" h="358775">
                <a:moveTo>
                  <a:pt x="32843" y="304926"/>
                </a:moveTo>
                <a:lnTo>
                  <a:pt x="15494" y="304926"/>
                </a:lnTo>
                <a:lnTo>
                  <a:pt x="25113" y="309939"/>
                </a:lnTo>
                <a:lnTo>
                  <a:pt x="32843" y="304926"/>
                </a:lnTo>
                <a:close/>
              </a:path>
              <a:path w="381634" h="358775">
                <a:moveTo>
                  <a:pt x="183180" y="171932"/>
                </a:moveTo>
                <a:lnTo>
                  <a:pt x="183032" y="172592"/>
                </a:lnTo>
                <a:lnTo>
                  <a:pt x="183180" y="171932"/>
                </a:lnTo>
                <a:close/>
              </a:path>
              <a:path w="381634" h="358775">
                <a:moveTo>
                  <a:pt x="380746" y="0"/>
                </a:moveTo>
                <a:lnTo>
                  <a:pt x="326644" y="7747"/>
                </a:lnTo>
                <a:lnTo>
                  <a:pt x="275971" y="28828"/>
                </a:lnTo>
                <a:lnTo>
                  <a:pt x="233045" y="60325"/>
                </a:lnTo>
                <a:lnTo>
                  <a:pt x="201549" y="99440"/>
                </a:lnTo>
                <a:lnTo>
                  <a:pt x="185420" y="143001"/>
                </a:lnTo>
                <a:lnTo>
                  <a:pt x="185293" y="143383"/>
                </a:lnTo>
                <a:lnTo>
                  <a:pt x="185166" y="144017"/>
                </a:lnTo>
                <a:lnTo>
                  <a:pt x="183180" y="171932"/>
                </a:lnTo>
                <a:lnTo>
                  <a:pt x="183260" y="171576"/>
                </a:lnTo>
                <a:lnTo>
                  <a:pt x="195969" y="171576"/>
                </a:lnTo>
                <a:lnTo>
                  <a:pt x="197793" y="145923"/>
                </a:lnTo>
                <a:lnTo>
                  <a:pt x="197866" y="144907"/>
                </a:lnTo>
                <a:lnTo>
                  <a:pt x="200786" y="132587"/>
                </a:lnTo>
                <a:lnTo>
                  <a:pt x="205613" y="119252"/>
                </a:lnTo>
                <a:lnTo>
                  <a:pt x="230250" y="81407"/>
                </a:lnTo>
                <a:lnTo>
                  <a:pt x="267334" y="49149"/>
                </a:lnTo>
                <a:lnTo>
                  <a:pt x="313054" y="25526"/>
                </a:lnTo>
                <a:lnTo>
                  <a:pt x="363474" y="13588"/>
                </a:lnTo>
                <a:lnTo>
                  <a:pt x="381253" y="12700"/>
                </a:lnTo>
                <a:lnTo>
                  <a:pt x="380746" y="0"/>
                </a:lnTo>
                <a:close/>
              </a:path>
              <a:path w="381634" h="358775">
                <a:moveTo>
                  <a:pt x="197818" y="145575"/>
                </a:moveTo>
                <a:lnTo>
                  <a:pt x="197739" y="145923"/>
                </a:lnTo>
                <a:lnTo>
                  <a:pt x="197818" y="145575"/>
                </a:lnTo>
                <a:close/>
              </a:path>
              <a:path w="381634" h="358775">
                <a:moveTo>
                  <a:pt x="197971" y="144907"/>
                </a:moveTo>
                <a:lnTo>
                  <a:pt x="197818" y="145575"/>
                </a:lnTo>
                <a:lnTo>
                  <a:pt x="197971" y="144907"/>
                </a:lnTo>
                <a:close/>
              </a:path>
            </a:pathLst>
          </a:custGeom>
          <a:solidFill>
            <a:srgbClr val="497DBA"/>
          </a:solidFill>
        </p:spPr>
        <p:txBody>
          <a:bodyPr wrap="square" lIns="0" tIns="0" rIns="0" bIns="0" rtlCol="0"/>
          <a:lstStyle/>
          <a:p>
            <a:endParaRPr/>
          </a:p>
        </p:txBody>
      </p:sp>
      <p:sp>
        <p:nvSpPr>
          <p:cNvPr id="6" name="object 6"/>
          <p:cNvSpPr/>
          <p:nvPr/>
        </p:nvSpPr>
        <p:spPr>
          <a:xfrm>
            <a:off x="8028305" y="1143000"/>
            <a:ext cx="283845" cy="457834"/>
          </a:xfrm>
          <a:custGeom>
            <a:avLst/>
            <a:gdLst/>
            <a:ahLst/>
            <a:cxnLst/>
            <a:rect l="l" t="t" r="r" b="b"/>
            <a:pathLst>
              <a:path w="283845" h="457834">
                <a:moveTo>
                  <a:pt x="49713" y="25112"/>
                </a:moveTo>
                <a:lnTo>
                  <a:pt x="44397" y="34909"/>
                </a:lnTo>
                <a:lnTo>
                  <a:pt x="45212" y="43561"/>
                </a:lnTo>
                <a:lnTo>
                  <a:pt x="48260" y="64770"/>
                </a:lnTo>
                <a:lnTo>
                  <a:pt x="57785" y="105537"/>
                </a:lnTo>
                <a:lnTo>
                  <a:pt x="71120" y="143128"/>
                </a:lnTo>
                <a:lnTo>
                  <a:pt x="96900" y="190246"/>
                </a:lnTo>
                <a:lnTo>
                  <a:pt x="127889" y="222630"/>
                </a:lnTo>
                <a:lnTo>
                  <a:pt x="167259" y="235076"/>
                </a:lnTo>
                <a:lnTo>
                  <a:pt x="171958" y="235965"/>
                </a:lnTo>
                <a:lnTo>
                  <a:pt x="209930" y="262509"/>
                </a:lnTo>
                <a:lnTo>
                  <a:pt x="235966" y="302767"/>
                </a:lnTo>
                <a:lnTo>
                  <a:pt x="256413" y="355219"/>
                </a:lnTo>
                <a:lnTo>
                  <a:pt x="265556" y="394588"/>
                </a:lnTo>
                <a:lnTo>
                  <a:pt x="270510" y="435990"/>
                </a:lnTo>
                <a:lnTo>
                  <a:pt x="271145" y="457453"/>
                </a:lnTo>
                <a:lnTo>
                  <a:pt x="283845" y="456946"/>
                </a:lnTo>
                <a:lnTo>
                  <a:pt x="281304" y="414020"/>
                </a:lnTo>
                <a:lnTo>
                  <a:pt x="273939" y="371983"/>
                </a:lnTo>
                <a:lnTo>
                  <a:pt x="262509" y="332613"/>
                </a:lnTo>
                <a:lnTo>
                  <a:pt x="247523" y="297307"/>
                </a:lnTo>
                <a:lnTo>
                  <a:pt x="220091" y="254762"/>
                </a:lnTo>
                <a:lnTo>
                  <a:pt x="187451" y="228091"/>
                </a:lnTo>
                <a:lnTo>
                  <a:pt x="158242" y="221996"/>
                </a:lnTo>
                <a:lnTo>
                  <a:pt x="153797" y="220979"/>
                </a:lnTo>
                <a:lnTo>
                  <a:pt x="115950" y="194183"/>
                </a:lnTo>
                <a:lnTo>
                  <a:pt x="90170" y="154177"/>
                </a:lnTo>
                <a:lnTo>
                  <a:pt x="69850" y="101726"/>
                </a:lnTo>
                <a:lnTo>
                  <a:pt x="60705" y="62229"/>
                </a:lnTo>
                <a:lnTo>
                  <a:pt x="57385" y="37392"/>
                </a:lnTo>
                <a:lnTo>
                  <a:pt x="49713" y="25112"/>
                </a:lnTo>
                <a:close/>
              </a:path>
              <a:path w="283845" h="457834">
                <a:moveTo>
                  <a:pt x="48895" y="0"/>
                </a:moveTo>
                <a:lnTo>
                  <a:pt x="0" y="90170"/>
                </a:lnTo>
                <a:lnTo>
                  <a:pt x="1143" y="93979"/>
                </a:lnTo>
                <a:lnTo>
                  <a:pt x="4191" y="95630"/>
                </a:lnTo>
                <a:lnTo>
                  <a:pt x="7239" y="97409"/>
                </a:lnTo>
                <a:lnTo>
                  <a:pt x="11175" y="96265"/>
                </a:lnTo>
                <a:lnTo>
                  <a:pt x="12826" y="93090"/>
                </a:lnTo>
                <a:lnTo>
                  <a:pt x="44397" y="34909"/>
                </a:lnTo>
                <a:lnTo>
                  <a:pt x="43179" y="21971"/>
                </a:lnTo>
                <a:lnTo>
                  <a:pt x="42925" y="12826"/>
                </a:lnTo>
                <a:lnTo>
                  <a:pt x="55625" y="12319"/>
                </a:lnTo>
                <a:lnTo>
                  <a:pt x="56610" y="12319"/>
                </a:lnTo>
                <a:lnTo>
                  <a:pt x="48895" y="0"/>
                </a:lnTo>
                <a:close/>
              </a:path>
              <a:path w="283845" h="457834">
                <a:moveTo>
                  <a:pt x="56610" y="12319"/>
                </a:moveTo>
                <a:lnTo>
                  <a:pt x="55625" y="12319"/>
                </a:lnTo>
                <a:lnTo>
                  <a:pt x="55879" y="20827"/>
                </a:lnTo>
                <a:lnTo>
                  <a:pt x="57385" y="37392"/>
                </a:lnTo>
                <a:lnTo>
                  <a:pt x="92583" y="93725"/>
                </a:lnTo>
                <a:lnTo>
                  <a:pt x="96520" y="94614"/>
                </a:lnTo>
                <a:lnTo>
                  <a:pt x="99441" y="92710"/>
                </a:lnTo>
                <a:lnTo>
                  <a:pt x="102489" y="90932"/>
                </a:lnTo>
                <a:lnTo>
                  <a:pt x="103377" y="86995"/>
                </a:lnTo>
                <a:lnTo>
                  <a:pt x="56610" y="12319"/>
                </a:lnTo>
                <a:close/>
              </a:path>
              <a:path w="283845" h="457834">
                <a:moveTo>
                  <a:pt x="55724" y="15621"/>
                </a:moveTo>
                <a:lnTo>
                  <a:pt x="54864" y="15621"/>
                </a:lnTo>
                <a:lnTo>
                  <a:pt x="49713" y="25112"/>
                </a:lnTo>
                <a:lnTo>
                  <a:pt x="57385" y="37392"/>
                </a:lnTo>
                <a:lnTo>
                  <a:pt x="55879" y="20827"/>
                </a:lnTo>
                <a:lnTo>
                  <a:pt x="55724" y="15621"/>
                </a:lnTo>
                <a:close/>
              </a:path>
              <a:path w="283845" h="457834">
                <a:moveTo>
                  <a:pt x="55625" y="12319"/>
                </a:moveTo>
                <a:lnTo>
                  <a:pt x="42925" y="12826"/>
                </a:lnTo>
                <a:lnTo>
                  <a:pt x="43179" y="21971"/>
                </a:lnTo>
                <a:lnTo>
                  <a:pt x="44397" y="34909"/>
                </a:lnTo>
                <a:lnTo>
                  <a:pt x="49713" y="25112"/>
                </a:lnTo>
                <a:lnTo>
                  <a:pt x="43942" y="15875"/>
                </a:lnTo>
                <a:lnTo>
                  <a:pt x="54864" y="15621"/>
                </a:lnTo>
                <a:lnTo>
                  <a:pt x="55724" y="15621"/>
                </a:lnTo>
                <a:lnTo>
                  <a:pt x="55625" y="12319"/>
                </a:lnTo>
                <a:close/>
              </a:path>
              <a:path w="283845" h="457834">
                <a:moveTo>
                  <a:pt x="54864" y="15621"/>
                </a:moveTo>
                <a:lnTo>
                  <a:pt x="43942" y="15875"/>
                </a:lnTo>
                <a:lnTo>
                  <a:pt x="49713" y="25112"/>
                </a:lnTo>
                <a:lnTo>
                  <a:pt x="54864" y="15621"/>
                </a:lnTo>
                <a:close/>
              </a:path>
            </a:pathLst>
          </a:custGeom>
          <a:solidFill>
            <a:srgbClr val="497DBA"/>
          </a:solidFill>
        </p:spPr>
        <p:txBody>
          <a:bodyPr wrap="square" lIns="0" tIns="0" rIns="0" bIns="0" rtlCol="0"/>
          <a:lstStyle/>
          <a:p>
            <a:endParaRPr/>
          </a:p>
        </p:txBody>
      </p:sp>
      <p:sp>
        <p:nvSpPr>
          <p:cNvPr id="7" name="object 7"/>
          <p:cNvSpPr txBox="1"/>
          <p:nvPr/>
        </p:nvSpPr>
        <p:spPr>
          <a:xfrm>
            <a:off x="7852409" y="709930"/>
            <a:ext cx="18097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L</a:t>
            </a:r>
            <a:endParaRPr sz="2000">
              <a:latin typeface="Times New Roman"/>
              <a:cs typeface="Times New Roman"/>
            </a:endParaRPr>
          </a:p>
        </p:txBody>
      </p:sp>
      <p:pic>
        <p:nvPicPr>
          <p:cNvPr id="8" name="object 8"/>
          <p:cNvPicPr/>
          <p:nvPr/>
        </p:nvPicPr>
        <p:blipFill>
          <a:blip r:embed="rId2" cstate="print"/>
          <a:stretch>
            <a:fillRect/>
          </a:stretch>
        </p:blipFill>
        <p:spPr>
          <a:xfrm>
            <a:off x="1892807" y="2350007"/>
            <a:ext cx="3683507" cy="3731780"/>
          </a:xfrm>
          <a:prstGeom prst="rect">
            <a:avLst/>
          </a:prstGeom>
        </p:spPr>
      </p:pic>
      <p:grpSp>
        <p:nvGrpSpPr>
          <p:cNvPr id="9" name="object 9"/>
          <p:cNvGrpSpPr/>
          <p:nvPr/>
        </p:nvGrpSpPr>
        <p:grpSpPr>
          <a:xfrm>
            <a:off x="5181600" y="635888"/>
            <a:ext cx="1115695" cy="1040130"/>
            <a:chOff x="5181600" y="635888"/>
            <a:chExt cx="1115695" cy="1040130"/>
          </a:xfrm>
        </p:grpSpPr>
        <p:sp>
          <p:nvSpPr>
            <p:cNvPr id="10" name="object 10"/>
            <p:cNvSpPr/>
            <p:nvPr/>
          </p:nvSpPr>
          <p:spPr>
            <a:xfrm>
              <a:off x="5563361" y="915161"/>
              <a:ext cx="457200" cy="457200"/>
            </a:xfrm>
            <a:custGeom>
              <a:avLst/>
              <a:gdLst/>
              <a:ahLst/>
              <a:cxnLst/>
              <a:rect l="l" t="t" r="r" b="b"/>
              <a:pathLst>
                <a:path w="457200" h="457200">
                  <a:moveTo>
                    <a:pt x="0" y="228600"/>
                  </a:moveTo>
                  <a:lnTo>
                    <a:pt x="4644" y="182533"/>
                  </a:lnTo>
                  <a:lnTo>
                    <a:pt x="17966" y="139624"/>
                  </a:lnTo>
                  <a:lnTo>
                    <a:pt x="39045" y="100793"/>
                  </a:lnTo>
                  <a:lnTo>
                    <a:pt x="66960" y="66960"/>
                  </a:lnTo>
                  <a:lnTo>
                    <a:pt x="100793" y="39045"/>
                  </a:lnTo>
                  <a:lnTo>
                    <a:pt x="139624" y="17966"/>
                  </a:lnTo>
                  <a:lnTo>
                    <a:pt x="182533" y="4644"/>
                  </a:lnTo>
                  <a:lnTo>
                    <a:pt x="228600" y="0"/>
                  </a:lnTo>
                  <a:lnTo>
                    <a:pt x="274666" y="4644"/>
                  </a:lnTo>
                  <a:lnTo>
                    <a:pt x="317575" y="17966"/>
                  </a:lnTo>
                  <a:lnTo>
                    <a:pt x="356406" y="39045"/>
                  </a:lnTo>
                  <a:lnTo>
                    <a:pt x="390239" y="66960"/>
                  </a:lnTo>
                  <a:lnTo>
                    <a:pt x="418154" y="100793"/>
                  </a:lnTo>
                  <a:lnTo>
                    <a:pt x="439233" y="139624"/>
                  </a:lnTo>
                  <a:lnTo>
                    <a:pt x="452555" y="182533"/>
                  </a:lnTo>
                  <a:lnTo>
                    <a:pt x="457200" y="228600"/>
                  </a:lnTo>
                  <a:lnTo>
                    <a:pt x="452555" y="274666"/>
                  </a:lnTo>
                  <a:lnTo>
                    <a:pt x="439233" y="317575"/>
                  </a:lnTo>
                  <a:lnTo>
                    <a:pt x="418154" y="356406"/>
                  </a:lnTo>
                  <a:lnTo>
                    <a:pt x="390239" y="390239"/>
                  </a:lnTo>
                  <a:lnTo>
                    <a:pt x="356406" y="418154"/>
                  </a:lnTo>
                  <a:lnTo>
                    <a:pt x="317575" y="439233"/>
                  </a:lnTo>
                  <a:lnTo>
                    <a:pt x="274666" y="452555"/>
                  </a:lnTo>
                  <a:lnTo>
                    <a:pt x="228600" y="457200"/>
                  </a:lnTo>
                  <a:lnTo>
                    <a:pt x="182533" y="452555"/>
                  </a:lnTo>
                  <a:lnTo>
                    <a:pt x="139624" y="439233"/>
                  </a:lnTo>
                  <a:lnTo>
                    <a:pt x="100793" y="418154"/>
                  </a:lnTo>
                  <a:lnTo>
                    <a:pt x="66960" y="390239"/>
                  </a:lnTo>
                  <a:lnTo>
                    <a:pt x="39045" y="356406"/>
                  </a:lnTo>
                  <a:lnTo>
                    <a:pt x="17966" y="317575"/>
                  </a:lnTo>
                  <a:lnTo>
                    <a:pt x="4644" y="274666"/>
                  </a:lnTo>
                  <a:lnTo>
                    <a:pt x="0" y="228600"/>
                  </a:lnTo>
                  <a:close/>
                </a:path>
              </a:pathLst>
            </a:custGeom>
            <a:ln w="25908">
              <a:solidFill>
                <a:srgbClr val="385D89"/>
              </a:solidFill>
            </a:ln>
          </p:spPr>
          <p:txBody>
            <a:bodyPr wrap="square" lIns="0" tIns="0" rIns="0" bIns="0" rtlCol="0"/>
            <a:lstStyle/>
            <a:p>
              <a:endParaRPr/>
            </a:p>
          </p:txBody>
        </p:sp>
        <p:sp>
          <p:nvSpPr>
            <p:cNvPr id="11" name="object 11"/>
            <p:cNvSpPr/>
            <p:nvPr/>
          </p:nvSpPr>
          <p:spPr>
            <a:xfrm>
              <a:off x="5181600" y="635888"/>
              <a:ext cx="1115695" cy="1040130"/>
            </a:xfrm>
            <a:custGeom>
              <a:avLst/>
              <a:gdLst/>
              <a:ahLst/>
              <a:cxnLst/>
              <a:rect l="l" t="t" r="r" b="b"/>
              <a:pathLst>
                <a:path w="1115695" h="1040130">
                  <a:moveTo>
                    <a:pt x="381254" y="424561"/>
                  </a:moveTo>
                  <a:lnTo>
                    <a:pt x="339344" y="419862"/>
                  </a:lnTo>
                  <a:lnTo>
                    <a:pt x="298704" y="406146"/>
                  </a:lnTo>
                  <a:lnTo>
                    <a:pt x="259207" y="384556"/>
                  </a:lnTo>
                  <a:lnTo>
                    <a:pt x="221615" y="355727"/>
                  </a:lnTo>
                  <a:lnTo>
                    <a:pt x="187071" y="320675"/>
                  </a:lnTo>
                  <a:lnTo>
                    <a:pt x="156083" y="280289"/>
                  </a:lnTo>
                  <a:lnTo>
                    <a:pt x="129540" y="235585"/>
                  </a:lnTo>
                  <a:lnTo>
                    <a:pt x="108331" y="187452"/>
                  </a:lnTo>
                  <a:lnTo>
                    <a:pt x="92925" y="136779"/>
                  </a:lnTo>
                  <a:lnTo>
                    <a:pt x="84531" y="87464"/>
                  </a:lnTo>
                  <a:lnTo>
                    <a:pt x="117678" y="140970"/>
                  </a:lnTo>
                  <a:lnTo>
                    <a:pt x="119507" y="143764"/>
                  </a:lnTo>
                  <a:lnTo>
                    <a:pt x="123317" y="144653"/>
                  </a:lnTo>
                  <a:lnTo>
                    <a:pt x="126365" y="142875"/>
                  </a:lnTo>
                  <a:lnTo>
                    <a:pt x="129286" y="140970"/>
                  </a:lnTo>
                  <a:lnTo>
                    <a:pt x="130302" y="137160"/>
                  </a:lnTo>
                  <a:lnTo>
                    <a:pt x="83908" y="62357"/>
                  </a:lnTo>
                  <a:lnTo>
                    <a:pt x="76200" y="49911"/>
                  </a:lnTo>
                  <a:lnTo>
                    <a:pt x="28498" y="136906"/>
                  </a:lnTo>
                  <a:lnTo>
                    <a:pt x="26924" y="139827"/>
                  </a:lnTo>
                  <a:lnTo>
                    <a:pt x="28067" y="143764"/>
                  </a:lnTo>
                  <a:lnTo>
                    <a:pt x="34163" y="147066"/>
                  </a:lnTo>
                  <a:lnTo>
                    <a:pt x="37973" y="145923"/>
                  </a:lnTo>
                  <a:lnTo>
                    <a:pt x="39751" y="142875"/>
                  </a:lnTo>
                  <a:lnTo>
                    <a:pt x="71526" y="84937"/>
                  </a:lnTo>
                  <a:lnTo>
                    <a:pt x="71628" y="84734"/>
                  </a:lnTo>
                  <a:lnTo>
                    <a:pt x="71628" y="86360"/>
                  </a:lnTo>
                  <a:lnTo>
                    <a:pt x="80645" y="140081"/>
                  </a:lnTo>
                  <a:lnTo>
                    <a:pt x="96520" y="192151"/>
                  </a:lnTo>
                  <a:lnTo>
                    <a:pt x="118491" y="241681"/>
                  </a:lnTo>
                  <a:lnTo>
                    <a:pt x="145796" y="287782"/>
                  </a:lnTo>
                  <a:lnTo>
                    <a:pt x="177673" y="329311"/>
                  </a:lnTo>
                  <a:lnTo>
                    <a:pt x="213487" y="365506"/>
                  </a:lnTo>
                  <a:lnTo>
                    <a:pt x="252476" y="395351"/>
                  </a:lnTo>
                  <a:lnTo>
                    <a:pt x="293878" y="417957"/>
                  </a:lnTo>
                  <a:lnTo>
                    <a:pt x="337058" y="432308"/>
                  </a:lnTo>
                  <a:lnTo>
                    <a:pt x="380746" y="437261"/>
                  </a:lnTo>
                  <a:lnTo>
                    <a:pt x="381254" y="424561"/>
                  </a:lnTo>
                  <a:close/>
                </a:path>
                <a:path w="1115695" h="1040130">
                  <a:moveTo>
                    <a:pt x="454025" y="669290"/>
                  </a:moveTo>
                  <a:lnTo>
                    <a:pt x="441325" y="668020"/>
                  </a:lnTo>
                  <a:lnTo>
                    <a:pt x="440715" y="674370"/>
                  </a:lnTo>
                  <a:lnTo>
                    <a:pt x="440613" y="674751"/>
                  </a:lnTo>
                  <a:lnTo>
                    <a:pt x="439102" y="679983"/>
                  </a:lnTo>
                  <a:lnTo>
                    <a:pt x="438988" y="680212"/>
                  </a:lnTo>
                  <a:lnTo>
                    <a:pt x="436245" y="685927"/>
                  </a:lnTo>
                  <a:lnTo>
                    <a:pt x="405384" y="716026"/>
                  </a:lnTo>
                  <a:lnTo>
                    <a:pt x="362331" y="739521"/>
                  </a:lnTo>
                  <a:lnTo>
                    <a:pt x="321056" y="755777"/>
                  </a:lnTo>
                  <a:lnTo>
                    <a:pt x="273431" y="770382"/>
                  </a:lnTo>
                  <a:lnTo>
                    <a:pt x="201676" y="786511"/>
                  </a:lnTo>
                  <a:lnTo>
                    <a:pt x="163322" y="792988"/>
                  </a:lnTo>
                  <a:lnTo>
                    <a:pt x="123571" y="798195"/>
                  </a:lnTo>
                  <a:lnTo>
                    <a:pt x="82931" y="802005"/>
                  </a:lnTo>
                  <a:lnTo>
                    <a:pt x="41529" y="804291"/>
                  </a:lnTo>
                  <a:lnTo>
                    <a:pt x="36004" y="804418"/>
                  </a:lnTo>
                  <a:lnTo>
                    <a:pt x="94107" y="768858"/>
                  </a:lnTo>
                  <a:lnTo>
                    <a:pt x="95123" y="764921"/>
                  </a:lnTo>
                  <a:lnTo>
                    <a:pt x="93218" y="762000"/>
                  </a:lnTo>
                  <a:lnTo>
                    <a:pt x="91440" y="758952"/>
                  </a:lnTo>
                  <a:lnTo>
                    <a:pt x="87503" y="758063"/>
                  </a:lnTo>
                  <a:lnTo>
                    <a:pt x="0" y="811530"/>
                  </a:lnTo>
                  <a:lnTo>
                    <a:pt x="86614" y="859663"/>
                  </a:lnTo>
                  <a:lnTo>
                    <a:pt x="89662" y="861441"/>
                  </a:lnTo>
                  <a:lnTo>
                    <a:pt x="93472" y="860298"/>
                  </a:lnTo>
                  <a:lnTo>
                    <a:pt x="95250" y="857250"/>
                  </a:lnTo>
                  <a:lnTo>
                    <a:pt x="96901" y="854202"/>
                  </a:lnTo>
                  <a:lnTo>
                    <a:pt x="95758" y="850265"/>
                  </a:lnTo>
                  <a:lnTo>
                    <a:pt x="92710" y="848614"/>
                  </a:lnTo>
                  <a:lnTo>
                    <a:pt x="37058" y="817626"/>
                  </a:lnTo>
                  <a:lnTo>
                    <a:pt x="36144" y="817130"/>
                  </a:lnTo>
                  <a:lnTo>
                    <a:pt x="42291" y="816991"/>
                  </a:lnTo>
                  <a:lnTo>
                    <a:pt x="84074" y="814578"/>
                  </a:lnTo>
                  <a:lnTo>
                    <a:pt x="125222" y="810768"/>
                  </a:lnTo>
                  <a:lnTo>
                    <a:pt x="165481" y="805561"/>
                  </a:lnTo>
                  <a:lnTo>
                    <a:pt x="204216" y="798957"/>
                  </a:lnTo>
                  <a:lnTo>
                    <a:pt x="241554" y="791337"/>
                  </a:lnTo>
                  <a:lnTo>
                    <a:pt x="293624" y="777875"/>
                  </a:lnTo>
                  <a:lnTo>
                    <a:pt x="340233" y="762381"/>
                  </a:lnTo>
                  <a:lnTo>
                    <a:pt x="380365" y="745109"/>
                  </a:lnTo>
                  <a:lnTo>
                    <a:pt x="421894" y="719709"/>
                  </a:lnTo>
                  <a:lnTo>
                    <a:pt x="447675" y="691388"/>
                  </a:lnTo>
                  <a:lnTo>
                    <a:pt x="451104" y="684022"/>
                  </a:lnTo>
                  <a:lnTo>
                    <a:pt x="451231" y="683768"/>
                  </a:lnTo>
                  <a:lnTo>
                    <a:pt x="452488" y="679323"/>
                  </a:lnTo>
                  <a:lnTo>
                    <a:pt x="453136" y="677037"/>
                  </a:lnTo>
                  <a:lnTo>
                    <a:pt x="453263" y="676275"/>
                  </a:lnTo>
                  <a:lnTo>
                    <a:pt x="453390" y="675894"/>
                  </a:lnTo>
                  <a:lnTo>
                    <a:pt x="453605" y="673608"/>
                  </a:lnTo>
                  <a:lnTo>
                    <a:pt x="454025" y="669290"/>
                  </a:lnTo>
                  <a:close/>
                </a:path>
                <a:path w="1115695" h="1040130">
                  <a:moveTo>
                    <a:pt x="777875" y="668782"/>
                  </a:moveTo>
                  <a:lnTo>
                    <a:pt x="765175" y="668528"/>
                  </a:lnTo>
                  <a:lnTo>
                    <a:pt x="764286" y="703199"/>
                  </a:lnTo>
                  <a:lnTo>
                    <a:pt x="761492" y="736346"/>
                  </a:lnTo>
                  <a:lnTo>
                    <a:pt x="754761" y="781685"/>
                  </a:lnTo>
                  <a:lnTo>
                    <a:pt x="742061" y="827913"/>
                  </a:lnTo>
                  <a:lnTo>
                    <a:pt x="734974" y="842137"/>
                  </a:lnTo>
                  <a:lnTo>
                    <a:pt x="732167" y="845680"/>
                  </a:lnTo>
                  <a:lnTo>
                    <a:pt x="729780" y="847534"/>
                  </a:lnTo>
                  <a:lnTo>
                    <a:pt x="723011" y="849249"/>
                  </a:lnTo>
                  <a:lnTo>
                    <a:pt x="722249" y="849503"/>
                  </a:lnTo>
                  <a:lnTo>
                    <a:pt x="721487" y="849884"/>
                  </a:lnTo>
                  <a:lnTo>
                    <a:pt x="720725" y="850392"/>
                  </a:lnTo>
                  <a:lnTo>
                    <a:pt x="716788" y="853567"/>
                  </a:lnTo>
                  <a:lnTo>
                    <a:pt x="716407" y="853948"/>
                  </a:lnTo>
                  <a:lnTo>
                    <a:pt x="716026" y="854202"/>
                  </a:lnTo>
                  <a:lnTo>
                    <a:pt x="711835" y="859663"/>
                  </a:lnTo>
                  <a:lnTo>
                    <a:pt x="711327" y="860171"/>
                  </a:lnTo>
                  <a:lnTo>
                    <a:pt x="707326" y="867410"/>
                  </a:lnTo>
                  <a:lnTo>
                    <a:pt x="693039" y="910844"/>
                  </a:lnTo>
                  <a:lnTo>
                    <a:pt x="685165" y="955040"/>
                  </a:lnTo>
                  <a:lnTo>
                    <a:pt x="680529" y="1004049"/>
                  </a:lnTo>
                  <a:lnTo>
                    <a:pt x="649351" y="947166"/>
                  </a:lnTo>
                  <a:lnTo>
                    <a:pt x="647700" y="943991"/>
                  </a:lnTo>
                  <a:lnTo>
                    <a:pt x="643890" y="942975"/>
                  </a:lnTo>
                  <a:lnTo>
                    <a:pt x="640715" y="944626"/>
                  </a:lnTo>
                  <a:lnTo>
                    <a:pt x="637667" y="946277"/>
                  </a:lnTo>
                  <a:lnTo>
                    <a:pt x="636524" y="950087"/>
                  </a:lnTo>
                  <a:lnTo>
                    <a:pt x="638175" y="953262"/>
                  </a:lnTo>
                  <a:lnTo>
                    <a:pt x="685800" y="1040130"/>
                  </a:lnTo>
                  <a:lnTo>
                    <a:pt x="693521" y="1027684"/>
                  </a:lnTo>
                  <a:lnTo>
                    <a:pt x="738124" y="955929"/>
                  </a:lnTo>
                  <a:lnTo>
                    <a:pt x="739902" y="953008"/>
                  </a:lnTo>
                  <a:lnTo>
                    <a:pt x="739013" y="949071"/>
                  </a:lnTo>
                  <a:lnTo>
                    <a:pt x="735965" y="947166"/>
                  </a:lnTo>
                  <a:lnTo>
                    <a:pt x="733044" y="945388"/>
                  </a:lnTo>
                  <a:lnTo>
                    <a:pt x="729107" y="946277"/>
                  </a:lnTo>
                  <a:lnTo>
                    <a:pt x="727329" y="949325"/>
                  </a:lnTo>
                  <a:lnTo>
                    <a:pt x="693178" y="1004214"/>
                  </a:lnTo>
                  <a:lnTo>
                    <a:pt x="697738" y="956818"/>
                  </a:lnTo>
                  <a:lnTo>
                    <a:pt x="705358" y="913892"/>
                  </a:lnTo>
                  <a:lnTo>
                    <a:pt x="718439" y="873506"/>
                  </a:lnTo>
                  <a:lnTo>
                    <a:pt x="724763" y="863600"/>
                  </a:lnTo>
                  <a:lnTo>
                    <a:pt x="725144" y="863117"/>
                  </a:lnTo>
                  <a:lnTo>
                    <a:pt x="725995" y="862457"/>
                  </a:lnTo>
                  <a:lnTo>
                    <a:pt x="727125" y="861568"/>
                  </a:lnTo>
                  <a:lnTo>
                    <a:pt x="727532" y="861263"/>
                  </a:lnTo>
                  <a:lnTo>
                    <a:pt x="730745" y="860425"/>
                  </a:lnTo>
                  <a:lnTo>
                    <a:pt x="734314" y="859536"/>
                  </a:lnTo>
                  <a:lnTo>
                    <a:pt x="735076" y="859282"/>
                  </a:lnTo>
                  <a:lnTo>
                    <a:pt x="735965" y="858901"/>
                  </a:lnTo>
                  <a:lnTo>
                    <a:pt x="740537" y="855218"/>
                  </a:lnTo>
                  <a:lnTo>
                    <a:pt x="741045" y="854837"/>
                  </a:lnTo>
                  <a:lnTo>
                    <a:pt x="741299" y="854583"/>
                  </a:lnTo>
                  <a:lnTo>
                    <a:pt x="741768" y="853948"/>
                  </a:lnTo>
                  <a:lnTo>
                    <a:pt x="745617" y="849122"/>
                  </a:lnTo>
                  <a:lnTo>
                    <a:pt x="745744" y="848868"/>
                  </a:lnTo>
                  <a:lnTo>
                    <a:pt x="745998" y="848614"/>
                  </a:lnTo>
                  <a:lnTo>
                    <a:pt x="746137" y="848360"/>
                  </a:lnTo>
                  <a:lnTo>
                    <a:pt x="746760" y="847217"/>
                  </a:lnTo>
                  <a:lnTo>
                    <a:pt x="747255" y="846328"/>
                  </a:lnTo>
                  <a:lnTo>
                    <a:pt x="747877" y="845185"/>
                  </a:lnTo>
                  <a:lnTo>
                    <a:pt x="749973" y="841375"/>
                  </a:lnTo>
                  <a:lnTo>
                    <a:pt x="750189" y="840994"/>
                  </a:lnTo>
                  <a:lnTo>
                    <a:pt x="754126" y="832104"/>
                  </a:lnTo>
                  <a:lnTo>
                    <a:pt x="767334" y="783844"/>
                  </a:lnTo>
                  <a:lnTo>
                    <a:pt x="774192" y="737362"/>
                  </a:lnTo>
                  <a:lnTo>
                    <a:pt x="776859" y="703199"/>
                  </a:lnTo>
                  <a:lnTo>
                    <a:pt x="777875" y="668782"/>
                  </a:lnTo>
                  <a:close/>
                </a:path>
                <a:path w="1115695" h="1040130">
                  <a:moveTo>
                    <a:pt x="914400" y="49911"/>
                  </a:moveTo>
                  <a:lnTo>
                    <a:pt x="903452" y="43815"/>
                  </a:lnTo>
                  <a:lnTo>
                    <a:pt x="827786" y="1651"/>
                  </a:lnTo>
                  <a:lnTo>
                    <a:pt x="824738" y="0"/>
                  </a:lnTo>
                  <a:lnTo>
                    <a:pt x="820928" y="1143"/>
                  </a:lnTo>
                  <a:lnTo>
                    <a:pt x="819150" y="4191"/>
                  </a:lnTo>
                  <a:lnTo>
                    <a:pt x="817499" y="7239"/>
                  </a:lnTo>
                  <a:lnTo>
                    <a:pt x="818642" y="11049"/>
                  </a:lnTo>
                  <a:lnTo>
                    <a:pt x="821690" y="12827"/>
                  </a:lnTo>
                  <a:lnTo>
                    <a:pt x="880351" y="45504"/>
                  </a:lnTo>
                  <a:lnTo>
                    <a:pt x="870712" y="46609"/>
                  </a:lnTo>
                  <a:lnTo>
                    <a:pt x="827913" y="55118"/>
                  </a:lnTo>
                  <a:lnTo>
                    <a:pt x="773430" y="74168"/>
                  </a:lnTo>
                  <a:lnTo>
                    <a:pt x="723519" y="100838"/>
                  </a:lnTo>
                  <a:lnTo>
                    <a:pt x="679958" y="133477"/>
                  </a:lnTo>
                  <a:lnTo>
                    <a:pt x="652526" y="161290"/>
                  </a:lnTo>
                  <a:lnTo>
                    <a:pt x="624205" y="201803"/>
                  </a:lnTo>
                  <a:lnTo>
                    <a:pt x="607314" y="245110"/>
                  </a:lnTo>
                  <a:lnTo>
                    <a:pt x="603250" y="278257"/>
                  </a:lnTo>
                  <a:lnTo>
                    <a:pt x="615950" y="278765"/>
                  </a:lnTo>
                  <a:lnTo>
                    <a:pt x="616458" y="268097"/>
                  </a:lnTo>
                  <a:lnTo>
                    <a:pt x="617601" y="257810"/>
                  </a:lnTo>
                  <a:lnTo>
                    <a:pt x="630428" y="217551"/>
                  </a:lnTo>
                  <a:lnTo>
                    <a:pt x="654685" y="178689"/>
                  </a:lnTo>
                  <a:lnTo>
                    <a:pt x="688848" y="142621"/>
                  </a:lnTo>
                  <a:lnTo>
                    <a:pt x="730758" y="111252"/>
                  </a:lnTo>
                  <a:lnTo>
                    <a:pt x="778891" y="85598"/>
                  </a:lnTo>
                  <a:lnTo>
                    <a:pt x="831596" y="67310"/>
                  </a:lnTo>
                  <a:lnTo>
                    <a:pt x="872617" y="59182"/>
                  </a:lnTo>
                  <a:lnTo>
                    <a:pt x="875322" y="58864"/>
                  </a:lnTo>
                  <a:lnTo>
                    <a:pt x="823214" y="90678"/>
                  </a:lnTo>
                  <a:lnTo>
                    <a:pt x="820293" y="92583"/>
                  </a:lnTo>
                  <a:lnTo>
                    <a:pt x="819277" y="96393"/>
                  </a:lnTo>
                  <a:lnTo>
                    <a:pt x="821055" y="99441"/>
                  </a:lnTo>
                  <a:lnTo>
                    <a:pt x="822960" y="102489"/>
                  </a:lnTo>
                  <a:lnTo>
                    <a:pt x="826897" y="103378"/>
                  </a:lnTo>
                  <a:lnTo>
                    <a:pt x="914400" y="49911"/>
                  </a:lnTo>
                  <a:close/>
                </a:path>
                <a:path w="1115695" h="1040130">
                  <a:moveTo>
                    <a:pt x="1115187" y="645287"/>
                  </a:moveTo>
                  <a:lnTo>
                    <a:pt x="1114044" y="641350"/>
                  </a:lnTo>
                  <a:lnTo>
                    <a:pt x="1110869" y="639699"/>
                  </a:lnTo>
                  <a:lnTo>
                    <a:pt x="1107821" y="638048"/>
                  </a:lnTo>
                  <a:lnTo>
                    <a:pt x="1104011" y="639191"/>
                  </a:lnTo>
                  <a:lnTo>
                    <a:pt x="1102233" y="642366"/>
                  </a:lnTo>
                  <a:lnTo>
                    <a:pt x="1070127" y="702538"/>
                  </a:lnTo>
                  <a:lnTo>
                    <a:pt x="1070102" y="702310"/>
                  </a:lnTo>
                  <a:lnTo>
                    <a:pt x="1052830" y="648843"/>
                  </a:lnTo>
                  <a:lnTo>
                    <a:pt x="1029589" y="609219"/>
                  </a:lnTo>
                  <a:lnTo>
                    <a:pt x="999617" y="573913"/>
                  </a:lnTo>
                  <a:lnTo>
                    <a:pt x="964184" y="543941"/>
                  </a:lnTo>
                  <a:lnTo>
                    <a:pt x="924560" y="520827"/>
                  </a:lnTo>
                  <a:lnTo>
                    <a:pt x="882142" y="506095"/>
                  </a:lnTo>
                  <a:lnTo>
                    <a:pt x="838327" y="500761"/>
                  </a:lnTo>
                  <a:lnTo>
                    <a:pt x="838073" y="513461"/>
                  </a:lnTo>
                  <a:lnTo>
                    <a:pt x="848741" y="513715"/>
                  </a:lnTo>
                  <a:lnTo>
                    <a:pt x="859028" y="514731"/>
                  </a:lnTo>
                  <a:lnTo>
                    <a:pt x="899795" y="524510"/>
                  </a:lnTo>
                  <a:lnTo>
                    <a:pt x="938911" y="542671"/>
                  </a:lnTo>
                  <a:lnTo>
                    <a:pt x="974852" y="568198"/>
                  </a:lnTo>
                  <a:lnTo>
                    <a:pt x="1005967" y="599567"/>
                  </a:lnTo>
                  <a:lnTo>
                    <a:pt x="1031494" y="635508"/>
                  </a:lnTo>
                  <a:lnTo>
                    <a:pt x="1049528" y="674624"/>
                  </a:lnTo>
                  <a:lnTo>
                    <a:pt x="1055255" y="693813"/>
                  </a:lnTo>
                  <a:lnTo>
                    <a:pt x="1024305" y="645160"/>
                  </a:lnTo>
                  <a:lnTo>
                    <a:pt x="1022604" y="642239"/>
                  </a:lnTo>
                  <a:lnTo>
                    <a:pt x="1018667" y="641477"/>
                  </a:lnTo>
                  <a:lnTo>
                    <a:pt x="1015619" y="643255"/>
                  </a:lnTo>
                  <a:lnTo>
                    <a:pt x="1012698" y="645160"/>
                  </a:lnTo>
                  <a:lnTo>
                    <a:pt x="1011809" y="649097"/>
                  </a:lnTo>
                  <a:lnTo>
                    <a:pt x="1013714" y="652018"/>
                  </a:lnTo>
                  <a:lnTo>
                    <a:pt x="1066800" y="735711"/>
                  </a:lnTo>
                  <a:lnTo>
                    <a:pt x="1073175" y="723773"/>
                  </a:lnTo>
                  <a:lnTo>
                    <a:pt x="1113536" y="648335"/>
                  </a:lnTo>
                  <a:lnTo>
                    <a:pt x="1115187" y="645287"/>
                  </a:lnTo>
                  <a:close/>
                </a:path>
              </a:pathLst>
            </a:custGeom>
            <a:solidFill>
              <a:srgbClr val="497DBA"/>
            </a:solidFill>
          </p:spPr>
          <p:txBody>
            <a:bodyPr wrap="square" lIns="0" tIns="0" rIns="0" bIns="0" rtlCol="0"/>
            <a:lstStyle/>
            <a:p>
              <a:endParaRPr/>
            </a:p>
          </p:txBody>
        </p:sp>
      </p:grpSp>
      <p:sp>
        <p:nvSpPr>
          <p:cNvPr id="12" name="object 12"/>
          <p:cNvSpPr txBox="1"/>
          <p:nvPr/>
        </p:nvSpPr>
        <p:spPr>
          <a:xfrm>
            <a:off x="4956175" y="995248"/>
            <a:ext cx="4095750" cy="1480185"/>
          </a:xfrm>
          <a:prstGeom prst="rect">
            <a:avLst/>
          </a:prstGeom>
        </p:spPr>
        <p:txBody>
          <a:bodyPr vert="horz" wrap="square" lIns="0" tIns="13335" rIns="0" bIns="0" rtlCol="0">
            <a:spAutoFit/>
          </a:bodyPr>
          <a:lstStyle/>
          <a:p>
            <a:pPr marL="698500">
              <a:lnSpc>
                <a:spcPct val="100000"/>
              </a:lnSpc>
              <a:spcBef>
                <a:spcPts val="105"/>
              </a:spcBef>
            </a:pPr>
            <a:r>
              <a:rPr sz="2000" dirty="0">
                <a:latin typeface="Times New Roman"/>
                <a:cs typeface="Times New Roman"/>
              </a:rPr>
              <a:t>H</a:t>
            </a:r>
            <a:endParaRPr sz="2000">
              <a:latin typeface="Times New Roman"/>
              <a:cs typeface="Times New Roman"/>
            </a:endParaRPr>
          </a:p>
          <a:p>
            <a:pPr>
              <a:lnSpc>
                <a:spcPct val="100000"/>
              </a:lnSpc>
              <a:spcBef>
                <a:spcPts val="30"/>
              </a:spcBef>
            </a:pPr>
            <a:endParaRPr sz="2200">
              <a:latin typeface="Times New Roman"/>
              <a:cs typeface="Times New Roman"/>
            </a:endParaRPr>
          </a:p>
          <a:p>
            <a:pPr marL="12700" marR="5080">
              <a:lnSpc>
                <a:spcPct val="100000"/>
              </a:lnSpc>
            </a:pPr>
            <a:r>
              <a:rPr sz="1800" b="1" dirty="0">
                <a:latin typeface="Times New Roman"/>
                <a:cs typeface="Times New Roman"/>
              </a:rPr>
              <a:t>Fig(a): </a:t>
            </a:r>
            <a:r>
              <a:rPr sz="1800" spc="-20" dirty="0">
                <a:latin typeface="Times New Roman"/>
                <a:cs typeface="Times New Roman"/>
              </a:rPr>
              <a:t>Wind </a:t>
            </a:r>
            <a:r>
              <a:rPr sz="1800" dirty="0">
                <a:latin typeface="Times New Roman"/>
                <a:cs typeface="Times New Roman"/>
              </a:rPr>
              <a:t>stream flow patterns near the </a:t>
            </a:r>
            <a:r>
              <a:rPr sz="1800" spc="5" dirty="0">
                <a:latin typeface="Times New Roman"/>
                <a:cs typeface="Times New Roman"/>
              </a:rPr>
              <a:t> </a:t>
            </a:r>
            <a:r>
              <a:rPr sz="1800" dirty="0">
                <a:latin typeface="Times New Roman"/>
                <a:cs typeface="Times New Roman"/>
              </a:rPr>
              <a:t>surface</a:t>
            </a:r>
            <a:r>
              <a:rPr sz="1800" spc="-15" dirty="0">
                <a:latin typeface="Times New Roman"/>
                <a:cs typeface="Times New Roman"/>
              </a:rPr>
              <a:t> </a:t>
            </a:r>
            <a:r>
              <a:rPr sz="1800" dirty="0">
                <a:latin typeface="Times New Roman"/>
                <a:cs typeface="Times New Roman"/>
              </a:rPr>
              <a:t>of</a:t>
            </a:r>
            <a:r>
              <a:rPr sz="1800" spc="-10" dirty="0">
                <a:latin typeface="Times New Roman"/>
                <a:cs typeface="Times New Roman"/>
              </a:rPr>
              <a:t> </a:t>
            </a:r>
            <a:r>
              <a:rPr sz="1800" dirty="0">
                <a:latin typeface="Times New Roman"/>
                <a:cs typeface="Times New Roman"/>
              </a:rPr>
              <a:t>the</a:t>
            </a:r>
            <a:r>
              <a:rPr sz="1800" spc="-10" dirty="0">
                <a:latin typeface="Times New Roman"/>
                <a:cs typeface="Times New Roman"/>
              </a:rPr>
              <a:t> </a:t>
            </a:r>
            <a:r>
              <a:rPr sz="1800" dirty="0">
                <a:latin typeface="Times New Roman"/>
                <a:cs typeface="Times New Roman"/>
              </a:rPr>
              <a:t>earth</a:t>
            </a:r>
            <a:r>
              <a:rPr sz="1800" spc="-15" dirty="0">
                <a:latin typeface="Times New Roman"/>
                <a:cs typeface="Times New Roman"/>
              </a:rPr>
              <a:t> </a:t>
            </a:r>
            <a:r>
              <a:rPr sz="1800" dirty="0">
                <a:latin typeface="Times New Roman"/>
                <a:cs typeface="Times New Roman"/>
              </a:rPr>
              <a:t>in</a:t>
            </a:r>
            <a:r>
              <a:rPr sz="1800" spc="-5" dirty="0">
                <a:latin typeface="Times New Roman"/>
                <a:cs typeface="Times New Roman"/>
              </a:rPr>
              <a:t> </a:t>
            </a:r>
            <a:r>
              <a:rPr sz="1800" dirty="0">
                <a:latin typeface="Times New Roman"/>
                <a:cs typeface="Times New Roman"/>
              </a:rPr>
              <a:t>high</a:t>
            </a:r>
            <a:r>
              <a:rPr sz="1800" spc="-10" dirty="0">
                <a:latin typeface="Times New Roman"/>
                <a:cs typeface="Times New Roman"/>
              </a:rPr>
              <a:t> </a:t>
            </a:r>
            <a:r>
              <a:rPr sz="1800" dirty="0">
                <a:latin typeface="Times New Roman"/>
                <a:cs typeface="Times New Roman"/>
              </a:rPr>
              <a:t>and</a:t>
            </a:r>
            <a:r>
              <a:rPr sz="1800" spc="-10" dirty="0">
                <a:latin typeface="Times New Roman"/>
                <a:cs typeface="Times New Roman"/>
              </a:rPr>
              <a:t> </a:t>
            </a:r>
            <a:r>
              <a:rPr sz="1800" dirty="0">
                <a:latin typeface="Times New Roman"/>
                <a:cs typeface="Times New Roman"/>
              </a:rPr>
              <a:t>low</a:t>
            </a:r>
            <a:r>
              <a:rPr sz="1800" spc="-5" dirty="0">
                <a:latin typeface="Times New Roman"/>
                <a:cs typeface="Times New Roman"/>
              </a:rPr>
              <a:t> </a:t>
            </a:r>
            <a:r>
              <a:rPr sz="1800" dirty="0">
                <a:latin typeface="Times New Roman"/>
                <a:cs typeface="Times New Roman"/>
              </a:rPr>
              <a:t>pressure </a:t>
            </a:r>
            <a:r>
              <a:rPr sz="1800" spc="-434" dirty="0">
                <a:latin typeface="Times New Roman"/>
                <a:cs typeface="Times New Roman"/>
              </a:rPr>
              <a:t> </a:t>
            </a:r>
            <a:r>
              <a:rPr sz="1800" dirty="0">
                <a:latin typeface="Times New Roman"/>
                <a:cs typeface="Times New Roman"/>
              </a:rPr>
              <a:t>regions</a:t>
            </a:r>
            <a:r>
              <a:rPr sz="1800" spc="-5" dirty="0">
                <a:latin typeface="Times New Roman"/>
                <a:cs typeface="Times New Roman"/>
              </a:rPr>
              <a:t> </a:t>
            </a:r>
            <a:r>
              <a:rPr sz="1800" dirty="0">
                <a:latin typeface="Times New Roman"/>
                <a:cs typeface="Times New Roman"/>
              </a:rPr>
              <a:t>in</a:t>
            </a:r>
            <a:r>
              <a:rPr sz="1800" spc="-5"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northern</a:t>
            </a:r>
            <a:r>
              <a:rPr sz="1800" spc="-10" dirty="0">
                <a:latin typeface="Times New Roman"/>
                <a:cs typeface="Times New Roman"/>
              </a:rPr>
              <a:t> </a:t>
            </a:r>
            <a:r>
              <a:rPr sz="1800" dirty="0">
                <a:latin typeface="Times New Roman"/>
                <a:cs typeface="Times New Roman"/>
              </a:rPr>
              <a:t>hemisphere.</a:t>
            </a:r>
            <a:endParaRPr sz="1800">
              <a:latin typeface="Times New Roman"/>
              <a:cs typeface="Times New Roman"/>
            </a:endParaRPr>
          </a:p>
        </p:txBody>
      </p:sp>
      <p:sp>
        <p:nvSpPr>
          <p:cNvPr id="14" name="object 14"/>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47</a:t>
            </a:fld>
            <a:endParaRPr sz="1200">
              <a:latin typeface="Arial MT"/>
              <a:cs typeface="Arial MT"/>
            </a:endParaRPr>
          </a:p>
        </p:txBody>
      </p:sp>
      <p:sp>
        <p:nvSpPr>
          <p:cNvPr id="13" name="object 13"/>
          <p:cNvSpPr txBox="1"/>
          <p:nvPr/>
        </p:nvSpPr>
        <p:spPr>
          <a:xfrm>
            <a:off x="916939" y="6133896"/>
            <a:ext cx="589407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Fig(b):</a:t>
            </a:r>
            <a:r>
              <a:rPr sz="1800" b="1" spc="-20" dirty="0">
                <a:latin typeface="Times New Roman"/>
                <a:cs typeface="Times New Roman"/>
              </a:rPr>
              <a:t> </a:t>
            </a:r>
            <a:r>
              <a:rPr sz="1800" dirty="0">
                <a:latin typeface="Times New Roman"/>
                <a:cs typeface="Times New Roman"/>
              </a:rPr>
              <a:t>Simplified</a:t>
            </a:r>
            <a:r>
              <a:rPr sz="1800" spc="-15" dirty="0">
                <a:latin typeface="Times New Roman"/>
                <a:cs typeface="Times New Roman"/>
              </a:rPr>
              <a:t> </a:t>
            </a:r>
            <a:r>
              <a:rPr sz="1800" dirty="0">
                <a:latin typeface="Times New Roman"/>
                <a:cs typeface="Times New Roman"/>
              </a:rPr>
              <a:t>circulation</a:t>
            </a:r>
            <a:r>
              <a:rPr sz="1800" spc="-45" dirty="0">
                <a:latin typeface="Times New Roman"/>
                <a:cs typeface="Times New Roman"/>
              </a:rPr>
              <a:t> </a:t>
            </a:r>
            <a:r>
              <a:rPr sz="1800" dirty="0">
                <a:latin typeface="Times New Roman"/>
                <a:cs typeface="Times New Roman"/>
              </a:rPr>
              <a:t>system</a:t>
            </a:r>
            <a:r>
              <a:rPr sz="1800" spc="-30"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earth </a:t>
            </a:r>
            <a:r>
              <a:rPr sz="1800" b="1" dirty="0">
                <a:latin typeface="Times New Roman"/>
                <a:cs typeface="Times New Roman"/>
              </a:rPr>
              <a:t>(WMO</a:t>
            </a:r>
            <a:r>
              <a:rPr sz="1800" b="1" spc="-5" dirty="0">
                <a:latin typeface="Times New Roman"/>
                <a:cs typeface="Times New Roman"/>
              </a:rPr>
              <a:t> </a:t>
            </a:r>
            <a:r>
              <a:rPr sz="1800" b="1" dirty="0">
                <a:latin typeface="Times New Roman"/>
                <a:cs typeface="Times New Roman"/>
              </a:rPr>
              <a:t>1981)</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48</a:t>
            </a:fld>
            <a:endParaRPr sz="1200">
              <a:latin typeface="Arial MT"/>
              <a:cs typeface="Arial MT"/>
            </a:endParaRPr>
          </a:p>
        </p:txBody>
      </p:sp>
      <p:sp>
        <p:nvSpPr>
          <p:cNvPr id="2" name="object 2"/>
          <p:cNvSpPr txBox="1"/>
          <p:nvPr/>
        </p:nvSpPr>
        <p:spPr>
          <a:xfrm>
            <a:off x="154939" y="350875"/>
            <a:ext cx="8759825" cy="5970270"/>
          </a:xfrm>
          <a:prstGeom prst="rect">
            <a:avLst/>
          </a:prstGeom>
        </p:spPr>
        <p:txBody>
          <a:bodyPr vert="horz" wrap="square" lIns="0" tIns="12700" rIns="0" bIns="0" rtlCol="0">
            <a:spAutoFit/>
          </a:bodyPr>
          <a:lstStyle/>
          <a:p>
            <a:pPr marL="12700" marR="5080" algn="just">
              <a:lnSpc>
                <a:spcPct val="150000"/>
              </a:lnSpc>
              <a:spcBef>
                <a:spcPts val="100"/>
              </a:spcBef>
            </a:pPr>
            <a:r>
              <a:rPr sz="2000" spc="-5" dirty="0">
                <a:latin typeface="Times New Roman"/>
                <a:cs typeface="Times New Roman"/>
              </a:rPr>
              <a:t>If</a:t>
            </a:r>
            <a:r>
              <a:rPr sz="2000" spc="200" dirty="0">
                <a:latin typeface="Times New Roman"/>
                <a:cs typeface="Times New Roman"/>
              </a:rPr>
              <a:t> </a:t>
            </a:r>
            <a:r>
              <a:rPr sz="2000" spc="-5" dirty="0">
                <a:latin typeface="Times New Roman"/>
                <a:cs typeface="Times New Roman"/>
              </a:rPr>
              <a:t>the</a:t>
            </a:r>
            <a:r>
              <a:rPr sz="2000" spc="190" dirty="0">
                <a:latin typeface="Times New Roman"/>
                <a:cs typeface="Times New Roman"/>
              </a:rPr>
              <a:t> </a:t>
            </a:r>
            <a:r>
              <a:rPr sz="2000" spc="-5" dirty="0">
                <a:latin typeface="Times New Roman"/>
                <a:cs typeface="Times New Roman"/>
              </a:rPr>
              <a:t>path</a:t>
            </a:r>
            <a:r>
              <a:rPr sz="2000" spc="195" dirty="0">
                <a:latin typeface="Times New Roman"/>
                <a:cs typeface="Times New Roman"/>
              </a:rPr>
              <a:t> </a:t>
            </a:r>
            <a:r>
              <a:rPr sz="2000" spc="-5" dirty="0">
                <a:latin typeface="Times New Roman"/>
                <a:cs typeface="Times New Roman"/>
              </a:rPr>
              <a:t>of</a:t>
            </a:r>
            <a:r>
              <a:rPr sz="2000" spc="200" dirty="0">
                <a:latin typeface="Times New Roman"/>
                <a:cs typeface="Times New Roman"/>
              </a:rPr>
              <a:t> </a:t>
            </a:r>
            <a:r>
              <a:rPr sz="2000" spc="-5" dirty="0">
                <a:latin typeface="Times New Roman"/>
                <a:cs typeface="Times New Roman"/>
              </a:rPr>
              <a:t>the</a:t>
            </a:r>
            <a:r>
              <a:rPr sz="2000" spc="204" dirty="0">
                <a:latin typeface="Times New Roman"/>
                <a:cs typeface="Times New Roman"/>
              </a:rPr>
              <a:t> </a:t>
            </a:r>
            <a:r>
              <a:rPr sz="2000" spc="-5" dirty="0">
                <a:latin typeface="Times New Roman"/>
                <a:cs typeface="Times New Roman"/>
              </a:rPr>
              <a:t>wind</a:t>
            </a:r>
            <a:r>
              <a:rPr sz="2000" spc="200" dirty="0">
                <a:latin typeface="Times New Roman"/>
                <a:cs typeface="Times New Roman"/>
              </a:rPr>
              <a:t> </a:t>
            </a:r>
            <a:r>
              <a:rPr sz="2000" spc="-10" dirty="0">
                <a:latin typeface="Times New Roman"/>
                <a:cs typeface="Times New Roman"/>
              </a:rPr>
              <a:t>is</a:t>
            </a:r>
            <a:r>
              <a:rPr sz="2000" spc="200" dirty="0">
                <a:latin typeface="Times New Roman"/>
                <a:cs typeface="Times New Roman"/>
              </a:rPr>
              <a:t> </a:t>
            </a:r>
            <a:r>
              <a:rPr sz="2000" spc="-5" dirty="0">
                <a:latin typeface="Times New Roman"/>
                <a:cs typeface="Times New Roman"/>
              </a:rPr>
              <a:t>curved,</a:t>
            </a:r>
            <a:r>
              <a:rPr sz="2000" spc="185" dirty="0">
                <a:latin typeface="Times New Roman"/>
                <a:cs typeface="Times New Roman"/>
              </a:rPr>
              <a:t> </a:t>
            </a:r>
            <a:r>
              <a:rPr sz="2000" spc="-10" dirty="0">
                <a:latin typeface="Times New Roman"/>
                <a:cs typeface="Times New Roman"/>
              </a:rPr>
              <a:t>then</a:t>
            </a:r>
            <a:r>
              <a:rPr sz="2000" spc="204" dirty="0">
                <a:latin typeface="Times New Roman"/>
                <a:cs typeface="Times New Roman"/>
              </a:rPr>
              <a:t> </a:t>
            </a:r>
            <a:r>
              <a:rPr sz="2000" spc="-5" dirty="0">
                <a:latin typeface="Times New Roman"/>
                <a:cs typeface="Times New Roman"/>
              </a:rPr>
              <a:t>the</a:t>
            </a:r>
            <a:r>
              <a:rPr sz="2000" spc="204" dirty="0">
                <a:latin typeface="Times New Roman"/>
                <a:cs typeface="Times New Roman"/>
              </a:rPr>
              <a:t> </a:t>
            </a:r>
            <a:r>
              <a:rPr sz="2000" spc="-5" dirty="0">
                <a:latin typeface="Times New Roman"/>
                <a:cs typeface="Times New Roman"/>
              </a:rPr>
              <a:t>centrifugal</a:t>
            </a:r>
            <a:r>
              <a:rPr sz="2000" spc="185" dirty="0">
                <a:latin typeface="Times New Roman"/>
                <a:cs typeface="Times New Roman"/>
              </a:rPr>
              <a:t> </a:t>
            </a:r>
            <a:r>
              <a:rPr sz="2000" spc="-5" dirty="0">
                <a:latin typeface="Times New Roman"/>
                <a:cs typeface="Times New Roman"/>
              </a:rPr>
              <a:t>force</a:t>
            </a:r>
            <a:r>
              <a:rPr sz="2000" spc="195" dirty="0">
                <a:latin typeface="Times New Roman"/>
                <a:cs typeface="Times New Roman"/>
              </a:rPr>
              <a:t> </a:t>
            </a:r>
            <a:r>
              <a:rPr sz="2000" spc="-5" dirty="0">
                <a:latin typeface="Times New Roman"/>
                <a:cs typeface="Times New Roman"/>
              </a:rPr>
              <a:t>of</a:t>
            </a:r>
            <a:r>
              <a:rPr sz="2000" spc="204" dirty="0">
                <a:latin typeface="Times New Roman"/>
                <a:cs typeface="Times New Roman"/>
              </a:rPr>
              <a:t> </a:t>
            </a:r>
            <a:r>
              <a:rPr sz="2000" spc="-5" dirty="0">
                <a:latin typeface="Times New Roman"/>
                <a:cs typeface="Times New Roman"/>
              </a:rPr>
              <a:t>the</a:t>
            </a:r>
            <a:r>
              <a:rPr sz="2000" spc="195" dirty="0">
                <a:latin typeface="Times New Roman"/>
                <a:cs typeface="Times New Roman"/>
              </a:rPr>
              <a:t> </a:t>
            </a:r>
            <a:r>
              <a:rPr sz="2000" spc="-5" dirty="0">
                <a:latin typeface="Times New Roman"/>
                <a:cs typeface="Times New Roman"/>
              </a:rPr>
              <a:t>wind</a:t>
            </a:r>
            <a:r>
              <a:rPr sz="2000" spc="185" dirty="0">
                <a:latin typeface="Times New Roman"/>
                <a:cs typeface="Times New Roman"/>
              </a:rPr>
              <a:t> </a:t>
            </a:r>
            <a:r>
              <a:rPr sz="2000" spc="-5" dirty="0">
                <a:latin typeface="Times New Roman"/>
                <a:cs typeface="Times New Roman"/>
              </a:rPr>
              <a:t>particle</a:t>
            </a:r>
            <a:r>
              <a:rPr sz="2000" spc="175" dirty="0">
                <a:latin typeface="Times New Roman"/>
                <a:cs typeface="Times New Roman"/>
              </a:rPr>
              <a:t> </a:t>
            </a:r>
            <a:r>
              <a:rPr sz="2000" dirty="0">
                <a:latin typeface="Times New Roman"/>
                <a:cs typeface="Times New Roman"/>
              </a:rPr>
              <a:t>are </a:t>
            </a:r>
            <a:r>
              <a:rPr sz="2000" spc="-484" dirty="0">
                <a:latin typeface="Times New Roman"/>
                <a:cs typeface="Times New Roman"/>
              </a:rPr>
              <a:t> </a:t>
            </a:r>
            <a:r>
              <a:rPr sz="2000" spc="-5" dirty="0">
                <a:latin typeface="Times New Roman"/>
                <a:cs typeface="Times New Roman"/>
              </a:rPr>
              <a:t>also </a:t>
            </a:r>
            <a:r>
              <a:rPr sz="2000" spc="-10" dirty="0">
                <a:latin typeface="Times New Roman"/>
                <a:cs typeface="Times New Roman"/>
              </a:rPr>
              <a:t>affected </a:t>
            </a:r>
            <a:r>
              <a:rPr sz="2000" spc="-5" dirty="0">
                <a:latin typeface="Times New Roman"/>
                <a:cs typeface="Times New Roman"/>
              </a:rPr>
              <a:t>by </a:t>
            </a:r>
            <a:r>
              <a:rPr sz="2000" dirty="0">
                <a:latin typeface="Times New Roman"/>
                <a:cs typeface="Times New Roman"/>
              </a:rPr>
              <a:t>the </a:t>
            </a:r>
            <a:r>
              <a:rPr sz="2000" spc="-5" dirty="0">
                <a:latin typeface="Times New Roman"/>
                <a:cs typeface="Times New Roman"/>
              </a:rPr>
              <a:t>pressure </a:t>
            </a:r>
            <a:r>
              <a:rPr sz="2000" dirty="0">
                <a:latin typeface="Times New Roman"/>
                <a:cs typeface="Times New Roman"/>
              </a:rPr>
              <a:t>force </a:t>
            </a:r>
            <a:r>
              <a:rPr sz="2000" spc="-5" dirty="0">
                <a:latin typeface="Times New Roman"/>
                <a:cs typeface="Times New Roman"/>
              </a:rPr>
              <a:t>and Coriolis forces. The air particles close to </a:t>
            </a:r>
            <a:r>
              <a:rPr sz="2000" dirty="0">
                <a:latin typeface="Times New Roman"/>
                <a:cs typeface="Times New Roman"/>
              </a:rPr>
              <a:t>the </a:t>
            </a:r>
            <a:r>
              <a:rPr sz="2000" spc="5" dirty="0">
                <a:latin typeface="Times New Roman"/>
                <a:cs typeface="Times New Roman"/>
              </a:rPr>
              <a:t> </a:t>
            </a:r>
            <a:r>
              <a:rPr sz="2000" spc="-20" dirty="0">
                <a:latin typeface="Times New Roman"/>
                <a:cs typeface="Times New Roman"/>
              </a:rPr>
              <a:t>earth’s </a:t>
            </a:r>
            <a:r>
              <a:rPr sz="2000" dirty="0">
                <a:latin typeface="Times New Roman"/>
                <a:cs typeface="Times New Roman"/>
              </a:rPr>
              <a:t>surface are </a:t>
            </a:r>
            <a:r>
              <a:rPr sz="2000" spc="-10" dirty="0">
                <a:latin typeface="Times New Roman"/>
                <a:cs typeface="Times New Roman"/>
              </a:rPr>
              <a:t>affected </a:t>
            </a:r>
            <a:r>
              <a:rPr sz="2000" dirty="0">
                <a:latin typeface="Times New Roman"/>
                <a:cs typeface="Times New Roman"/>
              </a:rPr>
              <a:t>by the </a:t>
            </a:r>
            <a:r>
              <a:rPr sz="2000" spc="-5" dirty="0">
                <a:latin typeface="Times New Roman"/>
                <a:cs typeface="Times New Roman"/>
              </a:rPr>
              <a:t>frictional forces. There </a:t>
            </a:r>
            <a:r>
              <a:rPr sz="2000" spc="-10" dirty="0">
                <a:latin typeface="Times New Roman"/>
                <a:cs typeface="Times New Roman"/>
              </a:rPr>
              <a:t>is </a:t>
            </a:r>
            <a:r>
              <a:rPr sz="2000" dirty="0">
                <a:latin typeface="Times New Roman"/>
                <a:cs typeface="Times New Roman"/>
              </a:rPr>
              <a:t>a </a:t>
            </a:r>
            <a:r>
              <a:rPr sz="2000" spc="-5" dirty="0">
                <a:latin typeface="Times New Roman"/>
                <a:cs typeface="Times New Roman"/>
              </a:rPr>
              <a:t>formation of </a:t>
            </a:r>
            <a:r>
              <a:rPr sz="2000" dirty="0">
                <a:latin typeface="Times New Roman"/>
                <a:cs typeface="Times New Roman"/>
              </a:rPr>
              <a:t>boundary </a:t>
            </a:r>
            <a:r>
              <a:rPr sz="2000" spc="5" dirty="0">
                <a:latin typeface="Times New Roman"/>
                <a:cs typeface="Times New Roman"/>
              </a:rPr>
              <a:t> </a:t>
            </a:r>
            <a:r>
              <a:rPr sz="2000" spc="-5" dirty="0">
                <a:latin typeface="Times New Roman"/>
                <a:cs typeface="Times New Roman"/>
              </a:rPr>
              <a:t>layer over the surface due </a:t>
            </a:r>
            <a:r>
              <a:rPr sz="2000" spc="-10" dirty="0">
                <a:latin typeface="Times New Roman"/>
                <a:cs typeface="Times New Roman"/>
              </a:rPr>
              <a:t>to </a:t>
            </a:r>
            <a:r>
              <a:rPr sz="2000" dirty="0">
                <a:latin typeface="Times New Roman"/>
                <a:cs typeface="Times New Roman"/>
              </a:rPr>
              <a:t>these </a:t>
            </a:r>
            <a:r>
              <a:rPr sz="2000" spc="-5" dirty="0">
                <a:latin typeface="Times New Roman"/>
                <a:cs typeface="Times New Roman"/>
              </a:rPr>
              <a:t>frictional forces. </a:t>
            </a:r>
            <a:r>
              <a:rPr sz="2000" dirty="0">
                <a:latin typeface="Times New Roman"/>
                <a:cs typeface="Times New Roman"/>
              </a:rPr>
              <a:t>These </a:t>
            </a:r>
            <a:r>
              <a:rPr sz="2000" spc="-5" dirty="0">
                <a:latin typeface="Times New Roman"/>
                <a:cs typeface="Times New Roman"/>
              </a:rPr>
              <a:t>collective forces creates </a:t>
            </a:r>
            <a:r>
              <a:rPr sz="2000" dirty="0">
                <a:latin typeface="Times New Roman"/>
                <a:cs typeface="Times New Roman"/>
              </a:rPr>
              <a:t>a </a:t>
            </a:r>
            <a:r>
              <a:rPr sz="2000" spc="5" dirty="0">
                <a:latin typeface="Times New Roman"/>
                <a:cs typeface="Times New Roman"/>
              </a:rPr>
              <a:t> </a:t>
            </a:r>
            <a:r>
              <a:rPr sz="2000" spc="-5" dirty="0">
                <a:latin typeface="Times New Roman"/>
                <a:cs typeface="Times New Roman"/>
              </a:rPr>
              <a:t>mechanism </a:t>
            </a:r>
            <a:r>
              <a:rPr sz="2000" dirty="0">
                <a:latin typeface="Times New Roman"/>
                <a:cs typeface="Times New Roman"/>
              </a:rPr>
              <a:t>up </a:t>
            </a:r>
            <a:r>
              <a:rPr sz="2000" spc="-5" dirty="0">
                <a:latin typeface="Times New Roman"/>
                <a:cs typeface="Times New Roman"/>
              </a:rPr>
              <a:t>to </a:t>
            </a:r>
            <a:r>
              <a:rPr sz="2000" dirty="0">
                <a:latin typeface="Times New Roman"/>
                <a:cs typeface="Times New Roman"/>
              </a:rPr>
              <a:t>the range </a:t>
            </a:r>
            <a:r>
              <a:rPr sz="2000" spc="-5" dirty="0">
                <a:latin typeface="Times New Roman"/>
                <a:cs typeface="Times New Roman"/>
              </a:rPr>
              <a:t>of heights </a:t>
            </a:r>
            <a:r>
              <a:rPr sz="2000" i="1" dirty="0">
                <a:solidFill>
                  <a:srgbClr val="FF0000"/>
                </a:solidFill>
                <a:latin typeface="Times New Roman"/>
                <a:cs typeface="Times New Roman"/>
              </a:rPr>
              <a:t>300m </a:t>
            </a:r>
            <a:r>
              <a:rPr sz="2000" i="1" spc="-5" dirty="0">
                <a:solidFill>
                  <a:srgbClr val="FF0000"/>
                </a:solidFill>
                <a:latin typeface="Times New Roman"/>
                <a:cs typeface="Times New Roman"/>
              </a:rPr>
              <a:t>to 600m</a:t>
            </a:r>
            <a:r>
              <a:rPr sz="2000" spc="-5" dirty="0">
                <a:latin typeface="Times New Roman"/>
                <a:cs typeface="Times New Roman"/>
              </a:rPr>
              <a:t>. The </a:t>
            </a:r>
            <a:r>
              <a:rPr sz="2000" dirty="0">
                <a:latin typeface="Times New Roman"/>
                <a:cs typeface="Times New Roman"/>
              </a:rPr>
              <a:t>wind </a:t>
            </a:r>
            <a:r>
              <a:rPr sz="2000" spc="-5" dirty="0">
                <a:latin typeface="Times New Roman"/>
                <a:cs typeface="Times New Roman"/>
              </a:rPr>
              <a:t>velocity within </a:t>
            </a:r>
            <a:r>
              <a:rPr sz="2000" spc="-10" dirty="0">
                <a:latin typeface="Times New Roman"/>
                <a:cs typeface="Times New Roman"/>
              </a:rPr>
              <a:t>this </a:t>
            </a:r>
            <a:r>
              <a:rPr sz="2000" spc="-5" dirty="0">
                <a:latin typeface="Times New Roman"/>
                <a:cs typeface="Times New Roman"/>
              </a:rPr>
              <a:t> </a:t>
            </a:r>
            <a:r>
              <a:rPr sz="2000" dirty="0">
                <a:latin typeface="Times New Roman"/>
                <a:cs typeface="Times New Roman"/>
              </a:rPr>
              <a:t>boundary </a:t>
            </a:r>
            <a:r>
              <a:rPr sz="2000" spc="-5" dirty="0">
                <a:latin typeface="Times New Roman"/>
                <a:cs typeface="Times New Roman"/>
              </a:rPr>
              <a:t>layer is much smaller</a:t>
            </a:r>
            <a:r>
              <a:rPr sz="2000" spc="490" dirty="0">
                <a:latin typeface="Times New Roman"/>
                <a:cs typeface="Times New Roman"/>
              </a:rPr>
              <a:t> </a:t>
            </a:r>
            <a:r>
              <a:rPr sz="2000" spc="-5" dirty="0">
                <a:latin typeface="Times New Roman"/>
                <a:cs typeface="Times New Roman"/>
              </a:rPr>
              <a:t>than </a:t>
            </a:r>
            <a:r>
              <a:rPr sz="2000" dirty="0">
                <a:latin typeface="Times New Roman"/>
                <a:cs typeface="Times New Roman"/>
              </a:rPr>
              <a:t>that </a:t>
            </a:r>
            <a:r>
              <a:rPr sz="2000" spc="-5" dirty="0">
                <a:latin typeface="Times New Roman"/>
                <a:cs typeface="Times New Roman"/>
              </a:rPr>
              <a:t>at higher altitudes. The air flow motion </a:t>
            </a:r>
            <a:r>
              <a:rPr sz="2000" spc="-20" dirty="0">
                <a:latin typeface="Times New Roman"/>
                <a:cs typeface="Times New Roman"/>
              </a:rPr>
              <a:t>in </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form</a:t>
            </a:r>
            <a:r>
              <a:rPr sz="2000" spc="-35" dirty="0">
                <a:latin typeface="Times New Roman"/>
                <a:cs typeface="Times New Roman"/>
              </a:rPr>
              <a:t> </a:t>
            </a:r>
            <a:r>
              <a:rPr sz="2000" dirty="0">
                <a:latin typeface="Times New Roman"/>
                <a:cs typeface="Times New Roman"/>
              </a:rPr>
              <a:t>of</a:t>
            </a:r>
            <a:r>
              <a:rPr sz="2000" spc="-5" dirty="0">
                <a:latin typeface="Times New Roman"/>
                <a:cs typeface="Times New Roman"/>
              </a:rPr>
              <a:t> parallel</a:t>
            </a:r>
            <a:r>
              <a:rPr sz="2000" spc="-35" dirty="0">
                <a:latin typeface="Times New Roman"/>
                <a:cs typeface="Times New Roman"/>
              </a:rPr>
              <a:t> </a:t>
            </a:r>
            <a:r>
              <a:rPr sz="2000" dirty="0">
                <a:latin typeface="Times New Roman"/>
                <a:cs typeface="Times New Roman"/>
              </a:rPr>
              <a:t>isobars</a:t>
            </a:r>
            <a:r>
              <a:rPr sz="2000" spc="-25" dirty="0">
                <a:latin typeface="Times New Roman"/>
                <a:cs typeface="Times New Roman"/>
              </a:rPr>
              <a:t> </a:t>
            </a:r>
            <a:r>
              <a:rPr sz="2000" dirty="0">
                <a:latin typeface="Times New Roman"/>
                <a:cs typeface="Times New Roman"/>
              </a:rPr>
              <a:t>deviate</a:t>
            </a:r>
            <a:r>
              <a:rPr sz="2000" spc="-35" dirty="0">
                <a:latin typeface="Times New Roman"/>
                <a:cs typeface="Times New Roman"/>
              </a:rPr>
              <a:t> </a:t>
            </a:r>
            <a:r>
              <a:rPr sz="2000" dirty="0">
                <a:latin typeface="Times New Roman"/>
                <a:cs typeface="Times New Roman"/>
              </a:rPr>
              <a:t>with</a:t>
            </a:r>
            <a:r>
              <a:rPr sz="2000" spc="-20" dirty="0">
                <a:latin typeface="Times New Roman"/>
                <a:cs typeface="Times New Roman"/>
              </a:rPr>
              <a:t> </a:t>
            </a:r>
            <a:r>
              <a:rPr sz="2000" dirty="0">
                <a:latin typeface="Times New Roman"/>
                <a:cs typeface="Times New Roman"/>
              </a:rPr>
              <a:t>decreasing</a:t>
            </a:r>
            <a:r>
              <a:rPr sz="2000" spc="-30" dirty="0">
                <a:latin typeface="Times New Roman"/>
                <a:cs typeface="Times New Roman"/>
              </a:rPr>
              <a:t> </a:t>
            </a:r>
            <a:r>
              <a:rPr sz="2000" spc="-5" dirty="0">
                <a:latin typeface="Times New Roman"/>
                <a:cs typeface="Times New Roman"/>
              </a:rPr>
              <a:t>altitude.</a:t>
            </a:r>
            <a:endParaRPr sz="2000">
              <a:latin typeface="Times New Roman"/>
              <a:cs typeface="Times New Roman"/>
            </a:endParaRPr>
          </a:p>
          <a:p>
            <a:pPr marL="12700" marR="5080" indent="635000" algn="just">
              <a:lnSpc>
                <a:spcPct val="150000"/>
              </a:lnSpc>
            </a:pPr>
            <a:r>
              <a:rPr sz="2000" spc="-5" dirty="0">
                <a:latin typeface="Times New Roman"/>
                <a:cs typeface="Times New Roman"/>
              </a:rPr>
              <a:t>In figure (a),</a:t>
            </a:r>
            <a:r>
              <a:rPr sz="2000" dirty="0">
                <a:latin typeface="Times New Roman"/>
                <a:cs typeface="Times New Roman"/>
              </a:rPr>
              <a:t> </a:t>
            </a:r>
            <a:r>
              <a:rPr sz="2000" spc="-5" dirty="0">
                <a:latin typeface="Times New Roman"/>
                <a:cs typeface="Times New Roman"/>
              </a:rPr>
              <a:t>the</a:t>
            </a:r>
            <a:r>
              <a:rPr sz="2000" dirty="0">
                <a:latin typeface="Times New Roman"/>
                <a:cs typeface="Times New Roman"/>
              </a:rPr>
              <a:t> </a:t>
            </a:r>
            <a:r>
              <a:rPr sz="2000" spc="-5" dirty="0">
                <a:latin typeface="Times New Roman"/>
                <a:cs typeface="Times New Roman"/>
              </a:rPr>
              <a:t>wind flow patterns near</a:t>
            </a:r>
            <a:r>
              <a:rPr sz="2000" dirty="0">
                <a:latin typeface="Times New Roman"/>
                <a:cs typeface="Times New Roman"/>
              </a:rPr>
              <a:t> </a:t>
            </a:r>
            <a:r>
              <a:rPr sz="2000" spc="-5" dirty="0">
                <a:latin typeface="Times New Roman"/>
                <a:cs typeface="Times New Roman"/>
              </a:rPr>
              <a:t>the</a:t>
            </a:r>
            <a:r>
              <a:rPr sz="2000" dirty="0">
                <a:latin typeface="Times New Roman"/>
                <a:cs typeface="Times New Roman"/>
              </a:rPr>
              <a:t> </a:t>
            </a:r>
            <a:r>
              <a:rPr sz="2000" spc="-5" dirty="0">
                <a:latin typeface="Times New Roman"/>
                <a:cs typeface="Times New Roman"/>
              </a:rPr>
              <a:t>surface of</a:t>
            </a:r>
            <a:r>
              <a:rPr sz="2000" dirty="0">
                <a:latin typeface="Times New Roman"/>
                <a:cs typeface="Times New Roman"/>
              </a:rPr>
              <a:t> </a:t>
            </a:r>
            <a:r>
              <a:rPr sz="2000" spc="-5" dirty="0">
                <a:latin typeface="Times New Roman"/>
                <a:cs typeface="Times New Roman"/>
              </a:rPr>
              <a:t>the</a:t>
            </a:r>
            <a:r>
              <a:rPr sz="2000" spc="490" dirty="0">
                <a:latin typeface="Times New Roman"/>
                <a:cs typeface="Times New Roman"/>
              </a:rPr>
              <a:t> </a:t>
            </a:r>
            <a:r>
              <a:rPr sz="2000" dirty="0">
                <a:latin typeface="Times New Roman"/>
                <a:cs typeface="Times New Roman"/>
              </a:rPr>
              <a:t>earth </a:t>
            </a:r>
            <a:r>
              <a:rPr sz="2000" spc="-5" dirty="0">
                <a:latin typeface="Times New Roman"/>
                <a:cs typeface="Times New Roman"/>
              </a:rPr>
              <a:t>at high and </a:t>
            </a:r>
            <a:r>
              <a:rPr sz="2000" spc="-484" dirty="0">
                <a:latin typeface="Times New Roman"/>
                <a:cs typeface="Times New Roman"/>
              </a:rPr>
              <a:t> </a:t>
            </a:r>
            <a:r>
              <a:rPr sz="2000" dirty="0">
                <a:latin typeface="Times New Roman"/>
                <a:cs typeface="Times New Roman"/>
              </a:rPr>
              <a:t>low</a:t>
            </a:r>
            <a:r>
              <a:rPr sz="2000" spc="-5" dirty="0">
                <a:latin typeface="Times New Roman"/>
                <a:cs typeface="Times New Roman"/>
              </a:rPr>
              <a:t> </a:t>
            </a:r>
            <a:r>
              <a:rPr sz="2000" dirty="0">
                <a:latin typeface="Times New Roman"/>
                <a:cs typeface="Times New Roman"/>
              </a:rPr>
              <a:t>pressure</a:t>
            </a:r>
            <a:r>
              <a:rPr sz="2000" spc="-45" dirty="0">
                <a:latin typeface="Times New Roman"/>
                <a:cs typeface="Times New Roman"/>
              </a:rPr>
              <a:t> </a:t>
            </a:r>
            <a:r>
              <a:rPr sz="2000" dirty="0">
                <a:latin typeface="Times New Roman"/>
                <a:cs typeface="Times New Roman"/>
              </a:rPr>
              <a:t>region</a:t>
            </a:r>
            <a:r>
              <a:rPr sz="2000" spc="-25" dirty="0">
                <a:latin typeface="Times New Roman"/>
                <a:cs typeface="Times New Roman"/>
              </a:rPr>
              <a:t> </a:t>
            </a:r>
            <a:r>
              <a:rPr sz="2000" dirty="0">
                <a:latin typeface="Times New Roman"/>
                <a:cs typeface="Times New Roman"/>
              </a:rPr>
              <a:t>have</a:t>
            </a:r>
            <a:r>
              <a:rPr sz="2000" spc="-20" dirty="0">
                <a:latin typeface="Times New Roman"/>
                <a:cs typeface="Times New Roman"/>
              </a:rPr>
              <a:t> </a:t>
            </a:r>
            <a:r>
              <a:rPr sz="2000" dirty="0">
                <a:latin typeface="Times New Roman"/>
                <a:cs typeface="Times New Roman"/>
              </a:rPr>
              <a:t>been shown</a:t>
            </a:r>
            <a:r>
              <a:rPr sz="2000" spc="-25" dirty="0">
                <a:latin typeface="Times New Roman"/>
                <a:cs typeface="Times New Roman"/>
              </a:rPr>
              <a:t> </a:t>
            </a:r>
            <a:r>
              <a:rPr sz="2000" spc="-5" dirty="0">
                <a:latin typeface="Times New Roman"/>
                <a:cs typeface="Times New Roman"/>
              </a:rPr>
              <a:t>in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hemisphere</a:t>
            </a:r>
            <a:r>
              <a:rPr sz="2000" spc="-20" dirty="0">
                <a:latin typeface="Times New Roman"/>
                <a:cs typeface="Times New Roman"/>
              </a:rPr>
              <a:t> </a:t>
            </a:r>
            <a:r>
              <a:rPr sz="2000" dirty="0">
                <a:latin typeface="Times New Roman"/>
                <a:cs typeface="Times New Roman"/>
              </a:rPr>
              <a:t>region.</a:t>
            </a:r>
            <a:endParaRPr sz="2000">
              <a:latin typeface="Times New Roman"/>
              <a:cs typeface="Times New Roman"/>
            </a:endParaRPr>
          </a:p>
          <a:p>
            <a:pPr>
              <a:lnSpc>
                <a:spcPct val="100000"/>
              </a:lnSpc>
              <a:spcBef>
                <a:spcPts val="30"/>
              </a:spcBef>
            </a:pPr>
            <a:endParaRPr sz="3100">
              <a:latin typeface="Times New Roman"/>
              <a:cs typeface="Times New Roman"/>
            </a:endParaRPr>
          </a:p>
          <a:p>
            <a:pPr marL="12700" marR="5080" indent="635000" algn="just">
              <a:lnSpc>
                <a:spcPct val="150100"/>
              </a:lnSpc>
              <a:spcBef>
                <a:spcPts val="5"/>
              </a:spcBef>
            </a:pPr>
            <a:r>
              <a:rPr sz="2000" spc="-5" dirty="0">
                <a:latin typeface="Times New Roman"/>
                <a:cs typeface="Times New Roman"/>
              </a:rPr>
              <a:t>In figure (b), the circulation system of the earth has </a:t>
            </a:r>
            <a:r>
              <a:rPr sz="2000" dirty="0">
                <a:latin typeface="Times New Roman"/>
                <a:cs typeface="Times New Roman"/>
              </a:rPr>
              <a:t>been shown. It </a:t>
            </a:r>
            <a:r>
              <a:rPr sz="2000" spc="-5" dirty="0">
                <a:latin typeface="Times New Roman"/>
                <a:cs typeface="Times New Roman"/>
              </a:rPr>
              <a:t>consists </a:t>
            </a:r>
            <a:r>
              <a:rPr sz="2000" spc="-10" dirty="0">
                <a:latin typeface="Times New Roman"/>
                <a:cs typeface="Times New Roman"/>
              </a:rPr>
              <a:t>of </a:t>
            </a:r>
            <a:r>
              <a:rPr sz="2000" spc="-5" dirty="0">
                <a:latin typeface="Times New Roman"/>
                <a:cs typeface="Times New Roman"/>
              </a:rPr>
              <a:t> </a:t>
            </a:r>
            <a:r>
              <a:rPr sz="2000" dirty="0">
                <a:latin typeface="Times New Roman"/>
                <a:cs typeface="Times New Roman"/>
              </a:rPr>
              <a:t>two</a:t>
            </a:r>
            <a:r>
              <a:rPr sz="2000" spc="5" dirty="0">
                <a:latin typeface="Times New Roman"/>
                <a:cs typeface="Times New Roman"/>
              </a:rPr>
              <a:t> </a:t>
            </a:r>
            <a:r>
              <a:rPr sz="2000" spc="-5" dirty="0">
                <a:latin typeface="Times New Roman"/>
                <a:cs typeface="Times New Roman"/>
              </a:rPr>
              <a:t>components:</a:t>
            </a:r>
            <a:r>
              <a:rPr sz="2000" dirty="0">
                <a:latin typeface="Times New Roman"/>
                <a:cs typeface="Times New Roman"/>
              </a:rPr>
              <a:t> </a:t>
            </a:r>
            <a:r>
              <a:rPr sz="2000" spc="-5" dirty="0">
                <a:latin typeface="Times New Roman"/>
                <a:cs typeface="Times New Roman"/>
              </a:rPr>
              <a:t>(i)</a:t>
            </a:r>
            <a:r>
              <a:rPr sz="2000" dirty="0">
                <a:latin typeface="Times New Roman"/>
                <a:cs typeface="Times New Roman"/>
              </a:rPr>
              <a:t> </a:t>
            </a:r>
            <a:r>
              <a:rPr sz="2000" i="1" spc="-5" dirty="0">
                <a:solidFill>
                  <a:srgbClr val="FF0000"/>
                </a:solidFill>
                <a:latin typeface="Times New Roman"/>
                <a:cs typeface="Times New Roman"/>
              </a:rPr>
              <a:t>Hadley</a:t>
            </a:r>
            <a:r>
              <a:rPr sz="2000" i="1" dirty="0">
                <a:solidFill>
                  <a:srgbClr val="FF0000"/>
                </a:solidFill>
                <a:latin typeface="Times New Roman"/>
                <a:cs typeface="Times New Roman"/>
              </a:rPr>
              <a:t> </a:t>
            </a:r>
            <a:r>
              <a:rPr sz="2000" i="1" spc="-15" dirty="0">
                <a:solidFill>
                  <a:srgbClr val="FF0000"/>
                </a:solidFill>
                <a:latin typeface="Times New Roman"/>
                <a:cs typeface="Times New Roman"/>
              </a:rPr>
              <a:t>circulation</a:t>
            </a:r>
            <a:r>
              <a:rPr sz="2000" i="1" spc="-10" dirty="0">
                <a:solidFill>
                  <a:srgbClr val="FF0000"/>
                </a:solidFill>
                <a:latin typeface="Times New Roman"/>
                <a:cs typeface="Times New Roman"/>
              </a:rPr>
              <a:t> </a:t>
            </a:r>
            <a:r>
              <a:rPr sz="2000" spc="-5" dirty="0">
                <a:latin typeface="Times New Roman"/>
                <a:cs typeface="Times New Roman"/>
              </a:rPr>
              <a:t>in</a:t>
            </a:r>
            <a:r>
              <a:rPr sz="2000" dirty="0">
                <a:latin typeface="Times New Roman"/>
                <a:cs typeface="Times New Roman"/>
              </a:rPr>
              <a:t> </a:t>
            </a:r>
            <a:r>
              <a:rPr sz="2000" spc="-5" dirty="0">
                <a:latin typeface="Times New Roman"/>
                <a:cs typeface="Times New Roman"/>
              </a:rPr>
              <a:t>the</a:t>
            </a:r>
            <a:r>
              <a:rPr sz="2000" dirty="0">
                <a:latin typeface="Times New Roman"/>
                <a:cs typeface="Times New Roman"/>
              </a:rPr>
              <a:t> </a:t>
            </a:r>
            <a:r>
              <a:rPr sz="2000" spc="-5" dirty="0">
                <a:latin typeface="Times New Roman"/>
                <a:cs typeface="Times New Roman"/>
              </a:rPr>
              <a:t>equator</a:t>
            </a:r>
            <a:r>
              <a:rPr sz="2000" dirty="0">
                <a:latin typeface="Times New Roman"/>
                <a:cs typeface="Times New Roman"/>
              </a:rPr>
              <a:t> region</a:t>
            </a:r>
            <a:r>
              <a:rPr sz="2000" spc="5" dirty="0">
                <a:latin typeface="Times New Roman"/>
                <a:cs typeface="Times New Roman"/>
              </a:rPr>
              <a:t> </a:t>
            </a:r>
            <a:r>
              <a:rPr sz="2000" spc="-5" dirty="0">
                <a:latin typeface="Times New Roman"/>
                <a:cs typeface="Times New Roman"/>
              </a:rPr>
              <a:t>and</a:t>
            </a:r>
            <a:r>
              <a:rPr sz="2000" dirty="0">
                <a:latin typeface="Times New Roman"/>
                <a:cs typeface="Times New Roman"/>
              </a:rPr>
              <a:t> </a:t>
            </a:r>
            <a:r>
              <a:rPr sz="2000" spc="-5" dirty="0">
                <a:latin typeface="Times New Roman"/>
                <a:cs typeface="Times New Roman"/>
              </a:rPr>
              <a:t>(ii)</a:t>
            </a:r>
            <a:r>
              <a:rPr sz="2000" dirty="0">
                <a:latin typeface="Times New Roman"/>
                <a:cs typeface="Times New Roman"/>
              </a:rPr>
              <a:t> </a:t>
            </a:r>
            <a:r>
              <a:rPr sz="2000" i="1" spc="-5" dirty="0">
                <a:solidFill>
                  <a:srgbClr val="FF0000"/>
                </a:solidFill>
                <a:latin typeface="Times New Roman"/>
                <a:cs typeface="Times New Roman"/>
              </a:rPr>
              <a:t>Rossby </a:t>
            </a:r>
            <a:r>
              <a:rPr sz="2000" i="1" dirty="0">
                <a:solidFill>
                  <a:srgbClr val="FF0000"/>
                </a:solidFill>
                <a:latin typeface="Times New Roman"/>
                <a:cs typeface="Times New Roman"/>
              </a:rPr>
              <a:t> </a:t>
            </a:r>
            <a:r>
              <a:rPr sz="2000" i="1" spc="-10" dirty="0">
                <a:solidFill>
                  <a:srgbClr val="FF0000"/>
                </a:solidFill>
                <a:latin typeface="Times New Roman"/>
                <a:cs typeface="Times New Roman"/>
              </a:rPr>
              <a:t>circulation</a:t>
            </a:r>
            <a:r>
              <a:rPr sz="2000" i="1" spc="-35" dirty="0">
                <a:solidFill>
                  <a:srgbClr val="FF0000"/>
                </a:solidFill>
                <a:latin typeface="Times New Roman"/>
                <a:cs typeface="Times New Roman"/>
              </a:rPr>
              <a:t> </a:t>
            </a:r>
            <a:r>
              <a:rPr sz="2000" spc="-5" dirty="0">
                <a:latin typeface="Times New Roman"/>
                <a:cs typeface="Times New Roman"/>
              </a:rPr>
              <a:t>in</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upper</a:t>
            </a:r>
            <a:r>
              <a:rPr sz="2000" spc="-2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lower</a:t>
            </a:r>
            <a:r>
              <a:rPr sz="2000" spc="-15" dirty="0">
                <a:latin typeface="Times New Roman"/>
                <a:cs typeface="Times New Roman"/>
              </a:rPr>
              <a:t> </a:t>
            </a:r>
            <a:r>
              <a:rPr sz="2000" dirty="0">
                <a:latin typeface="Times New Roman"/>
                <a:cs typeface="Times New Roman"/>
              </a:rPr>
              <a:t>region</a:t>
            </a:r>
            <a:r>
              <a:rPr sz="2000" spc="-2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earth.</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50</a:t>
            </a:r>
            <a:endParaRPr sz="1200">
              <a:latin typeface="Arial MT"/>
              <a:cs typeface="Arial MT"/>
            </a:endParaRPr>
          </a:p>
        </p:txBody>
      </p:sp>
      <p:sp>
        <p:nvSpPr>
          <p:cNvPr id="3" name="object 3"/>
          <p:cNvSpPr txBox="1"/>
          <p:nvPr/>
        </p:nvSpPr>
        <p:spPr>
          <a:xfrm>
            <a:off x="104139" y="45141"/>
            <a:ext cx="8937625" cy="6214745"/>
          </a:xfrm>
          <a:prstGeom prst="rect">
            <a:avLst/>
          </a:prstGeom>
        </p:spPr>
        <p:txBody>
          <a:bodyPr vert="horz" wrap="square" lIns="0" tIns="13335" rIns="0" bIns="0" rtlCol="0">
            <a:spAutoFit/>
          </a:bodyPr>
          <a:lstStyle/>
          <a:p>
            <a:pPr marL="63500" marR="55880" indent="914400" algn="just">
              <a:lnSpc>
                <a:spcPct val="150000"/>
              </a:lnSpc>
              <a:spcBef>
                <a:spcPts val="105"/>
              </a:spcBef>
            </a:pPr>
            <a:r>
              <a:rPr sz="2000" dirty="0">
                <a:latin typeface="Times New Roman"/>
                <a:cs typeface="Times New Roman"/>
              </a:rPr>
              <a:t>The </a:t>
            </a:r>
            <a:r>
              <a:rPr sz="2000" spc="-5" dirty="0">
                <a:latin typeface="Times New Roman"/>
                <a:cs typeface="Times New Roman"/>
              </a:rPr>
              <a:t>operating </a:t>
            </a:r>
            <a:r>
              <a:rPr sz="2000" dirty="0">
                <a:latin typeface="Times New Roman"/>
                <a:cs typeface="Times New Roman"/>
              </a:rPr>
              <a:t>power </a:t>
            </a:r>
            <a:r>
              <a:rPr sz="2000" spc="-5" dirty="0">
                <a:latin typeface="Times New Roman"/>
                <a:cs typeface="Times New Roman"/>
              </a:rPr>
              <a:t>of Hadley circulation </a:t>
            </a:r>
            <a:r>
              <a:rPr sz="2000" spc="-10" dirty="0">
                <a:latin typeface="Times New Roman"/>
                <a:cs typeface="Times New Roman"/>
              </a:rPr>
              <a:t>is </a:t>
            </a:r>
            <a:r>
              <a:rPr sz="2000" spc="-5" dirty="0">
                <a:latin typeface="Times New Roman"/>
                <a:cs typeface="Times New Roman"/>
              </a:rPr>
              <a:t>the strong solar radiation at </a:t>
            </a:r>
            <a:r>
              <a:rPr sz="2000" dirty="0">
                <a:latin typeface="Times New Roman"/>
                <a:cs typeface="Times New Roman"/>
              </a:rPr>
              <a:t>the </a:t>
            </a:r>
            <a:r>
              <a:rPr sz="2000" spc="5" dirty="0">
                <a:latin typeface="Times New Roman"/>
                <a:cs typeface="Times New Roman"/>
              </a:rPr>
              <a:t> </a:t>
            </a:r>
            <a:r>
              <a:rPr sz="2000" spc="-20" dirty="0">
                <a:latin typeface="Times New Roman"/>
                <a:cs typeface="Times New Roman"/>
              </a:rPr>
              <a:t>equator. </a:t>
            </a:r>
            <a:r>
              <a:rPr sz="2000" spc="-5" dirty="0">
                <a:latin typeface="Times New Roman"/>
                <a:cs typeface="Times New Roman"/>
              </a:rPr>
              <a:t>The </a:t>
            </a:r>
            <a:r>
              <a:rPr sz="2000" spc="-10" dirty="0">
                <a:latin typeface="Times New Roman"/>
                <a:cs typeface="Times New Roman"/>
              </a:rPr>
              <a:t>air </a:t>
            </a:r>
            <a:r>
              <a:rPr sz="2000" spc="-5" dirty="0">
                <a:latin typeface="Times New Roman"/>
                <a:cs typeface="Times New Roman"/>
              </a:rPr>
              <a:t>gets heated, rises </a:t>
            </a:r>
            <a:r>
              <a:rPr sz="2000" spc="-10" dirty="0">
                <a:latin typeface="Times New Roman"/>
                <a:cs typeface="Times New Roman"/>
              </a:rPr>
              <a:t>high </a:t>
            </a:r>
            <a:r>
              <a:rPr sz="2000" spc="-5" dirty="0">
                <a:latin typeface="Times New Roman"/>
                <a:cs typeface="Times New Roman"/>
              </a:rPr>
              <a:t>and moves towards north and south, </a:t>
            </a:r>
            <a:r>
              <a:rPr sz="2000" dirty="0">
                <a:latin typeface="Times New Roman"/>
                <a:cs typeface="Times New Roman"/>
              </a:rPr>
              <a:t>where </a:t>
            </a:r>
            <a:r>
              <a:rPr sz="2000" spc="-5" dirty="0">
                <a:latin typeface="Times New Roman"/>
                <a:cs typeface="Times New Roman"/>
              </a:rPr>
              <a:t>it </a:t>
            </a:r>
            <a:r>
              <a:rPr sz="2000" spc="-20" dirty="0">
                <a:latin typeface="Times New Roman"/>
                <a:cs typeface="Times New Roman"/>
              </a:rPr>
              <a:t>is </a:t>
            </a:r>
            <a:r>
              <a:rPr sz="2000" spc="-15" dirty="0">
                <a:latin typeface="Times New Roman"/>
                <a:cs typeface="Times New Roman"/>
              </a:rPr>
              <a:t> </a:t>
            </a:r>
            <a:r>
              <a:rPr sz="2000" spc="-5" dirty="0">
                <a:latin typeface="Times New Roman"/>
                <a:cs typeface="Times New Roman"/>
              </a:rPr>
              <a:t>deviated towards </a:t>
            </a:r>
            <a:r>
              <a:rPr sz="2000" dirty="0">
                <a:latin typeface="Times New Roman"/>
                <a:cs typeface="Times New Roman"/>
              </a:rPr>
              <a:t>east </a:t>
            </a:r>
            <a:r>
              <a:rPr sz="2000" spc="-5" dirty="0">
                <a:latin typeface="Times New Roman"/>
                <a:cs typeface="Times New Roman"/>
              </a:rPr>
              <a:t>as result of Coriolis </a:t>
            </a:r>
            <a:r>
              <a:rPr sz="2000" dirty="0">
                <a:latin typeface="Times New Roman"/>
                <a:cs typeface="Times New Roman"/>
              </a:rPr>
              <a:t>force. The </a:t>
            </a:r>
            <a:r>
              <a:rPr sz="2000" spc="-10" dirty="0">
                <a:latin typeface="Times New Roman"/>
                <a:cs typeface="Times New Roman"/>
              </a:rPr>
              <a:t>air </a:t>
            </a:r>
            <a:r>
              <a:rPr sz="2000" spc="-5" dirty="0">
                <a:latin typeface="Times New Roman"/>
                <a:cs typeface="Times New Roman"/>
              </a:rPr>
              <a:t>gets cooled and sinks </a:t>
            </a:r>
            <a:r>
              <a:rPr sz="2000" dirty="0">
                <a:latin typeface="Times New Roman"/>
                <a:cs typeface="Times New Roman"/>
              </a:rPr>
              <a:t>down </a:t>
            </a:r>
            <a:r>
              <a:rPr sz="2000" spc="-20" dirty="0">
                <a:latin typeface="Times New Roman"/>
                <a:cs typeface="Times New Roman"/>
              </a:rPr>
              <a:t>in </a:t>
            </a:r>
            <a:r>
              <a:rPr sz="2000" spc="-484" dirty="0">
                <a:latin typeface="Times New Roman"/>
                <a:cs typeface="Times New Roman"/>
              </a:rPr>
              <a:t> </a:t>
            </a:r>
            <a:r>
              <a:rPr sz="2000" dirty="0">
                <a:latin typeface="Times New Roman"/>
                <a:cs typeface="Times New Roman"/>
              </a:rPr>
              <a:t>the </a:t>
            </a:r>
            <a:r>
              <a:rPr sz="2000" spc="-5" dirty="0">
                <a:latin typeface="Times New Roman"/>
                <a:cs typeface="Times New Roman"/>
              </a:rPr>
              <a:t>latitude region </a:t>
            </a:r>
            <a:r>
              <a:rPr sz="2000" dirty="0">
                <a:latin typeface="Times New Roman"/>
                <a:cs typeface="Times New Roman"/>
              </a:rPr>
              <a:t>±30</a:t>
            </a:r>
            <a:r>
              <a:rPr sz="1950" baseline="25641" dirty="0">
                <a:latin typeface="Times New Roman"/>
                <a:cs typeface="Times New Roman"/>
              </a:rPr>
              <a:t>0 </a:t>
            </a:r>
            <a:r>
              <a:rPr sz="2000" dirty="0">
                <a:latin typeface="Times New Roman"/>
                <a:cs typeface="Times New Roman"/>
              </a:rPr>
              <a:t>(+ North, – </a:t>
            </a:r>
            <a:r>
              <a:rPr sz="2000" spc="-5" dirty="0">
                <a:latin typeface="Times New Roman"/>
                <a:cs typeface="Times New Roman"/>
              </a:rPr>
              <a:t>South) and </a:t>
            </a:r>
            <a:r>
              <a:rPr sz="2000" dirty="0">
                <a:latin typeface="Times New Roman"/>
                <a:cs typeface="Times New Roman"/>
              </a:rPr>
              <a:t>flows </a:t>
            </a:r>
            <a:r>
              <a:rPr sz="2000" spc="-5" dirty="0">
                <a:latin typeface="Times New Roman"/>
                <a:cs typeface="Times New Roman"/>
              </a:rPr>
              <a:t>back towards </a:t>
            </a:r>
            <a:r>
              <a:rPr sz="2000" dirty="0">
                <a:latin typeface="Times New Roman"/>
                <a:cs typeface="Times New Roman"/>
              </a:rPr>
              <a:t>the </a:t>
            </a:r>
            <a:r>
              <a:rPr sz="2000" spc="-15" dirty="0">
                <a:latin typeface="Times New Roman"/>
                <a:cs typeface="Times New Roman"/>
              </a:rPr>
              <a:t>equator, </a:t>
            </a:r>
            <a:r>
              <a:rPr sz="2000" spc="-5" dirty="0">
                <a:latin typeface="Times New Roman"/>
                <a:cs typeface="Times New Roman"/>
              </a:rPr>
              <a:t>where </a:t>
            </a:r>
            <a:r>
              <a:rPr sz="2000" dirty="0">
                <a:latin typeface="Times New Roman"/>
                <a:cs typeface="Times New Roman"/>
              </a:rPr>
              <a:t> </a:t>
            </a:r>
            <a:r>
              <a:rPr sz="2000" spc="-5" dirty="0">
                <a:latin typeface="Times New Roman"/>
                <a:cs typeface="Times New Roman"/>
              </a:rPr>
              <a:t>it </a:t>
            </a:r>
            <a:r>
              <a:rPr sz="2000" spc="-10" dirty="0">
                <a:latin typeface="Times New Roman"/>
                <a:cs typeface="Times New Roman"/>
              </a:rPr>
              <a:t>is </a:t>
            </a:r>
            <a:r>
              <a:rPr sz="2000" spc="-5" dirty="0">
                <a:latin typeface="Times New Roman"/>
                <a:cs typeface="Times New Roman"/>
              </a:rPr>
              <a:t>deviated towards </a:t>
            </a:r>
            <a:r>
              <a:rPr sz="2000" dirty="0">
                <a:latin typeface="Times New Roman"/>
                <a:cs typeface="Times New Roman"/>
              </a:rPr>
              <a:t>west due </a:t>
            </a:r>
            <a:r>
              <a:rPr sz="2000" spc="-5" dirty="0">
                <a:latin typeface="Times New Roman"/>
                <a:cs typeface="Times New Roman"/>
              </a:rPr>
              <a:t>to the Coriolis force. These are the regions </a:t>
            </a:r>
            <a:r>
              <a:rPr sz="2000" dirty="0">
                <a:latin typeface="Times New Roman"/>
                <a:cs typeface="Times New Roman"/>
              </a:rPr>
              <a:t>where </a:t>
            </a:r>
            <a:r>
              <a:rPr sz="2000" spc="-5" dirty="0">
                <a:latin typeface="Times New Roman"/>
                <a:cs typeface="Times New Roman"/>
              </a:rPr>
              <a:t>local </a:t>
            </a:r>
            <a:r>
              <a:rPr sz="2000" dirty="0">
                <a:latin typeface="Times New Roman"/>
                <a:cs typeface="Times New Roman"/>
              </a:rPr>
              <a:t> </a:t>
            </a:r>
            <a:r>
              <a:rPr sz="2000" spc="-5" dirty="0">
                <a:latin typeface="Times New Roman"/>
                <a:cs typeface="Times New Roman"/>
              </a:rPr>
              <a:t>storms</a:t>
            </a:r>
            <a:r>
              <a:rPr sz="2000" dirty="0">
                <a:latin typeface="Times New Roman"/>
                <a:cs typeface="Times New Roman"/>
              </a:rPr>
              <a:t> </a:t>
            </a:r>
            <a:r>
              <a:rPr sz="2000" spc="-5" dirty="0">
                <a:latin typeface="Times New Roman"/>
                <a:cs typeface="Times New Roman"/>
              </a:rPr>
              <a:t>overlap</a:t>
            </a:r>
            <a:r>
              <a:rPr sz="2000" dirty="0">
                <a:latin typeface="Times New Roman"/>
                <a:cs typeface="Times New Roman"/>
              </a:rPr>
              <a:t> </a:t>
            </a:r>
            <a:r>
              <a:rPr sz="2000" spc="-5" dirty="0">
                <a:latin typeface="Times New Roman"/>
                <a:cs typeface="Times New Roman"/>
              </a:rPr>
              <a:t>and</a:t>
            </a:r>
            <a:r>
              <a:rPr sz="2000" dirty="0">
                <a:latin typeface="Times New Roman"/>
                <a:cs typeface="Times New Roman"/>
              </a:rPr>
              <a:t> </a:t>
            </a:r>
            <a:r>
              <a:rPr sz="2000" spc="-5" dirty="0">
                <a:latin typeface="Times New Roman"/>
                <a:cs typeface="Times New Roman"/>
              </a:rPr>
              <a:t>wind-flows</a:t>
            </a:r>
            <a:r>
              <a:rPr sz="2000" dirty="0">
                <a:latin typeface="Times New Roman"/>
                <a:cs typeface="Times New Roman"/>
              </a:rPr>
              <a:t> </a:t>
            </a:r>
            <a:r>
              <a:rPr sz="2000" spc="-5" dirty="0">
                <a:latin typeface="Times New Roman"/>
                <a:cs typeface="Times New Roman"/>
              </a:rPr>
              <a:t>are</a:t>
            </a:r>
            <a:r>
              <a:rPr sz="2000" dirty="0">
                <a:latin typeface="Times New Roman"/>
                <a:cs typeface="Times New Roman"/>
              </a:rPr>
              <a:t> not</a:t>
            </a:r>
            <a:r>
              <a:rPr sz="2000" spc="5" dirty="0">
                <a:latin typeface="Times New Roman"/>
                <a:cs typeface="Times New Roman"/>
              </a:rPr>
              <a:t> </a:t>
            </a:r>
            <a:r>
              <a:rPr sz="2000" dirty="0">
                <a:latin typeface="Times New Roman"/>
                <a:cs typeface="Times New Roman"/>
              </a:rPr>
              <a:t>always</a:t>
            </a:r>
            <a:r>
              <a:rPr sz="2000" spc="5" dirty="0">
                <a:latin typeface="Times New Roman"/>
                <a:cs typeface="Times New Roman"/>
              </a:rPr>
              <a:t> </a:t>
            </a:r>
            <a:r>
              <a:rPr sz="2000" spc="-5" dirty="0">
                <a:latin typeface="Times New Roman"/>
                <a:cs typeface="Times New Roman"/>
              </a:rPr>
              <a:t>predictable.</a:t>
            </a:r>
            <a:r>
              <a:rPr sz="2000" dirty="0">
                <a:latin typeface="Times New Roman"/>
                <a:cs typeface="Times New Roman"/>
              </a:rPr>
              <a:t> </a:t>
            </a:r>
            <a:r>
              <a:rPr sz="2000" spc="-5" dirty="0">
                <a:latin typeface="Times New Roman"/>
                <a:cs typeface="Times New Roman"/>
              </a:rPr>
              <a:t>In</a:t>
            </a:r>
            <a:r>
              <a:rPr sz="2000" dirty="0">
                <a:latin typeface="Times New Roman"/>
                <a:cs typeface="Times New Roman"/>
              </a:rPr>
              <a:t> </a:t>
            </a:r>
            <a:r>
              <a:rPr sz="2000" spc="-5" dirty="0">
                <a:latin typeface="Times New Roman"/>
                <a:cs typeface="Times New Roman"/>
              </a:rPr>
              <a:t>the</a:t>
            </a:r>
            <a:r>
              <a:rPr sz="2000" dirty="0">
                <a:latin typeface="Times New Roman"/>
                <a:cs typeface="Times New Roman"/>
              </a:rPr>
              <a:t> </a:t>
            </a:r>
            <a:r>
              <a:rPr sz="2000" spc="-5" dirty="0">
                <a:latin typeface="Times New Roman"/>
                <a:cs typeface="Times New Roman"/>
              </a:rPr>
              <a:t>northern</a:t>
            </a:r>
            <a:r>
              <a:rPr sz="2000" spc="490" dirty="0">
                <a:latin typeface="Times New Roman"/>
                <a:cs typeface="Times New Roman"/>
              </a:rPr>
              <a:t> </a:t>
            </a:r>
            <a:r>
              <a:rPr sz="2000" spc="-5" dirty="0">
                <a:latin typeface="Times New Roman"/>
                <a:cs typeface="Times New Roman"/>
              </a:rPr>
              <a:t>and </a:t>
            </a:r>
            <a:r>
              <a:rPr sz="2000" dirty="0">
                <a:latin typeface="Times New Roman"/>
                <a:cs typeface="Times New Roman"/>
              </a:rPr>
              <a:t> </a:t>
            </a:r>
            <a:r>
              <a:rPr sz="2000" spc="-5" dirty="0">
                <a:latin typeface="Times New Roman"/>
                <a:cs typeface="Times New Roman"/>
              </a:rPr>
              <a:t>southern</a:t>
            </a:r>
            <a:r>
              <a:rPr sz="2000" dirty="0">
                <a:latin typeface="Times New Roman"/>
                <a:cs typeface="Times New Roman"/>
              </a:rPr>
              <a:t> </a:t>
            </a:r>
            <a:r>
              <a:rPr sz="2000" spc="-5" dirty="0">
                <a:latin typeface="Times New Roman"/>
                <a:cs typeface="Times New Roman"/>
              </a:rPr>
              <a:t>region</a:t>
            </a:r>
            <a:r>
              <a:rPr sz="2000" dirty="0">
                <a:latin typeface="Times New Roman"/>
                <a:cs typeface="Times New Roman"/>
              </a:rPr>
              <a:t> </a:t>
            </a:r>
            <a:r>
              <a:rPr sz="2000" spc="-5" dirty="0">
                <a:latin typeface="Times New Roman"/>
                <a:cs typeface="Times New Roman"/>
              </a:rPr>
              <a:t>around</a:t>
            </a:r>
            <a:r>
              <a:rPr sz="2000" dirty="0">
                <a:latin typeface="Times New Roman"/>
                <a:cs typeface="Times New Roman"/>
              </a:rPr>
              <a:t> </a:t>
            </a:r>
            <a:r>
              <a:rPr sz="2000" spc="-5" dirty="0">
                <a:latin typeface="Times New Roman"/>
                <a:cs typeface="Times New Roman"/>
              </a:rPr>
              <a:t>latitudes</a:t>
            </a:r>
            <a:r>
              <a:rPr sz="2000" dirty="0">
                <a:latin typeface="Times New Roman"/>
                <a:cs typeface="Times New Roman"/>
              </a:rPr>
              <a:t> ±60</a:t>
            </a:r>
            <a:r>
              <a:rPr sz="1950" baseline="25641" dirty="0">
                <a:latin typeface="Times New Roman"/>
                <a:cs typeface="Times New Roman"/>
              </a:rPr>
              <a:t>0</a:t>
            </a:r>
            <a:r>
              <a:rPr sz="1950" spc="7" baseline="25641"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westerly</a:t>
            </a:r>
            <a:r>
              <a:rPr sz="2000" dirty="0">
                <a:latin typeface="Times New Roman"/>
                <a:cs typeface="Times New Roman"/>
              </a:rPr>
              <a:t> </a:t>
            </a:r>
            <a:r>
              <a:rPr sz="2000" spc="-5" dirty="0">
                <a:latin typeface="Times New Roman"/>
                <a:cs typeface="Times New Roman"/>
              </a:rPr>
              <a:t>winds</a:t>
            </a:r>
            <a:r>
              <a:rPr sz="2000" dirty="0">
                <a:latin typeface="Times New Roman"/>
                <a:cs typeface="Times New Roman"/>
              </a:rPr>
              <a:t> </a:t>
            </a:r>
            <a:r>
              <a:rPr sz="2000" spc="-5" dirty="0">
                <a:latin typeface="Times New Roman"/>
                <a:cs typeface="Times New Roman"/>
              </a:rPr>
              <a:t>of</a:t>
            </a:r>
            <a:r>
              <a:rPr sz="2000" dirty="0">
                <a:latin typeface="Times New Roman"/>
                <a:cs typeface="Times New Roman"/>
              </a:rPr>
              <a:t> </a:t>
            </a:r>
            <a:r>
              <a:rPr sz="2000" spc="-5" dirty="0">
                <a:latin typeface="Times New Roman"/>
                <a:cs typeface="Times New Roman"/>
              </a:rPr>
              <a:t>Rossby</a:t>
            </a:r>
            <a:r>
              <a:rPr sz="2000" dirty="0">
                <a:latin typeface="Times New Roman"/>
                <a:cs typeface="Times New Roman"/>
              </a:rPr>
              <a:t> </a:t>
            </a:r>
            <a:r>
              <a:rPr sz="2000" spc="-5" dirty="0">
                <a:latin typeface="Times New Roman"/>
                <a:cs typeface="Times New Roman"/>
              </a:rPr>
              <a:t>circulation </a:t>
            </a:r>
            <a:r>
              <a:rPr sz="2000" dirty="0">
                <a:latin typeface="Times New Roman"/>
                <a:cs typeface="Times New Roman"/>
              </a:rPr>
              <a:t> </a:t>
            </a:r>
            <a:r>
              <a:rPr sz="2000" spc="-5" dirty="0">
                <a:latin typeface="Times New Roman"/>
                <a:cs typeface="Times New Roman"/>
              </a:rPr>
              <a:t>dominate the region. </a:t>
            </a:r>
            <a:r>
              <a:rPr sz="2000" dirty="0">
                <a:latin typeface="Times New Roman"/>
                <a:cs typeface="Times New Roman"/>
              </a:rPr>
              <a:t>These winds have </a:t>
            </a:r>
            <a:r>
              <a:rPr sz="2000" spc="-5" dirty="0">
                <a:latin typeface="Times New Roman"/>
                <a:cs typeface="Times New Roman"/>
              </a:rPr>
              <a:t>wave-form character and </a:t>
            </a:r>
            <a:r>
              <a:rPr sz="2000" dirty="0">
                <a:latin typeface="Times New Roman"/>
                <a:cs typeface="Times New Roman"/>
              </a:rPr>
              <a:t>vary </a:t>
            </a:r>
            <a:r>
              <a:rPr sz="2000" spc="-5" dirty="0">
                <a:latin typeface="Times New Roman"/>
                <a:cs typeface="Times New Roman"/>
              </a:rPr>
              <a:t>strongly in </a:t>
            </a:r>
            <a:r>
              <a:rPr sz="2000" spc="-10" dirty="0">
                <a:latin typeface="Times New Roman"/>
                <a:cs typeface="Times New Roman"/>
              </a:rPr>
              <a:t>the </a:t>
            </a:r>
            <a:r>
              <a:rPr sz="2000" spc="-5" dirty="0">
                <a:latin typeface="Times New Roman"/>
                <a:cs typeface="Times New Roman"/>
              </a:rPr>
              <a:t> </a:t>
            </a:r>
            <a:r>
              <a:rPr sz="2000" dirty="0">
                <a:latin typeface="Times New Roman"/>
                <a:cs typeface="Times New Roman"/>
              </a:rPr>
              <a:t>flow</a:t>
            </a:r>
            <a:r>
              <a:rPr sz="2000" spc="-15" dirty="0">
                <a:latin typeface="Times New Roman"/>
                <a:cs typeface="Times New Roman"/>
              </a:rPr>
              <a:t> </a:t>
            </a:r>
            <a:r>
              <a:rPr sz="2000" dirty="0">
                <a:latin typeface="Times New Roman"/>
                <a:cs typeface="Times New Roman"/>
              </a:rPr>
              <a:t>patterns.</a:t>
            </a:r>
            <a:endParaRPr sz="2000">
              <a:latin typeface="Times New Roman"/>
              <a:cs typeface="Times New Roman"/>
            </a:endParaRPr>
          </a:p>
          <a:p>
            <a:pPr marL="63500" algn="just">
              <a:lnSpc>
                <a:spcPct val="100000"/>
              </a:lnSpc>
              <a:spcBef>
                <a:spcPts val="1940"/>
              </a:spcBef>
            </a:pPr>
            <a:r>
              <a:rPr sz="2400" b="1" spc="-15" dirty="0">
                <a:latin typeface="Times New Roman"/>
                <a:cs typeface="Times New Roman"/>
              </a:rPr>
              <a:t>Wind </a:t>
            </a:r>
            <a:r>
              <a:rPr sz="2400" b="1" dirty="0">
                <a:latin typeface="Times New Roman"/>
                <a:cs typeface="Times New Roman"/>
              </a:rPr>
              <a:t>Flow</a:t>
            </a:r>
            <a:r>
              <a:rPr sz="2400" b="1" spc="-15" dirty="0">
                <a:latin typeface="Times New Roman"/>
                <a:cs typeface="Times New Roman"/>
              </a:rPr>
              <a:t> </a:t>
            </a:r>
            <a:r>
              <a:rPr sz="2400" b="1" spc="-5" dirty="0">
                <a:latin typeface="Times New Roman"/>
                <a:cs typeface="Times New Roman"/>
              </a:rPr>
              <a:t>and</a:t>
            </a:r>
            <a:r>
              <a:rPr sz="2400" b="1" spc="-35" dirty="0">
                <a:latin typeface="Times New Roman"/>
                <a:cs typeface="Times New Roman"/>
              </a:rPr>
              <a:t> </a:t>
            </a:r>
            <a:r>
              <a:rPr sz="2400" b="1" spc="-15" dirty="0">
                <a:latin typeface="Times New Roman"/>
                <a:cs typeface="Times New Roman"/>
              </a:rPr>
              <a:t>Wind</a:t>
            </a:r>
            <a:r>
              <a:rPr sz="2400" b="1" spc="-10" dirty="0">
                <a:latin typeface="Times New Roman"/>
                <a:cs typeface="Times New Roman"/>
              </a:rPr>
              <a:t> </a:t>
            </a:r>
            <a:r>
              <a:rPr sz="2400" b="1" spc="-5" dirty="0">
                <a:latin typeface="Times New Roman"/>
                <a:cs typeface="Times New Roman"/>
              </a:rPr>
              <a:t>Direction:-</a:t>
            </a:r>
            <a:endParaRPr sz="2400">
              <a:latin typeface="Times New Roman"/>
              <a:cs typeface="Times New Roman"/>
            </a:endParaRPr>
          </a:p>
          <a:p>
            <a:pPr marL="63500" marR="56515" indent="914400" algn="just">
              <a:lnSpc>
                <a:spcPct val="150100"/>
              </a:lnSpc>
              <a:spcBef>
                <a:spcPts val="695"/>
              </a:spcBef>
            </a:pPr>
            <a:r>
              <a:rPr sz="2000" spc="-25" dirty="0">
                <a:latin typeface="Times New Roman"/>
                <a:cs typeface="Times New Roman"/>
              </a:rPr>
              <a:t>Wind </a:t>
            </a:r>
            <a:r>
              <a:rPr sz="2000" spc="-5" dirty="0">
                <a:latin typeface="Times New Roman"/>
                <a:cs typeface="Times New Roman"/>
              </a:rPr>
              <a:t>speed </a:t>
            </a:r>
            <a:r>
              <a:rPr sz="2000" spc="-10" dirty="0">
                <a:latin typeface="Times New Roman"/>
                <a:cs typeface="Times New Roman"/>
              </a:rPr>
              <a:t>is </a:t>
            </a:r>
            <a:r>
              <a:rPr sz="2000" spc="-5" dirty="0">
                <a:latin typeface="Times New Roman"/>
                <a:cs typeface="Times New Roman"/>
              </a:rPr>
              <a:t>classified </a:t>
            </a:r>
            <a:r>
              <a:rPr sz="2000" dirty="0">
                <a:latin typeface="Times New Roman"/>
                <a:cs typeface="Times New Roman"/>
              </a:rPr>
              <a:t>on </a:t>
            </a:r>
            <a:r>
              <a:rPr sz="2000" spc="-5" dirty="0">
                <a:latin typeface="Times New Roman"/>
                <a:cs typeface="Times New Roman"/>
              </a:rPr>
              <a:t>representative </a:t>
            </a:r>
            <a:r>
              <a:rPr sz="2000" dirty="0">
                <a:latin typeface="Times New Roman"/>
                <a:cs typeface="Times New Roman"/>
              </a:rPr>
              <a:t>scale </a:t>
            </a:r>
            <a:r>
              <a:rPr sz="2000" spc="-5" dirty="0">
                <a:latin typeface="Times New Roman"/>
                <a:cs typeface="Times New Roman"/>
              </a:rPr>
              <a:t>of 12. </a:t>
            </a:r>
            <a:r>
              <a:rPr sz="2000" dirty="0">
                <a:latin typeface="Times New Roman"/>
                <a:cs typeface="Times New Roman"/>
              </a:rPr>
              <a:t>The </a:t>
            </a:r>
            <a:r>
              <a:rPr sz="2000" spc="-5" dirty="0">
                <a:latin typeface="Times New Roman"/>
                <a:cs typeface="Times New Roman"/>
              </a:rPr>
              <a:t>order </a:t>
            </a:r>
            <a:r>
              <a:rPr sz="2000" dirty="0">
                <a:latin typeface="Times New Roman"/>
                <a:cs typeface="Times New Roman"/>
              </a:rPr>
              <a:t>of </a:t>
            </a:r>
            <a:r>
              <a:rPr sz="2000" spc="-5" dirty="0">
                <a:latin typeface="Times New Roman"/>
                <a:cs typeface="Times New Roman"/>
              </a:rPr>
              <a:t>wind </a:t>
            </a:r>
            <a:r>
              <a:rPr sz="2000" dirty="0">
                <a:latin typeface="Times New Roman"/>
                <a:cs typeface="Times New Roman"/>
              </a:rPr>
              <a:t> </a:t>
            </a:r>
            <a:r>
              <a:rPr sz="2000" spc="-5" dirty="0">
                <a:latin typeface="Times New Roman"/>
                <a:cs typeface="Times New Roman"/>
              </a:rPr>
              <a:t>classification </a:t>
            </a:r>
            <a:r>
              <a:rPr sz="2000" spc="-10" dirty="0">
                <a:latin typeface="Times New Roman"/>
                <a:cs typeface="Times New Roman"/>
              </a:rPr>
              <a:t>is in m/sec </a:t>
            </a:r>
            <a:r>
              <a:rPr sz="2000" spc="-5" dirty="0">
                <a:latin typeface="Times New Roman"/>
                <a:cs typeface="Times New Roman"/>
              </a:rPr>
              <a:t>or knots </a:t>
            </a:r>
            <a:r>
              <a:rPr sz="2000" dirty="0">
                <a:latin typeface="Times New Roman"/>
                <a:cs typeface="Times New Roman"/>
              </a:rPr>
              <a:t>(1 </a:t>
            </a:r>
            <a:r>
              <a:rPr sz="2000" spc="-5" dirty="0">
                <a:latin typeface="Times New Roman"/>
                <a:cs typeface="Times New Roman"/>
              </a:rPr>
              <a:t>nautical miles </a:t>
            </a:r>
            <a:r>
              <a:rPr sz="2000" dirty="0">
                <a:latin typeface="Times New Roman"/>
                <a:cs typeface="Times New Roman"/>
              </a:rPr>
              <a:t>= </a:t>
            </a:r>
            <a:r>
              <a:rPr sz="2000" spc="-5" dirty="0">
                <a:latin typeface="Times New Roman"/>
                <a:cs typeface="Times New Roman"/>
              </a:rPr>
              <a:t>1.852km/hr). The direction </a:t>
            </a:r>
            <a:r>
              <a:rPr sz="2000" spc="-10" dirty="0">
                <a:latin typeface="Times New Roman"/>
                <a:cs typeface="Times New Roman"/>
              </a:rPr>
              <a:t>of </a:t>
            </a:r>
            <a:r>
              <a:rPr sz="2000" spc="-5" dirty="0">
                <a:latin typeface="Times New Roman"/>
                <a:cs typeface="Times New Roman"/>
              </a:rPr>
              <a:t> </a:t>
            </a:r>
            <a:r>
              <a:rPr sz="2000" dirty="0">
                <a:latin typeface="Times New Roman"/>
                <a:cs typeface="Times New Roman"/>
              </a:rPr>
              <a:t>wind</a:t>
            </a:r>
            <a:r>
              <a:rPr sz="2000" spc="150" dirty="0">
                <a:latin typeface="Times New Roman"/>
                <a:cs typeface="Times New Roman"/>
              </a:rPr>
              <a:t> </a:t>
            </a:r>
            <a:r>
              <a:rPr sz="2000" spc="-5" dirty="0">
                <a:latin typeface="Times New Roman"/>
                <a:cs typeface="Times New Roman"/>
              </a:rPr>
              <a:t>are</a:t>
            </a:r>
            <a:r>
              <a:rPr sz="2000" spc="135" dirty="0">
                <a:latin typeface="Times New Roman"/>
                <a:cs typeface="Times New Roman"/>
              </a:rPr>
              <a:t> </a:t>
            </a:r>
            <a:r>
              <a:rPr sz="2000" spc="-5" dirty="0">
                <a:latin typeface="Times New Roman"/>
                <a:cs typeface="Times New Roman"/>
              </a:rPr>
              <a:t>normally</a:t>
            </a:r>
            <a:r>
              <a:rPr sz="2000" spc="145" dirty="0">
                <a:latin typeface="Times New Roman"/>
                <a:cs typeface="Times New Roman"/>
              </a:rPr>
              <a:t> </a:t>
            </a:r>
            <a:r>
              <a:rPr sz="2000" spc="-5" dirty="0">
                <a:latin typeface="Times New Roman"/>
                <a:cs typeface="Times New Roman"/>
              </a:rPr>
              <a:t>divided</a:t>
            </a:r>
            <a:r>
              <a:rPr sz="2000" spc="150" dirty="0">
                <a:latin typeface="Times New Roman"/>
                <a:cs typeface="Times New Roman"/>
              </a:rPr>
              <a:t> </a:t>
            </a:r>
            <a:r>
              <a:rPr sz="2000" spc="-5" dirty="0">
                <a:latin typeface="Times New Roman"/>
                <a:cs typeface="Times New Roman"/>
              </a:rPr>
              <a:t>into</a:t>
            </a:r>
            <a:r>
              <a:rPr sz="2000" spc="140" dirty="0">
                <a:latin typeface="Times New Roman"/>
                <a:cs typeface="Times New Roman"/>
              </a:rPr>
              <a:t> </a:t>
            </a:r>
            <a:r>
              <a:rPr sz="2000" spc="-5" dirty="0">
                <a:latin typeface="Times New Roman"/>
                <a:cs typeface="Times New Roman"/>
              </a:rPr>
              <a:t>eight</a:t>
            </a:r>
            <a:r>
              <a:rPr sz="2000" spc="140" dirty="0">
                <a:latin typeface="Times New Roman"/>
                <a:cs typeface="Times New Roman"/>
              </a:rPr>
              <a:t> </a:t>
            </a:r>
            <a:r>
              <a:rPr sz="2000" spc="-5" dirty="0">
                <a:latin typeface="Times New Roman"/>
                <a:cs typeface="Times New Roman"/>
              </a:rPr>
              <a:t>segments:</a:t>
            </a:r>
            <a:r>
              <a:rPr sz="2000" spc="290" dirty="0">
                <a:latin typeface="Times New Roman"/>
                <a:cs typeface="Times New Roman"/>
              </a:rPr>
              <a:t> </a:t>
            </a:r>
            <a:r>
              <a:rPr sz="2000" spc="-5" dirty="0">
                <a:latin typeface="Times New Roman"/>
                <a:cs typeface="Times New Roman"/>
              </a:rPr>
              <a:t>North,</a:t>
            </a:r>
            <a:r>
              <a:rPr sz="2000" spc="145" dirty="0">
                <a:latin typeface="Times New Roman"/>
                <a:cs typeface="Times New Roman"/>
              </a:rPr>
              <a:t> </a:t>
            </a:r>
            <a:r>
              <a:rPr sz="2000" spc="-5" dirty="0">
                <a:latin typeface="Times New Roman"/>
                <a:cs typeface="Times New Roman"/>
              </a:rPr>
              <a:t>North-East,</a:t>
            </a:r>
            <a:r>
              <a:rPr sz="2000" spc="145" dirty="0">
                <a:latin typeface="Times New Roman"/>
                <a:cs typeface="Times New Roman"/>
              </a:rPr>
              <a:t> </a:t>
            </a:r>
            <a:r>
              <a:rPr sz="2000" spc="-5" dirty="0">
                <a:latin typeface="Times New Roman"/>
                <a:cs typeface="Times New Roman"/>
              </a:rPr>
              <a:t>East,</a:t>
            </a:r>
            <a:r>
              <a:rPr sz="2000" spc="155" dirty="0">
                <a:latin typeface="Times New Roman"/>
                <a:cs typeface="Times New Roman"/>
              </a:rPr>
              <a:t> </a:t>
            </a:r>
            <a:r>
              <a:rPr sz="2000" spc="-5" dirty="0">
                <a:latin typeface="Times New Roman"/>
                <a:cs typeface="Times New Roman"/>
              </a:rPr>
              <a:t>South-East,</a:t>
            </a:r>
            <a:endParaRPr sz="2000">
              <a:latin typeface="Times New Roman"/>
              <a:cs typeface="Times New Roman"/>
            </a:endParaRPr>
          </a:p>
        </p:txBody>
      </p:sp>
      <p:sp>
        <p:nvSpPr>
          <p:cNvPr id="4" name="object 4"/>
          <p:cNvSpPr txBox="1"/>
          <p:nvPr/>
        </p:nvSpPr>
        <p:spPr>
          <a:xfrm>
            <a:off x="154939" y="6386271"/>
            <a:ext cx="428371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South,</a:t>
            </a:r>
            <a:r>
              <a:rPr sz="2000" spc="-40" dirty="0">
                <a:latin typeface="Times New Roman"/>
                <a:cs typeface="Times New Roman"/>
              </a:rPr>
              <a:t> </a:t>
            </a:r>
            <a:r>
              <a:rPr sz="2000" spc="-15" dirty="0">
                <a:latin typeface="Times New Roman"/>
                <a:cs typeface="Times New Roman"/>
              </a:rPr>
              <a:t>South-West,</a:t>
            </a:r>
            <a:r>
              <a:rPr sz="2000" spc="-90" dirty="0">
                <a:latin typeface="Times New Roman"/>
                <a:cs typeface="Times New Roman"/>
              </a:rPr>
              <a:t> </a:t>
            </a:r>
            <a:r>
              <a:rPr sz="2000" spc="-35" dirty="0">
                <a:latin typeface="Times New Roman"/>
                <a:cs typeface="Times New Roman"/>
              </a:rPr>
              <a:t>West</a:t>
            </a:r>
            <a:r>
              <a:rPr sz="2000" spc="-50"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spc="-15" dirty="0">
                <a:latin typeface="Times New Roman"/>
                <a:cs typeface="Times New Roman"/>
              </a:rPr>
              <a:t>North-West.</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76200" y="228600"/>
          <a:ext cx="8909050" cy="365315"/>
        </p:xfrm>
        <a:graphic>
          <a:graphicData uri="http://schemas.openxmlformats.org/drawingml/2006/table">
            <a:tbl>
              <a:tblPr firstRow="1" bandRow="1">
                <a:tableStyleId>{2D5ABB26-0587-4C30-8999-92F81FD0307C}</a:tableStyleId>
              </a:tblPr>
              <a:tblGrid>
                <a:gridCol w="911225"/>
                <a:gridCol w="1828800"/>
                <a:gridCol w="2057400"/>
                <a:gridCol w="1676400"/>
                <a:gridCol w="2435225"/>
              </a:tblGrid>
              <a:tr h="365315">
                <a:tc>
                  <a:txBody>
                    <a:bodyPr/>
                    <a:lstStyle/>
                    <a:p>
                      <a:pPr marL="131445">
                        <a:lnSpc>
                          <a:spcPct val="100000"/>
                        </a:lnSpc>
                        <a:spcBef>
                          <a:spcPts val="215"/>
                        </a:spcBef>
                      </a:pPr>
                      <a:r>
                        <a:rPr sz="1800" b="1" spc="-10" dirty="0">
                          <a:solidFill>
                            <a:srgbClr val="FFFFFF"/>
                          </a:solidFill>
                          <a:latin typeface="Calibri"/>
                          <a:cs typeface="Calibri"/>
                        </a:rPr>
                        <a:t>Source</a:t>
                      </a:r>
                      <a:endParaRPr sz="1800">
                        <a:latin typeface="Calibri"/>
                        <a:cs typeface="Calibri"/>
                      </a:endParaRPr>
                    </a:p>
                  </a:txBody>
                  <a:tcPr marL="0" marR="0" marT="27305" marB="0">
                    <a:lnL w="6350">
                      <a:solidFill>
                        <a:srgbClr val="000000"/>
                      </a:solidFill>
                      <a:prstDash val="solid"/>
                    </a:lnL>
                    <a:lnR w="12700">
                      <a:solidFill>
                        <a:srgbClr val="000000"/>
                      </a:solidFill>
                      <a:prstDash val="solid"/>
                    </a:lnR>
                    <a:lnT w="6350">
                      <a:solidFill>
                        <a:srgbClr val="000000"/>
                      </a:solidFill>
                      <a:prstDash val="solid"/>
                    </a:lnT>
                    <a:lnB w="9525">
                      <a:solidFill>
                        <a:srgbClr val="000000"/>
                      </a:solidFill>
                      <a:prstDash val="solid"/>
                    </a:lnB>
                    <a:solidFill>
                      <a:srgbClr val="4F81BC"/>
                    </a:solidFill>
                  </a:tcPr>
                </a:tc>
                <a:tc>
                  <a:txBody>
                    <a:bodyPr/>
                    <a:lstStyle/>
                    <a:p>
                      <a:pPr marL="431800">
                        <a:lnSpc>
                          <a:spcPct val="100000"/>
                        </a:lnSpc>
                        <a:spcBef>
                          <a:spcPts val="215"/>
                        </a:spcBef>
                      </a:pPr>
                      <a:r>
                        <a:rPr sz="1800" b="1" spc="-5" dirty="0">
                          <a:solidFill>
                            <a:srgbClr val="FFFFFF"/>
                          </a:solidFill>
                          <a:latin typeface="Calibri"/>
                          <a:cs typeface="Calibri"/>
                        </a:rPr>
                        <a:t>Extraction</a:t>
                      </a:r>
                      <a:endParaRPr sz="1800">
                        <a:latin typeface="Calibri"/>
                        <a:cs typeface="Calibri"/>
                      </a:endParaRPr>
                    </a:p>
                  </a:txBody>
                  <a:tcPr marL="0" marR="0" marT="27305" marB="0">
                    <a:lnL w="12700">
                      <a:solidFill>
                        <a:srgbClr val="000000"/>
                      </a:solidFill>
                      <a:prstDash val="solid"/>
                    </a:lnL>
                    <a:lnR w="12700">
                      <a:solidFill>
                        <a:srgbClr val="000000"/>
                      </a:solidFill>
                      <a:prstDash val="solid"/>
                    </a:lnR>
                    <a:lnT w="6350">
                      <a:solidFill>
                        <a:srgbClr val="000000"/>
                      </a:solidFill>
                      <a:prstDash val="solid"/>
                    </a:lnT>
                    <a:lnB w="9525">
                      <a:solidFill>
                        <a:srgbClr val="000000"/>
                      </a:solidFill>
                      <a:prstDash val="solid"/>
                    </a:lnB>
                    <a:solidFill>
                      <a:srgbClr val="4F81BC"/>
                    </a:solidFill>
                  </a:tcPr>
                </a:tc>
                <a:tc>
                  <a:txBody>
                    <a:bodyPr/>
                    <a:lstStyle/>
                    <a:p>
                      <a:pPr marL="527050">
                        <a:lnSpc>
                          <a:spcPct val="100000"/>
                        </a:lnSpc>
                        <a:spcBef>
                          <a:spcPts val="215"/>
                        </a:spcBef>
                      </a:pPr>
                      <a:r>
                        <a:rPr sz="1800" b="1" spc="-5" dirty="0">
                          <a:solidFill>
                            <a:srgbClr val="FFFFFF"/>
                          </a:solidFill>
                          <a:latin typeface="Calibri"/>
                          <a:cs typeface="Calibri"/>
                        </a:rPr>
                        <a:t>Processing</a:t>
                      </a:r>
                      <a:endParaRPr sz="1800">
                        <a:latin typeface="Calibri"/>
                        <a:cs typeface="Calibri"/>
                      </a:endParaRPr>
                    </a:p>
                  </a:txBody>
                  <a:tcPr marL="0" marR="0" marT="27305" marB="0">
                    <a:lnL w="12700">
                      <a:solidFill>
                        <a:srgbClr val="000000"/>
                      </a:solidFill>
                      <a:prstDash val="solid"/>
                    </a:lnL>
                    <a:lnR w="12700">
                      <a:solidFill>
                        <a:srgbClr val="000000"/>
                      </a:solidFill>
                      <a:prstDash val="solid"/>
                    </a:lnR>
                    <a:lnT w="6350">
                      <a:solidFill>
                        <a:srgbClr val="000000"/>
                      </a:solidFill>
                      <a:prstDash val="solid"/>
                    </a:lnT>
                    <a:lnB w="9525">
                      <a:solidFill>
                        <a:srgbClr val="000000"/>
                      </a:solidFill>
                      <a:prstDash val="solid"/>
                    </a:lnB>
                    <a:solidFill>
                      <a:srgbClr val="4F81BC"/>
                    </a:solidFill>
                  </a:tcPr>
                </a:tc>
                <a:tc>
                  <a:txBody>
                    <a:bodyPr/>
                    <a:lstStyle/>
                    <a:p>
                      <a:pPr marL="115570">
                        <a:lnSpc>
                          <a:spcPct val="100000"/>
                        </a:lnSpc>
                        <a:spcBef>
                          <a:spcPts val="215"/>
                        </a:spcBef>
                      </a:pPr>
                      <a:r>
                        <a:rPr sz="1800" b="1" spc="-5" dirty="0">
                          <a:solidFill>
                            <a:srgbClr val="FFFFFF"/>
                          </a:solidFill>
                          <a:latin typeface="Calibri"/>
                          <a:cs typeface="Calibri"/>
                        </a:rPr>
                        <a:t>Primary</a:t>
                      </a:r>
                      <a:r>
                        <a:rPr sz="1800" b="1" spc="-25" dirty="0">
                          <a:solidFill>
                            <a:srgbClr val="FFFFFF"/>
                          </a:solidFill>
                          <a:latin typeface="Calibri"/>
                          <a:cs typeface="Calibri"/>
                        </a:rPr>
                        <a:t> </a:t>
                      </a:r>
                      <a:r>
                        <a:rPr sz="1800" b="1" spc="-10" dirty="0">
                          <a:solidFill>
                            <a:srgbClr val="FFFFFF"/>
                          </a:solidFill>
                          <a:latin typeface="Calibri"/>
                          <a:cs typeface="Calibri"/>
                        </a:rPr>
                        <a:t>Energy</a:t>
                      </a:r>
                      <a:endParaRPr sz="1800">
                        <a:latin typeface="Calibri"/>
                        <a:cs typeface="Calibri"/>
                      </a:endParaRPr>
                    </a:p>
                  </a:txBody>
                  <a:tcPr marL="0" marR="0" marT="27305" marB="0">
                    <a:lnL w="12700">
                      <a:solidFill>
                        <a:srgbClr val="000000"/>
                      </a:solidFill>
                      <a:prstDash val="solid"/>
                    </a:lnL>
                    <a:lnR w="12700">
                      <a:solidFill>
                        <a:srgbClr val="000000"/>
                      </a:solidFill>
                      <a:prstDash val="solid"/>
                    </a:lnR>
                    <a:lnT w="6350">
                      <a:solidFill>
                        <a:srgbClr val="000000"/>
                      </a:solidFill>
                      <a:prstDash val="solid"/>
                    </a:lnT>
                    <a:lnB w="9525">
                      <a:solidFill>
                        <a:srgbClr val="000000"/>
                      </a:solidFill>
                      <a:prstDash val="solid"/>
                    </a:lnB>
                    <a:solidFill>
                      <a:srgbClr val="4F81BC"/>
                    </a:solidFill>
                  </a:tcPr>
                </a:tc>
                <a:tc>
                  <a:txBody>
                    <a:bodyPr/>
                    <a:lstStyle/>
                    <a:p>
                      <a:pPr marL="377825">
                        <a:lnSpc>
                          <a:spcPct val="100000"/>
                        </a:lnSpc>
                        <a:spcBef>
                          <a:spcPts val="215"/>
                        </a:spcBef>
                      </a:pPr>
                      <a:r>
                        <a:rPr sz="1800" b="1" dirty="0">
                          <a:solidFill>
                            <a:srgbClr val="FFFFFF"/>
                          </a:solidFill>
                          <a:latin typeface="Calibri"/>
                          <a:cs typeface="Calibri"/>
                        </a:rPr>
                        <a:t>Secondary</a:t>
                      </a:r>
                      <a:r>
                        <a:rPr sz="1800" b="1" spc="-70" dirty="0">
                          <a:solidFill>
                            <a:srgbClr val="FFFFFF"/>
                          </a:solidFill>
                          <a:latin typeface="Calibri"/>
                          <a:cs typeface="Calibri"/>
                        </a:rPr>
                        <a:t> </a:t>
                      </a:r>
                      <a:r>
                        <a:rPr sz="1800" b="1" spc="-5" dirty="0">
                          <a:solidFill>
                            <a:srgbClr val="FFFFFF"/>
                          </a:solidFill>
                          <a:latin typeface="Calibri"/>
                          <a:cs typeface="Calibri"/>
                        </a:rPr>
                        <a:t>Energy</a:t>
                      </a:r>
                      <a:endParaRPr sz="1800">
                        <a:latin typeface="Calibri"/>
                        <a:cs typeface="Calibri"/>
                      </a:endParaRPr>
                    </a:p>
                  </a:txBody>
                  <a:tcPr marL="0" marR="0" marT="27305" marB="0">
                    <a:lnL w="1270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solidFill>
                      <a:srgbClr val="4F81BC"/>
                    </a:solidFill>
                  </a:tcPr>
                </a:tc>
              </a:tr>
            </a:tbl>
          </a:graphicData>
        </a:graphic>
      </p:graphicFrame>
      <p:sp>
        <p:nvSpPr>
          <p:cNvPr id="3" name="object 3"/>
          <p:cNvSpPr txBox="1"/>
          <p:nvPr/>
        </p:nvSpPr>
        <p:spPr>
          <a:xfrm>
            <a:off x="3353561" y="686562"/>
            <a:ext cx="1371600" cy="548640"/>
          </a:xfrm>
          <a:prstGeom prst="rect">
            <a:avLst/>
          </a:prstGeom>
          <a:solidFill>
            <a:srgbClr val="4F81BC"/>
          </a:solidFill>
          <a:ln w="25907">
            <a:solidFill>
              <a:srgbClr val="385D89"/>
            </a:solidFill>
          </a:ln>
        </p:spPr>
        <p:txBody>
          <a:bodyPr vert="horz" wrap="square" lIns="0" tIns="121285" rIns="0" bIns="0" rtlCol="0">
            <a:spAutoFit/>
          </a:bodyPr>
          <a:lstStyle/>
          <a:p>
            <a:pPr marL="140335">
              <a:lnSpc>
                <a:spcPct val="100000"/>
              </a:lnSpc>
              <a:spcBef>
                <a:spcPts val="955"/>
              </a:spcBef>
            </a:pPr>
            <a:r>
              <a:rPr sz="1800" spc="-10" dirty="0">
                <a:solidFill>
                  <a:srgbClr val="FFFFFF"/>
                </a:solidFill>
                <a:latin typeface="Calibri"/>
                <a:cs typeface="Calibri"/>
              </a:rPr>
              <a:t>Preparation</a:t>
            </a:r>
            <a:endParaRPr sz="1800">
              <a:latin typeface="Calibri"/>
              <a:cs typeface="Calibri"/>
            </a:endParaRPr>
          </a:p>
        </p:txBody>
      </p:sp>
      <p:sp>
        <p:nvSpPr>
          <p:cNvPr id="4" name="object 4"/>
          <p:cNvSpPr txBox="1"/>
          <p:nvPr/>
        </p:nvSpPr>
        <p:spPr>
          <a:xfrm>
            <a:off x="5410961" y="2362961"/>
            <a:ext cx="914400" cy="1371600"/>
          </a:xfrm>
          <a:prstGeom prst="rect">
            <a:avLst/>
          </a:prstGeom>
          <a:solidFill>
            <a:srgbClr val="4F81BC"/>
          </a:solidFill>
          <a:ln w="25907">
            <a:solidFill>
              <a:srgbClr val="385D89"/>
            </a:solidFill>
          </a:ln>
        </p:spPr>
        <p:txBody>
          <a:bodyPr vert="horz" wrap="square" lIns="0" tIns="0" rIns="0" bIns="0" rtlCol="0">
            <a:spAutoFit/>
          </a:bodyPr>
          <a:lstStyle/>
          <a:p>
            <a:pPr>
              <a:lnSpc>
                <a:spcPct val="100000"/>
              </a:lnSpc>
            </a:pPr>
            <a:endParaRPr sz="1800">
              <a:latin typeface="Times New Roman"/>
              <a:cs typeface="Times New Roman"/>
            </a:endParaRPr>
          </a:p>
          <a:p>
            <a:pPr marL="128270" marR="123189" indent="34925">
              <a:lnSpc>
                <a:spcPct val="100000"/>
              </a:lnSpc>
              <a:spcBef>
                <a:spcPts val="1050"/>
              </a:spcBef>
            </a:pPr>
            <a:r>
              <a:rPr sz="1800" spc="-15" dirty="0">
                <a:solidFill>
                  <a:srgbClr val="FFFFFF"/>
                </a:solidFill>
                <a:latin typeface="Calibri"/>
                <a:cs typeface="Calibri"/>
              </a:rPr>
              <a:t>Power </a:t>
            </a:r>
            <a:r>
              <a:rPr sz="1800" spc="-395" dirty="0">
                <a:solidFill>
                  <a:srgbClr val="FFFFFF"/>
                </a:solidFill>
                <a:latin typeface="Calibri"/>
                <a:cs typeface="Calibri"/>
              </a:rPr>
              <a:t> </a:t>
            </a:r>
            <a:r>
              <a:rPr sz="1800" spc="-5" dirty="0">
                <a:solidFill>
                  <a:srgbClr val="FFFFFF"/>
                </a:solidFill>
                <a:latin typeface="Calibri"/>
                <a:cs typeface="Calibri"/>
              </a:rPr>
              <a:t>S</a:t>
            </a:r>
            <a:r>
              <a:rPr sz="1800" spc="-30" dirty="0">
                <a:solidFill>
                  <a:srgbClr val="FFFFFF"/>
                </a:solidFill>
                <a:latin typeface="Calibri"/>
                <a:cs typeface="Calibri"/>
              </a:rPr>
              <a:t>t</a:t>
            </a:r>
            <a:r>
              <a:rPr sz="1800" spc="-15" dirty="0">
                <a:solidFill>
                  <a:srgbClr val="FFFFFF"/>
                </a:solidFill>
                <a:latin typeface="Calibri"/>
                <a:cs typeface="Calibri"/>
              </a:rPr>
              <a:t>a</a:t>
            </a:r>
            <a:r>
              <a:rPr sz="1800" dirty="0">
                <a:solidFill>
                  <a:srgbClr val="FFFFFF"/>
                </a:solidFill>
                <a:latin typeface="Calibri"/>
                <a:cs typeface="Calibri"/>
              </a:rPr>
              <a:t>t</a:t>
            </a:r>
            <a:r>
              <a:rPr sz="1800" spc="-10" dirty="0">
                <a:solidFill>
                  <a:srgbClr val="FFFFFF"/>
                </a:solidFill>
                <a:latin typeface="Calibri"/>
                <a:cs typeface="Calibri"/>
              </a:rPr>
              <a:t>i</a:t>
            </a:r>
            <a:r>
              <a:rPr sz="1800" spc="-5" dirty="0">
                <a:solidFill>
                  <a:srgbClr val="FFFFFF"/>
                </a:solidFill>
                <a:latin typeface="Calibri"/>
                <a:cs typeface="Calibri"/>
              </a:rPr>
              <a:t>on</a:t>
            </a:r>
            <a:endParaRPr sz="1800">
              <a:latin typeface="Calibri"/>
              <a:cs typeface="Calibri"/>
            </a:endParaRPr>
          </a:p>
        </p:txBody>
      </p:sp>
      <p:pic>
        <p:nvPicPr>
          <p:cNvPr id="5" name="object 5"/>
          <p:cNvPicPr/>
          <p:nvPr/>
        </p:nvPicPr>
        <p:blipFill>
          <a:blip r:embed="rId2" cstate="print"/>
          <a:stretch>
            <a:fillRect/>
          </a:stretch>
        </p:blipFill>
        <p:spPr>
          <a:xfrm>
            <a:off x="5359400" y="2211197"/>
            <a:ext cx="103377" cy="151002"/>
          </a:xfrm>
          <a:prstGeom prst="rect">
            <a:avLst/>
          </a:prstGeom>
        </p:spPr>
      </p:pic>
      <p:sp>
        <p:nvSpPr>
          <p:cNvPr id="6" name="object 6"/>
          <p:cNvSpPr txBox="1"/>
          <p:nvPr/>
        </p:nvSpPr>
        <p:spPr>
          <a:xfrm>
            <a:off x="154939" y="875157"/>
            <a:ext cx="60134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Coal</a:t>
            </a:r>
            <a:endParaRPr sz="2400">
              <a:latin typeface="Times New Roman"/>
              <a:cs typeface="Times New Roman"/>
            </a:endParaRPr>
          </a:p>
        </p:txBody>
      </p:sp>
      <p:sp>
        <p:nvSpPr>
          <p:cNvPr id="7" name="object 7"/>
          <p:cNvSpPr txBox="1"/>
          <p:nvPr/>
        </p:nvSpPr>
        <p:spPr>
          <a:xfrm>
            <a:off x="6825398" y="875157"/>
            <a:ext cx="196278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Steam,</a:t>
            </a:r>
            <a:r>
              <a:rPr sz="2400" spc="-110" dirty="0">
                <a:latin typeface="Times New Roman"/>
                <a:cs typeface="Times New Roman"/>
              </a:rPr>
              <a:t> </a:t>
            </a:r>
            <a:r>
              <a:rPr sz="2400" spc="-5" dirty="0">
                <a:latin typeface="Times New Roman"/>
                <a:cs typeface="Times New Roman"/>
              </a:rPr>
              <a:t>Thermal</a:t>
            </a:r>
            <a:endParaRPr sz="2400">
              <a:latin typeface="Times New Roman"/>
              <a:cs typeface="Times New Roman"/>
            </a:endParaRPr>
          </a:p>
        </p:txBody>
      </p:sp>
      <p:sp>
        <p:nvSpPr>
          <p:cNvPr id="8" name="object 8"/>
          <p:cNvSpPr txBox="1"/>
          <p:nvPr/>
        </p:nvSpPr>
        <p:spPr>
          <a:xfrm>
            <a:off x="154939" y="1606677"/>
            <a:ext cx="80454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Hydro</a:t>
            </a:r>
            <a:endParaRPr sz="2400">
              <a:latin typeface="Times New Roman"/>
              <a:cs typeface="Times New Roman"/>
            </a:endParaRPr>
          </a:p>
        </p:txBody>
      </p:sp>
      <p:sp>
        <p:nvSpPr>
          <p:cNvPr id="9" name="object 9"/>
          <p:cNvSpPr txBox="1"/>
          <p:nvPr/>
        </p:nvSpPr>
        <p:spPr>
          <a:xfrm>
            <a:off x="154939" y="2338578"/>
            <a:ext cx="98996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Nuclear</a:t>
            </a:r>
            <a:endParaRPr sz="2400">
              <a:latin typeface="Times New Roman"/>
              <a:cs typeface="Times New Roman"/>
            </a:endParaRPr>
          </a:p>
        </p:txBody>
      </p:sp>
      <p:sp>
        <p:nvSpPr>
          <p:cNvPr id="10" name="object 10"/>
          <p:cNvSpPr txBox="1"/>
          <p:nvPr/>
        </p:nvSpPr>
        <p:spPr>
          <a:xfrm>
            <a:off x="154939" y="3070097"/>
            <a:ext cx="148844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Natural</a:t>
            </a:r>
            <a:r>
              <a:rPr sz="2400" spc="-65" dirty="0">
                <a:latin typeface="Times New Roman"/>
                <a:cs typeface="Times New Roman"/>
              </a:rPr>
              <a:t> </a:t>
            </a:r>
            <a:r>
              <a:rPr sz="2400" spc="-5" dirty="0">
                <a:latin typeface="Times New Roman"/>
                <a:cs typeface="Times New Roman"/>
              </a:rPr>
              <a:t>Gas</a:t>
            </a:r>
            <a:endParaRPr sz="2400">
              <a:latin typeface="Times New Roman"/>
              <a:cs typeface="Times New Roman"/>
            </a:endParaRPr>
          </a:p>
        </p:txBody>
      </p:sp>
      <p:sp>
        <p:nvSpPr>
          <p:cNvPr id="11" name="object 11"/>
          <p:cNvSpPr txBox="1"/>
          <p:nvPr/>
        </p:nvSpPr>
        <p:spPr>
          <a:xfrm>
            <a:off x="154939" y="4167632"/>
            <a:ext cx="127952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Pet</a:t>
            </a:r>
            <a:r>
              <a:rPr sz="2400" dirty="0">
                <a:latin typeface="Times New Roman"/>
                <a:cs typeface="Times New Roman"/>
              </a:rPr>
              <a:t>roleum</a:t>
            </a:r>
            <a:endParaRPr sz="2400">
              <a:latin typeface="Times New Roman"/>
              <a:cs typeface="Times New Roman"/>
            </a:endParaRPr>
          </a:p>
        </p:txBody>
      </p:sp>
      <p:sp>
        <p:nvSpPr>
          <p:cNvPr id="12" name="object 12"/>
          <p:cNvSpPr txBox="1"/>
          <p:nvPr/>
        </p:nvSpPr>
        <p:spPr>
          <a:xfrm>
            <a:off x="7750270" y="4217923"/>
            <a:ext cx="1153795" cy="1001394"/>
          </a:xfrm>
          <a:prstGeom prst="rect">
            <a:avLst/>
          </a:prstGeom>
        </p:spPr>
        <p:txBody>
          <a:bodyPr vert="horz" wrap="square" lIns="0" tIns="635" rIns="0" bIns="0" rtlCol="0">
            <a:spAutoFit/>
          </a:bodyPr>
          <a:lstStyle/>
          <a:p>
            <a:pPr marL="90170" marR="266065" indent="-69850">
              <a:lnSpc>
                <a:spcPct val="104000"/>
              </a:lnSpc>
              <a:spcBef>
                <a:spcPts val="5"/>
              </a:spcBef>
            </a:pPr>
            <a:r>
              <a:rPr sz="2000" dirty="0">
                <a:latin typeface="Times New Roman"/>
                <a:cs typeface="Times New Roman"/>
              </a:rPr>
              <a:t>The</a:t>
            </a:r>
            <a:r>
              <a:rPr sz="2000" spc="5" dirty="0">
                <a:latin typeface="Times New Roman"/>
                <a:cs typeface="Times New Roman"/>
              </a:rPr>
              <a:t>r</a:t>
            </a:r>
            <a:r>
              <a:rPr sz="2000" spc="-25" dirty="0">
                <a:latin typeface="Times New Roman"/>
                <a:cs typeface="Times New Roman"/>
              </a:rPr>
              <a:t>m</a:t>
            </a:r>
            <a:r>
              <a:rPr sz="2000" dirty="0">
                <a:latin typeface="Times New Roman"/>
                <a:cs typeface="Times New Roman"/>
              </a:rPr>
              <a:t>al  Steam</a:t>
            </a:r>
            <a:endParaRPr sz="2000">
              <a:latin typeface="Times New Roman"/>
              <a:cs typeface="Times New Roman"/>
            </a:endParaRPr>
          </a:p>
          <a:p>
            <a:pPr marL="12700">
              <a:lnSpc>
                <a:spcPct val="100000"/>
              </a:lnSpc>
              <a:spcBef>
                <a:spcPts val="385"/>
              </a:spcBef>
            </a:pPr>
            <a:r>
              <a:rPr sz="2000" spc="-5" dirty="0">
                <a:latin typeface="Times New Roman"/>
                <a:cs typeface="Times New Roman"/>
              </a:rPr>
              <a:t>Heat,</a:t>
            </a:r>
            <a:r>
              <a:rPr sz="2000" spc="-55" dirty="0">
                <a:latin typeface="Times New Roman"/>
                <a:cs typeface="Times New Roman"/>
              </a:rPr>
              <a:t> </a:t>
            </a:r>
            <a:r>
              <a:rPr sz="2000" spc="-5" dirty="0">
                <a:latin typeface="Times New Roman"/>
                <a:cs typeface="Times New Roman"/>
              </a:rPr>
              <a:t>Elect</a:t>
            </a:r>
            <a:endParaRPr sz="2000">
              <a:latin typeface="Times New Roman"/>
              <a:cs typeface="Times New Roman"/>
            </a:endParaRPr>
          </a:p>
        </p:txBody>
      </p:sp>
      <p:sp>
        <p:nvSpPr>
          <p:cNvPr id="13" name="object 13"/>
          <p:cNvSpPr txBox="1"/>
          <p:nvPr/>
        </p:nvSpPr>
        <p:spPr>
          <a:xfrm>
            <a:off x="5413628" y="3791813"/>
            <a:ext cx="2122805" cy="2830195"/>
          </a:xfrm>
          <a:prstGeom prst="rect">
            <a:avLst/>
          </a:prstGeom>
        </p:spPr>
        <p:txBody>
          <a:bodyPr vert="horz" wrap="square" lIns="0" tIns="73660" rIns="0" bIns="0" rtlCol="0">
            <a:spAutoFit/>
          </a:bodyPr>
          <a:lstStyle/>
          <a:p>
            <a:pPr marL="12700">
              <a:lnSpc>
                <a:spcPct val="100000"/>
              </a:lnSpc>
              <a:spcBef>
                <a:spcPts val="580"/>
              </a:spcBef>
            </a:pPr>
            <a:r>
              <a:rPr sz="2000" dirty="0">
                <a:latin typeface="Times New Roman"/>
                <a:cs typeface="Times New Roman"/>
              </a:rPr>
              <a:t>Natural</a:t>
            </a:r>
            <a:r>
              <a:rPr sz="2000" spc="-60" dirty="0">
                <a:latin typeface="Times New Roman"/>
                <a:cs typeface="Times New Roman"/>
              </a:rPr>
              <a:t> </a:t>
            </a:r>
            <a:r>
              <a:rPr sz="2000" dirty="0">
                <a:latin typeface="Times New Roman"/>
                <a:cs typeface="Times New Roman"/>
              </a:rPr>
              <a:t>Gas</a:t>
            </a:r>
            <a:endParaRPr sz="2000">
              <a:latin typeface="Times New Roman"/>
              <a:cs typeface="Times New Roman"/>
            </a:endParaRPr>
          </a:p>
          <a:p>
            <a:pPr marL="88900" marR="5080" indent="31750">
              <a:lnSpc>
                <a:spcPct val="108000"/>
              </a:lnSpc>
              <a:spcBef>
                <a:spcPts val="285"/>
              </a:spcBef>
            </a:pPr>
            <a:r>
              <a:rPr sz="2000" dirty="0">
                <a:latin typeface="Times New Roman"/>
                <a:cs typeface="Times New Roman"/>
              </a:rPr>
              <a:t>LPG,</a:t>
            </a:r>
            <a:r>
              <a:rPr sz="2000" spc="-45" dirty="0">
                <a:latin typeface="Times New Roman"/>
                <a:cs typeface="Times New Roman"/>
              </a:rPr>
              <a:t> </a:t>
            </a:r>
            <a:r>
              <a:rPr sz="2000" dirty="0">
                <a:latin typeface="Times New Roman"/>
                <a:cs typeface="Times New Roman"/>
              </a:rPr>
              <a:t>Petrol,</a:t>
            </a:r>
            <a:r>
              <a:rPr sz="2000" spc="-70" dirty="0">
                <a:latin typeface="Times New Roman"/>
                <a:cs typeface="Times New Roman"/>
              </a:rPr>
              <a:t> </a:t>
            </a:r>
            <a:r>
              <a:rPr sz="2000" dirty="0">
                <a:latin typeface="Times New Roman"/>
                <a:cs typeface="Times New Roman"/>
              </a:rPr>
              <a:t>Diesel </a:t>
            </a:r>
            <a:r>
              <a:rPr sz="2000" spc="-484" dirty="0">
                <a:latin typeface="Times New Roman"/>
                <a:cs typeface="Times New Roman"/>
              </a:rPr>
              <a:t> </a:t>
            </a:r>
            <a:r>
              <a:rPr sz="2000" spc="-5" dirty="0">
                <a:latin typeface="Times New Roman"/>
                <a:cs typeface="Times New Roman"/>
              </a:rPr>
              <a:t>Petrochemical </a:t>
            </a:r>
            <a:r>
              <a:rPr sz="2000" dirty="0">
                <a:latin typeface="Times New Roman"/>
                <a:cs typeface="Times New Roman"/>
              </a:rPr>
              <a:t> Solar</a:t>
            </a:r>
            <a:r>
              <a:rPr sz="2000" spc="500" dirty="0">
                <a:latin typeface="Times New Roman"/>
                <a:cs typeface="Times New Roman"/>
              </a:rPr>
              <a:t> </a:t>
            </a:r>
            <a:r>
              <a:rPr sz="2000" spc="-5" dirty="0">
                <a:latin typeface="Times New Roman"/>
                <a:cs typeface="Times New Roman"/>
              </a:rPr>
              <a:t>thermal, </a:t>
            </a:r>
            <a:r>
              <a:rPr sz="2000" dirty="0">
                <a:latin typeface="Times New Roman"/>
                <a:cs typeface="Times New Roman"/>
              </a:rPr>
              <a:t> Solar</a:t>
            </a:r>
            <a:r>
              <a:rPr sz="2000" spc="-30" dirty="0">
                <a:latin typeface="Times New Roman"/>
                <a:cs typeface="Times New Roman"/>
              </a:rPr>
              <a:t> </a:t>
            </a:r>
            <a:r>
              <a:rPr sz="2000" dirty="0">
                <a:latin typeface="Times New Roman"/>
                <a:cs typeface="Times New Roman"/>
              </a:rPr>
              <a:t>PV</a:t>
            </a:r>
            <a:endParaRPr sz="2000">
              <a:latin typeface="Times New Roman"/>
              <a:cs typeface="Times New Roman"/>
            </a:endParaRPr>
          </a:p>
          <a:p>
            <a:pPr marL="12700" marR="198755" indent="57785">
              <a:lnSpc>
                <a:spcPts val="2880"/>
              </a:lnSpc>
              <a:spcBef>
                <a:spcPts val="10"/>
              </a:spcBef>
            </a:pPr>
            <a:r>
              <a:rPr sz="2000" spc="-20" dirty="0">
                <a:latin typeface="Times New Roman"/>
                <a:cs typeface="Times New Roman"/>
              </a:rPr>
              <a:t>Wind </a:t>
            </a:r>
            <a:r>
              <a:rPr sz="2000" spc="-10" dirty="0">
                <a:latin typeface="Times New Roman"/>
                <a:cs typeface="Times New Roman"/>
              </a:rPr>
              <a:t>Generator, </a:t>
            </a:r>
            <a:r>
              <a:rPr sz="2000" spc="-5" dirty="0">
                <a:latin typeface="Times New Roman"/>
                <a:cs typeface="Times New Roman"/>
              </a:rPr>
              <a:t> </a:t>
            </a:r>
            <a:r>
              <a:rPr sz="2000" dirty="0">
                <a:latin typeface="Times New Roman"/>
                <a:cs typeface="Times New Roman"/>
              </a:rPr>
              <a:t>Cook Stores </a:t>
            </a:r>
            <a:r>
              <a:rPr sz="2000" spc="5" dirty="0">
                <a:latin typeface="Times New Roman"/>
                <a:cs typeface="Times New Roman"/>
              </a:rPr>
              <a:t> </a:t>
            </a:r>
            <a:r>
              <a:rPr sz="2000" dirty="0">
                <a:latin typeface="Times New Roman"/>
                <a:cs typeface="Times New Roman"/>
              </a:rPr>
              <a:t>Gasifiers,</a:t>
            </a:r>
            <a:r>
              <a:rPr sz="2000" spc="-114" dirty="0">
                <a:latin typeface="Times New Roman"/>
                <a:cs typeface="Times New Roman"/>
              </a:rPr>
              <a:t> </a:t>
            </a:r>
            <a:r>
              <a:rPr sz="2000" dirty="0">
                <a:latin typeface="Times New Roman"/>
                <a:cs typeface="Times New Roman"/>
              </a:rPr>
              <a:t>Biofuels</a:t>
            </a:r>
            <a:endParaRPr sz="2000">
              <a:latin typeface="Times New Roman"/>
              <a:cs typeface="Times New Roman"/>
            </a:endParaRPr>
          </a:p>
        </p:txBody>
      </p:sp>
      <p:sp>
        <p:nvSpPr>
          <p:cNvPr id="14" name="object 14"/>
          <p:cNvSpPr txBox="1"/>
          <p:nvPr/>
        </p:nvSpPr>
        <p:spPr>
          <a:xfrm>
            <a:off x="7534402" y="6337198"/>
            <a:ext cx="1518285" cy="513080"/>
          </a:xfrm>
          <a:prstGeom prst="rect">
            <a:avLst/>
          </a:prstGeom>
        </p:spPr>
        <p:txBody>
          <a:bodyPr vert="horz" wrap="square" lIns="0" tIns="43180" rIns="0" bIns="0" rtlCol="0">
            <a:spAutoFit/>
          </a:bodyPr>
          <a:lstStyle/>
          <a:p>
            <a:pPr marL="97155">
              <a:lnSpc>
                <a:spcPct val="100000"/>
              </a:lnSpc>
              <a:spcBef>
                <a:spcPts val="340"/>
              </a:spcBef>
            </a:pPr>
            <a:r>
              <a:rPr sz="1400" dirty="0">
                <a:latin typeface="Times New Roman"/>
                <a:cs typeface="Times New Roman"/>
              </a:rPr>
              <a:t>Producer</a:t>
            </a:r>
            <a:r>
              <a:rPr sz="1400" spc="-75" dirty="0">
                <a:latin typeface="Times New Roman"/>
                <a:cs typeface="Times New Roman"/>
              </a:rPr>
              <a:t> </a:t>
            </a:r>
            <a:r>
              <a:rPr sz="1400" spc="-135" dirty="0">
                <a:latin typeface="Times New Roman"/>
                <a:cs typeface="Times New Roman"/>
              </a:rPr>
              <a:t>Ga</a:t>
            </a:r>
            <a:r>
              <a:rPr sz="1800" spc="-202" baseline="-13888" dirty="0">
                <a:solidFill>
                  <a:srgbClr val="888888"/>
                </a:solidFill>
                <a:latin typeface="Arial MT"/>
                <a:cs typeface="Arial MT"/>
              </a:rPr>
              <a:t>6</a:t>
            </a:r>
            <a:r>
              <a:rPr sz="1400" spc="-135" dirty="0">
                <a:latin typeface="Times New Roman"/>
                <a:cs typeface="Times New Roman"/>
              </a:rPr>
              <a:t>s,</a:t>
            </a:r>
            <a:endParaRPr sz="1400">
              <a:latin typeface="Times New Roman"/>
              <a:cs typeface="Times New Roman"/>
            </a:endParaRPr>
          </a:p>
          <a:p>
            <a:pPr marL="38100">
              <a:lnSpc>
                <a:spcPct val="100000"/>
              </a:lnSpc>
              <a:spcBef>
                <a:spcPts val="240"/>
              </a:spcBef>
            </a:pPr>
            <a:r>
              <a:rPr sz="1400" dirty="0">
                <a:latin typeface="Times New Roman"/>
                <a:cs typeface="Times New Roman"/>
              </a:rPr>
              <a:t>Bio</a:t>
            </a:r>
            <a:r>
              <a:rPr sz="1400" spc="-45" dirty="0">
                <a:latin typeface="Times New Roman"/>
                <a:cs typeface="Times New Roman"/>
              </a:rPr>
              <a:t> </a:t>
            </a:r>
            <a:r>
              <a:rPr sz="1400" dirty="0">
                <a:latin typeface="Times New Roman"/>
                <a:cs typeface="Times New Roman"/>
              </a:rPr>
              <a:t>Gas,</a:t>
            </a:r>
            <a:r>
              <a:rPr sz="1400" spc="-25" dirty="0">
                <a:latin typeface="Times New Roman"/>
                <a:cs typeface="Times New Roman"/>
              </a:rPr>
              <a:t> </a:t>
            </a:r>
            <a:r>
              <a:rPr sz="1400" spc="-10" dirty="0">
                <a:latin typeface="Times New Roman"/>
                <a:cs typeface="Times New Roman"/>
              </a:rPr>
              <a:t>Electricity.</a:t>
            </a:r>
            <a:endParaRPr sz="1400">
              <a:latin typeface="Times New Roman"/>
              <a:cs typeface="Times New Roman"/>
            </a:endParaRPr>
          </a:p>
        </p:txBody>
      </p:sp>
      <p:sp>
        <p:nvSpPr>
          <p:cNvPr id="15" name="object 15"/>
          <p:cNvSpPr txBox="1"/>
          <p:nvPr/>
        </p:nvSpPr>
        <p:spPr>
          <a:xfrm>
            <a:off x="154939" y="5509056"/>
            <a:ext cx="1379855" cy="75692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Times New Roman"/>
                <a:cs typeface="Times New Roman"/>
              </a:rPr>
              <a:t>Renewable  </a:t>
            </a:r>
            <a:r>
              <a:rPr sz="2400" spc="-10" dirty="0">
                <a:latin typeface="Times New Roman"/>
                <a:cs typeface="Times New Roman"/>
              </a:rPr>
              <a:t>Energy</a:t>
            </a:r>
            <a:endParaRPr sz="2400">
              <a:latin typeface="Times New Roman"/>
              <a:cs typeface="Times New Roman"/>
            </a:endParaRPr>
          </a:p>
        </p:txBody>
      </p:sp>
      <p:sp>
        <p:nvSpPr>
          <p:cNvPr id="16" name="object 16"/>
          <p:cNvSpPr txBox="1"/>
          <p:nvPr/>
        </p:nvSpPr>
        <p:spPr>
          <a:xfrm>
            <a:off x="7726441" y="5559348"/>
            <a:ext cx="1082675"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Times New Roman"/>
                <a:cs typeface="Times New Roman"/>
              </a:rPr>
              <a:t>Electricity</a:t>
            </a:r>
            <a:endParaRPr sz="2000">
              <a:latin typeface="Times New Roman"/>
              <a:cs typeface="Times New Roman"/>
            </a:endParaRPr>
          </a:p>
        </p:txBody>
      </p:sp>
      <p:sp>
        <p:nvSpPr>
          <p:cNvPr id="17" name="object 17"/>
          <p:cNvSpPr txBox="1"/>
          <p:nvPr/>
        </p:nvSpPr>
        <p:spPr>
          <a:xfrm>
            <a:off x="1296161" y="686562"/>
            <a:ext cx="1463040" cy="640080"/>
          </a:xfrm>
          <a:prstGeom prst="rect">
            <a:avLst/>
          </a:prstGeom>
          <a:solidFill>
            <a:srgbClr val="4F81BC"/>
          </a:solidFill>
          <a:ln w="25908">
            <a:solidFill>
              <a:srgbClr val="385D89"/>
            </a:solidFill>
          </a:ln>
        </p:spPr>
        <p:txBody>
          <a:bodyPr vert="horz" wrap="square" lIns="0" tIns="36830" rIns="0" bIns="0" rtlCol="0">
            <a:spAutoFit/>
          </a:bodyPr>
          <a:lstStyle/>
          <a:p>
            <a:pPr marL="188595" marR="180975" indent="170180">
              <a:lnSpc>
                <a:spcPct val="100000"/>
              </a:lnSpc>
              <a:spcBef>
                <a:spcPts val="290"/>
              </a:spcBef>
            </a:pPr>
            <a:r>
              <a:rPr sz="1800" spc="-5" dirty="0">
                <a:solidFill>
                  <a:srgbClr val="FFFFFF"/>
                </a:solidFill>
                <a:latin typeface="Times New Roman"/>
                <a:cs typeface="Times New Roman"/>
              </a:rPr>
              <a:t>Open or </a:t>
            </a:r>
            <a:r>
              <a:rPr sz="1800" dirty="0">
                <a:solidFill>
                  <a:srgbClr val="FFFFFF"/>
                </a:solidFill>
                <a:latin typeface="Times New Roman"/>
                <a:cs typeface="Times New Roman"/>
              </a:rPr>
              <a:t> </a:t>
            </a:r>
            <a:r>
              <a:rPr sz="1800" spc="-5" dirty="0">
                <a:solidFill>
                  <a:srgbClr val="FFFFFF"/>
                </a:solidFill>
                <a:latin typeface="Times New Roman"/>
                <a:cs typeface="Times New Roman"/>
              </a:rPr>
              <a:t>Deep</a:t>
            </a:r>
            <a:r>
              <a:rPr sz="1800" spc="-70" dirty="0">
                <a:solidFill>
                  <a:srgbClr val="FFFFFF"/>
                </a:solidFill>
                <a:latin typeface="Times New Roman"/>
                <a:cs typeface="Times New Roman"/>
              </a:rPr>
              <a:t> </a:t>
            </a:r>
            <a:r>
              <a:rPr sz="1800" spc="-5" dirty="0">
                <a:solidFill>
                  <a:srgbClr val="FFFFFF"/>
                </a:solidFill>
                <a:latin typeface="Times New Roman"/>
                <a:cs typeface="Times New Roman"/>
              </a:rPr>
              <a:t>mines</a:t>
            </a:r>
            <a:endParaRPr sz="1800">
              <a:latin typeface="Times New Roman"/>
              <a:cs typeface="Times New Roman"/>
            </a:endParaRPr>
          </a:p>
        </p:txBody>
      </p:sp>
      <p:sp>
        <p:nvSpPr>
          <p:cNvPr id="18" name="object 18"/>
          <p:cNvSpPr txBox="1"/>
          <p:nvPr/>
        </p:nvSpPr>
        <p:spPr>
          <a:xfrm>
            <a:off x="5410961" y="747522"/>
            <a:ext cx="838200" cy="548640"/>
          </a:xfrm>
          <a:prstGeom prst="rect">
            <a:avLst/>
          </a:prstGeom>
          <a:solidFill>
            <a:srgbClr val="4F81BC"/>
          </a:solidFill>
          <a:ln w="25907">
            <a:solidFill>
              <a:srgbClr val="385D89"/>
            </a:solidFill>
          </a:ln>
        </p:spPr>
        <p:txBody>
          <a:bodyPr vert="horz" wrap="square" lIns="0" tIns="120650" rIns="0" bIns="0" rtlCol="0">
            <a:spAutoFit/>
          </a:bodyPr>
          <a:lstStyle/>
          <a:p>
            <a:pPr marL="217170">
              <a:lnSpc>
                <a:spcPct val="100000"/>
              </a:lnSpc>
              <a:spcBef>
                <a:spcPts val="950"/>
              </a:spcBef>
            </a:pPr>
            <a:r>
              <a:rPr sz="1800" spc="-5" dirty="0">
                <a:solidFill>
                  <a:srgbClr val="FFFFFF"/>
                </a:solidFill>
                <a:latin typeface="Calibri"/>
                <a:cs typeface="Calibri"/>
              </a:rPr>
              <a:t>Coal</a:t>
            </a:r>
            <a:endParaRPr sz="1800">
              <a:latin typeface="Calibri"/>
              <a:cs typeface="Calibri"/>
            </a:endParaRPr>
          </a:p>
        </p:txBody>
      </p:sp>
      <p:sp>
        <p:nvSpPr>
          <p:cNvPr id="19" name="object 19"/>
          <p:cNvSpPr txBox="1"/>
          <p:nvPr/>
        </p:nvSpPr>
        <p:spPr>
          <a:xfrm>
            <a:off x="5410961" y="1524761"/>
            <a:ext cx="838200" cy="548640"/>
          </a:xfrm>
          <a:prstGeom prst="rect">
            <a:avLst/>
          </a:prstGeom>
          <a:solidFill>
            <a:srgbClr val="4F81BC"/>
          </a:solidFill>
          <a:ln w="25907">
            <a:solidFill>
              <a:srgbClr val="385D89"/>
            </a:solidFill>
          </a:ln>
        </p:spPr>
        <p:txBody>
          <a:bodyPr vert="horz" wrap="square" lIns="0" tIns="121285" rIns="0" bIns="0" rtlCol="0">
            <a:spAutoFit/>
          </a:bodyPr>
          <a:lstStyle/>
          <a:p>
            <a:pPr marL="192405">
              <a:lnSpc>
                <a:spcPct val="100000"/>
              </a:lnSpc>
              <a:spcBef>
                <a:spcPts val="955"/>
              </a:spcBef>
            </a:pPr>
            <a:r>
              <a:rPr sz="1800" spc="-20" dirty="0">
                <a:solidFill>
                  <a:srgbClr val="FFFFFF"/>
                </a:solidFill>
                <a:latin typeface="Calibri"/>
                <a:cs typeface="Calibri"/>
              </a:rPr>
              <a:t>Coke</a:t>
            </a:r>
            <a:endParaRPr sz="1800">
              <a:latin typeface="Calibri"/>
              <a:cs typeface="Calibri"/>
            </a:endParaRPr>
          </a:p>
        </p:txBody>
      </p:sp>
      <p:sp>
        <p:nvSpPr>
          <p:cNvPr id="20" name="object 20"/>
          <p:cNvSpPr/>
          <p:nvPr/>
        </p:nvSpPr>
        <p:spPr>
          <a:xfrm>
            <a:off x="3353561" y="1524761"/>
            <a:ext cx="1371600" cy="548640"/>
          </a:xfrm>
          <a:custGeom>
            <a:avLst/>
            <a:gdLst/>
            <a:ahLst/>
            <a:cxnLst/>
            <a:rect l="l" t="t" r="r" b="b"/>
            <a:pathLst>
              <a:path w="1371600" h="548639">
                <a:moveTo>
                  <a:pt x="1371600" y="0"/>
                </a:moveTo>
                <a:lnTo>
                  <a:pt x="0" y="0"/>
                </a:lnTo>
                <a:lnTo>
                  <a:pt x="0" y="548639"/>
                </a:lnTo>
                <a:lnTo>
                  <a:pt x="1371600" y="548639"/>
                </a:lnTo>
                <a:lnTo>
                  <a:pt x="1371600" y="0"/>
                </a:lnTo>
                <a:close/>
              </a:path>
            </a:pathLst>
          </a:custGeom>
          <a:solidFill>
            <a:srgbClr val="4F81BC"/>
          </a:solidFill>
        </p:spPr>
        <p:txBody>
          <a:bodyPr wrap="square" lIns="0" tIns="0" rIns="0" bIns="0" rtlCol="0"/>
          <a:lstStyle/>
          <a:p>
            <a:endParaRPr/>
          </a:p>
        </p:txBody>
      </p:sp>
      <p:sp>
        <p:nvSpPr>
          <p:cNvPr id="21" name="object 21"/>
          <p:cNvSpPr txBox="1"/>
          <p:nvPr/>
        </p:nvSpPr>
        <p:spPr>
          <a:xfrm>
            <a:off x="3353561" y="1524761"/>
            <a:ext cx="1371600" cy="548640"/>
          </a:xfrm>
          <a:prstGeom prst="rect">
            <a:avLst/>
          </a:prstGeom>
          <a:ln w="25907">
            <a:solidFill>
              <a:srgbClr val="385D89"/>
            </a:solidFill>
          </a:ln>
        </p:spPr>
        <p:txBody>
          <a:bodyPr vert="horz" wrap="square" lIns="0" tIns="121285" rIns="0" bIns="0" rtlCol="0">
            <a:spAutoFit/>
          </a:bodyPr>
          <a:lstStyle/>
          <a:p>
            <a:pPr marL="154305">
              <a:lnSpc>
                <a:spcPct val="100000"/>
              </a:lnSpc>
              <a:spcBef>
                <a:spcPts val="955"/>
              </a:spcBef>
            </a:pPr>
            <a:r>
              <a:rPr sz="1800" spc="-10" dirty="0">
                <a:solidFill>
                  <a:srgbClr val="FFFFFF"/>
                </a:solidFill>
                <a:latin typeface="Calibri"/>
                <a:cs typeface="Calibri"/>
              </a:rPr>
              <a:t>Purification</a:t>
            </a:r>
            <a:endParaRPr sz="1800">
              <a:latin typeface="Calibri"/>
              <a:cs typeface="Calibri"/>
            </a:endParaRPr>
          </a:p>
        </p:txBody>
      </p:sp>
      <p:sp>
        <p:nvSpPr>
          <p:cNvPr id="22" name="object 22"/>
          <p:cNvSpPr txBox="1"/>
          <p:nvPr/>
        </p:nvSpPr>
        <p:spPr>
          <a:xfrm>
            <a:off x="1753361" y="2362961"/>
            <a:ext cx="914400" cy="548640"/>
          </a:xfrm>
          <a:prstGeom prst="rect">
            <a:avLst/>
          </a:prstGeom>
          <a:solidFill>
            <a:srgbClr val="4F81BC"/>
          </a:solidFill>
          <a:ln w="25908">
            <a:solidFill>
              <a:srgbClr val="385D89"/>
            </a:solidFill>
          </a:ln>
        </p:spPr>
        <p:txBody>
          <a:bodyPr vert="horz" wrap="square" lIns="0" tIns="121920" rIns="0" bIns="0" rtlCol="0">
            <a:spAutoFit/>
          </a:bodyPr>
          <a:lstStyle/>
          <a:p>
            <a:pPr marL="132080">
              <a:lnSpc>
                <a:spcPct val="100000"/>
              </a:lnSpc>
              <a:spcBef>
                <a:spcPts val="960"/>
              </a:spcBef>
            </a:pPr>
            <a:r>
              <a:rPr sz="1800" spc="-5" dirty="0">
                <a:solidFill>
                  <a:srgbClr val="FFFFFF"/>
                </a:solidFill>
                <a:latin typeface="Calibri"/>
                <a:cs typeface="Calibri"/>
              </a:rPr>
              <a:t>Mining</a:t>
            </a:r>
            <a:endParaRPr sz="1800">
              <a:latin typeface="Calibri"/>
              <a:cs typeface="Calibri"/>
            </a:endParaRPr>
          </a:p>
        </p:txBody>
      </p:sp>
      <p:sp>
        <p:nvSpPr>
          <p:cNvPr id="23" name="object 23"/>
          <p:cNvSpPr txBox="1"/>
          <p:nvPr/>
        </p:nvSpPr>
        <p:spPr>
          <a:xfrm>
            <a:off x="3353561" y="2362961"/>
            <a:ext cx="1371600" cy="548640"/>
          </a:xfrm>
          <a:prstGeom prst="rect">
            <a:avLst/>
          </a:prstGeom>
          <a:solidFill>
            <a:srgbClr val="4F81BC"/>
          </a:solidFill>
          <a:ln w="25907">
            <a:solidFill>
              <a:srgbClr val="385D89"/>
            </a:solidFill>
          </a:ln>
        </p:spPr>
        <p:txBody>
          <a:bodyPr vert="horz" wrap="square" lIns="0" tIns="121920" rIns="0" bIns="0" rtlCol="0">
            <a:spAutoFit/>
          </a:bodyPr>
          <a:lstStyle/>
          <a:p>
            <a:pPr marL="149860">
              <a:lnSpc>
                <a:spcPct val="100000"/>
              </a:lnSpc>
              <a:spcBef>
                <a:spcPts val="960"/>
              </a:spcBef>
            </a:pPr>
            <a:r>
              <a:rPr sz="1800" spc="-5" dirty="0">
                <a:solidFill>
                  <a:srgbClr val="FFFFFF"/>
                </a:solidFill>
                <a:latin typeface="Calibri"/>
                <a:cs typeface="Calibri"/>
              </a:rPr>
              <a:t>Enrichment</a:t>
            </a:r>
            <a:endParaRPr sz="1800">
              <a:latin typeface="Calibri"/>
              <a:cs typeface="Calibri"/>
            </a:endParaRPr>
          </a:p>
        </p:txBody>
      </p:sp>
      <p:grpSp>
        <p:nvGrpSpPr>
          <p:cNvPr id="24" name="object 24"/>
          <p:cNvGrpSpPr/>
          <p:nvPr/>
        </p:nvGrpSpPr>
        <p:grpSpPr>
          <a:xfrm>
            <a:off x="3353561" y="2584450"/>
            <a:ext cx="2011045" cy="1013460"/>
            <a:chOff x="3353561" y="2584450"/>
            <a:chExt cx="2011045" cy="1013460"/>
          </a:xfrm>
        </p:grpSpPr>
        <p:sp>
          <p:nvSpPr>
            <p:cNvPr id="25" name="object 25"/>
            <p:cNvSpPr/>
            <p:nvPr/>
          </p:nvSpPr>
          <p:spPr>
            <a:xfrm>
              <a:off x="4724400" y="2584450"/>
              <a:ext cx="640080" cy="423545"/>
            </a:xfrm>
            <a:custGeom>
              <a:avLst/>
              <a:gdLst/>
              <a:ahLst/>
              <a:cxnLst/>
              <a:rect l="l" t="t" r="r" b="b"/>
              <a:pathLst>
                <a:path w="640079" h="423544">
                  <a:moveTo>
                    <a:pt x="614589" y="371475"/>
                  </a:moveTo>
                  <a:lnTo>
                    <a:pt x="544702" y="412241"/>
                  </a:lnTo>
                  <a:lnTo>
                    <a:pt x="543687" y="416051"/>
                  </a:lnTo>
                  <a:lnTo>
                    <a:pt x="547242" y="422148"/>
                  </a:lnTo>
                  <a:lnTo>
                    <a:pt x="551179" y="423163"/>
                  </a:lnTo>
                  <a:lnTo>
                    <a:pt x="628935" y="377825"/>
                  </a:lnTo>
                  <a:lnTo>
                    <a:pt x="627126" y="377825"/>
                  </a:lnTo>
                  <a:lnTo>
                    <a:pt x="627126" y="376936"/>
                  </a:lnTo>
                  <a:lnTo>
                    <a:pt x="623951" y="376936"/>
                  </a:lnTo>
                  <a:lnTo>
                    <a:pt x="614589" y="371475"/>
                  </a:lnTo>
                  <a:close/>
                </a:path>
                <a:path w="640079" h="423544">
                  <a:moveTo>
                    <a:pt x="313563" y="6350"/>
                  </a:moveTo>
                  <a:lnTo>
                    <a:pt x="313563" y="375030"/>
                  </a:lnTo>
                  <a:lnTo>
                    <a:pt x="316357" y="377825"/>
                  </a:lnTo>
                  <a:lnTo>
                    <a:pt x="603703" y="377825"/>
                  </a:lnTo>
                  <a:lnTo>
                    <a:pt x="614589" y="371475"/>
                  </a:lnTo>
                  <a:lnTo>
                    <a:pt x="326263" y="371475"/>
                  </a:lnTo>
                  <a:lnTo>
                    <a:pt x="319913" y="365125"/>
                  </a:lnTo>
                  <a:lnTo>
                    <a:pt x="326263" y="365125"/>
                  </a:lnTo>
                  <a:lnTo>
                    <a:pt x="326263" y="12700"/>
                  </a:lnTo>
                  <a:lnTo>
                    <a:pt x="319913" y="12700"/>
                  </a:lnTo>
                  <a:lnTo>
                    <a:pt x="313563" y="6350"/>
                  </a:lnTo>
                  <a:close/>
                </a:path>
                <a:path w="640079" h="423544">
                  <a:moveTo>
                    <a:pt x="628935" y="365125"/>
                  </a:moveTo>
                  <a:lnTo>
                    <a:pt x="627126" y="365125"/>
                  </a:lnTo>
                  <a:lnTo>
                    <a:pt x="627126" y="377825"/>
                  </a:lnTo>
                  <a:lnTo>
                    <a:pt x="628935" y="377825"/>
                  </a:lnTo>
                  <a:lnTo>
                    <a:pt x="639826" y="371475"/>
                  </a:lnTo>
                  <a:lnTo>
                    <a:pt x="628935" y="365125"/>
                  </a:lnTo>
                  <a:close/>
                </a:path>
                <a:path w="640079" h="423544">
                  <a:moveTo>
                    <a:pt x="623951" y="366013"/>
                  </a:moveTo>
                  <a:lnTo>
                    <a:pt x="614589" y="371475"/>
                  </a:lnTo>
                  <a:lnTo>
                    <a:pt x="623951" y="376936"/>
                  </a:lnTo>
                  <a:lnTo>
                    <a:pt x="623951" y="366013"/>
                  </a:lnTo>
                  <a:close/>
                </a:path>
                <a:path w="640079" h="423544">
                  <a:moveTo>
                    <a:pt x="627126" y="366013"/>
                  </a:moveTo>
                  <a:lnTo>
                    <a:pt x="623951" y="366013"/>
                  </a:lnTo>
                  <a:lnTo>
                    <a:pt x="623951" y="376936"/>
                  </a:lnTo>
                  <a:lnTo>
                    <a:pt x="627126" y="376936"/>
                  </a:lnTo>
                  <a:lnTo>
                    <a:pt x="627126" y="366013"/>
                  </a:lnTo>
                  <a:close/>
                </a:path>
                <a:path w="640079" h="423544">
                  <a:moveTo>
                    <a:pt x="326263" y="365125"/>
                  </a:moveTo>
                  <a:lnTo>
                    <a:pt x="319913" y="365125"/>
                  </a:lnTo>
                  <a:lnTo>
                    <a:pt x="326263" y="371475"/>
                  </a:lnTo>
                  <a:lnTo>
                    <a:pt x="326263" y="365125"/>
                  </a:lnTo>
                  <a:close/>
                </a:path>
                <a:path w="640079" h="423544">
                  <a:moveTo>
                    <a:pt x="603703" y="365125"/>
                  </a:moveTo>
                  <a:lnTo>
                    <a:pt x="326263" y="365125"/>
                  </a:lnTo>
                  <a:lnTo>
                    <a:pt x="326263" y="371475"/>
                  </a:lnTo>
                  <a:lnTo>
                    <a:pt x="614589" y="371475"/>
                  </a:lnTo>
                  <a:lnTo>
                    <a:pt x="603703" y="365125"/>
                  </a:lnTo>
                  <a:close/>
                </a:path>
                <a:path w="640079" h="423544">
                  <a:moveTo>
                    <a:pt x="551179" y="319786"/>
                  </a:moveTo>
                  <a:lnTo>
                    <a:pt x="547242" y="320801"/>
                  </a:lnTo>
                  <a:lnTo>
                    <a:pt x="543687" y="326898"/>
                  </a:lnTo>
                  <a:lnTo>
                    <a:pt x="544702" y="330708"/>
                  </a:lnTo>
                  <a:lnTo>
                    <a:pt x="614589" y="371475"/>
                  </a:lnTo>
                  <a:lnTo>
                    <a:pt x="623951" y="366013"/>
                  </a:lnTo>
                  <a:lnTo>
                    <a:pt x="627126" y="366013"/>
                  </a:lnTo>
                  <a:lnTo>
                    <a:pt x="627126" y="365125"/>
                  </a:lnTo>
                  <a:lnTo>
                    <a:pt x="628935" y="365125"/>
                  </a:lnTo>
                  <a:lnTo>
                    <a:pt x="551179" y="319786"/>
                  </a:lnTo>
                  <a:close/>
                </a:path>
                <a:path w="640079" h="423544">
                  <a:moveTo>
                    <a:pt x="323341" y="0"/>
                  </a:moveTo>
                  <a:lnTo>
                    <a:pt x="0" y="0"/>
                  </a:lnTo>
                  <a:lnTo>
                    <a:pt x="0" y="12700"/>
                  </a:lnTo>
                  <a:lnTo>
                    <a:pt x="313563" y="12700"/>
                  </a:lnTo>
                  <a:lnTo>
                    <a:pt x="313563" y="6350"/>
                  </a:lnTo>
                  <a:lnTo>
                    <a:pt x="326263" y="6350"/>
                  </a:lnTo>
                  <a:lnTo>
                    <a:pt x="326263" y="2794"/>
                  </a:lnTo>
                  <a:lnTo>
                    <a:pt x="323341" y="0"/>
                  </a:lnTo>
                  <a:close/>
                </a:path>
                <a:path w="640079" h="423544">
                  <a:moveTo>
                    <a:pt x="326263" y="6350"/>
                  </a:moveTo>
                  <a:lnTo>
                    <a:pt x="313563" y="6350"/>
                  </a:lnTo>
                  <a:lnTo>
                    <a:pt x="319913" y="12700"/>
                  </a:lnTo>
                  <a:lnTo>
                    <a:pt x="326263" y="12700"/>
                  </a:lnTo>
                  <a:lnTo>
                    <a:pt x="326263" y="6350"/>
                  </a:lnTo>
                  <a:close/>
                </a:path>
              </a:pathLst>
            </a:custGeom>
            <a:solidFill>
              <a:srgbClr val="497DBA"/>
            </a:solidFill>
          </p:spPr>
          <p:txBody>
            <a:bodyPr wrap="square" lIns="0" tIns="0" rIns="0" bIns="0" rtlCol="0"/>
            <a:lstStyle/>
            <a:p>
              <a:endParaRPr/>
            </a:p>
          </p:txBody>
        </p:sp>
        <p:sp>
          <p:nvSpPr>
            <p:cNvPr id="26" name="object 26"/>
            <p:cNvSpPr/>
            <p:nvPr/>
          </p:nvSpPr>
          <p:spPr>
            <a:xfrm>
              <a:off x="3353561" y="3048762"/>
              <a:ext cx="1371600" cy="548640"/>
            </a:xfrm>
            <a:custGeom>
              <a:avLst/>
              <a:gdLst/>
              <a:ahLst/>
              <a:cxnLst/>
              <a:rect l="l" t="t" r="r" b="b"/>
              <a:pathLst>
                <a:path w="1371600" h="548639">
                  <a:moveTo>
                    <a:pt x="1371600" y="0"/>
                  </a:moveTo>
                  <a:lnTo>
                    <a:pt x="0" y="0"/>
                  </a:lnTo>
                  <a:lnTo>
                    <a:pt x="0" y="548639"/>
                  </a:lnTo>
                  <a:lnTo>
                    <a:pt x="1371600" y="548639"/>
                  </a:lnTo>
                  <a:lnTo>
                    <a:pt x="1371600" y="0"/>
                  </a:lnTo>
                  <a:close/>
                </a:path>
              </a:pathLst>
            </a:custGeom>
            <a:solidFill>
              <a:srgbClr val="4F81BC"/>
            </a:solidFill>
          </p:spPr>
          <p:txBody>
            <a:bodyPr wrap="square" lIns="0" tIns="0" rIns="0" bIns="0" rtlCol="0"/>
            <a:lstStyle/>
            <a:p>
              <a:endParaRPr/>
            </a:p>
          </p:txBody>
        </p:sp>
      </p:grpSp>
      <p:sp>
        <p:nvSpPr>
          <p:cNvPr id="27" name="object 27"/>
          <p:cNvSpPr txBox="1"/>
          <p:nvPr/>
        </p:nvSpPr>
        <p:spPr>
          <a:xfrm>
            <a:off x="2027682" y="3048761"/>
            <a:ext cx="640080" cy="548640"/>
          </a:xfrm>
          <a:prstGeom prst="rect">
            <a:avLst/>
          </a:prstGeom>
          <a:solidFill>
            <a:srgbClr val="4F81BC"/>
          </a:solidFill>
          <a:ln w="25908">
            <a:solidFill>
              <a:srgbClr val="385D89"/>
            </a:solidFill>
          </a:ln>
        </p:spPr>
        <p:txBody>
          <a:bodyPr vert="horz" wrap="square" lIns="0" tIns="0" rIns="0" bIns="0" rtlCol="0">
            <a:spAutoFit/>
          </a:bodyPr>
          <a:lstStyle/>
          <a:p>
            <a:pPr marL="146685">
              <a:lnSpc>
                <a:spcPts val="2039"/>
              </a:lnSpc>
            </a:pPr>
            <a:r>
              <a:rPr sz="1800" dirty="0">
                <a:solidFill>
                  <a:srgbClr val="FFFFFF"/>
                </a:solidFill>
                <a:latin typeface="Calibri"/>
                <a:cs typeface="Calibri"/>
              </a:rPr>
              <a:t>Gas</a:t>
            </a:r>
            <a:endParaRPr sz="1800">
              <a:latin typeface="Calibri"/>
              <a:cs typeface="Calibri"/>
            </a:endParaRPr>
          </a:p>
          <a:p>
            <a:pPr marL="113030">
              <a:lnSpc>
                <a:spcPct val="100000"/>
              </a:lnSpc>
            </a:pPr>
            <a:r>
              <a:rPr sz="1800" spc="-20" dirty="0">
                <a:solidFill>
                  <a:srgbClr val="FFFFFF"/>
                </a:solidFill>
                <a:latin typeface="Calibri"/>
                <a:cs typeface="Calibri"/>
              </a:rPr>
              <a:t>Well</a:t>
            </a:r>
            <a:endParaRPr sz="1800">
              <a:latin typeface="Calibri"/>
              <a:cs typeface="Calibri"/>
            </a:endParaRPr>
          </a:p>
        </p:txBody>
      </p:sp>
      <p:sp>
        <p:nvSpPr>
          <p:cNvPr id="28" name="object 28"/>
          <p:cNvSpPr/>
          <p:nvPr/>
        </p:nvSpPr>
        <p:spPr>
          <a:xfrm>
            <a:off x="1676400" y="3226054"/>
            <a:ext cx="304800" cy="103505"/>
          </a:xfrm>
          <a:custGeom>
            <a:avLst/>
            <a:gdLst/>
            <a:ahLst/>
            <a:cxnLst/>
            <a:rect l="l" t="t" r="r" b="b"/>
            <a:pathLst>
              <a:path w="304800" h="103504">
                <a:moveTo>
                  <a:pt x="268773" y="58297"/>
                </a:moveTo>
                <a:lnTo>
                  <a:pt x="212598" y="90678"/>
                </a:lnTo>
                <a:lnTo>
                  <a:pt x="209550" y="92329"/>
                </a:lnTo>
                <a:lnTo>
                  <a:pt x="208533" y="96266"/>
                </a:lnTo>
                <a:lnTo>
                  <a:pt x="212089" y="102362"/>
                </a:lnTo>
                <a:lnTo>
                  <a:pt x="215900" y="103378"/>
                </a:lnTo>
                <a:lnTo>
                  <a:pt x="293793" y="58420"/>
                </a:lnTo>
                <a:lnTo>
                  <a:pt x="268773" y="58297"/>
                </a:lnTo>
                <a:close/>
              </a:path>
              <a:path w="304800" h="103504">
                <a:moveTo>
                  <a:pt x="279682" y="52009"/>
                </a:moveTo>
                <a:lnTo>
                  <a:pt x="268773" y="58297"/>
                </a:lnTo>
                <a:lnTo>
                  <a:pt x="292226" y="58420"/>
                </a:lnTo>
                <a:lnTo>
                  <a:pt x="292226" y="57531"/>
                </a:lnTo>
                <a:lnTo>
                  <a:pt x="289051" y="57531"/>
                </a:lnTo>
                <a:lnTo>
                  <a:pt x="279682" y="52009"/>
                </a:lnTo>
                <a:close/>
              </a:path>
              <a:path w="304800" h="103504">
                <a:moveTo>
                  <a:pt x="216407" y="0"/>
                </a:moveTo>
                <a:lnTo>
                  <a:pt x="212598" y="1016"/>
                </a:lnTo>
                <a:lnTo>
                  <a:pt x="210819" y="3937"/>
                </a:lnTo>
                <a:lnTo>
                  <a:pt x="209042" y="6985"/>
                </a:lnTo>
                <a:lnTo>
                  <a:pt x="210057" y="10922"/>
                </a:lnTo>
                <a:lnTo>
                  <a:pt x="212979" y="12700"/>
                </a:lnTo>
                <a:lnTo>
                  <a:pt x="268802" y="45597"/>
                </a:lnTo>
                <a:lnTo>
                  <a:pt x="292226" y="45720"/>
                </a:lnTo>
                <a:lnTo>
                  <a:pt x="292226" y="58420"/>
                </a:lnTo>
                <a:lnTo>
                  <a:pt x="293793" y="58420"/>
                </a:lnTo>
                <a:lnTo>
                  <a:pt x="304800" y="52070"/>
                </a:lnTo>
                <a:lnTo>
                  <a:pt x="216407" y="0"/>
                </a:lnTo>
                <a:close/>
              </a:path>
              <a:path w="304800" h="103504">
                <a:moveTo>
                  <a:pt x="0" y="44196"/>
                </a:moveTo>
                <a:lnTo>
                  <a:pt x="0" y="56896"/>
                </a:lnTo>
                <a:lnTo>
                  <a:pt x="268773" y="58297"/>
                </a:lnTo>
                <a:lnTo>
                  <a:pt x="279682" y="52009"/>
                </a:lnTo>
                <a:lnTo>
                  <a:pt x="268802" y="45597"/>
                </a:lnTo>
                <a:lnTo>
                  <a:pt x="0" y="44196"/>
                </a:lnTo>
                <a:close/>
              </a:path>
              <a:path w="304800" h="103504">
                <a:moveTo>
                  <a:pt x="289051" y="46609"/>
                </a:moveTo>
                <a:lnTo>
                  <a:pt x="279682" y="52009"/>
                </a:lnTo>
                <a:lnTo>
                  <a:pt x="289051" y="57531"/>
                </a:lnTo>
                <a:lnTo>
                  <a:pt x="289051" y="46609"/>
                </a:lnTo>
                <a:close/>
              </a:path>
              <a:path w="304800" h="103504">
                <a:moveTo>
                  <a:pt x="292226" y="46609"/>
                </a:moveTo>
                <a:lnTo>
                  <a:pt x="289051" y="46609"/>
                </a:lnTo>
                <a:lnTo>
                  <a:pt x="289051" y="57531"/>
                </a:lnTo>
                <a:lnTo>
                  <a:pt x="292226" y="57531"/>
                </a:lnTo>
                <a:lnTo>
                  <a:pt x="292226" y="46609"/>
                </a:lnTo>
                <a:close/>
              </a:path>
              <a:path w="304800" h="103504">
                <a:moveTo>
                  <a:pt x="268802" y="45597"/>
                </a:moveTo>
                <a:lnTo>
                  <a:pt x="279682" y="52009"/>
                </a:lnTo>
                <a:lnTo>
                  <a:pt x="289051" y="46609"/>
                </a:lnTo>
                <a:lnTo>
                  <a:pt x="292226" y="46609"/>
                </a:lnTo>
                <a:lnTo>
                  <a:pt x="292226" y="45720"/>
                </a:lnTo>
                <a:lnTo>
                  <a:pt x="268802" y="45597"/>
                </a:lnTo>
                <a:close/>
              </a:path>
            </a:pathLst>
          </a:custGeom>
          <a:solidFill>
            <a:srgbClr val="497DBA"/>
          </a:solidFill>
        </p:spPr>
        <p:txBody>
          <a:bodyPr wrap="square" lIns="0" tIns="0" rIns="0" bIns="0" rtlCol="0"/>
          <a:lstStyle/>
          <a:p>
            <a:endParaRPr/>
          </a:p>
        </p:txBody>
      </p:sp>
      <p:sp>
        <p:nvSpPr>
          <p:cNvPr id="29" name="object 29"/>
          <p:cNvSpPr txBox="1"/>
          <p:nvPr/>
        </p:nvSpPr>
        <p:spPr>
          <a:xfrm>
            <a:off x="3353561" y="3048761"/>
            <a:ext cx="1371600" cy="548640"/>
          </a:xfrm>
          <a:prstGeom prst="rect">
            <a:avLst/>
          </a:prstGeom>
          <a:ln w="25907">
            <a:solidFill>
              <a:srgbClr val="385D89"/>
            </a:solidFill>
          </a:ln>
        </p:spPr>
        <p:txBody>
          <a:bodyPr vert="horz" wrap="square" lIns="0" tIns="121920" rIns="0" bIns="0" rtlCol="0">
            <a:spAutoFit/>
          </a:bodyPr>
          <a:lstStyle/>
          <a:p>
            <a:pPr marL="203200">
              <a:lnSpc>
                <a:spcPct val="100000"/>
              </a:lnSpc>
              <a:spcBef>
                <a:spcPts val="960"/>
              </a:spcBef>
            </a:pPr>
            <a:r>
              <a:rPr sz="1800" spc="-20" dirty="0">
                <a:solidFill>
                  <a:srgbClr val="FFFFFF"/>
                </a:solidFill>
                <a:latin typeface="Calibri"/>
                <a:cs typeface="Calibri"/>
              </a:rPr>
              <a:t>Treatment</a:t>
            </a:r>
            <a:endParaRPr sz="1800">
              <a:latin typeface="Calibri"/>
              <a:cs typeface="Calibri"/>
            </a:endParaRPr>
          </a:p>
        </p:txBody>
      </p:sp>
      <p:sp>
        <p:nvSpPr>
          <p:cNvPr id="30" name="object 30"/>
          <p:cNvSpPr/>
          <p:nvPr/>
        </p:nvSpPr>
        <p:spPr>
          <a:xfrm>
            <a:off x="2743200" y="3226180"/>
            <a:ext cx="533400" cy="103505"/>
          </a:xfrm>
          <a:custGeom>
            <a:avLst/>
            <a:gdLst/>
            <a:ahLst/>
            <a:cxnLst/>
            <a:rect l="l" t="t" r="r" b="b"/>
            <a:pathLst>
              <a:path w="533400" h="103504">
                <a:moveTo>
                  <a:pt x="445007" y="0"/>
                </a:moveTo>
                <a:lnTo>
                  <a:pt x="441070" y="1016"/>
                </a:lnTo>
                <a:lnTo>
                  <a:pt x="437514" y="7112"/>
                </a:lnTo>
                <a:lnTo>
                  <a:pt x="438531" y="11049"/>
                </a:lnTo>
                <a:lnTo>
                  <a:pt x="497375" y="45524"/>
                </a:lnTo>
                <a:lnTo>
                  <a:pt x="520826" y="45593"/>
                </a:lnTo>
                <a:lnTo>
                  <a:pt x="520826" y="58293"/>
                </a:lnTo>
                <a:lnTo>
                  <a:pt x="497260" y="58293"/>
                </a:lnTo>
                <a:lnTo>
                  <a:pt x="438276" y="92456"/>
                </a:lnTo>
                <a:lnTo>
                  <a:pt x="437261" y="96393"/>
                </a:lnTo>
                <a:lnTo>
                  <a:pt x="439038" y="99314"/>
                </a:lnTo>
                <a:lnTo>
                  <a:pt x="440817" y="102362"/>
                </a:lnTo>
                <a:lnTo>
                  <a:pt x="444626" y="103505"/>
                </a:lnTo>
                <a:lnTo>
                  <a:pt x="522467" y="58293"/>
                </a:lnTo>
                <a:lnTo>
                  <a:pt x="520826" y="58293"/>
                </a:lnTo>
                <a:lnTo>
                  <a:pt x="522585" y="58224"/>
                </a:lnTo>
                <a:lnTo>
                  <a:pt x="533400" y="51943"/>
                </a:lnTo>
                <a:lnTo>
                  <a:pt x="447929" y="1778"/>
                </a:lnTo>
                <a:lnTo>
                  <a:pt x="445007" y="0"/>
                </a:lnTo>
                <a:close/>
              </a:path>
              <a:path w="533400" h="103504">
                <a:moveTo>
                  <a:pt x="508277" y="51911"/>
                </a:moveTo>
                <a:lnTo>
                  <a:pt x="497378" y="58224"/>
                </a:lnTo>
                <a:lnTo>
                  <a:pt x="520826" y="58293"/>
                </a:lnTo>
                <a:lnTo>
                  <a:pt x="520826" y="57404"/>
                </a:lnTo>
                <a:lnTo>
                  <a:pt x="517651" y="57404"/>
                </a:lnTo>
                <a:lnTo>
                  <a:pt x="508277" y="51911"/>
                </a:lnTo>
                <a:close/>
              </a:path>
              <a:path w="533400" h="103504">
                <a:moveTo>
                  <a:pt x="0" y="44069"/>
                </a:moveTo>
                <a:lnTo>
                  <a:pt x="0" y="56769"/>
                </a:lnTo>
                <a:lnTo>
                  <a:pt x="497378" y="58224"/>
                </a:lnTo>
                <a:lnTo>
                  <a:pt x="508277" y="51911"/>
                </a:lnTo>
                <a:lnTo>
                  <a:pt x="497375" y="45524"/>
                </a:lnTo>
                <a:lnTo>
                  <a:pt x="0" y="44069"/>
                </a:lnTo>
                <a:close/>
              </a:path>
              <a:path w="533400" h="103504">
                <a:moveTo>
                  <a:pt x="517651" y="46482"/>
                </a:moveTo>
                <a:lnTo>
                  <a:pt x="508277" y="51911"/>
                </a:lnTo>
                <a:lnTo>
                  <a:pt x="517651" y="57404"/>
                </a:lnTo>
                <a:lnTo>
                  <a:pt x="517651" y="46482"/>
                </a:lnTo>
                <a:close/>
              </a:path>
              <a:path w="533400" h="103504">
                <a:moveTo>
                  <a:pt x="520826" y="46482"/>
                </a:moveTo>
                <a:lnTo>
                  <a:pt x="517651" y="46482"/>
                </a:lnTo>
                <a:lnTo>
                  <a:pt x="517651" y="57404"/>
                </a:lnTo>
                <a:lnTo>
                  <a:pt x="520826" y="57404"/>
                </a:lnTo>
                <a:lnTo>
                  <a:pt x="520826" y="46482"/>
                </a:lnTo>
                <a:close/>
              </a:path>
              <a:path w="533400" h="103504">
                <a:moveTo>
                  <a:pt x="497375" y="45524"/>
                </a:moveTo>
                <a:lnTo>
                  <a:pt x="508277" y="51911"/>
                </a:lnTo>
                <a:lnTo>
                  <a:pt x="517651" y="46482"/>
                </a:lnTo>
                <a:lnTo>
                  <a:pt x="520826" y="46482"/>
                </a:lnTo>
                <a:lnTo>
                  <a:pt x="520826" y="45593"/>
                </a:lnTo>
                <a:lnTo>
                  <a:pt x="497375" y="45524"/>
                </a:lnTo>
                <a:close/>
              </a:path>
            </a:pathLst>
          </a:custGeom>
          <a:solidFill>
            <a:srgbClr val="497DBA"/>
          </a:solidFill>
        </p:spPr>
        <p:txBody>
          <a:bodyPr wrap="square" lIns="0" tIns="0" rIns="0" bIns="0" rtlCol="0"/>
          <a:lstStyle/>
          <a:p>
            <a:endParaRPr/>
          </a:p>
        </p:txBody>
      </p:sp>
      <p:sp>
        <p:nvSpPr>
          <p:cNvPr id="31" name="object 31"/>
          <p:cNvSpPr/>
          <p:nvPr/>
        </p:nvSpPr>
        <p:spPr>
          <a:xfrm>
            <a:off x="4721987" y="3032886"/>
            <a:ext cx="688340" cy="1011555"/>
          </a:xfrm>
          <a:custGeom>
            <a:avLst/>
            <a:gdLst/>
            <a:ahLst/>
            <a:cxnLst/>
            <a:rect l="l" t="t" r="r" b="b"/>
            <a:pathLst>
              <a:path w="688339" h="1011554">
                <a:moveTo>
                  <a:pt x="642239" y="959612"/>
                </a:moveTo>
                <a:lnTo>
                  <a:pt x="631342" y="953262"/>
                </a:lnTo>
                <a:lnTo>
                  <a:pt x="553593" y="907923"/>
                </a:lnTo>
                <a:lnTo>
                  <a:pt x="549656" y="908939"/>
                </a:lnTo>
                <a:lnTo>
                  <a:pt x="546100" y="915035"/>
                </a:lnTo>
                <a:lnTo>
                  <a:pt x="547116" y="918972"/>
                </a:lnTo>
                <a:lnTo>
                  <a:pt x="605891" y="953262"/>
                </a:lnTo>
                <a:lnTo>
                  <a:pt x="328676" y="953262"/>
                </a:lnTo>
                <a:lnTo>
                  <a:pt x="328676" y="326263"/>
                </a:lnTo>
                <a:lnTo>
                  <a:pt x="328676" y="319913"/>
                </a:lnTo>
                <a:lnTo>
                  <a:pt x="328676" y="316357"/>
                </a:lnTo>
                <a:lnTo>
                  <a:pt x="325755" y="313563"/>
                </a:lnTo>
                <a:lnTo>
                  <a:pt x="2413" y="313563"/>
                </a:lnTo>
                <a:lnTo>
                  <a:pt x="2413" y="326263"/>
                </a:lnTo>
                <a:lnTo>
                  <a:pt x="315976" y="326263"/>
                </a:lnTo>
                <a:lnTo>
                  <a:pt x="315976" y="963168"/>
                </a:lnTo>
                <a:lnTo>
                  <a:pt x="318770" y="965962"/>
                </a:lnTo>
                <a:lnTo>
                  <a:pt x="606107" y="965962"/>
                </a:lnTo>
                <a:lnTo>
                  <a:pt x="547116" y="1000379"/>
                </a:lnTo>
                <a:lnTo>
                  <a:pt x="546100" y="1004316"/>
                </a:lnTo>
                <a:lnTo>
                  <a:pt x="549656" y="1010412"/>
                </a:lnTo>
                <a:lnTo>
                  <a:pt x="553593" y="1011428"/>
                </a:lnTo>
                <a:lnTo>
                  <a:pt x="631367" y="965962"/>
                </a:lnTo>
                <a:lnTo>
                  <a:pt x="642239" y="959612"/>
                </a:lnTo>
                <a:close/>
              </a:path>
              <a:path w="688339" h="1011554">
                <a:moveTo>
                  <a:pt x="688213" y="15113"/>
                </a:moveTo>
                <a:lnTo>
                  <a:pt x="679678" y="13843"/>
                </a:lnTo>
                <a:lnTo>
                  <a:pt x="586740" y="0"/>
                </a:lnTo>
                <a:lnTo>
                  <a:pt x="583565" y="2413"/>
                </a:lnTo>
                <a:lnTo>
                  <a:pt x="583057" y="5969"/>
                </a:lnTo>
                <a:lnTo>
                  <a:pt x="582422" y="9398"/>
                </a:lnTo>
                <a:lnTo>
                  <a:pt x="584835" y="12573"/>
                </a:lnTo>
                <a:lnTo>
                  <a:pt x="652310" y="22580"/>
                </a:lnTo>
                <a:lnTo>
                  <a:pt x="0" y="283845"/>
                </a:lnTo>
                <a:lnTo>
                  <a:pt x="4826" y="295656"/>
                </a:lnTo>
                <a:lnTo>
                  <a:pt x="657148" y="34391"/>
                </a:lnTo>
                <a:lnTo>
                  <a:pt x="617347" y="85471"/>
                </a:lnTo>
                <a:lnTo>
                  <a:pt x="615188" y="88265"/>
                </a:lnTo>
                <a:lnTo>
                  <a:pt x="615696" y="92202"/>
                </a:lnTo>
                <a:lnTo>
                  <a:pt x="618363" y="94361"/>
                </a:lnTo>
                <a:lnTo>
                  <a:pt x="621157" y="96520"/>
                </a:lnTo>
                <a:lnTo>
                  <a:pt x="625221" y="96012"/>
                </a:lnTo>
                <a:lnTo>
                  <a:pt x="627380" y="93345"/>
                </a:lnTo>
                <a:lnTo>
                  <a:pt x="688213" y="15113"/>
                </a:lnTo>
                <a:close/>
              </a:path>
            </a:pathLst>
          </a:custGeom>
          <a:solidFill>
            <a:srgbClr val="497DBA"/>
          </a:solidFill>
        </p:spPr>
        <p:txBody>
          <a:bodyPr wrap="square" lIns="0" tIns="0" rIns="0" bIns="0" rtlCol="0"/>
          <a:lstStyle/>
          <a:p>
            <a:endParaRPr/>
          </a:p>
        </p:txBody>
      </p:sp>
      <p:sp>
        <p:nvSpPr>
          <p:cNvPr id="32" name="object 32"/>
          <p:cNvSpPr txBox="1"/>
          <p:nvPr/>
        </p:nvSpPr>
        <p:spPr>
          <a:xfrm>
            <a:off x="2027682" y="4100321"/>
            <a:ext cx="640080" cy="548640"/>
          </a:xfrm>
          <a:prstGeom prst="rect">
            <a:avLst/>
          </a:prstGeom>
          <a:solidFill>
            <a:srgbClr val="4F81BC"/>
          </a:solidFill>
          <a:ln w="25908">
            <a:solidFill>
              <a:srgbClr val="385D89"/>
            </a:solidFill>
          </a:ln>
        </p:spPr>
        <p:txBody>
          <a:bodyPr vert="horz" wrap="square" lIns="0" tIns="0" rIns="0" bIns="0" rtlCol="0">
            <a:spAutoFit/>
          </a:bodyPr>
          <a:lstStyle/>
          <a:p>
            <a:pPr marL="192405">
              <a:lnSpc>
                <a:spcPts val="2039"/>
              </a:lnSpc>
            </a:pPr>
            <a:r>
              <a:rPr sz="1800" spc="-5" dirty="0">
                <a:solidFill>
                  <a:srgbClr val="FFFFFF"/>
                </a:solidFill>
                <a:latin typeface="Calibri"/>
                <a:cs typeface="Calibri"/>
              </a:rPr>
              <a:t>Oil</a:t>
            </a:r>
            <a:endParaRPr sz="1800">
              <a:latin typeface="Calibri"/>
              <a:cs typeface="Calibri"/>
            </a:endParaRPr>
          </a:p>
          <a:p>
            <a:pPr marL="113030">
              <a:lnSpc>
                <a:spcPct val="100000"/>
              </a:lnSpc>
            </a:pPr>
            <a:r>
              <a:rPr sz="1800" spc="-20" dirty="0">
                <a:solidFill>
                  <a:srgbClr val="FFFFFF"/>
                </a:solidFill>
                <a:latin typeface="Calibri"/>
                <a:cs typeface="Calibri"/>
              </a:rPr>
              <a:t>Well</a:t>
            </a:r>
            <a:endParaRPr sz="1800">
              <a:latin typeface="Calibri"/>
              <a:cs typeface="Calibri"/>
            </a:endParaRPr>
          </a:p>
        </p:txBody>
      </p:sp>
      <p:sp>
        <p:nvSpPr>
          <p:cNvPr id="33" name="object 33"/>
          <p:cNvSpPr/>
          <p:nvPr/>
        </p:nvSpPr>
        <p:spPr>
          <a:xfrm>
            <a:off x="2667000" y="4367657"/>
            <a:ext cx="533400" cy="103505"/>
          </a:xfrm>
          <a:custGeom>
            <a:avLst/>
            <a:gdLst/>
            <a:ahLst/>
            <a:cxnLst/>
            <a:rect l="l" t="t" r="r" b="b"/>
            <a:pathLst>
              <a:path w="533400" h="103504">
                <a:moveTo>
                  <a:pt x="445007" y="0"/>
                </a:moveTo>
                <a:lnTo>
                  <a:pt x="441070" y="1016"/>
                </a:lnTo>
                <a:lnTo>
                  <a:pt x="437514" y="7112"/>
                </a:lnTo>
                <a:lnTo>
                  <a:pt x="438531" y="11049"/>
                </a:lnTo>
                <a:lnTo>
                  <a:pt x="497375" y="45524"/>
                </a:lnTo>
                <a:lnTo>
                  <a:pt x="520826" y="45593"/>
                </a:lnTo>
                <a:lnTo>
                  <a:pt x="520826" y="58293"/>
                </a:lnTo>
                <a:lnTo>
                  <a:pt x="497260" y="58293"/>
                </a:lnTo>
                <a:lnTo>
                  <a:pt x="438276" y="92456"/>
                </a:lnTo>
                <a:lnTo>
                  <a:pt x="437261" y="96393"/>
                </a:lnTo>
                <a:lnTo>
                  <a:pt x="439038" y="99314"/>
                </a:lnTo>
                <a:lnTo>
                  <a:pt x="440817" y="102362"/>
                </a:lnTo>
                <a:lnTo>
                  <a:pt x="444626" y="103505"/>
                </a:lnTo>
                <a:lnTo>
                  <a:pt x="522467" y="58293"/>
                </a:lnTo>
                <a:lnTo>
                  <a:pt x="520826" y="58293"/>
                </a:lnTo>
                <a:lnTo>
                  <a:pt x="522585" y="58224"/>
                </a:lnTo>
                <a:lnTo>
                  <a:pt x="533400" y="51943"/>
                </a:lnTo>
                <a:lnTo>
                  <a:pt x="447929" y="1778"/>
                </a:lnTo>
                <a:lnTo>
                  <a:pt x="445007" y="0"/>
                </a:lnTo>
                <a:close/>
              </a:path>
              <a:path w="533400" h="103504">
                <a:moveTo>
                  <a:pt x="508277" y="51911"/>
                </a:moveTo>
                <a:lnTo>
                  <a:pt x="497378" y="58224"/>
                </a:lnTo>
                <a:lnTo>
                  <a:pt x="520826" y="58293"/>
                </a:lnTo>
                <a:lnTo>
                  <a:pt x="520826" y="57404"/>
                </a:lnTo>
                <a:lnTo>
                  <a:pt x="517651" y="57404"/>
                </a:lnTo>
                <a:lnTo>
                  <a:pt x="508277" y="51911"/>
                </a:lnTo>
                <a:close/>
              </a:path>
              <a:path w="533400" h="103504">
                <a:moveTo>
                  <a:pt x="0" y="44069"/>
                </a:moveTo>
                <a:lnTo>
                  <a:pt x="0" y="56769"/>
                </a:lnTo>
                <a:lnTo>
                  <a:pt x="497378" y="58224"/>
                </a:lnTo>
                <a:lnTo>
                  <a:pt x="508277" y="51911"/>
                </a:lnTo>
                <a:lnTo>
                  <a:pt x="497375" y="45524"/>
                </a:lnTo>
                <a:lnTo>
                  <a:pt x="0" y="44069"/>
                </a:lnTo>
                <a:close/>
              </a:path>
              <a:path w="533400" h="103504">
                <a:moveTo>
                  <a:pt x="517651" y="46482"/>
                </a:moveTo>
                <a:lnTo>
                  <a:pt x="508277" y="51911"/>
                </a:lnTo>
                <a:lnTo>
                  <a:pt x="517651" y="57404"/>
                </a:lnTo>
                <a:lnTo>
                  <a:pt x="517651" y="46482"/>
                </a:lnTo>
                <a:close/>
              </a:path>
              <a:path w="533400" h="103504">
                <a:moveTo>
                  <a:pt x="520826" y="46482"/>
                </a:moveTo>
                <a:lnTo>
                  <a:pt x="517651" y="46482"/>
                </a:lnTo>
                <a:lnTo>
                  <a:pt x="517651" y="57404"/>
                </a:lnTo>
                <a:lnTo>
                  <a:pt x="520826" y="57404"/>
                </a:lnTo>
                <a:lnTo>
                  <a:pt x="520826" y="46482"/>
                </a:lnTo>
                <a:close/>
              </a:path>
              <a:path w="533400" h="103504">
                <a:moveTo>
                  <a:pt x="497375" y="45524"/>
                </a:moveTo>
                <a:lnTo>
                  <a:pt x="508277" y="51911"/>
                </a:lnTo>
                <a:lnTo>
                  <a:pt x="517651" y="46482"/>
                </a:lnTo>
                <a:lnTo>
                  <a:pt x="520826" y="46482"/>
                </a:lnTo>
                <a:lnTo>
                  <a:pt x="520826" y="45593"/>
                </a:lnTo>
                <a:lnTo>
                  <a:pt x="497375" y="45524"/>
                </a:lnTo>
                <a:close/>
              </a:path>
            </a:pathLst>
          </a:custGeom>
          <a:solidFill>
            <a:srgbClr val="497DBA"/>
          </a:solidFill>
        </p:spPr>
        <p:txBody>
          <a:bodyPr wrap="square" lIns="0" tIns="0" rIns="0" bIns="0" rtlCol="0"/>
          <a:lstStyle/>
          <a:p>
            <a:endParaRPr/>
          </a:p>
        </p:txBody>
      </p:sp>
      <p:sp>
        <p:nvSpPr>
          <p:cNvPr id="34" name="object 34"/>
          <p:cNvSpPr txBox="1"/>
          <p:nvPr/>
        </p:nvSpPr>
        <p:spPr>
          <a:xfrm>
            <a:off x="3277361" y="4100321"/>
            <a:ext cx="1371600" cy="548640"/>
          </a:xfrm>
          <a:prstGeom prst="rect">
            <a:avLst/>
          </a:prstGeom>
          <a:solidFill>
            <a:srgbClr val="4F81BC"/>
          </a:solidFill>
          <a:ln w="25907">
            <a:solidFill>
              <a:srgbClr val="385D89"/>
            </a:solidFill>
          </a:ln>
        </p:spPr>
        <p:txBody>
          <a:bodyPr vert="horz" wrap="square" lIns="0" tIns="0" rIns="0" bIns="0" rtlCol="0">
            <a:spAutoFit/>
          </a:bodyPr>
          <a:lstStyle/>
          <a:p>
            <a:pPr algn="ctr">
              <a:lnSpc>
                <a:spcPts val="2039"/>
              </a:lnSpc>
            </a:pPr>
            <a:r>
              <a:rPr sz="1800" spc="-10" dirty="0">
                <a:solidFill>
                  <a:srgbClr val="FFFFFF"/>
                </a:solidFill>
                <a:latin typeface="Calibri"/>
                <a:cs typeface="Calibri"/>
              </a:rPr>
              <a:t>Cracking</a:t>
            </a:r>
            <a:r>
              <a:rPr sz="1800" spc="-25" dirty="0">
                <a:solidFill>
                  <a:srgbClr val="FFFFFF"/>
                </a:solidFill>
                <a:latin typeface="Calibri"/>
                <a:cs typeface="Calibri"/>
              </a:rPr>
              <a:t> </a:t>
            </a:r>
            <a:r>
              <a:rPr sz="1800" dirty="0">
                <a:solidFill>
                  <a:srgbClr val="FFFFFF"/>
                </a:solidFill>
                <a:latin typeface="Calibri"/>
                <a:cs typeface="Calibri"/>
              </a:rPr>
              <a:t>&amp;</a:t>
            </a:r>
            <a:endParaRPr sz="1800">
              <a:latin typeface="Calibri"/>
              <a:cs typeface="Calibri"/>
            </a:endParaRPr>
          </a:p>
          <a:p>
            <a:pPr algn="ctr">
              <a:lnSpc>
                <a:spcPct val="100000"/>
              </a:lnSpc>
            </a:pPr>
            <a:r>
              <a:rPr sz="1800" spc="-15" dirty="0">
                <a:solidFill>
                  <a:srgbClr val="FFFFFF"/>
                </a:solidFill>
                <a:latin typeface="Calibri"/>
                <a:cs typeface="Calibri"/>
              </a:rPr>
              <a:t>Refining</a:t>
            </a:r>
            <a:endParaRPr sz="1800">
              <a:latin typeface="Calibri"/>
              <a:cs typeface="Calibri"/>
            </a:endParaRPr>
          </a:p>
        </p:txBody>
      </p:sp>
      <p:sp>
        <p:nvSpPr>
          <p:cNvPr id="35" name="object 35"/>
          <p:cNvSpPr/>
          <p:nvPr/>
        </p:nvSpPr>
        <p:spPr>
          <a:xfrm>
            <a:off x="4643754" y="3352800"/>
            <a:ext cx="766445" cy="766445"/>
          </a:xfrm>
          <a:custGeom>
            <a:avLst/>
            <a:gdLst/>
            <a:ahLst/>
            <a:cxnLst/>
            <a:rect l="l" t="t" r="r" b="b"/>
            <a:pathLst>
              <a:path w="766445" h="766445">
                <a:moveTo>
                  <a:pt x="748688" y="17756"/>
                </a:moveTo>
                <a:lnTo>
                  <a:pt x="736620" y="20934"/>
                </a:lnTo>
                <a:lnTo>
                  <a:pt x="0" y="757555"/>
                </a:lnTo>
                <a:lnTo>
                  <a:pt x="8890" y="766444"/>
                </a:lnTo>
                <a:lnTo>
                  <a:pt x="745510" y="29824"/>
                </a:lnTo>
                <a:lnTo>
                  <a:pt x="748688" y="17756"/>
                </a:lnTo>
                <a:close/>
              </a:path>
              <a:path w="766445" h="766445">
                <a:moveTo>
                  <a:pt x="765278" y="4445"/>
                </a:moveTo>
                <a:lnTo>
                  <a:pt x="753110" y="4445"/>
                </a:lnTo>
                <a:lnTo>
                  <a:pt x="762000" y="13335"/>
                </a:lnTo>
                <a:lnTo>
                  <a:pt x="745510" y="29824"/>
                </a:lnTo>
                <a:lnTo>
                  <a:pt x="728980" y="92583"/>
                </a:lnTo>
                <a:lnTo>
                  <a:pt x="728091" y="96012"/>
                </a:lnTo>
                <a:lnTo>
                  <a:pt x="730123" y="99440"/>
                </a:lnTo>
                <a:lnTo>
                  <a:pt x="736854" y="101219"/>
                </a:lnTo>
                <a:lnTo>
                  <a:pt x="740410" y="99187"/>
                </a:lnTo>
                <a:lnTo>
                  <a:pt x="765278" y="4445"/>
                </a:lnTo>
                <a:close/>
              </a:path>
              <a:path w="766445" h="766445">
                <a:moveTo>
                  <a:pt x="766445" y="0"/>
                </a:moveTo>
                <a:lnTo>
                  <a:pt x="667258" y="26035"/>
                </a:lnTo>
                <a:lnTo>
                  <a:pt x="665226" y="29590"/>
                </a:lnTo>
                <a:lnTo>
                  <a:pt x="666115" y="32892"/>
                </a:lnTo>
                <a:lnTo>
                  <a:pt x="667004" y="36322"/>
                </a:lnTo>
                <a:lnTo>
                  <a:pt x="670433" y="38353"/>
                </a:lnTo>
                <a:lnTo>
                  <a:pt x="736620" y="20934"/>
                </a:lnTo>
                <a:lnTo>
                  <a:pt x="753110" y="4445"/>
                </a:lnTo>
                <a:lnTo>
                  <a:pt x="765278" y="4445"/>
                </a:lnTo>
                <a:lnTo>
                  <a:pt x="766445" y="0"/>
                </a:lnTo>
                <a:close/>
              </a:path>
              <a:path w="766445" h="766445">
                <a:moveTo>
                  <a:pt x="755903" y="7238"/>
                </a:moveTo>
                <a:lnTo>
                  <a:pt x="751459" y="7238"/>
                </a:lnTo>
                <a:lnTo>
                  <a:pt x="759206" y="14986"/>
                </a:lnTo>
                <a:lnTo>
                  <a:pt x="748688" y="17756"/>
                </a:lnTo>
                <a:lnTo>
                  <a:pt x="745510" y="29824"/>
                </a:lnTo>
                <a:lnTo>
                  <a:pt x="762000" y="13335"/>
                </a:lnTo>
                <a:lnTo>
                  <a:pt x="755903" y="7238"/>
                </a:lnTo>
                <a:close/>
              </a:path>
              <a:path w="766445" h="766445">
                <a:moveTo>
                  <a:pt x="753110" y="4445"/>
                </a:moveTo>
                <a:lnTo>
                  <a:pt x="736620" y="20934"/>
                </a:lnTo>
                <a:lnTo>
                  <a:pt x="748688" y="17756"/>
                </a:lnTo>
                <a:lnTo>
                  <a:pt x="751459" y="7238"/>
                </a:lnTo>
                <a:lnTo>
                  <a:pt x="755903" y="7238"/>
                </a:lnTo>
                <a:lnTo>
                  <a:pt x="753110" y="4445"/>
                </a:lnTo>
                <a:close/>
              </a:path>
              <a:path w="766445" h="766445">
                <a:moveTo>
                  <a:pt x="751459" y="7238"/>
                </a:moveTo>
                <a:lnTo>
                  <a:pt x="748688" y="17756"/>
                </a:lnTo>
                <a:lnTo>
                  <a:pt x="759206" y="14986"/>
                </a:lnTo>
                <a:lnTo>
                  <a:pt x="751459" y="7238"/>
                </a:lnTo>
                <a:close/>
              </a:path>
            </a:pathLst>
          </a:custGeom>
          <a:solidFill>
            <a:srgbClr val="497DBA"/>
          </a:solidFill>
        </p:spPr>
        <p:txBody>
          <a:bodyPr wrap="square" lIns="0" tIns="0" rIns="0" bIns="0" rtlCol="0"/>
          <a:lstStyle/>
          <a:p>
            <a:endParaRPr/>
          </a:p>
        </p:txBody>
      </p:sp>
      <p:sp>
        <p:nvSpPr>
          <p:cNvPr id="36" name="object 36"/>
          <p:cNvSpPr/>
          <p:nvPr/>
        </p:nvSpPr>
        <p:spPr>
          <a:xfrm>
            <a:off x="2819400" y="940180"/>
            <a:ext cx="457200" cy="103505"/>
          </a:xfrm>
          <a:custGeom>
            <a:avLst/>
            <a:gdLst/>
            <a:ahLst/>
            <a:cxnLst/>
            <a:rect l="l" t="t" r="r" b="b"/>
            <a:pathLst>
              <a:path w="457200" h="103505">
                <a:moveTo>
                  <a:pt x="421198" y="58212"/>
                </a:moveTo>
                <a:lnTo>
                  <a:pt x="362076" y="92456"/>
                </a:lnTo>
                <a:lnTo>
                  <a:pt x="361061" y="96266"/>
                </a:lnTo>
                <a:lnTo>
                  <a:pt x="362838" y="99314"/>
                </a:lnTo>
                <a:lnTo>
                  <a:pt x="364489" y="102362"/>
                </a:lnTo>
                <a:lnTo>
                  <a:pt x="368426" y="103378"/>
                </a:lnTo>
                <a:lnTo>
                  <a:pt x="446429" y="58293"/>
                </a:lnTo>
                <a:lnTo>
                  <a:pt x="421198" y="58212"/>
                </a:lnTo>
                <a:close/>
              </a:path>
              <a:path w="457200" h="103505">
                <a:moveTo>
                  <a:pt x="432090" y="51904"/>
                </a:moveTo>
                <a:lnTo>
                  <a:pt x="421198" y="58212"/>
                </a:lnTo>
                <a:lnTo>
                  <a:pt x="444626" y="58293"/>
                </a:lnTo>
                <a:lnTo>
                  <a:pt x="444626" y="57404"/>
                </a:lnTo>
                <a:lnTo>
                  <a:pt x="441451" y="57404"/>
                </a:lnTo>
                <a:lnTo>
                  <a:pt x="432090" y="51904"/>
                </a:lnTo>
                <a:close/>
              </a:path>
              <a:path w="457200" h="103505">
                <a:moveTo>
                  <a:pt x="368807" y="0"/>
                </a:moveTo>
                <a:lnTo>
                  <a:pt x="364870" y="1016"/>
                </a:lnTo>
                <a:lnTo>
                  <a:pt x="361314" y="7112"/>
                </a:lnTo>
                <a:lnTo>
                  <a:pt x="362331" y="10922"/>
                </a:lnTo>
                <a:lnTo>
                  <a:pt x="421210" y="45512"/>
                </a:lnTo>
                <a:lnTo>
                  <a:pt x="444626" y="45593"/>
                </a:lnTo>
                <a:lnTo>
                  <a:pt x="444626" y="58293"/>
                </a:lnTo>
                <a:lnTo>
                  <a:pt x="446429" y="58293"/>
                </a:lnTo>
                <a:lnTo>
                  <a:pt x="457200" y="52070"/>
                </a:lnTo>
                <a:lnTo>
                  <a:pt x="368807" y="0"/>
                </a:lnTo>
                <a:close/>
              </a:path>
              <a:path w="457200" h="103505">
                <a:moveTo>
                  <a:pt x="0" y="44069"/>
                </a:moveTo>
                <a:lnTo>
                  <a:pt x="0" y="56769"/>
                </a:lnTo>
                <a:lnTo>
                  <a:pt x="421198" y="58212"/>
                </a:lnTo>
                <a:lnTo>
                  <a:pt x="432090" y="51904"/>
                </a:lnTo>
                <a:lnTo>
                  <a:pt x="421210" y="45512"/>
                </a:lnTo>
                <a:lnTo>
                  <a:pt x="0" y="44069"/>
                </a:lnTo>
                <a:close/>
              </a:path>
              <a:path w="457200" h="103505">
                <a:moveTo>
                  <a:pt x="441451" y="46482"/>
                </a:moveTo>
                <a:lnTo>
                  <a:pt x="432090" y="51904"/>
                </a:lnTo>
                <a:lnTo>
                  <a:pt x="441451" y="57404"/>
                </a:lnTo>
                <a:lnTo>
                  <a:pt x="441451" y="46482"/>
                </a:lnTo>
                <a:close/>
              </a:path>
              <a:path w="457200" h="103505">
                <a:moveTo>
                  <a:pt x="444626" y="46482"/>
                </a:moveTo>
                <a:lnTo>
                  <a:pt x="441451" y="46482"/>
                </a:lnTo>
                <a:lnTo>
                  <a:pt x="441451" y="57404"/>
                </a:lnTo>
                <a:lnTo>
                  <a:pt x="444626" y="57404"/>
                </a:lnTo>
                <a:lnTo>
                  <a:pt x="444626" y="46482"/>
                </a:lnTo>
                <a:close/>
              </a:path>
              <a:path w="457200" h="103505">
                <a:moveTo>
                  <a:pt x="421210" y="45512"/>
                </a:moveTo>
                <a:lnTo>
                  <a:pt x="432090" y="51904"/>
                </a:lnTo>
                <a:lnTo>
                  <a:pt x="441451" y="46482"/>
                </a:lnTo>
                <a:lnTo>
                  <a:pt x="444626" y="46482"/>
                </a:lnTo>
                <a:lnTo>
                  <a:pt x="444626" y="45593"/>
                </a:lnTo>
                <a:lnTo>
                  <a:pt x="421210" y="45512"/>
                </a:lnTo>
                <a:close/>
              </a:path>
            </a:pathLst>
          </a:custGeom>
          <a:solidFill>
            <a:srgbClr val="497DBA"/>
          </a:solidFill>
        </p:spPr>
        <p:txBody>
          <a:bodyPr wrap="square" lIns="0" tIns="0" rIns="0" bIns="0" rtlCol="0"/>
          <a:lstStyle/>
          <a:p>
            <a:endParaRPr/>
          </a:p>
        </p:txBody>
      </p:sp>
      <p:sp>
        <p:nvSpPr>
          <p:cNvPr id="37" name="object 37"/>
          <p:cNvSpPr/>
          <p:nvPr/>
        </p:nvSpPr>
        <p:spPr>
          <a:xfrm>
            <a:off x="761974" y="1016380"/>
            <a:ext cx="457834" cy="103505"/>
          </a:xfrm>
          <a:custGeom>
            <a:avLst/>
            <a:gdLst/>
            <a:ahLst/>
            <a:cxnLst/>
            <a:rect l="l" t="t" r="r" b="b"/>
            <a:pathLst>
              <a:path w="457834" h="103505">
                <a:moveTo>
                  <a:pt x="421208" y="58212"/>
                </a:moveTo>
                <a:lnTo>
                  <a:pt x="362077" y="92456"/>
                </a:lnTo>
                <a:lnTo>
                  <a:pt x="361048" y="96266"/>
                </a:lnTo>
                <a:lnTo>
                  <a:pt x="364553" y="102362"/>
                </a:lnTo>
                <a:lnTo>
                  <a:pt x="368439" y="103378"/>
                </a:lnTo>
                <a:lnTo>
                  <a:pt x="446473" y="58293"/>
                </a:lnTo>
                <a:lnTo>
                  <a:pt x="421208" y="58212"/>
                </a:lnTo>
                <a:close/>
              </a:path>
              <a:path w="457834" h="103505">
                <a:moveTo>
                  <a:pt x="432095" y="51911"/>
                </a:moveTo>
                <a:lnTo>
                  <a:pt x="421208" y="58212"/>
                </a:lnTo>
                <a:lnTo>
                  <a:pt x="444627" y="58293"/>
                </a:lnTo>
                <a:lnTo>
                  <a:pt x="444630" y="57404"/>
                </a:lnTo>
                <a:lnTo>
                  <a:pt x="441439" y="57404"/>
                </a:lnTo>
                <a:lnTo>
                  <a:pt x="432095" y="51911"/>
                </a:lnTo>
                <a:close/>
              </a:path>
              <a:path w="457834" h="103505">
                <a:moveTo>
                  <a:pt x="368808" y="0"/>
                </a:moveTo>
                <a:lnTo>
                  <a:pt x="364909" y="1016"/>
                </a:lnTo>
                <a:lnTo>
                  <a:pt x="361353" y="7112"/>
                </a:lnTo>
                <a:lnTo>
                  <a:pt x="362369" y="10922"/>
                </a:lnTo>
                <a:lnTo>
                  <a:pt x="421210" y="45512"/>
                </a:lnTo>
                <a:lnTo>
                  <a:pt x="444677" y="45593"/>
                </a:lnTo>
                <a:lnTo>
                  <a:pt x="444627" y="58293"/>
                </a:lnTo>
                <a:lnTo>
                  <a:pt x="446473" y="58293"/>
                </a:lnTo>
                <a:lnTo>
                  <a:pt x="457250" y="52070"/>
                </a:lnTo>
                <a:lnTo>
                  <a:pt x="368808" y="0"/>
                </a:lnTo>
                <a:close/>
              </a:path>
              <a:path w="457834" h="103505">
                <a:moveTo>
                  <a:pt x="50" y="44069"/>
                </a:moveTo>
                <a:lnTo>
                  <a:pt x="0" y="56769"/>
                </a:lnTo>
                <a:lnTo>
                  <a:pt x="421208" y="58212"/>
                </a:lnTo>
                <a:lnTo>
                  <a:pt x="432095" y="51911"/>
                </a:lnTo>
                <a:lnTo>
                  <a:pt x="421210" y="45512"/>
                </a:lnTo>
                <a:lnTo>
                  <a:pt x="50" y="44069"/>
                </a:lnTo>
                <a:close/>
              </a:path>
              <a:path w="457834" h="103505">
                <a:moveTo>
                  <a:pt x="441477" y="46482"/>
                </a:moveTo>
                <a:lnTo>
                  <a:pt x="432095" y="51911"/>
                </a:lnTo>
                <a:lnTo>
                  <a:pt x="441439" y="57404"/>
                </a:lnTo>
                <a:lnTo>
                  <a:pt x="441477" y="46482"/>
                </a:lnTo>
                <a:close/>
              </a:path>
              <a:path w="457834" h="103505">
                <a:moveTo>
                  <a:pt x="444674" y="46482"/>
                </a:moveTo>
                <a:lnTo>
                  <a:pt x="441477" y="46482"/>
                </a:lnTo>
                <a:lnTo>
                  <a:pt x="441439" y="57404"/>
                </a:lnTo>
                <a:lnTo>
                  <a:pt x="444630" y="57404"/>
                </a:lnTo>
                <a:lnTo>
                  <a:pt x="444674" y="46482"/>
                </a:lnTo>
                <a:close/>
              </a:path>
              <a:path w="457834" h="103505">
                <a:moveTo>
                  <a:pt x="421210" y="45512"/>
                </a:moveTo>
                <a:lnTo>
                  <a:pt x="432095" y="51911"/>
                </a:lnTo>
                <a:lnTo>
                  <a:pt x="441477" y="46482"/>
                </a:lnTo>
                <a:lnTo>
                  <a:pt x="444674" y="46482"/>
                </a:lnTo>
                <a:lnTo>
                  <a:pt x="444677" y="45593"/>
                </a:lnTo>
                <a:lnTo>
                  <a:pt x="421210" y="45512"/>
                </a:lnTo>
                <a:close/>
              </a:path>
            </a:pathLst>
          </a:custGeom>
          <a:solidFill>
            <a:srgbClr val="497DBA"/>
          </a:solidFill>
        </p:spPr>
        <p:txBody>
          <a:bodyPr wrap="square" lIns="0" tIns="0" rIns="0" bIns="0" rtlCol="0"/>
          <a:lstStyle/>
          <a:p>
            <a:endParaRPr/>
          </a:p>
        </p:txBody>
      </p:sp>
      <p:sp>
        <p:nvSpPr>
          <p:cNvPr id="38" name="object 38"/>
          <p:cNvSpPr/>
          <p:nvPr/>
        </p:nvSpPr>
        <p:spPr>
          <a:xfrm>
            <a:off x="6324600" y="1016380"/>
            <a:ext cx="457200" cy="103505"/>
          </a:xfrm>
          <a:custGeom>
            <a:avLst/>
            <a:gdLst/>
            <a:ahLst/>
            <a:cxnLst/>
            <a:rect l="l" t="t" r="r" b="b"/>
            <a:pathLst>
              <a:path w="457200" h="103505">
                <a:moveTo>
                  <a:pt x="421198" y="58212"/>
                </a:moveTo>
                <a:lnTo>
                  <a:pt x="362076" y="92456"/>
                </a:lnTo>
                <a:lnTo>
                  <a:pt x="361060" y="96266"/>
                </a:lnTo>
                <a:lnTo>
                  <a:pt x="362711" y="99314"/>
                </a:lnTo>
                <a:lnTo>
                  <a:pt x="364490" y="102362"/>
                </a:lnTo>
                <a:lnTo>
                  <a:pt x="368426" y="103378"/>
                </a:lnTo>
                <a:lnTo>
                  <a:pt x="446429" y="58293"/>
                </a:lnTo>
                <a:lnTo>
                  <a:pt x="421198" y="58212"/>
                </a:lnTo>
                <a:close/>
              </a:path>
              <a:path w="457200" h="103505">
                <a:moveTo>
                  <a:pt x="432090" y="51904"/>
                </a:moveTo>
                <a:lnTo>
                  <a:pt x="421198" y="58212"/>
                </a:lnTo>
                <a:lnTo>
                  <a:pt x="444626" y="58293"/>
                </a:lnTo>
                <a:lnTo>
                  <a:pt x="444626" y="57404"/>
                </a:lnTo>
                <a:lnTo>
                  <a:pt x="441451" y="57404"/>
                </a:lnTo>
                <a:lnTo>
                  <a:pt x="432090" y="51904"/>
                </a:lnTo>
                <a:close/>
              </a:path>
              <a:path w="457200" h="103505">
                <a:moveTo>
                  <a:pt x="368807" y="0"/>
                </a:moveTo>
                <a:lnTo>
                  <a:pt x="364871" y="1016"/>
                </a:lnTo>
                <a:lnTo>
                  <a:pt x="361315" y="7112"/>
                </a:lnTo>
                <a:lnTo>
                  <a:pt x="362330" y="10922"/>
                </a:lnTo>
                <a:lnTo>
                  <a:pt x="421210" y="45512"/>
                </a:lnTo>
                <a:lnTo>
                  <a:pt x="444626" y="45593"/>
                </a:lnTo>
                <a:lnTo>
                  <a:pt x="444626" y="58293"/>
                </a:lnTo>
                <a:lnTo>
                  <a:pt x="446429" y="58293"/>
                </a:lnTo>
                <a:lnTo>
                  <a:pt x="457200" y="52070"/>
                </a:lnTo>
                <a:lnTo>
                  <a:pt x="368807" y="0"/>
                </a:lnTo>
                <a:close/>
              </a:path>
              <a:path w="457200" h="103505">
                <a:moveTo>
                  <a:pt x="0" y="44069"/>
                </a:moveTo>
                <a:lnTo>
                  <a:pt x="0" y="56769"/>
                </a:lnTo>
                <a:lnTo>
                  <a:pt x="421198" y="58212"/>
                </a:lnTo>
                <a:lnTo>
                  <a:pt x="432090" y="51904"/>
                </a:lnTo>
                <a:lnTo>
                  <a:pt x="421210" y="45512"/>
                </a:lnTo>
                <a:lnTo>
                  <a:pt x="0" y="44069"/>
                </a:lnTo>
                <a:close/>
              </a:path>
              <a:path w="457200" h="103505">
                <a:moveTo>
                  <a:pt x="441451" y="46482"/>
                </a:moveTo>
                <a:lnTo>
                  <a:pt x="432090" y="51904"/>
                </a:lnTo>
                <a:lnTo>
                  <a:pt x="441451" y="57404"/>
                </a:lnTo>
                <a:lnTo>
                  <a:pt x="441451" y="46482"/>
                </a:lnTo>
                <a:close/>
              </a:path>
              <a:path w="457200" h="103505">
                <a:moveTo>
                  <a:pt x="444626" y="46482"/>
                </a:moveTo>
                <a:lnTo>
                  <a:pt x="441451" y="46482"/>
                </a:lnTo>
                <a:lnTo>
                  <a:pt x="441451" y="57404"/>
                </a:lnTo>
                <a:lnTo>
                  <a:pt x="444626" y="57404"/>
                </a:lnTo>
                <a:lnTo>
                  <a:pt x="444626" y="46482"/>
                </a:lnTo>
                <a:close/>
              </a:path>
              <a:path w="457200" h="103505">
                <a:moveTo>
                  <a:pt x="421210" y="45512"/>
                </a:moveTo>
                <a:lnTo>
                  <a:pt x="432090" y="51904"/>
                </a:lnTo>
                <a:lnTo>
                  <a:pt x="441451" y="46482"/>
                </a:lnTo>
                <a:lnTo>
                  <a:pt x="444626" y="46482"/>
                </a:lnTo>
                <a:lnTo>
                  <a:pt x="444626" y="45593"/>
                </a:lnTo>
                <a:lnTo>
                  <a:pt x="421210" y="45512"/>
                </a:lnTo>
                <a:close/>
              </a:path>
            </a:pathLst>
          </a:custGeom>
          <a:solidFill>
            <a:srgbClr val="497DBA"/>
          </a:solidFill>
        </p:spPr>
        <p:txBody>
          <a:bodyPr wrap="square" lIns="0" tIns="0" rIns="0" bIns="0" rtlCol="0"/>
          <a:lstStyle/>
          <a:p>
            <a:endParaRPr/>
          </a:p>
        </p:txBody>
      </p:sp>
      <p:sp>
        <p:nvSpPr>
          <p:cNvPr id="39" name="object 39"/>
          <p:cNvSpPr/>
          <p:nvPr/>
        </p:nvSpPr>
        <p:spPr>
          <a:xfrm>
            <a:off x="1219174" y="2540380"/>
            <a:ext cx="457834" cy="103505"/>
          </a:xfrm>
          <a:custGeom>
            <a:avLst/>
            <a:gdLst/>
            <a:ahLst/>
            <a:cxnLst/>
            <a:rect l="l" t="t" r="r" b="b"/>
            <a:pathLst>
              <a:path w="457835" h="103505">
                <a:moveTo>
                  <a:pt x="421224" y="58212"/>
                </a:moveTo>
                <a:lnTo>
                  <a:pt x="362102" y="92456"/>
                </a:lnTo>
                <a:lnTo>
                  <a:pt x="361086" y="96266"/>
                </a:lnTo>
                <a:lnTo>
                  <a:pt x="362864" y="99314"/>
                </a:lnTo>
                <a:lnTo>
                  <a:pt x="364515" y="102362"/>
                </a:lnTo>
                <a:lnTo>
                  <a:pt x="368452" y="103378"/>
                </a:lnTo>
                <a:lnTo>
                  <a:pt x="446265" y="58293"/>
                </a:lnTo>
                <a:lnTo>
                  <a:pt x="421224" y="58212"/>
                </a:lnTo>
                <a:close/>
              </a:path>
              <a:path w="457835" h="103505">
                <a:moveTo>
                  <a:pt x="432115" y="51904"/>
                </a:moveTo>
                <a:lnTo>
                  <a:pt x="421224" y="58212"/>
                </a:lnTo>
                <a:lnTo>
                  <a:pt x="444652" y="58293"/>
                </a:lnTo>
                <a:lnTo>
                  <a:pt x="444652" y="57404"/>
                </a:lnTo>
                <a:lnTo>
                  <a:pt x="441477" y="57404"/>
                </a:lnTo>
                <a:lnTo>
                  <a:pt x="432115" y="51904"/>
                </a:lnTo>
                <a:close/>
              </a:path>
              <a:path w="457835" h="103505">
                <a:moveTo>
                  <a:pt x="368833" y="0"/>
                </a:moveTo>
                <a:lnTo>
                  <a:pt x="364896" y="1016"/>
                </a:lnTo>
                <a:lnTo>
                  <a:pt x="361340" y="7112"/>
                </a:lnTo>
                <a:lnTo>
                  <a:pt x="362356" y="10922"/>
                </a:lnTo>
                <a:lnTo>
                  <a:pt x="421236" y="45512"/>
                </a:lnTo>
                <a:lnTo>
                  <a:pt x="444652" y="45593"/>
                </a:lnTo>
                <a:lnTo>
                  <a:pt x="444652" y="58293"/>
                </a:lnTo>
                <a:lnTo>
                  <a:pt x="446265" y="58293"/>
                </a:lnTo>
                <a:lnTo>
                  <a:pt x="457225" y="51943"/>
                </a:lnTo>
                <a:lnTo>
                  <a:pt x="368833" y="0"/>
                </a:lnTo>
                <a:close/>
              </a:path>
              <a:path w="457835" h="103505">
                <a:moveTo>
                  <a:pt x="50" y="44069"/>
                </a:moveTo>
                <a:lnTo>
                  <a:pt x="0" y="56769"/>
                </a:lnTo>
                <a:lnTo>
                  <a:pt x="421224" y="58212"/>
                </a:lnTo>
                <a:lnTo>
                  <a:pt x="432115" y="51904"/>
                </a:lnTo>
                <a:lnTo>
                  <a:pt x="421236" y="45512"/>
                </a:lnTo>
                <a:lnTo>
                  <a:pt x="50" y="44069"/>
                </a:lnTo>
                <a:close/>
              </a:path>
              <a:path w="457835" h="103505">
                <a:moveTo>
                  <a:pt x="441477" y="46482"/>
                </a:moveTo>
                <a:lnTo>
                  <a:pt x="432115" y="51904"/>
                </a:lnTo>
                <a:lnTo>
                  <a:pt x="441477" y="57404"/>
                </a:lnTo>
                <a:lnTo>
                  <a:pt x="441477" y="46482"/>
                </a:lnTo>
                <a:close/>
              </a:path>
              <a:path w="457835" h="103505">
                <a:moveTo>
                  <a:pt x="444652" y="46482"/>
                </a:moveTo>
                <a:lnTo>
                  <a:pt x="441477" y="46482"/>
                </a:lnTo>
                <a:lnTo>
                  <a:pt x="441477" y="57404"/>
                </a:lnTo>
                <a:lnTo>
                  <a:pt x="444652" y="57404"/>
                </a:lnTo>
                <a:lnTo>
                  <a:pt x="444652" y="46482"/>
                </a:lnTo>
                <a:close/>
              </a:path>
              <a:path w="457835" h="103505">
                <a:moveTo>
                  <a:pt x="421236" y="45512"/>
                </a:moveTo>
                <a:lnTo>
                  <a:pt x="432115" y="51904"/>
                </a:lnTo>
                <a:lnTo>
                  <a:pt x="441477" y="46482"/>
                </a:lnTo>
                <a:lnTo>
                  <a:pt x="444652" y="46482"/>
                </a:lnTo>
                <a:lnTo>
                  <a:pt x="444652" y="45593"/>
                </a:lnTo>
                <a:lnTo>
                  <a:pt x="421236" y="45512"/>
                </a:lnTo>
                <a:close/>
              </a:path>
            </a:pathLst>
          </a:custGeom>
          <a:solidFill>
            <a:srgbClr val="497DBA"/>
          </a:solidFill>
        </p:spPr>
        <p:txBody>
          <a:bodyPr wrap="square" lIns="0" tIns="0" rIns="0" bIns="0" rtlCol="0"/>
          <a:lstStyle/>
          <a:p>
            <a:endParaRPr/>
          </a:p>
        </p:txBody>
      </p:sp>
      <p:sp>
        <p:nvSpPr>
          <p:cNvPr id="40" name="object 40"/>
          <p:cNvSpPr/>
          <p:nvPr/>
        </p:nvSpPr>
        <p:spPr>
          <a:xfrm>
            <a:off x="2743200" y="2616580"/>
            <a:ext cx="533400" cy="103505"/>
          </a:xfrm>
          <a:custGeom>
            <a:avLst/>
            <a:gdLst/>
            <a:ahLst/>
            <a:cxnLst/>
            <a:rect l="l" t="t" r="r" b="b"/>
            <a:pathLst>
              <a:path w="533400" h="103505">
                <a:moveTo>
                  <a:pt x="445007" y="0"/>
                </a:moveTo>
                <a:lnTo>
                  <a:pt x="441070" y="1016"/>
                </a:lnTo>
                <a:lnTo>
                  <a:pt x="437514" y="7112"/>
                </a:lnTo>
                <a:lnTo>
                  <a:pt x="438531" y="11049"/>
                </a:lnTo>
                <a:lnTo>
                  <a:pt x="497375" y="45524"/>
                </a:lnTo>
                <a:lnTo>
                  <a:pt x="520826" y="45593"/>
                </a:lnTo>
                <a:lnTo>
                  <a:pt x="520826" y="58293"/>
                </a:lnTo>
                <a:lnTo>
                  <a:pt x="497260" y="58293"/>
                </a:lnTo>
                <a:lnTo>
                  <a:pt x="438276" y="92456"/>
                </a:lnTo>
                <a:lnTo>
                  <a:pt x="437261" y="96393"/>
                </a:lnTo>
                <a:lnTo>
                  <a:pt x="439038" y="99314"/>
                </a:lnTo>
                <a:lnTo>
                  <a:pt x="440817" y="102362"/>
                </a:lnTo>
                <a:lnTo>
                  <a:pt x="444626" y="103505"/>
                </a:lnTo>
                <a:lnTo>
                  <a:pt x="522467" y="58293"/>
                </a:lnTo>
                <a:lnTo>
                  <a:pt x="520826" y="58293"/>
                </a:lnTo>
                <a:lnTo>
                  <a:pt x="522585" y="58224"/>
                </a:lnTo>
                <a:lnTo>
                  <a:pt x="533400" y="51943"/>
                </a:lnTo>
                <a:lnTo>
                  <a:pt x="447929" y="1778"/>
                </a:lnTo>
                <a:lnTo>
                  <a:pt x="445007" y="0"/>
                </a:lnTo>
                <a:close/>
              </a:path>
              <a:path w="533400" h="103505">
                <a:moveTo>
                  <a:pt x="508277" y="51911"/>
                </a:moveTo>
                <a:lnTo>
                  <a:pt x="497378" y="58224"/>
                </a:lnTo>
                <a:lnTo>
                  <a:pt x="520826" y="58293"/>
                </a:lnTo>
                <a:lnTo>
                  <a:pt x="520826" y="57404"/>
                </a:lnTo>
                <a:lnTo>
                  <a:pt x="517651" y="57404"/>
                </a:lnTo>
                <a:lnTo>
                  <a:pt x="508277" y="51911"/>
                </a:lnTo>
                <a:close/>
              </a:path>
              <a:path w="533400" h="103505">
                <a:moveTo>
                  <a:pt x="0" y="44069"/>
                </a:moveTo>
                <a:lnTo>
                  <a:pt x="0" y="56769"/>
                </a:lnTo>
                <a:lnTo>
                  <a:pt x="497378" y="58224"/>
                </a:lnTo>
                <a:lnTo>
                  <a:pt x="508277" y="51911"/>
                </a:lnTo>
                <a:lnTo>
                  <a:pt x="497375" y="45524"/>
                </a:lnTo>
                <a:lnTo>
                  <a:pt x="0" y="44069"/>
                </a:lnTo>
                <a:close/>
              </a:path>
              <a:path w="533400" h="103505">
                <a:moveTo>
                  <a:pt x="517651" y="46482"/>
                </a:moveTo>
                <a:lnTo>
                  <a:pt x="508277" y="51911"/>
                </a:lnTo>
                <a:lnTo>
                  <a:pt x="517651" y="57404"/>
                </a:lnTo>
                <a:lnTo>
                  <a:pt x="517651" y="46482"/>
                </a:lnTo>
                <a:close/>
              </a:path>
              <a:path w="533400" h="103505">
                <a:moveTo>
                  <a:pt x="520826" y="46482"/>
                </a:moveTo>
                <a:lnTo>
                  <a:pt x="517651" y="46482"/>
                </a:lnTo>
                <a:lnTo>
                  <a:pt x="517651" y="57404"/>
                </a:lnTo>
                <a:lnTo>
                  <a:pt x="520826" y="57404"/>
                </a:lnTo>
                <a:lnTo>
                  <a:pt x="520826" y="46482"/>
                </a:lnTo>
                <a:close/>
              </a:path>
              <a:path w="533400" h="103505">
                <a:moveTo>
                  <a:pt x="497375" y="45524"/>
                </a:moveTo>
                <a:lnTo>
                  <a:pt x="508277" y="51911"/>
                </a:lnTo>
                <a:lnTo>
                  <a:pt x="517651" y="46482"/>
                </a:lnTo>
                <a:lnTo>
                  <a:pt x="520826" y="46482"/>
                </a:lnTo>
                <a:lnTo>
                  <a:pt x="520826" y="45593"/>
                </a:lnTo>
                <a:lnTo>
                  <a:pt x="497375" y="45524"/>
                </a:lnTo>
                <a:close/>
              </a:path>
            </a:pathLst>
          </a:custGeom>
          <a:solidFill>
            <a:srgbClr val="497DBA"/>
          </a:solidFill>
        </p:spPr>
        <p:txBody>
          <a:bodyPr wrap="square" lIns="0" tIns="0" rIns="0" bIns="0" rtlCol="0"/>
          <a:lstStyle/>
          <a:p>
            <a:endParaRPr/>
          </a:p>
        </p:txBody>
      </p:sp>
      <p:sp>
        <p:nvSpPr>
          <p:cNvPr id="41" name="object 41"/>
          <p:cNvSpPr/>
          <p:nvPr/>
        </p:nvSpPr>
        <p:spPr>
          <a:xfrm>
            <a:off x="1447800" y="4367657"/>
            <a:ext cx="533400" cy="103505"/>
          </a:xfrm>
          <a:custGeom>
            <a:avLst/>
            <a:gdLst/>
            <a:ahLst/>
            <a:cxnLst/>
            <a:rect l="l" t="t" r="r" b="b"/>
            <a:pathLst>
              <a:path w="533400" h="103504">
                <a:moveTo>
                  <a:pt x="445007" y="0"/>
                </a:moveTo>
                <a:lnTo>
                  <a:pt x="441070" y="1016"/>
                </a:lnTo>
                <a:lnTo>
                  <a:pt x="437514" y="7112"/>
                </a:lnTo>
                <a:lnTo>
                  <a:pt x="438531" y="11049"/>
                </a:lnTo>
                <a:lnTo>
                  <a:pt x="497375" y="45524"/>
                </a:lnTo>
                <a:lnTo>
                  <a:pt x="520826" y="45593"/>
                </a:lnTo>
                <a:lnTo>
                  <a:pt x="520826" y="58293"/>
                </a:lnTo>
                <a:lnTo>
                  <a:pt x="497260" y="58293"/>
                </a:lnTo>
                <a:lnTo>
                  <a:pt x="438276" y="92456"/>
                </a:lnTo>
                <a:lnTo>
                  <a:pt x="437261" y="96393"/>
                </a:lnTo>
                <a:lnTo>
                  <a:pt x="439038" y="99314"/>
                </a:lnTo>
                <a:lnTo>
                  <a:pt x="440817" y="102362"/>
                </a:lnTo>
                <a:lnTo>
                  <a:pt x="444626" y="103505"/>
                </a:lnTo>
                <a:lnTo>
                  <a:pt x="522467" y="58293"/>
                </a:lnTo>
                <a:lnTo>
                  <a:pt x="520826" y="58293"/>
                </a:lnTo>
                <a:lnTo>
                  <a:pt x="522585" y="58224"/>
                </a:lnTo>
                <a:lnTo>
                  <a:pt x="533400" y="51943"/>
                </a:lnTo>
                <a:lnTo>
                  <a:pt x="447929" y="1778"/>
                </a:lnTo>
                <a:lnTo>
                  <a:pt x="445007" y="0"/>
                </a:lnTo>
                <a:close/>
              </a:path>
              <a:path w="533400" h="103504">
                <a:moveTo>
                  <a:pt x="508277" y="51911"/>
                </a:moveTo>
                <a:lnTo>
                  <a:pt x="497378" y="58224"/>
                </a:lnTo>
                <a:lnTo>
                  <a:pt x="520826" y="58293"/>
                </a:lnTo>
                <a:lnTo>
                  <a:pt x="520826" y="57404"/>
                </a:lnTo>
                <a:lnTo>
                  <a:pt x="517651" y="57404"/>
                </a:lnTo>
                <a:lnTo>
                  <a:pt x="508277" y="51911"/>
                </a:lnTo>
                <a:close/>
              </a:path>
              <a:path w="533400" h="103504">
                <a:moveTo>
                  <a:pt x="0" y="44069"/>
                </a:moveTo>
                <a:lnTo>
                  <a:pt x="0" y="56769"/>
                </a:lnTo>
                <a:lnTo>
                  <a:pt x="497378" y="58224"/>
                </a:lnTo>
                <a:lnTo>
                  <a:pt x="508277" y="51911"/>
                </a:lnTo>
                <a:lnTo>
                  <a:pt x="497375" y="45524"/>
                </a:lnTo>
                <a:lnTo>
                  <a:pt x="0" y="44069"/>
                </a:lnTo>
                <a:close/>
              </a:path>
              <a:path w="533400" h="103504">
                <a:moveTo>
                  <a:pt x="517651" y="46482"/>
                </a:moveTo>
                <a:lnTo>
                  <a:pt x="508277" y="51911"/>
                </a:lnTo>
                <a:lnTo>
                  <a:pt x="517651" y="57404"/>
                </a:lnTo>
                <a:lnTo>
                  <a:pt x="517651" y="46482"/>
                </a:lnTo>
                <a:close/>
              </a:path>
              <a:path w="533400" h="103504">
                <a:moveTo>
                  <a:pt x="520826" y="46482"/>
                </a:moveTo>
                <a:lnTo>
                  <a:pt x="517651" y="46482"/>
                </a:lnTo>
                <a:lnTo>
                  <a:pt x="517651" y="57404"/>
                </a:lnTo>
                <a:lnTo>
                  <a:pt x="520826" y="57404"/>
                </a:lnTo>
                <a:lnTo>
                  <a:pt x="520826" y="46482"/>
                </a:lnTo>
                <a:close/>
              </a:path>
              <a:path w="533400" h="103504">
                <a:moveTo>
                  <a:pt x="497375" y="45524"/>
                </a:moveTo>
                <a:lnTo>
                  <a:pt x="508277" y="51911"/>
                </a:lnTo>
                <a:lnTo>
                  <a:pt x="517651" y="46482"/>
                </a:lnTo>
                <a:lnTo>
                  <a:pt x="520826" y="46482"/>
                </a:lnTo>
                <a:lnTo>
                  <a:pt x="520826" y="45593"/>
                </a:lnTo>
                <a:lnTo>
                  <a:pt x="497375" y="45524"/>
                </a:lnTo>
                <a:close/>
              </a:path>
            </a:pathLst>
          </a:custGeom>
          <a:solidFill>
            <a:srgbClr val="497DBA"/>
          </a:solidFill>
        </p:spPr>
        <p:txBody>
          <a:bodyPr wrap="square" lIns="0" tIns="0" rIns="0" bIns="0" rtlCol="0"/>
          <a:lstStyle/>
          <a:p>
            <a:endParaRPr/>
          </a:p>
        </p:txBody>
      </p:sp>
      <p:sp>
        <p:nvSpPr>
          <p:cNvPr id="42" name="object 42"/>
          <p:cNvSpPr txBox="1"/>
          <p:nvPr/>
        </p:nvSpPr>
        <p:spPr>
          <a:xfrm>
            <a:off x="1829561" y="5334761"/>
            <a:ext cx="990600" cy="1143000"/>
          </a:xfrm>
          <a:prstGeom prst="rect">
            <a:avLst/>
          </a:prstGeom>
          <a:solidFill>
            <a:srgbClr val="4F81BC"/>
          </a:solidFill>
          <a:ln w="25908">
            <a:solidFill>
              <a:srgbClr val="385D89"/>
            </a:solidFill>
          </a:ln>
        </p:spPr>
        <p:txBody>
          <a:bodyPr vert="horz" wrap="square" lIns="0" tIns="144780" rIns="0" bIns="0" rtlCol="0">
            <a:spAutoFit/>
          </a:bodyPr>
          <a:lstStyle/>
          <a:p>
            <a:pPr marL="109855" marR="104139" indent="132080" algn="just">
              <a:lnSpc>
                <a:spcPct val="100000"/>
              </a:lnSpc>
              <a:spcBef>
                <a:spcPts val="1140"/>
              </a:spcBef>
            </a:pPr>
            <a:r>
              <a:rPr sz="1800" spc="-35" dirty="0">
                <a:solidFill>
                  <a:srgbClr val="FFFFFF"/>
                </a:solidFill>
                <a:latin typeface="Calibri"/>
                <a:cs typeface="Calibri"/>
              </a:rPr>
              <a:t>Solar, </a:t>
            </a:r>
            <a:r>
              <a:rPr sz="1800" spc="-30" dirty="0">
                <a:solidFill>
                  <a:srgbClr val="FFFFFF"/>
                </a:solidFill>
                <a:latin typeface="Calibri"/>
                <a:cs typeface="Calibri"/>
              </a:rPr>
              <a:t> </a:t>
            </a:r>
            <a:r>
              <a:rPr sz="1800" spc="-5" dirty="0">
                <a:solidFill>
                  <a:srgbClr val="FFFFFF"/>
                </a:solidFill>
                <a:latin typeface="Calibri"/>
                <a:cs typeface="Calibri"/>
              </a:rPr>
              <a:t>Wind, </a:t>
            </a:r>
            <a:r>
              <a:rPr sz="1800" dirty="0">
                <a:solidFill>
                  <a:srgbClr val="FFFFFF"/>
                </a:solidFill>
                <a:latin typeface="Calibri"/>
                <a:cs typeface="Calibri"/>
              </a:rPr>
              <a:t> Biomass</a:t>
            </a:r>
            <a:endParaRPr sz="1800">
              <a:latin typeface="Calibri"/>
              <a:cs typeface="Calibri"/>
            </a:endParaRPr>
          </a:p>
        </p:txBody>
      </p:sp>
      <p:sp>
        <p:nvSpPr>
          <p:cNvPr id="43" name="object 43"/>
          <p:cNvSpPr/>
          <p:nvPr/>
        </p:nvSpPr>
        <p:spPr>
          <a:xfrm>
            <a:off x="1295400" y="5817018"/>
            <a:ext cx="533400" cy="103505"/>
          </a:xfrm>
          <a:custGeom>
            <a:avLst/>
            <a:gdLst/>
            <a:ahLst/>
            <a:cxnLst/>
            <a:rect l="l" t="t" r="r" b="b"/>
            <a:pathLst>
              <a:path w="533400" h="103504">
                <a:moveTo>
                  <a:pt x="445007" y="0"/>
                </a:moveTo>
                <a:lnTo>
                  <a:pt x="441070" y="1015"/>
                </a:lnTo>
                <a:lnTo>
                  <a:pt x="437514" y="7061"/>
                </a:lnTo>
                <a:lnTo>
                  <a:pt x="438531" y="10947"/>
                </a:lnTo>
                <a:lnTo>
                  <a:pt x="497396" y="45510"/>
                </a:lnTo>
                <a:lnTo>
                  <a:pt x="520826" y="45580"/>
                </a:lnTo>
                <a:lnTo>
                  <a:pt x="520826" y="58280"/>
                </a:lnTo>
                <a:lnTo>
                  <a:pt x="497199" y="58280"/>
                </a:lnTo>
                <a:lnTo>
                  <a:pt x="438276" y="92417"/>
                </a:lnTo>
                <a:lnTo>
                  <a:pt x="437261" y="96304"/>
                </a:lnTo>
                <a:lnTo>
                  <a:pt x="440817" y="102374"/>
                </a:lnTo>
                <a:lnTo>
                  <a:pt x="444626" y="103403"/>
                </a:lnTo>
                <a:lnTo>
                  <a:pt x="522506" y="58280"/>
                </a:lnTo>
                <a:lnTo>
                  <a:pt x="520826" y="58280"/>
                </a:lnTo>
                <a:lnTo>
                  <a:pt x="522626" y="58210"/>
                </a:lnTo>
                <a:lnTo>
                  <a:pt x="533400" y="51968"/>
                </a:lnTo>
                <a:lnTo>
                  <a:pt x="447929" y="1777"/>
                </a:lnTo>
                <a:lnTo>
                  <a:pt x="445007" y="0"/>
                </a:lnTo>
                <a:close/>
              </a:path>
              <a:path w="533400" h="103504">
                <a:moveTo>
                  <a:pt x="508245" y="51880"/>
                </a:moveTo>
                <a:lnTo>
                  <a:pt x="497320" y="58210"/>
                </a:lnTo>
                <a:lnTo>
                  <a:pt x="520826" y="58280"/>
                </a:lnTo>
                <a:lnTo>
                  <a:pt x="520826" y="57403"/>
                </a:lnTo>
                <a:lnTo>
                  <a:pt x="517651" y="57403"/>
                </a:lnTo>
                <a:lnTo>
                  <a:pt x="508245" y="51880"/>
                </a:lnTo>
                <a:close/>
              </a:path>
              <a:path w="533400" h="103504">
                <a:moveTo>
                  <a:pt x="0" y="44030"/>
                </a:moveTo>
                <a:lnTo>
                  <a:pt x="0" y="56730"/>
                </a:lnTo>
                <a:lnTo>
                  <a:pt x="497320" y="58210"/>
                </a:lnTo>
                <a:lnTo>
                  <a:pt x="508245" y="51880"/>
                </a:lnTo>
                <a:lnTo>
                  <a:pt x="497396" y="45510"/>
                </a:lnTo>
                <a:lnTo>
                  <a:pt x="0" y="44030"/>
                </a:lnTo>
                <a:close/>
              </a:path>
              <a:path w="533400" h="103504">
                <a:moveTo>
                  <a:pt x="517651" y="46431"/>
                </a:moveTo>
                <a:lnTo>
                  <a:pt x="508245" y="51880"/>
                </a:lnTo>
                <a:lnTo>
                  <a:pt x="517651" y="57403"/>
                </a:lnTo>
                <a:lnTo>
                  <a:pt x="517651" y="46431"/>
                </a:lnTo>
                <a:close/>
              </a:path>
              <a:path w="533400" h="103504">
                <a:moveTo>
                  <a:pt x="520826" y="46431"/>
                </a:moveTo>
                <a:lnTo>
                  <a:pt x="517651" y="46431"/>
                </a:lnTo>
                <a:lnTo>
                  <a:pt x="517651" y="57403"/>
                </a:lnTo>
                <a:lnTo>
                  <a:pt x="520826" y="57403"/>
                </a:lnTo>
                <a:lnTo>
                  <a:pt x="520826" y="46431"/>
                </a:lnTo>
                <a:close/>
              </a:path>
              <a:path w="533400" h="103504">
                <a:moveTo>
                  <a:pt x="497396" y="45510"/>
                </a:moveTo>
                <a:lnTo>
                  <a:pt x="508245" y="51880"/>
                </a:lnTo>
                <a:lnTo>
                  <a:pt x="517651" y="46431"/>
                </a:lnTo>
                <a:lnTo>
                  <a:pt x="520826" y="46431"/>
                </a:lnTo>
                <a:lnTo>
                  <a:pt x="520826" y="45580"/>
                </a:lnTo>
                <a:lnTo>
                  <a:pt x="497396" y="45510"/>
                </a:lnTo>
                <a:close/>
              </a:path>
            </a:pathLst>
          </a:custGeom>
          <a:solidFill>
            <a:srgbClr val="497DBA"/>
          </a:solidFill>
        </p:spPr>
        <p:txBody>
          <a:bodyPr wrap="square" lIns="0" tIns="0" rIns="0" bIns="0" rtlCol="0"/>
          <a:lstStyle/>
          <a:p>
            <a:endParaRPr/>
          </a:p>
        </p:txBody>
      </p:sp>
      <p:sp>
        <p:nvSpPr>
          <p:cNvPr id="44" name="object 44"/>
          <p:cNvSpPr txBox="1"/>
          <p:nvPr/>
        </p:nvSpPr>
        <p:spPr>
          <a:xfrm>
            <a:off x="3353561" y="5471921"/>
            <a:ext cx="1371600" cy="777240"/>
          </a:xfrm>
          <a:prstGeom prst="rect">
            <a:avLst/>
          </a:prstGeom>
          <a:solidFill>
            <a:srgbClr val="4F81BC"/>
          </a:solidFill>
          <a:ln w="25907">
            <a:solidFill>
              <a:srgbClr val="385D89"/>
            </a:solidFill>
          </a:ln>
        </p:spPr>
        <p:txBody>
          <a:bodyPr vert="horz" wrap="square" lIns="0" tIns="0" rIns="0" bIns="0" rtlCol="0">
            <a:spAutoFit/>
          </a:bodyPr>
          <a:lstStyle/>
          <a:p>
            <a:pPr algn="ctr">
              <a:lnSpc>
                <a:spcPts val="1860"/>
              </a:lnSpc>
            </a:pPr>
            <a:r>
              <a:rPr sz="1800" spc="-10" dirty="0">
                <a:solidFill>
                  <a:srgbClr val="FFFFFF"/>
                </a:solidFill>
                <a:latin typeface="Calibri"/>
                <a:cs typeface="Calibri"/>
              </a:rPr>
              <a:t>Energy</a:t>
            </a:r>
            <a:endParaRPr sz="1800">
              <a:latin typeface="Calibri"/>
              <a:cs typeface="Calibri"/>
            </a:endParaRPr>
          </a:p>
          <a:p>
            <a:pPr marL="167640" marR="162560" algn="ctr">
              <a:lnSpc>
                <a:spcPct val="100000"/>
              </a:lnSpc>
            </a:pPr>
            <a:r>
              <a:rPr sz="1800" spc="-5" dirty="0">
                <a:solidFill>
                  <a:srgbClr val="FFFFFF"/>
                </a:solidFill>
                <a:latin typeface="Calibri"/>
                <a:cs typeface="Calibri"/>
              </a:rPr>
              <a:t>Co</a:t>
            </a:r>
            <a:r>
              <a:rPr sz="1800" spc="-25" dirty="0">
                <a:solidFill>
                  <a:srgbClr val="FFFFFF"/>
                </a:solidFill>
                <a:latin typeface="Calibri"/>
                <a:cs typeface="Calibri"/>
              </a:rPr>
              <a:t>n</a:t>
            </a:r>
            <a:r>
              <a:rPr sz="1800" spc="-10" dirty="0">
                <a:solidFill>
                  <a:srgbClr val="FFFFFF"/>
                </a:solidFill>
                <a:latin typeface="Calibri"/>
                <a:cs typeface="Calibri"/>
              </a:rPr>
              <a:t>v</a:t>
            </a:r>
            <a:r>
              <a:rPr sz="1800" dirty="0">
                <a:solidFill>
                  <a:srgbClr val="FFFFFF"/>
                </a:solidFill>
                <a:latin typeface="Calibri"/>
                <a:cs typeface="Calibri"/>
              </a:rPr>
              <a:t>e</a:t>
            </a:r>
            <a:r>
              <a:rPr sz="1800" spc="-40" dirty="0">
                <a:solidFill>
                  <a:srgbClr val="FFFFFF"/>
                </a:solidFill>
                <a:latin typeface="Calibri"/>
                <a:cs typeface="Calibri"/>
              </a:rPr>
              <a:t>r</a:t>
            </a:r>
            <a:r>
              <a:rPr sz="1800" spc="-5" dirty="0">
                <a:solidFill>
                  <a:srgbClr val="FFFFFF"/>
                </a:solidFill>
                <a:latin typeface="Calibri"/>
                <a:cs typeface="Calibri"/>
              </a:rPr>
              <a:t>sion  Device</a:t>
            </a:r>
            <a:endParaRPr sz="1800">
              <a:latin typeface="Calibri"/>
              <a:cs typeface="Calibri"/>
            </a:endParaRPr>
          </a:p>
        </p:txBody>
      </p:sp>
      <p:sp>
        <p:nvSpPr>
          <p:cNvPr id="45" name="object 45"/>
          <p:cNvSpPr/>
          <p:nvPr/>
        </p:nvSpPr>
        <p:spPr>
          <a:xfrm>
            <a:off x="2819400" y="5893180"/>
            <a:ext cx="457200" cy="103505"/>
          </a:xfrm>
          <a:custGeom>
            <a:avLst/>
            <a:gdLst/>
            <a:ahLst/>
            <a:cxnLst/>
            <a:rect l="l" t="t" r="r" b="b"/>
            <a:pathLst>
              <a:path w="457200" h="103504">
                <a:moveTo>
                  <a:pt x="421139" y="58224"/>
                </a:moveTo>
                <a:lnTo>
                  <a:pt x="362076" y="92405"/>
                </a:lnTo>
                <a:lnTo>
                  <a:pt x="361061" y="96291"/>
                </a:lnTo>
                <a:lnTo>
                  <a:pt x="362838" y="99326"/>
                </a:lnTo>
                <a:lnTo>
                  <a:pt x="364489" y="102362"/>
                </a:lnTo>
                <a:lnTo>
                  <a:pt x="368426" y="103403"/>
                </a:lnTo>
                <a:lnTo>
                  <a:pt x="446319" y="58305"/>
                </a:lnTo>
                <a:lnTo>
                  <a:pt x="421139" y="58224"/>
                </a:lnTo>
                <a:close/>
              </a:path>
              <a:path w="457200" h="103504">
                <a:moveTo>
                  <a:pt x="432044" y="51913"/>
                </a:moveTo>
                <a:lnTo>
                  <a:pt x="421139" y="58224"/>
                </a:lnTo>
                <a:lnTo>
                  <a:pt x="444626" y="58305"/>
                </a:lnTo>
                <a:lnTo>
                  <a:pt x="444626" y="57442"/>
                </a:lnTo>
                <a:lnTo>
                  <a:pt x="441451" y="57442"/>
                </a:lnTo>
                <a:lnTo>
                  <a:pt x="432044" y="51913"/>
                </a:lnTo>
                <a:close/>
              </a:path>
              <a:path w="457200" h="103504">
                <a:moveTo>
                  <a:pt x="368807" y="0"/>
                </a:moveTo>
                <a:lnTo>
                  <a:pt x="364870" y="1003"/>
                </a:lnTo>
                <a:lnTo>
                  <a:pt x="361314" y="7048"/>
                </a:lnTo>
                <a:lnTo>
                  <a:pt x="362331" y="10947"/>
                </a:lnTo>
                <a:lnTo>
                  <a:pt x="421171" y="45524"/>
                </a:lnTo>
                <a:lnTo>
                  <a:pt x="444626" y="45605"/>
                </a:lnTo>
                <a:lnTo>
                  <a:pt x="444626" y="58305"/>
                </a:lnTo>
                <a:lnTo>
                  <a:pt x="446319" y="58305"/>
                </a:lnTo>
                <a:lnTo>
                  <a:pt x="457200" y="52006"/>
                </a:lnTo>
                <a:lnTo>
                  <a:pt x="368807" y="0"/>
                </a:lnTo>
                <a:close/>
              </a:path>
              <a:path w="457200" h="103504">
                <a:moveTo>
                  <a:pt x="0" y="44069"/>
                </a:moveTo>
                <a:lnTo>
                  <a:pt x="0" y="56769"/>
                </a:lnTo>
                <a:lnTo>
                  <a:pt x="421139" y="58224"/>
                </a:lnTo>
                <a:lnTo>
                  <a:pt x="432044" y="51913"/>
                </a:lnTo>
                <a:lnTo>
                  <a:pt x="421171" y="45524"/>
                </a:lnTo>
                <a:lnTo>
                  <a:pt x="0" y="44069"/>
                </a:lnTo>
                <a:close/>
              </a:path>
              <a:path w="457200" h="103504">
                <a:moveTo>
                  <a:pt x="441451" y="46469"/>
                </a:moveTo>
                <a:lnTo>
                  <a:pt x="432044" y="51913"/>
                </a:lnTo>
                <a:lnTo>
                  <a:pt x="441451" y="57442"/>
                </a:lnTo>
                <a:lnTo>
                  <a:pt x="441451" y="46469"/>
                </a:lnTo>
                <a:close/>
              </a:path>
              <a:path w="457200" h="103504">
                <a:moveTo>
                  <a:pt x="444626" y="46469"/>
                </a:moveTo>
                <a:lnTo>
                  <a:pt x="441451" y="46469"/>
                </a:lnTo>
                <a:lnTo>
                  <a:pt x="441451" y="57442"/>
                </a:lnTo>
                <a:lnTo>
                  <a:pt x="444626" y="57442"/>
                </a:lnTo>
                <a:lnTo>
                  <a:pt x="444626" y="46469"/>
                </a:lnTo>
                <a:close/>
              </a:path>
              <a:path w="457200" h="103504">
                <a:moveTo>
                  <a:pt x="421171" y="45524"/>
                </a:moveTo>
                <a:lnTo>
                  <a:pt x="432044" y="51913"/>
                </a:lnTo>
                <a:lnTo>
                  <a:pt x="441451" y="46469"/>
                </a:lnTo>
                <a:lnTo>
                  <a:pt x="444626" y="46469"/>
                </a:lnTo>
                <a:lnTo>
                  <a:pt x="444626" y="45605"/>
                </a:lnTo>
                <a:lnTo>
                  <a:pt x="421171" y="45524"/>
                </a:lnTo>
                <a:close/>
              </a:path>
            </a:pathLst>
          </a:custGeom>
          <a:solidFill>
            <a:srgbClr val="497DBA"/>
          </a:solidFill>
        </p:spPr>
        <p:txBody>
          <a:bodyPr wrap="square" lIns="0" tIns="0" rIns="0" bIns="0" rtlCol="0"/>
          <a:lstStyle/>
          <a:p>
            <a:endParaRPr/>
          </a:p>
        </p:txBody>
      </p:sp>
      <p:sp>
        <p:nvSpPr>
          <p:cNvPr id="46" name="object 46"/>
          <p:cNvSpPr/>
          <p:nvPr/>
        </p:nvSpPr>
        <p:spPr>
          <a:xfrm>
            <a:off x="4724400" y="5739193"/>
            <a:ext cx="381000" cy="103505"/>
          </a:xfrm>
          <a:custGeom>
            <a:avLst/>
            <a:gdLst/>
            <a:ahLst/>
            <a:cxnLst/>
            <a:rect l="l" t="t" r="r" b="b"/>
            <a:pathLst>
              <a:path w="381000" h="103504">
                <a:moveTo>
                  <a:pt x="344924" y="58271"/>
                </a:moveTo>
                <a:lnTo>
                  <a:pt x="285876" y="92405"/>
                </a:lnTo>
                <a:lnTo>
                  <a:pt x="284734" y="96291"/>
                </a:lnTo>
                <a:lnTo>
                  <a:pt x="288289" y="102362"/>
                </a:lnTo>
                <a:lnTo>
                  <a:pt x="292226" y="103403"/>
                </a:lnTo>
                <a:lnTo>
                  <a:pt x="370106" y="58369"/>
                </a:lnTo>
                <a:lnTo>
                  <a:pt x="344924" y="58271"/>
                </a:lnTo>
                <a:close/>
              </a:path>
              <a:path w="381000" h="103504">
                <a:moveTo>
                  <a:pt x="355845" y="51957"/>
                </a:moveTo>
                <a:lnTo>
                  <a:pt x="344924" y="58271"/>
                </a:lnTo>
                <a:lnTo>
                  <a:pt x="368426" y="58369"/>
                </a:lnTo>
                <a:lnTo>
                  <a:pt x="368426" y="57492"/>
                </a:lnTo>
                <a:lnTo>
                  <a:pt x="365251" y="57492"/>
                </a:lnTo>
                <a:lnTo>
                  <a:pt x="355845" y="51957"/>
                </a:lnTo>
                <a:close/>
              </a:path>
              <a:path w="381000" h="103504">
                <a:moveTo>
                  <a:pt x="292608" y="0"/>
                </a:moveTo>
                <a:lnTo>
                  <a:pt x="288671" y="1003"/>
                </a:lnTo>
                <a:lnTo>
                  <a:pt x="285114" y="7048"/>
                </a:lnTo>
                <a:lnTo>
                  <a:pt x="286130" y="10934"/>
                </a:lnTo>
                <a:lnTo>
                  <a:pt x="344992" y="45571"/>
                </a:lnTo>
                <a:lnTo>
                  <a:pt x="368426" y="45669"/>
                </a:lnTo>
                <a:lnTo>
                  <a:pt x="368426" y="58369"/>
                </a:lnTo>
                <a:lnTo>
                  <a:pt x="370106" y="58369"/>
                </a:lnTo>
                <a:lnTo>
                  <a:pt x="381000" y="52070"/>
                </a:lnTo>
                <a:lnTo>
                  <a:pt x="292608" y="0"/>
                </a:lnTo>
                <a:close/>
              </a:path>
              <a:path w="381000" h="103504">
                <a:moveTo>
                  <a:pt x="0" y="44132"/>
                </a:moveTo>
                <a:lnTo>
                  <a:pt x="0" y="56832"/>
                </a:lnTo>
                <a:lnTo>
                  <a:pt x="344924" y="58271"/>
                </a:lnTo>
                <a:lnTo>
                  <a:pt x="355845" y="51957"/>
                </a:lnTo>
                <a:lnTo>
                  <a:pt x="344992" y="45571"/>
                </a:lnTo>
                <a:lnTo>
                  <a:pt x="0" y="44132"/>
                </a:lnTo>
                <a:close/>
              </a:path>
              <a:path w="381000" h="103504">
                <a:moveTo>
                  <a:pt x="365251" y="46520"/>
                </a:moveTo>
                <a:lnTo>
                  <a:pt x="355845" y="51957"/>
                </a:lnTo>
                <a:lnTo>
                  <a:pt x="365251" y="57492"/>
                </a:lnTo>
                <a:lnTo>
                  <a:pt x="365251" y="46520"/>
                </a:lnTo>
                <a:close/>
              </a:path>
              <a:path w="381000" h="103504">
                <a:moveTo>
                  <a:pt x="368426" y="46520"/>
                </a:moveTo>
                <a:lnTo>
                  <a:pt x="365251" y="46520"/>
                </a:lnTo>
                <a:lnTo>
                  <a:pt x="365251" y="57492"/>
                </a:lnTo>
                <a:lnTo>
                  <a:pt x="368426" y="57492"/>
                </a:lnTo>
                <a:lnTo>
                  <a:pt x="368426" y="46520"/>
                </a:lnTo>
                <a:close/>
              </a:path>
              <a:path w="381000" h="103504">
                <a:moveTo>
                  <a:pt x="344992" y="45571"/>
                </a:moveTo>
                <a:lnTo>
                  <a:pt x="355845" y="51957"/>
                </a:lnTo>
                <a:lnTo>
                  <a:pt x="365251" y="46520"/>
                </a:lnTo>
                <a:lnTo>
                  <a:pt x="368426" y="46520"/>
                </a:lnTo>
                <a:lnTo>
                  <a:pt x="368426" y="45669"/>
                </a:lnTo>
                <a:lnTo>
                  <a:pt x="344992" y="45571"/>
                </a:lnTo>
                <a:close/>
              </a:path>
            </a:pathLst>
          </a:custGeom>
          <a:solidFill>
            <a:srgbClr val="497DBA"/>
          </a:solidFill>
        </p:spPr>
        <p:txBody>
          <a:bodyPr wrap="square" lIns="0" tIns="0" rIns="0" bIns="0" rtlCol="0"/>
          <a:lstStyle/>
          <a:p>
            <a:endParaRPr/>
          </a:p>
        </p:txBody>
      </p:sp>
      <p:grpSp>
        <p:nvGrpSpPr>
          <p:cNvPr id="47" name="object 47"/>
          <p:cNvGrpSpPr/>
          <p:nvPr/>
        </p:nvGrpSpPr>
        <p:grpSpPr>
          <a:xfrm>
            <a:off x="5177028" y="5207127"/>
            <a:ext cx="233679" cy="1398905"/>
            <a:chOff x="5177028" y="5207127"/>
            <a:chExt cx="233679" cy="1398905"/>
          </a:xfrm>
        </p:grpSpPr>
        <p:sp>
          <p:nvSpPr>
            <p:cNvPr id="48" name="object 48"/>
            <p:cNvSpPr/>
            <p:nvPr/>
          </p:nvSpPr>
          <p:spPr>
            <a:xfrm>
              <a:off x="5181600" y="5257800"/>
              <a:ext cx="1905" cy="1295400"/>
            </a:xfrm>
            <a:custGeom>
              <a:avLst/>
              <a:gdLst/>
              <a:ahLst/>
              <a:cxnLst/>
              <a:rect l="l" t="t" r="r" b="b"/>
              <a:pathLst>
                <a:path w="1904" h="1295400">
                  <a:moveTo>
                    <a:pt x="1650" y="0"/>
                  </a:moveTo>
                  <a:lnTo>
                    <a:pt x="0" y="1295400"/>
                  </a:lnTo>
                </a:path>
              </a:pathLst>
            </a:custGeom>
            <a:ln w="9143">
              <a:solidFill>
                <a:srgbClr val="497DBA"/>
              </a:solidFill>
            </a:ln>
          </p:spPr>
          <p:txBody>
            <a:bodyPr wrap="square" lIns="0" tIns="0" rIns="0" bIns="0" rtlCol="0"/>
            <a:lstStyle/>
            <a:p>
              <a:endParaRPr/>
            </a:p>
          </p:txBody>
        </p:sp>
        <p:pic>
          <p:nvPicPr>
            <p:cNvPr id="49" name="object 49"/>
            <p:cNvPicPr/>
            <p:nvPr/>
          </p:nvPicPr>
          <p:blipFill>
            <a:blip r:embed="rId3" cstate="print"/>
            <a:stretch>
              <a:fillRect/>
            </a:stretch>
          </p:blipFill>
          <p:spPr>
            <a:xfrm>
              <a:off x="5181600" y="5207127"/>
              <a:ext cx="228600" cy="103378"/>
            </a:xfrm>
            <a:prstGeom prst="rect">
              <a:avLst/>
            </a:prstGeom>
          </p:spPr>
        </p:pic>
        <p:pic>
          <p:nvPicPr>
            <p:cNvPr id="50" name="object 50"/>
            <p:cNvPicPr/>
            <p:nvPr/>
          </p:nvPicPr>
          <p:blipFill>
            <a:blip r:embed="rId4" cstate="print"/>
            <a:stretch>
              <a:fillRect/>
            </a:stretch>
          </p:blipFill>
          <p:spPr>
            <a:xfrm>
              <a:off x="5181600" y="6502463"/>
              <a:ext cx="228600" cy="103403"/>
            </a:xfrm>
            <a:prstGeom prst="rect">
              <a:avLst/>
            </a:prstGeom>
          </p:spPr>
        </p:pic>
        <p:pic>
          <p:nvPicPr>
            <p:cNvPr id="51" name="object 51"/>
            <p:cNvPicPr/>
            <p:nvPr/>
          </p:nvPicPr>
          <p:blipFill>
            <a:blip r:embed="rId4" cstate="print"/>
            <a:stretch>
              <a:fillRect/>
            </a:stretch>
          </p:blipFill>
          <p:spPr>
            <a:xfrm>
              <a:off x="5181600" y="5740463"/>
              <a:ext cx="228600" cy="103403"/>
            </a:xfrm>
            <a:prstGeom prst="rect">
              <a:avLst/>
            </a:prstGeom>
          </p:spPr>
        </p:pic>
      </p:grpSp>
      <p:sp>
        <p:nvSpPr>
          <p:cNvPr id="52" name="object 52"/>
          <p:cNvSpPr/>
          <p:nvPr/>
        </p:nvSpPr>
        <p:spPr>
          <a:xfrm>
            <a:off x="7391400" y="5054853"/>
            <a:ext cx="304800" cy="103505"/>
          </a:xfrm>
          <a:custGeom>
            <a:avLst/>
            <a:gdLst/>
            <a:ahLst/>
            <a:cxnLst/>
            <a:rect l="l" t="t" r="r" b="b"/>
            <a:pathLst>
              <a:path w="304800" h="103504">
                <a:moveTo>
                  <a:pt x="268773" y="58297"/>
                </a:moveTo>
                <a:lnTo>
                  <a:pt x="212598" y="90678"/>
                </a:lnTo>
                <a:lnTo>
                  <a:pt x="209550" y="92329"/>
                </a:lnTo>
                <a:lnTo>
                  <a:pt x="208533" y="96266"/>
                </a:lnTo>
                <a:lnTo>
                  <a:pt x="212090" y="102362"/>
                </a:lnTo>
                <a:lnTo>
                  <a:pt x="215900" y="103378"/>
                </a:lnTo>
                <a:lnTo>
                  <a:pt x="293793" y="58420"/>
                </a:lnTo>
                <a:lnTo>
                  <a:pt x="268773" y="58297"/>
                </a:lnTo>
                <a:close/>
              </a:path>
              <a:path w="304800" h="103504">
                <a:moveTo>
                  <a:pt x="279682" y="52009"/>
                </a:moveTo>
                <a:lnTo>
                  <a:pt x="268773" y="58297"/>
                </a:lnTo>
                <a:lnTo>
                  <a:pt x="292226" y="58420"/>
                </a:lnTo>
                <a:lnTo>
                  <a:pt x="292226" y="57531"/>
                </a:lnTo>
                <a:lnTo>
                  <a:pt x="289051" y="57531"/>
                </a:lnTo>
                <a:lnTo>
                  <a:pt x="279682" y="52009"/>
                </a:lnTo>
                <a:close/>
              </a:path>
              <a:path w="304800" h="103504">
                <a:moveTo>
                  <a:pt x="216407" y="0"/>
                </a:moveTo>
                <a:lnTo>
                  <a:pt x="212598" y="1016"/>
                </a:lnTo>
                <a:lnTo>
                  <a:pt x="210820" y="3937"/>
                </a:lnTo>
                <a:lnTo>
                  <a:pt x="209042" y="6985"/>
                </a:lnTo>
                <a:lnTo>
                  <a:pt x="210057" y="10922"/>
                </a:lnTo>
                <a:lnTo>
                  <a:pt x="212978" y="12700"/>
                </a:lnTo>
                <a:lnTo>
                  <a:pt x="268802" y="45597"/>
                </a:lnTo>
                <a:lnTo>
                  <a:pt x="292226" y="45720"/>
                </a:lnTo>
                <a:lnTo>
                  <a:pt x="292226" y="58420"/>
                </a:lnTo>
                <a:lnTo>
                  <a:pt x="293793" y="58420"/>
                </a:lnTo>
                <a:lnTo>
                  <a:pt x="304800" y="52070"/>
                </a:lnTo>
                <a:lnTo>
                  <a:pt x="216407" y="0"/>
                </a:lnTo>
                <a:close/>
              </a:path>
              <a:path w="304800" h="103504">
                <a:moveTo>
                  <a:pt x="0" y="44196"/>
                </a:moveTo>
                <a:lnTo>
                  <a:pt x="0" y="56896"/>
                </a:lnTo>
                <a:lnTo>
                  <a:pt x="268773" y="58297"/>
                </a:lnTo>
                <a:lnTo>
                  <a:pt x="279682" y="52009"/>
                </a:lnTo>
                <a:lnTo>
                  <a:pt x="268802" y="45597"/>
                </a:lnTo>
                <a:lnTo>
                  <a:pt x="0" y="44196"/>
                </a:lnTo>
                <a:close/>
              </a:path>
              <a:path w="304800" h="103504">
                <a:moveTo>
                  <a:pt x="289051" y="46609"/>
                </a:moveTo>
                <a:lnTo>
                  <a:pt x="279682" y="52009"/>
                </a:lnTo>
                <a:lnTo>
                  <a:pt x="289051" y="57531"/>
                </a:lnTo>
                <a:lnTo>
                  <a:pt x="289051" y="46609"/>
                </a:lnTo>
                <a:close/>
              </a:path>
              <a:path w="304800" h="103504">
                <a:moveTo>
                  <a:pt x="292226" y="46609"/>
                </a:moveTo>
                <a:lnTo>
                  <a:pt x="289051" y="46609"/>
                </a:lnTo>
                <a:lnTo>
                  <a:pt x="289051" y="57531"/>
                </a:lnTo>
                <a:lnTo>
                  <a:pt x="292226" y="57531"/>
                </a:lnTo>
                <a:lnTo>
                  <a:pt x="292226" y="46609"/>
                </a:lnTo>
                <a:close/>
              </a:path>
              <a:path w="304800" h="103504">
                <a:moveTo>
                  <a:pt x="268802" y="45597"/>
                </a:moveTo>
                <a:lnTo>
                  <a:pt x="279682" y="52009"/>
                </a:lnTo>
                <a:lnTo>
                  <a:pt x="289051" y="46609"/>
                </a:lnTo>
                <a:lnTo>
                  <a:pt x="292226" y="46609"/>
                </a:lnTo>
                <a:lnTo>
                  <a:pt x="292226" y="45720"/>
                </a:lnTo>
                <a:lnTo>
                  <a:pt x="268802" y="45597"/>
                </a:lnTo>
                <a:close/>
              </a:path>
            </a:pathLst>
          </a:custGeom>
          <a:solidFill>
            <a:srgbClr val="497DBA"/>
          </a:solidFill>
        </p:spPr>
        <p:txBody>
          <a:bodyPr wrap="square" lIns="0" tIns="0" rIns="0" bIns="0" rtlCol="0"/>
          <a:lstStyle/>
          <a:p>
            <a:endParaRPr/>
          </a:p>
        </p:txBody>
      </p:sp>
      <p:sp>
        <p:nvSpPr>
          <p:cNvPr id="53" name="object 53"/>
          <p:cNvSpPr/>
          <p:nvPr/>
        </p:nvSpPr>
        <p:spPr>
          <a:xfrm>
            <a:off x="7391400" y="5664428"/>
            <a:ext cx="304800" cy="103505"/>
          </a:xfrm>
          <a:custGeom>
            <a:avLst/>
            <a:gdLst/>
            <a:ahLst/>
            <a:cxnLst/>
            <a:rect l="l" t="t" r="r" b="b"/>
            <a:pathLst>
              <a:path w="304800" h="103504">
                <a:moveTo>
                  <a:pt x="268695" y="58322"/>
                </a:moveTo>
                <a:lnTo>
                  <a:pt x="209550" y="92392"/>
                </a:lnTo>
                <a:lnTo>
                  <a:pt x="208533" y="96278"/>
                </a:lnTo>
                <a:lnTo>
                  <a:pt x="212090" y="102349"/>
                </a:lnTo>
                <a:lnTo>
                  <a:pt x="215900" y="103403"/>
                </a:lnTo>
                <a:lnTo>
                  <a:pt x="293894" y="58445"/>
                </a:lnTo>
                <a:lnTo>
                  <a:pt x="268695" y="58322"/>
                </a:lnTo>
                <a:close/>
              </a:path>
              <a:path w="304800" h="103504">
                <a:moveTo>
                  <a:pt x="279648" y="52013"/>
                </a:moveTo>
                <a:lnTo>
                  <a:pt x="268695" y="58322"/>
                </a:lnTo>
                <a:lnTo>
                  <a:pt x="292226" y="58445"/>
                </a:lnTo>
                <a:lnTo>
                  <a:pt x="292226" y="57556"/>
                </a:lnTo>
                <a:lnTo>
                  <a:pt x="289051" y="57556"/>
                </a:lnTo>
                <a:lnTo>
                  <a:pt x="279648" y="52013"/>
                </a:lnTo>
                <a:close/>
              </a:path>
              <a:path w="304800" h="103504">
                <a:moveTo>
                  <a:pt x="216407" y="0"/>
                </a:moveTo>
                <a:lnTo>
                  <a:pt x="212598" y="1003"/>
                </a:lnTo>
                <a:lnTo>
                  <a:pt x="209042" y="7035"/>
                </a:lnTo>
                <a:lnTo>
                  <a:pt x="210057" y="10934"/>
                </a:lnTo>
                <a:lnTo>
                  <a:pt x="212978" y="12712"/>
                </a:lnTo>
                <a:lnTo>
                  <a:pt x="268808" y="45623"/>
                </a:lnTo>
                <a:lnTo>
                  <a:pt x="292226" y="45745"/>
                </a:lnTo>
                <a:lnTo>
                  <a:pt x="292226" y="58445"/>
                </a:lnTo>
                <a:lnTo>
                  <a:pt x="293894" y="58445"/>
                </a:lnTo>
                <a:lnTo>
                  <a:pt x="304800" y="52158"/>
                </a:lnTo>
                <a:lnTo>
                  <a:pt x="216407" y="0"/>
                </a:lnTo>
                <a:close/>
              </a:path>
              <a:path w="304800" h="103504">
                <a:moveTo>
                  <a:pt x="0" y="44221"/>
                </a:moveTo>
                <a:lnTo>
                  <a:pt x="0" y="56921"/>
                </a:lnTo>
                <a:lnTo>
                  <a:pt x="268695" y="58322"/>
                </a:lnTo>
                <a:lnTo>
                  <a:pt x="279648" y="52013"/>
                </a:lnTo>
                <a:lnTo>
                  <a:pt x="268808" y="45623"/>
                </a:lnTo>
                <a:lnTo>
                  <a:pt x="0" y="44221"/>
                </a:lnTo>
                <a:close/>
              </a:path>
              <a:path w="304800" h="103504">
                <a:moveTo>
                  <a:pt x="289051" y="46596"/>
                </a:moveTo>
                <a:lnTo>
                  <a:pt x="279648" y="52013"/>
                </a:lnTo>
                <a:lnTo>
                  <a:pt x="289051" y="57556"/>
                </a:lnTo>
                <a:lnTo>
                  <a:pt x="289051" y="46596"/>
                </a:lnTo>
                <a:close/>
              </a:path>
              <a:path w="304800" h="103504">
                <a:moveTo>
                  <a:pt x="292226" y="46596"/>
                </a:moveTo>
                <a:lnTo>
                  <a:pt x="289051" y="46596"/>
                </a:lnTo>
                <a:lnTo>
                  <a:pt x="289051" y="57556"/>
                </a:lnTo>
                <a:lnTo>
                  <a:pt x="292226" y="57556"/>
                </a:lnTo>
                <a:lnTo>
                  <a:pt x="292226" y="46596"/>
                </a:lnTo>
                <a:close/>
              </a:path>
              <a:path w="304800" h="103504">
                <a:moveTo>
                  <a:pt x="268808" y="45623"/>
                </a:moveTo>
                <a:lnTo>
                  <a:pt x="279648" y="52013"/>
                </a:lnTo>
                <a:lnTo>
                  <a:pt x="289051" y="46596"/>
                </a:lnTo>
                <a:lnTo>
                  <a:pt x="292226" y="46596"/>
                </a:lnTo>
                <a:lnTo>
                  <a:pt x="292226" y="45745"/>
                </a:lnTo>
                <a:lnTo>
                  <a:pt x="268808" y="45623"/>
                </a:lnTo>
                <a:close/>
              </a:path>
            </a:pathLst>
          </a:custGeom>
          <a:solidFill>
            <a:srgbClr val="497DBA"/>
          </a:solidFill>
        </p:spPr>
        <p:txBody>
          <a:bodyPr wrap="square" lIns="0" tIns="0" rIns="0" bIns="0" rtlCol="0"/>
          <a:lstStyle/>
          <a:p>
            <a:endParaRPr/>
          </a:p>
        </p:txBody>
      </p:sp>
      <p:sp>
        <p:nvSpPr>
          <p:cNvPr id="54" name="object 54"/>
          <p:cNvSpPr/>
          <p:nvPr/>
        </p:nvSpPr>
        <p:spPr>
          <a:xfrm>
            <a:off x="7315200" y="6426428"/>
            <a:ext cx="304800" cy="103505"/>
          </a:xfrm>
          <a:custGeom>
            <a:avLst/>
            <a:gdLst/>
            <a:ahLst/>
            <a:cxnLst/>
            <a:rect l="l" t="t" r="r" b="b"/>
            <a:pathLst>
              <a:path w="304800" h="103504">
                <a:moveTo>
                  <a:pt x="268695" y="58322"/>
                </a:moveTo>
                <a:lnTo>
                  <a:pt x="209550" y="92392"/>
                </a:lnTo>
                <a:lnTo>
                  <a:pt x="208533" y="96278"/>
                </a:lnTo>
                <a:lnTo>
                  <a:pt x="212090" y="102349"/>
                </a:lnTo>
                <a:lnTo>
                  <a:pt x="215900" y="103403"/>
                </a:lnTo>
                <a:lnTo>
                  <a:pt x="293894" y="58445"/>
                </a:lnTo>
                <a:lnTo>
                  <a:pt x="268695" y="58322"/>
                </a:lnTo>
                <a:close/>
              </a:path>
              <a:path w="304800" h="103504">
                <a:moveTo>
                  <a:pt x="279648" y="52013"/>
                </a:moveTo>
                <a:lnTo>
                  <a:pt x="268695" y="58322"/>
                </a:lnTo>
                <a:lnTo>
                  <a:pt x="292226" y="58445"/>
                </a:lnTo>
                <a:lnTo>
                  <a:pt x="292226" y="57556"/>
                </a:lnTo>
                <a:lnTo>
                  <a:pt x="289051" y="57556"/>
                </a:lnTo>
                <a:lnTo>
                  <a:pt x="279648" y="52013"/>
                </a:lnTo>
                <a:close/>
              </a:path>
              <a:path w="304800" h="103504">
                <a:moveTo>
                  <a:pt x="216407" y="0"/>
                </a:moveTo>
                <a:lnTo>
                  <a:pt x="212598" y="1003"/>
                </a:lnTo>
                <a:lnTo>
                  <a:pt x="209042" y="7035"/>
                </a:lnTo>
                <a:lnTo>
                  <a:pt x="210057" y="10934"/>
                </a:lnTo>
                <a:lnTo>
                  <a:pt x="212978" y="12712"/>
                </a:lnTo>
                <a:lnTo>
                  <a:pt x="268808" y="45623"/>
                </a:lnTo>
                <a:lnTo>
                  <a:pt x="292226" y="45745"/>
                </a:lnTo>
                <a:lnTo>
                  <a:pt x="292226" y="58445"/>
                </a:lnTo>
                <a:lnTo>
                  <a:pt x="293894" y="58445"/>
                </a:lnTo>
                <a:lnTo>
                  <a:pt x="304800" y="52158"/>
                </a:lnTo>
                <a:lnTo>
                  <a:pt x="216407" y="0"/>
                </a:lnTo>
                <a:close/>
              </a:path>
              <a:path w="304800" h="103504">
                <a:moveTo>
                  <a:pt x="0" y="44221"/>
                </a:moveTo>
                <a:lnTo>
                  <a:pt x="0" y="56921"/>
                </a:lnTo>
                <a:lnTo>
                  <a:pt x="268695" y="58322"/>
                </a:lnTo>
                <a:lnTo>
                  <a:pt x="279648" y="52013"/>
                </a:lnTo>
                <a:lnTo>
                  <a:pt x="268808" y="45623"/>
                </a:lnTo>
                <a:lnTo>
                  <a:pt x="0" y="44221"/>
                </a:lnTo>
                <a:close/>
              </a:path>
              <a:path w="304800" h="103504">
                <a:moveTo>
                  <a:pt x="289051" y="46596"/>
                </a:moveTo>
                <a:lnTo>
                  <a:pt x="279648" y="52013"/>
                </a:lnTo>
                <a:lnTo>
                  <a:pt x="289051" y="57556"/>
                </a:lnTo>
                <a:lnTo>
                  <a:pt x="289051" y="46596"/>
                </a:lnTo>
                <a:close/>
              </a:path>
              <a:path w="304800" h="103504">
                <a:moveTo>
                  <a:pt x="292226" y="46596"/>
                </a:moveTo>
                <a:lnTo>
                  <a:pt x="289051" y="46596"/>
                </a:lnTo>
                <a:lnTo>
                  <a:pt x="289051" y="57556"/>
                </a:lnTo>
                <a:lnTo>
                  <a:pt x="292226" y="57556"/>
                </a:lnTo>
                <a:lnTo>
                  <a:pt x="292226" y="46596"/>
                </a:lnTo>
                <a:close/>
              </a:path>
              <a:path w="304800" h="103504">
                <a:moveTo>
                  <a:pt x="268808" y="45623"/>
                </a:moveTo>
                <a:lnTo>
                  <a:pt x="279648" y="52013"/>
                </a:lnTo>
                <a:lnTo>
                  <a:pt x="289051" y="46596"/>
                </a:lnTo>
                <a:lnTo>
                  <a:pt x="292226" y="46596"/>
                </a:lnTo>
                <a:lnTo>
                  <a:pt x="292226" y="45745"/>
                </a:lnTo>
                <a:lnTo>
                  <a:pt x="268808" y="45623"/>
                </a:lnTo>
                <a:close/>
              </a:path>
            </a:pathLst>
          </a:custGeom>
          <a:solidFill>
            <a:srgbClr val="497DBA"/>
          </a:solidFill>
        </p:spPr>
        <p:txBody>
          <a:bodyPr wrap="square" lIns="0" tIns="0" rIns="0" bIns="0" rtlCol="0"/>
          <a:lstStyle/>
          <a:p>
            <a:endParaRPr/>
          </a:p>
        </p:txBody>
      </p:sp>
      <p:grpSp>
        <p:nvGrpSpPr>
          <p:cNvPr id="55" name="object 55"/>
          <p:cNvGrpSpPr/>
          <p:nvPr/>
        </p:nvGrpSpPr>
        <p:grpSpPr>
          <a:xfrm>
            <a:off x="4648200" y="4216653"/>
            <a:ext cx="838200" cy="484505"/>
            <a:chOff x="4648200" y="4216653"/>
            <a:chExt cx="838200" cy="484505"/>
          </a:xfrm>
        </p:grpSpPr>
        <p:sp>
          <p:nvSpPr>
            <p:cNvPr id="56" name="object 56"/>
            <p:cNvSpPr/>
            <p:nvPr/>
          </p:nvSpPr>
          <p:spPr>
            <a:xfrm>
              <a:off x="4648200" y="4367656"/>
              <a:ext cx="457200" cy="103505"/>
            </a:xfrm>
            <a:custGeom>
              <a:avLst/>
              <a:gdLst/>
              <a:ahLst/>
              <a:cxnLst/>
              <a:rect l="l" t="t" r="r" b="b"/>
              <a:pathLst>
                <a:path w="457200" h="103504">
                  <a:moveTo>
                    <a:pt x="421198" y="58212"/>
                  </a:moveTo>
                  <a:lnTo>
                    <a:pt x="362076" y="92456"/>
                  </a:lnTo>
                  <a:lnTo>
                    <a:pt x="361061" y="96266"/>
                  </a:lnTo>
                  <a:lnTo>
                    <a:pt x="362838" y="99314"/>
                  </a:lnTo>
                  <a:lnTo>
                    <a:pt x="364489" y="102362"/>
                  </a:lnTo>
                  <a:lnTo>
                    <a:pt x="368426" y="103378"/>
                  </a:lnTo>
                  <a:lnTo>
                    <a:pt x="446240" y="58293"/>
                  </a:lnTo>
                  <a:lnTo>
                    <a:pt x="421198" y="58212"/>
                  </a:lnTo>
                  <a:close/>
                </a:path>
                <a:path w="457200" h="103504">
                  <a:moveTo>
                    <a:pt x="432090" y="51904"/>
                  </a:moveTo>
                  <a:lnTo>
                    <a:pt x="421198" y="58212"/>
                  </a:lnTo>
                  <a:lnTo>
                    <a:pt x="444626" y="58293"/>
                  </a:lnTo>
                  <a:lnTo>
                    <a:pt x="444626" y="57404"/>
                  </a:lnTo>
                  <a:lnTo>
                    <a:pt x="441451" y="57404"/>
                  </a:lnTo>
                  <a:lnTo>
                    <a:pt x="432090" y="51904"/>
                  </a:lnTo>
                  <a:close/>
                </a:path>
                <a:path w="457200" h="103504">
                  <a:moveTo>
                    <a:pt x="368808" y="0"/>
                  </a:moveTo>
                  <a:lnTo>
                    <a:pt x="364871" y="1016"/>
                  </a:lnTo>
                  <a:lnTo>
                    <a:pt x="361314" y="7112"/>
                  </a:lnTo>
                  <a:lnTo>
                    <a:pt x="362330" y="10922"/>
                  </a:lnTo>
                  <a:lnTo>
                    <a:pt x="421210" y="45512"/>
                  </a:lnTo>
                  <a:lnTo>
                    <a:pt x="444626" y="45593"/>
                  </a:lnTo>
                  <a:lnTo>
                    <a:pt x="444626" y="58293"/>
                  </a:lnTo>
                  <a:lnTo>
                    <a:pt x="446240" y="58293"/>
                  </a:lnTo>
                  <a:lnTo>
                    <a:pt x="457200" y="51943"/>
                  </a:lnTo>
                  <a:lnTo>
                    <a:pt x="368808" y="0"/>
                  </a:lnTo>
                  <a:close/>
                </a:path>
                <a:path w="457200" h="103504">
                  <a:moveTo>
                    <a:pt x="0" y="44069"/>
                  </a:moveTo>
                  <a:lnTo>
                    <a:pt x="0" y="56769"/>
                  </a:lnTo>
                  <a:lnTo>
                    <a:pt x="421198" y="58212"/>
                  </a:lnTo>
                  <a:lnTo>
                    <a:pt x="432090" y="51904"/>
                  </a:lnTo>
                  <a:lnTo>
                    <a:pt x="421210" y="45512"/>
                  </a:lnTo>
                  <a:lnTo>
                    <a:pt x="0" y="44069"/>
                  </a:lnTo>
                  <a:close/>
                </a:path>
                <a:path w="457200" h="103504">
                  <a:moveTo>
                    <a:pt x="441451" y="46482"/>
                  </a:moveTo>
                  <a:lnTo>
                    <a:pt x="432090" y="51904"/>
                  </a:lnTo>
                  <a:lnTo>
                    <a:pt x="441451" y="57404"/>
                  </a:lnTo>
                  <a:lnTo>
                    <a:pt x="441451" y="46482"/>
                  </a:lnTo>
                  <a:close/>
                </a:path>
                <a:path w="457200" h="103504">
                  <a:moveTo>
                    <a:pt x="444626" y="46482"/>
                  </a:moveTo>
                  <a:lnTo>
                    <a:pt x="441451" y="46482"/>
                  </a:lnTo>
                  <a:lnTo>
                    <a:pt x="441451" y="57404"/>
                  </a:lnTo>
                  <a:lnTo>
                    <a:pt x="444626" y="57404"/>
                  </a:lnTo>
                  <a:lnTo>
                    <a:pt x="444626" y="46482"/>
                  </a:lnTo>
                  <a:close/>
                </a:path>
                <a:path w="457200" h="103504">
                  <a:moveTo>
                    <a:pt x="421210" y="45512"/>
                  </a:moveTo>
                  <a:lnTo>
                    <a:pt x="432090" y="51904"/>
                  </a:lnTo>
                  <a:lnTo>
                    <a:pt x="441451" y="46482"/>
                  </a:lnTo>
                  <a:lnTo>
                    <a:pt x="444626" y="46482"/>
                  </a:lnTo>
                  <a:lnTo>
                    <a:pt x="444626" y="45593"/>
                  </a:lnTo>
                  <a:lnTo>
                    <a:pt x="421210" y="45512"/>
                  </a:lnTo>
                  <a:close/>
                </a:path>
              </a:pathLst>
            </a:custGeom>
            <a:solidFill>
              <a:srgbClr val="497DBA"/>
            </a:solidFill>
          </p:spPr>
          <p:txBody>
            <a:bodyPr wrap="square" lIns="0" tIns="0" rIns="0" bIns="0" rtlCol="0"/>
            <a:lstStyle/>
            <a:p>
              <a:endParaRPr/>
            </a:p>
          </p:txBody>
        </p:sp>
        <p:sp>
          <p:nvSpPr>
            <p:cNvPr id="57" name="object 57"/>
            <p:cNvSpPr/>
            <p:nvPr/>
          </p:nvSpPr>
          <p:spPr>
            <a:xfrm>
              <a:off x="5105400" y="4267199"/>
              <a:ext cx="1905" cy="381000"/>
            </a:xfrm>
            <a:custGeom>
              <a:avLst/>
              <a:gdLst/>
              <a:ahLst/>
              <a:cxnLst/>
              <a:rect l="l" t="t" r="r" b="b"/>
              <a:pathLst>
                <a:path w="1904" h="381000">
                  <a:moveTo>
                    <a:pt x="1650" y="0"/>
                  </a:moveTo>
                  <a:lnTo>
                    <a:pt x="0" y="381000"/>
                  </a:lnTo>
                </a:path>
              </a:pathLst>
            </a:custGeom>
            <a:ln w="9144">
              <a:solidFill>
                <a:srgbClr val="497DBA"/>
              </a:solidFill>
            </a:ln>
          </p:spPr>
          <p:txBody>
            <a:bodyPr wrap="square" lIns="0" tIns="0" rIns="0" bIns="0" rtlCol="0"/>
            <a:lstStyle/>
            <a:p>
              <a:endParaRPr/>
            </a:p>
          </p:txBody>
        </p:sp>
        <p:sp>
          <p:nvSpPr>
            <p:cNvPr id="58" name="object 58"/>
            <p:cNvSpPr/>
            <p:nvPr/>
          </p:nvSpPr>
          <p:spPr>
            <a:xfrm>
              <a:off x="5105400" y="4216653"/>
              <a:ext cx="381000" cy="484505"/>
            </a:xfrm>
            <a:custGeom>
              <a:avLst/>
              <a:gdLst/>
              <a:ahLst/>
              <a:cxnLst/>
              <a:rect l="l" t="t" r="r" b="b"/>
              <a:pathLst>
                <a:path w="381000" h="484504">
                  <a:moveTo>
                    <a:pt x="381000" y="433070"/>
                  </a:moveTo>
                  <a:lnTo>
                    <a:pt x="295656" y="382905"/>
                  </a:lnTo>
                  <a:lnTo>
                    <a:pt x="292608" y="381000"/>
                  </a:lnTo>
                  <a:lnTo>
                    <a:pt x="288671" y="382016"/>
                  </a:lnTo>
                  <a:lnTo>
                    <a:pt x="285115" y="388112"/>
                  </a:lnTo>
                  <a:lnTo>
                    <a:pt x="286131" y="392049"/>
                  </a:lnTo>
                  <a:lnTo>
                    <a:pt x="344970" y="426631"/>
                  </a:lnTo>
                  <a:lnTo>
                    <a:pt x="0" y="425196"/>
                  </a:lnTo>
                  <a:lnTo>
                    <a:pt x="0" y="437896"/>
                  </a:lnTo>
                  <a:lnTo>
                    <a:pt x="344957" y="439331"/>
                  </a:lnTo>
                  <a:lnTo>
                    <a:pt x="285877" y="473456"/>
                  </a:lnTo>
                  <a:lnTo>
                    <a:pt x="284734" y="477393"/>
                  </a:lnTo>
                  <a:lnTo>
                    <a:pt x="288290" y="483489"/>
                  </a:lnTo>
                  <a:lnTo>
                    <a:pt x="292227" y="484505"/>
                  </a:lnTo>
                  <a:lnTo>
                    <a:pt x="370039" y="439420"/>
                  </a:lnTo>
                  <a:lnTo>
                    <a:pt x="381000" y="433070"/>
                  </a:lnTo>
                  <a:close/>
                </a:path>
                <a:path w="381000" h="484504">
                  <a:moveTo>
                    <a:pt x="381000" y="52070"/>
                  </a:moveTo>
                  <a:lnTo>
                    <a:pt x="295656" y="1905"/>
                  </a:lnTo>
                  <a:lnTo>
                    <a:pt x="292608" y="0"/>
                  </a:lnTo>
                  <a:lnTo>
                    <a:pt x="288671" y="1016"/>
                  </a:lnTo>
                  <a:lnTo>
                    <a:pt x="285115" y="7112"/>
                  </a:lnTo>
                  <a:lnTo>
                    <a:pt x="286131" y="11049"/>
                  </a:lnTo>
                  <a:lnTo>
                    <a:pt x="344970" y="45631"/>
                  </a:lnTo>
                  <a:lnTo>
                    <a:pt x="0" y="44196"/>
                  </a:lnTo>
                  <a:lnTo>
                    <a:pt x="0" y="56896"/>
                  </a:lnTo>
                  <a:lnTo>
                    <a:pt x="344957" y="58331"/>
                  </a:lnTo>
                  <a:lnTo>
                    <a:pt x="285877" y="92456"/>
                  </a:lnTo>
                  <a:lnTo>
                    <a:pt x="284734" y="96393"/>
                  </a:lnTo>
                  <a:lnTo>
                    <a:pt x="288290" y="102489"/>
                  </a:lnTo>
                  <a:lnTo>
                    <a:pt x="292227" y="103505"/>
                  </a:lnTo>
                  <a:lnTo>
                    <a:pt x="370039" y="58420"/>
                  </a:lnTo>
                  <a:lnTo>
                    <a:pt x="381000" y="52070"/>
                  </a:lnTo>
                  <a:close/>
                </a:path>
              </a:pathLst>
            </a:custGeom>
            <a:solidFill>
              <a:srgbClr val="497DBA"/>
            </a:solidFill>
          </p:spPr>
          <p:txBody>
            <a:bodyPr wrap="square" lIns="0" tIns="0" rIns="0" bIns="0" rtlCol="0"/>
            <a:lstStyle/>
            <a:p>
              <a:endParaRPr/>
            </a:p>
          </p:txBody>
        </p:sp>
      </p:grpSp>
      <p:pic>
        <p:nvPicPr>
          <p:cNvPr id="59" name="object 59"/>
          <p:cNvPicPr/>
          <p:nvPr/>
        </p:nvPicPr>
        <p:blipFill>
          <a:blip r:embed="rId5" cstate="print"/>
          <a:stretch>
            <a:fillRect/>
          </a:stretch>
        </p:blipFill>
        <p:spPr>
          <a:xfrm>
            <a:off x="7543800" y="4368927"/>
            <a:ext cx="228600" cy="103378"/>
          </a:xfrm>
          <a:prstGeom prst="rect">
            <a:avLst/>
          </a:prstGeom>
        </p:spPr>
      </p:pic>
      <p:sp>
        <p:nvSpPr>
          <p:cNvPr id="60" name="object 60"/>
          <p:cNvSpPr/>
          <p:nvPr/>
        </p:nvSpPr>
        <p:spPr>
          <a:xfrm>
            <a:off x="7391400" y="4673853"/>
            <a:ext cx="381000" cy="103505"/>
          </a:xfrm>
          <a:custGeom>
            <a:avLst/>
            <a:gdLst/>
            <a:ahLst/>
            <a:cxnLst/>
            <a:rect l="l" t="t" r="r" b="b"/>
            <a:pathLst>
              <a:path w="381000" h="103504">
                <a:moveTo>
                  <a:pt x="344963" y="58322"/>
                </a:moveTo>
                <a:lnTo>
                  <a:pt x="285876" y="92456"/>
                </a:lnTo>
                <a:lnTo>
                  <a:pt x="284733" y="96393"/>
                </a:lnTo>
                <a:lnTo>
                  <a:pt x="288290" y="102489"/>
                </a:lnTo>
                <a:lnTo>
                  <a:pt x="292226" y="103505"/>
                </a:lnTo>
                <a:lnTo>
                  <a:pt x="370040" y="58420"/>
                </a:lnTo>
                <a:lnTo>
                  <a:pt x="344963" y="58322"/>
                </a:lnTo>
                <a:close/>
              </a:path>
              <a:path w="381000" h="103504">
                <a:moveTo>
                  <a:pt x="355875" y="52022"/>
                </a:moveTo>
                <a:lnTo>
                  <a:pt x="344963" y="58322"/>
                </a:lnTo>
                <a:lnTo>
                  <a:pt x="368426" y="58420"/>
                </a:lnTo>
                <a:lnTo>
                  <a:pt x="368426" y="57531"/>
                </a:lnTo>
                <a:lnTo>
                  <a:pt x="365251" y="57531"/>
                </a:lnTo>
                <a:lnTo>
                  <a:pt x="355875" y="52022"/>
                </a:lnTo>
                <a:close/>
              </a:path>
              <a:path w="381000" h="103504">
                <a:moveTo>
                  <a:pt x="292607" y="0"/>
                </a:moveTo>
                <a:lnTo>
                  <a:pt x="288671" y="1016"/>
                </a:lnTo>
                <a:lnTo>
                  <a:pt x="285115" y="7112"/>
                </a:lnTo>
                <a:lnTo>
                  <a:pt x="286130" y="11049"/>
                </a:lnTo>
                <a:lnTo>
                  <a:pt x="344982" y="45623"/>
                </a:lnTo>
                <a:lnTo>
                  <a:pt x="368426" y="45720"/>
                </a:lnTo>
                <a:lnTo>
                  <a:pt x="368426" y="58420"/>
                </a:lnTo>
                <a:lnTo>
                  <a:pt x="370040" y="58420"/>
                </a:lnTo>
                <a:lnTo>
                  <a:pt x="381000" y="52070"/>
                </a:lnTo>
                <a:lnTo>
                  <a:pt x="295655" y="1905"/>
                </a:lnTo>
                <a:lnTo>
                  <a:pt x="292607" y="0"/>
                </a:lnTo>
                <a:close/>
              </a:path>
              <a:path w="381000" h="103504">
                <a:moveTo>
                  <a:pt x="0" y="44196"/>
                </a:moveTo>
                <a:lnTo>
                  <a:pt x="0" y="56896"/>
                </a:lnTo>
                <a:lnTo>
                  <a:pt x="344963" y="58322"/>
                </a:lnTo>
                <a:lnTo>
                  <a:pt x="355875" y="52022"/>
                </a:lnTo>
                <a:lnTo>
                  <a:pt x="344982" y="45623"/>
                </a:lnTo>
                <a:lnTo>
                  <a:pt x="0" y="44196"/>
                </a:lnTo>
                <a:close/>
              </a:path>
              <a:path w="381000" h="103504">
                <a:moveTo>
                  <a:pt x="365251" y="46609"/>
                </a:moveTo>
                <a:lnTo>
                  <a:pt x="355875" y="52022"/>
                </a:lnTo>
                <a:lnTo>
                  <a:pt x="365251" y="57531"/>
                </a:lnTo>
                <a:lnTo>
                  <a:pt x="365251" y="46609"/>
                </a:lnTo>
                <a:close/>
              </a:path>
              <a:path w="381000" h="103504">
                <a:moveTo>
                  <a:pt x="368426" y="46609"/>
                </a:moveTo>
                <a:lnTo>
                  <a:pt x="365251" y="46609"/>
                </a:lnTo>
                <a:lnTo>
                  <a:pt x="365251" y="57531"/>
                </a:lnTo>
                <a:lnTo>
                  <a:pt x="368426" y="57531"/>
                </a:lnTo>
                <a:lnTo>
                  <a:pt x="368426" y="46609"/>
                </a:lnTo>
                <a:close/>
              </a:path>
              <a:path w="381000" h="103504">
                <a:moveTo>
                  <a:pt x="344982" y="45623"/>
                </a:moveTo>
                <a:lnTo>
                  <a:pt x="355875" y="52022"/>
                </a:lnTo>
                <a:lnTo>
                  <a:pt x="365251" y="46609"/>
                </a:lnTo>
                <a:lnTo>
                  <a:pt x="368426" y="46609"/>
                </a:lnTo>
                <a:lnTo>
                  <a:pt x="368426" y="45720"/>
                </a:lnTo>
                <a:lnTo>
                  <a:pt x="344982" y="45623"/>
                </a:lnTo>
                <a:close/>
              </a:path>
            </a:pathLst>
          </a:custGeom>
          <a:solidFill>
            <a:srgbClr val="497DBA"/>
          </a:solidFill>
        </p:spPr>
        <p:txBody>
          <a:bodyPr wrap="square" lIns="0" tIns="0" rIns="0" bIns="0" rtlCol="0"/>
          <a:lstStyle/>
          <a:p>
            <a:endParaRPr/>
          </a:p>
        </p:txBody>
      </p:sp>
      <p:grpSp>
        <p:nvGrpSpPr>
          <p:cNvPr id="61" name="object 61"/>
          <p:cNvGrpSpPr/>
          <p:nvPr/>
        </p:nvGrpSpPr>
        <p:grpSpPr>
          <a:xfrm>
            <a:off x="986027" y="940180"/>
            <a:ext cx="4429125" cy="1550035"/>
            <a:chOff x="986027" y="940180"/>
            <a:chExt cx="4429125" cy="1550035"/>
          </a:xfrm>
        </p:grpSpPr>
        <p:sp>
          <p:nvSpPr>
            <p:cNvPr id="62" name="object 62"/>
            <p:cNvSpPr/>
            <p:nvPr/>
          </p:nvSpPr>
          <p:spPr>
            <a:xfrm>
              <a:off x="3985895" y="940180"/>
              <a:ext cx="1378585" cy="1550035"/>
            </a:xfrm>
            <a:custGeom>
              <a:avLst/>
              <a:gdLst/>
              <a:ahLst/>
              <a:cxnLst/>
              <a:rect l="l" t="t" r="r" b="b"/>
              <a:pathLst>
                <a:path w="1378585" h="1550035">
                  <a:moveTo>
                    <a:pt x="103378" y="494919"/>
                  </a:moveTo>
                  <a:lnTo>
                    <a:pt x="102362" y="490982"/>
                  </a:lnTo>
                  <a:lnTo>
                    <a:pt x="96266" y="487426"/>
                  </a:lnTo>
                  <a:lnTo>
                    <a:pt x="92456" y="488442"/>
                  </a:lnTo>
                  <a:lnTo>
                    <a:pt x="90678" y="491490"/>
                  </a:lnTo>
                  <a:lnTo>
                    <a:pt x="57772" y="547077"/>
                  </a:lnTo>
                  <a:lnTo>
                    <a:pt x="59055" y="294259"/>
                  </a:lnTo>
                  <a:lnTo>
                    <a:pt x="46355" y="294259"/>
                  </a:lnTo>
                  <a:lnTo>
                    <a:pt x="45072" y="547154"/>
                  </a:lnTo>
                  <a:lnTo>
                    <a:pt x="44958" y="570611"/>
                  </a:lnTo>
                  <a:lnTo>
                    <a:pt x="45021" y="547077"/>
                  </a:lnTo>
                  <a:lnTo>
                    <a:pt x="12700" y="490982"/>
                  </a:lnTo>
                  <a:lnTo>
                    <a:pt x="10922" y="487934"/>
                  </a:lnTo>
                  <a:lnTo>
                    <a:pt x="7112" y="486918"/>
                  </a:lnTo>
                  <a:lnTo>
                    <a:pt x="1016" y="490474"/>
                  </a:lnTo>
                  <a:lnTo>
                    <a:pt x="0" y="494284"/>
                  </a:lnTo>
                  <a:lnTo>
                    <a:pt x="1778" y="497332"/>
                  </a:lnTo>
                  <a:lnTo>
                    <a:pt x="51181" y="583184"/>
                  </a:lnTo>
                  <a:lnTo>
                    <a:pt x="58597" y="570611"/>
                  </a:lnTo>
                  <a:lnTo>
                    <a:pt x="101600" y="497840"/>
                  </a:lnTo>
                  <a:lnTo>
                    <a:pt x="103378" y="494919"/>
                  </a:lnTo>
                  <a:close/>
                </a:path>
                <a:path w="1378585" h="1550035">
                  <a:moveTo>
                    <a:pt x="1337360" y="58293"/>
                  </a:moveTo>
                  <a:lnTo>
                    <a:pt x="1335532" y="58293"/>
                  </a:lnTo>
                  <a:lnTo>
                    <a:pt x="1311960" y="58293"/>
                  </a:lnTo>
                  <a:lnTo>
                    <a:pt x="1252982" y="92456"/>
                  </a:lnTo>
                  <a:lnTo>
                    <a:pt x="1251966" y="96393"/>
                  </a:lnTo>
                  <a:lnTo>
                    <a:pt x="1253744" y="99314"/>
                  </a:lnTo>
                  <a:lnTo>
                    <a:pt x="1255522" y="102362"/>
                  </a:lnTo>
                  <a:lnTo>
                    <a:pt x="1259332" y="103505"/>
                  </a:lnTo>
                  <a:lnTo>
                    <a:pt x="1337360" y="58293"/>
                  </a:lnTo>
                  <a:close/>
                </a:path>
                <a:path w="1378585" h="1550035">
                  <a:moveTo>
                    <a:pt x="1348105" y="52070"/>
                  </a:moveTo>
                  <a:lnTo>
                    <a:pt x="1262634" y="1778"/>
                  </a:lnTo>
                  <a:lnTo>
                    <a:pt x="1259713" y="0"/>
                  </a:lnTo>
                  <a:lnTo>
                    <a:pt x="1255776" y="1016"/>
                  </a:lnTo>
                  <a:lnTo>
                    <a:pt x="1252220" y="7112"/>
                  </a:lnTo>
                  <a:lnTo>
                    <a:pt x="1253236" y="11049"/>
                  </a:lnTo>
                  <a:lnTo>
                    <a:pt x="1312075" y="45529"/>
                  </a:lnTo>
                  <a:lnTo>
                    <a:pt x="814705" y="44069"/>
                  </a:lnTo>
                  <a:lnTo>
                    <a:pt x="814705" y="56769"/>
                  </a:lnTo>
                  <a:lnTo>
                    <a:pt x="1312075" y="58229"/>
                  </a:lnTo>
                  <a:lnTo>
                    <a:pt x="1335532" y="58293"/>
                  </a:lnTo>
                  <a:lnTo>
                    <a:pt x="1337475" y="58229"/>
                  </a:lnTo>
                  <a:lnTo>
                    <a:pt x="1348105" y="52070"/>
                  </a:lnTo>
                  <a:close/>
                </a:path>
                <a:path w="1378585" h="1550035">
                  <a:moveTo>
                    <a:pt x="1378331" y="1498219"/>
                  </a:moveTo>
                  <a:lnTo>
                    <a:pt x="1367434" y="1491869"/>
                  </a:lnTo>
                  <a:lnTo>
                    <a:pt x="1289685" y="1446530"/>
                  </a:lnTo>
                  <a:lnTo>
                    <a:pt x="1285748" y="1447546"/>
                  </a:lnTo>
                  <a:lnTo>
                    <a:pt x="1282192" y="1453642"/>
                  </a:lnTo>
                  <a:lnTo>
                    <a:pt x="1283208" y="1457452"/>
                  </a:lnTo>
                  <a:lnTo>
                    <a:pt x="1342186" y="1491869"/>
                  </a:lnTo>
                  <a:lnTo>
                    <a:pt x="1064768" y="1491869"/>
                  </a:lnTo>
                  <a:lnTo>
                    <a:pt x="1064768" y="915657"/>
                  </a:lnTo>
                  <a:lnTo>
                    <a:pt x="1312633" y="897572"/>
                  </a:lnTo>
                  <a:lnTo>
                    <a:pt x="1259205" y="934212"/>
                  </a:lnTo>
                  <a:lnTo>
                    <a:pt x="1256284" y="936117"/>
                  </a:lnTo>
                  <a:lnTo>
                    <a:pt x="1255522" y="940054"/>
                  </a:lnTo>
                  <a:lnTo>
                    <a:pt x="1259586" y="945896"/>
                  </a:lnTo>
                  <a:lnTo>
                    <a:pt x="1263523" y="946658"/>
                  </a:lnTo>
                  <a:lnTo>
                    <a:pt x="1348105" y="888619"/>
                  </a:lnTo>
                  <a:lnTo>
                    <a:pt x="1336941" y="883158"/>
                  </a:lnTo>
                  <a:lnTo>
                    <a:pt x="1259078" y="845058"/>
                  </a:lnTo>
                  <a:lnTo>
                    <a:pt x="1256030" y="843534"/>
                  </a:lnTo>
                  <a:lnTo>
                    <a:pt x="1252220" y="844804"/>
                  </a:lnTo>
                  <a:lnTo>
                    <a:pt x="1250569" y="847979"/>
                  </a:lnTo>
                  <a:lnTo>
                    <a:pt x="1249045" y="851154"/>
                  </a:lnTo>
                  <a:lnTo>
                    <a:pt x="1250442" y="854964"/>
                  </a:lnTo>
                  <a:lnTo>
                    <a:pt x="1253490" y="856488"/>
                  </a:lnTo>
                  <a:lnTo>
                    <a:pt x="1311567" y="884885"/>
                  </a:lnTo>
                  <a:lnTo>
                    <a:pt x="1064768" y="902893"/>
                  </a:lnTo>
                  <a:lnTo>
                    <a:pt x="1064768" y="132969"/>
                  </a:lnTo>
                  <a:lnTo>
                    <a:pt x="1064768" y="126619"/>
                  </a:lnTo>
                  <a:lnTo>
                    <a:pt x="1064768" y="123063"/>
                  </a:lnTo>
                  <a:lnTo>
                    <a:pt x="1061847" y="120269"/>
                  </a:lnTo>
                  <a:lnTo>
                    <a:pt x="738505" y="120269"/>
                  </a:lnTo>
                  <a:lnTo>
                    <a:pt x="738505" y="132969"/>
                  </a:lnTo>
                  <a:lnTo>
                    <a:pt x="1052068" y="132969"/>
                  </a:lnTo>
                  <a:lnTo>
                    <a:pt x="1052068" y="903820"/>
                  </a:lnTo>
                  <a:lnTo>
                    <a:pt x="737997" y="926719"/>
                  </a:lnTo>
                  <a:lnTo>
                    <a:pt x="739013" y="939419"/>
                  </a:lnTo>
                  <a:lnTo>
                    <a:pt x="1052068" y="916584"/>
                  </a:lnTo>
                  <a:lnTo>
                    <a:pt x="1052068" y="1501775"/>
                  </a:lnTo>
                  <a:lnTo>
                    <a:pt x="1054862" y="1504569"/>
                  </a:lnTo>
                  <a:lnTo>
                    <a:pt x="1342186" y="1504569"/>
                  </a:lnTo>
                  <a:lnTo>
                    <a:pt x="1283208" y="1538986"/>
                  </a:lnTo>
                  <a:lnTo>
                    <a:pt x="1282192" y="1542796"/>
                  </a:lnTo>
                  <a:lnTo>
                    <a:pt x="1285748" y="1548892"/>
                  </a:lnTo>
                  <a:lnTo>
                    <a:pt x="1289685" y="1549908"/>
                  </a:lnTo>
                  <a:lnTo>
                    <a:pt x="1367434" y="1504569"/>
                  </a:lnTo>
                  <a:lnTo>
                    <a:pt x="1378331" y="1498219"/>
                  </a:lnTo>
                  <a:close/>
                </a:path>
              </a:pathLst>
            </a:custGeom>
            <a:solidFill>
              <a:srgbClr val="497DBA"/>
            </a:solidFill>
          </p:spPr>
          <p:txBody>
            <a:bodyPr wrap="square" lIns="0" tIns="0" rIns="0" bIns="0" rtlCol="0"/>
            <a:lstStyle/>
            <a:p>
              <a:endParaRPr/>
            </a:p>
          </p:txBody>
        </p:sp>
        <p:sp>
          <p:nvSpPr>
            <p:cNvPr id="63" name="object 63"/>
            <p:cNvSpPr/>
            <p:nvPr/>
          </p:nvSpPr>
          <p:spPr>
            <a:xfrm>
              <a:off x="990599" y="1828800"/>
              <a:ext cx="4419600" cy="381000"/>
            </a:xfrm>
            <a:custGeom>
              <a:avLst/>
              <a:gdLst/>
              <a:ahLst/>
              <a:cxnLst/>
              <a:rect l="l" t="t" r="r" b="b"/>
              <a:pathLst>
                <a:path w="4419600" h="381000">
                  <a:moveTo>
                    <a:pt x="0" y="0"/>
                  </a:moveTo>
                  <a:lnTo>
                    <a:pt x="2209800" y="0"/>
                  </a:lnTo>
                  <a:lnTo>
                    <a:pt x="2209800" y="381000"/>
                  </a:lnTo>
                  <a:lnTo>
                    <a:pt x="4419600" y="381000"/>
                  </a:lnTo>
                </a:path>
              </a:pathLst>
            </a:custGeom>
            <a:ln w="9144">
              <a:solidFill>
                <a:srgbClr val="497DBA"/>
              </a:solidFill>
            </a:ln>
          </p:spPr>
          <p:txBody>
            <a:bodyPr wrap="square" lIns="0" tIns="0" rIns="0" bIns="0" rtlCol="0"/>
            <a:lstStyle/>
            <a:p>
              <a:endParaRPr/>
            </a:p>
          </p:txBody>
        </p:sp>
      </p:grpSp>
      <p:sp>
        <p:nvSpPr>
          <p:cNvPr id="64" name="object 64"/>
          <p:cNvSpPr txBox="1"/>
          <p:nvPr/>
        </p:nvSpPr>
        <p:spPr>
          <a:xfrm>
            <a:off x="7392161" y="2820161"/>
            <a:ext cx="1143000" cy="609600"/>
          </a:xfrm>
          <a:prstGeom prst="rect">
            <a:avLst/>
          </a:prstGeom>
          <a:solidFill>
            <a:srgbClr val="4F81BC"/>
          </a:solidFill>
          <a:ln w="25907">
            <a:solidFill>
              <a:srgbClr val="385D89"/>
            </a:solidFill>
          </a:ln>
        </p:spPr>
        <p:txBody>
          <a:bodyPr vert="horz" wrap="square" lIns="0" tIns="151765" rIns="0" bIns="0" rtlCol="0">
            <a:spAutoFit/>
          </a:bodyPr>
          <a:lstStyle/>
          <a:p>
            <a:pPr marL="116839">
              <a:lnSpc>
                <a:spcPct val="100000"/>
              </a:lnSpc>
              <a:spcBef>
                <a:spcPts val="1195"/>
              </a:spcBef>
            </a:pPr>
            <a:r>
              <a:rPr sz="1800" spc="-5" dirty="0">
                <a:solidFill>
                  <a:srgbClr val="FFFFFF"/>
                </a:solidFill>
                <a:latin typeface="Calibri"/>
                <a:cs typeface="Calibri"/>
              </a:rPr>
              <a:t>Electricity</a:t>
            </a:r>
            <a:endParaRPr sz="1800">
              <a:latin typeface="Calibri"/>
              <a:cs typeface="Calibri"/>
            </a:endParaRPr>
          </a:p>
        </p:txBody>
      </p:sp>
      <p:sp>
        <p:nvSpPr>
          <p:cNvPr id="65" name="object 65"/>
          <p:cNvSpPr/>
          <p:nvPr/>
        </p:nvSpPr>
        <p:spPr>
          <a:xfrm>
            <a:off x="6324600" y="3073907"/>
            <a:ext cx="1066800" cy="103505"/>
          </a:xfrm>
          <a:custGeom>
            <a:avLst/>
            <a:gdLst/>
            <a:ahLst/>
            <a:cxnLst/>
            <a:rect l="l" t="t" r="r" b="b"/>
            <a:pathLst>
              <a:path w="1066800" h="103505">
                <a:moveTo>
                  <a:pt x="978280" y="0"/>
                </a:moveTo>
                <a:lnTo>
                  <a:pt x="974344" y="1015"/>
                </a:lnTo>
                <a:lnTo>
                  <a:pt x="970788" y="7112"/>
                </a:lnTo>
                <a:lnTo>
                  <a:pt x="971803" y="11049"/>
                </a:lnTo>
                <a:lnTo>
                  <a:pt x="1030584" y="45431"/>
                </a:lnTo>
                <a:lnTo>
                  <a:pt x="1054227" y="45465"/>
                </a:lnTo>
                <a:lnTo>
                  <a:pt x="1054227" y="58165"/>
                </a:lnTo>
                <a:lnTo>
                  <a:pt x="1030716" y="58165"/>
                </a:lnTo>
                <a:lnTo>
                  <a:pt x="971676" y="92455"/>
                </a:lnTo>
                <a:lnTo>
                  <a:pt x="970660" y="96392"/>
                </a:lnTo>
                <a:lnTo>
                  <a:pt x="972439" y="99440"/>
                </a:lnTo>
                <a:lnTo>
                  <a:pt x="974217" y="102362"/>
                </a:lnTo>
                <a:lnTo>
                  <a:pt x="978153" y="103504"/>
                </a:lnTo>
                <a:lnTo>
                  <a:pt x="1055909" y="58165"/>
                </a:lnTo>
                <a:lnTo>
                  <a:pt x="1054227" y="58165"/>
                </a:lnTo>
                <a:lnTo>
                  <a:pt x="1055967" y="58132"/>
                </a:lnTo>
                <a:lnTo>
                  <a:pt x="1066800" y="51815"/>
                </a:lnTo>
                <a:lnTo>
                  <a:pt x="978280" y="0"/>
                </a:lnTo>
                <a:close/>
              </a:path>
              <a:path w="1066800" h="103505">
                <a:moveTo>
                  <a:pt x="1041573" y="51859"/>
                </a:moveTo>
                <a:lnTo>
                  <a:pt x="1030774" y="58132"/>
                </a:lnTo>
                <a:lnTo>
                  <a:pt x="1054227" y="58165"/>
                </a:lnTo>
                <a:lnTo>
                  <a:pt x="1054227" y="57403"/>
                </a:lnTo>
                <a:lnTo>
                  <a:pt x="1051052" y="57403"/>
                </a:lnTo>
                <a:lnTo>
                  <a:pt x="1041573" y="51859"/>
                </a:lnTo>
                <a:close/>
              </a:path>
              <a:path w="1066800" h="103505">
                <a:moveTo>
                  <a:pt x="0" y="43941"/>
                </a:moveTo>
                <a:lnTo>
                  <a:pt x="0" y="56641"/>
                </a:lnTo>
                <a:lnTo>
                  <a:pt x="1030774" y="58132"/>
                </a:lnTo>
                <a:lnTo>
                  <a:pt x="1041573" y="51859"/>
                </a:lnTo>
                <a:lnTo>
                  <a:pt x="1030584" y="45431"/>
                </a:lnTo>
                <a:lnTo>
                  <a:pt x="0" y="43941"/>
                </a:lnTo>
                <a:close/>
              </a:path>
              <a:path w="1066800" h="103505">
                <a:moveTo>
                  <a:pt x="1051052" y="46354"/>
                </a:moveTo>
                <a:lnTo>
                  <a:pt x="1041573" y="51859"/>
                </a:lnTo>
                <a:lnTo>
                  <a:pt x="1051052" y="57403"/>
                </a:lnTo>
                <a:lnTo>
                  <a:pt x="1051052" y="46354"/>
                </a:lnTo>
                <a:close/>
              </a:path>
              <a:path w="1066800" h="103505">
                <a:moveTo>
                  <a:pt x="1054227" y="46354"/>
                </a:moveTo>
                <a:lnTo>
                  <a:pt x="1051052" y="46354"/>
                </a:lnTo>
                <a:lnTo>
                  <a:pt x="1051052" y="57403"/>
                </a:lnTo>
                <a:lnTo>
                  <a:pt x="1054227" y="57403"/>
                </a:lnTo>
                <a:lnTo>
                  <a:pt x="1054227" y="46354"/>
                </a:lnTo>
                <a:close/>
              </a:path>
              <a:path w="1066800" h="103505">
                <a:moveTo>
                  <a:pt x="1030584" y="45431"/>
                </a:moveTo>
                <a:lnTo>
                  <a:pt x="1041573" y="51859"/>
                </a:lnTo>
                <a:lnTo>
                  <a:pt x="1051052" y="46354"/>
                </a:lnTo>
                <a:lnTo>
                  <a:pt x="1054227" y="46354"/>
                </a:lnTo>
                <a:lnTo>
                  <a:pt x="1054227" y="45465"/>
                </a:lnTo>
                <a:lnTo>
                  <a:pt x="1030584" y="45431"/>
                </a:lnTo>
                <a:close/>
              </a:path>
            </a:pathLst>
          </a:custGeom>
          <a:solidFill>
            <a:srgbClr val="497DBA"/>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51</a:t>
            </a:r>
            <a:endParaRPr sz="1200">
              <a:latin typeface="Arial MT"/>
              <a:cs typeface="Arial MT"/>
            </a:endParaRPr>
          </a:p>
        </p:txBody>
      </p:sp>
      <p:sp>
        <p:nvSpPr>
          <p:cNvPr id="3" name="object 3"/>
          <p:cNvSpPr txBox="1">
            <a:spLocks noGrp="1"/>
          </p:cNvSpPr>
          <p:nvPr>
            <p:ph type="title"/>
          </p:nvPr>
        </p:nvSpPr>
        <p:spPr>
          <a:xfrm>
            <a:off x="231140" y="215595"/>
            <a:ext cx="3718560" cy="391795"/>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Power</a:t>
            </a:r>
            <a:r>
              <a:rPr sz="2400" b="1" spc="-60" dirty="0">
                <a:latin typeface="Times New Roman"/>
                <a:cs typeface="Times New Roman"/>
              </a:rPr>
              <a:t> </a:t>
            </a:r>
            <a:r>
              <a:rPr sz="2400" b="1" dirty="0">
                <a:latin typeface="Times New Roman"/>
                <a:cs typeface="Times New Roman"/>
              </a:rPr>
              <a:t>Density</a:t>
            </a:r>
            <a:r>
              <a:rPr sz="2400" b="1" spc="-15" dirty="0">
                <a:latin typeface="Times New Roman"/>
                <a:cs typeface="Times New Roman"/>
              </a:rPr>
              <a:t> </a:t>
            </a:r>
            <a:r>
              <a:rPr sz="2400" b="1" dirty="0">
                <a:latin typeface="Times New Roman"/>
                <a:cs typeface="Times New Roman"/>
              </a:rPr>
              <a:t>of</a:t>
            </a:r>
            <a:r>
              <a:rPr sz="2400" b="1" spc="-15" dirty="0">
                <a:latin typeface="Times New Roman"/>
                <a:cs typeface="Times New Roman"/>
              </a:rPr>
              <a:t> </a:t>
            </a:r>
            <a:r>
              <a:rPr sz="2400" b="1" dirty="0">
                <a:latin typeface="Times New Roman"/>
                <a:cs typeface="Times New Roman"/>
              </a:rPr>
              <a:t>the</a:t>
            </a:r>
            <a:r>
              <a:rPr sz="2400" b="1" spc="-60" dirty="0">
                <a:latin typeface="Times New Roman"/>
                <a:cs typeface="Times New Roman"/>
              </a:rPr>
              <a:t> </a:t>
            </a:r>
            <a:r>
              <a:rPr sz="2400" b="1" spc="-10" dirty="0">
                <a:latin typeface="Times New Roman"/>
                <a:cs typeface="Times New Roman"/>
              </a:rPr>
              <a:t>Wind:-</a:t>
            </a:r>
            <a:endParaRPr sz="2400">
              <a:latin typeface="Times New Roman"/>
              <a:cs typeface="Times New Roman"/>
            </a:endParaRPr>
          </a:p>
        </p:txBody>
      </p:sp>
      <p:sp>
        <p:nvSpPr>
          <p:cNvPr id="4" name="object 4"/>
          <p:cNvSpPr txBox="1"/>
          <p:nvPr/>
        </p:nvSpPr>
        <p:spPr>
          <a:xfrm>
            <a:off x="231140" y="594715"/>
            <a:ext cx="8599170" cy="939800"/>
          </a:xfrm>
          <a:prstGeom prst="rect">
            <a:avLst/>
          </a:prstGeom>
        </p:spPr>
        <p:txBody>
          <a:bodyPr vert="horz" wrap="square" lIns="0" tIns="12700" rIns="0" bIns="0" rtlCol="0">
            <a:spAutoFit/>
          </a:bodyPr>
          <a:lstStyle/>
          <a:p>
            <a:pPr marL="12700" marR="5080">
              <a:lnSpc>
                <a:spcPct val="150000"/>
              </a:lnSpc>
              <a:spcBef>
                <a:spcPts val="100"/>
              </a:spcBef>
            </a:pPr>
            <a:r>
              <a:rPr sz="2000" dirty="0">
                <a:latin typeface="Times New Roman"/>
                <a:cs typeface="Times New Roman"/>
              </a:rPr>
              <a:t>Power</a:t>
            </a:r>
            <a:r>
              <a:rPr sz="2000" spc="-15" dirty="0">
                <a:latin typeface="Times New Roman"/>
                <a:cs typeface="Times New Roman"/>
              </a:rPr>
              <a:t> </a:t>
            </a:r>
            <a:r>
              <a:rPr sz="2000" dirty="0">
                <a:latin typeface="Times New Roman"/>
                <a:cs typeface="Times New Roman"/>
              </a:rPr>
              <a:t>density</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wind</a:t>
            </a:r>
            <a:r>
              <a:rPr sz="2000" spc="-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spc="-5" dirty="0">
                <a:latin typeface="Times New Roman"/>
                <a:cs typeface="Times New Roman"/>
              </a:rPr>
              <a:t>calculated</a:t>
            </a:r>
            <a:r>
              <a:rPr sz="2000" spc="-25" dirty="0">
                <a:latin typeface="Times New Roman"/>
                <a:cs typeface="Times New Roman"/>
              </a:rPr>
              <a:t> </a:t>
            </a:r>
            <a:r>
              <a:rPr sz="2000" dirty="0">
                <a:latin typeface="Times New Roman"/>
                <a:cs typeface="Times New Roman"/>
              </a:rPr>
              <a:t>based</a:t>
            </a:r>
            <a:r>
              <a:rPr sz="2000" spc="-15" dirty="0">
                <a:latin typeface="Times New Roman"/>
                <a:cs typeface="Times New Roman"/>
              </a:rPr>
              <a:t> </a:t>
            </a:r>
            <a:r>
              <a:rPr sz="2000" dirty="0">
                <a:latin typeface="Times New Roman"/>
                <a:cs typeface="Times New Roman"/>
              </a:rPr>
              <a:t>on</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normal</a:t>
            </a:r>
            <a:r>
              <a:rPr sz="2000" spc="-15" dirty="0">
                <a:latin typeface="Times New Roman"/>
                <a:cs typeface="Times New Roman"/>
              </a:rPr>
              <a:t> </a:t>
            </a:r>
            <a:r>
              <a:rPr sz="2000" dirty="0">
                <a:latin typeface="Times New Roman"/>
                <a:cs typeface="Times New Roman"/>
              </a:rPr>
              <a:t>area</a:t>
            </a:r>
            <a:r>
              <a:rPr sz="2000" spc="-5" dirty="0">
                <a:latin typeface="Times New Roman"/>
                <a:cs typeface="Times New Roman"/>
              </a:rPr>
              <a:t> </a:t>
            </a:r>
            <a:r>
              <a:rPr sz="2000" spc="5" dirty="0">
                <a:latin typeface="Times New Roman"/>
                <a:cs typeface="Times New Roman"/>
              </a:rPr>
              <a:t>(</a:t>
            </a:r>
            <a:r>
              <a:rPr sz="2000" i="1" spc="5" dirty="0">
                <a:latin typeface="Times New Roman"/>
                <a:cs typeface="Times New Roman"/>
              </a:rPr>
              <a:t>A</a:t>
            </a:r>
            <a:r>
              <a:rPr sz="2000" spc="5" dirty="0">
                <a:latin typeface="Times New Roman"/>
                <a:cs typeface="Times New Roman"/>
              </a:rPr>
              <a:t>)</a:t>
            </a:r>
            <a:r>
              <a:rPr sz="2000" spc="-15"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direction </a:t>
            </a:r>
            <a:r>
              <a:rPr sz="2000" spc="-484"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flow</a:t>
            </a:r>
            <a:r>
              <a:rPr sz="2000" spc="-1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wind</a:t>
            </a:r>
            <a:r>
              <a:rPr sz="2000" spc="-10" dirty="0">
                <a:latin typeface="Times New Roman"/>
                <a:cs typeface="Times New Roman"/>
              </a:rPr>
              <a:t> </a:t>
            </a:r>
            <a:r>
              <a:rPr sz="2000" spc="-5" dirty="0">
                <a:latin typeface="Times New Roman"/>
                <a:cs typeface="Times New Roman"/>
              </a:rPr>
              <a:t>stream.</a:t>
            </a:r>
            <a:r>
              <a:rPr sz="2000" spc="459" dirty="0">
                <a:latin typeface="Times New Roman"/>
                <a:cs typeface="Times New Roman"/>
              </a:rPr>
              <a:t> </a:t>
            </a:r>
            <a:r>
              <a:rPr sz="2000" dirty="0">
                <a:latin typeface="Times New Roman"/>
                <a:cs typeface="Times New Roman"/>
              </a:rPr>
              <a:t>The kinetic</a:t>
            </a:r>
            <a:r>
              <a:rPr sz="2000" spc="-25" dirty="0">
                <a:latin typeface="Times New Roman"/>
                <a:cs typeface="Times New Roman"/>
              </a:rPr>
              <a:t> </a:t>
            </a:r>
            <a:r>
              <a:rPr sz="2000" spc="-5" dirty="0">
                <a:latin typeface="Times New Roman"/>
                <a:cs typeface="Times New Roman"/>
              </a:rPr>
              <a:t>energy</a:t>
            </a:r>
            <a:r>
              <a:rPr sz="2000" spc="-20" dirty="0">
                <a:latin typeface="Times New Roman"/>
                <a:cs typeface="Times New Roman"/>
              </a:rPr>
              <a:t> </a:t>
            </a:r>
            <a:r>
              <a:rPr sz="2000" spc="5" dirty="0">
                <a:latin typeface="Times New Roman"/>
                <a:cs typeface="Times New Roman"/>
              </a:rPr>
              <a:t>(</a:t>
            </a:r>
            <a:r>
              <a:rPr sz="2000" i="1" spc="5" dirty="0">
                <a:latin typeface="Times New Roman"/>
                <a:cs typeface="Times New Roman"/>
              </a:rPr>
              <a:t>dE</a:t>
            </a:r>
            <a:r>
              <a:rPr sz="2000" spc="5" dirty="0">
                <a:latin typeface="Times New Roman"/>
                <a:cs typeface="Times New Roman"/>
              </a:rPr>
              <a:t>)</a:t>
            </a:r>
            <a:r>
              <a:rPr sz="2000" spc="-30" dirty="0">
                <a:latin typeface="Times New Roman"/>
                <a:cs typeface="Times New Roman"/>
              </a:rPr>
              <a:t> </a:t>
            </a:r>
            <a:r>
              <a:rPr sz="2000" dirty="0">
                <a:latin typeface="Times New Roman"/>
                <a:cs typeface="Times New Roman"/>
              </a:rPr>
              <a:t>contained</a:t>
            </a:r>
            <a:r>
              <a:rPr sz="2000" spc="-30" dirty="0">
                <a:latin typeface="Times New Roman"/>
                <a:cs typeface="Times New Roman"/>
              </a:rPr>
              <a:t> </a:t>
            </a:r>
            <a:r>
              <a:rPr sz="2000" dirty="0">
                <a:latin typeface="Times New Roman"/>
                <a:cs typeface="Times New Roman"/>
              </a:rPr>
              <a:t>within</a:t>
            </a:r>
            <a:r>
              <a:rPr sz="2000" spc="-3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mass</a:t>
            </a:r>
            <a:r>
              <a:rPr sz="2000" dirty="0">
                <a:latin typeface="Times New Roman"/>
                <a:cs typeface="Times New Roman"/>
              </a:rPr>
              <a:t> of</a:t>
            </a:r>
            <a:r>
              <a:rPr sz="2000" spc="-15" dirty="0">
                <a:latin typeface="Times New Roman"/>
                <a:cs typeface="Times New Roman"/>
              </a:rPr>
              <a:t> </a:t>
            </a:r>
            <a:r>
              <a:rPr sz="2000" dirty="0">
                <a:latin typeface="Times New Roman"/>
                <a:cs typeface="Times New Roman"/>
              </a:rPr>
              <a:t>the</a:t>
            </a:r>
            <a:endParaRPr sz="2000">
              <a:latin typeface="Times New Roman"/>
              <a:cs typeface="Times New Roman"/>
            </a:endParaRPr>
          </a:p>
        </p:txBody>
      </p:sp>
      <p:sp>
        <p:nvSpPr>
          <p:cNvPr id="5" name="object 5"/>
          <p:cNvSpPr txBox="1"/>
          <p:nvPr/>
        </p:nvSpPr>
        <p:spPr>
          <a:xfrm>
            <a:off x="231140" y="1508734"/>
            <a:ext cx="1701800" cy="941069"/>
          </a:xfrm>
          <a:prstGeom prst="rect">
            <a:avLst/>
          </a:prstGeom>
        </p:spPr>
        <p:txBody>
          <a:bodyPr vert="horz" wrap="square" lIns="0" tIns="12700" rIns="0" bIns="0" rtlCol="0">
            <a:spAutoFit/>
          </a:bodyPr>
          <a:lstStyle/>
          <a:p>
            <a:pPr marL="12700" marR="5080">
              <a:lnSpc>
                <a:spcPct val="150100"/>
              </a:lnSpc>
              <a:spcBef>
                <a:spcPts val="100"/>
              </a:spcBef>
            </a:pPr>
            <a:r>
              <a:rPr sz="2000" spc="-5" dirty="0">
                <a:latin typeface="Times New Roman"/>
                <a:cs typeface="Times New Roman"/>
              </a:rPr>
              <a:t>element</a:t>
            </a:r>
            <a:r>
              <a:rPr sz="2000" spc="-40" dirty="0">
                <a:latin typeface="Times New Roman"/>
                <a:cs typeface="Times New Roman"/>
              </a:rPr>
              <a:t> </a:t>
            </a:r>
            <a:r>
              <a:rPr sz="2000" dirty="0">
                <a:latin typeface="Times New Roman"/>
                <a:cs typeface="Times New Roman"/>
              </a:rPr>
              <a:t>(</a:t>
            </a:r>
            <a:r>
              <a:rPr sz="2000" i="1" dirty="0">
                <a:latin typeface="Times New Roman"/>
                <a:cs typeface="Times New Roman"/>
              </a:rPr>
              <a:t>dM</a:t>
            </a:r>
            <a:r>
              <a:rPr sz="2000" dirty="0">
                <a:latin typeface="Times New Roman"/>
                <a:cs typeface="Times New Roman"/>
              </a:rPr>
              <a:t>)</a:t>
            </a:r>
            <a:r>
              <a:rPr sz="2000" spc="-60" dirty="0">
                <a:latin typeface="Times New Roman"/>
                <a:cs typeface="Times New Roman"/>
              </a:rPr>
              <a:t> </a:t>
            </a:r>
            <a:r>
              <a:rPr sz="2000" dirty="0">
                <a:latin typeface="Times New Roman"/>
                <a:cs typeface="Times New Roman"/>
              </a:rPr>
              <a:t>is: </a:t>
            </a:r>
            <a:r>
              <a:rPr sz="2000" spc="-484" dirty="0">
                <a:latin typeface="Times New Roman"/>
                <a:cs typeface="Times New Roman"/>
              </a:rPr>
              <a:t> </a:t>
            </a:r>
            <a:r>
              <a:rPr sz="2000" spc="5" dirty="0">
                <a:latin typeface="Times New Roman"/>
                <a:cs typeface="Times New Roman"/>
              </a:rPr>
              <a:t>Where</a:t>
            </a:r>
            <a:endParaRPr sz="2000">
              <a:latin typeface="Times New Roman"/>
              <a:cs typeface="Times New Roman"/>
            </a:endParaRPr>
          </a:p>
        </p:txBody>
      </p:sp>
      <p:sp>
        <p:nvSpPr>
          <p:cNvPr id="6" name="object 6"/>
          <p:cNvSpPr txBox="1"/>
          <p:nvPr/>
        </p:nvSpPr>
        <p:spPr>
          <a:xfrm>
            <a:off x="193039" y="5167782"/>
            <a:ext cx="4970780" cy="1397000"/>
          </a:xfrm>
          <a:prstGeom prst="rect">
            <a:avLst/>
          </a:prstGeom>
        </p:spPr>
        <p:txBody>
          <a:bodyPr vert="horz" wrap="square" lIns="0" tIns="164465" rIns="0" bIns="0" rtlCol="0">
            <a:spAutoFit/>
          </a:bodyPr>
          <a:lstStyle/>
          <a:p>
            <a:pPr marL="114300">
              <a:lnSpc>
                <a:spcPct val="100000"/>
              </a:lnSpc>
              <a:spcBef>
                <a:spcPts val="1295"/>
              </a:spcBef>
            </a:pPr>
            <a:r>
              <a:rPr sz="2000" dirty="0">
                <a:latin typeface="Times New Roman"/>
                <a:cs typeface="Times New Roman"/>
              </a:rPr>
              <a:t>If</a:t>
            </a:r>
            <a:r>
              <a:rPr sz="2000" spc="-2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density</a:t>
            </a:r>
            <a:r>
              <a:rPr sz="2000" spc="-45" dirty="0">
                <a:latin typeface="Times New Roman"/>
                <a:cs typeface="Times New Roman"/>
              </a:rPr>
              <a:t> </a:t>
            </a:r>
            <a:r>
              <a:rPr sz="2000" dirty="0">
                <a:latin typeface="Times New Roman"/>
                <a:cs typeface="Times New Roman"/>
              </a:rPr>
              <a:t>of</a:t>
            </a:r>
            <a:r>
              <a:rPr sz="2000" spc="-5" dirty="0">
                <a:latin typeface="Times New Roman"/>
                <a:cs typeface="Times New Roman"/>
              </a:rPr>
              <a:t> air</a:t>
            </a:r>
            <a:r>
              <a:rPr sz="2000" spc="-2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i="1" spc="5" dirty="0">
                <a:latin typeface="Times New Roman"/>
                <a:cs typeface="Times New Roman"/>
              </a:rPr>
              <a:t>ρ</a:t>
            </a:r>
            <a:r>
              <a:rPr sz="1950" i="1" spc="7" baseline="-21367" dirty="0">
                <a:latin typeface="Times New Roman"/>
                <a:cs typeface="Times New Roman"/>
              </a:rPr>
              <a:t>a</a:t>
            </a:r>
            <a:r>
              <a:rPr sz="1950" i="1" spc="277" baseline="-21367" dirty="0">
                <a:latin typeface="Times New Roman"/>
                <a:cs typeface="Times New Roman"/>
              </a:rPr>
              <a:t> </a:t>
            </a:r>
            <a:r>
              <a:rPr sz="2000" dirty="0">
                <a:latin typeface="Times New Roman"/>
                <a:cs typeface="Times New Roman"/>
              </a:rPr>
              <a:t>and</a:t>
            </a:r>
            <a:r>
              <a:rPr sz="2000" spc="-20" dirty="0">
                <a:latin typeface="Times New Roman"/>
                <a:cs typeface="Times New Roman"/>
              </a:rPr>
              <a:t> </a:t>
            </a:r>
            <a:r>
              <a:rPr sz="2000" i="1" spc="5" dirty="0">
                <a:latin typeface="Times New Roman"/>
                <a:cs typeface="Times New Roman"/>
              </a:rPr>
              <a:t>dv</a:t>
            </a:r>
            <a:endParaRPr sz="2000">
              <a:latin typeface="Times New Roman"/>
              <a:cs typeface="Times New Roman"/>
            </a:endParaRPr>
          </a:p>
          <a:p>
            <a:pPr marL="50800">
              <a:lnSpc>
                <a:spcPct val="100000"/>
              </a:lnSpc>
              <a:spcBef>
                <a:spcPts val="1200"/>
              </a:spcBef>
            </a:pPr>
            <a:r>
              <a:rPr sz="2000" dirty="0">
                <a:latin typeface="Times New Roman"/>
                <a:cs typeface="Times New Roman"/>
              </a:rPr>
              <a:t>is</a:t>
            </a:r>
            <a:r>
              <a:rPr sz="2000" spc="-2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spc="-5" dirty="0">
                <a:latin typeface="Times New Roman"/>
                <a:cs typeface="Times New Roman"/>
              </a:rPr>
              <a:t>elemental</a:t>
            </a:r>
            <a:r>
              <a:rPr sz="2000" spc="-20" dirty="0">
                <a:latin typeface="Times New Roman"/>
                <a:cs typeface="Times New Roman"/>
              </a:rPr>
              <a:t> </a:t>
            </a:r>
            <a:r>
              <a:rPr sz="2000" spc="-5" dirty="0">
                <a:latin typeface="Times New Roman"/>
                <a:cs typeface="Times New Roman"/>
              </a:rPr>
              <a:t>volume</a:t>
            </a:r>
            <a:r>
              <a:rPr sz="2000" spc="-15" dirty="0">
                <a:latin typeface="Times New Roman"/>
                <a:cs typeface="Times New Roman"/>
              </a:rPr>
              <a:t> </a:t>
            </a:r>
            <a:r>
              <a:rPr sz="2000" dirty="0">
                <a:latin typeface="Times New Roman"/>
                <a:cs typeface="Times New Roman"/>
              </a:rPr>
              <a:t>in</a:t>
            </a:r>
            <a:r>
              <a:rPr sz="2000" spc="-15" dirty="0">
                <a:latin typeface="Times New Roman"/>
                <a:cs typeface="Times New Roman"/>
              </a:rPr>
              <a:t> </a:t>
            </a:r>
            <a:r>
              <a:rPr sz="2000" spc="-5" dirty="0">
                <a:latin typeface="Times New Roman"/>
                <a:cs typeface="Times New Roman"/>
              </a:rPr>
              <a:t>m</a:t>
            </a:r>
            <a:r>
              <a:rPr sz="1950" spc="-7" baseline="25641" dirty="0">
                <a:latin typeface="Times New Roman"/>
                <a:cs typeface="Times New Roman"/>
              </a:rPr>
              <a:t>3</a:t>
            </a:r>
            <a:endParaRPr sz="1950" baseline="25641">
              <a:latin typeface="Times New Roman"/>
              <a:cs typeface="Times New Roman"/>
            </a:endParaRPr>
          </a:p>
          <a:p>
            <a:pPr marL="50800">
              <a:lnSpc>
                <a:spcPct val="100000"/>
              </a:lnSpc>
              <a:spcBef>
                <a:spcPts val="1200"/>
              </a:spcBef>
              <a:tabLst>
                <a:tab pos="1772920" algn="l"/>
                <a:tab pos="3451225" algn="l"/>
              </a:tabLst>
            </a:pPr>
            <a:r>
              <a:rPr sz="2000" dirty="0">
                <a:latin typeface="Times New Roman"/>
                <a:cs typeface="Times New Roman"/>
              </a:rPr>
              <a:t>then</a:t>
            </a:r>
            <a:r>
              <a:rPr sz="2000" spc="490" dirty="0">
                <a:latin typeface="Times New Roman"/>
                <a:cs typeface="Times New Roman"/>
              </a:rPr>
              <a:t> </a:t>
            </a:r>
            <a:r>
              <a:rPr sz="2000" i="1" dirty="0">
                <a:latin typeface="Times New Roman"/>
                <a:cs typeface="Times New Roman"/>
              </a:rPr>
              <a:t>dv</a:t>
            </a:r>
            <a:r>
              <a:rPr sz="2000" i="1" spc="-5"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i="1" dirty="0">
                <a:latin typeface="Times New Roman"/>
                <a:cs typeface="Times New Roman"/>
              </a:rPr>
              <a:t>A.dx	</a:t>
            </a:r>
            <a:r>
              <a:rPr sz="2000" dirty="0">
                <a:latin typeface="Times New Roman"/>
                <a:cs typeface="Times New Roman"/>
              </a:rPr>
              <a:t>and</a:t>
            </a:r>
            <a:r>
              <a:rPr sz="2000" spc="5" dirty="0">
                <a:latin typeface="Times New Roman"/>
                <a:cs typeface="Times New Roman"/>
              </a:rPr>
              <a:t> </a:t>
            </a:r>
            <a:r>
              <a:rPr sz="2000" i="1" dirty="0">
                <a:latin typeface="Times New Roman"/>
                <a:cs typeface="Times New Roman"/>
              </a:rPr>
              <a:t>dm</a:t>
            </a:r>
            <a:r>
              <a:rPr sz="2000" i="1" spc="-5" dirty="0">
                <a:latin typeface="Times New Roman"/>
                <a:cs typeface="Times New Roman"/>
              </a:rPr>
              <a:t> </a:t>
            </a:r>
            <a:r>
              <a:rPr sz="2000" i="1" dirty="0">
                <a:latin typeface="Times New Roman"/>
                <a:cs typeface="Times New Roman"/>
              </a:rPr>
              <a:t>=</a:t>
            </a:r>
            <a:r>
              <a:rPr sz="2000" i="1" spc="10" dirty="0">
                <a:latin typeface="Times New Roman"/>
                <a:cs typeface="Times New Roman"/>
              </a:rPr>
              <a:t> </a:t>
            </a:r>
            <a:r>
              <a:rPr sz="2000" i="1" spc="5" dirty="0">
                <a:latin typeface="Times New Roman"/>
                <a:cs typeface="Times New Roman"/>
              </a:rPr>
              <a:t>ρ</a:t>
            </a:r>
            <a:r>
              <a:rPr sz="1950" i="1" spc="7" baseline="-21367" dirty="0">
                <a:latin typeface="Times New Roman"/>
                <a:cs typeface="Times New Roman"/>
              </a:rPr>
              <a:t>a</a:t>
            </a:r>
            <a:r>
              <a:rPr sz="1950" i="1" spc="254" baseline="-21367" dirty="0">
                <a:latin typeface="Times New Roman"/>
                <a:cs typeface="Times New Roman"/>
              </a:rPr>
              <a:t> </a:t>
            </a:r>
            <a:r>
              <a:rPr sz="2000" i="1" dirty="0">
                <a:latin typeface="Times New Roman"/>
                <a:cs typeface="Times New Roman"/>
              </a:rPr>
              <a:t>dv	</a:t>
            </a:r>
            <a:r>
              <a:rPr sz="2000" dirty="0">
                <a:latin typeface="Times New Roman"/>
                <a:cs typeface="Times New Roman"/>
              </a:rPr>
              <a:t>…………..(ii)</a:t>
            </a:r>
            <a:endParaRPr sz="2000">
              <a:latin typeface="Times New Roman"/>
              <a:cs typeface="Times New Roman"/>
            </a:endParaRPr>
          </a:p>
        </p:txBody>
      </p:sp>
      <p:grpSp>
        <p:nvGrpSpPr>
          <p:cNvPr id="7" name="object 7"/>
          <p:cNvGrpSpPr/>
          <p:nvPr/>
        </p:nvGrpSpPr>
        <p:grpSpPr>
          <a:xfrm>
            <a:off x="4559744" y="2807144"/>
            <a:ext cx="2388235" cy="1312545"/>
            <a:chOff x="4559744" y="2807144"/>
            <a:chExt cx="2388235" cy="1312545"/>
          </a:xfrm>
        </p:grpSpPr>
        <p:sp>
          <p:nvSpPr>
            <p:cNvPr id="8" name="object 8"/>
            <p:cNvSpPr/>
            <p:nvPr/>
          </p:nvSpPr>
          <p:spPr>
            <a:xfrm>
              <a:off x="4572762" y="2820162"/>
              <a:ext cx="2362200" cy="914400"/>
            </a:xfrm>
            <a:custGeom>
              <a:avLst/>
              <a:gdLst/>
              <a:ahLst/>
              <a:cxnLst/>
              <a:rect l="l" t="t" r="r" b="b"/>
              <a:pathLst>
                <a:path w="2362200" h="914400">
                  <a:moveTo>
                    <a:pt x="0" y="914400"/>
                  </a:moveTo>
                  <a:lnTo>
                    <a:pt x="2362199" y="914400"/>
                  </a:lnTo>
                  <a:lnTo>
                    <a:pt x="2362199" y="0"/>
                  </a:lnTo>
                  <a:lnTo>
                    <a:pt x="0" y="0"/>
                  </a:lnTo>
                  <a:lnTo>
                    <a:pt x="0" y="914400"/>
                  </a:lnTo>
                  <a:close/>
                </a:path>
              </a:pathLst>
            </a:custGeom>
            <a:ln w="25908">
              <a:solidFill>
                <a:srgbClr val="385D89"/>
              </a:solidFill>
            </a:ln>
          </p:spPr>
          <p:txBody>
            <a:bodyPr wrap="square" lIns="0" tIns="0" rIns="0" bIns="0" rtlCol="0"/>
            <a:lstStyle/>
            <a:p>
              <a:endParaRPr/>
            </a:p>
          </p:txBody>
        </p:sp>
        <p:sp>
          <p:nvSpPr>
            <p:cNvPr id="9" name="object 9"/>
            <p:cNvSpPr/>
            <p:nvPr/>
          </p:nvSpPr>
          <p:spPr>
            <a:xfrm>
              <a:off x="5029200" y="2819400"/>
              <a:ext cx="304800" cy="533400"/>
            </a:xfrm>
            <a:custGeom>
              <a:avLst/>
              <a:gdLst/>
              <a:ahLst/>
              <a:cxnLst/>
              <a:rect l="l" t="t" r="r" b="b"/>
              <a:pathLst>
                <a:path w="304800" h="533400">
                  <a:moveTo>
                    <a:pt x="0" y="533400"/>
                  </a:moveTo>
                  <a:lnTo>
                    <a:pt x="304800" y="0"/>
                  </a:lnTo>
                </a:path>
              </a:pathLst>
            </a:custGeom>
            <a:ln w="9144">
              <a:solidFill>
                <a:srgbClr val="497DBA"/>
              </a:solidFill>
            </a:ln>
          </p:spPr>
          <p:txBody>
            <a:bodyPr wrap="square" lIns="0" tIns="0" rIns="0" bIns="0" rtlCol="0"/>
            <a:lstStyle/>
            <a:p>
              <a:endParaRPr/>
            </a:p>
          </p:txBody>
        </p:sp>
        <p:sp>
          <p:nvSpPr>
            <p:cNvPr id="10" name="object 10"/>
            <p:cNvSpPr/>
            <p:nvPr/>
          </p:nvSpPr>
          <p:spPr>
            <a:xfrm>
              <a:off x="5332476" y="2819400"/>
              <a:ext cx="155575" cy="916305"/>
            </a:xfrm>
            <a:custGeom>
              <a:avLst/>
              <a:gdLst/>
              <a:ahLst/>
              <a:cxnLst/>
              <a:rect l="l" t="t" r="r" b="b"/>
              <a:pathLst>
                <a:path w="155575" h="916304">
                  <a:moveTo>
                    <a:pt x="3175" y="1524"/>
                  </a:moveTo>
                  <a:lnTo>
                    <a:pt x="0" y="915924"/>
                  </a:lnTo>
                </a:path>
                <a:path w="155575" h="916304">
                  <a:moveTo>
                    <a:pt x="155575" y="0"/>
                  </a:moveTo>
                  <a:lnTo>
                    <a:pt x="152400" y="914400"/>
                  </a:lnTo>
                </a:path>
              </a:pathLst>
            </a:custGeom>
            <a:ln w="9144">
              <a:solidFill>
                <a:srgbClr val="497DBA"/>
              </a:solidFill>
            </a:ln>
          </p:spPr>
          <p:txBody>
            <a:bodyPr wrap="square" lIns="0" tIns="0" rIns="0" bIns="0" rtlCol="0"/>
            <a:lstStyle/>
            <a:p>
              <a:endParaRPr/>
            </a:p>
          </p:txBody>
        </p:sp>
        <p:sp>
          <p:nvSpPr>
            <p:cNvPr id="11" name="object 11"/>
            <p:cNvSpPr/>
            <p:nvPr/>
          </p:nvSpPr>
          <p:spPr>
            <a:xfrm>
              <a:off x="5105400" y="4113276"/>
              <a:ext cx="152400" cy="1905"/>
            </a:xfrm>
            <a:custGeom>
              <a:avLst/>
              <a:gdLst/>
              <a:ahLst/>
              <a:cxnLst/>
              <a:rect l="l" t="t" r="r" b="b"/>
              <a:pathLst>
                <a:path w="152400" h="1904">
                  <a:moveTo>
                    <a:pt x="0" y="0"/>
                  </a:moveTo>
                  <a:lnTo>
                    <a:pt x="152400" y="1524"/>
                  </a:lnTo>
                </a:path>
              </a:pathLst>
            </a:custGeom>
            <a:ln w="9144">
              <a:solidFill>
                <a:srgbClr val="497DBA"/>
              </a:solidFill>
            </a:ln>
          </p:spPr>
          <p:txBody>
            <a:bodyPr wrap="square" lIns="0" tIns="0" rIns="0" bIns="0" rtlCol="0"/>
            <a:lstStyle/>
            <a:p>
              <a:endParaRPr/>
            </a:p>
          </p:txBody>
        </p:sp>
      </p:grpSp>
      <p:sp>
        <p:nvSpPr>
          <p:cNvPr id="12" name="object 12"/>
          <p:cNvSpPr txBox="1"/>
          <p:nvPr/>
        </p:nvSpPr>
        <p:spPr>
          <a:xfrm>
            <a:off x="205740" y="2423896"/>
            <a:ext cx="3003550" cy="2769235"/>
          </a:xfrm>
          <a:prstGeom prst="rect">
            <a:avLst/>
          </a:prstGeom>
        </p:spPr>
        <p:txBody>
          <a:bodyPr vert="horz" wrap="square" lIns="0" tIns="165100" rIns="0" bIns="0" rtlCol="0">
            <a:spAutoFit/>
          </a:bodyPr>
          <a:lstStyle/>
          <a:p>
            <a:pPr marL="101600">
              <a:lnSpc>
                <a:spcPct val="100000"/>
              </a:lnSpc>
              <a:spcBef>
                <a:spcPts val="1300"/>
              </a:spcBef>
            </a:pPr>
            <a:r>
              <a:rPr sz="2000" i="1" dirty="0">
                <a:latin typeface="Times New Roman"/>
                <a:cs typeface="Times New Roman"/>
              </a:rPr>
              <a:t>dE</a:t>
            </a:r>
            <a:r>
              <a:rPr sz="2000" i="1" spc="-25" dirty="0">
                <a:latin typeface="Times New Roman"/>
                <a:cs typeface="Times New Roman"/>
              </a:rPr>
              <a:t> </a:t>
            </a:r>
            <a:r>
              <a:rPr sz="2000" dirty="0">
                <a:latin typeface="Times New Roman"/>
                <a:cs typeface="Times New Roman"/>
              </a:rPr>
              <a:t>=</a:t>
            </a:r>
            <a:r>
              <a:rPr sz="2000" spc="-25" dirty="0">
                <a:latin typeface="Times New Roman"/>
                <a:cs typeface="Times New Roman"/>
              </a:rPr>
              <a:t> </a:t>
            </a:r>
            <a:r>
              <a:rPr sz="2000" dirty="0">
                <a:latin typeface="Times New Roman"/>
                <a:cs typeface="Times New Roman"/>
              </a:rPr>
              <a:t>Kinetic</a:t>
            </a:r>
            <a:r>
              <a:rPr sz="2000" spc="-40" dirty="0">
                <a:latin typeface="Times New Roman"/>
                <a:cs typeface="Times New Roman"/>
              </a:rPr>
              <a:t> </a:t>
            </a:r>
            <a:r>
              <a:rPr sz="2000" spc="-5" dirty="0">
                <a:latin typeface="Times New Roman"/>
                <a:cs typeface="Times New Roman"/>
              </a:rPr>
              <a:t>energy</a:t>
            </a:r>
            <a:r>
              <a:rPr sz="2000" spc="459" dirty="0">
                <a:latin typeface="Times New Roman"/>
                <a:cs typeface="Times New Roman"/>
              </a:rPr>
              <a:t> </a:t>
            </a:r>
            <a:r>
              <a:rPr sz="2000" dirty="0">
                <a:latin typeface="Times New Roman"/>
                <a:cs typeface="Times New Roman"/>
              </a:rPr>
              <a:t>(joule)</a:t>
            </a:r>
            <a:endParaRPr sz="2000">
              <a:latin typeface="Times New Roman"/>
              <a:cs typeface="Times New Roman"/>
            </a:endParaRPr>
          </a:p>
          <a:p>
            <a:pPr marL="101600">
              <a:lnSpc>
                <a:spcPct val="100000"/>
              </a:lnSpc>
              <a:spcBef>
                <a:spcPts val="1200"/>
              </a:spcBef>
            </a:pPr>
            <a:r>
              <a:rPr sz="2000" i="1" dirty="0">
                <a:latin typeface="Times New Roman"/>
                <a:cs typeface="Times New Roman"/>
              </a:rPr>
              <a:t>dm</a:t>
            </a:r>
            <a:r>
              <a:rPr sz="2000" i="1" spc="-25" dirty="0">
                <a:latin typeface="Times New Roman"/>
                <a:cs typeface="Times New Roman"/>
              </a:rPr>
              <a:t> </a:t>
            </a:r>
            <a:r>
              <a:rPr sz="2000" dirty="0">
                <a:latin typeface="Times New Roman"/>
                <a:cs typeface="Times New Roman"/>
              </a:rPr>
              <a:t>=</a:t>
            </a:r>
            <a:r>
              <a:rPr sz="2000" spc="-5" dirty="0">
                <a:latin typeface="Times New Roman"/>
                <a:cs typeface="Times New Roman"/>
              </a:rPr>
              <a:t> Elemental</a:t>
            </a:r>
            <a:r>
              <a:rPr sz="2000" spc="-20" dirty="0">
                <a:latin typeface="Times New Roman"/>
                <a:cs typeface="Times New Roman"/>
              </a:rPr>
              <a:t> </a:t>
            </a:r>
            <a:r>
              <a:rPr sz="2000" spc="-5" dirty="0">
                <a:latin typeface="Times New Roman"/>
                <a:cs typeface="Times New Roman"/>
              </a:rPr>
              <a:t>mass </a:t>
            </a:r>
            <a:r>
              <a:rPr sz="2000" dirty="0">
                <a:latin typeface="Times New Roman"/>
                <a:cs typeface="Times New Roman"/>
              </a:rPr>
              <a:t>(kg)</a:t>
            </a:r>
            <a:endParaRPr sz="2000">
              <a:latin typeface="Times New Roman"/>
              <a:cs typeface="Times New Roman"/>
            </a:endParaRPr>
          </a:p>
          <a:p>
            <a:pPr marL="38100" marR="30480" indent="63500">
              <a:lnSpc>
                <a:spcPct val="150000"/>
              </a:lnSpc>
              <a:tabLst>
                <a:tab pos="2781300" algn="l"/>
              </a:tabLst>
            </a:pPr>
            <a:r>
              <a:rPr sz="2000" i="1" dirty="0">
                <a:latin typeface="Times New Roman"/>
                <a:cs typeface="Times New Roman"/>
              </a:rPr>
              <a:t>v</a:t>
            </a:r>
            <a:r>
              <a:rPr sz="2000" i="1" spc="-15" dirty="0">
                <a:latin typeface="Times New Roman"/>
                <a:cs typeface="Times New Roman"/>
              </a:rPr>
              <a:t> </a:t>
            </a:r>
            <a:r>
              <a:rPr sz="2000" dirty="0">
                <a:latin typeface="Times New Roman"/>
                <a:cs typeface="Times New Roman"/>
              </a:rPr>
              <a:t>= </a:t>
            </a:r>
            <a:r>
              <a:rPr sz="2000" i="1" dirty="0">
                <a:latin typeface="Times New Roman"/>
                <a:cs typeface="Times New Roman"/>
              </a:rPr>
              <a:t>dx/dt</a:t>
            </a:r>
            <a:r>
              <a:rPr sz="2000" i="1" spc="-25"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wind</a:t>
            </a:r>
            <a:r>
              <a:rPr sz="2000" spc="-15" dirty="0">
                <a:latin typeface="Times New Roman"/>
                <a:cs typeface="Times New Roman"/>
              </a:rPr>
              <a:t> </a:t>
            </a:r>
            <a:r>
              <a:rPr sz="2000" dirty="0">
                <a:latin typeface="Times New Roman"/>
                <a:cs typeface="Times New Roman"/>
              </a:rPr>
              <a:t>veloc</a:t>
            </a:r>
            <a:r>
              <a:rPr sz="2000" spc="-10" dirty="0">
                <a:latin typeface="Times New Roman"/>
                <a:cs typeface="Times New Roman"/>
              </a:rPr>
              <a:t>i</a:t>
            </a:r>
            <a:r>
              <a:rPr sz="2000" dirty="0">
                <a:latin typeface="Times New Roman"/>
                <a:cs typeface="Times New Roman"/>
              </a:rPr>
              <a:t>ty	</a:t>
            </a:r>
            <a:r>
              <a:rPr sz="3000" baseline="-20833" dirty="0">
                <a:latin typeface="Times New Roman"/>
                <a:cs typeface="Times New Roman"/>
              </a:rPr>
              <a:t>V  </a:t>
            </a:r>
            <a:r>
              <a:rPr sz="2000" spc="-5" dirty="0">
                <a:latin typeface="Times New Roman"/>
                <a:cs typeface="Times New Roman"/>
              </a:rPr>
              <a:t>(m/sec). </a:t>
            </a:r>
            <a:r>
              <a:rPr sz="2000" dirty="0">
                <a:latin typeface="Times New Roman"/>
                <a:cs typeface="Times New Roman"/>
              </a:rPr>
              <a:t>(Here </a:t>
            </a:r>
            <a:r>
              <a:rPr sz="2000" i="1" dirty="0">
                <a:latin typeface="Times New Roman"/>
                <a:cs typeface="Times New Roman"/>
              </a:rPr>
              <a:t>dx </a:t>
            </a:r>
            <a:r>
              <a:rPr sz="2000" dirty="0">
                <a:latin typeface="Times New Roman"/>
                <a:cs typeface="Times New Roman"/>
              </a:rPr>
              <a:t>is the path </a:t>
            </a:r>
            <a:r>
              <a:rPr sz="2000" spc="-484" dirty="0">
                <a:latin typeface="Times New Roman"/>
                <a:cs typeface="Times New Roman"/>
              </a:rPr>
              <a:t> </a:t>
            </a:r>
            <a:r>
              <a:rPr sz="2000" dirty="0">
                <a:latin typeface="Times New Roman"/>
                <a:cs typeface="Times New Roman"/>
              </a:rPr>
              <a:t>travelled in the direction of </a:t>
            </a:r>
            <a:r>
              <a:rPr sz="2000" spc="5" dirty="0">
                <a:latin typeface="Times New Roman"/>
                <a:cs typeface="Times New Roman"/>
              </a:rPr>
              <a:t> </a:t>
            </a:r>
            <a:r>
              <a:rPr sz="2000" dirty="0">
                <a:latin typeface="Times New Roman"/>
                <a:cs typeface="Times New Roman"/>
              </a:rPr>
              <a:t>wind</a:t>
            </a:r>
            <a:r>
              <a:rPr sz="2000" spc="-20" dirty="0">
                <a:latin typeface="Times New Roman"/>
                <a:cs typeface="Times New Roman"/>
              </a:rPr>
              <a:t> </a:t>
            </a:r>
            <a:r>
              <a:rPr sz="2000" dirty="0">
                <a:latin typeface="Times New Roman"/>
                <a:cs typeface="Times New Roman"/>
              </a:rPr>
              <a:t>in</a:t>
            </a:r>
            <a:r>
              <a:rPr sz="2000" spc="-10" dirty="0">
                <a:latin typeface="Times New Roman"/>
                <a:cs typeface="Times New Roman"/>
              </a:rPr>
              <a:t> time</a:t>
            </a:r>
            <a:r>
              <a:rPr sz="2000" spc="-5" dirty="0">
                <a:latin typeface="Times New Roman"/>
                <a:cs typeface="Times New Roman"/>
              </a:rPr>
              <a:t> </a:t>
            </a:r>
            <a:r>
              <a:rPr sz="2000" i="1" spc="-5" dirty="0">
                <a:latin typeface="Times New Roman"/>
                <a:cs typeface="Times New Roman"/>
              </a:rPr>
              <a:t>dt</a:t>
            </a:r>
            <a:r>
              <a:rPr sz="2000" spc="-5" dirty="0">
                <a:latin typeface="Times New Roman"/>
                <a:cs typeface="Times New Roman"/>
              </a:rPr>
              <a:t>).</a:t>
            </a:r>
            <a:endParaRPr sz="2000">
              <a:latin typeface="Times New Roman"/>
              <a:cs typeface="Times New Roman"/>
            </a:endParaRPr>
          </a:p>
        </p:txBody>
      </p:sp>
      <p:grpSp>
        <p:nvGrpSpPr>
          <p:cNvPr id="13" name="object 13"/>
          <p:cNvGrpSpPr/>
          <p:nvPr/>
        </p:nvGrpSpPr>
        <p:grpSpPr>
          <a:xfrm>
            <a:off x="3200400" y="2814637"/>
            <a:ext cx="4495800" cy="1466850"/>
            <a:chOff x="3200400" y="2814637"/>
            <a:chExt cx="4495800" cy="1466850"/>
          </a:xfrm>
        </p:grpSpPr>
        <p:sp>
          <p:nvSpPr>
            <p:cNvPr id="14" name="object 14"/>
            <p:cNvSpPr/>
            <p:nvPr/>
          </p:nvSpPr>
          <p:spPr>
            <a:xfrm>
              <a:off x="5029200" y="3352800"/>
              <a:ext cx="304800" cy="914400"/>
            </a:xfrm>
            <a:custGeom>
              <a:avLst/>
              <a:gdLst/>
              <a:ahLst/>
              <a:cxnLst/>
              <a:rect l="l" t="t" r="r" b="b"/>
              <a:pathLst>
                <a:path w="304800" h="914400">
                  <a:moveTo>
                    <a:pt x="1650" y="0"/>
                  </a:moveTo>
                  <a:lnTo>
                    <a:pt x="0" y="914400"/>
                  </a:lnTo>
                </a:path>
                <a:path w="304800" h="914400">
                  <a:moveTo>
                    <a:pt x="304800" y="381000"/>
                  </a:moveTo>
                  <a:lnTo>
                    <a:pt x="0" y="914400"/>
                  </a:lnTo>
                </a:path>
              </a:pathLst>
            </a:custGeom>
            <a:ln w="9144">
              <a:solidFill>
                <a:srgbClr val="497DBA"/>
              </a:solidFill>
            </a:ln>
          </p:spPr>
          <p:txBody>
            <a:bodyPr wrap="square" lIns="0" tIns="0" rIns="0" bIns="0" rtlCol="0"/>
            <a:lstStyle/>
            <a:p>
              <a:endParaRPr/>
            </a:p>
          </p:txBody>
        </p:sp>
        <p:sp>
          <p:nvSpPr>
            <p:cNvPr id="15" name="object 15"/>
            <p:cNvSpPr/>
            <p:nvPr/>
          </p:nvSpPr>
          <p:spPr>
            <a:xfrm>
              <a:off x="5181600" y="2819400"/>
              <a:ext cx="304800" cy="533400"/>
            </a:xfrm>
            <a:custGeom>
              <a:avLst/>
              <a:gdLst/>
              <a:ahLst/>
              <a:cxnLst/>
              <a:rect l="l" t="t" r="r" b="b"/>
              <a:pathLst>
                <a:path w="304800" h="533400">
                  <a:moveTo>
                    <a:pt x="0" y="533400"/>
                  </a:moveTo>
                  <a:lnTo>
                    <a:pt x="304800" y="0"/>
                  </a:lnTo>
                </a:path>
              </a:pathLst>
            </a:custGeom>
            <a:ln w="9144">
              <a:solidFill>
                <a:srgbClr val="497DBA"/>
              </a:solidFill>
            </a:ln>
          </p:spPr>
          <p:txBody>
            <a:bodyPr wrap="square" lIns="0" tIns="0" rIns="0" bIns="0" rtlCol="0"/>
            <a:lstStyle/>
            <a:p>
              <a:endParaRPr/>
            </a:p>
          </p:txBody>
        </p:sp>
        <p:sp>
          <p:nvSpPr>
            <p:cNvPr id="16" name="object 16"/>
            <p:cNvSpPr/>
            <p:nvPr/>
          </p:nvSpPr>
          <p:spPr>
            <a:xfrm>
              <a:off x="5181600" y="3352800"/>
              <a:ext cx="304800" cy="914400"/>
            </a:xfrm>
            <a:custGeom>
              <a:avLst/>
              <a:gdLst/>
              <a:ahLst/>
              <a:cxnLst/>
              <a:rect l="l" t="t" r="r" b="b"/>
              <a:pathLst>
                <a:path w="304800" h="914400">
                  <a:moveTo>
                    <a:pt x="1650" y="0"/>
                  </a:moveTo>
                  <a:lnTo>
                    <a:pt x="0" y="914400"/>
                  </a:lnTo>
                </a:path>
                <a:path w="304800" h="914400">
                  <a:moveTo>
                    <a:pt x="304800" y="381000"/>
                  </a:moveTo>
                  <a:lnTo>
                    <a:pt x="0" y="914400"/>
                  </a:lnTo>
                </a:path>
              </a:pathLst>
            </a:custGeom>
            <a:ln w="9144">
              <a:solidFill>
                <a:srgbClr val="497DBA"/>
              </a:solidFill>
            </a:ln>
          </p:spPr>
          <p:txBody>
            <a:bodyPr wrap="square" lIns="0" tIns="0" rIns="0" bIns="0" rtlCol="0"/>
            <a:lstStyle/>
            <a:p>
              <a:endParaRPr/>
            </a:p>
          </p:txBody>
        </p:sp>
        <p:sp>
          <p:nvSpPr>
            <p:cNvPr id="17" name="object 17"/>
            <p:cNvSpPr/>
            <p:nvPr/>
          </p:nvSpPr>
          <p:spPr>
            <a:xfrm>
              <a:off x="5029200" y="2895600"/>
              <a:ext cx="457200" cy="1143000"/>
            </a:xfrm>
            <a:custGeom>
              <a:avLst/>
              <a:gdLst/>
              <a:ahLst/>
              <a:cxnLst/>
              <a:rect l="l" t="t" r="r" b="b"/>
              <a:pathLst>
                <a:path w="457200" h="1143000">
                  <a:moveTo>
                    <a:pt x="228600" y="0"/>
                  </a:moveTo>
                  <a:lnTo>
                    <a:pt x="381000" y="1650"/>
                  </a:lnTo>
                </a:path>
                <a:path w="457200" h="1143000">
                  <a:moveTo>
                    <a:pt x="152400" y="152400"/>
                  </a:moveTo>
                  <a:lnTo>
                    <a:pt x="304800" y="154050"/>
                  </a:lnTo>
                </a:path>
                <a:path w="457200" h="1143000">
                  <a:moveTo>
                    <a:pt x="76200" y="304800"/>
                  </a:moveTo>
                  <a:lnTo>
                    <a:pt x="228600" y="306450"/>
                  </a:lnTo>
                </a:path>
                <a:path w="457200" h="1143000">
                  <a:moveTo>
                    <a:pt x="0" y="608076"/>
                  </a:moveTo>
                  <a:lnTo>
                    <a:pt x="152400" y="609600"/>
                  </a:lnTo>
                </a:path>
                <a:path w="457200" h="1143000">
                  <a:moveTo>
                    <a:pt x="0" y="912876"/>
                  </a:moveTo>
                  <a:lnTo>
                    <a:pt x="152400" y="914400"/>
                  </a:lnTo>
                </a:path>
                <a:path w="457200" h="1143000">
                  <a:moveTo>
                    <a:pt x="0" y="1141476"/>
                  </a:moveTo>
                  <a:lnTo>
                    <a:pt x="152400" y="1143000"/>
                  </a:lnTo>
                </a:path>
                <a:path w="457200" h="1143000">
                  <a:moveTo>
                    <a:pt x="228600" y="989076"/>
                  </a:moveTo>
                  <a:lnTo>
                    <a:pt x="381000" y="990600"/>
                  </a:lnTo>
                </a:path>
                <a:path w="457200" h="1143000">
                  <a:moveTo>
                    <a:pt x="304800" y="684276"/>
                  </a:moveTo>
                  <a:lnTo>
                    <a:pt x="457200" y="685800"/>
                  </a:lnTo>
                </a:path>
                <a:path w="457200" h="1143000">
                  <a:moveTo>
                    <a:pt x="304800" y="227075"/>
                  </a:moveTo>
                  <a:lnTo>
                    <a:pt x="457200" y="228600"/>
                  </a:lnTo>
                </a:path>
                <a:path w="457200" h="1143000">
                  <a:moveTo>
                    <a:pt x="304800" y="531876"/>
                  </a:moveTo>
                  <a:lnTo>
                    <a:pt x="457200" y="533400"/>
                  </a:lnTo>
                </a:path>
              </a:pathLst>
            </a:custGeom>
            <a:ln w="9144">
              <a:solidFill>
                <a:srgbClr val="497DBA"/>
              </a:solidFill>
            </a:ln>
          </p:spPr>
          <p:txBody>
            <a:bodyPr wrap="square" lIns="0" tIns="0" rIns="0" bIns="0" rtlCol="0"/>
            <a:lstStyle/>
            <a:p>
              <a:endParaRPr/>
            </a:p>
          </p:txBody>
        </p:sp>
        <p:sp>
          <p:nvSpPr>
            <p:cNvPr id="18" name="object 18"/>
            <p:cNvSpPr/>
            <p:nvPr/>
          </p:nvSpPr>
          <p:spPr>
            <a:xfrm>
              <a:off x="4191761" y="3353562"/>
              <a:ext cx="2362200" cy="914400"/>
            </a:xfrm>
            <a:custGeom>
              <a:avLst/>
              <a:gdLst/>
              <a:ahLst/>
              <a:cxnLst/>
              <a:rect l="l" t="t" r="r" b="b"/>
              <a:pathLst>
                <a:path w="2362200" h="914400">
                  <a:moveTo>
                    <a:pt x="0" y="914400"/>
                  </a:moveTo>
                  <a:lnTo>
                    <a:pt x="2362199" y="914400"/>
                  </a:lnTo>
                  <a:lnTo>
                    <a:pt x="2362199" y="0"/>
                  </a:lnTo>
                  <a:lnTo>
                    <a:pt x="0" y="0"/>
                  </a:lnTo>
                  <a:lnTo>
                    <a:pt x="0" y="914400"/>
                  </a:lnTo>
                  <a:close/>
                </a:path>
              </a:pathLst>
            </a:custGeom>
            <a:ln w="25908">
              <a:solidFill>
                <a:srgbClr val="385D89"/>
              </a:solidFill>
            </a:ln>
          </p:spPr>
          <p:txBody>
            <a:bodyPr wrap="square" lIns="0" tIns="0" rIns="0" bIns="0" rtlCol="0"/>
            <a:lstStyle/>
            <a:p>
              <a:endParaRPr/>
            </a:p>
          </p:txBody>
        </p:sp>
        <p:sp>
          <p:nvSpPr>
            <p:cNvPr id="19" name="object 19"/>
            <p:cNvSpPr/>
            <p:nvPr/>
          </p:nvSpPr>
          <p:spPr>
            <a:xfrm>
              <a:off x="4191000" y="2819400"/>
              <a:ext cx="2743200" cy="1447800"/>
            </a:xfrm>
            <a:custGeom>
              <a:avLst/>
              <a:gdLst/>
              <a:ahLst/>
              <a:cxnLst/>
              <a:rect l="l" t="t" r="r" b="b"/>
              <a:pathLst>
                <a:path w="2743200" h="1447800">
                  <a:moveTo>
                    <a:pt x="0" y="533400"/>
                  </a:moveTo>
                  <a:lnTo>
                    <a:pt x="381000" y="0"/>
                  </a:lnTo>
                </a:path>
                <a:path w="2743200" h="1447800">
                  <a:moveTo>
                    <a:pt x="2362200" y="533400"/>
                  </a:moveTo>
                  <a:lnTo>
                    <a:pt x="2743200" y="0"/>
                  </a:lnTo>
                </a:path>
                <a:path w="2743200" h="1447800">
                  <a:moveTo>
                    <a:pt x="2362200" y="1447800"/>
                  </a:moveTo>
                  <a:lnTo>
                    <a:pt x="2743200" y="914400"/>
                  </a:lnTo>
                </a:path>
              </a:pathLst>
            </a:custGeom>
            <a:ln w="9144">
              <a:solidFill>
                <a:srgbClr val="497DBA"/>
              </a:solidFill>
            </a:ln>
          </p:spPr>
          <p:txBody>
            <a:bodyPr wrap="square" lIns="0" tIns="0" rIns="0" bIns="0" rtlCol="0"/>
            <a:lstStyle/>
            <a:p>
              <a:endParaRPr/>
            </a:p>
          </p:txBody>
        </p:sp>
        <p:sp>
          <p:nvSpPr>
            <p:cNvPr id="20" name="object 20"/>
            <p:cNvSpPr/>
            <p:nvPr/>
          </p:nvSpPr>
          <p:spPr>
            <a:xfrm>
              <a:off x="4191000" y="3733800"/>
              <a:ext cx="381000" cy="533400"/>
            </a:xfrm>
            <a:custGeom>
              <a:avLst/>
              <a:gdLst/>
              <a:ahLst/>
              <a:cxnLst/>
              <a:rect l="l" t="t" r="r" b="b"/>
              <a:pathLst>
                <a:path w="381000" h="533400">
                  <a:moveTo>
                    <a:pt x="381000" y="0"/>
                  </a:moveTo>
                  <a:lnTo>
                    <a:pt x="0" y="533400"/>
                  </a:lnTo>
                </a:path>
              </a:pathLst>
            </a:custGeom>
            <a:ln w="9144">
              <a:solidFill>
                <a:srgbClr val="497DBA"/>
              </a:solidFill>
              <a:prstDash val="sysDash"/>
            </a:ln>
          </p:spPr>
          <p:txBody>
            <a:bodyPr wrap="square" lIns="0" tIns="0" rIns="0" bIns="0" rtlCol="0"/>
            <a:lstStyle/>
            <a:p>
              <a:endParaRPr/>
            </a:p>
          </p:txBody>
        </p:sp>
        <p:sp>
          <p:nvSpPr>
            <p:cNvPr id="21" name="object 21"/>
            <p:cNvSpPr/>
            <p:nvPr/>
          </p:nvSpPr>
          <p:spPr>
            <a:xfrm>
              <a:off x="3200400" y="3378707"/>
              <a:ext cx="4495800" cy="408305"/>
            </a:xfrm>
            <a:custGeom>
              <a:avLst/>
              <a:gdLst/>
              <a:ahLst/>
              <a:cxnLst/>
              <a:rect l="l" t="t" r="r" b="b"/>
              <a:pathLst>
                <a:path w="4495800" h="408304">
                  <a:moveTo>
                    <a:pt x="979703" y="362966"/>
                  </a:moveTo>
                  <a:lnTo>
                    <a:pt x="978027" y="362966"/>
                  </a:lnTo>
                  <a:lnTo>
                    <a:pt x="954506" y="362966"/>
                  </a:lnTo>
                  <a:lnTo>
                    <a:pt x="895477" y="397256"/>
                  </a:lnTo>
                  <a:lnTo>
                    <a:pt x="894461" y="401193"/>
                  </a:lnTo>
                  <a:lnTo>
                    <a:pt x="896239" y="404114"/>
                  </a:lnTo>
                  <a:lnTo>
                    <a:pt x="898017" y="407162"/>
                  </a:lnTo>
                  <a:lnTo>
                    <a:pt x="901954" y="408178"/>
                  </a:lnTo>
                  <a:lnTo>
                    <a:pt x="905002" y="406527"/>
                  </a:lnTo>
                  <a:lnTo>
                    <a:pt x="979703" y="362966"/>
                  </a:lnTo>
                  <a:close/>
                </a:path>
                <a:path w="4495800" h="408304">
                  <a:moveTo>
                    <a:pt x="990600" y="356616"/>
                  </a:moveTo>
                  <a:lnTo>
                    <a:pt x="902081" y="304800"/>
                  </a:lnTo>
                  <a:lnTo>
                    <a:pt x="898144" y="305816"/>
                  </a:lnTo>
                  <a:lnTo>
                    <a:pt x="894588" y="311912"/>
                  </a:lnTo>
                  <a:lnTo>
                    <a:pt x="895604" y="315849"/>
                  </a:lnTo>
                  <a:lnTo>
                    <a:pt x="954532" y="350240"/>
                  </a:lnTo>
                  <a:lnTo>
                    <a:pt x="0" y="348742"/>
                  </a:lnTo>
                  <a:lnTo>
                    <a:pt x="0" y="361442"/>
                  </a:lnTo>
                  <a:lnTo>
                    <a:pt x="954570" y="362940"/>
                  </a:lnTo>
                  <a:lnTo>
                    <a:pt x="978027" y="362966"/>
                  </a:lnTo>
                  <a:lnTo>
                    <a:pt x="979766" y="362940"/>
                  </a:lnTo>
                  <a:lnTo>
                    <a:pt x="990600" y="356616"/>
                  </a:lnTo>
                  <a:close/>
                </a:path>
                <a:path w="4495800" h="408304">
                  <a:moveTo>
                    <a:pt x="4484903" y="58166"/>
                  </a:moveTo>
                  <a:lnTo>
                    <a:pt x="4483227" y="58166"/>
                  </a:lnTo>
                  <a:lnTo>
                    <a:pt x="4459706" y="58166"/>
                  </a:lnTo>
                  <a:lnTo>
                    <a:pt x="4400677" y="92456"/>
                  </a:lnTo>
                  <a:lnTo>
                    <a:pt x="4399661" y="96393"/>
                  </a:lnTo>
                  <a:lnTo>
                    <a:pt x="4401439" y="99314"/>
                  </a:lnTo>
                  <a:lnTo>
                    <a:pt x="4403217" y="102362"/>
                  </a:lnTo>
                  <a:lnTo>
                    <a:pt x="4407154" y="103378"/>
                  </a:lnTo>
                  <a:lnTo>
                    <a:pt x="4410202" y="101727"/>
                  </a:lnTo>
                  <a:lnTo>
                    <a:pt x="4484903" y="58166"/>
                  </a:lnTo>
                  <a:close/>
                </a:path>
                <a:path w="4495800" h="408304">
                  <a:moveTo>
                    <a:pt x="4495800" y="51816"/>
                  </a:moveTo>
                  <a:lnTo>
                    <a:pt x="4407281" y="0"/>
                  </a:lnTo>
                  <a:lnTo>
                    <a:pt x="4403344" y="1016"/>
                  </a:lnTo>
                  <a:lnTo>
                    <a:pt x="4399788" y="7112"/>
                  </a:lnTo>
                  <a:lnTo>
                    <a:pt x="4400804" y="11049"/>
                  </a:lnTo>
                  <a:lnTo>
                    <a:pt x="4459732" y="45440"/>
                  </a:lnTo>
                  <a:lnTo>
                    <a:pt x="3505200" y="43942"/>
                  </a:lnTo>
                  <a:lnTo>
                    <a:pt x="3505200" y="56642"/>
                  </a:lnTo>
                  <a:lnTo>
                    <a:pt x="4459770" y="58140"/>
                  </a:lnTo>
                  <a:lnTo>
                    <a:pt x="4483227" y="58166"/>
                  </a:lnTo>
                  <a:lnTo>
                    <a:pt x="4484967" y="58140"/>
                  </a:lnTo>
                  <a:lnTo>
                    <a:pt x="4495800" y="51816"/>
                  </a:lnTo>
                  <a:close/>
                </a:path>
              </a:pathLst>
            </a:custGeom>
            <a:solidFill>
              <a:srgbClr val="497DBA"/>
            </a:solidFill>
          </p:spPr>
          <p:txBody>
            <a:bodyPr wrap="square" lIns="0" tIns="0" rIns="0" bIns="0" rtlCol="0"/>
            <a:lstStyle/>
            <a:p>
              <a:endParaRPr/>
            </a:p>
          </p:txBody>
        </p:sp>
      </p:grpSp>
      <p:grpSp>
        <p:nvGrpSpPr>
          <p:cNvPr id="22" name="object 22"/>
          <p:cNvGrpSpPr/>
          <p:nvPr/>
        </p:nvGrpSpPr>
        <p:grpSpPr>
          <a:xfrm>
            <a:off x="5175503" y="4338828"/>
            <a:ext cx="234950" cy="238125"/>
            <a:chOff x="5175503" y="4338828"/>
            <a:chExt cx="234950" cy="238125"/>
          </a:xfrm>
        </p:grpSpPr>
        <p:pic>
          <p:nvPicPr>
            <p:cNvPr id="23" name="object 23"/>
            <p:cNvPicPr/>
            <p:nvPr/>
          </p:nvPicPr>
          <p:blipFill>
            <a:blip r:embed="rId2" cstate="print"/>
            <a:stretch>
              <a:fillRect/>
            </a:stretch>
          </p:blipFill>
          <p:spPr>
            <a:xfrm>
              <a:off x="5181599" y="4444746"/>
              <a:ext cx="228600" cy="103378"/>
            </a:xfrm>
            <a:prstGeom prst="rect">
              <a:avLst/>
            </a:prstGeom>
          </p:spPr>
        </p:pic>
        <p:sp>
          <p:nvSpPr>
            <p:cNvPr id="24" name="object 24"/>
            <p:cNvSpPr/>
            <p:nvPr/>
          </p:nvSpPr>
          <p:spPr>
            <a:xfrm>
              <a:off x="5180075" y="4343400"/>
              <a:ext cx="3175" cy="228600"/>
            </a:xfrm>
            <a:custGeom>
              <a:avLst/>
              <a:gdLst/>
              <a:ahLst/>
              <a:cxnLst/>
              <a:rect l="l" t="t" r="r" b="b"/>
              <a:pathLst>
                <a:path w="3175" h="228600">
                  <a:moveTo>
                    <a:pt x="3175" y="0"/>
                  </a:moveTo>
                  <a:lnTo>
                    <a:pt x="0" y="228600"/>
                  </a:lnTo>
                </a:path>
              </a:pathLst>
            </a:custGeom>
            <a:ln w="9144">
              <a:solidFill>
                <a:srgbClr val="497DBA"/>
              </a:solidFill>
            </a:ln>
          </p:spPr>
          <p:txBody>
            <a:bodyPr wrap="square" lIns="0" tIns="0" rIns="0" bIns="0" rtlCol="0"/>
            <a:lstStyle/>
            <a:p>
              <a:endParaRPr/>
            </a:p>
          </p:txBody>
        </p:sp>
      </p:grpSp>
      <p:sp>
        <p:nvSpPr>
          <p:cNvPr id="25" name="object 25"/>
          <p:cNvSpPr txBox="1"/>
          <p:nvPr/>
        </p:nvSpPr>
        <p:spPr>
          <a:xfrm>
            <a:off x="7700009" y="3282188"/>
            <a:ext cx="20955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V</a:t>
            </a:r>
            <a:endParaRPr sz="2000">
              <a:latin typeface="Times New Roman"/>
              <a:cs typeface="Times New Roman"/>
            </a:endParaRPr>
          </a:p>
        </p:txBody>
      </p:sp>
      <p:grpSp>
        <p:nvGrpSpPr>
          <p:cNvPr id="26" name="object 26"/>
          <p:cNvGrpSpPr/>
          <p:nvPr/>
        </p:nvGrpSpPr>
        <p:grpSpPr>
          <a:xfrm>
            <a:off x="4495800" y="4340352"/>
            <a:ext cx="539750" cy="236220"/>
            <a:chOff x="4495800" y="4340352"/>
            <a:chExt cx="539750" cy="236220"/>
          </a:xfrm>
        </p:grpSpPr>
        <p:sp>
          <p:nvSpPr>
            <p:cNvPr id="27" name="object 27"/>
            <p:cNvSpPr/>
            <p:nvPr/>
          </p:nvSpPr>
          <p:spPr>
            <a:xfrm>
              <a:off x="5029200" y="4344924"/>
              <a:ext cx="1905" cy="227329"/>
            </a:xfrm>
            <a:custGeom>
              <a:avLst/>
              <a:gdLst/>
              <a:ahLst/>
              <a:cxnLst/>
              <a:rect l="l" t="t" r="r" b="b"/>
              <a:pathLst>
                <a:path w="1904" h="227329">
                  <a:moveTo>
                    <a:pt x="1650" y="0"/>
                  </a:moveTo>
                  <a:lnTo>
                    <a:pt x="0" y="226949"/>
                  </a:lnTo>
                </a:path>
              </a:pathLst>
            </a:custGeom>
            <a:ln w="9143">
              <a:solidFill>
                <a:srgbClr val="497DBA"/>
              </a:solidFill>
            </a:ln>
          </p:spPr>
          <p:txBody>
            <a:bodyPr wrap="square" lIns="0" tIns="0" rIns="0" bIns="0" rtlCol="0"/>
            <a:lstStyle/>
            <a:p>
              <a:endParaRPr/>
            </a:p>
          </p:txBody>
        </p:sp>
        <p:sp>
          <p:nvSpPr>
            <p:cNvPr id="28" name="object 28"/>
            <p:cNvSpPr/>
            <p:nvPr/>
          </p:nvSpPr>
          <p:spPr>
            <a:xfrm>
              <a:off x="4495800" y="4445381"/>
              <a:ext cx="533400" cy="103505"/>
            </a:xfrm>
            <a:custGeom>
              <a:avLst/>
              <a:gdLst/>
              <a:ahLst/>
              <a:cxnLst/>
              <a:rect l="l" t="t" r="r" b="b"/>
              <a:pathLst>
                <a:path w="533400" h="103504">
                  <a:moveTo>
                    <a:pt x="445008" y="0"/>
                  </a:moveTo>
                  <a:lnTo>
                    <a:pt x="441071" y="1016"/>
                  </a:lnTo>
                  <a:lnTo>
                    <a:pt x="437514" y="7112"/>
                  </a:lnTo>
                  <a:lnTo>
                    <a:pt x="438530" y="11049"/>
                  </a:lnTo>
                  <a:lnTo>
                    <a:pt x="497375" y="45524"/>
                  </a:lnTo>
                  <a:lnTo>
                    <a:pt x="520826" y="45593"/>
                  </a:lnTo>
                  <a:lnTo>
                    <a:pt x="520826" y="58293"/>
                  </a:lnTo>
                  <a:lnTo>
                    <a:pt x="497260" y="58293"/>
                  </a:lnTo>
                  <a:lnTo>
                    <a:pt x="438276" y="92456"/>
                  </a:lnTo>
                  <a:lnTo>
                    <a:pt x="437261" y="96393"/>
                  </a:lnTo>
                  <a:lnTo>
                    <a:pt x="439038" y="99314"/>
                  </a:lnTo>
                  <a:lnTo>
                    <a:pt x="440816" y="102362"/>
                  </a:lnTo>
                  <a:lnTo>
                    <a:pt x="444626" y="103505"/>
                  </a:lnTo>
                  <a:lnTo>
                    <a:pt x="522467" y="58293"/>
                  </a:lnTo>
                  <a:lnTo>
                    <a:pt x="520826" y="58293"/>
                  </a:lnTo>
                  <a:lnTo>
                    <a:pt x="522585" y="58224"/>
                  </a:lnTo>
                  <a:lnTo>
                    <a:pt x="533400" y="51943"/>
                  </a:lnTo>
                  <a:lnTo>
                    <a:pt x="447928" y="1778"/>
                  </a:lnTo>
                  <a:lnTo>
                    <a:pt x="445008" y="0"/>
                  </a:lnTo>
                  <a:close/>
                </a:path>
                <a:path w="533400" h="103504">
                  <a:moveTo>
                    <a:pt x="508277" y="51911"/>
                  </a:moveTo>
                  <a:lnTo>
                    <a:pt x="497378" y="58224"/>
                  </a:lnTo>
                  <a:lnTo>
                    <a:pt x="520826" y="58293"/>
                  </a:lnTo>
                  <a:lnTo>
                    <a:pt x="520826" y="57404"/>
                  </a:lnTo>
                  <a:lnTo>
                    <a:pt x="517651" y="57404"/>
                  </a:lnTo>
                  <a:lnTo>
                    <a:pt x="508277" y="51911"/>
                  </a:lnTo>
                  <a:close/>
                </a:path>
                <a:path w="533400" h="103504">
                  <a:moveTo>
                    <a:pt x="0" y="44069"/>
                  </a:moveTo>
                  <a:lnTo>
                    <a:pt x="0" y="56769"/>
                  </a:lnTo>
                  <a:lnTo>
                    <a:pt x="497378" y="58224"/>
                  </a:lnTo>
                  <a:lnTo>
                    <a:pt x="508277" y="51911"/>
                  </a:lnTo>
                  <a:lnTo>
                    <a:pt x="497375" y="45524"/>
                  </a:lnTo>
                  <a:lnTo>
                    <a:pt x="0" y="44069"/>
                  </a:lnTo>
                  <a:close/>
                </a:path>
                <a:path w="533400" h="103504">
                  <a:moveTo>
                    <a:pt x="517651" y="46482"/>
                  </a:moveTo>
                  <a:lnTo>
                    <a:pt x="508277" y="51911"/>
                  </a:lnTo>
                  <a:lnTo>
                    <a:pt x="517651" y="57404"/>
                  </a:lnTo>
                  <a:lnTo>
                    <a:pt x="517651" y="46482"/>
                  </a:lnTo>
                  <a:close/>
                </a:path>
                <a:path w="533400" h="103504">
                  <a:moveTo>
                    <a:pt x="520826" y="46482"/>
                  </a:moveTo>
                  <a:lnTo>
                    <a:pt x="517651" y="46482"/>
                  </a:lnTo>
                  <a:lnTo>
                    <a:pt x="517651" y="57404"/>
                  </a:lnTo>
                  <a:lnTo>
                    <a:pt x="520826" y="57404"/>
                  </a:lnTo>
                  <a:lnTo>
                    <a:pt x="520826" y="46482"/>
                  </a:lnTo>
                  <a:close/>
                </a:path>
                <a:path w="533400" h="103504">
                  <a:moveTo>
                    <a:pt x="497375" y="45524"/>
                  </a:moveTo>
                  <a:lnTo>
                    <a:pt x="508277" y="51911"/>
                  </a:lnTo>
                  <a:lnTo>
                    <a:pt x="517651" y="46482"/>
                  </a:lnTo>
                  <a:lnTo>
                    <a:pt x="520826" y="46482"/>
                  </a:lnTo>
                  <a:lnTo>
                    <a:pt x="520826" y="45593"/>
                  </a:lnTo>
                  <a:lnTo>
                    <a:pt x="497375" y="45524"/>
                  </a:lnTo>
                  <a:close/>
                </a:path>
              </a:pathLst>
            </a:custGeom>
            <a:solidFill>
              <a:srgbClr val="497DBA"/>
            </a:solidFill>
          </p:spPr>
          <p:txBody>
            <a:bodyPr wrap="square" lIns="0" tIns="0" rIns="0" bIns="0" rtlCol="0"/>
            <a:lstStyle/>
            <a:p>
              <a:endParaRPr/>
            </a:p>
          </p:txBody>
        </p:sp>
      </p:grpSp>
      <p:sp>
        <p:nvSpPr>
          <p:cNvPr id="29" name="object 29"/>
          <p:cNvSpPr txBox="1"/>
          <p:nvPr/>
        </p:nvSpPr>
        <p:spPr>
          <a:xfrm>
            <a:off x="4984750" y="4533392"/>
            <a:ext cx="2540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dx</a:t>
            </a:r>
            <a:endParaRPr sz="1800">
              <a:latin typeface="Times New Roman"/>
              <a:cs typeface="Times New Roman"/>
            </a:endParaRPr>
          </a:p>
        </p:txBody>
      </p:sp>
      <p:sp>
        <p:nvSpPr>
          <p:cNvPr id="30" name="object 30"/>
          <p:cNvSpPr txBox="1"/>
          <p:nvPr/>
        </p:nvSpPr>
        <p:spPr>
          <a:xfrm>
            <a:off x="6709029" y="3074034"/>
            <a:ext cx="1905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A</a:t>
            </a:r>
            <a:endParaRPr sz="1800">
              <a:latin typeface="Times New Roman"/>
              <a:cs typeface="Times New Roman"/>
            </a:endParaRPr>
          </a:p>
        </p:txBody>
      </p:sp>
      <p:sp>
        <p:nvSpPr>
          <p:cNvPr id="31" name="object 31"/>
          <p:cNvSpPr/>
          <p:nvPr/>
        </p:nvSpPr>
        <p:spPr>
          <a:xfrm>
            <a:off x="3607180" y="2437383"/>
            <a:ext cx="1885950" cy="2264410"/>
          </a:xfrm>
          <a:custGeom>
            <a:avLst/>
            <a:gdLst/>
            <a:ahLst/>
            <a:cxnLst/>
            <a:rect l="l" t="t" r="r" b="b"/>
            <a:pathLst>
              <a:path w="1885950" h="2264410">
                <a:moveTo>
                  <a:pt x="649084" y="2218690"/>
                </a:moveTo>
                <a:lnTo>
                  <a:pt x="647446" y="2218690"/>
                </a:lnTo>
                <a:lnTo>
                  <a:pt x="623874" y="2218690"/>
                </a:lnTo>
                <a:lnTo>
                  <a:pt x="564896" y="2252853"/>
                </a:lnTo>
                <a:lnTo>
                  <a:pt x="563880" y="2256790"/>
                </a:lnTo>
                <a:lnTo>
                  <a:pt x="567436" y="2262886"/>
                </a:lnTo>
                <a:lnTo>
                  <a:pt x="571246" y="2263902"/>
                </a:lnTo>
                <a:lnTo>
                  <a:pt x="649084" y="2218690"/>
                </a:lnTo>
                <a:close/>
              </a:path>
              <a:path w="1885950" h="2264410">
                <a:moveTo>
                  <a:pt x="660019" y="2212340"/>
                </a:moveTo>
                <a:lnTo>
                  <a:pt x="571500" y="2160524"/>
                </a:lnTo>
                <a:lnTo>
                  <a:pt x="567690" y="2161540"/>
                </a:lnTo>
                <a:lnTo>
                  <a:pt x="565912" y="2164461"/>
                </a:lnTo>
                <a:lnTo>
                  <a:pt x="564134" y="2167509"/>
                </a:lnTo>
                <a:lnTo>
                  <a:pt x="565150" y="2171446"/>
                </a:lnTo>
                <a:lnTo>
                  <a:pt x="624001" y="2205939"/>
                </a:lnTo>
                <a:lnTo>
                  <a:pt x="63563" y="2204504"/>
                </a:lnTo>
                <a:lnTo>
                  <a:pt x="337667" y="1861947"/>
                </a:lnTo>
                <a:lnTo>
                  <a:pt x="327660" y="1929384"/>
                </a:lnTo>
                <a:lnTo>
                  <a:pt x="330073" y="1932686"/>
                </a:lnTo>
                <a:lnTo>
                  <a:pt x="337058" y="1933702"/>
                </a:lnTo>
                <a:lnTo>
                  <a:pt x="340233" y="1931289"/>
                </a:lnTo>
                <a:lnTo>
                  <a:pt x="354355" y="1835658"/>
                </a:lnTo>
                <a:lnTo>
                  <a:pt x="355219" y="1829816"/>
                </a:lnTo>
                <a:lnTo>
                  <a:pt x="262763" y="1865503"/>
                </a:lnTo>
                <a:lnTo>
                  <a:pt x="259461" y="1866646"/>
                </a:lnTo>
                <a:lnTo>
                  <a:pt x="257810" y="1870329"/>
                </a:lnTo>
                <a:lnTo>
                  <a:pt x="260350" y="1876933"/>
                </a:lnTo>
                <a:lnTo>
                  <a:pt x="264033" y="1878584"/>
                </a:lnTo>
                <a:lnTo>
                  <a:pt x="327698" y="1854034"/>
                </a:lnTo>
                <a:lnTo>
                  <a:pt x="55308" y="2194572"/>
                </a:lnTo>
                <a:lnTo>
                  <a:pt x="58305" y="1562811"/>
                </a:lnTo>
                <a:lnTo>
                  <a:pt x="90551" y="1618742"/>
                </a:lnTo>
                <a:lnTo>
                  <a:pt x="92329" y="1621790"/>
                </a:lnTo>
                <a:lnTo>
                  <a:pt x="96266" y="1622806"/>
                </a:lnTo>
                <a:lnTo>
                  <a:pt x="102362" y="1619250"/>
                </a:lnTo>
                <a:lnTo>
                  <a:pt x="103378" y="1615440"/>
                </a:lnTo>
                <a:lnTo>
                  <a:pt x="101600" y="1612392"/>
                </a:lnTo>
                <a:lnTo>
                  <a:pt x="59321" y="1539113"/>
                </a:lnTo>
                <a:lnTo>
                  <a:pt x="52070" y="1526540"/>
                </a:lnTo>
                <a:lnTo>
                  <a:pt x="1778" y="1611884"/>
                </a:lnTo>
                <a:lnTo>
                  <a:pt x="0" y="1614932"/>
                </a:lnTo>
                <a:lnTo>
                  <a:pt x="1016" y="1618742"/>
                </a:lnTo>
                <a:lnTo>
                  <a:pt x="3937" y="1620520"/>
                </a:lnTo>
                <a:lnTo>
                  <a:pt x="6985" y="1622298"/>
                </a:lnTo>
                <a:lnTo>
                  <a:pt x="10922" y="1621409"/>
                </a:lnTo>
                <a:lnTo>
                  <a:pt x="12700" y="1618361"/>
                </a:lnTo>
                <a:lnTo>
                  <a:pt x="45605" y="1562519"/>
                </a:lnTo>
                <a:lnTo>
                  <a:pt x="42545" y="2212340"/>
                </a:lnTo>
                <a:lnTo>
                  <a:pt x="50419" y="2212340"/>
                </a:lnTo>
                <a:lnTo>
                  <a:pt x="50419" y="2217166"/>
                </a:lnTo>
                <a:lnTo>
                  <a:pt x="623976" y="2218639"/>
                </a:lnTo>
                <a:lnTo>
                  <a:pt x="647446" y="2218690"/>
                </a:lnTo>
                <a:lnTo>
                  <a:pt x="649185" y="2218639"/>
                </a:lnTo>
                <a:lnTo>
                  <a:pt x="660019" y="2212340"/>
                </a:lnTo>
                <a:close/>
              </a:path>
              <a:path w="1885950" h="2264410">
                <a:moveTo>
                  <a:pt x="1885442" y="2032"/>
                </a:moveTo>
                <a:lnTo>
                  <a:pt x="1872996" y="0"/>
                </a:lnTo>
                <a:lnTo>
                  <a:pt x="1802676" y="421665"/>
                </a:lnTo>
                <a:lnTo>
                  <a:pt x="1779651" y="361061"/>
                </a:lnTo>
                <a:lnTo>
                  <a:pt x="1778508" y="357759"/>
                </a:lnTo>
                <a:lnTo>
                  <a:pt x="1774825" y="356108"/>
                </a:lnTo>
                <a:lnTo>
                  <a:pt x="1768221" y="358648"/>
                </a:lnTo>
                <a:lnTo>
                  <a:pt x="1766570" y="362331"/>
                </a:lnTo>
                <a:lnTo>
                  <a:pt x="1767840" y="365633"/>
                </a:lnTo>
                <a:lnTo>
                  <a:pt x="1803019" y="458216"/>
                </a:lnTo>
                <a:lnTo>
                  <a:pt x="1812417" y="446913"/>
                </a:lnTo>
                <a:lnTo>
                  <a:pt x="1866392" y="382016"/>
                </a:lnTo>
                <a:lnTo>
                  <a:pt x="1868551" y="379349"/>
                </a:lnTo>
                <a:lnTo>
                  <a:pt x="1868170" y="375285"/>
                </a:lnTo>
                <a:lnTo>
                  <a:pt x="1865503" y="373126"/>
                </a:lnTo>
                <a:lnTo>
                  <a:pt x="1862836" y="370840"/>
                </a:lnTo>
                <a:lnTo>
                  <a:pt x="1858772" y="371221"/>
                </a:lnTo>
                <a:lnTo>
                  <a:pt x="1856613" y="373888"/>
                </a:lnTo>
                <a:lnTo>
                  <a:pt x="1815274" y="423608"/>
                </a:lnTo>
                <a:lnTo>
                  <a:pt x="1885442" y="2032"/>
                </a:lnTo>
                <a:close/>
              </a:path>
            </a:pathLst>
          </a:custGeom>
          <a:solidFill>
            <a:srgbClr val="497DBA"/>
          </a:solidFill>
        </p:spPr>
        <p:txBody>
          <a:bodyPr wrap="square" lIns="0" tIns="0" rIns="0" bIns="0" rtlCol="0"/>
          <a:lstStyle/>
          <a:p>
            <a:endParaRPr/>
          </a:p>
        </p:txBody>
      </p:sp>
      <p:sp>
        <p:nvSpPr>
          <p:cNvPr id="32" name="object 32"/>
          <p:cNvSpPr txBox="1"/>
          <p:nvPr/>
        </p:nvSpPr>
        <p:spPr>
          <a:xfrm>
            <a:off x="4199001" y="4609592"/>
            <a:ext cx="127000"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Times New Roman"/>
                <a:cs typeface="Times New Roman"/>
              </a:rPr>
              <a:t>x</a:t>
            </a:r>
            <a:endParaRPr sz="1800">
              <a:latin typeface="Times New Roman"/>
              <a:cs typeface="Times New Roman"/>
            </a:endParaRPr>
          </a:p>
        </p:txBody>
      </p:sp>
      <p:sp>
        <p:nvSpPr>
          <p:cNvPr id="33" name="object 33"/>
          <p:cNvSpPr txBox="1"/>
          <p:nvPr/>
        </p:nvSpPr>
        <p:spPr>
          <a:xfrm>
            <a:off x="3889375" y="4228338"/>
            <a:ext cx="114935"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Times New Roman"/>
                <a:cs typeface="Times New Roman"/>
              </a:rPr>
              <a:t>z</a:t>
            </a:r>
            <a:endParaRPr sz="1800">
              <a:latin typeface="Times New Roman"/>
              <a:cs typeface="Times New Roman"/>
            </a:endParaRPr>
          </a:p>
        </p:txBody>
      </p:sp>
      <p:sp>
        <p:nvSpPr>
          <p:cNvPr id="34" name="object 34"/>
          <p:cNvSpPr txBox="1"/>
          <p:nvPr/>
        </p:nvSpPr>
        <p:spPr>
          <a:xfrm>
            <a:off x="3508375" y="3912489"/>
            <a:ext cx="127000"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Times New Roman"/>
                <a:cs typeface="Times New Roman"/>
              </a:rPr>
              <a:t>y</a:t>
            </a:r>
            <a:endParaRPr sz="1800">
              <a:latin typeface="Times New Roman"/>
              <a:cs typeface="Times New Roman"/>
            </a:endParaRPr>
          </a:p>
        </p:txBody>
      </p:sp>
      <p:sp>
        <p:nvSpPr>
          <p:cNvPr id="35" name="object 35"/>
          <p:cNvSpPr txBox="1"/>
          <p:nvPr/>
        </p:nvSpPr>
        <p:spPr>
          <a:xfrm>
            <a:off x="3508375" y="4825365"/>
            <a:ext cx="3351529"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Fig:</a:t>
            </a:r>
            <a:r>
              <a:rPr sz="2000" spc="-40" dirty="0">
                <a:latin typeface="Times New Roman"/>
                <a:cs typeface="Times New Roman"/>
              </a:rPr>
              <a:t> </a:t>
            </a:r>
            <a:r>
              <a:rPr sz="2000" dirty="0">
                <a:latin typeface="Times New Roman"/>
                <a:cs typeface="Times New Roman"/>
              </a:rPr>
              <a:t>Derivation</a:t>
            </a:r>
            <a:r>
              <a:rPr sz="2000" spc="-40" dirty="0">
                <a:latin typeface="Times New Roman"/>
                <a:cs typeface="Times New Roman"/>
              </a:rPr>
              <a:t> </a:t>
            </a:r>
            <a:r>
              <a:rPr sz="2000" dirty="0">
                <a:latin typeface="Times New Roman"/>
                <a:cs typeface="Times New Roman"/>
              </a:rPr>
              <a:t>of</a:t>
            </a:r>
            <a:r>
              <a:rPr sz="2000" spc="-30" dirty="0">
                <a:latin typeface="Times New Roman"/>
                <a:cs typeface="Times New Roman"/>
              </a:rPr>
              <a:t> </a:t>
            </a:r>
            <a:r>
              <a:rPr sz="2000" dirty="0">
                <a:latin typeface="Times New Roman"/>
                <a:cs typeface="Times New Roman"/>
              </a:rPr>
              <a:t>power</a:t>
            </a:r>
            <a:r>
              <a:rPr sz="2000" spc="-40" dirty="0">
                <a:latin typeface="Times New Roman"/>
                <a:cs typeface="Times New Roman"/>
              </a:rPr>
              <a:t> </a:t>
            </a:r>
            <a:r>
              <a:rPr sz="2000" dirty="0">
                <a:latin typeface="Times New Roman"/>
                <a:cs typeface="Times New Roman"/>
              </a:rPr>
              <a:t>density</a:t>
            </a:r>
            <a:endParaRPr sz="2000">
              <a:latin typeface="Times New Roman"/>
              <a:cs typeface="Times New Roman"/>
            </a:endParaRPr>
          </a:p>
        </p:txBody>
      </p:sp>
      <p:sp>
        <p:nvSpPr>
          <p:cNvPr id="36" name="object 36"/>
          <p:cNvSpPr/>
          <p:nvPr/>
        </p:nvSpPr>
        <p:spPr>
          <a:xfrm>
            <a:off x="2871263" y="1907814"/>
            <a:ext cx="171450" cy="0"/>
          </a:xfrm>
          <a:custGeom>
            <a:avLst/>
            <a:gdLst/>
            <a:ahLst/>
            <a:cxnLst/>
            <a:rect l="l" t="t" r="r" b="b"/>
            <a:pathLst>
              <a:path w="171450">
                <a:moveTo>
                  <a:pt x="0" y="0"/>
                </a:moveTo>
                <a:lnTo>
                  <a:pt x="171340" y="0"/>
                </a:lnTo>
              </a:path>
            </a:pathLst>
          </a:custGeom>
          <a:ln w="12502">
            <a:solidFill>
              <a:srgbClr val="000000"/>
            </a:solidFill>
          </a:ln>
        </p:spPr>
        <p:txBody>
          <a:bodyPr wrap="square" lIns="0" tIns="0" rIns="0" bIns="0" rtlCol="0"/>
          <a:lstStyle/>
          <a:p>
            <a:endParaRPr/>
          </a:p>
        </p:txBody>
      </p:sp>
      <p:sp>
        <p:nvSpPr>
          <p:cNvPr id="37" name="object 37"/>
          <p:cNvSpPr txBox="1"/>
          <p:nvPr/>
        </p:nvSpPr>
        <p:spPr>
          <a:xfrm>
            <a:off x="2214393" y="1671751"/>
            <a:ext cx="3491865" cy="798830"/>
          </a:xfrm>
          <a:prstGeom prst="rect">
            <a:avLst/>
          </a:prstGeom>
        </p:spPr>
        <p:txBody>
          <a:bodyPr vert="horz" wrap="square" lIns="0" tIns="11430" rIns="0" bIns="0" rtlCol="0">
            <a:spAutoFit/>
          </a:bodyPr>
          <a:lstStyle/>
          <a:p>
            <a:pPr marL="38100">
              <a:lnSpc>
                <a:spcPts val="2325"/>
              </a:lnSpc>
              <a:spcBef>
                <a:spcPts val="90"/>
              </a:spcBef>
            </a:pPr>
            <a:r>
              <a:rPr sz="2350" i="1" spc="-60" dirty="0">
                <a:latin typeface="Times New Roman"/>
                <a:cs typeface="Times New Roman"/>
              </a:rPr>
              <a:t>d</a:t>
            </a:r>
            <a:r>
              <a:rPr sz="2350" i="1" spc="-70" dirty="0">
                <a:latin typeface="Times New Roman"/>
                <a:cs typeface="Times New Roman"/>
              </a:rPr>
              <a:t>E</a:t>
            </a:r>
            <a:r>
              <a:rPr sz="2350" i="1" spc="20" dirty="0">
                <a:latin typeface="Times New Roman"/>
                <a:cs typeface="Times New Roman"/>
              </a:rPr>
              <a:t> </a:t>
            </a:r>
            <a:r>
              <a:rPr sz="2350" spc="-60" dirty="0">
                <a:latin typeface="Symbol"/>
                <a:cs typeface="Symbol"/>
              </a:rPr>
              <a:t></a:t>
            </a:r>
            <a:r>
              <a:rPr sz="2350" spc="70" dirty="0">
                <a:latin typeface="Times New Roman"/>
                <a:cs typeface="Times New Roman"/>
              </a:rPr>
              <a:t> </a:t>
            </a:r>
            <a:r>
              <a:rPr sz="3525" spc="-82" baseline="34278" dirty="0">
                <a:latin typeface="Times New Roman"/>
                <a:cs typeface="Times New Roman"/>
              </a:rPr>
              <a:t>1</a:t>
            </a:r>
            <a:r>
              <a:rPr sz="3525" spc="-142" baseline="34278" dirty="0">
                <a:latin typeface="Times New Roman"/>
                <a:cs typeface="Times New Roman"/>
              </a:rPr>
              <a:t> </a:t>
            </a:r>
            <a:r>
              <a:rPr sz="2350" i="1" spc="-55" dirty="0">
                <a:latin typeface="Times New Roman"/>
                <a:cs typeface="Times New Roman"/>
              </a:rPr>
              <a:t>d</a:t>
            </a:r>
            <a:r>
              <a:rPr sz="2350" i="1" spc="-30" dirty="0">
                <a:latin typeface="Times New Roman"/>
                <a:cs typeface="Times New Roman"/>
              </a:rPr>
              <a:t>m</a:t>
            </a:r>
            <a:r>
              <a:rPr sz="2350" i="1" spc="10" dirty="0">
                <a:latin typeface="Times New Roman"/>
                <a:cs typeface="Times New Roman"/>
              </a:rPr>
              <a:t>v</a:t>
            </a:r>
            <a:r>
              <a:rPr sz="2025" spc="-37" baseline="43209" dirty="0">
                <a:latin typeface="Times New Roman"/>
                <a:cs typeface="Times New Roman"/>
              </a:rPr>
              <a:t>2</a:t>
            </a:r>
            <a:r>
              <a:rPr sz="2025" spc="-292" baseline="43209" dirty="0">
                <a:latin typeface="Times New Roman"/>
                <a:cs typeface="Times New Roman"/>
              </a:rPr>
              <a:t> </a:t>
            </a:r>
            <a:r>
              <a:rPr sz="2350" spc="-30" dirty="0">
                <a:latin typeface="Times New Roman"/>
                <a:cs typeface="Times New Roman"/>
              </a:rPr>
              <a:t>.</a:t>
            </a:r>
            <a:r>
              <a:rPr sz="2350" spc="-40" dirty="0">
                <a:latin typeface="Times New Roman"/>
                <a:cs typeface="Times New Roman"/>
              </a:rPr>
              <a:t>.</a:t>
            </a:r>
            <a:r>
              <a:rPr sz="2350" spc="-30" dirty="0">
                <a:latin typeface="Times New Roman"/>
                <a:cs typeface="Times New Roman"/>
              </a:rPr>
              <a:t>...</a:t>
            </a:r>
            <a:r>
              <a:rPr sz="2350" spc="-40" dirty="0">
                <a:latin typeface="Times New Roman"/>
                <a:cs typeface="Times New Roman"/>
              </a:rPr>
              <a:t>.</a:t>
            </a:r>
            <a:r>
              <a:rPr sz="2350" spc="-30" dirty="0">
                <a:latin typeface="Times New Roman"/>
                <a:cs typeface="Times New Roman"/>
              </a:rPr>
              <a:t>.</a:t>
            </a:r>
            <a:r>
              <a:rPr sz="2350" spc="-40" dirty="0">
                <a:latin typeface="Times New Roman"/>
                <a:cs typeface="Times New Roman"/>
              </a:rPr>
              <a:t>.</a:t>
            </a:r>
            <a:r>
              <a:rPr sz="2350" spc="-30" dirty="0">
                <a:latin typeface="Times New Roman"/>
                <a:cs typeface="Times New Roman"/>
              </a:rPr>
              <a:t>.</a:t>
            </a:r>
            <a:r>
              <a:rPr sz="2350" spc="-40" dirty="0">
                <a:latin typeface="Times New Roman"/>
                <a:cs typeface="Times New Roman"/>
              </a:rPr>
              <a:t>.</a:t>
            </a:r>
            <a:r>
              <a:rPr sz="2350" spc="-30" dirty="0">
                <a:latin typeface="Times New Roman"/>
                <a:cs typeface="Times New Roman"/>
              </a:rPr>
              <a:t>.</a:t>
            </a:r>
            <a:r>
              <a:rPr sz="2350" spc="-40" dirty="0">
                <a:latin typeface="Times New Roman"/>
                <a:cs typeface="Times New Roman"/>
              </a:rPr>
              <a:t>.</a:t>
            </a:r>
            <a:r>
              <a:rPr sz="2350" spc="-30" dirty="0">
                <a:latin typeface="Times New Roman"/>
                <a:cs typeface="Times New Roman"/>
              </a:rPr>
              <a:t>...</a:t>
            </a:r>
            <a:r>
              <a:rPr sz="2350" spc="-40" dirty="0">
                <a:latin typeface="Times New Roman"/>
                <a:cs typeface="Times New Roman"/>
              </a:rPr>
              <a:t>.</a:t>
            </a:r>
            <a:r>
              <a:rPr sz="2350" spc="-30" dirty="0">
                <a:latin typeface="Times New Roman"/>
                <a:cs typeface="Times New Roman"/>
              </a:rPr>
              <a:t>.</a:t>
            </a:r>
            <a:r>
              <a:rPr sz="2350" spc="-40" dirty="0">
                <a:latin typeface="Times New Roman"/>
                <a:cs typeface="Times New Roman"/>
              </a:rPr>
              <a:t>.</a:t>
            </a:r>
            <a:r>
              <a:rPr sz="2350" spc="-30" dirty="0">
                <a:latin typeface="Times New Roman"/>
                <a:cs typeface="Times New Roman"/>
              </a:rPr>
              <a:t>.</a:t>
            </a:r>
            <a:r>
              <a:rPr sz="2350" spc="-35" dirty="0">
                <a:latin typeface="Times New Roman"/>
                <a:cs typeface="Times New Roman"/>
              </a:rPr>
              <a:t>...</a:t>
            </a:r>
            <a:r>
              <a:rPr sz="2350" spc="-60" dirty="0">
                <a:latin typeface="Times New Roman"/>
                <a:cs typeface="Times New Roman"/>
              </a:rPr>
              <a:t>(</a:t>
            </a:r>
            <a:r>
              <a:rPr sz="2350" i="1" spc="40" dirty="0">
                <a:latin typeface="Times New Roman"/>
                <a:cs typeface="Times New Roman"/>
              </a:rPr>
              <a:t>i</a:t>
            </a:r>
            <a:r>
              <a:rPr sz="2350" spc="-40" dirty="0">
                <a:latin typeface="Times New Roman"/>
                <a:cs typeface="Times New Roman"/>
              </a:rPr>
              <a:t>)</a:t>
            </a:r>
            <a:endParaRPr sz="2350">
              <a:latin typeface="Times New Roman"/>
              <a:cs typeface="Times New Roman"/>
            </a:endParaRPr>
          </a:p>
          <a:p>
            <a:pPr marL="675640">
              <a:lnSpc>
                <a:spcPts val="1964"/>
              </a:lnSpc>
            </a:pPr>
            <a:r>
              <a:rPr sz="2350" spc="-55" dirty="0">
                <a:latin typeface="Times New Roman"/>
                <a:cs typeface="Times New Roman"/>
              </a:rPr>
              <a:t>2</a:t>
            </a:r>
            <a:endParaRPr sz="2350">
              <a:latin typeface="Times New Roman"/>
              <a:cs typeface="Times New Roman"/>
            </a:endParaRPr>
          </a:p>
          <a:p>
            <a:pPr marR="30480" algn="r">
              <a:lnSpc>
                <a:spcPts val="1800"/>
              </a:lnSpc>
            </a:pPr>
            <a:r>
              <a:rPr sz="1800" spc="-5" dirty="0">
                <a:latin typeface="Times New Roman"/>
                <a:cs typeface="Times New Roman"/>
              </a:rPr>
              <a:t>dM</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817979"/>
            <a:ext cx="8124190" cy="1476375"/>
          </a:xfrm>
          <a:prstGeom prst="rect">
            <a:avLst/>
          </a:prstGeom>
        </p:spPr>
        <p:txBody>
          <a:bodyPr vert="horz" wrap="square" lIns="0" tIns="12700" rIns="0" bIns="0" rtlCol="0">
            <a:spAutoFit/>
          </a:bodyPr>
          <a:lstStyle/>
          <a:p>
            <a:pPr marL="12700" marR="5080">
              <a:lnSpc>
                <a:spcPct val="150000"/>
              </a:lnSpc>
              <a:spcBef>
                <a:spcPts val="100"/>
              </a:spcBef>
            </a:pPr>
            <a:r>
              <a:rPr sz="2000" dirty="0">
                <a:latin typeface="Times New Roman"/>
                <a:cs typeface="Times New Roman"/>
              </a:rPr>
              <a:t>It</a:t>
            </a:r>
            <a:r>
              <a:rPr sz="2000" spc="-1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seen</a:t>
            </a:r>
            <a:r>
              <a:rPr sz="2000" spc="-20" dirty="0">
                <a:latin typeface="Times New Roman"/>
                <a:cs typeface="Times New Roman"/>
              </a:rPr>
              <a:t> </a:t>
            </a:r>
            <a:r>
              <a:rPr sz="2000" dirty="0">
                <a:latin typeface="Times New Roman"/>
                <a:cs typeface="Times New Roman"/>
              </a:rPr>
              <a:t>that</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wind</a:t>
            </a:r>
            <a:r>
              <a:rPr sz="2000" spc="-5" dirty="0">
                <a:latin typeface="Times New Roman"/>
                <a:cs typeface="Times New Roman"/>
              </a:rPr>
              <a:t> </a:t>
            </a:r>
            <a:r>
              <a:rPr sz="2000" dirty="0">
                <a:latin typeface="Times New Roman"/>
                <a:cs typeface="Times New Roman"/>
              </a:rPr>
              <a:t>power</a:t>
            </a:r>
            <a:r>
              <a:rPr sz="2000" spc="-30" dirty="0">
                <a:latin typeface="Times New Roman"/>
                <a:cs typeface="Times New Roman"/>
              </a:rPr>
              <a:t> </a:t>
            </a:r>
            <a:r>
              <a:rPr sz="2000" dirty="0">
                <a:latin typeface="Times New Roman"/>
                <a:cs typeface="Times New Roman"/>
              </a:rPr>
              <a:t>density</a:t>
            </a:r>
            <a:r>
              <a:rPr sz="2000" spc="-25" dirty="0">
                <a:latin typeface="Times New Roman"/>
                <a:cs typeface="Times New Roman"/>
              </a:rPr>
              <a:t> </a:t>
            </a:r>
            <a:r>
              <a:rPr sz="2000" dirty="0">
                <a:latin typeface="Times New Roman"/>
                <a:cs typeface="Times New Roman"/>
              </a:rPr>
              <a:t>(Pressure)</a:t>
            </a:r>
            <a:r>
              <a:rPr sz="2000" spc="-45" dirty="0">
                <a:latin typeface="Times New Roman"/>
                <a:cs typeface="Times New Roman"/>
              </a:rPr>
              <a:t> </a:t>
            </a:r>
            <a:r>
              <a:rPr sz="2000" dirty="0">
                <a:latin typeface="Times New Roman"/>
                <a:cs typeface="Times New Roman"/>
              </a:rPr>
              <a:t>depends</a:t>
            </a:r>
            <a:r>
              <a:rPr sz="2000" spc="-45" dirty="0">
                <a:latin typeface="Times New Roman"/>
                <a:cs typeface="Times New Roman"/>
              </a:rPr>
              <a:t> </a:t>
            </a:r>
            <a:r>
              <a:rPr sz="2000" dirty="0">
                <a:latin typeface="Times New Roman"/>
                <a:cs typeface="Times New Roman"/>
              </a:rPr>
              <a:t>upon</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cube</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wind </a:t>
            </a:r>
            <a:r>
              <a:rPr sz="2000" spc="-484" dirty="0">
                <a:latin typeface="Times New Roman"/>
                <a:cs typeface="Times New Roman"/>
              </a:rPr>
              <a:t> </a:t>
            </a:r>
            <a:r>
              <a:rPr sz="2000" spc="-20" dirty="0">
                <a:latin typeface="Times New Roman"/>
                <a:cs typeface="Times New Roman"/>
              </a:rPr>
              <a:t>velocity.</a:t>
            </a:r>
            <a:endParaRPr sz="2000">
              <a:latin typeface="Times New Roman"/>
              <a:cs typeface="Times New Roman"/>
            </a:endParaRPr>
          </a:p>
          <a:p>
            <a:pPr marL="12700">
              <a:lnSpc>
                <a:spcPct val="100000"/>
              </a:lnSpc>
              <a:spcBef>
                <a:spcPts val="1340"/>
              </a:spcBef>
            </a:pPr>
            <a:r>
              <a:rPr sz="2400" b="1" spc="-15" dirty="0">
                <a:latin typeface="Times New Roman"/>
                <a:cs typeface="Times New Roman"/>
              </a:rPr>
              <a:t>Wind</a:t>
            </a:r>
            <a:r>
              <a:rPr sz="2400" b="1" spc="-25" dirty="0">
                <a:latin typeface="Times New Roman"/>
                <a:cs typeface="Times New Roman"/>
              </a:rPr>
              <a:t> </a:t>
            </a:r>
            <a:r>
              <a:rPr sz="2400" b="1" spc="-5" dirty="0">
                <a:latin typeface="Times New Roman"/>
                <a:cs typeface="Times New Roman"/>
              </a:rPr>
              <a:t>Measurement:</a:t>
            </a:r>
            <a:r>
              <a:rPr sz="2400" b="1" spc="-20" dirty="0">
                <a:latin typeface="Times New Roman"/>
                <a:cs typeface="Times New Roman"/>
              </a:rPr>
              <a:t> </a:t>
            </a:r>
            <a:r>
              <a:rPr sz="2400" b="1" dirty="0">
                <a:latin typeface="Times New Roman"/>
                <a:cs typeface="Times New Roman"/>
              </a:rPr>
              <a:t>-</a:t>
            </a:r>
            <a:endParaRPr sz="2400">
              <a:latin typeface="Times New Roman"/>
              <a:cs typeface="Times New Roman"/>
            </a:endParaRPr>
          </a:p>
        </p:txBody>
      </p:sp>
      <p:sp>
        <p:nvSpPr>
          <p:cNvPr id="3" name="object 3"/>
          <p:cNvSpPr txBox="1"/>
          <p:nvPr/>
        </p:nvSpPr>
        <p:spPr>
          <a:xfrm>
            <a:off x="78739" y="3433064"/>
            <a:ext cx="3089275" cy="330835"/>
          </a:xfrm>
          <a:prstGeom prst="rect">
            <a:avLst/>
          </a:prstGeom>
        </p:spPr>
        <p:txBody>
          <a:bodyPr vert="horz" wrap="square" lIns="0" tIns="13335" rIns="0" bIns="0" rtlCol="0">
            <a:spAutoFit/>
          </a:bodyPr>
          <a:lstStyle/>
          <a:p>
            <a:pPr marL="12700">
              <a:lnSpc>
                <a:spcPct val="100000"/>
              </a:lnSpc>
              <a:spcBef>
                <a:spcPts val="105"/>
              </a:spcBef>
            </a:pPr>
            <a:r>
              <a:rPr sz="2000" spc="-20" dirty="0">
                <a:latin typeface="Times New Roman"/>
                <a:cs typeface="Times New Roman"/>
              </a:rPr>
              <a:t>Wind</a:t>
            </a:r>
            <a:r>
              <a:rPr sz="2000" spc="-35" dirty="0">
                <a:latin typeface="Times New Roman"/>
                <a:cs typeface="Times New Roman"/>
              </a:rPr>
              <a:t> </a:t>
            </a:r>
            <a:r>
              <a:rPr sz="2000" dirty="0">
                <a:latin typeface="Times New Roman"/>
                <a:cs typeface="Times New Roman"/>
              </a:rPr>
              <a:t>pressure</a:t>
            </a:r>
            <a:r>
              <a:rPr sz="2000" spc="-35" dirty="0">
                <a:latin typeface="Times New Roman"/>
                <a:cs typeface="Times New Roman"/>
              </a:rPr>
              <a:t> </a:t>
            </a:r>
            <a:r>
              <a:rPr sz="2000" spc="-5" dirty="0">
                <a:latin typeface="Times New Roman"/>
                <a:cs typeface="Times New Roman"/>
              </a:rPr>
              <a:t>Measurement:-</a:t>
            </a:r>
            <a:endParaRPr sz="2000">
              <a:latin typeface="Times New Roman"/>
              <a:cs typeface="Times New Roman"/>
            </a:endParaRPr>
          </a:p>
        </p:txBody>
      </p:sp>
      <p:sp>
        <p:nvSpPr>
          <p:cNvPr id="4" name="object 4"/>
          <p:cNvSpPr txBox="1"/>
          <p:nvPr/>
        </p:nvSpPr>
        <p:spPr>
          <a:xfrm>
            <a:off x="53339" y="3890264"/>
            <a:ext cx="7576184" cy="330835"/>
          </a:xfrm>
          <a:prstGeom prst="rect">
            <a:avLst/>
          </a:prstGeom>
        </p:spPr>
        <p:txBody>
          <a:bodyPr vert="horz" wrap="square" lIns="0" tIns="12700" rIns="0" bIns="0" rtlCol="0">
            <a:spAutoFit/>
          </a:bodyPr>
          <a:lstStyle/>
          <a:p>
            <a:pPr marL="38100">
              <a:lnSpc>
                <a:spcPct val="100000"/>
              </a:lnSpc>
              <a:spcBef>
                <a:spcPts val="100"/>
              </a:spcBef>
            </a:pPr>
            <a:r>
              <a:rPr sz="2000" dirty="0">
                <a:latin typeface="Times New Roman"/>
                <a:cs typeface="Times New Roman"/>
              </a:rPr>
              <a:t>Applying</a:t>
            </a:r>
            <a:r>
              <a:rPr sz="2000" spc="-25" dirty="0">
                <a:latin typeface="Times New Roman"/>
                <a:cs typeface="Times New Roman"/>
              </a:rPr>
              <a:t> </a:t>
            </a:r>
            <a:r>
              <a:rPr sz="2000" spc="-10" dirty="0">
                <a:latin typeface="Times New Roman"/>
                <a:cs typeface="Times New Roman"/>
              </a:rPr>
              <a:t>Bernoulli’s</a:t>
            </a:r>
            <a:r>
              <a:rPr sz="2000" spc="-45" dirty="0">
                <a:latin typeface="Times New Roman"/>
                <a:cs typeface="Times New Roman"/>
              </a:rPr>
              <a:t> </a:t>
            </a:r>
            <a:r>
              <a:rPr sz="2000" dirty="0">
                <a:latin typeface="Times New Roman"/>
                <a:cs typeface="Times New Roman"/>
              </a:rPr>
              <a:t>equation</a:t>
            </a:r>
            <a:r>
              <a:rPr sz="2000" spc="-2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total</a:t>
            </a:r>
            <a:r>
              <a:rPr sz="2000" spc="-30" dirty="0">
                <a:latin typeface="Times New Roman"/>
                <a:cs typeface="Times New Roman"/>
              </a:rPr>
              <a:t> </a:t>
            </a:r>
            <a:r>
              <a:rPr sz="2000" dirty="0">
                <a:latin typeface="Times New Roman"/>
                <a:cs typeface="Times New Roman"/>
              </a:rPr>
              <a:t>pressure</a:t>
            </a:r>
            <a:r>
              <a:rPr sz="2000" spc="-35" dirty="0">
                <a:latin typeface="Times New Roman"/>
                <a:cs typeface="Times New Roman"/>
              </a:rPr>
              <a:t> </a:t>
            </a:r>
            <a:r>
              <a:rPr sz="2000" spc="5" dirty="0">
                <a:latin typeface="Times New Roman"/>
                <a:cs typeface="Times New Roman"/>
              </a:rPr>
              <a:t>(P</a:t>
            </a:r>
            <a:r>
              <a:rPr sz="1950" spc="7" baseline="-21367" dirty="0">
                <a:latin typeface="Times New Roman"/>
                <a:cs typeface="Times New Roman"/>
              </a:rPr>
              <a:t>t</a:t>
            </a:r>
            <a:r>
              <a:rPr sz="1950" baseline="-21367"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spc="-5" dirty="0">
                <a:latin typeface="Times New Roman"/>
                <a:cs typeface="Times New Roman"/>
              </a:rPr>
              <a:t>can</a:t>
            </a:r>
            <a:r>
              <a:rPr sz="2000" dirty="0">
                <a:latin typeface="Times New Roman"/>
                <a:cs typeface="Times New Roman"/>
              </a:rPr>
              <a:t> be</a:t>
            </a:r>
            <a:r>
              <a:rPr sz="2000" spc="-5" dirty="0">
                <a:latin typeface="Times New Roman"/>
                <a:cs typeface="Times New Roman"/>
              </a:rPr>
              <a:t> calculated</a:t>
            </a:r>
            <a:r>
              <a:rPr sz="2000" spc="-15" dirty="0">
                <a:latin typeface="Times New Roman"/>
                <a:cs typeface="Times New Roman"/>
              </a:rPr>
              <a:t> </a:t>
            </a:r>
            <a:r>
              <a:rPr sz="2000" dirty="0">
                <a:latin typeface="Times New Roman"/>
                <a:cs typeface="Times New Roman"/>
              </a:rPr>
              <a:t>as:</a:t>
            </a:r>
            <a:endParaRPr sz="2000">
              <a:latin typeface="Times New Roman"/>
              <a:cs typeface="Times New Roman"/>
            </a:endParaRPr>
          </a:p>
        </p:txBody>
      </p:sp>
      <p:sp>
        <p:nvSpPr>
          <p:cNvPr id="5" name="object 5"/>
          <p:cNvSpPr txBox="1"/>
          <p:nvPr/>
        </p:nvSpPr>
        <p:spPr>
          <a:xfrm>
            <a:off x="78739" y="4653127"/>
            <a:ext cx="8394700" cy="939800"/>
          </a:xfrm>
          <a:prstGeom prst="rect">
            <a:avLst/>
          </a:prstGeom>
        </p:spPr>
        <p:txBody>
          <a:bodyPr vert="horz" wrap="square" lIns="0" tIns="12700" rIns="0" bIns="0" rtlCol="0">
            <a:spAutoFit/>
          </a:bodyPr>
          <a:lstStyle/>
          <a:p>
            <a:pPr marL="12700" marR="5080">
              <a:lnSpc>
                <a:spcPct val="150000"/>
              </a:lnSpc>
              <a:spcBef>
                <a:spcPts val="100"/>
              </a:spcBef>
            </a:pPr>
            <a:r>
              <a:rPr sz="2000" dirty="0">
                <a:latin typeface="Times New Roman"/>
                <a:cs typeface="Times New Roman"/>
              </a:rPr>
              <a:t>The velocity</a:t>
            </a:r>
            <a:r>
              <a:rPr sz="2000" spc="-30"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be</a:t>
            </a:r>
            <a:r>
              <a:rPr sz="2000" spc="5" dirty="0">
                <a:latin typeface="Times New Roman"/>
                <a:cs typeface="Times New Roman"/>
              </a:rPr>
              <a:t> </a:t>
            </a:r>
            <a:r>
              <a:rPr sz="2000" spc="-5" dirty="0">
                <a:latin typeface="Times New Roman"/>
                <a:cs typeface="Times New Roman"/>
              </a:rPr>
              <a:t>calculated</a:t>
            </a:r>
            <a:r>
              <a:rPr sz="2000" spc="-15" dirty="0">
                <a:latin typeface="Times New Roman"/>
                <a:cs typeface="Times New Roman"/>
              </a:rPr>
              <a:t> </a:t>
            </a:r>
            <a:r>
              <a:rPr sz="2000" dirty="0">
                <a:latin typeface="Times New Roman"/>
                <a:cs typeface="Times New Roman"/>
              </a:rPr>
              <a:t>if</a:t>
            </a:r>
            <a:r>
              <a:rPr sz="2000" spc="-20" dirty="0">
                <a:latin typeface="Times New Roman"/>
                <a:cs typeface="Times New Roman"/>
              </a:rPr>
              <a:t> </a:t>
            </a:r>
            <a:r>
              <a:rPr sz="2000" dirty="0">
                <a:latin typeface="Times New Roman"/>
                <a:cs typeface="Times New Roman"/>
              </a:rPr>
              <a:t>both</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pressures</a:t>
            </a:r>
            <a:r>
              <a:rPr sz="2000" spc="-45"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spc="5" dirty="0">
                <a:latin typeface="Times New Roman"/>
                <a:cs typeface="Times New Roman"/>
              </a:rPr>
              <a:t>known.</a:t>
            </a:r>
            <a:r>
              <a:rPr sz="2000" spc="-70" dirty="0">
                <a:latin typeface="Times New Roman"/>
                <a:cs typeface="Times New Roman"/>
              </a:rPr>
              <a:t> </a:t>
            </a:r>
            <a:r>
              <a:rPr sz="2000" dirty="0">
                <a:latin typeface="Times New Roman"/>
                <a:cs typeface="Times New Roman"/>
              </a:rPr>
              <a:t>The Prandtl</a:t>
            </a:r>
            <a:r>
              <a:rPr sz="2000" spc="-40" dirty="0">
                <a:latin typeface="Times New Roman"/>
                <a:cs typeface="Times New Roman"/>
              </a:rPr>
              <a:t> </a:t>
            </a:r>
            <a:r>
              <a:rPr sz="2000" dirty="0">
                <a:latin typeface="Times New Roman"/>
                <a:cs typeface="Times New Roman"/>
              </a:rPr>
              <a:t>tube</a:t>
            </a:r>
            <a:r>
              <a:rPr sz="2000" spc="-20" dirty="0">
                <a:latin typeface="Times New Roman"/>
                <a:cs typeface="Times New Roman"/>
              </a:rPr>
              <a:t> </a:t>
            </a:r>
            <a:r>
              <a:rPr sz="2000" dirty="0">
                <a:latin typeface="Times New Roman"/>
                <a:cs typeface="Times New Roman"/>
              </a:rPr>
              <a:t>is </a:t>
            </a:r>
            <a:r>
              <a:rPr sz="2000" spc="-484" dirty="0">
                <a:latin typeface="Times New Roman"/>
                <a:cs typeface="Times New Roman"/>
              </a:rPr>
              <a:t> </a:t>
            </a:r>
            <a:r>
              <a:rPr sz="2000" dirty="0">
                <a:latin typeface="Times New Roman"/>
                <a:cs typeface="Times New Roman"/>
              </a:rPr>
              <a:t>used</a:t>
            </a:r>
            <a:r>
              <a:rPr sz="2000" spc="-20" dirty="0">
                <a:latin typeface="Times New Roman"/>
                <a:cs typeface="Times New Roman"/>
              </a:rPr>
              <a:t> </a:t>
            </a:r>
            <a:r>
              <a:rPr sz="2000" dirty="0">
                <a:latin typeface="Times New Roman"/>
                <a:cs typeface="Times New Roman"/>
              </a:rPr>
              <a:t>for</a:t>
            </a:r>
            <a:r>
              <a:rPr sz="2000" spc="-30" dirty="0">
                <a:latin typeface="Times New Roman"/>
                <a:cs typeface="Times New Roman"/>
              </a:rPr>
              <a:t> </a:t>
            </a:r>
            <a:r>
              <a:rPr sz="2000" dirty="0">
                <a:latin typeface="Times New Roman"/>
                <a:cs typeface="Times New Roman"/>
              </a:rPr>
              <a:t>pressure</a:t>
            </a:r>
            <a:r>
              <a:rPr sz="2000" spc="-45" dirty="0">
                <a:latin typeface="Times New Roman"/>
                <a:cs typeface="Times New Roman"/>
              </a:rPr>
              <a:t> </a:t>
            </a:r>
            <a:r>
              <a:rPr sz="2000" spc="-5" dirty="0">
                <a:latin typeface="Times New Roman"/>
                <a:cs typeface="Times New Roman"/>
              </a:rPr>
              <a:t>measurement.</a:t>
            </a:r>
            <a:endParaRPr sz="2000">
              <a:latin typeface="Times New Roman"/>
              <a:cs typeface="Times New Roman"/>
            </a:endParaRPr>
          </a:p>
        </p:txBody>
      </p:sp>
      <p:sp>
        <p:nvSpPr>
          <p:cNvPr id="6" name="object 6"/>
          <p:cNvSpPr txBox="1"/>
          <p:nvPr/>
        </p:nvSpPr>
        <p:spPr>
          <a:xfrm>
            <a:off x="7534461" y="3430840"/>
            <a:ext cx="116205" cy="225425"/>
          </a:xfrm>
          <a:prstGeom prst="rect">
            <a:avLst/>
          </a:prstGeom>
        </p:spPr>
        <p:txBody>
          <a:bodyPr vert="horz" wrap="square" lIns="0" tIns="13970" rIns="0" bIns="0" rtlCol="0">
            <a:spAutoFit/>
          </a:bodyPr>
          <a:lstStyle/>
          <a:p>
            <a:pPr marL="12700">
              <a:lnSpc>
                <a:spcPct val="100000"/>
              </a:lnSpc>
              <a:spcBef>
                <a:spcPts val="110"/>
              </a:spcBef>
            </a:pPr>
            <a:r>
              <a:rPr sz="1300" spc="60" dirty="0">
                <a:latin typeface="Times New Roman"/>
                <a:cs typeface="Times New Roman"/>
              </a:rPr>
              <a:t>2</a:t>
            </a:r>
            <a:endParaRPr sz="1300">
              <a:latin typeface="Times New Roman"/>
              <a:cs typeface="Times New Roman"/>
            </a:endParaRPr>
          </a:p>
        </p:txBody>
      </p:sp>
      <p:sp>
        <p:nvSpPr>
          <p:cNvPr id="7" name="object 7"/>
          <p:cNvSpPr txBox="1"/>
          <p:nvPr/>
        </p:nvSpPr>
        <p:spPr>
          <a:xfrm>
            <a:off x="3534697" y="3629380"/>
            <a:ext cx="3854450" cy="225425"/>
          </a:xfrm>
          <a:prstGeom prst="rect">
            <a:avLst/>
          </a:prstGeom>
        </p:spPr>
        <p:txBody>
          <a:bodyPr vert="horz" wrap="square" lIns="0" tIns="13970" rIns="0" bIns="0" rtlCol="0">
            <a:spAutoFit/>
          </a:bodyPr>
          <a:lstStyle/>
          <a:p>
            <a:pPr marL="12700">
              <a:lnSpc>
                <a:spcPct val="100000"/>
              </a:lnSpc>
              <a:spcBef>
                <a:spcPts val="110"/>
              </a:spcBef>
              <a:tabLst>
                <a:tab pos="573405" algn="l"/>
                <a:tab pos="3750310" algn="l"/>
              </a:tabLst>
            </a:pPr>
            <a:r>
              <a:rPr sz="1300" i="1" spc="35" dirty="0">
                <a:latin typeface="Times New Roman"/>
                <a:cs typeface="Times New Roman"/>
              </a:rPr>
              <a:t>t	</a:t>
            </a:r>
            <a:r>
              <a:rPr sz="1300" i="1" spc="50" dirty="0">
                <a:latin typeface="Times New Roman"/>
                <a:cs typeface="Times New Roman"/>
              </a:rPr>
              <a:t>s	</a:t>
            </a:r>
            <a:r>
              <a:rPr sz="1300" i="1" spc="60" dirty="0">
                <a:latin typeface="Times New Roman"/>
                <a:cs typeface="Times New Roman"/>
              </a:rPr>
              <a:t>a</a:t>
            </a:r>
            <a:endParaRPr sz="1300">
              <a:latin typeface="Times New Roman"/>
              <a:cs typeface="Times New Roman"/>
            </a:endParaRPr>
          </a:p>
        </p:txBody>
      </p:sp>
      <p:sp>
        <p:nvSpPr>
          <p:cNvPr id="8" name="object 8"/>
          <p:cNvSpPr txBox="1"/>
          <p:nvPr/>
        </p:nvSpPr>
        <p:spPr>
          <a:xfrm>
            <a:off x="7087059" y="3421511"/>
            <a:ext cx="1634489" cy="389890"/>
          </a:xfrm>
          <a:prstGeom prst="rect">
            <a:avLst/>
          </a:prstGeom>
        </p:spPr>
        <p:txBody>
          <a:bodyPr vert="horz" wrap="square" lIns="0" tIns="17145" rIns="0" bIns="0" rtlCol="0">
            <a:spAutoFit/>
          </a:bodyPr>
          <a:lstStyle/>
          <a:p>
            <a:pPr marL="12700">
              <a:lnSpc>
                <a:spcPct val="100000"/>
              </a:lnSpc>
              <a:spcBef>
                <a:spcPts val="135"/>
              </a:spcBef>
              <a:tabLst>
                <a:tab pos="569595" algn="l"/>
              </a:tabLst>
            </a:pPr>
            <a:r>
              <a:rPr sz="2350" spc="50" dirty="0">
                <a:latin typeface="Symbol"/>
                <a:cs typeface="Symbol"/>
              </a:rPr>
              <a:t></a:t>
            </a:r>
            <a:r>
              <a:rPr sz="2350" spc="360" dirty="0">
                <a:latin typeface="Times New Roman"/>
                <a:cs typeface="Times New Roman"/>
              </a:rPr>
              <a:t> </a:t>
            </a:r>
            <a:r>
              <a:rPr sz="2250" i="1" spc="85" dirty="0">
                <a:latin typeface="Times New Roman"/>
                <a:cs typeface="Times New Roman"/>
              </a:rPr>
              <a:t>v	</a:t>
            </a:r>
            <a:r>
              <a:rPr sz="2250" spc="50" dirty="0">
                <a:latin typeface="Times New Roman"/>
                <a:cs typeface="Times New Roman"/>
              </a:rPr>
              <a:t>........(</a:t>
            </a:r>
            <a:r>
              <a:rPr sz="2250" i="1" spc="50" dirty="0">
                <a:latin typeface="Times New Roman"/>
                <a:cs typeface="Times New Roman"/>
              </a:rPr>
              <a:t>iv</a:t>
            </a:r>
            <a:r>
              <a:rPr sz="2250" spc="50" dirty="0">
                <a:latin typeface="Times New Roman"/>
                <a:cs typeface="Times New Roman"/>
              </a:rPr>
              <a:t>)</a:t>
            </a:r>
            <a:endParaRPr sz="2250">
              <a:latin typeface="Times New Roman"/>
              <a:cs typeface="Times New Roman"/>
            </a:endParaRPr>
          </a:p>
        </p:txBody>
      </p:sp>
      <p:sp>
        <p:nvSpPr>
          <p:cNvPr id="9" name="object 9"/>
          <p:cNvSpPr txBox="1"/>
          <p:nvPr/>
        </p:nvSpPr>
        <p:spPr>
          <a:xfrm>
            <a:off x="3396497" y="3348346"/>
            <a:ext cx="3724275" cy="477520"/>
          </a:xfrm>
          <a:prstGeom prst="rect">
            <a:avLst/>
          </a:prstGeom>
        </p:spPr>
        <p:txBody>
          <a:bodyPr vert="horz" wrap="square" lIns="0" tIns="14605" rIns="0" bIns="0" rtlCol="0">
            <a:spAutoFit/>
          </a:bodyPr>
          <a:lstStyle/>
          <a:p>
            <a:pPr marL="12700">
              <a:lnSpc>
                <a:spcPct val="100000"/>
              </a:lnSpc>
              <a:spcBef>
                <a:spcPts val="115"/>
              </a:spcBef>
            </a:pPr>
            <a:r>
              <a:rPr sz="2250" i="1" spc="120" dirty="0">
                <a:latin typeface="Times New Roman"/>
                <a:cs typeface="Times New Roman"/>
              </a:rPr>
              <a:t>P </a:t>
            </a:r>
            <a:r>
              <a:rPr sz="2250" i="1" spc="-245" dirty="0">
                <a:latin typeface="Times New Roman"/>
                <a:cs typeface="Times New Roman"/>
              </a:rPr>
              <a:t> </a:t>
            </a:r>
            <a:r>
              <a:rPr sz="2250" spc="105" dirty="0">
                <a:latin typeface="Symbol"/>
                <a:cs typeface="Symbol"/>
              </a:rPr>
              <a:t></a:t>
            </a:r>
            <a:r>
              <a:rPr sz="2250" spc="60" dirty="0">
                <a:latin typeface="Times New Roman"/>
                <a:cs typeface="Times New Roman"/>
              </a:rPr>
              <a:t> </a:t>
            </a:r>
            <a:r>
              <a:rPr sz="2250" i="1" spc="120" dirty="0">
                <a:latin typeface="Times New Roman"/>
                <a:cs typeface="Times New Roman"/>
              </a:rPr>
              <a:t>P</a:t>
            </a:r>
            <a:r>
              <a:rPr sz="2250" i="1" spc="-40" dirty="0">
                <a:latin typeface="Times New Roman"/>
                <a:cs typeface="Times New Roman"/>
              </a:rPr>
              <a:t> </a:t>
            </a:r>
            <a:r>
              <a:rPr sz="2950" spc="-345" dirty="0">
                <a:latin typeface="Symbol"/>
                <a:cs typeface="Symbol"/>
              </a:rPr>
              <a:t></a:t>
            </a:r>
            <a:r>
              <a:rPr sz="2250" spc="110" dirty="0">
                <a:latin typeface="Times New Roman"/>
                <a:cs typeface="Times New Roman"/>
              </a:rPr>
              <a:t>S</a:t>
            </a:r>
            <a:r>
              <a:rPr sz="2250" spc="-25" dirty="0">
                <a:latin typeface="Times New Roman"/>
                <a:cs typeface="Times New Roman"/>
              </a:rPr>
              <a:t>t</a:t>
            </a:r>
            <a:r>
              <a:rPr sz="2250" spc="65" dirty="0">
                <a:latin typeface="Times New Roman"/>
                <a:cs typeface="Times New Roman"/>
              </a:rPr>
              <a:t>a</a:t>
            </a:r>
            <a:r>
              <a:rPr sz="2250" spc="-25" dirty="0">
                <a:latin typeface="Times New Roman"/>
                <a:cs typeface="Times New Roman"/>
              </a:rPr>
              <a:t>t</a:t>
            </a:r>
            <a:r>
              <a:rPr sz="2250" spc="-175" dirty="0">
                <a:latin typeface="Times New Roman"/>
                <a:cs typeface="Times New Roman"/>
              </a:rPr>
              <a:t>i</a:t>
            </a:r>
            <a:r>
              <a:rPr sz="2250" spc="85" dirty="0">
                <a:latin typeface="Times New Roman"/>
                <a:cs typeface="Times New Roman"/>
              </a:rPr>
              <a:t>c</a:t>
            </a:r>
            <a:r>
              <a:rPr sz="2250" spc="275" dirty="0">
                <a:latin typeface="Times New Roman"/>
                <a:cs typeface="Times New Roman"/>
              </a:rPr>
              <a:t> </a:t>
            </a:r>
            <a:r>
              <a:rPr sz="2250" spc="110" dirty="0">
                <a:latin typeface="Times New Roman"/>
                <a:cs typeface="Times New Roman"/>
              </a:rPr>
              <a:t>P</a:t>
            </a:r>
            <a:r>
              <a:rPr sz="2250" spc="5" dirty="0">
                <a:latin typeface="Times New Roman"/>
                <a:cs typeface="Times New Roman"/>
              </a:rPr>
              <a:t>r</a:t>
            </a:r>
            <a:r>
              <a:rPr sz="2250" spc="65" dirty="0">
                <a:latin typeface="Times New Roman"/>
                <a:cs typeface="Times New Roman"/>
              </a:rPr>
              <a:t>e</a:t>
            </a:r>
            <a:r>
              <a:rPr sz="2250" spc="30" dirty="0">
                <a:latin typeface="Times New Roman"/>
                <a:cs typeface="Times New Roman"/>
              </a:rPr>
              <a:t>ss</a:t>
            </a:r>
            <a:r>
              <a:rPr sz="2250" spc="-75" dirty="0">
                <a:latin typeface="Times New Roman"/>
                <a:cs typeface="Times New Roman"/>
              </a:rPr>
              <a:t>u</a:t>
            </a:r>
            <a:r>
              <a:rPr sz="2250" spc="5" dirty="0">
                <a:latin typeface="Times New Roman"/>
                <a:cs typeface="Times New Roman"/>
              </a:rPr>
              <a:t>r</a:t>
            </a:r>
            <a:r>
              <a:rPr sz="2250" spc="85" dirty="0">
                <a:latin typeface="Times New Roman"/>
                <a:cs typeface="Times New Roman"/>
              </a:rPr>
              <a:t>e</a:t>
            </a:r>
            <a:r>
              <a:rPr sz="2250" spc="-175" dirty="0">
                <a:latin typeface="Times New Roman"/>
                <a:cs typeface="Times New Roman"/>
              </a:rPr>
              <a:t> </a:t>
            </a:r>
            <a:r>
              <a:rPr sz="2950" spc="25" dirty="0">
                <a:latin typeface="Symbol"/>
                <a:cs typeface="Symbol"/>
              </a:rPr>
              <a:t></a:t>
            </a:r>
            <a:r>
              <a:rPr sz="2250" spc="105" dirty="0">
                <a:latin typeface="Symbol"/>
                <a:cs typeface="Symbol"/>
              </a:rPr>
              <a:t></a:t>
            </a:r>
            <a:r>
              <a:rPr sz="2250" spc="-175" dirty="0">
                <a:latin typeface="Times New Roman"/>
                <a:cs typeface="Times New Roman"/>
              </a:rPr>
              <a:t> </a:t>
            </a:r>
            <a:r>
              <a:rPr sz="2950" spc="-495" dirty="0">
                <a:latin typeface="Symbol"/>
                <a:cs typeface="Symbol"/>
              </a:rPr>
              <a:t></a:t>
            </a:r>
            <a:r>
              <a:rPr sz="2250" spc="235" dirty="0">
                <a:latin typeface="Times New Roman"/>
                <a:cs typeface="Times New Roman"/>
              </a:rPr>
              <a:t>1</a:t>
            </a:r>
            <a:r>
              <a:rPr sz="2250" spc="55" dirty="0">
                <a:latin typeface="Times New Roman"/>
                <a:cs typeface="Times New Roman"/>
              </a:rPr>
              <a:t>/</a:t>
            </a:r>
            <a:r>
              <a:rPr sz="2250" spc="-150" dirty="0">
                <a:latin typeface="Times New Roman"/>
                <a:cs typeface="Times New Roman"/>
              </a:rPr>
              <a:t> </a:t>
            </a:r>
            <a:r>
              <a:rPr sz="2250" spc="155" dirty="0">
                <a:latin typeface="Times New Roman"/>
                <a:cs typeface="Times New Roman"/>
              </a:rPr>
              <a:t>2</a:t>
            </a:r>
            <a:r>
              <a:rPr sz="2950" spc="-180" dirty="0">
                <a:latin typeface="Symbol"/>
                <a:cs typeface="Symbol"/>
              </a:rPr>
              <a:t></a:t>
            </a:r>
            <a:endParaRPr sz="2950">
              <a:latin typeface="Symbol"/>
              <a:cs typeface="Symbol"/>
            </a:endParaRPr>
          </a:p>
        </p:txBody>
      </p:sp>
      <p:grpSp>
        <p:nvGrpSpPr>
          <p:cNvPr id="10" name="object 10"/>
          <p:cNvGrpSpPr/>
          <p:nvPr/>
        </p:nvGrpSpPr>
        <p:grpSpPr>
          <a:xfrm>
            <a:off x="4326129" y="4310517"/>
            <a:ext cx="1010285" cy="530860"/>
            <a:chOff x="4326129" y="4310517"/>
            <a:chExt cx="1010285" cy="530860"/>
          </a:xfrm>
        </p:grpSpPr>
        <p:sp>
          <p:nvSpPr>
            <p:cNvPr id="11" name="object 11"/>
            <p:cNvSpPr/>
            <p:nvPr/>
          </p:nvSpPr>
          <p:spPr>
            <a:xfrm>
              <a:off x="4330287" y="4573884"/>
              <a:ext cx="986790" cy="76200"/>
            </a:xfrm>
            <a:custGeom>
              <a:avLst/>
              <a:gdLst/>
              <a:ahLst/>
              <a:cxnLst/>
              <a:rect l="l" t="t" r="r" b="b"/>
              <a:pathLst>
                <a:path w="986789" h="76200">
                  <a:moveTo>
                    <a:pt x="147410" y="0"/>
                  </a:moveTo>
                  <a:lnTo>
                    <a:pt x="986693" y="0"/>
                  </a:lnTo>
                </a:path>
                <a:path w="986789" h="76200">
                  <a:moveTo>
                    <a:pt x="0" y="75635"/>
                  </a:moveTo>
                  <a:lnTo>
                    <a:pt x="28682" y="61647"/>
                  </a:lnTo>
                </a:path>
              </a:pathLst>
            </a:custGeom>
            <a:ln w="8680">
              <a:solidFill>
                <a:srgbClr val="000000"/>
              </a:solidFill>
            </a:ln>
          </p:spPr>
          <p:txBody>
            <a:bodyPr wrap="square" lIns="0" tIns="0" rIns="0" bIns="0" rtlCol="0"/>
            <a:lstStyle/>
            <a:p>
              <a:endParaRPr/>
            </a:p>
          </p:txBody>
        </p:sp>
        <p:sp>
          <p:nvSpPr>
            <p:cNvPr id="12" name="object 12"/>
            <p:cNvSpPr/>
            <p:nvPr/>
          </p:nvSpPr>
          <p:spPr>
            <a:xfrm>
              <a:off x="4358969" y="4639302"/>
              <a:ext cx="41910" cy="192405"/>
            </a:xfrm>
            <a:custGeom>
              <a:avLst/>
              <a:gdLst/>
              <a:ahLst/>
              <a:cxnLst/>
              <a:rect l="l" t="t" r="r" b="b"/>
              <a:pathLst>
                <a:path w="41910" h="192404">
                  <a:moveTo>
                    <a:pt x="0" y="0"/>
                  </a:moveTo>
                  <a:lnTo>
                    <a:pt x="41662" y="192116"/>
                  </a:lnTo>
                </a:path>
              </a:pathLst>
            </a:custGeom>
            <a:ln w="18689">
              <a:solidFill>
                <a:srgbClr val="000000"/>
              </a:solidFill>
            </a:ln>
          </p:spPr>
          <p:txBody>
            <a:bodyPr wrap="square" lIns="0" tIns="0" rIns="0" bIns="0" rtlCol="0"/>
            <a:lstStyle/>
            <a:p>
              <a:endParaRPr/>
            </a:p>
          </p:txBody>
        </p:sp>
        <p:sp>
          <p:nvSpPr>
            <p:cNvPr id="13" name="object 13"/>
            <p:cNvSpPr/>
            <p:nvPr/>
          </p:nvSpPr>
          <p:spPr>
            <a:xfrm>
              <a:off x="4405113" y="4315216"/>
              <a:ext cx="930910" cy="516255"/>
            </a:xfrm>
            <a:custGeom>
              <a:avLst/>
              <a:gdLst/>
              <a:ahLst/>
              <a:cxnLst/>
              <a:rect l="l" t="t" r="r" b="b"/>
              <a:pathLst>
                <a:path w="930910" h="516254">
                  <a:moveTo>
                    <a:pt x="0" y="516202"/>
                  </a:moveTo>
                  <a:lnTo>
                    <a:pt x="55123" y="0"/>
                  </a:lnTo>
                </a:path>
                <a:path w="930910" h="516254">
                  <a:moveTo>
                    <a:pt x="55123" y="0"/>
                  </a:moveTo>
                  <a:lnTo>
                    <a:pt x="930681" y="0"/>
                  </a:lnTo>
                </a:path>
              </a:pathLst>
            </a:custGeom>
            <a:ln w="8680">
              <a:solidFill>
                <a:srgbClr val="000000"/>
              </a:solidFill>
            </a:ln>
          </p:spPr>
          <p:txBody>
            <a:bodyPr wrap="square" lIns="0" tIns="0" rIns="0" bIns="0" rtlCol="0"/>
            <a:lstStyle/>
            <a:p>
              <a:endParaRPr/>
            </a:p>
          </p:txBody>
        </p:sp>
      </p:grpSp>
      <p:sp>
        <p:nvSpPr>
          <p:cNvPr id="14" name="object 14"/>
          <p:cNvSpPr txBox="1"/>
          <p:nvPr/>
        </p:nvSpPr>
        <p:spPr>
          <a:xfrm>
            <a:off x="4454837" y="4231106"/>
            <a:ext cx="403225" cy="332740"/>
          </a:xfrm>
          <a:prstGeom prst="rect">
            <a:avLst/>
          </a:prstGeom>
        </p:spPr>
        <p:txBody>
          <a:bodyPr vert="horz" wrap="square" lIns="0" tIns="14604" rIns="0" bIns="0" rtlCol="0">
            <a:spAutoFit/>
          </a:bodyPr>
          <a:lstStyle/>
          <a:p>
            <a:pPr marL="38100">
              <a:lnSpc>
                <a:spcPct val="100000"/>
              </a:lnSpc>
              <a:spcBef>
                <a:spcPts val="114"/>
              </a:spcBef>
            </a:pPr>
            <a:r>
              <a:rPr sz="1500" spc="125" dirty="0">
                <a:latin typeface="Times New Roman"/>
                <a:cs typeface="Times New Roman"/>
              </a:rPr>
              <a:t>2</a:t>
            </a:r>
            <a:r>
              <a:rPr sz="2000" spc="-65" dirty="0">
                <a:latin typeface="Symbol"/>
                <a:cs typeface="Symbol"/>
              </a:rPr>
              <a:t></a:t>
            </a:r>
            <a:r>
              <a:rPr sz="1500" i="1" spc="-125" dirty="0">
                <a:latin typeface="Times New Roman"/>
                <a:cs typeface="Times New Roman"/>
              </a:rPr>
              <a:t>P</a:t>
            </a:r>
            <a:r>
              <a:rPr sz="1350" i="1" spc="60" baseline="-24691" dirty="0">
                <a:latin typeface="Times New Roman"/>
                <a:cs typeface="Times New Roman"/>
              </a:rPr>
              <a:t>t</a:t>
            </a:r>
            <a:endParaRPr sz="1350" baseline="-24691">
              <a:latin typeface="Times New Roman"/>
              <a:cs typeface="Times New Roman"/>
            </a:endParaRPr>
          </a:p>
        </p:txBody>
      </p:sp>
      <p:sp>
        <p:nvSpPr>
          <p:cNvPr id="15" name="object 15"/>
          <p:cNvSpPr txBox="1"/>
          <p:nvPr/>
        </p:nvSpPr>
        <p:spPr>
          <a:xfrm>
            <a:off x="4751473" y="4552464"/>
            <a:ext cx="278130" cy="275590"/>
          </a:xfrm>
          <a:prstGeom prst="rect">
            <a:avLst/>
          </a:prstGeom>
        </p:spPr>
        <p:txBody>
          <a:bodyPr vert="horz" wrap="square" lIns="0" tIns="11430" rIns="0" bIns="0" rtlCol="0">
            <a:spAutoFit/>
          </a:bodyPr>
          <a:lstStyle/>
          <a:p>
            <a:pPr marL="38100">
              <a:lnSpc>
                <a:spcPct val="100000"/>
              </a:lnSpc>
              <a:spcBef>
                <a:spcPts val="90"/>
              </a:spcBef>
            </a:pPr>
            <a:r>
              <a:rPr sz="1650" spc="114" dirty="0">
                <a:latin typeface="Symbol"/>
                <a:cs typeface="Symbol"/>
              </a:rPr>
              <a:t></a:t>
            </a:r>
            <a:r>
              <a:rPr sz="1350" i="1" spc="172" baseline="-24691" dirty="0">
                <a:latin typeface="Times New Roman"/>
                <a:cs typeface="Times New Roman"/>
              </a:rPr>
              <a:t>a</a:t>
            </a:r>
            <a:endParaRPr sz="1350" baseline="-24691">
              <a:latin typeface="Times New Roman"/>
              <a:cs typeface="Times New Roman"/>
            </a:endParaRPr>
          </a:p>
        </p:txBody>
      </p:sp>
      <p:sp>
        <p:nvSpPr>
          <p:cNvPr id="16" name="object 16"/>
          <p:cNvSpPr txBox="1"/>
          <p:nvPr/>
        </p:nvSpPr>
        <p:spPr>
          <a:xfrm>
            <a:off x="4849611" y="4353633"/>
            <a:ext cx="1792605" cy="332740"/>
          </a:xfrm>
          <a:prstGeom prst="rect">
            <a:avLst/>
          </a:prstGeom>
        </p:spPr>
        <p:txBody>
          <a:bodyPr vert="horz" wrap="square" lIns="0" tIns="14604" rIns="0" bIns="0" rtlCol="0">
            <a:spAutoFit/>
          </a:bodyPr>
          <a:lstStyle/>
          <a:p>
            <a:pPr marL="38100">
              <a:lnSpc>
                <a:spcPct val="100000"/>
              </a:lnSpc>
              <a:spcBef>
                <a:spcPts val="114"/>
              </a:spcBef>
            </a:pPr>
            <a:r>
              <a:rPr sz="2250" spc="247" baseline="35185" dirty="0">
                <a:latin typeface="Symbol"/>
                <a:cs typeface="Symbol"/>
              </a:rPr>
              <a:t></a:t>
            </a:r>
            <a:r>
              <a:rPr sz="2250" spc="-82" baseline="35185" dirty="0">
                <a:latin typeface="Times New Roman"/>
                <a:cs typeface="Times New Roman"/>
              </a:rPr>
              <a:t> </a:t>
            </a:r>
            <a:r>
              <a:rPr sz="2250" i="1" spc="-15" baseline="35185" dirty="0">
                <a:latin typeface="Times New Roman"/>
                <a:cs typeface="Times New Roman"/>
              </a:rPr>
              <a:t>P</a:t>
            </a:r>
            <a:r>
              <a:rPr sz="1350" i="1" spc="-15" baseline="37037" dirty="0">
                <a:latin typeface="Times New Roman"/>
                <a:cs typeface="Times New Roman"/>
              </a:rPr>
              <a:t>s</a:t>
            </a:r>
            <a:r>
              <a:rPr sz="1350" i="1" spc="67" baseline="37037" dirty="0">
                <a:latin typeface="Times New Roman"/>
                <a:cs typeface="Times New Roman"/>
              </a:rPr>
              <a:t> </a:t>
            </a:r>
            <a:r>
              <a:rPr sz="3000" spc="97" baseline="26388" dirty="0">
                <a:latin typeface="Symbol"/>
                <a:cs typeface="Symbol"/>
              </a:rPr>
              <a:t></a:t>
            </a:r>
            <a:r>
              <a:rPr sz="1500" spc="65" dirty="0">
                <a:latin typeface="Times New Roman"/>
                <a:cs typeface="Times New Roman"/>
              </a:rPr>
              <a:t>..................(</a:t>
            </a:r>
            <a:r>
              <a:rPr sz="1500" i="1" spc="65" dirty="0">
                <a:latin typeface="Times New Roman"/>
                <a:cs typeface="Times New Roman"/>
              </a:rPr>
              <a:t>v</a:t>
            </a:r>
            <a:r>
              <a:rPr sz="1500" spc="65" dirty="0">
                <a:latin typeface="Times New Roman"/>
                <a:cs typeface="Times New Roman"/>
              </a:rPr>
              <a:t>)</a:t>
            </a:r>
            <a:endParaRPr sz="1500">
              <a:latin typeface="Times New Roman"/>
              <a:cs typeface="Times New Roman"/>
            </a:endParaRPr>
          </a:p>
        </p:txBody>
      </p:sp>
      <p:sp>
        <p:nvSpPr>
          <p:cNvPr id="17" name="object 17"/>
          <p:cNvSpPr txBox="1"/>
          <p:nvPr/>
        </p:nvSpPr>
        <p:spPr>
          <a:xfrm>
            <a:off x="78739" y="4354781"/>
            <a:ext cx="4207510" cy="331470"/>
          </a:xfrm>
          <a:prstGeom prst="rect">
            <a:avLst/>
          </a:prstGeom>
        </p:spPr>
        <p:txBody>
          <a:bodyPr vert="horz" wrap="square" lIns="0" tIns="13335" rIns="0" bIns="0" rtlCol="0">
            <a:spAutoFit/>
          </a:bodyPr>
          <a:lstStyle/>
          <a:p>
            <a:pPr marL="12700">
              <a:lnSpc>
                <a:spcPct val="100000"/>
              </a:lnSpc>
              <a:spcBef>
                <a:spcPts val="105"/>
              </a:spcBef>
            </a:pPr>
            <a:r>
              <a:rPr sz="3000" baseline="1388" dirty="0">
                <a:latin typeface="Times New Roman"/>
                <a:cs typeface="Times New Roman"/>
              </a:rPr>
              <a:t>and</a:t>
            </a:r>
            <a:r>
              <a:rPr sz="3000" spc="-37" baseline="1388" dirty="0">
                <a:latin typeface="Times New Roman"/>
                <a:cs typeface="Times New Roman"/>
              </a:rPr>
              <a:t> </a:t>
            </a:r>
            <a:r>
              <a:rPr sz="3000" baseline="1388" dirty="0">
                <a:latin typeface="Times New Roman"/>
                <a:cs typeface="Times New Roman"/>
              </a:rPr>
              <a:t>the</a:t>
            </a:r>
            <a:r>
              <a:rPr sz="3000" spc="-22" baseline="1388" dirty="0">
                <a:latin typeface="Times New Roman"/>
                <a:cs typeface="Times New Roman"/>
              </a:rPr>
              <a:t> </a:t>
            </a:r>
            <a:r>
              <a:rPr sz="3000" baseline="1388" dirty="0">
                <a:latin typeface="Times New Roman"/>
                <a:cs typeface="Times New Roman"/>
              </a:rPr>
              <a:t>velocity</a:t>
            </a:r>
            <a:r>
              <a:rPr sz="3000" spc="-52" baseline="1388" dirty="0">
                <a:latin typeface="Times New Roman"/>
                <a:cs typeface="Times New Roman"/>
              </a:rPr>
              <a:t> </a:t>
            </a:r>
            <a:r>
              <a:rPr sz="3000" baseline="1388" dirty="0">
                <a:latin typeface="Times New Roman"/>
                <a:cs typeface="Times New Roman"/>
              </a:rPr>
              <a:t>can</a:t>
            </a:r>
            <a:r>
              <a:rPr sz="3000" spc="-15" baseline="1388" dirty="0">
                <a:latin typeface="Times New Roman"/>
                <a:cs typeface="Times New Roman"/>
              </a:rPr>
              <a:t> </a:t>
            </a:r>
            <a:r>
              <a:rPr sz="3000" baseline="1388" dirty="0">
                <a:latin typeface="Times New Roman"/>
                <a:cs typeface="Times New Roman"/>
              </a:rPr>
              <a:t>be</a:t>
            </a:r>
            <a:r>
              <a:rPr sz="3000" spc="-15" baseline="1388" dirty="0">
                <a:latin typeface="Times New Roman"/>
                <a:cs typeface="Times New Roman"/>
              </a:rPr>
              <a:t> </a:t>
            </a:r>
            <a:r>
              <a:rPr sz="3000" spc="-7" baseline="1388" dirty="0">
                <a:latin typeface="Times New Roman"/>
                <a:cs typeface="Times New Roman"/>
              </a:rPr>
              <a:t>calculated</a:t>
            </a:r>
            <a:r>
              <a:rPr sz="3000" spc="-22" baseline="1388" dirty="0">
                <a:latin typeface="Times New Roman"/>
                <a:cs typeface="Times New Roman"/>
              </a:rPr>
              <a:t> </a:t>
            </a:r>
            <a:r>
              <a:rPr sz="3000" baseline="1388" dirty="0">
                <a:latin typeface="Times New Roman"/>
                <a:cs typeface="Times New Roman"/>
              </a:rPr>
              <a:t>as:</a:t>
            </a:r>
            <a:r>
              <a:rPr sz="3000" spc="735" baseline="1388" dirty="0">
                <a:latin typeface="Times New Roman"/>
                <a:cs typeface="Times New Roman"/>
              </a:rPr>
              <a:t> </a:t>
            </a:r>
            <a:r>
              <a:rPr sz="1500" i="1" spc="135" dirty="0">
                <a:latin typeface="Times New Roman"/>
                <a:cs typeface="Times New Roman"/>
              </a:rPr>
              <a:t>v</a:t>
            </a:r>
            <a:r>
              <a:rPr sz="1500" i="1" spc="30" dirty="0">
                <a:latin typeface="Times New Roman"/>
                <a:cs typeface="Times New Roman"/>
              </a:rPr>
              <a:t> </a:t>
            </a:r>
            <a:r>
              <a:rPr sz="1500" spc="165" dirty="0">
                <a:latin typeface="Symbol"/>
                <a:cs typeface="Symbol"/>
              </a:rPr>
              <a:t></a:t>
            </a:r>
            <a:endParaRPr sz="1500">
              <a:latin typeface="Symbol"/>
              <a:cs typeface="Symbol"/>
            </a:endParaRPr>
          </a:p>
        </p:txBody>
      </p:sp>
      <p:sp>
        <p:nvSpPr>
          <p:cNvPr id="18" name="object 18"/>
          <p:cNvSpPr/>
          <p:nvPr/>
        </p:nvSpPr>
        <p:spPr>
          <a:xfrm>
            <a:off x="2421879" y="1722394"/>
            <a:ext cx="464184" cy="0"/>
          </a:xfrm>
          <a:custGeom>
            <a:avLst/>
            <a:gdLst/>
            <a:ahLst/>
            <a:cxnLst/>
            <a:rect l="l" t="t" r="r" b="b"/>
            <a:pathLst>
              <a:path w="464185">
                <a:moveTo>
                  <a:pt x="0" y="0"/>
                </a:moveTo>
                <a:lnTo>
                  <a:pt x="463912" y="0"/>
                </a:lnTo>
              </a:path>
            </a:pathLst>
          </a:custGeom>
          <a:ln w="11075">
            <a:solidFill>
              <a:srgbClr val="000000"/>
            </a:solidFill>
          </a:ln>
        </p:spPr>
        <p:txBody>
          <a:bodyPr wrap="square" lIns="0" tIns="0" rIns="0" bIns="0" rtlCol="0"/>
          <a:lstStyle/>
          <a:p>
            <a:endParaRPr/>
          </a:p>
        </p:txBody>
      </p:sp>
      <p:sp>
        <p:nvSpPr>
          <p:cNvPr id="19" name="object 19"/>
          <p:cNvSpPr txBox="1"/>
          <p:nvPr/>
        </p:nvSpPr>
        <p:spPr>
          <a:xfrm>
            <a:off x="2492933" y="1717793"/>
            <a:ext cx="310515" cy="342265"/>
          </a:xfrm>
          <a:prstGeom prst="rect">
            <a:avLst/>
          </a:prstGeom>
        </p:spPr>
        <p:txBody>
          <a:bodyPr vert="horz" wrap="square" lIns="0" tIns="15875" rIns="0" bIns="0" rtlCol="0">
            <a:spAutoFit/>
          </a:bodyPr>
          <a:lstStyle/>
          <a:p>
            <a:pPr marL="12700">
              <a:lnSpc>
                <a:spcPct val="100000"/>
              </a:lnSpc>
              <a:spcBef>
                <a:spcPts val="125"/>
              </a:spcBef>
            </a:pPr>
            <a:r>
              <a:rPr sz="2050" i="1" spc="320" dirty="0">
                <a:latin typeface="Times New Roman"/>
                <a:cs typeface="Times New Roman"/>
              </a:rPr>
              <a:t>dt</a:t>
            </a:r>
            <a:endParaRPr sz="2050">
              <a:latin typeface="Times New Roman"/>
              <a:cs typeface="Times New Roman"/>
            </a:endParaRPr>
          </a:p>
        </p:txBody>
      </p:sp>
      <p:sp>
        <p:nvSpPr>
          <p:cNvPr id="20" name="object 20"/>
          <p:cNvSpPr txBox="1"/>
          <p:nvPr/>
        </p:nvSpPr>
        <p:spPr>
          <a:xfrm>
            <a:off x="53339" y="0"/>
            <a:ext cx="6214110" cy="1864995"/>
          </a:xfrm>
          <a:prstGeom prst="rect">
            <a:avLst/>
          </a:prstGeom>
        </p:spPr>
        <p:txBody>
          <a:bodyPr vert="horz" wrap="square" lIns="0" tIns="165100" rIns="0" bIns="0" rtlCol="0">
            <a:spAutoFit/>
          </a:bodyPr>
          <a:lstStyle/>
          <a:p>
            <a:pPr marL="38100">
              <a:lnSpc>
                <a:spcPct val="100000"/>
              </a:lnSpc>
              <a:spcBef>
                <a:spcPts val="1300"/>
              </a:spcBef>
            </a:pPr>
            <a:r>
              <a:rPr sz="2000" dirty="0">
                <a:latin typeface="Times New Roman"/>
                <a:cs typeface="Times New Roman"/>
              </a:rPr>
              <a:t>The</a:t>
            </a:r>
            <a:r>
              <a:rPr sz="2000" spc="-5" dirty="0">
                <a:latin typeface="Times New Roman"/>
                <a:cs typeface="Times New Roman"/>
              </a:rPr>
              <a:t> </a:t>
            </a:r>
            <a:r>
              <a:rPr sz="2000" spc="-10" dirty="0">
                <a:latin typeface="Times New Roman"/>
                <a:cs typeface="Times New Roman"/>
              </a:rPr>
              <a:t>mass</a:t>
            </a:r>
            <a:r>
              <a:rPr sz="2000" spc="-5" dirty="0">
                <a:latin typeface="Times New Roman"/>
                <a:cs typeface="Times New Roman"/>
              </a:rPr>
              <a:t> element </a:t>
            </a:r>
            <a:r>
              <a:rPr sz="2000" spc="5" dirty="0">
                <a:latin typeface="Times New Roman"/>
                <a:cs typeface="Times New Roman"/>
              </a:rPr>
              <a:t>dm</a:t>
            </a:r>
            <a:r>
              <a:rPr sz="2000" spc="470" dirty="0">
                <a:latin typeface="Times New Roman"/>
                <a:cs typeface="Times New Roman"/>
              </a:rPr>
              <a:t> </a:t>
            </a:r>
            <a:r>
              <a:rPr sz="2000" dirty="0">
                <a:latin typeface="Times New Roman"/>
                <a:cs typeface="Times New Roman"/>
              </a:rPr>
              <a:t>can</a:t>
            </a:r>
            <a:r>
              <a:rPr sz="2000" spc="-20" dirty="0">
                <a:latin typeface="Times New Roman"/>
                <a:cs typeface="Times New Roman"/>
              </a:rPr>
              <a:t> </a:t>
            </a:r>
            <a:r>
              <a:rPr sz="2000" dirty="0">
                <a:latin typeface="Times New Roman"/>
                <a:cs typeface="Times New Roman"/>
              </a:rPr>
              <a:t>be</a:t>
            </a:r>
            <a:r>
              <a:rPr sz="2000" spc="-5" dirty="0">
                <a:latin typeface="Times New Roman"/>
                <a:cs typeface="Times New Roman"/>
              </a:rPr>
              <a:t> </a:t>
            </a:r>
            <a:r>
              <a:rPr sz="2000" dirty="0">
                <a:latin typeface="Times New Roman"/>
                <a:cs typeface="Times New Roman"/>
              </a:rPr>
              <a:t>expressed</a:t>
            </a:r>
            <a:r>
              <a:rPr sz="2000" spc="-40" dirty="0">
                <a:latin typeface="Times New Roman"/>
                <a:cs typeface="Times New Roman"/>
              </a:rPr>
              <a:t> </a:t>
            </a:r>
            <a:r>
              <a:rPr sz="2000" dirty="0">
                <a:latin typeface="Times New Roman"/>
                <a:cs typeface="Times New Roman"/>
              </a:rPr>
              <a:t>as:</a:t>
            </a:r>
            <a:endParaRPr sz="2000">
              <a:latin typeface="Times New Roman"/>
              <a:cs typeface="Times New Roman"/>
            </a:endParaRPr>
          </a:p>
          <a:p>
            <a:pPr marL="178435" algn="ctr">
              <a:lnSpc>
                <a:spcPct val="100000"/>
              </a:lnSpc>
              <a:spcBef>
                <a:spcPts val="1200"/>
              </a:spcBef>
            </a:pPr>
            <a:r>
              <a:rPr sz="2000" i="1" dirty="0">
                <a:latin typeface="Times New Roman"/>
                <a:cs typeface="Times New Roman"/>
              </a:rPr>
              <a:t>dm</a:t>
            </a:r>
            <a:r>
              <a:rPr sz="2000" i="1" spc="-5" dirty="0">
                <a:latin typeface="Times New Roman"/>
                <a:cs typeface="Times New Roman"/>
              </a:rPr>
              <a:t> </a:t>
            </a:r>
            <a:r>
              <a:rPr sz="2000" i="1" dirty="0">
                <a:latin typeface="Times New Roman"/>
                <a:cs typeface="Times New Roman"/>
              </a:rPr>
              <a:t>=</a:t>
            </a:r>
            <a:r>
              <a:rPr sz="2000" i="1" spc="-45" dirty="0">
                <a:latin typeface="Times New Roman"/>
                <a:cs typeface="Times New Roman"/>
              </a:rPr>
              <a:t> </a:t>
            </a:r>
            <a:r>
              <a:rPr sz="2000" i="1" spc="5" dirty="0">
                <a:latin typeface="Times New Roman"/>
                <a:cs typeface="Times New Roman"/>
              </a:rPr>
              <a:t>Aρ</a:t>
            </a:r>
            <a:r>
              <a:rPr sz="1950" i="1" spc="7" baseline="-21367" dirty="0">
                <a:latin typeface="Times New Roman"/>
                <a:cs typeface="Times New Roman"/>
              </a:rPr>
              <a:t>a</a:t>
            </a:r>
            <a:r>
              <a:rPr sz="1950" i="1" spc="270" baseline="-21367" dirty="0">
                <a:latin typeface="Times New Roman"/>
                <a:cs typeface="Times New Roman"/>
              </a:rPr>
              <a:t> </a:t>
            </a:r>
            <a:r>
              <a:rPr sz="2000" i="1" spc="-30" dirty="0">
                <a:latin typeface="Times New Roman"/>
                <a:cs typeface="Times New Roman"/>
              </a:rPr>
              <a:t>.v.dt</a:t>
            </a:r>
            <a:r>
              <a:rPr sz="2000" i="1" spc="5" dirty="0">
                <a:latin typeface="Times New Roman"/>
                <a:cs typeface="Times New Roman"/>
              </a:rPr>
              <a:t> </a:t>
            </a:r>
            <a:r>
              <a:rPr sz="2000" spc="-5" dirty="0">
                <a:latin typeface="Times New Roman"/>
                <a:cs typeface="Times New Roman"/>
              </a:rPr>
              <a:t>(kg)………....(iii)</a:t>
            </a:r>
            <a:endParaRPr sz="2000">
              <a:latin typeface="Times New Roman"/>
              <a:cs typeface="Times New Roman"/>
            </a:endParaRPr>
          </a:p>
          <a:p>
            <a:pPr marL="38100">
              <a:lnSpc>
                <a:spcPct val="100000"/>
              </a:lnSpc>
              <a:spcBef>
                <a:spcPts val="1200"/>
              </a:spcBef>
            </a:pPr>
            <a:r>
              <a:rPr sz="2000" dirty="0">
                <a:latin typeface="Times New Roman"/>
                <a:cs typeface="Times New Roman"/>
              </a:rPr>
              <a:t>So</a:t>
            </a:r>
            <a:r>
              <a:rPr sz="2000" spc="-5" dirty="0">
                <a:latin typeface="Times New Roman"/>
                <a:cs typeface="Times New Roman"/>
              </a:rPr>
              <a:t> the</a:t>
            </a:r>
            <a:r>
              <a:rPr sz="2000" spc="-20" dirty="0">
                <a:latin typeface="Times New Roman"/>
                <a:cs typeface="Times New Roman"/>
              </a:rPr>
              <a:t> </a:t>
            </a:r>
            <a:r>
              <a:rPr sz="2000" dirty="0">
                <a:latin typeface="Times New Roman"/>
                <a:cs typeface="Times New Roman"/>
              </a:rPr>
              <a:t>K.E.</a:t>
            </a:r>
            <a:r>
              <a:rPr sz="2000" spc="-10" dirty="0">
                <a:latin typeface="Times New Roman"/>
                <a:cs typeface="Times New Roman"/>
              </a:rPr>
              <a:t> </a:t>
            </a:r>
            <a:r>
              <a:rPr sz="2000" spc="-5" dirty="0">
                <a:latin typeface="Times New Roman"/>
                <a:cs typeface="Times New Roman"/>
              </a:rPr>
              <a:t>is:</a:t>
            </a:r>
            <a:r>
              <a:rPr sz="2000" dirty="0">
                <a:latin typeface="Times New Roman"/>
                <a:cs typeface="Times New Roman"/>
              </a:rPr>
              <a:t> </a:t>
            </a:r>
            <a:r>
              <a:rPr sz="2000" i="1" dirty="0">
                <a:latin typeface="Times New Roman"/>
                <a:cs typeface="Times New Roman"/>
              </a:rPr>
              <a:t>dE</a:t>
            </a:r>
            <a:r>
              <a:rPr sz="2000" i="1" spc="-5" dirty="0">
                <a:latin typeface="Times New Roman"/>
                <a:cs typeface="Times New Roman"/>
              </a:rPr>
              <a:t> </a:t>
            </a:r>
            <a:r>
              <a:rPr sz="2000" i="1" dirty="0">
                <a:latin typeface="Times New Roman"/>
                <a:cs typeface="Times New Roman"/>
              </a:rPr>
              <a:t>=</a:t>
            </a:r>
            <a:r>
              <a:rPr sz="2000" i="1" spc="-15" dirty="0">
                <a:latin typeface="Times New Roman"/>
                <a:cs typeface="Times New Roman"/>
              </a:rPr>
              <a:t> </a:t>
            </a:r>
            <a:r>
              <a:rPr sz="2000" i="1" dirty="0">
                <a:latin typeface="Times New Roman"/>
                <a:cs typeface="Times New Roman"/>
              </a:rPr>
              <a:t>(1/2)</a:t>
            </a:r>
            <a:r>
              <a:rPr sz="2000" i="1" spc="-15" dirty="0">
                <a:latin typeface="Times New Roman"/>
                <a:cs typeface="Times New Roman"/>
              </a:rPr>
              <a:t> </a:t>
            </a:r>
            <a:r>
              <a:rPr sz="2000" i="1" spc="5" dirty="0">
                <a:latin typeface="Times New Roman"/>
                <a:cs typeface="Times New Roman"/>
              </a:rPr>
              <a:t>ρ</a:t>
            </a:r>
            <a:r>
              <a:rPr sz="1950" i="1" spc="7" baseline="-21367" dirty="0">
                <a:latin typeface="Times New Roman"/>
                <a:cs typeface="Times New Roman"/>
              </a:rPr>
              <a:t>a</a:t>
            </a:r>
            <a:r>
              <a:rPr sz="1950" i="1" spc="-30" baseline="-21367" dirty="0">
                <a:latin typeface="Times New Roman"/>
                <a:cs typeface="Times New Roman"/>
              </a:rPr>
              <a:t> </a:t>
            </a:r>
            <a:r>
              <a:rPr sz="2000" i="1" spc="-20" dirty="0">
                <a:latin typeface="Times New Roman"/>
                <a:cs typeface="Times New Roman"/>
              </a:rPr>
              <a:t>Av</a:t>
            </a:r>
            <a:r>
              <a:rPr sz="1950" i="1" spc="-30" baseline="25641" dirty="0">
                <a:latin typeface="Times New Roman"/>
                <a:cs typeface="Times New Roman"/>
              </a:rPr>
              <a:t>3</a:t>
            </a:r>
            <a:r>
              <a:rPr sz="2000" i="1" spc="-20" dirty="0">
                <a:latin typeface="Times New Roman"/>
                <a:cs typeface="Times New Roman"/>
              </a:rPr>
              <a:t>dt</a:t>
            </a:r>
            <a:endParaRPr sz="2000">
              <a:latin typeface="Times New Roman"/>
              <a:cs typeface="Times New Roman"/>
            </a:endParaRPr>
          </a:p>
          <a:p>
            <a:pPr marL="38100">
              <a:lnSpc>
                <a:spcPct val="100000"/>
              </a:lnSpc>
              <a:spcBef>
                <a:spcPts val="1215"/>
              </a:spcBef>
              <a:tabLst>
                <a:tab pos="2952750" algn="l"/>
              </a:tabLst>
            </a:pPr>
            <a:r>
              <a:rPr sz="3000" i="1" baseline="1388" dirty="0">
                <a:latin typeface="Times New Roman"/>
                <a:cs typeface="Times New Roman"/>
              </a:rPr>
              <a:t>The</a:t>
            </a:r>
            <a:r>
              <a:rPr sz="3000" i="1" spc="-15" baseline="1388" dirty="0">
                <a:latin typeface="Times New Roman"/>
                <a:cs typeface="Times New Roman"/>
              </a:rPr>
              <a:t> </a:t>
            </a:r>
            <a:r>
              <a:rPr sz="3000" i="1" spc="-52" baseline="1388" dirty="0">
                <a:latin typeface="Times New Roman"/>
                <a:cs typeface="Times New Roman"/>
              </a:rPr>
              <a:t>power,</a:t>
            </a:r>
            <a:r>
              <a:rPr sz="3000" i="1" spc="-37" baseline="1388" dirty="0">
                <a:latin typeface="Times New Roman"/>
                <a:cs typeface="Times New Roman"/>
              </a:rPr>
              <a:t> </a:t>
            </a:r>
            <a:r>
              <a:rPr sz="3000" i="1" baseline="1388" dirty="0">
                <a:latin typeface="Times New Roman"/>
                <a:cs typeface="Times New Roman"/>
              </a:rPr>
              <a:t>P</a:t>
            </a:r>
            <a:r>
              <a:rPr sz="3000" i="1" spc="-52" baseline="1388" dirty="0">
                <a:latin typeface="Times New Roman"/>
                <a:cs typeface="Times New Roman"/>
              </a:rPr>
              <a:t> </a:t>
            </a:r>
            <a:r>
              <a:rPr sz="3000" i="1" baseline="1388" dirty="0">
                <a:latin typeface="Times New Roman"/>
                <a:cs typeface="Times New Roman"/>
              </a:rPr>
              <a:t>is:</a:t>
            </a:r>
            <a:r>
              <a:rPr sz="3000" i="1" spc="209" baseline="1388" dirty="0">
                <a:latin typeface="Times New Roman"/>
                <a:cs typeface="Times New Roman"/>
              </a:rPr>
              <a:t> </a:t>
            </a:r>
            <a:r>
              <a:rPr sz="2050" i="1" spc="495" dirty="0">
                <a:latin typeface="Times New Roman"/>
                <a:cs typeface="Times New Roman"/>
              </a:rPr>
              <a:t>P</a:t>
            </a:r>
            <a:r>
              <a:rPr sz="2050" i="1" spc="200" dirty="0">
                <a:latin typeface="Times New Roman"/>
                <a:cs typeface="Times New Roman"/>
              </a:rPr>
              <a:t> </a:t>
            </a:r>
            <a:r>
              <a:rPr sz="2050" spc="445" dirty="0">
                <a:latin typeface="Symbol"/>
                <a:cs typeface="Symbol"/>
              </a:rPr>
              <a:t></a:t>
            </a:r>
            <a:r>
              <a:rPr sz="2050" spc="390" dirty="0">
                <a:latin typeface="Times New Roman"/>
                <a:cs typeface="Times New Roman"/>
              </a:rPr>
              <a:t> </a:t>
            </a:r>
            <a:r>
              <a:rPr sz="3075" i="1" spc="682" baseline="35230" dirty="0">
                <a:latin typeface="Times New Roman"/>
                <a:cs typeface="Times New Roman"/>
              </a:rPr>
              <a:t>dE	</a:t>
            </a:r>
            <a:r>
              <a:rPr sz="3000" i="1" baseline="1388" dirty="0">
                <a:latin typeface="Times New Roman"/>
                <a:cs typeface="Times New Roman"/>
              </a:rPr>
              <a:t>and</a:t>
            </a:r>
            <a:r>
              <a:rPr sz="3000" i="1" spc="-22" baseline="1388" dirty="0">
                <a:latin typeface="Times New Roman"/>
                <a:cs typeface="Times New Roman"/>
              </a:rPr>
              <a:t> </a:t>
            </a:r>
            <a:r>
              <a:rPr sz="3000" i="1" baseline="1388" dirty="0">
                <a:latin typeface="Times New Roman"/>
                <a:cs typeface="Times New Roman"/>
              </a:rPr>
              <a:t>power</a:t>
            </a:r>
            <a:r>
              <a:rPr sz="3000" i="1" spc="-37" baseline="1388" dirty="0">
                <a:latin typeface="Times New Roman"/>
                <a:cs typeface="Times New Roman"/>
              </a:rPr>
              <a:t> </a:t>
            </a:r>
            <a:r>
              <a:rPr sz="3000" i="1" baseline="1388" dirty="0">
                <a:latin typeface="Times New Roman"/>
                <a:cs typeface="Times New Roman"/>
              </a:rPr>
              <a:t>density</a:t>
            </a:r>
            <a:r>
              <a:rPr sz="3000" i="1" spc="-67" baseline="1388" dirty="0">
                <a:latin typeface="Times New Roman"/>
                <a:cs typeface="Times New Roman"/>
              </a:rPr>
              <a:t> </a:t>
            </a:r>
            <a:r>
              <a:rPr sz="3000" i="1" baseline="1388" dirty="0">
                <a:latin typeface="Times New Roman"/>
                <a:cs typeface="Times New Roman"/>
              </a:rPr>
              <a:t>in</a:t>
            </a:r>
            <a:r>
              <a:rPr sz="3000" i="1" spc="-22" baseline="1388" dirty="0">
                <a:latin typeface="Times New Roman"/>
                <a:cs typeface="Times New Roman"/>
              </a:rPr>
              <a:t> </a:t>
            </a:r>
            <a:r>
              <a:rPr sz="3000" i="1" baseline="1388" dirty="0">
                <a:latin typeface="Times New Roman"/>
                <a:cs typeface="Times New Roman"/>
              </a:rPr>
              <a:t>(w/m</a:t>
            </a:r>
            <a:r>
              <a:rPr sz="1950" i="1" baseline="27777" dirty="0">
                <a:latin typeface="Times New Roman"/>
                <a:cs typeface="Times New Roman"/>
              </a:rPr>
              <a:t>2</a:t>
            </a:r>
            <a:r>
              <a:rPr sz="1950" i="1" spc="15" baseline="27777" dirty="0">
                <a:latin typeface="Times New Roman"/>
                <a:cs typeface="Times New Roman"/>
              </a:rPr>
              <a:t> </a:t>
            </a:r>
            <a:r>
              <a:rPr sz="3000" i="1" baseline="1388" dirty="0">
                <a:latin typeface="Times New Roman"/>
                <a:cs typeface="Times New Roman"/>
              </a:rPr>
              <a:t>)</a:t>
            </a:r>
            <a:r>
              <a:rPr sz="3000" i="1" spc="-22" baseline="1388" dirty="0">
                <a:latin typeface="Times New Roman"/>
                <a:cs typeface="Times New Roman"/>
              </a:rPr>
              <a:t> </a:t>
            </a:r>
            <a:r>
              <a:rPr sz="3000" i="1" baseline="1388" dirty="0">
                <a:latin typeface="Times New Roman"/>
                <a:cs typeface="Times New Roman"/>
              </a:rPr>
              <a:t>is:</a:t>
            </a:r>
            <a:endParaRPr sz="3000" baseline="1388">
              <a:latin typeface="Times New Roman"/>
              <a:cs typeface="Times New Roman"/>
            </a:endParaRPr>
          </a:p>
        </p:txBody>
      </p:sp>
      <p:sp>
        <p:nvSpPr>
          <p:cNvPr id="21" name="object 21"/>
          <p:cNvSpPr/>
          <p:nvPr/>
        </p:nvSpPr>
        <p:spPr>
          <a:xfrm>
            <a:off x="6846916" y="1759616"/>
            <a:ext cx="211454" cy="0"/>
          </a:xfrm>
          <a:custGeom>
            <a:avLst/>
            <a:gdLst/>
            <a:ahLst/>
            <a:cxnLst/>
            <a:rect l="l" t="t" r="r" b="b"/>
            <a:pathLst>
              <a:path w="211454">
                <a:moveTo>
                  <a:pt x="0" y="0"/>
                </a:moveTo>
                <a:lnTo>
                  <a:pt x="211338" y="0"/>
                </a:lnTo>
              </a:path>
            </a:pathLst>
          </a:custGeom>
          <a:ln w="9844">
            <a:solidFill>
              <a:srgbClr val="000000"/>
            </a:solidFill>
          </a:ln>
        </p:spPr>
        <p:txBody>
          <a:bodyPr wrap="square" lIns="0" tIns="0" rIns="0" bIns="0" rtlCol="0"/>
          <a:lstStyle/>
          <a:p>
            <a:endParaRPr/>
          </a:p>
        </p:txBody>
      </p:sp>
      <p:sp>
        <p:nvSpPr>
          <p:cNvPr id="22" name="object 22"/>
          <p:cNvSpPr/>
          <p:nvPr/>
        </p:nvSpPr>
        <p:spPr>
          <a:xfrm>
            <a:off x="7347875" y="1759616"/>
            <a:ext cx="165100" cy="0"/>
          </a:xfrm>
          <a:custGeom>
            <a:avLst/>
            <a:gdLst/>
            <a:ahLst/>
            <a:cxnLst/>
            <a:rect l="l" t="t" r="r" b="b"/>
            <a:pathLst>
              <a:path w="165100">
                <a:moveTo>
                  <a:pt x="0" y="0"/>
                </a:moveTo>
                <a:lnTo>
                  <a:pt x="164799" y="0"/>
                </a:lnTo>
              </a:path>
            </a:pathLst>
          </a:custGeom>
          <a:ln w="9844">
            <a:solidFill>
              <a:srgbClr val="000000"/>
            </a:solidFill>
          </a:ln>
        </p:spPr>
        <p:txBody>
          <a:bodyPr wrap="square" lIns="0" tIns="0" rIns="0" bIns="0" rtlCol="0"/>
          <a:lstStyle/>
          <a:p>
            <a:endParaRPr/>
          </a:p>
        </p:txBody>
      </p:sp>
      <p:sp>
        <p:nvSpPr>
          <p:cNvPr id="23" name="object 23"/>
          <p:cNvSpPr txBox="1"/>
          <p:nvPr/>
        </p:nvSpPr>
        <p:spPr>
          <a:xfrm>
            <a:off x="7946204" y="1563672"/>
            <a:ext cx="105410" cy="189865"/>
          </a:xfrm>
          <a:prstGeom prst="rect">
            <a:avLst/>
          </a:prstGeom>
        </p:spPr>
        <p:txBody>
          <a:bodyPr vert="horz" wrap="square" lIns="0" tIns="15875" rIns="0" bIns="0" rtlCol="0">
            <a:spAutoFit/>
          </a:bodyPr>
          <a:lstStyle/>
          <a:p>
            <a:pPr marL="12700">
              <a:lnSpc>
                <a:spcPct val="100000"/>
              </a:lnSpc>
              <a:spcBef>
                <a:spcPts val="125"/>
              </a:spcBef>
            </a:pPr>
            <a:r>
              <a:rPr sz="1050" spc="100" dirty="0">
                <a:latin typeface="Times New Roman"/>
                <a:cs typeface="Times New Roman"/>
              </a:rPr>
              <a:t>3</a:t>
            </a:r>
            <a:endParaRPr sz="1050">
              <a:latin typeface="Times New Roman"/>
              <a:cs typeface="Times New Roman"/>
            </a:endParaRPr>
          </a:p>
        </p:txBody>
      </p:sp>
      <p:sp>
        <p:nvSpPr>
          <p:cNvPr id="28" name="object 28"/>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51</a:t>
            </a:fld>
            <a:endParaRPr sz="1200">
              <a:latin typeface="Arial MT"/>
              <a:cs typeface="Arial MT"/>
            </a:endParaRPr>
          </a:p>
        </p:txBody>
      </p:sp>
      <p:sp>
        <p:nvSpPr>
          <p:cNvPr id="24" name="object 24"/>
          <p:cNvSpPr txBox="1"/>
          <p:nvPr/>
        </p:nvSpPr>
        <p:spPr>
          <a:xfrm>
            <a:off x="6874172" y="1754114"/>
            <a:ext cx="641985" cy="306705"/>
          </a:xfrm>
          <a:prstGeom prst="rect">
            <a:avLst/>
          </a:prstGeom>
        </p:spPr>
        <p:txBody>
          <a:bodyPr vert="horz" wrap="square" lIns="0" tIns="12065" rIns="0" bIns="0" rtlCol="0">
            <a:spAutoFit/>
          </a:bodyPr>
          <a:lstStyle/>
          <a:p>
            <a:pPr marL="12700">
              <a:lnSpc>
                <a:spcPct val="100000"/>
              </a:lnSpc>
              <a:spcBef>
                <a:spcPts val="95"/>
              </a:spcBef>
              <a:tabLst>
                <a:tab pos="492125" algn="l"/>
              </a:tabLst>
            </a:pPr>
            <a:r>
              <a:rPr sz="1850" i="1" spc="185" dirty="0">
                <a:latin typeface="Times New Roman"/>
                <a:cs typeface="Times New Roman"/>
              </a:rPr>
              <a:t>A	</a:t>
            </a:r>
            <a:r>
              <a:rPr sz="1850" spc="150" dirty="0">
                <a:latin typeface="Times New Roman"/>
                <a:cs typeface="Times New Roman"/>
              </a:rPr>
              <a:t>2</a:t>
            </a:r>
            <a:endParaRPr sz="1850">
              <a:latin typeface="Times New Roman"/>
              <a:cs typeface="Times New Roman"/>
            </a:endParaRPr>
          </a:p>
        </p:txBody>
      </p:sp>
      <p:sp>
        <p:nvSpPr>
          <p:cNvPr id="25" name="object 25"/>
          <p:cNvSpPr txBox="1"/>
          <p:nvPr/>
        </p:nvSpPr>
        <p:spPr>
          <a:xfrm>
            <a:off x="6861026" y="1423561"/>
            <a:ext cx="650875" cy="306705"/>
          </a:xfrm>
          <a:prstGeom prst="rect">
            <a:avLst/>
          </a:prstGeom>
        </p:spPr>
        <p:txBody>
          <a:bodyPr vert="horz" wrap="square" lIns="0" tIns="12065" rIns="0" bIns="0" rtlCol="0">
            <a:spAutoFit/>
          </a:bodyPr>
          <a:lstStyle/>
          <a:p>
            <a:pPr marL="12700">
              <a:lnSpc>
                <a:spcPct val="100000"/>
              </a:lnSpc>
              <a:spcBef>
                <a:spcPts val="95"/>
              </a:spcBef>
              <a:tabLst>
                <a:tab pos="501015" algn="l"/>
              </a:tabLst>
            </a:pPr>
            <a:r>
              <a:rPr sz="1850" i="1" spc="185" dirty="0">
                <a:latin typeface="Times New Roman"/>
                <a:cs typeface="Times New Roman"/>
              </a:rPr>
              <a:t>P	</a:t>
            </a:r>
            <a:r>
              <a:rPr sz="1850" spc="150" dirty="0">
                <a:latin typeface="Times New Roman"/>
                <a:cs typeface="Times New Roman"/>
              </a:rPr>
              <a:t>1</a:t>
            </a:r>
            <a:endParaRPr sz="1850">
              <a:latin typeface="Times New Roman"/>
              <a:cs typeface="Times New Roman"/>
            </a:endParaRPr>
          </a:p>
        </p:txBody>
      </p:sp>
      <p:sp>
        <p:nvSpPr>
          <p:cNvPr id="26" name="object 26"/>
          <p:cNvSpPr txBox="1"/>
          <p:nvPr/>
        </p:nvSpPr>
        <p:spPr>
          <a:xfrm>
            <a:off x="7719526" y="1727083"/>
            <a:ext cx="105410" cy="189865"/>
          </a:xfrm>
          <a:prstGeom prst="rect">
            <a:avLst/>
          </a:prstGeom>
        </p:spPr>
        <p:txBody>
          <a:bodyPr vert="horz" wrap="square" lIns="0" tIns="15875" rIns="0" bIns="0" rtlCol="0">
            <a:spAutoFit/>
          </a:bodyPr>
          <a:lstStyle/>
          <a:p>
            <a:pPr marL="12700">
              <a:lnSpc>
                <a:spcPct val="100000"/>
              </a:lnSpc>
              <a:spcBef>
                <a:spcPts val="125"/>
              </a:spcBef>
            </a:pPr>
            <a:r>
              <a:rPr sz="1050" i="1" spc="100" dirty="0">
                <a:latin typeface="Times New Roman"/>
                <a:cs typeface="Times New Roman"/>
              </a:rPr>
              <a:t>a</a:t>
            </a:r>
            <a:endParaRPr sz="1050">
              <a:latin typeface="Times New Roman"/>
              <a:cs typeface="Times New Roman"/>
            </a:endParaRPr>
          </a:p>
        </p:txBody>
      </p:sp>
      <p:sp>
        <p:nvSpPr>
          <p:cNvPr id="27" name="object 27"/>
          <p:cNvSpPr txBox="1"/>
          <p:nvPr/>
        </p:nvSpPr>
        <p:spPr>
          <a:xfrm>
            <a:off x="6383059" y="1553906"/>
            <a:ext cx="1577340" cy="327660"/>
          </a:xfrm>
          <a:prstGeom prst="rect">
            <a:avLst/>
          </a:prstGeom>
        </p:spPr>
        <p:txBody>
          <a:bodyPr vert="horz" wrap="square" lIns="0" tIns="16510" rIns="0" bIns="0" rtlCol="0">
            <a:spAutoFit/>
          </a:bodyPr>
          <a:lstStyle/>
          <a:p>
            <a:pPr marL="12700">
              <a:lnSpc>
                <a:spcPct val="100000"/>
              </a:lnSpc>
              <a:spcBef>
                <a:spcPts val="130"/>
              </a:spcBef>
              <a:tabLst>
                <a:tab pos="747395" algn="l"/>
                <a:tab pos="1184275" algn="l"/>
              </a:tabLst>
            </a:pPr>
            <a:r>
              <a:rPr sz="1850" i="1" spc="185" dirty="0">
                <a:latin typeface="Times New Roman"/>
                <a:cs typeface="Times New Roman"/>
              </a:rPr>
              <a:t>P</a:t>
            </a:r>
            <a:r>
              <a:rPr sz="1850" i="1" spc="65" dirty="0">
                <a:latin typeface="Times New Roman"/>
                <a:cs typeface="Times New Roman"/>
              </a:rPr>
              <a:t> </a:t>
            </a:r>
            <a:r>
              <a:rPr sz="1850" spc="165" dirty="0">
                <a:latin typeface="Symbol"/>
                <a:cs typeface="Symbol"/>
              </a:rPr>
              <a:t></a:t>
            </a:r>
            <a:r>
              <a:rPr sz="1850" spc="165" dirty="0">
                <a:latin typeface="Times New Roman"/>
                <a:cs typeface="Times New Roman"/>
              </a:rPr>
              <a:t>	</a:t>
            </a:r>
            <a:r>
              <a:rPr sz="1850" spc="165" dirty="0">
                <a:latin typeface="Symbol"/>
                <a:cs typeface="Symbol"/>
              </a:rPr>
              <a:t></a:t>
            </a:r>
            <a:r>
              <a:rPr sz="1850" spc="165" dirty="0">
                <a:latin typeface="Times New Roman"/>
                <a:cs typeface="Times New Roman"/>
              </a:rPr>
              <a:t>	</a:t>
            </a:r>
            <a:r>
              <a:rPr sz="1950" spc="110" dirty="0">
                <a:latin typeface="Symbol"/>
                <a:cs typeface="Symbol"/>
              </a:rPr>
              <a:t></a:t>
            </a:r>
            <a:r>
              <a:rPr sz="1950" spc="270" dirty="0">
                <a:latin typeface="Times New Roman"/>
                <a:cs typeface="Times New Roman"/>
              </a:rPr>
              <a:t> </a:t>
            </a:r>
            <a:r>
              <a:rPr sz="1850" i="1" spc="135" dirty="0">
                <a:latin typeface="Times New Roman"/>
                <a:cs typeface="Times New Roman"/>
              </a:rPr>
              <a:t>v</a:t>
            </a:r>
            <a:endParaRPr sz="1850">
              <a:latin typeface="Times New Roman"/>
              <a:cs typeface="Times New Roman"/>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176837" y="1060703"/>
            <a:ext cx="3438525" cy="2373630"/>
            <a:chOff x="5176837" y="1060703"/>
            <a:chExt cx="3438525" cy="2373630"/>
          </a:xfrm>
        </p:grpSpPr>
        <p:sp>
          <p:nvSpPr>
            <p:cNvPr id="3" name="object 3"/>
            <p:cNvSpPr/>
            <p:nvPr/>
          </p:nvSpPr>
          <p:spPr>
            <a:xfrm>
              <a:off x="6934200" y="1447799"/>
              <a:ext cx="1905" cy="1981200"/>
            </a:xfrm>
            <a:custGeom>
              <a:avLst/>
              <a:gdLst/>
              <a:ahLst/>
              <a:cxnLst/>
              <a:rect l="l" t="t" r="r" b="b"/>
              <a:pathLst>
                <a:path w="1904" h="1981200">
                  <a:moveTo>
                    <a:pt x="1650" y="0"/>
                  </a:moveTo>
                  <a:lnTo>
                    <a:pt x="0" y="1981200"/>
                  </a:lnTo>
                </a:path>
              </a:pathLst>
            </a:custGeom>
            <a:ln w="9144">
              <a:solidFill>
                <a:srgbClr val="497DBA"/>
              </a:solidFill>
            </a:ln>
          </p:spPr>
          <p:txBody>
            <a:bodyPr wrap="square" lIns="0" tIns="0" rIns="0" bIns="0" rtlCol="0"/>
            <a:lstStyle/>
            <a:p>
              <a:endParaRPr/>
            </a:p>
          </p:txBody>
        </p:sp>
        <p:sp>
          <p:nvSpPr>
            <p:cNvPr id="4" name="object 4"/>
            <p:cNvSpPr/>
            <p:nvPr/>
          </p:nvSpPr>
          <p:spPr>
            <a:xfrm>
              <a:off x="5181600" y="1219199"/>
              <a:ext cx="2057400" cy="1905"/>
            </a:xfrm>
            <a:custGeom>
              <a:avLst/>
              <a:gdLst/>
              <a:ahLst/>
              <a:cxnLst/>
              <a:rect l="l" t="t" r="r" b="b"/>
              <a:pathLst>
                <a:path w="2057400" h="1905">
                  <a:moveTo>
                    <a:pt x="0" y="0"/>
                  </a:moveTo>
                  <a:lnTo>
                    <a:pt x="2057400" y="1650"/>
                  </a:lnTo>
                </a:path>
              </a:pathLst>
            </a:custGeom>
            <a:ln w="9144">
              <a:solidFill>
                <a:srgbClr val="497DBA"/>
              </a:solidFill>
            </a:ln>
          </p:spPr>
          <p:txBody>
            <a:bodyPr wrap="square" lIns="0" tIns="0" rIns="0" bIns="0" rtlCol="0"/>
            <a:lstStyle/>
            <a:p>
              <a:endParaRPr/>
            </a:p>
          </p:txBody>
        </p:sp>
        <p:sp>
          <p:nvSpPr>
            <p:cNvPr id="5" name="object 5"/>
            <p:cNvSpPr/>
            <p:nvPr/>
          </p:nvSpPr>
          <p:spPr>
            <a:xfrm>
              <a:off x="7239000" y="1220723"/>
              <a:ext cx="228600" cy="2208530"/>
            </a:xfrm>
            <a:custGeom>
              <a:avLst/>
              <a:gdLst/>
              <a:ahLst/>
              <a:cxnLst/>
              <a:rect l="l" t="t" r="r" b="b"/>
              <a:pathLst>
                <a:path w="228600" h="2208529">
                  <a:moveTo>
                    <a:pt x="0" y="0"/>
                  </a:moveTo>
                  <a:lnTo>
                    <a:pt x="0" y="2208149"/>
                  </a:lnTo>
                </a:path>
                <a:path w="228600" h="2208529">
                  <a:moveTo>
                    <a:pt x="228600" y="1524000"/>
                  </a:moveTo>
                  <a:lnTo>
                    <a:pt x="227075" y="1752600"/>
                  </a:lnTo>
                </a:path>
              </a:pathLst>
            </a:custGeom>
            <a:ln w="9144">
              <a:solidFill>
                <a:srgbClr val="497DBA"/>
              </a:solidFill>
            </a:ln>
          </p:spPr>
          <p:txBody>
            <a:bodyPr wrap="square" lIns="0" tIns="0" rIns="0" bIns="0" rtlCol="0"/>
            <a:lstStyle/>
            <a:p>
              <a:endParaRPr/>
            </a:p>
          </p:txBody>
        </p:sp>
        <p:sp>
          <p:nvSpPr>
            <p:cNvPr id="6" name="object 6"/>
            <p:cNvSpPr/>
            <p:nvPr/>
          </p:nvSpPr>
          <p:spPr>
            <a:xfrm>
              <a:off x="6248400" y="1066799"/>
              <a:ext cx="1219200" cy="1906905"/>
            </a:xfrm>
            <a:custGeom>
              <a:avLst/>
              <a:gdLst/>
              <a:ahLst/>
              <a:cxnLst/>
              <a:rect l="l" t="t" r="r" b="b"/>
              <a:pathLst>
                <a:path w="1219200" h="1906905">
                  <a:moveTo>
                    <a:pt x="990600" y="1905000"/>
                  </a:moveTo>
                  <a:lnTo>
                    <a:pt x="1219200" y="1906651"/>
                  </a:lnTo>
                </a:path>
                <a:path w="1219200" h="1906905">
                  <a:moveTo>
                    <a:pt x="0" y="0"/>
                  </a:moveTo>
                  <a:lnTo>
                    <a:pt x="1219200" y="1650"/>
                  </a:lnTo>
                </a:path>
              </a:pathLst>
            </a:custGeom>
            <a:ln w="9144">
              <a:solidFill>
                <a:srgbClr val="497DBA"/>
              </a:solidFill>
            </a:ln>
          </p:spPr>
          <p:txBody>
            <a:bodyPr wrap="square" lIns="0" tIns="0" rIns="0" bIns="0" rtlCol="0"/>
            <a:lstStyle/>
            <a:p>
              <a:endParaRPr/>
            </a:p>
          </p:txBody>
        </p:sp>
        <p:sp>
          <p:nvSpPr>
            <p:cNvPr id="7" name="object 7"/>
            <p:cNvSpPr/>
            <p:nvPr/>
          </p:nvSpPr>
          <p:spPr>
            <a:xfrm>
              <a:off x="7466076" y="1066799"/>
              <a:ext cx="1905" cy="1447800"/>
            </a:xfrm>
            <a:custGeom>
              <a:avLst/>
              <a:gdLst/>
              <a:ahLst/>
              <a:cxnLst/>
              <a:rect l="l" t="t" r="r" b="b"/>
              <a:pathLst>
                <a:path w="1904" h="1447800">
                  <a:moveTo>
                    <a:pt x="1524" y="0"/>
                  </a:moveTo>
                  <a:lnTo>
                    <a:pt x="0" y="1447800"/>
                  </a:lnTo>
                </a:path>
              </a:pathLst>
            </a:custGeom>
            <a:ln w="9144">
              <a:solidFill>
                <a:srgbClr val="497DBA"/>
              </a:solidFill>
            </a:ln>
          </p:spPr>
          <p:txBody>
            <a:bodyPr wrap="square" lIns="0" tIns="0" rIns="0" bIns="0" rtlCol="0"/>
            <a:lstStyle/>
            <a:p>
              <a:endParaRPr/>
            </a:p>
          </p:txBody>
        </p:sp>
        <p:sp>
          <p:nvSpPr>
            <p:cNvPr id="8" name="object 8"/>
            <p:cNvSpPr/>
            <p:nvPr/>
          </p:nvSpPr>
          <p:spPr>
            <a:xfrm>
              <a:off x="7467600" y="2513075"/>
              <a:ext cx="1143000" cy="1905"/>
            </a:xfrm>
            <a:custGeom>
              <a:avLst/>
              <a:gdLst/>
              <a:ahLst/>
              <a:cxnLst/>
              <a:rect l="l" t="t" r="r" b="b"/>
              <a:pathLst>
                <a:path w="1143000" h="1905">
                  <a:moveTo>
                    <a:pt x="0" y="0"/>
                  </a:moveTo>
                  <a:lnTo>
                    <a:pt x="1143000" y="1524"/>
                  </a:lnTo>
                </a:path>
              </a:pathLst>
            </a:custGeom>
            <a:ln w="9144">
              <a:solidFill>
                <a:srgbClr val="497DBA"/>
              </a:solidFill>
            </a:ln>
          </p:spPr>
          <p:txBody>
            <a:bodyPr wrap="square" lIns="0" tIns="0" rIns="0" bIns="0" rtlCol="0"/>
            <a:lstStyle/>
            <a:p>
              <a:endParaRPr/>
            </a:p>
          </p:txBody>
        </p:sp>
        <p:sp>
          <p:nvSpPr>
            <p:cNvPr id="9" name="object 9"/>
            <p:cNvSpPr/>
            <p:nvPr/>
          </p:nvSpPr>
          <p:spPr>
            <a:xfrm>
              <a:off x="6780275" y="1600199"/>
              <a:ext cx="1905" cy="1449705"/>
            </a:xfrm>
            <a:custGeom>
              <a:avLst/>
              <a:gdLst/>
              <a:ahLst/>
              <a:cxnLst/>
              <a:rect l="l" t="t" r="r" b="b"/>
              <a:pathLst>
                <a:path w="1904" h="1449705">
                  <a:moveTo>
                    <a:pt x="1524" y="0"/>
                  </a:moveTo>
                  <a:lnTo>
                    <a:pt x="0" y="1449324"/>
                  </a:lnTo>
                </a:path>
              </a:pathLst>
            </a:custGeom>
            <a:ln w="9144">
              <a:solidFill>
                <a:srgbClr val="497DBA"/>
              </a:solidFill>
            </a:ln>
          </p:spPr>
          <p:txBody>
            <a:bodyPr wrap="square" lIns="0" tIns="0" rIns="0" bIns="0" rtlCol="0"/>
            <a:lstStyle/>
            <a:p>
              <a:endParaRPr/>
            </a:p>
          </p:txBody>
        </p:sp>
        <p:sp>
          <p:nvSpPr>
            <p:cNvPr id="10" name="object 10"/>
            <p:cNvSpPr/>
            <p:nvPr/>
          </p:nvSpPr>
          <p:spPr>
            <a:xfrm>
              <a:off x="5257800" y="1066799"/>
              <a:ext cx="1676400" cy="1983105"/>
            </a:xfrm>
            <a:custGeom>
              <a:avLst/>
              <a:gdLst/>
              <a:ahLst/>
              <a:cxnLst/>
              <a:rect l="l" t="t" r="r" b="b"/>
              <a:pathLst>
                <a:path w="1676400" h="1983105">
                  <a:moveTo>
                    <a:pt x="1524000" y="1981200"/>
                  </a:moveTo>
                  <a:lnTo>
                    <a:pt x="1676400" y="1982851"/>
                  </a:lnTo>
                </a:path>
                <a:path w="1676400" h="1983105">
                  <a:moveTo>
                    <a:pt x="0" y="0"/>
                  </a:moveTo>
                  <a:lnTo>
                    <a:pt x="838200" y="1650"/>
                  </a:lnTo>
                </a:path>
              </a:pathLst>
            </a:custGeom>
            <a:ln w="9144">
              <a:solidFill>
                <a:srgbClr val="497DBA"/>
              </a:solidFill>
            </a:ln>
          </p:spPr>
          <p:txBody>
            <a:bodyPr wrap="square" lIns="0" tIns="0" rIns="0" bIns="0" rtlCol="0"/>
            <a:lstStyle/>
            <a:p>
              <a:endParaRPr/>
            </a:p>
          </p:txBody>
        </p:sp>
        <p:pic>
          <p:nvPicPr>
            <p:cNvPr id="11" name="object 11"/>
            <p:cNvPicPr/>
            <p:nvPr/>
          </p:nvPicPr>
          <p:blipFill>
            <a:blip r:embed="rId2" cstate="print"/>
            <a:stretch>
              <a:fillRect/>
            </a:stretch>
          </p:blipFill>
          <p:spPr>
            <a:xfrm>
              <a:off x="5181726" y="1060703"/>
              <a:ext cx="100457" cy="173736"/>
            </a:xfrm>
            <a:prstGeom prst="rect">
              <a:avLst/>
            </a:prstGeom>
          </p:spPr>
        </p:pic>
        <p:pic>
          <p:nvPicPr>
            <p:cNvPr id="12" name="object 12"/>
            <p:cNvPicPr/>
            <p:nvPr/>
          </p:nvPicPr>
          <p:blipFill>
            <a:blip r:embed="rId3" cstate="print"/>
            <a:stretch>
              <a:fillRect/>
            </a:stretch>
          </p:blipFill>
          <p:spPr>
            <a:xfrm>
              <a:off x="5180966" y="1443227"/>
              <a:ext cx="101217" cy="173736"/>
            </a:xfrm>
            <a:prstGeom prst="rect">
              <a:avLst/>
            </a:prstGeom>
          </p:spPr>
        </p:pic>
      </p:grpSp>
      <p:sp>
        <p:nvSpPr>
          <p:cNvPr id="13" name="object 13"/>
          <p:cNvSpPr txBox="1"/>
          <p:nvPr/>
        </p:nvSpPr>
        <p:spPr>
          <a:xfrm>
            <a:off x="6235953" y="635253"/>
            <a:ext cx="262255" cy="299720"/>
          </a:xfrm>
          <a:prstGeom prst="rect">
            <a:avLst/>
          </a:prstGeom>
        </p:spPr>
        <p:txBody>
          <a:bodyPr vert="horz" wrap="square" lIns="0" tIns="12700" rIns="0" bIns="0" rtlCol="0">
            <a:spAutoFit/>
          </a:bodyPr>
          <a:lstStyle/>
          <a:p>
            <a:pPr marL="38100">
              <a:lnSpc>
                <a:spcPct val="100000"/>
              </a:lnSpc>
              <a:spcBef>
                <a:spcPts val="100"/>
              </a:spcBef>
            </a:pPr>
            <a:r>
              <a:rPr sz="1800" spc="-5" dirty="0">
                <a:latin typeface="Times New Roman"/>
                <a:cs typeface="Times New Roman"/>
              </a:rPr>
              <a:t>P</a:t>
            </a:r>
            <a:r>
              <a:rPr sz="1800" spc="-7" baseline="-20833" dirty="0">
                <a:latin typeface="Times New Roman"/>
                <a:cs typeface="Times New Roman"/>
              </a:rPr>
              <a:t>s</a:t>
            </a:r>
            <a:endParaRPr sz="1800" baseline="-20833">
              <a:latin typeface="Times New Roman"/>
              <a:cs typeface="Times New Roman"/>
            </a:endParaRPr>
          </a:p>
        </p:txBody>
      </p:sp>
      <p:sp>
        <p:nvSpPr>
          <p:cNvPr id="14" name="object 14"/>
          <p:cNvSpPr/>
          <p:nvPr/>
        </p:nvSpPr>
        <p:spPr>
          <a:xfrm>
            <a:off x="8534400" y="2615057"/>
            <a:ext cx="533400" cy="103505"/>
          </a:xfrm>
          <a:custGeom>
            <a:avLst/>
            <a:gdLst/>
            <a:ahLst/>
            <a:cxnLst/>
            <a:rect l="l" t="t" r="r" b="b"/>
            <a:pathLst>
              <a:path w="533400" h="103505">
                <a:moveTo>
                  <a:pt x="445007" y="0"/>
                </a:moveTo>
                <a:lnTo>
                  <a:pt x="441071" y="1015"/>
                </a:lnTo>
                <a:lnTo>
                  <a:pt x="437515" y="7112"/>
                </a:lnTo>
                <a:lnTo>
                  <a:pt x="438530" y="11048"/>
                </a:lnTo>
                <a:lnTo>
                  <a:pt x="497375" y="45524"/>
                </a:lnTo>
                <a:lnTo>
                  <a:pt x="520826" y="45592"/>
                </a:lnTo>
                <a:lnTo>
                  <a:pt x="520826" y="58292"/>
                </a:lnTo>
                <a:lnTo>
                  <a:pt x="497260" y="58292"/>
                </a:lnTo>
                <a:lnTo>
                  <a:pt x="438276" y="92455"/>
                </a:lnTo>
                <a:lnTo>
                  <a:pt x="437260" y="96392"/>
                </a:lnTo>
                <a:lnTo>
                  <a:pt x="439039" y="99313"/>
                </a:lnTo>
                <a:lnTo>
                  <a:pt x="440817" y="102362"/>
                </a:lnTo>
                <a:lnTo>
                  <a:pt x="444626" y="103504"/>
                </a:lnTo>
                <a:lnTo>
                  <a:pt x="522467" y="58292"/>
                </a:lnTo>
                <a:lnTo>
                  <a:pt x="520826" y="58292"/>
                </a:lnTo>
                <a:lnTo>
                  <a:pt x="522585" y="58224"/>
                </a:lnTo>
                <a:lnTo>
                  <a:pt x="533400" y="51942"/>
                </a:lnTo>
                <a:lnTo>
                  <a:pt x="447928" y="1777"/>
                </a:lnTo>
                <a:lnTo>
                  <a:pt x="445007" y="0"/>
                </a:lnTo>
                <a:close/>
              </a:path>
              <a:path w="533400" h="103505">
                <a:moveTo>
                  <a:pt x="508277" y="51911"/>
                </a:moveTo>
                <a:lnTo>
                  <a:pt x="497378" y="58224"/>
                </a:lnTo>
                <a:lnTo>
                  <a:pt x="520826" y="58292"/>
                </a:lnTo>
                <a:lnTo>
                  <a:pt x="520826" y="57403"/>
                </a:lnTo>
                <a:lnTo>
                  <a:pt x="517651" y="57403"/>
                </a:lnTo>
                <a:lnTo>
                  <a:pt x="508277" y="51911"/>
                </a:lnTo>
                <a:close/>
              </a:path>
              <a:path w="533400" h="103505">
                <a:moveTo>
                  <a:pt x="0" y="44068"/>
                </a:moveTo>
                <a:lnTo>
                  <a:pt x="0" y="56768"/>
                </a:lnTo>
                <a:lnTo>
                  <a:pt x="497378" y="58224"/>
                </a:lnTo>
                <a:lnTo>
                  <a:pt x="508277" y="51911"/>
                </a:lnTo>
                <a:lnTo>
                  <a:pt x="497375" y="45524"/>
                </a:lnTo>
                <a:lnTo>
                  <a:pt x="0" y="44068"/>
                </a:lnTo>
                <a:close/>
              </a:path>
              <a:path w="533400" h="103505">
                <a:moveTo>
                  <a:pt x="517651" y="46481"/>
                </a:moveTo>
                <a:lnTo>
                  <a:pt x="508277" y="51911"/>
                </a:lnTo>
                <a:lnTo>
                  <a:pt x="517651" y="57403"/>
                </a:lnTo>
                <a:lnTo>
                  <a:pt x="517651" y="46481"/>
                </a:lnTo>
                <a:close/>
              </a:path>
              <a:path w="533400" h="103505">
                <a:moveTo>
                  <a:pt x="520826" y="46481"/>
                </a:moveTo>
                <a:lnTo>
                  <a:pt x="517651" y="46481"/>
                </a:lnTo>
                <a:lnTo>
                  <a:pt x="517651" y="57403"/>
                </a:lnTo>
                <a:lnTo>
                  <a:pt x="520826" y="57403"/>
                </a:lnTo>
                <a:lnTo>
                  <a:pt x="520826" y="46481"/>
                </a:lnTo>
                <a:close/>
              </a:path>
              <a:path w="533400" h="103505">
                <a:moveTo>
                  <a:pt x="497375" y="45524"/>
                </a:moveTo>
                <a:lnTo>
                  <a:pt x="508277" y="51911"/>
                </a:lnTo>
                <a:lnTo>
                  <a:pt x="517651" y="46481"/>
                </a:lnTo>
                <a:lnTo>
                  <a:pt x="520826" y="46481"/>
                </a:lnTo>
                <a:lnTo>
                  <a:pt x="520826" y="45592"/>
                </a:lnTo>
                <a:lnTo>
                  <a:pt x="497375" y="45524"/>
                </a:lnTo>
                <a:close/>
              </a:path>
            </a:pathLst>
          </a:custGeom>
          <a:solidFill>
            <a:srgbClr val="497DBA"/>
          </a:solidFill>
        </p:spPr>
        <p:txBody>
          <a:bodyPr wrap="square" lIns="0" tIns="0" rIns="0" bIns="0" rtlCol="0"/>
          <a:lstStyle/>
          <a:p>
            <a:endParaRPr/>
          </a:p>
        </p:txBody>
      </p:sp>
      <p:sp>
        <p:nvSpPr>
          <p:cNvPr id="15" name="object 15"/>
          <p:cNvSpPr/>
          <p:nvPr/>
        </p:nvSpPr>
        <p:spPr>
          <a:xfrm>
            <a:off x="7034148" y="3354323"/>
            <a:ext cx="103505" cy="381000"/>
          </a:xfrm>
          <a:custGeom>
            <a:avLst/>
            <a:gdLst/>
            <a:ahLst/>
            <a:cxnLst/>
            <a:rect l="l" t="t" r="r" b="b"/>
            <a:pathLst>
              <a:path w="103504" h="381000">
                <a:moveTo>
                  <a:pt x="7111" y="284606"/>
                </a:moveTo>
                <a:lnTo>
                  <a:pt x="4064" y="286384"/>
                </a:lnTo>
                <a:lnTo>
                  <a:pt x="1016" y="288036"/>
                </a:lnTo>
                <a:lnTo>
                  <a:pt x="0" y="291973"/>
                </a:lnTo>
                <a:lnTo>
                  <a:pt x="1650" y="295020"/>
                </a:lnTo>
                <a:lnTo>
                  <a:pt x="50926" y="381000"/>
                </a:lnTo>
                <a:lnTo>
                  <a:pt x="58403" y="368426"/>
                </a:lnTo>
                <a:lnTo>
                  <a:pt x="44703" y="368426"/>
                </a:lnTo>
                <a:lnTo>
                  <a:pt x="44891" y="344935"/>
                </a:lnTo>
                <a:lnTo>
                  <a:pt x="12700" y="288670"/>
                </a:lnTo>
                <a:lnTo>
                  <a:pt x="11049" y="285623"/>
                </a:lnTo>
                <a:lnTo>
                  <a:pt x="7111" y="284606"/>
                </a:lnTo>
                <a:close/>
              </a:path>
              <a:path w="103504" h="381000">
                <a:moveTo>
                  <a:pt x="44898" y="344947"/>
                </a:moveTo>
                <a:lnTo>
                  <a:pt x="44703" y="368426"/>
                </a:lnTo>
                <a:lnTo>
                  <a:pt x="57403" y="368426"/>
                </a:lnTo>
                <a:lnTo>
                  <a:pt x="57430" y="365251"/>
                </a:lnTo>
                <a:lnTo>
                  <a:pt x="45593" y="365125"/>
                </a:lnTo>
                <a:lnTo>
                  <a:pt x="51122" y="355826"/>
                </a:lnTo>
                <a:lnTo>
                  <a:pt x="44898" y="344947"/>
                </a:lnTo>
                <a:close/>
              </a:path>
              <a:path w="103504" h="381000">
                <a:moveTo>
                  <a:pt x="96393" y="285369"/>
                </a:moveTo>
                <a:lnTo>
                  <a:pt x="92455" y="286384"/>
                </a:lnTo>
                <a:lnTo>
                  <a:pt x="90677" y="289306"/>
                </a:lnTo>
                <a:lnTo>
                  <a:pt x="57598" y="344935"/>
                </a:lnTo>
                <a:lnTo>
                  <a:pt x="57403" y="368426"/>
                </a:lnTo>
                <a:lnTo>
                  <a:pt x="58403" y="368426"/>
                </a:lnTo>
                <a:lnTo>
                  <a:pt x="101600" y="295782"/>
                </a:lnTo>
                <a:lnTo>
                  <a:pt x="103377" y="292862"/>
                </a:lnTo>
                <a:lnTo>
                  <a:pt x="102361" y="288925"/>
                </a:lnTo>
                <a:lnTo>
                  <a:pt x="99314" y="287146"/>
                </a:lnTo>
                <a:lnTo>
                  <a:pt x="96393" y="285369"/>
                </a:lnTo>
                <a:close/>
              </a:path>
              <a:path w="103504" h="381000">
                <a:moveTo>
                  <a:pt x="51122" y="355826"/>
                </a:moveTo>
                <a:lnTo>
                  <a:pt x="45593" y="365125"/>
                </a:lnTo>
                <a:lnTo>
                  <a:pt x="56515" y="365251"/>
                </a:lnTo>
                <a:lnTo>
                  <a:pt x="51122" y="355826"/>
                </a:lnTo>
                <a:close/>
              </a:path>
              <a:path w="103504" h="381000">
                <a:moveTo>
                  <a:pt x="57598" y="344935"/>
                </a:moveTo>
                <a:lnTo>
                  <a:pt x="51122" y="355826"/>
                </a:lnTo>
                <a:lnTo>
                  <a:pt x="56515" y="365251"/>
                </a:lnTo>
                <a:lnTo>
                  <a:pt x="57430" y="365251"/>
                </a:lnTo>
                <a:lnTo>
                  <a:pt x="57598" y="344935"/>
                </a:lnTo>
                <a:close/>
              </a:path>
              <a:path w="103504" h="381000">
                <a:moveTo>
                  <a:pt x="60451" y="0"/>
                </a:moveTo>
                <a:lnTo>
                  <a:pt x="47751" y="0"/>
                </a:lnTo>
                <a:lnTo>
                  <a:pt x="44898" y="344947"/>
                </a:lnTo>
                <a:lnTo>
                  <a:pt x="51122" y="355826"/>
                </a:lnTo>
                <a:lnTo>
                  <a:pt x="57598" y="344935"/>
                </a:lnTo>
                <a:lnTo>
                  <a:pt x="60451" y="0"/>
                </a:lnTo>
                <a:close/>
              </a:path>
            </a:pathLst>
          </a:custGeom>
          <a:solidFill>
            <a:srgbClr val="497DBA"/>
          </a:solidFill>
        </p:spPr>
        <p:txBody>
          <a:bodyPr wrap="square" lIns="0" tIns="0" rIns="0" bIns="0" rtlCol="0"/>
          <a:lstStyle/>
          <a:p>
            <a:endParaRPr/>
          </a:p>
        </p:txBody>
      </p:sp>
      <p:sp>
        <p:nvSpPr>
          <p:cNvPr id="16" name="object 16"/>
          <p:cNvSpPr/>
          <p:nvPr/>
        </p:nvSpPr>
        <p:spPr>
          <a:xfrm>
            <a:off x="3657600" y="559308"/>
            <a:ext cx="914400" cy="103505"/>
          </a:xfrm>
          <a:custGeom>
            <a:avLst/>
            <a:gdLst/>
            <a:ahLst/>
            <a:cxnLst/>
            <a:rect l="l" t="t" r="r" b="b"/>
            <a:pathLst>
              <a:path w="914400" h="103504">
                <a:moveTo>
                  <a:pt x="825880" y="0"/>
                </a:moveTo>
                <a:lnTo>
                  <a:pt x="821944" y="1015"/>
                </a:lnTo>
                <a:lnTo>
                  <a:pt x="818388" y="7112"/>
                </a:lnTo>
                <a:lnTo>
                  <a:pt x="819403" y="10921"/>
                </a:lnTo>
                <a:lnTo>
                  <a:pt x="878392" y="45426"/>
                </a:lnTo>
                <a:lnTo>
                  <a:pt x="901826" y="45465"/>
                </a:lnTo>
                <a:lnTo>
                  <a:pt x="901826" y="58165"/>
                </a:lnTo>
                <a:lnTo>
                  <a:pt x="878316" y="58165"/>
                </a:lnTo>
                <a:lnTo>
                  <a:pt x="819276" y="92455"/>
                </a:lnTo>
                <a:lnTo>
                  <a:pt x="818261" y="96392"/>
                </a:lnTo>
                <a:lnTo>
                  <a:pt x="820038" y="99313"/>
                </a:lnTo>
                <a:lnTo>
                  <a:pt x="821816" y="102362"/>
                </a:lnTo>
                <a:lnTo>
                  <a:pt x="825753" y="103377"/>
                </a:lnTo>
                <a:lnTo>
                  <a:pt x="828675" y="101726"/>
                </a:lnTo>
                <a:lnTo>
                  <a:pt x="903684" y="58165"/>
                </a:lnTo>
                <a:lnTo>
                  <a:pt x="901826" y="58165"/>
                </a:lnTo>
                <a:lnTo>
                  <a:pt x="903752" y="58126"/>
                </a:lnTo>
                <a:lnTo>
                  <a:pt x="914400" y="51942"/>
                </a:lnTo>
                <a:lnTo>
                  <a:pt x="825880" y="0"/>
                </a:lnTo>
                <a:close/>
              </a:path>
              <a:path w="914400" h="103504">
                <a:moveTo>
                  <a:pt x="889282" y="51796"/>
                </a:moveTo>
                <a:lnTo>
                  <a:pt x="878384" y="58126"/>
                </a:lnTo>
                <a:lnTo>
                  <a:pt x="901826" y="58165"/>
                </a:lnTo>
                <a:lnTo>
                  <a:pt x="901826" y="57276"/>
                </a:lnTo>
                <a:lnTo>
                  <a:pt x="898651" y="57276"/>
                </a:lnTo>
                <a:lnTo>
                  <a:pt x="889282" y="51796"/>
                </a:lnTo>
                <a:close/>
              </a:path>
              <a:path w="914400" h="103504">
                <a:moveTo>
                  <a:pt x="0" y="43941"/>
                </a:moveTo>
                <a:lnTo>
                  <a:pt x="0" y="56641"/>
                </a:lnTo>
                <a:lnTo>
                  <a:pt x="878384" y="58126"/>
                </a:lnTo>
                <a:lnTo>
                  <a:pt x="889282" y="51796"/>
                </a:lnTo>
                <a:lnTo>
                  <a:pt x="878392" y="45426"/>
                </a:lnTo>
                <a:lnTo>
                  <a:pt x="0" y="43941"/>
                </a:lnTo>
                <a:close/>
              </a:path>
              <a:path w="914400" h="103504">
                <a:moveTo>
                  <a:pt x="898651" y="46354"/>
                </a:moveTo>
                <a:lnTo>
                  <a:pt x="889282" y="51796"/>
                </a:lnTo>
                <a:lnTo>
                  <a:pt x="898651" y="57276"/>
                </a:lnTo>
                <a:lnTo>
                  <a:pt x="898651" y="46354"/>
                </a:lnTo>
                <a:close/>
              </a:path>
              <a:path w="914400" h="103504">
                <a:moveTo>
                  <a:pt x="901826" y="46354"/>
                </a:moveTo>
                <a:lnTo>
                  <a:pt x="898651" y="46354"/>
                </a:lnTo>
                <a:lnTo>
                  <a:pt x="898651" y="57276"/>
                </a:lnTo>
                <a:lnTo>
                  <a:pt x="901826" y="57276"/>
                </a:lnTo>
                <a:lnTo>
                  <a:pt x="901826" y="46354"/>
                </a:lnTo>
                <a:close/>
              </a:path>
              <a:path w="914400" h="103504">
                <a:moveTo>
                  <a:pt x="878392" y="45426"/>
                </a:moveTo>
                <a:lnTo>
                  <a:pt x="889282" y="51796"/>
                </a:lnTo>
                <a:lnTo>
                  <a:pt x="898651" y="46354"/>
                </a:lnTo>
                <a:lnTo>
                  <a:pt x="901826" y="46354"/>
                </a:lnTo>
                <a:lnTo>
                  <a:pt x="901826" y="45465"/>
                </a:lnTo>
                <a:lnTo>
                  <a:pt x="878392" y="45426"/>
                </a:lnTo>
                <a:close/>
              </a:path>
            </a:pathLst>
          </a:custGeom>
          <a:solidFill>
            <a:srgbClr val="497DBA"/>
          </a:solidFill>
        </p:spPr>
        <p:txBody>
          <a:bodyPr wrap="square" lIns="0" tIns="0" rIns="0" bIns="0" rtlCol="0"/>
          <a:lstStyle/>
          <a:p>
            <a:endParaRPr/>
          </a:p>
        </p:txBody>
      </p:sp>
      <p:sp>
        <p:nvSpPr>
          <p:cNvPr id="17" name="object 17"/>
          <p:cNvSpPr/>
          <p:nvPr/>
        </p:nvSpPr>
        <p:spPr>
          <a:xfrm>
            <a:off x="3657600" y="1016508"/>
            <a:ext cx="914400" cy="103505"/>
          </a:xfrm>
          <a:custGeom>
            <a:avLst/>
            <a:gdLst/>
            <a:ahLst/>
            <a:cxnLst/>
            <a:rect l="l" t="t" r="r" b="b"/>
            <a:pathLst>
              <a:path w="914400" h="103505">
                <a:moveTo>
                  <a:pt x="825880" y="0"/>
                </a:moveTo>
                <a:lnTo>
                  <a:pt x="821944" y="1015"/>
                </a:lnTo>
                <a:lnTo>
                  <a:pt x="818388" y="7112"/>
                </a:lnTo>
                <a:lnTo>
                  <a:pt x="819403" y="10921"/>
                </a:lnTo>
                <a:lnTo>
                  <a:pt x="878392" y="45426"/>
                </a:lnTo>
                <a:lnTo>
                  <a:pt x="901826" y="45465"/>
                </a:lnTo>
                <a:lnTo>
                  <a:pt x="901826" y="58165"/>
                </a:lnTo>
                <a:lnTo>
                  <a:pt x="878316" y="58165"/>
                </a:lnTo>
                <a:lnTo>
                  <a:pt x="819276" y="92455"/>
                </a:lnTo>
                <a:lnTo>
                  <a:pt x="818261" y="96392"/>
                </a:lnTo>
                <a:lnTo>
                  <a:pt x="820038" y="99313"/>
                </a:lnTo>
                <a:lnTo>
                  <a:pt x="821816" y="102362"/>
                </a:lnTo>
                <a:lnTo>
                  <a:pt x="825753" y="103377"/>
                </a:lnTo>
                <a:lnTo>
                  <a:pt x="828675" y="101726"/>
                </a:lnTo>
                <a:lnTo>
                  <a:pt x="903684" y="58165"/>
                </a:lnTo>
                <a:lnTo>
                  <a:pt x="901826" y="58165"/>
                </a:lnTo>
                <a:lnTo>
                  <a:pt x="903752" y="58126"/>
                </a:lnTo>
                <a:lnTo>
                  <a:pt x="914400" y="51942"/>
                </a:lnTo>
                <a:lnTo>
                  <a:pt x="825880" y="0"/>
                </a:lnTo>
                <a:close/>
              </a:path>
              <a:path w="914400" h="103505">
                <a:moveTo>
                  <a:pt x="889282" y="51796"/>
                </a:moveTo>
                <a:lnTo>
                  <a:pt x="878384" y="58126"/>
                </a:lnTo>
                <a:lnTo>
                  <a:pt x="901826" y="58165"/>
                </a:lnTo>
                <a:lnTo>
                  <a:pt x="901826" y="57276"/>
                </a:lnTo>
                <a:lnTo>
                  <a:pt x="898651" y="57276"/>
                </a:lnTo>
                <a:lnTo>
                  <a:pt x="889282" y="51796"/>
                </a:lnTo>
                <a:close/>
              </a:path>
              <a:path w="914400" h="103505">
                <a:moveTo>
                  <a:pt x="0" y="43941"/>
                </a:moveTo>
                <a:lnTo>
                  <a:pt x="0" y="56641"/>
                </a:lnTo>
                <a:lnTo>
                  <a:pt x="878384" y="58126"/>
                </a:lnTo>
                <a:lnTo>
                  <a:pt x="889282" y="51796"/>
                </a:lnTo>
                <a:lnTo>
                  <a:pt x="878392" y="45426"/>
                </a:lnTo>
                <a:lnTo>
                  <a:pt x="0" y="43941"/>
                </a:lnTo>
                <a:close/>
              </a:path>
              <a:path w="914400" h="103505">
                <a:moveTo>
                  <a:pt x="898651" y="46354"/>
                </a:moveTo>
                <a:lnTo>
                  <a:pt x="889282" y="51796"/>
                </a:lnTo>
                <a:lnTo>
                  <a:pt x="898651" y="57276"/>
                </a:lnTo>
                <a:lnTo>
                  <a:pt x="898651" y="46354"/>
                </a:lnTo>
                <a:close/>
              </a:path>
              <a:path w="914400" h="103505">
                <a:moveTo>
                  <a:pt x="901826" y="46354"/>
                </a:moveTo>
                <a:lnTo>
                  <a:pt x="898651" y="46354"/>
                </a:lnTo>
                <a:lnTo>
                  <a:pt x="898651" y="57276"/>
                </a:lnTo>
                <a:lnTo>
                  <a:pt x="901826" y="57276"/>
                </a:lnTo>
                <a:lnTo>
                  <a:pt x="901826" y="46354"/>
                </a:lnTo>
                <a:close/>
              </a:path>
              <a:path w="914400" h="103505">
                <a:moveTo>
                  <a:pt x="878392" y="45426"/>
                </a:moveTo>
                <a:lnTo>
                  <a:pt x="889282" y="51796"/>
                </a:lnTo>
                <a:lnTo>
                  <a:pt x="898651" y="46354"/>
                </a:lnTo>
                <a:lnTo>
                  <a:pt x="901826" y="46354"/>
                </a:lnTo>
                <a:lnTo>
                  <a:pt x="901826" y="45465"/>
                </a:lnTo>
                <a:lnTo>
                  <a:pt x="878392" y="45426"/>
                </a:lnTo>
                <a:close/>
              </a:path>
            </a:pathLst>
          </a:custGeom>
          <a:solidFill>
            <a:srgbClr val="497DBA"/>
          </a:solidFill>
        </p:spPr>
        <p:txBody>
          <a:bodyPr wrap="square" lIns="0" tIns="0" rIns="0" bIns="0" rtlCol="0"/>
          <a:lstStyle/>
          <a:p>
            <a:endParaRPr/>
          </a:p>
        </p:txBody>
      </p:sp>
      <p:sp>
        <p:nvSpPr>
          <p:cNvPr id="18" name="object 18"/>
          <p:cNvSpPr/>
          <p:nvPr/>
        </p:nvSpPr>
        <p:spPr>
          <a:xfrm>
            <a:off x="3657600" y="1472183"/>
            <a:ext cx="914400" cy="103505"/>
          </a:xfrm>
          <a:custGeom>
            <a:avLst/>
            <a:gdLst/>
            <a:ahLst/>
            <a:cxnLst/>
            <a:rect l="l" t="t" r="r" b="b"/>
            <a:pathLst>
              <a:path w="914400" h="103505">
                <a:moveTo>
                  <a:pt x="825880" y="0"/>
                </a:moveTo>
                <a:lnTo>
                  <a:pt x="821944" y="1015"/>
                </a:lnTo>
                <a:lnTo>
                  <a:pt x="818388" y="7112"/>
                </a:lnTo>
                <a:lnTo>
                  <a:pt x="819403" y="10921"/>
                </a:lnTo>
                <a:lnTo>
                  <a:pt x="878392" y="45426"/>
                </a:lnTo>
                <a:lnTo>
                  <a:pt x="901826" y="45465"/>
                </a:lnTo>
                <a:lnTo>
                  <a:pt x="901826" y="58165"/>
                </a:lnTo>
                <a:lnTo>
                  <a:pt x="878316" y="58165"/>
                </a:lnTo>
                <a:lnTo>
                  <a:pt x="819276" y="92455"/>
                </a:lnTo>
                <a:lnTo>
                  <a:pt x="818261" y="96392"/>
                </a:lnTo>
                <a:lnTo>
                  <a:pt x="820038" y="99313"/>
                </a:lnTo>
                <a:lnTo>
                  <a:pt x="821816" y="102362"/>
                </a:lnTo>
                <a:lnTo>
                  <a:pt x="825753" y="103377"/>
                </a:lnTo>
                <a:lnTo>
                  <a:pt x="828801" y="101726"/>
                </a:lnTo>
                <a:lnTo>
                  <a:pt x="903509" y="58165"/>
                </a:lnTo>
                <a:lnTo>
                  <a:pt x="901826" y="58165"/>
                </a:lnTo>
                <a:lnTo>
                  <a:pt x="903577" y="58126"/>
                </a:lnTo>
                <a:lnTo>
                  <a:pt x="914400" y="51815"/>
                </a:lnTo>
                <a:lnTo>
                  <a:pt x="825880" y="0"/>
                </a:lnTo>
                <a:close/>
              </a:path>
              <a:path w="914400" h="103505">
                <a:moveTo>
                  <a:pt x="889282" y="51796"/>
                </a:moveTo>
                <a:lnTo>
                  <a:pt x="878384" y="58126"/>
                </a:lnTo>
                <a:lnTo>
                  <a:pt x="901826" y="58165"/>
                </a:lnTo>
                <a:lnTo>
                  <a:pt x="901826" y="57276"/>
                </a:lnTo>
                <a:lnTo>
                  <a:pt x="898651" y="57276"/>
                </a:lnTo>
                <a:lnTo>
                  <a:pt x="889282" y="51796"/>
                </a:lnTo>
                <a:close/>
              </a:path>
              <a:path w="914400" h="103505">
                <a:moveTo>
                  <a:pt x="0" y="43941"/>
                </a:moveTo>
                <a:lnTo>
                  <a:pt x="0" y="56641"/>
                </a:lnTo>
                <a:lnTo>
                  <a:pt x="878384" y="58126"/>
                </a:lnTo>
                <a:lnTo>
                  <a:pt x="889282" y="51796"/>
                </a:lnTo>
                <a:lnTo>
                  <a:pt x="878392" y="45426"/>
                </a:lnTo>
                <a:lnTo>
                  <a:pt x="0" y="43941"/>
                </a:lnTo>
                <a:close/>
              </a:path>
              <a:path w="914400" h="103505">
                <a:moveTo>
                  <a:pt x="898651" y="46354"/>
                </a:moveTo>
                <a:lnTo>
                  <a:pt x="889282" y="51796"/>
                </a:lnTo>
                <a:lnTo>
                  <a:pt x="898651" y="57276"/>
                </a:lnTo>
                <a:lnTo>
                  <a:pt x="898651" y="46354"/>
                </a:lnTo>
                <a:close/>
              </a:path>
              <a:path w="914400" h="103505">
                <a:moveTo>
                  <a:pt x="901826" y="46354"/>
                </a:moveTo>
                <a:lnTo>
                  <a:pt x="898651" y="46354"/>
                </a:lnTo>
                <a:lnTo>
                  <a:pt x="898651" y="57276"/>
                </a:lnTo>
                <a:lnTo>
                  <a:pt x="901826" y="57276"/>
                </a:lnTo>
                <a:lnTo>
                  <a:pt x="901826" y="46354"/>
                </a:lnTo>
                <a:close/>
              </a:path>
              <a:path w="914400" h="103505">
                <a:moveTo>
                  <a:pt x="878392" y="45426"/>
                </a:moveTo>
                <a:lnTo>
                  <a:pt x="889282" y="51796"/>
                </a:lnTo>
                <a:lnTo>
                  <a:pt x="898651" y="46354"/>
                </a:lnTo>
                <a:lnTo>
                  <a:pt x="901826" y="46354"/>
                </a:lnTo>
                <a:lnTo>
                  <a:pt x="901826" y="45465"/>
                </a:lnTo>
                <a:lnTo>
                  <a:pt x="878392" y="45426"/>
                </a:lnTo>
                <a:close/>
              </a:path>
            </a:pathLst>
          </a:custGeom>
          <a:solidFill>
            <a:srgbClr val="497DBA"/>
          </a:solidFill>
        </p:spPr>
        <p:txBody>
          <a:bodyPr wrap="square" lIns="0" tIns="0" rIns="0" bIns="0" rtlCol="0"/>
          <a:lstStyle/>
          <a:p>
            <a:endParaRPr/>
          </a:p>
        </p:txBody>
      </p:sp>
      <p:sp>
        <p:nvSpPr>
          <p:cNvPr id="19" name="object 19"/>
          <p:cNvSpPr/>
          <p:nvPr/>
        </p:nvSpPr>
        <p:spPr>
          <a:xfrm>
            <a:off x="3657600" y="1854707"/>
            <a:ext cx="914400" cy="103505"/>
          </a:xfrm>
          <a:custGeom>
            <a:avLst/>
            <a:gdLst/>
            <a:ahLst/>
            <a:cxnLst/>
            <a:rect l="l" t="t" r="r" b="b"/>
            <a:pathLst>
              <a:path w="914400" h="103505">
                <a:moveTo>
                  <a:pt x="825880" y="0"/>
                </a:moveTo>
                <a:lnTo>
                  <a:pt x="821944" y="1015"/>
                </a:lnTo>
                <a:lnTo>
                  <a:pt x="818388" y="7112"/>
                </a:lnTo>
                <a:lnTo>
                  <a:pt x="819403" y="10921"/>
                </a:lnTo>
                <a:lnTo>
                  <a:pt x="878392" y="45426"/>
                </a:lnTo>
                <a:lnTo>
                  <a:pt x="901826" y="45465"/>
                </a:lnTo>
                <a:lnTo>
                  <a:pt x="901826" y="58165"/>
                </a:lnTo>
                <a:lnTo>
                  <a:pt x="878316" y="58165"/>
                </a:lnTo>
                <a:lnTo>
                  <a:pt x="819276" y="92455"/>
                </a:lnTo>
                <a:lnTo>
                  <a:pt x="818261" y="96392"/>
                </a:lnTo>
                <a:lnTo>
                  <a:pt x="820038" y="99313"/>
                </a:lnTo>
                <a:lnTo>
                  <a:pt x="821816" y="102362"/>
                </a:lnTo>
                <a:lnTo>
                  <a:pt x="825753" y="103377"/>
                </a:lnTo>
                <a:lnTo>
                  <a:pt x="828675" y="101726"/>
                </a:lnTo>
                <a:lnTo>
                  <a:pt x="903493" y="58165"/>
                </a:lnTo>
                <a:lnTo>
                  <a:pt x="901826" y="58165"/>
                </a:lnTo>
                <a:lnTo>
                  <a:pt x="903561" y="58126"/>
                </a:lnTo>
                <a:lnTo>
                  <a:pt x="914400" y="51815"/>
                </a:lnTo>
                <a:lnTo>
                  <a:pt x="825880" y="0"/>
                </a:lnTo>
                <a:close/>
              </a:path>
              <a:path w="914400" h="103505">
                <a:moveTo>
                  <a:pt x="889282" y="51796"/>
                </a:moveTo>
                <a:lnTo>
                  <a:pt x="878384" y="58126"/>
                </a:lnTo>
                <a:lnTo>
                  <a:pt x="901826" y="58165"/>
                </a:lnTo>
                <a:lnTo>
                  <a:pt x="901826" y="57276"/>
                </a:lnTo>
                <a:lnTo>
                  <a:pt x="898651" y="57276"/>
                </a:lnTo>
                <a:lnTo>
                  <a:pt x="889282" y="51796"/>
                </a:lnTo>
                <a:close/>
              </a:path>
              <a:path w="914400" h="103505">
                <a:moveTo>
                  <a:pt x="0" y="43941"/>
                </a:moveTo>
                <a:lnTo>
                  <a:pt x="0" y="56641"/>
                </a:lnTo>
                <a:lnTo>
                  <a:pt x="878384" y="58126"/>
                </a:lnTo>
                <a:lnTo>
                  <a:pt x="889282" y="51796"/>
                </a:lnTo>
                <a:lnTo>
                  <a:pt x="878392" y="45426"/>
                </a:lnTo>
                <a:lnTo>
                  <a:pt x="0" y="43941"/>
                </a:lnTo>
                <a:close/>
              </a:path>
              <a:path w="914400" h="103505">
                <a:moveTo>
                  <a:pt x="898651" y="46354"/>
                </a:moveTo>
                <a:lnTo>
                  <a:pt x="889282" y="51796"/>
                </a:lnTo>
                <a:lnTo>
                  <a:pt x="898651" y="57276"/>
                </a:lnTo>
                <a:lnTo>
                  <a:pt x="898651" y="46354"/>
                </a:lnTo>
                <a:close/>
              </a:path>
              <a:path w="914400" h="103505">
                <a:moveTo>
                  <a:pt x="901826" y="46354"/>
                </a:moveTo>
                <a:lnTo>
                  <a:pt x="898651" y="46354"/>
                </a:lnTo>
                <a:lnTo>
                  <a:pt x="898651" y="57276"/>
                </a:lnTo>
                <a:lnTo>
                  <a:pt x="901826" y="57276"/>
                </a:lnTo>
                <a:lnTo>
                  <a:pt x="901826" y="46354"/>
                </a:lnTo>
                <a:close/>
              </a:path>
              <a:path w="914400" h="103505">
                <a:moveTo>
                  <a:pt x="878392" y="45426"/>
                </a:moveTo>
                <a:lnTo>
                  <a:pt x="889282" y="51796"/>
                </a:lnTo>
                <a:lnTo>
                  <a:pt x="898651" y="46354"/>
                </a:lnTo>
                <a:lnTo>
                  <a:pt x="901826" y="46354"/>
                </a:lnTo>
                <a:lnTo>
                  <a:pt x="901826" y="45465"/>
                </a:lnTo>
                <a:lnTo>
                  <a:pt x="878392" y="45426"/>
                </a:lnTo>
                <a:close/>
              </a:path>
            </a:pathLst>
          </a:custGeom>
          <a:solidFill>
            <a:srgbClr val="497DBA"/>
          </a:solidFill>
        </p:spPr>
        <p:txBody>
          <a:bodyPr wrap="square" lIns="0" tIns="0" rIns="0" bIns="0" rtlCol="0"/>
          <a:lstStyle/>
          <a:p>
            <a:endParaRPr/>
          </a:p>
        </p:txBody>
      </p:sp>
      <p:sp>
        <p:nvSpPr>
          <p:cNvPr id="20" name="object 20"/>
          <p:cNvSpPr/>
          <p:nvPr/>
        </p:nvSpPr>
        <p:spPr>
          <a:xfrm>
            <a:off x="6119240" y="458723"/>
            <a:ext cx="103505" cy="533400"/>
          </a:xfrm>
          <a:custGeom>
            <a:avLst/>
            <a:gdLst/>
            <a:ahLst/>
            <a:cxnLst/>
            <a:rect l="l" t="t" r="r" b="b"/>
            <a:pathLst>
              <a:path w="103504" h="533400">
                <a:moveTo>
                  <a:pt x="7112" y="437261"/>
                </a:moveTo>
                <a:lnTo>
                  <a:pt x="1016" y="440816"/>
                </a:lnTo>
                <a:lnTo>
                  <a:pt x="0" y="444626"/>
                </a:lnTo>
                <a:lnTo>
                  <a:pt x="51435" y="533400"/>
                </a:lnTo>
                <a:lnTo>
                  <a:pt x="58814" y="520826"/>
                </a:lnTo>
                <a:lnTo>
                  <a:pt x="45085" y="520826"/>
                </a:lnTo>
                <a:lnTo>
                  <a:pt x="45159" y="497222"/>
                </a:lnTo>
                <a:lnTo>
                  <a:pt x="12700" y="441325"/>
                </a:lnTo>
                <a:lnTo>
                  <a:pt x="11049" y="438276"/>
                </a:lnTo>
                <a:lnTo>
                  <a:pt x="7112" y="437261"/>
                </a:lnTo>
                <a:close/>
              </a:path>
              <a:path w="103504" h="533400">
                <a:moveTo>
                  <a:pt x="45159" y="497222"/>
                </a:moveTo>
                <a:lnTo>
                  <a:pt x="45085" y="520826"/>
                </a:lnTo>
                <a:lnTo>
                  <a:pt x="57785" y="520826"/>
                </a:lnTo>
                <a:lnTo>
                  <a:pt x="57795" y="517651"/>
                </a:lnTo>
                <a:lnTo>
                  <a:pt x="45974" y="517651"/>
                </a:lnTo>
                <a:lnTo>
                  <a:pt x="51530" y="508193"/>
                </a:lnTo>
                <a:lnTo>
                  <a:pt x="45159" y="497222"/>
                </a:lnTo>
                <a:close/>
              </a:path>
              <a:path w="103504" h="533400">
                <a:moveTo>
                  <a:pt x="96393" y="437514"/>
                </a:moveTo>
                <a:lnTo>
                  <a:pt x="92456" y="438530"/>
                </a:lnTo>
                <a:lnTo>
                  <a:pt x="57859" y="497421"/>
                </a:lnTo>
                <a:lnTo>
                  <a:pt x="57785" y="520826"/>
                </a:lnTo>
                <a:lnTo>
                  <a:pt x="58814" y="520826"/>
                </a:lnTo>
                <a:lnTo>
                  <a:pt x="101600" y="447928"/>
                </a:lnTo>
                <a:lnTo>
                  <a:pt x="103378" y="445008"/>
                </a:lnTo>
                <a:lnTo>
                  <a:pt x="102362" y="441071"/>
                </a:lnTo>
                <a:lnTo>
                  <a:pt x="99313" y="439292"/>
                </a:lnTo>
                <a:lnTo>
                  <a:pt x="96393" y="437514"/>
                </a:lnTo>
                <a:close/>
              </a:path>
              <a:path w="103504" h="533400">
                <a:moveTo>
                  <a:pt x="51530" y="508193"/>
                </a:moveTo>
                <a:lnTo>
                  <a:pt x="45974" y="517651"/>
                </a:lnTo>
                <a:lnTo>
                  <a:pt x="57023" y="517651"/>
                </a:lnTo>
                <a:lnTo>
                  <a:pt x="51530" y="508193"/>
                </a:lnTo>
                <a:close/>
              </a:path>
              <a:path w="103504" h="533400">
                <a:moveTo>
                  <a:pt x="57859" y="497421"/>
                </a:moveTo>
                <a:lnTo>
                  <a:pt x="51530" y="508193"/>
                </a:lnTo>
                <a:lnTo>
                  <a:pt x="57023" y="517651"/>
                </a:lnTo>
                <a:lnTo>
                  <a:pt x="57795" y="517651"/>
                </a:lnTo>
                <a:lnTo>
                  <a:pt x="57859" y="497421"/>
                </a:lnTo>
                <a:close/>
              </a:path>
              <a:path w="103504" h="533400">
                <a:moveTo>
                  <a:pt x="59436" y="0"/>
                </a:moveTo>
                <a:lnTo>
                  <a:pt x="46736" y="0"/>
                </a:lnTo>
                <a:lnTo>
                  <a:pt x="45349" y="437261"/>
                </a:lnTo>
                <a:lnTo>
                  <a:pt x="45274" y="497421"/>
                </a:lnTo>
                <a:lnTo>
                  <a:pt x="51530" y="508193"/>
                </a:lnTo>
                <a:lnTo>
                  <a:pt x="57859" y="497421"/>
                </a:lnTo>
                <a:lnTo>
                  <a:pt x="59436" y="0"/>
                </a:lnTo>
                <a:close/>
              </a:path>
            </a:pathLst>
          </a:custGeom>
          <a:solidFill>
            <a:srgbClr val="497DBA"/>
          </a:solidFill>
        </p:spPr>
        <p:txBody>
          <a:bodyPr wrap="square" lIns="0" tIns="0" rIns="0" bIns="0" rtlCol="0"/>
          <a:lstStyle/>
          <a:p>
            <a:endParaRPr/>
          </a:p>
        </p:txBody>
      </p:sp>
      <p:sp>
        <p:nvSpPr>
          <p:cNvPr id="21" name="object 21"/>
          <p:cNvSpPr txBox="1"/>
          <p:nvPr/>
        </p:nvSpPr>
        <p:spPr>
          <a:xfrm>
            <a:off x="7424928" y="2400046"/>
            <a:ext cx="1510665" cy="299720"/>
          </a:xfrm>
          <a:prstGeom prst="rect">
            <a:avLst/>
          </a:prstGeom>
        </p:spPr>
        <p:txBody>
          <a:bodyPr vert="horz" wrap="square" lIns="0" tIns="12700" rIns="0" bIns="0" rtlCol="0">
            <a:spAutoFit/>
          </a:bodyPr>
          <a:lstStyle/>
          <a:p>
            <a:pPr marL="38100">
              <a:lnSpc>
                <a:spcPct val="100000"/>
              </a:lnSpc>
              <a:spcBef>
                <a:spcPts val="100"/>
              </a:spcBef>
              <a:tabLst>
                <a:tab pos="1243965" algn="l"/>
              </a:tabLst>
            </a:pPr>
            <a:r>
              <a:rPr sz="1800" u="sng" dirty="0">
                <a:uFill>
                  <a:solidFill>
                    <a:srgbClr val="497DBA"/>
                  </a:solidFill>
                </a:uFill>
                <a:latin typeface="Times New Roman"/>
                <a:cs typeface="Times New Roman"/>
              </a:rPr>
              <a:t> 	</a:t>
            </a:r>
            <a:r>
              <a:rPr sz="1800" spc="-120" dirty="0">
                <a:latin typeface="Times New Roman"/>
                <a:cs typeface="Times New Roman"/>
              </a:rPr>
              <a:t> </a:t>
            </a:r>
            <a:r>
              <a:rPr sz="1800" spc="-5" dirty="0">
                <a:latin typeface="Times New Roman"/>
                <a:cs typeface="Times New Roman"/>
              </a:rPr>
              <a:t>P</a:t>
            </a:r>
            <a:r>
              <a:rPr sz="1800" spc="-7" baseline="-20833" dirty="0">
                <a:latin typeface="Times New Roman"/>
                <a:cs typeface="Times New Roman"/>
              </a:rPr>
              <a:t>s</a:t>
            </a:r>
            <a:endParaRPr sz="1800" baseline="-20833">
              <a:latin typeface="Times New Roman"/>
              <a:cs typeface="Times New Roman"/>
            </a:endParaRPr>
          </a:p>
        </p:txBody>
      </p:sp>
      <p:sp>
        <p:nvSpPr>
          <p:cNvPr id="22" name="object 22"/>
          <p:cNvSpPr txBox="1"/>
          <p:nvPr/>
        </p:nvSpPr>
        <p:spPr>
          <a:xfrm>
            <a:off x="4270375" y="1169289"/>
            <a:ext cx="1905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V</a:t>
            </a:r>
            <a:endParaRPr sz="1800">
              <a:latin typeface="Times New Roman"/>
              <a:cs typeface="Times New Roman"/>
            </a:endParaRPr>
          </a:p>
        </p:txBody>
      </p:sp>
      <p:sp>
        <p:nvSpPr>
          <p:cNvPr id="23" name="object 23"/>
          <p:cNvSpPr/>
          <p:nvPr/>
        </p:nvSpPr>
        <p:spPr>
          <a:xfrm>
            <a:off x="4572000" y="1321308"/>
            <a:ext cx="609600" cy="103505"/>
          </a:xfrm>
          <a:custGeom>
            <a:avLst/>
            <a:gdLst/>
            <a:ahLst/>
            <a:cxnLst/>
            <a:rect l="l" t="t" r="r" b="b"/>
            <a:pathLst>
              <a:path w="609600" h="103505">
                <a:moveTo>
                  <a:pt x="521080" y="0"/>
                </a:moveTo>
                <a:lnTo>
                  <a:pt x="517271" y="1015"/>
                </a:lnTo>
                <a:lnTo>
                  <a:pt x="515492" y="3937"/>
                </a:lnTo>
                <a:lnTo>
                  <a:pt x="513714" y="6984"/>
                </a:lnTo>
                <a:lnTo>
                  <a:pt x="514730" y="10921"/>
                </a:lnTo>
                <a:lnTo>
                  <a:pt x="573590" y="45406"/>
                </a:lnTo>
                <a:lnTo>
                  <a:pt x="597026" y="45465"/>
                </a:lnTo>
                <a:lnTo>
                  <a:pt x="597026" y="58165"/>
                </a:lnTo>
                <a:lnTo>
                  <a:pt x="573460" y="58165"/>
                </a:lnTo>
                <a:lnTo>
                  <a:pt x="514476" y="92328"/>
                </a:lnTo>
                <a:lnTo>
                  <a:pt x="513461" y="96265"/>
                </a:lnTo>
                <a:lnTo>
                  <a:pt x="517016" y="102362"/>
                </a:lnTo>
                <a:lnTo>
                  <a:pt x="520826" y="103377"/>
                </a:lnTo>
                <a:lnTo>
                  <a:pt x="598859" y="58165"/>
                </a:lnTo>
                <a:lnTo>
                  <a:pt x="597026" y="58165"/>
                </a:lnTo>
                <a:lnTo>
                  <a:pt x="598962" y="58106"/>
                </a:lnTo>
                <a:lnTo>
                  <a:pt x="609600" y="51942"/>
                </a:lnTo>
                <a:lnTo>
                  <a:pt x="521080" y="0"/>
                </a:lnTo>
                <a:close/>
              </a:path>
              <a:path w="609600" h="103505">
                <a:moveTo>
                  <a:pt x="584477" y="51784"/>
                </a:moveTo>
                <a:lnTo>
                  <a:pt x="573563" y="58106"/>
                </a:lnTo>
                <a:lnTo>
                  <a:pt x="597026" y="58165"/>
                </a:lnTo>
                <a:lnTo>
                  <a:pt x="597026" y="57276"/>
                </a:lnTo>
                <a:lnTo>
                  <a:pt x="593851" y="57276"/>
                </a:lnTo>
                <a:lnTo>
                  <a:pt x="584477" y="51784"/>
                </a:lnTo>
                <a:close/>
              </a:path>
              <a:path w="609600" h="103505">
                <a:moveTo>
                  <a:pt x="0" y="43941"/>
                </a:moveTo>
                <a:lnTo>
                  <a:pt x="0" y="56641"/>
                </a:lnTo>
                <a:lnTo>
                  <a:pt x="573563" y="58106"/>
                </a:lnTo>
                <a:lnTo>
                  <a:pt x="584477" y="51784"/>
                </a:lnTo>
                <a:lnTo>
                  <a:pt x="573590" y="45406"/>
                </a:lnTo>
                <a:lnTo>
                  <a:pt x="0" y="43941"/>
                </a:lnTo>
                <a:close/>
              </a:path>
              <a:path w="609600" h="103505">
                <a:moveTo>
                  <a:pt x="593851" y="46354"/>
                </a:moveTo>
                <a:lnTo>
                  <a:pt x="584477" y="51784"/>
                </a:lnTo>
                <a:lnTo>
                  <a:pt x="593851" y="57276"/>
                </a:lnTo>
                <a:lnTo>
                  <a:pt x="593851" y="46354"/>
                </a:lnTo>
                <a:close/>
              </a:path>
              <a:path w="609600" h="103505">
                <a:moveTo>
                  <a:pt x="597026" y="46354"/>
                </a:moveTo>
                <a:lnTo>
                  <a:pt x="593851" y="46354"/>
                </a:lnTo>
                <a:lnTo>
                  <a:pt x="593851" y="57276"/>
                </a:lnTo>
                <a:lnTo>
                  <a:pt x="597026" y="57276"/>
                </a:lnTo>
                <a:lnTo>
                  <a:pt x="597026" y="46354"/>
                </a:lnTo>
                <a:close/>
              </a:path>
              <a:path w="609600" h="103505">
                <a:moveTo>
                  <a:pt x="573590" y="45406"/>
                </a:moveTo>
                <a:lnTo>
                  <a:pt x="584477" y="51784"/>
                </a:lnTo>
                <a:lnTo>
                  <a:pt x="593851" y="46354"/>
                </a:lnTo>
                <a:lnTo>
                  <a:pt x="597026" y="46354"/>
                </a:lnTo>
                <a:lnTo>
                  <a:pt x="597026" y="45465"/>
                </a:lnTo>
                <a:lnTo>
                  <a:pt x="573590" y="45406"/>
                </a:lnTo>
                <a:close/>
              </a:path>
            </a:pathLst>
          </a:custGeom>
          <a:solidFill>
            <a:srgbClr val="497DBA"/>
          </a:solidFill>
        </p:spPr>
        <p:txBody>
          <a:bodyPr wrap="square" lIns="0" tIns="0" rIns="0" bIns="0" rtlCol="0"/>
          <a:lstStyle/>
          <a:p>
            <a:endParaRPr/>
          </a:p>
        </p:txBody>
      </p:sp>
      <p:sp>
        <p:nvSpPr>
          <p:cNvPr id="24" name="object 24"/>
          <p:cNvSpPr txBox="1"/>
          <p:nvPr/>
        </p:nvSpPr>
        <p:spPr>
          <a:xfrm>
            <a:off x="5164328" y="1169289"/>
            <a:ext cx="1841500" cy="299720"/>
          </a:xfrm>
          <a:prstGeom prst="rect">
            <a:avLst/>
          </a:prstGeom>
        </p:spPr>
        <p:txBody>
          <a:bodyPr vert="horz" wrap="square" lIns="0" tIns="12700" rIns="0" bIns="0" rtlCol="0">
            <a:spAutoFit/>
          </a:bodyPr>
          <a:lstStyle/>
          <a:p>
            <a:pPr marL="12700">
              <a:lnSpc>
                <a:spcPct val="100000"/>
              </a:lnSpc>
              <a:spcBef>
                <a:spcPts val="100"/>
              </a:spcBef>
              <a:tabLst>
                <a:tab pos="1828164" algn="l"/>
              </a:tabLst>
            </a:pPr>
            <a:r>
              <a:rPr sz="1800" u="sng" dirty="0">
                <a:uFill>
                  <a:solidFill>
                    <a:srgbClr val="497DBA"/>
                  </a:solidFill>
                </a:uFill>
                <a:latin typeface="Times New Roman"/>
                <a:cs typeface="Times New Roman"/>
              </a:rPr>
              <a:t> 	</a:t>
            </a:r>
            <a:endParaRPr sz="1800">
              <a:latin typeface="Times New Roman"/>
              <a:cs typeface="Times New Roman"/>
            </a:endParaRPr>
          </a:p>
        </p:txBody>
      </p:sp>
      <p:sp>
        <p:nvSpPr>
          <p:cNvPr id="25" name="object 25"/>
          <p:cNvSpPr txBox="1"/>
          <p:nvPr/>
        </p:nvSpPr>
        <p:spPr>
          <a:xfrm>
            <a:off x="4778375" y="1321689"/>
            <a:ext cx="279400" cy="299720"/>
          </a:xfrm>
          <a:prstGeom prst="rect">
            <a:avLst/>
          </a:prstGeom>
        </p:spPr>
        <p:txBody>
          <a:bodyPr vert="horz" wrap="square" lIns="0" tIns="12700" rIns="0" bIns="0" rtlCol="0">
            <a:spAutoFit/>
          </a:bodyPr>
          <a:lstStyle/>
          <a:p>
            <a:pPr marL="38100">
              <a:lnSpc>
                <a:spcPct val="100000"/>
              </a:lnSpc>
              <a:spcBef>
                <a:spcPts val="100"/>
              </a:spcBef>
            </a:pPr>
            <a:r>
              <a:rPr sz="1800" spc="-5" dirty="0">
                <a:latin typeface="Times New Roman"/>
                <a:cs typeface="Times New Roman"/>
              </a:rPr>
              <a:t>P</a:t>
            </a:r>
            <a:r>
              <a:rPr sz="1800" spc="-7" baseline="-20833" dirty="0">
                <a:latin typeface="Times New Roman"/>
                <a:cs typeface="Times New Roman"/>
              </a:rPr>
              <a:t>d</a:t>
            </a:r>
            <a:endParaRPr sz="1800" baseline="-20833">
              <a:latin typeface="Times New Roman"/>
              <a:cs typeface="Times New Roman"/>
            </a:endParaRPr>
          </a:p>
        </p:txBody>
      </p:sp>
      <p:sp>
        <p:nvSpPr>
          <p:cNvPr id="26" name="object 26"/>
          <p:cNvSpPr txBox="1"/>
          <p:nvPr/>
        </p:nvSpPr>
        <p:spPr>
          <a:xfrm>
            <a:off x="5240528" y="1454277"/>
            <a:ext cx="1593850" cy="208279"/>
          </a:xfrm>
          <a:prstGeom prst="rect">
            <a:avLst/>
          </a:prstGeom>
        </p:spPr>
        <p:txBody>
          <a:bodyPr vert="horz" wrap="square" lIns="0" tIns="12700" rIns="0" bIns="0" rtlCol="0">
            <a:spAutoFit/>
          </a:bodyPr>
          <a:lstStyle/>
          <a:p>
            <a:pPr marL="12700">
              <a:lnSpc>
                <a:spcPct val="100000"/>
              </a:lnSpc>
              <a:spcBef>
                <a:spcPts val="100"/>
              </a:spcBef>
              <a:tabLst>
                <a:tab pos="1580515" algn="l"/>
              </a:tabLst>
            </a:pPr>
            <a:r>
              <a:rPr sz="1200" u="sng" dirty="0">
                <a:uFill>
                  <a:solidFill>
                    <a:srgbClr val="497DBA"/>
                  </a:solidFill>
                </a:uFill>
                <a:latin typeface="Times New Roman"/>
                <a:cs typeface="Times New Roman"/>
              </a:rPr>
              <a:t> 	</a:t>
            </a:r>
            <a:endParaRPr sz="1200">
              <a:latin typeface="Times New Roman"/>
              <a:cs typeface="Times New Roman"/>
            </a:endParaRPr>
          </a:p>
        </p:txBody>
      </p:sp>
      <p:sp>
        <p:nvSpPr>
          <p:cNvPr id="27" name="object 27"/>
          <p:cNvSpPr txBox="1"/>
          <p:nvPr/>
        </p:nvSpPr>
        <p:spPr>
          <a:xfrm>
            <a:off x="7131684" y="3390645"/>
            <a:ext cx="279400" cy="299720"/>
          </a:xfrm>
          <a:prstGeom prst="rect">
            <a:avLst/>
          </a:prstGeom>
        </p:spPr>
        <p:txBody>
          <a:bodyPr vert="horz" wrap="square" lIns="0" tIns="12700" rIns="0" bIns="0" rtlCol="0">
            <a:spAutoFit/>
          </a:bodyPr>
          <a:lstStyle/>
          <a:p>
            <a:pPr marL="38100">
              <a:lnSpc>
                <a:spcPct val="100000"/>
              </a:lnSpc>
              <a:spcBef>
                <a:spcPts val="100"/>
              </a:spcBef>
            </a:pPr>
            <a:r>
              <a:rPr sz="1800" spc="-5" dirty="0">
                <a:latin typeface="Times New Roman"/>
                <a:cs typeface="Times New Roman"/>
              </a:rPr>
              <a:t>P</a:t>
            </a:r>
            <a:r>
              <a:rPr sz="1800" spc="-7" baseline="-20833" dirty="0">
                <a:latin typeface="Times New Roman"/>
                <a:cs typeface="Times New Roman"/>
              </a:rPr>
              <a:t>d</a:t>
            </a:r>
            <a:endParaRPr sz="1800" baseline="-20833">
              <a:latin typeface="Times New Roman"/>
              <a:cs typeface="Times New Roman"/>
            </a:endParaRPr>
          </a:p>
        </p:txBody>
      </p:sp>
      <p:sp>
        <p:nvSpPr>
          <p:cNvPr id="28" name="object 28"/>
          <p:cNvSpPr txBox="1"/>
          <p:nvPr/>
        </p:nvSpPr>
        <p:spPr>
          <a:xfrm>
            <a:off x="4575175" y="3739388"/>
            <a:ext cx="445325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Times New Roman"/>
                <a:cs typeface="Times New Roman"/>
              </a:rPr>
              <a:t>Fig:</a:t>
            </a:r>
            <a:r>
              <a:rPr sz="2000" b="1" spc="-25" dirty="0">
                <a:latin typeface="Times New Roman"/>
                <a:cs typeface="Times New Roman"/>
              </a:rPr>
              <a:t> </a:t>
            </a:r>
            <a:r>
              <a:rPr sz="2000" dirty="0">
                <a:latin typeface="Times New Roman"/>
                <a:cs typeface="Times New Roman"/>
              </a:rPr>
              <a:t>Prandtl</a:t>
            </a:r>
            <a:r>
              <a:rPr sz="2000" spc="-50" dirty="0">
                <a:latin typeface="Times New Roman"/>
                <a:cs typeface="Times New Roman"/>
              </a:rPr>
              <a:t> </a:t>
            </a:r>
            <a:r>
              <a:rPr sz="2000" dirty="0">
                <a:latin typeface="Times New Roman"/>
                <a:cs typeface="Times New Roman"/>
              </a:rPr>
              <a:t>tube</a:t>
            </a:r>
            <a:r>
              <a:rPr sz="2000" spc="-25" dirty="0">
                <a:latin typeface="Times New Roman"/>
                <a:cs typeface="Times New Roman"/>
              </a:rPr>
              <a:t> </a:t>
            </a:r>
            <a:r>
              <a:rPr sz="2000" dirty="0">
                <a:latin typeface="Times New Roman"/>
                <a:cs typeface="Times New Roman"/>
              </a:rPr>
              <a:t>for</a:t>
            </a:r>
            <a:r>
              <a:rPr sz="2000" spc="-20" dirty="0">
                <a:latin typeface="Times New Roman"/>
                <a:cs typeface="Times New Roman"/>
              </a:rPr>
              <a:t> </a:t>
            </a:r>
            <a:r>
              <a:rPr sz="2000" dirty="0">
                <a:latin typeface="Times New Roman"/>
                <a:cs typeface="Times New Roman"/>
              </a:rPr>
              <a:t>Pressure</a:t>
            </a:r>
            <a:r>
              <a:rPr sz="2000" spc="-40" dirty="0">
                <a:latin typeface="Times New Roman"/>
                <a:cs typeface="Times New Roman"/>
              </a:rPr>
              <a:t> </a:t>
            </a:r>
            <a:r>
              <a:rPr sz="2000" spc="-5" dirty="0">
                <a:latin typeface="Times New Roman"/>
                <a:cs typeface="Times New Roman"/>
              </a:rPr>
              <a:t>measurement</a:t>
            </a:r>
            <a:endParaRPr sz="2000">
              <a:latin typeface="Times New Roman"/>
              <a:cs typeface="Times New Roman"/>
            </a:endParaRPr>
          </a:p>
        </p:txBody>
      </p:sp>
      <p:sp>
        <p:nvSpPr>
          <p:cNvPr id="29" name="object 29"/>
          <p:cNvSpPr txBox="1"/>
          <p:nvPr/>
        </p:nvSpPr>
        <p:spPr>
          <a:xfrm>
            <a:off x="129539" y="45141"/>
            <a:ext cx="2959735" cy="4142104"/>
          </a:xfrm>
          <a:prstGeom prst="rect">
            <a:avLst/>
          </a:prstGeom>
        </p:spPr>
        <p:txBody>
          <a:bodyPr vert="horz" wrap="square" lIns="0" tIns="13335" rIns="0" bIns="0" rtlCol="0">
            <a:spAutoFit/>
          </a:bodyPr>
          <a:lstStyle/>
          <a:p>
            <a:pPr marL="38100" marR="30480">
              <a:lnSpc>
                <a:spcPct val="150000"/>
              </a:lnSpc>
              <a:spcBef>
                <a:spcPts val="105"/>
              </a:spcBef>
            </a:pPr>
            <a:r>
              <a:rPr sz="2000" dirty="0">
                <a:latin typeface="Times New Roman"/>
                <a:cs typeface="Times New Roman"/>
              </a:rPr>
              <a:t>The </a:t>
            </a:r>
            <a:r>
              <a:rPr sz="2000" spc="-15" dirty="0">
                <a:latin typeface="Times New Roman"/>
                <a:cs typeface="Times New Roman"/>
              </a:rPr>
              <a:t>Prandtl’s</a:t>
            </a:r>
            <a:r>
              <a:rPr sz="2000" spc="-10" dirty="0">
                <a:latin typeface="Times New Roman"/>
                <a:cs typeface="Times New Roman"/>
              </a:rPr>
              <a:t> </a:t>
            </a:r>
            <a:r>
              <a:rPr sz="2000" dirty="0">
                <a:latin typeface="Times New Roman"/>
                <a:cs typeface="Times New Roman"/>
              </a:rPr>
              <a:t>pressure tube </a:t>
            </a:r>
            <a:r>
              <a:rPr sz="2000" spc="-484" dirty="0">
                <a:latin typeface="Times New Roman"/>
                <a:cs typeface="Times New Roman"/>
              </a:rPr>
              <a:t> </a:t>
            </a:r>
            <a:r>
              <a:rPr sz="2000" dirty="0">
                <a:latin typeface="Times New Roman"/>
                <a:cs typeface="Times New Roman"/>
              </a:rPr>
              <a:t>contains</a:t>
            </a:r>
            <a:r>
              <a:rPr sz="2000" spc="-55" dirty="0">
                <a:latin typeface="Times New Roman"/>
                <a:cs typeface="Times New Roman"/>
              </a:rPr>
              <a:t> </a:t>
            </a:r>
            <a:r>
              <a:rPr sz="2000" dirty="0">
                <a:latin typeface="Times New Roman"/>
                <a:cs typeface="Times New Roman"/>
              </a:rPr>
              <a:t>two</a:t>
            </a:r>
            <a:r>
              <a:rPr sz="2000" spc="-30" dirty="0">
                <a:latin typeface="Times New Roman"/>
                <a:cs typeface="Times New Roman"/>
              </a:rPr>
              <a:t> </a:t>
            </a:r>
            <a:r>
              <a:rPr sz="2000" dirty="0">
                <a:latin typeface="Times New Roman"/>
                <a:cs typeface="Times New Roman"/>
              </a:rPr>
              <a:t>tubes.</a:t>
            </a:r>
            <a:r>
              <a:rPr sz="2000" spc="-35" dirty="0">
                <a:latin typeface="Times New Roman"/>
                <a:cs typeface="Times New Roman"/>
              </a:rPr>
              <a:t> </a:t>
            </a:r>
            <a:r>
              <a:rPr sz="2000" dirty="0">
                <a:latin typeface="Times New Roman"/>
                <a:cs typeface="Times New Roman"/>
              </a:rPr>
              <a:t>Both</a:t>
            </a:r>
            <a:r>
              <a:rPr sz="2000" spc="-20" dirty="0">
                <a:latin typeface="Times New Roman"/>
                <a:cs typeface="Times New Roman"/>
              </a:rPr>
              <a:t> </a:t>
            </a:r>
            <a:r>
              <a:rPr sz="2000" dirty="0">
                <a:latin typeface="Times New Roman"/>
                <a:cs typeface="Times New Roman"/>
              </a:rPr>
              <a:t>are </a:t>
            </a:r>
            <a:r>
              <a:rPr sz="2000" spc="-484" dirty="0">
                <a:latin typeface="Times New Roman"/>
                <a:cs typeface="Times New Roman"/>
              </a:rPr>
              <a:t> </a:t>
            </a:r>
            <a:r>
              <a:rPr sz="2000" dirty="0">
                <a:latin typeface="Times New Roman"/>
                <a:cs typeface="Times New Roman"/>
              </a:rPr>
              <a:t>concentric tubes. The inner </a:t>
            </a:r>
            <a:r>
              <a:rPr sz="2000" spc="5" dirty="0">
                <a:latin typeface="Times New Roman"/>
                <a:cs typeface="Times New Roman"/>
              </a:rPr>
              <a:t> </a:t>
            </a:r>
            <a:r>
              <a:rPr sz="2000" dirty="0">
                <a:latin typeface="Times New Roman"/>
                <a:cs typeface="Times New Roman"/>
              </a:rPr>
              <a:t>tube converts the </a:t>
            </a:r>
            <a:r>
              <a:rPr sz="2000" spc="-5" dirty="0">
                <a:latin typeface="Times New Roman"/>
                <a:cs typeface="Times New Roman"/>
              </a:rPr>
              <a:t>dynamic </a:t>
            </a:r>
            <a:r>
              <a:rPr sz="2000" dirty="0">
                <a:latin typeface="Times New Roman"/>
                <a:cs typeface="Times New Roman"/>
              </a:rPr>
              <a:t> pressure ( </a:t>
            </a:r>
            <a:r>
              <a:rPr sz="2000" i="1" dirty="0">
                <a:latin typeface="Times New Roman"/>
                <a:cs typeface="Times New Roman"/>
              </a:rPr>
              <a:t>(1/2)ρ</a:t>
            </a:r>
            <a:r>
              <a:rPr sz="1950" i="1" baseline="-21367" dirty="0">
                <a:latin typeface="Times New Roman"/>
                <a:cs typeface="Times New Roman"/>
              </a:rPr>
              <a:t>a</a:t>
            </a:r>
            <a:r>
              <a:rPr sz="2000" i="1" dirty="0">
                <a:latin typeface="Times New Roman"/>
                <a:cs typeface="Times New Roman"/>
              </a:rPr>
              <a:t>V</a:t>
            </a:r>
            <a:r>
              <a:rPr sz="1950" i="1" baseline="25641" dirty="0">
                <a:latin typeface="Times New Roman"/>
                <a:cs typeface="Times New Roman"/>
              </a:rPr>
              <a:t>2</a:t>
            </a:r>
            <a:r>
              <a:rPr sz="2000" dirty="0">
                <a:latin typeface="Times New Roman"/>
                <a:cs typeface="Times New Roman"/>
              </a:rPr>
              <a:t>) to the </a:t>
            </a:r>
            <a:r>
              <a:rPr sz="2000" spc="5" dirty="0">
                <a:latin typeface="Times New Roman"/>
                <a:cs typeface="Times New Roman"/>
              </a:rPr>
              <a:t> </a:t>
            </a:r>
            <a:r>
              <a:rPr sz="2000" dirty="0">
                <a:latin typeface="Times New Roman"/>
                <a:cs typeface="Times New Roman"/>
              </a:rPr>
              <a:t>stagnation condition. This </a:t>
            </a:r>
            <a:r>
              <a:rPr sz="2000" spc="5" dirty="0">
                <a:latin typeface="Times New Roman"/>
                <a:cs typeface="Times New Roman"/>
              </a:rPr>
              <a:t> </a:t>
            </a:r>
            <a:r>
              <a:rPr sz="2000" dirty="0">
                <a:latin typeface="Times New Roman"/>
                <a:cs typeface="Times New Roman"/>
              </a:rPr>
              <a:t>converts the kinetic </a:t>
            </a:r>
            <a:r>
              <a:rPr sz="2000" spc="-5" dirty="0">
                <a:latin typeface="Times New Roman"/>
                <a:cs typeface="Times New Roman"/>
              </a:rPr>
              <a:t>energy </a:t>
            </a:r>
            <a:r>
              <a:rPr sz="2000" dirty="0">
                <a:latin typeface="Times New Roman"/>
                <a:cs typeface="Times New Roman"/>
              </a:rPr>
              <a:t> to</a:t>
            </a:r>
            <a:r>
              <a:rPr sz="2000" spc="-10" dirty="0">
                <a:latin typeface="Times New Roman"/>
                <a:cs typeface="Times New Roman"/>
              </a:rPr>
              <a:t> </a:t>
            </a:r>
            <a:r>
              <a:rPr sz="2000" dirty="0">
                <a:latin typeface="Times New Roman"/>
                <a:cs typeface="Times New Roman"/>
              </a:rPr>
              <a:t>p</a:t>
            </a:r>
            <a:r>
              <a:rPr sz="2000" spc="5" dirty="0">
                <a:latin typeface="Times New Roman"/>
                <a:cs typeface="Times New Roman"/>
              </a:rPr>
              <a:t>r</a:t>
            </a:r>
            <a:r>
              <a:rPr sz="2000" dirty="0">
                <a:latin typeface="Times New Roman"/>
                <a:cs typeface="Times New Roman"/>
              </a:rPr>
              <a:t>essu</a:t>
            </a:r>
            <a:r>
              <a:rPr sz="2000" spc="-10" dirty="0">
                <a:latin typeface="Times New Roman"/>
                <a:cs typeface="Times New Roman"/>
              </a:rPr>
              <a:t>r</a:t>
            </a:r>
            <a:r>
              <a:rPr sz="2000" dirty="0">
                <a:latin typeface="Times New Roman"/>
                <a:cs typeface="Times New Roman"/>
              </a:rPr>
              <a:t>e</a:t>
            </a:r>
            <a:r>
              <a:rPr sz="2000" spc="-35" dirty="0">
                <a:latin typeface="Times New Roman"/>
                <a:cs typeface="Times New Roman"/>
              </a:rPr>
              <a:t> </a:t>
            </a:r>
            <a:r>
              <a:rPr sz="2000" dirty="0">
                <a:latin typeface="Times New Roman"/>
                <a:cs typeface="Times New Roman"/>
              </a:rPr>
              <a:t>ene</a:t>
            </a:r>
            <a:r>
              <a:rPr sz="2000" spc="-35" dirty="0">
                <a:latin typeface="Times New Roman"/>
                <a:cs typeface="Times New Roman"/>
              </a:rPr>
              <a:t>r</a:t>
            </a:r>
            <a:r>
              <a:rPr sz="2000" dirty="0">
                <a:latin typeface="Times New Roman"/>
                <a:cs typeface="Times New Roman"/>
              </a:rPr>
              <a:t>g</a:t>
            </a:r>
            <a:r>
              <a:rPr sz="2000" spc="-135" dirty="0">
                <a:latin typeface="Times New Roman"/>
                <a:cs typeface="Times New Roman"/>
              </a:rPr>
              <a:t>y</a:t>
            </a:r>
            <a:r>
              <a:rPr sz="2000" dirty="0">
                <a:latin typeface="Times New Roman"/>
                <a:cs typeface="Times New Roman"/>
              </a:rPr>
              <a:t>.</a:t>
            </a:r>
            <a:r>
              <a:rPr sz="2000" spc="-140" dirty="0">
                <a:latin typeface="Times New Roman"/>
                <a:cs typeface="Times New Roman"/>
              </a:rPr>
              <a:t> </a:t>
            </a:r>
            <a:r>
              <a:rPr sz="2000" dirty="0">
                <a:latin typeface="Times New Roman"/>
                <a:cs typeface="Times New Roman"/>
              </a:rPr>
              <a:t>At</a:t>
            </a:r>
            <a:r>
              <a:rPr sz="2000" spc="-15" dirty="0">
                <a:latin typeface="Times New Roman"/>
                <a:cs typeface="Times New Roman"/>
              </a:rPr>
              <a:t> </a:t>
            </a:r>
            <a:r>
              <a:rPr sz="2000" dirty="0">
                <a:latin typeface="Times New Roman"/>
                <a:cs typeface="Times New Roman"/>
              </a:rPr>
              <a:t>the  downstream</a:t>
            </a:r>
            <a:r>
              <a:rPr sz="2000" spc="-55" dirty="0">
                <a:latin typeface="Times New Roman"/>
                <a:cs typeface="Times New Roman"/>
              </a:rPr>
              <a:t> </a:t>
            </a:r>
            <a:r>
              <a:rPr sz="2000" dirty="0">
                <a:latin typeface="Times New Roman"/>
                <a:cs typeface="Times New Roman"/>
              </a:rPr>
              <a:t>end</a:t>
            </a:r>
            <a:r>
              <a:rPr sz="2000" spc="-10" dirty="0">
                <a:latin typeface="Times New Roman"/>
                <a:cs typeface="Times New Roman"/>
              </a:rPr>
              <a:t> </a:t>
            </a:r>
            <a:r>
              <a:rPr sz="2000" dirty="0">
                <a:latin typeface="Times New Roman"/>
                <a:cs typeface="Times New Roman"/>
              </a:rPr>
              <a:t>the</a:t>
            </a:r>
            <a:r>
              <a:rPr sz="2000" spc="-30" dirty="0">
                <a:latin typeface="Times New Roman"/>
                <a:cs typeface="Times New Roman"/>
              </a:rPr>
              <a:t> </a:t>
            </a:r>
            <a:r>
              <a:rPr sz="2000" dirty="0">
                <a:latin typeface="Times New Roman"/>
                <a:cs typeface="Times New Roman"/>
              </a:rPr>
              <a:t>inner</a:t>
            </a:r>
            <a:endParaRPr sz="2000">
              <a:latin typeface="Times New Roman"/>
              <a:cs typeface="Times New Roman"/>
            </a:endParaRPr>
          </a:p>
        </p:txBody>
      </p:sp>
      <p:sp>
        <p:nvSpPr>
          <p:cNvPr id="30" name="object 30"/>
          <p:cNvSpPr txBox="1"/>
          <p:nvPr/>
        </p:nvSpPr>
        <p:spPr>
          <a:xfrm>
            <a:off x="129539" y="4161510"/>
            <a:ext cx="8662670" cy="939800"/>
          </a:xfrm>
          <a:prstGeom prst="rect">
            <a:avLst/>
          </a:prstGeom>
        </p:spPr>
        <p:txBody>
          <a:bodyPr vert="horz" wrap="square" lIns="0" tIns="12700" rIns="0" bIns="0" rtlCol="0">
            <a:spAutoFit/>
          </a:bodyPr>
          <a:lstStyle/>
          <a:p>
            <a:pPr marL="38100" marR="30480">
              <a:lnSpc>
                <a:spcPct val="150000"/>
              </a:lnSpc>
              <a:spcBef>
                <a:spcPts val="100"/>
              </a:spcBef>
            </a:pPr>
            <a:r>
              <a:rPr sz="2000" dirty="0">
                <a:latin typeface="Times New Roman"/>
                <a:cs typeface="Times New Roman"/>
              </a:rPr>
              <a:t>tube</a:t>
            </a:r>
            <a:r>
              <a:rPr sz="2000" spc="-2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pressure</a:t>
            </a:r>
            <a:r>
              <a:rPr sz="2000" spc="-30" dirty="0">
                <a:latin typeface="Times New Roman"/>
                <a:cs typeface="Times New Roman"/>
              </a:rPr>
              <a:t> </a:t>
            </a:r>
            <a:r>
              <a:rPr sz="2000" dirty="0">
                <a:latin typeface="Times New Roman"/>
                <a:cs typeface="Times New Roman"/>
              </a:rPr>
              <a:t>head</a:t>
            </a:r>
            <a:r>
              <a:rPr sz="2000" spc="-1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spc="-5" dirty="0">
                <a:latin typeface="Times New Roman"/>
                <a:cs typeface="Times New Roman"/>
              </a:rPr>
              <a:t>measured</a:t>
            </a:r>
            <a:r>
              <a:rPr sz="2000" spc="-10" dirty="0">
                <a:latin typeface="Times New Roman"/>
                <a:cs typeface="Times New Roman"/>
              </a:rPr>
              <a:t> </a:t>
            </a:r>
            <a:r>
              <a:rPr sz="2000" dirty="0">
                <a:latin typeface="Times New Roman"/>
                <a:cs typeface="Times New Roman"/>
              </a:rPr>
              <a:t>with</a:t>
            </a:r>
            <a:r>
              <a:rPr sz="2000" spc="-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15" dirty="0">
                <a:latin typeface="Times New Roman"/>
                <a:cs typeface="Times New Roman"/>
              </a:rPr>
              <a:t>manometer.</a:t>
            </a:r>
            <a:r>
              <a:rPr sz="2000" spc="-4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outer</a:t>
            </a:r>
            <a:r>
              <a:rPr sz="2000" spc="-25" dirty="0">
                <a:latin typeface="Times New Roman"/>
                <a:cs typeface="Times New Roman"/>
              </a:rPr>
              <a:t> </a:t>
            </a:r>
            <a:r>
              <a:rPr sz="2000" dirty="0">
                <a:latin typeface="Times New Roman"/>
                <a:cs typeface="Times New Roman"/>
              </a:rPr>
              <a:t>tube</a:t>
            </a:r>
            <a:r>
              <a:rPr sz="2000" spc="-20" dirty="0">
                <a:latin typeface="Times New Roman"/>
                <a:cs typeface="Times New Roman"/>
              </a:rPr>
              <a:t> </a:t>
            </a:r>
            <a:r>
              <a:rPr sz="2000" spc="-5" dirty="0">
                <a:latin typeface="Times New Roman"/>
                <a:cs typeface="Times New Roman"/>
              </a:rPr>
              <a:t>measures</a:t>
            </a:r>
            <a:r>
              <a:rPr sz="2000" dirty="0">
                <a:latin typeface="Times New Roman"/>
                <a:cs typeface="Times New Roman"/>
              </a:rPr>
              <a:t> the </a:t>
            </a:r>
            <a:r>
              <a:rPr sz="2000" spc="-484" dirty="0">
                <a:latin typeface="Times New Roman"/>
                <a:cs typeface="Times New Roman"/>
              </a:rPr>
              <a:t> </a:t>
            </a:r>
            <a:r>
              <a:rPr sz="2000" spc="-5" dirty="0">
                <a:latin typeface="Times New Roman"/>
                <a:cs typeface="Times New Roman"/>
              </a:rPr>
              <a:t>static</a:t>
            </a:r>
            <a:r>
              <a:rPr sz="2000" spc="-15" dirty="0">
                <a:latin typeface="Times New Roman"/>
                <a:cs typeface="Times New Roman"/>
              </a:rPr>
              <a:t> </a:t>
            </a:r>
            <a:r>
              <a:rPr sz="2000" dirty="0">
                <a:latin typeface="Times New Roman"/>
                <a:cs typeface="Times New Roman"/>
              </a:rPr>
              <a:t>pressure</a:t>
            </a:r>
            <a:r>
              <a:rPr sz="2000" spc="-50" dirty="0">
                <a:latin typeface="Times New Roman"/>
                <a:cs typeface="Times New Roman"/>
              </a:rPr>
              <a:t> </a:t>
            </a:r>
            <a:r>
              <a:rPr sz="2000" dirty="0">
                <a:latin typeface="Times New Roman"/>
                <a:cs typeface="Times New Roman"/>
              </a:rPr>
              <a:t>head</a:t>
            </a:r>
            <a:r>
              <a:rPr sz="2000" spc="-5" dirty="0">
                <a:latin typeface="Times New Roman"/>
                <a:cs typeface="Times New Roman"/>
              </a:rPr>
              <a:t> </a:t>
            </a:r>
            <a:r>
              <a:rPr sz="2000" dirty="0">
                <a:latin typeface="Times New Roman"/>
                <a:cs typeface="Times New Roman"/>
              </a:rPr>
              <a:t>(</a:t>
            </a:r>
            <a:r>
              <a:rPr sz="2000" i="1" dirty="0">
                <a:latin typeface="Times New Roman"/>
                <a:cs typeface="Times New Roman"/>
              </a:rPr>
              <a:t>P</a:t>
            </a:r>
            <a:r>
              <a:rPr sz="1950" i="1" baseline="-21367" dirty="0">
                <a:latin typeface="Times New Roman"/>
                <a:cs typeface="Times New Roman"/>
              </a:rPr>
              <a:t>s</a:t>
            </a:r>
            <a:r>
              <a:rPr sz="2000" dirty="0">
                <a:latin typeface="Times New Roman"/>
                <a:cs typeface="Times New Roman"/>
              </a:rPr>
              <a:t>) using</a:t>
            </a:r>
            <a:r>
              <a:rPr sz="2000" spc="-30"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spc="-15" dirty="0">
                <a:latin typeface="Times New Roman"/>
                <a:cs typeface="Times New Roman"/>
              </a:rPr>
              <a:t>manometer.</a:t>
            </a:r>
            <a:endParaRPr sz="2000">
              <a:latin typeface="Times New Roman"/>
              <a:cs typeface="Times New Roman"/>
            </a:endParaRPr>
          </a:p>
        </p:txBody>
      </p:sp>
      <p:grpSp>
        <p:nvGrpSpPr>
          <p:cNvPr id="31" name="object 31"/>
          <p:cNvGrpSpPr/>
          <p:nvPr/>
        </p:nvGrpSpPr>
        <p:grpSpPr>
          <a:xfrm>
            <a:off x="3348228" y="224027"/>
            <a:ext cx="5724525" cy="4048125"/>
            <a:chOff x="3348228" y="224027"/>
            <a:chExt cx="5724525" cy="4048125"/>
          </a:xfrm>
        </p:grpSpPr>
        <p:sp>
          <p:nvSpPr>
            <p:cNvPr id="32" name="object 32"/>
            <p:cNvSpPr/>
            <p:nvPr/>
          </p:nvSpPr>
          <p:spPr>
            <a:xfrm>
              <a:off x="3352800" y="228599"/>
              <a:ext cx="76200" cy="4038600"/>
            </a:xfrm>
            <a:custGeom>
              <a:avLst/>
              <a:gdLst/>
              <a:ahLst/>
              <a:cxnLst/>
              <a:rect l="l" t="t" r="r" b="b"/>
              <a:pathLst>
                <a:path w="76200" h="4038600">
                  <a:moveTo>
                    <a:pt x="0" y="0"/>
                  </a:moveTo>
                  <a:lnTo>
                    <a:pt x="76200" y="4038600"/>
                  </a:lnTo>
                </a:path>
              </a:pathLst>
            </a:custGeom>
            <a:ln w="9144">
              <a:solidFill>
                <a:srgbClr val="497DBA"/>
              </a:solidFill>
            </a:ln>
          </p:spPr>
          <p:txBody>
            <a:bodyPr wrap="square" lIns="0" tIns="0" rIns="0" bIns="0" rtlCol="0"/>
            <a:lstStyle/>
            <a:p>
              <a:endParaRPr/>
            </a:p>
          </p:txBody>
        </p:sp>
        <p:sp>
          <p:nvSpPr>
            <p:cNvPr id="33" name="object 33"/>
            <p:cNvSpPr/>
            <p:nvPr/>
          </p:nvSpPr>
          <p:spPr>
            <a:xfrm>
              <a:off x="3352800" y="228599"/>
              <a:ext cx="5715000" cy="4038600"/>
            </a:xfrm>
            <a:custGeom>
              <a:avLst/>
              <a:gdLst/>
              <a:ahLst/>
              <a:cxnLst/>
              <a:rect l="l" t="t" r="r" b="b"/>
              <a:pathLst>
                <a:path w="5715000" h="4038600">
                  <a:moveTo>
                    <a:pt x="76200" y="4038600"/>
                  </a:moveTo>
                  <a:lnTo>
                    <a:pt x="5715000" y="3962400"/>
                  </a:lnTo>
                </a:path>
                <a:path w="5715000" h="4038600">
                  <a:moveTo>
                    <a:pt x="0" y="0"/>
                  </a:moveTo>
                  <a:lnTo>
                    <a:pt x="5715000" y="1650"/>
                  </a:lnTo>
                </a:path>
              </a:pathLst>
            </a:custGeom>
            <a:ln w="9144">
              <a:solidFill>
                <a:srgbClr val="497DBA"/>
              </a:solidFill>
            </a:ln>
          </p:spPr>
          <p:txBody>
            <a:bodyPr wrap="square" lIns="0" tIns="0" rIns="0" bIns="0" rtlCol="0"/>
            <a:lstStyle/>
            <a:p>
              <a:endParaRPr/>
            </a:p>
          </p:txBody>
        </p:sp>
        <p:sp>
          <p:nvSpPr>
            <p:cNvPr id="34" name="object 34"/>
            <p:cNvSpPr/>
            <p:nvPr/>
          </p:nvSpPr>
          <p:spPr>
            <a:xfrm>
              <a:off x="9066276" y="230123"/>
              <a:ext cx="1905" cy="3962400"/>
            </a:xfrm>
            <a:custGeom>
              <a:avLst/>
              <a:gdLst/>
              <a:ahLst/>
              <a:cxnLst/>
              <a:rect l="l" t="t" r="r" b="b"/>
              <a:pathLst>
                <a:path w="1904" h="3962400">
                  <a:moveTo>
                    <a:pt x="1524" y="0"/>
                  </a:moveTo>
                  <a:lnTo>
                    <a:pt x="0" y="3962400"/>
                  </a:lnTo>
                </a:path>
              </a:pathLst>
            </a:custGeom>
            <a:ln w="9144">
              <a:solidFill>
                <a:srgbClr val="497DBA"/>
              </a:solidFill>
            </a:ln>
          </p:spPr>
          <p:txBody>
            <a:bodyPr wrap="square" lIns="0" tIns="0" rIns="0" bIns="0" rtlCol="0"/>
            <a:lstStyle/>
            <a:p>
              <a:endParaRPr/>
            </a:p>
          </p:txBody>
        </p:sp>
      </p:grpSp>
      <p:sp>
        <p:nvSpPr>
          <p:cNvPr id="35" name="object 35"/>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52</a:t>
            </a:fld>
            <a:endParaRPr sz="1200">
              <a:latin typeface="Arial MT"/>
              <a:cs typeface="Arial M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54</a:t>
            </a:r>
            <a:endParaRPr sz="1200">
              <a:latin typeface="Arial MT"/>
              <a:cs typeface="Arial MT"/>
            </a:endParaRPr>
          </a:p>
        </p:txBody>
      </p:sp>
      <p:sp>
        <p:nvSpPr>
          <p:cNvPr id="3" name="object 3"/>
          <p:cNvSpPr txBox="1"/>
          <p:nvPr/>
        </p:nvSpPr>
        <p:spPr>
          <a:xfrm>
            <a:off x="154939" y="18050"/>
            <a:ext cx="8545830" cy="1059815"/>
          </a:xfrm>
          <a:prstGeom prst="rect">
            <a:avLst/>
          </a:prstGeom>
        </p:spPr>
        <p:txBody>
          <a:bodyPr vert="horz" wrap="square" lIns="0" tIns="210185" rIns="0" bIns="0" rtlCol="0">
            <a:spAutoFit/>
          </a:bodyPr>
          <a:lstStyle/>
          <a:p>
            <a:pPr marL="12700">
              <a:lnSpc>
                <a:spcPct val="100000"/>
              </a:lnSpc>
              <a:spcBef>
                <a:spcPts val="1655"/>
              </a:spcBef>
            </a:pPr>
            <a:r>
              <a:rPr sz="2400" b="1" spc="-5" dirty="0">
                <a:latin typeface="Times New Roman"/>
                <a:cs typeface="Times New Roman"/>
              </a:rPr>
              <a:t>Annual</a:t>
            </a:r>
            <a:r>
              <a:rPr sz="2400" b="1" spc="-125" dirty="0">
                <a:latin typeface="Times New Roman"/>
                <a:cs typeface="Times New Roman"/>
              </a:rPr>
              <a:t> </a:t>
            </a:r>
            <a:r>
              <a:rPr sz="2400" b="1" spc="-30" dirty="0">
                <a:latin typeface="Times New Roman"/>
                <a:cs typeface="Times New Roman"/>
              </a:rPr>
              <a:t>Average</a:t>
            </a:r>
            <a:r>
              <a:rPr sz="2400" b="1" spc="-55" dirty="0">
                <a:latin typeface="Times New Roman"/>
                <a:cs typeface="Times New Roman"/>
              </a:rPr>
              <a:t> </a:t>
            </a:r>
            <a:r>
              <a:rPr sz="2400" b="1" spc="-15" dirty="0">
                <a:latin typeface="Times New Roman"/>
                <a:cs typeface="Times New Roman"/>
              </a:rPr>
              <a:t>Wind</a:t>
            </a:r>
            <a:r>
              <a:rPr sz="2400" b="1" dirty="0">
                <a:latin typeface="Times New Roman"/>
                <a:cs typeface="Times New Roman"/>
              </a:rPr>
              <a:t> </a:t>
            </a:r>
            <a:r>
              <a:rPr sz="2400" b="1" spc="-5" dirty="0">
                <a:latin typeface="Times New Roman"/>
                <a:cs typeface="Times New Roman"/>
              </a:rPr>
              <a:t>Speed:</a:t>
            </a:r>
            <a:endParaRPr sz="2400">
              <a:latin typeface="Times New Roman"/>
              <a:cs typeface="Times New Roman"/>
            </a:endParaRPr>
          </a:p>
          <a:p>
            <a:pPr marL="927100">
              <a:lnSpc>
                <a:spcPct val="100000"/>
              </a:lnSpc>
              <a:spcBef>
                <a:spcPts val="1305"/>
              </a:spcBef>
            </a:pPr>
            <a:r>
              <a:rPr sz="2000" dirty="0">
                <a:latin typeface="Times New Roman"/>
                <a:cs typeface="Times New Roman"/>
              </a:rPr>
              <a:t>The annual</a:t>
            </a:r>
            <a:r>
              <a:rPr sz="2000" spc="-35" dirty="0">
                <a:latin typeface="Times New Roman"/>
                <a:cs typeface="Times New Roman"/>
              </a:rPr>
              <a:t> </a:t>
            </a:r>
            <a:r>
              <a:rPr sz="2000" dirty="0">
                <a:latin typeface="Times New Roman"/>
                <a:cs typeface="Times New Roman"/>
              </a:rPr>
              <a:t>average</a:t>
            </a:r>
            <a:r>
              <a:rPr sz="2000" spc="-20" dirty="0">
                <a:latin typeface="Times New Roman"/>
                <a:cs typeface="Times New Roman"/>
              </a:rPr>
              <a:t> </a:t>
            </a:r>
            <a:r>
              <a:rPr sz="2000" dirty="0">
                <a:latin typeface="Times New Roman"/>
                <a:cs typeface="Times New Roman"/>
              </a:rPr>
              <a:t>wind</a:t>
            </a:r>
            <a:r>
              <a:rPr sz="2000" spc="-5" dirty="0">
                <a:latin typeface="Times New Roman"/>
                <a:cs typeface="Times New Roman"/>
              </a:rPr>
              <a:t> </a:t>
            </a:r>
            <a:r>
              <a:rPr sz="2000" dirty="0">
                <a:latin typeface="Times New Roman"/>
                <a:cs typeface="Times New Roman"/>
              </a:rPr>
              <a:t>velocity</a:t>
            </a:r>
            <a:r>
              <a:rPr sz="2000" spc="-30" dirty="0">
                <a:latin typeface="Times New Roman"/>
                <a:cs typeface="Times New Roman"/>
              </a:rPr>
              <a:t> </a:t>
            </a:r>
            <a:r>
              <a:rPr sz="2000" dirty="0">
                <a:latin typeface="Times New Roman"/>
                <a:cs typeface="Times New Roman"/>
              </a:rPr>
              <a:t>at</a:t>
            </a:r>
            <a:r>
              <a:rPr sz="2000" spc="-1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particular</a:t>
            </a:r>
            <a:r>
              <a:rPr sz="2000" spc="-45" dirty="0">
                <a:latin typeface="Times New Roman"/>
                <a:cs typeface="Times New Roman"/>
              </a:rPr>
              <a:t> </a:t>
            </a:r>
            <a:r>
              <a:rPr sz="2000" dirty="0">
                <a:latin typeface="Times New Roman"/>
                <a:cs typeface="Times New Roman"/>
              </a:rPr>
              <a:t>plate</a:t>
            </a:r>
            <a:r>
              <a:rPr sz="2000" spc="-15"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be</a:t>
            </a:r>
            <a:r>
              <a:rPr sz="2000" spc="5" dirty="0">
                <a:latin typeface="Times New Roman"/>
                <a:cs typeface="Times New Roman"/>
              </a:rPr>
              <a:t> </a:t>
            </a:r>
            <a:r>
              <a:rPr sz="2000" spc="-5" dirty="0">
                <a:latin typeface="Times New Roman"/>
                <a:cs typeface="Times New Roman"/>
              </a:rPr>
              <a:t>calculated</a:t>
            </a:r>
            <a:r>
              <a:rPr sz="2000" spc="-30" dirty="0">
                <a:latin typeface="Times New Roman"/>
                <a:cs typeface="Times New Roman"/>
              </a:rPr>
              <a:t> </a:t>
            </a:r>
            <a:r>
              <a:rPr sz="2000" dirty="0">
                <a:latin typeface="Times New Roman"/>
                <a:cs typeface="Times New Roman"/>
              </a:rPr>
              <a:t>(in</a:t>
            </a:r>
            <a:endParaRPr sz="2000">
              <a:latin typeface="Times New Roman"/>
              <a:cs typeface="Times New Roman"/>
            </a:endParaRPr>
          </a:p>
        </p:txBody>
      </p:sp>
      <p:sp>
        <p:nvSpPr>
          <p:cNvPr id="4" name="object 4"/>
          <p:cNvSpPr txBox="1"/>
          <p:nvPr/>
        </p:nvSpPr>
        <p:spPr>
          <a:xfrm>
            <a:off x="154939" y="1203706"/>
            <a:ext cx="2329180" cy="330835"/>
          </a:xfrm>
          <a:prstGeom prst="rect">
            <a:avLst/>
          </a:prstGeom>
        </p:spPr>
        <p:txBody>
          <a:bodyPr vert="horz" wrap="square" lIns="0" tIns="13335" rIns="0" bIns="0" rtlCol="0">
            <a:spAutoFit/>
          </a:bodyPr>
          <a:lstStyle/>
          <a:p>
            <a:pPr marL="12700">
              <a:lnSpc>
                <a:spcPct val="100000"/>
              </a:lnSpc>
              <a:spcBef>
                <a:spcPts val="105"/>
              </a:spcBef>
            </a:pPr>
            <a:r>
              <a:rPr sz="2000" spc="-5" dirty="0">
                <a:latin typeface="Times New Roman"/>
                <a:cs typeface="Times New Roman"/>
              </a:rPr>
              <a:t>m/sec)</a:t>
            </a:r>
            <a:r>
              <a:rPr sz="2000" spc="-20" dirty="0">
                <a:latin typeface="Times New Roman"/>
                <a:cs typeface="Times New Roman"/>
              </a:rPr>
              <a:t> </a:t>
            </a:r>
            <a:r>
              <a:rPr sz="2000" dirty="0">
                <a:latin typeface="Times New Roman"/>
                <a:cs typeface="Times New Roman"/>
              </a:rPr>
              <a:t>by</a:t>
            </a:r>
            <a:r>
              <a:rPr sz="2000" spc="-15" dirty="0">
                <a:latin typeface="Times New Roman"/>
                <a:cs typeface="Times New Roman"/>
              </a:rPr>
              <a:t> </a:t>
            </a:r>
            <a:r>
              <a:rPr sz="2000" dirty="0">
                <a:latin typeface="Times New Roman"/>
                <a:cs typeface="Times New Roman"/>
              </a:rPr>
              <a:t>the</a:t>
            </a:r>
            <a:r>
              <a:rPr sz="2000" spc="-35" dirty="0">
                <a:latin typeface="Times New Roman"/>
                <a:cs typeface="Times New Roman"/>
              </a:rPr>
              <a:t> </a:t>
            </a:r>
            <a:r>
              <a:rPr sz="2000" spc="-5" dirty="0">
                <a:latin typeface="Times New Roman"/>
                <a:cs typeface="Times New Roman"/>
              </a:rPr>
              <a:t>formula:</a:t>
            </a:r>
            <a:endParaRPr sz="2000">
              <a:latin typeface="Times New Roman"/>
              <a:cs typeface="Times New Roman"/>
            </a:endParaRPr>
          </a:p>
        </p:txBody>
      </p:sp>
      <p:sp>
        <p:nvSpPr>
          <p:cNvPr id="5" name="object 5"/>
          <p:cNvSpPr txBox="1"/>
          <p:nvPr/>
        </p:nvSpPr>
        <p:spPr>
          <a:xfrm>
            <a:off x="116839" y="2423896"/>
            <a:ext cx="8295005" cy="2312035"/>
          </a:xfrm>
          <a:prstGeom prst="rect">
            <a:avLst/>
          </a:prstGeom>
        </p:spPr>
        <p:txBody>
          <a:bodyPr vert="horz" wrap="square" lIns="0" tIns="165100" rIns="0" bIns="0" rtlCol="0">
            <a:spAutoFit/>
          </a:bodyPr>
          <a:lstStyle/>
          <a:p>
            <a:pPr marL="50800">
              <a:lnSpc>
                <a:spcPct val="100000"/>
              </a:lnSpc>
              <a:spcBef>
                <a:spcPts val="1300"/>
              </a:spcBef>
            </a:pPr>
            <a:r>
              <a:rPr sz="2000" dirty="0">
                <a:latin typeface="Times New Roman"/>
                <a:cs typeface="Times New Roman"/>
              </a:rPr>
              <a:t>Where,</a:t>
            </a:r>
            <a:endParaRPr sz="2000">
              <a:latin typeface="Times New Roman"/>
              <a:cs typeface="Times New Roman"/>
            </a:endParaRPr>
          </a:p>
          <a:p>
            <a:pPr marL="939165">
              <a:lnSpc>
                <a:spcPct val="100000"/>
              </a:lnSpc>
              <a:spcBef>
                <a:spcPts val="1200"/>
              </a:spcBef>
            </a:pPr>
            <a:r>
              <a:rPr sz="2000" i="1" dirty="0">
                <a:latin typeface="Times New Roman"/>
                <a:cs typeface="Times New Roman"/>
              </a:rPr>
              <a:t>v</a:t>
            </a:r>
            <a:r>
              <a:rPr sz="2000" i="1" spc="-5" dirty="0">
                <a:latin typeface="Times New Roman"/>
                <a:cs typeface="Times New Roman"/>
              </a:rPr>
              <a:t> </a:t>
            </a:r>
            <a:r>
              <a:rPr sz="2000" dirty="0">
                <a:latin typeface="Times New Roman"/>
                <a:cs typeface="Times New Roman"/>
              </a:rPr>
              <a:t>=</a:t>
            </a:r>
            <a:r>
              <a:rPr sz="2000" spc="-20" dirty="0">
                <a:latin typeface="Times New Roman"/>
                <a:cs typeface="Times New Roman"/>
              </a:rPr>
              <a:t> </a:t>
            </a:r>
            <a:r>
              <a:rPr sz="2000" spc="-5" dirty="0">
                <a:latin typeface="Times New Roman"/>
                <a:cs typeface="Times New Roman"/>
              </a:rPr>
              <a:t>Daily</a:t>
            </a:r>
            <a:r>
              <a:rPr sz="2000" dirty="0">
                <a:latin typeface="Times New Roman"/>
                <a:cs typeface="Times New Roman"/>
              </a:rPr>
              <a:t> average</a:t>
            </a:r>
            <a:r>
              <a:rPr sz="2000" spc="-40" dirty="0">
                <a:latin typeface="Times New Roman"/>
                <a:cs typeface="Times New Roman"/>
              </a:rPr>
              <a:t> </a:t>
            </a:r>
            <a:r>
              <a:rPr sz="2000" dirty="0">
                <a:latin typeface="Times New Roman"/>
                <a:cs typeface="Times New Roman"/>
              </a:rPr>
              <a:t>wind</a:t>
            </a:r>
            <a:r>
              <a:rPr sz="2000" spc="-10" dirty="0">
                <a:latin typeface="Times New Roman"/>
                <a:cs typeface="Times New Roman"/>
              </a:rPr>
              <a:t> </a:t>
            </a:r>
            <a:r>
              <a:rPr sz="2000" dirty="0">
                <a:latin typeface="Times New Roman"/>
                <a:cs typeface="Times New Roman"/>
              </a:rPr>
              <a:t>velocity</a:t>
            </a:r>
            <a:r>
              <a:rPr sz="2000" spc="-35" dirty="0">
                <a:latin typeface="Times New Roman"/>
                <a:cs typeface="Times New Roman"/>
              </a:rPr>
              <a:t> </a:t>
            </a:r>
            <a:r>
              <a:rPr sz="2000" spc="-5" dirty="0">
                <a:latin typeface="Times New Roman"/>
                <a:cs typeface="Times New Roman"/>
              </a:rPr>
              <a:t>(m/sec),</a:t>
            </a:r>
            <a:endParaRPr sz="2000">
              <a:latin typeface="Times New Roman"/>
              <a:cs typeface="Times New Roman"/>
            </a:endParaRPr>
          </a:p>
          <a:p>
            <a:pPr marL="1003300">
              <a:lnSpc>
                <a:spcPct val="100000"/>
              </a:lnSpc>
              <a:spcBef>
                <a:spcPts val="1200"/>
              </a:spcBef>
            </a:pPr>
            <a:r>
              <a:rPr sz="2000" i="1" dirty="0">
                <a:latin typeface="Times New Roman"/>
                <a:cs typeface="Times New Roman"/>
              </a:rPr>
              <a:t>t</a:t>
            </a:r>
            <a:r>
              <a:rPr sz="2000" i="1" spc="-40" dirty="0">
                <a:latin typeface="Times New Roman"/>
                <a:cs typeface="Times New Roman"/>
              </a:rPr>
              <a:t> </a:t>
            </a:r>
            <a:r>
              <a:rPr sz="2000" dirty="0">
                <a:latin typeface="Times New Roman"/>
                <a:cs typeface="Times New Roman"/>
              </a:rPr>
              <a:t>=</a:t>
            </a:r>
            <a:r>
              <a:rPr sz="2000" spc="-25" dirty="0">
                <a:latin typeface="Times New Roman"/>
                <a:cs typeface="Times New Roman"/>
              </a:rPr>
              <a:t> </a:t>
            </a:r>
            <a:r>
              <a:rPr sz="2000" spc="-10" dirty="0">
                <a:latin typeface="Times New Roman"/>
                <a:cs typeface="Times New Roman"/>
              </a:rPr>
              <a:t>time</a:t>
            </a:r>
            <a:endParaRPr sz="2000">
              <a:latin typeface="Times New Roman"/>
              <a:cs typeface="Times New Roman"/>
            </a:endParaRPr>
          </a:p>
          <a:p>
            <a:pPr marL="1067435">
              <a:lnSpc>
                <a:spcPct val="100000"/>
              </a:lnSpc>
              <a:spcBef>
                <a:spcPts val="1200"/>
              </a:spcBef>
            </a:pPr>
            <a:r>
              <a:rPr sz="2000" i="1" spc="5" dirty="0">
                <a:latin typeface="Times New Roman"/>
                <a:cs typeface="Times New Roman"/>
              </a:rPr>
              <a:t>t</a:t>
            </a:r>
            <a:r>
              <a:rPr sz="1950" i="1" spc="7" baseline="-21367" dirty="0">
                <a:latin typeface="Times New Roman"/>
                <a:cs typeface="Times New Roman"/>
              </a:rPr>
              <a:t>2</a:t>
            </a:r>
            <a:r>
              <a:rPr sz="1950" i="1" spc="232" baseline="-21367" dirty="0">
                <a:latin typeface="Times New Roman"/>
                <a:cs typeface="Times New Roman"/>
              </a:rPr>
              <a:t> </a:t>
            </a:r>
            <a:r>
              <a:rPr sz="2000" i="1" dirty="0">
                <a:latin typeface="Times New Roman"/>
                <a:cs typeface="Times New Roman"/>
              </a:rPr>
              <a:t>–</a:t>
            </a:r>
            <a:r>
              <a:rPr sz="2000" i="1" spc="-10" dirty="0">
                <a:latin typeface="Times New Roman"/>
                <a:cs typeface="Times New Roman"/>
              </a:rPr>
              <a:t> </a:t>
            </a:r>
            <a:r>
              <a:rPr sz="2000" i="1" spc="5" dirty="0">
                <a:latin typeface="Times New Roman"/>
                <a:cs typeface="Times New Roman"/>
              </a:rPr>
              <a:t>t</a:t>
            </a:r>
            <a:r>
              <a:rPr sz="1950" i="1" spc="7" baseline="-21367" dirty="0">
                <a:latin typeface="Times New Roman"/>
                <a:cs typeface="Times New Roman"/>
              </a:rPr>
              <a:t>1</a:t>
            </a:r>
            <a:r>
              <a:rPr sz="1950" i="1" spc="247" baseline="-21367" dirty="0">
                <a:latin typeface="Times New Roman"/>
                <a:cs typeface="Times New Roman"/>
              </a:rPr>
              <a:t> </a:t>
            </a:r>
            <a:r>
              <a:rPr sz="2000" dirty="0">
                <a:latin typeface="Times New Roman"/>
                <a:cs typeface="Times New Roman"/>
              </a:rPr>
              <a:t>= </a:t>
            </a:r>
            <a:r>
              <a:rPr sz="2000" spc="-10" dirty="0">
                <a:latin typeface="Times New Roman"/>
                <a:cs typeface="Times New Roman"/>
              </a:rPr>
              <a:t>time</a:t>
            </a:r>
            <a:r>
              <a:rPr sz="2000" spc="-5" dirty="0">
                <a:latin typeface="Times New Roman"/>
                <a:cs typeface="Times New Roman"/>
              </a:rPr>
              <a:t> </a:t>
            </a:r>
            <a:r>
              <a:rPr sz="2000" dirty="0">
                <a:latin typeface="Times New Roman"/>
                <a:cs typeface="Times New Roman"/>
              </a:rPr>
              <a:t>duration</a:t>
            </a:r>
            <a:r>
              <a:rPr sz="2000" spc="-4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one</a:t>
            </a:r>
            <a:r>
              <a:rPr sz="2000" spc="-30" dirty="0">
                <a:latin typeface="Times New Roman"/>
                <a:cs typeface="Times New Roman"/>
              </a:rPr>
              <a:t> </a:t>
            </a:r>
            <a:r>
              <a:rPr sz="2000" spc="-5" dirty="0">
                <a:latin typeface="Times New Roman"/>
                <a:cs typeface="Times New Roman"/>
              </a:rPr>
              <a:t>year</a:t>
            </a:r>
            <a:r>
              <a:rPr sz="2000" spc="-10" dirty="0">
                <a:latin typeface="Times New Roman"/>
                <a:cs typeface="Times New Roman"/>
              </a:rPr>
              <a:t> </a:t>
            </a:r>
            <a:r>
              <a:rPr sz="2000" dirty="0">
                <a:latin typeface="Times New Roman"/>
                <a:cs typeface="Times New Roman"/>
              </a:rPr>
              <a:t>(sec).</a:t>
            </a:r>
            <a:endParaRPr sz="2000">
              <a:latin typeface="Times New Roman"/>
              <a:cs typeface="Times New Roman"/>
            </a:endParaRPr>
          </a:p>
          <a:p>
            <a:pPr marL="50800">
              <a:lnSpc>
                <a:spcPct val="100000"/>
              </a:lnSpc>
              <a:spcBef>
                <a:spcPts val="1200"/>
              </a:spcBef>
            </a:pPr>
            <a:r>
              <a:rPr sz="2000" dirty="0">
                <a:latin typeface="Times New Roman"/>
                <a:cs typeface="Times New Roman"/>
              </a:rPr>
              <a:t>Such</a:t>
            </a:r>
            <a:r>
              <a:rPr sz="2000" spc="-15" dirty="0">
                <a:latin typeface="Times New Roman"/>
                <a:cs typeface="Times New Roman"/>
              </a:rPr>
              <a:t> </a:t>
            </a:r>
            <a:r>
              <a:rPr sz="2000" dirty="0">
                <a:latin typeface="Times New Roman"/>
                <a:cs typeface="Times New Roman"/>
              </a:rPr>
              <a:t>annual</a:t>
            </a:r>
            <a:r>
              <a:rPr sz="2000" spc="-30" dirty="0">
                <a:latin typeface="Times New Roman"/>
                <a:cs typeface="Times New Roman"/>
              </a:rPr>
              <a:t> </a:t>
            </a:r>
            <a:r>
              <a:rPr sz="2000" dirty="0">
                <a:latin typeface="Times New Roman"/>
                <a:cs typeface="Times New Roman"/>
              </a:rPr>
              <a:t>average</a:t>
            </a:r>
            <a:r>
              <a:rPr sz="2000" spc="-20" dirty="0">
                <a:latin typeface="Times New Roman"/>
                <a:cs typeface="Times New Roman"/>
              </a:rPr>
              <a:t> </a:t>
            </a:r>
            <a:r>
              <a:rPr sz="2000" dirty="0">
                <a:latin typeface="Times New Roman"/>
                <a:cs typeface="Times New Roman"/>
              </a:rPr>
              <a:t>values</a:t>
            </a:r>
            <a:r>
              <a:rPr sz="2000" spc="-30" dirty="0">
                <a:latin typeface="Times New Roman"/>
                <a:cs typeface="Times New Roman"/>
              </a:rPr>
              <a:t> </a:t>
            </a:r>
            <a:r>
              <a:rPr sz="2000" dirty="0">
                <a:latin typeface="Times New Roman"/>
                <a:cs typeface="Times New Roman"/>
              </a:rPr>
              <a:t>can be</a:t>
            </a:r>
            <a:r>
              <a:rPr sz="2000" spc="5" dirty="0">
                <a:latin typeface="Times New Roman"/>
                <a:cs typeface="Times New Roman"/>
              </a:rPr>
              <a:t> </a:t>
            </a:r>
            <a:r>
              <a:rPr sz="2000" dirty="0">
                <a:latin typeface="Times New Roman"/>
                <a:cs typeface="Times New Roman"/>
              </a:rPr>
              <a:t>obtained</a:t>
            </a:r>
            <a:r>
              <a:rPr sz="2000" spc="-30" dirty="0">
                <a:latin typeface="Times New Roman"/>
                <a:cs typeface="Times New Roman"/>
              </a:rPr>
              <a:t> </a:t>
            </a:r>
            <a:r>
              <a:rPr sz="2000" dirty="0">
                <a:latin typeface="Times New Roman"/>
                <a:cs typeface="Times New Roman"/>
              </a:rPr>
              <a:t>for</a:t>
            </a:r>
            <a:r>
              <a:rPr sz="2000" spc="-25" dirty="0">
                <a:latin typeface="Times New Roman"/>
                <a:cs typeface="Times New Roman"/>
              </a:rPr>
              <a:t> </a:t>
            </a:r>
            <a:r>
              <a:rPr sz="2000" spc="-5" dirty="0">
                <a:latin typeface="Times New Roman"/>
                <a:cs typeface="Times New Roman"/>
              </a:rPr>
              <a:t>many</a:t>
            </a:r>
            <a:r>
              <a:rPr sz="2000" spc="10" dirty="0">
                <a:latin typeface="Times New Roman"/>
                <a:cs typeface="Times New Roman"/>
              </a:rPr>
              <a:t> </a:t>
            </a:r>
            <a:r>
              <a:rPr sz="2000" spc="-5" dirty="0">
                <a:latin typeface="Times New Roman"/>
                <a:cs typeface="Times New Roman"/>
              </a:rPr>
              <a:t>years</a:t>
            </a:r>
            <a:r>
              <a:rPr sz="2000" spc="5" dirty="0">
                <a:latin typeface="Times New Roman"/>
                <a:cs typeface="Times New Roman"/>
              </a:rPr>
              <a:t> </a:t>
            </a:r>
            <a:r>
              <a:rPr sz="2000" dirty="0">
                <a:latin typeface="Times New Roman"/>
                <a:cs typeface="Times New Roman"/>
              </a:rPr>
              <a:t>by</a:t>
            </a:r>
            <a:r>
              <a:rPr sz="2000" spc="-15" dirty="0">
                <a:latin typeface="Times New Roman"/>
                <a:cs typeface="Times New Roman"/>
              </a:rPr>
              <a:t> </a:t>
            </a:r>
            <a:r>
              <a:rPr sz="2000" dirty="0">
                <a:latin typeface="Times New Roman"/>
                <a:cs typeface="Times New Roman"/>
              </a:rPr>
              <a:t>taking</a:t>
            </a:r>
            <a:r>
              <a:rPr sz="2000" spc="-25" dirty="0">
                <a:latin typeface="Times New Roman"/>
                <a:cs typeface="Times New Roman"/>
              </a:rPr>
              <a:t> </a:t>
            </a:r>
            <a:r>
              <a:rPr sz="2000" dirty="0">
                <a:latin typeface="Times New Roman"/>
                <a:cs typeface="Times New Roman"/>
              </a:rPr>
              <a:t>average</a:t>
            </a:r>
            <a:r>
              <a:rPr sz="2000" spc="-20" dirty="0">
                <a:latin typeface="Times New Roman"/>
                <a:cs typeface="Times New Roman"/>
              </a:rPr>
              <a:t> </a:t>
            </a:r>
            <a:r>
              <a:rPr sz="2000" dirty="0">
                <a:latin typeface="Times New Roman"/>
                <a:cs typeface="Times New Roman"/>
              </a:rPr>
              <a:t>of</a:t>
            </a:r>
            <a:endParaRPr sz="2000">
              <a:latin typeface="Times New Roman"/>
              <a:cs typeface="Times New Roman"/>
            </a:endParaRPr>
          </a:p>
        </p:txBody>
      </p:sp>
      <p:sp>
        <p:nvSpPr>
          <p:cNvPr id="6" name="object 6"/>
          <p:cNvSpPr txBox="1"/>
          <p:nvPr/>
        </p:nvSpPr>
        <p:spPr>
          <a:xfrm>
            <a:off x="154939" y="4709343"/>
            <a:ext cx="3692525" cy="1398270"/>
          </a:xfrm>
          <a:prstGeom prst="rect">
            <a:avLst/>
          </a:prstGeom>
        </p:spPr>
        <p:txBody>
          <a:bodyPr vert="horz" wrap="square" lIns="0" tIns="165735" rIns="0" bIns="0" rtlCol="0">
            <a:spAutoFit/>
          </a:bodyPr>
          <a:lstStyle/>
          <a:p>
            <a:pPr marL="12700">
              <a:lnSpc>
                <a:spcPct val="100000"/>
              </a:lnSpc>
              <a:spcBef>
                <a:spcPts val="1305"/>
              </a:spcBef>
            </a:pPr>
            <a:r>
              <a:rPr sz="2000" dirty="0">
                <a:latin typeface="Times New Roman"/>
                <a:cs typeface="Times New Roman"/>
              </a:rPr>
              <a:t>values</a:t>
            </a:r>
            <a:r>
              <a:rPr sz="2000" spc="-30" dirty="0">
                <a:latin typeface="Times New Roman"/>
                <a:cs typeface="Times New Roman"/>
              </a:rPr>
              <a:t> </a:t>
            </a:r>
            <a:r>
              <a:rPr sz="2000" dirty="0">
                <a:latin typeface="Times New Roman"/>
                <a:cs typeface="Times New Roman"/>
              </a:rPr>
              <a:t>for</a:t>
            </a:r>
            <a:r>
              <a:rPr sz="2000" spc="-30" dirty="0">
                <a:latin typeface="Times New Roman"/>
                <a:cs typeface="Times New Roman"/>
              </a:rPr>
              <a:t> </a:t>
            </a:r>
            <a:r>
              <a:rPr sz="2000" dirty="0">
                <a:latin typeface="Times New Roman"/>
                <a:cs typeface="Times New Roman"/>
              </a:rPr>
              <a:t>total</a:t>
            </a:r>
            <a:r>
              <a:rPr sz="2000" spc="-25" dirty="0">
                <a:latin typeface="Times New Roman"/>
                <a:cs typeface="Times New Roman"/>
              </a:rPr>
              <a:t> </a:t>
            </a:r>
            <a:r>
              <a:rPr sz="2000" spc="-5" dirty="0">
                <a:latin typeface="Times New Roman"/>
                <a:cs typeface="Times New Roman"/>
              </a:rPr>
              <a:t>number</a:t>
            </a:r>
            <a:r>
              <a:rPr sz="2000" spc="-1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years,</a:t>
            </a:r>
            <a:r>
              <a:rPr sz="2000" spc="-30" dirty="0">
                <a:latin typeface="Times New Roman"/>
                <a:cs typeface="Times New Roman"/>
              </a:rPr>
              <a:t> </a:t>
            </a:r>
            <a:r>
              <a:rPr sz="2000" spc="-5" dirty="0">
                <a:latin typeface="Times New Roman"/>
                <a:cs typeface="Times New Roman"/>
              </a:rPr>
              <a:t>i.e.</a:t>
            </a:r>
            <a:endParaRPr sz="2000">
              <a:latin typeface="Times New Roman"/>
              <a:cs typeface="Times New Roman"/>
            </a:endParaRPr>
          </a:p>
          <a:p>
            <a:pPr marL="12700">
              <a:lnSpc>
                <a:spcPct val="100000"/>
              </a:lnSpc>
              <a:spcBef>
                <a:spcPts val="1200"/>
              </a:spcBef>
            </a:pPr>
            <a:r>
              <a:rPr sz="2000" spc="5" dirty="0">
                <a:latin typeface="Times New Roman"/>
                <a:cs typeface="Times New Roman"/>
              </a:rPr>
              <a:t>Where</a:t>
            </a:r>
            <a:endParaRPr sz="2000">
              <a:latin typeface="Times New Roman"/>
              <a:cs typeface="Times New Roman"/>
            </a:endParaRPr>
          </a:p>
          <a:p>
            <a:pPr marL="774700">
              <a:lnSpc>
                <a:spcPct val="100000"/>
              </a:lnSpc>
              <a:spcBef>
                <a:spcPts val="1200"/>
              </a:spcBef>
            </a:pPr>
            <a:r>
              <a:rPr sz="2000" i="1" dirty="0">
                <a:latin typeface="Times New Roman"/>
                <a:cs typeface="Times New Roman"/>
              </a:rPr>
              <a:t>n</a:t>
            </a:r>
            <a:r>
              <a:rPr sz="2000" i="1" spc="-10" dirty="0">
                <a:latin typeface="Times New Roman"/>
                <a:cs typeface="Times New Roman"/>
              </a:rPr>
              <a:t> </a:t>
            </a:r>
            <a:r>
              <a:rPr sz="2000" dirty="0">
                <a:latin typeface="Times New Roman"/>
                <a:cs typeface="Times New Roman"/>
              </a:rPr>
              <a:t>=</a:t>
            </a:r>
            <a:r>
              <a:rPr sz="2000" spc="-20" dirty="0">
                <a:latin typeface="Times New Roman"/>
                <a:cs typeface="Times New Roman"/>
              </a:rPr>
              <a:t> </a:t>
            </a:r>
            <a:r>
              <a:rPr sz="2000" spc="-5" dirty="0">
                <a:latin typeface="Times New Roman"/>
                <a:cs typeface="Times New Roman"/>
              </a:rPr>
              <a:t>number</a:t>
            </a:r>
            <a:r>
              <a:rPr sz="2000" spc="-25" dirty="0">
                <a:latin typeface="Times New Roman"/>
                <a:cs typeface="Times New Roman"/>
              </a:rPr>
              <a:t> </a:t>
            </a:r>
            <a:r>
              <a:rPr sz="2000" dirty="0">
                <a:latin typeface="Times New Roman"/>
                <a:cs typeface="Times New Roman"/>
              </a:rPr>
              <a:t>of</a:t>
            </a:r>
            <a:r>
              <a:rPr sz="2000" spc="-5" dirty="0">
                <a:latin typeface="Times New Roman"/>
                <a:cs typeface="Times New Roman"/>
              </a:rPr>
              <a:t> years,</a:t>
            </a:r>
            <a:endParaRPr sz="2000">
              <a:latin typeface="Times New Roman"/>
              <a:cs typeface="Times New Roman"/>
            </a:endParaRPr>
          </a:p>
        </p:txBody>
      </p:sp>
      <p:sp>
        <p:nvSpPr>
          <p:cNvPr id="7" name="object 7"/>
          <p:cNvSpPr txBox="1"/>
          <p:nvPr/>
        </p:nvSpPr>
        <p:spPr>
          <a:xfrm>
            <a:off x="1018964" y="6243383"/>
            <a:ext cx="4996180" cy="330835"/>
          </a:xfrm>
          <a:prstGeom prst="rect">
            <a:avLst/>
          </a:prstGeom>
        </p:spPr>
        <p:txBody>
          <a:bodyPr vert="horz" wrap="square" lIns="0" tIns="12700" rIns="0" bIns="0" rtlCol="0">
            <a:spAutoFit/>
          </a:bodyPr>
          <a:lstStyle/>
          <a:p>
            <a:pPr marL="12700">
              <a:lnSpc>
                <a:spcPct val="100000"/>
              </a:lnSpc>
              <a:spcBef>
                <a:spcPts val="100"/>
              </a:spcBef>
            </a:pPr>
            <a:r>
              <a:rPr sz="2400" i="1" spc="427" baseline="3472" dirty="0">
                <a:latin typeface="Times New Roman"/>
                <a:cs typeface="Times New Roman"/>
              </a:rPr>
              <a:t>v</a:t>
            </a:r>
            <a:r>
              <a:rPr sz="950" i="1" spc="285" dirty="0">
                <a:latin typeface="Times New Roman"/>
                <a:cs typeface="Times New Roman"/>
              </a:rPr>
              <a:t>i</a:t>
            </a:r>
            <a:r>
              <a:rPr sz="950" i="1" spc="405" dirty="0">
                <a:latin typeface="Times New Roman"/>
                <a:cs typeface="Times New Roman"/>
              </a:rPr>
              <a:t> </a:t>
            </a:r>
            <a:r>
              <a:rPr sz="3000" baseline="1388" dirty="0">
                <a:latin typeface="Times New Roman"/>
                <a:cs typeface="Times New Roman"/>
              </a:rPr>
              <a:t>=</a:t>
            </a:r>
            <a:r>
              <a:rPr sz="3000" spc="-22" baseline="1388" dirty="0">
                <a:latin typeface="Times New Roman"/>
                <a:cs typeface="Times New Roman"/>
              </a:rPr>
              <a:t> </a:t>
            </a:r>
            <a:r>
              <a:rPr sz="3000" baseline="1388" dirty="0">
                <a:latin typeface="Times New Roman"/>
                <a:cs typeface="Times New Roman"/>
              </a:rPr>
              <a:t>annual</a:t>
            </a:r>
            <a:r>
              <a:rPr sz="3000" spc="-37" baseline="1388" dirty="0">
                <a:latin typeface="Times New Roman"/>
                <a:cs typeface="Times New Roman"/>
              </a:rPr>
              <a:t> </a:t>
            </a:r>
            <a:r>
              <a:rPr sz="3000" baseline="1388" dirty="0">
                <a:latin typeface="Times New Roman"/>
                <a:cs typeface="Times New Roman"/>
              </a:rPr>
              <a:t>average</a:t>
            </a:r>
            <a:r>
              <a:rPr sz="3000" spc="-52" baseline="1388" dirty="0">
                <a:latin typeface="Times New Roman"/>
                <a:cs typeface="Times New Roman"/>
              </a:rPr>
              <a:t> </a:t>
            </a:r>
            <a:r>
              <a:rPr sz="3000" baseline="1388" dirty="0">
                <a:latin typeface="Times New Roman"/>
                <a:cs typeface="Times New Roman"/>
              </a:rPr>
              <a:t>value</a:t>
            </a:r>
            <a:r>
              <a:rPr sz="3000" spc="-30" baseline="1388" dirty="0">
                <a:latin typeface="Times New Roman"/>
                <a:cs typeface="Times New Roman"/>
              </a:rPr>
              <a:t> </a:t>
            </a:r>
            <a:r>
              <a:rPr sz="3000" baseline="1388" dirty="0">
                <a:latin typeface="Times New Roman"/>
                <a:cs typeface="Times New Roman"/>
              </a:rPr>
              <a:t>for</a:t>
            </a:r>
            <a:r>
              <a:rPr sz="3000" spc="-22" baseline="1388" dirty="0">
                <a:latin typeface="Times New Roman"/>
                <a:cs typeface="Times New Roman"/>
              </a:rPr>
              <a:t> </a:t>
            </a:r>
            <a:r>
              <a:rPr sz="3000" baseline="1388" dirty="0">
                <a:latin typeface="Times New Roman"/>
                <a:cs typeface="Times New Roman"/>
              </a:rPr>
              <a:t>the</a:t>
            </a:r>
            <a:r>
              <a:rPr sz="3000" spc="-15" baseline="1388" dirty="0">
                <a:latin typeface="Times New Roman"/>
                <a:cs typeface="Times New Roman"/>
              </a:rPr>
              <a:t> </a:t>
            </a:r>
            <a:r>
              <a:rPr sz="3000" spc="-7" baseline="1388" dirty="0">
                <a:latin typeface="Times New Roman"/>
                <a:cs typeface="Times New Roman"/>
              </a:rPr>
              <a:t>year</a:t>
            </a:r>
            <a:r>
              <a:rPr sz="3000" baseline="1388" dirty="0">
                <a:latin typeface="Times New Roman"/>
                <a:cs typeface="Times New Roman"/>
              </a:rPr>
              <a:t> </a:t>
            </a:r>
            <a:r>
              <a:rPr sz="3000" i="1" baseline="1388" dirty="0">
                <a:latin typeface="Times New Roman"/>
                <a:cs typeface="Times New Roman"/>
              </a:rPr>
              <a:t>i</a:t>
            </a:r>
            <a:r>
              <a:rPr sz="3000" i="1" spc="-22" baseline="1388" dirty="0">
                <a:latin typeface="Times New Roman"/>
                <a:cs typeface="Times New Roman"/>
              </a:rPr>
              <a:t> </a:t>
            </a:r>
            <a:r>
              <a:rPr sz="3000" baseline="1388" dirty="0">
                <a:latin typeface="Times New Roman"/>
                <a:cs typeface="Times New Roman"/>
              </a:rPr>
              <a:t>in</a:t>
            </a:r>
            <a:r>
              <a:rPr sz="3000" spc="-15" baseline="1388" dirty="0">
                <a:latin typeface="Times New Roman"/>
                <a:cs typeface="Times New Roman"/>
              </a:rPr>
              <a:t> </a:t>
            </a:r>
            <a:r>
              <a:rPr sz="3000" spc="-7" baseline="1388" dirty="0">
                <a:latin typeface="Times New Roman"/>
                <a:cs typeface="Times New Roman"/>
              </a:rPr>
              <a:t>m/sec.</a:t>
            </a:r>
            <a:endParaRPr sz="3000" baseline="1388">
              <a:latin typeface="Times New Roman"/>
              <a:cs typeface="Times New Roman"/>
            </a:endParaRPr>
          </a:p>
        </p:txBody>
      </p:sp>
      <p:sp>
        <p:nvSpPr>
          <p:cNvPr id="8" name="object 8"/>
          <p:cNvSpPr/>
          <p:nvPr/>
        </p:nvSpPr>
        <p:spPr>
          <a:xfrm>
            <a:off x="3878810" y="2057274"/>
            <a:ext cx="1049020" cy="0"/>
          </a:xfrm>
          <a:custGeom>
            <a:avLst/>
            <a:gdLst/>
            <a:ahLst/>
            <a:cxnLst/>
            <a:rect l="l" t="t" r="r" b="b"/>
            <a:pathLst>
              <a:path w="1049020">
                <a:moveTo>
                  <a:pt x="0" y="0"/>
                </a:moveTo>
                <a:lnTo>
                  <a:pt x="1048973" y="0"/>
                </a:lnTo>
              </a:path>
            </a:pathLst>
          </a:custGeom>
          <a:ln w="12752">
            <a:solidFill>
              <a:srgbClr val="000000"/>
            </a:solidFill>
          </a:ln>
        </p:spPr>
        <p:txBody>
          <a:bodyPr wrap="square" lIns="0" tIns="0" rIns="0" bIns="0" rtlCol="0"/>
          <a:lstStyle/>
          <a:p>
            <a:endParaRPr/>
          </a:p>
        </p:txBody>
      </p:sp>
      <p:sp>
        <p:nvSpPr>
          <p:cNvPr id="9" name="object 9"/>
          <p:cNvSpPr txBox="1"/>
          <p:nvPr/>
        </p:nvSpPr>
        <p:spPr>
          <a:xfrm>
            <a:off x="3857317" y="2053305"/>
            <a:ext cx="1058545" cy="392430"/>
          </a:xfrm>
          <a:prstGeom prst="rect">
            <a:avLst/>
          </a:prstGeom>
        </p:spPr>
        <p:txBody>
          <a:bodyPr vert="horz" wrap="square" lIns="0" tIns="13335" rIns="0" bIns="0" rtlCol="0">
            <a:spAutoFit/>
          </a:bodyPr>
          <a:lstStyle/>
          <a:p>
            <a:pPr marL="38100">
              <a:lnSpc>
                <a:spcPct val="100000"/>
              </a:lnSpc>
              <a:spcBef>
                <a:spcPts val="105"/>
              </a:spcBef>
              <a:tabLst>
                <a:tab pos="447040" algn="l"/>
              </a:tabLst>
            </a:pPr>
            <a:r>
              <a:rPr sz="2400" i="1" spc="420" dirty="0">
                <a:latin typeface="Times New Roman"/>
                <a:cs typeface="Times New Roman"/>
              </a:rPr>
              <a:t>t</a:t>
            </a:r>
            <a:r>
              <a:rPr sz="2100" spc="630" baseline="-23809" dirty="0">
                <a:latin typeface="Times New Roman"/>
                <a:cs typeface="Times New Roman"/>
              </a:rPr>
              <a:t>2	</a:t>
            </a:r>
            <a:r>
              <a:rPr sz="2400" spc="685" dirty="0">
                <a:latin typeface="Symbol"/>
                <a:cs typeface="Symbol"/>
              </a:rPr>
              <a:t></a:t>
            </a:r>
            <a:r>
              <a:rPr sz="2400" spc="-140" dirty="0">
                <a:latin typeface="Times New Roman"/>
                <a:cs typeface="Times New Roman"/>
              </a:rPr>
              <a:t> </a:t>
            </a:r>
            <a:r>
              <a:rPr sz="2400" i="1" spc="305" dirty="0">
                <a:latin typeface="Times New Roman"/>
                <a:cs typeface="Times New Roman"/>
              </a:rPr>
              <a:t>t</a:t>
            </a:r>
            <a:r>
              <a:rPr sz="2100" spc="457" baseline="-23809" dirty="0">
                <a:latin typeface="Times New Roman"/>
                <a:cs typeface="Times New Roman"/>
              </a:rPr>
              <a:t>1</a:t>
            </a:r>
            <a:endParaRPr sz="2100" baseline="-23809">
              <a:latin typeface="Times New Roman"/>
              <a:cs typeface="Times New Roman"/>
            </a:endParaRPr>
          </a:p>
        </p:txBody>
      </p:sp>
      <p:sp>
        <p:nvSpPr>
          <p:cNvPr id="10" name="object 10"/>
          <p:cNvSpPr txBox="1"/>
          <p:nvPr/>
        </p:nvSpPr>
        <p:spPr>
          <a:xfrm>
            <a:off x="2984603" y="1651930"/>
            <a:ext cx="814069" cy="555625"/>
          </a:xfrm>
          <a:prstGeom prst="rect">
            <a:avLst/>
          </a:prstGeom>
        </p:spPr>
        <p:txBody>
          <a:bodyPr vert="horz" wrap="square" lIns="0" tIns="12700" rIns="0" bIns="0" rtlCol="0">
            <a:spAutoFit/>
          </a:bodyPr>
          <a:lstStyle/>
          <a:p>
            <a:pPr marL="88265">
              <a:lnSpc>
                <a:spcPts val="1485"/>
              </a:lnSpc>
              <a:spcBef>
                <a:spcPts val="100"/>
              </a:spcBef>
            </a:pPr>
            <a:r>
              <a:rPr sz="1400" spc="360" dirty="0">
                <a:latin typeface="Times New Roman"/>
                <a:cs typeface="Times New Roman"/>
              </a:rPr>
              <a:t>_</a:t>
            </a:r>
            <a:endParaRPr sz="1400">
              <a:latin typeface="Times New Roman"/>
              <a:cs typeface="Times New Roman"/>
            </a:endParaRPr>
          </a:p>
          <a:p>
            <a:pPr marL="50800">
              <a:lnSpc>
                <a:spcPts val="2685"/>
              </a:lnSpc>
              <a:tabLst>
                <a:tab pos="520700" algn="l"/>
              </a:tabLst>
            </a:pPr>
            <a:r>
              <a:rPr sz="2400" i="1" spc="470" dirty="0">
                <a:latin typeface="Times New Roman"/>
                <a:cs typeface="Times New Roman"/>
              </a:rPr>
              <a:t>v</a:t>
            </a:r>
            <a:r>
              <a:rPr sz="2100" i="1" spc="705" baseline="-5952" dirty="0">
                <a:latin typeface="Times New Roman"/>
                <a:cs typeface="Times New Roman"/>
              </a:rPr>
              <a:t>i	</a:t>
            </a:r>
            <a:r>
              <a:rPr sz="2400" spc="685" dirty="0">
                <a:latin typeface="Symbol"/>
                <a:cs typeface="Symbol"/>
              </a:rPr>
              <a:t></a:t>
            </a:r>
            <a:endParaRPr sz="2400">
              <a:latin typeface="Symbol"/>
              <a:cs typeface="Symbol"/>
            </a:endParaRPr>
          </a:p>
        </p:txBody>
      </p:sp>
      <p:sp>
        <p:nvSpPr>
          <p:cNvPr id="11" name="object 11"/>
          <p:cNvSpPr txBox="1"/>
          <p:nvPr/>
        </p:nvSpPr>
        <p:spPr>
          <a:xfrm>
            <a:off x="3931974" y="1085418"/>
            <a:ext cx="262255" cy="239395"/>
          </a:xfrm>
          <a:prstGeom prst="rect">
            <a:avLst/>
          </a:prstGeom>
        </p:spPr>
        <p:txBody>
          <a:bodyPr vert="horz" wrap="square" lIns="0" tIns="12700" rIns="0" bIns="0" rtlCol="0">
            <a:spAutoFit/>
          </a:bodyPr>
          <a:lstStyle/>
          <a:p>
            <a:pPr marL="38100">
              <a:lnSpc>
                <a:spcPct val="100000"/>
              </a:lnSpc>
              <a:spcBef>
                <a:spcPts val="100"/>
              </a:spcBef>
            </a:pPr>
            <a:r>
              <a:rPr sz="1400" i="1" spc="285" dirty="0">
                <a:latin typeface="Times New Roman"/>
                <a:cs typeface="Times New Roman"/>
              </a:rPr>
              <a:t>t</a:t>
            </a:r>
            <a:r>
              <a:rPr sz="1500" spc="427" baseline="-19444" dirty="0">
                <a:latin typeface="Times New Roman"/>
                <a:cs typeface="Times New Roman"/>
              </a:rPr>
              <a:t>2</a:t>
            </a:r>
            <a:endParaRPr sz="1500" baseline="-19444">
              <a:latin typeface="Times New Roman"/>
              <a:cs typeface="Times New Roman"/>
            </a:endParaRPr>
          </a:p>
        </p:txBody>
      </p:sp>
      <p:sp>
        <p:nvSpPr>
          <p:cNvPr id="12" name="object 12"/>
          <p:cNvSpPr txBox="1"/>
          <p:nvPr/>
        </p:nvSpPr>
        <p:spPr>
          <a:xfrm>
            <a:off x="3947629" y="1018747"/>
            <a:ext cx="929640" cy="1004569"/>
          </a:xfrm>
          <a:prstGeom prst="rect">
            <a:avLst/>
          </a:prstGeom>
        </p:spPr>
        <p:txBody>
          <a:bodyPr vert="horz" wrap="square" lIns="0" tIns="168910" rIns="0" bIns="0" rtlCol="0">
            <a:spAutoFit/>
          </a:bodyPr>
          <a:lstStyle/>
          <a:p>
            <a:pPr marL="38100">
              <a:lnSpc>
                <a:spcPct val="100000"/>
              </a:lnSpc>
              <a:spcBef>
                <a:spcPts val="1330"/>
              </a:spcBef>
            </a:pPr>
            <a:r>
              <a:rPr sz="5400" spc="765" baseline="-13117" dirty="0">
                <a:latin typeface="Symbol"/>
                <a:cs typeface="Symbol"/>
              </a:rPr>
              <a:t></a:t>
            </a:r>
            <a:r>
              <a:rPr sz="5400" spc="-532" baseline="-13117" dirty="0">
                <a:latin typeface="Times New Roman"/>
                <a:cs typeface="Times New Roman"/>
              </a:rPr>
              <a:t> </a:t>
            </a:r>
            <a:r>
              <a:rPr sz="2400" i="1" spc="765" dirty="0">
                <a:latin typeface="Times New Roman"/>
                <a:cs typeface="Times New Roman"/>
              </a:rPr>
              <a:t>v</a:t>
            </a:r>
            <a:r>
              <a:rPr sz="2400" i="1" spc="484" dirty="0">
                <a:latin typeface="Times New Roman"/>
                <a:cs typeface="Times New Roman"/>
              </a:rPr>
              <a:t>dt</a:t>
            </a:r>
            <a:endParaRPr sz="2400">
              <a:latin typeface="Times New Roman"/>
              <a:cs typeface="Times New Roman"/>
            </a:endParaRPr>
          </a:p>
          <a:p>
            <a:pPr marL="40640">
              <a:lnSpc>
                <a:spcPct val="100000"/>
              </a:lnSpc>
              <a:spcBef>
                <a:spcPts val="475"/>
              </a:spcBef>
            </a:pPr>
            <a:r>
              <a:rPr sz="1400" i="1" spc="195" dirty="0">
                <a:latin typeface="Times New Roman"/>
                <a:cs typeface="Times New Roman"/>
              </a:rPr>
              <a:t>t</a:t>
            </a:r>
            <a:r>
              <a:rPr sz="1500" spc="292" baseline="-19444" dirty="0">
                <a:latin typeface="Times New Roman"/>
                <a:cs typeface="Times New Roman"/>
              </a:rPr>
              <a:t>1</a:t>
            </a:r>
            <a:endParaRPr sz="1500" baseline="-19444">
              <a:latin typeface="Times New Roman"/>
              <a:cs typeface="Times New Roman"/>
            </a:endParaRPr>
          </a:p>
        </p:txBody>
      </p:sp>
      <p:sp>
        <p:nvSpPr>
          <p:cNvPr id="13" name="object 13"/>
          <p:cNvSpPr/>
          <p:nvPr/>
        </p:nvSpPr>
        <p:spPr>
          <a:xfrm>
            <a:off x="4773417" y="5291751"/>
            <a:ext cx="252729" cy="0"/>
          </a:xfrm>
          <a:custGeom>
            <a:avLst/>
            <a:gdLst/>
            <a:ahLst/>
            <a:cxnLst/>
            <a:rect l="l" t="t" r="r" b="b"/>
            <a:pathLst>
              <a:path w="252729">
                <a:moveTo>
                  <a:pt x="0" y="0"/>
                </a:moveTo>
                <a:lnTo>
                  <a:pt x="252120" y="0"/>
                </a:lnTo>
              </a:path>
            </a:pathLst>
          </a:custGeom>
          <a:ln w="14605">
            <a:solidFill>
              <a:srgbClr val="000000"/>
            </a:solidFill>
          </a:ln>
        </p:spPr>
        <p:txBody>
          <a:bodyPr wrap="square" lIns="0" tIns="0" rIns="0" bIns="0" rtlCol="0"/>
          <a:lstStyle/>
          <a:p>
            <a:endParaRPr/>
          </a:p>
        </p:txBody>
      </p:sp>
      <p:sp>
        <p:nvSpPr>
          <p:cNvPr id="14" name="object 14"/>
          <p:cNvSpPr txBox="1"/>
          <p:nvPr/>
        </p:nvSpPr>
        <p:spPr>
          <a:xfrm>
            <a:off x="4157052" y="4832137"/>
            <a:ext cx="526415" cy="628650"/>
          </a:xfrm>
          <a:prstGeom prst="rect">
            <a:avLst/>
          </a:prstGeom>
        </p:spPr>
        <p:txBody>
          <a:bodyPr vert="horz" wrap="square" lIns="0" tIns="11430" rIns="0" bIns="0" rtlCol="0">
            <a:spAutoFit/>
          </a:bodyPr>
          <a:lstStyle/>
          <a:p>
            <a:pPr marL="45720">
              <a:lnSpc>
                <a:spcPts val="1714"/>
              </a:lnSpc>
              <a:spcBef>
                <a:spcPts val="90"/>
              </a:spcBef>
            </a:pPr>
            <a:r>
              <a:rPr sz="1600" spc="125" dirty="0">
                <a:latin typeface="Times New Roman"/>
                <a:cs typeface="Times New Roman"/>
              </a:rPr>
              <a:t>_</a:t>
            </a:r>
            <a:endParaRPr sz="1600">
              <a:latin typeface="Times New Roman"/>
              <a:cs typeface="Times New Roman"/>
            </a:endParaRPr>
          </a:p>
          <a:p>
            <a:pPr marL="12700">
              <a:lnSpc>
                <a:spcPts val="3035"/>
              </a:lnSpc>
            </a:pPr>
            <a:r>
              <a:rPr sz="2700" i="1" spc="210" dirty="0">
                <a:latin typeface="Times New Roman"/>
                <a:cs typeface="Times New Roman"/>
              </a:rPr>
              <a:t>v</a:t>
            </a:r>
            <a:r>
              <a:rPr sz="2700" i="1" spc="25" dirty="0">
                <a:latin typeface="Times New Roman"/>
                <a:cs typeface="Times New Roman"/>
              </a:rPr>
              <a:t> </a:t>
            </a:r>
            <a:r>
              <a:rPr sz="2700" spc="260" dirty="0">
                <a:latin typeface="Symbol"/>
                <a:cs typeface="Symbol"/>
              </a:rPr>
              <a:t></a:t>
            </a:r>
            <a:endParaRPr sz="2700">
              <a:latin typeface="Symbol"/>
              <a:cs typeface="Symbol"/>
            </a:endParaRPr>
          </a:p>
        </p:txBody>
      </p:sp>
      <p:sp>
        <p:nvSpPr>
          <p:cNvPr id="15" name="object 15"/>
          <p:cNvSpPr txBox="1"/>
          <p:nvPr/>
        </p:nvSpPr>
        <p:spPr>
          <a:xfrm>
            <a:off x="5235871" y="4811300"/>
            <a:ext cx="143510" cy="268605"/>
          </a:xfrm>
          <a:prstGeom prst="rect">
            <a:avLst/>
          </a:prstGeom>
        </p:spPr>
        <p:txBody>
          <a:bodyPr vert="horz" wrap="square" lIns="0" tIns="11430" rIns="0" bIns="0" rtlCol="0">
            <a:spAutoFit/>
          </a:bodyPr>
          <a:lstStyle/>
          <a:p>
            <a:pPr marL="12700">
              <a:lnSpc>
                <a:spcPct val="100000"/>
              </a:lnSpc>
              <a:spcBef>
                <a:spcPts val="90"/>
              </a:spcBef>
            </a:pPr>
            <a:r>
              <a:rPr sz="1600" i="1" spc="125" dirty="0">
                <a:latin typeface="Times New Roman"/>
                <a:cs typeface="Times New Roman"/>
              </a:rPr>
              <a:t>n</a:t>
            </a:r>
            <a:endParaRPr sz="1600">
              <a:latin typeface="Times New Roman"/>
              <a:cs typeface="Times New Roman"/>
            </a:endParaRPr>
          </a:p>
        </p:txBody>
      </p:sp>
      <p:sp>
        <p:nvSpPr>
          <p:cNvPr id="16" name="object 16"/>
          <p:cNvSpPr txBox="1"/>
          <p:nvPr/>
        </p:nvSpPr>
        <p:spPr>
          <a:xfrm>
            <a:off x="5079089" y="4931782"/>
            <a:ext cx="749935" cy="650875"/>
          </a:xfrm>
          <a:prstGeom prst="rect">
            <a:avLst/>
          </a:prstGeom>
        </p:spPr>
        <p:txBody>
          <a:bodyPr vert="horz" wrap="square" lIns="0" tIns="12700" rIns="0" bIns="0" rtlCol="0">
            <a:spAutoFit/>
          </a:bodyPr>
          <a:lstStyle/>
          <a:p>
            <a:pPr marL="12700">
              <a:lnSpc>
                <a:spcPct val="100000"/>
              </a:lnSpc>
              <a:spcBef>
                <a:spcPts val="100"/>
              </a:spcBef>
              <a:tabLst>
                <a:tab pos="671195" algn="l"/>
              </a:tabLst>
            </a:pPr>
            <a:r>
              <a:rPr sz="4100" spc="470" dirty="0">
                <a:latin typeface="Symbol"/>
                <a:cs typeface="Symbol"/>
              </a:rPr>
              <a:t></a:t>
            </a:r>
            <a:r>
              <a:rPr sz="4100" spc="470" dirty="0">
                <a:latin typeface="Times New Roman"/>
                <a:cs typeface="Times New Roman"/>
              </a:rPr>
              <a:t>	</a:t>
            </a:r>
            <a:r>
              <a:rPr sz="1600" i="1" spc="65" dirty="0">
                <a:latin typeface="Times New Roman"/>
                <a:cs typeface="Times New Roman"/>
              </a:rPr>
              <a:t>i</a:t>
            </a:r>
            <a:endParaRPr sz="1600">
              <a:latin typeface="Times New Roman"/>
              <a:cs typeface="Times New Roman"/>
            </a:endParaRPr>
          </a:p>
        </p:txBody>
      </p:sp>
      <p:sp>
        <p:nvSpPr>
          <p:cNvPr id="17" name="object 17"/>
          <p:cNvSpPr txBox="1"/>
          <p:nvPr/>
        </p:nvSpPr>
        <p:spPr>
          <a:xfrm>
            <a:off x="5561524" y="5018808"/>
            <a:ext cx="204470" cy="441959"/>
          </a:xfrm>
          <a:prstGeom prst="rect">
            <a:avLst/>
          </a:prstGeom>
        </p:spPr>
        <p:txBody>
          <a:bodyPr vert="horz" wrap="square" lIns="0" tIns="16510" rIns="0" bIns="0" rtlCol="0">
            <a:spAutoFit/>
          </a:bodyPr>
          <a:lstStyle/>
          <a:p>
            <a:pPr marL="12700">
              <a:lnSpc>
                <a:spcPct val="100000"/>
              </a:lnSpc>
              <a:spcBef>
                <a:spcPts val="130"/>
              </a:spcBef>
            </a:pPr>
            <a:r>
              <a:rPr sz="2700" i="1" spc="210" dirty="0">
                <a:latin typeface="Times New Roman"/>
                <a:cs typeface="Times New Roman"/>
              </a:rPr>
              <a:t>v</a:t>
            </a:r>
            <a:endParaRPr sz="2700">
              <a:latin typeface="Times New Roman"/>
              <a:cs typeface="Times New Roman"/>
            </a:endParaRPr>
          </a:p>
        </p:txBody>
      </p:sp>
      <p:sp>
        <p:nvSpPr>
          <p:cNvPr id="18" name="object 18"/>
          <p:cNvSpPr txBox="1"/>
          <p:nvPr/>
        </p:nvSpPr>
        <p:spPr>
          <a:xfrm>
            <a:off x="5142938" y="5494833"/>
            <a:ext cx="345440" cy="268605"/>
          </a:xfrm>
          <a:prstGeom prst="rect">
            <a:avLst/>
          </a:prstGeom>
        </p:spPr>
        <p:txBody>
          <a:bodyPr vert="horz" wrap="square" lIns="0" tIns="11430" rIns="0" bIns="0" rtlCol="0">
            <a:spAutoFit/>
          </a:bodyPr>
          <a:lstStyle/>
          <a:p>
            <a:pPr marL="12700">
              <a:lnSpc>
                <a:spcPct val="100000"/>
              </a:lnSpc>
              <a:spcBef>
                <a:spcPts val="90"/>
              </a:spcBef>
            </a:pPr>
            <a:r>
              <a:rPr sz="1600" i="1" spc="210" dirty="0">
                <a:latin typeface="Times New Roman"/>
                <a:cs typeface="Times New Roman"/>
              </a:rPr>
              <a:t>i</a:t>
            </a:r>
            <a:r>
              <a:rPr sz="1600" spc="45" dirty="0">
                <a:latin typeface="Symbol"/>
                <a:cs typeface="Symbol"/>
              </a:rPr>
              <a:t></a:t>
            </a:r>
            <a:r>
              <a:rPr sz="1600" spc="125" dirty="0">
                <a:latin typeface="Times New Roman"/>
                <a:cs typeface="Times New Roman"/>
              </a:rPr>
              <a:t>1</a:t>
            </a:r>
            <a:endParaRPr sz="1600">
              <a:latin typeface="Times New Roman"/>
              <a:cs typeface="Times New Roman"/>
            </a:endParaRPr>
          </a:p>
        </p:txBody>
      </p:sp>
      <p:sp>
        <p:nvSpPr>
          <p:cNvPr id="19" name="object 19"/>
          <p:cNvSpPr txBox="1"/>
          <p:nvPr/>
        </p:nvSpPr>
        <p:spPr>
          <a:xfrm>
            <a:off x="4784961" y="4728152"/>
            <a:ext cx="230504" cy="1003935"/>
          </a:xfrm>
          <a:prstGeom prst="rect">
            <a:avLst/>
          </a:prstGeom>
        </p:spPr>
        <p:txBody>
          <a:bodyPr vert="horz" wrap="square" lIns="0" tIns="89535" rIns="0" bIns="0" rtlCol="0">
            <a:spAutoFit/>
          </a:bodyPr>
          <a:lstStyle/>
          <a:p>
            <a:pPr marL="12700">
              <a:lnSpc>
                <a:spcPct val="100000"/>
              </a:lnSpc>
              <a:spcBef>
                <a:spcPts val="705"/>
              </a:spcBef>
            </a:pPr>
            <a:r>
              <a:rPr sz="2700" spc="235" dirty="0">
                <a:latin typeface="Times New Roman"/>
                <a:cs typeface="Times New Roman"/>
              </a:rPr>
              <a:t>1</a:t>
            </a:r>
            <a:endParaRPr sz="2700">
              <a:latin typeface="Times New Roman"/>
              <a:cs typeface="Times New Roman"/>
            </a:endParaRPr>
          </a:p>
          <a:p>
            <a:pPr marL="15875">
              <a:lnSpc>
                <a:spcPct val="100000"/>
              </a:lnSpc>
              <a:spcBef>
                <a:spcPts val="610"/>
              </a:spcBef>
            </a:pPr>
            <a:r>
              <a:rPr sz="2700" i="1" spc="235" dirty="0">
                <a:latin typeface="Times New Roman"/>
                <a:cs typeface="Times New Roman"/>
              </a:rPr>
              <a:t>n</a:t>
            </a:r>
            <a:endParaRPr sz="2700">
              <a:latin typeface="Times New Roman"/>
              <a:cs typeface="Times New Roman"/>
            </a:endParaRPr>
          </a:p>
        </p:txBody>
      </p:sp>
      <p:sp>
        <p:nvSpPr>
          <p:cNvPr id="20" name="object 20"/>
          <p:cNvSpPr txBox="1"/>
          <p:nvPr/>
        </p:nvSpPr>
        <p:spPr>
          <a:xfrm>
            <a:off x="5646376" y="4832137"/>
            <a:ext cx="143510" cy="268605"/>
          </a:xfrm>
          <a:prstGeom prst="rect">
            <a:avLst/>
          </a:prstGeom>
        </p:spPr>
        <p:txBody>
          <a:bodyPr vert="horz" wrap="square" lIns="0" tIns="11430" rIns="0" bIns="0" rtlCol="0">
            <a:spAutoFit/>
          </a:bodyPr>
          <a:lstStyle/>
          <a:p>
            <a:pPr marL="12700">
              <a:lnSpc>
                <a:spcPct val="100000"/>
              </a:lnSpc>
              <a:spcBef>
                <a:spcPts val="90"/>
              </a:spcBef>
            </a:pPr>
            <a:r>
              <a:rPr sz="1600" spc="125" dirty="0">
                <a:latin typeface="Times New Roman"/>
                <a:cs typeface="Times New Roman"/>
              </a:rPr>
              <a:t>_</a:t>
            </a:r>
            <a:endParaRPr sz="1600">
              <a:latin typeface="Times New Roman"/>
              <a:cs typeface="Times New Roman"/>
            </a:endParaRPr>
          </a:p>
        </p:txBody>
      </p:sp>
      <p:sp>
        <p:nvSpPr>
          <p:cNvPr id="21" name="object 21"/>
          <p:cNvSpPr txBox="1"/>
          <p:nvPr/>
        </p:nvSpPr>
        <p:spPr>
          <a:xfrm>
            <a:off x="1041519" y="6177362"/>
            <a:ext cx="118745" cy="170180"/>
          </a:xfrm>
          <a:prstGeom prst="rect">
            <a:avLst/>
          </a:prstGeom>
        </p:spPr>
        <p:txBody>
          <a:bodyPr vert="horz" wrap="square" lIns="0" tIns="12065" rIns="0" bIns="0" rtlCol="0">
            <a:spAutoFit/>
          </a:bodyPr>
          <a:lstStyle/>
          <a:p>
            <a:pPr marL="12700">
              <a:lnSpc>
                <a:spcPct val="100000"/>
              </a:lnSpc>
              <a:spcBef>
                <a:spcPts val="95"/>
              </a:spcBef>
            </a:pPr>
            <a:r>
              <a:rPr sz="950" spc="210" dirty="0">
                <a:latin typeface="Symbol"/>
                <a:cs typeface="Symbol"/>
              </a:rPr>
              <a:t></a:t>
            </a:r>
            <a:endParaRPr sz="950">
              <a:latin typeface="Symbol"/>
              <a:cs typeface="Symbo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55</a:t>
            </a:r>
            <a:endParaRPr sz="1200">
              <a:latin typeface="Arial MT"/>
              <a:cs typeface="Arial MT"/>
            </a:endParaRPr>
          </a:p>
        </p:txBody>
      </p:sp>
      <p:sp>
        <p:nvSpPr>
          <p:cNvPr id="3" name="object 3"/>
          <p:cNvSpPr txBox="1"/>
          <p:nvPr/>
        </p:nvSpPr>
        <p:spPr>
          <a:xfrm>
            <a:off x="78739" y="100076"/>
            <a:ext cx="8978900" cy="2410460"/>
          </a:xfrm>
          <a:prstGeom prst="rect">
            <a:avLst/>
          </a:prstGeom>
        </p:spPr>
        <p:txBody>
          <a:bodyPr vert="horz" wrap="square" lIns="0" tIns="12700" rIns="0" bIns="0" rtlCol="0">
            <a:spAutoFit/>
          </a:bodyPr>
          <a:lstStyle/>
          <a:p>
            <a:pPr marL="12700">
              <a:lnSpc>
                <a:spcPct val="100000"/>
              </a:lnSpc>
              <a:spcBef>
                <a:spcPts val="100"/>
              </a:spcBef>
            </a:pPr>
            <a:r>
              <a:rPr sz="2000" b="1" dirty="0">
                <a:latin typeface="Times New Roman"/>
                <a:cs typeface="Times New Roman"/>
              </a:rPr>
              <a:t>Altitude</a:t>
            </a:r>
            <a:r>
              <a:rPr sz="2000" b="1" spc="-45" dirty="0">
                <a:latin typeface="Times New Roman"/>
                <a:cs typeface="Times New Roman"/>
              </a:rPr>
              <a:t> </a:t>
            </a:r>
            <a:r>
              <a:rPr sz="2000" b="1" dirty="0">
                <a:latin typeface="Times New Roman"/>
                <a:cs typeface="Times New Roman"/>
              </a:rPr>
              <a:t>Dependence</a:t>
            </a:r>
            <a:r>
              <a:rPr sz="2000" b="1" spc="-30" dirty="0">
                <a:latin typeface="Times New Roman"/>
                <a:cs typeface="Times New Roman"/>
              </a:rPr>
              <a:t> </a:t>
            </a:r>
            <a:r>
              <a:rPr sz="2000" b="1" dirty="0">
                <a:latin typeface="Times New Roman"/>
                <a:cs typeface="Times New Roman"/>
              </a:rPr>
              <a:t>of</a:t>
            </a:r>
            <a:r>
              <a:rPr sz="2000" b="1" spc="-60" dirty="0">
                <a:latin typeface="Times New Roman"/>
                <a:cs typeface="Times New Roman"/>
              </a:rPr>
              <a:t> </a:t>
            </a:r>
            <a:r>
              <a:rPr sz="2000" b="1" spc="-10" dirty="0">
                <a:latin typeface="Times New Roman"/>
                <a:cs typeface="Times New Roman"/>
              </a:rPr>
              <a:t>Wind</a:t>
            </a:r>
            <a:r>
              <a:rPr sz="2000" b="1" spc="-15" dirty="0">
                <a:latin typeface="Times New Roman"/>
                <a:cs typeface="Times New Roman"/>
              </a:rPr>
              <a:t> </a:t>
            </a:r>
            <a:r>
              <a:rPr sz="2000" b="1" dirty="0">
                <a:latin typeface="Times New Roman"/>
                <a:cs typeface="Times New Roman"/>
              </a:rPr>
              <a:t>Speed:</a:t>
            </a:r>
            <a:endParaRPr sz="2000">
              <a:latin typeface="Times New Roman"/>
              <a:cs typeface="Times New Roman"/>
            </a:endParaRPr>
          </a:p>
          <a:p>
            <a:pPr marL="12700" marR="5080" indent="914400">
              <a:lnSpc>
                <a:spcPct val="150000"/>
              </a:lnSpc>
              <a:spcBef>
                <a:spcPts val="1970"/>
              </a:spcBef>
              <a:tabLst>
                <a:tab pos="7195184" algn="l"/>
              </a:tabLst>
            </a:pPr>
            <a:r>
              <a:rPr sz="2000" dirty="0">
                <a:latin typeface="Times New Roman"/>
                <a:cs typeface="Times New Roman"/>
              </a:rPr>
              <a:t>The </a:t>
            </a:r>
            <a:r>
              <a:rPr sz="2000" spc="-10" dirty="0">
                <a:latin typeface="Times New Roman"/>
                <a:cs typeface="Times New Roman"/>
              </a:rPr>
              <a:t>maximum </a:t>
            </a:r>
            <a:r>
              <a:rPr sz="2000" dirty="0">
                <a:latin typeface="Times New Roman"/>
                <a:cs typeface="Times New Roman"/>
              </a:rPr>
              <a:t>velocity of jet stream occurs at a height of 10 </a:t>
            </a:r>
            <a:r>
              <a:rPr sz="2000" spc="-5" dirty="0">
                <a:latin typeface="Times New Roman"/>
                <a:cs typeface="Times New Roman"/>
              </a:rPr>
              <a:t>km. </a:t>
            </a:r>
            <a:r>
              <a:rPr sz="2000" dirty="0">
                <a:latin typeface="Times New Roman"/>
                <a:cs typeface="Times New Roman"/>
              </a:rPr>
              <a:t>The velocity </a:t>
            </a:r>
            <a:r>
              <a:rPr sz="2000" spc="5" dirty="0">
                <a:latin typeface="Times New Roman"/>
                <a:cs typeface="Times New Roman"/>
              </a:rPr>
              <a:t> </a:t>
            </a:r>
            <a:r>
              <a:rPr sz="2000" dirty="0">
                <a:latin typeface="Times New Roman"/>
                <a:cs typeface="Times New Roman"/>
              </a:rPr>
              <a:t>there</a:t>
            </a:r>
            <a:r>
              <a:rPr sz="2000" spc="-15" dirty="0">
                <a:latin typeface="Times New Roman"/>
                <a:cs typeface="Times New Roman"/>
              </a:rPr>
              <a:t> </a:t>
            </a:r>
            <a:r>
              <a:rPr sz="2000" dirty="0">
                <a:latin typeface="Times New Roman"/>
                <a:cs typeface="Times New Roman"/>
              </a:rPr>
              <a:t>is</a:t>
            </a:r>
            <a:r>
              <a:rPr sz="2000" spc="-5" dirty="0">
                <a:latin typeface="Times New Roman"/>
                <a:cs typeface="Times New Roman"/>
              </a:rPr>
              <a:t> </a:t>
            </a:r>
            <a:r>
              <a:rPr sz="2000" dirty="0">
                <a:latin typeface="Times New Roman"/>
                <a:cs typeface="Times New Roman"/>
              </a:rPr>
              <a:t>nearly</a:t>
            </a:r>
            <a:r>
              <a:rPr sz="2000" spc="-25" dirty="0">
                <a:latin typeface="Times New Roman"/>
                <a:cs typeface="Times New Roman"/>
              </a:rPr>
              <a:t> </a:t>
            </a:r>
            <a:r>
              <a:rPr sz="2000" dirty="0">
                <a:latin typeface="Times New Roman"/>
                <a:cs typeface="Times New Roman"/>
              </a:rPr>
              <a:t>five</a:t>
            </a:r>
            <a:r>
              <a:rPr sz="2000" spc="-10" dirty="0">
                <a:latin typeface="Times New Roman"/>
                <a:cs typeface="Times New Roman"/>
              </a:rPr>
              <a:t> times</a:t>
            </a:r>
            <a:r>
              <a:rPr sz="2000" spc="10" dirty="0">
                <a:latin typeface="Times New Roman"/>
                <a:cs typeface="Times New Roman"/>
              </a:rPr>
              <a:t> </a:t>
            </a:r>
            <a:r>
              <a:rPr sz="2000" spc="-5" dirty="0">
                <a:latin typeface="Times New Roman"/>
                <a:cs typeface="Times New Roman"/>
              </a:rPr>
              <a:t>more</a:t>
            </a:r>
            <a:r>
              <a:rPr sz="2000" spc="10" dirty="0">
                <a:latin typeface="Times New Roman"/>
                <a:cs typeface="Times New Roman"/>
              </a:rPr>
              <a:t> </a:t>
            </a:r>
            <a:r>
              <a:rPr sz="2000" dirty="0">
                <a:latin typeface="Times New Roman"/>
                <a:cs typeface="Times New Roman"/>
              </a:rPr>
              <a:t>than</a:t>
            </a:r>
            <a:r>
              <a:rPr sz="2000" spc="-5" dirty="0">
                <a:latin typeface="Times New Roman"/>
                <a:cs typeface="Times New Roman"/>
              </a:rPr>
              <a:t> its</a:t>
            </a:r>
            <a:r>
              <a:rPr sz="2000" dirty="0">
                <a:latin typeface="Times New Roman"/>
                <a:cs typeface="Times New Roman"/>
              </a:rPr>
              <a:t> </a:t>
            </a:r>
            <a:r>
              <a:rPr sz="2000" spc="-5" dirty="0">
                <a:latin typeface="Times New Roman"/>
                <a:cs typeface="Times New Roman"/>
              </a:rPr>
              <a:t>magnitude</a:t>
            </a:r>
            <a:r>
              <a:rPr sz="2000" spc="-15" dirty="0">
                <a:latin typeface="Times New Roman"/>
                <a:cs typeface="Times New Roman"/>
              </a:rPr>
              <a:t> </a:t>
            </a:r>
            <a:r>
              <a:rPr sz="2000" dirty="0">
                <a:latin typeface="Times New Roman"/>
                <a:cs typeface="Times New Roman"/>
              </a:rPr>
              <a:t>at</a:t>
            </a:r>
            <a:r>
              <a:rPr sz="2000" spc="-5"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dirty="0">
                <a:latin typeface="Times New Roman"/>
                <a:cs typeface="Times New Roman"/>
              </a:rPr>
              <a:t>height</a:t>
            </a:r>
            <a:r>
              <a:rPr sz="2000" spc="-3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10 </a:t>
            </a:r>
            <a:r>
              <a:rPr sz="2000" spc="-15" dirty="0">
                <a:latin typeface="Times New Roman"/>
                <a:cs typeface="Times New Roman"/>
              </a:rPr>
              <a:t>m.	</a:t>
            </a:r>
            <a:r>
              <a:rPr sz="2000" dirty="0">
                <a:latin typeface="Times New Roman"/>
                <a:cs typeface="Times New Roman"/>
              </a:rPr>
              <a:t>In the boundary </a:t>
            </a:r>
            <a:r>
              <a:rPr sz="2000" spc="5" dirty="0">
                <a:latin typeface="Times New Roman"/>
                <a:cs typeface="Times New Roman"/>
              </a:rPr>
              <a:t> </a:t>
            </a:r>
            <a:r>
              <a:rPr sz="2000" spc="-5" dirty="0">
                <a:latin typeface="Times New Roman"/>
                <a:cs typeface="Times New Roman"/>
              </a:rPr>
              <a:t>layer the </a:t>
            </a:r>
            <a:r>
              <a:rPr sz="2000" dirty="0">
                <a:latin typeface="Times New Roman"/>
                <a:cs typeface="Times New Roman"/>
              </a:rPr>
              <a:t>velocity of flow varies linearly on a </a:t>
            </a:r>
            <a:r>
              <a:rPr sz="2000" spc="5" dirty="0">
                <a:latin typeface="Times New Roman"/>
                <a:cs typeface="Times New Roman"/>
              </a:rPr>
              <a:t>log-log </a:t>
            </a:r>
            <a:r>
              <a:rPr sz="2000" dirty="0">
                <a:latin typeface="Times New Roman"/>
                <a:cs typeface="Times New Roman"/>
              </a:rPr>
              <a:t>representation. It </a:t>
            </a:r>
            <a:r>
              <a:rPr sz="2000" spc="-5" dirty="0">
                <a:latin typeface="Times New Roman"/>
                <a:cs typeface="Times New Roman"/>
              </a:rPr>
              <a:t>indicates </a:t>
            </a:r>
            <a:r>
              <a:rPr sz="2000" dirty="0">
                <a:latin typeface="Times New Roman"/>
                <a:cs typeface="Times New Roman"/>
              </a:rPr>
              <a:t>the </a:t>
            </a:r>
            <a:r>
              <a:rPr sz="2000" spc="5" dirty="0">
                <a:latin typeface="Times New Roman"/>
                <a:cs typeface="Times New Roman"/>
              </a:rPr>
              <a:t> </a:t>
            </a:r>
            <a:r>
              <a:rPr sz="2000" spc="-5" dirty="0">
                <a:latin typeface="Times New Roman"/>
                <a:cs typeface="Times New Roman"/>
              </a:rPr>
              <a:t>variation</a:t>
            </a:r>
            <a:r>
              <a:rPr sz="2000" spc="-3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wind</a:t>
            </a:r>
            <a:r>
              <a:rPr sz="2000" spc="5" dirty="0">
                <a:latin typeface="Times New Roman"/>
                <a:cs typeface="Times New Roman"/>
              </a:rPr>
              <a:t> </a:t>
            </a:r>
            <a:r>
              <a:rPr sz="2000" dirty="0">
                <a:latin typeface="Times New Roman"/>
                <a:cs typeface="Times New Roman"/>
              </a:rPr>
              <a:t>velocity</a:t>
            </a:r>
            <a:r>
              <a:rPr sz="2000" spc="-3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exponential.</a:t>
            </a:r>
            <a:r>
              <a:rPr sz="2000" spc="-75" dirty="0">
                <a:latin typeface="Times New Roman"/>
                <a:cs typeface="Times New Roman"/>
              </a:rPr>
              <a:t> </a:t>
            </a:r>
            <a:r>
              <a:rPr sz="2000" dirty="0">
                <a:latin typeface="Times New Roman"/>
                <a:cs typeface="Times New Roman"/>
              </a:rPr>
              <a:t>The wind</a:t>
            </a:r>
            <a:r>
              <a:rPr sz="2000" spc="-10" dirty="0">
                <a:latin typeface="Times New Roman"/>
                <a:cs typeface="Times New Roman"/>
              </a:rPr>
              <a:t> </a:t>
            </a:r>
            <a:r>
              <a:rPr sz="2000" dirty="0">
                <a:latin typeface="Times New Roman"/>
                <a:cs typeface="Times New Roman"/>
              </a:rPr>
              <a:t>velocity</a:t>
            </a:r>
            <a:r>
              <a:rPr sz="2000" spc="-30" dirty="0">
                <a:latin typeface="Times New Roman"/>
                <a:cs typeface="Times New Roman"/>
              </a:rPr>
              <a:t> </a:t>
            </a:r>
            <a:r>
              <a:rPr sz="2000" dirty="0">
                <a:latin typeface="Times New Roman"/>
                <a:cs typeface="Times New Roman"/>
              </a:rPr>
              <a:t>at</a:t>
            </a:r>
            <a:r>
              <a:rPr sz="2000" spc="-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height</a:t>
            </a:r>
            <a:r>
              <a:rPr sz="2000" spc="-25" dirty="0">
                <a:latin typeface="Times New Roman"/>
                <a:cs typeface="Times New Roman"/>
              </a:rPr>
              <a:t> </a:t>
            </a:r>
            <a:r>
              <a:rPr sz="2000" dirty="0">
                <a:latin typeface="Times New Roman"/>
                <a:cs typeface="Times New Roman"/>
              </a:rPr>
              <a:t>H</a:t>
            </a:r>
            <a:r>
              <a:rPr sz="2000" spc="5" dirty="0">
                <a:latin typeface="Times New Roman"/>
                <a:cs typeface="Times New Roman"/>
              </a:rPr>
              <a:t> </a:t>
            </a:r>
            <a:r>
              <a:rPr sz="2000" spc="-5" dirty="0">
                <a:latin typeface="Times New Roman"/>
                <a:cs typeface="Times New Roman"/>
              </a:rPr>
              <a:t>is</a:t>
            </a:r>
            <a:r>
              <a:rPr sz="2000" spc="-10" dirty="0">
                <a:latin typeface="Times New Roman"/>
                <a:cs typeface="Times New Roman"/>
              </a:rPr>
              <a:t> </a:t>
            </a:r>
            <a:r>
              <a:rPr sz="2000" dirty="0">
                <a:latin typeface="Times New Roman"/>
                <a:cs typeface="Times New Roman"/>
              </a:rPr>
              <a:t>obtained</a:t>
            </a:r>
            <a:r>
              <a:rPr sz="2000" spc="-30" dirty="0">
                <a:latin typeface="Times New Roman"/>
                <a:cs typeface="Times New Roman"/>
              </a:rPr>
              <a:t> </a:t>
            </a:r>
            <a:r>
              <a:rPr sz="2000" dirty="0">
                <a:latin typeface="Times New Roman"/>
                <a:cs typeface="Times New Roman"/>
              </a:rPr>
              <a:t>as:</a:t>
            </a:r>
            <a:endParaRPr sz="2000">
              <a:latin typeface="Times New Roman"/>
              <a:cs typeface="Times New Roman"/>
            </a:endParaRPr>
          </a:p>
        </p:txBody>
      </p:sp>
      <p:sp>
        <p:nvSpPr>
          <p:cNvPr id="4" name="object 4"/>
          <p:cNvSpPr txBox="1"/>
          <p:nvPr/>
        </p:nvSpPr>
        <p:spPr>
          <a:xfrm>
            <a:off x="78739" y="3550742"/>
            <a:ext cx="706120" cy="331470"/>
          </a:xfrm>
          <a:prstGeom prst="rect">
            <a:avLst/>
          </a:prstGeom>
        </p:spPr>
        <p:txBody>
          <a:bodyPr vert="horz" wrap="square" lIns="0" tIns="13335" rIns="0" bIns="0" rtlCol="0">
            <a:spAutoFit/>
          </a:bodyPr>
          <a:lstStyle/>
          <a:p>
            <a:pPr marL="12700">
              <a:lnSpc>
                <a:spcPct val="100000"/>
              </a:lnSpc>
              <a:spcBef>
                <a:spcPts val="105"/>
              </a:spcBef>
            </a:pPr>
            <a:r>
              <a:rPr sz="2000" spc="15" dirty="0">
                <a:latin typeface="Times New Roman"/>
                <a:cs typeface="Times New Roman"/>
              </a:rPr>
              <a:t>W</a:t>
            </a:r>
            <a:r>
              <a:rPr sz="2000" dirty="0">
                <a:latin typeface="Times New Roman"/>
                <a:cs typeface="Times New Roman"/>
              </a:rPr>
              <a:t>here</a:t>
            </a:r>
            <a:endParaRPr sz="2000">
              <a:latin typeface="Times New Roman"/>
              <a:cs typeface="Times New Roman"/>
            </a:endParaRPr>
          </a:p>
        </p:txBody>
      </p:sp>
      <p:sp>
        <p:nvSpPr>
          <p:cNvPr id="5" name="object 5"/>
          <p:cNvSpPr txBox="1"/>
          <p:nvPr/>
        </p:nvSpPr>
        <p:spPr>
          <a:xfrm>
            <a:off x="1476502" y="4008501"/>
            <a:ext cx="590296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a:t>
            </a:r>
            <a:r>
              <a:rPr sz="2000" spc="484" dirty="0">
                <a:latin typeface="Times New Roman"/>
                <a:cs typeface="Times New Roman"/>
              </a:rPr>
              <a:t> </a:t>
            </a:r>
            <a:r>
              <a:rPr sz="2000" dirty="0">
                <a:latin typeface="Times New Roman"/>
                <a:cs typeface="Times New Roman"/>
              </a:rPr>
              <a:t>average</a:t>
            </a:r>
            <a:r>
              <a:rPr sz="2000" spc="-35" dirty="0">
                <a:latin typeface="Times New Roman"/>
                <a:cs typeface="Times New Roman"/>
              </a:rPr>
              <a:t> </a:t>
            </a:r>
            <a:r>
              <a:rPr sz="2000" dirty="0">
                <a:latin typeface="Times New Roman"/>
                <a:cs typeface="Times New Roman"/>
              </a:rPr>
              <a:t>annual</a:t>
            </a:r>
            <a:r>
              <a:rPr sz="2000" spc="-25" dirty="0">
                <a:latin typeface="Times New Roman"/>
                <a:cs typeface="Times New Roman"/>
              </a:rPr>
              <a:t> </a:t>
            </a:r>
            <a:r>
              <a:rPr sz="2000" dirty="0">
                <a:latin typeface="Times New Roman"/>
                <a:cs typeface="Times New Roman"/>
              </a:rPr>
              <a:t>velocity</a:t>
            </a:r>
            <a:r>
              <a:rPr sz="2000" spc="-30" dirty="0">
                <a:latin typeface="Times New Roman"/>
                <a:cs typeface="Times New Roman"/>
              </a:rPr>
              <a:t> </a:t>
            </a:r>
            <a:r>
              <a:rPr sz="2000" dirty="0">
                <a:latin typeface="Times New Roman"/>
                <a:cs typeface="Times New Roman"/>
              </a:rPr>
              <a:t>(in</a:t>
            </a:r>
            <a:r>
              <a:rPr sz="2000" spc="-15" dirty="0">
                <a:latin typeface="Times New Roman"/>
                <a:cs typeface="Times New Roman"/>
              </a:rPr>
              <a:t> </a:t>
            </a:r>
            <a:r>
              <a:rPr sz="2000" spc="-5" dirty="0">
                <a:latin typeface="Times New Roman"/>
                <a:cs typeface="Times New Roman"/>
              </a:rPr>
              <a:t>m/sec) </a:t>
            </a:r>
            <a:r>
              <a:rPr sz="2000" dirty="0">
                <a:latin typeface="Times New Roman"/>
                <a:cs typeface="Times New Roman"/>
              </a:rPr>
              <a:t>at</a:t>
            </a:r>
            <a:r>
              <a:rPr sz="2000" spc="-5"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dirty="0">
                <a:latin typeface="Times New Roman"/>
                <a:cs typeface="Times New Roman"/>
              </a:rPr>
              <a:t>height</a:t>
            </a:r>
            <a:r>
              <a:rPr sz="2000" spc="-40" dirty="0">
                <a:latin typeface="Times New Roman"/>
                <a:cs typeface="Times New Roman"/>
              </a:rPr>
              <a:t> </a:t>
            </a:r>
            <a:r>
              <a:rPr sz="2000" dirty="0">
                <a:latin typeface="Times New Roman"/>
                <a:cs typeface="Times New Roman"/>
              </a:rPr>
              <a:t>H</a:t>
            </a:r>
            <a:r>
              <a:rPr sz="2000" spc="5" dirty="0">
                <a:latin typeface="Times New Roman"/>
                <a:cs typeface="Times New Roman"/>
              </a:rPr>
              <a:t> </a:t>
            </a:r>
            <a:r>
              <a:rPr sz="2000" dirty="0">
                <a:latin typeface="Times New Roman"/>
                <a:cs typeface="Times New Roman"/>
              </a:rPr>
              <a:t>(in</a:t>
            </a:r>
            <a:r>
              <a:rPr sz="2000" spc="-15" dirty="0">
                <a:latin typeface="Times New Roman"/>
                <a:cs typeface="Times New Roman"/>
              </a:rPr>
              <a:t> </a:t>
            </a:r>
            <a:r>
              <a:rPr sz="2000" spc="-10" dirty="0">
                <a:latin typeface="Times New Roman"/>
                <a:cs typeface="Times New Roman"/>
              </a:rPr>
              <a:t>m).</a:t>
            </a:r>
            <a:endParaRPr sz="2000">
              <a:latin typeface="Times New Roman"/>
              <a:cs typeface="Times New Roman"/>
            </a:endParaRPr>
          </a:p>
        </p:txBody>
      </p:sp>
      <p:sp>
        <p:nvSpPr>
          <p:cNvPr id="6" name="object 6"/>
          <p:cNvSpPr txBox="1"/>
          <p:nvPr/>
        </p:nvSpPr>
        <p:spPr>
          <a:xfrm>
            <a:off x="78739" y="6294831"/>
            <a:ext cx="213868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given</a:t>
            </a:r>
            <a:r>
              <a:rPr sz="2000" spc="-50" dirty="0">
                <a:latin typeface="Times New Roman"/>
                <a:cs typeface="Times New Roman"/>
              </a:rPr>
              <a:t> </a:t>
            </a:r>
            <a:r>
              <a:rPr sz="2000" dirty="0">
                <a:latin typeface="Times New Roman"/>
                <a:cs typeface="Times New Roman"/>
              </a:rPr>
              <a:t>in</a:t>
            </a:r>
            <a:r>
              <a:rPr sz="2000" spc="-30" dirty="0">
                <a:latin typeface="Times New Roman"/>
                <a:cs typeface="Times New Roman"/>
              </a:rPr>
              <a:t> </a:t>
            </a:r>
            <a:r>
              <a:rPr sz="2000" spc="-5" dirty="0">
                <a:latin typeface="Times New Roman"/>
                <a:cs typeface="Times New Roman"/>
              </a:rPr>
              <a:t>table</a:t>
            </a:r>
            <a:r>
              <a:rPr sz="2000" spc="-30" dirty="0">
                <a:latin typeface="Times New Roman"/>
                <a:cs typeface="Times New Roman"/>
              </a:rPr>
              <a:t> </a:t>
            </a:r>
            <a:r>
              <a:rPr sz="2000" spc="-20" dirty="0">
                <a:latin typeface="Times New Roman"/>
                <a:cs typeface="Times New Roman"/>
              </a:rPr>
              <a:t>below.</a:t>
            </a:r>
            <a:endParaRPr sz="2000">
              <a:latin typeface="Times New Roman"/>
              <a:cs typeface="Times New Roman"/>
            </a:endParaRPr>
          </a:p>
        </p:txBody>
      </p:sp>
      <p:sp>
        <p:nvSpPr>
          <p:cNvPr id="7" name="object 7"/>
          <p:cNvSpPr/>
          <p:nvPr/>
        </p:nvSpPr>
        <p:spPr>
          <a:xfrm>
            <a:off x="4850783" y="3108212"/>
            <a:ext cx="368300" cy="0"/>
          </a:xfrm>
          <a:custGeom>
            <a:avLst/>
            <a:gdLst/>
            <a:ahLst/>
            <a:cxnLst/>
            <a:rect l="l" t="t" r="r" b="b"/>
            <a:pathLst>
              <a:path w="368300">
                <a:moveTo>
                  <a:pt x="0" y="0"/>
                </a:moveTo>
                <a:lnTo>
                  <a:pt x="368186" y="0"/>
                </a:lnTo>
              </a:path>
            </a:pathLst>
          </a:custGeom>
          <a:ln w="13915">
            <a:solidFill>
              <a:srgbClr val="000000"/>
            </a:solidFill>
          </a:ln>
        </p:spPr>
        <p:txBody>
          <a:bodyPr wrap="square" lIns="0" tIns="0" rIns="0" bIns="0" rtlCol="0"/>
          <a:lstStyle/>
          <a:p>
            <a:endParaRPr/>
          </a:p>
        </p:txBody>
      </p:sp>
      <p:sp>
        <p:nvSpPr>
          <p:cNvPr id="8" name="object 8"/>
          <p:cNvSpPr txBox="1"/>
          <p:nvPr/>
        </p:nvSpPr>
        <p:spPr>
          <a:xfrm>
            <a:off x="5547987" y="2531451"/>
            <a:ext cx="79375" cy="195580"/>
          </a:xfrm>
          <a:prstGeom prst="rect">
            <a:avLst/>
          </a:prstGeom>
        </p:spPr>
        <p:txBody>
          <a:bodyPr vert="horz" wrap="square" lIns="0" tIns="14604" rIns="0" bIns="0" rtlCol="0">
            <a:spAutoFit/>
          </a:bodyPr>
          <a:lstStyle/>
          <a:p>
            <a:pPr>
              <a:lnSpc>
                <a:spcPct val="100000"/>
              </a:lnSpc>
              <a:spcBef>
                <a:spcPts val="114"/>
              </a:spcBef>
            </a:pPr>
            <a:r>
              <a:rPr sz="1100" spc="70" dirty="0">
                <a:latin typeface="Times New Roman"/>
                <a:cs typeface="Times New Roman"/>
              </a:rPr>
              <a:t>*</a:t>
            </a:r>
            <a:endParaRPr sz="1100">
              <a:latin typeface="Times New Roman"/>
              <a:cs typeface="Times New Roman"/>
            </a:endParaRPr>
          </a:p>
        </p:txBody>
      </p:sp>
      <p:sp>
        <p:nvSpPr>
          <p:cNvPr id="9" name="object 9"/>
          <p:cNvSpPr txBox="1"/>
          <p:nvPr/>
        </p:nvSpPr>
        <p:spPr>
          <a:xfrm>
            <a:off x="3496148" y="2657791"/>
            <a:ext cx="920750" cy="263525"/>
          </a:xfrm>
          <a:prstGeom prst="rect">
            <a:avLst/>
          </a:prstGeom>
        </p:spPr>
        <p:txBody>
          <a:bodyPr vert="horz" wrap="square" lIns="0" tIns="13970" rIns="0" bIns="0" rtlCol="0">
            <a:spAutoFit/>
          </a:bodyPr>
          <a:lstStyle/>
          <a:p>
            <a:pPr marL="12700">
              <a:lnSpc>
                <a:spcPct val="100000"/>
              </a:lnSpc>
              <a:spcBef>
                <a:spcPts val="110"/>
              </a:spcBef>
              <a:tabLst>
                <a:tab pos="796925" algn="l"/>
              </a:tabLst>
            </a:pPr>
            <a:r>
              <a:rPr sz="1550" spc="95" dirty="0">
                <a:latin typeface="Times New Roman"/>
                <a:cs typeface="Times New Roman"/>
              </a:rPr>
              <a:t>_	_</a:t>
            </a:r>
            <a:endParaRPr sz="1550">
              <a:latin typeface="Times New Roman"/>
              <a:cs typeface="Times New Roman"/>
            </a:endParaRPr>
          </a:p>
        </p:txBody>
      </p:sp>
      <p:sp>
        <p:nvSpPr>
          <p:cNvPr id="10" name="object 10"/>
          <p:cNvSpPr txBox="1"/>
          <p:nvPr/>
        </p:nvSpPr>
        <p:spPr>
          <a:xfrm>
            <a:off x="4670116" y="2651020"/>
            <a:ext cx="887730" cy="433705"/>
          </a:xfrm>
          <a:prstGeom prst="rect">
            <a:avLst/>
          </a:prstGeom>
        </p:spPr>
        <p:txBody>
          <a:bodyPr vert="horz" wrap="square" lIns="0" tIns="15875" rIns="0" bIns="0" rtlCol="0">
            <a:spAutoFit/>
          </a:bodyPr>
          <a:lstStyle/>
          <a:p>
            <a:pPr marL="25400">
              <a:lnSpc>
                <a:spcPct val="100000"/>
              </a:lnSpc>
              <a:spcBef>
                <a:spcPts val="125"/>
              </a:spcBef>
            </a:pPr>
            <a:r>
              <a:rPr sz="2650" spc="125" dirty="0">
                <a:latin typeface="Symbol"/>
                <a:cs typeface="Symbol"/>
              </a:rPr>
              <a:t></a:t>
            </a:r>
            <a:r>
              <a:rPr sz="2650" spc="-295" dirty="0">
                <a:latin typeface="Times New Roman"/>
                <a:cs typeface="Times New Roman"/>
              </a:rPr>
              <a:t> </a:t>
            </a:r>
            <a:r>
              <a:rPr sz="3975" i="1" spc="359" baseline="4192" dirty="0">
                <a:latin typeface="Times New Roman"/>
                <a:cs typeface="Times New Roman"/>
              </a:rPr>
              <a:t>H</a:t>
            </a:r>
            <a:r>
              <a:rPr sz="3975" i="1" spc="-52" baseline="4192" dirty="0">
                <a:latin typeface="Times New Roman"/>
                <a:cs typeface="Times New Roman"/>
              </a:rPr>
              <a:t> </a:t>
            </a:r>
            <a:r>
              <a:rPr sz="2650" spc="125" dirty="0">
                <a:latin typeface="Symbol"/>
                <a:cs typeface="Symbol"/>
              </a:rPr>
              <a:t></a:t>
            </a:r>
            <a:r>
              <a:rPr sz="2650" spc="-395" dirty="0">
                <a:latin typeface="Times New Roman"/>
                <a:cs typeface="Times New Roman"/>
              </a:rPr>
              <a:t> </a:t>
            </a:r>
            <a:r>
              <a:rPr sz="2325" i="1" spc="142" baseline="64516" dirty="0">
                <a:latin typeface="Times New Roman"/>
                <a:cs typeface="Times New Roman"/>
              </a:rPr>
              <a:t>g</a:t>
            </a:r>
            <a:endParaRPr sz="2325" baseline="64516">
              <a:latin typeface="Times New Roman"/>
              <a:cs typeface="Times New Roman"/>
            </a:endParaRPr>
          </a:p>
        </p:txBody>
      </p:sp>
      <p:sp>
        <p:nvSpPr>
          <p:cNvPr id="11" name="object 11"/>
          <p:cNvSpPr txBox="1"/>
          <p:nvPr/>
        </p:nvSpPr>
        <p:spPr>
          <a:xfrm>
            <a:off x="3428476" y="2840284"/>
            <a:ext cx="3453129" cy="433705"/>
          </a:xfrm>
          <a:prstGeom prst="rect">
            <a:avLst/>
          </a:prstGeom>
        </p:spPr>
        <p:txBody>
          <a:bodyPr vert="horz" wrap="square" lIns="0" tIns="15875" rIns="0" bIns="0" rtlCol="0">
            <a:spAutoFit/>
          </a:bodyPr>
          <a:lstStyle/>
          <a:p>
            <a:pPr marL="50800">
              <a:lnSpc>
                <a:spcPct val="100000"/>
              </a:lnSpc>
              <a:spcBef>
                <a:spcPts val="125"/>
              </a:spcBef>
              <a:tabLst>
                <a:tab pos="551815" algn="l"/>
                <a:tab pos="2510155" algn="l"/>
              </a:tabLst>
            </a:pPr>
            <a:r>
              <a:rPr sz="2650" i="1" spc="235" dirty="0">
                <a:latin typeface="Times New Roman"/>
                <a:cs typeface="Times New Roman"/>
              </a:rPr>
              <a:t>v</a:t>
            </a:r>
            <a:r>
              <a:rPr sz="2325" i="1" spc="352" baseline="-5376" dirty="0">
                <a:latin typeface="Times New Roman"/>
                <a:cs typeface="Times New Roman"/>
              </a:rPr>
              <a:t>H	</a:t>
            </a:r>
            <a:r>
              <a:rPr sz="2650" spc="180" dirty="0">
                <a:latin typeface="Symbol"/>
                <a:cs typeface="Symbol"/>
              </a:rPr>
              <a:t></a:t>
            </a:r>
            <a:r>
              <a:rPr sz="2650" spc="-75" dirty="0">
                <a:latin typeface="Times New Roman"/>
                <a:cs typeface="Times New Roman"/>
              </a:rPr>
              <a:t> </a:t>
            </a:r>
            <a:r>
              <a:rPr sz="2650" i="1" spc="110" dirty="0">
                <a:latin typeface="Times New Roman"/>
                <a:cs typeface="Times New Roman"/>
              </a:rPr>
              <a:t>v</a:t>
            </a:r>
            <a:r>
              <a:rPr sz="2325" spc="165" baseline="-5376" dirty="0">
                <a:latin typeface="Times New Roman"/>
                <a:cs typeface="Times New Roman"/>
              </a:rPr>
              <a:t>10</a:t>
            </a:r>
            <a:r>
              <a:rPr sz="2325" spc="-82" baseline="-5376" dirty="0">
                <a:latin typeface="Times New Roman"/>
                <a:cs typeface="Times New Roman"/>
              </a:rPr>
              <a:t> </a:t>
            </a:r>
            <a:r>
              <a:rPr sz="3975" spc="-240" baseline="-22012" dirty="0">
                <a:latin typeface="Symbol"/>
                <a:cs typeface="Symbol"/>
              </a:rPr>
              <a:t></a:t>
            </a:r>
            <a:r>
              <a:rPr sz="3975" spc="-240" baseline="-50314" dirty="0">
                <a:latin typeface="Symbol"/>
                <a:cs typeface="Symbol"/>
              </a:rPr>
              <a:t></a:t>
            </a:r>
            <a:r>
              <a:rPr sz="3975" spc="-240" baseline="-44025" dirty="0">
                <a:latin typeface="Times New Roman"/>
                <a:cs typeface="Times New Roman"/>
              </a:rPr>
              <a:t>10</a:t>
            </a:r>
            <a:r>
              <a:rPr sz="3975" spc="-622" baseline="-44025" dirty="0">
                <a:latin typeface="Times New Roman"/>
                <a:cs typeface="Times New Roman"/>
              </a:rPr>
              <a:t> </a:t>
            </a:r>
            <a:r>
              <a:rPr sz="3975" spc="-675" baseline="-22012" dirty="0">
                <a:latin typeface="Symbol"/>
                <a:cs typeface="Symbol"/>
              </a:rPr>
              <a:t></a:t>
            </a:r>
            <a:r>
              <a:rPr sz="3975" spc="-675" baseline="-50314" dirty="0">
                <a:latin typeface="Symbol"/>
                <a:cs typeface="Symbol"/>
              </a:rPr>
              <a:t></a:t>
            </a:r>
            <a:r>
              <a:rPr sz="3975" spc="-675" baseline="-50314" dirty="0">
                <a:latin typeface="Times New Roman"/>
                <a:cs typeface="Times New Roman"/>
              </a:rPr>
              <a:t>	</a:t>
            </a:r>
            <a:r>
              <a:rPr sz="2650" spc="40" dirty="0">
                <a:latin typeface="Times New Roman"/>
                <a:cs typeface="Times New Roman"/>
              </a:rPr>
              <a:t>m/sec.</a:t>
            </a:r>
            <a:endParaRPr sz="2650">
              <a:latin typeface="Times New Roman"/>
              <a:cs typeface="Times New Roman"/>
            </a:endParaRPr>
          </a:p>
        </p:txBody>
      </p:sp>
      <p:sp>
        <p:nvSpPr>
          <p:cNvPr id="12" name="object 12"/>
          <p:cNvSpPr txBox="1"/>
          <p:nvPr/>
        </p:nvSpPr>
        <p:spPr>
          <a:xfrm>
            <a:off x="1066689" y="4040621"/>
            <a:ext cx="342265" cy="371475"/>
          </a:xfrm>
          <a:prstGeom prst="rect">
            <a:avLst/>
          </a:prstGeom>
        </p:spPr>
        <p:txBody>
          <a:bodyPr vert="horz" wrap="square" lIns="0" tIns="15240" rIns="0" bIns="0" rtlCol="0">
            <a:spAutoFit/>
          </a:bodyPr>
          <a:lstStyle/>
          <a:p>
            <a:pPr marL="38100">
              <a:lnSpc>
                <a:spcPct val="100000"/>
              </a:lnSpc>
              <a:spcBef>
                <a:spcPts val="120"/>
              </a:spcBef>
            </a:pPr>
            <a:r>
              <a:rPr sz="2250" i="1" spc="75" dirty="0">
                <a:latin typeface="Times New Roman"/>
                <a:cs typeface="Times New Roman"/>
              </a:rPr>
              <a:t>v</a:t>
            </a:r>
            <a:r>
              <a:rPr sz="1950" i="1" spc="112" baseline="-6410" dirty="0">
                <a:latin typeface="Times New Roman"/>
                <a:cs typeface="Times New Roman"/>
              </a:rPr>
              <a:t>H</a:t>
            </a:r>
            <a:endParaRPr sz="1950" baseline="-6410">
              <a:latin typeface="Times New Roman"/>
              <a:cs typeface="Times New Roman"/>
            </a:endParaRPr>
          </a:p>
        </p:txBody>
      </p:sp>
      <p:sp>
        <p:nvSpPr>
          <p:cNvPr id="13" name="object 13"/>
          <p:cNvSpPr txBox="1"/>
          <p:nvPr/>
        </p:nvSpPr>
        <p:spPr>
          <a:xfrm>
            <a:off x="1114992" y="3885914"/>
            <a:ext cx="107314" cy="227329"/>
          </a:xfrm>
          <a:prstGeom prst="rect">
            <a:avLst/>
          </a:prstGeom>
        </p:spPr>
        <p:txBody>
          <a:bodyPr vert="horz" wrap="square" lIns="0" tIns="15875" rIns="0" bIns="0" rtlCol="0">
            <a:spAutoFit/>
          </a:bodyPr>
          <a:lstStyle/>
          <a:p>
            <a:pPr marL="12700">
              <a:lnSpc>
                <a:spcPct val="100000"/>
              </a:lnSpc>
              <a:spcBef>
                <a:spcPts val="125"/>
              </a:spcBef>
            </a:pPr>
            <a:r>
              <a:rPr sz="1300" spc="-10" dirty="0">
                <a:latin typeface="Times New Roman"/>
                <a:cs typeface="Times New Roman"/>
              </a:rPr>
              <a:t>_</a:t>
            </a:r>
            <a:endParaRPr sz="1300">
              <a:latin typeface="Times New Roman"/>
              <a:cs typeface="Times New Roman"/>
            </a:endParaRPr>
          </a:p>
        </p:txBody>
      </p:sp>
      <p:sp>
        <p:nvSpPr>
          <p:cNvPr id="14" name="object 14"/>
          <p:cNvSpPr txBox="1"/>
          <p:nvPr/>
        </p:nvSpPr>
        <p:spPr>
          <a:xfrm>
            <a:off x="1114992" y="4266914"/>
            <a:ext cx="107314" cy="227329"/>
          </a:xfrm>
          <a:prstGeom prst="rect">
            <a:avLst/>
          </a:prstGeom>
        </p:spPr>
        <p:txBody>
          <a:bodyPr vert="horz" wrap="square" lIns="0" tIns="15875" rIns="0" bIns="0" rtlCol="0">
            <a:spAutoFit/>
          </a:bodyPr>
          <a:lstStyle/>
          <a:p>
            <a:pPr marL="12700">
              <a:lnSpc>
                <a:spcPct val="100000"/>
              </a:lnSpc>
              <a:spcBef>
                <a:spcPts val="125"/>
              </a:spcBef>
            </a:pPr>
            <a:r>
              <a:rPr sz="1300" spc="-10" dirty="0">
                <a:latin typeface="Times New Roman"/>
                <a:cs typeface="Times New Roman"/>
              </a:rPr>
              <a:t>_</a:t>
            </a:r>
            <a:endParaRPr sz="1300">
              <a:latin typeface="Times New Roman"/>
              <a:cs typeface="Times New Roman"/>
            </a:endParaRPr>
          </a:p>
        </p:txBody>
      </p:sp>
      <p:sp>
        <p:nvSpPr>
          <p:cNvPr id="15" name="object 15"/>
          <p:cNvSpPr txBox="1"/>
          <p:nvPr/>
        </p:nvSpPr>
        <p:spPr>
          <a:xfrm>
            <a:off x="53339" y="4285332"/>
            <a:ext cx="8651875" cy="1883410"/>
          </a:xfrm>
          <a:prstGeom prst="rect">
            <a:avLst/>
          </a:prstGeom>
        </p:spPr>
        <p:txBody>
          <a:bodyPr vert="horz" wrap="square" lIns="0" tIns="169545" rIns="0" bIns="0" rtlCol="0">
            <a:spAutoFit/>
          </a:bodyPr>
          <a:lstStyle/>
          <a:p>
            <a:pPr marL="1050925">
              <a:lnSpc>
                <a:spcPct val="100000"/>
              </a:lnSpc>
              <a:spcBef>
                <a:spcPts val="1335"/>
              </a:spcBef>
            </a:pPr>
            <a:r>
              <a:rPr sz="3375" i="1" spc="7" baseline="3703" dirty="0">
                <a:latin typeface="Times New Roman"/>
                <a:cs typeface="Times New Roman"/>
              </a:rPr>
              <a:t>v</a:t>
            </a:r>
            <a:r>
              <a:rPr sz="1300" spc="5" dirty="0">
                <a:latin typeface="Times New Roman"/>
                <a:cs typeface="Times New Roman"/>
              </a:rPr>
              <a:t>10</a:t>
            </a:r>
            <a:r>
              <a:rPr sz="1300" spc="45" dirty="0">
                <a:latin typeface="Times New Roman"/>
                <a:cs typeface="Times New Roman"/>
              </a:rPr>
              <a:t> </a:t>
            </a:r>
            <a:r>
              <a:rPr sz="3000" baseline="1388" dirty="0">
                <a:latin typeface="Times New Roman"/>
                <a:cs typeface="Times New Roman"/>
              </a:rPr>
              <a:t>=</a:t>
            </a:r>
            <a:r>
              <a:rPr sz="3000" spc="735" baseline="1388" dirty="0">
                <a:latin typeface="Times New Roman"/>
                <a:cs typeface="Times New Roman"/>
              </a:rPr>
              <a:t> </a:t>
            </a:r>
            <a:r>
              <a:rPr sz="3000" baseline="1388" dirty="0">
                <a:latin typeface="Times New Roman"/>
                <a:cs typeface="Times New Roman"/>
              </a:rPr>
              <a:t>annual</a:t>
            </a:r>
            <a:r>
              <a:rPr sz="3000" spc="-60" baseline="1388" dirty="0">
                <a:latin typeface="Times New Roman"/>
                <a:cs typeface="Times New Roman"/>
              </a:rPr>
              <a:t> </a:t>
            </a:r>
            <a:r>
              <a:rPr sz="3000" baseline="1388" dirty="0">
                <a:latin typeface="Times New Roman"/>
                <a:cs typeface="Times New Roman"/>
              </a:rPr>
              <a:t>average</a:t>
            </a:r>
            <a:r>
              <a:rPr sz="3000" spc="-30" baseline="1388" dirty="0">
                <a:latin typeface="Times New Roman"/>
                <a:cs typeface="Times New Roman"/>
              </a:rPr>
              <a:t> </a:t>
            </a:r>
            <a:r>
              <a:rPr sz="3000" baseline="1388" dirty="0">
                <a:latin typeface="Times New Roman"/>
                <a:cs typeface="Times New Roman"/>
              </a:rPr>
              <a:t>velocity</a:t>
            </a:r>
            <a:r>
              <a:rPr sz="3000" spc="-44" baseline="1388" dirty="0">
                <a:latin typeface="Times New Roman"/>
                <a:cs typeface="Times New Roman"/>
              </a:rPr>
              <a:t> </a:t>
            </a:r>
            <a:r>
              <a:rPr sz="3000" baseline="1388" dirty="0">
                <a:latin typeface="Times New Roman"/>
                <a:cs typeface="Times New Roman"/>
              </a:rPr>
              <a:t>(in</a:t>
            </a:r>
            <a:r>
              <a:rPr sz="3000" spc="-22" baseline="1388" dirty="0">
                <a:latin typeface="Times New Roman"/>
                <a:cs typeface="Times New Roman"/>
              </a:rPr>
              <a:t> </a:t>
            </a:r>
            <a:r>
              <a:rPr sz="3000" spc="-7" baseline="1388" dirty="0">
                <a:latin typeface="Times New Roman"/>
                <a:cs typeface="Times New Roman"/>
              </a:rPr>
              <a:t>m/sec) </a:t>
            </a:r>
            <a:r>
              <a:rPr sz="3000" baseline="1388" dirty="0">
                <a:latin typeface="Times New Roman"/>
                <a:cs typeface="Times New Roman"/>
              </a:rPr>
              <a:t>at a</a:t>
            </a:r>
            <a:r>
              <a:rPr sz="3000" spc="-15" baseline="1388" dirty="0">
                <a:latin typeface="Times New Roman"/>
                <a:cs typeface="Times New Roman"/>
              </a:rPr>
              <a:t> </a:t>
            </a:r>
            <a:r>
              <a:rPr sz="3000" baseline="1388" dirty="0">
                <a:latin typeface="Times New Roman"/>
                <a:cs typeface="Times New Roman"/>
              </a:rPr>
              <a:t>height</a:t>
            </a:r>
            <a:r>
              <a:rPr sz="3000" spc="-60" baseline="1388" dirty="0">
                <a:latin typeface="Times New Roman"/>
                <a:cs typeface="Times New Roman"/>
              </a:rPr>
              <a:t> </a:t>
            </a:r>
            <a:r>
              <a:rPr sz="3000" baseline="1388" dirty="0">
                <a:latin typeface="Times New Roman"/>
                <a:cs typeface="Times New Roman"/>
              </a:rPr>
              <a:t>of 10</a:t>
            </a:r>
            <a:r>
              <a:rPr sz="3000" spc="-15" baseline="1388" dirty="0">
                <a:latin typeface="Times New Roman"/>
                <a:cs typeface="Times New Roman"/>
              </a:rPr>
              <a:t> </a:t>
            </a:r>
            <a:r>
              <a:rPr sz="3000" spc="-22" baseline="1388" dirty="0">
                <a:latin typeface="Times New Roman"/>
                <a:cs typeface="Times New Roman"/>
              </a:rPr>
              <a:t>m.</a:t>
            </a:r>
            <a:endParaRPr sz="3000" baseline="1388">
              <a:latin typeface="Times New Roman"/>
              <a:cs typeface="Times New Roman"/>
            </a:endParaRPr>
          </a:p>
          <a:p>
            <a:pPr marL="1054735">
              <a:lnSpc>
                <a:spcPct val="100000"/>
              </a:lnSpc>
              <a:spcBef>
                <a:spcPts val="1090"/>
              </a:spcBef>
            </a:pPr>
            <a:r>
              <a:rPr sz="2000" dirty="0">
                <a:latin typeface="Times New Roman"/>
                <a:cs typeface="Times New Roman"/>
              </a:rPr>
              <a:t>H</a:t>
            </a:r>
            <a:r>
              <a:rPr sz="2000" spc="-20"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height</a:t>
            </a:r>
            <a:r>
              <a:rPr sz="2000" spc="-50" dirty="0">
                <a:latin typeface="Times New Roman"/>
                <a:cs typeface="Times New Roman"/>
              </a:rPr>
              <a:t> </a:t>
            </a:r>
            <a:r>
              <a:rPr sz="2000" spc="-10" dirty="0">
                <a:latin typeface="Times New Roman"/>
                <a:cs typeface="Times New Roman"/>
              </a:rPr>
              <a:t>(m)</a:t>
            </a:r>
            <a:endParaRPr sz="2000">
              <a:latin typeface="Times New Roman"/>
              <a:cs typeface="Times New Roman"/>
            </a:endParaRPr>
          </a:p>
          <a:p>
            <a:pPr marL="1054735">
              <a:lnSpc>
                <a:spcPct val="100000"/>
              </a:lnSpc>
              <a:spcBef>
                <a:spcPts val="1200"/>
              </a:spcBef>
            </a:pPr>
            <a:r>
              <a:rPr sz="2000" spc="10" dirty="0">
                <a:latin typeface="Times New Roman"/>
                <a:cs typeface="Times New Roman"/>
              </a:rPr>
              <a:t>g</a:t>
            </a:r>
            <a:r>
              <a:rPr sz="1950" spc="15" baseline="25641" dirty="0">
                <a:latin typeface="Times New Roman"/>
                <a:cs typeface="Times New Roman"/>
              </a:rPr>
              <a:t>*</a:t>
            </a:r>
            <a:r>
              <a:rPr sz="1950" spc="209" baseline="25641" dirty="0">
                <a:latin typeface="Times New Roman"/>
                <a:cs typeface="Times New Roman"/>
              </a:rPr>
              <a:t> </a:t>
            </a:r>
            <a:r>
              <a:rPr sz="2000" dirty="0">
                <a:latin typeface="Times New Roman"/>
                <a:cs typeface="Times New Roman"/>
              </a:rPr>
              <a:t>=</a:t>
            </a:r>
            <a:r>
              <a:rPr sz="2000" spc="-35" dirty="0">
                <a:latin typeface="Times New Roman"/>
                <a:cs typeface="Times New Roman"/>
              </a:rPr>
              <a:t> </a:t>
            </a:r>
            <a:r>
              <a:rPr sz="2000" dirty="0">
                <a:latin typeface="Times New Roman"/>
                <a:cs typeface="Times New Roman"/>
              </a:rPr>
              <a:t>exponent.</a:t>
            </a:r>
            <a:endParaRPr sz="2000">
              <a:latin typeface="Times New Roman"/>
              <a:cs typeface="Times New Roman"/>
            </a:endParaRPr>
          </a:p>
          <a:p>
            <a:pPr marL="38100">
              <a:lnSpc>
                <a:spcPct val="100000"/>
              </a:lnSpc>
              <a:spcBef>
                <a:spcPts val="1200"/>
              </a:spcBef>
            </a:pPr>
            <a:r>
              <a:rPr sz="2000" dirty="0">
                <a:latin typeface="Times New Roman"/>
                <a:cs typeface="Times New Roman"/>
              </a:rPr>
              <a:t>The above</a:t>
            </a:r>
            <a:r>
              <a:rPr sz="2000" spc="-15" dirty="0">
                <a:latin typeface="Times New Roman"/>
                <a:cs typeface="Times New Roman"/>
              </a:rPr>
              <a:t> </a:t>
            </a:r>
            <a:r>
              <a:rPr sz="2000" dirty="0">
                <a:latin typeface="Times New Roman"/>
                <a:cs typeface="Times New Roman"/>
              </a:rPr>
              <a:t>equation</a:t>
            </a:r>
            <a:r>
              <a:rPr sz="2000" spc="-4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accurate</a:t>
            </a:r>
            <a:r>
              <a:rPr sz="2000" spc="-25" dirty="0">
                <a:latin typeface="Times New Roman"/>
                <a:cs typeface="Times New Roman"/>
              </a:rPr>
              <a:t> </a:t>
            </a:r>
            <a:r>
              <a:rPr sz="2000" dirty="0">
                <a:latin typeface="Times New Roman"/>
                <a:cs typeface="Times New Roman"/>
              </a:rPr>
              <a:t>up</a:t>
            </a:r>
            <a:r>
              <a:rPr sz="2000" spc="-1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height</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200m.</a:t>
            </a:r>
            <a:r>
              <a:rPr sz="2000" spc="-55" dirty="0">
                <a:latin typeface="Times New Roman"/>
                <a:cs typeface="Times New Roman"/>
              </a:rPr>
              <a:t> </a:t>
            </a:r>
            <a:r>
              <a:rPr sz="2000" dirty="0">
                <a:latin typeface="Times New Roman"/>
                <a:cs typeface="Times New Roman"/>
              </a:rPr>
              <a:t>The values</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exponent</a:t>
            </a:r>
            <a:r>
              <a:rPr sz="2000" spc="-45" dirty="0">
                <a:latin typeface="Times New Roman"/>
                <a:cs typeface="Times New Roman"/>
              </a:rPr>
              <a:t> </a:t>
            </a:r>
            <a:r>
              <a:rPr sz="2000" dirty="0">
                <a:latin typeface="Times New Roman"/>
                <a:cs typeface="Times New Roman"/>
              </a:rPr>
              <a:t>are</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411718" y="6445541"/>
            <a:ext cx="196215" cy="196215"/>
          </a:xfrm>
          <a:prstGeom prst="rect">
            <a:avLst/>
          </a:prstGeom>
        </p:spPr>
        <p:txBody>
          <a:bodyPr vert="horz" wrap="square" lIns="0" tIns="0" rIns="0" bIns="0" rtlCol="0">
            <a:spAutoFit/>
          </a:bodyPr>
          <a:lstStyle/>
          <a:p>
            <a:pPr marL="12700">
              <a:lnSpc>
                <a:spcPts val="1430"/>
              </a:lnSpc>
            </a:pPr>
            <a:r>
              <a:rPr sz="1200" dirty="0">
                <a:solidFill>
                  <a:srgbClr val="888888"/>
                </a:solidFill>
                <a:latin typeface="Arial MT"/>
                <a:cs typeface="Arial MT"/>
              </a:rPr>
              <a:t>56</a:t>
            </a:r>
            <a:endParaRPr sz="1200">
              <a:latin typeface="Arial MT"/>
              <a:cs typeface="Arial MT"/>
            </a:endParaRPr>
          </a:p>
        </p:txBody>
      </p:sp>
      <p:graphicFrame>
        <p:nvGraphicFramePr>
          <p:cNvPr id="2" name="object 2"/>
          <p:cNvGraphicFramePr>
            <a:graphicFrameLocks noGrp="1"/>
          </p:cNvGraphicFramePr>
          <p:nvPr/>
        </p:nvGraphicFramePr>
        <p:xfrm>
          <a:off x="152400" y="533400"/>
          <a:ext cx="8832850" cy="2492944"/>
        </p:xfrm>
        <a:graphic>
          <a:graphicData uri="http://schemas.openxmlformats.org/drawingml/2006/table">
            <a:tbl>
              <a:tblPr firstRow="1" bandRow="1">
                <a:tableStyleId>{2D5ABB26-0587-4C30-8999-92F81FD0307C}</a:tableStyleId>
              </a:tblPr>
              <a:tblGrid>
                <a:gridCol w="7464425"/>
                <a:gridCol w="1368425"/>
              </a:tblGrid>
              <a:tr h="393064">
                <a:tc>
                  <a:txBody>
                    <a:bodyPr/>
                    <a:lstStyle/>
                    <a:p>
                      <a:pPr algn="ctr">
                        <a:lnSpc>
                          <a:spcPct val="100000"/>
                        </a:lnSpc>
                        <a:spcBef>
                          <a:spcPts val="270"/>
                        </a:spcBef>
                      </a:pPr>
                      <a:r>
                        <a:rPr sz="2000" b="1" dirty="0">
                          <a:solidFill>
                            <a:srgbClr val="FFFFFF"/>
                          </a:solidFill>
                          <a:latin typeface="Times New Roman"/>
                          <a:cs typeface="Times New Roman"/>
                        </a:rPr>
                        <a:t>Description</a:t>
                      </a:r>
                      <a:r>
                        <a:rPr sz="2000" b="1" spc="-45" dirty="0">
                          <a:solidFill>
                            <a:srgbClr val="FFFFFF"/>
                          </a:solidFill>
                          <a:latin typeface="Times New Roman"/>
                          <a:cs typeface="Times New Roman"/>
                        </a:rPr>
                        <a:t> </a:t>
                      </a:r>
                      <a:r>
                        <a:rPr sz="2000" b="1" dirty="0">
                          <a:solidFill>
                            <a:srgbClr val="FFFFFF"/>
                          </a:solidFill>
                          <a:latin typeface="Times New Roman"/>
                          <a:cs typeface="Times New Roman"/>
                        </a:rPr>
                        <a:t>of</a:t>
                      </a:r>
                      <a:r>
                        <a:rPr sz="2000" b="1" spc="-30" dirty="0">
                          <a:solidFill>
                            <a:srgbClr val="FFFFFF"/>
                          </a:solidFill>
                          <a:latin typeface="Times New Roman"/>
                          <a:cs typeface="Times New Roman"/>
                        </a:rPr>
                        <a:t> </a:t>
                      </a:r>
                      <a:r>
                        <a:rPr sz="2000" b="1" dirty="0">
                          <a:solidFill>
                            <a:srgbClr val="FFFFFF"/>
                          </a:solidFill>
                          <a:latin typeface="Times New Roman"/>
                          <a:cs typeface="Times New Roman"/>
                        </a:rPr>
                        <a:t>Land</a:t>
                      </a:r>
                      <a:endParaRPr sz="2000">
                        <a:latin typeface="Times New Roman"/>
                        <a:cs typeface="Times New Roman"/>
                      </a:endParaRPr>
                    </a:p>
                  </a:txBody>
                  <a:tcPr marL="0" marR="0" marT="34290" marB="0">
                    <a:lnL w="6350">
                      <a:solidFill>
                        <a:srgbClr val="FFFFFF"/>
                      </a:solidFill>
                      <a:prstDash val="solid"/>
                    </a:lnL>
                    <a:lnR w="12700">
                      <a:solidFill>
                        <a:srgbClr val="FFFFFF"/>
                      </a:solidFill>
                      <a:prstDash val="solid"/>
                    </a:lnR>
                    <a:lnT w="6350">
                      <a:solidFill>
                        <a:srgbClr val="FFFFFF"/>
                      </a:solidFill>
                      <a:prstDash val="solid"/>
                    </a:lnT>
                    <a:lnB w="38100">
                      <a:solidFill>
                        <a:srgbClr val="FFFFFF"/>
                      </a:solidFill>
                      <a:prstDash val="solid"/>
                    </a:lnB>
                    <a:solidFill>
                      <a:srgbClr val="C0504D"/>
                    </a:solidFill>
                  </a:tcPr>
                </a:tc>
                <a:tc>
                  <a:txBody>
                    <a:bodyPr/>
                    <a:lstStyle/>
                    <a:p>
                      <a:pPr marL="161290">
                        <a:lnSpc>
                          <a:spcPct val="100000"/>
                        </a:lnSpc>
                        <a:spcBef>
                          <a:spcPts val="270"/>
                        </a:spcBef>
                      </a:pPr>
                      <a:r>
                        <a:rPr sz="2000" b="1" dirty="0">
                          <a:solidFill>
                            <a:srgbClr val="FFFFFF"/>
                          </a:solidFill>
                          <a:latin typeface="Times New Roman"/>
                          <a:cs typeface="Times New Roman"/>
                        </a:rPr>
                        <a:t>Exponent</a:t>
                      </a:r>
                      <a:endParaRPr sz="2000">
                        <a:latin typeface="Times New Roman"/>
                        <a:cs typeface="Times New Roman"/>
                      </a:endParaRPr>
                    </a:p>
                  </a:txBody>
                  <a:tcPr marL="0" marR="0" marT="34290" marB="0">
                    <a:lnL w="12700">
                      <a:solidFill>
                        <a:srgbClr val="FFFFFF"/>
                      </a:solidFill>
                      <a:prstDash val="solid"/>
                    </a:lnL>
                    <a:lnR w="6350">
                      <a:solidFill>
                        <a:srgbClr val="FFFFFF"/>
                      </a:solidFill>
                      <a:prstDash val="solid"/>
                    </a:lnR>
                    <a:lnT w="6350">
                      <a:solidFill>
                        <a:srgbClr val="FFFFFF"/>
                      </a:solidFill>
                      <a:prstDash val="solid"/>
                    </a:lnT>
                    <a:lnB w="38100">
                      <a:solidFill>
                        <a:srgbClr val="FFFFFF"/>
                      </a:solidFill>
                      <a:prstDash val="solid"/>
                    </a:lnB>
                    <a:solidFill>
                      <a:srgbClr val="C0504D"/>
                    </a:solidFill>
                  </a:tcPr>
                </a:tc>
              </a:tr>
              <a:tr h="701039">
                <a:tc>
                  <a:txBody>
                    <a:bodyPr/>
                    <a:lstStyle/>
                    <a:p>
                      <a:pPr marL="87630" marR="83185">
                        <a:lnSpc>
                          <a:spcPct val="100000"/>
                        </a:lnSpc>
                        <a:spcBef>
                          <a:spcPts val="295"/>
                        </a:spcBef>
                      </a:pPr>
                      <a:r>
                        <a:rPr sz="2000" dirty="0">
                          <a:latin typeface="Times New Roman"/>
                          <a:cs typeface="Times New Roman"/>
                        </a:rPr>
                        <a:t>Open</a:t>
                      </a:r>
                      <a:r>
                        <a:rPr sz="2000" spc="140" dirty="0">
                          <a:latin typeface="Times New Roman"/>
                          <a:cs typeface="Times New Roman"/>
                        </a:rPr>
                        <a:t> </a:t>
                      </a:r>
                      <a:r>
                        <a:rPr sz="2000" spc="-5" dirty="0">
                          <a:latin typeface="Times New Roman"/>
                          <a:cs typeface="Times New Roman"/>
                        </a:rPr>
                        <a:t>land</a:t>
                      </a:r>
                      <a:r>
                        <a:rPr sz="2000" spc="125" dirty="0">
                          <a:latin typeface="Times New Roman"/>
                          <a:cs typeface="Times New Roman"/>
                        </a:rPr>
                        <a:t> </a:t>
                      </a:r>
                      <a:r>
                        <a:rPr sz="2000" spc="-5" dirty="0">
                          <a:latin typeface="Times New Roman"/>
                          <a:cs typeface="Times New Roman"/>
                        </a:rPr>
                        <a:t>with</a:t>
                      </a:r>
                      <a:r>
                        <a:rPr sz="2000" spc="145" dirty="0">
                          <a:latin typeface="Times New Roman"/>
                          <a:cs typeface="Times New Roman"/>
                        </a:rPr>
                        <a:t> </a:t>
                      </a:r>
                      <a:r>
                        <a:rPr sz="2000" dirty="0">
                          <a:latin typeface="Times New Roman"/>
                          <a:cs typeface="Times New Roman"/>
                        </a:rPr>
                        <a:t>a</a:t>
                      </a:r>
                      <a:r>
                        <a:rPr sz="2000" spc="120" dirty="0">
                          <a:latin typeface="Times New Roman"/>
                          <a:cs typeface="Times New Roman"/>
                        </a:rPr>
                        <a:t> </a:t>
                      </a:r>
                      <a:r>
                        <a:rPr sz="2000" dirty="0">
                          <a:latin typeface="Times New Roman"/>
                          <a:cs typeface="Times New Roman"/>
                        </a:rPr>
                        <a:t>few</a:t>
                      </a:r>
                      <a:r>
                        <a:rPr sz="2000" spc="120" dirty="0">
                          <a:latin typeface="Times New Roman"/>
                          <a:cs typeface="Times New Roman"/>
                        </a:rPr>
                        <a:t> </a:t>
                      </a:r>
                      <a:r>
                        <a:rPr sz="2000" spc="-5" dirty="0">
                          <a:latin typeface="Times New Roman"/>
                          <a:cs typeface="Times New Roman"/>
                        </a:rPr>
                        <a:t>obstacles</a:t>
                      </a:r>
                      <a:r>
                        <a:rPr sz="2000" spc="140" dirty="0">
                          <a:latin typeface="Times New Roman"/>
                          <a:cs typeface="Times New Roman"/>
                        </a:rPr>
                        <a:t> </a:t>
                      </a:r>
                      <a:r>
                        <a:rPr sz="2000" spc="-5" dirty="0">
                          <a:latin typeface="Times New Roman"/>
                          <a:cs typeface="Times New Roman"/>
                        </a:rPr>
                        <a:t>i.e.</a:t>
                      </a:r>
                      <a:r>
                        <a:rPr sz="2000" spc="125" dirty="0">
                          <a:latin typeface="Times New Roman"/>
                          <a:cs typeface="Times New Roman"/>
                        </a:rPr>
                        <a:t> </a:t>
                      </a:r>
                      <a:r>
                        <a:rPr sz="2000" spc="-5" dirty="0">
                          <a:latin typeface="Times New Roman"/>
                          <a:cs typeface="Times New Roman"/>
                        </a:rPr>
                        <a:t>grass</a:t>
                      </a:r>
                      <a:r>
                        <a:rPr sz="2000" spc="140" dirty="0">
                          <a:latin typeface="Times New Roman"/>
                          <a:cs typeface="Times New Roman"/>
                        </a:rPr>
                        <a:t> </a:t>
                      </a:r>
                      <a:r>
                        <a:rPr sz="2000" spc="-5" dirty="0">
                          <a:latin typeface="Times New Roman"/>
                          <a:cs typeface="Times New Roman"/>
                        </a:rPr>
                        <a:t>and</a:t>
                      </a:r>
                      <a:r>
                        <a:rPr sz="2000" spc="135" dirty="0">
                          <a:latin typeface="Times New Roman"/>
                          <a:cs typeface="Times New Roman"/>
                        </a:rPr>
                        <a:t> </a:t>
                      </a:r>
                      <a:r>
                        <a:rPr sz="2000" spc="-5" dirty="0">
                          <a:latin typeface="Times New Roman"/>
                          <a:cs typeface="Times New Roman"/>
                        </a:rPr>
                        <a:t>field</a:t>
                      </a:r>
                      <a:r>
                        <a:rPr sz="2000" spc="135" dirty="0">
                          <a:latin typeface="Times New Roman"/>
                          <a:cs typeface="Times New Roman"/>
                        </a:rPr>
                        <a:t> </a:t>
                      </a:r>
                      <a:r>
                        <a:rPr sz="2000" spc="-5" dirty="0">
                          <a:latin typeface="Times New Roman"/>
                          <a:cs typeface="Times New Roman"/>
                        </a:rPr>
                        <a:t>land</a:t>
                      </a:r>
                      <a:r>
                        <a:rPr sz="2000" spc="125" dirty="0">
                          <a:latin typeface="Times New Roman"/>
                          <a:cs typeface="Times New Roman"/>
                        </a:rPr>
                        <a:t> </a:t>
                      </a:r>
                      <a:r>
                        <a:rPr sz="2000" dirty="0">
                          <a:latin typeface="Times New Roman"/>
                          <a:cs typeface="Times New Roman"/>
                        </a:rPr>
                        <a:t>with</a:t>
                      </a:r>
                      <a:r>
                        <a:rPr sz="2000" spc="125" dirty="0">
                          <a:latin typeface="Times New Roman"/>
                          <a:cs typeface="Times New Roman"/>
                        </a:rPr>
                        <a:t> </a:t>
                      </a:r>
                      <a:r>
                        <a:rPr sz="2000" spc="-5" dirty="0">
                          <a:latin typeface="Times New Roman"/>
                          <a:cs typeface="Times New Roman"/>
                        </a:rPr>
                        <a:t>very</a:t>
                      </a:r>
                      <a:r>
                        <a:rPr sz="2000" spc="125" dirty="0">
                          <a:latin typeface="Times New Roman"/>
                          <a:cs typeface="Times New Roman"/>
                        </a:rPr>
                        <a:t> </a:t>
                      </a:r>
                      <a:r>
                        <a:rPr sz="2000" dirty="0">
                          <a:latin typeface="Times New Roman"/>
                          <a:cs typeface="Times New Roman"/>
                        </a:rPr>
                        <a:t>few </a:t>
                      </a:r>
                      <a:r>
                        <a:rPr sz="2000" spc="-484" dirty="0">
                          <a:latin typeface="Times New Roman"/>
                          <a:cs typeface="Times New Roman"/>
                        </a:rPr>
                        <a:t> </a:t>
                      </a:r>
                      <a:r>
                        <a:rPr sz="2000" dirty="0">
                          <a:latin typeface="Times New Roman"/>
                          <a:cs typeface="Times New Roman"/>
                        </a:rPr>
                        <a:t>trees,</a:t>
                      </a:r>
                      <a:r>
                        <a:rPr sz="2000" spc="-30" dirty="0">
                          <a:latin typeface="Times New Roman"/>
                          <a:cs typeface="Times New Roman"/>
                        </a:rPr>
                        <a:t> </a:t>
                      </a:r>
                      <a:r>
                        <a:rPr sz="2000" dirty="0">
                          <a:latin typeface="Times New Roman"/>
                          <a:cs typeface="Times New Roman"/>
                        </a:rPr>
                        <a:t>coasts,</a:t>
                      </a:r>
                      <a:r>
                        <a:rPr sz="2000" spc="-40" dirty="0">
                          <a:latin typeface="Times New Roman"/>
                          <a:cs typeface="Times New Roman"/>
                        </a:rPr>
                        <a:t> </a:t>
                      </a:r>
                      <a:r>
                        <a:rPr sz="2000" dirty="0">
                          <a:latin typeface="Times New Roman"/>
                          <a:cs typeface="Times New Roman"/>
                        </a:rPr>
                        <a:t>deserts,</a:t>
                      </a:r>
                      <a:r>
                        <a:rPr sz="2000" spc="-35" dirty="0">
                          <a:latin typeface="Times New Roman"/>
                          <a:cs typeface="Times New Roman"/>
                        </a:rPr>
                        <a:t> </a:t>
                      </a:r>
                      <a:r>
                        <a:rPr sz="2000" dirty="0">
                          <a:latin typeface="Times New Roman"/>
                          <a:cs typeface="Times New Roman"/>
                        </a:rPr>
                        <a:t>islands</a:t>
                      </a:r>
                      <a:r>
                        <a:rPr sz="2000" spc="-30" dirty="0">
                          <a:latin typeface="Times New Roman"/>
                          <a:cs typeface="Times New Roman"/>
                        </a:rPr>
                        <a:t> </a:t>
                      </a:r>
                      <a:r>
                        <a:rPr sz="2000" spc="-5" dirty="0">
                          <a:latin typeface="Times New Roman"/>
                          <a:cs typeface="Times New Roman"/>
                        </a:rPr>
                        <a:t>etc.</a:t>
                      </a:r>
                      <a:endParaRPr sz="2000">
                        <a:latin typeface="Times New Roman"/>
                        <a:cs typeface="Times New Roman"/>
                      </a:endParaRPr>
                    </a:p>
                  </a:txBody>
                  <a:tcPr marL="0" marR="0" marT="37465" marB="0">
                    <a:lnL w="635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270" algn="ctr">
                        <a:lnSpc>
                          <a:spcPct val="100000"/>
                        </a:lnSpc>
                        <a:spcBef>
                          <a:spcPts val="295"/>
                        </a:spcBef>
                      </a:pPr>
                      <a:r>
                        <a:rPr sz="2000" dirty="0">
                          <a:latin typeface="Times New Roman"/>
                          <a:cs typeface="Times New Roman"/>
                        </a:rPr>
                        <a:t>0.16</a:t>
                      </a:r>
                      <a:endParaRPr sz="2000">
                        <a:latin typeface="Times New Roman"/>
                        <a:cs typeface="Times New Roman"/>
                      </a:endParaRPr>
                    </a:p>
                  </a:txBody>
                  <a:tcPr marL="0" marR="0" marT="37465" marB="0">
                    <a:lnL w="12700">
                      <a:solidFill>
                        <a:srgbClr val="FFFFFF"/>
                      </a:solidFill>
                      <a:prstDash val="solid"/>
                    </a:lnL>
                    <a:lnR w="6350">
                      <a:solidFill>
                        <a:srgbClr val="FFFFFF"/>
                      </a:solidFill>
                      <a:prstDash val="solid"/>
                    </a:lnR>
                    <a:lnT w="38100">
                      <a:solidFill>
                        <a:srgbClr val="FFFFFF"/>
                      </a:solidFill>
                      <a:prstDash val="solid"/>
                    </a:lnT>
                    <a:lnB w="12700">
                      <a:solidFill>
                        <a:srgbClr val="FFFFFF"/>
                      </a:solidFill>
                      <a:prstDash val="solid"/>
                    </a:lnB>
                    <a:solidFill>
                      <a:srgbClr val="E8D0D0"/>
                    </a:solidFill>
                  </a:tcPr>
                </a:tc>
              </a:tr>
              <a:tr h="700913">
                <a:tc>
                  <a:txBody>
                    <a:bodyPr/>
                    <a:lstStyle/>
                    <a:p>
                      <a:pPr marL="87630" marR="82550">
                        <a:lnSpc>
                          <a:spcPct val="100000"/>
                        </a:lnSpc>
                        <a:spcBef>
                          <a:spcPts val="290"/>
                        </a:spcBef>
                      </a:pPr>
                      <a:r>
                        <a:rPr sz="2000" dirty="0">
                          <a:latin typeface="Times New Roman"/>
                          <a:cs typeface="Times New Roman"/>
                        </a:rPr>
                        <a:t>Land</a:t>
                      </a:r>
                      <a:r>
                        <a:rPr sz="2000" spc="105" dirty="0">
                          <a:latin typeface="Times New Roman"/>
                          <a:cs typeface="Times New Roman"/>
                        </a:rPr>
                        <a:t> </a:t>
                      </a:r>
                      <a:r>
                        <a:rPr sz="2000" spc="-5" dirty="0">
                          <a:latin typeface="Times New Roman"/>
                          <a:cs typeface="Times New Roman"/>
                        </a:rPr>
                        <a:t>with</a:t>
                      </a:r>
                      <a:r>
                        <a:rPr sz="2000" spc="85" dirty="0">
                          <a:latin typeface="Times New Roman"/>
                          <a:cs typeface="Times New Roman"/>
                        </a:rPr>
                        <a:t> </a:t>
                      </a:r>
                      <a:r>
                        <a:rPr sz="2000" spc="-5" dirty="0">
                          <a:latin typeface="Times New Roman"/>
                          <a:cs typeface="Times New Roman"/>
                        </a:rPr>
                        <a:t>uniformly</a:t>
                      </a:r>
                      <a:r>
                        <a:rPr sz="2000" spc="95" dirty="0">
                          <a:latin typeface="Times New Roman"/>
                          <a:cs typeface="Times New Roman"/>
                        </a:rPr>
                        <a:t> </a:t>
                      </a:r>
                      <a:r>
                        <a:rPr sz="2000" spc="-5" dirty="0">
                          <a:latin typeface="Times New Roman"/>
                          <a:cs typeface="Times New Roman"/>
                        </a:rPr>
                        <a:t>distributed</a:t>
                      </a:r>
                      <a:r>
                        <a:rPr sz="2000" spc="105" dirty="0">
                          <a:latin typeface="Times New Roman"/>
                          <a:cs typeface="Times New Roman"/>
                        </a:rPr>
                        <a:t> </a:t>
                      </a:r>
                      <a:r>
                        <a:rPr sz="2000" spc="-5" dirty="0">
                          <a:latin typeface="Times New Roman"/>
                          <a:cs typeface="Times New Roman"/>
                        </a:rPr>
                        <a:t>obstacles</a:t>
                      </a:r>
                      <a:r>
                        <a:rPr sz="2000" spc="90" dirty="0">
                          <a:latin typeface="Times New Roman"/>
                          <a:cs typeface="Times New Roman"/>
                        </a:rPr>
                        <a:t> </a:t>
                      </a:r>
                      <a:r>
                        <a:rPr sz="2000" spc="-5" dirty="0">
                          <a:latin typeface="Times New Roman"/>
                          <a:cs typeface="Times New Roman"/>
                        </a:rPr>
                        <a:t>upto</a:t>
                      </a:r>
                      <a:r>
                        <a:rPr sz="2000" spc="120" dirty="0">
                          <a:latin typeface="Times New Roman"/>
                          <a:cs typeface="Times New Roman"/>
                        </a:rPr>
                        <a:t> </a:t>
                      </a:r>
                      <a:r>
                        <a:rPr sz="2000" spc="-5" dirty="0">
                          <a:latin typeface="Times New Roman"/>
                          <a:cs typeface="Times New Roman"/>
                        </a:rPr>
                        <a:t>the</a:t>
                      </a:r>
                      <a:r>
                        <a:rPr sz="2000" spc="90" dirty="0">
                          <a:latin typeface="Times New Roman"/>
                          <a:cs typeface="Times New Roman"/>
                        </a:rPr>
                        <a:t> </a:t>
                      </a:r>
                      <a:r>
                        <a:rPr sz="2000" dirty="0">
                          <a:latin typeface="Times New Roman"/>
                          <a:cs typeface="Times New Roman"/>
                        </a:rPr>
                        <a:t>height</a:t>
                      </a:r>
                      <a:r>
                        <a:rPr sz="2000" spc="90" dirty="0">
                          <a:latin typeface="Times New Roman"/>
                          <a:cs typeface="Times New Roman"/>
                        </a:rPr>
                        <a:t> </a:t>
                      </a:r>
                      <a:r>
                        <a:rPr sz="2000" dirty="0">
                          <a:latin typeface="Times New Roman"/>
                          <a:cs typeface="Times New Roman"/>
                        </a:rPr>
                        <a:t>of</a:t>
                      </a:r>
                      <a:r>
                        <a:rPr sz="2000" spc="90" dirty="0">
                          <a:latin typeface="Times New Roman"/>
                          <a:cs typeface="Times New Roman"/>
                        </a:rPr>
                        <a:t> </a:t>
                      </a:r>
                      <a:r>
                        <a:rPr sz="2000" dirty="0">
                          <a:latin typeface="Times New Roman"/>
                          <a:cs typeface="Times New Roman"/>
                        </a:rPr>
                        <a:t>15m</a:t>
                      </a:r>
                      <a:r>
                        <a:rPr sz="2000" spc="90" dirty="0">
                          <a:latin typeface="Times New Roman"/>
                          <a:cs typeface="Times New Roman"/>
                        </a:rPr>
                        <a:t> </a:t>
                      </a:r>
                      <a:r>
                        <a:rPr sz="2000" dirty="0">
                          <a:latin typeface="Times New Roman"/>
                          <a:cs typeface="Times New Roman"/>
                        </a:rPr>
                        <a:t>such </a:t>
                      </a:r>
                      <a:r>
                        <a:rPr sz="2000" spc="-484" dirty="0">
                          <a:latin typeface="Times New Roman"/>
                          <a:cs typeface="Times New Roman"/>
                        </a:rPr>
                        <a:t> </a:t>
                      </a:r>
                      <a:r>
                        <a:rPr sz="2000" spc="-5" dirty="0">
                          <a:latin typeface="Times New Roman"/>
                          <a:cs typeface="Times New Roman"/>
                        </a:rPr>
                        <a:t>as </a:t>
                      </a:r>
                      <a:r>
                        <a:rPr sz="2000" dirty="0">
                          <a:latin typeface="Times New Roman"/>
                          <a:cs typeface="Times New Roman"/>
                        </a:rPr>
                        <a:t>building</a:t>
                      </a:r>
                      <a:r>
                        <a:rPr sz="2000" spc="-30" dirty="0">
                          <a:latin typeface="Times New Roman"/>
                          <a:cs typeface="Times New Roman"/>
                        </a:rPr>
                        <a:t> </a:t>
                      </a:r>
                      <a:r>
                        <a:rPr sz="2000" spc="-5" dirty="0">
                          <a:latin typeface="Times New Roman"/>
                          <a:cs typeface="Times New Roman"/>
                        </a:rPr>
                        <a:t>complexes, </a:t>
                      </a:r>
                      <a:r>
                        <a:rPr sz="2000" spc="-10" dirty="0">
                          <a:latin typeface="Times New Roman"/>
                          <a:cs typeface="Times New Roman"/>
                        </a:rPr>
                        <a:t>small</a:t>
                      </a:r>
                      <a:r>
                        <a:rPr sz="2000" spc="5" dirty="0">
                          <a:latin typeface="Times New Roman"/>
                          <a:cs typeface="Times New Roman"/>
                        </a:rPr>
                        <a:t> </a:t>
                      </a:r>
                      <a:r>
                        <a:rPr sz="2000" spc="-5" dirty="0">
                          <a:latin typeface="Times New Roman"/>
                          <a:cs typeface="Times New Roman"/>
                        </a:rPr>
                        <a:t>cities,</a:t>
                      </a:r>
                      <a:r>
                        <a:rPr sz="2000" spc="-15" dirty="0">
                          <a:latin typeface="Times New Roman"/>
                          <a:cs typeface="Times New Roman"/>
                        </a:rPr>
                        <a:t> </a:t>
                      </a:r>
                      <a:r>
                        <a:rPr sz="2000" dirty="0">
                          <a:latin typeface="Times New Roman"/>
                          <a:cs typeface="Times New Roman"/>
                        </a:rPr>
                        <a:t>forests,</a:t>
                      </a:r>
                      <a:r>
                        <a:rPr sz="2000" spc="-30" dirty="0">
                          <a:latin typeface="Times New Roman"/>
                          <a:cs typeface="Times New Roman"/>
                        </a:rPr>
                        <a:t> </a:t>
                      </a:r>
                      <a:r>
                        <a:rPr sz="2000" dirty="0">
                          <a:latin typeface="Times New Roman"/>
                          <a:cs typeface="Times New Roman"/>
                        </a:rPr>
                        <a:t>bushes,</a:t>
                      </a:r>
                      <a:r>
                        <a:rPr sz="2000" spc="-20" dirty="0">
                          <a:latin typeface="Times New Roman"/>
                          <a:cs typeface="Times New Roman"/>
                        </a:rPr>
                        <a:t> </a:t>
                      </a:r>
                      <a:r>
                        <a:rPr sz="2000" dirty="0">
                          <a:latin typeface="Times New Roman"/>
                          <a:cs typeface="Times New Roman"/>
                        </a:rPr>
                        <a:t>trees</a:t>
                      </a:r>
                      <a:r>
                        <a:rPr sz="2000" spc="-20" dirty="0">
                          <a:latin typeface="Times New Roman"/>
                          <a:cs typeface="Times New Roman"/>
                        </a:rPr>
                        <a:t> </a:t>
                      </a:r>
                      <a:r>
                        <a:rPr sz="2000" dirty="0">
                          <a:latin typeface="Times New Roman"/>
                          <a:cs typeface="Times New Roman"/>
                        </a:rPr>
                        <a:t>and hatches.</a:t>
                      </a:r>
                      <a:endParaRPr sz="2000">
                        <a:latin typeface="Times New Roman"/>
                        <a:cs typeface="Times New Roman"/>
                      </a:endParaRPr>
                    </a:p>
                  </a:txBody>
                  <a:tcPr marL="0" marR="0" marT="36830"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270" algn="ctr">
                        <a:lnSpc>
                          <a:spcPct val="100000"/>
                        </a:lnSpc>
                        <a:spcBef>
                          <a:spcPts val="290"/>
                        </a:spcBef>
                      </a:pPr>
                      <a:r>
                        <a:rPr sz="2000" dirty="0">
                          <a:latin typeface="Times New Roman"/>
                          <a:cs typeface="Times New Roman"/>
                        </a:rPr>
                        <a:t>0.28</a:t>
                      </a:r>
                      <a:endParaRPr sz="2000">
                        <a:latin typeface="Times New Roman"/>
                        <a:cs typeface="Times New Roman"/>
                      </a:endParaRPr>
                    </a:p>
                  </a:txBody>
                  <a:tcPr marL="0" marR="0" marT="3683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F4E9E9"/>
                    </a:solidFill>
                  </a:tcPr>
                </a:tc>
              </a:tr>
              <a:tr h="697928">
                <a:tc>
                  <a:txBody>
                    <a:bodyPr/>
                    <a:lstStyle/>
                    <a:p>
                      <a:pPr marL="87630">
                        <a:lnSpc>
                          <a:spcPct val="100000"/>
                        </a:lnSpc>
                        <a:spcBef>
                          <a:spcPts val="295"/>
                        </a:spcBef>
                      </a:pPr>
                      <a:r>
                        <a:rPr sz="2000" dirty="0">
                          <a:latin typeface="Times New Roman"/>
                          <a:cs typeface="Times New Roman"/>
                        </a:rPr>
                        <a:t>Land</a:t>
                      </a:r>
                      <a:r>
                        <a:rPr sz="2000" spc="125" dirty="0">
                          <a:latin typeface="Times New Roman"/>
                          <a:cs typeface="Times New Roman"/>
                        </a:rPr>
                        <a:t> </a:t>
                      </a:r>
                      <a:r>
                        <a:rPr sz="2000" spc="-5" dirty="0">
                          <a:latin typeface="Times New Roman"/>
                          <a:cs typeface="Times New Roman"/>
                        </a:rPr>
                        <a:t>with</a:t>
                      </a:r>
                      <a:r>
                        <a:rPr sz="2000" spc="125" dirty="0">
                          <a:latin typeface="Times New Roman"/>
                          <a:cs typeface="Times New Roman"/>
                        </a:rPr>
                        <a:t> </a:t>
                      </a:r>
                      <a:r>
                        <a:rPr sz="2000" spc="-5" dirty="0">
                          <a:latin typeface="Times New Roman"/>
                          <a:cs typeface="Times New Roman"/>
                        </a:rPr>
                        <a:t>big</a:t>
                      </a:r>
                      <a:r>
                        <a:rPr sz="2000" spc="130" dirty="0">
                          <a:latin typeface="Times New Roman"/>
                          <a:cs typeface="Times New Roman"/>
                        </a:rPr>
                        <a:t> </a:t>
                      </a:r>
                      <a:r>
                        <a:rPr sz="2000" dirty="0">
                          <a:latin typeface="Times New Roman"/>
                          <a:cs typeface="Times New Roman"/>
                        </a:rPr>
                        <a:t>and</a:t>
                      </a:r>
                      <a:r>
                        <a:rPr sz="2000" spc="130" dirty="0">
                          <a:latin typeface="Times New Roman"/>
                          <a:cs typeface="Times New Roman"/>
                        </a:rPr>
                        <a:t> </a:t>
                      </a:r>
                      <a:r>
                        <a:rPr sz="2000" spc="-5" dirty="0">
                          <a:latin typeface="Times New Roman"/>
                          <a:cs typeface="Times New Roman"/>
                        </a:rPr>
                        <a:t>non-uniform</a:t>
                      </a:r>
                      <a:r>
                        <a:rPr sz="2000" spc="120" dirty="0">
                          <a:latin typeface="Times New Roman"/>
                          <a:cs typeface="Times New Roman"/>
                        </a:rPr>
                        <a:t> </a:t>
                      </a:r>
                      <a:r>
                        <a:rPr sz="2000" spc="-5" dirty="0">
                          <a:latin typeface="Times New Roman"/>
                          <a:cs typeface="Times New Roman"/>
                        </a:rPr>
                        <a:t>obstacles</a:t>
                      </a:r>
                      <a:r>
                        <a:rPr sz="2000" spc="140" dirty="0">
                          <a:latin typeface="Times New Roman"/>
                          <a:cs typeface="Times New Roman"/>
                        </a:rPr>
                        <a:t> </a:t>
                      </a:r>
                      <a:r>
                        <a:rPr sz="2000" spc="-5" dirty="0">
                          <a:latin typeface="Times New Roman"/>
                          <a:cs typeface="Times New Roman"/>
                        </a:rPr>
                        <a:t>such</a:t>
                      </a:r>
                      <a:r>
                        <a:rPr sz="2000" spc="145" dirty="0">
                          <a:latin typeface="Times New Roman"/>
                          <a:cs typeface="Times New Roman"/>
                        </a:rPr>
                        <a:t> </a:t>
                      </a:r>
                      <a:r>
                        <a:rPr sz="2000" dirty="0">
                          <a:latin typeface="Times New Roman"/>
                          <a:cs typeface="Times New Roman"/>
                        </a:rPr>
                        <a:t>as</a:t>
                      </a:r>
                      <a:r>
                        <a:rPr sz="2000" spc="120" dirty="0">
                          <a:latin typeface="Times New Roman"/>
                          <a:cs typeface="Times New Roman"/>
                        </a:rPr>
                        <a:t> </a:t>
                      </a:r>
                      <a:r>
                        <a:rPr sz="2000" spc="-5" dirty="0">
                          <a:latin typeface="Times New Roman"/>
                          <a:cs typeface="Times New Roman"/>
                        </a:rPr>
                        <a:t>centres</a:t>
                      </a:r>
                      <a:r>
                        <a:rPr sz="2000" spc="125" dirty="0">
                          <a:latin typeface="Times New Roman"/>
                          <a:cs typeface="Times New Roman"/>
                        </a:rPr>
                        <a:t> </a:t>
                      </a:r>
                      <a:r>
                        <a:rPr sz="2000" spc="-5" dirty="0">
                          <a:latin typeface="Times New Roman"/>
                          <a:cs typeface="Times New Roman"/>
                        </a:rPr>
                        <a:t>of</a:t>
                      </a:r>
                      <a:r>
                        <a:rPr sz="2000" spc="130" dirty="0">
                          <a:latin typeface="Times New Roman"/>
                          <a:cs typeface="Times New Roman"/>
                        </a:rPr>
                        <a:t> </a:t>
                      </a:r>
                      <a:r>
                        <a:rPr sz="2000" spc="-5" dirty="0">
                          <a:latin typeface="Times New Roman"/>
                          <a:cs typeface="Times New Roman"/>
                        </a:rPr>
                        <a:t>big</a:t>
                      </a:r>
                      <a:r>
                        <a:rPr sz="2000" spc="145" dirty="0">
                          <a:latin typeface="Times New Roman"/>
                          <a:cs typeface="Times New Roman"/>
                        </a:rPr>
                        <a:t> </a:t>
                      </a:r>
                      <a:r>
                        <a:rPr sz="2000" spc="-5" dirty="0">
                          <a:latin typeface="Times New Roman"/>
                          <a:cs typeface="Times New Roman"/>
                        </a:rPr>
                        <a:t>cities,</a:t>
                      </a:r>
                      <a:endParaRPr sz="2000">
                        <a:latin typeface="Times New Roman"/>
                        <a:cs typeface="Times New Roman"/>
                      </a:endParaRPr>
                    </a:p>
                    <a:p>
                      <a:pPr marL="87630">
                        <a:lnSpc>
                          <a:spcPct val="100000"/>
                        </a:lnSpc>
                      </a:pPr>
                      <a:r>
                        <a:rPr sz="2000" dirty="0">
                          <a:latin typeface="Times New Roman"/>
                          <a:cs typeface="Times New Roman"/>
                        </a:rPr>
                        <a:t>high</a:t>
                      </a:r>
                      <a:r>
                        <a:rPr sz="2000" spc="-40" dirty="0">
                          <a:latin typeface="Times New Roman"/>
                          <a:cs typeface="Times New Roman"/>
                        </a:rPr>
                        <a:t> </a:t>
                      </a:r>
                      <a:r>
                        <a:rPr sz="2000" dirty="0">
                          <a:latin typeface="Times New Roman"/>
                          <a:cs typeface="Times New Roman"/>
                        </a:rPr>
                        <a:t>obstacles</a:t>
                      </a:r>
                      <a:r>
                        <a:rPr sz="2000" spc="-35" dirty="0">
                          <a:latin typeface="Times New Roman"/>
                          <a:cs typeface="Times New Roman"/>
                        </a:rPr>
                        <a:t> </a:t>
                      </a:r>
                      <a:r>
                        <a:rPr sz="2000" spc="-5" dirty="0">
                          <a:latin typeface="Times New Roman"/>
                          <a:cs typeface="Times New Roman"/>
                        </a:rPr>
                        <a:t>like</a:t>
                      </a:r>
                      <a:r>
                        <a:rPr sz="2000" spc="-35" dirty="0">
                          <a:latin typeface="Times New Roman"/>
                          <a:cs typeface="Times New Roman"/>
                        </a:rPr>
                        <a:t> </a:t>
                      </a:r>
                      <a:r>
                        <a:rPr sz="2000" dirty="0">
                          <a:latin typeface="Times New Roman"/>
                          <a:cs typeface="Times New Roman"/>
                        </a:rPr>
                        <a:t>trees</a:t>
                      </a:r>
                      <a:endParaRPr sz="2000">
                        <a:latin typeface="Times New Roman"/>
                        <a:cs typeface="Times New Roman"/>
                      </a:endParaRPr>
                    </a:p>
                  </a:txBody>
                  <a:tcPr marL="0" marR="0" marT="37465" marB="0">
                    <a:lnL w="6350">
                      <a:solidFill>
                        <a:srgbClr val="FFFFFF"/>
                      </a:solidFill>
                      <a:prstDash val="solid"/>
                    </a:lnL>
                    <a:lnR w="12700">
                      <a:solidFill>
                        <a:srgbClr val="FFFFFF"/>
                      </a:solidFill>
                      <a:prstDash val="solid"/>
                    </a:lnR>
                    <a:lnT w="12700">
                      <a:solidFill>
                        <a:srgbClr val="FFFFFF"/>
                      </a:solidFill>
                      <a:prstDash val="solid"/>
                    </a:lnT>
                    <a:lnB w="9525">
                      <a:solidFill>
                        <a:srgbClr val="FFFFFF"/>
                      </a:solidFill>
                      <a:prstDash val="solid"/>
                    </a:lnB>
                    <a:solidFill>
                      <a:srgbClr val="E8D0D0"/>
                    </a:solidFill>
                  </a:tcPr>
                </a:tc>
                <a:tc>
                  <a:txBody>
                    <a:bodyPr/>
                    <a:lstStyle/>
                    <a:p>
                      <a:pPr marL="493395">
                        <a:lnSpc>
                          <a:spcPct val="100000"/>
                        </a:lnSpc>
                        <a:spcBef>
                          <a:spcPts val="295"/>
                        </a:spcBef>
                      </a:pPr>
                      <a:r>
                        <a:rPr sz="2000" dirty="0">
                          <a:latin typeface="Times New Roman"/>
                          <a:cs typeface="Times New Roman"/>
                        </a:rPr>
                        <a:t>0.40</a:t>
                      </a:r>
                      <a:endParaRPr sz="2000">
                        <a:latin typeface="Times New Roman"/>
                        <a:cs typeface="Times New Roman"/>
                      </a:endParaRPr>
                    </a:p>
                  </a:txBody>
                  <a:tcPr marL="0" marR="0" marT="37465" marB="0">
                    <a:lnL w="12700">
                      <a:solidFill>
                        <a:srgbClr val="FFFFFF"/>
                      </a:solidFill>
                      <a:prstDash val="solid"/>
                    </a:lnL>
                    <a:lnR w="6350">
                      <a:solidFill>
                        <a:srgbClr val="FFFFFF"/>
                      </a:solidFill>
                      <a:prstDash val="solid"/>
                    </a:lnR>
                    <a:lnT w="12700">
                      <a:solidFill>
                        <a:srgbClr val="FFFFFF"/>
                      </a:solidFill>
                      <a:prstDash val="solid"/>
                    </a:lnT>
                    <a:lnB w="9525">
                      <a:solidFill>
                        <a:srgbClr val="FFFFFF"/>
                      </a:solidFill>
                      <a:prstDash val="solid"/>
                    </a:lnB>
                    <a:solidFill>
                      <a:srgbClr val="E8D0D0"/>
                    </a:solidFill>
                  </a:tcPr>
                </a:tc>
              </a:tr>
            </a:tbl>
          </a:graphicData>
        </a:graphic>
      </p:graphicFrame>
      <p:sp>
        <p:nvSpPr>
          <p:cNvPr id="3" name="object 3"/>
          <p:cNvSpPr txBox="1">
            <a:spLocks noGrp="1"/>
          </p:cNvSpPr>
          <p:nvPr>
            <p:ph type="title"/>
          </p:nvPr>
        </p:nvSpPr>
        <p:spPr>
          <a:xfrm>
            <a:off x="139090" y="111378"/>
            <a:ext cx="6702425" cy="330835"/>
          </a:xfrm>
          <a:prstGeom prst="rect">
            <a:avLst/>
          </a:prstGeom>
        </p:spPr>
        <p:txBody>
          <a:bodyPr vert="horz" wrap="square" lIns="0" tIns="12700" rIns="0" bIns="0" rtlCol="0">
            <a:spAutoFit/>
          </a:bodyPr>
          <a:lstStyle/>
          <a:p>
            <a:pPr marL="12700">
              <a:lnSpc>
                <a:spcPct val="100000"/>
              </a:lnSpc>
              <a:spcBef>
                <a:spcPts val="100"/>
              </a:spcBef>
            </a:pPr>
            <a:r>
              <a:rPr b="1" spc="-30" dirty="0">
                <a:latin typeface="Times New Roman"/>
                <a:cs typeface="Times New Roman"/>
              </a:rPr>
              <a:t>Table:</a:t>
            </a:r>
            <a:r>
              <a:rPr b="1" spc="-10" dirty="0">
                <a:latin typeface="Times New Roman"/>
                <a:cs typeface="Times New Roman"/>
              </a:rPr>
              <a:t> </a:t>
            </a:r>
            <a:r>
              <a:rPr dirty="0"/>
              <a:t>Boundary</a:t>
            </a:r>
            <a:r>
              <a:rPr spc="-30" dirty="0"/>
              <a:t> </a:t>
            </a:r>
            <a:r>
              <a:rPr spc="-5" dirty="0"/>
              <a:t>Layer</a:t>
            </a:r>
            <a:r>
              <a:rPr spc="5" dirty="0"/>
              <a:t> </a:t>
            </a:r>
            <a:r>
              <a:rPr dirty="0"/>
              <a:t>Exponent</a:t>
            </a:r>
            <a:r>
              <a:rPr spc="-40" dirty="0"/>
              <a:t> </a:t>
            </a:r>
            <a:r>
              <a:rPr dirty="0"/>
              <a:t>for</a:t>
            </a:r>
            <a:r>
              <a:rPr spc="-5" dirty="0"/>
              <a:t> Different</a:t>
            </a:r>
            <a:r>
              <a:rPr spc="-35" dirty="0"/>
              <a:t> </a:t>
            </a:r>
            <a:r>
              <a:rPr dirty="0"/>
              <a:t>Ground</a:t>
            </a:r>
            <a:r>
              <a:rPr spc="-30" dirty="0"/>
              <a:t> </a:t>
            </a:r>
            <a:r>
              <a:rPr dirty="0"/>
              <a:t>Obstacles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639876" y="6566112"/>
            <a:ext cx="1273810" cy="307975"/>
          </a:xfrm>
          <a:prstGeom prst="rect">
            <a:avLst/>
          </a:prstGeom>
        </p:spPr>
        <p:txBody>
          <a:bodyPr vert="horz" wrap="square" lIns="0" tIns="0" rIns="0" bIns="0" rtlCol="0">
            <a:spAutoFit/>
          </a:bodyPr>
          <a:lstStyle/>
          <a:p>
            <a:pPr marL="12700">
              <a:lnSpc>
                <a:spcPts val="2290"/>
              </a:lnSpc>
            </a:pPr>
            <a:r>
              <a:rPr sz="2000" dirty="0">
                <a:latin typeface="Times New Roman"/>
                <a:cs typeface="Times New Roman"/>
              </a:rPr>
              <a:t>ac</a:t>
            </a:r>
            <a:r>
              <a:rPr sz="2000" spc="-10" dirty="0">
                <a:latin typeface="Times New Roman"/>
                <a:cs typeface="Times New Roman"/>
              </a:rPr>
              <a:t>c</a:t>
            </a:r>
            <a:r>
              <a:rPr sz="2000" dirty="0">
                <a:latin typeface="Times New Roman"/>
                <a:cs typeface="Times New Roman"/>
              </a:rPr>
              <a:t>o</a:t>
            </a:r>
            <a:r>
              <a:rPr sz="2000" spc="5" dirty="0">
                <a:latin typeface="Times New Roman"/>
                <a:cs typeface="Times New Roman"/>
              </a:rPr>
              <a:t>r</a:t>
            </a:r>
            <a:r>
              <a:rPr sz="2000" dirty="0">
                <a:latin typeface="Times New Roman"/>
                <a:cs typeface="Times New Roman"/>
              </a:rPr>
              <a:t>ding</a:t>
            </a:r>
            <a:r>
              <a:rPr sz="2000" spc="-10" dirty="0">
                <a:latin typeface="Times New Roman"/>
                <a:cs typeface="Times New Roman"/>
              </a:rPr>
              <a:t>l</a:t>
            </a:r>
            <a:r>
              <a:rPr sz="2000" spc="-135" dirty="0">
                <a:latin typeface="Times New Roman"/>
                <a:cs typeface="Times New Roman"/>
              </a:rPr>
              <a:t>y</a:t>
            </a:r>
            <a:r>
              <a:rPr sz="2000" dirty="0">
                <a:latin typeface="Times New Roman"/>
                <a:cs typeface="Times New Roman"/>
              </a:rPr>
              <a:t>.</a:t>
            </a:r>
            <a:endParaRPr sz="2000">
              <a:latin typeface="Times New Roman"/>
              <a:cs typeface="Times New Roman"/>
            </a:endParaRPr>
          </a:p>
        </p:txBody>
      </p:sp>
      <p:sp>
        <p:nvSpPr>
          <p:cNvPr id="2" name="object 2"/>
          <p:cNvSpPr txBox="1">
            <a:spLocks noGrp="1"/>
          </p:cNvSpPr>
          <p:nvPr>
            <p:ph type="title"/>
          </p:nvPr>
        </p:nvSpPr>
        <p:spPr>
          <a:xfrm>
            <a:off x="124764" y="63500"/>
            <a:ext cx="318389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Recording</a:t>
            </a:r>
            <a:r>
              <a:rPr sz="2400" b="1" spc="-15" dirty="0">
                <a:latin typeface="Times New Roman"/>
                <a:cs typeface="Times New Roman"/>
              </a:rPr>
              <a:t> </a:t>
            </a:r>
            <a:r>
              <a:rPr sz="2400" b="1" dirty="0">
                <a:latin typeface="Times New Roman"/>
                <a:cs typeface="Times New Roman"/>
              </a:rPr>
              <a:t>of</a:t>
            </a:r>
            <a:r>
              <a:rPr sz="2400" b="1" spc="-15" dirty="0">
                <a:latin typeface="Times New Roman"/>
                <a:cs typeface="Times New Roman"/>
              </a:rPr>
              <a:t> </a:t>
            </a:r>
            <a:r>
              <a:rPr sz="2400" b="1" spc="-10" dirty="0">
                <a:latin typeface="Times New Roman"/>
                <a:cs typeface="Times New Roman"/>
              </a:rPr>
              <a:t>wind</a:t>
            </a:r>
            <a:r>
              <a:rPr sz="2400" b="1" spc="10" dirty="0">
                <a:latin typeface="Times New Roman"/>
                <a:cs typeface="Times New Roman"/>
              </a:rPr>
              <a:t> </a:t>
            </a:r>
            <a:r>
              <a:rPr sz="2400" b="1" dirty="0">
                <a:latin typeface="Times New Roman"/>
                <a:cs typeface="Times New Roman"/>
              </a:rPr>
              <a:t>data:</a:t>
            </a:r>
            <a:endParaRPr sz="2400">
              <a:latin typeface="Times New Roman"/>
              <a:cs typeface="Times New Roman"/>
            </a:endParaRPr>
          </a:p>
        </p:txBody>
      </p:sp>
      <p:sp>
        <p:nvSpPr>
          <p:cNvPr id="3" name="object 3"/>
          <p:cNvSpPr txBox="1"/>
          <p:nvPr/>
        </p:nvSpPr>
        <p:spPr>
          <a:xfrm>
            <a:off x="124764" y="442315"/>
            <a:ext cx="8941435" cy="2312035"/>
          </a:xfrm>
          <a:prstGeom prst="rect">
            <a:avLst/>
          </a:prstGeom>
        </p:spPr>
        <p:txBody>
          <a:bodyPr vert="horz" wrap="square" lIns="0" tIns="12700" rIns="0" bIns="0" rtlCol="0">
            <a:spAutoFit/>
          </a:bodyPr>
          <a:lstStyle/>
          <a:p>
            <a:pPr marL="12700" marR="5080" indent="914400" algn="just">
              <a:lnSpc>
                <a:spcPct val="150000"/>
              </a:lnSpc>
              <a:spcBef>
                <a:spcPts val="100"/>
              </a:spcBef>
            </a:pP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wind</a:t>
            </a:r>
            <a:r>
              <a:rPr sz="2000" dirty="0">
                <a:latin typeface="Times New Roman"/>
                <a:cs typeface="Times New Roman"/>
              </a:rPr>
              <a:t> </a:t>
            </a:r>
            <a:r>
              <a:rPr sz="2000" spc="-5" dirty="0">
                <a:latin typeface="Times New Roman"/>
                <a:cs typeface="Times New Roman"/>
              </a:rPr>
              <a:t>speed</a:t>
            </a:r>
            <a:r>
              <a:rPr sz="2000" dirty="0">
                <a:latin typeface="Times New Roman"/>
                <a:cs typeface="Times New Roman"/>
              </a:rPr>
              <a:t> </a:t>
            </a:r>
            <a:r>
              <a:rPr sz="2000" spc="-10" dirty="0">
                <a:latin typeface="Times New Roman"/>
                <a:cs typeface="Times New Roman"/>
              </a:rPr>
              <a:t>is</a:t>
            </a:r>
            <a:r>
              <a:rPr sz="2000" spc="-5" dirty="0">
                <a:latin typeface="Times New Roman"/>
                <a:cs typeface="Times New Roman"/>
              </a:rPr>
              <a:t> measured</a:t>
            </a:r>
            <a:r>
              <a:rPr sz="2000" dirty="0">
                <a:latin typeface="Times New Roman"/>
                <a:cs typeface="Times New Roman"/>
              </a:rPr>
              <a:t> by</a:t>
            </a:r>
            <a:r>
              <a:rPr sz="2000" spc="5" dirty="0">
                <a:latin typeface="Times New Roman"/>
                <a:cs typeface="Times New Roman"/>
              </a:rPr>
              <a:t> </a:t>
            </a:r>
            <a:r>
              <a:rPr sz="2000" spc="-5" dirty="0">
                <a:latin typeface="Times New Roman"/>
                <a:cs typeface="Times New Roman"/>
              </a:rPr>
              <a:t>an</a:t>
            </a:r>
            <a:r>
              <a:rPr sz="2000" dirty="0">
                <a:latin typeface="Times New Roman"/>
                <a:cs typeface="Times New Roman"/>
              </a:rPr>
              <a:t> </a:t>
            </a:r>
            <a:r>
              <a:rPr sz="2000" spc="-5" dirty="0">
                <a:solidFill>
                  <a:srgbClr val="FF0000"/>
                </a:solidFill>
                <a:latin typeface="Times New Roman"/>
                <a:cs typeface="Times New Roman"/>
              </a:rPr>
              <a:t>anemometer</a:t>
            </a:r>
            <a:r>
              <a:rPr sz="2000" dirty="0">
                <a:solidFill>
                  <a:srgbClr val="FF0000"/>
                </a:solidFill>
                <a:latin typeface="Times New Roman"/>
                <a:cs typeface="Times New Roman"/>
              </a:rPr>
              <a:t> </a:t>
            </a:r>
            <a:r>
              <a:rPr sz="2000" spc="-5" dirty="0">
                <a:latin typeface="Times New Roman"/>
                <a:cs typeface="Times New Roman"/>
              </a:rPr>
              <a:t>and</a:t>
            </a:r>
            <a:r>
              <a:rPr sz="2000" dirty="0">
                <a:latin typeface="Times New Roman"/>
                <a:cs typeface="Times New Roman"/>
              </a:rPr>
              <a:t> wind</a:t>
            </a:r>
            <a:r>
              <a:rPr sz="2000" spc="5" dirty="0">
                <a:latin typeface="Times New Roman"/>
                <a:cs typeface="Times New Roman"/>
              </a:rPr>
              <a:t> </a:t>
            </a:r>
            <a:r>
              <a:rPr sz="2000" spc="-5" dirty="0">
                <a:latin typeface="Times New Roman"/>
                <a:cs typeface="Times New Roman"/>
              </a:rPr>
              <a:t>direction</a:t>
            </a:r>
            <a:r>
              <a:rPr sz="2000" spc="490" dirty="0">
                <a:latin typeface="Times New Roman"/>
                <a:cs typeface="Times New Roman"/>
              </a:rPr>
              <a:t> </a:t>
            </a:r>
            <a:r>
              <a:rPr sz="2000" spc="-5" dirty="0">
                <a:latin typeface="Times New Roman"/>
                <a:cs typeface="Times New Roman"/>
              </a:rPr>
              <a:t>is </a:t>
            </a:r>
            <a:r>
              <a:rPr sz="2000" dirty="0">
                <a:latin typeface="Times New Roman"/>
                <a:cs typeface="Times New Roman"/>
              </a:rPr>
              <a:t> </a:t>
            </a:r>
            <a:r>
              <a:rPr sz="2000" spc="-5" dirty="0">
                <a:latin typeface="Times New Roman"/>
                <a:cs typeface="Times New Roman"/>
              </a:rPr>
              <a:t>measured </a:t>
            </a:r>
            <a:r>
              <a:rPr sz="2000" dirty="0">
                <a:latin typeface="Times New Roman"/>
                <a:cs typeface="Times New Roman"/>
              </a:rPr>
              <a:t>by </a:t>
            </a:r>
            <a:r>
              <a:rPr sz="2000" dirty="0">
                <a:solidFill>
                  <a:srgbClr val="FF0000"/>
                </a:solidFill>
                <a:latin typeface="Times New Roman"/>
                <a:cs typeface="Times New Roman"/>
              </a:rPr>
              <a:t>a wind vane </a:t>
            </a:r>
            <a:r>
              <a:rPr sz="2000" spc="-5" dirty="0">
                <a:solidFill>
                  <a:srgbClr val="FF0000"/>
                </a:solidFill>
                <a:latin typeface="Times New Roman"/>
                <a:cs typeface="Times New Roman"/>
              </a:rPr>
              <a:t>attached </a:t>
            </a:r>
            <a:r>
              <a:rPr sz="2000" spc="-10" dirty="0">
                <a:solidFill>
                  <a:srgbClr val="FF0000"/>
                </a:solidFill>
                <a:latin typeface="Times New Roman"/>
                <a:cs typeface="Times New Roman"/>
              </a:rPr>
              <a:t>to </a:t>
            </a:r>
            <a:r>
              <a:rPr sz="2000" dirty="0">
                <a:solidFill>
                  <a:srgbClr val="FF0000"/>
                </a:solidFill>
                <a:latin typeface="Times New Roman"/>
                <a:cs typeface="Times New Roman"/>
              </a:rPr>
              <a:t>a </a:t>
            </a:r>
            <a:r>
              <a:rPr sz="2000" spc="-5" dirty="0">
                <a:solidFill>
                  <a:srgbClr val="FF0000"/>
                </a:solidFill>
                <a:latin typeface="Times New Roman"/>
                <a:cs typeface="Times New Roman"/>
              </a:rPr>
              <a:t>direction </a:t>
            </a:r>
            <a:r>
              <a:rPr sz="2000" spc="-15" dirty="0">
                <a:solidFill>
                  <a:srgbClr val="FF0000"/>
                </a:solidFill>
                <a:latin typeface="Times New Roman"/>
                <a:cs typeface="Times New Roman"/>
              </a:rPr>
              <a:t>indicator</a:t>
            </a:r>
            <a:r>
              <a:rPr sz="2000" spc="-15" dirty="0">
                <a:latin typeface="Times New Roman"/>
                <a:cs typeface="Times New Roman"/>
              </a:rPr>
              <a:t>.</a:t>
            </a:r>
            <a:r>
              <a:rPr sz="2000" spc="470" dirty="0">
                <a:latin typeface="Times New Roman"/>
                <a:cs typeface="Times New Roman"/>
              </a:rPr>
              <a:t> </a:t>
            </a:r>
            <a:r>
              <a:rPr sz="2000" spc="-5" dirty="0">
                <a:latin typeface="Times New Roman"/>
                <a:cs typeface="Times New Roman"/>
              </a:rPr>
              <a:t>Anemometer </a:t>
            </a:r>
            <a:r>
              <a:rPr sz="2000" dirty="0">
                <a:latin typeface="Times New Roman"/>
                <a:cs typeface="Times New Roman"/>
              </a:rPr>
              <a:t>works on one </a:t>
            </a:r>
            <a:r>
              <a:rPr sz="2000" spc="5" dirty="0">
                <a:latin typeface="Times New Roman"/>
                <a:cs typeface="Times New Roman"/>
              </a:rPr>
              <a:t> </a:t>
            </a:r>
            <a:r>
              <a:rPr sz="2000" dirty="0">
                <a:latin typeface="Times New Roman"/>
                <a:cs typeface="Times New Roman"/>
              </a:rPr>
              <a:t>of</a:t>
            </a:r>
            <a:r>
              <a:rPr sz="2000" spc="-2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following</a:t>
            </a:r>
            <a:r>
              <a:rPr sz="2000" spc="459" dirty="0">
                <a:latin typeface="Times New Roman"/>
                <a:cs typeface="Times New Roman"/>
              </a:rPr>
              <a:t> </a:t>
            </a:r>
            <a:r>
              <a:rPr sz="2000" spc="-5" dirty="0">
                <a:latin typeface="Times New Roman"/>
                <a:cs typeface="Times New Roman"/>
              </a:rPr>
              <a:t>principles.</a:t>
            </a:r>
            <a:endParaRPr sz="2000">
              <a:latin typeface="Times New Roman"/>
              <a:cs typeface="Times New Roman"/>
            </a:endParaRPr>
          </a:p>
          <a:p>
            <a:pPr marL="12700" algn="just">
              <a:lnSpc>
                <a:spcPct val="100000"/>
              </a:lnSpc>
              <a:spcBef>
                <a:spcPts val="1200"/>
              </a:spcBef>
            </a:pPr>
            <a:r>
              <a:rPr sz="2000" spc="-5" dirty="0">
                <a:latin typeface="Times New Roman"/>
                <a:cs typeface="Times New Roman"/>
              </a:rPr>
              <a:t>(i)</a:t>
            </a:r>
            <a:r>
              <a:rPr sz="2000" spc="590" dirty="0">
                <a:latin typeface="Times New Roman"/>
                <a:cs typeface="Times New Roman"/>
              </a:rPr>
              <a:t>  </a:t>
            </a:r>
            <a:r>
              <a:rPr sz="2000" dirty="0">
                <a:latin typeface="Times New Roman"/>
                <a:cs typeface="Times New Roman"/>
              </a:rPr>
              <a:t>The  oldest</a:t>
            </a:r>
            <a:r>
              <a:rPr sz="2000" spc="505" dirty="0">
                <a:latin typeface="Times New Roman"/>
                <a:cs typeface="Times New Roman"/>
              </a:rPr>
              <a:t> </a:t>
            </a:r>
            <a:r>
              <a:rPr sz="2000" spc="-10" dirty="0">
                <a:latin typeface="Times New Roman"/>
                <a:cs typeface="Times New Roman"/>
              </a:rPr>
              <a:t>and</a:t>
            </a:r>
            <a:r>
              <a:rPr sz="2000" spc="515" dirty="0">
                <a:latin typeface="Times New Roman"/>
                <a:cs typeface="Times New Roman"/>
              </a:rPr>
              <a:t> </a:t>
            </a:r>
            <a:r>
              <a:rPr sz="2000" spc="-5" dirty="0">
                <a:latin typeface="Times New Roman"/>
                <a:cs typeface="Times New Roman"/>
              </a:rPr>
              <a:t>simplest</a:t>
            </a:r>
            <a:r>
              <a:rPr sz="2000" spc="500" dirty="0">
                <a:latin typeface="Times New Roman"/>
                <a:cs typeface="Times New Roman"/>
              </a:rPr>
              <a:t> </a:t>
            </a:r>
            <a:r>
              <a:rPr sz="2000" spc="-5" dirty="0">
                <a:latin typeface="Times New Roman"/>
                <a:cs typeface="Times New Roman"/>
              </a:rPr>
              <a:t>anemometer</a:t>
            </a:r>
            <a:r>
              <a:rPr sz="2000" spc="515" dirty="0">
                <a:latin typeface="Times New Roman"/>
                <a:cs typeface="Times New Roman"/>
              </a:rPr>
              <a:t> </a:t>
            </a:r>
            <a:r>
              <a:rPr sz="2000" spc="-5" dirty="0">
                <a:latin typeface="Times New Roman"/>
                <a:cs typeface="Times New Roman"/>
              </a:rPr>
              <a:t>is</a:t>
            </a:r>
            <a:r>
              <a:rPr sz="2000" spc="500" dirty="0">
                <a:latin typeface="Times New Roman"/>
                <a:cs typeface="Times New Roman"/>
              </a:rPr>
              <a:t> </a:t>
            </a:r>
            <a:r>
              <a:rPr sz="2000" dirty="0">
                <a:latin typeface="Times New Roman"/>
                <a:cs typeface="Times New Roman"/>
              </a:rPr>
              <a:t>a</a:t>
            </a:r>
            <a:r>
              <a:rPr sz="2000" spc="495" dirty="0">
                <a:latin typeface="Times New Roman"/>
                <a:cs typeface="Times New Roman"/>
              </a:rPr>
              <a:t> </a:t>
            </a:r>
            <a:r>
              <a:rPr sz="2000" spc="-5" dirty="0">
                <a:latin typeface="Times New Roman"/>
                <a:cs typeface="Times New Roman"/>
              </a:rPr>
              <a:t>swinging</a:t>
            </a:r>
            <a:r>
              <a:rPr sz="2000" spc="505" dirty="0">
                <a:latin typeface="Times New Roman"/>
                <a:cs typeface="Times New Roman"/>
              </a:rPr>
              <a:t> </a:t>
            </a:r>
            <a:r>
              <a:rPr sz="2000" spc="-5" dirty="0">
                <a:latin typeface="Times New Roman"/>
                <a:cs typeface="Times New Roman"/>
              </a:rPr>
              <a:t>plate</a:t>
            </a:r>
            <a:r>
              <a:rPr sz="2000" spc="505" dirty="0">
                <a:latin typeface="Times New Roman"/>
                <a:cs typeface="Times New Roman"/>
              </a:rPr>
              <a:t> </a:t>
            </a:r>
            <a:r>
              <a:rPr sz="2000" dirty="0">
                <a:latin typeface="Times New Roman"/>
                <a:cs typeface="Times New Roman"/>
              </a:rPr>
              <a:t>hung  </a:t>
            </a:r>
            <a:r>
              <a:rPr sz="2000" spc="-5" dirty="0">
                <a:latin typeface="Times New Roman"/>
                <a:cs typeface="Times New Roman"/>
              </a:rPr>
              <a:t>vertically</a:t>
            </a:r>
            <a:r>
              <a:rPr sz="2000" spc="495" dirty="0">
                <a:latin typeface="Times New Roman"/>
                <a:cs typeface="Times New Roman"/>
              </a:rPr>
              <a:t> </a:t>
            </a:r>
            <a:r>
              <a:rPr sz="2000" spc="-5" dirty="0">
                <a:latin typeface="Times New Roman"/>
                <a:cs typeface="Times New Roman"/>
              </a:rPr>
              <a:t>and</a:t>
            </a:r>
            <a:endParaRPr sz="2000">
              <a:latin typeface="Times New Roman"/>
              <a:cs typeface="Times New Roman"/>
            </a:endParaRPr>
          </a:p>
          <a:p>
            <a:pPr marL="527685">
              <a:lnSpc>
                <a:spcPct val="100000"/>
              </a:lnSpc>
              <a:spcBef>
                <a:spcPts val="1200"/>
              </a:spcBef>
              <a:tabLst>
                <a:tab pos="1388745" algn="l"/>
              </a:tabLst>
            </a:pPr>
            <a:r>
              <a:rPr sz="2000" spc="-5" dirty="0">
                <a:latin typeface="Times New Roman"/>
                <a:cs typeface="Times New Roman"/>
              </a:rPr>
              <a:t>hinged	along</a:t>
            </a:r>
            <a:r>
              <a:rPr sz="2000" spc="160" dirty="0">
                <a:latin typeface="Times New Roman"/>
                <a:cs typeface="Times New Roman"/>
              </a:rPr>
              <a:t> </a:t>
            </a:r>
            <a:r>
              <a:rPr sz="2000" spc="-5" dirty="0">
                <a:latin typeface="Times New Roman"/>
                <a:cs typeface="Times New Roman"/>
              </a:rPr>
              <a:t>its</a:t>
            </a:r>
            <a:r>
              <a:rPr sz="2000" spc="165" dirty="0">
                <a:latin typeface="Times New Roman"/>
                <a:cs typeface="Times New Roman"/>
              </a:rPr>
              <a:t> </a:t>
            </a:r>
            <a:r>
              <a:rPr sz="2000" spc="-5" dirty="0">
                <a:latin typeface="Times New Roman"/>
                <a:cs typeface="Times New Roman"/>
              </a:rPr>
              <a:t>top</a:t>
            </a:r>
            <a:r>
              <a:rPr sz="2000" spc="170" dirty="0">
                <a:latin typeface="Times New Roman"/>
                <a:cs typeface="Times New Roman"/>
              </a:rPr>
              <a:t> </a:t>
            </a:r>
            <a:r>
              <a:rPr sz="2000" dirty="0">
                <a:latin typeface="Times New Roman"/>
                <a:cs typeface="Times New Roman"/>
              </a:rPr>
              <a:t>edge.</a:t>
            </a:r>
            <a:r>
              <a:rPr sz="2000" spc="155" dirty="0">
                <a:latin typeface="Times New Roman"/>
                <a:cs typeface="Times New Roman"/>
              </a:rPr>
              <a:t> </a:t>
            </a:r>
            <a:r>
              <a:rPr sz="2000" spc="-25" dirty="0">
                <a:latin typeface="Times New Roman"/>
                <a:cs typeface="Times New Roman"/>
              </a:rPr>
              <a:t>Wind</a:t>
            </a:r>
            <a:r>
              <a:rPr sz="2000" spc="170" dirty="0">
                <a:latin typeface="Times New Roman"/>
                <a:cs typeface="Times New Roman"/>
              </a:rPr>
              <a:t> </a:t>
            </a:r>
            <a:r>
              <a:rPr sz="2000" spc="-5" dirty="0">
                <a:latin typeface="Times New Roman"/>
                <a:cs typeface="Times New Roman"/>
              </a:rPr>
              <a:t>speed</a:t>
            </a:r>
            <a:r>
              <a:rPr sz="2000" spc="165" dirty="0">
                <a:latin typeface="Times New Roman"/>
                <a:cs typeface="Times New Roman"/>
              </a:rPr>
              <a:t> </a:t>
            </a:r>
            <a:r>
              <a:rPr sz="2000" spc="-10" dirty="0">
                <a:latin typeface="Times New Roman"/>
                <a:cs typeface="Times New Roman"/>
              </a:rPr>
              <a:t>is</a:t>
            </a:r>
            <a:r>
              <a:rPr sz="2000" spc="165" dirty="0">
                <a:latin typeface="Times New Roman"/>
                <a:cs typeface="Times New Roman"/>
              </a:rPr>
              <a:t> </a:t>
            </a:r>
            <a:r>
              <a:rPr sz="2000" spc="-5" dirty="0">
                <a:latin typeface="Times New Roman"/>
                <a:cs typeface="Times New Roman"/>
              </a:rPr>
              <a:t>indicated</a:t>
            </a:r>
            <a:r>
              <a:rPr sz="2000" spc="170" dirty="0">
                <a:latin typeface="Times New Roman"/>
                <a:cs typeface="Times New Roman"/>
              </a:rPr>
              <a:t> </a:t>
            </a:r>
            <a:r>
              <a:rPr sz="2000" dirty="0">
                <a:latin typeface="Times New Roman"/>
                <a:cs typeface="Times New Roman"/>
              </a:rPr>
              <a:t>by</a:t>
            </a:r>
            <a:r>
              <a:rPr sz="2000" spc="155" dirty="0">
                <a:latin typeface="Times New Roman"/>
                <a:cs typeface="Times New Roman"/>
              </a:rPr>
              <a:t> </a:t>
            </a:r>
            <a:r>
              <a:rPr sz="2000" spc="-5" dirty="0">
                <a:latin typeface="Times New Roman"/>
                <a:cs typeface="Times New Roman"/>
              </a:rPr>
              <a:t>the</a:t>
            </a:r>
            <a:r>
              <a:rPr sz="2000" spc="170" dirty="0">
                <a:latin typeface="Times New Roman"/>
                <a:cs typeface="Times New Roman"/>
              </a:rPr>
              <a:t> </a:t>
            </a:r>
            <a:r>
              <a:rPr sz="2000" spc="-5" dirty="0">
                <a:latin typeface="Times New Roman"/>
                <a:cs typeface="Times New Roman"/>
              </a:rPr>
              <a:t>angle</a:t>
            </a:r>
            <a:r>
              <a:rPr sz="2000" spc="150" dirty="0">
                <a:latin typeface="Times New Roman"/>
                <a:cs typeface="Times New Roman"/>
              </a:rPr>
              <a:t> </a:t>
            </a:r>
            <a:r>
              <a:rPr sz="2000" dirty="0">
                <a:latin typeface="Times New Roman"/>
                <a:cs typeface="Times New Roman"/>
              </a:rPr>
              <a:t>of</a:t>
            </a:r>
            <a:r>
              <a:rPr sz="2000" spc="155" dirty="0">
                <a:latin typeface="Times New Roman"/>
                <a:cs typeface="Times New Roman"/>
              </a:rPr>
              <a:t> </a:t>
            </a:r>
            <a:r>
              <a:rPr sz="2000" spc="-5" dirty="0">
                <a:latin typeface="Times New Roman"/>
                <a:cs typeface="Times New Roman"/>
              </a:rPr>
              <a:t>deflection</a:t>
            </a:r>
            <a:r>
              <a:rPr sz="2000" spc="160" dirty="0">
                <a:latin typeface="Times New Roman"/>
                <a:cs typeface="Times New Roman"/>
              </a:rPr>
              <a:t> </a:t>
            </a:r>
            <a:r>
              <a:rPr sz="2000" spc="-10" dirty="0">
                <a:latin typeface="Times New Roman"/>
                <a:cs typeface="Times New Roman"/>
              </a:rPr>
              <a:t>of</a:t>
            </a:r>
            <a:endParaRPr sz="2000">
              <a:latin typeface="Times New Roman"/>
              <a:cs typeface="Times New Roman"/>
            </a:endParaRPr>
          </a:p>
        </p:txBody>
      </p:sp>
      <p:sp>
        <p:nvSpPr>
          <p:cNvPr id="4" name="object 4"/>
          <p:cNvSpPr txBox="1"/>
          <p:nvPr/>
        </p:nvSpPr>
        <p:spPr>
          <a:xfrm>
            <a:off x="639876" y="2729182"/>
            <a:ext cx="8427720" cy="1397000"/>
          </a:xfrm>
          <a:prstGeom prst="rect">
            <a:avLst/>
          </a:prstGeom>
        </p:spPr>
        <p:txBody>
          <a:bodyPr vert="horz" wrap="square" lIns="0" tIns="164465" rIns="0" bIns="0" rtlCol="0">
            <a:spAutoFit/>
          </a:bodyPr>
          <a:lstStyle/>
          <a:p>
            <a:pPr marL="12700">
              <a:lnSpc>
                <a:spcPct val="100000"/>
              </a:lnSpc>
              <a:spcBef>
                <a:spcPts val="1295"/>
              </a:spcBef>
            </a:pP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plate</a:t>
            </a:r>
            <a:r>
              <a:rPr sz="2000" spc="-35" dirty="0">
                <a:latin typeface="Times New Roman"/>
                <a:cs typeface="Times New Roman"/>
              </a:rPr>
              <a:t> </a:t>
            </a:r>
            <a:r>
              <a:rPr sz="2000" dirty="0">
                <a:latin typeface="Times New Roman"/>
                <a:cs typeface="Times New Roman"/>
              </a:rPr>
              <a:t>with</a:t>
            </a:r>
            <a:r>
              <a:rPr sz="2000" spc="-15" dirty="0">
                <a:latin typeface="Times New Roman"/>
                <a:cs typeface="Times New Roman"/>
              </a:rPr>
              <a:t> </a:t>
            </a:r>
            <a:r>
              <a:rPr sz="2000" dirty="0">
                <a:latin typeface="Times New Roman"/>
                <a:cs typeface="Times New Roman"/>
              </a:rPr>
              <a:t>respect</a:t>
            </a:r>
            <a:r>
              <a:rPr sz="2000" spc="-50" dirty="0">
                <a:latin typeface="Times New Roman"/>
                <a:cs typeface="Times New Roman"/>
              </a:rPr>
              <a:t> </a:t>
            </a:r>
            <a:r>
              <a:rPr sz="2000" spc="-5" dirty="0">
                <a:latin typeface="Times New Roman"/>
                <a:cs typeface="Times New Roman"/>
              </a:rPr>
              <a:t>to</a:t>
            </a:r>
            <a:r>
              <a:rPr sz="2000" spc="-1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vertical.</a:t>
            </a:r>
            <a:endParaRPr sz="2000">
              <a:latin typeface="Times New Roman"/>
              <a:cs typeface="Times New Roman"/>
            </a:endParaRPr>
          </a:p>
          <a:p>
            <a:pPr marL="12700">
              <a:lnSpc>
                <a:spcPct val="100000"/>
              </a:lnSpc>
              <a:spcBef>
                <a:spcPts val="1200"/>
              </a:spcBef>
            </a:pPr>
            <a:r>
              <a:rPr sz="2000" dirty="0">
                <a:latin typeface="Times New Roman"/>
                <a:cs typeface="Times New Roman"/>
              </a:rPr>
              <a:t>A</a:t>
            </a:r>
            <a:r>
              <a:rPr sz="2000" spc="45" dirty="0">
                <a:latin typeface="Times New Roman"/>
                <a:cs typeface="Times New Roman"/>
              </a:rPr>
              <a:t> </a:t>
            </a:r>
            <a:r>
              <a:rPr sz="2000" spc="-5" dirty="0">
                <a:latin typeface="Times New Roman"/>
                <a:cs typeface="Times New Roman"/>
              </a:rPr>
              <a:t>cup</a:t>
            </a:r>
            <a:r>
              <a:rPr sz="2000" spc="140" dirty="0">
                <a:latin typeface="Times New Roman"/>
                <a:cs typeface="Times New Roman"/>
              </a:rPr>
              <a:t> </a:t>
            </a:r>
            <a:r>
              <a:rPr sz="2000" spc="-5" dirty="0">
                <a:latin typeface="Times New Roman"/>
                <a:cs typeface="Times New Roman"/>
              </a:rPr>
              <a:t>anemometer</a:t>
            </a:r>
            <a:r>
              <a:rPr sz="2000" spc="145" dirty="0">
                <a:latin typeface="Times New Roman"/>
                <a:cs typeface="Times New Roman"/>
              </a:rPr>
              <a:t> </a:t>
            </a:r>
            <a:r>
              <a:rPr sz="2000" spc="-5" dirty="0">
                <a:latin typeface="Times New Roman"/>
                <a:cs typeface="Times New Roman"/>
              </a:rPr>
              <a:t>consists</a:t>
            </a:r>
            <a:r>
              <a:rPr sz="2000" spc="125" dirty="0">
                <a:latin typeface="Times New Roman"/>
                <a:cs typeface="Times New Roman"/>
              </a:rPr>
              <a:t> </a:t>
            </a:r>
            <a:r>
              <a:rPr sz="2000" dirty="0">
                <a:latin typeface="Times New Roman"/>
                <a:cs typeface="Times New Roman"/>
              </a:rPr>
              <a:t>of</a:t>
            </a:r>
            <a:r>
              <a:rPr sz="2000" spc="135" dirty="0">
                <a:latin typeface="Times New Roman"/>
                <a:cs typeface="Times New Roman"/>
              </a:rPr>
              <a:t> </a:t>
            </a:r>
            <a:r>
              <a:rPr sz="2000" spc="-5" dirty="0">
                <a:latin typeface="Times New Roman"/>
                <a:cs typeface="Times New Roman"/>
              </a:rPr>
              <a:t>three</a:t>
            </a:r>
            <a:r>
              <a:rPr sz="2000" spc="130" dirty="0">
                <a:latin typeface="Times New Roman"/>
                <a:cs typeface="Times New Roman"/>
              </a:rPr>
              <a:t> </a:t>
            </a:r>
            <a:r>
              <a:rPr sz="2000" dirty="0">
                <a:latin typeface="Times New Roman"/>
                <a:cs typeface="Times New Roman"/>
              </a:rPr>
              <a:t>or</a:t>
            </a:r>
            <a:r>
              <a:rPr sz="2000" spc="125" dirty="0">
                <a:latin typeface="Times New Roman"/>
                <a:cs typeface="Times New Roman"/>
              </a:rPr>
              <a:t> </a:t>
            </a:r>
            <a:r>
              <a:rPr sz="2000" dirty="0">
                <a:latin typeface="Times New Roman"/>
                <a:cs typeface="Times New Roman"/>
              </a:rPr>
              <a:t>four</a:t>
            </a:r>
            <a:r>
              <a:rPr sz="2000" spc="150" dirty="0">
                <a:latin typeface="Times New Roman"/>
                <a:cs typeface="Times New Roman"/>
              </a:rPr>
              <a:t> </a:t>
            </a:r>
            <a:r>
              <a:rPr sz="2000" spc="-5" dirty="0">
                <a:latin typeface="Times New Roman"/>
                <a:cs typeface="Times New Roman"/>
              </a:rPr>
              <a:t>cups</a:t>
            </a:r>
            <a:r>
              <a:rPr sz="2000" spc="150" dirty="0">
                <a:latin typeface="Times New Roman"/>
                <a:cs typeface="Times New Roman"/>
              </a:rPr>
              <a:t> </a:t>
            </a:r>
            <a:r>
              <a:rPr sz="2000" spc="-5" dirty="0">
                <a:latin typeface="Times New Roman"/>
                <a:cs typeface="Times New Roman"/>
              </a:rPr>
              <a:t>mounted</a:t>
            </a:r>
            <a:r>
              <a:rPr sz="2000" spc="150" dirty="0">
                <a:latin typeface="Times New Roman"/>
                <a:cs typeface="Times New Roman"/>
              </a:rPr>
              <a:t> </a:t>
            </a:r>
            <a:r>
              <a:rPr sz="2000" spc="-5" dirty="0">
                <a:latin typeface="Times New Roman"/>
                <a:cs typeface="Times New Roman"/>
              </a:rPr>
              <a:t>symmetrically</a:t>
            </a:r>
            <a:r>
              <a:rPr sz="2000" spc="145" dirty="0">
                <a:latin typeface="Times New Roman"/>
                <a:cs typeface="Times New Roman"/>
              </a:rPr>
              <a:t> </a:t>
            </a:r>
            <a:r>
              <a:rPr sz="2000" dirty="0">
                <a:latin typeface="Times New Roman"/>
                <a:cs typeface="Times New Roman"/>
              </a:rPr>
              <a:t>about</a:t>
            </a:r>
            <a:r>
              <a:rPr sz="2000" spc="125" dirty="0">
                <a:latin typeface="Times New Roman"/>
                <a:cs typeface="Times New Roman"/>
              </a:rPr>
              <a:t> </a:t>
            </a:r>
            <a:r>
              <a:rPr sz="2000" dirty="0">
                <a:latin typeface="Times New Roman"/>
                <a:cs typeface="Times New Roman"/>
              </a:rPr>
              <a:t>a</a:t>
            </a:r>
            <a:endParaRPr sz="2000">
              <a:latin typeface="Times New Roman"/>
              <a:cs typeface="Times New Roman"/>
            </a:endParaRPr>
          </a:p>
          <a:p>
            <a:pPr marL="12700">
              <a:lnSpc>
                <a:spcPct val="100000"/>
              </a:lnSpc>
              <a:spcBef>
                <a:spcPts val="1200"/>
              </a:spcBef>
            </a:pPr>
            <a:r>
              <a:rPr sz="2000" dirty="0">
                <a:latin typeface="Times New Roman"/>
                <a:cs typeface="Times New Roman"/>
              </a:rPr>
              <a:t>vertical</a:t>
            </a:r>
            <a:r>
              <a:rPr sz="2000" spc="-25" dirty="0">
                <a:latin typeface="Times New Roman"/>
                <a:cs typeface="Times New Roman"/>
              </a:rPr>
              <a:t> </a:t>
            </a:r>
            <a:r>
              <a:rPr sz="2000" dirty="0">
                <a:latin typeface="Times New Roman"/>
                <a:cs typeface="Times New Roman"/>
              </a:rPr>
              <a:t>axis.</a:t>
            </a:r>
            <a:r>
              <a:rPr sz="2000" spc="-5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speed</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rotation</a:t>
            </a:r>
            <a:r>
              <a:rPr sz="2000" spc="-30" dirty="0">
                <a:latin typeface="Times New Roman"/>
                <a:cs typeface="Times New Roman"/>
              </a:rPr>
              <a:t> </a:t>
            </a:r>
            <a:r>
              <a:rPr sz="2000" spc="-5" dirty="0">
                <a:latin typeface="Times New Roman"/>
                <a:cs typeface="Times New Roman"/>
              </a:rPr>
              <a:t>indicates</a:t>
            </a:r>
            <a:r>
              <a:rPr sz="2000" spc="-25" dirty="0">
                <a:latin typeface="Times New Roman"/>
                <a:cs typeface="Times New Roman"/>
              </a:rPr>
              <a:t> </a:t>
            </a:r>
            <a:r>
              <a:rPr sz="2000" dirty="0">
                <a:latin typeface="Times New Roman"/>
                <a:cs typeface="Times New Roman"/>
              </a:rPr>
              <a:t>wind</a:t>
            </a:r>
            <a:r>
              <a:rPr sz="2000" spc="-5" dirty="0">
                <a:latin typeface="Times New Roman"/>
                <a:cs typeface="Times New Roman"/>
              </a:rPr>
              <a:t> </a:t>
            </a:r>
            <a:r>
              <a:rPr sz="2000" dirty="0">
                <a:latin typeface="Times New Roman"/>
                <a:cs typeface="Times New Roman"/>
              </a:rPr>
              <a:t>speed.</a:t>
            </a:r>
            <a:endParaRPr sz="2000">
              <a:latin typeface="Times New Roman"/>
              <a:cs typeface="Times New Roman"/>
            </a:endParaRPr>
          </a:p>
        </p:txBody>
      </p:sp>
      <p:sp>
        <p:nvSpPr>
          <p:cNvPr id="5" name="object 5"/>
          <p:cNvSpPr txBox="1"/>
          <p:nvPr/>
        </p:nvSpPr>
        <p:spPr>
          <a:xfrm>
            <a:off x="124764" y="4100550"/>
            <a:ext cx="8942705" cy="2539365"/>
          </a:xfrm>
          <a:prstGeom prst="rect">
            <a:avLst/>
          </a:prstGeom>
        </p:spPr>
        <p:txBody>
          <a:bodyPr vert="horz" wrap="square" lIns="0" tIns="12065" rIns="0" bIns="0" rtlCol="0">
            <a:spAutoFit/>
          </a:bodyPr>
          <a:lstStyle/>
          <a:p>
            <a:pPr marL="527685" marR="5080" indent="-515620" algn="just">
              <a:lnSpc>
                <a:spcPct val="150100"/>
              </a:lnSpc>
              <a:spcBef>
                <a:spcPts val="95"/>
              </a:spcBef>
              <a:buAutoNum type="romanLcParenBoth" startAt="3"/>
              <a:tabLst>
                <a:tab pos="528320" algn="l"/>
              </a:tabLst>
            </a:pPr>
            <a:r>
              <a:rPr sz="2000" dirty="0">
                <a:latin typeface="Times New Roman"/>
                <a:cs typeface="Times New Roman"/>
              </a:rPr>
              <a:t>A</a:t>
            </a:r>
            <a:r>
              <a:rPr sz="2000" spc="114" dirty="0">
                <a:latin typeface="Times New Roman"/>
                <a:cs typeface="Times New Roman"/>
              </a:rPr>
              <a:t> </a:t>
            </a:r>
            <a:r>
              <a:rPr sz="2000" spc="-5" dirty="0">
                <a:latin typeface="Times New Roman"/>
                <a:cs typeface="Times New Roman"/>
              </a:rPr>
              <a:t>hot-wire</a:t>
            </a:r>
            <a:r>
              <a:rPr sz="2000" spc="240" dirty="0">
                <a:latin typeface="Times New Roman"/>
                <a:cs typeface="Times New Roman"/>
              </a:rPr>
              <a:t> </a:t>
            </a:r>
            <a:r>
              <a:rPr sz="2000" spc="-5" dirty="0">
                <a:latin typeface="Times New Roman"/>
                <a:cs typeface="Times New Roman"/>
              </a:rPr>
              <a:t>anemometer</a:t>
            </a:r>
            <a:r>
              <a:rPr sz="2000" spc="245" dirty="0">
                <a:latin typeface="Times New Roman"/>
                <a:cs typeface="Times New Roman"/>
              </a:rPr>
              <a:t> </a:t>
            </a:r>
            <a:r>
              <a:rPr sz="2000" spc="-5" dirty="0">
                <a:latin typeface="Times New Roman"/>
                <a:cs typeface="Times New Roman"/>
              </a:rPr>
              <a:t>measures</a:t>
            </a:r>
            <a:r>
              <a:rPr sz="2000" spc="225" dirty="0">
                <a:latin typeface="Times New Roman"/>
                <a:cs typeface="Times New Roman"/>
              </a:rPr>
              <a:t> </a:t>
            </a:r>
            <a:r>
              <a:rPr sz="2000" spc="-5" dirty="0">
                <a:latin typeface="Times New Roman"/>
                <a:cs typeface="Times New Roman"/>
              </a:rPr>
              <a:t>the</a:t>
            </a:r>
            <a:r>
              <a:rPr sz="2000" spc="229" dirty="0">
                <a:latin typeface="Times New Roman"/>
                <a:cs typeface="Times New Roman"/>
              </a:rPr>
              <a:t> </a:t>
            </a:r>
            <a:r>
              <a:rPr sz="2000" spc="-5" dirty="0">
                <a:latin typeface="Times New Roman"/>
                <a:cs typeface="Times New Roman"/>
              </a:rPr>
              <a:t>wind</a:t>
            </a:r>
            <a:r>
              <a:rPr sz="2000" spc="240" dirty="0">
                <a:latin typeface="Times New Roman"/>
                <a:cs typeface="Times New Roman"/>
              </a:rPr>
              <a:t> </a:t>
            </a:r>
            <a:r>
              <a:rPr sz="2000" spc="-5" dirty="0">
                <a:latin typeface="Times New Roman"/>
                <a:cs typeface="Times New Roman"/>
              </a:rPr>
              <a:t>speed</a:t>
            </a:r>
            <a:r>
              <a:rPr sz="2000" spc="229" dirty="0">
                <a:latin typeface="Times New Roman"/>
                <a:cs typeface="Times New Roman"/>
              </a:rPr>
              <a:t> </a:t>
            </a:r>
            <a:r>
              <a:rPr sz="2000" dirty="0">
                <a:latin typeface="Times New Roman"/>
                <a:cs typeface="Times New Roman"/>
              </a:rPr>
              <a:t>by</a:t>
            </a:r>
            <a:r>
              <a:rPr sz="2000" spc="210" dirty="0">
                <a:latin typeface="Times New Roman"/>
                <a:cs typeface="Times New Roman"/>
              </a:rPr>
              <a:t> </a:t>
            </a:r>
            <a:r>
              <a:rPr sz="2000" spc="-5" dirty="0">
                <a:latin typeface="Times New Roman"/>
                <a:cs typeface="Times New Roman"/>
              </a:rPr>
              <a:t>recording</a:t>
            </a:r>
            <a:r>
              <a:rPr sz="2000" spc="229" dirty="0">
                <a:latin typeface="Times New Roman"/>
                <a:cs typeface="Times New Roman"/>
              </a:rPr>
              <a:t> </a:t>
            </a:r>
            <a:r>
              <a:rPr sz="2000" spc="-5" dirty="0">
                <a:latin typeface="Times New Roman"/>
                <a:cs typeface="Times New Roman"/>
              </a:rPr>
              <a:t>cooling</a:t>
            </a:r>
            <a:r>
              <a:rPr sz="2000" spc="225" dirty="0">
                <a:latin typeface="Times New Roman"/>
                <a:cs typeface="Times New Roman"/>
              </a:rPr>
              <a:t> </a:t>
            </a:r>
            <a:r>
              <a:rPr sz="2000" spc="-10" dirty="0">
                <a:latin typeface="Times New Roman"/>
                <a:cs typeface="Times New Roman"/>
              </a:rPr>
              <a:t>effect</a:t>
            </a:r>
            <a:r>
              <a:rPr sz="2000" spc="204" dirty="0">
                <a:latin typeface="Times New Roman"/>
                <a:cs typeface="Times New Roman"/>
              </a:rPr>
              <a:t> </a:t>
            </a:r>
            <a:r>
              <a:rPr sz="2000" spc="-10" dirty="0">
                <a:latin typeface="Times New Roman"/>
                <a:cs typeface="Times New Roman"/>
              </a:rPr>
              <a:t>of </a:t>
            </a:r>
            <a:r>
              <a:rPr sz="2000" spc="-484"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wind</a:t>
            </a:r>
            <a:r>
              <a:rPr sz="2000" dirty="0">
                <a:latin typeface="Times New Roman"/>
                <a:cs typeface="Times New Roman"/>
              </a:rPr>
              <a:t> </a:t>
            </a:r>
            <a:r>
              <a:rPr sz="2000" spc="-5" dirty="0">
                <a:latin typeface="Times New Roman"/>
                <a:cs typeface="Times New Roman"/>
              </a:rPr>
              <a:t>on</a:t>
            </a:r>
            <a:r>
              <a:rPr sz="2000" dirty="0">
                <a:latin typeface="Times New Roman"/>
                <a:cs typeface="Times New Roman"/>
              </a:rPr>
              <a:t> a</a:t>
            </a:r>
            <a:r>
              <a:rPr sz="2000" spc="5" dirty="0">
                <a:latin typeface="Times New Roman"/>
                <a:cs typeface="Times New Roman"/>
              </a:rPr>
              <a:t> </a:t>
            </a:r>
            <a:r>
              <a:rPr sz="2000" spc="-5" dirty="0">
                <a:latin typeface="Times New Roman"/>
                <a:cs typeface="Times New Roman"/>
              </a:rPr>
              <a:t>hot-wire.</a:t>
            </a:r>
            <a:r>
              <a:rPr sz="2000" dirty="0">
                <a:latin typeface="Times New Roman"/>
                <a:cs typeface="Times New Roman"/>
              </a:rPr>
              <a:t> </a:t>
            </a:r>
            <a:r>
              <a:rPr sz="2000" spc="-5" dirty="0">
                <a:latin typeface="Times New Roman"/>
                <a:cs typeface="Times New Roman"/>
              </a:rPr>
              <a:t>The</a:t>
            </a:r>
            <a:r>
              <a:rPr sz="2000" dirty="0">
                <a:latin typeface="Times New Roman"/>
                <a:cs typeface="Times New Roman"/>
              </a:rPr>
              <a:t> </a:t>
            </a:r>
            <a:r>
              <a:rPr sz="2000" spc="-5" dirty="0">
                <a:latin typeface="Times New Roman"/>
                <a:cs typeface="Times New Roman"/>
              </a:rPr>
              <a:t>heat</a:t>
            </a:r>
            <a:r>
              <a:rPr sz="2000" dirty="0">
                <a:latin typeface="Times New Roman"/>
                <a:cs typeface="Times New Roman"/>
              </a:rPr>
              <a:t> </a:t>
            </a:r>
            <a:r>
              <a:rPr sz="2000" spc="-5" dirty="0">
                <a:latin typeface="Times New Roman"/>
                <a:cs typeface="Times New Roman"/>
              </a:rPr>
              <a:t>is</a:t>
            </a:r>
            <a:r>
              <a:rPr sz="2000" dirty="0">
                <a:latin typeface="Times New Roman"/>
                <a:cs typeface="Times New Roman"/>
              </a:rPr>
              <a:t> </a:t>
            </a:r>
            <a:r>
              <a:rPr sz="2000" spc="-5" dirty="0">
                <a:latin typeface="Times New Roman"/>
                <a:cs typeface="Times New Roman"/>
              </a:rPr>
              <a:t>produced</a:t>
            </a:r>
            <a:r>
              <a:rPr sz="2000" dirty="0">
                <a:latin typeface="Times New Roman"/>
                <a:cs typeface="Times New Roman"/>
              </a:rPr>
              <a:t> by</a:t>
            </a:r>
            <a:r>
              <a:rPr sz="2000" spc="5" dirty="0">
                <a:latin typeface="Times New Roman"/>
                <a:cs typeface="Times New Roman"/>
              </a:rPr>
              <a:t> </a:t>
            </a:r>
            <a:r>
              <a:rPr sz="2000" spc="-5" dirty="0">
                <a:latin typeface="Times New Roman"/>
                <a:cs typeface="Times New Roman"/>
              </a:rPr>
              <a:t>passing</a:t>
            </a:r>
            <a:r>
              <a:rPr sz="2000" dirty="0">
                <a:latin typeface="Times New Roman"/>
                <a:cs typeface="Times New Roman"/>
              </a:rPr>
              <a:t> </a:t>
            </a:r>
            <a:r>
              <a:rPr sz="2000" spc="-5" dirty="0">
                <a:latin typeface="Times New Roman"/>
                <a:cs typeface="Times New Roman"/>
              </a:rPr>
              <a:t>an</a:t>
            </a:r>
            <a:r>
              <a:rPr sz="2000" spc="490" dirty="0">
                <a:latin typeface="Times New Roman"/>
                <a:cs typeface="Times New Roman"/>
              </a:rPr>
              <a:t> </a:t>
            </a:r>
            <a:r>
              <a:rPr sz="2000" spc="-5" dirty="0">
                <a:latin typeface="Times New Roman"/>
                <a:cs typeface="Times New Roman"/>
              </a:rPr>
              <a:t>electric</a:t>
            </a:r>
            <a:r>
              <a:rPr sz="2000" spc="490" dirty="0">
                <a:latin typeface="Times New Roman"/>
                <a:cs typeface="Times New Roman"/>
              </a:rPr>
              <a:t> </a:t>
            </a:r>
            <a:r>
              <a:rPr sz="2000" spc="-5" dirty="0">
                <a:latin typeface="Times New Roman"/>
                <a:cs typeface="Times New Roman"/>
              </a:rPr>
              <a:t>current </a:t>
            </a:r>
            <a:r>
              <a:rPr sz="2000" spc="-484" dirty="0">
                <a:latin typeface="Times New Roman"/>
                <a:cs typeface="Times New Roman"/>
              </a:rPr>
              <a:t> </a:t>
            </a:r>
            <a:r>
              <a:rPr sz="2000" dirty="0">
                <a:latin typeface="Times New Roman"/>
                <a:cs typeface="Times New Roman"/>
              </a:rPr>
              <a:t>through</a:t>
            </a:r>
            <a:r>
              <a:rPr sz="2000" spc="-4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wire.</a:t>
            </a:r>
            <a:endParaRPr sz="2000">
              <a:latin typeface="Times New Roman"/>
              <a:cs typeface="Times New Roman"/>
            </a:endParaRPr>
          </a:p>
          <a:p>
            <a:pPr marL="527685" marR="5080" indent="-515620" algn="just">
              <a:lnSpc>
                <a:spcPct val="150000"/>
              </a:lnSpc>
              <a:buAutoNum type="romanLcParenBoth" startAt="3"/>
              <a:tabLst>
                <a:tab pos="528320" algn="l"/>
              </a:tabLst>
            </a:pPr>
            <a:r>
              <a:rPr sz="2000" dirty="0">
                <a:latin typeface="Times New Roman"/>
                <a:cs typeface="Times New Roman"/>
              </a:rPr>
              <a:t>An </a:t>
            </a:r>
            <a:r>
              <a:rPr sz="2000" spc="-5" dirty="0">
                <a:latin typeface="Times New Roman"/>
                <a:cs typeface="Times New Roman"/>
              </a:rPr>
              <a:t>anemometer can also </a:t>
            </a:r>
            <a:r>
              <a:rPr sz="2000" dirty="0">
                <a:latin typeface="Times New Roman"/>
                <a:cs typeface="Times New Roman"/>
              </a:rPr>
              <a:t>be </a:t>
            </a:r>
            <a:r>
              <a:rPr sz="2000" spc="-5" dirty="0">
                <a:latin typeface="Times New Roman"/>
                <a:cs typeface="Times New Roman"/>
              </a:rPr>
              <a:t>on sonic </a:t>
            </a:r>
            <a:r>
              <a:rPr sz="2000" spc="-10" dirty="0">
                <a:latin typeface="Times New Roman"/>
                <a:cs typeface="Times New Roman"/>
              </a:rPr>
              <a:t>effect. </a:t>
            </a:r>
            <a:r>
              <a:rPr sz="2000" dirty="0">
                <a:latin typeface="Times New Roman"/>
                <a:cs typeface="Times New Roman"/>
              </a:rPr>
              <a:t>Sound </a:t>
            </a:r>
            <a:r>
              <a:rPr sz="2000" spc="-5" dirty="0">
                <a:latin typeface="Times New Roman"/>
                <a:cs typeface="Times New Roman"/>
              </a:rPr>
              <a:t>travels through still </a:t>
            </a:r>
            <a:r>
              <a:rPr sz="2000" spc="-10" dirty="0">
                <a:latin typeface="Times New Roman"/>
                <a:cs typeface="Times New Roman"/>
              </a:rPr>
              <a:t>air </a:t>
            </a:r>
            <a:r>
              <a:rPr sz="2000" spc="-5" dirty="0">
                <a:latin typeface="Times New Roman"/>
                <a:cs typeface="Times New Roman"/>
              </a:rPr>
              <a:t>at </a:t>
            </a:r>
            <a:r>
              <a:rPr sz="2000" dirty="0">
                <a:latin typeface="Times New Roman"/>
                <a:cs typeface="Times New Roman"/>
              </a:rPr>
              <a:t>a </a:t>
            </a:r>
            <a:r>
              <a:rPr sz="2000" spc="5" dirty="0">
                <a:latin typeface="Times New Roman"/>
                <a:cs typeface="Times New Roman"/>
              </a:rPr>
              <a:t> </a:t>
            </a:r>
            <a:r>
              <a:rPr sz="2000" dirty="0">
                <a:latin typeface="Times New Roman"/>
                <a:cs typeface="Times New Roman"/>
              </a:rPr>
              <a:t>known</a:t>
            </a:r>
            <a:r>
              <a:rPr sz="2000" spc="385" dirty="0">
                <a:latin typeface="Times New Roman"/>
                <a:cs typeface="Times New Roman"/>
              </a:rPr>
              <a:t> </a:t>
            </a:r>
            <a:r>
              <a:rPr sz="2000" spc="-5" dirty="0">
                <a:latin typeface="Times New Roman"/>
                <a:cs typeface="Times New Roman"/>
              </a:rPr>
              <a:t>speed.</a:t>
            </a:r>
            <a:r>
              <a:rPr sz="2000" spc="370" dirty="0">
                <a:latin typeface="Times New Roman"/>
                <a:cs typeface="Times New Roman"/>
              </a:rPr>
              <a:t> </a:t>
            </a:r>
            <a:r>
              <a:rPr sz="2000" spc="-10" dirty="0">
                <a:latin typeface="Times New Roman"/>
                <a:cs typeface="Times New Roman"/>
              </a:rPr>
              <a:t>However,</a:t>
            </a:r>
            <a:r>
              <a:rPr sz="2000" spc="395" dirty="0">
                <a:latin typeface="Times New Roman"/>
                <a:cs typeface="Times New Roman"/>
              </a:rPr>
              <a:t> </a:t>
            </a:r>
            <a:r>
              <a:rPr sz="2000" spc="-10" dirty="0">
                <a:latin typeface="Times New Roman"/>
                <a:cs typeface="Times New Roman"/>
              </a:rPr>
              <a:t>if</a:t>
            </a:r>
            <a:r>
              <a:rPr sz="2000" spc="385" dirty="0">
                <a:latin typeface="Times New Roman"/>
                <a:cs typeface="Times New Roman"/>
              </a:rPr>
              <a:t> </a:t>
            </a:r>
            <a:r>
              <a:rPr sz="2000" spc="-5" dirty="0">
                <a:latin typeface="Times New Roman"/>
                <a:cs typeface="Times New Roman"/>
              </a:rPr>
              <a:t>the</a:t>
            </a:r>
            <a:r>
              <a:rPr sz="2000" spc="400" dirty="0">
                <a:latin typeface="Times New Roman"/>
                <a:cs typeface="Times New Roman"/>
              </a:rPr>
              <a:t> </a:t>
            </a:r>
            <a:r>
              <a:rPr sz="2000" spc="-10" dirty="0">
                <a:latin typeface="Times New Roman"/>
                <a:cs typeface="Times New Roman"/>
              </a:rPr>
              <a:t>air</a:t>
            </a:r>
            <a:r>
              <a:rPr sz="2000" spc="385" dirty="0">
                <a:latin typeface="Times New Roman"/>
                <a:cs typeface="Times New Roman"/>
              </a:rPr>
              <a:t> </a:t>
            </a:r>
            <a:r>
              <a:rPr sz="2000" spc="-5" dirty="0">
                <a:latin typeface="Times New Roman"/>
                <a:cs typeface="Times New Roman"/>
              </a:rPr>
              <a:t>is</a:t>
            </a:r>
            <a:r>
              <a:rPr sz="2000" spc="380" dirty="0">
                <a:latin typeface="Times New Roman"/>
                <a:cs typeface="Times New Roman"/>
              </a:rPr>
              <a:t> </a:t>
            </a:r>
            <a:r>
              <a:rPr sz="2000" spc="-5" dirty="0">
                <a:latin typeface="Times New Roman"/>
                <a:cs typeface="Times New Roman"/>
              </a:rPr>
              <a:t>moving,</a:t>
            </a:r>
            <a:r>
              <a:rPr sz="2000" spc="400" dirty="0">
                <a:latin typeface="Times New Roman"/>
                <a:cs typeface="Times New Roman"/>
              </a:rPr>
              <a:t> </a:t>
            </a:r>
            <a:r>
              <a:rPr sz="2000" spc="-5" dirty="0">
                <a:latin typeface="Times New Roman"/>
                <a:cs typeface="Times New Roman"/>
              </a:rPr>
              <a:t>the</a:t>
            </a:r>
            <a:r>
              <a:rPr sz="2000" spc="390" dirty="0">
                <a:latin typeface="Times New Roman"/>
                <a:cs typeface="Times New Roman"/>
              </a:rPr>
              <a:t> </a:t>
            </a:r>
            <a:r>
              <a:rPr sz="2000" spc="-5" dirty="0">
                <a:latin typeface="Times New Roman"/>
                <a:cs typeface="Times New Roman"/>
              </a:rPr>
              <a:t>speed</a:t>
            </a:r>
            <a:r>
              <a:rPr sz="2000" spc="370" dirty="0">
                <a:latin typeface="Times New Roman"/>
                <a:cs typeface="Times New Roman"/>
              </a:rPr>
              <a:t> </a:t>
            </a:r>
            <a:r>
              <a:rPr sz="2000" spc="-5" dirty="0">
                <a:latin typeface="Times New Roman"/>
                <a:cs typeface="Times New Roman"/>
              </a:rPr>
              <a:t>decreases</a:t>
            </a:r>
            <a:r>
              <a:rPr sz="2000" spc="385" dirty="0">
                <a:latin typeface="Times New Roman"/>
                <a:cs typeface="Times New Roman"/>
              </a:rPr>
              <a:t> </a:t>
            </a:r>
            <a:r>
              <a:rPr sz="2000" dirty="0">
                <a:latin typeface="Times New Roman"/>
                <a:cs typeface="Times New Roman"/>
              </a:rPr>
              <a:t>or</a:t>
            </a:r>
            <a:r>
              <a:rPr sz="2000" spc="385" dirty="0">
                <a:latin typeface="Times New Roman"/>
                <a:cs typeface="Times New Roman"/>
              </a:rPr>
              <a:t> </a:t>
            </a:r>
            <a:r>
              <a:rPr sz="2000" spc="-5" dirty="0">
                <a:latin typeface="Times New Roman"/>
                <a:cs typeface="Times New Roman"/>
              </a:rPr>
              <a:t>increases</a:t>
            </a:r>
            <a:endParaRPr sz="2000">
              <a:latin typeface="Times New Roman"/>
              <a:cs typeface="Times New Roman"/>
            </a:endParaRPr>
          </a:p>
          <a:p>
            <a:pPr marR="464184" algn="r">
              <a:lnSpc>
                <a:spcPct val="100000"/>
              </a:lnSpc>
              <a:spcBef>
                <a:spcPts val="350"/>
              </a:spcBef>
            </a:pPr>
            <a:r>
              <a:rPr sz="1200" dirty="0">
                <a:solidFill>
                  <a:srgbClr val="888888"/>
                </a:solidFill>
                <a:latin typeface="Arial MT"/>
                <a:cs typeface="Arial MT"/>
              </a:rPr>
              <a:t>57</a:t>
            </a:r>
            <a:endParaRPr sz="1200">
              <a:latin typeface="Arial MT"/>
              <a:cs typeface="Arial MT"/>
            </a:endParaRPr>
          </a:p>
        </p:txBody>
      </p:sp>
      <p:sp>
        <p:nvSpPr>
          <p:cNvPr id="6" name="object 6"/>
          <p:cNvSpPr txBox="1"/>
          <p:nvPr/>
        </p:nvSpPr>
        <p:spPr>
          <a:xfrm>
            <a:off x="124764" y="3337382"/>
            <a:ext cx="334645"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(i</a:t>
            </a:r>
            <a:r>
              <a:rPr sz="2000" spc="-25" dirty="0">
                <a:latin typeface="Times New Roman"/>
                <a:cs typeface="Times New Roman"/>
              </a:rPr>
              <a:t>i</a:t>
            </a:r>
            <a:r>
              <a:rPr sz="2000" dirty="0">
                <a:latin typeface="Times New Roman"/>
                <a:cs typeface="Times New Roman"/>
              </a:rPr>
              <a:t>)</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57</a:t>
            </a:fld>
            <a:endParaRPr sz="1200">
              <a:latin typeface="Arial MT"/>
              <a:cs typeface="Arial MT"/>
            </a:endParaRPr>
          </a:p>
        </p:txBody>
      </p:sp>
      <p:sp>
        <p:nvSpPr>
          <p:cNvPr id="2" name="object 2"/>
          <p:cNvSpPr txBox="1"/>
          <p:nvPr/>
        </p:nvSpPr>
        <p:spPr>
          <a:xfrm>
            <a:off x="78739" y="118973"/>
            <a:ext cx="8364220" cy="2312035"/>
          </a:xfrm>
          <a:prstGeom prst="rect">
            <a:avLst/>
          </a:prstGeom>
        </p:spPr>
        <p:txBody>
          <a:bodyPr vert="horz" wrap="square" lIns="0" tIns="165100" rIns="0" bIns="0" rtlCol="0">
            <a:spAutoFit/>
          </a:bodyPr>
          <a:lstStyle/>
          <a:p>
            <a:pPr marL="684530" indent="-672465">
              <a:lnSpc>
                <a:spcPct val="100000"/>
              </a:lnSpc>
              <a:spcBef>
                <a:spcPts val="1300"/>
              </a:spcBef>
              <a:buAutoNum type="romanLcParenBoth" startAt="5"/>
              <a:tabLst>
                <a:tab pos="684530" algn="l"/>
                <a:tab pos="685165" algn="l"/>
              </a:tabLst>
            </a:pPr>
            <a:r>
              <a:rPr sz="2000" spc="-20" dirty="0">
                <a:latin typeface="Times New Roman"/>
                <a:cs typeface="Times New Roman"/>
              </a:rPr>
              <a:t>Wind</a:t>
            </a:r>
            <a:r>
              <a:rPr sz="2000" spc="-30" dirty="0">
                <a:latin typeface="Times New Roman"/>
                <a:cs typeface="Times New Roman"/>
              </a:rPr>
              <a:t> </a:t>
            </a:r>
            <a:r>
              <a:rPr sz="2000" dirty="0">
                <a:latin typeface="Times New Roman"/>
                <a:cs typeface="Times New Roman"/>
              </a:rPr>
              <a:t>speed</a:t>
            </a:r>
            <a:r>
              <a:rPr sz="2000" spc="-30" dirty="0">
                <a:latin typeface="Times New Roman"/>
                <a:cs typeface="Times New Roman"/>
              </a:rPr>
              <a:t> </a:t>
            </a:r>
            <a:r>
              <a:rPr sz="2000" dirty="0">
                <a:latin typeface="Times New Roman"/>
                <a:cs typeface="Times New Roman"/>
              </a:rPr>
              <a:t>can be recorded</a:t>
            </a:r>
            <a:r>
              <a:rPr sz="2000" spc="-40" dirty="0">
                <a:latin typeface="Times New Roman"/>
                <a:cs typeface="Times New Roman"/>
              </a:rPr>
              <a:t> </a:t>
            </a:r>
            <a:r>
              <a:rPr sz="2000" dirty="0">
                <a:latin typeface="Times New Roman"/>
                <a:cs typeface="Times New Roman"/>
              </a:rPr>
              <a:t>by</a:t>
            </a:r>
            <a:r>
              <a:rPr sz="2000" spc="5" dirty="0">
                <a:latin typeface="Times New Roman"/>
                <a:cs typeface="Times New Roman"/>
              </a:rPr>
              <a:t> </a:t>
            </a:r>
            <a:r>
              <a:rPr sz="2000" dirty="0">
                <a:latin typeface="Times New Roman"/>
                <a:cs typeface="Times New Roman"/>
              </a:rPr>
              <a:t>measuring</a:t>
            </a:r>
            <a:r>
              <a:rPr sz="2000" spc="-3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wind</a:t>
            </a:r>
            <a:r>
              <a:rPr sz="2000" spc="-10" dirty="0">
                <a:latin typeface="Times New Roman"/>
                <a:cs typeface="Times New Roman"/>
              </a:rPr>
              <a:t> </a:t>
            </a:r>
            <a:r>
              <a:rPr sz="2000" dirty="0">
                <a:latin typeface="Times New Roman"/>
                <a:cs typeface="Times New Roman"/>
              </a:rPr>
              <a:t>pressure</a:t>
            </a:r>
            <a:r>
              <a:rPr sz="2000" spc="-30" dirty="0">
                <a:latin typeface="Times New Roman"/>
                <a:cs typeface="Times New Roman"/>
              </a:rPr>
              <a:t> </a:t>
            </a:r>
            <a:r>
              <a:rPr sz="2000" dirty="0">
                <a:latin typeface="Times New Roman"/>
                <a:cs typeface="Times New Roman"/>
              </a:rPr>
              <a:t>on</a:t>
            </a:r>
            <a:r>
              <a:rPr sz="2000" spc="-10" dirty="0">
                <a:latin typeface="Times New Roman"/>
                <a:cs typeface="Times New Roman"/>
              </a:rPr>
              <a:t> </a:t>
            </a:r>
            <a:r>
              <a:rPr sz="2000" dirty="0">
                <a:latin typeface="Times New Roman"/>
                <a:cs typeface="Times New Roman"/>
              </a:rPr>
              <a:t>a flat</a:t>
            </a:r>
            <a:r>
              <a:rPr sz="2000" spc="-25" dirty="0">
                <a:latin typeface="Times New Roman"/>
                <a:cs typeface="Times New Roman"/>
              </a:rPr>
              <a:t> </a:t>
            </a:r>
            <a:r>
              <a:rPr sz="2000" spc="-5" dirty="0">
                <a:latin typeface="Times New Roman"/>
                <a:cs typeface="Times New Roman"/>
              </a:rPr>
              <a:t>plate.</a:t>
            </a:r>
            <a:endParaRPr sz="2000">
              <a:latin typeface="Times New Roman"/>
              <a:cs typeface="Times New Roman"/>
            </a:endParaRPr>
          </a:p>
          <a:p>
            <a:pPr marL="649605" marR="740410" indent="-649605">
              <a:lnSpc>
                <a:spcPts val="3600"/>
              </a:lnSpc>
              <a:spcBef>
                <a:spcPts val="320"/>
              </a:spcBef>
              <a:buAutoNum type="romanLcParenBoth" startAt="5"/>
              <a:tabLst>
                <a:tab pos="649605" algn="l"/>
                <a:tab pos="650240" algn="l"/>
                <a:tab pos="2091689" algn="l"/>
              </a:tabLst>
            </a:pPr>
            <a:r>
              <a:rPr sz="2000" dirty="0">
                <a:latin typeface="Times New Roman"/>
                <a:cs typeface="Times New Roman"/>
              </a:rPr>
              <a:t>The other</a:t>
            </a:r>
            <a:r>
              <a:rPr sz="2000" spc="-10" dirty="0">
                <a:latin typeface="Times New Roman"/>
                <a:cs typeface="Times New Roman"/>
              </a:rPr>
              <a:t> </a:t>
            </a:r>
            <a:r>
              <a:rPr sz="2000" spc="-5" dirty="0">
                <a:latin typeface="Times New Roman"/>
                <a:cs typeface="Times New Roman"/>
              </a:rPr>
              <a:t>methods</a:t>
            </a:r>
            <a:r>
              <a:rPr sz="2000" spc="-15" dirty="0">
                <a:latin typeface="Times New Roman"/>
                <a:cs typeface="Times New Roman"/>
              </a:rPr>
              <a:t> </a:t>
            </a:r>
            <a:r>
              <a:rPr sz="2000" dirty="0">
                <a:latin typeface="Times New Roman"/>
                <a:cs typeface="Times New Roman"/>
              </a:rPr>
              <a:t>include</a:t>
            </a:r>
            <a:r>
              <a:rPr sz="2000" spc="-25" dirty="0">
                <a:latin typeface="Times New Roman"/>
                <a:cs typeface="Times New Roman"/>
              </a:rPr>
              <a:t> </a:t>
            </a:r>
            <a:r>
              <a:rPr sz="2000" dirty="0">
                <a:latin typeface="Times New Roman"/>
                <a:cs typeface="Times New Roman"/>
              </a:rPr>
              <a:t>the</a:t>
            </a:r>
            <a:r>
              <a:rPr sz="2000" spc="-5" dirty="0">
                <a:latin typeface="Times New Roman"/>
                <a:cs typeface="Times New Roman"/>
              </a:rPr>
              <a:t> laser</a:t>
            </a:r>
            <a:r>
              <a:rPr sz="2000" spc="-20" dirty="0">
                <a:latin typeface="Times New Roman"/>
                <a:cs typeface="Times New Roman"/>
              </a:rPr>
              <a:t> </a:t>
            </a:r>
            <a:r>
              <a:rPr sz="2000" dirty="0">
                <a:latin typeface="Times New Roman"/>
                <a:cs typeface="Times New Roman"/>
              </a:rPr>
              <a:t>drop</a:t>
            </a:r>
            <a:r>
              <a:rPr sz="2000" spc="-20" dirty="0">
                <a:latin typeface="Times New Roman"/>
                <a:cs typeface="Times New Roman"/>
              </a:rPr>
              <a:t> </a:t>
            </a:r>
            <a:r>
              <a:rPr sz="2000" spc="-10" dirty="0">
                <a:latin typeface="Times New Roman"/>
                <a:cs typeface="Times New Roman"/>
              </a:rPr>
              <a:t>anemometer,</a:t>
            </a:r>
            <a:r>
              <a:rPr sz="2000" spc="5"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ultrasonic </a:t>
            </a:r>
            <a:r>
              <a:rPr sz="2000" spc="-484" dirty="0">
                <a:latin typeface="Times New Roman"/>
                <a:cs typeface="Times New Roman"/>
              </a:rPr>
              <a:t> </a:t>
            </a:r>
            <a:r>
              <a:rPr sz="2000" spc="-5" dirty="0">
                <a:latin typeface="Times New Roman"/>
                <a:cs typeface="Times New Roman"/>
              </a:rPr>
              <a:t>anemometer	</a:t>
            </a:r>
            <a:r>
              <a:rPr sz="2000" dirty="0">
                <a:latin typeface="Times New Roman"/>
                <a:cs typeface="Times New Roman"/>
              </a:rPr>
              <a:t>and</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SODAR</a:t>
            </a:r>
            <a:r>
              <a:rPr sz="2000" spc="-15" dirty="0">
                <a:latin typeface="Times New Roman"/>
                <a:cs typeface="Times New Roman"/>
              </a:rPr>
              <a:t> </a:t>
            </a:r>
            <a:r>
              <a:rPr sz="2000" dirty="0">
                <a:latin typeface="Times New Roman"/>
                <a:cs typeface="Times New Roman"/>
              </a:rPr>
              <a:t>Doppler</a:t>
            </a:r>
            <a:r>
              <a:rPr sz="2000" spc="-40" dirty="0">
                <a:latin typeface="Times New Roman"/>
                <a:cs typeface="Times New Roman"/>
              </a:rPr>
              <a:t> </a:t>
            </a:r>
            <a:r>
              <a:rPr sz="2000" spc="-15" dirty="0">
                <a:latin typeface="Times New Roman"/>
                <a:cs typeface="Times New Roman"/>
              </a:rPr>
              <a:t>anemometer.</a:t>
            </a:r>
            <a:endParaRPr sz="2000">
              <a:latin typeface="Times New Roman"/>
              <a:cs typeface="Times New Roman"/>
            </a:endParaRPr>
          </a:p>
          <a:p>
            <a:pPr marL="12700" marR="5052695">
              <a:lnSpc>
                <a:spcPts val="3600"/>
              </a:lnSpc>
            </a:pPr>
            <a:r>
              <a:rPr sz="2000" b="1" dirty="0">
                <a:latin typeface="Times New Roman"/>
                <a:cs typeface="Times New Roman"/>
              </a:rPr>
              <a:t>Applications</a:t>
            </a:r>
            <a:r>
              <a:rPr sz="2000" b="1" spc="-55" dirty="0">
                <a:latin typeface="Times New Roman"/>
                <a:cs typeface="Times New Roman"/>
              </a:rPr>
              <a:t> </a:t>
            </a:r>
            <a:r>
              <a:rPr sz="2000" b="1" dirty="0">
                <a:latin typeface="Times New Roman"/>
                <a:cs typeface="Times New Roman"/>
              </a:rPr>
              <a:t>of</a:t>
            </a:r>
            <a:r>
              <a:rPr sz="2000" b="1" spc="-65" dirty="0">
                <a:latin typeface="Times New Roman"/>
                <a:cs typeface="Times New Roman"/>
              </a:rPr>
              <a:t> </a:t>
            </a:r>
            <a:r>
              <a:rPr sz="2000" b="1" spc="-10" dirty="0">
                <a:latin typeface="Times New Roman"/>
                <a:cs typeface="Times New Roman"/>
              </a:rPr>
              <a:t>Wind</a:t>
            </a:r>
            <a:r>
              <a:rPr sz="2000" b="1" spc="-40" dirty="0">
                <a:latin typeface="Times New Roman"/>
                <a:cs typeface="Times New Roman"/>
              </a:rPr>
              <a:t> </a:t>
            </a:r>
            <a:r>
              <a:rPr sz="2000" b="1" dirty="0">
                <a:latin typeface="Times New Roman"/>
                <a:cs typeface="Times New Roman"/>
              </a:rPr>
              <a:t>Power:</a:t>
            </a:r>
            <a:r>
              <a:rPr sz="2000" b="1" spc="-20" dirty="0">
                <a:latin typeface="Times New Roman"/>
                <a:cs typeface="Times New Roman"/>
              </a:rPr>
              <a:t> </a:t>
            </a:r>
            <a:r>
              <a:rPr sz="2000" b="1" dirty="0">
                <a:latin typeface="Times New Roman"/>
                <a:cs typeface="Times New Roman"/>
              </a:rPr>
              <a:t>- </a:t>
            </a:r>
            <a:r>
              <a:rPr sz="2000" b="1" spc="-484" dirty="0">
                <a:latin typeface="Times New Roman"/>
                <a:cs typeface="Times New Roman"/>
              </a:rPr>
              <a:t> </a:t>
            </a:r>
            <a:r>
              <a:rPr sz="2000" b="1" dirty="0">
                <a:latin typeface="Times New Roman"/>
                <a:cs typeface="Times New Roman"/>
              </a:rPr>
              <a:t>Mechanical</a:t>
            </a:r>
            <a:r>
              <a:rPr sz="2000" b="1" spc="-45" dirty="0">
                <a:latin typeface="Times New Roman"/>
                <a:cs typeface="Times New Roman"/>
              </a:rPr>
              <a:t> </a:t>
            </a:r>
            <a:r>
              <a:rPr sz="2000" b="1" dirty="0">
                <a:latin typeface="Times New Roman"/>
                <a:cs typeface="Times New Roman"/>
              </a:rPr>
              <a:t>Power:-</a:t>
            </a:r>
            <a:endParaRPr sz="2000">
              <a:latin typeface="Times New Roman"/>
              <a:cs typeface="Times New Roman"/>
            </a:endParaRPr>
          </a:p>
        </p:txBody>
      </p:sp>
      <p:sp>
        <p:nvSpPr>
          <p:cNvPr id="3" name="object 3"/>
          <p:cNvSpPr txBox="1"/>
          <p:nvPr/>
        </p:nvSpPr>
        <p:spPr>
          <a:xfrm>
            <a:off x="205231" y="2404420"/>
            <a:ext cx="405765" cy="1398270"/>
          </a:xfrm>
          <a:prstGeom prst="rect">
            <a:avLst/>
          </a:prstGeom>
        </p:spPr>
        <p:txBody>
          <a:bodyPr vert="horz" wrap="square" lIns="0" tIns="165735" rIns="0" bIns="0" rtlCol="0">
            <a:spAutoFit/>
          </a:bodyPr>
          <a:lstStyle/>
          <a:p>
            <a:pPr marL="12700">
              <a:lnSpc>
                <a:spcPct val="100000"/>
              </a:lnSpc>
              <a:spcBef>
                <a:spcPts val="1305"/>
              </a:spcBef>
            </a:pPr>
            <a:r>
              <a:rPr sz="2000" spc="-5" dirty="0">
                <a:latin typeface="Times New Roman"/>
                <a:cs typeface="Times New Roman"/>
              </a:rPr>
              <a:t>(i)</a:t>
            </a:r>
            <a:endParaRPr sz="2000">
              <a:latin typeface="Times New Roman"/>
              <a:cs typeface="Times New Roman"/>
            </a:endParaRPr>
          </a:p>
          <a:p>
            <a:pPr marL="12700">
              <a:lnSpc>
                <a:spcPct val="100000"/>
              </a:lnSpc>
              <a:spcBef>
                <a:spcPts val="1200"/>
              </a:spcBef>
            </a:pPr>
            <a:r>
              <a:rPr sz="2000" dirty="0">
                <a:latin typeface="Times New Roman"/>
                <a:cs typeface="Times New Roman"/>
              </a:rPr>
              <a:t>(ii)</a:t>
            </a:r>
            <a:endParaRPr sz="2000">
              <a:latin typeface="Times New Roman"/>
              <a:cs typeface="Times New Roman"/>
            </a:endParaRPr>
          </a:p>
          <a:p>
            <a:pPr marL="12700">
              <a:lnSpc>
                <a:spcPct val="100000"/>
              </a:lnSpc>
              <a:spcBef>
                <a:spcPts val="1200"/>
              </a:spcBef>
            </a:pPr>
            <a:r>
              <a:rPr sz="2000" dirty="0">
                <a:latin typeface="Times New Roman"/>
                <a:cs typeface="Times New Roman"/>
              </a:rPr>
              <a:t>(ii</a:t>
            </a:r>
            <a:r>
              <a:rPr sz="2000" spc="-10" dirty="0">
                <a:latin typeface="Times New Roman"/>
                <a:cs typeface="Times New Roman"/>
              </a:rPr>
              <a:t>i</a:t>
            </a:r>
            <a:r>
              <a:rPr sz="2000" dirty="0">
                <a:latin typeface="Times New Roman"/>
                <a:cs typeface="Times New Roman"/>
              </a:rPr>
              <a:t>)</a:t>
            </a:r>
            <a:endParaRPr sz="2000">
              <a:latin typeface="Times New Roman"/>
              <a:cs typeface="Times New Roman"/>
            </a:endParaRPr>
          </a:p>
        </p:txBody>
      </p:sp>
      <p:sp>
        <p:nvSpPr>
          <p:cNvPr id="4" name="object 4"/>
          <p:cNvSpPr txBox="1"/>
          <p:nvPr/>
        </p:nvSpPr>
        <p:spPr>
          <a:xfrm>
            <a:off x="820871" y="2404420"/>
            <a:ext cx="1449070" cy="1398270"/>
          </a:xfrm>
          <a:prstGeom prst="rect">
            <a:avLst/>
          </a:prstGeom>
        </p:spPr>
        <p:txBody>
          <a:bodyPr vert="horz" wrap="square" lIns="0" tIns="165735" rIns="0" bIns="0" rtlCol="0">
            <a:spAutoFit/>
          </a:bodyPr>
          <a:lstStyle/>
          <a:p>
            <a:pPr marL="12700">
              <a:lnSpc>
                <a:spcPct val="100000"/>
              </a:lnSpc>
              <a:spcBef>
                <a:spcPts val="1305"/>
              </a:spcBef>
            </a:pPr>
            <a:r>
              <a:rPr sz="2000" spc="-20" dirty="0">
                <a:latin typeface="Times New Roman"/>
                <a:cs typeface="Times New Roman"/>
              </a:rPr>
              <a:t>Wind</a:t>
            </a:r>
            <a:r>
              <a:rPr sz="2000" spc="-75" dirty="0">
                <a:latin typeface="Times New Roman"/>
                <a:cs typeface="Times New Roman"/>
              </a:rPr>
              <a:t> </a:t>
            </a:r>
            <a:r>
              <a:rPr sz="2000" spc="-5" dirty="0">
                <a:latin typeface="Times New Roman"/>
                <a:cs typeface="Times New Roman"/>
              </a:rPr>
              <a:t>Pumps</a:t>
            </a:r>
            <a:endParaRPr sz="2000">
              <a:latin typeface="Times New Roman"/>
              <a:cs typeface="Times New Roman"/>
            </a:endParaRPr>
          </a:p>
          <a:p>
            <a:pPr marL="22860">
              <a:lnSpc>
                <a:spcPct val="100000"/>
              </a:lnSpc>
              <a:spcBef>
                <a:spcPts val="1200"/>
              </a:spcBef>
            </a:pPr>
            <a:r>
              <a:rPr sz="2000" dirty="0">
                <a:latin typeface="Times New Roman"/>
                <a:cs typeface="Times New Roman"/>
              </a:rPr>
              <a:t>Heating</a:t>
            </a:r>
            <a:endParaRPr sz="2000">
              <a:latin typeface="Times New Roman"/>
              <a:cs typeface="Times New Roman"/>
            </a:endParaRPr>
          </a:p>
          <a:p>
            <a:pPr marL="29845">
              <a:lnSpc>
                <a:spcPct val="100000"/>
              </a:lnSpc>
              <a:spcBef>
                <a:spcPts val="1200"/>
              </a:spcBef>
            </a:pPr>
            <a:r>
              <a:rPr sz="2000" dirty="0">
                <a:latin typeface="Times New Roman"/>
                <a:cs typeface="Times New Roman"/>
              </a:rPr>
              <a:t>Sea</a:t>
            </a:r>
            <a:r>
              <a:rPr sz="2000" spc="-100" dirty="0">
                <a:latin typeface="Times New Roman"/>
                <a:cs typeface="Times New Roman"/>
              </a:rPr>
              <a:t> </a:t>
            </a:r>
            <a:r>
              <a:rPr sz="2000" spc="-10" dirty="0">
                <a:latin typeface="Times New Roman"/>
                <a:cs typeface="Times New Roman"/>
              </a:rPr>
              <a:t>Transport</a:t>
            </a:r>
            <a:endParaRPr sz="2000">
              <a:latin typeface="Times New Roman"/>
              <a:cs typeface="Times New Roman"/>
            </a:endParaRPr>
          </a:p>
        </p:txBody>
      </p:sp>
      <p:sp>
        <p:nvSpPr>
          <p:cNvPr id="5" name="object 5"/>
          <p:cNvSpPr txBox="1"/>
          <p:nvPr/>
        </p:nvSpPr>
        <p:spPr>
          <a:xfrm>
            <a:off x="78739" y="3776954"/>
            <a:ext cx="8974455" cy="2769870"/>
          </a:xfrm>
          <a:prstGeom prst="rect">
            <a:avLst/>
          </a:prstGeom>
        </p:spPr>
        <p:txBody>
          <a:bodyPr vert="horz" wrap="square" lIns="0" tIns="165100" rIns="0" bIns="0" rtlCol="0">
            <a:spAutoFit/>
          </a:bodyPr>
          <a:lstStyle/>
          <a:p>
            <a:pPr marL="12700">
              <a:lnSpc>
                <a:spcPct val="100000"/>
              </a:lnSpc>
              <a:spcBef>
                <a:spcPts val="1300"/>
              </a:spcBef>
            </a:pPr>
            <a:r>
              <a:rPr sz="2000" b="1" dirty="0">
                <a:latin typeface="Times New Roman"/>
                <a:cs typeface="Times New Roman"/>
              </a:rPr>
              <a:t>Off-grid</a:t>
            </a:r>
            <a:r>
              <a:rPr sz="2000" b="1" spc="-55" dirty="0">
                <a:latin typeface="Times New Roman"/>
                <a:cs typeface="Times New Roman"/>
              </a:rPr>
              <a:t> </a:t>
            </a:r>
            <a:r>
              <a:rPr sz="2000" b="1" spc="-5" dirty="0">
                <a:latin typeface="Times New Roman"/>
                <a:cs typeface="Times New Roman"/>
              </a:rPr>
              <a:t>Electrical</a:t>
            </a:r>
            <a:r>
              <a:rPr sz="2000" b="1" spc="-20" dirty="0">
                <a:latin typeface="Times New Roman"/>
                <a:cs typeface="Times New Roman"/>
              </a:rPr>
              <a:t> </a:t>
            </a:r>
            <a:r>
              <a:rPr sz="2000" b="1" dirty="0">
                <a:latin typeface="Times New Roman"/>
                <a:cs typeface="Times New Roman"/>
              </a:rPr>
              <a:t>Power</a:t>
            </a:r>
            <a:r>
              <a:rPr sz="2000" b="1" spc="-40" dirty="0">
                <a:latin typeface="Times New Roman"/>
                <a:cs typeface="Times New Roman"/>
              </a:rPr>
              <a:t> </a:t>
            </a:r>
            <a:r>
              <a:rPr sz="2000" b="1" spc="-5" dirty="0">
                <a:latin typeface="Times New Roman"/>
                <a:cs typeface="Times New Roman"/>
              </a:rPr>
              <a:t>Source:-</a:t>
            </a:r>
            <a:endParaRPr sz="2000">
              <a:latin typeface="Times New Roman"/>
              <a:cs typeface="Times New Roman"/>
            </a:endParaRPr>
          </a:p>
          <a:p>
            <a:pPr marL="710565" marR="249554" indent="-508000">
              <a:lnSpc>
                <a:spcPct val="150000"/>
              </a:lnSpc>
              <a:buAutoNum type="romanLcParenBoth"/>
              <a:tabLst>
                <a:tab pos="695325" algn="l"/>
                <a:tab pos="695960" algn="l"/>
              </a:tabLst>
            </a:pPr>
            <a:r>
              <a:rPr sz="2000" dirty="0">
                <a:latin typeface="Times New Roman"/>
                <a:cs typeface="Times New Roman"/>
              </a:rPr>
              <a:t>Machines of lower power with rotor </a:t>
            </a:r>
            <a:r>
              <a:rPr sz="2000" spc="-5" dirty="0">
                <a:latin typeface="Times New Roman"/>
                <a:cs typeface="Times New Roman"/>
              </a:rPr>
              <a:t>diameter </a:t>
            </a:r>
            <a:r>
              <a:rPr sz="2000" dirty="0">
                <a:latin typeface="Times New Roman"/>
                <a:cs typeface="Times New Roman"/>
              </a:rPr>
              <a:t>of about 3 m to </a:t>
            </a:r>
            <a:r>
              <a:rPr sz="2000" spc="5" dirty="0">
                <a:latin typeface="Times New Roman"/>
                <a:cs typeface="Times New Roman"/>
              </a:rPr>
              <a:t>40-1000 </a:t>
            </a:r>
            <a:r>
              <a:rPr sz="2000" spc="-40" dirty="0">
                <a:latin typeface="Times New Roman"/>
                <a:cs typeface="Times New Roman"/>
              </a:rPr>
              <a:t>Watt </a:t>
            </a:r>
            <a:r>
              <a:rPr sz="2000" spc="-35" dirty="0">
                <a:latin typeface="Times New Roman"/>
                <a:cs typeface="Times New Roman"/>
              </a:rPr>
              <a:t> </a:t>
            </a:r>
            <a:r>
              <a:rPr sz="2000" spc="-5" dirty="0">
                <a:latin typeface="Times New Roman"/>
                <a:cs typeface="Times New Roman"/>
              </a:rPr>
              <a:t>rating</a:t>
            </a:r>
            <a:r>
              <a:rPr sz="2000" spc="-25"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generate</a:t>
            </a:r>
            <a:r>
              <a:rPr sz="2000" spc="-25" dirty="0">
                <a:latin typeface="Times New Roman"/>
                <a:cs typeface="Times New Roman"/>
              </a:rPr>
              <a:t> </a:t>
            </a:r>
            <a:r>
              <a:rPr sz="2000" spc="-5" dirty="0">
                <a:latin typeface="Times New Roman"/>
                <a:cs typeface="Times New Roman"/>
              </a:rPr>
              <a:t>sufficient</a:t>
            </a:r>
            <a:r>
              <a:rPr sz="2000" spc="-45" dirty="0">
                <a:latin typeface="Times New Roman"/>
                <a:cs typeface="Times New Roman"/>
              </a:rPr>
              <a:t> </a:t>
            </a:r>
            <a:r>
              <a:rPr sz="2000" spc="-5" dirty="0">
                <a:latin typeface="Times New Roman"/>
                <a:cs typeface="Times New Roman"/>
              </a:rPr>
              <a:t>electrical</a:t>
            </a:r>
            <a:r>
              <a:rPr sz="2000" spc="-25" dirty="0">
                <a:latin typeface="Times New Roman"/>
                <a:cs typeface="Times New Roman"/>
              </a:rPr>
              <a:t> </a:t>
            </a:r>
            <a:r>
              <a:rPr sz="2000" spc="-5" dirty="0">
                <a:latin typeface="Times New Roman"/>
                <a:cs typeface="Times New Roman"/>
              </a:rPr>
              <a:t>energy</a:t>
            </a:r>
            <a:r>
              <a:rPr sz="2000" spc="-15" dirty="0">
                <a:latin typeface="Times New Roman"/>
                <a:cs typeface="Times New Roman"/>
              </a:rPr>
              <a:t> </a:t>
            </a:r>
            <a:r>
              <a:rPr sz="2000" dirty="0">
                <a:latin typeface="Times New Roman"/>
                <a:cs typeface="Times New Roman"/>
              </a:rPr>
              <a:t>for</a:t>
            </a:r>
            <a:r>
              <a:rPr sz="2000" spc="-10" dirty="0">
                <a:latin typeface="Times New Roman"/>
                <a:cs typeface="Times New Roman"/>
              </a:rPr>
              <a:t> </a:t>
            </a:r>
            <a:r>
              <a:rPr sz="2000" dirty="0">
                <a:latin typeface="Times New Roman"/>
                <a:cs typeface="Times New Roman"/>
              </a:rPr>
              <a:t>space</a:t>
            </a:r>
            <a:r>
              <a:rPr sz="2000" spc="-20" dirty="0">
                <a:latin typeface="Times New Roman"/>
                <a:cs typeface="Times New Roman"/>
              </a:rPr>
              <a:t> </a:t>
            </a:r>
            <a:r>
              <a:rPr sz="2000" dirty="0">
                <a:latin typeface="Times New Roman"/>
                <a:cs typeface="Times New Roman"/>
              </a:rPr>
              <a:t>heating</a:t>
            </a:r>
            <a:r>
              <a:rPr sz="2000" spc="-20"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dirty="0">
                <a:latin typeface="Times New Roman"/>
                <a:cs typeface="Times New Roman"/>
              </a:rPr>
              <a:t>cooling</a:t>
            </a:r>
            <a:r>
              <a:rPr sz="2000" spc="-30" dirty="0">
                <a:latin typeface="Times New Roman"/>
                <a:cs typeface="Times New Roman"/>
              </a:rPr>
              <a:t> </a:t>
            </a:r>
            <a:r>
              <a:rPr sz="2000" dirty="0">
                <a:latin typeface="Times New Roman"/>
                <a:cs typeface="Times New Roman"/>
              </a:rPr>
              <a:t>of </a:t>
            </a:r>
            <a:r>
              <a:rPr sz="2000" spc="-484" dirty="0">
                <a:latin typeface="Times New Roman"/>
                <a:cs typeface="Times New Roman"/>
              </a:rPr>
              <a:t> </a:t>
            </a:r>
            <a:r>
              <a:rPr sz="2000" dirty="0">
                <a:latin typeface="Times New Roman"/>
                <a:cs typeface="Times New Roman"/>
              </a:rPr>
              <a:t>homes, water heating, battery </a:t>
            </a:r>
            <a:r>
              <a:rPr sz="2000" spc="-5" dirty="0">
                <a:latin typeface="Times New Roman"/>
                <a:cs typeface="Times New Roman"/>
              </a:rPr>
              <a:t>charging </a:t>
            </a:r>
            <a:r>
              <a:rPr sz="2000" dirty="0">
                <a:latin typeface="Times New Roman"/>
                <a:cs typeface="Times New Roman"/>
              </a:rPr>
              <a:t>and for operating </a:t>
            </a:r>
            <a:r>
              <a:rPr sz="2000" spc="-5" dirty="0">
                <a:latin typeface="Times New Roman"/>
                <a:cs typeface="Times New Roman"/>
              </a:rPr>
              <a:t>domestic </a:t>
            </a:r>
            <a:r>
              <a:rPr sz="2000" dirty="0">
                <a:latin typeface="Times New Roman"/>
                <a:cs typeface="Times New Roman"/>
              </a:rPr>
              <a:t>appliances </a:t>
            </a:r>
            <a:r>
              <a:rPr sz="2000" spc="5" dirty="0">
                <a:latin typeface="Times New Roman"/>
                <a:cs typeface="Times New Roman"/>
              </a:rPr>
              <a:t> </a:t>
            </a:r>
            <a:r>
              <a:rPr sz="2000" dirty="0">
                <a:latin typeface="Times New Roman"/>
                <a:cs typeface="Times New Roman"/>
              </a:rPr>
              <a:t>such</a:t>
            </a:r>
            <a:r>
              <a:rPr sz="2000" spc="-25" dirty="0">
                <a:latin typeface="Times New Roman"/>
                <a:cs typeface="Times New Roman"/>
              </a:rPr>
              <a:t> </a:t>
            </a:r>
            <a:r>
              <a:rPr sz="2000" dirty="0">
                <a:latin typeface="Times New Roman"/>
                <a:cs typeface="Times New Roman"/>
              </a:rPr>
              <a:t>as</a:t>
            </a:r>
            <a:r>
              <a:rPr sz="2000" spc="-15" dirty="0">
                <a:latin typeface="Times New Roman"/>
                <a:cs typeface="Times New Roman"/>
              </a:rPr>
              <a:t> </a:t>
            </a:r>
            <a:r>
              <a:rPr sz="2000" dirty="0">
                <a:latin typeface="Times New Roman"/>
                <a:cs typeface="Times New Roman"/>
              </a:rPr>
              <a:t>fans,</a:t>
            </a:r>
            <a:r>
              <a:rPr sz="2000" spc="-15" dirty="0">
                <a:latin typeface="Times New Roman"/>
                <a:cs typeface="Times New Roman"/>
              </a:rPr>
              <a:t> </a:t>
            </a:r>
            <a:r>
              <a:rPr sz="2000" dirty="0">
                <a:latin typeface="Times New Roman"/>
                <a:cs typeface="Times New Roman"/>
              </a:rPr>
              <a:t>lights</a:t>
            </a:r>
            <a:r>
              <a:rPr sz="2000" spc="-40" dirty="0">
                <a:latin typeface="Times New Roman"/>
                <a:cs typeface="Times New Roman"/>
              </a:rPr>
              <a:t> </a:t>
            </a:r>
            <a:r>
              <a:rPr sz="2000" dirty="0">
                <a:latin typeface="Times New Roman"/>
                <a:cs typeface="Times New Roman"/>
              </a:rPr>
              <a:t>and</a:t>
            </a:r>
            <a:r>
              <a:rPr sz="2000" spc="-5" dirty="0">
                <a:latin typeface="Times New Roman"/>
                <a:cs typeface="Times New Roman"/>
              </a:rPr>
              <a:t> small</a:t>
            </a:r>
            <a:r>
              <a:rPr sz="2000" dirty="0">
                <a:latin typeface="Times New Roman"/>
                <a:cs typeface="Times New Roman"/>
              </a:rPr>
              <a:t> </a:t>
            </a:r>
            <a:r>
              <a:rPr sz="2000" spc="-5" dirty="0">
                <a:latin typeface="Times New Roman"/>
                <a:cs typeface="Times New Roman"/>
              </a:rPr>
              <a:t>tools.</a:t>
            </a:r>
            <a:endParaRPr sz="2000">
              <a:latin typeface="Times New Roman"/>
              <a:cs typeface="Times New Roman"/>
            </a:endParaRPr>
          </a:p>
          <a:p>
            <a:pPr marL="687705" indent="-421640">
              <a:lnSpc>
                <a:spcPct val="100000"/>
              </a:lnSpc>
              <a:spcBef>
                <a:spcPts val="1205"/>
              </a:spcBef>
              <a:buAutoNum type="romanLcParenBoth"/>
              <a:tabLst>
                <a:tab pos="688340" algn="l"/>
              </a:tabLst>
            </a:pPr>
            <a:r>
              <a:rPr sz="2000" dirty="0">
                <a:latin typeface="Times New Roman"/>
                <a:cs typeface="Times New Roman"/>
              </a:rPr>
              <a:t>Applications</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somewhat</a:t>
            </a:r>
            <a:r>
              <a:rPr sz="2000" spc="-20" dirty="0">
                <a:latin typeface="Times New Roman"/>
                <a:cs typeface="Times New Roman"/>
              </a:rPr>
              <a:t> </a:t>
            </a:r>
            <a:r>
              <a:rPr sz="2000" spc="-5" dirty="0">
                <a:latin typeface="Times New Roman"/>
                <a:cs typeface="Times New Roman"/>
              </a:rPr>
              <a:t>more</a:t>
            </a:r>
            <a:r>
              <a:rPr sz="2000" spc="5" dirty="0">
                <a:latin typeface="Times New Roman"/>
                <a:cs typeface="Times New Roman"/>
              </a:rPr>
              <a:t> </a:t>
            </a:r>
            <a:r>
              <a:rPr sz="2000" dirty="0">
                <a:latin typeface="Times New Roman"/>
                <a:cs typeface="Times New Roman"/>
              </a:rPr>
              <a:t>powerful</a:t>
            </a:r>
            <a:r>
              <a:rPr sz="2000" spc="-55" dirty="0">
                <a:latin typeface="Times New Roman"/>
                <a:cs typeface="Times New Roman"/>
              </a:rPr>
              <a:t> </a:t>
            </a:r>
            <a:r>
              <a:rPr sz="2000" dirty="0">
                <a:latin typeface="Times New Roman"/>
                <a:cs typeface="Times New Roman"/>
              </a:rPr>
              <a:t>turbines</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about</a:t>
            </a:r>
            <a:r>
              <a:rPr sz="2000" spc="-30" dirty="0">
                <a:latin typeface="Times New Roman"/>
                <a:cs typeface="Times New Roman"/>
              </a:rPr>
              <a:t> </a:t>
            </a:r>
            <a:r>
              <a:rPr sz="2000" dirty="0">
                <a:latin typeface="Times New Roman"/>
                <a:cs typeface="Times New Roman"/>
              </a:rPr>
              <a:t>50</a:t>
            </a:r>
            <a:r>
              <a:rPr sz="2000" spc="5" dirty="0">
                <a:latin typeface="Times New Roman"/>
                <a:cs typeface="Times New Roman"/>
              </a:rPr>
              <a:t> </a:t>
            </a:r>
            <a:r>
              <a:rPr sz="2000" dirty="0">
                <a:latin typeface="Times New Roman"/>
                <a:cs typeface="Times New Roman"/>
              </a:rPr>
              <a:t>KW</a:t>
            </a:r>
            <a:r>
              <a:rPr sz="2000" spc="-45" dirty="0">
                <a:latin typeface="Times New Roman"/>
                <a:cs typeface="Times New Roman"/>
              </a:rPr>
              <a:t> </a:t>
            </a:r>
            <a:r>
              <a:rPr sz="2000" dirty="0">
                <a:latin typeface="Times New Roman"/>
                <a:cs typeface="Times New Roman"/>
              </a:rPr>
              <a:t>are producing</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58</a:t>
            </a:fld>
            <a:endParaRPr sz="1200">
              <a:latin typeface="Arial MT"/>
              <a:cs typeface="Arial MT"/>
            </a:endParaRPr>
          </a:p>
        </p:txBody>
      </p:sp>
      <p:sp>
        <p:nvSpPr>
          <p:cNvPr id="2" name="object 2"/>
          <p:cNvSpPr txBox="1"/>
          <p:nvPr/>
        </p:nvSpPr>
        <p:spPr>
          <a:xfrm>
            <a:off x="714248" y="279964"/>
            <a:ext cx="8202295" cy="3227705"/>
          </a:xfrm>
          <a:prstGeom prst="rect">
            <a:avLst/>
          </a:prstGeom>
        </p:spPr>
        <p:txBody>
          <a:bodyPr vert="horz" wrap="square" lIns="0" tIns="165735" rIns="0" bIns="0" rtlCol="0">
            <a:spAutoFit/>
          </a:bodyPr>
          <a:lstStyle/>
          <a:p>
            <a:pPr marL="12700">
              <a:lnSpc>
                <a:spcPct val="100000"/>
              </a:lnSpc>
              <a:spcBef>
                <a:spcPts val="1305"/>
              </a:spcBef>
            </a:pPr>
            <a:r>
              <a:rPr sz="2000" spc="-5" dirty="0">
                <a:latin typeface="Times New Roman"/>
                <a:cs typeface="Times New Roman"/>
              </a:rPr>
              <a:t>electrical</a:t>
            </a:r>
            <a:r>
              <a:rPr sz="2000" spc="-20" dirty="0">
                <a:latin typeface="Times New Roman"/>
                <a:cs typeface="Times New Roman"/>
              </a:rPr>
              <a:t> </a:t>
            </a:r>
            <a:r>
              <a:rPr sz="2000" dirty="0">
                <a:latin typeface="Times New Roman"/>
                <a:cs typeface="Times New Roman"/>
              </a:rPr>
              <a:t>power</a:t>
            </a:r>
            <a:r>
              <a:rPr sz="2000" spc="-20" dirty="0">
                <a:latin typeface="Times New Roman"/>
                <a:cs typeface="Times New Roman"/>
              </a:rPr>
              <a:t> </a:t>
            </a:r>
            <a:r>
              <a:rPr sz="2000" dirty="0">
                <a:latin typeface="Times New Roman"/>
                <a:cs typeface="Times New Roman"/>
              </a:rPr>
              <a:t>for</a:t>
            </a:r>
            <a:r>
              <a:rPr sz="2000" spc="-15" dirty="0">
                <a:latin typeface="Times New Roman"/>
                <a:cs typeface="Times New Roman"/>
              </a:rPr>
              <a:t> </a:t>
            </a:r>
            <a:r>
              <a:rPr sz="2000" dirty="0">
                <a:latin typeface="Times New Roman"/>
                <a:cs typeface="Times New Roman"/>
              </a:rPr>
              <a:t>navigation</a:t>
            </a:r>
            <a:r>
              <a:rPr sz="2000" spc="-35" dirty="0">
                <a:latin typeface="Times New Roman"/>
                <a:cs typeface="Times New Roman"/>
              </a:rPr>
              <a:t> </a:t>
            </a:r>
            <a:r>
              <a:rPr sz="2000" dirty="0">
                <a:latin typeface="Times New Roman"/>
                <a:cs typeface="Times New Roman"/>
              </a:rPr>
              <a:t>signals,</a:t>
            </a:r>
            <a:r>
              <a:rPr sz="2000" spc="-20" dirty="0">
                <a:latin typeface="Times New Roman"/>
                <a:cs typeface="Times New Roman"/>
              </a:rPr>
              <a:t> </a:t>
            </a:r>
            <a:r>
              <a:rPr sz="2000" spc="-5" dirty="0">
                <a:latin typeface="Times New Roman"/>
                <a:cs typeface="Times New Roman"/>
              </a:rPr>
              <a:t>remote communication, </a:t>
            </a:r>
            <a:r>
              <a:rPr sz="2000" dirty="0">
                <a:latin typeface="Times New Roman"/>
                <a:cs typeface="Times New Roman"/>
              </a:rPr>
              <a:t>weather</a:t>
            </a:r>
            <a:r>
              <a:rPr sz="2000" spc="-5" dirty="0">
                <a:latin typeface="Times New Roman"/>
                <a:cs typeface="Times New Roman"/>
              </a:rPr>
              <a:t> stations</a:t>
            </a:r>
            <a:endParaRPr sz="2000">
              <a:latin typeface="Times New Roman"/>
              <a:cs typeface="Times New Roman"/>
            </a:endParaRPr>
          </a:p>
          <a:p>
            <a:pPr marL="12700">
              <a:lnSpc>
                <a:spcPct val="100000"/>
              </a:lnSpc>
              <a:spcBef>
                <a:spcPts val="1200"/>
              </a:spcBef>
            </a:pPr>
            <a:r>
              <a:rPr sz="2000" dirty="0">
                <a:latin typeface="Times New Roman"/>
                <a:cs typeface="Times New Roman"/>
              </a:rPr>
              <a:t>and</a:t>
            </a:r>
            <a:r>
              <a:rPr sz="2000" spc="-15" dirty="0">
                <a:latin typeface="Times New Roman"/>
                <a:cs typeface="Times New Roman"/>
              </a:rPr>
              <a:t> </a:t>
            </a:r>
            <a:r>
              <a:rPr sz="2000" spc="-5" dirty="0">
                <a:latin typeface="Times New Roman"/>
                <a:cs typeface="Times New Roman"/>
              </a:rPr>
              <a:t>off-shore</a:t>
            </a:r>
            <a:r>
              <a:rPr sz="2000" spc="-35" dirty="0">
                <a:latin typeface="Times New Roman"/>
                <a:cs typeface="Times New Roman"/>
              </a:rPr>
              <a:t> </a:t>
            </a:r>
            <a:r>
              <a:rPr sz="2000" dirty="0">
                <a:latin typeface="Times New Roman"/>
                <a:cs typeface="Times New Roman"/>
              </a:rPr>
              <a:t>oil</a:t>
            </a:r>
            <a:r>
              <a:rPr sz="2000" spc="-15" dirty="0">
                <a:latin typeface="Times New Roman"/>
                <a:cs typeface="Times New Roman"/>
              </a:rPr>
              <a:t> </a:t>
            </a:r>
            <a:r>
              <a:rPr sz="2000" spc="-5" dirty="0">
                <a:latin typeface="Times New Roman"/>
                <a:cs typeface="Times New Roman"/>
              </a:rPr>
              <a:t>drilling</a:t>
            </a:r>
            <a:r>
              <a:rPr sz="2000" spc="-35" dirty="0">
                <a:latin typeface="Times New Roman"/>
                <a:cs typeface="Times New Roman"/>
              </a:rPr>
              <a:t> </a:t>
            </a:r>
            <a:r>
              <a:rPr sz="2000" spc="-5" dirty="0">
                <a:latin typeface="Times New Roman"/>
                <a:cs typeface="Times New Roman"/>
              </a:rPr>
              <a:t>platforms.</a:t>
            </a:r>
            <a:endParaRPr sz="2000">
              <a:latin typeface="Times New Roman"/>
              <a:cs typeface="Times New Roman"/>
            </a:endParaRPr>
          </a:p>
          <a:p>
            <a:pPr marL="12700" marR="5080" indent="5715">
              <a:lnSpc>
                <a:spcPct val="150000"/>
              </a:lnSpc>
            </a:pPr>
            <a:r>
              <a:rPr sz="2000" spc="-5" dirty="0">
                <a:latin typeface="Times New Roman"/>
                <a:cs typeface="Times New Roman"/>
              </a:rPr>
              <a:t>Intermediate</a:t>
            </a:r>
            <a:r>
              <a:rPr sz="2000" spc="-25" dirty="0">
                <a:latin typeface="Times New Roman"/>
                <a:cs typeface="Times New Roman"/>
              </a:rPr>
              <a:t> </a:t>
            </a:r>
            <a:r>
              <a:rPr sz="2000" dirty="0">
                <a:latin typeface="Times New Roman"/>
                <a:cs typeface="Times New Roman"/>
              </a:rPr>
              <a:t>power</a:t>
            </a:r>
            <a:r>
              <a:rPr sz="2000" spc="-25" dirty="0">
                <a:latin typeface="Times New Roman"/>
                <a:cs typeface="Times New Roman"/>
              </a:rPr>
              <a:t> </a:t>
            </a:r>
            <a:r>
              <a:rPr sz="2000" dirty="0">
                <a:latin typeface="Times New Roman"/>
                <a:cs typeface="Times New Roman"/>
              </a:rPr>
              <a:t>range,</a:t>
            </a:r>
            <a:r>
              <a:rPr sz="2000" spc="-25" dirty="0">
                <a:latin typeface="Times New Roman"/>
                <a:cs typeface="Times New Roman"/>
              </a:rPr>
              <a:t> </a:t>
            </a:r>
            <a:r>
              <a:rPr sz="2000" dirty="0">
                <a:latin typeface="Times New Roman"/>
                <a:cs typeface="Times New Roman"/>
              </a:rPr>
              <a:t>roughly</a:t>
            </a:r>
            <a:r>
              <a:rPr sz="2000" spc="-35" dirty="0">
                <a:latin typeface="Times New Roman"/>
                <a:cs typeface="Times New Roman"/>
              </a:rPr>
              <a:t> </a:t>
            </a:r>
            <a:r>
              <a:rPr sz="2000" spc="5" dirty="0">
                <a:latin typeface="Times New Roman"/>
                <a:cs typeface="Times New Roman"/>
              </a:rPr>
              <a:t>100</a:t>
            </a:r>
            <a:r>
              <a:rPr sz="2000" spc="-1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spc="5" dirty="0">
                <a:latin typeface="Times New Roman"/>
                <a:cs typeface="Times New Roman"/>
              </a:rPr>
              <a:t>250</a:t>
            </a:r>
            <a:r>
              <a:rPr sz="2000" spc="-10" dirty="0">
                <a:latin typeface="Times New Roman"/>
                <a:cs typeface="Times New Roman"/>
              </a:rPr>
              <a:t> </a:t>
            </a:r>
            <a:r>
              <a:rPr sz="2000" dirty="0">
                <a:latin typeface="Times New Roman"/>
                <a:cs typeface="Times New Roman"/>
              </a:rPr>
              <a:t>KW</a:t>
            </a:r>
            <a:r>
              <a:rPr sz="2000" spc="-40" dirty="0">
                <a:latin typeface="Times New Roman"/>
                <a:cs typeface="Times New Roman"/>
              </a:rPr>
              <a:t> </a:t>
            </a:r>
            <a:r>
              <a:rPr sz="2000" dirty="0">
                <a:latin typeface="Times New Roman"/>
                <a:cs typeface="Times New Roman"/>
              </a:rPr>
              <a:t>aero-generators</a:t>
            </a:r>
            <a:r>
              <a:rPr sz="2000" spc="-40" dirty="0">
                <a:latin typeface="Times New Roman"/>
                <a:cs typeface="Times New Roman"/>
              </a:rPr>
              <a:t> </a:t>
            </a:r>
            <a:r>
              <a:rPr sz="2000" dirty="0">
                <a:latin typeface="Times New Roman"/>
                <a:cs typeface="Times New Roman"/>
              </a:rPr>
              <a:t>can power</a:t>
            </a:r>
            <a:r>
              <a:rPr sz="2000" spc="-10" dirty="0">
                <a:latin typeface="Times New Roman"/>
                <a:cs typeface="Times New Roman"/>
              </a:rPr>
              <a:t> </a:t>
            </a:r>
            <a:r>
              <a:rPr sz="2000" dirty="0">
                <a:latin typeface="Times New Roman"/>
                <a:cs typeface="Times New Roman"/>
              </a:rPr>
              <a:t>to </a:t>
            </a:r>
            <a:r>
              <a:rPr sz="2000" spc="-484" dirty="0">
                <a:latin typeface="Times New Roman"/>
                <a:cs typeface="Times New Roman"/>
              </a:rPr>
              <a:t> </a:t>
            </a:r>
            <a:r>
              <a:rPr sz="2000" dirty="0">
                <a:latin typeface="Times New Roman"/>
                <a:cs typeface="Times New Roman"/>
              </a:rPr>
              <a:t>isolated populations, farm cooperatives, </a:t>
            </a:r>
            <a:r>
              <a:rPr sz="2000" spc="-5" dirty="0">
                <a:latin typeface="Times New Roman"/>
                <a:cs typeface="Times New Roman"/>
              </a:rPr>
              <a:t>commercial refrigerators </a:t>
            </a:r>
            <a:r>
              <a:rPr sz="2000" dirty="0">
                <a:latin typeface="Times New Roman"/>
                <a:cs typeface="Times New Roman"/>
              </a:rPr>
              <a:t>and to </a:t>
            </a:r>
            <a:r>
              <a:rPr sz="2000" spc="-5" dirty="0">
                <a:latin typeface="Times New Roman"/>
                <a:cs typeface="Times New Roman"/>
              </a:rPr>
              <a:t>small </a:t>
            </a:r>
            <a:r>
              <a:rPr sz="2000" dirty="0">
                <a:latin typeface="Times New Roman"/>
                <a:cs typeface="Times New Roman"/>
              </a:rPr>
              <a:t> industries.</a:t>
            </a:r>
            <a:endParaRPr sz="2000">
              <a:latin typeface="Times New Roman"/>
              <a:cs typeface="Times New Roman"/>
            </a:endParaRPr>
          </a:p>
          <a:p>
            <a:pPr marL="12700" marR="912494" indent="5715">
              <a:lnSpc>
                <a:spcPct val="150000"/>
              </a:lnSpc>
              <a:spcBef>
                <a:spcPts val="5"/>
              </a:spcBef>
            </a:pPr>
            <a:r>
              <a:rPr sz="2000" dirty="0">
                <a:latin typeface="Times New Roman"/>
                <a:cs typeface="Times New Roman"/>
              </a:rPr>
              <a:t>For</a:t>
            </a:r>
            <a:r>
              <a:rPr sz="2000" spc="-15" dirty="0">
                <a:latin typeface="Times New Roman"/>
                <a:cs typeface="Times New Roman"/>
              </a:rPr>
              <a:t> </a:t>
            </a:r>
            <a:r>
              <a:rPr sz="2000" dirty="0">
                <a:latin typeface="Times New Roman"/>
                <a:cs typeface="Times New Roman"/>
              </a:rPr>
              <a:t>lifting</a:t>
            </a:r>
            <a:r>
              <a:rPr sz="2000" spc="-30" dirty="0">
                <a:latin typeface="Times New Roman"/>
                <a:cs typeface="Times New Roman"/>
              </a:rPr>
              <a:t> </a:t>
            </a:r>
            <a:r>
              <a:rPr sz="2000" dirty="0">
                <a:latin typeface="Times New Roman"/>
                <a:cs typeface="Times New Roman"/>
              </a:rPr>
              <a:t>water</a:t>
            </a:r>
            <a:r>
              <a:rPr sz="2000" spc="-5" dirty="0">
                <a:latin typeface="Times New Roman"/>
                <a:cs typeface="Times New Roman"/>
              </a:rPr>
              <a:t> </a:t>
            </a:r>
            <a:r>
              <a:rPr sz="2000" dirty="0">
                <a:latin typeface="Times New Roman"/>
                <a:cs typeface="Times New Roman"/>
              </a:rPr>
              <a:t>to</a:t>
            </a:r>
            <a:r>
              <a:rPr sz="2000" spc="-20" dirty="0">
                <a:latin typeface="Times New Roman"/>
                <a:cs typeface="Times New Roman"/>
              </a:rPr>
              <a:t> </a:t>
            </a:r>
            <a:r>
              <a:rPr sz="2000" spc="-5" dirty="0">
                <a:latin typeface="Times New Roman"/>
                <a:cs typeface="Times New Roman"/>
              </a:rPr>
              <a:t>hill,</a:t>
            </a:r>
            <a:r>
              <a:rPr sz="2000" dirty="0">
                <a:latin typeface="Times New Roman"/>
                <a:cs typeface="Times New Roman"/>
              </a:rPr>
              <a:t> aero-generator</a:t>
            </a:r>
            <a:r>
              <a:rPr sz="2000" spc="-4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spc="-5" dirty="0">
                <a:latin typeface="Times New Roman"/>
                <a:cs typeface="Times New Roman"/>
              </a:rPr>
              <a:t>installed</a:t>
            </a:r>
            <a:r>
              <a:rPr sz="2000" spc="-25" dirty="0">
                <a:latin typeface="Times New Roman"/>
                <a:cs typeface="Times New Roman"/>
              </a:rPr>
              <a:t> </a:t>
            </a:r>
            <a:r>
              <a:rPr sz="2000" dirty="0">
                <a:latin typeface="Times New Roman"/>
                <a:cs typeface="Times New Roman"/>
              </a:rPr>
              <a:t>on the</a:t>
            </a:r>
            <a:r>
              <a:rPr sz="2000" spc="-25" dirty="0">
                <a:latin typeface="Times New Roman"/>
                <a:cs typeface="Times New Roman"/>
              </a:rPr>
              <a:t> </a:t>
            </a:r>
            <a:r>
              <a:rPr sz="2000" dirty="0">
                <a:latin typeface="Times New Roman"/>
                <a:cs typeface="Times New Roman"/>
              </a:rPr>
              <a:t>top of</a:t>
            </a:r>
            <a:r>
              <a:rPr sz="2000" spc="-15" dirty="0">
                <a:latin typeface="Times New Roman"/>
                <a:cs typeface="Times New Roman"/>
              </a:rPr>
              <a:t> </a:t>
            </a:r>
            <a:r>
              <a:rPr sz="2000" dirty="0">
                <a:latin typeface="Times New Roman"/>
                <a:cs typeface="Times New Roman"/>
              </a:rPr>
              <a:t>hill</a:t>
            </a:r>
            <a:r>
              <a:rPr sz="2000" spc="-30" dirty="0">
                <a:latin typeface="Times New Roman"/>
                <a:cs typeface="Times New Roman"/>
              </a:rPr>
              <a:t> </a:t>
            </a:r>
            <a:r>
              <a:rPr sz="2000" dirty="0">
                <a:latin typeface="Times New Roman"/>
                <a:cs typeface="Times New Roman"/>
              </a:rPr>
              <a:t>and </a:t>
            </a:r>
            <a:r>
              <a:rPr sz="2000" spc="-484" dirty="0">
                <a:latin typeface="Times New Roman"/>
                <a:cs typeface="Times New Roman"/>
              </a:rPr>
              <a:t> </a:t>
            </a:r>
            <a:r>
              <a:rPr sz="2000" spc="-5" dirty="0">
                <a:latin typeface="Times New Roman"/>
                <a:cs typeface="Times New Roman"/>
              </a:rPr>
              <a:t>electrical</a:t>
            </a:r>
            <a:r>
              <a:rPr sz="2000" spc="-30" dirty="0">
                <a:latin typeface="Times New Roman"/>
                <a:cs typeface="Times New Roman"/>
              </a:rPr>
              <a:t> </a:t>
            </a:r>
            <a:r>
              <a:rPr sz="2000" spc="-5" dirty="0">
                <a:latin typeface="Times New Roman"/>
                <a:cs typeface="Times New Roman"/>
              </a:rPr>
              <a:t>energy</a:t>
            </a:r>
            <a:r>
              <a:rPr sz="2000" spc="-35" dirty="0">
                <a:latin typeface="Times New Roman"/>
                <a:cs typeface="Times New Roman"/>
              </a:rPr>
              <a:t> </a:t>
            </a:r>
            <a:r>
              <a:rPr sz="2000" dirty="0">
                <a:latin typeface="Times New Roman"/>
                <a:cs typeface="Times New Roman"/>
              </a:rPr>
              <a:t>is</a:t>
            </a:r>
            <a:r>
              <a:rPr sz="2000" spc="5" dirty="0">
                <a:latin typeface="Times New Roman"/>
                <a:cs typeface="Times New Roman"/>
              </a:rPr>
              <a:t> </a:t>
            </a:r>
            <a:r>
              <a:rPr sz="2000" spc="-5" dirty="0">
                <a:latin typeface="Times New Roman"/>
                <a:cs typeface="Times New Roman"/>
              </a:rPr>
              <a:t>transmitted</a:t>
            </a:r>
            <a:r>
              <a:rPr sz="2000" spc="-30"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a </a:t>
            </a:r>
            <a:r>
              <a:rPr sz="2000" spc="-5" dirty="0">
                <a:latin typeface="Times New Roman"/>
                <a:cs typeface="Times New Roman"/>
              </a:rPr>
              <a:t>pump</a:t>
            </a:r>
            <a:r>
              <a:rPr sz="2000" spc="-10" dirty="0">
                <a:latin typeface="Times New Roman"/>
                <a:cs typeface="Times New Roman"/>
              </a:rPr>
              <a:t> </a:t>
            </a:r>
            <a:r>
              <a:rPr sz="2000" dirty="0">
                <a:latin typeface="Times New Roman"/>
                <a:cs typeface="Times New Roman"/>
              </a:rPr>
              <a:t>fixed</a:t>
            </a:r>
            <a:r>
              <a:rPr sz="2000" spc="-15" dirty="0">
                <a:latin typeface="Times New Roman"/>
                <a:cs typeface="Times New Roman"/>
              </a:rPr>
              <a:t> </a:t>
            </a:r>
            <a:r>
              <a:rPr sz="2000" dirty="0">
                <a:latin typeface="Times New Roman"/>
                <a:cs typeface="Times New Roman"/>
              </a:rPr>
              <a:t>at</a:t>
            </a:r>
            <a:r>
              <a:rPr sz="2000" spc="-10" dirty="0">
                <a:latin typeface="Times New Roman"/>
                <a:cs typeface="Times New Roman"/>
              </a:rPr>
              <a:t> </a:t>
            </a:r>
            <a:r>
              <a:rPr sz="2000" dirty="0">
                <a:latin typeface="Times New Roman"/>
                <a:cs typeface="Times New Roman"/>
              </a:rPr>
              <a:t>lower</a:t>
            </a:r>
            <a:r>
              <a:rPr sz="2000" spc="-15" dirty="0">
                <a:latin typeface="Times New Roman"/>
                <a:cs typeface="Times New Roman"/>
              </a:rPr>
              <a:t> </a:t>
            </a:r>
            <a:r>
              <a:rPr sz="2000" spc="-5" dirty="0">
                <a:latin typeface="Times New Roman"/>
                <a:cs typeface="Times New Roman"/>
              </a:rPr>
              <a:t>level.</a:t>
            </a:r>
            <a:endParaRPr sz="2000">
              <a:latin typeface="Times New Roman"/>
              <a:cs typeface="Times New Roman"/>
            </a:endParaRPr>
          </a:p>
        </p:txBody>
      </p:sp>
      <p:sp>
        <p:nvSpPr>
          <p:cNvPr id="3" name="object 3"/>
          <p:cNvSpPr txBox="1"/>
          <p:nvPr/>
        </p:nvSpPr>
        <p:spPr>
          <a:xfrm>
            <a:off x="78739" y="1347343"/>
            <a:ext cx="40449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(ii</a:t>
            </a:r>
            <a:r>
              <a:rPr sz="2000" spc="-25" dirty="0">
                <a:latin typeface="Times New Roman"/>
                <a:cs typeface="Times New Roman"/>
              </a:rPr>
              <a:t>i</a:t>
            </a:r>
            <a:r>
              <a:rPr sz="2000" dirty="0">
                <a:latin typeface="Times New Roman"/>
                <a:cs typeface="Times New Roman"/>
              </a:rPr>
              <a:t>)</a:t>
            </a:r>
            <a:endParaRPr sz="2000">
              <a:latin typeface="Times New Roman"/>
              <a:cs typeface="Times New Roman"/>
            </a:endParaRPr>
          </a:p>
        </p:txBody>
      </p:sp>
      <p:sp>
        <p:nvSpPr>
          <p:cNvPr id="4" name="object 4"/>
          <p:cNvSpPr txBox="1"/>
          <p:nvPr/>
        </p:nvSpPr>
        <p:spPr>
          <a:xfrm>
            <a:off x="78739" y="2719197"/>
            <a:ext cx="40449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(ii</a:t>
            </a:r>
            <a:r>
              <a:rPr sz="2000" spc="-25" dirty="0">
                <a:latin typeface="Times New Roman"/>
                <a:cs typeface="Times New Roman"/>
              </a:rPr>
              <a:t>i</a:t>
            </a:r>
            <a:r>
              <a:rPr sz="2000" dirty="0">
                <a:latin typeface="Times New Roman"/>
                <a:cs typeface="Times New Roman"/>
              </a:rPr>
              <a:t>)</a:t>
            </a:r>
            <a:endParaRPr sz="2000">
              <a:latin typeface="Times New Roman"/>
              <a:cs typeface="Times New Roman"/>
            </a:endParaRPr>
          </a:p>
        </p:txBody>
      </p:sp>
      <p:sp>
        <p:nvSpPr>
          <p:cNvPr id="5" name="object 5"/>
          <p:cNvSpPr txBox="1"/>
          <p:nvPr/>
        </p:nvSpPr>
        <p:spPr>
          <a:xfrm>
            <a:off x="78739" y="3480999"/>
            <a:ext cx="8700770" cy="2313305"/>
          </a:xfrm>
          <a:prstGeom prst="rect">
            <a:avLst/>
          </a:prstGeom>
        </p:spPr>
        <p:txBody>
          <a:bodyPr vert="horz" wrap="square" lIns="0" tIns="165735" rIns="0" bIns="0" rtlCol="0">
            <a:spAutoFit/>
          </a:bodyPr>
          <a:lstStyle/>
          <a:p>
            <a:pPr marL="12700">
              <a:lnSpc>
                <a:spcPct val="100000"/>
              </a:lnSpc>
              <a:spcBef>
                <a:spcPts val="1305"/>
              </a:spcBef>
            </a:pPr>
            <a:r>
              <a:rPr sz="2000" b="1" dirty="0">
                <a:latin typeface="Times New Roman"/>
                <a:cs typeface="Times New Roman"/>
              </a:rPr>
              <a:t>Grid-Connected</a:t>
            </a:r>
            <a:r>
              <a:rPr sz="2000" b="1" spc="-55" dirty="0">
                <a:latin typeface="Times New Roman"/>
                <a:cs typeface="Times New Roman"/>
              </a:rPr>
              <a:t> </a:t>
            </a:r>
            <a:r>
              <a:rPr sz="2000" b="1" spc="-5" dirty="0">
                <a:latin typeface="Times New Roman"/>
                <a:cs typeface="Times New Roman"/>
              </a:rPr>
              <a:t>Electrical</a:t>
            </a:r>
            <a:r>
              <a:rPr sz="2000" b="1" spc="-25" dirty="0">
                <a:latin typeface="Times New Roman"/>
                <a:cs typeface="Times New Roman"/>
              </a:rPr>
              <a:t> </a:t>
            </a:r>
            <a:r>
              <a:rPr sz="2000" b="1" dirty="0">
                <a:latin typeface="Times New Roman"/>
                <a:cs typeface="Times New Roman"/>
              </a:rPr>
              <a:t>Power</a:t>
            </a:r>
            <a:r>
              <a:rPr sz="2000" b="1" spc="-40" dirty="0">
                <a:latin typeface="Times New Roman"/>
                <a:cs typeface="Times New Roman"/>
              </a:rPr>
              <a:t> </a:t>
            </a:r>
            <a:r>
              <a:rPr sz="2000" b="1" spc="-5" dirty="0">
                <a:latin typeface="Times New Roman"/>
                <a:cs typeface="Times New Roman"/>
              </a:rPr>
              <a:t>Source.</a:t>
            </a:r>
            <a:endParaRPr sz="2000">
              <a:latin typeface="Times New Roman"/>
              <a:cs typeface="Times New Roman"/>
            </a:endParaRPr>
          </a:p>
          <a:p>
            <a:pPr marL="647700" marR="5080" indent="-571500">
              <a:lnSpc>
                <a:spcPct val="150000"/>
              </a:lnSpc>
              <a:tabLst>
                <a:tab pos="631190" algn="l"/>
              </a:tabLst>
            </a:pPr>
            <a:r>
              <a:rPr sz="2000" dirty="0">
                <a:latin typeface="Times New Roman"/>
                <a:cs typeface="Times New Roman"/>
              </a:rPr>
              <a:t>(i)	</a:t>
            </a:r>
            <a:r>
              <a:rPr sz="2000" spc="-10" dirty="0">
                <a:latin typeface="Times New Roman"/>
                <a:cs typeface="Times New Roman"/>
              </a:rPr>
              <a:t>Large </a:t>
            </a:r>
            <a:r>
              <a:rPr sz="2000" dirty="0">
                <a:latin typeface="Times New Roman"/>
                <a:cs typeface="Times New Roman"/>
              </a:rPr>
              <a:t>aero-generators in the range of a few hundred KW to a few MW are </a:t>
            </a:r>
            <a:r>
              <a:rPr sz="2000" spc="5" dirty="0">
                <a:latin typeface="Times New Roman"/>
                <a:cs typeface="Times New Roman"/>
              </a:rPr>
              <a:t> </a:t>
            </a:r>
            <a:r>
              <a:rPr sz="2000" dirty="0">
                <a:latin typeface="Times New Roman"/>
                <a:cs typeface="Times New Roman"/>
              </a:rPr>
              <a:t>planned for supplying power to a </a:t>
            </a:r>
            <a:r>
              <a:rPr sz="2000" spc="-5" dirty="0">
                <a:latin typeface="Times New Roman"/>
                <a:cs typeface="Times New Roman"/>
              </a:rPr>
              <a:t>utility </a:t>
            </a:r>
            <a:r>
              <a:rPr sz="2000" dirty="0">
                <a:latin typeface="Times New Roman"/>
                <a:cs typeface="Times New Roman"/>
              </a:rPr>
              <a:t>grid. </a:t>
            </a:r>
            <a:r>
              <a:rPr sz="2000" spc="-10" dirty="0">
                <a:latin typeface="Times New Roman"/>
                <a:cs typeface="Times New Roman"/>
              </a:rPr>
              <a:t>Large </a:t>
            </a:r>
            <a:r>
              <a:rPr sz="2000" dirty="0">
                <a:latin typeface="Times New Roman"/>
                <a:cs typeface="Times New Roman"/>
              </a:rPr>
              <a:t>arrays of aero-generators, </a:t>
            </a:r>
            <a:r>
              <a:rPr sz="2000" spc="5" dirty="0">
                <a:latin typeface="Times New Roman"/>
                <a:cs typeface="Times New Roman"/>
              </a:rPr>
              <a:t> known</a:t>
            </a:r>
            <a:r>
              <a:rPr sz="2000" spc="-40" dirty="0">
                <a:latin typeface="Times New Roman"/>
                <a:cs typeface="Times New Roman"/>
              </a:rPr>
              <a:t> </a:t>
            </a:r>
            <a:r>
              <a:rPr sz="2000" dirty="0">
                <a:latin typeface="Times New Roman"/>
                <a:cs typeface="Times New Roman"/>
              </a:rPr>
              <a:t>as</a:t>
            </a:r>
            <a:r>
              <a:rPr sz="2000" spc="5" dirty="0">
                <a:latin typeface="Times New Roman"/>
                <a:cs typeface="Times New Roman"/>
              </a:rPr>
              <a:t> </a:t>
            </a:r>
            <a:r>
              <a:rPr sz="2000" dirty="0">
                <a:latin typeface="Times New Roman"/>
                <a:cs typeface="Times New Roman"/>
              </a:rPr>
              <a:t>wind</a:t>
            </a:r>
            <a:r>
              <a:rPr sz="2000" spc="-10" dirty="0">
                <a:latin typeface="Times New Roman"/>
                <a:cs typeface="Times New Roman"/>
              </a:rPr>
              <a:t> </a:t>
            </a:r>
            <a:r>
              <a:rPr sz="2000" spc="-5" dirty="0">
                <a:latin typeface="Times New Roman"/>
                <a:cs typeface="Times New Roman"/>
              </a:rPr>
              <a:t>farms </a:t>
            </a:r>
            <a:r>
              <a:rPr sz="2000" dirty="0">
                <a:latin typeface="Times New Roman"/>
                <a:cs typeface="Times New Roman"/>
              </a:rPr>
              <a:t>are</a:t>
            </a:r>
            <a:r>
              <a:rPr sz="2000" spc="-20" dirty="0">
                <a:latin typeface="Times New Roman"/>
                <a:cs typeface="Times New Roman"/>
              </a:rPr>
              <a:t> </a:t>
            </a:r>
            <a:r>
              <a:rPr sz="2000" dirty="0">
                <a:latin typeface="Times New Roman"/>
                <a:cs typeface="Times New Roman"/>
              </a:rPr>
              <a:t>being</a:t>
            </a:r>
            <a:r>
              <a:rPr sz="2000" spc="-5" dirty="0">
                <a:latin typeface="Times New Roman"/>
                <a:cs typeface="Times New Roman"/>
              </a:rPr>
              <a:t> </a:t>
            </a:r>
            <a:r>
              <a:rPr sz="2000" dirty="0">
                <a:latin typeface="Times New Roman"/>
                <a:cs typeface="Times New Roman"/>
              </a:rPr>
              <a:t>deployed</a:t>
            </a:r>
            <a:r>
              <a:rPr sz="2000" spc="-25"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open</a:t>
            </a:r>
            <a:r>
              <a:rPr sz="2000" spc="-25" dirty="0">
                <a:latin typeface="Times New Roman"/>
                <a:cs typeface="Times New Roman"/>
              </a:rPr>
              <a:t> </a:t>
            </a:r>
            <a:r>
              <a:rPr sz="2000" dirty="0">
                <a:latin typeface="Times New Roman"/>
                <a:cs typeface="Times New Roman"/>
              </a:rPr>
              <a:t>plains</a:t>
            </a:r>
            <a:r>
              <a:rPr sz="2000" spc="-20" dirty="0">
                <a:latin typeface="Times New Roman"/>
                <a:cs typeface="Times New Roman"/>
              </a:rPr>
              <a:t> </a:t>
            </a:r>
            <a:r>
              <a:rPr sz="2000" dirty="0">
                <a:latin typeface="Times New Roman"/>
                <a:cs typeface="Times New Roman"/>
              </a:rPr>
              <a:t>or</a:t>
            </a:r>
            <a:r>
              <a:rPr sz="2000" spc="-10" dirty="0">
                <a:latin typeface="Times New Roman"/>
                <a:cs typeface="Times New Roman"/>
              </a:rPr>
              <a:t> </a:t>
            </a:r>
            <a:r>
              <a:rPr sz="2000" spc="-5" dirty="0">
                <a:latin typeface="Times New Roman"/>
                <a:cs typeface="Times New Roman"/>
              </a:rPr>
              <a:t>off-shore</a:t>
            </a:r>
            <a:r>
              <a:rPr sz="2000" spc="-3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shallow </a:t>
            </a:r>
            <a:r>
              <a:rPr sz="2000" spc="-484" dirty="0">
                <a:latin typeface="Times New Roman"/>
                <a:cs typeface="Times New Roman"/>
              </a:rPr>
              <a:t> </a:t>
            </a:r>
            <a:r>
              <a:rPr sz="2000" dirty="0">
                <a:latin typeface="Times New Roman"/>
                <a:cs typeface="Times New Roman"/>
              </a:rPr>
              <a:t>water</a:t>
            </a:r>
            <a:r>
              <a:rPr sz="2000" spc="-25" dirty="0">
                <a:latin typeface="Times New Roman"/>
                <a:cs typeface="Times New Roman"/>
              </a:rPr>
              <a:t> </a:t>
            </a:r>
            <a:r>
              <a:rPr sz="2000" dirty="0">
                <a:latin typeface="Times New Roman"/>
                <a:cs typeface="Times New Roman"/>
              </a:rPr>
              <a:t>for</a:t>
            </a:r>
            <a:r>
              <a:rPr sz="2000" spc="-15" dirty="0">
                <a:latin typeface="Times New Roman"/>
                <a:cs typeface="Times New Roman"/>
              </a:rPr>
              <a:t> </a:t>
            </a:r>
            <a:r>
              <a:rPr sz="2000" dirty="0">
                <a:latin typeface="Times New Roman"/>
                <a:cs typeface="Times New Roman"/>
              </a:rPr>
              <a:t>this</a:t>
            </a:r>
            <a:r>
              <a:rPr sz="2000" spc="-25" dirty="0">
                <a:latin typeface="Times New Roman"/>
                <a:cs typeface="Times New Roman"/>
              </a:rPr>
              <a:t> </a:t>
            </a:r>
            <a:r>
              <a:rPr sz="2000" dirty="0">
                <a:latin typeface="Times New Roman"/>
                <a:cs typeface="Times New Roman"/>
              </a:rPr>
              <a:t>purpose.</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211328"/>
            <a:ext cx="3509645" cy="391160"/>
          </a:xfrm>
          <a:prstGeom prst="rect">
            <a:avLst/>
          </a:prstGeom>
        </p:spPr>
        <p:txBody>
          <a:bodyPr vert="horz" wrap="square" lIns="0" tIns="12700" rIns="0" bIns="0" rtlCol="0">
            <a:spAutoFit/>
          </a:bodyPr>
          <a:lstStyle/>
          <a:p>
            <a:pPr marL="12700">
              <a:lnSpc>
                <a:spcPct val="100000"/>
              </a:lnSpc>
              <a:spcBef>
                <a:spcPts val="100"/>
              </a:spcBef>
            </a:pPr>
            <a:r>
              <a:rPr sz="2400" b="1" spc="-15" dirty="0">
                <a:latin typeface="Times New Roman"/>
                <a:cs typeface="Times New Roman"/>
              </a:rPr>
              <a:t>Wind</a:t>
            </a:r>
            <a:r>
              <a:rPr sz="2400" b="1" spc="-40" dirty="0">
                <a:latin typeface="Times New Roman"/>
                <a:cs typeface="Times New Roman"/>
              </a:rPr>
              <a:t> </a:t>
            </a:r>
            <a:r>
              <a:rPr sz="2400" b="1" dirty="0">
                <a:latin typeface="Times New Roman"/>
                <a:cs typeface="Times New Roman"/>
              </a:rPr>
              <a:t>Energy</a:t>
            </a:r>
            <a:r>
              <a:rPr sz="2400" b="1" spc="-35" dirty="0">
                <a:latin typeface="Times New Roman"/>
                <a:cs typeface="Times New Roman"/>
              </a:rPr>
              <a:t> </a:t>
            </a:r>
            <a:r>
              <a:rPr sz="2400" b="1" dirty="0">
                <a:latin typeface="Times New Roman"/>
                <a:cs typeface="Times New Roman"/>
              </a:rPr>
              <a:t>Converters:-</a:t>
            </a:r>
            <a:endParaRPr sz="2400">
              <a:latin typeface="Times New Roman"/>
              <a:cs typeface="Times New Roman"/>
            </a:endParaRPr>
          </a:p>
        </p:txBody>
      </p:sp>
      <p:sp>
        <p:nvSpPr>
          <p:cNvPr id="3" name="object 3"/>
          <p:cNvSpPr txBox="1"/>
          <p:nvPr/>
        </p:nvSpPr>
        <p:spPr>
          <a:xfrm>
            <a:off x="154939" y="590375"/>
            <a:ext cx="8820150" cy="2311400"/>
          </a:xfrm>
          <a:prstGeom prst="rect">
            <a:avLst/>
          </a:prstGeom>
        </p:spPr>
        <p:txBody>
          <a:bodyPr vert="horz" wrap="square" lIns="0" tIns="164465" rIns="0" bIns="0" rtlCol="0">
            <a:spAutoFit/>
          </a:bodyPr>
          <a:lstStyle/>
          <a:p>
            <a:pPr marL="927100">
              <a:lnSpc>
                <a:spcPct val="100000"/>
              </a:lnSpc>
              <a:spcBef>
                <a:spcPts val="1295"/>
              </a:spcBef>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wind</a:t>
            </a:r>
            <a:r>
              <a:rPr sz="2000" spc="-10" dirty="0">
                <a:latin typeface="Times New Roman"/>
                <a:cs typeface="Times New Roman"/>
              </a:rPr>
              <a:t> </a:t>
            </a:r>
            <a:r>
              <a:rPr sz="2000" spc="-5" dirty="0">
                <a:latin typeface="Times New Roman"/>
                <a:cs typeface="Times New Roman"/>
              </a:rPr>
              <a:t>energy</a:t>
            </a:r>
            <a:r>
              <a:rPr sz="2000" spc="-15" dirty="0">
                <a:latin typeface="Times New Roman"/>
                <a:cs typeface="Times New Roman"/>
              </a:rPr>
              <a:t> </a:t>
            </a:r>
            <a:r>
              <a:rPr sz="2000" dirty="0">
                <a:latin typeface="Times New Roman"/>
                <a:cs typeface="Times New Roman"/>
              </a:rPr>
              <a:t>converters</a:t>
            </a:r>
            <a:r>
              <a:rPr sz="2000" spc="-40" dirty="0">
                <a:latin typeface="Times New Roman"/>
                <a:cs typeface="Times New Roman"/>
              </a:rPr>
              <a:t> </a:t>
            </a:r>
            <a:r>
              <a:rPr sz="2000" dirty="0">
                <a:latin typeface="Times New Roman"/>
                <a:cs typeface="Times New Roman"/>
              </a:rPr>
              <a:t>convert</a:t>
            </a:r>
            <a:r>
              <a:rPr sz="2000" spc="-35" dirty="0">
                <a:latin typeface="Times New Roman"/>
                <a:cs typeface="Times New Roman"/>
              </a:rPr>
              <a:t> </a:t>
            </a:r>
            <a:r>
              <a:rPr sz="2000" dirty="0">
                <a:latin typeface="Times New Roman"/>
                <a:cs typeface="Times New Roman"/>
              </a:rPr>
              <a:t>wind</a:t>
            </a:r>
            <a:r>
              <a:rPr sz="2000" spc="-5" dirty="0">
                <a:latin typeface="Times New Roman"/>
                <a:cs typeface="Times New Roman"/>
              </a:rPr>
              <a:t> energy</a:t>
            </a:r>
            <a:r>
              <a:rPr sz="2000" spc="-15"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spc="-5" dirty="0">
                <a:latin typeface="Times New Roman"/>
                <a:cs typeface="Times New Roman"/>
              </a:rPr>
              <a:t>electrical</a:t>
            </a:r>
            <a:r>
              <a:rPr sz="2000" spc="-25"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spc="-5" dirty="0">
                <a:latin typeface="Times New Roman"/>
                <a:cs typeface="Times New Roman"/>
              </a:rPr>
              <a:t>mechanical</a:t>
            </a:r>
            <a:endParaRPr sz="2000">
              <a:latin typeface="Times New Roman"/>
              <a:cs typeface="Times New Roman"/>
            </a:endParaRPr>
          </a:p>
          <a:p>
            <a:pPr marL="12700">
              <a:lnSpc>
                <a:spcPct val="100000"/>
              </a:lnSpc>
              <a:spcBef>
                <a:spcPts val="1200"/>
              </a:spcBef>
            </a:pPr>
            <a:r>
              <a:rPr sz="2000" spc="-5" dirty="0">
                <a:latin typeface="Times New Roman"/>
                <a:cs typeface="Times New Roman"/>
              </a:rPr>
              <a:t>energies.</a:t>
            </a:r>
            <a:endParaRPr sz="2000">
              <a:latin typeface="Times New Roman"/>
              <a:cs typeface="Times New Roman"/>
            </a:endParaRPr>
          </a:p>
          <a:p>
            <a:pPr marL="12700">
              <a:lnSpc>
                <a:spcPct val="100000"/>
              </a:lnSpc>
              <a:spcBef>
                <a:spcPts val="1200"/>
              </a:spcBef>
            </a:pPr>
            <a:r>
              <a:rPr sz="2000" b="1" dirty="0">
                <a:latin typeface="Times New Roman"/>
                <a:cs typeface="Times New Roman"/>
              </a:rPr>
              <a:t>Maximum</a:t>
            </a:r>
            <a:r>
              <a:rPr sz="2000" b="1" spc="-60" dirty="0">
                <a:latin typeface="Times New Roman"/>
                <a:cs typeface="Times New Roman"/>
              </a:rPr>
              <a:t> </a:t>
            </a:r>
            <a:r>
              <a:rPr sz="2000" b="1" dirty="0">
                <a:latin typeface="Times New Roman"/>
                <a:cs typeface="Times New Roman"/>
              </a:rPr>
              <a:t>Power</a:t>
            </a:r>
            <a:r>
              <a:rPr sz="2000" b="1" spc="-55" dirty="0">
                <a:latin typeface="Times New Roman"/>
                <a:cs typeface="Times New Roman"/>
              </a:rPr>
              <a:t> </a:t>
            </a:r>
            <a:r>
              <a:rPr sz="2000" b="1" dirty="0">
                <a:latin typeface="Times New Roman"/>
                <a:cs typeface="Times New Roman"/>
              </a:rPr>
              <a:t>Coefficient:-</a:t>
            </a:r>
            <a:endParaRPr sz="2000">
              <a:latin typeface="Times New Roman"/>
              <a:cs typeface="Times New Roman"/>
            </a:endParaRPr>
          </a:p>
          <a:p>
            <a:pPr marL="12700" marR="137795" indent="914400">
              <a:lnSpc>
                <a:spcPct val="150000"/>
              </a:lnSpc>
            </a:pPr>
            <a:r>
              <a:rPr sz="2000" i="1" dirty="0">
                <a:solidFill>
                  <a:srgbClr val="FF0000"/>
                </a:solidFill>
                <a:latin typeface="Times New Roman"/>
                <a:cs typeface="Times New Roman"/>
              </a:rPr>
              <a:t>The maximum</a:t>
            </a:r>
            <a:r>
              <a:rPr sz="2000" i="1" spc="5" dirty="0">
                <a:solidFill>
                  <a:srgbClr val="FF0000"/>
                </a:solidFill>
                <a:latin typeface="Times New Roman"/>
                <a:cs typeface="Times New Roman"/>
              </a:rPr>
              <a:t> </a:t>
            </a:r>
            <a:r>
              <a:rPr sz="2000" i="1" dirty="0">
                <a:solidFill>
                  <a:srgbClr val="FF0000"/>
                </a:solidFill>
                <a:latin typeface="Times New Roman"/>
                <a:cs typeface="Times New Roman"/>
              </a:rPr>
              <a:t>power </a:t>
            </a:r>
            <a:r>
              <a:rPr sz="2000" i="1" spc="-5" dirty="0">
                <a:solidFill>
                  <a:srgbClr val="FF0000"/>
                </a:solidFill>
                <a:latin typeface="Times New Roman"/>
                <a:cs typeface="Times New Roman"/>
              </a:rPr>
              <a:t>coefficient </a:t>
            </a:r>
            <a:r>
              <a:rPr sz="2000" i="1" dirty="0">
                <a:solidFill>
                  <a:srgbClr val="FF0000"/>
                </a:solidFill>
                <a:latin typeface="Times New Roman"/>
                <a:cs typeface="Times New Roman"/>
              </a:rPr>
              <a:t>of the </a:t>
            </a:r>
            <a:r>
              <a:rPr sz="2000" i="1" spc="-5" dirty="0">
                <a:solidFill>
                  <a:srgbClr val="FF0000"/>
                </a:solidFill>
                <a:latin typeface="Times New Roman"/>
                <a:cs typeface="Times New Roman"/>
              </a:rPr>
              <a:t>wind </a:t>
            </a:r>
            <a:r>
              <a:rPr sz="2000" i="1" spc="-10" dirty="0">
                <a:solidFill>
                  <a:srgbClr val="FF0000"/>
                </a:solidFill>
                <a:latin typeface="Times New Roman"/>
                <a:cs typeface="Times New Roman"/>
              </a:rPr>
              <a:t>energy </a:t>
            </a:r>
            <a:r>
              <a:rPr sz="2000" i="1" dirty="0">
                <a:solidFill>
                  <a:srgbClr val="FF0000"/>
                </a:solidFill>
                <a:latin typeface="Times New Roman"/>
                <a:cs typeface="Times New Roman"/>
              </a:rPr>
              <a:t>can be defined as the </a:t>
            </a:r>
            <a:r>
              <a:rPr sz="2000" i="1" spc="5" dirty="0">
                <a:solidFill>
                  <a:srgbClr val="FF0000"/>
                </a:solidFill>
                <a:latin typeface="Times New Roman"/>
                <a:cs typeface="Times New Roman"/>
              </a:rPr>
              <a:t> </a:t>
            </a:r>
            <a:r>
              <a:rPr sz="2000" i="1" spc="-5" dirty="0">
                <a:solidFill>
                  <a:srgbClr val="FF0000"/>
                </a:solidFill>
                <a:latin typeface="Times New Roman"/>
                <a:cs typeface="Times New Roman"/>
              </a:rPr>
              <a:t>ratio</a:t>
            </a:r>
            <a:r>
              <a:rPr sz="2000" i="1" spc="-15" dirty="0">
                <a:solidFill>
                  <a:srgbClr val="FF0000"/>
                </a:solidFill>
                <a:latin typeface="Times New Roman"/>
                <a:cs typeface="Times New Roman"/>
              </a:rPr>
              <a:t> </a:t>
            </a:r>
            <a:r>
              <a:rPr sz="2000" i="1" dirty="0">
                <a:solidFill>
                  <a:srgbClr val="FF0000"/>
                </a:solidFill>
                <a:latin typeface="Times New Roman"/>
                <a:cs typeface="Times New Roman"/>
              </a:rPr>
              <a:t>of</a:t>
            </a:r>
            <a:r>
              <a:rPr sz="2000" i="1" spc="-15" dirty="0">
                <a:solidFill>
                  <a:srgbClr val="FF0000"/>
                </a:solidFill>
                <a:latin typeface="Times New Roman"/>
                <a:cs typeface="Times New Roman"/>
              </a:rPr>
              <a:t> </a:t>
            </a:r>
            <a:r>
              <a:rPr sz="2000" i="1" dirty="0">
                <a:solidFill>
                  <a:srgbClr val="FF0000"/>
                </a:solidFill>
                <a:latin typeface="Times New Roman"/>
                <a:cs typeface="Times New Roman"/>
              </a:rPr>
              <a:t>the</a:t>
            </a:r>
            <a:r>
              <a:rPr sz="2000" i="1" spc="-5" dirty="0">
                <a:solidFill>
                  <a:srgbClr val="FF0000"/>
                </a:solidFill>
                <a:latin typeface="Times New Roman"/>
                <a:cs typeface="Times New Roman"/>
              </a:rPr>
              <a:t> </a:t>
            </a:r>
            <a:r>
              <a:rPr sz="2000" i="1" dirty="0">
                <a:solidFill>
                  <a:srgbClr val="FF0000"/>
                </a:solidFill>
                <a:latin typeface="Times New Roman"/>
                <a:cs typeface="Times New Roman"/>
              </a:rPr>
              <a:t>convertible</a:t>
            </a:r>
            <a:r>
              <a:rPr sz="2000" i="1" spc="-35" dirty="0">
                <a:solidFill>
                  <a:srgbClr val="FF0000"/>
                </a:solidFill>
                <a:latin typeface="Times New Roman"/>
                <a:cs typeface="Times New Roman"/>
              </a:rPr>
              <a:t> </a:t>
            </a:r>
            <a:r>
              <a:rPr sz="2000" i="1" dirty="0">
                <a:solidFill>
                  <a:srgbClr val="FF0000"/>
                </a:solidFill>
                <a:latin typeface="Times New Roman"/>
                <a:cs typeface="Times New Roman"/>
              </a:rPr>
              <a:t>power</a:t>
            </a:r>
            <a:r>
              <a:rPr sz="2000" i="1" spc="-15" dirty="0">
                <a:solidFill>
                  <a:srgbClr val="FF0000"/>
                </a:solidFill>
                <a:latin typeface="Times New Roman"/>
                <a:cs typeface="Times New Roman"/>
              </a:rPr>
              <a:t> </a:t>
            </a:r>
            <a:r>
              <a:rPr sz="2000" i="1" dirty="0">
                <a:solidFill>
                  <a:srgbClr val="FF0000"/>
                </a:solidFill>
                <a:latin typeface="Times New Roman"/>
                <a:cs typeface="Times New Roman"/>
              </a:rPr>
              <a:t>to</a:t>
            </a:r>
            <a:r>
              <a:rPr sz="2000" i="1" spc="-5" dirty="0">
                <a:solidFill>
                  <a:srgbClr val="FF0000"/>
                </a:solidFill>
                <a:latin typeface="Times New Roman"/>
                <a:cs typeface="Times New Roman"/>
              </a:rPr>
              <a:t> </a:t>
            </a:r>
            <a:r>
              <a:rPr sz="2000" i="1" dirty="0">
                <a:solidFill>
                  <a:srgbClr val="FF0000"/>
                </a:solidFill>
                <a:latin typeface="Times New Roman"/>
                <a:cs typeface="Times New Roman"/>
              </a:rPr>
              <a:t>the</a:t>
            </a:r>
            <a:r>
              <a:rPr sz="2000" i="1" spc="-10" dirty="0">
                <a:solidFill>
                  <a:srgbClr val="FF0000"/>
                </a:solidFill>
                <a:latin typeface="Times New Roman"/>
                <a:cs typeface="Times New Roman"/>
              </a:rPr>
              <a:t> theoretically</a:t>
            </a:r>
            <a:r>
              <a:rPr sz="2000" i="1" spc="-35" dirty="0">
                <a:solidFill>
                  <a:srgbClr val="FF0000"/>
                </a:solidFill>
                <a:latin typeface="Times New Roman"/>
                <a:cs typeface="Times New Roman"/>
              </a:rPr>
              <a:t> </a:t>
            </a:r>
            <a:r>
              <a:rPr sz="2000" i="1" dirty="0">
                <a:solidFill>
                  <a:srgbClr val="FF0000"/>
                </a:solidFill>
                <a:latin typeface="Times New Roman"/>
                <a:cs typeface="Times New Roman"/>
              </a:rPr>
              <a:t>maximum</a:t>
            </a:r>
            <a:r>
              <a:rPr sz="2000" i="1" spc="-25" dirty="0">
                <a:solidFill>
                  <a:srgbClr val="FF0000"/>
                </a:solidFill>
                <a:latin typeface="Times New Roman"/>
                <a:cs typeface="Times New Roman"/>
              </a:rPr>
              <a:t> </a:t>
            </a:r>
            <a:r>
              <a:rPr sz="2000" i="1" dirty="0">
                <a:solidFill>
                  <a:srgbClr val="FF0000"/>
                </a:solidFill>
                <a:latin typeface="Times New Roman"/>
                <a:cs typeface="Times New Roman"/>
              </a:rPr>
              <a:t>power</a:t>
            </a:r>
            <a:r>
              <a:rPr sz="2000" i="1" spc="-5" dirty="0">
                <a:solidFill>
                  <a:srgbClr val="FF0000"/>
                </a:solidFill>
                <a:latin typeface="Times New Roman"/>
                <a:cs typeface="Times New Roman"/>
              </a:rPr>
              <a:t> </a:t>
            </a:r>
            <a:r>
              <a:rPr sz="2000" i="1" spc="-20" dirty="0">
                <a:solidFill>
                  <a:srgbClr val="FF0000"/>
                </a:solidFill>
                <a:latin typeface="Times New Roman"/>
                <a:cs typeface="Times New Roman"/>
              </a:rPr>
              <a:t>from</a:t>
            </a:r>
            <a:r>
              <a:rPr sz="2000" i="1" spc="-5" dirty="0">
                <a:solidFill>
                  <a:srgbClr val="FF0000"/>
                </a:solidFill>
                <a:latin typeface="Times New Roman"/>
                <a:cs typeface="Times New Roman"/>
              </a:rPr>
              <a:t> </a:t>
            </a:r>
            <a:r>
              <a:rPr sz="2000" i="1" dirty="0">
                <a:solidFill>
                  <a:srgbClr val="FF0000"/>
                </a:solidFill>
                <a:latin typeface="Times New Roman"/>
                <a:cs typeface="Times New Roman"/>
              </a:rPr>
              <a:t>the</a:t>
            </a:r>
            <a:r>
              <a:rPr sz="2000" i="1" spc="-5" dirty="0">
                <a:solidFill>
                  <a:srgbClr val="FF0000"/>
                </a:solidFill>
                <a:latin typeface="Times New Roman"/>
                <a:cs typeface="Times New Roman"/>
              </a:rPr>
              <a:t> </a:t>
            </a:r>
            <a:r>
              <a:rPr sz="2000" i="1" dirty="0">
                <a:solidFill>
                  <a:srgbClr val="FF0000"/>
                </a:solidFill>
                <a:latin typeface="Times New Roman"/>
                <a:cs typeface="Times New Roman"/>
              </a:rPr>
              <a:t>available</a:t>
            </a:r>
            <a:endParaRPr sz="2000">
              <a:latin typeface="Times New Roman"/>
              <a:cs typeface="Times New Roman"/>
            </a:endParaRPr>
          </a:p>
        </p:txBody>
      </p:sp>
      <p:sp>
        <p:nvSpPr>
          <p:cNvPr id="4" name="object 4"/>
          <p:cNvSpPr txBox="1"/>
          <p:nvPr/>
        </p:nvSpPr>
        <p:spPr>
          <a:xfrm>
            <a:off x="154939" y="3028314"/>
            <a:ext cx="1317625" cy="330835"/>
          </a:xfrm>
          <a:prstGeom prst="rect">
            <a:avLst/>
          </a:prstGeom>
        </p:spPr>
        <p:txBody>
          <a:bodyPr vert="horz" wrap="square" lIns="0" tIns="13335" rIns="0" bIns="0" rtlCol="0">
            <a:spAutoFit/>
          </a:bodyPr>
          <a:lstStyle/>
          <a:p>
            <a:pPr marL="12700">
              <a:lnSpc>
                <a:spcPct val="100000"/>
              </a:lnSpc>
              <a:spcBef>
                <a:spcPts val="105"/>
              </a:spcBef>
            </a:pPr>
            <a:r>
              <a:rPr sz="2000" i="1" spc="-5" dirty="0">
                <a:solidFill>
                  <a:srgbClr val="FF0000"/>
                </a:solidFill>
                <a:latin typeface="Times New Roman"/>
                <a:cs typeface="Times New Roman"/>
              </a:rPr>
              <a:t>wind</a:t>
            </a:r>
            <a:r>
              <a:rPr sz="2000" i="1" spc="-60" dirty="0">
                <a:solidFill>
                  <a:srgbClr val="FF0000"/>
                </a:solidFill>
                <a:latin typeface="Times New Roman"/>
                <a:cs typeface="Times New Roman"/>
              </a:rPr>
              <a:t> </a:t>
            </a:r>
            <a:r>
              <a:rPr sz="2000" i="1" spc="-25" dirty="0">
                <a:solidFill>
                  <a:srgbClr val="FF0000"/>
                </a:solidFill>
                <a:latin typeface="Times New Roman"/>
                <a:cs typeface="Times New Roman"/>
              </a:rPr>
              <a:t>energy.</a:t>
            </a:r>
            <a:endParaRPr sz="2000">
              <a:latin typeface="Times New Roman"/>
              <a:cs typeface="Times New Roman"/>
            </a:endParaRPr>
          </a:p>
        </p:txBody>
      </p:sp>
      <p:grpSp>
        <p:nvGrpSpPr>
          <p:cNvPr id="5" name="object 5"/>
          <p:cNvGrpSpPr/>
          <p:nvPr/>
        </p:nvGrpSpPr>
        <p:grpSpPr>
          <a:xfrm>
            <a:off x="833437" y="3683508"/>
            <a:ext cx="6334125" cy="2084705"/>
            <a:chOff x="833437" y="3683508"/>
            <a:chExt cx="6334125" cy="2084705"/>
          </a:xfrm>
        </p:grpSpPr>
        <p:sp>
          <p:nvSpPr>
            <p:cNvPr id="6" name="object 6"/>
            <p:cNvSpPr/>
            <p:nvPr/>
          </p:nvSpPr>
          <p:spPr>
            <a:xfrm>
              <a:off x="3734561" y="3810762"/>
              <a:ext cx="731520" cy="1828800"/>
            </a:xfrm>
            <a:custGeom>
              <a:avLst/>
              <a:gdLst/>
              <a:ahLst/>
              <a:cxnLst/>
              <a:rect l="l" t="t" r="r" b="b"/>
              <a:pathLst>
                <a:path w="731520" h="1828800">
                  <a:moveTo>
                    <a:pt x="365760" y="914400"/>
                  </a:moveTo>
                  <a:lnTo>
                    <a:pt x="0" y="1828800"/>
                  </a:lnTo>
                  <a:lnTo>
                    <a:pt x="731520" y="1828800"/>
                  </a:lnTo>
                  <a:lnTo>
                    <a:pt x="365760" y="914400"/>
                  </a:lnTo>
                  <a:close/>
                </a:path>
                <a:path w="731520" h="1828800">
                  <a:moveTo>
                    <a:pt x="731520" y="0"/>
                  </a:moveTo>
                  <a:lnTo>
                    <a:pt x="0" y="0"/>
                  </a:lnTo>
                  <a:lnTo>
                    <a:pt x="365760" y="914400"/>
                  </a:lnTo>
                  <a:lnTo>
                    <a:pt x="731520" y="0"/>
                  </a:lnTo>
                  <a:close/>
                </a:path>
              </a:pathLst>
            </a:custGeom>
            <a:solidFill>
              <a:srgbClr val="4F81BC"/>
            </a:solidFill>
          </p:spPr>
          <p:txBody>
            <a:bodyPr wrap="square" lIns="0" tIns="0" rIns="0" bIns="0" rtlCol="0"/>
            <a:lstStyle/>
            <a:p>
              <a:endParaRPr/>
            </a:p>
          </p:txBody>
        </p:sp>
        <p:sp>
          <p:nvSpPr>
            <p:cNvPr id="7" name="object 7"/>
            <p:cNvSpPr/>
            <p:nvPr/>
          </p:nvSpPr>
          <p:spPr>
            <a:xfrm>
              <a:off x="3734561" y="3810762"/>
              <a:ext cx="731520" cy="1828800"/>
            </a:xfrm>
            <a:custGeom>
              <a:avLst/>
              <a:gdLst/>
              <a:ahLst/>
              <a:cxnLst/>
              <a:rect l="l" t="t" r="r" b="b"/>
              <a:pathLst>
                <a:path w="731520" h="1828800">
                  <a:moveTo>
                    <a:pt x="0" y="0"/>
                  </a:moveTo>
                  <a:lnTo>
                    <a:pt x="731520" y="0"/>
                  </a:lnTo>
                  <a:lnTo>
                    <a:pt x="365760" y="914400"/>
                  </a:lnTo>
                  <a:lnTo>
                    <a:pt x="731520" y="1828800"/>
                  </a:lnTo>
                  <a:lnTo>
                    <a:pt x="0" y="1828800"/>
                  </a:lnTo>
                  <a:lnTo>
                    <a:pt x="365760" y="914400"/>
                  </a:lnTo>
                  <a:lnTo>
                    <a:pt x="0" y="0"/>
                  </a:lnTo>
                  <a:close/>
                </a:path>
              </a:pathLst>
            </a:custGeom>
            <a:ln w="25908">
              <a:solidFill>
                <a:srgbClr val="385D89"/>
              </a:solidFill>
            </a:ln>
          </p:spPr>
          <p:txBody>
            <a:bodyPr wrap="square" lIns="0" tIns="0" rIns="0" bIns="0" rtlCol="0"/>
            <a:lstStyle/>
            <a:p>
              <a:endParaRPr/>
            </a:p>
          </p:txBody>
        </p:sp>
        <p:sp>
          <p:nvSpPr>
            <p:cNvPr id="8" name="object 8"/>
            <p:cNvSpPr/>
            <p:nvPr/>
          </p:nvSpPr>
          <p:spPr>
            <a:xfrm>
              <a:off x="838200" y="4724400"/>
              <a:ext cx="6324600" cy="1905"/>
            </a:xfrm>
            <a:custGeom>
              <a:avLst/>
              <a:gdLst/>
              <a:ahLst/>
              <a:cxnLst/>
              <a:rect l="l" t="t" r="r" b="b"/>
              <a:pathLst>
                <a:path w="6324600" h="1904">
                  <a:moveTo>
                    <a:pt x="0" y="0"/>
                  </a:moveTo>
                  <a:lnTo>
                    <a:pt x="6324600" y="1524"/>
                  </a:lnTo>
                </a:path>
              </a:pathLst>
            </a:custGeom>
            <a:ln w="9144">
              <a:solidFill>
                <a:srgbClr val="497DBA"/>
              </a:solidFill>
              <a:prstDash val="sysDashDot"/>
            </a:ln>
          </p:spPr>
          <p:txBody>
            <a:bodyPr wrap="square" lIns="0" tIns="0" rIns="0" bIns="0" rtlCol="0"/>
            <a:lstStyle/>
            <a:p>
              <a:endParaRPr/>
            </a:p>
          </p:txBody>
        </p:sp>
        <p:sp>
          <p:nvSpPr>
            <p:cNvPr id="9" name="object 9"/>
            <p:cNvSpPr/>
            <p:nvPr/>
          </p:nvSpPr>
          <p:spPr>
            <a:xfrm>
              <a:off x="914387" y="3683507"/>
              <a:ext cx="5410835" cy="2084705"/>
            </a:xfrm>
            <a:custGeom>
              <a:avLst/>
              <a:gdLst/>
              <a:ahLst/>
              <a:cxnLst/>
              <a:rect l="l" t="t" r="r" b="b"/>
              <a:pathLst>
                <a:path w="5410835" h="2084704">
                  <a:moveTo>
                    <a:pt x="1132116" y="1504442"/>
                  </a:moveTo>
                  <a:lnTo>
                    <a:pt x="1130439" y="1504442"/>
                  </a:lnTo>
                  <a:lnTo>
                    <a:pt x="1106919" y="1504442"/>
                  </a:lnTo>
                  <a:lnTo>
                    <a:pt x="1050937" y="1536954"/>
                  </a:lnTo>
                  <a:lnTo>
                    <a:pt x="1048016" y="1538732"/>
                  </a:lnTo>
                  <a:lnTo>
                    <a:pt x="1046873" y="1542669"/>
                  </a:lnTo>
                  <a:lnTo>
                    <a:pt x="1050429" y="1548777"/>
                  </a:lnTo>
                  <a:lnTo>
                    <a:pt x="1054366" y="1549781"/>
                  </a:lnTo>
                  <a:lnTo>
                    <a:pt x="1132116" y="1504442"/>
                  </a:lnTo>
                  <a:close/>
                </a:path>
                <a:path w="5410835" h="2084704">
                  <a:moveTo>
                    <a:pt x="1143012" y="1498092"/>
                  </a:moveTo>
                  <a:lnTo>
                    <a:pt x="1054493" y="1446276"/>
                  </a:lnTo>
                  <a:lnTo>
                    <a:pt x="1050556" y="1447292"/>
                  </a:lnTo>
                  <a:lnTo>
                    <a:pt x="1047000" y="1453388"/>
                  </a:lnTo>
                  <a:lnTo>
                    <a:pt x="1048016" y="1457325"/>
                  </a:lnTo>
                  <a:lnTo>
                    <a:pt x="1106792" y="1491716"/>
                  </a:lnTo>
                  <a:lnTo>
                    <a:pt x="25" y="1490218"/>
                  </a:lnTo>
                  <a:lnTo>
                    <a:pt x="0" y="1502918"/>
                  </a:lnTo>
                  <a:lnTo>
                    <a:pt x="1106970" y="1504416"/>
                  </a:lnTo>
                  <a:lnTo>
                    <a:pt x="1130439" y="1504442"/>
                  </a:lnTo>
                  <a:lnTo>
                    <a:pt x="1132166" y="1504416"/>
                  </a:lnTo>
                  <a:lnTo>
                    <a:pt x="1143012" y="1498092"/>
                  </a:lnTo>
                  <a:close/>
                </a:path>
                <a:path w="5410835" h="2084704">
                  <a:moveTo>
                    <a:pt x="1208316" y="591566"/>
                  </a:moveTo>
                  <a:lnTo>
                    <a:pt x="1206639" y="591566"/>
                  </a:lnTo>
                  <a:lnTo>
                    <a:pt x="1183119" y="591566"/>
                  </a:lnTo>
                  <a:lnTo>
                    <a:pt x="1127137" y="624078"/>
                  </a:lnTo>
                  <a:lnTo>
                    <a:pt x="1124216" y="625856"/>
                  </a:lnTo>
                  <a:lnTo>
                    <a:pt x="1123073" y="629793"/>
                  </a:lnTo>
                  <a:lnTo>
                    <a:pt x="1126629" y="635889"/>
                  </a:lnTo>
                  <a:lnTo>
                    <a:pt x="1130566" y="636905"/>
                  </a:lnTo>
                  <a:lnTo>
                    <a:pt x="1208316" y="591566"/>
                  </a:lnTo>
                  <a:close/>
                </a:path>
                <a:path w="5410835" h="2084704">
                  <a:moveTo>
                    <a:pt x="1208316" y="58166"/>
                  </a:moveTo>
                  <a:lnTo>
                    <a:pt x="1206639" y="58166"/>
                  </a:lnTo>
                  <a:lnTo>
                    <a:pt x="1183119" y="58166"/>
                  </a:lnTo>
                  <a:lnTo>
                    <a:pt x="1127137" y="90678"/>
                  </a:lnTo>
                  <a:lnTo>
                    <a:pt x="1124216" y="92456"/>
                  </a:lnTo>
                  <a:lnTo>
                    <a:pt x="1123073" y="96393"/>
                  </a:lnTo>
                  <a:lnTo>
                    <a:pt x="1126629" y="102489"/>
                  </a:lnTo>
                  <a:lnTo>
                    <a:pt x="1130566" y="103505"/>
                  </a:lnTo>
                  <a:lnTo>
                    <a:pt x="1208316" y="58166"/>
                  </a:lnTo>
                  <a:close/>
                </a:path>
                <a:path w="5410835" h="2084704">
                  <a:moveTo>
                    <a:pt x="1219212" y="585216"/>
                  </a:moveTo>
                  <a:lnTo>
                    <a:pt x="1130693" y="533400"/>
                  </a:lnTo>
                  <a:lnTo>
                    <a:pt x="1126756" y="534416"/>
                  </a:lnTo>
                  <a:lnTo>
                    <a:pt x="1123200" y="540512"/>
                  </a:lnTo>
                  <a:lnTo>
                    <a:pt x="1124216" y="544449"/>
                  </a:lnTo>
                  <a:lnTo>
                    <a:pt x="1182992" y="578840"/>
                  </a:lnTo>
                  <a:lnTo>
                    <a:pt x="25" y="577342"/>
                  </a:lnTo>
                  <a:lnTo>
                    <a:pt x="0" y="590042"/>
                  </a:lnTo>
                  <a:lnTo>
                    <a:pt x="1183170" y="591540"/>
                  </a:lnTo>
                  <a:lnTo>
                    <a:pt x="1206639" y="591566"/>
                  </a:lnTo>
                  <a:lnTo>
                    <a:pt x="1208366" y="591540"/>
                  </a:lnTo>
                  <a:lnTo>
                    <a:pt x="1219212" y="585216"/>
                  </a:lnTo>
                  <a:close/>
                </a:path>
                <a:path w="5410835" h="2084704">
                  <a:moveTo>
                    <a:pt x="1219212" y="51816"/>
                  </a:moveTo>
                  <a:lnTo>
                    <a:pt x="1130693" y="0"/>
                  </a:lnTo>
                  <a:lnTo>
                    <a:pt x="1126756" y="1016"/>
                  </a:lnTo>
                  <a:lnTo>
                    <a:pt x="1123200" y="7112"/>
                  </a:lnTo>
                  <a:lnTo>
                    <a:pt x="1124216" y="11049"/>
                  </a:lnTo>
                  <a:lnTo>
                    <a:pt x="1182992" y="45440"/>
                  </a:lnTo>
                  <a:lnTo>
                    <a:pt x="25" y="43942"/>
                  </a:lnTo>
                  <a:lnTo>
                    <a:pt x="0" y="56642"/>
                  </a:lnTo>
                  <a:lnTo>
                    <a:pt x="1183170" y="58140"/>
                  </a:lnTo>
                  <a:lnTo>
                    <a:pt x="1206639" y="58166"/>
                  </a:lnTo>
                  <a:lnTo>
                    <a:pt x="1208366" y="58140"/>
                  </a:lnTo>
                  <a:lnTo>
                    <a:pt x="1219212" y="51816"/>
                  </a:lnTo>
                  <a:close/>
                </a:path>
                <a:path w="5410835" h="2084704">
                  <a:moveTo>
                    <a:pt x="5323078" y="667766"/>
                  </a:moveTo>
                  <a:lnTo>
                    <a:pt x="5321439" y="667766"/>
                  </a:lnTo>
                  <a:lnTo>
                    <a:pt x="5297868" y="667766"/>
                  </a:lnTo>
                  <a:lnTo>
                    <a:pt x="5238889" y="701929"/>
                  </a:lnTo>
                  <a:lnTo>
                    <a:pt x="5237873" y="705866"/>
                  </a:lnTo>
                  <a:lnTo>
                    <a:pt x="5241429" y="711962"/>
                  </a:lnTo>
                  <a:lnTo>
                    <a:pt x="5245239" y="712978"/>
                  </a:lnTo>
                  <a:lnTo>
                    <a:pt x="5323078" y="667766"/>
                  </a:lnTo>
                  <a:close/>
                </a:path>
                <a:path w="5410835" h="2084704">
                  <a:moveTo>
                    <a:pt x="5323078" y="362966"/>
                  </a:moveTo>
                  <a:lnTo>
                    <a:pt x="5321439" y="362966"/>
                  </a:lnTo>
                  <a:lnTo>
                    <a:pt x="5297868" y="362966"/>
                  </a:lnTo>
                  <a:lnTo>
                    <a:pt x="5238889" y="397129"/>
                  </a:lnTo>
                  <a:lnTo>
                    <a:pt x="5237873" y="401066"/>
                  </a:lnTo>
                  <a:lnTo>
                    <a:pt x="5241429" y="407162"/>
                  </a:lnTo>
                  <a:lnTo>
                    <a:pt x="5245239" y="408178"/>
                  </a:lnTo>
                  <a:lnTo>
                    <a:pt x="5323078" y="362966"/>
                  </a:lnTo>
                  <a:close/>
                </a:path>
                <a:path w="5410835" h="2084704">
                  <a:moveTo>
                    <a:pt x="5323078" y="58166"/>
                  </a:moveTo>
                  <a:lnTo>
                    <a:pt x="5321439" y="58166"/>
                  </a:lnTo>
                  <a:lnTo>
                    <a:pt x="5297868" y="58166"/>
                  </a:lnTo>
                  <a:lnTo>
                    <a:pt x="5238889" y="92329"/>
                  </a:lnTo>
                  <a:lnTo>
                    <a:pt x="5237873" y="96266"/>
                  </a:lnTo>
                  <a:lnTo>
                    <a:pt x="5241429" y="102362"/>
                  </a:lnTo>
                  <a:lnTo>
                    <a:pt x="5245239" y="103378"/>
                  </a:lnTo>
                  <a:lnTo>
                    <a:pt x="5323078" y="58166"/>
                  </a:lnTo>
                  <a:close/>
                </a:path>
                <a:path w="5410835" h="2084704">
                  <a:moveTo>
                    <a:pt x="5334012" y="661416"/>
                  </a:moveTo>
                  <a:lnTo>
                    <a:pt x="5245493" y="609600"/>
                  </a:lnTo>
                  <a:lnTo>
                    <a:pt x="5241683" y="610616"/>
                  </a:lnTo>
                  <a:lnTo>
                    <a:pt x="5239905" y="613537"/>
                  </a:lnTo>
                  <a:lnTo>
                    <a:pt x="5238127" y="616585"/>
                  </a:lnTo>
                  <a:lnTo>
                    <a:pt x="5239143" y="620522"/>
                  </a:lnTo>
                  <a:lnTo>
                    <a:pt x="5297995" y="655015"/>
                  </a:lnTo>
                  <a:lnTo>
                    <a:pt x="4724412" y="653542"/>
                  </a:lnTo>
                  <a:lnTo>
                    <a:pt x="4724412" y="666242"/>
                  </a:lnTo>
                  <a:lnTo>
                    <a:pt x="5297970" y="667715"/>
                  </a:lnTo>
                  <a:lnTo>
                    <a:pt x="5321439" y="667766"/>
                  </a:lnTo>
                  <a:lnTo>
                    <a:pt x="5323179" y="667715"/>
                  </a:lnTo>
                  <a:lnTo>
                    <a:pt x="5334012" y="661416"/>
                  </a:lnTo>
                  <a:close/>
                </a:path>
                <a:path w="5410835" h="2084704">
                  <a:moveTo>
                    <a:pt x="5334012" y="356616"/>
                  </a:moveTo>
                  <a:lnTo>
                    <a:pt x="5245493" y="304800"/>
                  </a:lnTo>
                  <a:lnTo>
                    <a:pt x="5241683" y="305816"/>
                  </a:lnTo>
                  <a:lnTo>
                    <a:pt x="5239905" y="308737"/>
                  </a:lnTo>
                  <a:lnTo>
                    <a:pt x="5238127" y="311785"/>
                  </a:lnTo>
                  <a:lnTo>
                    <a:pt x="5239143" y="315722"/>
                  </a:lnTo>
                  <a:lnTo>
                    <a:pt x="5297995" y="350215"/>
                  </a:lnTo>
                  <a:lnTo>
                    <a:pt x="4724412" y="348742"/>
                  </a:lnTo>
                  <a:lnTo>
                    <a:pt x="4724412" y="361442"/>
                  </a:lnTo>
                  <a:lnTo>
                    <a:pt x="5297970" y="362915"/>
                  </a:lnTo>
                  <a:lnTo>
                    <a:pt x="5321439" y="362966"/>
                  </a:lnTo>
                  <a:lnTo>
                    <a:pt x="5323179" y="362915"/>
                  </a:lnTo>
                  <a:lnTo>
                    <a:pt x="5334012" y="356616"/>
                  </a:lnTo>
                  <a:close/>
                </a:path>
                <a:path w="5410835" h="2084704">
                  <a:moveTo>
                    <a:pt x="5334012" y="51816"/>
                  </a:moveTo>
                  <a:lnTo>
                    <a:pt x="5245493" y="0"/>
                  </a:lnTo>
                  <a:lnTo>
                    <a:pt x="5241683" y="1016"/>
                  </a:lnTo>
                  <a:lnTo>
                    <a:pt x="5239905" y="3937"/>
                  </a:lnTo>
                  <a:lnTo>
                    <a:pt x="5238127" y="6985"/>
                  </a:lnTo>
                  <a:lnTo>
                    <a:pt x="5239143" y="10922"/>
                  </a:lnTo>
                  <a:lnTo>
                    <a:pt x="5297995" y="45415"/>
                  </a:lnTo>
                  <a:lnTo>
                    <a:pt x="4724412" y="43942"/>
                  </a:lnTo>
                  <a:lnTo>
                    <a:pt x="4724412" y="56642"/>
                  </a:lnTo>
                  <a:lnTo>
                    <a:pt x="5297970" y="58115"/>
                  </a:lnTo>
                  <a:lnTo>
                    <a:pt x="5321439" y="58166"/>
                  </a:lnTo>
                  <a:lnTo>
                    <a:pt x="5323179" y="58115"/>
                  </a:lnTo>
                  <a:lnTo>
                    <a:pt x="5334012" y="51816"/>
                  </a:lnTo>
                  <a:close/>
                </a:path>
                <a:path w="5410835" h="2084704">
                  <a:moveTo>
                    <a:pt x="5399278" y="1810766"/>
                  </a:moveTo>
                  <a:lnTo>
                    <a:pt x="5397639" y="1810766"/>
                  </a:lnTo>
                  <a:lnTo>
                    <a:pt x="5374068" y="1810766"/>
                  </a:lnTo>
                  <a:lnTo>
                    <a:pt x="5315089" y="1844929"/>
                  </a:lnTo>
                  <a:lnTo>
                    <a:pt x="5314073" y="1848866"/>
                  </a:lnTo>
                  <a:lnTo>
                    <a:pt x="5317629" y="1854962"/>
                  </a:lnTo>
                  <a:lnTo>
                    <a:pt x="5321439" y="1855978"/>
                  </a:lnTo>
                  <a:lnTo>
                    <a:pt x="5399278" y="1810766"/>
                  </a:lnTo>
                  <a:close/>
                </a:path>
                <a:path w="5410835" h="2084704">
                  <a:moveTo>
                    <a:pt x="5399278" y="1580642"/>
                  </a:moveTo>
                  <a:lnTo>
                    <a:pt x="5397639" y="1580642"/>
                  </a:lnTo>
                  <a:lnTo>
                    <a:pt x="5374068" y="1580642"/>
                  </a:lnTo>
                  <a:lnTo>
                    <a:pt x="5315089" y="1614805"/>
                  </a:lnTo>
                  <a:lnTo>
                    <a:pt x="5314073" y="1618742"/>
                  </a:lnTo>
                  <a:lnTo>
                    <a:pt x="5317629" y="1624838"/>
                  </a:lnTo>
                  <a:lnTo>
                    <a:pt x="5321439" y="1625854"/>
                  </a:lnTo>
                  <a:lnTo>
                    <a:pt x="5399278" y="1580642"/>
                  </a:lnTo>
                  <a:close/>
                </a:path>
                <a:path w="5410835" h="2084704">
                  <a:moveTo>
                    <a:pt x="5399278" y="1352042"/>
                  </a:moveTo>
                  <a:lnTo>
                    <a:pt x="5397639" y="1352042"/>
                  </a:lnTo>
                  <a:lnTo>
                    <a:pt x="5374068" y="1352042"/>
                  </a:lnTo>
                  <a:lnTo>
                    <a:pt x="5315089" y="1386205"/>
                  </a:lnTo>
                  <a:lnTo>
                    <a:pt x="5314073" y="1390142"/>
                  </a:lnTo>
                  <a:lnTo>
                    <a:pt x="5317629" y="1396238"/>
                  </a:lnTo>
                  <a:lnTo>
                    <a:pt x="5321439" y="1397254"/>
                  </a:lnTo>
                  <a:lnTo>
                    <a:pt x="5399278" y="1352042"/>
                  </a:lnTo>
                  <a:close/>
                </a:path>
                <a:path w="5410835" h="2084704">
                  <a:moveTo>
                    <a:pt x="5399316" y="2039391"/>
                  </a:moveTo>
                  <a:lnTo>
                    <a:pt x="5397639" y="2039391"/>
                  </a:lnTo>
                  <a:lnTo>
                    <a:pt x="5374043" y="2039391"/>
                  </a:lnTo>
                  <a:lnTo>
                    <a:pt x="5315089" y="2073567"/>
                  </a:lnTo>
                  <a:lnTo>
                    <a:pt x="5314073" y="2077453"/>
                  </a:lnTo>
                  <a:lnTo>
                    <a:pt x="5317629" y="2083511"/>
                  </a:lnTo>
                  <a:lnTo>
                    <a:pt x="5321439" y="2084552"/>
                  </a:lnTo>
                  <a:lnTo>
                    <a:pt x="5399316" y="2039391"/>
                  </a:lnTo>
                  <a:close/>
                </a:path>
                <a:path w="5410835" h="2084704">
                  <a:moveTo>
                    <a:pt x="5410212" y="2033079"/>
                  </a:moveTo>
                  <a:lnTo>
                    <a:pt x="5321693" y="1981149"/>
                  </a:lnTo>
                  <a:lnTo>
                    <a:pt x="5317883" y="1982165"/>
                  </a:lnTo>
                  <a:lnTo>
                    <a:pt x="5314327" y="1988210"/>
                  </a:lnTo>
                  <a:lnTo>
                    <a:pt x="5315343" y="1992096"/>
                  </a:lnTo>
                  <a:lnTo>
                    <a:pt x="5374183" y="2026640"/>
                  </a:lnTo>
                  <a:lnTo>
                    <a:pt x="4800612" y="2025142"/>
                  </a:lnTo>
                  <a:lnTo>
                    <a:pt x="4800612" y="2037842"/>
                  </a:lnTo>
                  <a:lnTo>
                    <a:pt x="5374144" y="2039340"/>
                  </a:lnTo>
                  <a:lnTo>
                    <a:pt x="5397639" y="2039391"/>
                  </a:lnTo>
                  <a:lnTo>
                    <a:pt x="5399430" y="2039340"/>
                  </a:lnTo>
                  <a:lnTo>
                    <a:pt x="5410212" y="2033079"/>
                  </a:lnTo>
                  <a:close/>
                </a:path>
                <a:path w="5410835" h="2084704">
                  <a:moveTo>
                    <a:pt x="5410212" y="1804416"/>
                  </a:moveTo>
                  <a:lnTo>
                    <a:pt x="5321693" y="1752600"/>
                  </a:lnTo>
                  <a:lnTo>
                    <a:pt x="5317883" y="1753616"/>
                  </a:lnTo>
                  <a:lnTo>
                    <a:pt x="5316105" y="1756537"/>
                  </a:lnTo>
                  <a:lnTo>
                    <a:pt x="5314327" y="1759585"/>
                  </a:lnTo>
                  <a:lnTo>
                    <a:pt x="5315343" y="1763522"/>
                  </a:lnTo>
                  <a:lnTo>
                    <a:pt x="5374195" y="1798015"/>
                  </a:lnTo>
                  <a:lnTo>
                    <a:pt x="4800612" y="1796542"/>
                  </a:lnTo>
                  <a:lnTo>
                    <a:pt x="4800612" y="1809242"/>
                  </a:lnTo>
                  <a:lnTo>
                    <a:pt x="5374170" y="1810715"/>
                  </a:lnTo>
                  <a:lnTo>
                    <a:pt x="5397639" y="1810766"/>
                  </a:lnTo>
                  <a:lnTo>
                    <a:pt x="5399379" y="1810715"/>
                  </a:lnTo>
                  <a:lnTo>
                    <a:pt x="5410212" y="1804416"/>
                  </a:lnTo>
                  <a:close/>
                </a:path>
                <a:path w="5410835" h="2084704">
                  <a:moveTo>
                    <a:pt x="5410212" y="1574292"/>
                  </a:moveTo>
                  <a:lnTo>
                    <a:pt x="5321693" y="1522476"/>
                  </a:lnTo>
                  <a:lnTo>
                    <a:pt x="5317883" y="1523492"/>
                  </a:lnTo>
                  <a:lnTo>
                    <a:pt x="5316105" y="1526413"/>
                  </a:lnTo>
                  <a:lnTo>
                    <a:pt x="5314327" y="1529461"/>
                  </a:lnTo>
                  <a:lnTo>
                    <a:pt x="5315343" y="1533398"/>
                  </a:lnTo>
                  <a:lnTo>
                    <a:pt x="5374195" y="1567891"/>
                  </a:lnTo>
                  <a:lnTo>
                    <a:pt x="4800612" y="1566418"/>
                  </a:lnTo>
                  <a:lnTo>
                    <a:pt x="4800612" y="1579118"/>
                  </a:lnTo>
                  <a:lnTo>
                    <a:pt x="5374170" y="1580591"/>
                  </a:lnTo>
                  <a:lnTo>
                    <a:pt x="5397639" y="1580642"/>
                  </a:lnTo>
                  <a:lnTo>
                    <a:pt x="5399379" y="1580591"/>
                  </a:lnTo>
                  <a:lnTo>
                    <a:pt x="5410212" y="1574292"/>
                  </a:lnTo>
                  <a:close/>
                </a:path>
                <a:path w="5410835" h="2084704">
                  <a:moveTo>
                    <a:pt x="5410212" y="1345692"/>
                  </a:moveTo>
                  <a:lnTo>
                    <a:pt x="5321693" y="1293876"/>
                  </a:lnTo>
                  <a:lnTo>
                    <a:pt x="5317883" y="1294892"/>
                  </a:lnTo>
                  <a:lnTo>
                    <a:pt x="5316105" y="1297813"/>
                  </a:lnTo>
                  <a:lnTo>
                    <a:pt x="5314327" y="1300861"/>
                  </a:lnTo>
                  <a:lnTo>
                    <a:pt x="5315343" y="1304798"/>
                  </a:lnTo>
                  <a:lnTo>
                    <a:pt x="5374195" y="1339291"/>
                  </a:lnTo>
                  <a:lnTo>
                    <a:pt x="4800612" y="1337818"/>
                  </a:lnTo>
                  <a:lnTo>
                    <a:pt x="4800612" y="1350518"/>
                  </a:lnTo>
                  <a:lnTo>
                    <a:pt x="5374170" y="1351991"/>
                  </a:lnTo>
                  <a:lnTo>
                    <a:pt x="5397639" y="1352042"/>
                  </a:lnTo>
                  <a:lnTo>
                    <a:pt x="5399379" y="1351991"/>
                  </a:lnTo>
                  <a:lnTo>
                    <a:pt x="5410212" y="1345692"/>
                  </a:lnTo>
                  <a:close/>
                </a:path>
              </a:pathLst>
            </a:custGeom>
            <a:solidFill>
              <a:srgbClr val="497DBA"/>
            </a:solidFill>
          </p:spPr>
          <p:txBody>
            <a:bodyPr wrap="square" lIns="0" tIns="0" rIns="0" bIns="0" rtlCol="0"/>
            <a:lstStyle/>
            <a:p>
              <a:endParaRPr/>
            </a:p>
          </p:txBody>
        </p:sp>
      </p:grpSp>
      <p:sp>
        <p:nvSpPr>
          <p:cNvPr id="10" name="object 10"/>
          <p:cNvSpPr/>
          <p:nvPr/>
        </p:nvSpPr>
        <p:spPr>
          <a:xfrm>
            <a:off x="914387" y="5739434"/>
            <a:ext cx="1143635" cy="103505"/>
          </a:xfrm>
          <a:custGeom>
            <a:avLst/>
            <a:gdLst/>
            <a:ahLst/>
            <a:cxnLst/>
            <a:rect l="l" t="t" r="r" b="b"/>
            <a:pathLst>
              <a:path w="1143635" h="103504">
                <a:moveTo>
                  <a:pt x="1054493" y="0"/>
                </a:moveTo>
                <a:lnTo>
                  <a:pt x="1050556" y="1016"/>
                </a:lnTo>
                <a:lnTo>
                  <a:pt x="1047000" y="7073"/>
                </a:lnTo>
                <a:lnTo>
                  <a:pt x="1048016" y="10960"/>
                </a:lnTo>
                <a:lnTo>
                  <a:pt x="1106984" y="45433"/>
                </a:lnTo>
                <a:lnTo>
                  <a:pt x="1130439" y="45466"/>
                </a:lnTo>
                <a:lnTo>
                  <a:pt x="1130439" y="58153"/>
                </a:lnTo>
                <a:lnTo>
                  <a:pt x="1106893" y="58153"/>
                </a:lnTo>
                <a:lnTo>
                  <a:pt x="1050937" y="90665"/>
                </a:lnTo>
                <a:lnTo>
                  <a:pt x="1048016" y="92430"/>
                </a:lnTo>
                <a:lnTo>
                  <a:pt x="1046873" y="96316"/>
                </a:lnTo>
                <a:lnTo>
                  <a:pt x="1050429" y="102374"/>
                </a:lnTo>
                <a:lnTo>
                  <a:pt x="1054366" y="103403"/>
                </a:lnTo>
                <a:lnTo>
                  <a:pt x="1132142" y="58153"/>
                </a:lnTo>
                <a:lnTo>
                  <a:pt x="1130439" y="58153"/>
                </a:lnTo>
                <a:lnTo>
                  <a:pt x="1132197" y="58120"/>
                </a:lnTo>
                <a:lnTo>
                  <a:pt x="1143012" y="51828"/>
                </a:lnTo>
                <a:lnTo>
                  <a:pt x="1054493" y="0"/>
                </a:lnTo>
                <a:close/>
              </a:path>
              <a:path w="1143635" h="103504">
                <a:moveTo>
                  <a:pt x="1117851" y="51786"/>
                </a:moveTo>
                <a:lnTo>
                  <a:pt x="1106949" y="58120"/>
                </a:lnTo>
                <a:lnTo>
                  <a:pt x="1130439" y="58153"/>
                </a:lnTo>
                <a:lnTo>
                  <a:pt x="1130439" y="57289"/>
                </a:lnTo>
                <a:lnTo>
                  <a:pt x="1127264" y="57289"/>
                </a:lnTo>
                <a:lnTo>
                  <a:pt x="1117851" y="51786"/>
                </a:lnTo>
                <a:close/>
              </a:path>
              <a:path w="1143635" h="103504">
                <a:moveTo>
                  <a:pt x="25" y="43891"/>
                </a:moveTo>
                <a:lnTo>
                  <a:pt x="0" y="56591"/>
                </a:lnTo>
                <a:lnTo>
                  <a:pt x="1106949" y="58120"/>
                </a:lnTo>
                <a:lnTo>
                  <a:pt x="1117851" y="51786"/>
                </a:lnTo>
                <a:lnTo>
                  <a:pt x="1106984" y="45433"/>
                </a:lnTo>
                <a:lnTo>
                  <a:pt x="25" y="43891"/>
                </a:lnTo>
                <a:close/>
              </a:path>
              <a:path w="1143635" h="103504">
                <a:moveTo>
                  <a:pt x="1127264" y="46316"/>
                </a:moveTo>
                <a:lnTo>
                  <a:pt x="1117851" y="51786"/>
                </a:lnTo>
                <a:lnTo>
                  <a:pt x="1127264" y="57289"/>
                </a:lnTo>
                <a:lnTo>
                  <a:pt x="1127264" y="46316"/>
                </a:lnTo>
                <a:close/>
              </a:path>
              <a:path w="1143635" h="103504">
                <a:moveTo>
                  <a:pt x="1130439" y="46316"/>
                </a:moveTo>
                <a:lnTo>
                  <a:pt x="1127264" y="46316"/>
                </a:lnTo>
                <a:lnTo>
                  <a:pt x="1127264" y="57289"/>
                </a:lnTo>
                <a:lnTo>
                  <a:pt x="1130439" y="57289"/>
                </a:lnTo>
                <a:lnTo>
                  <a:pt x="1130439" y="46316"/>
                </a:lnTo>
                <a:close/>
              </a:path>
              <a:path w="1143635" h="103504">
                <a:moveTo>
                  <a:pt x="1106984" y="45433"/>
                </a:moveTo>
                <a:lnTo>
                  <a:pt x="1117851" y="51786"/>
                </a:lnTo>
                <a:lnTo>
                  <a:pt x="1127264" y="46316"/>
                </a:lnTo>
                <a:lnTo>
                  <a:pt x="1130439" y="46316"/>
                </a:lnTo>
                <a:lnTo>
                  <a:pt x="1130439" y="45466"/>
                </a:lnTo>
                <a:lnTo>
                  <a:pt x="1106984" y="45433"/>
                </a:lnTo>
                <a:close/>
              </a:path>
            </a:pathLst>
          </a:custGeom>
          <a:solidFill>
            <a:srgbClr val="497DBA"/>
          </a:solidFill>
        </p:spPr>
        <p:txBody>
          <a:bodyPr wrap="square" lIns="0" tIns="0" rIns="0" bIns="0" rtlCol="0"/>
          <a:lstStyle/>
          <a:p>
            <a:endParaRPr/>
          </a:p>
        </p:txBody>
      </p:sp>
      <p:sp>
        <p:nvSpPr>
          <p:cNvPr id="11" name="object 11"/>
          <p:cNvSpPr/>
          <p:nvPr/>
        </p:nvSpPr>
        <p:spPr>
          <a:xfrm>
            <a:off x="5638800" y="3378708"/>
            <a:ext cx="609600" cy="103505"/>
          </a:xfrm>
          <a:custGeom>
            <a:avLst/>
            <a:gdLst/>
            <a:ahLst/>
            <a:cxnLst/>
            <a:rect l="l" t="t" r="r" b="b"/>
            <a:pathLst>
              <a:path w="609600" h="103504">
                <a:moveTo>
                  <a:pt x="521080" y="0"/>
                </a:moveTo>
                <a:lnTo>
                  <a:pt x="517271" y="1015"/>
                </a:lnTo>
                <a:lnTo>
                  <a:pt x="515492" y="3937"/>
                </a:lnTo>
                <a:lnTo>
                  <a:pt x="513714" y="6984"/>
                </a:lnTo>
                <a:lnTo>
                  <a:pt x="514730" y="10921"/>
                </a:lnTo>
                <a:lnTo>
                  <a:pt x="573590" y="45406"/>
                </a:lnTo>
                <a:lnTo>
                  <a:pt x="597026" y="45465"/>
                </a:lnTo>
                <a:lnTo>
                  <a:pt x="597026" y="58165"/>
                </a:lnTo>
                <a:lnTo>
                  <a:pt x="573460" y="58165"/>
                </a:lnTo>
                <a:lnTo>
                  <a:pt x="514476" y="92328"/>
                </a:lnTo>
                <a:lnTo>
                  <a:pt x="513461" y="96265"/>
                </a:lnTo>
                <a:lnTo>
                  <a:pt x="517016" y="102362"/>
                </a:lnTo>
                <a:lnTo>
                  <a:pt x="520826" y="103377"/>
                </a:lnTo>
                <a:lnTo>
                  <a:pt x="598667" y="58165"/>
                </a:lnTo>
                <a:lnTo>
                  <a:pt x="597026" y="58165"/>
                </a:lnTo>
                <a:lnTo>
                  <a:pt x="598770" y="58106"/>
                </a:lnTo>
                <a:lnTo>
                  <a:pt x="609600" y="51815"/>
                </a:lnTo>
                <a:lnTo>
                  <a:pt x="521080" y="0"/>
                </a:lnTo>
                <a:close/>
              </a:path>
              <a:path w="609600" h="103504">
                <a:moveTo>
                  <a:pt x="584477" y="51784"/>
                </a:moveTo>
                <a:lnTo>
                  <a:pt x="573563" y="58106"/>
                </a:lnTo>
                <a:lnTo>
                  <a:pt x="597026" y="58165"/>
                </a:lnTo>
                <a:lnTo>
                  <a:pt x="597026" y="57276"/>
                </a:lnTo>
                <a:lnTo>
                  <a:pt x="593851" y="57276"/>
                </a:lnTo>
                <a:lnTo>
                  <a:pt x="584477" y="51784"/>
                </a:lnTo>
                <a:close/>
              </a:path>
              <a:path w="609600" h="103504">
                <a:moveTo>
                  <a:pt x="0" y="43941"/>
                </a:moveTo>
                <a:lnTo>
                  <a:pt x="0" y="56641"/>
                </a:lnTo>
                <a:lnTo>
                  <a:pt x="573563" y="58106"/>
                </a:lnTo>
                <a:lnTo>
                  <a:pt x="584477" y="51784"/>
                </a:lnTo>
                <a:lnTo>
                  <a:pt x="573590" y="45406"/>
                </a:lnTo>
                <a:lnTo>
                  <a:pt x="0" y="43941"/>
                </a:lnTo>
                <a:close/>
              </a:path>
              <a:path w="609600" h="103504">
                <a:moveTo>
                  <a:pt x="593851" y="46354"/>
                </a:moveTo>
                <a:lnTo>
                  <a:pt x="584477" y="51784"/>
                </a:lnTo>
                <a:lnTo>
                  <a:pt x="593851" y="57276"/>
                </a:lnTo>
                <a:lnTo>
                  <a:pt x="593851" y="46354"/>
                </a:lnTo>
                <a:close/>
              </a:path>
              <a:path w="609600" h="103504">
                <a:moveTo>
                  <a:pt x="597026" y="46354"/>
                </a:moveTo>
                <a:lnTo>
                  <a:pt x="593851" y="46354"/>
                </a:lnTo>
                <a:lnTo>
                  <a:pt x="593851" y="57276"/>
                </a:lnTo>
                <a:lnTo>
                  <a:pt x="597026" y="57276"/>
                </a:lnTo>
                <a:lnTo>
                  <a:pt x="597026" y="46354"/>
                </a:lnTo>
                <a:close/>
              </a:path>
              <a:path w="609600" h="103504">
                <a:moveTo>
                  <a:pt x="573590" y="45406"/>
                </a:moveTo>
                <a:lnTo>
                  <a:pt x="584477" y="51784"/>
                </a:lnTo>
                <a:lnTo>
                  <a:pt x="593851" y="46354"/>
                </a:lnTo>
                <a:lnTo>
                  <a:pt x="597026" y="46354"/>
                </a:lnTo>
                <a:lnTo>
                  <a:pt x="597026" y="45465"/>
                </a:lnTo>
                <a:lnTo>
                  <a:pt x="573590" y="45406"/>
                </a:lnTo>
                <a:close/>
              </a:path>
            </a:pathLst>
          </a:custGeom>
          <a:solidFill>
            <a:srgbClr val="497DBA"/>
          </a:solidFill>
        </p:spPr>
        <p:txBody>
          <a:bodyPr wrap="square" lIns="0" tIns="0" rIns="0" bIns="0" rtlCol="0"/>
          <a:lstStyle/>
          <a:p>
            <a:endParaRPr/>
          </a:p>
        </p:txBody>
      </p:sp>
      <p:sp>
        <p:nvSpPr>
          <p:cNvPr id="12" name="object 12"/>
          <p:cNvSpPr txBox="1"/>
          <p:nvPr/>
        </p:nvSpPr>
        <p:spPr>
          <a:xfrm>
            <a:off x="2415794" y="4295013"/>
            <a:ext cx="313690" cy="299720"/>
          </a:xfrm>
          <a:prstGeom prst="rect">
            <a:avLst/>
          </a:prstGeom>
        </p:spPr>
        <p:txBody>
          <a:bodyPr vert="horz" wrap="square" lIns="0" tIns="12700" rIns="0" bIns="0" rtlCol="0">
            <a:spAutoFit/>
          </a:bodyPr>
          <a:lstStyle/>
          <a:p>
            <a:pPr marL="38100">
              <a:lnSpc>
                <a:spcPct val="100000"/>
              </a:lnSpc>
              <a:spcBef>
                <a:spcPts val="100"/>
              </a:spcBef>
            </a:pPr>
            <a:r>
              <a:rPr sz="1800" spc="-5" dirty="0">
                <a:latin typeface="Arial MT"/>
                <a:cs typeface="Arial MT"/>
              </a:rPr>
              <a:t>V</a:t>
            </a:r>
            <a:r>
              <a:rPr sz="1800" spc="-7" baseline="-20833" dirty="0">
                <a:latin typeface="Arial MT"/>
                <a:cs typeface="Arial MT"/>
              </a:rPr>
              <a:t>1</a:t>
            </a:r>
            <a:endParaRPr sz="1800" baseline="-20833">
              <a:latin typeface="Arial MT"/>
              <a:cs typeface="Arial MT"/>
            </a:endParaRPr>
          </a:p>
        </p:txBody>
      </p:sp>
      <p:sp>
        <p:nvSpPr>
          <p:cNvPr id="13" name="object 13"/>
          <p:cNvSpPr txBox="1"/>
          <p:nvPr/>
        </p:nvSpPr>
        <p:spPr>
          <a:xfrm>
            <a:off x="5116703" y="4295013"/>
            <a:ext cx="313690" cy="299720"/>
          </a:xfrm>
          <a:prstGeom prst="rect">
            <a:avLst/>
          </a:prstGeom>
        </p:spPr>
        <p:txBody>
          <a:bodyPr vert="horz" wrap="square" lIns="0" tIns="12700" rIns="0" bIns="0" rtlCol="0">
            <a:spAutoFit/>
          </a:bodyPr>
          <a:lstStyle/>
          <a:p>
            <a:pPr marL="38100">
              <a:lnSpc>
                <a:spcPct val="100000"/>
              </a:lnSpc>
              <a:spcBef>
                <a:spcPts val="100"/>
              </a:spcBef>
            </a:pPr>
            <a:r>
              <a:rPr sz="1800" spc="-5" dirty="0">
                <a:latin typeface="Arial MT"/>
                <a:cs typeface="Arial MT"/>
              </a:rPr>
              <a:t>V</a:t>
            </a:r>
            <a:r>
              <a:rPr sz="1800" spc="-7" baseline="-20833" dirty="0">
                <a:latin typeface="Arial MT"/>
                <a:cs typeface="Arial MT"/>
              </a:rPr>
              <a:t>2</a:t>
            </a:r>
            <a:endParaRPr sz="1800" baseline="-20833">
              <a:latin typeface="Arial MT"/>
              <a:cs typeface="Arial MT"/>
            </a:endParaRPr>
          </a:p>
        </p:txBody>
      </p:sp>
      <p:sp>
        <p:nvSpPr>
          <p:cNvPr id="14" name="object 14"/>
          <p:cNvSpPr txBox="1"/>
          <p:nvPr/>
        </p:nvSpPr>
        <p:spPr>
          <a:xfrm>
            <a:off x="1882394" y="5982411"/>
            <a:ext cx="313690" cy="300355"/>
          </a:xfrm>
          <a:prstGeom prst="rect">
            <a:avLst/>
          </a:prstGeom>
        </p:spPr>
        <p:txBody>
          <a:bodyPr vert="horz" wrap="square" lIns="0" tIns="12700" rIns="0" bIns="0" rtlCol="0">
            <a:spAutoFit/>
          </a:bodyPr>
          <a:lstStyle/>
          <a:p>
            <a:pPr marL="38100">
              <a:lnSpc>
                <a:spcPct val="100000"/>
              </a:lnSpc>
              <a:spcBef>
                <a:spcPts val="100"/>
              </a:spcBef>
            </a:pPr>
            <a:r>
              <a:rPr sz="1800" spc="-5" dirty="0">
                <a:latin typeface="Arial MT"/>
                <a:cs typeface="Arial MT"/>
              </a:rPr>
              <a:t>A</a:t>
            </a:r>
            <a:r>
              <a:rPr sz="1800" spc="-7" baseline="-20833" dirty="0">
                <a:latin typeface="Arial MT"/>
                <a:cs typeface="Arial MT"/>
              </a:rPr>
              <a:t>1</a:t>
            </a:r>
            <a:endParaRPr sz="1800" baseline="-20833">
              <a:latin typeface="Arial MT"/>
              <a:cs typeface="Arial MT"/>
            </a:endParaRPr>
          </a:p>
        </p:txBody>
      </p:sp>
      <p:sp>
        <p:nvSpPr>
          <p:cNvPr id="15" name="object 15"/>
          <p:cNvSpPr txBox="1"/>
          <p:nvPr/>
        </p:nvSpPr>
        <p:spPr>
          <a:xfrm>
            <a:off x="5497703" y="5666943"/>
            <a:ext cx="313690" cy="299720"/>
          </a:xfrm>
          <a:prstGeom prst="rect">
            <a:avLst/>
          </a:prstGeom>
        </p:spPr>
        <p:txBody>
          <a:bodyPr vert="horz" wrap="square" lIns="0" tIns="12700" rIns="0" bIns="0" rtlCol="0">
            <a:spAutoFit/>
          </a:bodyPr>
          <a:lstStyle/>
          <a:p>
            <a:pPr marL="38100">
              <a:lnSpc>
                <a:spcPct val="100000"/>
              </a:lnSpc>
              <a:spcBef>
                <a:spcPts val="100"/>
              </a:spcBef>
            </a:pPr>
            <a:r>
              <a:rPr sz="1800" spc="-5" dirty="0">
                <a:latin typeface="Arial MT"/>
                <a:cs typeface="Arial MT"/>
              </a:rPr>
              <a:t>A</a:t>
            </a:r>
            <a:r>
              <a:rPr sz="1800" spc="-7" baseline="-20833" dirty="0">
                <a:latin typeface="Arial MT"/>
                <a:cs typeface="Arial MT"/>
              </a:rPr>
              <a:t>2</a:t>
            </a:r>
            <a:endParaRPr sz="1800" baseline="-20833">
              <a:latin typeface="Arial MT"/>
              <a:cs typeface="Arial MT"/>
            </a:endParaRPr>
          </a:p>
        </p:txBody>
      </p:sp>
      <p:sp>
        <p:nvSpPr>
          <p:cNvPr id="16" name="object 16"/>
          <p:cNvSpPr txBox="1"/>
          <p:nvPr/>
        </p:nvSpPr>
        <p:spPr>
          <a:xfrm>
            <a:off x="3973321" y="5743143"/>
            <a:ext cx="313690" cy="299720"/>
          </a:xfrm>
          <a:prstGeom prst="rect">
            <a:avLst/>
          </a:prstGeom>
        </p:spPr>
        <p:txBody>
          <a:bodyPr vert="horz" wrap="square" lIns="0" tIns="12700" rIns="0" bIns="0" rtlCol="0">
            <a:spAutoFit/>
          </a:bodyPr>
          <a:lstStyle/>
          <a:p>
            <a:pPr marL="38100">
              <a:lnSpc>
                <a:spcPct val="100000"/>
              </a:lnSpc>
              <a:spcBef>
                <a:spcPts val="100"/>
              </a:spcBef>
            </a:pPr>
            <a:r>
              <a:rPr sz="1800" spc="-5" dirty="0">
                <a:latin typeface="Arial MT"/>
                <a:cs typeface="Arial MT"/>
              </a:rPr>
              <a:t>A</a:t>
            </a:r>
            <a:r>
              <a:rPr sz="1800" spc="-7" baseline="-20833" dirty="0">
                <a:latin typeface="Arial MT"/>
                <a:cs typeface="Arial MT"/>
              </a:rPr>
              <a:t>0</a:t>
            </a:r>
            <a:endParaRPr sz="1800" baseline="-20833">
              <a:latin typeface="Arial MT"/>
              <a:cs typeface="Arial MT"/>
            </a:endParaRPr>
          </a:p>
        </p:txBody>
      </p:sp>
      <p:sp>
        <p:nvSpPr>
          <p:cNvPr id="17" name="object 17"/>
          <p:cNvSpPr txBox="1"/>
          <p:nvPr/>
        </p:nvSpPr>
        <p:spPr>
          <a:xfrm>
            <a:off x="1526794" y="6121095"/>
            <a:ext cx="533590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Times New Roman"/>
                <a:cs typeface="Times New Roman"/>
              </a:rPr>
              <a:t>Fig</a:t>
            </a:r>
            <a:r>
              <a:rPr sz="2000" dirty="0">
                <a:latin typeface="Times New Roman"/>
                <a:cs typeface="Times New Roman"/>
              </a:rPr>
              <a:t>:</a:t>
            </a:r>
            <a:r>
              <a:rPr sz="2000" spc="-55" dirty="0">
                <a:latin typeface="Times New Roman"/>
                <a:cs typeface="Times New Roman"/>
              </a:rPr>
              <a:t> </a:t>
            </a:r>
            <a:r>
              <a:rPr sz="2000" spc="-20" dirty="0">
                <a:latin typeface="Times New Roman"/>
                <a:cs typeface="Times New Roman"/>
              </a:rPr>
              <a:t>Wind</a:t>
            </a:r>
            <a:r>
              <a:rPr sz="2000" spc="-30" dirty="0">
                <a:latin typeface="Times New Roman"/>
                <a:cs typeface="Times New Roman"/>
              </a:rPr>
              <a:t> </a:t>
            </a:r>
            <a:r>
              <a:rPr sz="2000" dirty="0">
                <a:latin typeface="Times New Roman"/>
                <a:cs typeface="Times New Roman"/>
              </a:rPr>
              <a:t>stream</a:t>
            </a:r>
            <a:r>
              <a:rPr sz="2000" spc="-35" dirty="0">
                <a:latin typeface="Times New Roman"/>
                <a:cs typeface="Times New Roman"/>
              </a:rPr>
              <a:t> </a:t>
            </a:r>
            <a:r>
              <a:rPr sz="2000" dirty="0">
                <a:latin typeface="Times New Roman"/>
                <a:cs typeface="Times New Roman"/>
              </a:rPr>
              <a:t>profile</a:t>
            </a:r>
            <a:r>
              <a:rPr sz="2000" spc="-45" dirty="0">
                <a:latin typeface="Times New Roman"/>
                <a:cs typeface="Times New Roman"/>
              </a:rPr>
              <a:t> </a:t>
            </a:r>
            <a:r>
              <a:rPr sz="2000" dirty="0">
                <a:latin typeface="Times New Roman"/>
                <a:cs typeface="Times New Roman"/>
              </a:rPr>
              <a:t>in</a:t>
            </a:r>
            <a:r>
              <a:rPr sz="2000" spc="-15" dirty="0">
                <a:latin typeface="Times New Roman"/>
                <a:cs typeface="Times New Roman"/>
              </a:rPr>
              <a:t> </a:t>
            </a:r>
            <a:r>
              <a:rPr sz="2000" dirty="0">
                <a:latin typeface="Times New Roman"/>
                <a:cs typeface="Times New Roman"/>
              </a:rPr>
              <a:t>an external</a:t>
            </a:r>
            <a:r>
              <a:rPr sz="2000" spc="-40" dirty="0">
                <a:latin typeface="Times New Roman"/>
                <a:cs typeface="Times New Roman"/>
              </a:rPr>
              <a:t> </a:t>
            </a:r>
            <a:r>
              <a:rPr sz="2000" dirty="0">
                <a:latin typeface="Times New Roman"/>
                <a:cs typeface="Times New Roman"/>
              </a:rPr>
              <a:t>wind</a:t>
            </a:r>
            <a:r>
              <a:rPr sz="2000" spc="-10" dirty="0">
                <a:latin typeface="Times New Roman"/>
                <a:cs typeface="Times New Roman"/>
              </a:rPr>
              <a:t> </a:t>
            </a:r>
            <a:r>
              <a:rPr sz="2000" dirty="0">
                <a:latin typeface="Times New Roman"/>
                <a:cs typeface="Times New Roman"/>
              </a:rPr>
              <a:t>turbine</a:t>
            </a:r>
            <a:endParaRPr sz="2000">
              <a:latin typeface="Times New Roman"/>
              <a:cs typeface="Times New Roman"/>
            </a:endParaRPr>
          </a:p>
        </p:txBody>
      </p:sp>
      <p:sp>
        <p:nvSpPr>
          <p:cNvPr id="18" name="object 18"/>
          <p:cNvSpPr/>
          <p:nvPr/>
        </p:nvSpPr>
        <p:spPr>
          <a:xfrm>
            <a:off x="4098035" y="3429000"/>
            <a:ext cx="17780" cy="2656205"/>
          </a:xfrm>
          <a:custGeom>
            <a:avLst/>
            <a:gdLst/>
            <a:ahLst/>
            <a:cxnLst/>
            <a:rect l="l" t="t" r="r" b="b"/>
            <a:pathLst>
              <a:path w="17779" h="2656204">
                <a:moveTo>
                  <a:pt x="0" y="0"/>
                </a:moveTo>
                <a:lnTo>
                  <a:pt x="17399" y="2655887"/>
                </a:lnTo>
              </a:path>
            </a:pathLst>
          </a:custGeom>
          <a:ln w="9144">
            <a:solidFill>
              <a:srgbClr val="497DBA"/>
            </a:solidFill>
            <a:prstDash val="sysDashDot"/>
          </a:ln>
        </p:spPr>
        <p:txBody>
          <a:bodyPr wrap="square" lIns="0" tIns="0" rIns="0" bIns="0" rtlCol="0"/>
          <a:lstStyle/>
          <a:p>
            <a:endParaRPr/>
          </a:p>
        </p:txBody>
      </p:sp>
      <p:sp>
        <p:nvSpPr>
          <p:cNvPr id="19" name="object 19"/>
          <p:cNvSpPr txBox="1"/>
          <p:nvPr/>
        </p:nvSpPr>
        <p:spPr>
          <a:xfrm>
            <a:off x="3584575" y="3074034"/>
            <a:ext cx="13138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Blade</a:t>
            </a:r>
            <a:r>
              <a:rPr sz="1800" spc="-95" dirty="0">
                <a:latin typeface="Times New Roman"/>
                <a:cs typeface="Times New Roman"/>
              </a:rPr>
              <a:t> </a:t>
            </a:r>
            <a:r>
              <a:rPr sz="1800" dirty="0">
                <a:latin typeface="Times New Roman"/>
                <a:cs typeface="Times New Roman"/>
              </a:rPr>
              <a:t>Surface</a:t>
            </a:r>
            <a:endParaRPr sz="1800">
              <a:latin typeface="Times New Roman"/>
              <a:cs typeface="Times New Roman"/>
            </a:endParaRPr>
          </a:p>
        </p:txBody>
      </p:sp>
      <p:sp>
        <p:nvSpPr>
          <p:cNvPr id="20" name="object 20"/>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59</a:t>
            </a:fld>
            <a:endParaRPr sz="1200">
              <a:latin typeface="Arial MT"/>
              <a:cs typeface="Arial M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6318" y="6445541"/>
            <a:ext cx="247015" cy="196215"/>
          </a:xfrm>
          <a:prstGeom prst="rect">
            <a:avLst/>
          </a:prstGeom>
        </p:spPr>
        <p:txBody>
          <a:bodyPr vert="horz" wrap="square" lIns="0" tIns="0" rIns="0" bIns="0" rtlCol="0">
            <a:spAutoFit/>
          </a:bodyPr>
          <a:lstStyle/>
          <a:p>
            <a:pPr marL="48260">
              <a:lnSpc>
                <a:spcPts val="1430"/>
              </a:lnSpc>
            </a:pPr>
            <a:fld id="{81D60167-4931-47E6-BA6A-407CBD079E47}" type="slidenum">
              <a:rPr sz="1200" dirty="0">
                <a:solidFill>
                  <a:srgbClr val="888888"/>
                </a:solidFill>
                <a:latin typeface="Arial MT"/>
                <a:cs typeface="Arial MT"/>
              </a:rPr>
              <a:pPr marL="48260">
                <a:lnSpc>
                  <a:spcPts val="1430"/>
                </a:lnSpc>
              </a:pPr>
              <a:t>6</a:t>
            </a:fld>
            <a:endParaRPr sz="1200">
              <a:latin typeface="Arial MT"/>
              <a:cs typeface="Arial MT"/>
            </a:endParaRPr>
          </a:p>
        </p:txBody>
      </p:sp>
      <p:sp>
        <p:nvSpPr>
          <p:cNvPr id="2" name="object 2"/>
          <p:cNvSpPr txBox="1"/>
          <p:nvPr/>
        </p:nvSpPr>
        <p:spPr>
          <a:xfrm>
            <a:off x="154939" y="354665"/>
            <a:ext cx="8836025" cy="6062980"/>
          </a:xfrm>
          <a:prstGeom prst="rect">
            <a:avLst/>
          </a:prstGeom>
        </p:spPr>
        <p:txBody>
          <a:bodyPr vert="horz" wrap="square" lIns="0" tIns="196215" rIns="0" bIns="0" rtlCol="0">
            <a:spAutoFit/>
          </a:bodyPr>
          <a:lstStyle/>
          <a:p>
            <a:pPr marL="12700" algn="just">
              <a:lnSpc>
                <a:spcPct val="100000"/>
              </a:lnSpc>
              <a:spcBef>
                <a:spcPts val="1545"/>
              </a:spcBef>
            </a:pPr>
            <a:r>
              <a:rPr sz="2400" b="1" spc="-5" dirty="0">
                <a:latin typeface="Times New Roman"/>
                <a:cs typeface="Times New Roman"/>
              </a:rPr>
              <a:t>Non-Commercial</a:t>
            </a:r>
            <a:r>
              <a:rPr sz="2400" b="1" spc="980" dirty="0">
                <a:latin typeface="Times New Roman"/>
                <a:cs typeface="Times New Roman"/>
              </a:rPr>
              <a:t>   </a:t>
            </a:r>
            <a:r>
              <a:rPr sz="2400" b="1" dirty="0">
                <a:latin typeface="Times New Roman"/>
                <a:cs typeface="Times New Roman"/>
              </a:rPr>
              <a:t>and      </a:t>
            </a:r>
            <a:r>
              <a:rPr sz="2400" b="1" spc="550" dirty="0">
                <a:latin typeface="Times New Roman"/>
                <a:cs typeface="Times New Roman"/>
              </a:rPr>
              <a:t> </a:t>
            </a:r>
            <a:r>
              <a:rPr sz="2400" b="1" spc="-10" dirty="0">
                <a:latin typeface="Times New Roman"/>
                <a:cs typeface="Times New Roman"/>
              </a:rPr>
              <a:t>Commercial</a:t>
            </a:r>
            <a:r>
              <a:rPr sz="2400" b="1" spc="585" dirty="0">
                <a:latin typeface="Times New Roman"/>
                <a:cs typeface="Times New Roman"/>
              </a:rPr>
              <a:t>    </a:t>
            </a:r>
            <a:r>
              <a:rPr sz="2400" b="1" spc="-5" dirty="0">
                <a:latin typeface="Times New Roman"/>
                <a:cs typeface="Times New Roman"/>
              </a:rPr>
              <a:t>Energy</a:t>
            </a:r>
            <a:r>
              <a:rPr sz="2400" b="1" spc="980" dirty="0">
                <a:latin typeface="Times New Roman"/>
                <a:cs typeface="Times New Roman"/>
              </a:rPr>
              <a:t>  </a:t>
            </a:r>
            <a:r>
              <a:rPr sz="2400" b="1" spc="985" dirty="0">
                <a:latin typeface="Times New Roman"/>
                <a:cs typeface="Times New Roman"/>
              </a:rPr>
              <a:t> </a:t>
            </a:r>
            <a:r>
              <a:rPr sz="2400" b="1" spc="-10" dirty="0">
                <a:latin typeface="Times New Roman"/>
                <a:cs typeface="Times New Roman"/>
              </a:rPr>
              <a:t>Sources:</a:t>
            </a:r>
            <a:endParaRPr sz="2400">
              <a:latin typeface="Times New Roman"/>
              <a:cs typeface="Times New Roman"/>
            </a:endParaRPr>
          </a:p>
          <a:p>
            <a:pPr marL="12700" marR="5080" indent="914400" algn="just">
              <a:lnSpc>
                <a:spcPct val="150000"/>
              </a:lnSpc>
              <a:spcBef>
                <a:spcPts val="5"/>
              </a:spcBef>
              <a:tabLst>
                <a:tab pos="3422015" algn="l"/>
              </a:tabLst>
            </a:pPr>
            <a:r>
              <a:rPr sz="2400" spc="-5" dirty="0">
                <a:latin typeface="Times New Roman"/>
                <a:cs typeface="Times New Roman"/>
              </a:rPr>
              <a:t>All </a:t>
            </a:r>
            <a:r>
              <a:rPr sz="2400" spc="-10" dirty="0">
                <a:latin typeface="Times New Roman"/>
                <a:cs typeface="Times New Roman"/>
              </a:rPr>
              <a:t>energy </a:t>
            </a:r>
            <a:r>
              <a:rPr sz="2400" spc="-5" dirty="0">
                <a:latin typeface="Times New Roman"/>
                <a:cs typeface="Times New Roman"/>
              </a:rPr>
              <a:t>sources </a:t>
            </a:r>
            <a:r>
              <a:rPr sz="2400" spc="-10" dirty="0">
                <a:latin typeface="Times New Roman"/>
                <a:cs typeface="Times New Roman"/>
              </a:rPr>
              <a:t>which </a:t>
            </a:r>
            <a:r>
              <a:rPr sz="2400" dirty="0">
                <a:latin typeface="Times New Roman"/>
                <a:cs typeface="Times New Roman"/>
              </a:rPr>
              <a:t>are </a:t>
            </a:r>
            <a:r>
              <a:rPr sz="2400" spc="-5" dirty="0">
                <a:latin typeface="Times New Roman"/>
                <a:cs typeface="Times New Roman"/>
              </a:rPr>
              <a:t>available </a:t>
            </a:r>
            <a:r>
              <a:rPr sz="2400" dirty="0">
                <a:latin typeface="Times New Roman"/>
                <a:cs typeface="Times New Roman"/>
              </a:rPr>
              <a:t>in </a:t>
            </a:r>
            <a:r>
              <a:rPr sz="2400" spc="-5" dirty="0">
                <a:latin typeface="Times New Roman"/>
                <a:cs typeface="Times New Roman"/>
              </a:rPr>
              <a:t>nature </a:t>
            </a:r>
            <a:r>
              <a:rPr sz="2400" dirty="0">
                <a:latin typeface="Times New Roman"/>
                <a:cs typeface="Times New Roman"/>
              </a:rPr>
              <a:t>like wind, </a:t>
            </a:r>
            <a:r>
              <a:rPr sz="2400" spc="-5" dirty="0">
                <a:latin typeface="Times New Roman"/>
                <a:cs typeface="Times New Roman"/>
              </a:rPr>
              <a:t>sun, </a:t>
            </a:r>
            <a:r>
              <a:rPr sz="2400" dirty="0">
                <a:latin typeface="Times New Roman"/>
                <a:cs typeface="Times New Roman"/>
              </a:rPr>
              <a:t> hydro</a:t>
            </a:r>
            <a:r>
              <a:rPr sz="2400" spc="5" dirty="0">
                <a:latin typeface="Times New Roman"/>
                <a:cs typeface="Times New Roman"/>
              </a:rPr>
              <a:t> </a:t>
            </a:r>
            <a:r>
              <a:rPr sz="2400" spc="-5" dirty="0">
                <a:latin typeface="Times New Roman"/>
                <a:cs typeface="Times New Roman"/>
              </a:rPr>
              <a:t>etc.</a:t>
            </a:r>
            <a:r>
              <a:rPr sz="2400" dirty="0">
                <a:latin typeface="Times New Roman"/>
                <a:cs typeface="Times New Roman"/>
              </a:rPr>
              <a:t> are</a:t>
            </a:r>
            <a:r>
              <a:rPr sz="2400" spc="5" dirty="0">
                <a:latin typeface="Times New Roman"/>
                <a:cs typeface="Times New Roman"/>
              </a:rPr>
              <a:t> </a:t>
            </a:r>
            <a:r>
              <a:rPr sz="2400" i="1" spc="-10" dirty="0">
                <a:latin typeface="Times New Roman"/>
                <a:cs typeface="Times New Roman"/>
              </a:rPr>
              <a:t>non-commercial</a:t>
            </a:r>
            <a:r>
              <a:rPr sz="2400" i="1" spc="-5" dirty="0">
                <a:latin typeface="Times New Roman"/>
                <a:cs typeface="Times New Roman"/>
              </a:rPr>
              <a:t> </a:t>
            </a:r>
            <a:r>
              <a:rPr sz="2400" i="1" spc="-20" dirty="0">
                <a:latin typeface="Times New Roman"/>
                <a:cs typeface="Times New Roman"/>
              </a:rPr>
              <a:t>energy</a:t>
            </a:r>
            <a:r>
              <a:rPr sz="2400" i="1" spc="-15" dirty="0">
                <a:latin typeface="Times New Roman"/>
                <a:cs typeface="Times New Roman"/>
              </a:rPr>
              <a:t> sources</a:t>
            </a:r>
            <a:r>
              <a:rPr sz="2400" spc="-15" dirty="0">
                <a:latin typeface="Times New Roman"/>
                <a:cs typeface="Times New Roman"/>
              </a:rPr>
              <a:t>.</a:t>
            </a:r>
            <a:r>
              <a:rPr sz="2400" spc="-10" dirty="0">
                <a:latin typeface="Times New Roman"/>
                <a:cs typeface="Times New Roman"/>
              </a:rPr>
              <a:t> </a:t>
            </a:r>
            <a:r>
              <a:rPr sz="2400" spc="-5" dirty="0">
                <a:latin typeface="Times New Roman"/>
                <a:cs typeface="Times New Roman"/>
              </a:rPr>
              <a:t>Biomass</a:t>
            </a:r>
            <a:r>
              <a:rPr sz="2400" dirty="0">
                <a:latin typeface="Times New Roman"/>
                <a:cs typeface="Times New Roman"/>
              </a:rPr>
              <a:t> </a:t>
            </a:r>
            <a:r>
              <a:rPr sz="2400" spc="-5" dirty="0">
                <a:latin typeface="Times New Roman"/>
                <a:cs typeface="Times New Roman"/>
              </a:rPr>
              <a:t>like</a:t>
            </a:r>
            <a:r>
              <a:rPr sz="2400" spc="590" dirty="0">
                <a:latin typeface="Times New Roman"/>
                <a:cs typeface="Times New Roman"/>
              </a:rPr>
              <a:t> </a:t>
            </a:r>
            <a:r>
              <a:rPr sz="2400" spc="-5" dirty="0">
                <a:latin typeface="Times New Roman"/>
                <a:cs typeface="Times New Roman"/>
              </a:rPr>
              <a:t>cattle </a:t>
            </a:r>
            <a:r>
              <a:rPr sz="2400" dirty="0">
                <a:latin typeface="Times New Roman"/>
                <a:cs typeface="Times New Roman"/>
              </a:rPr>
              <a:t> </a:t>
            </a:r>
            <a:r>
              <a:rPr sz="2400" spc="-5" dirty="0">
                <a:latin typeface="Times New Roman"/>
                <a:cs typeface="Times New Roman"/>
              </a:rPr>
              <a:t>dung, agricultural waste, fire woods </a:t>
            </a:r>
            <a:r>
              <a:rPr sz="2400" dirty="0">
                <a:latin typeface="Times New Roman"/>
                <a:cs typeface="Times New Roman"/>
              </a:rPr>
              <a:t>etc are </a:t>
            </a:r>
            <a:r>
              <a:rPr sz="2400" spc="-5" dirty="0">
                <a:latin typeface="Times New Roman"/>
                <a:cs typeface="Times New Roman"/>
              </a:rPr>
              <a:t>used by </a:t>
            </a:r>
            <a:r>
              <a:rPr sz="2400" dirty="0">
                <a:latin typeface="Times New Roman"/>
                <a:cs typeface="Times New Roman"/>
              </a:rPr>
              <a:t>rural </a:t>
            </a:r>
            <a:r>
              <a:rPr sz="2400" spc="-5" dirty="0">
                <a:latin typeface="Times New Roman"/>
                <a:cs typeface="Times New Roman"/>
              </a:rPr>
              <a:t>people for </a:t>
            </a:r>
            <a:r>
              <a:rPr sz="2400" dirty="0">
                <a:latin typeface="Times New Roman"/>
                <a:cs typeface="Times New Roman"/>
              </a:rPr>
              <a:t> burning </a:t>
            </a:r>
            <a:r>
              <a:rPr sz="2400" spc="-5" dirty="0">
                <a:latin typeface="Times New Roman"/>
                <a:cs typeface="Times New Roman"/>
              </a:rPr>
              <a:t>purposes </a:t>
            </a:r>
            <a:r>
              <a:rPr sz="2400" dirty="0">
                <a:latin typeface="Times New Roman"/>
                <a:cs typeface="Times New Roman"/>
              </a:rPr>
              <a:t>and solar </a:t>
            </a:r>
            <a:r>
              <a:rPr sz="2400" spc="-10" dirty="0">
                <a:latin typeface="Times New Roman"/>
                <a:cs typeface="Times New Roman"/>
              </a:rPr>
              <a:t>energy </a:t>
            </a:r>
            <a:r>
              <a:rPr sz="2400" dirty="0">
                <a:latin typeface="Times New Roman"/>
                <a:cs typeface="Times New Roman"/>
              </a:rPr>
              <a:t>for drying </a:t>
            </a:r>
            <a:r>
              <a:rPr sz="2400" spc="-5" dirty="0">
                <a:latin typeface="Times New Roman"/>
                <a:cs typeface="Times New Roman"/>
              </a:rPr>
              <a:t>purposes. These are </a:t>
            </a:r>
            <a:r>
              <a:rPr sz="2400" dirty="0">
                <a:latin typeface="Times New Roman"/>
                <a:cs typeface="Times New Roman"/>
              </a:rPr>
              <a:t>also </a:t>
            </a:r>
            <a:r>
              <a:rPr sz="2400" spc="5" dirty="0">
                <a:latin typeface="Times New Roman"/>
                <a:cs typeface="Times New Roman"/>
              </a:rPr>
              <a:t> </a:t>
            </a:r>
            <a:r>
              <a:rPr sz="2400" spc="-5" dirty="0">
                <a:latin typeface="Times New Roman"/>
                <a:cs typeface="Times New Roman"/>
              </a:rPr>
              <a:t>called as non-commercial </a:t>
            </a:r>
            <a:r>
              <a:rPr sz="2400" spc="-10" dirty="0">
                <a:latin typeface="Times New Roman"/>
                <a:cs typeface="Times New Roman"/>
              </a:rPr>
              <a:t>energy </a:t>
            </a:r>
            <a:r>
              <a:rPr sz="2400" spc="-5" dirty="0">
                <a:latin typeface="Times New Roman"/>
                <a:cs typeface="Times New Roman"/>
              </a:rPr>
              <a:t>sources </a:t>
            </a:r>
            <a:r>
              <a:rPr sz="2400" spc="-10" dirty="0">
                <a:latin typeface="Times New Roman"/>
                <a:cs typeface="Times New Roman"/>
              </a:rPr>
              <a:t>because </a:t>
            </a:r>
            <a:r>
              <a:rPr sz="2400" dirty="0">
                <a:latin typeface="Times New Roman"/>
                <a:cs typeface="Times New Roman"/>
              </a:rPr>
              <a:t>for </a:t>
            </a:r>
            <a:r>
              <a:rPr sz="2400" spc="-5" dirty="0">
                <a:latin typeface="Times New Roman"/>
                <a:cs typeface="Times New Roman"/>
              </a:rPr>
              <a:t>production </a:t>
            </a:r>
            <a:r>
              <a:rPr sz="2400" dirty="0">
                <a:latin typeface="Times New Roman"/>
                <a:cs typeface="Times New Roman"/>
              </a:rPr>
              <a:t>of </a:t>
            </a:r>
            <a:r>
              <a:rPr sz="2400" spc="-5" dirty="0">
                <a:latin typeface="Times New Roman"/>
                <a:cs typeface="Times New Roman"/>
              </a:rPr>
              <a:t>heat </a:t>
            </a:r>
            <a:r>
              <a:rPr sz="2400" spc="-585" dirty="0">
                <a:latin typeface="Times New Roman"/>
                <a:cs typeface="Times New Roman"/>
              </a:rPr>
              <a:t> </a:t>
            </a:r>
            <a:r>
              <a:rPr sz="2400" dirty="0">
                <a:latin typeface="Times New Roman"/>
                <a:cs typeface="Times New Roman"/>
              </a:rPr>
              <a:t>or         </a:t>
            </a:r>
            <a:r>
              <a:rPr sz="2400" spc="125" dirty="0">
                <a:latin typeface="Times New Roman"/>
                <a:cs typeface="Times New Roman"/>
              </a:rPr>
              <a:t> </a:t>
            </a:r>
            <a:r>
              <a:rPr sz="2400" spc="-10" dirty="0">
                <a:latin typeface="Times New Roman"/>
                <a:cs typeface="Times New Roman"/>
              </a:rPr>
              <a:t>energy	</a:t>
            </a:r>
            <a:r>
              <a:rPr sz="2400" spc="-5" dirty="0">
                <a:latin typeface="Times New Roman"/>
                <a:cs typeface="Times New Roman"/>
              </a:rPr>
              <a:t>technology</a:t>
            </a:r>
            <a:r>
              <a:rPr sz="2400" spc="620" dirty="0">
                <a:latin typeface="Times New Roman"/>
                <a:cs typeface="Times New Roman"/>
              </a:rPr>
              <a:t>    </a:t>
            </a:r>
            <a:r>
              <a:rPr sz="2400" spc="625" dirty="0">
                <a:latin typeface="Times New Roman"/>
                <a:cs typeface="Times New Roman"/>
              </a:rPr>
              <a:t> </a:t>
            </a:r>
            <a:r>
              <a:rPr sz="2400" spc="-10" dirty="0">
                <a:latin typeface="Times New Roman"/>
                <a:cs typeface="Times New Roman"/>
              </a:rPr>
              <a:t>is</a:t>
            </a:r>
            <a:r>
              <a:rPr sz="2400" spc="620" dirty="0">
                <a:latin typeface="Times New Roman"/>
                <a:cs typeface="Times New Roman"/>
              </a:rPr>
              <a:t>     </a:t>
            </a:r>
            <a:r>
              <a:rPr sz="2400" dirty="0">
                <a:latin typeface="Times New Roman"/>
                <a:cs typeface="Times New Roman"/>
              </a:rPr>
              <a:t>not         </a:t>
            </a:r>
            <a:r>
              <a:rPr sz="2400" spc="105" dirty="0">
                <a:latin typeface="Times New Roman"/>
                <a:cs typeface="Times New Roman"/>
              </a:rPr>
              <a:t> </a:t>
            </a:r>
            <a:r>
              <a:rPr sz="2400" spc="-5" dirty="0">
                <a:latin typeface="Times New Roman"/>
                <a:cs typeface="Times New Roman"/>
              </a:rPr>
              <a:t>essential.</a:t>
            </a:r>
            <a:endParaRPr sz="2400">
              <a:latin typeface="Times New Roman"/>
              <a:cs typeface="Times New Roman"/>
            </a:endParaRPr>
          </a:p>
          <a:p>
            <a:pPr>
              <a:lnSpc>
                <a:spcPct val="100000"/>
              </a:lnSpc>
              <a:spcBef>
                <a:spcPts val="5"/>
              </a:spcBef>
            </a:pPr>
            <a:endParaRPr sz="3750">
              <a:latin typeface="Times New Roman"/>
              <a:cs typeface="Times New Roman"/>
            </a:endParaRPr>
          </a:p>
          <a:p>
            <a:pPr marL="12700" marR="5080" indent="914400" algn="just">
              <a:lnSpc>
                <a:spcPct val="150000"/>
              </a:lnSpc>
            </a:pPr>
            <a:r>
              <a:rPr sz="2400" spc="-5" dirty="0">
                <a:latin typeface="Times New Roman"/>
                <a:cs typeface="Times New Roman"/>
              </a:rPr>
              <a:t>Applications</a:t>
            </a:r>
            <a:r>
              <a:rPr sz="2400" dirty="0">
                <a:latin typeface="Times New Roman"/>
                <a:cs typeface="Times New Roman"/>
              </a:rPr>
              <a:t> of</a:t>
            </a:r>
            <a:r>
              <a:rPr sz="2400" spc="5" dirty="0">
                <a:latin typeface="Times New Roman"/>
                <a:cs typeface="Times New Roman"/>
              </a:rPr>
              <a:t> </a:t>
            </a:r>
            <a:r>
              <a:rPr sz="2400" dirty="0">
                <a:latin typeface="Times New Roman"/>
                <a:cs typeface="Times New Roman"/>
              </a:rPr>
              <a:t>solar</a:t>
            </a:r>
            <a:r>
              <a:rPr sz="2400" spc="5" dirty="0">
                <a:latin typeface="Times New Roman"/>
                <a:cs typeface="Times New Roman"/>
              </a:rPr>
              <a:t> </a:t>
            </a:r>
            <a:r>
              <a:rPr sz="2400" spc="-35" dirty="0">
                <a:latin typeface="Times New Roman"/>
                <a:cs typeface="Times New Roman"/>
              </a:rPr>
              <a:t>energy,</a:t>
            </a:r>
            <a:r>
              <a:rPr sz="2400" spc="-30" dirty="0">
                <a:latin typeface="Times New Roman"/>
                <a:cs typeface="Times New Roman"/>
              </a:rPr>
              <a:t> </a:t>
            </a:r>
            <a:r>
              <a:rPr sz="2400" spc="-5" dirty="0">
                <a:latin typeface="Times New Roman"/>
                <a:cs typeface="Times New Roman"/>
              </a:rPr>
              <a:t>wind</a:t>
            </a:r>
            <a:r>
              <a:rPr sz="2400" dirty="0">
                <a:latin typeface="Times New Roman"/>
                <a:cs typeface="Times New Roman"/>
              </a:rPr>
              <a:t> </a:t>
            </a:r>
            <a:r>
              <a:rPr sz="2400" spc="-30" dirty="0">
                <a:latin typeface="Times New Roman"/>
                <a:cs typeface="Times New Roman"/>
              </a:rPr>
              <a:t>energy,</a:t>
            </a:r>
            <a:r>
              <a:rPr sz="2400" spc="-25" dirty="0">
                <a:latin typeface="Times New Roman"/>
                <a:cs typeface="Times New Roman"/>
              </a:rPr>
              <a:t> </a:t>
            </a:r>
            <a:r>
              <a:rPr sz="2400" spc="-5" dirty="0">
                <a:latin typeface="Times New Roman"/>
                <a:cs typeface="Times New Roman"/>
              </a:rPr>
              <a:t>hydro</a:t>
            </a:r>
            <a:r>
              <a:rPr sz="2400" dirty="0">
                <a:latin typeface="Times New Roman"/>
                <a:cs typeface="Times New Roman"/>
              </a:rPr>
              <a:t> </a:t>
            </a:r>
            <a:r>
              <a:rPr sz="2400" spc="-10" dirty="0">
                <a:latin typeface="Times New Roman"/>
                <a:cs typeface="Times New Roman"/>
              </a:rPr>
              <a:t>energy</a:t>
            </a:r>
            <a:r>
              <a:rPr sz="2400" spc="-5" dirty="0">
                <a:latin typeface="Times New Roman"/>
                <a:cs typeface="Times New Roman"/>
              </a:rPr>
              <a:t> </a:t>
            </a:r>
            <a:r>
              <a:rPr sz="2400" dirty="0">
                <a:latin typeface="Times New Roman"/>
                <a:cs typeface="Times New Roman"/>
              </a:rPr>
              <a:t>for </a:t>
            </a:r>
            <a:r>
              <a:rPr sz="2400" spc="-585" dirty="0">
                <a:latin typeface="Times New Roman"/>
                <a:cs typeface="Times New Roman"/>
              </a:rPr>
              <a:t> </a:t>
            </a:r>
            <a:r>
              <a:rPr sz="2400" spc="-5" dirty="0">
                <a:latin typeface="Times New Roman"/>
                <a:cs typeface="Times New Roman"/>
              </a:rPr>
              <a:t>electricity</a:t>
            </a:r>
            <a:r>
              <a:rPr sz="2400" spc="560" dirty="0">
                <a:latin typeface="Times New Roman"/>
                <a:cs typeface="Times New Roman"/>
              </a:rPr>
              <a:t> </a:t>
            </a:r>
            <a:r>
              <a:rPr sz="2400" spc="-5" dirty="0">
                <a:latin typeface="Times New Roman"/>
                <a:cs typeface="Times New Roman"/>
              </a:rPr>
              <a:t>and</a:t>
            </a:r>
            <a:r>
              <a:rPr sz="2400" spc="560" dirty="0">
                <a:latin typeface="Times New Roman"/>
                <a:cs typeface="Times New Roman"/>
              </a:rPr>
              <a:t> </a:t>
            </a:r>
            <a:r>
              <a:rPr sz="2400" spc="-5" dirty="0">
                <a:latin typeface="Times New Roman"/>
                <a:cs typeface="Times New Roman"/>
              </a:rPr>
              <a:t>lifting</a:t>
            </a:r>
            <a:r>
              <a:rPr sz="2400" spc="555" dirty="0">
                <a:latin typeface="Times New Roman"/>
                <a:cs typeface="Times New Roman"/>
              </a:rPr>
              <a:t> </a:t>
            </a:r>
            <a:r>
              <a:rPr sz="2400" dirty="0">
                <a:latin typeface="Times New Roman"/>
                <a:cs typeface="Times New Roman"/>
              </a:rPr>
              <a:t>water</a:t>
            </a:r>
            <a:r>
              <a:rPr sz="2400" spc="565" dirty="0">
                <a:latin typeface="Times New Roman"/>
                <a:cs typeface="Times New Roman"/>
              </a:rPr>
              <a:t> </a:t>
            </a:r>
            <a:r>
              <a:rPr sz="2400" spc="-5" dirty="0">
                <a:latin typeface="Times New Roman"/>
                <a:cs typeface="Times New Roman"/>
              </a:rPr>
              <a:t>from</a:t>
            </a:r>
            <a:r>
              <a:rPr sz="2400" spc="550" dirty="0">
                <a:latin typeface="Times New Roman"/>
                <a:cs typeface="Times New Roman"/>
              </a:rPr>
              <a:t> </a:t>
            </a:r>
            <a:r>
              <a:rPr sz="2400" dirty="0">
                <a:latin typeface="Times New Roman"/>
                <a:cs typeface="Times New Roman"/>
              </a:rPr>
              <a:t>the</a:t>
            </a:r>
            <a:r>
              <a:rPr sz="2400" spc="565" dirty="0">
                <a:latin typeface="Times New Roman"/>
                <a:cs typeface="Times New Roman"/>
              </a:rPr>
              <a:t> </a:t>
            </a:r>
            <a:r>
              <a:rPr sz="2400" spc="-5" dirty="0">
                <a:latin typeface="Times New Roman"/>
                <a:cs typeface="Times New Roman"/>
              </a:rPr>
              <a:t>ground</a:t>
            </a:r>
            <a:r>
              <a:rPr sz="2400" spc="550" dirty="0">
                <a:latin typeface="Times New Roman"/>
                <a:cs typeface="Times New Roman"/>
              </a:rPr>
              <a:t> </a:t>
            </a:r>
            <a:r>
              <a:rPr sz="2400" spc="-5" dirty="0">
                <a:latin typeface="Times New Roman"/>
                <a:cs typeface="Times New Roman"/>
              </a:rPr>
              <a:t>require</a:t>
            </a:r>
            <a:r>
              <a:rPr sz="2400" spc="560" dirty="0">
                <a:latin typeface="Times New Roman"/>
                <a:cs typeface="Times New Roman"/>
              </a:rPr>
              <a:t> </a:t>
            </a:r>
            <a:r>
              <a:rPr sz="2400" spc="-5" dirty="0">
                <a:latin typeface="Times New Roman"/>
                <a:cs typeface="Times New Roman"/>
              </a:rPr>
              <a:t>technology</a:t>
            </a:r>
            <a:r>
              <a:rPr sz="2400" spc="550" dirty="0">
                <a:latin typeface="Times New Roman"/>
                <a:cs typeface="Times New Roman"/>
              </a:rPr>
              <a:t> </a:t>
            </a:r>
            <a:r>
              <a:rPr sz="2400" dirty="0">
                <a:latin typeface="Times New Roman"/>
                <a:cs typeface="Times New Roman"/>
              </a:rPr>
              <a:t>are </a:t>
            </a:r>
            <a:r>
              <a:rPr sz="2400" spc="-590" dirty="0">
                <a:latin typeface="Times New Roman"/>
                <a:cs typeface="Times New Roman"/>
              </a:rPr>
              <a:t> </a:t>
            </a:r>
            <a:r>
              <a:rPr sz="2400" spc="-5" dirty="0">
                <a:latin typeface="Times New Roman"/>
                <a:cs typeface="Times New Roman"/>
              </a:rPr>
              <a:t>termed</a:t>
            </a:r>
            <a:r>
              <a:rPr sz="2400" spc="-10" dirty="0">
                <a:latin typeface="Times New Roman"/>
                <a:cs typeface="Times New Roman"/>
              </a:rPr>
              <a:t> </a:t>
            </a:r>
            <a:r>
              <a:rPr sz="2400" spc="-5" dirty="0">
                <a:latin typeface="Times New Roman"/>
                <a:cs typeface="Times New Roman"/>
              </a:rPr>
              <a:t>as</a:t>
            </a:r>
            <a:r>
              <a:rPr sz="2400" dirty="0">
                <a:latin typeface="Times New Roman"/>
                <a:cs typeface="Times New Roman"/>
              </a:rPr>
              <a:t> </a:t>
            </a:r>
            <a:r>
              <a:rPr sz="2400" i="1" spc="-10" dirty="0">
                <a:latin typeface="Times New Roman"/>
                <a:cs typeface="Times New Roman"/>
              </a:rPr>
              <a:t>commercial</a:t>
            </a:r>
            <a:r>
              <a:rPr sz="2400" i="1" spc="-15" dirty="0">
                <a:latin typeface="Times New Roman"/>
                <a:cs typeface="Times New Roman"/>
              </a:rPr>
              <a:t> energy </a:t>
            </a:r>
            <a:r>
              <a:rPr sz="2400" i="1" spc="-10" dirty="0">
                <a:latin typeface="Times New Roman"/>
                <a:cs typeface="Times New Roman"/>
              </a:rPr>
              <a:t>sources</a:t>
            </a:r>
            <a:r>
              <a:rPr sz="2400" spc="-10" dirty="0">
                <a:latin typeface="Times New Roman"/>
                <a:cs typeface="Times New Roman"/>
              </a:rPr>
              <a:t>.</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61</a:t>
            </a:r>
            <a:endParaRPr sz="1200">
              <a:latin typeface="Arial MT"/>
              <a:cs typeface="Arial MT"/>
            </a:endParaRPr>
          </a:p>
        </p:txBody>
      </p:sp>
      <p:sp>
        <p:nvSpPr>
          <p:cNvPr id="3" name="object 3"/>
          <p:cNvSpPr txBox="1"/>
          <p:nvPr/>
        </p:nvSpPr>
        <p:spPr>
          <a:xfrm>
            <a:off x="154939" y="2027047"/>
            <a:ext cx="410654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According</a:t>
            </a:r>
            <a:r>
              <a:rPr sz="2000" spc="-50" dirty="0">
                <a:latin typeface="Times New Roman"/>
                <a:cs typeface="Times New Roman"/>
              </a:rPr>
              <a:t> </a:t>
            </a:r>
            <a:r>
              <a:rPr sz="2000" dirty="0">
                <a:latin typeface="Times New Roman"/>
                <a:cs typeface="Times New Roman"/>
              </a:rPr>
              <a:t>to</a:t>
            </a:r>
            <a:r>
              <a:rPr sz="2000" spc="-20" dirty="0">
                <a:latin typeface="Times New Roman"/>
                <a:cs typeface="Times New Roman"/>
              </a:rPr>
              <a:t> </a:t>
            </a:r>
            <a:r>
              <a:rPr sz="2000" dirty="0">
                <a:latin typeface="Times New Roman"/>
                <a:cs typeface="Times New Roman"/>
              </a:rPr>
              <a:t>the</a:t>
            </a:r>
            <a:r>
              <a:rPr sz="2000" spc="-30" dirty="0">
                <a:latin typeface="Times New Roman"/>
                <a:cs typeface="Times New Roman"/>
              </a:rPr>
              <a:t> </a:t>
            </a:r>
            <a:r>
              <a:rPr sz="2000" dirty="0">
                <a:latin typeface="Times New Roman"/>
                <a:cs typeface="Times New Roman"/>
              </a:rPr>
              <a:t>equation</a:t>
            </a:r>
            <a:r>
              <a:rPr sz="2000" spc="-40"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continuity:</a:t>
            </a:r>
            <a:endParaRPr sz="2000">
              <a:latin typeface="Times New Roman"/>
              <a:cs typeface="Times New Roman"/>
            </a:endParaRPr>
          </a:p>
        </p:txBody>
      </p:sp>
      <p:sp>
        <p:nvSpPr>
          <p:cNvPr id="4" name="object 4"/>
          <p:cNvSpPr txBox="1"/>
          <p:nvPr/>
        </p:nvSpPr>
        <p:spPr>
          <a:xfrm>
            <a:off x="154939" y="2484247"/>
            <a:ext cx="272542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At</a:t>
            </a:r>
            <a:r>
              <a:rPr sz="2000" spc="-2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surface</a:t>
            </a:r>
            <a:r>
              <a:rPr sz="2000" spc="-50" dirty="0">
                <a:latin typeface="Times New Roman"/>
                <a:cs typeface="Times New Roman"/>
              </a:rPr>
              <a:t> </a:t>
            </a:r>
            <a:r>
              <a:rPr sz="2000" dirty="0">
                <a:latin typeface="Times New Roman"/>
                <a:cs typeface="Times New Roman"/>
              </a:rPr>
              <a:t>of</a:t>
            </a:r>
            <a:r>
              <a:rPr sz="2000" spc="-2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rotor:</a:t>
            </a:r>
            <a:endParaRPr sz="2000">
              <a:latin typeface="Times New Roman"/>
              <a:cs typeface="Times New Roman"/>
            </a:endParaRPr>
          </a:p>
        </p:txBody>
      </p:sp>
      <p:sp>
        <p:nvSpPr>
          <p:cNvPr id="5" name="object 5"/>
          <p:cNvSpPr txBox="1"/>
          <p:nvPr/>
        </p:nvSpPr>
        <p:spPr>
          <a:xfrm>
            <a:off x="154939" y="5685231"/>
            <a:ext cx="262572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power</a:t>
            </a:r>
            <a:r>
              <a:rPr sz="2000" spc="-4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40" dirty="0">
                <a:latin typeface="Times New Roman"/>
                <a:cs typeface="Times New Roman"/>
              </a:rPr>
              <a:t> </a:t>
            </a:r>
            <a:r>
              <a:rPr sz="2000" dirty="0">
                <a:latin typeface="Times New Roman"/>
                <a:cs typeface="Times New Roman"/>
              </a:rPr>
              <a:t>rotor</a:t>
            </a:r>
            <a:r>
              <a:rPr sz="2000" spc="-40" dirty="0">
                <a:latin typeface="Times New Roman"/>
                <a:cs typeface="Times New Roman"/>
              </a:rPr>
              <a:t> </a:t>
            </a:r>
            <a:r>
              <a:rPr sz="2000" dirty="0">
                <a:latin typeface="Times New Roman"/>
                <a:cs typeface="Times New Roman"/>
              </a:rPr>
              <a:t>is:</a:t>
            </a:r>
            <a:endParaRPr sz="2000">
              <a:latin typeface="Times New Roman"/>
              <a:cs typeface="Times New Roman"/>
            </a:endParaRPr>
          </a:p>
        </p:txBody>
      </p:sp>
      <p:sp>
        <p:nvSpPr>
          <p:cNvPr id="6" name="object 6"/>
          <p:cNvSpPr txBox="1"/>
          <p:nvPr/>
        </p:nvSpPr>
        <p:spPr>
          <a:xfrm>
            <a:off x="5139038" y="2197248"/>
            <a:ext cx="1141730" cy="238760"/>
          </a:xfrm>
          <a:prstGeom prst="rect">
            <a:avLst/>
          </a:prstGeom>
        </p:spPr>
        <p:txBody>
          <a:bodyPr vert="horz" wrap="square" lIns="0" tIns="12700" rIns="0" bIns="0" rtlCol="0">
            <a:spAutoFit/>
          </a:bodyPr>
          <a:lstStyle/>
          <a:p>
            <a:pPr marL="12700">
              <a:lnSpc>
                <a:spcPct val="100000"/>
              </a:lnSpc>
              <a:spcBef>
                <a:spcPts val="100"/>
              </a:spcBef>
              <a:tabLst>
                <a:tab pos="806450" algn="l"/>
                <a:tab pos="1038860" algn="l"/>
              </a:tabLst>
            </a:pPr>
            <a:r>
              <a:rPr sz="1400" dirty="0">
                <a:latin typeface="Times New Roman"/>
                <a:cs typeface="Times New Roman"/>
              </a:rPr>
              <a:t>1 </a:t>
            </a:r>
            <a:r>
              <a:rPr sz="1400" spc="170" dirty="0">
                <a:latin typeface="Times New Roman"/>
                <a:cs typeface="Times New Roman"/>
              </a:rPr>
              <a:t> </a:t>
            </a:r>
            <a:r>
              <a:rPr sz="1400" dirty="0">
                <a:latin typeface="Times New Roman"/>
                <a:cs typeface="Times New Roman"/>
              </a:rPr>
              <a:t>1	2	2</a:t>
            </a:r>
            <a:endParaRPr sz="1400">
              <a:latin typeface="Times New Roman"/>
              <a:cs typeface="Times New Roman"/>
            </a:endParaRPr>
          </a:p>
        </p:txBody>
      </p:sp>
      <p:sp>
        <p:nvSpPr>
          <p:cNvPr id="7" name="object 7"/>
          <p:cNvSpPr txBox="1"/>
          <p:nvPr/>
        </p:nvSpPr>
        <p:spPr>
          <a:xfrm>
            <a:off x="104139" y="45141"/>
            <a:ext cx="8933815" cy="2037080"/>
          </a:xfrm>
          <a:prstGeom prst="rect">
            <a:avLst/>
          </a:prstGeom>
        </p:spPr>
        <p:txBody>
          <a:bodyPr vert="horz" wrap="square" lIns="0" tIns="13335" rIns="0" bIns="0" rtlCol="0">
            <a:spAutoFit/>
          </a:bodyPr>
          <a:lstStyle/>
          <a:p>
            <a:pPr marL="63500" marR="55880">
              <a:lnSpc>
                <a:spcPct val="150000"/>
              </a:lnSpc>
              <a:spcBef>
                <a:spcPts val="105"/>
              </a:spcBef>
              <a:tabLst>
                <a:tab pos="2175510" algn="l"/>
              </a:tabLst>
            </a:pPr>
            <a:r>
              <a:rPr sz="2000" dirty="0">
                <a:latin typeface="Times New Roman"/>
                <a:cs typeface="Times New Roman"/>
              </a:rPr>
              <a:t>The</a:t>
            </a:r>
            <a:r>
              <a:rPr sz="2000" spc="-5" dirty="0">
                <a:latin typeface="Times New Roman"/>
                <a:cs typeface="Times New Roman"/>
              </a:rPr>
              <a:t> </a:t>
            </a:r>
            <a:r>
              <a:rPr sz="2000" i="1" spc="-10" dirty="0">
                <a:solidFill>
                  <a:srgbClr val="FF0000"/>
                </a:solidFill>
                <a:latin typeface="Times New Roman"/>
                <a:cs typeface="Times New Roman"/>
              </a:rPr>
              <a:t>incompressible,</a:t>
            </a:r>
            <a:r>
              <a:rPr sz="2000" i="1" spc="-25" dirty="0">
                <a:solidFill>
                  <a:srgbClr val="FF0000"/>
                </a:solidFill>
                <a:latin typeface="Times New Roman"/>
                <a:cs typeface="Times New Roman"/>
              </a:rPr>
              <a:t> </a:t>
            </a:r>
            <a:r>
              <a:rPr sz="2000" i="1" spc="-5" dirty="0">
                <a:solidFill>
                  <a:srgbClr val="FF0000"/>
                </a:solidFill>
                <a:latin typeface="Times New Roman"/>
                <a:cs typeface="Times New Roman"/>
              </a:rPr>
              <a:t>friction</a:t>
            </a:r>
            <a:r>
              <a:rPr sz="2000" i="1" spc="-15" dirty="0">
                <a:solidFill>
                  <a:srgbClr val="FF0000"/>
                </a:solidFill>
                <a:latin typeface="Times New Roman"/>
                <a:cs typeface="Times New Roman"/>
              </a:rPr>
              <a:t> </a:t>
            </a:r>
            <a:r>
              <a:rPr sz="2000" i="1" spc="-20" dirty="0">
                <a:solidFill>
                  <a:srgbClr val="FF0000"/>
                </a:solidFill>
                <a:latin typeface="Times New Roman"/>
                <a:cs typeface="Times New Roman"/>
              </a:rPr>
              <a:t>free</a:t>
            </a:r>
            <a:r>
              <a:rPr sz="2000" i="1" spc="-5" dirty="0">
                <a:solidFill>
                  <a:srgbClr val="FF0000"/>
                </a:solidFill>
                <a:latin typeface="Times New Roman"/>
                <a:cs typeface="Times New Roman"/>
              </a:rPr>
              <a:t> </a:t>
            </a:r>
            <a:r>
              <a:rPr sz="2000" i="1" dirty="0">
                <a:solidFill>
                  <a:srgbClr val="FF0000"/>
                </a:solidFill>
                <a:latin typeface="Times New Roman"/>
                <a:cs typeface="Times New Roman"/>
              </a:rPr>
              <a:t>and</a:t>
            </a:r>
            <a:r>
              <a:rPr sz="2000" i="1" spc="-20" dirty="0">
                <a:solidFill>
                  <a:srgbClr val="FF0000"/>
                </a:solidFill>
                <a:latin typeface="Times New Roman"/>
                <a:cs typeface="Times New Roman"/>
              </a:rPr>
              <a:t> </a:t>
            </a:r>
            <a:r>
              <a:rPr sz="2000" i="1" dirty="0">
                <a:solidFill>
                  <a:srgbClr val="FF0000"/>
                </a:solidFill>
                <a:latin typeface="Times New Roman"/>
                <a:cs typeface="Times New Roman"/>
              </a:rPr>
              <a:t>one</a:t>
            </a:r>
            <a:r>
              <a:rPr sz="2000" i="1" spc="-5" dirty="0">
                <a:solidFill>
                  <a:srgbClr val="FF0000"/>
                </a:solidFill>
                <a:latin typeface="Times New Roman"/>
                <a:cs typeface="Times New Roman"/>
              </a:rPr>
              <a:t> </a:t>
            </a:r>
            <a:r>
              <a:rPr sz="2000" i="1" dirty="0">
                <a:solidFill>
                  <a:srgbClr val="FF0000"/>
                </a:solidFill>
                <a:latin typeface="Times New Roman"/>
                <a:cs typeface="Times New Roman"/>
              </a:rPr>
              <a:t>dimensional</a:t>
            </a:r>
            <a:r>
              <a:rPr sz="2000" i="1" spc="-30" dirty="0">
                <a:solidFill>
                  <a:srgbClr val="FF0000"/>
                </a:solidFill>
                <a:latin typeface="Times New Roman"/>
                <a:cs typeface="Times New Roman"/>
              </a:rPr>
              <a:t> </a:t>
            </a:r>
            <a:r>
              <a:rPr sz="2000" i="1" dirty="0">
                <a:solidFill>
                  <a:srgbClr val="FF0000"/>
                </a:solidFill>
                <a:latin typeface="Times New Roman"/>
                <a:cs typeface="Times New Roman"/>
              </a:rPr>
              <a:t>wave</a:t>
            </a:r>
            <a:r>
              <a:rPr sz="2000" i="1" spc="15" dirty="0">
                <a:solidFill>
                  <a:srgbClr val="FF0000"/>
                </a:solidFill>
                <a:latin typeface="Times New Roman"/>
                <a:cs typeface="Times New Roman"/>
              </a:rPr>
              <a:t> </a:t>
            </a:r>
            <a:r>
              <a:rPr sz="2000" dirty="0">
                <a:latin typeface="Times New Roman"/>
                <a:cs typeface="Times New Roman"/>
              </a:rPr>
              <a:t>is</a:t>
            </a:r>
            <a:r>
              <a:rPr sz="2000" spc="-5" dirty="0">
                <a:latin typeface="Times New Roman"/>
                <a:cs typeface="Times New Roman"/>
              </a:rPr>
              <a:t> </a:t>
            </a:r>
            <a:r>
              <a:rPr sz="2000" dirty="0">
                <a:latin typeface="Times New Roman"/>
                <a:cs typeface="Times New Roman"/>
              </a:rPr>
              <a:t>shown</a:t>
            </a:r>
            <a:r>
              <a:rPr sz="2000" spc="-20" dirty="0">
                <a:latin typeface="Times New Roman"/>
                <a:cs typeface="Times New Roman"/>
              </a:rPr>
              <a:t> </a:t>
            </a:r>
            <a:r>
              <a:rPr sz="2000" dirty="0">
                <a:latin typeface="Times New Roman"/>
                <a:cs typeface="Times New Roman"/>
              </a:rPr>
              <a:t>here.</a:t>
            </a:r>
            <a:r>
              <a:rPr sz="2000" spc="-45" dirty="0">
                <a:latin typeface="Times New Roman"/>
                <a:cs typeface="Times New Roman"/>
              </a:rPr>
              <a:t> </a:t>
            </a:r>
            <a:r>
              <a:rPr sz="2000" dirty="0">
                <a:latin typeface="Times New Roman"/>
                <a:cs typeface="Times New Roman"/>
              </a:rPr>
              <a:t>The flow</a:t>
            </a:r>
            <a:r>
              <a:rPr sz="2000" spc="-10" dirty="0">
                <a:latin typeface="Times New Roman"/>
                <a:cs typeface="Times New Roman"/>
              </a:rPr>
              <a:t> </a:t>
            </a:r>
            <a:r>
              <a:rPr sz="2000" dirty="0">
                <a:latin typeface="Times New Roman"/>
                <a:cs typeface="Times New Roman"/>
              </a:rPr>
              <a:t>is </a:t>
            </a:r>
            <a:r>
              <a:rPr sz="2000" spc="-484" dirty="0">
                <a:latin typeface="Times New Roman"/>
                <a:cs typeface="Times New Roman"/>
              </a:rPr>
              <a:t> </a:t>
            </a:r>
            <a:r>
              <a:rPr sz="2000" spc="-5" dirty="0">
                <a:latin typeface="Times New Roman"/>
                <a:cs typeface="Times New Roman"/>
              </a:rPr>
              <a:t>called </a:t>
            </a:r>
            <a:r>
              <a:rPr sz="2000" i="1" spc="-5" dirty="0">
                <a:solidFill>
                  <a:srgbClr val="FF0000"/>
                </a:solidFill>
                <a:latin typeface="Times New Roman"/>
                <a:cs typeface="Times New Roman"/>
              </a:rPr>
              <a:t>Rankine-Froude </a:t>
            </a:r>
            <a:r>
              <a:rPr sz="2000" i="1" dirty="0">
                <a:solidFill>
                  <a:srgbClr val="FF0000"/>
                </a:solidFill>
                <a:latin typeface="Times New Roman"/>
                <a:cs typeface="Times New Roman"/>
              </a:rPr>
              <a:t>momentum </a:t>
            </a:r>
            <a:r>
              <a:rPr sz="2000" spc="-20" dirty="0">
                <a:latin typeface="Times New Roman"/>
                <a:cs typeface="Times New Roman"/>
              </a:rPr>
              <a:t>theory. </a:t>
            </a:r>
            <a:r>
              <a:rPr sz="2000" dirty="0">
                <a:latin typeface="Times New Roman"/>
                <a:cs typeface="Times New Roman"/>
              </a:rPr>
              <a:t>The flow velocity </a:t>
            </a:r>
            <a:r>
              <a:rPr sz="2000" spc="5" dirty="0">
                <a:latin typeface="Times New Roman"/>
                <a:cs typeface="Times New Roman"/>
              </a:rPr>
              <a:t>(</a:t>
            </a:r>
            <a:r>
              <a:rPr sz="2000" i="1" spc="5" dirty="0">
                <a:latin typeface="Times New Roman"/>
                <a:cs typeface="Times New Roman"/>
              </a:rPr>
              <a:t>V</a:t>
            </a:r>
            <a:r>
              <a:rPr sz="1950" i="1" spc="7" baseline="-21367" dirty="0">
                <a:latin typeface="Times New Roman"/>
                <a:cs typeface="Times New Roman"/>
              </a:rPr>
              <a:t>1</a:t>
            </a:r>
            <a:r>
              <a:rPr sz="1950" i="1" spc="15" baseline="-21367" dirty="0">
                <a:latin typeface="Times New Roman"/>
                <a:cs typeface="Times New Roman"/>
              </a:rPr>
              <a:t> </a:t>
            </a:r>
            <a:r>
              <a:rPr sz="2000" spc="-5" dirty="0">
                <a:latin typeface="Times New Roman"/>
                <a:cs typeface="Times New Roman"/>
              </a:rPr>
              <a:t>m/sec) </a:t>
            </a:r>
            <a:r>
              <a:rPr sz="2000" dirty="0">
                <a:latin typeface="Times New Roman"/>
                <a:cs typeface="Times New Roman"/>
              </a:rPr>
              <a:t>and cross </a:t>
            </a:r>
            <a:r>
              <a:rPr sz="2000" spc="5" dirty="0">
                <a:latin typeface="Times New Roman"/>
                <a:cs typeface="Times New Roman"/>
              </a:rPr>
              <a:t> </a:t>
            </a:r>
            <a:r>
              <a:rPr sz="2000" dirty="0">
                <a:latin typeface="Times New Roman"/>
                <a:cs typeface="Times New Roman"/>
              </a:rPr>
              <a:t>sectional area </a:t>
            </a:r>
            <a:r>
              <a:rPr sz="2000" spc="5" dirty="0">
                <a:latin typeface="Times New Roman"/>
                <a:cs typeface="Times New Roman"/>
              </a:rPr>
              <a:t>(</a:t>
            </a:r>
            <a:r>
              <a:rPr sz="2000" i="1" spc="5" dirty="0">
                <a:latin typeface="Times New Roman"/>
                <a:cs typeface="Times New Roman"/>
              </a:rPr>
              <a:t>A</a:t>
            </a:r>
            <a:r>
              <a:rPr sz="1950" i="1" spc="7" baseline="-21367" dirty="0">
                <a:latin typeface="Times New Roman"/>
                <a:cs typeface="Times New Roman"/>
              </a:rPr>
              <a:t>1 </a:t>
            </a:r>
            <a:r>
              <a:rPr sz="2000" dirty="0">
                <a:latin typeface="Times New Roman"/>
                <a:cs typeface="Times New Roman"/>
              </a:rPr>
              <a:t>m</a:t>
            </a:r>
            <a:r>
              <a:rPr sz="1950" baseline="25641" dirty="0">
                <a:latin typeface="Times New Roman"/>
                <a:cs typeface="Times New Roman"/>
              </a:rPr>
              <a:t>2</a:t>
            </a:r>
            <a:r>
              <a:rPr sz="2000" dirty="0">
                <a:latin typeface="Times New Roman"/>
                <a:cs typeface="Times New Roman"/>
              </a:rPr>
              <a:t>) </a:t>
            </a:r>
            <a:r>
              <a:rPr sz="2000" spc="-5" dirty="0">
                <a:latin typeface="Times New Roman"/>
                <a:cs typeface="Times New Roman"/>
              </a:rPr>
              <a:t>enters </a:t>
            </a:r>
            <a:r>
              <a:rPr sz="2000" dirty="0">
                <a:latin typeface="Times New Roman"/>
                <a:cs typeface="Times New Roman"/>
              </a:rPr>
              <a:t>into the surface of the wind blade and leaves </a:t>
            </a:r>
            <a:r>
              <a:rPr sz="2000" spc="5" dirty="0">
                <a:latin typeface="Times New Roman"/>
                <a:cs typeface="Times New Roman"/>
              </a:rPr>
              <a:t>out </a:t>
            </a:r>
            <a:r>
              <a:rPr sz="2000" dirty="0">
                <a:latin typeface="Times New Roman"/>
                <a:cs typeface="Times New Roman"/>
              </a:rPr>
              <a:t>with </a:t>
            </a:r>
            <a:r>
              <a:rPr sz="2000" spc="5" dirty="0">
                <a:latin typeface="Times New Roman"/>
                <a:cs typeface="Times New Roman"/>
              </a:rPr>
              <a:t> </a:t>
            </a:r>
            <a:r>
              <a:rPr sz="2000" dirty="0">
                <a:latin typeface="Times New Roman"/>
                <a:cs typeface="Times New Roman"/>
              </a:rPr>
              <a:t>velocity</a:t>
            </a:r>
            <a:r>
              <a:rPr sz="2000" spc="-25" dirty="0">
                <a:latin typeface="Times New Roman"/>
                <a:cs typeface="Times New Roman"/>
              </a:rPr>
              <a:t> </a:t>
            </a:r>
            <a:r>
              <a:rPr sz="2000" spc="5" dirty="0">
                <a:latin typeface="Times New Roman"/>
                <a:cs typeface="Times New Roman"/>
              </a:rPr>
              <a:t>(</a:t>
            </a:r>
            <a:r>
              <a:rPr sz="2000" i="1" spc="5" dirty="0">
                <a:latin typeface="Times New Roman"/>
                <a:cs typeface="Times New Roman"/>
              </a:rPr>
              <a:t>V</a:t>
            </a:r>
            <a:r>
              <a:rPr sz="1950" i="1" spc="7" baseline="-21367" dirty="0">
                <a:latin typeface="Times New Roman"/>
                <a:cs typeface="Times New Roman"/>
              </a:rPr>
              <a:t>2</a:t>
            </a:r>
            <a:r>
              <a:rPr sz="1950" i="1" spc="247" baseline="-21367" dirty="0">
                <a:latin typeface="Times New Roman"/>
                <a:cs typeface="Times New Roman"/>
              </a:rPr>
              <a:t> </a:t>
            </a:r>
            <a:r>
              <a:rPr sz="2000" spc="-10" dirty="0">
                <a:latin typeface="Times New Roman"/>
                <a:cs typeface="Times New Roman"/>
              </a:rPr>
              <a:t>m/sec</a:t>
            </a:r>
            <a:r>
              <a:rPr sz="2000" spc="-150" dirty="0">
                <a:latin typeface="Times New Roman"/>
                <a:cs typeface="Times New Roman"/>
              </a:rPr>
              <a:t> </a:t>
            </a:r>
            <a:r>
              <a:rPr sz="2000" dirty="0">
                <a:latin typeface="Times New Roman"/>
                <a:cs typeface="Times New Roman"/>
              </a:rPr>
              <a:t>)	at</a:t>
            </a:r>
            <a:r>
              <a:rPr sz="2000" spc="-15" dirty="0">
                <a:latin typeface="Times New Roman"/>
                <a:cs typeface="Times New Roman"/>
              </a:rPr>
              <a:t> </a:t>
            </a:r>
            <a:r>
              <a:rPr sz="2000" dirty="0">
                <a:latin typeface="Times New Roman"/>
                <a:cs typeface="Times New Roman"/>
              </a:rPr>
              <a:t>a cross</a:t>
            </a:r>
            <a:r>
              <a:rPr sz="2000" spc="-35" dirty="0">
                <a:latin typeface="Times New Roman"/>
                <a:cs typeface="Times New Roman"/>
              </a:rPr>
              <a:t> </a:t>
            </a:r>
            <a:r>
              <a:rPr sz="2000" dirty="0">
                <a:latin typeface="Times New Roman"/>
                <a:cs typeface="Times New Roman"/>
              </a:rPr>
              <a:t>sectional</a:t>
            </a:r>
            <a:r>
              <a:rPr sz="2000" spc="-45" dirty="0">
                <a:latin typeface="Times New Roman"/>
                <a:cs typeface="Times New Roman"/>
              </a:rPr>
              <a:t> </a:t>
            </a:r>
            <a:r>
              <a:rPr sz="2000" dirty="0">
                <a:latin typeface="Times New Roman"/>
                <a:cs typeface="Times New Roman"/>
              </a:rPr>
              <a:t>area</a:t>
            </a:r>
            <a:r>
              <a:rPr sz="2000" spc="-10" dirty="0">
                <a:latin typeface="Times New Roman"/>
                <a:cs typeface="Times New Roman"/>
              </a:rPr>
              <a:t> </a:t>
            </a:r>
            <a:r>
              <a:rPr sz="2000" spc="5" dirty="0">
                <a:latin typeface="Times New Roman"/>
                <a:cs typeface="Times New Roman"/>
              </a:rPr>
              <a:t>(</a:t>
            </a:r>
            <a:r>
              <a:rPr sz="2000" i="1" spc="5" dirty="0">
                <a:latin typeface="Times New Roman"/>
                <a:cs typeface="Times New Roman"/>
              </a:rPr>
              <a:t>A</a:t>
            </a:r>
            <a:r>
              <a:rPr sz="1950" i="1" spc="7" baseline="-21367" dirty="0">
                <a:latin typeface="Times New Roman"/>
                <a:cs typeface="Times New Roman"/>
              </a:rPr>
              <a:t>2</a:t>
            </a:r>
            <a:r>
              <a:rPr sz="1950" i="1" spc="240" baseline="-21367" dirty="0">
                <a:latin typeface="Times New Roman"/>
                <a:cs typeface="Times New Roman"/>
              </a:rPr>
              <a:t> </a:t>
            </a:r>
            <a:r>
              <a:rPr sz="2000" dirty="0">
                <a:latin typeface="Times New Roman"/>
                <a:cs typeface="Times New Roman"/>
              </a:rPr>
              <a:t>m</a:t>
            </a:r>
            <a:r>
              <a:rPr sz="1950" baseline="25641" dirty="0">
                <a:latin typeface="Times New Roman"/>
                <a:cs typeface="Times New Roman"/>
              </a:rPr>
              <a:t>2</a:t>
            </a:r>
            <a:r>
              <a:rPr sz="2000" dirty="0">
                <a:latin typeface="Times New Roman"/>
                <a:cs typeface="Times New Roman"/>
              </a:rPr>
              <a:t>).</a:t>
            </a:r>
            <a:endParaRPr sz="2000">
              <a:latin typeface="Times New Roman"/>
              <a:cs typeface="Times New Roman"/>
            </a:endParaRPr>
          </a:p>
          <a:p>
            <a:pPr marL="2540" algn="ctr">
              <a:lnSpc>
                <a:spcPts val="1430"/>
              </a:lnSpc>
            </a:pPr>
            <a:r>
              <a:rPr sz="1400" dirty="0">
                <a:latin typeface="Times New Roman"/>
                <a:cs typeface="Times New Roman"/>
              </a:rPr>
              <a:t>.</a:t>
            </a:r>
            <a:endParaRPr sz="1400">
              <a:latin typeface="Times New Roman"/>
              <a:cs typeface="Times New Roman"/>
            </a:endParaRPr>
          </a:p>
        </p:txBody>
      </p:sp>
      <p:sp>
        <p:nvSpPr>
          <p:cNvPr id="8" name="object 8"/>
          <p:cNvSpPr txBox="1"/>
          <p:nvPr/>
        </p:nvSpPr>
        <p:spPr>
          <a:xfrm>
            <a:off x="4426546" y="1993886"/>
            <a:ext cx="4060825" cy="391795"/>
          </a:xfrm>
          <a:prstGeom prst="rect">
            <a:avLst/>
          </a:prstGeom>
        </p:spPr>
        <p:txBody>
          <a:bodyPr vert="horz" wrap="square" lIns="0" tIns="12700" rIns="0" bIns="0" rtlCol="0">
            <a:spAutoFit/>
          </a:bodyPr>
          <a:lstStyle/>
          <a:p>
            <a:pPr marL="38100">
              <a:lnSpc>
                <a:spcPct val="100000"/>
              </a:lnSpc>
              <a:spcBef>
                <a:spcPts val="100"/>
              </a:spcBef>
              <a:tabLst>
                <a:tab pos="1097915" algn="l"/>
                <a:tab pos="1928495" algn="l"/>
              </a:tabLst>
            </a:pPr>
            <a:r>
              <a:rPr sz="2400" i="1" spc="10" dirty="0">
                <a:latin typeface="Times New Roman"/>
                <a:cs typeface="Times New Roman"/>
              </a:rPr>
              <a:t>m</a:t>
            </a:r>
            <a:r>
              <a:rPr sz="2400" i="1" spc="-95" dirty="0">
                <a:latin typeface="Times New Roman"/>
                <a:cs typeface="Times New Roman"/>
              </a:rPr>
              <a:t> </a:t>
            </a:r>
            <a:r>
              <a:rPr sz="2400" spc="5" dirty="0">
                <a:latin typeface="Symbol"/>
                <a:cs typeface="Symbol"/>
              </a:rPr>
              <a:t></a:t>
            </a:r>
            <a:r>
              <a:rPr sz="2400" spc="95" dirty="0">
                <a:latin typeface="Times New Roman"/>
                <a:cs typeface="Times New Roman"/>
              </a:rPr>
              <a:t> </a:t>
            </a:r>
            <a:r>
              <a:rPr sz="2400" i="1" spc="170" dirty="0">
                <a:latin typeface="Times New Roman"/>
                <a:cs typeface="Times New Roman"/>
              </a:rPr>
              <a:t>Av	</a:t>
            </a:r>
            <a:r>
              <a:rPr sz="2400" spc="5" dirty="0">
                <a:latin typeface="Symbol"/>
                <a:cs typeface="Symbol"/>
              </a:rPr>
              <a:t></a:t>
            </a:r>
            <a:r>
              <a:rPr sz="2400" spc="100" dirty="0">
                <a:latin typeface="Times New Roman"/>
                <a:cs typeface="Times New Roman"/>
              </a:rPr>
              <a:t> </a:t>
            </a:r>
            <a:r>
              <a:rPr sz="2400" i="1" spc="5" dirty="0">
                <a:latin typeface="Times New Roman"/>
                <a:cs typeface="Times New Roman"/>
              </a:rPr>
              <a:t>A</a:t>
            </a:r>
            <a:r>
              <a:rPr sz="2400" i="1" spc="-20" dirty="0">
                <a:latin typeface="Times New Roman"/>
                <a:cs typeface="Times New Roman"/>
              </a:rPr>
              <a:t> </a:t>
            </a:r>
            <a:r>
              <a:rPr sz="2400" i="1" spc="5" dirty="0">
                <a:latin typeface="Times New Roman"/>
                <a:cs typeface="Times New Roman"/>
              </a:rPr>
              <a:t>v	</a:t>
            </a:r>
            <a:r>
              <a:rPr sz="2400" spc="-30" dirty="0">
                <a:latin typeface="Times New Roman"/>
                <a:cs typeface="Times New Roman"/>
              </a:rPr>
              <a:t>m</a:t>
            </a:r>
            <a:r>
              <a:rPr sz="2100" spc="-44" baseline="41666" dirty="0">
                <a:latin typeface="Times New Roman"/>
                <a:cs typeface="Times New Roman"/>
              </a:rPr>
              <a:t>3</a:t>
            </a:r>
            <a:r>
              <a:rPr sz="2400" spc="-30" dirty="0">
                <a:latin typeface="Times New Roman"/>
                <a:cs typeface="Times New Roman"/>
              </a:rPr>
              <a:t>/sec............(vi)</a:t>
            </a:r>
            <a:endParaRPr sz="2400">
              <a:latin typeface="Times New Roman"/>
              <a:cs typeface="Times New Roman"/>
            </a:endParaRPr>
          </a:p>
        </p:txBody>
      </p:sp>
      <p:sp>
        <p:nvSpPr>
          <p:cNvPr id="9" name="object 9"/>
          <p:cNvSpPr txBox="1"/>
          <p:nvPr/>
        </p:nvSpPr>
        <p:spPr>
          <a:xfrm>
            <a:off x="3365574" y="2300209"/>
            <a:ext cx="69215" cy="237490"/>
          </a:xfrm>
          <a:prstGeom prst="rect">
            <a:avLst/>
          </a:prstGeom>
        </p:spPr>
        <p:txBody>
          <a:bodyPr vert="horz" wrap="square" lIns="0" tIns="17145" rIns="0" bIns="0" rtlCol="0">
            <a:spAutoFit/>
          </a:bodyPr>
          <a:lstStyle/>
          <a:p>
            <a:pPr marL="12700">
              <a:lnSpc>
                <a:spcPct val="100000"/>
              </a:lnSpc>
              <a:spcBef>
                <a:spcPts val="135"/>
              </a:spcBef>
            </a:pPr>
            <a:r>
              <a:rPr sz="1350" spc="5" dirty="0">
                <a:latin typeface="Times New Roman"/>
                <a:cs typeface="Times New Roman"/>
              </a:rPr>
              <a:t>.</a:t>
            </a:r>
            <a:endParaRPr sz="1350">
              <a:latin typeface="Times New Roman"/>
              <a:cs typeface="Times New Roman"/>
            </a:endParaRPr>
          </a:p>
        </p:txBody>
      </p:sp>
      <p:sp>
        <p:nvSpPr>
          <p:cNvPr id="10" name="object 10"/>
          <p:cNvSpPr txBox="1"/>
          <p:nvPr/>
        </p:nvSpPr>
        <p:spPr>
          <a:xfrm>
            <a:off x="3255085" y="2432867"/>
            <a:ext cx="3328670" cy="408305"/>
          </a:xfrm>
          <a:prstGeom prst="rect">
            <a:avLst/>
          </a:prstGeom>
        </p:spPr>
        <p:txBody>
          <a:bodyPr vert="horz" wrap="square" lIns="0" tIns="13335" rIns="0" bIns="0" rtlCol="0">
            <a:spAutoFit/>
          </a:bodyPr>
          <a:lstStyle/>
          <a:p>
            <a:pPr marL="38100">
              <a:lnSpc>
                <a:spcPct val="100000"/>
              </a:lnSpc>
              <a:spcBef>
                <a:spcPts val="105"/>
              </a:spcBef>
            </a:pPr>
            <a:r>
              <a:rPr sz="2350" i="1" spc="5" dirty="0">
                <a:latin typeface="Times New Roman"/>
                <a:cs typeface="Times New Roman"/>
              </a:rPr>
              <a:t>m</a:t>
            </a:r>
            <a:r>
              <a:rPr sz="2350" i="1" spc="-55" dirty="0">
                <a:latin typeface="Times New Roman"/>
                <a:cs typeface="Times New Roman"/>
              </a:rPr>
              <a:t> </a:t>
            </a:r>
            <a:r>
              <a:rPr sz="2350" spc="5" dirty="0">
                <a:latin typeface="Symbol"/>
                <a:cs typeface="Symbol"/>
              </a:rPr>
              <a:t></a:t>
            </a:r>
            <a:r>
              <a:rPr sz="2350" spc="25" dirty="0">
                <a:latin typeface="Times New Roman"/>
                <a:cs typeface="Times New Roman"/>
              </a:rPr>
              <a:t> </a:t>
            </a:r>
            <a:r>
              <a:rPr sz="2500" spc="45" dirty="0">
                <a:latin typeface="Symbol"/>
                <a:cs typeface="Symbol"/>
              </a:rPr>
              <a:t></a:t>
            </a:r>
            <a:r>
              <a:rPr sz="2025" i="1" spc="67" baseline="-24691" dirty="0">
                <a:latin typeface="Times New Roman"/>
                <a:cs typeface="Times New Roman"/>
              </a:rPr>
              <a:t>a</a:t>
            </a:r>
            <a:r>
              <a:rPr sz="2350" i="1" spc="45" dirty="0">
                <a:latin typeface="Times New Roman"/>
                <a:cs typeface="Times New Roman"/>
              </a:rPr>
              <a:t>v</a:t>
            </a:r>
            <a:r>
              <a:rPr sz="2025" spc="67" baseline="-24691" dirty="0">
                <a:latin typeface="Times New Roman"/>
                <a:cs typeface="Times New Roman"/>
              </a:rPr>
              <a:t>0</a:t>
            </a:r>
            <a:r>
              <a:rPr sz="2025" spc="-67" baseline="-24691" dirty="0">
                <a:latin typeface="Times New Roman"/>
                <a:cs typeface="Times New Roman"/>
              </a:rPr>
              <a:t> </a:t>
            </a:r>
            <a:r>
              <a:rPr sz="2350" i="1" spc="-80" dirty="0">
                <a:latin typeface="Times New Roman"/>
                <a:cs typeface="Times New Roman"/>
              </a:rPr>
              <a:t>A</a:t>
            </a:r>
            <a:r>
              <a:rPr sz="2025" spc="-120" baseline="-24691" dirty="0">
                <a:latin typeface="Times New Roman"/>
                <a:cs typeface="Times New Roman"/>
              </a:rPr>
              <a:t>0</a:t>
            </a:r>
            <a:r>
              <a:rPr sz="2025" spc="157" baseline="-24691" dirty="0">
                <a:latin typeface="Times New Roman"/>
                <a:cs typeface="Times New Roman"/>
              </a:rPr>
              <a:t> </a:t>
            </a:r>
            <a:r>
              <a:rPr sz="2350" spc="-10" dirty="0">
                <a:latin typeface="Times New Roman"/>
                <a:cs typeface="Times New Roman"/>
              </a:rPr>
              <a:t>kg/sec....</a:t>
            </a:r>
            <a:r>
              <a:rPr sz="2350" i="1" spc="-10" dirty="0">
                <a:latin typeface="Times New Roman"/>
                <a:cs typeface="Times New Roman"/>
              </a:rPr>
              <a:t>....(vii)</a:t>
            </a:r>
            <a:endParaRPr sz="2350">
              <a:latin typeface="Times New Roman"/>
              <a:cs typeface="Times New Roman"/>
            </a:endParaRPr>
          </a:p>
        </p:txBody>
      </p:sp>
      <p:sp>
        <p:nvSpPr>
          <p:cNvPr id="11" name="object 11"/>
          <p:cNvSpPr/>
          <p:nvPr/>
        </p:nvSpPr>
        <p:spPr>
          <a:xfrm>
            <a:off x="3264567" y="4510806"/>
            <a:ext cx="172720" cy="0"/>
          </a:xfrm>
          <a:custGeom>
            <a:avLst/>
            <a:gdLst/>
            <a:ahLst/>
            <a:cxnLst/>
            <a:rect l="l" t="t" r="r" b="b"/>
            <a:pathLst>
              <a:path w="172720">
                <a:moveTo>
                  <a:pt x="0" y="0"/>
                </a:moveTo>
                <a:lnTo>
                  <a:pt x="172134" y="0"/>
                </a:lnTo>
              </a:path>
            </a:pathLst>
          </a:custGeom>
          <a:ln w="12502">
            <a:solidFill>
              <a:srgbClr val="000000"/>
            </a:solidFill>
          </a:ln>
        </p:spPr>
        <p:txBody>
          <a:bodyPr wrap="square" lIns="0" tIns="0" rIns="0" bIns="0" rtlCol="0"/>
          <a:lstStyle/>
          <a:p>
            <a:endParaRPr/>
          </a:p>
        </p:txBody>
      </p:sp>
      <p:sp>
        <p:nvSpPr>
          <p:cNvPr id="12" name="object 12"/>
          <p:cNvSpPr txBox="1"/>
          <p:nvPr/>
        </p:nvSpPr>
        <p:spPr>
          <a:xfrm>
            <a:off x="154939" y="4507249"/>
            <a:ext cx="3345179" cy="594360"/>
          </a:xfrm>
          <a:prstGeom prst="rect">
            <a:avLst/>
          </a:prstGeom>
        </p:spPr>
        <p:txBody>
          <a:bodyPr vert="horz" wrap="square" lIns="0" tIns="11430" rIns="0" bIns="0" rtlCol="0">
            <a:spAutoFit/>
          </a:bodyPr>
          <a:lstStyle/>
          <a:p>
            <a:pPr marR="64135" algn="r">
              <a:lnSpc>
                <a:spcPts val="2450"/>
              </a:lnSpc>
              <a:spcBef>
                <a:spcPts val="90"/>
              </a:spcBef>
            </a:pPr>
            <a:r>
              <a:rPr sz="2350" spc="-50" dirty="0">
                <a:latin typeface="Times New Roman"/>
                <a:cs typeface="Times New Roman"/>
              </a:rPr>
              <a:t>2</a:t>
            </a:r>
            <a:endParaRPr sz="2350">
              <a:latin typeface="Times New Roman"/>
              <a:cs typeface="Times New Roman"/>
            </a:endParaRPr>
          </a:p>
          <a:p>
            <a:pPr marR="5080" algn="r">
              <a:lnSpc>
                <a:spcPts val="2030"/>
              </a:lnSpc>
            </a:pPr>
            <a:r>
              <a:rPr sz="2000" spc="-70" dirty="0">
                <a:latin typeface="Times New Roman"/>
                <a:cs typeface="Times New Roman"/>
              </a:rPr>
              <a:t>We</a:t>
            </a:r>
            <a:r>
              <a:rPr sz="2000" spc="-30" dirty="0">
                <a:latin typeface="Times New Roman"/>
                <a:cs typeface="Times New Roman"/>
              </a:rPr>
              <a:t> </a:t>
            </a:r>
            <a:r>
              <a:rPr sz="2000" dirty="0">
                <a:latin typeface="Times New Roman"/>
                <a:cs typeface="Times New Roman"/>
              </a:rPr>
              <a:t>know</a:t>
            </a:r>
            <a:r>
              <a:rPr sz="2000" spc="-30" dirty="0">
                <a:latin typeface="Times New Roman"/>
                <a:cs typeface="Times New Roman"/>
              </a:rPr>
              <a:t> </a:t>
            </a:r>
            <a:r>
              <a:rPr sz="2000" dirty="0">
                <a:latin typeface="Times New Roman"/>
                <a:cs typeface="Times New Roman"/>
              </a:rPr>
              <a:t>that</a:t>
            </a:r>
            <a:r>
              <a:rPr sz="2000" spc="-2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power</a:t>
            </a:r>
            <a:r>
              <a:rPr sz="2000" spc="-35" dirty="0">
                <a:latin typeface="Times New Roman"/>
                <a:cs typeface="Times New Roman"/>
              </a:rPr>
              <a:t> </a:t>
            </a:r>
            <a:r>
              <a:rPr sz="2000" spc="-20" dirty="0">
                <a:latin typeface="Times New Roman"/>
                <a:cs typeface="Times New Roman"/>
              </a:rPr>
              <a:t>density,</a:t>
            </a:r>
            <a:endParaRPr sz="2000">
              <a:latin typeface="Times New Roman"/>
              <a:cs typeface="Times New Roman"/>
            </a:endParaRPr>
          </a:p>
        </p:txBody>
      </p:sp>
      <p:sp>
        <p:nvSpPr>
          <p:cNvPr id="13" name="object 13"/>
          <p:cNvSpPr txBox="1"/>
          <p:nvPr/>
        </p:nvSpPr>
        <p:spPr>
          <a:xfrm>
            <a:off x="129539" y="2790142"/>
            <a:ext cx="6281420" cy="1680210"/>
          </a:xfrm>
          <a:prstGeom prst="rect">
            <a:avLst/>
          </a:prstGeom>
        </p:spPr>
        <p:txBody>
          <a:bodyPr vert="horz" wrap="square" lIns="0" tIns="164465" rIns="0" bIns="0" rtlCol="0">
            <a:spAutoFit/>
          </a:bodyPr>
          <a:lstStyle/>
          <a:p>
            <a:pPr marL="38100">
              <a:lnSpc>
                <a:spcPct val="100000"/>
              </a:lnSpc>
              <a:spcBef>
                <a:spcPts val="1295"/>
              </a:spcBef>
            </a:pPr>
            <a:r>
              <a:rPr sz="2000" spc="5" dirty="0">
                <a:latin typeface="Times New Roman"/>
                <a:cs typeface="Times New Roman"/>
              </a:rPr>
              <a:t>Where</a:t>
            </a:r>
            <a:r>
              <a:rPr sz="2000" spc="450" dirty="0">
                <a:latin typeface="Times New Roman"/>
                <a:cs typeface="Times New Roman"/>
              </a:rPr>
              <a:t> </a:t>
            </a:r>
            <a:r>
              <a:rPr sz="2000" i="1" spc="5" dirty="0">
                <a:latin typeface="Times New Roman"/>
                <a:cs typeface="Times New Roman"/>
              </a:rPr>
              <a:t>ρ</a:t>
            </a:r>
            <a:r>
              <a:rPr sz="1950" i="1" spc="7" baseline="-21367" dirty="0">
                <a:latin typeface="Times New Roman"/>
                <a:cs typeface="Times New Roman"/>
              </a:rPr>
              <a:t>a</a:t>
            </a:r>
            <a:r>
              <a:rPr sz="1950" i="1" spc="247" baseline="-21367"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spc="-5" dirty="0">
                <a:latin typeface="Times New Roman"/>
                <a:cs typeface="Times New Roman"/>
              </a:rPr>
              <a:t>air</a:t>
            </a:r>
            <a:r>
              <a:rPr sz="2000" spc="-20" dirty="0">
                <a:latin typeface="Times New Roman"/>
                <a:cs typeface="Times New Roman"/>
              </a:rPr>
              <a:t> </a:t>
            </a:r>
            <a:r>
              <a:rPr sz="2000" dirty="0">
                <a:latin typeface="Times New Roman"/>
                <a:cs typeface="Times New Roman"/>
              </a:rPr>
              <a:t>density</a:t>
            </a:r>
            <a:r>
              <a:rPr sz="2000" spc="-40" dirty="0">
                <a:latin typeface="Times New Roman"/>
                <a:cs typeface="Times New Roman"/>
              </a:rPr>
              <a:t> </a:t>
            </a:r>
            <a:r>
              <a:rPr sz="2000" dirty="0">
                <a:latin typeface="Times New Roman"/>
                <a:cs typeface="Times New Roman"/>
              </a:rPr>
              <a:t>(kg/m</a:t>
            </a:r>
            <a:r>
              <a:rPr sz="1950" baseline="25641" dirty="0">
                <a:latin typeface="Times New Roman"/>
                <a:cs typeface="Times New Roman"/>
              </a:rPr>
              <a:t>3</a:t>
            </a:r>
            <a:r>
              <a:rPr sz="1950" spc="-15" baseline="25641" dirty="0">
                <a:latin typeface="Times New Roman"/>
                <a:cs typeface="Times New Roman"/>
              </a:rPr>
              <a:t> </a:t>
            </a:r>
            <a:r>
              <a:rPr sz="2000" dirty="0">
                <a:latin typeface="Times New Roman"/>
                <a:cs typeface="Times New Roman"/>
              </a:rPr>
              <a:t>)</a:t>
            </a:r>
            <a:endParaRPr sz="2000">
              <a:latin typeface="Times New Roman"/>
              <a:cs typeface="Times New Roman"/>
            </a:endParaRPr>
          </a:p>
          <a:p>
            <a:pPr marL="864235">
              <a:lnSpc>
                <a:spcPct val="100000"/>
              </a:lnSpc>
              <a:spcBef>
                <a:spcPts val="1200"/>
              </a:spcBef>
            </a:pPr>
            <a:r>
              <a:rPr sz="2000" i="1" spc="5" dirty="0">
                <a:latin typeface="Times New Roman"/>
                <a:cs typeface="Times New Roman"/>
              </a:rPr>
              <a:t>v</a:t>
            </a:r>
            <a:r>
              <a:rPr sz="1950" i="1" spc="7" baseline="-21367" dirty="0">
                <a:latin typeface="Times New Roman"/>
                <a:cs typeface="Times New Roman"/>
              </a:rPr>
              <a:t>0 </a:t>
            </a:r>
            <a:r>
              <a:rPr sz="1950" i="1" spc="262" baseline="-21367" dirty="0">
                <a:latin typeface="Times New Roman"/>
                <a:cs typeface="Times New Roman"/>
              </a:rPr>
              <a:t> </a:t>
            </a:r>
            <a:r>
              <a:rPr sz="2000" dirty="0">
                <a:latin typeface="Times New Roman"/>
                <a:cs typeface="Times New Roman"/>
              </a:rPr>
              <a:t>=</a:t>
            </a:r>
            <a:r>
              <a:rPr sz="2000" spc="-45" dirty="0">
                <a:latin typeface="Times New Roman"/>
                <a:cs typeface="Times New Roman"/>
              </a:rPr>
              <a:t> </a:t>
            </a:r>
            <a:r>
              <a:rPr sz="2000" spc="-20" dirty="0">
                <a:latin typeface="Times New Roman"/>
                <a:cs typeface="Times New Roman"/>
              </a:rPr>
              <a:t>Wind</a:t>
            </a:r>
            <a:r>
              <a:rPr sz="2000" spc="-30" dirty="0">
                <a:latin typeface="Times New Roman"/>
                <a:cs typeface="Times New Roman"/>
              </a:rPr>
              <a:t> </a:t>
            </a:r>
            <a:r>
              <a:rPr sz="2000" dirty="0">
                <a:latin typeface="Times New Roman"/>
                <a:cs typeface="Times New Roman"/>
              </a:rPr>
              <a:t>velocity</a:t>
            </a:r>
            <a:r>
              <a:rPr sz="2000" spc="-35" dirty="0">
                <a:latin typeface="Times New Roman"/>
                <a:cs typeface="Times New Roman"/>
              </a:rPr>
              <a:t> </a:t>
            </a:r>
            <a:r>
              <a:rPr sz="2000" dirty="0">
                <a:latin typeface="Times New Roman"/>
                <a:cs typeface="Times New Roman"/>
              </a:rPr>
              <a:t>at</a:t>
            </a:r>
            <a:r>
              <a:rPr sz="2000" spc="-1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surface</a:t>
            </a:r>
            <a:r>
              <a:rPr sz="2000" spc="-3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rotor</a:t>
            </a:r>
            <a:r>
              <a:rPr sz="2000" spc="-25" dirty="0">
                <a:latin typeface="Times New Roman"/>
                <a:cs typeface="Times New Roman"/>
              </a:rPr>
              <a:t> </a:t>
            </a:r>
            <a:r>
              <a:rPr sz="2000" spc="-5" dirty="0">
                <a:latin typeface="Times New Roman"/>
                <a:cs typeface="Times New Roman"/>
              </a:rPr>
              <a:t>(m/sec)</a:t>
            </a:r>
            <a:endParaRPr sz="2000">
              <a:latin typeface="Times New Roman"/>
              <a:cs typeface="Times New Roman"/>
            </a:endParaRPr>
          </a:p>
          <a:p>
            <a:pPr marL="926465">
              <a:lnSpc>
                <a:spcPts val="2105"/>
              </a:lnSpc>
              <a:spcBef>
                <a:spcPts val="1200"/>
              </a:spcBef>
            </a:pPr>
            <a:r>
              <a:rPr sz="2000" i="1" spc="5" dirty="0">
                <a:latin typeface="Times New Roman"/>
                <a:cs typeface="Times New Roman"/>
              </a:rPr>
              <a:t>A</a:t>
            </a:r>
            <a:r>
              <a:rPr sz="1950" i="1" spc="7" baseline="-21367" dirty="0">
                <a:latin typeface="Times New Roman"/>
                <a:cs typeface="Times New Roman"/>
              </a:rPr>
              <a:t>0</a:t>
            </a:r>
            <a:r>
              <a:rPr sz="1950" i="1" spc="240" baseline="-21367"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rotor</a:t>
            </a:r>
            <a:r>
              <a:rPr sz="2000" spc="-45" dirty="0">
                <a:latin typeface="Times New Roman"/>
                <a:cs typeface="Times New Roman"/>
              </a:rPr>
              <a:t> </a:t>
            </a:r>
            <a:r>
              <a:rPr sz="2000" dirty="0">
                <a:latin typeface="Times New Roman"/>
                <a:cs typeface="Times New Roman"/>
              </a:rPr>
              <a:t>disc</a:t>
            </a:r>
            <a:r>
              <a:rPr sz="2000" spc="-20" dirty="0">
                <a:latin typeface="Times New Roman"/>
                <a:cs typeface="Times New Roman"/>
              </a:rPr>
              <a:t> </a:t>
            </a:r>
            <a:r>
              <a:rPr sz="2000" dirty="0">
                <a:latin typeface="Times New Roman"/>
                <a:cs typeface="Times New Roman"/>
              </a:rPr>
              <a:t>area</a:t>
            </a:r>
            <a:r>
              <a:rPr sz="2000" spc="-30" dirty="0">
                <a:latin typeface="Times New Roman"/>
                <a:cs typeface="Times New Roman"/>
              </a:rPr>
              <a:t> </a:t>
            </a:r>
            <a:r>
              <a:rPr sz="2000" dirty="0">
                <a:latin typeface="Times New Roman"/>
                <a:cs typeface="Times New Roman"/>
              </a:rPr>
              <a:t>(m</a:t>
            </a:r>
            <a:r>
              <a:rPr sz="1950" baseline="25641" dirty="0">
                <a:latin typeface="Times New Roman"/>
                <a:cs typeface="Times New Roman"/>
              </a:rPr>
              <a:t>2</a:t>
            </a:r>
            <a:r>
              <a:rPr sz="1950" spc="262" baseline="25641" dirty="0">
                <a:latin typeface="Times New Roman"/>
                <a:cs typeface="Times New Roman"/>
              </a:rPr>
              <a:t> </a:t>
            </a:r>
            <a:r>
              <a:rPr sz="2000" dirty="0">
                <a:latin typeface="Times New Roman"/>
                <a:cs typeface="Times New Roman"/>
              </a:rPr>
              <a:t>)</a:t>
            </a:r>
            <a:endParaRPr sz="2000">
              <a:latin typeface="Times New Roman"/>
              <a:cs typeface="Times New Roman"/>
            </a:endParaRPr>
          </a:p>
          <a:p>
            <a:pPr marL="161925" algn="ctr">
              <a:lnSpc>
                <a:spcPts val="2525"/>
              </a:lnSpc>
            </a:pPr>
            <a:r>
              <a:rPr sz="2350" spc="-50" dirty="0">
                <a:latin typeface="Times New Roman"/>
                <a:cs typeface="Times New Roman"/>
              </a:rPr>
              <a:t>1</a:t>
            </a:r>
            <a:endParaRPr sz="2350">
              <a:latin typeface="Times New Roman"/>
              <a:cs typeface="Times New Roman"/>
            </a:endParaRPr>
          </a:p>
        </p:txBody>
      </p:sp>
      <p:sp>
        <p:nvSpPr>
          <p:cNvPr id="14" name="object 14"/>
          <p:cNvSpPr txBox="1"/>
          <p:nvPr/>
        </p:nvSpPr>
        <p:spPr>
          <a:xfrm>
            <a:off x="129539" y="4179484"/>
            <a:ext cx="6714490" cy="497205"/>
          </a:xfrm>
          <a:prstGeom prst="rect">
            <a:avLst/>
          </a:prstGeom>
        </p:spPr>
        <p:txBody>
          <a:bodyPr vert="horz" wrap="square" lIns="0" tIns="12065" rIns="0" bIns="0" rtlCol="0">
            <a:spAutoFit/>
          </a:bodyPr>
          <a:lstStyle/>
          <a:p>
            <a:pPr marL="38100">
              <a:lnSpc>
                <a:spcPct val="100000"/>
              </a:lnSpc>
              <a:spcBef>
                <a:spcPts val="95"/>
              </a:spcBef>
              <a:tabLst>
                <a:tab pos="2604770" algn="l"/>
                <a:tab pos="3350895" algn="l"/>
                <a:tab pos="4419600" algn="l"/>
              </a:tabLst>
            </a:pPr>
            <a:r>
              <a:rPr sz="3000" baseline="1388" dirty="0">
                <a:latin typeface="Times New Roman"/>
                <a:cs typeface="Times New Roman"/>
              </a:rPr>
              <a:t>So</a:t>
            </a:r>
            <a:r>
              <a:rPr sz="3000" spc="-7" baseline="1388" dirty="0">
                <a:latin typeface="Times New Roman"/>
                <a:cs typeface="Times New Roman"/>
              </a:rPr>
              <a:t> </a:t>
            </a:r>
            <a:r>
              <a:rPr sz="3000" i="1" spc="-7" baseline="1388" dirty="0">
                <a:latin typeface="Times New Roman"/>
                <a:cs typeface="Times New Roman"/>
              </a:rPr>
              <a:t>v</a:t>
            </a:r>
            <a:r>
              <a:rPr sz="1950" spc="22" baseline="-19230" dirty="0">
                <a:latin typeface="Times New Roman"/>
                <a:cs typeface="Times New Roman"/>
              </a:rPr>
              <a:t>0</a:t>
            </a:r>
            <a:r>
              <a:rPr sz="1950" baseline="-19230" dirty="0">
                <a:latin typeface="Times New Roman"/>
                <a:cs typeface="Times New Roman"/>
              </a:rPr>
              <a:t> </a:t>
            </a:r>
            <a:r>
              <a:rPr sz="1950" spc="-232" baseline="-19230" dirty="0">
                <a:latin typeface="Times New Roman"/>
                <a:cs typeface="Times New Roman"/>
              </a:rPr>
              <a:t> </a:t>
            </a:r>
            <a:r>
              <a:rPr sz="3000" baseline="1388" dirty="0">
                <a:latin typeface="Times New Roman"/>
                <a:cs typeface="Times New Roman"/>
              </a:rPr>
              <a:t>can</a:t>
            </a:r>
            <a:r>
              <a:rPr sz="3000" spc="-30" baseline="1388" dirty="0">
                <a:latin typeface="Times New Roman"/>
                <a:cs typeface="Times New Roman"/>
              </a:rPr>
              <a:t> </a:t>
            </a:r>
            <a:r>
              <a:rPr sz="3000" baseline="1388" dirty="0">
                <a:latin typeface="Times New Roman"/>
                <a:cs typeface="Times New Roman"/>
              </a:rPr>
              <a:t>be writ</a:t>
            </a:r>
            <a:r>
              <a:rPr sz="3000" spc="-15" baseline="1388" dirty="0">
                <a:latin typeface="Times New Roman"/>
                <a:cs typeface="Times New Roman"/>
              </a:rPr>
              <a:t>t</a:t>
            </a:r>
            <a:r>
              <a:rPr sz="3000" baseline="1388" dirty="0">
                <a:latin typeface="Times New Roman"/>
                <a:cs typeface="Times New Roman"/>
              </a:rPr>
              <a:t>en</a:t>
            </a:r>
            <a:r>
              <a:rPr sz="3000" spc="-22" baseline="1388" dirty="0">
                <a:latin typeface="Times New Roman"/>
                <a:cs typeface="Times New Roman"/>
              </a:rPr>
              <a:t> </a:t>
            </a:r>
            <a:r>
              <a:rPr sz="3000" baseline="1388" dirty="0">
                <a:latin typeface="Times New Roman"/>
                <a:cs typeface="Times New Roman"/>
              </a:rPr>
              <a:t>as:	</a:t>
            </a:r>
            <a:r>
              <a:rPr sz="2350" i="1" spc="-60" dirty="0">
                <a:latin typeface="Times New Roman"/>
                <a:cs typeface="Times New Roman"/>
              </a:rPr>
              <a:t>v</a:t>
            </a:r>
            <a:r>
              <a:rPr sz="2025" spc="-30" baseline="-24691" dirty="0">
                <a:latin typeface="Times New Roman"/>
                <a:cs typeface="Times New Roman"/>
              </a:rPr>
              <a:t>0</a:t>
            </a:r>
            <a:r>
              <a:rPr sz="2025" baseline="-24691" dirty="0">
                <a:latin typeface="Times New Roman"/>
                <a:cs typeface="Times New Roman"/>
              </a:rPr>
              <a:t> </a:t>
            </a:r>
            <a:r>
              <a:rPr sz="2025" spc="89" baseline="-24691" dirty="0">
                <a:latin typeface="Times New Roman"/>
                <a:cs typeface="Times New Roman"/>
              </a:rPr>
              <a:t> </a:t>
            </a:r>
            <a:r>
              <a:rPr sz="2350" spc="-50" dirty="0">
                <a:latin typeface="Symbol"/>
                <a:cs typeface="Symbol"/>
              </a:rPr>
              <a:t></a:t>
            </a:r>
            <a:r>
              <a:rPr sz="2350" dirty="0">
                <a:latin typeface="Times New Roman"/>
                <a:cs typeface="Times New Roman"/>
              </a:rPr>
              <a:t>	</a:t>
            </a:r>
            <a:r>
              <a:rPr sz="3100" spc="-375" dirty="0">
                <a:latin typeface="Symbol"/>
                <a:cs typeface="Symbol"/>
              </a:rPr>
              <a:t></a:t>
            </a:r>
            <a:r>
              <a:rPr sz="2350" i="1" spc="-185" dirty="0">
                <a:latin typeface="Times New Roman"/>
                <a:cs typeface="Times New Roman"/>
              </a:rPr>
              <a:t>v</a:t>
            </a:r>
            <a:r>
              <a:rPr sz="2025" spc="-30" baseline="-24691" dirty="0">
                <a:latin typeface="Times New Roman"/>
                <a:cs typeface="Times New Roman"/>
              </a:rPr>
              <a:t>1</a:t>
            </a:r>
            <a:r>
              <a:rPr sz="2025" spc="232" baseline="-24691" dirty="0">
                <a:latin typeface="Times New Roman"/>
                <a:cs typeface="Times New Roman"/>
              </a:rPr>
              <a:t> </a:t>
            </a:r>
            <a:r>
              <a:rPr sz="2350" spc="-50" dirty="0">
                <a:latin typeface="Symbol"/>
                <a:cs typeface="Symbol"/>
              </a:rPr>
              <a:t></a:t>
            </a:r>
            <a:r>
              <a:rPr sz="2350" spc="-215" dirty="0">
                <a:latin typeface="Times New Roman"/>
                <a:cs typeface="Times New Roman"/>
              </a:rPr>
              <a:t> </a:t>
            </a:r>
            <a:r>
              <a:rPr sz="2350" i="1" spc="-40" dirty="0">
                <a:latin typeface="Times New Roman"/>
                <a:cs typeface="Times New Roman"/>
              </a:rPr>
              <a:t>v</a:t>
            </a:r>
            <a:r>
              <a:rPr sz="2025" spc="-30" baseline="-24691" dirty="0">
                <a:latin typeface="Times New Roman"/>
                <a:cs typeface="Times New Roman"/>
              </a:rPr>
              <a:t>2</a:t>
            </a:r>
            <a:r>
              <a:rPr sz="2025" spc="-37" baseline="-24691" dirty="0">
                <a:latin typeface="Times New Roman"/>
                <a:cs typeface="Times New Roman"/>
              </a:rPr>
              <a:t> </a:t>
            </a:r>
            <a:r>
              <a:rPr sz="3100" spc="-295" dirty="0">
                <a:latin typeface="Symbol"/>
                <a:cs typeface="Symbol"/>
              </a:rPr>
              <a:t></a:t>
            </a:r>
            <a:r>
              <a:rPr sz="3100" dirty="0">
                <a:latin typeface="Times New Roman"/>
                <a:cs typeface="Times New Roman"/>
              </a:rPr>
              <a:t>	</a:t>
            </a:r>
            <a:r>
              <a:rPr sz="2350" spc="-290" dirty="0">
                <a:latin typeface="Times New Roman"/>
                <a:cs typeface="Times New Roman"/>
              </a:rPr>
              <a:t>m</a:t>
            </a:r>
            <a:r>
              <a:rPr sz="2350" spc="-90" dirty="0">
                <a:latin typeface="Times New Roman"/>
                <a:cs typeface="Times New Roman"/>
              </a:rPr>
              <a:t>/</a:t>
            </a:r>
            <a:r>
              <a:rPr sz="2350" spc="-80" dirty="0">
                <a:latin typeface="Times New Roman"/>
                <a:cs typeface="Times New Roman"/>
              </a:rPr>
              <a:t>s</a:t>
            </a:r>
            <a:r>
              <a:rPr sz="2350" spc="-70" dirty="0">
                <a:latin typeface="Times New Roman"/>
                <a:cs typeface="Times New Roman"/>
              </a:rPr>
              <a:t>ec</a:t>
            </a:r>
            <a:r>
              <a:rPr sz="2350" spc="-25" dirty="0">
                <a:latin typeface="Times New Roman"/>
                <a:cs typeface="Times New Roman"/>
              </a:rPr>
              <a:t>.</a:t>
            </a:r>
            <a:r>
              <a:rPr sz="2350" spc="-35" dirty="0">
                <a:latin typeface="Times New Roman"/>
                <a:cs typeface="Times New Roman"/>
              </a:rPr>
              <a:t>.</a:t>
            </a:r>
            <a:r>
              <a:rPr sz="2350" spc="140" dirty="0">
                <a:latin typeface="Times New Roman"/>
                <a:cs typeface="Times New Roman"/>
              </a:rPr>
              <a:t>.</a:t>
            </a:r>
            <a:r>
              <a:rPr sz="2350" i="1" spc="-25" dirty="0">
                <a:latin typeface="Times New Roman"/>
                <a:cs typeface="Times New Roman"/>
              </a:rPr>
              <a:t>.</a:t>
            </a:r>
            <a:r>
              <a:rPr sz="2350" i="1" spc="-35" dirty="0">
                <a:latin typeface="Times New Roman"/>
                <a:cs typeface="Times New Roman"/>
              </a:rPr>
              <a:t>.</a:t>
            </a:r>
            <a:r>
              <a:rPr sz="2350" i="1" spc="-25" dirty="0">
                <a:latin typeface="Times New Roman"/>
                <a:cs typeface="Times New Roman"/>
              </a:rPr>
              <a:t>...</a:t>
            </a:r>
            <a:r>
              <a:rPr sz="2350" i="1" spc="-35" dirty="0">
                <a:latin typeface="Times New Roman"/>
                <a:cs typeface="Times New Roman"/>
              </a:rPr>
              <a:t>.</a:t>
            </a:r>
            <a:r>
              <a:rPr sz="2350" i="1" spc="-25" dirty="0">
                <a:latin typeface="Times New Roman"/>
                <a:cs typeface="Times New Roman"/>
              </a:rPr>
              <a:t>.</a:t>
            </a:r>
            <a:r>
              <a:rPr sz="2350" i="1" spc="-35" dirty="0">
                <a:latin typeface="Times New Roman"/>
                <a:cs typeface="Times New Roman"/>
              </a:rPr>
              <a:t>.</a:t>
            </a:r>
            <a:r>
              <a:rPr sz="2350" i="1" spc="-25" dirty="0">
                <a:latin typeface="Times New Roman"/>
                <a:cs typeface="Times New Roman"/>
              </a:rPr>
              <a:t>.</a:t>
            </a:r>
            <a:r>
              <a:rPr sz="2350" i="1" spc="-30" dirty="0">
                <a:latin typeface="Times New Roman"/>
                <a:cs typeface="Times New Roman"/>
              </a:rPr>
              <a:t>.</a:t>
            </a:r>
            <a:r>
              <a:rPr sz="2350" i="1" spc="-25" dirty="0">
                <a:latin typeface="Times New Roman"/>
                <a:cs typeface="Times New Roman"/>
              </a:rPr>
              <a:t>.</a:t>
            </a:r>
            <a:r>
              <a:rPr sz="2350" i="1" spc="-35" dirty="0">
                <a:latin typeface="Times New Roman"/>
                <a:cs typeface="Times New Roman"/>
              </a:rPr>
              <a:t>.</a:t>
            </a:r>
            <a:r>
              <a:rPr sz="2350" i="1" spc="-90" dirty="0">
                <a:latin typeface="Times New Roman"/>
                <a:cs typeface="Times New Roman"/>
              </a:rPr>
              <a:t>(</a:t>
            </a:r>
            <a:r>
              <a:rPr sz="2350" i="1" spc="75" dirty="0">
                <a:latin typeface="Times New Roman"/>
                <a:cs typeface="Times New Roman"/>
              </a:rPr>
              <a:t>v</a:t>
            </a:r>
            <a:r>
              <a:rPr sz="2350" i="1" spc="-100" dirty="0">
                <a:latin typeface="Times New Roman"/>
                <a:cs typeface="Times New Roman"/>
              </a:rPr>
              <a:t>iii</a:t>
            </a:r>
            <a:r>
              <a:rPr sz="2350" i="1" spc="-35" dirty="0">
                <a:latin typeface="Times New Roman"/>
                <a:cs typeface="Times New Roman"/>
              </a:rPr>
              <a:t>)</a:t>
            </a:r>
            <a:endParaRPr sz="2350">
              <a:latin typeface="Times New Roman"/>
              <a:cs typeface="Times New Roman"/>
            </a:endParaRPr>
          </a:p>
        </p:txBody>
      </p:sp>
      <p:sp>
        <p:nvSpPr>
          <p:cNvPr id="15" name="object 15"/>
          <p:cNvSpPr/>
          <p:nvPr/>
        </p:nvSpPr>
        <p:spPr>
          <a:xfrm>
            <a:off x="3524101" y="5456194"/>
            <a:ext cx="184150" cy="0"/>
          </a:xfrm>
          <a:custGeom>
            <a:avLst/>
            <a:gdLst/>
            <a:ahLst/>
            <a:cxnLst/>
            <a:rect l="l" t="t" r="r" b="b"/>
            <a:pathLst>
              <a:path w="184150">
                <a:moveTo>
                  <a:pt x="0" y="0"/>
                </a:moveTo>
                <a:lnTo>
                  <a:pt x="184053" y="0"/>
                </a:lnTo>
              </a:path>
            </a:pathLst>
          </a:custGeom>
          <a:ln w="11075">
            <a:solidFill>
              <a:srgbClr val="000000"/>
            </a:solidFill>
          </a:ln>
        </p:spPr>
        <p:txBody>
          <a:bodyPr wrap="square" lIns="0" tIns="0" rIns="0" bIns="0" rtlCol="0"/>
          <a:lstStyle/>
          <a:p>
            <a:endParaRPr/>
          </a:p>
        </p:txBody>
      </p:sp>
      <p:sp>
        <p:nvSpPr>
          <p:cNvPr id="16" name="object 16"/>
          <p:cNvSpPr/>
          <p:nvPr/>
        </p:nvSpPr>
        <p:spPr>
          <a:xfrm>
            <a:off x="6348402" y="5456194"/>
            <a:ext cx="184785" cy="0"/>
          </a:xfrm>
          <a:custGeom>
            <a:avLst/>
            <a:gdLst/>
            <a:ahLst/>
            <a:cxnLst/>
            <a:rect l="l" t="t" r="r" b="b"/>
            <a:pathLst>
              <a:path w="184784">
                <a:moveTo>
                  <a:pt x="0" y="0"/>
                </a:moveTo>
                <a:lnTo>
                  <a:pt x="184710" y="0"/>
                </a:lnTo>
              </a:path>
            </a:pathLst>
          </a:custGeom>
          <a:ln w="11075">
            <a:solidFill>
              <a:srgbClr val="000000"/>
            </a:solidFill>
          </a:ln>
        </p:spPr>
        <p:txBody>
          <a:bodyPr wrap="square" lIns="0" tIns="0" rIns="0" bIns="0" rtlCol="0"/>
          <a:lstStyle/>
          <a:p>
            <a:endParaRPr/>
          </a:p>
        </p:txBody>
      </p:sp>
      <p:sp>
        <p:nvSpPr>
          <p:cNvPr id="17" name="object 17"/>
          <p:cNvSpPr txBox="1"/>
          <p:nvPr/>
        </p:nvSpPr>
        <p:spPr>
          <a:xfrm>
            <a:off x="6351621" y="5024289"/>
            <a:ext cx="183515" cy="769620"/>
          </a:xfrm>
          <a:prstGeom prst="rect">
            <a:avLst/>
          </a:prstGeom>
        </p:spPr>
        <p:txBody>
          <a:bodyPr vert="horz" wrap="square" lIns="0" tIns="71120" rIns="0" bIns="0" rtlCol="0">
            <a:spAutoFit/>
          </a:bodyPr>
          <a:lstStyle/>
          <a:p>
            <a:pPr marL="12700">
              <a:lnSpc>
                <a:spcPct val="100000"/>
              </a:lnSpc>
              <a:spcBef>
                <a:spcPts val="560"/>
              </a:spcBef>
            </a:pPr>
            <a:r>
              <a:rPr sz="2050" spc="175" dirty="0">
                <a:latin typeface="Times New Roman"/>
                <a:cs typeface="Times New Roman"/>
              </a:rPr>
              <a:t>1</a:t>
            </a:r>
            <a:endParaRPr sz="2050">
              <a:latin typeface="Times New Roman"/>
              <a:cs typeface="Times New Roman"/>
            </a:endParaRPr>
          </a:p>
          <a:p>
            <a:pPr marL="17145">
              <a:lnSpc>
                <a:spcPct val="100000"/>
              </a:lnSpc>
              <a:spcBef>
                <a:spcPts val="470"/>
              </a:spcBef>
            </a:pPr>
            <a:r>
              <a:rPr sz="2050" spc="175" dirty="0">
                <a:latin typeface="Times New Roman"/>
                <a:cs typeface="Times New Roman"/>
              </a:rPr>
              <a:t>2</a:t>
            </a:r>
            <a:endParaRPr sz="2050">
              <a:latin typeface="Times New Roman"/>
              <a:cs typeface="Times New Roman"/>
            </a:endParaRPr>
          </a:p>
        </p:txBody>
      </p:sp>
      <p:sp>
        <p:nvSpPr>
          <p:cNvPr id="18" name="object 18"/>
          <p:cNvSpPr txBox="1"/>
          <p:nvPr/>
        </p:nvSpPr>
        <p:spPr>
          <a:xfrm>
            <a:off x="3527295" y="5024289"/>
            <a:ext cx="183515" cy="769620"/>
          </a:xfrm>
          <a:prstGeom prst="rect">
            <a:avLst/>
          </a:prstGeom>
        </p:spPr>
        <p:txBody>
          <a:bodyPr vert="horz" wrap="square" lIns="0" tIns="71120" rIns="0" bIns="0" rtlCol="0">
            <a:spAutoFit/>
          </a:bodyPr>
          <a:lstStyle/>
          <a:p>
            <a:pPr marL="12700">
              <a:lnSpc>
                <a:spcPct val="100000"/>
              </a:lnSpc>
              <a:spcBef>
                <a:spcPts val="560"/>
              </a:spcBef>
            </a:pPr>
            <a:r>
              <a:rPr sz="2050" spc="175" dirty="0">
                <a:latin typeface="Times New Roman"/>
                <a:cs typeface="Times New Roman"/>
              </a:rPr>
              <a:t>1</a:t>
            </a:r>
            <a:endParaRPr sz="2050">
              <a:latin typeface="Times New Roman"/>
              <a:cs typeface="Times New Roman"/>
            </a:endParaRPr>
          </a:p>
          <a:p>
            <a:pPr marL="17145">
              <a:lnSpc>
                <a:spcPct val="100000"/>
              </a:lnSpc>
              <a:spcBef>
                <a:spcPts val="470"/>
              </a:spcBef>
            </a:pPr>
            <a:r>
              <a:rPr sz="2050" spc="175" dirty="0">
                <a:latin typeface="Times New Roman"/>
                <a:cs typeface="Times New Roman"/>
              </a:rPr>
              <a:t>2</a:t>
            </a:r>
            <a:endParaRPr sz="2050">
              <a:latin typeface="Times New Roman"/>
              <a:cs typeface="Times New Roman"/>
            </a:endParaRPr>
          </a:p>
        </p:txBody>
      </p:sp>
      <p:sp>
        <p:nvSpPr>
          <p:cNvPr id="19" name="object 19"/>
          <p:cNvSpPr txBox="1"/>
          <p:nvPr/>
        </p:nvSpPr>
        <p:spPr>
          <a:xfrm>
            <a:off x="7019965" y="5237346"/>
            <a:ext cx="114935" cy="210820"/>
          </a:xfrm>
          <a:prstGeom prst="rect">
            <a:avLst/>
          </a:prstGeom>
        </p:spPr>
        <p:txBody>
          <a:bodyPr vert="horz" wrap="square" lIns="0" tIns="13970" rIns="0" bIns="0" rtlCol="0">
            <a:spAutoFit/>
          </a:bodyPr>
          <a:lstStyle/>
          <a:p>
            <a:pPr marL="12700">
              <a:lnSpc>
                <a:spcPct val="100000"/>
              </a:lnSpc>
              <a:spcBef>
                <a:spcPts val="110"/>
              </a:spcBef>
            </a:pPr>
            <a:r>
              <a:rPr sz="1200" spc="100" dirty="0">
                <a:latin typeface="Times New Roman"/>
                <a:cs typeface="Times New Roman"/>
              </a:rPr>
              <a:t>3</a:t>
            </a:r>
            <a:endParaRPr sz="1200">
              <a:latin typeface="Times New Roman"/>
              <a:cs typeface="Times New Roman"/>
            </a:endParaRPr>
          </a:p>
        </p:txBody>
      </p:sp>
      <p:sp>
        <p:nvSpPr>
          <p:cNvPr id="20" name="object 20"/>
          <p:cNvSpPr txBox="1"/>
          <p:nvPr/>
        </p:nvSpPr>
        <p:spPr>
          <a:xfrm>
            <a:off x="7906120" y="5245634"/>
            <a:ext cx="1142365" cy="342265"/>
          </a:xfrm>
          <a:prstGeom prst="rect">
            <a:avLst/>
          </a:prstGeom>
        </p:spPr>
        <p:txBody>
          <a:bodyPr vert="horz" wrap="square" lIns="0" tIns="15875" rIns="0" bIns="0" rtlCol="0">
            <a:spAutoFit/>
          </a:bodyPr>
          <a:lstStyle/>
          <a:p>
            <a:pPr marL="12700">
              <a:lnSpc>
                <a:spcPct val="100000"/>
              </a:lnSpc>
              <a:spcBef>
                <a:spcPts val="125"/>
              </a:spcBef>
            </a:pPr>
            <a:r>
              <a:rPr sz="2050" spc="100" dirty="0">
                <a:latin typeface="Times New Roman"/>
                <a:cs typeface="Times New Roman"/>
              </a:rPr>
              <a:t>.........(</a:t>
            </a:r>
            <a:r>
              <a:rPr sz="2050" i="1" spc="100" dirty="0">
                <a:latin typeface="Times New Roman"/>
                <a:cs typeface="Times New Roman"/>
              </a:rPr>
              <a:t>ix</a:t>
            </a:r>
            <a:r>
              <a:rPr sz="2050" spc="100" dirty="0">
                <a:latin typeface="Times New Roman"/>
                <a:cs typeface="Times New Roman"/>
              </a:rPr>
              <a:t>)</a:t>
            </a:r>
            <a:endParaRPr sz="2050">
              <a:latin typeface="Times New Roman"/>
              <a:cs typeface="Times New Roman"/>
            </a:endParaRPr>
          </a:p>
        </p:txBody>
      </p:sp>
      <p:sp>
        <p:nvSpPr>
          <p:cNvPr id="21" name="object 21"/>
          <p:cNvSpPr txBox="1"/>
          <p:nvPr/>
        </p:nvSpPr>
        <p:spPr>
          <a:xfrm>
            <a:off x="6765767" y="5421183"/>
            <a:ext cx="657860" cy="210820"/>
          </a:xfrm>
          <a:prstGeom prst="rect">
            <a:avLst/>
          </a:prstGeom>
        </p:spPr>
        <p:txBody>
          <a:bodyPr vert="horz" wrap="square" lIns="0" tIns="13970" rIns="0" bIns="0" rtlCol="0">
            <a:spAutoFit/>
          </a:bodyPr>
          <a:lstStyle/>
          <a:p>
            <a:pPr marL="12700">
              <a:lnSpc>
                <a:spcPct val="100000"/>
              </a:lnSpc>
              <a:spcBef>
                <a:spcPts val="110"/>
              </a:spcBef>
              <a:tabLst>
                <a:tab pos="254635" algn="l"/>
                <a:tab pos="555625" algn="l"/>
              </a:tabLst>
            </a:pPr>
            <a:r>
              <a:rPr sz="1200" i="1" spc="100" dirty="0">
                <a:latin typeface="Times New Roman"/>
                <a:cs typeface="Times New Roman"/>
              </a:rPr>
              <a:t>a	</a:t>
            </a:r>
            <a:r>
              <a:rPr sz="1200" spc="100" dirty="0">
                <a:latin typeface="Times New Roman"/>
                <a:cs typeface="Times New Roman"/>
              </a:rPr>
              <a:t>2	2</a:t>
            </a:r>
            <a:endParaRPr sz="1200">
              <a:latin typeface="Times New Roman"/>
              <a:cs typeface="Times New Roman"/>
            </a:endParaRPr>
          </a:p>
        </p:txBody>
      </p:sp>
      <p:sp>
        <p:nvSpPr>
          <p:cNvPr id="22" name="object 22"/>
          <p:cNvSpPr txBox="1"/>
          <p:nvPr/>
        </p:nvSpPr>
        <p:spPr>
          <a:xfrm>
            <a:off x="6582320" y="5161251"/>
            <a:ext cx="1371600" cy="443230"/>
          </a:xfrm>
          <a:prstGeom prst="rect">
            <a:avLst/>
          </a:prstGeom>
        </p:spPr>
        <p:txBody>
          <a:bodyPr vert="horz" wrap="square" lIns="0" tIns="11430" rIns="0" bIns="0" rtlCol="0">
            <a:spAutoFit/>
          </a:bodyPr>
          <a:lstStyle/>
          <a:p>
            <a:pPr marL="12700">
              <a:lnSpc>
                <a:spcPct val="100000"/>
              </a:lnSpc>
              <a:spcBef>
                <a:spcPts val="90"/>
              </a:spcBef>
              <a:tabLst>
                <a:tab pos="572135" algn="l"/>
              </a:tabLst>
            </a:pPr>
            <a:r>
              <a:rPr sz="2200" spc="110" dirty="0">
                <a:latin typeface="Symbol"/>
                <a:cs typeface="Symbol"/>
              </a:rPr>
              <a:t></a:t>
            </a:r>
            <a:r>
              <a:rPr sz="2200" spc="390" dirty="0">
                <a:latin typeface="Times New Roman"/>
                <a:cs typeface="Times New Roman"/>
              </a:rPr>
              <a:t> </a:t>
            </a:r>
            <a:r>
              <a:rPr sz="2050" i="1" spc="155" dirty="0">
                <a:latin typeface="Times New Roman"/>
                <a:cs typeface="Times New Roman"/>
              </a:rPr>
              <a:t>v	</a:t>
            </a:r>
            <a:r>
              <a:rPr sz="2050" i="1" spc="215" dirty="0">
                <a:latin typeface="Times New Roman"/>
                <a:cs typeface="Times New Roman"/>
              </a:rPr>
              <a:t>A</a:t>
            </a:r>
            <a:r>
              <a:rPr sz="2050" i="1" spc="220" dirty="0">
                <a:latin typeface="Times New Roman"/>
                <a:cs typeface="Times New Roman"/>
              </a:rPr>
              <a:t> </a:t>
            </a:r>
            <a:r>
              <a:rPr sz="2750" spc="-10" dirty="0">
                <a:latin typeface="Symbol"/>
                <a:cs typeface="Symbol"/>
              </a:rPr>
              <a:t></a:t>
            </a:r>
            <a:r>
              <a:rPr sz="2050" spc="-10" dirty="0">
                <a:latin typeface="Times New Roman"/>
                <a:cs typeface="Times New Roman"/>
              </a:rPr>
              <a:t>W</a:t>
            </a:r>
            <a:r>
              <a:rPr sz="2750" spc="-10" dirty="0">
                <a:latin typeface="Symbol"/>
                <a:cs typeface="Symbol"/>
              </a:rPr>
              <a:t></a:t>
            </a:r>
            <a:endParaRPr sz="2750">
              <a:latin typeface="Symbol"/>
              <a:cs typeface="Symbol"/>
            </a:endParaRPr>
          </a:p>
        </p:txBody>
      </p:sp>
      <p:sp>
        <p:nvSpPr>
          <p:cNvPr id="23" name="object 23"/>
          <p:cNvSpPr txBox="1"/>
          <p:nvPr/>
        </p:nvSpPr>
        <p:spPr>
          <a:xfrm>
            <a:off x="4195032" y="5237346"/>
            <a:ext cx="114935" cy="210820"/>
          </a:xfrm>
          <a:prstGeom prst="rect">
            <a:avLst/>
          </a:prstGeom>
        </p:spPr>
        <p:txBody>
          <a:bodyPr vert="horz" wrap="square" lIns="0" tIns="13970" rIns="0" bIns="0" rtlCol="0">
            <a:spAutoFit/>
          </a:bodyPr>
          <a:lstStyle/>
          <a:p>
            <a:pPr marL="12700">
              <a:lnSpc>
                <a:spcPct val="100000"/>
              </a:lnSpc>
              <a:spcBef>
                <a:spcPts val="110"/>
              </a:spcBef>
            </a:pPr>
            <a:r>
              <a:rPr sz="1200" spc="100" dirty="0">
                <a:latin typeface="Times New Roman"/>
                <a:cs typeface="Times New Roman"/>
              </a:rPr>
              <a:t>3</a:t>
            </a:r>
            <a:endParaRPr sz="1200">
              <a:latin typeface="Times New Roman"/>
              <a:cs typeface="Times New Roman"/>
            </a:endParaRPr>
          </a:p>
        </p:txBody>
      </p:sp>
      <p:sp>
        <p:nvSpPr>
          <p:cNvPr id="24" name="object 24"/>
          <p:cNvSpPr txBox="1"/>
          <p:nvPr/>
        </p:nvSpPr>
        <p:spPr>
          <a:xfrm>
            <a:off x="3941264" y="5421183"/>
            <a:ext cx="337185" cy="210820"/>
          </a:xfrm>
          <a:prstGeom prst="rect">
            <a:avLst/>
          </a:prstGeom>
        </p:spPr>
        <p:txBody>
          <a:bodyPr vert="horz" wrap="square" lIns="0" tIns="13970" rIns="0" bIns="0" rtlCol="0">
            <a:spAutoFit/>
          </a:bodyPr>
          <a:lstStyle/>
          <a:p>
            <a:pPr marL="12700">
              <a:lnSpc>
                <a:spcPct val="100000"/>
              </a:lnSpc>
              <a:spcBef>
                <a:spcPts val="110"/>
              </a:spcBef>
              <a:tabLst>
                <a:tab pos="234315" algn="l"/>
              </a:tabLst>
            </a:pPr>
            <a:r>
              <a:rPr sz="1200" i="1" spc="100" dirty="0">
                <a:latin typeface="Times New Roman"/>
                <a:cs typeface="Times New Roman"/>
              </a:rPr>
              <a:t>a	</a:t>
            </a:r>
            <a:r>
              <a:rPr sz="1200" spc="100" dirty="0">
                <a:latin typeface="Times New Roman"/>
                <a:cs typeface="Times New Roman"/>
              </a:rPr>
              <a:t>1</a:t>
            </a:r>
            <a:endParaRPr sz="1200">
              <a:latin typeface="Times New Roman"/>
              <a:cs typeface="Times New Roman"/>
            </a:endParaRPr>
          </a:p>
        </p:txBody>
      </p:sp>
      <p:sp>
        <p:nvSpPr>
          <p:cNvPr id="25" name="object 25"/>
          <p:cNvSpPr txBox="1"/>
          <p:nvPr/>
        </p:nvSpPr>
        <p:spPr>
          <a:xfrm>
            <a:off x="3091932" y="5421183"/>
            <a:ext cx="114935" cy="210820"/>
          </a:xfrm>
          <a:prstGeom prst="rect">
            <a:avLst/>
          </a:prstGeom>
        </p:spPr>
        <p:txBody>
          <a:bodyPr vert="horz" wrap="square" lIns="0" tIns="13970" rIns="0" bIns="0" rtlCol="0">
            <a:spAutoFit/>
          </a:bodyPr>
          <a:lstStyle/>
          <a:p>
            <a:pPr marL="12700">
              <a:lnSpc>
                <a:spcPct val="100000"/>
              </a:lnSpc>
              <a:spcBef>
                <a:spcPts val="110"/>
              </a:spcBef>
            </a:pPr>
            <a:r>
              <a:rPr sz="1200" spc="100" dirty="0">
                <a:latin typeface="Times New Roman"/>
                <a:cs typeface="Times New Roman"/>
              </a:rPr>
              <a:t>1</a:t>
            </a:r>
            <a:endParaRPr sz="1200">
              <a:latin typeface="Times New Roman"/>
              <a:cs typeface="Times New Roman"/>
            </a:endParaRPr>
          </a:p>
        </p:txBody>
      </p:sp>
      <p:sp>
        <p:nvSpPr>
          <p:cNvPr id="26" name="object 26"/>
          <p:cNvSpPr txBox="1"/>
          <p:nvPr/>
        </p:nvSpPr>
        <p:spPr>
          <a:xfrm>
            <a:off x="3757842" y="5226629"/>
            <a:ext cx="449580" cy="365125"/>
          </a:xfrm>
          <a:prstGeom prst="rect">
            <a:avLst/>
          </a:prstGeom>
        </p:spPr>
        <p:txBody>
          <a:bodyPr vert="horz" wrap="square" lIns="0" tIns="15875" rIns="0" bIns="0" rtlCol="0">
            <a:spAutoFit/>
          </a:bodyPr>
          <a:lstStyle/>
          <a:p>
            <a:pPr marL="12700">
              <a:lnSpc>
                <a:spcPct val="100000"/>
              </a:lnSpc>
              <a:spcBef>
                <a:spcPts val="125"/>
              </a:spcBef>
            </a:pPr>
            <a:r>
              <a:rPr sz="2200" spc="110" dirty="0">
                <a:latin typeface="Symbol"/>
                <a:cs typeface="Symbol"/>
              </a:rPr>
              <a:t></a:t>
            </a:r>
            <a:r>
              <a:rPr sz="2200" spc="310" dirty="0">
                <a:latin typeface="Times New Roman"/>
                <a:cs typeface="Times New Roman"/>
              </a:rPr>
              <a:t> </a:t>
            </a:r>
            <a:r>
              <a:rPr sz="2050" i="1" spc="155" dirty="0">
                <a:latin typeface="Times New Roman"/>
                <a:cs typeface="Times New Roman"/>
              </a:rPr>
              <a:t>v</a:t>
            </a:r>
            <a:endParaRPr sz="2050">
              <a:latin typeface="Times New Roman"/>
              <a:cs typeface="Times New Roman"/>
            </a:endParaRPr>
          </a:p>
        </p:txBody>
      </p:sp>
      <p:sp>
        <p:nvSpPr>
          <p:cNvPr id="27" name="object 27"/>
          <p:cNvSpPr txBox="1"/>
          <p:nvPr/>
        </p:nvSpPr>
        <p:spPr>
          <a:xfrm>
            <a:off x="4291930" y="5245634"/>
            <a:ext cx="2019935" cy="342265"/>
          </a:xfrm>
          <a:prstGeom prst="rect">
            <a:avLst/>
          </a:prstGeom>
        </p:spPr>
        <p:txBody>
          <a:bodyPr vert="horz" wrap="square" lIns="0" tIns="15875" rIns="0" bIns="0" rtlCol="0">
            <a:spAutoFit/>
          </a:bodyPr>
          <a:lstStyle/>
          <a:p>
            <a:pPr marL="38100">
              <a:lnSpc>
                <a:spcPct val="100000"/>
              </a:lnSpc>
              <a:spcBef>
                <a:spcPts val="125"/>
              </a:spcBef>
              <a:tabLst>
                <a:tab pos="965835" algn="l"/>
              </a:tabLst>
            </a:pPr>
            <a:r>
              <a:rPr sz="2050" i="1" dirty="0">
                <a:latin typeface="Times New Roman"/>
                <a:cs typeface="Times New Roman"/>
              </a:rPr>
              <a:t>A</a:t>
            </a:r>
            <a:r>
              <a:rPr sz="1800" baseline="-23148" dirty="0">
                <a:latin typeface="Times New Roman"/>
                <a:cs typeface="Times New Roman"/>
              </a:rPr>
              <a:t>1</a:t>
            </a:r>
            <a:r>
              <a:rPr sz="1800" spc="405" baseline="-23148" dirty="0">
                <a:latin typeface="Times New Roman"/>
                <a:cs typeface="Times New Roman"/>
              </a:rPr>
              <a:t> </a:t>
            </a:r>
            <a:r>
              <a:rPr sz="2050" spc="165" dirty="0">
                <a:latin typeface="Times New Roman"/>
                <a:cs typeface="Times New Roman"/>
              </a:rPr>
              <a:t>(W)	</a:t>
            </a:r>
            <a:r>
              <a:rPr sz="2050" spc="110" dirty="0">
                <a:latin typeface="Times New Roman"/>
                <a:cs typeface="Times New Roman"/>
              </a:rPr>
              <a:t>and</a:t>
            </a:r>
            <a:r>
              <a:rPr sz="2050" spc="204" dirty="0">
                <a:latin typeface="Times New Roman"/>
                <a:cs typeface="Times New Roman"/>
              </a:rPr>
              <a:t> </a:t>
            </a:r>
            <a:r>
              <a:rPr sz="2050" i="1" spc="-15" dirty="0">
                <a:latin typeface="Times New Roman"/>
                <a:cs typeface="Times New Roman"/>
              </a:rPr>
              <a:t>P</a:t>
            </a:r>
            <a:r>
              <a:rPr sz="1800" spc="-22" baseline="-23148" dirty="0">
                <a:latin typeface="Times New Roman"/>
                <a:cs typeface="Times New Roman"/>
              </a:rPr>
              <a:t>2</a:t>
            </a:r>
            <a:r>
              <a:rPr sz="1800" spc="675" baseline="-23148" dirty="0">
                <a:latin typeface="Times New Roman"/>
                <a:cs typeface="Times New Roman"/>
              </a:rPr>
              <a:t> </a:t>
            </a:r>
            <a:r>
              <a:rPr sz="2050" spc="195" dirty="0">
                <a:latin typeface="Symbol"/>
                <a:cs typeface="Symbol"/>
              </a:rPr>
              <a:t></a:t>
            </a:r>
            <a:endParaRPr sz="2050">
              <a:latin typeface="Symbol"/>
              <a:cs typeface="Symbol"/>
            </a:endParaRPr>
          </a:p>
        </p:txBody>
      </p:sp>
      <p:sp>
        <p:nvSpPr>
          <p:cNvPr id="28" name="object 28"/>
          <p:cNvSpPr txBox="1"/>
          <p:nvPr/>
        </p:nvSpPr>
        <p:spPr>
          <a:xfrm>
            <a:off x="2969025" y="5245634"/>
            <a:ext cx="493395" cy="342265"/>
          </a:xfrm>
          <a:prstGeom prst="rect">
            <a:avLst/>
          </a:prstGeom>
        </p:spPr>
        <p:txBody>
          <a:bodyPr vert="horz" wrap="square" lIns="0" tIns="15875" rIns="0" bIns="0" rtlCol="0">
            <a:spAutoFit/>
          </a:bodyPr>
          <a:lstStyle/>
          <a:p>
            <a:pPr marL="12700">
              <a:lnSpc>
                <a:spcPct val="100000"/>
              </a:lnSpc>
              <a:spcBef>
                <a:spcPts val="125"/>
              </a:spcBef>
            </a:pPr>
            <a:r>
              <a:rPr sz="2050" i="1" spc="215" dirty="0">
                <a:latin typeface="Times New Roman"/>
                <a:cs typeface="Times New Roman"/>
              </a:rPr>
              <a:t>P</a:t>
            </a:r>
            <a:r>
              <a:rPr sz="2050" i="1" spc="285" dirty="0">
                <a:latin typeface="Times New Roman"/>
                <a:cs typeface="Times New Roman"/>
              </a:rPr>
              <a:t> </a:t>
            </a:r>
            <a:r>
              <a:rPr sz="2050" spc="195" dirty="0">
                <a:latin typeface="Symbol"/>
                <a:cs typeface="Symbol"/>
              </a:rPr>
              <a:t></a:t>
            </a:r>
            <a:endParaRPr sz="2050">
              <a:latin typeface="Symbol"/>
              <a:cs typeface="Symbol"/>
            </a:endParaRPr>
          </a:p>
        </p:txBody>
      </p:sp>
      <p:sp>
        <p:nvSpPr>
          <p:cNvPr id="29" name="object 29"/>
          <p:cNvSpPr/>
          <p:nvPr/>
        </p:nvSpPr>
        <p:spPr>
          <a:xfrm>
            <a:off x="5053744" y="6301094"/>
            <a:ext cx="156845" cy="0"/>
          </a:xfrm>
          <a:custGeom>
            <a:avLst/>
            <a:gdLst/>
            <a:ahLst/>
            <a:cxnLst/>
            <a:rect l="l" t="t" r="r" b="b"/>
            <a:pathLst>
              <a:path w="156845">
                <a:moveTo>
                  <a:pt x="0" y="0"/>
                </a:moveTo>
                <a:lnTo>
                  <a:pt x="156629" y="0"/>
                </a:lnTo>
              </a:path>
            </a:pathLst>
          </a:custGeom>
          <a:ln w="10853">
            <a:solidFill>
              <a:srgbClr val="000000"/>
            </a:solidFill>
          </a:ln>
        </p:spPr>
        <p:txBody>
          <a:bodyPr wrap="square" lIns="0" tIns="0" rIns="0" bIns="0" rtlCol="0"/>
          <a:lstStyle/>
          <a:p>
            <a:endParaRPr/>
          </a:p>
        </p:txBody>
      </p:sp>
      <p:sp>
        <p:nvSpPr>
          <p:cNvPr id="30" name="object 30"/>
          <p:cNvSpPr txBox="1"/>
          <p:nvPr/>
        </p:nvSpPr>
        <p:spPr>
          <a:xfrm>
            <a:off x="5058686" y="6296331"/>
            <a:ext cx="155575" cy="335915"/>
          </a:xfrm>
          <a:prstGeom prst="rect">
            <a:avLst/>
          </a:prstGeom>
        </p:spPr>
        <p:txBody>
          <a:bodyPr vert="horz" wrap="square" lIns="0" tIns="17145" rIns="0" bIns="0" rtlCol="0">
            <a:spAutoFit/>
          </a:bodyPr>
          <a:lstStyle/>
          <a:p>
            <a:pPr marL="12700">
              <a:lnSpc>
                <a:spcPct val="100000"/>
              </a:lnSpc>
              <a:spcBef>
                <a:spcPts val="135"/>
              </a:spcBef>
            </a:pPr>
            <a:r>
              <a:rPr sz="2000" spc="20" dirty="0">
                <a:latin typeface="Times New Roman"/>
                <a:cs typeface="Times New Roman"/>
              </a:rPr>
              <a:t>2</a:t>
            </a:r>
            <a:endParaRPr sz="2000">
              <a:latin typeface="Times New Roman"/>
              <a:cs typeface="Times New Roman"/>
            </a:endParaRPr>
          </a:p>
        </p:txBody>
      </p:sp>
      <p:sp>
        <p:nvSpPr>
          <p:cNvPr id="31" name="object 31"/>
          <p:cNvSpPr txBox="1"/>
          <p:nvPr/>
        </p:nvSpPr>
        <p:spPr>
          <a:xfrm>
            <a:off x="5054598" y="5931898"/>
            <a:ext cx="155575" cy="335915"/>
          </a:xfrm>
          <a:prstGeom prst="rect">
            <a:avLst/>
          </a:prstGeom>
        </p:spPr>
        <p:txBody>
          <a:bodyPr vert="horz" wrap="square" lIns="0" tIns="17145" rIns="0" bIns="0" rtlCol="0">
            <a:spAutoFit/>
          </a:bodyPr>
          <a:lstStyle/>
          <a:p>
            <a:pPr marL="12700">
              <a:lnSpc>
                <a:spcPct val="100000"/>
              </a:lnSpc>
              <a:spcBef>
                <a:spcPts val="135"/>
              </a:spcBef>
            </a:pPr>
            <a:r>
              <a:rPr sz="2000" spc="20" dirty="0">
                <a:latin typeface="Times New Roman"/>
                <a:cs typeface="Times New Roman"/>
              </a:rPr>
              <a:t>1</a:t>
            </a:r>
            <a:endParaRPr sz="2000">
              <a:latin typeface="Times New Roman"/>
              <a:cs typeface="Times New Roman"/>
            </a:endParaRPr>
          </a:p>
        </p:txBody>
      </p:sp>
      <p:sp>
        <p:nvSpPr>
          <p:cNvPr id="32" name="object 32"/>
          <p:cNvSpPr txBox="1"/>
          <p:nvPr/>
        </p:nvSpPr>
        <p:spPr>
          <a:xfrm>
            <a:off x="2318140" y="6094491"/>
            <a:ext cx="1621790" cy="335915"/>
          </a:xfrm>
          <a:prstGeom prst="rect">
            <a:avLst/>
          </a:prstGeom>
        </p:spPr>
        <p:txBody>
          <a:bodyPr vert="horz" wrap="square" lIns="0" tIns="17145" rIns="0" bIns="0" rtlCol="0">
            <a:spAutoFit/>
          </a:bodyPr>
          <a:lstStyle/>
          <a:p>
            <a:pPr marL="38100">
              <a:lnSpc>
                <a:spcPct val="100000"/>
              </a:lnSpc>
              <a:spcBef>
                <a:spcPts val="135"/>
              </a:spcBef>
            </a:pPr>
            <a:r>
              <a:rPr sz="2000" i="1" spc="30" dirty="0">
                <a:latin typeface="Times New Roman"/>
                <a:cs typeface="Times New Roman"/>
              </a:rPr>
              <a:t>P</a:t>
            </a:r>
            <a:r>
              <a:rPr sz="2000" i="1" spc="-20" dirty="0">
                <a:latin typeface="Times New Roman"/>
                <a:cs typeface="Times New Roman"/>
              </a:rPr>
              <a:t> </a:t>
            </a:r>
            <a:r>
              <a:rPr sz="2000" spc="25" dirty="0">
                <a:latin typeface="Symbol"/>
                <a:cs typeface="Symbol"/>
              </a:rPr>
              <a:t></a:t>
            </a:r>
            <a:r>
              <a:rPr sz="2000" spc="10" dirty="0">
                <a:latin typeface="Times New Roman"/>
                <a:cs typeface="Times New Roman"/>
              </a:rPr>
              <a:t> </a:t>
            </a:r>
            <a:r>
              <a:rPr sz="2000" i="1" spc="-190" dirty="0">
                <a:latin typeface="Times New Roman"/>
                <a:cs typeface="Times New Roman"/>
              </a:rPr>
              <a:t>P</a:t>
            </a:r>
            <a:r>
              <a:rPr sz="1725" spc="-284" baseline="-24154" dirty="0">
                <a:latin typeface="Times New Roman"/>
                <a:cs typeface="Times New Roman"/>
              </a:rPr>
              <a:t>1</a:t>
            </a:r>
            <a:r>
              <a:rPr sz="1725" spc="-52" baseline="-24154" dirty="0">
                <a:latin typeface="Times New Roman"/>
                <a:cs typeface="Times New Roman"/>
              </a:rPr>
              <a:t> </a:t>
            </a:r>
            <a:r>
              <a:rPr sz="2000" spc="25" dirty="0">
                <a:latin typeface="Symbol"/>
                <a:cs typeface="Symbol"/>
              </a:rPr>
              <a:t></a:t>
            </a:r>
            <a:r>
              <a:rPr sz="2000" spc="-110" dirty="0">
                <a:latin typeface="Times New Roman"/>
                <a:cs typeface="Times New Roman"/>
              </a:rPr>
              <a:t> </a:t>
            </a:r>
            <a:r>
              <a:rPr sz="2000" i="1" spc="-125" dirty="0">
                <a:latin typeface="Times New Roman"/>
                <a:cs typeface="Times New Roman"/>
              </a:rPr>
              <a:t>P</a:t>
            </a:r>
            <a:r>
              <a:rPr sz="1725" spc="-187" baseline="-24154" dirty="0">
                <a:latin typeface="Times New Roman"/>
                <a:cs typeface="Times New Roman"/>
              </a:rPr>
              <a:t>2</a:t>
            </a:r>
            <a:r>
              <a:rPr sz="1725" spc="397" baseline="-24154" dirty="0">
                <a:latin typeface="Times New Roman"/>
                <a:cs typeface="Times New Roman"/>
              </a:rPr>
              <a:t> </a:t>
            </a:r>
            <a:r>
              <a:rPr sz="2000" dirty="0">
                <a:latin typeface="Times New Roman"/>
                <a:cs typeface="Times New Roman"/>
              </a:rPr>
              <a:t>(W)</a:t>
            </a:r>
            <a:endParaRPr sz="2000">
              <a:latin typeface="Times New Roman"/>
              <a:cs typeface="Times New Roman"/>
            </a:endParaRPr>
          </a:p>
        </p:txBody>
      </p:sp>
      <p:sp>
        <p:nvSpPr>
          <p:cNvPr id="33" name="object 33"/>
          <p:cNvSpPr txBox="1"/>
          <p:nvPr/>
        </p:nvSpPr>
        <p:spPr>
          <a:xfrm>
            <a:off x="6369165" y="6266529"/>
            <a:ext cx="357505" cy="207010"/>
          </a:xfrm>
          <a:prstGeom prst="rect">
            <a:avLst/>
          </a:prstGeom>
        </p:spPr>
        <p:txBody>
          <a:bodyPr vert="horz" wrap="square" lIns="0" tIns="17145" rIns="0" bIns="0" rtlCol="0">
            <a:spAutoFit/>
          </a:bodyPr>
          <a:lstStyle/>
          <a:p>
            <a:pPr marL="12700">
              <a:lnSpc>
                <a:spcPct val="100000"/>
              </a:lnSpc>
              <a:spcBef>
                <a:spcPts val="135"/>
              </a:spcBef>
              <a:tabLst>
                <a:tab pos="267970" algn="l"/>
              </a:tabLst>
            </a:pPr>
            <a:r>
              <a:rPr sz="1150" spc="20" dirty="0">
                <a:latin typeface="Times New Roman"/>
                <a:cs typeface="Times New Roman"/>
              </a:rPr>
              <a:t>2	2</a:t>
            </a:r>
            <a:endParaRPr sz="1150">
              <a:latin typeface="Times New Roman"/>
              <a:cs typeface="Times New Roman"/>
            </a:endParaRPr>
          </a:p>
        </p:txBody>
      </p:sp>
      <p:sp>
        <p:nvSpPr>
          <p:cNvPr id="34" name="object 34"/>
          <p:cNvSpPr txBox="1"/>
          <p:nvPr/>
        </p:nvSpPr>
        <p:spPr>
          <a:xfrm>
            <a:off x="5930258" y="6086369"/>
            <a:ext cx="550545" cy="207010"/>
          </a:xfrm>
          <a:prstGeom prst="rect">
            <a:avLst/>
          </a:prstGeom>
        </p:spPr>
        <p:txBody>
          <a:bodyPr vert="horz" wrap="square" lIns="0" tIns="17145" rIns="0" bIns="0" rtlCol="0">
            <a:spAutoFit/>
          </a:bodyPr>
          <a:lstStyle/>
          <a:p>
            <a:pPr marL="12700">
              <a:lnSpc>
                <a:spcPct val="100000"/>
              </a:lnSpc>
              <a:spcBef>
                <a:spcPts val="135"/>
              </a:spcBef>
              <a:tabLst>
                <a:tab pos="461009" algn="l"/>
              </a:tabLst>
            </a:pPr>
            <a:r>
              <a:rPr sz="1150" spc="20" dirty="0">
                <a:latin typeface="Times New Roman"/>
                <a:cs typeface="Times New Roman"/>
              </a:rPr>
              <a:t>3	3</a:t>
            </a:r>
            <a:endParaRPr sz="1150">
              <a:latin typeface="Times New Roman"/>
              <a:cs typeface="Times New Roman"/>
            </a:endParaRPr>
          </a:p>
        </p:txBody>
      </p:sp>
      <p:sp>
        <p:nvSpPr>
          <p:cNvPr id="35" name="object 35"/>
          <p:cNvSpPr txBox="1"/>
          <p:nvPr/>
        </p:nvSpPr>
        <p:spPr>
          <a:xfrm>
            <a:off x="5405938" y="6266529"/>
            <a:ext cx="598805" cy="207010"/>
          </a:xfrm>
          <a:prstGeom prst="rect">
            <a:avLst/>
          </a:prstGeom>
        </p:spPr>
        <p:txBody>
          <a:bodyPr vert="horz" wrap="square" lIns="0" tIns="17145" rIns="0" bIns="0" rtlCol="0">
            <a:spAutoFit/>
          </a:bodyPr>
          <a:lstStyle/>
          <a:p>
            <a:pPr marL="12700">
              <a:lnSpc>
                <a:spcPct val="100000"/>
              </a:lnSpc>
              <a:spcBef>
                <a:spcPts val="135"/>
              </a:spcBef>
              <a:tabLst>
                <a:tab pos="336550" algn="l"/>
              </a:tabLst>
            </a:pPr>
            <a:r>
              <a:rPr sz="1150" i="1" spc="20" dirty="0">
                <a:latin typeface="Times New Roman"/>
                <a:cs typeface="Times New Roman"/>
              </a:rPr>
              <a:t>a	</a:t>
            </a:r>
            <a:r>
              <a:rPr sz="1150" spc="20" dirty="0">
                <a:latin typeface="Times New Roman"/>
                <a:cs typeface="Times New Roman"/>
              </a:rPr>
              <a:t>1 </a:t>
            </a:r>
            <a:r>
              <a:rPr sz="1150" spc="80" dirty="0">
                <a:latin typeface="Times New Roman"/>
                <a:cs typeface="Times New Roman"/>
              </a:rPr>
              <a:t> </a:t>
            </a:r>
            <a:r>
              <a:rPr sz="1150" spc="20" dirty="0">
                <a:latin typeface="Times New Roman"/>
                <a:cs typeface="Times New Roman"/>
              </a:rPr>
              <a:t>1</a:t>
            </a:r>
            <a:endParaRPr sz="1150">
              <a:latin typeface="Times New Roman"/>
              <a:cs typeface="Times New Roman"/>
            </a:endParaRPr>
          </a:p>
        </p:txBody>
      </p:sp>
      <p:sp>
        <p:nvSpPr>
          <p:cNvPr id="36" name="object 36"/>
          <p:cNvSpPr txBox="1"/>
          <p:nvPr/>
        </p:nvSpPr>
        <p:spPr>
          <a:xfrm>
            <a:off x="4264223" y="5939437"/>
            <a:ext cx="4156075" cy="521970"/>
          </a:xfrm>
          <a:prstGeom prst="rect">
            <a:avLst/>
          </a:prstGeom>
        </p:spPr>
        <p:txBody>
          <a:bodyPr vert="horz" wrap="square" lIns="0" tIns="13335" rIns="0" bIns="0" rtlCol="0">
            <a:spAutoFit/>
          </a:bodyPr>
          <a:lstStyle/>
          <a:p>
            <a:pPr marL="12700">
              <a:lnSpc>
                <a:spcPct val="100000"/>
              </a:lnSpc>
              <a:spcBef>
                <a:spcPts val="105"/>
              </a:spcBef>
              <a:tabLst>
                <a:tab pos="360045" algn="l"/>
                <a:tab pos="998219" algn="l"/>
                <a:tab pos="1818639" algn="l"/>
              </a:tabLst>
            </a:pPr>
            <a:r>
              <a:rPr sz="2000" spc="20" dirty="0">
                <a:latin typeface="Times New Roman"/>
                <a:cs typeface="Times New Roman"/>
              </a:rPr>
              <a:t>or	</a:t>
            </a:r>
            <a:r>
              <a:rPr sz="2000" i="1" spc="30" dirty="0">
                <a:latin typeface="Times New Roman"/>
                <a:cs typeface="Times New Roman"/>
              </a:rPr>
              <a:t>P </a:t>
            </a:r>
            <a:r>
              <a:rPr sz="2000" spc="25" dirty="0">
                <a:latin typeface="Symbol"/>
                <a:cs typeface="Symbol"/>
              </a:rPr>
              <a:t></a:t>
            </a:r>
            <a:r>
              <a:rPr sz="2000" spc="25" dirty="0">
                <a:latin typeface="Times New Roman"/>
                <a:cs typeface="Times New Roman"/>
              </a:rPr>
              <a:t>	</a:t>
            </a:r>
            <a:r>
              <a:rPr sz="2150" spc="-55" dirty="0">
                <a:latin typeface="Symbol"/>
                <a:cs typeface="Symbol"/>
              </a:rPr>
              <a:t></a:t>
            </a:r>
            <a:r>
              <a:rPr sz="2150" spc="-55" dirty="0">
                <a:latin typeface="Times New Roman"/>
                <a:cs typeface="Times New Roman"/>
              </a:rPr>
              <a:t> </a:t>
            </a:r>
            <a:r>
              <a:rPr sz="2150" spc="-110" dirty="0">
                <a:latin typeface="Times New Roman"/>
                <a:cs typeface="Times New Roman"/>
              </a:rPr>
              <a:t> </a:t>
            </a:r>
            <a:r>
              <a:rPr sz="3250" spc="-380" dirty="0">
                <a:latin typeface="Symbol"/>
                <a:cs typeface="Symbol"/>
              </a:rPr>
              <a:t></a:t>
            </a:r>
            <a:r>
              <a:rPr sz="2000" i="1" spc="30" dirty="0">
                <a:latin typeface="Times New Roman"/>
                <a:cs typeface="Times New Roman"/>
              </a:rPr>
              <a:t>A</a:t>
            </a:r>
            <a:r>
              <a:rPr sz="2000" i="1" spc="-200" dirty="0">
                <a:latin typeface="Times New Roman"/>
                <a:cs typeface="Times New Roman"/>
              </a:rPr>
              <a:t> </a:t>
            </a:r>
            <a:r>
              <a:rPr sz="2000" i="1" spc="20" dirty="0">
                <a:latin typeface="Times New Roman"/>
                <a:cs typeface="Times New Roman"/>
              </a:rPr>
              <a:t>v</a:t>
            </a:r>
            <a:r>
              <a:rPr sz="2000" i="1" dirty="0">
                <a:latin typeface="Times New Roman"/>
                <a:cs typeface="Times New Roman"/>
              </a:rPr>
              <a:t>	</a:t>
            </a:r>
            <a:r>
              <a:rPr sz="2000" spc="25" dirty="0">
                <a:latin typeface="Symbol"/>
                <a:cs typeface="Symbol"/>
              </a:rPr>
              <a:t></a:t>
            </a:r>
            <a:r>
              <a:rPr sz="2000" spc="-195" dirty="0">
                <a:latin typeface="Times New Roman"/>
                <a:cs typeface="Times New Roman"/>
              </a:rPr>
              <a:t> </a:t>
            </a:r>
            <a:r>
              <a:rPr sz="2000" i="1" spc="20" dirty="0">
                <a:latin typeface="Times New Roman"/>
                <a:cs typeface="Times New Roman"/>
              </a:rPr>
              <a:t>v</a:t>
            </a:r>
            <a:r>
              <a:rPr sz="2000" i="1" dirty="0">
                <a:latin typeface="Times New Roman"/>
                <a:cs typeface="Times New Roman"/>
              </a:rPr>
              <a:t> </a:t>
            </a:r>
            <a:r>
              <a:rPr sz="2000" i="1" spc="-95" dirty="0">
                <a:latin typeface="Times New Roman"/>
                <a:cs typeface="Times New Roman"/>
              </a:rPr>
              <a:t> </a:t>
            </a:r>
            <a:r>
              <a:rPr sz="2000" i="1" spc="30" dirty="0">
                <a:latin typeface="Times New Roman"/>
                <a:cs typeface="Times New Roman"/>
              </a:rPr>
              <a:t>A</a:t>
            </a:r>
            <a:r>
              <a:rPr sz="2000" i="1" spc="245" dirty="0">
                <a:latin typeface="Times New Roman"/>
                <a:cs typeface="Times New Roman"/>
              </a:rPr>
              <a:t> </a:t>
            </a:r>
            <a:r>
              <a:rPr sz="3250" spc="-415" dirty="0">
                <a:latin typeface="Symbol"/>
                <a:cs typeface="Symbol"/>
              </a:rPr>
              <a:t></a:t>
            </a:r>
            <a:r>
              <a:rPr sz="3250" spc="340" dirty="0">
                <a:latin typeface="Times New Roman"/>
                <a:cs typeface="Times New Roman"/>
              </a:rPr>
              <a:t> </a:t>
            </a:r>
            <a:r>
              <a:rPr sz="2000" spc="-35" dirty="0">
                <a:latin typeface="Times New Roman"/>
                <a:cs typeface="Times New Roman"/>
              </a:rPr>
              <a:t>(</a:t>
            </a:r>
            <a:r>
              <a:rPr sz="2000" spc="20" dirty="0">
                <a:latin typeface="Times New Roman"/>
                <a:cs typeface="Times New Roman"/>
              </a:rPr>
              <a:t>W</a:t>
            </a:r>
            <a:r>
              <a:rPr sz="2000" spc="-35" dirty="0">
                <a:latin typeface="Times New Roman"/>
                <a:cs typeface="Times New Roman"/>
              </a:rPr>
              <a:t>)</a:t>
            </a:r>
            <a:r>
              <a:rPr sz="2000" spc="10" dirty="0">
                <a:latin typeface="Times New Roman"/>
                <a:cs typeface="Times New Roman"/>
              </a:rPr>
              <a:t>.</a:t>
            </a:r>
            <a:r>
              <a:rPr sz="2000" dirty="0">
                <a:latin typeface="Times New Roman"/>
                <a:cs typeface="Times New Roman"/>
              </a:rPr>
              <a:t>.</a:t>
            </a:r>
            <a:r>
              <a:rPr sz="2000" spc="10" dirty="0">
                <a:latin typeface="Times New Roman"/>
                <a:cs typeface="Times New Roman"/>
              </a:rPr>
              <a:t>.</a:t>
            </a:r>
            <a:r>
              <a:rPr sz="2000" dirty="0">
                <a:latin typeface="Times New Roman"/>
                <a:cs typeface="Times New Roman"/>
              </a:rPr>
              <a:t>.</a:t>
            </a:r>
            <a:r>
              <a:rPr sz="2000" spc="10" dirty="0">
                <a:latin typeface="Times New Roman"/>
                <a:cs typeface="Times New Roman"/>
              </a:rPr>
              <a:t>.</a:t>
            </a:r>
            <a:r>
              <a:rPr sz="2000" dirty="0">
                <a:latin typeface="Times New Roman"/>
                <a:cs typeface="Times New Roman"/>
              </a:rPr>
              <a:t>.</a:t>
            </a:r>
            <a:r>
              <a:rPr sz="2000" spc="80" dirty="0">
                <a:latin typeface="Times New Roman"/>
                <a:cs typeface="Times New Roman"/>
              </a:rPr>
              <a:t>.</a:t>
            </a:r>
            <a:r>
              <a:rPr sz="2000" spc="5" dirty="0">
                <a:latin typeface="Times New Roman"/>
                <a:cs typeface="Times New Roman"/>
              </a:rPr>
              <a:t>...</a:t>
            </a:r>
            <a:r>
              <a:rPr sz="2000" spc="-85" dirty="0">
                <a:latin typeface="Times New Roman"/>
                <a:cs typeface="Times New Roman"/>
              </a:rPr>
              <a:t>.</a:t>
            </a:r>
            <a:r>
              <a:rPr sz="2000" spc="160" dirty="0">
                <a:latin typeface="Times New Roman"/>
                <a:cs typeface="Times New Roman"/>
              </a:rPr>
              <a:t>(</a:t>
            </a:r>
            <a:r>
              <a:rPr sz="2000" i="1" spc="65" dirty="0">
                <a:latin typeface="Times New Roman"/>
                <a:cs typeface="Times New Roman"/>
              </a:rPr>
              <a:t>x</a:t>
            </a:r>
            <a:r>
              <a:rPr sz="2000" spc="15" dirty="0">
                <a:latin typeface="Times New Roman"/>
                <a:cs typeface="Times New Roman"/>
              </a:rPr>
              <a:t>)</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62</a:t>
            </a:r>
            <a:endParaRPr sz="1200">
              <a:latin typeface="Arial MT"/>
              <a:cs typeface="Arial MT"/>
            </a:endParaRPr>
          </a:p>
        </p:txBody>
      </p:sp>
      <p:sp>
        <p:nvSpPr>
          <p:cNvPr id="3" name="object 3"/>
          <p:cNvSpPr txBox="1"/>
          <p:nvPr/>
        </p:nvSpPr>
        <p:spPr>
          <a:xfrm>
            <a:off x="129539" y="4160901"/>
            <a:ext cx="6857365" cy="330835"/>
          </a:xfrm>
          <a:prstGeom prst="rect">
            <a:avLst/>
          </a:prstGeom>
        </p:spPr>
        <p:txBody>
          <a:bodyPr vert="horz" wrap="square" lIns="0" tIns="12700" rIns="0" bIns="0" rtlCol="0">
            <a:spAutoFit/>
          </a:bodyPr>
          <a:lstStyle/>
          <a:p>
            <a:pPr marL="38100">
              <a:lnSpc>
                <a:spcPct val="100000"/>
              </a:lnSpc>
              <a:spcBef>
                <a:spcPts val="100"/>
              </a:spcBef>
            </a:pPr>
            <a:r>
              <a:rPr sz="2000" dirty="0">
                <a:latin typeface="Times New Roman"/>
                <a:cs typeface="Times New Roman"/>
              </a:rPr>
              <a:t>The </a:t>
            </a:r>
            <a:r>
              <a:rPr sz="2000" spc="-10" dirty="0">
                <a:latin typeface="Times New Roman"/>
                <a:cs typeface="Times New Roman"/>
              </a:rPr>
              <a:t>maximum</a:t>
            </a:r>
            <a:r>
              <a:rPr sz="2000" spc="10" dirty="0">
                <a:latin typeface="Times New Roman"/>
                <a:cs typeface="Times New Roman"/>
              </a:rPr>
              <a:t> </a:t>
            </a:r>
            <a:r>
              <a:rPr sz="2000" dirty="0">
                <a:latin typeface="Times New Roman"/>
                <a:cs typeface="Times New Roman"/>
              </a:rPr>
              <a:t>power</a:t>
            </a:r>
            <a:r>
              <a:rPr sz="2000" spc="-3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obtained</a:t>
            </a:r>
            <a:r>
              <a:rPr sz="2000" spc="-25" dirty="0">
                <a:latin typeface="Times New Roman"/>
                <a:cs typeface="Times New Roman"/>
              </a:rPr>
              <a:t> </a:t>
            </a:r>
            <a:r>
              <a:rPr sz="2000" dirty="0">
                <a:latin typeface="Times New Roman"/>
                <a:cs typeface="Times New Roman"/>
              </a:rPr>
              <a:t>when</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wind</a:t>
            </a:r>
            <a:r>
              <a:rPr sz="2000" spc="-10" dirty="0">
                <a:latin typeface="Times New Roman"/>
                <a:cs typeface="Times New Roman"/>
              </a:rPr>
              <a:t> </a:t>
            </a:r>
            <a:r>
              <a:rPr sz="2000" dirty="0">
                <a:latin typeface="Times New Roman"/>
                <a:cs typeface="Times New Roman"/>
              </a:rPr>
              <a:t>speed</a:t>
            </a:r>
            <a:r>
              <a:rPr sz="2000" spc="-25" dirty="0">
                <a:latin typeface="Times New Roman"/>
                <a:cs typeface="Times New Roman"/>
              </a:rPr>
              <a:t> </a:t>
            </a:r>
            <a:r>
              <a:rPr sz="2000" spc="10" dirty="0">
                <a:latin typeface="Times New Roman"/>
                <a:cs typeface="Times New Roman"/>
              </a:rPr>
              <a:t>(</a:t>
            </a:r>
            <a:r>
              <a:rPr sz="2000" i="1" spc="10" dirty="0">
                <a:latin typeface="Times New Roman"/>
                <a:cs typeface="Times New Roman"/>
              </a:rPr>
              <a:t>v</a:t>
            </a:r>
            <a:r>
              <a:rPr sz="1950" i="1" spc="15" baseline="-21367" dirty="0">
                <a:latin typeface="Times New Roman"/>
                <a:cs typeface="Times New Roman"/>
              </a:rPr>
              <a:t>2</a:t>
            </a:r>
            <a:r>
              <a:rPr sz="2000" spc="10" dirty="0">
                <a:latin typeface="Times New Roman"/>
                <a:cs typeface="Times New Roman"/>
              </a:rPr>
              <a:t>)</a:t>
            </a:r>
            <a:r>
              <a:rPr sz="2000" spc="-15"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zero.</a:t>
            </a:r>
            <a:endParaRPr sz="2000">
              <a:latin typeface="Times New Roman"/>
              <a:cs typeface="Times New Roman"/>
            </a:endParaRPr>
          </a:p>
        </p:txBody>
      </p:sp>
      <p:sp>
        <p:nvSpPr>
          <p:cNvPr id="4" name="object 4"/>
          <p:cNvSpPr txBox="1"/>
          <p:nvPr/>
        </p:nvSpPr>
        <p:spPr>
          <a:xfrm>
            <a:off x="129539" y="5206746"/>
            <a:ext cx="8688070" cy="635635"/>
          </a:xfrm>
          <a:prstGeom prst="rect">
            <a:avLst/>
          </a:prstGeom>
        </p:spPr>
        <p:txBody>
          <a:bodyPr vert="horz" wrap="square" lIns="0" tIns="12700" rIns="0" bIns="0" rtlCol="0">
            <a:spAutoFit/>
          </a:bodyPr>
          <a:lstStyle/>
          <a:p>
            <a:pPr marL="38100" marR="30480">
              <a:lnSpc>
                <a:spcPct val="100000"/>
              </a:lnSpc>
              <a:spcBef>
                <a:spcPts val="100"/>
              </a:spcBef>
            </a:pP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ideal</a:t>
            </a:r>
            <a:r>
              <a:rPr sz="2000" spc="-10" dirty="0">
                <a:latin typeface="Times New Roman"/>
                <a:cs typeface="Times New Roman"/>
              </a:rPr>
              <a:t> </a:t>
            </a:r>
            <a:r>
              <a:rPr sz="2000" dirty="0">
                <a:latin typeface="Times New Roman"/>
                <a:cs typeface="Times New Roman"/>
              </a:rPr>
              <a:t>power</a:t>
            </a:r>
            <a:r>
              <a:rPr sz="2000" spc="-25" dirty="0">
                <a:latin typeface="Times New Roman"/>
                <a:cs typeface="Times New Roman"/>
              </a:rPr>
              <a:t> </a:t>
            </a:r>
            <a:r>
              <a:rPr sz="2000" spc="-5" dirty="0">
                <a:latin typeface="Times New Roman"/>
                <a:cs typeface="Times New Roman"/>
              </a:rPr>
              <a:t>coefficient</a:t>
            </a:r>
            <a:r>
              <a:rPr sz="2000" spc="-40" dirty="0">
                <a:latin typeface="Times New Roman"/>
                <a:cs typeface="Times New Roman"/>
              </a:rPr>
              <a:t> </a:t>
            </a:r>
            <a:r>
              <a:rPr sz="2000" spc="5" dirty="0">
                <a:latin typeface="Times New Roman"/>
                <a:cs typeface="Times New Roman"/>
              </a:rPr>
              <a:t>(</a:t>
            </a:r>
            <a:r>
              <a:rPr sz="2000" i="1" spc="5" dirty="0">
                <a:latin typeface="Times New Roman"/>
                <a:cs typeface="Times New Roman"/>
              </a:rPr>
              <a:t>C</a:t>
            </a:r>
            <a:r>
              <a:rPr sz="1950" i="1" spc="7" baseline="-21367" dirty="0">
                <a:latin typeface="Times New Roman"/>
                <a:cs typeface="Times New Roman"/>
              </a:rPr>
              <a:t>p </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wind</a:t>
            </a:r>
            <a:r>
              <a:rPr sz="2000" spc="-10" dirty="0">
                <a:latin typeface="Times New Roman"/>
                <a:cs typeface="Times New Roman"/>
              </a:rPr>
              <a:t> </a:t>
            </a:r>
            <a:r>
              <a:rPr sz="2000" spc="-5" dirty="0">
                <a:latin typeface="Times New Roman"/>
                <a:cs typeface="Times New Roman"/>
              </a:rPr>
              <a:t>machine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ratio</a:t>
            </a:r>
            <a:r>
              <a:rPr sz="2000" spc="-1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power</a:t>
            </a:r>
            <a:r>
              <a:rPr sz="2000" spc="-5" dirty="0">
                <a:latin typeface="Times New Roman"/>
                <a:cs typeface="Times New Roman"/>
              </a:rPr>
              <a:t> </a:t>
            </a:r>
            <a:r>
              <a:rPr sz="2000" i="1" dirty="0">
                <a:latin typeface="Times New Roman"/>
                <a:cs typeface="Times New Roman"/>
              </a:rPr>
              <a:t>P</a:t>
            </a:r>
            <a:r>
              <a:rPr sz="2000" i="1" spc="1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 </a:t>
            </a:r>
            <a:r>
              <a:rPr sz="2000" spc="-484" dirty="0">
                <a:latin typeface="Times New Roman"/>
                <a:cs typeface="Times New Roman"/>
              </a:rPr>
              <a:t> </a:t>
            </a:r>
            <a:r>
              <a:rPr sz="2000" dirty="0">
                <a:latin typeface="Times New Roman"/>
                <a:cs typeface="Times New Roman"/>
              </a:rPr>
              <a:t>rotor</a:t>
            </a:r>
            <a:r>
              <a:rPr sz="2000" spc="-35" dirty="0">
                <a:latin typeface="Times New Roman"/>
                <a:cs typeface="Times New Roman"/>
              </a:rPr>
              <a:t> </a:t>
            </a:r>
            <a:r>
              <a:rPr sz="2000" dirty="0">
                <a:latin typeface="Times New Roman"/>
                <a:cs typeface="Times New Roman"/>
              </a:rPr>
              <a:t>to</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maximum</a:t>
            </a:r>
            <a:r>
              <a:rPr sz="2000" spc="5" dirty="0">
                <a:latin typeface="Times New Roman"/>
                <a:cs typeface="Times New Roman"/>
              </a:rPr>
              <a:t> </a:t>
            </a:r>
            <a:r>
              <a:rPr sz="2000" dirty="0">
                <a:latin typeface="Times New Roman"/>
                <a:cs typeface="Times New Roman"/>
              </a:rPr>
              <a:t>wind</a:t>
            </a:r>
            <a:r>
              <a:rPr sz="2000" spc="-10" dirty="0">
                <a:latin typeface="Times New Roman"/>
                <a:cs typeface="Times New Roman"/>
              </a:rPr>
              <a:t> power,</a:t>
            </a:r>
            <a:r>
              <a:rPr sz="2000" spc="-30" dirty="0">
                <a:latin typeface="Times New Roman"/>
                <a:cs typeface="Times New Roman"/>
              </a:rPr>
              <a:t> </a:t>
            </a:r>
            <a:r>
              <a:rPr sz="2000" dirty="0">
                <a:latin typeface="Times New Roman"/>
                <a:cs typeface="Times New Roman"/>
              </a:rPr>
              <a:t>i.e.</a:t>
            </a:r>
            <a:endParaRPr sz="2000">
              <a:latin typeface="Times New Roman"/>
              <a:cs typeface="Times New Roman"/>
            </a:endParaRPr>
          </a:p>
        </p:txBody>
      </p:sp>
      <p:sp>
        <p:nvSpPr>
          <p:cNvPr id="5" name="object 5"/>
          <p:cNvSpPr/>
          <p:nvPr/>
        </p:nvSpPr>
        <p:spPr>
          <a:xfrm>
            <a:off x="1532694" y="1480030"/>
            <a:ext cx="219075" cy="0"/>
          </a:xfrm>
          <a:custGeom>
            <a:avLst/>
            <a:gdLst/>
            <a:ahLst/>
            <a:cxnLst/>
            <a:rect l="l" t="t" r="r" b="b"/>
            <a:pathLst>
              <a:path w="219075">
                <a:moveTo>
                  <a:pt x="0" y="0"/>
                </a:moveTo>
                <a:lnTo>
                  <a:pt x="218921" y="0"/>
                </a:lnTo>
              </a:path>
            </a:pathLst>
          </a:custGeom>
          <a:ln w="14481">
            <a:solidFill>
              <a:srgbClr val="000000"/>
            </a:solidFill>
          </a:ln>
        </p:spPr>
        <p:txBody>
          <a:bodyPr wrap="square" lIns="0" tIns="0" rIns="0" bIns="0" rtlCol="0"/>
          <a:lstStyle/>
          <a:p>
            <a:endParaRPr/>
          </a:p>
        </p:txBody>
      </p:sp>
      <p:sp>
        <p:nvSpPr>
          <p:cNvPr id="6" name="object 6"/>
          <p:cNvSpPr/>
          <p:nvPr/>
        </p:nvSpPr>
        <p:spPr>
          <a:xfrm>
            <a:off x="1532694" y="2489058"/>
            <a:ext cx="219075" cy="0"/>
          </a:xfrm>
          <a:custGeom>
            <a:avLst/>
            <a:gdLst/>
            <a:ahLst/>
            <a:cxnLst/>
            <a:rect l="l" t="t" r="r" b="b"/>
            <a:pathLst>
              <a:path w="219075">
                <a:moveTo>
                  <a:pt x="0" y="0"/>
                </a:moveTo>
                <a:lnTo>
                  <a:pt x="218921" y="0"/>
                </a:lnTo>
              </a:path>
            </a:pathLst>
          </a:custGeom>
          <a:ln w="14481">
            <a:solidFill>
              <a:srgbClr val="000000"/>
            </a:solidFill>
          </a:ln>
        </p:spPr>
        <p:txBody>
          <a:bodyPr wrap="square" lIns="0" tIns="0" rIns="0" bIns="0" rtlCol="0"/>
          <a:lstStyle/>
          <a:p>
            <a:endParaRPr/>
          </a:p>
        </p:txBody>
      </p:sp>
      <p:sp>
        <p:nvSpPr>
          <p:cNvPr id="7" name="object 7"/>
          <p:cNvSpPr/>
          <p:nvPr/>
        </p:nvSpPr>
        <p:spPr>
          <a:xfrm>
            <a:off x="6543795" y="2489058"/>
            <a:ext cx="219710" cy="0"/>
          </a:xfrm>
          <a:custGeom>
            <a:avLst/>
            <a:gdLst/>
            <a:ahLst/>
            <a:cxnLst/>
            <a:rect l="l" t="t" r="r" b="b"/>
            <a:pathLst>
              <a:path w="219709">
                <a:moveTo>
                  <a:pt x="0" y="0"/>
                </a:moveTo>
                <a:lnTo>
                  <a:pt x="219102" y="0"/>
                </a:lnTo>
              </a:path>
            </a:pathLst>
          </a:custGeom>
          <a:ln w="14481">
            <a:solidFill>
              <a:srgbClr val="000000"/>
            </a:solidFill>
          </a:ln>
        </p:spPr>
        <p:txBody>
          <a:bodyPr wrap="square" lIns="0" tIns="0" rIns="0" bIns="0" rtlCol="0"/>
          <a:lstStyle/>
          <a:p>
            <a:endParaRPr/>
          </a:p>
        </p:txBody>
      </p:sp>
      <p:sp>
        <p:nvSpPr>
          <p:cNvPr id="8" name="object 8"/>
          <p:cNvSpPr/>
          <p:nvPr/>
        </p:nvSpPr>
        <p:spPr>
          <a:xfrm>
            <a:off x="1532694" y="3558043"/>
            <a:ext cx="219075" cy="0"/>
          </a:xfrm>
          <a:custGeom>
            <a:avLst/>
            <a:gdLst/>
            <a:ahLst/>
            <a:cxnLst/>
            <a:rect l="l" t="t" r="r" b="b"/>
            <a:pathLst>
              <a:path w="219075">
                <a:moveTo>
                  <a:pt x="0" y="0"/>
                </a:moveTo>
                <a:lnTo>
                  <a:pt x="218921" y="0"/>
                </a:lnTo>
              </a:path>
            </a:pathLst>
          </a:custGeom>
          <a:ln w="14481">
            <a:solidFill>
              <a:srgbClr val="000000"/>
            </a:solidFill>
          </a:ln>
        </p:spPr>
        <p:txBody>
          <a:bodyPr wrap="square" lIns="0" tIns="0" rIns="0" bIns="0" rtlCol="0"/>
          <a:lstStyle/>
          <a:p>
            <a:endParaRPr/>
          </a:p>
        </p:txBody>
      </p:sp>
      <p:sp>
        <p:nvSpPr>
          <p:cNvPr id="9" name="object 9"/>
          <p:cNvSpPr txBox="1"/>
          <p:nvPr/>
        </p:nvSpPr>
        <p:spPr>
          <a:xfrm>
            <a:off x="1538899" y="1926408"/>
            <a:ext cx="213995" cy="2070100"/>
          </a:xfrm>
          <a:prstGeom prst="rect">
            <a:avLst/>
          </a:prstGeom>
        </p:spPr>
        <p:txBody>
          <a:bodyPr vert="horz" wrap="square" lIns="0" tIns="88265" rIns="0" bIns="0" rtlCol="0">
            <a:spAutoFit/>
          </a:bodyPr>
          <a:lstStyle/>
          <a:p>
            <a:pPr marL="12700">
              <a:lnSpc>
                <a:spcPct val="100000"/>
              </a:lnSpc>
              <a:spcBef>
                <a:spcPts val="695"/>
              </a:spcBef>
            </a:pPr>
            <a:r>
              <a:rPr sz="2700" spc="85" dirty="0">
                <a:latin typeface="Times New Roman"/>
                <a:cs typeface="Times New Roman"/>
              </a:rPr>
              <a:t>1</a:t>
            </a:r>
            <a:endParaRPr sz="2700">
              <a:latin typeface="Times New Roman"/>
              <a:cs typeface="Times New Roman"/>
            </a:endParaRPr>
          </a:p>
          <a:p>
            <a:pPr marL="18415">
              <a:lnSpc>
                <a:spcPct val="100000"/>
              </a:lnSpc>
              <a:spcBef>
                <a:spcPts val="600"/>
              </a:spcBef>
            </a:pPr>
            <a:r>
              <a:rPr sz="2700" spc="85" dirty="0">
                <a:latin typeface="Times New Roman"/>
                <a:cs typeface="Times New Roman"/>
              </a:rPr>
              <a:t>4</a:t>
            </a:r>
            <a:endParaRPr sz="2700">
              <a:latin typeface="Times New Roman"/>
              <a:cs typeface="Times New Roman"/>
            </a:endParaRPr>
          </a:p>
          <a:p>
            <a:pPr marL="12700">
              <a:lnSpc>
                <a:spcPct val="100000"/>
              </a:lnSpc>
              <a:spcBef>
                <a:spcPts val="1335"/>
              </a:spcBef>
            </a:pPr>
            <a:r>
              <a:rPr sz="2700" spc="85" dirty="0">
                <a:latin typeface="Times New Roman"/>
                <a:cs typeface="Times New Roman"/>
              </a:rPr>
              <a:t>1</a:t>
            </a:r>
            <a:endParaRPr sz="2700">
              <a:latin typeface="Times New Roman"/>
              <a:cs typeface="Times New Roman"/>
            </a:endParaRPr>
          </a:p>
          <a:p>
            <a:pPr marL="18415">
              <a:lnSpc>
                <a:spcPct val="100000"/>
              </a:lnSpc>
              <a:spcBef>
                <a:spcPts val="600"/>
              </a:spcBef>
            </a:pPr>
            <a:r>
              <a:rPr sz="2700" spc="85" dirty="0">
                <a:latin typeface="Times New Roman"/>
                <a:cs typeface="Times New Roman"/>
              </a:rPr>
              <a:t>4</a:t>
            </a:r>
            <a:endParaRPr sz="2700">
              <a:latin typeface="Times New Roman"/>
              <a:cs typeface="Times New Roman"/>
            </a:endParaRPr>
          </a:p>
        </p:txBody>
      </p:sp>
      <p:sp>
        <p:nvSpPr>
          <p:cNvPr id="10" name="object 10"/>
          <p:cNvSpPr txBox="1"/>
          <p:nvPr/>
        </p:nvSpPr>
        <p:spPr>
          <a:xfrm>
            <a:off x="264631" y="3285249"/>
            <a:ext cx="1193165" cy="441325"/>
          </a:xfrm>
          <a:prstGeom prst="rect">
            <a:avLst/>
          </a:prstGeom>
        </p:spPr>
        <p:txBody>
          <a:bodyPr vert="horz" wrap="square" lIns="0" tIns="15875" rIns="0" bIns="0" rtlCol="0">
            <a:spAutoFit/>
          </a:bodyPr>
          <a:lstStyle/>
          <a:p>
            <a:pPr marL="12700">
              <a:lnSpc>
                <a:spcPct val="100000"/>
              </a:lnSpc>
              <a:spcBef>
                <a:spcPts val="125"/>
              </a:spcBef>
              <a:tabLst>
                <a:tab pos="668655" algn="l"/>
              </a:tabLst>
            </a:pPr>
            <a:r>
              <a:rPr sz="2700" spc="114" dirty="0">
                <a:latin typeface="Times New Roman"/>
                <a:cs typeface="Times New Roman"/>
              </a:rPr>
              <a:t>Or	</a:t>
            </a:r>
            <a:r>
              <a:rPr sz="2700" i="1" spc="105" dirty="0">
                <a:latin typeface="Times New Roman"/>
                <a:cs typeface="Times New Roman"/>
              </a:rPr>
              <a:t>P</a:t>
            </a:r>
            <a:r>
              <a:rPr sz="2700" i="1" spc="-65" dirty="0">
                <a:latin typeface="Times New Roman"/>
                <a:cs typeface="Times New Roman"/>
              </a:rPr>
              <a:t> </a:t>
            </a:r>
            <a:r>
              <a:rPr sz="2700" spc="95" dirty="0">
                <a:latin typeface="Symbol"/>
                <a:cs typeface="Symbol"/>
              </a:rPr>
              <a:t></a:t>
            </a:r>
            <a:endParaRPr sz="2700">
              <a:latin typeface="Symbol"/>
              <a:cs typeface="Symbol"/>
            </a:endParaRPr>
          </a:p>
        </p:txBody>
      </p:sp>
      <p:sp>
        <p:nvSpPr>
          <p:cNvPr id="11" name="object 11"/>
          <p:cNvSpPr txBox="1"/>
          <p:nvPr/>
        </p:nvSpPr>
        <p:spPr>
          <a:xfrm>
            <a:off x="6556041" y="2486274"/>
            <a:ext cx="208279" cy="441325"/>
          </a:xfrm>
          <a:prstGeom prst="rect">
            <a:avLst/>
          </a:prstGeom>
        </p:spPr>
        <p:txBody>
          <a:bodyPr vert="horz" wrap="square" lIns="0" tIns="15875" rIns="0" bIns="0" rtlCol="0">
            <a:spAutoFit/>
          </a:bodyPr>
          <a:lstStyle/>
          <a:p>
            <a:pPr marL="12700">
              <a:lnSpc>
                <a:spcPct val="100000"/>
              </a:lnSpc>
              <a:spcBef>
                <a:spcPts val="125"/>
              </a:spcBef>
            </a:pPr>
            <a:r>
              <a:rPr sz="2700" spc="85" dirty="0">
                <a:latin typeface="Times New Roman"/>
                <a:cs typeface="Times New Roman"/>
              </a:rPr>
              <a:t>2</a:t>
            </a:r>
            <a:endParaRPr sz="2700">
              <a:latin typeface="Times New Roman"/>
              <a:cs typeface="Times New Roman"/>
            </a:endParaRPr>
          </a:p>
        </p:txBody>
      </p:sp>
      <p:sp>
        <p:nvSpPr>
          <p:cNvPr id="12" name="object 12"/>
          <p:cNvSpPr txBox="1"/>
          <p:nvPr/>
        </p:nvSpPr>
        <p:spPr>
          <a:xfrm>
            <a:off x="264631" y="2216293"/>
            <a:ext cx="1193165" cy="441325"/>
          </a:xfrm>
          <a:prstGeom prst="rect">
            <a:avLst/>
          </a:prstGeom>
        </p:spPr>
        <p:txBody>
          <a:bodyPr vert="horz" wrap="square" lIns="0" tIns="15875" rIns="0" bIns="0" rtlCol="0">
            <a:spAutoFit/>
          </a:bodyPr>
          <a:lstStyle/>
          <a:p>
            <a:pPr marL="12700">
              <a:lnSpc>
                <a:spcPct val="100000"/>
              </a:lnSpc>
              <a:spcBef>
                <a:spcPts val="125"/>
              </a:spcBef>
              <a:tabLst>
                <a:tab pos="668655" algn="l"/>
              </a:tabLst>
            </a:pPr>
            <a:r>
              <a:rPr sz="2700" spc="114" dirty="0">
                <a:latin typeface="Times New Roman"/>
                <a:cs typeface="Times New Roman"/>
              </a:rPr>
              <a:t>Or	</a:t>
            </a:r>
            <a:r>
              <a:rPr sz="2700" i="1" spc="105" dirty="0">
                <a:latin typeface="Times New Roman"/>
                <a:cs typeface="Times New Roman"/>
              </a:rPr>
              <a:t>P</a:t>
            </a:r>
            <a:r>
              <a:rPr sz="2700" i="1" spc="-65" dirty="0">
                <a:latin typeface="Times New Roman"/>
                <a:cs typeface="Times New Roman"/>
              </a:rPr>
              <a:t> </a:t>
            </a:r>
            <a:r>
              <a:rPr sz="2700" spc="95" dirty="0">
                <a:latin typeface="Symbol"/>
                <a:cs typeface="Symbol"/>
              </a:rPr>
              <a:t></a:t>
            </a:r>
            <a:endParaRPr sz="2700">
              <a:latin typeface="Symbol"/>
              <a:cs typeface="Symbol"/>
            </a:endParaRPr>
          </a:p>
        </p:txBody>
      </p:sp>
      <p:sp>
        <p:nvSpPr>
          <p:cNvPr id="13" name="object 13"/>
          <p:cNvSpPr txBox="1"/>
          <p:nvPr/>
        </p:nvSpPr>
        <p:spPr>
          <a:xfrm>
            <a:off x="2685143" y="537781"/>
            <a:ext cx="1977389" cy="441325"/>
          </a:xfrm>
          <a:prstGeom prst="rect">
            <a:avLst/>
          </a:prstGeom>
        </p:spPr>
        <p:txBody>
          <a:bodyPr vert="horz" wrap="square" lIns="0" tIns="15875" rIns="0" bIns="0" rtlCol="0">
            <a:spAutoFit/>
          </a:bodyPr>
          <a:lstStyle/>
          <a:p>
            <a:pPr marL="12700">
              <a:lnSpc>
                <a:spcPct val="100000"/>
              </a:lnSpc>
              <a:spcBef>
                <a:spcPts val="125"/>
              </a:spcBef>
              <a:tabLst>
                <a:tab pos="1781810" algn="l"/>
              </a:tabLst>
            </a:pPr>
            <a:r>
              <a:rPr sz="2700" spc="85" dirty="0">
                <a:latin typeface="Times New Roman"/>
                <a:cs typeface="Times New Roman"/>
              </a:rPr>
              <a:t>2	2</a:t>
            </a:r>
            <a:endParaRPr sz="2700">
              <a:latin typeface="Times New Roman"/>
              <a:cs typeface="Times New Roman"/>
            </a:endParaRPr>
          </a:p>
        </p:txBody>
      </p:sp>
      <p:sp>
        <p:nvSpPr>
          <p:cNvPr id="14" name="object 14"/>
          <p:cNvSpPr txBox="1"/>
          <p:nvPr/>
        </p:nvSpPr>
        <p:spPr>
          <a:xfrm>
            <a:off x="4774069" y="3545101"/>
            <a:ext cx="132080" cy="267970"/>
          </a:xfrm>
          <a:prstGeom prst="rect">
            <a:avLst/>
          </a:prstGeom>
        </p:spPr>
        <p:txBody>
          <a:bodyPr vert="horz" wrap="square" lIns="0" tIns="11430" rIns="0" bIns="0" rtlCol="0">
            <a:spAutoFit/>
          </a:bodyPr>
          <a:lstStyle/>
          <a:p>
            <a:pPr marL="12700">
              <a:lnSpc>
                <a:spcPct val="100000"/>
              </a:lnSpc>
              <a:spcBef>
                <a:spcPts val="90"/>
              </a:spcBef>
            </a:pPr>
            <a:r>
              <a:rPr sz="1600" spc="35" dirty="0">
                <a:latin typeface="Times New Roman"/>
                <a:cs typeface="Times New Roman"/>
              </a:rPr>
              <a:t>2</a:t>
            </a:r>
            <a:endParaRPr sz="1600">
              <a:latin typeface="Times New Roman"/>
              <a:cs typeface="Times New Roman"/>
            </a:endParaRPr>
          </a:p>
        </p:txBody>
      </p:sp>
      <p:sp>
        <p:nvSpPr>
          <p:cNvPr id="15" name="object 15"/>
          <p:cNvSpPr txBox="1"/>
          <p:nvPr/>
        </p:nvSpPr>
        <p:spPr>
          <a:xfrm>
            <a:off x="4571798" y="3298515"/>
            <a:ext cx="387350" cy="267970"/>
          </a:xfrm>
          <a:prstGeom prst="rect">
            <a:avLst/>
          </a:prstGeom>
        </p:spPr>
        <p:txBody>
          <a:bodyPr vert="horz" wrap="square" lIns="0" tIns="11430" rIns="0" bIns="0" rtlCol="0">
            <a:spAutoFit/>
          </a:bodyPr>
          <a:lstStyle/>
          <a:p>
            <a:pPr marL="12700">
              <a:lnSpc>
                <a:spcPct val="100000"/>
              </a:lnSpc>
              <a:spcBef>
                <a:spcPts val="90"/>
              </a:spcBef>
              <a:tabLst>
                <a:tab pos="194310" algn="l"/>
              </a:tabLst>
            </a:pPr>
            <a:r>
              <a:rPr sz="1600" u="heavy" spc="15" dirty="0">
                <a:uFill>
                  <a:solidFill>
                    <a:srgbClr val="000000"/>
                  </a:solidFill>
                </a:uFill>
                <a:latin typeface="Times New Roman"/>
                <a:cs typeface="Times New Roman"/>
              </a:rPr>
              <a:t> 	</a:t>
            </a:r>
            <a:r>
              <a:rPr sz="1600" u="heavy" spc="35" dirty="0">
                <a:uFill>
                  <a:solidFill>
                    <a:srgbClr val="000000"/>
                  </a:solidFill>
                </a:uFill>
                <a:latin typeface="Times New Roman"/>
                <a:cs typeface="Times New Roman"/>
              </a:rPr>
              <a:t>2</a:t>
            </a:r>
            <a:r>
              <a:rPr sz="1600" u="heavy" spc="175" dirty="0">
                <a:uFill>
                  <a:solidFill>
                    <a:srgbClr val="000000"/>
                  </a:solidFill>
                </a:uFill>
                <a:latin typeface="Times New Roman"/>
                <a:cs typeface="Times New Roman"/>
              </a:rPr>
              <a:t> </a:t>
            </a:r>
            <a:endParaRPr sz="1600">
              <a:latin typeface="Times New Roman"/>
              <a:cs typeface="Times New Roman"/>
            </a:endParaRPr>
          </a:p>
        </p:txBody>
      </p:sp>
      <p:sp>
        <p:nvSpPr>
          <p:cNvPr id="16" name="object 16"/>
          <p:cNvSpPr txBox="1"/>
          <p:nvPr/>
        </p:nvSpPr>
        <p:spPr>
          <a:xfrm>
            <a:off x="3432706" y="3298515"/>
            <a:ext cx="367030" cy="267970"/>
          </a:xfrm>
          <a:prstGeom prst="rect">
            <a:avLst/>
          </a:prstGeom>
        </p:spPr>
        <p:txBody>
          <a:bodyPr vert="horz" wrap="square" lIns="0" tIns="11430" rIns="0" bIns="0" rtlCol="0">
            <a:spAutoFit/>
          </a:bodyPr>
          <a:lstStyle/>
          <a:p>
            <a:pPr marL="12700">
              <a:lnSpc>
                <a:spcPct val="100000"/>
              </a:lnSpc>
              <a:spcBef>
                <a:spcPts val="90"/>
              </a:spcBef>
              <a:tabLst>
                <a:tab pos="194310" algn="l"/>
              </a:tabLst>
            </a:pPr>
            <a:r>
              <a:rPr sz="1600" u="heavy" spc="15" dirty="0">
                <a:uFill>
                  <a:solidFill>
                    <a:srgbClr val="000000"/>
                  </a:solidFill>
                </a:uFill>
                <a:latin typeface="Times New Roman"/>
                <a:cs typeface="Times New Roman"/>
              </a:rPr>
              <a:t> 	</a:t>
            </a:r>
            <a:r>
              <a:rPr sz="1600" u="heavy" spc="35" dirty="0">
                <a:uFill>
                  <a:solidFill>
                    <a:srgbClr val="000000"/>
                  </a:solidFill>
                </a:uFill>
                <a:latin typeface="Times New Roman"/>
                <a:cs typeface="Times New Roman"/>
              </a:rPr>
              <a:t>2</a:t>
            </a:r>
            <a:r>
              <a:rPr sz="1600" u="heavy" spc="15" dirty="0">
                <a:uFill>
                  <a:solidFill>
                    <a:srgbClr val="000000"/>
                  </a:solidFill>
                </a:uFill>
                <a:latin typeface="Times New Roman"/>
                <a:cs typeface="Times New Roman"/>
              </a:rPr>
              <a:t> </a:t>
            </a:r>
            <a:endParaRPr sz="1600">
              <a:latin typeface="Times New Roman"/>
              <a:cs typeface="Times New Roman"/>
            </a:endParaRPr>
          </a:p>
        </p:txBody>
      </p:sp>
      <p:sp>
        <p:nvSpPr>
          <p:cNvPr id="17" name="object 17"/>
          <p:cNvSpPr txBox="1"/>
          <p:nvPr/>
        </p:nvSpPr>
        <p:spPr>
          <a:xfrm>
            <a:off x="5118802" y="3174908"/>
            <a:ext cx="3300729" cy="573405"/>
          </a:xfrm>
          <a:prstGeom prst="rect">
            <a:avLst/>
          </a:prstGeom>
        </p:spPr>
        <p:txBody>
          <a:bodyPr vert="horz" wrap="square" lIns="0" tIns="12065" rIns="0" bIns="0" rtlCol="0">
            <a:spAutoFit/>
          </a:bodyPr>
          <a:lstStyle/>
          <a:p>
            <a:pPr marL="12700">
              <a:lnSpc>
                <a:spcPct val="100000"/>
              </a:lnSpc>
              <a:spcBef>
                <a:spcPts val="95"/>
              </a:spcBef>
            </a:pPr>
            <a:r>
              <a:rPr sz="3600" spc="25" dirty="0">
                <a:latin typeface="Symbol"/>
                <a:cs typeface="Symbol"/>
              </a:rPr>
              <a:t></a:t>
            </a:r>
            <a:r>
              <a:rPr sz="2700" spc="25" dirty="0">
                <a:latin typeface="Times New Roman"/>
                <a:cs typeface="Times New Roman"/>
              </a:rPr>
              <a:t>W</a:t>
            </a:r>
            <a:r>
              <a:rPr sz="3600" spc="25" dirty="0">
                <a:latin typeface="Symbol"/>
                <a:cs typeface="Symbol"/>
              </a:rPr>
              <a:t></a:t>
            </a:r>
            <a:r>
              <a:rPr sz="2700" spc="25" dirty="0">
                <a:latin typeface="Times New Roman"/>
                <a:cs typeface="Times New Roman"/>
              </a:rPr>
              <a:t>........................(</a:t>
            </a:r>
            <a:r>
              <a:rPr sz="2700" i="1" spc="25" dirty="0">
                <a:latin typeface="Times New Roman"/>
                <a:cs typeface="Times New Roman"/>
              </a:rPr>
              <a:t>xi</a:t>
            </a:r>
            <a:r>
              <a:rPr sz="2700" spc="25" dirty="0">
                <a:latin typeface="Times New Roman"/>
                <a:cs typeface="Times New Roman"/>
              </a:rPr>
              <a:t>)</a:t>
            </a:r>
            <a:endParaRPr sz="2700">
              <a:latin typeface="Times New Roman"/>
              <a:cs typeface="Times New Roman"/>
            </a:endParaRPr>
          </a:p>
        </p:txBody>
      </p:sp>
      <p:sp>
        <p:nvSpPr>
          <p:cNvPr id="18" name="object 18"/>
          <p:cNvSpPr txBox="1"/>
          <p:nvPr/>
        </p:nvSpPr>
        <p:spPr>
          <a:xfrm>
            <a:off x="7662071" y="2447191"/>
            <a:ext cx="132080" cy="267970"/>
          </a:xfrm>
          <a:prstGeom prst="rect">
            <a:avLst/>
          </a:prstGeom>
        </p:spPr>
        <p:txBody>
          <a:bodyPr vert="horz" wrap="square" lIns="0" tIns="11430" rIns="0" bIns="0" rtlCol="0">
            <a:spAutoFit/>
          </a:bodyPr>
          <a:lstStyle/>
          <a:p>
            <a:pPr marL="12700">
              <a:lnSpc>
                <a:spcPct val="100000"/>
              </a:lnSpc>
              <a:spcBef>
                <a:spcPts val="90"/>
              </a:spcBef>
            </a:pPr>
            <a:r>
              <a:rPr sz="1600" spc="35" dirty="0">
                <a:latin typeface="Times New Roman"/>
                <a:cs typeface="Times New Roman"/>
              </a:rPr>
              <a:t>2</a:t>
            </a:r>
            <a:endParaRPr sz="1600">
              <a:latin typeface="Times New Roman"/>
              <a:cs typeface="Times New Roman"/>
            </a:endParaRPr>
          </a:p>
        </p:txBody>
      </p:sp>
      <p:sp>
        <p:nvSpPr>
          <p:cNvPr id="19" name="object 19"/>
          <p:cNvSpPr txBox="1"/>
          <p:nvPr/>
        </p:nvSpPr>
        <p:spPr>
          <a:xfrm>
            <a:off x="6017752" y="2447191"/>
            <a:ext cx="1167130" cy="267970"/>
          </a:xfrm>
          <a:prstGeom prst="rect">
            <a:avLst/>
          </a:prstGeom>
        </p:spPr>
        <p:txBody>
          <a:bodyPr vert="horz" wrap="square" lIns="0" tIns="11430" rIns="0" bIns="0" rtlCol="0">
            <a:spAutoFit/>
          </a:bodyPr>
          <a:lstStyle/>
          <a:p>
            <a:pPr marL="12700">
              <a:lnSpc>
                <a:spcPct val="100000"/>
              </a:lnSpc>
              <a:spcBef>
                <a:spcPts val="90"/>
              </a:spcBef>
              <a:tabLst>
                <a:tab pos="1047115" algn="l"/>
              </a:tabLst>
            </a:pPr>
            <a:r>
              <a:rPr sz="1600" spc="35" dirty="0">
                <a:latin typeface="Times New Roman"/>
                <a:cs typeface="Times New Roman"/>
              </a:rPr>
              <a:t>0	1</a:t>
            </a:r>
            <a:endParaRPr sz="1600">
              <a:latin typeface="Times New Roman"/>
              <a:cs typeface="Times New Roman"/>
            </a:endParaRPr>
          </a:p>
        </p:txBody>
      </p:sp>
      <p:sp>
        <p:nvSpPr>
          <p:cNvPr id="20" name="object 20"/>
          <p:cNvSpPr txBox="1"/>
          <p:nvPr/>
        </p:nvSpPr>
        <p:spPr>
          <a:xfrm>
            <a:off x="4531824" y="2447191"/>
            <a:ext cx="132080" cy="267970"/>
          </a:xfrm>
          <a:prstGeom prst="rect">
            <a:avLst/>
          </a:prstGeom>
        </p:spPr>
        <p:txBody>
          <a:bodyPr vert="horz" wrap="square" lIns="0" tIns="11430" rIns="0" bIns="0" rtlCol="0">
            <a:spAutoFit/>
          </a:bodyPr>
          <a:lstStyle/>
          <a:p>
            <a:pPr marL="12700">
              <a:lnSpc>
                <a:spcPct val="100000"/>
              </a:lnSpc>
              <a:spcBef>
                <a:spcPts val="90"/>
              </a:spcBef>
            </a:pPr>
            <a:r>
              <a:rPr sz="1600" spc="35" dirty="0">
                <a:latin typeface="Times New Roman"/>
                <a:cs typeface="Times New Roman"/>
              </a:rPr>
              <a:t>2</a:t>
            </a:r>
            <a:endParaRPr sz="1600">
              <a:latin typeface="Times New Roman"/>
              <a:cs typeface="Times New Roman"/>
            </a:endParaRPr>
          </a:p>
        </p:txBody>
      </p:sp>
      <p:sp>
        <p:nvSpPr>
          <p:cNvPr id="21" name="object 21"/>
          <p:cNvSpPr txBox="1"/>
          <p:nvPr/>
        </p:nvSpPr>
        <p:spPr>
          <a:xfrm>
            <a:off x="3912086" y="2206133"/>
            <a:ext cx="772795" cy="267970"/>
          </a:xfrm>
          <a:prstGeom prst="rect">
            <a:avLst/>
          </a:prstGeom>
        </p:spPr>
        <p:txBody>
          <a:bodyPr vert="horz" wrap="square" lIns="0" tIns="11430" rIns="0" bIns="0" rtlCol="0">
            <a:spAutoFit/>
          </a:bodyPr>
          <a:lstStyle/>
          <a:p>
            <a:pPr marL="12700">
              <a:lnSpc>
                <a:spcPct val="100000"/>
              </a:lnSpc>
              <a:spcBef>
                <a:spcPts val="90"/>
              </a:spcBef>
              <a:tabLst>
                <a:tab pos="653415" algn="l"/>
              </a:tabLst>
            </a:pPr>
            <a:r>
              <a:rPr sz="1600" spc="35" dirty="0">
                <a:latin typeface="Times New Roman"/>
                <a:cs typeface="Times New Roman"/>
              </a:rPr>
              <a:t>2	2</a:t>
            </a:r>
            <a:endParaRPr sz="1600">
              <a:latin typeface="Times New Roman"/>
              <a:cs typeface="Times New Roman"/>
            </a:endParaRPr>
          </a:p>
        </p:txBody>
      </p:sp>
      <p:sp>
        <p:nvSpPr>
          <p:cNvPr id="22" name="object 22"/>
          <p:cNvSpPr txBox="1"/>
          <p:nvPr/>
        </p:nvSpPr>
        <p:spPr>
          <a:xfrm>
            <a:off x="3384017" y="2447191"/>
            <a:ext cx="615950" cy="267970"/>
          </a:xfrm>
          <a:prstGeom prst="rect">
            <a:avLst/>
          </a:prstGeom>
        </p:spPr>
        <p:txBody>
          <a:bodyPr vert="horz" wrap="square" lIns="0" tIns="11430" rIns="0" bIns="0" rtlCol="0">
            <a:spAutoFit/>
          </a:bodyPr>
          <a:lstStyle/>
          <a:p>
            <a:pPr marL="12700">
              <a:lnSpc>
                <a:spcPct val="100000"/>
              </a:lnSpc>
              <a:spcBef>
                <a:spcPts val="90"/>
              </a:spcBef>
              <a:tabLst>
                <a:tab pos="495934" algn="l"/>
              </a:tabLst>
            </a:pPr>
            <a:r>
              <a:rPr sz="1600" spc="35" dirty="0">
                <a:latin typeface="Times New Roman"/>
                <a:cs typeface="Times New Roman"/>
              </a:rPr>
              <a:t>2	1</a:t>
            </a:r>
            <a:endParaRPr sz="1600">
              <a:latin typeface="Times New Roman"/>
              <a:cs typeface="Times New Roman"/>
            </a:endParaRPr>
          </a:p>
        </p:txBody>
      </p:sp>
      <p:sp>
        <p:nvSpPr>
          <p:cNvPr id="23" name="object 23"/>
          <p:cNvSpPr txBox="1"/>
          <p:nvPr/>
        </p:nvSpPr>
        <p:spPr>
          <a:xfrm>
            <a:off x="2029850" y="2447191"/>
            <a:ext cx="876935" cy="267970"/>
          </a:xfrm>
          <a:prstGeom prst="rect">
            <a:avLst/>
          </a:prstGeom>
        </p:spPr>
        <p:txBody>
          <a:bodyPr vert="horz" wrap="square" lIns="0" tIns="11430" rIns="0" bIns="0" rtlCol="0">
            <a:spAutoFit/>
          </a:bodyPr>
          <a:lstStyle/>
          <a:p>
            <a:pPr marL="12700">
              <a:lnSpc>
                <a:spcPct val="100000"/>
              </a:lnSpc>
              <a:spcBef>
                <a:spcPts val="90"/>
              </a:spcBef>
              <a:tabLst>
                <a:tab pos="365125" algn="l"/>
                <a:tab pos="756920" algn="l"/>
              </a:tabLst>
            </a:pPr>
            <a:r>
              <a:rPr sz="1600" i="1" spc="35" dirty="0">
                <a:latin typeface="Times New Roman"/>
                <a:cs typeface="Times New Roman"/>
              </a:rPr>
              <a:t>a	</a:t>
            </a:r>
            <a:r>
              <a:rPr sz="1600" spc="35" dirty="0">
                <a:latin typeface="Times New Roman"/>
                <a:cs typeface="Times New Roman"/>
              </a:rPr>
              <a:t>0	1</a:t>
            </a:r>
            <a:endParaRPr sz="1600">
              <a:latin typeface="Times New Roman"/>
              <a:cs typeface="Times New Roman"/>
            </a:endParaRPr>
          </a:p>
        </p:txBody>
      </p:sp>
      <p:sp>
        <p:nvSpPr>
          <p:cNvPr id="24" name="object 24"/>
          <p:cNvSpPr txBox="1"/>
          <p:nvPr/>
        </p:nvSpPr>
        <p:spPr>
          <a:xfrm>
            <a:off x="1812371" y="2008035"/>
            <a:ext cx="3042920" cy="690880"/>
          </a:xfrm>
          <a:prstGeom prst="rect">
            <a:avLst/>
          </a:prstGeom>
        </p:spPr>
        <p:txBody>
          <a:bodyPr vert="horz" wrap="square" lIns="0" tIns="14604" rIns="0" bIns="0" rtlCol="0">
            <a:spAutoFit/>
          </a:bodyPr>
          <a:lstStyle/>
          <a:p>
            <a:pPr marL="12700">
              <a:lnSpc>
                <a:spcPct val="100000"/>
              </a:lnSpc>
              <a:spcBef>
                <a:spcPts val="114"/>
              </a:spcBef>
              <a:tabLst>
                <a:tab pos="388620" algn="l"/>
                <a:tab pos="1160780" algn="l"/>
                <a:tab pos="1741170" algn="l"/>
                <a:tab pos="2314575" algn="l"/>
                <a:tab pos="2910205" algn="l"/>
              </a:tabLst>
            </a:pPr>
            <a:r>
              <a:rPr sz="2850" spc="10" dirty="0">
                <a:latin typeface="Symbol"/>
                <a:cs typeface="Symbol"/>
              </a:rPr>
              <a:t></a:t>
            </a:r>
            <a:r>
              <a:rPr sz="2850" spc="10" dirty="0">
                <a:latin typeface="Times New Roman"/>
                <a:cs typeface="Times New Roman"/>
              </a:rPr>
              <a:t>	</a:t>
            </a:r>
            <a:r>
              <a:rPr sz="2700" i="1" spc="105" dirty="0">
                <a:latin typeface="Times New Roman"/>
                <a:cs typeface="Times New Roman"/>
              </a:rPr>
              <a:t>A</a:t>
            </a:r>
            <a:r>
              <a:rPr sz="2700" i="1" spc="235" dirty="0">
                <a:latin typeface="Times New Roman"/>
                <a:cs typeface="Times New Roman"/>
              </a:rPr>
              <a:t> </a:t>
            </a:r>
            <a:r>
              <a:rPr sz="3600" spc="-355" dirty="0">
                <a:latin typeface="Symbol"/>
                <a:cs typeface="Symbol"/>
              </a:rPr>
              <a:t></a:t>
            </a:r>
            <a:r>
              <a:rPr sz="2700" i="1" spc="75" dirty="0">
                <a:latin typeface="Times New Roman"/>
                <a:cs typeface="Times New Roman"/>
              </a:rPr>
              <a:t>v</a:t>
            </a:r>
            <a:r>
              <a:rPr sz="2700" i="1" dirty="0">
                <a:latin typeface="Times New Roman"/>
                <a:cs typeface="Times New Roman"/>
              </a:rPr>
              <a:t>	</a:t>
            </a:r>
            <a:r>
              <a:rPr sz="2700" spc="95" dirty="0">
                <a:latin typeface="Symbol"/>
                <a:cs typeface="Symbol"/>
              </a:rPr>
              <a:t></a:t>
            </a:r>
            <a:r>
              <a:rPr sz="2700" spc="-204" dirty="0">
                <a:latin typeface="Times New Roman"/>
                <a:cs typeface="Times New Roman"/>
              </a:rPr>
              <a:t> </a:t>
            </a:r>
            <a:r>
              <a:rPr sz="2700" i="1" spc="75" dirty="0">
                <a:latin typeface="Times New Roman"/>
                <a:cs typeface="Times New Roman"/>
              </a:rPr>
              <a:t>v</a:t>
            </a:r>
            <a:r>
              <a:rPr sz="2700" i="1" dirty="0">
                <a:latin typeface="Times New Roman"/>
                <a:cs typeface="Times New Roman"/>
              </a:rPr>
              <a:t>	</a:t>
            </a:r>
            <a:r>
              <a:rPr sz="3600" spc="-455" dirty="0">
                <a:latin typeface="Symbol"/>
                <a:cs typeface="Symbol"/>
              </a:rPr>
              <a:t></a:t>
            </a:r>
            <a:r>
              <a:rPr sz="4350" spc="-735" dirty="0">
                <a:latin typeface="Symbol"/>
                <a:cs typeface="Symbol"/>
              </a:rPr>
              <a:t></a:t>
            </a:r>
            <a:r>
              <a:rPr sz="2700" i="1" spc="75" dirty="0">
                <a:latin typeface="Times New Roman"/>
                <a:cs typeface="Times New Roman"/>
              </a:rPr>
              <a:t>v</a:t>
            </a:r>
            <a:r>
              <a:rPr sz="2700" i="1" dirty="0">
                <a:latin typeface="Times New Roman"/>
                <a:cs typeface="Times New Roman"/>
              </a:rPr>
              <a:t>	</a:t>
            </a:r>
            <a:r>
              <a:rPr sz="2700" spc="95" dirty="0">
                <a:latin typeface="Symbol"/>
                <a:cs typeface="Symbol"/>
              </a:rPr>
              <a:t></a:t>
            </a:r>
            <a:r>
              <a:rPr sz="2700" spc="-250" dirty="0">
                <a:latin typeface="Times New Roman"/>
                <a:cs typeface="Times New Roman"/>
              </a:rPr>
              <a:t> </a:t>
            </a:r>
            <a:r>
              <a:rPr sz="2700" i="1" spc="75" dirty="0">
                <a:latin typeface="Times New Roman"/>
                <a:cs typeface="Times New Roman"/>
              </a:rPr>
              <a:t>v</a:t>
            </a:r>
            <a:r>
              <a:rPr sz="2700" i="1" dirty="0">
                <a:latin typeface="Times New Roman"/>
                <a:cs typeface="Times New Roman"/>
              </a:rPr>
              <a:t>	</a:t>
            </a:r>
            <a:r>
              <a:rPr sz="4350" spc="-509" dirty="0">
                <a:latin typeface="Symbol"/>
                <a:cs typeface="Symbol"/>
              </a:rPr>
              <a:t></a:t>
            </a:r>
            <a:endParaRPr sz="4350">
              <a:latin typeface="Symbol"/>
              <a:cs typeface="Symbol"/>
            </a:endParaRPr>
          </a:p>
        </p:txBody>
      </p:sp>
      <p:sp>
        <p:nvSpPr>
          <p:cNvPr id="25" name="object 25"/>
          <p:cNvSpPr txBox="1"/>
          <p:nvPr/>
        </p:nvSpPr>
        <p:spPr>
          <a:xfrm>
            <a:off x="2963004" y="1438135"/>
            <a:ext cx="132080" cy="267970"/>
          </a:xfrm>
          <a:prstGeom prst="rect">
            <a:avLst/>
          </a:prstGeom>
        </p:spPr>
        <p:txBody>
          <a:bodyPr vert="horz" wrap="square" lIns="0" tIns="11430" rIns="0" bIns="0" rtlCol="0">
            <a:spAutoFit/>
          </a:bodyPr>
          <a:lstStyle/>
          <a:p>
            <a:pPr marL="12700">
              <a:lnSpc>
                <a:spcPct val="100000"/>
              </a:lnSpc>
              <a:spcBef>
                <a:spcPts val="90"/>
              </a:spcBef>
            </a:pPr>
            <a:r>
              <a:rPr sz="1600" spc="35" dirty="0">
                <a:latin typeface="Times New Roman"/>
                <a:cs typeface="Times New Roman"/>
              </a:rPr>
              <a:t>2</a:t>
            </a:r>
            <a:endParaRPr sz="1600">
              <a:latin typeface="Times New Roman"/>
              <a:cs typeface="Times New Roman"/>
            </a:endParaRPr>
          </a:p>
        </p:txBody>
      </p:sp>
      <p:sp>
        <p:nvSpPr>
          <p:cNvPr id="26" name="object 26"/>
          <p:cNvSpPr txBox="1"/>
          <p:nvPr/>
        </p:nvSpPr>
        <p:spPr>
          <a:xfrm>
            <a:off x="2342574" y="1197077"/>
            <a:ext cx="772795" cy="267970"/>
          </a:xfrm>
          <a:prstGeom prst="rect">
            <a:avLst/>
          </a:prstGeom>
        </p:spPr>
        <p:txBody>
          <a:bodyPr vert="horz" wrap="square" lIns="0" tIns="11430" rIns="0" bIns="0" rtlCol="0">
            <a:spAutoFit/>
          </a:bodyPr>
          <a:lstStyle/>
          <a:p>
            <a:pPr marL="12700">
              <a:lnSpc>
                <a:spcPct val="100000"/>
              </a:lnSpc>
              <a:spcBef>
                <a:spcPts val="90"/>
              </a:spcBef>
              <a:tabLst>
                <a:tab pos="653415" algn="l"/>
              </a:tabLst>
            </a:pPr>
            <a:r>
              <a:rPr sz="1600" spc="35" dirty="0">
                <a:latin typeface="Times New Roman"/>
                <a:cs typeface="Times New Roman"/>
              </a:rPr>
              <a:t>2	2</a:t>
            </a:r>
            <a:endParaRPr sz="1600">
              <a:latin typeface="Times New Roman"/>
              <a:cs typeface="Times New Roman"/>
            </a:endParaRPr>
          </a:p>
        </p:txBody>
      </p:sp>
      <p:sp>
        <p:nvSpPr>
          <p:cNvPr id="27" name="object 27"/>
          <p:cNvSpPr txBox="1"/>
          <p:nvPr/>
        </p:nvSpPr>
        <p:spPr>
          <a:xfrm>
            <a:off x="2298213" y="1438135"/>
            <a:ext cx="132080" cy="267970"/>
          </a:xfrm>
          <a:prstGeom prst="rect">
            <a:avLst/>
          </a:prstGeom>
        </p:spPr>
        <p:txBody>
          <a:bodyPr vert="horz" wrap="square" lIns="0" tIns="11430" rIns="0" bIns="0" rtlCol="0">
            <a:spAutoFit/>
          </a:bodyPr>
          <a:lstStyle/>
          <a:p>
            <a:pPr marL="12700">
              <a:lnSpc>
                <a:spcPct val="100000"/>
              </a:lnSpc>
              <a:spcBef>
                <a:spcPts val="90"/>
              </a:spcBef>
            </a:pPr>
            <a:r>
              <a:rPr sz="1600" spc="35" dirty="0">
                <a:latin typeface="Times New Roman"/>
                <a:cs typeface="Times New Roman"/>
              </a:rPr>
              <a:t>1</a:t>
            </a:r>
            <a:endParaRPr sz="1600">
              <a:latin typeface="Times New Roman"/>
              <a:cs typeface="Times New Roman"/>
            </a:endParaRPr>
          </a:p>
        </p:txBody>
      </p:sp>
      <p:sp>
        <p:nvSpPr>
          <p:cNvPr id="28" name="object 28"/>
          <p:cNvSpPr txBox="1"/>
          <p:nvPr/>
        </p:nvSpPr>
        <p:spPr>
          <a:xfrm>
            <a:off x="1878609" y="684912"/>
            <a:ext cx="360045" cy="690880"/>
          </a:xfrm>
          <a:prstGeom prst="rect">
            <a:avLst/>
          </a:prstGeom>
        </p:spPr>
        <p:txBody>
          <a:bodyPr vert="horz" wrap="square" lIns="0" tIns="14604" rIns="0" bIns="0" rtlCol="0">
            <a:spAutoFit/>
          </a:bodyPr>
          <a:lstStyle/>
          <a:p>
            <a:pPr marL="38100">
              <a:lnSpc>
                <a:spcPct val="100000"/>
              </a:lnSpc>
              <a:spcBef>
                <a:spcPts val="114"/>
              </a:spcBef>
            </a:pPr>
            <a:r>
              <a:rPr sz="1600" spc="15" dirty="0">
                <a:latin typeface="Times New Roman"/>
                <a:cs typeface="Times New Roman"/>
              </a:rPr>
              <a:t>.</a:t>
            </a:r>
            <a:r>
              <a:rPr sz="1600" spc="395" dirty="0">
                <a:latin typeface="Times New Roman"/>
                <a:cs typeface="Times New Roman"/>
              </a:rPr>
              <a:t> </a:t>
            </a:r>
            <a:r>
              <a:rPr sz="6525" spc="-765" baseline="-31289" dirty="0">
                <a:latin typeface="Symbol"/>
                <a:cs typeface="Symbol"/>
              </a:rPr>
              <a:t></a:t>
            </a:r>
            <a:endParaRPr sz="6525" baseline="-31289">
              <a:latin typeface="Symbol"/>
              <a:cs typeface="Symbol"/>
            </a:endParaRPr>
          </a:p>
        </p:txBody>
      </p:sp>
      <p:sp>
        <p:nvSpPr>
          <p:cNvPr id="29" name="object 29"/>
          <p:cNvSpPr txBox="1"/>
          <p:nvPr/>
        </p:nvSpPr>
        <p:spPr>
          <a:xfrm>
            <a:off x="4352241" y="0"/>
            <a:ext cx="366395" cy="441325"/>
          </a:xfrm>
          <a:prstGeom prst="rect">
            <a:avLst/>
          </a:prstGeom>
        </p:spPr>
        <p:txBody>
          <a:bodyPr vert="horz" wrap="square" lIns="0" tIns="15875" rIns="0" bIns="0" rtlCol="0">
            <a:spAutoFit/>
          </a:bodyPr>
          <a:lstStyle/>
          <a:p>
            <a:pPr marL="38100">
              <a:lnSpc>
                <a:spcPct val="100000"/>
              </a:lnSpc>
              <a:spcBef>
                <a:spcPts val="125"/>
              </a:spcBef>
            </a:pPr>
            <a:r>
              <a:rPr sz="4050" i="1" spc="209" baseline="-24691" dirty="0">
                <a:latin typeface="Times New Roman"/>
                <a:cs typeface="Times New Roman"/>
              </a:rPr>
              <a:t>v</a:t>
            </a:r>
            <a:r>
              <a:rPr sz="1600" spc="140" dirty="0">
                <a:latin typeface="Times New Roman"/>
                <a:cs typeface="Times New Roman"/>
              </a:rPr>
              <a:t>2</a:t>
            </a:r>
            <a:endParaRPr sz="1600">
              <a:latin typeface="Times New Roman"/>
              <a:cs typeface="Times New Roman"/>
            </a:endParaRPr>
          </a:p>
        </p:txBody>
      </p:sp>
      <p:sp>
        <p:nvSpPr>
          <p:cNvPr id="30" name="object 30"/>
          <p:cNvSpPr txBox="1"/>
          <p:nvPr/>
        </p:nvSpPr>
        <p:spPr>
          <a:xfrm>
            <a:off x="2581930" y="0"/>
            <a:ext cx="367030" cy="441325"/>
          </a:xfrm>
          <a:prstGeom prst="rect">
            <a:avLst/>
          </a:prstGeom>
        </p:spPr>
        <p:txBody>
          <a:bodyPr vert="horz" wrap="square" lIns="0" tIns="15875" rIns="0" bIns="0" rtlCol="0">
            <a:spAutoFit/>
          </a:bodyPr>
          <a:lstStyle/>
          <a:p>
            <a:pPr marL="38100">
              <a:lnSpc>
                <a:spcPct val="100000"/>
              </a:lnSpc>
              <a:spcBef>
                <a:spcPts val="125"/>
              </a:spcBef>
            </a:pPr>
            <a:r>
              <a:rPr sz="4050" i="1" spc="209" baseline="-24691" dirty="0">
                <a:latin typeface="Times New Roman"/>
                <a:cs typeface="Times New Roman"/>
              </a:rPr>
              <a:t>v</a:t>
            </a:r>
            <a:r>
              <a:rPr sz="1600" spc="140" dirty="0">
                <a:latin typeface="Times New Roman"/>
                <a:cs typeface="Times New Roman"/>
              </a:rPr>
              <a:t>2</a:t>
            </a:r>
            <a:endParaRPr sz="1600">
              <a:latin typeface="Times New Roman"/>
              <a:cs typeface="Times New Roman"/>
            </a:endParaRPr>
          </a:p>
        </p:txBody>
      </p:sp>
      <p:sp>
        <p:nvSpPr>
          <p:cNvPr id="31" name="object 31"/>
          <p:cNvSpPr txBox="1"/>
          <p:nvPr/>
        </p:nvSpPr>
        <p:spPr>
          <a:xfrm>
            <a:off x="239231" y="999664"/>
            <a:ext cx="3085465" cy="919480"/>
          </a:xfrm>
          <a:prstGeom prst="rect">
            <a:avLst/>
          </a:prstGeom>
        </p:spPr>
        <p:txBody>
          <a:bodyPr vert="horz" wrap="square" lIns="0" tIns="14604" rIns="0" bIns="0" rtlCol="0">
            <a:spAutoFit/>
          </a:bodyPr>
          <a:lstStyle/>
          <a:p>
            <a:pPr marL="38100">
              <a:lnSpc>
                <a:spcPts val="4500"/>
              </a:lnSpc>
              <a:spcBef>
                <a:spcPts val="114"/>
              </a:spcBef>
              <a:tabLst>
                <a:tab pos="694055" algn="l"/>
                <a:tab pos="2318385" algn="l"/>
                <a:tab pos="2914015" algn="l"/>
              </a:tabLst>
            </a:pPr>
            <a:r>
              <a:rPr sz="2700" spc="114" dirty="0">
                <a:latin typeface="Times New Roman"/>
                <a:cs typeface="Times New Roman"/>
              </a:rPr>
              <a:t>Or	</a:t>
            </a:r>
            <a:r>
              <a:rPr sz="2700" i="1" spc="105" dirty="0">
                <a:latin typeface="Times New Roman"/>
                <a:cs typeface="Times New Roman"/>
              </a:rPr>
              <a:t>P</a:t>
            </a:r>
            <a:r>
              <a:rPr sz="2700" i="1" spc="20" dirty="0">
                <a:latin typeface="Times New Roman"/>
                <a:cs typeface="Times New Roman"/>
              </a:rPr>
              <a:t> </a:t>
            </a:r>
            <a:r>
              <a:rPr sz="2700" spc="95" dirty="0">
                <a:latin typeface="Symbol"/>
                <a:cs typeface="Symbol"/>
              </a:rPr>
              <a:t></a:t>
            </a:r>
            <a:r>
              <a:rPr sz="2700" spc="160" dirty="0">
                <a:latin typeface="Times New Roman"/>
                <a:cs typeface="Times New Roman"/>
              </a:rPr>
              <a:t> </a:t>
            </a:r>
            <a:r>
              <a:rPr sz="4050" spc="127" baseline="34979" dirty="0">
                <a:latin typeface="Times New Roman"/>
                <a:cs typeface="Times New Roman"/>
              </a:rPr>
              <a:t>1</a:t>
            </a:r>
            <a:r>
              <a:rPr sz="4050" spc="-82" baseline="34979" dirty="0">
                <a:latin typeface="Times New Roman"/>
                <a:cs typeface="Times New Roman"/>
              </a:rPr>
              <a:t> </a:t>
            </a:r>
            <a:r>
              <a:rPr sz="2700" i="1" spc="125" dirty="0">
                <a:latin typeface="Times New Roman"/>
                <a:cs typeface="Times New Roman"/>
              </a:rPr>
              <a:t>m</a:t>
            </a:r>
            <a:r>
              <a:rPr sz="2700" i="1" spc="75" dirty="0">
                <a:latin typeface="Times New Roman"/>
                <a:cs typeface="Times New Roman"/>
              </a:rPr>
              <a:t> v	</a:t>
            </a:r>
            <a:r>
              <a:rPr sz="2700" spc="95" dirty="0">
                <a:latin typeface="Symbol"/>
                <a:cs typeface="Symbol"/>
              </a:rPr>
              <a:t></a:t>
            </a:r>
            <a:r>
              <a:rPr sz="2700" spc="-250" dirty="0">
                <a:latin typeface="Times New Roman"/>
                <a:cs typeface="Times New Roman"/>
              </a:rPr>
              <a:t> </a:t>
            </a:r>
            <a:r>
              <a:rPr sz="2700" i="1" spc="75" dirty="0">
                <a:latin typeface="Times New Roman"/>
                <a:cs typeface="Times New Roman"/>
              </a:rPr>
              <a:t>v	</a:t>
            </a:r>
            <a:r>
              <a:rPr sz="4350" spc="-509" dirty="0">
                <a:latin typeface="Symbol"/>
                <a:cs typeface="Symbol"/>
              </a:rPr>
              <a:t></a:t>
            </a:r>
            <a:endParaRPr sz="4350">
              <a:latin typeface="Symbol"/>
              <a:cs typeface="Symbol"/>
            </a:endParaRPr>
          </a:p>
          <a:p>
            <a:pPr marR="258445" algn="ctr">
              <a:lnSpc>
                <a:spcPts val="2520"/>
              </a:lnSpc>
            </a:pPr>
            <a:r>
              <a:rPr sz="2700" spc="85" dirty="0">
                <a:latin typeface="Times New Roman"/>
                <a:cs typeface="Times New Roman"/>
              </a:rPr>
              <a:t>2</a:t>
            </a:r>
            <a:endParaRPr sz="2700">
              <a:latin typeface="Times New Roman"/>
              <a:cs typeface="Times New Roman"/>
            </a:endParaRPr>
          </a:p>
        </p:txBody>
      </p:sp>
      <p:sp>
        <p:nvSpPr>
          <p:cNvPr id="32" name="object 32"/>
          <p:cNvSpPr txBox="1"/>
          <p:nvPr/>
        </p:nvSpPr>
        <p:spPr>
          <a:xfrm>
            <a:off x="239231" y="246863"/>
            <a:ext cx="5198110" cy="466090"/>
          </a:xfrm>
          <a:prstGeom prst="rect">
            <a:avLst/>
          </a:prstGeom>
        </p:spPr>
        <p:txBody>
          <a:bodyPr vert="horz" wrap="square" lIns="0" tIns="17780" rIns="0" bIns="0" rtlCol="0">
            <a:spAutoFit/>
          </a:bodyPr>
          <a:lstStyle/>
          <a:p>
            <a:pPr marL="38100">
              <a:lnSpc>
                <a:spcPct val="100000"/>
              </a:lnSpc>
              <a:spcBef>
                <a:spcPts val="140"/>
              </a:spcBef>
              <a:tabLst>
                <a:tab pos="784860" algn="l"/>
                <a:tab pos="3080385" algn="l"/>
                <a:tab pos="4313555" algn="l"/>
              </a:tabLst>
            </a:pPr>
            <a:r>
              <a:rPr sz="2700" spc="114" dirty="0">
                <a:latin typeface="Times New Roman"/>
                <a:cs typeface="Times New Roman"/>
              </a:rPr>
              <a:t>Or	</a:t>
            </a:r>
            <a:r>
              <a:rPr sz="2700" i="1" spc="105" dirty="0">
                <a:latin typeface="Times New Roman"/>
                <a:cs typeface="Times New Roman"/>
              </a:rPr>
              <a:t>P</a:t>
            </a:r>
            <a:r>
              <a:rPr sz="2700" i="1" spc="10" dirty="0">
                <a:latin typeface="Times New Roman"/>
                <a:cs typeface="Times New Roman"/>
              </a:rPr>
              <a:t> </a:t>
            </a:r>
            <a:r>
              <a:rPr sz="2700" spc="95" dirty="0">
                <a:latin typeface="Symbol"/>
                <a:cs typeface="Symbol"/>
              </a:rPr>
              <a:t></a:t>
            </a:r>
            <a:r>
              <a:rPr sz="2700" spc="60" dirty="0">
                <a:latin typeface="Times New Roman"/>
                <a:cs typeface="Times New Roman"/>
              </a:rPr>
              <a:t> </a:t>
            </a:r>
            <a:r>
              <a:rPr sz="2850" spc="65" dirty="0">
                <a:latin typeface="Symbol"/>
                <a:cs typeface="Symbol"/>
              </a:rPr>
              <a:t></a:t>
            </a:r>
            <a:r>
              <a:rPr sz="2400" i="1" spc="97" baseline="-24305" dirty="0">
                <a:latin typeface="Times New Roman"/>
                <a:cs typeface="Times New Roman"/>
              </a:rPr>
              <a:t>a</a:t>
            </a:r>
            <a:r>
              <a:rPr sz="2700" i="1" spc="65" dirty="0">
                <a:latin typeface="Times New Roman"/>
                <a:cs typeface="Times New Roman"/>
              </a:rPr>
              <a:t>v</a:t>
            </a:r>
            <a:r>
              <a:rPr sz="2400" spc="97" baseline="-24305" dirty="0">
                <a:latin typeface="Times New Roman"/>
                <a:cs typeface="Times New Roman"/>
              </a:rPr>
              <a:t>1</a:t>
            </a:r>
            <a:r>
              <a:rPr sz="2400" spc="-254" baseline="-24305" dirty="0">
                <a:latin typeface="Times New Roman"/>
                <a:cs typeface="Times New Roman"/>
              </a:rPr>
              <a:t> </a:t>
            </a:r>
            <a:r>
              <a:rPr sz="2700" i="1" spc="-120" dirty="0">
                <a:latin typeface="Times New Roman"/>
                <a:cs typeface="Times New Roman"/>
              </a:rPr>
              <a:t>A</a:t>
            </a:r>
            <a:r>
              <a:rPr sz="2400" spc="-179" baseline="-24305" dirty="0">
                <a:latin typeface="Times New Roman"/>
                <a:cs typeface="Times New Roman"/>
              </a:rPr>
              <a:t>1</a:t>
            </a:r>
            <a:r>
              <a:rPr sz="2400" u="heavy" spc="307" baseline="36458" dirty="0">
                <a:uFill>
                  <a:solidFill>
                    <a:srgbClr val="000000"/>
                  </a:solidFill>
                </a:uFill>
                <a:latin typeface="Times New Roman"/>
                <a:cs typeface="Times New Roman"/>
              </a:rPr>
              <a:t>  </a:t>
            </a:r>
            <a:r>
              <a:rPr sz="2400" u="heavy" spc="315" baseline="36458" dirty="0">
                <a:uFill>
                  <a:solidFill>
                    <a:srgbClr val="000000"/>
                  </a:solidFill>
                </a:uFill>
                <a:latin typeface="Times New Roman"/>
                <a:cs typeface="Times New Roman"/>
              </a:rPr>
              <a:t> </a:t>
            </a:r>
            <a:r>
              <a:rPr sz="2400" u="heavy" spc="52" baseline="36458" dirty="0">
                <a:uFill>
                  <a:solidFill>
                    <a:srgbClr val="000000"/>
                  </a:solidFill>
                </a:uFill>
                <a:latin typeface="Times New Roman"/>
                <a:cs typeface="Times New Roman"/>
              </a:rPr>
              <a:t>1 </a:t>
            </a:r>
            <a:r>
              <a:rPr sz="2400" spc="690" baseline="36458" dirty="0">
                <a:latin typeface="Times New Roman"/>
                <a:cs typeface="Times New Roman"/>
              </a:rPr>
              <a:t> </a:t>
            </a:r>
            <a:r>
              <a:rPr sz="2700" spc="55" dirty="0">
                <a:latin typeface="Times New Roman"/>
                <a:cs typeface="Times New Roman"/>
              </a:rPr>
              <a:t>-	</a:t>
            </a:r>
            <a:r>
              <a:rPr sz="2850" spc="110" dirty="0">
                <a:latin typeface="Symbol"/>
                <a:cs typeface="Symbol"/>
              </a:rPr>
              <a:t></a:t>
            </a:r>
            <a:r>
              <a:rPr sz="2400" i="1" spc="165" baseline="-24305" dirty="0">
                <a:latin typeface="Times New Roman"/>
                <a:cs typeface="Times New Roman"/>
              </a:rPr>
              <a:t>a</a:t>
            </a:r>
            <a:r>
              <a:rPr sz="2700" i="1" spc="110" dirty="0">
                <a:latin typeface="Times New Roman"/>
                <a:cs typeface="Times New Roman"/>
              </a:rPr>
              <a:t>v</a:t>
            </a:r>
            <a:r>
              <a:rPr sz="2400" spc="165" baseline="-24305" dirty="0">
                <a:latin typeface="Times New Roman"/>
                <a:cs typeface="Times New Roman"/>
              </a:rPr>
              <a:t>2</a:t>
            </a:r>
            <a:r>
              <a:rPr sz="2400" spc="-67" baseline="-24305" dirty="0">
                <a:latin typeface="Times New Roman"/>
                <a:cs typeface="Times New Roman"/>
              </a:rPr>
              <a:t> </a:t>
            </a:r>
            <a:r>
              <a:rPr sz="2700" i="1" spc="-30" dirty="0">
                <a:latin typeface="Times New Roman"/>
                <a:cs typeface="Times New Roman"/>
              </a:rPr>
              <a:t>A</a:t>
            </a:r>
            <a:r>
              <a:rPr sz="2400" spc="-44" baseline="-24305" dirty="0">
                <a:latin typeface="Times New Roman"/>
                <a:cs typeface="Times New Roman"/>
              </a:rPr>
              <a:t>2</a:t>
            </a:r>
            <a:r>
              <a:rPr sz="2400" u="heavy" spc="-44" baseline="36458" dirty="0">
                <a:uFill>
                  <a:solidFill>
                    <a:srgbClr val="000000"/>
                  </a:solidFill>
                </a:uFill>
                <a:latin typeface="Times New Roman"/>
                <a:cs typeface="Times New Roman"/>
              </a:rPr>
              <a:t>	</a:t>
            </a:r>
            <a:r>
              <a:rPr sz="2400" u="heavy" spc="52" baseline="36458" dirty="0">
                <a:uFill>
                  <a:solidFill>
                    <a:srgbClr val="000000"/>
                  </a:solidFill>
                </a:uFill>
                <a:latin typeface="Times New Roman"/>
                <a:cs typeface="Times New Roman"/>
              </a:rPr>
              <a:t>2</a:t>
            </a:r>
            <a:r>
              <a:rPr sz="2400" spc="52" baseline="36458" dirty="0">
                <a:latin typeface="Times New Roman"/>
                <a:cs typeface="Times New Roman"/>
              </a:rPr>
              <a:t> </a:t>
            </a:r>
            <a:r>
              <a:rPr sz="2400" spc="434" baseline="36458" dirty="0">
                <a:latin typeface="Times New Roman"/>
                <a:cs typeface="Times New Roman"/>
              </a:rPr>
              <a:t> </a:t>
            </a:r>
            <a:r>
              <a:rPr sz="2700" spc="55" dirty="0">
                <a:latin typeface="Times New Roman"/>
                <a:cs typeface="Times New Roman"/>
              </a:rPr>
              <a:t>(W)</a:t>
            </a:r>
            <a:endParaRPr sz="2700">
              <a:latin typeface="Times New Roman"/>
              <a:cs typeface="Times New Roman"/>
            </a:endParaRPr>
          </a:p>
        </p:txBody>
      </p:sp>
      <p:sp>
        <p:nvSpPr>
          <p:cNvPr id="33" name="object 33"/>
          <p:cNvSpPr txBox="1"/>
          <p:nvPr/>
        </p:nvSpPr>
        <p:spPr>
          <a:xfrm>
            <a:off x="4590131" y="3555251"/>
            <a:ext cx="187960" cy="441325"/>
          </a:xfrm>
          <a:prstGeom prst="rect">
            <a:avLst/>
          </a:prstGeom>
        </p:spPr>
        <p:txBody>
          <a:bodyPr vert="horz" wrap="square" lIns="0" tIns="15875" rIns="0" bIns="0" rtlCol="0">
            <a:spAutoFit/>
          </a:bodyPr>
          <a:lstStyle/>
          <a:p>
            <a:pPr marL="12700">
              <a:lnSpc>
                <a:spcPct val="100000"/>
              </a:lnSpc>
              <a:spcBef>
                <a:spcPts val="125"/>
              </a:spcBef>
            </a:pPr>
            <a:r>
              <a:rPr sz="2700" i="1" spc="75" dirty="0">
                <a:latin typeface="Times New Roman"/>
                <a:cs typeface="Times New Roman"/>
              </a:rPr>
              <a:t>v</a:t>
            </a:r>
            <a:endParaRPr sz="2700">
              <a:latin typeface="Times New Roman"/>
              <a:cs typeface="Times New Roman"/>
            </a:endParaRPr>
          </a:p>
        </p:txBody>
      </p:sp>
      <p:sp>
        <p:nvSpPr>
          <p:cNvPr id="34" name="object 34"/>
          <p:cNvSpPr txBox="1"/>
          <p:nvPr/>
        </p:nvSpPr>
        <p:spPr>
          <a:xfrm>
            <a:off x="2029850" y="3516176"/>
            <a:ext cx="741680" cy="267970"/>
          </a:xfrm>
          <a:prstGeom prst="rect">
            <a:avLst/>
          </a:prstGeom>
        </p:spPr>
        <p:txBody>
          <a:bodyPr vert="horz" wrap="square" lIns="0" tIns="11430" rIns="0" bIns="0" rtlCol="0">
            <a:spAutoFit/>
          </a:bodyPr>
          <a:lstStyle/>
          <a:p>
            <a:pPr marL="12700">
              <a:lnSpc>
                <a:spcPct val="100000"/>
              </a:lnSpc>
              <a:spcBef>
                <a:spcPts val="90"/>
              </a:spcBef>
              <a:tabLst>
                <a:tab pos="365125" algn="l"/>
                <a:tab pos="621665" algn="l"/>
              </a:tabLst>
            </a:pPr>
            <a:r>
              <a:rPr sz="1600" i="1" spc="35" dirty="0">
                <a:latin typeface="Times New Roman"/>
                <a:cs typeface="Times New Roman"/>
              </a:rPr>
              <a:t>a	</a:t>
            </a:r>
            <a:r>
              <a:rPr sz="1600" spc="35" dirty="0">
                <a:latin typeface="Times New Roman"/>
                <a:cs typeface="Times New Roman"/>
              </a:rPr>
              <a:t>0	1</a:t>
            </a:r>
            <a:endParaRPr sz="1600">
              <a:latin typeface="Times New Roman"/>
              <a:cs typeface="Times New Roman"/>
            </a:endParaRPr>
          </a:p>
        </p:txBody>
      </p:sp>
      <p:sp>
        <p:nvSpPr>
          <p:cNvPr id="35" name="object 35"/>
          <p:cNvSpPr txBox="1"/>
          <p:nvPr/>
        </p:nvSpPr>
        <p:spPr>
          <a:xfrm>
            <a:off x="4860628" y="1207921"/>
            <a:ext cx="417195" cy="441325"/>
          </a:xfrm>
          <a:prstGeom prst="rect">
            <a:avLst/>
          </a:prstGeom>
        </p:spPr>
        <p:txBody>
          <a:bodyPr vert="horz" wrap="square" lIns="0" tIns="15875" rIns="0" bIns="0" rtlCol="0">
            <a:spAutoFit/>
          </a:bodyPr>
          <a:lstStyle/>
          <a:p>
            <a:pPr marL="12700">
              <a:lnSpc>
                <a:spcPct val="100000"/>
              </a:lnSpc>
              <a:spcBef>
                <a:spcPts val="125"/>
              </a:spcBef>
            </a:pPr>
            <a:r>
              <a:rPr sz="2700" i="1" spc="110" dirty="0">
                <a:latin typeface="Times New Roman"/>
                <a:cs typeface="Times New Roman"/>
              </a:rPr>
              <a:t>Av</a:t>
            </a:r>
            <a:endParaRPr sz="2700">
              <a:latin typeface="Times New Roman"/>
              <a:cs typeface="Times New Roman"/>
            </a:endParaRPr>
          </a:p>
        </p:txBody>
      </p:sp>
      <p:sp>
        <p:nvSpPr>
          <p:cNvPr id="36" name="object 36"/>
          <p:cNvSpPr txBox="1"/>
          <p:nvPr/>
        </p:nvSpPr>
        <p:spPr>
          <a:xfrm>
            <a:off x="4978444" y="3422321"/>
            <a:ext cx="165735" cy="441325"/>
          </a:xfrm>
          <a:prstGeom prst="rect">
            <a:avLst/>
          </a:prstGeom>
        </p:spPr>
        <p:txBody>
          <a:bodyPr vert="horz" wrap="square" lIns="0" tIns="15875" rIns="0" bIns="0" rtlCol="0">
            <a:spAutoFit/>
          </a:bodyPr>
          <a:lstStyle/>
          <a:p>
            <a:pPr marL="12700">
              <a:lnSpc>
                <a:spcPct val="100000"/>
              </a:lnSpc>
              <a:spcBef>
                <a:spcPts val="125"/>
              </a:spcBef>
            </a:pPr>
            <a:r>
              <a:rPr sz="2700" spc="65" dirty="0">
                <a:latin typeface="Symbol"/>
                <a:cs typeface="Symbol"/>
              </a:rPr>
              <a:t></a:t>
            </a:r>
            <a:endParaRPr sz="2700">
              <a:latin typeface="Symbol"/>
              <a:cs typeface="Symbol"/>
            </a:endParaRPr>
          </a:p>
        </p:txBody>
      </p:sp>
      <p:sp>
        <p:nvSpPr>
          <p:cNvPr id="37" name="object 37"/>
          <p:cNvSpPr txBox="1"/>
          <p:nvPr/>
        </p:nvSpPr>
        <p:spPr>
          <a:xfrm>
            <a:off x="4978444" y="3267353"/>
            <a:ext cx="165735" cy="441325"/>
          </a:xfrm>
          <a:prstGeom prst="rect">
            <a:avLst/>
          </a:prstGeom>
        </p:spPr>
        <p:txBody>
          <a:bodyPr vert="horz" wrap="square" lIns="0" tIns="15875" rIns="0" bIns="0" rtlCol="0">
            <a:spAutoFit/>
          </a:bodyPr>
          <a:lstStyle/>
          <a:p>
            <a:pPr marL="12700">
              <a:lnSpc>
                <a:spcPct val="100000"/>
              </a:lnSpc>
              <a:spcBef>
                <a:spcPts val="125"/>
              </a:spcBef>
            </a:pPr>
            <a:r>
              <a:rPr sz="2700" spc="65" dirty="0">
                <a:latin typeface="Symbol"/>
                <a:cs typeface="Symbol"/>
              </a:rPr>
              <a:t></a:t>
            </a:r>
            <a:endParaRPr sz="2700">
              <a:latin typeface="Symbol"/>
              <a:cs typeface="Symbol"/>
            </a:endParaRPr>
          </a:p>
        </p:txBody>
      </p:sp>
      <p:sp>
        <p:nvSpPr>
          <p:cNvPr id="38" name="object 38"/>
          <p:cNvSpPr txBox="1"/>
          <p:nvPr/>
        </p:nvSpPr>
        <p:spPr>
          <a:xfrm>
            <a:off x="4564731" y="2913305"/>
            <a:ext cx="605155" cy="441325"/>
          </a:xfrm>
          <a:prstGeom prst="rect">
            <a:avLst/>
          </a:prstGeom>
        </p:spPr>
        <p:txBody>
          <a:bodyPr vert="horz" wrap="square" lIns="0" tIns="15875" rIns="0" bIns="0" rtlCol="0">
            <a:spAutoFit/>
          </a:bodyPr>
          <a:lstStyle/>
          <a:p>
            <a:pPr marL="38100">
              <a:lnSpc>
                <a:spcPct val="100000"/>
              </a:lnSpc>
              <a:spcBef>
                <a:spcPts val="125"/>
              </a:spcBef>
            </a:pPr>
            <a:r>
              <a:rPr sz="4050" i="1" spc="209" baseline="-24691" dirty="0">
                <a:latin typeface="Times New Roman"/>
                <a:cs typeface="Times New Roman"/>
              </a:rPr>
              <a:t>v</a:t>
            </a:r>
            <a:r>
              <a:rPr sz="1600" spc="140" dirty="0">
                <a:latin typeface="Times New Roman"/>
                <a:cs typeface="Times New Roman"/>
              </a:rPr>
              <a:t>2</a:t>
            </a:r>
            <a:r>
              <a:rPr sz="1600" spc="300" dirty="0">
                <a:latin typeface="Times New Roman"/>
                <a:cs typeface="Times New Roman"/>
              </a:rPr>
              <a:t> </a:t>
            </a:r>
            <a:r>
              <a:rPr sz="4050" spc="97" baseline="-21604" dirty="0">
                <a:latin typeface="Symbol"/>
                <a:cs typeface="Symbol"/>
              </a:rPr>
              <a:t></a:t>
            </a:r>
            <a:endParaRPr sz="4050" baseline="-21604">
              <a:latin typeface="Symbol"/>
              <a:cs typeface="Symbol"/>
            </a:endParaRPr>
          </a:p>
        </p:txBody>
      </p:sp>
      <p:sp>
        <p:nvSpPr>
          <p:cNvPr id="39" name="object 39"/>
          <p:cNvSpPr txBox="1"/>
          <p:nvPr/>
        </p:nvSpPr>
        <p:spPr>
          <a:xfrm>
            <a:off x="4096925" y="3285249"/>
            <a:ext cx="434975" cy="441325"/>
          </a:xfrm>
          <a:prstGeom prst="rect">
            <a:avLst/>
          </a:prstGeom>
        </p:spPr>
        <p:txBody>
          <a:bodyPr vert="horz" wrap="square" lIns="0" tIns="15875" rIns="0" bIns="0" rtlCol="0">
            <a:spAutoFit/>
          </a:bodyPr>
          <a:lstStyle/>
          <a:p>
            <a:pPr marL="12700">
              <a:lnSpc>
                <a:spcPct val="100000"/>
              </a:lnSpc>
              <a:spcBef>
                <a:spcPts val="125"/>
              </a:spcBef>
            </a:pPr>
            <a:r>
              <a:rPr sz="2700" spc="285" dirty="0">
                <a:latin typeface="Times New Roman"/>
                <a:cs typeface="Times New Roman"/>
              </a:rPr>
              <a:t>1</a:t>
            </a:r>
            <a:r>
              <a:rPr sz="2700" spc="95" dirty="0">
                <a:latin typeface="Symbol"/>
                <a:cs typeface="Symbol"/>
              </a:rPr>
              <a:t></a:t>
            </a:r>
            <a:endParaRPr sz="2700">
              <a:latin typeface="Symbol"/>
              <a:cs typeface="Symbol"/>
            </a:endParaRPr>
          </a:p>
        </p:txBody>
      </p:sp>
      <p:sp>
        <p:nvSpPr>
          <p:cNvPr id="40" name="object 40"/>
          <p:cNvSpPr txBox="1"/>
          <p:nvPr/>
        </p:nvSpPr>
        <p:spPr>
          <a:xfrm>
            <a:off x="3819817" y="3267353"/>
            <a:ext cx="300990" cy="441325"/>
          </a:xfrm>
          <a:prstGeom prst="rect">
            <a:avLst/>
          </a:prstGeom>
        </p:spPr>
        <p:txBody>
          <a:bodyPr vert="horz" wrap="square" lIns="0" tIns="15875" rIns="0" bIns="0" rtlCol="0">
            <a:spAutoFit/>
          </a:bodyPr>
          <a:lstStyle/>
          <a:p>
            <a:pPr marL="12700">
              <a:lnSpc>
                <a:spcPct val="100000"/>
              </a:lnSpc>
              <a:spcBef>
                <a:spcPts val="125"/>
              </a:spcBef>
            </a:pPr>
            <a:r>
              <a:rPr sz="2700" spc="25" dirty="0">
                <a:latin typeface="Symbol"/>
                <a:cs typeface="Symbol"/>
              </a:rPr>
              <a:t></a:t>
            </a:r>
            <a:r>
              <a:rPr sz="2700" spc="65" dirty="0">
                <a:latin typeface="Symbol"/>
                <a:cs typeface="Symbol"/>
              </a:rPr>
              <a:t></a:t>
            </a:r>
            <a:endParaRPr sz="2700">
              <a:latin typeface="Symbol"/>
              <a:cs typeface="Symbol"/>
            </a:endParaRPr>
          </a:p>
        </p:txBody>
      </p:sp>
      <p:sp>
        <p:nvSpPr>
          <p:cNvPr id="41" name="object 41"/>
          <p:cNvSpPr txBox="1"/>
          <p:nvPr/>
        </p:nvSpPr>
        <p:spPr>
          <a:xfrm>
            <a:off x="2785585" y="3422321"/>
            <a:ext cx="1373505" cy="441325"/>
          </a:xfrm>
          <a:prstGeom prst="rect">
            <a:avLst/>
          </a:prstGeom>
        </p:spPr>
        <p:txBody>
          <a:bodyPr vert="horz" wrap="square" lIns="0" tIns="15875" rIns="0" bIns="0" rtlCol="0">
            <a:spAutoFit/>
          </a:bodyPr>
          <a:lstStyle/>
          <a:p>
            <a:pPr marL="38100">
              <a:lnSpc>
                <a:spcPct val="100000"/>
              </a:lnSpc>
              <a:spcBef>
                <a:spcPts val="125"/>
              </a:spcBef>
              <a:tabLst>
                <a:tab pos="698500" algn="l"/>
                <a:tab pos="1046480" algn="l"/>
              </a:tabLst>
            </a:pPr>
            <a:r>
              <a:rPr sz="2700" spc="65" dirty="0">
                <a:latin typeface="Symbol"/>
                <a:cs typeface="Symbol"/>
              </a:rPr>
              <a:t></a:t>
            </a:r>
            <a:r>
              <a:rPr sz="2700" spc="65" dirty="0">
                <a:latin typeface="Times New Roman"/>
                <a:cs typeface="Times New Roman"/>
              </a:rPr>
              <a:t>	</a:t>
            </a:r>
            <a:r>
              <a:rPr sz="4050" i="1" spc="112" baseline="-21604" dirty="0">
                <a:latin typeface="Times New Roman"/>
                <a:cs typeface="Times New Roman"/>
              </a:rPr>
              <a:t>v	</a:t>
            </a:r>
            <a:r>
              <a:rPr sz="2700" spc="45" dirty="0">
                <a:latin typeface="Symbol"/>
                <a:cs typeface="Symbol"/>
              </a:rPr>
              <a:t></a:t>
            </a:r>
            <a:endParaRPr sz="2700">
              <a:latin typeface="Symbol"/>
              <a:cs typeface="Symbol"/>
            </a:endParaRPr>
          </a:p>
        </p:txBody>
      </p:sp>
      <p:sp>
        <p:nvSpPr>
          <p:cNvPr id="42" name="object 42"/>
          <p:cNvSpPr txBox="1"/>
          <p:nvPr/>
        </p:nvSpPr>
        <p:spPr>
          <a:xfrm>
            <a:off x="2810985" y="3267353"/>
            <a:ext cx="165735" cy="441325"/>
          </a:xfrm>
          <a:prstGeom prst="rect">
            <a:avLst/>
          </a:prstGeom>
        </p:spPr>
        <p:txBody>
          <a:bodyPr vert="horz" wrap="square" lIns="0" tIns="15875" rIns="0" bIns="0" rtlCol="0">
            <a:spAutoFit/>
          </a:bodyPr>
          <a:lstStyle/>
          <a:p>
            <a:pPr marL="12700">
              <a:lnSpc>
                <a:spcPct val="100000"/>
              </a:lnSpc>
              <a:spcBef>
                <a:spcPts val="125"/>
              </a:spcBef>
            </a:pPr>
            <a:r>
              <a:rPr sz="2700" spc="65" dirty="0">
                <a:latin typeface="Symbol"/>
                <a:cs typeface="Symbol"/>
              </a:rPr>
              <a:t></a:t>
            </a:r>
            <a:endParaRPr sz="2700">
              <a:latin typeface="Symbol"/>
              <a:cs typeface="Symbol"/>
            </a:endParaRPr>
          </a:p>
        </p:txBody>
      </p:sp>
      <p:sp>
        <p:nvSpPr>
          <p:cNvPr id="43" name="object 43"/>
          <p:cNvSpPr txBox="1"/>
          <p:nvPr/>
        </p:nvSpPr>
        <p:spPr>
          <a:xfrm>
            <a:off x="2810985" y="3643413"/>
            <a:ext cx="2332990" cy="441325"/>
          </a:xfrm>
          <a:prstGeom prst="rect">
            <a:avLst/>
          </a:prstGeom>
        </p:spPr>
        <p:txBody>
          <a:bodyPr vert="horz" wrap="square" lIns="0" tIns="15875" rIns="0" bIns="0" rtlCol="0">
            <a:spAutoFit/>
          </a:bodyPr>
          <a:lstStyle/>
          <a:p>
            <a:pPr marL="12700">
              <a:lnSpc>
                <a:spcPct val="100000"/>
              </a:lnSpc>
              <a:spcBef>
                <a:spcPts val="125"/>
              </a:spcBef>
              <a:tabLst>
                <a:tab pos="812165" algn="l"/>
                <a:tab pos="1931035" algn="l"/>
                <a:tab pos="2179955" algn="l"/>
              </a:tabLst>
            </a:pPr>
            <a:r>
              <a:rPr sz="2700" spc="65" dirty="0">
                <a:latin typeface="Symbol"/>
                <a:cs typeface="Symbol"/>
              </a:rPr>
              <a:t></a:t>
            </a:r>
            <a:r>
              <a:rPr sz="2700" spc="65" dirty="0">
                <a:latin typeface="Times New Roman"/>
                <a:cs typeface="Times New Roman"/>
              </a:rPr>
              <a:t>	</a:t>
            </a:r>
            <a:r>
              <a:rPr sz="1600" spc="35" dirty="0">
                <a:latin typeface="Times New Roman"/>
                <a:cs typeface="Times New Roman"/>
              </a:rPr>
              <a:t>1 </a:t>
            </a:r>
            <a:r>
              <a:rPr sz="1600" spc="5" dirty="0">
                <a:latin typeface="Times New Roman"/>
                <a:cs typeface="Times New Roman"/>
              </a:rPr>
              <a:t> </a:t>
            </a:r>
            <a:r>
              <a:rPr sz="2700" spc="25" dirty="0">
                <a:latin typeface="Symbol"/>
                <a:cs typeface="Symbol"/>
              </a:rPr>
              <a:t></a:t>
            </a:r>
            <a:r>
              <a:rPr sz="2700" spc="65" dirty="0">
                <a:latin typeface="Symbol"/>
                <a:cs typeface="Symbol"/>
              </a:rPr>
              <a:t></a:t>
            </a:r>
            <a:r>
              <a:rPr sz="2700" dirty="0">
                <a:latin typeface="Times New Roman"/>
                <a:cs typeface="Times New Roman"/>
              </a:rPr>
              <a:t>	</a:t>
            </a:r>
            <a:r>
              <a:rPr sz="1600" spc="35" dirty="0">
                <a:latin typeface="Times New Roman"/>
                <a:cs typeface="Times New Roman"/>
              </a:rPr>
              <a:t>1</a:t>
            </a:r>
            <a:r>
              <a:rPr sz="1600" dirty="0">
                <a:latin typeface="Times New Roman"/>
                <a:cs typeface="Times New Roman"/>
              </a:rPr>
              <a:t>	</a:t>
            </a:r>
            <a:r>
              <a:rPr sz="2700" spc="65" dirty="0">
                <a:latin typeface="Symbol"/>
                <a:cs typeface="Symbol"/>
              </a:rPr>
              <a:t></a:t>
            </a:r>
            <a:endParaRPr sz="2700">
              <a:latin typeface="Symbol"/>
              <a:cs typeface="Symbol"/>
            </a:endParaRPr>
          </a:p>
        </p:txBody>
      </p:sp>
      <p:sp>
        <p:nvSpPr>
          <p:cNvPr id="44" name="object 44"/>
          <p:cNvSpPr txBox="1"/>
          <p:nvPr/>
        </p:nvSpPr>
        <p:spPr>
          <a:xfrm>
            <a:off x="2639049" y="3046244"/>
            <a:ext cx="1507490" cy="441325"/>
          </a:xfrm>
          <a:prstGeom prst="rect">
            <a:avLst/>
          </a:prstGeom>
        </p:spPr>
        <p:txBody>
          <a:bodyPr vert="horz" wrap="square" lIns="0" tIns="15875" rIns="0" bIns="0" rtlCol="0">
            <a:spAutoFit/>
          </a:bodyPr>
          <a:lstStyle/>
          <a:p>
            <a:pPr marL="50800">
              <a:lnSpc>
                <a:spcPct val="100000"/>
              </a:lnSpc>
              <a:spcBef>
                <a:spcPts val="125"/>
              </a:spcBef>
              <a:tabLst>
                <a:tab pos="824865" algn="l"/>
                <a:tab pos="1193165" algn="l"/>
              </a:tabLst>
            </a:pPr>
            <a:r>
              <a:rPr sz="2400" spc="52" baseline="-22569" dirty="0">
                <a:latin typeface="Times New Roman"/>
                <a:cs typeface="Times New Roman"/>
              </a:rPr>
              <a:t>3</a:t>
            </a:r>
            <a:r>
              <a:rPr sz="2400" spc="-284" baseline="-22569" dirty="0">
                <a:latin typeface="Times New Roman"/>
                <a:cs typeface="Times New Roman"/>
              </a:rPr>
              <a:t> </a:t>
            </a:r>
            <a:r>
              <a:rPr sz="2700" spc="65" dirty="0">
                <a:latin typeface="Symbol"/>
                <a:cs typeface="Symbol"/>
              </a:rPr>
              <a:t></a:t>
            </a:r>
            <a:r>
              <a:rPr sz="2700" spc="65" dirty="0">
                <a:latin typeface="Times New Roman"/>
                <a:cs typeface="Times New Roman"/>
              </a:rPr>
              <a:t>	</a:t>
            </a:r>
            <a:r>
              <a:rPr sz="4050" i="1" spc="112" baseline="-3086" dirty="0">
                <a:latin typeface="Times New Roman"/>
                <a:cs typeface="Times New Roman"/>
              </a:rPr>
              <a:t>v	</a:t>
            </a:r>
            <a:r>
              <a:rPr sz="2700" spc="45" dirty="0">
                <a:latin typeface="Symbol"/>
                <a:cs typeface="Symbol"/>
              </a:rPr>
              <a:t></a:t>
            </a:r>
            <a:endParaRPr sz="2700">
              <a:latin typeface="Symbol"/>
              <a:cs typeface="Symbol"/>
            </a:endParaRPr>
          </a:p>
        </p:txBody>
      </p:sp>
      <p:sp>
        <p:nvSpPr>
          <p:cNvPr id="45" name="object 45"/>
          <p:cNvSpPr txBox="1"/>
          <p:nvPr/>
        </p:nvSpPr>
        <p:spPr>
          <a:xfrm>
            <a:off x="1812371" y="3264484"/>
            <a:ext cx="1575435" cy="466090"/>
          </a:xfrm>
          <a:prstGeom prst="rect">
            <a:avLst/>
          </a:prstGeom>
        </p:spPr>
        <p:txBody>
          <a:bodyPr vert="horz" wrap="square" lIns="0" tIns="17780" rIns="0" bIns="0" rtlCol="0">
            <a:spAutoFit/>
          </a:bodyPr>
          <a:lstStyle/>
          <a:p>
            <a:pPr marL="12700">
              <a:lnSpc>
                <a:spcPct val="100000"/>
              </a:lnSpc>
              <a:spcBef>
                <a:spcPts val="140"/>
              </a:spcBef>
              <a:tabLst>
                <a:tab pos="388620" algn="l"/>
                <a:tab pos="1152525" algn="l"/>
              </a:tabLst>
            </a:pPr>
            <a:r>
              <a:rPr sz="2850" spc="10" dirty="0">
                <a:latin typeface="Symbol"/>
                <a:cs typeface="Symbol"/>
              </a:rPr>
              <a:t></a:t>
            </a:r>
            <a:r>
              <a:rPr sz="2850" spc="10" dirty="0">
                <a:latin typeface="Times New Roman"/>
                <a:cs typeface="Times New Roman"/>
              </a:rPr>
              <a:t>	</a:t>
            </a:r>
            <a:r>
              <a:rPr sz="2700" i="1" spc="105" dirty="0">
                <a:latin typeface="Times New Roman"/>
                <a:cs typeface="Times New Roman"/>
              </a:rPr>
              <a:t>A</a:t>
            </a:r>
            <a:r>
              <a:rPr sz="2700" i="1" spc="25" dirty="0">
                <a:latin typeface="Times New Roman"/>
                <a:cs typeface="Times New Roman"/>
              </a:rPr>
              <a:t> </a:t>
            </a:r>
            <a:r>
              <a:rPr sz="2700" i="1" spc="75" dirty="0">
                <a:latin typeface="Times New Roman"/>
                <a:cs typeface="Times New Roman"/>
              </a:rPr>
              <a:t>v</a:t>
            </a:r>
            <a:r>
              <a:rPr sz="2700" i="1" dirty="0">
                <a:latin typeface="Times New Roman"/>
                <a:cs typeface="Times New Roman"/>
              </a:rPr>
              <a:t>	</a:t>
            </a:r>
            <a:r>
              <a:rPr sz="2700" spc="290" dirty="0">
                <a:latin typeface="Times New Roman"/>
                <a:cs typeface="Times New Roman"/>
              </a:rPr>
              <a:t>1</a:t>
            </a:r>
            <a:r>
              <a:rPr sz="2700" spc="95" dirty="0">
                <a:latin typeface="Symbol"/>
                <a:cs typeface="Symbol"/>
              </a:rPr>
              <a:t></a:t>
            </a:r>
            <a:endParaRPr sz="2700">
              <a:latin typeface="Symbol"/>
              <a:cs typeface="Symbol"/>
            </a:endParaRPr>
          </a:p>
        </p:txBody>
      </p:sp>
      <p:sp>
        <p:nvSpPr>
          <p:cNvPr id="46" name="object 46"/>
          <p:cNvSpPr txBox="1"/>
          <p:nvPr/>
        </p:nvSpPr>
        <p:spPr>
          <a:xfrm>
            <a:off x="7942186" y="2245217"/>
            <a:ext cx="165735" cy="441325"/>
          </a:xfrm>
          <a:prstGeom prst="rect">
            <a:avLst/>
          </a:prstGeom>
        </p:spPr>
        <p:txBody>
          <a:bodyPr vert="horz" wrap="square" lIns="0" tIns="15875" rIns="0" bIns="0" rtlCol="0">
            <a:spAutoFit/>
          </a:bodyPr>
          <a:lstStyle/>
          <a:p>
            <a:pPr marL="12700">
              <a:lnSpc>
                <a:spcPct val="100000"/>
              </a:lnSpc>
              <a:spcBef>
                <a:spcPts val="125"/>
              </a:spcBef>
            </a:pPr>
            <a:r>
              <a:rPr sz="2700" spc="65" dirty="0">
                <a:latin typeface="Symbol"/>
                <a:cs typeface="Symbol"/>
              </a:rPr>
              <a:t></a:t>
            </a:r>
            <a:endParaRPr sz="2700">
              <a:latin typeface="Symbol"/>
              <a:cs typeface="Symbol"/>
            </a:endParaRPr>
          </a:p>
        </p:txBody>
      </p:sp>
      <p:sp>
        <p:nvSpPr>
          <p:cNvPr id="47" name="object 47"/>
          <p:cNvSpPr txBox="1"/>
          <p:nvPr/>
        </p:nvSpPr>
        <p:spPr>
          <a:xfrm>
            <a:off x="7942186" y="2527596"/>
            <a:ext cx="165735" cy="441325"/>
          </a:xfrm>
          <a:prstGeom prst="rect">
            <a:avLst/>
          </a:prstGeom>
        </p:spPr>
        <p:txBody>
          <a:bodyPr vert="horz" wrap="square" lIns="0" tIns="15875" rIns="0" bIns="0" rtlCol="0">
            <a:spAutoFit/>
          </a:bodyPr>
          <a:lstStyle/>
          <a:p>
            <a:pPr marL="12700">
              <a:lnSpc>
                <a:spcPct val="100000"/>
              </a:lnSpc>
              <a:spcBef>
                <a:spcPts val="125"/>
              </a:spcBef>
            </a:pPr>
            <a:r>
              <a:rPr sz="2700" spc="65" dirty="0">
                <a:latin typeface="Symbol"/>
                <a:cs typeface="Symbol"/>
              </a:rPr>
              <a:t></a:t>
            </a:r>
            <a:endParaRPr sz="2700">
              <a:latin typeface="Symbol"/>
              <a:cs typeface="Symbol"/>
            </a:endParaRPr>
          </a:p>
        </p:txBody>
      </p:sp>
      <p:sp>
        <p:nvSpPr>
          <p:cNvPr id="48" name="object 48"/>
          <p:cNvSpPr txBox="1"/>
          <p:nvPr/>
        </p:nvSpPr>
        <p:spPr>
          <a:xfrm>
            <a:off x="5389298" y="2527596"/>
            <a:ext cx="165735" cy="441325"/>
          </a:xfrm>
          <a:prstGeom prst="rect">
            <a:avLst/>
          </a:prstGeom>
        </p:spPr>
        <p:txBody>
          <a:bodyPr vert="horz" wrap="square" lIns="0" tIns="15875" rIns="0" bIns="0" rtlCol="0">
            <a:spAutoFit/>
          </a:bodyPr>
          <a:lstStyle/>
          <a:p>
            <a:pPr marL="12700">
              <a:lnSpc>
                <a:spcPct val="100000"/>
              </a:lnSpc>
              <a:spcBef>
                <a:spcPts val="125"/>
              </a:spcBef>
            </a:pPr>
            <a:r>
              <a:rPr sz="2700" spc="65" dirty="0">
                <a:latin typeface="Symbol"/>
                <a:cs typeface="Symbol"/>
              </a:rPr>
              <a:t></a:t>
            </a:r>
            <a:endParaRPr sz="2700">
              <a:latin typeface="Symbol"/>
              <a:cs typeface="Symbol"/>
            </a:endParaRPr>
          </a:p>
        </p:txBody>
      </p:sp>
      <p:sp>
        <p:nvSpPr>
          <p:cNvPr id="49" name="object 49"/>
          <p:cNvSpPr txBox="1"/>
          <p:nvPr/>
        </p:nvSpPr>
        <p:spPr>
          <a:xfrm>
            <a:off x="5389298" y="2024108"/>
            <a:ext cx="165735" cy="441325"/>
          </a:xfrm>
          <a:prstGeom prst="rect">
            <a:avLst/>
          </a:prstGeom>
        </p:spPr>
        <p:txBody>
          <a:bodyPr vert="horz" wrap="square" lIns="0" tIns="15875" rIns="0" bIns="0" rtlCol="0">
            <a:spAutoFit/>
          </a:bodyPr>
          <a:lstStyle/>
          <a:p>
            <a:pPr marL="12700">
              <a:lnSpc>
                <a:spcPct val="100000"/>
              </a:lnSpc>
              <a:spcBef>
                <a:spcPts val="125"/>
              </a:spcBef>
            </a:pPr>
            <a:r>
              <a:rPr sz="2700" spc="65" dirty="0">
                <a:latin typeface="Symbol"/>
                <a:cs typeface="Symbol"/>
              </a:rPr>
              <a:t></a:t>
            </a:r>
            <a:endParaRPr sz="2700">
              <a:latin typeface="Symbol"/>
              <a:cs typeface="Symbol"/>
            </a:endParaRPr>
          </a:p>
        </p:txBody>
      </p:sp>
      <p:sp>
        <p:nvSpPr>
          <p:cNvPr id="50" name="object 50"/>
          <p:cNvSpPr txBox="1"/>
          <p:nvPr/>
        </p:nvSpPr>
        <p:spPr>
          <a:xfrm>
            <a:off x="5363898" y="2105952"/>
            <a:ext cx="2769235" cy="573405"/>
          </a:xfrm>
          <a:prstGeom prst="rect">
            <a:avLst/>
          </a:prstGeom>
        </p:spPr>
        <p:txBody>
          <a:bodyPr vert="horz" wrap="square" lIns="0" tIns="12065" rIns="0" bIns="0" rtlCol="0">
            <a:spAutoFit/>
          </a:bodyPr>
          <a:lstStyle/>
          <a:p>
            <a:pPr marL="38100">
              <a:lnSpc>
                <a:spcPct val="100000"/>
              </a:lnSpc>
              <a:spcBef>
                <a:spcPts val="95"/>
              </a:spcBef>
              <a:tabLst>
                <a:tab pos="891540" algn="l"/>
                <a:tab pos="1887220" algn="l"/>
                <a:tab pos="2468880" algn="l"/>
              </a:tabLst>
            </a:pPr>
            <a:r>
              <a:rPr sz="4050" spc="-209" baseline="-5144" dirty="0">
                <a:latin typeface="Symbol"/>
                <a:cs typeface="Symbol"/>
              </a:rPr>
              <a:t></a:t>
            </a:r>
            <a:r>
              <a:rPr sz="2700" spc="-140" dirty="0">
                <a:latin typeface="Lucida Sans Unicode"/>
                <a:cs typeface="Lucida Sans Unicode"/>
              </a:rPr>
              <a:t></a:t>
            </a:r>
            <a:r>
              <a:rPr sz="2700" spc="-625" dirty="0">
                <a:latin typeface="Lucida Sans Unicode"/>
                <a:cs typeface="Lucida Sans Unicode"/>
              </a:rPr>
              <a:t> </a:t>
            </a:r>
            <a:r>
              <a:rPr sz="2700" i="1" spc="75" dirty="0">
                <a:latin typeface="Times New Roman"/>
                <a:cs typeface="Times New Roman"/>
              </a:rPr>
              <a:t>v	</a:t>
            </a:r>
            <a:r>
              <a:rPr sz="2700" spc="95" dirty="0">
                <a:latin typeface="Symbol"/>
                <a:cs typeface="Symbol"/>
              </a:rPr>
              <a:t></a:t>
            </a:r>
            <a:r>
              <a:rPr sz="2700" spc="160" dirty="0">
                <a:latin typeface="Times New Roman"/>
                <a:cs typeface="Times New Roman"/>
              </a:rPr>
              <a:t> </a:t>
            </a:r>
            <a:r>
              <a:rPr sz="4050" spc="127" baseline="34979" dirty="0">
                <a:latin typeface="Times New Roman"/>
                <a:cs typeface="Times New Roman"/>
              </a:rPr>
              <a:t>1</a:t>
            </a:r>
            <a:r>
              <a:rPr sz="4050" spc="-157" baseline="34979" dirty="0">
                <a:latin typeface="Times New Roman"/>
                <a:cs typeface="Times New Roman"/>
              </a:rPr>
              <a:t> </a:t>
            </a:r>
            <a:r>
              <a:rPr sz="3600" spc="-140" dirty="0">
                <a:latin typeface="Symbol"/>
                <a:cs typeface="Symbol"/>
              </a:rPr>
              <a:t></a:t>
            </a:r>
            <a:r>
              <a:rPr sz="2700" i="1" spc="-140" dirty="0">
                <a:latin typeface="Times New Roman"/>
                <a:cs typeface="Times New Roman"/>
              </a:rPr>
              <a:t>v	</a:t>
            </a:r>
            <a:r>
              <a:rPr sz="2700" spc="95" dirty="0">
                <a:latin typeface="Symbol"/>
                <a:cs typeface="Symbol"/>
              </a:rPr>
              <a:t></a:t>
            </a:r>
            <a:r>
              <a:rPr sz="2700" spc="-204" dirty="0">
                <a:latin typeface="Times New Roman"/>
                <a:cs typeface="Times New Roman"/>
              </a:rPr>
              <a:t> </a:t>
            </a:r>
            <a:r>
              <a:rPr sz="2700" i="1" spc="75" dirty="0">
                <a:latin typeface="Times New Roman"/>
                <a:cs typeface="Times New Roman"/>
              </a:rPr>
              <a:t>v	</a:t>
            </a:r>
            <a:r>
              <a:rPr sz="3600" spc="-90" dirty="0">
                <a:latin typeface="Symbol"/>
                <a:cs typeface="Symbol"/>
              </a:rPr>
              <a:t></a:t>
            </a:r>
            <a:r>
              <a:rPr sz="4050" spc="-135" baseline="30864" dirty="0">
                <a:latin typeface="Symbol"/>
                <a:cs typeface="Symbol"/>
              </a:rPr>
              <a:t></a:t>
            </a:r>
            <a:endParaRPr sz="4050" baseline="30864">
              <a:latin typeface="Symbol"/>
              <a:cs typeface="Symbol"/>
            </a:endParaRPr>
          </a:p>
        </p:txBody>
      </p:sp>
      <p:sp>
        <p:nvSpPr>
          <p:cNvPr id="51" name="object 51"/>
          <p:cNvSpPr txBox="1"/>
          <p:nvPr/>
        </p:nvSpPr>
        <p:spPr>
          <a:xfrm>
            <a:off x="5499902" y="1249954"/>
            <a:ext cx="165735" cy="441325"/>
          </a:xfrm>
          <a:prstGeom prst="rect">
            <a:avLst/>
          </a:prstGeom>
        </p:spPr>
        <p:txBody>
          <a:bodyPr vert="horz" wrap="square" lIns="0" tIns="15875" rIns="0" bIns="0" rtlCol="0">
            <a:spAutoFit/>
          </a:bodyPr>
          <a:lstStyle/>
          <a:p>
            <a:pPr marL="12700">
              <a:lnSpc>
                <a:spcPct val="100000"/>
              </a:lnSpc>
              <a:spcBef>
                <a:spcPts val="125"/>
              </a:spcBef>
            </a:pPr>
            <a:r>
              <a:rPr sz="2700" spc="65" dirty="0">
                <a:latin typeface="Symbol"/>
                <a:cs typeface="Symbol"/>
              </a:rPr>
              <a:t></a:t>
            </a:r>
            <a:endParaRPr sz="2700">
              <a:latin typeface="Symbol"/>
              <a:cs typeface="Symbol"/>
            </a:endParaRPr>
          </a:p>
        </p:txBody>
      </p:sp>
      <p:sp>
        <p:nvSpPr>
          <p:cNvPr id="52" name="object 52"/>
          <p:cNvSpPr txBox="1"/>
          <p:nvPr/>
        </p:nvSpPr>
        <p:spPr>
          <a:xfrm>
            <a:off x="5499902" y="1505488"/>
            <a:ext cx="165735" cy="441325"/>
          </a:xfrm>
          <a:prstGeom prst="rect">
            <a:avLst/>
          </a:prstGeom>
        </p:spPr>
        <p:txBody>
          <a:bodyPr vert="horz" wrap="square" lIns="0" tIns="15875" rIns="0" bIns="0" rtlCol="0">
            <a:spAutoFit/>
          </a:bodyPr>
          <a:lstStyle/>
          <a:p>
            <a:pPr marL="12700">
              <a:lnSpc>
                <a:spcPct val="100000"/>
              </a:lnSpc>
              <a:spcBef>
                <a:spcPts val="125"/>
              </a:spcBef>
            </a:pPr>
            <a:r>
              <a:rPr sz="2700" spc="65" dirty="0">
                <a:latin typeface="Symbol"/>
                <a:cs typeface="Symbol"/>
              </a:rPr>
              <a:t></a:t>
            </a:r>
            <a:endParaRPr sz="2700">
              <a:latin typeface="Symbol"/>
              <a:cs typeface="Symbol"/>
            </a:endParaRPr>
          </a:p>
        </p:txBody>
      </p:sp>
      <p:sp>
        <p:nvSpPr>
          <p:cNvPr id="53" name="object 53"/>
          <p:cNvSpPr txBox="1"/>
          <p:nvPr/>
        </p:nvSpPr>
        <p:spPr>
          <a:xfrm>
            <a:off x="3729651" y="1505488"/>
            <a:ext cx="165735" cy="441325"/>
          </a:xfrm>
          <a:prstGeom prst="rect">
            <a:avLst/>
          </a:prstGeom>
        </p:spPr>
        <p:txBody>
          <a:bodyPr vert="horz" wrap="square" lIns="0" tIns="15875" rIns="0" bIns="0" rtlCol="0">
            <a:spAutoFit/>
          </a:bodyPr>
          <a:lstStyle/>
          <a:p>
            <a:pPr marL="12700">
              <a:lnSpc>
                <a:spcPct val="100000"/>
              </a:lnSpc>
              <a:spcBef>
                <a:spcPts val="125"/>
              </a:spcBef>
            </a:pPr>
            <a:r>
              <a:rPr sz="2700" spc="65" dirty="0">
                <a:latin typeface="Symbol"/>
                <a:cs typeface="Symbol"/>
              </a:rPr>
              <a:t></a:t>
            </a:r>
            <a:endParaRPr sz="2700">
              <a:latin typeface="Symbol"/>
              <a:cs typeface="Symbol"/>
            </a:endParaRPr>
          </a:p>
        </p:txBody>
      </p:sp>
      <p:sp>
        <p:nvSpPr>
          <p:cNvPr id="54" name="object 54"/>
          <p:cNvSpPr txBox="1"/>
          <p:nvPr/>
        </p:nvSpPr>
        <p:spPr>
          <a:xfrm>
            <a:off x="3729651" y="1028845"/>
            <a:ext cx="165735" cy="441325"/>
          </a:xfrm>
          <a:prstGeom prst="rect">
            <a:avLst/>
          </a:prstGeom>
        </p:spPr>
        <p:txBody>
          <a:bodyPr vert="horz" wrap="square" lIns="0" tIns="15875" rIns="0" bIns="0" rtlCol="0">
            <a:spAutoFit/>
          </a:bodyPr>
          <a:lstStyle/>
          <a:p>
            <a:pPr marL="12700">
              <a:lnSpc>
                <a:spcPct val="100000"/>
              </a:lnSpc>
              <a:spcBef>
                <a:spcPts val="125"/>
              </a:spcBef>
            </a:pPr>
            <a:r>
              <a:rPr sz="2700" spc="65" dirty="0">
                <a:latin typeface="Symbol"/>
                <a:cs typeface="Symbol"/>
              </a:rPr>
              <a:t></a:t>
            </a:r>
            <a:endParaRPr sz="2700">
              <a:latin typeface="Symbol"/>
              <a:cs typeface="Symbol"/>
            </a:endParaRPr>
          </a:p>
        </p:txBody>
      </p:sp>
      <p:sp>
        <p:nvSpPr>
          <p:cNvPr id="55" name="object 55"/>
          <p:cNvSpPr txBox="1"/>
          <p:nvPr/>
        </p:nvSpPr>
        <p:spPr>
          <a:xfrm>
            <a:off x="5214224" y="1008079"/>
            <a:ext cx="476884" cy="466090"/>
          </a:xfrm>
          <a:prstGeom prst="rect">
            <a:avLst/>
          </a:prstGeom>
        </p:spPr>
        <p:txBody>
          <a:bodyPr vert="horz" wrap="square" lIns="0" tIns="17780" rIns="0" bIns="0" rtlCol="0">
            <a:spAutoFit/>
          </a:bodyPr>
          <a:lstStyle/>
          <a:p>
            <a:pPr marL="38100">
              <a:lnSpc>
                <a:spcPct val="100000"/>
              </a:lnSpc>
              <a:spcBef>
                <a:spcPts val="140"/>
              </a:spcBef>
            </a:pPr>
            <a:r>
              <a:rPr sz="4275" spc="15" baseline="-27290" dirty="0">
                <a:latin typeface="Symbol"/>
                <a:cs typeface="Symbol"/>
              </a:rPr>
              <a:t></a:t>
            </a:r>
            <a:r>
              <a:rPr sz="4275" spc="-367" baseline="-27290" dirty="0">
                <a:latin typeface="Times New Roman"/>
                <a:cs typeface="Times New Roman"/>
              </a:rPr>
              <a:t> </a:t>
            </a:r>
            <a:r>
              <a:rPr sz="2700" spc="65" dirty="0">
                <a:latin typeface="Symbol"/>
                <a:cs typeface="Symbol"/>
              </a:rPr>
              <a:t></a:t>
            </a:r>
            <a:endParaRPr sz="2700">
              <a:latin typeface="Symbol"/>
              <a:cs typeface="Symbol"/>
            </a:endParaRPr>
          </a:p>
        </p:txBody>
      </p:sp>
      <p:sp>
        <p:nvSpPr>
          <p:cNvPr id="56" name="object 56"/>
          <p:cNvSpPr txBox="1"/>
          <p:nvPr/>
        </p:nvSpPr>
        <p:spPr>
          <a:xfrm>
            <a:off x="3704251" y="1037294"/>
            <a:ext cx="1208405" cy="611505"/>
          </a:xfrm>
          <a:prstGeom prst="rect">
            <a:avLst/>
          </a:prstGeom>
        </p:spPr>
        <p:txBody>
          <a:bodyPr vert="horz" wrap="square" lIns="0" tIns="11430" rIns="0" bIns="0" rtlCol="0">
            <a:spAutoFit/>
          </a:bodyPr>
          <a:lstStyle/>
          <a:p>
            <a:pPr marR="30480" algn="r">
              <a:lnSpc>
                <a:spcPts val="1650"/>
              </a:lnSpc>
              <a:spcBef>
                <a:spcPts val="90"/>
              </a:spcBef>
            </a:pPr>
            <a:r>
              <a:rPr sz="1600" spc="15" dirty="0">
                <a:latin typeface="Times New Roman"/>
                <a:cs typeface="Times New Roman"/>
              </a:rPr>
              <a:t>.</a:t>
            </a:r>
            <a:endParaRPr sz="1600">
              <a:latin typeface="Times New Roman"/>
              <a:cs typeface="Times New Roman"/>
            </a:endParaRPr>
          </a:p>
          <a:p>
            <a:pPr marL="38100">
              <a:lnSpc>
                <a:spcPts val="2970"/>
              </a:lnSpc>
            </a:pPr>
            <a:r>
              <a:rPr sz="4050" spc="-82" baseline="-7201" dirty="0">
                <a:latin typeface="Symbol"/>
                <a:cs typeface="Symbol"/>
              </a:rPr>
              <a:t></a:t>
            </a:r>
            <a:r>
              <a:rPr sz="2700" spc="-220" dirty="0">
                <a:latin typeface="Lucida Sans Unicode"/>
                <a:cs typeface="Lucida Sans Unicode"/>
              </a:rPr>
              <a:t></a:t>
            </a:r>
            <a:r>
              <a:rPr sz="2700" spc="-580" dirty="0">
                <a:latin typeface="Lucida Sans Unicode"/>
                <a:cs typeface="Lucida Sans Unicode"/>
              </a:rPr>
              <a:t> </a:t>
            </a:r>
            <a:r>
              <a:rPr sz="2700" i="1" spc="125" dirty="0">
                <a:latin typeface="Times New Roman"/>
                <a:cs typeface="Times New Roman"/>
              </a:rPr>
              <a:t>m</a:t>
            </a:r>
            <a:r>
              <a:rPr sz="2700" i="1" spc="-40" dirty="0">
                <a:latin typeface="Times New Roman"/>
                <a:cs typeface="Times New Roman"/>
              </a:rPr>
              <a:t> </a:t>
            </a:r>
            <a:r>
              <a:rPr sz="2700" spc="95" dirty="0">
                <a:latin typeface="Symbol"/>
                <a:cs typeface="Symbol"/>
              </a:rPr>
              <a:t></a:t>
            </a:r>
            <a:endParaRPr sz="2700">
              <a:latin typeface="Symbol"/>
              <a:cs typeface="Symbol"/>
            </a:endParaRPr>
          </a:p>
        </p:txBody>
      </p:sp>
      <p:sp>
        <p:nvSpPr>
          <p:cNvPr id="57" name="object 57"/>
          <p:cNvSpPr/>
          <p:nvPr/>
        </p:nvSpPr>
        <p:spPr>
          <a:xfrm>
            <a:off x="5909759" y="4885573"/>
            <a:ext cx="180340" cy="0"/>
          </a:xfrm>
          <a:custGeom>
            <a:avLst/>
            <a:gdLst/>
            <a:ahLst/>
            <a:cxnLst/>
            <a:rect l="l" t="t" r="r" b="b"/>
            <a:pathLst>
              <a:path w="180339">
                <a:moveTo>
                  <a:pt x="0" y="0"/>
                </a:moveTo>
                <a:lnTo>
                  <a:pt x="180106" y="0"/>
                </a:lnTo>
              </a:path>
            </a:pathLst>
          </a:custGeom>
          <a:ln w="12305">
            <a:solidFill>
              <a:srgbClr val="000000"/>
            </a:solidFill>
          </a:ln>
        </p:spPr>
        <p:txBody>
          <a:bodyPr wrap="square" lIns="0" tIns="0" rIns="0" bIns="0" rtlCol="0"/>
          <a:lstStyle/>
          <a:p>
            <a:endParaRPr/>
          </a:p>
        </p:txBody>
      </p:sp>
      <p:sp>
        <p:nvSpPr>
          <p:cNvPr id="58" name="object 58"/>
          <p:cNvSpPr txBox="1"/>
          <p:nvPr/>
        </p:nvSpPr>
        <p:spPr>
          <a:xfrm>
            <a:off x="5917339" y="4881871"/>
            <a:ext cx="174625" cy="377190"/>
          </a:xfrm>
          <a:prstGeom prst="rect">
            <a:avLst/>
          </a:prstGeom>
        </p:spPr>
        <p:txBody>
          <a:bodyPr vert="horz" wrap="square" lIns="0" tIns="13335" rIns="0" bIns="0" rtlCol="0">
            <a:spAutoFit/>
          </a:bodyPr>
          <a:lstStyle/>
          <a:p>
            <a:pPr marL="12700">
              <a:lnSpc>
                <a:spcPct val="100000"/>
              </a:lnSpc>
              <a:spcBef>
                <a:spcPts val="105"/>
              </a:spcBef>
            </a:pPr>
            <a:r>
              <a:rPr sz="2300" spc="20" dirty="0">
                <a:latin typeface="Times New Roman"/>
                <a:cs typeface="Times New Roman"/>
              </a:rPr>
              <a:t>4</a:t>
            </a:r>
            <a:endParaRPr sz="2300">
              <a:latin typeface="Times New Roman"/>
              <a:cs typeface="Times New Roman"/>
            </a:endParaRPr>
          </a:p>
        </p:txBody>
      </p:sp>
      <p:sp>
        <p:nvSpPr>
          <p:cNvPr id="59" name="object 59"/>
          <p:cNvSpPr txBox="1"/>
          <p:nvPr/>
        </p:nvSpPr>
        <p:spPr>
          <a:xfrm>
            <a:off x="5912558" y="4468683"/>
            <a:ext cx="174625" cy="377190"/>
          </a:xfrm>
          <a:prstGeom prst="rect">
            <a:avLst/>
          </a:prstGeom>
        </p:spPr>
        <p:txBody>
          <a:bodyPr vert="horz" wrap="square" lIns="0" tIns="13335" rIns="0" bIns="0" rtlCol="0">
            <a:spAutoFit/>
          </a:bodyPr>
          <a:lstStyle/>
          <a:p>
            <a:pPr marL="12700">
              <a:lnSpc>
                <a:spcPct val="100000"/>
              </a:lnSpc>
              <a:spcBef>
                <a:spcPts val="105"/>
              </a:spcBef>
            </a:pPr>
            <a:r>
              <a:rPr sz="2300" spc="20" dirty="0">
                <a:latin typeface="Times New Roman"/>
                <a:cs typeface="Times New Roman"/>
              </a:rPr>
              <a:t>1</a:t>
            </a:r>
            <a:endParaRPr sz="2300">
              <a:latin typeface="Times New Roman"/>
              <a:cs typeface="Times New Roman"/>
            </a:endParaRPr>
          </a:p>
        </p:txBody>
      </p:sp>
      <p:sp>
        <p:nvSpPr>
          <p:cNvPr id="60" name="object 60"/>
          <p:cNvSpPr txBox="1"/>
          <p:nvPr/>
        </p:nvSpPr>
        <p:spPr>
          <a:xfrm>
            <a:off x="6565541" y="4643820"/>
            <a:ext cx="113030" cy="231140"/>
          </a:xfrm>
          <a:prstGeom prst="rect">
            <a:avLst/>
          </a:prstGeom>
        </p:spPr>
        <p:txBody>
          <a:bodyPr vert="horz" wrap="square" lIns="0" tIns="12065" rIns="0" bIns="0" rtlCol="0">
            <a:spAutoFit/>
          </a:bodyPr>
          <a:lstStyle/>
          <a:p>
            <a:pPr marL="12700">
              <a:lnSpc>
                <a:spcPct val="100000"/>
              </a:lnSpc>
              <a:spcBef>
                <a:spcPts val="95"/>
              </a:spcBef>
            </a:pPr>
            <a:r>
              <a:rPr sz="1350" spc="10" dirty="0">
                <a:latin typeface="Times New Roman"/>
                <a:cs typeface="Times New Roman"/>
              </a:rPr>
              <a:t>3</a:t>
            </a:r>
            <a:endParaRPr sz="1350">
              <a:latin typeface="Times New Roman"/>
              <a:cs typeface="Times New Roman"/>
            </a:endParaRPr>
          </a:p>
        </p:txBody>
      </p:sp>
      <p:sp>
        <p:nvSpPr>
          <p:cNvPr id="61" name="object 61"/>
          <p:cNvSpPr txBox="1"/>
          <p:nvPr/>
        </p:nvSpPr>
        <p:spPr>
          <a:xfrm>
            <a:off x="6316881" y="4848082"/>
            <a:ext cx="641350" cy="231140"/>
          </a:xfrm>
          <a:prstGeom prst="rect">
            <a:avLst/>
          </a:prstGeom>
        </p:spPr>
        <p:txBody>
          <a:bodyPr vert="horz" wrap="square" lIns="0" tIns="12065" rIns="0" bIns="0" rtlCol="0">
            <a:spAutoFit/>
          </a:bodyPr>
          <a:lstStyle/>
          <a:p>
            <a:pPr marL="12700">
              <a:lnSpc>
                <a:spcPct val="100000"/>
              </a:lnSpc>
              <a:spcBef>
                <a:spcPts val="95"/>
              </a:spcBef>
              <a:tabLst>
                <a:tab pos="229870" algn="l"/>
                <a:tab pos="540385" algn="l"/>
              </a:tabLst>
            </a:pPr>
            <a:r>
              <a:rPr sz="1350" i="1" spc="10" dirty="0">
                <a:latin typeface="Times New Roman"/>
                <a:cs typeface="Times New Roman"/>
              </a:rPr>
              <a:t>a	</a:t>
            </a:r>
            <a:r>
              <a:rPr sz="1350" spc="10" dirty="0">
                <a:latin typeface="Times New Roman"/>
                <a:cs typeface="Times New Roman"/>
              </a:rPr>
              <a:t>1	0</a:t>
            </a:r>
            <a:endParaRPr sz="1350">
              <a:latin typeface="Times New Roman"/>
              <a:cs typeface="Times New Roman"/>
            </a:endParaRPr>
          </a:p>
        </p:txBody>
      </p:sp>
      <p:sp>
        <p:nvSpPr>
          <p:cNvPr id="62" name="object 62"/>
          <p:cNvSpPr txBox="1"/>
          <p:nvPr/>
        </p:nvSpPr>
        <p:spPr>
          <a:xfrm>
            <a:off x="5256619" y="4848082"/>
            <a:ext cx="299720" cy="231140"/>
          </a:xfrm>
          <a:prstGeom prst="rect">
            <a:avLst/>
          </a:prstGeom>
        </p:spPr>
        <p:txBody>
          <a:bodyPr vert="horz" wrap="square" lIns="0" tIns="12065" rIns="0" bIns="0" rtlCol="0">
            <a:spAutoFit/>
          </a:bodyPr>
          <a:lstStyle/>
          <a:p>
            <a:pPr marL="12700">
              <a:lnSpc>
                <a:spcPct val="100000"/>
              </a:lnSpc>
              <a:spcBef>
                <a:spcPts val="95"/>
              </a:spcBef>
            </a:pPr>
            <a:r>
              <a:rPr sz="1350" spc="-170" dirty="0">
                <a:latin typeface="Times New Roman"/>
                <a:cs typeface="Times New Roman"/>
              </a:rPr>
              <a:t>m</a:t>
            </a:r>
            <a:r>
              <a:rPr sz="1350" spc="-20" dirty="0">
                <a:latin typeface="Times New Roman"/>
                <a:cs typeface="Times New Roman"/>
              </a:rPr>
              <a:t>a</a:t>
            </a:r>
            <a:r>
              <a:rPr sz="1350" spc="10" dirty="0">
                <a:latin typeface="Times New Roman"/>
                <a:cs typeface="Times New Roman"/>
              </a:rPr>
              <a:t>x</a:t>
            </a:r>
            <a:endParaRPr sz="1350">
              <a:latin typeface="Times New Roman"/>
              <a:cs typeface="Times New Roman"/>
            </a:endParaRPr>
          </a:p>
        </p:txBody>
      </p:sp>
      <p:sp>
        <p:nvSpPr>
          <p:cNvPr id="63" name="object 63"/>
          <p:cNvSpPr txBox="1"/>
          <p:nvPr/>
        </p:nvSpPr>
        <p:spPr>
          <a:xfrm>
            <a:off x="5116485" y="4636634"/>
            <a:ext cx="3920490" cy="396875"/>
          </a:xfrm>
          <a:prstGeom prst="rect">
            <a:avLst/>
          </a:prstGeom>
        </p:spPr>
        <p:txBody>
          <a:bodyPr vert="horz" wrap="square" lIns="0" tIns="17145" rIns="0" bIns="0" rtlCol="0">
            <a:spAutoFit/>
          </a:bodyPr>
          <a:lstStyle/>
          <a:p>
            <a:pPr marL="12700">
              <a:lnSpc>
                <a:spcPct val="100000"/>
              </a:lnSpc>
              <a:spcBef>
                <a:spcPts val="135"/>
              </a:spcBef>
              <a:tabLst>
                <a:tab pos="554990" algn="l"/>
                <a:tab pos="1033780" algn="l"/>
                <a:tab pos="1581150" algn="l"/>
                <a:tab pos="1912620" algn="l"/>
              </a:tabLst>
            </a:pPr>
            <a:r>
              <a:rPr sz="2300" i="1" spc="25" dirty="0">
                <a:latin typeface="Times New Roman"/>
                <a:cs typeface="Times New Roman"/>
              </a:rPr>
              <a:t>P	</a:t>
            </a:r>
            <a:r>
              <a:rPr sz="2300" spc="25" dirty="0">
                <a:latin typeface="Symbol"/>
                <a:cs typeface="Symbol"/>
              </a:rPr>
              <a:t></a:t>
            </a:r>
            <a:r>
              <a:rPr sz="2300" spc="25" dirty="0">
                <a:latin typeface="Times New Roman"/>
                <a:cs typeface="Times New Roman"/>
              </a:rPr>
              <a:t>	</a:t>
            </a:r>
            <a:r>
              <a:rPr sz="2400" spc="-30" dirty="0">
                <a:latin typeface="Symbol"/>
                <a:cs typeface="Symbol"/>
              </a:rPr>
              <a:t></a:t>
            </a:r>
            <a:r>
              <a:rPr sz="2400" spc="325" dirty="0">
                <a:latin typeface="Times New Roman"/>
                <a:cs typeface="Times New Roman"/>
              </a:rPr>
              <a:t> </a:t>
            </a:r>
            <a:r>
              <a:rPr sz="2300" i="1" spc="20" dirty="0">
                <a:latin typeface="Times New Roman"/>
                <a:cs typeface="Times New Roman"/>
              </a:rPr>
              <a:t>v	</a:t>
            </a:r>
            <a:r>
              <a:rPr sz="2300" i="1" spc="25" dirty="0">
                <a:latin typeface="Times New Roman"/>
                <a:cs typeface="Times New Roman"/>
              </a:rPr>
              <a:t>A	</a:t>
            </a:r>
            <a:r>
              <a:rPr sz="2300" dirty="0">
                <a:latin typeface="Times New Roman"/>
                <a:cs typeface="Times New Roman"/>
              </a:rPr>
              <a:t>(W)....</a:t>
            </a:r>
            <a:r>
              <a:rPr sz="2300" i="1" dirty="0">
                <a:latin typeface="Times New Roman"/>
                <a:cs typeface="Times New Roman"/>
              </a:rPr>
              <a:t>..........(xii)</a:t>
            </a:r>
            <a:endParaRPr sz="2300">
              <a:latin typeface="Times New Roman"/>
              <a:cs typeface="Times New Roman"/>
            </a:endParaRPr>
          </a:p>
        </p:txBody>
      </p:sp>
      <p:sp>
        <p:nvSpPr>
          <p:cNvPr id="64" name="object 64"/>
          <p:cNvSpPr/>
          <p:nvPr/>
        </p:nvSpPr>
        <p:spPr>
          <a:xfrm>
            <a:off x="4074161" y="6210316"/>
            <a:ext cx="598805" cy="0"/>
          </a:xfrm>
          <a:custGeom>
            <a:avLst/>
            <a:gdLst/>
            <a:ahLst/>
            <a:cxnLst/>
            <a:rect l="l" t="t" r="r" b="b"/>
            <a:pathLst>
              <a:path w="598804">
                <a:moveTo>
                  <a:pt x="0" y="0"/>
                </a:moveTo>
                <a:lnTo>
                  <a:pt x="598356" y="0"/>
                </a:lnTo>
              </a:path>
            </a:pathLst>
          </a:custGeom>
          <a:ln w="12990">
            <a:solidFill>
              <a:srgbClr val="000000"/>
            </a:solidFill>
          </a:ln>
        </p:spPr>
        <p:txBody>
          <a:bodyPr wrap="square" lIns="0" tIns="0" rIns="0" bIns="0" rtlCol="0"/>
          <a:lstStyle/>
          <a:p>
            <a:endParaRPr/>
          </a:p>
        </p:txBody>
      </p:sp>
      <p:sp>
        <p:nvSpPr>
          <p:cNvPr id="65" name="object 65"/>
          <p:cNvSpPr/>
          <p:nvPr/>
        </p:nvSpPr>
        <p:spPr>
          <a:xfrm>
            <a:off x="5038426" y="6210316"/>
            <a:ext cx="208279" cy="0"/>
          </a:xfrm>
          <a:custGeom>
            <a:avLst/>
            <a:gdLst/>
            <a:ahLst/>
            <a:cxnLst/>
            <a:rect l="l" t="t" r="r" b="b"/>
            <a:pathLst>
              <a:path w="208279">
                <a:moveTo>
                  <a:pt x="0" y="0"/>
                </a:moveTo>
                <a:lnTo>
                  <a:pt x="208208" y="0"/>
                </a:lnTo>
              </a:path>
            </a:pathLst>
          </a:custGeom>
          <a:ln w="12990">
            <a:solidFill>
              <a:srgbClr val="000000"/>
            </a:solidFill>
          </a:ln>
        </p:spPr>
        <p:txBody>
          <a:bodyPr wrap="square" lIns="0" tIns="0" rIns="0" bIns="0" rtlCol="0"/>
          <a:lstStyle/>
          <a:p>
            <a:endParaRPr/>
          </a:p>
        </p:txBody>
      </p:sp>
      <p:sp>
        <p:nvSpPr>
          <p:cNvPr id="66" name="object 66"/>
          <p:cNvSpPr txBox="1"/>
          <p:nvPr/>
        </p:nvSpPr>
        <p:spPr>
          <a:xfrm>
            <a:off x="5049251" y="6206488"/>
            <a:ext cx="201930" cy="404495"/>
          </a:xfrm>
          <a:prstGeom prst="rect">
            <a:avLst/>
          </a:prstGeom>
        </p:spPr>
        <p:txBody>
          <a:bodyPr vert="horz" wrap="square" lIns="0" tIns="17145" rIns="0" bIns="0" rtlCol="0">
            <a:spAutoFit/>
          </a:bodyPr>
          <a:lstStyle/>
          <a:p>
            <a:pPr marL="12700">
              <a:lnSpc>
                <a:spcPct val="100000"/>
              </a:lnSpc>
              <a:spcBef>
                <a:spcPts val="135"/>
              </a:spcBef>
            </a:pPr>
            <a:r>
              <a:rPr sz="2450" spc="160" dirty="0">
                <a:latin typeface="Times New Roman"/>
                <a:cs typeface="Times New Roman"/>
              </a:rPr>
              <a:t>2</a:t>
            </a:r>
            <a:endParaRPr sz="2450">
              <a:latin typeface="Times New Roman"/>
              <a:cs typeface="Times New Roman"/>
            </a:endParaRPr>
          </a:p>
        </p:txBody>
      </p:sp>
      <p:sp>
        <p:nvSpPr>
          <p:cNvPr id="67" name="object 67"/>
          <p:cNvSpPr txBox="1"/>
          <p:nvPr/>
        </p:nvSpPr>
        <p:spPr>
          <a:xfrm>
            <a:off x="7119646" y="5972512"/>
            <a:ext cx="301625" cy="246379"/>
          </a:xfrm>
          <a:prstGeom prst="rect">
            <a:avLst/>
          </a:prstGeom>
        </p:spPr>
        <p:txBody>
          <a:bodyPr vert="horz" wrap="square" lIns="0" tIns="12065" rIns="0" bIns="0" rtlCol="0">
            <a:spAutoFit/>
          </a:bodyPr>
          <a:lstStyle/>
          <a:p>
            <a:pPr marL="12700">
              <a:lnSpc>
                <a:spcPct val="100000"/>
              </a:lnSpc>
              <a:spcBef>
                <a:spcPts val="95"/>
              </a:spcBef>
            </a:pPr>
            <a:r>
              <a:rPr sz="1450" u="heavy" spc="40" dirty="0">
                <a:uFill>
                  <a:solidFill>
                    <a:srgbClr val="000000"/>
                  </a:solidFill>
                </a:uFill>
                <a:latin typeface="Times New Roman"/>
                <a:cs typeface="Times New Roman"/>
              </a:rPr>
              <a:t>   </a:t>
            </a:r>
            <a:r>
              <a:rPr sz="1450" u="heavy" spc="-130" dirty="0">
                <a:uFill>
                  <a:solidFill>
                    <a:srgbClr val="000000"/>
                  </a:solidFill>
                </a:uFill>
                <a:latin typeface="Times New Roman"/>
                <a:cs typeface="Times New Roman"/>
              </a:rPr>
              <a:t> </a:t>
            </a:r>
            <a:r>
              <a:rPr sz="1450" u="heavy" spc="80" dirty="0">
                <a:uFill>
                  <a:solidFill>
                    <a:srgbClr val="000000"/>
                  </a:solidFill>
                </a:uFill>
                <a:latin typeface="Times New Roman"/>
                <a:cs typeface="Times New Roman"/>
              </a:rPr>
              <a:t>2</a:t>
            </a:r>
            <a:endParaRPr sz="1450">
              <a:latin typeface="Times New Roman"/>
              <a:cs typeface="Times New Roman"/>
            </a:endParaRPr>
          </a:p>
        </p:txBody>
      </p:sp>
      <p:sp>
        <p:nvSpPr>
          <p:cNvPr id="68" name="object 68"/>
          <p:cNvSpPr txBox="1"/>
          <p:nvPr/>
        </p:nvSpPr>
        <p:spPr>
          <a:xfrm>
            <a:off x="5874482" y="5972512"/>
            <a:ext cx="301625" cy="246379"/>
          </a:xfrm>
          <a:prstGeom prst="rect">
            <a:avLst/>
          </a:prstGeom>
        </p:spPr>
        <p:txBody>
          <a:bodyPr vert="horz" wrap="square" lIns="0" tIns="12065" rIns="0" bIns="0" rtlCol="0">
            <a:spAutoFit/>
          </a:bodyPr>
          <a:lstStyle/>
          <a:p>
            <a:pPr marL="12700">
              <a:lnSpc>
                <a:spcPct val="100000"/>
              </a:lnSpc>
              <a:spcBef>
                <a:spcPts val="95"/>
              </a:spcBef>
            </a:pPr>
            <a:r>
              <a:rPr sz="1450" u="heavy" spc="40" dirty="0">
                <a:uFill>
                  <a:solidFill>
                    <a:srgbClr val="000000"/>
                  </a:solidFill>
                </a:uFill>
                <a:latin typeface="Times New Roman"/>
                <a:cs typeface="Times New Roman"/>
              </a:rPr>
              <a:t>   </a:t>
            </a:r>
            <a:r>
              <a:rPr sz="1450" u="heavy" spc="-135" dirty="0">
                <a:uFill>
                  <a:solidFill>
                    <a:srgbClr val="000000"/>
                  </a:solidFill>
                </a:uFill>
                <a:latin typeface="Times New Roman"/>
                <a:cs typeface="Times New Roman"/>
              </a:rPr>
              <a:t> </a:t>
            </a:r>
            <a:r>
              <a:rPr sz="1450" u="heavy" spc="80" dirty="0">
                <a:uFill>
                  <a:solidFill>
                    <a:srgbClr val="000000"/>
                  </a:solidFill>
                </a:uFill>
                <a:latin typeface="Times New Roman"/>
                <a:cs typeface="Times New Roman"/>
              </a:rPr>
              <a:t>2</a:t>
            </a:r>
            <a:endParaRPr sz="1450">
              <a:latin typeface="Times New Roman"/>
              <a:cs typeface="Times New Roman"/>
            </a:endParaRPr>
          </a:p>
        </p:txBody>
      </p:sp>
      <p:sp>
        <p:nvSpPr>
          <p:cNvPr id="69" name="object 69"/>
          <p:cNvSpPr txBox="1"/>
          <p:nvPr/>
        </p:nvSpPr>
        <p:spPr>
          <a:xfrm>
            <a:off x="4257206" y="6417331"/>
            <a:ext cx="344170" cy="246379"/>
          </a:xfrm>
          <a:prstGeom prst="rect">
            <a:avLst/>
          </a:prstGeom>
        </p:spPr>
        <p:txBody>
          <a:bodyPr vert="horz" wrap="square" lIns="0" tIns="12065" rIns="0" bIns="0" rtlCol="0">
            <a:spAutoFit/>
          </a:bodyPr>
          <a:lstStyle/>
          <a:p>
            <a:pPr marL="12700">
              <a:lnSpc>
                <a:spcPct val="100000"/>
              </a:lnSpc>
              <a:spcBef>
                <a:spcPts val="95"/>
              </a:spcBef>
            </a:pPr>
            <a:r>
              <a:rPr sz="1450" spc="-110" dirty="0">
                <a:latin typeface="Times New Roman"/>
                <a:cs typeface="Times New Roman"/>
              </a:rPr>
              <a:t>m</a:t>
            </a:r>
            <a:r>
              <a:rPr sz="1450" spc="30" dirty="0">
                <a:latin typeface="Times New Roman"/>
                <a:cs typeface="Times New Roman"/>
              </a:rPr>
              <a:t>a</a:t>
            </a:r>
            <a:r>
              <a:rPr sz="1450" spc="80" dirty="0">
                <a:latin typeface="Times New Roman"/>
                <a:cs typeface="Times New Roman"/>
              </a:rPr>
              <a:t>x</a:t>
            </a:r>
            <a:endParaRPr sz="1450">
              <a:latin typeface="Times New Roman"/>
              <a:cs typeface="Times New Roman"/>
            </a:endParaRPr>
          </a:p>
        </p:txBody>
      </p:sp>
      <p:sp>
        <p:nvSpPr>
          <p:cNvPr id="70" name="object 70"/>
          <p:cNvSpPr txBox="1"/>
          <p:nvPr/>
        </p:nvSpPr>
        <p:spPr>
          <a:xfrm>
            <a:off x="7920008" y="5960608"/>
            <a:ext cx="1079500" cy="404495"/>
          </a:xfrm>
          <a:prstGeom prst="rect">
            <a:avLst/>
          </a:prstGeom>
        </p:spPr>
        <p:txBody>
          <a:bodyPr vert="horz" wrap="square" lIns="0" tIns="17145" rIns="0" bIns="0" rtlCol="0">
            <a:spAutoFit/>
          </a:bodyPr>
          <a:lstStyle/>
          <a:p>
            <a:pPr marL="12700">
              <a:lnSpc>
                <a:spcPct val="100000"/>
              </a:lnSpc>
              <a:spcBef>
                <a:spcPts val="135"/>
              </a:spcBef>
            </a:pPr>
            <a:r>
              <a:rPr sz="2450" spc="65" dirty="0">
                <a:latin typeface="Times New Roman"/>
                <a:cs typeface="Times New Roman"/>
              </a:rPr>
              <a:t>....</a:t>
            </a:r>
            <a:r>
              <a:rPr sz="2450" spc="270" dirty="0">
                <a:latin typeface="Times New Roman"/>
                <a:cs typeface="Times New Roman"/>
              </a:rPr>
              <a:t>(</a:t>
            </a:r>
            <a:r>
              <a:rPr sz="2450" i="1" spc="260" dirty="0">
                <a:latin typeface="Times New Roman"/>
                <a:cs typeface="Times New Roman"/>
              </a:rPr>
              <a:t>x</a:t>
            </a:r>
            <a:r>
              <a:rPr sz="2450" i="1" spc="-5" dirty="0">
                <a:latin typeface="Times New Roman"/>
                <a:cs typeface="Times New Roman"/>
              </a:rPr>
              <a:t>ii</a:t>
            </a:r>
            <a:r>
              <a:rPr sz="2450" i="1" spc="160" dirty="0">
                <a:latin typeface="Times New Roman"/>
                <a:cs typeface="Times New Roman"/>
              </a:rPr>
              <a:t>i</a:t>
            </a:r>
            <a:r>
              <a:rPr sz="2450" spc="105" dirty="0">
                <a:latin typeface="Times New Roman"/>
                <a:cs typeface="Times New Roman"/>
              </a:rPr>
              <a:t>)</a:t>
            </a:r>
            <a:endParaRPr sz="2450">
              <a:latin typeface="Times New Roman"/>
              <a:cs typeface="Times New Roman"/>
            </a:endParaRPr>
          </a:p>
        </p:txBody>
      </p:sp>
      <p:sp>
        <p:nvSpPr>
          <p:cNvPr id="71" name="object 71"/>
          <p:cNvSpPr txBox="1"/>
          <p:nvPr/>
        </p:nvSpPr>
        <p:spPr>
          <a:xfrm>
            <a:off x="4095362" y="6206488"/>
            <a:ext cx="241300" cy="404495"/>
          </a:xfrm>
          <a:prstGeom prst="rect">
            <a:avLst/>
          </a:prstGeom>
        </p:spPr>
        <p:txBody>
          <a:bodyPr vert="horz" wrap="square" lIns="0" tIns="17145" rIns="0" bIns="0" rtlCol="0">
            <a:spAutoFit/>
          </a:bodyPr>
          <a:lstStyle/>
          <a:p>
            <a:pPr marL="12700">
              <a:lnSpc>
                <a:spcPct val="100000"/>
              </a:lnSpc>
              <a:spcBef>
                <a:spcPts val="135"/>
              </a:spcBef>
            </a:pPr>
            <a:r>
              <a:rPr sz="2450" i="1" spc="200" dirty="0">
                <a:latin typeface="Times New Roman"/>
                <a:cs typeface="Times New Roman"/>
              </a:rPr>
              <a:t>P</a:t>
            </a:r>
            <a:endParaRPr sz="2450">
              <a:latin typeface="Times New Roman"/>
              <a:cs typeface="Times New Roman"/>
            </a:endParaRPr>
          </a:p>
        </p:txBody>
      </p:sp>
      <p:sp>
        <p:nvSpPr>
          <p:cNvPr id="72" name="object 72"/>
          <p:cNvSpPr txBox="1"/>
          <p:nvPr/>
        </p:nvSpPr>
        <p:spPr>
          <a:xfrm>
            <a:off x="4260665" y="5762275"/>
            <a:ext cx="241300" cy="404495"/>
          </a:xfrm>
          <a:prstGeom prst="rect">
            <a:avLst/>
          </a:prstGeom>
        </p:spPr>
        <p:txBody>
          <a:bodyPr vert="horz" wrap="square" lIns="0" tIns="17145" rIns="0" bIns="0" rtlCol="0">
            <a:spAutoFit/>
          </a:bodyPr>
          <a:lstStyle/>
          <a:p>
            <a:pPr marL="12700">
              <a:lnSpc>
                <a:spcPct val="100000"/>
              </a:lnSpc>
              <a:spcBef>
                <a:spcPts val="135"/>
              </a:spcBef>
            </a:pPr>
            <a:r>
              <a:rPr sz="2450" i="1" spc="200" dirty="0">
                <a:latin typeface="Times New Roman"/>
                <a:cs typeface="Times New Roman"/>
              </a:rPr>
              <a:t>P</a:t>
            </a:r>
            <a:endParaRPr sz="2450">
              <a:latin typeface="Times New Roman"/>
              <a:cs typeface="Times New Roman"/>
            </a:endParaRPr>
          </a:p>
        </p:txBody>
      </p:sp>
      <p:sp>
        <p:nvSpPr>
          <p:cNvPr id="73" name="object 73"/>
          <p:cNvSpPr txBox="1"/>
          <p:nvPr/>
        </p:nvSpPr>
        <p:spPr>
          <a:xfrm>
            <a:off x="7801669" y="5854961"/>
            <a:ext cx="148590" cy="404495"/>
          </a:xfrm>
          <a:prstGeom prst="rect">
            <a:avLst/>
          </a:prstGeom>
        </p:spPr>
        <p:txBody>
          <a:bodyPr vert="horz" wrap="square" lIns="0" tIns="17145" rIns="0" bIns="0" rtlCol="0">
            <a:spAutoFit/>
          </a:bodyPr>
          <a:lstStyle/>
          <a:p>
            <a:pPr marL="12700">
              <a:lnSpc>
                <a:spcPct val="100000"/>
              </a:lnSpc>
              <a:spcBef>
                <a:spcPts val="135"/>
              </a:spcBef>
            </a:pPr>
            <a:r>
              <a:rPr sz="2450" spc="-10" dirty="0">
                <a:latin typeface="Symbol"/>
                <a:cs typeface="Symbol"/>
              </a:rPr>
              <a:t></a:t>
            </a:r>
            <a:endParaRPr sz="2450">
              <a:latin typeface="Symbol"/>
              <a:cs typeface="Symbol"/>
            </a:endParaRPr>
          </a:p>
        </p:txBody>
      </p:sp>
      <p:sp>
        <p:nvSpPr>
          <p:cNvPr id="74" name="object 74"/>
          <p:cNvSpPr txBox="1"/>
          <p:nvPr/>
        </p:nvSpPr>
        <p:spPr>
          <a:xfrm>
            <a:off x="6371879" y="5854961"/>
            <a:ext cx="161290" cy="404495"/>
          </a:xfrm>
          <a:prstGeom prst="rect">
            <a:avLst/>
          </a:prstGeom>
        </p:spPr>
        <p:txBody>
          <a:bodyPr vert="horz" wrap="square" lIns="0" tIns="17145" rIns="0" bIns="0" rtlCol="0">
            <a:spAutoFit/>
          </a:bodyPr>
          <a:lstStyle/>
          <a:p>
            <a:pPr marL="12700">
              <a:lnSpc>
                <a:spcPct val="100000"/>
              </a:lnSpc>
              <a:spcBef>
                <a:spcPts val="135"/>
              </a:spcBef>
            </a:pPr>
            <a:r>
              <a:rPr sz="2450" spc="125" dirty="0">
                <a:latin typeface="Symbol"/>
                <a:cs typeface="Symbol"/>
              </a:rPr>
              <a:t></a:t>
            </a:r>
            <a:endParaRPr sz="2450">
              <a:latin typeface="Symbol"/>
              <a:cs typeface="Symbol"/>
            </a:endParaRPr>
          </a:p>
        </p:txBody>
      </p:sp>
      <p:sp>
        <p:nvSpPr>
          <p:cNvPr id="75" name="object 75"/>
          <p:cNvSpPr txBox="1"/>
          <p:nvPr/>
        </p:nvSpPr>
        <p:spPr>
          <a:xfrm>
            <a:off x="6942423" y="5943916"/>
            <a:ext cx="706120" cy="404495"/>
          </a:xfrm>
          <a:prstGeom prst="rect">
            <a:avLst/>
          </a:prstGeom>
        </p:spPr>
        <p:txBody>
          <a:bodyPr vert="horz" wrap="square" lIns="0" tIns="17145" rIns="0" bIns="0" rtlCol="0">
            <a:spAutoFit/>
          </a:bodyPr>
          <a:lstStyle/>
          <a:p>
            <a:pPr marL="12700">
              <a:lnSpc>
                <a:spcPct val="100000"/>
              </a:lnSpc>
              <a:spcBef>
                <a:spcPts val="135"/>
              </a:spcBef>
              <a:tabLst>
                <a:tab pos="557530" algn="l"/>
              </a:tabLst>
            </a:pPr>
            <a:r>
              <a:rPr sz="2450" spc="125" dirty="0">
                <a:latin typeface="Symbol"/>
                <a:cs typeface="Symbol"/>
              </a:rPr>
              <a:t></a:t>
            </a:r>
            <a:r>
              <a:rPr sz="2450" spc="125" dirty="0">
                <a:latin typeface="Times New Roman"/>
                <a:cs typeface="Times New Roman"/>
              </a:rPr>
              <a:t>	</a:t>
            </a:r>
            <a:r>
              <a:rPr sz="2450" spc="125" dirty="0">
                <a:latin typeface="Symbol"/>
                <a:cs typeface="Symbol"/>
              </a:rPr>
              <a:t></a:t>
            </a:r>
            <a:endParaRPr sz="2450">
              <a:latin typeface="Symbol"/>
              <a:cs typeface="Symbol"/>
            </a:endParaRPr>
          </a:p>
        </p:txBody>
      </p:sp>
      <p:sp>
        <p:nvSpPr>
          <p:cNvPr id="76" name="object 76"/>
          <p:cNvSpPr txBox="1"/>
          <p:nvPr/>
        </p:nvSpPr>
        <p:spPr>
          <a:xfrm>
            <a:off x="6917023" y="5742516"/>
            <a:ext cx="1071245" cy="404495"/>
          </a:xfrm>
          <a:prstGeom prst="rect">
            <a:avLst/>
          </a:prstGeom>
        </p:spPr>
        <p:txBody>
          <a:bodyPr vert="horz" wrap="square" lIns="0" tIns="17145" rIns="0" bIns="0" rtlCol="0">
            <a:spAutoFit/>
          </a:bodyPr>
          <a:lstStyle/>
          <a:p>
            <a:pPr marL="38100">
              <a:lnSpc>
                <a:spcPct val="100000"/>
              </a:lnSpc>
              <a:spcBef>
                <a:spcPts val="135"/>
              </a:spcBef>
              <a:tabLst>
                <a:tab pos="582930" algn="l"/>
              </a:tabLst>
            </a:pPr>
            <a:r>
              <a:rPr sz="2450" spc="125" dirty="0">
                <a:latin typeface="Symbol"/>
                <a:cs typeface="Symbol"/>
              </a:rPr>
              <a:t></a:t>
            </a:r>
            <a:r>
              <a:rPr sz="2450" spc="-145" dirty="0">
                <a:latin typeface="Times New Roman"/>
                <a:cs typeface="Times New Roman"/>
              </a:rPr>
              <a:t> </a:t>
            </a:r>
            <a:r>
              <a:rPr sz="3675" i="1" spc="217" baseline="-3401" dirty="0">
                <a:latin typeface="Times New Roman"/>
                <a:cs typeface="Times New Roman"/>
              </a:rPr>
              <a:t>v	</a:t>
            </a:r>
            <a:r>
              <a:rPr sz="2450" spc="150" dirty="0">
                <a:latin typeface="Symbol"/>
                <a:cs typeface="Symbol"/>
              </a:rPr>
              <a:t></a:t>
            </a:r>
            <a:r>
              <a:rPr sz="2175" spc="225" baseline="65134" dirty="0">
                <a:latin typeface="Times New Roman"/>
                <a:cs typeface="Times New Roman"/>
              </a:rPr>
              <a:t>2</a:t>
            </a:r>
            <a:r>
              <a:rPr sz="2175" spc="112" baseline="65134" dirty="0">
                <a:latin typeface="Times New Roman"/>
                <a:cs typeface="Times New Roman"/>
              </a:rPr>
              <a:t> </a:t>
            </a:r>
            <a:r>
              <a:rPr sz="3675" spc="187" baseline="15873" dirty="0">
                <a:latin typeface="Symbol"/>
                <a:cs typeface="Symbol"/>
              </a:rPr>
              <a:t></a:t>
            </a:r>
            <a:endParaRPr sz="3675" baseline="15873">
              <a:latin typeface="Symbol"/>
              <a:cs typeface="Symbol"/>
            </a:endParaRPr>
          </a:p>
        </p:txBody>
      </p:sp>
      <p:sp>
        <p:nvSpPr>
          <p:cNvPr id="77" name="object 77"/>
          <p:cNvSpPr txBox="1"/>
          <p:nvPr/>
        </p:nvSpPr>
        <p:spPr>
          <a:xfrm>
            <a:off x="6505940" y="5960608"/>
            <a:ext cx="418465" cy="404495"/>
          </a:xfrm>
          <a:prstGeom prst="rect">
            <a:avLst/>
          </a:prstGeom>
        </p:spPr>
        <p:txBody>
          <a:bodyPr vert="horz" wrap="square" lIns="0" tIns="17145" rIns="0" bIns="0" rtlCol="0">
            <a:spAutoFit/>
          </a:bodyPr>
          <a:lstStyle/>
          <a:p>
            <a:pPr marL="12700">
              <a:lnSpc>
                <a:spcPct val="100000"/>
              </a:lnSpc>
              <a:spcBef>
                <a:spcPts val="135"/>
              </a:spcBef>
            </a:pPr>
            <a:r>
              <a:rPr sz="2450" spc="335" dirty="0">
                <a:latin typeface="Times New Roman"/>
                <a:cs typeface="Times New Roman"/>
              </a:rPr>
              <a:t>1</a:t>
            </a:r>
            <a:r>
              <a:rPr sz="2450" spc="175" dirty="0">
                <a:latin typeface="Symbol"/>
                <a:cs typeface="Symbol"/>
              </a:rPr>
              <a:t></a:t>
            </a:r>
            <a:endParaRPr sz="2450">
              <a:latin typeface="Symbol"/>
              <a:cs typeface="Symbol"/>
            </a:endParaRPr>
          </a:p>
        </p:txBody>
      </p:sp>
      <p:sp>
        <p:nvSpPr>
          <p:cNvPr id="78" name="object 78"/>
          <p:cNvSpPr txBox="1"/>
          <p:nvPr/>
        </p:nvSpPr>
        <p:spPr>
          <a:xfrm>
            <a:off x="5873056" y="6085400"/>
            <a:ext cx="2127885" cy="404495"/>
          </a:xfrm>
          <a:prstGeom prst="rect">
            <a:avLst/>
          </a:prstGeom>
        </p:spPr>
        <p:txBody>
          <a:bodyPr vert="horz" wrap="square" lIns="0" tIns="17145" rIns="0" bIns="0" rtlCol="0">
            <a:spAutoFit/>
          </a:bodyPr>
          <a:lstStyle/>
          <a:p>
            <a:pPr marL="50800">
              <a:lnSpc>
                <a:spcPct val="100000"/>
              </a:lnSpc>
              <a:spcBef>
                <a:spcPts val="135"/>
              </a:spcBef>
              <a:tabLst>
                <a:tab pos="381635" algn="l"/>
                <a:tab pos="1081405" algn="l"/>
                <a:tab pos="1626870" algn="l"/>
                <a:tab pos="1941195" algn="l"/>
              </a:tabLst>
            </a:pPr>
            <a:r>
              <a:rPr sz="3675" i="1" spc="217" baseline="-21541" dirty="0">
                <a:latin typeface="Times New Roman"/>
                <a:cs typeface="Times New Roman"/>
              </a:rPr>
              <a:t>v	</a:t>
            </a:r>
            <a:r>
              <a:rPr sz="2450" spc="100" dirty="0">
                <a:latin typeface="Symbol"/>
                <a:cs typeface="Symbol"/>
              </a:rPr>
              <a:t></a:t>
            </a:r>
            <a:r>
              <a:rPr sz="3675" spc="150" baseline="-12471" dirty="0">
                <a:latin typeface="Symbol"/>
                <a:cs typeface="Symbol"/>
              </a:rPr>
              <a:t></a:t>
            </a:r>
            <a:r>
              <a:rPr sz="3675" spc="150" baseline="-12471" dirty="0">
                <a:latin typeface="Times New Roman"/>
                <a:cs typeface="Times New Roman"/>
              </a:rPr>
              <a:t>	</a:t>
            </a:r>
            <a:r>
              <a:rPr sz="2450" spc="125" dirty="0">
                <a:latin typeface="Symbol"/>
                <a:cs typeface="Symbol"/>
              </a:rPr>
              <a:t></a:t>
            </a:r>
            <a:r>
              <a:rPr sz="2450" spc="5" dirty="0">
                <a:latin typeface="Times New Roman"/>
                <a:cs typeface="Times New Roman"/>
              </a:rPr>
              <a:t> </a:t>
            </a:r>
            <a:r>
              <a:rPr sz="3675" i="1" spc="217" baseline="-21541" dirty="0">
                <a:latin typeface="Times New Roman"/>
                <a:cs typeface="Times New Roman"/>
              </a:rPr>
              <a:t>v	</a:t>
            </a:r>
            <a:r>
              <a:rPr sz="2450" spc="125" dirty="0">
                <a:latin typeface="Symbol"/>
                <a:cs typeface="Symbol"/>
              </a:rPr>
              <a:t></a:t>
            </a:r>
            <a:r>
              <a:rPr sz="2450" spc="125" dirty="0">
                <a:latin typeface="Times New Roman"/>
                <a:cs typeface="Times New Roman"/>
              </a:rPr>
              <a:t>	</a:t>
            </a:r>
            <a:r>
              <a:rPr sz="3675" spc="187" baseline="-12471" dirty="0">
                <a:latin typeface="Symbol"/>
                <a:cs typeface="Symbol"/>
              </a:rPr>
              <a:t></a:t>
            </a:r>
            <a:endParaRPr sz="3675" baseline="-12471">
              <a:latin typeface="Symbol"/>
              <a:cs typeface="Symbol"/>
            </a:endParaRPr>
          </a:p>
        </p:txBody>
      </p:sp>
      <p:sp>
        <p:nvSpPr>
          <p:cNvPr id="79" name="object 79"/>
          <p:cNvSpPr txBox="1"/>
          <p:nvPr/>
        </p:nvSpPr>
        <p:spPr>
          <a:xfrm>
            <a:off x="6242391" y="5943916"/>
            <a:ext cx="161290" cy="404495"/>
          </a:xfrm>
          <a:prstGeom prst="rect">
            <a:avLst/>
          </a:prstGeom>
        </p:spPr>
        <p:txBody>
          <a:bodyPr vert="horz" wrap="square" lIns="0" tIns="17145" rIns="0" bIns="0" rtlCol="0">
            <a:spAutoFit/>
          </a:bodyPr>
          <a:lstStyle/>
          <a:p>
            <a:pPr marL="12700">
              <a:lnSpc>
                <a:spcPct val="100000"/>
              </a:lnSpc>
              <a:spcBef>
                <a:spcPts val="135"/>
              </a:spcBef>
            </a:pPr>
            <a:r>
              <a:rPr sz="2450" spc="125" dirty="0">
                <a:latin typeface="Symbol"/>
                <a:cs typeface="Symbol"/>
              </a:rPr>
              <a:t></a:t>
            </a:r>
            <a:endParaRPr sz="2450">
              <a:latin typeface="Symbol"/>
              <a:cs typeface="Symbol"/>
            </a:endParaRPr>
          </a:p>
        </p:txBody>
      </p:sp>
      <p:sp>
        <p:nvSpPr>
          <p:cNvPr id="80" name="object 80"/>
          <p:cNvSpPr txBox="1"/>
          <p:nvPr/>
        </p:nvSpPr>
        <p:spPr>
          <a:xfrm>
            <a:off x="5867062" y="5652922"/>
            <a:ext cx="691515" cy="404495"/>
          </a:xfrm>
          <a:prstGeom prst="rect">
            <a:avLst/>
          </a:prstGeom>
        </p:spPr>
        <p:txBody>
          <a:bodyPr vert="horz" wrap="square" lIns="0" tIns="17145" rIns="0" bIns="0" rtlCol="0">
            <a:spAutoFit/>
          </a:bodyPr>
          <a:lstStyle/>
          <a:p>
            <a:pPr marL="38100">
              <a:lnSpc>
                <a:spcPct val="100000"/>
              </a:lnSpc>
              <a:spcBef>
                <a:spcPts val="135"/>
              </a:spcBef>
              <a:tabLst>
                <a:tab pos="387350" algn="l"/>
              </a:tabLst>
            </a:pPr>
            <a:r>
              <a:rPr sz="3675" i="1" spc="217" baseline="-19274" dirty="0">
                <a:latin typeface="Times New Roman"/>
                <a:cs typeface="Times New Roman"/>
              </a:rPr>
              <a:t>v	</a:t>
            </a:r>
            <a:r>
              <a:rPr sz="3675" spc="150" baseline="-15873" dirty="0">
                <a:latin typeface="Symbol"/>
                <a:cs typeface="Symbol"/>
              </a:rPr>
              <a:t></a:t>
            </a:r>
            <a:r>
              <a:rPr sz="2450" spc="100" dirty="0">
                <a:latin typeface="Symbol"/>
                <a:cs typeface="Symbol"/>
              </a:rPr>
              <a:t></a:t>
            </a:r>
            <a:endParaRPr sz="2450">
              <a:latin typeface="Symbol"/>
              <a:cs typeface="Symbol"/>
            </a:endParaRPr>
          </a:p>
        </p:txBody>
      </p:sp>
      <p:sp>
        <p:nvSpPr>
          <p:cNvPr id="81" name="object 81"/>
          <p:cNvSpPr txBox="1"/>
          <p:nvPr/>
        </p:nvSpPr>
        <p:spPr>
          <a:xfrm>
            <a:off x="5282357" y="6085400"/>
            <a:ext cx="161290" cy="404495"/>
          </a:xfrm>
          <a:prstGeom prst="rect">
            <a:avLst/>
          </a:prstGeom>
        </p:spPr>
        <p:txBody>
          <a:bodyPr vert="horz" wrap="square" lIns="0" tIns="17145" rIns="0" bIns="0" rtlCol="0">
            <a:spAutoFit/>
          </a:bodyPr>
          <a:lstStyle/>
          <a:p>
            <a:pPr marL="12700">
              <a:lnSpc>
                <a:spcPct val="100000"/>
              </a:lnSpc>
              <a:spcBef>
                <a:spcPts val="135"/>
              </a:spcBef>
            </a:pPr>
            <a:r>
              <a:rPr sz="2450" spc="125" dirty="0">
                <a:latin typeface="Symbol"/>
                <a:cs typeface="Symbol"/>
              </a:rPr>
              <a:t></a:t>
            </a:r>
            <a:endParaRPr sz="2450">
              <a:latin typeface="Symbol"/>
              <a:cs typeface="Symbol"/>
            </a:endParaRPr>
          </a:p>
        </p:txBody>
      </p:sp>
      <p:sp>
        <p:nvSpPr>
          <p:cNvPr id="82" name="object 82"/>
          <p:cNvSpPr txBox="1"/>
          <p:nvPr/>
        </p:nvSpPr>
        <p:spPr>
          <a:xfrm>
            <a:off x="5282357" y="5943916"/>
            <a:ext cx="148590" cy="404495"/>
          </a:xfrm>
          <a:prstGeom prst="rect">
            <a:avLst/>
          </a:prstGeom>
        </p:spPr>
        <p:txBody>
          <a:bodyPr vert="horz" wrap="square" lIns="0" tIns="17145" rIns="0" bIns="0" rtlCol="0">
            <a:spAutoFit/>
          </a:bodyPr>
          <a:lstStyle/>
          <a:p>
            <a:pPr marL="12700">
              <a:lnSpc>
                <a:spcPct val="100000"/>
              </a:lnSpc>
              <a:spcBef>
                <a:spcPts val="135"/>
              </a:spcBef>
            </a:pPr>
            <a:r>
              <a:rPr sz="2450" spc="-944" dirty="0">
                <a:latin typeface="Symbol"/>
                <a:cs typeface="Symbol"/>
              </a:rPr>
              <a:t></a:t>
            </a:r>
            <a:endParaRPr sz="2450">
              <a:latin typeface="Symbol"/>
              <a:cs typeface="Symbol"/>
            </a:endParaRPr>
          </a:p>
        </p:txBody>
      </p:sp>
      <p:sp>
        <p:nvSpPr>
          <p:cNvPr id="83" name="object 83"/>
          <p:cNvSpPr txBox="1"/>
          <p:nvPr/>
        </p:nvSpPr>
        <p:spPr>
          <a:xfrm>
            <a:off x="5256957" y="6286806"/>
            <a:ext cx="2756535" cy="404495"/>
          </a:xfrm>
          <a:prstGeom prst="rect">
            <a:avLst/>
          </a:prstGeom>
        </p:spPr>
        <p:txBody>
          <a:bodyPr vert="horz" wrap="square" lIns="0" tIns="17145" rIns="0" bIns="0" rtlCol="0">
            <a:spAutoFit/>
          </a:bodyPr>
          <a:lstStyle/>
          <a:p>
            <a:pPr marL="38100">
              <a:lnSpc>
                <a:spcPct val="100000"/>
              </a:lnSpc>
              <a:spcBef>
                <a:spcPts val="135"/>
              </a:spcBef>
              <a:tabLst>
                <a:tab pos="799465" algn="l"/>
                <a:tab pos="1697989" algn="l"/>
                <a:tab pos="2044700" algn="l"/>
                <a:tab pos="2557145" algn="l"/>
              </a:tabLst>
            </a:pPr>
            <a:r>
              <a:rPr sz="2450" spc="125" dirty="0">
                <a:latin typeface="Symbol"/>
                <a:cs typeface="Symbol"/>
              </a:rPr>
              <a:t></a:t>
            </a:r>
            <a:r>
              <a:rPr sz="2450" spc="125" dirty="0">
                <a:latin typeface="Times New Roman"/>
                <a:cs typeface="Times New Roman"/>
              </a:rPr>
              <a:t>	</a:t>
            </a:r>
            <a:r>
              <a:rPr sz="1450" spc="80" dirty="0">
                <a:latin typeface="Times New Roman"/>
                <a:cs typeface="Times New Roman"/>
              </a:rPr>
              <a:t>1</a:t>
            </a:r>
            <a:r>
              <a:rPr sz="1450" spc="385" dirty="0">
                <a:latin typeface="Times New Roman"/>
                <a:cs typeface="Times New Roman"/>
              </a:rPr>
              <a:t> </a:t>
            </a:r>
            <a:r>
              <a:rPr sz="2450" spc="100" dirty="0">
                <a:latin typeface="Symbol"/>
                <a:cs typeface="Symbol"/>
              </a:rPr>
              <a:t></a:t>
            </a:r>
            <a:r>
              <a:rPr sz="3675" spc="150" baseline="-15873" dirty="0">
                <a:latin typeface="Symbol"/>
                <a:cs typeface="Symbol"/>
              </a:rPr>
              <a:t></a:t>
            </a:r>
            <a:r>
              <a:rPr sz="3675" spc="150" baseline="-15873" dirty="0">
                <a:latin typeface="Times New Roman"/>
                <a:cs typeface="Times New Roman"/>
              </a:rPr>
              <a:t>	</a:t>
            </a:r>
            <a:r>
              <a:rPr sz="2450" spc="125" dirty="0">
                <a:latin typeface="Symbol"/>
                <a:cs typeface="Symbol"/>
              </a:rPr>
              <a:t></a:t>
            </a:r>
            <a:r>
              <a:rPr sz="2450" spc="125" dirty="0">
                <a:latin typeface="Times New Roman"/>
                <a:cs typeface="Times New Roman"/>
              </a:rPr>
              <a:t>	</a:t>
            </a:r>
            <a:r>
              <a:rPr sz="1450" spc="80" dirty="0">
                <a:latin typeface="Times New Roman"/>
                <a:cs typeface="Times New Roman"/>
              </a:rPr>
              <a:t>1</a:t>
            </a:r>
            <a:r>
              <a:rPr sz="1450" spc="390" dirty="0">
                <a:latin typeface="Times New Roman"/>
                <a:cs typeface="Times New Roman"/>
              </a:rPr>
              <a:t> </a:t>
            </a:r>
            <a:r>
              <a:rPr sz="2450" spc="125" dirty="0">
                <a:latin typeface="Symbol"/>
                <a:cs typeface="Symbol"/>
              </a:rPr>
              <a:t></a:t>
            </a:r>
            <a:r>
              <a:rPr sz="2450" spc="125" dirty="0">
                <a:latin typeface="Times New Roman"/>
                <a:cs typeface="Times New Roman"/>
              </a:rPr>
              <a:t>	</a:t>
            </a:r>
            <a:r>
              <a:rPr sz="3675" spc="187" baseline="-15873" dirty="0">
                <a:latin typeface="Symbol"/>
                <a:cs typeface="Symbol"/>
              </a:rPr>
              <a:t></a:t>
            </a:r>
            <a:endParaRPr sz="3675" baseline="-15873">
              <a:latin typeface="Symbol"/>
              <a:cs typeface="Symbol"/>
            </a:endParaRPr>
          </a:p>
        </p:txBody>
      </p:sp>
      <p:sp>
        <p:nvSpPr>
          <p:cNvPr id="84" name="object 84"/>
          <p:cNvSpPr txBox="1"/>
          <p:nvPr/>
        </p:nvSpPr>
        <p:spPr>
          <a:xfrm>
            <a:off x="5043706" y="5742516"/>
            <a:ext cx="400050" cy="404495"/>
          </a:xfrm>
          <a:prstGeom prst="rect">
            <a:avLst/>
          </a:prstGeom>
        </p:spPr>
        <p:txBody>
          <a:bodyPr vert="horz" wrap="square" lIns="0" tIns="17145" rIns="0" bIns="0" rtlCol="0">
            <a:spAutoFit/>
          </a:bodyPr>
          <a:lstStyle/>
          <a:p>
            <a:pPr marL="12700">
              <a:lnSpc>
                <a:spcPct val="100000"/>
              </a:lnSpc>
              <a:spcBef>
                <a:spcPts val="135"/>
              </a:spcBef>
            </a:pPr>
            <a:r>
              <a:rPr sz="3675" spc="240" baseline="-3401" dirty="0">
                <a:latin typeface="Times New Roman"/>
                <a:cs typeface="Times New Roman"/>
              </a:rPr>
              <a:t>1</a:t>
            </a:r>
            <a:r>
              <a:rPr sz="3675" spc="-187" baseline="-3401" dirty="0">
                <a:latin typeface="Times New Roman"/>
                <a:cs typeface="Times New Roman"/>
              </a:rPr>
              <a:t> </a:t>
            </a:r>
            <a:r>
              <a:rPr sz="2450" spc="125" dirty="0">
                <a:latin typeface="Symbol"/>
                <a:cs typeface="Symbol"/>
              </a:rPr>
              <a:t></a:t>
            </a:r>
            <a:endParaRPr sz="2450">
              <a:latin typeface="Symbol"/>
              <a:cs typeface="Symbol"/>
            </a:endParaRPr>
          </a:p>
        </p:txBody>
      </p:sp>
      <p:sp>
        <p:nvSpPr>
          <p:cNvPr id="85" name="object 85"/>
          <p:cNvSpPr txBox="1"/>
          <p:nvPr/>
        </p:nvSpPr>
        <p:spPr>
          <a:xfrm>
            <a:off x="5417246" y="5960608"/>
            <a:ext cx="418465" cy="404495"/>
          </a:xfrm>
          <a:prstGeom prst="rect">
            <a:avLst/>
          </a:prstGeom>
        </p:spPr>
        <p:txBody>
          <a:bodyPr vert="horz" wrap="square" lIns="0" tIns="17145" rIns="0" bIns="0" rtlCol="0">
            <a:spAutoFit/>
          </a:bodyPr>
          <a:lstStyle/>
          <a:p>
            <a:pPr marL="12700">
              <a:lnSpc>
                <a:spcPct val="100000"/>
              </a:lnSpc>
              <a:spcBef>
                <a:spcPts val="135"/>
              </a:spcBef>
            </a:pPr>
            <a:r>
              <a:rPr sz="2450" spc="335" dirty="0">
                <a:latin typeface="Times New Roman"/>
                <a:cs typeface="Times New Roman"/>
              </a:rPr>
              <a:t>1</a:t>
            </a:r>
            <a:r>
              <a:rPr sz="2450" spc="175" dirty="0">
                <a:latin typeface="Symbol"/>
                <a:cs typeface="Symbol"/>
              </a:rPr>
              <a:t></a:t>
            </a:r>
            <a:endParaRPr sz="2450">
              <a:latin typeface="Symbol"/>
              <a:cs typeface="Symbol"/>
            </a:endParaRPr>
          </a:p>
        </p:txBody>
      </p:sp>
      <p:sp>
        <p:nvSpPr>
          <p:cNvPr id="86" name="object 86"/>
          <p:cNvSpPr txBox="1"/>
          <p:nvPr/>
        </p:nvSpPr>
        <p:spPr>
          <a:xfrm>
            <a:off x="3267304" y="5960608"/>
            <a:ext cx="1728470" cy="404495"/>
          </a:xfrm>
          <a:prstGeom prst="rect">
            <a:avLst/>
          </a:prstGeom>
        </p:spPr>
        <p:txBody>
          <a:bodyPr vert="horz" wrap="square" lIns="0" tIns="17145" rIns="0" bIns="0" rtlCol="0">
            <a:spAutoFit/>
          </a:bodyPr>
          <a:lstStyle/>
          <a:p>
            <a:pPr marL="50800">
              <a:lnSpc>
                <a:spcPct val="100000"/>
              </a:lnSpc>
              <a:spcBef>
                <a:spcPts val="135"/>
              </a:spcBef>
              <a:tabLst>
                <a:tab pos="1496060" algn="l"/>
              </a:tabLst>
            </a:pPr>
            <a:r>
              <a:rPr sz="2450" i="1" spc="250" dirty="0">
                <a:latin typeface="Times New Roman"/>
                <a:cs typeface="Times New Roman"/>
              </a:rPr>
              <a:t>C</a:t>
            </a:r>
            <a:r>
              <a:rPr sz="2175" i="1" spc="375" baseline="-22988" dirty="0">
                <a:latin typeface="Times New Roman"/>
                <a:cs typeface="Times New Roman"/>
              </a:rPr>
              <a:t>p</a:t>
            </a:r>
            <a:r>
              <a:rPr sz="2175" i="1" spc="847" baseline="-22988" dirty="0">
                <a:latin typeface="Times New Roman"/>
                <a:cs typeface="Times New Roman"/>
              </a:rPr>
              <a:t> </a:t>
            </a:r>
            <a:r>
              <a:rPr sz="2450" spc="175" dirty="0">
                <a:latin typeface="Symbol"/>
                <a:cs typeface="Symbol"/>
              </a:rPr>
              <a:t></a:t>
            </a:r>
            <a:r>
              <a:rPr sz="2450" spc="175" dirty="0">
                <a:latin typeface="Times New Roman"/>
                <a:cs typeface="Times New Roman"/>
              </a:rPr>
              <a:t>	</a:t>
            </a:r>
            <a:r>
              <a:rPr sz="2450" spc="175" dirty="0">
                <a:latin typeface="Symbol"/>
                <a:cs typeface="Symbol"/>
              </a:rPr>
              <a:t></a:t>
            </a:r>
            <a:endParaRPr sz="2450">
              <a:latin typeface="Symbol"/>
              <a:cs typeface="Symbo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63</a:t>
            </a:r>
            <a:endParaRPr sz="1200">
              <a:latin typeface="Arial MT"/>
              <a:cs typeface="Arial MT"/>
            </a:endParaRPr>
          </a:p>
        </p:txBody>
      </p:sp>
      <p:sp>
        <p:nvSpPr>
          <p:cNvPr id="3" name="object 3"/>
          <p:cNvSpPr txBox="1"/>
          <p:nvPr/>
        </p:nvSpPr>
        <p:spPr>
          <a:xfrm>
            <a:off x="129539" y="121412"/>
            <a:ext cx="8582660" cy="330835"/>
          </a:xfrm>
          <a:prstGeom prst="rect">
            <a:avLst/>
          </a:prstGeom>
        </p:spPr>
        <p:txBody>
          <a:bodyPr vert="horz" wrap="square" lIns="0" tIns="12700" rIns="0" bIns="0" rtlCol="0">
            <a:spAutoFit/>
          </a:bodyPr>
          <a:lstStyle/>
          <a:p>
            <a:pPr marL="38100">
              <a:lnSpc>
                <a:spcPct val="100000"/>
              </a:lnSpc>
              <a:spcBef>
                <a:spcPts val="100"/>
              </a:spcBef>
            </a:pPr>
            <a:r>
              <a:rPr sz="2000" dirty="0">
                <a:latin typeface="Times New Roman"/>
                <a:cs typeface="Times New Roman"/>
              </a:rPr>
              <a:t>The</a:t>
            </a:r>
            <a:r>
              <a:rPr sz="2000" spc="5" dirty="0">
                <a:latin typeface="Times New Roman"/>
                <a:cs typeface="Times New Roman"/>
              </a:rPr>
              <a:t> </a:t>
            </a:r>
            <a:r>
              <a:rPr sz="2000" spc="-10" dirty="0">
                <a:latin typeface="Times New Roman"/>
                <a:cs typeface="Times New Roman"/>
              </a:rPr>
              <a:t>maximum</a:t>
            </a:r>
            <a:r>
              <a:rPr sz="2000" spc="10" dirty="0">
                <a:latin typeface="Times New Roman"/>
                <a:cs typeface="Times New Roman"/>
              </a:rPr>
              <a:t> </a:t>
            </a:r>
            <a:r>
              <a:rPr sz="2000" dirty="0">
                <a:latin typeface="Times New Roman"/>
                <a:cs typeface="Times New Roman"/>
              </a:rPr>
              <a:t>power</a:t>
            </a:r>
            <a:r>
              <a:rPr sz="2000" spc="-25" dirty="0">
                <a:latin typeface="Times New Roman"/>
                <a:cs typeface="Times New Roman"/>
              </a:rPr>
              <a:t> </a:t>
            </a:r>
            <a:r>
              <a:rPr sz="2000" spc="-5" dirty="0">
                <a:latin typeface="Times New Roman"/>
                <a:cs typeface="Times New Roman"/>
              </a:rPr>
              <a:t>coefficient</a:t>
            </a:r>
            <a:r>
              <a:rPr sz="2000" spc="-40" dirty="0">
                <a:latin typeface="Times New Roman"/>
                <a:cs typeface="Times New Roman"/>
              </a:rPr>
              <a:t> </a:t>
            </a:r>
            <a:r>
              <a:rPr sz="2000" spc="10" dirty="0">
                <a:latin typeface="Times New Roman"/>
                <a:cs typeface="Times New Roman"/>
              </a:rPr>
              <a:t>(C</a:t>
            </a:r>
            <a:r>
              <a:rPr sz="1950" spc="15" baseline="-21367" dirty="0">
                <a:latin typeface="Times New Roman"/>
                <a:cs typeface="Times New Roman"/>
              </a:rPr>
              <a:t>p </a:t>
            </a:r>
            <a:r>
              <a:rPr sz="2000" dirty="0">
                <a:latin typeface="Times New Roman"/>
                <a:cs typeface="Times New Roman"/>
              </a:rPr>
              <a:t>)</a:t>
            </a:r>
            <a:r>
              <a:rPr sz="2000" spc="5" dirty="0">
                <a:latin typeface="Times New Roman"/>
                <a:cs typeface="Times New Roman"/>
              </a:rPr>
              <a:t> </a:t>
            </a:r>
            <a:r>
              <a:rPr sz="2000" spc="-5" dirty="0">
                <a:latin typeface="Times New Roman"/>
                <a:cs typeface="Times New Roman"/>
              </a:rPr>
              <a:t>can</a:t>
            </a:r>
            <a:r>
              <a:rPr sz="2000" spc="5" dirty="0">
                <a:latin typeface="Times New Roman"/>
                <a:cs typeface="Times New Roman"/>
              </a:rPr>
              <a:t> </a:t>
            </a:r>
            <a:r>
              <a:rPr sz="2000" dirty="0">
                <a:latin typeface="Times New Roman"/>
                <a:cs typeface="Times New Roman"/>
              </a:rPr>
              <a:t>be </a:t>
            </a:r>
            <a:r>
              <a:rPr sz="2000" spc="-5" dirty="0">
                <a:latin typeface="Times New Roman"/>
                <a:cs typeface="Times New Roman"/>
              </a:rPr>
              <a:t>determined</a:t>
            </a:r>
            <a:r>
              <a:rPr sz="2000" spc="-25" dirty="0">
                <a:latin typeface="Times New Roman"/>
                <a:cs typeface="Times New Roman"/>
              </a:rPr>
              <a:t> </a:t>
            </a:r>
            <a:r>
              <a:rPr sz="2000" dirty="0">
                <a:latin typeface="Times New Roman"/>
                <a:cs typeface="Times New Roman"/>
              </a:rPr>
              <a:t>by</a:t>
            </a:r>
            <a:r>
              <a:rPr sz="2000" spc="5" dirty="0">
                <a:latin typeface="Times New Roman"/>
                <a:cs typeface="Times New Roman"/>
              </a:rPr>
              <a:t> </a:t>
            </a:r>
            <a:r>
              <a:rPr sz="2000" spc="-5" dirty="0">
                <a:latin typeface="Times New Roman"/>
                <a:cs typeface="Times New Roman"/>
              </a:rPr>
              <a:t>differentiating</a:t>
            </a:r>
            <a:r>
              <a:rPr sz="2000" spc="-35" dirty="0">
                <a:latin typeface="Times New Roman"/>
                <a:cs typeface="Times New Roman"/>
              </a:rPr>
              <a:t> </a:t>
            </a:r>
            <a:r>
              <a:rPr sz="2000" dirty="0">
                <a:latin typeface="Times New Roman"/>
                <a:cs typeface="Times New Roman"/>
              </a:rPr>
              <a:t>Eq.(</a:t>
            </a:r>
            <a:r>
              <a:rPr sz="2000" i="1" dirty="0">
                <a:latin typeface="Times New Roman"/>
                <a:cs typeface="Times New Roman"/>
              </a:rPr>
              <a:t>xiii</a:t>
            </a:r>
            <a:r>
              <a:rPr sz="2000" dirty="0">
                <a:latin typeface="Times New Roman"/>
                <a:cs typeface="Times New Roman"/>
              </a:rPr>
              <a:t>)</a:t>
            </a:r>
            <a:endParaRPr sz="2000">
              <a:latin typeface="Times New Roman"/>
              <a:cs typeface="Times New Roman"/>
            </a:endParaRPr>
          </a:p>
        </p:txBody>
      </p:sp>
      <p:sp>
        <p:nvSpPr>
          <p:cNvPr id="4" name="object 4"/>
          <p:cNvSpPr txBox="1"/>
          <p:nvPr/>
        </p:nvSpPr>
        <p:spPr>
          <a:xfrm>
            <a:off x="129539" y="578865"/>
            <a:ext cx="1688464" cy="330835"/>
          </a:xfrm>
          <a:prstGeom prst="rect">
            <a:avLst/>
          </a:prstGeom>
        </p:spPr>
        <p:txBody>
          <a:bodyPr vert="horz" wrap="square" lIns="0" tIns="13335" rIns="0" bIns="0" rtlCol="0">
            <a:spAutoFit/>
          </a:bodyPr>
          <a:lstStyle/>
          <a:p>
            <a:pPr marL="38100">
              <a:lnSpc>
                <a:spcPct val="100000"/>
              </a:lnSpc>
              <a:spcBef>
                <a:spcPts val="105"/>
              </a:spcBef>
            </a:pPr>
            <a:r>
              <a:rPr sz="2000" spc="-40" dirty="0">
                <a:latin typeface="Times New Roman"/>
                <a:cs typeface="Times New Roman"/>
              </a:rPr>
              <a:t>w.r.t.</a:t>
            </a:r>
            <a:r>
              <a:rPr sz="2000" spc="-50" dirty="0">
                <a:latin typeface="Times New Roman"/>
                <a:cs typeface="Times New Roman"/>
              </a:rPr>
              <a:t> </a:t>
            </a:r>
            <a:r>
              <a:rPr sz="2000" i="1" spc="5" dirty="0">
                <a:latin typeface="Times New Roman"/>
                <a:cs typeface="Times New Roman"/>
              </a:rPr>
              <a:t>v</a:t>
            </a:r>
            <a:r>
              <a:rPr sz="1950" i="1" spc="7" baseline="-21367" dirty="0">
                <a:latin typeface="Times New Roman"/>
                <a:cs typeface="Times New Roman"/>
              </a:rPr>
              <a:t>2</a:t>
            </a:r>
            <a:r>
              <a:rPr sz="1950" i="1" spc="240" baseline="-21367" dirty="0">
                <a:latin typeface="Times New Roman"/>
                <a:cs typeface="Times New Roman"/>
              </a:rPr>
              <a:t> </a:t>
            </a:r>
            <a:r>
              <a:rPr sz="2000" i="1" dirty="0">
                <a:latin typeface="Times New Roman"/>
                <a:cs typeface="Times New Roman"/>
              </a:rPr>
              <a:t>/v</a:t>
            </a:r>
            <a:r>
              <a:rPr sz="1950" i="1" baseline="-21367" dirty="0">
                <a:latin typeface="Times New Roman"/>
                <a:cs typeface="Times New Roman"/>
              </a:rPr>
              <a:t>1</a:t>
            </a:r>
            <a:r>
              <a:rPr sz="1950" i="1" spc="232" baseline="-21367" dirty="0">
                <a:latin typeface="Times New Roman"/>
                <a:cs typeface="Times New Roman"/>
              </a:rPr>
              <a:t> </a:t>
            </a:r>
            <a:r>
              <a:rPr sz="2000" i="1" dirty="0">
                <a:latin typeface="Times New Roman"/>
                <a:cs typeface="Times New Roman"/>
              </a:rPr>
              <a:t>.</a:t>
            </a:r>
            <a:r>
              <a:rPr sz="2000" i="1" spc="-20" dirty="0">
                <a:latin typeface="Times New Roman"/>
                <a:cs typeface="Times New Roman"/>
              </a:rPr>
              <a:t> </a:t>
            </a:r>
            <a:r>
              <a:rPr sz="2000" dirty="0">
                <a:latin typeface="Times New Roman"/>
                <a:cs typeface="Times New Roman"/>
              </a:rPr>
              <a:t>So</a:t>
            </a:r>
            <a:r>
              <a:rPr sz="2000" i="1" dirty="0">
                <a:latin typeface="Times New Roman"/>
                <a:cs typeface="Times New Roman"/>
              </a:rPr>
              <a:t>,</a:t>
            </a:r>
            <a:endParaRPr sz="2000">
              <a:latin typeface="Times New Roman"/>
              <a:cs typeface="Times New Roman"/>
            </a:endParaRPr>
          </a:p>
        </p:txBody>
      </p:sp>
      <p:sp>
        <p:nvSpPr>
          <p:cNvPr id="5" name="object 5"/>
          <p:cNvSpPr txBox="1"/>
          <p:nvPr/>
        </p:nvSpPr>
        <p:spPr>
          <a:xfrm>
            <a:off x="129539" y="1797868"/>
            <a:ext cx="8925560" cy="1398270"/>
          </a:xfrm>
          <a:prstGeom prst="rect">
            <a:avLst/>
          </a:prstGeom>
        </p:spPr>
        <p:txBody>
          <a:bodyPr vert="horz" wrap="square" lIns="0" tIns="165735" rIns="0" bIns="0" rtlCol="0">
            <a:spAutoFit/>
          </a:bodyPr>
          <a:lstStyle/>
          <a:p>
            <a:pPr marL="38100">
              <a:lnSpc>
                <a:spcPct val="100000"/>
              </a:lnSpc>
              <a:spcBef>
                <a:spcPts val="1305"/>
              </a:spcBef>
            </a:pPr>
            <a:r>
              <a:rPr sz="2000" dirty="0">
                <a:latin typeface="Times New Roman"/>
                <a:cs typeface="Times New Roman"/>
              </a:rPr>
              <a:t>From</a:t>
            </a:r>
            <a:r>
              <a:rPr sz="2000" spc="-40" dirty="0">
                <a:latin typeface="Times New Roman"/>
                <a:cs typeface="Times New Roman"/>
              </a:rPr>
              <a:t> </a:t>
            </a:r>
            <a:r>
              <a:rPr sz="2000" dirty="0">
                <a:latin typeface="Times New Roman"/>
                <a:cs typeface="Times New Roman"/>
              </a:rPr>
              <a:t>Eq.(xiii)</a:t>
            </a:r>
            <a:r>
              <a:rPr sz="2000" spc="-55" dirty="0">
                <a:latin typeface="Times New Roman"/>
                <a:cs typeface="Times New Roman"/>
              </a:rPr>
              <a:t> </a:t>
            </a:r>
            <a:r>
              <a:rPr sz="2000" dirty="0">
                <a:latin typeface="Times New Roman"/>
                <a:cs typeface="Times New Roman"/>
              </a:rPr>
              <a:t>and</a:t>
            </a:r>
            <a:r>
              <a:rPr sz="2000" spc="-20" dirty="0">
                <a:latin typeface="Times New Roman"/>
                <a:cs typeface="Times New Roman"/>
              </a:rPr>
              <a:t> </a:t>
            </a:r>
            <a:r>
              <a:rPr sz="2000" dirty="0">
                <a:latin typeface="Times New Roman"/>
                <a:cs typeface="Times New Roman"/>
              </a:rPr>
              <a:t>(xiv),</a:t>
            </a:r>
            <a:r>
              <a:rPr sz="2000" spc="-35" dirty="0">
                <a:latin typeface="Times New Roman"/>
                <a:cs typeface="Times New Roman"/>
              </a:rPr>
              <a:t> </a:t>
            </a:r>
            <a:r>
              <a:rPr sz="2000" dirty="0">
                <a:latin typeface="Times New Roman"/>
                <a:cs typeface="Times New Roman"/>
              </a:rPr>
              <a:t>we</a:t>
            </a:r>
            <a:r>
              <a:rPr sz="2000" spc="-15" dirty="0">
                <a:latin typeface="Times New Roman"/>
                <a:cs typeface="Times New Roman"/>
              </a:rPr>
              <a:t> </a:t>
            </a:r>
            <a:r>
              <a:rPr sz="2000" dirty="0">
                <a:latin typeface="Times New Roman"/>
                <a:cs typeface="Times New Roman"/>
              </a:rPr>
              <a:t>get</a:t>
            </a:r>
            <a:endParaRPr sz="2000">
              <a:latin typeface="Times New Roman"/>
              <a:cs typeface="Times New Roman"/>
            </a:endParaRPr>
          </a:p>
          <a:p>
            <a:pPr marR="452755" algn="ctr">
              <a:lnSpc>
                <a:spcPct val="100000"/>
              </a:lnSpc>
              <a:spcBef>
                <a:spcPts val="1200"/>
              </a:spcBef>
            </a:pPr>
            <a:r>
              <a:rPr sz="2000" spc="10" dirty="0">
                <a:latin typeface="Times New Roman"/>
                <a:cs typeface="Times New Roman"/>
              </a:rPr>
              <a:t>C</a:t>
            </a:r>
            <a:r>
              <a:rPr sz="1950" spc="15" baseline="-21367" dirty="0">
                <a:latin typeface="Times New Roman"/>
                <a:cs typeface="Times New Roman"/>
              </a:rPr>
              <a:t>pmax</a:t>
            </a:r>
            <a:r>
              <a:rPr sz="1950" spc="254" baseline="-21367" dirty="0">
                <a:latin typeface="Times New Roman"/>
                <a:cs typeface="Times New Roman"/>
              </a:rPr>
              <a:t> </a:t>
            </a:r>
            <a:r>
              <a:rPr sz="2000" dirty="0">
                <a:latin typeface="Times New Roman"/>
                <a:cs typeface="Times New Roman"/>
              </a:rPr>
              <a:t>=</a:t>
            </a:r>
            <a:r>
              <a:rPr sz="2000" spc="-20" dirty="0">
                <a:latin typeface="Times New Roman"/>
                <a:cs typeface="Times New Roman"/>
              </a:rPr>
              <a:t> </a:t>
            </a:r>
            <a:r>
              <a:rPr sz="2000" spc="-5" dirty="0">
                <a:latin typeface="Times New Roman"/>
                <a:cs typeface="Times New Roman"/>
              </a:rPr>
              <a:t>0.593</a:t>
            </a:r>
            <a:r>
              <a:rPr sz="2000" i="1" spc="-5" dirty="0">
                <a:latin typeface="Times New Roman"/>
                <a:cs typeface="Times New Roman"/>
              </a:rPr>
              <a:t>………………..(xv)</a:t>
            </a:r>
            <a:endParaRPr sz="2000">
              <a:latin typeface="Times New Roman"/>
              <a:cs typeface="Times New Roman"/>
            </a:endParaRPr>
          </a:p>
          <a:p>
            <a:pPr marL="482600">
              <a:lnSpc>
                <a:spcPct val="100000"/>
              </a:lnSpc>
              <a:spcBef>
                <a:spcPts val="1200"/>
              </a:spcBef>
            </a:pPr>
            <a:r>
              <a:rPr sz="2000" i="1" spc="5" dirty="0">
                <a:solidFill>
                  <a:srgbClr val="FF0000"/>
                </a:solidFill>
                <a:latin typeface="Times New Roman"/>
                <a:cs typeface="Times New Roman"/>
              </a:rPr>
              <a:t>So,</a:t>
            </a:r>
            <a:r>
              <a:rPr sz="2000" i="1" spc="-20" dirty="0">
                <a:solidFill>
                  <a:srgbClr val="FF0000"/>
                </a:solidFill>
                <a:latin typeface="Times New Roman"/>
                <a:cs typeface="Times New Roman"/>
              </a:rPr>
              <a:t> </a:t>
            </a:r>
            <a:r>
              <a:rPr sz="2000" i="1" dirty="0">
                <a:solidFill>
                  <a:srgbClr val="FF0000"/>
                </a:solidFill>
                <a:latin typeface="Times New Roman"/>
                <a:cs typeface="Times New Roman"/>
              </a:rPr>
              <a:t>it</a:t>
            </a:r>
            <a:r>
              <a:rPr sz="2000" i="1" spc="-15" dirty="0">
                <a:solidFill>
                  <a:srgbClr val="FF0000"/>
                </a:solidFill>
                <a:latin typeface="Times New Roman"/>
                <a:cs typeface="Times New Roman"/>
              </a:rPr>
              <a:t> </a:t>
            </a:r>
            <a:r>
              <a:rPr sz="2000" i="1" dirty="0">
                <a:solidFill>
                  <a:srgbClr val="FF0000"/>
                </a:solidFill>
                <a:latin typeface="Times New Roman"/>
                <a:cs typeface="Times New Roman"/>
              </a:rPr>
              <a:t>is</a:t>
            </a:r>
            <a:r>
              <a:rPr sz="2000" i="1" spc="-15" dirty="0">
                <a:solidFill>
                  <a:srgbClr val="FF0000"/>
                </a:solidFill>
                <a:latin typeface="Times New Roman"/>
                <a:cs typeface="Times New Roman"/>
              </a:rPr>
              <a:t> </a:t>
            </a:r>
            <a:r>
              <a:rPr sz="2000" i="1" spc="-5" dirty="0">
                <a:solidFill>
                  <a:srgbClr val="FF0000"/>
                </a:solidFill>
                <a:latin typeface="Times New Roman"/>
                <a:cs typeface="Times New Roman"/>
              </a:rPr>
              <a:t>clear</a:t>
            </a:r>
            <a:r>
              <a:rPr sz="2000" i="1" spc="-10" dirty="0">
                <a:solidFill>
                  <a:srgbClr val="FF0000"/>
                </a:solidFill>
                <a:latin typeface="Times New Roman"/>
                <a:cs typeface="Times New Roman"/>
              </a:rPr>
              <a:t> </a:t>
            </a:r>
            <a:r>
              <a:rPr sz="2000" i="1" dirty="0">
                <a:solidFill>
                  <a:srgbClr val="FF0000"/>
                </a:solidFill>
                <a:latin typeface="Times New Roman"/>
                <a:cs typeface="Times New Roman"/>
              </a:rPr>
              <a:t>that</a:t>
            </a:r>
            <a:r>
              <a:rPr sz="2000" i="1" spc="-25" dirty="0">
                <a:solidFill>
                  <a:srgbClr val="FF0000"/>
                </a:solidFill>
                <a:latin typeface="Times New Roman"/>
                <a:cs typeface="Times New Roman"/>
              </a:rPr>
              <a:t> </a:t>
            </a:r>
            <a:r>
              <a:rPr sz="2000" i="1" dirty="0">
                <a:solidFill>
                  <a:srgbClr val="FF0000"/>
                </a:solidFill>
                <a:latin typeface="Times New Roman"/>
                <a:cs typeface="Times New Roman"/>
              </a:rPr>
              <a:t>the</a:t>
            </a:r>
            <a:r>
              <a:rPr sz="2000" i="1" spc="-5" dirty="0">
                <a:solidFill>
                  <a:srgbClr val="FF0000"/>
                </a:solidFill>
                <a:latin typeface="Times New Roman"/>
                <a:cs typeface="Times New Roman"/>
              </a:rPr>
              <a:t> </a:t>
            </a:r>
            <a:r>
              <a:rPr sz="2000" i="1" dirty="0">
                <a:solidFill>
                  <a:srgbClr val="FF0000"/>
                </a:solidFill>
                <a:latin typeface="Times New Roman"/>
                <a:cs typeface="Times New Roman"/>
              </a:rPr>
              <a:t>maximum</a:t>
            </a:r>
            <a:r>
              <a:rPr sz="2000" i="1" spc="-15" dirty="0">
                <a:solidFill>
                  <a:srgbClr val="FF0000"/>
                </a:solidFill>
                <a:latin typeface="Times New Roman"/>
                <a:cs typeface="Times New Roman"/>
              </a:rPr>
              <a:t> </a:t>
            </a:r>
            <a:r>
              <a:rPr sz="2000" i="1" dirty="0">
                <a:solidFill>
                  <a:srgbClr val="FF0000"/>
                </a:solidFill>
                <a:latin typeface="Times New Roman"/>
                <a:cs typeface="Times New Roman"/>
              </a:rPr>
              <a:t>usable</a:t>
            </a:r>
            <a:r>
              <a:rPr sz="2000" i="1" spc="-35" dirty="0">
                <a:solidFill>
                  <a:srgbClr val="FF0000"/>
                </a:solidFill>
                <a:latin typeface="Times New Roman"/>
                <a:cs typeface="Times New Roman"/>
              </a:rPr>
              <a:t> </a:t>
            </a:r>
            <a:r>
              <a:rPr sz="2000" i="1" dirty="0">
                <a:solidFill>
                  <a:srgbClr val="FF0000"/>
                </a:solidFill>
                <a:latin typeface="Times New Roman"/>
                <a:cs typeface="Times New Roman"/>
              </a:rPr>
              <a:t>power</a:t>
            </a:r>
            <a:r>
              <a:rPr sz="2000" i="1" spc="-20" dirty="0">
                <a:solidFill>
                  <a:srgbClr val="FF0000"/>
                </a:solidFill>
                <a:latin typeface="Times New Roman"/>
                <a:cs typeface="Times New Roman"/>
              </a:rPr>
              <a:t> from</a:t>
            </a:r>
            <a:r>
              <a:rPr sz="2000" i="1" spc="-5" dirty="0">
                <a:solidFill>
                  <a:srgbClr val="FF0000"/>
                </a:solidFill>
                <a:latin typeface="Times New Roman"/>
                <a:cs typeface="Times New Roman"/>
              </a:rPr>
              <a:t> </a:t>
            </a:r>
            <a:r>
              <a:rPr sz="2000" i="1" dirty="0">
                <a:solidFill>
                  <a:srgbClr val="FF0000"/>
                </a:solidFill>
                <a:latin typeface="Times New Roman"/>
                <a:cs typeface="Times New Roman"/>
              </a:rPr>
              <a:t>an ideal</a:t>
            </a:r>
            <a:r>
              <a:rPr sz="2000" i="1" spc="-15" dirty="0">
                <a:solidFill>
                  <a:srgbClr val="FF0000"/>
                </a:solidFill>
                <a:latin typeface="Times New Roman"/>
                <a:cs typeface="Times New Roman"/>
              </a:rPr>
              <a:t> </a:t>
            </a:r>
            <a:r>
              <a:rPr sz="2000" i="1" spc="-5" dirty="0">
                <a:solidFill>
                  <a:srgbClr val="FF0000"/>
                </a:solidFill>
                <a:latin typeface="Times New Roman"/>
                <a:cs typeface="Times New Roman"/>
              </a:rPr>
              <a:t>wind </a:t>
            </a:r>
            <a:r>
              <a:rPr sz="2000" i="1" spc="-10" dirty="0">
                <a:solidFill>
                  <a:srgbClr val="FF0000"/>
                </a:solidFill>
                <a:latin typeface="Times New Roman"/>
                <a:cs typeface="Times New Roman"/>
              </a:rPr>
              <a:t>energy</a:t>
            </a:r>
            <a:r>
              <a:rPr sz="2000" i="1" spc="-15" dirty="0">
                <a:solidFill>
                  <a:srgbClr val="FF0000"/>
                </a:solidFill>
                <a:latin typeface="Times New Roman"/>
                <a:cs typeface="Times New Roman"/>
              </a:rPr>
              <a:t> </a:t>
            </a:r>
            <a:r>
              <a:rPr sz="2000" i="1" dirty="0">
                <a:solidFill>
                  <a:srgbClr val="FF0000"/>
                </a:solidFill>
                <a:latin typeface="Times New Roman"/>
                <a:cs typeface="Times New Roman"/>
              </a:rPr>
              <a:t>converter</a:t>
            </a:r>
            <a:endParaRPr sz="2000">
              <a:latin typeface="Times New Roman"/>
              <a:cs typeface="Times New Roman"/>
            </a:endParaRPr>
          </a:p>
        </p:txBody>
      </p:sp>
      <p:sp>
        <p:nvSpPr>
          <p:cNvPr id="6" name="object 6"/>
          <p:cNvSpPr txBox="1"/>
          <p:nvPr/>
        </p:nvSpPr>
        <p:spPr>
          <a:xfrm>
            <a:off x="154939" y="3322142"/>
            <a:ext cx="1043305" cy="331470"/>
          </a:xfrm>
          <a:prstGeom prst="rect">
            <a:avLst/>
          </a:prstGeom>
        </p:spPr>
        <p:txBody>
          <a:bodyPr vert="horz" wrap="square" lIns="0" tIns="13335" rIns="0" bIns="0" rtlCol="0">
            <a:spAutoFit/>
          </a:bodyPr>
          <a:lstStyle/>
          <a:p>
            <a:pPr marL="12700">
              <a:lnSpc>
                <a:spcPct val="100000"/>
              </a:lnSpc>
              <a:spcBef>
                <a:spcPts val="105"/>
              </a:spcBef>
            </a:pPr>
            <a:r>
              <a:rPr sz="2000" i="1" dirty="0">
                <a:solidFill>
                  <a:srgbClr val="FF0000"/>
                </a:solidFill>
                <a:latin typeface="Times New Roman"/>
                <a:cs typeface="Times New Roman"/>
              </a:rPr>
              <a:t>is</a:t>
            </a:r>
            <a:r>
              <a:rPr sz="2000" i="1" spc="409" dirty="0">
                <a:solidFill>
                  <a:srgbClr val="FF0000"/>
                </a:solidFill>
                <a:latin typeface="Times New Roman"/>
                <a:cs typeface="Times New Roman"/>
              </a:rPr>
              <a:t> </a:t>
            </a:r>
            <a:r>
              <a:rPr sz="2000" i="1" dirty="0">
                <a:solidFill>
                  <a:srgbClr val="FF0000"/>
                </a:solidFill>
                <a:latin typeface="Times New Roman"/>
                <a:cs typeface="Times New Roman"/>
              </a:rPr>
              <a:t>59.3%.</a:t>
            </a:r>
            <a:endParaRPr sz="2000">
              <a:latin typeface="Times New Roman"/>
              <a:cs typeface="Times New Roman"/>
            </a:endParaRPr>
          </a:p>
        </p:txBody>
      </p:sp>
      <p:sp>
        <p:nvSpPr>
          <p:cNvPr id="7" name="object 7"/>
          <p:cNvSpPr/>
          <p:nvPr/>
        </p:nvSpPr>
        <p:spPr>
          <a:xfrm>
            <a:off x="2580333" y="998926"/>
            <a:ext cx="623570" cy="734695"/>
          </a:xfrm>
          <a:custGeom>
            <a:avLst/>
            <a:gdLst/>
            <a:ahLst/>
            <a:cxnLst/>
            <a:rect l="l" t="t" r="r" b="b"/>
            <a:pathLst>
              <a:path w="623569" h="734694">
                <a:moveTo>
                  <a:pt x="623214" y="0"/>
                </a:moveTo>
                <a:lnTo>
                  <a:pt x="0" y="734311"/>
                </a:lnTo>
              </a:path>
            </a:pathLst>
          </a:custGeom>
          <a:ln w="8016">
            <a:solidFill>
              <a:srgbClr val="000000"/>
            </a:solidFill>
          </a:ln>
        </p:spPr>
        <p:txBody>
          <a:bodyPr wrap="square" lIns="0" tIns="0" rIns="0" bIns="0" rtlCol="0"/>
          <a:lstStyle/>
          <a:p>
            <a:endParaRPr/>
          </a:p>
        </p:txBody>
      </p:sp>
      <p:sp>
        <p:nvSpPr>
          <p:cNvPr id="8" name="object 8"/>
          <p:cNvSpPr/>
          <p:nvPr/>
        </p:nvSpPr>
        <p:spPr>
          <a:xfrm>
            <a:off x="2052649" y="923477"/>
            <a:ext cx="1402715" cy="0"/>
          </a:xfrm>
          <a:custGeom>
            <a:avLst/>
            <a:gdLst/>
            <a:ahLst/>
            <a:cxnLst/>
            <a:rect l="l" t="t" r="r" b="b"/>
            <a:pathLst>
              <a:path w="1402714">
                <a:moveTo>
                  <a:pt x="0" y="0"/>
                </a:moveTo>
                <a:lnTo>
                  <a:pt x="1402283" y="0"/>
                </a:lnTo>
              </a:path>
            </a:pathLst>
          </a:custGeom>
          <a:ln w="15107">
            <a:solidFill>
              <a:srgbClr val="000000"/>
            </a:solidFill>
          </a:ln>
        </p:spPr>
        <p:txBody>
          <a:bodyPr wrap="square" lIns="0" tIns="0" rIns="0" bIns="0" rtlCol="0"/>
          <a:lstStyle/>
          <a:p>
            <a:endParaRPr/>
          </a:p>
        </p:txBody>
      </p:sp>
      <p:sp>
        <p:nvSpPr>
          <p:cNvPr id="9" name="object 9"/>
          <p:cNvSpPr/>
          <p:nvPr/>
        </p:nvSpPr>
        <p:spPr>
          <a:xfrm>
            <a:off x="4727187" y="923477"/>
            <a:ext cx="405765" cy="0"/>
          </a:xfrm>
          <a:custGeom>
            <a:avLst/>
            <a:gdLst/>
            <a:ahLst/>
            <a:cxnLst/>
            <a:rect l="l" t="t" r="r" b="b"/>
            <a:pathLst>
              <a:path w="405764">
                <a:moveTo>
                  <a:pt x="0" y="0"/>
                </a:moveTo>
                <a:lnTo>
                  <a:pt x="405445" y="0"/>
                </a:lnTo>
              </a:path>
            </a:pathLst>
          </a:custGeom>
          <a:ln w="15107">
            <a:solidFill>
              <a:srgbClr val="000000"/>
            </a:solidFill>
          </a:ln>
        </p:spPr>
        <p:txBody>
          <a:bodyPr wrap="square" lIns="0" tIns="0" rIns="0" bIns="0" rtlCol="0"/>
          <a:lstStyle/>
          <a:p>
            <a:endParaRPr/>
          </a:p>
        </p:txBody>
      </p:sp>
      <p:sp>
        <p:nvSpPr>
          <p:cNvPr id="10" name="object 10"/>
          <p:cNvSpPr/>
          <p:nvPr/>
        </p:nvSpPr>
        <p:spPr>
          <a:xfrm>
            <a:off x="5590653" y="923477"/>
            <a:ext cx="233679" cy="0"/>
          </a:xfrm>
          <a:custGeom>
            <a:avLst/>
            <a:gdLst/>
            <a:ahLst/>
            <a:cxnLst/>
            <a:rect l="l" t="t" r="r" b="b"/>
            <a:pathLst>
              <a:path w="233679">
                <a:moveTo>
                  <a:pt x="0" y="0"/>
                </a:moveTo>
                <a:lnTo>
                  <a:pt x="233349" y="0"/>
                </a:lnTo>
              </a:path>
            </a:pathLst>
          </a:custGeom>
          <a:ln w="15107">
            <a:solidFill>
              <a:srgbClr val="000000"/>
            </a:solidFill>
          </a:ln>
        </p:spPr>
        <p:txBody>
          <a:bodyPr wrap="square" lIns="0" tIns="0" rIns="0" bIns="0" rtlCol="0"/>
          <a:lstStyle/>
          <a:p>
            <a:endParaRPr/>
          </a:p>
        </p:txBody>
      </p:sp>
      <p:sp>
        <p:nvSpPr>
          <p:cNvPr id="11" name="object 11"/>
          <p:cNvSpPr txBox="1"/>
          <p:nvPr/>
        </p:nvSpPr>
        <p:spPr>
          <a:xfrm>
            <a:off x="3518601" y="639484"/>
            <a:ext cx="3771900" cy="742315"/>
          </a:xfrm>
          <a:prstGeom prst="rect">
            <a:avLst/>
          </a:prstGeom>
        </p:spPr>
        <p:txBody>
          <a:bodyPr vert="horz" wrap="square" lIns="0" tIns="12700" rIns="0" bIns="0" rtlCol="0">
            <a:spAutoFit/>
          </a:bodyPr>
          <a:lstStyle/>
          <a:p>
            <a:pPr marL="50800">
              <a:lnSpc>
                <a:spcPts val="2820"/>
              </a:lnSpc>
              <a:spcBef>
                <a:spcPts val="100"/>
              </a:spcBef>
              <a:tabLst>
                <a:tab pos="1728470" algn="l"/>
              </a:tabLst>
            </a:pPr>
            <a:r>
              <a:rPr sz="2850" spc="305" dirty="0">
                <a:latin typeface="Symbol"/>
                <a:cs typeface="Symbol"/>
              </a:rPr>
              <a:t></a:t>
            </a:r>
            <a:r>
              <a:rPr sz="2850" spc="10" dirty="0">
                <a:latin typeface="Times New Roman"/>
                <a:cs typeface="Times New Roman"/>
              </a:rPr>
              <a:t> </a:t>
            </a:r>
            <a:r>
              <a:rPr sz="2850" spc="280" dirty="0">
                <a:latin typeface="Times New Roman"/>
                <a:cs typeface="Times New Roman"/>
              </a:rPr>
              <a:t>0</a:t>
            </a:r>
            <a:r>
              <a:rPr sz="2850" spc="-90" dirty="0">
                <a:latin typeface="Times New Roman"/>
                <a:cs typeface="Times New Roman"/>
              </a:rPr>
              <a:t> </a:t>
            </a:r>
            <a:r>
              <a:rPr sz="2850" spc="550" dirty="0">
                <a:latin typeface="Symbol"/>
                <a:cs typeface="Symbol"/>
              </a:rPr>
              <a:t></a:t>
            </a:r>
            <a:r>
              <a:rPr sz="2850" spc="285" dirty="0">
                <a:latin typeface="Times New Roman"/>
                <a:cs typeface="Times New Roman"/>
              </a:rPr>
              <a:t> </a:t>
            </a:r>
            <a:r>
              <a:rPr sz="4275" i="1" spc="382" baseline="35087" dirty="0">
                <a:latin typeface="Times New Roman"/>
                <a:cs typeface="Times New Roman"/>
              </a:rPr>
              <a:t>v</a:t>
            </a:r>
            <a:r>
              <a:rPr sz="2475" spc="254" baseline="37037" dirty="0">
                <a:latin typeface="Times New Roman"/>
                <a:cs typeface="Times New Roman"/>
              </a:rPr>
              <a:t>2</a:t>
            </a:r>
            <a:r>
              <a:rPr sz="2475" baseline="37037" dirty="0">
                <a:latin typeface="Times New Roman"/>
                <a:cs typeface="Times New Roman"/>
              </a:rPr>
              <a:t>	</a:t>
            </a:r>
            <a:r>
              <a:rPr sz="2850" spc="305" dirty="0">
                <a:latin typeface="Symbol"/>
                <a:cs typeface="Symbol"/>
              </a:rPr>
              <a:t></a:t>
            </a:r>
            <a:r>
              <a:rPr sz="2850" spc="185" dirty="0">
                <a:latin typeface="Times New Roman"/>
                <a:cs typeface="Times New Roman"/>
              </a:rPr>
              <a:t> </a:t>
            </a:r>
            <a:r>
              <a:rPr sz="4275" spc="419" baseline="35087" dirty="0">
                <a:latin typeface="Times New Roman"/>
                <a:cs typeface="Times New Roman"/>
              </a:rPr>
              <a:t>1</a:t>
            </a:r>
            <a:r>
              <a:rPr sz="4275" spc="-412" baseline="35087" dirty="0">
                <a:latin typeface="Times New Roman"/>
                <a:cs typeface="Times New Roman"/>
              </a:rPr>
              <a:t> </a:t>
            </a:r>
            <a:r>
              <a:rPr sz="2850" spc="140" dirty="0">
                <a:latin typeface="Times New Roman"/>
                <a:cs typeface="Times New Roman"/>
              </a:rPr>
              <a:t>..</a:t>
            </a:r>
            <a:r>
              <a:rPr sz="2850" spc="125" dirty="0">
                <a:latin typeface="Times New Roman"/>
                <a:cs typeface="Times New Roman"/>
              </a:rPr>
              <a:t>..</a:t>
            </a:r>
            <a:r>
              <a:rPr sz="2850" spc="140" dirty="0">
                <a:latin typeface="Times New Roman"/>
                <a:cs typeface="Times New Roman"/>
              </a:rPr>
              <a:t>.</a:t>
            </a:r>
            <a:r>
              <a:rPr sz="2850" spc="420" dirty="0">
                <a:latin typeface="Times New Roman"/>
                <a:cs typeface="Times New Roman"/>
              </a:rPr>
              <a:t>(</a:t>
            </a:r>
            <a:r>
              <a:rPr sz="2850" i="1" spc="420" dirty="0">
                <a:latin typeface="Times New Roman"/>
                <a:cs typeface="Times New Roman"/>
              </a:rPr>
              <a:t>x</a:t>
            </a:r>
            <a:r>
              <a:rPr sz="2850" i="1" spc="55" dirty="0">
                <a:latin typeface="Times New Roman"/>
                <a:cs typeface="Times New Roman"/>
              </a:rPr>
              <a:t>i</a:t>
            </a:r>
            <a:r>
              <a:rPr sz="2850" i="1" spc="220" dirty="0">
                <a:latin typeface="Times New Roman"/>
                <a:cs typeface="Times New Roman"/>
              </a:rPr>
              <a:t>v</a:t>
            </a:r>
            <a:r>
              <a:rPr sz="2850" spc="185" dirty="0">
                <a:latin typeface="Times New Roman"/>
                <a:cs typeface="Times New Roman"/>
              </a:rPr>
              <a:t>)</a:t>
            </a:r>
            <a:endParaRPr sz="2850">
              <a:latin typeface="Times New Roman"/>
              <a:cs typeface="Times New Roman"/>
            </a:endParaRPr>
          </a:p>
          <a:p>
            <a:pPr marL="1254125">
              <a:lnSpc>
                <a:spcPts val="2820"/>
              </a:lnSpc>
              <a:tabLst>
                <a:tab pos="2087245" algn="l"/>
              </a:tabLst>
            </a:pPr>
            <a:r>
              <a:rPr sz="2850" i="1" spc="105" dirty="0">
                <a:latin typeface="Times New Roman"/>
                <a:cs typeface="Times New Roman"/>
              </a:rPr>
              <a:t>v</a:t>
            </a:r>
            <a:r>
              <a:rPr sz="2475" spc="157" baseline="-23569" dirty="0">
                <a:latin typeface="Times New Roman"/>
                <a:cs typeface="Times New Roman"/>
              </a:rPr>
              <a:t>1	</a:t>
            </a:r>
            <a:r>
              <a:rPr sz="2850" spc="280" dirty="0">
                <a:latin typeface="Times New Roman"/>
                <a:cs typeface="Times New Roman"/>
              </a:rPr>
              <a:t>3</a:t>
            </a:r>
            <a:endParaRPr sz="2850">
              <a:latin typeface="Times New Roman"/>
              <a:cs typeface="Times New Roman"/>
            </a:endParaRPr>
          </a:p>
        </p:txBody>
      </p:sp>
      <p:sp>
        <p:nvSpPr>
          <p:cNvPr id="12" name="object 12"/>
          <p:cNvSpPr txBox="1"/>
          <p:nvPr/>
        </p:nvSpPr>
        <p:spPr>
          <a:xfrm>
            <a:off x="2687295" y="1141888"/>
            <a:ext cx="152400" cy="279400"/>
          </a:xfrm>
          <a:prstGeom prst="rect">
            <a:avLst/>
          </a:prstGeom>
        </p:spPr>
        <p:txBody>
          <a:bodyPr vert="horz" wrap="square" lIns="0" tIns="14604" rIns="0" bIns="0" rtlCol="0">
            <a:spAutoFit/>
          </a:bodyPr>
          <a:lstStyle/>
          <a:p>
            <a:pPr marL="12700">
              <a:lnSpc>
                <a:spcPct val="100000"/>
              </a:lnSpc>
              <a:spcBef>
                <a:spcPts val="114"/>
              </a:spcBef>
            </a:pPr>
            <a:r>
              <a:rPr sz="1650" spc="170" dirty="0">
                <a:latin typeface="Times New Roman"/>
                <a:cs typeface="Times New Roman"/>
              </a:rPr>
              <a:t>2</a:t>
            </a:r>
            <a:endParaRPr sz="1650">
              <a:latin typeface="Times New Roman"/>
              <a:cs typeface="Times New Roman"/>
            </a:endParaRPr>
          </a:p>
        </p:txBody>
      </p:sp>
      <p:sp>
        <p:nvSpPr>
          <p:cNvPr id="13" name="object 13"/>
          <p:cNvSpPr txBox="1"/>
          <p:nvPr/>
        </p:nvSpPr>
        <p:spPr>
          <a:xfrm>
            <a:off x="2904211" y="1268881"/>
            <a:ext cx="217804" cy="459740"/>
          </a:xfrm>
          <a:prstGeom prst="rect">
            <a:avLst/>
          </a:prstGeom>
        </p:spPr>
        <p:txBody>
          <a:bodyPr vert="horz" wrap="square" lIns="0" tIns="12700" rIns="0" bIns="0" rtlCol="0">
            <a:spAutoFit/>
          </a:bodyPr>
          <a:lstStyle/>
          <a:p>
            <a:pPr marL="12700">
              <a:lnSpc>
                <a:spcPct val="100000"/>
              </a:lnSpc>
              <a:spcBef>
                <a:spcPts val="100"/>
              </a:spcBef>
            </a:pPr>
            <a:r>
              <a:rPr sz="2850" i="1" spc="245" dirty="0">
                <a:latin typeface="Times New Roman"/>
                <a:cs typeface="Times New Roman"/>
              </a:rPr>
              <a:t>v</a:t>
            </a:r>
            <a:endParaRPr sz="2850">
              <a:latin typeface="Times New Roman"/>
              <a:cs typeface="Times New Roman"/>
            </a:endParaRPr>
          </a:p>
        </p:txBody>
      </p:sp>
      <p:sp>
        <p:nvSpPr>
          <p:cNvPr id="14" name="object 14"/>
          <p:cNvSpPr txBox="1"/>
          <p:nvPr/>
        </p:nvSpPr>
        <p:spPr>
          <a:xfrm>
            <a:off x="2493608" y="900997"/>
            <a:ext cx="217804" cy="459740"/>
          </a:xfrm>
          <a:prstGeom prst="rect">
            <a:avLst/>
          </a:prstGeom>
        </p:spPr>
        <p:txBody>
          <a:bodyPr vert="horz" wrap="square" lIns="0" tIns="12700" rIns="0" bIns="0" rtlCol="0">
            <a:spAutoFit/>
          </a:bodyPr>
          <a:lstStyle/>
          <a:p>
            <a:pPr marL="12700">
              <a:lnSpc>
                <a:spcPct val="100000"/>
              </a:lnSpc>
              <a:spcBef>
                <a:spcPts val="100"/>
              </a:spcBef>
            </a:pPr>
            <a:r>
              <a:rPr sz="2850" i="1" spc="245" dirty="0">
                <a:latin typeface="Times New Roman"/>
                <a:cs typeface="Times New Roman"/>
              </a:rPr>
              <a:t>v</a:t>
            </a:r>
            <a:endParaRPr sz="2850">
              <a:latin typeface="Times New Roman"/>
              <a:cs typeface="Times New Roman"/>
            </a:endParaRPr>
          </a:p>
        </p:txBody>
      </p:sp>
      <p:sp>
        <p:nvSpPr>
          <p:cNvPr id="15" name="object 15"/>
          <p:cNvSpPr txBox="1">
            <a:spLocks noGrp="1"/>
          </p:cNvSpPr>
          <p:nvPr>
            <p:ph type="title"/>
          </p:nvPr>
        </p:nvSpPr>
        <p:spPr>
          <a:xfrm>
            <a:off x="2361457" y="367150"/>
            <a:ext cx="738505" cy="459740"/>
          </a:xfrm>
          <a:prstGeom prst="rect">
            <a:avLst/>
          </a:prstGeom>
        </p:spPr>
        <p:txBody>
          <a:bodyPr vert="horz" wrap="square" lIns="0" tIns="12700" rIns="0" bIns="0" rtlCol="0">
            <a:spAutoFit/>
          </a:bodyPr>
          <a:lstStyle/>
          <a:p>
            <a:pPr marL="38100">
              <a:lnSpc>
                <a:spcPct val="100000"/>
              </a:lnSpc>
              <a:spcBef>
                <a:spcPts val="100"/>
              </a:spcBef>
            </a:pPr>
            <a:r>
              <a:rPr sz="2850" spc="355" dirty="0">
                <a:latin typeface="Symbol"/>
                <a:cs typeface="Symbol"/>
              </a:rPr>
              <a:t></a:t>
            </a:r>
            <a:r>
              <a:rPr sz="2850" i="1" spc="355" dirty="0">
                <a:latin typeface="Times New Roman"/>
                <a:cs typeface="Times New Roman"/>
              </a:rPr>
              <a:t>C</a:t>
            </a:r>
            <a:r>
              <a:rPr sz="2475" i="1" spc="532" baseline="-23569" dirty="0">
                <a:latin typeface="Times New Roman"/>
                <a:cs typeface="Times New Roman"/>
              </a:rPr>
              <a:t>p</a:t>
            </a:r>
            <a:endParaRPr sz="2475" baseline="-23569">
              <a:latin typeface="Times New Roman"/>
              <a:cs typeface="Times New Roman"/>
            </a:endParaRPr>
          </a:p>
        </p:txBody>
      </p:sp>
      <p:sp>
        <p:nvSpPr>
          <p:cNvPr id="16" name="object 16"/>
          <p:cNvSpPr txBox="1"/>
          <p:nvPr/>
        </p:nvSpPr>
        <p:spPr>
          <a:xfrm>
            <a:off x="3258006" y="1129483"/>
            <a:ext cx="191770" cy="459740"/>
          </a:xfrm>
          <a:prstGeom prst="rect">
            <a:avLst/>
          </a:prstGeom>
        </p:spPr>
        <p:txBody>
          <a:bodyPr vert="horz" wrap="square" lIns="0" tIns="12700" rIns="0" bIns="0" rtlCol="0">
            <a:spAutoFit/>
          </a:bodyPr>
          <a:lstStyle/>
          <a:p>
            <a:pPr marL="12700">
              <a:lnSpc>
                <a:spcPct val="100000"/>
              </a:lnSpc>
              <a:spcBef>
                <a:spcPts val="100"/>
              </a:spcBef>
            </a:pPr>
            <a:r>
              <a:rPr sz="2850" spc="215" dirty="0">
                <a:latin typeface="Symbol"/>
                <a:cs typeface="Symbol"/>
              </a:rPr>
              <a:t></a:t>
            </a:r>
            <a:endParaRPr sz="2850">
              <a:latin typeface="Symbol"/>
              <a:cs typeface="Symbol"/>
            </a:endParaRPr>
          </a:p>
        </p:txBody>
      </p:sp>
      <p:sp>
        <p:nvSpPr>
          <p:cNvPr id="17" name="object 17"/>
          <p:cNvSpPr txBox="1"/>
          <p:nvPr/>
        </p:nvSpPr>
        <p:spPr>
          <a:xfrm>
            <a:off x="3258006" y="927603"/>
            <a:ext cx="179070" cy="459740"/>
          </a:xfrm>
          <a:prstGeom prst="rect">
            <a:avLst/>
          </a:prstGeom>
        </p:spPr>
        <p:txBody>
          <a:bodyPr vert="horz" wrap="square" lIns="0" tIns="12700" rIns="0" bIns="0" rtlCol="0">
            <a:spAutoFit/>
          </a:bodyPr>
          <a:lstStyle/>
          <a:p>
            <a:pPr marL="12700">
              <a:lnSpc>
                <a:spcPct val="100000"/>
              </a:lnSpc>
              <a:spcBef>
                <a:spcPts val="100"/>
              </a:spcBef>
            </a:pPr>
            <a:r>
              <a:rPr sz="2850" spc="-1095" dirty="0">
                <a:latin typeface="Symbol"/>
                <a:cs typeface="Symbol"/>
              </a:rPr>
              <a:t></a:t>
            </a:r>
            <a:endParaRPr sz="2850">
              <a:latin typeface="Symbol"/>
              <a:cs typeface="Symbol"/>
            </a:endParaRPr>
          </a:p>
        </p:txBody>
      </p:sp>
      <p:sp>
        <p:nvSpPr>
          <p:cNvPr id="18" name="object 18"/>
          <p:cNvSpPr txBox="1"/>
          <p:nvPr/>
        </p:nvSpPr>
        <p:spPr>
          <a:xfrm>
            <a:off x="2284418" y="1129483"/>
            <a:ext cx="191770" cy="459740"/>
          </a:xfrm>
          <a:prstGeom prst="rect">
            <a:avLst/>
          </a:prstGeom>
        </p:spPr>
        <p:txBody>
          <a:bodyPr vert="horz" wrap="square" lIns="0" tIns="12700" rIns="0" bIns="0" rtlCol="0">
            <a:spAutoFit/>
          </a:bodyPr>
          <a:lstStyle/>
          <a:p>
            <a:pPr marL="12700">
              <a:lnSpc>
                <a:spcPct val="100000"/>
              </a:lnSpc>
              <a:spcBef>
                <a:spcPts val="100"/>
              </a:spcBef>
            </a:pPr>
            <a:r>
              <a:rPr sz="2850" spc="215" dirty="0">
                <a:latin typeface="Symbol"/>
                <a:cs typeface="Symbol"/>
              </a:rPr>
              <a:t></a:t>
            </a:r>
            <a:endParaRPr sz="2850">
              <a:latin typeface="Symbol"/>
              <a:cs typeface="Symbol"/>
            </a:endParaRPr>
          </a:p>
        </p:txBody>
      </p:sp>
      <p:sp>
        <p:nvSpPr>
          <p:cNvPr id="19" name="object 19"/>
          <p:cNvSpPr txBox="1"/>
          <p:nvPr/>
        </p:nvSpPr>
        <p:spPr>
          <a:xfrm>
            <a:off x="2284418" y="1360849"/>
            <a:ext cx="1165225" cy="459740"/>
          </a:xfrm>
          <a:prstGeom prst="rect">
            <a:avLst/>
          </a:prstGeom>
        </p:spPr>
        <p:txBody>
          <a:bodyPr vert="horz" wrap="square" lIns="0" tIns="12700" rIns="0" bIns="0" rtlCol="0">
            <a:spAutoFit/>
          </a:bodyPr>
          <a:lstStyle/>
          <a:p>
            <a:pPr marL="12700">
              <a:lnSpc>
                <a:spcPct val="100000"/>
              </a:lnSpc>
              <a:spcBef>
                <a:spcPts val="100"/>
              </a:spcBef>
              <a:tabLst>
                <a:tab pos="798195" algn="l"/>
              </a:tabLst>
            </a:pPr>
            <a:r>
              <a:rPr sz="2850" spc="215" dirty="0">
                <a:latin typeface="Symbol"/>
                <a:cs typeface="Symbol"/>
              </a:rPr>
              <a:t></a:t>
            </a:r>
            <a:r>
              <a:rPr sz="2850" spc="215" dirty="0">
                <a:latin typeface="Times New Roman"/>
                <a:cs typeface="Times New Roman"/>
              </a:rPr>
              <a:t>	</a:t>
            </a:r>
            <a:r>
              <a:rPr sz="1650" spc="170" dirty="0">
                <a:latin typeface="Times New Roman"/>
                <a:cs typeface="Times New Roman"/>
              </a:rPr>
              <a:t>1</a:t>
            </a:r>
            <a:r>
              <a:rPr sz="1650" spc="-20" dirty="0">
                <a:latin typeface="Times New Roman"/>
                <a:cs typeface="Times New Roman"/>
              </a:rPr>
              <a:t> </a:t>
            </a:r>
            <a:r>
              <a:rPr sz="2850" spc="215" dirty="0">
                <a:latin typeface="Symbol"/>
                <a:cs typeface="Symbol"/>
              </a:rPr>
              <a:t></a:t>
            </a:r>
            <a:endParaRPr sz="2850">
              <a:latin typeface="Symbol"/>
              <a:cs typeface="Symbol"/>
            </a:endParaRPr>
          </a:p>
        </p:txBody>
      </p:sp>
      <p:sp>
        <p:nvSpPr>
          <p:cNvPr id="20" name="object 20"/>
          <p:cNvSpPr txBox="1"/>
          <p:nvPr/>
        </p:nvSpPr>
        <p:spPr>
          <a:xfrm>
            <a:off x="2284418" y="927603"/>
            <a:ext cx="179070" cy="459740"/>
          </a:xfrm>
          <a:prstGeom prst="rect">
            <a:avLst/>
          </a:prstGeom>
        </p:spPr>
        <p:txBody>
          <a:bodyPr vert="horz" wrap="square" lIns="0" tIns="12700" rIns="0" bIns="0" rtlCol="0">
            <a:spAutoFit/>
          </a:bodyPr>
          <a:lstStyle/>
          <a:p>
            <a:pPr marL="12700">
              <a:lnSpc>
                <a:spcPct val="100000"/>
              </a:lnSpc>
              <a:spcBef>
                <a:spcPts val="100"/>
              </a:spcBef>
            </a:pPr>
            <a:r>
              <a:rPr sz="2850" spc="-1095" dirty="0">
                <a:latin typeface="Symbol"/>
                <a:cs typeface="Symbol"/>
              </a:rPr>
              <a:t></a:t>
            </a:r>
            <a:endParaRPr sz="2850">
              <a:latin typeface="Symbol"/>
              <a:cs typeface="Symbol"/>
            </a:endParaRPr>
          </a:p>
        </p:txBody>
      </p:sp>
      <p:sp>
        <p:nvSpPr>
          <p:cNvPr id="21" name="object 21"/>
          <p:cNvSpPr txBox="1"/>
          <p:nvPr/>
        </p:nvSpPr>
        <p:spPr>
          <a:xfrm>
            <a:off x="2062327" y="1082067"/>
            <a:ext cx="239395" cy="459740"/>
          </a:xfrm>
          <a:prstGeom prst="rect">
            <a:avLst/>
          </a:prstGeom>
        </p:spPr>
        <p:txBody>
          <a:bodyPr vert="horz" wrap="square" lIns="0" tIns="12700" rIns="0" bIns="0" rtlCol="0">
            <a:spAutoFit/>
          </a:bodyPr>
          <a:lstStyle/>
          <a:p>
            <a:pPr marL="12700">
              <a:lnSpc>
                <a:spcPct val="100000"/>
              </a:lnSpc>
              <a:spcBef>
                <a:spcPts val="100"/>
              </a:spcBef>
            </a:pPr>
            <a:r>
              <a:rPr sz="2850" spc="275" dirty="0">
                <a:latin typeface="Symbol"/>
                <a:cs typeface="Symbol"/>
              </a:rPr>
              <a:t></a:t>
            </a:r>
            <a:endParaRPr sz="2850">
              <a:latin typeface="Symbol"/>
              <a:cs typeface="Symbol"/>
            </a:endParaRPr>
          </a:p>
        </p:txBody>
      </p:sp>
      <p:grpSp>
        <p:nvGrpSpPr>
          <p:cNvPr id="22" name="object 22"/>
          <p:cNvGrpSpPr/>
          <p:nvPr/>
        </p:nvGrpSpPr>
        <p:grpSpPr>
          <a:xfrm>
            <a:off x="2736913" y="3424237"/>
            <a:ext cx="3060700" cy="3211830"/>
            <a:chOff x="2736913" y="3424237"/>
            <a:chExt cx="3060700" cy="3211830"/>
          </a:xfrm>
        </p:grpSpPr>
        <p:sp>
          <p:nvSpPr>
            <p:cNvPr id="23" name="object 23"/>
            <p:cNvSpPr/>
            <p:nvPr/>
          </p:nvSpPr>
          <p:spPr>
            <a:xfrm>
              <a:off x="2741676" y="3429000"/>
              <a:ext cx="1905" cy="3202305"/>
            </a:xfrm>
            <a:custGeom>
              <a:avLst/>
              <a:gdLst/>
              <a:ahLst/>
              <a:cxnLst/>
              <a:rect l="l" t="t" r="r" b="b"/>
              <a:pathLst>
                <a:path w="1905" h="3202304">
                  <a:moveTo>
                    <a:pt x="1524" y="0"/>
                  </a:moveTo>
                  <a:lnTo>
                    <a:pt x="0" y="3201987"/>
                  </a:lnTo>
                </a:path>
              </a:pathLst>
            </a:custGeom>
            <a:ln w="9144">
              <a:solidFill>
                <a:srgbClr val="497DBA"/>
              </a:solidFill>
            </a:ln>
          </p:spPr>
          <p:txBody>
            <a:bodyPr wrap="square" lIns="0" tIns="0" rIns="0" bIns="0" rtlCol="0"/>
            <a:lstStyle/>
            <a:p>
              <a:endParaRPr/>
            </a:p>
          </p:txBody>
        </p:sp>
        <p:sp>
          <p:nvSpPr>
            <p:cNvPr id="24" name="object 24"/>
            <p:cNvSpPr/>
            <p:nvPr/>
          </p:nvSpPr>
          <p:spPr>
            <a:xfrm>
              <a:off x="2743200" y="3429000"/>
              <a:ext cx="3048000" cy="1905"/>
            </a:xfrm>
            <a:custGeom>
              <a:avLst/>
              <a:gdLst/>
              <a:ahLst/>
              <a:cxnLst/>
              <a:rect l="l" t="t" r="r" b="b"/>
              <a:pathLst>
                <a:path w="3048000" h="1904">
                  <a:moveTo>
                    <a:pt x="0" y="0"/>
                  </a:moveTo>
                  <a:lnTo>
                    <a:pt x="3048000" y="1524"/>
                  </a:lnTo>
                </a:path>
              </a:pathLst>
            </a:custGeom>
            <a:ln w="9144">
              <a:solidFill>
                <a:srgbClr val="497DBA"/>
              </a:solidFill>
            </a:ln>
          </p:spPr>
          <p:txBody>
            <a:bodyPr wrap="square" lIns="0" tIns="0" rIns="0" bIns="0" rtlCol="0"/>
            <a:lstStyle/>
            <a:p>
              <a:endParaRPr/>
            </a:p>
          </p:txBody>
        </p:sp>
        <p:sp>
          <p:nvSpPr>
            <p:cNvPr id="25" name="object 25"/>
            <p:cNvSpPr/>
            <p:nvPr/>
          </p:nvSpPr>
          <p:spPr>
            <a:xfrm>
              <a:off x="5789676" y="3430524"/>
              <a:ext cx="3175" cy="3200400"/>
            </a:xfrm>
            <a:custGeom>
              <a:avLst/>
              <a:gdLst/>
              <a:ahLst/>
              <a:cxnLst/>
              <a:rect l="l" t="t" r="r" b="b"/>
              <a:pathLst>
                <a:path w="3175" h="3200400">
                  <a:moveTo>
                    <a:pt x="3175" y="0"/>
                  </a:moveTo>
                  <a:lnTo>
                    <a:pt x="0" y="3200400"/>
                  </a:lnTo>
                </a:path>
              </a:pathLst>
            </a:custGeom>
            <a:ln w="9144">
              <a:solidFill>
                <a:srgbClr val="497DBA"/>
              </a:solidFill>
            </a:ln>
          </p:spPr>
          <p:txBody>
            <a:bodyPr wrap="square" lIns="0" tIns="0" rIns="0" bIns="0" rtlCol="0"/>
            <a:lstStyle/>
            <a:p>
              <a:endParaRPr/>
            </a:p>
          </p:txBody>
        </p:sp>
        <p:sp>
          <p:nvSpPr>
            <p:cNvPr id="26" name="object 26"/>
            <p:cNvSpPr/>
            <p:nvPr/>
          </p:nvSpPr>
          <p:spPr>
            <a:xfrm>
              <a:off x="2743200" y="4343400"/>
              <a:ext cx="3048000" cy="2287905"/>
            </a:xfrm>
            <a:custGeom>
              <a:avLst/>
              <a:gdLst/>
              <a:ahLst/>
              <a:cxnLst/>
              <a:rect l="l" t="t" r="r" b="b"/>
              <a:pathLst>
                <a:path w="3048000" h="2287904">
                  <a:moveTo>
                    <a:pt x="3048000" y="2287587"/>
                  </a:moveTo>
                  <a:lnTo>
                    <a:pt x="0" y="2286000"/>
                  </a:lnTo>
                </a:path>
                <a:path w="3048000" h="2287904">
                  <a:moveTo>
                    <a:pt x="0" y="0"/>
                  </a:moveTo>
                  <a:lnTo>
                    <a:pt x="152400" y="1524"/>
                  </a:lnTo>
                </a:path>
                <a:path w="3048000" h="2287904">
                  <a:moveTo>
                    <a:pt x="0" y="914400"/>
                  </a:moveTo>
                  <a:lnTo>
                    <a:pt x="152400" y="916051"/>
                  </a:lnTo>
                </a:path>
                <a:path w="3048000" h="2287904">
                  <a:moveTo>
                    <a:pt x="0" y="1828800"/>
                  </a:moveTo>
                  <a:lnTo>
                    <a:pt x="152400" y="1830387"/>
                  </a:lnTo>
                </a:path>
              </a:pathLst>
            </a:custGeom>
            <a:ln w="9144">
              <a:solidFill>
                <a:srgbClr val="497DBA"/>
              </a:solidFill>
            </a:ln>
          </p:spPr>
          <p:txBody>
            <a:bodyPr wrap="square" lIns="0" tIns="0" rIns="0" bIns="0" rtlCol="0"/>
            <a:lstStyle/>
            <a:p>
              <a:endParaRPr/>
            </a:p>
          </p:txBody>
        </p:sp>
        <p:sp>
          <p:nvSpPr>
            <p:cNvPr id="27" name="object 27"/>
            <p:cNvSpPr/>
            <p:nvPr/>
          </p:nvSpPr>
          <p:spPr>
            <a:xfrm>
              <a:off x="3656076" y="6477000"/>
              <a:ext cx="1831975" cy="154305"/>
            </a:xfrm>
            <a:custGeom>
              <a:avLst/>
              <a:gdLst/>
              <a:ahLst/>
              <a:cxnLst/>
              <a:rect l="l" t="t" r="r" b="b"/>
              <a:pathLst>
                <a:path w="1831975" h="154304">
                  <a:moveTo>
                    <a:pt x="0" y="153924"/>
                  </a:moveTo>
                  <a:lnTo>
                    <a:pt x="3175" y="1524"/>
                  </a:lnTo>
                </a:path>
                <a:path w="1831975" h="154304">
                  <a:moveTo>
                    <a:pt x="914400" y="153987"/>
                  </a:moveTo>
                  <a:lnTo>
                    <a:pt x="915924" y="0"/>
                  </a:lnTo>
                </a:path>
                <a:path w="1831975" h="154304">
                  <a:moveTo>
                    <a:pt x="1828800" y="153924"/>
                  </a:moveTo>
                  <a:lnTo>
                    <a:pt x="1831975" y="1524"/>
                  </a:lnTo>
                </a:path>
              </a:pathLst>
            </a:custGeom>
            <a:ln w="9144">
              <a:solidFill>
                <a:srgbClr val="497DBA"/>
              </a:solidFill>
            </a:ln>
          </p:spPr>
          <p:txBody>
            <a:bodyPr wrap="square" lIns="0" tIns="0" rIns="0" bIns="0" rtlCol="0"/>
            <a:lstStyle/>
            <a:p>
              <a:endParaRPr/>
            </a:p>
          </p:txBody>
        </p:sp>
      </p:grpSp>
      <p:sp>
        <p:nvSpPr>
          <p:cNvPr id="28" name="object 28"/>
          <p:cNvSpPr txBox="1"/>
          <p:nvPr/>
        </p:nvSpPr>
        <p:spPr>
          <a:xfrm>
            <a:off x="3508375" y="6625843"/>
            <a:ext cx="20066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Times New Roman"/>
                <a:cs typeface="Times New Roman"/>
              </a:rPr>
              <a:t>0.3</a:t>
            </a:r>
            <a:endParaRPr sz="1100">
              <a:latin typeface="Times New Roman"/>
              <a:cs typeface="Times New Roman"/>
            </a:endParaRPr>
          </a:p>
        </p:txBody>
      </p:sp>
      <p:sp>
        <p:nvSpPr>
          <p:cNvPr id="29" name="object 29"/>
          <p:cNvSpPr txBox="1"/>
          <p:nvPr/>
        </p:nvSpPr>
        <p:spPr>
          <a:xfrm>
            <a:off x="4422775" y="6625843"/>
            <a:ext cx="20066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Times New Roman"/>
                <a:cs typeface="Times New Roman"/>
              </a:rPr>
              <a:t>0.6</a:t>
            </a:r>
            <a:endParaRPr sz="1100">
              <a:latin typeface="Times New Roman"/>
              <a:cs typeface="Times New Roman"/>
            </a:endParaRPr>
          </a:p>
        </p:txBody>
      </p:sp>
      <p:sp>
        <p:nvSpPr>
          <p:cNvPr id="30" name="object 30"/>
          <p:cNvSpPr txBox="1"/>
          <p:nvPr/>
        </p:nvSpPr>
        <p:spPr>
          <a:xfrm>
            <a:off x="2517394" y="6092444"/>
            <a:ext cx="20066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Times New Roman"/>
                <a:cs typeface="Times New Roman"/>
              </a:rPr>
              <a:t>0.1</a:t>
            </a:r>
            <a:endParaRPr sz="1100">
              <a:latin typeface="Times New Roman"/>
              <a:cs typeface="Times New Roman"/>
            </a:endParaRPr>
          </a:p>
        </p:txBody>
      </p:sp>
      <p:sp>
        <p:nvSpPr>
          <p:cNvPr id="31" name="object 31"/>
          <p:cNvSpPr txBox="1"/>
          <p:nvPr/>
        </p:nvSpPr>
        <p:spPr>
          <a:xfrm>
            <a:off x="2085594" y="4220336"/>
            <a:ext cx="602615" cy="1151255"/>
          </a:xfrm>
          <a:prstGeom prst="rect">
            <a:avLst/>
          </a:prstGeom>
        </p:spPr>
        <p:txBody>
          <a:bodyPr vert="horz" wrap="square" lIns="0" tIns="12700" rIns="0" bIns="0" rtlCol="0">
            <a:spAutoFit/>
          </a:bodyPr>
          <a:lstStyle/>
          <a:p>
            <a:pPr marL="388620">
              <a:lnSpc>
                <a:spcPct val="100000"/>
              </a:lnSpc>
              <a:spcBef>
                <a:spcPts val="100"/>
              </a:spcBef>
            </a:pPr>
            <a:r>
              <a:rPr sz="1100" dirty="0">
                <a:latin typeface="Times New Roman"/>
                <a:cs typeface="Times New Roman"/>
              </a:rPr>
              <a:t>0.5</a:t>
            </a:r>
            <a:endParaRPr sz="1100">
              <a:latin typeface="Times New Roman"/>
              <a:cs typeface="Times New Roman"/>
            </a:endParaRPr>
          </a:p>
          <a:p>
            <a:pPr>
              <a:lnSpc>
                <a:spcPct val="100000"/>
              </a:lnSpc>
              <a:spcBef>
                <a:spcPts val="45"/>
              </a:spcBef>
            </a:pPr>
            <a:endParaRPr sz="1400">
              <a:latin typeface="Times New Roman"/>
              <a:cs typeface="Times New Roman"/>
            </a:endParaRPr>
          </a:p>
          <a:p>
            <a:pPr marL="63500">
              <a:lnSpc>
                <a:spcPct val="100000"/>
              </a:lnSpc>
            </a:pPr>
            <a:r>
              <a:rPr sz="1800" spc="-5" dirty="0">
                <a:latin typeface="Times New Roman"/>
                <a:cs typeface="Times New Roman"/>
              </a:rPr>
              <a:t>C</a:t>
            </a:r>
            <a:r>
              <a:rPr sz="1800" spc="-7" baseline="-20833" dirty="0">
                <a:latin typeface="Times New Roman"/>
                <a:cs typeface="Times New Roman"/>
              </a:rPr>
              <a:t>p</a:t>
            </a:r>
            <a:endParaRPr sz="1800" baseline="-20833">
              <a:latin typeface="Times New Roman"/>
              <a:cs typeface="Times New Roman"/>
            </a:endParaRPr>
          </a:p>
          <a:p>
            <a:pPr>
              <a:lnSpc>
                <a:spcPct val="100000"/>
              </a:lnSpc>
              <a:spcBef>
                <a:spcPts val="50"/>
              </a:spcBef>
            </a:pPr>
            <a:endParaRPr sz="2050">
              <a:latin typeface="Times New Roman"/>
              <a:cs typeface="Times New Roman"/>
            </a:endParaRPr>
          </a:p>
          <a:p>
            <a:pPr marL="368300">
              <a:lnSpc>
                <a:spcPct val="100000"/>
              </a:lnSpc>
            </a:pPr>
            <a:r>
              <a:rPr sz="1100" dirty="0">
                <a:latin typeface="Times New Roman"/>
                <a:cs typeface="Times New Roman"/>
              </a:rPr>
              <a:t>0.3</a:t>
            </a:r>
            <a:endParaRPr sz="1100">
              <a:latin typeface="Times New Roman"/>
              <a:cs typeface="Times New Roman"/>
            </a:endParaRPr>
          </a:p>
        </p:txBody>
      </p:sp>
      <p:sp>
        <p:nvSpPr>
          <p:cNvPr id="32" name="object 32"/>
          <p:cNvSpPr txBox="1"/>
          <p:nvPr/>
        </p:nvSpPr>
        <p:spPr>
          <a:xfrm>
            <a:off x="2517394" y="3381882"/>
            <a:ext cx="200660"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Times New Roman"/>
                <a:cs typeface="Times New Roman"/>
              </a:rPr>
              <a:t>0.7</a:t>
            </a:r>
            <a:endParaRPr sz="1100">
              <a:latin typeface="Times New Roman"/>
              <a:cs typeface="Times New Roman"/>
            </a:endParaRPr>
          </a:p>
        </p:txBody>
      </p:sp>
      <p:grpSp>
        <p:nvGrpSpPr>
          <p:cNvPr id="33" name="object 33"/>
          <p:cNvGrpSpPr/>
          <p:nvPr/>
        </p:nvGrpSpPr>
        <p:grpSpPr>
          <a:xfrm>
            <a:off x="2724911" y="3427476"/>
            <a:ext cx="3677920" cy="3203575"/>
            <a:chOff x="2724911" y="3427476"/>
            <a:chExt cx="3677920" cy="3203575"/>
          </a:xfrm>
        </p:grpSpPr>
        <p:sp>
          <p:nvSpPr>
            <p:cNvPr id="34" name="object 34"/>
            <p:cNvSpPr/>
            <p:nvPr/>
          </p:nvSpPr>
          <p:spPr>
            <a:xfrm>
              <a:off x="3733800" y="3429000"/>
              <a:ext cx="76200" cy="3200400"/>
            </a:xfrm>
            <a:custGeom>
              <a:avLst/>
              <a:gdLst/>
              <a:ahLst/>
              <a:cxnLst/>
              <a:rect l="l" t="t" r="r" b="b"/>
              <a:pathLst>
                <a:path w="76200" h="3200400">
                  <a:moveTo>
                    <a:pt x="76200" y="3200400"/>
                  </a:moveTo>
                  <a:lnTo>
                    <a:pt x="0" y="0"/>
                  </a:lnTo>
                </a:path>
              </a:pathLst>
            </a:custGeom>
            <a:ln w="3175">
              <a:solidFill>
                <a:srgbClr val="497DBA"/>
              </a:solidFill>
              <a:prstDash val="sysDot"/>
            </a:ln>
          </p:spPr>
          <p:txBody>
            <a:bodyPr wrap="square" lIns="0" tIns="0" rIns="0" bIns="0" rtlCol="0"/>
            <a:lstStyle/>
            <a:p>
              <a:endParaRPr/>
            </a:p>
          </p:txBody>
        </p:sp>
        <p:sp>
          <p:nvSpPr>
            <p:cNvPr id="35" name="object 35"/>
            <p:cNvSpPr/>
            <p:nvPr/>
          </p:nvSpPr>
          <p:spPr>
            <a:xfrm>
              <a:off x="2729483" y="3461004"/>
              <a:ext cx="3081655" cy="3136900"/>
            </a:xfrm>
            <a:custGeom>
              <a:avLst/>
              <a:gdLst/>
              <a:ahLst/>
              <a:cxnLst/>
              <a:rect l="l" t="t" r="r" b="b"/>
              <a:pathLst>
                <a:path w="3081654" h="3136900">
                  <a:moveTo>
                    <a:pt x="0" y="886079"/>
                  </a:moveTo>
                  <a:lnTo>
                    <a:pt x="10838" y="883108"/>
                  </a:lnTo>
                  <a:lnTo>
                    <a:pt x="21844" y="880506"/>
                  </a:lnTo>
                  <a:lnTo>
                    <a:pt x="32468" y="877167"/>
                  </a:lnTo>
                  <a:lnTo>
                    <a:pt x="73977" y="846994"/>
                  </a:lnTo>
                  <a:lnTo>
                    <a:pt x="98552" y="815721"/>
                  </a:lnTo>
                  <a:lnTo>
                    <a:pt x="105687" y="801768"/>
                  </a:lnTo>
                  <a:lnTo>
                    <a:pt x="112966" y="787828"/>
                  </a:lnTo>
                  <a:lnTo>
                    <a:pt x="120054" y="773769"/>
                  </a:lnTo>
                  <a:lnTo>
                    <a:pt x="126618" y="759460"/>
                  </a:lnTo>
                  <a:lnTo>
                    <a:pt x="130214" y="748924"/>
                  </a:lnTo>
                  <a:lnTo>
                    <a:pt x="133000" y="738044"/>
                  </a:lnTo>
                  <a:lnTo>
                    <a:pt x="136120" y="727330"/>
                  </a:lnTo>
                  <a:lnTo>
                    <a:pt x="140716" y="717296"/>
                  </a:lnTo>
                  <a:lnTo>
                    <a:pt x="146692" y="709390"/>
                  </a:lnTo>
                  <a:lnTo>
                    <a:pt x="153860" y="702437"/>
                  </a:lnTo>
                  <a:lnTo>
                    <a:pt x="161504" y="695864"/>
                  </a:lnTo>
                  <a:lnTo>
                    <a:pt x="168910" y="689102"/>
                  </a:lnTo>
                  <a:lnTo>
                    <a:pt x="172021" y="678441"/>
                  </a:lnTo>
                  <a:lnTo>
                    <a:pt x="174942" y="667639"/>
                  </a:lnTo>
                  <a:lnTo>
                    <a:pt x="178339" y="657026"/>
                  </a:lnTo>
                  <a:lnTo>
                    <a:pt x="208851" y="602438"/>
                  </a:lnTo>
                  <a:lnTo>
                    <a:pt x="250317" y="551158"/>
                  </a:lnTo>
                  <a:lnTo>
                    <a:pt x="281432" y="520446"/>
                  </a:lnTo>
                  <a:lnTo>
                    <a:pt x="284402" y="509587"/>
                  </a:lnTo>
                  <a:lnTo>
                    <a:pt x="325749" y="443857"/>
                  </a:lnTo>
                  <a:lnTo>
                    <a:pt x="360505" y="415512"/>
                  </a:lnTo>
                  <a:lnTo>
                    <a:pt x="397952" y="390358"/>
                  </a:lnTo>
                  <a:lnTo>
                    <a:pt x="436245" y="365633"/>
                  </a:lnTo>
                  <a:lnTo>
                    <a:pt x="478409" y="337566"/>
                  </a:lnTo>
                  <a:lnTo>
                    <a:pt x="489265" y="330874"/>
                  </a:lnTo>
                  <a:lnTo>
                    <a:pt x="500300" y="324421"/>
                  </a:lnTo>
                  <a:lnTo>
                    <a:pt x="510930" y="317492"/>
                  </a:lnTo>
                  <a:lnTo>
                    <a:pt x="520573" y="309372"/>
                  </a:lnTo>
                  <a:lnTo>
                    <a:pt x="527478" y="302236"/>
                  </a:lnTo>
                  <a:lnTo>
                    <a:pt x="534288" y="294957"/>
                  </a:lnTo>
                  <a:lnTo>
                    <a:pt x="541289" y="287869"/>
                  </a:lnTo>
                  <a:lnTo>
                    <a:pt x="548767" y="281305"/>
                  </a:lnTo>
                  <a:lnTo>
                    <a:pt x="559069" y="273952"/>
                  </a:lnTo>
                  <a:lnTo>
                    <a:pt x="569849" y="267255"/>
                  </a:lnTo>
                  <a:lnTo>
                    <a:pt x="580628" y="260534"/>
                  </a:lnTo>
                  <a:lnTo>
                    <a:pt x="590931" y="253111"/>
                  </a:lnTo>
                  <a:lnTo>
                    <a:pt x="598229" y="246368"/>
                  </a:lnTo>
                  <a:lnTo>
                    <a:pt x="604932" y="238982"/>
                  </a:lnTo>
                  <a:lnTo>
                    <a:pt x="611683" y="231644"/>
                  </a:lnTo>
                  <a:lnTo>
                    <a:pt x="619125" y="225044"/>
                  </a:lnTo>
                  <a:lnTo>
                    <a:pt x="639768" y="210323"/>
                  </a:lnTo>
                  <a:lnTo>
                    <a:pt x="660923" y="196342"/>
                  </a:lnTo>
                  <a:lnTo>
                    <a:pt x="682293" y="182645"/>
                  </a:lnTo>
                  <a:lnTo>
                    <a:pt x="703580" y="168783"/>
                  </a:lnTo>
                  <a:lnTo>
                    <a:pt x="713865" y="161180"/>
                  </a:lnTo>
                  <a:lnTo>
                    <a:pt x="723947" y="153209"/>
                  </a:lnTo>
                  <a:lnTo>
                    <a:pt x="734387" y="145976"/>
                  </a:lnTo>
                  <a:lnTo>
                    <a:pt x="745744" y="140588"/>
                  </a:lnTo>
                  <a:lnTo>
                    <a:pt x="787907" y="126619"/>
                  </a:lnTo>
                  <a:lnTo>
                    <a:pt x="798659" y="119802"/>
                  </a:lnTo>
                  <a:lnTo>
                    <a:pt x="830199" y="98425"/>
                  </a:lnTo>
                  <a:lnTo>
                    <a:pt x="858775" y="71354"/>
                  </a:lnTo>
                  <a:lnTo>
                    <a:pt x="878220" y="50355"/>
                  </a:lnTo>
                  <a:lnTo>
                    <a:pt x="898261" y="32309"/>
                  </a:lnTo>
                  <a:lnTo>
                    <a:pt x="928624" y="14097"/>
                  </a:lnTo>
                  <a:lnTo>
                    <a:pt x="938875" y="9769"/>
                  </a:lnTo>
                  <a:lnTo>
                    <a:pt x="949483" y="6334"/>
                  </a:lnTo>
                  <a:lnTo>
                    <a:pt x="960235" y="3256"/>
                  </a:lnTo>
                  <a:lnTo>
                    <a:pt x="970915" y="0"/>
                  </a:lnTo>
                  <a:lnTo>
                    <a:pt x="1002718" y="2613"/>
                  </a:lnTo>
                  <a:lnTo>
                    <a:pt x="1034653" y="4619"/>
                  </a:lnTo>
                  <a:lnTo>
                    <a:pt x="1066373" y="7840"/>
                  </a:lnTo>
                  <a:lnTo>
                    <a:pt x="1097533" y="14097"/>
                  </a:lnTo>
                  <a:lnTo>
                    <a:pt x="1105743" y="18982"/>
                  </a:lnTo>
                  <a:lnTo>
                    <a:pt x="1112154" y="26892"/>
                  </a:lnTo>
                  <a:lnTo>
                    <a:pt x="1118304" y="35421"/>
                  </a:lnTo>
                  <a:lnTo>
                    <a:pt x="1125728" y="42163"/>
                  </a:lnTo>
                  <a:lnTo>
                    <a:pt x="1135798" y="46652"/>
                  </a:lnTo>
                  <a:lnTo>
                    <a:pt x="1146571" y="49593"/>
                  </a:lnTo>
                  <a:lnTo>
                    <a:pt x="1157464" y="52343"/>
                  </a:lnTo>
                  <a:lnTo>
                    <a:pt x="1167892" y="56261"/>
                  </a:lnTo>
                  <a:lnTo>
                    <a:pt x="1203151" y="74521"/>
                  </a:lnTo>
                  <a:lnTo>
                    <a:pt x="1214129" y="81910"/>
                  </a:lnTo>
                  <a:lnTo>
                    <a:pt x="1211976" y="83915"/>
                  </a:lnTo>
                  <a:lnTo>
                    <a:pt x="1207845" y="86026"/>
                  </a:lnTo>
                  <a:lnTo>
                    <a:pt x="1212885" y="93731"/>
                  </a:lnTo>
                  <a:lnTo>
                    <a:pt x="1238250" y="112522"/>
                  </a:lnTo>
                  <a:lnTo>
                    <a:pt x="1251737" y="120532"/>
                  </a:lnTo>
                  <a:lnTo>
                    <a:pt x="1265856" y="127460"/>
                  </a:lnTo>
                  <a:lnTo>
                    <a:pt x="1280237" y="133935"/>
                  </a:lnTo>
                  <a:lnTo>
                    <a:pt x="1294511" y="140588"/>
                  </a:lnTo>
                  <a:lnTo>
                    <a:pt x="1301416" y="147798"/>
                  </a:lnTo>
                  <a:lnTo>
                    <a:pt x="1308227" y="155114"/>
                  </a:lnTo>
                  <a:lnTo>
                    <a:pt x="1315227" y="162216"/>
                  </a:lnTo>
                  <a:lnTo>
                    <a:pt x="1322705" y="168783"/>
                  </a:lnTo>
                  <a:lnTo>
                    <a:pt x="1333293" y="175829"/>
                  </a:lnTo>
                  <a:lnTo>
                    <a:pt x="1344549" y="182006"/>
                  </a:lnTo>
                  <a:lnTo>
                    <a:pt x="1355423" y="188589"/>
                  </a:lnTo>
                  <a:lnTo>
                    <a:pt x="1364869" y="196850"/>
                  </a:lnTo>
                  <a:lnTo>
                    <a:pt x="1379678" y="217457"/>
                  </a:lnTo>
                  <a:lnTo>
                    <a:pt x="1392380" y="239696"/>
                  </a:lnTo>
                  <a:lnTo>
                    <a:pt x="1405391" y="261625"/>
                  </a:lnTo>
                  <a:lnTo>
                    <a:pt x="1421130" y="281305"/>
                  </a:lnTo>
                  <a:lnTo>
                    <a:pt x="1439445" y="298263"/>
                  </a:lnTo>
                  <a:lnTo>
                    <a:pt x="1458214" y="314864"/>
                  </a:lnTo>
                  <a:lnTo>
                    <a:pt x="1476029" y="332275"/>
                  </a:lnTo>
                  <a:lnTo>
                    <a:pt x="1604137" y="520446"/>
                  </a:lnTo>
                  <a:lnTo>
                    <a:pt x="1632204" y="562610"/>
                  </a:lnTo>
                  <a:lnTo>
                    <a:pt x="1645348" y="584501"/>
                  </a:lnTo>
                  <a:lnTo>
                    <a:pt x="1652277" y="595131"/>
                  </a:lnTo>
                  <a:lnTo>
                    <a:pt x="1660398" y="604774"/>
                  </a:lnTo>
                  <a:lnTo>
                    <a:pt x="1702562" y="646938"/>
                  </a:lnTo>
                  <a:lnTo>
                    <a:pt x="1705675" y="657687"/>
                  </a:lnTo>
                  <a:lnTo>
                    <a:pt x="1722778" y="696864"/>
                  </a:lnTo>
                  <a:lnTo>
                    <a:pt x="1737875" y="710104"/>
                  </a:lnTo>
                  <a:lnTo>
                    <a:pt x="1744853" y="717296"/>
                  </a:lnTo>
                  <a:lnTo>
                    <a:pt x="1772920" y="759460"/>
                  </a:lnTo>
                  <a:lnTo>
                    <a:pt x="1786207" y="788162"/>
                  </a:lnTo>
                  <a:lnTo>
                    <a:pt x="1792868" y="802429"/>
                  </a:lnTo>
                  <a:lnTo>
                    <a:pt x="1816602" y="833459"/>
                  </a:lnTo>
                  <a:lnTo>
                    <a:pt x="1850816" y="866173"/>
                  </a:lnTo>
                  <a:lnTo>
                    <a:pt x="1857375" y="871982"/>
                  </a:lnTo>
                  <a:lnTo>
                    <a:pt x="1874811" y="906985"/>
                  </a:lnTo>
                  <a:lnTo>
                    <a:pt x="1892055" y="942175"/>
                  </a:lnTo>
                  <a:lnTo>
                    <a:pt x="1920970" y="984359"/>
                  </a:lnTo>
                  <a:lnTo>
                    <a:pt x="1927733" y="998585"/>
                  </a:lnTo>
                  <a:lnTo>
                    <a:pt x="1934495" y="1012787"/>
                  </a:lnTo>
                  <a:lnTo>
                    <a:pt x="1941830" y="1026668"/>
                  </a:lnTo>
                  <a:lnTo>
                    <a:pt x="1948697" y="1037365"/>
                  </a:lnTo>
                  <a:lnTo>
                    <a:pt x="1956196" y="1047670"/>
                  </a:lnTo>
                  <a:lnTo>
                    <a:pt x="1963529" y="1058046"/>
                  </a:lnTo>
                  <a:lnTo>
                    <a:pt x="1969896" y="1068959"/>
                  </a:lnTo>
                  <a:lnTo>
                    <a:pt x="1983110" y="1099543"/>
                  </a:lnTo>
                  <a:lnTo>
                    <a:pt x="1984161" y="1110700"/>
                  </a:lnTo>
                  <a:lnTo>
                    <a:pt x="1982835" y="1116407"/>
                  </a:lnTo>
                  <a:lnTo>
                    <a:pt x="1988916" y="1130642"/>
                  </a:lnTo>
                  <a:lnTo>
                    <a:pt x="2012188" y="1167384"/>
                  </a:lnTo>
                  <a:lnTo>
                    <a:pt x="2018573" y="1174948"/>
                  </a:lnTo>
                  <a:lnTo>
                    <a:pt x="2026031" y="1181608"/>
                  </a:lnTo>
                  <a:lnTo>
                    <a:pt x="2033583" y="1188172"/>
                  </a:lnTo>
                  <a:lnTo>
                    <a:pt x="2040255" y="1195451"/>
                  </a:lnTo>
                  <a:lnTo>
                    <a:pt x="2054992" y="1216094"/>
                  </a:lnTo>
                  <a:lnTo>
                    <a:pt x="2069004" y="1237249"/>
                  </a:lnTo>
                  <a:lnTo>
                    <a:pt x="2082706" y="1258619"/>
                  </a:lnTo>
                  <a:lnTo>
                    <a:pt x="2096516" y="1279906"/>
                  </a:lnTo>
                  <a:lnTo>
                    <a:pt x="2124710" y="1322070"/>
                  </a:lnTo>
                  <a:lnTo>
                    <a:pt x="2132312" y="1332355"/>
                  </a:lnTo>
                  <a:lnTo>
                    <a:pt x="2140283" y="1342437"/>
                  </a:lnTo>
                  <a:lnTo>
                    <a:pt x="2147516" y="1352877"/>
                  </a:lnTo>
                  <a:lnTo>
                    <a:pt x="2152904" y="1364234"/>
                  </a:lnTo>
                  <a:lnTo>
                    <a:pt x="2195068" y="1490853"/>
                  </a:lnTo>
                  <a:lnTo>
                    <a:pt x="2198092" y="1501655"/>
                  </a:lnTo>
                  <a:lnTo>
                    <a:pt x="2200783" y="1512601"/>
                  </a:lnTo>
                  <a:lnTo>
                    <a:pt x="2204140" y="1523214"/>
                  </a:lnTo>
                  <a:lnTo>
                    <a:pt x="2209165" y="1533017"/>
                  </a:lnTo>
                  <a:lnTo>
                    <a:pt x="2216461" y="1543427"/>
                  </a:lnTo>
                  <a:lnTo>
                    <a:pt x="2223912" y="1553718"/>
                  </a:lnTo>
                  <a:lnTo>
                    <a:pt x="2231007" y="1564199"/>
                  </a:lnTo>
                  <a:lnTo>
                    <a:pt x="2237232" y="1575181"/>
                  </a:lnTo>
                  <a:lnTo>
                    <a:pt x="2241113" y="1585664"/>
                  </a:lnTo>
                  <a:lnTo>
                    <a:pt x="2243709" y="1596659"/>
                  </a:lnTo>
                  <a:lnTo>
                    <a:pt x="2246590" y="1607488"/>
                  </a:lnTo>
                  <a:lnTo>
                    <a:pt x="2251329" y="1617472"/>
                  </a:lnTo>
                  <a:lnTo>
                    <a:pt x="2260615" y="1629042"/>
                  </a:lnTo>
                  <a:lnTo>
                    <a:pt x="2271331" y="1639458"/>
                  </a:lnTo>
                  <a:lnTo>
                    <a:pt x="2282618" y="1649422"/>
                  </a:lnTo>
                  <a:lnTo>
                    <a:pt x="2293620" y="1659636"/>
                  </a:lnTo>
                  <a:lnTo>
                    <a:pt x="2321687" y="1743964"/>
                  </a:lnTo>
                  <a:lnTo>
                    <a:pt x="2324711" y="1754768"/>
                  </a:lnTo>
                  <a:lnTo>
                    <a:pt x="2327402" y="1765728"/>
                  </a:lnTo>
                  <a:lnTo>
                    <a:pt x="2330759" y="1776378"/>
                  </a:lnTo>
                  <a:lnTo>
                    <a:pt x="2335784" y="1786255"/>
                  </a:lnTo>
                  <a:lnTo>
                    <a:pt x="2342955" y="1796665"/>
                  </a:lnTo>
                  <a:lnTo>
                    <a:pt x="2350198" y="1807051"/>
                  </a:lnTo>
                  <a:lnTo>
                    <a:pt x="2357250" y="1817580"/>
                  </a:lnTo>
                  <a:lnTo>
                    <a:pt x="2378757" y="1856120"/>
                  </a:lnTo>
                  <a:lnTo>
                    <a:pt x="2395640" y="1895215"/>
                  </a:lnTo>
                  <a:lnTo>
                    <a:pt x="2398426" y="1906095"/>
                  </a:lnTo>
                  <a:lnTo>
                    <a:pt x="2401546" y="1916809"/>
                  </a:lnTo>
                  <a:lnTo>
                    <a:pt x="2406142" y="1926844"/>
                  </a:lnTo>
                  <a:lnTo>
                    <a:pt x="2412116" y="1934747"/>
                  </a:lnTo>
                  <a:lnTo>
                    <a:pt x="2419270" y="1941687"/>
                  </a:lnTo>
                  <a:lnTo>
                    <a:pt x="2426876" y="1948221"/>
                  </a:lnTo>
                  <a:lnTo>
                    <a:pt x="2434209" y="1954911"/>
                  </a:lnTo>
                  <a:lnTo>
                    <a:pt x="2437536" y="1976090"/>
                  </a:lnTo>
                  <a:lnTo>
                    <a:pt x="2440733" y="1997281"/>
                  </a:lnTo>
                  <a:lnTo>
                    <a:pt x="2444192" y="2018401"/>
                  </a:lnTo>
                  <a:lnTo>
                    <a:pt x="2448306" y="2039366"/>
                  </a:lnTo>
                  <a:lnTo>
                    <a:pt x="2456539" y="2065741"/>
                  </a:lnTo>
                  <a:lnTo>
                    <a:pt x="2469403" y="2099454"/>
                  </a:lnTo>
                  <a:lnTo>
                    <a:pt x="2482292" y="2131250"/>
                  </a:lnTo>
                  <a:lnTo>
                    <a:pt x="2490597" y="2151875"/>
                  </a:lnTo>
                  <a:lnTo>
                    <a:pt x="2494315" y="2162346"/>
                  </a:lnTo>
                  <a:lnTo>
                    <a:pt x="2497772" y="2172903"/>
                  </a:lnTo>
                  <a:lnTo>
                    <a:pt x="2501134" y="2183493"/>
                  </a:lnTo>
                  <a:lnTo>
                    <a:pt x="2504567" y="2194064"/>
                  </a:lnTo>
                  <a:lnTo>
                    <a:pt x="2512425" y="2257475"/>
                  </a:lnTo>
                  <a:lnTo>
                    <a:pt x="2520979" y="2302613"/>
                  </a:lnTo>
                  <a:lnTo>
                    <a:pt x="2558101" y="2367564"/>
                  </a:lnTo>
                  <a:lnTo>
                    <a:pt x="2588589" y="2381876"/>
                  </a:lnTo>
                  <a:lnTo>
                    <a:pt x="2617216" y="2405037"/>
                  </a:lnTo>
                  <a:lnTo>
                    <a:pt x="2649862" y="2446447"/>
                  </a:lnTo>
                  <a:lnTo>
                    <a:pt x="2680272" y="2495213"/>
                  </a:lnTo>
                  <a:lnTo>
                    <a:pt x="2692339" y="2518655"/>
                  </a:lnTo>
                  <a:lnTo>
                    <a:pt x="2690050" y="2518529"/>
                  </a:lnTo>
                  <a:lnTo>
                    <a:pt x="2686570" y="2517401"/>
                  </a:lnTo>
                  <a:lnTo>
                    <a:pt x="2685168" y="2520446"/>
                  </a:lnTo>
                  <a:lnTo>
                    <a:pt x="2701671" y="2559748"/>
                  </a:lnTo>
                  <a:lnTo>
                    <a:pt x="2722441" y="2591539"/>
                  </a:lnTo>
                  <a:lnTo>
                    <a:pt x="2729738" y="2601937"/>
                  </a:lnTo>
                  <a:lnTo>
                    <a:pt x="2745007" y="2649778"/>
                  </a:lnTo>
                  <a:lnTo>
                    <a:pt x="2776212" y="2682518"/>
                  </a:lnTo>
                  <a:lnTo>
                    <a:pt x="2778633" y="2693601"/>
                  </a:lnTo>
                  <a:lnTo>
                    <a:pt x="2781244" y="2704563"/>
                  </a:lnTo>
                  <a:lnTo>
                    <a:pt x="2785999" y="2714459"/>
                  </a:lnTo>
                  <a:lnTo>
                    <a:pt x="2798700" y="2729715"/>
                  </a:lnTo>
                  <a:lnTo>
                    <a:pt x="2812938" y="2743646"/>
                  </a:lnTo>
                  <a:lnTo>
                    <a:pt x="2827772" y="2757045"/>
                  </a:lnTo>
                  <a:lnTo>
                    <a:pt x="2842260" y="2770708"/>
                  </a:lnTo>
                  <a:lnTo>
                    <a:pt x="2870454" y="2798838"/>
                  </a:lnTo>
                  <a:lnTo>
                    <a:pt x="2873567" y="2809581"/>
                  </a:lnTo>
                  <a:lnTo>
                    <a:pt x="2876407" y="2820449"/>
                  </a:lnTo>
                  <a:lnTo>
                    <a:pt x="2879794" y="2831062"/>
                  </a:lnTo>
                  <a:lnTo>
                    <a:pt x="2884551" y="2841040"/>
                  </a:lnTo>
                  <a:lnTo>
                    <a:pt x="2890650" y="2848797"/>
                  </a:lnTo>
                  <a:lnTo>
                    <a:pt x="2898012" y="2855544"/>
                  </a:lnTo>
                  <a:lnTo>
                    <a:pt x="2905660" y="2862072"/>
                  </a:lnTo>
                  <a:lnTo>
                    <a:pt x="2912618" y="2869171"/>
                  </a:lnTo>
                  <a:lnTo>
                    <a:pt x="2923619" y="2882921"/>
                  </a:lnTo>
                  <a:lnTo>
                    <a:pt x="2934144" y="2897019"/>
                  </a:lnTo>
                  <a:lnTo>
                    <a:pt x="2944479" y="2911255"/>
                  </a:lnTo>
                  <a:lnTo>
                    <a:pt x="2954909" y="2925419"/>
                  </a:lnTo>
                  <a:lnTo>
                    <a:pt x="2958022" y="2936162"/>
                  </a:lnTo>
                  <a:lnTo>
                    <a:pt x="2960862" y="2947030"/>
                  </a:lnTo>
                  <a:lnTo>
                    <a:pt x="2964249" y="2957643"/>
                  </a:lnTo>
                  <a:lnTo>
                    <a:pt x="3001994" y="2999303"/>
                  </a:lnTo>
                  <a:lnTo>
                    <a:pt x="3039364" y="3023870"/>
                  </a:lnTo>
                  <a:lnTo>
                    <a:pt x="3055346" y="3073564"/>
                  </a:lnTo>
                  <a:lnTo>
                    <a:pt x="3061970" y="3095013"/>
                  </a:lnTo>
                  <a:lnTo>
                    <a:pt x="3067831" y="3109021"/>
                  </a:lnTo>
                  <a:lnTo>
                    <a:pt x="3081528" y="3136392"/>
                  </a:lnTo>
                </a:path>
              </a:pathLst>
            </a:custGeom>
            <a:ln w="9144">
              <a:solidFill>
                <a:srgbClr val="497DBA"/>
              </a:solidFill>
            </a:ln>
          </p:spPr>
          <p:txBody>
            <a:bodyPr wrap="square" lIns="0" tIns="0" rIns="0" bIns="0" rtlCol="0"/>
            <a:lstStyle/>
            <a:p>
              <a:endParaRPr/>
            </a:p>
          </p:txBody>
        </p:sp>
        <p:sp>
          <p:nvSpPr>
            <p:cNvPr id="36" name="object 36"/>
            <p:cNvSpPr/>
            <p:nvPr/>
          </p:nvSpPr>
          <p:spPr>
            <a:xfrm>
              <a:off x="4800600" y="4184777"/>
              <a:ext cx="1602105" cy="417195"/>
            </a:xfrm>
            <a:custGeom>
              <a:avLst/>
              <a:gdLst/>
              <a:ahLst/>
              <a:cxnLst/>
              <a:rect l="l" t="t" r="r" b="b"/>
              <a:pathLst>
                <a:path w="1602104" h="417195">
                  <a:moveTo>
                    <a:pt x="74167" y="316356"/>
                  </a:moveTo>
                  <a:lnTo>
                    <a:pt x="0" y="387223"/>
                  </a:lnTo>
                  <a:lnTo>
                    <a:pt x="98171" y="416941"/>
                  </a:lnTo>
                  <a:lnTo>
                    <a:pt x="101726" y="415036"/>
                  </a:lnTo>
                  <a:lnTo>
                    <a:pt x="103759" y="408431"/>
                  </a:lnTo>
                  <a:lnTo>
                    <a:pt x="101853" y="404875"/>
                  </a:lnTo>
                  <a:lnTo>
                    <a:pt x="54632" y="390525"/>
                  </a:lnTo>
                  <a:lnTo>
                    <a:pt x="13715" y="390525"/>
                  </a:lnTo>
                  <a:lnTo>
                    <a:pt x="10795" y="378079"/>
                  </a:lnTo>
                  <a:lnTo>
                    <a:pt x="33658" y="372635"/>
                  </a:lnTo>
                  <a:lnTo>
                    <a:pt x="82930" y="325628"/>
                  </a:lnTo>
                  <a:lnTo>
                    <a:pt x="83058" y="321564"/>
                  </a:lnTo>
                  <a:lnTo>
                    <a:pt x="78232" y="316484"/>
                  </a:lnTo>
                  <a:lnTo>
                    <a:pt x="74167" y="316356"/>
                  </a:lnTo>
                  <a:close/>
                </a:path>
                <a:path w="1602104" h="417195">
                  <a:moveTo>
                    <a:pt x="33658" y="372635"/>
                  </a:moveTo>
                  <a:lnTo>
                    <a:pt x="10795" y="378079"/>
                  </a:lnTo>
                  <a:lnTo>
                    <a:pt x="13715" y="390525"/>
                  </a:lnTo>
                  <a:lnTo>
                    <a:pt x="20650" y="388874"/>
                  </a:lnTo>
                  <a:lnTo>
                    <a:pt x="16637" y="388874"/>
                  </a:lnTo>
                  <a:lnTo>
                    <a:pt x="14097" y="378206"/>
                  </a:lnTo>
                  <a:lnTo>
                    <a:pt x="27819" y="378206"/>
                  </a:lnTo>
                  <a:lnTo>
                    <a:pt x="33658" y="372635"/>
                  </a:lnTo>
                  <a:close/>
                </a:path>
                <a:path w="1602104" h="417195">
                  <a:moveTo>
                    <a:pt x="36658" y="385062"/>
                  </a:moveTo>
                  <a:lnTo>
                    <a:pt x="13715" y="390525"/>
                  </a:lnTo>
                  <a:lnTo>
                    <a:pt x="54632" y="390525"/>
                  </a:lnTo>
                  <a:lnTo>
                    <a:pt x="36658" y="385062"/>
                  </a:lnTo>
                  <a:close/>
                </a:path>
                <a:path w="1602104" h="417195">
                  <a:moveTo>
                    <a:pt x="14097" y="378206"/>
                  </a:moveTo>
                  <a:lnTo>
                    <a:pt x="16637" y="388874"/>
                  </a:lnTo>
                  <a:lnTo>
                    <a:pt x="24503" y="381368"/>
                  </a:lnTo>
                  <a:lnTo>
                    <a:pt x="14097" y="378206"/>
                  </a:lnTo>
                  <a:close/>
                </a:path>
                <a:path w="1602104" h="417195">
                  <a:moveTo>
                    <a:pt x="24503" y="381368"/>
                  </a:moveTo>
                  <a:lnTo>
                    <a:pt x="16637" y="388874"/>
                  </a:lnTo>
                  <a:lnTo>
                    <a:pt x="20650" y="388874"/>
                  </a:lnTo>
                  <a:lnTo>
                    <a:pt x="36658" y="385062"/>
                  </a:lnTo>
                  <a:lnTo>
                    <a:pt x="24503" y="381368"/>
                  </a:lnTo>
                  <a:close/>
                </a:path>
                <a:path w="1602104" h="417195">
                  <a:moveTo>
                    <a:pt x="1598676" y="0"/>
                  </a:moveTo>
                  <a:lnTo>
                    <a:pt x="33658" y="372635"/>
                  </a:lnTo>
                  <a:lnTo>
                    <a:pt x="24503" y="381368"/>
                  </a:lnTo>
                  <a:lnTo>
                    <a:pt x="36658" y="385062"/>
                  </a:lnTo>
                  <a:lnTo>
                    <a:pt x="1601724" y="12446"/>
                  </a:lnTo>
                  <a:lnTo>
                    <a:pt x="1598676" y="0"/>
                  </a:lnTo>
                  <a:close/>
                </a:path>
                <a:path w="1602104" h="417195">
                  <a:moveTo>
                    <a:pt x="27819" y="378206"/>
                  </a:moveTo>
                  <a:lnTo>
                    <a:pt x="14097" y="378206"/>
                  </a:lnTo>
                  <a:lnTo>
                    <a:pt x="24503" y="381368"/>
                  </a:lnTo>
                  <a:lnTo>
                    <a:pt x="27819" y="378206"/>
                  </a:lnTo>
                  <a:close/>
                </a:path>
              </a:pathLst>
            </a:custGeom>
            <a:solidFill>
              <a:srgbClr val="497DBA"/>
            </a:solidFill>
          </p:spPr>
          <p:txBody>
            <a:bodyPr wrap="square" lIns="0" tIns="0" rIns="0" bIns="0" rtlCol="0"/>
            <a:lstStyle/>
            <a:p>
              <a:endParaRPr/>
            </a:p>
          </p:txBody>
        </p:sp>
      </p:grpSp>
      <p:sp>
        <p:nvSpPr>
          <p:cNvPr id="37" name="object 37"/>
          <p:cNvSpPr txBox="1"/>
          <p:nvPr/>
        </p:nvSpPr>
        <p:spPr>
          <a:xfrm>
            <a:off x="5388228" y="6511238"/>
            <a:ext cx="1104900" cy="331470"/>
          </a:xfrm>
          <a:prstGeom prst="rect">
            <a:avLst/>
          </a:prstGeom>
        </p:spPr>
        <p:txBody>
          <a:bodyPr vert="horz" wrap="square" lIns="0" tIns="13335" rIns="0" bIns="0" rtlCol="0">
            <a:spAutoFit/>
          </a:bodyPr>
          <a:lstStyle/>
          <a:p>
            <a:pPr marL="38100">
              <a:lnSpc>
                <a:spcPct val="100000"/>
              </a:lnSpc>
              <a:spcBef>
                <a:spcPts val="105"/>
              </a:spcBef>
              <a:tabLst>
                <a:tab pos="525145" algn="l"/>
              </a:tabLst>
            </a:pPr>
            <a:r>
              <a:rPr sz="1100" dirty="0">
                <a:latin typeface="Times New Roman"/>
                <a:cs typeface="Times New Roman"/>
              </a:rPr>
              <a:t>0.9	</a:t>
            </a:r>
            <a:r>
              <a:rPr sz="3000" i="1" spc="7" baseline="1388" dirty="0">
                <a:latin typeface="Times New Roman"/>
                <a:cs typeface="Times New Roman"/>
              </a:rPr>
              <a:t>v</a:t>
            </a:r>
            <a:r>
              <a:rPr sz="1950" i="1" spc="7" baseline="-17094" dirty="0">
                <a:latin typeface="Times New Roman"/>
                <a:cs typeface="Times New Roman"/>
              </a:rPr>
              <a:t>2</a:t>
            </a:r>
            <a:r>
              <a:rPr sz="1950" i="1" spc="172" baseline="-17094" dirty="0">
                <a:latin typeface="Times New Roman"/>
                <a:cs typeface="Times New Roman"/>
              </a:rPr>
              <a:t> </a:t>
            </a:r>
            <a:r>
              <a:rPr sz="3000" i="1" baseline="1388" dirty="0">
                <a:latin typeface="Times New Roman"/>
                <a:cs typeface="Times New Roman"/>
              </a:rPr>
              <a:t>/v</a:t>
            </a:r>
            <a:r>
              <a:rPr sz="1950" i="1" baseline="-17094" dirty="0">
                <a:latin typeface="Times New Roman"/>
                <a:cs typeface="Times New Roman"/>
              </a:rPr>
              <a:t>1</a:t>
            </a:r>
            <a:endParaRPr sz="1950" baseline="-17094">
              <a:latin typeface="Times New Roman"/>
              <a:cs typeface="Times New Roman"/>
            </a:endParaRPr>
          </a:p>
        </p:txBody>
      </p:sp>
      <p:sp>
        <p:nvSpPr>
          <p:cNvPr id="38" name="object 38"/>
          <p:cNvSpPr txBox="1"/>
          <p:nvPr/>
        </p:nvSpPr>
        <p:spPr>
          <a:xfrm>
            <a:off x="6480428" y="3988689"/>
            <a:ext cx="483234"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Ideal</a:t>
            </a:r>
            <a:endParaRPr sz="1800">
              <a:latin typeface="Times New Roman"/>
              <a:cs typeface="Times New Roman"/>
            </a:endParaRPr>
          </a:p>
        </p:txBody>
      </p:sp>
      <p:sp>
        <p:nvSpPr>
          <p:cNvPr id="39" name="object 39"/>
          <p:cNvSpPr/>
          <p:nvPr/>
        </p:nvSpPr>
        <p:spPr>
          <a:xfrm>
            <a:off x="6629145" y="6649872"/>
            <a:ext cx="686435" cy="103505"/>
          </a:xfrm>
          <a:custGeom>
            <a:avLst/>
            <a:gdLst/>
            <a:ahLst/>
            <a:cxnLst/>
            <a:rect l="l" t="t" r="r" b="b"/>
            <a:pathLst>
              <a:path w="686434" h="103504">
                <a:moveTo>
                  <a:pt x="649805" y="60187"/>
                </a:moveTo>
                <a:lnTo>
                  <a:pt x="592581" y="90446"/>
                </a:lnTo>
                <a:lnTo>
                  <a:pt x="589406" y="92086"/>
                </a:lnTo>
                <a:lnTo>
                  <a:pt x="588263" y="95928"/>
                </a:lnTo>
                <a:lnTo>
                  <a:pt x="591565" y="102129"/>
                </a:lnTo>
                <a:lnTo>
                  <a:pt x="595376" y="103313"/>
                </a:lnTo>
                <a:lnTo>
                  <a:pt x="675051" y="61163"/>
                </a:lnTo>
                <a:lnTo>
                  <a:pt x="673226" y="61163"/>
                </a:lnTo>
                <a:lnTo>
                  <a:pt x="649805" y="60187"/>
                </a:lnTo>
                <a:close/>
              </a:path>
              <a:path w="686434" h="103504">
                <a:moveTo>
                  <a:pt x="660908" y="54316"/>
                </a:moveTo>
                <a:lnTo>
                  <a:pt x="649805" y="60187"/>
                </a:lnTo>
                <a:lnTo>
                  <a:pt x="673226" y="61163"/>
                </a:lnTo>
                <a:lnTo>
                  <a:pt x="673266" y="60172"/>
                </a:lnTo>
                <a:lnTo>
                  <a:pt x="670051" y="60172"/>
                </a:lnTo>
                <a:lnTo>
                  <a:pt x="660908" y="54316"/>
                </a:lnTo>
                <a:close/>
              </a:path>
              <a:path w="686434" h="103504">
                <a:moveTo>
                  <a:pt x="599694" y="0"/>
                </a:moveTo>
                <a:lnTo>
                  <a:pt x="595756" y="863"/>
                </a:lnTo>
                <a:lnTo>
                  <a:pt x="591947" y="6769"/>
                </a:lnTo>
                <a:lnTo>
                  <a:pt x="592835" y="10693"/>
                </a:lnTo>
                <a:lnTo>
                  <a:pt x="650263" y="47497"/>
                </a:lnTo>
                <a:lnTo>
                  <a:pt x="673734" y="48475"/>
                </a:lnTo>
                <a:lnTo>
                  <a:pt x="673226" y="61163"/>
                </a:lnTo>
                <a:lnTo>
                  <a:pt x="675051" y="61163"/>
                </a:lnTo>
                <a:lnTo>
                  <a:pt x="686053" y="55346"/>
                </a:lnTo>
                <a:lnTo>
                  <a:pt x="599694" y="0"/>
                </a:lnTo>
                <a:close/>
              </a:path>
              <a:path w="686434" h="103504">
                <a:moveTo>
                  <a:pt x="507" y="20421"/>
                </a:moveTo>
                <a:lnTo>
                  <a:pt x="0" y="33108"/>
                </a:lnTo>
                <a:lnTo>
                  <a:pt x="649805" y="60187"/>
                </a:lnTo>
                <a:lnTo>
                  <a:pt x="660908" y="54316"/>
                </a:lnTo>
                <a:lnTo>
                  <a:pt x="650263" y="47497"/>
                </a:lnTo>
                <a:lnTo>
                  <a:pt x="507" y="20421"/>
                </a:lnTo>
                <a:close/>
              </a:path>
              <a:path w="686434" h="103504">
                <a:moveTo>
                  <a:pt x="670559" y="49212"/>
                </a:moveTo>
                <a:lnTo>
                  <a:pt x="660908" y="54316"/>
                </a:lnTo>
                <a:lnTo>
                  <a:pt x="670051" y="60172"/>
                </a:lnTo>
                <a:lnTo>
                  <a:pt x="670559" y="49212"/>
                </a:lnTo>
                <a:close/>
              </a:path>
              <a:path w="686434" h="103504">
                <a:moveTo>
                  <a:pt x="673705" y="49212"/>
                </a:moveTo>
                <a:lnTo>
                  <a:pt x="670559" y="49212"/>
                </a:lnTo>
                <a:lnTo>
                  <a:pt x="670051" y="60172"/>
                </a:lnTo>
                <a:lnTo>
                  <a:pt x="673266" y="60172"/>
                </a:lnTo>
                <a:lnTo>
                  <a:pt x="673705" y="49212"/>
                </a:lnTo>
                <a:close/>
              </a:path>
              <a:path w="686434" h="103504">
                <a:moveTo>
                  <a:pt x="650263" y="47497"/>
                </a:moveTo>
                <a:lnTo>
                  <a:pt x="660908" y="54316"/>
                </a:lnTo>
                <a:lnTo>
                  <a:pt x="670559" y="49212"/>
                </a:lnTo>
                <a:lnTo>
                  <a:pt x="673705" y="49212"/>
                </a:lnTo>
                <a:lnTo>
                  <a:pt x="673734" y="48475"/>
                </a:lnTo>
                <a:lnTo>
                  <a:pt x="650263" y="47497"/>
                </a:lnTo>
                <a:close/>
              </a:path>
            </a:pathLst>
          </a:custGeom>
          <a:solidFill>
            <a:srgbClr val="497DBA"/>
          </a:solidFill>
        </p:spPr>
        <p:txBody>
          <a:bodyPr wrap="square" lIns="0" tIns="0" rIns="0" bIns="0" rtlCol="0"/>
          <a:lstStyle/>
          <a:p>
            <a:endParaRPr/>
          </a:p>
        </p:txBody>
      </p:sp>
      <p:sp>
        <p:nvSpPr>
          <p:cNvPr id="40" name="object 40"/>
          <p:cNvSpPr/>
          <p:nvPr/>
        </p:nvSpPr>
        <p:spPr>
          <a:xfrm>
            <a:off x="2235580" y="3659123"/>
            <a:ext cx="103505" cy="762000"/>
          </a:xfrm>
          <a:custGeom>
            <a:avLst/>
            <a:gdLst/>
            <a:ahLst/>
            <a:cxnLst/>
            <a:rect l="l" t="t" r="r" b="b"/>
            <a:pathLst>
              <a:path w="103505" h="762000">
                <a:moveTo>
                  <a:pt x="51958" y="25203"/>
                </a:moveTo>
                <a:lnTo>
                  <a:pt x="45620" y="35958"/>
                </a:lnTo>
                <a:lnTo>
                  <a:pt x="42544" y="762000"/>
                </a:lnTo>
                <a:lnTo>
                  <a:pt x="55244" y="762000"/>
                </a:lnTo>
                <a:lnTo>
                  <a:pt x="58319" y="36186"/>
                </a:lnTo>
                <a:lnTo>
                  <a:pt x="51958" y="25203"/>
                </a:lnTo>
                <a:close/>
              </a:path>
              <a:path w="103505" h="762000">
                <a:moveTo>
                  <a:pt x="59334" y="12573"/>
                </a:moveTo>
                <a:lnTo>
                  <a:pt x="58419" y="12573"/>
                </a:lnTo>
                <a:lnTo>
                  <a:pt x="58319" y="36186"/>
                </a:lnTo>
                <a:lnTo>
                  <a:pt x="92456" y="95123"/>
                </a:lnTo>
                <a:lnTo>
                  <a:pt x="96266" y="96265"/>
                </a:lnTo>
                <a:lnTo>
                  <a:pt x="102362" y="92709"/>
                </a:lnTo>
                <a:lnTo>
                  <a:pt x="103377" y="88773"/>
                </a:lnTo>
                <a:lnTo>
                  <a:pt x="101600" y="85725"/>
                </a:lnTo>
                <a:lnTo>
                  <a:pt x="59334" y="12573"/>
                </a:lnTo>
                <a:close/>
              </a:path>
              <a:path w="103505" h="762000">
                <a:moveTo>
                  <a:pt x="52069" y="0"/>
                </a:moveTo>
                <a:lnTo>
                  <a:pt x="1777" y="85343"/>
                </a:lnTo>
                <a:lnTo>
                  <a:pt x="0" y="88392"/>
                </a:lnTo>
                <a:lnTo>
                  <a:pt x="1016" y="92328"/>
                </a:lnTo>
                <a:lnTo>
                  <a:pt x="7112" y="95884"/>
                </a:lnTo>
                <a:lnTo>
                  <a:pt x="10921" y="94868"/>
                </a:lnTo>
                <a:lnTo>
                  <a:pt x="12700" y="91820"/>
                </a:lnTo>
                <a:lnTo>
                  <a:pt x="45620" y="35958"/>
                </a:lnTo>
                <a:lnTo>
                  <a:pt x="45719" y="12573"/>
                </a:lnTo>
                <a:lnTo>
                  <a:pt x="59334" y="12573"/>
                </a:lnTo>
                <a:lnTo>
                  <a:pt x="52069" y="0"/>
                </a:lnTo>
                <a:close/>
              </a:path>
              <a:path w="103505" h="762000">
                <a:moveTo>
                  <a:pt x="58406" y="15748"/>
                </a:moveTo>
                <a:lnTo>
                  <a:pt x="57531" y="15748"/>
                </a:lnTo>
                <a:lnTo>
                  <a:pt x="51958" y="25203"/>
                </a:lnTo>
                <a:lnTo>
                  <a:pt x="58319" y="36186"/>
                </a:lnTo>
                <a:lnTo>
                  <a:pt x="58406" y="15748"/>
                </a:lnTo>
                <a:close/>
              </a:path>
              <a:path w="103505" h="762000">
                <a:moveTo>
                  <a:pt x="58419" y="12573"/>
                </a:moveTo>
                <a:lnTo>
                  <a:pt x="45719" y="12573"/>
                </a:lnTo>
                <a:lnTo>
                  <a:pt x="45620" y="35958"/>
                </a:lnTo>
                <a:lnTo>
                  <a:pt x="51958" y="25203"/>
                </a:lnTo>
                <a:lnTo>
                  <a:pt x="46481" y="15748"/>
                </a:lnTo>
                <a:lnTo>
                  <a:pt x="58406" y="15748"/>
                </a:lnTo>
                <a:lnTo>
                  <a:pt x="58419" y="12573"/>
                </a:lnTo>
                <a:close/>
              </a:path>
              <a:path w="103505" h="762000">
                <a:moveTo>
                  <a:pt x="57531" y="15748"/>
                </a:moveTo>
                <a:lnTo>
                  <a:pt x="46481" y="15748"/>
                </a:lnTo>
                <a:lnTo>
                  <a:pt x="51958" y="25203"/>
                </a:lnTo>
                <a:lnTo>
                  <a:pt x="57531" y="15748"/>
                </a:lnTo>
                <a:close/>
              </a:path>
            </a:pathLst>
          </a:custGeom>
          <a:solidFill>
            <a:srgbClr val="497DBA"/>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64</a:t>
            </a:r>
            <a:endParaRPr sz="1200">
              <a:latin typeface="Arial MT"/>
              <a:cs typeface="Arial MT"/>
            </a:endParaRPr>
          </a:p>
        </p:txBody>
      </p:sp>
      <p:sp>
        <p:nvSpPr>
          <p:cNvPr id="3" name="object 3"/>
          <p:cNvSpPr txBox="1"/>
          <p:nvPr/>
        </p:nvSpPr>
        <p:spPr>
          <a:xfrm>
            <a:off x="53339" y="0"/>
            <a:ext cx="8930640" cy="4141470"/>
          </a:xfrm>
          <a:prstGeom prst="rect">
            <a:avLst/>
          </a:prstGeom>
        </p:spPr>
        <p:txBody>
          <a:bodyPr vert="horz" wrap="square" lIns="0" tIns="165100" rIns="0" bIns="0" rtlCol="0">
            <a:spAutoFit/>
          </a:bodyPr>
          <a:lstStyle/>
          <a:p>
            <a:pPr marL="38100">
              <a:lnSpc>
                <a:spcPct val="100000"/>
              </a:lnSpc>
              <a:spcBef>
                <a:spcPts val="1300"/>
              </a:spcBef>
            </a:pPr>
            <a:r>
              <a:rPr sz="2000" b="1" dirty="0">
                <a:latin typeface="Times New Roman"/>
                <a:cs typeface="Times New Roman"/>
              </a:rPr>
              <a:t>Power</a:t>
            </a:r>
            <a:r>
              <a:rPr sz="2000" b="1" spc="-45" dirty="0">
                <a:latin typeface="Times New Roman"/>
                <a:cs typeface="Times New Roman"/>
              </a:rPr>
              <a:t> </a:t>
            </a:r>
            <a:r>
              <a:rPr sz="2000" b="1" dirty="0">
                <a:latin typeface="Times New Roman"/>
                <a:cs typeface="Times New Roman"/>
              </a:rPr>
              <a:t>Coefficient</a:t>
            </a:r>
            <a:r>
              <a:rPr sz="2000" b="1" spc="-45" dirty="0">
                <a:latin typeface="Times New Roman"/>
                <a:cs typeface="Times New Roman"/>
              </a:rPr>
              <a:t> </a:t>
            </a:r>
            <a:r>
              <a:rPr sz="2000" b="1" dirty="0">
                <a:latin typeface="Times New Roman"/>
                <a:cs typeface="Times New Roman"/>
              </a:rPr>
              <a:t>of</a:t>
            </a:r>
            <a:r>
              <a:rPr sz="2000" b="1" spc="-15" dirty="0">
                <a:latin typeface="Times New Roman"/>
                <a:cs typeface="Times New Roman"/>
              </a:rPr>
              <a:t> </a:t>
            </a:r>
            <a:r>
              <a:rPr sz="2000" b="1" dirty="0">
                <a:latin typeface="Times New Roman"/>
                <a:cs typeface="Times New Roman"/>
              </a:rPr>
              <a:t>a</a:t>
            </a:r>
            <a:r>
              <a:rPr sz="2000" b="1" spc="-5" dirty="0">
                <a:latin typeface="Times New Roman"/>
                <a:cs typeface="Times New Roman"/>
              </a:rPr>
              <a:t> </a:t>
            </a:r>
            <a:r>
              <a:rPr sz="2000" b="1" dirty="0">
                <a:latin typeface="Times New Roman"/>
                <a:cs typeface="Times New Roman"/>
              </a:rPr>
              <a:t>Drag</a:t>
            </a:r>
            <a:r>
              <a:rPr sz="2000" b="1" spc="-15" dirty="0">
                <a:latin typeface="Times New Roman"/>
                <a:cs typeface="Times New Roman"/>
              </a:rPr>
              <a:t> </a:t>
            </a:r>
            <a:r>
              <a:rPr sz="2000" b="1" dirty="0">
                <a:latin typeface="Times New Roman"/>
                <a:cs typeface="Times New Roman"/>
              </a:rPr>
              <a:t>or</a:t>
            </a:r>
            <a:r>
              <a:rPr sz="2000" b="1" spc="-45" dirty="0">
                <a:latin typeface="Times New Roman"/>
                <a:cs typeface="Times New Roman"/>
              </a:rPr>
              <a:t> </a:t>
            </a:r>
            <a:r>
              <a:rPr sz="2000" b="1" dirty="0">
                <a:latin typeface="Times New Roman"/>
                <a:cs typeface="Times New Roman"/>
              </a:rPr>
              <a:t>Resistive</a:t>
            </a:r>
            <a:r>
              <a:rPr sz="2000" b="1" spc="-30" dirty="0">
                <a:latin typeface="Times New Roman"/>
                <a:cs typeface="Times New Roman"/>
              </a:rPr>
              <a:t> </a:t>
            </a:r>
            <a:r>
              <a:rPr sz="2000" b="1" dirty="0">
                <a:latin typeface="Times New Roman"/>
                <a:cs typeface="Times New Roman"/>
              </a:rPr>
              <a:t>type</a:t>
            </a:r>
            <a:r>
              <a:rPr sz="2000" b="1" spc="-25" dirty="0">
                <a:latin typeface="Times New Roman"/>
                <a:cs typeface="Times New Roman"/>
              </a:rPr>
              <a:t> </a:t>
            </a:r>
            <a:r>
              <a:rPr sz="2000" b="1" spc="5" dirty="0">
                <a:latin typeface="Times New Roman"/>
                <a:cs typeface="Times New Roman"/>
              </a:rPr>
              <a:t>Rotor:-</a:t>
            </a:r>
            <a:endParaRPr sz="2000">
              <a:latin typeface="Times New Roman"/>
              <a:cs typeface="Times New Roman"/>
            </a:endParaRPr>
          </a:p>
          <a:p>
            <a:pPr marL="38100">
              <a:lnSpc>
                <a:spcPct val="100000"/>
              </a:lnSpc>
              <a:spcBef>
                <a:spcPts val="1200"/>
              </a:spcBef>
            </a:pPr>
            <a:r>
              <a:rPr sz="2000" dirty="0">
                <a:latin typeface="Times New Roman"/>
                <a:cs typeface="Times New Roman"/>
              </a:rPr>
              <a:t>For</a:t>
            </a:r>
            <a:r>
              <a:rPr sz="2000" spc="-20" dirty="0">
                <a:latin typeface="Times New Roman"/>
                <a:cs typeface="Times New Roman"/>
              </a:rPr>
              <a:t> </a:t>
            </a:r>
            <a:r>
              <a:rPr sz="2000" dirty="0">
                <a:latin typeface="Times New Roman"/>
                <a:cs typeface="Times New Roman"/>
              </a:rPr>
              <a:t>an oblique</a:t>
            </a:r>
            <a:r>
              <a:rPr sz="2000" spc="-50" dirty="0">
                <a:latin typeface="Times New Roman"/>
                <a:cs typeface="Times New Roman"/>
              </a:rPr>
              <a:t> </a:t>
            </a:r>
            <a:r>
              <a:rPr sz="2000" dirty="0">
                <a:latin typeface="Times New Roman"/>
                <a:cs typeface="Times New Roman"/>
              </a:rPr>
              <a:t>surface,</a:t>
            </a:r>
            <a:r>
              <a:rPr sz="2000" spc="-3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drag</a:t>
            </a:r>
            <a:r>
              <a:rPr sz="2000" spc="-30" dirty="0">
                <a:latin typeface="Times New Roman"/>
                <a:cs typeface="Times New Roman"/>
              </a:rPr>
              <a:t> </a:t>
            </a:r>
            <a:r>
              <a:rPr sz="2000" dirty="0">
                <a:latin typeface="Times New Roman"/>
                <a:cs typeface="Times New Roman"/>
              </a:rPr>
              <a:t>force</a:t>
            </a:r>
            <a:r>
              <a:rPr sz="2000" spc="-25" dirty="0">
                <a:latin typeface="Times New Roman"/>
                <a:cs typeface="Times New Roman"/>
              </a:rPr>
              <a:t> </a:t>
            </a:r>
            <a:r>
              <a:rPr sz="2000" dirty="0">
                <a:latin typeface="Times New Roman"/>
                <a:cs typeface="Times New Roman"/>
              </a:rPr>
              <a:t>is:</a:t>
            </a:r>
            <a:endParaRPr sz="2000">
              <a:latin typeface="Times New Roman"/>
              <a:cs typeface="Times New Roman"/>
            </a:endParaRPr>
          </a:p>
          <a:p>
            <a:pPr marL="1752600">
              <a:lnSpc>
                <a:spcPct val="100000"/>
              </a:lnSpc>
              <a:spcBef>
                <a:spcPts val="1200"/>
              </a:spcBef>
            </a:pPr>
            <a:r>
              <a:rPr sz="2000" i="1" spc="5" dirty="0">
                <a:latin typeface="Times New Roman"/>
                <a:cs typeface="Times New Roman"/>
              </a:rPr>
              <a:t>F</a:t>
            </a:r>
            <a:r>
              <a:rPr sz="1950" i="1" spc="7" baseline="-21367" dirty="0">
                <a:latin typeface="Times New Roman"/>
                <a:cs typeface="Times New Roman"/>
              </a:rPr>
              <a:t>R</a:t>
            </a:r>
            <a:r>
              <a:rPr sz="1950" i="1" spc="247" baseline="-21367" dirty="0">
                <a:latin typeface="Times New Roman"/>
                <a:cs typeface="Times New Roman"/>
              </a:rPr>
              <a:t> </a:t>
            </a:r>
            <a:r>
              <a:rPr sz="2000" i="1" dirty="0">
                <a:latin typeface="Times New Roman"/>
                <a:cs typeface="Times New Roman"/>
              </a:rPr>
              <a:t>=</a:t>
            </a:r>
            <a:r>
              <a:rPr sz="2000" i="1" spc="5" dirty="0">
                <a:latin typeface="Times New Roman"/>
                <a:cs typeface="Times New Roman"/>
              </a:rPr>
              <a:t> </a:t>
            </a:r>
            <a:r>
              <a:rPr sz="2000" i="1" spc="-5" dirty="0">
                <a:latin typeface="Times New Roman"/>
                <a:cs typeface="Times New Roman"/>
              </a:rPr>
              <a:t>(1/2)</a:t>
            </a:r>
            <a:r>
              <a:rPr sz="2000" i="1" spc="-30" dirty="0">
                <a:latin typeface="Times New Roman"/>
                <a:cs typeface="Times New Roman"/>
              </a:rPr>
              <a:t> </a:t>
            </a:r>
            <a:r>
              <a:rPr sz="2000" i="1" spc="10" dirty="0">
                <a:latin typeface="Times New Roman"/>
                <a:cs typeface="Times New Roman"/>
              </a:rPr>
              <a:t>C</a:t>
            </a:r>
            <a:r>
              <a:rPr sz="1950" i="1" spc="15" baseline="-21367" dirty="0">
                <a:latin typeface="Times New Roman"/>
                <a:cs typeface="Times New Roman"/>
              </a:rPr>
              <a:t>R</a:t>
            </a:r>
            <a:r>
              <a:rPr sz="1950" i="1" spc="270" baseline="-21367" dirty="0">
                <a:latin typeface="Times New Roman"/>
                <a:cs typeface="Times New Roman"/>
              </a:rPr>
              <a:t> </a:t>
            </a:r>
            <a:r>
              <a:rPr sz="2000" i="1" spc="5" dirty="0">
                <a:latin typeface="Times New Roman"/>
                <a:cs typeface="Times New Roman"/>
              </a:rPr>
              <a:t>ρ</a:t>
            </a:r>
            <a:r>
              <a:rPr sz="1950" i="1" spc="7" baseline="-21367" dirty="0">
                <a:latin typeface="Times New Roman"/>
                <a:cs typeface="Times New Roman"/>
              </a:rPr>
              <a:t>a</a:t>
            </a:r>
            <a:r>
              <a:rPr sz="1950" i="1" spc="254" baseline="-21367" dirty="0">
                <a:latin typeface="Times New Roman"/>
                <a:cs typeface="Times New Roman"/>
              </a:rPr>
              <a:t> </a:t>
            </a:r>
            <a:r>
              <a:rPr sz="2000" i="1" spc="-5" dirty="0">
                <a:latin typeface="Times New Roman"/>
                <a:cs typeface="Times New Roman"/>
              </a:rPr>
              <a:t>v</a:t>
            </a:r>
            <a:r>
              <a:rPr sz="1950" i="1" spc="-7" baseline="25641" dirty="0">
                <a:latin typeface="Times New Roman"/>
                <a:cs typeface="Times New Roman"/>
              </a:rPr>
              <a:t>2</a:t>
            </a:r>
            <a:r>
              <a:rPr sz="2000" i="1" spc="-5" dirty="0">
                <a:latin typeface="Times New Roman"/>
                <a:cs typeface="Times New Roman"/>
              </a:rPr>
              <a:t>A……………………..(xvi)</a:t>
            </a:r>
            <a:endParaRPr sz="2000">
              <a:latin typeface="Times New Roman"/>
              <a:cs typeface="Times New Roman"/>
            </a:endParaRPr>
          </a:p>
          <a:p>
            <a:pPr marL="101600">
              <a:lnSpc>
                <a:spcPct val="100000"/>
              </a:lnSpc>
              <a:spcBef>
                <a:spcPts val="1200"/>
              </a:spcBef>
            </a:pPr>
            <a:r>
              <a:rPr sz="2000" dirty="0">
                <a:latin typeface="Times New Roman"/>
                <a:cs typeface="Times New Roman"/>
              </a:rPr>
              <a:t>Where</a:t>
            </a:r>
            <a:r>
              <a:rPr sz="2000" spc="459" dirty="0">
                <a:latin typeface="Times New Roman"/>
                <a:cs typeface="Times New Roman"/>
              </a:rPr>
              <a:t> </a:t>
            </a:r>
            <a:r>
              <a:rPr sz="2000" i="1" spc="10" dirty="0">
                <a:latin typeface="Times New Roman"/>
                <a:cs typeface="Times New Roman"/>
              </a:rPr>
              <a:t>F</a:t>
            </a:r>
            <a:r>
              <a:rPr sz="1950" i="1" spc="15" baseline="-21367" dirty="0">
                <a:latin typeface="Times New Roman"/>
                <a:cs typeface="Times New Roman"/>
              </a:rPr>
              <a:t>R</a:t>
            </a:r>
            <a:r>
              <a:rPr sz="1950" i="1" spc="247" baseline="-21367"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Drag</a:t>
            </a:r>
            <a:r>
              <a:rPr sz="2000" spc="-20" dirty="0">
                <a:latin typeface="Times New Roman"/>
                <a:cs typeface="Times New Roman"/>
              </a:rPr>
              <a:t> </a:t>
            </a:r>
            <a:r>
              <a:rPr sz="2000" dirty="0">
                <a:latin typeface="Times New Roman"/>
                <a:cs typeface="Times New Roman"/>
              </a:rPr>
              <a:t>force</a:t>
            </a:r>
            <a:r>
              <a:rPr sz="2000" spc="-40" dirty="0">
                <a:latin typeface="Times New Roman"/>
                <a:cs typeface="Times New Roman"/>
              </a:rPr>
              <a:t> </a:t>
            </a:r>
            <a:r>
              <a:rPr sz="2000" dirty="0">
                <a:latin typeface="Times New Roman"/>
                <a:cs typeface="Times New Roman"/>
              </a:rPr>
              <a:t>(N),</a:t>
            </a:r>
            <a:endParaRPr sz="2000">
              <a:latin typeface="Times New Roman"/>
              <a:cs typeface="Times New Roman"/>
            </a:endParaRPr>
          </a:p>
          <a:p>
            <a:pPr marL="906144">
              <a:lnSpc>
                <a:spcPct val="100000"/>
              </a:lnSpc>
              <a:spcBef>
                <a:spcPts val="1200"/>
              </a:spcBef>
            </a:pPr>
            <a:r>
              <a:rPr sz="2000" i="1" spc="5" dirty="0">
                <a:latin typeface="Times New Roman"/>
                <a:cs typeface="Times New Roman"/>
              </a:rPr>
              <a:t>ρ</a:t>
            </a:r>
            <a:r>
              <a:rPr sz="1950" i="1" spc="7" baseline="-21367" dirty="0">
                <a:latin typeface="Times New Roman"/>
                <a:cs typeface="Times New Roman"/>
              </a:rPr>
              <a:t>a</a:t>
            </a:r>
            <a:r>
              <a:rPr sz="1950" i="1" spc="254" baseline="-21367" dirty="0">
                <a:latin typeface="Times New Roman"/>
                <a:cs typeface="Times New Roman"/>
              </a:rPr>
              <a:t> </a:t>
            </a:r>
            <a:r>
              <a:rPr sz="2000" dirty="0">
                <a:latin typeface="Times New Roman"/>
                <a:cs typeface="Times New Roman"/>
              </a:rPr>
              <a:t>=</a:t>
            </a:r>
            <a:r>
              <a:rPr sz="2000" spc="-25" dirty="0">
                <a:latin typeface="Times New Roman"/>
                <a:cs typeface="Times New Roman"/>
              </a:rPr>
              <a:t> </a:t>
            </a:r>
            <a:r>
              <a:rPr sz="2000" dirty="0">
                <a:latin typeface="Times New Roman"/>
                <a:cs typeface="Times New Roman"/>
              </a:rPr>
              <a:t>density</a:t>
            </a:r>
            <a:r>
              <a:rPr sz="2000" spc="-4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air</a:t>
            </a:r>
            <a:r>
              <a:rPr sz="2000" spc="-25" dirty="0">
                <a:latin typeface="Times New Roman"/>
                <a:cs typeface="Times New Roman"/>
              </a:rPr>
              <a:t> </a:t>
            </a:r>
            <a:r>
              <a:rPr sz="2000" dirty="0">
                <a:latin typeface="Times New Roman"/>
                <a:cs typeface="Times New Roman"/>
              </a:rPr>
              <a:t>(kg/m</a:t>
            </a:r>
            <a:r>
              <a:rPr sz="1950" baseline="25641" dirty="0">
                <a:latin typeface="Times New Roman"/>
                <a:cs typeface="Times New Roman"/>
              </a:rPr>
              <a:t>3</a:t>
            </a:r>
            <a:r>
              <a:rPr sz="2000" dirty="0">
                <a:latin typeface="Times New Roman"/>
                <a:cs typeface="Times New Roman"/>
              </a:rPr>
              <a:t>)</a:t>
            </a:r>
            <a:endParaRPr sz="2000">
              <a:latin typeface="Times New Roman"/>
              <a:cs typeface="Times New Roman"/>
            </a:endParaRPr>
          </a:p>
          <a:p>
            <a:pPr marL="863600">
              <a:lnSpc>
                <a:spcPct val="100000"/>
              </a:lnSpc>
              <a:spcBef>
                <a:spcPts val="1205"/>
              </a:spcBef>
            </a:pPr>
            <a:r>
              <a:rPr sz="2000" i="1" dirty="0">
                <a:latin typeface="Times New Roman"/>
                <a:cs typeface="Times New Roman"/>
              </a:rPr>
              <a:t>v</a:t>
            </a:r>
            <a:r>
              <a:rPr sz="2000" i="1" spc="-25"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wind</a:t>
            </a:r>
            <a:r>
              <a:rPr sz="2000" spc="-25" dirty="0">
                <a:latin typeface="Times New Roman"/>
                <a:cs typeface="Times New Roman"/>
              </a:rPr>
              <a:t> </a:t>
            </a:r>
            <a:r>
              <a:rPr sz="2000" dirty="0">
                <a:latin typeface="Times New Roman"/>
                <a:cs typeface="Times New Roman"/>
              </a:rPr>
              <a:t>velocity</a:t>
            </a:r>
            <a:r>
              <a:rPr sz="2000" spc="-45" dirty="0">
                <a:latin typeface="Times New Roman"/>
                <a:cs typeface="Times New Roman"/>
              </a:rPr>
              <a:t> </a:t>
            </a:r>
            <a:r>
              <a:rPr sz="2000" spc="-5" dirty="0">
                <a:latin typeface="Times New Roman"/>
                <a:cs typeface="Times New Roman"/>
              </a:rPr>
              <a:t>(m/sec)</a:t>
            </a:r>
            <a:endParaRPr sz="2000">
              <a:latin typeface="Times New Roman"/>
              <a:cs typeface="Times New Roman"/>
            </a:endParaRPr>
          </a:p>
          <a:p>
            <a:pPr marL="800100">
              <a:lnSpc>
                <a:spcPct val="100000"/>
              </a:lnSpc>
              <a:spcBef>
                <a:spcPts val="1200"/>
              </a:spcBef>
            </a:pPr>
            <a:r>
              <a:rPr sz="2000" i="1" dirty="0">
                <a:latin typeface="Times New Roman"/>
                <a:cs typeface="Times New Roman"/>
              </a:rPr>
              <a:t>A</a:t>
            </a:r>
            <a:r>
              <a:rPr sz="2000" i="1" spc="-40" dirty="0">
                <a:latin typeface="Times New Roman"/>
                <a:cs typeface="Times New Roman"/>
              </a:rPr>
              <a:t> </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area</a:t>
            </a:r>
            <a:r>
              <a:rPr sz="2000" spc="-1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resistance</a:t>
            </a:r>
            <a:r>
              <a:rPr sz="2000" spc="-40" dirty="0">
                <a:latin typeface="Times New Roman"/>
                <a:cs typeface="Times New Roman"/>
              </a:rPr>
              <a:t> </a:t>
            </a:r>
            <a:r>
              <a:rPr sz="2000" dirty="0">
                <a:latin typeface="Times New Roman"/>
                <a:cs typeface="Times New Roman"/>
              </a:rPr>
              <a:t>rotor</a:t>
            </a:r>
            <a:r>
              <a:rPr sz="2000" spc="-45" dirty="0">
                <a:latin typeface="Times New Roman"/>
                <a:cs typeface="Times New Roman"/>
              </a:rPr>
              <a:t> </a:t>
            </a:r>
            <a:r>
              <a:rPr sz="2000" dirty="0">
                <a:latin typeface="Times New Roman"/>
                <a:cs typeface="Times New Roman"/>
              </a:rPr>
              <a:t>(m</a:t>
            </a:r>
            <a:r>
              <a:rPr sz="1950" baseline="25641" dirty="0">
                <a:latin typeface="Times New Roman"/>
                <a:cs typeface="Times New Roman"/>
              </a:rPr>
              <a:t>2</a:t>
            </a:r>
            <a:r>
              <a:rPr sz="2000" dirty="0">
                <a:latin typeface="Times New Roman"/>
                <a:cs typeface="Times New Roman"/>
              </a:rPr>
              <a:t>)</a:t>
            </a:r>
            <a:endParaRPr sz="2000">
              <a:latin typeface="Times New Roman"/>
              <a:cs typeface="Times New Roman"/>
            </a:endParaRPr>
          </a:p>
          <a:p>
            <a:pPr marL="482600">
              <a:lnSpc>
                <a:spcPct val="100000"/>
              </a:lnSpc>
              <a:spcBef>
                <a:spcPts val="1200"/>
              </a:spcBef>
            </a:pPr>
            <a:r>
              <a:rPr sz="2000" i="1" spc="5" dirty="0">
                <a:latin typeface="Times New Roman"/>
                <a:cs typeface="Times New Roman"/>
              </a:rPr>
              <a:t>C</a:t>
            </a:r>
            <a:r>
              <a:rPr sz="1950" i="1" spc="7" baseline="-21367" dirty="0">
                <a:latin typeface="Times New Roman"/>
                <a:cs typeface="Times New Roman"/>
              </a:rPr>
              <a:t>R</a:t>
            </a:r>
            <a:r>
              <a:rPr sz="1950" i="1" spc="254" baseline="-21367"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drag</a:t>
            </a:r>
            <a:r>
              <a:rPr sz="2000" spc="480" dirty="0">
                <a:latin typeface="Times New Roman"/>
                <a:cs typeface="Times New Roman"/>
              </a:rPr>
              <a:t> </a:t>
            </a:r>
            <a:r>
              <a:rPr sz="2000" spc="-5" dirty="0">
                <a:latin typeface="Times New Roman"/>
                <a:cs typeface="Times New Roman"/>
              </a:rPr>
              <a:t>coefficient</a:t>
            </a:r>
            <a:r>
              <a:rPr sz="2000" spc="-45" dirty="0">
                <a:latin typeface="Times New Roman"/>
                <a:cs typeface="Times New Roman"/>
              </a:rPr>
              <a:t> </a:t>
            </a:r>
            <a:r>
              <a:rPr sz="2000" dirty="0">
                <a:latin typeface="Times New Roman"/>
                <a:cs typeface="Times New Roman"/>
              </a:rPr>
              <a:t>(which</a:t>
            </a:r>
            <a:r>
              <a:rPr sz="2000" spc="-25" dirty="0">
                <a:latin typeface="Times New Roman"/>
                <a:cs typeface="Times New Roman"/>
              </a:rPr>
              <a:t> </a:t>
            </a:r>
            <a:r>
              <a:rPr sz="2000" dirty="0">
                <a:latin typeface="Times New Roman"/>
                <a:cs typeface="Times New Roman"/>
              </a:rPr>
              <a:t>depends</a:t>
            </a:r>
            <a:r>
              <a:rPr sz="2000" spc="-30" dirty="0">
                <a:latin typeface="Times New Roman"/>
                <a:cs typeface="Times New Roman"/>
              </a:rPr>
              <a:t> </a:t>
            </a:r>
            <a:r>
              <a:rPr sz="2000" spc="5" dirty="0">
                <a:latin typeface="Times New Roman"/>
                <a:cs typeface="Times New Roman"/>
              </a:rPr>
              <a:t>upon</a:t>
            </a:r>
            <a:r>
              <a:rPr sz="2000" spc="-20" dirty="0">
                <a:latin typeface="Times New Roman"/>
                <a:cs typeface="Times New Roman"/>
              </a:rPr>
              <a:t> </a:t>
            </a:r>
            <a:r>
              <a:rPr sz="2000" dirty="0">
                <a:latin typeface="Times New Roman"/>
                <a:cs typeface="Times New Roman"/>
              </a:rPr>
              <a:t>the value</a:t>
            </a:r>
            <a:r>
              <a:rPr sz="2000" spc="-15" dirty="0">
                <a:latin typeface="Times New Roman"/>
                <a:cs typeface="Times New Roman"/>
              </a:rPr>
              <a:t> </a:t>
            </a:r>
            <a:r>
              <a:rPr sz="2000" spc="5" dirty="0">
                <a:latin typeface="Times New Roman"/>
                <a:cs typeface="Times New Roman"/>
              </a:rPr>
              <a:t>of</a:t>
            </a:r>
            <a:r>
              <a:rPr sz="2000" spc="-15" dirty="0">
                <a:latin typeface="Times New Roman"/>
                <a:cs typeface="Times New Roman"/>
              </a:rPr>
              <a:t> </a:t>
            </a:r>
            <a:r>
              <a:rPr sz="2000" dirty="0">
                <a:latin typeface="Times New Roman"/>
                <a:cs typeface="Times New Roman"/>
              </a:rPr>
              <a:t>the geometry</a:t>
            </a:r>
            <a:r>
              <a:rPr sz="2000" spc="-10" dirty="0">
                <a:latin typeface="Times New Roman"/>
                <a:cs typeface="Times New Roman"/>
              </a:rPr>
              <a:t> </a:t>
            </a:r>
            <a:r>
              <a:rPr sz="2000" spc="5"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body)</a:t>
            </a:r>
            <a:endParaRPr sz="2000">
              <a:latin typeface="Times New Roman"/>
              <a:cs typeface="Times New Roman"/>
            </a:endParaRPr>
          </a:p>
          <a:p>
            <a:pPr marL="38100">
              <a:lnSpc>
                <a:spcPct val="100000"/>
              </a:lnSpc>
              <a:spcBef>
                <a:spcPts val="1200"/>
              </a:spcBef>
            </a:pPr>
            <a:r>
              <a:rPr sz="2000" dirty="0">
                <a:latin typeface="Times New Roman"/>
                <a:cs typeface="Times New Roman"/>
              </a:rPr>
              <a:t>If</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motion</a:t>
            </a:r>
            <a:r>
              <a:rPr sz="2000" spc="-1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spc="-5" dirty="0">
                <a:latin typeface="Times New Roman"/>
                <a:cs typeface="Times New Roman"/>
              </a:rPr>
              <a:t>linear</a:t>
            </a:r>
            <a:r>
              <a:rPr sz="2000" spc="-15" dirty="0">
                <a:latin typeface="Times New Roman"/>
                <a:cs typeface="Times New Roman"/>
              </a:rPr>
              <a:t> </a:t>
            </a:r>
            <a:r>
              <a:rPr sz="2000" dirty="0">
                <a:latin typeface="Times New Roman"/>
                <a:cs typeface="Times New Roman"/>
              </a:rPr>
              <a:t>speed</a:t>
            </a:r>
            <a:r>
              <a:rPr sz="2000" spc="-15" dirty="0">
                <a:latin typeface="Times New Roman"/>
                <a:cs typeface="Times New Roman"/>
              </a:rPr>
              <a:t> </a:t>
            </a:r>
            <a:r>
              <a:rPr sz="2000" spc="5" dirty="0">
                <a:latin typeface="Times New Roman"/>
                <a:cs typeface="Times New Roman"/>
              </a:rPr>
              <a:t>(</a:t>
            </a:r>
            <a:r>
              <a:rPr sz="2000" i="1" spc="5" dirty="0">
                <a:latin typeface="Times New Roman"/>
                <a:cs typeface="Times New Roman"/>
              </a:rPr>
              <a:t>u</a:t>
            </a:r>
            <a:r>
              <a:rPr sz="2000" spc="5" dirty="0">
                <a:latin typeface="Times New Roman"/>
                <a:cs typeface="Times New Roman"/>
              </a:rPr>
              <a:t>)</a:t>
            </a:r>
            <a:r>
              <a:rPr sz="2000" spc="-3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rotor</a:t>
            </a:r>
            <a:r>
              <a:rPr sz="2000" spc="475"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spc="-5" dirty="0">
                <a:latin typeface="Times New Roman"/>
                <a:cs typeface="Times New Roman"/>
              </a:rPr>
              <a:t>taken</a:t>
            </a:r>
            <a:r>
              <a:rPr sz="2000" spc="-10" dirty="0">
                <a:latin typeface="Times New Roman"/>
                <a:cs typeface="Times New Roman"/>
              </a:rPr>
              <a:t> </a:t>
            </a:r>
            <a:r>
              <a:rPr sz="2000" dirty="0">
                <a:latin typeface="Times New Roman"/>
                <a:cs typeface="Times New Roman"/>
              </a:rPr>
              <a:t>into</a:t>
            </a:r>
            <a:r>
              <a:rPr sz="2000" spc="-15" dirty="0">
                <a:latin typeface="Times New Roman"/>
                <a:cs typeface="Times New Roman"/>
              </a:rPr>
              <a:t> </a:t>
            </a:r>
            <a:r>
              <a:rPr sz="2000" dirty="0">
                <a:latin typeface="Times New Roman"/>
                <a:cs typeface="Times New Roman"/>
              </a:rPr>
              <a:t>account,</a:t>
            </a:r>
            <a:r>
              <a:rPr sz="2000" spc="-30" dirty="0">
                <a:latin typeface="Times New Roman"/>
                <a:cs typeface="Times New Roman"/>
              </a:rPr>
              <a:t> </a:t>
            </a:r>
            <a:r>
              <a:rPr sz="2000" dirty="0">
                <a:latin typeface="Times New Roman"/>
                <a:cs typeface="Times New Roman"/>
              </a:rPr>
              <a:t>then</a:t>
            </a:r>
            <a:endParaRPr sz="2000">
              <a:latin typeface="Times New Roman"/>
              <a:cs typeface="Times New Roman"/>
            </a:endParaRPr>
          </a:p>
        </p:txBody>
      </p:sp>
      <p:sp>
        <p:nvSpPr>
          <p:cNvPr id="4" name="object 4"/>
          <p:cNvSpPr txBox="1"/>
          <p:nvPr/>
        </p:nvSpPr>
        <p:spPr>
          <a:xfrm>
            <a:off x="78739" y="5151882"/>
            <a:ext cx="363474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power</a:t>
            </a:r>
            <a:r>
              <a:rPr sz="2000" spc="-35" dirty="0">
                <a:latin typeface="Times New Roman"/>
                <a:cs typeface="Times New Roman"/>
              </a:rPr>
              <a:t> </a:t>
            </a:r>
            <a:r>
              <a:rPr sz="2000" dirty="0">
                <a:latin typeface="Times New Roman"/>
                <a:cs typeface="Times New Roman"/>
              </a:rPr>
              <a:t>produced</a:t>
            </a:r>
            <a:r>
              <a:rPr sz="2000" spc="-45" dirty="0">
                <a:latin typeface="Times New Roman"/>
                <a:cs typeface="Times New Roman"/>
              </a:rPr>
              <a:t> </a:t>
            </a:r>
            <a:r>
              <a:rPr sz="2000" dirty="0">
                <a:latin typeface="Times New Roman"/>
                <a:cs typeface="Times New Roman"/>
              </a:rPr>
              <a:t>by</a:t>
            </a:r>
            <a:r>
              <a:rPr sz="2000" spc="-1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drag</a:t>
            </a:r>
            <a:r>
              <a:rPr sz="2000" spc="-35" dirty="0">
                <a:latin typeface="Times New Roman"/>
                <a:cs typeface="Times New Roman"/>
              </a:rPr>
              <a:t> </a:t>
            </a:r>
            <a:r>
              <a:rPr sz="2000" dirty="0">
                <a:latin typeface="Times New Roman"/>
                <a:cs typeface="Times New Roman"/>
              </a:rPr>
              <a:t>is:</a:t>
            </a:r>
            <a:endParaRPr sz="2000">
              <a:latin typeface="Times New Roman"/>
              <a:cs typeface="Times New Roman"/>
            </a:endParaRPr>
          </a:p>
        </p:txBody>
      </p:sp>
      <p:sp>
        <p:nvSpPr>
          <p:cNvPr id="5" name="object 5"/>
          <p:cNvSpPr txBox="1"/>
          <p:nvPr/>
        </p:nvSpPr>
        <p:spPr>
          <a:xfrm>
            <a:off x="78739" y="6066231"/>
            <a:ext cx="894334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The power</a:t>
            </a:r>
            <a:r>
              <a:rPr sz="2000" spc="-25" dirty="0">
                <a:latin typeface="Times New Roman"/>
                <a:cs typeface="Times New Roman"/>
              </a:rPr>
              <a:t> </a:t>
            </a:r>
            <a:r>
              <a:rPr sz="2000" spc="-5" dirty="0">
                <a:latin typeface="Times New Roman"/>
                <a:cs typeface="Times New Roman"/>
              </a:rPr>
              <a:t>coefficient</a:t>
            </a:r>
            <a:r>
              <a:rPr sz="2000" spc="-40" dirty="0">
                <a:latin typeface="Times New Roman"/>
                <a:cs typeface="Times New Roman"/>
              </a:rPr>
              <a:t> </a:t>
            </a:r>
            <a:r>
              <a:rPr sz="2000" dirty="0">
                <a:latin typeface="Times New Roman"/>
                <a:cs typeface="Times New Roman"/>
              </a:rPr>
              <a:t>for</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drag</a:t>
            </a:r>
            <a:r>
              <a:rPr sz="2000" spc="-25" dirty="0">
                <a:latin typeface="Times New Roman"/>
                <a:cs typeface="Times New Roman"/>
              </a:rPr>
              <a:t> </a:t>
            </a:r>
            <a:r>
              <a:rPr sz="2000" spc="-5" dirty="0">
                <a:latin typeface="Times New Roman"/>
                <a:cs typeface="Times New Roman"/>
              </a:rPr>
              <a:t>type</a:t>
            </a:r>
            <a:r>
              <a:rPr sz="2000" dirty="0">
                <a:latin typeface="Times New Roman"/>
                <a:cs typeface="Times New Roman"/>
              </a:rPr>
              <a:t> rotor</a:t>
            </a:r>
            <a:r>
              <a:rPr sz="2000" spc="-25"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ratio</a:t>
            </a:r>
            <a:r>
              <a:rPr sz="2000" spc="-1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rotor</a:t>
            </a:r>
            <a:r>
              <a:rPr sz="2000" spc="-40" dirty="0">
                <a:latin typeface="Times New Roman"/>
                <a:cs typeface="Times New Roman"/>
              </a:rPr>
              <a:t> </a:t>
            </a:r>
            <a:r>
              <a:rPr sz="2000" dirty="0">
                <a:latin typeface="Times New Roman"/>
                <a:cs typeface="Times New Roman"/>
              </a:rPr>
              <a:t>power</a:t>
            </a:r>
            <a:r>
              <a:rPr sz="2000" spc="-10"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spc="-5" dirty="0">
                <a:latin typeface="Times New Roman"/>
                <a:cs typeface="Times New Roman"/>
              </a:rPr>
              <a:t>maximum</a:t>
            </a:r>
            <a:endParaRPr sz="2000">
              <a:latin typeface="Times New Roman"/>
              <a:cs typeface="Times New Roman"/>
            </a:endParaRPr>
          </a:p>
        </p:txBody>
      </p:sp>
      <p:sp>
        <p:nvSpPr>
          <p:cNvPr id="6" name="object 6"/>
          <p:cNvSpPr txBox="1"/>
          <p:nvPr/>
        </p:nvSpPr>
        <p:spPr>
          <a:xfrm>
            <a:off x="78739" y="6523126"/>
            <a:ext cx="713740"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p</a:t>
            </a:r>
            <a:r>
              <a:rPr sz="2000" spc="5" dirty="0">
                <a:latin typeface="Times New Roman"/>
                <a:cs typeface="Times New Roman"/>
              </a:rPr>
              <a:t>o</a:t>
            </a:r>
            <a:r>
              <a:rPr sz="2000" dirty="0">
                <a:latin typeface="Times New Roman"/>
                <a:cs typeface="Times New Roman"/>
              </a:rPr>
              <a:t>we</a:t>
            </a:r>
            <a:r>
              <a:rPr sz="2000" spc="-105" dirty="0">
                <a:latin typeface="Times New Roman"/>
                <a:cs typeface="Times New Roman"/>
              </a:rPr>
              <a:t>r</a:t>
            </a:r>
            <a:r>
              <a:rPr sz="2000" dirty="0">
                <a:latin typeface="Times New Roman"/>
                <a:cs typeface="Times New Roman"/>
              </a:rPr>
              <a:t>.</a:t>
            </a:r>
            <a:endParaRPr sz="2000">
              <a:latin typeface="Times New Roman"/>
              <a:cs typeface="Times New Roman"/>
            </a:endParaRPr>
          </a:p>
        </p:txBody>
      </p:sp>
      <p:sp>
        <p:nvSpPr>
          <p:cNvPr id="7" name="object 7"/>
          <p:cNvSpPr/>
          <p:nvPr/>
        </p:nvSpPr>
        <p:spPr>
          <a:xfrm>
            <a:off x="4555111" y="4574814"/>
            <a:ext cx="180340" cy="0"/>
          </a:xfrm>
          <a:custGeom>
            <a:avLst/>
            <a:gdLst/>
            <a:ahLst/>
            <a:cxnLst/>
            <a:rect l="l" t="t" r="r" b="b"/>
            <a:pathLst>
              <a:path w="180339">
                <a:moveTo>
                  <a:pt x="0" y="0"/>
                </a:moveTo>
                <a:lnTo>
                  <a:pt x="180038" y="0"/>
                </a:lnTo>
              </a:path>
            </a:pathLst>
          </a:custGeom>
          <a:ln w="12502">
            <a:solidFill>
              <a:srgbClr val="000000"/>
            </a:solidFill>
          </a:ln>
        </p:spPr>
        <p:txBody>
          <a:bodyPr wrap="square" lIns="0" tIns="0" rIns="0" bIns="0" rtlCol="0"/>
          <a:lstStyle/>
          <a:p>
            <a:endParaRPr/>
          </a:p>
        </p:txBody>
      </p:sp>
      <p:sp>
        <p:nvSpPr>
          <p:cNvPr id="8" name="object 8"/>
          <p:cNvSpPr txBox="1"/>
          <p:nvPr/>
        </p:nvSpPr>
        <p:spPr>
          <a:xfrm>
            <a:off x="6803684" y="4338751"/>
            <a:ext cx="2030095" cy="382905"/>
          </a:xfrm>
          <a:prstGeom prst="rect">
            <a:avLst/>
          </a:prstGeom>
        </p:spPr>
        <p:txBody>
          <a:bodyPr vert="horz" wrap="square" lIns="0" tIns="11430" rIns="0" bIns="0" rtlCol="0">
            <a:spAutoFit/>
          </a:bodyPr>
          <a:lstStyle/>
          <a:p>
            <a:pPr marL="12700">
              <a:lnSpc>
                <a:spcPct val="100000"/>
              </a:lnSpc>
              <a:spcBef>
                <a:spcPts val="90"/>
              </a:spcBef>
            </a:pPr>
            <a:r>
              <a:rPr sz="2350" spc="-160" dirty="0">
                <a:latin typeface="Times New Roman"/>
                <a:cs typeface="Times New Roman"/>
              </a:rPr>
              <a:t>n</a:t>
            </a:r>
            <a:r>
              <a:rPr sz="2350" spc="-25" dirty="0">
                <a:latin typeface="Times New Roman"/>
                <a:cs typeface="Times New Roman"/>
              </a:rPr>
              <a:t>e</a:t>
            </a:r>
            <a:r>
              <a:rPr sz="2350" spc="-95" dirty="0">
                <a:latin typeface="Times New Roman"/>
                <a:cs typeface="Times New Roman"/>
              </a:rPr>
              <a:t>w</a:t>
            </a:r>
            <a:r>
              <a:rPr sz="2350" spc="-75" dirty="0">
                <a:latin typeface="Times New Roman"/>
                <a:cs typeface="Times New Roman"/>
              </a:rPr>
              <a:t>t</a:t>
            </a:r>
            <a:r>
              <a:rPr sz="2350" spc="-5" dirty="0">
                <a:latin typeface="Times New Roman"/>
                <a:cs typeface="Times New Roman"/>
              </a:rPr>
              <a:t>o</a:t>
            </a:r>
            <a:r>
              <a:rPr sz="2350" spc="-160" dirty="0">
                <a:latin typeface="Times New Roman"/>
                <a:cs typeface="Times New Roman"/>
              </a:rPr>
              <a:t>n</a:t>
            </a:r>
            <a:r>
              <a:rPr sz="2350" spc="-5" dirty="0">
                <a:latin typeface="Times New Roman"/>
                <a:cs typeface="Times New Roman"/>
              </a:rPr>
              <a:t>....</a:t>
            </a:r>
            <a:r>
              <a:rPr sz="2350" spc="-145" dirty="0">
                <a:latin typeface="Times New Roman"/>
                <a:cs typeface="Times New Roman"/>
              </a:rPr>
              <a:t> </a:t>
            </a:r>
            <a:r>
              <a:rPr sz="2350" spc="-5" dirty="0">
                <a:latin typeface="Times New Roman"/>
                <a:cs typeface="Times New Roman"/>
              </a:rPr>
              <a:t>..</a:t>
            </a:r>
            <a:r>
              <a:rPr sz="2350" spc="-235" dirty="0">
                <a:latin typeface="Times New Roman"/>
                <a:cs typeface="Times New Roman"/>
              </a:rPr>
              <a:t>.</a:t>
            </a:r>
            <a:r>
              <a:rPr sz="2350" i="1" spc="-55" dirty="0">
                <a:latin typeface="Times New Roman"/>
                <a:cs typeface="Times New Roman"/>
              </a:rPr>
              <a:t>(</a:t>
            </a:r>
            <a:r>
              <a:rPr sz="2350" i="1" spc="120" dirty="0">
                <a:latin typeface="Times New Roman"/>
                <a:cs typeface="Times New Roman"/>
              </a:rPr>
              <a:t>x</a:t>
            </a:r>
            <a:r>
              <a:rPr sz="2350" i="1" spc="110" dirty="0">
                <a:latin typeface="Times New Roman"/>
                <a:cs typeface="Times New Roman"/>
              </a:rPr>
              <a:t>v</a:t>
            </a:r>
            <a:r>
              <a:rPr sz="2350" i="1" spc="-75" dirty="0">
                <a:latin typeface="Times New Roman"/>
                <a:cs typeface="Times New Roman"/>
              </a:rPr>
              <a:t>ii</a:t>
            </a:r>
            <a:r>
              <a:rPr sz="2350" i="1" spc="-5" dirty="0">
                <a:latin typeface="Times New Roman"/>
                <a:cs typeface="Times New Roman"/>
              </a:rPr>
              <a:t>)</a:t>
            </a:r>
            <a:endParaRPr sz="2350">
              <a:latin typeface="Times New Roman"/>
              <a:cs typeface="Times New Roman"/>
            </a:endParaRPr>
          </a:p>
        </p:txBody>
      </p:sp>
      <p:sp>
        <p:nvSpPr>
          <p:cNvPr id="9" name="object 9"/>
          <p:cNvSpPr txBox="1"/>
          <p:nvPr/>
        </p:nvSpPr>
        <p:spPr>
          <a:xfrm>
            <a:off x="4095276" y="4536927"/>
            <a:ext cx="1305560" cy="234315"/>
          </a:xfrm>
          <a:prstGeom prst="rect">
            <a:avLst/>
          </a:prstGeom>
        </p:spPr>
        <p:txBody>
          <a:bodyPr vert="horz" wrap="square" lIns="0" tIns="14604" rIns="0" bIns="0" rtlCol="0">
            <a:spAutoFit/>
          </a:bodyPr>
          <a:lstStyle/>
          <a:p>
            <a:pPr marL="12700">
              <a:lnSpc>
                <a:spcPct val="100000"/>
              </a:lnSpc>
              <a:spcBef>
                <a:spcPts val="114"/>
              </a:spcBef>
              <a:tabLst>
                <a:tab pos="890269" algn="l"/>
                <a:tab pos="1205230" algn="l"/>
              </a:tabLst>
            </a:pPr>
            <a:r>
              <a:rPr sz="1350" i="1" spc="10" dirty="0">
                <a:latin typeface="Times New Roman"/>
                <a:cs typeface="Times New Roman"/>
              </a:rPr>
              <a:t>R	R	a</a:t>
            </a:r>
            <a:endParaRPr sz="1350">
              <a:latin typeface="Times New Roman"/>
              <a:cs typeface="Times New Roman"/>
            </a:endParaRPr>
          </a:p>
        </p:txBody>
      </p:sp>
      <p:sp>
        <p:nvSpPr>
          <p:cNvPr id="10" name="object 10"/>
          <p:cNvSpPr txBox="1"/>
          <p:nvPr/>
        </p:nvSpPr>
        <p:spPr>
          <a:xfrm>
            <a:off x="4562687" y="4571257"/>
            <a:ext cx="174625" cy="382905"/>
          </a:xfrm>
          <a:prstGeom prst="rect">
            <a:avLst/>
          </a:prstGeom>
        </p:spPr>
        <p:txBody>
          <a:bodyPr vert="horz" wrap="square" lIns="0" tIns="11430" rIns="0" bIns="0" rtlCol="0">
            <a:spAutoFit/>
          </a:bodyPr>
          <a:lstStyle/>
          <a:p>
            <a:pPr marL="12700">
              <a:lnSpc>
                <a:spcPct val="100000"/>
              </a:lnSpc>
              <a:spcBef>
                <a:spcPts val="90"/>
              </a:spcBef>
            </a:pPr>
            <a:r>
              <a:rPr sz="2350" spc="-5" dirty="0">
                <a:latin typeface="Times New Roman"/>
                <a:cs typeface="Times New Roman"/>
              </a:rPr>
              <a:t>2</a:t>
            </a:r>
            <a:endParaRPr sz="2350">
              <a:latin typeface="Times New Roman"/>
              <a:cs typeface="Times New Roman"/>
            </a:endParaRPr>
          </a:p>
        </p:txBody>
      </p:sp>
      <p:sp>
        <p:nvSpPr>
          <p:cNvPr id="11" name="object 11"/>
          <p:cNvSpPr txBox="1"/>
          <p:nvPr/>
        </p:nvSpPr>
        <p:spPr>
          <a:xfrm>
            <a:off x="4557907" y="4151455"/>
            <a:ext cx="174625" cy="382905"/>
          </a:xfrm>
          <a:prstGeom prst="rect">
            <a:avLst/>
          </a:prstGeom>
        </p:spPr>
        <p:txBody>
          <a:bodyPr vert="horz" wrap="square" lIns="0" tIns="11430" rIns="0" bIns="0" rtlCol="0">
            <a:spAutoFit/>
          </a:bodyPr>
          <a:lstStyle/>
          <a:p>
            <a:pPr marL="12700">
              <a:lnSpc>
                <a:spcPct val="100000"/>
              </a:lnSpc>
              <a:spcBef>
                <a:spcPts val="90"/>
              </a:spcBef>
            </a:pPr>
            <a:r>
              <a:rPr sz="2350" spc="-5" dirty="0">
                <a:latin typeface="Times New Roman"/>
                <a:cs typeface="Times New Roman"/>
              </a:rPr>
              <a:t>1</a:t>
            </a:r>
            <a:endParaRPr sz="2350">
              <a:latin typeface="Times New Roman"/>
              <a:cs typeface="Times New Roman"/>
            </a:endParaRPr>
          </a:p>
        </p:txBody>
      </p:sp>
      <p:sp>
        <p:nvSpPr>
          <p:cNvPr id="12" name="object 12"/>
          <p:cNvSpPr txBox="1"/>
          <p:nvPr/>
        </p:nvSpPr>
        <p:spPr>
          <a:xfrm>
            <a:off x="6153274" y="4307991"/>
            <a:ext cx="113030" cy="234315"/>
          </a:xfrm>
          <a:prstGeom prst="rect">
            <a:avLst/>
          </a:prstGeom>
        </p:spPr>
        <p:txBody>
          <a:bodyPr vert="horz" wrap="square" lIns="0" tIns="14604" rIns="0" bIns="0" rtlCol="0">
            <a:spAutoFit/>
          </a:bodyPr>
          <a:lstStyle/>
          <a:p>
            <a:pPr marL="12700">
              <a:lnSpc>
                <a:spcPct val="100000"/>
              </a:lnSpc>
              <a:spcBef>
                <a:spcPts val="114"/>
              </a:spcBef>
            </a:pPr>
            <a:r>
              <a:rPr sz="1350" spc="10" dirty="0">
                <a:latin typeface="Times New Roman"/>
                <a:cs typeface="Times New Roman"/>
              </a:rPr>
              <a:t>2</a:t>
            </a:r>
            <a:endParaRPr sz="1350">
              <a:latin typeface="Times New Roman"/>
              <a:cs typeface="Times New Roman"/>
            </a:endParaRPr>
          </a:p>
        </p:txBody>
      </p:sp>
      <p:sp>
        <p:nvSpPr>
          <p:cNvPr id="13" name="object 13"/>
          <p:cNvSpPr txBox="1"/>
          <p:nvPr/>
        </p:nvSpPr>
        <p:spPr>
          <a:xfrm>
            <a:off x="3927752" y="4243492"/>
            <a:ext cx="2636520" cy="497205"/>
          </a:xfrm>
          <a:prstGeom prst="rect">
            <a:avLst/>
          </a:prstGeom>
        </p:spPr>
        <p:txBody>
          <a:bodyPr vert="horz" wrap="square" lIns="0" tIns="12065" rIns="0" bIns="0" rtlCol="0">
            <a:spAutoFit/>
          </a:bodyPr>
          <a:lstStyle/>
          <a:p>
            <a:pPr marL="12700">
              <a:lnSpc>
                <a:spcPct val="100000"/>
              </a:lnSpc>
              <a:spcBef>
                <a:spcPts val="95"/>
              </a:spcBef>
              <a:tabLst>
                <a:tab pos="389890" algn="l"/>
                <a:tab pos="848994" algn="l"/>
                <a:tab pos="1193800" algn="l"/>
                <a:tab pos="1497330" algn="l"/>
              </a:tabLst>
            </a:pPr>
            <a:r>
              <a:rPr sz="2350" i="1" spc="-5" dirty="0">
                <a:latin typeface="Times New Roman"/>
                <a:cs typeface="Times New Roman"/>
              </a:rPr>
              <a:t>F	</a:t>
            </a:r>
            <a:r>
              <a:rPr sz="2350" spc="-5" dirty="0">
                <a:latin typeface="Symbol"/>
                <a:cs typeface="Symbol"/>
              </a:rPr>
              <a:t></a:t>
            </a:r>
            <a:r>
              <a:rPr sz="2350" spc="-5" dirty="0">
                <a:latin typeface="Times New Roman"/>
                <a:cs typeface="Times New Roman"/>
              </a:rPr>
              <a:t>	</a:t>
            </a:r>
            <a:r>
              <a:rPr sz="2350" i="1" spc="-5" dirty="0">
                <a:latin typeface="Times New Roman"/>
                <a:cs typeface="Times New Roman"/>
              </a:rPr>
              <a:t>C	</a:t>
            </a:r>
            <a:r>
              <a:rPr sz="2450" spc="-60" dirty="0">
                <a:latin typeface="Symbol"/>
                <a:cs typeface="Symbol"/>
              </a:rPr>
              <a:t></a:t>
            </a:r>
            <a:r>
              <a:rPr sz="2450" spc="-60" dirty="0">
                <a:latin typeface="Times New Roman"/>
                <a:cs typeface="Times New Roman"/>
              </a:rPr>
              <a:t>	</a:t>
            </a:r>
            <a:r>
              <a:rPr sz="3100" spc="-345" dirty="0">
                <a:latin typeface="Symbol"/>
                <a:cs typeface="Symbol"/>
              </a:rPr>
              <a:t></a:t>
            </a:r>
            <a:r>
              <a:rPr sz="2350" i="1" spc="-5" dirty="0">
                <a:latin typeface="Times New Roman"/>
                <a:cs typeface="Times New Roman"/>
              </a:rPr>
              <a:t>v</a:t>
            </a:r>
            <a:r>
              <a:rPr sz="2350" i="1" spc="-165" dirty="0">
                <a:latin typeface="Times New Roman"/>
                <a:cs typeface="Times New Roman"/>
              </a:rPr>
              <a:t> </a:t>
            </a:r>
            <a:r>
              <a:rPr sz="2350" spc="-5" dirty="0">
                <a:latin typeface="Symbol"/>
                <a:cs typeface="Symbol"/>
              </a:rPr>
              <a:t></a:t>
            </a:r>
            <a:r>
              <a:rPr sz="2350" spc="-265" dirty="0">
                <a:latin typeface="Times New Roman"/>
                <a:cs typeface="Times New Roman"/>
              </a:rPr>
              <a:t> </a:t>
            </a:r>
            <a:r>
              <a:rPr sz="2350" i="1" spc="170" dirty="0">
                <a:latin typeface="Times New Roman"/>
                <a:cs typeface="Times New Roman"/>
              </a:rPr>
              <a:t>u</a:t>
            </a:r>
            <a:r>
              <a:rPr sz="3100" spc="-265" dirty="0">
                <a:latin typeface="Symbol"/>
                <a:cs typeface="Symbol"/>
              </a:rPr>
              <a:t></a:t>
            </a:r>
            <a:r>
              <a:rPr sz="3100" spc="320" dirty="0">
                <a:latin typeface="Times New Roman"/>
                <a:cs typeface="Times New Roman"/>
              </a:rPr>
              <a:t> </a:t>
            </a:r>
            <a:r>
              <a:rPr sz="2350" i="1" spc="-160" dirty="0">
                <a:latin typeface="Times New Roman"/>
                <a:cs typeface="Times New Roman"/>
              </a:rPr>
              <a:t>A</a:t>
            </a:r>
            <a:r>
              <a:rPr sz="2350" spc="-5" dirty="0">
                <a:latin typeface="Times New Roman"/>
                <a:cs typeface="Times New Roman"/>
              </a:rPr>
              <a:t>.</a:t>
            </a:r>
            <a:endParaRPr sz="2350">
              <a:latin typeface="Times New Roman"/>
              <a:cs typeface="Times New Roman"/>
            </a:endParaRPr>
          </a:p>
        </p:txBody>
      </p:sp>
      <p:sp>
        <p:nvSpPr>
          <p:cNvPr id="14" name="object 14"/>
          <p:cNvSpPr/>
          <p:nvPr/>
        </p:nvSpPr>
        <p:spPr>
          <a:xfrm>
            <a:off x="4459772" y="5379994"/>
            <a:ext cx="178435" cy="0"/>
          </a:xfrm>
          <a:custGeom>
            <a:avLst/>
            <a:gdLst/>
            <a:ahLst/>
            <a:cxnLst/>
            <a:rect l="l" t="t" r="r" b="b"/>
            <a:pathLst>
              <a:path w="178435">
                <a:moveTo>
                  <a:pt x="0" y="0"/>
                </a:moveTo>
                <a:lnTo>
                  <a:pt x="177990" y="0"/>
                </a:lnTo>
              </a:path>
            </a:pathLst>
          </a:custGeom>
          <a:ln w="11075">
            <a:solidFill>
              <a:srgbClr val="000000"/>
            </a:solidFill>
          </a:ln>
        </p:spPr>
        <p:txBody>
          <a:bodyPr wrap="square" lIns="0" tIns="0" rIns="0" bIns="0" rtlCol="0"/>
          <a:lstStyle/>
          <a:p>
            <a:endParaRPr/>
          </a:p>
        </p:txBody>
      </p:sp>
      <p:sp>
        <p:nvSpPr>
          <p:cNvPr id="15" name="object 15"/>
          <p:cNvSpPr txBox="1"/>
          <p:nvPr/>
        </p:nvSpPr>
        <p:spPr>
          <a:xfrm>
            <a:off x="4861960" y="5344983"/>
            <a:ext cx="434340" cy="210820"/>
          </a:xfrm>
          <a:prstGeom prst="rect">
            <a:avLst/>
          </a:prstGeom>
        </p:spPr>
        <p:txBody>
          <a:bodyPr vert="horz" wrap="square" lIns="0" tIns="13970" rIns="0" bIns="0" rtlCol="0">
            <a:spAutoFit/>
          </a:bodyPr>
          <a:lstStyle/>
          <a:p>
            <a:pPr marL="12700">
              <a:lnSpc>
                <a:spcPct val="100000"/>
              </a:lnSpc>
              <a:spcBef>
                <a:spcPts val="110"/>
              </a:spcBef>
              <a:tabLst>
                <a:tab pos="315595" algn="l"/>
              </a:tabLst>
            </a:pPr>
            <a:r>
              <a:rPr sz="1200" i="1" spc="75" dirty="0">
                <a:latin typeface="Times New Roman"/>
                <a:cs typeface="Times New Roman"/>
              </a:rPr>
              <a:t>a	</a:t>
            </a:r>
            <a:r>
              <a:rPr sz="1200" i="1" spc="90" dirty="0">
                <a:latin typeface="Times New Roman"/>
                <a:cs typeface="Times New Roman"/>
              </a:rPr>
              <a:t>R</a:t>
            </a:r>
            <a:endParaRPr sz="1200">
              <a:latin typeface="Times New Roman"/>
              <a:cs typeface="Times New Roman"/>
            </a:endParaRPr>
          </a:p>
        </p:txBody>
      </p:sp>
      <p:sp>
        <p:nvSpPr>
          <p:cNvPr id="16" name="object 16"/>
          <p:cNvSpPr txBox="1"/>
          <p:nvPr/>
        </p:nvSpPr>
        <p:spPr>
          <a:xfrm>
            <a:off x="4467114" y="5375393"/>
            <a:ext cx="173355" cy="342265"/>
          </a:xfrm>
          <a:prstGeom prst="rect">
            <a:avLst/>
          </a:prstGeom>
        </p:spPr>
        <p:txBody>
          <a:bodyPr vert="horz" wrap="square" lIns="0" tIns="15875" rIns="0" bIns="0" rtlCol="0">
            <a:spAutoFit/>
          </a:bodyPr>
          <a:lstStyle/>
          <a:p>
            <a:pPr marL="12700">
              <a:lnSpc>
                <a:spcPct val="100000"/>
              </a:lnSpc>
              <a:spcBef>
                <a:spcPts val="125"/>
              </a:spcBef>
            </a:pPr>
            <a:r>
              <a:rPr sz="2050" spc="135" dirty="0">
                <a:latin typeface="Times New Roman"/>
                <a:cs typeface="Times New Roman"/>
              </a:rPr>
              <a:t>2</a:t>
            </a:r>
            <a:endParaRPr sz="2050">
              <a:latin typeface="Times New Roman"/>
              <a:cs typeface="Times New Roman"/>
            </a:endParaRPr>
          </a:p>
        </p:txBody>
      </p:sp>
      <p:sp>
        <p:nvSpPr>
          <p:cNvPr id="17" name="object 17"/>
          <p:cNvSpPr txBox="1"/>
          <p:nvPr/>
        </p:nvSpPr>
        <p:spPr>
          <a:xfrm>
            <a:off x="4462414" y="5003522"/>
            <a:ext cx="173355" cy="342265"/>
          </a:xfrm>
          <a:prstGeom prst="rect">
            <a:avLst/>
          </a:prstGeom>
        </p:spPr>
        <p:txBody>
          <a:bodyPr vert="horz" wrap="square" lIns="0" tIns="15875" rIns="0" bIns="0" rtlCol="0">
            <a:spAutoFit/>
          </a:bodyPr>
          <a:lstStyle/>
          <a:p>
            <a:pPr marL="12700">
              <a:lnSpc>
                <a:spcPct val="100000"/>
              </a:lnSpc>
              <a:spcBef>
                <a:spcPts val="125"/>
              </a:spcBef>
            </a:pPr>
            <a:r>
              <a:rPr sz="2050" spc="135" dirty="0">
                <a:latin typeface="Times New Roman"/>
                <a:cs typeface="Times New Roman"/>
              </a:rPr>
              <a:t>1</a:t>
            </a:r>
            <a:endParaRPr sz="2050">
              <a:latin typeface="Times New Roman"/>
              <a:cs typeface="Times New Roman"/>
            </a:endParaRPr>
          </a:p>
        </p:txBody>
      </p:sp>
      <p:sp>
        <p:nvSpPr>
          <p:cNvPr id="18" name="object 18"/>
          <p:cNvSpPr txBox="1"/>
          <p:nvPr/>
        </p:nvSpPr>
        <p:spPr>
          <a:xfrm>
            <a:off x="6040582" y="5142186"/>
            <a:ext cx="111760" cy="210820"/>
          </a:xfrm>
          <a:prstGeom prst="rect">
            <a:avLst/>
          </a:prstGeom>
        </p:spPr>
        <p:txBody>
          <a:bodyPr vert="horz" wrap="square" lIns="0" tIns="13970" rIns="0" bIns="0" rtlCol="0">
            <a:spAutoFit/>
          </a:bodyPr>
          <a:lstStyle/>
          <a:p>
            <a:pPr marL="12700">
              <a:lnSpc>
                <a:spcPct val="100000"/>
              </a:lnSpc>
              <a:spcBef>
                <a:spcPts val="110"/>
              </a:spcBef>
            </a:pPr>
            <a:r>
              <a:rPr sz="1200" spc="75" dirty="0">
                <a:latin typeface="Times New Roman"/>
                <a:cs typeface="Times New Roman"/>
              </a:rPr>
              <a:t>2</a:t>
            </a:r>
            <a:endParaRPr sz="1200">
              <a:latin typeface="Times New Roman"/>
              <a:cs typeface="Times New Roman"/>
            </a:endParaRPr>
          </a:p>
        </p:txBody>
      </p:sp>
      <p:sp>
        <p:nvSpPr>
          <p:cNvPr id="19" name="object 19"/>
          <p:cNvSpPr txBox="1"/>
          <p:nvPr/>
        </p:nvSpPr>
        <p:spPr>
          <a:xfrm>
            <a:off x="5395882" y="5085051"/>
            <a:ext cx="2819400" cy="443230"/>
          </a:xfrm>
          <a:prstGeom prst="rect">
            <a:avLst/>
          </a:prstGeom>
        </p:spPr>
        <p:txBody>
          <a:bodyPr vert="horz" wrap="square" lIns="0" tIns="11430" rIns="0" bIns="0" rtlCol="0">
            <a:spAutoFit/>
          </a:bodyPr>
          <a:lstStyle/>
          <a:p>
            <a:pPr marL="12700">
              <a:lnSpc>
                <a:spcPct val="100000"/>
              </a:lnSpc>
              <a:spcBef>
                <a:spcPts val="90"/>
              </a:spcBef>
            </a:pPr>
            <a:r>
              <a:rPr sz="2050" i="1" spc="114" dirty="0">
                <a:latin typeface="Times New Roman"/>
                <a:cs typeface="Times New Roman"/>
              </a:rPr>
              <a:t>v</a:t>
            </a:r>
            <a:r>
              <a:rPr sz="2050" i="1" spc="-95" dirty="0">
                <a:latin typeface="Times New Roman"/>
                <a:cs typeface="Times New Roman"/>
              </a:rPr>
              <a:t> </a:t>
            </a:r>
            <a:r>
              <a:rPr sz="2050" spc="145" dirty="0">
                <a:latin typeface="Symbol"/>
                <a:cs typeface="Symbol"/>
              </a:rPr>
              <a:t></a:t>
            </a:r>
            <a:r>
              <a:rPr sz="2050" spc="-195" dirty="0">
                <a:latin typeface="Times New Roman"/>
                <a:cs typeface="Times New Roman"/>
              </a:rPr>
              <a:t> </a:t>
            </a:r>
            <a:r>
              <a:rPr sz="2050" i="1" spc="315" dirty="0">
                <a:latin typeface="Times New Roman"/>
                <a:cs typeface="Times New Roman"/>
              </a:rPr>
              <a:t>u</a:t>
            </a:r>
            <a:r>
              <a:rPr sz="2750" spc="-155" dirty="0">
                <a:latin typeface="Symbol"/>
                <a:cs typeface="Symbol"/>
              </a:rPr>
              <a:t></a:t>
            </a:r>
            <a:r>
              <a:rPr sz="2750" spc="70" dirty="0">
                <a:latin typeface="Times New Roman"/>
                <a:cs typeface="Times New Roman"/>
              </a:rPr>
              <a:t> </a:t>
            </a:r>
            <a:r>
              <a:rPr sz="2050" spc="-80" dirty="0">
                <a:latin typeface="Times New Roman"/>
                <a:cs typeface="Times New Roman"/>
              </a:rPr>
              <a:t>.</a:t>
            </a:r>
            <a:r>
              <a:rPr sz="2050" i="1" spc="135" dirty="0">
                <a:latin typeface="Times New Roman"/>
                <a:cs typeface="Times New Roman"/>
              </a:rPr>
              <a:t>u</a:t>
            </a:r>
            <a:r>
              <a:rPr sz="2050" spc="170" dirty="0">
                <a:latin typeface="Times New Roman"/>
                <a:cs typeface="Times New Roman"/>
              </a:rPr>
              <a:t>.</a:t>
            </a:r>
            <a:r>
              <a:rPr sz="2050" i="1" spc="165" dirty="0">
                <a:latin typeface="Times New Roman"/>
                <a:cs typeface="Times New Roman"/>
              </a:rPr>
              <a:t>A</a:t>
            </a:r>
            <a:r>
              <a:rPr sz="2050" i="1" dirty="0">
                <a:latin typeface="Times New Roman"/>
                <a:cs typeface="Times New Roman"/>
              </a:rPr>
              <a:t> </a:t>
            </a:r>
            <a:r>
              <a:rPr sz="2050" i="1" spc="-90" dirty="0">
                <a:latin typeface="Times New Roman"/>
                <a:cs typeface="Times New Roman"/>
              </a:rPr>
              <a:t> </a:t>
            </a:r>
            <a:r>
              <a:rPr sz="2050" spc="35" dirty="0">
                <a:latin typeface="Times New Roman"/>
                <a:cs typeface="Times New Roman"/>
              </a:rPr>
              <a:t>(</a:t>
            </a:r>
            <a:r>
              <a:rPr sz="2050" spc="225" dirty="0">
                <a:latin typeface="Times New Roman"/>
                <a:cs typeface="Times New Roman"/>
              </a:rPr>
              <a:t>W</a:t>
            </a:r>
            <a:r>
              <a:rPr sz="2050" spc="35" dirty="0">
                <a:latin typeface="Times New Roman"/>
                <a:cs typeface="Times New Roman"/>
              </a:rPr>
              <a:t>)</a:t>
            </a:r>
            <a:r>
              <a:rPr sz="2050" spc="65" dirty="0">
                <a:latin typeface="Times New Roman"/>
                <a:cs typeface="Times New Roman"/>
              </a:rPr>
              <a:t>..</a:t>
            </a:r>
            <a:r>
              <a:rPr sz="2050" spc="35" dirty="0">
                <a:latin typeface="Times New Roman"/>
                <a:cs typeface="Times New Roman"/>
              </a:rPr>
              <a:t>.</a:t>
            </a:r>
            <a:r>
              <a:rPr sz="2050" i="1" spc="65" dirty="0">
                <a:latin typeface="Times New Roman"/>
                <a:cs typeface="Times New Roman"/>
              </a:rPr>
              <a:t>.</a:t>
            </a:r>
            <a:r>
              <a:rPr sz="2050" i="1" spc="35" dirty="0">
                <a:latin typeface="Times New Roman"/>
                <a:cs typeface="Times New Roman"/>
              </a:rPr>
              <a:t>(</a:t>
            </a:r>
            <a:r>
              <a:rPr sz="2050" i="1" spc="235" dirty="0">
                <a:latin typeface="Times New Roman"/>
                <a:cs typeface="Times New Roman"/>
              </a:rPr>
              <a:t>x</a:t>
            </a:r>
            <a:r>
              <a:rPr sz="2050" i="1" spc="240" dirty="0">
                <a:latin typeface="Times New Roman"/>
                <a:cs typeface="Times New Roman"/>
              </a:rPr>
              <a:t>v</a:t>
            </a:r>
            <a:r>
              <a:rPr sz="2050" i="1" spc="10" dirty="0">
                <a:latin typeface="Times New Roman"/>
                <a:cs typeface="Times New Roman"/>
              </a:rPr>
              <a:t>iii</a:t>
            </a:r>
            <a:r>
              <a:rPr sz="2050" i="1" spc="85" dirty="0">
                <a:latin typeface="Times New Roman"/>
                <a:cs typeface="Times New Roman"/>
              </a:rPr>
              <a:t>)</a:t>
            </a:r>
            <a:endParaRPr sz="2050">
              <a:latin typeface="Times New Roman"/>
              <a:cs typeface="Times New Roman"/>
            </a:endParaRPr>
          </a:p>
        </p:txBody>
      </p:sp>
      <p:sp>
        <p:nvSpPr>
          <p:cNvPr id="20" name="object 20"/>
          <p:cNvSpPr txBox="1"/>
          <p:nvPr/>
        </p:nvSpPr>
        <p:spPr>
          <a:xfrm>
            <a:off x="3959131" y="5085051"/>
            <a:ext cx="1471295" cy="443230"/>
          </a:xfrm>
          <a:prstGeom prst="rect">
            <a:avLst/>
          </a:prstGeom>
        </p:spPr>
        <p:txBody>
          <a:bodyPr vert="horz" wrap="square" lIns="0" tIns="11430" rIns="0" bIns="0" rtlCol="0">
            <a:spAutoFit/>
          </a:bodyPr>
          <a:lstStyle/>
          <a:p>
            <a:pPr marL="12700">
              <a:lnSpc>
                <a:spcPct val="100000"/>
              </a:lnSpc>
              <a:spcBef>
                <a:spcPts val="90"/>
              </a:spcBef>
              <a:tabLst>
                <a:tab pos="737870" algn="l"/>
                <a:tab pos="1361440" algn="l"/>
              </a:tabLst>
            </a:pPr>
            <a:r>
              <a:rPr sz="2050" i="1" spc="165" dirty="0">
                <a:latin typeface="Times New Roman"/>
                <a:cs typeface="Times New Roman"/>
              </a:rPr>
              <a:t>P</a:t>
            </a:r>
            <a:r>
              <a:rPr sz="2050" i="1" spc="65" dirty="0">
                <a:latin typeface="Times New Roman"/>
                <a:cs typeface="Times New Roman"/>
              </a:rPr>
              <a:t> </a:t>
            </a:r>
            <a:r>
              <a:rPr sz="2050" spc="145" dirty="0">
                <a:latin typeface="Symbol"/>
                <a:cs typeface="Symbol"/>
              </a:rPr>
              <a:t></a:t>
            </a:r>
            <a:r>
              <a:rPr sz="2050" dirty="0">
                <a:latin typeface="Times New Roman"/>
                <a:cs typeface="Times New Roman"/>
              </a:rPr>
              <a:t>	</a:t>
            </a:r>
            <a:r>
              <a:rPr sz="2200" spc="65" dirty="0">
                <a:latin typeface="Symbol"/>
                <a:cs typeface="Symbol"/>
              </a:rPr>
              <a:t></a:t>
            </a:r>
            <a:r>
              <a:rPr sz="2200" dirty="0">
                <a:latin typeface="Times New Roman"/>
                <a:cs typeface="Times New Roman"/>
              </a:rPr>
              <a:t> </a:t>
            </a:r>
            <a:r>
              <a:rPr sz="2200" spc="-220" dirty="0">
                <a:latin typeface="Times New Roman"/>
                <a:cs typeface="Times New Roman"/>
              </a:rPr>
              <a:t> </a:t>
            </a:r>
            <a:r>
              <a:rPr sz="2050" i="1" spc="180" dirty="0">
                <a:latin typeface="Times New Roman"/>
                <a:cs typeface="Times New Roman"/>
              </a:rPr>
              <a:t>C</a:t>
            </a:r>
            <a:r>
              <a:rPr sz="2050" i="1" dirty="0">
                <a:latin typeface="Times New Roman"/>
                <a:cs typeface="Times New Roman"/>
              </a:rPr>
              <a:t>	</a:t>
            </a:r>
            <a:r>
              <a:rPr sz="2750" spc="-155" dirty="0">
                <a:latin typeface="Symbol"/>
                <a:cs typeface="Symbol"/>
              </a:rPr>
              <a:t></a:t>
            </a:r>
            <a:endParaRPr sz="2750">
              <a:latin typeface="Symbol"/>
              <a:cs typeface="Symbol"/>
            </a:endParaRPr>
          </a:p>
        </p:txBody>
      </p:sp>
      <p:sp>
        <p:nvSpPr>
          <p:cNvPr id="21" name="object 21"/>
          <p:cNvSpPr/>
          <p:nvPr/>
        </p:nvSpPr>
        <p:spPr>
          <a:xfrm>
            <a:off x="6998199" y="5837194"/>
            <a:ext cx="172085" cy="0"/>
          </a:xfrm>
          <a:custGeom>
            <a:avLst/>
            <a:gdLst/>
            <a:ahLst/>
            <a:cxnLst/>
            <a:rect l="l" t="t" r="r" b="b"/>
            <a:pathLst>
              <a:path w="172084">
                <a:moveTo>
                  <a:pt x="0" y="0"/>
                </a:moveTo>
                <a:lnTo>
                  <a:pt x="171672" y="0"/>
                </a:lnTo>
              </a:path>
            </a:pathLst>
          </a:custGeom>
          <a:ln w="11075">
            <a:solidFill>
              <a:srgbClr val="000000"/>
            </a:solidFill>
          </a:ln>
        </p:spPr>
        <p:txBody>
          <a:bodyPr wrap="square" lIns="0" tIns="0" rIns="0" bIns="0" rtlCol="0"/>
          <a:lstStyle/>
          <a:p>
            <a:endParaRPr/>
          </a:p>
        </p:txBody>
      </p:sp>
      <p:sp>
        <p:nvSpPr>
          <p:cNvPr id="22" name="object 22"/>
          <p:cNvSpPr txBox="1"/>
          <p:nvPr/>
        </p:nvSpPr>
        <p:spPr>
          <a:xfrm>
            <a:off x="7385291" y="5802183"/>
            <a:ext cx="107950" cy="210820"/>
          </a:xfrm>
          <a:prstGeom prst="rect">
            <a:avLst/>
          </a:prstGeom>
        </p:spPr>
        <p:txBody>
          <a:bodyPr vert="horz" wrap="square" lIns="0" tIns="13970" rIns="0" bIns="0" rtlCol="0">
            <a:spAutoFit/>
          </a:bodyPr>
          <a:lstStyle/>
          <a:p>
            <a:pPr marL="12700">
              <a:lnSpc>
                <a:spcPct val="100000"/>
              </a:lnSpc>
              <a:spcBef>
                <a:spcPts val="110"/>
              </a:spcBef>
            </a:pPr>
            <a:r>
              <a:rPr sz="1200" i="1" spc="45" dirty="0">
                <a:latin typeface="Times New Roman"/>
                <a:cs typeface="Times New Roman"/>
              </a:rPr>
              <a:t>a</a:t>
            </a:r>
            <a:endParaRPr sz="1200">
              <a:latin typeface="Times New Roman"/>
              <a:cs typeface="Times New Roman"/>
            </a:endParaRPr>
          </a:p>
        </p:txBody>
      </p:sp>
      <p:sp>
        <p:nvSpPr>
          <p:cNvPr id="23" name="object 23"/>
          <p:cNvSpPr txBox="1"/>
          <p:nvPr/>
        </p:nvSpPr>
        <p:spPr>
          <a:xfrm>
            <a:off x="7004704" y="5832593"/>
            <a:ext cx="167005" cy="342265"/>
          </a:xfrm>
          <a:prstGeom prst="rect">
            <a:avLst/>
          </a:prstGeom>
        </p:spPr>
        <p:txBody>
          <a:bodyPr vert="horz" wrap="square" lIns="0" tIns="15875" rIns="0" bIns="0" rtlCol="0">
            <a:spAutoFit/>
          </a:bodyPr>
          <a:lstStyle/>
          <a:p>
            <a:pPr marL="12700">
              <a:lnSpc>
                <a:spcPct val="100000"/>
              </a:lnSpc>
              <a:spcBef>
                <a:spcPts val="125"/>
              </a:spcBef>
            </a:pPr>
            <a:r>
              <a:rPr sz="2050" spc="85" dirty="0">
                <a:latin typeface="Times New Roman"/>
                <a:cs typeface="Times New Roman"/>
              </a:rPr>
              <a:t>2</a:t>
            </a:r>
            <a:endParaRPr sz="2050">
              <a:latin typeface="Times New Roman"/>
              <a:cs typeface="Times New Roman"/>
            </a:endParaRPr>
          </a:p>
        </p:txBody>
      </p:sp>
      <p:sp>
        <p:nvSpPr>
          <p:cNvPr id="24" name="object 24"/>
          <p:cNvSpPr txBox="1"/>
          <p:nvPr/>
        </p:nvSpPr>
        <p:spPr>
          <a:xfrm>
            <a:off x="7000177" y="5460722"/>
            <a:ext cx="167005" cy="342265"/>
          </a:xfrm>
          <a:prstGeom prst="rect">
            <a:avLst/>
          </a:prstGeom>
        </p:spPr>
        <p:txBody>
          <a:bodyPr vert="horz" wrap="square" lIns="0" tIns="15875" rIns="0" bIns="0" rtlCol="0">
            <a:spAutoFit/>
          </a:bodyPr>
          <a:lstStyle/>
          <a:p>
            <a:pPr marL="12700">
              <a:lnSpc>
                <a:spcPct val="100000"/>
              </a:lnSpc>
              <a:spcBef>
                <a:spcPts val="125"/>
              </a:spcBef>
            </a:pPr>
            <a:r>
              <a:rPr sz="2050" spc="85" dirty="0">
                <a:latin typeface="Times New Roman"/>
                <a:cs typeface="Times New Roman"/>
              </a:rPr>
              <a:t>1</a:t>
            </a:r>
            <a:endParaRPr sz="2050">
              <a:latin typeface="Times New Roman"/>
              <a:cs typeface="Times New Roman"/>
            </a:endParaRPr>
          </a:p>
        </p:txBody>
      </p:sp>
      <p:sp>
        <p:nvSpPr>
          <p:cNvPr id="25" name="object 25"/>
          <p:cNvSpPr txBox="1"/>
          <p:nvPr/>
        </p:nvSpPr>
        <p:spPr>
          <a:xfrm>
            <a:off x="53339" y="5599841"/>
            <a:ext cx="6912609" cy="342265"/>
          </a:xfrm>
          <a:prstGeom prst="rect">
            <a:avLst/>
          </a:prstGeom>
        </p:spPr>
        <p:txBody>
          <a:bodyPr vert="horz" wrap="square" lIns="0" tIns="15875" rIns="0" bIns="0" rtlCol="0">
            <a:spAutoFit/>
          </a:bodyPr>
          <a:lstStyle/>
          <a:p>
            <a:pPr marL="38100">
              <a:lnSpc>
                <a:spcPct val="100000"/>
              </a:lnSpc>
              <a:spcBef>
                <a:spcPts val="125"/>
              </a:spcBef>
            </a:pPr>
            <a:r>
              <a:rPr sz="2000" dirty="0">
                <a:latin typeface="Times New Roman"/>
                <a:cs typeface="Times New Roman"/>
              </a:rPr>
              <a:t>The </a:t>
            </a:r>
            <a:r>
              <a:rPr sz="2000" spc="-10" dirty="0">
                <a:latin typeface="Times New Roman"/>
                <a:cs typeface="Times New Roman"/>
              </a:rPr>
              <a:t>maximum</a:t>
            </a:r>
            <a:r>
              <a:rPr sz="2000" spc="5" dirty="0">
                <a:latin typeface="Times New Roman"/>
                <a:cs typeface="Times New Roman"/>
              </a:rPr>
              <a:t> </a:t>
            </a:r>
            <a:r>
              <a:rPr sz="2000" dirty="0">
                <a:latin typeface="Times New Roman"/>
                <a:cs typeface="Times New Roman"/>
              </a:rPr>
              <a:t>power</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rotor</a:t>
            </a:r>
            <a:r>
              <a:rPr sz="2000" spc="-30" dirty="0">
                <a:latin typeface="Times New Roman"/>
                <a:cs typeface="Times New Roman"/>
              </a:rPr>
              <a:t> </a:t>
            </a:r>
            <a:r>
              <a:rPr sz="2000" dirty="0">
                <a:latin typeface="Times New Roman"/>
                <a:cs typeface="Times New Roman"/>
              </a:rPr>
              <a:t>at</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surface</a:t>
            </a:r>
            <a:r>
              <a:rPr sz="2000" spc="-4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blade</a:t>
            </a:r>
            <a:r>
              <a:rPr sz="2000" spc="-20" dirty="0">
                <a:latin typeface="Times New Roman"/>
                <a:cs typeface="Times New Roman"/>
              </a:rPr>
              <a:t> </a:t>
            </a:r>
            <a:r>
              <a:rPr sz="2000" dirty="0">
                <a:latin typeface="Times New Roman"/>
                <a:cs typeface="Times New Roman"/>
              </a:rPr>
              <a:t>is;</a:t>
            </a:r>
            <a:r>
              <a:rPr sz="2000" spc="75" dirty="0">
                <a:latin typeface="Times New Roman"/>
                <a:cs typeface="Times New Roman"/>
              </a:rPr>
              <a:t> </a:t>
            </a:r>
            <a:r>
              <a:rPr sz="3075" i="1" spc="157" baseline="-5420" dirty="0">
                <a:latin typeface="Times New Roman"/>
                <a:cs typeface="Times New Roman"/>
              </a:rPr>
              <a:t>P</a:t>
            </a:r>
            <a:r>
              <a:rPr sz="3075" i="1" spc="67" baseline="-5420" dirty="0">
                <a:latin typeface="Times New Roman"/>
                <a:cs typeface="Times New Roman"/>
              </a:rPr>
              <a:t> </a:t>
            </a:r>
            <a:r>
              <a:rPr sz="3075" spc="142" baseline="-5420" dirty="0">
                <a:latin typeface="Symbol"/>
                <a:cs typeface="Symbol"/>
              </a:rPr>
              <a:t></a:t>
            </a:r>
            <a:endParaRPr sz="3075" baseline="-5420">
              <a:latin typeface="Symbol"/>
              <a:cs typeface="Symbol"/>
            </a:endParaRPr>
          </a:p>
        </p:txBody>
      </p:sp>
      <p:sp>
        <p:nvSpPr>
          <p:cNvPr id="26" name="object 26"/>
          <p:cNvSpPr txBox="1"/>
          <p:nvPr/>
        </p:nvSpPr>
        <p:spPr>
          <a:xfrm>
            <a:off x="7621343" y="5618346"/>
            <a:ext cx="107950" cy="210820"/>
          </a:xfrm>
          <a:prstGeom prst="rect">
            <a:avLst/>
          </a:prstGeom>
        </p:spPr>
        <p:txBody>
          <a:bodyPr vert="horz" wrap="square" lIns="0" tIns="13970" rIns="0" bIns="0" rtlCol="0">
            <a:spAutoFit/>
          </a:bodyPr>
          <a:lstStyle/>
          <a:p>
            <a:pPr marL="12700">
              <a:lnSpc>
                <a:spcPct val="100000"/>
              </a:lnSpc>
              <a:spcBef>
                <a:spcPts val="110"/>
              </a:spcBef>
            </a:pPr>
            <a:r>
              <a:rPr sz="1200" spc="45" dirty="0">
                <a:latin typeface="Times New Roman"/>
                <a:cs typeface="Times New Roman"/>
              </a:rPr>
              <a:t>3</a:t>
            </a:r>
            <a:endParaRPr sz="1200">
              <a:latin typeface="Times New Roman"/>
              <a:cs typeface="Times New Roman"/>
            </a:endParaRPr>
          </a:p>
        </p:txBody>
      </p:sp>
      <p:sp>
        <p:nvSpPr>
          <p:cNvPr id="27" name="object 27"/>
          <p:cNvSpPr txBox="1"/>
          <p:nvPr/>
        </p:nvSpPr>
        <p:spPr>
          <a:xfrm>
            <a:off x="7214762" y="5610345"/>
            <a:ext cx="1866264" cy="361950"/>
          </a:xfrm>
          <a:prstGeom prst="rect">
            <a:avLst/>
          </a:prstGeom>
        </p:spPr>
        <p:txBody>
          <a:bodyPr vert="horz" wrap="square" lIns="0" tIns="13335" rIns="0" bIns="0" rtlCol="0">
            <a:spAutoFit/>
          </a:bodyPr>
          <a:lstStyle/>
          <a:p>
            <a:pPr marL="12700">
              <a:lnSpc>
                <a:spcPct val="100000"/>
              </a:lnSpc>
              <a:spcBef>
                <a:spcPts val="105"/>
              </a:spcBef>
              <a:tabLst>
                <a:tab pos="532130" algn="l"/>
              </a:tabLst>
            </a:pPr>
            <a:r>
              <a:rPr sz="2200" spc="10" dirty="0">
                <a:latin typeface="Symbol"/>
                <a:cs typeface="Symbol"/>
              </a:rPr>
              <a:t></a:t>
            </a:r>
            <a:r>
              <a:rPr sz="2200" spc="10" dirty="0">
                <a:latin typeface="Times New Roman"/>
                <a:cs typeface="Times New Roman"/>
              </a:rPr>
              <a:t> </a:t>
            </a:r>
            <a:r>
              <a:rPr sz="2200" spc="-215" dirty="0">
                <a:latin typeface="Times New Roman"/>
                <a:cs typeface="Times New Roman"/>
              </a:rPr>
              <a:t> </a:t>
            </a:r>
            <a:r>
              <a:rPr sz="2050" i="1" spc="75" dirty="0">
                <a:latin typeface="Times New Roman"/>
                <a:cs typeface="Times New Roman"/>
              </a:rPr>
              <a:t>v</a:t>
            </a:r>
            <a:r>
              <a:rPr sz="2050" i="1" dirty="0">
                <a:latin typeface="Times New Roman"/>
                <a:cs typeface="Times New Roman"/>
              </a:rPr>
              <a:t>	</a:t>
            </a:r>
            <a:r>
              <a:rPr sz="2050" i="1" spc="105" dirty="0">
                <a:latin typeface="Times New Roman"/>
                <a:cs typeface="Times New Roman"/>
              </a:rPr>
              <a:t>A</a:t>
            </a:r>
            <a:r>
              <a:rPr sz="2050" i="1" spc="-160" dirty="0">
                <a:latin typeface="Times New Roman"/>
                <a:cs typeface="Times New Roman"/>
              </a:rPr>
              <a:t> </a:t>
            </a:r>
            <a:r>
              <a:rPr sz="2050" spc="10" dirty="0">
                <a:latin typeface="Times New Roman"/>
                <a:cs typeface="Times New Roman"/>
              </a:rPr>
              <a:t>(</a:t>
            </a:r>
            <a:r>
              <a:rPr sz="2050" spc="145" dirty="0">
                <a:latin typeface="Times New Roman"/>
                <a:cs typeface="Times New Roman"/>
              </a:rPr>
              <a:t>W</a:t>
            </a:r>
            <a:r>
              <a:rPr sz="2050" spc="10" dirty="0">
                <a:latin typeface="Times New Roman"/>
                <a:cs typeface="Times New Roman"/>
              </a:rPr>
              <a:t>)</a:t>
            </a:r>
            <a:r>
              <a:rPr sz="2050" spc="40" dirty="0">
                <a:latin typeface="Times New Roman"/>
                <a:cs typeface="Times New Roman"/>
              </a:rPr>
              <a:t>.</a:t>
            </a:r>
            <a:r>
              <a:rPr sz="2050" spc="-90" dirty="0">
                <a:latin typeface="Times New Roman"/>
                <a:cs typeface="Times New Roman"/>
              </a:rPr>
              <a:t>.</a:t>
            </a:r>
            <a:r>
              <a:rPr sz="2050" i="1" spc="10" dirty="0">
                <a:latin typeface="Times New Roman"/>
                <a:cs typeface="Times New Roman"/>
              </a:rPr>
              <a:t>(</a:t>
            </a:r>
            <a:r>
              <a:rPr sz="2050" i="1" spc="195" dirty="0">
                <a:latin typeface="Times New Roman"/>
                <a:cs typeface="Times New Roman"/>
              </a:rPr>
              <a:t>x</a:t>
            </a:r>
            <a:r>
              <a:rPr sz="2050" i="1" spc="-15" dirty="0">
                <a:latin typeface="Times New Roman"/>
                <a:cs typeface="Times New Roman"/>
              </a:rPr>
              <a:t>i</a:t>
            </a:r>
            <a:r>
              <a:rPr sz="2050" i="1" spc="200" dirty="0">
                <a:latin typeface="Times New Roman"/>
                <a:cs typeface="Times New Roman"/>
              </a:rPr>
              <a:t>x</a:t>
            </a:r>
            <a:r>
              <a:rPr sz="2050" i="1" spc="55" dirty="0">
                <a:latin typeface="Times New Roman"/>
                <a:cs typeface="Times New Roman"/>
              </a:rPr>
              <a:t>)</a:t>
            </a:r>
            <a:endParaRPr sz="2050">
              <a:latin typeface="Times New Roman"/>
              <a:cs typeface="Times New Roman"/>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65</a:t>
            </a:r>
            <a:endParaRPr sz="1200">
              <a:latin typeface="Arial MT"/>
              <a:cs typeface="Arial MT"/>
            </a:endParaRPr>
          </a:p>
        </p:txBody>
      </p:sp>
      <p:sp>
        <p:nvSpPr>
          <p:cNvPr id="3" name="object 3"/>
          <p:cNvSpPr/>
          <p:nvPr/>
        </p:nvSpPr>
        <p:spPr>
          <a:xfrm>
            <a:off x="1137619" y="545339"/>
            <a:ext cx="610235" cy="0"/>
          </a:xfrm>
          <a:custGeom>
            <a:avLst/>
            <a:gdLst/>
            <a:ahLst/>
            <a:cxnLst/>
            <a:rect l="l" t="t" r="r" b="b"/>
            <a:pathLst>
              <a:path w="610235">
                <a:moveTo>
                  <a:pt x="0" y="0"/>
                </a:moveTo>
                <a:lnTo>
                  <a:pt x="609923" y="0"/>
                </a:lnTo>
              </a:path>
            </a:pathLst>
          </a:custGeom>
          <a:ln w="12487">
            <a:solidFill>
              <a:srgbClr val="000000"/>
            </a:solidFill>
          </a:ln>
        </p:spPr>
        <p:txBody>
          <a:bodyPr wrap="square" lIns="0" tIns="0" rIns="0" bIns="0" rtlCol="0"/>
          <a:lstStyle/>
          <a:p>
            <a:endParaRPr/>
          </a:p>
        </p:txBody>
      </p:sp>
      <p:sp>
        <p:nvSpPr>
          <p:cNvPr id="4" name="object 4"/>
          <p:cNvSpPr/>
          <p:nvPr/>
        </p:nvSpPr>
        <p:spPr>
          <a:xfrm>
            <a:off x="6369345" y="545339"/>
            <a:ext cx="374015" cy="0"/>
          </a:xfrm>
          <a:custGeom>
            <a:avLst/>
            <a:gdLst/>
            <a:ahLst/>
            <a:cxnLst/>
            <a:rect l="l" t="t" r="r" b="b"/>
            <a:pathLst>
              <a:path w="374015">
                <a:moveTo>
                  <a:pt x="0" y="0"/>
                </a:moveTo>
                <a:lnTo>
                  <a:pt x="373398" y="0"/>
                </a:lnTo>
              </a:path>
            </a:pathLst>
          </a:custGeom>
          <a:ln w="12487">
            <a:solidFill>
              <a:srgbClr val="000000"/>
            </a:solidFill>
          </a:ln>
        </p:spPr>
        <p:txBody>
          <a:bodyPr wrap="square" lIns="0" tIns="0" rIns="0" bIns="0" rtlCol="0"/>
          <a:lstStyle/>
          <a:p>
            <a:endParaRPr/>
          </a:p>
        </p:txBody>
      </p:sp>
      <p:sp>
        <p:nvSpPr>
          <p:cNvPr id="5" name="object 5"/>
          <p:cNvSpPr/>
          <p:nvPr/>
        </p:nvSpPr>
        <p:spPr>
          <a:xfrm>
            <a:off x="6929152" y="545339"/>
            <a:ext cx="217804" cy="0"/>
          </a:xfrm>
          <a:custGeom>
            <a:avLst/>
            <a:gdLst/>
            <a:ahLst/>
            <a:cxnLst/>
            <a:rect l="l" t="t" r="r" b="b"/>
            <a:pathLst>
              <a:path w="217804">
                <a:moveTo>
                  <a:pt x="0" y="0"/>
                </a:moveTo>
                <a:lnTo>
                  <a:pt x="217329" y="0"/>
                </a:lnTo>
              </a:path>
            </a:pathLst>
          </a:custGeom>
          <a:ln w="12487">
            <a:solidFill>
              <a:srgbClr val="000000"/>
            </a:solidFill>
          </a:ln>
        </p:spPr>
        <p:txBody>
          <a:bodyPr wrap="square" lIns="0" tIns="0" rIns="0" bIns="0" rtlCol="0"/>
          <a:lstStyle/>
          <a:p>
            <a:endParaRPr/>
          </a:p>
        </p:txBody>
      </p:sp>
      <p:sp>
        <p:nvSpPr>
          <p:cNvPr id="6" name="object 6"/>
          <p:cNvSpPr txBox="1"/>
          <p:nvPr/>
        </p:nvSpPr>
        <p:spPr>
          <a:xfrm>
            <a:off x="6746380" y="310142"/>
            <a:ext cx="1732280" cy="613410"/>
          </a:xfrm>
          <a:prstGeom prst="rect">
            <a:avLst/>
          </a:prstGeom>
        </p:spPr>
        <p:txBody>
          <a:bodyPr vert="horz" wrap="square" lIns="0" tIns="17145" rIns="0" bIns="0" rtlCol="0">
            <a:spAutoFit/>
          </a:bodyPr>
          <a:lstStyle/>
          <a:p>
            <a:pPr marL="12700">
              <a:lnSpc>
                <a:spcPts val="2290"/>
              </a:lnSpc>
              <a:spcBef>
                <a:spcPts val="135"/>
              </a:spcBef>
              <a:tabLst>
                <a:tab pos="438784" algn="l"/>
              </a:tabLst>
            </a:pPr>
            <a:r>
              <a:rPr sz="2300" spc="155" dirty="0">
                <a:latin typeface="Times New Roman"/>
                <a:cs typeface="Times New Roman"/>
              </a:rPr>
              <a:t>)	........(</a:t>
            </a:r>
            <a:r>
              <a:rPr sz="2300" i="1" spc="155" dirty="0">
                <a:latin typeface="Times New Roman"/>
                <a:cs typeface="Times New Roman"/>
              </a:rPr>
              <a:t>xx</a:t>
            </a:r>
            <a:r>
              <a:rPr sz="2300" spc="155" dirty="0">
                <a:latin typeface="Times New Roman"/>
                <a:cs typeface="Times New Roman"/>
              </a:rPr>
              <a:t>)</a:t>
            </a:r>
            <a:endParaRPr sz="2300">
              <a:latin typeface="Times New Roman"/>
              <a:cs typeface="Times New Roman"/>
            </a:endParaRPr>
          </a:p>
          <a:p>
            <a:pPr marL="211454">
              <a:lnSpc>
                <a:spcPts val="2290"/>
              </a:lnSpc>
            </a:pPr>
            <a:r>
              <a:rPr sz="2300" i="1" spc="210" dirty="0">
                <a:latin typeface="Times New Roman"/>
                <a:cs typeface="Times New Roman"/>
              </a:rPr>
              <a:t>v</a:t>
            </a:r>
            <a:endParaRPr sz="2300">
              <a:latin typeface="Times New Roman"/>
              <a:cs typeface="Times New Roman"/>
            </a:endParaRPr>
          </a:p>
        </p:txBody>
      </p:sp>
      <p:sp>
        <p:nvSpPr>
          <p:cNvPr id="7" name="object 7"/>
          <p:cNvSpPr txBox="1"/>
          <p:nvPr/>
        </p:nvSpPr>
        <p:spPr>
          <a:xfrm>
            <a:off x="6360125" y="408724"/>
            <a:ext cx="358140" cy="381635"/>
          </a:xfrm>
          <a:prstGeom prst="rect">
            <a:avLst/>
          </a:prstGeom>
        </p:spPr>
        <p:txBody>
          <a:bodyPr vert="horz" wrap="square" lIns="0" tIns="17145" rIns="0" bIns="0" rtlCol="0">
            <a:spAutoFit/>
          </a:bodyPr>
          <a:lstStyle/>
          <a:p>
            <a:pPr marL="38100">
              <a:lnSpc>
                <a:spcPct val="100000"/>
              </a:lnSpc>
              <a:spcBef>
                <a:spcPts val="135"/>
              </a:spcBef>
            </a:pPr>
            <a:r>
              <a:rPr sz="3450" i="1" spc="382" baseline="-25362" dirty="0">
                <a:latin typeface="Times New Roman"/>
                <a:cs typeface="Times New Roman"/>
              </a:rPr>
              <a:t>v</a:t>
            </a:r>
            <a:r>
              <a:rPr sz="1350" spc="254" dirty="0">
                <a:latin typeface="Times New Roman"/>
                <a:cs typeface="Times New Roman"/>
              </a:rPr>
              <a:t>2</a:t>
            </a:r>
            <a:endParaRPr sz="1350">
              <a:latin typeface="Times New Roman"/>
              <a:cs typeface="Times New Roman"/>
            </a:endParaRPr>
          </a:p>
        </p:txBody>
      </p:sp>
      <p:sp>
        <p:nvSpPr>
          <p:cNvPr id="8" name="object 8"/>
          <p:cNvSpPr txBox="1"/>
          <p:nvPr/>
        </p:nvSpPr>
        <p:spPr>
          <a:xfrm>
            <a:off x="4029028" y="532415"/>
            <a:ext cx="128270" cy="233045"/>
          </a:xfrm>
          <a:prstGeom prst="rect">
            <a:avLst/>
          </a:prstGeom>
        </p:spPr>
        <p:txBody>
          <a:bodyPr vert="horz" wrap="square" lIns="0" tIns="13970" rIns="0" bIns="0" rtlCol="0">
            <a:spAutoFit/>
          </a:bodyPr>
          <a:lstStyle/>
          <a:p>
            <a:pPr marL="12700">
              <a:lnSpc>
                <a:spcPct val="100000"/>
              </a:lnSpc>
              <a:spcBef>
                <a:spcPts val="110"/>
              </a:spcBef>
            </a:pPr>
            <a:r>
              <a:rPr sz="1350" spc="130" dirty="0">
                <a:latin typeface="Times New Roman"/>
                <a:cs typeface="Times New Roman"/>
              </a:rPr>
              <a:t>3</a:t>
            </a:r>
            <a:endParaRPr sz="1350">
              <a:latin typeface="Times New Roman"/>
              <a:cs typeface="Times New Roman"/>
            </a:endParaRPr>
          </a:p>
        </p:txBody>
      </p:sp>
      <p:sp>
        <p:nvSpPr>
          <p:cNvPr id="9" name="object 9"/>
          <p:cNvSpPr txBox="1"/>
          <p:nvPr/>
        </p:nvSpPr>
        <p:spPr>
          <a:xfrm>
            <a:off x="1323987" y="739100"/>
            <a:ext cx="347980" cy="233045"/>
          </a:xfrm>
          <a:prstGeom prst="rect">
            <a:avLst/>
          </a:prstGeom>
        </p:spPr>
        <p:txBody>
          <a:bodyPr vert="horz" wrap="square" lIns="0" tIns="13970" rIns="0" bIns="0" rtlCol="0">
            <a:spAutoFit/>
          </a:bodyPr>
          <a:lstStyle/>
          <a:p>
            <a:pPr marL="12700">
              <a:lnSpc>
                <a:spcPct val="100000"/>
              </a:lnSpc>
              <a:spcBef>
                <a:spcPts val="110"/>
              </a:spcBef>
            </a:pPr>
            <a:r>
              <a:rPr sz="1350" spc="-15" dirty="0">
                <a:latin typeface="Times New Roman"/>
                <a:cs typeface="Times New Roman"/>
              </a:rPr>
              <a:t>m</a:t>
            </a:r>
            <a:r>
              <a:rPr sz="1350" spc="85" dirty="0">
                <a:latin typeface="Times New Roman"/>
                <a:cs typeface="Times New Roman"/>
              </a:rPr>
              <a:t>a</a:t>
            </a:r>
            <a:r>
              <a:rPr sz="1350" spc="130" dirty="0">
                <a:latin typeface="Times New Roman"/>
                <a:cs typeface="Times New Roman"/>
              </a:rPr>
              <a:t>x</a:t>
            </a:r>
            <a:endParaRPr sz="1350">
              <a:latin typeface="Times New Roman"/>
              <a:cs typeface="Times New Roman"/>
            </a:endParaRPr>
          </a:p>
        </p:txBody>
      </p:sp>
      <p:sp>
        <p:nvSpPr>
          <p:cNvPr id="10" name="object 10"/>
          <p:cNvSpPr txBox="1"/>
          <p:nvPr/>
        </p:nvSpPr>
        <p:spPr>
          <a:xfrm>
            <a:off x="6344081" y="0"/>
            <a:ext cx="385445" cy="381635"/>
          </a:xfrm>
          <a:prstGeom prst="rect">
            <a:avLst/>
          </a:prstGeom>
        </p:spPr>
        <p:txBody>
          <a:bodyPr vert="horz" wrap="square" lIns="0" tIns="17145" rIns="0" bIns="0" rtlCol="0">
            <a:spAutoFit/>
          </a:bodyPr>
          <a:lstStyle/>
          <a:p>
            <a:pPr marL="38100">
              <a:lnSpc>
                <a:spcPct val="100000"/>
              </a:lnSpc>
              <a:spcBef>
                <a:spcPts val="135"/>
              </a:spcBef>
            </a:pPr>
            <a:r>
              <a:rPr sz="3450" i="1" spc="450" baseline="-25362" dirty="0">
                <a:latin typeface="Times New Roman"/>
                <a:cs typeface="Times New Roman"/>
              </a:rPr>
              <a:t>u</a:t>
            </a:r>
            <a:r>
              <a:rPr sz="1350" spc="300" dirty="0">
                <a:latin typeface="Times New Roman"/>
                <a:cs typeface="Times New Roman"/>
              </a:rPr>
              <a:t>2</a:t>
            </a:r>
            <a:endParaRPr sz="1350">
              <a:latin typeface="Times New Roman"/>
              <a:cs typeface="Times New Roman"/>
            </a:endParaRPr>
          </a:p>
        </p:txBody>
      </p:sp>
      <p:sp>
        <p:nvSpPr>
          <p:cNvPr id="11" name="object 11"/>
          <p:cNvSpPr txBox="1"/>
          <p:nvPr/>
        </p:nvSpPr>
        <p:spPr>
          <a:xfrm>
            <a:off x="6929287" y="123078"/>
            <a:ext cx="201930" cy="381635"/>
          </a:xfrm>
          <a:prstGeom prst="rect">
            <a:avLst/>
          </a:prstGeom>
        </p:spPr>
        <p:txBody>
          <a:bodyPr vert="horz" wrap="square" lIns="0" tIns="17145" rIns="0" bIns="0" rtlCol="0">
            <a:spAutoFit/>
          </a:bodyPr>
          <a:lstStyle/>
          <a:p>
            <a:pPr marL="12700">
              <a:lnSpc>
                <a:spcPct val="100000"/>
              </a:lnSpc>
              <a:spcBef>
                <a:spcPts val="135"/>
              </a:spcBef>
            </a:pPr>
            <a:r>
              <a:rPr sz="2300" i="1" spc="235" dirty="0">
                <a:latin typeface="Times New Roman"/>
                <a:cs typeface="Times New Roman"/>
              </a:rPr>
              <a:t>u</a:t>
            </a:r>
            <a:endParaRPr sz="2300">
              <a:latin typeface="Times New Roman"/>
              <a:cs typeface="Times New Roman"/>
            </a:endParaRPr>
          </a:p>
        </p:txBody>
      </p:sp>
      <p:sp>
        <p:nvSpPr>
          <p:cNvPr id="12" name="object 12"/>
          <p:cNvSpPr txBox="1"/>
          <p:nvPr/>
        </p:nvSpPr>
        <p:spPr>
          <a:xfrm>
            <a:off x="1159517" y="541765"/>
            <a:ext cx="240665" cy="381635"/>
          </a:xfrm>
          <a:prstGeom prst="rect">
            <a:avLst/>
          </a:prstGeom>
        </p:spPr>
        <p:txBody>
          <a:bodyPr vert="horz" wrap="square" lIns="0" tIns="17145" rIns="0" bIns="0" rtlCol="0">
            <a:spAutoFit/>
          </a:bodyPr>
          <a:lstStyle/>
          <a:p>
            <a:pPr marL="12700">
              <a:lnSpc>
                <a:spcPct val="100000"/>
              </a:lnSpc>
              <a:spcBef>
                <a:spcPts val="135"/>
              </a:spcBef>
            </a:pPr>
            <a:r>
              <a:rPr sz="2300" i="1" spc="285" dirty="0">
                <a:latin typeface="Times New Roman"/>
                <a:cs typeface="Times New Roman"/>
              </a:rPr>
              <a:t>P</a:t>
            </a:r>
            <a:endParaRPr sz="2300">
              <a:latin typeface="Times New Roman"/>
              <a:cs typeface="Times New Roman"/>
            </a:endParaRPr>
          </a:p>
        </p:txBody>
      </p:sp>
      <p:sp>
        <p:nvSpPr>
          <p:cNvPr id="13" name="object 13"/>
          <p:cNvSpPr txBox="1"/>
          <p:nvPr/>
        </p:nvSpPr>
        <p:spPr>
          <a:xfrm>
            <a:off x="3737019" y="739100"/>
            <a:ext cx="128270" cy="233045"/>
          </a:xfrm>
          <a:prstGeom prst="rect">
            <a:avLst/>
          </a:prstGeom>
        </p:spPr>
        <p:txBody>
          <a:bodyPr vert="horz" wrap="square" lIns="0" tIns="13970" rIns="0" bIns="0" rtlCol="0">
            <a:spAutoFit/>
          </a:bodyPr>
          <a:lstStyle/>
          <a:p>
            <a:pPr marL="12700">
              <a:lnSpc>
                <a:spcPct val="100000"/>
              </a:lnSpc>
              <a:spcBef>
                <a:spcPts val="110"/>
              </a:spcBef>
            </a:pPr>
            <a:r>
              <a:rPr sz="1350" i="1" spc="130" dirty="0">
                <a:latin typeface="Times New Roman"/>
                <a:cs typeface="Times New Roman"/>
              </a:rPr>
              <a:t>a</a:t>
            </a:r>
            <a:endParaRPr sz="1350">
              <a:latin typeface="Times New Roman"/>
              <a:cs typeface="Times New Roman"/>
            </a:endParaRPr>
          </a:p>
        </p:txBody>
      </p:sp>
      <p:sp>
        <p:nvSpPr>
          <p:cNvPr id="14" name="object 14"/>
          <p:cNvSpPr txBox="1"/>
          <p:nvPr/>
        </p:nvSpPr>
        <p:spPr>
          <a:xfrm>
            <a:off x="188153" y="310142"/>
            <a:ext cx="6167755" cy="381635"/>
          </a:xfrm>
          <a:prstGeom prst="rect">
            <a:avLst/>
          </a:prstGeom>
        </p:spPr>
        <p:txBody>
          <a:bodyPr vert="horz" wrap="square" lIns="0" tIns="17145" rIns="0" bIns="0" rtlCol="0">
            <a:spAutoFit/>
          </a:bodyPr>
          <a:lstStyle/>
          <a:p>
            <a:pPr marL="50800">
              <a:lnSpc>
                <a:spcPct val="100000"/>
              </a:lnSpc>
              <a:spcBef>
                <a:spcPts val="135"/>
              </a:spcBef>
              <a:tabLst>
                <a:tab pos="1652270" algn="l"/>
                <a:tab pos="2918460" algn="l"/>
                <a:tab pos="3281045" algn="l"/>
                <a:tab pos="4857750" algn="l"/>
              </a:tabLst>
            </a:pPr>
            <a:r>
              <a:rPr sz="2300" i="1" spc="254" dirty="0">
                <a:latin typeface="Times New Roman"/>
                <a:cs typeface="Times New Roman"/>
              </a:rPr>
              <a:t>C</a:t>
            </a:r>
            <a:r>
              <a:rPr sz="2025" i="1" spc="382" baseline="-24691" dirty="0">
                <a:latin typeface="Times New Roman"/>
                <a:cs typeface="Times New Roman"/>
              </a:rPr>
              <a:t>PR</a:t>
            </a:r>
            <a:r>
              <a:rPr sz="2025" i="1" spc="855" baseline="-24691" dirty="0">
                <a:latin typeface="Times New Roman"/>
                <a:cs typeface="Times New Roman"/>
              </a:rPr>
              <a:t> </a:t>
            </a:r>
            <a:r>
              <a:rPr sz="2300" spc="260" dirty="0">
                <a:latin typeface="Symbol"/>
                <a:cs typeface="Symbol"/>
              </a:rPr>
              <a:t></a:t>
            </a:r>
            <a:r>
              <a:rPr sz="2300" spc="260" dirty="0">
                <a:latin typeface="Times New Roman"/>
                <a:cs typeface="Times New Roman"/>
              </a:rPr>
              <a:t>	</a:t>
            </a:r>
            <a:r>
              <a:rPr sz="2300" spc="260" dirty="0">
                <a:latin typeface="Symbol"/>
                <a:cs typeface="Symbol"/>
              </a:rPr>
              <a:t></a:t>
            </a:r>
            <a:r>
              <a:rPr sz="3450" u="sng" spc="390" baseline="21739" dirty="0">
                <a:uFill>
                  <a:solidFill>
                    <a:srgbClr val="000000"/>
                  </a:solidFill>
                </a:uFill>
                <a:latin typeface="Times New Roman"/>
                <a:cs typeface="Times New Roman"/>
              </a:rPr>
              <a:t>	</a:t>
            </a:r>
            <a:r>
              <a:rPr sz="2025" i="1" u="sng" spc="195" baseline="37037" dirty="0">
                <a:uFill>
                  <a:solidFill>
                    <a:srgbClr val="000000"/>
                  </a:solidFill>
                </a:uFill>
                <a:latin typeface="Times New Roman"/>
                <a:cs typeface="Times New Roman"/>
              </a:rPr>
              <a:t>a	</a:t>
            </a:r>
            <a:r>
              <a:rPr sz="2025" i="1" u="sng" spc="240" baseline="37037" dirty="0">
                <a:uFill>
                  <a:solidFill>
                    <a:srgbClr val="000000"/>
                  </a:solidFill>
                </a:uFill>
                <a:latin typeface="Times New Roman"/>
                <a:cs typeface="Times New Roman"/>
              </a:rPr>
              <a:t>R	</a:t>
            </a:r>
            <a:r>
              <a:rPr sz="2300" spc="260" dirty="0">
                <a:latin typeface="Symbol"/>
                <a:cs typeface="Symbol"/>
              </a:rPr>
              <a:t></a:t>
            </a:r>
            <a:r>
              <a:rPr sz="2300" spc="-55" dirty="0">
                <a:latin typeface="Times New Roman"/>
                <a:cs typeface="Times New Roman"/>
              </a:rPr>
              <a:t> </a:t>
            </a:r>
            <a:r>
              <a:rPr sz="2300" i="1" spc="285" dirty="0">
                <a:latin typeface="Times New Roman"/>
                <a:cs typeface="Times New Roman"/>
              </a:rPr>
              <a:t>C</a:t>
            </a:r>
            <a:r>
              <a:rPr sz="2025" i="1" spc="427" baseline="-24691" dirty="0">
                <a:latin typeface="Times New Roman"/>
                <a:cs typeface="Times New Roman"/>
              </a:rPr>
              <a:t>R</a:t>
            </a:r>
            <a:r>
              <a:rPr sz="2025" i="1" spc="-7" baseline="-24691" dirty="0">
                <a:latin typeface="Times New Roman"/>
                <a:cs typeface="Times New Roman"/>
              </a:rPr>
              <a:t> </a:t>
            </a:r>
            <a:r>
              <a:rPr sz="2300" spc="204" dirty="0">
                <a:latin typeface="Times New Roman"/>
                <a:cs typeface="Times New Roman"/>
              </a:rPr>
              <a:t>(1</a:t>
            </a:r>
            <a:r>
              <a:rPr sz="2300" spc="204" dirty="0">
                <a:latin typeface="Symbol"/>
                <a:cs typeface="Symbol"/>
              </a:rPr>
              <a:t></a:t>
            </a:r>
            <a:endParaRPr sz="2300">
              <a:latin typeface="Symbol"/>
              <a:cs typeface="Symbol"/>
            </a:endParaRPr>
          </a:p>
        </p:txBody>
      </p:sp>
      <p:sp>
        <p:nvSpPr>
          <p:cNvPr id="15" name="object 15"/>
          <p:cNvSpPr txBox="1"/>
          <p:nvPr/>
        </p:nvSpPr>
        <p:spPr>
          <a:xfrm>
            <a:off x="2768341" y="519379"/>
            <a:ext cx="1642745" cy="408940"/>
          </a:xfrm>
          <a:prstGeom prst="rect">
            <a:avLst/>
          </a:prstGeom>
        </p:spPr>
        <p:txBody>
          <a:bodyPr vert="horz" wrap="square" lIns="0" tIns="13970" rIns="0" bIns="0" rtlCol="0">
            <a:spAutoFit/>
          </a:bodyPr>
          <a:lstStyle/>
          <a:p>
            <a:pPr marL="12700">
              <a:lnSpc>
                <a:spcPct val="100000"/>
              </a:lnSpc>
              <a:spcBef>
                <a:spcPts val="110"/>
              </a:spcBef>
              <a:tabLst>
                <a:tab pos="1101725" algn="l"/>
                <a:tab pos="1414145" algn="l"/>
              </a:tabLst>
            </a:pPr>
            <a:r>
              <a:rPr sz="2300" spc="-80" dirty="0">
                <a:latin typeface="Times New Roman"/>
                <a:cs typeface="Times New Roman"/>
              </a:rPr>
              <a:t>(</a:t>
            </a:r>
            <a:r>
              <a:rPr sz="2300" spc="400" dirty="0">
                <a:latin typeface="Times New Roman"/>
                <a:cs typeface="Times New Roman"/>
              </a:rPr>
              <a:t>1</a:t>
            </a:r>
            <a:r>
              <a:rPr sz="2300" spc="130" dirty="0">
                <a:latin typeface="Times New Roman"/>
                <a:cs typeface="Times New Roman"/>
              </a:rPr>
              <a:t>/</a:t>
            </a:r>
            <a:r>
              <a:rPr sz="2300" spc="-95" dirty="0">
                <a:latin typeface="Times New Roman"/>
                <a:cs typeface="Times New Roman"/>
              </a:rPr>
              <a:t> </a:t>
            </a:r>
            <a:r>
              <a:rPr sz="2300" spc="229" dirty="0">
                <a:latin typeface="Times New Roman"/>
                <a:cs typeface="Times New Roman"/>
              </a:rPr>
              <a:t>2</a:t>
            </a:r>
            <a:r>
              <a:rPr sz="2300" spc="310" dirty="0">
                <a:latin typeface="Times New Roman"/>
                <a:cs typeface="Times New Roman"/>
              </a:rPr>
              <a:t>)</a:t>
            </a:r>
            <a:r>
              <a:rPr sz="2500" spc="150" dirty="0">
                <a:latin typeface="Symbol"/>
                <a:cs typeface="Symbol"/>
              </a:rPr>
              <a:t></a:t>
            </a:r>
            <a:r>
              <a:rPr sz="2500" dirty="0">
                <a:latin typeface="Times New Roman"/>
                <a:cs typeface="Times New Roman"/>
              </a:rPr>
              <a:t>	</a:t>
            </a:r>
            <a:r>
              <a:rPr sz="2300" i="1" spc="210" dirty="0">
                <a:latin typeface="Times New Roman"/>
                <a:cs typeface="Times New Roman"/>
              </a:rPr>
              <a:t>v</a:t>
            </a:r>
            <a:r>
              <a:rPr sz="2300" i="1" dirty="0">
                <a:latin typeface="Times New Roman"/>
                <a:cs typeface="Times New Roman"/>
              </a:rPr>
              <a:t>	</a:t>
            </a:r>
            <a:r>
              <a:rPr sz="2300" i="1" spc="285" dirty="0">
                <a:latin typeface="Times New Roman"/>
                <a:cs typeface="Times New Roman"/>
              </a:rPr>
              <a:t>A</a:t>
            </a:r>
            <a:endParaRPr sz="2300">
              <a:latin typeface="Times New Roman"/>
              <a:cs typeface="Times New Roman"/>
            </a:endParaRPr>
          </a:p>
        </p:txBody>
      </p:sp>
      <p:sp>
        <p:nvSpPr>
          <p:cNvPr id="16" name="object 16"/>
          <p:cNvSpPr txBox="1">
            <a:spLocks noGrp="1"/>
          </p:cNvSpPr>
          <p:nvPr>
            <p:ph type="title"/>
          </p:nvPr>
        </p:nvSpPr>
        <p:spPr>
          <a:xfrm>
            <a:off x="1302817" y="27961"/>
            <a:ext cx="3787775" cy="495934"/>
          </a:xfrm>
          <a:prstGeom prst="rect">
            <a:avLst/>
          </a:prstGeom>
        </p:spPr>
        <p:txBody>
          <a:bodyPr vert="horz" wrap="square" lIns="0" tIns="17145" rIns="0" bIns="0" rtlCol="0">
            <a:spAutoFit/>
          </a:bodyPr>
          <a:lstStyle/>
          <a:p>
            <a:pPr marL="38100">
              <a:lnSpc>
                <a:spcPct val="100000"/>
              </a:lnSpc>
              <a:spcBef>
                <a:spcPts val="135"/>
              </a:spcBef>
              <a:tabLst>
                <a:tab pos="835660" algn="l"/>
                <a:tab pos="1919605" algn="l"/>
                <a:tab pos="2336165" algn="l"/>
              </a:tabLst>
            </a:pPr>
            <a:r>
              <a:rPr sz="2300" i="1" spc="285" dirty="0">
                <a:latin typeface="Times New Roman"/>
                <a:cs typeface="Times New Roman"/>
              </a:rPr>
              <a:t>P	</a:t>
            </a:r>
            <a:r>
              <a:rPr sz="2300" spc="-75" dirty="0"/>
              <a:t>(</a:t>
            </a:r>
            <a:r>
              <a:rPr sz="2300" spc="400" dirty="0"/>
              <a:t>1</a:t>
            </a:r>
            <a:r>
              <a:rPr sz="2300" spc="130" dirty="0"/>
              <a:t>/</a:t>
            </a:r>
            <a:r>
              <a:rPr sz="2300" spc="-95" dirty="0"/>
              <a:t> </a:t>
            </a:r>
            <a:r>
              <a:rPr sz="2300" spc="229" dirty="0"/>
              <a:t>2</a:t>
            </a:r>
            <a:r>
              <a:rPr sz="2300" spc="305" dirty="0"/>
              <a:t>)</a:t>
            </a:r>
            <a:r>
              <a:rPr sz="2500" spc="150" dirty="0">
                <a:latin typeface="Symbol"/>
                <a:cs typeface="Symbol"/>
              </a:rPr>
              <a:t></a:t>
            </a:r>
            <a:r>
              <a:rPr sz="2500" dirty="0"/>
              <a:t>	</a:t>
            </a:r>
            <a:r>
              <a:rPr sz="2300" i="1" spc="315" dirty="0">
                <a:latin typeface="Times New Roman"/>
                <a:cs typeface="Times New Roman"/>
              </a:rPr>
              <a:t>C</a:t>
            </a:r>
            <a:r>
              <a:rPr sz="2300" i="1" dirty="0">
                <a:latin typeface="Times New Roman"/>
                <a:cs typeface="Times New Roman"/>
              </a:rPr>
              <a:t>	</a:t>
            </a:r>
            <a:r>
              <a:rPr sz="3050" spc="-195" dirty="0">
                <a:latin typeface="Symbol"/>
                <a:cs typeface="Symbol"/>
              </a:rPr>
              <a:t></a:t>
            </a:r>
            <a:r>
              <a:rPr sz="2300" i="1" spc="210" dirty="0">
                <a:latin typeface="Times New Roman"/>
                <a:cs typeface="Times New Roman"/>
              </a:rPr>
              <a:t>v</a:t>
            </a:r>
            <a:r>
              <a:rPr sz="2300" i="1" spc="-80" dirty="0">
                <a:latin typeface="Times New Roman"/>
                <a:cs typeface="Times New Roman"/>
              </a:rPr>
              <a:t> </a:t>
            </a:r>
            <a:r>
              <a:rPr sz="2300" spc="260" dirty="0">
                <a:latin typeface="Symbol"/>
                <a:cs typeface="Symbol"/>
              </a:rPr>
              <a:t></a:t>
            </a:r>
            <a:r>
              <a:rPr sz="2300" spc="-200" dirty="0"/>
              <a:t> </a:t>
            </a:r>
            <a:r>
              <a:rPr sz="2300" i="1" spc="440" dirty="0">
                <a:latin typeface="Times New Roman"/>
                <a:cs typeface="Times New Roman"/>
              </a:rPr>
              <a:t>u</a:t>
            </a:r>
            <a:r>
              <a:rPr sz="3050" spc="-190" dirty="0">
                <a:latin typeface="Symbol"/>
                <a:cs typeface="Symbol"/>
              </a:rPr>
              <a:t></a:t>
            </a:r>
            <a:r>
              <a:rPr sz="2025" spc="195" baseline="49382" dirty="0"/>
              <a:t>2</a:t>
            </a:r>
            <a:r>
              <a:rPr sz="2025" spc="-112" baseline="49382" dirty="0"/>
              <a:t> </a:t>
            </a:r>
            <a:r>
              <a:rPr sz="2300" i="1" spc="254" dirty="0">
                <a:latin typeface="Times New Roman"/>
                <a:cs typeface="Times New Roman"/>
              </a:rPr>
              <a:t>uA</a:t>
            </a:r>
            <a:endParaRPr sz="2300">
              <a:latin typeface="Times New Roman"/>
              <a:cs typeface="Times New Roman"/>
            </a:endParaRPr>
          </a:p>
        </p:txBody>
      </p:sp>
      <p:sp>
        <p:nvSpPr>
          <p:cNvPr id="17" name="object 17"/>
          <p:cNvSpPr txBox="1"/>
          <p:nvPr/>
        </p:nvSpPr>
        <p:spPr>
          <a:xfrm>
            <a:off x="231140" y="1199210"/>
            <a:ext cx="1745614"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The</a:t>
            </a:r>
            <a:r>
              <a:rPr sz="2000" spc="-50" dirty="0">
                <a:latin typeface="Times New Roman"/>
                <a:cs typeface="Times New Roman"/>
              </a:rPr>
              <a:t> </a:t>
            </a:r>
            <a:r>
              <a:rPr sz="2000" spc="-5" dirty="0">
                <a:latin typeface="Times New Roman"/>
                <a:cs typeface="Times New Roman"/>
              </a:rPr>
              <a:t>maximum</a:t>
            </a:r>
            <a:r>
              <a:rPr sz="2000" spc="-30" dirty="0">
                <a:latin typeface="Times New Roman"/>
                <a:cs typeface="Times New Roman"/>
              </a:rPr>
              <a:t> </a:t>
            </a:r>
            <a:r>
              <a:rPr sz="2000" i="1" dirty="0">
                <a:latin typeface="Times New Roman"/>
                <a:cs typeface="Times New Roman"/>
              </a:rPr>
              <a:t>C</a:t>
            </a:r>
            <a:endParaRPr sz="2000">
              <a:latin typeface="Times New Roman"/>
              <a:cs typeface="Times New Roman"/>
            </a:endParaRPr>
          </a:p>
        </p:txBody>
      </p:sp>
      <p:sp>
        <p:nvSpPr>
          <p:cNvPr id="18" name="object 18"/>
          <p:cNvSpPr txBox="1"/>
          <p:nvPr/>
        </p:nvSpPr>
        <p:spPr>
          <a:xfrm>
            <a:off x="1950466" y="1347038"/>
            <a:ext cx="233045" cy="229235"/>
          </a:xfrm>
          <a:prstGeom prst="rect">
            <a:avLst/>
          </a:prstGeom>
        </p:spPr>
        <p:txBody>
          <a:bodyPr vert="horz" wrap="square" lIns="0" tIns="17145" rIns="0" bIns="0" rtlCol="0">
            <a:spAutoFit/>
          </a:bodyPr>
          <a:lstStyle/>
          <a:p>
            <a:pPr marL="12700">
              <a:lnSpc>
                <a:spcPct val="100000"/>
              </a:lnSpc>
              <a:spcBef>
                <a:spcPts val="135"/>
              </a:spcBef>
            </a:pPr>
            <a:r>
              <a:rPr sz="1300" i="1" spc="20" dirty="0">
                <a:latin typeface="Times New Roman"/>
                <a:cs typeface="Times New Roman"/>
              </a:rPr>
              <a:t>PR</a:t>
            </a:r>
            <a:endParaRPr sz="1300">
              <a:latin typeface="Times New Roman"/>
              <a:cs typeface="Times New Roman"/>
            </a:endParaRPr>
          </a:p>
        </p:txBody>
      </p:sp>
      <p:sp>
        <p:nvSpPr>
          <p:cNvPr id="19" name="object 19"/>
          <p:cNvSpPr txBox="1"/>
          <p:nvPr/>
        </p:nvSpPr>
        <p:spPr>
          <a:xfrm>
            <a:off x="2220214" y="1199210"/>
            <a:ext cx="2188210"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is</a:t>
            </a:r>
            <a:r>
              <a:rPr sz="2000" spc="-30" dirty="0">
                <a:latin typeface="Times New Roman"/>
                <a:cs typeface="Times New Roman"/>
              </a:rPr>
              <a:t> </a:t>
            </a:r>
            <a:r>
              <a:rPr sz="2000" dirty="0">
                <a:latin typeface="Times New Roman"/>
                <a:cs typeface="Times New Roman"/>
              </a:rPr>
              <a:t>obtained</a:t>
            </a:r>
            <a:r>
              <a:rPr sz="2000" spc="-50" dirty="0">
                <a:latin typeface="Times New Roman"/>
                <a:cs typeface="Times New Roman"/>
              </a:rPr>
              <a:t> </a:t>
            </a:r>
            <a:r>
              <a:rPr sz="2000" dirty="0">
                <a:latin typeface="Times New Roman"/>
                <a:cs typeface="Times New Roman"/>
              </a:rPr>
              <a:t>by</a:t>
            </a:r>
            <a:r>
              <a:rPr sz="2000" spc="-30" dirty="0">
                <a:latin typeface="Times New Roman"/>
                <a:cs typeface="Times New Roman"/>
              </a:rPr>
              <a:t> </a:t>
            </a:r>
            <a:r>
              <a:rPr sz="2000" spc="-5" dirty="0">
                <a:latin typeface="Times New Roman"/>
                <a:cs typeface="Times New Roman"/>
              </a:rPr>
              <a:t>setting</a:t>
            </a:r>
            <a:endParaRPr sz="2000">
              <a:latin typeface="Times New Roman"/>
              <a:cs typeface="Times New Roman"/>
            </a:endParaRPr>
          </a:p>
        </p:txBody>
      </p:sp>
      <p:sp>
        <p:nvSpPr>
          <p:cNvPr id="20" name="object 20"/>
          <p:cNvSpPr txBox="1"/>
          <p:nvPr/>
        </p:nvSpPr>
        <p:spPr>
          <a:xfrm>
            <a:off x="193039" y="1962864"/>
            <a:ext cx="5720080" cy="939800"/>
          </a:xfrm>
          <a:prstGeom prst="rect">
            <a:avLst/>
          </a:prstGeom>
        </p:spPr>
        <p:txBody>
          <a:bodyPr vert="horz" wrap="square" lIns="0" tIns="164465" rIns="0" bIns="0" rtlCol="0">
            <a:spAutoFit/>
          </a:bodyPr>
          <a:lstStyle/>
          <a:p>
            <a:pPr marL="50800">
              <a:lnSpc>
                <a:spcPct val="100000"/>
              </a:lnSpc>
              <a:spcBef>
                <a:spcPts val="1295"/>
              </a:spcBef>
            </a:pPr>
            <a:r>
              <a:rPr sz="2000" dirty="0">
                <a:latin typeface="Times New Roman"/>
                <a:cs typeface="Times New Roman"/>
              </a:rPr>
              <a:t>By</a:t>
            </a:r>
            <a:r>
              <a:rPr sz="2000" spc="-15" dirty="0">
                <a:latin typeface="Times New Roman"/>
                <a:cs typeface="Times New Roman"/>
              </a:rPr>
              <a:t> </a:t>
            </a:r>
            <a:r>
              <a:rPr sz="2000" dirty="0">
                <a:latin typeface="Times New Roman"/>
                <a:cs typeface="Times New Roman"/>
              </a:rPr>
              <a:t>solving</a:t>
            </a:r>
            <a:r>
              <a:rPr sz="2000" spc="-30" dirty="0">
                <a:latin typeface="Times New Roman"/>
                <a:cs typeface="Times New Roman"/>
              </a:rPr>
              <a:t> </a:t>
            </a:r>
            <a:r>
              <a:rPr sz="2000" dirty="0">
                <a:latin typeface="Times New Roman"/>
                <a:cs typeface="Times New Roman"/>
              </a:rPr>
              <a:t>we</a:t>
            </a:r>
            <a:r>
              <a:rPr sz="2000" spc="-5" dirty="0">
                <a:latin typeface="Times New Roman"/>
                <a:cs typeface="Times New Roman"/>
              </a:rPr>
              <a:t> will</a:t>
            </a:r>
            <a:r>
              <a:rPr sz="2000" spc="-20" dirty="0">
                <a:latin typeface="Times New Roman"/>
                <a:cs typeface="Times New Roman"/>
              </a:rPr>
              <a:t> </a:t>
            </a:r>
            <a:r>
              <a:rPr sz="2000" dirty="0">
                <a:latin typeface="Times New Roman"/>
                <a:cs typeface="Times New Roman"/>
              </a:rPr>
              <a:t>get</a:t>
            </a:r>
            <a:r>
              <a:rPr sz="2000" spc="-10" dirty="0">
                <a:latin typeface="Times New Roman"/>
                <a:cs typeface="Times New Roman"/>
              </a:rPr>
              <a:t> </a:t>
            </a:r>
            <a:r>
              <a:rPr sz="2000" i="1" dirty="0">
                <a:latin typeface="Times New Roman"/>
                <a:cs typeface="Times New Roman"/>
              </a:rPr>
              <a:t>u/v</a:t>
            </a:r>
            <a:r>
              <a:rPr sz="2000" i="1" spc="-15" dirty="0">
                <a:latin typeface="Times New Roman"/>
                <a:cs typeface="Times New Roman"/>
              </a:rPr>
              <a:t> </a:t>
            </a:r>
            <a:r>
              <a:rPr sz="2000" i="1" dirty="0">
                <a:latin typeface="Times New Roman"/>
                <a:cs typeface="Times New Roman"/>
              </a:rPr>
              <a:t>=</a:t>
            </a:r>
            <a:r>
              <a:rPr sz="2000" i="1" spc="-5" dirty="0">
                <a:latin typeface="Times New Roman"/>
                <a:cs typeface="Times New Roman"/>
              </a:rPr>
              <a:t> </a:t>
            </a:r>
            <a:r>
              <a:rPr sz="2000" i="1" dirty="0">
                <a:latin typeface="Times New Roman"/>
                <a:cs typeface="Times New Roman"/>
              </a:rPr>
              <a:t>1/3.</a:t>
            </a:r>
            <a:endParaRPr sz="2000">
              <a:latin typeface="Times New Roman"/>
              <a:cs typeface="Times New Roman"/>
            </a:endParaRPr>
          </a:p>
          <a:p>
            <a:pPr marL="50800">
              <a:lnSpc>
                <a:spcPct val="100000"/>
              </a:lnSpc>
              <a:spcBef>
                <a:spcPts val="1200"/>
              </a:spcBef>
              <a:tabLst>
                <a:tab pos="2654300" algn="l"/>
              </a:tabLst>
            </a:pPr>
            <a:r>
              <a:rPr sz="2000" dirty="0">
                <a:latin typeface="Times New Roman"/>
                <a:cs typeface="Times New Roman"/>
              </a:rPr>
              <a:t>So</a:t>
            </a:r>
            <a:r>
              <a:rPr sz="2000" spc="5" dirty="0">
                <a:latin typeface="Times New Roman"/>
                <a:cs typeface="Times New Roman"/>
              </a:rPr>
              <a:t> </a:t>
            </a:r>
            <a:r>
              <a:rPr sz="2000" spc="-5" dirty="0">
                <a:latin typeface="Times New Roman"/>
                <a:cs typeface="Times New Roman"/>
              </a:rPr>
              <a:t>the</a:t>
            </a:r>
            <a:r>
              <a:rPr sz="2000" spc="-15" dirty="0">
                <a:latin typeface="Times New Roman"/>
                <a:cs typeface="Times New Roman"/>
              </a:rPr>
              <a:t> </a:t>
            </a:r>
            <a:r>
              <a:rPr sz="2000" spc="-5" dirty="0">
                <a:latin typeface="Times New Roman"/>
                <a:cs typeface="Times New Roman"/>
              </a:rPr>
              <a:t>maximum</a:t>
            </a:r>
            <a:r>
              <a:rPr sz="2000" spc="15" dirty="0">
                <a:latin typeface="Times New Roman"/>
                <a:cs typeface="Times New Roman"/>
              </a:rPr>
              <a:t> </a:t>
            </a:r>
            <a:r>
              <a:rPr sz="2000" dirty="0">
                <a:latin typeface="Times New Roman"/>
                <a:cs typeface="Times New Roman"/>
              </a:rPr>
              <a:t>value:	</a:t>
            </a:r>
            <a:r>
              <a:rPr sz="2000" spc="15" dirty="0">
                <a:latin typeface="Times New Roman"/>
                <a:cs typeface="Times New Roman"/>
              </a:rPr>
              <a:t>C</a:t>
            </a:r>
            <a:r>
              <a:rPr sz="1950" spc="22" baseline="-21367" dirty="0">
                <a:latin typeface="Times New Roman"/>
                <a:cs typeface="Times New Roman"/>
              </a:rPr>
              <a:t>PR</a:t>
            </a:r>
            <a:r>
              <a:rPr sz="1950" spc="254" baseline="-21367" dirty="0">
                <a:latin typeface="Times New Roman"/>
                <a:cs typeface="Times New Roman"/>
              </a:rPr>
              <a:t> </a:t>
            </a:r>
            <a:r>
              <a:rPr sz="2000" spc="-5" dirty="0">
                <a:latin typeface="Times New Roman"/>
                <a:cs typeface="Times New Roman"/>
              </a:rPr>
              <a:t>max</a:t>
            </a:r>
            <a:r>
              <a:rPr sz="2000" spc="-10"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(4/27)</a:t>
            </a:r>
            <a:r>
              <a:rPr sz="2000" spc="-45" dirty="0">
                <a:latin typeface="Times New Roman"/>
                <a:cs typeface="Times New Roman"/>
              </a:rPr>
              <a:t> </a:t>
            </a:r>
            <a:r>
              <a:rPr sz="2000" spc="10" dirty="0">
                <a:latin typeface="Times New Roman"/>
                <a:cs typeface="Times New Roman"/>
              </a:rPr>
              <a:t>C</a:t>
            </a:r>
            <a:r>
              <a:rPr sz="1950" spc="15" baseline="-21367" dirty="0">
                <a:latin typeface="Times New Roman"/>
                <a:cs typeface="Times New Roman"/>
              </a:rPr>
              <a:t>R</a:t>
            </a:r>
            <a:r>
              <a:rPr sz="1950" spc="247" baseline="-21367" dirty="0">
                <a:latin typeface="Times New Roman"/>
                <a:cs typeface="Times New Roman"/>
              </a:rPr>
              <a:t> </a:t>
            </a:r>
            <a:r>
              <a:rPr sz="2000" i="1" spc="-5" dirty="0">
                <a:latin typeface="Times New Roman"/>
                <a:cs typeface="Times New Roman"/>
              </a:rPr>
              <a:t>….(xxii)</a:t>
            </a:r>
            <a:endParaRPr sz="2000">
              <a:latin typeface="Times New Roman"/>
              <a:cs typeface="Times New Roman"/>
            </a:endParaRPr>
          </a:p>
        </p:txBody>
      </p:sp>
      <p:sp>
        <p:nvSpPr>
          <p:cNvPr id="21" name="object 21"/>
          <p:cNvSpPr/>
          <p:nvPr/>
        </p:nvSpPr>
        <p:spPr>
          <a:xfrm>
            <a:off x="4967163" y="1765292"/>
            <a:ext cx="180340" cy="0"/>
          </a:xfrm>
          <a:custGeom>
            <a:avLst/>
            <a:gdLst/>
            <a:ahLst/>
            <a:cxnLst/>
            <a:rect l="l" t="t" r="r" b="b"/>
            <a:pathLst>
              <a:path w="180339">
                <a:moveTo>
                  <a:pt x="0" y="0"/>
                </a:moveTo>
                <a:lnTo>
                  <a:pt x="179842" y="0"/>
                </a:lnTo>
              </a:path>
            </a:pathLst>
          </a:custGeom>
          <a:ln w="5250">
            <a:solidFill>
              <a:srgbClr val="000000"/>
            </a:solidFill>
          </a:ln>
        </p:spPr>
        <p:txBody>
          <a:bodyPr wrap="square" lIns="0" tIns="0" rIns="0" bIns="0" rtlCol="0"/>
          <a:lstStyle/>
          <a:p>
            <a:endParaRPr/>
          </a:p>
        </p:txBody>
      </p:sp>
      <p:sp>
        <p:nvSpPr>
          <p:cNvPr id="22" name="object 22"/>
          <p:cNvSpPr/>
          <p:nvPr/>
        </p:nvSpPr>
        <p:spPr>
          <a:xfrm>
            <a:off x="4652465" y="1415536"/>
            <a:ext cx="655320" cy="0"/>
          </a:xfrm>
          <a:custGeom>
            <a:avLst/>
            <a:gdLst/>
            <a:ahLst/>
            <a:cxnLst/>
            <a:rect l="l" t="t" r="r" b="b"/>
            <a:pathLst>
              <a:path w="655320">
                <a:moveTo>
                  <a:pt x="0" y="0"/>
                </a:moveTo>
                <a:lnTo>
                  <a:pt x="655081" y="0"/>
                </a:lnTo>
              </a:path>
            </a:pathLst>
          </a:custGeom>
          <a:ln w="11025">
            <a:solidFill>
              <a:srgbClr val="000000"/>
            </a:solidFill>
          </a:ln>
        </p:spPr>
        <p:txBody>
          <a:bodyPr wrap="square" lIns="0" tIns="0" rIns="0" bIns="0" rtlCol="0"/>
          <a:lstStyle/>
          <a:p>
            <a:endParaRPr/>
          </a:p>
        </p:txBody>
      </p:sp>
      <p:sp>
        <p:nvSpPr>
          <p:cNvPr id="23" name="object 23"/>
          <p:cNvSpPr txBox="1"/>
          <p:nvPr/>
        </p:nvSpPr>
        <p:spPr>
          <a:xfrm>
            <a:off x="5371931" y="1205860"/>
            <a:ext cx="1969770" cy="340360"/>
          </a:xfrm>
          <a:prstGeom prst="rect">
            <a:avLst/>
          </a:prstGeom>
        </p:spPr>
        <p:txBody>
          <a:bodyPr vert="horz" wrap="square" lIns="0" tIns="13970" rIns="0" bIns="0" rtlCol="0">
            <a:spAutoFit/>
          </a:bodyPr>
          <a:lstStyle/>
          <a:p>
            <a:pPr marL="12700">
              <a:lnSpc>
                <a:spcPct val="100000"/>
              </a:lnSpc>
              <a:spcBef>
                <a:spcPts val="110"/>
              </a:spcBef>
            </a:pPr>
            <a:r>
              <a:rPr sz="2050" spc="130" dirty="0">
                <a:latin typeface="Symbol"/>
                <a:cs typeface="Symbol"/>
              </a:rPr>
              <a:t></a:t>
            </a:r>
            <a:r>
              <a:rPr sz="2050" spc="-40" dirty="0">
                <a:latin typeface="Times New Roman"/>
                <a:cs typeface="Times New Roman"/>
              </a:rPr>
              <a:t> </a:t>
            </a:r>
            <a:r>
              <a:rPr sz="2050" spc="75" dirty="0">
                <a:latin typeface="Times New Roman"/>
                <a:cs typeface="Times New Roman"/>
              </a:rPr>
              <a:t>0..............(</a:t>
            </a:r>
            <a:r>
              <a:rPr sz="2050" i="1" spc="75" dirty="0">
                <a:latin typeface="Times New Roman"/>
                <a:cs typeface="Times New Roman"/>
              </a:rPr>
              <a:t>xxi</a:t>
            </a:r>
            <a:r>
              <a:rPr sz="2050" spc="75" dirty="0">
                <a:latin typeface="Times New Roman"/>
                <a:cs typeface="Times New Roman"/>
              </a:rPr>
              <a:t>)</a:t>
            </a:r>
            <a:endParaRPr sz="2050">
              <a:latin typeface="Times New Roman"/>
              <a:cs typeface="Times New Roman"/>
            </a:endParaRPr>
          </a:p>
        </p:txBody>
      </p:sp>
      <p:sp>
        <p:nvSpPr>
          <p:cNvPr id="24" name="object 24"/>
          <p:cNvSpPr txBox="1"/>
          <p:nvPr/>
        </p:nvSpPr>
        <p:spPr>
          <a:xfrm>
            <a:off x="4649978" y="1041189"/>
            <a:ext cx="640080" cy="340360"/>
          </a:xfrm>
          <a:prstGeom prst="rect">
            <a:avLst/>
          </a:prstGeom>
        </p:spPr>
        <p:txBody>
          <a:bodyPr vert="horz" wrap="square" lIns="0" tIns="13970" rIns="0" bIns="0" rtlCol="0">
            <a:spAutoFit/>
          </a:bodyPr>
          <a:lstStyle/>
          <a:p>
            <a:pPr marL="38100">
              <a:lnSpc>
                <a:spcPct val="100000"/>
              </a:lnSpc>
              <a:spcBef>
                <a:spcPts val="110"/>
              </a:spcBef>
            </a:pPr>
            <a:r>
              <a:rPr sz="2050" spc="140" dirty="0">
                <a:latin typeface="Symbol"/>
                <a:cs typeface="Symbol"/>
              </a:rPr>
              <a:t></a:t>
            </a:r>
            <a:r>
              <a:rPr sz="2050" i="1" spc="140" dirty="0">
                <a:latin typeface="Times New Roman"/>
                <a:cs typeface="Times New Roman"/>
              </a:rPr>
              <a:t>C</a:t>
            </a:r>
            <a:r>
              <a:rPr sz="1800" i="1" spc="209" baseline="-23148" dirty="0">
                <a:latin typeface="Times New Roman"/>
                <a:cs typeface="Times New Roman"/>
              </a:rPr>
              <a:t>PR</a:t>
            </a:r>
            <a:endParaRPr sz="1800" baseline="-23148">
              <a:latin typeface="Times New Roman"/>
              <a:cs typeface="Times New Roman"/>
            </a:endParaRPr>
          </a:p>
        </p:txBody>
      </p:sp>
      <p:sp>
        <p:nvSpPr>
          <p:cNvPr id="25" name="object 25"/>
          <p:cNvSpPr txBox="1"/>
          <p:nvPr/>
        </p:nvSpPr>
        <p:spPr>
          <a:xfrm>
            <a:off x="4804412" y="1787390"/>
            <a:ext cx="503555" cy="340360"/>
          </a:xfrm>
          <a:prstGeom prst="rect">
            <a:avLst/>
          </a:prstGeom>
        </p:spPr>
        <p:txBody>
          <a:bodyPr vert="horz" wrap="square" lIns="0" tIns="13970" rIns="0" bIns="0" rtlCol="0">
            <a:spAutoFit/>
          </a:bodyPr>
          <a:lstStyle/>
          <a:p>
            <a:pPr marL="12700">
              <a:lnSpc>
                <a:spcPct val="100000"/>
              </a:lnSpc>
              <a:spcBef>
                <a:spcPts val="110"/>
              </a:spcBef>
              <a:tabLst>
                <a:tab pos="378460" algn="l"/>
              </a:tabLst>
            </a:pPr>
            <a:r>
              <a:rPr sz="2050" spc="90" dirty="0">
                <a:latin typeface="Symbol"/>
                <a:cs typeface="Symbol"/>
              </a:rPr>
              <a:t></a:t>
            </a:r>
            <a:r>
              <a:rPr sz="2050" spc="90" dirty="0">
                <a:latin typeface="Times New Roman"/>
                <a:cs typeface="Times New Roman"/>
              </a:rPr>
              <a:t>	</a:t>
            </a:r>
            <a:r>
              <a:rPr sz="2050" spc="90" dirty="0">
                <a:latin typeface="Symbol"/>
                <a:cs typeface="Symbol"/>
              </a:rPr>
              <a:t></a:t>
            </a:r>
            <a:endParaRPr sz="2050">
              <a:latin typeface="Symbol"/>
              <a:cs typeface="Symbol"/>
            </a:endParaRPr>
          </a:p>
        </p:txBody>
      </p:sp>
      <p:sp>
        <p:nvSpPr>
          <p:cNvPr id="26" name="object 26"/>
          <p:cNvSpPr txBox="1"/>
          <p:nvPr/>
        </p:nvSpPr>
        <p:spPr>
          <a:xfrm>
            <a:off x="4804412" y="1414551"/>
            <a:ext cx="503555" cy="340360"/>
          </a:xfrm>
          <a:prstGeom prst="rect">
            <a:avLst/>
          </a:prstGeom>
        </p:spPr>
        <p:txBody>
          <a:bodyPr vert="horz" wrap="square" lIns="0" tIns="13970" rIns="0" bIns="0" rtlCol="0">
            <a:spAutoFit/>
          </a:bodyPr>
          <a:lstStyle/>
          <a:p>
            <a:pPr marL="12700">
              <a:lnSpc>
                <a:spcPct val="100000"/>
              </a:lnSpc>
              <a:spcBef>
                <a:spcPts val="110"/>
              </a:spcBef>
            </a:pPr>
            <a:r>
              <a:rPr sz="2050" spc="90" dirty="0">
                <a:latin typeface="Symbol"/>
                <a:cs typeface="Symbol"/>
              </a:rPr>
              <a:t></a:t>
            </a:r>
            <a:r>
              <a:rPr sz="2050" spc="-130" dirty="0">
                <a:latin typeface="Times New Roman"/>
                <a:cs typeface="Times New Roman"/>
              </a:rPr>
              <a:t> </a:t>
            </a:r>
            <a:r>
              <a:rPr sz="3075" i="1" spc="179" baseline="4065" dirty="0">
                <a:latin typeface="Times New Roman"/>
                <a:cs typeface="Times New Roman"/>
              </a:rPr>
              <a:t>u</a:t>
            </a:r>
            <a:r>
              <a:rPr sz="3075" i="1" spc="-67" baseline="4065" dirty="0">
                <a:latin typeface="Times New Roman"/>
                <a:cs typeface="Times New Roman"/>
              </a:rPr>
              <a:t> </a:t>
            </a:r>
            <a:r>
              <a:rPr sz="2050" spc="90" dirty="0">
                <a:latin typeface="Symbol"/>
                <a:cs typeface="Symbol"/>
              </a:rPr>
              <a:t></a:t>
            </a:r>
            <a:endParaRPr sz="2050">
              <a:latin typeface="Symbol"/>
              <a:cs typeface="Symbol"/>
            </a:endParaRPr>
          </a:p>
        </p:txBody>
      </p:sp>
      <p:sp>
        <p:nvSpPr>
          <p:cNvPr id="27" name="object 27"/>
          <p:cNvSpPr txBox="1"/>
          <p:nvPr/>
        </p:nvSpPr>
        <p:spPr>
          <a:xfrm>
            <a:off x="4629543" y="1581825"/>
            <a:ext cx="703580" cy="340360"/>
          </a:xfrm>
          <a:prstGeom prst="rect">
            <a:avLst/>
          </a:prstGeom>
        </p:spPr>
        <p:txBody>
          <a:bodyPr vert="horz" wrap="square" lIns="0" tIns="13970" rIns="0" bIns="0" rtlCol="0">
            <a:spAutoFit/>
          </a:bodyPr>
          <a:lstStyle/>
          <a:p>
            <a:pPr marL="38100">
              <a:lnSpc>
                <a:spcPct val="100000"/>
              </a:lnSpc>
              <a:spcBef>
                <a:spcPts val="110"/>
              </a:spcBef>
            </a:pPr>
            <a:r>
              <a:rPr sz="3075" spc="187" baseline="5420" dirty="0">
                <a:latin typeface="Symbol"/>
                <a:cs typeface="Symbol"/>
              </a:rPr>
              <a:t></a:t>
            </a:r>
            <a:r>
              <a:rPr sz="2050" spc="125" dirty="0">
                <a:latin typeface="Symbol"/>
                <a:cs typeface="Symbol"/>
              </a:rPr>
              <a:t></a:t>
            </a:r>
            <a:r>
              <a:rPr sz="2050" spc="-60" dirty="0">
                <a:latin typeface="Times New Roman"/>
                <a:cs typeface="Times New Roman"/>
              </a:rPr>
              <a:t> </a:t>
            </a:r>
            <a:r>
              <a:rPr sz="3075" i="1" spc="157" baseline="-36585" dirty="0">
                <a:latin typeface="Times New Roman"/>
                <a:cs typeface="Times New Roman"/>
              </a:rPr>
              <a:t>v</a:t>
            </a:r>
            <a:r>
              <a:rPr sz="3075" i="1" spc="-82" baseline="-36585" dirty="0">
                <a:latin typeface="Times New Roman"/>
                <a:cs typeface="Times New Roman"/>
              </a:rPr>
              <a:t> </a:t>
            </a:r>
            <a:r>
              <a:rPr sz="2050" spc="90" dirty="0">
                <a:latin typeface="Symbol"/>
                <a:cs typeface="Symbol"/>
              </a:rPr>
              <a:t></a:t>
            </a:r>
            <a:endParaRPr sz="2050">
              <a:latin typeface="Symbol"/>
              <a:cs typeface="Symbol"/>
            </a:endParaRPr>
          </a:p>
        </p:txBody>
      </p:sp>
      <p:grpSp>
        <p:nvGrpSpPr>
          <p:cNvPr id="28" name="object 28"/>
          <p:cNvGrpSpPr/>
          <p:nvPr/>
        </p:nvGrpSpPr>
        <p:grpSpPr>
          <a:xfrm>
            <a:off x="2736913" y="3500437"/>
            <a:ext cx="3670300" cy="3060700"/>
            <a:chOff x="2736913" y="3500437"/>
            <a:chExt cx="3670300" cy="3060700"/>
          </a:xfrm>
        </p:grpSpPr>
        <p:sp>
          <p:nvSpPr>
            <p:cNvPr id="29" name="object 29"/>
            <p:cNvSpPr/>
            <p:nvPr/>
          </p:nvSpPr>
          <p:spPr>
            <a:xfrm>
              <a:off x="2743200" y="3505200"/>
              <a:ext cx="3657600" cy="76200"/>
            </a:xfrm>
            <a:custGeom>
              <a:avLst/>
              <a:gdLst/>
              <a:ahLst/>
              <a:cxnLst/>
              <a:rect l="l" t="t" r="r" b="b"/>
              <a:pathLst>
                <a:path w="3657600" h="76200">
                  <a:moveTo>
                    <a:pt x="0" y="76200"/>
                  </a:moveTo>
                  <a:lnTo>
                    <a:pt x="3657600" y="0"/>
                  </a:lnTo>
                </a:path>
              </a:pathLst>
            </a:custGeom>
            <a:ln w="9144">
              <a:solidFill>
                <a:srgbClr val="497DBA"/>
              </a:solidFill>
            </a:ln>
          </p:spPr>
          <p:txBody>
            <a:bodyPr wrap="square" lIns="0" tIns="0" rIns="0" bIns="0" rtlCol="0"/>
            <a:lstStyle/>
            <a:p>
              <a:endParaRPr/>
            </a:p>
          </p:txBody>
        </p:sp>
        <p:sp>
          <p:nvSpPr>
            <p:cNvPr id="30" name="object 30"/>
            <p:cNvSpPr/>
            <p:nvPr/>
          </p:nvSpPr>
          <p:spPr>
            <a:xfrm>
              <a:off x="2741676" y="3582923"/>
              <a:ext cx="3175" cy="2971800"/>
            </a:xfrm>
            <a:custGeom>
              <a:avLst/>
              <a:gdLst/>
              <a:ahLst/>
              <a:cxnLst/>
              <a:rect l="l" t="t" r="r" b="b"/>
              <a:pathLst>
                <a:path w="3175" h="2971800">
                  <a:moveTo>
                    <a:pt x="3175" y="0"/>
                  </a:moveTo>
                  <a:lnTo>
                    <a:pt x="0" y="2971800"/>
                  </a:lnTo>
                </a:path>
              </a:pathLst>
            </a:custGeom>
            <a:ln w="9144">
              <a:solidFill>
                <a:srgbClr val="497DBA"/>
              </a:solidFill>
            </a:ln>
          </p:spPr>
          <p:txBody>
            <a:bodyPr wrap="square" lIns="0" tIns="0" rIns="0" bIns="0" rtlCol="0"/>
            <a:lstStyle/>
            <a:p>
              <a:endParaRPr/>
            </a:p>
          </p:txBody>
        </p:sp>
        <p:sp>
          <p:nvSpPr>
            <p:cNvPr id="31" name="object 31"/>
            <p:cNvSpPr/>
            <p:nvPr/>
          </p:nvSpPr>
          <p:spPr>
            <a:xfrm>
              <a:off x="2743200" y="6553200"/>
              <a:ext cx="3657600" cy="1905"/>
            </a:xfrm>
            <a:custGeom>
              <a:avLst/>
              <a:gdLst/>
              <a:ahLst/>
              <a:cxnLst/>
              <a:rect l="l" t="t" r="r" b="b"/>
              <a:pathLst>
                <a:path w="3657600" h="1904">
                  <a:moveTo>
                    <a:pt x="0" y="0"/>
                  </a:moveTo>
                  <a:lnTo>
                    <a:pt x="3657600" y="1587"/>
                  </a:lnTo>
                </a:path>
              </a:pathLst>
            </a:custGeom>
            <a:ln w="9144">
              <a:solidFill>
                <a:srgbClr val="497DBA"/>
              </a:solidFill>
            </a:ln>
          </p:spPr>
          <p:txBody>
            <a:bodyPr wrap="square" lIns="0" tIns="0" rIns="0" bIns="0" rtlCol="0"/>
            <a:lstStyle/>
            <a:p>
              <a:endParaRPr/>
            </a:p>
          </p:txBody>
        </p:sp>
        <p:sp>
          <p:nvSpPr>
            <p:cNvPr id="32" name="object 32"/>
            <p:cNvSpPr/>
            <p:nvPr/>
          </p:nvSpPr>
          <p:spPr>
            <a:xfrm>
              <a:off x="6399276" y="3506724"/>
              <a:ext cx="3175" cy="3048000"/>
            </a:xfrm>
            <a:custGeom>
              <a:avLst/>
              <a:gdLst/>
              <a:ahLst/>
              <a:cxnLst/>
              <a:rect l="l" t="t" r="r" b="b"/>
              <a:pathLst>
                <a:path w="3175" h="3048000">
                  <a:moveTo>
                    <a:pt x="0" y="3048000"/>
                  </a:moveTo>
                  <a:lnTo>
                    <a:pt x="3175" y="0"/>
                  </a:lnTo>
                </a:path>
              </a:pathLst>
            </a:custGeom>
            <a:ln w="9144">
              <a:solidFill>
                <a:srgbClr val="497DBA"/>
              </a:solidFill>
            </a:ln>
          </p:spPr>
          <p:txBody>
            <a:bodyPr wrap="square" lIns="0" tIns="0" rIns="0" bIns="0" rtlCol="0"/>
            <a:lstStyle/>
            <a:p>
              <a:endParaRPr/>
            </a:p>
          </p:txBody>
        </p:sp>
        <p:sp>
          <p:nvSpPr>
            <p:cNvPr id="33" name="object 33"/>
            <p:cNvSpPr/>
            <p:nvPr/>
          </p:nvSpPr>
          <p:spPr>
            <a:xfrm>
              <a:off x="2743200" y="4343400"/>
              <a:ext cx="152400" cy="1830705"/>
            </a:xfrm>
            <a:custGeom>
              <a:avLst/>
              <a:gdLst/>
              <a:ahLst/>
              <a:cxnLst/>
              <a:rect l="l" t="t" r="r" b="b"/>
              <a:pathLst>
                <a:path w="152400" h="1830704">
                  <a:moveTo>
                    <a:pt x="0" y="914400"/>
                  </a:moveTo>
                  <a:lnTo>
                    <a:pt x="152400" y="916051"/>
                  </a:lnTo>
                </a:path>
                <a:path w="152400" h="1830704">
                  <a:moveTo>
                    <a:pt x="0" y="0"/>
                  </a:moveTo>
                  <a:lnTo>
                    <a:pt x="152400" y="1524"/>
                  </a:lnTo>
                </a:path>
                <a:path w="152400" h="1830704">
                  <a:moveTo>
                    <a:pt x="0" y="1828800"/>
                  </a:moveTo>
                  <a:lnTo>
                    <a:pt x="152400" y="1830387"/>
                  </a:lnTo>
                </a:path>
              </a:pathLst>
            </a:custGeom>
            <a:ln w="9144">
              <a:solidFill>
                <a:srgbClr val="497DBA"/>
              </a:solidFill>
            </a:ln>
          </p:spPr>
          <p:txBody>
            <a:bodyPr wrap="square" lIns="0" tIns="0" rIns="0" bIns="0" rtlCol="0"/>
            <a:lstStyle/>
            <a:p>
              <a:endParaRPr/>
            </a:p>
          </p:txBody>
        </p:sp>
        <p:sp>
          <p:nvSpPr>
            <p:cNvPr id="34" name="object 34"/>
            <p:cNvSpPr/>
            <p:nvPr/>
          </p:nvSpPr>
          <p:spPr>
            <a:xfrm>
              <a:off x="3657663" y="6473951"/>
              <a:ext cx="1828800" cy="85725"/>
            </a:xfrm>
            <a:custGeom>
              <a:avLst/>
              <a:gdLst/>
              <a:ahLst/>
              <a:cxnLst/>
              <a:rect l="l" t="t" r="r" b="b"/>
              <a:pathLst>
                <a:path w="1828800" h="85725">
                  <a:moveTo>
                    <a:pt x="0" y="0"/>
                  </a:moveTo>
                  <a:lnTo>
                    <a:pt x="0" y="85344"/>
                  </a:lnTo>
                </a:path>
                <a:path w="1828800" h="85725">
                  <a:moveTo>
                    <a:pt x="914400" y="0"/>
                  </a:moveTo>
                  <a:lnTo>
                    <a:pt x="914400" y="85344"/>
                  </a:lnTo>
                </a:path>
                <a:path w="1828800" h="85725">
                  <a:moveTo>
                    <a:pt x="1828800" y="0"/>
                  </a:moveTo>
                  <a:lnTo>
                    <a:pt x="1828800" y="85344"/>
                  </a:lnTo>
                </a:path>
              </a:pathLst>
            </a:custGeom>
            <a:ln w="12319">
              <a:solidFill>
                <a:srgbClr val="497DBA"/>
              </a:solidFill>
            </a:ln>
          </p:spPr>
          <p:txBody>
            <a:bodyPr wrap="square" lIns="0" tIns="0" rIns="0" bIns="0" rtlCol="0"/>
            <a:lstStyle/>
            <a:p>
              <a:endParaRPr/>
            </a:p>
          </p:txBody>
        </p:sp>
      </p:grpSp>
      <p:sp>
        <p:nvSpPr>
          <p:cNvPr id="35" name="object 35"/>
          <p:cNvSpPr txBox="1"/>
          <p:nvPr/>
        </p:nvSpPr>
        <p:spPr>
          <a:xfrm>
            <a:off x="3508375" y="6582867"/>
            <a:ext cx="2159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2.5</a:t>
            </a:r>
            <a:endParaRPr sz="1200">
              <a:latin typeface="Times New Roman"/>
              <a:cs typeface="Times New Roman"/>
            </a:endParaRPr>
          </a:p>
        </p:txBody>
      </p:sp>
      <p:sp>
        <p:nvSpPr>
          <p:cNvPr id="36" name="object 36"/>
          <p:cNvSpPr txBox="1"/>
          <p:nvPr/>
        </p:nvSpPr>
        <p:spPr>
          <a:xfrm>
            <a:off x="4422775" y="6582867"/>
            <a:ext cx="2159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5.0</a:t>
            </a:r>
            <a:endParaRPr sz="1200">
              <a:latin typeface="Times New Roman"/>
              <a:cs typeface="Times New Roman"/>
            </a:endParaRPr>
          </a:p>
        </p:txBody>
      </p:sp>
      <p:sp>
        <p:nvSpPr>
          <p:cNvPr id="37" name="object 37"/>
          <p:cNvSpPr txBox="1"/>
          <p:nvPr/>
        </p:nvSpPr>
        <p:spPr>
          <a:xfrm>
            <a:off x="5353303" y="6611518"/>
            <a:ext cx="2159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7.5</a:t>
            </a:r>
            <a:endParaRPr sz="1200">
              <a:latin typeface="Times New Roman"/>
              <a:cs typeface="Times New Roman"/>
            </a:endParaRPr>
          </a:p>
        </p:txBody>
      </p:sp>
      <p:sp>
        <p:nvSpPr>
          <p:cNvPr id="38" name="object 38"/>
          <p:cNvSpPr txBox="1"/>
          <p:nvPr/>
        </p:nvSpPr>
        <p:spPr>
          <a:xfrm>
            <a:off x="6267703" y="6611518"/>
            <a:ext cx="2159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1.0</a:t>
            </a:r>
            <a:endParaRPr sz="1200">
              <a:latin typeface="Times New Roman"/>
              <a:cs typeface="Times New Roman"/>
            </a:endParaRPr>
          </a:p>
        </p:txBody>
      </p:sp>
      <p:sp>
        <p:nvSpPr>
          <p:cNvPr id="39" name="object 39"/>
          <p:cNvSpPr txBox="1"/>
          <p:nvPr/>
        </p:nvSpPr>
        <p:spPr>
          <a:xfrm>
            <a:off x="2593594" y="6430467"/>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0</a:t>
            </a:r>
            <a:endParaRPr sz="1200">
              <a:latin typeface="Times New Roman"/>
              <a:cs typeface="Times New Roman"/>
            </a:endParaRPr>
          </a:p>
        </p:txBody>
      </p:sp>
      <p:sp>
        <p:nvSpPr>
          <p:cNvPr id="40" name="object 40"/>
          <p:cNvSpPr txBox="1"/>
          <p:nvPr/>
        </p:nvSpPr>
        <p:spPr>
          <a:xfrm>
            <a:off x="2522347" y="5134432"/>
            <a:ext cx="215900"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0.3</a:t>
            </a:r>
            <a:endParaRPr sz="1200">
              <a:latin typeface="Times New Roman"/>
              <a:cs typeface="Times New Roman"/>
            </a:endParaRPr>
          </a:p>
        </p:txBody>
      </p:sp>
      <p:sp>
        <p:nvSpPr>
          <p:cNvPr id="41" name="object 41"/>
          <p:cNvSpPr txBox="1"/>
          <p:nvPr/>
        </p:nvSpPr>
        <p:spPr>
          <a:xfrm>
            <a:off x="2522347" y="4220336"/>
            <a:ext cx="2159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0.5</a:t>
            </a:r>
            <a:endParaRPr sz="1200">
              <a:latin typeface="Times New Roman"/>
              <a:cs typeface="Times New Roman"/>
            </a:endParaRPr>
          </a:p>
        </p:txBody>
      </p:sp>
      <p:sp>
        <p:nvSpPr>
          <p:cNvPr id="42" name="object 42"/>
          <p:cNvSpPr txBox="1"/>
          <p:nvPr/>
        </p:nvSpPr>
        <p:spPr>
          <a:xfrm>
            <a:off x="2522347" y="6049467"/>
            <a:ext cx="2159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0.1</a:t>
            </a:r>
            <a:endParaRPr sz="1200">
              <a:latin typeface="Times New Roman"/>
              <a:cs typeface="Times New Roman"/>
            </a:endParaRPr>
          </a:p>
        </p:txBody>
      </p:sp>
      <p:grpSp>
        <p:nvGrpSpPr>
          <p:cNvPr id="43" name="object 43"/>
          <p:cNvGrpSpPr/>
          <p:nvPr/>
        </p:nvGrpSpPr>
        <p:grpSpPr>
          <a:xfrm>
            <a:off x="2724911" y="3547871"/>
            <a:ext cx="3694429" cy="3147695"/>
            <a:chOff x="2724911" y="3547871"/>
            <a:chExt cx="3694429" cy="3147695"/>
          </a:xfrm>
        </p:grpSpPr>
        <p:sp>
          <p:nvSpPr>
            <p:cNvPr id="44" name="object 44"/>
            <p:cNvSpPr/>
            <p:nvPr/>
          </p:nvSpPr>
          <p:spPr>
            <a:xfrm>
              <a:off x="4256531" y="3552443"/>
              <a:ext cx="87630" cy="3138805"/>
            </a:xfrm>
            <a:custGeom>
              <a:avLst/>
              <a:gdLst/>
              <a:ahLst/>
              <a:cxnLst/>
              <a:rect l="l" t="t" r="r" b="b"/>
              <a:pathLst>
                <a:path w="87629" h="3138804">
                  <a:moveTo>
                    <a:pt x="87248" y="3138487"/>
                  </a:moveTo>
                  <a:lnTo>
                    <a:pt x="0" y="0"/>
                  </a:lnTo>
                </a:path>
              </a:pathLst>
            </a:custGeom>
            <a:ln w="9143">
              <a:solidFill>
                <a:srgbClr val="497DBA"/>
              </a:solidFill>
            </a:ln>
          </p:spPr>
          <p:txBody>
            <a:bodyPr wrap="square" lIns="0" tIns="0" rIns="0" bIns="0" rtlCol="0"/>
            <a:lstStyle/>
            <a:p>
              <a:endParaRPr/>
            </a:p>
          </p:txBody>
        </p:sp>
        <p:pic>
          <p:nvPicPr>
            <p:cNvPr id="45" name="object 45"/>
            <p:cNvPicPr/>
            <p:nvPr/>
          </p:nvPicPr>
          <p:blipFill>
            <a:blip r:embed="rId2" cstate="print"/>
            <a:stretch>
              <a:fillRect/>
            </a:stretch>
          </p:blipFill>
          <p:spPr>
            <a:xfrm>
              <a:off x="2724911" y="3547871"/>
              <a:ext cx="3694176" cy="3067811"/>
            </a:xfrm>
            <a:prstGeom prst="rect">
              <a:avLst/>
            </a:prstGeom>
          </p:spPr>
        </p:pic>
      </p:grpSp>
      <p:sp>
        <p:nvSpPr>
          <p:cNvPr id="46" name="object 46"/>
          <p:cNvSpPr txBox="1"/>
          <p:nvPr/>
        </p:nvSpPr>
        <p:spPr>
          <a:xfrm>
            <a:off x="5997828" y="4218813"/>
            <a:ext cx="2329815" cy="756920"/>
          </a:xfrm>
          <a:prstGeom prst="rect">
            <a:avLst/>
          </a:prstGeom>
        </p:spPr>
        <p:txBody>
          <a:bodyPr vert="horz" wrap="square" lIns="0" tIns="12065" rIns="0" bIns="0" rtlCol="0">
            <a:spAutoFit/>
          </a:bodyPr>
          <a:lstStyle/>
          <a:p>
            <a:pPr marL="38100" marR="483870">
              <a:lnSpc>
                <a:spcPct val="100000"/>
              </a:lnSpc>
              <a:spcBef>
                <a:spcPts val="95"/>
              </a:spcBef>
            </a:pPr>
            <a:r>
              <a:rPr sz="1600" dirty="0">
                <a:latin typeface="Times New Roman"/>
                <a:cs typeface="Times New Roman"/>
              </a:rPr>
              <a:t>C</a:t>
            </a:r>
            <a:r>
              <a:rPr sz="1575" baseline="-21164" dirty="0">
                <a:latin typeface="Times New Roman"/>
                <a:cs typeface="Times New Roman"/>
              </a:rPr>
              <a:t>R</a:t>
            </a:r>
            <a:r>
              <a:rPr sz="1575" spc="7" baseline="-21164" dirty="0">
                <a:latin typeface="Times New Roman"/>
                <a:cs typeface="Times New Roman"/>
              </a:rPr>
              <a:t> </a:t>
            </a:r>
            <a:r>
              <a:rPr sz="1600" spc="-5" dirty="0">
                <a:latin typeface="Times New Roman"/>
                <a:cs typeface="Times New Roman"/>
              </a:rPr>
              <a:t>= 2.3: C –Profile </a:t>
            </a:r>
            <a:r>
              <a:rPr sz="1600" dirty="0">
                <a:latin typeface="Times New Roman"/>
                <a:cs typeface="Times New Roman"/>
              </a:rPr>
              <a:t> C</a:t>
            </a:r>
            <a:r>
              <a:rPr sz="1575" baseline="-21164" dirty="0">
                <a:latin typeface="Times New Roman"/>
                <a:cs typeface="Times New Roman"/>
              </a:rPr>
              <a:t>R</a:t>
            </a:r>
            <a:r>
              <a:rPr sz="1575" spc="359" baseline="-21164" dirty="0">
                <a:latin typeface="Times New Roman"/>
                <a:cs typeface="Times New Roman"/>
              </a:rPr>
              <a:t> </a:t>
            </a:r>
            <a:r>
              <a:rPr sz="1600" spc="-5" dirty="0">
                <a:latin typeface="Times New Roman"/>
                <a:cs typeface="Times New Roman"/>
              </a:rPr>
              <a:t>=</a:t>
            </a:r>
            <a:r>
              <a:rPr sz="1600" spc="-15" dirty="0">
                <a:latin typeface="Times New Roman"/>
                <a:cs typeface="Times New Roman"/>
              </a:rPr>
              <a:t> </a:t>
            </a:r>
            <a:r>
              <a:rPr sz="1600" spc="-5" dirty="0">
                <a:latin typeface="Times New Roman"/>
                <a:cs typeface="Times New Roman"/>
              </a:rPr>
              <a:t>2.3:</a:t>
            </a:r>
            <a:r>
              <a:rPr sz="1600" spc="-15" dirty="0">
                <a:latin typeface="Times New Roman"/>
                <a:cs typeface="Times New Roman"/>
              </a:rPr>
              <a:t> </a:t>
            </a:r>
            <a:r>
              <a:rPr sz="1600" spc="-5" dirty="0">
                <a:latin typeface="Times New Roman"/>
                <a:cs typeface="Times New Roman"/>
              </a:rPr>
              <a:t>Rectangular</a:t>
            </a:r>
            <a:endParaRPr sz="1600">
              <a:latin typeface="Times New Roman"/>
              <a:cs typeface="Times New Roman"/>
            </a:endParaRPr>
          </a:p>
          <a:p>
            <a:pPr marL="190500">
              <a:lnSpc>
                <a:spcPct val="100000"/>
              </a:lnSpc>
            </a:pPr>
            <a:r>
              <a:rPr sz="1600" dirty="0">
                <a:latin typeface="Times New Roman"/>
                <a:cs typeface="Times New Roman"/>
              </a:rPr>
              <a:t>C</a:t>
            </a:r>
            <a:r>
              <a:rPr sz="1575" baseline="-21164" dirty="0">
                <a:latin typeface="Times New Roman"/>
                <a:cs typeface="Times New Roman"/>
              </a:rPr>
              <a:t>R</a:t>
            </a:r>
            <a:r>
              <a:rPr sz="1575" spc="359" baseline="-21164" dirty="0">
                <a:latin typeface="Times New Roman"/>
                <a:cs typeface="Times New Roman"/>
              </a:rPr>
              <a:t> </a:t>
            </a:r>
            <a:r>
              <a:rPr sz="1600" spc="-5" dirty="0">
                <a:latin typeface="Times New Roman"/>
                <a:cs typeface="Times New Roman"/>
              </a:rPr>
              <a:t>=</a:t>
            </a:r>
            <a:r>
              <a:rPr sz="1600" spc="-20" dirty="0">
                <a:latin typeface="Times New Roman"/>
                <a:cs typeface="Times New Roman"/>
              </a:rPr>
              <a:t> </a:t>
            </a:r>
            <a:r>
              <a:rPr sz="1600" spc="-5" dirty="0">
                <a:latin typeface="Times New Roman"/>
                <a:cs typeface="Times New Roman"/>
              </a:rPr>
              <a:t>1.33:</a:t>
            </a:r>
            <a:r>
              <a:rPr sz="1600" spc="-20" dirty="0">
                <a:latin typeface="Times New Roman"/>
                <a:cs typeface="Times New Roman"/>
              </a:rPr>
              <a:t> </a:t>
            </a:r>
            <a:r>
              <a:rPr sz="1600" spc="-5" dirty="0">
                <a:latin typeface="Times New Roman"/>
                <a:cs typeface="Times New Roman"/>
              </a:rPr>
              <a:t>Hemispherical</a:t>
            </a:r>
            <a:endParaRPr sz="1600">
              <a:latin typeface="Times New Roman"/>
              <a:cs typeface="Times New Roman"/>
            </a:endParaRPr>
          </a:p>
        </p:txBody>
      </p:sp>
      <p:sp>
        <p:nvSpPr>
          <p:cNvPr id="47" name="object 47"/>
          <p:cNvSpPr txBox="1"/>
          <p:nvPr/>
        </p:nvSpPr>
        <p:spPr>
          <a:xfrm>
            <a:off x="2228723" y="4522089"/>
            <a:ext cx="304800" cy="299720"/>
          </a:xfrm>
          <a:prstGeom prst="rect">
            <a:avLst/>
          </a:prstGeom>
        </p:spPr>
        <p:txBody>
          <a:bodyPr vert="horz" wrap="square" lIns="0" tIns="12700" rIns="0" bIns="0" rtlCol="0">
            <a:spAutoFit/>
          </a:bodyPr>
          <a:lstStyle/>
          <a:p>
            <a:pPr marL="38100">
              <a:lnSpc>
                <a:spcPct val="100000"/>
              </a:lnSpc>
              <a:spcBef>
                <a:spcPts val="100"/>
              </a:spcBef>
            </a:pPr>
            <a:r>
              <a:rPr sz="1800" spc="-5" dirty="0">
                <a:latin typeface="Times New Roman"/>
                <a:cs typeface="Times New Roman"/>
              </a:rPr>
              <a:t>C</a:t>
            </a:r>
            <a:r>
              <a:rPr sz="1800" spc="-7" baseline="-20833" dirty="0">
                <a:latin typeface="Times New Roman"/>
                <a:cs typeface="Times New Roman"/>
              </a:rPr>
              <a:t>p</a:t>
            </a:r>
            <a:endParaRPr sz="1800" baseline="-20833">
              <a:latin typeface="Times New Roman"/>
              <a:cs typeface="Times New Roman"/>
            </a:endParaRPr>
          </a:p>
        </p:txBody>
      </p:sp>
      <p:sp>
        <p:nvSpPr>
          <p:cNvPr id="48" name="object 48"/>
          <p:cNvSpPr/>
          <p:nvPr/>
        </p:nvSpPr>
        <p:spPr>
          <a:xfrm>
            <a:off x="2310510" y="3657600"/>
            <a:ext cx="103505" cy="914400"/>
          </a:xfrm>
          <a:custGeom>
            <a:avLst/>
            <a:gdLst/>
            <a:ahLst/>
            <a:cxnLst/>
            <a:rect l="l" t="t" r="r" b="b"/>
            <a:pathLst>
              <a:path w="103505" h="914400">
                <a:moveTo>
                  <a:pt x="51688" y="25109"/>
                </a:moveTo>
                <a:lnTo>
                  <a:pt x="45338" y="35995"/>
                </a:lnTo>
                <a:lnTo>
                  <a:pt x="45338" y="914400"/>
                </a:lnTo>
                <a:lnTo>
                  <a:pt x="58038" y="914400"/>
                </a:lnTo>
                <a:lnTo>
                  <a:pt x="58038" y="35995"/>
                </a:lnTo>
                <a:lnTo>
                  <a:pt x="51688" y="25109"/>
                </a:lnTo>
                <a:close/>
              </a:path>
              <a:path w="103505" h="914400">
                <a:moveTo>
                  <a:pt x="51688" y="0"/>
                </a:moveTo>
                <a:lnTo>
                  <a:pt x="0" y="88645"/>
                </a:lnTo>
                <a:lnTo>
                  <a:pt x="1015" y="92456"/>
                </a:lnTo>
                <a:lnTo>
                  <a:pt x="7112" y="96012"/>
                </a:lnTo>
                <a:lnTo>
                  <a:pt x="10921" y="94995"/>
                </a:lnTo>
                <a:lnTo>
                  <a:pt x="45338" y="35995"/>
                </a:lnTo>
                <a:lnTo>
                  <a:pt x="45338" y="12573"/>
                </a:lnTo>
                <a:lnTo>
                  <a:pt x="59020" y="12573"/>
                </a:lnTo>
                <a:lnTo>
                  <a:pt x="51688" y="0"/>
                </a:lnTo>
                <a:close/>
              </a:path>
              <a:path w="103505" h="914400">
                <a:moveTo>
                  <a:pt x="59020" y="12573"/>
                </a:moveTo>
                <a:lnTo>
                  <a:pt x="58038" y="12573"/>
                </a:lnTo>
                <a:lnTo>
                  <a:pt x="58038" y="35995"/>
                </a:lnTo>
                <a:lnTo>
                  <a:pt x="92456" y="94995"/>
                </a:lnTo>
                <a:lnTo>
                  <a:pt x="96265" y="96012"/>
                </a:lnTo>
                <a:lnTo>
                  <a:pt x="102362" y="92456"/>
                </a:lnTo>
                <a:lnTo>
                  <a:pt x="103377" y="88645"/>
                </a:lnTo>
                <a:lnTo>
                  <a:pt x="59020" y="12573"/>
                </a:lnTo>
                <a:close/>
              </a:path>
              <a:path w="103505" h="914400">
                <a:moveTo>
                  <a:pt x="58038" y="12573"/>
                </a:moveTo>
                <a:lnTo>
                  <a:pt x="45338" y="12573"/>
                </a:lnTo>
                <a:lnTo>
                  <a:pt x="45338" y="35995"/>
                </a:lnTo>
                <a:lnTo>
                  <a:pt x="51688" y="25109"/>
                </a:lnTo>
                <a:lnTo>
                  <a:pt x="46227" y="15748"/>
                </a:lnTo>
                <a:lnTo>
                  <a:pt x="58038" y="15748"/>
                </a:lnTo>
                <a:lnTo>
                  <a:pt x="58038" y="12573"/>
                </a:lnTo>
                <a:close/>
              </a:path>
              <a:path w="103505" h="914400">
                <a:moveTo>
                  <a:pt x="58038" y="15748"/>
                </a:moveTo>
                <a:lnTo>
                  <a:pt x="57150" y="15748"/>
                </a:lnTo>
                <a:lnTo>
                  <a:pt x="51688" y="25109"/>
                </a:lnTo>
                <a:lnTo>
                  <a:pt x="58038" y="35995"/>
                </a:lnTo>
                <a:lnTo>
                  <a:pt x="58038" y="15748"/>
                </a:lnTo>
                <a:close/>
              </a:path>
              <a:path w="103505" h="914400">
                <a:moveTo>
                  <a:pt x="57150" y="15748"/>
                </a:moveTo>
                <a:lnTo>
                  <a:pt x="46227" y="15748"/>
                </a:lnTo>
                <a:lnTo>
                  <a:pt x="51688" y="25109"/>
                </a:lnTo>
                <a:lnTo>
                  <a:pt x="57150" y="15748"/>
                </a:lnTo>
                <a:close/>
              </a:path>
            </a:pathLst>
          </a:custGeom>
          <a:solidFill>
            <a:srgbClr val="497DBA"/>
          </a:solidFill>
        </p:spPr>
        <p:txBody>
          <a:bodyPr wrap="square" lIns="0" tIns="0" rIns="0" bIns="0" rtlCol="0"/>
          <a:lstStyle/>
          <a:p>
            <a:endParaRPr/>
          </a:p>
        </p:txBody>
      </p:sp>
      <p:sp>
        <p:nvSpPr>
          <p:cNvPr id="49" name="object 49"/>
          <p:cNvSpPr txBox="1"/>
          <p:nvPr/>
        </p:nvSpPr>
        <p:spPr>
          <a:xfrm>
            <a:off x="154939" y="3075558"/>
            <a:ext cx="8651875" cy="591185"/>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Times New Roman"/>
                <a:cs typeface="Times New Roman"/>
              </a:rPr>
              <a:t>Fig:</a:t>
            </a:r>
            <a:r>
              <a:rPr sz="1600" b="1" spc="20" dirty="0">
                <a:latin typeface="Times New Roman"/>
                <a:cs typeface="Times New Roman"/>
              </a:rPr>
              <a:t> </a:t>
            </a:r>
            <a:r>
              <a:rPr sz="1600" spc="-5" dirty="0">
                <a:latin typeface="Times New Roman"/>
                <a:cs typeface="Times New Roman"/>
              </a:rPr>
              <a:t>Comparison</a:t>
            </a:r>
            <a:r>
              <a:rPr sz="1600" spc="45" dirty="0">
                <a:latin typeface="Times New Roman"/>
                <a:cs typeface="Times New Roman"/>
              </a:rPr>
              <a:t> </a:t>
            </a:r>
            <a:r>
              <a:rPr sz="1600" spc="-5" dirty="0">
                <a:latin typeface="Times New Roman"/>
                <a:cs typeface="Times New Roman"/>
              </a:rPr>
              <a:t>of</a:t>
            </a:r>
            <a:r>
              <a:rPr sz="1600" spc="15" dirty="0">
                <a:latin typeface="Times New Roman"/>
                <a:cs typeface="Times New Roman"/>
              </a:rPr>
              <a:t> </a:t>
            </a:r>
            <a:r>
              <a:rPr sz="1600" spc="-5" dirty="0">
                <a:latin typeface="Times New Roman"/>
                <a:cs typeface="Times New Roman"/>
              </a:rPr>
              <a:t>ideal</a:t>
            </a:r>
            <a:r>
              <a:rPr sz="1600" spc="30" dirty="0">
                <a:latin typeface="Times New Roman"/>
                <a:cs typeface="Times New Roman"/>
              </a:rPr>
              <a:t> </a:t>
            </a:r>
            <a:r>
              <a:rPr sz="1600" spc="-5" dirty="0">
                <a:latin typeface="Times New Roman"/>
                <a:cs typeface="Times New Roman"/>
              </a:rPr>
              <a:t>power</a:t>
            </a:r>
            <a:r>
              <a:rPr sz="1600" dirty="0">
                <a:latin typeface="Times New Roman"/>
                <a:cs typeface="Times New Roman"/>
              </a:rPr>
              <a:t> </a:t>
            </a:r>
            <a:r>
              <a:rPr sz="1600" spc="-5" dirty="0">
                <a:latin typeface="Times New Roman"/>
                <a:cs typeface="Times New Roman"/>
              </a:rPr>
              <a:t>coefficient</a:t>
            </a:r>
            <a:r>
              <a:rPr sz="1600" spc="25" dirty="0">
                <a:latin typeface="Times New Roman"/>
                <a:cs typeface="Times New Roman"/>
              </a:rPr>
              <a:t> </a:t>
            </a:r>
            <a:r>
              <a:rPr sz="1600" spc="-5" dirty="0">
                <a:latin typeface="Times New Roman"/>
                <a:cs typeface="Times New Roman"/>
              </a:rPr>
              <a:t>with</a:t>
            </a:r>
            <a:r>
              <a:rPr sz="1600" spc="20" dirty="0">
                <a:latin typeface="Times New Roman"/>
                <a:cs typeface="Times New Roman"/>
              </a:rPr>
              <a:t> </a:t>
            </a:r>
            <a:r>
              <a:rPr sz="1600" spc="-10" dirty="0">
                <a:latin typeface="Times New Roman"/>
                <a:cs typeface="Times New Roman"/>
              </a:rPr>
              <a:t>maximum</a:t>
            </a:r>
            <a:r>
              <a:rPr sz="1600" spc="55" dirty="0">
                <a:latin typeface="Times New Roman"/>
                <a:cs typeface="Times New Roman"/>
              </a:rPr>
              <a:t> </a:t>
            </a:r>
            <a:r>
              <a:rPr sz="1600" spc="-5" dirty="0">
                <a:latin typeface="Times New Roman"/>
                <a:cs typeface="Times New Roman"/>
              </a:rPr>
              <a:t>values</a:t>
            </a:r>
            <a:r>
              <a:rPr sz="1600" spc="15" dirty="0">
                <a:latin typeface="Times New Roman"/>
                <a:cs typeface="Times New Roman"/>
              </a:rPr>
              <a:t> </a:t>
            </a:r>
            <a:r>
              <a:rPr sz="1600" spc="-5" dirty="0">
                <a:latin typeface="Times New Roman"/>
                <a:cs typeface="Times New Roman"/>
              </a:rPr>
              <a:t>of</a:t>
            </a:r>
            <a:r>
              <a:rPr sz="1600" spc="10" dirty="0">
                <a:latin typeface="Times New Roman"/>
                <a:cs typeface="Times New Roman"/>
              </a:rPr>
              <a:t> </a:t>
            </a:r>
            <a:r>
              <a:rPr sz="1600" spc="-5" dirty="0">
                <a:latin typeface="Times New Roman"/>
                <a:cs typeface="Times New Roman"/>
              </a:rPr>
              <a:t>power</a:t>
            </a:r>
            <a:r>
              <a:rPr sz="1600" dirty="0">
                <a:latin typeface="Times New Roman"/>
                <a:cs typeface="Times New Roman"/>
              </a:rPr>
              <a:t> </a:t>
            </a:r>
            <a:r>
              <a:rPr sz="1600" spc="-5" dirty="0">
                <a:latin typeface="Times New Roman"/>
                <a:cs typeface="Times New Roman"/>
              </a:rPr>
              <a:t>coefficient</a:t>
            </a:r>
            <a:r>
              <a:rPr sz="1600" spc="25" dirty="0">
                <a:latin typeface="Times New Roman"/>
                <a:cs typeface="Times New Roman"/>
              </a:rPr>
              <a:t> </a:t>
            </a:r>
            <a:r>
              <a:rPr sz="1600" spc="-5" dirty="0">
                <a:latin typeface="Times New Roman"/>
                <a:cs typeface="Times New Roman"/>
              </a:rPr>
              <a:t>of</a:t>
            </a:r>
            <a:r>
              <a:rPr sz="1600" spc="15" dirty="0">
                <a:latin typeface="Times New Roman"/>
                <a:cs typeface="Times New Roman"/>
              </a:rPr>
              <a:t> </a:t>
            </a:r>
            <a:r>
              <a:rPr sz="1600" spc="-5" dirty="0">
                <a:latin typeface="Times New Roman"/>
                <a:cs typeface="Times New Roman"/>
              </a:rPr>
              <a:t>resistive</a:t>
            </a:r>
            <a:r>
              <a:rPr sz="1600" spc="35" dirty="0">
                <a:latin typeface="Times New Roman"/>
                <a:cs typeface="Times New Roman"/>
              </a:rPr>
              <a:t> </a:t>
            </a:r>
            <a:r>
              <a:rPr sz="1600" spc="-5" dirty="0">
                <a:latin typeface="Times New Roman"/>
                <a:cs typeface="Times New Roman"/>
              </a:rPr>
              <a:t>rotors.</a:t>
            </a:r>
            <a:endParaRPr sz="1600">
              <a:latin typeface="Times New Roman"/>
              <a:cs typeface="Times New Roman"/>
            </a:endParaRPr>
          </a:p>
          <a:p>
            <a:pPr marL="2379980">
              <a:lnSpc>
                <a:spcPct val="100000"/>
              </a:lnSpc>
              <a:spcBef>
                <a:spcPts val="1095"/>
              </a:spcBef>
            </a:pPr>
            <a:r>
              <a:rPr sz="1200" dirty="0">
                <a:latin typeface="Times New Roman"/>
                <a:cs typeface="Times New Roman"/>
              </a:rPr>
              <a:t>0.7</a:t>
            </a:r>
            <a:endParaRPr sz="1200">
              <a:latin typeface="Times New Roman"/>
              <a:cs typeface="Times New Roman"/>
            </a:endParaRPr>
          </a:p>
        </p:txBody>
      </p:sp>
      <p:sp>
        <p:nvSpPr>
          <p:cNvPr id="50" name="object 50"/>
          <p:cNvSpPr txBox="1"/>
          <p:nvPr/>
        </p:nvSpPr>
        <p:spPr>
          <a:xfrm>
            <a:off x="6607429" y="6514896"/>
            <a:ext cx="521334" cy="299720"/>
          </a:xfrm>
          <a:prstGeom prst="rect">
            <a:avLst/>
          </a:prstGeom>
        </p:spPr>
        <p:txBody>
          <a:bodyPr vert="horz" wrap="square" lIns="0" tIns="12700" rIns="0" bIns="0" rtlCol="0">
            <a:spAutoFit/>
          </a:bodyPr>
          <a:lstStyle/>
          <a:p>
            <a:pPr marL="38100">
              <a:lnSpc>
                <a:spcPct val="100000"/>
              </a:lnSpc>
              <a:spcBef>
                <a:spcPts val="100"/>
              </a:spcBef>
            </a:pPr>
            <a:r>
              <a:rPr sz="1800" dirty="0">
                <a:latin typeface="Times New Roman"/>
                <a:cs typeface="Times New Roman"/>
              </a:rPr>
              <a:t>v</a:t>
            </a:r>
            <a:r>
              <a:rPr sz="1800" baseline="-20833" dirty="0">
                <a:latin typeface="Times New Roman"/>
                <a:cs typeface="Times New Roman"/>
              </a:rPr>
              <a:t>2</a:t>
            </a:r>
            <a:r>
              <a:rPr sz="1800" dirty="0">
                <a:latin typeface="Times New Roman"/>
                <a:cs typeface="Times New Roman"/>
              </a:rPr>
              <a:t>/v</a:t>
            </a:r>
            <a:r>
              <a:rPr sz="1800" baseline="-20833" dirty="0">
                <a:latin typeface="Times New Roman"/>
                <a:cs typeface="Times New Roman"/>
              </a:rPr>
              <a:t>1</a:t>
            </a:r>
            <a:endParaRPr sz="1800" baseline="-20833">
              <a:latin typeface="Times New Roman"/>
              <a:cs typeface="Times New Roman"/>
            </a:endParaRPr>
          </a:p>
        </p:txBody>
      </p:sp>
      <p:sp>
        <p:nvSpPr>
          <p:cNvPr id="51" name="object 51"/>
          <p:cNvSpPr/>
          <p:nvPr/>
        </p:nvSpPr>
        <p:spPr>
          <a:xfrm>
            <a:off x="7186930" y="6649884"/>
            <a:ext cx="738505" cy="103505"/>
          </a:xfrm>
          <a:custGeom>
            <a:avLst/>
            <a:gdLst/>
            <a:ahLst/>
            <a:cxnLst/>
            <a:rect l="l" t="t" r="r" b="b"/>
            <a:pathLst>
              <a:path w="738504" h="103504">
                <a:moveTo>
                  <a:pt x="702116" y="60256"/>
                </a:moveTo>
                <a:lnTo>
                  <a:pt x="644905" y="90435"/>
                </a:lnTo>
                <a:lnTo>
                  <a:pt x="641730" y="92071"/>
                </a:lnTo>
                <a:lnTo>
                  <a:pt x="640588" y="95911"/>
                </a:lnTo>
                <a:lnTo>
                  <a:pt x="643890" y="102115"/>
                </a:lnTo>
                <a:lnTo>
                  <a:pt x="647700" y="103305"/>
                </a:lnTo>
                <a:lnTo>
                  <a:pt x="650748" y="101669"/>
                </a:lnTo>
                <a:lnTo>
                  <a:pt x="727482" y="61264"/>
                </a:lnTo>
                <a:lnTo>
                  <a:pt x="725551" y="61264"/>
                </a:lnTo>
                <a:lnTo>
                  <a:pt x="702116" y="60256"/>
                </a:lnTo>
                <a:close/>
              </a:path>
              <a:path w="738504" h="103504">
                <a:moveTo>
                  <a:pt x="713302" y="54355"/>
                </a:moveTo>
                <a:lnTo>
                  <a:pt x="702116" y="60256"/>
                </a:lnTo>
                <a:lnTo>
                  <a:pt x="725551" y="61264"/>
                </a:lnTo>
                <a:lnTo>
                  <a:pt x="725601" y="60261"/>
                </a:lnTo>
                <a:lnTo>
                  <a:pt x="722495" y="60256"/>
                </a:lnTo>
                <a:lnTo>
                  <a:pt x="713302" y="54355"/>
                </a:lnTo>
                <a:close/>
              </a:path>
              <a:path w="738504" h="103504">
                <a:moveTo>
                  <a:pt x="652145" y="0"/>
                </a:moveTo>
                <a:lnTo>
                  <a:pt x="648208" y="850"/>
                </a:lnTo>
                <a:lnTo>
                  <a:pt x="644398" y="6756"/>
                </a:lnTo>
                <a:lnTo>
                  <a:pt x="645287" y="10680"/>
                </a:lnTo>
                <a:lnTo>
                  <a:pt x="702728" y="47568"/>
                </a:lnTo>
                <a:lnTo>
                  <a:pt x="726186" y="48577"/>
                </a:lnTo>
                <a:lnTo>
                  <a:pt x="725551" y="61264"/>
                </a:lnTo>
                <a:lnTo>
                  <a:pt x="727482" y="61264"/>
                </a:lnTo>
                <a:lnTo>
                  <a:pt x="738504" y="55460"/>
                </a:lnTo>
                <a:lnTo>
                  <a:pt x="652145" y="0"/>
                </a:lnTo>
                <a:close/>
              </a:path>
              <a:path w="738504" h="103504">
                <a:moveTo>
                  <a:pt x="722884" y="49301"/>
                </a:moveTo>
                <a:lnTo>
                  <a:pt x="713302" y="54355"/>
                </a:lnTo>
                <a:lnTo>
                  <a:pt x="722502" y="60261"/>
                </a:lnTo>
                <a:lnTo>
                  <a:pt x="722884" y="49301"/>
                </a:lnTo>
                <a:close/>
              </a:path>
              <a:path w="738504" h="103504">
                <a:moveTo>
                  <a:pt x="726149" y="49301"/>
                </a:moveTo>
                <a:lnTo>
                  <a:pt x="722884" y="49301"/>
                </a:lnTo>
                <a:lnTo>
                  <a:pt x="722502" y="60261"/>
                </a:lnTo>
                <a:lnTo>
                  <a:pt x="725601" y="60256"/>
                </a:lnTo>
                <a:lnTo>
                  <a:pt x="726149" y="49301"/>
                </a:lnTo>
                <a:close/>
              </a:path>
              <a:path w="738504" h="103504">
                <a:moveTo>
                  <a:pt x="508" y="17360"/>
                </a:moveTo>
                <a:lnTo>
                  <a:pt x="0" y="30048"/>
                </a:lnTo>
                <a:lnTo>
                  <a:pt x="702116" y="60256"/>
                </a:lnTo>
                <a:lnTo>
                  <a:pt x="713302" y="54355"/>
                </a:lnTo>
                <a:lnTo>
                  <a:pt x="702728" y="47568"/>
                </a:lnTo>
                <a:lnTo>
                  <a:pt x="508" y="17360"/>
                </a:lnTo>
                <a:close/>
              </a:path>
              <a:path w="738504" h="103504">
                <a:moveTo>
                  <a:pt x="702728" y="47568"/>
                </a:moveTo>
                <a:lnTo>
                  <a:pt x="713302" y="54355"/>
                </a:lnTo>
                <a:lnTo>
                  <a:pt x="722884" y="49301"/>
                </a:lnTo>
                <a:lnTo>
                  <a:pt x="726149" y="49301"/>
                </a:lnTo>
                <a:lnTo>
                  <a:pt x="726186" y="48577"/>
                </a:lnTo>
                <a:lnTo>
                  <a:pt x="702728" y="47568"/>
                </a:lnTo>
                <a:close/>
              </a:path>
            </a:pathLst>
          </a:custGeom>
          <a:solidFill>
            <a:srgbClr val="497DBA"/>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66</a:t>
            </a:r>
            <a:endParaRPr sz="1200">
              <a:latin typeface="Arial MT"/>
              <a:cs typeface="Arial MT"/>
            </a:endParaRPr>
          </a:p>
        </p:txBody>
      </p:sp>
      <p:grpSp>
        <p:nvGrpSpPr>
          <p:cNvPr id="3" name="object 3"/>
          <p:cNvGrpSpPr/>
          <p:nvPr/>
        </p:nvGrpSpPr>
        <p:grpSpPr>
          <a:xfrm>
            <a:off x="228600" y="1824227"/>
            <a:ext cx="8691880" cy="1937385"/>
            <a:chOff x="228600" y="1824227"/>
            <a:chExt cx="8691880" cy="1937385"/>
          </a:xfrm>
        </p:grpSpPr>
        <p:sp>
          <p:nvSpPr>
            <p:cNvPr id="4" name="object 4"/>
            <p:cNvSpPr/>
            <p:nvPr/>
          </p:nvSpPr>
          <p:spPr>
            <a:xfrm>
              <a:off x="2730245" y="1898903"/>
              <a:ext cx="3192780" cy="1267460"/>
            </a:xfrm>
            <a:custGeom>
              <a:avLst/>
              <a:gdLst/>
              <a:ahLst/>
              <a:cxnLst/>
              <a:rect l="l" t="t" r="r" b="b"/>
              <a:pathLst>
                <a:path w="3192779" h="1267460">
                  <a:moveTo>
                    <a:pt x="42164" y="633603"/>
                  </a:moveTo>
                  <a:lnTo>
                    <a:pt x="41552" y="622139"/>
                  </a:lnTo>
                  <a:lnTo>
                    <a:pt x="35845" y="611806"/>
                  </a:lnTo>
                  <a:lnTo>
                    <a:pt x="29805" y="601831"/>
                  </a:lnTo>
                  <a:lnTo>
                    <a:pt x="28193" y="591438"/>
                  </a:lnTo>
                  <a:lnTo>
                    <a:pt x="32686" y="583104"/>
                  </a:lnTo>
                  <a:lnTo>
                    <a:pt x="40608" y="576675"/>
                  </a:lnTo>
                  <a:lnTo>
                    <a:pt x="49339" y="570579"/>
                  </a:lnTo>
                  <a:lnTo>
                    <a:pt x="56261" y="563245"/>
                  </a:lnTo>
                  <a:lnTo>
                    <a:pt x="70358" y="520954"/>
                  </a:lnTo>
                  <a:lnTo>
                    <a:pt x="88820" y="447071"/>
                  </a:lnTo>
                  <a:lnTo>
                    <a:pt x="100236" y="407939"/>
                  </a:lnTo>
                  <a:lnTo>
                    <a:pt x="112522" y="380238"/>
                  </a:lnTo>
                  <a:lnTo>
                    <a:pt x="119818" y="369808"/>
                  </a:lnTo>
                  <a:lnTo>
                    <a:pt x="127269" y="359473"/>
                  </a:lnTo>
                  <a:lnTo>
                    <a:pt x="134364" y="348948"/>
                  </a:lnTo>
                  <a:lnTo>
                    <a:pt x="140589" y="337947"/>
                  </a:lnTo>
                  <a:lnTo>
                    <a:pt x="153802" y="307312"/>
                  </a:lnTo>
                  <a:lnTo>
                    <a:pt x="154853" y="296142"/>
                  </a:lnTo>
                  <a:lnTo>
                    <a:pt x="153527" y="290434"/>
                  </a:lnTo>
                  <a:lnTo>
                    <a:pt x="159608" y="276186"/>
                  </a:lnTo>
                  <a:lnTo>
                    <a:pt x="182880" y="239395"/>
                  </a:lnTo>
                  <a:lnTo>
                    <a:pt x="189051" y="231649"/>
                  </a:lnTo>
                  <a:lnTo>
                    <a:pt x="196151" y="224678"/>
                  </a:lnTo>
                  <a:lnTo>
                    <a:pt x="203632" y="218017"/>
                  </a:lnTo>
                  <a:lnTo>
                    <a:pt x="210947" y="211200"/>
                  </a:lnTo>
                  <a:lnTo>
                    <a:pt x="214203" y="200523"/>
                  </a:lnTo>
                  <a:lnTo>
                    <a:pt x="217281" y="189785"/>
                  </a:lnTo>
                  <a:lnTo>
                    <a:pt x="220716" y="179214"/>
                  </a:lnTo>
                  <a:lnTo>
                    <a:pt x="245189" y="136640"/>
                  </a:lnTo>
                  <a:lnTo>
                    <a:pt x="274242" y="103370"/>
                  </a:lnTo>
                  <a:lnTo>
                    <a:pt x="324173" y="59094"/>
                  </a:lnTo>
                  <a:lnTo>
                    <a:pt x="381246" y="28146"/>
                  </a:lnTo>
                  <a:lnTo>
                    <a:pt x="435991" y="0"/>
                  </a:lnTo>
                  <a:lnTo>
                    <a:pt x="1012698" y="14097"/>
                  </a:lnTo>
                  <a:lnTo>
                    <a:pt x="1066026" y="16610"/>
                  </a:lnTo>
                  <a:lnTo>
                    <a:pt x="1095851" y="18752"/>
                  </a:lnTo>
                  <a:lnTo>
                    <a:pt x="1108817" y="20852"/>
                  </a:lnTo>
                  <a:lnTo>
                    <a:pt x="1111567" y="23240"/>
                  </a:lnTo>
                  <a:lnTo>
                    <a:pt x="1110745" y="26248"/>
                  </a:lnTo>
                  <a:lnTo>
                    <a:pt x="1112996" y="30206"/>
                  </a:lnTo>
                  <a:lnTo>
                    <a:pt x="1153287" y="42291"/>
                  </a:lnTo>
                  <a:lnTo>
                    <a:pt x="1202420" y="50006"/>
                  </a:lnTo>
                  <a:lnTo>
                    <a:pt x="1227135" y="53113"/>
                  </a:lnTo>
                  <a:lnTo>
                    <a:pt x="1251839" y="56387"/>
                  </a:lnTo>
                  <a:lnTo>
                    <a:pt x="1272748" y="64061"/>
                  </a:lnTo>
                  <a:lnTo>
                    <a:pt x="1293574" y="72151"/>
                  </a:lnTo>
                  <a:lnTo>
                    <a:pt x="1314614" y="79408"/>
                  </a:lnTo>
                  <a:lnTo>
                    <a:pt x="1336167" y="84582"/>
                  </a:lnTo>
                  <a:lnTo>
                    <a:pt x="1381569" y="92155"/>
                  </a:lnTo>
                  <a:lnTo>
                    <a:pt x="1407456" y="96487"/>
                  </a:lnTo>
                  <a:lnTo>
                    <a:pt x="1423987" y="99139"/>
                  </a:lnTo>
                  <a:lnTo>
                    <a:pt x="1441323" y="101675"/>
                  </a:lnTo>
                  <a:lnTo>
                    <a:pt x="1469622" y="105657"/>
                  </a:lnTo>
                  <a:lnTo>
                    <a:pt x="1519046" y="112649"/>
                  </a:lnTo>
                  <a:lnTo>
                    <a:pt x="1567379" y="128587"/>
                  </a:lnTo>
                  <a:lnTo>
                    <a:pt x="1603375" y="154940"/>
                  </a:lnTo>
                  <a:lnTo>
                    <a:pt x="1672732" y="178974"/>
                  </a:lnTo>
                  <a:lnTo>
                    <a:pt x="1744091" y="197104"/>
                  </a:lnTo>
                  <a:lnTo>
                    <a:pt x="1786610" y="226762"/>
                  </a:lnTo>
                  <a:lnTo>
                    <a:pt x="1834120" y="255789"/>
                  </a:lnTo>
                  <a:lnTo>
                    <a:pt x="1870709" y="267588"/>
                  </a:lnTo>
                  <a:lnTo>
                    <a:pt x="1912858" y="278251"/>
                  </a:lnTo>
                  <a:lnTo>
                    <a:pt x="1926970" y="281686"/>
                  </a:lnTo>
                  <a:lnTo>
                    <a:pt x="1940923" y="288875"/>
                  </a:lnTo>
                  <a:lnTo>
                    <a:pt x="1954863" y="296148"/>
                  </a:lnTo>
                  <a:lnTo>
                    <a:pt x="1968922" y="303206"/>
                  </a:lnTo>
                  <a:lnTo>
                    <a:pt x="1983232" y="309753"/>
                  </a:lnTo>
                  <a:lnTo>
                    <a:pt x="1993767" y="313348"/>
                  </a:lnTo>
                  <a:lnTo>
                    <a:pt x="2004647" y="316134"/>
                  </a:lnTo>
                  <a:lnTo>
                    <a:pt x="2015361" y="319254"/>
                  </a:lnTo>
                  <a:lnTo>
                    <a:pt x="2025395" y="323850"/>
                  </a:lnTo>
                  <a:lnTo>
                    <a:pt x="2032889" y="330309"/>
                  </a:lnTo>
                  <a:lnTo>
                    <a:pt x="2039239" y="338280"/>
                  </a:lnTo>
                  <a:lnTo>
                    <a:pt x="2045684" y="346084"/>
                  </a:lnTo>
                  <a:lnTo>
                    <a:pt x="2105644" y="371094"/>
                  </a:lnTo>
                  <a:lnTo>
                    <a:pt x="2137918" y="380238"/>
                  </a:lnTo>
                  <a:lnTo>
                    <a:pt x="2148328" y="387534"/>
                  </a:lnTo>
                  <a:lnTo>
                    <a:pt x="2190456" y="412275"/>
                  </a:lnTo>
                  <a:lnTo>
                    <a:pt x="2201354" y="415020"/>
                  </a:lnTo>
                  <a:lnTo>
                    <a:pt x="2212157" y="417931"/>
                  </a:lnTo>
                  <a:lnTo>
                    <a:pt x="2248079" y="439247"/>
                  </a:lnTo>
                  <a:lnTo>
                    <a:pt x="2292604" y="464693"/>
                  </a:lnTo>
                  <a:lnTo>
                    <a:pt x="2335801" y="494406"/>
                  </a:lnTo>
                  <a:lnTo>
                    <a:pt x="2357583" y="510197"/>
                  </a:lnTo>
                  <a:lnTo>
                    <a:pt x="2370428" y="518167"/>
                  </a:lnTo>
                  <a:lnTo>
                    <a:pt x="2386815" y="524417"/>
                  </a:lnTo>
                  <a:lnTo>
                    <a:pt x="2419223" y="535051"/>
                  </a:lnTo>
                  <a:lnTo>
                    <a:pt x="2440644" y="556969"/>
                  </a:lnTo>
                  <a:lnTo>
                    <a:pt x="2447257" y="563964"/>
                  </a:lnTo>
                  <a:lnTo>
                    <a:pt x="2447258" y="562768"/>
                  </a:lnTo>
                  <a:lnTo>
                    <a:pt x="2448846" y="560112"/>
                  </a:lnTo>
                  <a:lnTo>
                    <a:pt x="2460221" y="562726"/>
                  </a:lnTo>
                  <a:lnTo>
                    <a:pt x="2489581" y="577342"/>
                  </a:lnTo>
                  <a:lnTo>
                    <a:pt x="2510936" y="590919"/>
                  </a:lnTo>
                  <a:lnTo>
                    <a:pt x="2531459" y="605948"/>
                  </a:lnTo>
                  <a:lnTo>
                    <a:pt x="2552124" y="620740"/>
                  </a:lnTo>
                  <a:lnTo>
                    <a:pt x="2573909" y="633603"/>
                  </a:lnTo>
                  <a:lnTo>
                    <a:pt x="2588129" y="640401"/>
                  </a:lnTo>
                  <a:lnTo>
                    <a:pt x="2602420" y="647033"/>
                  </a:lnTo>
                  <a:lnTo>
                    <a:pt x="2616521" y="653998"/>
                  </a:lnTo>
                  <a:lnTo>
                    <a:pt x="2630170" y="661797"/>
                  </a:lnTo>
                  <a:lnTo>
                    <a:pt x="2644693" y="671724"/>
                  </a:lnTo>
                  <a:lnTo>
                    <a:pt x="2658633" y="682450"/>
                  </a:lnTo>
                  <a:lnTo>
                    <a:pt x="2672407" y="693390"/>
                  </a:lnTo>
                  <a:lnTo>
                    <a:pt x="2686431" y="703961"/>
                  </a:lnTo>
                  <a:lnTo>
                    <a:pt x="2696876" y="711170"/>
                  </a:lnTo>
                  <a:lnTo>
                    <a:pt x="2707512" y="718105"/>
                  </a:lnTo>
                  <a:lnTo>
                    <a:pt x="2718149" y="725017"/>
                  </a:lnTo>
                  <a:lnTo>
                    <a:pt x="2728595" y="732155"/>
                  </a:lnTo>
                  <a:lnTo>
                    <a:pt x="2747136" y="746097"/>
                  </a:lnTo>
                  <a:lnTo>
                    <a:pt x="2775108" y="767207"/>
                  </a:lnTo>
                  <a:lnTo>
                    <a:pt x="2804461" y="788412"/>
                  </a:lnTo>
                  <a:lnTo>
                    <a:pt x="2827147" y="802640"/>
                  </a:lnTo>
                  <a:lnTo>
                    <a:pt x="2837324" y="806948"/>
                  </a:lnTo>
                  <a:lnTo>
                    <a:pt x="2847895" y="810339"/>
                  </a:lnTo>
                  <a:lnTo>
                    <a:pt x="2858633" y="813373"/>
                  </a:lnTo>
                  <a:lnTo>
                    <a:pt x="2869311" y="816610"/>
                  </a:lnTo>
                  <a:lnTo>
                    <a:pt x="2913048" y="861327"/>
                  </a:lnTo>
                  <a:lnTo>
                    <a:pt x="2940605" y="889269"/>
                  </a:lnTo>
                  <a:lnTo>
                    <a:pt x="3009900" y="943356"/>
                  </a:lnTo>
                  <a:lnTo>
                    <a:pt x="3053556" y="969835"/>
                  </a:lnTo>
                  <a:lnTo>
                    <a:pt x="3074979" y="983539"/>
                  </a:lnTo>
                  <a:lnTo>
                    <a:pt x="3094355" y="999744"/>
                  </a:lnTo>
                  <a:lnTo>
                    <a:pt x="3105175" y="1010011"/>
                  </a:lnTo>
                  <a:lnTo>
                    <a:pt x="3116151" y="1020159"/>
                  </a:lnTo>
                  <a:lnTo>
                    <a:pt x="3154043" y="1066409"/>
                  </a:lnTo>
                  <a:lnTo>
                    <a:pt x="3186900" y="1116935"/>
                  </a:lnTo>
                  <a:lnTo>
                    <a:pt x="3192780" y="1126363"/>
                  </a:lnTo>
                  <a:lnTo>
                    <a:pt x="3188930" y="1147357"/>
                  </a:lnTo>
                  <a:lnTo>
                    <a:pt x="3174134" y="1214445"/>
                  </a:lnTo>
                  <a:lnTo>
                    <a:pt x="3151568" y="1253871"/>
                  </a:lnTo>
                  <a:lnTo>
                    <a:pt x="3143924" y="1260443"/>
                  </a:lnTo>
                  <a:lnTo>
                    <a:pt x="3136519" y="1267206"/>
                  </a:lnTo>
                  <a:lnTo>
                    <a:pt x="3125896" y="1232554"/>
                  </a:lnTo>
                  <a:lnTo>
                    <a:pt x="3118405" y="1222025"/>
                  </a:lnTo>
                  <a:lnTo>
                    <a:pt x="3098889" y="1220021"/>
                  </a:lnTo>
                  <a:lnTo>
                    <a:pt x="3052191" y="1210945"/>
                  </a:lnTo>
                  <a:lnTo>
                    <a:pt x="3030851" y="1204539"/>
                  </a:lnTo>
                  <a:lnTo>
                    <a:pt x="3009772" y="1197419"/>
                  </a:lnTo>
                  <a:lnTo>
                    <a:pt x="2988790" y="1190013"/>
                  </a:lnTo>
                  <a:lnTo>
                    <a:pt x="2967736" y="1182751"/>
                  </a:lnTo>
                  <a:lnTo>
                    <a:pt x="2957218" y="1179066"/>
                  </a:lnTo>
                  <a:lnTo>
                    <a:pt x="2946749" y="1175273"/>
                  </a:lnTo>
                  <a:lnTo>
                    <a:pt x="2936232" y="1171696"/>
                  </a:lnTo>
                  <a:lnTo>
                    <a:pt x="2925572" y="1168654"/>
                  </a:lnTo>
                  <a:lnTo>
                    <a:pt x="2911387" y="1165433"/>
                  </a:lnTo>
                  <a:lnTo>
                    <a:pt x="2897155" y="1162415"/>
                  </a:lnTo>
                  <a:lnTo>
                    <a:pt x="2883066" y="1158992"/>
                  </a:lnTo>
                  <a:lnTo>
                    <a:pt x="2869311" y="1154557"/>
                  </a:lnTo>
                  <a:lnTo>
                    <a:pt x="2855055" y="1147829"/>
                  </a:lnTo>
                  <a:lnTo>
                    <a:pt x="2841371" y="1139793"/>
                  </a:lnTo>
                  <a:lnTo>
                    <a:pt x="2827591" y="1132089"/>
                  </a:lnTo>
                  <a:lnTo>
                    <a:pt x="2813050" y="1126363"/>
                  </a:lnTo>
                  <a:lnTo>
                    <a:pt x="2788777" y="1121179"/>
                  </a:lnTo>
                  <a:lnTo>
                    <a:pt x="2764123" y="1117854"/>
                  </a:lnTo>
                  <a:lnTo>
                    <a:pt x="2739326" y="1115290"/>
                  </a:lnTo>
                  <a:lnTo>
                    <a:pt x="2714625" y="1112393"/>
                  </a:lnTo>
                  <a:lnTo>
                    <a:pt x="2685305" y="1102499"/>
                  </a:lnTo>
                  <a:lnTo>
                    <a:pt x="2672766" y="1098394"/>
                  </a:lnTo>
                  <a:lnTo>
                    <a:pt x="2666888" y="1097295"/>
                  </a:lnTo>
                  <a:lnTo>
                    <a:pt x="2657550" y="1096419"/>
                  </a:lnTo>
                  <a:lnTo>
                    <a:pt x="2634629" y="1092981"/>
                  </a:lnTo>
                  <a:lnTo>
                    <a:pt x="2588006" y="1084199"/>
                  </a:lnTo>
                  <a:lnTo>
                    <a:pt x="2573893" y="1080889"/>
                  </a:lnTo>
                  <a:lnTo>
                    <a:pt x="2559875" y="1077055"/>
                  </a:lnTo>
                  <a:lnTo>
                    <a:pt x="2545857" y="1073269"/>
                  </a:lnTo>
                  <a:lnTo>
                    <a:pt x="2531745" y="1070102"/>
                  </a:lnTo>
                  <a:lnTo>
                    <a:pt x="2489477" y="1063196"/>
                  </a:lnTo>
                  <a:lnTo>
                    <a:pt x="2447067" y="1057243"/>
                  </a:lnTo>
                  <a:lnTo>
                    <a:pt x="2404800" y="1050671"/>
                  </a:lnTo>
                  <a:lnTo>
                    <a:pt x="2362962" y="1041908"/>
                  </a:lnTo>
                  <a:lnTo>
                    <a:pt x="2348849" y="1038508"/>
                  </a:lnTo>
                  <a:lnTo>
                    <a:pt x="2334736" y="1035192"/>
                  </a:lnTo>
                  <a:lnTo>
                    <a:pt x="2281503" y="1019835"/>
                  </a:lnTo>
                  <a:lnTo>
                    <a:pt x="2231441" y="1002932"/>
                  </a:lnTo>
                  <a:lnTo>
                    <a:pt x="2195718" y="981758"/>
                  </a:lnTo>
                  <a:lnTo>
                    <a:pt x="2183401" y="973347"/>
                  </a:lnTo>
                  <a:lnTo>
                    <a:pt x="2179470" y="971539"/>
                  </a:lnTo>
                  <a:lnTo>
                    <a:pt x="2178097" y="973359"/>
                  </a:lnTo>
                  <a:lnTo>
                    <a:pt x="2173456" y="975834"/>
                  </a:lnTo>
                  <a:lnTo>
                    <a:pt x="2159720" y="975991"/>
                  </a:lnTo>
                  <a:lnTo>
                    <a:pt x="2131062" y="970854"/>
                  </a:lnTo>
                  <a:lnTo>
                    <a:pt x="2081657" y="957453"/>
                  </a:lnTo>
                  <a:lnTo>
                    <a:pt x="2070371" y="951976"/>
                  </a:lnTo>
                  <a:lnTo>
                    <a:pt x="2060241" y="944118"/>
                  </a:lnTo>
                  <a:lnTo>
                    <a:pt x="2050278" y="935878"/>
                  </a:lnTo>
                  <a:lnTo>
                    <a:pt x="2039493" y="929259"/>
                  </a:lnTo>
                  <a:lnTo>
                    <a:pt x="2005486" y="916062"/>
                  </a:lnTo>
                  <a:lnTo>
                    <a:pt x="1970135" y="905224"/>
                  </a:lnTo>
                  <a:lnTo>
                    <a:pt x="1934283" y="895861"/>
                  </a:lnTo>
                  <a:lnTo>
                    <a:pt x="1898777" y="887095"/>
                  </a:lnTo>
                  <a:lnTo>
                    <a:pt x="1279906" y="901192"/>
                  </a:lnTo>
                  <a:lnTo>
                    <a:pt x="1265650" y="903214"/>
                  </a:lnTo>
                  <a:lnTo>
                    <a:pt x="1251680" y="907176"/>
                  </a:lnTo>
                  <a:lnTo>
                    <a:pt x="1237757" y="911639"/>
                  </a:lnTo>
                  <a:lnTo>
                    <a:pt x="1223645" y="915162"/>
                  </a:lnTo>
                  <a:lnTo>
                    <a:pt x="1199086" y="919061"/>
                  </a:lnTo>
                  <a:lnTo>
                    <a:pt x="1174432" y="922258"/>
                  </a:lnTo>
                  <a:lnTo>
                    <a:pt x="1149778" y="925431"/>
                  </a:lnTo>
                  <a:lnTo>
                    <a:pt x="1125220" y="929259"/>
                  </a:lnTo>
                  <a:lnTo>
                    <a:pt x="1085170" y="936704"/>
                  </a:lnTo>
                  <a:lnTo>
                    <a:pt x="1063277" y="941103"/>
                  </a:lnTo>
                  <a:lnTo>
                    <a:pt x="1055250" y="943213"/>
                  </a:lnTo>
                  <a:lnTo>
                    <a:pt x="1056796" y="943791"/>
                  </a:lnTo>
                  <a:lnTo>
                    <a:pt x="1063625" y="943594"/>
                  </a:lnTo>
                  <a:lnTo>
                    <a:pt x="1071444" y="943377"/>
                  </a:lnTo>
                  <a:lnTo>
                    <a:pt x="1075962" y="943898"/>
                  </a:lnTo>
                  <a:lnTo>
                    <a:pt x="1072887" y="945913"/>
                  </a:lnTo>
                  <a:lnTo>
                    <a:pt x="1057929" y="950179"/>
                  </a:lnTo>
                  <a:lnTo>
                    <a:pt x="1026794" y="957453"/>
                  </a:lnTo>
                  <a:lnTo>
                    <a:pt x="1005740" y="961495"/>
                  </a:lnTo>
                  <a:lnTo>
                    <a:pt x="984567" y="964739"/>
                  </a:lnTo>
                  <a:lnTo>
                    <a:pt x="963394" y="967865"/>
                  </a:lnTo>
                  <a:lnTo>
                    <a:pt x="942340" y="971550"/>
                  </a:lnTo>
                  <a:lnTo>
                    <a:pt x="928244" y="974859"/>
                  </a:lnTo>
                  <a:lnTo>
                    <a:pt x="914257" y="978693"/>
                  </a:lnTo>
                  <a:lnTo>
                    <a:pt x="900245" y="982479"/>
                  </a:lnTo>
                  <a:lnTo>
                    <a:pt x="886079" y="985647"/>
                  </a:lnTo>
                  <a:lnTo>
                    <a:pt x="836308" y="994423"/>
                  </a:lnTo>
                  <a:lnTo>
                    <a:pt x="806742" y="999088"/>
                  </a:lnTo>
                  <a:lnTo>
                    <a:pt x="792211" y="1000797"/>
                  </a:lnTo>
                  <a:lnTo>
                    <a:pt x="787549" y="1000706"/>
                  </a:lnTo>
                  <a:lnTo>
                    <a:pt x="787588" y="999971"/>
                  </a:lnTo>
                  <a:lnTo>
                    <a:pt x="787160" y="999748"/>
                  </a:lnTo>
                  <a:lnTo>
                    <a:pt x="781096" y="1001194"/>
                  </a:lnTo>
                  <a:lnTo>
                    <a:pt x="764230" y="1005463"/>
                  </a:lnTo>
                  <a:lnTo>
                    <a:pt x="731393" y="1013713"/>
                  </a:lnTo>
                  <a:lnTo>
                    <a:pt x="683155" y="1011920"/>
                  </a:lnTo>
                  <a:lnTo>
                    <a:pt x="634901" y="1010344"/>
                  </a:lnTo>
                  <a:lnTo>
                    <a:pt x="586641" y="1008815"/>
                  </a:lnTo>
                  <a:lnTo>
                    <a:pt x="538391" y="1007161"/>
                  </a:lnTo>
                  <a:lnTo>
                    <a:pt x="490163" y="1005212"/>
                  </a:lnTo>
                  <a:lnTo>
                    <a:pt x="441970" y="1002797"/>
                  </a:lnTo>
                  <a:lnTo>
                    <a:pt x="393827" y="999744"/>
                  </a:lnTo>
                  <a:lnTo>
                    <a:pt x="351464" y="990010"/>
                  </a:lnTo>
                  <a:lnTo>
                    <a:pt x="312368" y="977651"/>
                  </a:lnTo>
                  <a:lnTo>
                    <a:pt x="262306" y="960661"/>
                  </a:lnTo>
                  <a:lnTo>
                    <a:pt x="214852" y="932180"/>
                  </a:lnTo>
                  <a:lnTo>
                    <a:pt x="182880" y="901192"/>
                  </a:lnTo>
                  <a:lnTo>
                    <a:pt x="157559" y="863139"/>
                  </a:lnTo>
                  <a:lnTo>
                    <a:pt x="144643" y="846131"/>
                  </a:lnTo>
                  <a:lnTo>
                    <a:pt x="126618" y="830707"/>
                  </a:lnTo>
                  <a:lnTo>
                    <a:pt x="112881" y="823071"/>
                  </a:lnTo>
                  <a:lnTo>
                    <a:pt x="98440" y="816673"/>
                  </a:lnTo>
                  <a:lnTo>
                    <a:pt x="84024" y="810275"/>
                  </a:lnTo>
                  <a:lnTo>
                    <a:pt x="38369" y="769492"/>
                  </a:lnTo>
                  <a:lnTo>
                    <a:pt x="14097" y="732155"/>
                  </a:lnTo>
                  <a:lnTo>
                    <a:pt x="3256" y="700615"/>
                  </a:lnTo>
                  <a:lnTo>
                    <a:pt x="0" y="689991"/>
                  </a:lnTo>
                  <a:lnTo>
                    <a:pt x="12410" y="651033"/>
                  </a:lnTo>
                  <a:lnTo>
                    <a:pt x="25082" y="639127"/>
                  </a:lnTo>
                  <a:lnTo>
                    <a:pt x="35754" y="638556"/>
                  </a:lnTo>
                  <a:lnTo>
                    <a:pt x="42164" y="633603"/>
                  </a:lnTo>
                  <a:close/>
                </a:path>
              </a:pathLst>
            </a:custGeom>
            <a:ln w="25908">
              <a:solidFill>
                <a:srgbClr val="385D89"/>
              </a:solidFill>
            </a:ln>
          </p:spPr>
          <p:txBody>
            <a:bodyPr wrap="square" lIns="0" tIns="0" rIns="0" bIns="0" rtlCol="0"/>
            <a:lstStyle/>
            <a:p>
              <a:endParaRPr/>
            </a:p>
          </p:txBody>
        </p:sp>
        <p:sp>
          <p:nvSpPr>
            <p:cNvPr id="5" name="object 5"/>
            <p:cNvSpPr/>
            <p:nvPr/>
          </p:nvSpPr>
          <p:spPr>
            <a:xfrm>
              <a:off x="304800" y="2057400"/>
              <a:ext cx="8610600" cy="657225"/>
            </a:xfrm>
            <a:custGeom>
              <a:avLst/>
              <a:gdLst/>
              <a:ahLst/>
              <a:cxnLst/>
              <a:rect l="l" t="t" r="r" b="b"/>
              <a:pathLst>
                <a:path w="8610600" h="657225">
                  <a:moveTo>
                    <a:pt x="5294376" y="657225"/>
                  </a:moveTo>
                  <a:lnTo>
                    <a:pt x="8610600" y="609600"/>
                  </a:lnTo>
                </a:path>
                <a:path w="8610600" h="657225">
                  <a:moveTo>
                    <a:pt x="0" y="0"/>
                  </a:moveTo>
                  <a:lnTo>
                    <a:pt x="1447800" y="1650"/>
                  </a:lnTo>
                </a:path>
              </a:pathLst>
            </a:custGeom>
            <a:ln w="9144">
              <a:solidFill>
                <a:srgbClr val="497DBA"/>
              </a:solidFill>
            </a:ln>
          </p:spPr>
          <p:txBody>
            <a:bodyPr wrap="square" lIns="0" tIns="0" rIns="0" bIns="0" rtlCol="0"/>
            <a:lstStyle/>
            <a:p>
              <a:endParaRPr/>
            </a:p>
          </p:txBody>
        </p:sp>
        <p:sp>
          <p:nvSpPr>
            <p:cNvPr id="6" name="object 6"/>
            <p:cNvSpPr/>
            <p:nvPr/>
          </p:nvSpPr>
          <p:spPr>
            <a:xfrm>
              <a:off x="1752600" y="2007107"/>
              <a:ext cx="990600" cy="103505"/>
            </a:xfrm>
            <a:custGeom>
              <a:avLst/>
              <a:gdLst/>
              <a:ahLst/>
              <a:cxnLst/>
              <a:rect l="l" t="t" r="r" b="b"/>
              <a:pathLst>
                <a:path w="990600" h="103505">
                  <a:moveTo>
                    <a:pt x="902081" y="0"/>
                  </a:moveTo>
                  <a:lnTo>
                    <a:pt x="898144" y="1015"/>
                  </a:lnTo>
                  <a:lnTo>
                    <a:pt x="894588" y="7112"/>
                  </a:lnTo>
                  <a:lnTo>
                    <a:pt x="895604" y="11049"/>
                  </a:lnTo>
                  <a:lnTo>
                    <a:pt x="954541" y="45429"/>
                  </a:lnTo>
                  <a:lnTo>
                    <a:pt x="978026" y="45465"/>
                  </a:lnTo>
                  <a:lnTo>
                    <a:pt x="978026" y="58165"/>
                  </a:lnTo>
                  <a:lnTo>
                    <a:pt x="954516" y="58165"/>
                  </a:lnTo>
                  <a:lnTo>
                    <a:pt x="895476" y="92455"/>
                  </a:lnTo>
                  <a:lnTo>
                    <a:pt x="894461" y="96392"/>
                  </a:lnTo>
                  <a:lnTo>
                    <a:pt x="896238" y="99440"/>
                  </a:lnTo>
                  <a:lnTo>
                    <a:pt x="898017" y="102362"/>
                  </a:lnTo>
                  <a:lnTo>
                    <a:pt x="901954" y="103377"/>
                  </a:lnTo>
                  <a:lnTo>
                    <a:pt x="905001" y="101726"/>
                  </a:lnTo>
                  <a:lnTo>
                    <a:pt x="979709" y="58165"/>
                  </a:lnTo>
                  <a:lnTo>
                    <a:pt x="978026" y="58165"/>
                  </a:lnTo>
                  <a:lnTo>
                    <a:pt x="979772" y="58129"/>
                  </a:lnTo>
                  <a:lnTo>
                    <a:pt x="990600" y="51815"/>
                  </a:lnTo>
                  <a:lnTo>
                    <a:pt x="902081" y="0"/>
                  </a:lnTo>
                  <a:close/>
                </a:path>
                <a:path w="990600" h="103505">
                  <a:moveTo>
                    <a:pt x="965469" y="51804"/>
                  </a:moveTo>
                  <a:lnTo>
                    <a:pt x="954579" y="58129"/>
                  </a:lnTo>
                  <a:lnTo>
                    <a:pt x="978026" y="58165"/>
                  </a:lnTo>
                  <a:lnTo>
                    <a:pt x="978026" y="57276"/>
                  </a:lnTo>
                  <a:lnTo>
                    <a:pt x="974851" y="57276"/>
                  </a:lnTo>
                  <a:lnTo>
                    <a:pt x="965469" y="51804"/>
                  </a:lnTo>
                  <a:close/>
                </a:path>
                <a:path w="990600" h="103505">
                  <a:moveTo>
                    <a:pt x="0" y="43941"/>
                  </a:moveTo>
                  <a:lnTo>
                    <a:pt x="0" y="56641"/>
                  </a:lnTo>
                  <a:lnTo>
                    <a:pt x="954579" y="58129"/>
                  </a:lnTo>
                  <a:lnTo>
                    <a:pt x="965469" y="51804"/>
                  </a:lnTo>
                  <a:lnTo>
                    <a:pt x="954541" y="45429"/>
                  </a:lnTo>
                  <a:lnTo>
                    <a:pt x="0" y="43941"/>
                  </a:lnTo>
                  <a:close/>
                </a:path>
                <a:path w="990600" h="103505">
                  <a:moveTo>
                    <a:pt x="974851" y="46354"/>
                  </a:moveTo>
                  <a:lnTo>
                    <a:pt x="965469" y="51804"/>
                  </a:lnTo>
                  <a:lnTo>
                    <a:pt x="974851" y="57276"/>
                  </a:lnTo>
                  <a:lnTo>
                    <a:pt x="974851" y="46354"/>
                  </a:lnTo>
                  <a:close/>
                </a:path>
                <a:path w="990600" h="103505">
                  <a:moveTo>
                    <a:pt x="978026" y="46354"/>
                  </a:moveTo>
                  <a:lnTo>
                    <a:pt x="974851" y="46354"/>
                  </a:lnTo>
                  <a:lnTo>
                    <a:pt x="974851" y="57276"/>
                  </a:lnTo>
                  <a:lnTo>
                    <a:pt x="978026" y="57276"/>
                  </a:lnTo>
                  <a:lnTo>
                    <a:pt x="978026" y="46354"/>
                  </a:lnTo>
                  <a:close/>
                </a:path>
                <a:path w="990600" h="103505">
                  <a:moveTo>
                    <a:pt x="954541" y="45429"/>
                  </a:moveTo>
                  <a:lnTo>
                    <a:pt x="965469" y="51804"/>
                  </a:lnTo>
                  <a:lnTo>
                    <a:pt x="974851" y="46354"/>
                  </a:lnTo>
                  <a:lnTo>
                    <a:pt x="978026" y="46354"/>
                  </a:lnTo>
                  <a:lnTo>
                    <a:pt x="978026" y="45465"/>
                  </a:lnTo>
                  <a:lnTo>
                    <a:pt x="954541" y="45429"/>
                  </a:lnTo>
                  <a:close/>
                </a:path>
              </a:pathLst>
            </a:custGeom>
            <a:solidFill>
              <a:srgbClr val="497DBA"/>
            </a:solidFill>
          </p:spPr>
          <p:txBody>
            <a:bodyPr wrap="square" lIns="0" tIns="0" rIns="0" bIns="0" rtlCol="0"/>
            <a:lstStyle/>
            <a:p>
              <a:endParaRPr/>
            </a:p>
          </p:txBody>
        </p:sp>
        <p:sp>
          <p:nvSpPr>
            <p:cNvPr id="7" name="object 7"/>
            <p:cNvSpPr/>
            <p:nvPr/>
          </p:nvSpPr>
          <p:spPr>
            <a:xfrm>
              <a:off x="228600" y="2667000"/>
              <a:ext cx="1600200" cy="0"/>
            </a:xfrm>
            <a:custGeom>
              <a:avLst/>
              <a:gdLst/>
              <a:ahLst/>
              <a:cxnLst/>
              <a:rect l="l" t="t" r="r" b="b"/>
              <a:pathLst>
                <a:path w="1600200">
                  <a:moveTo>
                    <a:pt x="0" y="0"/>
                  </a:moveTo>
                  <a:lnTo>
                    <a:pt x="1600200" y="0"/>
                  </a:lnTo>
                </a:path>
              </a:pathLst>
            </a:custGeom>
            <a:ln w="9144">
              <a:solidFill>
                <a:srgbClr val="497DBA"/>
              </a:solidFill>
            </a:ln>
          </p:spPr>
          <p:txBody>
            <a:bodyPr wrap="square" lIns="0" tIns="0" rIns="0" bIns="0" rtlCol="0"/>
            <a:lstStyle/>
            <a:p>
              <a:endParaRPr/>
            </a:p>
          </p:txBody>
        </p:sp>
        <p:sp>
          <p:nvSpPr>
            <p:cNvPr id="8" name="object 8"/>
            <p:cNvSpPr/>
            <p:nvPr/>
          </p:nvSpPr>
          <p:spPr>
            <a:xfrm>
              <a:off x="1828800" y="2616708"/>
              <a:ext cx="838200" cy="103505"/>
            </a:xfrm>
            <a:custGeom>
              <a:avLst/>
              <a:gdLst/>
              <a:ahLst/>
              <a:cxnLst/>
              <a:rect l="l" t="t" r="r" b="b"/>
              <a:pathLst>
                <a:path w="838200" h="103505">
                  <a:moveTo>
                    <a:pt x="749681" y="0"/>
                  </a:moveTo>
                  <a:lnTo>
                    <a:pt x="745744" y="1015"/>
                  </a:lnTo>
                  <a:lnTo>
                    <a:pt x="744093" y="4063"/>
                  </a:lnTo>
                  <a:lnTo>
                    <a:pt x="742314" y="7112"/>
                  </a:lnTo>
                  <a:lnTo>
                    <a:pt x="743331" y="10921"/>
                  </a:lnTo>
                  <a:lnTo>
                    <a:pt x="746251" y="12700"/>
                  </a:lnTo>
                  <a:lnTo>
                    <a:pt x="802188" y="45422"/>
                  </a:lnTo>
                  <a:lnTo>
                    <a:pt x="825626" y="45465"/>
                  </a:lnTo>
                  <a:lnTo>
                    <a:pt x="825626" y="58165"/>
                  </a:lnTo>
                  <a:lnTo>
                    <a:pt x="802116" y="58165"/>
                  </a:lnTo>
                  <a:lnTo>
                    <a:pt x="743076" y="92455"/>
                  </a:lnTo>
                  <a:lnTo>
                    <a:pt x="742061" y="96265"/>
                  </a:lnTo>
                  <a:lnTo>
                    <a:pt x="745617" y="102362"/>
                  </a:lnTo>
                  <a:lnTo>
                    <a:pt x="749554" y="103377"/>
                  </a:lnTo>
                  <a:lnTo>
                    <a:pt x="752475" y="101600"/>
                  </a:lnTo>
                  <a:lnTo>
                    <a:pt x="827265" y="58165"/>
                  </a:lnTo>
                  <a:lnTo>
                    <a:pt x="825626" y="58165"/>
                  </a:lnTo>
                  <a:lnTo>
                    <a:pt x="827340" y="58122"/>
                  </a:lnTo>
                  <a:lnTo>
                    <a:pt x="838200" y="51815"/>
                  </a:lnTo>
                  <a:lnTo>
                    <a:pt x="749681" y="0"/>
                  </a:lnTo>
                  <a:close/>
                </a:path>
                <a:path w="838200" h="103505">
                  <a:moveTo>
                    <a:pt x="813083" y="51796"/>
                  </a:moveTo>
                  <a:lnTo>
                    <a:pt x="802190" y="58122"/>
                  </a:lnTo>
                  <a:lnTo>
                    <a:pt x="825626" y="58165"/>
                  </a:lnTo>
                  <a:lnTo>
                    <a:pt x="825626" y="57276"/>
                  </a:lnTo>
                  <a:lnTo>
                    <a:pt x="822451" y="57276"/>
                  </a:lnTo>
                  <a:lnTo>
                    <a:pt x="813083" y="51796"/>
                  </a:lnTo>
                  <a:close/>
                </a:path>
                <a:path w="838200" h="103505">
                  <a:moveTo>
                    <a:pt x="0" y="43941"/>
                  </a:moveTo>
                  <a:lnTo>
                    <a:pt x="0" y="56641"/>
                  </a:lnTo>
                  <a:lnTo>
                    <a:pt x="802190" y="58122"/>
                  </a:lnTo>
                  <a:lnTo>
                    <a:pt x="813083" y="51796"/>
                  </a:lnTo>
                  <a:lnTo>
                    <a:pt x="802188" y="45422"/>
                  </a:lnTo>
                  <a:lnTo>
                    <a:pt x="0" y="43941"/>
                  </a:lnTo>
                  <a:close/>
                </a:path>
                <a:path w="838200" h="103505">
                  <a:moveTo>
                    <a:pt x="822451" y="46354"/>
                  </a:moveTo>
                  <a:lnTo>
                    <a:pt x="813083" y="51796"/>
                  </a:lnTo>
                  <a:lnTo>
                    <a:pt x="822451" y="57276"/>
                  </a:lnTo>
                  <a:lnTo>
                    <a:pt x="822451" y="46354"/>
                  </a:lnTo>
                  <a:close/>
                </a:path>
                <a:path w="838200" h="103505">
                  <a:moveTo>
                    <a:pt x="825626" y="46354"/>
                  </a:moveTo>
                  <a:lnTo>
                    <a:pt x="822451" y="46354"/>
                  </a:lnTo>
                  <a:lnTo>
                    <a:pt x="822451" y="57276"/>
                  </a:lnTo>
                  <a:lnTo>
                    <a:pt x="825626" y="57276"/>
                  </a:lnTo>
                  <a:lnTo>
                    <a:pt x="825626" y="46354"/>
                  </a:lnTo>
                  <a:close/>
                </a:path>
                <a:path w="838200" h="103505">
                  <a:moveTo>
                    <a:pt x="802188" y="45422"/>
                  </a:moveTo>
                  <a:lnTo>
                    <a:pt x="813083" y="51796"/>
                  </a:lnTo>
                  <a:lnTo>
                    <a:pt x="822451" y="46354"/>
                  </a:lnTo>
                  <a:lnTo>
                    <a:pt x="825626" y="46354"/>
                  </a:lnTo>
                  <a:lnTo>
                    <a:pt x="825626" y="45465"/>
                  </a:lnTo>
                  <a:lnTo>
                    <a:pt x="802188" y="45422"/>
                  </a:lnTo>
                  <a:close/>
                </a:path>
              </a:pathLst>
            </a:custGeom>
            <a:solidFill>
              <a:srgbClr val="497DBA"/>
            </a:solidFill>
          </p:spPr>
          <p:txBody>
            <a:bodyPr wrap="square" lIns="0" tIns="0" rIns="0" bIns="0" rtlCol="0"/>
            <a:lstStyle/>
            <a:p>
              <a:endParaRPr/>
            </a:p>
          </p:txBody>
        </p:sp>
        <p:sp>
          <p:nvSpPr>
            <p:cNvPr id="9" name="object 9"/>
            <p:cNvSpPr/>
            <p:nvPr/>
          </p:nvSpPr>
          <p:spPr>
            <a:xfrm>
              <a:off x="304800" y="1828799"/>
              <a:ext cx="8606155" cy="1449705"/>
            </a:xfrm>
            <a:custGeom>
              <a:avLst/>
              <a:gdLst/>
              <a:ahLst/>
              <a:cxnLst/>
              <a:rect l="l" t="t" r="r" b="b"/>
              <a:pathLst>
                <a:path w="8606155" h="1449704">
                  <a:moveTo>
                    <a:pt x="2438400" y="225171"/>
                  </a:moveTo>
                  <a:lnTo>
                    <a:pt x="2449955" y="218283"/>
                  </a:lnTo>
                  <a:lnTo>
                    <a:pt x="2461593" y="211502"/>
                  </a:lnTo>
                  <a:lnTo>
                    <a:pt x="2473065" y="204507"/>
                  </a:lnTo>
                  <a:lnTo>
                    <a:pt x="2484120" y="196976"/>
                  </a:lnTo>
                  <a:lnTo>
                    <a:pt x="2491775" y="189930"/>
                  </a:lnTo>
                  <a:lnTo>
                    <a:pt x="2498693" y="182038"/>
                  </a:lnTo>
                  <a:lnTo>
                    <a:pt x="2505944" y="174599"/>
                  </a:lnTo>
                  <a:lnTo>
                    <a:pt x="2514600" y="168910"/>
                  </a:lnTo>
                  <a:lnTo>
                    <a:pt x="2536940" y="160736"/>
                  </a:lnTo>
                  <a:lnTo>
                    <a:pt x="2560256" y="154765"/>
                  </a:lnTo>
                  <a:lnTo>
                    <a:pt x="2583572" y="148818"/>
                  </a:lnTo>
                  <a:lnTo>
                    <a:pt x="2605913" y="140715"/>
                  </a:lnTo>
                  <a:lnTo>
                    <a:pt x="2621224" y="133810"/>
                  </a:lnTo>
                  <a:lnTo>
                    <a:pt x="2636583" y="127000"/>
                  </a:lnTo>
                  <a:lnTo>
                    <a:pt x="2651847" y="119999"/>
                  </a:lnTo>
                  <a:lnTo>
                    <a:pt x="2666873" y="112522"/>
                  </a:lnTo>
                  <a:lnTo>
                    <a:pt x="2678390" y="105654"/>
                  </a:lnTo>
                  <a:lnTo>
                    <a:pt x="2689479" y="98155"/>
                  </a:lnTo>
                  <a:lnTo>
                    <a:pt x="2700662" y="90822"/>
                  </a:lnTo>
                  <a:lnTo>
                    <a:pt x="2712466" y="84454"/>
                  </a:lnTo>
                  <a:lnTo>
                    <a:pt x="2723645" y="80394"/>
                  </a:lnTo>
                  <a:lnTo>
                    <a:pt x="2735326" y="77406"/>
                  </a:lnTo>
                  <a:lnTo>
                    <a:pt x="2747006" y="74418"/>
                  </a:lnTo>
                  <a:lnTo>
                    <a:pt x="2758186" y="70358"/>
                  </a:lnTo>
                  <a:lnTo>
                    <a:pt x="2769937" y="63809"/>
                  </a:lnTo>
                  <a:lnTo>
                    <a:pt x="2781046" y="56261"/>
                  </a:lnTo>
                  <a:lnTo>
                    <a:pt x="2792154" y="48712"/>
                  </a:lnTo>
                  <a:lnTo>
                    <a:pt x="2837910" y="31055"/>
                  </a:lnTo>
                  <a:lnTo>
                    <a:pt x="2885586" y="19448"/>
                  </a:lnTo>
                  <a:lnTo>
                    <a:pt x="2925603" y="10239"/>
                  </a:lnTo>
                  <a:lnTo>
                    <a:pt x="2971419" y="0"/>
                  </a:lnTo>
                  <a:lnTo>
                    <a:pt x="3626230" y="14097"/>
                  </a:lnTo>
                  <a:lnTo>
                    <a:pt x="3687365" y="19097"/>
                  </a:lnTo>
                  <a:lnTo>
                    <a:pt x="3748024" y="28194"/>
                  </a:lnTo>
                  <a:lnTo>
                    <a:pt x="3782278" y="38623"/>
                  </a:lnTo>
                  <a:lnTo>
                    <a:pt x="3793744" y="42163"/>
                  </a:lnTo>
                  <a:lnTo>
                    <a:pt x="3839267" y="53201"/>
                  </a:lnTo>
                  <a:lnTo>
                    <a:pt x="3877383" y="60160"/>
                  </a:lnTo>
                  <a:lnTo>
                    <a:pt x="3923139" y="66958"/>
                  </a:lnTo>
                  <a:lnTo>
                    <a:pt x="3946016" y="70358"/>
                  </a:lnTo>
                  <a:lnTo>
                    <a:pt x="3975879" y="79677"/>
                  </a:lnTo>
                  <a:lnTo>
                    <a:pt x="3990245" y="84078"/>
                  </a:lnTo>
                  <a:lnTo>
                    <a:pt x="3996792" y="85453"/>
                  </a:lnTo>
                  <a:lnTo>
                    <a:pt x="4003194" y="85695"/>
                  </a:lnTo>
                  <a:lnTo>
                    <a:pt x="4017127" y="86697"/>
                  </a:lnTo>
                  <a:lnTo>
                    <a:pt x="4098290" y="98551"/>
                  </a:lnTo>
                  <a:lnTo>
                    <a:pt x="4143884" y="109267"/>
                  </a:lnTo>
                  <a:lnTo>
                    <a:pt x="4159123" y="112522"/>
                  </a:lnTo>
                  <a:lnTo>
                    <a:pt x="4181947" y="116367"/>
                  </a:lnTo>
                  <a:lnTo>
                    <a:pt x="4204843" y="119761"/>
                  </a:lnTo>
                  <a:lnTo>
                    <a:pt x="4227738" y="123059"/>
                  </a:lnTo>
                  <a:lnTo>
                    <a:pt x="4250563" y="126619"/>
                  </a:lnTo>
                  <a:lnTo>
                    <a:pt x="4269593" y="130036"/>
                  </a:lnTo>
                  <a:lnTo>
                    <a:pt x="4288599" y="133667"/>
                  </a:lnTo>
                  <a:lnTo>
                    <a:pt x="4307605" y="137298"/>
                  </a:lnTo>
                  <a:lnTo>
                    <a:pt x="4326636" y="140715"/>
                  </a:lnTo>
                  <a:lnTo>
                    <a:pt x="4349513" y="144275"/>
                  </a:lnTo>
                  <a:lnTo>
                    <a:pt x="4372403" y="147574"/>
                  </a:lnTo>
                  <a:lnTo>
                    <a:pt x="4395269" y="150967"/>
                  </a:lnTo>
                  <a:lnTo>
                    <a:pt x="4418076" y="154812"/>
                  </a:lnTo>
                  <a:lnTo>
                    <a:pt x="4433331" y="158087"/>
                  </a:lnTo>
                  <a:lnTo>
                    <a:pt x="4448492" y="161861"/>
                  </a:lnTo>
                  <a:lnTo>
                    <a:pt x="4463653" y="165635"/>
                  </a:lnTo>
                  <a:lnTo>
                    <a:pt x="4478909" y="168910"/>
                  </a:lnTo>
                  <a:lnTo>
                    <a:pt x="4501751" y="172610"/>
                  </a:lnTo>
                  <a:lnTo>
                    <a:pt x="4524676" y="175752"/>
                  </a:lnTo>
                  <a:lnTo>
                    <a:pt x="4547578" y="178964"/>
                  </a:lnTo>
                  <a:lnTo>
                    <a:pt x="4570349" y="182879"/>
                  </a:lnTo>
                  <a:lnTo>
                    <a:pt x="4600827" y="189821"/>
                  </a:lnTo>
                  <a:lnTo>
                    <a:pt x="4631102" y="197643"/>
                  </a:lnTo>
                  <a:lnTo>
                    <a:pt x="4661449" y="205132"/>
                  </a:lnTo>
                  <a:lnTo>
                    <a:pt x="4692142" y="211074"/>
                  </a:lnTo>
                  <a:lnTo>
                    <a:pt x="4715037" y="214383"/>
                  </a:lnTo>
                  <a:lnTo>
                    <a:pt x="4737957" y="217550"/>
                  </a:lnTo>
                  <a:lnTo>
                    <a:pt x="4760829" y="221003"/>
                  </a:lnTo>
                  <a:lnTo>
                    <a:pt x="4783582" y="225171"/>
                  </a:lnTo>
                  <a:lnTo>
                    <a:pt x="4795081" y="228302"/>
                  </a:lnTo>
                  <a:lnTo>
                    <a:pt x="4806330" y="232314"/>
                  </a:lnTo>
                  <a:lnTo>
                    <a:pt x="4817604" y="236279"/>
                  </a:lnTo>
                  <a:lnTo>
                    <a:pt x="4829175" y="239267"/>
                  </a:lnTo>
                  <a:lnTo>
                    <a:pt x="4878175" y="247494"/>
                  </a:lnTo>
                  <a:lnTo>
                    <a:pt x="4909349" y="251314"/>
                  </a:lnTo>
                  <a:lnTo>
                    <a:pt x="4931267" y="252968"/>
                  </a:lnTo>
                  <a:lnTo>
                    <a:pt x="4952496" y="254696"/>
                  </a:lnTo>
                  <a:lnTo>
                    <a:pt x="4981607" y="258738"/>
                  </a:lnTo>
                  <a:lnTo>
                    <a:pt x="5027168" y="267335"/>
                  </a:lnTo>
                  <a:lnTo>
                    <a:pt x="5038687" y="270519"/>
                  </a:lnTo>
                  <a:lnTo>
                    <a:pt x="5049980" y="274526"/>
                  </a:lnTo>
                  <a:lnTo>
                    <a:pt x="5061297" y="278461"/>
                  </a:lnTo>
                  <a:lnTo>
                    <a:pt x="5072888" y="281432"/>
                  </a:lnTo>
                  <a:lnTo>
                    <a:pt x="5099413" y="285527"/>
                  </a:lnTo>
                  <a:lnTo>
                    <a:pt x="5126116" y="288671"/>
                  </a:lnTo>
                  <a:lnTo>
                    <a:pt x="5152844" y="291719"/>
                  </a:lnTo>
                  <a:lnTo>
                    <a:pt x="5179441" y="295528"/>
                  </a:lnTo>
                  <a:lnTo>
                    <a:pt x="5194752" y="298642"/>
                  </a:lnTo>
                  <a:lnTo>
                    <a:pt x="5209920" y="302434"/>
                  </a:lnTo>
                  <a:lnTo>
                    <a:pt x="5225089" y="306298"/>
                  </a:lnTo>
                  <a:lnTo>
                    <a:pt x="5240401" y="309625"/>
                  </a:lnTo>
                  <a:lnTo>
                    <a:pt x="5263187" y="313309"/>
                  </a:lnTo>
                  <a:lnTo>
                    <a:pt x="5286105" y="316420"/>
                  </a:lnTo>
                  <a:lnTo>
                    <a:pt x="5308998" y="319627"/>
                  </a:lnTo>
                  <a:lnTo>
                    <a:pt x="5331714" y="323596"/>
                  </a:lnTo>
                  <a:lnTo>
                    <a:pt x="5343286" y="326780"/>
                  </a:lnTo>
                  <a:lnTo>
                    <a:pt x="5354574" y="330787"/>
                  </a:lnTo>
                  <a:lnTo>
                    <a:pt x="5365861" y="334722"/>
                  </a:lnTo>
                  <a:lnTo>
                    <a:pt x="5377434" y="337692"/>
                  </a:lnTo>
                  <a:lnTo>
                    <a:pt x="5423116" y="344866"/>
                  </a:lnTo>
                  <a:lnTo>
                    <a:pt x="5469048" y="350789"/>
                  </a:lnTo>
                  <a:lnTo>
                    <a:pt x="5514861" y="357213"/>
                  </a:lnTo>
                  <a:lnTo>
                    <a:pt x="5560187" y="365887"/>
                  </a:lnTo>
                  <a:lnTo>
                    <a:pt x="5593789" y="373674"/>
                  </a:lnTo>
                  <a:lnTo>
                    <a:pt x="5612428" y="378035"/>
                  </a:lnTo>
                  <a:lnTo>
                    <a:pt x="5620185" y="379838"/>
                  </a:lnTo>
                  <a:lnTo>
                    <a:pt x="5621138" y="379954"/>
                  </a:lnTo>
                  <a:lnTo>
                    <a:pt x="5619369" y="379253"/>
                  </a:lnTo>
                  <a:lnTo>
                    <a:pt x="5618955" y="378606"/>
                  </a:lnTo>
                  <a:lnTo>
                    <a:pt x="5666650" y="385686"/>
                  </a:lnTo>
                  <a:lnTo>
                    <a:pt x="5712460" y="393953"/>
                  </a:lnTo>
                  <a:lnTo>
                    <a:pt x="5758144" y="404401"/>
                  </a:lnTo>
                  <a:lnTo>
                    <a:pt x="5773293" y="408050"/>
                  </a:lnTo>
                  <a:lnTo>
                    <a:pt x="5780609" y="415456"/>
                  </a:lnTo>
                  <a:lnTo>
                    <a:pt x="5787723" y="423100"/>
                  </a:lnTo>
                  <a:lnTo>
                    <a:pt x="5795242" y="430268"/>
                  </a:lnTo>
                  <a:lnTo>
                    <a:pt x="5858589" y="452469"/>
                  </a:lnTo>
                  <a:lnTo>
                    <a:pt x="5910453" y="464312"/>
                  </a:lnTo>
                  <a:lnTo>
                    <a:pt x="5941823" y="473032"/>
                  </a:lnTo>
                  <a:lnTo>
                    <a:pt x="5953854" y="477181"/>
                  </a:lnTo>
                  <a:lnTo>
                    <a:pt x="5956966" y="478980"/>
                  </a:lnTo>
                  <a:lnTo>
                    <a:pt x="5961582" y="480652"/>
                  </a:lnTo>
                  <a:lnTo>
                    <a:pt x="5978121" y="484420"/>
                  </a:lnTo>
                  <a:lnTo>
                    <a:pt x="6017006" y="492505"/>
                  </a:lnTo>
                  <a:lnTo>
                    <a:pt x="6059062" y="500590"/>
                  </a:lnTo>
                  <a:lnTo>
                    <a:pt x="6087618" y="505555"/>
                  </a:lnTo>
                  <a:lnTo>
                    <a:pt x="6115125" y="511044"/>
                  </a:lnTo>
                  <a:lnTo>
                    <a:pt x="6154039" y="520700"/>
                  </a:lnTo>
                  <a:lnTo>
                    <a:pt x="6165504" y="524150"/>
                  </a:lnTo>
                  <a:lnTo>
                    <a:pt x="6176803" y="528018"/>
                  </a:lnTo>
                  <a:lnTo>
                    <a:pt x="6188150" y="531719"/>
                  </a:lnTo>
                  <a:lnTo>
                    <a:pt x="6199758" y="534670"/>
                  </a:lnTo>
                  <a:lnTo>
                    <a:pt x="6222491" y="538622"/>
                  </a:lnTo>
                  <a:lnTo>
                    <a:pt x="6245415" y="541718"/>
                  </a:lnTo>
                  <a:lnTo>
                    <a:pt x="6268339" y="544814"/>
                  </a:lnTo>
                  <a:lnTo>
                    <a:pt x="6291072" y="548766"/>
                  </a:lnTo>
                  <a:lnTo>
                    <a:pt x="6302644" y="551934"/>
                  </a:lnTo>
                  <a:lnTo>
                    <a:pt x="6313932" y="556005"/>
                  </a:lnTo>
                  <a:lnTo>
                    <a:pt x="6325219" y="559982"/>
                  </a:lnTo>
                  <a:lnTo>
                    <a:pt x="6385322" y="569777"/>
                  </a:lnTo>
                  <a:lnTo>
                    <a:pt x="6438372" y="575257"/>
                  </a:lnTo>
                  <a:lnTo>
                    <a:pt x="6494517" y="579499"/>
                  </a:lnTo>
                  <a:lnTo>
                    <a:pt x="6552334" y="582700"/>
                  </a:lnTo>
                  <a:lnTo>
                    <a:pt x="6610397" y="585057"/>
                  </a:lnTo>
                  <a:lnTo>
                    <a:pt x="6667283" y="586766"/>
                  </a:lnTo>
                  <a:lnTo>
                    <a:pt x="6721568" y="588024"/>
                  </a:lnTo>
                  <a:lnTo>
                    <a:pt x="6771826" y="589028"/>
                  </a:lnTo>
                  <a:lnTo>
                    <a:pt x="6816635" y="589973"/>
                  </a:lnTo>
                  <a:lnTo>
                    <a:pt x="6854571" y="591058"/>
                  </a:lnTo>
                  <a:lnTo>
                    <a:pt x="6881274" y="594258"/>
                  </a:lnTo>
                  <a:lnTo>
                    <a:pt x="6907990" y="597328"/>
                  </a:lnTo>
                  <a:lnTo>
                    <a:pt x="6934634" y="600755"/>
                  </a:lnTo>
                  <a:lnTo>
                    <a:pt x="6961124" y="605027"/>
                  </a:lnTo>
                  <a:lnTo>
                    <a:pt x="6972679" y="608123"/>
                  </a:lnTo>
                  <a:lnTo>
                    <a:pt x="6983936" y="612267"/>
                  </a:lnTo>
                  <a:lnTo>
                    <a:pt x="6995217" y="616315"/>
                  </a:lnTo>
                  <a:lnTo>
                    <a:pt x="7006844" y="619125"/>
                  </a:lnTo>
                  <a:lnTo>
                    <a:pt x="7040953" y="623613"/>
                  </a:lnTo>
                  <a:lnTo>
                    <a:pt x="7075217" y="627030"/>
                  </a:lnTo>
                  <a:lnTo>
                    <a:pt x="7109553" y="630019"/>
                  </a:lnTo>
                  <a:lnTo>
                    <a:pt x="7143877" y="633222"/>
                  </a:lnTo>
                  <a:lnTo>
                    <a:pt x="7159081" y="636871"/>
                  </a:lnTo>
                  <a:lnTo>
                    <a:pt x="7174261" y="640603"/>
                  </a:lnTo>
                  <a:lnTo>
                    <a:pt x="7189489" y="644169"/>
                  </a:lnTo>
                  <a:lnTo>
                    <a:pt x="7254351" y="655602"/>
                  </a:lnTo>
                  <a:lnTo>
                    <a:pt x="7305330" y="662511"/>
                  </a:lnTo>
                  <a:lnTo>
                    <a:pt x="7357589" y="668134"/>
                  </a:lnTo>
                  <a:lnTo>
                    <a:pt x="7410942" y="672560"/>
                  </a:lnTo>
                  <a:lnTo>
                    <a:pt x="7465205" y="675879"/>
                  </a:lnTo>
                  <a:lnTo>
                    <a:pt x="7520193" y="678179"/>
                  </a:lnTo>
                  <a:lnTo>
                    <a:pt x="7575721" y="679552"/>
                  </a:lnTo>
                  <a:lnTo>
                    <a:pt x="7631604" y="680085"/>
                  </a:lnTo>
                  <a:lnTo>
                    <a:pt x="7687656" y="679867"/>
                  </a:lnTo>
                  <a:lnTo>
                    <a:pt x="7743693" y="678989"/>
                  </a:lnTo>
                  <a:lnTo>
                    <a:pt x="7799530" y="677540"/>
                  </a:lnTo>
                  <a:lnTo>
                    <a:pt x="7854981" y="675608"/>
                  </a:lnTo>
                  <a:lnTo>
                    <a:pt x="7909863" y="673283"/>
                  </a:lnTo>
                  <a:lnTo>
                    <a:pt x="7963989" y="670655"/>
                  </a:lnTo>
                  <a:lnTo>
                    <a:pt x="8017175" y="667812"/>
                  </a:lnTo>
                  <a:lnTo>
                    <a:pt x="8069236" y="664845"/>
                  </a:lnTo>
                  <a:lnTo>
                    <a:pt x="8119987" y="661841"/>
                  </a:lnTo>
                  <a:lnTo>
                    <a:pt x="8169243" y="658891"/>
                  </a:lnTo>
                  <a:lnTo>
                    <a:pt x="8216818" y="656084"/>
                  </a:lnTo>
                  <a:lnTo>
                    <a:pt x="8262529" y="653510"/>
                  </a:lnTo>
                  <a:lnTo>
                    <a:pt x="8306189" y="651256"/>
                  </a:lnTo>
                  <a:lnTo>
                    <a:pt x="8347615" y="649414"/>
                  </a:lnTo>
                  <a:lnTo>
                    <a:pt x="8386620" y="648072"/>
                  </a:lnTo>
                  <a:lnTo>
                    <a:pt x="8423021" y="647319"/>
                  </a:lnTo>
                  <a:lnTo>
                    <a:pt x="8560054" y="605027"/>
                  </a:lnTo>
                  <a:lnTo>
                    <a:pt x="8588521" y="598160"/>
                  </a:lnTo>
                  <a:lnTo>
                    <a:pt x="8601868" y="595995"/>
                  </a:lnTo>
                  <a:lnTo>
                    <a:pt x="8605738" y="591329"/>
                  </a:lnTo>
                  <a:lnTo>
                    <a:pt x="8605774" y="576961"/>
                  </a:lnTo>
                </a:path>
                <a:path w="8606155" h="1449704">
                  <a:moveTo>
                    <a:pt x="0" y="1447800"/>
                  </a:moveTo>
                  <a:lnTo>
                    <a:pt x="1524000" y="1449324"/>
                  </a:lnTo>
                </a:path>
              </a:pathLst>
            </a:custGeom>
            <a:ln w="9144">
              <a:solidFill>
                <a:srgbClr val="497DBA"/>
              </a:solidFill>
            </a:ln>
          </p:spPr>
          <p:txBody>
            <a:bodyPr wrap="square" lIns="0" tIns="0" rIns="0" bIns="0" rtlCol="0"/>
            <a:lstStyle/>
            <a:p>
              <a:endParaRPr/>
            </a:p>
          </p:txBody>
        </p:sp>
        <p:sp>
          <p:nvSpPr>
            <p:cNvPr id="10" name="object 10"/>
            <p:cNvSpPr/>
            <p:nvPr/>
          </p:nvSpPr>
          <p:spPr>
            <a:xfrm>
              <a:off x="1828800" y="3226308"/>
              <a:ext cx="838200" cy="103505"/>
            </a:xfrm>
            <a:custGeom>
              <a:avLst/>
              <a:gdLst/>
              <a:ahLst/>
              <a:cxnLst/>
              <a:rect l="l" t="t" r="r" b="b"/>
              <a:pathLst>
                <a:path w="838200" h="103504">
                  <a:moveTo>
                    <a:pt x="749681" y="0"/>
                  </a:moveTo>
                  <a:lnTo>
                    <a:pt x="745744" y="1015"/>
                  </a:lnTo>
                  <a:lnTo>
                    <a:pt x="744093" y="4063"/>
                  </a:lnTo>
                  <a:lnTo>
                    <a:pt x="742314" y="7112"/>
                  </a:lnTo>
                  <a:lnTo>
                    <a:pt x="743331" y="10921"/>
                  </a:lnTo>
                  <a:lnTo>
                    <a:pt x="746251" y="12700"/>
                  </a:lnTo>
                  <a:lnTo>
                    <a:pt x="802188" y="45422"/>
                  </a:lnTo>
                  <a:lnTo>
                    <a:pt x="825626" y="45465"/>
                  </a:lnTo>
                  <a:lnTo>
                    <a:pt x="825626" y="58165"/>
                  </a:lnTo>
                  <a:lnTo>
                    <a:pt x="802116" y="58165"/>
                  </a:lnTo>
                  <a:lnTo>
                    <a:pt x="743076" y="92455"/>
                  </a:lnTo>
                  <a:lnTo>
                    <a:pt x="742061" y="96265"/>
                  </a:lnTo>
                  <a:lnTo>
                    <a:pt x="745617" y="102362"/>
                  </a:lnTo>
                  <a:lnTo>
                    <a:pt x="749554" y="103377"/>
                  </a:lnTo>
                  <a:lnTo>
                    <a:pt x="752475" y="101600"/>
                  </a:lnTo>
                  <a:lnTo>
                    <a:pt x="827265" y="58165"/>
                  </a:lnTo>
                  <a:lnTo>
                    <a:pt x="825626" y="58165"/>
                  </a:lnTo>
                  <a:lnTo>
                    <a:pt x="827340" y="58122"/>
                  </a:lnTo>
                  <a:lnTo>
                    <a:pt x="838200" y="51815"/>
                  </a:lnTo>
                  <a:lnTo>
                    <a:pt x="749681" y="0"/>
                  </a:lnTo>
                  <a:close/>
                </a:path>
                <a:path w="838200" h="103504">
                  <a:moveTo>
                    <a:pt x="813083" y="51796"/>
                  </a:moveTo>
                  <a:lnTo>
                    <a:pt x="802190" y="58122"/>
                  </a:lnTo>
                  <a:lnTo>
                    <a:pt x="825626" y="58165"/>
                  </a:lnTo>
                  <a:lnTo>
                    <a:pt x="825626" y="57276"/>
                  </a:lnTo>
                  <a:lnTo>
                    <a:pt x="822451" y="57276"/>
                  </a:lnTo>
                  <a:lnTo>
                    <a:pt x="813083" y="51796"/>
                  </a:lnTo>
                  <a:close/>
                </a:path>
                <a:path w="838200" h="103504">
                  <a:moveTo>
                    <a:pt x="0" y="43941"/>
                  </a:moveTo>
                  <a:lnTo>
                    <a:pt x="0" y="56641"/>
                  </a:lnTo>
                  <a:lnTo>
                    <a:pt x="802190" y="58122"/>
                  </a:lnTo>
                  <a:lnTo>
                    <a:pt x="813083" y="51796"/>
                  </a:lnTo>
                  <a:lnTo>
                    <a:pt x="802188" y="45422"/>
                  </a:lnTo>
                  <a:lnTo>
                    <a:pt x="0" y="43941"/>
                  </a:lnTo>
                  <a:close/>
                </a:path>
                <a:path w="838200" h="103504">
                  <a:moveTo>
                    <a:pt x="822451" y="46354"/>
                  </a:moveTo>
                  <a:lnTo>
                    <a:pt x="813083" y="51796"/>
                  </a:lnTo>
                  <a:lnTo>
                    <a:pt x="822451" y="57276"/>
                  </a:lnTo>
                  <a:lnTo>
                    <a:pt x="822451" y="46354"/>
                  </a:lnTo>
                  <a:close/>
                </a:path>
                <a:path w="838200" h="103504">
                  <a:moveTo>
                    <a:pt x="825626" y="46354"/>
                  </a:moveTo>
                  <a:lnTo>
                    <a:pt x="822451" y="46354"/>
                  </a:lnTo>
                  <a:lnTo>
                    <a:pt x="822451" y="57276"/>
                  </a:lnTo>
                  <a:lnTo>
                    <a:pt x="825626" y="57276"/>
                  </a:lnTo>
                  <a:lnTo>
                    <a:pt x="825626" y="46354"/>
                  </a:lnTo>
                  <a:close/>
                </a:path>
                <a:path w="838200" h="103504">
                  <a:moveTo>
                    <a:pt x="802188" y="45422"/>
                  </a:moveTo>
                  <a:lnTo>
                    <a:pt x="813083" y="51796"/>
                  </a:lnTo>
                  <a:lnTo>
                    <a:pt x="822451" y="46354"/>
                  </a:lnTo>
                  <a:lnTo>
                    <a:pt x="825626" y="46354"/>
                  </a:lnTo>
                  <a:lnTo>
                    <a:pt x="825626" y="45465"/>
                  </a:lnTo>
                  <a:lnTo>
                    <a:pt x="802188" y="45422"/>
                  </a:lnTo>
                  <a:close/>
                </a:path>
              </a:pathLst>
            </a:custGeom>
            <a:solidFill>
              <a:srgbClr val="497DBA"/>
            </a:solidFill>
          </p:spPr>
          <p:txBody>
            <a:bodyPr wrap="square" lIns="0" tIns="0" rIns="0" bIns="0" rtlCol="0"/>
            <a:lstStyle/>
            <a:p>
              <a:endParaRPr/>
            </a:p>
          </p:txBody>
        </p:sp>
        <p:sp>
          <p:nvSpPr>
            <p:cNvPr id="11" name="object 11"/>
            <p:cNvSpPr/>
            <p:nvPr/>
          </p:nvSpPr>
          <p:spPr>
            <a:xfrm>
              <a:off x="2658364" y="2670302"/>
              <a:ext cx="6205220" cy="1086485"/>
            </a:xfrm>
            <a:custGeom>
              <a:avLst/>
              <a:gdLst/>
              <a:ahLst/>
              <a:cxnLst/>
              <a:rect l="l" t="t" r="r" b="b"/>
              <a:pathLst>
                <a:path w="6205220" h="1086485">
                  <a:moveTo>
                    <a:pt x="0" y="0"/>
                  </a:moveTo>
                  <a:lnTo>
                    <a:pt x="30372" y="7962"/>
                  </a:lnTo>
                  <a:lnTo>
                    <a:pt x="41707" y="10904"/>
                  </a:lnTo>
                  <a:lnTo>
                    <a:pt x="42177" y="11206"/>
                  </a:lnTo>
                  <a:lnTo>
                    <a:pt x="98933" y="33655"/>
                  </a:lnTo>
                  <a:lnTo>
                    <a:pt x="130704" y="42120"/>
                  </a:lnTo>
                  <a:lnTo>
                    <a:pt x="141350" y="44831"/>
                  </a:lnTo>
                  <a:lnTo>
                    <a:pt x="156039" y="55620"/>
                  </a:lnTo>
                  <a:lnTo>
                    <a:pt x="171132" y="66182"/>
                  </a:lnTo>
                  <a:lnTo>
                    <a:pt x="185463" y="77245"/>
                  </a:lnTo>
                  <a:lnTo>
                    <a:pt x="197866" y="89535"/>
                  </a:lnTo>
                  <a:lnTo>
                    <a:pt x="204416" y="98292"/>
                  </a:lnTo>
                  <a:lnTo>
                    <a:pt x="210645" y="107299"/>
                  </a:lnTo>
                  <a:lnTo>
                    <a:pt x="217564" y="115806"/>
                  </a:lnTo>
                  <a:lnTo>
                    <a:pt x="273319" y="142700"/>
                  </a:lnTo>
                  <a:lnTo>
                    <a:pt x="325119" y="156718"/>
                  </a:lnTo>
                  <a:lnTo>
                    <a:pt x="348854" y="175843"/>
                  </a:lnTo>
                  <a:lnTo>
                    <a:pt x="354889" y="180904"/>
                  </a:lnTo>
                  <a:lnTo>
                    <a:pt x="352917" y="178387"/>
                  </a:lnTo>
                  <a:lnTo>
                    <a:pt x="352627" y="174780"/>
                  </a:lnTo>
                  <a:lnTo>
                    <a:pt x="363710" y="176570"/>
                  </a:lnTo>
                  <a:lnTo>
                    <a:pt x="395859" y="190246"/>
                  </a:lnTo>
                  <a:lnTo>
                    <a:pt x="403425" y="195381"/>
                  </a:lnTo>
                  <a:lnTo>
                    <a:pt x="409813" y="201707"/>
                  </a:lnTo>
                  <a:lnTo>
                    <a:pt x="416272" y="207891"/>
                  </a:lnTo>
                  <a:lnTo>
                    <a:pt x="424053" y="212598"/>
                  </a:lnTo>
                  <a:lnTo>
                    <a:pt x="437618" y="216648"/>
                  </a:lnTo>
                  <a:lnTo>
                    <a:pt x="451897" y="219186"/>
                  </a:lnTo>
                  <a:lnTo>
                    <a:pt x="466415" y="221224"/>
                  </a:lnTo>
                  <a:lnTo>
                    <a:pt x="480694" y="223774"/>
                  </a:lnTo>
                  <a:lnTo>
                    <a:pt x="512515" y="231333"/>
                  </a:lnTo>
                  <a:lnTo>
                    <a:pt x="522779" y="234807"/>
                  </a:lnTo>
                  <a:lnTo>
                    <a:pt x="527027" y="237855"/>
                  </a:lnTo>
                  <a:lnTo>
                    <a:pt x="540797" y="244134"/>
                  </a:lnTo>
                  <a:lnTo>
                    <a:pt x="579628" y="257301"/>
                  </a:lnTo>
                  <a:lnTo>
                    <a:pt x="600581" y="263457"/>
                  </a:lnTo>
                  <a:lnTo>
                    <a:pt x="621807" y="269017"/>
                  </a:lnTo>
                  <a:lnTo>
                    <a:pt x="643153" y="274339"/>
                  </a:lnTo>
                  <a:lnTo>
                    <a:pt x="664463" y="279781"/>
                  </a:lnTo>
                  <a:lnTo>
                    <a:pt x="706882" y="290957"/>
                  </a:lnTo>
                  <a:lnTo>
                    <a:pt x="749300" y="302133"/>
                  </a:lnTo>
                  <a:lnTo>
                    <a:pt x="778427" y="317748"/>
                  </a:lnTo>
                  <a:lnTo>
                    <a:pt x="793387" y="325162"/>
                  </a:lnTo>
                  <a:lnTo>
                    <a:pt x="803846" y="327517"/>
                  </a:lnTo>
                  <a:lnTo>
                    <a:pt x="819469" y="327956"/>
                  </a:lnTo>
                  <a:lnTo>
                    <a:pt x="849923" y="329623"/>
                  </a:lnTo>
                  <a:lnTo>
                    <a:pt x="904875" y="335661"/>
                  </a:lnTo>
                  <a:lnTo>
                    <a:pt x="919045" y="338121"/>
                  </a:lnTo>
                  <a:lnTo>
                    <a:pt x="933084" y="341249"/>
                  </a:lnTo>
                  <a:lnTo>
                    <a:pt x="947148" y="344376"/>
                  </a:lnTo>
                  <a:lnTo>
                    <a:pt x="961389" y="346837"/>
                  </a:lnTo>
                  <a:lnTo>
                    <a:pt x="989570" y="350154"/>
                  </a:lnTo>
                  <a:lnTo>
                    <a:pt x="1017857" y="352901"/>
                  </a:lnTo>
                  <a:lnTo>
                    <a:pt x="1046168" y="355409"/>
                  </a:lnTo>
                  <a:lnTo>
                    <a:pt x="1074420" y="358013"/>
                  </a:lnTo>
                  <a:lnTo>
                    <a:pt x="1124573" y="357080"/>
                  </a:lnTo>
                  <a:lnTo>
                    <a:pt x="1174725" y="356260"/>
                  </a:lnTo>
                  <a:lnTo>
                    <a:pt x="1224875" y="355512"/>
                  </a:lnTo>
                  <a:lnTo>
                    <a:pt x="1275021" y="354790"/>
                  </a:lnTo>
                  <a:lnTo>
                    <a:pt x="1325163" y="354052"/>
                  </a:lnTo>
                  <a:lnTo>
                    <a:pt x="1375299" y="353253"/>
                  </a:lnTo>
                  <a:lnTo>
                    <a:pt x="1425428" y="352351"/>
                  </a:lnTo>
                  <a:lnTo>
                    <a:pt x="1475549" y="351302"/>
                  </a:lnTo>
                  <a:lnTo>
                    <a:pt x="1525661" y="350062"/>
                  </a:lnTo>
                  <a:lnTo>
                    <a:pt x="1575763" y="348588"/>
                  </a:lnTo>
                  <a:lnTo>
                    <a:pt x="1625853" y="346837"/>
                  </a:lnTo>
                  <a:lnTo>
                    <a:pt x="1657625" y="338407"/>
                  </a:lnTo>
                  <a:lnTo>
                    <a:pt x="1668272" y="335661"/>
                  </a:lnTo>
                  <a:lnTo>
                    <a:pt x="1689385" y="332343"/>
                  </a:lnTo>
                  <a:lnTo>
                    <a:pt x="1710594" y="329596"/>
                  </a:lnTo>
                  <a:lnTo>
                    <a:pt x="1731851" y="327088"/>
                  </a:lnTo>
                  <a:lnTo>
                    <a:pt x="1753108" y="324485"/>
                  </a:lnTo>
                  <a:lnTo>
                    <a:pt x="2389378" y="335661"/>
                  </a:lnTo>
                  <a:lnTo>
                    <a:pt x="2403727" y="337246"/>
                  </a:lnTo>
                  <a:lnTo>
                    <a:pt x="2417778" y="340344"/>
                  </a:lnTo>
                  <a:lnTo>
                    <a:pt x="2431758" y="343894"/>
                  </a:lnTo>
                  <a:lnTo>
                    <a:pt x="2445893" y="346837"/>
                  </a:lnTo>
                  <a:lnTo>
                    <a:pt x="2467042" y="349833"/>
                  </a:lnTo>
                  <a:lnTo>
                    <a:pt x="2488311" y="352425"/>
                  </a:lnTo>
                  <a:lnTo>
                    <a:pt x="2509579" y="355016"/>
                  </a:lnTo>
                  <a:lnTo>
                    <a:pt x="2530729" y="358013"/>
                  </a:lnTo>
                  <a:lnTo>
                    <a:pt x="2544917" y="360634"/>
                  </a:lnTo>
                  <a:lnTo>
                    <a:pt x="2558986" y="363648"/>
                  </a:lnTo>
                  <a:lnTo>
                    <a:pt x="2573055" y="366639"/>
                  </a:lnTo>
                  <a:lnTo>
                    <a:pt x="2587244" y="369188"/>
                  </a:lnTo>
                  <a:lnTo>
                    <a:pt x="2608482" y="372042"/>
                  </a:lnTo>
                  <a:lnTo>
                    <a:pt x="2629804" y="374396"/>
                  </a:lnTo>
                  <a:lnTo>
                    <a:pt x="2651055" y="376939"/>
                  </a:lnTo>
                  <a:lnTo>
                    <a:pt x="2672080" y="380364"/>
                  </a:lnTo>
                  <a:lnTo>
                    <a:pt x="2693425" y="385788"/>
                  </a:lnTo>
                  <a:lnTo>
                    <a:pt x="2714355" y="392318"/>
                  </a:lnTo>
                  <a:lnTo>
                    <a:pt x="2735355" y="398492"/>
                  </a:lnTo>
                  <a:lnTo>
                    <a:pt x="2756916" y="402844"/>
                  </a:lnTo>
                  <a:lnTo>
                    <a:pt x="2841752" y="414020"/>
                  </a:lnTo>
                  <a:lnTo>
                    <a:pt x="2866552" y="416694"/>
                  </a:lnTo>
                  <a:lnTo>
                    <a:pt x="2891377" y="419131"/>
                  </a:lnTo>
                  <a:lnTo>
                    <a:pt x="2916154" y="421806"/>
                  </a:lnTo>
                  <a:lnTo>
                    <a:pt x="2940812" y="425196"/>
                  </a:lnTo>
                  <a:lnTo>
                    <a:pt x="2969152" y="430492"/>
                  </a:lnTo>
                  <a:lnTo>
                    <a:pt x="2997231" y="436705"/>
                  </a:lnTo>
                  <a:lnTo>
                    <a:pt x="3025358" y="442751"/>
                  </a:lnTo>
                  <a:lnTo>
                    <a:pt x="3098653" y="453440"/>
                  </a:lnTo>
                  <a:lnTo>
                    <a:pt x="3153685" y="460591"/>
                  </a:lnTo>
                  <a:lnTo>
                    <a:pt x="3195193" y="469900"/>
                  </a:lnTo>
                  <a:lnTo>
                    <a:pt x="3237611" y="475773"/>
                  </a:lnTo>
                  <a:lnTo>
                    <a:pt x="3258843" y="478401"/>
                  </a:lnTo>
                  <a:lnTo>
                    <a:pt x="3280029" y="481075"/>
                  </a:lnTo>
                  <a:lnTo>
                    <a:pt x="3306970" y="488240"/>
                  </a:lnTo>
                  <a:lnTo>
                    <a:pt x="3319726" y="491622"/>
                  </a:lnTo>
                  <a:lnTo>
                    <a:pt x="3324067" y="492490"/>
                  </a:lnTo>
                  <a:lnTo>
                    <a:pt x="3325764" y="492109"/>
                  </a:lnTo>
                  <a:lnTo>
                    <a:pt x="3330587" y="491745"/>
                  </a:lnTo>
                  <a:lnTo>
                    <a:pt x="3372688" y="496138"/>
                  </a:lnTo>
                  <a:lnTo>
                    <a:pt x="3421507" y="503427"/>
                  </a:lnTo>
                  <a:lnTo>
                    <a:pt x="3442716" y="509079"/>
                  </a:lnTo>
                  <a:lnTo>
                    <a:pt x="3453189" y="512286"/>
                  </a:lnTo>
                  <a:lnTo>
                    <a:pt x="3463925" y="514731"/>
                  </a:lnTo>
                  <a:lnTo>
                    <a:pt x="3488527" y="518013"/>
                  </a:lnTo>
                  <a:lnTo>
                    <a:pt x="3513296" y="520604"/>
                  </a:lnTo>
                  <a:lnTo>
                    <a:pt x="3538112" y="523053"/>
                  </a:lnTo>
                  <a:lnTo>
                    <a:pt x="3562858" y="525907"/>
                  </a:lnTo>
                  <a:lnTo>
                    <a:pt x="3607958" y="532221"/>
                  </a:lnTo>
                  <a:lnTo>
                    <a:pt x="3629818" y="536225"/>
                  </a:lnTo>
                  <a:lnTo>
                    <a:pt x="3650011" y="540658"/>
                  </a:lnTo>
                  <a:lnTo>
                    <a:pt x="3690112" y="548259"/>
                  </a:lnTo>
                  <a:lnTo>
                    <a:pt x="3707770" y="551130"/>
                  </a:lnTo>
                  <a:lnTo>
                    <a:pt x="3725465" y="553799"/>
                  </a:lnTo>
                  <a:lnTo>
                    <a:pt x="3743136" y="556492"/>
                  </a:lnTo>
                  <a:lnTo>
                    <a:pt x="3760724" y="559435"/>
                  </a:lnTo>
                  <a:lnTo>
                    <a:pt x="3774932" y="562145"/>
                  </a:lnTo>
                  <a:lnTo>
                    <a:pt x="3789044" y="565118"/>
                  </a:lnTo>
                  <a:lnTo>
                    <a:pt x="3803157" y="568043"/>
                  </a:lnTo>
                  <a:lnTo>
                    <a:pt x="3817366" y="570611"/>
                  </a:lnTo>
                  <a:lnTo>
                    <a:pt x="3838497" y="573607"/>
                  </a:lnTo>
                  <a:lnTo>
                    <a:pt x="3859736" y="576199"/>
                  </a:lnTo>
                  <a:lnTo>
                    <a:pt x="3880998" y="578790"/>
                  </a:lnTo>
                  <a:lnTo>
                    <a:pt x="3902202" y="581787"/>
                  </a:lnTo>
                  <a:lnTo>
                    <a:pt x="3916390" y="584390"/>
                  </a:lnTo>
                  <a:lnTo>
                    <a:pt x="3930459" y="587375"/>
                  </a:lnTo>
                  <a:lnTo>
                    <a:pt x="3944528" y="590359"/>
                  </a:lnTo>
                  <a:lnTo>
                    <a:pt x="3958716" y="592963"/>
                  </a:lnTo>
                  <a:lnTo>
                    <a:pt x="3979866" y="595959"/>
                  </a:lnTo>
                  <a:lnTo>
                    <a:pt x="4001135" y="598551"/>
                  </a:lnTo>
                  <a:lnTo>
                    <a:pt x="4022403" y="601142"/>
                  </a:lnTo>
                  <a:lnTo>
                    <a:pt x="4043553" y="604138"/>
                  </a:lnTo>
                  <a:lnTo>
                    <a:pt x="4057741" y="606796"/>
                  </a:lnTo>
                  <a:lnTo>
                    <a:pt x="4071810" y="609869"/>
                  </a:lnTo>
                  <a:lnTo>
                    <a:pt x="4085879" y="612872"/>
                  </a:lnTo>
                  <a:lnTo>
                    <a:pt x="4100067" y="615314"/>
                  </a:lnTo>
                  <a:lnTo>
                    <a:pt x="4124743" y="618438"/>
                  </a:lnTo>
                  <a:lnTo>
                    <a:pt x="4149550" y="620966"/>
                  </a:lnTo>
                  <a:lnTo>
                    <a:pt x="4174380" y="623494"/>
                  </a:lnTo>
                  <a:lnTo>
                    <a:pt x="4199128" y="626618"/>
                  </a:lnTo>
                  <a:lnTo>
                    <a:pt x="4241615" y="634601"/>
                  </a:lnTo>
                  <a:lnTo>
                    <a:pt x="4276756" y="643715"/>
                  </a:lnTo>
                  <a:lnTo>
                    <a:pt x="4287289" y="646705"/>
                  </a:lnTo>
                  <a:lnTo>
                    <a:pt x="4298061" y="648970"/>
                  </a:lnTo>
                  <a:lnTo>
                    <a:pt x="4322681" y="652198"/>
                  </a:lnTo>
                  <a:lnTo>
                    <a:pt x="4347479" y="654700"/>
                  </a:lnTo>
                  <a:lnTo>
                    <a:pt x="4372302" y="657131"/>
                  </a:lnTo>
                  <a:lnTo>
                    <a:pt x="4396994" y="660146"/>
                  </a:lnTo>
                  <a:lnTo>
                    <a:pt x="4423846" y="664656"/>
                  </a:lnTo>
                  <a:lnTo>
                    <a:pt x="4447508" y="669845"/>
                  </a:lnTo>
                  <a:lnTo>
                    <a:pt x="4470646" y="675772"/>
                  </a:lnTo>
                  <a:lnTo>
                    <a:pt x="4495927" y="682498"/>
                  </a:lnTo>
                  <a:lnTo>
                    <a:pt x="5683631" y="671322"/>
                  </a:lnTo>
                  <a:lnTo>
                    <a:pt x="5727182" y="670335"/>
                  </a:lnTo>
                  <a:lnTo>
                    <a:pt x="5773858" y="667920"/>
                  </a:lnTo>
                  <a:lnTo>
                    <a:pt x="5782690" y="664965"/>
                  </a:lnTo>
                  <a:lnTo>
                    <a:pt x="5778936" y="663304"/>
                  </a:lnTo>
                  <a:lnTo>
                    <a:pt x="5772948" y="661532"/>
                  </a:lnTo>
                  <a:lnTo>
                    <a:pt x="5767133" y="659654"/>
                  </a:lnTo>
                  <a:lnTo>
                    <a:pt x="5763902" y="657680"/>
                  </a:lnTo>
                  <a:lnTo>
                    <a:pt x="5765663" y="655617"/>
                  </a:lnTo>
                  <a:lnTo>
                    <a:pt x="5774823" y="653473"/>
                  </a:lnTo>
                  <a:lnTo>
                    <a:pt x="5793793" y="651254"/>
                  </a:lnTo>
                  <a:lnTo>
                    <a:pt x="5824982" y="648970"/>
                  </a:lnTo>
                  <a:lnTo>
                    <a:pt x="5856741" y="647844"/>
                  </a:lnTo>
                  <a:lnTo>
                    <a:pt x="5888561" y="647969"/>
                  </a:lnTo>
                  <a:lnTo>
                    <a:pt x="5920404" y="648594"/>
                  </a:lnTo>
                  <a:lnTo>
                    <a:pt x="5952236" y="648970"/>
                  </a:lnTo>
                </a:path>
                <a:path w="6205220" h="1086485">
                  <a:moveTo>
                    <a:pt x="1016" y="594106"/>
                  </a:moveTo>
                  <a:lnTo>
                    <a:pt x="634111" y="608202"/>
                  </a:lnTo>
                  <a:lnTo>
                    <a:pt x="662318" y="610457"/>
                  </a:lnTo>
                  <a:lnTo>
                    <a:pt x="690419" y="614330"/>
                  </a:lnTo>
                  <a:lnTo>
                    <a:pt x="718496" y="618632"/>
                  </a:lnTo>
                  <a:lnTo>
                    <a:pt x="746633" y="622173"/>
                  </a:lnTo>
                  <a:lnTo>
                    <a:pt x="788828" y="626125"/>
                  </a:lnTo>
                  <a:lnTo>
                    <a:pt x="831024" y="629602"/>
                  </a:lnTo>
                  <a:lnTo>
                    <a:pt x="873220" y="632888"/>
                  </a:lnTo>
                  <a:lnTo>
                    <a:pt x="915415" y="636270"/>
                  </a:lnTo>
                  <a:lnTo>
                    <a:pt x="946080" y="646613"/>
                  </a:lnTo>
                  <a:lnTo>
                    <a:pt x="958840" y="650691"/>
                  </a:lnTo>
                  <a:lnTo>
                    <a:pt x="964961" y="651510"/>
                  </a:lnTo>
                  <a:lnTo>
                    <a:pt x="975708" y="652074"/>
                  </a:lnTo>
                  <a:lnTo>
                    <a:pt x="1002343" y="655390"/>
                  </a:lnTo>
                  <a:lnTo>
                    <a:pt x="1056132" y="664463"/>
                  </a:lnTo>
                  <a:lnTo>
                    <a:pt x="1096181" y="671874"/>
                  </a:lnTo>
                  <a:lnTo>
                    <a:pt x="1118075" y="676246"/>
                  </a:lnTo>
                  <a:lnTo>
                    <a:pt x="1126105" y="678335"/>
                  </a:lnTo>
                  <a:lnTo>
                    <a:pt x="1124563" y="678897"/>
                  </a:lnTo>
                  <a:lnTo>
                    <a:pt x="1117742" y="678688"/>
                  </a:lnTo>
                  <a:lnTo>
                    <a:pt x="1109935" y="678463"/>
                  </a:lnTo>
                  <a:lnTo>
                    <a:pt x="1105433" y="678979"/>
                  </a:lnTo>
                  <a:lnTo>
                    <a:pt x="1108529" y="680992"/>
                  </a:lnTo>
                  <a:lnTo>
                    <a:pt x="1123515" y="685257"/>
                  </a:lnTo>
                  <a:lnTo>
                    <a:pt x="1193617" y="699615"/>
                  </a:lnTo>
                  <a:lnTo>
                    <a:pt x="1247457" y="707866"/>
                  </a:lnTo>
                  <a:lnTo>
                    <a:pt x="1300630" y="715498"/>
                  </a:lnTo>
                  <a:lnTo>
                    <a:pt x="1337564" y="720725"/>
                  </a:lnTo>
                  <a:lnTo>
                    <a:pt x="1367016" y="730617"/>
                  </a:lnTo>
                  <a:lnTo>
                    <a:pt x="1378255" y="734409"/>
                  </a:lnTo>
                  <a:lnTo>
                    <a:pt x="1379531" y="734584"/>
                  </a:lnTo>
                  <a:lnTo>
                    <a:pt x="1379100" y="733626"/>
                  </a:lnTo>
                  <a:lnTo>
                    <a:pt x="1385213" y="734019"/>
                  </a:lnTo>
                  <a:lnTo>
                    <a:pt x="1406124" y="738246"/>
                  </a:lnTo>
                  <a:lnTo>
                    <a:pt x="1450086" y="748792"/>
                  </a:lnTo>
                  <a:lnTo>
                    <a:pt x="1460674" y="752119"/>
                  </a:lnTo>
                  <a:lnTo>
                    <a:pt x="1471072" y="756173"/>
                  </a:lnTo>
                  <a:lnTo>
                    <a:pt x="1481518" y="760061"/>
                  </a:lnTo>
                  <a:lnTo>
                    <a:pt x="1536570" y="770818"/>
                  </a:lnTo>
                  <a:lnTo>
                    <a:pt x="1593204" y="780260"/>
                  </a:lnTo>
                  <a:lnTo>
                    <a:pt x="1616558" y="783080"/>
                  </a:lnTo>
                  <a:lnTo>
                    <a:pt x="1619280" y="782732"/>
                  </a:lnTo>
                  <a:lnTo>
                    <a:pt x="1617909" y="781600"/>
                  </a:lnTo>
                  <a:lnTo>
                    <a:pt x="1613856" y="779973"/>
                  </a:lnTo>
                  <a:lnTo>
                    <a:pt x="1608530" y="778142"/>
                  </a:lnTo>
                  <a:lnTo>
                    <a:pt x="1603341" y="776397"/>
                  </a:lnTo>
                  <a:lnTo>
                    <a:pt x="1599698" y="775027"/>
                  </a:lnTo>
                  <a:lnTo>
                    <a:pt x="1599010" y="774324"/>
                  </a:lnTo>
                  <a:lnTo>
                    <a:pt x="1602686" y="774577"/>
                  </a:lnTo>
                  <a:lnTo>
                    <a:pt x="1612137" y="776076"/>
                  </a:lnTo>
                  <a:lnTo>
                    <a:pt x="1653998" y="783975"/>
                  </a:lnTo>
                  <a:lnTo>
                    <a:pt x="1703357" y="794176"/>
                  </a:lnTo>
                  <a:lnTo>
                    <a:pt x="1731428" y="801618"/>
                  </a:lnTo>
                  <a:lnTo>
                    <a:pt x="1745488" y="805052"/>
                  </a:lnTo>
                  <a:lnTo>
                    <a:pt x="1763053" y="808720"/>
                  </a:lnTo>
                  <a:lnTo>
                    <a:pt x="1780666" y="812101"/>
                  </a:lnTo>
                  <a:lnTo>
                    <a:pt x="1798280" y="815482"/>
                  </a:lnTo>
                  <a:lnTo>
                    <a:pt x="1815846" y="819150"/>
                  </a:lnTo>
                  <a:lnTo>
                    <a:pt x="1829905" y="823031"/>
                  </a:lnTo>
                  <a:lnTo>
                    <a:pt x="1843833" y="827532"/>
                  </a:lnTo>
                  <a:lnTo>
                    <a:pt x="1857833" y="831365"/>
                  </a:lnTo>
                  <a:lnTo>
                    <a:pt x="1922579" y="834710"/>
                  </a:lnTo>
                  <a:lnTo>
                    <a:pt x="1973054" y="836017"/>
                  </a:lnTo>
                  <a:lnTo>
                    <a:pt x="2023531" y="837183"/>
                  </a:lnTo>
                  <a:lnTo>
                    <a:pt x="2074009" y="838223"/>
                  </a:lnTo>
                  <a:lnTo>
                    <a:pt x="2124489" y="839153"/>
                  </a:lnTo>
                  <a:lnTo>
                    <a:pt x="2174971" y="839987"/>
                  </a:lnTo>
                  <a:lnTo>
                    <a:pt x="2225452" y="840741"/>
                  </a:lnTo>
                  <a:lnTo>
                    <a:pt x="2275935" y="841431"/>
                  </a:lnTo>
                  <a:lnTo>
                    <a:pt x="2326417" y="842070"/>
                  </a:lnTo>
                  <a:lnTo>
                    <a:pt x="2376900" y="842675"/>
                  </a:lnTo>
                  <a:lnTo>
                    <a:pt x="2427381" y="843260"/>
                  </a:lnTo>
                  <a:lnTo>
                    <a:pt x="2477863" y="843841"/>
                  </a:lnTo>
                  <a:lnTo>
                    <a:pt x="2528343" y="844434"/>
                  </a:lnTo>
                  <a:lnTo>
                    <a:pt x="2578821" y="845052"/>
                  </a:lnTo>
                  <a:lnTo>
                    <a:pt x="2629298" y="845712"/>
                  </a:lnTo>
                  <a:lnTo>
                    <a:pt x="2679773" y="846428"/>
                  </a:lnTo>
                  <a:lnTo>
                    <a:pt x="2730246" y="847217"/>
                  </a:lnTo>
                  <a:lnTo>
                    <a:pt x="2775985" y="850544"/>
                  </a:lnTo>
                  <a:lnTo>
                    <a:pt x="2821749" y="853741"/>
                  </a:lnTo>
                  <a:lnTo>
                    <a:pt x="2867513" y="857200"/>
                  </a:lnTo>
                  <a:lnTo>
                    <a:pt x="2913253" y="861313"/>
                  </a:lnTo>
                  <a:lnTo>
                    <a:pt x="2937865" y="864570"/>
                  </a:lnTo>
                  <a:lnTo>
                    <a:pt x="2962417" y="868695"/>
                  </a:lnTo>
                  <a:lnTo>
                    <a:pt x="2986994" y="872654"/>
                  </a:lnTo>
                  <a:lnTo>
                    <a:pt x="3046396" y="877639"/>
                  </a:lnTo>
                  <a:lnTo>
                    <a:pt x="3088699" y="879951"/>
                  </a:lnTo>
                  <a:lnTo>
                    <a:pt x="3137249" y="882317"/>
                  </a:lnTo>
                  <a:lnTo>
                    <a:pt x="3190708" y="884707"/>
                  </a:lnTo>
                  <a:lnTo>
                    <a:pt x="3247739" y="887092"/>
                  </a:lnTo>
                  <a:lnTo>
                    <a:pt x="3307005" y="889443"/>
                  </a:lnTo>
                  <a:lnTo>
                    <a:pt x="3367166" y="891730"/>
                  </a:lnTo>
                  <a:lnTo>
                    <a:pt x="3426887" y="893924"/>
                  </a:lnTo>
                  <a:lnTo>
                    <a:pt x="3484828" y="895994"/>
                  </a:lnTo>
                  <a:lnTo>
                    <a:pt x="3539653" y="897913"/>
                  </a:lnTo>
                  <a:lnTo>
                    <a:pt x="3590024" y="899650"/>
                  </a:lnTo>
                  <a:lnTo>
                    <a:pt x="3634603" y="901176"/>
                  </a:lnTo>
                  <a:lnTo>
                    <a:pt x="3672052" y="902462"/>
                  </a:lnTo>
                  <a:lnTo>
                    <a:pt x="3742682" y="909401"/>
                  </a:lnTo>
                  <a:lnTo>
                    <a:pt x="3791902" y="916479"/>
                  </a:lnTo>
                  <a:lnTo>
                    <a:pt x="3841408" y="924105"/>
                  </a:lnTo>
                  <a:lnTo>
                    <a:pt x="3883914" y="931672"/>
                  </a:lnTo>
                  <a:lnTo>
                    <a:pt x="3926222" y="941851"/>
                  </a:lnTo>
                  <a:lnTo>
                    <a:pt x="3967914" y="954547"/>
                  </a:lnTo>
                  <a:lnTo>
                    <a:pt x="3987212" y="961517"/>
                  </a:lnTo>
                  <a:lnTo>
                    <a:pt x="4007629" y="967628"/>
                  </a:lnTo>
                  <a:lnTo>
                    <a:pt x="4038727" y="973836"/>
                  </a:lnTo>
                  <a:lnTo>
                    <a:pt x="4066720" y="978003"/>
                  </a:lnTo>
                  <a:lnTo>
                    <a:pt x="4094845" y="981456"/>
                  </a:lnTo>
                  <a:lnTo>
                    <a:pt x="4123041" y="984623"/>
                  </a:lnTo>
                  <a:lnTo>
                    <a:pt x="4151249" y="987933"/>
                  </a:lnTo>
                  <a:lnTo>
                    <a:pt x="4199985" y="1004062"/>
                  </a:lnTo>
                  <a:lnTo>
                    <a:pt x="4249674" y="1016000"/>
                  </a:lnTo>
                  <a:lnTo>
                    <a:pt x="4312935" y="1023715"/>
                  </a:lnTo>
                  <a:lnTo>
                    <a:pt x="4344632" y="1026822"/>
                  </a:lnTo>
                  <a:lnTo>
                    <a:pt x="4376293" y="1030097"/>
                  </a:lnTo>
                  <a:lnTo>
                    <a:pt x="4390334" y="1033799"/>
                  </a:lnTo>
                  <a:lnTo>
                    <a:pt x="4404328" y="1037621"/>
                  </a:lnTo>
                  <a:lnTo>
                    <a:pt x="4418369" y="1041205"/>
                  </a:lnTo>
                  <a:lnTo>
                    <a:pt x="4484643" y="1052557"/>
                  </a:lnTo>
                  <a:lnTo>
                    <a:pt x="4534890" y="1058623"/>
                  </a:lnTo>
                  <a:lnTo>
                    <a:pt x="4584032" y="1062815"/>
                  </a:lnTo>
                  <a:lnTo>
                    <a:pt x="4632803" y="1065556"/>
                  </a:lnTo>
                  <a:lnTo>
                    <a:pt x="4681940" y="1067267"/>
                  </a:lnTo>
                  <a:lnTo>
                    <a:pt x="4732179" y="1068371"/>
                  </a:lnTo>
                  <a:lnTo>
                    <a:pt x="4784256" y="1069289"/>
                  </a:lnTo>
                  <a:lnTo>
                    <a:pt x="4838906" y="1070445"/>
                  </a:lnTo>
                  <a:lnTo>
                    <a:pt x="4896866" y="1072261"/>
                  </a:lnTo>
                  <a:lnTo>
                    <a:pt x="4928455" y="1076446"/>
                  </a:lnTo>
                  <a:lnTo>
                    <a:pt x="4960032" y="1081071"/>
                  </a:lnTo>
                  <a:lnTo>
                    <a:pt x="4991681" y="1084816"/>
                  </a:lnTo>
                  <a:lnTo>
                    <a:pt x="5023485" y="1086358"/>
                  </a:lnTo>
                  <a:lnTo>
                    <a:pt x="5106584" y="1086310"/>
                  </a:lnTo>
                  <a:lnTo>
                    <a:pt x="5180707" y="1086154"/>
                  </a:lnTo>
                  <a:lnTo>
                    <a:pt x="5246854" y="1085871"/>
                  </a:lnTo>
                  <a:lnTo>
                    <a:pt x="5306025" y="1085443"/>
                  </a:lnTo>
                  <a:lnTo>
                    <a:pt x="5359221" y="1084852"/>
                  </a:lnTo>
                  <a:lnTo>
                    <a:pt x="5407443" y="1084079"/>
                  </a:lnTo>
                  <a:lnTo>
                    <a:pt x="5451690" y="1083106"/>
                  </a:lnTo>
                  <a:lnTo>
                    <a:pt x="5492965" y="1081914"/>
                  </a:lnTo>
                  <a:lnTo>
                    <a:pt x="5532266" y="1080484"/>
                  </a:lnTo>
                  <a:lnTo>
                    <a:pt x="5570595" y="1078799"/>
                  </a:lnTo>
                  <a:lnTo>
                    <a:pt x="5608953" y="1076840"/>
                  </a:lnTo>
                  <a:lnTo>
                    <a:pt x="5648339" y="1074587"/>
                  </a:lnTo>
                  <a:lnTo>
                    <a:pt x="5689755" y="1072024"/>
                  </a:lnTo>
                  <a:lnTo>
                    <a:pt x="5734200" y="1069131"/>
                  </a:lnTo>
                  <a:lnTo>
                    <a:pt x="5782676" y="1065890"/>
                  </a:lnTo>
                  <a:lnTo>
                    <a:pt x="5836182" y="1062283"/>
                  </a:lnTo>
                  <a:lnTo>
                    <a:pt x="5895720" y="1058291"/>
                  </a:lnTo>
                  <a:lnTo>
                    <a:pt x="5916810" y="1054891"/>
                  </a:lnTo>
                  <a:lnTo>
                    <a:pt x="5937948" y="1051575"/>
                  </a:lnTo>
                  <a:lnTo>
                    <a:pt x="5959086" y="1048093"/>
                  </a:lnTo>
                  <a:lnTo>
                    <a:pt x="5980176" y="1044194"/>
                  </a:lnTo>
                  <a:lnTo>
                    <a:pt x="6011443" y="1036806"/>
                  </a:lnTo>
                  <a:lnTo>
                    <a:pt x="6043152" y="1028334"/>
                  </a:lnTo>
                  <a:lnTo>
                    <a:pt x="6075027" y="1020744"/>
                  </a:lnTo>
                  <a:lnTo>
                    <a:pt x="6106795" y="1016000"/>
                  </a:lnTo>
                  <a:lnTo>
                    <a:pt x="6131335" y="1014874"/>
                  </a:lnTo>
                  <a:lnTo>
                    <a:pt x="6155959" y="1014999"/>
                  </a:lnTo>
                  <a:lnTo>
                    <a:pt x="6180607" y="1015624"/>
                  </a:lnTo>
                  <a:lnTo>
                    <a:pt x="6205220" y="1016000"/>
                  </a:lnTo>
                </a:path>
              </a:pathLst>
            </a:custGeom>
            <a:ln w="9144">
              <a:solidFill>
                <a:srgbClr val="497DBA"/>
              </a:solidFill>
            </a:ln>
          </p:spPr>
          <p:txBody>
            <a:bodyPr wrap="square" lIns="0" tIns="0" rIns="0" bIns="0" rtlCol="0"/>
            <a:lstStyle/>
            <a:p>
              <a:endParaRPr/>
            </a:p>
          </p:txBody>
        </p:sp>
      </p:grpSp>
      <p:grpSp>
        <p:nvGrpSpPr>
          <p:cNvPr id="12" name="object 12"/>
          <p:cNvGrpSpPr/>
          <p:nvPr/>
        </p:nvGrpSpPr>
        <p:grpSpPr>
          <a:xfrm>
            <a:off x="300227" y="3822500"/>
            <a:ext cx="8620125" cy="831850"/>
            <a:chOff x="300227" y="3822500"/>
            <a:chExt cx="8620125" cy="831850"/>
          </a:xfrm>
        </p:grpSpPr>
        <p:sp>
          <p:nvSpPr>
            <p:cNvPr id="13" name="object 13"/>
            <p:cNvSpPr/>
            <p:nvPr/>
          </p:nvSpPr>
          <p:spPr>
            <a:xfrm>
              <a:off x="304799" y="3886200"/>
              <a:ext cx="1524000" cy="1905"/>
            </a:xfrm>
            <a:custGeom>
              <a:avLst/>
              <a:gdLst/>
              <a:ahLst/>
              <a:cxnLst/>
              <a:rect l="l" t="t" r="r" b="b"/>
              <a:pathLst>
                <a:path w="1524000" h="1904">
                  <a:moveTo>
                    <a:pt x="0" y="0"/>
                  </a:moveTo>
                  <a:lnTo>
                    <a:pt x="1524000" y="1524"/>
                  </a:lnTo>
                </a:path>
              </a:pathLst>
            </a:custGeom>
            <a:ln w="9144">
              <a:solidFill>
                <a:srgbClr val="497DBA"/>
              </a:solidFill>
            </a:ln>
          </p:spPr>
          <p:txBody>
            <a:bodyPr wrap="square" lIns="0" tIns="0" rIns="0" bIns="0" rtlCol="0"/>
            <a:lstStyle/>
            <a:p>
              <a:endParaRPr/>
            </a:p>
          </p:txBody>
        </p:sp>
        <p:sp>
          <p:nvSpPr>
            <p:cNvPr id="14" name="object 14"/>
            <p:cNvSpPr/>
            <p:nvPr/>
          </p:nvSpPr>
          <p:spPr>
            <a:xfrm>
              <a:off x="1828800" y="3835908"/>
              <a:ext cx="838200" cy="103505"/>
            </a:xfrm>
            <a:custGeom>
              <a:avLst/>
              <a:gdLst/>
              <a:ahLst/>
              <a:cxnLst/>
              <a:rect l="l" t="t" r="r" b="b"/>
              <a:pathLst>
                <a:path w="838200" h="103504">
                  <a:moveTo>
                    <a:pt x="749681" y="0"/>
                  </a:moveTo>
                  <a:lnTo>
                    <a:pt x="745744" y="1016"/>
                  </a:lnTo>
                  <a:lnTo>
                    <a:pt x="744093" y="4064"/>
                  </a:lnTo>
                  <a:lnTo>
                    <a:pt x="742314" y="7112"/>
                  </a:lnTo>
                  <a:lnTo>
                    <a:pt x="743331" y="10922"/>
                  </a:lnTo>
                  <a:lnTo>
                    <a:pt x="746251" y="12700"/>
                  </a:lnTo>
                  <a:lnTo>
                    <a:pt x="802188" y="45422"/>
                  </a:lnTo>
                  <a:lnTo>
                    <a:pt x="825626" y="45466"/>
                  </a:lnTo>
                  <a:lnTo>
                    <a:pt x="825626" y="58166"/>
                  </a:lnTo>
                  <a:lnTo>
                    <a:pt x="802116" y="58166"/>
                  </a:lnTo>
                  <a:lnTo>
                    <a:pt x="743076" y="92456"/>
                  </a:lnTo>
                  <a:lnTo>
                    <a:pt x="742061" y="96266"/>
                  </a:lnTo>
                  <a:lnTo>
                    <a:pt x="745617" y="102362"/>
                  </a:lnTo>
                  <a:lnTo>
                    <a:pt x="749554" y="103378"/>
                  </a:lnTo>
                  <a:lnTo>
                    <a:pt x="752475" y="101600"/>
                  </a:lnTo>
                  <a:lnTo>
                    <a:pt x="827265" y="58166"/>
                  </a:lnTo>
                  <a:lnTo>
                    <a:pt x="825626" y="58166"/>
                  </a:lnTo>
                  <a:lnTo>
                    <a:pt x="827340" y="58122"/>
                  </a:lnTo>
                  <a:lnTo>
                    <a:pt x="838200" y="51816"/>
                  </a:lnTo>
                  <a:lnTo>
                    <a:pt x="749681" y="0"/>
                  </a:lnTo>
                  <a:close/>
                </a:path>
                <a:path w="838200" h="103504">
                  <a:moveTo>
                    <a:pt x="813083" y="51796"/>
                  </a:moveTo>
                  <a:lnTo>
                    <a:pt x="802190" y="58122"/>
                  </a:lnTo>
                  <a:lnTo>
                    <a:pt x="825626" y="58166"/>
                  </a:lnTo>
                  <a:lnTo>
                    <a:pt x="825626" y="57277"/>
                  </a:lnTo>
                  <a:lnTo>
                    <a:pt x="822451" y="57277"/>
                  </a:lnTo>
                  <a:lnTo>
                    <a:pt x="813083" y="51796"/>
                  </a:lnTo>
                  <a:close/>
                </a:path>
                <a:path w="838200" h="103504">
                  <a:moveTo>
                    <a:pt x="0" y="43942"/>
                  </a:moveTo>
                  <a:lnTo>
                    <a:pt x="0" y="56642"/>
                  </a:lnTo>
                  <a:lnTo>
                    <a:pt x="802190" y="58122"/>
                  </a:lnTo>
                  <a:lnTo>
                    <a:pt x="813083" y="51796"/>
                  </a:lnTo>
                  <a:lnTo>
                    <a:pt x="802188" y="45422"/>
                  </a:lnTo>
                  <a:lnTo>
                    <a:pt x="0" y="43942"/>
                  </a:lnTo>
                  <a:close/>
                </a:path>
                <a:path w="838200" h="103504">
                  <a:moveTo>
                    <a:pt x="822451" y="46355"/>
                  </a:moveTo>
                  <a:lnTo>
                    <a:pt x="813083" y="51796"/>
                  </a:lnTo>
                  <a:lnTo>
                    <a:pt x="822451" y="57277"/>
                  </a:lnTo>
                  <a:lnTo>
                    <a:pt x="822451" y="46355"/>
                  </a:lnTo>
                  <a:close/>
                </a:path>
                <a:path w="838200" h="103504">
                  <a:moveTo>
                    <a:pt x="825626" y="46355"/>
                  </a:moveTo>
                  <a:lnTo>
                    <a:pt x="822451" y="46355"/>
                  </a:lnTo>
                  <a:lnTo>
                    <a:pt x="822451" y="57277"/>
                  </a:lnTo>
                  <a:lnTo>
                    <a:pt x="825626" y="57277"/>
                  </a:lnTo>
                  <a:lnTo>
                    <a:pt x="825626" y="46355"/>
                  </a:lnTo>
                  <a:close/>
                </a:path>
                <a:path w="838200" h="103504">
                  <a:moveTo>
                    <a:pt x="802188" y="45422"/>
                  </a:moveTo>
                  <a:lnTo>
                    <a:pt x="813083" y="51796"/>
                  </a:lnTo>
                  <a:lnTo>
                    <a:pt x="822451" y="46355"/>
                  </a:lnTo>
                  <a:lnTo>
                    <a:pt x="825626" y="46355"/>
                  </a:lnTo>
                  <a:lnTo>
                    <a:pt x="825626" y="45466"/>
                  </a:lnTo>
                  <a:lnTo>
                    <a:pt x="802188" y="45422"/>
                  </a:lnTo>
                  <a:close/>
                </a:path>
              </a:pathLst>
            </a:custGeom>
            <a:solidFill>
              <a:srgbClr val="497DBA"/>
            </a:solidFill>
          </p:spPr>
          <p:txBody>
            <a:bodyPr wrap="square" lIns="0" tIns="0" rIns="0" bIns="0" rtlCol="0"/>
            <a:lstStyle/>
            <a:p>
              <a:endParaRPr/>
            </a:p>
          </p:txBody>
        </p:sp>
        <p:sp>
          <p:nvSpPr>
            <p:cNvPr id="15" name="object 15"/>
            <p:cNvSpPr/>
            <p:nvPr/>
          </p:nvSpPr>
          <p:spPr>
            <a:xfrm>
              <a:off x="2644139" y="3827072"/>
              <a:ext cx="6271260" cy="478790"/>
            </a:xfrm>
            <a:custGeom>
              <a:avLst/>
              <a:gdLst/>
              <a:ahLst/>
              <a:cxnLst/>
              <a:rect l="l" t="t" r="r" b="b"/>
              <a:pathLst>
                <a:path w="6271259" h="478789">
                  <a:moveTo>
                    <a:pt x="0" y="56206"/>
                  </a:moveTo>
                  <a:lnTo>
                    <a:pt x="58444" y="36224"/>
                  </a:lnTo>
                  <a:lnTo>
                    <a:pt x="104002" y="21128"/>
                  </a:lnTo>
                  <a:lnTo>
                    <a:pt x="155077" y="6620"/>
                  </a:lnTo>
                  <a:lnTo>
                    <a:pt x="194897" y="467"/>
                  </a:lnTo>
                  <a:lnTo>
                    <a:pt x="207509" y="0"/>
                  </a:lnTo>
                  <a:lnTo>
                    <a:pt x="220447" y="226"/>
                  </a:lnTo>
                  <a:lnTo>
                    <a:pt x="265160" y="4485"/>
                  </a:lnTo>
                  <a:lnTo>
                    <a:pt x="303825" y="9721"/>
                  </a:lnTo>
                  <a:lnTo>
                    <a:pt x="326998" y="12882"/>
                  </a:lnTo>
                  <a:lnTo>
                    <a:pt x="382994" y="19997"/>
                  </a:lnTo>
                  <a:lnTo>
                    <a:pt x="454485" y="27779"/>
                  </a:lnTo>
                  <a:lnTo>
                    <a:pt x="497026" y="31774"/>
                  </a:lnTo>
                  <a:lnTo>
                    <a:pt x="544624" y="35760"/>
                  </a:lnTo>
                  <a:lnTo>
                    <a:pt x="597673" y="39678"/>
                  </a:lnTo>
                  <a:lnTo>
                    <a:pt x="656566" y="43470"/>
                  </a:lnTo>
                  <a:lnTo>
                    <a:pt x="721698" y="47078"/>
                  </a:lnTo>
                  <a:lnTo>
                    <a:pt x="793463" y="50442"/>
                  </a:lnTo>
                  <a:lnTo>
                    <a:pt x="872255" y="53504"/>
                  </a:lnTo>
                  <a:lnTo>
                    <a:pt x="958469" y="56206"/>
                  </a:lnTo>
                  <a:lnTo>
                    <a:pt x="993397" y="60272"/>
                  </a:lnTo>
                  <a:lnTo>
                    <a:pt x="1045972" y="68826"/>
                  </a:lnTo>
                  <a:lnTo>
                    <a:pt x="1099308" y="78119"/>
                  </a:lnTo>
                  <a:lnTo>
                    <a:pt x="1136523" y="84400"/>
                  </a:lnTo>
                  <a:lnTo>
                    <a:pt x="1192220" y="91893"/>
                  </a:lnTo>
                  <a:lnTo>
                    <a:pt x="1234821" y="97005"/>
                  </a:lnTo>
                  <a:lnTo>
                    <a:pt x="1276183" y="102831"/>
                  </a:lnTo>
                  <a:lnTo>
                    <a:pt x="1328165" y="112467"/>
                  </a:lnTo>
                  <a:lnTo>
                    <a:pt x="1378380" y="122995"/>
                  </a:lnTo>
                  <a:lnTo>
                    <a:pt x="1334147" y="117901"/>
                  </a:lnTo>
                  <a:lnTo>
                    <a:pt x="1393124" y="126117"/>
                  </a:lnTo>
                  <a:lnTo>
                    <a:pt x="1431399" y="132579"/>
                  </a:lnTo>
                  <a:lnTo>
                    <a:pt x="1478788" y="140661"/>
                  </a:lnTo>
                  <a:lnTo>
                    <a:pt x="1530187" y="150858"/>
                  </a:lnTo>
                  <a:lnTo>
                    <a:pt x="1574577" y="162156"/>
                  </a:lnTo>
                  <a:lnTo>
                    <a:pt x="1588246" y="165882"/>
                  </a:lnTo>
                  <a:lnTo>
                    <a:pt x="1602105" y="168728"/>
                  </a:lnTo>
                  <a:lnTo>
                    <a:pt x="1632765" y="173002"/>
                  </a:lnTo>
                  <a:lnTo>
                    <a:pt x="1663557" y="176443"/>
                  </a:lnTo>
                  <a:lnTo>
                    <a:pt x="1694420" y="179551"/>
                  </a:lnTo>
                  <a:lnTo>
                    <a:pt x="1725295" y="182825"/>
                  </a:lnTo>
                  <a:lnTo>
                    <a:pt x="1753796" y="192718"/>
                  </a:lnTo>
                  <a:lnTo>
                    <a:pt x="1765982" y="196823"/>
                  </a:lnTo>
                  <a:lnTo>
                    <a:pt x="1771697" y="197922"/>
                  </a:lnTo>
                  <a:lnTo>
                    <a:pt x="1780789" y="198799"/>
                  </a:lnTo>
                  <a:lnTo>
                    <a:pt x="1803103" y="202236"/>
                  </a:lnTo>
                  <a:lnTo>
                    <a:pt x="1848485" y="211019"/>
                  </a:lnTo>
                  <a:lnTo>
                    <a:pt x="1862290" y="214166"/>
                  </a:lnTo>
                  <a:lnTo>
                    <a:pt x="1875964" y="217813"/>
                  </a:lnTo>
                  <a:lnTo>
                    <a:pt x="1889615" y="221556"/>
                  </a:lnTo>
                  <a:lnTo>
                    <a:pt x="1903349" y="224989"/>
                  </a:lnTo>
                  <a:lnTo>
                    <a:pt x="1979167" y="240515"/>
                  </a:lnTo>
                  <a:lnTo>
                    <a:pt x="2020113" y="247884"/>
                  </a:lnTo>
                  <a:lnTo>
                    <a:pt x="2106532" y="259874"/>
                  </a:lnTo>
                  <a:lnTo>
                    <a:pt x="2155396" y="265144"/>
                  </a:lnTo>
                  <a:lnTo>
                    <a:pt x="2202561" y="269455"/>
                  </a:lnTo>
                  <a:lnTo>
                    <a:pt x="2250148" y="273268"/>
                  </a:lnTo>
                  <a:lnTo>
                    <a:pt x="2300282" y="277045"/>
                  </a:lnTo>
                  <a:lnTo>
                    <a:pt x="2355088" y="281250"/>
                  </a:lnTo>
                  <a:lnTo>
                    <a:pt x="2403363" y="297633"/>
                  </a:lnTo>
                  <a:lnTo>
                    <a:pt x="2450973" y="309444"/>
                  </a:lnTo>
                  <a:lnTo>
                    <a:pt x="2502920" y="313434"/>
                  </a:lnTo>
                  <a:lnTo>
                    <a:pt x="2554952" y="316399"/>
                  </a:lnTo>
                  <a:lnTo>
                    <a:pt x="2607033" y="318780"/>
                  </a:lnTo>
                  <a:lnTo>
                    <a:pt x="2659127" y="321014"/>
                  </a:lnTo>
                  <a:lnTo>
                    <a:pt x="2711196" y="323541"/>
                  </a:lnTo>
                  <a:lnTo>
                    <a:pt x="2731535" y="331248"/>
                  </a:lnTo>
                  <a:lnTo>
                    <a:pt x="2751804" y="339479"/>
                  </a:lnTo>
                  <a:lnTo>
                    <a:pt x="2772310" y="346758"/>
                  </a:lnTo>
                  <a:lnTo>
                    <a:pt x="2793365" y="351608"/>
                  </a:lnTo>
                  <a:lnTo>
                    <a:pt x="2985008" y="379802"/>
                  </a:lnTo>
                  <a:lnTo>
                    <a:pt x="3012027" y="389116"/>
                  </a:lnTo>
                  <a:lnTo>
                    <a:pt x="3050587" y="400697"/>
                  </a:lnTo>
                  <a:lnTo>
                    <a:pt x="3097928" y="411857"/>
                  </a:lnTo>
                  <a:lnTo>
                    <a:pt x="3149346" y="421966"/>
                  </a:lnTo>
                  <a:lnTo>
                    <a:pt x="3200258" y="428403"/>
                  </a:lnTo>
                  <a:lnTo>
                    <a:pt x="3239536" y="433155"/>
                  </a:lnTo>
                  <a:lnTo>
                    <a:pt x="3288776" y="438478"/>
                  </a:lnTo>
                  <a:lnTo>
                    <a:pt x="3308235" y="439670"/>
                  </a:lnTo>
                  <a:lnTo>
                    <a:pt x="3310288" y="439261"/>
                  </a:lnTo>
                  <a:lnTo>
                    <a:pt x="3309085" y="438470"/>
                  </a:lnTo>
                  <a:lnTo>
                    <a:pt x="3306022" y="437515"/>
                  </a:lnTo>
                  <a:lnTo>
                    <a:pt x="3302496" y="436614"/>
                  </a:lnTo>
                  <a:lnTo>
                    <a:pt x="3299903" y="435983"/>
                  </a:lnTo>
                  <a:lnTo>
                    <a:pt x="3299640" y="435839"/>
                  </a:lnTo>
                  <a:lnTo>
                    <a:pt x="3303102" y="436400"/>
                  </a:lnTo>
                  <a:lnTo>
                    <a:pt x="3311687" y="437883"/>
                  </a:lnTo>
                  <a:lnTo>
                    <a:pt x="3326790" y="440504"/>
                  </a:lnTo>
                  <a:lnTo>
                    <a:pt x="3349807" y="444482"/>
                  </a:lnTo>
                  <a:lnTo>
                    <a:pt x="3382137" y="450033"/>
                  </a:lnTo>
                  <a:lnTo>
                    <a:pt x="3415994" y="461778"/>
                  </a:lnTo>
                  <a:lnTo>
                    <a:pt x="3445922" y="470654"/>
                  </a:lnTo>
                  <a:lnTo>
                    <a:pt x="3478184" y="476268"/>
                  </a:lnTo>
                  <a:lnTo>
                    <a:pt x="3519043" y="478227"/>
                  </a:lnTo>
                  <a:lnTo>
                    <a:pt x="6271260" y="464130"/>
                  </a:lnTo>
                </a:path>
              </a:pathLst>
            </a:custGeom>
            <a:ln w="9143">
              <a:solidFill>
                <a:srgbClr val="497DBA"/>
              </a:solidFill>
            </a:ln>
          </p:spPr>
          <p:txBody>
            <a:bodyPr wrap="square" lIns="0" tIns="0" rIns="0" bIns="0" rtlCol="0"/>
            <a:lstStyle/>
            <a:p>
              <a:endParaRPr/>
            </a:p>
          </p:txBody>
        </p:sp>
        <p:sp>
          <p:nvSpPr>
            <p:cNvPr id="16" name="object 16"/>
            <p:cNvSpPr/>
            <p:nvPr/>
          </p:nvSpPr>
          <p:spPr>
            <a:xfrm>
              <a:off x="2743200" y="4444111"/>
              <a:ext cx="2971800" cy="105410"/>
            </a:xfrm>
            <a:custGeom>
              <a:avLst/>
              <a:gdLst/>
              <a:ahLst/>
              <a:cxnLst/>
              <a:rect l="l" t="t" r="r" b="b"/>
              <a:pathLst>
                <a:path w="2971800" h="105410">
                  <a:moveTo>
                    <a:pt x="2883280" y="1524"/>
                  </a:moveTo>
                  <a:lnTo>
                    <a:pt x="2879344" y="2539"/>
                  </a:lnTo>
                  <a:lnTo>
                    <a:pt x="2875788" y="8636"/>
                  </a:lnTo>
                  <a:lnTo>
                    <a:pt x="2876804" y="12445"/>
                  </a:lnTo>
                  <a:lnTo>
                    <a:pt x="2935621" y="46850"/>
                  </a:lnTo>
                  <a:lnTo>
                    <a:pt x="2959354" y="46862"/>
                  </a:lnTo>
                  <a:lnTo>
                    <a:pt x="2959227" y="59562"/>
                  </a:lnTo>
                  <a:lnTo>
                    <a:pt x="2935804" y="59562"/>
                  </a:lnTo>
                  <a:lnTo>
                    <a:pt x="2876804" y="93980"/>
                  </a:lnTo>
                  <a:lnTo>
                    <a:pt x="2875788" y="97789"/>
                  </a:lnTo>
                  <a:lnTo>
                    <a:pt x="2877566" y="100837"/>
                  </a:lnTo>
                  <a:lnTo>
                    <a:pt x="2879216" y="103886"/>
                  </a:lnTo>
                  <a:lnTo>
                    <a:pt x="2883154" y="104901"/>
                  </a:lnTo>
                  <a:lnTo>
                    <a:pt x="2960909" y="59562"/>
                  </a:lnTo>
                  <a:lnTo>
                    <a:pt x="2959227" y="59562"/>
                  </a:lnTo>
                  <a:lnTo>
                    <a:pt x="2960930" y="59550"/>
                  </a:lnTo>
                  <a:lnTo>
                    <a:pt x="2971800" y="53212"/>
                  </a:lnTo>
                  <a:lnTo>
                    <a:pt x="2886202" y="3301"/>
                  </a:lnTo>
                  <a:lnTo>
                    <a:pt x="2883280" y="1524"/>
                  </a:lnTo>
                  <a:close/>
                </a:path>
                <a:path w="2971800" h="105410">
                  <a:moveTo>
                    <a:pt x="88645" y="0"/>
                  </a:moveTo>
                  <a:lnTo>
                    <a:pt x="0" y="51688"/>
                  </a:lnTo>
                  <a:lnTo>
                    <a:pt x="85598" y="101726"/>
                  </a:lnTo>
                  <a:lnTo>
                    <a:pt x="88518" y="103377"/>
                  </a:lnTo>
                  <a:lnTo>
                    <a:pt x="92456" y="102362"/>
                  </a:lnTo>
                  <a:lnTo>
                    <a:pt x="94233" y="99440"/>
                  </a:lnTo>
                  <a:lnTo>
                    <a:pt x="96012" y="96393"/>
                  </a:lnTo>
                  <a:lnTo>
                    <a:pt x="94995" y="92456"/>
                  </a:lnTo>
                  <a:lnTo>
                    <a:pt x="36016" y="58051"/>
                  </a:lnTo>
                  <a:lnTo>
                    <a:pt x="12573" y="58038"/>
                  </a:lnTo>
                  <a:lnTo>
                    <a:pt x="12573" y="45338"/>
                  </a:lnTo>
                  <a:lnTo>
                    <a:pt x="36051" y="45338"/>
                  </a:lnTo>
                  <a:lnTo>
                    <a:pt x="94995" y="11049"/>
                  </a:lnTo>
                  <a:lnTo>
                    <a:pt x="96012" y="7112"/>
                  </a:lnTo>
                  <a:lnTo>
                    <a:pt x="92456" y="1015"/>
                  </a:lnTo>
                  <a:lnTo>
                    <a:pt x="88645" y="0"/>
                  </a:lnTo>
                  <a:close/>
                </a:path>
                <a:path w="2971800" h="105410">
                  <a:moveTo>
                    <a:pt x="2946594" y="53268"/>
                  </a:moveTo>
                  <a:lnTo>
                    <a:pt x="2935825" y="59550"/>
                  </a:lnTo>
                  <a:lnTo>
                    <a:pt x="2959227" y="59562"/>
                  </a:lnTo>
                  <a:lnTo>
                    <a:pt x="2959234" y="58800"/>
                  </a:lnTo>
                  <a:lnTo>
                    <a:pt x="2956052" y="58800"/>
                  </a:lnTo>
                  <a:lnTo>
                    <a:pt x="2946594" y="53268"/>
                  </a:lnTo>
                  <a:close/>
                </a:path>
                <a:path w="2971800" h="105410">
                  <a:moveTo>
                    <a:pt x="36030" y="45351"/>
                  </a:moveTo>
                  <a:lnTo>
                    <a:pt x="25122" y="51696"/>
                  </a:lnTo>
                  <a:lnTo>
                    <a:pt x="36016" y="58051"/>
                  </a:lnTo>
                  <a:lnTo>
                    <a:pt x="2935825" y="59550"/>
                  </a:lnTo>
                  <a:lnTo>
                    <a:pt x="2946594" y="53268"/>
                  </a:lnTo>
                  <a:lnTo>
                    <a:pt x="2935621" y="46850"/>
                  </a:lnTo>
                  <a:lnTo>
                    <a:pt x="36030" y="45351"/>
                  </a:lnTo>
                  <a:close/>
                </a:path>
                <a:path w="2971800" h="105410">
                  <a:moveTo>
                    <a:pt x="2956052" y="47751"/>
                  </a:moveTo>
                  <a:lnTo>
                    <a:pt x="2946594" y="53268"/>
                  </a:lnTo>
                  <a:lnTo>
                    <a:pt x="2956052" y="58800"/>
                  </a:lnTo>
                  <a:lnTo>
                    <a:pt x="2956052" y="47751"/>
                  </a:lnTo>
                  <a:close/>
                </a:path>
                <a:path w="2971800" h="105410">
                  <a:moveTo>
                    <a:pt x="2959345" y="47751"/>
                  </a:moveTo>
                  <a:lnTo>
                    <a:pt x="2956052" y="47751"/>
                  </a:lnTo>
                  <a:lnTo>
                    <a:pt x="2956052" y="58800"/>
                  </a:lnTo>
                  <a:lnTo>
                    <a:pt x="2959234" y="58800"/>
                  </a:lnTo>
                  <a:lnTo>
                    <a:pt x="2959345" y="47751"/>
                  </a:lnTo>
                  <a:close/>
                </a:path>
                <a:path w="2971800" h="105410">
                  <a:moveTo>
                    <a:pt x="12573" y="45338"/>
                  </a:moveTo>
                  <a:lnTo>
                    <a:pt x="12573" y="58038"/>
                  </a:lnTo>
                  <a:lnTo>
                    <a:pt x="36016" y="58051"/>
                  </a:lnTo>
                  <a:lnTo>
                    <a:pt x="34471" y="57150"/>
                  </a:lnTo>
                  <a:lnTo>
                    <a:pt x="15748" y="57150"/>
                  </a:lnTo>
                  <a:lnTo>
                    <a:pt x="15748" y="46227"/>
                  </a:lnTo>
                  <a:lnTo>
                    <a:pt x="34523" y="46227"/>
                  </a:lnTo>
                  <a:lnTo>
                    <a:pt x="36030" y="45351"/>
                  </a:lnTo>
                  <a:lnTo>
                    <a:pt x="12573" y="45338"/>
                  </a:lnTo>
                  <a:close/>
                </a:path>
                <a:path w="2971800" h="105410">
                  <a:moveTo>
                    <a:pt x="15748" y="46227"/>
                  </a:moveTo>
                  <a:lnTo>
                    <a:pt x="15748" y="57150"/>
                  </a:lnTo>
                  <a:lnTo>
                    <a:pt x="25122" y="51696"/>
                  </a:lnTo>
                  <a:lnTo>
                    <a:pt x="15748" y="46227"/>
                  </a:lnTo>
                  <a:close/>
                </a:path>
                <a:path w="2971800" h="105410">
                  <a:moveTo>
                    <a:pt x="25122" y="51696"/>
                  </a:moveTo>
                  <a:lnTo>
                    <a:pt x="15748" y="57150"/>
                  </a:lnTo>
                  <a:lnTo>
                    <a:pt x="34471" y="57150"/>
                  </a:lnTo>
                  <a:lnTo>
                    <a:pt x="25122" y="51696"/>
                  </a:lnTo>
                  <a:close/>
                </a:path>
                <a:path w="2971800" h="105410">
                  <a:moveTo>
                    <a:pt x="2935621" y="46850"/>
                  </a:moveTo>
                  <a:lnTo>
                    <a:pt x="2946594" y="53268"/>
                  </a:lnTo>
                  <a:lnTo>
                    <a:pt x="2956052" y="47751"/>
                  </a:lnTo>
                  <a:lnTo>
                    <a:pt x="2959345" y="47751"/>
                  </a:lnTo>
                  <a:lnTo>
                    <a:pt x="2959354" y="46862"/>
                  </a:lnTo>
                  <a:lnTo>
                    <a:pt x="2935621" y="46850"/>
                  </a:lnTo>
                  <a:close/>
                </a:path>
                <a:path w="2971800" h="105410">
                  <a:moveTo>
                    <a:pt x="34523" y="46227"/>
                  </a:moveTo>
                  <a:lnTo>
                    <a:pt x="15748" y="46227"/>
                  </a:lnTo>
                  <a:lnTo>
                    <a:pt x="25122" y="51696"/>
                  </a:lnTo>
                  <a:lnTo>
                    <a:pt x="34523" y="46227"/>
                  </a:lnTo>
                  <a:close/>
                </a:path>
              </a:pathLst>
            </a:custGeom>
            <a:solidFill>
              <a:srgbClr val="497DBA"/>
            </a:solidFill>
          </p:spPr>
          <p:txBody>
            <a:bodyPr wrap="square" lIns="0" tIns="0" rIns="0" bIns="0" rtlCol="0"/>
            <a:lstStyle/>
            <a:p>
              <a:endParaRPr/>
            </a:p>
          </p:txBody>
        </p:sp>
        <p:sp>
          <p:nvSpPr>
            <p:cNvPr id="17" name="object 17"/>
            <p:cNvSpPr/>
            <p:nvPr/>
          </p:nvSpPr>
          <p:spPr>
            <a:xfrm>
              <a:off x="2741676" y="4268724"/>
              <a:ext cx="2974975" cy="381000"/>
            </a:xfrm>
            <a:custGeom>
              <a:avLst/>
              <a:gdLst/>
              <a:ahLst/>
              <a:cxnLst/>
              <a:rect l="l" t="t" r="r" b="b"/>
              <a:pathLst>
                <a:path w="2974975" h="381000">
                  <a:moveTo>
                    <a:pt x="3175" y="0"/>
                  </a:moveTo>
                  <a:lnTo>
                    <a:pt x="0" y="381000"/>
                  </a:lnTo>
                </a:path>
                <a:path w="2974975" h="381000">
                  <a:moveTo>
                    <a:pt x="2974975" y="76200"/>
                  </a:moveTo>
                  <a:lnTo>
                    <a:pt x="2971800" y="381000"/>
                  </a:lnTo>
                </a:path>
              </a:pathLst>
            </a:custGeom>
            <a:ln w="9144">
              <a:solidFill>
                <a:srgbClr val="497DBA"/>
              </a:solidFill>
            </a:ln>
          </p:spPr>
          <p:txBody>
            <a:bodyPr wrap="square" lIns="0" tIns="0" rIns="0" bIns="0" rtlCol="0"/>
            <a:lstStyle/>
            <a:p>
              <a:endParaRPr/>
            </a:p>
          </p:txBody>
        </p:sp>
      </p:grpSp>
      <p:grpSp>
        <p:nvGrpSpPr>
          <p:cNvPr id="18" name="object 18"/>
          <p:cNvGrpSpPr/>
          <p:nvPr/>
        </p:nvGrpSpPr>
        <p:grpSpPr>
          <a:xfrm>
            <a:off x="300227" y="1321308"/>
            <a:ext cx="2443480" cy="103505"/>
            <a:chOff x="300227" y="1321308"/>
            <a:chExt cx="2443480" cy="103505"/>
          </a:xfrm>
        </p:grpSpPr>
        <p:sp>
          <p:nvSpPr>
            <p:cNvPr id="19" name="object 19"/>
            <p:cNvSpPr/>
            <p:nvPr/>
          </p:nvSpPr>
          <p:spPr>
            <a:xfrm>
              <a:off x="304799" y="1371600"/>
              <a:ext cx="1524000" cy="1905"/>
            </a:xfrm>
            <a:custGeom>
              <a:avLst/>
              <a:gdLst/>
              <a:ahLst/>
              <a:cxnLst/>
              <a:rect l="l" t="t" r="r" b="b"/>
              <a:pathLst>
                <a:path w="1524000" h="1905">
                  <a:moveTo>
                    <a:pt x="0" y="0"/>
                  </a:moveTo>
                  <a:lnTo>
                    <a:pt x="1524000" y="1650"/>
                  </a:lnTo>
                </a:path>
              </a:pathLst>
            </a:custGeom>
            <a:ln w="9143">
              <a:solidFill>
                <a:srgbClr val="497DBA"/>
              </a:solidFill>
            </a:ln>
          </p:spPr>
          <p:txBody>
            <a:bodyPr wrap="square" lIns="0" tIns="0" rIns="0" bIns="0" rtlCol="0"/>
            <a:lstStyle/>
            <a:p>
              <a:endParaRPr/>
            </a:p>
          </p:txBody>
        </p:sp>
        <p:sp>
          <p:nvSpPr>
            <p:cNvPr id="20" name="object 20"/>
            <p:cNvSpPr/>
            <p:nvPr/>
          </p:nvSpPr>
          <p:spPr>
            <a:xfrm>
              <a:off x="1828800" y="1321308"/>
              <a:ext cx="914400" cy="103505"/>
            </a:xfrm>
            <a:custGeom>
              <a:avLst/>
              <a:gdLst/>
              <a:ahLst/>
              <a:cxnLst/>
              <a:rect l="l" t="t" r="r" b="b"/>
              <a:pathLst>
                <a:path w="914400" h="103505">
                  <a:moveTo>
                    <a:pt x="825881" y="0"/>
                  </a:moveTo>
                  <a:lnTo>
                    <a:pt x="821944" y="1015"/>
                  </a:lnTo>
                  <a:lnTo>
                    <a:pt x="820166" y="4063"/>
                  </a:lnTo>
                  <a:lnTo>
                    <a:pt x="818514" y="7112"/>
                  </a:lnTo>
                  <a:lnTo>
                    <a:pt x="819531" y="10921"/>
                  </a:lnTo>
                  <a:lnTo>
                    <a:pt x="822451" y="12700"/>
                  </a:lnTo>
                  <a:lnTo>
                    <a:pt x="878394" y="45426"/>
                  </a:lnTo>
                  <a:lnTo>
                    <a:pt x="901826" y="45465"/>
                  </a:lnTo>
                  <a:lnTo>
                    <a:pt x="901826" y="58165"/>
                  </a:lnTo>
                  <a:lnTo>
                    <a:pt x="878316" y="58165"/>
                  </a:lnTo>
                  <a:lnTo>
                    <a:pt x="819276" y="92455"/>
                  </a:lnTo>
                  <a:lnTo>
                    <a:pt x="818261" y="96392"/>
                  </a:lnTo>
                  <a:lnTo>
                    <a:pt x="820038" y="99313"/>
                  </a:lnTo>
                  <a:lnTo>
                    <a:pt x="821817" y="102362"/>
                  </a:lnTo>
                  <a:lnTo>
                    <a:pt x="825754" y="103377"/>
                  </a:lnTo>
                  <a:lnTo>
                    <a:pt x="828801" y="101726"/>
                  </a:lnTo>
                  <a:lnTo>
                    <a:pt x="903700" y="58165"/>
                  </a:lnTo>
                  <a:lnTo>
                    <a:pt x="901826" y="58165"/>
                  </a:lnTo>
                  <a:lnTo>
                    <a:pt x="903768" y="58126"/>
                  </a:lnTo>
                  <a:lnTo>
                    <a:pt x="914400" y="51942"/>
                  </a:lnTo>
                  <a:lnTo>
                    <a:pt x="825881" y="0"/>
                  </a:lnTo>
                  <a:close/>
                </a:path>
                <a:path w="914400" h="103505">
                  <a:moveTo>
                    <a:pt x="889283" y="51796"/>
                  </a:moveTo>
                  <a:lnTo>
                    <a:pt x="878384" y="58126"/>
                  </a:lnTo>
                  <a:lnTo>
                    <a:pt x="901826" y="58165"/>
                  </a:lnTo>
                  <a:lnTo>
                    <a:pt x="901826" y="57276"/>
                  </a:lnTo>
                  <a:lnTo>
                    <a:pt x="898651" y="57276"/>
                  </a:lnTo>
                  <a:lnTo>
                    <a:pt x="889283" y="51796"/>
                  </a:lnTo>
                  <a:close/>
                </a:path>
                <a:path w="914400" h="103505">
                  <a:moveTo>
                    <a:pt x="0" y="43941"/>
                  </a:moveTo>
                  <a:lnTo>
                    <a:pt x="0" y="56641"/>
                  </a:lnTo>
                  <a:lnTo>
                    <a:pt x="878384" y="58126"/>
                  </a:lnTo>
                  <a:lnTo>
                    <a:pt x="889283" y="51796"/>
                  </a:lnTo>
                  <a:lnTo>
                    <a:pt x="878394" y="45426"/>
                  </a:lnTo>
                  <a:lnTo>
                    <a:pt x="0" y="43941"/>
                  </a:lnTo>
                  <a:close/>
                </a:path>
                <a:path w="914400" h="103505">
                  <a:moveTo>
                    <a:pt x="898651" y="46354"/>
                  </a:moveTo>
                  <a:lnTo>
                    <a:pt x="889283" y="51796"/>
                  </a:lnTo>
                  <a:lnTo>
                    <a:pt x="898651" y="57276"/>
                  </a:lnTo>
                  <a:lnTo>
                    <a:pt x="898651" y="46354"/>
                  </a:lnTo>
                  <a:close/>
                </a:path>
                <a:path w="914400" h="103505">
                  <a:moveTo>
                    <a:pt x="901826" y="46354"/>
                  </a:moveTo>
                  <a:lnTo>
                    <a:pt x="898651" y="46354"/>
                  </a:lnTo>
                  <a:lnTo>
                    <a:pt x="898651" y="57276"/>
                  </a:lnTo>
                  <a:lnTo>
                    <a:pt x="901826" y="57276"/>
                  </a:lnTo>
                  <a:lnTo>
                    <a:pt x="901826" y="46354"/>
                  </a:lnTo>
                  <a:close/>
                </a:path>
                <a:path w="914400" h="103505">
                  <a:moveTo>
                    <a:pt x="878394" y="45426"/>
                  </a:moveTo>
                  <a:lnTo>
                    <a:pt x="889283" y="51796"/>
                  </a:lnTo>
                  <a:lnTo>
                    <a:pt x="898651" y="46354"/>
                  </a:lnTo>
                  <a:lnTo>
                    <a:pt x="901826" y="46354"/>
                  </a:lnTo>
                  <a:lnTo>
                    <a:pt x="901826" y="45465"/>
                  </a:lnTo>
                  <a:lnTo>
                    <a:pt x="878394" y="45426"/>
                  </a:lnTo>
                  <a:close/>
                </a:path>
              </a:pathLst>
            </a:custGeom>
            <a:solidFill>
              <a:srgbClr val="497DBA"/>
            </a:solidFill>
          </p:spPr>
          <p:txBody>
            <a:bodyPr wrap="square" lIns="0" tIns="0" rIns="0" bIns="0" rtlCol="0"/>
            <a:lstStyle/>
            <a:p>
              <a:endParaRPr/>
            </a:p>
          </p:txBody>
        </p:sp>
      </p:grpSp>
      <p:sp>
        <p:nvSpPr>
          <p:cNvPr id="21" name="object 21"/>
          <p:cNvSpPr txBox="1"/>
          <p:nvPr/>
        </p:nvSpPr>
        <p:spPr>
          <a:xfrm>
            <a:off x="154939" y="211328"/>
            <a:ext cx="3209290" cy="1191895"/>
          </a:xfrm>
          <a:prstGeom prst="rect">
            <a:avLst/>
          </a:prstGeom>
        </p:spPr>
        <p:txBody>
          <a:bodyPr vert="horz" wrap="square" lIns="0" tIns="12700" rIns="0" bIns="0" rtlCol="0">
            <a:spAutoFit/>
          </a:bodyPr>
          <a:lstStyle/>
          <a:p>
            <a:pPr marL="12700">
              <a:lnSpc>
                <a:spcPct val="100000"/>
              </a:lnSpc>
              <a:spcBef>
                <a:spcPts val="100"/>
              </a:spcBef>
            </a:pPr>
            <a:r>
              <a:rPr sz="2400" spc="-30" dirty="0">
                <a:latin typeface="Times New Roman"/>
                <a:cs typeface="Times New Roman"/>
              </a:rPr>
              <a:t>Wind</a:t>
            </a:r>
            <a:r>
              <a:rPr sz="2400" spc="-10" dirty="0">
                <a:latin typeface="Times New Roman"/>
                <a:cs typeface="Times New Roman"/>
              </a:rPr>
              <a:t> </a:t>
            </a:r>
            <a:r>
              <a:rPr sz="2400" spc="-5" dirty="0">
                <a:latin typeface="Times New Roman"/>
                <a:cs typeface="Times New Roman"/>
              </a:rPr>
              <a:t>Stream</a:t>
            </a:r>
            <a:r>
              <a:rPr sz="2400" spc="-45" dirty="0">
                <a:latin typeface="Times New Roman"/>
                <a:cs typeface="Times New Roman"/>
              </a:rPr>
              <a:t> </a:t>
            </a:r>
            <a:r>
              <a:rPr sz="2400" dirty="0">
                <a:latin typeface="Times New Roman"/>
                <a:cs typeface="Times New Roman"/>
              </a:rPr>
              <a:t>Profiles:-</a:t>
            </a:r>
            <a:endParaRPr sz="2400">
              <a:latin typeface="Times New Roman"/>
              <a:cs typeface="Times New Roman"/>
            </a:endParaRPr>
          </a:p>
          <a:p>
            <a:pPr>
              <a:lnSpc>
                <a:spcPct val="100000"/>
              </a:lnSpc>
              <a:spcBef>
                <a:spcPts val="5"/>
              </a:spcBef>
            </a:pPr>
            <a:endParaRPr sz="3600">
              <a:latin typeface="Times New Roman"/>
              <a:cs typeface="Times New Roman"/>
            </a:endParaRPr>
          </a:p>
          <a:p>
            <a:pPr marR="5080" algn="r">
              <a:lnSpc>
                <a:spcPct val="100000"/>
              </a:lnSpc>
              <a:tabLst>
                <a:tab pos="790575" algn="l"/>
              </a:tabLst>
            </a:pPr>
            <a:r>
              <a:rPr sz="1800" spc="-95" dirty="0">
                <a:latin typeface="Times New Roman"/>
                <a:cs typeface="Times New Roman"/>
              </a:rPr>
              <a:t>V</a:t>
            </a:r>
            <a:r>
              <a:rPr sz="1800" u="sng" dirty="0">
                <a:uFill>
                  <a:solidFill>
                    <a:srgbClr val="497DBA"/>
                  </a:solidFill>
                </a:uFill>
                <a:latin typeface="Times New Roman"/>
                <a:cs typeface="Times New Roman"/>
              </a:rPr>
              <a:t> 	</a:t>
            </a:r>
            <a:endParaRPr sz="1800">
              <a:latin typeface="Times New Roman"/>
              <a:cs typeface="Times New Roman"/>
            </a:endParaRPr>
          </a:p>
        </p:txBody>
      </p:sp>
      <p:sp>
        <p:nvSpPr>
          <p:cNvPr id="22" name="object 22"/>
          <p:cNvSpPr txBox="1"/>
          <p:nvPr/>
        </p:nvSpPr>
        <p:spPr>
          <a:xfrm>
            <a:off x="3127375" y="2158111"/>
            <a:ext cx="1374140" cy="330835"/>
          </a:xfrm>
          <a:prstGeom prst="rect">
            <a:avLst/>
          </a:prstGeom>
        </p:spPr>
        <p:txBody>
          <a:bodyPr vert="horz" wrap="square" lIns="0" tIns="13335" rIns="0" bIns="0" rtlCol="0">
            <a:spAutoFit/>
          </a:bodyPr>
          <a:lstStyle/>
          <a:p>
            <a:pPr marL="12700">
              <a:lnSpc>
                <a:spcPct val="100000"/>
              </a:lnSpc>
              <a:spcBef>
                <a:spcPts val="105"/>
              </a:spcBef>
            </a:pPr>
            <a:r>
              <a:rPr sz="2000" spc="-5" dirty="0">
                <a:latin typeface="Times New Roman"/>
                <a:cs typeface="Times New Roman"/>
              </a:rPr>
              <a:t>Blade</a:t>
            </a:r>
            <a:r>
              <a:rPr sz="2000" spc="-65" dirty="0">
                <a:latin typeface="Times New Roman"/>
                <a:cs typeface="Times New Roman"/>
              </a:rPr>
              <a:t> </a:t>
            </a:r>
            <a:r>
              <a:rPr sz="2000" dirty="0">
                <a:latin typeface="Times New Roman"/>
                <a:cs typeface="Times New Roman"/>
              </a:rPr>
              <a:t>Profile</a:t>
            </a:r>
            <a:endParaRPr sz="2000">
              <a:latin typeface="Times New Roman"/>
              <a:cs typeface="Times New Roman"/>
            </a:endParaRPr>
          </a:p>
        </p:txBody>
      </p:sp>
      <p:sp>
        <p:nvSpPr>
          <p:cNvPr id="23" name="object 23"/>
          <p:cNvSpPr txBox="1"/>
          <p:nvPr/>
        </p:nvSpPr>
        <p:spPr>
          <a:xfrm>
            <a:off x="2669794" y="2769234"/>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S</a:t>
            </a:r>
            <a:endParaRPr sz="1800">
              <a:latin typeface="Times New Roman"/>
              <a:cs typeface="Times New Roman"/>
            </a:endParaRPr>
          </a:p>
        </p:txBody>
      </p:sp>
      <p:sp>
        <p:nvSpPr>
          <p:cNvPr id="24" name="object 24"/>
          <p:cNvSpPr txBox="1"/>
          <p:nvPr/>
        </p:nvSpPr>
        <p:spPr>
          <a:xfrm>
            <a:off x="6015354" y="2856052"/>
            <a:ext cx="19113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H</a:t>
            </a:r>
            <a:endParaRPr sz="1800">
              <a:latin typeface="Times New Roman"/>
              <a:cs typeface="Times New Roman"/>
            </a:endParaRPr>
          </a:p>
        </p:txBody>
      </p:sp>
      <p:sp>
        <p:nvSpPr>
          <p:cNvPr id="25" name="object 25"/>
          <p:cNvSpPr txBox="1"/>
          <p:nvPr/>
        </p:nvSpPr>
        <p:spPr>
          <a:xfrm>
            <a:off x="4457534" y="4771991"/>
            <a:ext cx="2698750" cy="490220"/>
          </a:xfrm>
          <a:prstGeom prst="rect">
            <a:avLst/>
          </a:prstGeom>
        </p:spPr>
        <p:txBody>
          <a:bodyPr vert="horz" wrap="square" lIns="0" tIns="12065" rIns="0" bIns="0" rtlCol="0">
            <a:spAutoFit/>
          </a:bodyPr>
          <a:lstStyle/>
          <a:p>
            <a:pPr marL="38100">
              <a:lnSpc>
                <a:spcPct val="100000"/>
              </a:lnSpc>
              <a:spcBef>
                <a:spcPts val="95"/>
              </a:spcBef>
            </a:pPr>
            <a:r>
              <a:rPr sz="2300" dirty="0">
                <a:latin typeface="Symbol"/>
                <a:cs typeface="Symbol"/>
              </a:rPr>
              <a:t></a:t>
            </a:r>
            <a:r>
              <a:rPr sz="2300" spc="-145" dirty="0">
                <a:latin typeface="Times New Roman"/>
                <a:cs typeface="Times New Roman"/>
              </a:rPr>
              <a:t> </a:t>
            </a:r>
            <a:r>
              <a:rPr sz="2300" i="1" spc="-385" dirty="0">
                <a:latin typeface="Times New Roman"/>
                <a:cs typeface="Times New Roman"/>
              </a:rPr>
              <a:t>P</a:t>
            </a:r>
            <a:r>
              <a:rPr sz="2025" i="1" spc="-7" baseline="-24691" dirty="0">
                <a:latin typeface="Times New Roman"/>
                <a:cs typeface="Times New Roman"/>
              </a:rPr>
              <a:t>u</a:t>
            </a:r>
            <a:r>
              <a:rPr sz="2025" i="1" spc="60" baseline="-24691" dirty="0">
                <a:latin typeface="Times New Roman"/>
                <a:cs typeface="Times New Roman"/>
              </a:rPr>
              <a:t> </a:t>
            </a:r>
            <a:r>
              <a:rPr sz="3050" spc="-505" dirty="0">
                <a:latin typeface="Symbol"/>
                <a:cs typeface="Symbol"/>
              </a:rPr>
              <a:t></a:t>
            </a:r>
            <a:r>
              <a:rPr sz="2300" i="1" spc="-5" dirty="0">
                <a:latin typeface="Times New Roman"/>
                <a:cs typeface="Times New Roman"/>
              </a:rPr>
              <a:t>L</a:t>
            </a:r>
            <a:r>
              <a:rPr sz="2300" i="1" spc="-20" dirty="0">
                <a:latin typeface="Times New Roman"/>
                <a:cs typeface="Times New Roman"/>
              </a:rPr>
              <a:t>d</a:t>
            </a:r>
            <a:r>
              <a:rPr sz="2300" i="1" spc="-80" dirty="0">
                <a:latin typeface="Times New Roman"/>
                <a:cs typeface="Times New Roman"/>
              </a:rPr>
              <a:t>x</a:t>
            </a:r>
            <a:r>
              <a:rPr sz="2300" spc="-10" dirty="0">
                <a:latin typeface="Times New Roman"/>
                <a:cs typeface="Times New Roman"/>
              </a:rPr>
              <a:t>...</a:t>
            </a:r>
            <a:r>
              <a:rPr sz="2300" dirty="0">
                <a:latin typeface="Times New Roman"/>
                <a:cs typeface="Times New Roman"/>
              </a:rPr>
              <a:t>.</a:t>
            </a:r>
            <a:r>
              <a:rPr sz="2300" spc="-15" dirty="0">
                <a:latin typeface="Times New Roman"/>
                <a:cs typeface="Times New Roman"/>
              </a:rPr>
              <a:t>.</a:t>
            </a:r>
            <a:r>
              <a:rPr sz="2300" spc="-10" dirty="0">
                <a:latin typeface="Times New Roman"/>
                <a:cs typeface="Times New Roman"/>
              </a:rPr>
              <a:t>....</a:t>
            </a:r>
            <a:r>
              <a:rPr sz="2300" spc="-20" dirty="0">
                <a:latin typeface="Times New Roman"/>
                <a:cs typeface="Times New Roman"/>
              </a:rPr>
              <a:t>.</a:t>
            </a:r>
            <a:r>
              <a:rPr sz="2300" spc="-15" dirty="0">
                <a:latin typeface="Times New Roman"/>
                <a:cs typeface="Times New Roman"/>
              </a:rPr>
              <a:t>...</a:t>
            </a:r>
            <a:r>
              <a:rPr sz="2300" spc="155" dirty="0">
                <a:latin typeface="Times New Roman"/>
                <a:cs typeface="Times New Roman"/>
              </a:rPr>
              <a:t>(</a:t>
            </a:r>
            <a:r>
              <a:rPr sz="2300" i="1" spc="105" dirty="0">
                <a:latin typeface="Times New Roman"/>
                <a:cs typeface="Times New Roman"/>
              </a:rPr>
              <a:t>x</a:t>
            </a:r>
            <a:r>
              <a:rPr sz="2300" i="1" spc="114" dirty="0">
                <a:latin typeface="Times New Roman"/>
                <a:cs typeface="Times New Roman"/>
              </a:rPr>
              <a:t>x</a:t>
            </a:r>
            <a:r>
              <a:rPr sz="2300" i="1" spc="-75" dirty="0">
                <a:latin typeface="Times New Roman"/>
                <a:cs typeface="Times New Roman"/>
              </a:rPr>
              <a:t>ii</a:t>
            </a:r>
            <a:r>
              <a:rPr sz="2300" i="1" spc="-70" dirty="0">
                <a:latin typeface="Times New Roman"/>
                <a:cs typeface="Times New Roman"/>
              </a:rPr>
              <a:t>i</a:t>
            </a:r>
            <a:r>
              <a:rPr sz="2300" dirty="0">
                <a:latin typeface="Times New Roman"/>
                <a:cs typeface="Times New Roman"/>
              </a:rPr>
              <a:t>)</a:t>
            </a:r>
            <a:endParaRPr sz="2300">
              <a:latin typeface="Times New Roman"/>
              <a:cs typeface="Times New Roman"/>
            </a:endParaRPr>
          </a:p>
        </p:txBody>
      </p:sp>
      <p:sp>
        <p:nvSpPr>
          <p:cNvPr id="26" name="object 26"/>
          <p:cNvSpPr txBox="1"/>
          <p:nvPr/>
        </p:nvSpPr>
        <p:spPr>
          <a:xfrm>
            <a:off x="3928221" y="5305033"/>
            <a:ext cx="111125" cy="231140"/>
          </a:xfrm>
          <a:prstGeom prst="rect">
            <a:avLst/>
          </a:prstGeom>
        </p:spPr>
        <p:txBody>
          <a:bodyPr vert="horz" wrap="square" lIns="0" tIns="12065" rIns="0" bIns="0" rtlCol="0">
            <a:spAutoFit/>
          </a:bodyPr>
          <a:lstStyle/>
          <a:p>
            <a:pPr marL="12700">
              <a:lnSpc>
                <a:spcPct val="100000"/>
              </a:lnSpc>
              <a:spcBef>
                <a:spcPts val="95"/>
              </a:spcBef>
            </a:pPr>
            <a:r>
              <a:rPr sz="1350" spc="-5" dirty="0">
                <a:latin typeface="Times New Roman"/>
                <a:cs typeface="Times New Roman"/>
              </a:rPr>
              <a:t>0</a:t>
            </a:r>
            <a:endParaRPr sz="1350">
              <a:latin typeface="Times New Roman"/>
              <a:cs typeface="Times New Roman"/>
            </a:endParaRPr>
          </a:p>
        </p:txBody>
      </p:sp>
      <p:sp>
        <p:nvSpPr>
          <p:cNvPr id="27" name="object 27"/>
          <p:cNvSpPr txBox="1"/>
          <p:nvPr/>
        </p:nvSpPr>
        <p:spPr>
          <a:xfrm>
            <a:off x="3841527" y="4152138"/>
            <a:ext cx="302260" cy="685800"/>
          </a:xfrm>
          <a:prstGeom prst="rect">
            <a:avLst/>
          </a:prstGeom>
        </p:spPr>
        <p:txBody>
          <a:bodyPr vert="horz" wrap="square" lIns="0" tIns="12700" rIns="0" bIns="0" rtlCol="0">
            <a:spAutoFit/>
          </a:bodyPr>
          <a:lstStyle/>
          <a:p>
            <a:pPr marL="60325">
              <a:lnSpc>
                <a:spcPct val="100000"/>
              </a:lnSpc>
              <a:spcBef>
                <a:spcPts val="100"/>
              </a:spcBef>
            </a:pPr>
            <a:r>
              <a:rPr sz="1800" dirty="0">
                <a:latin typeface="Times New Roman"/>
                <a:cs typeface="Times New Roman"/>
              </a:rPr>
              <a:t>b</a:t>
            </a:r>
            <a:r>
              <a:rPr sz="1800" baseline="-20833" dirty="0">
                <a:latin typeface="Times New Roman"/>
                <a:cs typeface="Times New Roman"/>
              </a:rPr>
              <a:t>p</a:t>
            </a:r>
            <a:endParaRPr sz="1800" baseline="-20833">
              <a:latin typeface="Times New Roman"/>
              <a:cs typeface="Times New Roman"/>
            </a:endParaRPr>
          </a:p>
          <a:p>
            <a:pPr marL="50800">
              <a:lnSpc>
                <a:spcPct val="100000"/>
              </a:lnSpc>
              <a:spcBef>
                <a:spcPts val="1420"/>
              </a:spcBef>
            </a:pPr>
            <a:r>
              <a:rPr sz="1350" i="1" spc="35" dirty="0">
                <a:latin typeface="Times New Roman"/>
                <a:cs typeface="Times New Roman"/>
              </a:rPr>
              <a:t>b</a:t>
            </a:r>
            <a:r>
              <a:rPr sz="1425" i="1" spc="52" baseline="-20467" dirty="0">
                <a:latin typeface="Times New Roman"/>
                <a:cs typeface="Times New Roman"/>
              </a:rPr>
              <a:t>p</a:t>
            </a:r>
            <a:endParaRPr sz="1425" baseline="-20467">
              <a:latin typeface="Times New Roman"/>
              <a:cs typeface="Times New Roman"/>
            </a:endParaRPr>
          </a:p>
        </p:txBody>
      </p:sp>
      <p:sp>
        <p:nvSpPr>
          <p:cNvPr id="28" name="object 28"/>
          <p:cNvSpPr txBox="1"/>
          <p:nvPr/>
        </p:nvSpPr>
        <p:spPr>
          <a:xfrm>
            <a:off x="129539" y="4792212"/>
            <a:ext cx="4324985" cy="553720"/>
          </a:xfrm>
          <a:prstGeom prst="rect">
            <a:avLst/>
          </a:prstGeom>
        </p:spPr>
        <p:txBody>
          <a:bodyPr vert="horz" wrap="square" lIns="0" tIns="14605" rIns="0" bIns="0" rtlCol="0">
            <a:spAutoFit/>
          </a:bodyPr>
          <a:lstStyle/>
          <a:p>
            <a:pPr marL="38100">
              <a:lnSpc>
                <a:spcPct val="100000"/>
              </a:lnSpc>
              <a:spcBef>
                <a:spcPts val="115"/>
              </a:spcBef>
            </a:pPr>
            <a:r>
              <a:rPr sz="3000" baseline="2777" dirty="0">
                <a:latin typeface="Times New Roman"/>
                <a:cs typeface="Times New Roman"/>
              </a:rPr>
              <a:t>The </a:t>
            </a:r>
            <a:r>
              <a:rPr sz="3000" spc="-15" baseline="2777" dirty="0">
                <a:latin typeface="Times New Roman"/>
                <a:cs typeface="Times New Roman"/>
              </a:rPr>
              <a:t>l</a:t>
            </a:r>
            <a:r>
              <a:rPr sz="3000" baseline="2777" dirty="0">
                <a:latin typeface="Times New Roman"/>
                <a:cs typeface="Times New Roman"/>
              </a:rPr>
              <a:t>ift</a:t>
            </a:r>
            <a:r>
              <a:rPr sz="3000" spc="-37" baseline="2777" dirty="0">
                <a:latin typeface="Times New Roman"/>
                <a:cs typeface="Times New Roman"/>
              </a:rPr>
              <a:t> </a:t>
            </a:r>
            <a:r>
              <a:rPr sz="3000" baseline="2777" dirty="0">
                <a:latin typeface="Times New Roman"/>
                <a:cs typeface="Times New Roman"/>
              </a:rPr>
              <a:t>f</a:t>
            </a:r>
            <a:r>
              <a:rPr sz="3000" spc="7" baseline="2777" dirty="0">
                <a:latin typeface="Times New Roman"/>
                <a:cs typeface="Times New Roman"/>
              </a:rPr>
              <a:t>o</a:t>
            </a:r>
            <a:r>
              <a:rPr sz="3000" baseline="2777" dirty="0">
                <a:latin typeface="Times New Roman"/>
                <a:cs typeface="Times New Roman"/>
              </a:rPr>
              <a:t>rce</a:t>
            </a:r>
            <a:r>
              <a:rPr sz="3000" spc="-30" baseline="2777" dirty="0">
                <a:latin typeface="Times New Roman"/>
                <a:cs typeface="Times New Roman"/>
              </a:rPr>
              <a:t> </a:t>
            </a:r>
            <a:r>
              <a:rPr sz="3000" baseline="2777" dirty="0">
                <a:latin typeface="Times New Roman"/>
                <a:cs typeface="Times New Roman"/>
              </a:rPr>
              <a:t>(</a:t>
            </a:r>
            <a:r>
              <a:rPr sz="3000" spc="-202" baseline="2777" dirty="0">
                <a:latin typeface="Times New Roman"/>
                <a:cs typeface="Times New Roman"/>
              </a:rPr>
              <a:t>F</a:t>
            </a:r>
            <a:r>
              <a:rPr sz="1950" spc="22" baseline="-17094" dirty="0">
                <a:latin typeface="Times New Roman"/>
                <a:cs typeface="Times New Roman"/>
              </a:rPr>
              <a:t>A</a:t>
            </a:r>
            <a:r>
              <a:rPr sz="3000" baseline="2777" dirty="0">
                <a:latin typeface="Times New Roman"/>
                <a:cs typeface="Times New Roman"/>
              </a:rPr>
              <a:t>)</a:t>
            </a:r>
            <a:r>
              <a:rPr sz="3000" spc="-44" baseline="2777" dirty="0">
                <a:latin typeface="Times New Roman"/>
                <a:cs typeface="Times New Roman"/>
              </a:rPr>
              <a:t> </a:t>
            </a:r>
            <a:r>
              <a:rPr sz="3000" baseline="2777" dirty="0">
                <a:latin typeface="Times New Roman"/>
                <a:cs typeface="Times New Roman"/>
              </a:rPr>
              <a:t>is</a:t>
            </a:r>
            <a:r>
              <a:rPr sz="3000" spc="-22" baseline="2777" dirty="0">
                <a:latin typeface="Times New Roman"/>
                <a:cs typeface="Times New Roman"/>
              </a:rPr>
              <a:t> </a:t>
            </a:r>
            <a:r>
              <a:rPr sz="3000" baseline="2777" dirty="0">
                <a:latin typeface="Times New Roman"/>
                <a:cs typeface="Times New Roman"/>
              </a:rPr>
              <a:t>given</a:t>
            </a:r>
            <a:r>
              <a:rPr sz="3000" spc="-22" baseline="2777" dirty="0">
                <a:latin typeface="Times New Roman"/>
                <a:cs typeface="Times New Roman"/>
              </a:rPr>
              <a:t> </a:t>
            </a:r>
            <a:r>
              <a:rPr sz="3000" baseline="2777" dirty="0">
                <a:latin typeface="Times New Roman"/>
                <a:cs typeface="Times New Roman"/>
              </a:rPr>
              <a:t>by</a:t>
            </a:r>
            <a:r>
              <a:rPr sz="2700" baseline="3086" dirty="0">
                <a:latin typeface="Arial MT"/>
                <a:cs typeface="Arial MT"/>
              </a:rPr>
              <a:t>:</a:t>
            </a:r>
            <a:r>
              <a:rPr sz="2700" spc="247" baseline="3086" dirty="0">
                <a:latin typeface="Arial MT"/>
                <a:cs typeface="Arial MT"/>
              </a:rPr>
              <a:t> </a:t>
            </a:r>
            <a:r>
              <a:rPr sz="3450" i="1" spc="-112" baseline="14492" dirty="0">
                <a:latin typeface="Times New Roman"/>
                <a:cs typeface="Times New Roman"/>
              </a:rPr>
              <a:t>F</a:t>
            </a:r>
            <a:r>
              <a:rPr sz="1350" i="1" spc="-5" dirty="0">
                <a:latin typeface="Times New Roman"/>
                <a:cs typeface="Times New Roman"/>
              </a:rPr>
              <a:t>A</a:t>
            </a:r>
            <a:r>
              <a:rPr sz="1350" i="1" dirty="0">
                <a:latin typeface="Times New Roman"/>
                <a:cs typeface="Times New Roman"/>
              </a:rPr>
              <a:t> </a:t>
            </a:r>
            <a:r>
              <a:rPr sz="1350" i="1" spc="35" dirty="0">
                <a:latin typeface="Times New Roman"/>
                <a:cs typeface="Times New Roman"/>
              </a:rPr>
              <a:t> </a:t>
            </a:r>
            <a:r>
              <a:rPr sz="3450" baseline="14492" dirty="0">
                <a:latin typeface="Symbol"/>
                <a:cs typeface="Symbol"/>
              </a:rPr>
              <a:t></a:t>
            </a:r>
            <a:r>
              <a:rPr sz="3450" spc="232" baseline="14492" dirty="0">
                <a:latin typeface="Times New Roman"/>
                <a:cs typeface="Times New Roman"/>
              </a:rPr>
              <a:t> </a:t>
            </a:r>
            <a:r>
              <a:rPr sz="5175" spc="457" baseline="-4025" dirty="0">
                <a:latin typeface="Symbol"/>
                <a:cs typeface="Symbol"/>
              </a:rPr>
              <a:t></a:t>
            </a:r>
            <a:r>
              <a:rPr sz="4575" spc="-367" baseline="10928" dirty="0">
                <a:latin typeface="Symbol"/>
                <a:cs typeface="Symbol"/>
              </a:rPr>
              <a:t></a:t>
            </a:r>
            <a:r>
              <a:rPr sz="3450" i="1" spc="-472" baseline="14492" dirty="0">
                <a:latin typeface="Times New Roman"/>
                <a:cs typeface="Times New Roman"/>
              </a:rPr>
              <a:t>P</a:t>
            </a:r>
            <a:r>
              <a:rPr sz="1350" i="1" spc="-5" dirty="0">
                <a:latin typeface="Times New Roman"/>
                <a:cs typeface="Times New Roman"/>
              </a:rPr>
              <a:t>L</a:t>
            </a:r>
            <a:endParaRPr sz="1350">
              <a:latin typeface="Times New Roman"/>
              <a:cs typeface="Times New Roman"/>
            </a:endParaRPr>
          </a:p>
        </p:txBody>
      </p:sp>
      <p:sp>
        <p:nvSpPr>
          <p:cNvPr id="29" name="object 29"/>
          <p:cNvSpPr txBox="1"/>
          <p:nvPr/>
        </p:nvSpPr>
        <p:spPr>
          <a:xfrm>
            <a:off x="129539" y="5270582"/>
            <a:ext cx="8712835" cy="941069"/>
          </a:xfrm>
          <a:prstGeom prst="rect">
            <a:avLst/>
          </a:prstGeom>
        </p:spPr>
        <p:txBody>
          <a:bodyPr vert="horz" wrap="square" lIns="0" tIns="165735" rIns="0" bIns="0" rtlCol="0">
            <a:spAutoFit/>
          </a:bodyPr>
          <a:lstStyle/>
          <a:p>
            <a:pPr marL="38100">
              <a:lnSpc>
                <a:spcPct val="100000"/>
              </a:lnSpc>
              <a:spcBef>
                <a:spcPts val="1305"/>
              </a:spcBef>
            </a:pPr>
            <a:r>
              <a:rPr sz="2000" spc="10" dirty="0">
                <a:latin typeface="Times New Roman"/>
                <a:cs typeface="Times New Roman"/>
              </a:rPr>
              <a:t>P</a:t>
            </a:r>
            <a:r>
              <a:rPr sz="1950" spc="15" baseline="-21367" dirty="0">
                <a:latin typeface="Times New Roman"/>
                <a:cs typeface="Times New Roman"/>
              </a:rPr>
              <a:t>L</a:t>
            </a:r>
            <a:r>
              <a:rPr sz="1950" spc="179" baseline="-21367" dirty="0">
                <a:latin typeface="Times New Roman"/>
                <a:cs typeface="Times New Roman"/>
              </a:rPr>
              <a:t> </a:t>
            </a:r>
            <a:r>
              <a:rPr sz="2000" dirty="0">
                <a:latin typeface="Times New Roman"/>
                <a:cs typeface="Times New Roman"/>
              </a:rPr>
              <a:t>=</a:t>
            </a:r>
            <a:r>
              <a:rPr sz="2000" spc="490" dirty="0">
                <a:latin typeface="Times New Roman"/>
                <a:cs typeface="Times New Roman"/>
              </a:rPr>
              <a:t> </a:t>
            </a:r>
            <a:r>
              <a:rPr sz="2000" dirty="0">
                <a:latin typeface="Times New Roman"/>
                <a:cs typeface="Times New Roman"/>
              </a:rPr>
              <a:t>Pressure</a:t>
            </a:r>
            <a:r>
              <a:rPr sz="2000" spc="-40" dirty="0">
                <a:latin typeface="Times New Roman"/>
                <a:cs typeface="Times New Roman"/>
              </a:rPr>
              <a:t> </a:t>
            </a:r>
            <a:r>
              <a:rPr sz="2000" dirty="0">
                <a:latin typeface="Times New Roman"/>
                <a:cs typeface="Times New Roman"/>
              </a:rPr>
              <a:t>at</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lower</a:t>
            </a:r>
            <a:r>
              <a:rPr sz="2000" spc="-30" dirty="0">
                <a:latin typeface="Times New Roman"/>
                <a:cs typeface="Times New Roman"/>
              </a:rPr>
              <a:t> </a:t>
            </a:r>
            <a:r>
              <a:rPr sz="2000" dirty="0">
                <a:latin typeface="Times New Roman"/>
                <a:cs typeface="Times New Roman"/>
              </a:rPr>
              <a:t>side</a:t>
            </a:r>
            <a:r>
              <a:rPr sz="2000" spc="-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profile</a:t>
            </a:r>
            <a:r>
              <a:rPr sz="2000" spc="-30" dirty="0">
                <a:latin typeface="Times New Roman"/>
                <a:cs typeface="Times New Roman"/>
              </a:rPr>
              <a:t> </a:t>
            </a:r>
            <a:r>
              <a:rPr sz="2000" dirty="0">
                <a:latin typeface="Times New Roman"/>
                <a:cs typeface="Times New Roman"/>
              </a:rPr>
              <a:t>(N/m</a:t>
            </a:r>
            <a:r>
              <a:rPr sz="1950" baseline="25641" dirty="0">
                <a:latin typeface="Times New Roman"/>
                <a:cs typeface="Times New Roman"/>
              </a:rPr>
              <a:t>2</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spc="10" dirty="0">
                <a:latin typeface="Times New Roman"/>
                <a:cs typeface="Times New Roman"/>
              </a:rPr>
              <a:t>P</a:t>
            </a:r>
            <a:r>
              <a:rPr sz="1950" spc="15" baseline="-21367" dirty="0">
                <a:latin typeface="Times New Roman"/>
                <a:cs typeface="Times New Roman"/>
              </a:rPr>
              <a:t>u </a:t>
            </a:r>
            <a:r>
              <a:rPr sz="1950" spc="262" baseline="-21367"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Pressure</a:t>
            </a:r>
            <a:r>
              <a:rPr sz="2000" spc="-35" dirty="0">
                <a:latin typeface="Times New Roman"/>
                <a:cs typeface="Times New Roman"/>
              </a:rPr>
              <a:t> </a:t>
            </a:r>
            <a:r>
              <a:rPr sz="2000" dirty="0">
                <a:latin typeface="Times New Roman"/>
                <a:cs typeface="Times New Roman"/>
              </a:rPr>
              <a:t>at</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upper</a:t>
            </a:r>
            <a:r>
              <a:rPr sz="2000" spc="-30" dirty="0">
                <a:latin typeface="Times New Roman"/>
                <a:cs typeface="Times New Roman"/>
              </a:rPr>
              <a:t> </a:t>
            </a:r>
            <a:r>
              <a:rPr sz="2000" dirty="0">
                <a:latin typeface="Times New Roman"/>
                <a:cs typeface="Times New Roman"/>
              </a:rPr>
              <a:t>side</a:t>
            </a:r>
            <a:endParaRPr sz="2000">
              <a:latin typeface="Times New Roman"/>
              <a:cs typeface="Times New Roman"/>
            </a:endParaRPr>
          </a:p>
          <a:p>
            <a:pPr marL="609600">
              <a:lnSpc>
                <a:spcPct val="100000"/>
              </a:lnSpc>
              <a:spcBef>
                <a:spcPts val="1200"/>
              </a:spcBef>
            </a:pP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profile</a:t>
            </a:r>
            <a:r>
              <a:rPr sz="2000" spc="-45" dirty="0">
                <a:latin typeface="Times New Roman"/>
                <a:cs typeface="Times New Roman"/>
              </a:rPr>
              <a:t> </a:t>
            </a:r>
            <a:r>
              <a:rPr sz="2000" dirty="0">
                <a:latin typeface="Times New Roman"/>
                <a:cs typeface="Times New Roman"/>
              </a:rPr>
              <a:t>(N/m</a:t>
            </a:r>
            <a:r>
              <a:rPr sz="1950" baseline="25641" dirty="0">
                <a:latin typeface="Times New Roman"/>
                <a:cs typeface="Times New Roman"/>
              </a:rPr>
              <a:t>2</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L</a:t>
            </a:r>
            <a:r>
              <a:rPr sz="2000" spc="-75"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Length</a:t>
            </a:r>
            <a:r>
              <a:rPr sz="2000" spc="-20" dirty="0">
                <a:latin typeface="Times New Roman"/>
                <a:cs typeface="Times New Roman"/>
              </a:rPr>
              <a:t> </a:t>
            </a:r>
            <a:r>
              <a:rPr sz="2000" spc="-5" dirty="0">
                <a:latin typeface="Times New Roman"/>
                <a:cs typeface="Times New Roman"/>
              </a:rPr>
              <a:t>(m),</a:t>
            </a:r>
            <a:r>
              <a:rPr sz="2000" spc="15" dirty="0">
                <a:latin typeface="Times New Roman"/>
                <a:cs typeface="Times New Roman"/>
              </a:rPr>
              <a:t> </a:t>
            </a:r>
            <a:r>
              <a:rPr sz="2000" spc="10" dirty="0">
                <a:latin typeface="Times New Roman"/>
                <a:cs typeface="Times New Roman"/>
              </a:rPr>
              <a:t>b</a:t>
            </a:r>
            <a:r>
              <a:rPr sz="1950" spc="15" baseline="-21367" dirty="0">
                <a:latin typeface="Times New Roman"/>
                <a:cs typeface="Times New Roman"/>
              </a:rPr>
              <a:t>p </a:t>
            </a:r>
            <a:r>
              <a:rPr sz="1950" spc="247" baseline="-21367"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width</a:t>
            </a:r>
            <a:r>
              <a:rPr sz="2000" spc="-1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 profile</a:t>
            </a:r>
            <a:r>
              <a:rPr sz="2000" spc="-50" dirty="0">
                <a:latin typeface="Times New Roman"/>
                <a:cs typeface="Times New Roman"/>
              </a:rPr>
              <a:t> </a:t>
            </a:r>
            <a:r>
              <a:rPr sz="2000" spc="-5" dirty="0">
                <a:latin typeface="Times New Roman"/>
                <a:cs typeface="Times New Roman"/>
              </a:rPr>
              <a:t>(m).</a:t>
            </a:r>
            <a:endParaRPr sz="2000">
              <a:latin typeface="Times New Roman"/>
              <a:cs typeface="Times New Roman"/>
            </a:endParaRPr>
          </a:p>
        </p:txBody>
      </p:sp>
      <p:sp>
        <p:nvSpPr>
          <p:cNvPr id="30" name="object 30"/>
          <p:cNvSpPr txBox="1"/>
          <p:nvPr/>
        </p:nvSpPr>
        <p:spPr>
          <a:xfrm>
            <a:off x="154939" y="6337808"/>
            <a:ext cx="6334125" cy="330835"/>
          </a:xfrm>
          <a:prstGeom prst="rect">
            <a:avLst/>
          </a:prstGeom>
        </p:spPr>
        <p:txBody>
          <a:bodyPr vert="horz" wrap="square" lIns="0" tIns="12700" rIns="0" bIns="0" rtlCol="0">
            <a:spAutoFit/>
          </a:bodyPr>
          <a:lstStyle/>
          <a:p>
            <a:pPr marL="12700">
              <a:lnSpc>
                <a:spcPct val="100000"/>
              </a:lnSpc>
              <a:spcBef>
                <a:spcPts val="100"/>
              </a:spcBef>
              <a:tabLst>
                <a:tab pos="266700" algn="l"/>
              </a:tabLst>
            </a:pPr>
            <a:r>
              <a:rPr sz="2000" dirty="0">
                <a:solidFill>
                  <a:srgbClr val="FF0000"/>
                </a:solidFill>
                <a:latin typeface="Times New Roman"/>
                <a:cs typeface="Times New Roman"/>
              </a:rPr>
              <a:t>*	</a:t>
            </a:r>
            <a:r>
              <a:rPr sz="2000" i="1" dirty="0">
                <a:solidFill>
                  <a:srgbClr val="FF0000"/>
                </a:solidFill>
                <a:latin typeface="Times New Roman"/>
                <a:cs typeface="Times New Roman"/>
              </a:rPr>
              <a:t>The</a:t>
            </a:r>
            <a:r>
              <a:rPr sz="2000" i="1" spc="-25" dirty="0">
                <a:solidFill>
                  <a:srgbClr val="FF0000"/>
                </a:solidFill>
                <a:latin typeface="Times New Roman"/>
                <a:cs typeface="Times New Roman"/>
              </a:rPr>
              <a:t> </a:t>
            </a:r>
            <a:r>
              <a:rPr sz="2000" i="1" spc="-20" dirty="0">
                <a:solidFill>
                  <a:srgbClr val="FF0000"/>
                </a:solidFill>
                <a:latin typeface="Times New Roman"/>
                <a:cs typeface="Times New Roman"/>
              </a:rPr>
              <a:t>pressure</a:t>
            </a:r>
            <a:r>
              <a:rPr sz="2000" i="1" spc="-35" dirty="0">
                <a:solidFill>
                  <a:srgbClr val="FF0000"/>
                </a:solidFill>
                <a:latin typeface="Times New Roman"/>
                <a:cs typeface="Times New Roman"/>
              </a:rPr>
              <a:t> </a:t>
            </a:r>
            <a:r>
              <a:rPr sz="2000" i="1" dirty="0">
                <a:solidFill>
                  <a:srgbClr val="FF0000"/>
                </a:solidFill>
                <a:latin typeface="Times New Roman"/>
                <a:cs typeface="Times New Roman"/>
              </a:rPr>
              <a:t>is</a:t>
            </a:r>
            <a:r>
              <a:rPr sz="2000" i="1" spc="-15" dirty="0">
                <a:solidFill>
                  <a:srgbClr val="FF0000"/>
                </a:solidFill>
                <a:latin typeface="Times New Roman"/>
                <a:cs typeface="Times New Roman"/>
              </a:rPr>
              <a:t> </a:t>
            </a:r>
            <a:r>
              <a:rPr sz="2000" i="1" dirty="0">
                <a:solidFill>
                  <a:srgbClr val="FF0000"/>
                </a:solidFill>
                <a:latin typeface="Times New Roman"/>
                <a:cs typeface="Times New Roman"/>
              </a:rPr>
              <a:t>lower</a:t>
            </a:r>
            <a:r>
              <a:rPr sz="2000" i="1" spc="-10" dirty="0">
                <a:solidFill>
                  <a:srgbClr val="FF0000"/>
                </a:solidFill>
                <a:latin typeface="Times New Roman"/>
                <a:cs typeface="Times New Roman"/>
              </a:rPr>
              <a:t> </a:t>
            </a:r>
            <a:r>
              <a:rPr sz="2000" i="1" dirty="0">
                <a:solidFill>
                  <a:srgbClr val="FF0000"/>
                </a:solidFill>
                <a:latin typeface="Times New Roman"/>
                <a:cs typeface="Times New Roman"/>
              </a:rPr>
              <a:t>on</a:t>
            </a:r>
            <a:r>
              <a:rPr sz="2000" i="1" spc="-10" dirty="0">
                <a:solidFill>
                  <a:srgbClr val="FF0000"/>
                </a:solidFill>
                <a:latin typeface="Times New Roman"/>
                <a:cs typeface="Times New Roman"/>
              </a:rPr>
              <a:t> </a:t>
            </a:r>
            <a:r>
              <a:rPr sz="2000" i="1" dirty="0">
                <a:solidFill>
                  <a:srgbClr val="FF0000"/>
                </a:solidFill>
                <a:latin typeface="Times New Roman"/>
                <a:cs typeface="Times New Roman"/>
              </a:rPr>
              <a:t>the</a:t>
            </a:r>
            <a:r>
              <a:rPr sz="2000" i="1" spc="-10" dirty="0">
                <a:solidFill>
                  <a:srgbClr val="FF0000"/>
                </a:solidFill>
                <a:latin typeface="Times New Roman"/>
                <a:cs typeface="Times New Roman"/>
              </a:rPr>
              <a:t> </a:t>
            </a:r>
            <a:r>
              <a:rPr sz="2000" i="1" dirty="0">
                <a:solidFill>
                  <a:srgbClr val="FF0000"/>
                </a:solidFill>
                <a:latin typeface="Times New Roman"/>
                <a:cs typeface="Times New Roman"/>
              </a:rPr>
              <a:t>upper</a:t>
            </a:r>
            <a:r>
              <a:rPr sz="2000" i="1" spc="-25" dirty="0">
                <a:solidFill>
                  <a:srgbClr val="FF0000"/>
                </a:solidFill>
                <a:latin typeface="Times New Roman"/>
                <a:cs typeface="Times New Roman"/>
              </a:rPr>
              <a:t> </a:t>
            </a:r>
            <a:r>
              <a:rPr sz="2000" i="1" dirty="0">
                <a:solidFill>
                  <a:srgbClr val="FF0000"/>
                </a:solidFill>
                <a:latin typeface="Times New Roman"/>
                <a:cs typeface="Times New Roman"/>
              </a:rPr>
              <a:t>side</a:t>
            </a:r>
            <a:r>
              <a:rPr sz="2000" i="1" spc="-25" dirty="0">
                <a:solidFill>
                  <a:srgbClr val="FF0000"/>
                </a:solidFill>
                <a:latin typeface="Times New Roman"/>
                <a:cs typeface="Times New Roman"/>
              </a:rPr>
              <a:t> </a:t>
            </a:r>
            <a:r>
              <a:rPr sz="2000" i="1" dirty="0">
                <a:solidFill>
                  <a:srgbClr val="FF0000"/>
                </a:solidFill>
                <a:latin typeface="Times New Roman"/>
                <a:cs typeface="Times New Roman"/>
              </a:rPr>
              <a:t>than</a:t>
            </a:r>
            <a:r>
              <a:rPr sz="2000" i="1" spc="-15" dirty="0">
                <a:solidFill>
                  <a:srgbClr val="FF0000"/>
                </a:solidFill>
                <a:latin typeface="Times New Roman"/>
                <a:cs typeface="Times New Roman"/>
              </a:rPr>
              <a:t> </a:t>
            </a:r>
            <a:r>
              <a:rPr sz="2000" i="1" dirty="0">
                <a:solidFill>
                  <a:srgbClr val="FF0000"/>
                </a:solidFill>
                <a:latin typeface="Times New Roman"/>
                <a:cs typeface="Times New Roman"/>
              </a:rPr>
              <a:t>the</a:t>
            </a:r>
            <a:r>
              <a:rPr sz="2000" i="1" spc="-10" dirty="0">
                <a:solidFill>
                  <a:srgbClr val="FF0000"/>
                </a:solidFill>
                <a:latin typeface="Times New Roman"/>
                <a:cs typeface="Times New Roman"/>
              </a:rPr>
              <a:t> </a:t>
            </a:r>
            <a:r>
              <a:rPr sz="2000" i="1" dirty="0">
                <a:solidFill>
                  <a:srgbClr val="FF0000"/>
                </a:solidFill>
                <a:latin typeface="Times New Roman"/>
                <a:cs typeface="Times New Roman"/>
              </a:rPr>
              <a:t>lower</a:t>
            </a:r>
            <a:r>
              <a:rPr sz="2000" i="1" spc="-20" dirty="0">
                <a:solidFill>
                  <a:srgbClr val="FF0000"/>
                </a:solidFill>
                <a:latin typeface="Times New Roman"/>
                <a:cs typeface="Times New Roman"/>
              </a:rPr>
              <a:t> </a:t>
            </a:r>
            <a:r>
              <a:rPr sz="2000" i="1" dirty="0">
                <a:solidFill>
                  <a:srgbClr val="FF0000"/>
                </a:solidFill>
                <a:latin typeface="Times New Roman"/>
                <a:cs typeface="Times New Roman"/>
              </a:rPr>
              <a:t>side.</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67</a:t>
            </a:r>
            <a:endParaRPr sz="1200">
              <a:latin typeface="Arial MT"/>
              <a:cs typeface="Arial MT"/>
            </a:endParaRPr>
          </a:p>
        </p:txBody>
      </p:sp>
      <p:grpSp>
        <p:nvGrpSpPr>
          <p:cNvPr id="3" name="object 3"/>
          <p:cNvGrpSpPr/>
          <p:nvPr/>
        </p:nvGrpSpPr>
        <p:grpSpPr>
          <a:xfrm>
            <a:off x="1522412" y="1906460"/>
            <a:ext cx="4921885" cy="2593975"/>
            <a:chOff x="1522412" y="1906460"/>
            <a:chExt cx="4921885" cy="2593975"/>
          </a:xfrm>
        </p:grpSpPr>
        <p:sp>
          <p:nvSpPr>
            <p:cNvPr id="4" name="object 4"/>
            <p:cNvSpPr/>
            <p:nvPr/>
          </p:nvSpPr>
          <p:spPr>
            <a:xfrm>
              <a:off x="2713482" y="1919478"/>
              <a:ext cx="3717925" cy="1487805"/>
            </a:xfrm>
            <a:custGeom>
              <a:avLst/>
              <a:gdLst/>
              <a:ahLst/>
              <a:cxnLst/>
              <a:rect l="l" t="t" r="r" b="b"/>
              <a:pathLst>
                <a:path w="3717925" h="1487804">
                  <a:moveTo>
                    <a:pt x="3717544" y="1485011"/>
                  </a:moveTo>
                  <a:lnTo>
                    <a:pt x="3710426" y="1472642"/>
                  </a:lnTo>
                  <a:lnTo>
                    <a:pt x="3690413" y="1453213"/>
                  </a:lnTo>
                  <a:lnTo>
                    <a:pt x="3665233" y="1430950"/>
                  </a:lnTo>
                  <a:lnTo>
                    <a:pt x="3642614" y="1410081"/>
                  </a:lnTo>
                  <a:lnTo>
                    <a:pt x="3635359" y="1402252"/>
                  </a:lnTo>
                  <a:lnTo>
                    <a:pt x="3628294" y="1394221"/>
                  </a:lnTo>
                  <a:lnTo>
                    <a:pt x="3620897" y="1386595"/>
                  </a:lnTo>
                  <a:lnTo>
                    <a:pt x="3612642" y="1379982"/>
                  </a:lnTo>
                  <a:lnTo>
                    <a:pt x="3581022" y="1359034"/>
                  </a:lnTo>
                  <a:lnTo>
                    <a:pt x="3566072" y="1349345"/>
                  </a:lnTo>
                  <a:lnTo>
                    <a:pt x="3562635" y="1347207"/>
                  </a:lnTo>
                  <a:lnTo>
                    <a:pt x="3565556" y="1348914"/>
                  </a:lnTo>
                  <a:lnTo>
                    <a:pt x="3569680" y="1350758"/>
                  </a:lnTo>
                  <a:lnTo>
                    <a:pt x="3569850" y="1349031"/>
                  </a:lnTo>
                  <a:lnTo>
                    <a:pt x="3560913" y="1340027"/>
                  </a:lnTo>
                  <a:lnTo>
                    <a:pt x="3537712" y="1320038"/>
                  </a:lnTo>
                  <a:lnTo>
                    <a:pt x="3522898" y="1308566"/>
                  </a:lnTo>
                  <a:lnTo>
                    <a:pt x="3507597" y="1297701"/>
                  </a:lnTo>
                  <a:lnTo>
                    <a:pt x="3492367" y="1286765"/>
                  </a:lnTo>
                  <a:lnTo>
                    <a:pt x="3477768" y="1275080"/>
                  </a:lnTo>
                  <a:lnTo>
                    <a:pt x="3440974" y="1240415"/>
                  </a:lnTo>
                  <a:lnTo>
                    <a:pt x="3426285" y="1223312"/>
                  </a:lnTo>
                  <a:lnTo>
                    <a:pt x="3419502" y="1216037"/>
                  </a:lnTo>
                  <a:lnTo>
                    <a:pt x="3406428" y="1210852"/>
                  </a:lnTo>
                  <a:lnTo>
                    <a:pt x="3372866" y="1200023"/>
                  </a:lnTo>
                  <a:lnTo>
                    <a:pt x="3344594" y="1170610"/>
                  </a:lnTo>
                  <a:lnTo>
                    <a:pt x="3316811" y="1142174"/>
                  </a:lnTo>
                  <a:lnTo>
                    <a:pt x="3287051" y="1116405"/>
                  </a:lnTo>
                  <a:lnTo>
                    <a:pt x="3252851" y="1094994"/>
                  </a:lnTo>
                  <a:lnTo>
                    <a:pt x="3219257" y="1083510"/>
                  </a:lnTo>
                  <a:lnTo>
                    <a:pt x="3207893" y="1080008"/>
                  </a:lnTo>
                  <a:lnTo>
                    <a:pt x="3154140" y="1024397"/>
                  </a:lnTo>
                  <a:lnTo>
                    <a:pt x="3121275" y="995479"/>
                  </a:lnTo>
                  <a:lnTo>
                    <a:pt x="3088005" y="974979"/>
                  </a:lnTo>
                  <a:lnTo>
                    <a:pt x="3043177" y="963334"/>
                  </a:lnTo>
                  <a:lnTo>
                    <a:pt x="3028060" y="959993"/>
                  </a:lnTo>
                  <a:lnTo>
                    <a:pt x="2999791" y="930580"/>
                  </a:lnTo>
                  <a:lnTo>
                    <a:pt x="2972022" y="902144"/>
                  </a:lnTo>
                  <a:lnTo>
                    <a:pt x="2942300" y="876375"/>
                  </a:lnTo>
                  <a:lnTo>
                    <a:pt x="2908172" y="854963"/>
                  </a:lnTo>
                  <a:lnTo>
                    <a:pt x="2874454" y="843480"/>
                  </a:lnTo>
                  <a:lnTo>
                    <a:pt x="2863088" y="839977"/>
                  </a:lnTo>
                  <a:lnTo>
                    <a:pt x="2821368" y="797893"/>
                  </a:lnTo>
                  <a:lnTo>
                    <a:pt x="2773172" y="765048"/>
                  </a:lnTo>
                  <a:lnTo>
                    <a:pt x="2739578" y="753492"/>
                  </a:lnTo>
                  <a:lnTo>
                    <a:pt x="2728214" y="750062"/>
                  </a:lnTo>
                  <a:lnTo>
                    <a:pt x="2701230" y="722919"/>
                  </a:lnTo>
                  <a:lnTo>
                    <a:pt x="2649739" y="682446"/>
                  </a:lnTo>
                  <a:lnTo>
                    <a:pt x="2608326" y="660019"/>
                  </a:lnTo>
                  <a:lnTo>
                    <a:pt x="2577972" y="645652"/>
                  </a:lnTo>
                  <a:lnTo>
                    <a:pt x="2562963" y="638248"/>
                  </a:lnTo>
                  <a:lnTo>
                    <a:pt x="2499973" y="599305"/>
                  </a:lnTo>
                  <a:lnTo>
                    <a:pt x="2467703" y="577186"/>
                  </a:lnTo>
                  <a:lnTo>
                    <a:pt x="2435374" y="552204"/>
                  </a:lnTo>
                  <a:lnTo>
                    <a:pt x="2427215" y="546039"/>
                  </a:lnTo>
                  <a:lnTo>
                    <a:pt x="2418992" y="541890"/>
                  </a:lnTo>
                  <a:lnTo>
                    <a:pt x="2406655" y="538104"/>
                  </a:lnTo>
                  <a:lnTo>
                    <a:pt x="2386153" y="533030"/>
                  </a:lnTo>
                  <a:lnTo>
                    <a:pt x="2353437" y="525018"/>
                  </a:lnTo>
                  <a:lnTo>
                    <a:pt x="2330478" y="501640"/>
                  </a:lnTo>
                  <a:lnTo>
                    <a:pt x="2322386" y="493056"/>
                  </a:lnTo>
                  <a:lnTo>
                    <a:pt x="2322692" y="493780"/>
                  </a:lnTo>
                  <a:lnTo>
                    <a:pt x="2324926" y="498328"/>
                  </a:lnTo>
                  <a:lnTo>
                    <a:pt x="2322620" y="501213"/>
                  </a:lnTo>
                  <a:lnTo>
                    <a:pt x="2309303" y="496952"/>
                  </a:lnTo>
                  <a:lnTo>
                    <a:pt x="2278507" y="480060"/>
                  </a:lnTo>
                  <a:lnTo>
                    <a:pt x="2270430" y="473285"/>
                  </a:lnTo>
                  <a:lnTo>
                    <a:pt x="2263521" y="465010"/>
                  </a:lnTo>
                  <a:lnTo>
                    <a:pt x="2256611" y="456735"/>
                  </a:lnTo>
                  <a:lnTo>
                    <a:pt x="2248535" y="449961"/>
                  </a:lnTo>
                  <a:lnTo>
                    <a:pt x="2237813" y="445065"/>
                  </a:lnTo>
                  <a:lnTo>
                    <a:pt x="2226389" y="441753"/>
                  </a:lnTo>
                  <a:lnTo>
                    <a:pt x="2214798" y="438798"/>
                  </a:lnTo>
                  <a:lnTo>
                    <a:pt x="2203577" y="434975"/>
                  </a:lnTo>
                  <a:lnTo>
                    <a:pt x="2168184" y="419141"/>
                  </a:lnTo>
                  <a:lnTo>
                    <a:pt x="2151150" y="410355"/>
                  </a:lnTo>
                  <a:lnTo>
                    <a:pt x="2145114" y="406270"/>
                  </a:lnTo>
                  <a:lnTo>
                    <a:pt x="2142711" y="404539"/>
                  </a:lnTo>
                  <a:lnTo>
                    <a:pt x="2136581" y="402817"/>
                  </a:lnTo>
                  <a:lnTo>
                    <a:pt x="2119361" y="398758"/>
                  </a:lnTo>
                  <a:lnTo>
                    <a:pt x="2083689" y="390017"/>
                  </a:lnTo>
                  <a:lnTo>
                    <a:pt x="2068982" y="378241"/>
                  </a:lnTo>
                  <a:lnTo>
                    <a:pt x="2054526" y="366109"/>
                  </a:lnTo>
                  <a:lnTo>
                    <a:pt x="2039665" y="354691"/>
                  </a:lnTo>
                  <a:lnTo>
                    <a:pt x="2023745" y="345059"/>
                  </a:lnTo>
                  <a:lnTo>
                    <a:pt x="2001942" y="335766"/>
                  </a:lnTo>
                  <a:lnTo>
                    <a:pt x="1979342" y="328437"/>
                  </a:lnTo>
                  <a:lnTo>
                    <a:pt x="1956433" y="321895"/>
                  </a:lnTo>
                  <a:lnTo>
                    <a:pt x="1933702" y="314960"/>
                  </a:lnTo>
                  <a:lnTo>
                    <a:pt x="1888744" y="299974"/>
                  </a:lnTo>
                  <a:lnTo>
                    <a:pt x="1877558" y="296078"/>
                  </a:lnTo>
                  <a:lnTo>
                    <a:pt x="1866407" y="292052"/>
                  </a:lnTo>
                  <a:lnTo>
                    <a:pt x="1855186" y="288240"/>
                  </a:lnTo>
                  <a:lnTo>
                    <a:pt x="1843785" y="284988"/>
                  </a:lnTo>
                  <a:lnTo>
                    <a:pt x="1783842" y="270001"/>
                  </a:lnTo>
                  <a:lnTo>
                    <a:pt x="1772763" y="262211"/>
                  </a:lnTo>
                  <a:lnTo>
                    <a:pt x="1738883" y="240030"/>
                  </a:lnTo>
                  <a:lnTo>
                    <a:pt x="1670875" y="220376"/>
                  </a:lnTo>
                  <a:lnTo>
                    <a:pt x="1604009" y="210058"/>
                  </a:lnTo>
                  <a:lnTo>
                    <a:pt x="1585192" y="206482"/>
                  </a:lnTo>
                  <a:lnTo>
                    <a:pt x="1566433" y="202692"/>
                  </a:lnTo>
                  <a:lnTo>
                    <a:pt x="1547699" y="198806"/>
                  </a:lnTo>
                  <a:lnTo>
                    <a:pt x="1528953" y="194945"/>
                  </a:lnTo>
                  <a:lnTo>
                    <a:pt x="1469628" y="170989"/>
                  </a:lnTo>
                  <a:lnTo>
                    <a:pt x="1409065" y="149987"/>
                  </a:lnTo>
                  <a:lnTo>
                    <a:pt x="1379045" y="142636"/>
                  </a:lnTo>
                  <a:lnTo>
                    <a:pt x="1364005" y="139074"/>
                  </a:lnTo>
                  <a:lnTo>
                    <a:pt x="1349120" y="135000"/>
                  </a:lnTo>
                  <a:lnTo>
                    <a:pt x="1326624" y="127531"/>
                  </a:lnTo>
                  <a:lnTo>
                    <a:pt x="1304305" y="119443"/>
                  </a:lnTo>
                  <a:lnTo>
                    <a:pt x="1281916" y="111640"/>
                  </a:lnTo>
                  <a:lnTo>
                    <a:pt x="1259205" y="105029"/>
                  </a:lnTo>
                  <a:lnTo>
                    <a:pt x="1229078" y="97934"/>
                  </a:lnTo>
                  <a:lnTo>
                    <a:pt x="1198880" y="91138"/>
                  </a:lnTo>
                  <a:lnTo>
                    <a:pt x="1168872" y="83794"/>
                  </a:lnTo>
                  <a:lnTo>
                    <a:pt x="1139317" y="75057"/>
                  </a:lnTo>
                  <a:lnTo>
                    <a:pt x="1128146" y="70963"/>
                  </a:lnTo>
                  <a:lnTo>
                    <a:pt x="1117012" y="66690"/>
                  </a:lnTo>
                  <a:lnTo>
                    <a:pt x="1105759" y="62823"/>
                  </a:lnTo>
                  <a:lnTo>
                    <a:pt x="1094232" y="59944"/>
                  </a:lnTo>
                  <a:lnTo>
                    <a:pt x="1064390" y="55405"/>
                  </a:lnTo>
                  <a:lnTo>
                    <a:pt x="1034383" y="51927"/>
                  </a:lnTo>
                  <a:lnTo>
                    <a:pt x="1004327" y="48710"/>
                  </a:lnTo>
                  <a:lnTo>
                    <a:pt x="974344" y="44958"/>
                  </a:lnTo>
                  <a:lnTo>
                    <a:pt x="934717" y="39167"/>
                  </a:lnTo>
                  <a:lnTo>
                    <a:pt x="894409" y="32595"/>
                  </a:lnTo>
                  <a:lnTo>
                    <a:pt x="882941" y="29316"/>
                  </a:lnTo>
                  <a:lnTo>
                    <a:pt x="879287" y="28393"/>
                  </a:lnTo>
                  <a:lnTo>
                    <a:pt x="823686" y="20587"/>
                  </a:lnTo>
                  <a:lnTo>
                    <a:pt x="779526" y="14986"/>
                  </a:lnTo>
                  <a:lnTo>
                    <a:pt x="712073" y="7254"/>
                  </a:lnTo>
                  <a:lnTo>
                    <a:pt x="678316" y="3645"/>
                  </a:lnTo>
                  <a:lnTo>
                    <a:pt x="644525" y="0"/>
                  </a:lnTo>
                  <a:lnTo>
                    <a:pt x="581514" y="3847"/>
                  </a:lnTo>
                  <a:lnTo>
                    <a:pt x="520541" y="8366"/>
                  </a:lnTo>
                  <a:lnTo>
                    <a:pt x="455483" y="14355"/>
                  </a:lnTo>
                  <a:lnTo>
                    <a:pt x="398009" y="21622"/>
                  </a:lnTo>
                  <a:lnTo>
                    <a:pt x="359791" y="29972"/>
                  </a:lnTo>
                  <a:lnTo>
                    <a:pt x="298989" y="58150"/>
                  </a:lnTo>
                  <a:lnTo>
                    <a:pt x="269529" y="74316"/>
                  </a:lnTo>
                  <a:lnTo>
                    <a:pt x="239903" y="90043"/>
                  </a:lnTo>
                  <a:lnTo>
                    <a:pt x="224676" y="97155"/>
                  </a:lnTo>
                  <a:lnTo>
                    <a:pt x="209343" y="104076"/>
                  </a:lnTo>
                  <a:lnTo>
                    <a:pt x="194272" y="111474"/>
                  </a:lnTo>
                  <a:lnTo>
                    <a:pt x="151919" y="137602"/>
                  </a:lnTo>
                  <a:lnTo>
                    <a:pt x="118649" y="158892"/>
                  </a:lnTo>
                  <a:lnTo>
                    <a:pt x="85998" y="183255"/>
                  </a:lnTo>
                  <a:lnTo>
                    <a:pt x="41469" y="236269"/>
                  </a:lnTo>
                  <a:lnTo>
                    <a:pt x="6330" y="289978"/>
                  </a:lnTo>
                  <a:lnTo>
                    <a:pt x="0" y="299974"/>
                  </a:lnTo>
                  <a:lnTo>
                    <a:pt x="3323" y="356282"/>
                  </a:lnTo>
                  <a:lnTo>
                    <a:pt x="6397" y="412591"/>
                  </a:lnTo>
                  <a:lnTo>
                    <a:pt x="10019" y="468852"/>
                  </a:lnTo>
                  <a:lnTo>
                    <a:pt x="14986" y="525018"/>
                  </a:lnTo>
                  <a:lnTo>
                    <a:pt x="25568" y="571960"/>
                  </a:lnTo>
                  <a:lnTo>
                    <a:pt x="44878" y="621855"/>
                  </a:lnTo>
                  <a:lnTo>
                    <a:pt x="67974" y="668321"/>
                  </a:lnTo>
                  <a:lnTo>
                    <a:pt x="89916" y="704976"/>
                  </a:lnTo>
                  <a:lnTo>
                    <a:pt x="97188" y="716414"/>
                  </a:lnTo>
                  <a:lnTo>
                    <a:pt x="104282" y="727995"/>
                  </a:lnTo>
                  <a:lnTo>
                    <a:pt x="134219" y="765679"/>
                  </a:lnTo>
                  <a:lnTo>
                    <a:pt x="164643" y="795246"/>
                  </a:lnTo>
                  <a:lnTo>
                    <a:pt x="179831" y="810006"/>
                  </a:lnTo>
                  <a:lnTo>
                    <a:pt x="190303" y="822638"/>
                  </a:lnTo>
                  <a:lnTo>
                    <a:pt x="200263" y="836199"/>
                  </a:lnTo>
                  <a:lnTo>
                    <a:pt x="211246" y="847903"/>
                  </a:lnTo>
                  <a:lnTo>
                    <a:pt x="224790" y="854963"/>
                  </a:lnTo>
                  <a:lnTo>
                    <a:pt x="284861" y="870076"/>
                  </a:lnTo>
                  <a:lnTo>
                    <a:pt x="291937" y="878046"/>
                  </a:lnTo>
                  <a:lnTo>
                    <a:pt x="362773" y="920003"/>
                  </a:lnTo>
                  <a:lnTo>
                    <a:pt x="403177" y="929767"/>
                  </a:lnTo>
                  <a:lnTo>
                    <a:pt x="444367" y="935910"/>
                  </a:lnTo>
                  <a:lnTo>
                    <a:pt x="494665" y="945007"/>
                  </a:lnTo>
                  <a:lnTo>
                    <a:pt x="506065" y="948312"/>
                  </a:lnTo>
                  <a:lnTo>
                    <a:pt x="517191" y="952500"/>
                  </a:lnTo>
                  <a:lnTo>
                    <a:pt x="528294" y="956687"/>
                  </a:lnTo>
                  <a:lnTo>
                    <a:pt x="539622" y="959993"/>
                  </a:lnTo>
                  <a:lnTo>
                    <a:pt x="586018" y="969630"/>
                  </a:lnTo>
                  <a:lnTo>
                    <a:pt x="611575" y="973638"/>
                  </a:lnTo>
                  <a:lnTo>
                    <a:pt x="626252" y="974851"/>
                  </a:lnTo>
                  <a:lnTo>
                    <a:pt x="640009" y="976107"/>
                  </a:lnTo>
                  <a:lnTo>
                    <a:pt x="704595" y="990092"/>
                  </a:lnTo>
                  <a:lnTo>
                    <a:pt x="738189" y="1001611"/>
                  </a:lnTo>
                  <a:lnTo>
                    <a:pt x="749554" y="1005077"/>
                  </a:lnTo>
                  <a:lnTo>
                    <a:pt x="790282" y="1014835"/>
                  </a:lnTo>
                  <a:lnTo>
                    <a:pt x="811493" y="1019117"/>
                  </a:lnTo>
                  <a:lnTo>
                    <a:pt x="820606" y="1020113"/>
                  </a:lnTo>
                  <a:lnTo>
                    <a:pt x="825038" y="1020014"/>
                  </a:lnTo>
                  <a:lnTo>
                    <a:pt x="832207" y="1021010"/>
                  </a:lnTo>
                  <a:lnTo>
                    <a:pt x="849531" y="1025292"/>
                  </a:lnTo>
                  <a:lnTo>
                    <a:pt x="884428" y="1035050"/>
                  </a:lnTo>
                  <a:lnTo>
                    <a:pt x="913981" y="1044412"/>
                  </a:lnTo>
                  <a:lnTo>
                    <a:pt x="934545" y="1051845"/>
                  </a:lnTo>
                  <a:lnTo>
                    <a:pt x="956276" y="1058374"/>
                  </a:lnTo>
                  <a:lnTo>
                    <a:pt x="989330" y="1065022"/>
                  </a:lnTo>
                  <a:lnTo>
                    <a:pt x="1039278" y="1072753"/>
                  </a:lnTo>
                  <a:lnTo>
                    <a:pt x="1089363" y="1079669"/>
                  </a:lnTo>
                  <a:lnTo>
                    <a:pt x="1139491" y="1086310"/>
                  </a:lnTo>
                  <a:lnTo>
                    <a:pt x="1189566" y="1093215"/>
                  </a:lnTo>
                  <a:lnTo>
                    <a:pt x="1239493" y="1100925"/>
                  </a:lnTo>
                  <a:lnTo>
                    <a:pt x="1289177" y="1109980"/>
                  </a:lnTo>
                  <a:lnTo>
                    <a:pt x="1307885" y="1114038"/>
                  </a:lnTo>
                  <a:lnTo>
                    <a:pt x="1326546" y="1118250"/>
                  </a:lnTo>
                  <a:lnTo>
                    <a:pt x="1345255" y="1122106"/>
                  </a:lnTo>
                  <a:lnTo>
                    <a:pt x="1364107" y="1125093"/>
                  </a:lnTo>
                  <a:lnTo>
                    <a:pt x="1405241" y="1129524"/>
                  </a:lnTo>
                  <a:lnTo>
                    <a:pt x="1446482" y="1133109"/>
                  </a:lnTo>
                  <a:lnTo>
                    <a:pt x="1487747" y="1136433"/>
                  </a:lnTo>
                  <a:lnTo>
                    <a:pt x="1528953" y="1140079"/>
                  </a:lnTo>
                  <a:lnTo>
                    <a:pt x="1678940" y="1155064"/>
                  </a:lnTo>
                  <a:lnTo>
                    <a:pt x="1715569" y="1167427"/>
                  </a:lnTo>
                  <a:lnTo>
                    <a:pt x="1736232" y="1173289"/>
                  </a:lnTo>
                  <a:lnTo>
                    <a:pt x="1761968" y="1177532"/>
                  </a:lnTo>
                  <a:lnTo>
                    <a:pt x="1813814" y="1185037"/>
                  </a:lnTo>
                  <a:lnTo>
                    <a:pt x="1864828" y="1192692"/>
                  </a:lnTo>
                  <a:lnTo>
                    <a:pt x="1907935" y="1199158"/>
                  </a:lnTo>
                  <a:lnTo>
                    <a:pt x="1972870" y="1208881"/>
                  </a:lnTo>
                  <a:lnTo>
                    <a:pt x="2013506" y="1214921"/>
                  </a:lnTo>
                  <a:lnTo>
                    <a:pt x="2041429" y="1218810"/>
                  </a:lnTo>
                  <a:lnTo>
                    <a:pt x="2040860" y="1218597"/>
                  </a:lnTo>
                  <a:lnTo>
                    <a:pt x="2038492" y="1218088"/>
                  </a:lnTo>
                  <a:lnTo>
                    <a:pt x="2034936" y="1217374"/>
                  </a:lnTo>
                  <a:lnTo>
                    <a:pt x="2030804" y="1216543"/>
                  </a:lnTo>
                  <a:lnTo>
                    <a:pt x="2026707" y="1215684"/>
                  </a:lnTo>
                  <a:lnTo>
                    <a:pt x="2023254" y="1214888"/>
                  </a:lnTo>
                  <a:lnTo>
                    <a:pt x="2021058" y="1214243"/>
                  </a:lnTo>
                  <a:lnTo>
                    <a:pt x="2020729" y="1213839"/>
                  </a:lnTo>
                  <a:lnTo>
                    <a:pt x="2022878" y="1213765"/>
                  </a:lnTo>
                  <a:lnTo>
                    <a:pt x="2068470" y="1218556"/>
                  </a:lnTo>
                  <a:lnTo>
                    <a:pt x="2122018" y="1225256"/>
                  </a:lnTo>
                  <a:lnTo>
                    <a:pt x="2182990" y="1233316"/>
                  </a:lnTo>
                  <a:lnTo>
                    <a:pt x="2230486" y="1239933"/>
                  </a:lnTo>
                  <a:lnTo>
                    <a:pt x="2291445" y="1248632"/>
                  </a:lnTo>
                  <a:lnTo>
                    <a:pt x="2356202" y="1258198"/>
                  </a:lnTo>
                  <a:lnTo>
                    <a:pt x="2415097" y="1267418"/>
                  </a:lnTo>
                  <a:lnTo>
                    <a:pt x="2458466" y="1275080"/>
                  </a:lnTo>
                  <a:lnTo>
                    <a:pt x="2488295" y="1283239"/>
                  </a:lnTo>
                  <a:lnTo>
                    <a:pt x="2503203" y="1287331"/>
                  </a:lnTo>
                  <a:lnTo>
                    <a:pt x="2568240" y="1295534"/>
                  </a:lnTo>
                  <a:lnTo>
                    <a:pt x="2610116" y="1299987"/>
                  </a:lnTo>
                  <a:lnTo>
                    <a:pt x="2672611" y="1306193"/>
                  </a:lnTo>
                  <a:lnTo>
                    <a:pt x="2711114" y="1309371"/>
                  </a:lnTo>
                  <a:lnTo>
                    <a:pt x="2730843" y="1310209"/>
                  </a:lnTo>
                  <a:lnTo>
                    <a:pt x="2735299" y="1309965"/>
                  </a:lnTo>
                  <a:lnTo>
                    <a:pt x="2737018" y="1309394"/>
                  </a:lnTo>
                  <a:lnTo>
                    <a:pt x="2736654" y="1308582"/>
                  </a:lnTo>
                  <a:lnTo>
                    <a:pt x="2734858" y="1307614"/>
                  </a:lnTo>
                  <a:lnTo>
                    <a:pt x="2732283" y="1306578"/>
                  </a:lnTo>
                  <a:lnTo>
                    <a:pt x="2729581" y="1305558"/>
                  </a:lnTo>
                  <a:lnTo>
                    <a:pt x="2727405" y="1304641"/>
                  </a:lnTo>
                  <a:lnTo>
                    <a:pt x="2726407" y="1303913"/>
                  </a:lnTo>
                  <a:lnTo>
                    <a:pt x="2727239" y="1303459"/>
                  </a:lnTo>
                  <a:lnTo>
                    <a:pt x="2730554" y="1303366"/>
                  </a:lnTo>
                  <a:lnTo>
                    <a:pt x="2781688" y="1308321"/>
                  </a:lnTo>
                  <a:lnTo>
                    <a:pt x="2839113" y="1315198"/>
                  </a:lnTo>
                  <a:lnTo>
                    <a:pt x="2878073" y="1320038"/>
                  </a:lnTo>
                  <a:lnTo>
                    <a:pt x="2930614" y="1327798"/>
                  </a:lnTo>
                  <a:lnTo>
                    <a:pt x="2973419" y="1336155"/>
                  </a:lnTo>
                  <a:lnTo>
                    <a:pt x="3013944" y="1345129"/>
                  </a:lnTo>
                  <a:lnTo>
                    <a:pt x="3059645" y="1354736"/>
                  </a:lnTo>
                  <a:lnTo>
                    <a:pt x="3117977" y="1364996"/>
                  </a:lnTo>
                  <a:lnTo>
                    <a:pt x="3151624" y="1369444"/>
                  </a:lnTo>
                  <a:lnTo>
                    <a:pt x="3185413" y="1372774"/>
                  </a:lnTo>
                  <a:lnTo>
                    <a:pt x="3219203" y="1375961"/>
                  </a:lnTo>
                  <a:lnTo>
                    <a:pt x="3252851" y="1379982"/>
                  </a:lnTo>
                  <a:lnTo>
                    <a:pt x="3297935" y="1386917"/>
                  </a:lnTo>
                  <a:lnTo>
                    <a:pt x="3342925" y="1394507"/>
                  </a:lnTo>
                  <a:lnTo>
                    <a:pt x="3387867" y="1402359"/>
                  </a:lnTo>
                  <a:lnTo>
                    <a:pt x="3432809" y="1410081"/>
                  </a:lnTo>
                  <a:lnTo>
                    <a:pt x="3477629" y="1425066"/>
                  </a:lnTo>
                  <a:lnTo>
                    <a:pt x="3524091" y="1440787"/>
                  </a:lnTo>
                  <a:lnTo>
                    <a:pt x="3582670" y="1455039"/>
                  </a:lnTo>
                  <a:lnTo>
                    <a:pt x="3605006" y="1463436"/>
                  </a:lnTo>
                  <a:lnTo>
                    <a:pt x="3616156" y="1467486"/>
                  </a:lnTo>
                  <a:lnTo>
                    <a:pt x="3627628" y="1470025"/>
                  </a:lnTo>
                  <a:lnTo>
                    <a:pt x="3651785" y="1475116"/>
                  </a:lnTo>
                  <a:lnTo>
                    <a:pt x="3680968" y="1482471"/>
                  </a:lnTo>
                  <a:lnTo>
                    <a:pt x="3705959" y="1487348"/>
                  </a:lnTo>
                  <a:lnTo>
                    <a:pt x="3717544" y="1485011"/>
                  </a:lnTo>
                  <a:close/>
                </a:path>
              </a:pathLst>
            </a:custGeom>
            <a:ln w="25908">
              <a:solidFill>
                <a:srgbClr val="385D89"/>
              </a:solidFill>
            </a:ln>
          </p:spPr>
          <p:txBody>
            <a:bodyPr wrap="square" lIns="0" tIns="0" rIns="0" bIns="0" rtlCol="0"/>
            <a:lstStyle/>
            <a:p>
              <a:endParaRPr/>
            </a:p>
          </p:txBody>
        </p:sp>
        <p:sp>
          <p:nvSpPr>
            <p:cNvPr id="5" name="object 5"/>
            <p:cNvSpPr/>
            <p:nvPr/>
          </p:nvSpPr>
          <p:spPr>
            <a:xfrm>
              <a:off x="2712719" y="2218944"/>
              <a:ext cx="3717925" cy="1183005"/>
            </a:xfrm>
            <a:custGeom>
              <a:avLst/>
              <a:gdLst/>
              <a:ahLst/>
              <a:cxnLst/>
              <a:rect l="l" t="t" r="r" b="b"/>
              <a:pathLst>
                <a:path w="3717925" h="1183004">
                  <a:moveTo>
                    <a:pt x="0" y="0"/>
                  </a:moveTo>
                  <a:lnTo>
                    <a:pt x="3717925" y="1182751"/>
                  </a:lnTo>
                </a:path>
              </a:pathLst>
            </a:custGeom>
            <a:ln w="3175">
              <a:solidFill>
                <a:srgbClr val="497DBA"/>
              </a:solidFill>
              <a:prstDash val="sysDot"/>
            </a:ln>
          </p:spPr>
          <p:txBody>
            <a:bodyPr wrap="square" lIns="0" tIns="0" rIns="0" bIns="0" rtlCol="0"/>
            <a:lstStyle/>
            <a:p>
              <a:endParaRPr/>
            </a:p>
          </p:txBody>
        </p:sp>
        <p:sp>
          <p:nvSpPr>
            <p:cNvPr id="6" name="object 6"/>
            <p:cNvSpPr/>
            <p:nvPr/>
          </p:nvSpPr>
          <p:spPr>
            <a:xfrm>
              <a:off x="1524000" y="3401568"/>
              <a:ext cx="4907280" cy="27305"/>
            </a:xfrm>
            <a:custGeom>
              <a:avLst/>
              <a:gdLst/>
              <a:ahLst/>
              <a:cxnLst/>
              <a:rect l="l" t="t" r="r" b="b"/>
              <a:pathLst>
                <a:path w="4907280" h="27304">
                  <a:moveTo>
                    <a:pt x="4907026" y="0"/>
                  </a:moveTo>
                  <a:lnTo>
                    <a:pt x="0" y="26924"/>
                  </a:lnTo>
                </a:path>
              </a:pathLst>
            </a:custGeom>
            <a:ln w="3175">
              <a:solidFill>
                <a:srgbClr val="497DBA"/>
              </a:solidFill>
              <a:prstDash val="sysDot"/>
            </a:ln>
          </p:spPr>
          <p:txBody>
            <a:bodyPr wrap="square" lIns="0" tIns="0" rIns="0" bIns="0" rtlCol="0"/>
            <a:lstStyle/>
            <a:p>
              <a:endParaRPr/>
            </a:p>
          </p:txBody>
        </p:sp>
        <p:sp>
          <p:nvSpPr>
            <p:cNvPr id="7" name="object 7"/>
            <p:cNvSpPr/>
            <p:nvPr/>
          </p:nvSpPr>
          <p:spPr>
            <a:xfrm>
              <a:off x="2286000" y="2218944"/>
              <a:ext cx="4145279" cy="2276475"/>
            </a:xfrm>
            <a:custGeom>
              <a:avLst/>
              <a:gdLst/>
              <a:ahLst/>
              <a:cxnLst/>
              <a:rect l="l" t="t" r="r" b="b"/>
              <a:pathLst>
                <a:path w="4145279" h="2276475">
                  <a:moveTo>
                    <a:pt x="427100" y="0"/>
                  </a:moveTo>
                  <a:lnTo>
                    <a:pt x="0" y="1285875"/>
                  </a:lnTo>
                </a:path>
                <a:path w="4145279" h="2276475">
                  <a:moveTo>
                    <a:pt x="4145026" y="1182623"/>
                  </a:moveTo>
                  <a:lnTo>
                    <a:pt x="3733800" y="2276347"/>
                  </a:lnTo>
                </a:path>
              </a:pathLst>
            </a:custGeom>
            <a:ln w="9144">
              <a:solidFill>
                <a:srgbClr val="497DBA"/>
              </a:solidFill>
            </a:ln>
          </p:spPr>
          <p:txBody>
            <a:bodyPr wrap="square" lIns="0" tIns="0" rIns="0" bIns="0" rtlCol="0"/>
            <a:lstStyle/>
            <a:p>
              <a:endParaRPr/>
            </a:p>
          </p:txBody>
        </p:sp>
        <p:sp>
          <p:nvSpPr>
            <p:cNvPr id="8" name="object 8"/>
            <p:cNvSpPr/>
            <p:nvPr/>
          </p:nvSpPr>
          <p:spPr>
            <a:xfrm>
              <a:off x="2362200" y="3176905"/>
              <a:ext cx="3733800" cy="1189990"/>
            </a:xfrm>
            <a:custGeom>
              <a:avLst/>
              <a:gdLst/>
              <a:ahLst/>
              <a:cxnLst/>
              <a:rect l="l" t="t" r="r" b="b"/>
              <a:pathLst>
                <a:path w="3733800" h="1189989">
                  <a:moveTo>
                    <a:pt x="3697365" y="1161992"/>
                  </a:moveTo>
                  <a:lnTo>
                    <a:pt x="3634486" y="1176782"/>
                  </a:lnTo>
                  <a:lnTo>
                    <a:pt x="3631057" y="1177671"/>
                  </a:lnTo>
                  <a:lnTo>
                    <a:pt x="3628898" y="1181100"/>
                  </a:lnTo>
                  <a:lnTo>
                    <a:pt x="3629660" y="1184402"/>
                  </a:lnTo>
                  <a:lnTo>
                    <a:pt x="3630549" y="1187831"/>
                  </a:lnTo>
                  <a:lnTo>
                    <a:pt x="3633978" y="1189990"/>
                  </a:lnTo>
                  <a:lnTo>
                    <a:pt x="3637407" y="1189228"/>
                  </a:lnTo>
                  <a:lnTo>
                    <a:pt x="3723568" y="1168908"/>
                  </a:lnTo>
                  <a:lnTo>
                    <a:pt x="3719957" y="1168908"/>
                  </a:lnTo>
                  <a:lnTo>
                    <a:pt x="3697365" y="1161992"/>
                  </a:lnTo>
                  <a:close/>
                </a:path>
                <a:path w="3733800" h="1189989">
                  <a:moveTo>
                    <a:pt x="3709718" y="1159086"/>
                  </a:moveTo>
                  <a:lnTo>
                    <a:pt x="3697365" y="1161992"/>
                  </a:lnTo>
                  <a:lnTo>
                    <a:pt x="3719957" y="1168908"/>
                  </a:lnTo>
                  <a:lnTo>
                    <a:pt x="3720494" y="1167130"/>
                  </a:lnTo>
                  <a:lnTo>
                    <a:pt x="3717163" y="1167130"/>
                  </a:lnTo>
                  <a:lnTo>
                    <a:pt x="3709718" y="1159086"/>
                  </a:lnTo>
                  <a:close/>
                </a:path>
                <a:path w="3733800" h="1189989">
                  <a:moveTo>
                    <a:pt x="3660140" y="1090930"/>
                  </a:moveTo>
                  <a:lnTo>
                    <a:pt x="3655060" y="1095756"/>
                  </a:lnTo>
                  <a:lnTo>
                    <a:pt x="3654933" y="1099693"/>
                  </a:lnTo>
                  <a:lnTo>
                    <a:pt x="3657219" y="1102360"/>
                  </a:lnTo>
                  <a:lnTo>
                    <a:pt x="3701154" y="1149832"/>
                  </a:lnTo>
                  <a:lnTo>
                    <a:pt x="3723640" y="1156716"/>
                  </a:lnTo>
                  <a:lnTo>
                    <a:pt x="3719957" y="1168908"/>
                  </a:lnTo>
                  <a:lnTo>
                    <a:pt x="3723568" y="1168908"/>
                  </a:lnTo>
                  <a:lnTo>
                    <a:pt x="3733800" y="1166495"/>
                  </a:lnTo>
                  <a:lnTo>
                    <a:pt x="3666616" y="1093724"/>
                  </a:lnTo>
                  <a:lnTo>
                    <a:pt x="3664204" y="1091057"/>
                  </a:lnTo>
                  <a:lnTo>
                    <a:pt x="3660140" y="1090930"/>
                  </a:lnTo>
                  <a:close/>
                </a:path>
                <a:path w="3733800" h="1189989">
                  <a:moveTo>
                    <a:pt x="3720338" y="1156589"/>
                  </a:moveTo>
                  <a:lnTo>
                    <a:pt x="3709718" y="1159086"/>
                  </a:lnTo>
                  <a:lnTo>
                    <a:pt x="3717163" y="1167130"/>
                  </a:lnTo>
                  <a:lnTo>
                    <a:pt x="3720338" y="1156589"/>
                  </a:lnTo>
                  <a:close/>
                </a:path>
                <a:path w="3733800" h="1189989">
                  <a:moveTo>
                    <a:pt x="3723225" y="1156589"/>
                  </a:moveTo>
                  <a:lnTo>
                    <a:pt x="3720338" y="1156589"/>
                  </a:lnTo>
                  <a:lnTo>
                    <a:pt x="3717163" y="1167130"/>
                  </a:lnTo>
                  <a:lnTo>
                    <a:pt x="3720494" y="1167130"/>
                  </a:lnTo>
                  <a:lnTo>
                    <a:pt x="3723640" y="1156716"/>
                  </a:lnTo>
                  <a:lnTo>
                    <a:pt x="3723225" y="1156589"/>
                  </a:lnTo>
                  <a:close/>
                </a:path>
                <a:path w="3733800" h="1189989">
                  <a:moveTo>
                    <a:pt x="36434" y="27997"/>
                  </a:moveTo>
                  <a:lnTo>
                    <a:pt x="24081" y="30903"/>
                  </a:lnTo>
                  <a:lnTo>
                    <a:pt x="32645" y="40157"/>
                  </a:lnTo>
                  <a:lnTo>
                    <a:pt x="3697365" y="1161992"/>
                  </a:lnTo>
                  <a:lnTo>
                    <a:pt x="3709718" y="1159086"/>
                  </a:lnTo>
                  <a:lnTo>
                    <a:pt x="3701154" y="1149832"/>
                  </a:lnTo>
                  <a:lnTo>
                    <a:pt x="36434" y="27997"/>
                  </a:lnTo>
                  <a:close/>
                </a:path>
                <a:path w="3733800" h="1189989">
                  <a:moveTo>
                    <a:pt x="3701154" y="1149832"/>
                  </a:moveTo>
                  <a:lnTo>
                    <a:pt x="3709718" y="1159086"/>
                  </a:lnTo>
                  <a:lnTo>
                    <a:pt x="3720338" y="1156589"/>
                  </a:lnTo>
                  <a:lnTo>
                    <a:pt x="3723225" y="1156589"/>
                  </a:lnTo>
                  <a:lnTo>
                    <a:pt x="3701154" y="1149832"/>
                  </a:lnTo>
                  <a:close/>
                </a:path>
                <a:path w="3733800" h="1189989">
                  <a:moveTo>
                    <a:pt x="99822" y="0"/>
                  </a:moveTo>
                  <a:lnTo>
                    <a:pt x="96393" y="762"/>
                  </a:lnTo>
                  <a:lnTo>
                    <a:pt x="0" y="23495"/>
                  </a:lnTo>
                  <a:lnTo>
                    <a:pt x="67182" y="96266"/>
                  </a:lnTo>
                  <a:lnTo>
                    <a:pt x="69595" y="98806"/>
                  </a:lnTo>
                  <a:lnTo>
                    <a:pt x="73660" y="99060"/>
                  </a:lnTo>
                  <a:lnTo>
                    <a:pt x="78739" y="94234"/>
                  </a:lnTo>
                  <a:lnTo>
                    <a:pt x="78867" y="90297"/>
                  </a:lnTo>
                  <a:lnTo>
                    <a:pt x="76581" y="87630"/>
                  </a:lnTo>
                  <a:lnTo>
                    <a:pt x="32645" y="40157"/>
                  </a:lnTo>
                  <a:lnTo>
                    <a:pt x="10160" y="33274"/>
                  </a:lnTo>
                  <a:lnTo>
                    <a:pt x="13843" y="21082"/>
                  </a:lnTo>
                  <a:lnTo>
                    <a:pt x="65837" y="21082"/>
                  </a:lnTo>
                  <a:lnTo>
                    <a:pt x="99313" y="13208"/>
                  </a:lnTo>
                  <a:lnTo>
                    <a:pt x="102743" y="12319"/>
                  </a:lnTo>
                  <a:lnTo>
                    <a:pt x="104901" y="8890"/>
                  </a:lnTo>
                  <a:lnTo>
                    <a:pt x="104139" y="5461"/>
                  </a:lnTo>
                  <a:lnTo>
                    <a:pt x="103250" y="2159"/>
                  </a:lnTo>
                  <a:lnTo>
                    <a:pt x="99822" y="0"/>
                  </a:lnTo>
                  <a:close/>
                </a:path>
                <a:path w="3733800" h="1189989">
                  <a:moveTo>
                    <a:pt x="13843" y="21082"/>
                  </a:moveTo>
                  <a:lnTo>
                    <a:pt x="10160" y="33274"/>
                  </a:lnTo>
                  <a:lnTo>
                    <a:pt x="32645" y="40157"/>
                  </a:lnTo>
                  <a:lnTo>
                    <a:pt x="26392" y="33400"/>
                  </a:lnTo>
                  <a:lnTo>
                    <a:pt x="13462" y="33400"/>
                  </a:lnTo>
                  <a:lnTo>
                    <a:pt x="16637" y="22860"/>
                  </a:lnTo>
                  <a:lnTo>
                    <a:pt x="19651" y="22860"/>
                  </a:lnTo>
                  <a:lnTo>
                    <a:pt x="13843" y="21082"/>
                  </a:lnTo>
                  <a:close/>
                </a:path>
                <a:path w="3733800" h="1189989">
                  <a:moveTo>
                    <a:pt x="16637" y="22860"/>
                  </a:moveTo>
                  <a:lnTo>
                    <a:pt x="13462" y="33400"/>
                  </a:lnTo>
                  <a:lnTo>
                    <a:pt x="24081" y="30903"/>
                  </a:lnTo>
                  <a:lnTo>
                    <a:pt x="16637" y="22860"/>
                  </a:lnTo>
                  <a:close/>
                </a:path>
                <a:path w="3733800" h="1189989">
                  <a:moveTo>
                    <a:pt x="24081" y="30903"/>
                  </a:moveTo>
                  <a:lnTo>
                    <a:pt x="13462" y="33400"/>
                  </a:lnTo>
                  <a:lnTo>
                    <a:pt x="26392" y="33400"/>
                  </a:lnTo>
                  <a:lnTo>
                    <a:pt x="24081" y="30903"/>
                  </a:lnTo>
                  <a:close/>
                </a:path>
                <a:path w="3733800" h="1189989">
                  <a:moveTo>
                    <a:pt x="19651" y="22860"/>
                  </a:moveTo>
                  <a:lnTo>
                    <a:pt x="16637" y="22860"/>
                  </a:lnTo>
                  <a:lnTo>
                    <a:pt x="24081" y="30903"/>
                  </a:lnTo>
                  <a:lnTo>
                    <a:pt x="36434" y="27997"/>
                  </a:lnTo>
                  <a:lnTo>
                    <a:pt x="19651" y="22860"/>
                  </a:lnTo>
                  <a:close/>
                </a:path>
                <a:path w="3733800" h="1189989">
                  <a:moveTo>
                    <a:pt x="65837" y="21082"/>
                  </a:moveTo>
                  <a:lnTo>
                    <a:pt x="13843" y="21082"/>
                  </a:lnTo>
                  <a:lnTo>
                    <a:pt x="36434" y="27997"/>
                  </a:lnTo>
                  <a:lnTo>
                    <a:pt x="65837" y="21082"/>
                  </a:lnTo>
                  <a:close/>
                </a:path>
              </a:pathLst>
            </a:custGeom>
            <a:solidFill>
              <a:srgbClr val="497DBA"/>
            </a:solidFill>
          </p:spPr>
          <p:txBody>
            <a:bodyPr wrap="square" lIns="0" tIns="0" rIns="0" bIns="0" rtlCol="0"/>
            <a:lstStyle/>
            <a:p>
              <a:endParaRPr/>
            </a:p>
          </p:txBody>
        </p:sp>
      </p:grpSp>
      <p:sp>
        <p:nvSpPr>
          <p:cNvPr id="9" name="object 9"/>
          <p:cNvSpPr txBox="1"/>
          <p:nvPr/>
        </p:nvSpPr>
        <p:spPr>
          <a:xfrm>
            <a:off x="4321175" y="3530930"/>
            <a:ext cx="267335" cy="300355"/>
          </a:xfrm>
          <a:prstGeom prst="rect">
            <a:avLst/>
          </a:prstGeom>
        </p:spPr>
        <p:txBody>
          <a:bodyPr vert="horz" wrap="square" lIns="0" tIns="12700" rIns="0" bIns="0" rtlCol="0">
            <a:spAutoFit/>
          </a:bodyPr>
          <a:lstStyle/>
          <a:p>
            <a:pPr marL="38100">
              <a:lnSpc>
                <a:spcPct val="100000"/>
              </a:lnSpc>
              <a:spcBef>
                <a:spcPts val="100"/>
              </a:spcBef>
            </a:pPr>
            <a:r>
              <a:rPr sz="1800" spc="-5" dirty="0">
                <a:latin typeface="Times New Roman"/>
                <a:cs typeface="Times New Roman"/>
              </a:rPr>
              <a:t>b</a:t>
            </a:r>
            <a:r>
              <a:rPr sz="1800" spc="-7" baseline="-20833" dirty="0">
                <a:latin typeface="Times New Roman"/>
                <a:cs typeface="Times New Roman"/>
              </a:rPr>
              <a:t>p</a:t>
            </a:r>
            <a:endParaRPr sz="1800" baseline="-20833">
              <a:latin typeface="Times New Roman"/>
              <a:cs typeface="Times New Roman"/>
            </a:endParaRPr>
          </a:p>
        </p:txBody>
      </p:sp>
      <p:grpSp>
        <p:nvGrpSpPr>
          <p:cNvPr id="10" name="object 10"/>
          <p:cNvGrpSpPr/>
          <p:nvPr/>
        </p:nvGrpSpPr>
        <p:grpSpPr>
          <a:xfrm>
            <a:off x="3605910" y="1139825"/>
            <a:ext cx="817244" cy="1428115"/>
            <a:chOff x="3605910" y="1139825"/>
            <a:chExt cx="817244" cy="1428115"/>
          </a:xfrm>
        </p:grpSpPr>
        <p:sp>
          <p:nvSpPr>
            <p:cNvPr id="11" name="object 11"/>
            <p:cNvSpPr/>
            <p:nvPr/>
          </p:nvSpPr>
          <p:spPr>
            <a:xfrm>
              <a:off x="3605911" y="1142999"/>
              <a:ext cx="815975" cy="1424940"/>
            </a:xfrm>
            <a:custGeom>
              <a:avLst/>
              <a:gdLst/>
              <a:ahLst/>
              <a:cxnLst/>
              <a:rect l="l" t="t" r="r" b="b"/>
              <a:pathLst>
                <a:path w="815975" h="1424939">
                  <a:moveTo>
                    <a:pt x="802754" y="1379474"/>
                  </a:moveTo>
                  <a:lnTo>
                    <a:pt x="801116" y="1379474"/>
                  </a:lnTo>
                  <a:lnTo>
                    <a:pt x="777595" y="1379474"/>
                  </a:lnTo>
                  <a:lnTo>
                    <a:pt x="718566" y="1413764"/>
                  </a:lnTo>
                  <a:lnTo>
                    <a:pt x="717550" y="1417574"/>
                  </a:lnTo>
                  <a:lnTo>
                    <a:pt x="721106" y="1423670"/>
                  </a:lnTo>
                  <a:lnTo>
                    <a:pt x="724916" y="1424686"/>
                  </a:lnTo>
                  <a:lnTo>
                    <a:pt x="802754" y="1379474"/>
                  </a:lnTo>
                  <a:close/>
                </a:path>
                <a:path w="815975" h="1424939">
                  <a:moveTo>
                    <a:pt x="815848" y="102616"/>
                  </a:moveTo>
                  <a:lnTo>
                    <a:pt x="815721" y="99060"/>
                  </a:lnTo>
                  <a:lnTo>
                    <a:pt x="813841" y="7874"/>
                  </a:lnTo>
                  <a:lnTo>
                    <a:pt x="813689" y="0"/>
                  </a:lnTo>
                  <a:lnTo>
                    <a:pt x="725424" y="52324"/>
                  </a:lnTo>
                  <a:lnTo>
                    <a:pt x="724408" y="56261"/>
                  </a:lnTo>
                  <a:lnTo>
                    <a:pt x="726313" y="59309"/>
                  </a:lnTo>
                  <a:lnTo>
                    <a:pt x="728091" y="62230"/>
                  </a:lnTo>
                  <a:lnTo>
                    <a:pt x="731901" y="63246"/>
                  </a:lnTo>
                  <a:lnTo>
                    <a:pt x="790536" y="28511"/>
                  </a:lnTo>
                  <a:lnTo>
                    <a:pt x="56527" y="1349781"/>
                  </a:lnTo>
                  <a:lnTo>
                    <a:pt x="58000" y="36042"/>
                  </a:lnTo>
                  <a:lnTo>
                    <a:pt x="58026" y="15748"/>
                  </a:lnTo>
                  <a:lnTo>
                    <a:pt x="58039" y="12573"/>
                  </a:lnTo>
                  <a:lnTo>
                    <a:pt x="58102" y="36207"/>
                  </a:lnTo>
                  <a:lnTo>
                    <a:pt x="90855" y="92583"/>
                  </a:lnTo>
                  <a:lnTo>
                    <a:pt x="92329" y="94996"/>
                  </a:lnTo>
                  <a:lnTo>
                    <a:pt x="96266" y="96139"/>
                  </a:lnTo>
                  <a:lnTo>
                    <a:pt x="102362" y="92583"/>
                  </a:lnTo>
                  <a:lnTo>
                    <a:pt x="103378" y="88646"/>
                  </a:lnTo>
                  <a:lnTo>
                    <a:pt x="59016" y="12573"/>
                  </a:lnTo>
                  <a:lnTo>
                    <a:pt x="51689" y="0"/>
                  </a:lnTo>
                  <a:lnTo>
                    <a:pt x="0" y="88519"/>
                  </a:lnTo>
                  <a:lnTo>
                    <a:pt x="1016" y="92456"/>
                  </a:lnTo>
                  <a:lnTo>
                    <a:pt x="3937" y="94234"/>
                  </a:lnTo>
                  <a:lnTo>
                    <a:pt x="6985" y="96012"/>
                  </a:lnTo>
                  <a:lnTo>
                    <a:pt x="10922" y="94996"/>
                  </a:lnTo>
                  <a:lnTo>
                    <a:pt x="45300" y="36207"/>
                  </a:lnTo>
                  <a:lnTo>
                    <a:pt x="43815" y="1373124"/>
                  </a:lnTo>
                  <a:lnTo>
                    <a:pt x="51689" y="1373212"/>
                  </a:lnTo>
                  <a:lnTo>
                    <a:pt x="51689" y="1377950"/>
                  </a:lnTo>
                  <a:lnTo>
                    <a:pt x="777684" y="1379435"/>
                  </a:lnTo>
                  <a:lnTo>
                    <a:pt x="801116" y="1379474"/>
                  </a:lnTo>
                  <a:lnTo>
                    <a:pt x="802830" y="1379435"/>
                  </a:lnTo>
                  <a:lnTo>
                    <a:pt x="813689" y="1373124"/>
                  </a:lnTo>
                  <a:lnTo>
                    <a:pt x="725170" y="1321308"/>
                  </a:lnTo>
                  <a:lnTo>
                    <a:pt x="721360" y="1322324"/>
                  </a:lnTo>
                  <a:lnTo>
                    <a:pt x="717804" y="1328420"/>
                  </a:lnTo>
                  <a:lnTo>
                    <a:pt x="718820" y="1332230"/>
                  </a:lnTo>
                  <a:lnTo>
                    <a:pt x="721741" y="1334008"/>
                  </a:lnTo>
                  <a:lnTo>
                    <a:pt x="777659" y="1366735"/>
                  </a:lnTo>
                  <a:lnTo>
                    <a:pt x="62484" y="1365275"/>
                  </a:lnTo>
                  <a:lnTo>
                    <a:pt x="801712" y="34734"/>
                  </a:lnTo>
                  <a:lnTo>
                    <a:pt x="803021" y="99314"/>
                  </a:lnTo>
                  <a:lnTo>
                    <a:pt x="803148" y="102870"/>
                  </a:lnTo>
                  <a:lnTo>
                    <a:pt x="806069" y="105664"/>
                  </a:lnTo>
                  <a:lnTo>
                    <a:pt x="813054" y="105410"/>
                  </a:lnTo>
                  <a:lnTo>
                    <a:pt x="815848" y="102616"/>
                  </a:lnTo>
                  <a:close/>
                </a:path>
              </a:pathLst>
            </a:custGeom>
            <a:solidFill>
              <a:srgbClr val="497DBA"/>
            </a:solidFill>
          </p:spPr>
          <p:txBody>
            <a:bodyPr wrap="square" lIns="0" tIns="0" rIns="0" bIns="0" rtlCol="0"/>
            <a:lstStyle/>
            <a:p>
              <a:endParaRPr/>
            </a:p>
          </p:txBody>
        </p:sp>
        <p:sp>
          <p:nvSpPr>
            <p:cNvPr id="12" name="object 12"/>
            <p:cNvSpPr/>
            <p:nvPr/>
          </p:nvSpPr>
          <p:spPr>
            <a:xfrm>
              <a:off x="3657599" y="1143000"/>
              <a:ext cx="762000" cy="1905"/>
            </a:xfrm>
            <a:custGeom>
              <a:avLst/>
              <a:gdLst/>
              <a:ahLst/>
              <a:cxnLst/>
              <a:rect l="l" t="t" r="r" b="b"/>
              <a:pathLst>
                <a:path w="762000" h="1905">
                  <a:moveTo>
                    <a:pt x="0" y="0"/>
                  </a:moveTo>
                  <a:lnTo>
                    <a:pt x="762000" y="1650"/>
                  </a:lnTo>
                </a:path>
              </a:pathLst>
            </a:custGeom>
            <a:ln w="6095">
              <a:solidFill>
                <a:srgbClr val="497DBA"/>
              </a:solidFill>
              <a:prstDash val="sysDot"/>
            </a:ln>
          </p:spPr>
          <p:txBody>
            <a:bodyPr wrap="square" lIns="0" tIns="0" rIns="0" bIns="0" rtlCol="0"/>
            <a:lstStyle/>
            <a:p>
              <a:endParaRPr/>
            </a:p>
          </p:txBody>
        </p:sp>
        <p:sp>
          <p:nvSpPr>
            <p:cNvPr id="13" name="object 13"/>
            <p:cNvSpPr/>
            <p:nvPr/>
          </p:nvSpPr>
          <p:spPr>
            <a:xfrm>
              <a:off x="4418075" y="1144524"/>
              <a:ext cx="3175" cy="1371600"/>
            </a:xfrm>
            <a:custGeom>
              <a:avLst/>
              <a:gdLst/>
              <a:ahLst/>
              <a:cxnLst/>
              <a:rect l="l" t="t" r="r" b="b"/>
              <a:pathLst>
                <a:path w="3175" h="1371600">
                  <a:moveTo>
                    <a:pt x="3175" y="0"/>
                  </a:moveTo>
                  <a:lnTo>
                    <a:pt x="0" y="1371600"/>
                  </a:lnTo>
                </a:path>
              </a:pathLst>
            </a:custGeom>
            <a:ln w="3175">
              <a:solidFill>
                <a:srgbClr val="497DBA"/>
              </a:solidFill>
              <a:prstDash val="sysDot"/>
            </a:ln>
          </p:spPr>
          <p:txBody>
            <a:bodyPr wrap="square" lIns="0" tIns="0" rIns="0" bIns="0" rtlCol="0"/>
            <a:lstStyle/>
            <a:p>
              <a:endParaRPr/>
            </a:p>
          </p:txBody>
        </p:sp>
      </p:grpSp>
      <p:sp>
        <p:nvSpPr>
          <p:cNvPr id="14" name="object 14"/>
          <p:cNvSpPr txBox="1"/>
          <p:nvPr/>
        </p:nvSpPr>
        <p:spPr>
          <a:xfrm>
            <a:off x="3330575" y="1017778"/>
            <a:ext cx="271780" cy="269240"/>
          </a:xfrm>
          <a:prstGeom prst="rect">
            <a:avLst/>
          </a:prstGeom>
        </p:spPr>
        <p:txBody>
          <a:bodyPr vert="horz" wrap="square" lIns="0" tIns="12065" rIns="0" bIns="0" rtlCol="0">
            <a:spAutoFit/>
          </a:bodyPr>
          <a:lstStyle/>
          <a:p>
            <a:pPr marL="38100">
              <a:lnSpc>
                <a:spcPct val="100000"/>
              </a:lnSpc>
              <a:spcBef>
                <a:spcPts val="95"/>
              </a:spcBef>
            </a:pPr>
            <a:r>
              <a:rPr sz="1600" spc="-55" dirty="0">
                <a:latin typeface="Times New Roman"/>
                <a:cs typeface="Times New Roman"/>
              </a:rPr>
              <a:t>F</a:t>
            </a:r>
            <a:r>
              <a:rPr sz="1575" spc="-82" baseline="-21164" dirty="0">
                <a:latin typeface="Times New Roman"/>
                <a:cs typeface="Times New Roman"/>
              </a:rPr>
              <a:t>A</a:t>
            </a:r>
            <a:endParaRPr sz="1575" baseline="-21164">
              <a:latin typeface="Times New Roman"/>
              <a:cs typeface="Times New Roman"/>
            </a:endParaRPr>
          </a:p>
        </p:txBody>
      </p:sp>
      <p:sp>
        <p:nvSpPr>
          <p:cNvPr id="15" name="object 15"/>
          <p:cNvSpPr txBox="1"/>
          <p:nvPr/>
        </p:nvSpPr>
        <p:spPr>
          <a:xfrm>
            <a:off x="4473575" y="1142746"/>
            <a:ext cx="354330" cy="269240"/>
          </a:xfrm>
          <a:prstGeom prst="rect">
            <a:avLst/>
          </a:prstGeom>
        </p:spPr>
        <p:txBody>
          <a:bodyPr vert="horz" wrap="square" lIns="0" tIns="12065" rIns="0" bIns="0" rtlCol="0">
            <a:spAutoFit/>
          </a:bodyPr>
          <a:lstStyle/>
          <a:p>
            <a:pPr marL="38100">
              <a:lnSpc>
                <a:spcPct val="100000"/>
              </a:lnSpc>
              <a:spcBef>
                <a:spcPts val="95"/>
              </a:spcBef>
            </a:pPr>
            <a:r>
              <a:rPr sz="2400" baseline="13888" dirty="0">
                <a:latin typeface="Times New Roman"/>
                <a:cs typeface="Times New Roman"/>
              </a:rPr>
              <a:t>F</a:t>
            </a:r>
            <a:r>
              <a:rPr sz="1050" dirty="0">
                <a:latin typeface="Times New Roman"/>
                <a:cs typeface="Times New Roman"/>
              </a:rPr>
              <a:t>RS</a:t>
            </a:r>
            <a:endParaRPr sz="1050">
              <a:latin typeface="Times New Roman"/>
              <a:cs typeface="Times New Roman"/>
            </a:endParaRPr>
          </a:p>
        </p:txBody>
      </p:sp>
      <p:sp>
        <p:nvSpPr>
          <p:cNvPr id="16" name="object 16"/>
          <p:cNvSpPr/>
          <p:nvPr/>
        </p:nvSpPr>
        <p:spPr>
          <a:xfrm>
            <a:off x="2800476" y="2362200"/>
            <a:ext cx="419100" cy="1066800"/>
          </a:xfrm>
          <a:custGeom>
            <a:avLst/>
            <a:gdLst/>
            <a:ahLst/>
            <a:cxnLst/>
            <a:rect l="l" t="t" r="r" b="b"/>
            <a:pathLst>
              <a:path w="419100" h="1066800">
                <a:moveTo>
                  <a:pt x="9143" y="961389"/>
                </a:moveTo>
                <a:lnTo>
                  <a:pt x="2286" y="962660"/>
                </a:lnTo>
                <a:lnTo>
                  <a:pt x="0" y="965962"/>
                </a:lnTo>
                <a:lnTo>
                  <a:pt x="18923" y="1066800"/>
                </a:lnTo>
                <a:lnTo>
                  <a:pt x="30401" y="1057148"/>
                </a:lnTo>
                <a:lnTo>
                  <a:pt x="29083" y="1057148"/>
                </a:lnTo>
                <a:lnTo>
                  <a:pt x="17145" y="1052829"/>
                </a:lnTo>
                <a:lnTo>
                  <a:pt x="25039" y="1030729"/>
                </a:lnTo>
                <a:lnTo>
                  <a:pt x="12573" y="963676"/>
                </a:lnTo>
                <a:lnTo>
                  <a:pt x="9143" y="961389"/>
                </a:lnTo>
                <a:close/>
              </a:path>
              <a:path w="419100" h="1066800">
                <a:moveTo>
                  <a:pt x="25039" y="1030729"/>
                </a:moveTo>
                <a:lnTo>
                  <a:pt x="17145" y="1052829"/>
                </a:lnTo>
                <a:lnTo>
                  <a:pt x="29083" y="1057148"/>
                </a:lnTo>
                <a:lnTo>
                  <a:pt x="30262" y="1053846"/>
                </a:lnTo>
                <a:lnTo>
                  <a:pt x="29337" y="1053846"/>
                </a:lnTo>
                <a:lnTo>
                  <a:pt x="19050" y="1050163"/>
                </a:lnTo>
                <a:lnTo>
                  <a:pt x="27352" y="1043171"/>
                </a:lnTo>
                <a:lnTo>
                  <a:pt x="25039" y="1030729"/>
                </a:lnTo>
                <a:close/>
              </a:path>
              <a:path w="419100" h="1066800">
                <a:moveTo>
                  <a:pt x="89281" y="990980"/>
                </a:moveTo>
                <a:lnTo>
                  <a:pt x="86614" y="993266"/>
                </a:lnTo>
                <a:lnTo>
                  <a:pt x="36967" y="1035074"/>
                </a:lnTo>
                <a:lnTo>
                  <a:pt x="29083" y="1057148"/>
                </a:lnTo>
                <a:lnTo>
                  <a:pt x="30401" y="1057148"/>
                </a:lnTo>
                <a:lnTo>
                  <a:pt x="94742" y="1003046"/>
                </a:lnTo>
                <a:lnTo>
                  <a:pt x="97409" y="1000760"/>
                </a:lnTo>
                <a:lnTo>
                  <a:pt x="97790" y="996696"/>
                </a:lnTo>
                <a:lnTo>
                  <a:pt x="93218" y="991362"/>
                </a:lnTo>
                <a:lnTo>
                  <a:pt x="89281" y="990980"/>
                </a:lnTo>
                <a:close/>
              </a:path>
              <a:path w="419100" h="1066800">
                <a:moveTo>
                  <a:pt x="27352" y="1043171"/>
                </a:moveTo>
                <a:lnTo>
                  <a:pt x="19050" y="1050163"/>
                </a:lnTo>
                <a:lnTo>
                  <a:pt x="29337" y="1053846"/>
                </a:lnTo>
                <a:lnTo>
                  <a:pt x="27352" y="1043171"/>
                </a:lnTo>
                <a:close/>
              </a:path>
              <a:path w="419100" h="1066800">
                <a:moveTo>
                  <a:pt x="36967" y="1035074"/>
                </a:moveTo>
                <a:lnTo>
                  <a:pt x="27352" y="1043171"/>
                </a:lnTo>
                <a:lnTo>
                  <a:pt x="29337" y="1053846"/>
                </a:lnTo>
                <a:lnTo>
                  <a:pt x="30262" y="1053846"/>
                </a:lnTo>
                <a:lnTo>
                  <a:pt x="36967" y="1035074"/>
                </a:lnTo>
                <a:close/>
              </a:path>
              <a:path w="419100" h="1066800">
                <a:moveTo>
                  <a:pt x="391493" y="23628"/>
                </a:moveTo>
                <a:lnTo>
                  <a:pt x="381878" y="31725"/>
                </a:lnTo>
                <a:lnTo>
                  <a:pt x="25039" y="1030729"/>
                </a:lnTo>
                <a:lnTo>
                  <a:pt x="27352" y="1043171"/>
                </a:lnTo>
                <a:lnTo>
                  <a:pt x="36967" y="1035074"/>
                </a:lnTo>
                <a:lnTo>
                  <a:pt x="393806" y="36070"/>
                </a:lnTo>
                <a:lnTo>
                  <a:pt x="391493" y="23628"/>
                </a:lnTo>
                <a:close/>
              </a:path>
              <a:path w="419100" h="1066800">
                <a:moveTo>
                  <a:pt x="401734" y="9651"/>
                </a:moveTo>
                <a:lnTo>
                  <a:pt x="389763" y="9651"/>
                </a:lnTo>
                <a:lnTo>
                  <a:pt x="401700" y="13970"/>
                </a:lnTo>
                <a:lnTo>
                  <a:pt x="393806" y="36070"/>
                </a:lnTo>
                <a:lnTo>
                  <a:pt x="406273" y="103124"/>
                </a:lnTo>
                <a:lnTo>
                  <a:pt x="409702" y="105410"/>
                </a:lnTo>
                <a:lnTo>
                  <a:pt x="416560" y="104139"/>
                </a:lnTo>
                <a:lnTo>
                  <a:pt x="418846" y="100837"/>
                </a:lnTo>
                <a:lnTo>
                  <a:pt x="401734" y="9651"/>
                </a:lnTo>
                <a:close/>
              </a:path>
              <a:path w="419100" h="1066800">
                <a:moveTo>
                  <a:pt x="399923" y="0"/>
                </a:moveTo>
                <a:lnTo>
                  <a:pt x="324104" y="63753"/>
                </a:lnTo>
                <a:lnTo>
                  <a:pt x="321437" y="66039"/>
                </a:lnTo>
                <a:lnTo>
                  <a:pt x="321056" y="70103"/>
                </a:lnTo>
                <a:lnTo>
                  <a:pt x="325628" y="75437"/>
                </a:lnTo>
                <a:lnTo>
                  <a:pt x="329565" y="75819"/>
                </a:lnTo>
                <a:lnTo>
                  <a:pt x="332231" y="73533"/>
                </a:lnTo>
                <a:lnTo>
                  <a:pt x="381878" y="31725"/>
                </a:lnTo>
                <a:lnTo>
                  <a:pt x="389763" y="9651"/>
                </a:lnTo>
                <a:lnTo>
                  <a:pt x="401734" y="9651"/>
                </a:lnTo>
                <a:lnTo>
                  <a:pt x="399923" y="0"/>
                </a:lnTo>
                <a:close/>
              </a:path>
              <a:path w="419100" h="1066800">
                <a:moveTo>
                  <a:pt x="398892" y="12953"/>
                </a:moveTo>
                <a:lnTo>
                  <a:pt x="389509" y="12953"/>
                </a:lnTo>
                <a:lnTo>
                  <a:pt x="399796" y="16637"/>
                </a:lnTo>
                <a:lnTo>
                  <a:pt x="391493" y="23628"/>
                </a:lnTo>
                <a:lnTo>
                  <a:pt x="393806" y="36070"/>
                </a:lnTo>
                <a:lnTo>
                  <a:pt x="401700" y="13970"/>
                </a:lnTo>
                <a:lnTo>
                  <a:pt x="398892" y="12953"/>
                </a:lnTo>
                <a:close/>
              </a:path>
              <a:path w="419100" h="1066800">
                <a:moveTo>
                  <a:pt x="389763" y="9651"/>
                </a:moveTo>
                <a:lnTo>
                  <a:pt x="381878" y="31725"/>
                </a:lnTo>
                <a:lnTo>
                  <a:pt x="391493" y="23628"/>
                </a:lnTo>
                <a:lnTo>
                  <a:pt x="389509" y="12953"/>
                </a:lnTo>
                <a:lnTo>
                  <a:pt x="398892" y="12953"/>
                </a:lnTo>
                <a:lnTo>
                  <a:pt x="389763" y="9651"/>
                </a:lnTo>
                <a:close/>
              </a:path>
              <a:path w="419100" h="1066800">
                <a:moveTo>
                  <a:pt x="389509" y="12953"/>
                </a:moveTo>
                <a:lnTo>
                  <a:pt x="391493" y="23628"/>
                </a:lnTo>
                <a:lnTo>
                  <a:pt x="399796" y="16637"/>
                </a:lnTo>
                <a:lnTo>
                  <a:pt x="389509" y="12953"/>
                </a:lnTo>
                <a:close/>
              </a:path>
            </a:pathLst>
          </a:custGeom>
          <a:solidFill>
            <a:srgbClr val="497DBA"/>
          </a:solidFill>
        </p:spPr>
        <p:txBody>
          <a:bodyPr wrap="square" lIns="0" tIns="0" rIns="0" bIns="0" rtlCol="0"/>
          <a:lstStyle/>
          <a:p>
            <a:endParaRPr/>
          </a:p>
        </p:txBody>
      </p:sp>
      <p:sp>
        <p:nvSpPr>
          <p:cNvPr id="17" name="object 17"/>
          <p:cNvSpPr txBox="1"/>
          <p:nvPr/>
        </p:nvSpPr>
        <p:spPr>
          <a:xfrm>
            <a:off x="2709672" y="2770758"/>
            <a:ext cx="281305" cy="269240"/>
          </a:xfrm>
          <a:prstGeom prst="rect">
            <a:avLst/>
          </a:prstGeom>
        </p:spPr>
        <p:txBody>
          <a:bodyPr vert="horz" wrap="square" lIns="0" tIns="12065" rIns="0" bIns="0" rtlCol="0">
            <a:spAutoFit/>
          </a:bodyPr>
          <a:lstStyle/>
          <a:p>
            <a:pPr marL="38100">
              <a:lnSpc>
                <a:spcPct val="100000"/>
              </a:lnSpc>
              <a:spcBef>
                <a:spcPts val="95"/>
              </a:spcBef>
            </a:pPr>
            <a:r>
              <a:rPr sz="1600" spc="5" dirty="0">
                <a:latin typeface="Times New Roman"/>
                <a:cs typeface="Times New Roman"/>
              </a:rPr>
              <a:t>α</a:t>
            </a:r>
            <a:r>
              <a:rPr sz="1575" spc="7" baseline="-21164" dirty="0">
                <a:latin typeface="Times New Roman"/>
                <a:cs typeface="Times New Roman"/>
              </a:rPr>
              <a:t>A</a:t>
            </a:r>
            <a:endParaRPr sz="1575" baseline="-21164">
              <a:latin typeface="Times New Roman"/>
              <a:cs typeface="Times New Roman"/>
            </a:endParaRPr>
          </a:p>
        </p:txBody>
      </p:sp>
      <p:sp>
        <p:nvSpPr>
          <p:cNvPr id="18" name="object 18"/>
          <p:cNvSpPr txBox="1"/>
          <p:nvPr/>
        </p:nvSpPr>
        <p:spPr>
          <a:xfrm>
            <a:off x="4451350" y="2356230"/>
            <a:ext cx="2019935" cy="497840"/>
          </a:xfrm>
          <a:prstGeom prst="rect">
            <a:avLst/>
          </a:prstGeom>
        </p:spPr>
        <p:txBody>
          <a:bodyPr vert="horz" wrap="square" lIns="0" tIns="12065" rIns="0" bIns="0" rtlCol="0">
            <a:spAutoFit/>
          </a:bodyPr>
          <a:lstStyle/>
          <a:p>
            <a:pPr marL="50800">
              <a:lnSpc>
                <a:spcPts val="1860"/>
              </a:lnSpc>
              <a:spcBef>
                <a:spcPts val="95"/>
              </a:spcBef>
            </a:pPr>
            <a:r>
              <a:rPr sz="1600" dirty="0">
                <a:latin typeface="Times New Roman"/>
                <a:cs typeface="Times New Roman"/>
              </a:rPr>
              <a:t>F</a:t>
            </a:r>
            <a:r>
              <a:rPr sz="1575" baseline="-21164" dirty="0">
                <a:latin typeface="Times New Roman"/>
                <a:cs typeface="Times New Roman"/>
              </a:rPr>
              <a:t>R</a:t>
            </a:r>
            <a:endParaRPr sz="1575" baseline="-21164">
              <a:latin typeface="Times New Roman"/>
              <a:cs typeface="Times New Roman"/>
            </a:endParaRPr>
          </a:p>
          <a:p>
            <a:pPr marL="717550">
              <a:lnSpc>
                <a:spcPts val="1860"/>
              </a:lnSpc>
            </a:pPr>
            <a:r>
              <a:rPr sz="1600" spc="-5" dirty="0">
                <a:latin typeface="Times New Roman"/>
                <a:cs typeface="Times New Roman"/>
              </a:rPr>
              <a:t>Plane</a:t>
            </a:r>
            <a:r>
              <a:rPr sz="1600" spc="-15" dirty="0">
                <a:latin typeface="Times New Roman"/>
                <a:cs typeface="Times New Roman"/>
              </a:rPr>
              <a:t> </a:t>
            </a:r>
            <a:r>
              <a:rPr sz="1600" spc="-5" dirty="0">
                <a:latin typeface="Times New Roman"/>
                <a:cs typeface="Times New Roman"/>
              </a:rPr>
              <a:t>of</a:t>
            </a:r>
            <a:r>
              <a:rPr sz="1600" spc="-15" dirty="0">
                <a:latin typeface="Times New Roman"/>
                <a:cs typeface="Times New Roman"/>
              </a:rPr>
              <a:t> </a:t>
            </a:r>
            <a:r>
              <a:rPr sz="1600" spc="-5" dirty="0">
                <a:latin typeface="Times New Roman"/>
                <a:cs typeface="Times New Roman"/>
              </a:rPr>
              <a:t>Profile</a:t>
            </a:r>
            <a:endParaRPr sz="1600">
              <a:latin typeface="Times New Roman"/>
              <a:cs typeface="Times New Roman"/>
            </a:endParaRPr>
          </a:p>
        </p:txBody>
      </p:sp>
      <p:grpSp>
        <p:nvGrpSpPr>
          <p:cNvPr id="19" name="object 19"/>
          <p:cNvGrpSpPr/>
          <p:nvPr/>
        </p:nvGrpSpPr>
        <p:grpSpPr>
          <a:xfrm>
            <a:off x="914387" y="1549908"/>
            <a:ext cx="4166870" cy="2465705"/>
            <a:chOff x="914387" y="1549908"/>
            <a:chExt cx="4166870" cy="2465705"/>
          </a:xfrm>
        </p:grpSpPr>
        <p:pic>
          <p:nvPicPr>
            <p:cNvPr id="20" name="object 20"/>
            <p:cNvPicPr/>
            <p:nvPr/>
          </p:nvPicPr>
          <p:blipFill>
            <a:blip r:embed="rId2" cstate="print"/>
            <a:stretch>
              <a:fillRect/>
            </a:stretch>
          </p:blipFill>
          <p:spPr>
            <a:xfrm>
              <a:off x="4876800" y="2721610"/>
              <a:ext cx="204088" cy="174751"/>
            </a:xfrm>
            <a:prstGeom prst="rect">
              <a:avLst/>
            </a:prstGeom>
          </p:spPr>
        </p:pic>
        <p:sp>
          <p:nvSpPr>
            <p:cNvPr id="21" name="object 21"/>
            <p:cNvSpPr/>
            <p:nvPr/>
          </p:nvSpPr>
          <p:spPr>
            <a:xfrm>
              <a:off x="914387" y="1549907"/>
              <a:ext cx="915035" cy="2465705"/>
            </a:xfrm>
            <a:custGeom>
              <a:avLst/>
              <a:gdLst/>
              <a:ahLst/>
              <a:cxnLst/>
              <a:rect l="l" t="t" r="r" b="b"/>
              <a:pathLst>
                <a:path w="915035" h="2465704">
                  <a:moveTo>
                    <a:pt x="903516" y="2420366"/>
                  </a:moveTo>
                  <a:lnTo>
                    <a:pt x="901839" y="2420366"/>
                  </a:lnTo>
                  <a:lnTo>
                    <a:pt x="878319" y="2420366"/>
                  </a:lnTo>
                  <a:lnTo>
                    <a:pt x="819289" y="2454656"/>
                  </a:lnTo>
                  <a:lnTo>
                    <a:pt x="818273" y="2458593"/>
                  </a:lnTo>
                  <a:lnTo>
                    <a:pt x="820051" y="2461514"/>
                  </a:lnTo>
                  <a:lnTo>
                    <a:pt x="821829" y="2464562"/>
                  </a:lnTo>
                  <a:lnTo>
                    <a:pt x="825766" y="2465578"/>
                  </a:lnTo>
                  <a:lnTo>
                    <a:pt x="828814" y="2463927"/>
                  </a:lnTo>
                  <a:lnTo>
                    <a:pt x="903516" y="2420366"/>
                  </a:lnTo>
                  <a:close/>
                </a:path>
                <a:path w="915035" h="2465704">
                  <a:moveTo>
                    <a:pt x="903516" y="1810766"/>
                  </a:moveTo>
                  <a:lnTo>
                    <a:pt x="901839" y="1810766"/>
                  </a:lnTo>
                  <a:lnTo>
                    <a:pt x="878319" y="1810766"/>
                  </a:lnTo>
                  <a:lnTo>
                    <a:pt x="819289" y="1845056"/>
                  </a:lnTo>
                  <a:lnTo>
                    <a:pt x="818273" y="1848993"/>
                  </a:lnTo>
                  <a:lnTo>
                    <a:pt x="820051" y="1851914"/>
                  </a:lnTo>
                  <a:lnTo>
                    <a:pt x="821829" y="1854962"/>
                  </a:lnTo>
                  <a:lnTo>
                    <a:pt x="825766" y="1855978"/>
                  </a:lnTo>
                  <a:lnTo>
                    <a:pt x="828814" y="1854327"/>
                  </a:lnTo>
                  <a:lnTo>
                    <a:pt x="903516" y="1810766"/>
                  </a:lnTo>
                  <a:close/>
                </a:path>
                <a:path w="915035" h="2465704">
                  <a:moveTo>
                    <a:pt x="903516" y="1277366"/>
                  </a:moveTo>
                  <a:lnTo>
                    <a:pt x="901839" y="1277366"/>
                  </a:lnTo>
                  <a:lnTo>
                    <a:pt x="878319" y="1277366"/>
                  </a:lnTo>
                  <a:lnTo>
                    <a:pt x="819289" y="1311656"/>
                  </a:lnTo>
                  <a:lnTo>
                    <a:pt x="818273" y="1315593"/>
                  </a:lnTo>
                  <a:lnTo>
                    <a:pt x="820051" y="1318514"/>
                  </a:lnTo>
                  <a:lnTo>
                    <a:pt x="821829" y="1321562"/>
                  </a:lnTo>
                  <a:lnTo>
                    <a:pt x="825766" y="1322578"/>
                  </a:lnTo>
                  <a:lnTo>
                    <a:pt x="828814" y="1320927"/>
                  </a:lnTo>
                  <a:lnTo>
                    <a:pt x="903516" y="1277366"/>
                  </a:lnTo>
                  <a:close/>
                </a:path>
                <a:path w="915035" h="2465704">
                  <a:moveTo>
                    <a:pt x="903516" y="667766"/>
                  </a:moveTo>
                  <a:lnTo>
                    <a:pt x="901839" y="667766"/>
                  </a:lnTo>
                  <a:lnTo>
                    <a:pt x="878319" y="667766"/>
                  </a:lnTo>
                  <a:lnTo>
                    <a:pt x="819289" y="702056"/>
                  </a:lnTo>
                  <a:lnTo>
                    <a:pt x="818273" y="705993"/>
                  </a:lnTo>
                  <a:lnTo>
                    <a:pt x="820051" y="708914"/>
                  </a:lnTo>
                  <a:lnTo>
                    <a:pt x="821829" y="711962"/>
                  </a:lnTo>
                  <a:lnTo>
                    <a:pt x="825766" y="712978"/>
                  </a:lnTo>
                  <a:lnTo>
                    <a:pt x="828814" y="711327"/>
                  </a:lnTo>
                  <a:lnTo>
                    <a:pt x="903516" y="667766"/>
                  </a:lnTo>
                  <a:close/>
                </a:path>
                <a:path w="915035" h="2465704">
                  <a:moveTo>
                    <a:pt x="903516" y="58166"/>
                  </a:moveTo>
                  <a:lnTo>
                    <a:pt x="901839" y="58166"/>
                  </a:lnTo>
                  <a:lnTo>
                    <a:pt x="878319" y="58166"/>
                  </a:lnTo>
                  <a:lnTo>
                    <a:pt x="819289" y="92456"/>
                  </a:lnTo>
                  <a:lnTo>
                    <a:pt x="818273" y="96393"/>
                  </a:lnTo>
                  <a:lnTo>
                    <a:pt x="820051" y="99314"/>
                  </a:lnTo>
                  <a:lnTo>
                    <a:pt x="821829" y="102362"/>
                  </a:lnTo>
                  <a:lnTo>
                    <a:pt x="825766" y="103378"/>
                  </a:lnTo>
                  <a:lnTo>
                    <a:pt x="828814" y="101727"/>
                  </a:lnTo>
                  <a:lnTo>
                    <a:pt x="903516" y="58166"/>
                  </a:lnTo>
                  <a:close/>
                </a:path>
                <a:path w="915035" h="2465704">
                  <a:moveTo>
                    <a:pt x="914412" y="2414016"/>
                  </a:moveTo>
                  <a:lnTo>
                    <a:pt x="825893" y="2362200"/>
                  </a:lnTo>
                  <a:lnTo>
                    <a:pt x="821956" y="2363216"/>
                  </a:lnTo>
                  <a:lnTo>
                    <a:pt x="820178" y="2366264"/>
                  </a:lnTo>
                  <a:lnTo>
                    <a:pt x="818527" y="2369312"/>
                  </a:lnTo>
                  <a:lnTo>
                    <a:pt x="819543" y="2373122"/>
                  </a:lnTo>
                  <a:lnTo>
                    <a:pt x="822464" y="2374900"/>
                  </a:lnTo>
                  <a:lnTo>
                    <a:pt x="878395" y="2407628"/>
                  </a:lnTo>
                  <a:lnTo>
                    <a:pt x="25" y="2406142"/>
                  </a:lnTo>
                  <a:lnTo>
                    <a:pt x="0" y="2418842"/>
                  </a:lnTo>
                  <a:lnTo>
                    <a:pt x="878395" y="2420328"/>
                  </a:lnTo>
                  <a:lnTo>
                    <a:pt x="901839" y="2420366"/>
                  </a:lnTo>
                  <a:lnTo>
                    <a:pt x="903579" y="2420328"/>
                  </a:lnTo>
                  <a:lnTo>
                    <a:pt x="914412" y="2414016"/>
                  </a:lnTo>
                  <a:close/>
                </a:path>
                <a:path w="915035" h="2465704">
                  <a:moveTo>
                    <a:pt x="914412" y="1804416"/>
                  </a:moveTo>
                  <a:lnTo>
                    <a:pt x="825893" y="1752600"/>
                  </a:lnTo>
                  <a:lnTo>
                    <a:pt x="821956" y="1753616"/>
                  </a:lnTo>
                  <a:lnTo>
                    <a:pt x="820178" y="1756664"/>
                  </a:lnTo>
                  <a:lnTo>
                    <a:pt x="818527" y="1759712"/>
                  </a:lnTo>
                  <a:lnTo>
                    <a:pt x="819543" y="1763522"/>
                  </a:lnTo>
                  <a:lnTo>
                    <a:pt x="822464" y="1765300"/>
                  </a:lnTo>
                  <a:lnTo>
                    <a:pt x="878395" y="1798027"/>
                  </a:lnTo>
                  <a:lnTo>
                    <a:pt x="25" y="1796542"/>
                  </a:lnTo>
                  <a:lnTo>
                    <a:pt x="0" y="1809242"/>
                  </a:lnTo>
                  <a:lnTo>
                    <a:pt x="878395" y="1810727"/>
                  </a:lnTo>
                  <a:lnTo>
                    <a:pt x="901839" y="1810766"/>
                  </a:lnTo>
                  <a:lnTo>
                    <a:pt x="903579" y="1810727"/>
                  </a:lnTo>
                  <a:lnTo>
                    <a:pt x="914412" y="1804416"/>
                  </a:lnTo>
                  <a:close/>
                </a:path>
                <a:path w="915035" h="2465704">
                  <a:moveTo>
                    <a:pt x="914412" y="1271016"/>
                  </a:moveTo>
                  <a:lnTo>
                    <a:pt x="825893" y="1219200"/>
                  </a:lnTo>
                  <a:lnTo>
                    <a:pt x="821956" y="1220216"/>
                  </a:lnTo>
                  <a:lnTo>
                    <a:pt x="820178" y="1223264"/>
                  </a:lnTo>
                  <a:lnTo>
                    <a:pt x="818527" y="1226312"/>
                  </a:lnTo>
                  <a:lnTo>
                    <a:pt x="819543" y="1230122"/>
                  </a:lnTo>
                  <a:lnTo>
                    <a:pt x="822464" y="1231900"/>
                  </a:lnTo>
                  <a:lnTo>
                    <a:pt x="878395" y="1264627"/>
                  </a:lnTo>
                  <a:lnTo>
                    <a:pt x="25" y="1263142"/>
                  </a:lnTo>
                  <a:lnTo>
                    <a:pt x="0" y="1275842"/>
                  </a:lnTo>
                  <a:lnTo>
                    <a:pt x="878395" y="1277327"/>
                  </a:lnTo>
                  <a:lnTo>
                    <a:pt x="901839" y="1277366"/>
                  </a:lnTo>
                  <a:lnTo>
                    <a:pt x="903579" y="1277327"/>
                  </a:lnTo>
                  <a:lnTo>
                    <a:pt x="914412" y="1271016"/>
                  </a:lnTo>
                  <a:close/>
                </a:path>
                <a:path w="915035" h="2465704">
                  <a:moveTo>
                    <a:pt x="914412" y="661416"/>
                  </a:moveTo>
                  <a:lnTo>
                    <a:pt x="825893" y="609600"/>
                  </a:lnTo>
                  <a:lnTo>
                    <a:pt x="821956" y="610616"/>
                  </a:lnTo>
                  <a:lnTo>
                    <a:pt x="820178" y="613664"/>
                  </a:lnTo>
                  <a:lnTo>
                    <a:pt x="818527" y="616712"/>
                  </a:lnTo>
                  <a:lnTo>
                    <a:pt x="819543" y="620522"/>
                  </a:lnTo>
                  <a:lnTo>
                    <a:pt x="822464" y="622300"/>
                  </a:lnTo>
                  <a:lnTo>
                    <a:pt x="878395" y="655027"/>
                  </a:lnTo>
                  <a:lnTo>
                    <a:pt x="25" y="653542"/>
                  </a:lnTo>
                  <a:lnTo>
                    <a:pt x="0" y="666242"/>
                  </a:lnTo>
                  <a:lnTo>
                    <a:pt x="878395" y="667727"/>
                  </a:lnTo>
                  <a:lnTo>
                    <a:pt x="901839" y="667766"/>
                  </a:lnTo>
                  <a:lnTo>
                    <a:pt x="903579" y="667727"/>
                  </a:lnTo>
                  <a:lnTo>
                    <a:pt x="914412" y="661416"/>
                  </a:lnTo>
                  <a:close/>
                </a:path>
                <a:path w="915035" h="2465704">
                  <a:moveTo>
                    <a:pt x="914412" y="51816"/>
                  </a:moveTo>
                  <a:lnTo>
                    <a:pt x="825893" y="0"/>
                  </a:lnTo>
                  <a:lnTo>
                    <a:pt x="821956" y="1016"/>
                  </a:lnTo>
                  <a:lnTo>
                    <a:pt x="820178" y="4064"/>
                  </a:lnTo>
                  <a:lnTo>
                    <a:pt x="818527" y="7112"/>
                  </a:lnTo>
                  <a:lnTo>
                    <a:pt x="819543" y="10922"/>
                  </a:lnTo>
                  <a:lnTo>
                    <a:pt x="822464" y="12700"/>
                  </a:lnTo>
                  <a:lnTo>
                    <a:pt x="878395" y="45427"/>
                  </a:lnTo>
                  <a:lnTo>
                    <a:pt x="25" y="43942"/>
                  </a:lnTo>
                  <a:lnTo>
                    <a:pt x="0" y="56642"/>
                  </a:lnTo>
                  <a:lnTo>
                    <a:pt x="878395" y="58127"/>
                  </a:lnTo>
                  <a:lnTo>
                    <a:pt x="901839" y="58166"/>
                  </a:lnTo>
                  <a:lnTo>
                    <a:pt x="903579" y="58127"/>
                  </a:lnTo>
                  <a:lnTo>
                    <a:pt x="914412" y="51816"/>
                  </a:lnTo>
                  <a:close/>
                </a:path>
              </a:pathLst>
            </a:custGeom>
            <a:solidFill>
              <a:srgbClr val="497DBA"/>
            </a:solidFill>
          </p:spPr>
          <p:txBody>
            <a:bodyPr wrap="square" lIns="0" tIns="0" rIns="0" bIns="0" rtlCol="0"/>
            <a:lstStyle/>
            <a:p>
              <a:endParaRPr/>
            </a:p>
          </p:txBody>
        </p:sp>
      </p:grpSp>
      <p:sp>
        <p:nvSpPr>
          <p:cNvPr id="22" name="object 22"/>
          <p:cNvSpPr/>
          <p:nvPr/>
        </p:nvSpPr>
        <p:spPr>
          <a:xfrm>
            <a:off x="914387" y="940308"/>
            <a:ext cx="915035" cy="103505"/>
          </a:xfrm>
          <a:custGeom>
            <a:avLst/>
            <a:gdLst/>
            <a:ahLst/>
            <a:cxnLst/>
            <a:rect l="l" t="t" r="r" b="b"/>
            <a:pathLst>
              <a:path w="915035" h="103505">
                <a:moveTo>
                  <a:pt x="825893" y="0"/>
                </a:moveTo>
                <a:lnTo>
                  <a:pt x="821956" y="1015"/>
                </a:lnTo>
                <a:lnTo>
                  <a:pt x="820178" y="4063"/>
                </a:lnTo>
                <a:lnTo>
                  <a:pt x="818527" y="7112"/>
                </a:lnTo>
                <a:lnTo>
                  <a:pt x="819543" y="10921"/>
                </a:lnTo>
                <a:lnTo>
                  <a:pt x="822464" y="12700"/>
                </a:lnTo>
                <a:lnTo>
                  <a:pt x="878407" y="45426"/>
                </a:lnTo>
                <a:lnTo>
                  <a:pt x="901839" y="45465"/>
                </a:lnTo>
                <a:lnTo>
                  <a:pt x="901839" y="58165"/>
                </a:lnTo>
                <a:lnTo>
                  <a:pt x="878328" y="58165"/>
                </a:lnTo>
                <a:lnTo>
                  <a:pt x="819289" y="92455"/>
                </a:lnTo>
                <a:lnTo>
                  <a:pt x="818273" y="96392"/>
                </a:lnTo>
                <a:lnTo>
                  <a:pt x="820051" y="99313"/>
                </a:lnTo>
                <a:lnTo>
                  <a:pt x="821829" y="102362"/>
                </a:lnTo>
                <a:lnTo>
                  <a:pt x="825766" y="103377"/>
                </a:lnTo>
                <a:lnTo>
                  <a:pt x="828814" y="101726"/>
                </a:lnTo>
                <a:lnTo>
                  <a:pt x="903712" y="58165"/>
                </a:lnTo>
                <a:lnTo>
                  <a:pt x="901839" y="58165"/>
                </a:lnTo>
                <a:lnTo>
                  <a:pt x="903781" y="58126"/>
                </a:lnTo>
                <a:lnTo>
                  <a:pt x="914412" y="51942"/>
                </a:lnTo>
                <a:lnTo>
                  <a:pt x="825893" y="0"/>
                </a:lnTo>
                <a:close/>
              </a:path>
              <a:path w="915035" h="103505">
                <a:moveTo>
                  <a:pt x="889296" y="51796"/>
                </a:moveTo>
                <a:lnTo>
                  <a:pt x="878397" y="58126"/>
                </a:lnTo>
                <a:lnTo>
                  <a:pt x="901839" y="58165"/>
                </a:lnTo>
                <a:lnTo>
                  <a:pt x="901839" y="57276"/>
                </a:lnTo>
                <a:lnTo>
                  <a:pt x="898664" y="57276"/>
                </a:lnTo>
                <a:lnTo>
                  <a:pt x="889296" y="51796"/>
                </a:lnTo>
                <a:close/>
              </a:path>
              <a:path w="915035" h="103505">
                <a:moveTo>
                  <a:pt x="25" y="43941"/>
                </a:moveTo>
                <a:lnTo>
                  <a:pt x="0" y="56641"/>
                </a:lnTo>
                <a:lnTo>
                  <a:pt x="878397" y="58126"/>
                </a:lnTo>
                <a:lnTo>
                  <a:pt x="889296" y="51796"/>
                </a:lnTo>
                <a:lnTo>
                  <a:pt x="878407" y="45426"/>
                </a:lnTo>
                <a:lnTo>
                  <a:pt x="25" y="43941"/>
                </a:lnTo>
                <a:close/>
              </a:path>
              <a:path w="915035" h="103505">
                <a:moveTo>
                  <a:pt x="898664" y="46354"/>
                </a:moveTo>
                <a:lnTo>
                  <a:pt x="889296" y="51796"/>
                </a:lnTo>
                <a:lnTo>
                  <a:pt x="898664" y="57276"/>
                </a:lnTo>
                <a:lnTo>
                  <a:pt x="898664" y="46354"/>
                </a:lnTo>
                <a:close/>
              </a:path>
              <a:path w="915035" h="103505">
                <a:moveTo>
                  <a:pt x="901839" y="46354"/>
                </a:moveTo>
                <a:lnTo>
                  <a:pt x="898664" y="46354"/>
                </a:lnTo>
                <a:lnTo>
                  <a:pt x="898664" y="57276"/>
                </a:lnTo>
                <a:lnTo>
                  <a:pt x="901839" y="57276"/>
                </a:lnTo>
                <a:lnTo>
                  <a:pt x="901839" y="46354"/>
                </a:lnTo>
                <a:close/>
              </a:path>
              <a:path w="915035" h="103505">
                <a:moveTo>
                  <a:pt x="878407" y="45426"/>
                </a:moveTo>
                <a:lnTo>
                  <a:pt x="889296" y="51796"/>
                </a:lnTo>
                <a:lnTo>
                  <a:pt x="898664" y="46354"/>
                </a:lnTo>
                <a:lnTo>
                  <a:pt x="901839" y="46354"/>
                </a:lnTo>
                <a:lnTo>
                  <a:pt x="901839" y="45465"/>
                </a:lnTo>
                <a:lnTo>
                  <a:pt x="878407" y="45426"/>
                </a:lnTo>
                <a:close/>
              </a:path>
            </a:pathLst>
          </a:custGeom>
          <a:solidFill>
            <a:srgbClr val="497DBA"/>
          </a:solidFill>
        </p:spPr>
        <p:txBody>
          <a:bodyPr wrap="square" lIns="0" tIns="0" rIns="0" bIns="0" rtlCol="0"/>
          <a:lstStyle/>
          <a:p>
            <a:endParaRPr/>
          </a:p>
        </p:txBody>
      </p:sp>
      <p:sp>
        <p:nvSpPr>
          <p:cNvPr id="23" name="object 23"/>
          <p:cNvSpPr txBox="1"/>
          <p:nvPr/>
        </p:nvSpPr>
        <p:spPr>
          <a:xfrm>
            <a:off x="1222044" y="1778253"/>
            <a:ext cx="215900"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Times New Roman"/>
                <a:cs typeface="Times New Roman"/>
              </a:rPr>
              <a:t>W</a:t>
            </a:r>
            <a:endParaRPr sz="1800">
              <a:latin typeface="Times New Roman"/>
              <a:cs typeface="Times New Roman"/>
            </a:endParaRPr>
          </a:p>
        </p:txBody>
      </p:sp>
      <p:sp>
        <p:nvSpPr>
          <p:cNvPr id="24" name="object 24"/>
          <p:cNvSpPr txBox="1">
            <a:spLocks noGrp="1"/>
          </p:cNvSpPr>
          <p:nvPr>
            <p:ph type="title"/>
          </p:nvPr>
        </p:nvSpPr>
        <p:spPr>
          <a:xfrm>
            <a:off x="78739" y="225678"/>
            <a:ext cx="630364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Buoyancy</a:t>
            </a:r>
            <a:r>
              <a:rPr sz="2400" b="1" spc="5" dirty="0">
                <a:latin typeface="Times New Roman"/>
                <a:cs typeface="Times New Roman"/>
              </a:rPr>
              <a:t> </a:t>
            </a:r>
            <a:r>
              <a:rPr sz="2400" b="1" dirty="0">
                <a:latin typeface="Times New Roman"/>
                <a:cs typeface="Times New Roman"/>
              </a:rPr>
              <a:t>Coefficient</a:t>
            </a:r>
            <a:r>
              <a:rPr sz="2400" b="1" spc="-35" dirty="0">
                <a:latin typeface="Times New Roman"/>
                <a:cs typeface="Times New Roman"/>
              </a:rPr>
              <a:t> </a:t>
            </a:r>
            <a:r>
              <a:rPr sz="2400" b="1" spc="-5" dirty="0">
                <a:latin typeface="Times New Roman"/>
                <a:cs typeface="Times New Roman"/>
              </a:rPr>
              <a:t>and</a:t>
            </a:r>
            <a:r>
              <a:rPr sz="2400" b="1" dirty="0">
                <a:latin typeface="Times New Roman"/>
                <a:cs typeface="Times New Roman"/>
              </a:rPr>
              <a:t> </a:t>
            </a:r>
            <a:r>
              <a:rPr sz="2400" b="1" spc="-5" dirty="0">
                <a:latin typeface="Times New Roman"/>
                <a:cs typeface="Times New Roman"/>
              </a:rPr>
              <a:t>the</a:t>
            </a:r>
            <a:r>
              <a:rPr sz="2400" b="1" dirty="0">
                <a:latin typeface="Times New Roman"/>
                <a:cs typeface="Times New Roman"/>
              </a:rPr>
              <a:t> Drag Coefficient:-</a:t>
            </a:r>
            <a:endParaRPr sz="2400">
              <a:latin typeface="Times New Roman"/>
              <a:cs typeface="Times New Roman"/>
            </a:endParaRPr>
          </a:p>
        </p:txBody>
      </p:sp>
      <p:sp>
        <p:nvSpPr>
          <p:cNvPr id="25" name="object 25"/>
          <p:cNvSpPr txBox="1"/>
          <p:nvPr/>
        </p:nvSpPr>
        <p:spPr>
          <a:xfrm>
            <a:off x="129539" y="4390596"/>
            <a:ext cx="8655685" cy="1854200"/>
          </a:xfrm>
          <a:prstGeom prst="rect">
            <a:avLst/>
          </a:prstGeom>
        </p:spPr>
        <p:txBody>
          <a:bodyPr vert="horz" wrap="square" lIns="0" tIns="164465" rIns="0" bIns="0" rtlCol="0">
            <a:spAutoFit/>
          </a:bodyPr>
          <a:lstStyle/>
          <a:p>
            <a:pPr marL="38100">
              <a:lnSpc>
                <a:spcPct val="100000"/>
              </a:lnSpc>
              <a:spcBef>
                <a:spcPts val="1295"/>
              </a:spcBef>
            </a:pPr>
            <a:r>
              <a:rPr sz="2000" dirty="0">
                <a:latin typeface="Times New Roman"/>
                <a:cs typeface="Times New Roman"/>
              </a:rPr>
              <a:t>For</a:t>
            </a:r>
            <a:r>
              <a:rPr sz="2000" spc="-20" dirty="0">
                <a:latin typeface="Times New Roman"/>
                <a:cs typeface="Times New Roman"/>
              </a:rPr>
              <a:t> </a:t>
            </a:r>
            <a:r>
              <a:rPr sz="2000" dirty="0">
                <a:latin typeface="Times New Roman"/>
                <a:cs typeface="Times New Roman"/>
              </a:rPr>
              <a:t>an</a:t>
            </a:r>
            <a:r>
              <a:rPr sz="2000" spc="-5" dirty="0">
                <a:latin typeface="Times New Roman"/>
                <a:cs typeface="Times New Roman"/>
              </a:rPr>
              <a:t> asymmetrical</a:t>
            </a:r>
            <a:r>
              <a:rPr sz="2000" spc="-15" dirty="0">
                <a:latin typeface="Times New Roman"/>
                <a:cs typeface="Times New Roman"/>
              </a:rPr>
              <a:t> </a:t>
            </a:r>
            <a:r>
              <a:rPr sz="2000" dirty="0">
                <a:latin typeface="Times New Roman"/>
                <a:cs typeface="Times New Roman"/>
              </a:rPr>
              <a:t>profile,</a:t>
            </a:r>
            <a:r>
              <a:rPr sz="2000" spc="-45" dirty="0">
                <a:latin typeface="Times New Roman"/>
                <a:cs typeface="Times New Roman"/>
              </a:rPr>
              <a:t> </a:t>
            </a:r>
            <a:r>
              <a:rPr sz="2000" dirty="0">
                <a:latin typeface="Times New Roman"/>
                <a:cs typeface="Times New Roman"/>
              </a:rPr>
              <a:t>there</a:t>
            </a:r>
            <a:r>
              <a:rPr sz="2000" spc="-25" dirty="0">
                <a:latin typeface="Times New Roman"/>
                <a:cs typeface="Times New Roman"/>
              </a:rPr>
              <a:t> </a:t>
            </a:r>
            <a:r>
              <a:rPr sz="2000" dirty="0">
                <a:latin typeface="Times New Roman"/>
                <a:cs typeface="Times New Roman"/>
              </a:rPr>
              <a:t>exists</a:t>
            </a:r>
            <a:r>
              <a:rPr sz="2000" spc="-30" dirty="0">
                <a:latin typeface="Times New Roman"/>
                <a:cs typeface="Times New Roman"/>
              </a:rPr>
              <a:t> </a:t>
            </a:r>
            <a:r>
              <a:rPr sz="2000" dirty="0">
                <a:latin typeface="Times New Roman"/>
                <a:cs typeface="Times New Roman"/>
              </a:rPr>
              <a:t>two forces:</a:t>
            </a:r>
            <a:endParaRPr sz="2000">
              <a:latin typeface="Times New Roman"/>
              <a:cs typeface="Times New Roman"/>
            </a:endParaRPr>
          </a:p>
          <a:p>
            <a:pPr marL="228600">
              <a:lnSpc>
                <a:spcPct val="100000"/>
              </a:lnSpc>
              <a:spcBef>
                <a:spcPts val="1200"/>
              </a:spcBef>
            </a:pPr>
            <a:r>
              <a:rPr sz="2000" dirty="0">
                <a:latin typeface="Times New Roman"/>
                <a:cs typeface="Times New Roman"/>
              </a:rPr>
              <a:t>(1)</a:t>
            </a:r>
            <a:r>
              <a:rPr sz="2000" spc="44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lift</a:t>
            </a:r>
            <a:r>
              <a:rPr sz="2000" spc="-20" dirty="0">
                <a:latin typeface="Times New Roman"/>
                <a:cs typeface="Times New Roman"/>
              </a:rPr>
              <a:t> </a:t>
            </a:r>
            <a:r>
              <a:rPr sz="2000" dirty="0">
                <a:latin typeface="Times New Roman"/>
                <a:cs typeface="Times New Roman"/>
              </a:rPr>
              <a:t>force</a:t>
            </a:r>
            <a:r>
              <a:rPr sz="2000" spc="-20" dirty="0">
                <a:latin typeface="Times New Roman"/>
                <a:cs typeface="Times New Roman"/>
              </a:rPr>
              <a:t> </a:t>
            </a:r>
            <a:r>
              <a:rPr sz="2000" spc="-35" dirty="0">
                <a:latin typeface="Times New Roman"/>
                <a:cs typeface="Times New Roman"/>
              </a:rPr>
              <a:t>(F</a:t>
            </a:r>
            <a:r>
              <a:rPr sz="1950" spc="-52" baseline="-21367" dirty="0">
                <a:latin typeface="Times New Roman"/>
                <a:cs typeface="Times New Roman"/>
              </a:rPr>
              <a:t>A</a:t>
            </a:r>
            <a:r>
              <a:rPr sz="1950" spc="-120" baseline="-21367"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perpendicular</a:t>
            </a:r>
            <a:r>
              <a:rPr sz="2000" spc="-45"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direction</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25" dirty="0">
                <a:latin typeface="Times New Roman"/>
                <a:cs typeface="Times New Roman"/>
              </a:rPr>
              <a:t>flow,</a:t>
            </a:r>
            <a:r>
              <a:rPr sz="2000" spc="-15" dirty="0">
                <a:latin typeface="Times New Roman"/>
                <a:cs typeface="Times New Roman"/>
              </a:rPr>
              <a:t> </a:t>
            </a:r>
            <a:r>
              <a:rPr sz="2000" dirty="0">
                <a:latin typeface="Times New Roman"/>
                <a:cs typeface="Times New Roman"/>
              </a:rPr>
              <a:t>and</a:t>
            </a:r>
            <a:r>
              <a:rPr sz="2000" spc="-20" dirty="0">
                <a:latin typeface="Times New Roman"/>
                <a:cs typeface="Times New Roman"/>
              </a:rPr>
              <a:t> </a:t>
            </a:r>
            <a:r>
              <a:rPr sz="2000" dirty="0">
                <a:latin typeface="Times New Roman"/>
                <a:cs typeface="Times New Roman"/>
              </a:rPr>
              <a:t>(2)</a:t>
            </a:r>
            <a:r>
              <a:rPr sz="2000" spc="-2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drag</a:t>
            </a:r>
            <a:endParaRPr sz="2000">
              <a:latin typeface="Times New Roman"/>
              <a:cs typeface="Times New Roman"/>
            </a:endParaRPr>
          </a:p>
          <a:p>
            <a:pPr marL="864235">
              <a:lnSpc>
                <a:spcPct val="100000"/>
              </a:lnSpc>
              <a:spcBef>
                <a:spcPts val="1200"/>
              </a:spcBef>
            </a:pPr>
            <a:r>
              <a:rPr sz="2000" dirty="0">
                <a:latin typeface="Times New Roman"/>
                <a:cs typeface="Times New Roman"/>
              </a:rPr>
              <a:t>force</a:t>
            </a:r>
            <a:r>
              <a:rPr sz="2000" spc="-40" dirty="0">
                <a:latin typeface="Times New Roman"/>
                <a:cs typeface="Times New Roman"/>
              </a:rPr>
              <a:t> </a:t>
            </a:r>
            <a:r>
              <a:rPr sz="2000" spc="5" dirty="0">
                <a:latin typeface="Times New Roman"/>
                <a:cs typeface="Times New Roman"/>
              </a:rPr>
              <a:t>(F</a:t>
            </a:r>
            <a:r>
              <a:rPr sz="1950" spc="7" baseline="-21367" dirty="0">
                <a:latin typeface="Times New Roman"/>
                <a:cs typeface="Times New Roman"/>
              </a:rPr>
              <a:t>R</a:t>
            </a:r>
            <a:r>
              <a:rPr sz="2000" spc="5" dirty="0">
                <a:latin typeface="Times New Roman"/>
                <a:cs typeface="Times New Roman"/>
              </a:rPr>
              <a:t>)</a:t>
            </a:r>
            <a:r>
              <a:rPr sz="2000" spc="-15" dirty="0">
                <a:latin typeface="Times New Roman"/>
                <a:cs typeface="Times New Roman"/>
              </a:rPr>
              <a:t> </a:t>
            </a:r>
            <a:r>
              <a:rPr sz="2000" spc="-5" dirty="0">
                <a:latin typeface="Times New Roman"/>
                <a:cs typeface="Times New Roman"/>
              </a:rPr>
              <a:t>parallel</a:t>
            </a:r>
            <a:r>
              <a:rPr sz="2000" spc="-45"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direction</a:t>
            </a:r>
            <a:r>
              <a:rPr sz="2000" spc="-3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spc="-25" dirty="0">
                <a:latin typeface="Times New Roman"/>
                <a:cs typeface="Times New Roman"/>
              </a:rPr>
              <a:t>flow.</a:t>
            </a:r>
            <a:endParaRPr sz="2000">
              <a:latin typeface="Times New Roman"/>
              <a:cs typeface="Times New Roman"/>
            </a:endParaRPr>
          </a:p>
          <a:p>
            <a:pPr marL="38100">
              <a:lnSpc>
                <a:spcPct val="100000"/>
              </a:lnSpc>
              <a:spcBef>
                <a:spcPts val="1200"/>
              </a:spcBef>
            </a:pPr>
            <a:r>
              <a:rPr sz="2000" dirty="0">
                <a:latin typeface="Times New Roman"/>
                <a:cs typeface="Times New Roman"/>
              </a:rPr>
              <a:t>Let</a:t>
            </a:r>
            <a:r>
              <a:rPr sz="2000" spc="-10" dirty="0">
                <a:latin typeface="Times New Roman"/>
                <a:cs typeface="Times New Roman"/>
              </a:rPr>
              <a:t> </a:t>
            </a:r>
            <a:r>
              <a:rPr sz="2000" dirty="0">
                <a:latin typeface="Times New Roman"/>
                <a:cs typeface="Times New Roman"/>
              </a:rPr>
              <a:t>us</a:t>
            </a:r>
            <a:r>
              <a:rPr sz="2000" spc="-15" dirty="0">
                <a:latin typeface="Times New Roman"/>
                <a:cs typeface="Times New Roman"/>
              </a:rPr>
              <a:t> </a:t>
            </a:r>
            <a:r>
              <a:rPr sz="2000" spc="-5" dirty="0">
                <a:latin typeface="Times New Roman"/>
                <a:cs typeface="Times New Roman"/>
              </a:rPr>
              <a:t>assume:</a:t>
            </a:r>
            <a:r>
              <a:rPr sz="2000" spc="505" dirty="0">
                <a:latin typeface="Times New Roman"/>
                <a:cs typeface="Times New Roman"/>
              </a:rPr>
              <a:t> </a:t>
            </a:r>
            <a:r>
              <a:rPr sz="2000" spc="5" dirty="0">
                <a:latin typeface="Times New Roman"/>
                <a:cs typeface="Times New Roman"/>
              </a:rPr>
              <a:t>α</a:t>
            </a:r>
            <a:r>
              <a:rPr sz="1950" spc="7" baseline="-21367" dirty="0">
                <a:latin typeface="Times New Roman"/>
                <a:cs typeface="Times New Roman"/>
              </a:rPr>
              <a:t>A</a:t>
            </a:r>
            <a:r>
              <a:rPr sz="1950" spc="434" baseline="-21367"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incident</a:t>
            </a:r>
            <a:r>
              <a:rPr sz="2000" spc="-30" dirty="0">
                <a:latin typeface="Times New Roman"/>
                <a:cs typeface="Times New Roman"/>
              </a:rPr>
              <a:t> </a:t>
            </a:r>
            <a:r>
              <a:rPr sz="2000" dirty="0">
                <a:latin typeface="Times New Roman"/>
                <a:cs typeface="Times New Roman"/>
              </a:rPr>
              <a:t>angle</a:t>
            </a:r>
            <a:r>
              <a:rPr sz="2000" spc="-20" dirty="0">
                <a:latin typeface="Times New Roman"/>
                <a:cs typeface="Times New Roman"/>
              </a:rPr>
              <a:t> </a:t>
            </a:r>
            <a:r>
              <a:rPr sz="2000" dirty="0">
                <a:latin typeface="Times New Roman"/>
                <a:cs typeface="Times New Roman"/>
              </a:rPr>
              <a:t>or angle</a:t>
            </a:r>
            <a:r>
              <a:rPr sz="2000" spc="-2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attack</a:t>
            </a:r>
            <a:r>
              <a:rPr sz="2000" spc="-10" dirty="0">
                <a:latin typeface="Times New Roman"/>
                <a:cs typeface="Times New Roman"/>
              </a:rPr>
              <a:t> </a:t>
            </a:r>
            <a:r>
              <a:rPr sz="2000" dirty="0">
                <a:latin typeface="Times New Roman"/>
                <a:cs typeface="Times New Roman"/>
              </a:rPr>
              <a:t>(angle</a:t>
            </a:r>
            <a:r>
              <a:rPr sz="2000" spc="-25" dirty="0">
                <a:latin typeface="Times New Roman"/>
                <a:cs typeface="Times New Roman"/>
              </a:rPr>
              <a:t> </a:t>
            </a:r>
            <a:r>
              <a:rPr sz="2000" dirty="0">
                <a:latin typeface="Times New Roman"/>
                <a:cs typeface="Times New Roman"/>
              </a:rPr>
              <a:t>between</a:t>
            </a:r>
            <a:r>
              <a:rPr sz="2000" spc="-10"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profile</a:t>
            </a:r>
            <a:r>
              <a:rPr sz="2000" spc="-30" dirty="0">
                <a:latin typeface="Times New Roman"/>
                <a:cs typeface="Times New Roman"/>
              </a:rPr>
              <a:t> </a:t>
            </a:r>
            <a:r>
              <a:rPr sz="2000" dirty="0">
                <a:latin typeface="Times New Roman"/>
                <a:cs typeface="Times New Roman"/>
              </a:rPr>
              <a:t>and</a:t>
            </a:r>
            <a:endParaRPr sz="2000">
              <a:latin typeface="Times New Roman"/>
              <a:cs typeface="Times New Roman"/>
            </a:endParaRPr>
          </a:p>
        </p:txBody>
      </p:sp>
      <p:sp>
        <p:nvSpPr>
          <p:cNvPr id="26" name="object 26"/>
          <p:cNvSpPr txBox="1"/>
          <p:nvPr/>
        </p:nvSpPr>
        <p:spPr>
          <a:xfrm>
            <a:off x="154939" y="6371031"/>
            <a:ext cx="203898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the</a:t>
            </a:r>
            <a:r>
              <a:rPr sz="2000" spc="-40" dirty="0">
                <a:latin typeface="Times New Roman"/>
                <a:cs typeface="Times New Roman"/>
              </a:rPr>
              <a:t> </a:t>
            </a:r>
            <a:r>
              <a:rPr sz="2000" dirty="0">
                <a:latin typeface="Times New Roman"/>
                <a:cs typeface="Times New Roman"/>
              </a:rPr>
              <a:t>flow</a:t>
            </a:r>
            <a:r>
              <a:rPr sz="2000" spc="-40" dirty="0">
                <a:latin typeface="Times New Roman"/>
                <a:cs typeface="Times New Roman"/>
              </a:rPr>
              <a:t> </a:t>
            </a:r>
            <a:r>
              <a:rPr sz="2000" dirty="0">
                <a:latin typeface="Times New Roman"/>
                <a:cs typeface="Times New Roman"/>
              </a:rPr>
              <a:t>direction</a:t>
            </a:r>
            <a:r>
              <a:rPr sz="2000" spc="-60" dirty="0">
                <a:latin typeface="Times New Roman"/>
                <a:cs typeface="Times New Roman"/>
              </a:rPr>
              <a:t> </a:t>
            </a:r>
            <a:r>
              <a:rPr sz="2000" dirty="0">
                <a:latin typeface="Times New Roman"/>
                <a:cs typeface="Times New Roman"/>
              </a:rPr>
              <a:t>).</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539" y="45141"/>
            <a:ext cx="8824595" cy="3227705"/>
          </a:xfrm>
          <a:prstGeom prst="rect">
            <a:avLst/>
          </a:prstGeom>
        </p:spPr>
        <p:txBody>
          <a:bodyPr vert="horz" wrap="square" lIns="0" tIns="165735" rIns="0" bIns="0" rtlCol="0">
            <a:spAutoFit/>
          </a:bodyPr>
          <a:lstStyle/>
          <a:p>
            <a:pPr marL="38100">
              <a:lnSpc>
                <a:spcPct val="100000"/>
              </a:lnSpc>
              <a:spcBef>
                <a:spcPts val="1305"/>
              </a:spcBef>
            </a:pPr>
            <a:r>
              <a:rPr sz="2000" i="1" dirty="0">
                <a:latin typeface="Times New Roman"/>
                <a:cs typeface="Times New Roman"/>
              </a:rPr>
              <a:t>w</a:t>
            </a:r>
            <a:r>
              <a:rPr sz="2000" i="1" spc="-10"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apparent</a:t>
            </a:r>
            <a:r>
              <a:rPr sz="2000" spc="-55" dirty="0">
                <a:latin typeface="Times New Roman"/>
                <a:cs typeface="Times New Roman"/>
              </a:rPr>
              <a:t> </a:t>
            </a:r>
            <a:r>
              <a:rPr sz="2000" dirty="0">
                <a:latin typeface="Times New Roman"/>
                <a:cs typeface="Times New Roman"/>
              </a:rPr>
              <a:t>wind</a:t>
            </a:r>
            <a:r>
              <a:rPr sz="2000" spc="-15" dirty="0">
                <a:latin typeface="Times New Roman"/>
                <a:cs typeface="Times New Roman"/>
              </a:rPr>
              <a:t> </a:t>
            </a:r>
            <a:r>
              <a:rPr sz="2000" dirty="0">
                <a:latin typeface="Times New Roman"/>
                <a:cs typeface="Times New Roman"/>
              </a:rPr>
              <a:t>velocity</a:t>
            </a:r>
            <a:r>
              <a:rPr sz="2000" spc="-40" dirty="0">
                <a:latin typeface="Times New Roman"/>
                <a:cs typeface="Times New Roman"/>
              </a:rPr>
              <a:t> </a:t>
            </a:r>
            <a:r>
              <a:rPr sz="2000" spc="-5" dirty="0">
                <a:latin typeface="Times New Roman"/>
                <a:cs typeface="Times New Roman"/>
              </a:rPr>
              <a:t>(m/sec).</a:t>
            </a:r>
            <a:endParaRPr sz="2000">
              <a:latin typeface="Times New Roman"/>
              <a:cs typeface="Times New Roman"/>
            </a:endParaRPr>
          </a:p>
          <a:p>
            <a:pPr marL="38100">
              <a:lnSpc>
                <a:spcPct val="100000"/>
              </a:lnSpc>
              <a:spcBef>
                <a:spcPts val="1200"/>
              </a:spcBef>
            </a:pPr>
            <a:r>
              <a:rPr sz="2000" i="1" dirty="0">
                <a:latin typeface="Times New Roman"/>
                <a:cs typeface="Times New Roman"/>
              </a:rPr>
              <a:t>A</a:t>
            </a:r>
            <a:r>
              <a:rPr sz="2000" i="1" spc="-10" dirty="0">
                <a:latin typeface="Times New Roman"/>
                <a:cs typeface="Times New Roman"/>
              </a:rPr>
              <a:t> </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profile</a:t>
            </a:r>
            <a:r>
              <a:rPr sz="2000" spc="-40" dirty="0">
                <a:latin typeface="Times New Roman"/>
                <a:cs typeface="Times New Roman"/>
              </a:rPr>
              <a:t> </a:t>
            </a:r>
            <a:r>
              <a:rPr sz="2000" dirty="0">
                <a:latin typeface="Times New Roman"/>
                <a:cs typeface="Times New Roman"/>
              </a:rPr>
              <a:t>area</a:t>
            </a:r>
            <a:r>
              <a:rPr sz="2000" spc="-35" dirty="0">
                <a:latin typeface="Times New Roman"/>
                <a:cs typeface="Times New Roman"/>
              </a:rPr>
              <a:t> </a:t>
            </a:r>
            <a:r>
              <a:rPr sz="2000" dirty="0">
                <a:latin typeface="Times New Roman"/>
                <a:cs typeface="Times New Roman"/>
              </a:rPr>
              <a:t>(m</a:t>
            </a:r>
            <a:r>
              <a:rPr sz="1950" baseline="25641" dirty="0">
                <a:latin typeface="Times New Roman"/>
                <a:cs typeface="Times New Roman"/>
              </a:rPr>
              <a:t>2</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a:t>
            </a:r>
            <a:r>
              <a:rPr sz="2000" spc="475" dirty="0">
                <a:latin typeface="Times New Roman"/>
                <a:cs typeface="Times New Roman"/>
              </a:rPr>
              <a:t> </a:t>
            </a:r>
            <a:r>
              <a:rPr sz="2000" spc="10" dirty="0">
                <a:latin typeface="Times New Roman"/>
                <a:cs typeface="Times New Roman"/>
              </a:rPr>
              <a:t>b</a:t>
            </a:r>
            <a:r>
              <a:rPr sz="1950" spc="15" baseline="-21367" dirty="0">
                <a:latin typeface="Times New Roman"/>
                <a:cs typeface="Times New Roman"/>
              </a:rPr>
              <a:t>p</a:t>
            </a:r>
            <a:r>
              <a:rPr sz="1950" baseline="-21367" dirty="0">
                <a:latin typeface="Times New Roman"/>
                <a:cs typeface="Times New Roman"/>
              </a:rPr>
              <a:t> </a:t>
            </a:r>
            <a:r>
              <a:rPr sz="2000" spc="-5" dirty="0">
                <a:latin typeface="Times New Roman"/>
                <a:cs typeface="Times New Roman"/>
              </a:rPr>
              <a:t>L.</a:t>
            </a:r>
            <a:endParaRPr sz="2000">
              <a:latin typeface="Times New Roman"/>
              <a:cs typeface="Times New Roman"/>
            </a:endParaRPr>
          </a:p>
          <a:p>
            <a:pPr marL="38100">
              <a:lnSpc>
                <a:spcPct val="100000"/>
              </a:lnSpc>
              <a:spcBef>
                <a:spcPts val="1200"/>
              </a:spcBef>
            </a:pPr>
            <a:r>
              <a:rPr sz="2000" i="1" spc="5" dirty="0">
                <a:latin typeface="Times New Roman"/>
                <a:cs typeface="Times New Roman"/>
              </a:rPr>
              <a:t>Ρ</a:t>
            </a:r>
            <a:r>
              <a:rPr sz="1950" i="1" spc="7" baseline="-21367" dirty="0">
                <a:latin typeface="Times New Roman"/>
                <a:cs typeface="Times New Roman"/>
              </a:rPr>
              <a:t>a</a:t>
            </a:r>
            <a:r>
              <a:rPr sz="1950" i="1" spc="494" baseline="-21367" dirty="0">
                <a:latin typeface="Times New Roman"/>
                <a:cs typeface="Times New Roman"/>
              </a:rPr>
              <a:t> </a:t>
            </a:r>
            <a:r>
              <a:rPr sz="2000" dirty="0">
                <a:latin typeface="Times New Roman"/>
                <a:cs typeface="Times New Roman"/>
              </a:rPr>
              <a:t>=</a:t>
            </a:r>
            <a:r>
              <a:rPr sz="2000" spc="-25" dirty="0">
                <a:latin typeface="Times New Roman"/>
                <a:cs typeface="Times New Roman"/>
              </a:rPr>
              <a:t> </a:t>
            </a:r>
            <a:r>
              <a:rPr sz="2000" spc="-5" dirty="0">
                <a:latin typeface="Times New Roman"/>
                <a:cs typeface="Times New Roman"/>
              </a:rPr>
              <a:t>air</a:t>
            </a:r>
            <a:r>
              <a:rPr sz="2000" spc="-10" dirty="0">
                <a:latin typeface="Times New Roman"/>
                <a:cs typeface="Times New Roman"/>
              </a:rPr>
              <a:t> </a:t>
            </a:r>
            <a:r>
              <a:rPr sz="2000" dirty="0">
                <a:latin typeface="Times New Roman"/>
                <a:cs typeface="Times New Roman"/>
              </a:rPr>
              <a:t>density</a:t>
            </a:r>
            <a:r>
              <a:rPr sz="2000" spc="-40" dirty="0">
                <a:latin typeface="Times New Roman"/>
                <a:cs typeface="Times New Roman"/>
              </a:rPr>
              <a:t> </a:t>
            </a:r>
            <a:r>
              <a:rPr sz="2000" dirty="0">
                <a:latin typeface="Times New Roman"/>
                <a:cs typeface="Times New Roman"/>
              </a:rPr>
              <a:t>(Kg/m</a:t>
            </a:r>
            <a:r>
              <a:rPr sz="1950" baseline="25641" dirty="0">
                <a:latin typeface="Times New Roman"/>
                <a:cs typeface="Times New Roman"/>
              </a:rPr>
              <a:t>2</a:t>
            </a:r>
            <a:r>
              <a:rPr sz="2000" dirty="0">
                <a:latin typeface="Times New Roman"/>
                <a:cs typeface="Times New Roman"/>
              </a:rPr>
              <a:t>).</a:t>
            </a:r>
            <a:endParaRPr sz="2000">
              <a:latin typeface="Times New Roman"/>
              <a:cs typeface="Times New Roman"/>
            </a:endParaRPr>
          </a:p>
          <a:p>
            <a:pPr marL="38100" marR="5905500">
              <a:lnSpc>
                <a:spcPts val="3600"/>
              </a:lnSpc>
              <a:spcBef>
                <a:spcPts val="320"/>
              </a:spcBef>
            </a:pPr>
            <a:r>
              <a:rPr sz="2000" dirty="0">
                <a:latin typeface="Times New Roman"/>
                <a:cs typeface="Times New Roman"/>
              </a:rPr>
              <a:t>L</a:t>
            </a:r>
            <a:r>
              <a:rPr sz="2000" spc="-85" dirty="0">
                <a:latin typeface="Times New Roman"/>
                <a:cs typeface="Times New Roman"/>
              </a:rPr>
              <a:t> </a:t>
            </a:r>
            <a:r>
              <a:rPr sz="2000" dirty="0">
                <a:latin typeface="Times New Roman"/>
                <a:cs typeface="Times New Roman"/>
              </a:rPr>
              <a:t>=</a:t>
            </a:r>
            <a:r>
              <a:rPr sz="2000" spc="-25" dirty="0">
                <a:latin typeface="Times New Roman"/>
                <a:cs typeface="Times New Roman"/>
              </a:rPr>
              <a:t> </a:t>
            </a:r>
            <a:r>
              <a:rPr sz="2000" dirty="0">
                <a:latin typeface="Times New Roman"/>
                <a:cs typeface="Times New Roman"/>
              </a:rPr>
              <a:t>length</a:t>
            </a:r>
            <a:r>
              <a:rPr sz="2000" spc="-45" dirty="0">
                <a:latin typeface="Times New Roman"/>
                <a:cs typeface="Times New Roman"/>
              </a:rPr>
              <a:t> </a:t>
            </a:r>
            <a:r>
              <a:rPr sz="2000" dirty="0">
                <a:latin typeface="Times New Roman"/>
                <a:cs typeface="Times New Roman"/>
              </a:rPr>
              <a:t>of</a:t>
            </a:r>
            <a:r>
              <a:rPr sz="2000" spc="-2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profile</a:t>
            </a:r>
            <a:r>
              <a:rPr sz="2000" spc="-45" dirty="0">
                <a:latin typeface="Times New Roman"/>
                <a:cs typeface="Times New Roman"/>
              </a:rPr>
              <a:t> </a:t>
            </a:r>
            <a:r>
              <a:rPr sz="2000" spc="-5" dirty="0">
                <a:latin typeface="Times New Roman"/>
                <a:cs typeface="Times New Roman"/>
              </a:rPr>
              <a:t>(m) </a:t>
            </a:r>
            <a:r>
              <a:rPr sz="2000" spc="-484" dirty="0">
                <a:latin typeface="Times New Roman"/>
                <a:cs typeface="Times New Roman"/>
              </a:rPr>
              <a:t> </a:t>
            </a:r>
            <a:r>
              <a:rPr sz="2000" spc="10" dirty="0">
                <a:latin typeface="Times New Roman"/>
                <a:cs typeface="Times New Roman"/>
              </a:rPr>
              <a:t>b</a:t>
            </a:r>
            <a:r>
              <a:rPr sz="1950" spc="15" baseline="-21367" dirty="0">
                <a:latin typeface="Times New Roman"/>
                <a:cs typeface="Times New Roman"/>
              </a:rPr>
              <a:t>p</a:t>
            </a:r>
            <a:r>
              <a:rPr sz="1950" spc="217" baseline="-21367"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width</a:t>
            </a:r>
            <a:r>
              <a:rPr sz="2000" spc="-4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35" dirty="0">
                <a:latin typeface="Times New Roman"/>
                <a:cs typeface="Times New Roman"/>
              </a:rPr>
              <a:t> </a:t>
            </a:r>
            <a:r>
              <a:rPr sz="2000" dirty="0">
                <a:latin typeface="Times New Roman"/>
                <a:cs typeface="Times New Roman"/>
              </a:rPr>
              <a:t>profile</a:t>
            </a:r>
            <a:r>
              <a:rPr sz="2000" spc="-50" dirty="0">
                <a:latin typeface="Times New Roman"/>
                <a:cs typeface="Times New Roman"/>
              </a:rPr>
              <a:t> </a:t>
            </a:r>
            <a:r>
              <a:rPr sz="2000" spc="-5" dirty="0">
                <a:latin typeface="Times New Roman"/>
                <a:cs typeface="Times New Roman"/>
              </a:rPr>
              <a:t>(m)</a:t>
            </a:r>
            <a:endParaRPr sz="2000">
              <a:latin typeface="Times New Roman"/>
              <a:cs typeface="Times New Roman"/>
            </a:endParaRPr>
          </a:p>
          <a:p>
            <a:pPr marL="38100">
              <a:lnSpc>
                <a:spcPct val="100000"/>
              </a:lnSpc>
              <a:spcBef>
                <a:spcPts val="885"/>
              </a:spcBef>
            </a:pPr>
            <a:r>
              <a:rPr sz="2000" i="1" spc="5" dirty="0">
                <a:latin typeface="Times New Roman"/>
                <a:cs typeface="Times New Roman"/>
              </a:rPr>
              <a:t>C</a:t>
            </a:r>
            <a:r>
              <a:rPr sz="1950" i="1" spc="7" baseline="-21367" dirty="0">
                <a:latin typeface="Times New Roman"/>
                <a:cs typeface="Times New Roman"/>
              </a:rPr>
              <a:t>R</a:t>
            </a:r>
            <a:r>
              <a:rPr sz="1950" i="1" spc="262" baseline="-21367"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drag</a:t>
            </a:r>
            <a:r>
              <a:rPr sz="2000" spc="-15" dirty="0">
                <a:latin typeface="Times New Roman"/>
                <a:cs typeface="Times New Roman"/>
              </a:rPr>
              <a:t> </a:t>
            </a:r>
            <a:r>
              <a:rPr sz="2000" spc="-5" dirty="0">
                <a:latin typeface="Times New Roman"/>
                <a:cs typeface="Times New Roman"/>
              </a:rPr>
              <a:t>coefficient</a:t>
            </a:r>
            <a:r>
              <a:rPr sz="2000" spc="-40" dirty="0">
                <a:latin typeface="Times New Roman"/>
                <a:cs typeface="Times New Roman"/>
              </a:rPr>
              <a:t> </a:t>
            </a:r>
            <a:r>
              <a:rPr sz="2000" spc="-5" dirty="0">
                <a:latin typeface="Times New Roman"/>
                <a:cs typeface="Times New Roman"/>
              </a:rPr>
              <a:t>(dimensionless).</a:t>
            </a:r>
            <a:endParaRPr sz="2000">
              <a:latin typeface="Times New Roman"/>
              <a:cs typeface="Times New Roman"/>
            </a:endParaRPr>
          </a:p>
          <a:p>
            <a:pPr marL="38100">
              <a:lnSpc>
                <a:spcPct val="100000"/>
              </a:lnSpc>
              <a:spcBef>
                <a:spcPts val="1200"/>
              </a:spcBef>
            </a:pPr>
            <a:r>
              <a:rPr sz="2000" dirty="0">
                <a:latin typeface="Times New Roman"/>
                <a:cs typeface="Times New Roman"/>
              </a:rPr>
              <a:t>The horizontal</a:t>
            </a:r>
            <a:r>
              <a:rPr sz="2000" spc="-35" dirty="0">
                <a:latin typeface="Times New Roman"/>
                <a:cs typeface="Times New Roman"/>
              </a:rPr>
              <a:t> </a:t>
            </a:r>
            <a:r>
              <a:rPr sz="2000" dirty="0">
                <a:latin typeface="Times New Roman"/>
                <a:cs typeface="Times New Roman"/>
              </a:rPr>
              <a:t>drag</a:t>
            </a:r>
            <a:r>
              <a:rPr sz="2000" spc="-25" dirty="0">
                <a:latin typeface="Times New Roman"/>
                <a:cs typeface="Times New Roman"/>
              </a:rPr>
              <a:t> </a:t>
            </a:r>
            <a:r>
              <a:rPr sz="2000" dirty="0">
                <a:latin typeface="Times New Roman"/>
                <a:cs typeface="Times New Roman"/>
              </a:rPr>
              <a:t>force</a:t>
            </a:r>
            <a:r>
              <a:rPr sz="2000" spc="-15" dirty="0">
                <a:latin typeface="Times New Roman"/>
                <a:cs typeface="Times New Roman"/>
              </a:rPr>
              <a:t> </a:t>
            </a:r>
            <a:r>
              <a:rPr sz="2000" spc="5" dirty="0">
                <a:latin typeface="Times New Roman"/>
                <a:cs typeface="Times New Roman"/>
              </a:rPr>
              <a:t>(F</a:t>
            </a:r>
            <a:r>
              <a:rPr sz="1950" spc="7" baseline="-21367" dirty="0">
                <a:latin typeface="Times New Roman"/>
                <a:cs typeface="Times New Roman"/>
              </a:rPr>
              <a:t>R</a:t>
            </a:r>
            <a:r>
              <a:rPr sz="2000" spc="5" dirty="0">
                <a:latin typeface="Times New Roman"/>
                <a:cs typeface="Times New Roman"/>
              </a:rPr>
              <a:t>)</a:t>
            </a:r>
            <a:r>
              <a:rPr sz="2000" spc="-25" dirty="0">
                <a:latin typeface="Times New Roman"/>
                <a:cs typeface="Times New Roman"/>
              </a:rPr>
              <a:t> </a:t>
            </a:r>
            <a:r>
              <a:rPr sz="2000" dirty="0">
                <a:latin typeface="Times New Roman"/>
                <a:cs typeface="Times New Roman"/>
              </a:rPr>
              <a:t>developed</a:t>
            </a:r>
            <a:r>
              <a:rPr sz="2000" spc="-35" dirty="0">
                <a:latin typeface="Times New Roman"/>
                <a:cs typeface="Times New Roman"/>
              </a:rPr>
              <a:t> </a:t>
            </a:r>
            <a:r>
              <a:rPr sz="2000" spc="5" dirty="0">
                <a:latin typeface="Times New Roman"/>
                <a:cs typeface="Times New Roman"/>
              </a:rPr>
              <a:t>due</a:t>
            </a:r>
            <a:r>
              <a:rPr sz="2000" spc="-10" dirty="0">
                <a:latin typeface="Times New Roman"/>
                <a:cs typeface="Times New Roman"/>
              </a:rPr>
              <a:t> </a:t>
            </a:r>
            <a:r>
              <a:rPr sz="2000" dirty="0">
                <a:latin typeface="Times New Roman"/>
                <a:cs typeface="Times New Roman"/>
              </a:rPr>
              <a:t>to</a:t>
            </a:r>
            <a:r>
              <a:rPr sz="2000" spc="-15" dirty="0">
                <a:latin typeface="Times New Roman"/>
                <a:cs typeface="Times New Roman"/>
              </a:rPr>
              <a:t> </a:t>
            </a:r>
            <a:r>
              <a:rPr sz="2000" spc="-5" dirty="0">
                <a:latin typeface="Times New Roman"/>
                <a:cs typeface="Times New Roman"/>
              </a:rPr>
              <a:t>friction</a:t>
            </a:r>
            <a:r>
              <a:rPr sz="2000" spc="-20" dirty="0">
                <a:latin typeface="Times New Roman"/>
                <a:cs typeface="Times New Roman"/>
              </a:rPr>
              <a:t> </a:t>
            </a:r>
            <a:r>
              <a:rPr sz="2000" dirty="0">
                <a:latin typeface="Times New Roman"/>
                <a:cs typeface="Times New Roman"/>
              </a:rPr>
              <a:t>with</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surface</a:t>
            </a:r>
            <a:r>
              <a:rPr sz="2000" spc="-3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profile</a:t>
            </a:r>
            <a:endParaRPr sz="2000">
              <a:latin typeface="Times New Roman"/>
              <a:cs typeface="Times New Roman"/>
            </a:endParaRPr>
          </a:p>
        </p:txBody>
      </p:sp>
      <p:sp>
        <p:nvSpPr>
          <p:cNvPr id="3" name="object 3"/>
          <p:cNvSpPr txBox="1"/>
          <p:nvPr/>
        </p:nvSpPr>
        <p:spPr>
          <a:xfrm>
            <a:off x="154939" y="3398342"/>
            <a:ext cx="265430"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i</a:t>
            </a:r>
            <a:r>
              <a:rPr sz="2000" spc="-10" dirty="0">
                <a:latin typeface="Times New Roman"/>
                <a:cs typeface="Times New Roman"/>
              </a:rPr>
              <a:t>s</a:t>
            </a:r>
            <a:r>
              <a:rPr sz="2000" dirty="0">
                <a:latin typeface="Times New Roman"/>
                <a:cs typeface="Times New Roman"/>
              </a:rPr>
              <a:t>:</a:t>
            </a:r>
            <a:endParaRPr sz="2000">
              <a:latin typeface="Times New Roman"/>
              <a:cs typeface="Times New Roman"/>
            </a:endParaRPr>
          </a:p>
        </p:txBody>
      </p:sp>
      <p:sp>
        <p:nvSpPr>
          <p:cNvPr id="4" name="object 4"/>
          <p:cNvSpPr txBox="1"/>
          <p:nvPr/>
        </p:nvSpPr>
        <p:spPr>
          <a:xfrm>
            <a:off x="129539" y="4313301"/>
            <a:ext cx="4867910" cy="330835"/>
          </a:xfrm>
          <a:prstGeom prst="rect">
            <a:avLst/>
          </a:prstGeom>
        </p:spPr>
        <p:txBody>
          <a:bodyPr vert="horz" wrap="square" lIns="0" tIns="12700" rIns="0" bIns="0" rtlCol="0">
            <a:spAutoFit/>
          </a:bodyPr>
          <a:lstStyle/>
          <a:p>
            <a:pPr marL="38100">
              <a:lnSpc>
                <a:spcPct val="100000"/>
              </a:lnSpc>
              <a:spcBef>
                <a:spcPts val="100"/>
              </a:spcBef>
            </a:pPr>
            <a:r>
              <a:rPr sz="2000" dirty="0">
                <a:latin typeface="Times New Roman"/>
                <a:cs typeface="Times New Roman"/>
              </a:rPr>
              <a:t>The vertical</a:t>
            </a:r>
            <a:r>
              <a:rPr sz="2000" spc="-30" dirty="0">
                <a:latin typeface="Times New Roman"/>
                <a:cs typeface="Times New Roman"/>
              </a:rPr>
              <a:t> </a:t>
            </a:r>
            <a:r>
              <a:rPr sz="2000" dirty="0">
                <a:latin typeface="Times New Roman"/>
                <a:cs typeface="Times New Roman"/>
              </a:rPr>
              <a:t>force</a:t>
            </a:r>
            <a:r>
              <a:rPr sz="2000" spc="-40" dirty="0">
                <a:latin typeface="Times New Roman"/>
                <a:cs typeface="Times New Roman"/>
              </a:rPr>
              <a:t> </a:t>
            </a:r>
            <a:r>
              <a:rPr sz="2000" spc="-5" dirty="0">
                <a:latin typeface="Times New Roman"/>
                <a:cs typeface="Times New Roman"/>
              </a:rPr>
              <a:t>lift</a:t>
            </a:r>
            <a:r>
              <a:rPr sz="2000" spc="-25" dirty="0">
                <a:latin typeface="Times New Roman"/>
                <a:cs typeface="Times New Roman"/>
              </a:rPr>
              <a:t> </a:t>
            </a:r>
            <a:r>
              <a:rPr sz="2000" spc="5" dirty="0">
                <a:latin typeface="Times New Roman"/>
                <a:cs typeface="Times New Roman"/>
              </a:rPr>
              <a:t>(F</a:t>
            </a:r>
            <a:r>
              <a:rPr sz="1950" spc="7" baseline="-21367" dirty="0">
                <a:latin typeface="Times New Roman"/>
                <a:cs typeface="Times New Roman"/>
              </a:rPr>
              <a:t>L</a:t>
            </a:r>
            <a:r>
              <a:rPr sz="2000" spc="5" dirty="0">
                <a:latin typeface="Times New Roman"/>
                <a:cs typeface="Times New Roman"/>
              </a:rPr>
              <a:t>)</a:t>
            </a:r>
            <a:r>
              <a:rPr sz="2000" spc="-15"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be </a:t>
            </a:r>
            <a:r>
              <a:rPr sz="2000" spc="-5" dirty="0">
                <a:latin typeface="Times New Roman"/>
                <a:cs typeface="Times New Roman"/>
              </a:rPr>
              <a:t>calculated</a:t>
            </a:r>
            <a:r>
              <a:rPr sz="2000" spc="-30" dirty="0">
                <a:latin typeface="Times New Roman"/>
                <a:cs typeface="Times New Roman"/>
              </a:rPr>
              <a:t> </a:t>
            </a:r>
            <a:r>
              <a:rPr sz="2000" dirty="0">
                <a:latin typeface="Times New Roman"/>
                <a:cs typeface="Times New Roman"/>
              </a:rPr>
              <a:t>as:</a:t>
            </a:r>
            <a:endParaRPr sz="2000">
              <a:latin typeface="Times New Roman"/>
              <a:cs typeface="Times New Roman"/>
            </a:endParaRPr>
          </a:p>
        </p:txBody>
      </p:sp>
      <p:sp>
        <p:nvSpPr>
          <p:cNvPr id="5" name="object 5"/>
          <p:cNvSpPr txBox="1"/>
          <p:nvPr/>
        </p:nvSpPr>
        <p:spPr>
          <a:xfrm>
            <a:off x="129539" y="5076342"/>
            <a:ext cx="8871585" cy="1397000"/>
          </a:xfrm>
          <a:prstGeom prst="rect">
            <a:avLst/>
          </a:prstGeom>
        </p:spPr>
        <p:txBody>
          <a:bodyPr vert="horz" wrap="square" lIns="0" tIns="12065" rIns="0" bIns="0" rtlCol="0">
            <a:spAutoFit/>
          </a:bodyPr>
          <a:lstStyle/>
          <a:p>
            <a:pPr marL="38100" marR="30480">
              <a:lnSpc>
                <a:spcPct val="150000"/>
              </a:lnSpc>
              <a:spcBef>
                <a:spcPts val="95"/>
              </a:spcBef>
            </a:pPr>
            <a:r>
              <a:rPr sz="2000" dirty="0">
                <a:latin typeface="Times New Roman"/>
                <a:cs typeface="Times New Roman"/>
              </a:rPr>
              <a:t>The drag </a:t>
            </a:r>
            <a:r>
              <a:rPr sz="2000" spc="-5" dirty="0">
                <a:latin typeface="Times New Roman"/>
                <a:cs typeface="Times New Roman"/>
              </a:rPr>
              <a:t>coefficient </a:t>
            </a:r>
            <a:r>
              <a:rPr sz="2000" spc="5" dirty="0">
                <a:latin typeface="Times New Roman"/>
                <a:cs typeface="Times New Roman"/>
              </a:rPr>
              <a:t>C</a:t>
            </a:r>
            <a:r>
              <a:rPr sz="1950" spc="7" baseline="-21367" dirty="0">
                <a:latin typeface="Times New Roman"/>
                <a:cs typeface="Times New Roman"/>
              </a:rPr>
              <a:t>R</a:t>
            </a:r>
            <a:r>
              <a:rPr sz="1950" spc="15" baseline="-21367" dirty="0">
                <a:latin typeface="Times New Roman"/>
                <a:cs typeface="Times New Roman"/>
              </a:rPr>
              <a:t> </a:t>
            </a:r>
            <a:r>
              <a:rPr sz="2000" dirty="0">
                <a:latin typeface="Times New Roman"/>
                <a:cs typeface="Times New Roman"/>
              </a:rPr>
              <a:t>and the </a:t>
            </a:r>
            <a:r>
              <a:rPr sz="2000" spc="-5" dirty="0">
                <a:latin typeface="Times New Roman"/>
                <a:cs typeface="Times New Roman"/>
              </a:rPr>
              <a:t>lift coefficient </a:t>
            </a:r>
            <a:r>
              <a:rPr sz="2000" spc="5" dirty="0">
                <a:latin typeface="Times New Roman"/>
                <a:cs typeface="Times New Roman"/>
              </a:rPr>
              <a:t>C</a:t>
            </a:r>
            <a:r>
              <a:rPr sz="1950" spc="7" baseline="-21367" dirty="0">
                <a:latin typeface="Times New Roman"/>
                <a:cs typeface="Times New Roman"/>
              </a:rPr>
              <a:t>a</a:t>
            </a:r>
            <a:r>
              <a:rPr sz="1950" spc="15" baseline="-21367" dirty="0">
                <a:latin typeface="Times New Roman"/>
                <a:cs typeface="Times New Roman"/>
              </a:rPr>
              <a:t> </a:t>
            </a:r>
            <a:r>
              <a:rPr sz="2000" dirty="0">
                <a:latin typeface="Times New Roman"/>
                <a:cs typeface="Times New Roman"/>
              </a:rPr>
              <a:t>are </a:t>
            </a:r>
            <a:r>
              <a:rPr sz="2000" spc="-5" dirty="0">
                <a:latin typeface="Times New Roman"/>
                <a:cs typeface="Times New Roman"/>
              </a:rPr>
              <a:t>determined experimentally </a:t>
            </a:r>
            <a:r>
              <a:rPr sz="2000" dirty="0">
                <a:latin typeface="Times New Roman"/>
                <a:cs typeface="Times New Roman"/>
              </a:rPr>
              <a:t>for a </a:t>
            </a:r>
            <a:r>
              <a:rPr sz="2000" spc="-484" dirty="0">
                <a:latin typeface="Times New Roman"/>
                <a:cs typeface="Times New Roman"/>
              </a:rPr>
              <a:t> </a:t>
            </a:r>
            <a:r>
              <a:rPr sz="2000" dirty="0">
                <a:latin typeface="Times New Roman"/>
                <a:cs typeface="Times New Roman"/>
              </a:rPr>
              <a:t>particular</a:t>
            </a:r>
            <a:r>
              <a:rPr sz="2000" spc="-45" dirty="0">
                <a:latin typeface="Times New Roman"/>
                <a:cs typeface="Times New Roman"/>
              </a:rPr>
              <a:t> </a:t>
            </a:r>
            <a:r>
              <a:rPr sz="2000" dirty="0">
                <a:latin typeface="Times New Roman"/>
                <a:cs typeface="Times New Roman"/>
              </a:rPr>
              <a:t>profile.</a:t>
            </a:r>
            <a:r>
              <a:rPr sz="2000" spc="-75" dirty="0">
                <a:latin typeface="Times New Roman"/>
                <a:cs typeface="Times New Roman"/>
              </a:rPr>
              <a:t> </a:t>
            </a:r>
            <a:r>
              <a:rPr sz="2000" dirty="0">
                <a:latin typeface="Times New Roman"/>
                <a:cs typeface="Times New Roman"/>
              </a:rPr>
              <a:t>The values</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15" dirty="0">
                <a:latin typeface="Times New Roman"/>
                <a:cs typeface="Times New Roman"/>
              </a:rPr>
              <a:t>C</a:t>
            </a:r>
            <a:r>
              <a:rPr sz="1950" spc="22" baseline="-21367" dirty="0">
                <a:latin typeface="Times New Roman"/>
                <a:cs typeface="Times New Roman"/>
              </a:rPr>
              <a:t>R</a:t>
            </a:r>
            <a:r>
              <a:rPr sz="1950" spc="270" baseline="-21367"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spc="5" dirty="0">
                <a:latin typeface="Times New Roman"/>
                <a:cs typeface="Times New Roman"/>
              </a:rPr>
              <a:t>C</a:t>
            </a:r>
            <a:r>
              <a:rPr sz="1950" spc="7" baseline="-21367" dirty="0">
                <a:latin typeface="Times New Roman"/>
                <a:cs typeface="Times New Roman"/>
              </a:rPr>
              <a:t>a</a:t>
            </a:r>
            <a:r>
              <a:rPr sz="1950" spc="277" baseline="-21367" dirty="0">
                <a:latin typeface="Times New Roman"/>
                <a:cs typeface="Times New Roman"/>
              </a:rPr>
              <a:t> </a:t>
            </a:r>
            <a:r>
              <a:rPr sz="2000" dirty="0">
                <a:latin typeface="Times New Roman"/>
                <a:cs typeface="Times New Roman"/>
              </a:rPr>
              <a:t>are</a:t>
            </a:r>
            <a:r>
              <a:rPr sz="2000" spc="-15" dirty="0">
                <a:latin typeface="Times New Roman"/>
                <a:cs typeface="Times New Roman"/>
              </a:rPr>
              <a:t> </a:t>
            </a:r>
            <a:r>
              <a:rPr sz="2000" spc="-5" dirty="0">
                <a:latin typeface="Times New Roman"/>
                <a:cs typeface="Times New Roman"/>
              </a:rPr>
              <a:t>determined</a:t>
            </a:r>
            <a:r>
              <a:rPr sz="2000" spc="-15" dirty="0">
                <a:latin typeface="Times New Roman"/>
                <a:cs typeface="Times New Roman"/>
              </a:rPr>
              <a:t> </a:t>
            </a:r>
            <a:r>
              <a:rPr sz="2000" dirty="0">
                <a:latin typeface="Times New Roman"/>
                <a:cs typeface="Times New Roman"/>
              </a:rPr>
              <a:t>from</a:t>
            </a:r>
            <a:r>
              <a:rPr sz="2000" spc="-2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polar</a:t>
            </a:r>
            <a:r>
              <a:rPr sz="2000" spc="-15" dirty="0">
                <a:latin typeface="Times New Roman"/>
                <a:cs typeface="Times New Roman"/>
              </a:rPr>
              <a:t> </a:t>
            </a:r>
            <a:r>
              <a:rPr sz="2000" dirty="0">
                <a:latin typeface="Times New Roman"/>
                <a:cs typeface="Times New Roman"/>
              </a:rPr>
              <a:t>diagram</a:t>
            </a:r>
            <a:r>
              <a:rPr sz="2000" spc="-40" dirty="0">
                <a:latin typeface="Times New Roman"/>
                <a:cs typeface="Times New Roman"/>
              </a:rPr>
              <a:t> </a:t>
            </a:r>
            <a:r>
              <a:rPr sz="2000" dirty="0">
                <a:latin typeface="Times New Roman"/>
                <a:cs typeface="Times New Roman"/>
              </a:rPr>
              <a:t>with </a:t>
            </a:r>
            <a:r>
              <a:rPr sz="2000" spc="-484" dirty="0">
                <a:latin typeface="Times New Roman"/>
                <a:cs typeface="Times New Roman"/>
              </a:rPr>
              <a:t> </a:t>
            </a:r>
            <a:r>
              <a:rPr sz="2000" dirty="0">
                <a:latin typeface="Times New Roman"/>
                <a:cs typeface="Times New Roman"/>
              </a:rPr>
              <a:t>angle</a:t>
            </a:r>
            <a:r>
              <a:rPr sz="2000" spc="-2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attack</a:t>
            </a:r>
            <a:r>
              <a:rPr sz="2000" dirty="0">
                <a:latin typeface="Times New Roman"/>
                <a:cs typeface="Times New Roman"/>
              </a:rPr>
              <a:t> </a:t>
            </a:r>
            <a:r>
              <a:rPr sz="2000" spc="-5" dirty="0">
                <a:latin typeface="Times New Roman"/>
                <a:cs typeface="Times New Roman"/>
              </a:rPr>
              <a:t>as</a:t>
            </a:r>
            <a:r>
              <a:rPr sz="2000" spc="-1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spc="-5" dirty="0">
                <a:latin typeface="Times New Roman"/>
                <a:cs typeface="Times New Roman"/>
              </a:rPr>
              <a:t>parameter</a:t>
            </a:r>
            <a:r>
              <a:rPr sz="2000" spc="-20" dirty="0">
                <a:latin typeface="Times New Roman"/>
                <a:cs typeface="Times New Roman"/>
              </a:rPr>
              <a:t> </a:t>
            </a:r>
            <a:r>
              <a:rPr sz="2000" dirty="0">
                <a:latin typeface="Times New Roman"/>
                <a:cs typeface="Times New Roman"/>
              </a:rPr>
              <a:t>which</a:t>
            </a:r>
            <a:r>
              <a:rPr sz="2000" spc="-1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shown</a:t>
            </a:r>
            <a:r>
              <a:rPr sz="2000" spc="-3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next</a:t>
            </a:r>
            <a:r>
              <a:rPr sz="2000" spc="-25" dirty="0">
                <a:latin typeface="Times New Roman"/>
                <a:cs typeface="Times New Roman"/>
              </a:rPr>
              <a:t> </a:t>
            </a:r>
            <a:r>
              <a:rPr sz="2000" spc="-5" dirty="0">
                <a:latin typeface="Times New Roman"/>
                <a:cs typeface="Times New Roman"/>
              </a:rPr>
              <a:t>slide.</a:t>
            </a:r>
            <a:endParaRPr sz="2000">
              <a:latin typeface="Times New Roman"/>
              <a:cs typeface="Times New Roman"/>
            </a:endParaRPr>
          </a:p>
        </p:txBody>
      </p:sp>
      <p:sp>
        <p:nvSpPr>
          <p:cNvPr id="6" name="object 6"/>
          <p:cNvSpPr txBox="1"/>
          <p:nvPr/>
        </p:nvSpPr>
        <p:spPr>
          <a:xfrm>
            <a:off x="5634611" y="3645434"/>
            <a:ext cx="434975" cy="342265"/>
          </a:xfrm>
          <a:prstGeom prst="rect">
            <a:avLst/>
          </a:prstGeom>
        </p:spPr>
        <p:txBody>
          <a:bodyPr vert="horz" wrap="square" lIns="0" tIns="15875" rIns="0" bIns="0" rtlCol="0">
            <a:spAutoFit/>
          </a:bodyPr>
          <a:lstStyle/>
          <a:p>
            <a:pPr marL="12700">
              <a:lnSpc>
                <a:spcPct val="100000"/>
              </a:lnSpc>
              <a:spcBef>
                <a:spcPts val="125"/>
              </a:spcBef>
            </a:pPr>
            <a:r>
              <a:rPr sz="2050" spc="35" dirty="0">
                <a:latin typeface="Times New Roman"/>
                <a:cs typeface="Times New Roman"/>
              </a:rPr>
              <a:t>(</a:t>
            </a:r>
            <a:r>
              <a:rPr sz="2050" spc="240" dirty="0">
                <a:latin typeface="Times New Roman"/>
                <a:cs typeface="Times New Roman"/>
              </a:rPr>
              <a:t>N</a:t>
            </a:r>
            <a:r>
              <a:rPr sz="2050" spc="85" dirty="0">
                <a:latin typeface="Times New Roman"/>
                <a:cs typeface="Times New Roman"/>
              </a:rPr>
              <a:t>)</a:t>
            </a:r>
            <a:endParaRPr sz="2050">
              <a:latin typeface="Times New Roman"/>
              <a:cs typeface="Times New Roman"/>
            </a:endParaRPr>
          </a:p>
        </p:txBody>
      </p:sp>
      <p:sp>
        <p:nvSpPr>
          <p:cNvPr id="7" name="object 7"/>
          <p:cNvSpPr txBox="1"/>
          <p:nvPr/>
        </p:nvSpPr>
        <p:spPr>
          <a:xfrm>
            <a:off x="1871960" y="3851393"/>
            <a:ext cx="1884680" cy="342265"/>
          </a:xfrm>
          <a:prstGeom prst="rect">
            <a:avLst/>
          </a:prstGeom>
        </p:spPr>
        <p:txBody>
          <a:bodyPr vert="horz" wrap="square" lIns="0" tIns="15875" rIns="0" bIns="0" rtlCol="0">
            <a:spAutoFit/>
          </a:bodyPr>
          <a:lstStyle/>
          <a:p>
            <a:pPr marL="12700">
              <a:lnSpc>
                <a:spcPct val="100000"/>
              </a:lnSpc>
              <a:spcBef>
                <a:spcPts val="125"/>
              </a:spcBef>
              <a:tabLst>
                <a:tab pos="1724025" algn="l"/>
              </a:tabLst>
            </a:pPr>
            <a:r>
              <a:rPr sz="2050" spc="130" dirty="0">
                <a:latin typeface="Times New Roman"/>
                <a:cs typeface="Times New Roman"/>
              </a:rPr>
              <a:t>2	2</a:t>
            </a:r>
            <a:endParaRPr sz="2050">
              <a:latin typeface="Times New Roman"/>
              <a:cs typeface="Times New Roman"/>
            </a:endParaRPr>
          </a:p>
        </p:txBody>
      </p:sp>
      <p:sp>
        <p:nvSpPr>
          <p:cNvPr id="8" name="object 8"/>
          <p:cNvSpPr txBox="1"/>
          <p:nvPr/>
        </p:nvSpPr>
        <p:spPr>
          <a:xfrm>
            <a:off x="1867240" y="3479522"/>
            <a:ext cx="1884680" cy="342265"/>
          </a:xfrm>
          <a:prstGeom prst="rect">
            <a:avLst/>
          </a:prstGeom>
        </p:spPr>
        <p:txBody>
          <a:bodyPr vert="horz" wrap="square" lIns="0" tIns="15875" rIns="0" bIns="0" rtlCol="0">
            <a:spAutoFit/>
          </a:bodyPr>
          <a:lstStyle/>
          <a:p>
            <a:pPr marL="12700">
              <a:lnSpc>
                <a:spcPct val="100000"/>
              </a:lnSpc>
              <a:spcBef>
                <a:spcPts val="125"/>
              </a:spcBef>
              <a:tabLst>
                <a:tab pos="1724025" algn="l"/>
              </a:tabLst>
            </a:pPr>
            <a:r>
              <a:rPr sz="2050" u="sng" spc="130" dirty="0">
                <a:uFill>
                  <a:solidFill>
                    <a:srgbClr val="000000"/>
                  </a:solidFill>
                </a:uFill>
                <a:latin typeface="Times New Roman"/>
                <a:cs typeface="Times New Roman"/>
              </a:rPr>
              <a:t>1</a:t>
            </a:r>
            <a:r>
              <a:rPr sz="2050" spc="130" dirty="0">
                <a:latin typeface="Times New Roman"/>
                <a:cs typeface="Times New Roman"/>
              </a:rPr>
              <a:t>	</a:t>
            </a:r>
            <a:r>
              <a:rPr sz="2050" u="sng" spc="130" dirty="0">
                <a:uFill>
                  <a:solidFill>
                    <a:srgbClr val="000000"/>
                  </a:solidFill>
                </a:uFill>
                <a:latin typeface="Times New Roman"/>
                <a:cs typeface="Times New Roman"/>
              </a:rPr>
              <a:t>1</a:t>
            </a:r>
            <a:endParaRPr sz="2050">
              <a:latin typeface="Times New Roman"/>
              <a:cs typeface="Times New Roman"/>
            </a:endParaRPr>
          </a:p>
        </p:txBody>
      </p:sp>
      <p:sp>
        <p:nvSpPr>
          <p:cNvPr id="9" name="object 9"/>
          <p:cNvSpPr txBox="1"/>
          <p:nvPr/>
        </p:nvSpPr>
        <p:spPr>
          <a:xfrm>
            <a:off x="3974650" y="3820983"/>
            <a:ext cx="1140460" cy="210820"/>
          </a:xfrm>
          <a:prstGeom prst="rect">
            <a:avLst/>
          </a:prstGeom>
        </p:spPr>
        <p:txBody>
          <a:bodyPr vert="horz" wrap="square" lIns="0" tIns="13970" rIns="0" bIns="0" rtlCol="0">
            <a:spAutoFit/>
          </a:bodyPr>
          <a:lstStyle/>
          <a:p>
            <a:pPr marL="12700">
              <a:lnSpc>
                <a:spcPct val="100000"/>
              </a:lnSpc>
              <a:spcBef>
                <a:spcPts val="110"/>
              </a:spcBef>
              <a:tabLst>
                <a:tab pos="317500" algn="l"/>
                <a:tab pos="1041400" algn="l"/>
              </a:tabLst>
            </a:pPr>
            <a:r>
              <a:rPr sz="1200" spc="65" dirty="0">
                <a:latin typeface="Times New Roman"/>
                <a:cs typeface="Times New Roman"/>
              </a:rPr>
              <a:t>a	</a:t>
            </a:r>
            <a:r>
              <a:rPr sz="1200" spc="100" dirty="0">
                <a:latin typeface="Times New Roman"/>
                <a:cs typeface="Times New Roman"/>
              </a:rPr>
              <a:t>R	</a:t>
            </a:r>
            <a:r>
              <a:rPr sz="1200" spc="75" dirty="0">
                <a:latin typeface="Times New Roman"/>
                <a:cs typeface="Times New Roman"/>
              </a:rPr>
              <a:t>p</a:t>
            </a:r>
            <a:endParaRPr sz="1200">
              <a:latin typeface="Times New Roman"/>
              <a:cs typeface="Times New Roman"/>
            </a:endParaRPr>
          </a:p>
        </p:txBody>
      </p:sp>
      <p:sp>
        <p:nvSpPr>
          <p:cNvPr id="10" name="object 10"/>
          <p:cNvSpPr txBox="1"/>
          <p:nvPr/>
        </p:nvSpPr>
        <p:spPr>
          <a:xfrm>
            <a:off x="2903000" y="3637146"/>
            <a:ext cx="1875155" cy="210820"/>
          </a:xfrm>
          <a:prstGeom prst="rect">
            <a:avLst/>
          </a:prstGeom>
        </p:spPr>
        <p:txBody>
          <a:bodyPr vert="horz" wrap="square" lIns="0" tIns="13970" rIns="0" bIns="0" rtlCol="0">
            <a:spAutoFit/>
          </a:bodyPr>
          <a:lstStyle/>
          <a:p>
            <a:pPr marL="12700">
              <a:lnSpc>
                <a:spcPct val="100000"/>
              </a:lnSpc>
              <a:spcBef>
                <a:spcPts val="110"/>
              </a:spcBef>
              <a:tabLst>
                <a:tab pos="1776095" algn="l"/>
              </a:tabLst>
            </a:pPr>
            <a:r>
              <a:rPr sz="1200" spc="75" dirty="0">
                <a:latin typeface="Times New Roman"/>
                <a:cs typeface="Times New Roman"/>
              </a:rPr>
              <a:t>2	2</a:t>
            </a:r>
            <a:endParaRPr sz="1200">
              <a:latin typeface="Times New Roman"/>
              <a:cs typeface="Times New Roman"/>
            </a:endParaRPr>
          </a:p>
        </p:txBody>
      </p:sp>
      <p:sp>
        <p:nvSpPr>
          <p:cNvPr id="11" name="object 11"/>
          <p:cNvSpPr txBox="1"/>
          <p:nvPr/>
        </p:nvSpPr>
        <p:spPr>
          <a:xfrm>
            <a:off x="2362454" y="3627767"/>
            <a:ext cx="2949575" cy="363220"/>
          </a:xfrm>
          <a:prstGeom prst="rect">
            <a:avLst/>
          </a:prstGeom>
        </p:spPr>
        <p:txBody>
          <a:bodyPr vert="horz" wrap="square" lIns="0" tIns="14604" rIns="0" bIns="0" rtlCol="0">
            <a:spAutoFit/>
          </a:bodyPr>
          <a:lstStyle/>
          <a:p>
            <a:pPr marL="12700">
              <a:lnSpc>
                <a:spcPct val="100000"/>
              </a:lnSpc>
              <a:spcBef>
                <a:spcPts val="114"/>
              </a:spcBef>
              <a:tabLst>
                <a:tab pos="348615" algn="l"/>
                <a:tab pos="676275" algn="l"/>
                <a:tab pos="1450975" algn="l"/>
                <a:tab pos="2075180" algn="l"/>
                <a:tab pos="2489835" algn="l"/>
              </a:tabLst>
            </a:pPr>
            <a:r>
              <a:rPr sz="2050" i="1" spc="175" dirty="0">
                <a:latin typeface="Times New Roman"/>
                <a:cs typeface="Times New Roman"/>
              </a:rPr>
              <a:t>C	w	</a:t>
            </a:r>
            <a:r>
              <a:rPr sz="2050" i="1" spc="160" dirty="0">
                <a:latin typeface="Times New Roman"/>
                <a:cs typeface="Times New Roman"/>
              </a:rPr>
              <a:t>A</a:t>
            </a:r>
            <a:r>
              <a:rPr sz="2050" i="1" spc="455" dirty="0">
                <a:latin typeface="Times New Roman"/>
                <a:cs typeface="Times New Roman"/>
              </a:rPr>
              <a:t> </a:t>
            </a:r>
            <a:r>
              <a:rPr sz="2050" spc="145" dirty="0">
                <a:latin typeface="Symbol"/>
                <a:cs typeface="Symbol"/>
              </a:rPr>
              <a:t></a:t>
            </a:r>
            <a:r>
              <a:rPr sz="2050" spc="145" dirty="0">
                <a:latin typeface="Times New Roman"/>
                <a:cs typeface="Times New Roman"/>
              </a:rPr>
              <a:t>	</a:t>
            </a:r>
            <a:r>
              <a:rPr sz="2200" spc="60" dirty="0">
                <a:latin typeface="Symbol"/>
                <a:cs typeface="Symbol"/>
              </a:rPr>
              <a:t></a:t>
            </a:r>
            <a:r>
              <a:rPr sz="2200" spc="300" dirty="0">
                <a:latin typeface="Times New Roman"/>
                <a:cs typeface="Times New Roman"/>
              </a:rPr>
              <a:t> </a:t>
            </a:r>
            <a:r>
              <a:rPr sz="2050" spc="175" dirty="0">
                <a:latin typeface="Times New Roman"/>
                <a:cs typeface="Times New Roman"/>
              </a:rPr>
              <a:t>C	</a:t>
            </a:r>
            <a:r>
              <a:rPr sz="2050" spc="190" dirty="0">
                <a:latin typeface="Times New Roman"/>
                <a:cs typeface="Times New Roman"/>
              </a:rPr>
              <a:t>w	</a:t>
            </a:r>
            <a:r>
              <a:rPr sz="2050" spc="130" dirty="0">
                <a:latin typeface="Times New Roman"/>
                <a:cs typeface="Times New Roman"/>
              </a:rPr>
              <a:t>b</a:t>
            </a:r>
            <a:r>
              <a:rPr sz="2050" spc="340" dirty="0">
                <a:latin typeface="Times New Roman"/>
                <a:cs typeface="Times New Roman"/>
              </a:rPr>
              <a:t> </a:t>
            </a:r>
            <a:r>
              <a:rPr sz="2050" spc="160" dirty="0">
                <a:latin typeface="Times New Roman"/>
                <a:cs typeface="Times New Roman"/>
              </a:rPr>
              <a:t>L</a:t>
            </a:r>
            <a:endParaRPr sz="2050">
              <a:latin typeface="Times New Roman"/>
              <a:cs typeface="Times New Roman"/>
            </a:endParaRPr>
          </a:p>
        </p:txBody>
      </p:sp>
      <p:sp>
        <p:nvSpPr>
          <p:cNvPr id="12" name="object 12"/>
          <p:cNvSpPr txBox="1"/>
          <p:nvPr/>
        </p:nvSpPr>
        <p:spPr>
          <a:xfrm>
            <a:off x="1244844" y="3627767"/>
            <a:ext cx="1031875" cy="363220"/>
          </a:xfrm>
          <a:prstGeom prst="rect">
            <a:avLst/>
          </a:prstGeom>
        </p:spPr>
        <p:txBody>
          <a:bodyPr vert="horz" wrap="square" lIns="0" tIns="14604" rIns="0" bIns="0" rtlCol="0">
            <a:spAutoFit/>
          </a:bodyPr>
          <a:lstStyle/>
          <a:p>
            <a:pPr marL="12700">
              <a:lnSpc>
                <a:spcPct val="100000"/>
              </a:lnSpc>
              <a:spcBef>
                <a:spcPts val="114"/>
              </a:spcBef>
              <a:tabLst>
                <a:tab pos="384810" algn="l"/>
                <a:tab pos="856615" algn="l"/>
              </a:tabLst>
            </a:pPr>
            <a:r>
              <a:rPr sz="2050" i="1" spc="160" dirty="0">
                <a:latin typeface="Times New Roman"/>
                <a:cs typeface="Times New Roman"/>
              </a:rPr>
              <a:t>F	</a:t>
            </a:r>
            <a:r>
              <a:rPr sz="2050" spc="145" dirty="0">
                <a:latin typeface="Symbol"/>
                <a:cs typeface="Symbol"/>
              </a:rPr>
              <a:t></a:t>
            </a:r>
            <a:r>
              <a:rPr sz="2050" spc="145" dirty="0">
                <a:latin typeface="Times New Roman"/>
                <a:cs typeface="Times New Roman"/>
              </a:rPr>
              <a:t>	</a:t>
            </a:r>
            <a:r>
              <a:rPr sz="2200" spc="60" dirty="0">
                <a:latin typeface="Symbol"/>
                <a:cs typeface="Symbol"/>
              </a:rPr>
              <a:t></a:t>
            </a:r>
            <a:endParaRPr sz="2200">
              <a:latin typeface="Symbol"/>
              <a:cs typeface="Symbol"/>
            </a:endParaRPr>
          </a:p>
        </p:txBody>
      </p:sp>
      <p:sp>
        <p:nvSpPr>
          <p:cNvPr id="13" name="object 13"/>
          <p:cNvSpPr txBox="1"/>
          <p:nvPr/>
        </p:nvSpPr>
        <p:spPr>
          <a:xfrm>
            <a:off x="2265878" y="3820983"/>
            <a:ext cx="433705" cy="210820"/>
          </a:xfrm>
          <a:prstGeom prst="rect">
            <a:avLst/>
          </a:prstGeom>
        </p:spPr>
        <p:txBody>
          <a:bodyPr vert="horz" wrap="square" lIns="0" tIns="13970" rIns="0" bIns="0" rtlCol="0">
            <a:spAutoFit/>
          </a:bodyPr>
          <a:lstStyle/>
          <a:p>
            <a:pPr marL="12700">
              <a:lnSpc>
                <a:spcPct val="100000"/>
              </a:lnSpc>
              <a:spcBef>
                <a:spcPts val="110"/>
              </a:spcBef>
              <a:tabLst>
                <a:tab pos="315595" algn="l"/>
              </a:tabLst>
            </a:pPr>
            <a:r>
              <a:rPr sz="1200" i="1" spc="75" dirty="0">
                <a:latin typeface="Times New Roman"/>
                <a:cs typeface="Times New Roman"/>
              </a:rPr>
              <a:t>a	</a:t>
            </a:r>
            <a:r>
              <a:rPr sz="1200" i="1" spc="90" dirty="0">
                <a:latin typeface="Times New Roman"/>
                <a:cs typeface="Times New Roman"/>
              </a:rPr>
              <a:t>R</a:t>
            </a:r>
            <a:endParaRPr sz="1200">
              <a:latin typeface="Times New Roman"/>
              <a:cs typeface="Times New Roman"/>
            </a:endParaRPr>
          </a:p>
        </p:txBody>
      </p:sp>
      <p:sp>
        <p:nvSpPr>
          <p:cNvPr id="14" name="object 14"/>
          <p:cNvSpPr txBox="1"/>
          <p:nvPr/>
        </p:nvSpPr>
        <p:spPr>
          <a:xfrm>
            <a:off x="1410305" y="3820983"/>
            <a:ext cx="130810" cy="210820"/>
          </a:xfrm>
          <a:prstGeom prst="rect">
            <a:avLst/>
          </a:prstGeom>
        </p:spPr>
        <p:txBody>
          <a:bodyPr vert="horz" wrap="square" lIns="0" tIns="13970" rIns="0" bIns="0" rtlCol="0">
            <a:spAutoFit/>
          </a:bodyPr>
          <a:lstStyle/>
          <a:p>
            <a:pPr marL="12700">
              <a:lnSpc>
                <a:spcPct val="100000"/>
              </a:lnSpc>
              <a:spcBef>
                <a:spcPts val="110"/>
              </a:spcBef>
            </a:pPr>
            <a:r>
              <a:rPr sz="1200" i="1" spc="90" dirty="0">
                <a:latin typeface="Times New Roman"/>
                <a:cs typeface="Times New Roman"/>
              </a:rPr>
              <a:t>R</a:t>
            </a:r>
            <a:endParaRPr sz="1200">
              <a:latin typeface="Times New Roman"/>
              <a:cs typeface="Times New Roman"/>
            </a:endParaRPr>
          </a:p>
        </p:txBody>
      </p:sp>
      <p:sp>
        <p:nvSpPr>
          <p:cNvPr id="15" name="object 15"/>
          <p:cNvSpPr/>
          <p:nvPr/>
        </p:nvSpPr>
        <p:spPr>
          <a:xfrm>
            <a:off x="4326198" y="4922794"/>
            <a:ext cx="180340" cy="0"/>
          </a:xfrm>
          <a:custGeom>
            <a:avLst/>
            <a:gdLst/>
            <a:ahLst/>
            <a:cxnLst/>
            <a:rect l="l" t="t" r="r" b="b"/>
            <a:pathLst>
              <a:path w="180339">
                <a:moveTo>
                  <a:pt x="0" y="0"/>
                </a:moveTo>
                <a:lnTo>
                  <a:pt x="179954" y="0"/>
                </a:lnTo>
              </a:path>
            </a:pathLst>
          </a:custGeom>
          <a:ln w="11075">
            <a:solidFill>
              <a:srgbClr val="000000"/>
            </a:solidFill>
          </a:ln>
        </p:spPr>
        <p:txBody>
          <a:bodyPr wrap="square" lIns="0" tIns="0" rIns="0" bIns="0" rtlCol="0"/>
          <a:lstStyle/>
          <a:p>
            <a:endParaRPr/>
          </a:p>
        </p:txBody>
      </p:sp>
      <p:sp>
        <p:nvSpPr>
          <p:cNvPr id="16" name="object 16"/>
          <p:cNvSpPr/>
          <p:nvPr/>
        </p:nvSpPr>
        <p:spPr>
          <a:xfrm>
            <a:off x="6034632" y="4922794"/>
            <a:ext cx="180340" cy="0"/>
          </a:xfrm>
          <a:custGeom>
            <a:avLst/>
            <a:gdLst/>
            <a:ahLst/>
            <a:cxnLst/>
            <a:rect l="l" t="t" r="r" b="b"/>
            <a:pathLst>
              <a:path w="180339">
                <a:moveTo>
                  <a:pt x="0" y="0"/>
                </a:moveTo>
                <a:lnTo>
                  <a:pt x="179954" y="0"/>
                </a:lnTo>
              </a:path>
            </a:pathLst>
          </a:custGeom>
          <a:ln w="11075">
            <a:solidFill>
              <a:srgbClr val="000000"/>
            </a:solidFill>
          </a:ln>
        </p:spPr>
        <p:txBody>
          <a:bodyPr wrap="square" lIns="0" tIns="0" rIns="0" bIns="0" rtlCol="0"/>
          <a:lstStyle/>
          <a:p>
            <a:endParaRPr/>
          </a:p>
        </p:txBody>
      </p:sp>
      <p:sp>
        <p:nvSpPr>
          <p:cNvPr id="17" name="object 17"/>
          <p:cNvSpPr txBox="1"/>
          <p:nvPr/>
        </p:nvSpPr>
        <p:spPr>
          <a:xfrm>
            <a:off x="8074072" y="4712234"/>
            <a:ext cx="440055" cy="342265"/>
          </a:xfrm>
          <a:prstGeom prst="rect">
            <a:avLst/>
          </a:prstGeom>
        </p:spPr>
        <p:txBody>
          <a:bodyPr vert="horz" wrap="square" lIns="0" tIns="15875" rIns="0" bIns="0" rtlCol="0">
            <a:spAutoFit/>
          </a:bodyPr>
          <a:lstStyle/>
          <a:p>
            <a:pPr marL="12700">
              <a:lnSpc>
                <a:spcPct val="100000"/>
              </a:lnSpc>
              <a:spcBef>
                <a:spcPts val="125"/>
              </a:spcBef>
            </a:pPr>
            <a:r>
              <a:rPr sz="2050" spc="45" dirty="0">
                <a:latin typeface="Times New Roman"/>
                <a:cs typeface="Times New Roman"/>
              </a:rPr>
              <a:t>(</a:t>
            </a:r>
            <a:r>
              <a:rPr sz="2050" spc="260" dirty="0">
                <a:latin typeface="Times New Roman"/>
                <a:cs typeface="Times New Roman"/>
              </a:rPr>
              <a:t>N</a:t>
            </a:r>
            <a:r>
              <a:rPr sz="2050" spc="95" dirty="0">
                <a:latin typeface="Times New Roman"/>
                <a:cs typeface="Times New Roman"/>
              </a:rPr>
              <a:t>)</a:t>
            </a:r>
            <a:endParaRPr sz="2050">
              <a:latin typeface="Times New Roman"/>
              <a:cs typeface="Times New Roman"/>
            </a:endParaRPr>
          </a:p>
        </p:txBody>
      </p:sp>
      <p:sp>
        <p:nvSpPr>
          <p:cNvPr id="27" name="object 27"/>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67</a:t>
            </a:fld>
            <a:endParaRPr sz="1200">
              <a:latin typeface="Arial MT"/>
              <a:cs typeface="Arial MT"/>
            </a:endParaRPr>
          </a:p>
        </p:txBody>
      </p:sp>
      <p:sp>
        <p:nvSpPr>
          <p:cNvPr id="18" name="object 18"/>
          <p:cNvSpPr txBox="1"/>
          <p:nvPr/>
        </p:nvSpPr>
        <p:spPr>
          <a:xfrm>
            <a:off x="6037421" y="4546322"/>
            <a:ext cx="174625" cy="342265"/>
          </a:xfrm>
          <a:prstGeom prst="rect">
            <a:avLst/>
          </a:prstGeom>
        </p:spPr>
        <p:txBody>
          <a:bodyPr vert="horz" wrap="square" lIns="0" tIns="15875" rIns="0" bIns="0" rtlCol="0">
            <a:spAutoFit/>
          </a:bodyPr>
          <a:lstStyle/>
          <a:p>
            <a:pPr marL="12700">
              <a:lnSpc>
                <a:spcPct val="100000"/>
              </a:lnSpc>
              <a:spcBef>
                <a:spcPts val="125"/>
              </a:spcBef>
            </a:pPr>
            <a:r>
              <a:rPr sz="2050" spc="145" dirty="0">
                <a:latin typeface="Times New Roman"/>
                <a:cs typeface="Times New Roman"/>
              </a:rPr>
              <a:t>1</a:t>
            </a:r>
            <a:endParaRPr sz="2050">
              <a:latin typeface="Times New Roman"/>
              <a:cs typeface="Times New Roman"/>
            </a:endParaRPr>
          </a:p>
        </p:txBody>
      </p:sp>
      <p:sp>
        <p:nvSpPr>
          <p:cNvPr id="19" name="object 19"/>
          <p:cNvSpPr txBox="1"/>
          <p:nvPr/>
        </p:nvSpPr>
        <p:spPr>
          <a:xfrm>
            <a:off x="4333764" y="4918193"/>
            <a:ext cx="1883410" cy="342265"/>
          </a:xfrm>
          <a:prstGeom prst="rect">
            <a:avLst/>
          </a:prstGeom>
        </p:spPr>
        <p:txBody>
          <a:bodyPr vert="horz" wrap="square" lIns="0" tIns="15875" rIns="0" bIns="0" rtlCol="0">
            <a:spAutoFit/>
          </a:bodyPr>
          <a:lstStyle/>
          <a:p>
            <a:pPr marL="12700">
              <a:lnSpc>
                <a:spcPct val="100000"/>
              </a:lnSpc>
              <a:spcBef>
                <a:spcPts val="125"/>
              </a:spcBef>
              <a:tabLst>
                <a:tab pos="1720850" algn="l"/>
              </a:tabLst>
            </a:pPr>
            <a:r>
              <a:rPr sz="2050" spc="145" dirty="0">
                <a:latin typeface="Times New Roman"/>
                <a:cs typeface="Times New Roman"/>
              </a:rPr>
              <a:t>2	2</a:t>
            </a:r>
            <a:endParaRPr sz="2050">
              <a:latin typeface="Times New Roman"/>
              <a:cs typeface="Times New Roman"/>
            </a:endParaRPr>
          </a:p>
        </p:txBody>
      </p:sp>
      <p:sp>
        <p:nvSpPr>
          <p:cNvPr id="20" name="object 20"/>
          <p:cNvSpPr txBox="1"/>
          <p:nvPr/>
        </p:nvSpPr>
        <p:spPr>
          <a:xfrm>
            <a:off x="4328987" y="4546322"/>
            <a:ext cx="174625" cy="342265"/>
          </a:xfrm>
          <a:prstGeom prst="rect">
            <a:avLst/>
          </a:prstGeom>
        </p:spPr>
        <p:txBody>
          <a:bodyPr vert="horz" wrap="square" lIns="0" tIns="15875" rIns="0" bIns="0" rtlCol="0">
            <a:spAutoFit/>
          </a:bodyPr>
          <a:lstStyle/>
          <a:p>
            <a:pPr marL="12700">
              <a:lnSpc>
                <a:spcPct val="100000"/>
              </a:lnSpc>
              <a:spcBef>
                <a:spcPts val="125"/>
              </a:spcBef>
            </a:pPr>
            <a:r>
              <a:rPr sz="2050" spc="145" dirty="0">
                <a:latin typeface="Times New Roman"/>
                <a:cs typeface="Times New Roman"/>
              </a:rPr>
              <a:t>1</a:t>
            </a:r>
            <a:endParaRPr sz="2050">
              <a:latin typeface="Times New Roman"/>
              <a:cs typeface="Times New Roman"/>
            </a:endParaRPr>
          </a:p>
        </p:txBody>
      </p:sp>
      <p:sp>
        <p:nvSpPr>
          <p:cNvPr id="21" name="object 21"/>
          <p:cNvSpPr txBox="1"/>
          <p:nvPr/>
        </p:nvSpPr>
        <p:spPr>
          <a:xfrm>
            <a:off x="7094025" y="4703946"/>
            <a:ext cx="113030" cy="210820"/>
          </a:xfrm>
          <a:prstGeom prst="rect">
            <a:avLst/>
          </a:prstGeom>
        </p:spPr>
        <p:txBody>
          <a:bodyPr vert="horz" wrap="square" lIns="0" tIns="13970" rIns="0" bIns="0" rtlCol="0">
            <a:spAutoFit/>
          </a:bodyPr>
          <a:lstStyle/>
          <a:p>
            <a:pPr marL="12700">
              <a:lnSpc>
                <a:spcPct val="100000"/>
              </a:lnSpc>
              <a:spcBef>
                <a:spcPts val="110"/>
              </a:spcBef>
            </a:pPr>
            <a:r>
              <a:rPr sz="1200" spc="85" dirty="0">
                <a:latin typeface="Times New Roman"/>
                <a:cs typeface="Times New Roman"/>
              </a:rPr>
              <a:t>2</a:t>
            </a:r>
            <a:endParaRPr sz="1200">
              <a:latin typeface="Times New Roman"/>
              <a:cs typeface="Times New Roman"/>
            </a:endParaRPr>
          </a:p>
        </p:txBody>
      </p:sp>
      <p:sp>
        <p:nvSpPr>
          <p:cNvPr id="22" name="object 22"/>
          <p:cNvSpPr txBox="1"/>
          <p:nvPr/>
        </p:nvSpPr>
        <p:spPr>
          <a:xfrm>
            <a:off x="6438526" y="4887783"/>
            <a:ext cx="1108710" cy="210820"/>
          </a:xfrm>
          <a:prstGeom prst="rect">
            <a:avLst/>
          </a:prstGeom>
        </p:spPr>
        <p:txBody>
          <a:bodyPr vert="horz" wrap="square" lIns="0" tIns="13970" rIns="0" bIns="0" rtlCol="0">
            <a:spAutoFit/>
          </a:bodyPr>
          <a:lstStyle/>
          <a:p>
            <a:pPr marL="12700">
              <a:lnSpc>
                <a:spcPct val="100000"/>
              </a:lnSpc>
              <a:spcBef>
                <a:spcPts val="110"/>
              </a:spcBef>
              <a:tabLst>
                <a:tab pos="317500" algn="l"/>
                <a:tab pos="1008380" algn="l"/>
              </a:tabLst>
            </a:pPr>
            <a:r>
              <a:rPr sz="1200" spc="75" dirty="0">
                <a:latin typeface="Times New Roman"/>
                <a:cs typeface="Times New Roman"/>
              </a:rPr>
              <a:t>a	a	</a:t>
            </a:r>
            <a:r>
              <a:rPr sz="1200" spc="85" dirty="0">
                <a:latin typeface="Times New Roman"/>
                <a:cs typeface="Times New Roman"/>
              </a:rPr>
              <a:t>p</a:t>
            </a:r>
            <a:endParaRPr sz="1200">
              <a:latin typeface="Times New Roman"/>
              <a:cs typeface="Times New Roman"/>
            </a:endParaRPr>
          </a:p>
        </p:txBody>
      </p:sp>
      <p:sp>
        <p:nvSpPr>
          <p:cNvPr id="23" name="object 23"/>
          <p:cNvSpPr txBox="1"/>
          <p:nvPr/>
        </p:nvSpPr>
        <p:spPr>
          <a:xfrm>
            <a:off x="5353333" y="4703946"/>
            <a:ext cx="113030" cy="210820"/>
          </a:xfrm>
          <a:prstGeom prst="rect">
            <a:avLst/>
          </a:prstGeom>
        </p:spPr>
        <p:txBody>
          <a:bodyPr vert="horz" wrap="square" lIns="0" tIns="13970" rIns="0" bIns="0" rtlCol="0">
            <a:spAutoFit/>
          </a:bodyPr>
          <a:lstStyle/>
          <a:p>
            <a:pPr marL="12700">
              <a:lnSpc>
                <a:spcPct val="100000"/>
              </a:lnSpc>
              <a:spcBef>
                <a:spcPts val="110"/>
              </a:spcBef>
            </a:pPr>
            <a:r>
              <a:rPr sz="1200" spc="85" dirty="0">
                <a:latin typeface="Times New Roman"/>
                <a:cs typeface="Times New Roman"/>
              </a:rPr>
              <a:t>2</a:t>
            </a:r>
            <a:endParaRPr sz="1200">
              <a:latin typeface="Times New Roman"/>
              <a:cs typeface="Times New Roman"/>
            </a:endParaRPr>
          </a:p>
        </p:txBody>
      </p:sp>
      <p:sp>
        <p:nvSpPr>
          <p:cNvPr id="24" name="object 24"/>
          <p:cNvSpPr txBox="1"/>
          <p:nvPr/>
        </p:nvSpPr>
        <p:spPr>
          <a:xfrm>
            <a:off x="4830732" y="4694154"/>
            <a:ext cx="2915920" cy="363855"/>
          </a:xfrm>
          <a:prstGeom prst="rect">
            <a:avLst/>
          </a:prstGeom>
        </p:spPr>
        <p:txBody>
          <a:bodyPr vert="horz" wrap="square" lIns="0" tIns="14604" rIns="0" bIns="0" rtlCol="0">
            <a:spAutoFit/>
          </a:bodyPr>
          <a:lstStyle/>
          <a:p>
            <a:pPr marL="12700">
              <a:lnSpc>
                <a:spcPct val="100000"/>
              </a:lnSpc>
              <a:spcBef>
                <a:spcPts val="114"/>
              </a:spcBef>
              <a:tabLst>
                <a:tab pos="659765" algn="l"/>
                <a:tab pos="1443990" algn="l"/>
                <a:tab pos="2451735" algn="l"/>
              </a:tabLst>
            </a:pPr>
            <a:r>
              <a:rPr sz="2050" i="1" spc="195" dirty="0">
                <a:latin typeface="Times New Roman"/>
                <a:cs typeface="Times New Roman"/>
              </a:rPr>
              <a:t>C</a:t>
            </a:r>
            <a:r>
              <a:rPr sz="2050" i="1" spc="405" dirty="0">
                <a:latin typeface="Times New Roman"/>
                <a:cs typeface="Times New Roman"/>
              </a:rPr>
              <a:t> </a:t>
            </a:r>
            <a:r>
              <a:rPr sz="2050" i="1" spc="195" dirty="0">
                <a:latin typeface="Times New Roman"/>
                <a:cs typeface="Times New Roman"/>
              </a:rPr>
              <a:t>w	</a:t>
            </a:r>
            <a:r>
              <a:rPr sz="2050" i="1" spc="180" dirty="0">
                <a:latin typeface="Times New Roman"/>
                <a:cs typeface="Times New Roman"/>
              </a:rPr>
              <a:t>A</a:t>
            </a:r>
            <a:r>
              <a:rPr sz="2050" i="1" spc="470" dirty="0">
                <a:latin typeface="Times New Roman"/>
                <a:cs typeface="Times New Roman"/>
              </a:rPr>
              <a:t> </a:t>
            </a:r>
            <a:r>
              <a:rPr sz="2050" spc="160" dirty="0">
                <a:latin typeface="Symbol"/>
                <a:cs typeface="Symbol"/>
              </a:rPr>
              <a:t></a:t>
            </a:r>
            <a:r>
              <a:rPr sz="2050" spc="160" dirty="0">
                <a:latin typeface="Times New Roman"/>
                <a:cs typeface="Times New Roman"/>
              </a:rPr>
              <a:t>	</a:t>
            </a:r>
            <a:r>
              <a:rPr sz="2200" spc="80" dirty="0">
                <a:latin typeface="Symbol"/>
                <a:cs typeface="Symbol"/>
              </a:rPr>
              <a:t></a:t>
            </a:r>
            <a:r>
              <a:rPr sz="2200" spc="310" dirty="0">
                <a:latin typeface="Times New Roman"/>
                <a:cs typeface="Times New Roman"/>
              </a:rPr>
              <a:t> </a:t>
            </a:r>
            <a:r>
              <a:rPr sz="2050" spc="195" dirty="0">
                <a:latin typeface="Times New Roman"/>
                <a:cs typeface="Times New Roman"/>
              </a:rPr>
              <a:t>C</a:t>
            </a:r>
            <a:r>
              <a:rPr sz="2050" spc="395" dirty="0">
                <a:latin typeface="Times New Roman"/>
                <a:cs typeface="Times New Roman"/>
              </a:rPr>
              <a:t> </a:t>
            </a:r>
            <a:r>
              <a:rPr sz="2050" spc="210" dirty="0">
                <a:latin typeface="Times New Roman"/>
                <a:cs typeface="Times New Roman"/>
              </a:rPr>
              <a:t>w	</a:t>
            </a:r>
            <a:r>
              <a:rPr sz="2050" spc="145" dirty="0">
                <a:latin typeface="Times New Roman"/>
                <a:cs typeface="Times New Roman"/>
              </a:rPr>
              <a:t>b</a:t>
            </a:r>
            <a:r>
              <a:rPr sz="2050" spc="350" dirty="0">
                <a:latin typeface="Times New Roman"/>
                <a:cs typeface="Times New Roman"/>
              </a:rPr>
              <a:t> </a:t>
            </a:r>
            <a:r>
              <a:rPr sz="2050" spc="180" dirty="0">
                <a:latin typeface="Times New Roman"/>
                <a:cs typeface="Times New Roman"/>
              </a:rPr>
              <a:t>L</a:t>
            </a:r>
            <a:endParaRPr sz="2050">
              <a:latin typeface="Times New Roman"/>
              <a:cs typeface="Times New Roman"/>
            </a:endParaRPr>
          </a:p>
        </p:txBody>
      </p:sp>
      <p:sp>
        <p:nvSpPr>
          <p:cNvPr id="25" name="object 25"/>
          <p:cNvSpPr txBox="1"/>
          <p:nvPr/>
        </p:nvSpPr>
        <p:spPr>
          <a:xfrm>
            <a:off x="3699127" y="4694154"/>
            <a:ext cx="1043940" cy="363855"/>
          </a:xfrm>
          <a:prstGeom prst="rect">
            <a:avLst/>
          </a:prstGeom>
        </p:spPr>
        <p:txBody>
          <a:bodyPr vert="horz" wrap="square" lIns="0" tIns="14604" rIns="0" bIns="0" rtlCol="0">
            <a:spAutoFit/>
          </a:bodyPr>
          <a:lstStyle/>
          <a:p>
            <a:pPr marL="12700">
              <a:lnSpc>
                <a:spcPct val="100000"/>
              </a:lnSpc>
              <a:spcBef>
                <a:spcPts val="114"/>
              </a:spcBef>
              <a:tabLst>
                <a:tab pos="389255" algn="l"/>
                <a:tab pos="866775" algn="l"/>
              </a:tabLst>
            </a:pPr>
            <a:r>
              <a:rPr sz="2050" i="1" spc="180" dirty="0">
                <a:latin typeface="Times New Roman"/>
                <a:cs typeface="Times New Roman"/>
              </a:rPr>
              <a:t>F	</a:t>
            </a:r>
            <a:r>
              <a:rPr sz="2050" spc="160" dirty="0">
                <a:latin typeface="Symbol"/>
                <a:cs typeface="Symbol"/>
              </a:rPr>
              <a:t></a:t>
            </a:r>
            <a:r>
              <a:rPr sz="2050" spc="160" dirty="0">
                <a:latin typeface="Times New Roman"/>
                <a:cs typeface="Times New Roman"/>
              </a:rPr>
              <a:t>	</a:t>
            </a:r>
            <a:r>
              <a:rPr sz="2200" spc="80" dirty="0">
                <a:latin typeface="Symbol"/>
                <a:cs typeface="Symbol"/>
              </a:rPr>
              <a:t></a:t>
            </a:r>
            <a:endParaRPr sz="2200">
              <a:latin typeface="Symbol"/>
              <a:cs typeface="Symbol"/>
            </a:endParaRPr>
          </a:p>
        </p:txBody>
      </p:sp>
      <p:sp>
        <p:nvSpPr>
          <p:cNvPr id="26" name="object 26"/>
          <p:cNvSpPr txBox="1"/>
          <p:nvPr/>
        </p:nvSpPr>
        <p:spPr>
          <a:xfrm>
            <a:off x="3866572" y="4887783"/>
            <a:ext cx="1281430" cy="210820"/>
          </a:xfrm>
          <a:prstGeom prst="rect">
            <a:avLst/>
          </a:prstGeom>
        </p:spPr>
        <p:txBody>
          <a:bodyPr vert="horz" wrap="square" lIns="0" tIns="13970" rIns="0" bIns="0" rtlCol="0">
            <a:spAutoFit/>
          </a:bodyPr>
          <a:lstStyle/>
          <a:p>
            <a:pPr marL="12700">
              <a:lnSpc>
                <a:spcPct val="100000"/>
              </a:lnSpc>
              <a:spcBef>
                <a:spcPts val="110"/>
              </a:spcBef>
              <a:tabLst>
                <a:tab pos="878840" algn="l"/>
                <a:tab pos="1181100" algn="l"/>
              </a:tabLst>
            </a:pPr>
            <a:r>
              <a:rPr sz="1200" i="1" spc="100" dirty="0">
                <a:latin typeface="Times New Roman"/>
                <a:cs typeface="Times New Roman"/>
              </a:rPr>
              <a:t>R	</a:t>
            </a:r>
            <a:r>
              <a:rPr sz="1200" i="1" spc="85" dirty="0">
                <a:latin typeface="Times New Roman"/>
                <a:cs typeface="Times New Roman"/>
              </a:rPr>
              <a:t>a	a</a:t>
            </a:r>
            <a:endParaRPr sz="1200">
              <a:latin typeface="Times New Roman"/>
              <a:cs typeface="Times New Roman"/>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24037" y="681037"/>
            <a:ext cx="4202430" cy="4583430"/>
            <a:chOff x="1824037" y="681037"/>
            <a:chExt cx="4202430" cy="4583430"/>
          </a:xfrm>
        </p:grpSpPr>
        <p:sp>
          <p:nvSpPr>
            <p:cNvPr id="3" name="object 3"/>
            <p:cNvSpPr/>
            <p:nvPr/>
          </p:nvSpPr>
          <p:spPr>
            <a:xfrm>
              <a:off x="1828800" y="685800"/>
              <a:ext cx="4191000" cy="1905"/>
            </a:xfrm>
            <a:custGeom>
              <a:avLst/>
              <a:gdLst/>
              <a:ahLst/>
              <a:cxnLst/>
              <a:rect l="l" t="t" r="r" b="b"/>
              <a:pathLst>
                <a:path w="4191000" h="1904">
                  <a:moveTo>
                    <a:pt x="0" y="0"/>
                  </a:moveTo>
                  <a:lnTo>
                    <a:pt x="4191000" y="1650"/>
                  </a:lnTo>
                </a:path>
              </a:pathLst>
            </a:custGeom>
            <a:ln w="9144">
              <a:solidFill>
                <a:srgbClr val="497DBA"/>
              </a:solidFill>
            </a:ln>
          </p:spPr>
          <p:txBody>
            <a:bodyPr wrap="square" lIns="0" tIns="0" rIns="0" bIns="0" rtlCol="0"/>
            <a:lstStyle/>
            <a:p>
              <a:endParaRPr/>
            </a:p>
          </p:txBody>
        </p:sp>
        <p:sp>
          <p:nvSpPr>
            <p:cNvPr id="4" name="object 4"/>
            <p:cNvSpPr/>
            <p:nvPr/>
          </p:nvSpPr>
          <p:spPr>
            <a:xfrm>
              <a:off x="1828800" y="687324"/>
              <a:ext cx="1905" cy="4570730"/>
            </a:xfrm>
            <a:custGeom>
              <a:avLst/>
              <a:gdLst/>
              <a:ahLst/>
              <a:cxnLst/>
              <a:rect l="l" t="t" r="r" b="b"/>
              <a:pathLst>
                <a:path w="1905" h="4570730">
                  <a:moveTo>
                    <a:pt x="1650" y="0"/>
                  </a:moveTo>
                  <a:lnTo>
                    <a:pt x="0" y="4570349"/>
                  </a:lnTo>
                </a:path>
              </a:pathLst>
            </a:custGeom>
            <a:ln w="9144">
              <a:solidFill>
                <a:srgbClr val="497DBA"/>
              </a:solidFill>
            </a:ln>
          </p:spPr>
          <p:txBody>
            <a:bodyPr wrap="square" lIns="0" tIns="0" rIns="0" bIns="0" rtlCol="0"/>
            <a:lstStyle/>
            <a:p>
              <a:endParaRPr/>
            </a:p>
          </p:txBody>
        </p:sp>
        <p:sp>
          <p:nvSpPr>
            <p:cNvPr id="5" name="object 5"/>
            <p:cNvSpPr/>
            <p:nvPr/>
          </p:nvSpPr>
          <p:spPr>
            <a:xfrm>
              <a:off x="1828800" y="5257800"/>
              <a:ext cx="4191000" cy="1905"/>
            </a:xfrm>
            <a:custGeom>
              <a:avLst/>
              <a:gdLst/>
              <a:ahLst/>
              <a:cxnLst/>
              <a:rect l="l" t="t" r="r" b="b"/>
              <a:pathLst>
                <a:path w="4191000" h="1904">
                  <a:moveTo>
                    <a:pt x="0" y="0"/>
                  </a:moveTo>
                  <a:lnTo>
                    <a:pt x="4191000" y="1650"/>
                  </a:lnTo>
                </a:path>
              </a:pathLst>
            </a:custGeom>
            <a:ln w="9144">
              <a:solidFill>
                <a:srgbClr val="497DBA"/>
              </a:solidFill>
            </a:ln>
          </p:spPr>
          <p:txBody>
            <a:bodyPr wrap="square" lIns="0" tIns="0" rIns="0" bIns="0" rtlCol="0"/>
            <a:lstStyle/>
            <a:p>
              <a:endParaRPr/>
            </a:p>
          </p:txBody>
        </p:sp>
        <p:sp>
          <p:nvSpPr>
            <p:cNvPr id="6" name="object 6"/>
            <p:cNvSpPr/>
            <p:nvPr/>
          </p:nvSpPr>
          <p:spPr>
            <a:xfrm>
              <a:off x="6018276" y="687324"/>
              <a:ext cx="3175" cy="4572000"/>
            </a:xfrm>
            <a:custGeom>
              <a:avLst/>
              <a:gdLst/>
              <a:ahLst/>
              <a:cxnLst/>
              <a:rect l="l" t="t" r="r" b="b"/>
              <a:pathLst>
                <a:path w="3175" h="4572000">
                  <a:moveTo>
                    <a:pt x="3175" y="0"/>
                  </a:moveTo>
                  <a:lnTo>
                    <a:pt x="0" y="4572000"/>
                  </a:lnTo>
                </a:path>
              </a:pathLst>
            </a:custGeom>
            <a:ln w="9144">
              <a:solidFill>
                <a:srgbClr val="497DBA"/>
              </a:solidFill>
            </a:ln>
          </p:spPr>
          <p:txBody>
            <a:bodyPr wrap="square" lIns="0" tIns="0" rIns="0" bIns="0" rtlCol="0"/>
            <a:lstStyle/>
            <a:p>
              <a:endParaRPr/>
            </a:p>
          </p:txBody>
        </p:sp>
        <p:sp>
          <p:nvSpPr>
            <p:cNvPr id="7" name="object 7"/>
            <p:cNvSpPr/>
            <p:nvPr/>
          </p:nvSpPr>
          <p:spPr>
            <a:xfrm>
              <a:off x="1828800" y="1600200"/>
              <a:ext cx="4191000" cy="2745105"/>
            </a:xfrm>
            <a:custGeom>
              <a:avLst/>
              <a:gdLst/>
              <a:ahLst/>
              <a:cxnLst/>
              <a:rect l="l" t="t" r="r" b="b"/>
              <a:pathLst>
                <a:path w="4191000" h="2745104">
                  <a:moveTo>
                    <a:pt x="0" y="2743200"/>
                  </a:moveTo>
                  <a:lnTo>
                    <a:pt x="4191000" y="2744724"/>
                  </a:lnTo>
                </a:path>
                <a:path w="4191000" h="2745104">
                  <a:moveTo>
                    <a:pt x="0" y="1828800"/>
                  </a:moveTo>
                  <a:lnTo>
                    <a:pt x="4191000" y="1830324"/>
                  </a:lnTo>
                </a:path>
                <a:path w="4191000" h="2745104">
                  <a:moveTo>
                    <a:pt x="0" y="914400"/>
                  </a:moveTo>
                  <a:lnTo>
                    <a:pt x="4191000" y="916051"/>
                  </a:lnTo>
                </a:path>
                <a:path w="4191000" h="2745104">
                  <a:moveTo>
                    <a:pt x="0" y="0"/>
                  </a:moveTo>
                  <a:lnTo>
                    <a:pt x="4191000" y="1650"/>
                  </a:lnTo>
                </a:path>
              </a:pathLst>
            </a:custGeom>
            <a:ln w="9144">
              <a:solidFill>
                <a:srgbClr val="497DBA"/>
              </a:solidFill>
            </a:ln>
          </p:spPr>
          <p:txBody>
            <a:bodyPr wrap="square" lIns="0" tIns="0" rIns="0" bIns="0" rtlCol="0"/>
            <a:lstStyle/>
            <a:p>
              <a:endParaRPr/>
            </a:p>
          </p:txBody>
        </p:sp>
        <p:sp>
          <p:nvSpPr>
            <p:cNvPr id="8" name="object 8"/>
            <p:cNvSpPr/>
            <p:nvPr/>
          </p:nvSpPr>
          <p:spPr>
            <a:xfrm>
              <a:off x="2741675" y="687324"/>
              <a:ext cx="2746375" cy="4572000"/>
            </a:xfrm>
            <a:custGeom>
              <a:avLst/>
              <a:gdLst/>
              <a:ahLst/>
              <a:cxnLst/>
              <a:rect l="l" t="t" r="r" b="b"/>
              <a:pathLst>
                <a:path w="2746375" h="4572000">
                  <a:moveTo>
                    <a:pt x="3175" y="0"/>
                  </a:moveTo>
                  <a:lnTo>
                    <a:pt x="0" y="4572000"/>
                  </a:lnTo>
                </a:path>
                <a:path w="2746375" h="4572000">
                  <a:moveTo>
                    <a:pt x="917575" y="0"/>
                  </a:moveTo>
                  <a:lnTo>
                    <a:pt x="914400" y="4572000"/>
                  </a:lnTo>
                </a:path>
                <a:path w="2746375" h="4572000">
                  <a:moveTo>
                    <a:pt x="1831975" y="0"/>
                  </a:moveTo>
                  <a:lnTo>
                    <a:pt x="1828800" y="4572000"/>
                  </a:lnTo>
                </a:path>
                <a:path w="2746375" h="4572000">
                  <a:moveTo>
                    <a:pt x="2746375" y="0"/>
                  </a:moveTo>
                  <a:lnTo>
                    <a:pt x="2743200" y="4572000"/>
                  </a:lnTo>
                </a:path>
              </a:pathLst>
            </a:custGeom>
            <a:ln w="9144">
              <a:solidFill>
                <a:srgbClr val="497DBA"/>
              </a:solidFill>
            </a:ln>
          </p:spPr>
          <p:txBody>
            <a:bodyPr wrap="square" lIns="0" tIns="0" rIns="0" bIns="0" rtlCol="0"/>
            <a:lstStyle/>
            <a:p>
              <a:endParaRPr/>
            </a:p>
          </p:txBody>
        </p:sp>
      </p:grpSp>
      <p:sp>
        <p:nvSpPr>
          <p:cNvPr id="9" name="object 9"/>
          <p:cNvSpPr txBox="1"/>
          <p:nvPr/>
        </p:nvSpPr>
        <p:spPr>
          <a:xfrm>
            <a:off x="1450594" y="1441830"/>
            <a:ext cx="2794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1.2</a:t>
            </a:r>
            <a:endParaRPr sz="1600">
              <a:latin typeface="Times New Roman"/>
              <a:cs typeface="Times New Roman"/>
            </a:endParaRPr>
          </a:p>
        </p:txBody>
      </p:sp>
      <p:sp>
        <p:nvSpPr>
          <p:cNvPr id="10" name="object 10"/>
          <p:cNvSpPr txBox="1"/>
          <p:nvPr/>
        </p:nvSpPr>
        <p:spPr>
          <a:xfrm>
            <a:off x="1466469" y="560578"/>
            <a:ext cx="2794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1.6</a:t>
            </a:r>
            <a:endParaRPr sz="1600">
              <a:latin typeface="Times New Roman"/>
              <a:cs typeface="Times New Roman"/>
            </a:endParaRPr>
          </a:p>
        </p:txBody>
      </p:sp>
      <p:sp>
        <p:nvSpPr>
          <p:cNvPr id="11" name="object 11"/>
          <p:cNvSpPr txBox="1"/>
          <p:nvPr/>
        </p:nvSpPr>
        <p:spPr>
          <a:xfrm>
            <a:off x="1450594" y="2313558"/>
            <a:ext cx="2794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0.8</a:t>
            </a:r>
            <a:endParaRPr sz="1600">
              <a:latin typeface="Times New Roman"/>
              <a:cs typeface="Times New Roman"/>
            </a:endParaRPr>
          </a:p>
        </p:txBody>
      </p:sp>
      <p:sp>
        <p:nvSpPr>
          <p:cNvPr id="12" name="object 12"/>
          <p:cNvSpPr txBox="1"/>
          <p:nvPr/>
        </p:nvSpPr>
        <p:spPr>
          <a:xfrm>
            <a:off x="1450594" y="3227958"/>
            <a:ext cx="2794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0.4</a:t>
            </a:r>
            <a:endParaRPr sz="1600">
              <a:latin typeface="Times New Roman"/>
              <a:cs typeface="Times New Roman"/>
            </a:endParaRPr>
          </a:p>
        </p:txBody>
      </p:sp>
      <p:sp>
        <p:nvSpPr>
          <p:cNvPr id="13" name="object 13"/>
          <p:cNvSpPr txBox="1"/>
          <p:nvPr/>
        </p:nvSpPr>
        <p:spPr>
          <a:xfrm>
            <a:off x="1526794" y="4184980"/>
            <a:ext cx="1270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0</a:t>
            </a:r>
            <a:endParaRPr sz="1600">
              <a:latin typeface="Times New Roman"/>
              <a:cs typeface="Times New Roman"/>
            </a:endParaRPr>
          </a:p>
        </p:txBody>
      </p:sp>
      <p:sp>
        <p:nvSpPr>
          <p:cNvPr id="14" name="object 14"/>
          <p:cNvSpPr txBox="1"/>
          <p:nvPr/>
        </p:nvSpPr>
        <p:spPr>
          <a:xfrm>
            <a:off x="1398269" y="5056708"/>
            <a:ext cx="34671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Times New Roman"/>
                <a:cs typeface="Times New Roman"/>
              </a:rPr>
              <a:t>-</a:t>
            </a:r>
            <a:r>
              <a:rPr sz="1600" spc="-5" dirty="0">
                <a:latin typeface="Times New Roman"/>
                <a:cs typeface="Times New Roman"/>
              </a:rPr>
              <a:t>0.2</a:t>
            </a:r>
            <a:endParaRPr sz="1600">
              <a:latin typeface="Times New Roman"/>
              <a:cs typeface="Times New Roman"/>
            </a:endParaRPr>
          </a:p>
        </p:txBody>
      </p:sp>
      <p:sp>
        <p:nvSpPr>
          <p:cNvPr id="15" name="object 15"/>
          <p:cNvSpPr txBox="1"/>
          <p:nvPr/>
        </p:nvSpPr>
        <p:spPr>
          <a:xfrm>
            <a:off x="2758694" y="4325239"/>
            <a:ext cx="279400" cy="208279"/>
          </a:xfrm>
          <a:prstGeom prst="rect">
            <a:avLst/>
          </a:prstGeom>
        </p:spPr>
        <p:txBody>
          <a:bodyPr vert="horz" wrap="square" lIns="0" tIns="12700" rIns="0" bIns="0" rtlCol="0">
            <a:spAutoFit/>
          </a:bodyPr>
          <a:lstStyle/>
          <a:p>
            <a:pPr>
              <a:lnSpc>
                <a:spcPct val="100000"/>
              </a:lnSpc>
              <a:spcBef>
                <a:spcPts val="100"/>
              </a:spcBef>
            </a:pPr>
            <a:r>
              <a:rPr sz="1200" dirty="0">
                <a:latin typeface="Times New Roman"/>
                <a:cs typeface="Times New Roman"/>
              </a:rPr>
              <a:t>0.01</a:t>
            </a:r>
            <a:endParaRPr sz="1200">
              <a:latin typeface="Times New Roman"/>
              <a:cs typeface="Times New Roman"/>
            </a:endParaRPr>
          </a:p>
        </p:txBody>
      </p:sp>
      <p:sp>
        <p:nvSpPr>
          <p:cNvPr id="16" name="object 16"/>
          <p:cNvSpPr txBox="1"/>
          <p:nvPr/>
        </p:nvSpPr>
        <p:spPr>
          <a:xfrm>
            <a:off x="3657663" y="4344161"/>
            <a:ext cx="914400" cy="915035"/>
          </a:xfrm>
          <a:prstGeom prst="rect">
            <a:avLst/>
          </a:prstGeom>
          <a:ln w="12319">
            <a:solidFill>
              <a:srgbClr val="497DBA"/>
            </a:solidFill>
          </a:ln>
        </p:spPr>
        <p:txBody>
          <a:bodyPr vert="horz" wrap="square" lIns="0" tIns="7620" rIns="0" bIns="0" rtlCol="0">
            <a:spAutoFit/>
          </a:bodyPr>
          <a:lstStyle/>
          <a:p>
            <a:pPr marL="15240">
              <a:lnSpc>
                <a:spcPct val="100000"/>
              </a:lnSpc>
              <a:spcBef>
                <a:spcPts val="60"/>
              </a:spcBef>
            </a:pPr>
            <a:r>
              <a:rPr sz="1200" dirty="0">
                <a:latin typeface="Times New Roman"/>
                <a:cs typeface="Times New Roman"/>
              </a:rPr>
              <a:t>0.02</a:t>
            </a:r>
            <a:endParaRPr sz="1200">
              <a:latin typeface="Times New Roman"/>
              <a:cs typeface="Times New Roman"/>
            </a:endParaRPr>
          </a:p>
        </p:txBody>
      </p:sp>
      <p:sp>
        <p:nvSpPr>
          <p:cNvPr id="17" name="object 17"/>
          <p:cNvSpPr txBox="1"/>
          <p:nvPr/>
        </p:nvSpPr>
        <p:spPr>
          <a:xfrm>
            <a:off x="4572063" y="4344161"/>
            <a:ext cx="914400" cy="915035"/>
          </a:xfrm>
          <a:prstGeom prst="rect">
            <a:avLst/>
          </a:prstGeom>
          <a:ln w="12319">
            <a:solidFill>
              <a:srgbClr val="497DBA"/>
            </a:solidFill>
          </a:ln>
        </p:spPr>
        <p:txBody>
          <a:bodyPr vert="horz" wrap="square" lIns="0" tIns="0" rIns="0" bIns="0" rtlCol="0">
            <a:spAutoFit/>
          </a:bodyPr>
          <a:lstStyle/>
          <a:p>
            <a:pPr marL="15240">
              <a:lnSpc>
                <a:spcPts val="1390"/>
              </a:lnSpc>
            </a:pPr>
            <a:r>
              <a:rPr sz="1200" dirty="0">
                <a:latin typeface="Times New Roman"/>
                <a:cs typeface="Times New Roman"/>
              </a:rPr>
              <a:t>0.03</a:t>
            </a:r>
            <a:endParaRPr sz="1200">
              <a:latin typeface="Times New Roman"/>
              <a:cs typeface="Times New Roman"/>
            </a:endParaRPr>
          </a:p>
        </p:txBody>
      </p:sp>
      <p:sp>
        <p:nvSpPr>
          <p:cNvPr id="18" name="object 18"/>
          <p:cNvSpPr txBox="1"/>
          <p:nvPr/>
        </p:nvSpPr>
        <p:spPr>
          <a:xfrm>
            <a:off x="5486463" y="4344161"/>
            <a:ext cx="533400" cy="915035"/>
          </a:xfrm>
          <a:prstGeom prst="rect">
            <a:avLst/>
          </a:prstGeom>
          <a:ln w="12319">
            <a:solidFill>
              <a:srgbClr val="497DBA"/>
            </a:solidFill>
          </a:ln>
        </p:spPr>
        <p:txBody>
          <a:bodyPr vert="horz" wrap="square" lIns="0" tIns="7620" rIns="0" bIns="0" rtlCol="0">
            <a:spAutoFit/>
          </a:bodyPr>
          <a:lstStyle/>
          <a:p>
            <a:pPr marL="15875">
              <a:lnSpc>
                <a:spcPct val="100000"/>
              </a:lnSpc>
              <a:spcBef>
                <a:spcPts val="60"/>
              </a:spcBef>
            </a:pPr>
            <a:r>
              <a:rPr sz="1200" dirty="0">
                <a:latin typeface="Times New Roman"/>
                <a:cs typeface="Times New Roman"/>
              </a:rPr>
              <a:t>0.04</a:t>
            </a:r>
            <a:endParaRPr sz="1200">
              <a:latin typeface="Times New Roman"/>
              <a:cs typeface="Times New Roman"/>
            </a:endParaRPr>
          </a:p>
        </p:txBody>
      </p:sp>
      <p:sp>
        <p:nvSpPr>
          <p:cNvPr id="19" name="object 19"/>
          <p:cNvSpPr/>
          <p:nvPr/>
        </p:nvSpPr>
        <p:spPr>
          <a:xfrm>
            <a:off x="2518410" y="1499488"/>
            <a:ext cx="2788920" cy="3748404"/>
          </a:xfrm>
          <a:custGeom>
            <a:avLst/>
            <a:gdLst/>
            <a:ahLst/>
            <a:cxnLst/>
            <a:rect l="l" t="t" r="r" b="b"/>
            <a:pathLst>
              <a:path w="2788920" h="3748404">
                <a:moveTo>
                  <a:pt x="209931" y="3748404"/>
                </a:moveTo>
                <a:lnTo>
                  <a:pt x="202033" y="3737361"/>
                </a:lnTo>
                <a:lnTo>
                  <a:pt x="193897" y="3726449"/>
                </a:lnTo>
                <a:lnTo>
                  <a:pt x="186285" y="3715275"/>
                </a:lnTo>
                <a:lnTo>
                  <a:pt x="169864" y="3677161"/>
                </a:lnTo>
                <a:lnTo>
                  <a:pt x="152866" y="3623401"/>
                </a:lnTo>
                <a:lnTo>
                  <a:pt x="143194" y="3548510"/>
                </a:lnTo>
                <a:lnTo>
                  <a:pt x="138223" y="3502120"/>
                </a:lnTo>
                <a:lnTo>
                  <a:pt x="131609" y="3458920"/>
                </a:lnTo>
                <a:lnTo>
                  <a:pt x="119887" y="3403600"/>
                </a:lnTo>
                <a:lnTo>
                  <a:pt x="107716" y="3343537"/>
                </a:lnTo>
                <a:lnTo>
                  <a:pt x="102555" y="3311229"/>
                </a:lnTo>
                <a:lnTo>
                  <a:pt x="97485" y="3293954"/>
                </a:lnTo>
                <a:lnTo>
                  <a:pt x="85587" y="3278989"/>
                </a:lnTo>
                <a:lnTo>
                  <a:pt x="59943" y="3253613"/>
                </a:lnTo>
                <a:lnTo>
                  <a:pt x="56405" y="3227363"/>
                </a:lnTo>
                <a:lnTo>
                  <a:pt x="49281" y="3174817"/>
                </a:lnTo>
                <a:lnTo>
                  <a:pt x="41491" y="3133627"/>
                </a:lnTo>
                <a:lnTo>
                  <a:pt x="37226" y="3118723"/>
                </a:lnTo>
                <a:lnTo>
                  <a:pt x="33081" y="3103794"/>
                </a:lnTo>
                <a:lnTo>
                  <a:pt x="20252" y="3017581"/>
                </a:lnTo>
                <a:lnTo>
                  <a:pt x="10509" y="2938891"/>
                </a:lnTo>
                <a:lnTo>
                  <a:pt x="3004" y="2875131"/>
                </a:lnTo>
                <a:lnTo>
                  <a:pt x="0" y="2848864"/>
                </a:lnTo>
                <a:lnTo>
                  <a:pt x="2274" y="2798827"/>
                </a:lnTo>
                <a:lnTo>
                  <a:pt x="4308" y="2748797"/>
                </a:lnTo>
                <a:lnTo>
                  <a:pt x="6350" y="2698781"/>
                </a:lnTo>
                <a:lnTo>
                  <a:pt x="8645" y="2648787"/>
                </a:lnTo>
                <a:lnTo>
                  <a:pt x="11441" y="2598820"/>
                </a:lnTo>
                <a:lnTo>
                  <a:pt x="14985" y="2548890"/>
                </a:lnTo>
                <a:lnTo>
                  <a:pt x="22050" y="2511377"/>
                </a:lnTo>
                <a:lnTo>
                  <a:pt x="26576" y="2492757"/>
                </a:lnTo>
                <a:lnTo>
                  <a:pt x="29971" y="2473960"/>
                </a:lnTo>
                <a:lnTo>
                  <a:pt x="34188" y="2432788"/>
                </a:lnTo>
                <a:lnTo>
                  <a:pt x="37322" y="2391473"/>
                </a:lnTo>
                <a:lnTo>
                  <a:pt x="40526" y="2350158"/>
                </a:lnTo>
                <a:lnTo>
                  <a:pt x="44957" y="2308987"/>
                </a:lnTo>
                <a:lnTo>
                  <a:pt x="47906" y="2293887"/>
                </a:lnTo>
                <a:lnTo>
                  <a:pt x="51974" y="2278967"/>
                </a:lnTo>
                <a:lnTo>
                  <a:pt x="56280" y="2264070"/>
                </a:lnTo>
                <a:lnTo>
                  <a:pt x="59943" y="2249043"/>
                </a:lnTo>
                <a:lnTo>
                  <a:pt x="64107" y="2226617"/>
                </a:lnTo>
                <a:lnTo>
                  <a:pt x="67817" y="2204132"/>
                </a:lnTo>
                <a:lnTo>
                  <a:pt x="71338" y="2181623"/>
                </a:lnTo>
                <a:lnTo>
                  <a:pt x="74929" y="2159127"/>
                </a:lnTo>
                <a:lnTo>
                  <a:pt x="77622" y="2105091"/>
                </a:lnTo>
                <a:lnTo>
                  <a:pt x="79949" y="2051055"/>
                </a:lnTo>
                <a:lnTo>
                  <a:pt x="82428" y="1997049"/>
                </a:lnTo>
                <a:lnTo>
                  <a:pt x="85577" y="1943105"/>
                </a:lnTo>
                <a:lnTo>
                  <a:pt x="89915" y="1889252"/>
                </a:lnTo>
                <a:lnTo>
                  <a:pt x="101596" y="1855640"/>
                </a:lnTo>
                <a:lnTo>
                  <a:pt x="104901" y="1844294"/>
                </a:lnTo>
                <a:lnTo>
                  <a:pt x="109118" y="1814308"/>
                </a:lnTo>
                <a:lnTo>
                  <a:pt x="111966" y="1784143"/>
                </a:lnTo>
                <a:lnTo>
                  <a:pt x="115028" y="1754050"/>
                </a:lnTo>
                <a:lnTo>
                  <a:pt x="119887" y="1724278"/>
                </a:lnTo>
                <a:lnTo>
                  <a:pt x="126341" y="1701514"/>
                </a:lnTo>
                <a:lnTo>
                  <a:pt x="134556" y="1679225"/>
                </a:lnTo>
                <a:lnTo>
                  <a:pt x="142962" y="1656984"/>
                </a:lnTo>
                <a:lnTo>
                  <a:pt x="149987" y="1634363"/>
                </a:lnTo>
                <a:lnTo>
                  <a:pt x="170418" y="1553749"/>
                </a:lnTo>
                <a:lnTo>
                  <a:pt x="183723" y="1509133"/>
                </a:lnTo>
                <a:lnTo>
                  <a:pt x="224916" y="1454403"/>
                </a:lnTo>
                <a:lnTo>
                  <a:pt x="230689" y="1430853"/>
                </a:lnTo>
                <a:lnTo>
                  <a:pt x="242187" y="1383752"/>
                </a:lnTo>
                <a:lnTo>
                  <a:pt x="274442" y="1344972"/>
                </a:lnTo>
                <a:lnTo>
                  <a:pt x="283420" y="1336061"/>
                </a:lnTo>
                <a:lnTo>
                  <a:pt x="285152" y="1334229"/>
                </a:lnTo>
                <a:lnTo>
                  <a:pt x="282968" y="1335949"/>
                </a:lnTo>
                <a:lnTo>
                  <a:pt x="280196" y="1337696"/>
                </a:lnTo>
                <a:lnTo>
                  <a:pt x="280166" y="1335945"/>
                </a:lnTo>
                <a:lnTo>
                  <a:pt x="329819" y="1274445"/>
                </a:lnTo>
                <a:lnTo>
                  <a:pt x="352456" y="1252108"/>
                </a:lnTo>
                <a:lnTo>
                  <a:pt x="364073" y="1241172"/>
                </a:lnTo>
                <a:lnTo>
                  <a:pt x="374903" y="1229487"/>
                </a:lnTo>
                <a:lnTo>
                  <a:pt x="382730" y="1218533"/>
                </a:lnTo>
                <a:lnTo>
                  <a:pt x="389699" y="1206912"/>
                </a:lnTo>
                <a:lnTo>
                  <a:pt x="396763" y="1195339"/>
                </a:lnTo>
                <a:lnTo>
                  <a:pt x="404875" y="1184528"/>
                </a:lnTo>
                <a:lnTo>
                  <a:pt x="422870" y="1165141"/>
                </a:lnTo>
                <a:lnTo>
                  <a:pt x="441674" y="1146492"/>
                </a:lnTo>
                <a:lnTo>
                  <a:pt x="460811" y="1128129"/>
                </a:lnTo>
                <a:lnTo>
                  <a:pt x="479806" y="1109599"/>
                </a:lnTo>
                <a:lnTo>
                  <a:pt x="486846" y="1101308"/>
                </a:lnTo>
                <a:lnTo>
                  <a:pt x="493553" y="1092517"/>
                </a:lnTo>
                <a:lnTo>
                  <a:pt x="500880" y="1084774"/>
                </a:lnTo>
                <a:lnTo>
                  <a:pt x="509777" y="1079627"/>
                </a:lnTo>
                <a:lnTo>
                  <a:pt x="554735" y="1064640"/>
                </a:lnTo>
                <a:lnTo>
                  <a:pt x="570964" y="1039784"/>
                </a:lnTo>
                <a:lnTo>
                  <a:pt x="606563" y="993739"/>
                </a:lnTo>
                <a:lnTo>
                  <a:pt x="640228" y="969273"/>
                </a:lnTo>
                <a:lnTo>
                  <a:pt x="663243" y="962864"/>
                </a:lnTo>
                <a:lnTo>
                  <a:pt x="674751" y="959612"/>
                </a:lnTo>
                <a:lnTo>
                  <a:pt x="749680" y="884682"/>
                </a:lnTo>
                <a:lnTo>
                  <a:pt x="760206" y="872281"/>
                </a:lnTo>
                <a:lnTo>
                  <a:pt x="770254" y="859107"/>
                </a:lnTo>
                <a:lnTo>
                  <a:pt x="781256" y="847480"/>
                </a:lnTo>
                <a:lnTo>
                  <a:pt x="794638" y="839724"/>
                </a:lnTo>
                <a:lnTo>
                  <a:pt x="821870" y="830984"/>
                </a:lnTo>
                <a:lnTo>
                  <a:pt x="842089" y="823626"/>
                </a:lnTo>
                <a:lnTo>
                  <a:pt x="884681" y="794765"/>
                </a:lnTo>
                <a:lnTo>
                  <a:pt x="915177" y="765349"/>
                </a:lnTo>
                <a:lnTo>
                  <a:pt x="929812" y="749956"/>
                </a:lnTo>
                <a:lnTo>
                  <a:pt x="944626" y="734695"/>
                </a:lnTo>
                <a:lnTo>
                  <a:pt x="955490" y="723009"/>
                </a:lnTo>
                <a:lnTo>
                  <a:pt x="966104" y="711025"/>
                </a:lnTo>
                <a:lnTo>
                  <a:pt x="977219" y="699637"/>
                </a:lnTo>
                <a:lnTo>
                  <a:pt x="989584" y="689737"/>
                </a:lnTo>
                <a:lnTo>
                  <a:pt x="1000948" y="682410"/>
                </a:lnTo>
                <a:lnTo>
                  <a:pt x="1012396" y="675227"/>
                </a:lnTo>
                <a:lnTo>
                  <a:pt x="1023677" y="667805"/>
                </a:lnTo>
                <a:lnTo>
                  <a:pt x="1034541" y="659764"/>
                </a:lnTo>
                <a:lnTo>
                  <a:pt x="1042296" y="652581"/>
                </a:lnTo>
                <a:lnTo>
                  <a:pt x="1049432" y="644683"/>
                </a:lnTo>
                <a:lnTo>
                  <a:pt x="1056616" y="636833"/>
                </a:lnTo>
                <a:lnTo>
                  <a:pt x="1064514" y="629793"/>
                </a:lnTo>
                <a:lnTo>
                  <a:pt x="1087155" y="614890"/>
                </a:lnTo>
                <a:lnTo>
                  <a:pt x="1110773" y="601249"/>
                </a:lnTo>
                <a:lnTo>
                  <a:pt x="1133772" y="586894"/>
                </a:lnTo>
                <a:lnTo>
                  <a:pt x="1154556" y="569849"/>
                </a:lnTo>
                <a:lnTo>
                  <a:pt x="1175408" y="548197"/>
                </a:lnTo>
                <a:lnTo>
                  <a:pt x="1185545" y="539226"/>
                </a:lnTo>
                <a:lnTo>
                  <a:pt x="1198919" y="534326"/>
                </a:lnTo>
                <a:lnTo>
                  <a:pt x="1229487" y="524890"/>
                </a:lnTo>
                <a:lnTo>
                  <a:pt x="1240851" y="517544"/>
                </a:lnTo>
                <a:lnTo>
                  <a:pt x="1274444" y="494791"/>
                </a:lnTo>
                <a:lnTo>
                  <a:pt x="1289050" y="479282"/>
                </a:lnTo>
                <a:lnTo>
                  <a:pt x="1296197" y="471378"/>
                </a:lnTo>
                <a:lnTo>
                  <a:pt x="1304416" y="464820"/>
                </a:lnTo>
                <a:lnTo>
                  <a:pt x="1315247" y="460138"/>
                </a:lnTo>
                <a:lnTo>
                  <a:pt x="1326864" y="457184"/>
                </a:lnTo>
                <a:lnTo>
                  <a:pt x="1338528" y="454300"/>
                </a:lnTo>
                <a:lnTo>
                  <a:pt x="1349502" y="449834"/>
                </a:lnTo>
                <a:lnTo>
                  <a:pt x="1372623" y="435877"/>
                </a:lnTo>
                <a:lnTo>
                  <a:pt x="1395031" y="420766"/>
                </a:lnTo>
                <a:lnTo>
                  <a:pt x="1417153" y="405203"/>
                </a:lnTo>
                <a:lnTo>
                  <a:pt x="1439417" y="389889"/>
                </a:lnTo>
                <a:lnTo>
                  <a:pt x="1450300" y="381581"/>
                </a:lnTo>
                <a:lnTo>
                  <a:pt x="1460944" y="372760"/>
                </a:lnTo>
                <a:lnTo>
                  <a:pt x="1472064" y="365011"/>
                </a:lnTo>
                <a:lnTo>
                  <a:pt x="1484376" y="359918"/>
                </a:lnTo>
                <a:lnTo>
                  <a:pt x="1523468" y="350323"/>
                </a:lnTo>
                <a:lnTo>
                  <a:pt x="1540890" y="345932"/>
                </a:lnTo>
                <a:lnTo>
                  <a:pt x="1556313" y="341040"/>
                </a:lnTo>
                <a:lnTo>
                  <a:pt x="1589404" y="329946"/>
                </a:lnTo>
                <a:lnTo>
                  <a:pt x="1600483" y="322155"/>
                </a:lnTo>
                <a:lnTo>
                  <a:pt x="1611455" y="314198"/>
                </a:lnTo>
                <a:lnTo>
                  <a:pt x="1622641" y="306621"/>
                </a:lnTo>
                <a:lnTo>
                  <a:pt x="1634363" y="299974"/>
                </a:lnTo>
                <a:lnTo>
                  <a:pt x="1645423" y="295775"/>
                </a:lnTo>
                <a:lnTo>
                  <a:pt x="1657032" y="292862"/>
                </a:lnTo>
                <a:lnTo>
                  <a:pt x="1668545" y="289758"/>
                </a:lnTo>
                <a:lnTo>
                  <a:pt x="1679320" y="284988"/>
                </a:lnTo>
                <a:lnTo>
                  <a:pt x="1687325" y="278070"/>
                </a:lnTo>
                <a:lnTo>
                  <a:pt x="1694116" y="269557"/>
                </a:lnTo>
                <a:lnTo>
                  <a:pt x="1701002" y="261235"/>
                </a:lnTo>
                <a:lnTo>
                  <a:pt x="1709292" y="254888"/>
                </a:lnTo>
                <a:lnTo>
                  <a:pt x="1723713" y="249707"/>
                </a:lnTo>
                <a:lnTo>
                  <a:pt x="1738931" y="246681"/>
                </a:lnTo>
                <a:lnTo>
                  <a:pt x="1754316" y="244012"/>
                </a:lnTo>
                <a:lnTo>
                  <a:pt x="1769237" y="239902"/>
                </a:lnTo>
                <a:lnTo>
                  <a:pt x="1784534" y="233130"/>
                </a:lnTo>
                <a:lnTo>
                  <a:pt x="1799320" y="225155"/>
                </a:lnTo>
                <a:lnTo>
                  <a:pt x="1814081" y="217060"/>
                </a:lnTo>
                <a:lnTo>
                  <a:pt x="1829307" y="209931"/>
                </a:lnTo>
                <a:lnTo>
                  <a:pt x="1852037" y="202783"/>
                </a:lnTo>
                <a:lnTo>
                  <a:pt x="1875409" y="197135"/>
                </a:lnTo>
                <a:lnTo>
                  <a:pt x="1898209" y="190392"/>
                </a:lnTo>
                <a:lnTo>
                  <a:pt x="1919224" y="179959"/>
                </a:lnTo>
                <a:lnTo>
                  <a:pt x="1949096" y="159504"/>
                </a:lnTo>
                <a:lnTo>
                  <a:pt x="1962753" y="150717"/>
                </a:lnTo>
                <a:lnTo>
                  <a:pt x="1977124" y="145311"/>
                </a:lnTo>
                <a:lnTo>
                  <a:pt x="2009139" y="135000"/>
                </a:lnTo>
                <a:lnTo>
                  <a:pt x="2048307" y="108762"/>
                </a:lnTo>
                <a:lnTo>
                  <a:pt x="2075159" y="90543"/>
                </a:lnTo>
                <a:lnTo>
                  <a:pt x="2091853" y="79035"/>
                </a:lnTo>
                <a:lnTo>
                  <a:pt x="2100543" y="72929"/>
                </a:lnTo>
                <a:lnTo>
                  <a:pt x="2103383" y="70916"/>
                </a:lnTo>
                <a:lnTo>
                  <a:pt x="2102528" y="71687"/>
                </a:lnTo>
                <a:lnTo>
                  <a:pt x="2100134" y="73933"/>
                </a:lnTo>
                <a:lnTo>
                  <a:pt x="2098356" y="76345"/>
                </a:lnTo>
                <a:lnTo>
                  <a:pt x="2099347" y="77614"/>
                </a:lnTo>
                <a:lnTo>
                  <a:pt x="2140491" y="61476"/>
                </a:lnTo>
                <a:lnTo>
                  <a:pt x="2205969" y="27911"/>
                </a:lnTo>
                <a:lnTo>
                  <a:pt x="2219586" y="15423"/>
                </a:lnTo>
                <a:lnTo>
                  <a:pt x="2217959" y="14545"/>
                </a:lnTo>
                <a:lnTo>
                  <a:pt x="2221784" y="13536"/>
                </a:lnTo>
                <a:lnTo>
                  <a:pt x="2239367" y="9615"/>
                </a:lnTo>
                <a:lnTo>
                  <a:pt x="2279015" y="0"/>
                </a:lnTo>
                <a:lnTo>
                  <a:pt x="2300551" y="5220"/>
                </a:lnTo>
                <a:lnTo>
                  <a:pt x="2361293" y="21520"/>
                </a:lnTo>
                <a:lnTo>
                  <a:pt x="2406523" y="45037"/>
                </a:lnTo>
                <a:lnTo>
                  <a:pt x="2417441" y="53084"/>
                </a:lnTo>
                <a:lnTo>
                  <a:pt x="2429002" y="60071"/>
                </a:lnTo>
                <a:lnTo>
                  <a:pt x="2439937" y="64484"/>
                </a:lnTo>
                <a:lnTo>
                  <a:pt x="2451338" y="67849"/>
                </a:lnTo>
                <a:lnTo>
                  <a:pt x="2462809" y="71072"/>
                </a:lnTo>
                <a:lnTo>
                  <a:pt x="2473960" y="75057"/>
                </a:lnTo>
                <a:lnTo>
                  <a:pt x="2511372" y="91480"/>
                </a:lnTo>
                <a:lnTo>
                  <a:pt x="2530232" y="100548"/>
                </a:lnTo>
                <a:lnTo>
                  <a:pt x="2536347" y="104395"/>
                </a:lnTo>
                <a:lnTo>
                  <a:pt x="2535523" y="105156"/>
                </a:lnTo>
                <a:lnTo>
                  <a:pt x="2533568" y="104964"/>
                </a:lnTo>
                <a:lnTo>
                  <a:pt x="2536289" y="105953"/>
                </a:lnTo>
                <a:lnTo>
                  <a:pt x="2578989" y="120014"/>
                </a:lnTo>
                <a:lnTo>
                  <a:pt x="2609778" y="166536"/>
                </a:lnTo>
                <a:lnTo>
                  <a:pt x="2653918" y="209931"/>
                </a:lnTo>
                <a:lnTo>
                  <a:pt x="2682652" y="256047"/>
                </a:lnTo>
                <a:lnTo>
                  <a:pt x="2696888" y="279136"/>
                </a:lnTo>
                <a:lnTo>
                  <a:pt x="2713863" y="299974"/>
                </a:lnTo>
                <a:lnTo>
                  <a:pt x="2735980" y="321700"/>
                </a:lnTo>
                <a:lnTo>
                  <a:pt x="2745740" y="332152"/>
                </a:lnTo>
                <a:lnTo>
                  <a:pt x="2754546" y="345247"/>
                </a:lnTo>
                <a:lnTo>
                  <a:pt x="2773806" y="374903"/>
                </a:lnTo>
                <a:lnTo>
                  <a:pt x="2783187" y="400897"/>
                </a:lnTo>
                <a:lnTo>
                  <a:pt x="2787602" y="411972"/>
                </a:lnTo>
                <a:lnTo>
                  <a:pt x="2788898" y="419498"/>
                </a:lnTo>
                <a:lnTo>
                  <a:pt x="2788919" y="434848"/>
                </a:lnTo>
              </a:path>
            </a:pathLst>
          </a:custGeom>
          <a:ln w="28956">
            <a:solidFill>
              <a:srgbClr val="C0504D"/>
            </a:solidFill>
          </a:ln>
        </p:spPr>
        <p:txBody>
          <a:bodyPr wrap="square" lIns="0" tIns="0" rIns="0" bIns="0" rtlCol="0"/>
          <a:lstStyle/>
          <a:p>
            <a:endParaRPr/>
          </a:p>
        </p:txBody>
      </p:sp>
      <p:sp>
        <p:nvSpPr>
          <p:cNvPr id="20" name="object 20"/>
          <p:cNvSpPr txBox="1"/>
          <p:nvPr/>
        </p:nvSpPr>
        <p:spPr>
          <a:xfrm>
            <a:off x="2765298" y="4980813"/>
            <a:ext cx="300990" cy="269240"/>
          </a:xfrm>
          <a:prstGeom prst="rect">
            <a:avLst/>
          </a:prstGeom>
        </p:spPr>
        <p:txBody>
          <a:bodyPr vert="horz" wrap="square" lIns="0" tIns="12065" rIns="0" bIns="0" rtlCol="0">
            <a:spAutoFit/>
          </a:bodyPr>
          <a:lstStyle/>
          <a:p>
            <a:pPr marL="25400">
              <a:lnSpc>
                <a:spcPct val="100000"/>
              </a:lnSpc>
              <a:spcBef>
                <a:spcPts val="95"/>
              </a:spcBef>
            </a:pPr>
            <a:r>
              <a:rPr sz="1600" dirty="0">
                <a:latin typeface="Times New Roman"/>
                <a:cs typeface="Times New Roman"/>
              </a:rPr>
              <a:t>-9</a:t>
            </a:r>
            <a:r>
              <a:rPr sz="1575" baseline="26455" dirty="0">
                <a:latin typeface="Times New Roman"/>
                <a:cs typeface="Times New Roman"/>
              </a:rPr>
              <a:t>0</a:t>
            </a:r>
            <a:endParaRPr sz="1575" baseline="26455">
              <a:latin typeface="Times New Roman"/>
              <a:cs typeface="Times New Roman"/>
            </a:endParaRPr>
          </a:p>
        </p:txBody>
      </p:sp>
      <p:sp>
        <p:nvSpPr>
          <p:cNvPr id="21" name="object 21"/>
          <p:cNvSpPr txBox="1"/>
          <p:nvPr/>
        </p:nvSpPr>
        <p:spPr>
          <a:xfrm>
            <a:off x="1829625" y="4344161"/>
            <a:ext cx="913765" cy="915035"/>
          </a:xfrm>
          <a:prstGeom prst="rect">
            <a:avLst/>
          </a:prstGeom>
          <a:ln w="12319">
            <a:solidFill>
              <a:srgbClr val="497DBA"/>
            </a:solidFill>
          </a:ln>
        </p:spPr>
        <p:txBody>
          <a:bodyPr vert="horz" wrap="square" lIns="0" tIns="0" rIns="0" bIns="0" rtlCol="0">
            <a:spAutoFit/>
          </a:bodyPr>
          <a:lstStyle/>
          <a:p>
            <a:pPr marL="427355">
              <a:lnSpc>
                <a:spcPts val="1030"/>
              </a:lnSpc>
            </a:pPr>
            <a:r>
              <a:rPr sz="1600" dirty="0">
                <a:latin typeface="Times New Roman"/>
                <a:cs typeface="Times New Roman"/>
              </a:rPr>
              <a:t>-6</a:t>
            </a:r>
            <a:r>
              <a:rPr sz="1575" baseline="26455" dirty="0">
                <a:latin typeface="Times New Roman"/>
                <a:cs typeface="Times New Roman"/>
              </a:rPr>
              <a:t>0</a:t>
            </a:r>
            <a:endParaRPr sz="1575" baseline="26455">
              <a:latin typeface="Times New Roman"/>
              <a:cs typeface="Times New Roman"/>
            </a:endParaRPr>
          </a:p>
        </p:txBody>
      </p:sp>
      <p:sp>
        <p:nvSpPr>
          <p:cNvPr id="22" name="object 22"/>
          <p:cNvSpPr txBox="1"/>
          <p:nvPr/>
        </p:nvSpPr>
        <p:spPr>
          <a:xfrm>
            <a:off x="2377948" y="3243198"/>
            <a:ext cx="233679" cy="269240"/>
          </a:xfrm>
          <a:prstGeom prst="rect">
            <a:avLst/>
          </a:prstGeom>
        </p:spPr>
        <p:txBody>
          <a:bodyPr vert="horz" wrap="square" lIns="0" tIns="12065" rIns="0" bIns="0" rtlCol="0">
            <a:spAutoFit/>
          </a:bodyPr>
          <a:lstStyle/>
          <a:p>
            <a:pPr marL="25400">
              <a:lnSpc>
                <a:spcPct val="100000"/>
              </a:lnSpc>
              <a:spcBef>
                <a:spcPts val="95"/>
              </a:spcBef>
            </a:pPr>
            <a:r>
              <a:rPr sz="2400" spc="7" baseline="-17361" dirty="0">
                <a:latin typeface="Times New Roman"/>
                <a:cs typeface="Times New Roman"/>
              </a:rPr>
              <a:t>0</a:t>
            </a:r>
            <a:r>
              <a:rPr sz="1050" spc="5" dirty="0">
                <a:latin typeface="Times New Roman"/>
                <a:cs typeface="Times New Roman"/>
              </a:rPr>
              <a:t>0</a:t>
            </a:r>
            <a:endParaRPr sz="1050">
              <a:latin typeface="Times New Roman"/>
              <a:cs typeface="Times New Roman"/>
            </a:endParaRPr>
          </a:p>
        </p:txBody>
      </p:sp>
      <p:sp>
        <p:nvSpPr>
          <p:cNvPr id="23" name="object 23"/>
          <p:cNvSpPr txBox="1"/>
          <p:nvPr/>
        </p:nvSpPr>
        <p:spPr>
          <a:xfrm>
            <a:off x="2428494" y="2737485"/>
            <a:ext cx="300990" cy="269240"/>
          </a:xfrm>
          <a:prstGeom prst="rect">
            <a:avLst/>
          </a:prstGeom>
        </p:spPr>
        <p:txBody>
          <a:bodyPr vert="horz" wrap="square" lIns="0" tIns="12065" rIns="0" bIns="0" rtlCol="0">
            <a:spAutoFit/>
          </a:bodyPr>
          <a:lstStyle/>
          <a:p>
            <a:pPr marL="25400">
              <a:lnSpc>
                <a:spcPct val="100000"/>
              </a:lnSpc>
              <a:spcBef>
                <a:spcPts val="95"/>
              </a:spcBef>
            </a:pPr>
            <a:r>
              <a:rPr sz="1600" dirty="0">
                <a:latin typeface="Times New Roman"/>
                <a:cs typeface="Times New Roman"/>
              </a:rPr>
              <a:t>-3</a:t>
            </a:r>
            <a:r>
              <a:rPr sz="1575" baseline="26455" dirty="0">
                <a:latin typeface="Times New Roman"/>
                <a:cs typeface="Times New Roman"/>
              </a:rPr>
              <a:t>0</a:t>
            </a:r>
            <a:endParaRPr sz="1575" baseline="26455">
              <a:latin typeface="Times New Roman"/>
              <a:cs typeface="Times New Roman"/>
            </a:endParaRPr>
          </a:p>
        </p:txBody>
      </p:sp>
      <p:sp>
        <p:nvSpPr>
          <p:cNvPr id="24" name="object 24"/>
          <p:cNvSpPr txBox="1"/>
          <p:nvPr/>
        </p:nvSpPr>
        <p:spPr>
          <a:xfrm>
            <a:off x="2885694" y="2176398"/>
            <a:ext cx="233679" cy="269240"/>
          </a:xfrm>
          <a:prstGeom prst="rect">
            <a:avLst/>
          </a:prstGeom>
        </p:spPr>
        <p:txBody>
          <a:bodyPr vert="horz" wrap="square" lIns="0" tIns="12065" rIns="0" bIns="0" rtlCol="0">
            <a:spAutoFit/>
          </a:bodyPr>
          <a:lstStyle/>
          <a:p>
            <a:pPr marL="25400">
              <a:lnSpc>
                <a:spcPct val="100000"/>
              </a:lnSpc>
              <a:spcBef>
                <a:spcPts val="95"/>
              </a:spcBef>
            </a:pPr>
            <a:r>
              <a:rPr sz="2400" spc="7" baseline="-17361" dirty="0">
                <a:latin typeface="Times New Roman"/>
                <a:cs typeface="Times New Roman"/>
              </a:rPr>
              <a:t>6</a:t>
            </a:r>
            <a:r>
              <a:rPr sz="1050" spc="5" dirty="0">
                <a:latin typeface="Times New Roman"/>
                <a:cs typeface="Times New Roman"/>
              </a:rPr>
              <a:t>0</a:t>
            </a:r>
            <a:endParaRPr sz="1050">
              <a:latin typeface="Times New Roman"/>
              <a:cs typeface="Times New Roman"/>
            </a:endParaRPr>
          </a:p>
        </p:txBody>
      </p:sp>
      <p:sp>
        <p:nvSpPr>
          <p:cNvPr id="25" name="object 25"/>
          <p:cNvSpPr txBox="1"/>
          <p:nvPr/>
        </p:nvSpPr>
        <p:spPr>
          <a:xfrm>
            <a:off x="3343275" y="1870913"/>
            <a:ext cx="233679" cy="269240"/>
          </a:xfrm>
          <a:prstGeom prst="rect">
            <a:avLst/>
          </a:prstGeom>
        </p:spPr>
        <p:txBody>
          <a:bodyPr vert="horz" wrap="square" lIns="0" tIns="12065" rIns="0" bIns="0" rtlCol="0">
            <a:spAutoFit/>
          </a:bodyPr>
          <a:lstStyle/>
          <a:p>
            <a:pPr marL="25400">
              <a:lnSpc>
                <a:spcPct val="100000"/>
              </a:lnSpc>
              <a:spcBef>
                <a:spcPts val="95"/>
              </a:spcBef>
            </a:pPr>
            <a:r>
              <a:rPr sz="2400" baseline="-17361" dirty="0">
                <a:latin typeface="Times New Roman"/>
                <a:cs typeface="Times New Roman"/>
              </a:rPr>
              <a:t>9</a:t>
            </a:r>
            <a:r>
              <a:rPr sz="1050" dirty="0">
                <a:latin typeface="Times New Roman"/>
                <a:cs typeface="Times New Roman"/>
              </a:rPr>
              <a:t>0</a:t>
            </a:r>
            <a:endParaRPr sz="1050">
              <a:latin typeface="Times New Roman"/>
              <a:cs typeface="Times New Roman"/>
            </a:endParaRPr>
          </a:p>
        </p:txBody>
      </p:sp>
      <p:sp>
        <p:nvSpPr>
          <p:cNvPr id="26" name="object 26"/>
          <p:cNvSpPr txBox="1"/>
          <p:nvPr/>
        </p:nvSpPr>
        <p:spPr>
          <a:xfrm>
            <a:off x="4572063" y="686625"/>
            <a:ext cx="914400" cy="914400"/>
          </a:xfrm>
          <a:prstGeom prst="rect">
            <a:avLst/>
          </a:prstGeom>
          <a:ln w="12319">
            <a:solidFill>
              <a:srgbClr val="497DBA"/>
            </a:solidFill>
          </a:ln>
        </p:spPr>
        <p:txBody>
          <a:bodyPr vert="horz" wrap="square" lIns="0" tIns="0" rIns="0" bIns="0" rtlCol="0">
            <a:spAutoFit/>
          </a:bodyPr>
          <a:lstStyle/>
          <a:p>
            <a:pPr>
              <a:lnSpc>
                <a:spcPct val="100000"/>
              </a:lnSpc>
            </a:pPr>
            <a:endParaRPr sz="1800">
              <a:latin typeface="Times New Roman"/>
              <a:cs typeface="Times New Roman"/>
            </a:endParaRPr>
          </a:p>
          <a:p>
            <a:pPr>
              <a:lnSpc>
                <a:spcPct val="100000"/>
              </a:lnSpc>
              <a:spcBef>
                <a:spcPts val="15"/>
              </a:spcBef>
            </a:pPr>
            <a:endParaRPr sz="2100">
              <a:latin typeface="Times New Roman"/>
              <a:cs typeface="Times New Roman"/>
            </a:endParaRPr>
          </a:p>
          <a:p>
            <a:pPr marL="269875">
              <a:lnSpc>
                <a:spcPct val="100000"/>
              </a:lnSpc>
            </a:pPr>
            <a:r>
              <a:rPr sz="1600" spc="5" dirty="0">
                <a:latin typeface="Times New Roman"/>
                <a:cs typeface="Times New Roman"/>
              </a:rPr>
              <a:t>15</a:t>
            </a:r>
            <a:r>
              <a:rPr sz="1575" spc="7" baseline="26455" dirty="0">
                <a:latin typeface="Times New Roman"/>
                <a:cs typeface="Times New Roman"/>
              </a:rPr>
              <a:t>0</a:t>
            </a:r>
            <a:endParaRPr sz="1575" baseline="26455">
              <a:latin typeface="Times New Roman"/>
              <a:cs typeface="Times New Roman"/>
            </a:endParaRPr>
          </a:p>
        </p:txBody>
      </p:sp>
      <p:sp>
        <p:nvSpPr>
          <p:cNvPr id="27" name="object 27"/>
          <p:cNvSpPr txBox="1"/>
          <p:nvPr/>
        </p:nvSpPr>
        <p:spPr>
          <a:xfrm>
            <a:off x="4572063" y="1601025"/>
            <a:ext cx="914400" cy="914400"/>
          </a:xfrm>
          <a:prstGeom prst="rect">
            <a:avLst/>
          </a:prstGeom>
          <a:ln w="12319">
            <a:solidFill>
              <a:srgbClr val="497DBA"/>
            </a:solidFill>
          </a:ln>
        </p:spPr>
        <p:txBody>
          <a:bodyPr vert="horz" wrap="square" lIns="0" tIns="3175" rIns="0" bIns="0" rtlCol="0">
            <a:spAutoFit/>
          </a:bodyPr>
          <a:lstStyle/>
          <a:p>
            <a:pPr>
              <a:lnSpc>
                <a:spcPct val="100000"/>
              </a:lnSpc>
              <a:spcBef>
                <a:spcPts val="25"/>
              </a:spcBef>
            </a:pPr>
            <a:endParaRPr sz="2100">
              <a:latin typeface="Times New Roman"/>
              <a:cs typeface="Times New Roman"/>
            </a:endParaRPr>
          </a:p>
          <a:p>
            <a:pPr marL="471170">
              <a:lnSpc>
                <a:spcPct val="100000"/>
              </a:lnSpc>
            </a:pPr>
            <a:r>
              <a:rPr sz="1600" spc="5" dirty="0">
                <a:latin typeface="Times New Roman"/>
                <a:cs typeface="Times New Roman"/>
              </a:rPr>
              <a:t>17</a:t>
            </a:r>
            <a:r>
              <a:rPr sz="1575" spc="7" baseline="26455" dirty="0">
                <a:latin typeface="Times New Roman"/>
                <a:cs typeface="Times New Roman"/>
              </a:rPr>
              <a:t>0</a:t>
            </a:r>
            <a:endParaRPr sz="1575" baseline="26455">
              <a:latin typeface="Times New Roman"/>
              <a:cs typeface="Times New Roman"/>
            </a:endParaRPr>
          </a:p>
        </p:txBody>
      </p:sp>
      <p:sp>
        <p:nvSpPr>
          <p:cNvPr id="28" name="object 28"/>
          <p:cNvSpPr/>
          <p:nvPr/>
        </p:nvSpPr>
        <p:spPr>
          <a:xfrm>
            <a:off x="3276600" y="5436234"/>
            <a:ext cx="1295400" cy="103505"/>
          </a:xfrm>
          <a:custGeom>
            <a:avLst/>
            <a:gdLst/>
            <a:ahLst/>
            <a:cxnLst/>
            <a:rect l="l" t="t" r="r" b="b"/>
            <a:pathLst>
              <a:path w="1295400" h="103504">
                <a:moveTo>
                  <a:pt x="1206880" y="0"/>
                </a:moveTo>
                <a:lnTo>
                  <a:pt x="1202944" y="1015"/>
                </a:lnTo>
                <a:lnTo>
                  <a:pt x="1201165" y="3936"/>
                </a:lnTo>
                <a:lnTo>
                  <a:pt x="1199388" y="6984"/>
                </a:lnTo>
                <a:lnTo>
                  <a:pt x="1200403" y="10921"/>
                </a:lnTo>
                <a:lnTo>
                  <a:pt x="1259194" y="45310"/>
                </a:lnTo>
                <a:lnTo>
                  <a:pt x="1282827" y="45338"/>
                </a:lnTo>
                <a:lnTo>
                  <a:pt x="1282827" y="58038"/>
                </a:lnTo>
                <a:lnTo>
                  <a:pt x="1259312" y="58038"/>
                </a:lnTo>
                <a:lnTo>
                  <a:pt x="1203325" y="90550"/>
                </a:lnTo>
                <a:lnTo>
                  <a:pt x="1200403" y="92328"/>
                </a:lnTo>
                <a:lnTo>
                  <a:pt x="1199261" y="96265"/>
                </a:lnTo>
                <a:lnTo>
                  <a:pt x="1202816" y="102361"/>
                </a:lnTo>
                <a:lnTo>
                  <a:pt x="1206753" y="103377"/>
                </a:lnTo>
                <a:lnTo>
                  <a:pt x="1284509" y="58038"/>
                </a:lnTo>
                <a:lnTo>
                  <a:pt x="1282827" y="58038"/>
                </a:lnTo>
                <a:lnTo>
                  <a:pt x="1284557" y="58011"/>
                </a:lnTo>
                <a:lnTo>
                  <a:pt x="1295400" y="51688"/>
                </a:lnTo>
                <a:lnTo>
                  <a:pt x="1209928" y="1650"/>
                </a:lnTo>
                <a:lnTo>
                  <a:pt x="1206880" y="0"/>
                </a:lnTo>
                <a:close/>
              </a:path>
              <a:path w="1295400" h="103504">
                <a:moveTo>
                  <a:pt x="1270173" y="51732"/>
                </a:moveTo>
                <a:lnTo>
                  <a:pt x="1259360" y="58011"/>
                </a:lnTo>
                <a:lnTo>
                  <a:pt x="1282827" y="58038"/>
                </a:lnTo>
                <a:lnTo>
                  <a:pt x="1282827" y="57276"/>
                </a:lnTo>
                <a:lnTo>
                  <a:pt x="1279652" y="57276"/>
                </a:lnTo>
                <a:lnTo>
                  <a:pt x="1270173" y="51732"/>
                </a:lnTo>
                <a:close/>
              </a:path>
              <a:path w="1295400" h="103504">
                <a:moveTo>
                  <a:pt x="0" y="43814"/>
                </a:moveTo>
                <a:lnTo>
                  <a:pt x="0" y="56514"/>
                </a:lnTo>
                <a:lnTo>
                  <a:pt x="1259360" y="58011"/>
                </a:lnTo>
                <a:lnTo>
                  <a:pt x="1270173" y="51732"/>
                </a:lnTo>
                <a:lnTo>
                  <a:pt x="1259194" y="45310"/>
                </a:lnTo>
                <a:lnTo>
                  <a:pt x="0" y="43814"/>
                </a:lnTo>
                <a:close/>
              </a:path>
              <a:path w="1295400" h="103504">
                <a:moveTo>
                  <a:pt x="1279652" y="46227"/>
                </a:moveTo>
                <a:lnTo>
                  <a:pt x="1270173" y="51732"/>
                </a:lnTo>
                <a:lnTo>
                  <a:pt x="1279652" y="57276"/>
                </a:lnTo>
                <a:lnTo>
                  <a:pt x="1279652" y="46227"/>
                </a:lnTo>
                <a:close/>
              </a:path>
              <a:path w="1295400" h="103504">
                <a:moveTo>
                  <a:pt x="1282827" y="46227"/>
                </a:moveTo>
                <a:lnTo>
                  <a:pt x="1279652" y="46227"/>
                </a:lnTo>
                <a:lnTo>
                  <a:pt x="1279652" y="57276"/>
                </a:lnTo>
                <a:lnTo>
                  <a:pt x="1282827" y="57276"/>
                </a:lnTo>
                <a:lnTo>
                  <a:pt x="1282827" y="46227"/>
                </a:lnTo>
                <a:close/>
              </a:path>
              <a:path w="1295400" h="103504">
                <a:moveTo>
                  <a:pt x="1259194" y="45310"/>
                </a:moveTo>
                <a:lnTo>
                  <a:pt x="1270173" y="51732"/>
                </a:lnTo>
                <a:lnTo>
                  <a:pt x="1279652" y="46227"/>
                </a:lnTo>
                <a:lnTo>
                  <a:pt x="1282827" y="46227"/>
                </a:lnTo>
                <a:lnTo>
                  <a:pt x="1282827" y="45338"/>
                </a:lnTo>
                <a:lnTo>
                  <a:pt x="1259194" y="45310"/>
                </a:lnTo>
                <a:close/>
              </a:path>
            </a:pathLst>
          </a:custGeom>
          <a:solidFill>
            <a:srgbClr val="497DBA"/>
          </a:solidFill>
        </p:spPr>
        <p:txBody>
          <a:bodyPr wrap="square" lIns="0" tIns="0" rIns="0" bIns="0" rtlCol="0"/>
          <a:lstStyle/>
          <a:p>
            <a:endParaRPr/>
          </a:p>
        </p:txBody>
      </p:sp>
      <p:sp>
        <p:nvSpPr>
          <p:cNvPr id="29" name="object 29"/>
          <p:cNvSpPr txBox="1"/>
          <p:nvPr/>
        </p:nvSpPr>
        <p:spPr>
          <a:xfrm>
            <a:off x="1729994" y="5362194"/>
            <a:ext cx="5443855" cy="527050"/>
          </a:xfrm>
          <a:prstGeom prst="rect">
            <a:avLst/>
          </a:prstGeom>
        </p:spPr>
        <p:txBody>
          <a:bodyPr vert="horz" wrap="square" lIns="0" tIns="12065" rIns="0" bIns="0" rtlCol="0">
            <a:spAutoFit/>
          </a:bodyPr>
          <a:lstStyle/>
          <a:p>
            <a:pPr marL="1181100">
              <a:lnSpc>
                <a:spcPts val="1855"/>
              </a:lnSpc>
              <a:spcBef>
                <a:spcPts val="95"/>
              </a:spcBef>
            </a:pPr>
            <a:r>
              <a:rPr sz="1600" spc="5" dirty="0">
                <a:latin typeface="Times New Roman"/>
                <a:cs typeface="Times New Roman"/>
              </a:rPr>
              <a:t>C</a:t>
            </a:r>
            <a:r>
              <a:rPr sz="1575" spc="7" baseline="-21164" dirty="0">
                <a:latin typeface="Times New Roman"/>
                <a:cs typeface="Times New Roman"/>
              </a:rPr>
              <a:t>R</a:t>
            </a:r>
            <a:endParaRPr sz="1575" baseline="-21164">
              <a:latin typeface="Times New Roman"/>
              <a:cs typeface="Times New Roman"/>
            </a:endParaRPr>
          </a:p>
          <a:p>
            <a:pPr marL="38100">
              <a:lnSpc>
                <a:spcPts val="2095"/>
              </a:lnSpc>
            </a:pPr>
            <a:r>
              <a:rPr sz="1800" b="1" dirty="0">
                <a:latin typeface="Times New Roman"/>
                <a:cs typeface="Times New Roman"/>
              </a:rPr>
              <a:t>F</a:t>
            </a:r>
            <a:r>
              <a:rPr sz="1800" b="1" spc="5" dirty="0">
                <a:latin typeface="Times New Roman"/>
                <a:cs typeface="Times New Roman"/>
              </a:rPr>
              <a:t>i</a:t>
            </a:r>
            <a:r>
              <a:rPr sz="1800" b="1" dirty="0">
                <a:latin typeface="Times New Roman"/>
                <a:cs typeface="Times New Roman"/>
              </a:rPr>
              <a:t>g:</a:t>
            </a:r>
            <a:r>
              <a:rPr sz="1800" b="1" spc="-5" dirty="0">
                <a:latin typeface="Times New Roman"/>
                <a:cs typeface="Times New Roman"/>
              </a:rPr>
              <a:t> </a:t>
            </a:r>
            <a:r>
              <a:rPr sz="1800" spc="-5" dirty="0">
                <a:latin typeface="Times New Roman"/>
                <a:cs typeface="Times New Roman"/>
              </a:rPr>
              <a:t>A</a:t>
            </a:r>
            <a:r>
              <a:rPr sz="1800" spc="-105" dirty="0">
                <a:latin typeface="Times New Roman"/>
                <a:cs typeface="Times New Roman"/>
              </a:rPr>
              <a:t> </a:t>
            </a:r>
            <a:r>
              <a:rPr sz="1800" dirty="0">
                <a:latin typeface="Times New Roman"/>
                <a:cs typeface="Times New Roman"/>
              </a:rPr>
              <a:t>Polar</a:t>
            </a:r>
            <a:r>
              <a:rPr sz="1800" spc="5" dirty="0">
                <a:latin typeface="Times New Roman"/>
                <a:cs typeface="Times New Roman"/>
              </a:rPr>
              <a:t> </a:t>
            </a:r>
            <a:r>
              <a:rPr sz="1800" dirty="0">
                <a:latin typeface="Times New Roman"/>
                <a:cs typeface="Times New Roman"/>
              </a:rPr>
              <a:t>di</a:t>
            </a:r>
            <a:r>
              <a:rPr sz="1800" spc="5" dirty="0">
                <a:latin typeface="Times New Roman"/>
                <a:cs typeface="Times New Roman"/>
              </a:rPr>
              <a:t>a</a:t>
            </a:r>
            <a:r>
              <a:rPr sz="1800" dirty="0">
                <a:latin typeface="Times New Roman"/>
                <a:cs typeface="Times New Roman"/>
              </a:rPr>
              <a:t>gram</a:t>
            </a:r>
            <a:r>
              <a:rPr sz="1800" spc="-15" dirty="0">
                <a:latin typeface="Times New Roman"/>
                <a:cs typeface="Times New Roman"/>
              </a:rPr>
              <a:t> </a:t>
            </a:r>
            <a:r>
              <a:rPr sz="1800" dirty="0">
                <a:latin typeface="Times New Roman"/>
                <a:cs typeface="Times New Roman"/>
              </a:rPr>
              <a:t>of a</a:t>
            </a:r>
            <a:r>
              <a:rPr sz="1800" spc="-10" dirty="0">
                <a:latin typeface="Times New Roman"/>
                <a:cs typeface="Times New Roman"/>
              </a:rPr>
              <a:t> </a:t>
            </a:r>
            <a:r>
              <a:rPr sz="1800" spc="-5" dirty="0">
                <a:latin typeface="Times New Roman"/>
                <a:cs typeface="Times New Roman"/>
              </a:rPr>
              <a:t>si</a:t>
            </a:r>
            <a:r>
              <a:rPr sz="1800" spc="-15" dirty="0">
                <a:latin typeface="Times New Roman"/>
                <a:cs typeface="Times New Roman"/>
              </a:rPr>
              <a:t>m</a:t>
            </a:r>
            <a:r>
              <a:rPr sz="1800" dirty="0">
                <a:latin typeface="Times New Roman"/>
                <a:cs typeface="Times New Roman"/>
              </a:rPr>
              <a:t>ple</a:t>
            </a:r>
            <a:r>
              <a:rPr sz="1800" spc="10" dirty="0">
                <a:latin typeface="Times New Roman"/>
                <a:cs typeface="Times New Roman"/>
              </a:rPr>
              <a:t> </a:t>
            </a:r>
            <a:r>
              <a:rPr sz="1800" dirty="0">
                <a:latin typeface="Times New Roman"/>
                <a:cs typeface="Times New Roman"/>
              </a:rPr>
              <a:t>bl</a:t>
            </a:r>
            <a:r>
              <a:rPr sz="1800" spc="5" dirty="0">
                <a:latin typeface="Times New Roman"/>
                <a:cs typeface="Times New Roman"/>
              </a:rPr>
              <a:t>a</a:t>
            </a:r>
            <a:r>
              <a:rPr sz="1800" dirty="0">
                <a:latin typeface="Times New Roman"/>
                <a:cs typeface="Times New Roman"/>
              </a:rPr>
              <a:t>de</a:t>
            </a:r>
            <a:r>
              <a:rPr sz="1800" spc="-15" dirty="0">
                <a:latin typeface="Times New Roman"/>
                <a:cs typeface="Times New Roman"/>
              </a:rPr>
              <a:t> </a:t>
            </a:r>
            <a:r>
              <a:rPr sz="1800" dirty="0">
                <a:latin typeface="Times New Roman"/>
                <a:cs typeface="Times New Roman"/>
              </a:rPr>
              <a:t>profi</a:t>
            </a:r>
            <a:r>
              <a:rPr sz="1800" spc="5" dirty="0">
                <a:latin typeface="Times New Roman"/>
                <a:cs typeface="Times New Roman"/>
              </a:rPr>
              <a:t>l</a:t>
            </a:r>
            <a:r>
              <a:rPr sz="1800" dirty="0">
                <a:latin typeface="Times New Roman"/>
                <a:cs typeface="Times New Roman"/>
              </a:rPr>
              <a:t>e (Re = 1</a:t>
            </a:r>
            <a:r>
              <a:rPr sz="1800" spc="10" dirty="0">
                <a:latin typeface="Times New Roman"/>
                <a:cs typeface="Times New Roman"/>
              </a:rPr>
              <a:t>0</a:t>
            </a:r>
            <a:r>
              <a:rPr sz="1800" baseline="25462" dirty="0">
                <a:latin typeface="Times New Roman"/>
                <a:cs typeface="Times New Roman"/>
              </a:rPr>
              <a:t>5</a:t>
            </a:r>
            <a:r>
              <a:rPr sz="1800" spc="209" baseline="25462" dirty="0">
                <a:latin typeface="Times New Roman"/>
                <a:cs typeface="Times New Roman"/>
              </a:rPr>
              <a:t> </a:t>
            </a:r>
            <a:r>
              <a:rPr sz="1800" dirty="0">
                <a:latin typeface="Times New Roman"/>
                <a:cs typeface="Times New Roman"/>
              </a:rPr>
              <a:t>).</a:t>
            </a:r>
            <a:endParaRPr sz="1800">
              <a:latin typeface="Times New Roman"/>
              <a:cs typeface="Times New Roman"/>
            </a:endParaRPr>
          </a:p>
        </p:txBody>
      </p:sp>
      <p:sp>
        <p:nvSpPr>
          <p:cNvPr id="30" name="object 30"/>
          <p:cNvSpPr txBox="1"/>
          <p:nvPr/>
        </p:nvSpPr>
        <p:spPr>
          <a:xfrm>
            <a:off x="1196644" y="2694558"/>
            <a:ext cx="272415" cy="269240"/>
          </a:xfrm>
          <a:prstGeom prst="rect">
            <a:avLst/>
          </a:prstGeom>
        </p:spPr>
        <p:txBody>
          <a:bodyPr vert="horz" wrap="square" lIns="0" tIns="12065" rIns="0" bIns="0" rtlCol="0">
            <a:spAutoFit/>
          </a:bodyPr>
          <a:lstStyle/>
          <a:p>
            <a:pPr marL="38100">
              <a:lnSpc>
                <a:spcPct val="100000"/>
              </a:lnSpc>
              <a:spcBef>
                <a:spcPts val="95"/>
              </a:spcBef>
            </a:pPr>
            <a:r>
              <a:rPr sz="1600" dirty="0">
                <a:latin typeface="Times New Roman"/>
                <a:cs typeface="Times New Roman"/>
              </a:rPr>
              <a:t>C</a:t>
            </a:r>
            <a:r>
              <a:rPr sz="1575" baseline="-21164" dirty="0">
                <a:latin typeface="Times New Roman"/>
                <a:cs typeface="Times New Roman"/>
              </a:rPr>
              <a:t>a</a:t>
            </a:r>
            <a:endParaRPr sz="1575" baseline="-21164">
              <a:latin typeface="Times New Roman"/>
              <a:cs typeface="Times New Roman"/>
            </a:endParaRPr>
          </a:p>
        </p:txBody>
      </p:sp>
      <p:sp>
        <p:nvSpPr>
          <p:cNvPr id="31" name="object 31"/>
          <p:cNvSpPr/>
          <p:nvPr/>
        </p:nvSpPr>
        <p:spPr>
          <a:xfrm>
            <a:off x="1245146" y="1600200"/>
            <a:ext cx="103505" cy="990600"/>
          </a:xfrm>
          <a:custGeom>
            <a:avLst/>
            <a:gdLst/>
            <a:ahLst/>
            <a:cxnLst/>
            <a:rect l="l" t="t" r="r" b="b"/>
            <a:pathLst>
              <a:path w="103505" h="990600">
                <a:moveTo>
                  <a:pt x="51763" y="25124"/>
                </a:moveTo>
                <a:lnTo>
                  <a:pt x="45400" y="36020"/>
                </a:lnTo>
                <a:lnTo>
                  <a:pt x="43903" y="990600"/>
                </a:lnTo>
                <a:lnTo>
                  <a:pt x="56603" y="990600"/>
                </a:lnTo>
                <a:lnTo>
                  <a:pt x="58091" y="36020"/>
                </a:lnTo>
                <a:lnTo>
                  <a:pt x="51763" y="25124"/>
                </a:lnTo>
                <a:close/>
              </a:path>
              <a:path w="103505" h="990600">
                <a:moveTo>
                  <a:pt x="59217" y="12573"/>
                </a:moveTo>
                <a:lnTo>
                  <a:pt x="58127" y="12573"/>
                </a:lnTo>
                <a:lnTo>
                  <a:pt x="58100" y="36035"/>
                </a:lnTo>
                <a:lnTo>
                  <a:pt x="92417" y="95123"/>
                </a:lnTo>
                <a:lnTo>
                  <a:pt x="96354" y="96138"/>
                </a:lnTo>
                <a:lnTo>
                  <a:pt x="99402" y="94361"/>
                </a:lnTo>
                <a:lnTo>
                  <a:pt x="102323" y="92583"/>
                </a:lnTo>
                <a:lnTo>
                  <a:pt x="103339" y="88646"/>
                </a:lnTo>
                <a:lnTo>
                  <a:pt x="101615" y="85471"/>
                </a:lnTo>
                <a:lnTo>
                  <a:pt x="59217" y="12573"/>
                </a:lnTo>
                <a:close/>
              </a:path>
              <a:path w="103505" h="990600">
                <a:moveTo>
                  <a:pt x="51904" y="0"/>
                </a:moveTo>
                <a:lnTo>
                  <a:pt x="1691" y="85598"/>
                </a:lnTo>
                <a:lnTo>
                  <a:pt x="0" y="88519"/>
                </a:lnTo>
                <a:lnTo>
                  <a:pt x="1015" y="92455"/>
                </a:lnTo>
                <a:lnTo>
                  <a:pt x="7061" y="96012"/>
                </a:lnTo>
                <a:lnTo>
                  <a:pt x="10960" y="94996"/>
                </a:lnTo>
                <a:lnTo>
                  <a:pt x="45391" y="36035"/>
                </a:lnTo>
                <a:lnTo>
                  <a:pt x="45427" y="12573"/>
                </a:lnTo>
                <a:lnTo>
                  <a:pt x="59217" y="12573"/>
                </a:lnTo>
                <a:lnTo>
                  <a:pt x="51904" y="0"/>
                </a:lnTo>
                <a:close/>
              </a:path>
              <a:path w="103505" h="990600">
                <a:moveTo>
                  <a:pt x="58127" y="12573"/>
                </a:moveTo>
                <a:lnTo>
                  <a:pt x="45427" y="12573"/>
                </a:lnTo>
                <a:lnTo>
                  <a:pt x="45391" y="36035"/>
                </a:lnTo>
                <a:lnTo>
                  <a:pt x="51763" y="25124"/>
                </a:lnTo>
                <a:lnTo>
                  <a:pt x="46316" y="15748"/>
                </a:lnTo>
                <a:lnTo>
                  <a:pt x="58122" y="15748"/>
                </a:lnTo>
                <a:lnTo>
                  <a:pt x="58127" y="12573"/>
                </a:lnTo>
                <a:close/>
              </a:path>
              <a:path w="103505" h="990600">
                <a:moveTo>
                  <a:pt x="58122" y="15748"/>
                </a:moveTo>
                <a:lnTo>
                  <a:pt x="57238" y="15748"/>
                </a:lnTo>
                <a:lnTo>
                  <a:pt x="51763" y="25124"/>
                </a:lnTo>
                <a:lnTo>
                  <a:pt x="58091" y="36020"/>
                </a:lnTo>
                <a:lnTo>
                  <a:pt x="58122" y="15748"/>
                </a:lnTo>
                <a:close/>
              </a:path>
              <a:path w="103505" h="990600">
                <a:moveTo>
                  <a:pt x="57238" y="15748"/>
                </a:moveTo>
                <a:lnTo>
                  <a:pt x="46316" y="15748"/>
                </a:lnTo>
                <a:lnTo>
                  <a:pt x="51763" y="25124"/>
                </a:lnTo>
                <a:lnTo>
                  <a:pt x="57238" y="15748"/>
                </a:lnTo>
                <a:close/>
              </a:path>
            </a:pathLst>
          </a:custGeom>
          <a:solidFill>
            <a:srgbClr val="497DBA"/>
          </a:solidFill>
        </p:spPr>
        <p:txBody>
          <a:bodyPr wrap="square" lIns="0" tIns="0" rIns="0" bIns="0" rtlCol="0"/>
          <a:lstStyle/>
          <a:p>
            <a:endParaRPr/>
          </a:p>
        </p:txBody>
      </p:sp>
      <p:sp>
        <p:nvSpPr>
          <p:cNvPr id="32" name="object 32"/>
          <p:cNvSpPr/>
          <p:nvPr/>
        </p:nvSpPr>
        <p:spPr>
          <a:xfrm>
            <a:off x="3348354" y="2133600"/>
            <a:ext cx="537845" cy="537845"/>
          </a:xfrm>
          <a:custGeom>
            <a:avLst/>
            <a:gdLst/>
            <a:ahLst/>
            <a:cxnLst/>
            <a:rect l="l" t="t" r="r" b="b"/>
            <a:pathLst>
              <a:path w="537845" h="537844">
                <a:moveTo>
                  <a:pt x="520088" y="17756"/>
                </a:moveTo>
                <a:lnTo>
                  <a:pt x="508020" y="20934"/>
                </a:lnTo>
                <a:lnTo>
                  <a:pt x="0" y="528954"/>
                </a:lnTo>
                <a:lnTo>
                  <a:pt x="8890" y="537845"/>
                </a:lnTo>
                <a:lnTo>
                  <a:pt x="516910" y="29824"/>
                </a:lnTo>
                <a:lnTo>
                  <a:pt x="520088" y="17756"/>
                </a:lnTo>
                <a:close/>
              </a:path>
              <a:path w="537845" h="537844">
                <a:moveTo>
                  <a:pt x="536678" y="4445"/>
                </a:moveTo>
                <a:lnTo>
                  <a:pt x="524510" y="4445"/>
                </a:lnTo>
                <a:lnTo>
                  <a:pt x="533400" y="13335"/>
                </a:lnTo>
                <a:lnTo>
                  <a:pt x="516910" y="29824"/>
                </a:lnTo>
                <a:lnTo>
                  <a:pt x="500380" y="92583"/>
                </a:lnTo>
                <a:lnTo>
                  <a:pt x="499491" y="96012"/>
                </a:lnTo>
                <a:lnTo>
                  <a:pt x="501523" y="99440"/>
                </a:lnTo>
                <a:lnTo>
                  <a:pt x="508254" y="101219"/>
                </a:lnTo>
                <a:lnTo>
                  <a:pt x="511810" y="99187"/>
                </a:lnTo>
                <a:lnTo>
                  <a:pt x="536678" y="4445"/>
                </a:lnTo>
                <a:close/>
              </a:path>
              <a:path w="537845" h="537844">
                <a:moveTo>
                  <a:pt x="537845" y="0"/>
                </a:moveTo>
                <a:lnTo>
                  <a:pt x="438658" y="26035"/>
                </a:lnTo>
                <a:lnTo>
                  <a:pt x="436625" y="29590"/>
                </a:lnTo>
                <a:lnTo>
                  <a:pt x="437515" y="33020"/>
                </a:lnTo>
                <a:lnTo>
                  <a:pt x="438404" y="36322"/>
                </a:lnTo>
                <a:lnTo>
                  <a:pt x="441833" y="38353"/>
                </a:lnTo>
                <a:lnTo>
                  <a:pt x="508020" y="20934"/>
                </a:lnTo>
                <a:lnTo>
                  <a:pt x="524510" y="4445"/>
                </a:lnTo>
                <a:lnTo>
                  <a:pt x="536678" y="4445"/>
                </a:lnTo>
                <a:lnTo>
                  <a:pt x="537845" y="0"/>
                </a:lnTo>
                <a:close/>
              </a:path>
              <a:path w="537845" h="537844">
                <a:moveTo>
                  <a:pt x="527303" y="7238"/>
                </a:moveTo>
                <a:lnTo>
                  <a:pt x="522859" y="7238"/>
                </a:lnTo>
                <a:lnTo>
                  <a:pt x="530606" y="14986"/>
                </a:lnTo>
                <a:lnTo>
                  <a:pt x="520088" y="17756"/>
                </a:lnTo>
                <a:lnTo>
                  <a:pt x="516910" y="29824"/>
                </a:lnTo>
                <a:lnTo>
                  <a:pt x="533400" y="13335"/>
                </a:lnTo>
                <a:lnTo>
                  <a:pt x="527303" y="7238"/>
                </a:lnTo>
                <a:close/>
              </a:path>
              <a:path w="537845" h="537844">
                <a:moveTo>
                  <a:pt x="524510" y="4445"/>
                </a:moveTo>
                <a:lnTo>
                  <a:pt x="508020" y="20934"/>
                </a:lnTo>
                <a:lnTo>
                  <a:pt x="520088" y="17756"/>
                </a:lnTo>
                <a:lnTo>
                  <a:pt x="522859" y="7238"/>
                </a:lnTo>
                <a:lnTo>
                  <a:pt x="527303" y="7238"/>
                </a:lnTo>
                <a:lnTo>
                  <a:pt x="524510" y="4445"/>
                </a:lnTo>
                <a:close/>
              </a:path>
              <a:path w="537845" h="537844">
                <a:moveTo>
                  <a:pt x="522859" y="7238"/>
                </a:moveTo>
                <a:lnTo>
                  <a:pt x="520088" y="17756"/>
                </a:lnTo>
                <a:lnTo>
                  <a:pt x="530606" y="14986"/>
                </a:lnTo>
                <a:lnTo>
                  <a:pt x="522859" y="7238"/>
                </a:lnTo>
                <a:close/>
              </a:path>
            </a:pathLst>
          </a:custGeom>
          <a:solidFill>
            <a:srgbClr val="497DBA"/>
          </a:solidFill>
        </p:spPr>
        <p:txBody>
          <a:bodyPr wrap="square" lIns="0" tIns="0" rIns="0" bIns="0" rtlCol="0"/>
          <a:lstStyle/>
          <a:p>
            <a:endParaRPr/>
          </a:p>
        </p:txBody>
      </p:sp>
      <p:sp>
        <p:nvSpPr>
          <p:cNvPr id="33" name="object 33"/>
          <p:cNvSpPr txBox="1"/>
          <p:nvPr/>
        </p:nvSpPr>
        <p:spPr>
          <a:xfrm>
            <a:off x="2743263" y="2515425"/>
            <a:ext cx="914400" cy="914400"/>
          </a:xfrm>
          <a:prstGeom prst="rect">
            <a:avLst/>
          </a:prstGeom>
          <a:ln w="12319">
            <a:solidFill>
              <a:srgbClr val="497DBA"/>
            </a:solidFill>
          </a:ln>
        </p:spPr>
        <p:txBody>
          <a:bodyPr vert="horz" wrap="square" lIns="0" tIns="113030" rIns="0" bIns="0" rtlCol="0">
            <a:spAutoFit/>
          </a:bodyPr>
          <a:lstStyle/>
          <a:p>
            <a:pPr marL="86360" algn="ctr">
              <a:lnSpc>
                <a:spcPct val="100000"/>
              </a:lnSpc>
              <a:spcBef>
                <a:spcPts val="890"/>
              </a:spcBef>
            </a:pPr>
            <a:r>
              <a:rPr sz="2000" dirty="0">
                <a:latin typeface="Times New Roman"/>
                <a:cs typeface="Times New Roman"/>
              </a:rPr>
              <a:t>α</a:t>
            </a:r>
            <a:r>
              <a:rPr sz="1950" baseline="-21367" dirty="0">
                <a:latin typeface="Times New Roman"/>
                <a:cs typeface="Times New Roman"/>
              </a:rPr>
              <a:t>a</a:t>
            </a:r>
            <a:endParaRPr sz="1950" baseline="-21367">
              <a:latin typeface="Times New Roman"/>
              <a:cs typeface="Times New Roman"/>
            </a:endParaRPr>
          </a:p>
        </p:txBody>
      </p:sp>
      <p:sp>
        <p:nvSpPr>
          <p:cNvPr id="34" name="object 34"/>
          <p:cNvSpPr txBox="1"/>
          <p:nvPr/>
        </p:nvSpPr>
        <p:spPr>
          <a:xfrm>
            <a:off x="6251828" y="1112875"/>
            <a:ext cx="2634615" cy="1397635"/>
          </a:xfrm>
          <a:prstGeom prst="rect">
            <a:avLst/>
          </a:prstGeom>
        </p:spPr>
        <p:txBody>
          <a:bodyPr vert="horz" wrap="square" lIns="0" tIns="12065" rIns="0" bIns="0" rtlCol="0">
            <a:spAutoFit/>
          </a:bodyPr>
          <a:lstStyle/>
          <a:p>
            <a:pPr marL="12700" marR="5080">
              <a:lnSpc>
                <a:spcPct val="150100"/>
              </a:lnSpc>
              <a:spcBef>
                <a:spcPts val="95"/>
              </a:spcBef>
            </a:pP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diagram</a:t>
            </a:r>
            <a:r>
              <a:rPr sz="2000" spc="-6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shown</a:t>
            </a:r>
            <a:r>
              <a:rPr sz="2000" spc="-40" dirty="0">
                <a:latin typeface="Times New Roman"/>
                <a:cs typeface="Times New Roman"/>
              </a:rPr>
              <a:t> </a:t>
            </a:r>
            <a:r>
              <a:rPr sz="2000" dirty="0">
                <a:latin typeface="Times New Roman"/>
                <a:cs typeface="Times New Roman"/>
              </a:rPr>
              <a:t>for </a:t>
            </a:r>
            <a:r>
              <a:rPr sz="2000" spc="-484" dirty="0">
                <a:latin typeface="Times New Roman"/>
                <a:cs typeface="Times New Roman"/>
              </a:rPr>
              <a:t> </a:t>
            </a:r>
            <a:r>
              <a:rPr sz="2000" dirty="0">
                <a:latin typeface="Times New Roman"/>
                <a:cs typeface="Times New Roman"/>
              </a:rPr>
              <a:t>the Reynolds </a:t>
            </a:r>
            <a:r>
              <a:rPr sz="2000" spc="-5" dirty="0">
                <a:latin typeface="Times New Roman"/>
                <a:cs typeface="Times New Roman"/>
              </a:rPr>
              <a:t>number </a:t>
            </a:r>
            <a:r>
              <a:rPr sz="2000" dirty="0">
                <a:latin typeface="Times New Roman"/>
                <a:cs typeface="Times New Roman"/>
              </a:rPr>
              <a:t>of </a:t>
            </a:r>
            <a:r>
              <a:rPr sz="2000" spc="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flow</a:t>
            </a:r>
            <a:r>
              <a:rPr sz="2000" spc="-20" dirty="0">
                <a:latin typeface="Times New Roman"/>
                <a:cs typeface="Times New Roman"/>
              </a:rPr>
              <a:t> </a:t>
            </a:r>
            <a:r>
              <a:rPr sz="2000" dirty="0">
                <a:latin typeface="Times New Roman"/>
                <a:cs typeface="Times New Roman"/>
              </a:rPr>
              <a:t>(Re)</a:t>
            </a:r>
            <a:r>
              <a:rPr sz="2000" spc="-25" dirty="0">
                <a:latin typeface="Times New Roman"/>
                <a:cs typeface="Times New Roman"/>
              </a:rPr>
              <a:t> </a:t>
            </a:r>
            <a:r>
              <a:rPr sz="2000" dirty="0">
                <a:latin typeface="Times New Roman"/>
                <a:cs typeface="Times New Roman"/>
              </a:rPr>
              <a:t>as:</a:t>
            </a:r>
            <a:endParaRPr sz="2000">
              <a:latin typeface="Times New Roman"/>
              <a:cs typeface="Times New Roman"/>
            </a:endParaRPr>
          </a:p>
        </p:txBody>
      </p:sp>
      <p:sp>
        <p:nvSpPr>
          <p:cNvPr id="35" name="object 35"/>
          <p:cNvSpPr/>
          <p:nvPr/>
        </p:nvSpPr>
        <p:spPr>
          <a:xfrm>
            <a:off x="7426100" y="3108708"/>
            <a:ext cx="516255" cy="0"/>
          </a:xfrm>
          <a:custGeom>
            <a:avLst/>
            <a:gdLst/>
            <a:ahLst/>
            <a:cxnLst/>
            <a:rect l="l" t="t" r="r" b="b"/>
            <a:pathLst>
              <a:path w="516254">
                <a:moveTo>
                  <a:pt x="0" y="0"/>
                </a:moveTo>
                <a:lnTo>
                  <a:pt x="516184" y="0"/>
                </a:lnTo>
              </a:path>
            </a:pathLst>
          </a:custGeom>
          <a:ln w="12219">
            <a:solidFill>
              <a:srgbClr val="000000"/>
            </a:solidFill>
          </a:ln>
        </p:spPr>
        <p:txBody>
          <a:bodyPr wrap="square" lIns="0" tIns="0" rIns="0" bIns="0" rtlCol="0"/>
          <a:lstStyle/>
          <a:p>
            <a:endParaRPr/>
          </a:p>
        </p:txBody>
      </p:sp>
      <p:sp>
        <p:nvSpPr>
          <p:cNvPr id="36" name="object 36"/>
          <p:cNvSpPr txBox="1"/>
          <p:nvPr/>
        </p:nvSpPr>
        <p:spPr>
          <a:xfrm>
            <a:off x="6226428" y="2980629"/>
            <a:ext cx="2600325" cy="1358900"/>
          </a:xfrm>
          <a:prstGeom prst="rect">
            <a:avLst/>
          </a:prstGeom>
        </p:spPr>
        <p:txBody>
          <a:bodyPr vert="horz" wrap="square" lIns="0" tIns="120650" rIns="0" bIns="0" rtlCol="0">
            <a:spAutoFit/>
          </a:bodyPr>
          <a:lstStyle/>
          <a:p>
            <a:pPr marL="231140" algn="ctr">
              <a:lnSpc>
                <a:spcPct val="100000"/>
              </a:lnSpc>
              <a:spcBef>
                <a:spcPts val="950"/>
              </a:spcBef>
            </a:pPr>
            <a:r>
              <a:rPr sz="2450" spc="-60" dirty="0">
                <a:latin typeface="Symbol"/>
                <a:cs typeface="Symbol"/>
              </a:rPr>
              <a:t></a:t>
            </a:r>
            <a:endParaRPr sz="2450">
              <a:latin typeface="Symbol"/>
              <a:cs typeface="Symbol"/>
            </a:endParaRPr>
          </a:p>
          <a:p>
            <a:pPr marL="38100">
              <a:lnSpc>
                <a:spcPct val="100000"/>
              </a:lnSpc>
              <a:spcBef>
                <a:spcPts val="705"/>
              </a:spcBef>
            </a:pPr>
            <a:r>
              <a:rPr sz="2000" spc="5" dirty="0">
                <a:latin typeface="Times New Roman"/>
                <a:cs typeface="Times New Roman"/>
              </a:rPr>
              <a:t>Where</a:t>
            </a:r>
            <a:r>
              <a:rPr sz="2000" spc="-50" dirty="0">
                <a:latin typeface="Times New Roman"/>
                <a:cs typeface="Times New Roman"/>
              </a:rPr>
              <a:t> </a:t>
            </a:r>
            <a:r>
              <a:rPr sz="2000" dirty="0">
                <a:latin typeface="Times New Roman"/>
                <a:cs typeface="Times New Roman"/>
              </a:rPr>
              <a:t>ν</a:t>
            </a:r>
            <a:r>
              <a:rPr sz="2000" spc="-20" dirty="0">
                <a:latin typeface="Times New Roman"/>
                <a:cs typeface="Times New Roman"/>
              </a:rPr>
              <a:t> </a:t>
            </a:r>
            <a:r>
              <a:rPr sz="2000" dirty="0">
                <a:latin typeface="Times New Roman"/>
                <a:cs typeface="Times New Roman"/>
              </a:rPr>
              <a:t>is</a:t>
            </a:r>
            <a:r>
              <a:rPr sz="2000" spc="-25"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spc="-5" dirty="0">
                <a:latin typeface="Times New Roman"/>
                <a:cs typeface="Times New Roman"/>
              </a:rPr>
              <a:t>kinematic</a:t>
            </a:r>
            <a:endParaRPr sz="2000">
              <a:latin typeface="Times New Roman"/>
              <a:cs typeface="Times New Roman"/>
            </a:endParaRPr>
          </a:p>
          <a:p>
            <a:pPr marL="38100">
              <a:lnSpc>
                <a:spcPct val="100000"/>
              </a:lnSpc>
              <a:spcBef>
                <a:spcPts val="1200"/>
              </a:spcBef>
            </a:pPr>
            <a:r>
              <a:rPr sz="2000" dirty="0">
                <a:latin typeface="Times New Roman"/>
                <a:cs typeface="Times New Roman"/>
              </a:rPr>
              <a:t>viscosity</a:t>
            </a:r>
            <a:r>
              <a:rPr sz="2000" spc="-80" dirty="0">
                <a:latin typeface="Times New Roman"/>
                <a:cs typeface="Times New Roman"/>
              </a:rPr>
              <a:t> </a:t>
            </a:r>
            <a:r>
              <a:rPr sz="2000" dirty="0">
                <a:latin typeface="Times New Roman"/>
                <a:cs typeface="Times New Roman"/>
              </a:rPr>
              <a:t>(m</a:t>
            </a:r>
            <a:r>
              <a:rPr sz="1950" baseline="25641" dirty="0">
                <a:latin typeface="Times New Roman"/>
                <a:cs typeface="Times New Roman"/>
              </a:rPr>
              <a:t>2</a:t>
            </a:r>
            <a:r>
              <a:rPr sz="2000" dirty="0">
                <a:latin typeface="Times New Roman"/>
                <a:cs typeface="Times New Roman"/>
              </a:rPr>
              <a:t>/sec)</a:t>
            </a:r>
            <a:endParaRPr sz="2000">
              <a:latin typeface="Times New Roman"/>
              <a:cs typeface="Times New Roman"/>
            </a:endParaRPr>
          </a:p>
        </p:txBody>
      </p:sp>
      <p:sp>
        <p:nvSpPr>
          <p:cNvPr id="38" name="object 38"/>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68</a:t>
            </a:fld>
            <a:endParaRPr sz="1200">
              <a:latin typeface="Arial MT"/>
              <a:cs typeface="Arial MT"/>
            </a:endParaRPr>
          </a:p>
        </p:txBody>
      </p:sp>
      <p:sp>
        <p:nvSpPr>
          <p:cNvPr id="37" name="object 37"/>
          <p:cNvSpPr txBox="1"/>
          <p:nvPr/>
        </p:nvSpPr>
        <p:spPr>
          <a:xfrm>
            <a:off x="6756275" y="2874807"/>
            <a:ext cx="1176020" cy="379730"/>
          </a:xfrm>
          <a:prstGeom prst="rect">
            <a:avLst/>
          </a:prstGeom>
        </p:spPr>
        <p:txBody>
          <a:bodyPr vert="horz" wrap="square" lIns="0" tIns="15240" rIns="0" bIns="0" rtlCol="0">
            <a:spAutoFit/>
          </a:bodyPr>
          <a:lstStyle/>
          <a:p>
            <a:pPr marL="38100">
              <a:lnSpc>
                <a:spcPct val="100000"/>
              </a:lnSpc>
              <a:spcBef>
                <a:spcPts val="120"/>
              </a:spcBef>
            </a:pPr>
            <a:r>
              <a:rPr sz="2300" spc="-35" dirty="0">
                <a:latin typeface="Times New Roman"/>
                <a:cs typeface="Times New Roman"/>
              </a:rPr>
              <a:t>Re</a:t>
            </a:r>
            <a:r>
              <a:rPr sz="2300" spc="20" dirty="0">
                <a:latin typeface="Times New Roman"/>
                <a:cs typeface="Times New Roman"/>
              </a:rPr>
              <a:t> </a:t>
            </a:r>
            <a:r>
              <a:rPr sz="2300" spc="20" dirty="0">
                <a:latin typeface="Symbol"/>
                <a:cs typeface="Symbol"/>
              </a:rPr>
              <a:t></a:t>
            </a:r>
            <a:r>
              <a:rPr sz="2300" spc="140" dirty="0">
                <a:latin typeface="Times New Roman"/>
                <a:cs typeface="Times New Roman"/>
              </a:rPr>
              <a:t> </a:t>
            </a:r>
            <a:r>
              <a:rPr sz="3450" i="1" spc="60" baseline="42270" dirty="0">
                <a:latin typeface="Times New Roman"/>
                <a:cs typeface="Times New Roman"/>
              </a:rPr>
              <a:t>wb</a:t>
            </a:r>
            <a:r>
              <a:rPr sz="2025" i="1" spc="60" baseline="47325" dirty="0">
                <a:latin typeface="Times New Roman"/>
                <a:cs typeface="Times New Roman"/>
              </a:rPr>
              <a:t>p</a:t>
            </a:r>
            <a:endParaRPr sz="2025" baseline="47325">
              <a:latin typeface="Times New Roman"/>
              <a:cs typeface="Times New Roman"/>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3837" y="528637"/>
            <a:ext cx="7248525" cy="3286125"/>
            <a:chOff x="223837" y="528637"/>
            <a:chExt cx="7248525" cy="3286125"/>
          </a:xfrm>
        </p:grpSpPr>
        <p:sp>
          <p:nvSpPr>
            <p:cNvPr id="3" name="object 3"/>
            <p:cNvSpPr/>
            <p:nvPr/>
          </p:nvSpPr>
          <p:spPr>
            <a:xfrm>
              <a:off x="304800" y="2514600"/>
              <a:ext cx="6400800" cy="1905"/>
            </a:xfrm>
            <a:custGeom>
              <a:avLst/>
              <a:gdLst/>
              <a:ahLst/>
              <a:cxnLst/>
              <a:rect l="l" t="t" r="r" b="b"/>
              <a:pathLst>
                <a:path w="6400800" h="1905">
                  <a:moveTo>
                    <a:pt x="0" y="0"/>
                  </a:moveTo>
                  <a:lnTo>
                    <a:pt x="6400800" y="1650"/>
                  </a:lnTo>
                </a:path>
              </a:pathLst>
            </a:custGeom>
            <a:ln w="9144">
              <a:solidFill>
                <a:srgbClr val="497DBA"/>
              </a:solidFill>
            </a:ln>
          </p:spPr>
          <p:txBody>
            <a:bodyPr wrap="square" lIns="0" tIns="0" rIns="0" bIns="0" rtlCol="0"/>
            <a:lstStyle/>
            <a:p>
              <a:endParaRPr/>
            </a:p>
          </p:txBody>
        </p:sp>
        <p:sp>
          <p:nvSpPr>
            <p:cNvPr id="4" name="object 4"/>
            <p:cNvSpPr/>
            <p:nvPr/>
          </p:nvSpPr>
          <p:spPr>
            <a:xfrm>
              <a:off x="2752344" y="1675638"/>
              <a:ext cx="2811145" cy="1139190"/>
            </a:xfrm>
            <a:custGeom>
              <a:avLst/>
              <a:gdLst/>
              <a:ahLst/>
              <a:cxnLst/>
              <a:rect l="l" t="t" r="r" b="b"/>
              <a:pathLst>
                <a:path w="2811145" h="1139189">
                  <a:moveTo>
                    <a:pt x="0" y="674877"/>
                  </a:moveTo>
                  <a:lnTo>
                    <a:pt x="738" y="679078"/>
                  </a:lnTo>
                  <a:lnTo>
                    <a:pt x="11429" y="682005"/>
                  </a:lnTo>
                  <a:lnTo>
                    <a:pt x="25931" y="684861"/>
                  </a:lnTo>
                  <a:lnTo>
                    <a:pt x="38100" y="688848"/>
                  </a:lnTo>
                  <a:lnTo>
                    <a:pt x="47908" y="695289"/>
                  </a:lnTo>
                  <a:lnTo>
                    <a:pt x="57229" y="702659"/>
                  </a:lnTo>
                  <a:lnTo>
                    <a:pt x="66478" y="710172"/>
                  </a:lnTo>
                  <a:lnTo>
                    <a:pt x="76073" y="717041"/>
                  </a:lnTo>
                  <a:lnTo>
                    <a:pt x="88578" y="724356"/>
                  </a:lnTo>
                  <a:lnTo>
                    <a:pt x="101346" y="731075"/>
                  </a:lnTo>
                  <a:lnTo>
                    <a:pt x="114113" y="737794"/>
                  </a:lnTo>
                  <a:lnTo>
                    <a:pt x="126618" y="745109"/>
                  </a:lnTo>
                  <a:lnTo>
                    <a:pt x="157739" y="766502"/>
                  </a:lnTo>
                  <a:lnTo>
                    <a:pt x="164322" y="772906"/>
                  </a:lnTo>
                  <a:lnTo>
                    <a:pt x="171070" y="775952"/>
                  </a:lnTo>
                  <a:lnTo>
                    <a:pt x="202692" y="787273"/>
                  </a:lnTo>
                  <a:lnTo>
                    <a:pt x="223973" y="811518"/>
                  </a:lnTo>
                  <a:lnTo>
                    <a:pt x="228191" y="816251"/>
                  </a:lnTo>
                  <a:lnTo>
                    <a:pt x="228094" y="813077"/>
                  </a:lnTo>
                  <a:lnTo>
                    <a:pt x="236427" y="813603"/>
                  </a:lnTo>
                  <a:lnTo>
                    <a:pt x="265938" y="829437"/>
                  </a:lnTo>
                  <a:lnTo>
                    <a:pt x="285501" y="842567"/>
                  </a:lnTo>
                  <a:lnTo>
                    <a:pt x="304434" y="856757"/>
                  </a:lnTo>
                  <a:lnTo>
                    <a:pt x="323105" y="871352"/>
                  </a:lnTo>
                  <a:lnTo>
                    <a:pt x="341883" y="885698"/>
                  </a:lnTo>
                  <a:lnTo>
                    <a:pt x="351103" y="893478"/>
                  </a:lnTo>
                  <a:lnTo>
                    <a:pt x="360108" y="901747"/>
                  </a:lnTo>
                  <a:lnTo>
                    <a:pt x="369494" y="909040"/>
                  </a:lnTo>
                  <a:lnTo>
                    <a:pt x="379856" y="913891"/>
                  </a:lnTo>
                  <a:lnTo>
                    <a:pt x="418947" y="924605"/>
                  </a:lnTo>
                  <a:lnTo>
                    <a:pt x="437213" y="930068"/>
                  </a:lnTo>
                  <a:lnTo>
                    <a:pt x="458456" y="937984"/>
                  </a:lnTo>
                  <a:lnTo>
                    <a:pt x="506476" y="956056"/>
                  </a:lnTo>
                  <a:lnTo>
                    <a:pt x="582548" y="984123"/>
                  </a:lnTo>
                  <a:lnTo>
                    <a:pt x="591946" y="987897"/>
                  </a:lnTo>
                  <a:lnTo>
                    <a:pt x="601344" y="991838"/>
                  </a:lnTo>
                  <a:lnTo>
                    <a:pt x="610838" y="995445"/>
                  </a:lnTo>
                  <a:lnTo>
                    <a:pt x="620521" y="998220"/>
                  </a:lnTo>
                  <a:lnTo>
                    <a:pt x="636369" y="1001583"/>
                  </a:lnTo>
                  <a:lnTo>
                    <a:pt x="652240" y="1004839"/>
                  </a:lnTo>
                  <a:lnTo>
                    <a:pt x="668063" y="1008310"/>
                  </a:lnTo>
                  <a:lnTo>
                    <a:pt x="683768" y="1012316"/>
                  </a:lnTo>
                  <a:lnTo>
                    <a:pt x="693326" y="1015589"/>
                  </a:lnTo>
                  <a:lnTo>
                    <a:pt x="702706" y="1019540"/>
                  </a:lnTo>
                  <a:lnTo>
                    <a:pt x="712110" y="1023371"/>
                  </a:lnTo>
                  <a:lnTo>
                    <a:pt x="721741" y="1026287"/>
                  </a:lnTo>
                  <a:lnTo>
                    <a:pt x="743842" y="1030382"/>
                  </a:lnTo>
                  <a:lnTo>
                    <a:pt x="766064" y="1033526"/>
                  </a:lnTo>
                  <a:lnTo>
                    <a:pt x="788285" y="1036574"/>
                  </a:lnTo>
                  <a:lnTo>
                    <a:pt x="810386" y="1040384"/>
                  </a:lnTo>
                  <a:lnTo>
                    <a:pt x="823144" y="1043497"/>
                  </a:lnTo>
                  <a:lnTo>
                    <a:pt x="835771" y="1047289"/>
                  </a:lnTo>
                  <a:lnTo>
                    <a:pt x="848373" y="1051153"/>
                  </a:lnTo>
                  <a:lnTo>
                    <a:pt x="861059" y="1054481"/>
                  </a:lnTo>
                  <a:lnTo>
                    <a:pt x="879998" y="1058235"/>
                  </a:lnTo>
                  <a:lnTo>
                    <a:pt x="899032" y="1061465"/>
                  </a:lnTo>
                  <a:lnTo>
                    <a:pt x="918067" y="1064696"/>
                  </a:lnTo>
                  <a:lnTo>
                    <a:pt x="937006" y="1068451"/>
                  </a:lnTo>
                  <a:lnTo>
                    <a:pt x="949745" y="1071814"/>
                  </a:lnTo>
                  <a:lnTo>
                    <a:pt x="962342" y="1075737"/>
                  </a:lnTo>
                  <a:lnTo>
                    <a:pt x="974939" y="1079541"/>
                  </a:lnTo>
                  <a:lnTo>
                    <a:pt x="987679" y="1082548"/>
                  </a:lnTo>
                  <a:lnTo>
                    <a:pt x="1012908" y="1086715"/>
                  </a:lnTo>
                  <a:lnTo>
                    <a:pt x="1038256" y="1090168"/>
                  </a:lnTo>
                  <a:lnTo>
                    <a:pt x="1063652" y="1093335"/>
                  </a:lnTo>
                  <a:lnTo>
                    <a:pt x="1089025" y="1096645"/>
                  </a:lnTo>
                  <a:lnTo>
                    <a:pt x="1098405" y="1100524"/>
                  </a:lnTo>
                  <a:lnTo>
                    <a:pt x="1107773" y="1104630"/>
                  </a:lnTo>
                  <a:lnTo>
                    <a:pt x="1117260" y="1108235"/>
                  </a:lnTo>
                  <a:lnTo>
                    <a:pt x="1126997" y="1110614"/>
                  </a:lnTo>
                  <a:lnTo>
                    <a:pt x="1186502" y="1119259"/>
                  </a:lnTo>
                  <a:lnTo>
                    <a:pt x="1223369" y="1123146"/>
                  </a:lnTo>
                  <a:lnTo>
                    <a:pt x="1243581" y="1123922"/>
                  </a:lnTo>
                  <a:lnTo>
                    <a:pt x="1253124" y="1123235"/>
                  </a:lnTo>
                  <a:lnTo>
                    <a:pt x="1257982" y="1122733"/>
                  </a:lnTo>
                  <a:lnTo>
                    <a:pt x="1264140" y="1124063"/>
                  </a:lnTo>
                  <a:lnTo>
                    <a:pt x="1277581" y="1128872"/>
                  </a:lnTo>
                  <a:lnTo>
                    <a:pt x="1304290" y="1138809"/>
                  </a:lnTo>
                  <a:lnTo>
                    <a:pt x="1331101" y="1138209"/>
                  </a:lnTo>
                  <a:lnTo>
                    <a:pt x="1368915" y="1137634"/>
                  </a:lnTo>
                  <a:lnTo>
                    <a:pt x="1415730" y="1136945"/>
                  </a:lnTo>
                  <a:lnTo>
                    <a:pt x="1469543" y="1136002"/>
                  </a:lnTo>
                  <a:lnTo>
                    <a:pt x="1528351" y="1134666"/>
                  </a:lnTo>
                  <a:lnTo>
                    <a:pt x="1590155" y="1132799"/>
                  </a:lnTo>
                  <a:lnTo>
                    <a:pt x="1652950" y="1130260"/>
                  </a:lnTo>
                  <a:lnTo>
                    <a:pt x="1714735" y="1126912"/>
                  </a:lnTo>
                  <a:lnTo>
                    <a:pt x="1773509" y="1122614"/>
                  </a:lnTo>
                  <a:lnTo>
                    <a:pt x="1827268" y="1117228"/>
                  </a:lnTo>
                  <a:lnTo>
                    <a:pt x="1874011" y="1110614"/>
                  </a:lnTo>
                  <a:lnTo>
                    <a:pt x="1902444" y="1100024"/>
                  </a:lnTo>
                  <a:lnTo>
                    <a:pt x="1911984" y="1096645"/>
                  </a:lnTo>
                  <a:lnTo>
                    <a:pt x="1958330" y="1085538"/>
                  </a:lnTo>
                  <a:lnTo>
                    <a:pt x="1988994" y="1080277"/>
                  </a:lnTo>
                  <a:lnTo>
                    <a:pt x="2022302" y="1072659"/>
                  </a:lnTo>
                  <a:lnTo>
                    <a:pt x="2076577" y="1054481"/>
                  </a:lnTo>
                  <a:lnTo>
                    <a:pt x="2086153" y="1051117"/>
                  </a:lnTo>
                  <a:lnTo>
                    <a:pt x="2095754" y="1047861"/>
                  </a:lnTo>
                  <a:lnTo>
                    <a:pt x="2149298" y="1023379"/>
                  </a:lnTo>
                  <a:lnTo>
                    <a:pt x="2167421" y="1012285"/>
                  </a:lnTo>
                  <a:lnTo>
                    <a:pt x="2165440" y="1012229"/>
                  </a:lnTo>
                  <a:lnTo>
                    <a:pt x="2165860" y="1011855"/>
                  </a:lnTo>
                  <a:lnTo>
                    <a:pt x="2176005" y="1008180"/>
                  </a:lnTo>
                  <a:lnTo>
                    <a:pt x="2203196" y="998220"/>
                  </a:lnTo>
                  <a:lnTo>
                    <a:pt x="2212522" y="990796"/>
                  </a:lnTo>
                  <a:lnTo>
                    <a:pt x="2221706" y="983122"/>
                  </a:lnTo>
                  <a:lnTo>
                    <a:pt x="2231128" y="975949"/>
                  </a:lnTo>
                  <a:lnTo>
                    <a:pt x="2241169" y="970026"/>
                  </a:lnTo>
                  <a:lnTo>
                    <a:pt x="2253497" y="965432"/>
                  </a:lnTo>
                  <a:lnTo>
                    <a:pt x="2266267" y="962231"/>
                  </a:lnTo>
                  <a:lnTo>
                    <a:pt x="2279155" y="959435"/>
                  </a:lnTo>
                  <a:lnTo>
                    <a:pt x="2291842" y="956056"/>
                  </a:lnTo>
                  <a:lnTo>
                    <a:pt x="2301418" y="952799"/>
                  </a:lnTo>
                  <a:lnTo>
                    <a:pt x="2310923" y="949245"/>
                  </a:lnTo>
                  <a:lnTo>
                    <a:pt x="2320381" y="945572"/>
                  </a:lnTo>
                  <a:lnTo>
                    <a:pt x="2329815" y="941959"/>
                  </a:lnTo>
                  <a:lnTo>
                    <a:pt x="2358721" y="920200"/>
                  </a:lnTo>
                  <a:lnTo>
                    <a:pt x="2366998" y="913858"/>
                  </a:lnTo>
                  <a:lnTo>
                    <a:pt x="2368430" y="914179"/>
                  </a:lnTo>
                  <a:lnTo>
                    <a:pt x="2405888" y="899795"/>
                  </a:lnTo>
                  <a:lnTo>
                    <a:pt x="2440589" y="882790"/>
                  </a:lnTo>
                  <a:lnTo>
                    <a:pt x="2458655" y="871696"/>
                  </a:lnTo>
                  <a:lnTo>
                    <a:pt x="2456661" y="871640"/>
                  </a:lnTo>
                  <a:lnTo>
                    <a:pt x="2457074" y="871266"/>
                  </a:lnTo>
                  <a:lnTo>
                    <a:pt x="2494407" y="857631"/>
                  </a:lnTo>
                  <a:lnTo>
                    <a:pt x="2537644" y="825271"/>
                  </a:lnTo>
                  <a:lnTo>
                    <a:pt x="2583053" y="815466"/>
                  </a:lnTo>
                  <a:lnTo>
                    <a:pt x="2631328" y="781669"/>
                  </a:lnTo>
                  <a:lnTo>
                    <a:pt x="2671220" y="730730"/>
                  </a:lnTo>
                  <a:lnTo>
                    <a:pt x="2682922" y="701992"/>
                  </a:lnTo>
                  <a:lnTo>
                    <a:pt x="2695362" y="673731"/>
                  </a:lnTo>
                  <a:lnTo>
                    <a:pt x="2709672" y="646684"/>
                  </a:lnTo>
                  <a:lnTo>
                    <a:pt x="2760345" y="562356"/>
                  </a:lnTo>
                  <a:lnTo>
                    <a:pt x="2763400" y="548243"/>
                  </a:lnTo>
                  <a:lnTo>
                    <a:pt x="2773045" y="506095"/>
                  </a:lnTo>
                  <a:lnTo>
                    <a:pt x="2786586" y="464216"/>
                  </a:lnTo>
                  <a:lnTo>
                    <a:pt x="2793243" y="443229"/>
                  </a:lnTo>
                  <a:lnTo>
                    <a:pt x="2798318" y="421766"/>
                  </a:lnTo>
                  <a:lnTo>
                    <a:pt x="2811018" y="351536"/>
                  </a:lnTo>
                  <a:lnTo>
                    <a:pt x="2808140" y="312828"/>
                  </a:lnTo>
                  <a:lnTo>
                    <a:pt x="2805430" y="274097"/>
                  </a:lnTo>
                  <a:lnTo>
                    <a:pt x="2802338" y="235414"/>
                  </a:lnTo>
                  <a:lnTo>
                    <a:pt x="2798318" y="196850"/>
                  </a:lnTo>
                  <a:lnTo>
                    <a:pt x="2790656" y="153969"/>
                  </a:lnTo>
                  <a:lnTo>
                    <a:pt x="2767153" y="119157"/>
                  </a:lnTo>
                  <a:lnTo>
                    <a:pt x="2760345" y="112522"/>
                  </a:lnTo>
                  <a:lnTo>
                    <a:pt x="2758128" y="101183"/>
                  </a:lnTo>
                  <a:lnTo>
                    <a:pt x="2756519" y="89344"/>
                  </a:lnTo>
                  <a:lnTo>
                    <a:pt x="2753647" y="78553"/>
                  </a:lnTo>
                  <a:lnTo>
                    <a:pt x="2747645" y="70358"/>
                  </a:lnTo>
                  <a:lnTo>
                    <a:pt x="2730188" y="59987"/>
                  </a:lnTo>
                  <a:lnTo>
                    <a:pt x="2711053" y="53308"/>
                  </a:lnTo>
                  <a:lnTo>
                    <a:pt x="2691227" y="48105"/>
                  </a:lnTo>
                  <a:lnTo>
                    <a:pt x="2671698" y="42163"/>
                  </a:lnTo>
                  <a:lnTo>
                    <a:pt x="2643078" y="31736"/>
                  </a:lnTo>
                  <a:lnTo>
                    <a:pt x="2629900" y="26368"/>
                  </a:lnTo>
                  <a:lnTo>
                    <a:pt x="2615459" y="18357"/>
                  </a:lnTo>
                  <a:lnTo>
                    <a:pt x="2583053" y="0"/>
                  </a:lnTo>
                  <a:lnTo>
                    <a:pt x="2554555" y="3274"/>
                  </a:lnTo>
                  <a:lnTo>
                    <a:pt x="2497560" y="9822"/>
                  </a:lnTo>
                  <a:lnTo>
                    <a:pt x="2446835" y="19089"/>
                  </a:lnTo>
                  <a:lnTo>
                    <a:pt x="2402143" y="34028"/>
                  </a:lnTo>
                  <a:lnTo>
                    <a:pt x="2304542" y="98425"/>
                  </a:lnTo>
                  <a:lnTo>
                    <a:pt x="2285888" y="113172"/>
                  </a:lnTo>
                  <a:lnTo>
                    <a:pt x="2276449" y="120267"/>
                  </a:lnTo>
                  <a:lnTo>
                    <a:pt x="2266569" y="126491"/>
                  </a:lnTo>
                  <a:lnTo>
                    <a:pt x="2215896" y="154686"/>
                  </a:lnTo>
                  <a:lnTo>
                    <a:pt x="2196153" y="175041"/>
                  </a:lnTo>
                  <a:lnTo>
                    <a:pt x="2175875" y="194944"/>
                  </a:lnTo>
                  <a:lnTo>
                    <a:pt x="2156620" y="215800"/>
                  </a:lnTo>
                  <a:lnTo>
                    <a:pt x="2139950" y="239013"/>
                  </a:lnTo>
                  <a:lnTo>
                    <a:pt x="2129353" y="257274"/>
                  </a:lnTo>
                  <a:lnTo>
                    <a:pt x="2117661" y="276605"/>
                  </a:lnTo>
                  <a:lnTo>
                    <a:pt x="2089277" y="309245"/>
                  </a:lnTo>
                  <a:lnTo>
                    <a:pt x="2051218" y="330283"/>
                  </a:lnTo>
                  <a:lnTo>
                    <a:pt x="2038604" y="337438"/>
                  </a:lnTo>
                  <a:lnTo>
                    <a:pt x="2007538" y="358778"/>
                  </a:lnTo>
                  <a:lnTo>
                    <a:pt x="2000964" y="365188"/>
                  </a:lnTo>
                  <a:lnTo>
                    <a:pt x="1994223" y="368264"/>
                  </a:lnTo>
                  <a:lnTo>
                    <a:pt x="1962658" y="379602"/>
                  </a:lnTo>
                  <a:lnTo>
                    <a:pt x="1956673" y="387131"/>
                  </a:lnTo>
                  <a:lnTo>
                    <a:pt x="1950878" y="394969"/>
                  </a:lnTo>
                  <a:lnTo>
                    <a:pt x="1944655" y="402141"/>
                  </a:lnTo>
                  <a:lnTo>
                    <a:pt x="1937384" y="407670"/>
                  </a:lnTo>
                  <a:lnTo>
                    <a:pt x="1925216" y="412730"/>
                  </a:lnTo>
                  <a:lnTo>
                    <a:pt x="1912429" y="415861"/>
                  </a:lnTo>
                  <a:lnTo>
                    <a:pt x="1899451" y="418421"/>
                  </a:lnTo>
                  <a:lnTo>
                    <a:pt x="1886711" y="421766"/>
                  </a:lnTo>
                  <a:lnTo>
                    <a:pt x="1867630" y="428438"/>
                  </a:lnTo>
                  <a:lnTo>
                    <a:pt x="1848643" y="435514"/>
                  </a:lnTo>
                  <a:lnTo>
                    <a:pt x="1829704" y="442733"/>
                  </a:lnTo>
                  <a:lnTo>
                    <a:pt x="1810766" y="449834"/>
                  </a:lnTo>
                  <a:lnTo>
                    <a:pt x="1772793" y="463931"/>
                  </a:lnTo>
                  <a:lnTo>
                    <a:pt x="1763339" y="467776"/>
                  </a:lnTo>
                  <a:lnTo>
                    <a:pt x="1753933" y="471836"/>
                  </a:lnTo>
                  <a:lnTo>
                    <a:pt x="1744432" y="475468"/>
                  </a:lnTo>
                  <a:lnTo>
                    <a:pt x="1698928" y="484682"/>
                  </a:lnTo>
                  <a:lnTo>
                    <a:pt x="1649067" y="493797"/>
                  </a:lnTo>
                  <a:lnTo>
                    <a:pt x="1604242" y="499666"/>
                  </a:lnTo>
                  <a:lnTo>
                    <a:pt x="1575511" y="500460"/>
                  </a:lnTo>
                  <a:lnTo>
                    <a:pt x="1556650" y="500458"/>
                  </a:lnTo>
                  <a:lnTo>
                    <a:pt x="1532640" y="500427"/>
                  </a:lnTo>
                  <a:lnTo>
                    <a:pt x="1501869" y="500545"/>
                  </a:lnTo>
                  <a:lnTo>
                    <a:pt x="1462721" y="500993"/>
                  </a:lnTo>
                  <a:lnTo>
                    <a:pt x="1413585" y="501948"/>
                  </a:lnTo>
                  <a:lnTo>
                    <a:pt x="1352846" y="503589"/>
                  </a:lnTo>
                  <a:lnTo>
                    <a:pt x="1278890" y="506095"/>
                  </a:lnTo>
                  <a:lnTo>
                    <a:pt x="1220856" y="516860"/>
                  </a:lnTo>
                  <a:lnTo>
                    <a:pt x="1198932" y="520881"/>
                  </a:lnTo>
                  <a:lnTo>
                    <a:pt x="1153677" y="528395"/>
                  </a:lnTo>
                  <a:lnTo>
                    <a:pt x="1125440" y="530665"/>
                  </a:lnTo>
                  <a:lnTo>
                    <a:pt x="1116752" y="530606"/>
                  </a:lnTo>
                  <a:lnTo>
                    <a:pt x="1107335" y="530265"/>
                  </a:lnTo>
                  <a:lnTo>
                    <a:pt x="1096533" y="529716"/>
                  </a:lnTo>
                  <a:lnTo>
                    <a:pt x="1083693" y="529036"/>
                  </a:lnTo>
                  <a:lnTo>
                    <a:pt x="1068158" y="528298"/>
                  </a:lnTo>
                  <a:lnTo>
                    <a:pt x="1049274" y="527578"/>
                  </a:lnTo>
                  <a:lnTo>
                    <a:pt x="1026385" y="526951"/>
                  </a:lnTo>
                  <a:lnTo>
                    <a:pt x="998837" y="526492"/>
                  </a:lnTo>
                  <a:lnTo>
                    <a:pt x="965975" y="526276"/>
                  </a:lnTo>
                  <a:lnTo>
                    <a:pt x="927144" y="526378"/>
                  </a:lnTo>
                  <a:lnTo>
                    <a:pt x="881688" y="526873"/>
                  </a:lnTo>
                  <a:lnTo>
                    <a:pt x="828953" y="527837"/>
                  </a:lnTo>
                  <a:lnTo>
                    <a:pt x="768284" y="529344"/>
                  </a:lnTo>
                  <a:lnTo>
                    <a:pt x="699025" y="531469"/>
                  </a:lnTo>
                  <a:lnTo>
                    <a:pt x="620521" y="534288"/>
                  </a:lnTo>
                  <a:lnTo>
                    <a:pt x="582463" y="536614"/>
                  </a:lnTo>
                  <a:lnTo>
                    <a:pt x="544464" y="540226"/>
                  </a:lnTo>
                  <a:lnTo>
                    <a:pt x="506489" y="544361"/>
                  </a:lnTo>
                  <a:lnTo>
                    <a:pt x="468503" y="548259"/>
                  </a:lnTo>
                  <a:lnTo>
                    <a:pt x="441995" y="558158"/>
                  </a:lnTo>
                  <a:lnTo>
                    <a:pt x="431874" y="561968"/>
                  </a:lnTo>
                  <a:lnTo>
                    <a:pt x="430717" y="562168"/>
                  </a:lnTo>
                  <a:lnTo>
                    <a:pt x="431102" y="561237"/>
                  </a:lnTo>
                  <a:lnTo>
                    <a:pt x="425606" y="561655"/>
                  </a:lnTo>
                  <a:lnTo>
                    <a:pt x="406807" y="565900"/>
                  </a:lnTo>
                  <a:lnTo>
                    <a:pt x="367283" y="576452"/>
                  </a:lnTo>
                  <a:lnTo>
                    <a:pt x="330836" y="588024"/>
                  </a:lnTo>
                  <a:lnTo>
                    <a:pt x="289906" y="596844"/>
                  </a:lnTo>
                  <a:lnTo>
                    <a:pt x="240664" y="604520"/>
                  </a:lnTo>
                  <a:lnTo>
                    <a:pt x="214413" y="614306"/>
                  </a:lnTo>
                  <a:lnTo>
                    <a:pt x="204014" y="618162"/>
                  </a:lnTo>
                  <a:lnTo>
                    <a:pt x="201949" y="618495"/>
                  </a:lnTo>
                  <a:lnTo>
                    <a:pt x="200697" y="617711"/>
                  </a:lnTo>
                  <a:lnTo>
                    <a:pt x="192738" y="618216"/>
                  </a:lnTo>
                  <a:lnTo>
                    <a:pt x="170552" y="622414"/>
                  </a:lnTo>
                  <a:lnTo>
                    <a:pt x="126618" y="632713"/>
                  </a:lnTo>
                  <a:lnTo>
                    <a:pt x="117095" y="636057"/>
                  </a:lnTo>
                  <a:lnTo>
                    <a:pt x="107775" y="640413"/>
                  </a:lnTo>
                  <a:lnTo>
                    <a:pt x="98383" y="644411"/>
                  </a:lnTo>
                  <a:lnTo>
                    <a:pt x="88645" y="646684"/>
                  </a:lnTo>
                  <a:lnTo>
                    <a:pt x="61847" y="651535"/>
                  </a:lnTo>
                  <a:lnTo>
                    <a:pt x="34940" y="659399"/>
                  </a:lnTo>
                  <a:lnTo>
                    <a:pt x="12725" y="667954"/>
                  </a:lnTo>
                  <a:lnTo>
                    <a:pt x="0" y="674877"/>
                  </a:lnTo>
                  <a:close/>
                </a:path>
              </a:pathLst>
            </a:custGeom>
            <a:ln w="25908">
              <a:solidFill>
                <a:srgbClr val="385D89"/>
              </a:solidFill>
            </a:ln>
          </p:spPr>
          <p:txBody>
            <a:bodyPr wrap="square" lIns="0" tIns="0" rIns="0" bIns="0" rtlCol="0"/>
            <a:lstStyle/>
            <a:p>
              <a:endParaRPr/>
            </a:p>
          </p:txBody>
        </p:sp>
        <p:sp>
          <p:nvSpPr>
            <p:cNvPr id="5" name="object 5"/>
            <p:cNvSpPr/>
            <p:nvPr/>
          </p:nvSpPr>
          <p:spPr>
            <a:xfrm>
              <a:off x="4215638" y="2516123"/>
              <a:ext cx="103505" cy="1294130"/>
            </a:xfrm>
            <a:custGeom>
              <a:avLst/>
              <a:gdLst/>
              <a:ahLst/>
              <a:cxnLst/>
              <a:rect l="l" t="t" r="r" b="b"/>
              <a:pathLst>
                <a:path w="103504" h="1294129">
                  <a:moveTo>
                    <a:pt x="7112" y="1197737"/>
                  </a:moveTo>
                  <a:lnTo>
                    <a:pt x="1015" y="1201293"/>
                  </a:lnTo>
                  <a:lnTo>
                    <a:pt x="0" y="1205102"/>
                  </a:lnTo>
                  <a:lnTo>
                    <a:pt x="51562" y="1293876"/>
                  </a:lnTo>
                  <a:lnTo>
                    <a:pt x="58911" y="1281302"/>
                  </a:lnTo>
                  <a:lnTo>
                    <a:pt x="45212" y="1281302"/>
                  </a:lnTo>
                  <a:lnTo>
                    <a:pt x="45242" y="1257749"/>
                  </a:lnTo>
                  <a:lnTo>
                    <a:pt x="10922" y="1198752"/>
                  </a:lnTo>
                  <a:lnTo>
                    <a:pt x="7112" y="1197737"/>
                  </a:lnTo>
                  <a:close/>
                </a:path>
                <a:path w="103504" h="1294129">
                  <a:moveTo>
                    <a:pt x="45242" y="1257749"/>
                  </a:moveTo>
                  <a:lnTo>
                    <a:pt x="45212" y="1281302"/>
                  </a:lnTo>
                  <a:lnTo>
                    <a:pt x="57912" y="1281302"/>
                  </a:lnTo>
                  <a:lnTo>
                    <a:pt x="57916" y="1278001"/>
                  </a:lnTo>
                  <a:lnTo>
                    <a:pt x="46100" y="1278001"/>
                  </a:lnTo>
                  <a:lnTo>
                    <a:pt x="51581" y="1268646"/>
                  </a:lnTo>
                  <a:lnTo>
                    <a:pt x="45242" y="1257749"/>
                  </a:lnTo>
                  <a:close/>
                </a:path>
                <a:path w="103504" h="1294129">
                  <a:moveTo>
                    <a:pt x="96265" y="1197864"/>
                  </a:moveTo>
                  <a:lnTo>
                    <a:pt x="92456" y="1198880"/>
                  </a:lnTo>
                  <a:lnTo>
                    <a:pt x="57965" y="1257749"/>
                  </a:lnTo>
                  <a:lnTo>
                    <a:pt x="57912" y="1281302"/>
                  </a:lnTo>
                  <a:lnTo>
                    <a:pt x="58911" y="1281302"/>
                  </a:lnTo>
                  <a:lnTo>
                    <a:pt x="103377" y="1205230"/>
                  </a:lnTo>
                  <a:lnTo>
                    <a:pt x="102362" y="1201420"/>
                  </a:lnTo>
                  <a:lnTo>
                    <a:pt x="96265" y="1197864"/>
                  </a:lnTo>
                  <a:close/>
                </a:path>
                <a:path w="103504" h="1294129">
                  <a:moveTo>
                    <a:pt x="51581" y="1268646"/>
                  </a:moveTo>
                  <a:lnTo>
                    <a:pt x="46100" y="1278001"/>
                  </a:lnTo>
                  <a:lnTo>
                    <a:pt x="57023" y="1278001"/>
                  </a:lnTo>
                  <a:lnTo>
                    <a:pt x="51581" y="1268646"/>
                  </a:lnTo>
                  <a:close/>
                </a:path>
                <a:path w="103504" h="1294129">
                  <a:moveTo>
                    <a:pt x="57942" y="1257789"/>
                  </a:moveTo>
                  <a:lnTo>
                    <a:pt x="51581" y="1268646"/>
                  </a:lnTo>
                  <a:lnTo>
                    <a:pt x="57023" y="1278001"/>
                  </a:lnTo>
                  <a:lnTo>
                    <a:pt x="57916" y="1278001"/>
                  </a:lnTo>
                  <a:lnTo>
                    <a:pt x="57942" y="1257789"/>
                  </a:lnTo>
                  <a:close/>
                </a:path>
                <a:path w="103504" h="1294129">
                  <a:moveTo>
                    <a:pt x="59562" y="0"/>
                  </a:moveTo>
                  <a:lnTo>
                    <a:pt x="46862" y="0"/>
                  </a:lnTo>
                  <a:lnTo>
                    <a:pt x="45319" y="1197737"/>
                  </a:lnTo>
                  <a:lnTo>
                    <a:pt x="45265" y="1257789"/>
                  </a:lnTo>
                  <a:lnTo>
                    <a:pt x="51581" y="1268646"/>
                  </a:lnTo>
                  <a:lnTo>
                    <a:pt x="57942" y="1257789"/>
                  </a:lnTo>
                  <a:lnTo>
                    <a:pt x="59562" y="0"/>
                  </a:lnTo>
                  <a:close/>
                </a:path>
              </a:pathLst>
            </a:custGeom>
            <a:solidFill>
              <a:srgbClr val="497DBA"/>
            </a:solidFill>
          </p:spPr>
          <p:txBody>
            <a:bodyPr wrap="square" lIns="0" tIns="0" rIns="0" bIns="0" rtlCol="0"/>
            <a:lstStyle/>
            <a:p>
              <a:endParaRPr/>
            </a:p>
          </p:txBody>
        </p:sp>
        <p:sp>
          <p:nvSpPr>
            <p:cNvPr id="6" name="object 6"/>
            <p:cNvSpPr/>
            <p:nvPr/>
          </p:nvSpPr>
          <p:spPr>
            <a:xfrm>
              <a:off x="228600" y="1143000"/>
              <a:ext cx="7239000" cy="1828800"/>
            </a:xfrm>
            <a:custGeom>
              <a:avLst/>
              <a:gdLst/>
              <a:ahLst/>
              <a:cxnLst/>
              <a:rect l="l" t="t" r="r" b="b"/>
              <a:pathLst>
                <a:path w="7239000" h="1828800">
                  <a:moveTo>
                    <a:pt x="0" y="1828800"/>
                  </a:moveTo>
                  <a:lnTo>
                    <a:pt x="7239000" y="0"/>
                  </a:lnTo>
                </a:path>
              </a:pathLst>
            </a:custGeom>
            <a:ln w="9144">
              <a:solidFill>
                <a:srgbClr val="497DBA"/>
              </a:solidFill>
            </a:ln>
          </p:spPr>
          <p:txBody>
            <a:bodyPr wrap="square" lIns="0" tIns="0" rIns="0" bIns="0" rtlCol="0"/>
            <a:lstStyle/>
            <a:p>
              <a:endParaRPr/>
            </a:p>
          </p:txBody>
        </p:sp>
        <p:sp>
          <p:nvSpPr>
            <p:cNvPr id="7" name="object 7"/>
            <p:cNvSpPr/>
            <p:nvPr/>
          </p:nvSpPr>
          <p:spPr>
            <a:xfrm>
              <a:off x="4265676" y="533400"/>
              <a:ext cx="1905" cy="1524000"/>
            </a:xfrm>
            <a:custGeom>
              <a:avLst/>
              <a:gdLst/>
              <a:ahLst/>
              <a:cxnLst/>
              <a:rect l="l" t="t" r="r" b="b"/>
              <a:pathLst>
                <a:path w="1904" h="1524000">
                  <a:moveTo>
                    <a:pt x="0" y="1524000"/>
                  </a:moveTo>
                  <a:lnTo>
                    <a:pt x="1524" y="0"/>
                  </a:lnTo>
                </a:path>
              </a:pathLst>
            </a:custGeom>
            <a:ln w="9144">
              <a:solidFill>
                <a:srgbClr val="497DBA"/>
              </a:solidFill>
            </a:ln>
          </p:spPr>
          <p:txBody>
            <a:bodyPr wrap="square" lIns="0" tIns="0" rIns="0" bIns="0" rtlCol="0"/>
            <a:lstStyle/>
            <a:p>
              <a:endParaRPr/>
            </a:p>
          </p:txBody>
        </p:sp>
        <p:sp>
          <p:nvSpPr>
            <p:cNvPr id="8" name="object 8"/>
            <p:cNvSpPr/>
            <p:nvPr/>
          </p:nvSpPr>
          <p:spPr>
            <a:xfrm>
              <a:off x="5422265" y="529081"/>
              <a:ext cx="1496060" cy="1201420"/>
            </a:xfrm>
            <a:custGeom>
              <a:avLst/>
              <a:gdLst/>
              <a:ahLst/>
              <a:cxnLst/>
              <a:rect l="l" t="t" r="r" b="b"/>
              <a:pathLst>
                <a:path w="1496059" h="1201420">
                  <a:moveTo>
                    <a:pt x="1486154" y="984250"/>
                  </a:moveTo>
                  <a:lnTo>
                    <a:pt x="1485138" y="980313"/>
                  </a:lnTo>
                  <a:lnTo>
                    <a:pt x="1482090" y="978535"/>
                  </a:lnTo>
                  <a:lnTo>
                    <a:pt x="1479169" y="976757"/>
                  </a:lnTo>
                  <a:lnTo>
                    <a:pt x="1475232" y="977773"/>
                  </a:lnTo>
                  <a:lnTo>
                    <a:pt x="1440624" y="1036675"/>
                  </a:lnTo>
                  <a:lnTo>
                    <a:pt x="1443736" y="5842"/>
                  </a:lnTo>
                  <a:lnTo>
                    <a:pt x="1437386" y="5842"/>
                  </a:lnTo>
                  <a:lnTo>
                    <a:pt x="1431036" y="0"/>
                  </a:lnTo>
                  <a:lnTo>
                    <a:pt x="388848" y="1116736"/>
                  </a:lnTo>
                  <a:lnTo>
                    <a:pt x="403225" y="1053465"/>
                  </a:lnTo>
                  <a:lnTo>
                    <a:pt x="403987" y="1050036"/>
                  </a:lnTo>
                  <a:lnTo>
                    <a:pt x="401828" y="1046734"/>
                  </a:lnTo>
                  <a:lnTo>
                    <a:pt x="398399" y="1045845"/>
                  </a:lnTo>
                  <a:lnTo>
                    <a:pt x="394970" y="1045083"/>
                  </a:lnTo>
                  <a:lnTo>
                    <a:pt x="391541" y="1047242"/>
                  </a:lnTo>
                  <a:lnTo>
                    <a:pt x="368935" y="1147318"/>
                  </a:lnTo>
                  <a:lnTo>
                    <a:pt x="385025" y="1142492"/>
                  </a:lnTo>
                  <a:lnTo>
                    <a:pt x="467233" y="1117854"/>
                  </a:lnTo>
                  <a:lnTo>
                    <a:pt x="469138" y="1114298"/>
                  </a:lnTo>
                  <a:lnTo>
                    <a:pt x="468122" y="1110869"/>
                  </a:lnTo>
                  <a:lnTo>
                    <a:pt x="467106" y="1107567"/>
                  </a:lnTo>
                  <a:lnTo>
                    <a:pt x="463550" y="1105662"/>
                  </a:lnTo>
                  <a:lnTo>
                    <a:pt x="398183" y="1125308"/>
                  </a:lnTo>
                  <a:lnTo>
                    <a:pt x="1430985" y="18757"/>
                  </a:lnTo>
                  <a:lnTo>
                    <a:pt x="1428102" y="976503"/>
                  </a:lnTo>
                  <a:lnTo>
                    <a:pt x="1428051" y="1036675"/>
                  </a:lnTo>
                  <a:lnTo>
                    <a:pt x="1434299" y="1047445"/>
                  </a:lnTo>
                  <a:lnTo>
                    <a:pt x="1427924" y="1036459"/>
                  </a:lnTo>
                  <a:lnTo>
                    <a:pt x="1395476" y="980567"/>
                  </a:lnTo>
                  <a:lnTo>
                    <a:pt x="1393825" y="977519"/>
                  </a:lnTo>
                  <a:lnTo>
                    <a:pt x="1389888" y="976503"/>
                  </a:lnTo>
                  <a:lnTo>
                    <a:pt x="1383792" y="980059"/>
                  </a:lnTo>
                  <a:lnTo>
                    <a:pt x="1382776" y="983869"/>
                  </a:lnTo>
                  <a:lnTo>
                    <a:pt x="1434211" y="1072642"/>
                  </a:lnTo>
                  <a:lnTo>
                    <a:pt x="1441589" y="1060069"/>
                  </a:lnTo>
                  <a:lnTo>
                    <a:pt x="1484376" y="987171"/>
                  </a:lnTo>
                  <a:lnTo>
                    <a:pt x="1486154" y="984250"/>
                  </a:lnTo>
                  <a:close/>
                </a:path>
                <a:path w="1496059" h="1201420">
                  <a:moveTo>
                    <a:pt x="1495552" y="1147318"/>
                  </a:moveTo>
                  <a:lnTo>
                    <a:pt x="1484630" y="1141349"/>
                  </a:lnTo>
                  <a:lnTo>
                    <a:pt x="1408684" y="1099820"/>
                  </a:lnTo>
                  <a:lnTo>
                    <a:pt x="1405509" y="1098042"/>
                  </a:lnTo>
                  <a:lnTo>
                    <a:pt x="1401699" y="1099185"/>
                  </a:lnTo>
                  <a:lnTo>
                    <a:pt x="1400048" y="1102233"/>
                  </a:lnTo>
                  <a:lnTo>
                    <a:pt x="1398270" y="1105408"/>
                  </a:lnTo>
                  <a:lnTo>
                    <a:pt x="1399413" y="1109218"/>
                  </a:lnTo>
                  <a:lnTo>
                    <a:pt x="1402588" y="1110869"/>
                  </a:lnTo>
                  <a:lnTo>
                    <a:pt x="1459344" y="1142009"/>
                  </a:lnTo>
                  <a:lnTo>
                    <a:pt x="0" y="1182243"/>
                  </a:lnTo>
                  <a:lnTo>
                    <a:pt x="254" y="1194943"/>
                  </a:lnTo>
                  <a:lnTo>
                    <a:pt x="1459649" y="1154696"/>
                  </a:lnTo>
                  <a:lnTo>
                    <a:pt x="1404747" y="1188847"/>
                  </a:lnTo>
                  <a:lnTo>
                    <a:pt x="1401699" y="1190625"/>
                  </a:lnTo>
                  <a:lnTo>
                    <a:pt x="1400810" y="1194562"/>
                  </a:lnTo>
                  <a:lnTo>
                    <a:pt x="1402588" y="1197610"/>
                  </a:lnTo>
                  <a:lnTo>
                    <a:pt x="1404493" y="1200531"/>
                  </a:lnTo>
                  <a:lnTo>
                    <a:pt x="1408430" y="1201420"/>
                  </a:lnTo>
                  <a:lnTo>
                    <a:pt x="1411351" y="1199642"/>
                  </a:lnTo>
                  <a:lnTo>
                    <a:pt x="1495552" y="1147318"/>
                  </a:lnTo>
                  <a:close/>
                </a:path>
              </a:pathLst>
            </a:custGeom>
            <a:solidFill>
              <a:srgbClr val="497DBA"/>
            </a:solidFill>
          </p:spPr>
          <p:txBody>
            <a:bodyPr wrap="square" lIns="0" tIns="0" rIns="0" bIns="0" rtlCol="0"/>
            <a:lstStyle/>
            <a:p>
              <a:endParaRPr/>
            </a:p>
          </p:txBody>
        </p:sp>
        <p:sp>
          <p:nvSpPr>
            <p:cNvPr id="9" name="object 9"/>
            <p:cNvSpPr/>
            <p:nvPr/>
          </p:nvSpPr>
          <p:spPr>
            <a:xfrm>
              <a:off x="856294" y="2531364"/>
              <a:ext cx="44450" cy="268605"/>
            </a:xfrm>
            <a:custGeom>
              <a:avLst/>
              <a:gdLst/>
              <a:ahLst/>
              <a:cxnLst/>
              <a:rect l="l" t="t" r="r" b="b"/>
              <a:pathLst>
                <a:path w="44450" h="268605">
                  <a:moveTo>
                    <a:pt x="44389" y="0"/>
                  </a:moveTo>
                  <a:lnTo>
                    <a:pt x="36984" y="10431"/>
                  </a:lnTo>
                  <a:lnTo>
                    <a:pt x="29405" y="20780"/>
                  </a:lnTo>
                  <a:lnTo>
                    <a:pt x="22170" y="31343"/>
                  </a:lnTo>
                  <a:lnTo>
                    <a:pt x="15801" y="42418"/>
                  </a:lnTo>
                  <a:lnTo>
                    <a:pt x="1200" y="86612"/>
                  </a:lnTo>
                  <a:lnTo>
                    <a:pt x="0" y="129841"/>
                  </a:lnTo>
                  <a:lnTo>
                    <a:pt x="6700" y="175238"/>
                  </a:lnTo>
                  <a:lnTo>
                    <a:pt x="15801" y="225933"/>
                  </a:lnTo>
                  <a:lnTo>
                    <a:pt x="19593" y="252331"/>
                  </a:lnTo>
                  <a:lnTo>
                    <a:pt x="22828" y="264715"/>
                  </a:lnTo>
                  <a:lnTo>
                    <a:pt x="29696" y="268313"/>
                  </a:lnTo>
                  <a:lnTo>
                    <a:pt x="44389" y="268350"/>
                  </a:lnTo>
                </a:path>
              </a:pathLst>
            </a:custGeom>
            <a:ln w="9143">
              <a:solidFill>
                <a:srgbClr val="497DBA"/>
              </a:solidFill>
            </a:ln>
          </p:spPr>
          <p:txBody>
            <a:bodyPr wrap="square" lIns="0" tIns="0" rIns="0" bIns="0" rtlCol="0"/>
            <a:lstStyle/>
            <a:p>
              <a:endParaRPr/>
            </a:p>
          </p:txBody>
        </p:sp>
        <p:sp>
          <p:nvSpPr>
            <p:cNvPr id="10" name="object 10"/>
            <p:cNvSpPr/>
            <p:nvPr/>
          </p:nvSpPr>
          <p:spPr>
            <a:xfrm>
              <a:off x="4267200" y="3810000"/>
              <a:ext cx="1524000" cy="1905"/>
            </a:xfrm>
            <a:custGeom>
              <a:avLst/>
              <a:gdLst/>
              <a:ahLst/>
              <a:cxnLst/>
              <a:rect l="l" t="t" r="r" b="b"/>
              <a:pathLst>
                <a:path w="1524000" h="1904">
                  <a:moveTo>
                    <a:pt x="0" y="0"/>
                  </a:moveTo>
                  <a:lnTo>
                    <a:pt x="1524000" y="1524"/>
                  </a:lnTo>
                </a:path>
              </a:pathLst>
            </a:custGeom>
            <a:ln w="3175">
              <a:solidFill>
                <a:srgbClr val="497DBA"/>
              </a:solidFill>
              <a:prstDash val="sysDot"/>
            </a:ln>
          </p:spPr>
          <p:txBody>
            <a:bodyPr wrap="square" lIns="0" tIns="0" rIns="0" bIns="0" rtlCol="0"/>
            <a:lstStyle/>
            <a:p>
              <a:endParaRPr/>
            </a:p>
          </p:txBody>
        </p:sp>
        <p:sp>
          <p:nvSpPr>
            <p:cNvPr id="11" name="object 11"/>
            <p:cNvSpPr/>
            <p:nvPr/>
          </p:nvSpPr>
          <p:spPr>
            <a:xfrm>
              <a:off x="5789676" y="2516123"/>
              <a:ext cx="3175" cy="1295400"/>
            </a:xfrm>
            <a:custGeom>
              <a:avLst/>
              <a:gdLst/>
              <a:ahLst/>
              <a:cxnLst/>
              <a:rect l="l" t="t" r="r" b="b"/>
              <a:pathLst>
                <a:path w="3175" h="1295400">
                  <a:moveTo>
                    <a:pt x="0" y="1295400"/>
                  </a:moveTo>
                  <a:lnTo>
                    <a:pt x="3175" y="0"/>
                  </a:lnTo>
                </a:path>
              </a:pathLst>
            </a:custGeom>
            <a:ln w="3175">
              <a:solidFill>
                <a:srgbClr val="497DBA"/>
              </a:solidFill>
              <a:prstDash val="sysDot"/>
            </a:ln>
          </p:spPr>
          <p:txBody>
            <a:bodyPr wrap="square" lIns="0" tIns="0" rIns="0" bIns="0" rtlCol="0"/>
            <a:lstStyle/>
            <a:p>
              <a:endParaRPr/>
            </a:p>
          </p:txBody>
        </p:sp>
        <p:sp>
          <p:nvSpPr>
            <p:cNvPr id="12" name="object 12"/>
            <p:cNvSpPr/>
            <p:nvPr/>
          </p:nvSpPr>
          <p:spPr>
            <a:xfrm>
              <a:off x="4263135" y="2509773"/>
              <a:ext cx="1528445" cy="1300480"/>
            </a:xfrm>
            <a:custGeom>
              <a:avLst/>
              <a:gdLst/>
              <a:ahLst/>
              <a:cxnLst/>
              <a:rect l="l" t="t" r="r" b="b"/>
              <a:pathLst>
                <a:path w="1528445" h="1300479">
                  <a:moveTo>
                    <a:pt x="1429258" y="1269745"/>
                  </a:moveTo>
                  <a:lnTo>
                    <a:pt x="1425953" y="1272044"/>
                  </a:lnTo>
                  <a:lnTo>
                    <a:pt x="1425321" y="1275461"/>
                  </a:lnTo>
                  <a:lnTo>
                    <a:pt x="1424813" y="1278889"/>
                  </a:lnTo>
                  <a:lnTo>
                    <a:pt x="1427099" y="1282192"/>
                  </a:lnTo>
                  <a:lnTo>
                    <a:pt x="1528064" y="1300226"/>
                  </a:lnTo>
                  <a:lnTo>
                    <a:pt x="1526902" y="1296924"/>
                  </a:lnTo>
                  <a:lnTo>
                    <a:pt x="1514348" y="1296924"/>
                  </a:lnTo>
                  <a:lnTo>
                    <a:pt x="1496515" y="1281765"/>
                  </a:lnTo>
                  <a:lnTo>
                    <a:pt x="1441943" y="1272032"/>
                  </a:lnTo>
                  <a:lnTo>
                    <a:pt x="1429258" y="1269745"/>
                  </a:lnTo>
                  <a:close/>
                </a:path>
                <a:path w="1528445" h="1300479">
                  <a:moveTo>
                    <a:pt x="1496515" y="1281765"/>
                  </a:moveTo>
                  <a:lnTo>
                    <a:pt x="1514348" y="1296924"/>
                  </a:lnTo>
                  <a:lnTo>
                    <a:pt x="1516737" y="1294130"/>
                  </a:lnTo>
                  <a:lnTo>
                    <a:pt x="1512442" y="1294130"/>
                  </a:lnTo>
                  <a:lnTo>
                    <a:pt x="1508875" y="1283970"/>
                  </a:lnTo>
                  <a:lnTo>
                    <a:pt x="1496515" y="1281765"/>
                  </a:lnTo>
                  <a:close/>
                </a:path>
                <a:path w="1528445" h="1300479">
                  <a:moveTo>
                    <a:pt x="1490472" y="1201674"/>
                  </a:moveTo>
                  <a:lnTo>
                    <a:pt x="1487042" y="1202817"/>
                  </a:lnTo>
                  <a:lnTo>
                    <a:pt x="1483740" y="1204087"/>
                  </a:lnTo>
                  <a:lnTo>
                    <a:pt x="1482089" y="1207643"/>
                  </a:lnTo>
                  <a:lnTo>
                    <a:pt x="1483233" y="1210945"/>
                  </a:lnTo>
                  <a:lnTo>
                    <a:pt x="1504687" y="1272044"/>
                  </a:lnTo>
                  <a:lnTo>
                    <a:pt x="1522602" y="1287271"/>
                  </a:lnTo>
                  <a:lnTo>
                    <a:pt x="1514348" y="1296924"/>
                  </a:lnTo>
                  <a:lnTo>
                    <a:pt x="1526902" y="1296924"/>
                  </a:lnTo>
                  <a:lnTo>
                    <a:pt x="1495171" y="1206753"/>
                  </a:lnTo>
                  <a:lnTo>
                    <a:pt x="1494027" y="1203452"/>
                  </a:lnTo>
                  <a:lnTo>
                    <a:pt x="1490472" y="1201674"/>
                  </a:lnTo>
                  <a:close/>
                </a:path>
                <a:path w="1528445" h="1300479">
                  <a:moveTo>
                    <a:pt x="1508875" y="1283970"/>
                  </a:moveTo>
                  <a:lnTo>
                    <a:pt x="1512442" y="1294130"/>
                  </a:lnTo>
                  <a:lnTo>
                    <a:pt x="1519554" y="1285875"/>
                  </a:lnTo>
                  <a:lnTo>
                    <a:pt x="1508875" y="1283970"/>
                  </a:lnTo>
                  <a:close/>
                </a:path>
                <a:path w="1528445" h="1300479">
                  <a:moveTo>
                    <a:pt x="1504687" y="1272044"/>
                  </a:moveTo>
                  <a:lnTo>
                    <a:pt x="1508875" y="1283970"/>
                  </a:lnTo>
                  <a:lnTo>
                    <a:pt x="1519554" y="1285875"/>
                  </a:lnTo>
                  <a:lnTo>
                    <a:pt x="1512442" y="1294130"/>
                  </a:lnTo>
                  <a:lnTo>
                    <a:pt x="1516737" y="1294130"/>
                  </a:lnTo>
                  <a:lnTo>
                    <a:pt x="1522602" y="1287271"/>
                  </a:lnTo>
                  <a:lnTo>
                    <a:pt x="1504687" y="1272044"/>
                  </a:lnTo>
                  <a:close/>
                </a:path>
                <a:path w="1528445" h="1300479">
                  <a:moveTo>
                    <a:pt x="8127" y="0"/>
                  </a:moveTo>
                  <a:lnTo>
                    <a:pt x="0" y="9651"/>
                  </a:lnTo>
                  <a:lnTo>
                    <a:pt x="1496515" y="1281765"/>
                  </a:lnTo>
                  <a:lnTo>
                    <a:pt x="1508875" y="1283970"/>
                  </a:lnTo>
                  <a:lnTo>
                    <a:pt x="1504673" y="1272032"/>
                  </a:lnTo>
                  <a:lnTo>
                    <a:pt x="8127" y="0"/>
                  </a:lnTo>
                  <a:close/>
                </a:path>
              </a:pathLst>
            </a:custGeom>
            <a:solidFill>
              <a:srgbClr val="497DBA"/>
            </a:solidFill>
          </p:spPr>
          <p:txBody>
            <a:bodyPr wrap="square" lIns="0" tIns="0" rIns="0" bIns="0" rtlCol="0"/>
            <a:lstStyle/>
            <a:p>
              <a:endParaRPr/>
            </a:p>
          </p:txBody>
        </p:sp>
        <p:pic>
          <p:nvPicPr>
            <p:cNvPr id="13" name="object 13"/>
            <p:cNvPicPr/>
            <p:nvPr/>
          </p:nvPicPr>
          <p:blipFill>
            <a:blip r:embed="rId2" cstate="print"/>
            <a:stretch>
              <a:fillRect/>
            </a:stretch>
          </p:blipFill>
          <p:spPr>
            <a:xfrm>
              <a:off x="4114800" y="2510154"/>
              <a:ext cx="156845" cy="156845"/>
            </a:xfrm>
            <a:prstGeom prst="rect">
              <a:avLst/>
            </a:prstGeom>
          </p:spPr>
        </p:pic>
        <p:sp>
          <p:nvSpPr>
            <p:cNvPr id="14" name="object 14"/>
            <p:cNvSpPr/>
            <p:nvPr/>
          </p:nvSpPr>
          <p:spPr>
            <a:xfrm>
              <a:off x="4114800" y="2667000"/>
              <a:ext cx="1676400" cy="1143000"/>
            </a:xfrm>
            <a:custGeom>
              <a:avLst/>
              <a:gdLst/>
              <a:ahLst/>
              <a:cxnLst/>
              <a:rect l="l" t="t" r="r" b="b"/>
              <a:pathLst>
                <a:path w="1676400" h="1143000">
                  <a:moveTo>
                    <a:pt x="0" y="0"/>
                  </a:moveTo>
                  <a:lnTo>
                    <a:pt x="1676400" y="1143000"/>
                  </a:lnTo>
                </a:path>
              </a:pathLst>
            </a:custGeom>
            <a:ln w="9144">
              <a:solidFill>
                <a:srgbClr val="497DBA"/>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5780659" y="3657600"/>
              <a:ext cx="93344" cy="155194"/>
            </a:xfrm>
            <a:prstGeom prst="rect">
              <a:avLst/>
            </a:prstGeom>
          </p:spPr>
        </p:pic>
        <p:sp>
          <p:nvSpPr>
            <p:cNvPr id="16" name="object 16"/>
            <p:cNvSpPr/>
            <p:nvPr/>
          </p:nvSpPr>
          <p:spPr>
            <a:xfrm>
              <a:off x="4263516" y="2509392"/>
              <a:ext cx="1604010" cy="1148715"/>
            </a:xfrm>
            <a:custGeom>
              <a:avLst/>
              <a:gdLst/>
              <a:ahLst/>
              <a:cxnLst/>
              <a:rect l="l" t="t" r="r" b="b"/>
              <a:pathLst>
                <a:path w="1604010" h="1148714">
                  <a:moveTo>
                    <a:pt x="1502918" y="1126109"/>
                  </a:moveTo>
                  <a:lnTo>
                    <a:pt x="1499870" y="1128649"/>
                  </a:lnTo>
                  <a:lnTo>
                    <a:pt x="1499327" y="1133619"/>
                  </a:lnTo>
                  <a:lnTo>
                    <a:pt x="1499214" y="1135761"/>
                  </a:lnTo>
                  <a:lnTo>
                    <a:pt x="1501775" y="1138809"/>
                  </a:lnTo>
                  <a:lnTo>
                    <a:pt x="1505204" y="1139063"/>
                  </a:lnTo>
                  <a:lnTo>
                    <a:pt x="1603883" y="1148207"/>
                  </a:lnTo>
                  <a:lnTo>
                    <a:pt x="1602912" y="1146048"/>
                  </a:lnTo>
                  <a:lnTo>
                    <a:pt x="1590040" y="1146048"/>
                  </a:lnTo>
                  <a:lnTo>
                    <a:pt x="1571032" y="1132472"/>
                  </a:lnTo>
                  <a:lnTo>
                    <a:pt x="1506347" y="1126490"/>
                  </a:lnTo>
                  <a:lnTo>
                    <a:pt x="1502918" y="1126109"/>
                  </a:lnTo>
                  <a:close/>
                </a:path>
                <a:path w="1604010" h="1148714">
                  <a:moveTo>
                    <a:pt x="1571032" y="1132472"/>
                  </a:moveTo>
                  <a:lnTo>
                    <a:pt x="1590040" y="1146048"/>
                  </a:lnTo>
                  <a:lnTo>
                    <a:pt x="1591858" y="1143508"/>
                  </a:lnTo>
                  <a:lnTo>
                    <a:pt x="1587881" y="1143508"/>
                  </a:lnTo>
                  <a:lnTo>
                    <a:pt x="1583435" y="1133619"/>
                  </a:lnTo>
                  <a:lnTo>
                    <a:pt x="1571032" y="1132472"/>
                  </a:lnTo>
                  <a:close/>
                </a:path>
                <a:path w="1604010" h="1148714">
                  <a:moveTo>
                    <a:pt x="1558036" y="1053211"/>
                  </a:moveTo>
                  <a:lnTo>
                    <a:pt x="1554861" y="1054608"/>
                  </a:lnTo>
                  <a:lnTo>
                    <a:pt x="1551686" y="1056132"/>
                  </a:lnTo>
                  <a:lnTo>
                    <a:pt x="1550289" y="1059815"/>
                  </a:lnTo>
                  <a:lnTo>
                    <a:pt x="1551686" y="1062990"/>
                  </a:lnTo>
                  <a:lnTo>
                    <a:pt x="1578246" y="1122075"/>
                  </a:lnTo>
                  <a:lnTo>
                    <a:pt x="1597406" y="1135761"/>
                  </a:lnTo>
                  <a:lnTo>
                    <a:pt x="1590040" y="1146048"/>
                  </a:lnTo>
                  <a:lnTo>
                    <a:pt x="1602912" y="1146048"/>
                  </a:lnTo>
                  <a:lnTo>
                    <a:pt x="1563243" y="1057783"/>
                  </a:lnTo>
                  <a:lnTo>
                    <a:pt x="1561846" y="1054608"/>
                  </a:lnTo>
                  <a:lnTo>
                    <a:pt x="1558036" y="1053211"/>
                  </a:lnTo>
                  <a:close/>
                </a:path>
                <a:path w="1604010" h="1148714">
                  <a:moveTo>
                    <a:pt x="1583435" y="1133619"/>
                  </a:moveTo>
                  <a:lnTo>
                    <a:pt x="1587881" y="1143508"/>
                  </a:lnTo>
                  <a:lnTo>
                    <a:pt x="1594231" y="1134618"/>
                  </a:lnTo>
                  <a:lnTo>
                    <a:pt x="1583435" y="1133619"/>
                  </a:lnTo>
                  <a:close/>
                </a:path>
                <a:path w="1604010" h="1148714">
                  <a:moveTo>
                    <a:pt x="1578246" y="1122075"/>
                  </a:moveTo>
                  <a:lnTo>
                    <a:pt x="1583435" y="1133619"/>
                  </a:lnTo>
                  <a:lnTo>
                    <a:pt x="1594231" y="1134618"/>
                  </a:lnTo>
                  <a:lnTo>
                    <a:pt x="1587881" y="1143508"/>
                  </a:lnTo>
                  <a:lnTo>
                    <a:pt x="1591858" y="1143508"/>
                  </a:lnTo>
                  <a:lnTo>
                    <a:pt x="1597406" y="1135761"/>
                  </a:lnTo>
                  <a:lnTo>
                    <a:pt x="1578246" y="1122075"/>
                  </a:lnTo>
                  <a:close/>
                </a:path>
                <a:path w="1604010" h="1148714">
                  <a:moveTo>
                    <a:pt x="7366" y="0"/>
                  </a:moveTo>
                  <a:lnTo>
                    <a:pt x="0" y="10414"/>
                  </a:lnTo>
                  <a:lnTo>
                    <a:pt x="1571032" y="1132472"/>
                  </a:lnTo>
                  <a:lnTo>
                    <a:pt x="1583435" y="1133619"/>
                  </a:lnTo>
                  <a:lnTo>
                    <a:pt x="1578246" y="1122075"/>
                  </a:lnTo>
                  <a:lnTo>
                    <a:pt x="7366" y="0"/>
                  </a:lnTo>
                  <a:close/>
                </a:path>
              </a:pathLst>
            </a:custGeom>
            <a:solidFill>
              <a:srgbClr val="497DBA"/>
            </a:solidFill>
          </p:spPr>
          <p:txBody>
            <a:bodyPr wrap="square" lIns="0" tIns="0" rIns="0" bIns="0" rtlCol="0"/>
            <a:lstStyle/>
            <a:p>
              <a:endParaRPr/>
            </a:p>
          </p:txBody>
        </p:sp>
        <p:sp>
          <p:nvSpPr>
            <p:cNvPr id="17" name="object 17"/>
            <p:cNvSpPr/>
            <p:nvPr/>
          </p:nvSpPr>
          <p:spPr>
            <a:xfrm>
              <a:off x="5029200" y="871727"/>
              <a:ext cx="1807845" cy="2176780"/>
            </a:xfrm>
            <a:custGeom>
              <a:avLst/>
              <a:gdLst/>
              <a:ahLst/>
              <a:cxnLst/>
              <a:rect l="l" t="t" r="r" b="b"/>
              <a:pathLst>
                <a:path w="1807845" h="2176780">
                  <a:moveTo>
                    <a:pt x="219455" y="1645920"/>
                  </a:moveTo>
                  <a:lnTo>
                    <a:pt x="210693" y="1714055"/>
                  </a:lnTo>
                  <a:lnTo>
                    <a:pt x="204561" y="1755290"/>
                  </a:lnTo>
                  <a:lnTo>
                    <a:pt x="193978" y="1801191"/>
                  </a:lnTo>
                  <a:lnTo>
                    <a:pt x="183124" y="1831095"/>
                  </a:lnTo>
                  <a:lnTo>
                    <a:pt x="177673" y="1846072"/>
                  </a:lnTo>
                  <a:lnTo>
                    <a:pt x="175402" y="1853755"/>
                  </a:lnTo>
                  <a:lnTo>
                    <a:pt x="173418" y="1861534"/>
                  </a:lnTo>
                  <a:lnTo>
                    <a:pt x="170957" y="1869074"/>
                  </a:lnTo>
                  <a:lnTo>
                    <a:pt x="167259" y="1876044"/>
                  </a:lnTo>
                  <a:lnTo>
                    <a:pt x="146303" y="1906143"/>
                  </a:lnTo>
                  <a:lnTo>
                    <a:pt x="140616" y="1928244"/>
                  </a:lnTo>
                  <a:lnTo>
                    <a:pt x="132048" y="1959895"/>
                  </a:lnTo>
                  <a:lnTo>
                    <a:pt x="122765" y="1989689"/>
                  </a:lnTo>
                  <a:lnTo>
                    <a:pt x="114935" y="2006219"/>
                  </a:lnTo>
                  <a:lnTo>
                    <a:pt x="94107" y="2026158"/>
                  </a:lnTo>
                  <a:lnTo>
                    <a:pt x="73151" y="2086229"/>
                  </a:lnTo>
                  <a:lnTo>
                    <a:pt x="71167" y="2094108"/>
                  </a:lnTo>
                  <a:lnTo>
                    <a:pt x="69564" y="2102215"/>
                  </a:lnTo>
                  <a:lnTo>
                    <a:pt x="67151" y="2109821"/>
                  </a:lnTo>
                  <a:lnTo>
                    <a:pt x="62737" y="2116201"/>
                  </a:lnTo>
                  <a:lnTo>
                    <a:pt x="20954" y="2156206"/>
                  </a:lnTo>
                  <a:lnTo>
                    <a:pt x="0" y="2176272"/>
                  </a:lnTo>
                </a:path>
                <a:path w="1807845" h="2176780">
                  <a:moveTo>
                    <a:pt x="1525524" y="0"/>
                  </a:moveTo>
                  <a:lnTo>
                    <a:pt x="1536203" y="3258"/>
                  </a:lnTo>
                  <a:lnTo>
                    <a:pt x="1546955" y="6350"/>
                  </a:lnTo>
                  <a:lnTo>
                    <a:pt x="1557563" y="9822"/>
                  </a:lnTo>
                  <a:lnTo>
                    <a:pt x="1567815" y="14224"/>
                  </a:lnTo>
                  <a:lnTo>
                    <a:pt x="1578619" y="20901"/>
                  </a:lnTo>
                  <a:lnTo>
                    <a:pt x="1588817" y="28686"/>
                  </a:lnTo>
                  <a:lnTo>
                    <a:pt x="1599086" y="36351"/>
                  </a:lnTo>
                  <a:lnTo>
                    <a:pt x="1610105" y="42672"/>
                  </a:lnTo>
                  <a:lnTo>
                    <a:pt x="1630822" y="50921"/>
                  </a:lnTo>
                  <a:lnTo>
                    <a:pt x="1652016" y="57896"/>
                  </a:lnTo>
                  <a:lnTo>
                    <a:pt x="1673399" y="64371"/>
                  </a:lnTo>
                  <a:lnTo>
                    <a:pt x="1694688" y="71120"/>
                  </a:lnTo>
                  <a:lnTo>
                    <a:pt x="1736978" y="85344"/>
                  </a:lnTo>
                  <a:lnTo>
                    <a:pt x="1807464" y="71120"/>
                  </a:lnTo>
                </a:path>
                <a:path w="1807845" h="2176780">
                  <a:moveTo>
                    <a:pt x="1231646" y="310007"/>
                  </a:moveTo>
                  <a:lnTo>
                    <a:pt x="1250480" y="339032"/>
                  </a:lnTo>
                  <a:lnTo>
                    <a:pt x="1259603" y="353554"/>
                  </a:lnTo>
                  <a:lnTo>
                    <a:pt x="1261984" y="357519"/>
                  </a:lnTo>
                  <a:lnTo>
                    <a:pt x="1260593" y="354869"/>
                  </a:lnTo>
                  <a:lnTo>
                    <a:pt x="1258399" y="349552"/>
                  </a:lnTo>
                  <a:lnTo>
                    <a:pt x="1258372" y="345510"/>
                  </a:lnTo>
                  <a:lnTo>
                    <a:pt x="1263481" y="346690"/>
                  </a:lnTo>
                  <a:lnTo>
                    <a:pt x="1300988" y="380492"/>
                  </a:lnTo>
                  <a:lnTo>
                    <a:pt x="1327673" y="420227"/>
                  </a:lnTo>
                  <a:lnTo>
                    <a:pt x="1342644" y="465200"/>
                  </a:lnTo>
                  <a:lnTo>
                    <a:pt x="1339855" y="483018"/>
                  </a:lnTo>
                  <a:lnTo>
                    <a:pt x="1337484" y="500967"/>
                  </a:lnTo>
                  <a:lnTo>
                    <a:pt x="1322258" y="545234"/>
                  </a:lnTo>
                  <a:lnTo>
                    <a:pt x="1304601" y="561189"/>
                  </a:lnTo>
                  <a:lnTo>
                    <a:pt x="1300988" y="563880"/>
                  </a:lnTo>
                </a:path>
              </a:pathLst>
            </a:custGeom>
            <a:ln w="9144">
              <a:solidFill>
                <a:srgbClr val="497DBA"/>
              </a:solidFill>
            </a:ln>
          </p:spPr>
          <p:txBody>
            <a:bodyPr wrap="square" lIns="0" tIns="0" rIns="0" bIns="0" rtlCol="0"/>
            <a:lstStyle/>
            <a:p>
              <a:endParaRPr/>
            </a:p>
          </p:txBody>
        </p:sp>
      </p:grpSp>
      <p:sp>
        <p:nvSpPr>
          <p:cNvPr id="18" name="object 18"/>
          <p:cNvSpPr txBox="1"/>
          <p:nvPr/>
        </p:nvSpPr>
        <p:spPr>
          <a:xfrm>
            <a:off x="6150228" y="1170178"/>
            <a:ext cx="281305" cy="269240"/>
          </a:xfrm>
          <a:prstGeom prst="rect">
            <a:avLst/>
          </a:prstGeom>
        </p:spPr>
        <p:txBody>
          <a:bodyPr vert="horz" wrap="square" lIns="0" tIns="12065" rIns="0" bIns="0" rtlCol="0">
            <a:spAutoFit/>
          </a:bodyPr>
          <a:lstStyle/>
          <a:p>
            <a:pPr marL="38100">
              <a:lnSpc>
                <a:spcPct val="100000"/>
              </a:lnSpc>
              <a:spcBef>
                <a:spcPts val="95"/>
              </a:spcBef>
            </a:pPr>
            <a:r>
              <a:rPr sz="1600" spc="5" dirty="0">
                <a:latin typeface="Times New Roman"/>
                <a:cs typeface="Times New Roman"/>
              </a:rPr>
              <a:t>α</a:t>
            </a:r>
            <a:r>
              <a:rPr sz="1575" spc="7" baseline="-21164" dirty="0">
                <a:latin typeface="Times New Roman"/>
                <a:cs typeface="Times New Roman"/>
              </a:rPr>
              <a:t>A</a:t>
            </a:r>
            <a:endParaRPr sz="1575" baseline="-21164">
              <a:latin typeface="Times New Roman"/>
              <a:cs typeface="Times New Roman"/>
            </a:endParaRPr>
          </a:p>
        </p:txBody>
      </p:sp>
      <p:sp>
        <p:nvSpPr>
          <p:cNvPr id="19" name="object 19"/>
          <p:cNvSpPr txBox="1"/>
          <p:nvPr/>
        </p:nvSpPr>
        <p:spPr>
          <a:xfrm>
            <a:off x="6632829" y="679449"/>
            <a:ext cx="13208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α</a:t>
            </a:r>
            <a:endParaRPr sz="1600">
              <a:latin typeface="Times New Roman"/>
              <a:cs typeface="Times New Roman"/>
            </a:endParaRPr>
          </a:p>
        </p:txBody>
      </p:sp>
      <p:sp>
        <p:nvSpPr>
          <p:cNvPr id="20" name="object 20"/>
          <p:cNvSpPr txBox="1"/>
          <p:nvPr/>
        </p:nvSpPr>
        <p:spPr>
          <a:xfrm>
            <a:off x="6556629" y="1670430"/>
            <a:ext cx="1270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u</a:t>
            </a:r>
            <a:endParaRPr sz="1600">
              <a:latin typeface="Times New Roman"/>
              <a:cs typeface="Times New Roman"/>
            </a:endParaRPr>
          </a:p>
        </p:txBody>
      </p:sp>
      <p:sp>
        <p:nvSpPr>
          <p:cNvPr id="21" name="object 21"/>
          <p:cNvSpPr txBox="1"/>
          <p:nvPr/>
        </p:nvSpPr>
        <p:spPr>
          <a:xfrm>
            <a:off x="6836029" y="1322577"/>
            <a:ext cx="243840" cy="239395"/>
          </a:xfrm>
          <a:prstGeom prst="rect">
            <a:avLst/>
          </a:prstGeom>
        </p:spPr>
        <p:txBody>
          <a:bodyPr vert="horz" wrap="square" lIns="0" tIns="13335" rIns="0" bIns="0" rtlCol="0">
            <a:spAutoFit/>
          </a:bodyPr>
          <a:lstStyle/>
          <a:p>
            <a:pPr marL="38100">
              <a:lnSpc>
                <a:spcPct val="100000"/>
              </a:lnSpc>
              <a:spcBef>
                <a:spcPts val="105"/>
              </a:spcBef>
            </a:pPr>
            <a:r>
              <a:rPr sz="1400" i="1" spc="5" dirty="0">
                <a:latin typeface="Times New Roman"/>
                <a:cs typeface="Times New Roman"/>
              </a:rPr>
              <a:t>V</a:t>
            </a:r>
            <a:r>
              <a:rPr sz="1350" i="1" spc="7" baseline="-21604" dirty="0">
                <a:latin typeface="Times New Roman"/>
                <a:cs typeface="Times New Roman"/>
              </a:rPr>
              <a:t>0</a:t>
            </a:r>
            <a:endParaRPr sz="1350" baseline="-21604">
              <a:latin typeface="Times New Roman"/>
              <a:cs typeface="Times New Roman"/>
            </a:endParaRPr>
          </a:p>
        </p:txBody>
      </p:sp>
      <p:sp>
        <p:nvSpPr>
          <p:cNvPr id="22" name="object 22"/>
          <p:cNvSpPr txBox="1"/>
          <p:nvPr/>
        </p:nvSpPr>
        <p:spPr>
          <a:xfrm>
            <a:off x="4651375" y="1551178"/>
            <a:ext cx="17208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w</a:t>
            </a:r>
            <a:endParaRPr sz="1600">
              <a:latin typeface="Times New Roman"/>
              <a:cs typeface="Times New Roman"/>
            </a:endParaRPr>
          </a:p>
        </p:txBody>
      </p:sp>
      <p:sp>
        <p:nvSpPr>
          <p:cNvPr id="23" name="object 23"/>
          <p:cNvSpPr txBox="1"/>
          <p:nvPr/>
        </p:nvSpPr>
        <p:spPr>
          <a:xfrm>
            <a:off x="688340" y="2542158"/>
            <a:ext cx="11620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Times New Roman"/>
                <a:cs typeface="Times New Roman"/>
              </a:rPr>
              <a:t>β</a:t>
            </a:r>
            <a:endParaRPr sz="1400">
              <a:latin typeface="Times New Roman"/>
              <a:cs typeface="Times New Roman"/>
            </a:endParaRPr>
          </a:p>
        </p:txBody>
      </p:sp>
      <p:sp>
        <p:nvSpPr>
          <p:cNvPr id="24" name="object 24"/>
          <p:cNvSpPr txBox="1"/>
          <p:nvPr/>
        </p:nvSpPr>
        <p:spPr>
          <a:xfrm>
            <a:off x="2495169" y="1931873"/>
            <a:ext cx="100012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Times New Roman"/>
                <a:cs typeface="Times New Roman"/>
              </a:rPr>
              <a:t>Profile</a:t>
            </a:r>
            <a:r>
              <a:rPr sz="1400" spc="-85" dirty="0">
                <a:latin typeface="Times New Roman"/>
                <a:cs typeface="Times New Roman"/>
              </a:rPr>
              <a:t> </a:t>
            </a:r>
            <a:r>
              <a:rPr sz="1400" dirty="0">
                <a:latin typeface="Times New Roman"/>
                <a:cs typeface="Times New Roman"/>
              </a:rPr>
              <a:t>Chord</a:t>
            </a:r>
            <a:endParaRPr sz="1400">
              <a:latin typeface="Times New Roman"/>
              <a:cs typeface="Times New Roman"/>
            </a:endParaRPr>
          </a:p>
        </p:txBody>
      </p:sp>
      <p:grpSp>
        <p:nvGrpSpPr>
          <p:cNvPr id="25" name="object 25"/>
          <p:cNvGrpSpPr/>
          <p:nvPr/>
        </p:nvGrpSpPr>
        <p:grpSpPr>
          <a:xfrm>
            <a:off x="3957828" y="681227"/>
            <a:ext cx="5035550" cy="3667760"/>
            <a:chOff x="3957828" y="681227"/>
            <a:chExt cx="5035550" cy="3667760"/>
          </a:xfrm>
        </p:grpSpPr>
        <p:sp>
          <p:nvSpPr>
            <p:cNvPr id="26" name="object 26"/>
            <p:cNvSpPr/>
            <p:nvPr/>
          </p:nvSpPr>
          <p:spPr>
            <a:xfrm>
              <a:off x="3962400" y="685799"/>
              <a:ext cx="455930" cy="355600"/>
            </a:xfrm>
            <a:custGeom>
              <a:avLst/>
              <a:gdLst/>
              <a:ahLst/>
              <a:cxnLst/>
              <a:rect l="l" t="t" r="r" b="b"/>
              <a:pathLst>
                <a:path w="455929" h="355600">
                  <a:moveTo>
                    <a:pt x="0" y="88773"/>
                  </a:moveTo>
                  <a:lnTo>
                    <a:pt x="8383" y="99573"/>
                  </a:lnTo>
                  <a:lnTo>
                    <a:pt x="16970" y="110124"/>
                  </a:lnTo>
                  <a:lnTo>
                    <a:pt x="25199" y="121080"/>
                  </a:lnTo>
                  <a:lnTo>
                    <a:pt x="32512" y="133096"/>
                  </a:lnTo>
                  <a:lnTo>
                    <a:pt x="51252" y="170144"/>
                  </a:lnTo>
                  <a:lnTo>
                    <a:pt x="59979" y="189914"/>
                  </a:lnTo>
                  <a:lnTo>
                    <a:pt x="61491" y="197075"/>
                  </a:lnTo>
                  <a:lnTo>
                    <a:pt x="58588" y="196297"/>
                  </a:lnTo>
                  <a:lnTo>
                    <a:pt x="54069" y="192247"/>
                  </a:lnTo>
                  <a:lnTo>
                    <a:pt x="50734" y="189596"/>
                  </a:lnTo>
                  <a:lnTo>
                    <a:pt x="75819" y="236727"/>
                  </a:lnTo>
                  <a:lnTo>
                    <a:pt x="99869" y="268414"/>
                  </a:lnTo>
                  <a:lnTo>
                    <a:pt x="111555" y="277840"/>
                  </a:lnTo>
                  <a:lnTo>
                    <a:pt x="129921" y="295910"/>
                  </a:lnTo>
                  <a:lnTo>
                    <a:pt x="135457" y="303212"/>
                  </a:lnTo>
                  <a:lnTo>
                    <a:pt x="140493" y="311276"/>
                  </a:lnTo>
                  <a:lnTo>
                    <a:pt x="145672" y="319055"/>
                  </a:lnTo>
                  <a:lnTo>
                    <a:pt x="190642" y="342677"/>
                  </a:lnTo>
                  <a:lnTo>
                    <a:pt x="227457" y="355091"/>
                  </a:lnTo>
                  <a:lnTo>
                    <a:pt x="259972" y="351789"/>
                  </a:lnTo>
                  <a:lnTo>
                    <a:pt x="292512" y="348773"/>
                  </a:lnTo>
                  <a:lnTo>
                    <a:pt x="357377" y="340360"/>
                  </a:lnTo>
                  <a:lnTo>
                    <a:pt x="396069" y="319359"/>
                  </a:lnTo>
                  <a:lnTo>
                    <a:pt x="423739" y="273752"/>
                  </a:lnTo>
                  <a:lnTo>
                    <a:pt x="438574" y="233152"/>
                  </a:lnTo>
                  <a:lnTo>
                    <a:pt x="447430" y="188817"/>
                  </a:lnTo>
                  <a:lnTo>
                    <a:pt x="454913" y="133096"/>
                  </a:lnTo>
                  <a:lnTo>
                    <a:pt x="455878" y="99887"/>
                  </a:lnTo>
                  <a:lnTo>
                    <a:pt x="455771" y="66595"/>
                  </a:lnTo>
                  <a:lnTo>
                    <a:pt x="455235" y="33279"/>
                  </a:lnTo>
                  <a:lnTo>
                    <a:pt x="454913" y="0"/>
                  </a:lnTo>
                </a:path>
              </a:pathLst>
            </a:custGeom>
            <a:ln w="9143">
              <a:solidFill>
                <a:srgbClr val="497DBA"/>
              </a:solidFill>
            </a:ln>
          </p:spPr>
          <p:txBody>
            <a:bodyPr wrap="square" lIns="0" tIns="0" rIns="0" bIns="0" rtlCol="0"/>
            <a:lstStyle/>
            <a:p>
              <a:endParaRPr/>
            </a:p>
          </p:txBody>
        </p:sp>
        <p:pic>
          <p:nvPicPr>
            <p:cNvPr id="27" name="object 27"/>
            <p:cNvPicPr/>
            <p:nvPr/>
          </p:nvPicPr>
          <p:blipFill>
            <a:blip r:embed="rId4" cstate="print"/>
            <a:stretch>
              <a:fillRect/>
            </a:stretch>
          </p:blipFill>
          <p:spPr>
            <a:xfrm>
              <a:off x="4368546" y="685799"/>
              <a:ext cx="103377" cy="152526"/>
            </a:xfrm>
            <a:prstGeom prst="rect">
              <a:avLst/>
            </a:prstGeom>
          </p:spPr>
        </p:pic>
        <p:sp>
          <p:nvSpPr>
            <p:cNvPr id="28" name="object 28"/>
            <p:cNvSpPr/>
            <p:nvPr/>
          </p:nvSpPr>
          <p:spPr>
            <a:xfrm>
              <a:off x="6324600" y="4343399"/>
              <a:ext cx="2667000" cy="1905"/>
            </a:xfrm>
            <a:custGeom>
              <a:avLst/>
              <a:gdLst/>
              <a:ahLst/>
              <a:cxnLst/>
              <a:rect l="l" t="t" r="r" b="b"/>
              <a:pathLst>
                <a:path w="2667000" h="1904">
                  <a:moveTo>
                    <a:pt x="0" y="0"/>
                  </a:moveTo>
                  <a:lnTo>
                    <a:pt x="2667000" y="1524"/>
                  </a:lnTo>
                </a:path>
              </a:pathLst>
            </a:custGeom>
            <a:ln w="3175">
              <a:solidFill>
                <a:srgbClr val="497DBA"/>
              </a:solidFill>
              <a:prstDash val="sysDot"/>
            </a:ln>
          </p:spPr>
          <p:txBody>
            <a:bodyPr wrap="square" lIns="0" tIns="0" rIns="0" bIns="0" rtlCol="0"/>
            <a:lstStyle/>
            <a:p>
              <a:endParaRPr/>
            </a:p>
          </p:txBody>
        </p:sp>
        <p:pic>
          <p:nvPicPr>
            <p:cNvPr id="29" name="object 29"/>
            <p:cNvPicPr/>
            <p:nvPr/>
          </p:nvPicPr>
          <p:blipFill>
            <a:blip r:embed="rId5" cstate="print"/>
            <a:stretch>
              <a:fillRect/>
            </a:stretch>
          </p:blipFill>
          <p:spPr>
            <a:xfrm>
              <a:off x="6438900" y="2429255"/>
              <a:ext cx="2552700" cy="1919732"/>
            </a:xfrm>
            <a:prstGeom prst="rect">
              <a:avLst/>
            </a:prstGeom>
          </p:spPr>
        </p:pic>
      </p:grpSp>
      <p:sp>
        <p:nvSpPr>
          <p:cNvPr id="30" name="object 30"/>
          <p:cNvSpPr txBox="1"/>
          <p:nvPr/>
        </p:nvSpPr>
        <p:spPr>
          <a:xfrm>
            <a:off x="3736975" y="1093977"/>
            <a:ext cx="80772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Times New Roman"/>
                <a:cs typeface="Times New Roman"/>
              </a:rPr>
              <a:t>Rotor</a:t>
            </a:r>
            <a:r>
              <a:rPr sz="1400" spc="254" dirty="0">
                <a:latin typeface="Times New Roman"/>
                <a:cs typeface="Times New Roman"/>
              </a:rPr>
              <a:t> </a:t>
            </a:r>
            <a:r>
              <a:rPr sz="1400" dirty="0">
                <a:latin typeface="Times New Roman"/>
                <a:cs typeface="Times New Roman"/>
              </a:rPr>
              <a:t>axis</a:t>
            </a:r>
            <a:endParaRPr sz="1400">
              <a:latin typeface="Times New Roman"/>
              <a:cs typeface="Times New Roman"/>
            </a:endParaRPr>
          </a:p>
        </p:txBody>
      </p:sp>
      <p:sp>
        <p:nvSpPr>
          <p:cNvPr id="31" name="object 31"/>
          <p:cNvSpPr txBox="1"/>
          <p:nvPr/>
        </p:nvSpPr>
        <p:spPr>
          <a:xfrm>
            <a:off x="5845428" y="3532454"/>
            <a:ext cx="247650" cy="240029"/>
          </a:xfrm>
          <a:prstGeom prst="rect">
            <a:avLst/>
          </a:prstGeom>
        </p:spPr>
        <p:txBody>
          <a:bodyPr vert="horz" wrap="square" lIns="0" tIns="13335" rIns="0" bIns="0" rtlCol="0">
            <a:spAutoFit/>
          </a:bodyPr>
          <a:lstStyle/>
          <a:p>
            <a:pPr marL="38100">
              <a:lnSpc>
                <a:spcPct val="100000"/>
              </a:lnSpc>
              <a:spcBef>
                <a:spcPts val="105"/>
              </a:spcBef>
            </a:pPr>
            <a:r>
              <a:rPr sz="1400" spc="-40" dirty="0">
                <a:latin typeface="Times New Roman"/>
                <a:cs typeface="Times New Roman"/>
              </a:rPr>
              <a:t>F</a:t>
            </a:r>
            <a:r>
              <a:rPr sz="1350" spc="-60" baseline="-21604" dirty="0">
                <a:latin typeface="Times New Roman"/>
                <a:cs typeface="Times New Roman"/>
              </a:rPr>
              <a:t>A</a:t>
            </a:r>
            <a:endParaRPr sz="1350" baseline="-21604">
              <a:latin typeface="Times New Roman"/>
              <a:cs typeface="Times New Roman"/>
            </a:endParaRPr>
          </a:p>
        </p:txBody>
      </p:sp>
      <p:sp>
        <p:nvSpPr>
          <p:cNvPr id="32" name="object 32"/>
          <p:cNvSpPr txBox="1"/>
          <p:nvPr/>
        </p:nvSpPr>
        <p:spPr>
          <a:xfrm>
            <a:off x="3963923" y="2389758"/>
            <a:ext cx="254635" cy="239395"/>
          </a:xfrm>
          <a:prstGeom prst="rect">
            <a:avLst/>
          </a:prstGeom>
        </p:spPr>
        <p:txBody>
          <a:bodyPr vert="horz" wrap="square" lIns="0" tIns="13335" rIns="0" bIns="0" rtlCol="0">
            <a:spAutoFit/>
          </a:bodyPr>
          <a:lstStyle/>
          <a:p>
            <a:pPr marL="38100">
              <a:lnSpc>
                <a:spcPct val="100000"/>
              </a:lnSpc>
              <a:spcBef>
                <a:spcPts val="105"/>
              </a:spcBef>
            </a:pPr>
            <a:r>
              <a:rPr sz="1400" spc="10" dirty="0">
                <a:latin typeface="Times New Roman"/>
                <a:cs typeface="Times New Roman"/>
              </a:rPr>
              <a:t>F</a:t>
            </a:r>
            <a:r>
              <a:rPr sz="1350" spc="15" baseline="-21604" dirty="0">
                <a:latin typeface="Times New Roman"/>
                <a:cs typeface="Times New Roman"/>
              </a:rPr>
              <a:t>R</a:t>
            </a:r>
            <a:endParaRPr sz="1350" baseline="-21604">
              <a:latin typeface="Times New Roman"/>
              <a:cs typeface="Times New Roman"/>
            </a:endParaRPr>
          </a:p>
        </p:txBody>
      </p:sp>
      <p:sp>
        <p:nvSpPr>
          <p:cNvPr id="33" name="object 33"/>
          <p:cNvSpPr txBox="1"/>
          <p:nvPr/>
        </p:nvSpPr>
        <p:spPr>
          <a:xfrm>
            <a:off x="5665978" y="3834510"/>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F</a:t>
            </a:r>
            <a:endParaRPr sz="1400">
              <a:latin typeface="Times New Roman"/>
              <a:cs typeface="Times New Roman"/>
            </a:endParaRPr>
          </a:p>
        </p:txBody>
      </p:sp>
      <p:sp>
        <p:nvSpPr>
          <p:cNvPr id="34" name="object 34"/>
          <p:cNvSpPr txBox="1"/>
          <p:nvPr/>
        </p:nvSpPr>
        <p:spPr>
          <a:xfrm>
            <a:off x="5765038" y="3936619"/>
            <a:ext cx="170815" cy="168275"/>
          </a:xfrm>
          <a:prstGeom prst="rect">
            <a:avLst/>
          </a:prstGeom>
        </p:spPr>
        <p:txBody>
          <a:bodyPr vert="horz" wrap="square" lIns="0" tIns="17145" rIns="0" bIns="0" rtlCol="0">
            <a:spAutoFit/>
          </a:bodyPr>
          <a:lstStyle/>
          <a:p>
            <a:pPr marL="12700">
              <a:lnSpc>
                <a:spcPct val="100000"/>
              </a:lnSpc>
              <a:spcBef>
                <a:spcPts val="135"/>
              </a:spcBef>
            </a:pPr>
            <a:r>
              <a:rPr sz="900" spc="15" dirty="0">
                <a:latin typeface="Times New Roman"/>
                <a:cs typeface="Times New Roman"/>
              </a:rPr>
              <a:t>RS</a:t>
            </a:r>
            <a:endParaRPr sz="900">
              <a:latin typeface="Times New Roman"/>
              <a:cs typeface="Times New Roman"/>
            </a:endParaRPr>
          </a:p>
        </p:txBody>
      </p:sp>
      <p:sp>
        <p:nvSpPr>
          <p:cNvPr id="35" name="object 35"/>
          <p:cNvSpPr txBox="1"/>
          <p:nvPr/>
        </p:nvSpPr>
        <p:spPr>
          <a:xfrm>
            <a:off x="4041647" y="3761613"/>
            <a:ext cx="241935" cy="239395"/>
          </a:xfrm>
          <a:prstGeom prst="rect">
            <a:avLst/>
          </a:prstGeom>
        </p:spPr>
        <p:txBody>
          <a:bodyPr vert="horz" wrap="square" lIns="0" tIns="12700" rIns="0" bIns="0" rtlCol="0">
            <a:spAutoFit/>
          </a:bodyPr>
          <a:lstStyle/>
          <a:p>
            <a:pPr marL="38100">
              <a:lnSpc>
                <a:spcPct val="100000"/>
              </a:lnSpc>
              <a:spcBef>
                <a:spcPts val="100"/>
              </a:spcBef>
            </a:pPr>
            <a:r>
              <a:rPr sz="1400" spc="5" dirty="0">
                <a:latin typeface="Times New Roman"/>
                <a:cs typeface="Times New Roman"/>
              </a:rPr>
              <a:t>F</a:t>
            </a:r>
            <a:r>
              <a:rPr sz="1350" spc="7" baseline="-21604" dirty="0">
                <a:latin typeface="Times New Roman"/>
                <a:cs typeface="Times New Roman"/>
              </a:rPr>
              <a:t>S</a:t>
            </a:r>
            <a:endParaRPr sz="1350" baseline="-21604">
              <a:latin typeface="Times New Roman"/>
              <a:cs typeface="Times New Roman"/>
            </a:endParaRPr>
          </a:p>
        </p:txBody>
      </p:sp>
      <p:sp>
        <p:nvSpPr>
          <p:cNvPr id="36" name="object 36"/>
          <p:cNvSpPr txBox="1"/>
          <p:nvPr/>
        </p:nvSpPr>
        <p:spPr>
          <a:xfrm>
            <a:off x="5869178" y="2538730"/>
            <a:ext cx="248285" cy="239395"/>
          </a:xfrm>
          <a:prstGeom prst="rect">
            <a:avLst/>
          </a:prstGeom>
        </p:spPr>
        <p:txBody>
          <a:bodyPr vert="horz" wrap="square" lIns="0" tIns="13335" rIns="0" bIns="0" rtlCol="0">
            <a:spAutoFit/>
          </a:bodyPr>
          <a:lstStyle/>
          <a:p>
            <a:pPr marL="38100">
              <a:lnSpc>
                <a:spcPct val="100000"/>
              </a:lnSpc>
              <a:spcBef>
                <a:spcPts val="105"/>
              </a:spcBef>
            </a:pPr>
            <a:r>
              <a:rPr sz="1400" spc="5" dirty="0">
                <a:latin typeface="Times New Roman"/>
                <a:cs typeface="Times New Roman"/>
              </a:rPr>
              <a:t>F</a:t>
            </a:r>
            <a:r>
              <a:rPr sz="1350" spc="7" baseline="-21604" dirty="0">
                <a:latin typeface="Times New Roman"/>
                <a:cs typeface="Times New Roman"/>
              </a:rPr>
              <a:t>T</a:t>
            </a:r>
            <a:endParaRPr sz="1350" baseline="-21604">
              <a:latin typeface="Times New Roman"/>
              <a:cs typeface="Times New Roman"/>
            </a:endParaRPr>
          </a:p>
        </p:txBody>
      </p:sp>
      <p:sp>
        <p:nvSpPr>
          <p:cNvPr id="37" name="object 37"/>
          <p:cNvSpPr txBox="1"/>
          <p:nvPr/>
        </p:nvSpPr>
        <p:spPr>
          <a:xfrm>
            <a:off x="7510018" y="2950978"/>
            <a:ext cx="317500" cy="593090"/>
          </a:xfrm>
          <a:prstGeom prst="rect">
            <a:avLst/>
          </a:prstGeom>
        </p:spPr>
        <p:txBody>
          <a:bodyPr vert="horz" wrap="square" lIns="0" tIns="90805" rIns="0" bIns="0" rtlCol="0">
            <a:spAutoFit/>
          </a:bodyPr>
          <a:lstStyle/>
          <a:p>
            <a:pPr marL="126364">
              <a:lnSpc>
                <a:spcPct val="100000"/>
              </a:lnSpc>
              <a:spcBef>
                <a:spcPts val="715"/>
              </a:spcBef>
            </a:pPr>
            <a:r>
              <a:rPr sz="1200" dirty="0">
                <a:latin typeface="Times New Roman"/>
                <a:cs typeface="Times New Roman"/>
              </a:rPr>
              <a:t>dR</a:t>
            </a:r>
            <a:endParaRPr sz="1200">
              <a:latin typeface="Times New Roman"/>
              <a:cs typeface="Times New Roman"/>
            </a:endParaRPr>
          </a:p>
          <a:p>
            <a:pPr marL="12700">
              <a:lnSpc>
                <a:spcPct val="100000"/>
              </a:lnSpc>
              <a:spcBef>
                <a:spcPts val="730"/>
              </a:spcBef>
            </a:pPr>
            <a:r>
              <a:rPr sz="1400" dirty="0">
                <a:latin typeface="Times New Roman"/>
                <a:cs typeface="Times New Roman"/>
              </a:rPr>
              <a:t>R</a:t>
            </a:r>
            <a:endParaRPr sz="1400">
              <a:latin typeface="Times New Roman"/>
              <a:cs typeface="Times New Roman"/>
            </a:endParaRPr>
          </a:p>
        </p:txBody>
      </p:sp>
      <p:sp>
        <p:nvSpPr>
          <p:cNvPr id="38" name="object 38"/>
          <p:cNvSpPr txBox="1"/>
          <p:nvPr/>
        </p:nvSpPr>
        <p:spPr>
          <a:xfrm>
            <a:off x="6836029" y="2696083"/>
            <a:ext cx="241300" cy="208279"/>
          </a:xfrm>
          <a:prstGeom prst="rect">
            <a:avLst/>
          </a:prstGeom>
        </p:spPr>
        <p:txBody>
          <a:bodyPr vert="horz" wrap="square" lIns="0" tIns="12700" rIns="0" bIns="0" rtlCol="0">
            <a:spAutoFit/>
          </a:bodyPr>
          <a:lstStyle/>
          <a:p>
            <a:pPr marL="38100">
              <a:lnSpc>
                <a:spcPct val="100000"/>
              </a:lnSpc>
              <a:spcBef>
                <a:spcPts val="100"/>
              </a:spcBef>
            </a:pPr>
            <a:r>
              <a:rPr sz="1200" dirty="0">
                <a:latin typeface="Times New Roman"/>
                <a:cs typeface="Times New Roman"/>
              </a:rPr>
              <a:t>R</a:t>
            </a:r>
            <a:r>
              <a:rPr sz="1200" baseline="-20833" dirty="0">
                <a:latin typeface="Times New Roman"/>
                <a:cs typeface="Times New Roman"/>
              </a:rPr>
              <a:t>E</a:t>
            </a:r>
            <a:endParaRPr sz="1200" baseline="-20833">
              <a:latin typeface="Times New Roman"/>
              <a:cs typeface="Times New Roman"/>
            </a:endParaRPr>
          </a:p>
        </p:txBody>
      </p:sp>
      <p:sp>
        <p:nvSpPr>
          <p:cNvPr id="39" name="object 39"/>
          <p:cNvSpPr txBox="1"/>
          <p:nvPr/>
        </p:nvSpPr>
        <p:spPr>
          <a:xfrm>
            <a:off x="6785229" y="3639057"/>
            <a:ext cx="11874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L</a:t>
            </a:r>
            <a:endParaRPr sz="1200">
              <a:latin typeface="Times New Roman"/>
              <a:cs typeface="Times New Roman"/>
            </a:endParaRPr>
          </a:p>
        </p:txBody>
      </p:sp>
      <p:sp>
        <p:nvSpPr>
          <p:cNvPr id="40" name="object 40"/>
          <p:cNvSpPr txBox="1"/>
          <p:nvPr/>
        </p:nvSpPr>
        <p:spPr>
          <a:xfrm>
            <a:off x="8385809" y="3729609"/>
            <a:ext cx="12700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Times New Roman"/>
                <a:cs typeface="Times New Roman"/>
              </a:rPr>
              <a:t>U</a:t>
            </a:r>
            <a:endParaRPr sz="1100">
              <a:latin typeface="Times New Roman"/>
              <a:cs typeface="Times New Roman"/>
            </a:endParaRPr>
          </a:p>
        </p:txBody>
      </p:sp>
      <p:sp>
        <p:nvSpPr>
          <p:cNvPr id="41" name="object 41"/>
          <p:cNvSpPr txBox="1"/>
          <p:nvPr/>
        </p:nvSpPr>
        <p:spPr>
          <a:xfrm>
            <a:off x="8854185" y="2696082"/>
            <a:ext cx="233679" cy="193675"/>
          </a:xfrm>
          <a:prstGeom prst="rect">
            <a:avLst/>
          </a:prstGeom>
        </p:spPr>
        <p:txBody>
          <a:bodyPr vert="horz" wrap="square" lIns="0" tIns="13335" rIns="0" bIns="0" rtlCol="0">
            <a:spAutoFit/>
          </a:bodyPr>
          <a:lstStyle/>
          <a:p>
            <a:pPr marL="38100">
              <a:lnSpc>
                <a:spcPct val="100000"/>
              </a:lnSpc>
              <a:spcBef>
                <a:spcPts val="105"/>
              </a:spcBef>
            </a:pPr>
            <a:r>
              <a:rPr sz="1100" spc="5" dirty="0">
                <a:latin typeface="Times New Roman"/>
                <a:cs typeface="Times New Roman"/>
              </a:rPr>
              <a:t>U</a:t>
            </a:r>
            <a:r>
              <a:rPr sz="1050" spc="7" baseline="-19841" dirty="0">
                <a:latin typeface="Times New Roman"/>
                <a:cs typeface="Times New Roman"/>
              </a:rPr>
              <a:t>E</a:t>
            </a:r>
            <a:endParaRPr sz="1050" baseline="-19841">
              <a:latin typeface="Times New Roman"/>
              <a:cs typeface="Times New Roman"/>
            </a:endParaRPr>
          </a:p>
        </p:txBody>
      </p:sp>
      <p:sp>
        <p:nvSpPr>
          <p:cNvPr id="42" name="object 42"/>
          <p:cNvSpPr txBox="1">
            <a:spLocks noGrp="1"/>
          </p:cNvSpPr>
          <p:nvPr>
            <p:ph type="title"/>
          </p:nvPr>
        </p:nvSpPr>
        <p:spPr>
          <a:xfrm>
            <a:off x="154939" y="93979"/>
            <a:ext cx="5119370" cy="391160"/>
          </a:xfrm>
          <a:prstGeom prst="rect">
            <a:avLst/>
          </a:prstGeom>
        </p:spPr>
        <p:txBody>
          <a:bodyPr vert="horz" wrap="square" lIns="0" tIns="12700" rIns="0" bIns="0" rtlCol="0">
            <a:spAutoFit/>
          </a:bodyPr>
          <a:lstStyle/>
          <a:p>
            <a:pPr marL="12700">
              <a:lnSpc>
                <a:spcPct val="100000"/>
              </a:lnSpc>
              <a:spcBef>
                <a:spcPts val="100"/>
              </a:spcBef>
            </a:pPr>
            <a:r>
              <a:rPr sz="2400" spc="-30" dirty="0"/>
              <a:t>Velocities</a:t>
            </a:r>
            <a:r>
              <a:rPr sz="2400" spc="-45" dirty="0"/>
              <a:t> </a:t>
            </a:r>
            <a:r>
              <a:rPr sz="2400" dirty="0"/>
              <a:t>and </a:t>
            </a:r>
            <a:r>
              <a:rPr sz="2400" spc="-5" dirty="0"/>
              <a:t>Forces</a:t>
            </a:r>
            <a:r>
              <a:rPr sz="2400" spc="-15" dirty="0"/>
              <a:t> </a:t>
            </a:r>
            <a:r>
              <a:rPr sz="2400" dirty="0"/>
              <a:t>at the</a:t>
            </a:r>
            <a:r>
              <a:rPr sz="2400" spc="-10" dirty="0"/>
              <a:t> </a:t>
            </a:r>
            <a:r>
              <a:rPr sz="2400" dirty="0"/>
              <a:t>Rotor</a:t>
            </a:r>
            <a:r>
              <a:rPr sz="2400" spc="-15" dirty="0"/>
              <a:t> </a:t>
            </a:r>
            <a:r>
              <a:rPr sz="2400" dirty="0"/>
              <a:t>Blade:-</a:t>
            </a:r>
            <a:endParaRPr sz="2400"/>
          </a:p>
        </p:txBody>
      </p:sp>
      <p:sp>
        <p:nvSpPr>
          <p:cNvPr id="43" name="object 43"/>
          <p:cNvSpPr txBox="1"/>
          <p:nvPr/>
        </p:nvSpPr>
        <p:spPr>
          <a:xfrm>
            <a:off x="5185028" y="2693034"/>
            <a:ext cx="1270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γ</a:t>
            </a:r>
            <a:endParaRPr sz="1800">
              <a:latin typeface="Times New Roman"/>
              <a:cs typeface="Times New Roman"/>
            </a:endParaRPr>
          </a:p>
        </p:txBody>
      </p:sp>
      <p:sp>
        <p:nvSpPr>
          <p:cNvPr id="44" name="object 44"/>
          <p:cNvSpPr txBox="1"/>
          <p:nvPr/>
        </p:nvSpPr>
        <p:spPr>
          <a:xfrm>
            <a:off x="136042" y="4066413"/>
            <a:ext cx="8836660" cy="2635885"/>
          </a:xfrm>
          <a:prstGeom prst="rect">
            <a:avLst/>
          </a:prstGeom>
        </p:spPr>
        <p:txBody>
          <a:bodyPr vert="horz" wrap="square" lIns="0" tIns="12700" rIns="0" bIns="0" rtlCol="0">
            <a:spAutoFit/>
          </a:bodyPr>
          <a:lstStyle/>
          <a:p>
            <a:pPr marR="792480" algn="r">
              <a:lnSpc>
                <a:spcPct val="100000"/>
              </a:lnSpc>
              <a:spcBef>
                <a:spcPts val="100"/>
              </a:spcBef>
              <a:tabLst>
                <a:tab pos="608965" algn="l"/>
              </a:tabLst>
            </a:pPr>
            <a:r>
              <a:rPr sz="1400" spc="10" dirty="0">
                <a:latin typeface="Times New Roman"/>
                <a:cs typeface="Times New Roman"/>
              </a:rPr>
              <a:t>R</a:t>
            </a:r>
            <a:r>
              <a:rPr sz="1350" spc="15" baseline="-21604" dirty="0">
                <a:latin typeface="Times New Roman"/>
                <a:cs typeface="Times New Roman"/>
              </a:rPr>
              <a:t>N	</a:t>
            </a:r>
            <a:r>
              <a:rPr sz="2100" spc="-7" baseline="1984" dirty="0">
                <a:latin typeface="Times New Roman"/>
                <a:cs typeface="Times New Roman"/>
              </a:rPr>
              <a:t>Hub</a:t>
            </a:r>
            <a:endParaRPr sz="2100" baseline="1984">
              <a:latin typeface="Times New Roman"/>
              <a:cs typeface="Times New Roman"/>
            </a:endParaRPr>
          </a:p>
          <a:p>
            <a:pPr>
              <a:lnSpc>
                <a:spcPct val="100000"/>
              </a:lnSpc>
              <a:spcBef>
                <a:spcPts val="55"/>
              </a:spcBef>
            </a:pPr>
            <a:endParaRPr sz="1750">
              <a:latin typeface="Times New Roman"/>
              <a:cs typeface="Times New Roman"/>
            </a:endParaRPr>
          </a:p>
          <a:p>
            <a:pPr marL="50800">
              <a:lnSpc>
                <a:spcPct val="100000"/>
              </a:lnSpc>
            </a:pPr>
            <a:r>
              <a:rPr sz="2000" i="1" dirty="0">
                <a:latin typeface="Times New Roman"/>
                <a:cs typeface="Times New Roman"/>
              </a:rPr>
              <a:t>u </a:t>
            </a:r>
            <a:r>
              <a:rPr sz="2000" dirty="0">
                <a:latin typeface="Times New Roman"/>
                <a:cs typeface="Times New Roman"/>
              </a:rPr>
              <a:t>=</a:t>
            </a:r>
            <a:r>
              <a:rPr sz="2000" spc="-10" dirty="0">
                <a:latin typeface="Times New Roman"/>
                <a:cs typeface="Times New Roman"/>
              </a:rPr>
              <a:t> </a:t>
            </a:r>
            <a:r>
              <a:rPr sz="2000" spc="-5" dirty="0">
                <a:latin typeface="Times New Roman"/>
                <a:cs typeface="Times New Roman"/>
              </a:rPr>
              <a:t>Circumferential</a:t>
            </a:r>
            <a:r>
              <a:rPr sz="2000" spc="-35" dirty="0">
                <a:latin typeface="Times New Roman"/>
                <a:cs typeface="Times New Roman"/>
              </a:rPr>
              <a:t> </a:t>
            </a:r>
            <a:r>
              <a:rPr sz="2000" dirty="0">
                <a:latin typeface="Times New Roman"/>
                <a:cs typeface="Times New Roman"/>
              </a:rPr>
              <a:t>velocity</a:t>
            </a:r>
            <a:r>
              <a:rPr sz="2000" spc="-2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rotor</a:t>
            </a:r>
            <a:r>
              <a:rPr sz="2000" spc="-25" dirty="0">
                <a:latin typeface="Times New Roman"/>
                <a:cs typeface="Times New Roman"/>
              </a:rPr>
              <a:t> </a:t>
            </a:r>
            <a:r>
              <a:rPr sz="2000" dirty="0">
                <a:latin typeface="Times New Roman"/>
                <a:cs typeface="Times New Roman"/>
              </a:rPr>
              <a:t>blade</a:t>
            </a:r>
            <a:r>
              <a:rPr sz="2000" spc="-15" dirty="0">
                <a:latin typeface="Times New Roman"/>
                <a:cs typeface="Times New Roman"/>
              </a:rPr>
              <a:t> </a:t>
            </a:r>
            <a:r>
              <a:rPr sz="2000" spc="-5" dirty="0">
                <a:latin typeface="Times New Roman"/>
                <a:cs typeface="Times New Roman"/>
              </a:rPr>
              <a:t>(m/sec),</a:t>
            </a:r>
            <a:r>
              <a:rPr sz="2000" spc="5" dirty="0">
                <a:latin typeface="Times New Roman"/>
                <a:cs typeface="Times New Roman"/>
              </a:rPr>
              <a:t> </a:t>
            </a:r>
            <a:r>
              <a:rPr sz="2000" i="1" spc="5" dirty="0">
                <a:latin typeface="Times New Roman"/>
                <a:cs typeface="Times New Roman"/>
              </a:rPr>
              <a:t>v</a:t>
            </a:r>
            <a:r>
              <a:rPr sz="1950" spc="7" baseline="-21367" dirty="0">
                <a:latin typeface="Times New Roman"/>
                <a:cs typeface="Times New Roman"/>
              </a:rPr>
              <a:t>0</a:t>
            </a:r>
            <a:r>
              <a:rPr sz="1950" spc="262" baseline="-21367" dirty="0">
                <a:latin typeface="Times New Roman"/>
                <a:cs typeface="Times New Roman"/>
              </a:rPr>
              <a:t> </a:t>
            </a:r>
            <a:r>
              <a:rPr sz="2000" dirty="0">
                <a:latin typeface="Times New Roman"/>
                <a:cs typeface="Times New Roman"/>
              </a:rPr>
              <a:t>=</a:t>
            </a:r>
            <a:r>
              <a:rPr sz="2000" spc="-25" dirty="0">
                <a:latin typeface="Times New Roman"/>
                <a:cs typeface="Times New Roman"/>
              </a:rPr>
              <a:t> </a:t>
            </a:r>
            <a:r>
              <a:rPr sz="2000" spc="-30" dirty="0">
                <a:latin typeface="Times New Roman"/>
                <a:cs typeface="Times New Roman"/>
              </a:rPr>
              <a:t>Velocity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wind</a:t>
            </a:r>
            <a:r>
              <a:rPr sz="2000" spc="-5" dirty="0">
                <a:latin typeface="Times New Roman"/>
                <a:cs typeface="Times New Roman"/>
              </a:rPr>
              <a:t> (m/sec),</a:t>
            </a:r>
            <a:endParaRPr sz="2000">
              <a:latin typeface="Times New Roman"/>
              <a:cs typeface="Times New Roman"/>
            </a:endParaRPr>
          </a:p>
          <a:p>
            <a:pPr marL="50800">
              <a:lnSpc>
                <a:spcPct val="100000"/>
              </a:lnSpc>
              <a:spcBef>
                <a:spcPts val="1200"/>
              </a:spcBef>
            </a:pPr>
            <a:r>
              <a:rPr sz="2000" i="1" dirty="0">
                <a:latin typeface="Times New Roman"/>
                <a:cs typeface="Times New Roman"/>
              </a:rPr>
              <a:t>w </a:t>
            </a:r>
            <a:r>
              <a:rPr sz="2000" dirty="0">
                <a:latin typeface="Times New Roman"/>
                <a:cs typeface="Times New Roman"/>
              </a:rPr>
              <a:t>=</a:t>
            </a:r>
            <a:r>
              <a:rPr sz="2000" spc="-114" dirty="0">
                <a:latin typeface="Times New Roman"/>
                <a:cs typeface="Times New Roman"/>
              </a:rPr>
              <a:t> </a:t>
            </a:r>
            <a:r>
              <a:rPr sz="2000" dirty="0">
                <a:latin typeface="Times New Roman"/>
                <a:cs typeface="Times New Roman"/>
              </a:rPr>
              <a:t>Approach</a:t>
            </a:r>
            <a:r>
              <a:rPr sz="2000" spc="-40" dirty="0">
                <a:latin typeface="Times New Roman"/>
                <a:cs typeface="Times New Roman"/>
              </a:rPr>
              <a:t> </a:t>
            </a:r>
            <a:r>
              <a:rPr sz="2000" dirty="0">
                <a:latin typeface="Times New Roman"/>
                <a:cs typeface="Times New Roman"/>
              </a:rPr>
              <a:t>velocity</a:t>
            </a:r>
            <a:r>
              <a:rPr sz="2000" spc="-30" dirty="0">
                <a:latin typeface="Times New Roman"/>
                <a:cs typeface="Times New Roman"/>
              </a:rPr>
              <a:t> </a:t>
            </a:r>
            <a:r>
              <a:rPr sz="2000" dirty="0">
                <a:latin typeface="Times New Roman"/>
                <a:cs typeface="Times New Roman"/>
              </a:rPr>
              <a:t>of wind</a:t>
            </a:r>
            <a:r>
              <a:rPr sz="2000" spc="-5" dirty="0">
                <a:latin typeface="Times New Roman"/>
                <a:cs typeface="Times New Roman"/>
              </a:rPr>
              <a:t> (m/sec),</a:t>
            </a:r>
            <a:r>
              <a:rPr sz="2000" dirty="0">
                <a:latin typeface="Times New Roman"/>
                <a:cs typeface="Times New Roman"/>
              </a:rPr>
              <a:t> </a:t>
            </a:r>
            <a:r>
              <a:rPr sz="2000" i="1" dirty="0">
                <a:latin typeface="Times New Roman"/>
                <a:cs typeface="Times New Roman"/>
              </a:rPr>
              <a:t>β</a:t>
            </a:r>
            <a:r>
              <a:rPr sz="2000" i="1" spc="5"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spc="-5" dirty="0">
                <a:latin typeface="Times New Roman"/>
                <a:cs typeface="Times New Roman"/>
              </a:rPr>
              <a:t>Blade</a:t>
            </a:r>
            <a:r>
              <a:rPr sz="2000" dirty="0">
                <a:latin typeface="Times New Roman"/>
                <a:cs typeface="Times New Roman"/>
              </a:rPr>
              <a:t> angle</a:t>
            </a:r>
            <a:r>
              <a:rPr sz="2000" spc="-15" dirty="0">
                <a:latin typeface="Times New Roman"/>
                <a:cs typeface="Times New Roman"/>
              </a:rPr>
              <a:t> </a:t>
            </a:r>
            <a:r>
              <a:rPr sz="2000" dirty="0">
                <a:latin typeface="Times New Roman"/>
                <a:cs typeface="Times New Roman"/>
              </a:rPr>
              <a:t>(Angle</a:t>
            </a:r>
            <a:r>
              <a:rPr sz="2000" spc="-40" dirty="0">
                <a:latin typeface="Times New Roman"/>
                <a:cs typeface="Times New Roman"/>
              </a:rPr>
              <a:t> </a:t>
            </a:r>
            <a:r>
              <a:rPr sz="2000" dirty="0">
                <a:latin typeface="Times New Roman"/>
                <a:cs typeface="Times New Roman"/>
              </a:rPr>
              <a:t>between</a:t>
            </a:r>
            <a:r>
              <a:rPr sz="2000" spc="-10" dirty="0">
                <a:latin typeface="Times New Roman"/>
                <a:cs typeface="Times New Roman"/>
              </a:rPr>
              <a:t> </a:t>
            </a:r>
            <a:r>
              <a:rPr sz="2000" dirty="0">
                <a:latin typeface="Times New Roman"/>
                <a:cs typeface="Times New Roman"/>
              </a:rPr>
              <a:t>profile</a:t>
            </a:r>
            <a:r>
              <a:rPr sz="2000" spc="-25" dirty="0">
                <a:latin typeface="Times New Roman"/>
                <a:cs typeface="Times New Roman"/>
              </a:rPr>
              <a:t> </a:t>
            </a:r>
            <a:r>
              <a:rPr sz="2000" dirty="0">
                <a:latin typeface="Times New Roman"/>
                <a:cs typeface="Times New Roman"/>
              </a:rPr>
              <a:t>plane</a:t>
            </a:r>
            <a:endParaRPr sz="2000">
              <a:latin typeface="Times New Roman"/>
              <a:cs typeface="Times New Roman"/>
            </a:endParaRPr>
          </a:p>
          <a:p>
            <a:pPr marL="50800" marR="134620">
              <a:lnSpc>
                <a:spcPct val="150000"/>
              </a:lnSpc>
              <a:tabLst>
                <a:tab pos="1548765" algn="l"/>
              </a:tabLst>
            </a:pPr>
            <a:r>
              <a:rPr sz="2000" dirty="0">
                <a:latin typeface="Times New Roman"/>
                <a:cs typeface="Times New Roman"/>
              </a:rPr>
              <a:t>and rotor plane), </a:t>
            </a:r>
            <a:r>
              <a:rPr sz="2000" i="1" spc="10" dirty="0">
                <a:latin typeface="Times New Roman"/>
                <a:cs typeface="Times New Roman"/>
              </a:rPr>
              <a:t>F</a:t>
            </a:r>
            <a:r>
              <a:rPr sz="1950" i="1" spc="15" baseline="-21367" dirty="0">
                <a:latin typeface="Times New Roman"/>
                <a:cs typeface="Times New Roman"/>
              </a:rPr>
              <a:t>RS </a:t>
            </a:r>
            <a:r>
              <a:rPr sz="2000" dirty="0">
                <a:latin typeface="Times New Roman"/>
                <a:cs typeface="Times New Roman"/>
              </a:rPr>
              <a:t>= </a:t>
            </a:r>
            <a:r>
              <a:rPr sz="2000" spc="-5" dirty="0">
                <a:latin typeface="Times New Roman"/>
                <a:cs typeface="Times New Roman"/>
              </a:rPr>
              <a:t>Resultant </a:t>
            </a:r>
            <a:r>
              <a:rPr sz="2000" dirty="0">
                <a:latin typeface="Times New Roman"/>
                <a:cs typeface="Times New Roman"/>
              </a:rPr>
              <a:t>of the </a:t>
            </a:r>
            <a:r>
              <a:rPr sz="2000" i="1" spc="-120" dirty="0">
                <a:latin typeface="Times New Roman"/>
                <a:cs typeface="Times New Roman"/>
              </a:rPr>
              <a:t>F</a:t>
            </a:r>
            <a:r>
              <a:rPr sz="1950" i="1" spc="-179" baseline="-21367" dirty="0">
                <a:latin typeface="Times New Roman"/>
                <a:cs typeface="Times New Roman"/>
              </a:rPr>
              <a:t>A</a:t>
            </a:r>
            <a:r>
              <a:rPr sz="1950" i="1" spc="-172" baseline="-21367" dirty="0">
                <a:latin typeface="Times New Roman"/>
                <a:cs typeface="Times New Roman"/>
              </a:rPr>
              <a:t> </a:t>
            </a:r>
            <a:r>
              <a:rPr sz="2000" dirty="0">
                <a:latin typeface="Times New Roman"/>
                <a:cs typeface="Times New Roman"/>
              </a:rPr>
              <a:t>and </a:t>
            </a:r>
            <a:r>
              <a:rPr sz="2000" i="1" spc="5" dirty="0">
                <a:latin typeface="Times New Roman"/>
                <a:cs typeface="Times New Roman"/>
              </a:rPr>
              <a:t>F</a:t>
            </a:r>
            <a:r>
              <a:rPr sz="1950" i="1" spc="7" baseline="-21367" dirty="0">
                <a:latin typeface="Times New Roman"/>
                <a:cs typeface="Times New Roman"/>
              </a:rPr>
              <a:t>R</a:t>
            </a:r>
            <a:r>
              <a:rPr sz="1950" i="1" spc="15" baseline="-21367" dirty="0">
                <a:latin typeface="Times New Roman"/>
                <a:cs typeface="Times New Roman"/>
              </a:rPr>
              <a:t> </a:t>
            </a:r>
            <a:r>
              <a:rPr sz="2000" dirty="0">
                <a:latin typeface="Times New Roman"/>
                <a:cs typeface="Times New Roman"/>
              </a:rPr>
              <a:t>.</a:t>
            </a:r>
            <a:r>
              <a:rPr sz="2000" spc="500" dirty="0">
                <a:latin typeface="Times New Roman"/>
                <a:cs typeface="Times New Roman"/>
              </a:rPr>
              <a:t> </a:t>
            </a:r>
            <a:r>
              <a:rPr sz="2000" i="1" dirty="0">
                <a:latin typeface="Times New Roman"/>
                <a:cs typeface="Times New Roman"/>
              </a:rPr>
              <a:t>F</a:t>
            </a:r>
            <a:r>
              <a:rPr sz="1950" i="1" baseline="-21367" dirty="0">
                <a:latin typeface="Times New Roman"/>
                <a:cs typeface="Times New Roman"/>
              </a:rPr>
              <a:t>s</a:t>
            </a:r>
            <a:r>
              <a:rPr sz="1950" i="1" spc="487" baseline="-21367" dirty="0">
                <a:latin typeface="Times New Roman"/>
                <a:cs typeface="Times New Roman"/>
              </a:rPr>
              <a:t> </a:t>
            </a:r>
            <a:r>
              <a:rPr sz="2000" dirty="0">
                <a:latin typeface="Times New Roman"/>
                <a:cs typeface="Times New Roman"/>
              </a:rPr>
              <a:t>= Axial component of </a:t>
            </a:r>
            <a:r>
              <a:rPr sz="2000" i="1" spc="10" dirty="0">
                <a:latin typeface="Times New Roman"/>
                <a:cs typeface="Times New Roman"/>
              </a:rPr>
              <a:t>F</a:t>
            </a:r>
            <a:r>
              <a:rPr sz="1950" i="1" spc="15" baseline="-21367" dirty="0">
                <a:latin typeface="Times New Roman"/>
                <a:cs typeface="Times New Roman"/>
              </a:rPr>
              <a:t>RS  </a:t>
            </a:r>
            <a:r>
              <a:rPr sz="2000" dirty="0">
                <a:latin typeface="Times New Roman"/>
                <a:cs typeface="Times New Roman"/>
              </a:rPr>
              <a:t>, </a:t>
            </a:r>
            <a:r>
              <a:rPr sz="2000" spc="5" dirty="0">
                <a:latin typeface="Times New Roman"/>
                <a:cs typeface="Times New Roman"/>
              </a:rPr>
              <a:t> </a:t>
            </a:r>
            <a:r>
              <a:rPr sz="2000" i="1" spc="5" dirty="0">
                <a:latin typeface="Times New Roman"/>
                <a:cs typeface="Times New Roman"/>
              </a:rPr>
              <a:t>R</a:t>
            </a:r>
            <a:r>
              <a:rPr sz="1950" i="1" spc="7" baseline="-21367" dirty="0">
                <a:latin typeface="Times New Roman"/>
                <a:cs typeface="Times New Roman"/>
              </a:rPr>
              <a:t>E</a:t>
            </a:r>
            <a:r>
              <a:rPr sz="2000" spc="5" dirty="0">
                <a:latin typeface="Times New Roman"/>
                <a:cs typeface="Times New Roman"/>
              </a:rPr>
              <a:t>=</a:t>
            </a:r>
            <a:r>
              <a:rPr sz="2000" spc="-15" dirty="0">
                <a:latin typeface="Times New Roman"/>
                <a:cs typeface="Times New Roman"/>
              </a:rPr>
              <a:t> </a:t>
            </a:r>
            <a:r>
              <a:rPr sz="2000" dirty="0">
                <a:latin typeface="Times New Roman"/>
                <a:cs typeface="Times New Roman"/>
              </a:rPr>
              <a:t>Outer</a:t>
            </a:r>
            <a:r>
              <a:rPr sz="2000" spc="-10" dirty="0">
                <a:latin typeface="Times New Roman"/>
                <a:cs typeface="Times New Roman"/>
              </a:rPr>
              <a:t> </a:t>
            </a:r>
            <a:r>
              <a:rPr sz="2000" dirty="0">
                <a:latin typeface="Times New Roman"/>
                <a:cs typeface="Times New Roman"/>
              </a:rPr>
              <a:t>rotor</a:t>
            </a:r>
            <a:r>
              <a:rPr sz="2000" spc="-30" dirty="0">
                <a:latin typeface="Times New Roman"/>
                <a:cs typeface="Times New Roman"/>
              </a:rPr>
              <a:t> </a:t>
            </a:r>
            <a:r>
              <a:rPr sz="2000" dirty="0">
                <a:latin typeface="Times New Roman"/>
                <a:cs typeface="Times New Roman"/>
              </a:rPr>
              <a:t>radius,</a:t>
            </a:r>
            <a:r>
              <a:rPr sz="2000" spc="-35" dirty="0">
                <a:latin typeface="Times New Roman"/>
                <a:cs typeface="Times New Roman"/>
              </a:rPr>
              <a:t> </a:t>
            </a:r>
            <a:r>
              <a:rPr sz="2000" i="1" spc="5" dirty="0">
                <a:latin typeface="Times New Roman"/>
                <a:cs typeface="Times New Roman"/>
              </a:rPr>
              <a:t>R</a:t>
            </a:r>
            <a:r>
              <a:rPr sz="1950" i="1" spc="7" baseline="-21367" dirty="0">
                <a:latin typeface="Times New Roman"/>
                <a:cs typeface="Times New Roman"/>
              </a:rPr>
              <a:t>N</a:t>
            </a:r>
            <a:r>
              <a:rPr sz="1950" i="1" spc="270" baseline="-21367"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radius</a:t>
            </a:r>
            <a:r>
              <a:rPr sz="2000" spc="-3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hub, </a:t>
            </a:r>
            <a:r>
              <a:rPr sz="2000" i="1" spc="10" dirty="0">
                <a:latin typeface="Times New Roman"/>
                <a:cs typeface="Times New Roman"/>
              </a:rPr>
              <a:t>u</a:t>
            </a:r>
            <a:r>
              <a:rPr sz="1950" i="1" spc="15" baseline="-21367" dirty="0">
                <a:latin typeface="Times New Roman"/>
                <a:cs typeface="Times New Roman"/>
              </a:rPr>
              <a:t>E</a:t>
            </a:r>
            <a:r>
              <a:rPr sz="1950" i="1" spc="232" baseline="-21367"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Peripheral</a:t>
            </a:r>
            <a:r>
              <a:rPr sz="2000" spc="-45" dirty="0">
                <a:latin typeface="Times New Roman"/>
                <a:cs typeface="Times New Roman"/>
              </a:rPr>
              <a:t> </a:t>
            </a:r>
            <a:r>
              <a:rPr sz="2000" dirty="0">
                <a:latin typeface="Times New Roman"/>
                <a:cs typeface="Times New Roman"/>
              </a:rPr>
              <a:t>velocity</a:t>
            </a:r>
            <a:r>
              <a:rPr sz="2000" spc="-30" dirty="0">
                <a:latin typeface="Times New Roman"/>
                <a:cs typeface="Times New Roman"/>
              </a:rPr>
              <a:t> </a:t>
            </a:r>
            <a:r>
              <a:rPr sz="2000" dirty="0">
                <a:latin typeface="Times New Roman"/>
                <a:cs typeface="Times New Roman"/>
              </a:rPr>
              <a:t>at</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edge</a:t>
            </a:r>
            <a:r>
              <a:rPr sz="2000" spc="-25" dirty="0">
                <a:latin typeface="Times New Roman"/>
                <a:cs typeface="Times New Roman"/>
              </a:rPr>
              <a:t> </a:t>
            </a:r>
            <a:r>
              <a:rPr sz="2000" dirty="0">
                <a:latin typeface="Times New Roman"/>
                <a:cs typeface="Times New Roman"/>
              </a:rPr>
              <a:t>of </a:t>
            </a:r>
            <a:r>
              <a:rPr sz="2000" spc="-484"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blade,</a:t>
            </a:r>
            <a:r>
              <a:rPr sz="2000" spc="495" dirty="0">
                <a:latin typeface="Times New Roman"/>
                <a:cs typeface="Times New Roman"/>
              </a:rPr>
              <a:t> </a:t>
            </a:r>
            <a:r>
              <a:rPr sz="2000" i="1" spc="10" dirty="0">
                <a:latin typeface="Times New Roman"/>
                <a:cs typeface="Times New Roman"/>
              </a:rPr>
              <a:t>α</a:t>
            </a:r>
            <a:r>
              <a:rPr sz="1950" i="1" spc="15" baseline="-21367" dirty="0">
                <a:latin typeface="Times New Roman"/>
                <a:cs typeface="Times New Roman"/>
              </a:rPr>
              <a:t>A	</a:t>
            </a:r>
            <a:r>
              <a:rPr sz="2000" dirty="0">
                <a:latin typeface="Times New Roman"/>
                <a:cs typeface="Times New Roman"/>
              </a:rPr>
              <a:t>= angle</a:t>
            </a:r>
            <a:r>
              <a:rPr sz="2000" spc="-2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attack,</a:t>
            </a:r>
            <a:r>
              <a:rPr sz="2000" spc="-10" dirty="0">
                <a:latin typeface="Times New Roman"/>
                <a:cs typeface="Times New Roman"/>
              </a:rPr>
              <a:t> </a:t>
            </a:r>
            <a:r>
              <a:rPr sz="2000" i="1" dirty="0">
                <a:latin typeface="Times New Roman"/>
                <a:cs typeface="Times New Roman"/>
              </a:rPr>
              <a:t>γ</a:t>
            </a:r>
            <a:r>
              <a:rPr sz="2000" i="1" spc="5"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angle</a:t>
            </a:r>
            <a:r>
              <a:rPr sz="2000" spc="-25" dirty="0">
                <a:latin typeface="Times New Roman"/>
                <a:cs typeface="Times New Roman"/>
              </a:rPr>
              <a:t> </a:t>
            </a:r>
            <a:r>
              <a:rPr sz="2000" dirty="0">
                <a:latin typeface="Times New Roman"/>
                <a:cs typeface="Times New Roman"/>
              </a:rPr>
              <a:t>between</a:t>
            </a:r>
            <a:r>
              <a:rPr sz="2000" spc="-15" dirty="0">
                <a:latin typeface="Times New Roman"/>
                <a:cs typeface="Times New Roman"/>
              </a:rPr>
              <a:t> </a:t>
            </a:r>
            <a:r>
              <a:rPr sz="2000" dirty="0">
                <a:latin typeface="Times New Roman"/>
                <a:cs typeface="Times New Roman"/>
              </a:rPr>
              <a:t>wind</a:t>
            </a:r>
            <a:r>
              <a:rPr sz="2000" spc="-10" dirty="0">
                <a:latin typeface="Times New Roman"/>
                <a:cs typeface="Times New Roman"/>
              </a:rPr>
              <a:t> </a:t>
            </a:r>
            <a:r>
              <a:rPr sz="2000" dirty="0">
                <a:latin typeface="Times New Roman"/>
                <a:cs typeface="Times New Roman"/>
              </a:rPr>
              <a:t>velocity</a:t>
            </a:r>
            <a:r>
              <a:rPr sz="2000" spc="-20" dirty="0">
                <a:latin typeface="Times New Roman"/>
                <a:cs typeface="Times New Roman"/>
              </a:rPr>
              <a:t> </a:t>
            </a:r>
            <a:r>
              <a:rPr sz="2000" i="1" spc="5" dirty="0">
                <a:latin typeface="Times New Roman"/>
                <a:cs typeface="Times New Roman"/>
              </a:rPr>
              <a:t>v</a:t>
            </a:r>
            <a:r>
              <a:rPr sz="1950" i="1" spc="7" baseline="-21367" dirty="0">
                <a:latin typeface="Times New Roman"/>
                <a:cs typeface="Times New Roman"/>
              </a:rPr>
              <a:t>0</a:t>
            </a:r>
            <a:r>
              <a:rPr sz="1950" i="1" spc="270" baseline="-21367"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relative</a:t>
            </a:r>
            <a:r>
              <a:rPr sz="2000" spc="85" dirty="0">
                <a:latin typeface="Times New Roman"/>
                <a:cs typeface="Times New Roman"/>
              </a:rPr>
              <a:t> </a:t>
            </a:r>
            <a:r>
              <a:rPr sz="1800" baseline="16203" dirty="0">
                <a:solidFill>
                  <a:srgbClr val="888888"/>
                </a:solidFill>
                <a:latin typeface="Arial MT"/>
                <a:cs typeface="Arial MT"/>
              </a:rPr>
              <a:t>70</a:t>
            </a:r>
            <a:endParaRPr sz="1800" baseline="16203">
              <a:latin typeface="Arial MT"/>
              <a:cs typeface="Arial M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6318" y="6445541"/>
            <a:ext cx="247015" cy="196215"/>
          </a:xfrm>
          <a:prstGeom prst="rect">
            <a:avLst/>
          </a:prstGeom>
        </p:spPr>
        <p:txBody>
          <a:bodyPr vert="horz" wrap="square" lIns="0" tIns="0" rIns="0" bIns="0" rtlCol="0">
            <a:spAutoFit/>
          </a:bodyPr>
          <a:lstStyle/>
          <a:p>
            <a:pPr marL="48260">
              <a:lnSpc>
                <a:spcPts val="1430"/>
              </a:lnSpc>
            </a:pPr>
            <a:fld id="{81D60167-4931-47E6-BA6A-407CBD079E47}" type="slidenum">
              <a:rPr sz="1200" dirty="0">
                <a:solidFill>
                  <a:srgbClr val="888888"/>
                </a:solidFill>
                <a:latin typeface="Arial MT"/>
                <a:cs typeface="Arial MT"/>
              </a:rPr>
              <a:pPr marL="48260">
                <a:lnSpc>
                  <a:spcPts val="1430"/>
                </a:lnSpc>
              </a:pPr>
              <a:t>7</a:t>
            </a:fld>
            <a:endParaRPr sz="1200">
              <a:latin typeface="Arial MT"/>
              <a:cs typeface="Arial MT"/>
            </a:endParaRPr>
          </a:p>
        </p:txBody>
      </p:sp>
      <p:sp>
        <p:nvSpPr>
          <p:cNvPr id="2" name="object 2"/>
          <p:cNvSpPr txBox="1"/>
          <p:nvPr/>
        </p:nvSpPr>
        <p:spPr>
          <a:xfrm>
            <a:off x="78739" y="98552"/>
            <a:ext cx="8987790" cy="6179185"/>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Renewable</a:t>
            </a:r>
            <a:r>
              <a:rPr sz="2400" b="1" spc="10" dirty="0">
                <a:latin typeface="Times New Roman"/>
                <a:cs typeface="Times New Roman"/>
              </a:rPr>
              <a:t> </a:t>
            </a:r>
            <a:r>
              <a:rPr sz="2400" b="1" spc="-5" dirty="0">
                <a:latin typeface="Times New Roman"/>
                <a:cs typeface="Times New Roman"/>
              </a:rPr>
              <a:t>and</a:t>
            </a:r>
            <a:r>
              <a:rPr sz="2400" b="1" dirty="0">
                <a:latin typeface="Times New Roman"/>
                <a:cs typeface="Times New Roman"/>
              </a:rPr>
              <a:t> </a:t>
            </a:r>
            <a:r>
              <a:rPr sz="2400" b="1" spc="-10" dirty="0">
                <a:latin typeface="Times New Roman"/>
                <a:cs typeface="Times New Roman"/>
              </a:rPr>
              <a:t>Non-renewable</a:t>
            </a:r>
            <a:r>
              <a:rPr sz="2400" b="1" spc="25" dirty="0">
                <a:latin typeface="Times New Roman"/>
                <a:cs typeface="Times New Roman"/>
              </a:rPr>
              <a:t> </a:t>
            </a:r>
            <a:r>
              <a:rPr sz="2400" b="1" dirty="0">
                <a:latin typeface="Times New Roman"/>
                <a:cs typeface="Times New Roman"/>
              </a:rPr>
              <a:t>Energy </a:t>
            </a:r>
            <a:r>
              <a:rPr sz="2400" b="1" spc="-5" dirty="0">
                <a:latin typeface="Times New Roman"/>
                <a:cs typeface="Times New Roman"/>
              </a:rPr>
              <a:t>Sources:-</a:t>
            </a:r>
            <a:endParaRPr sz="2400">
              <a:latin typeface="Times New Roman"/>
              <a:cs typeface="Times New Roman"/>
            </a:endParaRPr>
          </a:p>
          <a:p>
            <a:pPr>
              <a:lnSpc>
                <a:spcPct val="100000"/>
              </a:lnSpc>
              <a:spcBef>
                <a:spcPts val="5"/>
              </a:spcBef>
            </a:pPr>
            <a:endParaRPr sz="2050">
              <a:latin typeface="Times New Roman"/>
              <a:cs typeface="Times New Roman"/>
            </a:endParaRPr>
          </a:p>
          <a:p>
            <a:pPr marL="12700" marR="5080" indent="914400" algn="just">
              <a:lnSpc>
                <a:spcPct val="150000"/>
              </a:lnSpc>
            </a:pPr>
            <a:r>
              <a:rPr sz="2400" dirty="0">
                <a:latin typeface="Times New Roman"/>
                <a:cs typeface="Times New Roman"/>
              </a:rPr>
              <a:t>The </a:t>
            </a:r>
            <a:r>
              <a:rPr sz="2400" spc="-10" dirty="0">
                <a:latin typeface="Times New Roman"/>
                <a:cs typeface="Times New Roman"/>
              </a:rPr>
              <a:t>energy </a:t>
            </a:r>
            <a:r>
              <a:rPr sz="2400" spc="-5" dirty="0">
                <a:latin typeface="Times New Roman"/>
                <a:cs typeface="Times New Roman"/>
              </a:rPr>
              <a:t>sources </a:t>
            </a:r>
            <a:r>
              <a:rPr sz="2400" dirty="0">
                <a:latin typeface="Times New Roman"/>
                <a:cs typeface="Times New Roman"/>
              </a:rPr>
              <a:t>like </a:t>
            </a:r>
            <a:r>
              <a:rPr sz="2400" spc="-5" dirty="0">
                <a:latin typeface="Times New Roman"/>
                <a:cs typeface="Times New Roman"/>
              </a:rPr>
              <a:t>coal </a:t>
            </a:r>
            <a:r>
              <a:rPr sz="2400" dirty="0">
                <a:latin typeface="Times New Roman"/>
                <a:cs typeface="Times New Roman"/>
              </a:rPr>
              <a:t>and </a:t>
            </a:r>
            <a:r>
              <a:rPr sz="2400" spc="-5" dirty="0">
                <a:latin typeface="Times New Roman"/>
                <a:cs typeface="Times New Roman"/>
              </a:rPr>
              <a:t>petroleum </a:t>
            </a:r>
            <a:r>
              <a:rPr sz="2400" dirty="0">
                <a:latin typeface="Times New Roman"/>
                <a:cs typeface="Times New Roman"/>
              </a:rPr>
              <a:t>products take </a:t>
            </a:r>
            <a:r>
              <a:rPr sz="2400" spc="-5" dirty="0">
                <a:latin typeface="Times New Roman"/>
                <a:cs typeface="Times New Roman"/>
              </a:rPr>
              <a:t>million </a:t>
            </a:r>
            <a:r>
              <a:rPr sz="2400" dirty="0">
                <a:latin typeface="Times New Roman"/>
                <a:cs typeface="Times New Roman"/>
              </a:rPr>
              <a:t> years for </a:t>
            </a:r>
            <a:r>
              <a:rPr sz="2400" spc="-5" dirty="0">
                <a:latin typeface="Times New Roman"/>
                <a:cs typeface="Times New Roman"/>
              </a:rPr>
              <a:t>production.</a:t>
            </a:r>
            <a:r>
              <a:rPr sz="2400" dirty="0">
                <a:latin typeface="Times New Roman"/>
                <a:cs typeface="Times New Roman"/>
              </a:rPr>
              <a:t> </a:t>
            </a:r>
            <a:r>
              <a:rPr sz="2400" spc="-5" dirty="0">
                <a:latin typeface="Times New Roman"/>
                <a:cs typeface="Times New Roman"/>
              </a:rPr>
              <a:t>These</a:t>
            </a:r>
            <a:r>
              <a:rPr sz="2400" dirty="0">
                <a:latin typeface="Times New Roman"/>
                <a:cs typeface="Times New Roman"/>
              </a:rPr>
              <a:t> </a:t>
            </a:r>
            <a:r>
              <a:rPr sz="2400" spc="-10" dirty="0">
                <a:latin typeface="Times New Roman"/>
                <a:cs typeface="Times New Roman"/>
              </a:rPr>
              <a:t>energy </a:t>
            </a:r>
            <a:r>
              <a:rPr sz="2400" spc="-5" dirty="0">
                <a:latin typeface="Times New Roman"/>
                <a:cs typeface="Times New Roman"/>
              </a:rPr>
              <a:t>sources</a:t>
            </a:r>
            <a:r>
              <a:rPr sz="2400" dirty="0">
                <a:latin typeface="Times New Roman"/>
                <a:cs typeface="Times New Roman"/>
              </a:rPr>
              <a:t> are going to </a:t>
            </a:r>
            <a:r>
              <a:rPr sz="2400" spc="-10" dirty="0">
                <a:latin typeface="Times New Roman"/>
                <a:cs typeface="Times New Roman"/>
              </a:rPr>
              <a:t>be</a:t>
            </a:r>
            <a:r>
              <a:rPr sz="2400" spc="580" dirty="0">
                <a:latin typeface="Times New Roman"/>
                <a:cs typeface="Times New Roman"/>
              </a:rPr>
              <a:t> </a:t>
            </a:r>
            <a:r>
              <a:rPr sz="2400" spc="-5" dirty="0">
                <a:latin typeface="Times New Roman"/>
                <a:cs typeface="Times New Roman"/>
              </a:rPr>
              <a:t>exhausted </a:t>
            </a:r>
            <a:r>
              <a:rPr sz="2400" dirty="0">
                <a:latin typeface="Times New Roman"/>
                <a:cs typeface="Times New Roman"/>
              </a:rPr>
              <a:t> after</a:t>
            </a:r>
            <a:r>
              <a:rPr sz="2400" spc="5" dirty="0">
                <a:latin typeface="Times New Roman"/>
                <a:cs typeface="Times New Roman"/>
              </a:rPr>
              <a:t> </a:t>
            </a:r>
            <a:r>
              <a:rPr sz="2400" spc="-5" dirty="0">
                <a:latin typeface="Times New Roman"/>
                <a:cs typeface="Times New Roman"/>
              </a:rPr>
              <a:t>few</a:t>
            </a:r>
            <a:r>
              <a:rPr sz="2400" dirty="0">
                <a:latin typeface="Times New Roman"/>
                <a:cs typeface="Times New Roman"/>
              </a:rPr>
              <a:t> years.</a:t>
            </a:r>
            <a:r>
              <a:rPr sz="2400" spc="5" dirty="0">
                <a:latin typeface="Times New Roman"/>
                <a:cs typeface="Times New Roman"/>
              </a:rPr>
              <a:t> </a:t>
            </a:r>
            <a:r>
              <a:rPr sz="2400" dirty="0">
                <a:latin typeface="Times New Roman"/>
                <a:cs typeface="Times New Roman"/>
              </a:rPr>
              <a:t>These</a:t>
            </a:r>
            <a:r>
              <a:rPr sz="2400" spc="5" dirty="0">
                <a:latin typeface="Times New Roman"/>
                <a:cs typeface="Times New Roman"/>
              </a:rPr>
              <a:t> </a:t>
            </a:r>
            <a:r>
              <a:rPr sz="2400" spc="-10" dirty="0">
                <a:latin typeface="Times New Roman"/>
                <a:cs typeface="Times New Roman"/>
              </a:rPr>
              <a:t>energy</a:t>
            </a:r>
            <a:r>
              <a:rPr sz="2400" spc="-5" dirty="0">
                <a:latin typeface="Times New Roman"/>
                <a:cs typeface="Times New Roman"/>
              </a:rPr>
              <a:t> sources</a:t>
            </a:r>
            <a:r>
              <a:rPr sz="2400" dirty="0">
                <a:latin typeface="Times New Roman"/>
                <a:cs typeface="Times New Roman"/>
              </a:rPr>
              <a:t> are</a:t>
            </a:r>
            <a:r>
              <a:rPr sz="2400" spc="5" dirty="0">
                <a:latin typeface="Times New Roman"/>
                <a:cs typeface="Times New Roman"/>
              </a:rPr>
              <a:t> </a:t>
            </a:r>
            <a:r>
              <a:rPr sz="2400" spc="-5" dirty="0">
                <a:latin typeface="Times New Roman"/>
                <a:cs typeface="Times New Roman"/>
              </a:rPr>
              <a:t>termed</a:t>
            </a:r>
            <a:r>
              <a:rPr sz="2400" dirty="0">
                <a:latin typeface="Times New Roman"/>
                <a:cs typeface="Times New Roman"/>
              </a:rPr>
              <a:t> </a:t>
            </a:r>
            <a:r>
              <a:rPr sz="2400" spc="-5" dirty="0">
                <a:latin typeface="Times New Roman"/>
                <a:cs typeface="Times New Roman"/>
              </a:rPr>
              <a:t>as</a:t>
            </a:r>
            <a:r>
              <a:rPr sz="2400" dirty="0">
                <a:latin typeface="Times New Roman"/>
                <a:cs typeface="Times New Roman"/>
              </a:rPr>
              <a:t> </a:t>
            </a:r>
            <a:r>
              <a:rPr sz="2400" i="1" spc="-10" dirty="0">
                <a:latin typeface="Times New Roman"/>
                <a:cs typeface="Times New Roman"/>
              </a:rPr>
              <a:t>non-renewable </a:t>
            </a:r>
            <a:r>
              <a:rPr sz="2400" i="1" spc="-5" dirty="0">
                <a:latin typeface="Times New Roman"/>
                <a:cs typeface="Times New Roman"/>
              </a:rPr>
              <a:t> </a:t>
            </a:r>
            <a:r>
              <a:rPr sz="2400" i="1" spc="-15" dirty="0">
                <a:latin typeface="Times New Roman"/>
                <a:cs typeface="Times New Roman"/>
              </a:rPr>
              <a:t>energy</a:t>
            </a:r>
            <a:r>
              <a:rPr sz="2400" i="1" spc="-25" dirty="0">
                <a:latin typeface="Times New Roman"/>
                <a:cs typeface="Times New Roman"/>
              </a:rPr>
              <a:t> </a:t>
            </a:r>
            <a:r>
              <a:rPr sz="2400" i="1" spc="-10" dirty="0">
                <a:latin typeface="Times New Roman"/>
                <a:cs typeface="Times New Roman"/>
              </a:rPr>
              <a:t>sources.</a:t>
            </a:r>
            <a:endParaRPr sz="2400">
              <a:latin typeface="Times New Roman"/>
              <a:cs typeface="Times New Roman"/>
            </a:endParaRPr>
          </a:p>
          <a:p>
            <a:pPr marL="12700" marR="5715" indent="914400" algn="just">
              <a:lnSpc>
                <a:spcPct val="150000"/>
              </a:lnSpc>
            </a:pPr>
            <a:r>
              <a:rPr sz="2400" spc="-10" dirty="0">
                <a:latin typeface="Times New Roman"/>
                <a:cs typeface="Times New Roman"/>
              </a:rPr>
              <a:t>Energy </a:t>
            </a:r>
            <a:r>
              <a:rPr sz="2400" spc="-5" dirty="0">
                <a:latin typeface="Times New Roman"/>
                <a:cs typeface="Times New Roman"/>
              </a:rPr>
              <a:t>sources like </a:t>
            </a:r>
            <a:r>
              <a:rPr sz="2400" spc="-20" dirty="0">
                <a:latin typeface="Times New Roman"/>
                <a:cs typeface="Times New Roman"/>
              </a:rPr>
              <a:t>solar, </a:t>
            </a:r>
            <a:r>
              <a:rPr sz="2400" dirty="0">
                <a:latin typeface="Times New Roman"/>
                <a:cs typeface="Times New Roman"/>
              </a:rPr>
              <a:t>wind, hydro, various </a:t>
            </a:r>
            <a:r>
              <a:rPr sz="2400" spc="-5" dirty="0">
                <a:latin typeface="Times New Roman"/>
                <a:cs typeface="Times New Roman"/>
              </a:rPr>
              <a:t>forms </a:t>
            </a:r>
            <a:r>
              <a:rPr sz="2400" spc="5" dirty="0">
                <a:latin typeface="Times New Roman"/>
                <a:cs typeface="Times New Roman"/>
              </a:rPr>
              <a:t>of </a:t>
            </a:r>
            <a:r>
              <a:rPr sz="2400" spc="-5" dirty="0">
                <a:latin typeface="Times New Roman"/>
                <a:cs typeface="Times New Roman"/>
              </a:rPr>
              <a:t>biomass </a:t>
            </a:r>
            <a:r>
              <a:rPr sz="2400" dirty="0">
                <a:latin typeface="Times New Roman"/>
                <a:cs typeface="Times New Roman"/>
              </a:rPr>
              <a:t> and</a:t>
            </a:r>
            <a:r>
              <a:rPr sz="2400" spc="5" dirty="0">
                <a:latin typeface="Times New Roman"/>
                <a:cs typeface="Times New Roman"/>
              </a:rPr>
              <a:t> </a:t>
            </a:r>
            <a:r>
              <a:rPr sz="2400" spc="-5" dirty="0">
                <a:latin typeface="Times New Roman"/>
                <a:cs typeface="Times New Roman"/>
              </a:rPr>
              <a:t>marine</a:t>
            </a:r>
            <a:r>
              <a:rPr sz="2400" dirty="0">
                <a:latin typeface="Times New Roman"/>
                <a:cs typeface="Times New Roman"/>
              </a:rPr>
              <a:t> </a:t>
            </a:r>
            <a:r>
              <a:rPr sz="2400" spc="-10" dirty="0">
                <a:latin typeface="Times New Roman"/>
                <a:cs typeface="Times New Roman"/>
              </a:rPr>
              <a:t>energy</a:t>
            </a:r>
            <a:r>
              <a:rPr sz="2400" spc="-5" dirty="0">
                <a:latin typeface="Times New Roman"/>
                <a:cs typeface="Times New Roman"/>
              </a:rPr>
              <a:t> </a:t>
            </a:r>
            <a:r>
              <a:rPr sz="2400" dirty="0">
                <a:latin typeface="Times New Roman"/>
                <a:cs typeface="Times New Roman"/>
              </a:rPr>
              <a:t>(wave</a:t>
            </a:r>
            <a:r>
              <a:rPr sz="2400" spc="5" dirty="0">
                <a:latin typeface="Times New Roman"/>
                <a:cs typeface="Times New Roman"/>
              </a:rPr>
              <a:t> </a:t>
            </a:r>
            <a:r>
              <a:rPr sz="2400" dirty="0">
                <a:latin typeface="Times New Roman"/>
                <a:cs typeface="Times New Roman"/>
              </a:rPr>
              <a:t>&amp;</a:t>
            </a:r>
            <a:r>
              <a:rPr sz="2400" spc="5" dirty="0">
                <a:latin typeface="Times New Roman"/>
                <a:cs typeface="Times New Roman"/>
              </a:rPr>
              <a:t> </a:t>
            </a:r>
            <a:r>
              <a:rPr sz="2400" spc="-5" dirty="0">
                <a:latin typeface="Times New Roman"/>
                <a:cs typeface="Times New Roman"/>
              </a:rPr>
              <a:t>tidal)</a:t>
            </a:r>
            <a:r>
              <a:rPr sz="2400" dirty="0">
                <a:latin typeface="Times New Roman"/>
                <a:cs typeface="Times New Roman"/>
              </a:rPr>
              <a:t> are</a:t>
            </a:r>
            <a:r>
              <a:rPr sz="2400" spc="5" dirty="0">
                <a:latin typeface="Times New Roman"/>
                <a:cs typeface="Times New Roman"/>
              </a:rPr>
              <a:t> </a:t>
            </a:r>
            <a:r>
              <a:rPr sz="2400" spc="-5" dirty="0">
                <a:latin typeface="Times New Roman"/>
                <a:cs typeface="Times New Roman"/>
              </a:rPr>
              <a:t>never</a:t>
            </a:r>
            <a:r>
              <a:rPr sz="2400" dirty="0">
                <a:latin typeface="Times New Roman"/>
                <a:cs typeface="Times New Roman"/>
              </a:rPr>
              <a:t> </a:t>
            </a:r>
            <a:r>
              <a:rPr sz="2400" spc="-5" dirty="0">
                <a:latin typeface="Times New Roman"/>
                <a:cs typeface="Times New Roman"/>
              </a:rPr>
              <a:t>exhaustible.</a:t>
            </a:r>
            <a:r>
              <a:rPr sz="2400" dirty="0">
                <a:latin typeface="Times New Roman"/>
                <a:cs typeface="Times New Roman"/>
              </a:rPr>
              <a:t> These</a:t>
            </a:r>
            <a:r>
              <a:rPr sz="2400" spc="600" dirty="0">
                <a:latin typeface="Times New Roman"/>
                <a:cs typeface="Times New Roman"/>
              </a:rPr>
              <a:t> </a:t>
            </a:r>
            <a:r>
              <a:rPr sz="2400" dirty="0">
                <a:latin typeface="Times New Roman"/>
                <a:cs typeface="Times New Roman"/>
              </a:rPr>
              <a:t>are </a:t>
            </a:r>
            <a:r>
              <a:rPr sz="2400" spc="5" dirty="0">
                <a:latin typeface="Times New Roman"/>
                <a:cs typeface="Times New Roman"/>
              </a:rPr>
              <a:t> </a:t>
            </a:r>
            <a:r>
              <a:rPr sz="2400" spc="-5" dirty="0">
                <a:latin typeface="Times New Roman"/>
                <a:cs typeface="Times New Roman"/>
              </a:rPr>
              <a:t>termed as </a:t>
            </a:r>
            <a:r>
              <a:rPr sz="2400" i="1" spc="-15" dirty="0">
                <a:latin typeface="Times New Roman"/>
                <a:cs typeface="Times New Roman"/>
              </a:rPr>
              <a:t>renewable </a:t>
            </a:r>
            <a:r>
              <a:rPr sz="2400" i="1" spc="-20" dirty="0">
                <a:latin typeface="Times New Roman"/>
                <a:cs typeface="Times New Roman"/>
              </a:rPr>
              <a:t>energy</a:t>
            </a:r>
            <a:r>
              <a:rPr sz="2400" i="1" spc="-15" dirty="0">
                <a:latin typeface="Times New Roman"/>
                <a:cs typeface="Times New Roman"/>
              </a:rPr>
              <a:t> sources.</a:t>
            </a:r>
            <a:r>
              <a:rPr sz="2400" i="1" spc="575" dirty="0">
                <a:latin typeface="Times New Roman"/>
                <a:cs typeface="Times New Roman"/>
              </a:rPr>
              <a:t> </a:t>
            </a:r>
            <a:r>
              <a:rPr sz="2400" spc="-5" dirty="0">
                <a:latin typeface="Times New Roman"/>
                <a:cs typeface="Times New Roman"/>
              </a:rPr>
              <a:t>Geothermal </a:t>
            </a:r>
            <a:r>
              <a:rPr sz="2400" dirty="0">
                <a:latin typeface="Times New Roman"/>
                <a:cs typeface="Times New Roman"/>
              </a:rPr>
              <a:t>and </a:t>
            </a:r>
            <a:r>
              <a:rPr sz="2400" spc="-5" dirty="0">
                <a:latin typeface="Times New Roman"/>
                <a:cs typeface="Times New Roman"/>
              </a:rPr>
              <a:t>ocean thermal </a:t>
            </a:r>
            <a:r>
              <a:rPr sz="2400" dirty="0">
                <a:latin typeface="Times New Roman"/>
                <a:cs typeface="Times New Roman"/>
              </a:rPr>
              <a:t> </a:t>
            </a:r>
            <a:r>
              <a:rPr sz="2400" spc="-10" dirty="0">
                <a:latin typeface="Times New Roman"/>
                <a:cs typeface="Times New Roman"/>
              </a:rPr>
              <a:t>energy</a:t>
            </a:r>
            <a:r>
              <a:rPr sz="2400" dirty="0">
                <a:latin typeface="Times New Roman"/>
                <a:cs typeface="Times New Roman"/>
              </a:rPr>
              <a:t> sources</a:t>
            </a:r>
            <a:r>
              <a:rPr sz="2400" spc="-10" dirty="0">
                <a:latin typeface="Times New Roman"/>
                <a:cs typeface="Times New Roman"/>
              </a:rPr>
              <a:t> </a:t>
            </a:r>
            <a:r>
              <a:rPr sz="2400" dirty="0">
                <a:latin typeface="Times New Roman"/>
                <a:cs typeface="Times New Roman"/>
              </a:rPr>
              <a:t>are</a:t>
            </a:r>
            <a:r>
              <a:rPr sz="2400" spc="-5" dirty="0">
                <a:latin typeface="Times New Roman"/>
                <a:cs typeface="Times New Roman"/>
              </a:rPr>
              <a:t> </a:t>
            </a:r>
            <a:r>
              <a:rPr sz="2400" dirty="0">
                <a:latin typeface="Times New Roman"/>
                <a:cs typeface="Times New Roman"/>
              </a:rPr>
              <a:t>also</a:t>
            </a:r>
            <a:r>
              <a:rPr sz="2400" spc="-5" dirty="0">
                <a:latin typeface="Times New Roman"/>
                <a:cs typeface="Times New Roman"/>
              </a:rPr>
              <a:t> </a:t>
            </a:r>
            <a:r>
              <a:rPr sz="2400" dirty="0">
                <a:latin typeface="Times New Roman"/>
                <a:cs typeface="Times New Roman"/>
              </a:rPr>
              <a:t>renewable</a:t>
            </a:r>
            <a:r>
              <a:rPr sz="2400" spc="-20" dirty="0">
                <a:latin typeface="Times New Roman"/>
                <a:cs typeface="Times New Roman"/>
              </a:rPr>
              <a:t> </a:t>
            </a:r>
            <a:r>
              <a:rPr sz="2400" spc="-10" dirty="0">
                <a:latin typeface="Times New Roman"/>
                <a:cs typeface="Times New Roman"/>
              </a:rPr>
              <a:t>energy</a:t>
            </a:r>
            <a:r>
              <a:rPr sz="2400" spc="-15" dirty="0">
                <a:latin typeface="Times New Roman"/>
                <a:cs typeface="Times New Roman"/>
              </a:rPr>
              <a:t> </a:t>
            </a:r>
            <a:r>
              <a:rPr sz="2400" dirty="0">
                <a:latin typeface="Times New Roman"/>
                <a:cs typeface="Times New Roman"/>
              </a:rPr>
              <a:t>sources.</a:t>
            </a:r>
            <a:endParaRPr sz="2400">
              <a:latin typeface="Times New Roman"/>
              <a:cs typeface="Times New Roman"/>
            </a:endParaRPr>
          </a:p>
          <a:p>
            <a:pPr>
              <a:lnSpc>
                <a:spcPct val="100000"/>
              </a:lnSpc>
            </a:pPr>
            <a:endParaRPr sz="2600">
              <a:latin typeface="Times New Roman"/>
              <a:cs typeface="Times New Roman"/>
            </a:endParaRPr>
          </a:p>
          <a:p>
            <a:pPr>
              <a:lnSpc>
                <a:spcPct val="100000"/>
              </a:lnSpc>
              <a:spcBef>
                <a:spcPts val="15"/>
              </a:spcBef>
            </a:pPr>
            <a:endParaRPr sz="2400">
              <a:latin typeface="Times New Roman"/>
              <a:cs typeface="Times New Roman"/>
            </a:endParaRPr>
          </a:p>
          <a:p>
            <a:pPr marL="12700">
              <a:lnSpc>
                <a:spcPct val="100000"/>
              </a:lnSpc>
            </a:pPr>
            <a:r>
              <a:rPr sz="2400" dirty="0">
                <a:latin typeface="Times New Roman"/>
                <a:cs typeface="Times New Roman"/>
              </a:rPr>
              <a:t>*</a:t>
            </a:r>
            <a:r>
              <a:rPr sz="2400" spc="-55" dirty="0">
                <a:latin typeface="Times New Roman"/>
                <a:cs typeface="Times New Roman"/>
              </a:rPr>
              <a:t> </a:t>
            </a:r>
            <a:r>
              <a:rPr sz="2400" dirty="0">
                <a:latin typeface="Times New Roman"/>
                <a:cs typeface="Times New Roman"/>
              </a:rPr>
              <a:t>The global</a:t>
            </a:r>
            <a:r>
              <a:rPr sz="2400" spc="-25" dirty="0">
                <a:latin typeface="Times New Roman"/>
                <a:cs typeface="Times New Roman"/>
              </a:rPr>
              <a:t> </a:t>
            </a:r>
            <a:r>
              <a:rPr sz="2400" spc="-5" dirty="0">
                <a:latin typeface="Times New Roman"/>
                <a:cs typeface="Times New Roman"/>
              </a:rPr>
              <a:t>primary </a:t>
            </a:r>
            <a:r>
              <a:rPr sz="2400" spc="-10" dirty="0">
                <a:latin typeface="Times New Roman"/>
                <a:cs typeface="Times New Roman"/>
              </a:rPr>
              <a:t>energy </a:t>
            </a:r>
            <a:r>
              <a:rPr sz="2400" dirty="0">
                <a:latin typeface="Times New Roman"/>
                <a:cs typeface="Times New Roman"/>
              </a:rPr>
              <a:t>supply and</a:t>
            </a:r>
            <a:r>
              <a:rPr sz="2400" spc="-10" dirty="0">
                <a:latin typeface="Times New Roman"/>
                <a:cs typeface="Times New Roman"/>
              </a:rPr>
              <a:t> </a:t>
            </a:r>
            <a:r>
              <a:rPr sz="2400" dirty="0">
                <a:latin typeface="Times New Roman"/>
                <a:cs typeface="Times New Roman"/>
              </a:rPr>
              <a:t>consumption</a:t>
            </a:r>
            <a:r>
              <a:rPr sz="2400" spc="-30" dirty="0">
                <a:latin typeface="Times New Roman"/>
                <a:cs typeface="Times New Roman"/>
              </a:rPr>
              <a:t> </a:t>
            </a:r>
            <a:r>
              <a:rPr sz="2400" dirty="0">
                <a:latin typeface="Times New Roman"/>
                <a:cs typeface="Times New Roman"/>
              </a:rPr>
              <a:t>is in</a:t>
            </a:r>
            <a:r>
              <a:rPr sz="2400" spc="-10" dirty="0">
                <a:latin typeface="Times New Roman"/>
                <a:cs typeface="Times New Roman"/>
              </a:rPr>
              <a:t> </a:t>
            </a:r>
            <a:r>
              <a:rPr sz="2400" dirty="0">
                <a:latin typeface="Times New Roman"/>
                <a:cs typeface="Times New Roman"/>
              </a:rPr>
              <a:t>table</a:t>
            </a:r>
            <a:r>
              <a:rPr sz="2400" spc="-40" dirty="0">
                <a:latin typeface="Times New Roman"/>
                <a:cs typeface="Times New Roman"/>
              </a:rPr>
              <a:t> </a:t>
            </a:r>
            <a:r>
              <a:rPr sz="2400" spc="-30" dirty="0">
                <a:latin typeface="Times New Roman"/>
                <a:cs typeface="Times New Roman"/>
              </a:rPr>
              <a:t>below.</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71</a:t>
            </a:r>
            <a:endParaRPr sz="1200">
              <a:latin typeface="Arial MT"/>
              <a:cs typeface="Arial MT"/>
            </a:endParaRPr>
          </a:p>
        </p:txBody>
      </p:sp>
      <p:sp>
        <p:nvSpPr>
          <p:cNvPr id="3" name="object 3"/>
          <p:cNvSpPr txBox="1"/>
          <p:nvPr/>
        </p:nvSpPr>
        <p:spPr>
          <a:xfrm>
            <a:off x="148539" y="208914"/>
            <a:ext cx="869442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approach</a:t>
            </a:r>
            <a:r>
              <a:rPr sz="2000" spc="-45" dirty="0">
                <a:latin typeface="Times New Roman"/>
                <a:cs typeface="Times New Roman"/>
              </a:rPr>
              <a:t> </a:t>
            </a:r>
            <a:r>
              <a:rPr sz="2000" spc="-20" dirty="0">
                <a:latin typeface="Times New Roman"/>
                <a:cs typeface="Times New Roman"/>
              </a:rPr>
              <a:t>velocity,</a:t>
            </a:r>
            <a:r>
              <a:rPr sz="2000" spc="500" dirty="0">
                <a:latin typeface="Times New Roman"/>
                <a:cs typeface="Times New Roman"/>
              </a:rPr>
              <a:t> </a:t>
            </a:r>
            <a:r>
              <a:rPr sz="2000" i="1" dirty="0">
                <a:latin typeface="Times New Roman"/>
                <a:cs typeface="Times New Roman"/>
              </a:rPr>
              <a:t>L</a:t>
            </a:r>
            <a:r>
              <a:rPr sz="2000" i="1" spc="-5"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Rotor</a:t>
            </a:r>
            <a:r>
              <a:rPr sz="2000" spc="-10" dirty="0">
                <a:latin typeface="Times New Roman"/>
                <a:cs typeface="Times New Roman"/>
              </a:rPr>
              <a:t> </a:t>
            </a:r>
            <a:r>
              <a:rPr sz="2000" dirty="0">
                <a:latin typeface="Times New Roman"/>
                <a:cs typeface="Times New Roman"/>
              </a:rPr>
              <a:t>blade</a:t>
            </a:r>
            <a:r>
              <a:rPr sz="2000" spc="-15" dirty="0">
                <a:latin typeface="Times New Roman"/>
                <a:cs typeface="Times New Roman"/>
              </a:rPr>
              <a:t> </a:t>
            </a:r>
            <a:r>
              <a:rPr sz="2000" dirty="0">
                <a:latin typeface="Times New Roman"/>
                <a:cs typeface="Times New Roman"/>
              </a:rPr>
              <a:t>length,</a:t>
            </a:r>
            <a:r>
              <a:rPr sz="2000" spc="-25" dirty="0">
                <a:latin typeface="Times New Roman"/>
                <a:cs typeface="Times New Roman"/>
              </a:rPr>
              <a:t> </a:t>
            </a:r>
            <a:r>
              <a:rPr sz="2000" dirty="0">
                <a:latin typeface="Times New Roman"/>
                <a:cs typeface="Times New Roman"/>
              </a:rPr>
              <a:t>For</a:t>
            </a:r>
            <a:r>
              <a:rPr sz="2000" spc="-10" dirty="0">
                <a:latin typeface="Times New Roman"/>
                <a:cs typeface="Times New Roman"/>
              </a:rPr>
              <a:t> </a:t>
            </a:r>
            <a:r>
              <a:rPr sz="2000" dirty="0">
                <a:latin typeface="Times New Roman"/>
                <a:cs typeface="Times New Roman"/>
              </a:rPr>
              <a:t>an</a:t>
            </a:r>
            <a:r>
              <a:rPr sz="2000" spc="5" dirty="0">
                <a:latin typeface="Times New Roman"/>
                <a:cs typeface="Times New Roman"/>
              </a:rPr>
              <a:t> </a:t>
            </a:r>
            <a:r>
              <a:rPr sz="2000" spc="-5" dirty="0">
                <a:latin typeface="Times New Roman"/>
                <a:cs typeface="Times New Roman"/>
              </a:rPr>
              <a:t>element</a:t>
            </a:r>
            <a:r>
              <a:rPr sz="2000" spc="10" dirty="0">
                <a:latin typeface="Times New Roman"/>
                <a:cs typeface="Times New Roman"/>
              </a:rPr>
              <a:t> </a:t>
            </a:r>
            <a:r>
              <a:rPr sz="2000" dirty="0">
                <a:latin typeface="Times New Roman"/>
                <a:cs typeface="Times New Roman"/>
              </a:rPr>
              <a:t>which</a:t>
            </a:r>
            <a:r>
              <a:rPr sz="2000" spc="-10" dirty="0">
                <a:latin typeface="Times New Roman"/>
                <a:cs typeface="Times New Roman"/>
              </a:rPr>
              <a:t> </a:t>
            </a:r>
            <a:r>
              <a:rPr sz="2000" dirty="0">
                <a:latin typeface="Times New Roman"/>
                <a:cs typeface="Times New Roman"/>
              </a:rPr>
              <a:t>delivered</a:t>
            </a:r>
            <a:r>
              <a:rPr sz="2000" spc="-40" dirty="0">
                <a:latin typeface="Times New Roman"/>
                <a:cs typeface="Times New Roman"/>
              </a:rPr>
              <a:t> </a:t>
            </a:r>
            <a:r>
              <a:rPr sz="2000" dirty="0">
                <a:latin typeface="Times New Roman"/>
                <a:cs typeface="Times New Roman"/>
              </a:rPr>
              <a:t>power</a:t>
            </a:r>
            <a:r>
              <a:rPr sz="2000" spc="10" dirty="0">
                <a:latin typeface="Times New Roman"/>
                <a:cs typeface="Times New Roman"/>
              </a:rPr>
              <a:t> </a:t>
            </a:r>
            <a:r>
              <a:rPr sz="2000" i="1" spc="5" dirty="0">
                <a:latin typeface="Times New Roman"/>
                <a:cs typeface="Times New Roman"/>
              </a:rPr>
              <a:t>dP</a:t>
            </a:r>
            <a:endParaRPr sz="2000">
              <a:latin typeface="Times New Roman"/>
              <a:cs typeface="Times New Roman"/>
            </a:endParaRPr>
          </a:p>
        </p:txBody>
      </p:sp>
      <p:sp>
        <p:nvSpPr>
          <p:cNvPr id="4" name="object 4"/>
          <p:cNvSpPr txBox="1"/>
          <p:nvPr/>
        </p:nvSpPr>
        <p:spPr>
          <a:xfrm>
            <a:off x="148539" y="666114"/>
            <a:ext cx="538734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along</a:t>
            </a:r>
            <a:r>
              <a:rPr sz="2000" spc="-3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length</a:t>
            </a:r>
            <a:r>
              <a:rPr sz="2000" spc="-20" dirty="0">
                <a:latin typeface="Times New Roman"/>
                <a:cs typeface="Times New Roman"/>
              </a:rPr>
              <a:t> </a:t>
            </a:r>
            <a:r>
              <a:rPr sz="2000" i="1" dirty="0">
                <a:latin typeface="Times New Roman"/>
                <a:cs typeface="Times New Roman"/>
              </a:rPr>
              <a:t>dR</a:t>
            </a:r>
            <a:r>
              <a:rPr sz="2000" i="1" spc="-1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rotor</a:t>
            </a:r>
            <a:r>
              <a:rPr sz="2000" spc="-40" dirty="0">
                <a:latin typeface="Times New Roman"/>
                <a:cs typeface="Times New Roman"/>
              </a:rPr>
              <a:t> </a:t>
            </a:r>
            <a:r>
              <a:rPr sz="2000" dirty="0">
                <a:latin typeface="Times New Roman"/>
                <a:cs typeface="Times New Roman"/>
              </a:rPr>
              <a:t>blade,</a:t>
            </a:r>
            <a:r>
              <a:rPr sz="2000" spc="-20" dirty="0">
                <a:latin typeface="Times New Roman"/>
                <a:cs typeface="Times New Roman"/>
              </a:rPr>
              <a:t> </a:t>
            </a:r>
            <a:r>
              <a:rPr sz="2000" spc="5" dirty="0">
                <a:latin typeface="Times New Roman"/>
                <a:cs typeface="Times New Roman"/>
              </a:rPr>
              <a:t>one</a:t>
            </a:r>
            <a:r>
              <a:rPr sz="2000" spc="-25" dirty="0">
                <a:latin typeface="Times New Roman"/>
                <a:cs typeface="Times New Roman"/>
              </a:rPr>
              <a:t> </a:t>
            </a:r>
            <a:r>
              <a:rPr sz="2000" dirty="0">
                <a:latin typeface="Times New Roman"/>
                <a:cs typeface="Times New Roman"/>
              </a:rPr>
              <a:t>can</a:t>
            </a:r>
            <a:r>
              <a:rPr sz="2000" spc="-10" dirty="0">
                <a:latin typeface="Times New Roman"/>
                <a:cs typeface="Times New Roman"/>
              </a:rPr>
              <a:t> </a:t>
            </a:r>
            <a:r>
              <a:rPr sz="2000" dirty="0">
                <a:latin typeface="Times New Roman"/>
                <a:cs typeface="Times New Roman"/>
              </a:rPr>
              <a:t>write:</a:t>
            </a:r>
            <a:endParaRPr sz="2000">
              <a:latin typeface="Times New Roman"/>
              <a:cs typeface="Times New Roman"/>
            </a:endParaRPr>
          </a:p>
        </p:txBody>
      </p:sp>
      <p:sp>
        <p:nvSpPr>
          <p:cNvPr id="5" name="object 5"/>
          <p:cNvSpPr txBox="1"/>
          <p:nvPr/>
        </p:nvSpPr>
        <p:spPr>
          <a:xfrm>
            <a:off x="123139" y="1000609"/>
            <a:ext cx="7550150" cy="943610"/>
          </a:xfrm>
          <a:prstGeom prst="rect">
            <a:avLst/>
          </a:prstGeom>
        </p:spPr>
        <p:txBody>
          <a:bodyPr vert="horz" wrap="square" lIns="0" tIns="135890" rIns="0" bIns="0" rtlCol="0">
            <a:spAutoFit/>
          </a:bodyPr>
          <a:lstStyle/>
          <a:p>
            <a:pPr marL="38100">
              <a:lnSpc>
                <a:spcPct val="100000"/>
              </a:lnSpc>
              <a:spcBef>
                <a:spcPts val="1070"/>
              </a:spcBef>
            </a:pPr>
            <a:r>
              <a:rPr sz="2000" spc="5" dirty="0">
                <a:latin typeface="Times New Roman"/>
                <a:cs typeface="Times New Roman"/>
              </a:rPr>
              <a:t>Where</a:t>
            </a:r>
            <a:r>
              <a:rPr sz="2000" spc="-40" dirty="0">
                <a:latin typeface="Times New Roman"/>
                <a:cs typeface="Times New Roman"/>
              </a:rPr>
              <a:t> </a:t>
            </a:r>
            <a:r>
              <a:rPr sz="2000" i="1" spc="5" dirty="0">
                <a:latin typeface="Times New Roman"/>
                <a:cs typeface="Times New Roman"/>
              </a:rPr>
              <a:t>dF</a:t>
            </a:r>
            <a:r>
              <a:rPr sz="1950" i="1" spc="7" baseline="-21367" dirty="0">
                <a:latin typeface="Times New Roman"/>
                <a:cs typeface="Times New Roman"/>
              </a:rPr>
              <a:t>T</a:t>
            </a:r>
            <a:r>
              <a:rPr sz="1950" i="1" spc="270" baseline="-21367"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an</a:t>
            </a:r>
            <a:r>
              <a:rPr sz="2000" spc="-10" dirty="0">
                <a:latin typeface="Times New Roman"/>
                <a:cs typeface="Times New Roman"/>
              </a:rPr>
              <a:t> </a:t>
            </a:r>
            <a:r>
              <a:rPr sz="2000" spc="-5" dirty="0">
                <a:latin typeface="Times New Roman"/>
                <a:cs typeface="Times New Roman"/>
              </a:rPr>
              <a:t>elemental</a:t>
            </a:r>
            <a:r>
              <a:rPr sz="2000" dirty="0">
                <a:latin typeface="Times New Roman"/>
                <a:cs typeface="Times New Roman"/>
              </a:rPr>
              <a:t> tangential</a:t>
            </a:r>
            <a:r>
              <a:rPr sz="2000" spc="-45" dirty="0">
                <a:latin typeface="Times New Roman"/>
                <a:cs typeface="Times New Roman"/>
              </a:rPr>
              <a:t> </a:t>
            </a:r>
            <a:r>
              <a:rPr sz="2000" dirty="0">
                <a:latin typeface="Times New Roman"/>
                <a:cs typeface="Times New Roman"/>
              </a:rPr>
              <a:t>force.</a:t>
            </a:r>
            <a:r>
              <a:rPr sz="2000" spc="470" dirty="0">
                <a:latin typeface="Times New Roman"/>
                <a:cs typeface="Times New Roman"/>
              </a:rPr>
              <a:t> </a:t>
            </a:r>
            <a:r>
              <a:rPr sz="2000" dirty="0">
                <a:latin typeface="Times New Roman"/>
                <a:cs typeface="Times New Roman"/>
              </a:rPr>
              <a:t>It</a:t>
            </a:r>
            <a:r>
              <a:rPr sz="2000" spc="-3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expressed</a:t>
            </a:r>
            <a:r>
              <a:rPr sz="2000" spc="-45" dirty="0">
                <a:latin typeface="Times New Roman"/>
                <a:cs typeface="Times New Roman"/>
              </a:rPr>
              <a:t> </a:t>
            </a:r>
            <a:r>
              <a:rPr sz="2000" dirty="0">
                <a:latin typeface="Times New Roman"/>
                <a:cs typeface="Times New Roman"/>
              </a:rPr>
              <a:t>as:</a:t>
            </a:r>
            <a:endParaRPr sz="2000">
              <a:latin typeface="Times New Roman"/>
              <a:cs typeface="Times New Roman"/>
            </a:endParaRPr>
          </a:p>
          <a:p>
            <a:pPr marR="30480" algn="r">
              <a:lnSpc>
                <a:spcPct val="100000"/>
              </a:lnSpc>
              <a:spcBef>
                <a:spcPts val="1100"/>
              </a:spcBef>
            </a:pPr>
            <a:r>
              <a:rPr sz="2150" i="1" spc="-10" dirty="0">
                <a:latin typeface="Times New Roman"/>
                <a:cs typeface="Times New Roman"/>
              </a:rPr>
              <a:t>dF</a:t>
            </a:r>
            <a:r>
              <a:rPr sz="1875" i="1" spc="-15" baseline="-24444" dirty="0">
                <a:latin typeface="Times New Roman"/>
                <a:cs typeface="Times New Roman"/>
              </a:rPr>
              <a:t>T</a:t>
            </a:r>
            <a:r>
              <a:rPr sz="1875" i="1" spc="352" baseline="-24444" dirty="0">
                <a:latin typeface="Times New Roman"/>
                <a:cs typeface="Times New Roman"/>
              </a:rPr>
              <a:t> </a:t>
            </a:r>
            <a:r>
              <a:rPr sz="2150" spc="135" dirty="0">
                <a:latin typeface="Symbol"/>
                <a:cs typeface="Symbol"/>
              </a:rPr>
              <a:t></a:t>
            </a:r>
            <a:r>
              <a:rPr sz="2150" spc="-105" dirty="0">
                <a:latin typeface="Times New Roman"/>
                <a:cs typeface="Times New Roman"/>
              </a:rPr>
              <a:t> </a:t>
            </a:r>
            <a:r>
              <a:rPr sz="2150" i="1" spc="50" dirty="0">
                <a:latin typeface="Times New Roman"/>
                <a:cs typeface="Times New Roman"/>
              </a:rPr>
              <a:t>dF</a:t>
            </a:r>
            <a:r>
              <a:rPr sz="1875" i="1" spc="75" baseline="-24444" dirty="0">
                <a:latin typeface="Times New Roman"/>
                <a:cs typeface="Times New Roman"/>
              </a:rPr>
              <a:t>A</a:t>
            </a:r>
            <a:r>
              <a:rPr sz="1875" i="1" spc="359" baseline="-24444" dirty="0">
                <a:latin typeface="Times New Roman"/>
                <a:cs typeface="Times New Roman"/>
              </a:rPr>
              <a:t> </a:t>
            </a:r>
            <a:r>
              <a:rPr sz="2150" spc="40" dirty="0">
                <a:latin typeface="Times New Roman"/>
                <a:cs typeface="Times New Roman"/>
              </a:rPr>
              <a:t>co</a:t>
            </a:r>
            <a:r>
              <a:rPr sz="2150" i="1" spc="40" dirty="0">
                <a:latin typeface="Times New Roman"/>
                <a:cs typeface="Times New Roman"/>
              </a:rPr>
              <a:t>s</a:t>
            </a:r>
            <a:r>
              <a:rPr sz="2300" spc="40" dirty="0">
                <a:latin typeface="Symbol"/>
                <a:cs typeface="Symbol"/>
              </a:rPr>
              <a:t></a:t>
            </a:r>
            <a:endParaRPr sz="2300">
              <a:latin typeface="Symbol"/>
              <a:cs typeface="Symbol"/>
            </a:endParaRPr>
          </a:p>
        </p:txBody>
      </p:sp>
      <p:sp>
        <p:nvSpPr>
          <p:cNvPr id="6" name="object 6"/>
          <p:cNvSpPr txBox="1"/>
          <p:nvPr/>
        </p:nvSpPr>
        <p:spPr>
          <a:xfrm>
            <a:off x="148539" y="2037969"/>
            <a:ext cx="362013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So</a:t>
            </a:r>
            <a:r>
              <a:rPr sz="2000" spc="-15" dirty="0">
                <a:latin typeface="Times New Roman"/>
                <a:cs typeface="Times New Roman"/>
              </a:rPr>
              <a:t> </a:t>
            </a:r>
            <a:r>
              <a:rPr sz="2000" dirty="0">
                <a:latin typeface="Times New Roman"/>
                <a:cs typeface="Times New Roman"/>
              </a:rPr>
              <a:t>the</a:t>
            </a:r>
            <a:r>
              <a:rPr sz="2000" spc="-30" dirty="0">
                <a:latin typeface="Times New Roman"/>
                <a:cs typeface="Times New Roman"/>
              </a:rPr>
              <a:t> </a:t>
            </a:r>
            <a:r>
              <a:rPr sz="2000" dirty="0">
                <a:latin typeface="Times New Roman"/>
                <a:cs typeface="Times New Roman"/>
              </a:rPr>
              <a:t>power</a:t>
            </a:r>
            <a:r>
              <a:rPr sz="2000" spc="-20" dirty="0">
                <a:latin typeface="Times New Roman"/>
                <a:cs typeface="Times New Roman"/>
              </a:rPr>
              <a:t> </a:t>
            </a:r>
            <a:r>
              <a:rPr sz="2000" dirty="0">
                <a:latin typeface="Times New Roman"/>
                <a:cs typeface="Times New Roman"/>
              </a:rPr>
              <a:t>produced</a:t>
            </a:r>
            <a:r>
              <a:rPr sz="2000" spc="-45" dirty="0">
                <a:latin typeface="Times New Roman"/>
                <a:cs typeface="Times New Roman"/>
              </a:rPr>
              <a:t> </a:t>
            </a:r>
            <a:r>
              <a:rPr sz="2000" dirty="0">
                <a:latin typeface="Times New Roman"/>
                <a:cs typeface="Times New Roman"/>
              </a:rPr>
              <a:t>is</a:t>
            </a:r>
            <a:r>
              <a:rPr sz="2000" spc="-20" dirty="0">
                <a:latin typeface="Times New Roman"/>
                <a:cs typeface="Times New Roman"/>
              </a:rPr>
              <a:t> </a:t>
            </a:r>
            <a:r>
              <a:rPr sz="2000" dirty="0">
                <a:latin typeface="Times New Roman"/>
                <a:cs typeface="Times New Roman"/>
              </a:rPr>
              <a:t>given</a:t>
            </a:r>
            <a:r>
              <a:rPr sz="2000" spc="-20" dirty="0">
                <a:latin typeface="Times New Roman"/>
                <a:cs typeface="Times New Roman"/>
              </a:rPr>
              <a:t> </a:t>
            </a:r>
            <a:r>
              <a:rPr sz="2000" dirty="0">
                <a:latin typeface="Times New Roman"/>
                <a:cs typeface="Times New Roman"/>
              </a:rPr>
              <a:t>by:</a:t>
            </a:r>
            <a:endParaRPr sz="2000">
              <a:latin typeface="Times New Roman"/>
              <a:cs typeface="Times New Roman"/>
            </a:endParaRPr>
          </a:p>
        </p:txBody>
      </p:sp>
      <p:sp>
        <p:nvSpPr>
          <p:cNvPr id="7" name="object 7"/>
          <p:cNvSpPr txBox="1"/>
          <p:nvPr/>
        </p:nvSpPr>
        <p:spPr>
          <a:xfrm>
            <a:off x="123139" y="2495169"/>
            <a:ext cx="4455795" cy="330835"/>
          </a:xfrm>
          <a:prstGeom prst="rect">
            <a:avLst/>
          </a:prstGeom>
        </p:spPr>
        <p:txBody>
          <a:bodyPr vert="horz" wrap="square" lIns="0" tIns="13335" rIns="0" bIns="0" rtlCol="0">
            <a:spAutoFit/>
          </a:bodyPr>
          <a:lstStyle/>
          <a:p>
            <a:pPr marL="38100">
              <a:lnSpc>
                <a:spcPct val="100000"/>
              </a:lnSpc>
              <a:spcBef>
                <a:spcPts val="105"/>
              </a:spcBef>
            </a:pPr>
            <a:r>
              <a:rPr sz="2000" dirty="0">
                <a:latin typeface="Times New Roman"/>
                <a:cs typeface="Times New Roman"/>
              </a:rPr>
              <a:t>Using</a:t>
            </a:r>
            <a:r>
              <a:rPr sz="2000" spc="-15"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expression</a:t>
            </a:r>
            <a:r>
              <a:rPr sz="2000" spc="-35" dirty="0">
                <a:latin typeface="Times New Roman"/>
                <a:cs typeface="Times New Roman"/>
              </a:rPr>
              <a:t> </a:t>
            </a:r>
            <a:r>
              <a:rPr sz="2000" dirty="0">
                <a:latin typeface="Times New Roman"/>
                <a:cs typeface="Times New Roman"/>
              </a:rPr>
              <a:t>for</a:t>
            </a:r>
            <a:r>
              <a:rPr sz="2000" spc="-20" dirty="0">
                <a:latin typeface="Times New Roman"/>
                <a:cs typeface="Times New Roman"/>
              </a:rPr>
              <a:t> </a:t>
            </a:r>
            <a:r>
              <a:rPr sz="2000" i="1" spc="-80" dirty="0">
                <a:latin typeface="Times New Roman"/>
                <a:cs typeface="Times New Roman"/>
              </a:rPr>
              <a:t>dF</a:t>
            </a:r>
            <a:r>
              <a:rPr sz="1950" i="1" spc="-120" baseline="-21367" dirty="0">
                <a:latin typeface="Times New Roman"/>
                <a:cs typeface="Times New Roman"/>
              </a:rPr>
              <a:t>A</a:t>
            </a:r>
            <a:r>
              <a:rPr sz="1950" i="1" spc="757" baseline="-21367" dirty="0">
                <a:latin typeface="Times New Roman"/>
                <a:cs typeface="Times New Roman"/>
              </a:rPr>
              <a:t> </a:t>
            </a:r>
            <a:r>
              <a:rPr sz="2000" dirty="0">
                <a:latin typeface="Times New Roman"/>
                <a:cs typeface="Times New Roman"/>
              </a:rPr>
              <a:t>we </a:t>
            </a:r>
            <a:r>
              <a:rPr sz="2000" spc="-5" dirty="0">
                <a:latin typeface="Times New Roman"/>
                <a:cs typeface="Times New Roman"/>
              </a:rPr>
              <a:t>can</a:t>
            </a:r>
            <a:r>
              <a:rPr sz="2000" dirty="0">
                <a:latin typeface="Times New Roman"/>
                <a:cs typeface="Times New Roman"/>
              </a:rPr>
              <a:t> </a:t>
            </a:r>
            <a:r>
              <a:rPr sz="2000" spc="-5" dirty="0">
                <a:latin typeface="Times New Roman"/>
                <a:cs typeface="Times New Roman"/>
              </a:rPr>
              <a:t>write;</a:t>
            </a:r>
            <a:endParaRPr sz="2000">
              <a:latin typeface="Times New Roman"/>
              <a:cs typeface="Times New Roman"/>
            </a:endParaRPr>
          </a:p>
        </p:txBody>
      </p:sp>
      <p:sp>
        <p:nvSpPr>
          <p:cNvPr id="8" name="object 8"/>
          <p:cNvSpPr txBox="1"/>
          <p:nvPr/>
        </p:nvSpPr>
        <p:spPr>
          <a:xfrm>
            <a:off x="148539" y="4324044"/>
            <a:ext cx="2545080"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and</a:t>
            </a:r>
            <a:r>
              <a:rPr sz="2000" spc="-30" dirty="0">
                <a:latin typeface="Times New Roman"/>
                <a:cs typeface="Times New Roman"/>
              </a:rPr>
              <a:t> </a:t>
            </a:r>
            <a:r>
              <a:rPr sz="2000" dirty="0">
                <a:latin typeface="Times New Roman"/>
                <a:cs typeface="Times New Roman"/>
              </a:rPr>
              <a:t>for</a:t>
            </a:r>
            <a:r>
              <a:rPr sz="2000" spc="-30" dirty="0">
                <a:latin typeface="Times New Roman"/>
                <a:cs typeface="Times New Roman"/>
              </a:rPr>
              <a:t> </a:t>
            </a:r>
            <a:r>
              <a:rPr sz="2000" dirty="0">
                <a:latin typeface="Times New Roman"/>
                <a:cs typeface="Times New Roman"/>
              </a:rPr>
              <a:t>the</a:t>
            </a:r>
            <a:r>
              <a:rPr sz="2000" spc="-35" dirty="0">
                <a:latin typeface="Times New Roman"/>
                <a:cs typeface="Times New Roman"/>
              </a:rPr>
              <a:t> </a:t>
            </a:r>
            <a:r>
              <a:rPr sz="2000" dirty="0">
                <a:latin typeface="Times New Roman"/>
                <a:cs typeface="Times New Roman"/>
              </a:rPr>
              <a:t>area</a:t>
            </a:r>
            <a:r>
              <a:rPr sz="2000" spc="-25" dirty="0">
                <a:latin typeface="Times New Roman"/>
                <a:cs typeface="Times New Roman"/>
              </a:rPr>
              <a:t> </a:t>
            </a:r>
            <a:r>
              <a:rPr sz="2000" spc="-5" dirty="0">
                <a:latin typeface="Times New Roman"/>
                <a:cs typeface="Times New Roman"/>
              </a:rPr>
              <a:t>element:</a:t>
            </a:r>
            <a:endParaRPr sz="2000">
              <a:latin typeface="Times New Roman"/>
              <a:cs typeface="Times New Roman"/>
            </a:endParaRPr>
          </a:p>
        </p:txBody>
      </p:sp>
      <p:sp>
        <p:nvSpPr>
          <p:cNvPr id="9" name="object 9"/>
          <p:cNvSpPr txBox="1"/>
          <p:nvPr/>
        </p:nvSpPr>
        <p:spPr>
          <a:xfrm>
            <a:off x="123139" y="5087699"/>
            <a:ext cx="8437245" cy="939800"/>
          </a:xfrm>
          <a:prstGeom prst="rect">
            <a:avLst/>
          </a:prstGeom>
        </p:spPr>
        <p:txBody>
          <a:bodyPr vert="horz" wrap="square" lIns="0" tIns="164465" rIns="0" bIns="0" rtlCol="0">
            <a:spAutoFit/>
          </a:bodyPr>
          <a:lstStyle/>
          <a:p>
            <a:pPr marL="38100">
              <a:lnSpc>
                <a:spcPct val="100000"/>
              </a:lnSpc>
              <a:spcBef>
                <a:spcPts val="1295"/>
              </a:spcBef>
            </a:pPr>
            <a:r>
              <a:rPr sz="2000" spc="5" dirty="0">
                <a:latin typeface="Times New Roman"/>
                <a:cs typeface="Times New Roman"/>
              </a:rPr>
              <a:t>Where</a:t>
            </a:r>
            <a:r>
              <a:rPr sz="2000" spc="-40" dirty="0">
                <a:latin typeface="Times New Roman"/>
                <a:cs typeface="Times New Roman"/>
              </a:rPr>
              <a:t> </a:t>
            </a:r>
            <a:r>
              <a:rPr sz="2000" i="1" spc="5" dirty="0">
                <a:latin typeface="Times New Roman"/>
                <a:cs typeface="Times New Roman"/>
              </a:rPr>
              <a:t>N</a:t>
            </a:r>
            <a:r>
              <a:rPr sz="1950" i="1" spc="7" baseline="-21367" dirty="0">
                <a:latin typeface="Times New Roman"/>
                <a:cs typeface="Times New Roman"/>
              </a:rPr>
              <a:t>R</a:t>
            </a:r>
            <a:r>
              <a:rPr sz="1950" i="1" spc="44" baseline="-21367"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number</a:t>
            </a:r>
            <a:r>
              <a:rPr sz="2000" spc="-1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rotor</a:t>
            </a:r>
            <a:r>
              <a:rPr sz="2000" spc="-35" dirty="0">
                <a:latin typeface="Times New Roman"/>
                <a:cs typeface="Times New Roman"/>
              </a:rPr>
              <a:t> </a:t>
            </a:r>
            <a:r>
              <a:rPr sz="2000" dirty="0">
                <a:latin typeface="Times New Roman"/>
                <a:cs typeface="Times New Roman"/>
              </a:rPr>
              <a:t>blades</a:t>
            </a:r>
            <a:r>
              <a:rPr sz="2000" spc="-15"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i="1" dirty="0">
                <a:latin typeface="Times New Roman"/>
                <a:cs typeface="Times New Roman"/>
              </a:rPr>
              <a:t>dR</a:t>
            </a:r>
            <a:r>
              <a:rPr sz="2000" i="1" spc="-5" dirty="0">
                <a:latin typeface="Times New Roman"/>
                <a:cs typeface="Times New Roman"/>
              </a:rPr>
              <a:t> </a:t>
            </a:r>
            <a:r>
              <a:rPr sz="2000" dirty="0">
                <a:latin typeface="Times New Roman"/>
                <a:cs typeface="Times New Roman"/>
              </a:rPr>
              <a:t>is </a:t>
            </a:r>
            <a:r>
              <a:rPr sz="2000" spc="-5" dirty="0">
                <a:latin typeface="Times New Roman"/>
                <a:cs typeface="Times New Roman"/>
              </a:rPr>
              <a:t>the</a:t>
            </a:r>
            <a:r>
              <a:rPr sz="2000" spc="-10" dirty="0">
                <a:latin typeface="Times New Roman"/>
                <a:cs typeface="Times New Roman"/>
              </a:rPr>
              <a:t> </a:t>
            </a:r>
            <a:r>
              <a:rPr sz="2000" dirty="0">
                <a:latin typeface="Times New Roman"/>
                <a:cs typeface="Times New Roman"/>
              </a:rPr>
              <a:t>length</a:t>
            </a:r>
            <a:r>
              <a:rPr sz="2000" spc="-1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elemental</a:t>
            </a:r>
            <a:r>
              <a:rPr sz="2000" spc="-10" dirty="0">
                <a:latin typeface="Times New Roman"/>
                <a:cs typeface="Times New Roman"/>
              </a:rPr>
              <a:t> </a:t>
            </a:r>
            <a:r>
              <a:rPr sz="2000" spc="-20" dirty="0">
                <a:latin typeface="Times New Roman"/>
                <a:cs typeface="Times New Roman"/>
              </a:rPr>
              <a:t>rotor.</a:t>
            </a:r>
            <a:endParaRPr sz="2000">
              <a:latin typeface="Times New Roman"/>
              <a:cs typeface="Times New Roman"/>
            </a:endParaRPr>
          </a:p>
          <a:p>
            <a:pPr marL="38100">
              <a:lnSpc>
                <a:spcPct val="100000"/>
              </a:lnSpc>
              <a:spcBef>
                <a:spcPts val="1200"/>
              </a:spcBef>
            </a:pPr>
            <a:r>
              <a:rPr sz="2000" spc="-5" dirty="0">
                <a:latin typeface="Times New Roman"/>
                <a:cs typeface="Times New Roman"/>
              </a:rPr>
              <a:t>By</a:t>
            </a:r>
            <a:r>
              <a:rPr sz="2000" spc="-10" dirty="0">
                <a:latin typeface="Times New Roman"/>
                <a:cs typeface="Times New Roman"/>
              </a:rPr>
              <a:t> </a:t>
            </a:r>
            <a:r>
              <a:rPr sz="2000" spc="-5" dirty="0">
                <a:latin typeface="Times New Roman"/>
                <a:cs typeface="Times New Roman"/>
              </a:rPr>
              <a:t>substitution</a:t>
            </a:r>
            <a:r>
              <a:rPr sz="2000" spc="-40" dirty="0">
                <a:latin typeface="Times New Roman"/>
                <a:cs typeface="Times New Roman"/>
              </a:rPr>
              <a:t> </a:t>
            </a:r>
            <a:r>
              <a:rPr sz="2000" dirty="0">
                <a:latin typeface="Times New Roman"/>
                <a:cs typeface="Times New Roman"/>
              </a:rPr>
              <a:t>of </a:t>
            </a:r>
            <a:r>
              <a:rPr sz="2000" i="1" dirty="0">
                <a:latin typeface="Times New Roman"/>
                <a:cs typeface="Times New Roman"/>
              </a:rPr>
              <a:t>dA</a:t>
            </a:r>
            <a:r>
              <a:rPr sz="2000" i="1" spc="-5"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i="1" spc="5" dirty="0">
                <a:latin typeface="Times New Roman"/>
                <a:cs typeface="Times New Roman"/>
              </a:rPr>
              <a:t>dP</a:t>
            </a:r>
            <a:r>
              <a:rPr sz="2000" i="1" spc="-5" dirty="0">
                <a:latin typeface="Times New Roman"/>
                <a:cs typeface="Times New Roman"/>
              </a:rPr>
              <a:t> </a:t>
            </a:r>
            <a:r>
              <a:rPr sz="2000" dirty="0">
                <a:latin typeface="Times New Roman"/>
                <a:cs typeface="Times New Roman"/>
              </a:rPr>
              <a:t>we</a:t>
            </a:r>
            <a:r>
              <a:rPr sz="2000" spc="5"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get</a:t>
            </a:r>
            <a:r>
              <a:rPr sz="2000" spc="-15" dirty="0">
                <a:latin typeface="Times New Roman"/>
                <a:cs typeface="Times New Roman"/>
              </a:rPr>
              <a:t> </a:t>
            </a:r>
            <a:r>
              <a:rPr sz="2000" dirty="0">
                <a:latin typeface="Times New Roman"/>
                <a:cs typeface="Times New Roman"/>
              </a:rPr>
              <a:t>power</a:t>
            </a:r>
            <a:r>
              <a:rPr sz="2000" spc="-2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an</a:t>
            </a:r>
            <a:r>
              <a:rPr sz="2000" spc="-5" dirty="0">
                <a:latin typeface="Times New Roman"/>
                <a:cs typeface="Times New Roman"/>
              </a:rPr>
              <a:t> element,</a:t>
            </a:r>
            <a:endParaRPr sz="2000">
              <a:latin typeface="Times New Roman"/>
              <a:cs typeface="Times New Roman"/>
            </a:endParaRPr>
          </a:p>
        </p:txBody>
      </p:sp>
      <p:sp>
        <p:nvSpPr>
          <p:cNvPr id="10" name="object 10"/>
          <p:cNvSpPr txBox="1"/>
          <p:nvPr/>
        </p:nvSpPr>
        <p:spPr>
          <a:xfrm>
            <a:off x="7864030" y="1587172"/>
            <a:ext cx="839469" cy="353695"/>
          </a:xfrm>
          <a:prstGeom prst="rect">
            <a:avLst/>
          </a:prstGeom>
        </p:spPr>
        <p:txBody>
          <a:bodyPr vert="horz" wrap="square" lIns="0" tIns="12700" rIns="0" bIns="0" rtlCol="0">
            <a:spAutoFit/>
          </a:bodyPr>
          <a:lstStyle/>
          <a:p>
            <a:pPr marL="12700">
              <a:lnSpc>
                <a:spcPct val="100000"/>
              </a:lnSpc>
              <a:spcBef>
                <a:spcPts val="100"/>
              </a:spcBef>
            </a:pPr>
            <a:r>
              <a:rPr sz="2150" spc="-90" dirty="0">
                <a:latin typeface="Times New Roman"/>
                <a:cs typeface="Times New Roman"/>
              </a:rPr>
              <a:t>n</a:t>
            </a:r>
            <a:r>
              <a:rPr sz="2150" spc="25" dirty="0">
                <a:latin typeface="Times New Roman"/>
                <a:cs typeface="Times New Roman"/>
              </a:rPr>
              <a:t>e</a:t>
            </a:r>
            <a:r>
              <a:rPr sz="2150" spc="-5" dirty="0">
                <a:latin typeface="Times New Roman"/>
                <a:cs typeface="Times New Roman"/>
              </a:rPr>
              <a:t>w</a:t>
            </a:r>
            <a:r>
              <a:rPr sz="2150" spc="-35" dirty="0">
                <a:latin typeface="Times New Roman"/>
                <a:cs typeface="Times New Roman"/>
              </a:rPr>
              <a:t>t</a:t>
            </a:r>
            <a:r>
              <a:rPr sz="2150" spc="45" dirty="0">
                <a:latin typeface="Times New Roman"/>
                <a:cs typeface="Times New Roman"/>
              </a:rPr>
              <a:t>o</a:t>
            </a:r>
            <a:r>
              <a:rPr sz="2150" spc="125" dirty="0">
                <a:latin typeface="Times New Roman"/>
                <a:cs typeface="Times New Roman"/>
              </a:rPr>
              <a:t>n</a:t>
            </a:r>
            <a:endParaRPr sz="2150">
              <a:latin typeface="Times New Roman"/>
              <a:cs typeface="Times New Roman"/>
            </a:endParaRPr>
          </a:p>
        </p:txBody>
      </p:sp>
      <p:sp>
        <p:nvSpPr>
          <p:cNvPr id="11" name="object 11"/>
          <p:cNvSpPr txBox="1"/>
          <p:nvPr/>
        </p:nvSpPr>
        <p:spPr>
          <a:xfrm>
            <a:off x="5646272" y="596572"/>
            <a:ext cx="2545715" cy="353695"/>
          </a:xfrm>
          <a:prstGeom prst="rect">
            <a:avLst/>
          </a:prstGeom>
        </p:spPr>
        <p:txBody>
          <a:bodyPr vert="horz" wrap="square" lIns="0" tIns="12700" rIns="0" bIns="0" rtlCol="0">
            <a:spAutoFit/>
          </a:bodyPr>
          <a:lstStyle/>
          <a:p>
            <a:pPr marL="50800">
              <a:lnSpc>
                <a:spcPct val="100000"/>
              </a:lnSpc>
              <a:spcBef>
                <a:spcPts val="100"/>
              </a:spcBef>
              <a:tabLst>
                <a:tab pos="1889760" algn="l"/>
              </a:tabLst>
            </a:pPr>
            <a:r>
              <a:rPr sz="2150" i="1" spc="545" dirty="0">
                <a:latin typeface="Times New Roman"/>
                <a:cs typeface="Times New Roman"/>
              </a:rPr>
              <a:t>dP</a:t>
            </a:r>
            <a:r>
              <a:rPr sz="2150" i="1" spc="90" dirty="0">
                <a:latin typeface="Times New Roman"/>
                <a:cs typeface="Times New Roman"/>
              </a:rPr>
              <a:t> </a:t>
            </a:r>
            <a:r>
              <a:rPr sz="2150" spc="585" dirty="0">
                <a:latin typeface="Symbol"/>
                <a:cs typeface="Symbol"/>
              </a:rPr>
              <a:t></a:t>
            </a:r>
            <a:r>
              <a:rPr sz="2150" spc="-35" dirty="0">
                <a:latin typeface="Times New Roman"/>
                <a:cs typeface="Times New Roman"/>
              </a:rPr>
              <a:t> </a:t>
            </a:r>
            <a:r>
              <a:rPr sz="2150" i="1" spc="530" dirty="0">
                <a:latin typeface="Times New Roman"/>
                <a:cs typeface="Times New Roman"/>
              </a:rPr>
              <a:t>u</a:t>
            </a:r>
            <a:r>
              <a:rPr sz="2150" i="1" spc="80" dirty="0">
                <a:latin typeface="Times New Roman"/>
                <a:cs typeface="Times New Roman"/>
              </a:rPr>
              <a:t> </a:t>
            </a:r>
            <a:r>
              <a:rPr sz="2150" i="1" spc="335" dirty="0">
                <a:latin typeface="Times New Roman"/>
                <a:cs typeface="Times New Roman"/>
              </a:rPr>
              <a:t>dF</a:t>
            </a:r>
            <a:r>
              <a:rPr sz="1875" i="1" spc="502" baseline="-24444" dirty="0">
                <a:latin typeface="Times New Roman"/>
                <a:cs typeface="Times New Roman"/>
              </a:rPr>
              <a:t>T	</a:t>
            </a:r>
            <a:r>
              <a:rPr sz="2150" spc="459" dirty="0">
                <a:latin typeface="Times New Roman"/>
                <a:cs typeface="Times New Roman"/>
              </a:rPr>
              <a:t>(W)</a:t>
            </a:r>
            <a:endParaRPr sz="2150">
              <a:latin typeface="Times New Roman"/>
              <a:cs typeface="Times New Roman"/>
            </a:endParaRPr>
          </a:p>
        </p:txBody>
      </p:sp>
      <p:sp>
        <p:nvSpPr>
          <p:cNvPr id="12" name="object 12"/>
          <p:cNvSpPr txBox="1"/>
          <p:nvPr/>
        </p:nvSpPr>
        <p:spPr>
          <a:xfrm>
            <a:off x="3917092" y="2017178"/>
            <a:ext cx="3070225" cy="386080"/>
          </a:xfrm>
          <a:prstGeom prst="rect">
            <a:avLst/>
          </a:prstGeom>
        </p:spPr>
        <p:txBody>
          <a:bodyPr vert="horz" wrap="square" lIns="0" tIns="14604" rIns="0" bIns="0" rtlCol="0">
            <a:spAutoFit/>
          </a:bodyPr>
          <a:lstStyle/>
          <a:p>
            <a:pPr marL="50800">
              <a:lnSpc>
                <a:spcPct val="100000"/>
              </a:lnSpc>
              <a:spcBef>
                <a:spcPts val="114"/>
              </a:spcBef>
              <a:tabLst>
                <a:tab pos="2467610" algn="l"/>
              </a:tabLst>
            </a:pPr>
            <a:r>
              <a:rPr sz="2150" i="1" spc="390" dirty="0">
                <a:latin typeface="Times New Roman"/>
                <a:cs typeface="Times New Roman"/>
              </a:rPr>
              <a:t>dP</a:t>
            </a:r>
            <a:r>
              <a:rPr sz="2150" i="1" spc="25" dirty="0">
                <a:latin typeface="Times New Roman"/>
                <a:cs typeface="Times New Roman"/>
              </a:rPr>
              <a:t> </a:t>
            </a:r>
            <a:r>
              <a:rPr sz="2150" spc="434" dirty="0">
                <a:latin typeface="Symbol"/>
                <a:cs typeface="Symbol"/>
              </a:rPr>
              <a:t></a:t>
            </a:r>
            <a:r>
              <a:rPr sz="2150" spc="-90" dirty="0">
                <a:latin typeface="Times New Roman"/>
                <a:cs typeface="Times New Roman"/>
              </a:rPr>
              <a:t> </a:t>
            </a:r>
            <a:r>
              <a:rPr sz="2150" i="1" spc="400" dirty="0">
                <a:latin typeface="Times New Roman"/>
                <a:cs typeface="Times New Roman"/>
              </a:rPr>
              <a:t>u</a:t>
            </a:r>
            <a:r>
              <a:rPr sz="2150" i="1" spc="-30" dirty="0">
                <a:latin typeface="Times New Roman"/>
                <a:cs typeface="Times New Roman"/>
              </a:rPr>
              <a:t> </a:t>
            </a:r>
            <a:r>
              <a:rPr sz="2150" spc="254" dirty="0">
                <a:latin typeface="Times New Roman"/>
                <a:cs typeface="Times New Roman"/>
              </a:rPr>
              <a:t>cos</a:t>
            </a:r>
            <a:r>
              <a:rPr sz="2350" spc="254" dirty="0">
                <a:latin typeface="Symbol"/>
                <a:cs typeface="Symbol"/>
              </a:rPr>
              <a:t></a:t>
            </a:r>
            <a:r>
              <a:rPr sz="2350" spc="355" dirty="0">
                <a:latin typeface="Times New Roman"/>
                <a:cs typeface="Times New Roman"/>
              </a:rPr>
              <a:t> </a:t>
            </a:r>
            <a:r>
              <a:rPr sz="2150" i="1" spc="300" dirty="0">
                <a:latin typeface="Times New Roman"/>
                <a:cs typeface="Times New Roman"/>
              </a:rPr>
              <a:t>dF</a:t>
            </a:r>
            <a:r>
              <a:rPr sz="1875" i="1" spc="450" baseline="-24444" dirty="0">
                <a:latin typeface="Times New Roman"/>
                <a:cs typeface="Times New Roman"/>
              </a:rPr>
              <a:t>A	</a:t>
            </a:r>
            <a:r>
              <a:rPr sz="2150" spc="320" dirty="0">
                <a:latin typeface="Times New Roman"/>
                <a:cs typeface="Times New Roman"/>
              </a:rPr>
              <a:t>(W)</a:t>
            </a:r>
            <a:endParaRPr sz="2150">
              <a:latin typeface="Times New Roman"/>
              <a:cs typeface="Times New Roman"/>
            </a:endParaRPr>
          </a:p>
        </p:txBody>
      </p:sp>
      <p:sp>
        <p:nvSpPr>
          <p:cNvPr id="13" name="object 13"/>
          <p:cNvSpPr/>
          <p:nvPr/>
        </p:nvSpPr>
        <p:spPr>
          <a:xfrm>
            <a:off x="6428075" y="2981725"/>
            <a:ext cx="450215" cy="0"/>
          </a:xfrm>
          <a:custGeom>
            <a:avLst/>
            <a:gdLst/>
            <a:ahLst/>
            <a:cxnLst/>
            <a:rect l="l" t="t" r="r" b="b"/>
            <a:pathLst>
              <a:path w="450215">
                <a:moveTo>
                  <a:pt x="0" y="0"/>
                </a:moveTo>
                <a:lnTo>
                  <a:pt x="449936" y="0"/>
                </a:lnTo>
              </a:path>
            </a:pathLst>
          </a:custGeom>
          <a:ln w="11381">
            <a:solidFill>
              <a:srgbClr val="000000"/>
            </a:solidFill>
          </a:ln>
        </p:spPr>
        <p:txBody>
          <a:bodyPr wrap="square" lIns="0" tIns="0" rIns="0" bIns="0" rtlCol="0"/>
          <a:lstStyle/>
          <a:p>
            <a:endParaRPr/>
          </a:p>
        </p:txBody>
      </p:sp>
      <p:sp>
        <p:nvSpPr>
          <p:cNvPr id="14" name="object 14"/>
          <p:cNvSpPr/>
          <p:nvPr/>
        </p:nvSpPr>
        <p:spPr>
          <a:xfrm>
            <a:off x="6818905" y="3703281"/>
            <a:ext cx="311785" cy="0"/>
          </a:xfrm>
          <a:custGeom>
            <a:avLst/>
            <a:gdLst/>
            <a:ahLst/>
            <a:cxnLst/>
            <a:rect l="l" t="t" r="r" b="b"/>
            <a:pathLst>
              <a:path w="311784">
                <a:moveTo>
                  <a:pt x="0" y="0"/>
                </a:moveTo>
                <a:lnTo>
                  <a:pt x="311603" y="0"/>
                </a:lnTo>
              </a:path>
            </a:pathLst>
          </a:custGeom>
          <a:ln w="11381">
            <a:solidFill>
              <a:srgbClr val="000000"/>
            </a:solidFill>
          </a:ln>
        </p:spPr>
        <p:txBody>
          <a:bodyPr wrap="square" lIns="0" tIns="0" rIns="0" bIns="0" rtlCol="0"/>
          <a:lstStyle/>
          <a:p>
            <a:endParaRPr/>
          </a:p>
        </p:txBody>
      </p:sp>
      <p:grpSp>
        <p:nvGrpSpPr>
          <p:cNvPr id="15" name="object 15"/>
          <p:cNvGrpSpPr/>
          <p:nvPr/>
        </p:nvGrpSpPr>
        <p:grpSpPr>
          <a:xfrm>
            <a:off x="7485068" y="3697590"/>
            <a:ext cx="1205230" cy="430530"/>
            <a:chOff x="7485068" y="3697590"/>
            <a:chExt cx="1205230" cy="430530"/>
          </a:xfrm>
        </p:grpSpPr>
        <p:sp>
          <p:nvSpPr>
            <p:cNvPr id="16" name="object 16"/>
            <p:cNvSpPr/>
            <p:nvPr/>
          </p:nvSpPr>
          <p:spPr>
            <a:xfrm>
              <a:off x="7519367" y="3977724"/>
              <a:ext cx="43180" cy="20320"/>
            </a:xfrm>
            <a:custGeom>
              <a:avLst/>
              <a:gdLst/>
              <a:ahLst/>
              <a:cxnLst/>
              <a:rect l="l" t="t" r="r" b="b"/>
              <a:pathLst>
                <a:path w="43179" h="20320">
                  <a:moveTo>
                    <a:pt x="0" y="20028"/>
                  </a:moveTo>
                  <a:lnTo>
                    <a:pt x="43012" y="0"/>
                  </a:lnTo>
                </a:path>
              </a:pathLst>
            </a:custGeom>
            <a:ln w="11866">
              <a:solidFill>
                <a:srgbClr val="000000"/>
              </a:solidFill>
            </a:ln>
          </p:spPr>
          <p:txBody>
            <a:bodyPr wrap="square" lIns="0" tIns="0" rIns="0" bIns="0" rtlCol="0"/>
            <a:lstStyle/>
            <a:p>
              <a:endParaRPr/>
            </a:p>
          </p:txBody>
        </p:sp>
        <p:sp>
          <p:nvSpPr>
            <p:cNvPr id="17" name="object 17"/>
            <p:cNvSpPr/>
            <p:nvPr/>
          </p:nvSpPr>
          <p:spPr>
            <a:xfrm>
              <a:off x="7562379" y="3983680"/>
              <a:ext cx="62230" cy="130810"/>
            </a:xfrm>
            <a:custGeom>
              <a:avLst/>
              <a:gdLst/>
              <a:ahLst/>
              <a:cxnLst/>
              <a:rect l="l" t="t" r="r" b="b"/>
              <a:pathLst>
                <a:path w="62229" h="130810">
                  <a:moveTo>
                    <a:pt x="0" y="0"/>
                  </a:moveTo>
                  <a:lnTo>
                    <a:pt x="61604" y="130454"/>
                  </a:lnTo>
                </a:path>
              </a:pathLst>
            </a:custGeom>
            <a:ln w="26564">
              <a:solidFill>
                <a:srgbClr val="000000"/>
              </a:solidFill>
            </a:ln>
          </p:spPr>
          <p:txBody>
            <a:bodyPr wrap="square" lIns="0" tIns="0" rIns="0" bIns="0" rtlCol="0"/>
            <a:lstStyle/>
            <a:p>
              <a:endParaRPr/>
            </a:p>
          </p:txBody>
        </p:sp>
        <p:sp>
          <p:nvSpPr>
            <p:cNvPr id="18" name="object 18"/>
            <p:cNvSpPr/>
            <p:nvPr/>
          </p:nvSpPr>
          <p:spPr>
            <a:xfrm>
              <a:off x="7485068" y="3703281"/>
              <a:ext cx="1205230" cy="411480"/>
            </a:xfrm>
            <a:custGeom>
              <a:avLst/>
              <a:gdLst/>
              <a:ahLst/>
              <a:cxnLst/>
              <a:rect l="l" t="t" r="r" b="b"/>
              <a:pathLst>
                <a:path w="1205229" h="411479">
                  <a:moveTo>
                    <a:pt x="145853" y="410853"/>
                  </a:moveTo>
                  <a:lnTo>
                    <a:pt x="227715" y="38969"/>
                  </a:lnTo>
                </a:path>
                <a:path w="1205229" h="411479">
                  <a:moveTo>
                    <a:pt x="227715" y="38969"/>
                  </a:moveTo>
                  <a:lnTo>
                    <a:pt x="1176483" y="38969"/>
                  </a:lnTo>
                </a:path>
                <a:path w="1205229" h="411479">
                  <a:moveTo>
                    <a:pt x="0" y="0"/>
                  </a:moveTo>
                  <a:lnTo>
                    <a:pt x="1204788" y="0"/>
                  </a:lnTo>
                </a:path>
              </a:pathLst>
            </a:custGeom>
            <a:ln w="12741">
              <a:solidFill>
                <a:srgbClr val="000000"/>
              </a:solidFill>
            </a:ln>
          </p:spPr>
          <p:txBody>
            <a:bodyPr wrap="square" lIns="0" tIns="0" rIns="0" bIns="0" rtlCol="0"/>
            <a:lstStyle/>
            <a:p>
              <a:endParaRPr/>
            </a:p>
          </p:txBody>
        </p:sp>
      </p:grpSp>
      <p:sp>
        <p:nvSpPr>
          <p:cNvPr id="19" name="object 19"/>
          <p:cNvSpPr txBox="1"/>
          <p:nvPr/>
        </p:nvSpPr>
        <p:spPr>
          <a:xfrm>
            <a:off x="8479578" y="3930729"/>
            <a:ext cx="123189" cy="214629"/>
          </a:xfrm>
          <a:prstGeom prst="rect">
            <a:avLst/>
          </a:prstGeom>
        </p:spPr>
        <p:txBody>
          <a:bodyPr vert="horz" wrap="square" lIns="0" tIns="17145" rIns="0" bIns="0" rtlCol="0">
            <a:spAutoFit/>
          </a:bodyPr>
          <a:lstStyle/>
          <a:p>
            <a:pPr marL="12700">
              <a:lnSpc>
                <a:spcPct val="100000"/>
              </a:lnSpc>
              <a:spcBef>
                <a:spcPts val="135"/>
              </a:spcBef>
            </a:pPr>
            <a:r>
              <a:rPr sz="1200" spc="165" dirty="0">
                <a:latin typeface="Times New Roman"/>
                <a:cs typeface="Times New Roman"/>
              </a:rPr>
              <a:t>0</a:t>
            </a:r>
            <a:endParaRPr sz="1200">
              <a:latin typeface="Times New Roman"/>
              <a:cs typeface="Times New Roman"/>
            </a:endParaRPr>
          </a:p>
        </p:txBody>
      </p:sp>
      <p:sp>
        <p:nvSpPr>
          <p:cNvPr id="20" name="object 20"/>
          <p:cNvSpPr txBox="1"/>
          <p:nvPr/>
        </p:nvSpPr>
        <p:spPr>
          <a:xfrm>
            <a:off x="7684674" y="3630717"/>
            <a:ext cx="368935" cy="349250"/>
          </a:xfrm>
          <a:prstGeom prst="rect">
            <a:avLst/>
          </a:prstGeom>
        </p:spPr>
        <p:txBody>
          <a:bodyPr vert="horz" wrap="square" lIns="0" tIns="15240" rIns="0" bIns="0" rtlCol="0">
            <a:spAutoFit/>
          </a:bodyPr>
          <a:lstStyle/>
          <a:p>
            <a:pPr marL="38100">
              <a:lnSpc>
                <a:spcPct val="100000"/>
              </a:lnSpc>
              <a:spcBef>
                <a:spcPts val="120"/>
              </a:spcBef>
            </a:pPr>
            <a:r>
              <a:rPr sz="3150" i="1" spc="390" baseline="-25132" dirty="0">
                <a:latin typeface="Times New Roman"/>
                <a:cs typeface="Times New Roman"/>
              </a:rPr>
              <a:t>u</a:t>
            </a:r>
            <a:r>
              <a:rPr sz="3150" i="1" spc="-457" baseline="-25132" dirty="0">
                <a:latin typeface="Times New Roman"/>
                <a:cs typeface="Times New Roman"/>
              </a:rPr>
              <a:t> </a:t>
            </a:r>
            <a:r>
              <a:rPr sz="1200" spc="165" dirty="0">
                <a:latin typeface="Times New Roman"/>
                <a:cs typeface="Times New Roman"/>
              </a:rPr>
              <a:t>2</a:t>
            </a:r>
            <a:endParaRPr sz="1200">
              <a:latin typeface="Times New Roman"/>
              <a:cs typeface="Times New Roman"/>
            </a:endParaRPr>
          </a:p>
        </p:txBody>
      </p:sp>
      <p:sp>
        <p:nvSpPr>
          <p:cNvPr id="21" name="object 21"/>
          <p:cNvSpPr txBox="1"/>
          <p:nvPr/>
        </p:nvSpPr>
        <p:spPr>
          <a:xfrm>
            <a:off x="7911113" y="3317844"/>
            <a:ext cx="320675" cy="349250"/>
          </a:xfrm>
          <a:prstGeom prst="rect">
            <a:avLst/>
          </a:prstGeom>
        </p:spPr>
        <p:txBody>
          <a:bodyPr vert="horz" wrap="square" lIns="0" tIns="15240" rIns="0" bIns="0" rtlCol="0">
            <a:spAutoFit/>
          </a:bodyPr>
          <a:lstStyle/>
          <a:p>
            <a:pPr marL="38100">
              <a:lnSpc>
                <a:spcPct val="100000"/>
              </a:lnSpc>
              <a:spcBef>
                <a:spcPts val="120"/>
              </a:spcBef>
            </a:pPr>
            <a:r>
              <a:rPr sz="2100" i="1" spc="195" dirty="0">
                <a:latin typeface="Times New Roman"/>
                <a:cs typeface="Times New Roman"/>
              </a:rPr>
              <a:t>v</a:t>
            </a:r>
            <a:r>
              <a:rPr sz="1800" spc="292" baseline="-25462" dirty="0">
                <a:latin typeface="Times New Roman"/>
                <a:cs typeface="Times New Roman"/>
              </a:rPr>
              <a:t>0</a:t>
            </a:r>
            <a:endParaRPr sz="1800" baseline="-25462">
              <a:latin typeface="Times New Roman"/>
              <a:cs typeface="Times New Roman"/>
            </a:endParaRPr>
          </a:p>
        </p:txBody>
      </p:sp>
      <p:sp>
        <p:nvSpPr>
          <p:cNvPr id="22" name="object 22"/>
          <p:cNvSpPr txBox="1"/>
          <p:nvPr/>
        </p:nvSpPr>
        <p:spPr>
          <a:xfrm>
            <a:off x="8067345" y="3751422"/>
            <a:ext cx="582930" cy="349250"/>
          </a:xfrm>
          <a:prstGeom prst="rect">
            <a:avLst/>
          </a:prstGeom>
        </p:spPr>
        <p:txBody>
          <a:bodyPr vert="horz" wrap="square" lIns="0" tIns="15240" rIns="0" bIns="0" rtlCol="0">
            <a:spAutoFit/>
          </a:bodyPr>
          <a:lstStyle/>
          <a:p>
            <a:pPr marL="277495" indent="-240029">
              <a:lnSpc>
                <a:spcPct val="100000"/>
              </a:lnSpc>
              <a:spcBef>
                <a:spcPts val="120"/>
              </a:spcBef>
              <a:buFont typeface="Symbol"/>
              <a:buChar char=""/>
              <a:tabLst>
                <a:tab pos="278130" algn="l"/>
              </a:tabLst>
            </a:pPr>
            <a:r>
              <a:rPr sz="2100" i="1" spc="280" dirty="0">
                <a:latin typeface="Times New Roman"/>
                <a:cs typeface="Times New Roman"/>
              </a:rPr>
              <a:t>v</a:t>
            </a:r>
            <a:r>
              <a:rPr sz="1800" spc="419" baseline="43981" dirty="0">
                <a:latin typeface="Times New Roman"/>
                <a:cs typeface="Times New Roman"/>
              </a:rPr>
              <a:t>2</a:t>
            </a:r>
            <a:endParaRPr sz="1800" baseline="43981">
              <a:latin typeface="Times New Roman"/>
              <a:cs typeface="Times New Roman"/>
            </a:endParaRPr>
          </a:p>
        </p:txBody>
      </p:sp>
      <p:sp>
        <p:nvSpPr>
          <p:cNvPr id="23" name="object 23"/>
          <p:cNvSpPr txBox="1"/>
          <p:nvPr/>
        </p:nvSpPr>
        <p:spPr>
          <a:xfrm>
            <a:off x="7491127" y="2758796"/>
            <a:ext cx="123189" cy="214629"/>
          </a:xfrm>
          <a:prstGeom prst="rect">
            <a:avLst/>
          </a:prstGeom>
        </p:spPr>
        <p:txBody>
          <a:bodyPr vert="horz" wrap="square" lIns="0" tIns="17145" rIns="0" bIns="0" rtlCol="0">
            <a:spAutoFit/>
          </a:bodyPr>
          <a:lstStyle/>
          <a:p>
            <a:pPr marL="12700">
              <a:lnSpc>
                <a:spcPct val="100000"/>
              </a:lnSpc>
              <a:spcBef>
                <a:spcPts val="135"/>
              </a:spcBef>
            </a:pPr>
            <a:r>
              <a:rPr sz="1200" spc="165" dirty="0">
                <a:latin typeface="Times New Roman"/>
                <a:cs typeface="Times New Roman"/>
              </a:rPr>
              <a:t>2</a:t>
            </a:r>
            <a:endParaRPr sz="1200">
              <a:latin typeface="Times New Roman"/>
              <a:cs typeface="Times New Roman"/>
            </a:endParaRPr>
          </a:p>
        </p:txBody>
      </p:sp>
      <p:sp>
        <p:nvSpPr>
          <p:cNvPr id="24" name="object 24"/>
          <p:cNvSpPr txBox="1"/>
          <p:nvPr/>
        </p:nvSpPr>
        <p:spPr>
          <a:xfrm>
            <a:off x="6562449" y="2977357"/>
            <a:ext cx="192405" cy="349250"/>
          </a:xfrm>
          <a:prstGeom prst="rect">
            <a:avLst/>
          </a:prstGeom>
        </p:spPr>
        <p:txBody>
          <a:bodyPr vert="horz" wrap="square" lIns="0" tIns="15240" rIns="0" bIns="0" rtlCol="0">
            <a:spAutoFit/>
          </a:bodyPr>
          <a:lstStyle/>
          <a:p>
            <a:pPr marL="12700">
              <a:lnSpc>
                <a:spcPct val="100000"/>
              </a:lnSpc>
              <a:spcBef>
                <a:spcPts val="120"/>
              </a:spcBef>
            </a:pPr>
            <a:r>
              <a:rPr sz="2100" spc="260" dirty="0">
                <a:latin typeface="Times New Roman"/>
                <a:cs typeface="Times New Roman"/>
              </a:rPr>
              <a:t>2</a:t>
            </a:r>
            <a:endParaRPr sz="2100">
              <a:latin typeface="Times New Roman"/>
              <a:cs typeface="Times New Roman"/>
            </a:endParaRPr>
          </a:p>
        </p:txBody>
      </p:sp>
      <p:sp>
        <p:nvSpPr>
          <p:cNvPr id="25" name="object 25"/>
          <p:cNvSpPr txBox="1"/>
          <p:nvPr/>
        </p:nvSpPr>
        <p:spPr>
          <a:xfrm>
            <a:off x="6859929" y="3698915"/>
            <a:ext cx="248285" cy="349250"/>
          </a:xfrm>
          <a:prstGeom prst="rect">
            <a:avLst/>
          </a:prstGeom>
        </p:spPr>
        <p:txBody>
          <a:bodyPr vert="horz" wrap="square" lIns="0" tIns="15240" rIns="0" bIns="0" rtlCol="0">
            <a:spAutoFit/>
          </a:bodyPr>
          <a:lstStyle/>
          <a:p>
            <a:pPr marL="12700">
              <a:lnSpc>
                <a:spcPct val="100000"/>
              </a:lnSpc>
              <a:spcBef>
                <a:spcPts val="120"/>
              </a:spcBef>
            </a:pPr>
            <a:r>
              <a:rPr sz="2100" i="1" spc="350" dirty="0">
                <a:latin typeface="Times New Roman"/>
                <a:cs typeface="Times New Roman"/>
              </a:rPr>
              <a:t>w</a:t>
            </a:r>
            <a:endParaRPr sz="2100">
              <a:latin typeface="Times New Roman"/>
              <a:cs typeface="Times New Roman"/>
            </a:endParaRPr>
          </a:p>
        </p:txBody>
      </p:sp>
      <p:sp>
        <p:nvSpPr>
          <p:cNvPr id="26" name="object 26"/>
          <p:cNvSpPr txBox="1"/>
          <p:nvPr/>
        </p:nvSpPr>
        <p:spPr>
          <a:xfrm>
            <a:off x="4736665" y="3466279"/>
            <a:ext cx="2703830" cy="375285"/>
          </a:xfrm>
          <a:prstGeom prst="rect">
            <a:avLst/>
          </a:prstGeom>
        </p:spPr>
        <p:txBody>
          <a:bodyPr vert="horz" wrap="square" lIns="0" tIns="12065" rIns="0" bIns="0" rtlCol="0">
            <a:spAutoFit/>
          </a:bodyPr>
          <a:lstStyle/>
          <a:p>
            <a:pPr marL="38100">
              <a:lnSpc>
                <a:spcPct val="100000"/>
              </a:lnSpc>
              <a:spcBef>
                <a:spcPts val="95"/>
              </a:spcBef>
              <a:tabLst>
                <a:tab pos="1070610" algn="l"/>
                <a:tab pos="1816100" algn="l"/>
                <a:tab pos="2482215" algn="l"/>
              </a:tabLst>
            </a:pPr>
            <a:r>
              <a:rPr sz="2100" spc="120" dirty="0">
                <a:latin typeface="Times New Roman"/>
                <a:cs typeface="Times New Roman"/>
              </a:rPr>
              <a:t>Again,	</a:t>
            </a:r>
            <a:r>
              <a:rPr sz="2100" spc="225" dirty="0">
                <a:latin typeface="Times New Roman"/>
                <a:cs typeface="Times New Roman"/>
              </a:rPr>
              <a:t>cos</a:t>
            </a:r>
            <a:r>
              <a:rPr sz="2100" spc="-285" dirty="0">
                <a:latin typeface="Times New Roman"/>
                <a:cs typeface="Times New Roman"/>
              </a:rPr>
              <a:t> </a:t>
            </a:r>
            <a:r>
              <a:rPr sz="2300" spc="130" dirty="0">
                <a:latin typeface="Symbol"/>
                <a:cs typeface="Symbol"/>
              </a:rPr>
              <a:t></a:t>
            </a:r>
            <a:r>
              <a:rPr sz="2300" spc="130" dirty="0">
                <a:latin typeface="Times New Roman"/>
                <a:cs typeface="Times New Roman"/>
              </a:rPr>
              <a:t>	</a:t>
            </a:r>
            <a:r>
              <a:rPr sz="2100" spc="285" dirty="0">
                <a:latin typeface="Symbol"/>
                <a:cs typeface="Symbol"/>
              </a:rPr>
              <a:t></a:t>
            </a:r>
            <a:r>
              <a:rPr sz="2100" spc="265" dirty="0">
                <a:latin typeface="Times New Roman"/>
                <a:cs typeface="Times New Roman"/>
              </a:rPr>
              <a:t> </a:t>
            </a:r>
            <a:r>
              <a:rPr sz="3150" i="1" spc="292" baseline="35714" dirty="0">
                <a:latin typeface="Times New Roman"/>
                <a:cs typeface="Times New Roman"/>
              </a:rPr>
              <a:t>v</a:t>
            </a:r>
            <a:r>
              <a:rPr sz="1800" spc="292" baseline="37037" dirty="0">
                <a:latin typeface="Times New Roman"/>
                <a:cs typeface="Times New Roman"/>
              </a:rPr>
              <a:t>0	</a:t>
            </a:r>
            <a:r>
              <a:rPr sz="2100" spc="285" dirty="0">
                <a:latin typeface="Symbol"/>
                <a:cs typeface="Symbol"/>
              </a:rPr>
              <a:t></a:t>
            </a:r>
            <a:endParaRPr sz="2100">
              <a:latin typeface="Symbol"/>
              <a:cs typeface="Symbol"/>
            </a:endParaRPr>
          </a:p>
        </p:txBody>
      </p:sp>
      <p:sp>
        <p:nvSpPr>
          <p:cNvPr id="27" name="object 27"/>
          <p:cNvSpPr txBox="1"/>
          <p:nvPr/>
        </p:nvSpPr>
        <p:spPr>
          <a:xfrm>
            <a:off x="7133931" y="2946632"/>
            <a:ext cx="123189" cy="214629"/>
          </a:xfrm>
          <a:prstGeom prst="rect">
            <a:avLst/>
          </a:prstGeom>
        </p:spPr>
        <p:txBody>
          <a:bodyPr vert="horz" wrap="square" lIns="0" tIns="17145" rIns="0" bIns="0" rtlCol="0">
            <a:spAutoFit/>
          </a:bodyPr>
          <a:lstStyle/>
          <a:p>
            <a:pPr marL="12700">
              <a:lnSpc>
                <a:spcPct val="100000"/>
              </a:lnSpc>
              <a:spcBef>
                <a:spcPts val="135"/>
              </a:spcBef>
            </a:pPr>
            <a:r>
              <a:rPr sz="1200" i="1" spc="165" dirty="0">
                <a:latin typeface="Times New Roman"/>
                <a:cs typeface="Times New Roman"/>
              </a:rPr>
              <a:t>a</a:t>
            </a:r>
            <a:endParaRPr sz="1200">
              <a:latin typeface="Times New Roman"/>
              <a:cs typeface="Times New Roman"/>
            </a:endParaRPr>
          </a:p>
        </p:txBody>
      </p:sp>
      <p:sp>
        <p:nvSpPr>
          <p:cNvPr id="28" name="object 28"/>
          <p:cNvSpPr txBox="1"/>
          <p:nvPr/>
        </p:nvSpPr>
        <p:spPr>
          <a:xfrm>
            <a:off x="4736665" y="2744724"/>
            <a:ext cx="3954779" cy="375285"/>
          </a:xfrm>
          <a:prstGeom prst="rect">
            <a:avLst/>
          </a:prstGeom>
        </p:spPr>
        <p:txBody>
          <a:bodyPr vert="horz" wrap="square" lIns="0" tIns="12065" rIns="0" bIns="0" rtlCol="0">
            <a:spAutoFit/>
          </a:bodyPr>
          <a:lstStyle/>
          <a:p>
            <a:pPr marL="38100">
              <a:lnSpc>
                <a:spcPct val="100000"/>
              </a:lnSpc>
              <a:spcBef>
                <a:spcPts val="95"/>
              </a:spcBef>
              <a:tabLst>
                <a:tab pos="1708785" algn="l"/>
                <a:tab pos="2534920" algn="l"/>
                <a:tab pos="3386454" algn="l"/>
              </a:tabLst>
            </a:pPr>
            <a:r>
              <a:rPr sz="2100" i="1" spc="290" dirty="0">
                <a:latin typeface="Times New Roman"/>
                <a:cs typeface="Times New Roman"/>
              </a:rPr>
              <a:t>dP</a:t>
            </a:r>
            <a:r>
              <a:rPr sz="2100" i="1" spc="125" dirty="0">
                <a:latin typeface="Times New Roman"/>
                <a:cs typeface="Times New Roman"/>
              </a:rPr>
              <a:t> </a:t>
            </a:r>
            <a:r>
              <a:rPr sz="2100" spc="285" dirty="0">
                <a:latin typeface="Symbol"/>
                <a:cs typeface="Symbol"/>
              </a:rPr>
              <a:t></a:t>
            </a:r>
            <a:r>
              <a:rPr sz="2100" dirty="0">
                <a:latin typeface="Times New Roman"/>
                <a:cs typeface="Times New Roman"/>
              </a:rPr>
              <a:t> </a:t>
            </a:r>
            <a:r>
              <a:rPr sz="2100" i="1" spc="260" dirty="0">
                <a:latin typeface="Times New Roman"/>
                <a:cs typeface="Times New Roman"/>
              </a:rPr>
              <a:t>u</a:t>
            </a:r>
            <a:r>
              <a:rPr sz="2100" i="1" spc="55" dirty="0">
                <a:latin typeface="Times New Roman"/>
                <a:cs typeface="Times New Roman"/>
              </a:rPr>
              <a:t> </a:t>
            </a:r>
            <a:r>
              <a:rPr sz="2100" spc="204" dirty="0">
                <a:latin typeface="Times New Roman"/>
                <a:cs typeface="Times New Roman"/>
              </a:rPr>
              <a:t>cos</a:t>
            </a:r>
            <a:r>
              <a:rPr sz="2300" spc="204" dirty="0">
                <a:latin typeface="Symbol"/>
                <a:cs typeface="Symbol"/>
              </a:rPr>
              <a:t></a:t>
            </a:r>
            <a:r>
              <a:rPr sz="2300" spc="204" dirty="0">
                <a:latin typeface="Times New Roman"/>
                <a:cs typeface="Times New Roman"/>
              </a:rPr>
              <a:t>	</a:t>
            </a:r>
            <a:r>
              <a:rPr sz="3150" spc="525" baseline="35714" dirty="0">
                <a:latin typeface="Times New Roman"/>
                <a:cs typeface="Times New Roman"/>
              </a:rPr>
              <a:t>C</a:t>
            </a:r>
            <a:r>
              <a:rPr sz="1800" spc="525" baseline="37037" dirty="0">
                <a:latin typeface="Times New Roman"/>
                <a:cs typeface="Times New Roman"/>
              </a:rPr>
              <a:t>A</a:t>
            </a:r>
            <a:r>
              <a:rPr sz="1800" spc="997" baseline="37037" dirty="0">
                <a:latin typeface="Times New Roman"/>
                <a:cs typeface="Times New Roman"/>
              </a:rPr>
              <a:t> </a:t>
            </a:r>
            <a:r>
              <a:rPr sz="2300" spc="180" dirty="0">
                <a:latin typeface="Symbol"/>
                <a:cs typeface="Symbol"/>
              </a:rPr>
              <a:t></a:t>
            </a:r>
            <a:r>
              <a:rPr sz="2300" spc="180" dirty="0">
                <a:latin typeface="Times New Roman"/>
                <a:cs typeface="Times New Roman"/>
              </a:rPr>
              <a:t>	</a:t>
            </a:r>
            <a:r>
              <a:rPr sz="2100" i="1" spc="350" dirty="0">
                <a:latin typeface="Times New Roman"/>
                <a:cs typeface="Times New Roman"/>
              </a:rPr>
              <a:t>w</a:t>
            </a:r>
            <a:r>
              <a:rPr sz="2100" i="1" spc="450" dirty="0">
                <a:latin typeface="Times New Roman"/>
                <a:cs typeface="Times New Roman"/>
              </a:rPr>
              <a:t> </a:t>
            </a:r>
            <a:r>
              <a:rPr sz="2100" i="1" spc="290" dirty="0">
                <a:latin typeface="Times New Roman"/>
                <a:cs typeface="Times New Roman"/>
              </a:rPr>
              <a:t>dA	</a:t>
            </a:r>
            <a:r>
              <a:rPr sz="2100" spc="254" dirty="0">
                <a:latin typeface="Times New Roman"/>
                <a:cs typeface="Times New Roman"/>
              </a:rPr>
              <a:t>(W)</a:t>
            </a:r>
            <a:endParaRPr sz="2100">
              <a:latin typeface="Times New Roman"/>
              <a:cs typeface="Times New Roman"/>
            </a:endParaRPr>
          </a:p>
        </p:txBody>
      </p:sp>
      <p:sp>
        <p:nvSpPr>
          <p:cNvPr id="29" name="object 29"/>
          <p:cNvSpPr txBox="1"/>
          <p:nvPr/>
        </p:nvSpPr>
        <p:spPr>
          <a:xfrm>
            <a:off x="2955185" y="4330363"/>
            <a:ext cx="1743710" cy="368300"/>
          </a:xfrm>
          <a:prstGeom prst="rect">
            <a:avLst/>
          </a:prstGeom>
        </p:spPr>
        <p:txBody>
          <a:bodyPr vert="horz" wrap="square" lIns="0" tIns="12700" rIns="0" bIns="0" rtlCol="0">
            <a:spAutoFit/>
          </a:bodyPr>
          <a:lstStyle/>
          <a:p>
            <a:pPr marL="38100">
              <a:lnSpc>
                <a:spcPct val="100000"/>
              </a:lnSpc>
              <a:spcBef>
                <a:spcPts val="100"/>
              </a:spcBef>
            </a:pPr>
            <a:r>
              <a:rPr sz="2250" i="1" spc="120" dirty="0">
                <a:latin typeface="Times New Roman"/>
                <a:cs typeface="Times New Roman"/>
              </a:rPr>
              <a:t>dA</a:t>
            </a:r>
            <a:r>
              <a:rPr sz="2250" i="1" spc="-80" dirty="0">
                <a:latin typeface="Times New Roman"/>
                <a:cs typeface="Times New Roman"/>
              </a:rPr>
              <a:t> </a:t>
            </a:r>
            <a:r>
              <a:rPr sz="2250" spc="120" dirty="0">
                <a:latin typeface="Symbol"/>
                <a:cs typeface="Symbol"/>
              </a:rPr>
              <a:t></a:t>
            </a:r>
            <a:r>
              <a:rPr sz="2250" spc="-85" dirty="0">
                <a:latin typeface="Times New Roman"/>
                <a:cs typeface="Times New Roman"/>
              </a:rPr>
              <a:t> </a:t>
            </a:r>
            <a:r>
              <a:rPr sz="2250" i="1" spc="135" dirty="0">
                <a:latin typeface="Times New Roman"/>
                <a:cs typeface="Times New Roman"/>
              </a:rPr>
              <a:t>b</a:t>
            </a:r>
            <a:r>
              <a:rPr sz="1950" i="1" spc="202" baseline="-23504" dirty="0">
                <a:latin typeface="Times New Roman"/>
                <a:cs typeface="Times New Roman"/>
              </a:rPr>
              <a:t>p</a:t>
            </a:r>
            <a:r>
              <a:rPr sz="1950" i="1" spc="-82" baseline="-23504" dirty="0">
                <a:latin typeface="Times New Roman"/>
                <a:cs typeface="Times New Roman"/>
              </a:rPr>
              <a:t> </a:t>
            </a:r>
            <a:r>
              <a:rPr sz="2250" i="1" spc="215" dirty="0">
                <a:latin typeface="Times New Roman"/>
                <a:cs typeface="Times New Roman"/>
              </a:rPr>
              <a:t>N</a:t>
            </a:r>
            <a:r>
              <a:rPr sz="1950" i="1" spc="322" baseline="-23504" dirty="0">
                <a:latin typeface="Times New Roman"/>
                <a:cs typeface="Times New Roman"/>
              </a:rPr>
              <a:t>R</a:t>
            </a:r>
            <a:r>
              <a:rPr sz="2250" i="1" spc="215" dirty="0">
                <a:latin typeface="Times New Roman"/>
                <a:cs typeface="Times New Roman"/>
              </a:rPr>
              <a:t>dR</a:t>
            </a:r>
            <a:endParaRPr sz="2250">
              <a:latin typeface="Times New Roman"/>
              <a:cs typeface="Times New Roman"/>
            </a:endParaRPr>
          </a:p>
        </p:txBody>
      </p:sp>
      <p:sp>
        <p:nvSpPr>
          <p:cNvPr id="30" name="object 30"/>
          <p:cNvSpPr/>
          <p:nvPr/>
        </p:nvSpPr>
        <p:spPr>
          <a:xfrm>
            <a:off x="4919813" y="6362453"/>
            <a:ext cx="359410" cy="0"/>
          </a:xfrm>
          <a:custGeom>
            <a:avLst/>
            <a:gdLst/>
            <a:ahLst/>
            <a:cxnLst/>
            <a:rect l="l" t="t" r="r" b="b"/>
            <a:pathLst>
              <a:path w="359410">
                <a:moveTo>
                  <a:pt x="0" y="0"/>
                </a:moveTo>
                <a:lnTo>
                  <a:pt x="358991" y="0"/>
                </a:lnTo>
              </a:path>
            </a:pathLst>
          </a:custGeom>
          <a:ln w="9974">
            <a:solidFill>
              <a:srgbClr val="000000"/>
            </a:solidFill>
          </a:ln>
        </p:spPr>
        <p:txBody>
          <a:bodyPr wrap="square" lIns="0" tIns="0" rIns="0" bIns="0" rtlCol="0"/>
          <a:lstStyle/>
          <a:p>
            <a:endParaRPr/>
          </a:p>
        </p:txBody>
      </p:sp>
      <p:grpSp>
        <p:nvGrpSpPr>
          <p:cNvPr id="31" name="object 31"/>
          <p:cNvGrpSpPr/>
          <p:nvPr/>
        </p:nvGrpSpPr>
        <p:grpSpPr>
          <a:xfrm>
            <a:off x="6139167" y="6112271"/>
            <a:ext cx="1221105" cy="601345"/>
            <a:chOff x="6139167" y="6112271"/>
            <a:chExt cx="1221105" cy="601345"/>
          </a:xfrm>
        </p:grpSpPr>
        <p:sp>
          <p:nvSpPr>
            <p:cNvPr id="32" name="object 32"/>
            <p:cNvSpPr/>
            <p:nvPr/>
          </p:nvSpPr>
          <p:spPr>
            <a:xfrm>
              <a:off x="6449682" y="6576875"/>
              <a:ext cx="33655" cy="17780"/>
            </a:xfrm>
            <a:custGeom>
              <a:avLst/>
              <a:gdLst/>
              <a:ahLst/>
              <a:cxnLst/>
              <a:rect l="l" t="t" r="r" b="b"/>
              <a:pathLst>
                <a:path w="33654" h="17779">
                  <a:moveTo>
                    <a:pt x="0" y="17546"/>
                  </a:moveTo>
                  <a:lnTo>
                    <a:pt x="33615" y="0"/>
                  </a:lnTo>
                </a:path>
              </a:pathLst>
            </a:custGeom>
            <a:ln w="10237">
              <a:solidFill>
                <a:srgbClr val="000000"/>
              </a:solidFill>
            </a:ln>
          </p:spPr>
          <p:txBody>
            <a:bodyPr wrap="square" lIns="0" tIns="0" rIns="0" bIns="0" rtlCol="0"/>
            <a:lstStyle/>
            <a:p>
              <a:endParaRPr/>
            </a:p>
          </p:txBody>
        </p:sp>
        <p:sp>
          <p:nvSpPr>
            <p:cNvPr id="33" name="object 33"/>
            <p:cNvSpPr/>
            <p:nvPr/>
          </p:nvSpPr>
          <p:spPr>
            <a:xfrm>
              <a:off x="6483298" y="6582096"/>
              <a:ext cx="50165" cy="116205"/>
            </a:xfrm>
            <a:custGeom>
              <a:avLst/>
              <a:gdLst/>
              <a:ahLst/>
              <a:cxnLst/>
              <a:rect l="l" t="t" r="r" b="b"/>
              <a:pathLst>
                <a:path w="50165" h="116204">
                  <a:moveTo>
                    <a:pt x="0" y="0"/>
                  </a:moveTo>
                  <a:lnTo>
                    <a:pt x="49662" y="115738"/>
                  </a:lnTo>
                </a:path>
              </a:pathLst>
            </a:custGeom>
            <a:ln w="22022">
              <a:solidFill>
                <a:srgbClr val="000000"/>
              </a:solidFill>
            </a:ln>
          </p:spPr>
          <p:txBody>
            <a:bodyPr wrap="square" lIns="0" tIns="0" rIns="0" bIns="0" rtlCol="0"/>
            <a:lstStyle/>
            <a:p>
              <a:endParaRPr/>
            </a:p>
          </p:txBody>
        </p:sp>
        <p:sp>
          <p:nvSpPr>
            <p:cNvPr id="34" name="object 34"/>
            <p:cNvSpPr/>
            <p:nvPr/>
          </p:nvSpPr>
          <p:spPr>
            <a:xfrm>
              <a:off x="6144564" y="6117668"/>
              <a:ext cx="1216025" cy="590550"/>
            </a:xfrm>
            <a:custGeom>
              <a:avLst/>
              <a:gdLst/>
              <a:ahLst/>
              <a:cxnLst/>
              <a:rect l="l" t="t" r="r" b="b"/>
              <a:pathLst>
                <a:path w="1216025" h="590550">
                  <a:moveTo>
                    <a:pt x="393687" y="580166"/>
                  </a:moveTo>
                  <a:lnTo>
                    <a:pt x="458713" y="250005"/>
                  </a:lnTo>
                </a:path>
                <a:path w="1216025" h="590550">
                  <a:moveTo>
                    <a:pt x="458713" y="250005"/>
                  </a:moveTo>
                  <a:lnTo>
                    <a:pt x="1215668" y="250005"/>
                  </a:lnTo>
                </a:path>
                <a:path w="1216025" h="590550">
                  <a:moveTo>
                    <a:pt x="467751" y="0"/>
                  </a:moveTo>
                  <a:lnTo>
                    <a:pt x="0" y="590127"/>
                  </a:lnTo>
                </a:path>
              </a:pathLst>
            </a:custGeom>
            <a:ln w="10588">
              <a:solidFill>
                <a:srgbClr val="000000"/>
              </a:solidFill>
            </a:ln>
          </p:spPr>
          <p:txBody>
            <a:bodyPr wrap="square" lIns="0" tIns="0" rIns="0" bIns="0" rtlCol="0"/>
            <a:lstStyle/>
            <a:p>
              <a:endParaRPr/>
            </a:p>
          </p:txBody>
        </p:sp>
      </p:grpSp>
      <p:sp>
        <p:nvSpPr>
          <p:cNvPr id="35" name="object 35"/>
          <p:cNvSpPr txBox="1"/>
          <p:nvPr/>
        </p:nvSpPr>
        <p:spPr>
          <a:xfrm>
            <a:off x="5023941" y="6356567"/>
            <a:ext cx="160655" cy="313690"/>
          </a:xfrm>
          <a:prstGeom prst="rect">
            <a:avLst/>
          </a:prstGeom>
        </p:spPr>
        <p:txBody>
          <a:bodyPr vert="horz" wrap="square" lIns="0" tIns="17145" rIns="0" bIns="0" rtlCol="0">
            <a:spAutoFit/>
          </a:bodyPr>
          <a:lstStyle/>
          <a:p>
            <a:pPr marL="12700">
              <a:lnSpc>
                <a:spcPct val="100000"/>
              </a:lnSpc>
              <a:spcBef>
                <a:spcPts val="135"/>
              </a:spcBef>
            </a:pPr>
            <a:r>
              <a:rPr sz="1850" spc="135" dirty="0">
                <a:latin typeface="Times New Roman"/>
                <a:cs typeface="Times New Roman"/>
              </a:rPr>
              <a:t>2</a:t>
            </a:r>
            <a:endParaRPr sz="1850">
              <a:latin typeface="Times New Roman"/>
              <a:cs typeface="Times New Roman"/>
            </a:endParaRPr>
          </a:p>
        </p:txBody>
      </p:sp>
      <p:sp>
        <p:nvSpPr>
          <p:cNvPr id="36" name="object 36"/>
          <p:cNvSpPr txBox="1"/>
          <p:nvPr/>
        </p:nvSpPr>
        <p:spPr>
          <a:xfrm>
            <a:off x="7230705" y="6366657"/>
            <a:ext cx="104139" cy="193040"/>
          </a:xfrm>
          <a:prstGeom prst="rect">
            <a:avLst/>
          </a:prstGeom>
        </p:spPr>
        <p:txBody>
          <a:bodyPr vert="horz" wrap="square" lIns="0" tIns="12700" rIns="0" bIns="0" rtlCol="0">
            <a:spAutoFit/>
          </a:bodyPr>
          <a:lstStyle/>
          <a:p>
            <a:pPr marL="12700">
              <a:lnSpc>
                <a:spcPct val="100000"/>
              </a:lnSpc>
              <a:spcBef>
                <a:spcPts val="100"/>
              </a:spcBef>
            </a:pPr>
            <a:r>
              <a:rPr sz="1100" spc="65" dirty="0">
                <a:latin typeface="Times New Roman"/>
                <a:cs typeface="Times New Roman"/>
              </a:rPr>
              <a:t>2</a:t>
            </a:r>
            <a:endParaRPr sz="1100">
              <a:latin typeface="Times New Roman"/>
              <a:cs typeface="Times New Roman"/>
            </a:endParaRPr>
          </a:p>
        </p:txBody>
      </p:sp>
      <p:sp>
        <p:nvSpPr>
          <p:cNvPr id="37" name="object 37"/>
          <p:cNvSpPr txBox="1"/>
          <p:nvPr/>
        </p:nvSpPr>
        <p:spPr>
          <a:xfrm>
            <a:off x="7212630" y="6533636"/>
            <a:ext cx="104139" cy="193040"/>
          </a:xfrm>
          <a:prstGeom prst="rect">
            <a:avLst/>
          </a:prstGeom>
        </p:spPr>
        <p:txBody>
          <a:bodyPr vert="horz" wrap="square" lIns="0" tIns="12700" rIns="0" bIns="0" rtlCol="0">
            <a:spAutoFit/>
          </a:bodyPr>
          <a:lstStyle/>
          <a:p>
            <a:pPr marL="12700">
              <a:lnSpc>
                <a:spcPct val="100000"/>
              </a:lnSpc>
              <a:spcBef>
                <a:spcPts val="100"/>
              </a:spcBef>
            </a:pPr>
            <a:r>
              <a:rPr sz="1100" spc="65" dirty="0">
                <a:latin typeface="Times New Roman"/>
                <a:cs typeface="Times New Roman"/>
              </a:rPr>
              <a:t>0</a:t>
            </a:r>
            <a:endParaRPr sz="1100">
              <a:latin typeface="Times New Roman"/>
              <a:cs typeface="Times New Roman"/>
            </a:endParaRPr>
          </a:p>
        </p:txBody>
      </p:sp>
      <p:sp>
        <p:nvSpPr>
          <p:cNvPr id="38" name="object 38"/>
          <p:cNvSpPr txBox="1"/>
          <p:nvPr/>
        </p:nvSpPr>
        <p:spPr>
          <a:xfrm>
            <a:off x="6284423" y="6208210"/>
            <a:ext cx="104139" cy="193040"/>
          </a:xfrm>
          <a:prstGeom prst="rect">
            <a:avLst/>
          </a:prstGeom>
        </p:spPr>
        <p:txBody>
          <a:bodyPr vert="horz" wrap="square" lIns="0" tIns="12700" rIns="0" bIns="0" rtlCol="0">
            <a:spAutoFit/>
          </a:bodyPr>
          <a:lstStyle/>
          <a:p>
            <a:pPr marL="12700">
              <a:lnSpc>
                <a:spcPct val="100000"/>
              </a:lnSpc>
              <a:spcBef>
                <a:spcPts val="100"/>
              </a:spcBef>
            </a:pPr>
            <a:r>
              <a:rPr sz="1100" spc="65" dirty="0">
                <a:latin typeface="Times New Roman"/>
                <a:cs typeface="Times New Roman"/>
              </a:rPr>
              <a:t>0</a:t>
            </a:r>
            <a:endParaRPr sz="1100">
              <a:latin typeface="Times New Roman"/>
              <a:cs typeface="Times New Roman"/>
            </a:endParaRPr>
          </a:p>
        </p:txBody>
      </p:sp>
      <p:sp>
        <p:nvSpPr>
          <p:cNvPr id="39" name="object 39"/>
          <p:cNvSpPr txBox="1"/>
          <p:nvPr/>
        </p:nvSpPr>
        <p:spPr>
          <a:xfrm>
            <a:off x="5764870" y="6162676"/>
            <a:ext cx="104139" cy="193040"/>
          </a:xfrm>
          <a:prstGeom prst="rect">
            <a:avLst/>
          </a:prstGeom>
        </p:spPr>
        <p:txBody>
          <a:bodyPr vert="horz" wrap="square" lIns="0" tIns="12700" rIns="0" bIns="0" rtlCol="0">
            <a:spAutoFit/>
          </a:bodyPr>
          <a:lstStyle/>
          <a:p>
            <a:pPr marL="12700">
              <a:lnSpc>
                <a:spcPct val="100000"/>
              </a:lnSpc>
              <a:spcBef>
                <a:spcPts val="100"/>
              </a:spcBef>
            </a:pPr>
            <a:r>
              <a:rPr sz="1100" spc="65" dirty="0">
                <a:latin typeface="Times New Roman"/>
                <a:cs typeface="Times New Roman"/>
              </a:rPr>
              <a:t>2</a:t>
            </a:r>
            <a:endParaRPr sz="1100">
              <a:latin typeface="Times New Roman"/>
              <a:cs typeface="Times New Roman"/>
            </a:endParaRPr>
          </a:p>
        </p:txBody>
      </p:sp>
      <p:sp>
        <p:nvSpPr>
          <p:cNvPr id="40" name="object 40"/>
          <p:cNvSpPr txBox="1"/>
          <p:nvPr/>
        </p:nvSpPr>
        <p:spPr>
          <a:xfrm>
            <a:off x="4895049" y="6018807"/>
            <a:ext cx="379095" cy="313690"/>
          </a:xfrm>
          <a:prstGeom prst="rect">
            <a:avLst/>
          </a:prstGeom>
        </p:spPr>
        <p:txBody>
          <a:bodyPr vert="horz" wrap="square" lIns="0" tIns="17145" rIns="0" bIns="0" rtlCol="0">
            <a:spAutoFit/>
          </a:bodyPr>
          <a:lstStyle/>
          <a:p>
            <a:pPr marL="38100">
              <a:lnSpc>
                <a:spcPct val="100000"/>
              </a:lnSpc>
              <a:spcBef>
                <a:spcPts val="135"/>
              </a:spcBef>
            </a:pPr>
            <a:r>
              <a:rPr sz="1850" spc="175" dirty="0">
                <a:latin typeface="Times New Roman"/>
                <a:cs typeface="Times New Roman"/>
              </a:rPr>
              <a:t>C</a:t>
            </a:r>
            <a:r>
              <a:rPr sz="1650" spc="262" baseline="-22727" dirty="0">
                <a:latin typeface="Times New Roman"/>
                <a:cs typeface="Times New Roman"/>
              </a:rPr>
              <a:t>A</a:t>
            </a:r>
            <a:endParaRPr sz="1650" baseline="-22727">
              <a:latin typeface="Times New Roman"/>
              <a:cs typeface="Times New Roman"/>
            </a:endParaRPr>
          </a:p>
        </p:txBody>
      </p:sp>
      <p:sp>
        <p:nvSpPr>
          <p:cNvPr id="41" name="object 41"/>
          <p:cNvSpPr txBox="1"/>
          <p:nvPr/>
        </p:nvSpPr>
        <p:spPr>
          <a:xfrm>
            <a:off x="6573774" y="6266437"/>
            <a:ext cx="310515" cy="313690"/>
          </a:xfrm>
          <a:prstGeom prst="rect">
            <a:avLst/>
          </a:prstGeom>
        </p:spPr>
        <p:txBody>
          <a:bodyPr vert="horz" wrap="square" lIns="0" tIns="17145" rIns="0" bIns="0" rtlCol="0">
            <a:spAutoFit/>
          </a:bodyPr>
          <a:lstStyle/>
          <a:p>
            <a:pPr marL="38100">
              <a:lnSpc>
                <a:spcPct val="100000"/>
              </a:lnSpc>
              <a:spcBef>
                <a:spcPts val="135"/>
              </a:spcBef>
            </a:pPr>
            <a:r>
              <a:rPr sz="2775" i="1" spc="270" baseline="-25525" dirty="0">
                <a:latin typeface="Times New Roman"/>
                <a:cs typeface="Times New Roman"/>
              </a:rPr>
              <a:t>u</a:t>
            </a:r>
            <a:r>
              <a:rPr sz="1100" spc="180" dirty="0">
                <a:latin typeface="Times New Roman"/>
                <a:cs typeface="Times New Roman"/>
              </a:rPr>
              <a:t>2</a:t>
            </a:r>
            <a:endParaRPr sz="1100">
              <a:latin typeface="Times New Roman"/>
              <a:cs typeface="Times New Roman"/>
            </a:endParaRPr>
          </a:p>
        </p:txBody>
      </p:sp>
      <p:sp>
        <p:nvSpPr>
          <p:cNvPr id="42" name="object 42"/>
          <p:cNvSpPr txBox="1"/>
          <p:nvPr/>
        </p:nvSpPr>
        <p:spPr>
          <a:xfrm>
            <a:off x="5480009" y="6329661"/>
            <a:ext cx="104139" cy="193040"/>
          </a:xfrm>
          <a:prstGeom prst="rect">
            <a:avLst/>
          </a:prstGeom>
        </p:spPr>
        <p:txBody>
          <a:bodyPr vert="horz" wrap="square" lIns="0" tIns="12700" rIns="0" bIns="0" rtlCol="0">
            <a:spAutoFit/>
          </a:bodyPr>
          <a:lstStyle/>
          <a:p>
            <a:pPr marL="12700">
              <a:lnSpc>
                <a:spcPct val="100000"/>
              </a:lnSpc>
              <a:spcBef>
                <a:spcPts val="100"/>
              </a:spcBef>
            </a:pPr>
            <a:r>
              <a:rPr sz="1100" i="1" spc="65" dirty="0">
                <a:latin typeface="Times New Roman"/>
                <a:cs typeface="Times New Roman"/>
              </a:rPr>
              <a:t>a</a:t>
            </a:r>
            <a:endParaRPr sz="1100">
              <a:latin typeface="Times New Roman"/>
              <a:cs typeface="Times New Roman"/>
            </a:endParaRPr>
          </a:p>
        </p:txBody>
      </p:sp>
      <p:sp>
        <p:nvSpPr>
          <p:cNvPr id="43" name="object 43"/>
          <p:cNvSpPr txBox="1"/>
          <p:nvPr/>
        </p:nvSpPr>
        <p:spPr>
          <a:xfrm>
            <a:off x="7381258" y="6302963"/>
            <a:ext cx="128905" cy="313690"/>
          </a:xfrm>
          <a:prstGeom prst="rect">
            <a:avLst/>
          </a:prstGeom>
        </p:spPr>
        <p:txBody>
          <a:bodyPr vert="horz" wrap="square" lIns="0" tIns="17145" rIns="0" bIns="0" rtlCol="0">
            <a:spAutoFit/>
          </a:bodyPr>
          <a:lstStyle/>
          <a:p>
            <a:pPr marL="12700">
              <a:lnSpc>
                <a:spcPct val="100000"/>
              </a:lnSpc>
              <a:spcBef>
                <a:spcPts val="135"/>
              </a:spcBef>
            </a:pPr>
            <a:r>
              <a:rPr sz="1850" spc="100" dirty="0">
                <a:latin typeface="Symbol"/>
                <a:cs typeface="Symbol"/>
              </a:rPr>
              <a:t></a:t>
            </a:r>
            <a:endParaRPr sz="1850">
              <a:latin typeface="Symbol"/>
              <a:cs typeface="Symbol"/>
            </a:endParaRPr>
          </a:p>
        </p:txBody>
      </p:sp>
      <p:sp>
        <p:nvSpPr>
          <p:cNvPr id="44" name="object 44"/>
          <p:cNvSpPr txBox="1"/>
          <p:nvPr/>
        </p:nvSpPr>
        <p:spPr>
          <a:xfrm>
            <a:off x="7343158" y="6169658"/>
            <a:ext cx="1723389" cy="313690"/>
          </a:xfrm>
          <a:prstGeom prst="rect">
            <a:avLst/>
          </a:prstGeom>
        </p:spPr>
        <p:txBody>
          <a:bodyPr vert="horz" wrap="square" lIns="0" tIns="17145" rIns="0" bIns="0" rtlCol="0">
            <a:spAutoFit/>
          </a:bodyPr>
          <a:lstStyle/>
          <a:p>
            <a:pPr marL="50800">
              <a:lnSpc>
                <a:spcPct val="100000"/>
              </a:lnSpc>
              <a:spcBef>
                <a:spcPts val="135"/>
              </a:spcBef>
              <a:tabLst>
                <a:tab pos="1263015" algn="l"/>
              </a:tabLst>
            </a:pPr>
            <a:r>
              <a:rPr sz="2775" spc="165" baseline="12012" dirty="0">
                <a:latin typeface="Symbol"/>
                <a:cs typeface="Symbol"/>
              </a:rPr>
              <a:t></a:t>
            </a:r>
            <a:r>
              <a:rPr sz="1850" i="1" spc="110" dirty="0">
                <a:latin typeface="Times New Roman"/>
                <a:cs typeface="Times New Roman"/>
              </a:rPr>
              <a:t>b</a:t>
            </a:r>
            <a:r>
              <a:rPr sz="1650" i="1" spc="165" baseline="-22727" dirty="0">
                <a:latin typeface="Times New Roman"/>
                <a:cs typeface="Times New Roman"/>
              </a:rPr>
              <a:t>p</a:t>
            </a:r>
            <a:r>
              <a:rPr sz="1650" i="1" spc="-75" baseline="-22727" dirty="0">
                <a:latin typeface="Times New Roman"/>
                <a:cs typeface="Times New Roman"/>
              </a:rPr>
              <a:t> </a:t>
            </a:r>
            <a:r>
              <a:rPr sz="1850" i="1" spc="210" dirty="0">
                <a:latin typeface="Times New Roman"/>
                <a:cs typeface="Times New Roman"/>
              </a:rPr>
              <a:t>N</a:t>
            </a:r>
            <a:r>
              <a:rPr sz="1650" i="1" spc="315" baseline="-22727" dirty="0">
                <a:latin typeface="Times New Roman"/>
                <a:cs typeface="Times New Roman"/>
              </a:rPr>
              <a:t>R</a:t>
            </a:r>
            <a:r>
              <a:rPr sz="1650" i="1" spc="-209" baseline="-22727" dirty="0">
                <a:latin typeface="Times New Roman"/>
                <a:cs typeface="Times New Roman"/>
              </a:rPr>
              <a:t> </a:t>
            </a:r>
            <a:r>
              <a:rPr sz="1850" i="1" spc="140" dirty="0">
                <a:latin typeface="Times New Roman"/>
                <a:cs typeface="Times New Roman"/>
              </a:rPr>
              <a:t>dR	</a:t>
            </a:r>
            <a:r>
              <a:rPr sz="1850" spc="110" dirty="0">
                <a:latin typeface="Times New Roman"/>
                <a:cs typeface="Times New Roman"/>
              </a:rPr>
              <a:t>(W)</a:t>
            </a:r>
            <a:endParaRPr sz="1850">
              <a:latin typeface="Times New Roman"/>
              <a:cs typeface="Times New Roman"/>
            </a:endParaRPr>
          </a:p>
        </p:txBody>
      </p:sp>
      <p:sp>
        <p:nvSpPr>
          <p:cNvPr id="45" name="object 45"/>
          <p:cNvSpPr txBox="1"/>
          <p:nvPr/>
        </p:nvSpPr>
        <p:spPr>
          <a:xfrm>
            <a:off x="7381258" y="6456660"/>
            <a:ext cx="128905" cy="313690"/>
          </a:xfrm>
          <a:prstGeom prst="rect">
            <a:avLst/>
          </a:prstGeom>
        </p:spPr>
        <p:txBody>
          <a:bodyPr vert="horz" wrap="square" lIns="0" tIns="17145" rIns="0" bIns="0" rtlCol="0">
            <a:spAutoFit/>
          </a:bodyPr>
          <a:lstStyle/>
          <a:p>
            <a:pPr marL="12700">
              <a:lnSpc>
                <a:spcPct val="100000"/>
              </a:lnSpc>
              <a:spcBef>
                <a:spcPts val="135"/>
              </a:spcBef>
            </a:pPr>
            <a:r>
              <a:rPr sz="1850" spc="100" dirty="0">
                <a:latin typeface="Symbol"/>
                <a:cs typeface="Symbol"/>
              </a:rPr>
              <a:t></a:t>
            </a:r>
            <a:endParaRPr sz="1850">
              <a:latin typeface="Symbol"/>
              <a:cs typeface="Symbol"/>
            </a:endParaRPr>
          </a:p>
        </p:txBody>
      </p:sp>
      <p:sp>
        <p:nvSpPr>
          <p:cNvPr id="46" name="object 46"/>
          <p:cNvSpPr txBox="1"/>
          <p:nvPr/>
        </p:nvSpPr>
        <p:spPr>
          <a:xfrm>
            <a:off x="5988893" y="6302963"/>
            <a:ext cx="128905" cy="313690"/>
          </a:xfrm>
          <a:prstGeom prst="rect">
            <a:avLst/>
          </a:prstGeom>
        </p:spPr>
        <p:txBody>
          <a:bodyPr vert="horz" wrap="square" lIns="0" tIns="17145" rIns="0" bIns="0" rtlCol="0">
            <a:spAutoFit/>
          </a:bodyPr>
          <a:lstStyle/>
          <a:p>
            <a:pPr marL="12700">
              <a:lnSpc>
                <a:spcPct val="100000"/>
              </a:lnSpc>
              <a:spcBef>
                <a:spcPts val="135"/>
              </a:spcBef>
            </a:pPr>
            <a:r>
              <a:rPr sz="1850" spc="100" dirty="0">
                <a:latin typeface="Symbol"/>
                <a:cs typeface="Symbol"/>
              </a:rPr>
              <a:t></a:t>
            </a:r>
            <a:endParaRPr sz="1850">
              <a:latin typeface="Symbol"/>
              <a:cs typeface="Symbol"/>
            </a:endParaRPr>
          </a:p>
        </p:txBody>
      </p:sp>
      <p:sp>
        <p:nvSpPr>
          <p:cNvPr id="47" name="object 47"/>
          <p:cNvSpPr txBox="1"/>
          <p:nvPr/>
        </p:nvSpPr>
        <p:spPr>
          <a:xfrm>
            <a:off x="5988893" y="6118432"/>
            <a:ext cx="128905" cy="313690"/>
          </a:xfrm>
          <a:prstGeom prst="rect">
            <a:avLst/>
          </a:prstGeom>
        </p:spPr>
        <p:txBody>
          <a:bodyPr vert="horz" wrap="square" lIns="0" tIns="17145" rIns="0" bIns="0" rtlCol="0">
            <a:spAutoFit/>
          </a:bodyPr>
          <a:lstStyle/>
          <a:p>
            <a:pPr marL="12700">
              <a:lnSpc>
                <a:spcPct val="100000"/>
              </a:lnSpc>
              <a:spcBef>
                <a:spcPts val="135"/>
              </a:spcBef>
            </a:pPr>
            <a:r>
              <a:rPr sz="1850" spc="100" dirty="0">
                <a:latin typeface="Symbol"/>
                <a:cs typeface="Symbol"/>
              </a:rPr>
              <a:t></a:t>
            </a:r>
            <a:endParaRPr sz="1850">
              <a:latin typeface="Symbol"/>
              <a:cs typeface="Symbol"/>
            </a:endParaRPr>
          </a:p>
        </p:txBody>
      </p:sp>
      <p:sp>
        <p:nvSpPr>
          <p:cNvPr id="48" name="object 48"/>
          <p:cNvSpPr txBox="1"/>
          <p:nvPr/>
        </p:nvSpPr>
        <p:spPr>
          <a:xfrm>
            <a:off x="5988893" y="6456660"/>
            <a:ext cx="128905" cy="313690"/>
          </a:xfrm>
          <a:prstGeom prst="rect">
            <a:avLst/>
          </a:prstGeom>
        </p:spPr>
        <p:txBody>
          <a:bodyPr vert="horz" wrap="square" lIns="0" tIns="17145" rIns="0" bIns="0" rtlCol="0">
            <a:spAutoFit/>
          </a:bodyPr>
          <a:lstStyle/>
          <a:p>
            <a:pPr marL="12700">
              <a:lnSpc>
                <a:spcPct val="100000"/>
              </a:lnSpc>
              <a:spcBef>
                <a:spcPts val="135"/>
              </a:spcBef>
            </a:pPr>
            <a:r>
              <a:rPr sz="1850" spc="100" dirty="0">
                <a:latin typeface="Symbol"/>
                <a:cs typeface="Symbol"/>
              </a:rPr>
              <a:t></a:t>
            </a:r>
            <a:endParaRPr sz="1850">
              <a:latin typeface="Symbol"/>
              <a:cs typeface="Symbol"/>
            </a:endParaRPr>
          </a:p>
        </p:txBody>
      </p:sp>
      <p:sp>
        <p:nvSpPr>
          <p:cNvPr id="49" name="object 49"/>
          <p:cNvSpPr txBox="1"/>
          <p:nvPr/>
        </p:nvSpPr>
        <p:spPr>
          <a:xfrm>
            <a:off x="5950793" y="5965206"/>
            <a:ext cx="1584960" cy="313690"/>
          </a:xfrm>
          <a:prstGeom prst="rect">
            <a:avLst/>
          </a:prstGeom>
        </p:spPr>
        <p:txBody>
          <a:bodyPr vert="horz" wrap="square" lIns="0" tIns="17145" rIns="0" bIns="0" rtlCol="0">
            <a:spAutoFit/>
          </a:bodyPr>
          <a:lstStyle/>
          <a:p>
            <a:pPr marL="50800">
              <a:lnSpc>
                <a:spcPct val="100000"/>
              </a:lnSpc>
              <a:spcBef>
                <a:spcPts val="135"/>
              </a:spcBef>
              <a:tabLst>
                <a:tab pos="1442720" algn="l"/>
              </a:tabLst>
            </a:pPr>
            <a:r>
              <a:rPr sz="1850" spc="100" dirty="0">
                <a:latin typeface="Symbol"/>
                <a:cs typeface="Symbol"/>
              </a:rPr>
              <a:t></a:t>
            </a:r>
            <a:r>
              <a:rPr sz="1850" spc="125" dirty="0">
                <a:latin typeface="Times New Roman"/>
                <a:cs typeface="Times New Roman"/>
              </a:rPr>
              <a:t> </a:t>
            </a:r>
            <a:r>
              <a:rPr sz="2775" i="1" spc="179" baseline="-19519" dirty="0">
                <a:latin typeface="Times New Roman"/>
                <a:cs typeface="Times New Roman"/>
              </a:rPr>
              <a:t>v	</a:t>
            </a:r>
            <a:r>
              <a:rPr sz="1850" spc="100" dirty="0">
                <a:latin typeface="Symbol"/>
                <a:cs typeface="Symbol"/>
              </a:rPr>
              <a:t></a:t>
            </a:r>
            <a:endParaRPr sz="1850">
              <a:latin typeface="Symbol"/>
              <a:cs typeface="Symbol"/>
            </a:endParaRPr>
          </a:p>
        </p:txBody>
      </p:sp>
      <p:sp>
        <p:nvSpPr>
          <p:cNvPr id="50" name="object 50"/>
          <p:cNvSpPr txBox="1"/>
          <p:nvPr/>
        </p:nvSpPr>
        <p:spPr>
          <a:xfrm>
            <a:off x="6904249" y="6373645"/>
            <a:ext cx="335915" cy="313690"/>
          </a:xfrm>
          <a:prstGeom prst="rect">
            <a:avLst/>
          </a:prstGeom>
        </p:spPr>
        <p:txBody>
          <a:bodyPr vert="horz" wrap="square" lIns="0" tIns="17145" rIns="0" bIns="0" rtlCol="0">
            <a:spAutoFit/>
          </a:bodyPr>
          <a:lstStyle/>
          <a:p>
            <a:pPr marL="203200" indent="-191135">
              <a:lnSpc>
                <a:spcPct val="100000"/>
              </a:lnSpc>
              <a:spcBef>
                <a:spcPts val="135"/>
              </a:spcBef>
              <a:buFont typeface="Symbol"/>
              <a:buChar char=""/>
              <a:tabLst>
                <a:tab pos="203835" algn="l"/>
              </a:tabLst>
            </a:pPr>
            <a:r>
              <a:rPr sz="1850" i="1" spc="120" dirty="0">
                <a:latin typeface="Times New Roman"/>
                <a:cs typeface="Times New Roman"/>
              </a:rPr>
              <a:t>v</a:t>
            </a:r>
            <a:endParaRPr sz="1850">
              <a:latin typeface="Times New Roman"/>
              <a:cs typeface="Times New Roman"/>
            </a:endParaRPr>
          </a:p>
        </p:txBody>
      </p:sp>
      <p:sp>
        <p:nvSpPr>
          <p:cNvPr id="51" name="object 51"/>
          <p:cNvSpPr txBox="1"/>
          <p:nvPr/>
        </p:nvSpPr>
        <p:spPr>
          <a:xfrm>
            <a:off x="4332607" y="6153404"/>
            <a:ext cx="1675130" cy="332740"/>
          </a:xfrm>
          <a:prstGeom prst="rect">
            <a:avLst/>
          </a:prstGeom>
        </p:spPr>
        <p:txBody>
          <a:bodyPr vert="horz" wrap="square" lIns="0" tIns="14604" rIns="0" bIns="0" rtlCol="0">
            <a:spAutoFit/>
          </a:bodyPr>
          <a:lstStyle/>
          <a:p>
            <a:pPr marL="12700">
              <a:lnSpc>
                <a:spcPct val="100000"/>
              </a:lnSpc>
              <a:spcBef>
                <a:spcPts val="114"/>
              </a:spcBef>
              <a:tabLst>
                <a:tab pos="999490" algn="l"/>
              </a:tabLst>
            </a:pPr>
            <a:r>
              <a:rPr sz="1850" i="1" spc="140" dirty="0">
                <a:latin typeface="Times New Roman"/>
                <a:cs typeface="Times New Roman"/>
              </a:rPr>
              <a:t>dP</a:t>
            </a:r>
            <a:r>
              <a:rPr sz="1850" i="1" spc="40" dirty="0">
                <a:latin typeface="Times New Roman"/>
                <a:cs typeface="Times New Roman"/>
              </a:rPr>
              <a:t> </a:t>
            </a:r>
            <a:r>
              <a:rPr sz="1850" spc="145" dirty="0">
                <a:latin typeface="Symbol"/>
                <a:cs typeface="Symbol"/>
              </a:rPr>
              <a:t></a:t>
            </a:r>
            <a:r>
              <a:rPr sz="1850" spc="145" dirty="0">
                <a:latin typeface="Times New Roman"/>
                <a:cs typeface="Times New Roman"/>
              </a:rPr>
              <a:t>	</a:t>
            </a:r>
            <a:r>
              <a:rPr sz="2000" spc="65" dirty="0">
                <a:latin typeface="Symbol"/>
                <a:cs typeface="Symbol"/>
              </a:rPr>
              <a:t></a:t>
            </a:r>
            <a:r>
              <a:rPr sz="2000" spc="330" dirty="0">
                <a:latin typeface="Times New Roman"/>
                <a:cs typeface="Times New Roman"/>
              </a:rPr>
              <a:t> </a:t>
            </a:r>
            <a:r>
              <a:rPr sz="1850" i="1" spc="180" dirty="0">
                <a:latin typeface="Times New Roman"/>
                <a:cs typeface="Times New Roman"/>
              </a:rPr>
              <a:t>w</a:t>
            </a:r>
            <a:r>
              <a:rPr sz="1850" i="1" spc="185" dirty="0">
                <a:latin typeface="Times New Roman"/>
                <a:cs typeface="Times New Roman"/>
              </a:rPr>
              <a:t> </a:t>
            </a:r>
            <a:r>
              <a:rPr sz="1850" i="1" spc="135" dirty="0">
                <a:latin typeface="Times New Roman"/>
                <a:cs typeface="Times New Roman"/>
              </a:rPr>
              <a:t>u</a:t>
            </a:r>
            <a:endParaRPr sz="1850">
              <a:latin typeface="Times New Roman"/>
              <a:cs typeface="Times New Roman"/>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72</a:t>
            </a:r>
            <a:endParaRPr sz="1200">
              <a:latin typeface="Arial MT"/>
              <a:cs typeface="Arial MT"/>
            </a:endParaRPr>
          </a:p>
        </p:txBody>
      </p:sp>
      <p:sp>
        <p:nvSpPr>
          <p:cNvPr id="3" name="object 3"/>
          <p:cNvSpPr txBox="1"/>
          <p:nvPr/>
        </p:nvSpPr>
        <p:spPr>
          <a:xfrm>
            <a:off x="129539" y="208914"/>
            <a:ext cx="8372475" cy="330835"/>
          </a:xfrm>
          <a:prstGeom prst="rect">
            <a:avLst/>
          </a:prstGeom>
        </p:spPr>
        <p:txBody>
          <a:bodyPr vert="horz" wrap="square" lIns="0" tIns="12700" rIns="0" bIns="0" rtlCol="0">
            <a:spAutoFit/>
          </a:bodyPr>
          <a:lstStyle/>
          <a:p>
            <a:pPr marL="38100">
              <a:lnSpc>
                <a:spcPct val="100000"/>
              </a:lnSpc>
              <a:spcBef>
                <a:spcPts val="100"/>
              </a:spcBef>
            </a:pPr>
            <a:r>
              <a:rPr sz="2000" dirty="0">
                <a:latin typeface="Times New Roman"/>
                <a:cs typeface="Times New Roman"/>
              </a:rPr>
              <a:t>The </a:t>
            </a:r>
            <a:r>
              <a:rPr sz="2000" spc="-5" dirty="0">
                <a:latin typeface="Times New Roman"/>
                <a:cs typeface="Times New Roman"/>
              </a:rPr>
              <a:t>total</a:t>
            </a:r>
            <a:r>
              <a:rPr sz="2000" spc="-25" dirty="0">
                <a:latin typeface="Times New Roman"/>
                <a:cs typeface="Times New Roman"/>
              </a:rPr>
              <a:t> </a:t>
            </a:r>
            <a:r>
              <a:rPr sz="2000" dirty="0">
                <a:latin typeface="Times New Roman"/>
                <a:cs typeface="Times New Roman"/>
              </a:rPr>
              <a:t>power</a:t>
            </a:r>
            <a:r>
              <a:rPr sz="2000" spc="-1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rotor</a:t>
            </a:r>
            <a:r>
              <a:rPr sz="2000" spc="-40" dirty="0">
                <a:latin typeface="Times New Roman"/>
                <a:cs typeface="Times New Roman"/>
              </a:rPr>
              <a:t> </a:t>
            </a:r>
            <a:r>
              <a:rPr sz="2000" dirty="0">
                <a:latin typeface="Times New Roman"/>
                <a:cs typeface="Times New Roman"/>
              </a:rPr>
              <a:t>can be</a:t>
            </a:r>
            <a:r>
              <a:rPr sz="2000" spc="5" dirty="0">
                <a:latin typeface="Times New Roman"/>
                <a:cs typeface="Times New Roman"/>
              </a:rPr>
              <a:t> </a:t>
            </a:r>
            <a:r>
              <a:rPr sz="2000" spc="-5" dirty="0">
                <a:latin typeface="Times New Roman"/>
                <a:cs typeface="Times New Roman"/>
              </a:rPr>
              <a:t>calculated</a:t>
            </a:r>
            <a:r>
              <a:rPr sz="2000" spc="-10" dirty="0">
                <a:latin typeface="Times New Roman"/>
                <a:cs typeface="Times New Roman"/>
              </a:rPr>
              <a:t> </a:t>
            </a:r>
            <a:r>
              <a:rPr sz="2000" dirty="0">
                <a:latin typeface="Times New Roman"/>
                <a:cs typeface="Times New Roman"/>
              </a:rPr>
              <a:t>by</a:t>
            </a:r>
            <a:r>
              <a:rPr sz="2000" spc="-5" dirty="0">
                <a:latin typeface="Times New Roman"/>
                <a:cs typeface="Times New Roman"/>
              </a:rPr>
              <a:t> </a:t>
            </a:r>
            <a:r>
              <a:rPr sz="2000" dirty="0">
                <a:latin typeface="Times New Roman"/>
                <a:cs typeface="Times New Roman"/>
              </a:rPr>
              <a:t>integration</a:t>
            </a:r>
            <a:r>
              <a:rPr sz="2000" spc="-3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i="1" dirty="0">
                <a:latin typeface="Times New Roman"/>
                <a:cs typeface="Times New Roman"/>
              </a:rPr>
              <a:t>dP</a:t>
            </a:r>
            <a:r>
              <a:rPr sz="2000" i="1" spc="-5" dirty="0">
                <a:latin typeface="Times New Roman"/>
                <a:cs typeface="Times New Roman"/>
              </a:rPr>
              <a:t> </a:t>
            </a:r>
            <a:r>
              <a:rPr sz="2000" dirty="0">
                <a:latin typeface="Times New Roman"/>
                <a:cs typeface="Times New Roman"/>
              </a:rPr>
              <a:t>from</a:t>
            </a:r>
            <a:r>
              <a:rPr sz="2000" spc="-20" dirty="0">
                <a:latin typeface="Times New Roman"/>
                <a:cs typeface="Times New Roman"/>
              </a:rPr>
              <a:t> </a:t>
            </a:r>
            <a:r>
              <a:rPr sz="2000" i="1" spc="5" dirty="0">
                <a:latin typeface="Times New Roman"/>
                <a:cs typeface="Times New Roman"/>
              </a:rPr>
              <a:t>R</a:t>
            </a:r>
            <a:r>
              <a:rPr sz="1950" i="1" spc="7" baseline="-21367" dirty="0">
                <a:latin typeface="Times New Roman"/>
                <a:cs typeface="Times New Roman"/>
              </a:rPr>
              <a:t>N</a:t>
            </a:r>
            <a:r>
              <a:rPr sz="1950" i="1" spc="254" baseline="-21367"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i="1" spc="5" dirty="0">
                <a:latin typeface="Times New Roman"/>
                <a:cs typeface="Times New Roman"/>
              </a:rPr>
              <a:t>R</a:t>
            </a:r>
            <a:r>
              <a:rPr sz="1950" i="1" spc="7" baseline="-21367" dirty="0">
                <a:latin typeface="Times New Roman"/>
                <a:cs typeface="Times New Roman"/>
              </a:rPr>
              <a:t>E</a:t>
            </a:r>
            <a:r>
              <a:rPr sz="1950" i="1" spc="15" baseline="-21367" dirty="0">
                <a:latin typeface="Times New Roman"/>
                <a:cs typeface="Times New Roman"/>
              </a:rPr>
              <a:t> </a:t>
            </a:r>
            <a:r>
              <a:rPr sz="2000" dirty="0">
                <a:latin typeface="Times New Roman"/>
                <a:cs typeface="Times New Roman"/>
              </a:rPr>
              <a:t>.</a:t>
            </a:r>
            <a:endParaRPr sz="2000">
              <a:latin typeface="Times New Roman"/>
              <a:cs typeface="Times New Roman"/>
            </a:endParaRPr>
          </a:p>
        </p:txBody>
      </p:sp>
      <p:sp>
        <p:nvSpPr>
          <p:cNvPr id="4" name="object 4"/>
          <p:cNvSpPr txBox="1"/>
          <p:nvPr/>
        </p:nvSpPr>
        <p:spPr>
          <a:xfrm>
            <a:off x="154939" y="666114"/>
            <a:ext cx="35877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S</a:t>
            </a:r>
            <a:r>
              <a:rPr sz="2000" spc="5" dirty="0">
                <a:latin typeface="Times New Roman"/>
                <a:cs typeface="Times New Roman"/>
              </a:rPr>
              <a:t>o</a:t>
            </a:r>
            <a:r>
              <a:rPr sz="2000" dirty="0">
                <a:latin typeface="Times New Roman"/>
                <a:cs typeface="Times New Roman"/>
              </a:rPr>
              <a:t>,</a:t>
            </a:r>
            <a:endParaRPr sz="2000">
              <a:latin typeface="Times New Roman"/>
              <a:cs typeface="Times New Roman"/>
            </a:endParaRPr>
          </a:p>
        </p:txBody>
      </p:sp>
      <p:sp>
        <p:nvSpPr>
          <p:cNvPr id="5" name="object 5"/>
          <p:cNvSpPr txBox="1"/>
          <p:nvPr/>
        </p:nvSpPr>
        <p:spPr>
          <a:xfrm>
            <a:off x="154939" y="1580769"/>
            <a:ext cx="8369934" cy="330835"/>
          </a:xfrm>
          <a:prstGeom prst="rect">
            <a:avLst/>
          </a:prstGeom>
        </p:spPr>
        <p:txBody>
          <a:bodyPr vert="horz" wrap="square" lIns="0" tIns="13335" rIns="0" bIns="0" rtlCol="0">
            <a:spAutoFit/>
          </a:bodyPr>
          <a:lstStyle/>
          <a:p>
            <a:pPr marL="12700">
              <a:lnSpc>
                <a:spcPct val="100000"/>
              </a:lnSpc>
              <a:spcBef>
                <a:spcPts val="105"/>
              </a:spcBef>
            </a:pPr>
            <a:r>
              <a:rPr sz="2000" spc="-20" dirty="0">
                <a:latin typeface="Times New Roman"/>
                <a:cs typeface="Times New Roman"/>
              </a:rPr>
              <a:t>Similarly,</a:t>
            </a:r>
            <a:r>
              <a:rPr sz="2000" spc="5" dirty="0">
                <a:latin typeface="Times New Roman"/>
                <a:cs typeface="Times New Roman"/>
              </a:rPr>
              <a:t> </a:t>
            </a:r>
            <a:r>
              <a:rPr sz="2000" spc="-5" dirty="0">
                <a:latin typeface="Times New Roman"/>
                <a:cs typeface="Times New Roman"/>
              </a:rPr>
              <a:t>thrust</a:t>
            </a:r>
            <a:r>
              <a:rPr sz="2000" spc="-35" dirty="0">
                <a:latin typeface="Times New Roman"/>
                <a:cs typeface="Times New Roman"/>
              </a:rPr>
              <a:t> </a:t>
            </a:r>
            <a:r>
              <a:rPr sz="2000" dirty="0">
                <a:latin typeface="Times New Roman"/>
                <a:cs typeface="Times New Roman"/>
              </a:rPr>
              <a:t>force</a:t>
            </a:r>
            <a:r>
              <a:rPr sz="2000" spc="-30" dirty="0">
                <a:latin typeface="Times New Roman"/>
                <a:cs typeface="Times New Roman"/>
              </a:rPr>
              <a:t> </a:t>
            </a:r>
            <a:r>
              <a:rPr sz="2000" dirty="0">
                <a:latin typeface="Times New Roman"/>
                <a:cs typeface="Times New Roman"/>
              </a:rPr>
              <a:t>can be</a:t>
            </a:r>
            <a:r>
              <a:rPr sz="2000" spc="5" dirty="0">
                <a:latin typeface="Times New Roman"/>
                <a:cs typeface="Times New Roman"/>
              </a:rPr>
              <a:t> </a:t>
            </a:r>
            <a:r>
              <a:rPr sz="2000" spc="-5" dirty="0">
                <a:latin typeface="Times New Roman"/>
                <a:cs typeface="Times New Roman"/>
              </a:rPr>
              <a:t>calculated</a:t>
            </a:r>
            <a:r>
              <a:rPr sz="2000" spc="-10" dirty="0">
                <a:latin typeface="Times New Roman"/>
                <a:cs typeface="Times New Roman"/>
              </a:rPr>
              <a:t> </a:t>
            </a:r>
            <a:r>
              <a:rPr sz="2000" dirty="0">
                <a:latin typeface="Times New Roman"/>
                <a:cs typeface="Times New Roman"/>
              </a:rPr>
              <a:t>on the</a:t>
            </a:r>
            <a:r>
              <a:rPr sz="2000" spc="-5" dirty="0">
                <a:latin typeface="Times New Roman"/>
                <a:cs typeface="Times New Roman"/>
              </a:rPr>
              <a:t> </a:t>
            </a:r>
            <a:r>
              <a:rPr sz="2000" dirty="0">
                <a:latin typeface="Times New Roman"/>
                <a:cs typeface="Times New Roman"/>
              </a:rPr>
              <a:t>rotor</a:t>
            </a:r>
            <a:r>
              <a:rPr sz="2000" spc="-25" dirty="0">
                <a:latin typeface="Times New Roman"/>
                <a:cs typeface="Times New Roman"/>
              </a:rPr>
              <a:t> </a:t>
            </a:r>
            <a:r>
              <a:rPr sz="2000" dirty="0">
                <a:latin typeface="Times New Roman"/>
                <a:cs typeface="Times New Roman"/>
              </a:rPr>
              <a:t>blades</a:t>
            </a:r>
            <a:r>
              <a:rPr sz="2000" spc="-25" dirty="0">
                <a:latin typeface="Times New Roman"/>
                <a:cs typeface="Times New Roman"/>
              </a:rPr>
              <a:t> </a:t>
            </a:r>
            <a:r>
              <a:rPr sz="2000" dirty="0">
                <a:latin typeface="Times New Roman"/>
                <a:cs typeface="Times New Roman"/>
              </a:rPr>
              <a:t>along</a:t>
            </a:r>
            <a:r>
              <a:rPr sz="2000" spc="-10"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vertical</a:t>
            </a:r>
            <a:r>
              <a:rPr sz="2000" spc="-20" dirty="0">
                <a:latin typeface="Times New Roman"/>
                <a:cs typeface="Times New Roman"/>
              </a:rPr>
              <a:t> </a:t>
            </a:r>
            <a:r>
              <a:rPr sz="2000" dirty="0">
                <a:latin typeface="Times New Roman"/>
                <a:cs typeface="Times New Roman"/>
              </a:rPr>
              <a:t>axis:</a:t>
            </a:r>
            <a:endParaRPr sz="2000">
              <a:latin typeface="Times New Roman"/>
              <a:cs typeface="Times New Roman"/>
            </a:endParaRPr>
          </a:p>
        </p:txBody>
      </p:sp>
      <p:grpSp>
        <p:nvGrpSpPr>
          <p:cNvPr id="6" name="object 6"/>
          <p:cNvGrpSpPr/>
          <p:nvPr/>
        </p:nvGrpSpPr>
        <p:grpSpPr>
          <a:xfrm>
            <a:off x="3361539" y="1010167"/>
            <a:ext cx="1094740" cy="385445"/>
            <a:chOff x="3361539" y="1010167"/>
            <a:chExt cx="1094740" cy="385445"/>
          </a:xfrm>
        </p:grpSpPr>
        <p:sp>
          <p:nvSpPr>
            <p:cNvPr id="7" name="object 7"/>
            <p:cNvSpPr/>
            <p:nvPr/>
          </p:nvSpPr>
          <p:spPr>
            <a:xfrm>
              <a:off x="3367397" y="1248237"/>
              <a:ext cx="41275" cy="19685"/>
            </a:xfrm>
            <a:custGeom>
              <a:avLst/>
              <a:gdLst/>
              <a:ahLst/>
              <a:cxnLst/>
              <a:rect l="l" t="t" r="r" b="b"/>
              <a:pathLst>
                <a:path w="41275" h="19684">
                  <a:moveTo>
                    <a:pt x="0" y="19638"/>
                  </a:moveTo>
                  <a:lnTo>
                    <a:pt x="40792" y="0"/>
                  </a:lnTo>
                </a:path>
              </a:pathLst>
            </a:custGeom>
            <a:ln w="11577">
              <a:solidFill>
                <a:srgbClr val="000000"/>
              </a:solidFill>
            </a:ln>
          </p:spPr>
          <p:txBody>
            <a:bodyPr wrap="square" lIns="0" tIns="0" rIns="0" bIns="0" rtlCol="0"/>
            <a:lstStyle/>
            <a:p>
              <a:endParaRPr/>
            </a:p>
          </p:txBody>
        </p:sp>
        <p:sp>
          <p:nvSpPr>
            <p:cNvPr id="8" name="object 8"/>
            <p:cNvSpPr/>
            <p:nvPr/>
          </p:nvSpPr>
          <p:spPr>
            <a:xfrm>
              <a:off x="3408189" y="1254074"/>
              <a:ext cx="59055" cy="128270"/>
            </a:xfrm>
            <a:custGeom>
              <a:avLst/>
              <a:gdLst/>
              <a:ahLst/>
              <a:cxnLst/>
              <a:rect l="l" t="t" r="r" b="b"/>
              <a:pathLst>
                <a:path w="59054" h="128269">
                  <a:moveTo>
                    <a:pt x="0" y="0"/>
                  </a:moveTo>
                  <a:lnTo>
                    <a:pt x="58647" y="127913"/>
                  </a:lnTo>
                </a:path>
              </a:pathLst>
            </a:custGeom>
            <a:ln w="25994">
              <a:solidFill>
                <a:srgbClr val="000000"/>
              </a:solidFill>
            </a:ln>
          </p:spPr>
          <p:txBody>
            <a:bodyPr wrap="square" lIns="0" tIns="0" rIns="0" bIns="0" rtlCol="0"/>
            <a:lstStyle/>
            <a:p>
              <a:endParaRPr/>
            </a:p>
          </p:txBody>
        </p:sp>
        <p:sp>
          <p:nvSpPr>
            <p:cNvPr id="9" name="object 9"/>
            <p:cNvSpPr/>
            <p:nvPr/>
          </p:nvSpPr>
          <p:spPr>
            <a:xfrm>
              <a:off x="3473183" y="1016824"/>
              <a:ext cx="982980" cy="365760"/>
            </a:xfrm>
            <a:custGeom>
              <a:avLst/>
              <a:gdLst/>
              <a:ahLst/>
              <a:cxnLst/>
              <a:rect l="l" t="t" r="r" b="b"/>
              <a:pathLst>
                <a:path w="982979" h="365759">
                  <a:moveTo>
                    <a:pt x="0" y="365162"/>
                  </a:moveTo>
                  <a:lnTo>
                    <a:pt x="78398" y="0"/>
                  </a:lnTo>
                </a:path>
                <a:path w="982979" h="365759">
                  <a:moveTo>
                    <a:pt x="78398" y="0"/>
                  </a:moveTo>
                  <a:lnTo>
                    <a:pt x="982782" y="0"/>
                  </a:lnTo>
                </a:path>
              </a:pathLst>
            </a:custGeom>
            <a:ln w="12271">
              <a:solidFill>
                <a:srgbClr val="000000"/>
              </a:solidFill>
            </a:ln>
          </p:spPr>
          <p:txBody>
            <a:bodyPr wrap="square" lIns="0" tIns="0" rIns="0" bIns="0" rtlCol="0"/>
            <a:lstStyle/>
            <a:p>
              <a:endParaRPr/>
            </a:p>
          </p:txBody>
        </p:sp>
      </p:grpSp>
      <p:sp>
        <p:nvSpPr>
          <p:cNvPr id="10" name="object 10"/>
          <p:cNvSpPr txBox="1"/>
          <p:nvPr/>
        </p:nvSpPr>
        <p:spPr>
          <a:xfrm>
            <a:off x="4281834" y="1201908"/>
            <a:ext cx="118745" cy="211454"/>
          </a:xfrm>
          <a:prstGeom prst="rect">
            <a:avLst/>
          </a:prstGeom>
        </p:spPr>
        <p:txBody>
          <a:bodyPr vert="horz" wrap="square" lIns="0" tIns="14604" rIns="0" bIns="0" rtlCol="0">
            <a:spAutoFit/>
          </a:bodyPr>
          <a:lstStyle/>
          <a:p>
            <a:pPr marL="12700">
              <a:lnSpc>
                <a:spcPct val="100000"/>
              </a:lnSpc>
              <a:spcBef>
                <a:spcPts val="114"/>
              </a:spcBef>
            </a:pPr>
            <a:r>
              <a:rPr sz="1200" spc="130" dirty="0">
                <a:latin typeface="Times New Roman"/>
                <a:cs typeface="Times New Roman"/>
              </a:rPr>
              <a:t>0</a:t>
            </a:r>
            <a:endParaRPr sz="1200">
              <a:latin typeface="Times New Roman"/>
              <a:cs typeface="Times New Roman"/>
            </a:endParaRPr>
          </a:p>
        </p:txBody>
      </p:sp>
      <p:sp>
        <p:nvSpPr>
          <p:cNvPr id="11" name="object 11"/>
          <p:cNvSpPr txBox="1"/>
          <p:nvPr/>
        </p:nvSpPr>
        <p:spPr>
          <a:xfrm>
            <a:off x="3321568" y="775722"/>
            <a:ext cx="1174115" cy="211454"/>
          </a:xfrm>
          <a:prstGeom prst="rect">
            <a:avLst/>
          </a:prstGeom>
        </p:spPr>
        <p:txBody>
          <a:bodyPr vert="horz" wrap="square" lIns="0" tIns="14604" rIns="0" bIns="0" rtlCol="0">
            <a:spAutoFit/>
          </a:bodyPr>
          <a:lstStyle/>
          <a:p>
            <a:pPr marL="12700">
              <a:lnSpc>
                <a:spcPct val="100000"/>
              </a:lnSpc>
              <a:spcBef>
                <a:spcPts val="114"/>
              </a:spcBef>
              <a:tabLst>
                <a:tab pos="594995" algn="l"/>
                <a:tab pos="1160780" algn="l"/>
              </a:tabLst>
            </a:pPr>
            <a:r>
              <a:rPr sz="1200" u="sng" spc="65" dirty="0">
                <a:uFill>
                  <a:solidFill>
                    <a:srgbClr val="000000"/>
                  </a:solidFill>
                </a:uFill>
                <a:latin typeface="Times New Roman"/>
                <a:cs typeface="Times New Roman"/>
              </a:rPr>
              <a:t> 	</a:t>
            </a:r>
            <a:r>
              <a:rPr sz="1200" u="sng" spc="130" dirty="0">
                <a:uFill>
                  <a:solidFill>
                    <a:srgbClr val="000000"/>
                  </a:solidFill>
                </a:uFill>
                <a:latin typeface="Times New Roman"/>
                <a:cs typeface="Times New Roman"/>
              </a:rPr>
              <a:t>0	</a:t>
            </a:r>
            <a:endParaRPr sz="1200">
              <a:latin typeface="Times New Roman"/>
              <a:cs typeface="Times New Roman"/>
            </a:endParaRPr>
          </a:p>
        </p:txBody>
      </p:sp>
      <p:sp>
        <p:nvSpPr>
          <p:cNvPr id="12" name="object 12"/>
          <p:cNvSpPr txBox="1"/>
          <p:nvPr/>
        </p:nvSpPr>
        <p:spPr>
          <a:xfrm>
            <a:off x="3523041" y="906668"/>
            <a:ext cx="356235" cy="344170"/>
          </a:xfrm>
          <a:prstGeom prst="rect">
            <a:avLst/>
          </a:prstGeom>
        </p:spPr>
        <p:txBody>
          <a:bodyPr vert="horz" wrap="square" lIns="0" tIns="17145" rIns="0" bIns="0" rtlCol="0">
            <a:spAutoFit/>
          </a:bodyPr>
          <a:lstStyle/>
          <a:p>
            <a:pPr marL="38100">
              <a:lnSpc>
                <a:spcPct val="100000"/>
              </a:lnSpc>
              <a:spcBef>
                <a:spcPts val="135"/>
              </a:spcBef>
            </a:pPr>
            <a:r>
              <a:rPr sz="3075" i="1" spc="337" baseline="-25745" dirty="0">
                <a:latin typeface="Times New Roman"/>
                <a:cs typeface="Times New Roman"/>
              </a:rPr>
              <a:t>u</a:t>
            </a:r>
            <a:r>
              <a:rPr sz="3075" i="1" spc="-442" baseline="-25745" dirty="0">
                <a:latin typeface="Times New Roman"/>
                <a:cs typeface="Times New Roman"/>
              </a:rPr>
              <a:t> </a:t>
            </a:r>
            <a:r>
              <a:rPr sz="1200" spc="130" dirty="0">
                <a:latin typeface="Times New Roman"/>
                <a:cs typeface="Times New Roman"/>
              </a:rPr>
              <a:t>2</a:t>
            </a:r>
            <a:endParaRPr sz="1200">
              <a:latin typeface="Times New Roman"/>
              <a:cs typeface="Times New Roman"/>
            </a:endParaRPr>
          </a:p>
        </p:txBody>
      </p:sp>
      <p:sp>
        <p:nvSpPr>
          <p:cNvPr id="13" name="object 13"/>
          <p:cNvSpPr txBox="1"/>
          <p:nvPr/>
        </p:nvSpPr>
        <p:spPr>
          <a:xfrm>
            <a:off x="3004209" y="758726"/>
            <a:ext cx="118745" cy="211454"/>
          </a:xfrm>
          <a:prstGeom prst="rect">
            <a:avLst/>
          </a:prstGeom>
        </p:spPr>
        <p:txBody>
          <a:bodyPr vert="horz" wrap="square" lIns="0" tIns="14604" rIns="0" bIns="0" rtlCol="0">
            <a:spAutoFit/>
          </a:bodyPr>
          <a:lstStyle/>
          <a:p>
            <a:pPr marL="12700">
              <a:lnSpc>
                <a:spcPct val="100000"/>
              </a:lnSpc>
              <a:spcBef>
                <a:spcPts val="114"/>
              </a:spcBef>
            </a:pPr>
            <a:r>
              <a:rPr sz="1200" spc="130" dirty="0">
                <a:latin typeface="Times New Roman"/>
                <a:cs typeface="Times New Roman"/>
              </a:rPr>
              <a:t>2</a:t>
            </a:r>
            <a:endParaRPr sz="1200">
              <a:latin typeface="Times New Roman"/>
              <a:cs typeface="Times New Roman"/>
            </a:endParaRPr>
          </a:p>
        </p:txBody>
      </p:sp>
      <p:sp>
        <p:nvSpPr>
          <p:cNvPr id="14" name="object 14"/>
          <p:cNvSpPr txBox="1"/>
          <p:nvPr/>
        </p:nvSpPr>
        <p:spPr>
          <a:xfrm>
            <a:off x="3763832" y="599368"/>
            <a:ext cx="167005" cy="344170"/>
          </a:xfrm>
          <a:prstGeom prst="rect">
            <a:avLst/>
          </a:prstGeom>
        </p:spPr>
        <p:txBody>
          <a:bodyPr vert="horz" wrap="square" lIns="0" tIns="17145" rIns="0" bIns="0" rtlCol="0">
            <a:spAutoFit/>
          </a:bodyPr>
          <a:lstStyle/>
          <a:p>
            <a:pPr marL="12700">
              <a:lnSpc>
                <a:spcPct val="100000"/>
              </a:lnSpc>
              <a:spcBef>
                <a:spcPts val="135"/>
              </a:spcBef>
            </a:pPr>
            <a:r>
              <a:rPr sz="2050" i="1" spc="200" dirty="0">
                <a:latin typeface="Times New Roman"/>
                <a:cs typeface="Times New Roman"/>
              </a:rPr>
              <a:t>v</a:t>
            </a:r>
            <a:endParaRPr sz="2050">
              <a:latin typeface="Times New Roman"/>
              <a:cs typeface="Times New Roman"/>
            </a:endParaRPr>
          </a:p>
        </p:txBody>
      </p:sp>
      <p:sp>
        <p:nvSpPr>
          <p:cNvPr id="15" name="object 15"/>
          <p:cNvSpPr txBox="1"/>
          <p:nvPr/>
        </p:nvSpPr>
        <p:spPr>
          <a:xfrm>
            <a:off x="4489232" y="766545"/>
            <a:ext cx="2147570" cy="344170"/>
          </a:xfrm>
          <a:prstGeom prst="rect">
            <a:avLst/>
          </a:prstGeom>
        </p:spPr>
        <p:txBody>
          <a:bodyPr vert="horz" wrap="square" lIns="0" tIns="17145" rIns="0" bIns="0" rtlCol="0">
            <a:spAutoFit/>
          </a:bodyPr>
          <a:lstStyle/>
          <a:p>
            <a:pPr marL="38100">
              <a:lnSpc>
                <a:spcPct val="100000"/>
              </a:lnSpc>
              <a:spcBef>
                <a:spcPts val="135"/>
              </a:spcBef>
              <a:tabLst>
                <a:tab pos="1605915" algn="l"/>
              </a:tabLst>
            </a:pPr>
            <a:r>
              <a:rPr sz="2050" i="1" spc="220" dirty="0">
                <a:latin typeface="Times New Roman"/>
                <a:cs typeface="Times New Roman"/>
              </a:rPr>
              <a:t>b</a:t>
            </a:r>
            <a:r>
              <a:rPr sz="1800" i="1" spc="330" baseline="-23148" dirty="0">
                <a:latin typeface="Times New Roman"/>
                <a:cs typeface="Times New Roman"/>
              </a:rPr>
              <a:t>p</a:t>
            </a:r>
            <a:r>
              <a:rPr sz="1800" i="1" spc="-15" baseline="-23148" dirty="0">
                <a:latin typeface="Times New Roman"/>
                <a:cs typeface="Times New Roman"/>
              </a:rPr>
              <a:t> </a:t>
            </a:r>
            <a:r>
              <a:rPr sz="2050" i="1" spc="335" dirty="0">
                <a:latin typeface="Times New Roman"/>
                <a:cs typeface="Times New Roman"/>
              </a:rPr>
              <a:t>N</a:t>
            </a:r>
            <a:r>
              <a:rPr sz="1800" i="1" spc="502" baseline="-23148" dirty="0">
                <a:latin typeface="Times New Roman"/>
                <a:cs typeface="Times New Roman"/>
              </a:rPr>
              <a:t>R</a:t>
            </a:r>
            <a:r>
              <a:rPr sz="2050" i="1" spc="335" dirty="0">
                <a:latin typeface="Times New Roman"/>
                <a:cs typeface="Times New Roman"/>
              </a:rPr>
              <a:t>dR	</a:t>
            </a:r>
            <a:r>
              <a:rPr sz="2050" spc="215" dirty="0">
                <a:latin typeface="Times New Roman"/>
                <a:cs typeface="Times New Roman"/>
              </a:rPr>
              <a:t>(W)</a:t>
            </a:r>
            <a:endParaRPr sz="2050">
              <a:latin typeface="Times New Roman"/>
              <a:cs typeface="Times New Roman"/>
            </a:endParaRPr>
          </a:p>
        </p:txBody>
      </p:sp>
      <p:sp>
        <p:nvSpPr>
          <p:cNvPr id="16" name="object 16"/>
          <p:cNvSpPr txBox="1"/>
          <p:nvPr/>
        </p:nvSpPr>
        <p:spPr>
          <a:xfrm>
            <a:off x="3887486" y="1025023"/>
            <a:ext cx="559435" cy="344170"/>
          </a:xfrm>
          <a:prstGeom prst="rect">
            <a:avLst/>
          </a:prstGeom>
        </p:spPr>
        <p:txBody>
          <a:bodyPr vert="horz" wrap="square" lIns="0" tIns="17145" rIns="0" bIns="0" rtlCol="0">
            <a:spAutoFit/>
          </a:bodyPr>
          <a:lstStyle/>
          <a:p>
            <a:pPr marL="266700" indent="-229235">
              <a:lnSpc>
                <a:spcPct val="100000"/>
              </a:lnSpc>
              <a:spcBef>
                <a:spcPts val="135"/>
              </a:spcBef>
              <a:buFont typeface="Symbol"/>
              <a:buChar char=""/>
              <a:tabLst>
                <a:tab pos="267335" algn="l"/>
              </a:tabLst>
            </a:pPr>
            <a:r>
              <a:rPr sz="2050" i="1" spc="240" dirty="0">
                <a:latin typeface="Times New Roman"/>
                <a:cs typeface="Times New Roman"/>
              </a:rPr>
              <a:t>v</a:t>
            </a:r>
            <a:r>
              <a:rPr sz="1800" spc="359" baseline="43981" dirty="0">
                <a:latin typeface="Times New Roman"/>
                <a:cs typeface="Times New Roman"/>
              </a:rPr>
              <a:t>2</a:t>
            </a:r>
            <a:endParaRPr sz="1800" baseline="43981">
              <a:latin typeface="Times New Roman"/>
              <a:cs typeface="Times New Roman"/>
            </a:endParaRPr>
          </a:p>
        </p:txBody>
      </p:sp>
      <p:sp>
        <p:nvSpPr>
          <p:cNvPr id="17" name="object 17"/>
          <p:cNvSpPr txBox="1"/>
          <p:nvPr/>
        </p:nvSpPr>
        <p:spPr>
          <a:xfrm>
            <a:off x="1322406" y="766545"/>
            <a:ext cx="473709" cy="344170"/>
          </a:xfrm>
          <a:prstGeom prst="rect">
            <a:avLst/>
          </a:prstGeom>
        </p:spPr>
        <p:txBody>
          <a:bodyPr vert="horz" wrap="square" lIns="0" tIns="17145" rIns="0" bIns="0" rtlCol="0">
            <a:spAutoFit/>
          </a:bodyPr>
          <a:lstStyle/>
          <a:p>
            <a:pPr marL="12700">
              <a:lnSpc>
                <a:spcPct val="100000"/>
              </a:lnSpc>
              <a:spcBef>
                <a:spcPts val="135"/>
              </a:spcBef>
            </a:pPr>
            <a:r>
              <a:rPr sz="2050" i="1" spc="275" dirty="0">
                <a:latin typeface="Times New Roman"/>
                <a:cs typeface="Times New Roman"/>
              </a:rPr>
              <a:t>P</a:t>
            </a:r>
            <a:r>
              <a:rPr sz="2050" i="1" spc="25" dirty="0">
                <a:latin typeface="Times New Roman"/>
                <a:cs typeface="Times New Roman"/>
              </a:rPr>
              <a:t> </a:t>
            </a:r>
            <a:r>
              <a:rPr sz="2050" spc="245" dirty="0">
                <a:latin typeface="Symbol"/>
                <a:cs typeface="Symbol"/>
              </a:rPr>
              <a:t></a:t>
            </a:r>
            <a:endParaRPr sz="2050">
              <a:latin typeface="Symbol"/>
              <a:cs typeface="Symbol"/>
            </a:endParaRPr>
          </a:p>
        </p:txBody>
      </p:sp>
      <p:sp>
        <p:nvSpPr>
          <p:cNvPr id="18" name="object 18"/>
          <p:cNvSpPr txBox="1"/>
          <p:nvPr/>
        </p:nvSpPr>
        <p:spPr>
          <a:xfrm>
            <a:off x="2663887" y="943426"/>
            <a:ext cx="118745" cy="211454"/>
          </a:xfrm>
          <a:prstGeom prst="rect">
            <a:avLst/>
          </a:prstGeom>
        </p:spPr>
        <p:txBody>
          <a:bodyPr vert="horz" wrap="square" lIns="0" tIns="14604" rIns="0" bIns="0" rtlCol="0">
            <a:spAutoFit/>
          </a:bodyPr>
          <a:lstStyle/>
          <a:p>
            <a:pPr marL="12700">
              <a:lnSpc>
                <a:spcPct val="100000"/>
              </a:lnSpc>
              <a:spcBef>
                <a:spcPts val="114"/>
              </a:spcBef>
            </a:pPr>
            <a:r>
              <a:rPr sz="1200" i="1" spc="130" dirty="0">
                <a:latin typeface="Times New Roman"/>
                <a:cs typeface="Times New Roman"/>
              </a:rPr>
              <a:t>a</a:t>
            </a:r>
            <a:endParaRPr sz="1200">
              <a:latin typeface="Times New Roman"/>
              <a:cs typeface="Times New Roman"/>
            </a:endParaRPr>
          </a:p>
        </p:txBody>
      </p:sp>
      <p:sp>
        <p:nvSpPr>
          <p:cNvPr id="19" name="object 19"/>
          <p:cNvSpPr txBox="1"/>
          <p:nvPr/>
        </p:nvSpPr>
        <p:spPr>
          <a:xfrm>
            <a:off x="2090977" y="775722"/>
            <a:ext cx="402590" cy="211454"/>
          </a:xfrm>
          <a:prstGeom prst="rect">
            <a:avLst/>
          </a:prstGeom>
        </p:spPr>
        <p:txBody>
          <a:bodyPr vert="horz" wrap="square" lIns="0" tIns="14604" rIns="0" bIns="0" rtlCol="0">
            <a:spAutoFit/>
          </a:bodyPr>
          <a:lstStyle/>
          <a:p>
            <a:pPr marL="12700">
              <a:lnSpc>
                <a:spcPct val="100000"/>
              </a:lnSpc>
              <a:spcBef>
                <a:spcPts val="114"/>
              </a:spcBef>
              <a:tabLst>
                <a:tab pos="243204" algn="l"/>
              </a:tabLst>
            </a:pPr>
            <a:r>
              <a:rPr sz="1200" i="1" u="sng" spc="65" dirty="0">
                <a:uFill>
                  <a:solidFill>
                    <a:srgbClr val="000000"/>
                  </a:solidFill>
                </a:uFill>
                <a:latin typeface="Times New Roman"/>
                <a:cs typeface="Times New Roman"/>
              </a:rPr>
              <a:t> 	</a:t>
            </a:r>
            <a:r>
              <a:rPr sz="1200" i="1" u="sng" spc="130" dirty="0">
                <a:uFill>
                  <a:solidFill>
                    <a:srgbClr val="000000"/>
                  </a:solidFill>
                </a:uFill>
                <a:latin typeface="Times New Roman"/>
                <a:cs typeface="Times New Roman"/>
              </a:rPr>
              <a:t>a</a:t>
            </a:r>
            <a:r>
              <a:rPr sz="1200" i="1" u="sng" spc="114" dirty="0">
                <a:uFill>
                  <a:solidFill>
                    <a:srgbClr val="000000"/>
                  </a:solidFill>
                </a:uFill>
                <a:latin typeface="Times New Roman"/>
                <a:cs typeface="Times New Roman"/>
              </a:rPr>
              <a:t> </a:t>
            </a:r>
            <a:endParaRPr sz="1200">
              <a:latin typeface="Times New Roman"/>
              <a:cs typeface="Times New Roman"/>
            </a:endParaRPr>
          </a:p>
        </p:txBody>
      </p:sp>
      <p:sp>
        <p:nvSpPr>
          <p:cNvPr id="20" name="object 20"/>
          <p:cNvSpPr txBox="1"/>
          <p:nvPr/>
        </p:nvSpPr>
        <p:spPr>
          <a:xfrm>
            <a:off x="1834885" y="447036"/>
            <a:ext cx="531495" cy="344170"/>
          </a:xfrm>
          <a:prstGeom prst="rect">
            <a:avLst/>
          </a:prstGeom>
        </p:spPr>
        <p:txBody>
          <a:bodyPr vert="horz" wrap="square" lIns="0" tIns="17145" rIns="0" bIns="0" rtlCol="0">
            <a:spAutoFit/>
          </a:bodyPr>
          <a:lstStyle/>
          <a:p>
            <a:pPr marL="38100">
              <a:lnSpc>
                <a:spcPct val="100000"/>
              </a:lnSpc>
              <a:spcBef>
                <a:spcPts val="135"/>
              </a:spcBef>
            </a:pPr>
            <a:r>
              <a:rPr sz="1200" i="1" spc="145" dirty="0">
                <a:latin typeface="Times New Roman"/>
                <a:cs typeface="Times New Roman"/>
              </a:rPr>
              <a:t>R</a:t>
            </a:r>
            <a:r>
              <a:rPr sz="1275" i="1" spc="217" baseline="-19607" dirty="0">
                <a:latin typeface="Times New Roman"/>
                <a:cs typeface="Times New Roman"/>
              </a:rPr>
              <a:t>E</a:t>
            </a:r>
            <a:r>
              <a:rPr sz="1275" i="1" spc="142" baseline="-19607" dirty="0">
                <a:latin typeface="Times New Roman"/>
                <a:cs typeface="Times New Roman"/>
              </a:rPr>
              <a:t> </a:t>
            </a:r>
            <a:r>
              <a:rPr sz="3075" i="1" spc="450" baseline="-32520" dirty="0">
                <a:latin typeface="Times New Roman"/>
                <a:cs typeface="Times New Roman"/>
              </a:rPr>
              <a:t>C</a:t>
            </a:r>
            <a:endParaRPr sz="3075" baseline="-32520">
              <a:latin typeface="Times New Roman"/>
              <a:cs typeface="Times New Roman"/>
            </a:endParaRPr>
          </a:p>
        </p:txBody>
      </p:sp>
      <p:sp>
        <p:nvSpPr>
          <p:cNvPr id="21" name="object 21"/>
          <p:cNvSpPr txBox="1"/>
          <p:nvPr/>
        </p:nvSpPr>
        <p:spPr>
          <a:xfrm>
            <a:off x="1826590" y="1163695"/>
            <a:ext cx="283210" cy="211454"/>
          </a:xfrm>
          <a:prstGeom prst="rect">
            <a:avLst/>
          </a:prstGeom>
        </p:spPr>
        <p:txBody>
          <a:bodyPr vert="horz" wrap="square" lIns="0" tIns="14604" rIns="0" bIns="0" rtlCol="0">
            <a:spAutoFit/>
          </a:bodyPr>
          <a:lstStyle/>
          <a:p>
            <a:pPr marL="38100">
              <a:lnSpc>
                <a:spcPct val="100000"/>
              </a:lnSpc>
              <a:spcBef>
                <a:spcPts val="114"/>
              </a:spcBef>
            </a:pPr>
            <a:r>
              <a:rPr sz="1200" i="1" spc="160" dirty="0">
                <a:latin typeface="Times New Roman"/>
                <a:cs typeface="Times New Roman"/>
              </a:rPr>
              <a:t>R</a:t>
            </a:r>
            <a:r>
              <a:rPr sz="1275" i="1" spc="240" baseline="-19607" dirty="0">
                <a:latin typeface="Times New Roman"/>
                <a:cs typeface="Times New Roman"/>
              </a:rPr>
              <a:t>N</a:t>
            </a:r>
            <a:endParaRPr sz="1275" baseline="-19607">
              <a:latin typeface="Times New Roman"/>
              <a:cs typeface="Times New Roman"/>
            </a:endParaRPr>
          </a:p>
        </p:txBody>
      </p:sp>
      <p:sp>
        <p:nvSpPr>
          <p:cNvPr id="22" name="object 22"/>
          <p:cNvSpPr txBox="1"/>
          <p:nvPr/>
        </p:nvSpPr>
        <p:spPr>
          <a:xfrm>
            <a:off x="1879496" y="729237"/>
            <a:ext cx="535940" cy="502920"/>
          </a:xfrm>
          <a:prstGeom prst="rect">
            <a:avLst/>
          </a:prstGeom>
        </p:spPr>
        <p:txBody>
          <a:bodyPr vert="horz" wrap="square" lIns="0" tIns="16510" rIns="0" bIns="0" rtlCol="0">
            <a:spAutoFit/>
          </a:bodyPr>
          <a:lstStyle/>
          <a:p>
            <a:pPr marL="38100">
              <a:lnSpc>
                <a:spcPct val="100000"/>
              </a:lnSpc>
              <a:spcBef>
                <a:spcPts val="130"/>
              </a:spcBef>
              <a:tabLst>
                <a:tab pos="337820" algn="l"/>
              </a:tabLst>
            </a:pPr>
            <a:r>
              <a:rPr sz="3100" spc="175" dirty="0">
                <a:latin typeface="Symbol"/>
                <a:cs typeface="Symbol"/>
              </a:rPr>
              <a:t></a:t>
            </a:r>
            <a:r>
              <a:rPr sz="3100" spc="175" dirty="0">
                <a:latin typeface="Times New Roman"/>
                <a:cs typeface="Times New Roman"/>
              </a:rPr>
              <a:t>	</a:t>
            </a:r>
            <a:r>
              <a:rPr sz="3075" spc="337" baseline="-24390" dirty="0">
                <a:latin typeface="Times New Roman"/>
                <a:cs typeface="Times New Roman"/>
              </a:rPr>
              <a:t>2</a:t>
            </a:r>
            <a:endParaRPr sz="3075" baseline="-24390">
              <a:latin typeface="Times New Roman"/>
              <a:cs typeface="Times New Roman"/>
            </a:endParaRPr>
          </a:p>
        </p:txBody>
      </p:sp>
      <p:sp>
        <p:nvSpPr>
          <p:cNvPr id="23" name="object 23"/>
          <p:cNvSpPr txBox="1"/>
          <p:nvPr/>
        </p:nvSpPr>
        <p:spPr>
          <a:xfrm>
            <a:off x="2472065" y="746147"/>
            <a:ext cx="815340" cy="368300"/>
          </a:xfrm>
          <a:prstGeom prst="rect">
            <a:avLst/>
          </a:prstGeom>
        </p:spPr>
        <p:txBody>
          <a:bodyPr vert="horz" wrap="square" lIns="0" tIns="12065" rIns="0" bIns="0" rtlCol="0">
            <a:spAutoFit/>
          </a:bodyPr>
          <a:lstStyle/>
          <a:p>
            <a:pPr marL="12700">
              <a:lnSpc>
                <a:spcPct val="100000"/>
              </a:lnSpc>
              <a:spcBef>
                <a:spcPts val="95"/>
              </a:spcBef>
              <a:tabLst>
                <a:tab pos="323215" algn="l"/>
              </a:tabLst>
            </a:pPr>
            <a:r>
              <a:rPr sz="2250" spc="135" dirty="0">
                <a:latin typeface="Symbol"/>
                <a:cs typeface="Symbol"/>
              </a:rPr>
              <a:t></a:t>
            </a:r>
            <a:r>
              <a:rPr sz="2250" spc="135" dirty="0">
                <a:latin typeface="Times New Roman"/>
                <a:cs typeface="Times New Roman"/>
              </a:rPr>
              <a:t>	</a:t>
            </a:r>
            <a:r>
              <a:rPr sz="2050" i="1" spc="300" dirty="0">
                <a:latin typeface="Times New Roman"/>
                <a:cs typeface="Times New Roman"/>
              </a:rPr>
              <a:t>w</a:t>
            </a:r>
            <a:r>
              <a:rPr sz="2050" i="1" spc="245" dirty="0">
                <a:latin typeface="Times New Roman"/>
                <a:cs typeface="Times New Roman"/>
              </a:rPr>
              <a:t> </a:t>
            </a:r>
            <a:r>
              <a:rPr sz="2050" i="1" spc="225" dirty="0">
                <a:latin typeface="Times New Roman"/>
                <a:cs typeface="Times New Roman"/>
              </a:rPr>
              <a:t>u</a:t>
            </a:r>
            <a:endParaRPr sz="2050">
              <a:latin typeface="Times New Roman"/>
              <a:cs typeface="Times New Roman"/>
            </a:endParaRPr>
          </a:p>
        </p:txBody>
      </p:sp>
      <p:sp>
        <p:nvSpPr>
          <p:cNvPr id="24" name="object 24"/>
          <p:cNvSpPr/>
          <p:nvPr/>
        </p:nvSpPr>
        <p:spPr>
          <a:xfrm>
            <a:off x="4182698" y="2427155"/>
            <a:ext cx="375285" cy="0"/>
          </a:xfrm>
          <a:custGeom>
            <a:avLst/>
            <a:gdLst/>
            <a:ahLst/>
            <a:cxnLst/>
            <a:rect l="l" t="t" r="r" b="b"/>
            <a:pathLst>
              <a:path w="375285">
                <a:moveTo>
                  <a:pt x="0" y="0"/>
                </a:moveTo>
                <a:lnTo>
                  <a:pt x="374964" y="0"/>
                </a:lnTo>
              </a:path>
            </a:pathLst>
          </a:custGeom>
          <a:ln w="11448">
            <a:solidFill>
              <a:srgbClr val="000000"/>
            </a:solidFill>
          </a:ln>
        </p:spPr>
        <p:txBody>
          <a:bodyPr wrap="square" lIns="0" tIns="0" rIns="0" bIns="0" rtlCol="0"/>
          <a:lstStyle/>
          <a:p>
            <a:endParaRPr/>
          </a:p>
        </p:txBody>
      </p:sp>
      <p:grpSp>
        <p:nvGrpSpPr>
          <p:cNvPr id="25" name="object 25"/>
          <p:cNvGrpSpPr/>
          <p:nvPr/>
        </p:nvGrpSpPr>
        <p:grpSpPr>
          <a:xfrm>
            <a:off x="5652595" y="2421431"/>
            <a:ext cx="1145540" cy="431800"/>
            <a:chOff x="5652595" y="2421431"/>
            <a:chExt cx="1145540" cy="431800"/>
          </a:xfrm>
        </p:grpSpPr>
        <p:sp>
          <p:nvSpPr>
            <p:cNvPr id="26" name="object 26"/>
            <p:cNvSpPr/>
            <p:nvPr/>
          </p:nvSpPr>
          <p:spPr>
            <a:xfrm>
              <a:off x="5685855" y="2703176"/>
              <a:ext cx="40640" cy="19685"/>
            </a:xfrm>
            <a:custGeom>
              <a:avLst/>
              <a:gdLst/>
              <a:ahLst/>
              <a:cxnLst/>
              <a:rect l="l" t="t" r="r" b="b"/>
              <a:pathLst>
                <a:path w="40639" h="19685">
                  <a:moveTo>
                    <a:pt x="0" y="19599"/>
                  </a:moveTo>
                  <a:lnTo>
                    <a:pt x="40122" y="0"/>
                  </a:lnTo>
                </a:path>
              </a:pathLst>
            </a:custGeom>
            <a:ln w="11827">
              <a:solidFill>
                <a:srgbClr val="000000"/>
              </a:solidFill>
            </a:ln>
          </p:spPr>
          <p:txBody>
            <a:bodyPr wrap="square" lIns="0" tIns="0" rIns="0" bIns="0" rtlCol="0"/>
            <a:lstStyle/>
            <a:p>
              <a:endParaRPr/>
            </a:p>
          </p:txBody>
        </p:sp>
        <p:sp>
          <p:nvSpPr>
            <p:cNvPr id="27" name="object 27"/>
            <p:cNvSpPr/>
            <p:nvPr/>
          </p:nvSpPr>
          <p:spPr>
            <a:xfrm>
              <a:off x="5725978" y="2708628"/>
              <a:ext cx="59055" cy="131445"/>
            </a:xfrm>
            <a:custGeom>
              <a:avLst/>
              <a:gdLst/>
              <a:ahLst/>
              <a:cxnLst/>
              <a:rect l="l" t="t" r="r" b="b"/>
              <a:pathLst>
                <a:path w="59054" h="131444">
                  <a:moveTo>
                    <a:pt x="0" y="0"/>
                  </a:moveTo>
                  <a:lnTo>
                    <a:pt x="58864" y="131229"/>
                  </a:lnTo>
                </a:path>
              </a:pathLst>
            </a:custGeom>
            <a:ln w="25547">
              <a:solidFill>
                <a:srgbClr val="000000"/>
              </a:solidFill>
            </a:ln>
          </p:spPr>
          <p:txBody>
            <a:bodyPr wrap="square" lIns="0" tIns="0" rIns="0" bIns="0" rtlCol="0"/>
            <a:lstStyle/>
            <a:p>
              <a:endParaRPr/>
            </a:p>
          </p:txBody>
        </p:sp>
        <p:sp>
          <p:nvSpPr>
            <p:cNvPr id="28" name="object 28"/>
            <p:cNvSpPr/>
            <p:nvPr/>
          </p:nvSpPr>
          <p:spPr>
            <a:xfrm>
              <a:off x="5652595" y="2427155"/>
              <a:ext cx="1145540" cy="412750"/>
            </a:xfrm>
            <a:custGeom>
              <a:avLst/>
              <a:gdLst/>
              <a:ahLst/>
              <a:cxnLst/>
              <a:rect l="l" t="t" r="r" b="b"/>
              <a:pathLst>
                <a:path w="1145540" h="412750">
                  <a:moveTo>
                    <a:pt x="138582" y="412701"/>
                  </a:moveTo>
                  <a:lnTo>
                    <a:pt x="216452" y="39199"/>
                  </a:lnTo>
                </a:path>
                <a:path w="1145540" h="412750">
                  <a:moveTo>
                    <a:pt x="216452" y="39199"/>
                  </a:moveTo>
                  <a:lnTo>
                    <a:pt x="1118425" y="39199"/>
                  </a:lnTo>
                </a:path>
                <a:path w="1145540" h="412750">
                  <a:moveTo>
                    <a:pt x="0" y="0"/>
                  </a:moveTo>
                  <a:lnTo>
                    <a:pt x="1145349" y="0"/>
                  </a:lnTo>
                </a:path>
              </a:pathLst>
            </a:custGeom>
            <a:ln w="12431">
              <a:solidFill>
                <a:srgbClr val="000000"/>
              </a:solidFill>
            </a:ln>
          </p:spPr>
          <p:txBody>
            <a:bodyPr wrap="square" lIns="0" tIns="0" rIns="0" bIns="0" rtlCol="0"/>
            <a:lstStyle/>
            <a:p>
              <a:endParaRPr/>
            </a:p>
          </p:txBody>
        </p:sp>
      </p:grpSp>
      <p:sp>
        <p:nvSpPr>
          <p:cNvPr id="29" name="object 29"/>
          <p:cNvSpPr/>
          <p:nvPr/>
        </p:nvSpPr>
        <p:spPr>
          <a:xfrm>
            <a:off x="3403364" y="3296693"/>
            <a:ext cx="375920" cy="0"/>
          </a:xfrm>
          <a:custGeom>
            <a:avLst/>
            <a:gdLst/>
            <a:ahLst/>
            <a:cxnLst/>
            <a:rect l="l" t="t" r="r" b="b"/>
            <a:pathLst>
              <a:path w="375920">
                <a:moveTo>
                  <a:pt x="0" y="0"/>
                </a:moveTo>
                <a:lnTo>
                  <a:pt x="375624" y="0"/>
                </a:lnTo>
              </a:path>
            </a:pathLst>
          </a:custGeom>
          <a:ln w="11448">
            <a:solidFill>
              <a:srgbClr val="000000"/>
            </a:solidFill>
          </a:ln>
        </p:spPr>
        <p:txBody>
          <a:bodyPr wrap="square" lIns="0" tIns="0" rIns="0" bIns="0" rtlCol="0"/>
          <a:lstStyle/>
          <a:p>
            <a:endParaRPr/>
          </a:p>
        </p:txBody>
      </p:sp>
      <p:grpSp>
        <p:nvGrpSpPr>
          <p:cNvPr id="30" name="object 30"/>
          <p:cNvGrpSpPr/>
          <p:nvPr/>
        </p:nvGrpSpPr>
        <p:grpSpPr>
          <a:xfrm>
            <a:off x="5793025" y="3290968"/>
            <a:ext cx="1144905" cy="431800"/>
            <a:chOff x="5793025" y="3290968"/>
            <a:chExt cx="1144905" cy="431800"/>
          </a:xfrm>
        </p:grpSpPr>
        <p:sp>
          <p:nvSpPr>
            <p:cNvPr id="31" name="object 31"/>
            <p:cNvSpPr/>
            <p:nvPr/>
          </p:nvSpPr>
          <p:spPr>
            <a:xfrm>
              <a:off x="5826285" y="3572759"/>
              <a:ext cx="40640" cy="20320"/>
            </a:xfrm>
            <a:custGeom>
              <a:avLst/>
              <a:gdLst/>
              <a:ahLst/>
              <a:cxnLst/>
              <a:rect l="l" t="t" r="r" b="b"/>
              <a:pathLst>
                <a:path w="40639" h="20320">
                  <a:moveTo>
                    <a:pt x="0" y="20140"/>
                  </a:moveTo>
                  <a:lnTo>
                    <a:pt x="40122" y="0"/>
                  </a:lnTo>
                </a:path>
              </a:pathLst>
            </a:custGeom>
            <a:ln w="11844">
              <a:solidFill>
                <a:srgbClr val="000000"/>
              </a:solidFill>
            </a:ln>
          </p:spPr>
          <p:txBody>
            <a:bodyPr wrap="square" lIns="0" tIns="0" rIns="0" bIns="0" rtlCol="0"/>
            <a:lstStyle/>
            <a:p>
              <a:endParaRPr/>
            </a:p>
          </p:txBody>
        </p:sp>
        <p:sp>
          <p:nvSpPr>
            <p:cNvPr id="32" name="object 32"/>
            <p:cNvSpPr/>
            <p:nvPr/>
          </p:nvSpPr>
          <p:spPr>
            <a:xfrm>
              <a:off x="5866408" y="3578751"/>
              <a:ext cx="59055" cy="130810"/>
            </a:xfrm>
            <a:custGeom>
              <a:avLst/>
              <a:gdLst/>
              <a:ahLst/>
              <a:cxnLst/>
              <a:rect l="l" t="t" r="r" b="b"/>
              <a:pathLst>
                <a:path w="59054" h="130810">
                  <a:moveTo>
                    <a:pt x="0" y="0"/>
                  </a:moveTo>
                  <a:lnTo>
                    <a:pt x="58864" y="130688"/>
                  </a:lnTo>
                </a:path>
              </a:pathLst>
            </a:custGeom>
            <a:ln w="25542">
              <a:solidFill>
                <a:srgbClr val="000000"/>
              </a:solidFill>
            </a:ln>
          </p:spPr>
          <p:txBody>
            <a:bodyPr wrap="square" lIns="0" tIns="0" rIns="0" bIns="0" rtlCol="0"/>
            <a:lstStyle/>
            <a:p>
              <a:endParaRPr/>
            </a:p>
          </p:txBody>
        </p:sp>
        <p:sp>
          <p:nvSpPr>
            <p:cNvPr id="33" name="object 33"/>
            <p:cNvSpPr/>
            <p:nvPr/>
          </p:nvSpPr>
          <p:spPr>
            <a:xfrm>
              <a:off x="5793025" y="3296693"/>
              <a:ext cx="1144905" cy="412750"/>
            </a:xfrm>
            <a:custGeom>
              <a:avLst/>
              <a:gdLst/>
              <a:ahLst/>
              <a:cxnLst/>
              <a:rect l="l" t="t" r="r" b="b"/>
              <a:pathLst>
                <a:path w="1144904" h="412750">
                  <a:moveTo>
                    <a:pt x="138582" y="412747"/>
                  </a:moveTo>
                  <a:lnTo>
                    <a:pt x="216716" y="39740"/>
                  </a:lnTo>
                </a:path>
                <a:path w="1144904" h="412750">
                  <a:moveTo>
                    <a:pt x="216716" y="39740"/>
                  </a:moveTo>
                  <a:lnTo>
                    <a:pt x="1118425" y="39740"/>
                  </a:lnTo>
                </a:path>
                <a:path w="1144904" h="412750">
                  <a:moveTo>
                    <a:pt x="0" y="0"/>
                  </a:moveTo>
                  <a:lnTo>
                    <a:pt x="1144821" y="0"/>
                  </a:lnTo>
                </a:path>
              </a:pathLst>
            </a:custGeom>
            <a:ln w="12431">
              <a:solidFill>
                <a:srgbClr val="000000"/>
              </a:solidFill>
            </a:ln>
          </p:spPr>
          <p:txBody>
            <a:bodyPr wrap="square" lIns="0" tIns="0" rIns="0" bIns="0" rtlCol="0"/>
            <a:lstStyle/>
            <a:p>
              <a:endParaRPr/>
            </a:p>
          </p:txBody>
        </p:sp>
      </p:grpSp>
      <p:sp>
        <p:nvSpPr>
          <p:cNvPr id="34" name="object 34"/>
          <p:cNvSpPr/>
          <p:nvPr/>
        </p:nvSpPr>
        <p:spPr>
          <a:xfrm>
            <a:off x="3575840" y="4235438"/>
            <a:ext cx="375285" cy="0"/>
          </a:xfrm>
          <a:custGeom>
            <a:avLst/>
            <a:gdLst/>
            <a:ahLst/>
            <a:cxnLst/>
            <a:rect l="l" t="t" r="r" b="b"/>
            <a:pathLst>
              <a:path w="375285">
                <a:moveTo>
                  <a:pt x="0" y="0"/>
                </a:moveTo>
                <a:lnTo>
                  <a:pt x="374964" y="0"/>
                </a:lnTo>
              </a:path>
            </a:pathLst>
          </a:custGeom>
          <a:ln w="11448">
            <a:solidFill>
              <a:srgbClr val="000000"/>
            </a:solidFill>
          </a:ln>
        </p:spPr>
        <p:txBody>
          <a:bodyPr wrap="square" lIns="0" tIns="0" rIns="0" bIns="0" rtlCol="0"/>
          <a:lstStyle/>
          <a:p>
            <a:endParaRPr/>
          </a:p>
        </p:txBody>
      </p:sp>
      <p:grpSp>
        <p:nvGrpSpPr>
          <p:cNvPr id="35" name="object 35"/>
          <p:cNvGrpSpPr/>
          <p:nvPr/>
        </p:nvGrpSpPr>
        <p:grpSpPr>
          <a:xfrm>
            <a:off x="5622503" y="4229714"/>
            <a:ext cx="1145540" cy="431800"/>
            <a:chOff x="5622503" y="4229714"/>
            <a:chExt cx="1145540" cy="431800"/>
          </a:xfrm>
        </p:grpSpPr>
        <p:sp>
          <p:nvSpPr>
            <p:cNvPr id="36" name="object 36"/>
            <p:cNvSpPr/>
            <p:nvPr/>
          </p:nvSpPr>
          <p:spPr>
            <a:xfrm>
              <a:off x="5655763" y="4511495"/>
              <a:ext cx="41275" cy="20320"/>
            </a:xfrm>
            <a:custGeom>
              <a:avLst/>
              <a:gdLst/>
              <a:ahLst/>
              <a:cxnLst/>
              <a:rect l="l" t="t" r="r" b="b"/>
              <a:pathLst>
                <a:path w="41275" h="20320">
                  <a:moveTo>
                    <a:pt x="0" y="20147"/>
                  </a:moveTo>
                  <a:lnTo>
                    <a:pt x="40914" y="0"/>
                  </a:lnTo>
                </a:path>
              </a:pathLst>
            </a:custGeom>
            <a:ln w="11832">
              <a:solidFill>
                <a:srgbClr val="000000"/>
              </a:solidFill>
            </a:ln>
          </p:spPr>
          <p:txBody>
            <a:bodyPr wrap="square" lIns="0" tIns="0" rIns="0" bIns="0" rtlCol="0"/>
            <a:lstStyle/>
            <a:p>
              <a:endParaRPr/>
            </a:p>
          </p:txBody>
        </p:sp>
        <p:sp>
          <p:nvSpPr>
            <p:cNvPr id="37" name="object 37"/>
            <p:cNvSpPr/>
            <p:nvPr/>
          </p:nvSpPr>
          <p:spPr>
            <a:xfrm>
              <a:off x="5696677" y="4517485"/>
              <a:ext cx="58419" cy="130810"/>
            </a:xfrm>
            <a:custGeom>
              <a:avLst/>
              <a:gdLst/>
              <a:ahLst/>
              <a:cxnLst/>
              <a:rect l="l" t="t" r="r" b="b"/>
              <a:pathLst>
                <a:path w="58420" h="130810">
                  <a:moveTo>
                    <a:pt x="0" y="0"/>
                  </a:moveTo>
                  <a:lnTo>
                    <a:pt x="58072" y="130681"/>
                  </a:lnTo>
                </a:path>
              </a:pathLst>
            </a:custGeom>
            <a:ln w="25557">
              <a:solidFill>
                <a:srgbClr val="000000"/>
              </a:solidFill>
            </a:ln>
          </p:spPr>
          <p:txBody>
            <a:bodyPr wrap="square" lIns="0" tIns="0" rIns="0" bIns="0" rtlCol="0"/>
            <a:lstStyle/>
            <a:p>
              <a:endParaRPr/>
            </a:p>
          </p:txBody>
        </p:sp>
        <p:sp>
          <p:nvSpPr>
            <p:cNvPr id="38" name="object 38"/>
            <p:cNvSpPr/>
            <p:nvPr/>
          </p:nvSpPr>
          <p:spPr>
            <a:xfrm>
              <a:off x="5622503" y="4235438"/>
              <a:ext cx="1145540" cy="412750"/>
            </a:xfrm>
            <a:custGeom>
              <a:avLst/>
              <a:gdLst/>
              <a:ahLst/>
              <a:cxnLst/>
              <a:rect l="l" t="t" r="r" b="b"/>
              <a:pathLst>
                <a:path w="1145540" h="412750">
                  <a:moveTo>
                    <a:pt x="139374" y="412728"/>
                  </a:moveTo>
                  <a:lnTo>
                    <a:pt x="216452" y="39740"/>
                  </a:lnTo>
                </a:path>
                <a:path w="1145540" h="412750">
                  <a:moveTo>
                    <a:pt x="216452" y="39740"/>
                  </a:moveTo>
                  <a:lnTo>
                    <a:pt x="1119217" y="39740"/>
                  </a:lnTo>
                </a:path>
                <a:path w="1145540" h="412750">
                  <a:moveTo>
                    <a:pt x="0" y="0"/>
                  </a:moveTo>
                  <a:lnTo>
                    <a:pt x="1145349" y="0"/>
                  </a:lnTo>
                </a:path>
              </a:pathLst>
            </a:custGeom>
            <a:ln w="12431">
              <a:solidFill>
                <a:srgbClr val="000000"/>
              </a:solidFill>
            </a:ln>
          </p:spPr>
          <p:txBody>
            <a:bodyPr wrap="square" lIns="0" tIns="0" rIns="0" bIns="0" rtlCol="0"/>
            <a:lstStyle/>
            <a:p>
              <a:endParaRPr/>
            </a:p>
          </p:txBody>
        </p:sp>
      </p:grpSp>
      <p:sp>
        <p:nvSpPr>
          <p:cNvPr id="39" name="object 39"/>
          <p:cNvSpPr txBox="1"/>
          <p:nvPr/>
        </p:nvSpPr>
        <p:spPr>
          <a:xfrm>
            <a:off x="6809530" y="4019846"/>
            <a:ext cx="1281430" cy="351155"/>
          </a:xfrm>
          <a:prstGeom prst="rect">
            <a:avLst/>
          </a:prstGeom>
        </p:spPr>
        <p:txBody>
          <a:bodyPr vert="horz" wrap="square" lIns="0" tIns="16510" rIns="0" bIns="0" rtlCol="0">
            <a:spAutoFit/>
          </a:bodyPr>
          <a:lstStyle/>
          <a:p>
            <a:pPr marL="12700">
              <a:lnSpc>
                <a:spcPct val="100000"/>
              </a:lnSpc>
              <a:spcBef>
                <a:spcPts val="130"/>
              </a:spcBef>
              <a:tabLst>
                <a:tab pos="825500" algn="l"/>
              </a:tabLst>
            </a:pPr>
            <a:r>
              <a:rPr sz="2100" i="1" spc="190" dirty="0">
                <a:latin typeface="Times New Roman"/>
                <a:cs typeface="Times New Roman"/>
              </a:rPr>
              <a:t>d</a:t>
            </a:r>
            <a:r>
              <a:rPr sz="2100" i="1" spc="240" dirty="0">
                <a:latin typeface="Times New Roman"/>
                <a:cs typeface="Times New Roman"/>
              </a:rPr>
              <a:t>R</a:t>
            </a:r>
            <a:r>
              <a:rPr sz="2100" i="1" dirty="0">
                <a:latin typeface="Times New Roman"/>
                <a:cs typeface="Times New Roman"/>
              </a:rPr>
              <a:t>	</a:t>
            </a:r>
            <a:r>
              <a:rPr sz="2100" spc="75" dirty="0">
                <a:latin typeface="Times New Roman"/>
                <a:cs typeface="Times New Roman"/>
              </a:rPr>
              <a:t>(</a:t>
            </a:r>
            <a:r>
              <a:rPr sz="2100" spc="355" dirty="0">
                <a:latin typeface="Times New Roman"/>
                <a:cs typeface="Times New Roman"/>
              </a:rPr>
              <a:t>N</a:t>
            </a:r>
            <a:r>
              <a:rPr sz="2100" spc="130" dirty="0">
                <a:latin typeface="Times New Roman"/>
                <a:cs typeface="Times New Roman"/>
              </a:rPr>
              <a:t>)</a:t>
            </a:r>
            <a:endParaRPr sz="2100">
              <a:latin typeface="Times New Roman"/>
              <a:cs typeface="Times New Roman"/>
            </a:endParaRPr>
          </a:p>
        </p:txBody>
      </p:sp>
      <p:sp>
        <p:nvSpPr>
          <p:cNvPr id="40" name="object 40"/>
          <p:cNvSpPr txBox="1"/>
          <p:nvPr/>
        </p:nvSpPr>
        <p:spPr>
          <a:xfrm>
            <a:off x="5456439" y="4019846"/>
            <a:ext cx="131445" cy="351155"/>
          </a:xfrm>
          <a:prstGeom prst="rect">
            <a:avLst/>
          </a:prstGeom>
        </p:spPr>
        <p:txBody>
          <a:bodyPr vert="horz" wrap="square" lIns="0" tIns="16510" rIns="0" bIns="0" rtlCol="0">
            <a:spAutoFit/>
          </a:bodyPr>
          <a:lstStyle/>
          <a:p>
            <a:pPr marL="12700">
              <a:lnSpc>
                <a:spcPct val="100000"/>
              </a:lnSpc>
              <a:spcBef>
                <a:spcPts val="130"/>
              </a:spcBef>
            </a:pPr>
            <a:r>
              <a:rPr sz="2100" spc="130" dirty="0">
                <a:latin typeface="Times New Roman"/>
                <a:cs typeface="Times New Roman"/>
              </a:rPr>
              <a:t>)</a:t>
            </a:r>
            <a:endParaRPr sz="2100">
              <a:latin typeface="Times New Roman"/>
              <a:cs typeface="Times New Roman"/>
            </a:endParaRPr>
          </a:p>
        </p:txBody>
      </p:sp>
      <p:sp>
        <p:nvSpPr>
          <p:cNvPr id="41" name="object 41"/>
          <p:cNvSpPr txBox="1"/>
          <p:nvPr/>
        </p:nvSpPr>
        <p:spPr>
          <a:xfrm>
            <a:off x="3351855" y="3981547"/>
            <a:ext cx="534035" cy="513080"/>
          </a:xfrm>
          <a:prstGeom prst="rect">
            <a:avLst/>
          </a:prstGeom>
        </p:spPr>
        <p:txBody>
          <a:bodyPr vert="horz" wrap="square" lIns="0" tIns="12065" rIns="0" bIns="0" rtlCol="0">
            <a:spAutoFit/>
          </a:bodyPr>
          <a:lstStyle/>
          <a:p>
            <a:pPr marL="38100">
              <a:lnSpc>
                <a:spcPct val="100000"/>
              </a:lnSpc>
              <a:spcBef>
                <a:spcPts val="95"/>
              </a:spcBef>
              <a:tabLst>
                <a:tab pos="336550" algn="l"/>
              </a:tabLst>
            </a:pPr>
            <a:r>
              <a:rPr sz="3200" spc="145" dirty="0">
                <a:latin typeface="Symbol"/>
                <a:cs typeface="Symbol"/>
              </a:rPr>
              <a:t></a:t>
            </a:r>
            <a:r>
              <a:rPr sz="3200" spc="145" dirty="0">
                <a:latin typeface="Times New Roman"/>
                <a:cs typeface="Times New Roman"/>
              </a:rPr>
              <a:t>	</a:t>
            </a:r>
            <a:r>
              <a:rPr sz="3150" spc="292" baseline="-23809" dirty="0">
                <a:latin typeface="Times New Roman"/>
                <a:cs typeface="Times New Roman"/>
              </a:rPr>
              <a:t>2</a:t>
            </a:r>
            <a:endParaRPr sz="3150" baseline="-23809">
              <a:latin typeface="Times New Roman"/>
              <a:cs typeface="Times New Roman"/>
            </a:endParaRPr>
          </a:p>
        </p:txBody>
      </p:sp>
      <p:sp>
        <p:nvSpPr>
          <p:cNvPr id="42" name="object 42"/>
          <p:cNvSpPr txBox="1"/>
          <p:nvPr/>
        </p:nvSpPr>
        <p:spPr>
          <a:xfrm>
            <a:off x="7628881" y="3081100"/>
            <a:ext cx="468630" cy="351155"/>
          </a:xfrm>
          <a:prstGeom prst="rect">
            <a:avLst/>
          </a:prstGeom>
        </p:spPr>
        <p:txBody>
          <a:bodyPr vert="horz" wrap="square" lIns="0" tIns="16510" rIns="0" bIns="0" rtlCol="0">
            <a:spAutoFit/>
          </a:bodyPr>
          <a:lstStyle/>
          <a:p>
            <a:pPr marL="12700">
              <a:lnSpc>
                <a:spcPct val="100000"/>
              </a:lnSpc>
              <a:spcBef>
                <a:spcPts val="130"/>
              </a:spcBef>
            </a:pPr>
            <a:r>
              <a:rPr sz="2100" spc="75" dirty="0">
                <a:latin typeface="Times New Roman"/>
                <a:cs typeface="Times New Roman"/>
              </a:rPr>
              <a:t>(</a:t>
            </a:r>
            <a:r>
              <a:rPr sz="2100" spc="355" dirty="0">
                <a:latin typeface="Times New Roman"/>
                <a:cs typeface="Times New Roman"/>
              </a:rPr>
              <a:t>N</a:t>
            </a:r>
            <a:r>
              <a:rPr sz="2100" spc="130" dirty="0">
                <a:latin typeface="Times New Roman"/>
                <a:cs typeface="Times New Roman"/>
              </a:rPr>
              <a:t>)</a:t>
            </a:r>
            <a:endParaRPr sz="2100">
              <a:latin typeface="Times New Roman"/>
              <a:cs typeface="Times New Roman"/>
            </a:endParaRPr>
          </a:p>
        </p:txBody>
      </p:sp>
      <p:sp>
        <p:nvSpPr>
          <p:cNvPr id="43" name="object 43"/>
          <p:cNvSpPr txBox="1"/>
          <p:nvPr/>
        </p:nvSpPr>
        <p:spPr>
          <a:xfrm>
            <a:off x="3504381" y="3292374"/>
            <a:ext cx="184150" cy="351155"/>
          </a:xfrm>
          <a:prstGeom prst="rect">
            <a:avLst/>
          </a:prstGeom>
        </p:spPr>
        <p:txBody>
          <a:bodyPr vert="horz" wrap="square" lIns="0" tIns="16510" rIns="0" bIns="0" rtlCol="0">
            <a:spAutoFit/>
          </a:bodyPr>
          <a:lstStyle/>
          <a:p>
            <a:pPr marL="12700">
              <a:lnSpc>
                <a:spcPct val="100000"/>
              </a:lnSpc>
              <a:spcBef>
                <a:spcPts val="130"/>
              </a:spcBef>
            </a:pPr>
            <a:r>
              <a:rPr sz="2100" spc="195" dirty="0">
                <a:latin typeface="Times New Roman"/>
                <a:cs typeface="Times New Roman"/>
              </a:rPr>
              <a:t>2</a:t>
            </a:r>
            <a:endParaRPr sz="2100">
              <a:latin typeface="Times New Roman"/>
              <a:cs typeface="Times New Roman"/>
            </a:endParaRPr>
          </a:p>
        </p:txBody>
      </p:sp>
      <p:sp>
        <p:nvSpPr>
          <p:cNvPr id="44" name="object 44"/>
          <p:cNvSpPr txBox="1"/>
          <p:nvPr/>
        </p:nvSpPr>
        <p:spPr>
          <a:xfrm>
            <a:off x="7647623" y="2210977"/>
            <a:ext cx="468630" cy="351155"/>
          </a:xfrm>
          <a:prstGeom prst="rect">
            <a:avLst/>
          </a:prstGeom>
        </p:spPr>
        <p:txBody>
          <a:bodyPr vert="horz" wrap="square" lIns="0" tIns="16510" rIns="0" bIns="0" rtlCol="0">
            <a:spAutoFit/>
          </a:bodyPr>
          <a:lstStyle/>
          <a:p>
            <a:pPr marL="12700">
              <a:lnSpc>
                <a:spcPct val="100000"/>
              </a:lnSpc>
              <a:spcBef>
                <a:spcPts val="130"/>
              </a:spcBef>
            </a:pPr>
            <a:r>
              <a:rPr sz="2100" spc="75" dirty="0">
                <a:latin typeface="Times New Roman"/>
                <a:cs typeface="Times New Roman"/>
              </a:rPr>
              <a:t>(</a:t>
            </a:r>
            <a:r>
              <a:rPr sz="2100" spc="355" dirty="0">
                <a:latin typeface="Times New Roman"/>
                <a:cs typeface="Times New Roman"/>
              </a:rPr>
              <a:t>N</a:t>
            </a:r>
            <a:r>
              <a:rPr sz="2100" spc="130" dirty="0">
                <a:latin typeface="Times New Roman"/>
                <a:cs typeface="Times New Roman"/>
              </a:rPr>
              <a:t>)</a:t>
            </a:r>
            <a:endParaRPr sz="2100">
              <a:latin typeface="Times New Roman"/>
              <a:cs typeface="Times New Roman"/>
            </a:endParaRPr>
          </a:p>
        </p:txBody>
      </p:sp>
      <p:sp>
        <p:nvSpPr>
          <p:cNvPr id="45" name="object 45"/>
          <p:cNvSpPr txBox="1"/>
          <p:nvPr/>
        </p:nvSpPr>
        <p:spPr>
          <a:xfrm>
            <a:off x="4283055" y="2422250"/>
            <a:ext cx="184150" cy="351155"/>
          </a:xfrm>
          <a:prstGeom prst="rect">
            <a:avLst/>
          </a:prstGeom>
        </p:spPr>
        <p:txBody>
          <a:bodyPr vert="horz" wrap="square" lIns="0" tIns="16510" rIns="0" bIns="0" rtlCol="0">
            <a:spAutoFit/>
          </a:bodyPr>
          <a:lstStyle/>
          <a:p>
            <a:pPr marL="12700">
              <a:lnSpc>
                <a:spcPct val="100000"/>
              </a:lnSpc>
              <a:spcBef>
                <a:spcPts val="130"/>
              </a:spcBef>
            </a:pPr>
            <a:r>
              <a:rPr sz="2100" spc="195" dirty="0">
                <a:latin typeface="Times New Roman"/>
                <a:cs typeface="Times New Roman"/>
              </a:rPr>
              <a:t>2</a:t>
            </a:r>
            <a:endParaRPr sz="2100">
              <a:latin typeface="Times New Roman"/>
              <a:cs typeface="Times New Roman"/>
            </a:endParaRPr>
          </a:p>
        </p:txBody>
      </p:sp>
      <p:sp>
        <p:nvSpPr>
          <p:cNvPr id="46" name="object 46"/>
          <p:cNvSpPr txBox="1"/>
          <p:nvPr/>
        </p:nvSpPr>
        <p:spPr>
          <a:xfrm>
            <a:off x="6567472" y="4464297"/>
            <a:ext cx="118110" cy="215265"/>
          </a:xfrm>
          <a:prstGeom prst="rect">
            <a:avLst/>
          </a:prstGeom>
        </p:spPr>
        <p:txBody>
          <a:bodyPr vert="horz" wrap="square" lIns="0" tIns="12065" rIns="0" bIns="0" rtlCol="0">
            <a:spAutoFit/>
          </a:bodyPr>
          <a:lstStyle/>
          <a:p>
            <a:pPr marL="12700">
              <a:lnSpc>
                <a:spcPct val="100000"/>
              </a:lnSpc>
              <a:spcBef>
                <a:spcPts val="95"/>
              </a:spcBef>
            </a:pPr>
            <a:r>
              <a:rPr sz="1250" spc="100" dirty="0">
                <a:latin typeface="Times New Roman"/>
                <a:cs typeface="Times New Roman"/>
              </a:rPr>
              <a:t>0</a:t>
            </a:r>
            <a:endParaRPr sz="1250">
              <a:latin typeface="Times New Roman"/>
              <a:cs typeface="Times New Roman"/>
            </a:endParaRPr>
          </a:p>
        </p:txBody>
      </p:sp>
      <p:sp>
        <p:nvSpPr>
          <p:cNvPr id="47" name="object 47"/>
          <p:cNvSpPr txBox="1"/>
          <p:nvPr/>
        </p:nvSpPr>
        <p:spPr>
          <a:xfrm>
            <a:off x="4532820" y="4011264"/>
            <a:ext cx="118110" cy="215265"/>
          </a:xfrm>
          <a:prstGeom prst="rect">
            <a:avLst/>
          </a:prstGeom>
        </p:spPr>
        <p:txBody>
          <a:bodyPr vert="horz" wrap="square" lIns="0" tIns="12065" rIns="0" bIns="0" rtlCol="0">
            <a:spAutoFit/>
          </a:bodyPr>
          <a:lstStyle/>
          <a:p>
            <a:pPr marL="12700">
              <a:lnSpc>
                <a:spcPct val="100000"/>
              </a:lnSpc>
              <a:spcBef>
                <a:spcPts val="95"/>
              </a:spcBef>
            </a:pPr>
            <a:r>
              <a:rPr sz="1250" spc="100" dirty="0">
                <a:latin typeface="Times New Roman"/>
                <a:cs typeface="Times New Roman"/>
              </a:rPr>
              <a:t>2</a:t>
            </a:r>
            <a:endParaRPr sz="1250">
              <a:latin typeface="Times New Roman"/>
              <a:cs typeface="Times New Roman"/>
            </a:endParaRPr>
          </a:p>
        </p:txBody>
      </p:sp>
      <p:sp>
        <p:nvSpPr>
          <p:cNvPr id="48" name="object 48"/>
          <p:cNvSpPr txBox="1"/>
          <p:nvPr/>
        </p:nvSpPr>
        <p:spPr>
          <a:xfrm>
            <a:off x="6737994" y="3525570"/>
            <a:ext cx="118110" cy="215265"/>
          </a:xfrm>
          <a:prstGeom prst="rect">
            <a:avLst/>
          </a:prstGeom>
        </p:spPr>
        <p:txBody>
          <a:bodyPr vert="horz" wrap="square" lIns="0" tIns="12065" rIns="0" bIns="0" rtlCol="0">
            <a:spAutoFit/>
          </a:bodyPr>
          <a:lstStyle/>
          <a:p>
            <a:pPr marL="12700">
              <a:lnSpc>
                <a:spcPct val="100000"/>
              </a:lnSpc>
              <a:spcBef>
                <a:spcPts val="95"/>
              </a:spcBef>
            </a:pPr>
            <a:r>
              <a:rPr sz="1250" spc="100" dirty="0">
                <a:latin typeface="Times New Roman"/>
                <a:cs typeface="Times New Roman"/>
              </a:rPr>
              <a:t>0</a:t>
            </a:r>
            <a:endParaRPr sz="1250">
              <a:latin typeface="Times New Roman"/>
              <a:cs typeface="Times New Roman"/>
            </a:endParaRPr>
          </a:p>
        </p:txBody>
      </p:sp>
      <p:sp>
        <p:nvSpPr>
          <p:cNvPr id="49" name="object 49"/>
          <p:cNvSpPr txBox="1"/>
          <p:nvPr/>
        </p:nvSpPr>
        <p:spPr>
          <a:xfrm>
            <a:off x="6174632" y="4283928"/>
            <a:ext cx="558165" cy="351155"/>
          </a:xfrm>
          <a:prstGeom prst="rect">
            <a:avLst/>
          </a:prstGeom>
        </p:spPr>
        <p:txBody>
          <a:bodyPr vert="horz" wrap="square" lIns="0" tIns="16510" rIns="0" bIns="0" rtlCol="0">
            <a:spAutoFit/>
          </a:bodyPr>
          <a:lstStyle/>
          <a:p>
            <a:pPr marL="266065" indent="-228600">
              <a:lnSpc>
                <a:spcPct val="100000"/>
              </a:lnSpc>
              <a:spcBef>
                <a:spcPts val="130"/>
              </a:spcBef>
              <a:buFont typeface="Symbol"/>
              <a:buChar char=""/>
              <a:tabLst>
                <a:tab pos="266700" algn="l"/>
              </a:tabLst>
            </a:pPr>
            <a:r>
              <a:rPr sz="2100" i="1" spc="215" dirty="0">
                <a:latin typeface="Times New Roman"/>
                <a:cs typeface="Times New Roman"/>
              </a:rPr>
              <a:t>v</a:t>
            </a:r>
            <a:r>
              <a:rPr sz="1875" spc="322" baseline="42222" dirty="0">
                <a:latin typeface="Times New Roman"/>
                <a:cs typeface="Times New Roman"/>
              </a:rPr>
              <a:t>2</a:t>
            </a:r>
            <a:endParaRPr sz="1875" baseline="42222">
              <a:latin typeface="Times New Roman"/>
              <a:cs typeface="Times New Roman"/>
            </a:endParaRPr>
          </a:p>
        </p:txBody>
      </p:sp>
      <p:sp>
        <p:nvSpPr>
          <p:cNvPr id="50" name="object 50"/>
          <p:cNvSpPr txBox="1"/>
          <p:nvPr/>
        </p:nvSpPr>
        <p:spPr>
          <a:xfrm>
            <a:off x="5811150" y="4162497"/>
            <a:ext cx="354965" cy="351155"/>
          </a:xfrm>
          <a:prstGeom prst="rect">
            <a:avLst/>
          </a:prstGeom>
        </p:spPr>
        <p:txBody>
          <a:bodyPr vert="horz" wrap="square" lIns="0" tIns="16510" rIns="0" bIns="0" rtlCol="0">
            <a:spAutoFit/>
          </a:bodyPr>
          <a:lstStyle/>
          <a:p>
            <a:pPr marL="38100">
              <a:lnSpc>
                <a:spcPct val="100000"/>
              </a:lnSpc>
              <a:spcBef>
                <a:spcPts val="130"/>
              </a:spcBef>
            </a:pPr>
            <a:r>
              <a:rPr sz="3150" i="1" spc="382" baseline="-25132" dirty="0">
                <a:latin typeface="Times New Roman"/>
                <a:cs typeface="Times New Roman"/>
              </a:rPr>
              <a:t>u</a:t>
            </a:r>
            <a:r>
              <a:rPr sz="1250" spc="254" dirty="0">
                <a:latin typeface="Times New Roman"/>
                <a:cs typeface="Times New Roman"/>
              </a:rPr>
              <a:t>2</a:t>
            </a:r>
            <a:endParaRPr sz="1250">
              <a:latin typeface="Times New Roman"/>
              <a:cs typeface="Times New Roman"/>
            </a:endParaRPr>
          </a:p>
        </p:txBody>
      </p:sp>
      <p:sp>
        <p:nvSpPr>
          <p:cNvPr id="51" name="object 51"/>
          <p:cNvSpPr txBox="1"/>
          <p:nvPr/>
        </p:nvSpPr>
        <p:spPr>
          <a:xfrm>
            <a:off x="6344626" y="3345181"/>
            <a:ext cx="558165" cy="351155"/>
          </a:xfrm>
          <a:prstGeom prst="rect">
            <a:avLst/>
          </a:prstGeom>
        </p:spPr>
        <p:txBody>
          <a:bodyPr vert="horz" wrap="square" lIns="0" tIns="16510" rIns="0" bIns="0" rtlCol="0">
            <a:spAutoFit/>
          </a:bodyPr>
          <a:lstStyle/>
          <a:p>
            <a:pPr marL="266065" indent="-228600">
              <a:lnSpc>
                <a:spcPct val="100000"/>
              </a:lnSpc>
              <a:spcBef>
                <a:spcPts val="130"/>
              </a:spcBef>
              <a:buFont typeface="Symbol"/>
              <a:buChar char=""/>
              <a:tabLst>
                <a:tab pos="266700" algn="l"/>
              </a:tabLst>
            </a:pPr>
            <a:r>
              <a:rPr sz="2100" i="1" spc="215" dirty="0">
                <a:latin typeface="Times New Roman"/>
                <a:cs typeface="Times New Roman"/>
              </a:rPr>
              <a:t>v</a:t>
            </a:r>
            <a:r>
              <a:rPr sz="1875" spc="322" baseline="42222" dirty="0">
                <a:latin typeface="Times New Roman"/>
                <a:cs typeface="Times New Roman"/>
              </a:rPr>
              <a:t>2</a:t>
            </a:r>
            <a:endParaRPr sz="1875" baseline="42222">
              <a:latin typeface="Times New Roman"/>
              <a:cs typeface="Times New Roman"/>
            </a:endParaRPr>
          </a:p>
        </p:txBody>
      </p:sp>
      <p:sp>
        <p:nvSpPr>
          <p:cNvPr id="52" name="object 52"/>
          <p:cNvSpPr txBox="1"/>
          <p:nvPr/>
        </p:nvSpPr>
        <p:spPr>
          <a:xfrm>
            <a:off x="5981144" y="3223774"/>
            <a:ext cx="354965" cy="976630"/>
          </a:xfrm>
          <a:prstGeom prst="rect">
            <a:avLst/>
          </a:prstGeom>
        </p:spPr>
        <p:txBody>
          <a:bodyPr vert="horz" wrap="square" lIns="0" tIns="16510" rIns="0" bIns="0" rtlCol="0">
            <a:spAutoFit/>
          </a:bodyPr>
          <a:lstStyle/>
          <a:p>
            <a:pPr marL="38100">
              <a:lnSpc>
                <a:spcPct val="100000"/>
              </a:lnSpc>
              <a:spcBef>
                <a:spcPts val="130"/>
              </a:spcBef>
            </a:pPr>
            <a:r>
              <a:rPr sz="3150" i="1" spc="382" baseline="-25132" dirty="0">
                <a:latin typeface="Times New Roman"/>
                <a:cs typeface="Times New Roman"/>
              </a:rPr>
              <a:t>u</a:t>
            </a:r>
            <a:r>
              <a:rPr sz="1250" spc="254" dirty="0">
                <a:latin typeface="Times New Roman"/>
                <a:cs typeface="Times New Roman"/>
              </a:rPr>
              <a:t>2</a:t>
            </a:r>
            <a:endParaRPr sz="1250">
              <a:latin typeface="Times New Roman"/>
              <a:cs typeface="Times New Roman"/>
            </a:endParaRPr>
          </a:p>
          <a:p>
            <a:pPr>
              <a:lnSpc>
                <a:spcPct val="100000"/>
              </a:lnSpc>
              <a:spcBef>
                <a:spcPts val="50"/>
              </a:spcBef>
            </a:pPr>
            <a:endParaRPr sz="2050">
              <a:latin typeface="Times New Roman"/>
              <a:cs typeface="Times New Roman"/>
            </a:endParaRPr>
          </a:p>
          <a:p>
            <a:pPr marL="127000">
              <a:lnSpc>
                <a:spcPct val="100000"/>
              </a:lnSpc>
            </a:pPr>
            <a:r>
              <a:rPr sz="2100" i="1" spc="195" dirty="0">
                <a:latin typeface="Times New Roman"/>
                <a:cs typeface="Times New Roman"/>
              </a:rPr>
              <a:t>u</a:t>
            </a:r>
            <a:endParaRPr sz="2100">
              <a:latin typeface="Times New Roman"/>
              <a:cs typeface="Times New Roman"/>
            </a:endParaRPr>
          </a:p>
        </p:txBody>
      </p:sp>
      <p:sp>
        <p:nvSpPr>
          <p:cNvPr id="53" name="object 53"/>
          <p:cNvSpPr txBox="1"/>
          <p:nvPr/>
        </p:nvSpPr>
        <p:spPr>
          <a:xfrm>
            <a:off x="4360978" y="3072519"/>
            <a:ext cx="118110" cy="215265"/>
          </a:xfrm>
          <a:prstGeom prst="rect">
            <a:avLst/>
          </a:prstGeom>
        </p:spPr>
        <p:txBody>
          <a:bodyPr vert="horz" wrap="square" lIns="0" tIns="12065" rIns="0" bIns="0" rtlCol="0">
            <a:spAutoFit/>
          </a:bodyPr>
          <a:lstStyle/>
          <a:p>
            <a:pPr marL="12700">
              <a:lnSpc>
                <a:spcPct val="100000"/>
              </a:lnSpc>
              <a:spcBef>
                <a:spcPts val="95"/>
              </a:spcBef>
            </a:pPr>
            <a:r>
              <a:rPr sz="1250" spc="100" dirty="0">
                <a:latin typeface="Times New Roman"/>
                <a:cs typeface="Times New Roman"/>
              </a:rPr>
              <a:t>2</a:t>
            </a:r>
            <a:endParaRPr sz="1250">
              <a:latin typeface="Times New Roman"/>
              <a:cs typeface="Times New Roman"/>
            </a:endParaRPr>
          </a:p>
        </p:txBody>
      </p:sp>
      <p:sp>
        <p:nvSpPr>
          <p:cNvPr id="54" name="object 54"/>
          <p:cNvSpPr txBox="1"/>
          <p:nvPr/>
        </p:nvSpPr>
        <p:spPr>
          <a:xfrm>
            <a:off x="6597301" y="2655424"/>
            <a:ext cx="118110" cy="215265"/>
          </a:xfrm>
          <a:prstGeom prst="rect">
            <a:avLst/>
          </a:prstGeom>
        </p:spPr>
        <p:txBody>
          <a:bodyPr vert="horz" wrap="square" lIns="0" tIns="12065" rIns="0" bIns="0" rtlCol="0">
            <a:spAutoFit/>
          </a:bodyPr>
          <a:lstStyle/>
          <a:p>
            <a:pPr marL="12700">
              <a:lnSpc>
                <a:spcPct val="100000"/>
              </a:lnSpc>
              <a:spcBef>
                <a:spcPts val="95"/>
              </a:spcBef>
            </a:pPr>
            <a:r>
              <a:rPr sz="1250" spc="100" dirty="0">
                <a:latin typeface="Times New Roman"/>
                <a:cs typeface="Times New Roman"/>
              </a:rPr>
              <a:t>0</a:t>
            </a:r>
            <a:endParaRPr sz="1250">
              <a:latin typeface="Times New Roman"/>
              <a:cs typeface="Times New Roman"/>
            </a:endParaRPr>
          </a:p>
        </p:txBody>
      </p:sp>
      <p:sp>
        <p:nvSpPr>
          <p:cNvPr id="55" name="object 55"/>
          <p:cNvSpPr txBox="1"/>
          <p:nvPr/>
        </p:nvSpPr>
        <p:spPr>
          <a:xfrm>
            <a:off x="5140207" y="2202959"/>
            <a:ext cx="118110" cy="215265"/>
          </a:xfrm>
          <a:prstGeom prst="rect">
            <a:avLst/>
          </a:prstGeom>
        </p:spPr>
        <p:txBody>
          <a:bodyPr vert="horz" wrap="square" lIns="0" tIns="12065" rIns="0" bIns="0" rtlCol="0">
            <a:spAutoFit/>
          </a:bodyPr>
          <a:lstStyle/>
          <a:p>
            <a:pPr marL="12700">
              <a:lnSpc>
                <a:spcPct val="100000"/>
              </a:lnSpc>
              <a:spcBef>
                <a:spcPts val="95"/>
              </a:spcBef>
            </a:pPr>
            <a:r>
              <a:rPr sz="1250" spc="100" dirty="0">
                <a:latin typeface="Times New Roman"/>
                <a:cs typeface="Times New Roman"/>
              </a:rPr>
              <a:t>2</a:t>
            </a:r>
            <a:endParaRPr sz="1250">
              <a:latin typeface="Times New Roman"/>
              <a:cs typeface="Times New Roman"/>
            </a:endParaRPr>
          </a:p>
        </p:txBody>
      </p:sp>
      <p:sp>
        <p:nvSpPr>
          <p:cNvPr id="56" name="object 56"/>
          <p:cNvSpPr txBox="1"/>
          <p:nvPr/>
        </p:nvSpPr>
        <p:spPr>
          <a:xfrm>
            <a:off x="3298824" y="4425636"/>
            <a:ext cx="282575" cy="215265"/>
          </a:xfrm>
          <a:prstGeom prst="rect">
            <a:avLst/>
          </a:prstGeom>
        </p:spPr>
        <p:txBody>
          <a:bodyPr vert="horz" wrap="square" lIns="0" tIns="12065" rIns="0" bIns="0" rtlCol="0">
            <a:spAutoFit/>
          </a:bodyPr>
          <a:lstStyle/>
          <a:p>
            <a:pPr marL="38100">
              <a:lnSpc>
                <a:spcPct val="100000"/>
              </a:lnSpc>
              <a:spcBef>
                <a:spcPts val="95"/>
              </a:spcBef>
            </a:pPr>
            <a:r>
              <a:rPr sz="1250" i="1" spc="145" dirty="0">
                <a:latin typeface="Times New Roman"/>
                <a:cs typeface="Times New Roman"/>
              </a:rPr>
              <a:t>R</a:t>
            </a:r>
            <a:r>
              <a:rPr sz="1275" i="1" spc="217" baseline="-19607" dirty="0">
                <a:latin typeface="Times New Roman"/>
                <a:cs typeface="Times New Roman"/>
              </a:rPr>
              <a:t>N</a:t>
            </a:r>
            <a:endParaRPr sz="1275" baseline="-19607">
              <a:latin typeface="Times New Roman"/>
              <a:cs typeface="Times New Roman"/>
            </a:endParaRPr>
          </a:p>
        </p:txBody>
      </p:sp>
      <p:sp>
        <p:nvSpPr>
          <p:cNvPr id="57" name="object 57"/>
          <p:cNvSpPr txBox="1"/>
          <p:nvPr/>
        </p:nvSpPr>
        <p:spPr>
          <a:xfrm>
            <a:off x="4192990" y="4200212"/>
            <a:ext cx="1247775" cy="215265"/>
          </a:xfrm>
          <a:prstGeom prst="rect">
            <a:avLst/>
          </a:prstGeom>
        </p:spPr>
        <p:txBody>
          <a:bodyPr vert="horz" wrap="square" lIns="0" tIns="12065" rIns="0" bIns="0" rtlCol="0">
            <a:spAutoFit/>
          </a:bodyPr>
          <a:lstStyle/>
          <a:p>
            <a:pPr marL="12700">
              <a:lnSpc>
                <a:spcPct val="100000"/>
              </a:lnSpc>
              <a:spcBef>
                <a:spcPts val="95"/>
              </a:spcBef>
              <a:tabLst>
                <a:tab pos="755015" algn="l"/>
                <a:tab pos="1121410" algn="l"/>
              </a:tabLst>
            </a:pPr>
            <a:r>
              <a:rPr sz="1250" i="1" spc="100" dirty="0">
                <a:latin typeface="Times New Roman"/>
                <a:cs typeface="Times New Roman"/>
              </a:rPr>
              <a:t>a	p	</a:t>
            </a:r>
            <a:r>
              <a:rPr sz="1250" i="1" spc="125" dirty="0">
                <a:latin typeface="Times New Roman"/>
                <a:cs typeface="Times New Roman"/>
              </a:rPr>
              <a:t>R</a:t>
            </a:r>
            <a:endParaRPr sz="1250">
              <a:latin typeface="Times New Roman"/>
              <a:cs typeface="Times New Roman"/>
            </a:endParaRPr>
          </a:p>
        </p:txBody>
      </p:sp>
      <p:sp>
        <p:nvSpPr>
          <p:cNvPr id="58" name="object 58"/>
          <p:cNvSpPr txBox="1"/>
          <p:nvPr/>
        </p:nvSpPr>
        <p:spPr>
          <a:xfrm>
            <a:off x="4002618" y="3999917"/>
            <a:ext cx="1299210" cy="374650"/>
          </a:xfrm>
          <a:prstGeom prst="rect">
            <a:avLst/>
          </a:prstGeom>
        </p:spPr>
        <p:txBody>
          <a:bodyPr vert="horz" wrap="square" lIns="0" tIns="11430" rIns="0" bIns="0" rtlCol="0">
            <a:spAutoFit/>
          </a:bodyPr>
          <a:lstStyle/>
          <a:p>
            <a:pPr marL="12700">
              <a:lnSpc>
                <a:spcPct val="100000"/>
              </a:lnSpc>
              <a:spcBef>
                <a:spcPts val="90"/>
              </a:spcBef>
              <a:tabLst>
                <a:tab pos="321945" algn="l"/>
                <a:tab pos="670560" algn="l"/>
                <a:tab pos="1073785" algn="l"/>
              </a:tabLst>
            </a:pPr>
            <a:r>
              <a:rPr sz="2300" spc="105" dirty="0">
                <a:latin typeface="Symbol"/>
                <a:cs typeface="Symbol"/>
              </a:rPr>
              <a:t></a:t>
            </a:r>
            <a:r>
              <a:rPr sz="2300" spc="105" dirty="0">
                <a:latin typeface="Times New Roman"/>
                <a:cs typeface="Times New Roman"/>
              </a:rPr>
              <a:t>	</a:t>
            </a:r>
            <a:r>
              <a:rPr sz="2100" i="1" spc="265" dirty="0">
                <a:latin typeface="Times New Roman"/>
                <a:cs typeface="Times New Roman"/>
              </a:rPr>
              <a:t>w	</a:t>
            </a:r>
            <a:r>
              <a:rPr sz="2100" spc="114" dirty="0">
                <a:latin typeface="Times New Roman"/>
                <a:cs typeface="Times New Roman"/>
              </a:rPr>
              <a:t>(</a:t>
            </a:r>
            <a:r>
              <a:rPr sz="2100" i="1" spc="195" dirty="0">
                <a:latin typeface="Times New Roman"/>
                <a:cs typeface="Times New Roman"/>
              </a:rPr>
              <a:t>b</a:t>
            </a:r>
            <a:r>
              <a:rPr sz="2100" i="1" dirty="0">
                <a:latin typeface="Times New Roman"/>
                <a:cs typeface="Times New Roman"/>
              </a:rPr>
              <a:t>	</a:t>
            </a:r>
            <a:r>
              <a:rPr sz="2100" i="1" spc="265" dirty="0">
                <a:latin typeface="Times New Roman"/>
                <a:cs typeface="Times New Roman"/>
              </a:rPr>
              <a:t>N</a:t>
            </a:r>
            <a:endParaRPr sz="2100">
              <a:latin typeface="Times New Roman"/>
              <a:cs typeface="Times New Roman"/>
            </a:endParaRPr>
          </a:p>
        </p:txBody>
      </p:sp>
      <p:sp>
        <p:nvSpPr>
          <p:cNvPr id="59" name="object 59"/>
          <p:cNvSpPr txBox="1"/>
          <p:nvPr/>
        </p:nvSpPr>
        <p:spPr>
          <a:xfrm>
            <a:off x="3792474" y="4028679"/>
            <a:ext cx="118110" cy="215265"/>
          </a:xfrm>
          <a:prstGeom prst="rect">
            <a:avLst/>
          </a:prstGeom>
        </p:spPr>
        <p:txBody>
          <a:bodyPr vert="horz" wrap="square" lIns="0" tIns="12065" rIns="0" bIns="0" rtlCol="0">
            <a:spAutoFit/>
          </a:bodyPr>
          <a:lstStyle/>
          <a:p>
            <a:pPr marL="12700">
              <a:lnSpc>
                <a:spcPct val="100000"/>
              </a:lnSpc>
              <a:spcBef>
                <a:spcPts val="95"/>
              </a:spcBef>
            </a:pPr>
            <a:r>
              <a:rPr sz="1250" i="1" spc="100" dirty="0">
                <a:latin typeface="Times New Roman"/>
                <a:cs typeface="Times New Roman"/>
              </a:rPr>
              <a:t>a</a:t>
            </a:r>
            <a:endParaRPr sz="1250">
              <a:latin typeface="Times New Roman"/>
              <a:cs typeface="Times New Roman"/>
            </a:endParaRPr>
          </a:p>
        </p:txBody>
      </p:sp>
      <p:sp>
        <p:nvSpPr>
          <p:cNvPr id="60" name="object 60"/>
          <p:cNvSpPr txBox="1"/>
          <p:nvPr/>
        </p:nvSpPr>
        <p:spPr>
          <a:xfrm>
            <a:off x="3307139" y="3692595"/>
            <a:ext cx="530225" cy="351155"/>
          </a:xfrm>
          <a:prstGeom prst="rect">
            <a:avLst/>
          </a:prstGeom>
        </p:spPr>
        <p:txBody>
          <a:bodyPr vert="horz" wrap="square" lIns="0" tIns="16510" rIns="0" bIns="0" rtlCol="0">
            <a:spAutoFit/>
          </a:bodyPr>
          <a:lstStyle/>
          <a:p>
            <a:pPr marL="38100">
              <a:lnSpc>
                <a:spcPct val="100000"/>
              </a:lnSpc>
              <a:spcBef>
                <a:spcPts val="130"/>
              </a:spcBef>
            </a:pPr>
            <a:r>
              <a:rPr sz="1250" i="1" spc="125" dirty="0">
                <a:latin typeface="Times New Roman"/>
                <a:cs typeface="Times New Roman"/>
              </a:rPr>
              <a:t>R</a:t>
            </a:r>
            <a:r>
              <a:rPr sz="1275" i="1" spc="187" baseline="-19607" dirty="0">
                <a:latin typeface="Times New Roman"/>
                <a:cs typeface="Times New Roman"/>
              </a:rPr>
              <a:t>E</a:t>
            </a:r>
            <a:r>
              <a:rPr sz="1275" i="1" spc="142" baseline="-19607" dirty="0">
                <a:latin typeface="Times New Roman"/>
                <a:cs typeface="Times New Roman"/>
              </a:rPr>
              <a:t> </a:t>
            </a:r>
            <a:r>
              <a:rPr sz="3150" i="1" spc="397" baseline="-33068" dirty="0">
                <a:latin typeface="Times New Roman"/>
                <a:cs typeface="Times New Roman"/>
              </a:rPr>
              <a:t>C</a:t>
            </a:r>
            <a:endParaRPr sz="3150" baseline="-33068">
              <a:latin typeface="Times New Roman"/>
              <a:cs typeface="Times New Roman"/>
            </a:endParaRPr>
          </a:p>
        </p:txBody>
      </p:sp>
      <p:sp>
        <p:nvSpPr>
          <p:cNvPr id="61" name="object 61"/>
          <p:cNvSpPr txBox="1"/>
          <p:nvPr/>
        </p:nvSpPr>
        <p:spPr>
          <a:xfrm>
            <a:off x="2885380" y="4200212"/>
            <a:ext cx="97790" cy="215265"/>
          </a:xfrm>
          <a:prstGeom prst="rect">
            <a:avLst/>
          </a:prstGeom>
        </p:spPr>
        <p:txBody>
          <a:bodyPr vert="horz" wrap="square" lIns="0" tIns="12065" rIns="0" bIns="0" rtlCol="0">
            <a:spAutoFit/>
          </a:bodyPr>
          <a:lstStyle/>
          <a:p>
            <a:pPr marL="12700">
              <a:lnSpc>
                <a:spcPct val="100000"/>
              </a:lnSpc>
              <a:spcBef>
                <a:spcPts val="95"/>
              </a:spcBef>
            </a:pPr>
            <a:r>
              <a:rPr sz="1250" i="1" spc="80" dirty="0">
                <a:latin typeface="Times New Roman"/>
                <a:cs typeface="Times New Roman"/>
              </a:rPr>
              <a:t>s</a:t>
            </a:r>
            <a:endParaRPr sz="1250">
              <a:latin typeface="Times New Roman"/>
              <a:cs typeface="Times New Roman"/>
            </a:endParaRPr>
          </a:p>
        </p:txBody>
      </p:sp>
      <p:sp>
        <p:nvSpPr>
          <p:cNvPr id="62" name="object 62"/>
          <p:cNvSpPr txBox="1"/>
          <p:nvPr/>
        </p:nvSpPr>
        <p:spPr>
          <a:xfrm>
            <a:off x="1886331" y="4019845"/>
            <a:ext cx="1382395" cy="351155"/>
          </a:xfrm>
          <a:prstGeom prst="rect">
            <a:avLst/>
          </a:prstGeom>
        </p:spPr>
        <p:txBody>
          <a:bodyPr vert="horz" wrap="square" lIns="0" tIns="16510" rIns="0" bIns="0" rtlCol="0">
            <a:spAutoFit/>
          </a:bodyPr>
          <a:lstStyle/>
          <a:p>
            <a:pPr marL="12700">
              <a:lnSpc>
                <a:spcPct val="100000"/>
              </a:lnSpc>
              <a:spcBef>
                <a:spcPts val="130"/>
              </a:spcBef>
              <a:tabLst>
                <a:tab pos="835025" algn="l"/>
                <a:tab pos="1194435" algn="l"/>
              </a:tabLst>
            </a:pPr>
            <a:r>
              <a:rPr sz="2100" spc="165" dirty="0">
                <a:latin typeface="Times New Roman"/>
                <a:cs typeface="Times New Roman"/>
              </a:rPr>
              <a:t>or	</a:t>
            </a:r>
            <a:r>
              <a:rPr sz="2100" i="1" spc="240" dirty="0">
                <a:latin typeface="Times New Roman"/>
                <a:cs typeface="Times New Roman"/>
              </a:rPr>
              <a:t>F	</a:t>
            </a:r>
            <a:r>
              <a:rPr sz="2100" spc="215" dirty="0">
                <a:latin typeface="Symbol"/>
                <a:cs typeface="Symbol"/>
              </a:rPr>
              <a:t></a:t>
            </a:r>
            <a:endParaRPr sz="2100">
              <a:latin typeface="Symbol"/>
              <a:cs typeface="Symbol"/>
            </a:endParaRPr>
          </a:p>
        </p:txBody>
      </p:sp>
      <p:sp>
        <p:nvSpPr>
          <p:cNvPr id="63" name="object 63"/>
          <p:cNvSpPr txBox="1"/>
          <p:nvPr/>
        </p:nvSpPr>
        <p:spPr>
          <a:xfrm>
            <a:off x="4763527" y="3261467"/>
            <a:ext cx="505459" cy="215265"/>
          </a:xfrm>
          <a:prstGeom prst="rect">
            <a:avLst/>
          </a:prstGeom>
        </p:spPr>
        <p:txBody>
          <a:bodyPr vert="horz" wrap="square" lIns="0" tIns="12065" rIns="0" bIns="0" rtlCol="0">
            <a:spAutoFit/>
          </a:bodyPr>
          <a:lstStyle/>
          <a:p>
            <a:pPr marL="12700">
              <a:lnSpc>
                <a:spcPct val="100000"/>
              </a:lnSpc>
              <a:spcBef>
                <a:spcPts val="95"/>
              </a:spcBef>
              <a:tabLst>
                <a:tab pos="379095" algn="l"/>
              </a:tabLst>
            </a:pPr>
            <a:r>
              <a:rPr sz="1250" i="1" spc="100" dirty="0">
                <a:latin typeface="Times New Roman"/>
                <a:cs typeface="Times New Roman"/>
              </a:rPr>
              <a:t>p	</a:t>
            </a:r>
            <a:r>
              <a:rPr sz="1250" i="1" spc="125" dirty="0">
                <a:latin typeface="Times New Roman"/>
                <a:cs typeface="Times New Roman"/>
              </a:rPr>
              <a:t>R</a:t>
            </a:r>
            <a:endParaRPr sz="1250">
              <a:latin typeface="Times New Roman"/>
              <a:cs typeface="Times New Roman"/>
            </a:endParaRPr>
          </a:p>
        </p:txBody>
      </p:sp>
      <p:sp>
        <p:nvSpPr>
          <p:cNvPr id="64" name="object 64"/>
          <p:cNvSpPr txBox="1"/>
          <p:nvPr/>
        </p:nvSpPr>
        <p:spPr>
          <a:xfrm>
            <a:off x="4021148" y="3261467"/>
            <a:ext cx="118110" cy="215265"/>
          </a:xfrm>
          <a:prstGeom prst="rect">
            <a:avLst/>
          </a:prstGeom>
        </p:spPr>
        <p:txBody>
          <a:bodyPr vert="horz" wrap="square" lIns="0" tIns="12065" rIns="0" bIns="0" rtlCol="0">
            <a:spAutoFit/>
          </a:bodyPr>
          <a:lstStyle/>
          <a:p>
            <a:pPr marL="12700">
              <a:lnSpc>
                <a:spcPct val="100000"/>
              </a:lnSpc>
              <a:spcBef>
                <a:spcPts val="95"/>
              </a:spcBef>
            </a:pPr>
            <a:r>
              <a:rPr sz="1250" i="1" spc="100" dirty="0">
                <a:latin typeface="Times New Roman"/>
                <a:cs typeface="Times New Roman"/>
              </a:rPr>
              <a:t>a</a:t>
            </a:r>
            <a:endParaRPr sz="1250">
              <a:latin typeface="Times New Roman"/>
              <a:cs typeface="Times New Roman"/>
            </a:endParaRPr>
          </a:p>
        </p:txBody>
      </p:sp>
      <p:sp>
        <p:nvSpPr>
          <p:cNvPr id="65" name="object 65"/>
          <p:cNvSpPr txBox="1"/>
          <p:nvPr/>
        </p:nvSpPr>
        <p:spPr>
          <a:xfrm>
            <a:off x="3830802" y="3061172"/>
            <a:ext cx="1927225" cy="374650"/>
          </a:xfrm>
          <a:prstGeom prst="rect">
            <a:avLst/>
          </a:prstGeom>
        </p:spPr>
        <p:txBody>
          <a:bodyPr vert="horz" wrap="square" lIns="0" tIns="11430" rIns="0" bIns="0" rtlCol="0">
            <a:spAutoFit/>
          </a:bodyPr>
          <a:lstStyle/>
          <a:p>
            <a:pPr marL="12700">
              <a:lnSpc>
                <a:spcPct val="100000"/>
              </a:lnSpc>
              <a:spcBef>
                <a:spcPts val="90"/>
              </a:spcBef>
              <a:tabLst>
                <a:tab pos="321945" algn="l"/>
                <a:tab pos="670560" algn="l"/>
                <a:tab pos="1073785" algn="l"/>
                <a:tab pos="1446530" algn="l"/>
              </a:tabLst>
            </a:pPr>
            <a:r>
              <a:rPr sz="2300" spc="105" dirty="0">
                <a:latin typeface="Symbol"/>
                <a:cs typeface="Symbol"/>
              </a:rPr>
              <a:t></a:t>
            </a:r>
            <a:r>
              <a:rPr sz="2300" spc="105" dirty="0">
                <a:latin typeface="Times New Roman"/>
                <a:cs typeface="Times New Roman"/>
              </a:rPr>
              <a:t>	</a:t>
            </a:r>
            <a:r>
              <a:rPr sz="2100" i="1" spc="265" dirty="0">
                <a:latin typeface="Times New Roman"/>
                <a:cs typeface="Times New Roman"/>
              </a:rPr>
              <a:t>w	</a:t>
            </a:r>
            <a:r>
              <a:rPr sz="2100" spc="114" dirty="0">
                <a:latin typeface="Times New Roman"/>
                <a:cs typeface="Times New Roman"/>
              </a:rPr>
              <a:t>(</a:t>
            </a:r>
            <a:r>
              <a:rPr sz="2100" i="1" spc="195" dirty="0">
                <a:latin typeface="Times New Roman"/>
                <a:cs typeface="Times New Roman"/>
              </a:rPr>
              <a:t>b</a:t>
            </a:r>
            <a:r>
              <a:rPr sz="2100" i="1" dirty="0">
                <a:latin typeface="Times New Roman"/>
                <a:cs typeface="Times New Roman"/>
              </a:rPr>
              <a:t>	</a:t>
            </a:r>
            <a:r>
              <a:rPr sz="2100" i="1" spc="265" dirty="0">
                <a:latin typeface="Times New Roman"/>
                <a:cs typeface="Times New Roman"/>
              </a:rPr>
              <a:t>N</a:t>
            </a:r>
            <a:r>
              <a:rPr sz="2100" i="1" dirty="0">
                <a:latin typeface="Times New Roman"/>
                <a:cs typeface="Times New Roman"/>
              </a:rPr>
              <a:t>	</a:t>
            </a:r>
            <a:r>
              <a:rPr sz="2100" i="1" spc="190" dirty="0">
                <a:latin typeface="Times New Roman"/>
                <a:cs typeface="Times New Roman"/>
              </a:rPr>
              <a:t>d</a:t>
            </a:r>
            <a:r>
              <a:rPr sz="2100" i="1" spc="310" dirty="0">
                <a:latin typeface="Times New Roman"/>
                <a:cs typeface="Times New Roman"/>
              </a:rPr>
              <a:t>R</a:t>
            </a:r>
            <a:r>
              <a:rPr sz="2100" spc="130" dirty="0">
                <a:latin typeface="Times New Roman"/>
                <a:cs typeface="Times New Roman"/>
              </a:rPr>
              <a:t>)</a:t>
            </a:r>
            <a:endParaRPr sz="2100">
              <a:latin typeface="Times New Roman"/>
              <a:cs typeface="Times New Roman"/>
            </a:endParaRPr>
          </a:p>
        </p:txBody>
      </p:sp>
      <p:sp>
        <p:nvSpPr>
          <p:cNvPr id="66" name="object 66"/>
          <p:cNvSpPr txBox="1"/>
          <p:nvPr/>
        </p:nvSpPr>
        <p:spPr>
          <a:xfrm>
            <a:off x="3620632" y="3089956"/>
            <a:ext cx="118110" cy="215265"/>
          </a:xfrm>
          <a:prstGeom prst="rect">
            <a:avLst/>
          </a:prstGeom>
        </p:spPr>
        <p:txBody>
          <a:bodyPr vert="horz" wrap="square" lIns="0" tIns="12065" rIns="0" bIns="0" rtlCol="0">
            <a:spAutoFit/>
          </a:bodyPr>
          <a:lstStyle/>
          <a:p>
            <a:pPr marL="12700">
              <a:lnSpc>
                <a:spcPct val="100000"/>
              </a:lnSpc>
              <a:spcBef>
                <a:spcPts val="95"/>
              </a:spcBef>
            </a:pPr>
            <a:r>
              <a:rPr sz="1250" i="1" spc="100" dirty="0">
                <a:latin typeface="Times New Roman"/>
                <a:cs typeface="Times New Roman"/>
              </a:rPr>
              <a:t>a</a:t>
            </a:r>
            <a:endParaRPr sz="1250">
              <a:latin typeface="Times New Roman"/>
              <a:cs typeface="Times New Roman"/>
            </a:endParaRPr>
          </a:p>
        </p:txBody>
      </p:sp>
      <p:sp>
        <p:nvSpPr>
          <p:cNvPr id="67" name="object 67"/>
          <p:cNvSpPr txBox="1"/>
          <p:nvPr/>
        </p:nvSpPr>
        <p:spPr>
          <a:xfrm>
            <a:off x="2955014" y="3261466"/>
            <a:ext cx="97790" cy="215265"/>
          </a:xfrm>
          <a:prstGeom prst="rect">
            <a:avLst/>
          </a:prstGeom>
        </p:spPr>
        <p:txBody>
          <a:bodyPr vert="horz" wrap="square" lIns="0" tIns="12065" rIns="0" bIns="0" rtlCol="0">
            <a:spAutoFit/>
          </a:bodyPr>
          <a:lstStyle/>
          <a:p>
            <a:pPr marL="12700">
              <a:lnSpc>
                <a:spcPct val="100000"/>
              </a:lnSpc>
              <a:spcBef>
                <a:spcPts val="95"/>
              </a:spcBef>
            </a:pPr>
            <a:r>
              <a:rPr sz="1250" i="1" spc="80" dirty="0">
                <a:latin typeface="Times New Roman"/>
                <a:cs typeface="Times New Roman"/>
              </a:rPr>
              <a:t>s</a:t>
            </a:r>
            <a:endParaRPr sz="1250">
              <a:latin typeface="Times New Roman"/>
              <a:cs typeface="Times New Roman"/>
            </a:endParaRPr>
          </a:p>
        </p:txBody>
      </p:sp>
      <p:sp>
        <p:nvSpPr>
          <p:cNvPr id="68" name="object 68"/>
          <p:cNvSpPr txBox="1"/>
          <p:nvPr/>
        </p:nvSpPr>
        <p:spPr>
          <a:xfrm>
            <a:off x="1886331" y="3081100"/>
            <a:ext cx="1452245" cy="351155"/>
          </a:xfrm>
          <a:prstGeom prst="rect">
            <a:avLst/>
          </a:prstGeom>
        </p:spPr>
        <p:txBody>
          <a:bodyPr vert="horz" wrap="square" lIns="0" tIns="16510" rIns="0" bIns="0" rtlCol="0">
            <a:spAutoFit/>
          </a:bodyPr>
          <a:lstStyle/>
          <a:p>
            <a:pPr marL="12700">
              <a:lnSpc>
                <a:spcPct val="100000"/>
              </a:lnSpc>
              <a:spcBef>
                <a:spcPts val="130"/>
              </a:spcBef>
              <a:tabLst>
                <a:tab pos="746125" algn="l"/>
                <a:tab pos="1264285" algn="l"/>
              </a:tabLst>
            </a:pPr>
            <a:r>
              <a:rPr sz="2100" spc="165" dirty="0">
                <a:latin typeface="Times New Roman"/>
                <a:cs typeface="Times New Roman"/>
              </a:rPr>
              <a:t>or	</a:t>
            </a:r>
            <a:r>
              <a:rPr sz="2100" i="1" spc="190" dirty="0">
                <a:latin typeface="Times New Roman"/>
                <a:cs typeface="Times New Roman"/>
              </a:rPr>
              <a:t>d</a:t>
            </a:r>
            <a:r>
              <a:rPr sz="2100" i="1" spc="240" dirty="0">
                <a:latin typeface="Times New Roman"/>
                <a:cs typeface="Times New Roman"/>
              </a:rPr>
              <a:t>F</a:t>
            </a:r>
            <a:r>
              <a:rPr sz="2100" i="1" dirty="0">
                <a:latin typeface="Times New Roman"/>
                <a:cs typeface="Times New Roman"/>
              </a:rPr>
              <a:t>	</a:t>
            </a:r>
            <a:r>
              <a:rPr sz="2100" spc="215" dirty="0">
                <a:latin typeface="Symbol"/>
                <a:cs typeface="Symbol"/>
              </a:rPr>
              <a:t></a:t>
            </a:r>
            <a:endParaRPr sz="2100">
              <a:latin typeface="Symbol"/>
              <a:cs typeface="Symbol"/>
            </a:endParaRPr>
          </a:p>
        </p:txBody>
      </p:sp>
      <p:sp>
        <p:nvSpPr>
          <p:cNvPr id="69" name="object 69"/>
          <p:cNvSpPr txBox="1"/>
          <p:nvPr/>
        </p:nvSpPr>
        <p:spPr>
          <a:xfrm>
            <a:off x="4800482" y="2391343"/>
            <a:ext cx="118110" cy="215265"/>
          </a:xfrm>
          <a:prstGeom prst="rect">
            <a:avLst/>
          </a:prstGeom>
        </p:spPr>
        <p:txBody>
          <a:bodyPr vert="horz" wrap="square" lIns="0" tIns="12065" rIns="0" bIns="0" rtlCol="0">
            <a:spAutoFit/>
          </a:bodyPr>
          <a:lstStyle/>
          <a:p>
            <a:pPr marL="12700">
              <a:lnSpc>
                <a:spcPct val="100000"/>
              </a:lnSpc>
              <a:spcBef>
                <a:spcPts val="95"/>
              </a:spcBef>
            </a:pPr>
            <a:r>
              <a:rPr sz="1250" i="1" spc="100" dirty="0">
                <a:latin typeface="Times New Roman"/>
                <a:cs typeface="Times New Roman"/>
              </a:rPr>
              <a:t>a</a:t>
            </a:r>
            <a:endParaRPr sz="1250">
              <a:latin typeface="Times New Roman"/>
              <a:cs typeface="Times New Roman"/>
            </a:endParaRPr>
          </a:p>
        </p:txBody>
      </p:sp>
      <p:sp>
        <p:nvSpPr>
          <p:cNvPr id="70" name="object 70"/>
          <p:cNvSpPr txBox="1"/>
          <p:nvPr/>
        </p:nvSpPr>
        <p:spPr>
          <a:xfrm>
            <a:off x="4399939" y="2220306"/>
            <a:ext cx="118110" cy="215265"/>
          </a:xfrm>
          <a:prstGeom prst="rect">
            <a:avLst/>
          </a:prstGeom>
        </p:spPr>
        <p:txBody>
          <a:bodyPr vert="horz" wrap="square" lIns="0" tIns="12065" rIns="0" bIns="0" rtlCol="0">
            <a:spAutoFit/>
          </a:bodyPr>
          <a:lstStyle/>
          <a:p>
            <a:pPr marL="12700">
              <a:lnSpc>
                <a:spcPct val="100000"/>
              </a:lnSpc>
              <a:spcBef>
                <a:spcPts val="95"/>
              </a:spcBef>
            </a:pPr>
            <a:r>
              <a:rPr sz="1250" i="1" spc="100" dirty="0">
                <a:latin typeface="Times New Roman"/>
                <a:cs typeface="Times New Roman"/>
              </a:rPr>
              <a:t>a</a:t>
            </a:r>
            <a:endParaRPr sz="1250">
              <a:latin typeface="Times New Roman"/>
              <a:cs typeface="Times New Roman"/>
            </a:endParaRPr>
          </a:p>
        </p:txBody>
      </p:sp>
      <p:sp>
        <p:nvSpPr>
          <p:cNvPr id="71" name="object 71"/>
          <p:cNvSpPr txBox="1"/>
          <p:nvPr/>
        </p:nvSpPr>
        <p:spPr>
          <a:xfrm>
            <a:off x="6203932" y="2475057"/>
            <a:ext cx="558800" cy="351155"/>
          </a:xfrm>
          <a:prstGeom prst="rect">
            <a:avLst/>
          </a:prstGeom>
        </p:spPr>
        <p:txBody>
          <a:bodyPr vert="horz" wrap="square" lIns="0" tIns="16510" rIns="0" bIns="0" rtlCol="0">
            <a:spAutoFit/>
          </a:bodyPr>
          <a:lstStyle/>
          <a:p>
            <a:pPr marL="266065" indent="-228600">
              <a:lnSpc>
                <a:spcPct val="100000"/>
              </a:lnSpc>
              <a:spcBef>
                <a:spcPts val="130"/>
              </a:spcBef>
              <a:buFont typeface="Symbol"/>
              <a:buChar char=""/>
              <a:tabLst>
                <a:tab pos="266700" algn="l"/>
              </a:tabLst>
            </a:pPr>
            <a:r>
              <a:rPr sz="2100" i="1" spc="220" dirty="0">
                <a:latin typeface="Times New Roman"/>
                <a:cs typeface="Times New Roman"/>
              </a:rPr>
              <a:t>v</a:t>
            </a:r>
            <a:r>
              <a:rPr sz="1875" spc="330" baseline="42222" dirty="0">
                <a:latin typeface="Times New Roman"/>
                <a:cs typeface="Times New Roman"/>
              </a:rPr>
              <a:t>2</a:t>
            </a:r>
            <a:endParaRPr sz="1875" baseline="42222">
              <a:latin typeface="Times New Roman"/>
              <a:cs typeface="Times New Roman"/>
            </a:endParaRPr>
          </a:p>
        </p:txBody>
      </p:sp>
      <p:sp>
        <p:nvSpPr>
          <p:cNvPr id="72" name="object 72"/>
          <p:cNvSpPr txBox="1"/>
          <p:nvPr/>
        </p:nvSpPr>
        <p:spPr>
          <a:xfrm>
            <a:off x="5840450" y="2354191"/>
            <a:ext cx="354965" cy="351155"/>
          </a:xfrm>
          <a:prstGeom prst="rect">
            <a:avLst/>
          </a:prstGeom>
        </p:spPr>
        <p:txBody>
          <a:bodyPr vert="horz" wrap="square" lIns="0" tIns="16510" rIns="0" bIns="0" rtlCol="0">
            <a:spAutoFit/>
          </a:bodyPr>
          <a:lstStyle/>
          <a:p>
            <a:pPr marL="38100">
              <a:lnSpc>
                <a:spcPct val="100000"/>
              </a:lnSpc>
              <a:spcBef>
                <a:spcPts val="130"/>
              </a:spcBef>
            </a:pPr>
            <a:r>
              <a:rPr sz="3150" i="1" spc="292" baseline="-25132" dirty="0">
                <a:latin typeface="Times New Roman"/>
                <a:cs typeface="Times New Roman"/>
              </a:rPr>
              <a:t>u</a:t>
            </a:r>
            <a:r>
              <a:rPr sz="3150" i="1" spc="-465" baseline="-25132" dirty="0">
                <a:latin typeface="Times New Roman"/>
                <a:cs typeface="Times New Roman"/>
              </a:rPr>
              <a:t> </a:t>
            </a:r>
            <a:r>
              <a:rPr sz="1250" spc="100" dirty="0">
                <a:latin typeface="Times New Roman"/>
                <a:cs typeface="Times New Roman"/>
              </a:rPr>
              <a:t>2</a:t>
            </a:r>
            <a:endParaRPr sz="1250">
              <a:latin typeface="Times New Roman"/>
              <a:cs typeface="Times New Roman"/>
            </a:endParaRPr>
          </a:p>
        </p:txBody>
      </p:sp>
      <p:sp>
        <p:nvSpPr>
          <p:cNvPr id="73" name="object 73"/>
          <p:cNvSpPr txBox="1"/>
          <p:nvPr/>
        </p:nvSpPr>
        <p:spPr>
          <a:xfrm>
            <a:off x="3003558" y="2391343"/>
            <a:ext cx="139065" cy="215265"/>
          </a:xfrm>
          <a:prstGeom prst="rect">
            <a:avLst/>
          </a:prstGeom>
        </p:spPr>
        <p:txBody>
          <a:bodyPr vert="horz" wrap="square" lIns="0" tIns="12065" rIns="0" bIns="0" rtlCol="0">
            <a:spAutoFit/>
          </a:bodyPr>
          <a:lstStyle/>
          <a:p>
            <a:pPr marL="12700">
              <a:lnSpc>
                <a:spcPct val="100000"/>
              </a:lnSpc>
              <a:spcBef>
                <a:spcPts val="95"/>
              </a:spcBef>
            </a:pPr>
            <a:r>
              <a:rPr sz="1250" i="1" spc="125" dirty="0">
                <a:latin typeface="Times New Roman"/>
                <a:cs typeface="Times New Roman"/>
              </a:rPr>
              <a:t>A</a:t>
            </a:r>
            <a:endParaRPr sz="1250">
              <a:latin typeface="Times New Roman"/>
              <a:cs typeface="Times New Roman"/>
            </a:endParaRPr>
          </a:p>
        </p:txBody>
      </p:sp>
      <p:sp>
        <p:nvSpPr>
          <p:cNvPr id="74" name="object 74"/>
          <p:cNvSpPr txBox="1"/>
          <p:nvPr/>
        </p:nvSpPr>
        <p:spPr>
          <a:xfrm>
            <a:off x="2226177" y="2391343"/>
            <a:ext cx="97790" cy="215265"/>
          </a:xfrm>
          <a:prstGeom prst="rect">
            <a:avLst/>
          </a:prstGeom>
        </p:spPr>
        <p:txBody>
          <a:bodyPr vert="horz" wrap="square" lIns="0" tIns="12065" rIns="0" bIns="0" rtlCol="0">
            <a:spAutoFit/>
          </a:bodyPr>
          <a:lstStyle/>
          <a:p>
            <a:pPr marL="12700">
              <a:lnSpc>
                <a:spcPct val="100000"/>
              </a:lnSpc>
              <a:spcBef>
                <a:spcPts val="95"/>
              </a:spcBef>
            </a:pPr>
            <a:r>
              <a:rPr sz="1250" i="1" spc="80" dirty="0">
                <a:latin typeface="Times New Roman"/>
                <a:cs typeface="Times New Roman"/>
              </a:rPr>
              <a:t>s</a:t>
            </a:r>
            <a:endParaRPr sz="1250">
              <a:latin typeface="Times New Roman"/>
              <a:cs typeface="Times New Roman"/>
            </a:endParaRPr>
          </a:p>
        </p:txBody>
      </p:sp>
      <p:sp>
        <p:nvSpPr>
          <p:cNvPr id="75" name="object 75"/>
          <p:cNvSpPr txBox="1"/>
          <p:nvPr/>
        </p:nvSpPr>
        <p:spPr>
          <a:xfrm>
            <a:off x="1891441" y="2191048"/>
            <a:ext cx="2225675" cy="374650"/>
          </a:xfrm>
          <a:prstGeom prst="rect">
            <a:avLst/>
          </a:prstGeom>
        </p:spPr>
        <p:txBody>
          <a:bodyPr vert="horz" wrap="square" lIns="0" tIns="11430" rIns="0" bIns="0" rtlCol="0">
            <a:spAutoFit/>
          </a:bodyPr>
          <a:lstStyle/>
          <a:p>
            <a:pPr marL="12700">
              <a:lnSpc>
                <a:spcPct val="100000"/>
              </a:lnSpc>
              <a:spcBef>
                <a:spcPts val="90"/>
              </a:spcBef>
              <a:tabLst>
                <a:tab pos="530225" algn="l"/>
                <a:tab pos="1299210" algn="l"/>
                <a:tab pos="2037714" algn="l"/>
              </a:tabLst>
            </a:pPr>
            <a:r>
              <a:rPr sz="2100" i="1" spc="190" dirty="0">
                <a:latin typeface="Times New Roman"/>
                <a:cs typeface="Times New Roman"/>
              </a:rPr>
              <a:t>d</a:t>
            </a:r>
            <a:r>
              <a:rPr sz="2100" i="1" spc="240" dirty="0">
                <a:latin typeface="Times New Roman"/>
                <a:cs typeface="Times New Roman"/>
              </a:rPr>
              <a:t>F</a:t>
            </a:r>
            <a:r>
              <a:rPr sz="2100" i="1" dirty="0">
                <a:latin typeface="Times New Roman"/>
                <a:cs typeface="Times New Roman"/>
              </a:rPr>
              <a:t>	</a:t>
            </a:r>
            <a:r>
              <a:rPr sz="2100" spc="215" dirty="0">
                <a:latin typeface="Symbol"/>
                <a:cs typeface="Symbol"/>
              </a:rPr>
              <a:t></a:t>
            </a:r>
            <a:r>
              <a:rPr sz="2100" spc="50" dirty="0">
                <a:latin typeface="Times New Roman"/>
                <a:cs typeface="Times New Roman"/>
              </a:rPr>
              <a:t> </a:t>
            </a:r>
            <a:r>
              <a:rPr sz="2100" i="1" spc="190" dirty="0">
                <a:latin typeface="Times New Roman"/>
                <a:cs typeface="Times New Roman"/>
              </a:rPr>
              <a:t>d</a:t>
            </a:r>
            <a:r>
              <a:rPr sz="2100" i="1" spc="240" dirty="0">
                <a:latin typeface="Times New Roman"/>
                <a:cs typeface="Times New Roman"/>
              </a:rPr>
              <a:t>F</a:t>
            </a:r>
            <a:r>
              <a:rPr sz="2100" i="1" dirty="0">
                <a:latin typeface="Times New Roman"/>
                <a:cs typeface="Times New Roman"/>
              </a:rPr>
              <a:t>	</a:t>
            </a:r>
            <a:r>
              <a:rPr sz="2100" spc="114" dirty="0">
                <a:latin typeface="Times New Roman"/>
                <a:cs typeface="Times New Roman"/>
              </a:rPr>
              <a:t>s</a:t>
            </a:r>
            <a:r>
              <a:rPr sz="2100" spc="-120" dirty="0">
                <a:latin typeface="Times New Roman"/>
                <a:cs typeface="Times New Roman"/>
              </a:rPr>
              <a:t>i</a:t>
            </a:r>
            <a:r>
              <a:rPr sz="2100" spc="195" dirty="0">
                <a:latin typeface="Times New Roman"/>
                <a:cs typeface="Times New Roman"/>
              </a:rPr>
              <a:t>n</a:t>
            </a:r>
            <a:r>
              <a:rPr sz="2100" spc="60" dirty="0">
                <a:latin typeface="Times New Roman"/>
                <a:cs typeface="Times New Roman"/>
              </a:rPr>
              <a:t> </a:t>
            </a:r>
            <a:r>
              <a:rPr sz="2300" spc="80" dirty="0">
                <a:latin typeface="Symbol"/>
                <a:cs typeface="Symbol"/>
              </a:rPr>
              <a:t></a:t>
            </a:r>
            <a:r>
              <a:rPr sz="2300" dirty="0">
                <a:latin typeface="Times New Roman"/>
                <a:cs typeface="Times New Roman"/>
              </a:rPr>
              <a:t>	</a:t>
            </a:r>
            <a:r>
              <a:rPr sz="2100" spc="215" dirty="0">
                <a:latin typeface="Symbol"/>
                <a:cs typeface="Symbol"/>
              </a:rPr>
              <a:t></a:t>
            </a:r>
            <a:endParaRPr sz="2100">
              <a:latin typeface="Symbol"/>
              <a:cs typeface="Symbol"/>
            </a:endParaRPr>
          </a:p>
        </p:txBody>
      </p:sp>
      <p:sp>
        <p:nvSpPr>
          <p:cNvPr id="76" name="object 76"/>
          <p:cNvSpPr txBox="1"/>
          <p:nvPr/>
        </p:nvSpPr>
        <p:spPr>
          <a:xfrm>
            <a:off x="6265759" y="2910671"/>
            <a:ext cx="184150" cy="351155"/>
          </a:xfrm>
          <a:prstGeom prst="rect">
            <a:avLst/>
          </a:prstGeom>
        </p:spPr>
        <p:txBody>
          <a:bodyPr vert="horz" wrap="square" lIns="0" tIns="16510" rIns="0" bIns="0" rtlCol="0">
            <a:spAutoFit/>
          </a:bodyPr>
          <a:lstStyle/>
          <a:p>
            <a:pPr marL="12700">
              <a:lnSpc>
                <a:spcPct val="100000"/>
              </a:lnSpc>
              <a:spcBef>
                <a:spcPts val="130"/>
              </a:spcBef>
            </a:pPr>
            <a:r>
              <a:rPr sz="2100" i="1" spc="195" dirty="0">
                <a:latin typeface="Times New Roman"/>
                <a:cs typeface="Times New Roman"/>
              </a:rPr>
              <a:t>u</a:t>
            </a:r>
            <a:endParaRPr sz="2100">
              <a:latin typeface="Times New Roman"/>
              <a:cs typeface="Times New Roman"/>
            </a:endParaRPr>
          </a:p>
        </p:txBody>
      </p:sp>
      <p:sp>
        <p:nvSpPr>
          <p:cNvPr id="77" name="object 77"/>
          <p:cNvSpPr txBox="1"/>
          <p:nvPr/>
        </p:nvSpPr>
        <p:spPr>
          <a:xfrm>
            <a:off x="3402807" y="2909590"/>
            <a:ext cx="237490" cy="351155"/>
          </a:xfrm>
          <a:prstGeom prst="rect">
            <a:avLst/>
          </a:prstGeom>
        </p:spPr>
        <p:txBody>
          <a:bodyPr vert="horz" wrap="square" lIns="0" tIns="16510" rIns="0" bIns="0" rtlCol="0">
            <a:spAutoFit/>
          </a:bodyPr>
          <a:lstStyle/>
          <a:p>
            <a:pPr marL="12700">
              <a:lnSpc>
                <a:spcPct val="100000"/>
              </a:lnSpc>
              <a:spcBef>
                <a:spcPts val="130"/>
              </a:spcBef>
            </a:pPr>
            <a:r>
              <a:rPr sz="2100" i="1" spc="265" dirty="0">
                <a:latin typeface="Times New Roman"/>
                <a:cs typeface="Times New Roman"/>
              </a:rPr>
              <a:t>C</a:t>
            </a:r>
            <a:endParaRPr sz="2100">
              <a:latin typeface="Times New Roman"/>
              <a:cs typeface="Times New Roman"/>
            </a:endParaRPr>
          </a:p>
        </p:txBody>
      </p:sp>
      <p:sp>
        <p:nvSpPr>
          <p:cNvPr id="78" name="object 78"/>
          <p:cNvSpPr txBox="1"/>
          <p:nvPr/>
        </p:nvSpPr>
        <p:spPr>
          <a:xfrm>
            <a:off x="4181481" y="2040548"/>
            <a:ext cx="2128520" cy="351155"/>
          </a:xfrm>
          <a:prstGeom prst="rect">
            <a:avLst/>
          </a:prstGeom>
        </p:spPr>
        <p:txBody>
          <a:bodyPr vert="horz" wrap="square" lIns="0" tIns="16510" rIns="0" bIns="0" rtlCol="0">
            <a:spAutoFit/>
          </a:bodyPr>
          <a:lstStyle/>
          <a:p>
            <a:pPr marL="12700">
              <a:lnSpc>
                <a:spcPct val="100000"/>
              </a:lnSpc>
              <a:spcBef>
                <a:spcPts val="130"/>
              </a:spcBef>
              <a:tabLst>
                <a:tab pos="1956435" algn="l"/>
              </a:tabLst>
            </a:pPr>
            <a:r>
              <a:rPr sz="2100" i="1" spc="265" dirty="0">
                <a:latin typeface="Times New Roman"/>
                <a:cs typeface="Times New Roman"/>
              </a:rPr>
              <a:t>C	</a:t>
            </a:r>
            <a:r>
              <a:rPr sz="2100" i="1" spc="195" dirty="0">
                <a:latin typeface="Times New Roman"/>
                <a:cs typeface="Times New Roman"/>
              </a:rPr>
              <a:t>u</a:t>
            </a:r>
            <a:endParaRPr sz="2100">
              <a:latin typeface="Times New Roman"/>
              <a:cs typeface="Times New Roman"/>
            </a:endParaRPr>
          </a:p>
        </p:txBody>
      </p:sp>
      <p:sp>
        <p:nvSpPr>
          <p:cNvPr id="79" name="object 79"/>
          <p:cNvSpPr txBox="1"/>
          <p:nvPr/>
        </p:nvSpPr>
        <p:spPr>
          <a:xfrm>
            <a:off x="4609370" y="2191048"/>
            <a:ext cx="1016635" cy="374650"/>
          </a:xfrm>
          <a:prstGeom prst="rect">
            <a:avLst/>
          </a:prstGeom>
        </p:spPr>
        <p:txBody>
          <a:bodyPr vert="horz" wrap="square" lIns="0" tIns="11430" rIns="0" bIns="0" rtlCol="0">
            <a:spAutoFit/>
          </a:bodyPr>
          <a:lstStyle/>
          <a:p>
            <a:pPr marL="12700">
              <a:lnSpc>
                <a:spcPct val="100000"/>
              </a:lnSpc>
              <a:spcBef>
                <a:spcPts val="90"/>
              </a:spcBef>
              <a:tabLst>
                <a:tab pos="321945" algn="l"/>
              </a:tabLst>
            </a:pPr>
            <a:r>
              <a:rPr sz="2300" spc="105" dirty="0">
                <a:latin typeface="Symbol"/>
                <a:cs typeface="Symbol"/>
              </a:rPr>
              <a:t></a:t>
            </a:r>
            <a:r>
              <a:rPr sz="2300" spc="105" dirty="0">
                <a:latin typeface="Times New Roman"/>
                <a:cs typeface="Times New Roman"/>
              </a:rPr>
              <a:t>	</a:t>
            </a:r>
            <a:r>
              <a:rPr sz="2100" i="1" spc="265" dirty="0">
                <a:latin typeface="Times New Roman"/>
                <a:cs typeface="Times New Roman"/>
              </a:rPr>
              <a:t>w</a:t>
            </a:r>
            <a:r>
              <a:rPr sz="2100" i="1" spc="310" dirty="0">
                <a:latin typeface="Times New Roman"/>
                <a:cs typeface="Times New Roman"/>
              </a:rPr>
              <a:t> </a:t>
            </a:r>
            <a:r>
              <a:rPr sz="2100" i="1" spc="215" dirty="0">
                <a:latin typeface="Times New Roman"/>
                <a:cs typeface="Times New Roman"/>
              </a:rPr>
              <a:t>dA</a:t>
            </a:r>
            <a:endParaRPr sz="2100">
              <a:latin typeface="Times New Roman"/>
              <a:cs typeface="Times New Roman"/>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52400" y="3520440"/>
          <a:ext cx="8832850" cy="3103333"/>
        </p:xfrm>
        <a:graphic>
          <a:graphicData uri="http://schemas.openxmlformats.org/drawingml/2006/table">
            <a:tbl>
              <a:tblPr firstRow="1" bandRow="1">
                <a:tableStyleId>{2D5ABB26-0587-4C30-8999-92F81FD0307C}</a:tableStyleId>
              </a:tblPr>
              <a:tblGrid>
                <a:gridCol w="2030730"/>
                <a:gridCol w="6802120"/>
              </a:tblGrid>
              <a:tr h="1002982">
                <a:tc>
                  <a:txBody>
                    <a:bodyPr/>
                    <a:lstStyle/>
                    <a:p>
                      <a:pPr marL="87630" marR="433705">
                        <a:lnSpc>
                          <a:spcPct val="100000"/>
                        </a:lnSpc>
                        <a:spcBef>
                          <a:spcPts val="275"/>
                        </a:spcBef>
                      </a:pPr>
                      <a:r>
                        <a:rPr sz="2000" dirty="0">
                          <a:solidFill>
                            <a:srgbClr val="006FC0"/>
                          </a:solidFill>
                          <a:latin typeface="Times New Roman"/>
                          <a:cs typeface="Times New Roman"/>
                        </a:rPr>
                        <a:t>Lift principle </a:t>
                      </a:r>
                      <a:r>
                        <a:rPr sz="2000" spc="5" dirty="0">
                          <a:solidFill>
                            <a:srgbClr val="006FC0"/>
                          </a:solidFill>
                          <a:latin typeface="Times New Roman"/>
                          <a:cs typeface="Times New Roman"/>
                        </a:rPr>
                        <a:t> </a:t>
                      </a:r>
                      <a:r>
                        <a:rPr sz="2000" dirty="0">
                          <a:solidFill>
                            <a:srgbClr val="006FC0"/>
                          </a:solidFill>
                          <a:latin typeface="Times New Roman"/>
                          <a:cs typeface="Times New Roman"/>
                        </a:rPr>
                        <a:t>horizontal</a:t>
                      </a:r>
                      <a:r>
                        <a:rPr sz="2000" spc="-114" dirty="0">
                          <a:solidFill>
                            <a:srgbClr val="006FC0"/>
                          </a:solidFill>
                          <a:latin typeface="Times New Roman"/>
                          <a:cs typeface="Times New Roman"/>
                        </a:rPr>
                        <a:t> </a:t>
                      </a:r>
                      <a:r>
                        <a:rPr sz="2000" dirty="0">
                          <a:solidFill>
                            <a:srgbClr val="006FC0"/>
                          </a:solidFill>
                          <a:latin typeface="Times New Roman"/>
                          <a:cs typeface="Times New Roman"/>
                        </a:rPr>
                        <a:t>axis</a:t>
                      </a:r>
                      <a:endParaRPr sz="2000">
                        <a:latin typeface="Times New Roman"/>
                        <a:cs typeface="Times New Roman"/>
                      </a:endParaRPr>
                    </a:p>
                  </a:txBody>
                  <a:tcPr marL="0" marR="0" marT="34925" marB="0">
                    <a:lnL w="635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tcPr>
                </a:tc>
                <a:tc>
                  <a:txBody>
                    <a:bodyPr/>
                    <a:lstStyle/>
                    <a:p>
                      <a:pPr marL="91440" marR="228600">
                        <a:lnSpc>
                          <a:spcPct val="100000"/>
                        </a:lnSpc>
                        <a:spcBef>
                          <a:spcPts val="275"/>
                        </a:spcBef>
                      </a:pPr>
                      <a:r>
                        <a:rPr sz="2000" dirty="0">
                          <a:solidFill>
                            <a:srgbClr val="006FC0"/>
                          </a:solidFill>
                          <a:latin typeface="Times New Roman"/>
                          <a:cs typeface="Times New Roman"/>
                        </a:rPr>
                        <a:t>High speed </a:t>
                      </a:r>
                      <a:r>
                        <a:rPr sz="2000" spc="-5" dirty="0">
                          <a:solidFill>
                            <a:srgbClr val="006FC0"/>
                          </a:solidFill>
                          <a:latin typeface="Times New Roman"/>
                          <a:cs typeface="Times New Roman"/>
                        </a:rPr>
                        <a:t>system, </a:t>
                      </a:r>
                      <a:r>
                        <a:rPr sz="2000" dirty="0">
                          <a:solidFill>
                            <a:srgbClr val="006FC0"/>
                          </a:solidFill>
                          <a:latin typeface="Times New Roman"/>
                          <a:cs typeface="Times New Roman"/>
                        </a:rPr>
                        <a:t>one-blade, two-blade or three –blade </a:t>
                      </a:r>
                      <a:r>
                        <a:rPr sz="2000" spc="-15" dirty="0">
                          <a:solidFill>
                            <a:srgbClr val="006FC0"/>
                          </a:solidFill>
                          <a:latin typeface="Times New Roman"/>
                          <a:cs typeface="Times New Roman"/>
                        </a:rPr>
                        <a:t>rotor, </a:t>
                      </a:r>
                      <a:r>
                        <a:rPr sz="2000" spc="-10" dirty="0">
                          <a:solidFill>
                            <a:srgbClr val="006FC0"/>
                          </a:solidFill>
                          <a:latin typeface="Times New Roman"/>
                          <a:cs typeface="Times New Roman"/>
                        </a:rPr>
                        <a:t> </a:t>
                      </a:r>
                      <a:r>
                        <a:rPr sz="2000" dirty="0">
                          <a:solidFill>
                            <a:srgbClr val="006FC0"/>
                          </a:solidFill>
                          <a:latin typeface="Times New Roman"/>
                          <a:cs typeface="Times New Roman"/>
                        </a:rPr>
                        <a:t>Low speed</a:t>
                      </a:r>
                      <a:r>
                        <a:rPr sz="2000" spc="-20" dirty="0">
                          <a:solidFill>
                            <a:srgbClr val="006FC0"/>
                          </a:solidFill>
                          <a:latin typeface="Times New Roman"/>
                          <a:cs typeface="Times New Roman"/>
                        </a:rPr>
                        <a:t> </a:t>
                      </a:r>
                      <a:r>
                        <a:rPr sz="2000" spc="-5" dirty="0">
                          <a:solidFill>
                            <a:srgbClr val="006FC0"/>
                          </a:solidFill>
                          <a:latin typeface="Times New Roman"/>
                          <a:cs typeface="Times New Roman"/>
                        </a:rPr>
                        <a:t>system,</a:t>
                      </a:r>
                      <a:r>
                        <a:rPr sz="2000" dirty="0">
                          <a:solidFill>
                            <a:srgbClr val="006FC0"/>
                          </a:solidFill>
                          <a:latin typeface="Times New Roman"/>
                          <a:cs typeface="Times New Roman"/>
                        </a:rPr>
                        <a:t> Historical</a:t>
                      </a:r>
                      <a:r>
                        <a:rPr sz="2000" spc="-45" dirty="0">
                          <a:solidFill>
                            <a:srgbClr val="006FC0"/>
                          </a:solidFill>
                          <a:latin typeface="Times New Roman"/>
                          <a:cs typeface="Times New Roman"/>
                        </a:rPr>
                        <a:t> </a:t>
                      </a:r>
                      <a:r>
                        <a:rPr sz="2000" dirty="0">
                          <a:solidFill>
                            <a:srgbClr val="006FC0"/>
                          </a:solidFill>
                          <a:latin typeface="Times New Roman"/>
                          <a:cs typeface="Times New Roman"/>
                        </a:rPr>
                        <a:t>wind</a:t>
                      </a:r>
                      <a:r>
                        <a:rPr sz="2000" spc="-10" dirty="0">
                          <a:solidFill>
                            <a:srgbClr val="006FC0"/>
                          </a:solidFill>
                          <a:latin typeface="Times New Roman"/>
                          <a:cs typeface="Times New Roman"/>
                        </a:rPr>
                        <a:t> mill,</a:t>
                      </a:r>
                      <a:r>
                        <a:rPr sz="2000" dirty="0">
                          <a:solidFill>
                            <a:srgbClr val="006FC0"/>
                          </a:solidFill>
                          <a:latin typeface="Times New Roman"/>
                          <a:cs typeface="Times New Roman"/>
                        </a:rPr>
                        <a:t> </a:t>
                      </a:r>
                      <a:r>
                        <a:rPr sz="2000" spc="-5" dirty="0">
                          <a:solidFill>
                            <a:srgbClr val="006FC0"/>
                          </a:solidFill>
                          <a:latin typeface="Times New Roman"/>
                          <a:cs typeface="Times New Roman"/>
                        </a:rPr>
                        <a:t>multiple </a:t>
                      </a:r>
                      <a:r>
                        <a:rPr sz="2000" spc="-15" dirty="0">
                          <a:solidFill>
                            <a:srgbClr val="006FC0"/>
                          </a:solidFill>
                          <a:latin typeface="Times New Roman"/>
                          <a:cs typeface="Times New Roman"/>
                        </a:rPr>
                        <a:t>rotor,</a:t>
                      </a:r>
                      <a:r>
                        <a:rPr sz="2000" spc="-30" dirty="0">
                          <a:solidFill>
                            <a:srgbClr val="006FC0"/>
                          </a:solidFill>
                          <a:latin typeface="Times New Roman"/>
                          <a:cs typeface="Times New Roman"/>
                        </a:rPr>
                        <a:t> </a:t>
                      </a:r>
                      <a:r>
                        <a:rPr sz="2000" dirty="0">
                          <a:solidFill>
                            <a:srgbClr val="006FC0"/>
                          </a:solidFill>
                          <a:latin typeface="Times New Roman"/>
                          <a:cs typeface="Times New Roman"/>
                        </a:rPr>
                        <a:t>Flettner </a:t>
                      </a:r>
                      <a:r>
                        <a:rPr sz="2000" spc="-484" dirty="0">
                          <a:solidFill>
                            <a:srgbClr val="006FC0"/>
                          </a:solidFill>
                          <a:latin typeface="Times New Roman"/>
                          <a:cs typeface="Times New Roman"/>
                        </a:rPr>
                        <a:t> </a:t>
                      </a:r>
                      <a:r>
                        <a:rPr sz="2000" spc="-15" dirty="0">
                          <a:solidFill>
                            <a:srgbClr val="006FC0"/>
                          </a:solidFill>
                          <a:latin typeface="Times New Roman"/>
                          <a:cs typeface="Times New Roman"/>
                        </a:rPr>
                        <a:t>rotor,</a:t>
                      </a:r>
                      <a:r>
                        <a:rPr sz="2000" spc="-35" dirty="0">
                          <a:solidFill>
                            <a:srgbClr val="006FC0"/>
                          </a:solidFill>
                          <a:latin typeface="Times New Roman"/>
                          <a:cs typeface="Times New Roman"/>
                        </a:rPr>
                        <a:t> </a:t>
                      </a:r>
                      <a:r>
                        <a:rPr sz="2000" spc="-5" dirty="0">
                          <a:solidFill>
                            <a:srgbClr val="006FC0"/>
                          </a:solidFill>
                          <a:latin typeface="Times New Roman"/>
                          <a:cs typeface="Times New Roman"/>
                        </a:rPr>
                        <a:t>sail</a:t>
                      </a:r>
                      <a:r>
                        <a:rPr sz="2000" spc="-25" dirty="0">
                          <a:solidFill>
                            <a:srgbClr val="006FC0"/>
                          </a:solidFill>
                          <a:latin typeface="Times New Roman"/>
                          <a:cs typeface="Times New Roman"/>
                        </a:rPr>
                        <a:t> </a:t>
                      </a:r>
                      <a:r>
                        <a:rPr sz="2000" dirty="0">
                          <a:solidFill>
                            <a:srgbClr val="006FC0"/>
                          </a:solidFill>
                          <a:latin typeface="Times New Roman"/>
                          <a:cs typeface="Times New Roman"/>
                        </a:rPr>
                        <a:t>rotor</a:t>
                      </a:r>
                      <a:endParaRPr sz="2000">
                        <a:latin typeface="Times New Roman"/>
                        <a:cs typeface="Times New Roman"/>
                      </a:endParaRPr>
                    </a:p>
                  </a:txBody>
                  <a:tcPr marL="0" marR="0" marT="34925" marB="0">
                    <a:lnL w="12700">
                      <a:solidFill>
                        <a:srgbClr val="000000"/>
                      </a:solidFill>
                      <a:prstDash val="solid"/>
                    </a:lnL>
                    <a:lnR w="6350">
                      <a:solidFill>
                        <a:srgbClr val="000000"/>
                      </a:solidFill>
                      <a:prstDash val="solid"/>
                    </a:lnR>
                    <a:lnT w="9525">
                      <a:solidFill>
                        <a:srgbClr val="000000"/>
                      </a:solidFill>
                      <a:prstDash val="solid"/>
                    </a:lnT>
                    <a:lnB w="12700">
                      <a:solidFill>
                        <a:srgbClr val="000000"/>
                      </a:solidFill>
                      <a:prstDash val="solid"/>
                    </a:lnB>
                  </a:tcPr>
                </a:tc>
              </a:tr>
              <a:tr h="701040">
                <a:tc>
                  <a:txBody>
                    <a:bodyPr/>
                    <a:lstStyle/>
                    <a:p>
                      <a:pPr marL="87630">
                        <a:lnSpc>
                          <a:spcPct val="100000"/>
                        </a:lnSpc>
                        <a:spcBef>
                          <a:spcPts val="300"/>
                        </a:spcBef>
                      </a:pPr>
                      <a:r>
                        <a:rPr sz="2000" dirty="0">
                          <a:solidFill>
                            <a:srgbClr val="1F487C"/>
                          </a:solidFill>
                          <a:latin typeface="Times New Roman"/>
                          <a:cs typeface="Times New Roman"/>
                        </a:rPr>
                        <a:t>Lift</a:t>
                      </a:r>
                      <a:r>
                        <a:rPr sz="2000" spc="-55" dirty="0">
                          <a:solidFill>
                            <a:srgbClr val="1F487C"/>
                          </a:solidFill>
                          <a:latin typeface="Times New Roman"/>
                          <a:cs typeface="Times New Roman"/>
                        </a:rPr>
                        <a:t> </a:t>
                      </a:r>
                      <a:r>
                        <a:rPr sz="2000" dirty="0">
                          <a:solidFill>
                            <a:srgbClr val="1F487C"/>
                          </a:solidFill>
                          <a:latin typeface="Times New Roman"/>
                          <a:cs typeface="Times New Roman"/>
                        </a:rPr>
                        <a:t>principle</a:t>
                      </a:r>
                      <a:endParaRPr sz="2000">
                        <a:latin typeface="Times New Roman"/>
                        <a:cs typeface="Times New Roman"/>
                      </a:endParaRPr>
                    </a:p>
                    <a:p>
                      <a:pPr marL="87630">
                        <a:lnSpc>
                          <a:spcPct val="100000"/>
                        </a:lnSpc>
                      </a:pPr>
                      <a:r>
                        <a:rPr sz="2000" dirty="0">
                          <a:solidFill>
                            <a:srgbClr val="1F487C"/>
                          </a:solidFill>
                          <a:latin typeface="Times New Roman"/>
                          <a:cs typeface="Times New Roman"/>
                        </a:rPr>
                        <a:t>vertical</a:t>
                      </a:r>
                      <a:r>
                        <a:rPr sz="2000" spc="-65" dirty="0">
                          <a:solidFill>
                            <a:srgbClr val="1F487C"/>
                          </a:solidFill>
                          <a:latin typeface="Times New Roman"/>
                          <a:cs typeface="Times New Roman"/>
                        </a:rPr>
                        <a:t> </a:t>
                      </a:r>
                      <a:r>
                        <a:rPr sz="2000" dirty="0">
                          <a:solidFill>
                            <a:srgbClr val="1F487C"/>
                          </a:solidFill>
                          <a:latin typeface="Times New Roman"/>
                          <a:cs typeface="Times New Roman"/>
                        </a:rPr>
                        <a:t>axis</a:t>
                      </a:r>
                      <a:endParaRPr sz="2000">
                        <a:latin typeface="Times New Roman"/>
                        <a:cs typeface="Times New Roman"/>
                      </a:endParaRPr>
                    </a:p>
                  </a:txBody>
                  <a:tcPr marL="0" marR="0" marT="3810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00"/>
                        </a:spcBef>
                      </a:pPr>
                      <a:r>
                        <a:rPr sz="2000" dirty="0">
                          <a:solidFill>
                            <a:srgbClr val="1F487C"/>
                          </a:solidFill>
                          <a:latin typeface="Times New Roman"/>
                          <a:cs typeface="Times New Roman"/>
                        </a:rPr>
                        <a:t>High</a:t>
                      </a:r>
                      <a:r>
                        <a:rPr sz="2000" spc="-10" dirty="0">
                          <a:solidFill>
                            <a:srgbClr val="1F487C"/>
                          </a:solidFill>
                          <a:latin typeface="Times New Roman"/>
                          <a:cs typeface="Times New Roman"/>
                        </a:rPr>
                        <a:t> </a:t>
                      </a:r>
                      <a:r>
                        <a:rPr sz="2000" dirty="0">
                          <a:solidFill>
                            <a:srgbClr val="1F487C"/>
                          </a:solidFill>
                          <a:latin typeface="Times New Roman"/>
                          <a:cs typeface="Times New Roman"/>
                        </a:rPr>
                        <a:t>speed</a:t>
                      </a:r>
                      <a:r>
                        <a:rPr sz="2000" spc="-15" dirty="0">
                          <a:solidFill>
                            <a:srgbClr val="1F487C"/>
                          </a:solidFill>
                          <a:latin typeface="Times New Roman"/>
                          <a:cs typeface="Times New Roman"/>
                        </a:rPr>
                        <a:t> </a:t>
                      </a:r>
                      <a:r>
                        <a:rPr sz="2000" spc="-5" dirty="0">
                          <a:solidFill>
                            <a:srgbClr val="1F487C"/>
                          </a:solidFill>
                          <a:latin typeface="Times New Roman"/>
                          <a:cs typeface="Times New Roman"/>
                        </a:rPr>
                        <a:t>systems,</a:t>
                      </a:r>
                      <a:r>
                        <a:rPr sz="2000" spc="5" dirty="0">
                          <a:solidFill>
                            <a:srgbClr val="1F487C"/>
                          </a:solidFill>
                          <a:latin typeface="Times New Roman"/>
                          <a:cs typeface="Times New Roman"/>
                        </a:rPr>
                        <a:t> </a:t>
                      </a:r>
                      <a:r>
                        <a:rPr sz="2000" dirty="0">
                          <a:solidFill>
                            <a:srgbClr val="1F487C"/>
                          </a:solidFill>
                          <a:latin typeface="Times New Roman"/>
                          <a:cs typeface="Times New Roman"/>
                        </a:rPr>
                        <a:t>Darrieus</a:t>
                      </a:r>
                      <a:r>
                        <a:rPr sz="2000" spc="-30" dirty="0">
                          <a:solidFill>
                            <a:srgbClr val="1F487C"/>
                          </a:solidFill>
                          <a:latin typeface="Times New Roman"/>
                          <a:cs typeface="Times New Roman"/>
                        </a:rPr>
                        <a:t> </a:t>
                      </a:r>
                      <a:r>
                        <a:rPr sz="2000" spc="-15" dirty="0">
                          <a:solidFill>
                            <a:srgbClr val="1F487C"/>
                          </a:solidFill>
                          <a:latin typeface="Times New Roman"/>
                          <a:cs typeface="Times New Roman"/>
                        </a:rPr>
                        <a:t>rotor,</a:t>
                      </a:r>
                      <a:r>
                        <a:rPr sz="2000" spc="-40" dirty="0">
                          <a:solidFill>
                            <a:srgbClr val="1F487C"/>
                          </a:solidFill>
                          <a:latin typeface="Times New Roman"/>
                          <a:cs typeface="Times New Roman"/>
                        </a:rPr>
                        <a:t> </a:t>
                      </a:r>
                      <a:r>
                        <a:rPr sz="2000" spc="-10" dirty="0">
                          <a:solidFill>
                            <a:srgbClr val="1F487C"/>
                          </a:solidFill>
                          <a:latin typeface="Times New Roman"/>
                          <a:cs typeface="Times New Roman"/>
                        </a:rPr>
                        <a:t>H-rotor,</a:t>
                      </a:r>
                      <a:r>
                        <a:rPr sz="2000" spc="-35" dirty="0">
                          <a:solidFill>
                            <a:srgbClr val="1F487C"/>
                          </a:solidFill>
                          <a:latin typeface="Times New Roman"/>
                          <a:cs typeface="Times New Roman"/>
                        </a:rPr>
                        <a:t> </a:t>
                      </a:r>
                      <a:r>
                        <a:rPr sz="2000" dirty="0">
                          <a:solidFill>
                            <a:srgbClr val="1F487C"/>
                          </a:solidFill>
                          <a:latin typeface="Times New Roman"/>
                          <a:cs typeface="Times New Roman"/>
                        </a:rPr>
                        <a:t>three-blade</a:t>
                      </a:r>
                      <a:r>
                        <a:rPr sz="2000" spc="-30" dirty="0">
                          <a:solidFill>
                            <a:srgbClr val="1F487C"/>
                          </a:solidFill>
                          <a:latin typeface="Times New Roman"/>
                          <a:cs typeface="Times New Roman"/>
                        </a:rPr>
                        <a:t> </a:t>
                      </a:r>
                      <a:r>
                        <a:rPr sz="2000" spc="-15" dirty="0">
                          <a:solidFill>
                            <a:srgbClr val="1F487C"/>
                          </a:solidFill>
                          <a:latin typeface="Times New Roman"/>
                          <a:cs typeface="Times New Roman"/>
                        </a:rPr>
                        <a:t>rotor,</a:t>
                      </a:r>
                      <a:endParaRPr sz="2000">
                        <a:latin typeface="Times New Roman"/>
                        <a:cs typeface="Times New Roman"/>
                      </a:endParaRPr>
                    </a:p>
                    <a:p>
                      <a:pPr marL="91440">
                        <a:lnSpc>
                          <a:spcPct val="100000"/>
                        </a:lnSpc>
                      </a:pPr>
                      <a:r>
                        <a:rPr sz="2000" dirty="0">
                          <a:solidFill>
                            <a:srgbClr val="1F487C"/>
                          </a:solidFill>
                          <a:latin typeface="Times New Roman"/>
                          <a:cs typeface="Times New Roman"/>
                        </a:rPr>
                        <a:t>low</a:t>
                      </a:r>
                      <a:r>
                        <a:rPr sz="2000" spc="-10" dirty="0">
                          <a:solidFill>
                            <a:srgbClr val="1F487C"/>
                          </a:solidFill>
                          <a:latin typeface="Times New Roman"/>
                          <a:cs typeface="Times New Roman"/>
                        </a:rPr>
                        <a:t> </a:t>
                      </a:r>
                      <a:r>
                        <a:rPr sz="2000" dirty="0">
                          <a:solidFill>
                            <a:srgbClr val="1F487C"/>
                          </a:solidFill>
                          <a:latin typeface="Times New Roman"/>
                          <a:cs typeface="Times New Roman"/>
                        </a:rPr>
                        <a:t>speed</a:t>
                      </a:r>
                      <a:r>
                        <a:rPr sz="2000" spc="-30" dirty="0">
                          <a:solidFill>
                            <a:srgbClr val="1F487C"/>
                          </a:solidFill>
                          <a:latin typeface="Times New Roman"/>
                          <a:cs typeface="Times New Roman"/>
                        </a:rPr>
                        <a:t> </a:t>
                      </a:r>
                      <a:r>
                        <a:rPr sz="2000" spc="-5" dirty="0">
                          <a:solidFill>
                            <a:srgbClr val="1F487C"/>
                          </a:solidFill>
                          <a:latin typeface="Times New Roman"/>
                          <a:cs typeface="Times New Roman"/>
                        </a:rPr>
                        <a:t>systems,</a:t>
                      </a:r>
                      <a:r>
                        <a:rPr sz="2000" dirty="0">
                          <a:solidFill>
                            <a:srgbClr val="1F487C"/>
                          </a:solidFill>
                          <a:latin typeface="Times New Roman"/>
                          <a:cs typeface="Times New Roman"/>
                        </a:rPr>
                        <a:t> Savonius</a:t>
                      </a:r>
                      <a:r>
                        <a:rPr sz="2000" spc="-45" dirty="0">
                          <a:solidFill>
                            <a:srgbClr val="1F487C"/>
                          </a:solidFill>
                          <a:latin typeface="Times New Roman"/>
                          <a:cs typeface="Times New Roman"/>
                        </a:rPr>
                        <a:t> </a:t>
                      </a:r>
                      <a:r>
                        <a:rPr sz="2000" dirty="0">
                          <a:solidFill>
                            <a:srgbClr val="1F487C"/>
                          </a:solidFill>
                          <a:latin typeface="Times New Roman"/>
                          <a:cs typeface="Times New Roman"/>
                        </a:rPr>
                        <a:t>rotor</a:t>
                      </a:r>
                      <a:r>
                        <a:rPr sz="2000" spc="-30" dirty="0">
                          <a:solidFill>
                            <a:srgbClr val="1F487C"/>
                          </a:solidFill>
                          <a:latin typeface="Times New Roman"/>
                          <a:cs typeface="Times New Roman"/>
                        </a:rPr>
                        <a:t> </a:t>
                      </a:r>
                      <a:r>
                        <a:rPr sz="2000" dirty="0">
                          <a:solidFill>
                            <a:srgbClr val="1F487C"/>
                          </a:solidFill>
                          <a:latin typeface="Times New Roman"/>
                          <a:cs typeface="Times New Roman"/>
                        </a:rPr>
                        <a:t>with</a:t>
                      </a:r>
                      <a:r>
                        <a:rPr sz="2000" spc="-15" dirty="0">
                          <a:solidFill>
                            <a:srgbClr val="1F487C"/>
                          </a:solidFill>
                          <a:latin typeface="Times New Roman"/>
                          <a:cs typeface="Times New Roman"/>
                        </a:rPr>
                        <a:t> </a:t>
                      </a:r>
                      <a:r>
                        <a:rPr sz="2000" spc="-5" dirty="0">
                          <a:solidFill>
                            <a:srgbClr val="1F487C"/>
                          </a:solidFill>
                          <a:latin typeface="Times New Roman"/>
                          <a:cs typeface="Times New Roman"/>
                        </a:rPr>
                        <a:t>lift</a:t>
                      </a:r>
                      <a:r>
                        <a:rPr sz="2000" spc="-20" dirty="0">
                          <a:solidFill>
                            <a:srgbClr val="1F487C"/>
                          </a:solidFill>
                          <a:latin typeface="Times New Roman"/>
                          <a:cs typeface="Times New Roman"/>
                        </a:rPr>
                        <a:t> </a:t>
                      </a:r>
                      <a:r>
                        <a:rPr sz="2000" dirty="0">
                          <a:solidFill>
                            <a:srgbClr val="1F487C"/>
                          </a:solidFill>
                          <a:latin typeface="Times New Roman"/>
                          <a:cs typeface="Times New Roman"/>
                        </a:rPr>
                        <a:t>principle.</a:t>
                      </a:r>
                      <a:endParaRPr sz="2000">
                        <a:latin typeface="Times New Roman"/>
                        <a:cs typeface="Times New Roman"/>
                      </a:endParaRPr>
                    </a:p>
                  </a:txBody>
                  <a:tcPr marL="0" marR="0" marT="3810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r>
              <a:tr h="700989">
                <a:tc>
                  <a:txBody>
                    <a:bodyPr/>
                    <a:lstStyle/>
                    <a:p>
                      <a:pPr marL="87630" marR="492759">
                        <a:lnSpc>
                          <a:spcPct val="100000"/>
                        </a:lnSpc>
                        <a:spcBef>
                          <a:spcPts val="300"/>
                        </a:spcBef>
                      </a:pPr>
                      <a:r>
                        <a:rPr sz="2000" dirty="0">
                          <a:solidFill>
                            <a:srgbClr val="00AF50"/>
                          </a:solidFill>
                          <a:latin typeface="Times New Roman"/>
                          <a:cs typeface="Times New Roman"/>
                        </a:rPr>
                        <a:t>Co</a:t>
                      </a:r>
                      <a:r>
                        <a:rPr sz="2000" spc="5" dirty="0">
                          <a:solidFill>
                            <a:srgbClr val="00AF50"/>
                          </a:solidFill>
                          <a:latin typeface="Times New Roman"/>
                          <a:cs typeface="Times New Roman"/>
                        </a:rPr>
                        <a:t>n</a:t>
                      </a:r>
                      <a:r>
                        <a:rPr sz="2000" dirty="0">
                          <a:solidFill>
                            <a:srgbClr val="00AF50"/>
                          </a:solidFill>
                          <a:latin typeface="Times New Roman"/>
                          <a:cs typeface="Times New Roman"/>
                        </a:rPr>
                        <a:t>centrat</a:t>
                      </a:r>
                      <a:r>
                        <a:rPr sz="2000" spc="-10" dirty="0">
                          <a:solidFill>
                            <a:srgbClr val="00AF50"/>
                          </a:solidFill>
                          <a:latin typeface="Times New Roman"/>
                          <a:cs typeface="Times New Roman"/>
                        </a:rPr>
                        <a:t>i</a:t>
                      </a:r>
                      <a:r>
                        <a:rPr sz="2000" dirty="0">
                          <a:solidFill>
                            <a:srgbClr val="00AF50"/>
                          </a:solidFill>
                          <a:latin typeface="Times New Roman"/>
                          <a:cs typeface="Times New Roman"/>
                        </a:rPr>
                        <a:t>ng  wind</a:t>
                      </a:r>
                      <a:r>
                        <a:rPr sz="2000" spc="-20" dirty="0">
                          <a:solidFill>
                            <a:srgbClr val="00AF50"/>
                          </a:solidFill>
                          <a:latin typeface="Times New Roman"/>
                          <a:cs typeface="Times New Roman"/>
                        </a:rPr>
                        <a:t> </a:t>
                      </a:r>
                      <a:r>
                        <a:rPr sz="2000" spc="-10" dirty="0">
                          <a:solidFill>
                            <a:srgbClr val="00AF50"/>
                          </a:solidFill>
                          <a:latin typeface="Times New Roman"/>
                          <a:cs typeface="Times New Roman"/>
                        </a:rPr>
                        <a:t>mill</a:t>
                      </a:r>
                      <a:endParaRPr sz="2000">
                        <a:latin typeface="Times New Roman"/>
                        <a:cs typeface="Times New Roman"/>
                      </a:endParaRPr>
                    </a:p>
                  </a:txBody>
                  <a:tcPr marL="0" marR="0" marT="3810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355600">
                        <a:lnSpc>
                          <a:spcPct val="100000"/>
                        </a:lnSpc>
                        <a:spcBef>
                          <a:spcPts val="300"/>
                        </a:spcBef>
                      </a:pPr>
                      <a:r>
                        <a:rPr sz="2000" dirty="0">
                          <a:solidFill>
                            <a:srgbClr val="00AF50"/>
                          </a:solidFill>
                          <a:latin typeface="Times New Roman"/>
                          <a:cs typeface="Times New Roman"/>
                        </a:rPr>
                        <a:t>Shrouded </a:t>
                      </a:r>
                      <a:r>
                        <a:rPr sz="2000" spc="-5" dirty="0">
                          <a:solidFill>
                            <a:srgbClr val="00AF50"/>
                          </a:solidFill>
                          <a:latin typeface="Times New Roman"/>
                          <a:cs typeface="Times New Roman"/>
                        </a:rPr>
                        <a:t>windmill, </a:t>
                      </a:r>
                      <a:r>
                        <a:rPr sz="2000" dirty="0">
                          <a:solidFill>
                            <a:srgbClr val="00AF50"/>
                          </a:solidFill>
                          <a:latin typeface="Times New Roman"/>
                          <a:cs typeface="Times New Roman"/>
                        </a:rPr>
                        <a:t>tornado </a:t>
                      </a:r>
                      <a:r>
                        <a:rPr sz="2000" spc="-5" dirty="0">
                          <a:solidFill>
                            <a:srgbClr val="00AF50"/>
                          </a:solidFill>
                          <a:latin typeface="Times New Roman"/>
                          <a:cs typeface="Times New Roman"/>
                        </a:rPr>
                        <a:t>type </a:t>
                      </a:r>
                      <a:r>
                        <a:rPr sz="2000" dirty="0">
                          <a:solidFill>
                            <a:srgbClr val="00AF50"/>
                          </a:solidFill>
                          <a:latin typeface="Times New Roman"/>
                          <a:cs typeface="Times New Roman"/>
                        </a:rPr>
                        <a:t>wind </a:t>
                      </a:r>
                      <a:r>
                        <a:rPr sz="2000" spc="-10" dirty="0">
                          <a:solidFill>
                            <a:srgbClr val="00AF50"/>
                          </a:solidFill>
                          <a:latin typeface="Times New Roman"/>
                          <a:cs typeface="Times New Roman"/>
                        </a:rPr>
                        <a:t>mill, </a:t>
                      </a:r>
                      <a:r>
                        <a:rPr sz="2000" spc="-5" dirty="0">
                          <a:solidFill>
                            <a:srgbClr val="00AF50"/>
                          </a:solidFill>
                          <a:latin typeface="Times New Roman"/>
                          <a:cs typeface="Times New Roman"/>
                        </a:rPr>
                        <a:t>delta </a:t>
                      </a:r>
                      <a:r>
                        <a:rPr sz="2000" dirty="0">
                          <a:solidFill>
                            <a:srgbClr val="00AF50"/>
                          </a:solidFill>
                          <a:latin typeface="Times New Roman"/>
                          <a:cs typeface="Times New Roman"/>
                        </a:rPr>
                        <a:t>concentrator </a:t>
                      </a:r>
                      <a:r>
                        <a:rPr sz="2000" spc="-490" dirty="0">
                          <a:solidFill>
                            <a:srgbClr val="00AF50"/>
                          </a:solidFill>
                          <a:latin typeface="Times New Roman"/>
                          <a:cs typeface="Times New Roman"/>
                        </a:rPr>
                        <a:t> </a:t>
                      </a:r>
                      <a:r>
                        <a:rPr sz="2000" dirty="0">
                          <a:solidFill>
                            <a:srgbClr val="00AF50"/>
                          </a:solidFill>
                          <a:latin typeface="Times New Roman"/>
                          <a:cs typeface="Times New Roman"/>
                        </a:rPr>
                        <a:t>wind</a:t>
                      </a:r>
                      <a:r>
                        <a:rPr sz="2000" spc="-15" dirty="0">
                          <a:solidFill>
                            <a:srgbClr val="00AF50"/>
                          </a:solidFill>
                          <a:latin typeface="Times New Roman"/>
                          <a:cs typeface="Times New Roman"/>
                        </a:rPr>
                        <a:t> </a:t>
                      </a:r>
                      <a:r>
                        <a:rPr sz="2000" spc="-10" dirty="0">
                          <a:solidFill>
                            <a:srgbClr val="00AF50"/>
                          </a:solidFill>
                          <a:latin typeface="Times New Roman"/>
                          <a:cs typeface="Times New Roman"/>
                        </a:rPr>
                        <a:t>mill,</a:t>
                      </a:r>
                      <a:r>
                        <a:rPr sz="2000" dirty="0">
                          <a:solidFill>
                            <a:srgbClr val="00AF50"/>
                          </a:solidFill>
                          <a:latin typeface="Times New Roman"/>
                          <a:cs typeface="Times New Roman"/>
                        </a:rPr>
                        <a:t> Berwian</a:t>
                      </a:r>
                      <a:r>
                        <a:rPr sz="2000" spc="-20" dirty="0">
                          <a:solidFill>
                            <a:srgbClr val="00AF50"/>
                          </a:solidFill>
                          <a:latin typeface="Times New Roman"/>
                          <a:cs typeface="Times New Roman"/>
                        </a:rPr>
                        <a:t> </a:t>
                      </a:r>
                      <a:r>
                        <a:rPr sz="2000" spc="-5" dirty="0">
                          <a:solidFill>
                            <a:srgbClr val="00AF50"/>
                          </a:solidFill>
                          <a:latin typeface="Times New Roman"/>
                          <a:cs typeface="Times New Roman"/>
                        </a:rPr>
                        <a:t>windmill.</a:t>
                      </a:r>
                      <a:endParaRPr sz="2000">
                        <a:latin typeface="Times New Roman"/>
                        <a:cs typeface="Times New Roman"/>
                      </a:endParaRPr>
                    </a:p>
                  </a:txBody>
                  <a:tcPr marL="0" marR="0" marT="3810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tr>
              <a:tr h="698322">
                <a:tc>
                  <a:txBody>
                    <a:bodyPr/>
                    <a:lstStyle/>
                    <a:p>
                      <a:pPr marL="87630">
                        <a:lnSpc>
                          <a:spcPct val="100000"/>
                        </a:lnSpc>
                        <a:spcBef>
                          <a:spcPts val="300"/>
                        </a:spcBef>
                      </a:pPr>
                      <a:r>
                        <a:rPr sz="2000" dirty="0">
                          <a:solidFill>
                            <a:srgbClr val="006FC0"/>
                          </a:solidFill>
                          <a:latin typeface="Times New Roman"/>
                          <a:cs typeface="Times New Roman"/>
                        </a:rPr>
                        <a:t>Drag</a:t>
                      </a:r>
                      <a:r>
                        <a:rPr sz="2000" spc="-45" dirty="0">
                          <a:solidFill>
                            <a:srgbClr val="006FC0"/>
                          </a:solidFill>
                          <a:latin typeface="Times New Roman"/>
                          <a:cs typeface="Times New Roman"/>
                        </a:rPr>
                        <a:t> </a:t>
                      </a:r>
                      <a:r>
                        <a:rPr sz="2000" dirty="0">
                          <a:solidFill>
                            <a:srgbClr val="006FC0"/>
                          </a:solidFill>
                          <a:latin typeface="Times New Roman"/>
                          <a:cs typeface="Times New Roman"/>
                        </a:rPr>
                        <a:t>principle</a:t>
                      </a:r>
                      <a:endParaRPr sz="2000">
                        <a:latin typeface="Times New Roman"/>
                        <a:cs typeface="Times New Roman"/>
                      </a:endParaRPr>
                    </a:p>
                  </a:txBody>
                  <a:tcPr marL="0" marR="0" marT="38100" marB="0">
                    <a:lnL w="6350">
                      <a:solidFill>
                        <a:srgbClr val="000000"/>
                      </a:solidFill>
                      <a:prstDash val="solid"/>
                    </a:lnL>
                    <a:lnR w="12700">
                      <a:solidFill>
                        <a:srgbClr val="000000"/>
                      </a:solidFill>
                      <a:prstDash val="solid"/>
                    </a:lnR>
                    <a:lnT w="12700">
                      <a:solidFill>
                        <a:srgbClr val="000000"/>
                      </a:solidFill>
                      <a:prstDash val="solid"/>
                    </a:lnT>
                    <a:lnB w="9525">
                      <a:solidFill>
                        <a:srgbClr val="000000"/>
                      </a:solidFill>
                      <a:prstDash val="solid"/>
                    </a:lnB>
                  </a:tcPr>
                </a:tc>
                <a:tc>
                  <a:txBody>
                    <a:bodyPr/>
                    <a:lstStyle/>
                    <a:p>
                      <a:pPr marL="91440" marR="385445">
                        <a:lnSpc>
                          <a:spcPct val="100000"/>
                        </a:lnSpc>
                        <a:spcBef>
                          <a:spcPts val="300"/>
                        </a:spcBef>
                        <a:tabLst>
                          <a:tab pos="6237605" algn="l"/>
                        </a:tabLst>
                      </a:pPr>
                      <a:r>
                        <a:rPr sz="2000" dirty="0">
                          <a:solidFill>
                            <a:srgbClr val="006FC0"/>
                          </a:solidFill>
                          <a:latin typeface="Times New Roman"/>
                          <a:cs typeface="Times New Roman"/>
                        </a:rPr>
                        <a:t>Savonius </a:t>
                      </a:r>
                      <a:r>
                        <a:rPr sz="2000" spc="-5" dirty="0">
                          <a:solidFill>
                            <a:srgbClr val="006FC0"/>
                          </a:solidFill>
                          <a:latin typeface="Times New Roman"/>
                          <a:cs typeface="Times New Roman"/>
                        </a:rPr>
                        <a:t>windmill, </a:t>
                      </a:r>
                      <a:r>
                        <a:rPr sz="2000" dirty="0">
                          <a:solidFill>
                            <a:srgbClr val="006FC0"/>
                          </a:solidFill>
                          <a:latin typeface="Times New Roman"/>
                          <a:cs typeface="Times New Roman"/>
                        </a:rPr>
                        <a:t>cup </a:t>
                      </a:r>
                      <a:r>
                        <a:rPr sz="2000" spc="-5" dirty="0">
                          <a:solidFill>
                            <a:srgbClr val="006FC0"/>
                          </a:solidFill>
                          <a:latin typeface="Times New Roman"/>
                          <a:cs typeface="Times New Roman"/>
                        </a:rPr>
                        <a:t>anemometer windmill, </a:t>
                      </a:r>
                      <a:r>
                        <a:rPr sz="2000" dirty="0">
                          <a:solidFill>
                            <a:srgbClr val="006FC0"/>
                          </a:solidFill>
                          <a:latin typeface="Times New Roman"/>
                          <a:cs typeface="Times New Roman"/>
                        </a:rPr>
                        <a:t>half shielded </a:t>
                      </a:r>
                      <a:r>
                        <a:rPr sz="2000" spc="5" dirty="0">
                          <a:solidFill>
                            <a:srgbClr val="006FC0"/>
                          </a:solidFill>
                          <a:latin typeface="Times New Roman"/>
                          <a:cs typeface="Times New Roman"/>
                        </a:rPr>
                        <a:t> </a:t>
                      </a:r>
                      <a:r>
                        <a:rPr sz="2000" dirty="0">
                          <a:solidFill>
                            <a:srgbClr val="006FC0"/>
                          </a:solidFill>
                          <a:latin typeface="Times New Roman"/>
                          <a:cs typeface="Times New Roman"/>
                        </a:rPr>
                        <a:t>win</a:t>
                      </a:r>
                      <a:r>
                        <a:rPr sz="2000" spc="10" dirty="0">
                          <a:solidFill>
                            <a:srgbClr val="006FC0"/>
                          </a:solidFill>
                          <a:latin typeface="Times New Roman"/>
                          <a:cs typeface="Times New Roman"/>
                        </a:rPr>
                        <a:t>d</a:t>
                      </a:r>
                      <a:r>
                        <a:rPr sz="2000" spc="-25" dirty="0">
                          <a:solidFill>
                            <a:srgbClr val="006FC0"/>
                          </a:solidFill>
                          <a:latin typeface="Times New Roman"/>
                          <a:cs typeface="Times New Roman"/>
                        </a:rPr>
                        <a:t>m</a:t>
                      </a:r>
                      <a:r>
                        <a:rPr sz="2000" dirty="0">
                          <a:solidFill>
                            <a:srgbClr val="006FC0"/>
                          </a:solidFill>
                          <a:latin typeface="Times New Roman"/>
                          <a:cs typeface="Times New Roman"/>
                        </a:rPr>
                        <a:t>i</a:t>
                      </a:r>
                      <a:r>
                        <a:rPr sz="2000" spc="-10" dirty="0">
                          <a:solidFill>
                            <a:srgbClr val="006FC0"/>
                          </a:solidFill>
                          <a:latin typeface="Times New Roman"/>
                          <a:cs typeface="Times New Roman"/>
                        </a:rPr>
                        <a:t>l</a:t>
                      </a:r>
                      <a:r>
                        <a:rPr sz="2000" dirty="0">
                          <a:solidFill>
                            <a:srgbClr val="006FC0"/>
                          </a:solidFill>
                          <a:latin typeface="Times New Roman"/>
                          <a:cs typeface="Times New Roman"/>
                        </a:rPr>
                        <a:t>l	</a:t>
                      </a:r>
                      <a:r>
                        <a:rPr sz="1800" baseline="-25462" dirty="0">
                          <a:solidFill>
                            <a:srgbClr val="888888"/>
                          </a:solidFill>
                          <a:latin typeface="Arial MT"/>
                          <a:cs typeface="Arial MT"/>
                        </a:rPr>
                        <a:t>73</a:t>
                      </a:r>
                      <a:endParaRPr sz="1800" baseline="-25462">
                        <a:latin typeface="Arial MT"/>
                        <a:cs typeface="Arial MT"/>
                      </a:endParaRPr>
                    </a:p>
                  </a:txBody>
                  <a:tcPr marL="0" marR="0" marT="38100" marB="0">
                    <a:lnL w="12700">
                      <a:solidFill>
                        <a:srgbClr val="000000"/>
                      </a:solidFill>
                      <a:prstDash val="solid"/>
                    </a:lnL>
                    <a:lnR w="6350">
                      <a:solidFill>
                        <a:srgbClr val="000000"/>
                      </a:solidFill>
                      <a:prstDash val="solid"/>
                    </a:lnR>
                    <a:lnT w="12700">
                      <a:solidFill>
                        <a:srgbClr val="000000"/>
                      </a:solidFill>
                      <a:prstDash val="solid"/>
                    </a:lnT>
                    <a:lnB w="9525">
                      <a:solidFill>
                        <a:srgbClr val="000000"/>
                      </a:solidFill>
                      <a:prstDash val="solid"/>
                    </a:lnB>
                  </a:tcPr>
                </a:tc>
              </a:tr>
            </a:tbl>
          </a:graphicData>
        </a:graphic>
      </p:graphicFrame>
      <p:sp>
        <p:nvSpPr>
          <p:cNvPr id="3" name="object 3"/>
          <p:cNvSpPr txBox="1"/>
          <p:nvPr/>
        </p:nvSpPr>
        <p:spPr>
          <a:xfrm>
            <a:off x="154939" y="26898"/>
            <a:ext cx="8758555" cy="3226435"/>
          </a:xfrm>
          <a:prstGeom prst="rect">
            <a:avLst/>
          </a:prstGeom>
        </p:spPr>
        <p:txBody>
          <a:bodyPr vert="horz" wrap="square" lIns="0" tIns="165100" rIns="0" bIns="0" rtlCol="0">
            <a:spAutoFit/>
          </a:bodyPr>
          <a:lstStyle/>
          <a:p>
            <a:pPr marL="12700" algn="just">
              <a:lnSpc>
                <a:spcPct val="100000"/>
              </a:lnSpc>
              <a:spcBef>
                <a:spcPts val="1300"/>
              </a:spcBef>
            </a:pPr>
            <a:r>
              <a:rPr sz="2000" b="1" dirty="0">
                <a:latin typeface="Times New Roman"/>
                <a:cs typeface="Times New Roman"/>
              </a:rPr>
              <a:t>Components</a:t>
            </a:r>
            <a:r>
              <a:rPr sz="2000" b="1" spc="-45" dirty="0">
                <a:latin typeface="Times New Roman"/>
                <a:cs typeface="Times New Roman"/>
              </a:rPr>
              <a:t> </a:t>
            </a:r>
            <a:r>
              <a:rPr sz="2000" b="1" dirty="0">
                <a:latin typeface="Times New Roman"/>
                <a:cs typeface="Times New Roman"/>
              </a:rPr>
              <a:t>of</a:t>
            </a:r>
            <a:r>
              <a:rPr sz="2000" b="1" spc="-20" dirty="0">
                <a:latin typeface="Times New Roman"/>
                <a:cs typeface="Times New Roman"/>
              </a:rPr>
              <a:t> </a:t>
            </a:r>
            <a:r>
              <a:rPr sz="2000" b="1" dirty="0">
                <a:latin typeface="Times New Roman"/>
                <a:cs typeface="Times New Roman"/>
              </a:rPr>
              <a:t>a</a:t>
            </a:r>
            <a:r>
              <a:rPr sz="2000" b="1" spc="-40" dirty="0">
                <a:latin typeface="Times New Roman"/>
                <a:cs typeface="Times New Roman"/>
              </a:rPr>
              <a:t> </a:t>
            </a:r>
            <a:r>
              <a:rPr sz="2000" b="1" spc="-10" dirty="0">
                <a:latin typeface="Times New Roman"/>
                <a:cs typeface="Times New Roman"/>
              </a:rPr>
              <a:t>Wind</a:t>
            </a:r>
            <a:r>
              <a:rPr sz="2000" b="1" spc="-30" dirty="0">
                <a:latin typeface="Times New Roman"/>
                <a:cs typeface="Times New Roman"/>
              </a:rPr>
              <a:t> </a:t>
            </a:r>
            <a:r>
              <a:rPr sz="2000" b="1" dirty="0">
                <a:latin typeface="Times New Roman"/>
                <a:cs typeface="Times New Roman"/>
              </a:rPr>
              <a:t>Power</a:t>
            </a:r>
            <a:r>
              <a:rPr sz="2000" b="1" spc="-40" dirty="0">
                <a:latin typeface="Times New Roman"/>
                <a:cs typeface="Times New Roman"/>
              </a:rPr>
              <a:t> </a:t>
            </a:r>
            <a:r>
              <a:rPr sz="2000" b="1" dirty="0">
                <a:latin typeface="Times New Roman"/>
                <a:cs typeface="Times New Roman"/>
              </a:rPr>
              <a:t>Plant:-</a:t>
            </a:r>
            <a:endParaRPr sz="2000">
              <a:latin typeface="Times New Roman"/>
              <a:cs typeface="Times New Roman"/>
            </a:endParaRPr>
          </a:p>
          <a:p>
            <a:pPr marL="927100">
              <a:lnSpc>
                <a:spcPct val="100000"/>
              </a:lnSpc>
              <a:spcBef>
                <a:spcPts val="1200"/>
              </a:spcBef>
            </a:pPr>
            <a:r>
              <a:rPr sz="2000" dirty="0">
                <a:latin typeface="Times New Roman"/>
                <a:cs typeface="Times New Roman"/>
              </a:rPr>
              <a:t>The</a:t>
            </a:r>
            <a:r>
              <a:rPr sz="2000" spc="-5" dirty="0">
                <a:latin typeface="Times New Roman"/>
                <a:cs typeface="Times New Roman"/>
              </a:rPr>
              <a:t> different</a:t>
            </a:r>
            <a:r>
              <a:rPr sz="2000" spc="-40" dirty="0">
                <a:latin typeface="Times New Roman"/>
                <a:cs typeface="Times New Roman"/>
              </a:rPr>
              <a:t> </a:t>
            </a:r>
            <a:r>
              <a:rPr sz="2000" dirty="0">
                <a:latin typeface="Times New Roman"/>
                <a:cs typeface="Times New Roman"/>
              </a:rPr>
              <a:t>components</a:t>
            </a:r>
            <a:r>
              <a:rPr sz="2000" spc="-50" dirty="0">
                <a:latin typeface="Times New Roman"/>
                <a:cs typeface="Times New Roman"/>
              </a:rPr>
              <a:t> </a:t>
            </a:r>
            <a:r>
              <a:rPr sz="2000" dirty="0">
                <a:latin typeface="Times New Roman"/>
                <a:cs typeface="Times New Roman"/>
              </a:rPr>
              <a:t>of a</a:t>
            </a:r>
            <a:r>
              <a:rPr sz="2000" spc="-10" dirty="0">
                <a:latin typeface="Times New Roman"/>
                <a:cs typeface="Times New Roman"/>
              </a:rPr>
              <a:t> </a:t>
            </a:r>
            <a:r>
              <a:rPr sz="2000" dirty="0">
                <a:latin typeface="Times New Roman"/>
                <a:cs typeface="Times New Roman"/>
              </a:rPr>
              <a:t>wind</a:t>
            </a:r>
            <a:r>
              <a:rPr sz="2000" spc="-10" dirty="0">
                <a:latin typeface="Times New Roman"/>
                <a:cs typeface="Times New Roman"/>
              </a:rPr>
              <a:t> </a:t>
            </a:r>
            <a:r>
              <a:rPr sz="2000" dirty="0">
                <a:latin typeface="Times New Roman"/>
                <a:cs typeface="Times New Roman"/>
              </a:rPr>
              <a:t>converter</a:t>
            </a:r>
            <a:r>
              <a:rPr sz="2000" spc="-45"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described</a:t>
            </a:r>
            <a:r>
              <a:rPr sz="2000" spc="-40" dirty="0">
                <a:latin typeface="Times New Roman"/>
                <a:cs typeface="Times New Roman"/>
              </a:rPr>
              <a:t> </a:t>
            </a:r>
            <a:r>
              <a:rPr sz="2000" spc="-20" dirty="0">
                <a:latin typeface="Times New Roman"/>
                <a:cs typeface="Times New Roman"/>
              </a:rPr>
              <a:t>below.</a:t>
            </a:r>
            <a:endParaRPr sz="2000">
              <a:latin typeface="Times New Roman"/>
              <a:cs typeface="Times New Roman"/>
            </a:endParaRPr>
          </a:p>
          <a:p>
            <a:pPr marL="12700" algn="just">
              <a:lnSpc>
                <a:spcPct val="100000"/>
              </a:lnSpc>
              <a:spcBef>
                <a:spcPts val="1200"/>
              </a:spcBef>
            </a:pPr>
            <a:r>
              <a:rPr sz="2000" b="1" spc="-10" dirty="0">
                <a:latin typeface="Times New Roman"/>
                <a:cs typeface="Times New Roman"/>
              </a:rPr>
              <a:t>Wind</a:t>
            </a:r>
            <a:r>
              <a:rPr sz="2000" b="1" spc="-85" dirty="0">
                <a:latin typeface="Times New Roman"/>
                <a:cs typeface="Times New Roman"/>
              </a:rPr>
              <a:t> </a:t>
            </a:r>
            <a:r>
              <a:rPr sz="2000" b="1" spc="-20" dirty="0">
                <a:latin typeface="Times New Roman"/>
                <a:cs typeface="Times New Roman"/>
              </a:rPr>
              <a:t>Turbine:-</a:t>
            </a:r>
            <a:endParaRPr sz="2000">
              <a:latin typeface="Times New Roman"/>
              <a:cs typeface="Times New Roman"/>
            </a:endParaRPr>
          </a:p>
          <a:p>
            <a:pPr marL="12700" marR="5080" indent="914400" algn="just">
              <a:lnSpc>
                <a:spcPct val="150000"/>
              </a:lnSpc>
            </a:pPr>
            <a:r>
              <a:rPr sz="2000" dirty="0">
                <a:latin typeface="Times New Roman"/>
                <a:cs typeface="Times New Roman"/>
              </a:rPr>
              <a:t>The </a:t>
            </a:r>
            <a:r>
              <a:rPr sz="2000" spc="-5" dirty="0">
                <a:latin typeface="Times New Roman"/>
                <a:cs typeface="Times New Roman"/>
              </a:rPr>
              <a:t>wind </a:t>
            </a:r>
            <a:r>
              <a:rPr sz="2000" spc="-10" dirty="0">
                <a:latin typeface="Times New Roman"/>
                <a:cs typeface="Times New Roman"/>
              </a:rPr>
              <a:t>rotors </a:t>
            </a:r>
            <a:r>
              <a:rPr sz="2000" spc="-5" dirty="0">
                <a:latin typeface="Times New Roman"/>
                <a:cs typeface="Times New Roman"/>
              </a:rPr>
              <a:t>are various types depending </a:t>
            </a:r>
            <a:r>
              <a:rPr sz="2000" dirty="0">
                <a:latin typeface="Times New Roman"/>
                <a:cs typeface="Times New Roman"/>
              </a:rPr>
              <a:t>upon </a:t>
            </a:r>
            <a:r>
              <a:rPr sz="2000" spc="-5" dirty="0">
                <a:latin typeface="Times New Roman"/>
                <a:cs typeface="Times New Roman"/>
              </a:rPr>
              <a:t>number of blades, </a:t>
            </a:r>
            <a:r>
              <a:rPr sz="2000" dirty="0">
                <a:latin typeface="Times New Roman"/>
                <a:cs typeface="Times New Roman"/>
              </a:rPr>
              <a:t>speed, </a:t>
            </a:r>
            <a:r>
              <a:rPr sz="2000" spc="5" dirty="0">
                <a:latin typeface="Times New Roman"/>
                <a:cs typeface="Times New Roman"/>
              </a:rPr>
              <a:t> </a:t>
            </a:r>
            <a:r>
              <a:rPr sz="2000" spc="-5" dirty="0">
                <a:latin typeface="Times New Roman"/>
                <a:cs typeface="Times New Roman"/>
              </a:rPr>
              <a:t>control </a:t>
            </a:r>
            <a:r>
              <a:rPr sz="2000" spc="-10" dirty="0">
                <a:latin typeface="Times New Roman"/>
                <a:cs typeface="Times New Roman"/>
              </a:rPr>
              <a:t>system, </a:t>
            </a:r>
            <a:r>
              <a:rPr sz="2000" spc="-5" dirty="0">
                <a:latin typeface="Times New Roman"/>
                <a:cs typeface="Times New Roman"/>
              </a:rPr>
              <a:t>gear </a:t>
            </a:r>
            <a:r>
              <a:rPr sz="2000" dirty="0">
                <a:latin typeface="Times New Roman"/>
                <a:cs typeface="Times New Roman"/>
              </a:rPr>
              <a:t>box </a:t>
            </a:r>
            <a:r>
              <a:rPr sz="2000" spc="-5" dirty="0">
                <a:latin typeface="Times New Roman"/>
                <a:cs typeface="Times New Roman"/>
              </a:rPr>
              <a:t>(or gear less), type of generator etc. All </a:t>
            </a:r>
            <a:r>
              <a:rPr sz="2000" dirty="0">
                <a:latin typeface="Times New Roman"/>
                <a:cs typeface="Times New Roman"/>
              </a:rPr>
              <a:t>the </a:t>
            </a:r>
            <a:r>
              <a:rPr sz="2000" spc="-5" dirty="0">
                <a:latin typeface="Times New Roman"/>
                <a:cs typeface="Times New Roman"/>
              </a:rPr>
              <a:t>machines are </a:t>
            </a:r>
            <a:r>
              <a:rPr sz="2000" dirty="0">
                <a:latin typeface="Times New Roman"/>
                <a:cs typeface="Times New Roman"/>
              </a:rPr>
              <a:t> based</a:t>
            </a:r>
            <a:r>
              <a:rPr sz="2000" spc="-15" dirty="0">
                <a:latin typeface="Times New Roman"/>
                <a:cs typeface="Times New Roman"/>
              </a:rPr>
              <a:t> </a:t>
            </a:r>
            <a:r>
              <a:rPr sz="2000" spc="5" dirty="0">
                <a:latin typeface="Times New Roman"/>
                <a:cs typeface="Times New Roman"/>
              </a:rPr>
              <a:t>upon</a:t>
            </a:r>
            <a:r>
              <a:rPr sz="2000" spc="-20" dirty="0">
                <a:latin typeface="Times New Roman"/>
                <a:cs typeface="Times New Roman"/>
              </a:rPr>
              <a:t> </a:t>
            </a:r>
            <a:r>
              <a:rPr sz="2000" dirty="0">
                <a:latin typeface="Times New Roman"/>
                <a:cs typeface="Times New Roman"/>
              </a:rPr>
              <a:t>four</a:t>
            </a:r>
            <a:r>
              <a:rPr sz="2000" spc="-15" dirty="0">
                <a:latin typeface="Times New Roman"/>
                <a:cs typeface="Times New Roman"/>
              </a:rPr>
              <a:t> </a:t>
            </a:r>
            <a:r>
              <a:rPr sz="2000" dirty="0">
                <a:latin typeface="Times New Roman"/>
                <a:cs typeface="Times New Roman"/>
              </a:rPr>
              <a:t>basic</a:t>
            </a:r>
            <a:r>
              <a:rPr sz="2000" spc="-20" dirty="0">
                <a:latin typeface="Times New Roman"/>
                <a:cs typeface="Times New Roman"/>
              </a:rPr>
              <a:t> </a:t>
            </a:r>
            <a:r>
              <a:rPr sz="2000" dirty="0">
                <a:latin typeface="Times New Roman"/>
                <a:cs typeface="Times New Roman"/>
              </a:rPr>
              <a:t>concepts</a:t>
            </a:r>
            <a:r>
              <a:rPr sz="2000" spc="-2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rotor</a:t>
            </a:r>
            <a:r>
              <a:rPr sz="2000" spc="-20" dirty="0">
                <a:latin typeface="Times New Roman"/>
                <a:cs typeface="Times New Roman"/>
              </a:rPr>
              <a:t> </a:t>
            </a:r>
            <a:r>
              <a:rPr sz="2000" spc="-5" dirty="0">
                <a:latin typeface="Times New Roman"/>
                <a:cs typeface="Times New Roman"/>
              </a:rPr>
              <a:t>dynamics.</a:t>
            </a:r>
            <a:r>
              <a:rPr sz="2000" spc="-40" dirty="0">
                <a:latin typeface="Times New Roman"/>
                <a:cs typeface="Times New Roman"/>
              </a:rPr>
              <a:t> </a:t>
            </a:r>
            <a:r>
              <a:rPr sz="2000" dirty="0">
                <a:latin typeface="Times New Roman"/>
                <a:cs typeface="Times New Roman"/>
              </a:rPr>
              <a:t>These</a:t>
            </a:r>
            <a:r>
              <a:rPr sz="2000" spc="-15"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given</a:t>
            </a:r>
            <a:r>
              <a:rPr sz="2000" spc="-20" dirty="0">
                <a:latin typeface="Times New Roman"/>
                <a:cs typeface="Times New Roman"/>
              </a:rPr>
              <a:t> </a:t>
            </a:r>
            <a:r>
              <a:rPr sz="2000" spc="-5" dirty="0">
                <a:latin typeface="Times New Roman"/>
                <a:cs typeface="Times New Roman"/>
              </a:rPr>
              <a:t>in</a:t>
            </a:r>
            <a:r>
              <a:rPr sz="2000" spc="5" dirty="0">
                <a:latin typeface="Times New Roman"/>
                <a:cs typeface="Times New Roman"/>
              </a:rPr>
              <a:t> </a:t>
            </a:r>
            <a:r>
              <a:rPr sz="2000" dirty="0">
                <a:latin typeface="Times New Roman"/>
                <a:cs typeface="Times New Roman"/>
              </a:rPr>
              <a:t>the</a:t>
            </a:r>
            <a:r>
              <a:rPr sz="2000" spc="-5" dirty="0">
                <a:latin typeface="Times New Roman"/>
                <a:cs typeface="Times New Roman"/>
              </a:rPr>
              <a:t> table </a:t>
            </a:r>
            <a:r>
              <a:rPr sz="2000" spc="-20" dirty="0">
                <a:latin typeface="Times New Roman"/>
                <a:cs typeface="Times New Roman"/>
              </a:rPr>
              <a:t>below.</a:t>
            </a:r>
            <a:endParaRPr sz="2000">
              <a:latin typeface="Times New Roman"/>
              <a:cs typeface="Times New Roman"/>
            </a:endParaRPr>
          </a:p>
          <a:p>
            <a:pPr marL="388620" algn="just">
              <a:lnSpc>
                <a:spcPct val="100000"/>
              </a:lnSpc>
              <a:spcBef>
                <a:spcPts val="1205"/>
              </a:spcBef>
            </a:pPr>
            <a:r>
              <a:rPr sz="2000" b="1" spc="-30" dirty="0">
                <a:latin typeface="Times New Roman"/>
                <a:cs typeface="Times New Roman"/>
              </a:rPr>
              <a:t>Table:</a:t>
            </a:r>
            <a:r>
              <a:rPr sz="2000" b="1" spc="-15" dirty="0">
                <a:latin typeface="Times New Roman"/>
                <a:cs typeface="Times New Roman"/>
              </a:rPr>
              <a:t> </a:t>
            </a:r>
            <a:r>
              <a:rPr sz="2000" spc="-5" dirty="0">
                <a:latin typeface="Times New Roman"/>
                <a:cs typeface="Times New Roman"/>
              </a:rPr>
              <a:t>Classification</a:t>
            </a:r>
            <a:r>
              <a:rPr sz="2000" spc="-3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selected</a:t>
            </a:r>
            <a:r>
              <a:rPr sz="2000" spc="-10" dirty="0">
                <a:latin typeface="Times New Roman"/>
                <a:cs typeface="Times New Roman"/>
              </a:rPr>
              <a:t> </a:t>
            </a:r>
            <a:r>
              <a:rPr sz="2000" dirty="0">
                <a:latin typeface="Times New Roman"/>
                <a:cs typeface="Times New Roman"/>
              </a:rPr>
              <a:t>wind</a:t>
            </a:r>
            <a:r>
              <a:rPr sz="2000" spc="-5" dirty="0">
                <a:latin typeface="Times New Roman"/>
                <a:cs typeface="Times New Roman"/>
              </a:rPr>
              <a:t> </a:t>
            </a:r>
            <a:r>
              <a:rPr sz="2000" dirty="0">
                <a:latin typeface="Times New Roman"/>
                <a:cs typeface="Times New Roman"/>
              </a:rPr>
              <a:t>power</a:t>
            </a:r>
            <a:r>
              <a:rPr sz="2000" spc="-10" dirty="0">
                <a:latin typeface="Times New Roman"/>
                <a:cs typeface="Times New Roman"/>
              </a:rPr>
              <a:t> </a:t>
            </a:r>
            <a:r>
              <a:rPr sz="2000" dirty="0">
                <a:latin typeface="Times New Roman"/>
                <a:cs typeface="Times New Roman"/>
              </a:rPr>
              <a:t>converters</a:t>
            </a:r>
            <a:r>
              <a:rPr sz="2000" spc="-40" dirty="0">
                <a:latin typeface="Times New Roman"/>
                <a:cs typeface="Times New Roman"/>
              </a:rPr>
              <a:t> </a:t>
            </a:r>
            <a:r>
              <a:rPr sz="2000" dirty="0">
                <a:latin typeface="Times New Roman"/>
                <a:cs typeface="Times New Roman"/>
              </a:rPr>
              <a:t>(Hau</a:t>
            </a:r>
            <a:r>
              <a:rPr sz="2000" spc="-10" dirty="0">
                <a:latin typeface="Times New Roman"/>
                <a:cs typeface="Times New Roman"/>
              </a:rPr>
              <a:t> </a:t>
            </a:r>
            <a:r>
              <a:rPr sz="2000" spc="5" dirty="0">
                <a:latin typeface="Times New Roman"/>
                <a:cs typeface="Times New Roman"/>
              </a:rPr>
              <a:t>2002).</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73</a:t>
            </a:fld>
            <a:endParaRPr sz="1200">
              <a:latin typeface="Arial MT"/>
              <a:cs typeface="Arial MT"/>
            </a:endParaRPr>
          </a:p>
        </p:txBody>
      </p:sp>
      <p:sp>
        <p:nvSpPr>
          <p:cNvPr id="2" name="object 2"/>
          <p:cNvSpPr txBox="1"/>
          <p:nvPr/>
        </p:nvSpPr>
        <p:spPr>
          <a:xfrm>
            <a:off x="154939" y="118973"/>
            <a:ext cx="8758555" cy="6427470"/>
          </a:xfrm>
          <a:prstGeom prst="rect">
            <a:avLst/>
          </a:prstGeom>
        </p:spPr>
        <p:txBody>
          <a:bodyPr vert="horz" wrap="square" lIns="0" tIns="12700" rIns="0" bIns="0" rtlCol="0">
            <a:spAutoFit/>
          </a:bodyPr>
          <a:lstStyle/>
          <a:p>
            <a:pPr marL="315595" marR="745490" indent="-315595">
              <a:lnSpc>
                <a:spcPct val="150000"/>
              </a:lnSpc>
              <a:spcBef>
                <a:spcPts val="100"/>
              </a:spcBef>
              <a:buChar char="*"/>
              <a:tabLst>
                <a:tab pos="315595" algn="l"/>
                <a:tab pos="316230" algn="l"/>
              </a:tabLst>
            </a:pPr>
            <a:r>
              <a:rPr sz="2000" dirty="0">
                <a:latin typeface="Times New Roman"/>
                <a:cs typeface="Times New Roman"/>
              </a:rPr>
              <a:t>After</a:t>
            </a:r>
            <a:r>
              <a:rPr sz="2000" spc="-15" dirty="0">
                <a:latin typeface="Times New Roman"/>
                <a:cs typeface="Times New Roman"/>
              </a:rPr>
              <a:t> </a:t>
            </a:r>
            <a:r>
              <a:rPr sz="2000" dirty="0">
                <a:latin typeface="Times New Roman"/>
                <a:cs typeface="Times New Roman"/>
              </a:rPr>
              <a:t>extensive</a:t>
            </a:r>
            <a:r>
              <a:rPr sz="2000" spc="-30" dirty="0">
                <a:latin typeface="Times New Roman"/>
                <a:cs typeface="Times New Roman"/>
              </a:rPr>
              <a:t> </a:t>
            </a:r>
            <a:r>
              <a:rPr sz="2000" spc="-5" dirty="0">
                <a:latin typeface="Times New Roman"/>
                <a:cs typeface="Times New Roman"/>
              </a:rPr>
              <a:t>field</a:t>
            </a:r>
            <a:r>
              <a:rPr sz="2000" spc="-25" dirty="0">
                <a:latin typeface="Times New Roman"/>
                <a:cs typeface="Times New Roman"/>
              </a:rPr>
              <a:t> </a:t>
            </a:r>
            <a:r>
              <a:rPr sz="2000" dirty="0">
                <a:latin typeface="Times New Roman"/>
                <a:cs typeface="Times New Roman"/>
              </a:rPr>
              <a:t>experience,</a:t>
            </a:r>
            <a:r>
              <a:rPr sz="2000" spc="-25" dirty="0">
                <a:latin typeface="Times New Roman"/>
                <a:cs typeface="Times New Roman"/>
              </a:rPr>
              <a:t> </a:t>
            </a:r>
            <a:r>
              <a:rPr sz="2000" dirty="0">
                <a:latin typeface="Times New Roman"/>
                <a:cs typeface="Times New Roman"/>
              </a:rPr>
              <a:t>horizontal-axis,</a:t>
            </a:r>
            <a:r>
              <a:rPr sz="2000" spc="-55" dirty="0">
                <a:latin typeface="Times New Roman"/>
                <a:cs typeface="Times New Roman"/>
              </a:rPr>
              <a:t> </a:t>
            </a:r>
            <a:r>
              <a:rPr sz="2000" dirty="0">
                <a:latin typeface="Times New Roman"/>
                <a:cs typeface="Times New Roman"/>
              </a:rPr>
              <a:t>three-blade</a:t>
            </a:r>
            <a:r>
              <a:rPr sz="2000" spc="-40" dirty="0">
                <a:latin typeface="Times New Roman"/>
                <a:cs typeface="Times New Roman"/>
              </a:rPr>
              <a:t> </a:t>
            </a:r>
            <a:r>
              <a:rPr sz="2000" dirty="0">
                <a:latin typeface="Times New Roman"/>
                <a:cs typeface="Times New Roman"/>
              </a:rPr>
              <a:t>wind</a:t>
            </a:r>
            <a:r>
              <a:rPr sz="2000" spc="-5" dirty="0">
                <a:latin typeface="Times New Roman"/>
                <a:cs typeface="Times New Roman"/>
              </a:rPr>
              <a:t> </a:t>
            </a:r>
            <a:r>
              <a:rPr sz="2000" dirty="0">
                <a:latin typeface="Times New Roman"/>
                <a:cs typeface="Times New Roman"/>
              </a:rPr>
              <a:t>rotor</a:t>
            </a:r>
            <a:r>
              <a:rPr sz="2000" spc="-25" dirty="0">
                <a:latin typeface="Times New Roman"/>
                <a:cs typeface="Times New Roman"/>
              </a:rPr>
              <a:t> </a:t>
            </a:r>
            <a:r>
              <a:rPr sz="2000" dirty="0">
                <a:latin typeface="Times New Roman"/>
                <a:cs typeface="Times New Roman"/>
              </a:rPr>
              <a:t>has </a:t>
            </a:r>
            <a:r>
              <a:rPr sz="2000" spc="-484" dirty="0">
                <a:latin typeface="Times New Roman"/>
                <a:cs typeface="Times New Roman"/>
              </a:rPr>
              <a:t> </a:t>
            </a:r>
            <a:r>
              <a:rPr sz="2000" spc="-5" dirty="0">
                <a:latin typeface="Times New Roman"/>
                <a:cs typeface="Times New Roman"/>
              </a:rPr>
              <a:t>become</a:t>
            </a:r>
            <a:r>
              <a:rPr sz="2000" dirty="0">
                <a:latin typeface="Times New Roman"/>
                <a:cs typeface="Times New Roman"/>
              </a:rPr>
              <a:t> </a:t>
            </a:r>
            <a:r>
              <a:rPr sz="2000" spc="-5" dirty="0">
                <a:latin typeface="Times New Roman"/>
                <a:cs typeface="Times New Roman"/>
              </a:rPr>
              <a:t>an </a:t>
            </a:r>
            <a:r>
              <a:rPr sz="2000" dirty="0">
                <a:latin typeface="Times New Roman"/>
                <a:cs typeface="Times New Roman"/>
              </a:rPr>
              <a:t>established</a:t>
            </a:r>
            <a:r>
              <a:rPr sz="2000" spc="-40" dirty="0">
                <a:latin typeface="Times New Roman"/>
                <a:cs typeface="Times New Roman"/>
              </a:rPr>
              <a:t> </a:t>
            </a:r>
            <a:r>
              <a:rPr sz="2000" dirty="0">
                <a:latin typeface="Times New Roman"/>
                <a:cs typeface="Times New Roman"/>
              </a:rPr>
              <a:t>system</a:t>
            </a:r>
            <a:r>
              <a:rPr sz="2000" spc="-20" dirty="0">
                <a:latin typeface="Times New Roman"/>
                <a:cs typeface="Times New Roman"/>
              </a:rPr>
              <a:t> </a:t>
            </a:r>
            <a:r>
              <a:rPr sz="2000" dirty="0">
                <a:latin typeface="Times New Roman"/>
                <a:cs typeface="Times New Roman"/>
              </a:rPr>
              <a:t>for</a:t>
            </a:r>
            <a:r>
              <a:rPr sz="2000" spc="-25" dirty="0">
                <a:latin typeface="Times New Roman"/>
                <a:cs typeface="Times New Roman"/>
              </a:rPr>
              <a:t> </a:t>
            </a:r>
            <a:r>
              <a:rPr sz="2000" spc="-5" dirty="0">
                <a:latin typeface="Times New Roman"/>
                <a:cs typeface="Times New Roman"/>
              </a:rPr>
              <a:t>field</a:t>
            </a:r>
            <a:r>
              <a:rPr sz="2000" spc="-15" dirty="0">
                <a:latin typeface="Times New Roman"/>
                <a:cs typeface="Times New Roman"/>
              </a:rPr>
              <a:t> </a:t>
            </a:r>
            <a:r>
              <a:rPr sz="2000" dirty="0">
                <a:latin typeface="Times New Roman"/>
                <a:cs typeface="Times New Roman"/>
              </a:rPr>
              <a:t>applications.</a:t>
            </a:r>
            <a:endParaRPr sz="2000">
              <a:latin typeface="Times New Roman"/>
              <a:cs typeface="Times New Roman"/>
            </a:endParaRPr>
          </a:p>
          <a:p>
            <a:pPr marL="329565" marR="124460" indent="-317500">
              <a:lnSpc>
                <a:spcPct val="150000"/>
              </a:lnSpc>
              <a:buChar char="*"/>
              <a:tabLst>
                <a:tab pos="329565" algn="l"/>
                <a:tab pos="330200" algn="l"/>
              </a:tabLst>
            </a:pPr>
            <a:r>
              <a:rPr sz="2000" dirty="0">
                <a:latin typeface="Times New Roman"/>
                <a:cs typeface="Times New Roman"/>
              </a:rPr>
              <a:t>In </a:t>
            </a:r>
            <a:r>
              <a:rPr sz="2000" spc="5" dirty="0">
                <a:latin typeface="Times New Roman"/>
                <a:cs typeface="Times New Roman"/>
              </a:rPr>
              <a:t>1980s </a:t>
            </a:r>
            <a:r>
              <a:rPr sz="2000" dirty="0">
                <a:latin typeface="Times New Roman"/>
                <a:cs typeface="Times New Roman"/>
              </a:rPr>
              <a:t>and </a:t>
            </a:r>
            <a:r>
              <a:rPr sz="2000" spc="5" dirty="0">
                <a:latin typeface="Times New Roman"/>
                <a:cs typeface="Times New Roman"/>
              </a:rPr>
              <a:t>1990s, one </a:t>
            </a:r>
            <a:r>
              <a:rPr sz="2000" dirty="0">
                <a:latin typeface="Times New Roman"/>
                <a:cs typeface="Times New Roman"/>
              </a:rPr>
              <a:t>and two-blade rotors were </a:t>
            </a:r>
            <a:r>
              <a:rPr sz="2000" spc="-5" dirty="0">
                <a:latin typeface="Times New Roman"/>
                <a:cs typeface="Times New Roman"/>
              </a:rPr>
              <a:t>also </a:t>
            </a:r>
            <a:r>
              <a:rPr sz="2000" dirty="0">
                <a:latin typeface="Times New Roman"/>
                <a:cs typeface="Times New Roman"/>
              </a:rPr>
              <a:t>developed because </a:t>
            </a:r>
            <a:r>
              <a:rPr sz="2000" spc="5" dirty="0">
                <a:latin typeface="Times New Roman"/>
                <a:cs typeface="Times New Roman"/>
              </a:rPr>
              <a:t>of </a:t>
            </a:r>
            <a:r>
              <a:rPr sz="2000" spc="10" dirty="0">
                <a:latin typeface="Times New Roman"/>
                <a:cs typeface="Times New Roman"/>
              </a:rPr>
              <a:t> </a:t>
            </a:r>
            <a:r>
              <a:rPr sz="2000" dirty="0">
                <a:latin typeface="Times New Roman"/>
                <a:cs typeface="Times New Roman"/>
              </a:rPr>
              <a:t>higher</a:t>
            </a:r>
            <a:r>
              <a:rPr sz="2000" spc="-15" dirty="0">
                <a:latin typeface="Times New Roman"/>
                <a:cs typeface="Times New Roman"/>
              </a:rPr>
              <a:t> </a:t>
            </a:r>
            <a:r>
              <a:rPr sz="2000" dirty="0">
                <a:latin typeface="Times New Roman"/>
                <a:cs typeface="Times New Roman"/>
              </a:rPr>
              <a:t>rotational</a:t>
            </a:r>
            <a:r>
              <a:rPr sz="2000" spc="-45" dirty="0">
                <a:latin typeface="Times New Roman"/>
                <a:cs typeface="Times New Roman"/>
              </a:rPr>
              <a:t> </a:t>
            </a:r>
            <a:r>
              <a:rPr sz="2000" dirty="0">
                <a:latin typeface="Times New Roman"/>
                <a:cs typeface="Times New Roman"/>
              </a:rPr>
              <a:t>speed.</a:t>
            </a:r>
            <a:r>
              <a:rPr sz="2000" spc="495" dirty="0">
                <a:latin typeface="Times New Roman"/>
                <a:cs typeface="Times New Roman"/>
              </a:rPr>
              <a:t> </a:t>
            </a:r>
            <a:r>
              <a:rPr sz="2000" dirty="0">
                <a:latin typeface="Times New Roman"/>
                <a:cs typeface="Times New Roman"/>
              </a:rPr>
              <a:t>But</a:t>
            </a:r>
            <a:r>
              <a:rPr sz="2000" spc="-10" dirty="0">
                <a:latin typeface="Times New Roman"/>
                <a:cs typeface="Times New Roman"/>
              </a:rPr>
              <a:t> </a:t>
            </a:r>
            <a:r>
              <a:rPr sz="2000" spc="5" dirty="0">
                <a:latin typeface="Times New Roman"/>
                <a:cs typeface="Times New Roman"/>
              </a:rPr>
              <a:t>due</a:t>
            </a:r>
            <a:r>
              <a:rPr sz="2000" spc="-20" dirty="0">
                <a:latin typeface="Times New Roman"/>
                <a:cs typeface="Times New Roman"/>
              </a:rPr>
              <a:t> </a:t>
            </a:r>
            <a:r>
              <a:rPr sz="2000" spc="-5" dirty="0">
                <a:latin typeface="Times New Roman"/>
                <a:cs typeface="Times New Roman"/>
              </a:rPr>
              <a:t>to</a:t>
            </a:r>
            <a:r>
              <a:rPr sz="2000" dirty="0">
                <a:latin typeface="Times New Roman"/>
                <a:cs typeface="Times New Roman"/>
              </a:rPr>
              <a:t> </a:t>
            </a:r>
            <a:r>
              <a:rPr sz="2000" spc="-5" dirty="0">
                <a:latin typeface="Times New Roman"/>
                <a:cs typeface="Times New Roman"/>
              </a:rPr>
              <a:t>instability</a:t>
            </a:r>
            <a:r>
              <a:rPr sz="2000" spc="-35" dirty="0">
                <a:latin typeface="Times New Roman"/>
                <a:cs typeface="Times New Roman"/>
              </a:rPr>
              <a:t> </a:t>
            </a:r>
            <a:r>
              <a:rPr sz="2000" dirty="0">
                <a:latin typeface="Times New Roman"/>
                <a:cs typeface="Times New Roman"/>
              </a:rPr>
              <a:t>experience</a:t>
            </a:r>
            <a:r>
              <a:rPr sz="2000" spc="-40" dirty="0">
                <a:latin typeface="Times New Roman"/>
                <a:cs typeface="Times New Roman"/>
              </a:rPr>
              <a:t> </a:t>
            </a:r>
            <a:r>
              <a:rPr sz="2000" spc="-5" dirty="0">
                <a:latin typeface="Times New Roman"/>
                <a:cs typeface="Times New Roman"/>
              </a:rPr>
              <a:t>in</a:t>
            </a:r>
            <a:r>
              <a:rPr sz="2000" spc="5" dirty="0">
                <a:latin typeface="Times New Roman"/>
                <a:cs typeface="Times New Roman"/>
              </a:rPr>
              <a:t> </a:t>
            </a:r>
            <a:r>
              <a:rPr sz="2000" dirty="0">
                <a:latin typeface="Times New Roman"/>
                <a:cs typeface="Times New Roman"/>
              </a:rPr>
              <a:t>operation,</a:t>
            </a:r>
            <a:r>
              <a:rPr sz="2000" spc="-20" dirty="0">
                <a:latin typeface="Times New Roman"/>
                <a:cs typeface="Times New Roman"/>
              </a:rPr>
              <a:t> </a:t>
            </a:r>
            <a:r>
              <a:rPr sz="2000" dirty="0">
                <a:latin typeface="Times New Roman"/>
                <a:cs typeface="Times New Roman"/>
              </a:rPr>
              <a:t>these</a:t>
            </a:r>
            <a:r>
              <a:rPr sz="2000" spc="-20" dirty="0">
                <a:latin typeface="Times New Roman"/>
                <a:cs typeface="Times New Roman"/>
              </a:rPr>
              <a:t> </a:t>
            </a:r>
            <a:r>
              <a:rPr sz="2000" dirty="0">
                <a:latin typeface="Times New Roman"/>
                <a:cs typeface="Times New Roman"/>
              </a:rPr>
              <a:t>were </a:t>
            </a:r>
            <a:r>
              <a:rPr sz="2000" spc="-484" dirty="0">
                <a:latin typeface="Times New Roman"/>
                <a:cs typeface="Times New Roman"/>
              </a:rPr>
              <a:t> </a:t>
            </a:r>
            <a:r>
              <a:rPr sz="2000" spc="5" dirty="0">
                <a:latin typeface="Times New Roman"/>
                <a:cs typeface="Times New Roman"/>
              </a:rPr>
              <a:t>not</a:t>
            </a:r>
            <a:r>
              <a:rPr sz="2000" spc="-30" dirty="0">
                <a:latin typeface="Times New Roman"/>
                <a:cs typeface="Times New Roman"/>
              </a:rPr>
              <a:t> </a:t>
            </a:r>
            <a:r>
              <a:rPr sz="2000" dirty="0">
                <a:latin typeface="Times New Roman"/>
                <a:cs typeface="Times New Roman"/>
              </a:rPr>
              <a:t>used</a:t>
            </a:r>
            <a:r>
              <a:rPr sz="2000" spc="-15" dirty="0">
                <a:latin typeface="Times New Roman"/>
                <a:cs typeface="Times New Roman"/>
              </a:rPr>
              <a:t> further.</a:t>
            </a:r>
            <a:endParaRPr sz="2000">
              <a:latin typeface="Times New Roman"/>
              <a:cs typeface="Times New Roman"/>
            </a:endParaRPr>
          </a:p>
          <a:p>
            <a:pPr marL="329565" indent="-317500">
              <a:lnSpc>
                <a:spcPct val="100000"/>
              </a:lnSpc>
              <a:spcBef>
                <a:spcPts val="1200"/>
              </a:spcBef>
              <a:buChar char="*"/>
              <a:tabLst>
                <a:tab pos="329565" algn="l"/>
                <a:tab pos="330200" algn="l"/>
              </a:tabLst>
            </a:pPr>
            <a:r>
              <a:rPr sz="2000" dirty="0">
                <a:latin typeface="Times New Roman"/>
                <a:cs typeface="Times New Roman"/>
              </a:rPr>
              <a:t>Gearless</a:t>
            </a:r>
            <a:r>
              <a:rPr sz="2000" spc="-20" dirty="0">
                <a:latin typeface="Times New Roman"/>
                <a:cs typeface="Times New Roman"/>
              </a:rPr>
              <a:t> </a:t>
            </a:r>
            <a:r>
              <a:rPr sz="2000" dirty="0">
                <a:latin typeface="Times New Roman"/>
                <a:cs typeface="Times New Roman"/>
              </a:rPr>
              <a:t>rotors</a:t>
            </a:r>
            <a:r>
              <a:rPr sz="2000" spc="-35"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generally</a:t>
            </a:r>
            <a:r>
              <a:rPr sz="2000" spc="-40" dirty="0">
                <a:latin typeface="Times New Roman"/>
                <a:cs typeface="Times New Roman"/>
              </a:rPr>
              <a:t> </a:t>
            </a:r>
            <a:r>
              <a:rPr sz="2000" dirty="0">
                <a:latin typeface="Times New Roman"/>
                <a:cs typeface="Times New Roman"/>
              </a:rPr>
              <a:t>low</a:t>
            </a:r>
            <a:r>
              <a:rPr sz="2000" spc="-5" dirty="0">
                <a:latin typeface="Times New Roman"/>
                <a:cs typeface="Times New Roman"/>
              </a:rPr>
              <a:t> </a:t>
            </a:r>
            <a:r>
              <a:rPr sz="2000" dirty="0">
                <a:latin typeface="Times New Roman"/>
                <a:cs typeface="Times New Roman"/>
              </a:rPr>
              <a:t>speed</a:t>
            </a:r>
            <a:r>
              <a:rPr sz="2000" spc="-20" dirty="0">
                <a:latin typeface="Times New Roman"/>
                <a:cs typeface="Times New Roman"/>
              </a:rPr>
              <a:t> </a:t>
            </a:r>
            <a:r>
              <a:rPr sz="2000" dirty="0">
                <a:latin typeface="Times New Roman"/>
                <a:cs typeface="Times New Roman"/>
              </a:rPr>
              <a:t>converters</a:t>
            </a:r>
            <a:r>
              <a:rPr sz="2000" spc="-35" dirty="0">
                <a:latin typeface="Times New Roman"/>
                <a:cs typeface="Times New Roman"/>
              </a:rPr>
              <a:t> </a:t>
            </a:r>
            <a:r>
              <a:rPr sz="2000" dirty="0">
                <a:latin typeface="Times New Roman"/>
                <a:cs typeface="Times New Roman"/>
              </a:rPr>
              <a:t>which</a:t>
            </a:r>
            <a:r>
              <a:rPr sz="2000" spc="-10" dirty="0">
                <a:latin typeface="Times New Roman"/>
                <a:cs typeface="Times New Roman"/>
              </a:rPr>
              <a:t> </a:t>
            </a:r>
            <a:r>
              <a:rPr sz="2000" dirty="0">
                <a:latin typeface="Times New Roman"/>
                <a:cs typeface="Times New Roman"/>
              </a:rPr>
              <a:t>requires</a:t>
            </a:r>
            <a:r>
              <a:rPr sz="2000" spc="-4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special</a:t>
            </a:r>
            <a:endParaRPr sz="2000">
              <a:latin typeface="Times New Roman"/>
              <a:cs typeface="Times New Roman"/>
            </a:endParaRPr>
          </a:p>
          <a:p>
            <a:pPr marL="329565">
              <a:lnSpc>
                <a:spcPct val="100000"/>
              </a:lnSpc>
              <a:spcBef>
                <a:spcPts val="1205"/>
              </a:spcBef>
            </a:pPr>
            <a:r>
              <a:rPr sz="2000" spc="-10" dirty="0">
                <a:latin typeface="Times New Roman"/>
                <a:cs typeface="Times New Roman"/>
              </a:rPr>
              <a:t>generator.</a:t>
            </a:r>
            <a:endParaRPr sz="2000">
              <a:latin typeface="Times New Roman"/>
              <a:cs typeface="Times New Roman"/>
            </a:endParaRPr>
          </a:p>
          <a:p>
            <a:pPr marL="12700">
              <a:lnSpc>
                <a:spcPct val="100000"/>
              </a:lnSpc>
              <a:spcBef>
                <a:spcPts val="1200"/>
              </a:spcBef>
            </a:pPr>
            <a:r>
              <a:rPr sz="2000" b="1" spc="-30" dirty="0">
                <a:latin typeface="Times New Roman"/>
                <a:cs typeface="Times New Roman"/>
              </a:rPr>
              <a:t>Tower:</a:t>
            </a:r>
            <a:r>
              <a:rPr sz="2000" b="1" spc="-50" dirty="0">
                <a:latin typeface="Times New Roman"/>
                <a:cs typeface="Times New Roman"/>
              </a:rPr>
              <a:t> </a:t>
            </a:r>
            <a:r>
              <a:rPr sz="2000" b="1" dirty="0">
                <a:latin typeface="Times New Roman"/>
                <a:cs typeface="Times New Roman"/>
              </a:rPr>
              <a:t>-</a:t>
            </a:r>
            <a:endParaRPr sz="2000">
              <a:latin typeface="Times New Roman"/>
              <a:cs typeface="Times New Roman"/>
            </a:endParaRPr>
          </a:p>
          <a:p>
            <a:pPr marL="266700" marR="5080" indent="-15240">
              <a:lnSpc>
                <a:spcPct val="150000"/>
              </a:lnSpc>
            </a:pPr>
            <a:r>
              <a:rPr sz="2000" dirty="0">
                <a:latin typeface="Times New Roman"/>
                <a:cs typeface="Times New Roman"/>
              </a:rPr>
              <a:t>A component that sustains the whole weight of the rotor and </a:t>
            </a:r>
            <a:r>
              <a:rPr sz="2000" spc="-5" dirty="0">
                <a:latin typeface="Times New Roman"/>
                <a:cs typeface="Times New Roman"/>
              </a:rPr>
              <a:t>its </a:t>
            </a:r>
            <a:r>
              <a:rPr sz="2000" dirty="0">
                <a:latin typeface="Times New Roman"/>
                <a:cs typeface="Times New Roman"/>
              </a:rPr>
              <a:t>components </a:t>
            </a:r>
            <a:r>
              <a:rPr sz="2000" spc="-5" dirty="0">
                <a:latin typeface="Times New Roman"/>
                <a:cs typeface="Times New Roman"/>
              </a:rPr>
              <a:t>is </a:t>
            </a:r>
            <a:r>
              <a:rPr sz="2000" dirty="0">
                <a:latin typeface="Times New Roman"/>
                <a:cs typeface="Times New Roman"/>
              </a:rPr>
              <a:t>the </a:t>
            </a:r>
            <a:r>
              <a:rPr sz="2000" spc="5" dirty="0">
                <a:latin typeface="Times New Roman"/>
                <a:cs typeface="Times New Roman"/>
              </a:rPr>
              <a:t> </a:t>
            </a:r>
            <a:r>
              <a:rPr sz="2000" spc="-15" dirty="0">
                <a:latin typeface="Times New Roman"/>
                <a:cs typeface="Times New Roman"/>
              </a:rPr>
              <a:t>tower. </a:t>
            </a:r>
            <a:r>
              <a:rPr sz="2000" dirty="0">
                <a:latin typeface="Times New Roman"/>
                <a:cs typeface="Times New Roman"/>
              </a:rPr>
              <a:t>The tower should have </a:t>
            </a:r>
            <a:r>
              <a:rPr sz="2000" spc="-5" dirty="0">
                <a:latin typeface="Times New Roman"/>
                <a:cs typeface="Times New Roman"/>
              </a:rPr>
              <a:t>sufficient</a:t>
            </a:r>
            <a:r>
              <a:rPr sz="2000" spc="490" dirty="0">
                <a:latin typeface="Times New Roman"/>
                <a:cs typeface="Times New Roman"/>
              </a:rPr>
              <a:t> </a:t>
            </a:r>
            <a:r>
              <a:rPr sz="2000" dirty="0">
                <a:latin typeface="Times New Roman"/>
                <a:cs typeface="Times New Roman"/>
              </a:rPr>
              <a:t>height</a:t>
            </a:r>
            <a:r>
              <a:rPr sz="2000" spc="500" dirty="0">
                <a:latin typeface="Times New Roman"/>
                <a:cs typeface="Times New Roman"/>
              </a:rPr>
              <a:t> </a:t>
            </a:r>
            <a:r>
              <a:rPr sz="2000" spc="-5" dirty="0">
                <a:latin typeface="Times New Roman"/>
                <a:cs typeface="Times New Roman"/>
              </a:rPr>
              <a:t>to </a:t>
            </a:r>
            <a:r>
              <a:rPr sz="2000" dirty="0">
                <a:latin typeface="Times New Roman"/>
                <a:cs typeface="Times New Roman"/>
              </a:rPr>
              <a:t>operate the rotor </a:t>
            </a:r>
            <a:r>
              <a:rPr sz="2000" spc="-5" dirty="0">
                <a:latin typeface="Times New Roman"/>
                <a:cs typeface="Times New Roman"/>
              </a:rPr>
              <a:t>at </a:t>
            </a:r>
            <a:r>
              <a:rPr sz="2000" dirty="0">
                <a:latin typeface="Times New Roman"/>
                <a:cs typeface="Times New Roman"/>
              </a:rPr>
              <a:t>desired </a:t>
            </a:r>
            <a:r>
              <a:rPr sz="2000" spc="5" dirty="0">
                <a:latin typeface="Times New Roman"/>
                <a:cs typeface="Times New Roman"/>
              </a:rPr>
              <a:t> </a:t>
            </a:r>
            <a:r>
              <a:rPr sz="2000" dirty="0">
                <a:latin typeface="Times New Roman"/>
                <a:cs typeface="Times New Roman"/>
              </a:rPr>
              <a:t>speed. The tower should also be strong enough </a:t>
            </a:r>
            <a:r>
              <a:rPr sz="2000" spc="-5" dirty="0">
                <a:latin typeface="Times New Roman"/>
                <a:cs typeface="Times New Roman"/>
              </a:rPr>
              <a:t>to </a:t>
            </a:r>
            <a:r>
              <a:rPr sz="2000" dirty="0">
                <a:latin typeface="Times New Roman"/>
                <a:cs typeface="Times New Roman"/>
              </a:rPr>
              <a:t>sustain the </a:t>
            </a:r>
            <a:r>
              <a:rPr sz="2000" spc="-5" dirty="0">
                <a:latin typeface="Times New Roman"/>
                <a:cs typeface="Times New Roman"/>
              </a:rPr>
              <a:t>static </a:t>
            </a:r>
            <a:r>
              <a:rPr sz="2000" dirty="0">
                <a:latin typeface="Times New Roman"/>
                <a:cs typeface="Times New Roman"/>
              </a:rPr>
              <a:t>and </a:t>
            </a:r>
            <a:r>
              <a:rPr sz="2000" spc="-5" dirty="0">
                <a:latin typeface="Times New Roman"/>
                <a:cs typeface="Times New Roman"/>
              </a:rPr>
              <a:t>dynamic </a:t>
            </a:r>
            <a:r>
              <a:rPr sz="2000" dirty="0">
                <a:latin typeface="Times New Roman"/>
                <a:cs typeface="Times New Roman"/>
              </a:rPr>
              <a:t> load</a:t>
            </a:r>
            <a:r>
              <a:rPr sz="2000" spc="-1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rotor</a:t>
            </a:r>
            <a:r>
              <a:rPr sz="2000" spc="-40"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dirty="0">
                <a:latin typeface="Times New Roman"/>
                <a:cs typeface="Times New Roman"/>
              </a:rPr>
              <a:t>vibrations</a:t>
            </a:r>
            <a:r>
              <a:rPr sz="2000" spc="-35" dirty="0">
                <a:latin typeface="Times New Roman"/>
                <a:cs typeface="Times New Roman"/>
              </a:rPr>
              <a:t> </a:t>
            </a:r>
            <a:r>
              <a:rPr sz="2000" dirty="0">
                <a:latin typeface="Times New Roman"/>
                <a:cs typeface="Times New Roman"/>
              </a:rPr>
              <a:t>during</a:t>
            </a:r>
            <a:r>
              <a:rPr sz="2000" spc="-35" dirty="0">
                <a:latin typeface="Times New Roman"/>
                <a:cs typeface="Times New Roman"/>
              </a:rPr>
              <a:t> </a:t>
            </a:r>
            <a:r>
              <a:rPr sz="2000" dirty="0">
                <a:latin typeface="Times New Roman"/>
                <a:cs typeface="Times New Roman"/>
              </a:rPr>
              <a:t>high</a:t>
            </a:r>
            <a:r>
              <a:rPr sz="2000" spc="-20"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dirty="0">
                <a:latin typeface="Times New Roman"/>
                <a:cs typeface="Times New Roman"/>
              </a:rPr>
              <a:t>gusty</a:t>
            </a:r>
            <a:r>
              <a:rPr sz="2000" spc="-30" dirty="0">
                <a:latin typeface="Times New Roman"/>
                <a:cs typeface="Times New Roman"/>
              </a:rPr>
              <a:t> </a:t>
            </a:r>
            <a:r>
              <a:rPr sz="2000" dirty="0">
                <a:latin typeface="Times New Roman"/>
                <a:cs typeface="Times New Roman"/>
              </a:rPr>
              <a:t>winds.</a:t>
            </a:r>
            <a:r>
              <a:rPr sz="2000" spc="-60" dirty="0">
                <a:latin typeface="Times New Roman"/>
                <a:cs typeface="Times New Roman"/>
              </a:rPr>
              <a:t> </a:t>
            </a:r>
            <a:r>
              <a:rPr sz="2000" spc="-25" dirty="0">
                <a:latin typeface="Times New Roman"/>
                <a:cs typeface="Times New Roman"/>
              </a:rPr>
              <a:t>Tower</a:t>
            </a:r>
            <a:r>
              <a:rPr sz="2000" dirty="0">
                <a:latin typeface="Times New Roman"/>
                <a:cs typeface="Times New Roman"/>
              </a:rPr>
              <a:t> are</a:t>
            </a:r>
            <a:r>
              <a:rPr sz="2000" spc="-20" dirty="0">
                <a:latin typeface="Times New Roman"/>
                <a:cs typeface="Times New Roman"/>
              </a:rPr>
              <a:t> </a:t>
            </a:r>
            <a:r>
              <a:rPr sz="2000" dirty="0">
                <a:latin typeface="Times New Roman"/>
                <a:cs typeface="Times New Roman"/>
              </a:rPr>
              <a:t>constructed </a:t>
            </a:r>
            <a:r>
              <a:rPr sz="2000" spc="-484" dirty="0">
                <a:latin typeface="Times New Roman"/>
                <a:cs typeface="Times New Roman"/>
              </a:rPr>
              <a:t> </a:t>
            </a:r>
            <a:r>
              <a:rPr sz="2000" dirty="0">
                <a:latin typeface="Times New Roman"/>
                <a:cs typeface="Times New Roman"/>
              </a:rPr>
              <a:t>from concrete or </a:t>
            </a:r>
            <a:r>
              <a:rPr sz="2000" spc="-5" dirty="0">
                <a:latin typeface="Times New Roman"/>
                <a:cs typeface="Times New Roman"/>
              </a:rPr>
              <a:t>steel. Off-shore </a:t>
            </a:r>
            <a:r>
              <a:rPr sz="2000" dirty="0">
                <a:latin typeface="Times New Roman"/>
                <a:cs typeface="Times New Roman"/>
              </a:rPr>
              <a:t>wind </a:t>
            </a:r>
            <a:r>
              <a:rPr sz="2000" spc="-5" dirty="0">
                <a:latin typeface="Times New Roman"/>
                <a:cs typeface="Times New Roman"/>
              </a:rPr>
              <a:t>machines </a:t>
            </a:r>
            <a:r>
              <a:rPr sz="2000" dirty="0">
                <a:latin typeface="Times New Roman"/>
                <a:cs typeface="Times New Roman"/>
              </a:rPr>
              <a:t>are of lower height because the </a:t>
            </a:r>
            <a:r>
              <a:rPr sz="2000" spc="5" dirty="0">
                <a:latin typeface="Times New Roman"/>
                <a:cs typeface="Times New Roman"/>
              </a:rPr>
              <a:t> </a:t>
            </a:r>
            <a:r>
              <a:rPr sz="2000" dirty="0">
                <a:latin typeface="Times New Roman"/>
                <a:cs typeface="Times New Roman"/>
              </a:rPr>
              <a:t>wind</a:t>
            </a:r>
            <a:r>
              <a:rPr sz="2000" spc="-15" dirty="0">
                <a:latin typeface="Times New Roman"/>
                <a:cs typeface="Times New Roman"/>
              </a:rPr>
              <a:t> </a:t>
            </a:r>
            <a:r>
              <a:rPr sz="2000" dirty="0">
                <a:latin typeface="Times New Roman"/>
                <a:cs typeface="Times New Roman"/>
              </a:rPr>
              <a:t>speed</a:t>
            </a:r>
            <a:r>
              <a:rPr sz="2000" spc="-30" dirty="0">
                <a:latin typeface="Times New Roman"/>
                <a:cs typeface="Times New Roman"/>
              </a:rPr>
              <a:t> </a:t>
            </a:r>
            <a:r>
              <a:rPr sz="2000" spc="-5" dirty="0">
                <a:latin typeface="Times New Roman"/>
                <a:cs typeface="Times New Roman"/>
              </a:rPr>
              <a:t>is</a:t>
            </a:r>
            <a:r>
              <a:rPr sz="2000" dirty="0">
                <a:latin typeface="Times New Roman"/>
                <a:cs typeface="Times New Roman"/>
              </a:rPr>
              <a:t> </a:t>
            </a:r>
            <a:r>
              <a:rPr sz="2000" spc="-20" dirty="0">
                <a:latin typeface="Times New Roman"/>
                <a:cs typeface="Times New Roman"/>
              </a:rPr>
              <a:t>larger.</a:t>
            </a:r>
            <a:r>
              <a:rPr sz="2000" spc="-45" dirty="0">
                <a:latin typeface="Times New Roman"/>
                <a:cs typeface="Times New Roman"/>
              </a:rPr>
              <a:t> </a:t>
            </a:r>
            <a:r>
              <a:rPr sz="2000" dirty="0">
                <a:latin typeface="Times New Roman"/>
                <a:cs typeface="Times New Roman"/>
              </a:rPr>
              <a:t>So</a:t>
            </a:r>
            <a:r>
              <a:rPr sz="2000" spc="-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foundations</a:t>
            </a:r>
            <a:r>
              <a:rPr sz="2000" spc="-40" dirty="0">
                <a:latin typeface="Times New Roman"/>
                <a:cs typeface="Times New Roman"/>
              </a:rPr>
              <a:t> </a:t>
            </a:r>
            <a:r>
              <a:rPr sz="2000" dirty="0">
                <a:latin typeface="Times New Roman"/>
                <a:cs typeface="Times New Roman"/>
              </a:rPr>
              <a:t>built</a:t>
            </a:r>
            <a:r>
              <a:rPr sz="2000" spc="-25" dirty="0">
                <a:latin typeface="Times New Roman"/>
                <a:cs typeface="Times New Roman"/>
              </a:rPr>
              <a:t> </a:t>
            </a:r>
            <a:r>
              <a:rPr sz="2000" spc="-5" dirty="0">
                <a:latin typeface="Times New Roman"/>
                <a:cs typeface="Times New Roman"/>
              </a:rPr>
              <a:t>in</a:t>
            </a:r>
            <a:r>
              <a:rPr sz="2000" spc="-15" dirty="0">
                <a:latin typeface="Times New Roman"/>
                <a:cs typeface="Times New Roman"/>
              </a:rPr>
              <a:t> </a:t>
            </a:r>
            <a:r>
              <a:rPr sz="2000" dirty="0">
                <a:latin typeface="Times New Roman"/>
                <a:cs typeface="Times New Roman"/>
              </a:rPr>
              <a:t>those</a:t>
            </a:r>
            <a:r>
              <a:rPr sz="2000" spc="-20" dirty="0">
                <a:latin typeface="Times New Roman"/>
                <a:cs typeface="Times New Roman"/>
              </a:rPr>
              <a:t> </a:t>
            </a:r>
            <a:r>
              <a:rPr sz="2000" dirty="0">
                <a:latin typeface="Times New Roman"/>
                <a:cs typeface="Times New Roman"/>
              </a:rPr>
              <a:t>cases</a:t>
            </a:r>
            <a:r>
              <a:rPr sz="2000" spc="-15"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spc="-20" dirty="0">
                <a:latin typeface="Times New Roman"/>
                <a:cs typeface="Times New Roman"/>
              </a:rPr>
              <a:t>costly.</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74</a:t>
            </a:fld>
            <a:endParaRPr sz="1200">
              <a:latin typeface="Arial MT"/>
              <a:cs typeface="Arial MT"/>
            </a:endParaRPr>
          </a:p>
        </p:txBody>
      </p:sp>
      <p:sp>
        <p:nvSpPr>
          <p:cNvPr id="2" name="object 2"/>
          <p:cNvSpPr txBox="1"/>
          <p:nvPr/>
        </p:nvSpPr>
        <p:spPr>
          <a:xfrm>
            <a:off x="154939" y="352399"/>
            <a:ext cx="8785860" cy="5970270"/>
          </a:xfrm>
          <a:prstGeom prst="rect">
            <a:avLst/>
          </a:prstGeom>
        </p:spPr>
        <p:txBody>
          <a:bodyPr vert="horz" wrap="square" lIns="0" tIns="165100" rIns="0" bIns="0" rtlCol="0">
            <a:spAutoFit/>
          </a:bodyPr>
          <a:lstStyle/>
          <a:p>
            <a:pPr marL="12700">
              <a:lnSpc>
                <a:spcPct val="100000"/>
              </a:lnSpc>
              <a:spcBef>
                <a:spcPts val="1300"/>
              </a:spcBef>
            </a:pPr>
            <a:r>
              <a:rPr sz="2000" b="1" dirty="0">
                <a:latin typeface="Times New Roman"/>
                <a:cs typeface="Times New Roman"/>
              </a:rPr>
              <a:t>Electric</a:t>
            </a:r>
            <a:r>
              <a:rPr sz="2000" b="1" spc="-55" dirty="0">
                <a:latin typeface="Times New Roman"/>
                <a:cs typeface="Times New Roman"/>
              </a:rPr>
              <a:t> </a:t>
            </a:r>
            <a:r>
              <a:rPr sz="2000" b="1" dirty="0">
                <a:latin typeface="Times New Roman"/>
                <a:cs typeface="Times New Roman"/>
              </a:rPr>
              <a:t>Generators:-</a:t>
            </a:r>
            <a:endParaRPr sz="2000">
              <a:latin typeface="Times New Roman"/>
              <a:cs typeface="Times New Roman"/>
            </a:endParaRPr>
          </a:p>
          <a:p>
            <a:pPr marL="991235">
              <a:lnSpc>
                <a:spcPct val="100000"/>
              </a:lnSpc>
              <a:spcBef>
                <a:spcPts val="1200"/>
              </a:spcBef>
            </a:pPr>
            <a:r>
              <a:rPr sz="2000" spc="-5" dirty="0">
                <a:latin typeface="Times New Roman"/>
                <a:cs typeface="Times New Roman"/>
              </a:rPr>
              <a:t>Electrical</a:t>
            </a:r>
            <a:r>
              <a:rPr sz="2000" spc="-25" dirty="0">
                <a:latin typeface="Times New Roman"/>
                <a:cs typeface="Times New Roman"/>
              </a:rPr>
              <a:t> </a:t>
            </a:r>
            <a:r>
              <a:rPr sz="2000" dirty="0">
                <a:latin typeface="Times New Roman"/>
                <a:cs typeface="Times New Roman"/>
              </a:rPr>
              <a:t>generators</a:t>
            </a:r>
            <a:r>
              <a:rPr sz="2000" spc="-45" dirty="0">
                <a:latin typeface="Times New Roman"/>
                <a:cs typeface="Times New Roman"/>
              </a:rPr>
              <a:t> </a:t>
            </a:r>
            <a:r>
              <a:rPr sz="2000" dirty="0">
                <a:latin typeface="Times New Roman"/>
                <a:cs typeface="Times New Roman"/>
              </a:rPr>
              <a:t>convert</a:t>
            </a:r>
            <a:r>
              <a:rPr sz="2000" spc="-3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rotational</a:t>
            </a:r>
            <a:r>
              <a:rPr sz="2000" spc="-35" dirty="0">
                <a:latin typeface="Times New Roman"/>
                <a:cs typeface="Times New Roman"/>
              </a:rPr>
              <a:t> </a:t>
            </a:r>
            <a:r>
              <a:rPr sz="2000" spc="-5" dirty="0">
                <a:latin typeface="Times New Roman"/>
                <a:cs typeface="Times New Roman"/>
              </a:rPr>
              <a:t>energy</a:t>
            </a:r>
            <a:r>
              <a:rPr sz="2000" spc="-10" dirty="0">
                <a:latin typeface="Times New Roman"/>
                <a:cs typeface="Times New Roman"/>
              </a:rPr>
              <a:t> </a:t>
            </a:r>
            <a:r>
              <a:rPr sz="2000" dirty="0">
                <a:latin typeface="Times New Roman"/>
                <a:cs typeface="Times New Roman"/>
              </a:rPr>
              <a:t>into</a:t>
            </a:r>
            <a:r>
              <a:rPr sz="2000" spc="-15" dirty="0">
                <a:latin typeface="Times New Roman"/>
                <a:cs typeface="Times New Roman"/>
              </a:rPr>
              <a:t> </a:t>
            </a:r>
            <a:r>
              <a:rPr sz="2000" spc="-5" dirty="0">
                <a:latin typeface="Times New Roman"/>
                <a:cs typeface="Times New Roman"/>
              </a:rPr>
              <a:t>mechanical</a:t>
            </a:r>
            <a:r>
              <a:rPr sz="2000" spc="-20" dirty="0">
                <a:latin typeface="Times New Roman"/>
                <a:cs typeface="Times New Roman"/>
              </a:rPr>
              <a:t> </a:t>
            </a:r>
            <a:r>
              <a:rPr sz="2000" spc="-5" dirty="0">
                <a:latin typeface="Times New Roman"/>
                <a:cs typeface="Times New Roman"/>
              </a:rPr>
              <a:t>energy</a:t>
            </a:r>
            <a:endParaRPr sz="2000">
              <a:latin typeface="Times New Roman"/>
              <a:cs typeface="Times New Roman"/>
            </a:endParaRPr>
          </a:p>
          <a:p>
            <a:pPr marL="12700">
              <a:lnSpc>
                <a:spcPct val="100000"/>
              </a:lnSpc>
              <a:spcBef>
                <a:spcPts val="1200"/>
              </a:spcBef>
            </a:pPr>
            <a:r>
              <a:rPr sz="2000" dirty="0">
                <a:latin typeface="Times New Roman"/>
                <a:cs typeface="Times New Roman"/>
              </a:rPr>
              <a:t>then</a:t>
            </a:r>
            <a:r>
              <a:rPr sz="2000" spc="-15" dirty="0">
                <a:latin typeface="Times New Roman"/>
                <a:cs typeface="Times New Roman"/>
              </a:rPr>
              <a:t> </a:t>
            </a:r>
            <a:r>
              <a:rPr sz="2000" dirty="0">
                <a:latin typeface="Times New Roman"/>
                <a:cs typeface="Times New Roman"/>
              </a:rPr>
              <a:t>to </a:t>
            </a:r>
            <a:r>
              <a:rPr sz="2000" spc="-5" dirty="0">
                <a:latin typeface="Times New Roman"/>
                <a:cs typeface="Times New Roman"/>
              </a:rPr>
              <a:t>electrical</a:t>
            </a:r>
            <a:r>
              <a:rPr sz="2000" spc="-20" dirty="0">
                <a:latin typeface="Times New Roman"/>
                <a:cs typeface="Times New Roman"/>
              </a:rPr>
              <a:t> </a:t>
            </a:r>
            <a:r>
              <a:rPr sz="2000" spc="-25" dirty="0">
                <a:latin typeface="Times New Roman"/>
                <a:cs typeface="Times New Roman"/>
              </a:rPr>
              <a:t>energy.</a:t>
            </a:r>
            <a:r>
              <a:rPr sz="2000" spc="30" dirty="0">
                <a:latin typeface="Times New Roman"/>
                <a:cs typeface="Times New Roman"/>
              </a:rPr>
              <a:t> </a:t>
            </a:r>
            <a:r>
              <a:rPr sz="2000" spc="-5" dirty="0">
                <a:latin typeface="Times New Roman"/>
                <a:cs typeface="Times New Roman"/>
              </a:rPr>
              <a:t>Commercially </a:t>
            </a:r>
            <a:r>
              <a:rPr sz="2000" dirty="0">
                <a:latin typeface="Times New Roman"/>
                <a:cs typeface="Times New Roman"/>
              </a:rPr>
              <a:t>available</a:t>
            </a:r>
            <a:r>
              <a:rPr sz="2000" spc="-20" dirty="0">
                <a:latin typeface="Times New Roman"/>
                <a:cs typeface="Times New Roman"/>
              </a:rPr>
              <a:t> </a:t>
            </a:r>
            <a:r>
              <a:rPr sz="2000" dirty="0">
                <a:latin typeface="Times New Roman"/>
                <a:cs typeface="Times New Roman"/>
              </a:rPr>
              <a:t>generators</a:t>
            </a:r>
            <a:r>
              <a:rPr sz="2000" spc="-40" dirty="0">
                <a:latin typeface="Times New Roman"/>
                <a:cs typeface="Times New Roman"/>
              </a:rPr>
              <a:t> </a:t>
            </a:r>
            <a:r>
              <a:rPr sz="2000" dirty="0">
                <a:latin typeface="Times New Roman"/>
                <a:cs typeface="Times New Roman"/>
              </a:rPr>
              <a:t>with</a:t>
            </a:r>
            <a:r>
              <a:rPr sz="2000" spc="10" dirty="0">
                <a:latin typeface="Times New Roman"/>
                <a:cs typeface="Times New Roman"/>
              </a:rPr>
              <a:t> </a:t>
            </a:r>
            <a:r>
              <a:rPr sz="2000" spc="-5" dirty="0">
                <a:latin typeface="Times New Roman"/>
                <a:cs typeface="Times New Roman"/>
              </a:rPr>
              <a:t>slight</a:t>
            </a:r>
            <a:r>
              <a:rPr sz="2000" spc="-25" dirty="0">
                <a:latin typeface="Times New Roman"/>
                <a:cs typeface="Times New Roman"/>
              </a:rPr>
              <a:t> </a:t>
            </a:r>
            <a:r>
              <a:rPr sz="2000" spc="-5" dirty="0">
                <a:latin typeface="Times New Roman"/>
                <a:cs typeface="Times New Roman"/>
              </a:rPr>
              <a:t>modification</a:t>
            </a:r>
            <a:endParaRPr sz="2000">
              <a:latin typeface="Times New Roman"/>
              <a:cs typeface="Times New Roman"/>
            </a:endParaRPr>
          </a:p>
          <a:p>
            <a:pPr marL="12700" marR="252095">
              <a:lnSpc>
                <a:spcPct val="150000"/>
              </a:lnSpc>
            </a:pP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used</a:t>
            </a:r>
            <a:r>
              <a:rPr sz="2000" spc="-10" dirty="0">
                <a:latin typeface="Times New Roman"/>
                <a:cs typeface="Times New Roman"/>
              </a:rPr>
              <a:t> </a:t>
            </a:r>
            <a:r>
              <a:rPr sz="2000" dirty="0">
                <a:latin typeface="Times New Roman"/>
                <a:cs typeface="Times New Roman"/>
              </a:rPr>
              <a:t>for</a:t>
            </a:r>
            <a:r>
              <a:rPr sz="2000" spc="-30" dirty="0">
                <a:latin typeface="Times New Roman"/>
                <a:cs typeface="Times New Roman"/>
              </a:rPr>
              <a:t> </a:t>
            </a:r>
            <a:r>
              <a:rPr sz="2000" dirty="0">
                <a:latin typeface="Times New Roman"/>
                <a:cs typeface="Times New Roman"/>
              </a:rPr>
              <a:t>converters</a:t>
            </a:r>
            <a:r>
              <a:rPr sz="2000" spc="-40" dirty="0">
                <a:latin typeface="Times New Roman"/>
                <a:cs typeface="Times New Roman"/>
              </a:rPr>
              <a:t> </a:t>
            </a:r>
            <a:r>
              <a:rPr sz="2000" dirty="0">
                <a:latin typeface="Times New Roman"/>
                <a:cs typeface="Times New Roman"/>
              </a:rPr>
              <a:t>with</a:t>
            </a:r>
            <a:r>
              <a:rPr sz="2000" spc="-10" dirty="0">
                <a:latin typeface="Times New Roman"/>
                <a:cs typeface="Times New Roman"/>
              </a:rPr>
              <a:t> </a:t>
            </a:r>
            <a:r>
              <a:rPr sz="2000" dirty="0">
                <a:latin typeface="Times New Roman"/>
                <a:cs typeface="Times New Roman"/>
              </a:rPr>
              <a:t>gear</a:t>
            </a:r>
            <a:r>
              <a:rPr sz="2000" spc="-10" dirty="0">
                <a:latin typeface="Times New Roman"/>
                <a:cs typeface="Times New Roman"/>
              </a:rPr>
              <a:t> </a:t>
            </a:r>
            <a:r>
              <a:rPr sz="2000" dirty="0">
                <a:latin typeface="Times New Roman"/>
                <a:cs typeface="Times New Roman"/>
              </a:rPr>
              <a:t>box.</a:t>
            </a:r>
            <a:r>
              <a:rPr sz="2000" spc="-25" dirty="0">
                <a:latin typeface="Times New Roman"/>
                <a:cs typeface="Times New Roman"/>
              </a:rPr>
              <a:t> </a:t>
            </a:r>
            <a:r>
              <a:rPr sz="2000" dirty="0">
                <a:latin typeface="Times New Roman"/>
                <a:cs typeface="Times New Roman"/>
              </a:rPr>
              <a:t>Specially</a:t>
            </a:r>
            <a:r>
              <a:rPr sz="2000" spc="-20" dirty="0">
                <a:latin typeface="Times New Roman"/>
                <a:cs typeface="Times New Roman"/>
              </a:rPr>
              <a:t> </a:t>
            </a:r>
            <a:r>
              <a:rPr sz="2000" dirty="0">
                <a:latin typeface="Times New Roman"/>
                <a:cs typeface="Times New Roman"/>
              </a:rPr>
              <a:t>designed</a:t>
            </a:r>
            <a:r>
              <a:rPr sz="2000" spc="-35" dirty="0">
                <a:latin typeface="Times New Roman"/>
                <a:cs typeface="Times New Roman"/>
              </a:rPr>
              <a:t> </a:t>
            </a:r>
            <a:r>
              <a:rPr sz="2000" dirty="0">
                <a:latin typeface="Times New Roman"/>
                <a:cs typeface="Times New Roman"/>
              </a:rPr>
              <a:t>three</a:t>
            </a:r>
            <a:r>
              <a:rPr sz="2000" spc="-20" dirty="0">
                <a:latin typeface="Times New Roman"/>
                <a:cs typeface="Times New Roman"/>
              </a:rPr>
              <a:t> </a:t>
            </a:r>
            <a:r>
              <a:rPr sz="2000" dirty="0">
                <a:latin typeface="Times New Roman"/>
                <a:cs typeface="Times New Roman"/>
              </a:rPr>
              <a:t>phase</a:t>
            </a:r>
            <a:r>
              <a:rPr sz="2000" spc="-20" dirty="0">
                <a:latin typeface="Times New Roman"/>
                <a:cs typeface="Times New Roman"/>
              </a:rPr>
              <a:t> </a:t>
            </a:r>
            <a:r>
              <a:rPr sz="2000" dirty="0">
                <a:latin typeface="Times New Roman"/>
                <a:cs typeface="Times New Roman"/>
              </a:rPr>
              <a:t>generators</a:t>
            </a:r>
            <a:r>
              <a:rPr sz="2000" spc="-50" dirty="0">
                <a:latin typeface="Times New Roman"/>
                <a:cs typeface="Times New Roman"/>
              </a:rPr>
              <a:t> </a:t>
            </a:r>
            <a:r>
              <a:rPr sz="2000" dirty="0">
                <a:latin typeface="Times New Roman"/>
                <a:cs typeface="Times New Roman"/>
              </a:rPr>
              <a:t>are </a:t>
            </a:r>
            <a:r>
              <a:rPr sz="2000" spc="-484" dirty="0">
                <a:latin typeface="Times New Roman"/>
                <a:cs typeface="Times New Roman"/>
              </a:rPr>
              <a:t> </a:t>
            </a:r>
            <a:r>
              <a:rPr sz="2000" dirty="0">
                <a:latin typeface="Times New Roman"/>
                <a:cs typeface="Times New Roman"/>
              </a:rPr>
              <a:t>used</a:t>
            </a:r>
            <a:r>
              <a:rPr sz="2000" spc="-20" dirty="0">
                <a:latin typeface="Times New Roman"/>
                <a:cs typeface="Times New Roman"/>
              </a:rPr>
              <a:t> </a:t>
            </a:r>
            <a:r>
              <a:rPr sz="2000" dirty="0">
                <a:latin typeface="Times New Roman"/>
                <a:cs typeface="Times New Roman"/>
              </a:rPr>
              <a:t>for</a:t>
            </a:r>
            <a:r>
              <a:rPr sz="2000" spc="-30" dirty="0">
                <a:latin typeface="Times New Roman"/>
                <a:cs typeface="Times New Roman"/>
              </a:rPr>
              <a:t> </a:t>
            </a:r>
            <a:r>
              <a:rPr sz="2000" dirty="0">
                <a:latin typeface="Times New Roman"/>
                <a:cs typeface="Times New Roman"/>
              </a:rPr>
              <a:t>gearless</a:t>
            </a:r>
            <a:r>
              <a:rPr sz="2000" spc="-35" dirty="0">
                <a:latin typeface="Times New Roman"/>
                <a:cs typeface="Times New Roman"/>
              </a:rPr>
              <a:t> </a:t>
            </a:r>
            <a:r>
              <a:rPr sz="2000" dirty="0">
                <a:latin typeface="Times New Roman"/>
                <a:cs typeface="Times New Roman"/>
              </a:rPr>
              <a:t>converters.</a:t>
            </a:r>
            <a:endParaRPr sz="2000">
              <a:latin typeface="Times New Roman"/>
              <a:cs typeface="Times New Roman"/>
            </a:endParaRPr>
          </a:p>
          <a:p>
            <a:pPr marL="12700">
              <a:lnSpc>
                <a:spcPct val="100000"/>
              </a:lnSpc>
              <a:spcBef>
                <a:spcPts val="1200"/>
              </a:spcBef>
            </a:pPr>
            <a:r>
              <a:rPr sz="2000" b="1" spc="-5" dirty="0">
                <a:latin typeface="Times New Roman"/>
                <a:cs typeface="Times New Roman"/>
              </a:rPr>
              <a:t>Synchronous</a:t>
            </a:r>
            <a:r>
              <a:rPr sz="2000" b="1" spc="-50" dirty="0">
                <a:latin typeface="Times New Roman"/>
                <a:cs typeface="Times New Roman"/>
              </a:rPr>
              <a:t> </a:t>
            </a:r>
            <a:r>
              <a:rPr sz="2000" b="1" dirty="0">
                <a:latin typeface="Times New Roman"/>
                <a:cs typeface="Times New Roman"/>
              </a:rPr>
              <a:t>Generator:-</a:t>
            </a:r>
            <a:endParaRPr sz="2000">
              <a:latin typeface="Times New Roman"/>
              <a:cs typeface="Times New Roman"/>
            </a:endParaRPr>
          </a:p>
          <a:p>
            <a:pPr marL="12700" marR="5080" indent="914400" algn="just">
              <a:lnSpc>
                <a:spcPct val="150000"/>
              </a:lnSpc>
              <a:spcBef>
                <a:spcPts val="5"/>
              </a:spcBef>
            </a:pPr>
            <a:r>
              <a:rPr sz="2000" dirty="0">
                <a:latin typeface="Times New Roman"/>
                <a:cs typeface="Times New Roman"/>
              </a:rPr>
              <a:t>These </a:t>
            </a:r>
            <a:r>
              <a:rPr sz="2000" spc="-5" dirty="0">
                <a:latin typeface="Times New Roman"/>
                <a:cs typeface="Times New Roman"/>
              </a:rPr>
              <a:t>generators are equipped </a:t>
            </a:r>
            <a:r>
              <a:rPr sz="2000" dirty="0">
                <a:latin typeface="Times New Roman"/>
                <a:cs typeface="Times New Roman"/>
              </a:rPr>
              <a:t>with a </a:t>
            </a:r>
            <a:r>
              <a:rPr sz="2000" spc="-5" dirty="0">
                <a:latin typeface="Times New Roman"/>
                <a:cs typeface="Times New Roman"/>
              </a:rPr>
              <a:t>fixed stator at the outside and </a:t>
            </a:r>
            <a:r>
              <a:rPr sz="2000" dirty="0">
                <a:latin typeface="Times New Roman"/>
                <a:cs typeface="Times New Roman"/>
              </a:rPr>
              <a:t>a </a:t>
            </a:r>
            <a:r>
              <a:rPr sz="2000" spc="-5" dirty="0">
                <a:latin typeface="Times New Roman"/>
                <a:cs typeface="Times New Roman"/>
              </a:rPr>
              <a:t>rotor at </a:t>
            </a:r>
            <a:r>
              <a:rPr sz="2000" spc="-484" dirty="0">
                <a:latin typeface="Times New Roman"/>
                <a:cs typeface="Times New Roman"/>
              </a:rPr>
              <a:t> </a:t>
            </a:r>
            <a:r>
              <a:rPr sz="2000" dirty="0">
                <a:latin typeface="Times New Roman"/>
                <a:cs typeface="Times New Roman"/>
              </a:rPr>
              <a:t>the </a:t>
            </a:r>
            <a:r>
              <a:rPr sz="2000" spc="-10" dirty="0">
                <a:latin typeface="Times New Roman"/>
                <a:cs typeface="Times New Roman"/>
              </a:rPr>
              <a:t>inside </a:t>
            </a:r>
            <a:r>
              <a:rPr sz="2000" spc="-5" dirty="0">
                <a:latin typeface="Times New Roman"/>
                <a:cs typeface="Times New Roman"/>
              </a:rPr>
              <a:t>located on </a:t>
            </a:r>
            <a:r>
              <a:rPr sz="2000" dirty="0">
                <a:latin typeface="Times New Roman"/>
                <a:cs typeface="Times New Roman"/>
              </a:rPr>
              <a:t>a </a:t>
            </a:r>
            <a:r>
              <a:rPr sz="2000" spc="-5" dirty="0">
                <a:latin typeface="Times New Roman"/>
                <a:cs typeface="Times New Roman"/>
              </a:rPr>
              <a:t>pivoting shaft. Normally </a:t>
            </a:r>
            <a:r>
              <a:rPr sz="2000" spc="5" dirty="0">
                <a:latin typeface="Times New Roman"/>
                <a:cs typeface="Times New Roman"/>
              </a:rPr>
              <a:t>DC </a:t>
            </a:r>
            <a:r>
              <a:rPr sz="2000" spc="-10" dirty="0">
                <a:latin typeface="Times New Roman"/>
                <a:cs typeface="Times New Roman"/>
              </a:rPr>
              <a:t>is </a:t>
            </a:r>
            <a:r>
              <a:rPr sz="2000" spc="-5" dirty="0">
                <a:latin typeface="Times New Roman"/>
                <a:cs typeface="Times New Roman"/>
              </a:rPr>
              <a:t>supplied </a:t>
            </a:r>
            <a:r>
              <a:rPr sz="2000" spc="-10" dirty="0">
                <a:latin typeface="Times New Roman"/>
                <a:cs typeface="Times New Roman"/>
              </a:rPr>
              <a:t>to </a:t>
            </a:r>
            <a:r>
              <a:rPr sz="2000" spc="-5" dirty="0">
                <a:latin typeface="Times New Roman"/>
                <a:cs typeface="Times New Roman"/>
              </a:rPr>
              <a:t>the rotor </a:t>
            </a:r>
            <a:r>
              <a:rPr sz="2000" spc="-10" dirty="0">
                <a:latin typeface="Times New Roman"/>
                <a:cs typeface="Times New Roman"/>
              </a:rPr>
              <a:t>to </a:t>
            </a:r>
            <a:r>
              <a:rPr sz="2000" spc="-5" dirty="0">
                <a:latin typeface="Times New Roman"/>
                <a:cs typeface="Times New Roman"/>
              </a:rPr>
              <a:t>create </a:t>
            </a:r>
            <a:r>
              <a:rPr sz="2000" dirty="0">
                <a:latin typeface="Times New Roman"/>
                <a:cs typeface="Times New Roman"/>
              </a:rPr>
              <a:t>a </a:t>
            </a:r>
            <a:r>
              <a:rPr sz="2000" spc="5" dirty="0">
                <a:latin typeface="Times New Roman"/>
                <a:cs typeface="Times New Roman"/>
              </a:rPr>
              <a:t> </a:t>
            </a:r>
            <a:r>
              <a:rPr sz="2000" spc="-5" dirty="0">
                <a:latin typeface="Times New Roman"/>
                <a:cs typeface="Times New Roman"/>
              </a:rPr>
              <a:t>magnetic</a:t>
            </a:r>
            <a:r>
              <a:rPr sz="2000" spc="455" dirty="0">
                <a:latin typeface="Times New Roman"/>
                <a:cs typeface="Times New Roman"/>
              </a:rPr>
              <a:t> </a:t>
            </a:r>
            <a:r>
              <a:rPr sz="2000" spc="-5" dirty="0">
                <a:latin typeface="Times New Roman"/>
                <a:cs typeface="Times New Roman"/>
              </a:rPr>
              <a:t>field.</a:t>
            </a:r>
            <a:r>
              <a:rPr sz="2000" spc="465" dirty="0">
                <a:latin typeface="Times New Roman"/>
                <a:cs typeface="Times New Roman"/>
              </a:rPr>
              <a:t> </a:t>
            </a:r>
            <a:r>
              <a:rPr sz="2000" spc="-5" dirty="0">
                <a:latin typeface="Times New Roman"/>
                <a:cs typeface="Times New Roman"/>
              </a:rPr>
              <a:t>When</a:t>
            </a:r>
            <a:r>
              <a:rPr sz="2000" spc="484" dirty="0">
                <a:latin typeface="Times New Roman"/>
                <a:cs typeface="Times New Roman"/>
              </a:rPr>
              <a:t> </a:t>
            </a:r>
            <a:r>
              <a:rPr sz="2000" spc="-5" dirty="0">
                <a:latin typeface="Times New Roman"/>
                <a:cs typeface="Times New Roman"/>
              </a:rPr>
              <a:t>the</a:t>
            </a:r>
            <a:r>
              <a:rPr sz="2000" spc="480" dirty="0">
                <a:latin typeface="Times New Roman"/>
                <a:cs typeface="Times New Roman"/>
              </a:rPr>
              <a:t> </a:t>
            </a:r>
            <a:r>
              <a:rPr sz="2000" spc="-5" dirty="0">
                <a:latin typeface="Times New Roman"/>
                <a:cs typeface="Times New Roman"/>
              </a:rPr>
              <a:t>shaft</a:t>
            </a:r>
            <a:r>
              <a:rPr sz="2000" spc="465" dirty="0">
                <a:latin typeface="Times New Roman"/>
                <a:cs typeface="Times New Roman"/>
              </a:rPr>
              <a:t> </a:t>
            </a:r>
            <a:r>
              <a:rPr sz="2000" spc="-5" dirty="0">
                <a:latin typeface="Times New Roman"/>
                <a:cs typeface="Times New Roman"/>
              </a:rPr>
              <a:t>drives</a:t>
            </a:r>
            <a:r>
              <a:rPr sz="2000" spc="475" dirty="0">
                <a:latin typeface="Times New Roman"/>
                <a:cs typeface="Times New Roman"/>
              </a:rPr>
              <a:t> </a:t>
            </a:r>
            <a:r>
              <a:rPr sz="2000" spc="-5" dirty="0">
                <a:latin typeface="Times New Roman"/>
                <a:cs typeface="Times New Roman"/>
              </a:rPr>
              <a:t>the</a:t>
            </a:r>
            <a:r>
              <a:rPr sz="2000" spc="465" dirty="0">
                <a:latin typeface="Times New Roman"/>
                <a:cs typeface="Times New Roman"/>
              </a:rPr>
              <a:t> </a:t>
            </a:r>
            <a:r>
              <a:rPr sz="2000" spc="-5" dirty="0">
                <a:latin typeface="Times New Roman"/>
                <a:cs typeface="Times New Roman"/>
              </a:rPr>
              <a:t>voltage</a:t>
            </a:r>
            <a:r>
              <a:rPr sz="2000" spc="480" dirty="0">
                <a:latin typeface="Times New Roman"/>
                <a:cs typeface="Times New Roman"/>
              </a:rPr>
              <a:t> </a:t>
            </a:r>
            <a:r>
              <a:rPr sz="2000" spc="-10" dirty="0">
                <a:latin typeface="Times New Roman"/>
                <a:cs typeface="Times New Roman"/>
              </a:rPr>
              <a:t>is</a:t>
            </a:r>
            <a:r>
              <a:rPr sz="2000" spc="475" dirty="0">
                <a:latin typeface="Times New Roman"/>
                <a:cs typeface="Times New Roman"/>
              </a:rPr>
              <a:t> </a:t>
            </a:r>
            <a:r>
              <a:rPr sz="2000" spc="-5" dirty="0">
                <a:latin typeface="Times New Roman"/>
                <a:cs typeface="Times New Roman"/>
              </a:rPr>
              <a:t>created</a:t>
            </a:r>
            <a:r>
              <a:rPr sz="2000" spc="480" dirty="0">
                <a:latin typeface="Times New Roman"/>
                <a:cs typeface="Times New Roman"/>
              </a:rPr>
              <a:t> </a:t>
            </a:r>
            <a:r>
              <a:rPr sz="2000" spc="-10" dirty="0">
                <a:latin typeface="Times New Roman"/>
                <a:cs typeface="Times New Roman"/>
              </a:rPr>
              <a:t>in</a:t>
            </a:r>
            <a:r>
              <a:rPr sz="2000" dirty="0">
                <a:latin typeface="Times New Roman"/>
                <a:cs typeface="Times New Roman"/>
              </a:rPr>
              <a:t> </a:t>
            </a:r>
            <a:r>
              <a:rPr sz="2000" spc="-5" dirty="0">
                <a:latin typeface="Times New Roman"/>
                <a:cs typeface="Times New Roman"/>
              </a:rPr>
              <a:t>the</a:t>
            </a:r>
            <a:r>
              <a:rPr sz="2000" spc="465" dirty="0">
                <a:latin typeface="Times New Roman"/>
                <a:cs typeface="Times New Roman"/>
              </a:rPr>
              <a:t> </a:t>
            </a:r>
            <a:r>
              <a:rPr sz="2000" spc="-5" dirty="0">
                <a:latin typeface="Times New Roman"/>
                <a:cs typeface="Times New Roman"/>
              </a:rPr>
              <a:t>stator</a:t>
            </a:r>
            <a:r>
              <a:rPr sz="2000" spc="470" dirty="0">
                <a:latin typeface="Times New Roman"/>
                <a:cs typeface="Times New Roman"/>
              </a:rPr>
              <a:t> </a:t>
            </a:r>
            <a:r>
              <a:rPr sz="2000" dirty="0">
                <a:latin typeface="Times New Roman"/>
                <a:cs typeface="Times New Roman"/>
              </a:rPr>
              <a:t>whose </a:t>
            </a:r>
            <a:r>
              <a:rPr sz="2000" spc="-490" dirty="0">
                <a:latin typeface="Times New Roman"/>
                <a:cs typeface="Times New Roman"/>
              </a:rPr>
              <a:t> </a:t>
            </a:r>
            <a:r>
              <a:rPr sz="2000" spc="-5" dirty="0">
                <a:latin typeface="Times New Roman"/>
                <a:cs typeface="Times New Roman"/>
              </a:rPr>
              <a:t>frequency</a:t>
            </a:r>
            <a:r>
              <a:rPr sz="2000" spc="235" dirty="0">
                <a:latin typeface="Times New Roman"/>
                <a:cs typeface="Times New Roman"/>
              </a:rPr>
              <a:t> </a:t>
            </a:r>
            <a:r>
              <a:rPr sz="2000" spc="-5" dirty="0">
                <a:latin typeface="Times New Roman"/>
                <a:cs typeface="Times New Roman"/>
              </a:rPr>
              <a:t>matches</a:t>
            </a:r>
            <a:r>
              <a:rPr sz="2000" spc="225" dirty="0">
                <a:latin typeface="Times New Roman"/>
                <a:cs typeface="Times New Roman"/>
              </a:rPr>
              <a:t> </a:t>
            </a:r>
            <a:r>
              <a:rPr sz="2000" spc="-5" dirty="0">
                <a:latin typeface="Times New Roman"/>
                <a:cs typeface="Times New Roman"/>
              </a:rPr>
              <a:t>exactly</a:t>
            </a:r>
            <a:r>
              <a:rPr sz="2000" spc="235" dirty="0">
                <a:latin typeface="Times New Roman"/>
                <a:cs typeface="Times New Roman"/>
              </a:rPr>
              <a:t> </a:t>
            </a:r>
            <a:r>
              <a:rPr sz="2000" spc="-5" dirty="0">
                <a:latin typeface="Times New Roman"/>
                <a:cs typeface="Times New Roman"/>
              </a:rPr>
              <a:t>the</a:t>
            </a:r>
            <a:r>
              <a:rPr sz="2000" spc="229" dirty="0">
                <a:latin typeface="Times New Roman"/>
                <a:cs typeface="Times New Roman"/>
              </a:rPr>
              <a:t> </a:t>
            </a:r>
            <a:r>
              <a:rPr sz="2000" spc="-5" dirty="0">
                <a:latin typeface="Times New Roman"/>
                <a:cs typeface="Times New Roman"/>
              </a:rPr>
              <a:t>rotational</a:t>
            </a:r>
            <a:r>
              <a:rPr sz="2000" spc="225" dirty="0">
                <a:latin typeface="Times New Roman"/>
                <a:cs typeface="Times New Roman"/>
              </a:rPr>
              <a:t> </a:t>
            </a:r>
            <a:r>
              <a:rPr sz="2000" spc="-5" dirty="0">
                <a:latin typeface="Times New Roman"/>
                <a:cs typeface="Times New Roman"/>
              </a:rPr>
              <a:t>speed</a:t>
            </a:r>
            <a:r>
              <a:rPr sz="2000" spc="225" dirty="0">
                <a:latin typeface="Times New Roman"/>
                <a:cs typeface="Times New Roman"/>
              </a:rPr>
              <a:t> </a:t>
            </a:r>
            <a:r>
              <a:rPr sz="2000" dirty="0">
                <a:latin typeface="Times New Roman"/>
                <a:cs typeface="Times New Roman"/>
              </a:rPr>
              <a:t>of</a:t>
            </a:r>
            <a:r>
              <a:rPr sz="2000" spc="229" dirty="0">
                <a:latin typeface="Times New Roman"/>
                <a:cs typeface="Times New Roman"/>
              </a:rPr>
              <a:t> </a:t>
            </a:r>
            <a:r>
              <a:rPr sz="2000" spc="-5" dirty="0">
                <a:latin typeface="Times New Roman"/>
                <a:cs typeface="Times New Roman"/>
              </a:rPr>
              <a:t>the</a:t>
            </a:r>
            <a:r>
              <a:rPr sz="2000" spc="229" dirty="0">
                <a:latin typeface="Times New Roman"/>
                <a:cs typeface="Times New Roman"/>
              </a:rPr>
              <a:t> </a:t>
            </a:r>
            <a:r>
              <a:rPr sz="2000" spc="-25" dirty="0">
                <a:latin typeface="Times New Roman"/>
                <a:cs typeface="Times New Roman"/>
              </a:rPr>
              <a:t>rotor.</a:t>
            </a:r>
            <a:r>
              <a:rPr sz="2000" spc="235" dirty="0">
                <a:latin typeface="Times New Roman"/>
                <a:cs typeface="Times New Roman"/>
              </a:rPr>
              <a:t> </a:t>
            </a:r>
            <a:r>
              <a:rPr sz="2000" spc="-5" dirty="0">
                <a:latin typeface="Times New Roman"/>
                <a:cs typeface="Times New Roman"/>
              </a:rPr>
              <a:t>This</a:t>
            </a:r>
            <a:r>
              <a:rPr sz="2000" spc="240" dirty="0">
                <a:latin typeface="Times New Roman"/>
                <a:cs typeface="Times New Roman"/>
              </a:rPr>
              <a:t> </a:t>
            </a:r>
            <a:r>
              <a:rPr sz="2000" spc="-5" dirty="0">
                <a:latin typeface="Times New Roman"/>
                <a:cs typeface="Times New Roman"/>
              </a:rPr>
              <a:t>type</a:t>
            </a:r>
            <a:r>
              <a:rPr sz="2000" spc="220" dirty="0">
                <a:latin typeface="Times New Roman"/>
                <a:cs typeface="Times New Roman"/>
              </a:rPr>
              <a:t> </a:t>
            </a:r>
            <a:r>
              <a:rPr sz="2000" spc="-5" dirty="0">
                <a:latin typeface="Times New Roman"/>
                <a:cs typeface="Times New Roman"/>
              </a:rPr>
              <a:t>of</a:t>
            </a:r>
            <a:r>
              <a:rPr sz="2000" spc="235" dirty="0">
                <a:latin typeface="Times New Roman"/>
                <a:cs typeface="Times New Roman"/>
              </a:rPr>
              <a:t> </a:t>
            </a:r>
            <a:r>
              <a:rPr sz="2000" spc="-5" dirty="0">
                <a:latin typeface="Times New Roman"/>
                <a:cs typeface="Times New Roman"/>
              </a:rPr>
              <a:t>generators </a:t>
            </a:r>
            <a:r>
              <a:rPr sz="2000" spc="-490" dirty="0">
                <a:latin typeface="Times New Roman"/>
                <a:cs typeface="Times New Roman"/>
              </a:rPr>
              <a:t> </a:t>
            </a:r>
            <a:r>
              <a:rPr sz="2000" dirty="0">
                <a:latin typeface="Times New Roman"/>
                <a:cs typeface="Times New Roman"/>
              </a:rPr>
              <a:t>are </a:t>
            </a:r>
            <a:r>
              <a:rPr sz="2000" spc="-5" dirty="0">
                <a:latin typeface="Times New Roman"/>
                <a:cs typeface="Times New Roman"/>
              </a:rPr>
              <a:t>used most </a:t>
            </a:r>
            <a:r>
              <a:rPr sz="2000" dirty="0">
                <a:latin typeface="Times New Roman"/>
                <a:cs typeface="Times New Roman"/>
              </a:rPr>
              <a:t>of the </a:t>
            </a:r>
            <a:r>
              <a:rPr sz="2000" spc="-5" dirty="0">
                <a:latin typeface="Times New Roman"/>
                <a:cs typeface="Times New Roman"/>
              </a:rPr>
              <a:t>places </a:t>
            </a:r>
            <a:r>
              <a:rPr sz="2000" dirty="0">
                <a:latin typeface="Times New Roman"/>
                <a:cs typeface="Times New Roman"/>
              </a:rPr>
              <a:t>but </a:t>
            </a:r>
            <a:r>
              <a:rPr sz="2000" spc="-5" dirty="0">
                <a:latin typeface="Times New Roman"/>
                <a:cs typeface="Times New Roman"/>
              </a:rPr>
              <a:t>the disadvantage </a:t>
            </a:r>
            <a:r>
              <a:rPr sz="2000" spc="-10" dirty="0">
                <a:latin typeface="Times New Roman"/>
                <a:cs typeface="Times New Roman"/>
              </a:rPr>
              <a:t>is </a:t>
            </a:r>
            <a:r>
              <a:rPr sz="2000" spc="-5" dirty="0">
                <a:latin typeface="Times New Roman"/>
                <a:cs typeface="Times New Roman"/>
              </a:rPr>
              <a:t>that it runs with constant speed </a:t>
            </a:r>
            <a:r>
              <a:rPr sz="2000" spc="-10" dirty="0">
                <a:latin typeface="Times New Roman"/>
                <a:cs typeface="Times New Roman"/>
              </a:rPr>
              <a:t>of </a:t>
            </a:r>
            <a:r>
              <a:rPr sz="2000" spc="-5" dirty="0">
                <a:latin typeface="Times New Roman"/>
                <a:cs typeface="Times New Roman"/>
              </a:rPr>
              <a:t> </a:t>
            </a:r>
            <a:r>
              <a:rPr sz="2000" dirty="0">
                <a:latin typeface="Times New Roman"/>
                <a:cs typeface="Times New Roman"/>
              </a:rPr>
              <a:t>the </a:t>
            </a:r>
            <a:r>
              <a:rPr sz="2000" spc="-5" dirty="0">
                <a:latin typeface="Times New Roman"/>
                <a:cs typeface="Times New Roman"/>
              </a:rPr>
              <a:t>rotor and fixed </a:t>
            </a:r>
            <a:r>
              <a:rPr sz="2000" spc="-15" dirty="0">
                <a:latin typeface="Times New Roman"/>
                <a:cs typeface="Times New Roman"/>
              </a:rPr>
              <a:t>frequency. </a:t>
            </a:r>
            <a:r>
              <a:rPr sz="2000" dirty="0">
                <a:latin typeface="Times New Roman"/>
                <a:cs typeface="Times New Roman"/>
              </a:rPr>
              <a:t>It </a:t>
            </a:r>
            <a:r>
              <a:rPr sz="2000" spc="-5" dirty="0">
                <a:latin typeface="Times New Roman"/>
                <a:cs typeface="Times New Roman"/>
              </a:rPr>
              <a:t>is therefore </a:t>
            </a:r>
            <a:r>
              <a:rPr sz="2000" dirty="0">
                <a:latin typeface="Times New Roman"/>
                <a:cs typeface="Times New Roman"/>
              </a:rPr>
              <a:t>not </a:t>
            </a:r>
            <a:r>
              <a:rPr sz="2000" spc="-5" dirty="0">
                <a:latin typeface="Times New Roman"/>
                <a:cs typeface="Times New Roman"/>
              </a:rPr>
              <a:t>suitable for </a:t>
            </a:r>
            <a:r>
              <a:rPr sz="2000" dirty="0">
                <a:latin typeface="Times New Roman"/>
                <a:cs typeface="Times New Roman"/>
              </a:rPr>
              <a:t>variable </a:t>
            </a:r>
            <a:r>
              <a:rPr sz="2000" spc="-5" dirty="0">
                <a:latin typeface="Times New Roman"/>
                <a:cs typeface="Times New Roman"/>
              </a:rPr>
              <a:t>speed operations </a:t>
            </a:r>
            <a:r>
              <a:rPr sz="2000" dirty="0">
                <a:latin typeface="Times New Roman"/>
                <a:cs typeface="Times New Roman"/>
              </a:rPr>
              <a:t> </a:t>
            </a:r>
            <a:r>
              <a:rPr sz="2000" spc="-5" dirty="0">
                <a:latin typeface="Times New Roman"/>
                <a:cs typeface="Times New Roman"/>
              </a:rPr>
              <a:t>in</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wind</a:t>
            </a:r>
            <a:r>
              <a:rPr sz="2000" spc="-10" dirty="0">
                <a:latin typeface="Times New Roman"/>
                <a:cs typeface="Times New Roman"/>
              </a:rPr>
              <a:t> </a:t>
            </a:r>
            <a:r>
              <a:rPr sz="2000" dirty="0">
                <a:latin typeface="Times New Roman"/>
                <a:cs typeface="Times New Roman"/>
              </a:rPr>
              <a:t>plants.</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9265" y="4085310"/>
            <a:ext cx="8822055" cy="2769235"/>
          </a:xfrm>
          <a:prstGeom prst="rect">
            <a:avLst/>
          </a:prstGeom>
        </p:spPr>
        <p:txBody>
          <a:bodyPr vert="horz" wrap="square" lIns="0" tIns="165100" rIns="0" bIns="0" rtlCol="0">
            <a:spAutoFit/>
          </a:bodyPr>
          <a:lstStyle/>
          <a:p>
            <a:pPr marL="12700" algn="just">
              <a:lnSpc>
                <a:spcPct val="100000"/>
              </a:lnSpc>
              <a:spcBef>
                <a:spcPts val="1300"/>
              </a:spcBef>
            </a:pPr>
            <a:r>
              <a:rPr sz="2000" spc="5" dirty="0">
                <a:latin typeface="Times New Roman"/>
                <a:cs typeface="Times New Roman"/>
              </a:rPr>
              <a:t>Where</a:t>
            </a:r>
            <a:r>
              <a:rPr sz="2000" spc="475" dirty="0">
                <a:latin typeface="Times New Roman"/>
                <a:cs typeface="Times New Roman"/>
              </a:rPr>
              <a:t> </a:t>
            </a:r>
            <a:r>
              <a:rPr sz="2000" i="1" dirty="0">
                <a:latin typeface="Times New Roman"/>
                <a:cs typeface="Times New Roman"/>
              </a:rPr>
              <a:t>f</a:t>
            </a:r>
            <a:r>
              <a:rPr sz="2000" i="1" spc="-15"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frequency</a:t>
            </a:r>
            <a:r>
              <a:rPr sz="2000" spc="-3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stator</a:t>
            </a:r>
            <a:r>
              <a:rPr sz="2000" spc="-25" dirty="0">
                <a:latin typeface="Times New Roman"/>
                <a:cs typeface="Times New Roman"/>
              </a:rPr>
              <a:t> </a:t>
            </a:r>
            <a:r>
              <a:rPr sz="2000" dirty="0">
                <a:latin typeface="Times New Roman"/>
                <a:cs typeface="Times New Roman"/>
              </a:rPr>
              <a:t>excitation,</a:t>
            </a:r>
            <a:r>
              <a:rPr sz="2000" spc="919" dirty="0">
                <a:latin typeface="Times New Roman"/>
                <a:cs typeface="Times New Roman"/>
              </a:rPr>
              <a:t> </a:t>
            </a:r>
            <a:r>
              <a:rPr sz="2000" i="1" dirty="0">
                <a:latin typeface="Times New Roman"/>
                <a:cs typeface="Times New Roman"/>
              </a:rPr>
              <a:t>p </a:t>
            </a:r>
            <a:r>
              <a:rPr sz="2000" dirty="0">
                <a:latin typeface="Times New Roman"/>
                <a:cs typeface="Times New Roman"/>
              </a:rPr>
              <a:t>=</a:t>
            </a:r>
            <a:r>
              <a:rPr sz="2000" spc="5" dirty="0">
                <a:latin typeface="Times New Roman"/>
                <a:cs typeface="Times New Roman"/>
              </a:rPr>
              <a:t> </a:t>
            </a:r>
            <a:r>
              <a:rPr sz="2000" spc="-5" dirty="0">
                <a:latin typeface="Times New Roman"/>
                <a:cs typeface="Times New Roman"/>
              </a:rPr>
              <a:t>number</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magnetic</a:t>
            </a:r>
            <a:r>
              <a:rPr sz="2000" spc="-10" dirty="0">
                <a:latin typeface="Times New Roman"/>
                <a:cs typeface="Times New Roman"/>
              </a:rPr>
              <a:t> </a:t>
            </a:r>
            <a:r>
              <a:rPr sz="2000" dirty="0">
                <a:latin typeface="Times New Roman"/>
                <a:cs typeface="Times New Roman"/>
              </a:rPr>
              <a:t>pole</a:t>
            </a:r>
            <a:r>
              <a:rPr sz="2000" spc="-20" dirty="0">
                <a:latin typeface="Times New Roman"/>
                <a:cs typeface="Times New Roman"/>
              </a:rPr>
              <a:t> </a:t>
            </a:r>
            <a:r>
              <a:rPr sz="2000" dirty="0">
                <a:latin typeface="Times New Roman"/>
                <a:cs typeface="Times New Roman"/>
              </a:rPr>
              <a:t>pairs.</a:t>
            </a:r>
            <a:endParaRPr sz="2000">
              <a:latin typeface="Times New Roman"/>
              <a:cs typeface="Times New Roman"/>
            </a:endParaRPr>
          </a:p>
          <a:p>
            <a:pPr marL="12700" indent="914400" algn="just">
              <a:lnSpc>
                <a:spcPct val="100000"/>
              </a:lnSpc>
              <a:spcBef>
                <a:spcPts val="1200"/>
              </a:spcBef>
            </a:pPr>
            <a:r>
              <a:rPr sz="2000" dirty="0">
                <a:latin typeface="Times New Roman"/>
                <a:cs typeface="Times New Roman"/>
              </a:rPr>
              <a:t>The</a:t>
            </a:r>
            <a:r>
              <a:rPr sz="2000" spc="110" dirty="0">
                <a:latin typeface="Times New Roman"/>
                <a:cs typeface="Times New Roman"/>
              </a:rPr>
              <a:t> </a:t>
            </a:r>
            <a:r>
              <a:rPr sz="2000" spc="-10" dirty="0">
                <a:latin typeface="Times New Roman"/>
                <a:cs typeface="Times New Roman"/>
              </a:rPr>
              <a:t>stator</a:t>
            </a:r>
            <a:r>
              <a:rPr sz="2000" spc="110" dirty="0">
                <a:latin typeface="Times New Roman"/>
                <a:cs typeface="Times New Roman"/>
              </a:rPr>
              <a:t> </a:t>
            </a:r>
            <a:r>
              <a:rPr sz="2000" spc="-10" dirty="0">
                <a:latin typeface="Times New Roman"/>
                <a:cs typeface="Times New Roman"/>
              </a:rPr>
              <a:t>coils</a:t>
            </a:r>
            <a:r>
              <a:rPr sz="2000" spc="114" dirty="0">
                <a:latin typeface="Times New Roman"/>
                <a:cs typeface="Times New Roman"/>
              </a:rPr>
              <a:t> </a:t>
            </a:r>
            <a:r>
              <a:rPr sz="2000" spc="-5" dirty="0">
                <a:latin typeface="Times New Roman"/>
                <a:cs typeface="Times New Roman"/>
              </a:rPr>
              <a:t>are</a:t>
            </a:r>
            <a:r>
              <a:rPr sz="2000" spc="114" dirty="0">
                <a:latin typeface="Times New Roman"/>
                <a:cs typeface="Times New Roman"/>
              </a:rPr>
              <a:t> </a:t>
            </a:r>
            <a:r>
              <a:rPr sz="2000" dirty="0">
                <a:latin typeface="Times New Roman"/>
                <a:cs typeface="Times New Roman"/>
              </a:rPr>
              <a:t>embedded</a:t>
            </a:r>
            <a:r>
              <a:rPr sz="2000" spc="105" dirty="0">
                <a:latin typeface="Times New Roman"/>
                <a:cs typeface="Times New Roman"/>
              </a:rPr>
              <a:t> </a:t>
            </a:r>
            <a:r>
              <a:rPr sz="2000" spc="-10" dirty="0">
                <a:latin typeface="Times New Roman"/>
                <a:cs typeface="Times New Roman"/>
              </a:rPr>
              <a:t>in</a:t>
            </a:r>
            <a:r>
              <a:rPr sz="2000" spc="110" dirty="0">
                <a:latin typeface="Times New Roman"/>
                <a:cs typeface="Times New Roman"/>
              </a:rPr>
              <a:t> </a:t>
            </a:r>
            <a:r>
              <a:rPr sz="2000" spc="-5" dirty="0">
                <a:latin typeface="Times New Roman"/>
                <a:cs typeface="Times New Roman"/>
              </a:rPr>
              <a:t>slots</a:t>
            </a:r>
            <a:r>
              <a:rPr sz="2000" spc="100" dirty="0">
                <a:latin typeface="Times New Roman"/>
                <a:cs typeface="Times New Roman"/>
              </a:rPr>
              <a:t> </a:t>
            </a:r>
            <a:r>
              <a:rPr sz="2000" spc="-5" dirty="0">
                <a:latin typeface="Times New Roman"/>
                <a:cs typeface="Times New Roman"/>
              </a:rPr>
              <a:t>of</a:t>
            </a:r>
            <a:r>
              <a:rPr sz="2000" spc="105" dirty="0">
                <a:latin typeface="Times New Roman"/>
                <a:cs typeface="Times New Roman"/>
              </a:rPr>
              <a:t> </a:t>
            </a:r>
            <a:r>
              <a:rPr sz="2000" spc="-5" dirty="0">
                <a:latin typeface="Times New Roman"/>
                <a:cs typeface="Times New Roman"/>
              </a:rPr>
              <a:t>high</a:t>
            </a:r>
            <a:r>
              <a:rPr sz="2000" spc="114" dirty="0">
                <a:latin typeface="Times New Roman"/>
                <a:cs typeface="Times New Roman"/>
              </a:rPr>
              <a:t> </a:t>
            </a:r>
            <a:r>
              <a:rPr sz="2000" spc="-5" dirty="0">
                <a:latin typeface="Times New Roman"/>
                <a:cs typeface="Times New Roman"/>
              </a:rPr>
              <a:t>permeability</a:t>
            </a:r>
            <a:r>
              <a:rPr sz="2000" spc="110" dirty="0">
                <a:latin typeface="Times New Roman"/>
                <a:cs typeface="Times New Roman"/>
              </a:rPr>
              <a:t> </a:t>
            </a:r>
            <a:r>
              <a:rPr sz="2000" dirty="0">
                <a:latin typeface="Times New Roman"/>
                <a:cs typeface="Times New Roman"/>
              </a:rPr>
              <a:t>magnetic</a:t>
            </a:r>
            <a:r>
              <a:rPr sz="2000" spc="95" dirty="0">
                <a:latin typeface="Times New Roman"/>
                <a:cs typeface="Times New Roman"/>
              </a:rPr>
              <a:t> </a:t>
            </a:r>
            <a:r>
              <a:rPr sz="2000" spc="-5" dirty="0">
                <a:latin typeface="Times New Roman"/>
                <a:cs typeface="Times New Roman"/>
              </a:rPr>
              <a:t>core</a:t>
            </a:r>
            <a:r>
              <a:rPr sz="2000" spc="105" dirty="0">
                <a:latin typeface="Times New Roman"/>
                <a:cs typeface="Times New Roman"/>
              </a:rPr>
              <a:t> </a:t>
            </a:r>
            <a:r>
              <a:rPr sz="2000" spc="-5" dirty="0">
                <a:latin typeface="Times New Roman"/>
                <a:cs typeface="Times New Roman"/>
              </a:rPr>
              <a:t>to</a:t>
            </a:r>
            <a:endParaRPr sz="2000">
              <a:latin typeface="Times New Roman"/>
              <a:cs typeface="Times New Roman"/>
            </a:endParaRPr>
          </a:p>
          <a:p>
            <a:pPr marL="12700" marR="5080" algn="just">
              <a:lnSpc>
                <a:spcPct val="150000"/>
              </a:lnSpc>
            </a:pPr>
            <a:r>
              <a:rPr sz="2000" dirty="0">
                <a:latin typeface="Times New Roman"/>
                <a:cs typeface="Times New Roman"/>
              </a:rPr>
              <a:t>produce a </a:t>
            </a:r>
            <a:r>
              <a:rPr sz="2000" spc="-5" dirty="0">
                <a:latin typeface="Times New Roman"/>
                <a:cs typeface="Times New Roman"/>
              </a:rPr>
              <a:t>required magnetic fields intensity </a:t>
            </a:r>
            <a:r>
              <a:rPr sz="2000" dirty="0">
                <a:latin typeface="Times New Roman"/>
                <a:cs typeface="Times New Roman"/>
              </a:rPr>
              <a:t>with </a:t>
            </a:r>
            <a:r>
              <a:rPr sz="2000" spc="-5" dirty="0">
                <a:latin typeface="Times New Roman"/>
                <a:cs typeface="Times New Roman"/>
              </a:rPr>
              <a:t>low exciting currents. </a:t>
            </a:r>
            <a:r>
              <a:rPr sz="2000" dirty="0">
                <a:latin typeface="Times New Roman"/>
                <a:cs typeface="Times New Roman"/>
              </a:rPr>
              <a:t>The </a:t>
            </a:r>
            <a:r>
              <a:rPr sz="2000" spc="-5" dirty="0">
                <a:latin typeface="Times New Roman"/>
                <a:cs typeface="Times New Roman"/>
              </a:rPr>
              <a:t>rotor in </a:t>
            </a:r>
            <a:r>
              <a:rPr sz="2000" dirty="0">
                <a:latin typeface="Times New Roman"/>
                <a:cs typeface="Times New Roman"/>
              </a:rPr>
              <a:t> this </a:t>
            </a:r>
            <a:r>
              <a:rPr sz="2000" spc="-5" dirty="0">
                <a:latin typeface="Times New Roman"/>
                <a:cs typeface="Times New Roman"/>
              </a:rPr>
              <a:t>generator </a:t>
            </a:r>
            <a:r>
              <a:rPr sz="2000" spc="-10" dirty="0">
                <a:latin typeface="Times New Roman"/>
                <a:cs typeface="Times New Roman"/>
              </a:rPr>
              <a:t>is </a:t>
            </a:r>
            <a:r>
              <a:rPr sz="2000" spc="-5" dirty="0">
                <a:latin typeface="Times New Roman"/>
                <a:cs typeface="Times New Roman"/>
              </a:rPr>
              <a:t>squirrel cage rotor with conducting bars embedded </a:t>
            </a:r>
            <a:r>
              <a:rPr sz="2000" spc="-10" dirty="0">
                <a:latin typeface="Times New Roman"/>
                <a:cs typeface="Times New Roman"/>
              </a:rPr>
              <a:t>in </a:t>
            </a:r>
            <a:r>
              <a:rPr sz="2000" spc="-5" dirty="0">
                <a:latin typeface="Times New Roman"/>
                <a:cs typeface="Times New Roman"/>
              </a:rPr>
              <a:t>the slots of </a:t>
            </a:r>
            <a:r>
              <a:rPr sz="2000" dirty="0">
                <a:latin typeface="Times New Roman"/>
                <a:cs typeface="Times New Roman"/>
              </a:rPr>
              <a:t>the </a:t>
            </a:r>
            <a:r>
              <a:rPr sz="2000" spc="5" dirty="0">
                <a:latin typeface="Times New Roman"/>
                <a:cs typeface="Times New Roman"/>
              </a:rPr>
              <a:t> </a:t>
            </a:r>
            <a:r>
              <a:rPr sz="2000" spc="-5" dirty="0">
                <a:latin typeface="Times New Roman"/>
                <a:cs typeface="Times New Roman"/>
              </a:rPr>
              <a:t>magnetic</a:t>
            </a:r>
            <a:r>
              <a:rPr sz="2000" spc="495" dirty="0">
                <a:latin typeface="Times New Roman"/>
                <a:cs typeface="Times New Roman"/>
              </a:rPr>
              <a:t> </a:t>
            </a:r>
            <a:r>
              <a:rPr sz="2000" spc="-5" dirty="0">
                <a:latin typeface="Times New Roman"/>
                <a:cs typeface="Times New Roman"/>
              </a:rPr>
              <a:t>core.</a:t>
            </a:r>
            <a:r>
              <a:rPr sz="2000" spc="490" dirty="0">
                <a:latin typeface="Times New Roman"/>
                <a:cs typeface="Times New Roman"/>
              </a:rPr>
              <a:t> </a:t>
            </a:r>
            <a:r>
              <a:rPr sz="2000" dirty="0">
                <a:latin typeface="Times New Roman"/>
                <a:cs typeface="Times New Roman"/>
              </a:rPr>
              <a:t>The</a:t>
            </a:r>
            <a:r>
              <a:rPr sz="2000" spc="490" dirty="0">
                <a:latin typeface="Times New Roman"/>
                <a:cs typeface="Times New Roman"/>
              </a:rPr>
              <a:t> </a:t>
            </a:r>
            <a:r>
              <a:rPr sz="2000" spc="-5" dirty="0">
                <a:latin typeface="Times New Roman"/>
                <a:cs typeface="Times New Roman"/>
              </a:rPr>
              <a:t>bars</a:t>
            </a:r>
            <a:r>
              <a:rPr sz="2000" spc="490" dirty="0">
                <a:latin typeface="Times New Roman"/>
                <a:cs typeface="Times New Roman"/>
              </a:rPr>
              <a:t> </a:t>
            </a:r>
            <a:r>
              <a:rPr sz="2000" dirty="0">
                <a:latin typeface="Times New Roman"/>
                <a:cs typeface="Times New Roman"/>
              </a:rPr>
              <a:t>are</a:t>
            </a:r>
            <a:r>
              <a:rPr sz="2000" spc="490" dirty="0">
                <a:latin typeface="Times New Roman"/>
                <a:cs typeface="Times New Roman"/>
              </a:rPr>
              <a:t> </a:t>
            </a:r>
            <a:r>
              <a:rPr sz="2000" spc="-5" dirty="0">
                <a:latin typeface="Times New Roman"/>
                <a:cs typeface="Times New Roman"/>
              </a:rPr>
              <a:t>connected</a:t>
            </a:r>
            <a:r>
              <a:rPr sz="2000" spc="500" dirty="0">
                <a:latin typeface="Times New Roman"/>
                <a:cs typeface="Times New Roman"/>
              </a:rPr>
              <a:t> </a:t>
            </a:r>
            <a:r>
              <a:rPr sz="2000" spc="-5" dirty="0">
                <a:latin typeface="Times New Roman"/>
                <a:cs typeface="Times New Roman"/>
              </a:rPr>
              <a:t>at</a:t>
            </a:r>
            <a:r>
              <a:rPr sz="2000" spc="480" dirty="0">
                <a:latin typeface="Times New Roman"/>
                <a:cs typeface="Times New Roman"/>
              </a:rPr>
              <a:t> </a:t>
            </a:r>
            <a:r>
              <a:rPr sz="2000" spc="-5" dirty="0">
                <a:latin typeface="Times New Roman"/>
                <a:cs typeface="Times New Roman"/>
              </a:rPr>
              <a:t>ends</a:t>
            </a:r>
            <a:r>
              <a:rPr sz="2000" spc="495" dirty="0">
                <a:latin typeface="Times New Roman"/>
                <a:cs typeface="Times New Roman"/>
              </a:rPr>
              <a:t> </a:t>
            </a:r>
            <a:r>
              <a:rPr sz="2000" dirty="0">
                <a:latin typeface="Times New Roman"/>
                <a:cs typeface="Times New Roman"/>
              </a:rPr>
              <a:t>by</a:t>
            </a:r>
            <a:r>
              <a:rPr sz="2000" spc="495" dirty="0">
                <a:latin typeface="Times New Roman"/>
                <a:cs typeface="Times New Roman"/>
              </a:rPr>
              <a:t> </a:t>
            </a:r>
            <a:r>
              <a:rPr sz="2000" dirty="0">
                <a:latin typeface="Times New Roman"/>
                <a:cs typeface="Times New Roman"/>
              </a:rPr>
              <a:t>a</a:t>
            </a:r>
            <a:r>
              <a:rPr sz="2000" spc="495" dirty="0">
                <a:latin typeface="Times New Roman"/>
                <a:cs typeface="Times New Roman"/>
              </a:rPr>
              <a:t> </a:t>
            </a:r>
            <a:r>
              <a:rPr sz="2000" spc="-5" dirty="0">
                <a:latin typeface="Times New Roman"/>
                <a:cs typeface="Times New Roman"/>
              </a:rPr>
              <a:t>conducting</a:t>
            </a:r>
            <a:r>
              <a:rPr sz="2000" spc="505" dirty="0">
                <a:latin typeface="Times New Roman"/>
                <a:cs typeface="Times New Roman"/>
              </a:rPr>
              <a:t> </a:t>
            </a:r>
            <a:r>
              <a:rPr sz="2000" spc="-5" dirty="0">
                <a:latin typeface="Times New Roman"/>
                <a:cs typeface="Times New Roman"/>
              </a:rPr>
              <a:t>ring.</a:t>
            </a:r>
            <a:r>
              <a:rPr sz="2000" spc="500" dirty="0">
                <a:latin typeface="Times New Roman"/>
                <a:cs typeface="Times New Roman"/>
              </a:rPr>
              <a:t> </a:t>
            </a:r>
            <a:r>
              <a:rPr sz="2000" dirty="0">
                <a:latin typeface="Times New Roman"/>
                <a:cs typeface="Times New Roman"/>
              </a:rPr>
              <a:t>The</a:t>
            </a:r>
            <a:r>
              <a:rPr sz="2000" spc="490" dirty="0">
                <a:latin typeface="Times New Roman"/>
                <a:cs typeface="Times New Roman"/>
              </a:rPr>
              <a:t> </a:t>
            </a:r>
            <a:r>
              <a:rPr sz="2000" spc="-5" dirty="0">
                <a:latin typeface="Times New Roman"/>
                <a:cs typeface="Times New Roman"/>
              </a:rPr>
              <a:t>stator</a:t>
            </a:r>
            <a:endParaRPr sz="2000">
              <a:latin typeface="Times New Roman"/>
              <a:cs typeface="Times New Roman"/>
            </a:endParaRPr>
          </a:p>
          <a:p>
            <a:pPr marR="387985" algn="r">
              <a:lnSpc>
                <a:spcPts val="1085"/>
              </a:lnSpc>
              <a:spcBef>
                <a:spcPts val="470"/>
              </a:spcBef>
            </a:pPr>
            <a:r>
              <a:rPr sz="1200" dirty="0">
                <a:solidFill>
                  <a:srgbClr val="888888"/>
                </a:solidFill>
                <a:latin typeface="Arial MT"/>
                <a:cs typeface="Arial MT"/>
              </a:rPr>
              <a:t>76</a:t>
            </a:r>
            <a:endParaRPr sz="1200">
              <a:latin typeface="Arial MT"/>
              <a:cs typeface="Arial MT"/>
            </a:endParaRPr>
          </a:p>
          <a:p>
            <a:pPr marL="12700" algn="just">
              <a:lnSpc>
                <a:spcPts val="2045"/>
              </a:lnSpc>
            </a:pPr>
            <a:r>
              <a:rPr sz="2000" spc="-5" dirty="0">
                <a:latin typeface="Times New Roman"/>
                <a:cs typeface="Times New Roman"/>
              </a:rPr>
              <a:t>magnetic</a:t>
            </a:r>
            <a:r>
              <a:rPr sz="2000" spc="-15" dirty="0">
                <a:latin typeface="Times New Roman"/>
                <a:cs typeface="Times New Roman"/>
              </a:rPr>
              <a:t> </a:t>
            </a:r>
            <a:r>
              <a:rPr sz="2000" dirty="0">
                <a:latin typeface="Times New Roman"/>
                <a:cs typeface="Times New Roman"/>
              </a:rPr>
              <a:t>field</a:t>
            </a:r>
            <a:r>
              <a:rPr sz="2000" spc="-15" dirty="0">
                <a:latin typeface="Times New Roman"/>
                <a:cs typeface="Times New Roman"/>
              </a:rPr>
              <a:t> </a:t>
            </a:r>
            <a:r>
              <a:rPr sz="2000" dirty="0">
                <a:latin typeface="Times New Roman"/>
                <a:cs typeface="Times New Roman"/>
              </a:rPr>
              <a:t>rotates</a:t>
            </a:r>
            <a:r>
              <a:rPr sz="2000" spc="480" dirty="0">
                <a:latin typeface="Times New Roman"/>
                <a:cs typeface="Times New Roman"/>
              </a:rPr>
              <a:t> </a:t>
            </a:r>
            <a:r>
              <a:rPr sz="2000" spc="-5" dirty="0">
                <a:latin typeface="Times New Roman"/>
                <a:cs typeface="Times New Roman"/>
              </a:rPr>
              <a:t>at</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synchronous</a:t>
            </a:r>
            <a:r>
              <a:rPr sz="2000" spc="-20" dirty="0">
                <a:latin typeface="Times New Roman"/>
                <a:cs typeface="Times New Roman"/>
              </a:rPr>
              <a:t> </a:t>
            </a:r>
            <a:r>
              <a:rPr sz="2000" dirty="0">
                <a:latin typeface="Times New Roman"/>
                <a:cs typeface="Times New Roman"/>
              </a:rPr>
              <a:t>speed</a:t>
            </a:r>
            <a:r>
              <a:rPr sz="2000" spc="-25" dirty="0">
                <a:latin typeface="Times New Roman"/>
                <a:cs typeface="Times New Roman"/>
              </a:rPr>
              <a:t> </a:t>
            </a:r>
            <a:r>
              <a:rPr sz="2000" dirty="0">
                <a:latin typeface="Times New Roman"/>
                <a:cs typeface="Times New Roman"/>
              </a:rPr>
              <a:t>given</a:t>
            </a:r>
            <a:r>
              <a:rPr sz="2000" spc="-10" dirty="0">
                <a:latin typeface="Times New Roman"/>
                <a:cs typeface="Times New Roman"/>
              </a:rPr>
              <a:t> </a:t>
            </a:r>
            <a:r>
              <a:rPr sz="2000" dirty="0">
                <a:latin typeface="Times New Roman"/>
                <a:cs typeface="Times New Roman"/>
              </a:rPr>
              <a:t>above.</a:t>
            </a:r>
            <a:r>
              <a:rPr sz="2000" spc="-6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relative</a:t>
            </a:r>
            <a:r>
              <a:rPr sz="2000" spc="-25" dirty="0">
                <a:latin typeface="Times New Roman"/>
                <a:cs typeface="Times New Roman"/>
              </a:rPr>
              <a:t> </a:t>
            </a:r>
            <a:r>
              <a:rPr sz="2000" dirty="0">
                <a:latin typeface="Times New Roman"/>
                <a:cs typeface="Times New Roman"/>
              </a:rPr>
              <a:t>speed</a:t>
            </a:r>
            <a:endParaRPr sz="2000">
              <a:latin typeface="Times New Roman"/>
              <a:cs typeface="Times New Roman"/>
            </a:endParaRPr>
          </a:p>
        </p:txBody>
      </p:sp>
      <p:sp>
        <p:nvSpPr>
          <p:cNvPr id="3" name="object 3"/>
          <p:cNvSpPr txBox="1">
            <a:spLocks noGrp="1"/>
          </p:cNvSpPr>
          <p:nvPr>
            <p:ph type="title"/>
          </p:nvPr>
        </p:nvSpPr>
        <p:spPr>
          <a:xfrm>
            <a:off x="169265" y="0"/>
            <a:ext cx="8821420" cy="3227070"/>
          </a:xfrm>
          <a:prstGeom prst="rect">
            <a:avLst/>
          </a:prstGeom>
        </p:spPr>
        <p:txBody>
          <a:bodyPr vert="horz" wrap="square" lIns="0" tIns="165100" rIns="0" bIns="0" rtlCol="0">
            <a:spAutoFit/>
          </a:bodyPr>
          <a:lstStyle/>
          <a:p>
            <a:pPr marL="12700" algn="just">
              <a:lnSpc>
                <a:spcPct val="100000"/>
              </a:lnSpc>
              <a:spcBef>
                <a:spcPts val="1300"/>
              </a:spcBef>
            </a:pPr>
            <a:r>
              <a:rPr b="1" spc="-5" dirty="0">
                <a:latin typeface="Times New Roman"/>
                <a:cs typeface="Times New Roman"/>
              </a:rPr>
              <a:t>Asynchronous</a:t>
            </a:r>
            <a:r>
              <a:rPr b="1" spc="-60" dirty="0">
                <a:latin typeface="Times New Roman"/>
                <a:cs typeface="Times New Roman"/>
              </a:rPr>
              <a:t> </a:t>
            </a:r>
            <a:r>
              <a:rPr b="1" dirty="0">
                <a:latin typeface="Times New Roman"/>
                <a:cs typeface="Times New Roman"/>
              </a:rPr>
              <a:t>Generator:-</a:t>
            </a:r>
          </a:p>
          <a:p>
            <a:pPr marL="12700" marR="5080" indent="636905" algn="just">
              <a:lnSpc>
                <a:spcPct val="150000"/>
              </a:lnSpc>
            </a:pPr>
            <a:r>
              <a:rPr spc="-5" dirty="0"/>
              <a:t>The</a:t>
            </a:r>
            <a:r>
              <a:rPr dirty="0"/>
              <a:t> </a:t>
            </a:r>
            <a:r>
              <a:rPr spc="-5" dirty="0"/>
              <a:t>asynchronous generator</a:t>
            </a:r>
            <a:r>
              <a:rPr dirty="0"/>
              <a:t> </a:t>
            </a:r>
            <a:r>
              <a:rPr spc="-5" dirty="0"/>
              <a:t>is</a:t>
            </a:r>
            <a:r>
              <a:rPr dirty="0"/>
              <a:t> </a:t>
            </a:r>
            <a:r>
              <a:rPr spc="-5" dirty="0"/>
              <a:t>electromagnetic </a:t>
            </a:r>
            <a:r>
              <a:rPr spc="-15" dirty="0"/>
              <a:t>generator.</a:t>
            </a:r>
            <a:r>
              <a:rPr spc="-10" dirty="0"/>
              <a:t> </a:t>
            </a:r>
            <a:r>
              <a:rPr dirty="0"/>
              <a:t>The </a:t>
            </a:r>
            <a:r>
              <a:rPr spc="-10" dirty="0"/>
              <a:t>stator</a:t>
            </a:r>
            <a:r>
              <a:rPr spc="-5" dirty="0"/>
              <a:t> of</a:t>
            </a:r>
            <a:r>
              <a:rPr dirty="0"/>
              <a:t> </a:t>
            </a:r>
            <a:r>
              <a:rPr spc="-10" dirty="0"/>
              <a:t>this </a:t>
            </a:r>
            <a:r>
              <a:rPr spc="-5" dirty="0"/>
              <a:t> generator </a:t>
            </a:r>
            <a:r>
              <a:rPr spc="-10" dirty="0"/>
              <a:t>is </a:t>
            </a:r>
            <a:r>
              <a:rPr spc="-5" dirty="0"/>
              <a:t>made </a:t>
            </a:r>
            <a:r>
              <a:rPr dirty="0"/>
              <a:t>of </a:t>
            </a:r>
            <a:r>
              <a:rPr spc="-5" dirty="0"/>
              <a:t>numerous </a:t>
            </a:r>
            <a:r>
              <a:rPr spc="-10" dirty="0"/>
              <a:t>coils </a:t>
            </a:r>
            <a:r>
              <a:rPr spc="-5" dirty="0"/>
              <a:t>with three groups and is supplied </a:t>
            </a:r>
            <a:r>
              <a:rPr dirty="0"/>
              <a:t>with </a:t>
            </a:r>
            <a:r>
              <a:rPr spc="-10" dirty="0"/>
              <a:t>three- </a:t>
            </a:r>
            <a:r>
              <a:rPr spc="-5" dirty="0"/>
              <a:t> </a:t>
            </a:r>
            <a:r>
              <a:rPr dirty="0"/>
              <a:t>phase</a:t>
            </a:r>
            <a:r>
              <a:rPr spc="5" dirty="0"/>
              <a:t> </a:t>
            </a:r>
            <a:r>
              <a:rPr spc="-5" dirty="0"/>
              <a:t>current.</a:t>
            </a:r>
            <a:r>
              <a:rPr dirty="0"/>
              <a:t> The</a:t>
            </a:r>
            <a:r>
              <a:rPr spc="5" dirty="0"/>
              <a:t> </a:t>
            </a:r>
            <a:r>
              <a:rPr spc="-5" dirty="0"/>
              <a:t>three</a:t>
            </a:r>
            <a:r>
              <a:rPr dirty="0"/>
              <a:t> </a:t>
            </a:r>
            <a:r>
              <a:rPr spc="-5" dirty="0"/>
              <a:t>coils</a:t>
            </a:r>
            <a:r>
              <a:rPr dirty="0"/>
              <a:t> </a:t>
            </a:r>
            <a:r>
              <a:rPr spc="-5" dirty="0"/>
              <a:t>are</a:t>
            </a:r>
            <a:r>
              <a:rPr dirty="0"/>
              <a:t> </a:t>
            </a:r>
            <a:r>
              <a:rPr spc="-5" dirty="0"/>
              <a:t>spread</a:t>
            </a:r>
            <a:r>
              <a:rPr dirty="0"/>
              <a:t> around</a:t>
            </a:r>
            <a:r>
              <a:rPr spc="5" dirty="0"/>
              <a:t> </a:t>
            </a:r>
            <a:r>
              <a:rPr dirty="0"/>
              <a:t>the</a:t>
            </a:r>
            <a:r>
              <a:rPr spc="5" dirty="0"/>
              <a:t> </a:t>
            </a:r>
            <a:r>
              <a:rPr spc="-10" dirty="0"/>
              <a:t>stator</a:t>
            </a:r>
            <a:r>
              <a:rPr spc="-5" dirty="0"/>
              <a:t> periphery</a:t>
            </a:r>
            <a:r>
              <a:rPr dirty="0"/>
              <a:t> and</a:t>
            </a:r>
            <a:r>
              <a:rPr spc="500" dirty="0"/>
              <a:t> </a:t>
            </a:r>
            <a:r>
              <a:rPr spc="-5" dirty="0"/>
              <a:t>carry </a:t>
            </a:r>
            <a:r>
              <a:rPr dirty="0"/>
              <a:t> </a:t>
            </a:r>
            <a:r>
              <a:rPr spc="-5" dirty="0"/>
              <a:t>currents, which are not </a:t>
            </a:r>
            <a:r>
              <a:rPr spc="-10" dirty="0"/>
              <a:t>in </a:t>
            </a:r>
            <a:r>
              <a:rPr spc="-5" dirty="0"/>
              <a:t>phase with each </a:t>
            </a:r>
            <a:r>
              <a:rPr spc="-20" dirty="0"/>
              <a:t>other. </a:t>
            </a:r>
            <a:r>
              <a:rPr spc="-5" dirty="0"/>
              <a:t>This combination </a:t>
            </a:r>
            <a:r>
              <a:rPr dirty="0"/>
              <a:t>produces a </a:t>
            </a:r>
            <a:r>
              <a:rPr spc="-5" dirty="0"/>
              <a:t>rotating </a:t>
            </a:r>
            <a:r>
              <a:rPr dirty="0"/>
              <a:t> </a:t>
            </a:r>
            <a:r>
              <a:rPr spc="-5" dirty="0"/>
              <a:t>magnetic field, which is </a:t>
            </a:r>
            <a:r>
              <a:rPr dirty="0"/>
              <a:t>the key feature </a:t>
            </a:r>
            <a:r>
              <a:rPr spc="-5" dirty="0"/>
              <a:t>of </a:t>
            </a:r>
            <a:r>
              <a:rPr dirty="0"/>
              <a:t>the </a:t>
            </a:r>
            <a:r>
              <a:rPr spc="-5" dirty="0"/>
              <a:t>asynchronous </a:t>
            </a:r>
            <a:r>
              <a:rPr spc="-15" dirty="0"/>
              <a:t>generator. </a:t>
            </a:r>
            <a:r>
              <a:rPr dirty="0"/>
              <a:t>The </a:t>
            </a:r>
            <a:r>
              <a:rPr spc="-5" dirty="0"/>
              <a:t>angular </a:t>
            </a:r>
            <a:r>
              <a:rPr dirty="0"/>
              <a:t> </a:t>
            </a:r>
            <a:r>
              <a:rPr spc="-5" dirty="0"/>
              <a:t>speed</a:t>
            </a:r>
            <a:r>
              <a:rPr spc="245" dirty="0"/>
              <a:t> </a:t>
            </a:r>
            <a:r>
              <a:rPr spc="-5" dirty="0"/>
              <a:t>of</a:t>
            </a:r>
            <a:r>
              <a:rPr spc="250" dirty="0"/>
              <a:t> </a:t>
            </a:r>
            <a:r>
              <a:rPr spc="-5" dirty="0"/>
              <a:t>the</a:t>
            </a:r>
            <a:r>
              <a:rPr spc="229" dirty="0"/>
              <a:t> </a:t>
            </a:r>
            <a:r>
              <a:rPr spc="-5" dirty="0"/>
              <a:t>rotating</a:t>
            </a:r>
            <a:r>
              <a:rPr spc="250" dirty="0"/>
              <a:t> </a:t>
            </a:r>
            <a:r>
              <a:rPr spc="-5" dirty="0"/>
              <a:t>magnetic</a:t>
            </a:r>
            <a:r>
              <a:rPr spc="245" dirty="0"/>
              <a:t> </a:t>
            </a:r>
            <a:r>
              <a:rPr spc="-5" dirty="0"/>
              <a:t>field</a:t>
            </a:r>
            <a:r>
              <a:rPr spc="245" dirty="0"/>
              <a:t> </a:t>
            </a:r>
            <a:r>
              <a:rPr spc="-5" dirty="0"/>
              <a:t>is</a:t>
            </a:r>
            <a:r>
              <a:rPr spc="235" dirty="0"/>
              <a:t> </a:t>
            </a:r>
            <a:r>
              <a:rPr spc="-5" dirty="0"/>
              <a:t>called</a:t>
            </a:r>
            <a:r>
              <a:rPr spc="250" dirty="0"/>
              <a:t> </a:t>
            </a:r>
            <a:r>
              <a:rPr spc="-5" dirty="0"/>
              <a:t>the</a:t>
            </a:r>
            <a:r>
              <a:rPr spc="240" dirty="0"/>
              <a:t> </a:t>
            </a:r>
            <a:r>
              <a:rPr spc="-5" dirty="0"/>
              <a:t>synchronous</a:t>
            </a:r>
            <a:r>
              <a:rPr spc="245" dirty="0"/>
              <a:t> </a:t>
            </a:r>
            <a:r>
              <a:rPr spc="-5" dirty="0"/>
              <a:t>magnetic</a:t>
            </a:r>
            <a:r>
              <a:rPr spc="235" dirty="0"/>
              <a:t> </a:t>
            </a:r>
            <a:r>
              <a:rPr spc="-5" dirty="0"/>
              <a:t>field</a:t>
            </a:r>
            <a:r>
              <a:rPr spc="260" dirty="0"/>
              <a:t> </a:t>
            </a:r>
            <a:r>
              <a:rPr spc="-5" dirty="0"/>
              <a:t>and</a:t>
            </a:r>
            <a:r>
              <a:rPr spc="245" dirty="0"/>
              <a:t> </a:t>
            </a:r>
            <a:r>
              <a:rPr spc="-20" dirty="0"/>
              <a:t>is</a:t>
            </a:r>
          </a:p>
        </p:txBody>
      </p:sp>
      <p:sp>
        <p:nvSpPr>
          <p:cNvPr id="4" name="object 4"/>
          <p:cNvSpPr txBox="1"/>
          <p:nvPr/>
        </p:nvSpPr>
        <p:spPr>
          <a:xfrm>
            <a:off x="169265" y="3322142"/>
            <a:ext cx="977265"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given</a:t>
            </a:r>
            <a:r>
              <a:rPr sz="2000" spc="-90" dirty="0">
                <a:latin typeface="Times New Roman"/>
                <a:cs typeface="Times New Roman"/>
              </a:rPr>
              <a:t> </a:t>
            </a:r>
            <a:r>
              <a:rPr sz="2000" spc="-5" dirty="0">
                <a:latin typeface="Times New Roman"/>
                <a:cs typeface="Times New Roman"/>
              </a:rPr>
              <a:t>by:</a:t>
            </a:r>
            <a:endParaRPr sz="2000">
              <a:latin typeface="Times New Roman"/>
              <a:cs typeface="Times New Roman"/>
            </a:endParaRPr>
          </a:p>
        </p:txBody>
      </p:sp>
      <p:sp>
        <p:nvSpPr>
          <p:cNvPr id="5" name="object 5"/>
          <p:cNvSpPr/>
          <p:nvPr/>
        </p:nvSpPr>
        <p:spPr>
          <a:xfrm>
            <a:off x="4585800" y="3771549"/>
            <a:ext cx="219075" cy="0"/>
          </a:xfrm>
          <a:custGeom>
            <a:avLst/>
            <a:gdLst/>
            <a:ahLst/>
            <a:cxnLst/>
            <a:rect l="l" t="t" r="r" b="b"/>
            <a:pathLst>
              <a:path w="219075">
                <a:moveTo>
                  <a:pt x="0" y="0"/>
                </a:moveTo>
                <a:lnTo>
                  <a:pt x="218664" y="0"/>
                </a:lnTo>
              </a:path>
            </a:pathLst>
          </a:custGeom>
          <a:ln w="10037">
            <a:solidFill>
              <a:srgbClr val="000000"/>
            </a:solidFill>
          </a:ln>
        </p:spPr>
        <p:txBody>
          <a:bodyPr wrap="square" lIns="0" tIns="0" rIns="0" bIns="0" rtlCol="0"/>
          <a:lstStyle/>
          <a:p>
            <a:endParaRPr/>
          </a:p>
        </p:txBody>
      </p:sp>
      <p:sp>
        <p:nvSpPr>
          <p:cNvPr id="6" name="object 6"/>
          <p:cNvSpPr txBox="1"/>
          <p:nvPr/>
        </p:nvSpPr>
        <p:spPr>
          <a:xfrm>
            <a:off x="4642387" y="3424369"/>
            <a:ext cx="102235" cy="316230"/>
          </a:xfrm>
          <a:prstGeom prst="rect">
            <a:avLst/>
          </a:prstGeom>
        </p:spPr>
        <p:txBody>
          <a:bodyPr vert="horz" wrap="square" lIns="0" tIns="13335" rIns="0" bIns="0" rtlCol="0">
            <a:spAutoFit/>
          </a:bodyPr>
          <a:lstStyle/>
          <a:p>
            <a:pPr marL="12700">
              <a:lnSpc>
                <a:spcPct val="100000"/>
              </a:lnSpc>
              <a:spcBef>
                <a:spcPts val="105"/>
              </a:spcBef>
            </a:pPr>
            <a:r>
              <a:rPr sz="1900" i="1" spc="70" dirty="0">
                <a:latin typeface="Times New Roman"/>
                <a:cs typeface="Times New Roman"/>
              </a:rPr>
              <a:t>f</a:t>
            </a:r>
            <a:endParaRPr sz="1900">
              <a:latin typeface="Times New Roman"/>
              <a:cs typeface="Times New Roman"/>
            </a:endParaRPr>
          </a:p>
        </p:txBody>
      </p:sp>
      <p:sp>
        <p:nvSpPr>
          <p:cNvPr id="7" name="object 7"/>
          <p:cNvSpPr txBox="1"/>
          <p:nvPr/>
        </p:nvSpPr>
        <p:spPr>
          <a:xfrm>
            <a:off x="3660382" y="3577151"/>
            <a:ext cx="1815464" cy="316230"/>
          </a:xfrm>
          <a:prstGeom prst="rect">
            <a:avLst/>
          </a:prstGeom>
        </p:spPr>
        <p:txBody>
          <a:bodyPr vert="horz" wrap="square" lIns="0" tIns="13335" rIns="0" bIns="0" rtlCol="0">
            <a:spAutoFit/>
          </a:bodyPr>
          <a:lstStyle/>
          <a:p>
            <a:pPr marL="50800">
              <a:lnSpc>
                <a:spcPct val="100000"/>
              </a:lnSpc>
              <a:spcBef>
                <a:spcPts val="105"/>
              </a:spcBef>
              <a:tabLst>
                <a:tab pos="1343025" algn="l"/>
              </a:tabLst>
            </a:pPr>
            <a:r>
              <a:rPr sz="1900" i="1" spc="185" dirty="0">
                <a:latin typeface="Times New Roman"/>
                <a:cs typeface="Times New Roman"/>
              </a:rPr>
              <a:t>N</a:t>
            </a:r>
            <a:r>
              <a:rPr sz="1650" i="1" spc="277" baseline="-22727" dirty="0">
                <a:latin typeface="Times New Roman"/>
                <a:cs typeface="Times New Roman"/>
              </a:rPr>
              <a:t>s</a:t>
            </a:r>
            <a:r>
              <a:rPr sz="1650" i="1" spc="697" baseline="-22727" dirty="0">
                <a:latin typeface="Times New Roman"/>
                <a:cs typeface="Times New Roman"/>
              </a:rPr>
              <a:t> </a:t>
            </a:r>
            <a:r>
              <a:rPr sz="1900" spc="140" dirty="0">
                <a:latin typeface="Symbol"/>
                <a:cs typeface="Symbol"/>
              </a:rPr>
              <a:t></a:t>
            </a:r>
            <a:r>
              <a:rPr sz="1900" spc="-20" dirty="0">
                <a:latin typeface="Times New Roman"/>
                <a:cs typeface="Times New Roman"/>
              </a:rPr>
              <a:t> </a:t>
            </a:r>
            <a:r>
              <a:rPr sz="1900" spc="120" dirty="0">
                <a:latin typeface="Times New Roman"/>
                <a:cs typeface="Times New Roman"/>
              </a:rPr>
              <a:t>60</a:t>
            </a:r>
            <a:r>
              <a:rPr sz="1900" spc="270" dirty="0">
                <a:latin typeface="Times New Roman"/>
                <a:cs typeface="Times New Roman"/>
              </a:rPr>
              <a:t> </a:t>
            </a:r>
            <a:r>
              <a:rPr sz="2850" i="1" spc="195" baseline="-43859" dirty="0">
                <a:latin typeface="Times New Roman"/>
                <a:cs typeface="Times New Roman"/>
              </a:rPr>
              <a:t>p	</a:t>
            </a:r>
            <a:r>
              <a:rPr sz="1900" spc="114" dirty="0">
                <a:latin typeface="Times New Roman"/>
                <a:cs typeface="Times New Roman"/>
              </a:rPr>
              <a:t>rpm</a:t>
            </a:r>
            <a:endParaRPr sz="1900">
              <a:latin typeface="Times New Roman"/>
              <a:cs typeface="Times New Roman"/>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77</a:t>
            </a:r>
            <a:endParaRPr sz="1200">
              <a:latin typeface="Arial MT"/>
              <a:cs typeface="Arial MT"/>
            </a:endParaRPr>
          </a:p>
        </p:txBody>
      </p:sp>
      <p:sp>
        <p:nvSpPr>
          <p:cNvPr id="3" name="object 3"/>
          <p:cNvSpPr txBox="1"/>
          <p:nvPr/>
        </p:nvSpPr>
        <p:spPr>
          <a:xfrm>
            <a:off x="154939" y="25374"/>
            <a:ext cx="8906510" cy="6421120"/>
          </a:xfrm>
          <a:prstGeom prst="rect">
            <a:avLst/>
          </a:prstGeom>
        </p:spPr>
        <p:txBody>
          <a:bodyPr vert="horz" wrap="square" lIns="0" tIns="12700" rIns="0" bIns="0" rtlCol="0">
            <a:spAutoFit/>
          </a:bodyPr>
          <a:lstStyle/>
          <a:p>
            <a:pPr marL="12700" marR="198755">
              <a:lnSpc>
                <a:spcPct val="150000"/>
              </a:lnSpc>
              <a:spcBef>
                <a:spcPts val="100"/>
              </a:spcBef>
            </a:pPr>
            <a:r>
              <a:rPr sz="2000" dirty="0">
                <a:latin typeface="Times New Roman"/>
                <a:cs typeface="Times New Roman"/>
              </a:rPr>
              <a:t>between</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stator</a:t>
            </a:r>
            <a:r>
              <a:rPr sz="2000" spc="-30"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rotor</a:t>
            </a:r>
            <a:r>
              <a:rPr sz="2000" spc="480" dirty="0">
                <a:latin typeface="Times New Roman"/>
                <a:cs typeface="Times New Roman"/>
              </a:rPr>
              <a:t> </a:t>
            </a:r>
            <a:r>
              <a:rPr sz="2000" dirty="0">
                <a:latin typeface="Times New Roman"/>
                <a:cs typeface="Times New Roman"/>
              </a:rPr>
              <a:t>induces</a:t>
            </a:r>
            <a:r>
              <a:rPr sz="2000" spc="-4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voltage</a:t>
            </a:r>
            <a:r>
              <a:rPr sz="2000" spc="-3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each</a:t>
            </a:r>
            <a:r>
              <a:rPr sz="2000" spc="-5" dirty="0">
                <a:latin typeface="Times New Roman"/>
                <a:cs typeface="Times New Roman"/>
              </a:rPr>
              <a:t> </a:t>
            </a:r>
            <a:r>
              <a:rPr sz="2000" dirty="0">
                <a:latin typeface="Times New Roman"/>
                <a:cs typeface="Times New Roman"/>
              </a:rPr>
              <a:t>rotor</a:t>
            </a:r>
            <a:r>
              <a:rPr sz="2000" spc="-25" dirty="0">
                <a:latin typeface="Times New Roman"/>
                <a:cs typeface="Times New Roman"/>
              </a:rPr>
              <a:t> </a:t>
            </a:r>
            <a:r>
              <a:rPr sz="2000" dirty="0">
                <a:latin typeface="Times New Roman"/>
                <a:cs typeface="Times New Roman"/>
              </a:rPr>
              <a:t>turn</a:t>
            </a:r>
            <a:r>
              <a:rPr sz="2000" spc="-20" dirty="0">
                <a:latin typeface="Times New Roman"/>
                <a:cs typeface="Times New Roman"/>
              </a:rPr>
              <a:t> </a:t>
            </a:r>
            <a:r>
              <a:rPr sz="2000" dirty="0">
                <a:latin typeface="Times New Roman"/>
                <a:cs typeface="Times New Roman"/>
              </a:rPr>
              <a:t>linking</a:t>
            </a:r>
            <a:r>
              <a:rPr sz="2000" spc="-35" dirty="0">
                <a:latin typeface="Times New Roman"/>
                <a:cs typeface="Times New Roman"/>
              </a:rPr>
              <a:t> </a:t>
            </a:r>
            <a:r>
              <a:rPr sz="2000" dirty="0">
                <a:latin typeface="Times New Roman"/>
                <a:cs typeface="Times New Roman"/>
              </a:rPr>
              <a:t>the</a:t>
            </a:r>
            <a:r>
              <a:rPr sz="2000" spc="-5" dirty="0">
                <a:latin typeface="Times New Roman"/>
                <a:cs typeface="Times New Roman"/>
              </a:rPr>
              <a:t> stator </a:t>
            </a:r>
            <a:r>
              <a:rPr sz="2000" spc="-484" dirty="0">
                <a:latin typeface="Times New Roman"/>
                <a:cs typeface="Times New Roman"/>
              </a:rPr>
              <a:t> </a:t>
            </a:r>
            <a:r>
              <a:rPr sz="2000" dirty="0">
                <a:latin typeface="Times New Roman"/>
                <a:cs typeface="Times New Roman"/>
              </a:rPr>
              <a:t>flux</a:t>
            </a:r>
            <a:r>
              <a:rPr sz="2000" spc="480" dirty="0">
                <a:latin typeface="Times New Roman"/>
                <a:cs typeface="Times New Roman"/>
              </a:rPr>
              <a:t> </a:t>
            </a:r>
            <a:r>
              <a:rPr sz="2000" i="1" dirty="0">
                <a:latin typeface="Times New Roman"/>
                <a:cs typeface="Times New Roman"/>
              </a:rPr>
              <a:t>V</a:t>
            </a:r>
            <a:r>
              <a:rPr sz="2000" i="1" spc="-35" dirty="0">
                <a:latin typeface="Times New Roman"/>
                <a:cs typeface="Times New Roman"/>
              </a:rPr>
              <a:t> </a:t>
            </a:r>
            <a:r>
              <a:rPr sz="2000" i="1" dirty="0">
                <a:latin typeface="Times New Roman"/>
                <a:cs typeface="Times New Roman"/>
              </a:rPr>
              <a:t>=</a:t>
            </a:r>
            <a:r>
              <a:rPr sz="2000" i="1" spc="-5" dirty="0">
                <a:latin typeface="Times New Roman"/>
                <a:cs typeface="Times New Roman"/>
              </a:rPr>
              <a:t> (-dΦ/dt),</a:t>
            </a:r>
            <a:r>
              <a:rPr sz="2000" i="1" spc="-20" dirty="0">
                <a:latin typeface="Times New Roman"/>
                <a:cs typeface="Times New Roman"/>
              </a:rPr>
              <a:t> </a:t>
            </a:r>
            <a:r>
              <a:rPr sz="2000" i="1" dirty="0">
                <a:latin typeface="Times New Roman"/>
                <a:cs typeface="Times New Roman"/>
              </a:rPr>
              <a:t>Φ </a:t>
            </a:r>
            <a:r>
              <a:rPr sz="2000" dirty="0">
                <a:latin typeface="Times New Roman"/>
                <a:cs typeface="Times New Roman"/>
              </a:rPr>
              <a:t>being</a:t>
            </a:r>
            <a:r>
              <a:rPr sz="2000" spc="-5"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spc="-5" dirty="0">
                <a:latin typeface="Times New Roman"/>
                <a:cs typeface="Times New Roman"/>
              </a:rPr>
              <a:t>magnetic</a:t>
            </a:r>
            <a:r>
              <a:rPr sz="2000" spc="-15" dirty="0">
                <a:latin typeface="Times New Roman"/>
                <a:cs typeface="Times New Roman"/>
              </a:rPr>
              <a:t> </a:t>
            </a:r>
            <a:r>
              <a:rPr sz="2000" dirty="0">
                <a:latin typeface="Times New Roman"/>
                <a:cs typeface="Times New Roman"/>
              </a:rPr>
              <a:t>flux</a:t>
            </a:r>
            <a:r>
              <a:rPr sz="2000" spc="-10" dirty="0">
                <a:latin typeface="Times New Roman"/>
                <a:cs typeface="Times New Roman"/>
              </a:rPr>
              <a:t> </a:t>
            </a:r>
            <a:r>
              <a:rPr sz="2000" dirty="0">
                <a:latin typeface="Times New Roman"/>
                <a:cs typeface="Times New Roman"/>
              </a:rPr>
              <a:t>linking</a:t>
            </a:r>
            <a:r>
              <a:rPr sz="2000" spc="-4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rotor</a:t>
            </a:r>
            <a:r>
              <a:rPr sz="2000" spc="-25" dirty="0">
                <a:latin typeface="Times New Roman"/>
                <a:cs typeface="Times New Roman"/>
              </a:rPr>
              <a:t> </a:t>
            </a:r>
            <a:r>
              <a:rPr sz="2000" dirty="0">
                <a:latin typeface="Times New Roman"/>
                <a:cs typeface="Times New Roman"/>
              </a:rPr>
              <a:t>turn.</a:t>
            </a:r>
            <a:endParaRPr sz="2000">
              <a:latin typeface="Times New Roman"/>
              <a:cs typeface="Times New Roman"/>
            </a:endParaRPr>
          </a:p>
          <a:p>
            <a:pPr marL="12700">
              <a:lnSpc>
                <a:spcPct val="100000"/>
              </a:lnSpc>
              <a:spcBef>
                <a:spcPts val="1200"/>
              </a:spcBef>
            </a:pPr>
            <a:r>
              <a:rPr sz="2000" b="1" dirty="0">
                <a:latin typeface="Times New Roman"/>
                <a:cs typeface="Times New Roman"/>
              </a:rPr>
              <a:t>Foundations:-</a:t>
            </a:r>
            <a:endParaRPr sz="2000">
              <a:latin typeface="Times New Roman"/>
              <a:cs typeface="Times New Roman"/>
            </a:endParaRPr>
          </a:p>
          <a:p>
            <a:pPr marL="927100">
              <a:lnSpc>
                <a:spcPct val="100000"/>
              </a:lnSpc>
              <a:spcBef>
                <a:spcPts val="1200"/>
              </a:spcBef>
            </a:pP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type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foundations</a:t>
            </a:r>
            <a:r>
              <a:rPr sz="2000" spc="-40" dirty="0">
                <a:latin typeface="Times New Roman"/>
                <a:cs typeface="Times New Roman"/>
              </a:rPr>
              <a:t> </a:t>
            </a:r>
            <a:r>
              <a:rPr sz="2000" dirty="0">
                <a:latin typeface="Times New Roman"/>
                <a:cs typeface="Times New Roman"/>
              </a:rPr>
              <a:t>required</a:t>
            </a:r>
            <a:r>
              <a:rPr sz="2000" spc="-40"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anchor</a:t>
            </a:r>
            <a:r>
              <a:rPr sz="2000" spc="-25" dirty="0">
                <a:latin typeface="Times New Roman"/>
                <a:cs typeface="Times New Roman"/>
              </a:rPr>
              <a:t> </a:t>
            </a:r>
            <a:r>
              <a:rPr sz="2000" dirty="0">
                <a:latin typeface="Times New Roman"/>
                <a:cs typeface="Times New Roman"/>
              </a:rPr>
              <a:t>towers</a:t>
            </a:r>
            <a:r>
              <a:rPr sz="2000" spc="-25" dirty="0">
                <a:latin typeface="Times New Roman"/>
                <a:cs typeface="Times New Roman"/>
              </a:rPr>
              <a:t> </a:t>
            </a:r>
            <a:r>
              <a:rPr sz="2000" dirty="0">
                <a:latin typeface="Times New Roman"/>
                <a:cs typeface="Times New Roman"/>
              </a:rPr>
              <a:t>and thus</a:t>
            </a:r>
            <a:r>
              <a:rPr sz="2000" spc="-30" dirty="0">
                <a:latin typeface="Times New Roman"/>
                <a:cs typeface="Times New Roman"/>
              </a:rPr>
              <a:t> </a:t>
            </a:r>
            <a:r>
              <a:rPr sz="2000" dirty="0">
                <a:latin typeface="Times New Roman"/>
                <a:cs typeface="Times New Roman"/>
              </a:rPr>
              <a:t>wind</a:t>
            </a:r>
            <a:r>
              <a:rPr sz="2000" spc="-10" dirty="0">
                <a:latin typeface="Times New Roman"/>
                <a:cs typeface="Times New Roman"/>
              </a:rPr>
              <a:t> </a:t>
            </a:r>
            <a:r>
              <a:rPr sz="2000" spc="-5" dirty="0">
                <a:latin typeface="Times New Roman"/>
                <a:cs typeface="Times New Roman"/>
              </a:rPr>
              <a:t>energy</a:t>
            </a:r>
            <a:endParaRPr sz="2000">
              <a:latin typeface="Times New Roman"/>
              <a:cs typeface="Times New Roman"/>
            </a:endParaRPr>
          </a:p>
          <a:p>
            <a:pPr marL="12700" marR="5080">
              <a:lnSpc>
                <a:spcPct val="150000"/>
              </a:lnSpc>
            </a:pPr>
            <a:r>
              <a:rPr sz="2000" dirty="0">
                <a:latin typeface="Times New Roman"/>
                <a:cs typeface="Times New Roman"/>
              </a:rPr>
              <a:t>converters,</a:t>
            </a:r>
            <a:r>
              <a:rPr sz="2000" spc="-35" dirty="0">
                <a:latin typeface="Times New Roman"/>
                <a:cs typeface="Times New Roman"/>
              </a:rPr>
              <a:t> </a:t>
            </a:r>
            <a:r>
              <a:rPr sz="2000" dirty="0">
                <a:latin typeface="Times New Roman"/>
                <a:cs typeface="Times New Roman"/>
              </a:rPr>
              <a:t>into</a:t>
            </a:r>
            <a:r>
              <a:rPr sz="2000" spc="-10" dirty="0">
                <a:latin typeface="Times New Roman"/>
                <a:cs typeface="Times New Roman"/>
              </a:rPr>
              <a:t> </a:t>
            </a:r>
            <a:r>
              <a:rPr sz="2000" dirty="0">
                <a:latin typeface="Times New Roman"/>
                <a:cs typeface="Times New Roman"/>
              </a:rPr>
              <a:t>the ground</a:t>
            </a:r>
            <a:r>
              <a:rPr sz="2000" spc="-35" dirty="0">
                <a:latin typeface="Times New Roman"/>
                <a:cs typeface="Times New Roman"/>
              </a:rPr>
              <a:t> </a:t>
            </a:r>
            <a:r>
              <a:rPr sz="2000" dirty="0">
                <a:latin typeface="Times New Roman"/>
                <a:cs typeface="Times New Roman"/>
              </a:rPr>
              <a:t>depends</a:t>
            </a:r>
            <a:r>
              <a:rPr sz="2000" spc="-25" dirty="0">
                <a:latin typeface="Times New Roman"/>
                <a:cs typeface="Times New Roman"/>
              </a:rPr>
              <a:t> </a:t>
            </a:r>
            <a:r>
              <a:rPr sz="2000" dirty="0">
                <a:latin typeface="Times New Roman"/>
                <a:cs typeface="Times New Roman"/>
              </a:rPr>
              <a:t>upon</a:t>
            </a:r>
            <a:r>
              <a:rPr sz="2000" spc="-15" dirty="0">
                <a:latin typeface="Times New Roman"/>
                <a:cs typeface="Times New Roman"/>
              </a:rPr>
              <a:t> </a:t>
            </a:r>
            <a:r>
              <a:rPr sz="2000" dirty="0">
                <a:latin typeface="Times New Roman"/>
                <a:cs typeface="Times New Roman"/>
              </a:rPr>
              <a:t>the plant</a:t>
            </a:r>
            <a:r>
              <a:rPr sz="2000" spc="-10" dirty="0">
                <a:latin typeface="Times New Roman"/>
                <a:cs typeface="Times New Roman"/>
              </a:rPr>
              <a:t> </a:t>
            </a:r>
            <a:r>
              <a:rPr sz="2000" spc="-5" dirty="0">
                <a:latin typeface="Times New Roman"/>
                <a:cs typeface="Times New Roman"/>
              </a:rPr>
              <a:t>size,</a:t>
            </a:r>
            <a:r>
              <a:rPr sz="2000" spc="-10" dirty="0">
                <a:latin typeface="Times New Roman"/>
                <a:cs typeface="Times New Roman"/>
              </a:rPr>
              <a:t> </a:t>
            </a:r>
            <a:r>
              <a:rPr sz="2000" spc="-5" dirty="0">
                <a:latin typeface="Times New Roman"/>
                <a:cs typeface="Times New Roman"/>
              </a:rPr>
              <a:t>meteorological</a:t>
            </a:r>
            <a:r>
              <a:rPr sz="2000" spc="-30"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dirty="0">
                <a:latin typeface="Times New Roman"/>
                <a:cs typeface="Times New Roman"/>
              </a:rPr>
              <a:t>operational </a:t>
            </a:r>
            <a:r>
              <a:rPr sz="2000" spc="-484" dirty="0">
                <a:latin typeface="Times New Roman"/>
                <a:cs typeface="Times New Roman"/>
              </a:rPr>
              <a:t> </a:t>
            </a:r>
            <a:r>
              <a:rPr sz="2000" dirty="0">
                <a:latin typeface="Times New Roman"/>
                <a:cs typeface="Times New Roman"/>
              </a:rPr>
              <a:t>stress and local soil </a:t>
            </a:r>
            <a:r>
              <a:rPr sz="2000" spc="-5" dirty="0">
                <a:latin typeface="Times New Roman"/>
                <a:cs typeface="Times New Roman"/>
              </a:rPr>
              <a:t>conditions. </a:t>
            </a:r>
            <a:r>
              <a:rPr sz="2000" dirty="0">
                <a:latin typeface="Times New Roman"/>
                <a:cs typeface="Times New Roman"/>
              </a:rPr>
              <a:t>Erection of wind converters on a coastal </a:t>
            </a:r>
            <a:r>
              <a:rPr sz="2000" spc="-5" dirty="0">
                <a:latin typeface="Times New Roman"/>
                <a:cs typeface="Times New Roman"/>
              </a:rPr>
              <a:t>line is much </a:t>
            </a:r>
            <a:r>
              <a:rPr sz="2000" dirty="0">
                <a:latin typeface="Times New Roman"/>
                <a:cs typeface="Times New Roman"/>
              </a:rPr>
              <a:t> </a:t>
            </a:r>
            <a:r>
              <a:rPr sz="2000" spc="-5" dirty="0">
                <a:latin typeface="Times New Roman"/>
                <a:cs typeface="Times New Roman"/>
              </a:rPr>
              <a:t>more </a:t>
            </a:r>
            <a:r>
              <a:rPr sz="2000" spc="-20" dirty="0">
                <a:latin typeface="Times New Roman"/>
                <a:cs typeface="Times New Roman"/>
              </a:rPr>
              <a:t>costly. </a:t>
            </a:r>
            <a:r>
              <a:rPr sz="2000" dirty="0">
                <a:latin typeface="Times New Roman"/>
                <a:cs typeface="Times New Roman"/>
              </a:rPr>
              <a:t>Depending on the soil conditions, there </a:t>
            </a:r>
            <a:r>
              <a:rPr sz="2000" spc="-5" dirty="0">
                <a:latin typeface="Times New Roman"/>
                <a:cs typeface="Times New Roman"/>
              </a:rPr>
              <a:t>types </a:t>
            </a:r>
            <a:r>
              <a:rPr sz="2000" dirty="0">
                <a:latin typeface="Times New Roman"/>
                <a:cs typeface="Times New Roman"/>
              </a:rPr>
              <a:t>of foundations </a:t>
            </a:r>
            <a:r>
              <a:rPr sz="2000" spc="-5" dirty="0">
                <a:latin typeface="Times New Roman"/>
                <a:cs typeface="Times New Roman"/>
              </a:rPr>
              <a:t>namely </a:t>
            </a:r>
            <a:r>
              <a:rPr sz="2000" dirty="0">
                <a:latin typeface="Times New Roman"/>
                <a:cs typeface="Times New Roman"/>
              </a:rPr>
              <a:t> gravity foundation, monopole foundation and tripod foundations are used . All these </a:t>
            </a:r>
            <a:r>
              <a:rPr sz="2000" spc="5" dirty="0">
                <a:latin typeface="Times New Roman"/>
                <a:cs typeface="Times New Roman"/>
              </a:rPr>
              <a:t> </a:t>
            </a:r>
            <a:r>
              <a:rPr sz="2000" dirty="0">
                <a:latin typeface="Times New Roman"/>
                <a:cs typeface="Times New Roman"/>
              </a:rPr>
              <a:t>foundations</a:t>
            </a:r>
            <a:r>
              <a:rPr sz="2000" spc="-50"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discussed</a:t>
            </a:r>
            <a:r>
              <a:rPr sz="2000" spc="-40"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beginning.</a:t>
            </a:r>
            <a:endParaRPr sz="2000">
              <a:latin typeface="Times New Roman"/>
              <a:cs typeface="Times New Roman"/>
            </a:endParaRPr>
          </a:p>
          <a:p>
            <a:pPr marL="12700">
              <a:lnSpc>
                <a:spcPct val="100000"/>
              </a:lnSpc>
              <a:spcBef>
                <a:spcPts val="1340"/>
              </a:spcBef>
            </a:pPr>
            <a:r>
              <a:rPr sz="2400" b="1" spc="-35" dirty="0">
                <a:latin typeface="Times New Roman"/>
                <a:cs typeface="Times New Roman"/>
              </a:rPr>
              <a:t>Turbine </a:t>
            </a:r>
            <a:r>
              <a:rPr sz="2400" b="1" dirty="0">
                <a:latin typeface="Times New Roman"/>
                <a:cs typeface="Times New Roman"/>
              </a:rPr>
              <a:t>Rating:-</a:t>
            </a:r>
            <a:endParaRPr sz="2400">
              <a:latin typeface="Times New Roman"/>
              <a:cs typeface="Times New Roman"/>
            </a:endParaRPr>
          </a:p>
          <a:p>
            <a:pPr marL="12700" marR="60960">
              <a:lnSpc>
                <a:spcPct val="150000"/>
              </a:lnSpc>
              <a:spcBef>
                <a:spcPts val="105"/>
              </a:spcBef>
            </a:pPr>
            <a:r>
              <a:rPr sz="2000" dirty="0">
                <a:latin typeface="Times New Roman"/>
                <a:cs typeface="Times New Roman"/>
              </a:rPr>
              <a:t>The </a:t>
            </a:r>
            <a:r>
              <a:rPr sz="2000" spc="-5" dirty="0">
                <a:latin typeface="Times New Roman"/>
                <a:cs typeface="Times New Roman"/>
              </a:rPr>
              <a:t>normal</a:t>
            </a:r>
            <a:r>
              <a:rPr sz="2000" spc="-10" dirty="0">
                <a:latin typeface="Times New Roman"/>
                <a:cs typeface="Times New Roman"/>
              </a:rPr>
              <a:t> </a:t>
            </a:r>
            <a:r>
              <a:rPr sz="2000" spc="-5" dirty="0">
                <a:latin typeface="Times New Roman"/>
                <a:cs typeface="Times New Roman"/>
              </a:rPr>
              <a:t>rating</a:t>
            </a:r>
            <a:r>
              <a:rPr sz="2000" spc="-2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a wind</a:t>
            </a:r>
            <a:r>
              <a:rPr sz="2000" spc="-10" dirty="0">
                <a:latin typeface="Times New Roman"/>
                <a:cs typeface="Times New Roman"/>
              </a:rPr>
              <a:t> </a:t>
            </a:r>
            <a:r>
              <a:rPr sz="2000" dirty="0">
                <a:latin typeface="Times New Roman"/>
                <a:cs typeface="Times New Roman"/>
              </a:rPr>
              <a:t>turbine</a:t>
            </a:r>
            <a:r>
              <a:rPr sz="2000" spc="-30" dirty="0">
                <a:latin typeface="Times New Roman"/>
                <a:cs typeface="Times New Roman"/>
              </a:rPr>
              <a:t> </a:t>
            </a:r>
            <a:r>
              <a:rPr sz="2000" dirty="0">
                <a:latin typeface="Times New Roman"/>
                <a:cs typeface="Times New Roman"/>
              </a:rPr>
              <a:t>has</a:t>
            </a:r>
            <a:r>
              <a:rPr sz="2000" spc="5" dirty="0">
                <a:latin typeface="Times New Roman"/>
                <a:cs typeface="Times New Roman"/>
              </a:rPr>
              <a:t> </a:t>
            </a:r>
            <a:r>
              <a:rPr sz="2000" dirty="0">
                <a:latin typeface="Times New Roman"/>
                <a:cs typeface="Times New Roman"/>
              </a:rPr>
              <a:t>no</a:t>
            </a:r>
            <a:r>
              <a:rPr sz="2000" spc="-15" dirty="0">
                <a:latin typeface="Times New Roman"/>
                <a:cs typeface="Times New Roman"/>
              </a:rPr>
              <a:t> </a:t>
            </a:r>
            <a:r>
              <a:rPr sz="2000" dirty="0">
                <a:latin typeface="Times New Roman"/>
                <a:cs typeface="Times New Roman"/>
              </a:rPr>
              <a:t>standard</a:t>
            </a:r>
            <a:r>
              <a:rPr sz="2000" spc="-30" dirty="0">
                <a:latin typeface="Times New Roman"/>
                <a:cs typeface="Times New Roman"/>
              </a:rPr>
              <a:t> </a:t>
            </a:r>
            <a:r>
              <a:rPr sz="2000" dirty="0">
                <a:latin typeface="Times New Roman"/>
                <a:cs typeface="Times New Roman"/>
              </a:rPr>
              <a:t>global</a:t>
            </a:r>
            <a:r>
              <a:rPr sz="2000" spc="-30" dirty="0">
                <a:latin typeface="Times New Roman"/>
                <a:cs typeface="Times New Roman"/>
              </a:rPr>
              <a:t> </a:t>
            </a:r>
            <a:r>
              <a:rPr sz="2000" dirty="0">
                <a:latin typeface="Times New Roman"/>
                <a:cs typeface="Times New Roman"/>
              </a:rPr>
              <a:t>rating.</a:t>
            </a:r>
            <a:r>
              <a:rPr sz="2000" spc="-65" dirty="0">
                <a:latin typeface="Times New Roman"/>
                <a:cs typeface="Times New Roman"/>
              </a:rPr>
              <a:t> </a:t>
            </a:r>
            <a:r>
              <a:rPr sz="2000" dirty="0">
                <a:latin typeface="Times New Roman"/>
                <a:cs typeface="Times New Roman"/>
              </a:rPr>
              <a:t>The power</a:t>
            </a:r>
            <a:r>
              <a:rPr sz="2000" spc="-10" dirty="0">
                <a:latin typeface="Times New Roman"/>
                <a:cs typeface="Times New Roman"/>
              </a:rPr>
              <a:t> </a:t>
            </a:r>
            <a:r>
              <a:rPr sz="2000" dirty="0">
                <a:latin typeface="Times New Roman"/>
                <a:cs typeface="Times New Roman"/>
              </a:rPr>
              <a:t>output</a:t>
            </a:r>
            <a:r>
              <a:rPr sz="2000" spc="-45" dirty="0">
                <a:latin typeface="Times New Roman"/>
                <a:cs typeface="Times New Roman"/>
              </a:rPr>
              <a:t> </a:t>
            </a:r>
            <a:r>
              <a:rPr sz="2000" dirty="0">
                <a:latin typeface="Times New Roman"/>
                <a:cs typeface="Times New Roman"/>
              </a:rPr>
              <a:t>of </a:t>
            </a:r>
            <a:r>
              <a:rPr sz="2000" spc="-484" dirty="0">
                <a:latin typeface="Times New Roman"/>
                <a:cs typeface="Times New Roman"/>
              </a:rPr>
              <a:t> </a:t>
            </a:r>
            <a:r>
              <a:rPr sz="2000" dirty="0">
                <a:latin typeface="Times New Roman"/>
                <a:cs typeface="Times New Roman"/>
              </a:rPr>
              <a:t>a turbine is proportional to the square of the rotor </a:t>
            </a:r>
            <a:r>
              <a:rPr sz="2000" spc="-5" dirty="0">
                <a:latin typeface="Times New Roman"/>
                <a:cs typeface="Times New Roman"/>
              </a:rPr>
              <a:t>diameter </a:t>
            </a:r>
            <a:r>
              <a:rPr sz="2000" dirty="0">
                <a:latin typeface="Times New Roman"/>
                <a:cs typeface="Times New Roman"/>
              </a:rPr>
              <a:t>and </a:t>
            </a:r>
            <a:r>
              <a:rPr sz="2000" spc="-5" dirty="0">
                <a:latin typeface="Times New Roman"/>
                <a:cs typeface="Times New Roman"/>
              </a:rPr>
              <a:t>also </a:t>
            </a:r>
            <a:r>
              <a:rPr sz="2000" dirty="0">
                <a:latin typeface="Times New Roman"/>
                <a:cs typeface="Times New Roman"/>
              </a:rPr>
              <a:t>to the cube of the </a:t>
            </a:r>
            <a:r>
              <a:rPr sz="2000" spc="5" dirty="0">
                <a:latin typeface="Times New Roman"/>
                <a:cs typeface="Times New Roman"/>
              </a:rPr>
              <a:t> </a:t>
            </a:r>
            <a:r>
              <a:rPr sz="2000" dirty="0">
                <a:latin typeface="Times New Roman"/>
                <a:cs typeface="Times New Roman"/>
              </a:rPr>
              <a:t>wind</a:t>
            </a:r>
            <a:r>
              <a:rPr sz="2000" spc="-15" dirty="0">
                <a:latin typeface="Times New Roman"/>
                <a:cs typeface="Times New Roman"/>
              </a:rPr>
              <a:t> </a:t>
            </a:r>
            <a:r>
              <a:rPr sz="2000" dirty="0">
                <a:latin typeface="Times New Roman"/>
                <a:cs typeface="Times New Roman"/>
              </a:rPr>
              <a:t>speed.</a:t>
            </a:r>
            <a:endParaRPr sz="2000">
              <a:latin typeface="Times New Roman"/>
              <a:cs typeface="Times New Roman"/>
            </a:endParaRPr>
          </a:p>
          <a:p>
            <a:pPr marL="12700">
              <a:lnSpc>
                <a:spcPct val="100000"/>
              </a:lnSpc>
              <a:spcBef>
                <a:spcPts val="430"/>
              </a:spcBef>
              <a:tabLst>
                <a:tab pos="324485" algn="l"/>
              </a:tabLst>
            </a:pPr>
            <a:r>
              <a:rPr sz="2000" dirty="0">
                <a:latin typeface="Times New Roman"/>
                <a:cs typeface="Times New Roman"/>
              </a:rPr>
              <a:t>*	The</a:t>
            </a:r>
            <a:r>
              <a:rPr sz="2000" spc="-5" dirty="0">
                <a:latin typeface="Times New Roman"/>
                <a:cs typeface="Times New Roman"/>
              </a:rPr>
              <a:t> </a:t>
            </a:r>
            <a:r>
              <a:rPr sz="2000" dirty="0">
                <a:latin typeface="Times New Roman"/>
                <a:cs typeface="Times New Roman"/>
              </a:rPr>
              <a:t>rotor</a:t>
            </a:r>
            <a:r>
              <a:rPr sz="2000" spc="-2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dirty="0">
                <a:latin typeface="Times New Roman"/>
                <a:cs typeface="Times New Roman"/>
              </a:rPr>
              <a:t>given</a:t>
            </a:r>
            <a:r>
              <a:rPr sz="2000" spc="-25" dirty="0">
                <a:latin typeface="Times New Roman"/>
                <a:cs typeface="Times New Roman"/>
              </a:rPr>
              <a:t> </a:t>
            </a:r>
            <a:r>
              <a:rPr sz="2000" spc="-5" dirty="0">
                <a:latin typeface="Times New Roman"/>
                <a:cs typeface="Times New Roman"/>
              </a:rPr>
              <a:t>diameter</a:t>
            </a:r>
            <a:r>
              <a:rPr sz="2000" dirty="0">
                <a:latin typeface="Times New Roman"/>
                <a:cs typeface="Times New Roman"/>
              </a:rPr>
              <a:t> </a:t>
            </a:r>
            <a:r>
              <a:rPr sz="2000" spc="-5" dirty="0">
                <a:latin typeface="Times New Roman"/>
                <a:cs typeface="Times New Roman"/>
              </a:rPr>
              <a:t>will</a:t>
            </a:r>
            <a:r>
              <a:rPr sz="2000" spc="-10" dirty="0">
                <a:latin typeface="Times New Roman"/>
                <a:cs typeface="Times New Roman"/>
              </a:rPr>
              <a:t> </a:t>
            </a:r>
            <a:r>
              <a:rPr sz="2000" dirty="0">
                <a:latin typeface="Times New Roman"/>
                <a:cs typeface="Times New Roman"/>
              </a:rPr>
              <a:t>generate</a:t>
            </a:r>
            <a:r>
              <a:rPr sz="2000" spc="-25" dirty="0">
                <a:latin typeface="Times New Roman"/>
                <a:cs typeface="Times New Roman"/>
              </a:rPr>
              <a:t> </a:t>
            </a:r>
            <a:r>
              <a:rPr sz="2000" spc="-5" dirty="0">
                <a:latin typeface="Times New Roman"/>
                <a:cs typeface="Times New Roman"/>
              </a:rPr>
              <a:t>different</a:t>
            </a:r>
            <a:r>
              <a:rPr sz="2000" spc="-40" dirty="0">
                <a:latin typeface="Times New Roman"/>
                <a:cs typeface="Times New Roman"/>
              </a:rPr>
              <a:t> </a:t>
            </a:r>
            <a:r>
              <a:rPr sz="2000" dirty="0">
                <a:latin typeface="Times New Roman"/>
                <a:cs typeface="Times New Roman"/>
              </a:rPr>
              <a:t>power</a:t>
            </a:r>
            <a:r>
              <a:rPr sz="2000" spc="-20" dirty="0">
                <a:latin typeface="Times New Roman"/>
                <a:cs typeface="Times New Roman"/>
              </a:rPr>
              <a:t> </a:t>
            </a:r>
            <a:r>
              <a:rPr sz="2000" dirty="0">
                <a:latin typeface="Times New Roman"/>
                <a:cs typeface="Times New Roman"/>
              </a:rPr>
              <a:t>at</a:t>
            </a:r>
            <a:r>
              <a:rPr sz="2000" spc="-5" dirty="0">
                <a:latin typeface="Times New Roman"/>
                <a:cs typeface="Times New Roman"/>
              </a:rPr>
              <a:t> different</a:t>
            </a:r>
            <a:r>
              <a:rPr sz="2000" spc="-40" dirty="0">
                <a:latin typeface="Times New Roman"/>
                <a:cs typeface="Times New Roman"/>
              </a:rPr>
              <a:t> </a:t>
            </a:r>
            <a:r>
              <a:rPr sz="2000" dirty="0">
                <a:latin typeface="Times New Roman"/>
                <a:cs typeface="Times New Roman"/>
              </a:rPr>
              <a:t>wind</a:t>
            </a:r>
            <a:r>
              <a:rPr sz="2000" spc="-10" dirty="0">
                <a:latin typeface="Times New Roman"/>
                <a:cs typeface="Times New Roman"/>
              </a:rPr>
              <a:t> </a:t>
            </a:r>
            <a:r>
              <a:rPr sz="2000" dirty="0">
                <a:latin typeface="Times New Roman"/>
                <a:cs typeface="Times New Roman"/>
              </a:rPr>
              <a:t>speed</a:t>
            </a:r>
            <a:endParaRPr sz="2000">
              <a:latin typeface="Times New Roman"/>
              <a:cs typeface="Times New Roman"/>
            </a:endParaRPr>
          </a:p>
        </p:txBody>
      </p:sp>
      <p:sp>
        <p:nvSpPr>
          <p:cNvPr id="4" name="object 4"/>
          <p:cNvSpPr txBox="1"/>
          <p:nvPr/>
        </p:nvSpPr>
        <p:spPr>
          <a:xfrm>
            <a:off x="154939" y="6420713"/>
            <a:ext cx="503872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(like</a:t>
            </a:r>
            <a:r>
              <a:rPr sz="2000" spc="-30" dirty="0">
                <a:latin typeface="Times New Roman"/>
                <a:cs typeface="Times New Roman"/>
              </a:rPr>
              <a:t> </a:t>
            </a:r>
            <a:r>
              <a:rPr sz="2000" spc="5" dirty="0">
                <a:latin typeface="Times New Roman"/>
                <a:cs typeface="Times New Roman"/>
              </a:rPr>
              <a:t>300</a:t>
            </a:r>
            <a:r>
              <a:rPr sz="2000" spc="-35" dirty="0">
                <a:latin typeface="Times New Roman"/>
                <a:cs typeface="Times New Roman"/>
              </a:rPr>
              <a:t> </a:t>
            </a:r>
            <a:r>
              <a:rPr sz="2000" dirty="0">
                <a:latin typeface="Times New Roman"/>
                <a:cs typeface="Times New Roman"/>
              </a:rPr>
              <a:t>KW</a:t>
            </a:r>
            <a:r>
              <a:rPr sz="2000" spc="-40" dirty="0">
                <a:latin typeface="Times New Roman"/>
                <a:cs typeface="Times New Roman"/>
              </a:rPr>
              <a:t> </a:t>
            </a:r>
            <a:r>
              <a:rPr sz="2000" dirty="0">
                <a:latin typeface="Times New Roman"/>
                <a:cs typeface="Times New Roman"/>
              </a:rPr>
              <a:t>at</a:t>
            </a:r>
            <a:r>
              <a:rPr sz="2000" spc="-10" dirty="0">
                <a:latin typeface="Times New Roman"/>
                <a:cs typeface="Times New Roman"/>
              </a:rPr>
              <a:t> </a:t>
            </a:r>
            <a:r>
              <a:rPr sz="2000" spc="-5" dirty="0">
                <a:latin typeface="Times New Roman"/>
                <a:cs typeface="Times New Roman"/>
              </a:rPr>
              <a:t>7m/sec</a:t>
            </a:r>
            <a:r>
              <a:rPr sz="2000" spc="-15"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spc="5" dirty="0">
                <a:latin typeface="Times New Roman"/>
                <a:cs typeface="Times New Roman"/>
              </a:rPr>
              <a:t>450</a:t>
            </a:r>
            <a:r>
              <a:rPr sz="2000" spc="-35" dirty="0">
                <a:latin typeface="Times New Roman"/>
                <a:cs typeface="Times New Roman"/>
              </a:rPr>
              <a:t> </a:t>
            </a:r>
            <a:r>
              <a:rPr sz="2000" dirty="0">
                <a:latin typeface="Times New Roman"/>
                <a:cs typeface="Times New Roman"/>
              </a:rPr>
              <a:t>KW</a:t>
            </a:r>
            <a:r>
              <a:rPr sz="2000" spc="-40" dirty="0">
                <a:latin typeface="Times New Roman"/>
                <a:cs typeface="Times New Roman"/>
              </a:rPr>
              <a:t> </a:t>
            </a:r>
            <a:r>
              <a:rPr sz="2000" dirty="0">
                <a:latin typeface="Times New Roman"/>
                <a:cs typeface="Times New Roman"/>
              </a:rPr>
              <a:t>at</a:t>
            </a:r>
            <a:r>
              <a:rPr sz="2000" spc="-20" dirty="0">
                <a:latin typeface="Times New Roman"/>
                <a:cs typeface="Times New Roman"/>
              </a:rPr>
              <a:t> </a:t>
            </a:r>
            <a:r>
              <a:rPr sz="2000" dirty="0">
                <a:latin typeface="Times New Roman"/>
                <a:cs typeface="Times New Roman"/>
              </a:rPr>
              <a:t>8</a:t>
            </a:r>
            <a:r>
              <a:rPr sz="2000" spc="-5" dirty="0">
                <a:latin typeface="Times New Roman"/>
                <a:cs typeface="Times New Roman"/>
              </a:rPr>
              <a:t> m/sec).</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77</a:t>
            </a:fld>
            <a:endParaRPr sz="1200">
              <a:latin typeface="Arial MT"/>
              <a:cs typeface="Arial MT"/>
            </a:endParaRPr>
          </a:p>
        </p:txBody>
      </p:sp>
      <p:sp>
        <p:nvSpPr>
          <p:cNvPr id="2" name="object 2"/>
          <p:cNvSpPr txBox="1"/>
          <p:nvPr/>
        </p:nvSpPr>
        <p:spPr>
          <a:xfrm>
            <a:off x="154939" y="45141"/>
            <a:ext cx="8576945" cy="1855470"/>
          </a:xfrm>
          <a:prstGeom prst="rect">
            <a:avLst/>
          </a:prstGeom>
        </p:spPr>
        <p:txBody>
          <a:bodyPr vert="horz" wrap="square" lIns="0" tIns="165735" rIns="0" bIns="0" rtlCol="0">
            <a:spAutoFit/>
          </a:bodyPr>
          <a:lstStyle/>
          <a:p>
            <a:pPr marL="393065" indent="-381000">
              <a:lnSpc>
                <a:spcPct val="100000"/>
              </a:lnSpc>
              <a:spcBef>
                <a:spcPts val="1305"/>
              </a:spcBef>
              <a:buChar char="*"/>
              <a:tabLst>
                <a:tab pos="393065" algn="l"/>
                <a:tab pos="393700" algn="l"/>
              </a:tabLst>
            </a:pPr>
            <a:r>
              <a:rPr sz="2000" dirty="0">
                <a:latin typeface="Times New Roman"/>
                <a:cs typeface="Times New Roman"/>
              </a:rPr>
              <a:t>Many</a:t>
            </a:r>
            <a:r>
              <a:rPr sz="2000" spc="-10" dirty="0">
                <a:latin typeface="Times New Roman"/>
                <a:cs typeface="Times New Roman"/>
              </a:rPr>
              <a:t> </a:t>
            </a:r>
            <a:r>
              <a:rPr sz="2000" dirty="0">
                <a:latin typeface="Times New Roman"/>
                <a:cs typeface="Times New Roman"/>
              </a:rPr>
              <a:t>manufacturers</a:t>
            </a:r>
            <a:r>
              <a:rPr sz="2000" spc="-40" dirty="0">
                <a:latin typeface="Times New Roman"/>
                <a:cs typeface="Times New Roman"/>
              </a:rPr>
              <a:t> </a:t>
            </a:r>
            <a:r>
              <a:rPr sz="2000" spc="-5" dirty="0">
                <a:latin typeface="Times New Roman"/>
                <a:cs typeface="Times New Roman"/>
              </a:rPr>
              <a:t>mention</a:t>
            </a:r>
            <a:r>
              <a:rPr sz="2000" spc="-1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combined</a:t>
            </a:r>
            <a:r>
              <a:rPr sz="2000" spc="-5" dirty="0">
                <a:latin typeface="Times New Roman"/>
                <a:cs typeface="Times New Roman"/>
              </a:rPr>
              <a:t> </a:t>
            </a:r>
            <a:r>
              <a:rPr sz="2000" dirty="0">
                <a:latin typeface="Times New Roman"/>
                <a:cs typeface="Times New Roman"/>
              </a:rPr>
              <a:t>rating</a:t>
            </a:r>
            <a:r>
              <a:rPr sz="2000" spc="-20" dirty="0">
                <a:latin typeface="Times New Roman"/>
                <a:cs typeface="Times New Roman"/>
              </a:rPr>
              <a:t> </a:t>
            </a:r>
            <a:r>
              <a:rPr sz="2000" spc="-5" dirty="0">
                <a:latin typeface="Times New Roman"/>
                <a:cs typeface="Times New Roman"/>
              </a:rPr>
              <a:t>specification</a:t>
            </a:r>
            <a:r>
              <a:rPr sz="2000" spc="-30" dirty="0">
                <a:latin typeface="Times New Roman"/>
                <a:cs typeface="Times New Roman"/>
              </a:rPr>
              <a:t> </a:t>
            </a:r>
            <a:r>
              <a:rPr sz="2000" spc="-5" dirty="0">
                <a:latin typeface="Times New Roman"/>
                <a:cs typeface="Times New Roman"/>
              </a:rPr>
              <a:t>like</a:t>
            </a:r>
            <a:r>
              <a:rPr sz="2000" spc="-15" dirty="0">
                <a:latin typeface="Times New Roman"/>
                <a:cs typeface="Times New Roman"/>
              </a:rPr>
              <a:t> </a:t>
            </a:r>
            <a:r>
              <a:rPr sz="2000" dirty="0">
                <a:latin typeface="Times New Roman"/>
                <a:cs typeface="Times New Roman"/>
              </a:rPr>
              <a:t>300/30</a:t>
            </a:r>
            <a:r>
              <a:rPr sz="2000" spc="-25" dirty="0">
                <a:latin typeface="Times New Roman"/>
                <a:cs typeface="Times New Roman"/>
              </a:rPr>
              <a:t> </a:t>
            </a:r>
            <a:r>
              <a:rPr sz="2000" spc="-5" dirty="0">
                <a:latin typeface="Times New Roman"/>
                <a:cs typeface="Times New Roman"/>
              </a:rPr>
              <a:t>means</a:t>
            </a:r>
            <a:endParaRPr sz="2000">
              <a:latin typeface="Times New Roman"/>
              <a:cs typeface="Times New Roman"/>
            </a:endParaRPr>
          </a:p>
          <a:p>
            <a:pPr marL="393700">
              <a:lnSpc>
                <a:spcPct val="100000"/>
              </a:lnSpc>
              <a:spcBef>
                <a:spcPts val="1200"/>
              </a:spcBef>
            </a:pPr>
            <a:r>
              <a:rPr sz="2000" spc="5" dirty="0">
                <a:latin typeface="Times New Roman"/>
                <a:cs typeface="Times New Roman"/>
              </a:rPr>
              <a:t>300</a:t>
            </a:r>
            <a:r>
              <a:rPr sz="2000" spc="475" dirty="0">
                <a:latin typeface="Times New Roman"/>
                <a:cs typeface="Times New Roman"/>
              </a:rPr>
              <a:t> </a:t>
            </a:r>
            <a:r>
              <a:rPr sz="2000" spc="5" dirty="0">
                <a:latin typeface="Times New Roman"/>
                <a:cs typeface="Times New Roman"/>
              </a:rPr>
              <a:t>KW</a:t>
            </a:r>
            <a:r>
              <a:rPr sz="2000" spc="-60" dirty="0">
                <a:latin typeface="Times New Roman"/>
                <a:cs typeface="Times New Roman"/>
              </a:rPr>
              <a:t> </a:t>
            </a:r>
            <a:r>
              <a:rPr sz="2000" dirty="0">
                <a:latin typeface="Times New Roman"/>
                <a:cs typeface="Times New Roman"/>
              </a:rPr>
              <a:t>generator</a:t>
            </a:r>
            <a:r>
              <a:rPr sz="2000" spc="-45" dirty="0">
                <a:latin typeface="Times New Roman"/>
                <a:cs typeface="Times New Roman"/>
              </a:rPr>
              <a:t> </a:t>
            </a:r>
            <a:r>
              <a:rPr sz="2000" dirty="0">
                <a:latin typeface="Times New Roman"/>
                <a:cs typeface="Times New Roman"/>
              </a:rPr>
              <a:t>and</a:t>
            </a:r>
            <a:r>
              <a:rPr sz="2000" spc="-20" dirty="0">
                <a:latin typeface="Times New Roman"/>
                <a:cs typeface="Times New Roman"/>
              </a:rPr>
              <a:t> </a:t>
            </a:r>
            <a:r>
              <a:rPr sz="2000" dirty="0">
                <a:latin typeface="Times New Roman"/>
                <a:cs typeface="Times New Roman"/>
              </a:rPr>
              <a:t>30</a:t>
            </a:r>
            <a:r>
              <a:rPr sz="2000" spc="-5" dirty="0">
                <a:latin typeface="Times New Roman"/>
                <a:cs typeface="Times New Roman"/>
              </a:rPr>
              <a:t> </a:t>
            </a:r>
            <a:r>
              <a:rPr sz="2000" dirty="0">
                <a:latin typeface="Times New Roman"/>
                <a:cs typeface="Times New Roman"/>
              </a:rPr>
              <a:t>m</a:t>
            </a:r>
            <a:r>
              <a:rPr sz="2000" spc="-30" dirty="0">
                <a:latin typeface="Times New Roman"/>
                <a:cs typeface="Times New Roman"/>
              </a:rPr>
              <a:t> </a:t>
            </a:r>
            <a:r>
              <a:rPr sz="2000" dirty="0">
                <a:latin typeface="Times New Roman"/>
                <a:cs typeface="Times New Roman"/>
              </a:rPr>
              <a:t>rotor</a:t>
            </a:r>
            <a:r>
              <a:rPr sz="2000" spc="-35" dirty="0">
                <a:latin typeface="Times New Roman"/>
                <a:cs typeface="Times New Roman"/>
              </a:rPr>
              <a:t> </a:t>
            </a:r>
            <a:r>
              <a:rPr sz="2000" spc="-15" dirty="0">
                <a:latin typeface="Times New Roman"/>
                <a:cs typeface="Times New Roman"/>
              </a:rPr>
              <a:t>diameter.</a:t>
            </a:r>
            <a:endParaRPr sz="2000">
              <a:latin typeface="Times New Roman"/>
              <a:cs typeface="Times New Roman"/>
            </a:endParaRPr>
          </a:p>
          <a:p>
            <a:pPr marL="393065" marR="247015" indent="-393065">
              <a:lnSpc>
                <a:spcPct val="150000"/>
              </a:lnSpc>
              <a:buChar char="*"/>
              <a:tabLst>
                <a:tab pos="393065" algn="l"/>
                <a:tab pos="393700" algn="l"/>
              </a:tabLst>
            </a:pPr>
            <a:r>
              <a:rPr sz="2000" dirty="0">
                <a:latin typeface="Times New Roman"/>
                <a:cs typeface="Times New Roman"/>
              </a:rPr>
              <a:t>Specific</a:t>
            </a:r>
            <a:r>
              <a:rPr sz="2000" spc="-40" dirty="0">
                <a:latin typeface="Times New Roman"/>
                <a:cs typeface="Times New Roman"/>
              </a:rPr>
              <a:t> </a:t>
            </a:r>
            <a:r>
              <a:rPr sz="2000" dirty="0">
                <a:latin typeface="Times New Roman"/>
                <a:cs typeface="Times New Roman"/>
              </a:rPr>
              <a:t>rated</a:t>
            </a:r>
            <a:r>
              <a:rPr sz="2000" spc="-20" dirty="0">
                <a:latin typeface="Times New Roman"/>
                <a:cs typeface="Times New Roman"/>
              </a:rPr>
              <a:t> </a:t>
            </a:r>
            <a:r>
              <a:rPr sz="2000" dirty="0">
                <a:latin typeface="Times New Roman"/>
                <a:cs typeface="Times New Roman"/>
              </a:rPr>
              <a:t>capacity</a:t>
            </a:r>
            <a:r>
              <a:rPr sz="2000" spc="-20" dirty="0">
                <a:latin typeface="Times New Roman"/>
                <a:cs typeface="Times New Roman"/>
              </a:rPr>
              <a:t> </a:t>
            </a:r>
            <a:r>
              <a:rPr sz="2000" dirty="0">
                <a:latin typeface="Times New Roman"/>
                <a:cs typeface="Times New Roman"/>
              </a:rPr>
              <a:t>(SRC)</a:t>
            </a:r>
            <a:r>
              <a:rPr sz="2000" spc="5" dirty="0">
                <a:latin typeface="Times New Roman"/>
                <a:cs typeface="Times New Roman"/>
              </a:rPr>
              <a:t> </a:t>
            </a:r>
            <a:r>
              <a:rPr sz="2000" spc="-5" dirty="0">
                <a:latin typeface="Times New Roman"/>
                <a:cs typeface="Times New Roman"/>
              </a:rPr>
              <a:t>is</a:t>
            </a:r>
            <a:r>
              <a:rPr sz="2000" spc="-10" dirty="0">
                <a:latin typeface="Times New Roman"/>
                <a:cs typeface="Times New Roman"/>
              </a:rPr>
              <a:t> </a:t>
            </a:r>
            <a:r>
              <a:rPr sz="2000" dirty="0">
                <a:latin typeface="Times New Roman"/>
                <a:cs typeface="Times New Roman"/>
              </a:rPr>
              <a:t>often</a:t>
            </a:r>
            <a:r>
              <a:rPr sz="2000" spc="-30" dirty="0">
                <a:latin typeface="Times New Roman"/>
                <a:cs typeface="Times New Roman"/>
              </a:rPr>
              <a:t> </a:t>
            </a:r>
            <a:r>
              <a:rPr sz="2000" dirty="0">
                <a:latin typeface="Times New Roman"/>
                <a:cs typeface="Times New Roman"/>
              </a:rPr>
              <a:t>used</a:t>
            </a:r>
            <a:r>
              <a:rPr sz="2000" spc="-15" dirty="0">
                <a:latin typeface="Times New Roman"/>
                <a:cs typeface="Times New Roman"/>
              </a:rPr>
              <a:t> </a:t>
            </a:r>
            <a:r>
              <a:rPr sz="2000" dirty="0">
                <a:latin typeface="Times New Roman"/>
                <a:cs typeface="Times New Roman"/>
              </a:rPr>
              <a:t>as</a:t>
            </a:r>
            <a:r>
              <a:rPr sz="2000" spc="-5" dirty="0">
                <a:latin typeface="Times New Roman"/>
                <a:cs typeface="Times New Roman"/>
              </a:rPr>
              <a:t> </a:t>
            </a:r>
            <a:r>
              <a:rPr sz="2000" dirty="0">
                <a:latin typeface="Times New Roman"/>
                <a:cs typeface="Times New Roman"/>
              </a:rPr>
              <a:t>a </a:t>
            </a:r>
            <a:r>
              <a:rPr sz="2000" spc="-5" dirty="0">
                <a:latin typeface="Times New Roman"/>
                <a:cs typeface="Times New Roman"/>
              </a:rPr>
              <a:t>comparative</a:t>
            </a:r>
            <a:r>
              <a:rPr sz="2000" spc="-25" dirty="0">
                <a:latin typeface="Times New Roman"/>
                <a:cs typeface="Times New Roman"/>
              </a:rPr>
              <a:t> </a:t>
            </a:r>
            <a:r>
              <a:rPr sz="2000" dirty="0">
                <a:latin typeface="Times New Roman"/>
                <a:cs typeface="Times New Roman"/>
              </a:rPr>
              <a:t>index</a:t>
            </a:r>
            <a:r>
              <a:rPr sz="2000" spc="-30" dirty="0">
                <a:latin typeface="Times New Roman"/>
                <a:cs typeface="Times New Roman"/>
              </a:rPr>
              <a:t> </a:t>
            </a:r>
            <a:r>
              <a:rPr sz="2000" dirty="0">
                <a:latin typeface="Times New Roman"/>
                <a:cs typeface="Times New Roman"/>
              </a:rPr>
              <a:t>defined</a:t>
            </a:r>
            <a:r>
              <a:rPr sz="2000" spc="-25" dirty="0">
                <a:latin typeface="Times New Roman"/>
                <a:cs typeface="Times New Roman"/>
              </a:rPr>
              <a:t> </a:t>
            </a:r>
            <a:r>
              <a:rPr sz="2000" dirty="0">
                <a:latin typeface="Times New Roman"/>
                <a:cs typeface="Times New Roman"/>
              </a:rPr>
              <a:t>as: </a:t>
            </a:r>
            <a:r>
              <a:rPr sz="2000" spc="-484" dirty="0">
                <a:latin typeface="Times New Roman"/>
                <a:cs typeface="Times New Roman"/>
              </a:rPr>
              <a:t> </a:t>
            </a:r>
            <a:r>
              <a:rPr sz="2000" dirty="0">
                <a:latin typeface="Times New Roman"/>
                <a:cs typeface="Times New Roman"/>
              </a:rPr>
              <a:t>SRC</a:t>
            </a:r>
            <a:r>
              <a:rPr sz="2000" spc="-10"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Generator</a:t>
            </a:r>
            <a:r>
              <a:rPr sz="2000" spc="-30" dirty="0">
                <a:latin typeface="Times New Roman"/>
                <a:cs typeface="Times New Roman"/>
              </a:rPr>
              <a:t> </a:t>
            </a:r>
            <a:r>
              <a:rPr sz="2000" spc="-5" dirty="0">
                <a:latin typeface="Times New Roman"/>
                <a:cs typeface="Times New Roman"/>
              </a:rPr>
              <a:t>Electrical</a:t>
            </a:r>
            <a:r>
              <a:rPr sz="2000" spc="-25" dirty="0">
                <a:latin typeface="Times New Roman"/>
                <a:cs typeface="Times New Roman"/>
              </a:rPr>
              <a:t> </a:t>
            </a:r>
            <a:r>
              <a:rPr sz="2000" spc="-5" dirty="0">
                <a:latin typeface="Times New Roman"/>
                <a:cs typeface="Times New Roman"/>
              </a:rPr>
              <a:t>Capacity/Rotor</a:t>
            </a:r>
            <a:r>
              <a:rPr sz="2000" spc="-30" dirty="0">
                <a:latin typeface="Times New Roman"/>
                <a:cs typeface="Times New Roman"/>
              </a:rPr>
              <a:t> </a:t>
            </a:r>
            <a:r>
              <a:rPr sz="2000" dirty="0">
                <a:latin typeface="Times New Roman"/>
                <a:cs typeface="Times New Roman"/>
              </a:rPr>
              <a:t>Swept</a:t>
            </a:r>
            <a:r>
              <a:rPr sz="2000" spc="-130" dirty="0">
                <a:latin typeface="Times New Roman"/>
                <a:cs typeface="Times New Roman"/>
              </a:rPr>
              <a:t> </a:t>
            </a:r>
            <a:r>
              <a:rPr sz="2000" dirty="0">
                <a:latin typeface="Times New Roman"/>
                <a:cs typeface="Times New Roman"/>
              </a:rPr>
              <a:t>Area.</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78</a:t>
            </a:fld>
            <a:endParaRPr sz="1200">
              <a:latin typeface="Arial MT"/>
              <a:cs typeface="Arial MT"/>
            </a:endParaRPr>
          </a:p>
        </p:txBody>
      </p:sp>
      <p:sp>
        <p:nvSpPr>
          <p:cNvPr id="2" name="object 2"/>
          <p:cNvSpPr txBox="1">
            <a:spLocks noGrp="1"/>
          </p:cNvSpPr>
          <p:nvPr>
            <p:ph type="title"/>
          </p:nvPr>
        </p:nvSpPr>
        <p:spPr>
          <a:xfrm>
            <a:off x="840739" y="2849956"/>
            <a:ext cx="3115945" cy="452120"/>
          </a:xfrm>
          <a:prstGeom prst="rect">
            <a:avLst/>
          </a:prstGeom>
        </p:spPr>
        <p:txBody>
          <a:bodyPr vert="horz" wrap="square" lIns="0" tIns="12065" rIns="0" bIns="0" rtlCol="0">
            <a:spAutoFit/>
          </a:bodyPr>
          <a:lstStyle/>
          <a:p>
            <a:pPr marL="12700">
              <a:lnSpc>
                <a:spcPct val="100000"/>
              </a:lnSpc>
              <a:spcBef>
                <a:spcPts val="95"/>
              </a:spcBef>
            </a:pPr>
            <a:r>
              <a:rPr sz="2800" spc="-105" dirty="0"/>
              <a:t>To</a:t>
            </a:r>
            <a:r>
              <a:rPr sz="2800" spc="-40" dirty="0"/>
              <a:t> </a:t>
            </a:r>
            <a:r>
              <a:rPr sz="2800" dirty="0"/>
              <a:t>be</a:t>
            </a:r>
            <a:r>
              <a:rPr sz="2800" spc="-35" dirty="0"/>
              <a:t> </a:t>
            </a:r>
            <a:r>
              <a:rPr sz="2800" dirty="0"/>
              <a:t>continued…….</a:t>
            </a:r>
            <a:endParaRPr sz="280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79</a:t>
            </a:fld>
            <a:endParaRPr sz="1200">
              <a:latin typeface="Arial MT"/>
              <a:cs typeface="Arial MT"/>
            </a:endParaRPr>
          </a:p>
        </p:txBody>
      </p:sp>
      <p:sp>
        <p:nvSpPr>
          <p:cNvPr id="2" name="object 2"/>
          <p:cNvSpPr txBox="1">
            <a:spLocks noGrp="1"/>
          </p:cNvSpPr>
          <p:nvPr>
            <p:ph type="title"/>
          </p:nvPr>
        </p:nvSpPr>
        <p:spPr>
          <a:xfrm>
            <a:off x="2622042" y="2345817"/>
            <a:ext cx="4156075" cy="1854200"/>
          </a:xfrm>
          <a:prstGeom prst="rect">
            <a:avLst/>
          </a:prstGeom>
        </p:spPr>
        <p:txBody>
          <a:bodyPr vert="horz" wrap="square" lIns="0" tIns="12065" rIns="0" bIns="0" rtlCol="0">
            <a:spAutoFit/>
          </a:bodyPr>
          <a:lstStyle/>
          <a:p>
            <a:pPr marL="200025">
              <a:lnSpc>
                <a:spcPct val="100000"/>
              </a:lnSpc>
              <a:spcBef>
                <a:spcPts val="95"/>
              </a:spcBef>
            </a:pPr>
            <a:r>
              <a:rPr sz="4000" b="1" spc="-450" dirty="0">
                <a:latin typeface="Times New Roman"/>
                <a:cs typeface="Times New Roman"/>
              </a:rPr>
              <a:t>W</a:t>
            </a:r>
            <a:r>
              <a:rPr sz="4000" b="1" spc="-525" dirty="0">
                <a:latin typeface="Times New Roman"/>
                <a:cs typeface="Times New Roman"/>
              </a:rPr>
              <a:t>A</a:t>
            </a:r>
            <a:r>
              <a:rPr sz="4000" b="1" spc="-5" dirty="0">
                <a:latin typeface="Times New Roman"/>
                <a:cs typeface="Times New Roman"/>
              </a:rPr>
              <a:t>VE</a:t>
            </a:r>
            <a:r>
              <a:rPr sz="4000" b="1" spc="10" dirty="0">
                <a:latin typeface="Times New Roman"/>
                <a:cs typeface="Times New Roman"/>
              </a:rPr>
              <a:t> </a:t>
            </a:r>
            <a:r>
              <a:rPr sz="4000" b="1" spc="-5" dirty="0">
                <a:latin typeface="Times New Roman"/>
                <a:cs typeface="Times New Roman"/>
              </a:rPr>
              <a:t>ENE</a:t>
            </a:r>
            <a:r>
              <a:rPr sz="4000" b="1" spc="-20" dirty="0">
                <a:latin typeface="Times New Roman"/>
                <a:cs typeface="Times New Roman"/>
              </a:rPr>
              <a:t>R</a:t>
            </a:r>
            <a:r>
              <a:rPr sz="4000" b="1" spc="-5" dirty="0">
                <a:latin typeface="Times New Roman"/>
                <a:cs typeface="Times New Roman"/>
              </a:rPr>
              <a:t>GY</a:t>
            </a:r>
            <a:endParaRPr sz="4000">
              <a:latin typeface="Times New Roman"/>
              <a:cs typeface="Times New Roman"/>
            </a:endParaRPr>
          </a:p>
          <a:p>
            <a:pPr marL="12700" marR="5080" indent="1852930">
              <a:lnSpc>
                <a:spcPct val="100000"/>
              </a:lnSpc>
            </a:pPr>
            <a:r>
              <a:rPr sz="4000" b="1" spc="-5" dirty="0">
                <a:latin typeface="Times New Roman"/>
                <a:cs typeface="Times New Roman"/>
              </a:rPr>
              <a:t>&amp; </a:t>
            </a:r>
            <a:r>
              <a:rPr sz="4000" b="1" dirty="0">
                <a:latin typeface="Times New Roman"/>
                <a:cs typeface="Times New Roman"/>
              </a:rPr>
              <a:t> </a:t>
            </a:r>
            <a:r>
              <a:rPr sz="4000" b="1" spc="-5" dirty="0">
                <a:latin typeface="Times New Roman"/>
                <a:cs typeface="Times New Roman"/>
              </a:rPr>
              <a:t>OCEAN</a:t>
            </a:r>
            <a:r>
              <a:rPr sz="4000" b="1" spc="-90" dirty="0">
                <a:latin typeface="Times New Roman"/>
                <a:cs typeface="Times New Roman"/>
              </a:rPr>
              <a:t> </a:t>
            </a:r>
            <a:r>
              <a:rPr sz="4000" b="1" spc="-5" dirty="0">
                <a:latin typeface="Times New Roman"/>
                <a:cs typeface="Times New Roman"/>
              </a:rPr>
              <a:t>ENERGY</a:t>
            </a:r>
            <a:endParaRPr sz="4000">
              <a:latin typeface="Times New Roman"/>
              <a:cs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386318" y="6445541"/>
            <a:ext cx="247015" cy="196215"/>
          </a:xfrm>
          <a:prstGeom prst="rect">
            <a:avLst/>
          </a:prstGeom>
        </p:spPr>
        <p:txBody>
          <a:bodyPr vert="horz" wrap="square" lIns="0" tIns="0" rIns="0" bIns="0" rtlCol="0">
            <a:spAutoFit/>
          </a:bodyPr>
          <a:lstStyle/>
          <a:p>
            <a:pPr marL="48260">
              <a:lnSpc>
                <a:spcPts val="1430"/>
              </a:lnSpc>
            </a:pPr>
            <a:fld id="{81D60167-4931-47E6-BA6A-407CBD079E47}" type="slidenum">
              <a:rPr sz="1200" dirty="0">
                <a:solidFill>
                  <a:srgbClr val="888888"/>
                </a:solidFill>
                <a:latin typeface="Arial MT"/>
                <a:cs typeface="Arial MT"/>
              </a:rPr>
              <a:pPr marL="48260">
                <a:lnSpc>
                  <a:spcPts val="1430"/>
                </a:lnSpc>
              </a:pPr>
              <a:t>8</a:t>
            </a:fld>
            <a:endParaRPr sz="1200">
              <a:latin typeface="Arial MT"/>
              <a:cs typeface="Arial MT"/>
            </a:endParaRPr>
          </a:p>
        </p:txBody>
      </p:sp>
      <p:sp>
        <p:nvSpPr>
          <p:cNvPr id="2" name="object 2"/>
          <p:cNvSpPr txBox="1">
            <a:spLocks noGrp="1"/>
          </p:cNvSpPr>
          <p:nvPr>
            <p:ph type="title"/>
          </p:nvPr>
        </p:nvSpPr>
        <p:spPr>
          <a:xfrm>
            <a:off x="383540" y="93980"/>
            <a:ext cx="6257925"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Table:</a:t>
            </a:r>
            <a:r>
              <a:rPr sz="1800" spc="25" dirty="0">
                <a:latin typeface="Calibri"/>
                <a:cs typeface="Calibri"/>
              </a:rPr>
              <a:t> </a:t>
            </a:r>
            <a:r>
              <a:rPr sz="1800" spc="-5" dirty="0">
                <a:latin typeface="Calibri"/>
                <a:cs typeface="Calibri"/>
              </a:rPr>
              <a:t>Annual</a:t>
            </a:r>
            <a:r>
              <a:rPr sz="1800" dirty="0">
                <a:latin typeface="Calibri"/>
                <a:cs typeface="Calibri"/>
              </a:rPr>
              <a:t> </a:t>
            </a:r>
            <a:r>
              <a:rPr sz="1800" spc="-5" dirty="0">
                <a:latin typeface="Calibri"/>
                <a:cs typeface="Calibri"/>
              </a:rPr>
              <a:t>primary</a:t>
            </a:r>
            <a:r>
              <a:rPr sz="1800" spc="10" dirty="0">
                <a:latin typeface="Calibri"/>
                <a:cs typeface="Calibri"/>
              </a:rPr>
              <a:t> </a:t>
            </a:r>
            <a:r>
              <a:rPr sz="1800" spc="-5" dirty="0">
                <a:latin typeface="Calibri"/>
                <a:cs typeface="Calibri"/>
              </a:rPr>
              <a:t>energy</a:t>
            </a:r>
            <a:r>
              <a:rPr sz="1800" spc="20" dirty="0">
                <a:latin typeface="Calibri"/>
                <a:cs typeface="Calibri"/>
              </a:rPr>
              <a:t> </a:t>
            </a:r>
            <a:r>
              <a:rPr sz="1800" spc="-10" dirty="0">
                <a:latin typeface="Calibri"/>
                <a:cs typeface="Calibri"/>
              </a:rPr>
              <a:t>consumption</a:t>
            </a:r>
            <a:r>
              <a:rPr sz="1800" spc="15" dirty="0">
                <a:latin typeface="Calibri"/>
                <a:cs typeface="Calibri"/>
              </a:rPr>
              <a:t> </a:t>
            </a:r>
            <a:r>
              <a:rPr sz="1800" spc="-5" dirty="0">
                <a:latin typeface="Calibri"/>
                <a:cs typeface="Calibri"/>
              </a:rPr>
              <a:t>by</a:t>
            </a:r>
            <a:r>
              <a:rPr sz="1800" spc="20" dirty="0">
                <a:latin typeface="Calibri"/>
                <a:cs typeface="Calibri"/>
              </a:rPr>
              <a:t> </a:t>
            </a:r>
            <a:r>
              <a:rPr sz="1800" spc="-5" dirty="0">
                <a:latin typeface="Calibri"/>
                <a:cs typeface="Calibri"/>
              </a:rPr>
              <a:t>fuel</a:t>
            </a:r>
            <a:r>
              <a:rPr sz="1800" spc="5" dirty="0">
                <a:latin typeface="Calibri"/>
                <a:cs typeface="Calibri"/>
              </a:rPr>
              <a:t> </a:t>
            </a:r>
            <a:r>
              <a:rPr sz="1800" spc="-5" dirty="0">
                <a:latin typeface="Calibri"/>
                <a:cs typeface="Calibri"/>
              </a:rPr>
              <a:t>(2012)</a:t>
            </a:r>
            <a:r>
              <a:rPr sz="1800" spc="30" dirty="0">
                <a:latin typeface="Calibri"/>
                <a:cs typeface="Calibri"/>
              </a:rPr>
              <a:t> </a:t>
            </a:r>
            <a:r>
              <a:rPr sz="1800" spc="-5" dirty="0">
                <a:latin typeface="Calibri"/>
                <a:cs typeface="Calibri"/>
              </a:rPr>
              <a:t>in</a:t>
            </a:r>
            <a:r>
              <a:rPr sz="1800" spc="5" dirty="0">
                <a:latin typeface="Calibri"/>
                <a:cs typeface="Calibri"/>
              </a:rPr>
              <a:t> </a:t>
            </a:r>
            <a:r>
              <a:rPr sz="1800" spc="-10" dirty="0">
                <a:latin typeface="Calibri"/>
                <a:cs typeface="Calibri"/>
              </a:rPr>
              <a:t>Mtoe*</a:t>
            </a:r>
            <a:endParaRPr sz="1800">
              <a:latin typeface="Calibri"/>
              <a:cs typeface="Calibri"/>
            </a:endParaRPr>
          </a:p>
        </p:txBody>
      </p:sp>
      <p:graphicFrame>
        <p:nvGraphicFramePr>
          <p:cNvPr id="3" name="object 3"/>
          <p:cNvGraphicFramePr>
            <a:graphicFrameLocks noGrp="1"/>
          </p:cNvGraphicFramePr>
          <p:nvPr/>
        </p:nvGraphicFramePr>
        <p:xfrm>
          <a:off x="76200" y="618744"/>
          <a:ext cx="8909050" cy="5089710"/>
        </p:xfrm>
        <a:graphic>
          <a:graphicData uri="http://schemas.openxmlformats.org/drawingml/2006/table">
            <a:tbl>
              <a:tblPr firstRow="1" bandRow="1">
                <a:tableStyleId>{2D5ABB26-0587-4C30-8999-92F81FD0307C}</a:tableStyleId>
              </a:tblPr>
              <a:tblGrid>
                <a:gridCol w="1292225"/>
                <a:gridCol w="914400"/>
                <a:gridCol w="1066800"/>
                <a:gridCol w="914400"/>
                <a:gridCol w="1143000"/>
                <a:gridCol w="1143000"/>
                <a:gridCol w="1295400"/>
                <a:gridCol w="1139825"/>
              </a:tblGrid>
              <a:tr h="637222">
                <a:tc>
                  <a:txBody>
                    <a:bodyPr/>
                    <a:lstStyle/>
                    <a:p>
                      <a:pPr marL="263525">
                        <a:lnSpc>
                          <a:spcPct val="100000"/>
                        </a:lnSpc>
                        <a:spcBef>
                          <a:spcPts val="229"/>
                        </a:spcBef>
                      </a:pPr>
                      <a:r>
                        <a:rPr sz="1800" b="1" spc="-5" dirty="0">
                          <a:latin typeface="Calibri"/>
                          <a:cs typeface="Calibri"/>
                        </a:rPr>
                        <a:t>Country</a:t>
                      </a:r>
                      <a:endParaRPr sz="1800">
                        <a:latin typeface="Calibri"/>
                        <a:cs typeface="Calibri"/>
                      </a:endParaRPr>
                    </a:p>
                  </a:txBody>
                  <a:tcPr marL="0" marR="0" marT="29209" marB="0">
                    <a:lnL w="635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15"/>
                        </a:spcBef>
                      </a:pPr>
                      <a:r>
                        <a:rPr sz="1800" b="1" spc="-5" dirty="0">
                          <a:latin typeface="Calibri"/>
                          <a:cs typeface="Calibri"/>
                        </a:rPr>
                        <a:t>Oil</a:t>
                      </a:r>
                      <a:endParaRPr sz="1800">
                        <a:latin typeface="Calibri"/>
                        <a:cs typeface="Calibri"/>
                      </a:endParaRPr>
                    </a:p>
                  </a:txBody>
                  <a:tcPr marL="0" marR="0" marT="27305" marB="0">
                    <a:lnL w="1270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rgbClr val="E7E7E7"/>
                    </a:solidFill>
                  </a:tcPr>
                </a:tc>
                <a:tc>
                  <a:txBody>
                    <a:bodyPr/>
                    <a:lstStyle/>
                    <a:p>
                      <a:pPr marL="357505" marR="170815" indent="-180340">
                        <a:lnSpc>
                          <a:spcPct val="100000"/>
                        </a:lnSpc>
                        <a:spcBef>
                          <a:spcPts val="215"/>
                        </a:spcBef>
                      </a:pPr>
                      <a:r>
                        <a:rPr sz="1800" b="1" dirty="0">
                          <a:latin typeface="Calibri"/>
                          <a:cs typeface="Calibri"/>
                        </a:rPr>
                        <a:t>N</a:t>
                      </a:r>
                      <a:r>
                        <a:rPr sz="1800" b="1" spc="-15" dirty="0">
                          <a:latin typeface="Calibri"/>
                          <a:cs typeface="Calibri"/>
                        </a:rPr>
                        <a:t>a</a:t>
                      </a:r>
                      <a:r>
                        <a:rPr sz="1800" b="1" dirty="0">
                          <a:latin typeface="Calibri"/>
                          <a:cs typeface="Calibri"/>
                        </a:rPr>
                        <a:t>tu</a:t>
                      </a:r>
                      <a:r>
                        <a:rPr sz="1800" b="1" spc="-35" dirty="0">
                          <a:latin typeface="Calibri"/>
                          <a:cs typeface="Calibri"/>
                        </a:rPr>
                        <a:t>r</a:t>
                      </a:r>
                      <a:r>
                        <a:rPr sz="1800" b="1" dirty="0">
                          <a:latin typeface="Calibri"/>
                          <a:cs typeface="Calibri"/>
                        </a:rPr>
                        <a:t>al  </a:t>
                      </a:r>
                      <a:r>
                        <a:rPr sz="1800" b="1" spc="-5" dirty="0">
                          <a:latin typeface="Calibri"/>
                          <a:cs typeface="Calibri"/>
                        </a:rPr>
                        <a:t>Gas</a:t>
                      </a:r>
                      <a:endParaRPr sz="1800">
                        <a:latin typeface="Calibri"/>
                        <a:cs typeface="Calibri"/>
                      </a:endParaRPr>
                    </a:p>
                  </a:txBody>
                  <a:tcPr marL="0" marR="0" marT="27305" marB="0">
                    <a:lnL w="1270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15"/>
                        </a:spcBef>
                      </a:pPr>
                      <a:r>
                        <a:rPr sz="1800" b="1" spc="-5" dirty="0">
                          <a:latin typeface="Calibri"/>
                          <a:cs typeface="Calibri"/>
                        </a:rPr>
                        <a:t>Coal</a:t>
                      </a:r>
                      <a:endParaRPr sz="1800">
                        <a:latin typeface="Calibri"/>
                        <a:cs typeface="Calibri"/>
                      </a:endParaRPr>
                    </a:p>
                  </a:txBody>
                  <a:tcPr marL="0" marR="0" marT="27305" marB="0">
                    <a:lnL w="1270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rgbClr val="E7E7E7"/>
                    </a:solidFill>
                  </a:tcPr>
                </a:tc>
                <a:tc>
                  <a:txBody>
                    <a:bodyPr/>
                    <a:lstStyle/>
                    <a:p>
                      <a:pPr marL="249554" marR="194945" indent="-45720">
                        <a:lnSpc>
                          <a:spcPct val="100000"/>
                        </a:lnSpc>
                        <a:spcBef>
                          <a:spcPts val="215"/>
                        </a:spcBef>
                      </a:pPr>
                      <a:r>
                        <a:rPr sz="1800" b="1" dirty="0">
                          <a:latin typeface="Calibri"/>
                          <a:cs typeface="Calibri"/>
                        </a:rPr>
                        <a:t>N</a:t>
                      </a:r>
                      <a:r>
                        <a:rPr sz="1800" b="1" spc="5" dirty="0">
                          <a:latin typeface="Calibri"/>
                          <a:cs typeface="Calibri"/>
                        </a:rPr>
                        <a:t>u</a:t>
                      </a:r>
                      <a:r>
                        <a:rPr sz="1800" b="1" spc="-5" dirty="0">
                          <a:latin typeface="Calibri"/>
                          <a:cs typeface="Calibri"/>
                        </a:rPr>
                        <a:t>cl</a:t>
                      </a:r>
                      <a:r>
                        <a:rPr sz="1800" b="1" spc="5" dirty="0">
                          <a:latin typeface="Calibri"/>
                          <a:cs typeface="Calibri"/>
                        </a:rPr>
                        <a:t>e</a:t>
                      </a:r>
                      <a:r>
                        <a:rPr sz="1800" b="1" dirty="0">
                          <a:latin typeface="Calibri"/>
                          <a:cs typeface="Calibri"/>
                        </a:rPr>
                        <a:t>ar  </a:t>
                      </a:r>
                      <a:r>
                        <a:rPr sz="1800" b="1" spc="-5" dirty="0">
                          <a:latin typeface="Calibri"/>
                          <a:cs typeface="Calibri"/>
                        </a:rPr>
                        <a:t>Energy</a:t>
                      </a:r>
                      <a:endParaRPr sz="1800">
                        <a:latin typeface="Calibri"/>
                        <a:cs typeface="Calibri"/>
                      </a:endParaRPr>
                    </a:p>
                  </a:txBody>
                  <a:tcPr marL="0" marR="0" marT="27305" marB="0">
                    <a:lnL w="1270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rgbClr val="E7E7E7"/>
                    </a:solidFill>
                  </a:tcPr>
                </a:tc>
                <a:tc>
                  <a:txBody>
                    <a:bodyPr/>
                    <a:lstStyle/>
                    <a:p>
                      <a:pPr marL="225425" marR="218440" indent="24130">
                        <a:lnSpc>
                          <a:spcPct val="100000"/>
                        </a:lnSpc>
                        <a:spcBef>
                          <a:spcPts val="215"/>
                        </a:spcBef>
                      </a:pPr>
                      <a:r>
                        <a:rPr sz="1800" b="1" spc="-10" dirty="0">
                          <a:latin typeface="Calibri"/>
                          <a:cs typeface="Calibri"/>
                        </a:rPr>
                        <a:t>Hydro- </a:t>
                      </a:r>
                      <a:r>
                        <a:rPr sz="1800" b="1" spc="-395" dirty="0">
                          <a:latin typeface="Calibri"/>
                          <a:cs typeface="Calibri"/>
                        </a:rPr>
                        <a:t> </a:t>
                      </a:r>
                      <a:r>
                        <a:rPr sz="1800" b="1" dirty="0">
                          <a:latin typeface="Calibri"/>
                          <a:cs typeface="Calibri"/>
                        </a:rPr>
                        <a:t>Ele</a:t>
                      </a:r>
                      <a:r>
                        <a:rPr sz="1800" b="1" spc="-5" dirty="0">
                          <a:latin typeface="Calibri"/>
                          <a:cs typeface="Calibri"/>
                        </a:rPr>
                        <a:t>ctric</a:t>
                      </a:r>
                      <a:endParaRPr sz="1800">
                        <a:latin typeface="Calibri"/>
                        <a:cs typeface="Calibri"/>
                      </a:endParaRPr>
                    </a:p>
                  </a:txBody>
                  <a:tcPr marL="0" marR="0" marT="27305" marB="0">
                    <a:lnL w="1270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rgbClr val="E7E7E7"/>
                    </a:solidFill>
                  </a:tcPr>
                </a:tc>
                <a:tc>
                  <a:txBody>
                    <a:bodyPr/>
                    <a:lstStyle/>
                    <a:p>
                      <a:pPr marL="245110" marR="113664" indent="-123825">
                        <a:lnSpc>
                          <a:spcPct val="100000"/>
                        </a:lnSpc>
                        <a:spcBef>
                          <a:spcPts val="215"/>
                        </a:spcBef>
                      </a:pPr>
                      <a:r>
                        <a:rPr sz="1800" b="1" spc="-30" dirty="0">
                          <a:latin typeface="Calibri"/>
                          <a:cs typeface="Calibri"/>
                        </a:rPr>
                        <a:t>R</a:t>
                      </a:r>
                      <a:r>
                        <a:rPr sz="1800" b="1" dirty="0">
                          <a:latin typeface="Calibri"/>
                          <a:cs typeface="Calibri"/>
                        </a:rPr>
                        <a:t>en</a:t>
                      </a:r>
                      <a:r>
                        <a:rPr sz="1800" b="1" spc="-10" dirty="0">
                          <a:latin typeface="Calibri"/>
                          <a:cs typeface="Calibri"/>
                        </a:rPr>
                        <a:t>e</a:t>
                      </a:r>
                      <a:r>
                        <a:rPr sz="1800" b="1" spc="-25" dirty="0">
                          <a:latin typeface="Calibri"/>
                          <a:cs typeface="Calibri"/>
                        </a:rPr>
                        <a:t>w</a:t>
                      </a:r>
                      <a:r>
                        <a:rPr sz="1800" b="1" dirty="0">
                          <a:latin typeface="Calibri"/>
                          <a:cs typeface="Calibri"/>
                        </a:rPr>
                        <a:t>ab</a:t>
                      </a:r>
                      <a:r>
                        <a:rPr sz="1800" b="1" spc="-10" dirty="0">
                          <a:latin typeface="Calibri"/>
                          <a:cs typeface="Calibri"/>
                        </a:rPr>
                        <a:t>l</a:t>
                      </a:r>
                      <a:r>
                        <a:rPr sz="1800" b="1" dirty="0">
                          <a:latin typeface="Calibri"/>
                          <a:cs typeface="Calibri"/>
                        </a:rPr>
                        <a:t>e  &amp;</a:t>
                      </a:r>
                      <a:r>
                        <a:rPr sz="1800" b="1" spc="-25" dirty="0">
                          <a:latin typeface="Calibri"/>
                          <a:cs typeface="Calibri"/>
                        </a:rPr>
                        <a:t> Waste</a:t>
                      </a:r>
                      <a:endParaRPr sz="1800">
                        <a:latin typeface="Calibri"/>
                        <a:cs typeface="Calibri"/>
                      </a:endParaRPr>
                    </a:p>
                  </a:txBody>
                  <a:tcPr marL="0" marR="0" marT="27305" marB="0">
                    <a:lnL w="1270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rgbClr val="E7E7E7"/>
                    </a:solidFill>
                  </a:tcPr>
                </a:tc>
                <a:tc>
                  <a:txBody>
                    <a:bodyPr/>
                    <a:lstStyle/>
                    <a:p>
                      <a:pPr marL="3175" algn="ctr">
                        <a:lnSpc>
                          <a:spcPct val="100000"/>
                        </a:lnSpc>
                        <a:spcBef>
                          <a:spcPts val="215"/>
                        </a:spcBef>
                      </a:pPr>
                      <a:r>
                        <a:rPr sz="1800" b="1" spc="-35" dirty="0">
                          <a:latin typeface="Calibri"/>
                          <a:cs typeface="Calibri"/>
                        </a:rPr>
                        <a:t>Total</a:t>
                      </a:r>
                      <a:endParaRPr sz="1800">
                        <a:latin typeface="Calibri"/>
                        <a:cs typeface="Calibri"/>
                      </a:endParaRPr>
                    </a:p>
                  </a:txBody>
                  <a:tcPr marL="0" marR="0" marT="27305" marB="0">
                    <a:lnL w="12700">
                      <a:solidFill>
                        <a:srgbClr val="000000"/>
                      </a:solidFill>
                      <a:prstDash val="solid"/>
                    </a:lnL>
                    <a:lnR w="6350">
                      <a:solidFill>
                        <a:srgbClr val="000000"/>
                      </a:solidFill>
                      <a:prstDash val="solid"/>
                    </a:lnR>
                    <a:lnT w="9525">
                      <a:solidFill>
                        <a:srgbClr val="000000"/>
                      </a:solidFill>
                      <a:prstDash val="solid"/>
                    </a:lnT>
                    <a:lnB w="12700">
                      <a:solidFill>
                        <a:srgbClr val="000000"/>
                      </a:solidFill>
                      <a:prstDash val="solid"/>
                    </a:lnB>
                    <a:solidFill>
                      <a:srgbClr val="E7E7E7"/>
                    </a:solidFill>
                  </a:tcPr>
                </a:tc>
              </a:tr>
              <a:tr h="579119">
                <a:tc>
                  <a:txBody>
                    <a:bodyPr/>
                    <a:lstStyle/>
                    <a:p>
                      <a:pPr marL="87630">
                        <a:lnSpc>
                          <a:spcPct val="100000"/>
                        </a:lnSpc>
                        <a:spcBef>
                          <a:spcPts val="254"/>
                        </a:spcBef>
                      </a:pPr>
                      <a:r>
                        <a:rPr sz="1800" spc="-5" dirty="0">
                          <a:latin typeface="Calibri"/>
                          <a:cs typeface="Calibri"/>
                        </a:rPr>
                        <a:t>USA</a:t>
                      </a:r>
                      <a:endParaRPr sz="1800">
                        <a:latin typeface="Calibri"/>
                        <a:cs typeface="Calibri"/>
                      </a:endParaRPr>
                    </a:p>
                  </a:txBody>
                  <a:tcPr marL="0" marR="0" marT="32384"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0"/>
                        </a:spcBef>
                      </a:pPr>
                      <a:r>
                        <a:rPr sz="1800" spc="-5" dirty="0">
                          <a:latin typeface="Calibri"/>
                          <a:cs typeface="Calibri"/>
                        </a:rPr>
                        <a:t>884</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0"/>
                        </a:spcBef>
                      </a:pPr>
                      <a:r>
                        <a:rPr sz="1800" spc="-5" dirty="0">
                          <a:latin typeface="Calibri"/>
                          <a:cs typeface="Calibri"/>
                        </a:rPr>
                        <a:t>594</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0"/>
                        </a:spcBef>
                      </a:pPr>
                      <a:r>
                        <a:rPr sz="1800" dirty="0">
                          <a:latin typeface="Calibri"/>
                          <a:cs typeface="Calibri"/>
                        </a:rPr>
                        <a:t>615.7</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0"/>
                        </a:spcBef>
                      </a:pPr>
                      <a:r>
                        <a:rPr sz="1800" dirty="0">
                          <a:latin typeface="Calibri"/>
                          <a:cs typeface="Calibri"/>
                        </a:rPr>
                        <a:t>83.8</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0"/>
                        </a:spcBef>
                      </a:pPr>
                      <a:r>
                        <a:rPr sz="1800" dirty="0">
                          <a:latin typeface="Calibri"/>
                          <a:cs typeface="Calibri"/>
                        </a:rPr>
                        <a:t>28.2</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0"/>
                        </a:spcBef>
                      </a:pPr>
                      <a:r>
                        <a:rPr sz="1800" dirty="0">
                          <a:latin typeface="Calibri"/>
                          <a:cs typeface="Calibri"/>
                        </a:rPr>
                        <a:t>77.3</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5080" algn="ctr">
                        <a:lnSpc>
                          <a:spcPct val="100000"/>
                        </a:lnSpc>
                        <a:spcBef>
                          <a:spcPts val="240"/>
                        </a:spcBef>
                      </a:pPr>
                      <a:r>
                        <a:rPr sz="1800" spc="-5" dirty="0">
                          <a:latin typeface="Calibri"/>
                          <a:cs typeface="Calibri"/>
                        </a:rPr>
                        <a:t>2,283</a:t>
                      </a:r>
                      <a:endParaRPr sz="1800">
                        <a:latin typeface="Calibri"/>
                        <a:cs typeface="Calibri"/>
                      </a:endParaRPr>
                    </a:p>
                  </a:txBody>
                  <a:tcPr marL="0" marR="0" marT="3048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CACACA"/>
                    </a:solidFill>
                  </a:tcPr>
                </a:tc>
              </a:tr>
              <a:tr h="370967">
                <a:tc>
                  <a:txBody>
                    <a:bodyPr/>
                    <a:lstStyle/>
                    <a:p>
                      <a:pPr marL="87630">
                        <a:lnSpc>
                          <a:spcPct val="100000"/>
                        </a:lnSpc>
                        <a:spcBef>
                          <a:spcPts val="254"/>
                        </a:spcBef>
                      </a:pPr>
                      <a:r>
                        <a:rPr sz="1800" spc="-5" dirty="0">
                          <a:latin typeface="Calibri"/>
                          <a:cs typeface="Calibri"/>
                        </a:rPr>
                        <a:t>Canada</a:t>
                      </a:r>
                      <a:endParaRPr sz="1800">
                        <a:latin typeface="Calibri"/>
                        <a:cs typeface="Calibri"/>
                      </a:endParaRPr>
                    </a:p>
                  </a:txBody>
                  <a:tcPr marL="0" marR="0" marT="32384"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0"/>
                        </a:spcBef>
                      </a:pPr>
                      <a:r>
                        <a:rPr sz="1800" spc="-5" dirty="0">
                          <a:latin typeface="Calibri"/>
                          <a:cs typeface="Calibri"/>
                        </a:rPr>
                        <a:t>152</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0"/>
                        </a:spcBef>
                      </a:pPr>
                      <a:r>
                        <a:rPr sz="1800" spc="-5" dirty="0">
                          <a:latin typeface="Calibri"/>
                          <a:cs typeface="Calibri"/>
                        </a:rPr>
                        <a:t>83</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0"/>
                        </a:spcBef>
                      </a:pPr>
                      <a:r>
                        <a:rPr sz="1800" spc="-5" dirty="0">
                          <a:latin typeface="Calibri"/>
                          <a:cs typeface="Calibri"/>
                        </a:rPr>
                        <a:t>31</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0"/>
                        </a:spcBef>
                      </a:pPr>
                      <a:r>
                        <a:rPr sz="1800" dirty="0">
                          <a:latin typeface="Calibri"/>
                          <a:cs typeface="Calibri"/>
                        </a:rPr>
                        <a:t>9.4</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0"/>
                        </a:spcBef>
                      </a:pPr>
                      <a:r>
                        <a:rPr sz="1800" dirty="0">
                          <a:latin typeface="Calibri"/>
                          <a:cs typeface="Calibri"/>
                        </a:rPr>
                        <a:t>68.6</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0"/>
                        </a:spcBef>
                      </a:pPr>
                      <a:r>
                        <a:rPr sz="1800" dirty="0">
                          <a:latin typeface="Calibri"/>
                          <a:cs typeface="Calibri"/>
                        </a:rPr>
                        <a:t>NA</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marL="3175" algn="ctr">
                        <a:lnSpc>
                          <a:spcPct val="100000"/>
                        </a:lnSpc>
                        <a:spcBef>
                          <a:spcPts val="240"/>
                        </a:spcBef>
                      </a:pPr>
                      <a:r>
                        <a:rPr sz="1800" spc="-5" dirty="0">
                          <a:latin typeface="Calibri"/>
                          <a:cs typeface="Calibri"/>
                        </a:rPr>
                        <a:t>344</a:t>
                      </a:r>
                      <a:endParaRPr sz="1800">
                        <a:latin typeface="Calibri"/>
                        <a:cs typeface="Calibri"/>
                      </a:endParaRPr>
                    </a:p>
                  </a:txBody>
                  <a:tcPr marL="0" marR="0" marT="3048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E7E7E7"/>
                    </a:solidFill>
                  </a:tcPr>
                </a:tc>
              </a:tr>
              <a:tr h="370839">
                <a:tc>
                  <a:txBody>
                    <a:bodyPr/>
                    <a:lstStyle/>
                    <a:p>
                      <a:pPr marL="87630">
                        <a:lnSpc>
                          <a:spcPct val="100000"/>
                        </a:lnSpc>
                        <a:spcBef>
                          <a:spcPts val="254"/>
                        </a:spcBef>
                      </a:pPr>
                      <a:r>
                        <a:rPr sz="1800" spc="-10" dirty="0">
                          <a:latin typeface="Calibri"/>
                          <a:cs typeface="Calibri"/>
                        </a:rPr>
                        <a:t>France</a:t>
                      </a:r>
                      <a:endParaRPr sz="1800">
                        <a:latin typeface="Calibri"/>
                        <a:cs typeface="Calibri"/>
                      </a:endParaRPr>
                    </a:p>
                  </a:txBody>
                  <a:tcPr marL="0" marR="0" marT="32384"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0"/>
                        </a:spcBef>
                      </a:pPr>
                      <a:r>
                        <a:rPr sz="1800" spc="-5" dirty="0">
                          <a:latin typeface="Calibri"/>
                          <a:cs typeface="Calibri"/>
                        </a:rPr>
                        <a:t>83</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0"/>
                        </a:spcBef>
                      </a:pPr>
                      <a:r>
                        <a:rPr sz="1800" spc="-5" dirty="0">
                          <a:latin typeface="Calibri"/>
                          <a:cs typeface="Calibri"/>
                        </a:rPr>
                        <a:t>45</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0"/>
                        </a:spcBef>
                      </a:pPr>
                      <a:r>
                        <a:rPr sz="1800" dirty="0">
                          <a:latin typeface="Calibri"/>
                          <a:cs typeface="Calibri"/>
                        </a:rPr>
                        <a:t>12.4</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0"/>
                        </a:spcBef>
                      </a:pPr>
                      <a:r>
                        <a:rPr sz="1800" dirty="0">
                          <a:latin typeface="Calibri"/>
                          <a:cs typeface="Calibri"/>
                        </a:rPr>
                        <a:t>43.9</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0"/>
                        </a:spcBef>
                      </a:pPr>
                      <a:r>
                        <a:rPr sz="1800" dirty="0">
                          <a:latin typeface="Calibri"/>
                          <a:cs typeface="Calibri"/>
                        </a:rPr>
                        <a:t>14.8</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0"/>
                        </a:spcBef>
                      </a:pPr>
                      <a:r>
                        <a:rPr sz="1800" dirty="0">
                          <a:latin typeface="Calibri"/>
                          <a:cs typeface="Calibri"/>
                        </a:rPr>
                        <a:t>67.4</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3810" algn="ctr">
                        <a:lnSpc>
                          <a:spcPct val="100000"/>
                        </a:lnSpc>
                        <a:spcBef>
                          <a:spcPts val="240"/>
                        </a:spcBef>
                      </a:pPr>
                      <a:r>
                        <a:rPr sz="1800" dirty="0">
                          <a:latin typeface="Calibri"/>
                          <a:cs typeface="Calibri"/>
                        </a:rPr>
                        <a:t>266.5</a:t>
                      </a:r>
                      <a:endParaRPr sz="1800">
                        <a:latin typeface="Calibri"/>
                        <a:cs typeface="Calibri"/>
                      </a:endParaRPr>
                    </a:p>
                  </a:txBody>
                  <a:tcPr marL="0" marR="0" marT="3048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CACACA"/>
                    </a:solidFill>
                  </a:tcPr>
                </a:tc>
              </a:tr>
              <a:tr h="640206">
                <a:tc>
                  <a:txBody>
                    <a:bodyPr/>
                    <a:lstStyle/>
                    <a:p>
                      <a:pPr marL="87630">
                        <a:lnSpc>
                          <a:spcPct val="100000"/>
                        </a:lnSpc>
                        <a:spcBef>
                          <a:spcPts val="240"/>
                        </a:spcBef>
                      </a:pPr>
                      <a:r>
                        <a:rPr sz="1800" spc="-5" dirty="0">
                          <a:latin typeface="Calibri"/>
                          <a:cs typeface="Calibri"/>
                        </a:rPr>
                        <a:t>Russian</a:t>
                      </a:r>
                      <a:endParaRPr sz="1800">
                        <a:latin typeface="Calibri"/>
                        <a:cs typeface="Calibri"/>
                      </a:endParaRPr>
                    </a:p>
                    <a:p>
                      <a:pPr marL="87630">
                        <a:lnSpc>
                          <a:spcPct val="100000"/>
                        </a:lnSpc>
                        <a:spcBef>
                          <a:spcPts val="15"/>
                        </a:spcBef>
                      </a:pPr>
                      <a:r>
                        <a:rPr sz="1800" spc="-10" dirty="0">
                          <a:latin typeface="Calibri"/>
                          <a:cs typeface="Calibri"/>
                        </a:rPr>
                        <a:t>Federation</a:t>
                      </a:r>
                      <a:endParaRPr sz="1800">
                        <a:latin typeface="Calibri"/>
                        <a:cs typeface="Calibri"/>
                      </a:endParaRPr>
                    </a:p>
                  </a:txBody>
                  <a:tcPr marL="0" marR="0" marT="3048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0"/>
                        </a:spcBef>
                      </a:pPr>
                      <a:r>
                        <a:rPr sz="1800" spc="-5" dirty="0">
                          <a:latin typeface="Calibri"/>
                          <a:cs typeface="Calibri"/>
                        </a:rPr>
                        <a:t>494</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0"/>
                        </a:spcBef>
                      </a:pPr>
                      <a:r>
                        <a:rPr sz="1800" spc="-5" dirty="0">
                          <a:latin typeface="Calibri"/>
                          <a:cs typeface="Calibri"/>
                        </a:rPr>
                        <a:t>438</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0"/>
                        </a:spcBef>
                      </a:pPr>
                      <a:r>
                        <a:rPr sz="1800" spc="-5" dirty="0">
                          <a:latin typeface="Calibri"/>
                          <a:cs typeface="Calibri"/>
                        </a:rPr>
                        <a:t>153</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0"/>
                        </a:spcBef>
                      </a:pPr>
                      <a:r>
                        <a:rPr sz="1800" dirty="0">
                          <a:latin typeface="Calibri"/>
                          <a:cs typeface="Calibri"/>
                        </a:rPr>
                        <a:t>16.3</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0"/>
                        </a:spcBef>
                      </a:pPr>
                      <a:r>
                        <a:rPr sz="1800" dirty="0">
                          <a:latin typeface="Calibri"/>
                          <a:cs typeface="Calibri"/>
                        </a:rPr>
                        <a:t>35.6</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0"/>
                        </a:spcBef>
                      </a:pPr>
                      <a:r>
                        <a:rPr sz="1800" dirty="0">
                          <a:latin typeface="Calibri"/>
                          <a:cs typeface="Calibri"/>
                        </a:rPr>
                        <a:t>NA</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marL="3810" algn="ctr">
                        <a:lnSpc>
                          <a:spcPct val="100000"/>
                        </a:lnSpc>
                        <a:spcBef>
                          <a:spcPts val="240"/>
                        </a:spcBef>
                      </a:pPr>
                      <a:r>
                        <a:rPr sz="1800" dirty="0">
                          <a:latin typeface="Calibri"/>
                          <a:cs typeface="Calibri"/>
                        </a:rPr>
                        <a:t>1136.9</a:t>
                      </a:r>
                      <a:endParaRPr sz="1800">
                        <a:latin typeface="Calibri"/>
                        <a:cs typeface="Calibri"/>
                      </a:endParaRPr>
                    </a:p>
                  </a:txBody>
                  <a:tcPr marL="0" marR="0" marT="3048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E7E7E7"/>
                    </a:solidFill>
                  </a:tcPr>
                </a:tc>
              </a:tr>
              <a:tr h="640080">
                <a:tc>
                  <a:txBody>
                    <a:bodyPr/>
                    <a:lstStyle/>
                    <a:p>
                      <a:pPr marL="87630" marR="374650">
                        <a:lnSpc>
                          <a:spcPct val="100600"/>
                        </a:lnSpc>
                        <a:spcBef>
                          <a:spcPts val="229"/>
                        </a:spcBef>
                      </a:pPr>
                      <a:r>
                        <a:rPr sz="1800" spc="-10" dirty="0">
                          <a:latin typeface="Calibri"/>
                          <a:cs typeface="Calibri"/>
                        </a:rPr>
                        <a:t>United </a:t>
                      </a:r>
                      <a:r>
                        <a:rPr sz="1800" spc="-5" dirty="0">
                          <a:latin typeface="Calibri"/>
                          <a:cs typeface="Calibri"/>
                        </a:rPr>
                        <a:t> </a:t>
                      </a:r>
                      <a:r>
                        <a:rPr sz="1800" dirty="0">
                          <a:latin typeface="Calibri"/>
                          <a:cs typeface="Calibri"/>
                        </a:rPr>
                        <a:t>K</a:t>
                      </a:r>
                      <a:r>
                        <a:rPr sz="1800" spc="-5" dirty="0">
                          <a:latin typeface="Calibri"/>
                          <a:cs typeface="Calibri"/>
                        </a:rPr>
                        <a:t>ingdom</a:t>
                      </a:r>
                      <a:endParaRPr sz="1800">
                        <a:latin typeface="Calibri"/>
                        <a:cs typeface="Calibri"/>
                      </a:endParaRPr>
                    </a:p>
                  </a:txBody>
                  <a:tcPr marL="0" marR="0" marT="29209"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4"/>
                        </a:spcBef>
                      </a:pPr>
                      <a:r>
                        <a:rPr sz="1800" dirty="0">
                          <a:latin typeface="Calibri"/>
                          <a:cs typeface="Calibri"/>
                        </a:rPr>
                        <a:t>76.8</a:t>
                      </a:r>
                      <a:endParaRPr sz="1800">
                        <a:latin typeface="Calibri"/>
                        <a:cs typeface="Calibri"/>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4"/>
                        </a:spcBef>
                      </a:pPr>
                      <a:r>
                        <a:rPr sz="1800" dirty="0">
                          <a:latin typeface="Calibri"/>
                          <a:cs typeface="Calibri"/>
                        </a:rPr>
                        <a:t>71.2</a:t>
                      </a:r>
                      <a:endParaRPr sz="1800">
                        <a:latin typeface="Calibri"/>
                        <a:cs typeface="Calibri"/>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4"/>
                        </a:spcBef>
                      </a:pPr>
                      <a:r>
                        <a:rPr sz="1800" dirty="0">
                          <a:latin typeface="Calibri"/>
                          <a:cs typeface="Calibri"/>
                        </a:rPr>
                        <a:t>39.1</a:t>
                      </a:r>
                      <a:endParaRPr sz="1800">
                        <a:latin typeface="Calibri"/>
                        <a:cs typeface="Calibri"/>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4"/>
                        </a:spcBef>
                      </a:pPr>
                      <a:r>
                        <a:rPr sz="1800" dirty="0">
                          <a:latin typeface="Calibri"/>
                          <a:cs typeface="Calibri"/>
                        </a:rPr>
                        <a:t>20.1</a:t>
                      </a:r>
                      <a:endParaRPr sz="1800">
                        <a:latin typeface="Calibri"/>
                        <a:cs typeface="Calibri"/>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4"/>
                        </a:spcBef>
                      </a:pPr>
                      <a:r>
                        <a:rPr sz="1800" dirty="0">
                          <a:latin typeface="Calibri"/>
                          <a:cs typeface="Calibri"/>
                        </a:rPr>
                        <a:t>1.3</a:t>
                      </a:r>
                      <a:endParaRPr sz="1800">
                        <a:latin typeface="Calibri"/>
                        <a:cs typeface="Calibri"/>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4"/>
                        </a:spcBef>
                      </a:pPr>
                      <a:r>
                        <a:rPr sz="1800" dirty="0">
                          <a:latin typeface="Calibri"/>
                          <a:cs typeface="Calibri"/>
                        </a:rPr>
                        <a:t>NA</a:t>
                      </a:r>
                      <a:endParaRPr sz="1800">
                        <a:latin typeface="Calibri"/>
                        <a:cs typeface="Calibri"/>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3810" algn="ctr">
                        <a:lnSpc>
                          <a:spcPct val="100000"/>
                        </a:lnSpc>
                        <a:spcBef>
                          <a:spcPts val="244"/>
                        </a:spcBef>
                      </a:pPr>
                      <a:r>
                        <a:rPr sz="1800" dirty="0">
                          <a:latin typeface="Calibri"/>
                          <a:cs typeface="Calibri"/>
                        </a:rPr>
                        <a:t>208.5</a:t>
                      </a:r>
                      <a:endParaRPr sz="1800">
                        <a:latin typeface="Calibri"/>
                        <a:cs typeface="Calibri"/>
                      </a:endParaRPr>
                    </a:p>
                  </a:txBody>
                  <a:tcPr marL="0" marR="0" marT="31114"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CACACA"/>
                    </a:solidFill>
                  </a:tcPr>
                </a:tc>
              </a:tr>
              <a:tr h="370967">
                <a:tc>
                  <a:txBody>
                    <a:bodyPr/>
                    <a:lstStyle/>
                    <a:p>
                      <a:pPr marL="87630">
                        <a:lnSpc>
                          <a:spcPct val="100000"/>
                        </a:lnSpc>
                        <a:spcBef>
                          <a:spcPts val="260"/>
                        </a:spcBef>
                      </a:pPr>
                      <a:r>
                        <a:rPr sz="1800" spc="-5" dirty="0">
                          <a:latin typeface="Calibri"/>
                          <a:cs typeface="Calibri"/>
                        </a:rPr>
                        <a:t>China*</a:t>
                      </a:r>
                      <a:endParaRPr sz="1800">
                        <a:latin typeface="Calibri"/>
                        <a:cs typeface="Calibri"/>
                      </a:endParaRPr>
                    </a:p>
                  </a:txBody>
                  <a:tcPr marL="0" marR="0" marT="3302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5"/>
                        </a:spcBef>
                      </a:pPr>
                      <a:r>
                        <a:rPr sz="1800" spc="-5" dirty="0">
                          <a:latin typeface="Calibri"/>
                          <a:cs typeface="Calibri"/>
                        </a:rPr>
                        <a:t>436</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5"/>
                        </a:spcBef>
                      </a:pPr>
                      <a:r>
                        <a:rPr sz="1800" dirty="0">
                          <a:latin typeface="Calibri"/>
                          <a:cs typeface="Calibri"/>
                        </a:rPr>
                        <a:t>98.1</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5"/>
                        </a:spcBef>
                      </a:pPr>
                      <a:r>
                        <a:rPr sz="1800" spc="-5" dirty="0">
                          <a:latin typeface="Calibri"/>
                          <a:cs typeface="Calibri"/>
                        </a:rPr>
                        <a:t>2500</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5"/>
                        </a:spcBef>
                      </a:pPr>
                      <a:r>
                        <a:rPr sz="1800" dirty="0">
                          <a:latin typeface="Calibri"/>
                          <a:cs typeface="Calibri"/>
                        </a:rPr>
                        <a:t>12.3</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5"/>
                        </a:spcBef>
                      </a:pPr>
                      <a:r>
                        <a:rPr sz="1800" dirty="0">
                          <a:latin typeface="Calibri"/>
                          <a:cs typeface="Calibri"/>
                        </a:rPr>
                        <a:t>58.5</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marL="1270" algn="ctr">
                        <a:lnSpc>
                          <a:spcPct val="100000"/>
                        </a:lnSpc>
                        <a:spcBef>
                          <a:spcPts val="245"/>
                        </a:spcBef>
                      </a:pPr>
                      <a:r>
                        <a:rPr sz="1800" dirty="0">
                          <a:latin typeface="Calibri"/>
                          <a:cs typeface="Calibri"/>
                        </a:rPr>
                        <a:t>103.1</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marL="3175" algn="ctr">
                        <a:lnSpc>
                          <a:spcPct val="100000"/>
                        </a:lnSpc>
                        <a:spcBef>
                          <a:spcPts val="245"/>
                        </a:spcBef>
                      </a:pPr>
                      <a:r>
                        <a:rPr sz="1800" spc="-5" dirty="0">
                          <a:latin typeface="Calibri"/>
                          <a:cs typeface="Calibri"/>
                        </a:rPr>
                        <a:t>3208</a:t>
                      </a:r>
                      <a:endParaRPr sz="1800">
                        <a:latin typeface="Calibri"/>
                        <a:cs typeface="Calibri"/>
                      </a:endParaRPr>
                    </a:p>
                  </a:txBody>
                  <a:tcPr marL="0" marR="0" marT="3111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E7E7E7"/>
                    </a:solidFill>
                  </a:tcPr>
                </a:tc>
              </a:tr>
              <a:tr h="370839">
                <a:tc>
                  <a:txBody>
                    <a:bodyPr/>
                    <a:lstStyle/>
                    <a:p>
                      <a:pPr marL="87630">
                        <a:lnSpc>
                          <a:spcPct val="100000"/>
                        </a:lnSpc>
                        <a:spcBef>
                          <a:spcPts val="254"/>
                        </a:spcBef>
                      </a:pPr>
                      <a:r>
                        <a:rPr sz="1800" spc="-5" dirty="0">
                          <a:latin typeface="Calibri"/>
                          <a:cs typeface="Calibri"/>
                        </a:rPr>
                        <a:t>India*</a:t>
                      </a:r>
                      <a:endParaRPr sz="1800">
                        <a:latin typeface="Calibri"/>
                        <a:cs typeface="Calibri"/>
                      </a:endParaRPr>
                    </a:p>
                  </a:txBody>
                  <a:tcPr marL="0" marR="0" marT="32384"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5"/>
                        </a:spcBef>
                      </a:pPr>
                      <a:r>
                        <a:rPr sz="1800" dirty="0">
                          <a:latin typeface="Calibri"/>
                          <a:cs typeface="Calibri"/>
                        </a:rPr>
                        <a:t>205.5</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5"/>
                        </a:spcBef>
                      </a:pPr>
                      <a:r>
                        <a:rPr sz="1800" dirty="0">
                          <a:latin typeface="Calibri"/>
                          <a:cs typeface="Calibri"/>
                        </a:rPr>
                        <a:t>47.1</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5"/>
                        </a:spcBef>
                      </a:pPr>
                      <a:r>
                        <a:rPr sz="1800" spc="-5" dirty="0">
                          <a:latin typeface="Calibri"/>
                          <a:cs typeface="Calibri"/>
                        </a:rPr>
                        <a:t>352</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5"/>
                        </a:spcBef>
                      </a:pPr>
                      <a:r>
                        <a:rPr sz="1800" dirty="0">
                          <a:latin typeface="Calibri"/>
                          <a:cs typeface="Calibri"/>
                        </a:rPr>
                        <a:t>4.1</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5"/>
                        </a:spcBef>
                      </a:pPr>
                      <a:r>
                        <a:rPr sz="1800" dirty="0">
                          <a:latin typeface="Calibri"/>
                          <a:cs typeface="Calibri"/>
                        </a:rPr>
                        <a:t>11.4</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45"/>
                        </a:spcBef>
                      </a:pPr>
                      <a:r>
                        <a:rPr sz="1800" dirty="0">
                          <a:latin typeface="Calibri"/>
                          <a:cs typeface="Calibri"/>
                        </a:rPr>
                        <a:t>98.4</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3810" algn="ctr">
                        <a:lnSpc>
                          <a:spcPct val="100000"/>
                        </a:lnSpc>
                        <a:spcBef>
                          <a:spcPts val="245"/>
                        </a:spcBef>
                      </a:pPr>
                      <a:r>
                        <a:rPr sz="1800" dirty="0">
                          <a:latin typeface="Calibri"/>
                          <a:cs typeface="Calibri"/>
                        </a:rPr>
                        <a:t>718.5</a:t>
                      </a:r>
                      <a:endParaRPr sz="1800">
                        <a:latin typeface="Calibri"/>
                        <a:cs typeface="Calibri"/>
                      </a:endParaRPr>
                    </a:p>
                  </a:txBody>
                  <a:tcPr marL="0" marR="0" marT="3111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CACACA"/>
                    </a:solidFill>
                  </a:tcPr>
                </a:tc>
              </a:tr>
              <a:tr h="370840">
                <a:tc>
                  <a:txBody>
                    <a:bodyPr/>
                    <a:lstStyle/>
                    <a:p>
                      <a:pPr marL="87630">
                        <a:lnSpc>
                          <a:spcPct val="100000"/>
                        </a:lnSpc>
                        <a:spcBef>
                          <a:spcPts val="260"/>
                        </a:spcBef>
                      </a:pPr>
                      <a:r>
                        <a:rPr sz="1800" dirty="0">
                          <a:latin typeface="Calibri"/>
                          <a:cs typeface="Calibri"/>
                        </a:rPr>
                        <a:t>Japan</a:t>
                      </a:r>
                      <a:endParaRPr sz="1800">
                        <a:latin typeface="Calibri"/>
                        <a:cs typeface="Calibri"/>
                      </a:endParaRPr>
                    </a:p>
                  </a:txBody>
                  <a:tcPr marL="0" marR="0" marT="3302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5"/>
                        </a:spcBef>
                      </a:pPr>
                      <a:r>
                        <a:rPr sz="1800" spc="-5" dirty="0">
                          <a:latin typeface="Calibri"/>
                          <a:cs typeface="Calibri"/>
                        </a:rPr>
                        <a:t>199</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5"/>
                        </a:spcBef>
                      </a:pPr>
                      <a:r>
                        <a:rPr sz="1800" spc="-5" dirty="0">
                          <a:latin typeface="Calibri"/>
                          <a:cs typeface="Calibri"/>
                        </a:rPr>
                        <a:t>93</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5"/>
                        </a:spcBef>
                      </a:pPr>
                      <a:r>
                        <a:rPr sz="1800" dirty="0">
                          <a:latin typeface="Calibri"/>
                          <a:cs typeface="Calibri"/>
                        </a:rPr>
                        <a:t>71.6</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5"/>
                        </a:spcBef>
                      </a:pPr>
                      <a:r>
                        <a:rPr sz="1800" dirty="0">
                          <a:latin typeface="Calibri"/>
                          <a:cs typeface="Calibri"/>
                        </a:rPr>
                        <a:t>25.8</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5"/>
                        </a:spcBef>
                      </a:pPr>
                      <a:r>
                        <a:rPr sz="1800" dirty="0">
                          <a:latin typeface="Calibri"/>
                          <a:cs typeface="Calibri"/>
                        </a:rPr>
                        <a:t>8.3</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245"/>
                        </a:spcBef>
                      </a:pPr>
                      <a:r>
                        <a:rPr sz="1800" dirty="0">
                          <a:latin typeface="Calibri"/>
                          <a:cs typeface="Calibri"/>
                        </a:rPr>
                        <a:t>98.1</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marL="3810" algn="ctr">
                        <a:lnSpc>
                          <a:spcPct val="100000"/>
                        </a:lnSpc>
                        <a:spcBef>
                          <a:spcPts val="245"/>
                        </a:spcBef>
                      </a:pPr>
                      <a:r>
                        <a:rPr sz="1800" dirty="0">
                          <a:latin typeface="Calibri"/>
                          <a:cs typeface="Calibri"/>
                        </a:rPr>
                        <a:t>495.8</a:t>
                      </a:r>
                      <a:endParaRPr sz="1800">
                        <a:latin typeface="Calibri"/>
                        <a:cs typeface="Calibri"/>
                      </a:endParaRPr>
                    </a:p>
                  </a:txBody>
                  <a:tcPr marL="0" marR="0" marT="3111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E7E7E7"/>
                    </a:solidFill>
                  </a:tcPr>
                </a:tc>
              </a:tr>
              <a:tr h="370966">
                <a:tc>
                  <a:txBody>
                    <a:bodyPr/>
                    <a:lstStyle/>
                    <a:p>
                      <a:pPr marL="87630">
                        <a:lnSpc>
                          <a:spcPct val="100000"/>
                        </a:lnSpc>
                        <a:spcBef>
                          <a:spcPts val="260"/>
                        </a:spcBef>
                      </a:pPr>
                      <a:r>
                        <a:rPr sz="1800" spc="-10" dirty="0">
                          <a:latin typeface="Calibri"/>
                          <a:cs typeface="Calibri"/>
                        </a:rPr>
                        <a:t>Others</a:t>
                      </a:r>
                      <a:endParaRPr sz="1800">
                        <a:latin typeface="Calibri"/>
                        <a:cs typeface="Calibri"/>
                      </a:endParaRPr>
                    </a:p>
                  </a:txBody>
                  <a:tcPr marL="0" marR="0" marT="3302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50"/>
                        </a:spcBef>
                      </a:pPr>
                      <a:r>
                        <a:rPr sz="1800" dirty="0">
                          <a:latin typeface="Calibri"/>
                          <a:cs typeface="Calibri"/>
                        </a:rPr>
                        <a:t>1807.3</a:t>
                      </a:r>
                      <a:endParaRPr sz="180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50"/>
                        </a:spcBef>
                      </a:pPr>
                      <a:r>
                        <a:rPr sz="1800" dirty="0">
                          <a:latin typeface="Calibri"/>
                          <a:cs typeface="Calibri"/>
                        </a:rPr>
                        <a:t>1276.6</a:t>
                      </a:r>
                      <a:endParaRPr sz="180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50"/>
                        </a:spcBef>
                      </a:pPr>
                      <a:r>
                        <a:rPr sz="1800" dirty="0">
                          <a:latin typeface="Calibri"/>
                          <a:cs typeface="Calibri"/>
                        </a:rPr>
                        <a:t>114.5</a:t>
                      </a:r>
                      <a:endParaRPr sz="180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50"/>
                        </a:spcBef>
                      </a:pPr>
                      <a:r>
                        <a:rPr sz="1800" dirty="0">
                          <a:latin typeface="Calibri"/>
                          <a:cs typeface="Calibri"/>
                        </a:rPr>
                        <a:t>501.4</a:t>
                      </a:r>
                      <a:endParaRPr sz="180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gn="ctr">
                        <a:lnSpc>
                          <a:spcPct val="100000"/>
                        </a:lnSpc>
                        <a:spcBef>
                          <a:spcPts val="250"/>
                        </a:spcBef>
                      </a:pPr>
                      <a:r>
                        <a:rPr sz="1800" dirty="0">
                          <a:latin typeface="Calibri"/>
                          <a:cs typeface="Calibri"/>
                        </a:rPr>
                        <a:t>70.0</a:t>
                      </a:r>
                      <a:endParaRPr sz="180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1270" algn="ctr">
                        <a:lnSpc>
                          <a:spcPct val="100000"/>
                        </a:lnSpc>
                        <a:spcBef>
                          <a:spcPts val="250"/>
                        </a:spcBef>
                      </a:pPr>
                      <a:r>
                        <a:rPr sz="1800" dirty="0">
                          <a:latin typeface="Calibri"/>
                          <a:cs typeface="Calibri"/>
                        </a:rPr>
                        <a:t>524.1</a:t>
                      </a:r>
                      <a:endParaRPr sz="180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3810" algn="ctr">
                        <a:lnSpc>
                          <a:spcPct val="100000"/>
                        </a:lnSpc>
                        <a:spcBef>
                          <a:spcPts val="250"/>
                        </a:spcBef>
                      </a:pPr>
                      <a:r>
                        <a:rPr sz="1800" dirty="0">
                          <a:latin typeface="Calibri"/>
                          <a:cs typeface="Calibri"/>
                        </a:rPr>
                        <a:t>4293.9</a:t>
                      </a:r>
                      <a:endParaRPr sz="1800">
                        <a:latin typeface="Calibri"/>
                        <a:cs typeface="Calibri"/>
                      </a:endParaRPr>
                    </a:p>
                  </a:txBody>
                  <a:tcPr marL="0" marR="0" marT="3175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CACACA"/>
                    </a:solidFill>
                  </a:tcPr>
                </a:tc>
              </a:tr>
              <a:tr h="367665">
                <a:tc>
                  <a:txBody>
                    <a:bodyPr/>
                    <a:lstStyle/>
                    <a:p>
                      <a:pPr marL="87630">
                        <a:lnSpc>
                          <a:spcPct val="100000"/>
                        </a:lnSpc>
                        <a:spcBef>
                          <a:spcPts val="260"/>
                        </a:spcBef>
                      </a:pPr>
                      <a:r>
                        <a:rPr sz="1800" spc="-40" dirty="0">
                          <a:latin typeface="Calibri"/>
                          <a:cs typeface="Calibri"/>
                        </a:rPr>
                        <a:t>Total</a:t>
                      </a:r>
                      <a:endParaRPr sz="1800">
                        <a:latin typeface="Calibri"/>
                        <a:cs typeface="Calibri"/>
                      </a:endParaRPr>
                    </a:p>
                  </a:txBody>
                  <a:tcPr marL="0" marR="0" marT="33020" marB="0">
                    <a:lnL w="635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solidFill>
                      <a:srgbClr val="E7E7E7"/>
                    </a:solidFill>
                  </a:tcPr>
                </a:tc>
                <a:tc>
                  <a:txBody>
                    <a:bodyPr/>
                    <a:lstStyle/>
                    <a:p>
                      <a:pPr algn="ctr">
                        <a:lnSpc>
                          <a:spcPct val="100000"/>
                        </a:lnSpc>
                        <a:spcBef>
                          <a:spcPts val="245"/>
                        </a:spcBef>
                      </a:pPr>
                      <a:r>
                        <a:rPr sz="1800" dirty="0">
                          <a:latin typeface="Calibri"/>
                          <a:cs typeface="Calibri"/>
                        </a:rPr>
                        <a:t>4337.6</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solidFill>
                      <a:srgbClr val="E7E7E7"/>
                    </a:solidFill>
                  </a:tcPr>
                </a:tc>
                <a:tc>
                  <a:txBody>
                    <a:bodyPr/>
                    <a:lstStyle/>
                    <a:p>
                      <a:pPr algn="ctr">
                        <a:lnSpc>
                          <a:spcPct val="100000"/>
                        </a:lnSpc>
                        <a:spcBef>
                          <a:spcPts val="245"/>
                        </a:spcBef>
                      </a:pPr>
                      <a:r>
                        <a:rPr sz="1800" spc="-5" dirty="0">
                          <a:latin typeface="Calibri"/>
                          <a:cs typeface="Calibri"/>
                        </a:rPr>
                        <a:t>2746</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solidFill>
                      <a:srgbClr val="E7E7E7"/>
                    </a:solidFill>
                  </a:tcPr>
                </a:tc>
                <a:tc>
                  <a:txBody>
                    <a:bodyPr/>
                    <a:lstStyle/>
                    <a:p>
                      <a:pPr algn="ctr">
                        <a:lnSpc>
                          <a:spcPct val="100000"/>
                        </a:lnSpc>
                        <a:spcBef>
                          <a:spcPts val="245"/>
                        </a:spcBef>
                      </a:pPr>
                      <a:r>
                        <a:rPr sz="1800" dirty="0">
                          <a:latin typeface="Calibri"/>
                          <a:cs typeface="Calibri"/>
                        </a:rPr>
                        <a:t>3889.3</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solidFill>
                      <a:srgbClr val="E7E7E7"/>
                    </a:solidFill>
                  </a:tcPr>
                </a:tc>
                <a:tc>
                  <a:txBody>
                    <a:bodyPr/>
                    <a:lstStyle/>
                    <a:p>
                      <a:pPr algn="ctr">
                        <a:lnSpc>
                          <a:spcPct val="100000"/>
                        </a:lnSpc>
                        <a:spcBef>
                          <a:spcPts val="245"/>
                        </a:spcBef>
                      </a:pPr>
                      <a:r>
                        <a:rPr sz="1800" dirty="0">
                          <a:latin typeface="Calibri"/>
                          <a:cs typeface="Calibri"/>
                        </a:rPr>
                        <a:t>717.1</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solidFill>
                      <a:srgbClr val="E7E7E7"/>
                    </a:solidFill>
                  </a:tcPr>
                </a:tc>
                <a:tc>
                  <a:txBody>
                    <a:bodyPr/>
                    <a:lstStyle/>
                    <a:p>
                      <a:pPr algn="ctr">
                        <a:lnSpc>
                          <a:spcPct val="100000"/>
                        </a:lnSpc>
                        <a:spcBef>
                          <a:spcPts val="245"/>
                        </a:spcBef>
                      </a:pPr>
                      <a:r>
                        <a:rPr sz="1800" dirty="0">
                          <a:latin typeface="Calibri"/>
                          <a:cs typeface="Calibri"/>
                        </a:rPr>
                        <a:t>296.7</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solidFill>
                      <a:srgbClr val="E7E7E7"/>
                    </a:solidFill>
                  </a:tcPr>
                </a:tc>
                <a:tc>
                  <a:txBody>
                    <a:bodyPr/>
                    <a:lstStyle/>
                    <a:p>
                      <a:pPr marL="1270" algn="ctr">
                        <a:lnSpc>
                          <a:spcPct val="100000"/>
                        </a:lnSpc>
                        <a:spcBef>
                          <a:spcPts val="245"/>
                        </a:spcBef>
                      </a:pPr>
                      <a:r>
                        <a:rPr sz="1800" dirty="0">
                          <a:latin typeface="Calibri"/>
                          <a:cs typeface="Calibri"/>
                        </a:rPr>
                        <a:t>968.4</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solidFill>
                      <a:srgbClr val="E7E7E7"/>
                    </a:solidFill>
                  </a:tcPr>
                </a:tc>
                <a:tc>
                  <a:txBody>
                    <a:bodyPr/>
                    <a:lstStyle/>
                    <a:p>
                      <a:pPr marL="3810" algn="ctr">
                        <a:lnSpc>
                          <a:spcPct val="100000"/>
                        </a:lnSpc>
                        <a:spcBef>
                          <a:spcPts val="245"/>
                        </a:spcBef>
                      </a:pPr>
                      <a:r>
                        <a:rPr sz="1800" dirty="0">
                          <a:latin typeface="Calibri"/>
                          <a:cs typeface="Calibri"/>
                        </a:rPr>
                        <a:t>12995.1</a:t>
                      </a:r>
                      <a:endParaRPr sz="1800">
                        <a:latin typeface="Calibri"/>
                        <a:cs typeface="Calibri"/>
                      </a:endParaRPr>
                    </a:p>
                  </a:txBody>
                  <a:tcPr marL="0" marR="0" marT="31115" marB="0">
                    <a:lnL w="1270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E7E7E7"/>
                    </a:solidFill>
                  </a:tcPr>
                </a:tc>
              </a:tr>
            </a:tbl>
          </a:graphicData>
        </a:graphic>
      </p:graphicFrame>
      <p:sp>
        <p:nvSpPr>
          <p:cNvPr id="4" name="object 4"/>
          <p:cNvSpPr txBox="1"/>
          <p:nvPr/>
        </p:nvSpPr>
        <p:spPr>
          <a:xfrm>
            <a:off x="459740" y="6037275"/>
            <a:ext cx="4805680" cy="391160"/>
          </a:xfrm>
          <a:prstGeom prst="rect">
            <a:avLst/>
          </a:prstGeom>
        </p:spPr>
        <p:txBody>
          <a:bodyPr vert="horz" wrap="square" lIns="0" tIns="12700" rIns="0" bIns="0" rtlCol="0">
            <a:spAutoFit/>
          </a:bodyPr>
          <a:lstStyle/>
          <a:p>
            <a:pPr marL="12700">
              <a:lnSpc>
                <a:spcPct val="100000"/>
              </a:lnSpc>
              <a:spcBef>
                <a:spcPts val="100"/>
              </a:spcBef>
              <a:tabLst>
                <a:tab pos="1187450" algn="l"/>
              </a:tabLst>
            </a:pPr>
            <a:r>
              <a:rPr sz="2400" spc="-10" dirty="0">
                <a:latin typeface="Calibri"/>
                <a:cs typeface="Calibri"/>
              </a:rPr>
              <a:t>Mtoe</a:t>
            </a:r>
            <a:r>
              <a:rPr sz="2400" dirty="0">
                <a:latin typeface="Calibri"/>
                <a:cs typeface="Calibri"/>
              </a:rPr>
              <a:t> </a:t>
            </a:r>
            <a:r>
              <a:rPr sz="2400" dirty="0">
                <a:latin typeface="Wingdings"/>
                <a:cs typeface="Wingdings"/>
              </a:rPr>
              <a:t></a:t>
            </a:r>
            <a:r>
              <a:rPr sz="2400" dirty="0">
                <a:latin typeface="Times New Roman"/>
                <a:cs typeface="Times New Roman"/>
              </a:rPr>
              <a:t>	</a:t>
            </a:r>
            <a:r>
              <a:rPr sz="2400" dirty="0">
                <a:latin typeface="Calibri"/>
                <a:cs typeface="Calibri"/>
              </a:rPr>
              <a:t>Million</a:t>
            </a:r>
            <a:r>
              <a:rPr sz="2400" spc="-30" dirty="0">
                <a:latin typeface="Calibri"/>
                <a:cs typeface="Calibri"/>
              </a:rPr>
              <a:t> </a:t>
            </a:r>
            <a:r>
              <a:rPr sz="2400" spc="-10" dirty="0">
                <a:latin typeface="Calibri"/>
                <a:cs typeface="Calibri"/>
              </a:rPr>
              <a:t>tons</a:t>
            </a:r>
            <a:r>
              <a:rPr sz="2400" spc="-20" dirty="0">
                <a:latin typeface="Calibri"/>
                <a:cs typeface="Calibri"/>
              </a:rPr>
              <a:t> </a:t>
            </a:r>
            <a:r>
              <a:rPr sz="2400" spc="-5" dirty="0">
                <a:latin typeface="Calibri"/>
                <a:cs typeface="Calibri"/>
              </a:rPr>
              <a:t>of</a:t>
            </a:r>
            <a:r>
              <a:rPr sz="2400" dirty="0">
                <a:latin typeface="Calibri"/>
                <a:cs typeface="Calibri"/>
              </a:rPr>
              <a:t> </a:t>
            </a:r>
            <a:r>
              <a:rPr sz="2400" spc="-5" dirty="0">
                <a:latin typeface="Calibri"/>
                <a:cs typeface="Calibri"/>
              </a:rPr>
              <a:t>oil</a:t>
            </a:r>
            <a:r>
              <a:rPr sz="2400" spc="-20" dirty="0">
                <a:latin typeface="Calibri"/>
                <a:cs typeface="Calibri"/>
              </a:rPr>
              <a:t> </a:t>
            </a:r>
            <a:r>
              <a:rPr sz="2400" spc="-10" dirty="0">
                <a:latin typeface="Calibri"/>
                <a:cs typeface="Calibri"/>
              </a:rPr>
              <a:t>equivalent.</a:t>
            </a:r>
            <a:endParaRPr sz="2400">
              <a:latin typeface="Calibri"/>
              <a:cs typeface="Calibri"/>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81</a:t>
            </a:r>
            <a:endParaRPr sz="1200">
              <a:latin typeface="Arial MT"/>
              <a:cs typeface="Arial MT"/>
            </a:endParaRPr>
          </a:p>
        </p:txBody>
      </p:sp>
      <p:grpSp>
        <p:nvGrpSpPr>
          <p:cNvPr id="3" name="object 3"/>
          <p:cNvGrpSpPr/>
          <p:nvPr/>
        </p:nvGrpSpPr>
        <p:grpSpPr>
          <a:xfrm>
            <a:off x="5176837" y="1595437"/>
            <a:ext cx="2219325" cy="2716530"/>
            <a:chOff x="5176837" y="1595437"/>
            <a:chExt cx="2219325" cy="2716530"/>
          </a:xfrm>
        </p:grpSpPr>
        <p:sp>
          <p:nvSpPr>
            <p:cNvPr id="4" name="object 4"/>
            <p:cNvSpPr/>
            <p:nvPr/>
          </p:nvSpPr>
          <p:spPr>
            <a:xfrm>
              <a:off x="6505955" y="3145536"/>
              <a:ext cx="428625" cy="19050"/>
            </a:xfrm>
            <a:custGeom>
              <a:avLst/>
              <a:gdLst/>
              <a:ahLst/>
              <a:cxnLst/>
              <a:rect l="l" t="t" r="r" b="b"/>
              <a:pathLst>
                <a:path w="428625" h="19050">
                  <a:moveTo>
                    <a:pt x="0" y="0"/>
                  </a:moveTo>
                  <a:lnTo>
                    <a:pt x="428625" y="19050"/>
                  </a:lnTo>
                </a:path>
              </a:pathLst>
            </a:custGeom>
            <a:ln w="9144">
              <a:solidFill>
                <a:srgbClr val="497DBA"/>
              </a:solidFill>
            </a:ln>
          </p:spPr>
          <p:txBody>
            <a:bodyPr wrap="square" lIns="0" tIns="0" rIns="0" bIns="0" rtlCol="0"/>
            <a:lstStyle/>
            <a:p>
              <a:endParaRPr/>
            </a:p>
          </p:txBody>
        </p:sp>
        <p:pic>
          <p:nvPicPr>
            <p:cNvPr id="5" name="object 5"/>
            <p:cNvPicPr/>
            <p:nvPr/>
          </p:nvPicPr>
          <p:blipFill>
            <a:blip r:embed="rId2" cstate="print"/>
            <a:stretch>
              <a:fillRect/>
            </a:stretch>
          </p:blipFill>
          <p:spPr>
            <a:xfrm>
              <a:off x="5996305" y="1752600"/>
              <a:ext cx="101346" cy="101219"/>
            </a:xfrm>
            <a:prstGeom prst="rect">
              <a:avLst/>
            </a:prstGeom>
          </p:spPr>
        </p:pic>
        <p:pic>
          <p:nvPicPr>
            <p:cNvPr id="6" name="object 6"/>
            <p:cNvPicPr/>
            <p:nvPr/>
          </p:nvPicPr>
          <p:blipFill>
            <a:blip r:embed="rId3" cstate="print"/>
            <a:stretch>
              <a:fillRect/>
            </a:stretch>
          </p:blipFill>
          <p:spPr>
            <a:xfrm>
              <a:off x="6032880" y="2554224"/>
              <a:ext cx="138684" cy="98933"/>
            </a:xfrm>
            <a:prstGeom prst="rect">
              <a:avLst/>
            </a:prstGeom>
          </p:spPr>
        </p:pic>
        <p:sp>
          <p:nvSpPr>
            <p:cNvPr id="7" name="object 7"/>
            <p:cNvSpPr/>
            <p:nvPr/>
          </p:nvSpPr>
          <p:spPr>
            <a:xfrm>
              <a:off x="5791962" y="1791462"/>
              <a:ext cx="914400" cy="916305"/>
            </a:xfrm>
            <a:custGeom>
              <a:avLst/>
              <a:gdLst/>
              <a:ahLst/>
              <a:cxnLst/>
              <a:rect l="l" t="t" r="r" b="b"/>
              <a:pathLst>
                <a:path w="914400" h="916305">
                  <a:moveTo>
                    <a:pt x="0" y="457962"/>
                  </a:moveTo>
                  <a:lnTo>
                    <a:pt x="2360" y="411128"/>
                  </a:lnTo>
                  <a:lnTo>
                    <a:pt x="9289" y="365649"/>
                  </a:lnTo>
                  <a:lnTo>
                    <a:pt x="20557" y="321756"/>
                  </a:lnTo>
                  <a:lnTo>
                    <a:pt x="35933" y="279677"/>
                  </a:lnTo>
                  <a:lnTo>
                    <a:pt x="55187" y="239644"/>
                  </a:lnTo>
                  <a:lnTo>
                    <a:pt x="78090" y="201885"/>
                  </a:lnTo>
                  <a:lnTo>
                    <a:pt x="104411" y="166631"/>
                  </a:lnTo>
                  <a:lnTo>
                    <a:pt x="133921" y="134112"/>
                  </a:lnTo>
                  <a:lnTo>
                    <a:pt x="166390" y="104557"/>
                  </a:lnTo>
                  <a:lnTo>
                    <a:pt x="201587" y="78197"/>
                  </a:lnTo>
                  <a:lnTo>
                    <a:pt x="239283" y="55261"/>
                  </a:lnTo>
                  <a:lnTo>
                    <a:pt x="279249" y="35980"/>
                  </a:lnTo>
                  <a:lnTo>
                    <a:pt x="321253" y="20584"/>
                  </a:lnTo>
                  <a:lnTo>
                    <a:pt x="365066" y="9301"/>
                  </a:lnTo>
                  <a:lnTo>
                    <a:pt x="410458" y="2363"/>
                  </a:lnTo>
                  <a:lnTo>
                    <a:pt x="457200" y="0"/>
                  </a:lnTo>
                  <a:lnTo>
                    <a:pt x="503941" y="2363"/>
                  </a:lnTo>
                  <a:lnTo>
                    <a:pt x="549333" y="9301"/>
                  </a:lnTo>
                  <a:lnTo>
                    <a:pt x="593146" y="20584"/>
                  </a:lnTo>
                  <a:lnTo>
                    <a:pt x="635150" y="35980"/>
                  </a:lnTo>
                  <a:lnTo>
                    <a:pt x="675116" y="55261"/>
                  </a:lnTo>
                  <a:lnTo>
                    <a:pt x="712812" y="78197"/>
                  </a:lnTo>
                  <a:lnTo>
                    <a:pt x="748009" y="104557"/>
                  </a:lnTo>
                  <a:lnTo>
                    <a:pt x="780478" y="134111"/>
                  </a:lnTo>
                  <a:lnTo>
                    <a:pt x="809988" y="166631"/>
                  </a:lnTo>
                  <a:lnTo>
                    <a:pt x="836309" y="201885"/>
                  </a:lnTo>
                  <a:lnTo>
                    <a:pt x="859212" y="239644"/>
                  </a:lnTo>
                  <a:lnTo>
                    <a:pt x="878466" y="279677"/>
                  </a:lnTo>
                  <a:lnTo>
                    <a:pt x="893842" y="321756"/>
                  </a:lnTo>
                  <a:lnTo>
                    <a:pt x="905110" y="365649"/>
                  </a:lnTo>
                  <a:lnTo>
                    <a:pt x="912039" y="411128"/>
                  </a:lnTo>
                  <a:lnTo>
                    <a:pt x="914399" y="457962"/>
                  </a:lnTo>
                  <a:lnTo>
                    <a:pt x="912039" y="504795"/>
                  </a:lnTo>
                  <a:lnTo>
                    <a:pt x="905110" y="550274"/>
                  </a:lnTo>
                  <a:lnTo>
                    <a:pt x="893842" y="594167"/>
                  </a:lnTo>
                  <a:lnTo>
                    <a:pt x="878466" y="636246"/>
                  </a:lnTo>
                  <a:lnTo>
                    <a:pt x="859212" y="676279"/>
                  </a:lnTo>
                  <a:lnTo>
                    <a:pt x="836309" y="714038"/>
                  </a:lnTo>
                  <a:lnTo>
                    <a:pt x="809988" y="749292"/>
                  </a:lnTo>
                  <a:lnTo>
                    <a:pt x="780478" y="781811"/>
                  </a:lnTo>
                  <a:lnTo>
                    <a:pt x="748009" y="811366"/>
                  </a:lnTo>
                  <a:lnTo>
                    <a:pt x="712812" y="837726"/>
                  </a:lnTo>
                  <a:lnTo>
                    <a:pt x="675116" y="860662"/>
                  </a:lnTo>
                  <a:lnTo>
                    <a:pt x="635150" y="879943"/>
                  </a:lnTo>
                  <a:lnTo>
                    <a:pt x="593146" y="895339"/>
                  </a:lnTo>
                  <a:lnTo>
                    <a:pt x="549333" y="906622"/>
                  </a:lnTo>
                  <a:lnTo>
                    <a:pt x="503941" y="913560"/>
                  </a:lnTo>
                  <a:lnTo>
                    <a:pt x="457200" y="915924"/>
                  </a:lnTo>
                  <a:lnTo>
                    <a:pt x="410458" y="913560"/>
                  </a:lnTo>
                  <a:lnTo>
                    <a:pt x="365066" y="906622"/>
                  </a:lnTo>
                  <a:lnTo>
                    <a:pt x="321253" y="895339"/>
                  </a:lnTo>
                  <a:lnTo>
                    <a:pt x="279249" y="879943"/>
                  </a:lnTo>
                  <a:lnTo>
                    <a:pt x="239283" y="860662"/>
                  </a:lnTo>
                  <a:lnTo>
                    <a:pt x="201587" y="837726"/>
                  </a:lnTo>
                  <a:lnTo>
                    <a:pt x="166390" y="811366"/>
                  </a:lnTo>
                  <a:lnTo>
                    <a:pt x="133921" y="781812"/>
                  </a:lnTo>
                  <a:lnTo>
                    <a:pt x="104411" y="749292"/>
                  </a:lnTo>
                  <a:lnTo>
                    <a:pt x="78090" y="714038"/>
                  </a:lnTo>
                  <a:lnTo>
                    <a:pt x="55187" y="676279"/>
                  </a:lnTo>
                  <a:lnTo>
                    <a:pt x="35933" y="636246"/>
                  </a:lnTo>
                  <a:lnTo>
                    <a:pt x="20557" y="594167"/>
                  </a:lnTo>
                  <a:lnTo>
                    <a:pt x="9289" y="550274"/>
                  </a:lnTo>
                  <a:lnTo>
                    <a:pt x="2360" y="504795"/>
                  </a:lnTo>
                  <a:lnTo>
                    <a:pt x="0" y="457962"/>
                  </a:lnTo>
                  <a:close/>
                </a:path>
              </a:pathLst>
            </a:custGeom>
            <a:ln w="25908">
              <a:solidFill>
                <a:srgbClr val="385D89"/>
              </a:solidFill>
            </a:ln>
          </p:spPr>
          <p:txBody>
            <a:bodyPr wrap="square" lIns="0" tIns="0" rIns="0" bIns="0" rtlCol="0"/>
            <a:lstStyle/>
            <a:p>
              <a:endParaRPr/>
            </a:p>
          </p:txBody>
        </p:sp>
        <p:pic>
          <p:nvPicPr>
            <p:cNvPr id="8" name="object 8"/>
            <p:cNvPicPr/>
            <p:nvPr/>
          </p:nvPicPr>
          <p:blipFill>
            <a:blip r:embed="rId4" cstate="print"/>
            <a:stretch>
              <a:fillRect/>
            </a:stretch>
          </p:blipFill>
          <p:spPr>
            <a:xfrm>
              <a:off x="6081775" y="3217163"/>
              <a:ext cx="96265" cy="130937"/>
            </a:xfrm>
            <a:prstGeom prst="rect">
              <a:avLst/>
            </a:prstGeom>
          </p:spPr>
        </p:pic>
        <p:sp>
          <p:nvSpPr>
            <p:cNvPr id="9" name="object 9"/>
            <p:cNvSpPr/>
            <p:nvPr/>
          </p:nvSpPr>
          <p:spPr>
            <a:xfrm>
              <a:off x="5944362" y="2554986"/>
              <a:ext cx="640080" cy="975360"/>
            </a:xfrm>
            <a:custGeom>
              <a:avLst/>
              <a:gdLst/>
              <a:ahLst/>
              <a:cxnLst/>
              <a:rect l="l" t="t" r="r" b="b"/>
              <a:pathLst>
                <a:path w="640079" h="975360">
                  <a:moveTo>
                    <a:pt x="0" y="320039"/>
                  </a:moveTo>
                  <a:lnTo>
                    <a:pt x="3469" y="272739"/>
                  </a:lnTo>
                  <a:lnTo>
                    <a:pt x="13547" y="227596"/>
                  </a:lnTo>
                  <a:lnTo>
                    <a:pt x="29740" y="185105"/>
                  </a:lnTo>
                  <a:lnTo>
                    <a:pt x="51552" y="145761"/>
                  </a:lnTo>
                  <a:lnTo>
                    <a:pt x="78490" y="110057"/>
                  </a:lnTo>
                  <a:lnTo>
                    <a:pt x="110057" y="78490"/>
                  </a:lnTo>
                  <a:lnTo>
                    <a:pt x="145761" y="51552"/>
                  </a:lnTo>
                  <a:lnTo>
                    <a:pt x="185105" y="29740"/>
                  </a:lnTo>
                  <a:lnTo>
                    <a:pt x="227596" y="13547"/>
                  </a:lnTo>
                  <a:lnTo>
                    <a:pt x="272739" y="3469"/>
                  </a:lnTo>
                  <a:lnTo>
                    <a:pt x="320039" y="0"/>
                  </a:lnTo>
                  <a:lnTo>
                    <a:pt x="367340" y="3469"/>
                  </a:lnTo>
                  <a:lnTo>
                    <a:pt x="412483" y="13547"/>
                  </a:lnTo>
                  <a:lnTo>
                    <a:pt x="454974" y="29740"/>
                  </a:lnTo>
                  <a:lnTo>
                    <a:pt x="494318" y="51552"/>
                  </a:lnTo>
                  <a:lnTo>
                    <a:pt x="530022" y="78490"/>
                  </a:lnTo>
                  <a:lnTo>
                    <a:pt x="561589" y="110057"/>
                  </a:lnTo>
                  <a:lnTo>
                    <a:pt x="588527" y="145761"/>
                  </a:lnTo>
                  <a:lnTo>
                    <a:pt x="610339" y="185105"/>
                  </a:lnTo>
                  <a:lnTo>
                    <a:pt x="626532" y="227596"/>
                  </a:lnTo>
                  <a:lnTo>
                    <a:pt x="636610" y="272739"/>
                  </a:lnTo>
                  <a:lnTo>
                    <a:pt x="640080" y="320039"/>
                  </a:lnTo>
                  <a:lnTo>
                    <a:pt x="636610" y="367340"/>
                  </a:lnTo>
                  <a:lnTo>
                    <a:pt x="626532" y="412483"/>
                  </a:lnTo>
                  <a:lnTo>
                    <a:pt x="610339" y="454974"/>
                  </a:lnTo>
                  <a:lnTo>
                    <a:pt x="588527" y="494318"/>
                  </a:lnTo>
                  <a:lnTo>
                    <a:pt x="561589" y="530022"/>
                  </a:lnTo>
                  <a:lnTo>
                    <a:pt x="530022" y="561589"/>
                  </a:lnTo>
                  <a:lnTo>
                    <a:pt x="494318" y="588527"/>
                  </a:lnTo>
                  <a:lnTo>
                    <a:pt x="454974" y="610339"/>
                  </a:lnTo>
                  <a:lnTo>
                    <a:pt x="412483" y="626532"/>
                  </a:lnTo>
                  <a:lnTo>
                    <a:pt x="367340" y="636610"/>
                  </a:lnTo>
                  <a:lnTo>
                    <a:pt x="320039" y="640079"/>
                  </a:lnTo>
                  <a:lnTo>
                    <a:pt x="272739" y="636610"/>
                  </a:lnTo>
                  <a:lnTo>
                    <a:pt x="227596" y="626532"/>
                  </a:lnTo>
                  <a:lnTo>
                    <a:pt x="185105" y="610339"/>
                  </a:lnTo>
                  <a:lnTo>
                    <a:pt x="145761" y="588527"/>
                  </a:lnTo>
                  <a:lnTo>
                    <a:pt x="110057" y="561589"/>
                  </a:lnTo>
                  <a:lnTo>
                    <a:pt x="78490" y="530022"/>
                  </a:lnTo>
                  <a:lnTo>
                    <a:pt x="51552" y="494318"/>
                  </a:lnTo>
                  <a:lnTo>
                    <a:pt x="29740" y="454974"/>
                  </a:lnTo>
                  <a:lnTo>
                    <a:pt x="13547" y="412483"/>
                  </a:lnTo>
                  <a:lnTo>
                    <a:pt x="3469" y="367340"/>
                  </a:lnTo>
                  <a:lnTo>
                    <a:pt x="0" y="320039"/>
                  </a:lnTo>
                  <a:close/>
                </a:path>
                <a:path w="640079" h="975360">
                  <a:moveTo>
                    <a:pt x="167639" y="792479"/>
                  </a:moveTo>
                  <a:lnTo>
                    <a:pt x="174175" y="743876"/>
                  </a:lnTo>
                  <a:lnTo>
                    <a:pt x="192616" y="700193"/>
                  </a:lnTo>
                  <a:lnTo>
                    <a:pt x="221218" y="663178"/>
                  </a:lnTo>
                  <a:lnTo>
                    <a:pt x="258233" y="634576"/>
                  </a:lnTo>
                  <a:lnTo>
                    <a:pt x="301916" y="616135"/>
                  </a:lnTo>
                  <a:lnTo>
                    <a:pt x="350520" y="609600"/>
                  </a:lnTo>
                  <a:lnTo>
                    <a:pt x="399123" y="616135"/>
                  </a:lnTo>
                  <a:lnTo>
                    <a:pt x="442806" y="634576"/>
                  </a:lnTo>
                  <a:lnTo>
                    <a:pt x="479821" y="663178"/>
                  </a:lnTo>
                  <a:lnTo>
                    <a:pt x="508423" y="700193"/>
                  </a:lnTo>
                  <a:lnTo>
                    <a:pt x="526864" y="743876"/>
                  </a:lnTo>
                  <a:lnTo>
                    <a:pt x="533400" y="792479"/>
                  </a:lnTo>
                  <a:lnTo>
                    <a:pt x="526864" y="841083"/>
                  </a:lnTo>
                  <a:lnTo>
                    <a:pt x="508423" y="884766"/>
                  </a:lnTo>
                  <a:lnTo>
                    <a:pt x="479821" y="921781"/>
                  </a:lnTo>
                  <a:lnTo>
                    <a:pt x="442806" y="950383"/>
                  </a:lnTo>
                  <a:lnTo>
                    <a:pt x="399123" y="968824"/>
                  </a:lnTo>
                  <a:lnTo>
                    <a:pt x="350520" y="975360"/>
                  </a:lnTo>
                  <a:lnTo>
                    <a:pt x="301916" y="968824"/>
                  </a:lnTo>
                  <a:lnTo>
                    <a:pt x="258233" y="950383"/>
                  </a:lnTo>
                  <a:lnTo>
                    <a:pt x="221218" y="921781"/>
                  </a:lnTo>
                  <a:lnTo>
                    <a:pt x="192616" y="884766"/>
                  </a:lnTo>
                  <a:lnTo>
                    <a:pt x="174175" y="841083"/>
                  </a:lnTo>
                  <a:lnTo>
                    <a:pt x="167639" y="792479"/>
                  </a:lnTo>
                  <a:close/>
                </a:path>
              </a:pathLst>
            </a:custGeom>
            <a:ln w="25908">
              <a:solidFill>
                <a:srgbClr val="385D89"/>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6205727" y="3532632"/>
              <a:ext cx="208787" cy="208787"/>
            </a:xfrm>
            <a:prstGeom prst="rect">
              <a:avLst/>
            </a:prstGeom>
          </p:spPr>
        </p:pic>
        <p:sp>
          <p:nvSpPr>
            <p:cNvPr id="11" name="object 11"/>
            <p:cNvSpPr/>
            <p:nvPr/>
          </p:nvSpPr>
          <p:spPr>
            <a:xfrm>
              <a:off x="5181600" y="1600200"/>
              <a:ext cx="2209800" cy="2490470"/>
            </a:xfrm>
            <a:custGeom>
              <a:avLst/>
              <a:gdLst/>
              <a:ahLst/>
              <a:cxnLst/>
              <a:rect l="l" t="t" r="r" b="b"/>
              <a:pathLst>
                <a:path w="2209800" h="2490470">
                  <a:moveTo>
                    <a:pt x="0" y="2478024"/>
                  </a:moveTo>
                  <a:lnTo>
                    <a:pt x="2209800" y="2479548"/>
                  </a:lnTo>
                </a:path>
                <a:path w="2209800" h="2490470">
                  <a:moveTo>
                    <a:pt x="1066800" y="2478024"/>
                  </a:moveTo>
                  <a:lnTo>
                    <a:pt x="1098930" y="2355596"/>
                  </a:lnTo>
                  <a:lnTo>
                    <a:pt x="1101967" y="2339925"/>
                  </a:lnTo>
                  <a:lnTo>
                    <a:pt x="1104360" y="2323957"/>
                  </a:lnTo>
                  <a:lnTo>
                    <a:pt x="1108039" y="2308536"/>
                  </a:lnTo>
                  <a:lnTo>
                    <a:pt x="1114933" y="2294509"/>
                  </a:lnTo>
                  <a:lnTo>
                    <a:pt x="1147064" y="2248535"/>
                  </a:lnTo>
                  <a:lnTo>
                    <a:pt x="1150834" y="2221734"/>
                  </a:lnTo>
                  <a:lnTo>
                    <a:pt x="1158279" y="2168132"/>
                  </a:lnTo>
                  <a:lnTo>
                    <a:pt x="1166622" y="2129881"/>
                  </a:lnTo>
                  <a:lnTo>
                    <a:pt x="1171194" y="2118550"/>
                  </a:lnTo>
                  <a:lnTo>
                    <a:pt x="1175766" y="2107219"/>
                  </a:lnTo>
                  <a:lnTo>
                    <a:pt x="1179195" y="2095627"/>
                  </a:lnTo>
                  <a:lnTo>
                    <a:pt x="1184445" y="2066089"/>
                  </a:lnTo>
                  <a:lnTo>
                    <a:pt x="1193677" y="2011790"/>
                  </a:lnTo>
                  <a:lnTo>
                    <a:pt x="1205109" y="1946250"/>
                  </a:lnTo>
                  <a:lnTo>
                    <a:pt x="1216961" y="1882990"/>
                  </a:lnTo>
                  <a:lnTo>
                    <a:pt x="1227454" y="1835530"/>
                  </a:lnTo>
                  <a:lnTo>
                    <a:pt x="1231151" y="1823991"/>
                  </a:lnTo>
                  <a:lnTo>
                    <a:pt x="1235598" y="1812655"/>
                  </a:lnTo>
                  <a:lnTo>
                    <a:pt x="1239974" y="1801294"/>
                  </a:lnTo>
                  <a:lnTo>
                    <a:pt x="1243457" y="1789684"/>
                  </a:lnTo>
                  <a:lnTo>
                    <a:pt x="1247977" y="1766853"/>
                  </a:lnTo>
                  <a:lnTo>
                    <a:pt x="1251521" y="1743821"/>
                  </a:lnTo>
                  <a:lnTo>
                    <a:pt x="1255065" y="1720764"/>
                  </a:lnTo>
                  <a:lnTo>
                    <a:pt x="1259586" y="1697863"/>
                  </a:lnTo>
                  <a:lnTo>
                    <a:pt x="1268803" y="1667275"/>
                  </a:lnTo>
                  <a:lnTo>
                    <a:pt x="1279509" y="1644618"/>
                  </a:lnTo>
                  <a:lnTo>
                    <a:pt x="1292286" y="1621817"/>
                  </a:lnTo>
                  <a:lnTo>
                    <a:pt x="1307719" y="1590802"/>
                  </a:lnTo>
                  <a:lnTo>
                    <a:pt x="1323848" y="1544954"/>
                  </a:lnTo>
                  <a:lnTo>
                    <a:pt x="1338682" y="1491622"/>
                  </a:lnTo>
                  <a:lnTo>
                    <a:pt x="1340133" y="1475345"/>
                  </a:lnTo>
                  <a:lnTo>
                    <a:pt x="1341378" y="1462747"/>
                  </a:lnTo>
                  <a:lnTo>
                    <a:pt x="1355978" y="1391920"/>
                  </a:lnTo>
                  <a:lnTo>
                    <a:pt x="1368284" y="1357630"/>
                  </a:lnTo>
                  <a:lnTo>
                    <a:pt x="1371980" y="1346073"/>
                  </a:lnTo>
                  <a:lnTo>
                    <a:pt x="1380664" y="1307988"/>
                  </a:lnTo>
                  <a:lnTo>
                    <a:pt x="1388109" y="1269619"/>
                  </a:lnTo>
                  <a:lnTo>
                    <a:pt x="1397413" y="1217567"/>
                  </a:lnTo>
                  <a:lnTo>
                    <a:pt x="1401029" y="1193270"/>
                  </a:lnTo>
                  <a:lnTo>
                    <a:pt x="1403206" y="1181233"/>
                  </a:lnTo>
                  <a:lnTo>
                    <a:pt x="1408194" y="1165958"/>
                  </a:lnTo>
                  <a:lnTo>
                    <a:pt x="1420241" y="1131951"/>
                  </a:lnTo>
                  <a:lnTo>
                    <a:pt x="1423991" y="1108960"/>
                  </a:lnTo>
                  <a:lnTo>
                    <a:pt x="1431492" y="1062978"/>
                  </a:lnTo>
                  <a:lnTo>
                    <a:pt x="1444402" y="1017206"/>
                  </a:lnTo>
                  <a:lnTo>
                    <a:pt x="1448923" y="1005875"/>
                  </a:lnTo>
                  <a:lnTo>
                    <a:pt x="1452372" y="994283"/>
                  </a:lnTo>
                  <a:lnTo>
                    <a:pt x="1457051" y="967642"/>
                  </a:lnTo>
                  <a:lnTo>
                    <a:pt x="1460658" y="940800"/>
                  </a:lnTo>
                  <a:lnTo>
                    <a:pt x="1464123" y="913933"/>
                  </a:lnTo>
                  <a:lnTo>
                    <a:pt x="1468374" y="887222"/>
                  </a:lnTo>
                  <a:lnTo>
                    <a:pt x="1476323" y="848969"/>
                  </a:lnTo>
                  <a:lnTo>
                    <a:pt x="1485106" y="810847"/>
                  </a:lnTo>
                  <a:lnTo>
                    <a:pt x="1493555" y="772654"/>
                  </a:lnTo>
                  <a:lnTo>
                    <a:pt x="1500504" y="734187"/>
                  </a:lnTo>
                  <a:lnTo>
                    <a:pt x="1505918" y="697559"/>
                  </a:lnTo>
                  <a:lnTo>
                    <a:pt x="1515046" y="636904"/>
                  </a:lnTo>
                  <a:lnTo>
                    <a:pt x="1524936" y="575202"/>
                  </a:lnTo>
                  <a:lnTo>
                    <a:pt x="1532635" y="535432"/>
                  </a:lnTo>
                  <a:lnTo>
                    <a:pt x="1547796" y="489235"/>
                  </a:lnTo>
                  <a:lnTo>
                    <a:pt x="1556406" y="466459"/>
                  </a:lnTo>
                  <a:lnTo>
                    <a:pt x="1564767" y="443611"/>
                  </a:lnTo>
                  <a:lnTo>
                    <a:pt x="1596898" y="351789"/>
                  </a:lnTo>
                  <a:lnTo>
                    <a:pt x="1600594" y="340215"/>
                  </a:lnTo>
                  <a:lnTo>
                    <a:pt x="1604089" y="328533"/>
                  </a:lnTo>
                  <a:lnTo>
                    <a:pt x="1607988" y="317017"/>
                  </a:lnTo>
                  <a:lnTo>
                    <a:pt x="1612900" y="305942"/>
                  </a:lnTo>
                  <a:lnTo>
                    <a:pt x="1645030" y="244728"/>
                  </a:lnTo>
                  <a:lnTo>
                    <a:pt x="1651462" y="212492"/>
                  </a:lnTo>
                  <a:lnTo>
                    <a:pt x="1665658" y="152592"/>
                  </a:lnTo>
                  <a:lnTo>
                    <a:pt x="1694257" y="87874"/>
                  </a:lnTo>
                  <a:lnTo>
                    <a:pt x="1706006" y="67357"/>
                  </a:lnTo>
                  <a:lnTo>
                    <a:pt x="1715398" y="47579"/>
                  </a:lnTo>
                  <a:lnTo>
                    <a:pt x="1725422" y="15239"/>
                  </a:lnTo>
                  <a:lnTo>
                    <a:pt x="1726692" y="10287"/>
                  </a:lnTo>
                  <a:lnTo>
                    <a:pt x="1725422" y="5079"/>
                  </a:lnTo>
                  <a:lnTo>
                    <a:pt x="1725422" y="0"/>
                  </a:lnTo>
                </a:path>
                <a:path w="2209800" h="2490470">
                  <a:moveTo>
                    <a:pt x="1065276" y="2490216"/>
                  </a:moveTo>
                  <a:lnTo>
                    <a:pt x="1054042" y="2483828"/>
                  </a:lnTo>
                  <a:lnTo>
                    <a:pt x="1042368" y="2477881"/>
                  </a:lnTo>
                  <a:lnTo>
                    <a:pt x="1031575" y="2471052"/>
                  </a:lnTo>
                  <a:lnTo>
                    <a:pt x="1012412" y="2435129"/>
                  </a:lnTo>
                  <a:lnTo>
                    <a:pt x="1005994" y="2351522"/>
                  </a:lnTo>
                  <a:lnTo>
                    <a:pt x="1004027" y="2297241"/>
                  </a:lnTo>
                  <a:lnTo>
                    <a:pt x="1002606" y="2242938"/>
                  </a:lnTo>
                  <a:lnTo>
                    <a:pt x="1001352" y="2188633"/>
                  </a:lnTo>
                  <a:lnTo>
                    <a:pt x="999885" y="2134345"/>
                  </a:lnTo>
                  <a:lnTo>
                    <a:pt x="997824" y="2080095"/>
                  </a:lnTo>
                  <a:lnTo>
                    <a:pt x="994790" y="2025904"/>
                  </a:lnTo>
                  <a:lnTo>
                    <a:pt x="984307" y="1994239"/>
                  </a:lnTo>
                  <a:lnTo>
                    <a:pt x="980694" y="1983613"/>
                  </a:lnTo>
                  <a:lnTo>
                    <a:pt x="976901" y="1966136"/>
                  </a:lnTo>
                  <a:lnTo>
                    <a:pt x="973693" y="1948481"/>
                  </a:lnTo>
                  <a:lnTo>
                    <a:pt x="970460" y="1930802"/>
                  </a:lnTo>
                  <a:lnTo>
                    <a:pt x="966597" y="1913254"/>
                  </a:lnTo>
                  <a:lnTo>
                    <a:pt x="963483" y="1902612"/>
                  </a:lnTo>
                  <a:lnTo>
                    <a:pt x="959786" y="1892125"/>
                  </a:lnTo>
                  <a:lnTo>
                    <a:pt x="955970" y="1881661"/>
                  </a:lnTo>
                  <a:lnTo>
                    <a:pt x="952500" y="1871090"/>
                  </a:lnTo>
                  <a:lnTo>
                    <a:pt x="944125" y="1838102"/>
                  </a:lnTo>
                  <a:lnTo>
                    <a:pt x="933989" y="1797208"/>
                  </a:lnTo>
                  <a:lnTo>
                    <a:pt x="922567" y="1758076"/>
                  </a:lnTo>
                  <a:lnTo>
                    <a:pt x="910336" y="1730375"/>
                  </a:lnTo>
                  <a:lnTo>
                    <a:pt x="882141" y="1688211"/>
                  </a:lnTo>
                  <a:lnTo>
                    <a:pt x="853948" y="1603755"/>
                  </a:lnTo>
                  <a:lnTo>
                    <a:pt x="850923" y="1592953"/>
                  </a:lnTo>
                  <a:lnTo>
                    <a:pt x="848232" y="1582007"/>
                  </a:lnTo>
                  <a:lnTo>
                    <a:pt x="844875" y="1571394"/>
                  </a:lnTo>
                  <a:lnTo>
                    <a:pt x="839851" y="1561591"/>
                  </a:lnTo>
                  <a:lnTo>
                    <a:pt x="832552" y="1551162"/>
                  </a:lnTo>
                  <a:lnTo>
                    <a:pt x="825087" y="1540827"/>
                  </a:lnTo>
                  <a:lnTo>
                    <a:pt x="817955" y="1530302"/>
                  </a:lnTo>
                  <a:lnTo>
                    <a:pt x="811657" y="1519301"/>
                  </a:lnTo>
                  <a:lnTo>
                    <a:pt x="799482" y="1489706"/>
                  </a:lnTo>
                  <a:lnTo>
                    <a:pt x="797417" y="1473231"/>
                  </a:lnTo>
                  <a:lnTo>
                    <a:pt x="795422" y="1455185"/>
                  </a:lnTo>
                  <a:lnTo>
                    <a:pt x="783463" y="1420876"/>
                  </a:lnTo>
                  <a:lnTo>
                    <a:pt x="777343" y="1409803"/>
                  </a:lnTo>
                  <a:lnTo>
                    <a:pt x="769747" y="1399539"/>
                  </a:lnTo>
                  <a:lnTo>
                    <a:pt x="761960" y="1389372"/>
                  </a:lnTo>
                  <a:lnTo>
                    <a:pt x="755269" y="1378585"/>
                  </a:lnTo>
                  <a:lnTo>
                    <a:pt x="747006" y="1356669"/>
                  </a:lnTo>
                  <a:lnTo>
                    <a:pt x="739266" y="1328801"/>
                  </a:lnTo>
                  <a:lnTo>
                    <a:pt x="732480" y="1301218"/>
                  </a:lnTo>
                  <a:lnTo>
                    <a:pt x="727075" y="1280160"/>
                  </a:lnTo>
                  <a:lnTo>
                    <a:pt x="723622" y="1269533"/>
                  </a:lnTo>
                  <a:lnTo>
                    <a:pt x="719740" y="1259062"/>
                  </a:lnTo>
                  <a:lnTo>
                    <a:pt x="716002" y="1248566"/>
                  </a:lnTo>
                  <a:lnTo>
                    <a:pt x="712977" y="1237869"/>
                  </a:lnTo>
                  <a:lnTo>
                    <a:pt x="703983" y="1194316"/>
                  </a:lnTo>
                  <a:lnTo>
                    <a:pt x="700249" y="1170328"/>
                  </a:lnTo>
                  <a:lnTo>
                    <a:pt x="699119" y="1156557"/>
                  </a:lnTo>
                  <a:lnTo>
                    <a:pt x="697935" y="1143653"/>
                  </a:lnTo>
                  <a:lnTo>
                    <a:pt x="694042" y="1122269"/>
                  </a:lnTo>
                  <a:lnTo>
                    <a:pt x="684784" y="1083055"/>
                  </a:lnTo>
                  <a:lnTo>
                    <a:pt x="681493" y="1072467"/>
                  </a:lnTo>
                  <a:lnTo>
                    <a:pt x="677513" y="1062069"/>
                  </a:lnTo>
                  <a:lnTo>
                    <a:pt x="673675" y="1051623"/>
                  </a:lnTo>
                  <a:lnTo>
                    <a:pt x="670813" y="1040891"/>
                  </a:lnTo>
                  <a:lnTo>
                    <a:pt x="664176" y="998499"/>
                  </a:lnTo>
                  <a:lnTo>
                    <a:pt x="659241" y="955786"/>
                  </a:lnTo>
                  <a:lnTo>
                    <a:pt x="653043" y="913429"/>
                  </a:lnTo>
                  <a:lnTo>
                    <a:pt x="642620" y="872109"/>
                  </a:lnTo>
                  <a:lnTo>
                    <a:pt x="632793" y="842934"/>
                  </a:lnTo>
                  <a:lnTo>
                    <a:pt x="628921" y="831374"/>
                  </a:lnTo>
                  <a:lnTo>
                    <a:pt x="628590" y="829074"/>
                  </a:lnTo>
                  <a:lnTo>
                    <a:pt x="629388" y="827678"/>
                  </a:lnTo>
                  <a:lnTo>
                    <a:pt x="628901" y="818831"/>
                  </a:lnTo>
                  <a:lnTo>
                    <a:pt x="624718" y="794178"/>
                  </a:lnTo>
                  <a:lnTo>
                    <a:pt x="614426" y="745363"/>
                  </a:lnTo>
                  <a:lnTo>
                    <a:pt x="611276" y="734702"/>
                  </a:lnTo>
                  <a:lnTo>
                    <a:pt x="607329" y="724280"/>
                  </a:lnTo>
                  <a:lnTo>
                    <a:pt x="603406" y="713859"/>
                  </a:lnTo>
                  <a:lnTo>
                    <a:pt x="600328" y="703199"/>
                  </a:lnTo>
                  <a:lnTo>
                    <a:pt x="590036" y="654383"/>
                  </a:lnTo>
                  <a:lnTo>
                    <a:pt x="585853" y="629733"/>
                  </a:lnTo>
                  <a:lnTo>
                    <a:pt x="585366" y="620893"/>
                  </a:lnTo>
                  <a:lnTo>
                    <a:pt x="586164" y="619510"/>
                  </a:lnTo>
                  <a:lnTo>
                    <a:pt x="585833" y="617233"/>
                  </a:lnTo>
                  <a:lnTo>
                    <a:pt x="581961" y="605707"/>
                  </a:lnTo>
                  <a:lnTo>
                    <a:pt x="572135" y="576579"/>
                  </a:lnTo>
                  <a:lnTo>
                    <a:pt x="569003" y="551858"/>
                  </a:lnTo>
                  <a:lnTo>
                    <a:pt x="562740" y="502463"/>
                  </a:lnTo>
                  <a:lnTo>
                    <a:pt x="552430" y="461208"/>
                  </a:lnTo>
                  <a:lnTo>
                    <a:pt x="539559" y="422624"/>
                  </a:lnTo>
                  <a:lnTo>
                    <a:pt x="525355" y="380087"/>
                  </a:lnTo>
                  <a:lnTo>
                    <a:pt x="515747" y="351409"/>
                  </a:lnTo>
                  <a:lnTo>
                    <a:pt x="511341" y="338212"/>
                  </a:lnTo>
                  <a:lnTo>
                    <a:pt x="501650" y="309181"/>
                  </a:lnTo>
                  <a:lnTo>
                    <a:pt x="491958" y="280150"/>
                  </a:lnTo>
                  <a:lnTo>
                    <a:pt x="487552" y="266953"/>
                  </a:lnTo>
                  <a:lnTo>
                    <a:pt x="480254" y="256597"/>
                  </a:lnTo>
                  <a:lnTo>
                    <a:pt x="472789" y="246300"/>
                  </a:lnTo>
                  <a:lnTo>
                    <a:pt x="465657" y="235789"/>
                  </a:lnTo>
                  <a:lnTo>
                    <a:pt x="459359" y="224789"/>
                  </a:lnTo>
                  <a:lnTo>
                    <a:pt x="446207" y="194710"/>
                  </a:lnTo>
                  <a:lnTo>
                    <a:pt x="444553" y="184314"/>
                  </a:lnTo>
                  <a:lnTo>
                    <a:pt x="445258" y="181922"/>
                  </a:lnTo>
                  <a:lnTo>
                    <a:pt x="439185" y="175855"/>
                  </a:lnTo>
                  <a:lnTo>
                    <a:pt x="417195" y="154432"/>
                  </a:lnTo>
                  <a:lnTo>
                    <a:pt x="389000" y="69976"/>
                  </a:lnTo>
                  <a:lnTo>
                    <a:pt x="380208" y="45594"/>
                  </a:lnTo>
                  <a:lnTo>
                    <a:pt x="376094" y="35226"/>
                  </a:lnTo>
                  <a:lnTo>
                    <a:pt x="374909" y="28168"/>
                  </a:lnTo>
                  <a:lnTo>
                    <a:pt x="374903" y="13715"/>
                  </a:lnTo>
                </a:path>
              </a:pathLst>
            </a:custGeom>
            <a:ln w="9144">
              <a:solidFill>
                <a:srgbClr val="497DBA"/>
              </a:solidFill>
            </a:ln>
          </p:spPr>
          <p:txBody>
            <a:bodyPr wrap="square" lIns="0" tIns="0" rIns="0" bIns="0" rtlCol="0"/>
            <a:lstStyle/>
            <a:p>
              <a:endParaRPr/>
            </a:p>
          </p:txBody>
        </p:sp>
        <p:sp>
          <p:nvSpPr>
            <p:cNvPr id="12" name="object 12"/>
            <p:cNvSpPr/>
            <p:nvPr/>
          </p:nvSpPr>
          <p:spPr>
            <a:xfrm>
              <a:off x="5181600" y="4078223"/>
              <a:ext cx="609600" cy="228600"/>
            </a:xfrm>
            <a:custGeom>
              <a:avLst/>
              <a:gdLst/>
              <a:ahLst/>
              <a:cxnLst/>
              <a:rect l="l" t="t" r="r" b="b"/>
              <a:pathLst>
                <a:path w="609600" h="228600">
                  <a:moveTo>
                    <a:pt x="0" y="228600"/>
                  </a:moveTo>
                  <a:lnTo>
                    <a:pt x="152400" y="0"/>
                  </a:lnTo>
                </a:path>
                <a:path w="609600" h="228600">
                  <a:moveTo>
                    <a:pt x="457200" y="228600"/>
                  </a:moveTo>
                  <a:lnTo>
                    <a:pt x="609600" y="0"/>
                  </a:lnTo>
                </a:path>
              </a:pathLst>
            </a:custGeom>
            <a:ln w="9144">
              <a:solidFill>
                <a:srgbClr val="497DBA"/>
              </a:solidFill>
            </a:ln>
          </p:spPr>
          <p:txBody>
            <a:bodyPr wrap="square" lIns="0" tIns="0" rIns="0" bIns="0" rtlCol="0"/>
            <a:lstStyle/>
            <a:p>
              <a:endParaRPr/>
            </a:p>
          </p:txBody>
        </p:sp>
        <p:sp>
          <p:nvSpPr>
            <p:cNvPr id="13" name="object 13"/>
            <p:cNvSpPr/>
            <p:nvPr/>
          </p:nvSpPr>
          <p:spPr>
            <a:xfrm>
              <a:off x="6096000" y="4078223"/>
              <a:ext cx="152400" cy="228600"/>
            </a:xfrm>
            <a:custGeom>
              <a:avLst/>
              <a:gdLst/>
              <a:ahLst/>
              <a:cxnLst/>
              <a:rect l="l" t="t" r="r" b="b"/>
              <a:pathLst>
                <a:path w="152400" h="228600">
                  <a:moveTo>
                    <a:pt x="0" y="228600"/>
                  </a:moveTo>
                  <a:lnTo>
                    <a:pt x="152400" y="0"/>
                  </a:lnTo>
                </a:path>
              </a:pathLst>
            </a:custGeom>
            <a:ln w="9144">
              <a:solidFill>
                <a:srgbClr val="497DBA"/>
              </a:solidFill>
            </a:ln>
          </p:spPr>
          <p:txBody>
            <a:bodyPr wrap="square" lIns="0" tIns="0" rIns="0" bIns="0" rtlCol="0"/>
            <a:lstStyle/>
            <a:p>
              <a:endParaRPr/>
            </a:p>
          </p:txBody>
        </p:sp>
        <p:sp>
          <p:nvSpPr>
            <p:cNvPr id="14" name="object 14"/>
            <p:cNvSpPr/>
            <p:nvPr/>
          </p:nvSpPr>
          <p:spPr>
            <a:xfrm>
              <a:off x="6553200" y="4078223"/>
              <a:ext cx="533400" cy="228600"/>
            </a:xfrm>
            <a:custGeom>
              <a:avLst/>
              <a:gdLst/>
              <a:ahLst/>
              <a:cxnLst/>
              <a:rect l="l" t="t" r="r" b="b"/>
              <a:pathLst>
                <a:path w="533400" h="228600">
                  <a:moveTo>
                    <a:pt x="0" y="228600"/>
                  </a:moveTo>
                  <a:lnTo>
                    <a:pt x="152400" y="0"/>
                  </a:lnTo>
                </a:path>
                <a:path w="533400" h="228600">
                  <a:moveTo>
                    <a:pt x="381000" y="228600"/>
                  </a:moveTo>
                  <a:lnTo>
                    <a:pt x="533400" y="0"/>
                  </a:lnTo>
                </a:path>
              </a:pathLst>
            </a:custGeom>
            <a:ln w="9144">
              <a:solidFill>
                <a:srgbClr val="497DBA"/>
              </a:solidFill>
            </a:ln>
          </p:spPr>
          <p:txBody>
            <a:bodyPr wrap="square" lIns="0" tIns="0" rIns="0" bIns="0" rtlCol="0"/>
            <a:lstStyle/>
            <a:p>
              <a:endParaRPr/>
            </a:p>
          </p:txBody>
        </p:sp>
        <p:sp>
          <p:nvSpPr>
            <p:cNvPr id="15" name="object 15"/>
            <p:cNvSpPr/>
            <p:nvPr/>
          </p:nvSpPr>
          <p:spPr>
            <a:xfrm>
              <a:off x="6681216" y="2324100"/>
              <a:ext cx="633730" cy="9525"/>
            </a:xfrm>
            <a:custGeom>
              <a:avLst/>
              <a:gdLst/>
              <a:ahLst/>
              <a:cxnLst/>
              <a:rect l="l" t="t" r="r" b="b"/>
              <a:pathLst>
                <a:path w="633729" h="9525">
                  <a:moveTo>
                    <a:pt x="0" y="9525"/>
                  </a:moveTo>
                  <a:lnTo>
                    <a:pt x="633349" y="0"/>
                  </a:lnTo>
                </a:path>
              </a:pathLst>
            </a:custGeom>
            <a:ln w="9144">
              <a:solidFill>
                <a:srgbClr val="497DBA"/>
              </a:solidFill>
            </a:ln>
          </p:spPr>
          <p:txBody>
            <a:bodyPr wrap="square" lIns="0" tIns="0" rIns="0" bIns="0" rtlCol="0"/>
            <a:lstStyle/>
            <a:p>
              <a:endParaRPr/>
            </a:p>
          </p:txBody>
        </p:sp>
        <p:sp>
          <p:nvSpPr>
            <p:cNvPr id="16" name="object 16"/>
            <p:cNvSpPr/>
            <p:nvPr/>
          </p:nvSpPr>
          <p:spPr>
            <a:xfrm>
              <a:off x="7109714" y="2325623"/>
              <a:ext cx="104775" cy="1752600"/>
            </a:xfrm>
            <a:custGeom>
              <a:avLst/>
              <a:gdLst/>
              <a:ahLst/>
              <a:cxnLst/>
              <a:rect l="l" t="t" r="r" b="b"/>
              <a:pathLst>
                <a:path w="104775" h="1752600">
                  <a:moveTo>
                    <a:pt x="103378" y="1664081"/>
                  </a:moveTo>
                  <a:lnTo>
                    <a:pt x="102362" y="1660144"/>
                  </a:lnTo>
                  <a:lnTo>
                    <a:pt x="99441" y="1658493"/>
                  </a:lnTo>
                  <a:lnTo>
                    <a:pt x="96393" y="1656715"/>
                  </a:lnTo>
                  <a:lnTo>
                    <a:pt x="92456" y="1657731"/>
                  </a:lnTo>
                  <a:lnTo>
                    <a:pt x="90678" y="1660652"/>
                  </a:lnTo>
                  <a:lnTo>
                    <a:pt x="57975" y="1716544"/>
                  </a:lnTo>
                  <a:lnTo>
                    <a:pt x="57912" y="1736852"/>
                  </a:lnTo>
                  <a:lnTo>
                    <a:pt x="57950" y="1716582"/>
                  </a:lnTo>
                  <a:lnTo>
                    <a:pt x="59563" y="914400"/>
                  </a:lnTo>
                  <a:lnTo>
                    <a:pt x="46863" y="914400"/>
                  </a:lnTo>
                  <a:lnTo>
                    <a:pt x="45377" y="1656461"/>
                  </a:lnTo>
                  <a:lnTo>
                    <a:pt x="45275" y="1716582"/>
                  </a:lnTo>
                  <a:lnTo>
                    <a:pt x="51587" y="1727479"/>
                  </a:lnTo>
                  <a:lnTo>
                    <a:pt x="45250" y="1716544"/>
                  </a:lnTo>
                  <a:lnTo>
                    <a:pt x="11049" y="1657477"/>
                  </a:lnTo>
                  <a:lnTo>
                    <a:pt x="7112" y="1656461"/>
                  </a:lnTo>
                  <a:lnTo>
                    <a:pt x="1016" y="1660017"/>
                  </a:lnTo>
                  <a:lnTo>
                    <a:pt x="0" y="1663954"/>
                  </a:lnTo>
                  <a:lnTo>
                    <a:pt x="1778" y="1666875"/>
                  </a:lnTo>
                  <a:lnTo>
                    <a:pt x="51562" y="1752600"/>
                  </a:lnTo>
                  <a:lnTo>
                    <a:pt x="58915" y="1740027"/>
                  </a:lnTo>
                  <a:lnTo>
                    <a:pt x="103378" y="1664081"/>
                  </a:lnTo>
                  <a:close/>
                </a:path>
                <a:path w="104775" h="1752600">
                  <a:moveTo>
                    <a:pt x="104648" y="88773"/>
                  </a:moveTo>
                  <a:lnTo>
                    <a:pt x="60388" y="12573"/>
                  </a:lnTo>
                  <a:lnTo>
                    <a:pt x="53086" y="0"/>
                  </a:lnTo>
                  <a:lnTo>
                    <a:pt x="2921" y="85471"/>
                  </a:lnTo>
                  <a:lnTo>
                    <a:pt x="1143" y="88392"/>
                  </a:lnTo>
                  <a:lnTo>
                    <a:pt x="2159" y="92329"/>
                  </a:lnTo>
                  <a:lnTo>
                    <a:pt x="8255" y="95885"/>
                  </a:lnTo>
                  <a:lnTo>
                    <a:pt x="12192" y="94869"/>
                  </a:lnTo>
                  <a:lnTo>
                    <a:pt x="46659" y="36029"/>
                  </a:lnTo>
                  <a:lnTo>
                    <a:pt x="45212" y="533400"/>
                  </a:lnTo>
                  <a:lnTo>
                    <a:pt x="57912" y="533400"/>
                  </a:lnTo>
                  <a:lnTo>
                    <a:pt x="59359" y="36029"/>
                  </a:lnTo>
                  <a:lnTo>
                    <a:pt x="93599" y="95123"/>
                  </a:lnTo>
                  <a:lnTo>
                    <a:pt x="97536" y="96139"/>
                  </a:lnTo>
                  <a:lnTo>
                    <a:pt x="100457" y="94361"/>
                  </a:lnTo>
                  <a:lnTo>
                    <a:pt x="103505" y="92583"/>
                  </a:lnTo>
                  <a:lnTo>
                    <a:pt x="104648" y="88773"/>
                  </a:lnTo>
                  <a:close/>
                </a:path>
              </a:pathLst>
            </a:custGeom>
            <a:solidFill>
              <a:srgbClr val="497DBA"/>
            </a:solidFill>
          </p:spPr>
          <p:txBody>
            <a:bodyPr wrap="square" lIns="0" tIns="0" rIns="0" bIns="0" rtlCol="0"/>
            <a:lstStyle/>
            <a:p>
              <a:endParaRPr/>
            </a:p>
          </p:txBody>
        </p:sp>
        <p:sp>
          <p:nvSpPr>
            <p:cNvPr id="17" name="object 17"/>
            <p:cNvSpPr/>
            <p:nvPr/>
          </p:nvSpPr>
          <p:spPr>
            <a:xfrm>
              <a:off x="6720945" y="2711887"/>
              <a:ext cx="311785" cy="0"/>
            </a:xfrm>
            <a:custGeom>
              <a:avLst/>
              <a:gdLst/>
              <a:ahLst/>
              <a:cxnLst/>
              <a:rect l="l" t="t" r="r" b="b"/>
              <a:pathLst>
                <a:path w="311784">
                  <a:moveTo>
                    <a:pt x="0" y="0"/>
                  </a:moveTo>
                  <a:lnTo>
                    <a:pt x="311736" y="0"/>
                  </a:lnTo>
                </a:path>
              </a:pathLst>
            </a:custGeom>
            <a:ln w="7734">
              <a:solidFill>
                <a:srgbClr val="000000"/>
              </a:solidFill>
            </a:ln>
          </p:spPr>
          <p:txBody>
            <a:bodyPr wrap="square" lIns="0" tIns="0" rIns="0" bIns="0" rtlCol="0"/>
            <a:lstStyle/>
            <a:p>
              <a:endParaRPr/>
            </a:p>
          </p:txBody>
        </p:sp>
      </p:grpSp>
      <p:sp>
        <p:nvSpPr>
          <p:cNvPr id="18" name="object 18"/>
          <p:cNvSpPr txBox="1"/>
          <p:nvPr/>
        </p:nvSpPr>
        <p:spPr>
          <a:xfrm>
            <a:off x="6725120" y="2423032"/>
            <a:ext cx="266700" cy="521334"/>
          </a:xfrm>
          <a:prstGeom prst="rect">
            <a:avLst/>
          </a:prstGeom>
        </p:spPr>
        <p:txBody>
          <a:bodyPr vert="horz" wrap="square" lIns="0" tIns="31750" rIns="0" bIns="0" rtlCol="0">
            <a:spAutoFit/>
          </a:bodyPr>
          <a:lstStyle/>
          <a:p>
            <a:pPr marL="76200">
              <a:lnSpc>
                <a:spcPct val="100000"/>
              </a:lnSpc>
              <a:spcBef>
                <a:spcPts val="250"/>
              </a:spcBef>
            </a:pPr>
            <a:r>
              <a:rPr sz="1500" spc="185" dirty="0">
                <a:latin typeface="Symbol"/>
                <a:cs typeface="Symbol"/>
              </a:rPr>
              <a:t></a:t>
            </a:r>
            <a:endParaRPr sz="1500">
              <a:latin typeface="Symbol"/>
              <a:cs typeface="Symbol"/>
            </a:endParaRPr>
          </a:p>
          <a:p>
            <a:pPr marL="12700">
              <a:lnSpc>
                <a:spcPct val="100000"/>
              </a:lnSpc>
              <a:spcBef>
                <a:spcPts val="150"/>
              </a:spcBef>
            </a:pPr>
            <a:r>
              <a:rPr sz="1350" spc="200" dirty="0">
                <a:latin typeface="Times New Roman"/>
                <a:cs typeface="Times New Roman"/>
              </a:rPr>
              <a:t>2</a:t>
            </a:r>
            <a:r>
              <a:rPr sz="1500" spc="185" dirty="0">
                <a:latin typeface="Symbol"/>
                <a:cs typeface="Symbol"/>
              </a:rPr>
              <a:t></a:t>
            </a:r>
            <a:endParaRPr sz="1500">
              <a:latin typeface="Symbol"/>
              <a:cs typeface="Symbol"/>
            </a:endParaRPr>
          </a:p>
        </p:txBody>
      </p:sp>
      <p:sp>
        <p:nvSpPr>
          <p:cNvPr id="19" name="object 19"/>
          <p:cNvSpPr txBox="1"/>
          <p:nvPr/>
        </p:nvSpPr>
        <p:spPr>
          <a:xfrm>
            <a:off x="7090029" y="2885947"/>
            <a:ext cx="1905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MT"/>
                <a:cs typeface="Arial MT"/>
              </a:rPr>
              <a:t>D</a:t>
            </a:r>
            <a:endParaRPr sz="1800">
              <a:latin typeface="Arial MT"/>
              <a:cs typeface="Arial MT"/>
            </a:endParaRPr>
          </a:p>
        </p:txBody>
      </p:sp>
      <p:grpSp>
        <p:nvGrpSpPr>
          <p:cNvPr id="20" name="object 20"/>
          <p:cNvGrpSpPr/>
          <p:nvPr/>
        </p:nvGrpSpPr>
        <p:grpSpPr>
          <a:xfrm>
            <a:off x="6728714" y="2325623"/>
            <a:ext cx="819785" cy="1790700"/>
            <a:chOff x="6728714" y="2325623"/>
            <a:chExt cx="819785" cy="1790700"/>
          </a:xfrm>
        </p:grpSpPr>
        <p:sp>
          <p:nvSpPr>
            <p:cNvPr id="21" name="object 21"/>
            <p:cNvSpPr/>
            <p:nvPr/>
          </p:nvSpPr>
          <p:spPr>
            <a:xfrm>
              <a:off x="6728714" y="2325623"/>
              <a:ext cx="104775" cy="838200"/>
            </a:xfrm>
            <a:custGeom>
              <a:avLst/>
              <a:gdLst/>
              <a:ahLst/>
              <a:cxnLst/>
              <a:rect l="l" t="t" r="r" b="b"/>
              <a:pathLst>
                <a:path w="104775" h="838200">
                  <a:moveTo>
                    <a:pt x="7111" y="742061"/>
                  </a:moveTo>
                  <a:lnTo>
                    <a:pt x="1015" y="745616"/>
                  </a:lnTo>
                  <a:lnTo>
                    <a:pt x="0" y="749553"/>
                  </a:lnTo>
                  <a:lnTo>
                    <a:pt x="1777" y="752475"/>
                  </a:lnTo>
                  <a:lnTo>
                    <a:pt x="51561" y="838200"/>
                  </a:lnTo>
                  <a:lnTo>
                    <a:pt x="58922" y="825626"/>
                  </a:lnTo>
                  <a:lnTo>
                    <a:pt x="45211" y="825626"/>
                  </a:lnTo>
                  <a:lnTo>
                    <a:pt x="45256" y="802136"/>
                  </a:lnTo>
                  <a:lnTo>
                    <a:pt x="11049" y="743076"/>
                  </a:lnTo>
                  <a:lnTo>
                    <a:pt x="7111" y="742061"/>
                  </a:lnTo>
                  <a:close/>
                </a:path>
                <a:path w="104775" h="838200">
                  <a:moveTo>
                    <a:pt x="45256" y="802136"/>
                  </a:moveTo>
                  <a:lnTo>
                    <a:pt x="45211" y="825626"/>
                  </a:lnTo>
                  <a:lnTo>
                    <a:pt x="57911" y="825626"/>
                  </a:lnTo>
                  <a:lnTo>
                    <a:pt x="57917" y="822451"/>
                  </a:lnTo>
                  <a:lnTo>
                    <a:pt x="46100" y="822451"/>
                  </a:lnTo>
                  <a:lnTo>
                    <a:pt x="51589" y="813070"/>
                  </a:lnTo>
                  <a:lnTo>
                    <a:pt x="45256" y="802136"/>
                  </a:lnTo>
                  <a:close/>
                </a:path>
                <a:path w="104775" h="838200">
                  <a:moveTo>
                    <a:pt x="96392" y="742314"/>
                  </a:moveTo>
                  <a:lnTo>
                    <a:pt x="92455" y="743330"/>
                  </a:lnTo>
                  <a:lnTo>
                    <a:pt x="90677" y="746251"/>
                  </a:lnTo>
                  <a:lnTo>
                    <a:pt x="57985" y="802136"/>
                  </a:lnTo>
                  <a:lnTo>
                    <a:pt x="57911" y="825626"/>
                  </a:lnTo>
                  <a:lnTo>
                    <a:pt x="58922" y="825626"/>
                  </a:lnTo>
                  <a:lnTo>
                    <a:pt x="103377" y="749680"/>
                  </a:lnTo>
                  <a:lnTo>
                    <a:pt x="102361" y="745743"/>
                  </a:lnTo>
                  <a:lnTo>
                    <a:pt x="99440" y="744092"/>
                  </a:lnTo>
                  <a:lnTo>
                    <a:pt x="96392" y="742314"/>
                  </a:lnTo>
                  <a:close/>
                </a:path>
                <a:path w="104775" h="838200">
                  <a:moveTo>
                    <a:pt x="51589" y="813070"/>
                  </a:moveTo>
                  <a:lnTo>
                    <a:pt x="46100" y="822451"/>
                  </a:lnTo>
                  <a:lnTo>
                    <a:pt x="57022" y="822451"/>
                  </a:lnTo>
                  <a:lnTo>
                    <a:pt x="51589" y="813070"/>
                  </a:lnTo>
                  <a:close/>
                </a:path>
                <a:path w="104775" h="838200">
                  <a:moveTo>
                    <a:pt x="57955" y="802187"/>
                  </a:moveTo>
                  <a:lnTo>
                    <a:pt x="51589" y="813070"/>
                  </a:lnTo>
                  <a:lnTo>
                    <a:pt x="57022" y="822451"/>
                  </a:lnTo>
                  <a:lnTo>
                    <a:pt x="57917" y="822451"/>
                  </a:lnTo>
                  <a:lnTo>
                    <a:pt x="57955" y="802187"/>
                  </a:lnTo>
                  <a:close/>
                </a:path>
                <a:path w="104775" h="838200">
                  <a:moveTo>
                    <a:pt x="53066" y="25116"/>
                  </a:moveTo>
                  <a:lnTo>
                    <a:pt x="46694" y="36008"/>
                  </a:lnTo>
                  <a:lnTo>
                    <a:pt x="45368" y="742061"/>
                  </a:lnTo>
                  <a:lnTo>
                    <a:pt x="45285" y="802187"/>
                  </a:lnTo>
                  <a:lnTo>
                    <a:pt x="51589" y="813070"/>
                  </a:lnTo>
                  <a:lnTo>
                    <a:pt x="57955" y="802187"/>
                  </a:lnTo>
                  <a:lnTo>
                    <a:pt x="59392" y="36008"/>
                  </a:lnTo>
                  <a:lnTo>
                    <a:pt x="53066" y="25116"/>
                  </a:lnTo>
                  <a:close/>
                </a:path>
                <a:path w="104775" h="838200">
                  <a:moveTo>
                    <a:pt x="60496" y="12573"/>
                  </a:moveTo>
                  <a:lnTo>
                    <a:pt x="59435" y="12573"/>
                  </a:lnTo>
                  <a:lnTo>
                    <a:pt x="59394" y="36012"/>
                  </a:lnTo>
                  <a:lnTo>
                    <a:pt x="93725" y="95123"/>
                  </a:lnTo>
                  <a:lnTo>
                    <a:pt x="97535" y="96138"/>
                  </a:lnTo>
                  <a:lnTo>
                    <a:pt x="103631" y="92583"/>
                  </a:lnTo>
                  <a:lnTo>
                    <a:pt x="104647" y="88646"/>
                  </a:lnTo>
                  <a:lnTo>
                    <a:pt x="102869" y="85725"/>
                  </a:lnTo>
                  <a:lnTo>
                    <a:pt x="60496" y="12573"/>
                  </a:lnTo>
                  <a:close/>
                </a:path>
                <a:path w="104775" h="838200">
                  <a:moveTo>
                    <a:pt x="53212" y="0"/>
                  </a:moveTo>
                  <a:lnTo>
                    <a:pt x="1269" y="88518"/>
                  </a:lnTo>
                  <a:lnTo>
                    <a:pt x="2285" y="92455"/>
                  </a:lnTo>
                  <a:lnTo>
                    <a:pt x="5333" y="94106"/>
                  </a:lnTo>
                  <a:lnTo>
                    <a:pt x="8381" y="95885"/>
                  </a:lnTo>
                  <a:lnTo>
                    <a:pt x="12191" y="94868"/>
                  </a:lnTo>
                  <a:lnTo>
                    <a:pt x="13969" y="91948"/>
                  </a:lnTo>
                  <a:lnTo>
                    <a:pt x="46692" y="36012"/>
                  </a:lnTo>
                  <a:lnTo>
                    <a:pt x="46735" y="12573"/>
                  </a:lnTo>
                  <a:lnTo>
                    <a:pt x="60496" y="12573"/>
                  </a:lnTo>
                  <a:lnTo>
                    <a:pt x="53212" y="0"/>
                  </a:lnTo>
                  <a:close/>
                </a:path>
                <a:path w="104775" h="838200">
                  <a:moveTo>
                    <a:pt x="59435" y="12573"/>
                  </a:moveTo>
                  <a:lnTo>
                    <a:pt x="46735" y="12573"/>
                  </a:lnTo>
                  <a:lnTo>
                    <a:pt x="46692" y="36012"/>
                  </a:lnTo>
                  <a:lnTo>
                    <a:pt x="53066" y="25116"/>
                  </a:lnTo>
                  <a:lnTo>
                    <a:pt x="47625" y="15748"/>
                  </a:lnTo>
                  <a:lnTo>
                    <a:pt x="59430" y="15748"/>
                  </a:lnTo>
                  <a:lnTo>
                    <a:pt x="59435" y="12573"/>
                  </a:lnTo>
                  <a:close/>
                </a:path>
                <a:path w="104775" h="838200">
                  <a:moveTo>
                    <a:pt x="59430" y="15748"/>
                  </a:moveTo>
                  <a:lnTo>
                    <a:pt x="58546" y="15748"/>
                  </a:lnTo>
                  <a:lnTo>
                    <a:pt x="53066" y="25116"/>
                  </a:lnTo>
                  <a:lnTo>
                    <a:pt x="59392" y="36008"/>
                  </a:lnTo>
                  <a:lnTo>
                    <a:pt x="59430" y="15748"/>
                  </a:lnTo>
                  <a:close/>
                </a:path>
                <a:path w="104775" h="838200">
                  <a:moveTo>
                    <a:pt x="58546" y="15748"/>
                  </a:moveTo>
                  <a:lnTo>
                    <a:pt x="47625" y="15748"/>
                  </a:lnTo>
                  <a:lnTo>
                    <a:pt x="53066" y="25116"/>
                  </a:lnTo>
                  <a:lnTo>
                    <a:pt x="58546" y="15748"/>
                  </a:lnTo>
                  <a:close/>
                </a:path>
              </a:pathLst>
            </a:custGeom>
            <a:solidFill>
              <a:srgbClr val="497DBA"/>
            </a:solidFill>
          </p:spPr>
          <p:txBody>
            <a:bodyPr wrap="square" lIns="0" tIns="0" rIns="0" bIns="0" rtlCol="0"/>
            <a:lstStyle/>
            <a:p>
              <a:endParaRPr/>
            </a:p>
          </p:txBody>
        </p:sp>
        <p:sp>
          <p:nvSpPr>
            <p:cNvPr id="22" name="object 22"/>
            <p:cNvSpPr/>
            <p:nvPr/>
          </p:nvSpPr>
          <p:spPr>
            <a:xfrm>
              <a:off x="7315200" y="2971799"/>
              <a:ext cx="228600" cy="1905"/>
            </a:xfrm>
            <a:custGeom>
              <a:avLst/>
              <a:gdLst/>
              <a:ahLst/>
              <a:cxnLst/>
              <a:rect l="l" t="t" r="r" b="b"/>
              <a:pathLst>
                <a:path w="228600" h="1905">
                  <a:moveTo>
                    <a:pt x="0" y="0"/>
                  </a:moveTo>
                  <a:lnTo>
                    <a:pt x="228600" y="1650"/>
                  </a:lnTo>
                </a:path>
              </a:pathLst>
            </a:custGeom>
            <a:ln w="9143">
              <a:solidFill>
                <a:srgbClr val="497DBA"/>
              </a:solidFill>
            </a:ln>
          </p:spPr>
          <p:txBody>
            <a:bodyPr wrap="square" lIns="0" tIns="0" rIns="0" bIns="0" rtlCol="0"/>
            <a:lstStyle/>
            <a:p>
              <a:endParaRPr/>
            </a:p>
          </p:txBody>
        </p:sp>
        <p:sp>
          <p:nvSpPr>
            <p:cNvPr id="23" name="object 23"/>
            <p:cNvSpPr/>
            <p:nvPr/>
          </p:nvSpPr>
          <p:spPr>
            <a:xfrm>
              <a:off x="7417054" y="2973323"/>
              <a:ext cx="103505" cy="609600"/>
            </a:xfrm>
            <a:custGeom>
              <a:avLst/>
              <a:gdLst/>
              <a:ahLst/>
              <a:cxnLst/>
              <a:rect l="l" t="t" r="r" b="b"/>
              <a:pathLst>
                <a:path w="103504" h="609600">
                  <a:moveTo>
                    <a:pt x="52064" y="25212"/>
                  </a:moveTo>
                  <a:lnTo>
                    <a:pt x="45599" y="36151"/>
                  </a:lnTo>
                  <a:lnTo>
                    <a:pt x="42672" y="609600"/>
                  </a:lnTo>
                  <a:lnTo>
                    <a:pt x="55372" y="609600"/>
                  </a:lnTo>
                  <a:lnTo>
                    <a:pt x="58300" y="36030"/>
                  </a:lnTo>
                  <a:lnTo>
                    <a:pt x="52064" y="25212"/>
                  </a:lnTo>
                  <a:close/>
                </a:path>
                <a:path w="103504" h="609600">
                  <a:moveTo>
                    <a:pt x="59450" y="12573"/>
                  </a:moveTo>
                  <a:lnTo>
                    <a:pt x="58420" y="12573"/>
                  </a:lnTo>
                  <a:lnTo>
                    <a:pt x="58370" y="36151"/>
                  </a:lnTo>
                  <a:lnTo>
                    <a:pt x="90677" y="92201"/>
                  </a:lnTo>
                  <a:lnTo>
                    <a:pt x="92455" y="95250"/>
                  </a:lnTo>
                  <a:lnTo>
                    <a:pt x="96266" y="96265"/>
                  </a:lnTo>
                  <a:lnTo>
                    <a:pt x="102362" y="92710"/>
                  </a:lnTo>
                  <a:lnTo>
                    <a:pt x="103377" y="88900"/>
                  </a:lnTo>
                  <a:lnTo>
                    <a:pt x="101726" y="85851"/>
                  </a:lnTo>
                  <a:lnTo>
                    <a:pt x="59450" y="12573"/>
                  </a:lnTo>
                  <a:close/>
                </a:path>
                <a:path w="103504" h="609600">
                  <a:moveTo>
                    <a:pt x="52197" y="0"/>
                  </a:moveTo>
                  <a:lnTo>
                    <a:pt x="1777" y="85343"/>
                  </a:lnTo>
                  <a:lnTo>
                    <a:pt x="0" y="88391"/>
                  </a:lnTo>
                  <a:lnTo>
                    <a:pt x="1016" y="92201"/>
                  </a:lnTo>
                  <a:lnTo>
                    <a:pt x="7112" y="95758"/>
                  </a:lnTo>
                  <a:lnTo>
                    <a:pt x="10922" y="94741"/>
                  </a:lnTo>
                  <a:lnTo>
                    <a:pt x="12700" y="91821"/>
                  </a:lnTo>
                  <a:lnTo>
                    <a:pt x="45599" y="36151"/>
                  </a:lnTo>
                  <a:lnTo>
                    <a:pt x="45720" y="12573"/>
                  </a:lnTo>
                  <a:lnTo>
                    <a:pt x="59450" y="12573"/>
                  </a:lnTo>
                  <a:lnTo>
                    <a:pt x="52197" y="0"/>
                  </a:lnTo>
                  <a:close/>
                </a:path>
                <a:path w="103504" h="609600">
                  <a:moveTo>
                    <a:pt x="58420" y="12573"/>
                  </a:moveTo>
                  <a:lnTo>
                    <a:pt x="45720" y="12573"/>
                  </a:lnTo>
                  <a:lnTo>
                    <a:pt x="45599" y="36151"/>
                  </a:lnTo>
                  <a:lnTo>
                    <a:pt x="52064" y="25212"/>
                  </a:lnTo>
                  <a:lnTo>
                    <a:pt x="46609" y="15748"/>
                  </a:lnTo>
                  <a:lnTo>
                    <a:pt x="58403" y="15748"/>
                  </a:lnTo>
                  <a:lnTo>
                    <a:pt x="58420" y="12573"/>
                  </a:lnTo>
                  <a:close/>
                </a:path>
                <a:path w="103504" h="609600">
                  <a:moveTo>
                    <a:pt x="58403" y="15748"/>
                  </a:moveTo>
                  <a:lnTo>
                    <a:pt x="57657" y="15748"/>
                  </a:lnTo>
                  <a:lnTo>
                    <a:pt x="52064" y="25212"/>
                  </a:lnTo>
                  <a:lnTo>
                    <a:pt x="58300" y="36030"/>
                  </a:lnTo>
                  <a:lnTo>
                    <a:pt x="58403" y="15748"/>
                  </a:lnTo>
                  <a:close/>
                </a:path>
                <a:path w="103504" h="609600">
                  <a:moveTo>
                    <a:pt x="57657" y="15748"/>
                  </a:moveTo>
                  <a:lnTo>
                    <a:pt x="46609" y="15748"/>
                  </a:lnTo>
                  <a:lnTo>
                    <a:pt x="52064" y="25212"/>
                  </a:lnTo>
                  <a:lnTo>
                    <a:pt x="57657" y="15748"/>
                  </a:lnTo>
                  <a:close/>
                </a:path>
              </a:pathLst>
            </a:custGeom>
            <a:solidFill>
              <a:srgbClr val="497DBA"/>
            </a:solidFill>
          </p:spPr>
          <p:txBody>
            <a:bodyPr wrap="square" lIns="0" tIns="0" rIns="0" bIns="0" rtlCol="0"/>
            <a:lstStyle/>
            <a:p>
              <a:endParaRPr/>
            </a:p>
          </p:txBody>
        </p:sp>
        <p:pic>
          <p:nvPicPr>
            <p:cNvPr id="24" name="object 24"/>
            <p:cNvPicPr/>
            <p:nvPr/>
          </p:nvPicPr>
          <p:blipFill>
            <a:blip r:embed="rId6" cstate="print"/>
            <a:stretch>
              <a:fillRect/>
            </a:stretch>
          </p:blipFill>
          <p:spPr>
            <a:xfrm>
              <a:off x="7415657" y="3887596"/>
              <a:ext cx="103377" cy="228726"/>
            </a:xfrm>
            <a:prstGeom prst="rect">
              <a:avLst/>
            </a:prstGeom>
          </p:spPr>
        </p:pic>
      </p:grpSp>
      <p:sp>
        <p:nvSpPr>
          <p:cNvPr id="25" name="object 25"/>
          <p:cNvSpPr txBox="1"/>
          <p:nvPr/>
        </p:nvSpPr>
        <p:spPr>
          <a:xfrm>
            <a:off x="4956175" y="4409058"/>
            <a:ext cx="3385185"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Times New Roman"/>
                <a:cs typeface="Times New Roman"/>
              </a:rPr>
              <a:t>Fig:</a:t>
            </a:r>
            <a:r>
              <a:rPr sz="1800" spc="-50" dirty="0">
                <a:latin typeface="Times New Roman"/>
                <a:cs typeface="Times New Roman"/>
              </a:rPr>
              <a:t> </a:t>
            </a:r>
            <a:r>
              <a:rPr sz="1800" spc="-30" dirty="0">
                <a:latin typeface="Times New Roman"/>
                <a:cs typeface="Times New Roman"/>
              </a:rPr>
              <a:t>Water</a:t>
            </a:r>
            <a:r>
              <a:rPr sz="1800" dirty="0">
                <a:latin typeface="Times New Roman"/>
                <a:cs typeface="Times New Roman"/>
              </a:rPr>
              <a:t> particles</a:t>
            </a:r>
            <a:r>
              <a:rPr sz="1800" spc="-45" dirty="0">
                <a:latin typeface="Times New Roman"/>
                <a:cs typeface="Times New Roman"/>
              </a:rPr>
              <a:t> </a:t>
            </a:r>
            <a:r>
              <a:rPr sz="1800" dirty="0">
                <a:latin typeface="Times New Roman"/>
                <a:cs typeface="Times New Roman"/>
              </a:rPr>
              <a:t>from a</a:t>
            </a:r>
            <a:r>
              <a:rPr sz="1800" spc="-5" dirty="0">
                <a:latin typeface="Times New Roman"/>
                <a:cs typeface="Times New Roman"/>
              </a:rPr>
              <a:t> </a:t>
            </a:r>
            <a:r>
              <a:rPr sz="1800" dirty="0">
                <a:latin typeface="Times New Roman"/>
                <a:cs typeface="Times New Roman"/>
              </a:rPr>
              <a:t>sphere</a:t>
            </a:r>
            <a:r>
              <a:rPr sz="1800" spc="-10" dirty="0">
                <a:latin typeface="Times New Roman"/>
                <a:cs typeface="Times New Roman"/>
              </a:rPr>
              <a:t> </a:t>
            </a:r>
            <a:r>
              <a:rPr sz="1800" dirty="0">
                <a:latin typeface="Times New Roman"/>
                <a:cs typeface="Times New Roman"/>
              </a:rPr>
              <a:t>of </a:t>
            </a:r>
            <a:r>
              <a:rPr sz="1800" spc="-434" dirty="0">
                <a:latin typeface="Times New Roman"/>
                <a:cs typeface="Times New Roman"/>
              </a:rPr>
              <a:t> </a:t>
            </a:r>
            <a:r>
              <a:rPr sz="1800" dirty="0">
                <a:latin typeface="Times New Roman"/>
                <a:cs typeface="Times New Roman"/>
              </a:rPr>
              <a:t>di</a:t>
            </a:r>
            <a:r>
              <a:rPr sz="1800" spc="5" dirty="0">
                <a:latin typeface="Times New Roman"/>
                <a:cs typeface="Times New Roman"/>
              </a:rPr>
              <a:t>a</a:t>
            </a:r>
            <a:r>
              <a:rPr sz="1800" spc="-10" dirty="0">
                <a:latin typeface="Times New Roman"/>
                <a:cs typeface="Times New Roman"/>
              </a:rPr>
              <a:t>m</a:t>
            </a:r>
            <a:r>
              <a:rPr sz="1800" spc="5" dirty="0">
                <a:latin typeface="Times New Roman"/>
                <a:cs typeface="Times New Roman"/>
              </a:rPr>
              <a:t>e</a:t>
            </a:r>
            <a:r>
              <a:rPr sz="1800" dirty="0">
                <a:latin typeface="Times New Roman"/>
                <a:cs typeface="Times New Roman"/>
              </a:rPr>
              <a:t>t</a:t>
            </a:r>
            <a:r>
              <a:rPr sz="1800" spc="5" dirty="0">
                <a:latin typeface="Times New Roman"/>
                <a:cs typeface="Times New Roman"/>
              </a:rPr>
              <a:t>e</a:t>
            </a:r>
            <a:r>
              <a:rPr sz="1800" dirty="0">
                <a:latin typeface="Times New Roman"/>
                <a:cs typeface="Times New Roman"/>
              </a:rPr>
              <a:t>r</a:t>
            </a:r>
            <a:r>
              <a:rPr sz="1800" spc="-15" dirty="0">
                <a:latin typeface="Times New Roman"/>
                <a:cs typeface="Times New Roman"/>
              </a:rPr>
              <a:t> </a:t>
            </a:r>
            <a:r>
              <a:rPr sz="1800" dirty="0">
                <a:latin typeface="Times New Roman"/>
                <a:cs typeface="Times New Roman"/>
              </a:rPr>
              <a:t>‘2</a:t>
            </a:r>
            <a:r>
              <a:rPr sz="1800" spc="70" dirty="0">
                <a:latin typeface="Times New Roman"/>
                <a:cs typeface="Times New Roman"/>
              </a:rPr>
              <a:t>r</a:t>
            </a:r>
            <a:r>
              <a:rPr sz="1800" dirty="0">
                <a:latin typeface="Times New Roman"/>
                <a:cs typeface="Times New Roman"/>
              </a:rPr>
              <a:t>’</a:t>
            </a:r>
            <a:r>
              <a:rPr sz="1800" spc="-140" dirty="0">
                <a:latin typeface="Times New Roman"/>
                <a:cs typeface="Times New Roman"/>
              </a:rPr>
              <a:t> </a:t>
            </a:r>
            <a:r>
              <a:rPr sz="1800" dirty="0">
                <a:latin typeface="Times New Roman"/>
                <a:cs typeface="Times New Roman"/>
              </a:rPr>
              <a:t>in</a:t>
            </a:r>
            <a:r>
              <a:rPr sz="1800" spc="5" dirty="0">
                <a:latin typeface="Times New Roman"/>
                <a:cs typeface="Times New Roman"/>
              </a:rPr>
              <a:t> </a:t>
            </a:r>
            <a:r>
              <a:rPr sz="1800" dirty="0">
                <a:latin typeface="Times New Roman"/>
                <a:cs typeface="Times New Roman"/>
              </a:rPr>
              <a:t>a </a:t>
            </a:r>
            <a:r>
              <a:rPr sz="1800" spc="-5" dirty="0">
                <a:latin typeface="Times New Roman"/>
                <a:cs typeface="Times New Roman"/>
              </a:rPr>
              <a:t>s</a:t>
            </a:r>
            <a:r>
              <a:rPr sz="1800" dirty="0">
                <a:latin typeface="Times New Roman"/>
                <a:cs typeface="Times New Roman"/>
              </a:rPr>
              <a:t>ea </a:t>
            </a:r>
            <a:r>
              <a:rPr sz="1800" spc="-5" dirty="0">
                <a:latin typeface="Times New Roman"/>
                <a:cs typeface="Times New Roman"/>
              </a:rPr>
              <a:t>w</a:t>
            </a:r>
            <a:r>
              <a:rPr sz="1800" dirty="0">
                <a:latin typeface="Times New Roman"/>
                <a:cs typeface="Times New Roman"/>
              </a:rPr>
              <a:t>av</a:t>
            </a:r>
            <a:r>
              <a:rPr sz="1800" spc="5" dirty="0">
                <a:latin typeface="Times New Roman"/>
                <a:cs typeface="Times New Roman"/>
              </a:rPr>
              <a:t>e</a:t>
            </a:r>
            <a:r>
              <a:rPr sz="1800" dirty="0">
                <a:latin typeface="Times New Roman"/>
                <a:cs typeface="Times New Roman"/>
              </a:rPr>
              <a:t>.</a:t>
            </a:r>
            <a:endParaRPr sz="1800">
              <a:latin typeface="Times New Roman"/>
              <a:cs typeface="Times New Roman"/>
            </a:endParaRPr>
          </a:p>
        </p:txBody>
      </p:sp>
      <p:sp>
        <p:nvSpPr>
          <p:cNvPr id="26" name="object 26"/>
          <p:cNvSpPr txBox="1"/>
          <p:nvPr/>
        </p:nvSpPr>
        <p:spPr>
          <a:xfrm>
            <a:off x="7395209" y="3620261"/>
            <a:ext cx="1905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MT"/>
                <a:cs typeface="Arial MT"/>
              </a:rPr>
              <a:t>D</a:t>
            </a:r>
            <a:endParaRPr sz="1800">
              <a:latin typeface="Arial MT"/>
              <a:cs typeface="Arial MT"/>
            </a:endParaRPr>
          </a:p>
        </p:txBody>
      </p:sp>
      <p:sp>
        <p:nvSpPr>
          <p:cNvPr id="27" name="object 27"/>
          <p:cNvSpPr txBox="1"/>
          <p:nvPr/>
        </p:nvSpPr>
        <p:spPr>
          <a:xfrm>
            <a:off x="163068" y="1611976"/>
            <a:ext cx="5558155" cy="2209165"/>
          </a:xfrm>
          <a:prstGeom prst="rect">
            <a:avLst/>
          </a:prstGeom>
        </p:spPr>
        <p:txBody>
          <a:bodyPr vert="horz" wrap="square" lIns="0" tIns="88900" rIns="0" bIns="0" rtlCol="0">
            <a:spAutoFit/>
          </a:bodyPr>
          <a:lstStyle/>
          <a:p>
            <a:pPr marR="575945" algn="ctr">
              <a:lnSpc>
                <a:spcPct val="100000"/>
              </a:lnSpc>
              <a:spcBef>
                <a:spcPts val="700"/>
              </a:spcBef>
              <a:tabLst>
                <a:tab pos="456565" algn="l"/>
                <a:tab pos="951230" algn="l"/>
              </a:tabLst>
            </a:pPr>
            <a:r>
              <a:rPr sz="2400" i="1" spc="254" dirty="0">
                <a:latin typeface="Times New Roman"/>
                <a:cs typeface="Times New Roman"/>
              </a:rPr>
              <a:t>P	</a:t>
            </a:r>
            <a:r>
              <a:rPr sz="2400" spc="300" dirty="0">
                <a:latin typeface="Symbol"/>
                <a:cs typeface="Symbol"/>
              </a:rPr>
              <a:t></a:t>
            </a:r>
            <a:r>
              <a:rPr sz="2400" spc="300" dirty="0">
                <a:latin typeface="Times New Roman"/>
                <a:cs typeface="Times New Roman"/>
              </a:rPr>
              <a:t>	</a:t>
            </a:r>
            <a:r>
              <a:rPr sz="2400" spc="285" dirty="0">
                <a:latin typeface="Times New Roman"/>
                <a:cs typeface="Times New Roman"/>
              </a:rPr>
              <a:t>A</a:t>
            </a:r>
            <a:r>
              <a:rPr sz="2100" spc="427" baseline="41666" dirty="0">
                <a:latin typeface="Times New Roman"/>
                <a:cs typeface="Times New Roman"/>
              </a:rPr>
              <a:t>2</a:t>
            </a:r>
            <a:r>
              <a:rPr sz="2100" spc="367" baseline="41666" dirty="0">
                <a:latin typeface="Times New Roman"/>
                <a:cs typeface="Times New Roman"/>
              </a:rPr>
              <a:t> </a:t>
            </a:r>
            <a:r>
              <a:rPr sz="2400" i="1" spc="114" dirty="0">
                <a:latin typeface="Times New Roman"/>
                <a:cs typeface="Times New Roman"/>
              </a:rPr>
              <a:t>f</a:t>
            </a:r>
            <a:endParaRPr sz="2400">
              <a:latin typeface="Times New Roman"/>
              <a:cs typeface="Times New Roman"/>
            </a:endParaRPr>
          </a:p>
          <a:p>
            <a:pPr marL="38100">
              <a:lnSpc>
                <a:spcPct val="100000"/>
              </a:lnSpc>
              <a:spcBef>
                <a:spcPts val="509"/>
              </a:spcBef>
            </a:pPr>
            <a:r>
              <a:rPr sz="2000" spc="5" dirty="0">
                <a:latin typeface="Times New Roman"/>
                <a:cs typeface="Times New Roman"/>
              </a:rPr>
              <a:t>Where</a:t>
            </a:r>
            <a:r>
              <a:rPr sz="2000" spc="-45" dirty="0">
                <a:latin typeface="Times New Roman"/>
                <a:cs typeface="Times New Roman"/>
              </a:rPr>
              <a:t> </a:t>
            </a:r>
            <a:r>
              <a:rPr sz="2000" i="1" dirty="0">
                <a:latin typeface="Times New Roman"/>
                <a:cs typeface="Times New Roman"/>
              </a:rPr>
              <a:t>A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amplitude</a:t>
            </a:r>
            <a:r>
              <a:rPr sz="2000" spc="-25" dirty="0">
                <a:latin typeface="Times New Roman"/>
                <a:cs typeface="Times New Roman"/>
              </a:rPr>
              <a:t> </a:t>
            </a:r>
            <a:r>
              <a:rPr sz="2000" dirty="0">
                <a:latin typeface="Times New Roman"/>
                <a:cs typeface="Times New Roman"/>
              </a:rPr>
              <a:t>of the</a:t>
            </a:r>
            <a:r>
              <a:rPr sz="2000" spc="-25" dirty="0">
                <a:latin typeface="Times New Roman"/>
                <a:cs typeface="Times New Roman"/>
              </a:rPr>
              <a:t> </a:t>
            </a:r>
            <a:r>
              <a:rPr sz="2000" dirty="0">
                <a:latin typeface="Times New Roman"/>
                <a:cs typeface="Times New Roman"/>
              </a:rPr>
              <a:t>wave</a:t>
            </a:r>
            <a:r>
              <a:rPr sz="2000" spc="-10" dirty="0">
                <a:latin typeface="Times New Roman"/>
                <a:cs typeface="Times New Roman"/>
              </a:rPr>
              <a:t> </a:t>
            </a:r>
            <a:r>
              <a:rPr sz="2000" dirty="0">
                <a:latin typeface="Times New Roman"/>
                <a:cs typeface="Times New Roman"/>
              </a:rPr>
              <a:t>in</a:t>
            </a:r>
            <a:r>
              <a:rPr sz="2000" spc="-10" dirty="0">
                <a:latin typeface="Times New Roman"/>
                <a:cs typeface="Times New Roman"/>
              </a:rPr>
              <a:t> meter</a:t>
            </a:r>
            <a:endParaRPr sz="2000">
              <a:latin typeface="Times New Roman"/>
              <a:cs typeface="Times New Roman"/>
            </a:endParaRPr>
          </a:p>
          <a:p>
            <a:pPr marL="38100">
              <a:lnSpc>
                <a:spcPct val="100000"/>
              </a:lnSpc>
              <a:spcBef>
                <a:spcPts val="1200"/>
              </a:spcBef>
            </a:pPr>
            <a:r>
              <a:rPr sz="2000" dirty="0">
                <a:latin typeface="Times New Roman"/>
                <a:cs typeface="Times New Roman"/>
              </a:rPr>
              <a:t>and</a:t>
            </a:r>
            <a:r>
              <a:rPr sz="2000" spc="-20" dirty="0">
                <a:latin typeface="Times New Roman"/>
                <a:cs typeface="Times New Roman"/>
              </a:rPr>
              <a:t> </a:t>
            </a:r>
            <a:r>
              <a:rPr sz="2000" i="1" dirty="0">
                <a:latin typeface="Times New Roman"/>
                <a:cs typeface="Times New Roman"/>
              </a:rPr>
              <a:t>f</a:t>
            </a:r>
            <a:r>
              <a:rPr sz="2000" i="1" spc="-1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wave</a:t>
            </a:r>
            <a:r>
              <a:rPr sz="2000" spc="-35" dirty="0">
                <a:latin typeface="Times New Roman"/>
                <a:cs typeface="Times New Roman"/>
              </a:rPr>
              <a:t> </a:t>
            </a:r>
            <a:r>
              <a:rPr sz="2000" dirty="0">
                <a:latin typeface="Times New Roman"/>
                <a:cs typeface="Times New Roman"/>
              </a:rPr>
              <a:t>frequency</a:t>
            </a:r>
            <a:r>
              <a:rPr sz="2000" spc="-40" dirty="0">
                <a:latin typeface="Times New Roman"/>
                <a:cs typeface="Times New Roman"/>
              </a:rPr>
              <a:t> </a:t>
            </a:r>
            <a:r>
              <a:rPr sz="2000" dirty="0">
                <a:latin typeface="Times New Roman"/>
                <a:cs typeface="Times New Roman"/>
              </a:rPr>
              <a:t>.</a:t>
            </a:r>
            <a:endParaRPr sz="2000">
              <a:latin typeface="Times New Roman"/>
              <a:cs typeface="Times New Roman"/>
            </a:endParaRPr>
          </a:p>
          <a:p>
            <a:pPr marL="38100">
              <a:lnSpc>
                <a:spcPct val="100000"/>
              </a:lnSpc>
              <a:spcBef>
                <a:spcPts val="1200"/>
              </a:spcBef>
            </a:pPr>
            <a:r>
              <a:rPr sz="2000" dirty="0">
                <a:latin typeface="Times New Roman"/>
                <a:cs typeface="Times New Roman"/>
              </a:rPr>
              <a:t>Ex:-</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long</a:t>
            </a:r>
            <a:r>
              <a:rPr sz="2000" spc="-30" dirty="0">
                <a:latin typeface="Times New Roman"/>
                <a:cs typeface="Times New Roman"/>
              </a:rPr>
              <a:t> </a:t>
            </a:r>
            <a:r>
              <a:rPr sz="2000" dirty="0">
                <a:latin typeface="Times New Roman"/>
                <a:cs typeface="Times New Roman"/>
              </a:rPr>
              <a:t>period</a:t>
            </a:r>
            <a:r>
              <a:rPr sz="2000" spc="-30" dirty="0">
                <a:latin typeface="Times New Roman"/>
                <a:cs typeface="Times New Roman"/>
              </a:rPr>
              <a:t> </a:t>
            </a:r>
            <a:r>
              <a:rPr sz="2000" dirty="0">
                <a:latin typeface="Times New Roman"/>
                <a:cs typeface="Times New Roman"/>
              </a:rPr>
              <a:t>(~10</a:t>
            </a:r>
            <a:r>
              <a:rPr sz="2000" spc="-15" dirty="0">
                <a:latin typeface="Times New Roman"/>
                <a:cs typeface="Times New Roman"/>
              </a:rPr>
              <a:t> </a:t>
            </a:r>
            <a:r>
              <a:rPr sz="2000" dirty="0">
                <a:latin typeface="Times New Roman"/>
                <a:cs typeface="Times New Roman"/>
              </a:rPr>
              <a:t>sec)</a:t>
            </a:r>
            <a:r>
              <a:rPr sz="2000" spc="-10"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spc="-10" dirty="0">
                <a:latin typeface="Times New Roman"/>
                <a:cs typeface="Times New Roman"/>
              </a:rPr>
              <a:t>large</a:t>
            </a:r>
            <a:r>
              <a:rPr sz="2000" spc="-15" dirty="0">
                <a:latin typeface="Times New Roman"/>
                <a:cs typeface="Times New Roman"/>
              </a:rPr>
              <a:t> </a:t>
            </a:r>
            <a:r>
              <a:rPr sz="2000" spc="-5" dirty="0">
                <a:latin typeface="Times New Roman"/>
                <a:cs typeface="Times New Roman"/>
              </a:rPr>
              <a:t>amplitude</a:t>
            </a:r>
            <a:endParaRPr sz="2000">
              <a:latin typeface="Times New Roman"/>
              <a:cs typeface="Times New Roman"/>
            </a:endParaRPr>
          </a:p>
          <a:p>
            <a:pPr marL="38100">
              <a:lnSpc>
                <a:spcPct val="100000"/>
              </a:lnSpc>
              <a:spcBef>
                <a:spcPts val="1200"/>
              </a:spcBef>
            </a:pPr>
            <a:r>
              <a:rPr sz="2000" dirty="0">
                <a:latin typeface="Times New Roman"/>
                <a:cs typeface="Times New Roman"/>
              </a:rPr>
              <a:t>(~2</a:t>
            </a:r>
            <a:r>
              <a:rPr sz="2000" spc="-5" dirty="0">
                <a:latin typeface="Times New Roman"/>
                <a:cs typeface="Times New Roman"/>
              </a:rPr>
              <a:t> </a:t>
            </a:r>
            <a:r>
              <a:rPr sz="2000" spc="-10" dirty="0">
                <a:latin typeface="Times New Roman"/>
                <a:cs typeface="Times New Roman"/>
              </a:rPr>
              <a:t>m)</a:t>
            </a:r>
            <a:r>
              <a:rPr sz="2000" spc="5" dirty="0">
                <a:latin typeface="Times New Roman"/>
                <a:cs typeface="Times New Roman"/>
              </a:rPr>
              <a:t> </a:t>
            </a:r>
            <a:r>
              <a:rPr sz="2000" dirty="0">
                <a:latin typeface="Times New Roman"/>
                <a:cs typeface="Times New Roman"/>
              </a:rPr>
              <a:t>waves</a:t>
            </a:r>
            <a:r>
              <a:rPr sz="2000" spc="-20" dirty="0">
                <a:latin typeface="Times New Roman"/>
                <a:cs typeface="Times New Roman"/>
              </a:rPr>
              <a:t> </a:t>
            </a:r>
            <a:r>
              <a:rPr sz="2000" spc="5" dirty="0">
                <a:latin typeface="Times New Roman"/>
                <a:cs typeface="Times New Roman"/>
              </a:rPr>
              <a:t>found</a:t>
            </a:r>
            <a:r>
              <a:rPr sz="2000" spc="-35"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deep </a:t>
            </a:r>
            <a:r>
              <a:rPr sz="2000" spc="-5" dirty="0">
                <a:latin typeface="Times New Roman"/>
                <a:cs typeface="Times New Roman"/>
              </a:rPr>
              <a:t>sea</a:t>
            </a:r>
            <a:r>
              <a:rPr sz="2000" spc="-10" dirty="0">
                <a:latin typeface="Times New Roman"/>
                <a:cs typeface="Times New Roman"/>
              </a:rPr>
              <a:t> </a:t>
            </a:r>
            <a:r>
              <a:rPr sz="2000" dirty="0">
                <a:latin typeface="Times New Roman"/>
                <a:cs typeface="Times New Roman"/>
              </a:rPr>
              <a:t>area</a:t>
            </a:r>
            <a:r>
              <a:rPr sz="2000" spc="-25" dirty="0">
                <a:latin typeface="Times New Roman"/>
                <a:cs typeface="Times New Roman"/>
              </a:rPr>
              <a:t> </a:t>
            </a:r>
            <a:r>
              <a:rPr sz="2000" dirty="0">
                <a:latin typeface="Times New Roman"/>
                <a:cs typeface="Times New Roman"/>
              </a:rPr>
              <a:t>where</a:t>
            </a:r>
            <a:r>
              <a:rPr sz="2000" spc="-2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power</a:t>
            </a:r>
            <a:endParaRPr sz="2000">
              <a:latin typeface="Times New Roman"/>
              <a:cs typeface="Times New Roman"/>
            </a:endParaRPr>
          </a:p>
        </p:txBody>
      </p:sp>
      <p:grpSp>
        <p:nvGrpSpPr>
          <p:cNvPr id="28" name="object 28"/>
          <p:cNvGrpSpPr/>
          <p:nvPr/>
        </p:nvGrpSpPr>
        <p:grpSpPr>
          <a:xfrm>
            <a:off x="7607807" y="2540126"/>
            <a:ext cx="1245235" cy="1512570"/>
            <a:chOff x="7607807" y="2540126"/>
            <a:chExt cx="1245235" cy="1512570"/>
          </a:xfrm>
        </p:grpSpPr>
        <p:pic>
          <p:nvPicPr>
            <p:cNvPr id="29" name="object 29"/>
            <p:cNvPicPr/>
            <p:nvPr/>
          </p:nvPicPr>
          <p:blipFill>
            <a:blip r:embed="rId7" cstate="print"/>
            <a:stretch>
              <a:fillRect/>
            </a:stretch>
          </p:blipFill>
          <p:spPr>
            <a:xfrm>
              <a:off x="8065261" y="3732148"/>
              <a:ext cx="194945" cy="101218"/>
            </a:xfrm>
            <a:prstGeom prst="rect">
              <a:avLst/>
            </a:prstGeom>
          </p:spPr>
        </p:pic>
        <p:sp>
          <p:nvSpPr>
            <p:cNvPr id="30" name="object 30"/>
            <p:cNvSpPr/>
            <p:nvPr/>
          </p:nvSpPr>
          <p:spPr>
            <a:xfrm>
              <a:off x="7620761" y="2591561"/>
              <a:ext cx="1219200" cy="1447800"/>
            </a:xfrm>
            <a:custGeom>
              <a:avLst/>
              <a:gdLst/>
              <a:ahLst/>
              <a:cxnLst/>
              <a:rect l="l" t="t" r="r" b="b"/>
              <a:pathLst>
                <a:path w="1219200" h="1447800">
                  <a:moveTo>
                    <a:pt x="0" y="342900"/>
                  </a:moveTo>
                  <a:lnTo>
                    <a:pt x="10991" y="277746"/>
                  </a:lnTo>
                  <a:lnTo>
                    <a:pt x="42604" y="216718"/>
                  </a:lnTo>
                  <a:lnTo>
                    <a:pt x="92795" y="160964"/>
                  </a:lnTo>
                  <a:lnTo>
                    <a:pt x="124219" y="135424"/>
                  </a:lnTo>
                  <a:lnTo>
                    <a:pt x="159520" y="111634"/>
                  </a:lnTo>
                  <a:lnTo>
                    <a:pt x="198445" y="89738"/>
                  </a:lnTo>
                  <a:lnTo>
                    <a:pt x="240736" y="69880"/>
                  </a:lnTo>
                  <a:lnTo>
                    <a:pt x="286139" y="52203"/>
                  </a:lnTo>
                  <a:lnTo>
                    <a:pt x="334399" y="36851"/>
                  </a:lnTo>
                  <a:lnTo>
                    <a:pt x="385259" y="23968"/>
                  </a:lnTo>
                  <a:lnTo>
                    <a:pt x="438465" y="13697"/>
                  </a:lnTo>
                  <a:lnTo>
                    <a:pt x="493760" y="6183"/>
                  </a:lnTo>
                  <a:lnTo>
                    <a:pt x="550890" y="1569"/>
                  </a:lnTo>
                  <a:lnTo>
                    <a:pt x="609600" y="0"/>
                  </a:lnTo>
                  <a:lnTo>
                    <a:pt x="668309" y="1569"/>
                  </a:lnTo>
                  <a:lnTo>
                    <a:pt x="725439" y="6183"/>
                  </a:lnTo>
                  <a:lnTo>
                    <a:pt x="780734" y="13697"/>
                  </a:lnTo>
                  <a:lnTo>
                    <a:pt x="833940" y="23968"/>
                  </a:lnTo>
                  <a:lnTo>
                    <a:pt x="884800" y="36851"/>
                  </a:lnTo>
                  <a:lnTo>
                    <a:pt x="933060" y="52203"/>
                  </a:lnTo>
                  <a:lnTo>
                    <a:pt x="978463" y="69880"/>
                  </a:lnTo>
                  <a:lnTo>
                    <a:pt x="1020754" y="89738"/>
                  </a:lnTo>
                  <a:lnTo>
                    <a:pt x="1059679" y="111634"/>
                  </a:lnTo>
                  <a:lnTo>
                    <a:pt x="1094980" y="135424"/>
                  </a:lnTo>
                  <a:lnTo>
                    <a:pt x="1126404" y="160964"/>
                  </a:lnTo>
                  <a:lnTo>
                    <a:pt x="1153694" y="188109"/>
                  </a:lnTo>
                  <a:lnTo>
                    <a:pt x="1194851" y="246645"/>
                  </a:lnTo>
                  <a:lnTo>
                    <a:pt x="1216409" y="309879"/>
                  </a:lnTo>
                  <a:lnTo>
                    <a:pt x="1219200" y="342900"/>
                  </a:lnTo>
                  <a:lnTo>
                    <a:pt x="1216409" y="375920"/>
                  </a:lnTo>
                  <a:lnTo>
                    <a:pt x="1194851" y="439154"/>
                  </a:lnTo>
                  <a:lnTo>
                    <a:pt x="1153694" y="497690"/>
                  </a:lnTo>
                  <a:lnTo>
                    <a:pt x="1126404" y="524835"/>
                  </a:lnTo>
                  <a:lnTo>
                    <a:pt x="1094980" y="550375"/>
                  </a:lnTo>
                  <a:lnTo>
                    <a:pt x="1059679" y="574165"/>
                  </a:lnTo>
                  <a:lnTo>
                    <a:pt x="1020754" y="596061"/>
                  </a:lnTo>
                  <a:lnTo>
                    <a:pt x="978463" y="615919"/>
                  </a:lnTo>
                  <a:lnTo>
                    <a:pt x="933060" y="633596"/>
                  </a:lnTo>
                  <a:lnTo>
                    <a:pt x="884800" y="648948"/>
                  </a:lnTo>
                  <a:lnTo>
                    <a:pt x="833940" y="661831"/>
                  </a:lnTo>
                  <a:lnTo>
                    <a:pt x="780734" y="672102"/>
                  </a:lnTo>
                  <a:lnTo>
                    <a:pt x="725439" y="679616"/>
                  </a:lnTo>
                  <a:lnTo>
                    <a:pt x="668309" y="684230"/>
                  </a:lnTo>
                  <a:lnTo>
                    <a:pt x="609600" y="685800"/>
                  </a:lnTo>
                  <a:lnTo>
                    <a:pt x="550890" y="684230"/>
                  </a:lnTo>
                  <a:lnTo>
                    <a:pt x="493760" y="679616"/>
                  </a:lnTo>
                  <a:lnTo>
                    <a:pt x="438465" y="672102"/>
                  </a:lnTo>
                  <a:lnTo>
                    <a:pt x="385259" y="661831"/>
                  </a:lnTo>
                  <a:lnTo>
                    <a:pt x="334399" y="648948"/>
                  </a:lnTo>
                  <a:lnTo>
                    <a:pt x="286139" y="633596"/>
                  </a:lnTo>
                  <a:lnTo>
                    <a:pt x="240736" y="615919"/>
                  </a:lnTo>
                  <a:lnTo>
                    <a:pt x="198445" y="596061"/>
                  </a:lnTo>
                  <a:lnTo>
                    <a:pt x="159520" y="574165"/>
                  </a:lnTo>
                  <a:lnTo>
                    <a:pt x="124219" y="550375"/>
                  </a:lnTo>
                  <a:lnTo>
                    <a:pt x="92795" y="524835"/>
                  </a:lnTo>
                  <a:lnTo>
                    <a:pt x="65505" y="497690"/>
                  </a:lnTo>
                  <a:lnTo>
                    <a:pt x="24348" y="439154"/>
                  </a:lnTo>
                  <a:lnTo>
                    <a:pt x="2790" y="375920"/>
                  </a:lnTo>
                  <a:lnTo>
                    <a:pt x="0" y="342900"/>
                  </a:lnTo>
                  <a:close/>
                </a:path>
                <a:path w="1219200" h="1447800">
                  <a:moveTo>
                    <a:pt x="137160" y="792479"/>
                  </a:moveTo>
                  <a:lnTo>
                    <a:pt x="152520" y="724932"/>
                  </a:lnTo>
                  <a:lnTo>
                    <a:pt x="196086" y="663517"/>
                  </a:lnTo>
                  <a:lnTo>
                    <a:pt x="227268" y="635751"/>
                  </a:lnTo>
                  <a:lnTo>
                    <a:pt x="264087" y="610289"/>
                  </a:lnTo>
                  <a:lnTo>
                    <a:pt x="306073" y="587389"/>
                  </a:lnTo>
                  <a:lnTo>
                    <a:pt x="352753" y="567306"/>
                  </a:lnTo>
                  <a:lnTo>
                    <a:pt x="403657" y="550299"/>
                  </a:lnTo>
                  <a:lnTo>
                    <a:pt x="458313" y="536623"/>
                  </a:lnTo>
                  <a:lnTo>
                    <a:pt x="516249" y="526537"/>
                  </a:lnTo>
                  <a:lnTo>
                    <a:pt x="576995" y="520297"/>
                  </a:lnTo>
                  <a:lnTo>
                    <a:pt x="640080" y="518160"/>
                  </a:lnTo>
                  <a:lnTo>
                    <a:pt x="703164" y="520297"/>
                  </a:lnTo>
                  <a:lnTo>
                    <a:pt x="763910" y="526537"/>
                  </a:lnTo>
                  <a:lnTo>
                    <a:pt x="821846" y="536623"/>
                  </a:lnTo>
                  <a:lnTo>
                    <a:pt x="876502" y="550299"/>
                  </a:lnTo>
                  <a:lnTo>
                    <a:pt x="927406" y="567306"/>
                  </a:lnTo>
                  <a:lnTo>
                    <a:pt x="974086" y="587389"/>
                  </a:lnTo>
                  <a:lnTo>
                    <a:pt x="1016072" y="610289"/>
                  </a:lnTo>
                  <a:lnTo>
                    <a:pt x="1052891" y="635751"/>
                  </a:lnTo>
                  <a:lnTo>
                    <a:pt x="1084073" y="663517"/>
                  </a:lnTo>
                  <a:lnTo>
                    <a:pt x="1109147" y="693329"/>
                  </a:lnTo>
                  <a:lnTo>
                    <a:pt x="1139081" y="758068"/>
                  </a:lnTo>
                  <a:lnTo>
                    <a:pt x="1143000" y="792479"/>
                  </a:lnTo>
                  <a:lnTo>
                    <a:pt x="1139081" y="826891"/>
                  </a:lnTo>
                  <a:lnTo>
                    <a:pt x="1109147" y="891630"/>
                  </a:lnTo>
                  <a:lnTo>
                    <a:pt x="1084073" y="921442"/>
                  </a:lnTo>
                  <a:lnTo>
                    <a:pt x="1052891" y="949208"/>
                  </a:lnTo>
                  <a:lnTo>
                    <a:pt x="1016072" y="974670"/>
                  </a:lnTo>
                  <a:lnTo>
                    <a:pt x="974086" y="997570"/>
                  </a:lnTo>
                  <a:lnTo>
                    <a:pt x="927406" y="1017653"/>
                  </a:lnTo>
                  <a:lnTo>
                    <a:pt x="876502" y="1034660"/>
                  </a:lnTo>
                  <a:lnTo>
                    <a:pt x="821846" y="1048336"/>
                  </a:lnTo>
                  <a:lnTo>
                    <a:pt x="763910" y="1058422"/>
                  </a:lnTo>
                  <a:lnTo>
                    <a:pt x="703164" y="1064662"/>
                  </a:lnTo>
                  <a:lnTo>
                    <a:pt x="640080" y="1066800"/>
                  </a:lnTo>
                  <a:lnTo>
                    <a:pt x="576995" y="1064662"/>
                  </a:lnTo>
                  <a:lnTo>
                    <a:pt x="516249" y="1058422"/>
                  </a:lnTo>
                  <a:lnTo>
                    <a:pt x="458313" y="1048336"/>
                  </a:lnTo>
                  <a:lnTo>
                    <a:pt x="403657" y="1034660"/>
                  </a:lnTo>
                  <a:lnTo>
                    <a:pt x="352753" y="1017653"/>
                  </a:lnTo>
                  <a:lnTo>
                    <a:pt x="306073" y="997570"/>
                  </a:lnTo>
                  <a:lnTo>
                    <a:pt x="264087" y="974670"/>
                  </a:lnTo>
                  <a:lnTo>
                    <a:pt x="227268" y="949208"/>
                  </a:lnTo>
                  <a:lnTo>
                    <a:pt x="196086" y="921442"/>
                  </a:lnTo>
                  <a:lnTo>
                    <a:pt x="171012" y="891630"/>
                  </a:lnTo>
                  <a:lnTo>
                    <a:pt x="141078" y="826891"/>
                  </a:lnTo>
                  <a:lnTo>
                    <a:pt x="137160" y="792479"/>
                  </a:lnTo>
                  <a:close/>
                </a:path>
                <a:path w="1219200" h="1447800">
                  <a:moveTo>
                    <a:pt x="228600" y="1112520"/>
                  </a:moveTo>
                  <a:lnTo>
                    <a:pt x="249582" y="1054729"/>
                  </a:lnTo>
                  <a:lnTo>
                    <a:pt x="308006" y="1004529"/>
                  </a:lnTo>
                  <a:lnTo>
                    <a:pt x="349138" y="983218"/>
                  </a:lnTo>
                  <a:lnTo>
                    <a:pt x="397087" y="964935"/>
                  </a:lnTo>
                  <a:lnTo>
                    <a:pt x="451003" y="950059"/>
                  </a:lnTo>
                  <a:lnTo>
                    <a:pt x="510040" y="938966"/>
                  </a:lnTo>
                  <a:lnTo>
                    <a:pt x="573348" y="932034"/>
                  </a:lnTo>
                  <a:lnTo>
                    <a:pt x="640080" y="929639"/>
                  </a:lnTo>
                  <a:lnTo>
                    <a:pt x="706811" y="932034"/>
                  </a:lnTo>
                  <a:lnTo>
                    <a:pt x="770119" y="938966"/>
                  </a:lnTo>
                  <a:lnTo>
                    <a:pt x="829156" y="950059"/>
                  </a:lnTo>
                  <a:lnTo>
                    <a:pt x="883072" y="964935"/>
                  </a:lnTo>
                  <a:lnTo>
                    <a:pt x="931021" y="983218"/>
                  </a:lnTo>
                  <a:lnTo>
                    <a:pt x="972153" y="1004529"/>
                  </a:lnTo>
                  <a:lnTo>
                    <a:pt x="1005621" y="1028492"/>
                  </a:lnTo>
                  <a:lnTo>
                    <a:pt x="1046173" y="1082864"/>
                  </a:lnTo>
                  <a:lnTo>
                    <a:pt x="1051560" y="1112520"/>
                  </a:lnTo>
                  <a:lnTo>
                    <a:pt x="1046173" y="1142175"/>
                  </a:lnTo>
                  <a:lnTo>
                    <a:pt x="1005621" y="1196547"/>
                  </a:lnTo>
                  <a:lnTo>
                    <a:pt x="972153" y="1220510"/>
                  </a:lnTo>
                  <a:lnTo>
                    <a:pt x="931021" y="1241821"/>
                  </a:lnTo>
                  <a:lnTo>
                    <a:pt x="883072" y="1260104"/>
                  </a:lnTo>
                  <a:lnTo>
                    <a:pt x="829156" y="1274980"/>
                  </a:lnTo>
                  <a:lnTo>
                    <a:pt x="770119" y="1286073"/>
                  </a:lnTo>
                  <a:lnTo>
                    <a:pt x="706811" y="1293005"/>
                  </a:lnTo>
                  <a:lnTo>
                    <a:pt x="640080" y="1295400"/>
                  </a:lnTo>
                  <a:lnTo>
                    <a:pt x="573348" y="1293005"/>
                  </a:lnTo>
                  <a:lnTo>
                    <a:pt x="510040" y="1286073"/>
                  </a:lnTo>
                  <a:lnTo>
                    <a:pt x="451003" y="1274980"/>
                  </a:lnTo>
                  <a:lnTo>
                    <a:pt x="397087" y="1260104"/>
                  </a:lnTo>
                  <a:lnTo>
                    <a:pt x="349138" y="1241821"/>
                  </a:lnTo>
                  <a:lnTo>
                    <a:pt x="308006" y="1220510"/>
                  </a:lnTo>
                  <a:lnTo>
                    <a:pt x="274538" y="1196547"/>
                  </a:lnTo>
                  <a:lnTo>
                    <a:pt x="233986" y="1142175"/>
                  </a:lnTo>
                  <a:lnTo>
                    <a:pt x="228600" y="1112520"/>
                  </a:lnTo>
                  <a:close/>
                </a:path>
                <a:path w="1219200" h="1447800">
                  <a:moveTo>
                    <a:pt x="365760" y="1310639"/>
                  </a:moveTo>
                  <a:lnTo>
                    <a:pt x="393640" y="1250346"/>
                  </a:lnTo>
                  <a:lnTo>
                    <a:pt x="426022" y="1224878"/>
                  </a:lnTo>
                  <a:lnTo>
                    <a:pt x="468503" y="1203631"/>
                  </a:lnTo>
                  <a:lnTo>
                    <a:pt x="519437" y="1187431"/>
                  </a:lnTo>
                  <a:lnTo>
                    <a:pt x="577178" y="1177105"/>
                  </a:lnTo>
                  <a:lnTo>
                    <a:pt x="640080" y="1173480"/>
                  </a:lnTo>
                  <a:lnTo>
                    <a:pt x="702981" y="1177105"/>
                  </a:lnTo>
                  <a:lnTo>
                    <a:pt x="760722" y="1187431"/>
                  </a:lnTo>
                  <a:lnTo>
                    <a:pt x="811656" y="1203631"/>
                  </a:lnTo>
                  <a:lnTo>
                    <a:pt x="854137" y="1224878"/>
                  </a:lnTo>
                  <a:lnTo>
                    <a:pt x="886519" y="1250346"/>
                  </a:lnTo>
                  <a:lnTo>
                    <a:pt x="914400" y="1310639"/>
                  </a:lnTo>
                  <a:lnTo>
                    <a:pt x="907155" y="1342070"/>
                  </a:lnTo>
                  <a:lnTo>
                    <a:pt x="854137" y="1396401"/>
                  </a:lnTo>
                  <a:lnTo>
                    <a:pt x="811656" y="1417648"/>
                  </a:lnTo>
                  <a:lnTo>
                    <a:pt x="760722" y="1433848"/>
                  </a:lnTo>
                  <a:lnTo>
                    <a:pt x="702981" y="1444174"/>
                  </a:lnTo>
                  <a:lnTo>
                    <a:pt x="640080" y="1447800"/>
                  </a:lnTo>
                  <a:lnTo>
                    <a:pt x="577178" y="1444174"/>
                  </a:lnTo>
                  <a:lnTo>
                    <a:pt x="519437" y="1433848"/>
                  </a:lnTo>
                  <a:lnTo>
                    <a:pt x="468503" y="1417648"/>
                  </a:lnTo>
                  <a:lnTo>
                    <a:pt x="426022" y="1396401"/>
                  </a:lnTo>
                  <a:lnTo>
                    <a:pt x="393640" y="1370933"/>
                  </a:lnTo>
                  <a:lnTo>
                    <a:pt x="365760" y="1310639"/>
                  </a:lnTo>
                  <a:close/>
                </a:path>
              </a:pathLst>
            </a:custGeom>
            <a:ln w="25908">
              <a:solidFill>
                <a:srgbClr val="385D89"/>
              </a:solidFill>
            </a:ln>
          </p:spPr>
          <p:txBody>
            <a:bodyPr wrap="square" lIns="0" tIns="0" rIns="0" bIns="0" rtlCol="0"/>
            <a:lstStyle/>
            <a:p>
              <a:endParaRPr/>
            </a:p>
          </p:txBody>
        </p:sp>
        <p:pic>
          <p:nvPicPr>
            <p:cNvPr id="31" name="object 31"/>
            <p:cNvPicPr/>
            <p:nvPr/>
          </p:nvPicPr>
          <p:blipFill>
            <a:blip r:embed="rId8" cstate="print"/>
            <a:stretch>
              <a:fillRect/>
            </a:stretch>
          </p:blipFill>
          <p:spPr>
            <a:xfrm>
              <a:off x="8000999" y="2540126"/>
              <a:ext cx="228600" cy="103377"/>
            </a:xfrm>
            <a:prstGeom prst="rect">
              <a:avLst/>
            </a:prstGeom>
          </p:spPr>
        </p:pic>
        <p:pic>
          <p:nvPicPr>
            <p:cNvPr id="32" name="object 32"/>
            <p:cNvPicPr/>
            <p:nvPr/>
          </p:nvPicPr>
          <p:blipFill>
            <a:blip r:embed="rId9" cstate="print"/>
            <a:stretch>
              <a:fillRect/>
            </a:stretch>
          </p:blipFill>
          <p:spPr>
            <a:xfrm>
              <a:off x="8076691" y="3065144"/>
              <a:ext cx="183133" cy="102996"/>
            </a:xfrm>
            <a:prstGeom prst="rect">
              <a:avLst/>
            </a:prstGeom>
          </p:spPr>
        </p:pic>
        <p:pic>
          <p:nvPicPr>
            <p:cNvPr id="33" name="object 33"/>
            <p:cNvPicPr/>
            <p:nvPr/>
          </p:nvPicPr>
          <p:blipFill>
            <a:blip r:embed="rId10" cstate="print"/>
            <a:stretch>
              <a:fillRect/>
            </a:stretch>
          </p:blipFill>
          <p:spPr>
            <a:xfrm>
              <a:off x="8076691" y="3461892"/>
              <a:ext cx="183133" cy="102997"/>
            </a:xfrm>
            <a:prstGeom prst="rect">
              <a:avLst/>
            </a:prstGeom>
          </p:spPr>
        </p:pic>
      </p:grpSp>
      <p:sp>
        <p:nvSpPr>
          <p:cNvPr id="34" name="object 34"/>
          <p:cNvSpPr txBox="1">
            <a:spLocks noGrp="1"/>
          </p:cNvSpPr>
          <p:nvPr>
            <p:ph type="title"/>
          </p:nvPr>
        </p:nvSpPr>
        <p:spPr>
          <a:xfrm>
            <a:off x="188468" y="215595"/>
            <a:ext cx="1980564" cy="391795"/>
          </a:xfrm>
          <a:prstGeom prst="rect">
            <a:avLst/>
          </a:prstGeom>
        </p:spPr>
        <p:txBody>
          <a:bodyPr vert="horz" wrap="square" lIns="0" tIns="12700" rIns="0" bIns="0" rtlCol="0">
            <a:spAutoFit/>
          </a:bodyPr>
          <a:lstStyle/>
          <a:p>
            <a:pPr marL="12700">
              <a:lnSpc>
                <a:spcPct val="100000"/>
              </a:lnSpc>
              <a:spcBef>
                <a:spcPts val="100"/>
              </a:spcBef>
            </a:pPr>
            <a:r>
              <a:rPr sz="2400" b="1" spc="-35" dirty="0">
                <a:latin typeface="Times New Roman"/>
                <a:cs typeface="Times New Roman"/>
              </a:rPr>
              <a:t>Wave</a:t>
            </a:r>
            <a:r>
              <a:rPr sz="2400" b="1" spc="-90" dirty="0">
                <a:latin typeface="Times New Roman"/>
                <a:cs typeface="Times New Roman"/>
              </a:rPr>
              <a:t> </a:t>
            </a:r>
            <a:r>
              <a:rPr sz="2400" b="1" dirty="0">
                <a:latin typeface="Times New Roman"/>
                <a:cs typeface="Times New Roman"/>
              </a:rPr>
              <a:t>Energy:-</a:t>
            </a:r>
            <a:endParaRPr sz="2400">
              <a:latin typeface="Times New Roman"/>
              <a:cs typeface="Times New Roman"/>
            </a:endParaRPr>
          </a:p>
        </p:txBody>
      </p:sp>
      <p:sp>
        <p:nvSpPr>
          <p:cNvPr id="35" name="object 35"/>
          <p:cNvSpPr txBox="1"/>
          <p:nvPr/>
        </p:nvSpPr>
        <p:spPr>
          <a:xfrm>
            <a:off x="188468" y="594715"/>
            <a:ext cx="8686165" cy="939800"/>
          </a:xfrm>
          <a:prstGeom prst="rect">
            <a:avLst/>
          </a:prstGeom>
        </p:spPr>
        <p:txBody>
          <a:bodyPr vert="horz" wrap="square" lIns="0" tIns="12700" rIns="0" bIns="0" rtlCol="0">
            <a:spAutoFit/>
          </a:bodyPr>
          <a:lstStyle/>
          <a:p>
            <a:pPr marL="12700" marR="5080" indent="914400">
              <a:lnSpc>
                <a:spcPct val="150000"/>
              </a:lnSpc>
              <a:spcBef>
                <a:spcPts val="100"/>
              </a:spcBef>
            </a:pPr>
            <a:r>
              <a:rPr sz="2000" dirty="0">
                <a:latin typeface="Times New Roman"/>
                <a:cs typeface="Times New Roman"/>
              </a:rPr>
              <a:t>The power</a:t>
            </a:r>
            <a:r>
              <a:rPr sz="2000" spc="-3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wave</a:t>
            </a:r>
            <a:r>
              <a:rPr sz="2000" spc="-5" dirty="0">
                <a:latin typeface="Times New Roman"/>
                <a:cs typeface="Times New Roman"/>
              </a:rPr>
              <a:t> </a:t>
            </a:r>
            <a:r>
              <a:rPr sz="2000" dirty="0">
                <a:latin typeface="Times New Roman"/>
                <a:cs typeface="Times New Roman"/>
              </a:rPr>
              <a:t>(P)</a:t>
            </a:r>
            <a:r>
              <a:rPr sz="2000" spc="-15"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proportional</a:t>
            </a:r>
            <a:r>
              <a:rPr sz="2000" spc="-5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square</a:t>
            </a:r>
            <a:r>
              <a:rPr sz="2000" spc="-3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amplitude</a:t>
            </a:r>
            <a:r>
              <a:rPr sz="2000" spc="-20" dirty="0">
                <a:latin typeface="Times New Roman"/>
                <a:cs typeface="Times New Roman"/>
              </a:rPr>
              <a:t> </a:t>
            </a:r>
            <a:r>
              <a:rPr sz="2000" dirty="0">
                <a:latin typeface="Times New Roman"/>
                <a:cs typeface="Times New Roman"/>
              </a:rPr>
              <a:t>(A) </a:t>
            </a:r>
            <a:r>
              <a:rPr sz="2000" spc="-484" dirty="0">
                <a:latin typeface="Times New Roman"/>
                <a:cs typeface="Times New Roman"/>
              </a:rPr>
              <a:t> </a:t>
            </a:r>
            <a:r>
              <a:rPr sz="2000" dirty="0">
                <a:latin typeface="Times New Roman"/>
                <a:cs typeface="Times New Roman"/>
              </a:rPr>
              <a:t>and</a:t>
            </a:r>
            <a:r>
              <a:rPr sz="2000" spc="-2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period</a:t>
            </a:r>
            <a:r>
              <a:rPr sz="2000" spc="-30" dirty="0">
                <a:latin typeface="Times New Roman"/>
                <a:cs typeface="Times New Roman"/>
              </a:rPr>
              <a:t> </a:t>
            </a:r>
            <a:r>
              <a:rPr sz="2000" dirty="0">
                <a:latin typeface="Times New Roman"/>
                <a:cs typeface="Times New Roman"/>
              </a:rPr>
              <a:t>(T</a:t>
            </a:r>
            <a:r>
              <a:rPr sz="2000" spc="-40"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1/f,</a:t>
            </a:r>
            <a:r>
              <a:rPr sz="2000" spc="-15" dirty="0">
                <a:latin typeface="Times New Roman"/>
                <a:cs typeface="Times New Roman"/>
              </a:rPr>
              <a:t> </a:t>
            </a:r>
            <a:r>
              <a:rPr sz="2000" dirty="0">
                <a:latin typeface="Times New Roman"/>
                <a:cs typeface="Times New Roman"/>
              </a:rPr>
              <a:t>f =</a:t>
            </a:r>
            <a:r>
              <a:rPr sz="2000" spc="-15" dirty="0">
                <a:latin typeface="Times New Roman"/>
                <a:cs typeface="Times New Roman"/>
              </a:rPr>
              <a:t> </a:t>
            </a:r>
            <a:r>
              <a:rPr sz="2000" dirty="0">
                <a:latin typeface="Times New Roman"/>
                <a:cs typeface="Times New Roman"/>
              </a:rPr>
              <a:t>frequency)</a:t>
            </a:r>
            <a:r>
              <a:rPr sz="2000" spc="-40" dirty="0">
                <a:latin typeface="Times New Roman"/>
                <a:cs typeface="Times New Roman"/>
              </a:rPr>
              <a:t> </a:t>
            </a:r>
            <a:r>
              <a:rPr sz="2000" dirty="0">
                <a:latin typeface="Times New Roman"/>
                <a:cs typeface="Times New Roman"/>
              </a:rPr>
              <a:t>of the</a:t>
            </a:r>
            <a:r>
              <a:rPr sz="2000" spc="-25" dirty="0">
                <a:latin typeface="Times New Roman"/>
                <a:cs typeface="Times New Roman"/>
              </a:rPr>
              <a:t> </a:t>
            </a:r>
            <a:r>
              <a:rPr sz="2000" dirty="0">
                <a:latin typeface="Times New Roman"/>
                <a:cs typeface="Times New Roman"/>
              </a:rPr>
              <a:t>waves.</a:t>
            </a:r>
            <a:endParaRPr sz="2000">
              <a:latin typeface="Times New Roman"/>
              <a:cs typeface="Times New Roman"/>
            </a:endParaRPr>
          </a:p>
        </p:txBody>
      </p:sp>
      <p:sp>
        <p:nvSpPr>
          <p:cNvPr id="36" name="object 36"/>
          <p:cNvSpPr txBox="1"/>
          <p:nvPr/>
        </p:nvSpPr>
        <p:spPr>
          <a:xfrm>
            <a:off x="188468" y="3947540"/>
            <a:ext cx="484378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generation</a:t>
            </a:r>
            <a:r>
              <a:rPr sz="2000" spc="-40" dirty="0">
                <a:latin typeface="Times New Roman"/>
                <a:cs typeface="Times New Roman"/>
              </a:rPr>
              <a:t> </a:t>
            </a:r>
            <a:r>
              <a:rPr sz="2000" dirty="0">
                <a:latin typeface="Times New Roman"/>
                <a:cs typeface="Times New Roman"/>
              </a:rPr>
              <a:t>with</a:t>
            </a:r>
            <a:r>
              <a:rPr sz="2000" spc="-20" dirty="0">
                <a:latin typeface="Times New Roman"/>
                <a:cs typeface="Times New Roman"/>
              </a:rPr>
              <a:t> </a:t>
            </a:r>
            <a:r>
              <a:rPr sz="2000" spc="-5" dirty="0">
                <a:latin typeface="Times New Roman"/>
                <a:cs typeface="Times New Roman"/>
              </a:rPr>
              <a:t>energy</a:t>
            </a:r>
            <a:r>
              <a:rPr sz="2000" spc="-20" dirty="0">
                <a:latin typeface="Times New Roman"/>
                <a:cs typeface="Times New Roman"/>
              </a:rPr>
              <a:t> </a:t>
            </a:r>
            <a:r>
              <a:rPr sz="2000" dirty="0">
                <a:latin typeface="Times New Roman"/>
                <a:cs typeface="Times New Roman"/>
              </a:rPr>
              <a:t>fluxes</a:t>
            </a:r>
            <a:r>
              <a:rPr sz="2000" spc="-4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50-70</a:t>
            </a:r>
            <a:r>
              <a:rPr sz="2000" spc="-35" dirty="0">
                <a:latin typeface="Times New Roman"/>
                <a:cs typeface="Times New Roman"/>
              </a:rPr>
              <a:t> </a:t>
            </a:r>
            <a:r>
              <a:rPr sz="2000" dirty="0">
                <a:latin typeface="Times New Roman"/>
                <a:cs typeface="Times New Roman"/>
              </a:rPr>
              <a:t>KW</a:t>
            </a:r>
            <a:r>
              <a:rPr sz="2000" spc="-40" dirty="0">
                <a:latin typeface="Times New Roman"/>
                <a:cs typeface="Times New Roman"/>
              </a:rPr>
              <a:t> </a:t>
            </a:r>
            <a:r>
              <a:rPr sz="2000" dirty="0">
                <a:latin typeface="Times New Roman"/>
                <a:cs typeface="Times New Roman"/>
              </a:rPr>
              <a:t>per</a:t>
            </a:r>
            <a:endParaRPr sz="2000">
              <a:latin typeface="Times New Roman"/>
              <a:cs typeface="Times New Roman"/>
            </a:endParaRPr>
          </a:p>
        </p:txBody>
      </p:sp>
      <p:sp>
        <p:nvSpPr>
          <p:cNvPr id="37" name="object 37"/>
          <p:cNvSpPr txBox="1"/>
          <p:nvPr/>
        </p:nvSpPr>
        <p:spPr>
          <a:xfrm>
            <a:off x="188468" y="4404740"/>
            <a:ext cx="3203575" cy="330835"/>
          </a:xfrm>
          <a:prstGeom prst="rect">
            <a:avLst/>
          </a:prstGeom>
        </p:spPr>
        <p:txBody>
          <a:bodyPr vert="horz" wrap="square" lIns="0" tIns="12700" rIns="0" bIns="0" rtlCol="0">
            <a:spAutoFit/>
          </a:bodyPr>
          <a:lstStyle/>
          <a:p>
            <a:pPr marL="12700">
              <a:lnSpc>
                <a:spcPct val="100000"/>
              </a:lnSpc>
              <a:spcBef>
                <a:spcPts val="100"/>
              </a:spcBef>
            </a:pPr>
            <a:r>
              <a:rPr sz="2000" spc="-10" dirty="0">
                <a:latin typeface="Times New Roman"/>
                <a:cs typeface="Times New Roman"/>
              </a:rPr>
              <a:t>metre</a:t>
            </a:r>
            <a:r>
              <a:rPr sz="2000" spc="-5" dirty="0">
                <a:latin typeface="Times New Roman"/>
                <a:cs typeface="Times New Roman"/>
              </a:rPr>
              <a:t> </a:t>
            </a:r>
            <a:r>
              <a:rPr sz="2000" dirty="0">
                <a:latin typeface="Times New Roman"/>
                <a:cs typeface="Times New Roman"/>
              </a:rPr>
              <a:t>width</a:t>
            </a:r>
            <a:r>
              <a:rPr sz="2000" spc="-20"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spc="-5" dirty="0">
                <a:latin typeface="Times New Roman"/>
                <a:cs typeface="Times New Roman"/>
              </a:rPr>
              <a:t>incoming</a:t>
            </a:r>
            <a:r>
              <a:rPr sz="2000" spc="-15" dirty="0">
                <a:latin typeface="Times New Roman"/>
                <a:cs typeface="Times New Roman"/>
              </a:rPr>
              <a:t> </a:t>
            </a:r>
            <a:r>
              <a:rPr sz="2000" dirty="0">
                <a:latin typeface="Times New Roman"/>
                <a:cs typeface="Times New Roman"/>
              </a:rPr>
              <a:t>wave.</a:t>
            </a:r>
            <a:endParaRPr sz="2000">
              <a:latin typeface="Times New Roman"/>
              <a:cs typeface="Times New Roman"/>
            </a:endParaRPr>
          </a:p>
        </p:txBody>
      </p:sp>
      <p:sp>
        <p:nvSpPr>
          <p:cNvPr id="38" name="object 38"/>
          <p:cNvSpPr txBox="1"/>
          <p:nvPr/>
        </p:nvSpPr>
        <p:spPr>
          <a:xfrm>
            <a:off x="188468" y="5167782"/>
            <a:ext cx="8284845" cy="939800"/>
          </a:xfrm>
          <a:prstGeom prst="rect">
            <a:avLst/>
          </a:prstGeom>
        </p:spPr>
        <p:txBody>
          <a:bodyPr vert="horz" wrap="square" lIns="0" tIns="12065" rIns="0" bIns="0" rtlCol="0">
            <a:spAutoFit/>
          </a:bodyPr>
          <a:lstStyle/>
          <a:p>
            <a:pPr marL="329565" marR="5080" indent="-317500">
              <a:lnSpc>
                <a:spcPct val="150000"/>
              </a:lnSpc>
              <a:spcBef>
                <a:spcPts val="95"/>
              </a:spcBef>
              <a:tabLst>
                <a:tab pos="329565" algn="l"/>
              </a:tabLst>
            </a:pPr>
            <a:r>
              <a:rPr sz="2000" dirty="0">
                <a:latin typeface="Times New Roman"/>
                <a:cs typeface="Times New Roman"/>
              </a:rPr>
              <a:t>*	Deep</a:t>
            </a:r>
            <a:r>
              <a:rPr sz="2000" spc="-5" dirty="0">
                <a:latin typeface="Times New Roman"/>
                <a:cs typeface="Times New Roman"/>
              </a:rPr>
              <a:t> </a:t>
            </a:r>
            <a:r>
              <a:rPr sz="2000" dirty="0">
                <a:latin typeface="Times New Roman"/>
                <a:cs typeface="Times New Roman"/>
              </a:rPr>
              <a:t>water</a:t>
            </a:r>
            <a:r>
              <a:rPr sz="2000" spc="-5" dirty="0">
                <a:latin typeface="Times New Roman"/>
                <a:cs typeface="Times New Roman"/>
              </a:rPr>
              <a:t> </a:t>
            </a:r>
            <a:r>
              <a:rPr sz="2000" dirty="0">
                <a:latin typeface="Times New Roman"/>
                <a:cs typeface="Times New Roman"/>
              </a:rPr>
              <a:t>waves</a:t>
            </a:r>
            <a:r>
              <a:rPr sz="2000" spc="-25"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found</a:t>
            </a:r>
            <a:r>
              <a:rPr sz="2000" spc="-35" dirty="0">
                <a:latin typeface="Times New Roman"/>
                <a:cs typeface="Times New Roman"/>
              </a:rPr>
              <a:t> </a:t>
            </a:r>
            <a:r>
              <a:rPr sz="2000" dirty="0">
                <a:latin typeface="Times New Roman"/>
                <a:cs typeface="Times New Roman"/>
              </a:rPr>
              <a:t>when</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mean</a:t>
            </a:r>
            <a:r>
              <a:rPr sz="2000" spc="5" dirty="0">
                <a:latin typeface="Times New Roman"/>
                <a:cs typeface="Times New Roman"/>
              </a:rPr>
              <a:t> </a:t>
            </a:r>
            <a:r>
              <a:rPr sz="2000" dirty="0">
                <a:latin typeface="Times New Roman"/>
                <a:cs typeface="Times New Roman"/>
              </a:rPr>
              <a:t>depth</a:t>
            </a:r>
            <a:r>
              <a:rPr sz="2000" spc="-3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sea</a:t>
            </a:r>
            <a:r>
              <a:rPr sz="2000" spc="-15" dirty="0">
                <a:latin typeface="Times New Roman"/>
                <a:cs typeface="Times New Roman"/>
              </a:rPr>
              <a:t> </a:t>
            </a:r>
            <a:r>
              <a:rPr sz="2000" dirty="0">
                <a:latin typeface="Times New Roman"/>
                <a:cs typeface="Times New Roman"/>
              </a:rPr>
              <a:t>bed</a:t>
            </a:r>
            <a:r>
              <a:rPr sz="2000" spc="-10" dirty="0">
                <a:latin typeface="Times New Roman"/>
                <a:cs typeface="Times New Roman"/>
              </a:rPr>
              <a:t> </a:t>
            </a:r>
            <a:r>
              <a:rPr sz="2000" dirty="0">
                <a:latin typeface="Times New Roman"/>
                <a:cs typeface="Times New Roman"/>
              </a:rPr>
              <a:t>(D)</a:t>
            </a:r>
            <a:r>
              <a:rPr sz="2000" spc="-1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spc="-5" dirty="0">
                <a:latin typeface="Times New Roman"/>
                <a:cs typeface="Times New Roman"/>
              </a:rPr>
              <a:t>more </a:t>
            </a:r>
            <a:r>
              <a:rPr sz="2000" dirty="0">
                <a:latin typeface="Times New Roman"/>
                <a:cs typeface="Times New Roman"/>
              </a:rPr>
              <a:t>than </a:t>
            </a:r>
            <a:r>
              <a:rPr sz="2000" spc="-484" dirty="0">
                <a:latin typeface="Times New Roman"/>
                <a:cs typeface="Times New Roman"/>
              </a:rPr>
              <a:t> </a:t>
            </a:r>
            <a:r>
              <a:rPr sz="2000" dirty="0">
                <a:latin typeface="Times New Roman"/>
                <a:cs typeface="Times New Roman"/>
              </a:rPr>
              <a:t>about</a:t>
            </a:r>
            <a:r>
              <a:rPr sz="2000" spc="-25" dirty="0">
                <a:latin typeface="Times New Roman"/>
                <a:cs typeface="Times New Roman"/>
              </a:rPr>
              <a:t> </a:t>
            </a:r>
            <a:r>
              <a:rPr sz="2000" dirty="0">
                <a:latin typeface="Times New Roman"/>
                <a:cs typeface="Times New Roman"/>
              </a:rPr>
              <a:t>half</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wavelength,</a:t>
            </a:r>
            <a:r>
              <a:rPr sz="2000" spc="-20" dirty="0">
                <a:latin typeface="Times New Roman"/>
                <a:cs typeface="Times New Roman"/>
              </a:rPr>
              <a:t> </a:t>
            </a:r>
            <a:r>
              <a:rPr sz="2000" dirty="0">
                <a:latin typeface="Times New Roman"/>
                <a:cs typeface="Times New Roman"/>
              </a:rPr>
              <a:t>λ.</a:t>
            </a:r>
            <a:endParaRPr sz="2000">
              <a:latin typeface="Times New Roman"/>
              <a:cs typeface="Times New Roman"/>
            </a:endParaRPr>
          </a:p>
        </p:txBody>
      </p:sp>
      <p:sp>
        <p:nvSpPr>
          <p:cNvPr id="39" name="object 39"/>
          <p:cNvSpPr txBox="1"/>
          <p:nvPr/>
        </p:nvSpPr>
        <p:spPr>
          <a:xfrm>
            <a:off x="188468" y="6233871"/>
            <a:ext cx="6864984" cy="330835"/>
          </a:xfrm>
          <a:prstGeom prst="rect">
            <a:avLst/>
          </a:prstGeom>
        </p:spPr>
        <p:txBody>
          <a:bodyPr vert="horz" wrap="square" lIns="0" tIns="12700" rIns="0" bIns="0" rtlCol="0">
            <a:spAutoFit/>
          </a:bodyPr>
          <a:lstStyle/>
          <a:p>
            <a:pPr marL="12700">
              <a:lnSpc>
                <a:spcPct val="100000"/>
              </a:lnSpc>
              <a:spcBef>
                <a:spcPts val="100"/>
              </a:spcBef>
              <a:tabLst>
                <a:tab pos="266700" algn="l"/>
              </a:tabLst>
            </a:pPr>
            <a:r>
              <a:rPr sz="2000" dirty="0">
                <a:latin typeface="Times New Roman"/>
                <a:cs typeface="Times New Roman"/>
              </a:rPr>
              <a:t>*	Deep</a:t>
            </a:r>
            <a:r>
              <a:rPr sz="2000" spc="-20" dirty="0">
                <a:latin typeface="Times New Roman"/>
                <a:cs typeface="Times New Roman"/>
              </a:rPr>
              <a:t> </a:t>
            </a:r>
            <a:r>
              <a:rPr sz="2000" dirty="0">
                <a:latin typeface="Times New Roman"/>
                <a:cs typeface="Times New Roman"/>
              </a:rPr>
              <a:t>water</a:t>
            </a:r>
            <a:r>
              <a:rPr sz="2000" spc="-10" dirty="0">
                <a:latin typeface="Times New Roman"/>
                <a:cs typeface="Times New Roman"/>
              </a:rPr>
              <a:t> </a:t>
            </a:r>
            <a:r>
              <a:rPr sz="2000" dirty="0">
                <a:latin typeface="Times New Roman"/>
                <a:cs typeface="Times New Roman"/>
              </a:rPr>
              <a:t>waves</a:t>
            </a:r>
            <a:r>
              <a:rPr sz="2000" spc="-25"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available</a:t>
            </a:r>
            <a:r>
              <a:rPr sz="2000" spc="-25" dirty="0">
                <a:latin typeface="Times New Roman"/>
                <a:cs typeface="Times New Roman"/>
              </a:rPr>
              <a:t> </a:t>
            </a:r>
            <a:r>
              <a:rPr sz="2000" dirty="0">
                <a:latin typeface="Times New Roman"/>
                <a:cs typeface="Times New Roman"/>
              </a:rPr>
              <a:t>at</a:t>
            </a:r>
            <a:r>
              <a:rPr sz="2000" spc="-15" dirty="0">
                <a:latin typeface="Times New Roman"/>
                <a:cs typeface="Times New Roman"/>
              </a:rPr>
              <a:t> </a:t>
            </a:r>
            <a:r>
              <a:rPr sz="2000" dirty="0">
                <a:latin typeface="Times New Roman"/>
                <a:cs typeface="Times New Roman"/>
              </a:rPr>
              <a:t>a</a:t>
            </a:r>
            <a:r>
              <a:rPr sz="2000" spc="-5" dirty="0">
                <a:latin typeface="Times New Roman"/>
                <a:cs typeface="Times New Roman"/>
              </a:rPr>
              <a:t> mean</a:t>
            </a:r>
            <a:r>
              <a:rPr sz="2000" dirty="0">
                <a:latin typeface="Times New Roman"/>
                <a:cs typeface="Times New Roman"/>
              </a:rPr>
              <a:t> depth</a:t>
            </a:r>
            <a:r>
              <a:rPr sz="2000" spc="-30" dirty="0">
                <a:latin typeface="Times New Roman"/>
                <a:cs typeface="Times New Roman"/>
              </a:rPr>
              <a:t> </a:t>
            </a:r>
            <a:r>
              <a:rPr sz="2000" dirty="0">
                <a:latin typeface="Times New Roman"/>
                <a:cs typeface="Times New Roman"/>
              </a:rPr>
              <a:t>of </a:t>
            </a:r>
            <a:r>
              <a:rPr sz="2000" spc="5" dirty="0">
                <a:latin typeface="Times New Roman"/>
                <a:cs typeface="Times New Roman"/>
              </a:rPr>
              <a:t>50m</a:t>
            </a:r>
            <a:r>
              <a:rPr sz="2000" spc="-35" dirty="0">
                <a:latin typeface="Times New Roman"/>
                <a:cs typeface="Times New Roman"/>
              </a:rPr>
              <a:t> </a:t>
            </a:r>
            <a:r>
              <a:rPr sz="2000" dirty="0">
                <a:latin typeface="Times New Roman"/>
                <a:cs typeface="Times New Roman"/>
              </a:rPr>
              <a:t>or</a:t>
            </a:r>
            <a:r>
              <a:rPr sz="2000" spc="-15" dirty="0">
                <a:latin typeface="Times New Roman"/>
                <a:cs typeface="Times New Roman"/>
              </a:rPr>
              <a:t> </a:t>
            </a:r>
            <a:r>
              <a:rPr sz="2000" spc="-5" dirty="0">
                <a:latin typeface="Times New Roman"/>
                <a:cs typeface="Times New Roman"/>
              </a:rPr>
              <a:t>more.</a:t>
            </a:r>
            <a:endParaRPr sz="2000">
              <a:latin typeface="Times New Roman"/>
              <a:cs typeface="Times New Roman"/>
            </a:endParaRPr>
          </a:p>
        </p:txBody>
      </p:sp>
      <p:grpSp>
        <p:nvGrpSpPr>
          <p:cNvPr id="40" name="object 40"/>
          <p:cNvGrpSpPr/>
          <p:nvPr/>
        </p:nvGrpSpPr>
        <p:grpSpPr>
          <a:xfrm>
            <a:off x="7691628" y="4110228"/>
            <a:ext cx="1152525" cy="161925"/>
            <a:chOff x="7691628" y="4110228"/>
            <a:chExt cx="1152525" cy="161925"/>
          </a:xfrm>
        </p:grpSpPr>
        <p:sp>
          <p:nvSpPr>
            <p:cNvPr id="41" name="object 41"/>
            <p:cNvSpPr/>
            <p:nvPr/>
          </p:nvSpPr>
          <p:spPr>
            <a:xfrm>
              <a:off x="7696200" y="4114800"/>
              <a:ext cx="1143000" cy="1905"/>
            </a:xfrm>
            <a:custGeom>
              <a:avLst/>
              <a:gdLst/>
              <a:ahLst/>
              <a:cxnLst/>
              <a:rect l="l" t="t" r="r" b="b"/>
              <a:pathLst>
                <a:path w="1143000" h="1904">
                  <a:moveTo>
                    <a:pt x="0" y="0"/>
                  </a:moveTo>
                  <a:lnTo>
                    <a:pt x="1143000" y="1524"/>
                  </a:lnTo>
                </a:path>
              </a:pathLst>
            </a:custGeom>
            <a:ln w="9144">
              <a:solidFill>
                <a:srgbClr val="497DBA"/>
              </a:solidFill>
            </a:ln>
          </p:spPr>
          <p:txBody>
            <a:bodyPr wrap="square" lIns="0" tIns="0" rIns="0" bIns="0" rtlCol="0"/>
            <a:lstStyle/>
            <a:p>
              <a:endParaRPr/>
            </a:p>
          </p:txBody>
        </p:sp>
        <p:sp>
          <p:nvSpPr>
            <p:cNvPr id="42" name="object 42"/>
            <p:cNvSpPr/>
            <p:nvPr/>
          </p:nvSpPr>
          <p:spPr>
            <a:xfrm>
              <a:off x="7772400" y="4114800"/>
              <a:ext cx="990600" cy="152400"/>
            </a:xfrm>
            <a:custGeom>
              <a:avLst/>
              <a:gdLst/>
              <a:ahLst/>
              <a:cxnLst/>
              <a:rect l="l" t="t" r="r" b="b"/>
              <a:pathLst>
                <a:path w="990600" h="152400">
                  <a:moveTo>
                    <a:pt x="0" y="152400"/>
                  </a:moveTo>
                  <a:lnTo>
                    <a:pt x="76200" y="0"/>
                  </a:lnTo>
                </a:path>
                <a:path w="990600" h="152400">
                  <a:moveTo>
                    <a:pt x="304800" y="152400"/>
                  </a:moveTo>
                  <a:lnTo>
                    <a:pt x="381000" y="0"/>
                  </a:lnTo>
                </a:path>
                <a:path w="990600" h="152400">
                  <a:moveTo>
                    <a:pt x="609600" y="152400"/>
                  </a:moveTo>
                  <a:lnTo>
                    <a:pt x="685800" y="0"/>
                  </a:lnTo>
                </a:path>
                <a:path w="990600" h="152400">
                  <a:moveTo>
                    <a:pt x="914400" y="152400"/>
                  </a:moveTo>
                  <a:lnTo>
                    <a:pt x="990600" y="0"/>
                  </a:lnTo>
                </a:path>
              </a:pathLst>
            </a:custGeom>
            <a:ln w="9144">
              <a:solidFill>
                <a:srgbClr val="497DBA"/>
              </a:solidFill>
            </a:ln>
          </p:spPr>
          <p:txBody>
            <a:bodyPr wrap="square" lIns="0" tIns="0" rIns="0" bIns="0" rtlCol="0"/>
            <a:lstStyle/>
            <a:p>
              <a:endParaRPr/>
            </a:p>
          </p:txBody>
        </p:sp>
      </p:grpSp>
      <p:sp>
        <p:nvSpPr>
          <p:cNvPr id="43" name="object 43"/>
          <p:cNvSpPr txBox="1"/>
          <p:nvPr/>
        </p:nvSpPr>
        <p:spPr>
          <a:xfrm>
            <a:off x="7915147" y="2171191"/>
            <a:ext cx="6604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Fi</a:t>
            </a:r>
            <a:r>
              <a:rPr sz="1800" spc="-10" dirty="0">
                <a:latin typeface="Times New Roman"/>
                <a:cs typeface="Times New Roman"/>
              </a:rPr>
              <a:t>g</a:t>
            </a:r>
            <a:r>
              <a:rPr sz="1800" spc="-5" dirty="0">
                <a:latin typeface="Times New Roman"/>
                <a:cs typeface="Times New Roman"/>
              </a:rPr>
              <a:t>:(b)</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82</a:t>
            </a:r>
            <a:endParaRPr sz="1200">
              <a:latin typeface="Arial MT"/>
              <a:cs typeface="Arial MT"/>
            </a:endParaRPr>
          </a:p>
        </p:txBody>
      </p:sp>
      <p:sp>
        <p:nvSpPr>
          <p:cNvPr id="3" name="object 3"/>
          <p:cNvSpPr txBox="1">
            <a:spLocks noGrp="1"/>
          </p:cNvSpPr>
          <p:nvPr>
            <p:ph type="title"/>
          </p:nvPr>
        </p:nvSpPr>
        <p:spPr>
          <a:xfrm>
            <a:off x="78739" y="118973"/>
            <a:ext cx="9038590" cy="2312035"/>
          </a:xfrm>
          <a:prstGeom prst="rect">
            <a:avLst/>
          </a:prstGeom>
        </p:spPr>
        <p:txBody>
          <a:bodyPr vert="horz" wrap="square" lIns="0" tIns="12700" rIns="0" bIns="0" rtlCol="0">
            <a:spAutoFit/>
          </a:bodyPr>
          <a:lstStyle/>
          <a:p>
            <a:pPr marL="329565" marR="5080" indent="-317500">
              <a:lnSpc>
                <a:spcPct val="150000"/>
              </a:lnSpc>
              <a:spcBef>
                <a:spcPts val="100"/>
              </a:spcBef>
              <a:buChar char="*"/>
              <a:tabLst>
                <a:tab pos="324485" algn="l"/>
                <a:tab pos="325120" algn="l"/>
                <a:tab pos="1021715" algn="l"/>
              </a:tabLst>
            </a:pPr>
            <a:r>
              <a:rPr dirty="0"/>
              <a:t>The Fig:(b) </a:t>
            </a:r>
            <a:r>
              <a:rPr spc="-5" dirty="0"/>
              <a:t>in </a:t>
            </a:r>
            <a:r>
              <a:rPr dirty="0"/>
              <a:t>the previous page shows the </a:t>
            </a:r>
            <a:r>
              <a:rPr spc="-5" dirty="0"/>
              <a:t>motion </a:t>
            </a:r>
            <a:r>
              <a:rPr dirty="0"/>
              <a:t>of the water </a:t>
            </a:r>
            <a:r>
              <a:rPr spc="-5" dirty="0"/>
              <a:t>particles in </a:t>
            </a:r>
            <a:r>
              <a:rPr dirty="0"/>
              <a:t>the deep </a:t>
            </a:r>
            <a:r>
              <a:rPr spc="5" dirty="0"/>
              <a:t> </a:t>
            </a:r>
            <a:r>
              <a:rPr dirty="0"/>
              <a:t>water	wave.</a:t>
            </a:r>
            <a:r>
              <a:rPr spc="-50" dirty="0"/>
              <a:t> </a:t>
            </a:r>
            <a:r>
              <a:rPr dirty="0"/>
              <a:t>The </a:t>
            </a:r>
            <a:r>
              <a:rPr spc="-5" dirty="0"/>
              <a:t>motion </a:t>
            </a:r>
            <a:r>
              <a:rPr dirty="0"/>
              <a:t>of</a:t>
            </a:r>
            <a:r>
              <a:rPr spc="5" dirty="0"/>
              <a:t> </a:t>
            </a:r>
            <a:r>
              <a:rPr dirty="0"/>
              <a:t>water</a:t>
            </a:r>
            <a:r>
              <a:rPr spc="-15" dirty="0"/>
              <a:t> </a:t>
            </a:r>
            <a:r>
              <a:rPr spc="-5" dirty="0"/>
              <a:t>particle</a:t>
            </a:r>
            <a:r>
              <a:rPr spc="-10" dirty="0"/>
              <a:t> </a:t>
            </a:r>
            <a:r>
              <a:rPr spc="-5" dirty="0"/>
              <a:t>is </a:t>
            </a:r>
            <a:r>
              <a:rPr dirty="0"/>
              <a:t>circular</a:t>
            </a:r>
            <a:r>
              <a:rPr spc="-35" dirty="0"/>
              <a:t> </a:t>
            </a:r>
            <a:r>
              <a:rPr dirty="0"/>
              <a:t>with</a:t>
            </a:r>
            <a:r>
              <a:rPr spc="-15" dirty="0"/>
              <a:t> </a:t>
            </a:r>
            <a:r>
              <a:rPr spc="-5" dirty="0"/>
              <a:t>an</a:t>
            </a:r>
            <a:r>
              <a:rPr spc="5" dirty="0"/>
              <a:t> </a:t>
            </a:r>
            <a:r>
              <a:rPr spc="-5" dirty="0"/>
              <a:t>amplitude</a:t>
            </a:r>
            <a:r>
              <a:rPr spc="-15" dirty="0"/>
              <a:t> </a:t>
            </a:r>
            <a:r>
              <a:rPr dirty="0"/>
              <a:t>that</a:t>
            </a:r>
            <a:r>
              <a:rPr spc="-5" dirty="0"/>
              <a:t> </a:t>
            </a:r>
            <a:r>
              <a:rPr dirty="0"/>
              <a:t>decreases </a:t>
            </a:r>
            <a:r>
              <a:rPr spc="-484" dirty="0"/>
              <a:t> </a:t>
            </a:r>
            <a:r>
              <a:rPr dirty="0"/>
              <a:t>exponentially</a:t>
            </a:r>
            <a:r>
              <a:rPr spc="-40" dirty="0"/>
              <a:t> </a:t>
            </a:r>
            <a:r>
              <a:rPr dirty="0"/>
              <a:t>along</a:t>
            </a:r>
            <a:r>
              <a:rPr spc="-15" dirty="0"/>
              <a:t> </a:t>
            </a:r>
            <a:r>
              <a:rPr dirty="0"/>
              <a:t>the</a:t>
            </a:r>
            <a:r>
              <a:rPr spc="-25" dirty="0"/>
              <a:t> </a:t>
            </a:r>
            <a:r>
              <a:rPr dirty="0"/>
              <a:t>depth</a:t>
            </a:r>
            <a:r>
              <a:rPr spc="-15" dirty="0"/>
              <a:t> </a:t>
            </a:r>
            <a:r>
              <a:rPr dirty="0"/>
              <a:t>and</a:t>
            </a:r>
            <a:r>
              <a:rPr spc="-10" dirty="0"/>
              <a:t> </a:t>
            </a:r>
            <a:r>
              <a:rPr spc="-5" dirty="0"/>
              <a:t>becomes </a:t>
            </a:r>
            <a:r>
              <a:rPr dirty="0"/>
              <a:t>negligible</a:t>
            </a:r>
            <a:r>
              <a:rPr spc="-45" dirty="0"/>
              <a:t> </a:t>
            </a:r>
            <a:r>
              <a:rPr dirty="0"/>
              <a:t>for</a:t>
            </a:r>
            <a:r>
              <a:rPr spc="-15" dirty="0"/>
              <a:t> </a:t>
            </a:r>
            <a:r>
              <a:rPr dirty="0"/>
              <a:t>D</a:t>
            </a:r>
            <a:r>
              <a:rPr spc="-5" dirty="0"/>
              <a:t> </a:t>
            </a:r>
            <a:r>
              <a:rPr dirty="0"/>
              <a:t>&gt; (λ/2).</a:t>
            </a:r>
          </a:p>
          <a:p>
            <a:pPr marL="329565" marR="755015" indent="-317500">
              <a:lnSpc>
                <a:spcPct val="150000"/>
              </a:lnSpc>
              <a:buChar char="*"/>
              <a:tabLst>
                <a:tab pos="329565" algn="l"/>
                <a:tab pos="330200" algn="l"/>
              </a:tabLst>
            </a:pPr>
            <a:r>
              <a:rPr dirty="0"/>
              <a:t>In shallow </a:t>
            </a:r>
            <a:r>
              <a:rPr spc="-15" dirty="0"/>
              <a:t>water, </a:t>
            </a:r>
            <a:r>
              <a:rPr dirty="0"/>
              <a:t>the </a:t>
            </a:r>
            <a:r>
              <a:rPr spc="-5" dirty="0"/>
              <a:t>movement </a:t>
            </a:r>
            <a:r>
              <a:rPr dirty="0"/>
              <a:t>of water </a:t>
            </a:r>
            <a:r>
              <a:rPr spc="-5" dirty="0"/>
              <a:t>takes </a:t>
            </a:r>
            <a:r>
              <a:rPr dirty="0"/>
              <a:t>place </a:t>
            </a:r>
            <a:r>
              <a:rPr spc="-5" dirty="0"/>
              <a:t>elliptically </a:t>
            </a:r>
            <a:r>
              <a:rPr dirty="0"/>
              <a:t>and the water </a:t>
            </a:r>
            <a:r>
              <a:rPr spc="-484" dirty="0"/>
              <a:t> </a:t>
            </a:r>
            <a:r>
              <a:rPr spc="-5" dirty="0"/>
              <a:t>movement</a:t>
            </a:r>
            <a:r>
              <a:rPr spc="5" dirty="0"/>
              <a:t> </a:t>
            </a:r>
            <a:r>
              <a:rPr dirty="0"/>
              <a:t>occurs</a:t>
            </a:r>
            <a:r>
              <a:rPr spc="-20" dirty="0"/>
              <a:t> </a:t>
            </a:r>
            <a:r>
              <a:rPr dirty="0"/>
              <a:t>against</a:t>
            </a:r>
            <a:r>
              <a:rPr spc="-15" dirty="0"/>
              <a:t> </a:t>
            </a:r>
            <a:r>
              <a:rPr dirty="0"/>
              <a:t>bottom</a:t>
            </a:r>
            <a:r>
              <a:rPr spc="-30" dirty="0"/>
              <a:t> </a:t>
            </a:r>
            <a:r>
              <a:rPr dirty="0"/>
              <a:t>of</a:t>
            </a:r>
            <a:r>
              <a:rPr spc="-20" dirty="0"/>
              <a:t> </a:t>
            </a:r>
            <a:r>
              <a:rPr dirty="0"/>
              <a:t>the</a:t>
            </a:r>
            <a:r>
              <a:rPr spc="-5" dirty="0"/>
              <a:t> </a:t>
            </a:r>
            <a:r>
              <a:rPr dirty="0"/>
              <a:t>sea,</a:t>
            </a:r>
            <a:r>
              <a:rPr spc="-5" dirty="0"/>
              <a:t> </a:t>
            </a:r>
            <a:r>
              <a:rPr dirty="0"/>
              <a:t>including</a:t>
            </a:r>
            <a:r>
              <a:rPr spc="-35" dirty="0"/>
              <a:t> </a:t>
            </a:r>
            <a:r>
              <a:rPr spc="-5" dirty="0"/>
              <a:t>friction</a:t>
            </a:r>
            <a:r>
              <a:rPr spc="-30" dirty="0"/>
              <a:t> </a:t>
            </a:r>
            <a:r>
              <a:rPr dirty="0"/>
              <a:t>and</a:t>
            </a:r>
            <a:r>
              <a:rPr spc="-5" dirty="0"/>
              <a:t> </a:t>
            </a:r>
            <a:r>
              <a:rPr dirty="0"/>
              <a:t>dissipation.</a:t>
            </a:r>
          </a:p>
        </p:txBody>
      </p:sp>
      <p:sp>
        <p:nvSpPr>
          <p:cNvPr id="4" name="object 4"/>
          <p:cNvSpPr txBox="1"/>
          <p:nvPr/>
        </p:nvSpPr>
        <p:spPr>
          <a:xfrm>
            <a:off x="78739" y="2404420"/>
            <a:ext cx="8962390" cy="4142104"/>
          </a:xfrm>
          <a:prstGeom prst="rect">
            <a:avLst/>
          </a:prstGeom>
        </p:spPr>
        <p:txBody>
          <a:bodyPr vert="horz" wrap="square" lIns="0" tIns="12700" rIns="0" bIns="0" rtlCol="0">
            <a:spAutoFit/>
          </a:bodyPr>
          <a:lstStyle/>
          <a:p>
            <a:pPr marL="329565" marR="5080" indent="-317500">
              <a:lnSpc>
                <a:spcPct val="150100"/>
              </a:lnSpc>
              <a:spcBef>
                <a:spcPts val="100"/>
              </a:spcBef>
              <a:buChar char="*"/>
              <a:tabLst>
                <a:tab pos="324485" algn="l"/>
                <a:tab pos="325120" algn="l"/>
              </a:tabLst>
            </a:pPr>
            <a:r>
              <a:rPr sz="2000" dirty="0">
                <a:latin typeface="Times New Roman"/>
                <a:cs typeface="Times New Roman"/>
              </a:rPr>
              <a:t>The </a:t>
            </a:r>
            <a:r>
              <a:rPr sz="2000" spc="5" dirty="0">
                <a:latin typeface="Times New Roman"/>
                <a:cs typeface="Times New Roman"/>
              </a:rPr>
              <a:t>wave </a:t>
            </a:r>
            <a:r>
              <a:rPr sz="2000" dirty="0">
                <a:latin typeface="Times New Roman"/>
                <a:cs typeface="Times New Roman"/>
              </a:rPr>
              <a:t>height </a:t>
            </a:r>
            <a:r>
              <a:rPr sz="2000" spc="-5" dirty="0">
                <a:latin typeface="Times New Roman"/>
                <a:cs typeface="Times New Roman"/>
              </a:rPr>
              <a:t>is determined </a:t>
            </a:r>
            <a:r>
              <a:rPr sz="2000" dirty="0">
                <a:latin typeface="Times New Roman"/>
                <a:cs typeface="Times New Roman"/>
              </a:rPr>
              <a:t>by wind speed, the duration of which the wind </a:t>
            </a:r>
            <a:r>
              <a:rPr sz="2000" spc="-10" dirty="0">
                <a:latin typeface="Times New Roman"/>
                <a:cs typeface="Times New Roman"/>
              </a:rPr>
              <a:t>is </a:t>
            </a:r>
            <a:r>
              <a:rPr sz="2000" spc="-5" dirty="0">
                <a:latin typeface="Times New Roman"/>
                <a:cs typeface="Times New Roman"/>
              </a:rPr>
              <a:t> </a:t>
            </a:r>
            <a:r>
              <a:rPr sz="2000" dirty="0">
                <a:latin typeface="Times New Roman"/>
                <a:cs typeface="Times New Roman"/>
              </a:rPr>
              <a:t>blown,</a:t>
            </a:r>
            <a:r>
              <a:rPr sz="2000" spc="-2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distance</a:t>
            </a:r>
            <a:r>
              <a:rPr sz="2000" spc="-25" dirty="0">
                <a:latin typeface="Times New Roman"/>
                <a:cs typeface="Times New Roman"/>
              </a:rPr>
              <a:t> </a:t>
            </a:r>
            <a:r>
              <a:rPr sz="2000" dirty="0">
                <a:latin typeface="Times New Roman"/>
                <a:cs typeface="Times New Roman"/>
              </a:rPr>
              <a:t>over</a:t>
            </a:r>
            <a:r>
              <a:rPr sz="2000" spc="-25" dirty="0">
                <a:latin typeface="Times New Roman"/>
                <a:cs typeface="Times New Roman"/>
              </a:rPr>
              <a:t> </a:t>
            </a:r>
            <a:r>
              <a:rPr sz="2000" dirty="0">
                <a:latin typeface="Times New Roman"/>
                <a:cs typeface="Times New Roman"/>
              </a:rPr>
              <a:t>which</a:t>
            </a:r>
            <a:r>
              <a:rPr sz="2000" spc="-2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wind</a:t>
            </a:r>
            <a:r>
              <a:rPr sz="2000" spc="-10" dirty="0">
                <a:latin typeface="Times New Roman"/>
                <a:cs typeface="Times New Roman"/>
              </a:rPr>
              <a:t> </a:t>
            </a:r>
            <a:r>
              <a:rPr sz="2000" dirty="0">
                <a:latin typeface="Times New Roman"/>
                <a:cs typeface="Times New Roman"/>
              </a:rPr>
              <a:t>excites</a:t>
            </a:r>
            <a:r>
              <a:rPr sz="2000" spc="-15"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depth</a:t>
            </a:r>
            <a:r>
              <a:rPr sz="2000" spc="-1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topography</a:t>
            </a:r>
            <a:r>
              <a:rPr sz="2000" spc="-2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sea </a:t>
            </a:r>
            <a:r>
              <a:rPr sz="2000" spc="-484" dirty="0">
                <a:latin typeface="Times New Roman"/>
                <a:cs typeface="Times New Roman"/>
              </a:rPr>
              <a:t> </a:t>
            </a:r>
            <a:r>
              <a:rPr sz="2000" spc="-15" dirty="0">
                <a:latin typeface="Times New Roman"/>
                <a:cs typeface="Times New Roman"/>
              </a:rPr>
              <a:t>floor.</a:t>
            </a:r>
            <a:endParaRPr sz="2000">
              <a:latin typeface="Times New Roman"/>
              <a:cs typeface="Times New Roman"/>
            </a:endParaRPr>
          </a:p>
          <a:p>
            <a:pPr marL="329565" marR="577850" indent="-317500">
              <a:lnSpc>
                <a:spcPts val="3600"/>
              </a:lnSpc>
              <a:spcBef>
                <a:spcPts val="320"/>
              </a:spcBef>
              <a:buChar char="*"/>
              <a:tabLst>
                <a:tab pos="324485" algn="l"/>
                <a:tab pos="325120" algn="l"/>
              </a:tabLst>
            </a:pPr>
            <a:r>
              <a:rPr sz="2000" dirty="0">
                <a:latin typeface="Times New Roman"/>
                <a:cs typeface="Times New Roman"/>
              </a:rPr>
              <a:t>When</a:t>
            </a:r>
            <a:r>
              <a:rPr sz="2000" spc="-2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wave</a:t>
            </a:r>
            <a:r>
              <a:rPr sz="2000" spc="-20" dirty="0">
                <a:latin typeface="Times New Roman"/>
                <a:cs typeface="Times New Roman"/>
              </a:rPr>
              <a:t> </a:t>
            </a:r>
            <a:r>
              <a:rPr sz="2000" dirty="0">
                <a:latin typeface="Times New Roman"/>
                <a:cs typeface="Times New Roman"/>
              </a:rPr>
              <a:t>speed</a:t>
            </a:r>
            <a:r>
              <a:rPr sz="2000" spc="-10" dirty="0">
                <a:latin typeface="Times New Roman"/>
                <a:cs typeface="Times New Roman"/>
              </a:rPr>
              <a:t> </a:t>
            </a:r>
            <a:r>
              <a:rPr sz="2000" dirty="0">
                <a:latin typeface="Times New Roman"/>
                <a:cs typeface="Times New Roman"/>
              </a:rPr>
              <a:t>reaches</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maximum</a:t>
            </a:r>
            <a:r>
              <a:rPr sz="2000" dirty="0">
                <a:latin typeface="Times New Roman"/>
                <a:cs typeface="Times New Roman"/>
              </a:rPr>
              <a:t> practical</a:t>
            </a:r>
            <a:r>
              <a:rPr sz="2000" spc="-40" dirty="0">
                <a:latin typeface="Times New Roman"/>
                <a:cs typeface="Times New Roman"/>
              </a:rPr>
              <a:t> </a:t>
            </a:r>
            <a:r>
              <a:rPr sz="2000" spc="-10" dirty="0">
                <a:latin typeface="Times New Roman"/>
                <a:cs typeface="Times New Roman"/>
              </a:rPr>
              <a:t>limit</a:t>
            </a:r>
            <a:r>
              <a:rPr sz="2000" spc="-5" dirty="0">
                <a:latin typeface="Times New Roman"/>
                <a:cs typeface="Times New Roman"/>
              </a:rPr>
              <a:t> </a:t>
            </a:r>
            <a:r>
              <a:rPr sz="2000" dirty="0">
                <a:latin typeface="Times New Roman"/>
                <a:cs typeface="Times New Roman"/>
              </a:rPr>
              <a:t>depending</a:t>
            </a:r>
            <a:r>
              <a:rPr sz="2000" spc="-25" dirty="0">
                <a:latin typeface="Times New Roman"/>
                <a:cs typeface="Times New Roman"/>
              </a:rPr>
              <a:t> </a:t>
            </a:r>
            <a:r>
              <a:rPr sz="2000" spc="5" dirty="0">
                <a:latin typeface="Times New Roman"/>
                <a:cs typeface="Times New Roman"/>
              </a:rPr>
              <a:t>upon</a:t>
            </a:r>
            <a:r>
              <a:rPr sz="2000" spc="-30" dirty="0">
                <a:latin typeface="Times New Roman"/>
                <a:cs typeface="Times New Roman"/>
              </a:rPr>
              <a:t> </a:t>
            </a:r>
            <a:r>
              <a:rPr sz="2000" dirty="0">
                <a:latin typeface="Times New Roman"/>
                <a:cs typeface="Times New Roman"/>
              </a:rPr>
              <a:t>the </a:t>
            </a:r>
            <a:r>
              <a:rPr sz="2000" spc="-484" dirty="0">
                <a:latin typeface="Times New Roman"/>
                <a:cs typeface="Times New Roman"/>
              </a:rPr>
              <a:t> </a:t>
            </a:r>
            <a:r>
              <a:rPr sz="2000" spc="-10" dirty="0">
                <a:latin typeface="Times New Roman"/>
                <a:cs typeface="Times New Roman"/>
              </a:rPr>
              <a:t>time</a:t>
            </a:r>
            <a:r>
              <a:rPr sz="2000" spc="15" dirty="0">
                <a:latin typeface="Times New Roman"/>
                <a:cs typeface="Times New Roman"/>
              </a:rPr>
              <a:t> </a:t>
            </a:r>
            <a:r>
              <a:rPr sz="2000" dirty="0">
                <a:latin typeface="Times New Roman"/>
                <a:cs typeface="Times New Roman"/>
              </a:rPr>
              <a:t>or</a:t>
            </a:r>
            <a:r>
              <a:rPr sz="2000" spc="-20" dirty="0">
                <a:latin typeface="Times New Roman"/>
                <a:cs typeface="Times New Roman"/>
              </a:rPr>
              <a:t> </a:t>
            </a:r>
            <a:r>
              <a:rPr sz="2000" dirty="0">
                <a:latin typeface="Times New Roman"/>
                <a:cs typeface="Times New Roman"/>
              </a:rPr>
              <a:t>distance,</a:t>
            </a:r>
            <a:r>
              <a:rPr sz="2000" spc="-3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wave</a:t>
            </a:r>
            <a:r>
              <a:rPr sz="2000" spc="-5" dirty="0">
                <a:latin typeface="Times New Roman"/>
                <a:cs typeface="Times New Roman"/>
              </a:rPr>
              <a:t> is said</a:t>
            </a:r>
            <a:r>
              <a:rPr sz="2000" spc="-15" dirty="0">
                <a:latin typeface="Times New Roman"/>
                <a:cs typeface="Times New Roman"/>
              </a:rPr>
              <a:t> </a:t>
            </a:r>
            <a:r>
              <a:rPr sz="2000" spc="-5" dirty="0">
                <a:latin typeface="Times New Roman"/>
                <a:cs typeface="Times New Roman"/>
              </a:rPr>
              <a:t>to </a:t>
            </a:r>
            <a:r>
              <a:rPr sz="2000" dirty="0">
                <a:latin typeface="Times New Roman"/>
                <a:cs typeface="Times New Roman"/>
              </a:rPr>
              <a:t>be</a:t>
            </a:r>
            <a:r>
              <a:rPr sz="2000" spc="-10" dirty="0">
                <a:latin typeface="Times New Roman"/>
                <a:cs typeface="Times New Roman"/>
              </a:rPr>
              <a:t> </a:t>
            </a:r>
            <a:r>
              <a:rPr sz="2000" i="1" spc="-5" dirty="0">
                <a:latin typeface="Times New Roman"/>
                <a:cs typeface="Times New Roman"/>
              </a:rPr>
              <a:t>fully</a:t>
            </a:r>
            <a:r>
              <a:rPr sz="2000" i="1" spc="-25" dirty="0">
                <a:latin typeface="Times New Roman"/>
                <a:cs typeface="Times New Roman"/>
              </a:rPr>
              <a:t> </a:t>
            </a:r>
            <a:r>
              <a:rPr sz="2000" i="1" dirty="0">
                <a:latin typeface="Times New Roman"/>
                <a:cs typeface="Times New Roman"/>
              </a:rPr>
              <a:t>developed</a:t>
            </a:r>
            <a:r>
              <a:rPr sz="2000" dirty="0">
                <a:latin typeface="Times New Roman"/>
                <a:cs typeface="Times New Roman"/>
              </a:rPr>
              <a:t>.</a:t>
            </a:r>
            <a:endParaRPr sz="2000">
              <a:latin typeface="Times New Roman"/>
              <a:cs typeface="Times New Roman"/>
            </a:endParaRPr>
          </a:p>
          <a:p>
            <a:pPr marL="329565" indent="-317500">
              <a:lnSpc>
                <a:spcPct val="100000"/>
              </a:lnSpc>
              <a:spcBef>
                <a:spcPts val="885"/>
              </a:spcBef>
              <a:buChar char="*"/>
              <a:tabLst>
                <a:tab pos="329565" algn="l"/>
                <a:tab pos="330200" algn="l"/>
              </a:tabLst>
            </a:pPr>
            <a:r>
              <a:rPr sz="2000" spc="-5" dirty="0">
                <a:latin typeface="Times New Roman"/>
                <a:cs typeface="Times New Roman"/>
              </a:rPr>
              <a:t>Oscillatory</a:t>
            </a:r>
            <a:r>
              <a:rPr sz="2000" spc="-15" dirty="0">
                <a:latin typeface="Times New Roman"/>
                <a:cs typeface="Times New Roman"/>
              </a:rPr>
              <a:t> </a:t>
            </a:r>
            <a:r>
              <a:rPr sz="2000" spc="-5" dirty="0">
                <a:latin typeface="Times New Roman"/>
                <a:cs typeface="Times New Roman"/>
              </a:rPr>
              <a:t>motion is </a:t>
            </a:r>
            <a:r>
              <a:rPr sz="2000" dirty="0">
                <a:latin typeface="Times New Roman"/>
                <a:cs typeface="Times New Roman"/>
              </a:rPr>
              <a:t>highest</a:t>
            </a:r>
            <a:r>
              <a:rPr sz="2000" spc="-20" dirty="0">
                <a:latin typeface="Times New Roman"/>
                <a:cs typeface="Times New Roman"/>
              </a:rPr>
              <a:t> </a:t>
            </a:r>
            <a:r>
              <a:rPr sz="2000" spc="-5" dirty="0">
                <a:latin typeface="Times New Roman"/>
                <a:cs typeface="Times New Roman"/>
              </a:rPr>
              <a:t>at</a:t>
            </a:r>
            <a:r>
              <a:rPr sz="2000" spc="-10" dirty="0">
                <a:latin typeface="Times New Roman"/>
                <a:cs typeface="Times New Roman"/>
              </a:rPr>
              <a:t> </a:t>
            </a:r>
            <a:r>
              <a:rPr sz="2000" dirty="0">
                <a:latin typeface="Times New Roman"/>
                <a:cs typeface="Times New Roman"/>
              </a:rPr>
              <a:t>the surface</a:t>
            </a:r>
            <a:r>
              <a:rPr sz="2000" spc="-30" dirty="0">
                <a:latin typeface="Times New Roman"/>
                <a:cs typeface="Times New Roman"/>
              </a:rPr>
              <a:t> </a:t>
            </a:r>
            <a:r>
              <a:rPr sz="2000" dirty="0">
                <a:latin typeface="Times New Roman"/>
                <a:cs typeface="Times New Roman"/>
              </a:rPr>
              <a:t>and </a:t>
            </a:r>
            <a:r>
              <a:rPr sz="2000" spc="-5" dirty="0">
                <a:latin typeface="Times New Roman"/>
                <a:cs typeface="Times New Roman"/>
              </a:rPr>
              <a:t>diminishes</a:t>
            </a:r>
            <a:r>
              <a:rPr sz="2000" spc="-15" dirty="0">
                <a:latin typeface="Times New Roman"/>
                <a:cs typeface="Times New Roman"/>
              </a:rPr>
              <a:t> </a:t>
            </a:r>
            <a:r>
              <a:rPr sz="2000" dirty="0">
                <a:latin typeface="Times New Roman"/>
                <a:cs typeface="Times New Roman"/>
              </a:rPr>
              <a:t>with</a:t>
            </a:r>
            <a:r>
              <a:rPr sz="2000" spc="-10" dirty="0">
                <a:latin typeface="Times New Roman"/>
                <a:cs typeface="Times New Roman"/>
              </a:rPr>
              <a:t> </a:t>
            </a:r>
            <a:r>
              <a:rPr sz="2000" dirty="0">
                <a:latin typeface="Times New Roman"/>
                <a:cs typeface="Times New Roman"/>
              </a:rPr>
              <a:t>depth</a:t>
            </a:r>
            <a:r>
              <a:rPr sz="2000" spc="-10" dirty="0">
                <a:latin typeface="Times New Roman"/>
                <a:cs typeface="Times New Roman"/>
              </a:rPr>
              <a:t> exponentially.</a:t>
            </a:r>
            <a:endParaRPr sz="2000">
              <a:latin typeface="Times New Roman"/>
              <a:cs typeface="Times New Roman"/>
            </a:endParaRPr>
          </a:p>
          <a:p>
            <a:pPr marL="329565" indent="-317500">
              <a:lnSpc>
                <a:spcPct val="100000"/>
              </a:lnSpc>
              <a:spcBef>
                <a:spcPts val="1200"/>
              </a:spcBef>
              <a:buChar char="*"/>
              <a:tabLst>
                <a:tab pos="329565" algn="l"/>
                <a:tab pos="330200" algn="l"/>
              </a:tabLst>
            </a:pPr>
            <a:r>
              <a:rPr sz="2000" dirty="0">
                <a:latin typeface="Times New Roman"/>
                <a:cs typeface="Times New Roman"/>
              </a:rPr>
              <a:t>For</a:t>
            </a:r>
            <a:r>
              <a:rPr sz="2000" spc="-15" dirty="0">
                <a:latin typeface="Times New Roman"/>
                <a:cs typeface="Times New Roman"/>
              </a:rPr>
              <a:t> </a:t>
            </a:r>
            <a:r>
              <a:rPr sz="2000" dirty="0">
                <a:latin typeface="Times New Roman"/>
                <a:cs typeface="Times New Roman"/>
              </a:rPr>
              <a:t>standing</a:t>
            </a:r>
            <a:r>
              <a:rPr sz="2000" spc="-35" dirty="0">
                <a:latin typeface="Times New Roman"/>
                <a:cs typeface="Times New Roman"/>
              </a:rPr>
              <a:t> </a:t>
            </a:r>
            <a:r>
              <a:rPr sz="2000" dirty="0">
                <a:latin typeface="Times New Roman"/>
                <a:cs typeface="Times New Roman"/>
              </a:rPr>
              <a:t>waves</a:t>
            </a:r>
            <a:r>
              <a:rPr sz="2000" spc="-5" dirty="0">
                <a:latin typeface="Times New Roman"/>
                <a:cs typeface="Times New Roman"/>
              </a:rPr>
              <a:t> </a:t>
            </a:r>
            <a:r>
              <a:rPr sz="2000" dirty="0">
                <a:latin typeface="Times New Roman"/>
                <a:cs typeface="Times New Roman"/>
              </a:rPr>
              <a:t>near</a:t>
            </a:r>
            <a:r>
              <a:rPr sz="2000" spc="-15"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dirty="0">
                <a:latin typeface="Times New Roman"/>
                <a:cs typeface="Times New Roman"/>
              </a:rPr>
              <a:t>reflecting</a:t>
            </a:r>
            <a:r>
              <a:rPr sz="2000" spc="-40" dirty="0">
                <a:latin typeface="Times New Roman"/>
                <a:cs typeface="Times New Roman"/>
              </a:rPr>
              <a:t> </a:t>
            </a:r>
            <a:r>
              <a:rPr sz="2000" dirty="0">
                <a:latin typeface="Times New Roman"/>
                <a:cs typeface="Times New Roman"/>
              </a:rPr>
              <a:t>coast,</a:t>
            </a:r>
            <a:r>
              <a:rPr sz="2000" spc="-1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wave</a:t>
            </a:r>
            <a:r>
              <a:rPr sz="2000" spc="-10" dirty="0">
                <a:latin typeface="Times New Roman"/>
                <a:cs typeface="Times New Roman"/>
              </a:rPr>
              <a:t> </a:t>
            </a:r>
            <a:r>
              <a:rPr sz="2000" spc="-5" dirty="0">
                <a:latin typeface="Times New Roman"/>
                <a:cs typeface="Times New Roman"/>
              </a:rPr>
              <a:t>energy</a:t>
            </a:r>
            <a:r>
              <a:rPr sz="2000" spc="-20" dirty="0">
                <a:latin typeface="Times New Roman"/>
                <a:cs typeface="Times New Roman"/>
              </a:rPr>
              <a:t> </a:t>
            </a:r>
            <a:r>
              <a:rPr sz="2000" spc="-5" dirty="0">
                <a:latin typeface="Times New Roman"/>
                <a:cs typeface="Times New Roman"/>
              </a:rPr>
              <a:t>is</a:t>
            </a:r>
            <a:r>
              <a:rPr sz="2000" spc="-10" dirty="0">
                <a:latin typeface="Times New Roman"/>
                <a:cs typeface="Times New Roman"/>
              </a:rPr>
              <a:t> </a:t>
            </a:r>
            <a:r>
              <a:rPr sz="2000" spc="-5" dirty="0">
                <a:latin typeface="Times New Roman"/>
                <a:cs typeface="Times New Roman"/>
              </a:rPr>
              <a:t>also</a:t>
            </a:r>
            <a:r>
              <a:rPr sz="2000" spc="-10" dirty="0">
                <a:latin typeface="Times New Roman"/>
                <a:cs typeface="Times New Roman"/>
              </a:rPr>
              <a:t> </a:t>
            </a:r>
            <a:r>
              <a:rPr sz="2000" dirty="0">
                <a:latin typeface="Times New Roman"/>
                <a:cs typeface="Times New Roman"/>
              </a:rPr>
              <a:t>present</a:t>
            </a:r>
            <a:r>
              <a:rPr sz="2000" spc="-35" dirty="0">
                <a:latin typeface="Times New Roman"/>
                <a:cs typeface="Times New Roman"/>
              </a:rPr>
              <a:t> </a:t>
            </a:r>
            <a:r>
              <a:rPr sz="2000" spc="-5" dirty="0">
                <a:latin typeface="Times New Roman"/>
                <a:cs typeface="Times New Roman"/>
              </a:rPr>
              <a:t>at</a:t>
            </a:r>
            <a:endParaRPr sz="2000">
              <a:latin typeface="Times New Roman"/>
              <a:cs typeface="Times New Roman"/>
            </a:endParaRPr>
          </a:p>
          <a:p>
            <a:pPr marL="329565">
              <a:lnSpc>
                <a:spcPct val="100000"/>
              </a:lnSpc>
              <a:spcBef>
                <a:spcPts val="1200"/>
              </a:spcBef>
            </a:pPr>
            <a:r>
              <a:rPr sz="2000" dirty="0">
                <a:latin typeface="Times New Roman"/>
                <a:cs typeface="Times New Roman"/>
              </a:rPr>
              <a:t>great</a:t>
            </a:r>
            <a:r>
              <a:rPr sz="2000" spc="-25" dirty="0">
                <a:latin typeface="Times New Roman"/>
                <a:cs typeface="Times New Roman"/>
              </a:rPr>
              <a:t> </a:t>
            </a:r>
            <a:r>
              <a:rPr sz="2000" dirty="0">
                <a:latin typeface="Times New Roman"/>
                <a:cs typeface="Times New Roman"/>
              </a:rPr>
              <a:t>depth</a:t>
            </a:r>
            <a:r>
              <a:rPr sz="2000" spc="-15" dirty="0">
                <a:latin typeface="Times New Roman"/>
                <a:cs typeface="Times New Roman"/>
              </a:rPr>
              <a:t> </a:t>
            </a:r>
            <a:r>
              <a:rPr sz="2000" dirty="0">
                <a:latin typeface="Times New Roman"/>
                <a:cs typeface="Times New Roman"/>
              </a:rPr>
              <a:t>due</a:t>
            </a:r>
            <a:r>
              <a:rPr sz="2000" spc="-20" dirty="0">
                <a:latin typeface="Times New Roman"/>
                <a:cs typeface="Times New Roman"/>
              </a:rPr>
              <a:t> </a:t>
            </a:r>
            <a:r>
              <a:rPr sz="2000" spc="-5" dirty="0">
                <a:latin typeface="Times New Roman"/>
                <a:cs typeface="Times New Roman"/>
              </a:rPr>
              <a:t>to</a:t>
            </a:r>
            <a:r>
              <a:rPr sz="2000" dirty="0">
                <a:latin typeface="Times New Roman"/>
                <a:cs typeface="Times New Roman"/>
              </a:rPr>
              <a:t> pressure</a:t>
            </a:r>
            <a:r>
              <a:rPr sz="2000" spc="-25" dirty="0">
                <a:latin typeface="Times New Roman"/>
                <a:cs typeface="Times New Roman"/>
              </a:rPr>
              <a:t> </a:t>
            </a:r>
            <a:r>
              <a:rPr sz="2000" dirty="0">
                <a:latin typeface="Times New Roman"/>
                <a:cs typeface="Times New Roman"/>
              </a:rPr>
              <a:t>fluctuations</a:t>
            </a:r>
            <a:r>
              <a:rPr sz="2000" spc="-35" dirty="0">
                <a:latin typeface="Times New Roman"/>
                <a:cs typeface="Times New Roman"/>
              </a:rPr>
              <a:t> </a:t>
            </a:r>
            <a:r>
              <a:rPr sz="2000" dirty="0">
                <a:latin typeface="Times New Roman"/>
                <a:cs typeface="Times New Roman"/>
              </a:rPr>
              <a:t>(very</a:t>
            </a:r>
            <a:r>
              <a:rPr sz="2000" spc="-35" dirty="0">
                <a:latin typeface="Times New Roman"/>
                <a:cs typeface="Times New Roman"/>
              </a:rPr>
              <a:t> </a:t>
            </a:r>
            <a:r>
              <a:rPr sz="2000" dirty="0">
                <a:latin typeface="Times New Roman"/>
                <a:cs typeface="Times New Roman"/>
              </a:rPr>
              <a:t>slow </a:t>
            </a:r>
            <a:r>
              <a:rPr sz="2000" spc="-5" dirty="0">
                <a:latin typeface="Times New Roman"/>
                <a:cs typeface="Times New Roman"/>
              </a:rPr>
              <a:t>amount</a:t>
            </a:r>
            <a:r>
              <a:rPr sz="2000" spc="-15" dirty="0">
                <a:latin typeface="Times New Roman"/>
                <a:cs typeface="Times New Roman"/>
              </a:rPr>
              <a:t> </a:t>
            </a:r>
            <a:r>
              <a:rPr sz="2000" dirty="0">
                <a:latin typeface="Times New Roman"/>
                <a:cs typeface="Times New Roman"/>
              </a:rPr>
              <a:t>of wave</a:t>
            </a:r>
            <a:r>
              <a:rPr sz="2000" spc="-10" dirty="0">
                <a:latin typeface="Times New Roman"/>
                <a:cs typeface="Times New Roman"/>
              </a:rPr>
              <a:t> </a:t>
            </a:r>
            <a:r>
              <a:rPr sz="2000" dirty="0">
                <a:latin typeface="Times New Roman"/>
                <a:cs typeface="Times New Roman"/>
              </a:rPr>
              <a:t>but</a:t>
            </a:r>
            <a:r>
              <a:rPr sz="2000" spc="-25" dirty="0">
                <a:latin typeface="Times New Roman"/>
                <a:cs typeface="Times New Roman"/>
              </a:rPr>
              <a:t> </a:t>
            </a:r>
            <a:r>
              <a:rPr sz="2000" spc="-5" dirty="0">
                <a:latin typeface="Times New Roman"/>
                <a:cs typeface="Times New Roman"/>
              </a:rPr>
              <a:t>makes</a:t>
            </a:r>
            <a:r>
              <a:rPr sz="2000" spc="5" dirty="0">
                <a:latin typeface="Times New Roman"/>
                <a:cs typeface="Times New Roman"/>
              </a:rPr>
              <a:t> </a:t>
            </a:r>
            <a:r>
              <a:rPr sz="2000" spc="-10" dirty="0">
                <a:latin typeface="Times New Roman"/>
                <a:cs typeface="Times New Roman"/>
              </a:rPr>
              <a:t>it</a:t>
            </a:r>
            <a:endParaRPr sz="2000">
              <a:latin typeface="Times New Roman"/>
              <a:cs typeface="Times New Roman"/>
            </a:endParaRPr>
          </a:p>
          <a:p>
            <a:pPr marL="329565">
              <a:lnSpc>
                <a:spcPct val="100000"/>
              </a:lnSpc>
              <a:spcBef>
                <a:spcPts val="1200"/>
              </a:spcBef>
            </a:pPr>
            <a:r>
              <a:rPr sz="2000" dirty="0">
                <a:latin typeface="Times New Roman"/>
                <a:cs typeface="Times New Roman"/>
              </a:rPr>
              <a:t>count</a:t>
            </a:r>
            <a:r>
              <a:rPr sz="2000" spc="-25" dirty="0">
                <a:latin typeface="Times New Roman"/>
                <a:cs typeface="Times New Roman"/>
              </a:rPr>
              <a:t> </a:t>
            </a:r>
            <a:r>
              <a:rPr sz="2000" dirty="0">
                <a:latin typeface="Times New Roman"/>
                <a:cs typeface="Times New Roman"/>
              </a:rPr>
              <a:t>for</a:t>
            </a:r>
            <a:r>
              <a:rPr sz="2000" spc="-35" dirty="0">
                <a:latin typeface="Times New Roman"/>
                <a:cs typeface="Times New Roman"/>
              </a:rPr>
              <a:t> </a:t>
            </a:r>
            <a:r>
              <a:rPr sz="2000" dirty="0">
                <a:latin typeface="Times New Roman"/>
                <a:cs typeface="Times New Roman"/>
              </a:rPr>
              <a:t>wave</a:t>
            </a:r>
            <a:r>
              <a:rPr sz="2000" spc="-20" dirty="0">
                <a:latin typeface="Times New Roman"/>
                <a:cs typeface="Times New Roman"/>
              </a:rPr>
              <a:t> </a:t>
            </a:r>
            <a:r>
              <a:rPr sz="2000" dirty="0">
                <a:latin typeface="Times New Roman"/>
                <a:cs typeface="Times New Roman"/>
              </a:rPr>
              <a:t>power).</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35518" y="6567627"/>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83</a:t>
            </a:r>
            <a:endParaRPr sz="1200">
              <a:latin typeface="Arial MT"/>
              <a:cs typeface="Arial MT"/>
            </a:endParaRPr>
          </a:p>
        </p:txBody>
      </p:sp>
      <p:grpSp>
        <p:nvGrpSpPr>
          <p:cNvPr id="3" name="object 3"/>
          <p:cNvGrpSpPr/>
          <p:nvPr/>
        </p:nvGrpSpPr>
        <p:grpSpPr>
          <a:xfrm>
            <a:off x="71437" y="4216391"/>
            <a:ext cx="4429125" cy="2169795"/>
            <a:chOff x="71437" y="4216391"/>
            <a:chExt cx="4429125" cy="2169795"/>
          </a:xfrm>
        </p:grpSpPr>
        <p:sp>
          <p:nvSpPr>
            <p:cNvPr id="4" name="object 4"/>
            <p:cNvSpPr/>
            <p:nvPr/>
          </p:nvSpPr>
          <p:spPr>
            <a:xfrm>
              <a:off x="1214755" y="4227575"/>
              <a:ext cx="109855" cy="554355"/>
            </a:xfrm>
            <a:custGeom>
              <a:avLst/>
              <a:gdLst/>
              <a:ahLst/>
              <a:cxnLst/>
              <a:rect l="l" t="t" r="r" b="b"/>
              <a:pathLst>
                <a:path w="109855" h="554354">
                  <a:moveTo>
                    <a:pt x="7200" y="457200"/>
                  </a:moveTo>
                  <a:lnTo>
                    <a:pt x="4140" y="458978"/>
                  </a:lnTo>
                  <a:lnTo>
                    <a:pt x="1079" y="460629"/>
                  </a:lnTo>
                  <a:lnTo>
                    <a:pt x="0" y="464566"/>
                  </a:lnTo>
                  <a:lnTo>
                    <a:pt x="50164" y="554101"/>
                  </a:lnTo>
                  <a:lnTo>
                    <a:pt x="57799" y="541528"/>
                  </a:lnTo>
                  <a:lnTo>
                    <a:pt x="44030" y="541401"/>
                  </a:lnTo>
                  <a:lnTo>
                    <a:pt x="44434" y="517914"/>
                  </a:lnTo>
                  <a:lnTo>
                    <a:pt x="11074" y="458343"/>
                  </a:lnTo>
                  <a:lnTo>
                    <a:pt x="7200" y="457200"/>
                  </a:lnTo>
                  <a:close/>
                </a:path>
                <a:path w="109855" h="554354">
                  <a:moveTo>
                    <a:pt x="44434" y="517914"/>
                  </a:moveTo>
                  <a:lnTo>
                    <a:pt x="44030" y="541401"/>
                  </a:lnTo>
                  <a:lnTo>
                    <a:pt x="56768" y="541528"/>
                  </a:lnTo>
                  <a:lnTo>
                    <a:pt x="56823" y="538353"/>
                  </a:lnTo>
                  <a:lnTo>
                    <a:pt x="44957" y="538226"/>
                  </a:lnTo>
                  <a:lnTo>
                    <a:pt x="50597" y="528920"/>
                  </a:lnTo>
                  <a:lnTo>
                    <a:pt x="44434" y="517914"/>
                  </a:lnTo>
                  <a:close/>
                </a:path>
                <a:path w="109855" h="554354">
                  <a:moveTo>
                    <a:pt x="96392" y="458850"/>
                  </a:moveTo>
                  <a:lnTo>
                    <a:pt x="92582" y="459740"/>
                  </a:lnTo>
                  <a:lnTo>
                    <a:pt x="90678" y="462788"/>
                  </a:lnTo>
                  <a:lnTo>
                    <a:pt x="57168" y="518078"/>
                  </a:lnTo>
                  <a:lnTo>
                    <a:pt x="56768" y="541528"/>
                  </a:lnTo>
                  <a:lnTo>
                    <a:pt x="57799" y="541528"/>
                  </a:lnTo>
                  <a:lnTo>
                    <a:pt x="101600" y="469392"/>
                  </a:lnTo>
                  <a:lnTo>
                    <a:pt x="103378" y="466344"/>
                  </a:lnTo>
                  <a:lnTo>
                    <a:pt x="102488" y="462406"/>
                  </a:lnTo>
                  <a:lnTo>
                    <a:pt x="96392" y="458850"/>
                  </a:lnTo>
                  <a:close/>
                </a:path>
                <a:path w="109855" h="554354">
                  <a:moveTo>
                    <a:pt x="50597" y="528920"/>
                  </a:moveTo>
                  <a:lnTo>
                    <a:pt x="44957" y="538226"/>
                  </a:lnTo>
                  <a:lnTo>
                    <a:pt x="55879" y="538353"/>
                  </a:lnTo>
                  <a:lnTo>
                    <a:pt x="50597" y="528920"/>
                  </a:lnTo>
                  <a:close/>
                </a:path>
                <a:path w="109855" h="554354">
                  <a:moveTo>
                    <a:pt x="57168" y="518078"/>
                  </a:moveTo>
                  <a:lnTo>
                    <a:pt x="50597" y="528920"/>
                  </a:lnTo>
                  <a:lnTo>
                    <a:pt x="55879" y="538353"/>
                  </a:lnTo>
                  <a:lnTo>
                    <a:pt x="56823" y="538353"/>
                  </a:lnTo>
                  <a:lnTo>
                    <a:pt x="57168" y="518078"/>
                  </a:lnTo>
                  <a:close/>
                </a:path>
                <a:path w="109855" h="554354">
                  <a:moveTo>
                    <a:pt x="59272" y="25150"/>
                  </a:moveTo>
                  <a:lnTo>
                    <a:pt x="52719" y="35955"/>
                  </a:lnTo>
                  <a:lnTo>
                    <a:pt x="44434" y="517914"/>
                  </a:lnTo>
                  <a:lnTo>
                    <a:pt x="50597" y="528920"/>
                  </a:lnTo>
                  <a:lnTo>
                    <a:pt x="57168" y="518078"/>
                  </a:lnTo>
                  <a:lnTo>
                    <a:pt x="65387" y="36072"/>
                  </a:lnTo>
                  <a:lnTo>
                    <a:pt x="59272" y="25150"/>
                  </a:lnTo>
                  <a:close/>
                </a:path>
                <a:path w="109855" h="554354">
                  <a:moveTo>
                    <a:pt x="66681" y="12446"/>
                  </a:moveTo>
                  <a:lnTo>
                    <a:pt x="53124" y="12446"/>
                  </a:lnTo>
                  <a:lnTo>
                    <a:pt x="65785" y="12700"/>
                  </a:lnTo>
                  <a:lnTo>
                    <a:pt x="65387" y="36072"/>
                  </a:lnTo>
                  <a:lnTo>
                    <a:pt x="97028" y="92582"/>
                  </a:lnTo>
                  <a:lnTo>
                    <a:pt x="98806" y="95631"/>
                  </a:lnTo>
                  <a:lnTo>
                    <a:pt x="102615" y="96774"/>
                  </a:lnTo>
                  <a:lnTo>
                    <a:pt x="105663" y="95123"/>
                  </a:lnTo>
                  <a:lnTo>
                    <a:pt x="108711" y="93344"/>
                  </a:lnTo>
                  <a:lnTo>
                    <a:pt x="109854" y="89535"/>
                  </a:lnTo>
                  <a:lnTo>
                    <a:pt x="108203" y="86360"/>
                  </a:lnTo>
                  <a:lnTo>
                    <a:pt x="66681" y="12446"/>
                  </a:lnTo>
                  <a:close/>
                </a:path>
                <a:path w="109855" h="554354">
                  <a:moveTo>
                    <a:pt x="59689" y="0"/>
                  </a:moveTo>
                  <a:lnTo>
                    <a:pt x="8293" y="84709"/>
                  </a:lnTo>
                  <a:lnTo>
                    <a:pt x="6476" y="87756"/>
                  </a:lnTo>
                  <a:lnTo>
                    <a:pt x="7429" y="91567"/>
                  </a:lnTo>
                  <a:lnTo>
                    <a:pt x="10426" y="93472"/>
                  </a:lnTo>
                  <a:lnTo>
                    <a:pt x="13423" y="95250"/>
                  </a:lnTo>
                  <a:lnTo>
                    <a:pt x="17335" y="94234"/>
                  </a:lnTo>
                  <a:lnTo>
                    <a:pt x="19151" y="91312"/>
                  </a:lnTo>
                  <a:lnTo>
                    <a:pt x="52719" y="35955"/>
                  </a:lnTo>
                  <a:lnTo>
                    <a:pt x="53124" y="12446"/>
                  </a:lnTo>
                  <a:lnTo>
                    <a:pt x="66681" y="12446"/>
                  </a:lnTo>
                  <a:lnTo>
                    <a:pt x="59689" y="0"/>
                  </a:lnTo>
                  <a:close/>
                </a:path>
                <a:path w="109855" h="554354">
                  <a:moveTo>
                    <a:pt x="65736" y="15621"/>
                  </a:moveTo>
                  <a:lnTo>
                    <a:pt x="53936" y="15621"/>
                  </a:lnTo>
                  <a:lnTo>
                    <a:pt x="64896" y="15875"/>
                  </a:lnTo>
                  <a:lnTo>
                    <a:pt x="59272" y="25150"/>
                  </a:lnTo>
                  <a:lnTo>
                    <a:pt x="65387" y="36072"/>
                  </a:lnTo>
                  <a:lnTo>
                    <a:pt x="65736" y="15621"/>
                  </a:lnTo>
                  <a:close/>
                </a:path>
                <a:path w="109855" h="554354">
                  <a:moveTo>
                    <a:pt x="53124" y="12446"/>
                  </a:moveTo>
                  <a:lnTo>
                    <a:pt x="52719" y="35955"/>
                  </a:lnTo>
                  <a:lnTo>
                    <a:pt x="59272" y="25150"/>
                  </a:lnTo>
                  <a:lnTo>
                    <a:pt x="53936" y="15621"/>
                  </a:lnTo>
                  <a:lnTo>
                    <a:pt x="65736" y="15621"/>
                  </a:lnTo>
                  <a:lnTo>
                    <a:pt x="65785" y="12700"/>
                  </a:lnTo>
                  <a:lnTo>
                    <a:pt x="53124" y="12446"/>
                  </a:lnTo>
                  <a:close/>
                </a:path>
                <a:path w="109855" h="554354">
                  <a:moveTo>
                    <a:pt x="53936" y="15621"/>
                  </a:moveTo>
                  <a:lnTo>
                    <a:pt x="59272" y="25150"/>
                  </a:lnTo>
                  <a:lnTo>
                    <a:pt x="64896" y="15875"/>
                  </a:lnTo>
                  <a:lnTo>
                    <a:pt x="53936" y="15621"/>
                  </a:lnTo>
                  <a:close/>
                </a:path>
              </a:pathLst>
            </a:custGeom>
            <a:solidFill>
              <a:srgbClr val="497DBA"/>
            </a:solidFill>
          </p:spPr>
          <p:txBody>
            <a:bodyPr wrap="square" lIns="0" tIns="0" rIns="0" bIns="0" rtlCol="0"/>
            <a:lstStyle/>
            <a:p>
              <a:endParaRPr/>
            </a:p>
          </p:txBody>
        </p:sp>
        <p:sp>
          <p:nvSpPr>
            <p:cNvPr id="5" name="object 5"/>
            <p:cNvSpPr/>
            <p:nvPr/>
          </p:nvSpPr>
          <p:spPr>
            <a:xfrm>
              <a:off x="3429000" y="4229099"/>
              <a:ext cx="1905" cy="2136775"/>
            </a:xfrm>
            <a:custGeom>
              <a:avLst/>
              <a:gdLst/>
              <a:ahLst/>
              <a:cxnLst/>
              <a:rect l="l" t="t" r="r" b="b"/>
              <a:pathLst>
                <a:path w="1904" h="2136775">
                  <a:moveTo>
                    <a:pt x="1650" y="0"/>
                  </a:moveTo>
                  <a:lnTo>
                    <a:pt x="0" y="2136775"/>
                  </a:lnTo>
                </a:path>
              </a:pathLst>
            </a:custGeom>
            <a:ln w="9144">
              <a:solidFill>
                <a:srgbClr val="497DBA"/>
              </a:solidFill>
            </a:ln>
          </p:spPr>
          <p:txBody>
            <a:bodyPr wrap="square" lIns="0" tIns="0" rIns="0" bIns="0" rtlCol="0"/>
            <a:lstStyle/>
            <a:p>
              <a:endParaRPr/>
            </a:p>
          </p:txBody>
        </p:sp>
        <p:sp>
          <p:nvSpPr>
            <p:cNvPr id="6" name="object 6"/>
            <p:cNvSpPr/>
            <p:nvPr/>
          </p:nvSpPr>
          <p:spPr>
            <a:xfrm>
              <a:off x="76200" y="4460747"/>
              <a:ext cx="4419600" cy="76200"/>
            </a:xfrm>
            <a:custGeom>
              <a:avLst/>
              <a:gdLst/>
              <a:ahLst/>
              <a:cxnLst/>
              <a:rect l="l" t="t" r="r" b="b"/>
              <a:pathLst>
                <a:path w="4419600" h="76200">
                  <a:moveTo>
                    <a:pt x="0" y="76200"/>
                  </a:moveTo>
                  <a:lnTo>
                    <a:pt x="4419600" y="0"/>
                  </a:lnTo>
                </a:path>
              </a:pathLst>
            </a:custGeom>
            <a:ln w="9144">
              <a:solidFill>
                <a:srgbClr val="497DBA"/>
              </a:solidFill>
            </a:ln>
          </p:spPr>
          <p:txBody>
            <a:bodyPr wrap="square" lIns="0" tIns="0" rIns="0" bIns="0" rtlCol="0"/>
            <a:lstStyle/>
            <a:p>
              <a:endParaRPr/>
            </a:p>
          </p:txBody>
        </p:sp>
        <p:sp>
          <p:nvSpPr>
            <p:cNvPr id="7" name="object 7"/>
            <p:cNvSpPr/>
            <p:nvPr/>
          </p:nvSpPr>
          <p:spPr>
            <a:xfrm>
              <a:off x="991361" y="4232909"/>
              <a:ext cx="548640" cy="1635760"/>
            </a:xfrm>
            <a:custGeom>
              <a:avLst/>
              <a:gdLst/>
              <a:ahLst/>
              <a:cxnLst/>
              <a:rect l="l" t="t" r="r" b="b"/>
              <a:pathLst>
                <a:path w="548640" h="1635760">
                  <a:moveTo>
                    <a:pt x="0" y="275081"/>
                  </a:moveTo>
                  <a:lnTo>
                    <a:pt x="4419" y="225643"/>
                  </a:lnTo>
                  <a:lnTo>
                    <a:pt x="17162" y="179109"/>
                  </a:lnTo>
                  <a:lnTo>
                    <a:pt x="37453" y="136256"/>
                  </a:lnTo>
                  <a:lnTo>
                    <a:pt x="64518" y="97863"/>
                  </a:lnTo>
                  <a:lnTo>
                    <a:pt x="97580" y="64706"/>
                  </a:lnTo>
                  <a:lnTo>
                    <a:pt x="135867" y="37563"/>
                  </a:lnTo>
                  <a:lnTo>
                    <a:pt x="178602" y="17213"/>
                  </a:lnTo>
                  <a:lnTo>
                    <a:pt x="225011" y="4432"/>
                  </a:lnTo>
                  <a:lnTo>
                    <a:pt x="274319" y="0"/>
                  </a:lnTo>
                  <a:lnTo>
                    <a:pt x="323631" y="4432"/>
                  </a:lnTo>
                  <a:lnTo>
                    <a:pt x="370042" y="17213"/>
                  </a:lnTo>
                  <a:lnTo>
                    <a:pt x="412778" y="37563"/>
                  </a:lnTo>
                  <a:lnTo>
                    <a:pt x="451064" y="64706"/>
                  </a:lnTo>
                  <a:lnTo>
                    <a:pt x="484126" y="97863"/>
                  </a:lnTo>
                  <a:lnTo>
                    <a:pt x="511189" y="136256"/>
                  </a:lnTo>
                  <a:lnTo>
                    <a:pt x="531478" y="179109"/>
                  </a:lnTo>
                  <a:lnTo>
                    <a:pt x="544220" y="225643"/>
                  </a:lnTo>
                  <a:lnTo>
                    <a:pt x="548640" y="275081"/>
                  </a:lnTo>
                  <a:lnTo>
                    <a:pt x="544220" y="324520"/>
                  </a:lnTo>
                  <a:lnTo>
                    <a:pt x="531478" y="371054"/>
                  </a:lnTo>
                  <a:lnTo>
                    <a:pt x="511189" y="413907"/>
                  </a:lnTo>
                  <a:lnTo>
                    <a:pt x="484126" y="452300"/>
                  </a:lnTo>
                  <a:lnTo>
                    <a:pt x="451064" y="485457"/>
                  </a:lnTo>
                  <a:lnTo>
                    <a:pt x="412778" y="512600"/>
                  </a:lnTo>
                  <a:lnTo>
                    <a:pt x="370042" y="532950"/>
                  </a:lnTo>
                  <a:lnTo>
                    <a:pt x="323631" y="545731"/>
                  </a:lnTo>
                  <a:lnTo>
                    <a:pt x="274319" y="550163"/>
                  </a:lnTo>
                  <a:lnTo>
                    <a:pt x="225011" y="545731"/>
                  </a:lnTo>
                  <a:lnTo>
                    <a:pt x="178602" y="532950"/>
                  </a:lnTo>
                  <a:lnTo>
                    <a:pt x="135867" y="512600"/>
                  </a:lnTo>
                  <a:lnTo>
                    <a:pt x="97580" y="485457"/>
                  </a:lnTo>
                  <a:lnTo>
                    <a:pt x="64518" y="452300"/>
                  </a:lnTo>
                  <a:lnTo>
                    <a:pt x="37453" y="413907"/>
                  </a:lnTo>
                  <a:lnTo>
                    <a:pt x="17162" y="371054"/>
                  </a:lnTo>
                  <a:lnTo>
                    <a:pt x="4419" y="324520"/>
                  </a:lnTo>
                  <a:lnTo>
                    <a:pt x="0" y="275081"/>
                  </a:lnTo>
                  <a:close/>
                </a:path>
                <a:path w="548640" h="1635760">
                  <a:moveTo>
                    <a:pt x="0" y="762000"/>
                  </a:moveTo>
                  <a:lnTo>
                    <a:pt x="4644" y="715933"/>
                  </a:lnTo>
                  <a:lnTo>
                    <a:pt x="17964" y="673024"/>
                  </a:lnTo>
                  <a:lnTo>
                    <a:pt x="39041" y="634193"/>
                  </a:lnTo>
                  <a:lnTo>
                    <a:pt x="66955" y="600360"/>
                  </a:lnTo>
                  <a:lnTo>
                    <a:pt x="100788" y="572445"/>
                  </a:lnTo>
                  <a:lnTo>
                    <a:pt x="139619" y="551366"/>
                  </a:lnTo>
                  <a:lnTo>
                    <a:pt x="182529" y="538044"/>
                  </a:lnTo>
                  <a:lnTo>
                    <a:pt x="228600" y="533400"/>
                  </a:lnTo>
                  <a:lnTo>
                    <a:pt x="274666" y="538044"/>
                  </a:lnTo>
                  <a:lnTo>
                    <a:pt x="317575" y="551366"/>
                  </a:lnTo>
                  <a:lnTo>
                    <a:pt x="356406" y="572445"/>
                  </a:lnTo>
                  <a:lnTo>
                    <a:pt x="390239" y="600360"/>
                  </a:lnTo>
                  <a:lnTo>
                    <a:pt x="418154" y="634193"/>
                  </a:lnTo>
                  <a:lnTo>
                    <a:pt x="439233" y="673024"/>
                  </a:lnTo>
                  <a:lnTo>
                    <a:pt x="452555" y="715933"/>
                  </a:lnTo>
                  <a:lnTo>
                    <a:pt x="457200" y="762000"/>
                  </a:lnTo>
                  <a:lnTo>
                    <a:pt x="452555" y="808066"/>
                  </a:lnTo>
                  <a:lnTo>
                    <a:pt x="439233" y="850975"/>
                  </a:lnTo>
                  <a:lnTo>
                    <a:pt x="418154" y="889806"/>
                  </a:lnTo>
                  <a:lnTo>
                    <a:pt x="390239" y="923639"/>
                  </a:lnTo>
                  <a:lnTo>
                    <a:pt x="356406" y="951554"/>
                  </a:lnTo>
                  <a:lnTo>
                    <a:pt x="317575" y="972633"/>
                  </a:lnTo>
                  <a:lnTo>
                    <a:pt x="274666" y="985955"/>
                  </a:lnTo>
                  <a:lnTo>
                    <a:pt x="228600" y="990600"/>
                  </a:lnTo>
                  <a:lnTo>
                    <a:pt x="182529" y="985955"/>
                  </a:lnTo>
                  <a:lnTo>
                    <a:pt x="139619" y="972633"/>
                  </a:lnTo>
                  <a:lnTo>
                    <a:pt x="100788" y="951554"/>
                  </a:lnTo>
                  <a:lnTo>
                    <a:pt x="66955" y="923639"/>
                  </a:lnTo>
                  <a:lnTo>
                    <a:pt x="39041" y="889806"/>
                  </a:lnTo>
                  <a:lnTo>
                    <a:pt x="17964" y="850975"/>
                  </a:lnTo>
                  <a:lnTo>
                    <a:pt x="4644" y="808066"/>
                  </a:lnTo>
                  <a:lnTo>
                    <a:pt x="0" y="762000"/>
                  </a:lnTo>
                  <a:close/>
                </a:path>
                <a:path w="548640" h="1635760">
                  <a:moveTo>
                    <a:pt x="15240" y="1173480"/>
                  </a:moveTo>
                  <a:lnTo>
                    <a:pt x="21772" y="1124876"/>
                  </a:lnTo>
                  <a:lnTo>
                    <a:pt x="40208" y="1081193"/>
                  </a:lnTo>
                  <a:lnTo>
                    <a:pt x="68803" y="1044178"/>
                  </a:lnTo>
                  <a:lnTo>
                    <a:pt x="105816" y="1015576"/>
                  </a:lnTo>
                  <a:lnTo>
                    <a:pt x="149502" y="997135"/>
                  </a:lnTo>
                  <a:lnTo>
                    <a:pt x="198119" y="990600"/>
                  </a:lnTo>
                  <a:lnTo>
                    <a:pt x="246723" y="997135"/>
                  </a:lnTo>
                  <a:lnTo>
                    <a:pt x="290406" y="1015576"/>
                  </a:lnTo>
                  <a:lnTo>
                    <a:pt x="327421" y="1044178"/>
                  </a:lnTo>
                  <a:lnTo>
                    <a:pt x="356023" y="1081193"/>
                  </a:lnTo>
                  <a:lnTo>
                    <a:pt x="374464" y="1124876"/>
                  </a:lnTo>
                  <a:lnTo>
                    <a:pt x="381000" y="1173480"/>
                  </a:lnTo>
                  <a:lnTo>
                    <a:pt x="374464" y="1222083"/>
                  </a:lnTo>
                  <a:lnTo>
                    <a:pt x="356023" y="1265766"/>
                  </a:lnTo>
                  <a:lnTo>
                    <a:pt x="327421" y="1302781"/>
                  </a:lnTo>
                  <a:lnTo>
                    <a:pt x="290406" y="1331383"/>
                  </a:lnTo>
                  <a:lnTo>
                    <a:pt x="246723" y="1349824"/>
                  </a:lnTo>
                  <a:lnTo>
                    <a:pt x="198119" y="1356359"/>
                  </a:lnTo>
                  <a:lnTo>
                    <a:pt x="149502" y="1349824"/>
                  </a:lnTo>
                  <a:lnTo>
                    <a:pt x="105816" y="1331383"/>
                  </a:lnTo>
                  <a:lnTo>
                    <a:pt x="68803" y="1302781"/>
                  </a:lnTo>
                  <a:lnTo>
                    <a:pt x="40208" y="1265766"/>
                  </a:lnTo>
                  <a:lnTo>
                    <a:pt x="21772" y="1222083"/>
                  </a:lnTo>
                  <a:lnTo>
                    <a:pt x="15240" y="1173480"/>
                  </a:lnTo>
                  <a:close/>
                </a:path>
                <a:path w="548640" h="1635760">
                  <a:moveTo>
                    <a:pt x="76200" y="1498092"/>
                  </a:moveTo>
                  <a:lnTo>
                    <a:pt x="83192" y="1454737"/>
                  </a:lnTo>
                  <a:lnTo>
                    <a:pt x="102662" y="1417085"/>
                  </a:lnTo>
                  <a:lnTo>
                    <a:pt x="132353" y="1387394"/>
                  </a:lnTo>
                  <a:lnTo>
                    <a:pt x="170005" y="1367924"/>
                  </a:lnTo>
                  <a:lnTo>
                    <a:pt x="213359" y="1360931"/>
                  </a:lnTo>
                  <a:lnTo>
                    <a:pt x="256690" y="1367924"/>
                  </a:lnTo>
                  <a:lnTo>
                    <a:pt x="294339" y="1387394"/>
                  </a:lnTo>
                  <a:lnTo>
                    <a:pt x="324038" y="1417085"/>
                  </a:lnTo>
                  <a:lnTo>
                    <a:pt x="343521" y="1454737"/>
                  </a:lnTo>
                  <a:lnTo>
                    <a:pt x="350519" y="1498092"/>
                  </a:lnTo>
                  <a:lnTo>
                    <a:pt x="343521" y="1541446"/>
                  </a:lnTo>
                  <a:lnTo>
                    <a:pt x="324038" y="1579098"/>
                  </a:lnTo>
                  <a:lnTo>
                    <a:pt x="294339" y="1608789"/>
                  </a:lnTo>
                  <a:lnTo>
                    <a:pt x="256690" y="1628259"/>
                  </a:lnTo>
                  <a:lnTo>
                    <a:pt x="213359" y="1635252"/>
                  </a:lnTo>
                  <a:lnTo>
                    <a:pt x="170005" y="1628259"/>
                  </a:lnTo>
                  <a:lnTo>
                    <a:pt x="132353" y="1608789"/>
                  </a:lnTo>
                  <a:lnTo>
                    <a:pt x="102662" y="1579098"/>
                  </a:lnTo>
                  <a:lnTo>
                    <a:pt x="83192" y="1541446"/>
                  </a:lnTo>
                  <a:lnTo>
                    <a:pt x="76200" y="1498092"/>
                  </a:lnTo>
                  <a:close/>
                </a:path>
              </a:pathLst>
            </a:custGeom>
            <a:ln w="25908">
              <a:solidFill>
                <a:srgbClr val="385D89"/>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100327" y="5865875"/>
              <a:ext cx="208787" cy="208787"/>
            </a:xfrm>
            <a:prstGeom prst="rect">
              <a:avLst/>
            </a:prstGeom>
          </p:spPr>
        </p:pic>
        <p:sp>
          <p:nvSpPr>
            <p:cNvPr id="9" name="object 9"/>
            <p:cNvSpPr/>
            <p:nvPr/>
          </p:nvSpPr>
          <p:spPr>
            <a:xfrm>
              <a:off x="990600" y="4506467"/>
              <a:ext cx="549275" cy="1875155"/>
            </a:xfrm>
            <a:custGeom>
              <a:avLst/>
              <a:gdLst/>
              <a:ahLst/>
              <a:cxnLst/>
              <a:rect l="l" t="t" r="r" b="b"/>
              <a:pathLst>
                <a:path w="549275" h="1875154">
                  <a:moveTo>
                    <a:pt x="549275" y="0"/>
                  </a:moveTo>
                  <a:lnTo>
                    <a:pt x="228600" y="1874837"/>
                  </a:lnTo>
                </a:path>
                <a:path w="549275" h="1875154">
                  <a:moveTo>
                    <a:pt x="0" y="0"/>
                  </a:moveTo>
                  <a:lnTo>
                    <a:pt x="76200" y="1874837"/>
                  </a:lnTo>
                </a:path>
              </a:pathLst>
            </a:custGeom>
            <a:ln w="9144">
              <a:solidFill>
                <a:srgbClr val="497DBA"/>
              </a:solidFill>
            </a:ln>
          </p:spPr>
          <p:txBody>
            <a:bodyPr wrap="square" lIns="0" tIns="0" rIns="0" bIns="0" rtlCol="0"/>
            <a:lstStyle/>
            <a:p>
              <a:endParaRPr/>
            </a:p>
          </p:txBody>
        </p:sp>
        <p:sp>
          <p:nvSpPr>
            <p:cNvPr id="10" name="object 10"/>
            <p:cNvSpPr/>
            <p:nvPr/>
          </p:nvSpPr>
          <p:spPr>
            <a:xfrm>
              <a:off x="442722" y="4232909"/>
              <a:ext cx="3764279" cy="550545"/>
            </a:xfrm>
            <a:custGeom>
              <a:avLst/>
              <a:gdLst/>
              <a:ahLst/>
              <a:cxnLst/>
              <a:rect l="l" t="t" r="r" b="b"/>
              <a:pathLst>
                <a:path w="3764279" h="550545">
                  <a:moveTo>
                    <a:pt x="2148840" y="275081"/>
                  </a:moveTo>
                  <a:lnTo>
                    <a:pt x="2153259" y="225643"/>
                  </a:lnTo>
                  <a:lnTo>
                    <a:pt x="2166001" y="179109"/>
                  </a:lnTo>
                  <a:lnTo>
                    <a:pt x="2186290" y="136256"/>
                  </a:lnTo>
                  <a:lnTo>
                    <a:pt x="2213353" y="97863"/>
                  </a:lnTo>
                  <a:lnTo>
                    <a:pt x="2246415" y="64706"/>
                  </a:lnTo>
                  <a:lnTo>
                    <a:pt x="2284701" y="37563"/>
                  </a:lnTo>
                  <a:lnTo>
                    <a:pt x="2327437" y="17213"/>
                  </a:lnTo>
                  <a:lnTo>
                    <a:pt x="2373848" y="4432"/>
                  </a:lnTo>
                  <a:lnTo>
                    <a:pt x="2423160" y="0"/>
                  </a:lnTo>
                  <a:lnTo>
                    <a:pt x="2472471" y="4432"/>
                  </a:lnTo>
                  <a:lnTo>
                    <a:pt x="2518882" y="17213"/>
                  </a:lnTo>
                  <a:lnTo>
                    <a:pt x="2561618" y="37563"/>
                  </a:lnTo>
                  <a:lnTo>
                    <a:pt x="2599904" y="64706"/>
                  </a:lnTo>
                  <a:lnTo>
                    <a:pt x="2632966" y="97863"/>
                  </a:lnTo>
                  <a:lnTo>
                    <a:pt x="2660029" y="136256"/>
                  </a:lnTo>
                  <a:lnTo>
                    <a:pt x="2680318" y="179109"/>
                  </a:lnTo>
                  <a:lnTo>
                    <a:pt x="2693060" y="225643"/>
                  </a:lnTo>
                  <a:lnTo>
                    <a:pt x="2697479" y="275081"/>
                  </a:lnTo>
                  <a:lnTo>
                    <a:pt x="2693060" y="324520"/>
                  </a:lnTo>
                  <a:lnTo>
                    <a:pt x="2680318" y="371054"/>
                  </a:lnTo>
                  <a:lnTo>
                    <a:pt x="2660029" y="413907"/>
                  </a:lnTo>
                  <a:lnTo>
                    <a:pt x="2632966" y="452300"/>
                  </a:lnTo>
                  <a:lnTo>
                    <a:pt x="2599904" y="485457"/>
                  </a:lnTo>
                  <a:lnTo>
                    <a:pt x="2561618" y="512600"/>
                  </a:lnTo>
                  <a:lnTo>
                    <a:pt x="2518882" y="532950"/>
                  </a:lnTo>
                  <a:lnTo>
                    <a:pt x="2472471" y="545731"/>
                  </a:lnTo>
                  <a:lnTo>
                    <a:pt x="2423160" y="550163"/>
                  </a:lnTo>
                  <a:lnTo>
                    <a:pt x="2373848" y="545731"/>
                  </a:lnTo>
                  <a:lnTo>
                    <a:pt x="2327437" y="532950"/>
                  </a:lnTo>
                  <a:lnTo>
                    <a:pt x="2284701" y="512600"/>
                  </a:lnTo>
                  <a:lnTo>
                    <a:pt x="2246415" y="485457"/>
                  </a:lnTo>
                  <a:lnTo>
                    <a:pt x="2213353" y="452300"/>
                  </a:lnTo>
                  <a:lnTo>
                    <a:pt x="2186290" y="413907"/>
                  </a:lnTo>
                  <a:lnTo>
                    <a:pt x="2166001" y="371054"/>
                  </a:lnTo>
                  <a:lnTo>
                    <a:pt x="2153259" y="324520"/>
                  </a:lnTo>
                  <a:lnTo>
                    <a:pt x="2148840" y="275081"/>
                  </a:lnTo>
                  <a:close/>
                </a:path>
                <a:path w="3764279" h="550545">
                  <a:moveTo>
                    <a:pt x="1082040" y="275081"/>
                  </a:moveTo>
                  <a:lnTo>
                    <a:pt x="1086459" y="225643"/>
                  </a:lnTo>
                  <a:lnTo>
                    <a:pt x="1099201" y="179109"/>
                  </a:lnTo>
                  <a:lnTo>
                    <a:pt x="1119490" y="136256"/>
                  </a:lnTo>
                  <a:lnTo>
                    <a:pt x="1146553" y="97863"/>
                  </a:lnTo>
                  <a:lnTo>
                    <a:pt x="1179615" y="64706"/>
                  </a:lnTo>
                  <a:lnTo>
                    <a:pt x="1217901" y="37563"/>
                  </a:lnTo>
                  <a:lnTo>
                    <a:pt x="1260637" y="17213"/>
                  </a:lnTo>
                  <a:lnTo>
                    <a:pt x="1307048" y="4432"/>
                  </a:lnTo>
                  <a:lnTo>
                    <a:pt x="1356360" y="0"/>
                  </a:lnTo>
                  <a:lnTo>
                    <a:pt x="1405671" y="4432"/>
                  </a:lnTo>
                  <a:lnTo>
                    <a:pt x="1452082" y="17213"/>
                  </a:lnTo>
                  <a:lnTo>
                    <a:pt x="1494818" y="37563"/>
                  </a:lnTo>
                  <a:lnTo>
                    <a:pt x="1533104" y="64706"/>
                  </a:lnTo>
                  <a:lnTo>
                    <a:pt x="1566166" y="97863"/>
                  </a:lnTo>
                  <a:lnTo>
                    <a:pt x="1593229" y="136256"/>
                  </a:lnTo>
                  <a:lnTo>
                    <a:pt x="1613518" y="179109"/>
                  </a:lnTo>
                  <a:lnTo>
                    <a:pt x="1626260" y="225643"/>
                  </a:lnTo>
                  <a:lnTo>
                    <a:pt x="1630679" y="275081"/>
                  </a:lnTo>
                  <a:lnTo>
                    <a:pt x="1626260" y="324520"/>
                  </a:lnTo>
                  <a:lnTo>
                    <a:pt x="1613518" y="371054"/>
                  </a:lnTo>
                  <a:lnTo>
                    <a:pt x="1593229" y="413907"/>
                  </a:lnTo>
                  <a:lnTo>
                    <a:pt x="1566166" y="452300"/>
                  </a:lnTo>
                  <a:lnTo>
                    <a:pt x="1533104" y="485457"/>
                  </a:lnTo>
                  <a:lnTo>
                    <a:pt x="1494818" y="512600"/>
                  </a:lnTo>
                  <a:lnTo>
                    <a:pt x="1452082" y="532950"/>
                  </a:lnTo>
                  <a:lnTo>
                    <a:pt x="1405671" y="545731"/>
                  </a:lnTo>
                  <a:lnTo>
                    <a:pt x="1356360" y="550163"/>
                  </a:lnTo>
                  <a:lnTo>
                    <a:pt x="1307048" y="545731"/>
                  </a:lnTo>
                  <a:lnTo>
                    <a:pt x="1260637" y="532950"/>
                  </a:lnTo>
                  <a:lnTo>
                    <a:pt x="1217901" y="512600"/>
                  </a:lnTo>
                  <a:lnTo>
                    <a:pt x="1179615" y="485457"/>
                  </a:lnTo>
                  <a:lnTo>
                    <a:pt x="1146553" y="452300"/>
                  </a:lnTo>
                  <a:lnTo>
                    <a:pt x="1119490" y="413907"/>
                  </a:lnTo>
                  <a:lnTo>
                    <a:pt x="1099201" y="371054"/>
                  </a:lnTo>
                  <a:lnTo>
                    <a:pt x="1086459" y="324520"/>
                  </a:lnTo>
                  <a:lnTo>
                    <a:pt x="1082040" y="275081"/>
                  </a:lnTo>
                  <a:close/>
                </a:path>
                <a:path w="3764279" h="550545">
                  <a:moveTo>
                    <a:pt x="1615440" y="275081"/>
                  </a:moveTo>
                  <a:lnTo>
                    <a:pt x="1619859" y="225643"/>
                  </a:lnTo>
                  <a:lnTo>
                    <a:pt x="1632601" y="179109"/>
                  </a:lnTo>
                  <a:lnTo>
                    <a:pt x="1652890" y="136256"/>
                  </a:lnTo>
                  <a:lnTo>
                    <a:pt x="1679953" y="97863"/>
                  </a:lnTo>
                  <a:lnTo>
                    <a:pt x="1713015" y="64706"/>
                  </a:lnTo>
                  <a:lnTo>
                    <a:pt x="1751301" y="37563"/>
                  </a:lnTo>
                  <a:lnTo>
                    <a:pt x="1794037" y="17213"/>
                  </a:lnTo>
                  <a:lnTo>
                    <a:pt x="1840448" y="4432"/>
                  </a:lnTo>
                  <a:lnTo>
                    <a:pt x="1889760" y="0"/>
                  </a:lnTo>
                  <a:lnTo>
                    <a:pt x="1939071" y="4432"/>
                  </a:lnTo>
                  <a:lnTo>
                    <a:pt x="1985482" y="17213"/>
                  </a:lnTo>
                  <a:lnTo>
                    <a:pt x="2028218" y="37563"/>
                  </a:lnTo>
                  <a:lnTo>
                    <a:pt x="2066504" y="64706"/>
                  </a:lnTo>
                  <a:lnTo>
                    <a:pt x="2099566" y="97863"/>
                  </a:lnTo>
                  <a:lnTo>
                    <a:pt x="2126629" y="136256"/>
                  </a:lnTo>
                  <a:lnTo>
                    <a:pt x="2146918" y="179109"/>
                  </a:lnTo>
                  <a:lnTo>
                    <a:pt x="2159660" y="225643"/>
                  </a:lnTo>
                  <a:lnTo>
                    <a:pt x="2164079" y="275081"/>
                  </a:lnTo>
                  <a:lnTo>
                    <a:pt x="2159660" y="324520"/>
                  </a:lnTo>
                  <a:lnTo>
                    <a:pt x="2146918" y="371054"/>
                  </a:lnTo>
                  <a:lnTo>
                    <a:pt x="2126629" y="413907"/>
                  </a:lnTo>
                  <a:lnTo>
                    <a:pt x="2099566" y="452300"/>
                  </a:lnTo>
                  <a:lnTo>
                    <a:pt x="2066504" y="485457"/>
                  </a:lnTo>
                  <a:lnTo>
                    <a:pt x="2028218" y="512600"/>
                  </a:lnTo>
                  <a:lnTo>
                    <a:pt x="1985482" y="532950"/>
                  </a:lnTo>
                  <a:lnTo>
                    <a:pt x="1939071" y="545731"/>
                  </a:lnTo>
                  <a:lnTo>
                    <a:pt x="1889760" y="550163"/>
                  </a:lnTo>
                  <a:lnTo>
                    <a:pt x="1840448" y="545731"/>
                  </a:lnTo>
                  <a:lnTo>
                    <a:pt x="1794037" y="532950"/>
                  </a:lnTo>
                  <a:lnTo>
                    <a:pt x="1751301" y="512600"/>
                  </a:lnTo>
                  <a:lnTo>
                    <a:pt x="1713015" y="485457"/>
                  </a:lnTo>
                  <a:lnTo>
                    <a:pt x="1679953" y="452300"/>
                  </a:lnTo>
                  <a:lnTo>
                    <a:pt x="1652890" y="413907"/>
                  </a:lnTo>
                  <a:lnTo>
                    <a:pt x="1632601" y="371054"/>
                  </a:lnTo>
                  <a:lnTo>
                    <a:pt x="1619859" y="324520"/>
                  </a:lnTo>
                  <a:lnTo>
                    <a:pt x="1615440" y="275081"/>
                  </a:lnTo>
                  <a:close/>
                </a:path>
                <a:path w="3764279" h="550545">
                  <a:moveTo>
                    <a:pt x="3215640" y="275081"/>
                  </a:moveTo>
                  <a:lnTo>
                    <a:pt x="3220059" y="225643"/>
                  </a:lnTo>
                  <a:lnTo>
                    <a:pt x="3232801" y="179109"/>
                  </a:lnTo>
                  <a:lnTo>
                    <a:pt x="3253090" y="136256"/>
                  </a:lnTo>
                  <a:lnTo>
                    <a:pt x="3280153" y="97863"/>
                  </a:lnTo>
                  <a:lnTo>
                    <a:pt x="3313215" y="64706"/>
                  </a:lnTo>
                  <a:lnTo>
                    <a:pt x="3351501" y="37563"/>
                  </a:lnTo>
                  <a:lnTo>
                    <a:pt x="3394237" y="17213"/>
                  </a:lnTo>
                  <a:lnTo>
                    <a:pt x="3440648" y="4432"/>
                  </a:lnTo>
                  <a:lnTo>
                    <a:pt x="3489960" y="0"/>
                  </a:lnTo>
                  <a:lnTo>
                    <a:pt x="3539271" y="4432"/>
                  </a:lnTo>
                  <a:lnTo>
                    <a:pt x="3585682" y="17213"/>
                  </a:lnTo>
                  <a:lnTo>
                    <a:pt x="3628418" y="37563"/>
                  </a:lnTo>
                  <a:lnTo>
                    <a:pt x="3666704" y="64706"/>
                  </a:lnTo>
                  <a:lnTo>
                    <a:pt x="3699766" y="97863"/>
                  </a:lnTo>
                  <a:lnTo>
                    <a:pt x="3726829" y="136256"/>
                  </a:lnTo>
                  <a:lnTo>
                    <a:pt x="3747118" y="179109"/>
                  </a:lnTo>
                  <a:lnTo>
                    <a:pt x="3759860" y="225643"/>
                  </a:lnTo>
                  <a:lnTo>
                    <a:pt x="3764279" y="275081"/>
                  </a:lnTo>
                  <a:lnTo>
                    <a:pt x="3759860" y="324520"/>
                  </a:lnTo>
                  <a:lnTo>
                    <a:pt x="3747118" y="371054"/>
                  </a:lnTo>
                  <a:lnTo>
                    <a:pt x="3726829" y="413907"/>
                  </a:lnTo>
                  <a:lnTo>
                    <a:pt x="3699766" y="452300"/>
                  </a:lnTo>
                  <a:lnTo>
                    <a:pt x="3666704" y="485457"/>
                  </a:lnTo>
                  <a:lnTo>
                    <a:pt x="3628418" y="512600"/>
                  </a:lnTo>
                  <a:lnTo>
                    <a:pt x="3585682" y="532950"/>
                  </a:lnTo>
                  <a:lnTo>
                    <a:pt x="3539271" y="545731"/>
                  </a:lnTo>
                  <a:lnTo>
                    <a:pt x="3489960" y="550163"/>
                  </a:lnTo>
                  <a:lnTo>
                    <a:pt x="3440648" y="545731"/>
                  </a:lnTo>
                  <a:lnTo>
                    <a:pt x="3394237" y="532950"/>
                  </a:lnTo>
                  <a:lnTo>
                    <a:pt x="3351501" y="512600"/>
                  </a:lnTo>
                  <a:lnTo>
                    <a:pt x="3313215" y="485457"/>
                  </a:lnTo>
                  <a:lnTo>
                    <a:pt x="3280153" y="452300"/>
                  </a:lnTo>
                  <a:lnTo>
                    <a:pt x="3253090" y="413907"/>
                  </a:lnTo>
                  <a:lnTo>
                    <a:pt x="3232801" y="371054"/>
                  </a:lnTo>
                  <a:lnTo>
                    <a:pt x="3220059" y="324520"/>
                  </a:lnTo>
                  <a:lnTo>
                    <a:pt x="3215640" y="275081"/>
                  </a:lnTo>
                  <a:close/>
                </a:path>
                <a:path w="3764279" h="550545">
                  <a:moveTo>
                    <a:pt x="2682240" y="275081"/>
                  </a:moveTo>
                  <a:lnTo>
                    <a:pt x="2686659" y="225643"/>
                  </a:lnTo>
                  <a:lnTo>
                    <a:pt x="2699401" y="179109"/>
                  </a:lnTo>
                  <a:lnTo>
                    <a:pt x="2719690" y="136256"/>
                  </a:lnTo>
                  <a:lnTo>
                    <a:pt x="2746753" y="97863"/>
                  </a:lnTo>
                  <a:lnTo>
                    <a:pt x="2779815" y="64706"/>
                  </a:lnTo>
                  <a:lnTo>
                    <a:pt x="2818101" y="37563"/>
                  </a:lnTo>
                  <a:lnTo>
                    <a:pt x="2860837" y="17213"/>
                  </a:lnTo>
                  <a:lnTo>
                    <a:pt x="2907248" y="4432"/>
                  </a:lnTo>
                  <a:lnTo>
                    <a:pt x="2956560" y="0"/>
                  </a:lnTo>
                  <a:lnTo>
                    <a:pt x="3005871" y="4432"/>
                  </a:lnTo>
                  <a:lnTo>
                    <a:pt x="3052282" y="17213"/>
                  </a:lnTo>
                  <a:lnTo>
                    <a:pt x="3095018" y="37563"/>
                  </a:lnTo>
                  <a:lnTo>
                    <a:pt x="3133304" y="64706"/>
                  </a:lnTo>
                  <a:lnTo>
                    <a:pt x="3166366" y="97863"/>
                  </a:lnTo>
                  <a:lnTo>
                    <a:pt x="3193429" y="136256"/>
                  </a:lnTo>
                  <a:lnTo>
                    <a:pt x="3213718" y="179109"/>
                  </a:lnTo>
                  <a:lnTo>
                    <a:pt x="3226460" y="225643"/>
                  </a:lnTo>
                  <a:lnTo>
                    <a:pt x="3230879" y="275081"/>
                  </a:lnTo>
                  <a:lnTo>
                    <a:pt x="3226460" y="324520"/>
                  </a:lnTo>
                  <a:lnTo>
                    <a:pt x="3213718" y="371054"/>
                  </a:lnTo>
                  <a:lnTo>
                    <a:pt x="3193429" y="413907"/>
                  </a:lnTo>
                  <a:lnTo>
                    <a:pt x="3166366" y="452300"/>
                  </a:lnTo>
                  <a:lnTo>
                    <a:pt x="3133304" y="485457"/>
                  </a:lnTo>
                  <a:lnTo>
                    <a:pt x="3095018" y="512600"/>
                  </a:lnTo>
                  <a:lnTo>
                    <a:pt x="3052282" y="532950"/>
                  </a:lnTo>
                  <a:lnTo>
                    <a:pt x="3005871" y="545731"/>
                  </a:lnTo>
                  <a:lnTo>
                    <a:pt x="2956560" y="550163"/>
                  </a:lnTo>
                  <a:lnTo>
                    <a:pt x="2907248" y="545731"/>
                  </a:lnTo>
                  <a:lnTo>
                    <a:pt x="2860837" y="532950"/>
                  </a:lnTo>
                  <a:lnTo>
                    <a:pt x="2818101" y="512600"/>
                  </a:lnTo>
                  <a:lnTo>
                    <a:pt x="2779815" y="485457"/>
                  </a:lnTo>
                  <a:lnTo>
                    <a:pt x="2746753" y="452300"/>
                  </a:lnTo>
                  <a:lnTo>
                    <a:pt x="2719690" y="413907"/>
                  </a:lnTo>
                  <a:lnTo>
                    <a:pt x="2699401" y="371054"/>
                  </a:lnTo>
                  <a:lnTo>
                    <a:pt x="2686659" y="324520"/>
                  </a:lnTo>
                  <a:lnTo>
                    <a:pt x="2682240" y="275081"/>
                  </a:lnTo>
                  <a:close/>
                </a:path>
                <a:path w="3764279" h="550545">
                  <a:moveTo>
                    <a:pt x="0" y="275081"/>
                  </a:moveTo>
                  <a:lnTo>
                    <a:pt x="4419" y="225643"/>
                  </a:lnTo>
                  <a:lnTo>
                    <a:pt x="17162" y="179109"/>
                  </a:lnTo>
                  <a:lnTo>
                    <a:pt x="37453" y="136256"/>
                  </a:lnTo>
                  <a:lnTo>
                    <a:pt x="64518" y="97863"/>
                  </a:lnTo>
                  <a:lnTo>
                    <a:pt x="97580" y="64706"/>
                  </a:lnTo>
                  <a:lnTo>
                    <a:pt x="135867" y="37563"/>
                  </a:lnTo>
                  <a:lnTo>
                    <a:pt x="178602" y="17213"/>
                  </a:lnTo>
                  <a:lnTo>
                    <a:pt x="225011" y="4432"/>
                  </a:lnTo>
                  <a:lnTo>
                    <a:pt x="274320" y="0"/>
                  </a:lnTo>
                  <a:lnTo>
                    <a:pt x="323628" y="4432"/>
                  </a:lnTo>
                  <a:lnTo>
                    <a:pt x="370037" y="17213"/>
                  </a:lnTo>
                  <a:lnTo>
                    <a:pt x="412772" y="37563"/>
                  </a:lnTo>
                  <a:lnTo>
                    <a:pt x="451059" y="64706"/>
                  </a:lnTo>
                  <a:lnTo>
                    <a:pt x="484121" y="97863"/>
                  </a:lnTo>
                  <a:lnTo>
                    <a:pt x="511186" y="136256"/>
                  </a:lnTo>
                  <a:lnTo>
                    <a:pt x="531477" y="179109"/>
                  </a:lnTo>
                  <a:lnTo>
                    <a:pt x="544220" y="225643"/>
                  </a:lnTo>
                  <a:lnTo>
                    <a:pt x="548640" y="275081"/>
                  </a:lnTo>
                  <a:lnTo>
                    <a:pt x="544220" y="324520"/>
                  </a:lnTo>
                  <a:lnTo>
                    <a:pt x="531477" y="371054"/>
                  </a:lnTo>
                  <a:lnTo>
                    <a:pt x="511186" y="413907"/>
                  </a:lnTo>
                  <a:lnTo>
                    <a:pt x="484121" y="452300"/>
                  </a:lnTo>
                  <a:lnTo>
                    <a:pt x="451059" y="485457"/>
                  </a:lnTo>
                  <a:lnTo>
                    <a:pt x="412772" y="512600"/>
                  </a:lnTo>
                  <a:lnTo>
                    <a:pt x="370037" y="532950"/>
                  </a:lnTo>
                  <a:lnTo>
                    <a:pt x="323628" y="545731"/>
                  </a:lnTo>
                  <a:lnTo>
                    <a:pt x="274320" y="550163"/>
                  </a:lnTo>
                  <a:lnTo>
                    <a:pt x="225011" y="545731"/>
                  </a:lnTo>
                  <a:lnTo>
                    <a:pt x="178602" y="532950"/>
                  </a:lnTo>
                  <a:lnTo>
                    <a:pt x="135867" y="512600"/>
                  </a:lnTo>
                  <a:lnTo>
                    <a:pt x="97580" y="485457"/>
                  </a:lnTo>
                  <a:lnTo>
                    <a:pt x="64518" y="452300"/>
                  </a:lnTo>
                  <a:lnTo>
                    <a:pt x="37453" y="413907"/>
                  </a:lnTo>
                  <a:lnTo>
                    <a:pt x="17162" y="371054"/>
                  </a:lnTo>
                  <a:lnTo>
                    <a:pt x="4419" y="324520"/>
                  </a:lnTo>
                  <a:lnTo>
                    <a:pt x="0" y="275081"/>
                  </a:lnTo>
                  <a:close/>
                </a:path>
              </a:pathLst>
            </a:custGeom>
            <a:ln w="25908">
              <a:solidFill>
                <a:srgbClr val="385D89"/>
              </a:solidFill>
            </a:ln>
          </p:spPr>
          <p:txBody>
            <a:bodyPr wrap="square" lIns="0" tIns="0" rIns="0" bIns="0" rtlCol="0"/>
            <a:lstStyle/>
            <a:p>
              <a:endParaRPr/>
            </a:p>
          </p:txBody>
        </p:sp>
        <p:sp>
          <p:nvSpPr>
            <p:cNvPr id="11" name="object 11"/>
            <p:cNvSpPr/>
            <p:nvPr/>
          </p:nvSpPr>
          <p:spPr>
            <a:xfrm>
              <a:off x="429768" y="4221153"/>
              <a:ext cx="3770629" cy="884555"/>
            </a:xfrm>
            <a:custGeom>
              <a:avLst/>
              <a:gdLst/>
              <a:ahLst/>
              <a:cxnLst/>
              <a:rect l="l" t="t" r="r" b="b"/>
              <a:pathLst>
                <a:path w="3770629" h="884554">
                  <a:moveTo>
                    <a:pt x="0" y="315920"/>
                  </a:moveTo>
                  <a:lnTo>
                    <a:pt x="42396" y="287920"/>
                  </a:lnTo>
                  <a:lnTo>
                    <a:pt x="84827" y="260115"/>
                  </a:lnTo>
                  <a:lnTo>
                    <a:pt x="127325" y="232703"/>
                  </a:lnTo>
                  <a:lnTo>
                    <a:pt x="169925" y="205879"/>
                  </a:lnTo>
                  <a:lnTo>
                    <a:pt x="212660" y="179840"/>
                  </a:lnTo>
                  <a:lnTo>
                    <a:pt x="255564" y="154782"/>
                  </a:lnTo>
                  <a:lnTo>
                    <a:pt x="298672" y="130901"/>
                  </a:lnTo>
                  <a:lnTo>
                    <a:pt x="342017" y="108394"/>
                  </a:lnTo>
                  <a:lnTo>
                    <a:pt x="385633" y="87456"/>
                  </a:lnTo>
                  <a:lnTo>
                    <a:pt x="429554" y="68284"/>
                  </a:lnTo>
                  <a:lnTo>
                    <a:pt x="473815" y="51073"/>
                  </a:lnTo>
                  <a:lnTo>
                    <a:pt x="518448" y="36021"/>
                  </a:lnTo>
                  <a:lnTo>
                    <a:pt x="563487" y="23324"/>
                  </a:lnTo>
                  <a:lnTo>
                    <a:pt x="608968" y="13176"/>
                  </a:lnTo>
                  <a:lnTo>
                    <a:pt x="654923" y="5776"/>
                  </a:lnTo>
                  <a:lnTo>
                    <a:pt x="701387" y="1318"/>
                  </a:lnTo>
                  <a:lnTo>
                    <a:pt x="748393" y="0"/>
                  </a:lnTo>
                  <a:lnTo>
                    <a:pt x="795976" y="2016"/>
                  </a:lnTo>
                  <a:lnTo>
                    <a:pt x="844169" y="7564"/>
                  </a:lnTo>
                  <a:lnTo>
                    <a:pt x="915648" y="26668"/>
                  </a:lnTo>
                  <a:lnTo>
                    <a:pt x="951834" y="41927"/>
                  </a:lnTo>
                  <a:lnTo>
                    <a:pt x="988304" y="60519"/>
                  </a:lnTo>
                  <a:lnTo>
                    <a:pt x="1025049" y="82090"/>
                  </a:lnTo>
                  <a:lnTo>
                    <a:pt x="1062059" y="106285"/>
                  </a:lnTo>
                  <a:lnTo>
                    <a:pt x="1099324" y="132752"/>
                  </a:lnTo>
                  <a:lnTo>
                    <a:pt x="1136835" y="161135"/>
                  </a:lnTo>
                  <a:lnTo>
                    <a:pt x="1174582" y="191082"/>
                  </a:lnTo>
                  <a:lnTo>
                    <a:pt x="1212555" y="222236"/>
                  </a:lnTo>
                  <a:lnTo>
                    <a:pt x="1250745" y="254246"/>
                  </a:lnTo>
                  <a:lnTo>
                    <a:pt x="1289143" y="286756"/>
                  </a:lnTo>
                  <a:lnTo>
                    <a:pt x="1327737" y="319413"/>
                  </a:lnTo>
                  <a:lnTo>
                    <a:pt x="1366519" y="351862"/>
                  </a:lnTo>
                  <a:lnTo>
                    <a:pt x="1405479" y="383750"/>
                  </a:lnTo>
                  <a:lnTo>
                    <a:pt x="1444607" y="414723"/>
                  </a:lnTo>
                  <a:lnTo>
                    <a:pt x="1483894" y="444426"/>
                  </a:lnTo>
                  <a:lnTo>
                    <a:pt x="1523331" y="472505"/>
                  </a:lnTo>
                  <a:lnTo>
                    <a:pt x="1562906" y="498607"/>
                  </a:lnTo>
                  <a:lnTo>
                    <a:pt x="1602611" y="522377"/>
                  </a:lnTo>
                  <a:lnTo>
                    <a:pt x="1642436" y="543462"/>
                  </a:lnTo>
                  <a:lnTo>
                    <a:pt x="1682372" y="561507"/>
                  </a:lnTo>
                  <a:lnTo>
                    <a:pt x="1722408" y="576158"/>
                  </a:lnTo>
                  <a:lnTo>
                    <a:pt x="1762535" y="587062"/>
                  </a:lnTo>
                  <a:lnTo>
                    <a:pt x="1802743" y="593864"/>
                  </a:lnTo>
                  <a:lnTo>
                    <a:pt x="1843024" y="596209"/>
                  </a:lnTo>
                  <a:lnTo>
                    <a:pt x="1882152" y="594050"/>
                  </a:lnTo>
                  <a:lnTo>
                    <a:pt x="1921862" y="587780"/>
                  </a:lnTo>
                  <a:lnTo>
                    <a:pt x="1962096" y="577712"/>
                  </a:lnTo>
                  <a:lnTo>
                    <a:pt x="2002800" y="564157"/>
                  </a:lnTo>
                  <a:lnTo>
                    <a:pt x="2043918" y="547427"/>
                  </a:lnTo>
                  <a:lnTo>
                    <a:pt x="2085393" y="527834"/>
                  </a:lnTo>
                  <a:lnTo>
                    <a:pt x="2127170" y="505691"/>
                  </a:lnTo>
                  <a:lnTo>
                    <a:pt x="2169194" y="481309"/>
                  </a:lnTo>
                  <a:lnTo>
                    <a:pt x="2211408" y="455000"/>
                  </a:lnTo>
                  <a:lnTo>
                    <a:pt x="2253757" y="427076"/>
                  </a:lnTo>
                  <a:lnTo>
                    <a:pt x="2296186" y="397848"/>
                  </a:lnTo>
                  <a:lnTo>
                    <a:pt x="2338637" y="367630"/>
                  </a:lnTo>
                  <a:lnTo>
                    <a:pt x="2381056" y="336733"/>
                  </a:lnTo>
                  <a:lnTo>
                    <a:pt x="2423387" y="305469"/>
                  </a:lnTo>
                  <a:lnTo>
                    <a:pt x="2465574" y="274149"/>
                  </a:lnTo>
                  <a:lnTo>
                    <a:pt x="2507562" y="243087"/>
                  </a:lnTo>
                  <a:lnTo>
                    <a:pt x="2549294" y="212593"/>
                  </a:lnTo>
                  <a:lnTo>
                    <a:pt x="2590715" y="182980"/>
                  </a:lnTo>
                  <a:lnTo>
                    <a:pt x="2631769" y="154559"/>
                  </a:lnTo>
                  <a:lnTo>
                    <a:pt x="2672400" y="127643"/>
                  </a:lnTo>
                  <a:lnTo>
                    <a:pt x="2712553" y="102544"/>
                  </a:lnTo>
                  <a:lnTo>
                    <a:pt x="2752172" y="79573"/>
                  </a:lnTo>
                  <a:lnTo>
                    <a:pt x="2791201" y="59042"/>
                  </a:lnTo>
                  <a:lnTo>
                    <a:pt x="2829585" y="41264"/>
                  </a:lnTo>
                  <a:lnTo>
                    <a:pt x="2867267" y="26551"/>
                  </a:lnTo>
                  <a:lnTo>
                    <a:pt x="2904191" y="15213"/>
                  </a:lnTo>
                  <a:lnTo>
                    <a:pt x="2940304" y="7564"/>
                  </a:lnTo>
                  <a:lnTo>
                    <a:pt x="3205555" y="29660"/>
                  </a:lnTo>
                  <a:lnTo>
                    <a:pt x="3475831" y="128421"/>
                  </a:lnTo>
                  <a:lnTo>
                    <a:pt x="3685861" y="236825"/>
                  </a:lnTo>
                  <a:lnTo>
                    <a:pt x="3770376" y="287853"/>
                  </a:lnTo>
                </a:path>
                <a:path w="3770629" h="884554">
                  <a:moveTo>
                    <a:pt x="1627632" y="882721"/>
                  </a:moveTo>
                  <a:lnTo>
                    <a:pt x="2542032" y="884245"/>
                  </a:lnTo>
                </a:path>
              </a:pathLst>
            </a:custGeom>
            <a:ln w="9144">
              <a:solidFill>
                <a:srgbClr val="497DBA"/>
              </a:solidFill>
            </a:ln>
          </p:spPr>
          <p:txBody>
            <a:bodyPr wrap="square" lIns="0" tIns="0" rIns="0" bIns="0" rtlCol="0"/>
            <a:lstStyle/>
            <a:p>
              <a:endParaRPr/>
            </a:p>
          </p:txBody>
        </p:sp>
      </p:grpSp>
      <p:sp>
        <p:nvSpPr>
          <p:cNvPr id="12" name="object 12"/>
          <p:cNvSpPr txBox="1"/>
          <p:nvPr/>
        </p:nvSpPr>
        <p:spPr>
          <a:xfrm>
            <a:off x="3025775" y="4893945"/>
            <a:ext cx="382905" cy="330835"/>
          </a:xfrm>
          <a:prstGeom prst="rect">
            <a:avLst/>
          </a:prstGeom>
        </p:spPr>
        <p:txBody>
          <a:bodyPr vert="horz" wrap="square" lIns="0" tIns="12700" rIns="0" bIns="0" rtlCol="0">
            <a:spAutoFit/>
          </a:bodyPr>
          <a:lstStyle/>
          <a:p>
            <a:pPr marL="38100">
              <a:lnSpc>
                <a:spcPct val="100000"/>
              </a:lnSpc>
              <a:spcBef>
                <a:spcPts val="100"/>
              </a:spcBef>
            </a:pPr>
            <a:r>
              <a:rPr sz="2000" spc="15" dirty="0">
                <a:latin typeface="Times New Roman"/>
                <a:cs typeface="Times New Roman"/>
              </a:rPr>
              <a:t>V</a:t>
            </a:r>
            <a:r>
              <a:rPr sz="1950" spc="22" baseline="-21367" dirty="0">
                <a:latin typeface="Times New Roman"/>
                <a:cs typeface="Times New Roman"/>
              </a:rPr>
              <a:t>w</a:t>
            </a:r>
            <a:endParaRPr sz="1950" baseline="-21367">
              <a:latin typeface="Times New Roman"/>
              <a:cs typeface="Times New Roman"/>
            </a:endParaRPr>
          </a:p>
        </p:txBody>
      </p:sp>
      <p:sp>
        <p:nvSpPr>
          <p:cNvPr id="13" name="object 13"/>
          <p:cNvSpPr/>
          <p:nvPr/>
        </p:nvSpPr>
        <p:spPr>
          <a:xfrm>
            <a:off x="1219174" y="5978931"/>
            <a:ext cx="2210435" cy="104775"/>
          </a:xfrm>
          <a:custGeom>
            <a:avLst/>
            <a:gdLst/>
            <a:ahLst/>
            <a:cxnLst/>
            <a:rect l="l" t="t" r="r" b="b"/>
            <a:pathLst>
              <a:path w="2210435" h="104775">
                <a:moveTo>
                  <a:pt x="838225" y="46774"/>
                </a:moveTo>
                <a:lnTo>
                  <a:pt x="36093" y="45262"/>
                </a:lnTo>
                <a:lnTo>
                  <a:pt x="95148" y="10985"/>
                </a:lnTo>
                <a:lnTo>
                  <a:pt x="96164" y="7099"/>
                </a:lnTo>
                <a:lnTo>
                  <a:pt x="92608" y="1028"/>
                </a:lnTo>
                <a:lnTo>
                  <a:pt x="88671" y="0"/>
                </a:lnTo>
                <a:lnTo>
                  <a:pt x="85750" y="1765"/>
                </a:lnTo>
                <a:lnTo>
                  <a:pt x="0" y="51536"/>
                </a:lnTo>
                <a:lnTo>
                  <a:pt x="88544" y="103403"/>
                </a:lnTo>
                <a:lnTo>
                  <a:pt x="92481" y="102387"/>
                </a:lnTo>
                <a:lnTo>
                  <a:pt x="94132" y="99364"/>
                </a:lnTo>
                <a:lnTo>
                  <a:pt x="95910" y="96342"/>
                </a:lnTo>
                <a:lnTo>
                  <a:pt x="94894" y="92443"/>
                </a:lnTo>
                <a:lnTo>
                  <a:pt x="91973" y="90678"/>
                </a:lnTo>
                <a:lnTo>
                  <a:pt x="36093" y="57962"/>
                </a:lnTo>
                <a:lnTo>
                  <a:pt x="838225" y="59474"/>
                </a:lnTo>
                <a:lnTo>
                  <a:pt x="838225" y="46774"/>
                </a:lnTo>
                <a:close/>
              </a:path>
              <a:path w="2210435" h="104775">
                <a:moveTo>
                  <a:pt x="2198941" y="59448"/>
                </a:moveTo>
                <a:lnTo>
                  <a:pt x="2197252" y="59448"/>
                </a:lnTo>
                <a:lnTo>
                  <a:pt x="2173681" y="59448"/>
                </a:lnTo>
                <a:lnTo>
                  <a:pt x="2114702" y="93700"/>
                </a:lnTo>
                <a:lnTo>
                  <a:pt x="2113686" y="97586"/>
                </a:lnTo>
                <a:lnTo>
                  <a:pt x="2117242" y="103657"/>
                </a:lnTo>
                <a:lnTo>
                  <a:pt x="2121179" y="104686"/>
                </a:lnTo>
                <a:lnTo>
                  <a:pt x="2198941" y="59448"/>
                </a:lnTo>
                <a:close/>
              </a:path>
              <a:path w="2210435" h="104775">
                <a:moveTo>
                  <a:pt x="2209825" y="53124"/>
                </a:moveTo>
                <a:lnTo>
                  <a:pt x="2121306" y="1282"/>
                </a:lnTo>
                <a:lnTo>
                  <a:pt x="2117369" y="2298"/>
                </a:lnTo>
                <a:lnTo>
                  <a:pt x="2113813" y="8343"/>
                </a:lnTo>
                <a:lnTo>
                  <a:pt x="2114829" y="12242"/>
                </a:lnTo>
                <a:lnTo>
                  <a:pt x="2173770" y="46723"/>
                </a:lnTo>
                <a:lnTo>
                  <a:pt x="1219225" y="45186"/>
                </a:lnTo>
                <a:lnTo>
                  <a:pt x="1219225" y="57886"/>
                </a:lnTo>
                <a:lnTo>
                  <a:pt x="2173744" y="59423"/>
                </a:lnTo>
                <a:lnTo>
                  <a:pt x="2197252" y="59448"/>
                </a:lnTo>
                <a:lnTo>
                  <a:pt x="2199005" y="59423"/>
                </a:lnTo>
                <a:lnTo>
                  <a:pt x="2209825" y="53124"/>
                </a:lnTo>
                <a:close/>
              </a:path>
            </a:pathLst>
          </a:custGeom>
          <a:solidFill>
            <a:srgbClr val="497DBA"/>
          </a:solidFill>
        </p:spPr>
        <p:txBody>
          <a:bodyPr wrap="square" lIns="0" tIns="0" rIns="0" bIns="0" rtlCol="0"/>
          <a:lstStyle/>
          <a:p>
            <a:endParaRPr/>
          </a:p>
        </p:txBody>
      </p:sp>
      <p:sp>
        <p:nvSpPr>
          <p:cNvPr id="14" name="object 14"/>
          <p:cNvSpPr txBox="1"/>
          <p:nvPr/>
        </p:nvSpPr>
        <p:spPr>
          <a:xfrm>
            <a:off x="2178512" y="5810577"/>
            <a:ext cx="254000" cy="386080"/>
          </a:xfrm>
          <a:prstGeom prst="rect">
            <a:avLst/>
          </a:prstGeom>
        </p:spPr>
        <p:txBody>
          <a:bodyPr vert="horz" wrap="square" lIns="0" tIns="13970" rIns="0" bIns="0" rtlCol="0">
            <a:spAutoFit/>
          </a:bodyPr>
          <a:lstStyle/>
          <a:p>
            <a:pPr marL="12700">
              <a:lnSpc>
                <a:spcPct val="100000"/>
              </a:lnSpc>
              <a:spcBef>
                <a:spcPts val="110"/>
              </a:spcBef>
            </a:pPr>
            <a:r>
              <a:rPr sz="2350" spc="505" dirty="0">
                <a:latin typeface="Symbol"/>
                <a:cs typeface="Symbol"/>
              </a:rPr>
              <a:t></a:t>
            </a:r>
            <a:endParaRPr sz="2350">
              <a:latin typeface="Symbol"/>
              <a:cs typeface="Symbol"/>
            </a:endParaRPr>
          </a:p>
        </p:txBody>
      </p:sp>
      <p:sp>
        <p:nvSpPr>
          <p:cNvPr id="15" name="object 15"/>
          <p:cNvSpPr txBox="1"/>
          <p:nvPr/>
        </p:nvSpPr>
        <p:spPr>
          <a:xfrm>
            <a:off x="1051966" y="4256608"/>
            <a:ext cx="239395"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2r</a:t>
            </a:r>
            <a:endParaRPr sz="2000">
              <a:latin typeface="Times New Roman"/>
              <a:cs typeface="Times New Roman"/>
            </a:endParaRPr>
          </a:p>
        </p:txBody>
      </p:sp>
      <p:sp>
        <p:nvSpPr>
          <p:cNvPr id="16" name="object 16"/>
          <p:cNvSpPr txBox="1"/>
          <p:nvPr/>
        </p:nvSpPr>
        <p:spPr>
          <a:xfrm>
            <a:off x="3584575" y="4866894"/>
            <a:ext cx="2043430"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Times New Roman"/>
                <a:cs typeface="Times New Roman"/>
              </a:rPr>
              <a:t>Silent</a:t>
            </a:r>
            <a:r>
              <a:rPr sz="2000" spc="-50" dirty="0">
                <a:latin typeface="Times New Roman"/>
                <a:cs typeface="Times New Roman"/>
              </a:rPr>
              <a:t> </a:t>
            </a:r>
            <a:r>
              <a:rPr sz="2000" dirty="0">
                <a:latin typeface="Times New Roman"/>
                <a:cs typeface="Times New Roman"/>
              </a:rPr>
              <a:t>water</a:t>
            </a:r>
            <a:r>
              <a:rPr sz="2000" spc="-30" dirty="0">
                <a:latin typeface="Times New Roman"/>
                <a:cs typeface="Times New Roman"/>
              </a:rPr>
              <a:t> </a:t>
            </a:r>
            <a:r>
              <a:rPr sz="2000" dirty="0">
                <a:latin typeface="Times New Roman"/>
                <a:cs typeface="Times New Roman"/>
              </a:rPr>
              <a:t>surface</a:t>
            </a:r>
            <a:endParaRPr sz="2000">
              <a:latin typeface="Times New Roman"/>
              <a:cs typeface="Times New Roman"/>
            </a:endParaRPr>
          </a:p>
        </p:txBody>
      </p:sp>
      <p:sp>
        <p:nvSpPr>
          <p:cNvPr id="17" name="object 17"/>
          <p:cNvSpPr txBox="1"/>
          <p:nvPr/>
        </p:nvSpPr>
        <p:spPr>
          <a:xfrm>
            <a:off x="459740" y="6286601"/>
            <a:ext cx="3446779"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Fig:c</a:t>
            </a:r>
            <a:r>
              <a:rPr sz="1800" b="1" spc="-30" dirty="0">
                <a:latin typeface="Times New Roman"/>
                <a:cs typeface="Times New Roman"/>
              </a:rPr>
              <a:t> </a:t>
            </a:r>
            <a:r>
              <a:rPr sz="1800" dirty="0">
                <a:latin typeface="Times New Roman"/>
                <a:cs typeface="Times New Roman"/>
              </a:rPr>
              <a:t>Representation</a:t>
            </a:r>
            <a:r>
              <a:rPr sz="1800" spc="-35"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water</a:t>
            </a:r>
            <a:r>
              <a:rPr sz="1800" spc="-40" dirty="0">
                <a:latin typeface="Times New Roman"/>
                <a:cs typeface="Times New Roman"/>
              </a:rPr>
              <a:t> </a:t>
            </a:r>
            <a:r>
              <a:rPr sz="1800" dirty="0">
                <a:latin typeface="Times New Roman"/>
                <a:cs typeface="Times New Roman"/>
              </a:rPr>
              <a:t>waves.</a:t>
            </a:r>
            <a:endParaRPr sz="1800">
              <a:latin typeface="Times New Roman"/>
              <a:cs typeface="Times New Roman"/>
            </a:endParaRPr>
          </a:p>
        </p:txBody>
      </p:sp>
      <p:sp>
        <p:nvSpPr>
          <p:cNvPr id="18" name="object 18"/>
          <p:cNvSpPr/>
          <p:nvPr/>
        </p:nvSpPr>
        <p:spPr>
          <a:xfrm>
            <a:off x="4260977" y="4536947"/>
            <a:ext cx="119380" cy="458470"/>
          </a:xfrm>
          <a:custGeom>
            <a:avLst/>
            <a:gdLst/>
            <a:ahLst/>
            <a:cxnLst/>
            <a:rect l="l" t="t" r="r" b="b"/>
            <a:pathLst>
              <a:path w="119379" h="458470">
                <a:moveTo>
                  <a:pt x="78304" y="24823"/>
                </a:moveTo>
                <a:lnTo>
                  <a:pt x="70160" y="34618"/>
                </a:lnTo>
                <a:lnTo>
                  <a:pt x="0" y="456183"/>
                </a:lnTo>
                <a:lnTo>
                  <a:pt x="12446" y="458215"/>
                </a:lnTo>
                <a:lnTo>
                  <a:pt x="82762" y="36554"/>
                </a:lnTo>
                <a:lnTo>
                  <a:pt x="78304" y="24823"/>
                </a:lnTo>
                <a:close/>
              </a:path>
              <a:path w="119379" h="458470">
                <a:moveTo>
                  <a:pt x="86717" y="11302"/>
                </a:moveTo>
                <a:lnTo>
                  <a:pt x="74040" y="11302"/>
                </a:lnTo>
                <a:lnTo>
                  <a:pt x="86613" y="13462"/>
                </a:lnTo>
                <a:lnTo>
                  <a:pt x="82762" y="36554"/>
                </a:lnTo>
                <a:lnTo>
                  <a:pt x="105790" y="97154"/>
                </a:lnTo>
                <a:lnTo>
                  <a:pt x="106934" y="100456"/>
                </a:lnTo>
                <a:lnTo>
                  <a:pt x="110617" y="102107"/>
                </a:lnTo>
                <a:lnTo>
                  <a:pt x="117221" y="99568"/>
                </a:lnTo>
                <a:lnTo>
                  <a:pt x="118872" y="95884"/>
                </a:lnTo>
                <a:lnTo>
                  <a:pt x="117601" y="92582"/>
                </a:lnTo>
                <a:lnTo>
                  <a:pt x="86717" y="11302"/>
                </a:lnTo>
                <a:close/>
              </a:path>
              <a:path w="119379" h="458470">
                <a:moveTo>
                  <a:pt x="82423" y="0"/>
                </a:moveTo>
                <a:lnTo>
                  <a:pt x="19050" y="76200"/>
                </a:lnTo>
                <a:lnTo>
                  <a:pt x="16890" y="78866"/>
                </a:lnTo>
                <a:lnTo>
                  <a:pt x="17272" y="82931"/>
                </a:lnTo>
                <a:lnTo>
                  <a:pt x="19938" y="85089"/>
                </a:lnTo>
                <a:lnTo>
                  <a:pt x="22606" y="87375"/>
                </a:lnTo>
                <a:lnTo>
                  <a:pt x="26670" y="86994"/>
                </a:lnTo>
                <a:lnTo>
                  <a:pt x="28828" y="84327"/>
                </a:lnTo>
                <a:lnTo>
                  <a:pt x="70160" y="34618"/>
                </a:lnTo>
                <a:lnTo>
                  <a:pt x="74040" y="11302"/>
                </a:lnTo>
                <a:lnTo>
                  <a:pt x="86717" y="11302"/>
                </a:lnTo>
                <a:lnTo>
                  <a:pt x="82423" y="0"/>
                </a:lnTo>
                <a:close/>
              </a:path>
              <a:path w="119379" h="458470">
                <a:moveTo>
                  <a:pt x="86423" y="14604"/>
                </a:moveTo>
                <a:lnTo>
                  <a:pt x="74422" y="14604"/>
                </a:lnTo>
                <a:lnTo>
                  <a:pt x="85217" y="16509"/>
                </a:lnTo>
                <a:lnTo>
                  <a:pt x="78304" y="24823"/>
                </a:lnTo>
                <a:lnTo>
                  <a:pt x="82762" y="36554"/>
                </a:lnTo>
                <a:lnTo>
                  <a:pt x="86423" y="14604"/>
                </a:lnTo>
                <a:close/>
              </a:path>
              <a:path w="119379" h="458470">
                <a:moveTo>
                  <a:pt x="74040" y="11302"/>
                </a:moveTo>
                <a:lnTo>
                  <a:pt x="70160" y="34618"/>
                </a:lnTo>
                <a:lnTo>
                  <a:pt x="78304" y="24823"/>
                </a:lnTo>
                <a:lnTo>
                  <a:pt x="74422" y="14604"/>
                </a:lnTo>
                <a:lnTo>
                  <a:pt x="86423" y="14604"/>
                </a:lnTo>
                <a:lnTo>
                  <a:pt x="86613" y="13462"/>
                </a:lnTo>
                <a:lnTo>
                  <a:pt x="74040" y="11302"/>
                </a:lnTo>
                <a:close/>
              </a:path>
              <a:path w="119379" h="458470">
                <a:moveTo>
                  <a:pt x="74422" y="14604"/>
                </a:moveTo>
                <a:lnTo>
                  <a:pt x="78304" y="24823"/>
                </a:lnTo>
                <a:lnTo>
                  <a:pt x="85217" y="16509"/>
                </a:lnTo>
                <a:lnTo>
                  <a:pt x="74422" y="14604"/>
                </a:lnTo>
                <a:close/>
              </a:path>
            </a:pathLst>
          </a:custGeom>
          <a:solidFill>
            <a:srgbClr val="497DBA"/>
          </a:solidFill>
        </p:spPr>
        <p:txBody>
          <a:bodyPr wrap="square" lIns="0" tIns="0" rIns="0" bIns="0" rtlCol="0"/>
          <a:lstStyle/>
          <a:p>
            <a:endParaRPr/>
          </a:p>
        </p:txBody>
      </p:sp>
      <p:sp>
        <p:nvSpPr>
          <p:cNvPr id="19" name="object 19"/>
          <p:cNvSpPr/>
          <p:nvPr/>
        </p:nvSpPr>
        <p:spPr>
          <a:xfrm>
            <a:off x="6400800" y="5684520"/>
            <a:ext cx="762000" cy="1905"/>
          </a:xfrm>
          <a:custGeom>
            <a:avLst/>
            <a:gdLst/>
            <a:ahLst/>
            <a:cxnLst/>
            <a:rect l="l" t="t" r="r" b="b"/>
            <a:pathLst>
              <a:path w="762000" h="1904">
                <a:moveTo>
                  <a:pt x="0" y="0"/>
                </a:moveTo>
                <a:lnTo>
                  <a:pt x="762000" y="1587"/>
                </a:lnTo>
              </a:path>
            </a:pathLst>
          </a:custGeom>
          <a:ln w="9144">
            <a:solidFill>
              <a:srgbClr val="497DBA"/>
            </a:solidFill>
          </a:ln>
        </p:spPr>
        <p:txBody>
          <a:bodyPr wrap="square" lIns="0" tIns="0" rIns="0" bIns="0" rtlCol="0"/>
          <a:lstStyle/>
          <a:p>
            <a:endParaRPr/>
          </a:p>
        </p:txBody>
      </p:sp>
      <p:grpSp>
        <p:nvGrpSpPr>
          <p:cNvPr id="20" name="object 20"/>
          <p:cNvGrpSpPr/>
          <p:nvPr/>
        </p:nvGrpSpPr>
        <p:grpSpPr>
          <a:xfrm>
            <a:off x="4643628" y="5824728"/>
            <a:ext cx="4352925" cy="635635"/>
            <a:chOff x="4643628" y="5824728"/>
            <a:chExt cx="4352925" cy="635635"/>
          </a:xfrm>
        </p:grpSpPr>
        <p:sp>
          <p:nvSpPr>
            <p:cNvPr id="21" name="object 21"/>
            <p:cNvSpPr/>
            <p:nvPr/>
          </p:nvSpPr>
          <p:spPr>
            <a:xfrm>
              <a:off x="6769481" y="5874994"/>
              <a:ext cx="109220" cy="541655"/>
            </a:xfrm>
            <a:custGeom>
              <a:avLst/>
              <a:gdLst/>
              <a:ahLst/>
              <a:cxnLst/>
              <a:rect l="l" t="t" r="r" b="b"/>
              <a:pathLst>
                <a:path w="109220" h="541654">
                  <a:moveTo>
                    <a:pt x="12319" y="445998"/>
                  </a:moveTo>
                  <a:lnTo>
                    <a:pt x="9271" y="447814"/>
                  </a:lnTo>
                  <a:lnTo>
                    <a:pt x="6350" y="449618"/>
                  </a:lnTo>
                  <a:lnTo>
                    <a:pt x="5334" y="453529"/>
                  </a:lnTo>
                  <a:lnTo>
                    <a:pt x="7112" y="456526"/>
                  </a:lnTo>
                  <a:lnTo>
                    <a:pt x="58293" y="541388"/>
                  </a:lnTo>
                  <a:lnTo>
                    <a:pt x="65360" y="528878"/>
                  </a:lnTo>
                  <a:lnTo>
                    <a:pt x="51816" y="528878"/>
                  </a:lnTo>
                  <a:lnTo>
                    <a:pt x="51468" y="505369"/>
                  </a:lnTo>
                  <a:lnTo>
                    <a:pt x="18034" y="449973"/>
                  </a:lnTo>
                  <a:lnTo>
                    <a:pt x="16255" y="446963"/>
                  </a:lnTo>
                  <a:lnTo>
                    <a:pt x="12319" y="445998"/>
                  </a:lnTo>
                  <a:close/>
                </a:path>
                <a:path w="109220" h="541654">
                  <a:moveTo>
                    <a:pt x="51468" y="505369"/>
                  </a:moveTo>
                  <a:lnTo>
                    <a:pt x="51816" y="528878"/>
                  </a:lnTo>
                  <a:lnTo>
                    <a:pt x="64516" y="528700"/>
                  </a:lnTo>
                  <a:lnTo>
                    <a:pt x="64471" y="525665"/>
                  </a:lnTo>
                  <a:lnTo>
                    <a:pt x="52577" y="525665"/>
                  </a:lnTo>
                  <a:lnTo>
                    <a:pt x="57966" y="516134"/>
                  </a:lnTo>
                  <a:lnTo>
                    <a:pt x="51468" y="505369"/>
                  </a:lnTo>
                  <a:close/>
                </a:path>
                <a:path w="109220" h="541654">
                  <a:moveTo>
                    <a:pt x="101600" y="444690"/>
                  </a:moveTo>
                  <a:lnTo>
                    <a:pt x="97663" y="445769"/>
                  </a:lnTo>
                  <a:lnTo>
                    <a:pt x="96012" y="448830"/>
                  </a:lnTo>
                  <a:lnTo>
                    <a:pt x="64168" y="505161"/>
                  </a:lnTo>
                  <a:lnTo>
                    <a:pt x="64516" y="528700"/>
                  </a:lnTo>
                  <a:lnTo>
                    <a:pt x="51816" y="528878"/>
                  </a:lnTo>
                  <a:lnTo>
                    <a:pt x="65360" y="528878"/>
                  </a:lnTo>
                  <a:lnTo>
                    <a:pt x="107061" y="455066"/>
                  </a:lnTo>
                  <a:lnTo>
                    <a:pt x="108712" y="452005"/>
                  </a:lnTo>
                  <a:lnTo>
                    <a:pt x="107696" y="448132"/>
                  </a:lnTo>
                  <a:lnTo>
                    <a:pt x="101600" y="444690"/>
                  </a:lnTo>
                  <a:close/>
                </a:path>
                <a:path w="109220" h="541654">
                  <a:moveTo>
                    <a:pt x="57966" y="516134"/>
                  </a:moveTo>
                  <a:lnTo>
                    <a:pt x="52577" y="525665"/>
                  </a:lnTo>
                  <a:lnTo>
                    <a:pt x="63626" y="525513"/>
                  </a:lnTo>
                  <a:lnTo>
                    <a:pt x="57966" y="516134"/>
                  </a:lnTo>
                  <a:close/>
                </a:path>
                <a:path w="109220" h="541654">
                  <a:moveTo>
                    <a:pt x="64168" y="505161"/>
                  </a:moveTo>
                  <a:lnTo>
                    <a:pt x="57966" y="516134"/>
                  </a:lnTo>
                  <a:lnTo>
                    <a:pt x="63626" y="525513"/>
                  </a:lnTo>
                  <a:lnTo>
                    <a:pt x="52577" y="525665"/>
                  </a:lnTo>
                  <a:lnTo>
                    <a:pt x="64471" y="525665"/>
                  </a:lnTo>
                  <a:lnTo>
                    <a:pt x="64168" y="505161"/>
                  </a:lnTo>
                  <a:close/>
                </a:path>
                <a:path w="109220" h="541654">
                  <a:moveTo>
                    <a:pt x="50804" y="25166"/>
                  </a:moveTo>
                  <a:lnTo>
                    <a:pt x="44544" y="36275"/>
                  </a:lnTo>
                  <a:lnTo>
                    <a:pt x="51468" y="505369"/>
                  </a:lnTo>
                  <a:lnTo>
                    <a:pt x="57966" y="516134"/>
                  </a:lnTo>
                  <a:lnTo>
                    <a:pt x="64168" y="505161"/>
                  </a:lnTo>
                  <a:lnTo>
                    <a:pt x="57240" y="35860"/>
                  </a:lnTo>
                  <a:lnTo>
                    <a:pt x="50804" y="25166"/>
                  </a:lnTo>
                  <a:close/>
                </a:path>
                <a:path w="109220" h="541654">
                  <a:moveTo>
                    <a:pt x="50419" y="0"/>
                  </a:moveTo>
                  <a:lnTo>
                    <a:pt x="1777" y="86321"/>
                  </a:lnTo>
                  <a:lnTo>
                    <a:pt x="0" y="89369"/>
                  </a:lnTo>
                  <a:lnTo>
                    <a:pt x="1143" y="93243"/>
                  </a:lnTo>
                  <a:lnTo>
                    <a:pt x="7239" y="96697"/>
                  </a:lnTo>
                  <a:lnTo>
                    <a:pt x="11049" y="95618"/>
                  </a:lnTo>
                  <a:lnTo>
                    <a:pt x="12826" y="92557"/>
                  </a:lnTo>
                  <a:lnTo>
                    <a:pt x="44544" y="36275"/>
                  </a:lnTo>
                  <a:lnTo>
                    <a:pt x="44196" y="12687"/>
                  </a:lnTo>
                  <a:lnTo>
                    <a:pt x="56896" y="12496"/>
                  </a:lnTo>
                  <a:lnTo>
                    <a:pt x="57955" y="12496"/>
                  </a:lnTo>
                  <a:lnTo>
                    <a:pt x="50419" y="0"/>
                  </a:lnTo>
                  <a:close/>
                </a:path>
                <a:path w="109220" h="541654">
                  <a:moveTo>
                    <a:pt x="57955" y="12496"/>
                  </a:moveTo>
                  <a:lnTo>
                    <a:pt x="56896" y="12496"/>
                  </a:lnTo>
                  <a:lnTo>
                    <a:pt x="57240" y="35860"/>
                  </a:lnTo>
                  <a:lnTo>
                    <a:pt x="90677" y="91414"/>
                  </a:lnTo>
                  <a:lnTo>
                    <a:pt x="92583" y="94424"/>
                  </a:lnTo>
                  <a:lnTo>
                    <a:pt x="96393" y="95389"/>
                  </a:lnTo>
                  <a:lnTo>
                    <a:pt x="102489" y="91757"/>
                  </a:lnTo>
                  <a:lnTo>
                    <a:pt x="103377" y="87858"/>
                  </a:lnTo>
                  <a:lnTo>
                    <a:pt x="101600" y="84861"/>
                  </a:lnTo>
                  <a:lnTo>
                    <a:pt x="57955" y="12496"/>
                  </a:lnTo>
                  <a:close/>
                </a:path>
                <a:path w="109220" h="541654">
                  <a:moveTo>
                    <a:pt x="56896" y="12496"/>
                  </a:moveTo>
                  <a:lnTo>
                    <a:pt x="44196" y="12687"/>
                  </a:lnTo>
                  <a:lnTo>
                    <a:pt x="44544" y="36275"/>
                  </a:lnTo>
                  <a:lnTo>
                    <a:pt x="50804" y="25166"/>
                  </a:lnTo>
                  <a:lnTo>
                    <a:pt x="45212" y="15874"/>
                  </a:lnTo>
                  <a:lnTo>
                    <a:pt x="56134" y="15709"/>
                  </a:lnTo>
                  <a:lnTo>
                    <a:pt x="56943" y="15709"/>
                  </a:lnTo>
                  <a:lnTo>
                    <a:pt x="56896" y="12496"/>
                  </a:lnTo>
                  <a:close/>
                </a:path>
                <a:path w="109220" h="541654">
                  <a:moveTo>
                    <a:pt x="56943" y="15709"/>
                  </a:moveTo>
                  <a:lnTo>
                    <a:pt x="56134" y="15709"/>
                  </a:lnTo>
                  <a:lnTo>
                    <a:pt x="50804" y="25166"/>
                  </a:lnTo>
                  <a:lnTo>
                    <a:pt x="57240" y="35860"/>
                  </a:lnTo>
                  <a:lnTo>
                    <a:pt x="56943" y="15709"/>
                  </a:lnTo>
                  <a:close/>
                </a:path>
                <a:path w="109220" h="541654">
                  <a:moveTo>
                    <a:pt x="56134" y="15709"/>
                  </a:moveTo>
                  <a:lnTo>
                    <a:pt x="45212" y="15874"/>
                  </a:lnTo>
                  <a:lnTo>
                    <a:pt x="50804" y="25166"/>
                  </a:lnTo>
                  <a:lnTo>
                    <a:pt x="56134" y="15709"/>
                  </a:lnTo>
                  <a:close/>
                </a:path>
              </a:pathLst>
            </a:custGeom>
            <a:solidFill>
              <a:srgbClr val="497DBA"/>
            </a:solidFill>
          </p:spPr>
          <p:txBody>
            <a:bodyPr wrap="square" lIns="0" tIns="0" rIns="0" bIns="0" rtlCol="0"/>
            <a:lstStyle/>
            <a:p>
              <a:endParaRPr/>
            </a:p>
          </p:txBody>
        </p:sp>
        <p:sp>
          <p:nvSpPr>
            <p:cNvPr id="22" name="object 22"/>
            <p:cNvSpPr/>
            <p:nvPr/>
          </p:nvSpPr>
          <p:spPr>
            <a:xfrm>
              <a:off x="5395722" y="5837682"/>
              <a:ext cx="2834640" cy="609600"/>
            </a:xfrm>
            <a:custGeom>
              <a:avLst/>
              <a:gdLst/>
              <a:ahLst/>
              <a:cxnLst/>
              <a:rect l="l" t="t" r="r" b="b"/>
              <a:pathLst>
                <a:path w="2834640" h="609600">
                  <a:moveTo>
                    <a:pt x="1158239" y="304800"/>
                  </a:moveTo>
                  <a:lnTo>
                    <a:pt x="1162659" y="255491"/>
                  </a:lnTo>
                  <a:lnTo>
                    <a:pt x="1175401" y="209082"/>
                  </a:lnTo>
                  <a:lnTo>
                    <a:pt x="1195690" y="166347"/>
                  </a:lnTo>
                  <a:lnTo>
                    <a:pt x="1222753" y="128060"/>
                  </a:lnTo>
                  <a:lnTo>
                    <a:pt x="1255815" y="94998"/>
                  </a:lnTo>
                  <a:lnTo>
                    <a:pt x="1294101" y="67933"/>
                  </a:lnTo>
                  <a:lnTo>
                    <a:pt x="1336837" y="47642"/>
                  </a:lnTo>
                  <a:lnTo>
                    <a:pt x="1383248" y="34899"/>
                  </a:lnTo>
                  <a:lnTo>
                    <a:pt x="1432559" y="30480"/>
                  </a:lnTo>
                  <a:lnTo>
                    <a:pt x="1481871" y="34899"/>
                  </a:lnTo>
                  <a:lnTo>
                    <a:pt x="1528282" y="47642"/>
                  </a:lnTo>
                  <a:lnTo>
                    <a:pt x="1571018" y="67933"/>
                  </a:lnTo>
                  <a:lnTo>
                    <a:pt x="1609304" y="94998"/>
                  </a:lnTo>
                  <a:lnTo>
                    <a:pt x="1642366" y="128060"/>
                  </a:lnTo>
                  <a:lnTo>
                    <a:pt x="1669429" y="166347"/>
                  </a:lnTo>
                  <a:lnTo>
                    <a:pt x="1689718" y="209082"/>
                  </a:lnTo>
                  <a:lnTo>
                    <a:pt x="1702460" y="255491"/>
                  </a:lnTo>
                  <a:lnTo>
                    <a:pt x="1706879" y="304800"/>
                  </a:lnTo>
                  <a:lnTo>
                    <a:pt x="1702460" y="354108"/>
                  </a:lnTo>
                  <a:lnTo>
                    <a:pt x="1689718" y="400517"/>
                  </a:lnTo>
                  <a:lnTo>
                    <a:pt x="1669429" y="443252"/>
                  </a:lnTo>
                  <a:lnTo>
                    <a:pt x="1642366" y="481539"/>
                  </a:lnTo>
                  <a:lnTo>
                    <a:pt x="1609304" y="514601"/>
                  </a:lnTo>
                  <a:lnTo>
                    <a:pt x="1571018" y="541666"/>
                  </a:lnTo>
                  <a:lnTo>
                    <a:pt x="1528282" y="561957"/>
                  </a:lnTo>
                  <a:lnTo>
                    <a:pt x="1481871" y="574700"/>
                  </a:lnTo>
                  <a:lnTo>
                    <a:pt x="1432559" y="579120"/>
                  </a:lnTo>
                  <a:lnTo>
                    <a:pt x="1383248" y="574700"/>
                  </a:lnTo>
                  <a:lnTo>
                    <a:pt x="1336837" y="561957"/>
                  </a:lnTo>
                  <a:lnTo>
                    <a:pt x="1294101" y="541666"/>
                  </a:lnTo>
                  <a:lnTo>
                    <a:pt x="1255815" y="514601"/>
                  </a:lnTo>
                  <a:lnTo>
                    <a:pt x="1222753" y="481539"/>
                  </a:lnTo>
                  <a:lnTo>
                    <a:pt x="1195690" y="443252"/>
                  </a:lnTo>
                  <a:lnTo>
                    <a:pt x="1175401" y="400517"/>
                  </a:lnTo>
                  <a:lnTo>
                    <a:pt x="1162659" y="354108"/>
                  </a:lnTo>
                  <a:lnTo>
                    <a:pt x="1158239" y="304800"/>
                  </a:lnTo>
                  <a:close/>
                </a:path>
                <a:path w="2834640" h="609600">
                  <a:moveTo>
                    <a:pt x="0" y="335280"/>
                  </a:moveTo>
                  <a:lnTo>
                    <a:pt x="4419" y="285971"/>
                  </a:lnTo>
                  <a:lnTo>
                    <a:pt x="17161" y="239562"/>
                  </a:lnTo>
                  <a:lnTo>
                    <a:pt x="37450" y="196827"/>
                  </a:lnTo>
                  <a:lnTo>
                    <a:pt x="64513" y="158540"/>
                  </a:lnTo>
                  <a:lnTo>
                    <a:pt x="97575" y="125478"/>
                  </a:lnTo>
                  <a:lnTo>
                    <a:pt x="135861" y="98413"/>
                  </a:lnTo>
                  <a:lnTo>
                    <a:pt x="178597" y="78122"/>
                  </a:lnTo>
                  <a:lnTo>
                    <a:pt x="225008" y="65379"/>
                  </a:lnTo>
                  <a:lnTo>
                    <a:pt x="274319" y="60960"/>
                  </a:lnTo>
                  <a:lnTo>
                    <a:pt x="323631" y="65379"/>
                  </a:lnTo>
                  <a:lnTo>
                    <a:pt x="370042" y="78122"/>
                  </a:lnTo>
                  <a:lnTo>
                    <a:pt x="412778" y="98413"/>
                  </a:lnTo>
                  <a:lnTo>
                    <a:pt x="451064" y="125478"/>
                  </a:lnTo>
                  <a:lnTo>
                    <a:pt x="484126" y="158540"/>
                  </a:lnTo>
                  <a:lnTo>
                    <a:pt x="511189" y="196827"/>
                  </a:lnTo>
                  <a:lnTo>
                    <a:pt x="531478" y="239562"/>
                  </a:lnTo>
                  <a:lnTo>
                    <a:pt x="544220" y="285971"/>
                  </a:lnTo>
                  <a:lnTo>
                    <a:pt x="548639" y="335280"/>
                  </a:lnTo>
                  <a:lnTo>
                    <a:pt x="544220" y="384588"/>
                  </a:lnTo>
                  <a:lnTo>
                    <a:pt x="531478" y="430997"/>
                  </a:lnTo>
                  <a:lnTo>
                    <a:pt x="511189" y="473732"/>
                  </a:lnTo>
                  <a:lnTo>
                    <a:pt x="484126" y="512019"/>
                  </a:lnTo>
                  <a:lnTo>
                    <a:pt x="451064" y="545081"/>
                  </a:lnTo>
                  <a:lnTo>
                    <a:pt x="412778" y="572146"/>
                  </a:lnTo>
                  <a:lnTo>
                    <a:pt x="370042" y="592437"/>
                  </a:lnTo>
                  <a:lnTo>
                    <a:pt x="323631" y="605180"/>
                  </a:lnTo>
                  <a:lnTo>
                    <a:pt x="274319" y="609600"/>
                  </a:lnTo>
                  <a:lnTo>
                    <a:pt x="225008" y="605180"/>
                  </a:lnTo>
                  <a:lnTo>
                    <a:pt x="178597" y="592437"/>
                  </a:lnTo>
                  <a:lnTo>
                    <a:pt x="135861" y="572146"/>
                  </a:lnTo>
                  <a:lnTo>
                    <a:pt x="97575" y="545081"/>
                  </a:lnTo>
                  <a:lnTo>
                    <a:pt x="64513" y="512019"/>
                  </a:lnTo>
                  <a:lnTo>
                    <a:pt x="37450" y="473732"/>
                  </a:lnTo>
                  <a:lnTo>
                    <a:pt x="17161" y="430997"/>
                  </a:lnTo>
                  <a:lnTo>
                    <a:pt x="4419" y="384588"/>
                  </a:lnTo>
                  <a:lnTo>
                    <a:pt x="0" y="335280"/>
                  </a:lnTo>
                  <a:close/>
                </a:path>
                <a:path w="2834640" h="609600">
                  <a:moveTo>
                    <a:pt x="2286000" y="275082"/>
                  </a:moveTo>
                  <a:lnTo>
                    <a:pt x="2290419" y="225633"/>
                  </a:lnTo>
                  <a:lnTo>
                    <a:pt x="2303161" y="179094"/>
                  </a:lnTo>
                  <a:lnTo>
                    <a:pt x="2323450" y="136239"/>
                  </a:lnTo>
                  <a:lnTo>
                    <a:pt x="2350513" y="97847"/>
                  </a:lnTo>
                  <a:lnTo>
                    <a:pt x="2383575" y="64693"/>
                  </a:lnTo>
                  <a:lnTo>
                    <a:pt x="2421861" y="37555"/>
                  </a:lnTo>
                  <a:lnTo>
                    <a:pt x="2464597" y="17209"/>
                  </a:lnTo>
                  <a:lnTo>
                    <a:pt x="2511008" y="4431"/>
                  </a:lnTo>
                  <a:lnTo>
                    <a:pt x="2560320" y="0"/>
                  </a:lnTo>
                  <a:lnTo>
                    <a:pt x="2609631" y="4431"/>
                  </a:lnTo>
                  <a:lnTo>
                    <a:pt x="2656042" y="17209"/>
                  </a:lnTo>
                  <a:lnTo>
                    <a:pt x="2698778" y="37555"/>
                  </a:lnTo>
                  <a:lnTo>
                    <a:pt x="2737064" y="64693"/>
                  </a:lnTo>
                  <a:lnTo>
                    <a:pt x="2770126" y="97847"/>
                  </a:lnTo>
                  <a:lnTo>
                    <a:pt x="2797189" y="136239"/>
                  </a:lnTo>
                  <a:lnTo>
                    <a:pt x="2817478" y="179094"/>
                  </a:lnTo>
                  <a:lnTo>
                    <a:pt x="2830220" y="225633"/>
                  </a:lnTo>
                  <a:lnTo>
                    <a:pt x="2834639" y="275082"/>
                  </a:lnTo>
                  <a:lnTo>
                    <a:pt x="2830220" y="324526"/>
                  </a:lnTo>
                  <a:lnTo>
                    <a:pt x="2817478" y="371064"/>
                  </a:lnTo>
                  <a:lnTo>
                    <a:pt x="2797189" y="413918"/>
                  </a:lnTo>
                  <a:lnTo>
                    <a:pt x="2770126" y="452311"/>
                  </a:lnTo>
                  <a:lnTo>
                    <a:pt x="2737064" y="485466"/>
                  </a:lnTo>
                  <a:lnTo>
                    <a:pt x="2698778" y="512605"/>
                  </a:lnTo>
                  <a:lnTo>
                    <a:pt x="2656042" y="532953"/>
                  </a:lnTo>
                  <a:lnTo>
                    <a:pt x="2609631" y="545731"/>
                  </a:lnTo>
                  <a:lnTo>
                    <a:pt x="2560320" y="550164"/>
                  </a:lnTo>
                  <a:lnTo>
                    <a:pt x="2511008" y="545731"/>
                  </a:lnTo>
                  <a:lnTo>
                    <a:pt x="2464597" y="532953"/>
                  </a:lnTo>
                  <a:lnTo>
                    <a:pt x="2421861" y="512605"/>
                  </a:lnTo>
                  <a:lnTo>
                    <a:pt x="2383575" y="485466"/>
                  </a:lnTo>
                  <a:lnTo>
                    <a:pt x="2350513" y="452311"/>
                  </a:lnTo>
                  <a:lnTo>
                    <a:pt x="2323450" y="413918"/>
                  </a:lnTo>
                  <a:lnTo>
                    <a:pt x="2303161" y="371064"/>
                  </a:lnTo>
                  <a:lnTo>
                    <a:pt x="2290419" y="324526"/>
                  </a:lnTo>
                  <a:lnTo>
                    <a:pt x="2286000" y="275082"/>
                  </a:lnTo>
                  <a:close/>
                </a:path>
              </a:pathLst>
            </a:custGeom>
            <a:ln w="25908">
              <a:solidFill>
                <a:srgbClr val="385D89"/>
              </a:solidFill>
            </a:ln>
          </p:spPr>
          <p:txBody>
            <a:bodyPr wrap="square" lIns="0" tIns="0" rIns="0" bIns="0" rtlCol="0"/>
            <a:lstStyle/>
            <a:p>
              <a:endParaRPr/>
            </a:p>
          </p:txBody>
        </p:sp>
        <p:sp>
          <p:nvSpPr>
            <p:cNvPr id="23" name="object 23"/>
            <p:cNvSpPr/>
            <p:nvPr/>
          </p:nvSpPr>
          <p:spPr>
            <a:xfrm>
              <a:off x="4648200" y="5875845"/>
              <a:ext cx="4343400" cy="549275"/>
            </a:xfrm>
            <a:custGeom>
              <a:avLst/>
              <a:gdLst/>
              <a:ahLst/>
              <a:cxnLst/>
              <a:rect l="l" t="t" r="r" b="b"/>
              <a:pathLst>
                <a:path w="4343400" h="549275">
                  <a:moveTo>
                    <a:pt x="0" y="28168"/>
                  </a:moveTo>
                  <a:lnTo>
                    <a:pt x="42007" y="61007"/>
                  </a:lnTo>
                  <a:lnTo>
                    <a:pt x="84027" y="93730"/>
                  </a:lnTo>
                  <a:lnTo>
                    <a:pt x="126071" y="126220"/>
                  </a:lnTo>
                  <a:lnTo>
                    <a:pt x="168150" y="158363"/>
                  </a:lnTo>
                  <a:lnTo>
                    <a:pt x="210274" y="190041"/>
                  </a:lnTo>
                  <a:lnTo>
                    <a:pt x="252456" y="221138"/>
                  </a:lnTo>
                  <a:lnTo>
                    <a:pt x="294705" y="251538"/>
                  </a:lnTo>
                  <a:lnTo>
                    <a:pt x="337034" y="281126"/>
                  </a:lnTo>
                  <a:lnTo>
                    <a:pt x="379453" y="309785"/>
                  </a:lnTo>
                  <a:lnTo>
                    <a:pt x="421974" y="337399"/>
                  </a:lnTo>
                  <a:lnTo>
                    <a:pt x="464607" y="363851"/>
                  </a:lnTo>
                  <a:lnTo>
                    <a:pt x="507365" y="389026"/>
                  </a:lnTo>
                  <a:lnTo>
                    <a:pt x="550257" y="412807"/>
                  </a:lnTo>
                  <a:lnTo>
                    <a:pt x="593295" y="435079"/>
                  </a:lnTo>
                  <a:lnTo>
                    <a:pt x="636490" y="455725"/>
                  </a:lnTo>
                  <a:lnTo>
                    <a:pt x="679854" y="474629"/>
                  </a:lnTo>
                  <a:lnTo>
                    <a:pt x="723397" y="491674"/>
                  </a:lnTo>
                  <a:lnTo>
                    <a:pt x="767131" y="506746"/>
                  </a:lnTo>
                  <a:lnTo>
                    <a:pt x="811067" y="519727"/>
                  </a:lnTo>
                  <a:lnTo>
                    <a:pt x="855215" y="530501"/>
                  </a:lnTo>
                  <a:lnTo>
                    <a:pt x="899588" y="538953"/>
                  </a:lnTo>
                  <a:lnTo>
                    <a:pt x="944195" y="544966"/>
                  </a:lnTo>
                  <a:lnTo>
                    <a:pt x="989049" y="548424"/>
                  </a:lnTo>
                  <a:lnTo>
                    <a:pt x="1034161" y="549211"/>
                  </a:lnTo>
                  <a:lnTo>
                    <a:pt x="1073086" y="546701"/>
                  </a:lnTo>
                  <a:lnTo>
                    <a:pt x="1112291" y="540373"/>
                  </a:lnTo>
                  <a:lnTo>
                    <a:pt x="1151756" y="530519"/>
                  </a:lnTo>
                  <a:lnTo>
                    <a:pt x="1191465" y="517436"/>
                  </a:lnTo>
                  <a:lnTo>
                    <a:pt x="1231400" y="501417"/>
                  </a:lnTo>
                  <a:lnTo>
                    <a:pt x="1271544" y="482757"/>
                  </a:lnTo>
                  <a:lnTo>
                    <a:pt x="1311878" y="461750"/>
                  </a:lnTo>
                  <a:lnTo>
                    <a:pt x="1352385" y="438691"/>
                  </a:lnTo>
                  <a:lnTo>
                    <a:pt x="1393047" y="413874"/>
                  </a:lnTo>
                  <a:lnTo>
                    <a:pt x="1433847" y="387594"/>
                  </a:lnTo>
                  <a:lnTo>
                    <a:pt x="1474767" y="360145"/>
                  </a:lnTo>
                  <a:lnTo>
                    <a:pt x="1515790" y="331821"/>
                  </a:lnTo>
                  <a:lnTo>
                    <a:pt x="1556898" y="302918"/>
                  </a:lnTo>
                  <a:lnTo>
                    <a:pt x="1598072" y="273729"/>
                  </a:lnTo>
                  <a:lnTo>
                    <a:pt x="1639297" y="244549"/>
                  </a:lnTo>
                  <a:lnTo>
                    <a:pt x="1680553" y="215672"/>
                  </a:lnTo>
                  <a:lnTo>
                    <a:pt x="1721823" y="187393"/>
                  </a:lnTo>
                  <a:lnTo>
                    <a:pt x="1763090" y="160007"/>
                  </a:lnTo>
                  <a:lnTo>
                    <a:pt x="1804337" y="133807"/>
                  </a:lnTo>
                  <a:lnTo>
                    <a:pt x="1845544" y="109089"/>
                  </a:lnTo>
                  <a:lnTo>
                    <a:pt x="1886696" y="86146"/>
                  </a:lnTo>
                  <a:lnTo>
                    <a:pt x="1927773" y="65273"/>
                  </a:lnTo>
                  <a:lnTo>
                    <a:pt x="1968759" y="46765"/>
                  </a:lnTo>
                  <a:lnTo>
                    <a:pt x="2009636" y="30916"/>
                  </a:lnTo>
                  <a:lnTo>
                    <a:pt x="2050386" y="18021"/>
                  </a:lnTo>
                  <a:lnTo>
                    <a:pt x="2090992" y="8373"/>
                  </a:lnTo>
                  <a:lnTo>
                    <a:pt x="2131436" y="2268"/>
                  </a:lnTo>
                  <a:lnTo>
                    <a:pt x="2171700" y="0"/>
                  </a:lnTo>
                  <a:lnTo>
                    <a:pt x="2213355" y="1877"/>
                  </a:lnTo>
                  <a:lnTo>
                    <a:pt x="2255006" y="7818"/>
                  </a:lnTo>
                  <a:lnTo>
                    <a:pt x="2296650" y="17500"/>
                  </a:lnTo>
                  <a:lnTo>
                    <a:pt x="2338281" y="30602"/>
                  </a:lnTo>
                  <a:lnTo>
                    <a:pt x="2379897" y="46801"/>
                  </a:lnTo>
                  <a:lnTo>
                    <a:pt x="2421493" y="65774"/>
                  </a:lnTo>
                  <a:lnTo>
                    <a:pt x="2463066" y="87202"/>
                  </a:lnTo>
                  <a:lnTo>
                    <a:pt x="2504611" y="110760"/>
                  </a:lnTo>
                  <a:lnTo>
                    <a:pt x="2546124" y="136128"/>
                  </a:lnTo>
                  <a:lnTo>
                    <a:pt x="2587601" y="162984"/>
                  </a:lnTo>
                  <a:lnTo>
                    <a:pt x="2629040" y="191005"/>
                  </a:lnTo>
                  <a:lnTo>
                    <a:pt x="2670434" y="219869"/>
                  </a:lnTo>
                  <a:lnTo>
                    <a:pt x="2711782" y="249256"/>
                  </a:lnTo>
                  <a:lnTo>
                    <a:pt x="2753078" y="278841"/>
                  </a:lnTo>
                  <a:lnTo>
                    <a:pt x="2794318" y="308305"/>
                  </a:lnTo>
                  <a:lnTo>
                    <a:pt x="2835500" y="337324"/>
                  </a:lnTo>
                  <a:lnTo>
                    <a:pt x="2876618" y="365576"/>
                  </a:lnTo>
                  <a:lnTo>
                    <a:pt x="2917669" y="392741"/>
                  </a:lnTo>
                  <a:lnTo>
                    <a:pt x="2958649" y="418495"/>
                  </a:lnTo>
                  <a:lnTo>
                    <a:pt x="2999554" y="442517"/>
                  </a:lnTo>
                  <a:lnTo>
                    <a:pt x="3040381" y="464485"/>
                  </a:lnTo>
                  <a:lnTo>
                    <a:pt x="3081124" y="484077"/>
                  </a:lnTo>
                  <a:lnTo>
                    <a:pt x="3121780" y="500971"/>
                  </a:lnTo>
                  <a:lnTo>
                    <a:pt x="3162345" y="514845"/>
                  </a:lnTo>
                  <a:lnTo>
                    <a:pt x="3202816" y="525377"/>
                  </a:lnTo>
                  <a:lnTo>
                    <a:pt x="3243188" y="532245"/>
                  </a:lnTo>
                  <a:lnTo>
                    <a:pt x="3283457" y="535127"/>
                  </a:lnTo>
                  <a:lnTo>
                    <a:pt x="3328635" y="534688"/>
                  </a:lnTo>
                  <a:lnTo>
                    <a:pt x="3373683" y="531683"/>
                  </a:lnTo>
                  <a:lnTo>
                    <a:pt x="3418607" y="526224"/>
                  </a:lnTo>
                  <a:lnTo>
                    <a:pt x="3463413" y="518423"/>
                  </a:lnTo>
                  <a:lnTo>
                    <a:pt x="3508107" y="508391"/>
                  </a:lnTo>
                  <a:lnTo>
                    <a:pt x="3552694" y="496239"/>
                  </a:lnTo>
                  <a:lnTo>
                    <a:pt x="3597179" y="482080"/>
                  </a:lnTo>
                  <a:lnTo>
                    <a:pt x="3641569" y="466024"/>
                  </a:lnTo>
                  <a:lnTo>
                    <a:pt x="3685869" y="448183"/>
                  </a:lnTo>
                  <a:lnTo>
                    <a:pt x="3730085" y="428669"/>
                  </a:lnTo>
                  <a:lnTo>
                    <a:pt x="3774222" y="407593"/>
                  </a:lnTo>
                  <a:lnTo>
                    <a:pt x="3818286" y="385067"/>
                  </a:lnTo>
                  <a:lnTo>
                    <a:pt x="3862283" y="361202"/>
                  </a:lnTo>
                  <a:lnTo>
                    <a:pt x="3906217" y="336110"/>
                  </a:lnTo>
                  <a:lnTo>
                    <a:pt x="3950096" y="309903"/>
                  </a:lnTo>
                  <a:lnTo>
                    <a:pt x="3993924" y="282691"/>
                  </a:lnTo>
                  <a:lnTo>
                    <a:pt x="4037707" y="254587"/>
                  </a:lnTo>
                  <a:lnTo>
                    <a:pt x="4081450" y="225702"/>
                  </a:lnTo>
                  <a:lnTo>
                    <a:pt x="4125160" y="196148"/>
                  </a:lnTo>
                  <a:lnTo>
                    <a:pt x="4168842" y="166036"/>
                  </a:lnTo>
                  <a:lnTo>
                    <a:pt x="4212501" y="135477"/>
                  </a:lnTo>
                  <a:lnTo>
                    <a:pt x="4256143" y="104584"/>
                  </a:lnTo>
                  <a:lnTo>
                    <a:pt x="4299774" y="73468"/>
                  </a:lnTo>
                  <a:lnTo>
                    <a:pt x="4343400" y="42240"/>
                  </a:lnTo>
                </a:path>
              </a:pathLst>
            </a:custGeom>
            <a:ln w="9144">
              <a:solidFill>
                <a:srgbClr val="497DBA"/>
              </a:solidFill>
            </a:ln>
          </p:spPr>
          <p:txBody>
            <a:bodyPr wrap="square" lIns="0" tIns="0" rIns="0" bIns="0" rtlCol="0"/>
            <a:lstStyle/>
            <a:p>
              <a:endParaRPr/>
            </a:p>
          </p:txBody>
        </p:sp>
        <p:sp>
          <p:nvSpPr>
            <p:cNvPr id="24" name="object 24"/>
            <p:cNvSpPr/>
            <p:nvPr/>
          </p:nvSpPr>
          <p:spPr>
            <a:xfrm>
              <a:off x="5619750" y="5897854"/>
              <a:ext cx="111760" cy="527685"/>
            </a:xfrm>
            <a:custGeom>
              <a:avLst/>
              <a:gdLst/>
              <a:ahLst/>
              <a:cxnLst/>
              <a:rect l="l" t="t" r="r" b="b"/>
              <a:pathLst>
                <a:path w="111760" h="527685">
                  <a:moveTo>
                    <a:pt x="15366" y="432155"/>
                  </a:moveTo>
                  <a:lnTo>
                    <a:pt x="12319" y="433997"/>
                  </a:lnTo>
                  <a:lnTo>
                    <a:pt x="9398" y="435825"/>
                  </a:lnTo>
                  <a:lnTo>
                    <a:pt x="8382" y="439737"/>
                  </a:lnTo>
                  <a:lnTo>
                    <a:pt x="10287" y="442721"/>
                  </a:lnTo>
                  <a:lnTo>
                    <a:pt x="62229" y="527100"/>
                  </a:lnTo>
                  <a:lnTo>
                    <a:pt x="69096" y="514654"/>
                  </a:lnTo>
                  <a:lnTo>
                    <a:pt x="55625" y="514654"/>
                  </a:lnTo>
                  <a:lnTo>
                    <a:pt x="55057" y="491268"/>
                  </a:lnTo>
                  <a:lnTo>
                    <a:pt x="21082" y="436067"/>
                  </a:lnTo>
                  <a:lnTo>
                    <a:pt x="19176" y="433082"/>
                  </a:lnTo>
                  <a:lnTo>
                    <a:pt x="15366" y="432155"/>
                  </a:lnTo>
                  <a:close/>
                </a:path>
                <a:path w="111760" h="527685">
                  <a:moveTo>
                    <a:pt x="55057" y="491268"/>
                  </a:moveTo>
                  <a:lnTo>
                    <a:pt x="55625" y="514654"/>
                  </a:lnTo>
                  <a:lnTo>
                    <a:pt x="68325" y="514349"/>
                  </a:lnTo>
                  <a:lnTo>
                    <a:pt x="68255" y="511441"/>
                  </a:lnTo>
                  <a:lnTo>
                    <a:pt x="56387" y="511441"/>
                  </a:lnTo>
                  <a:lnTo>
                    <a:pt x="61623" y="501935"/>
                  </a:lnTo>
                  <a:lnTo>
                    <a:pt x="55057" y="491268"/>
                  </a:lnTo>
                  <a:close/>
                </a:path>
                <a:path w="111760" h="527685">
                  <a:moveTo>
                    <a:pt x="104521" y="429996"/>
                  </a:moveTo>
                  <a:lnTo>
                    <a:pt x="100711" y="431114"/>
                  </a:lnTo>
                  <a:lnTo>
                    <a:pt x="98933" y="434187"/>
                  </a:lnTo>
                  <a:lnTo>
                    <a:pt x="67754" y="490803"/>
                  </a:lnTo>
                  <a:lnTo>
                    <a:pt x="68325" y="514349"/>
                  </a:lnTo>
                  <a:lnTo>
                    <a:pt x="55625" y="514654"/>
                  </a:lnTo>
                  <a:lnTo>
                    <a:pt x="69096" y="514654"/>
                  </a:lnTo>
                  <a:lnTo>
                    <a:pt x="110109" y="440321"/>
                  </a:lnTo>
                  <a:lnTo>
                    <a:pt x="111760" y="437248"/>
                  </a:lnTo>
                  <a:lnTo>
                    <a:pt x="110616" y="433387"/>
                  </a:lnTo>
                  <a:lnTo>
                    <a:pt x="104521" y="429996"/>
                  </a:lnTo>
                  <a:close/>
                </a:path>
                <a:path w="111760" h="527685">
                  <a:moveTo>
                    <a:pt x="61623" y="501935"/>
                  </a:moveTo>
                  <a:lnTo>
                    <a:pt x="56387" y="511441"/>
                  </a:lnTo>
                  <a:lnTo>
                    <a:pt x="67310" y="511174"/>
                  </a:lnTo>
                  <a:lnTo>
                    <a:pt x="61623" y="501935"/>
                  </a:lnTo>
                  <a:close/>
                </a:path>
                <a:path w="111760" h="527685">
                  <a:moveTo>
                    <a:pt x="67754" y="490803"/>
                  </a:moveTo>
                  <a:lnTo>
                    <a:pt x="61623" y="501935"/>
                  </a:lnTo>
                  <a:lnTo>
                    <a:pt x="67310" y="511174"/>
                  </a:lnTo>
                  <a:lnTo>
                    <a:pt x="56387" y="511441"/>
                  </a:lnTo>
                  <a:lnTo>
                    <a:pt x="68255" y="511441"/>
                  </a:lnTo>
                  <a:lnTo>
                    <a:pt x="67754" y="490803"/>
                  </a:lnTo>
                  <a:close/>
                </a:path>
                <a:path w="111760" h="527685">
                  <a:moveTo>
                    <a:pt x="50136" y="25165"/>
                  </a:moveTo>
                  <a:lnTo>
                    <a:pt x="44005" y="36297"/>
                  </a:lnTo>
                  <a:lnTo>
                    <a:pt x="55057" y="491268"/>
                  </a:lnTo>
                  <a:lnTo>
                    <a:pt x="61623" y="501935"/>
                  </a:lnTo>
                  <a:lnTo>
                    <a:pt x="67754" y="490803"/>
                  </a:lnTo>
                  <a:lnTo>
                    <a:pt x="56702" y="35832"/>
                  </a:lnTo>
                  <a:lnTo>
                    <a:pt x="50136" y="25165"/>
                  </a:lnTo>
                  <a:close/>
                </a:path>
                <a:path w="111760" h="527685">
                  <a:moveTo>
                    <a:pt x="49529" y="0"/>
                  </a:moveTo>
                  <a:lnTo>
                    <a:pt x="1650" y="86779"/>
                  </a:lnTo>
                  <a:lnTo>
                    <a:pt x="0" y="89852"/>
                  </a:lnTo>
                  <a:lnTo>
                    <a:pt x="1142" y="93713"/>
                  </a:lnTo>
                  <a:lnTo>
                    <a:pt x="7238" y="97091"/>
                  </a:lnTo>
                  <a:lnTo>
                    <a:pt x="11049" y="95986"/>
                  </a:lnTo>
                  <a:lnTo>
                    <a:pt x="12826" y="92913"/>
                  </a:lnTo>
                  <a:lnTo>
                    <a:pt x="44005" y="36297"/>
                  </a:lnTo>
                  <a:lnTo>
                    <a:pt x="43434" y="12750"/>
                  </a:lnTo>
                  <a:lnTo>
                    <a:pt x="56134" y="12445"/>
                  </a:lnTo>
                  <a:lnTo>
                    <a:pt x="57192" y="12445"/>
                  </a:lnTo>
                  <a:lnTo>
                    <a:pt x="49529" y="0"/>
                  </a:lnTo>
                  <a:close/>
                </a:path>
                <a:path w="111760" h="527685">
                  <a:moveTo>
                    <a:pt x="57192" y="12445"/>
                  </a:moveTo>
                  <a:lnTo>
                    <a:pt x="56134" y="12445"/>
                  </a:lnTo>
                  <a:lnTo>
                    <a:pt x="56702" y="35832"/>
                  </a:lnTo>
                  <a:lnTo>
                    <a:pt x="90677" y="91033"/>
                  </a:lnTo>
                  <a:lnTo>
                    <a:pt x="92583" y="94018"/>
                  </a:lnTo>
                  <a:lnTo>
                    <a:pt x="96392" y="94945"/>
                  </a:lnTo>
                  <a:lnTo>
                    <a:pt x="99440" y="93103"/>
                  </a:lnTo>
                  <a:lnTo>
                    <a:pt x="102362" y="91262"/>
                  </a:lnTo>
                  <a:lnTo>
                    <a:pt x="103377" y="87350"/>
                  </a:lnTo>
                  <a:lnTo>
                    <a:pt x="101473" y="84366"/>
                  </a:lnTo>
                  <a:lnTo>
                    <a:pt x="57192" y="12445"/>
                  </a:lnTo>
                  <a:close/>
                </a:path>
                <a:path w="111760" h="527685">
                  <a:moveTo>
                    <a:pt x="56134" y="12445"/>
                  </a:moveTo>
                  <a:lnTo>
                    <a:pt x="43434" y="12750"/>
                  </a:lnTo>
                  <a:lnTo>
                    <a:pt x="44005" y="36297"/>
                  </a:lnTo>
                  <a:lnTo>
                    <a:pt x="50136" y="25165"/>
                  </a:lnTo>
                  <a:lnTo>
                    <a:pt x="44450" y="15925"/>
                  </a:lnTo>
                  <a:lnTo>
                    <a:pt x="55372" y="15659"/>
                  </a:lnTo>
                  <a:lnTo>
                    <a:pt x="56212" y="15659"/>
                  </a:lnTo>
                  <a:lnTo>
                    <a:pt x="56134" y="12445"/>
                  </a:lnTo>
                  <a:close/>
                </a:path>
                <a:path w="111760" h="527685">
                  <a:moveTo>
                    <a:pt x="56212" y="15659"/>
                  </a:moveTo>
                  <a:lnTo>
                    <a:pt x="55372" y="15659"/>
                  </a:lnTo>
                  <a:lnTo>
                    <a:pt x="50136" y="25165"/>
                  </a:lnTo>
                  <a:lnTo>
                    <a:pt x="56702" y="35832"/>
                  </a:lnTo>
                  <a:lnTo>
                    <a:pt x="56212" y="15659"/>
                  </a:lnTo>
                  <a:close/>
                </a:path>
                <a:path w="111760" h="527685">
                  <a:moveTo>
                    <a:pt x="55372" y="15659"/>
                  </a:moveTo>
                  <a:lnTo>
                    <a:pt x="44450" y="15925"/>
                  </a:lnTo>
                  <a:lnTo>
                    <a:pt x="50136" y="25165"/>
                  </a:lnTo>
                  <a:lnTo>
                    <a:pt x="55372" y="15659"/>
                  </a:lnTo>
                  <a:close/>
                </a:path>
              </a:pathLst>
            </a:custGeom>
            <a:solidFill>
              <a:srgbClr val="497DBA"/>
            </a:solidFill>
          </p:spPr>
          <p:txBody>
            <a:bodyPr wrap="square" lIns="0" tIns="0" rIns="0" bIns="0" rtlCol="0"/>
            <a:lstStyle/>
            <a:p>
              <a:endParaRPr/>
            </a:p>
          </p:txBody>
        </p:sp>
        <p:pic>
          <p:nvPicPr>
            <p:cNvPr id="25" name="object 25"/>
            <p:cNvPicPr/>
            <p:nvPr/>
          </p:nvPicPr>
          <p:blipFill>
            <a:blip r:embed="rId3" cstate="print"/>
            <a:stretch>
              <a:fillRect/>
            </a:stretch>
          </p:blipFill>
          <p:spPr>
            <a:xfrm>
              <a:off x="5856986" y="5976201"/>
              <a:ext cx="100329" cy="196151"/>
            </a:xfrm>
            <a:prstGeom prst="rect">
              <a:avLst/>
            </a:prstGeom>
          </p:spPr>
        </p:pic>
      </p:grpSp>
      <p:sp>
        <p:nvSpPr>
          <p:cNvPr id="26" name="object 26"/>
          <p:cNvSpPr txBox="1"/>
          <p:nvPr/>
        </p:nvSpPr>
        <p:spPr>
          <a:xfrm>
            <a:off x="5577585" y="6483197"/>
            <a:ext cx="279400" cy="330835"/>
          </a:xfrm>
          <a:prstGeom prst="rect">
            <a:avLst/>
          </a:prstGeom>
        </p:spPr>
        <p:txBody>
          <a:bodyPr vert="horz" wrap="square" lIns="0" tIns="12700" rIns="0" bIns="0" rtlCol="0">
            <a:spAutoFit/>
          </a:bodyPr>
          <a:lstStyle/>
          <a:p>
            <a:pPr marL="38100">
              <a:lnSpc>
                <a:spcPct val="100000"/>
              </a:lnSpc>
              <a:spcBef>
                <a:spcPts val="100"/>
              </a:spcBef>
            </a:pPr>
            <a:r>
              <a:rPr sz="2000" spc="10" dirty="0">
                <a:latin typeface="Times New Roman"/>
                <a:cs typeface="Times New Roman"/>
              </a:rPr>
              <a:t>v</a:t>
            </a:r>
            <a:r>
              <a:rPr sz="1950" spc="15" baseline="-21367" dirty="0">
                <a:latin typeface="Times New Roman"/>
                <a:cs typeface="Times New Roman"/>
              </a:rPr>
              <a:t>c</a:t>
            </a:r>
            <a:endParaRPr sz="1950" baseline="-21367">
              <a:latin typeface="Times New Roman"/>
              <a:cs typeface="Times New Roman"/>
            </a:endParaRPr>
          </a:p>
        </p:txBody>
      </p:sp>
      <p:sp>
        <p:nvSpPr>
          <p:cNvPr id="27" name="object 27"/>
          <p:cNvSpPr txBox="1"/>
          <p:nvPr/>
        </p:nvSpPr>
        <p:spPr>
          <a:xfrm>
            <a:off x="6709029" y="5939434"/>
            <a:ext cx="215900"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2r</a:t>
            </a:r>
            <a:endParaRPr sz="1800">
              <a:latin typeface="Times New Roman"/>
              <a:cs typeface="Times New Roman"/>
            </a:endParaRPr>
          </a:p>
        </p:txBody>
      </p:sp>
      <p:sp>
        <p:nvSpPr>
          <p:cNvPr id="28" name="object 28"/>
          <p:cNvSpPr txBox="1"/>
          <p:nvPr/>
        </p:nvSpPr>
        <p:spPr>
          <a:xfrm>
            <a:off x="7141209" y="5481320"/>
            <a:ext cx="355600" cy="635635"/>
          </a:xfrm>
          <a:prstGeom prst="rect">
            <a:avLst/>
          </a:prstGeom>
        </p:spPr>
        <p:txBody>
          <a:bodyPr vert="horz" wrap="square" lIns="0" tIns="12700" rIns="0" bIns="0" rtlCol="0">
            <a:spAutoFit/>
          </a:bodyPr>
          <a:lstStyle/>
          <a:p>
            <a:pPr marL="38100">
              <a:lnSpc>
                <a:spcPct val="100000"/>
              </a:lnSpc>
              <a:spcBef>
                <a:spcPts val="100"/>
              </a:spcBef>
            </a:pPr>
            <a:r>
              <a:rPr sz="2000" spc="10" dirty="0">
                <a:latin typeface="Times New Roman"/>
                <a:cs typeface="Times New Roman"/>
              </a:rPr>
              <a:t>v</a:t>
            </a:r>
            <a:r>
              <a:rPr sz="1950" spc="15" baseline="-21367" dirty="0">
                <a:latin typeface="Times New Roman"/>
                <a:cs typeface="Times New Roman"/>
              </a:rPr>
              <a:t>c</a:t>
            </a:r>
            <a:endParaRPr sz="1950" baseline="-21367">
              <a:latin typeface="Times New Roman"/>
              <a:cs typeface="Times New Roman"/>
            </a:endParaRPr>
          </a:p>
          <a:p>
            <a:pPr marL="114300">
              <a:lnSpc>
                <a:spcPct val="100000"/>
              </a:lnSpc>
            </a:pPr>
            <a:r>
              <a:rPr sz="2000" spc="10" dirty="0">
                <a:latin typeface="Times New Roman"/>
                <a:cs typeface="Times New Roman"/>
              </a:rPr>
              <a:t>v</a:t>
            </a:r>
            <a:r>
              <a:rPr sz="1950" spc="15" baseline="-21367" dirty="0">
                <a:latin typeface="Times New Roman"/>
                <a:cs typeface="Times New Roman"/>
              </a:rPr>
              <a:t>c</a:t>
            </a:r>
            <a:endParaRPr sz="1950" baseline="-21367">
              <a:latin typeface="Times New Roman"/>
              <a:cs typeface="Times New Roman"/>
            </a:endParaRPr>
          </a:p>
        </p:txBody>
      </p:sp>
      <p:sp>
        <p:nvSpPr>
          <p:cNvPr id="29" name="object 29"/>
          <p:cNvSpPr txBox="1"/>
          <p:nvPr/>
        </p:nvSpPr>
        <p:spPr>
          <a:xfrm>
            <a:off x="4041775" y="5285994"/>
            <a:ext cx="512445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Times New Roman"/>
                <a:cs typeface="Times New Roman"/>
              </a:rPr>
              <a:t>Fig:d</a:t>
            </a:r>
            <a:r>
              <a:rPr sz="1600" b="1" spc="-15" dirty="0">
                <a:latin typeface="Times New Roman"/>
                <a:cs typeface="Times New Roman"/>
              </a:rPr>
              <a:t> </a:t>
            </a:r>
            <a:r>
              <a:rPr sz="1600" spc="-40" dirty="0">
                <a:latin typeface="Times New Roman"/>
                <a:cs typeface="Times New Roman"/>
              </a:rPr>
              <a:t>Wave</a:t>
            </a:r>
            <a:r>
              <a:rPr sz="1600" spc="20" dirty="0">
                <a:latin typeface="Times New Roman"/>
                <a:cs typeface="Times New Roman"/>
              </a:rPr>
              <a:t> </a:t>
            </a:r>
            <a:r>
              <a:rPr sz="1600" spc="-5" dirty="0">
                <a:latin typeface="Times New Roman"/>
                <a:cs typeface="Times New Roman"/>
              </a:rPr>
              <a:t>trajectory</a:t>
            </a:r>
            <a:r>
              <a:rPr sz="1600" spc="50" dirty="0">
                <a:latin typeface="Times New Roman"/>
                <a:cs typeface="Times New Roman"/>
              </a:rPr>
              <a:t> </a:t>
            </a:r>
            <a:r>
              <a:rPr sz="1600" spc="-5" dirty="0">
                <a:latin typeface="Times New Roman"/>
                <a:cs typeface="Times New Roman"/>
              </a:rPr>
              <a:t>observed</a:t>
            </a:r>
            <a:r>
              <a:rPr sz="1600" spc="15" dirty="0">
                <a:latin typeface="Times New Roman"/>
                <a:cs typeface="Times New Roman"/>
              </a:rPr>
              <a:t> </a:t>
            </a:r>
            <a:r>
              <a:rPr sz="1600" spc="-5" dirty="0">
                <a:latin typeface="Times New Roman"/>
                <a:cs typeface="Times New Roman"/>
              </a:rPr>
              <a:t>by</a:t>
            </a:r>
            <a:r>
              <a:rPr sz="1600" dirty="0">
                <a:latin typeface="Times New Roman"/>
                <a:cs typeface="Times New Roman"/>
              </a:rPr>
              <a:t> </a:t>
            </a:r>
            <a:r>
              <a:rPr sz="1600" spc="-5" dirty="0">
                <a:latin typeface="Times New Roman"/>
                <a:cs typeface="Times New Roman"/>
              </a:rPr>
              <a:t>a</a:t>
            </a:r>
            <a:r>
              <a:rPr sz="1600" spc="5" dirty="0">
                <a:latin typeface="Times New Roman"/>
                <a:cs typeface="Times New Roman"/>
              </a:rPr>
              <a:t> </a:t>
            </a:r>
            <a:r>
              <a:rPr sz="1600" spc="-5" dirty="0">
                <a:latin typeface="Times New Roman"/>
                <a:cs typeface="Times New Roman"/>
              </a:rPr>
              <a:t>forward</a:t>
            </a:r>
            <a:r>
              <a:rPr sz="1600" spc="15" dirty="0">
                <a:latin typeface="Times New Roman"/>
                <a:cs typeface="Times New Roman"/>
              </a:rPr>
              <a:t> </a:t>
            </a:r>
            <a:r>
              <a:rPr sz="1600" spc="-10" dirty="0">
                <a:latin typeface="Times New Roman"/>
                <a:cs typeface="Times New Roman"/>
              </a:rPr>
              <a:t>moving</a:t>
            </a:r>
            <a:r>
              <a:rPr sz="1600" spc="40" dirty="0">
                <a:latin typeface="Times New Roman"/>
                <a:cs typeface="Times New Roman"/>
              </a:rPr>
              <a:t> </a:t>
            </a:r>
            <a:r>
              <a:rPr sz="1600" spc="-5" dirty="0">
                <a:latin typeface="Times New Roman"/>
                <a:cs typeface="Times New Roman"/>
              </a:rPr>
              <a:t>observer</a:t>
            </a:r>
            <a:endParaRPr sz="1600">
              <a:latin typeface="Times New Roman"/>
              <a:cs typeface="Times New Roman"/>
            </a:endParaRPr>
          </a:p>
        </p:txBody>
      </p:sp>
      <p:sp>
        <p:nvSpPr>
          <p:cNvPr id="30" name="object 30"/>
          <p:cNvSpPr txBox="1"/>
          <p:nvPr/>
        </p:nvSpPr>
        <p:spPr>
          <a:xfrm>
            <a:off x="116839" y="0"/>
            <a:ext cx="8738870" cy="3227070"/>
          </a:xfrm>
          <a:prstGeom prst="rect">
            <a:avLst/>
          </a:prstGeom>
        </p:spPr>
        <p:txBody>
          <a:bodyPr vert="horz" wrap="square" lIns="0" tIns="165100" rIns="0" bIns="0" rtlCol="0">
            <a:spAutoFit/>
          </a:bodyPr>
          <a:lstStyle/>
          <a:p>
            <a:pPr marL="490855" indent="-440690">
              <a:lnSpc>
                <a:spcPct val="100000"/>
              </a:lnSpc>
              <a:spcBef>
                <a:spcPts val="1300"/>
              </a:spcBef>
              <a:buChar char="*"/>
              <a:tabLst>
                <a:tab pos="490855" algn="l"/>
                <a:tab pos="491490" algn="l"/>
              </a:tabLst>
            </a:pPr>
            <a:r>
              <a:rPr sz="2000" spc="-30" dirty="0">
                <a:latin typeface="Times New Roman"/>
                <a:cs typeface="Times New Roman"/>
              </a:rPr>
              <a:t>Waves</a:t>
            </a:r>
            <a:r>
              <a:rPr sz="2000" spc="-4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wave</a:t>
            </a:r>
            <a:r>
              <a:rPr sz="2000" spc="-10" dirty="0">
                <a:latin typeface="Times New Roman"/>
                <a:cs typeface="Times New Roman"/>
              </a:rPr>
              <a:t> </a:t>
            </a:r>
            <a:r>
              <a:rPr sz="2000" dirty="0">
                <a:latin typeface="Times New Roman"/>
                <a:cs typeface="Times New Roman"/>
              </a:rPr>
              <a:t>power</a:t>
            </a:r>
            <a:r>
              <a:rPr sz="2000" spc="-15" dirty="0">
                <a:latin typeface="Times New Roman"/>
                <a:cs typeface="Times New Roman"/>
              </a:rPr>
              <a:t> </a:t>
            </a:r>
            <a:r>
              <a:rPr sz="2000" dirty="0">
                <a:latin typeface="Times New Roman"/>
                <a:cs typeface="Times New Roman"/>
              </a:rPr>
              <a:t>propagate</a:t>
            </a:r>
            <a:r>
              <a:rPr sz="2000" spc="-45" dirty="0">
                <a:latin typeface="Times New Roman"/>
                <a:cs typeface="Times New Roman"/>
              </a:rPr>
              <a:t> </a:t>
            </a:r>
            <a:r>
              <a:rPr sz="2000" dirty="0">
                <a:latin typeface="Times New Roman"/>
                <a:cs typeface="Times New Roman"/>
              </a:rPr>
              <a:t>horizontally</a:t>
            </a:r>
            <a:r>
              <a:rPr sz="2000" spc="-45" dirty="0">
                <a:latin typeface="Times New Roman"/>
                <a:cs typeface="Times New Roman"/>
              </a:rPr>
              <a:t> </a:t>
            </a:r>
            <a:r>
              <a:rPr sz="2000" dirty="0">
                <a:latin typeface="Times New Roman"/>
                <a:cs typeface="Times New Roman"/>
              </a:rPr>
              <a:t>on the</a:t>
            </a:r>
            <a:r>
              <a:rPr sz="2000" spc="-25" dirty="0">
                <a:latin typeface="Times New Roman"/>
                <a:cs typeface="Times New Roman"/>
              </a:rPr>
              <a:t> </a:t>
            </a:r>
            <a:r>
              <a:rPr sz="2000" dirty="0">
                <a:latin typeface="Times New Roman"/>
                <a:cs typeface="Times New Roman"/>
              </a:rPr>
              <a:t>ocean</a:t>
            </a:r>
            <a:r>
              <a:rPr sz="2000" spc="-5" dirty="0">
                <a:latin typeface="Times New Roman"/>
                <a:cs typeface="Times New Roman"/>
              </a:rPr>
              <a:t> </a:t>
            </a:r>
            <a:r>
              <a:rPr sz="2000" dirty="0">
                <a:latin typeface="Times New Roman"/>
                <a:cs typeface="Times New Roman"/>
              </a:rPr>
              <a:t>surface.</a:t>
            </a:r>
            <a:endParaRPr sz="2000">
              <a:latin typeface="Times New Roman"/>
              <a:cs typeface="Times New Roman"/>
            </a:endParaRPr>
          </a:p>
          <a:p>
            <a:pPr marL="495300" marR="212725" indent="-445134">
              <a:lnSpc>
                <a:spcPct val="150000"/>
              </a:lnSpc>
              <a:buChar char="*"/>
              <a:tabLst>
                <a:tab pos="490855" algn="l"/>
                <a:tab pos="491490" algn="l"/>
              </a:tabLst>
            </a:pPr>
            <a:r>
              <a:rPr sz="2000" dirty="0">
                <a:latin typeface="Times New Roman"/>
                <a:cs typeface="Times New Roman"/>
              </a:rPr>
              <a:t>The </a:t>
            </a:r>
            <a:r>
              <a:rPr sz="2000" spc="-5" dirty="0">
                <a:latin typeface="Times New Roman"/>
                <a:cs typeface="Times New Roman"/>
              </a:rPr>
              <a:t>rate</a:t>
            </a:r>
            <a:r>
              <a:rPr sz="2000" spc="-20" dirty="0">
                <a:latin typeface="Times New Roman"/>
                <a:cs typeface="Times New Roman"/>
              </a:rPr>
              <a:t> </a:t>
            </a:r>
            <a:r>
              <a:rPr sz="2000" dirty="0">
                <a:latin typeface="Times New Roman"/>
                <a:cs typeface="Times New Roman"/>
              </a:rPr>
              <a:t>of transport</a:t>
            </a:r>
            <a:r>
              <a:rPr sz="2000" spc="-3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wave</a:t>
            </a:r>
            <a:r>
              <a:rPr sz="2000" spc="-10" dirty="0">
                <a:latin typeface="Times New Roman"/>
                <a:cs typeface="Times New Roman"/>
              </a:rPr>
              <a:t> </a:t>
            </a:r>
            <a:r>
              <a:rPr sz="2000" spc="-5" dirty="0">
                <a:latin typeface="Times New Roman"/>
                <a:cs typeface="Times New Roman"/>
              </a:rPr>
              <a:t>energy</a:t>
            </a:r>
            <a:r>
              <a:rPr sz="2000" spc="-15" dirty="0">
                <a:latin typeface="Times New Roman"/>
                <a:cs typeface="Times New Roman"/>
              </a:rPr>
              <a:t> </a:t>
            </a:r>
            <a:r>
              <a:rPr sz="2000" dirty="0">
                <a:latin typeface="Times New Roman"/>
                <a:cs typeface="Times New Roman"/>
              </a:rPr>
              <a:t>in</a:t>
            </a:r>
            <a:r>
              <a:rPr sz="2000" spc="-2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vertical</a:t>
            </a:r>
            <a:r>
              <a:rPr sz="2000" spc="-25" dirty="0">
                <a:latin typeface="Times New Roman"/>
                <a:cs typeface="Times New Roman"/>
              </a:rPr>
              <a:t> </a:t>
            </a:r>
            <a:r>
              <a:rPr sz="2000" dirty="0">
                <a:latin typeface="Times New Roman"/>
                <a:cs typeface="Times New Roman"/>
              </a:rPr>
              <a:t>plane</a:t>
            </a:r>
            <a:r>
              <a:rPr sz="2000" spc="-2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unit</a:t>
            </a:r>
            <a:r>
              <a:rPr sz="2000" spc="-30" dirty="0">
                <a:latin typeface="Times New Roman"/>
                <a:cs typeface="Times New Roman"/>
              </a:rPr>
              <a:t> </a:t>
            </a:r>
            <a:r>
              <a:rPr sz="2000" dirty="0">
                <a:latin typeface="Times New Roman"/>
                <a:cs typeface="Times New Roman"/>
              </a:rPr>
              <a:t>width</a:t>
            </a:r>
            <a:r>
              <a:rPr sz="2000" spc="-10" dirty="0">
                <a:latin typeface="Times New Roman"/>
                <a:cs typeface="Times New Roman"/>
              </a:rPr>
              <a:t> </a:t>
            </a:r>
            <a:r>
              <a:rPr sz="2000" spc="-5" dirty="0">
                <a:latin typeface="Times New Roman"/>
                <a:cs typeface="Times New Roman"/>
              </a:rPr>
              <a:t>parallel</a:t>
            </a:r>
            <a:r>
              <a:rPr sz="2000" spc="-35" dirty="0">
                <a:latin typeface="Times New Roman"/>
                <a:cs typeface="Times New Roman"/>
              </a:rPr>
              <a:t> </a:t>
            </a:r>
            <a:r>
              <a:rPr sz="2000" dirty="0">
                <a:latin typeface="Times New Roman"/>
                <a:cs typeface="Times New Roman"/>
              </a:rPr>
              <a:t>to </a:t>
            </a:r>
            <a:r>
              <a:rPr sz="2000" spc="-484" dirty="0">
                <a:latin typeface="Times New Roman"/>
                <a:cs typeface="Times New Roman"/>
              </a:rPr>
              <a:t> </a:t>
            </a:r>
            <a:r>
              <a:rPr sz="2000" dirty="0">
                <a:latin typeface="Times New Roman"/>
                <a:cs typeface="Times New Roman"/>
              </a:rPr>
              <a:t>the</a:t>
            </a:r>
            <a:r>
              <a:rPr sz="2000" spc="-30" dirty="0">
                <a:latin typeface="Times New Roman"/>
                <a:cs typeface="Times New Roman"/>
              </a:rPr>
              <a:t> </a:t>
            </a:r>
            <a:r>
              <a:rPr sz="2000" dirty="0">
                <a:latin typeface="Times New Roman"/>
                <a:cs typeface="Times New Roman"/>
              </a:rPr>
              <a:t>wave</a:t>
            </a:r>
            <a:r>
              <a:rPr sz="2000" spc="-10" dirty="0">
                <a:latin typeface="Times New Roman"/>
                <a:cs typeface="Times New Roman"/>
              </a:rPr>
              <a:t> </a:t>
            </a:r>
            <a:r>
              <a:rPr sz="2000" dirty="0">
                <a:latin typeface="Times New Roman"/>
                <a:cs typeface="Times New Roman"/>
              </a:rPr>
              <a:t>crest</a:t>
            </a:r>
            <a:r>
              <a:rPr sz="2000" spc="-25" dirty="0">
                <a:latin typeface="Times New Roman"/>
                <a:cs typeface="Times New Roman"/>
              </a:rPr>
              <a:t> </a:t>
            </a:r>
            <a:r>
              <a:rPr sz="2000" dirty="0">
                <a:latin typeface="Times New Roman"/>
                <a:cs typeface="Times New Roman"/>
              </a:rPr>
              <a:t>is </a:t>
            </a:r>
            <a:r>
              <a:rPr sz="2000" spc="-5" dirty="0">
                <a:latin typeface="Times New Roman"/>
                <a:cs typeface="Times New Roman"/>
              </a:rPr>
              <a:t>called</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wave</a:t>
            </a:r>
            <a:r>
              <a:rPr sz="2000" spc="-10" dirty="0">
                <a:latin typeface="Times New Roman"/>
                <a:cs typeface="Times New Roman"/>
              </a:rPr>
              <a:t> </a:t>
            </a:r>
            <a:r>
              <a:rPr sz="2000" spc="-5" dirty="0">
                <a:latin typeface="Times New Roman"/>
                <a:cs typeface="Times New Roman"/>
              </a:rPr>
              <a:t>energy</a:t>
            </a:r>
            <a:r>
              <a:rPr sz="2000" spc="-35" dirty="0">
                <a:latin typeface="Times New Roman"/>
                <a:cs typeface="Times New Roman"/>
              </a:rPr>
              <a:t> </a:t>
            </a:r>
            <a:r>
              <a:rPr sz="2000" dirty="0">
                <a:latin typeface="Times New Roman"/>
                <a:cs typeface="Times New Roman"/>
              </a:rPr>
              <a:t>flux</a:t>
            </a:r>
            <a:r>
              <a:rPr sz="2000" spc="-10" dirty="0">
                <a:latin typeface="Times New Roman"/>
                <a:cs typeface="Times New Roman"/>
              </a:rPr>
              <a:t> </a:t>
            </a:r>
            <a:r>
              <a:rPr sz="2000" dirty="0">
                <a:latin typeface="Times New Roman"/>
                <a:cs typeface="Times New Roman"/>
              </a:rPr>
              <a:t>or</a:t>
            </a:r>
            <a:r>
              <a:rPr sz="2000" spc="-15" dirty="0">
                <a:latin typeface="Times New Roman"/>
                <a:cs typeface="Times New Roman"/>
              </a:rPr>
              <a:t> power.</a:t>
            </a:r>
            <a:endParaRPr sz="2000">
              <a:latin typeface="Times New Roman"/>
              <a:cs typeface="Times New Roman"/>
            </a:endParaRPr>
          </a:p>
          <a:p>
            <a:pPr marL="50800">
              <a:lnSpc>
                <a:spcPct val="100000"/>
              </a:lnSpc>
              <a:spcBef>
                <a:spcPts val="1200"/>
              </a:spcBef>
            </a:pPr>
            <a:r>
              <a:rPr sz="2000" b="1" spc="-175" dirty="0">
                <a:latin typeface="Times New Roman"/>
                <a:cs typeface="Times New Roman"/>
              </a:rPr>
              <a:t>V</a:t>
            </a:r>
            <a:r>
              <a:rPr sz="2000" b="1" dirty="0">
                <a:latin typeface="Times New Roman"/>
                <a:cs typeface="Times New Roman"/>
              </a:rPr>
              <a:t>e</a:t>
            </a:r>
            <a:r>
              <a:rPr sz="2000" b="1" spc="-10" dirty="0">
                <a:latin typeface="Times New Roman"/>
                <a:cs typeface="Times New Roman"/>
              </a:rPr>
              <a:t>l</a:t>
            </a:r>
            <a:r>
              <a:rPr sz="2000" b="1" dirty="0">
                <a:latin typeface="Times New Roman"/>
                <a:cs typeface="Times New Roman"/>
              </a:rPr>
              <a:t>ocity</a:t>
            </a:r>
            <a:r>
              <a:rPr sz="2000" b="1" spc="-25" dirty="0">
                <a:latin typeface="Times New Roman"/>
                <a:cs typeface="Times New Roman"/>
              </a:rPr>
              <a:t> </a:t>
            </a:r>
            <a:r>
              <a:rPr sz="2000" b="1" dirty="0">
                <a:latin typeface="Times New Roman"/>
                <a:cs typeface="Times New Roman"/>
              </a:rPr>
              <a:t>of</a:t>
            </a:r>
            <a:r>
              <a:rPr sz="2000" b="1" spc="-50" dirty="0">
                <a:latin typeface="Times New Roman"/>
                <a:cs typeface="Times New Roman"/>
              </a:rPr>
              <a:t> </a:t>
            </a:r>
            <a:r>
              <a:rPr sz="2000" b="1" spc="-110" dirty="0">
                <a:latin typeface="Times New Roman"/>
                <a:cs typeface="Times New Roman"/>
              </a:rPr>
              <a:t>W</a:t>
            </a:r>
            <a:r>
              <a:rPr sz="2000" b="1" dirty="0">
                <a:latin typeface="Times New Roman"/>
                <a:cs typeface="Times New Roman"/>
              </a:rPr>
              <a:t>a</a:t>
            </a:r>
            <a:r>
              <a:rPr sz="2000" b="1" spc="5" dirty="0">
                <a:latin typeface="Times New Roman"/>
                <a:cs typeface="Times New Roman"/>
              </a:rPr>
              <a:t>t</a:t>
            </a:r>
            <a:r>
              <a:rPr sz="2000" b="1" dirty="0">
                <a:latin typeface="Times New Roman"/>
                <a:cs typeface="Times New Roman"/>
              </a:rPr>
              <a:t>er</a:t>
            </a:r>
            <a:r>
              <a:rPr sz="2000" b="1" spc="-110" dirty="0">
                <a:latin typeface="Times New Roman"/>
                <a:cs typeface="Times New Roman"/>
              </a:rPr>
              <a:t> W</a:t>
            </a:r>
            <a:r>
              <a:rPr sz="2000" b="1" dirty="0">
                <a:latin typeface="Times New Roman"/>
                <a:cs typeface="Times New Roman"/>
              </a:rPr>
              <a:t>a</a:t>
            </a:r>
            <a:r>
              <a:rPr sz="2000" b="1" spc="10" dirty="0">
                <a:latin typeface="Times New Roman"/>
                <a:cs typeface="Times New Roman"/>
              </a:rPr>
              <a:t>v</a:t>
            </a:r>
            <a:r>
              <a:rPr sz="2000" b="1" dirty="0">
                <a:latin typeface="Times New Roman"/>
                <a:cs typeface="Times New Roman"/>
              </a:rPr>
              <a:t>es</a:t>
            </a:r>
            <a:r>
              <a:rPr sz="2000" b="1" spc="10" dirty="0">
                <a:latin typeface="Times New Roman"/>
                <a:cs typeface="Times New Roman"/>
              </a:rPr>
              <a:t>:</a:t>
            </a:r>
            <a:r>
              <a:rPr sz="2000" b="1" dirty="0">
                <a:latin typeface="Times New Roman"/>
                <a:cs typeface="Times New Roman"/>
              </a:rPr>
              <a:t>-</a:t>
            </a:r>
            <a:endParaRPr sz="2000">
              <a:latin typeface="Times New Roman"/>
              <a:cs typeface="Times New Roman"/>
            </a:endParaRPr>
          </a:p>
          <a:p>
            <a:pPr marL="50800" marR="43180" indent="914400" algn="just">
              <a:lnSpc>
                <a:spcPct val="150000"/>
              </a:lnSpc>
            </a:pPr>
            <a:r>
              <a:rPr sz="2000" dirty="0">
                <a:latin typeface="Times New Roman"/>
                <a:cs typeface="Times New Roman"/>
              </a:rPr>
              <a:t>Considering the </a:t>
            </a:r>
            <a:r>
              <a:rPr sz="2000" spc="-5" dirty="0">
                <a:latin typeface="Times New Roman"/>
                <a:cs typeface="Times New Roman"/>
              </a:rPr>
              <a:t>motion </a:t>
            </a:r>
            <a:r>
              <a:rPr sz="2000" dirty="0">
                <a:latin typeface="Times New Roman"/>
                <a:cs typeface="Times New Roman"/>
              </a:rPr>
              <a:t>of the water particles </a:t>
            </a:r>
            <a:r>
              <a:rPr sz="2000" spc="-5" dirty="0">
                <a:latin typeface="Times New Roman"/>
                <a:cs typeface="Times New Roman"/>
              </a:rPr>
              <a:t>may </a:t>
            </a:r>
            <a:r>
              <a:rPr sz="2000" dirty="0">
                <a:latin typeface="Times New Roman"/>
                <a:cs typeface="Times New Roman"/>
              </a:rPr>
              <a:t>be circle as shown in the </a:t>
            </a:r>
            <a:r>
              <a:rPr sz="2000" spc="-484" dirty="0">
                <a:latin typeface="Times New Roman"/>
                <a:cs typeface="Times New Roman"/>
              </a:rPr>
              <a:t> </a:t>
            </a:r>
            <a:r>
              <a:rPr sz="2000" dirty="0">
                <a:latin typeface="Times New Roman"/>
                <a:cs typeface="Times New Roman"/>
              </a:rPr>
              <a:t>figure</a:t>
            </a:r>
            <a:r>
              <a:rPr sz="2000" spc="-25" dirty="0">
                <a:latin typeface="Times New Roman"/>
                <a:cs typeface="Times New Roman"/>
              </a:rPr>
              <a:t> </a:t>
            </a:r>
            <a:r>
              <a:rPr sz="2000" spc="-20" dirty="0">
                <a:latin typeface="Times New Roman"/>
                <a:cs typeface="Times New Roman"/>
              </a:rPr>
              <a:t>below,</a:t>
            </a:r>
            <a:r>
              <a:rPr sz="2000" spc="-25" dirty="0">
                <a:latin typeface="Times New Roman"/>
                <a:cs typeface="Times New Roman"/>
              </a:rPr>
              <a:t> </a:t>
            </a:r>
            <a:r>
              <a:rPr sz="2000" dirty="0">
                <a:latin typeface="Times New Roman"/>
                <a:cs typeface="Times New Roman"/>
              </a:rPr>
              <a:t>if</a:t>
            </a:r>
            <a:r>
              <a:rPr sz="2000" spc="-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person</a:t>
            </a:r>
            <a:r>
              <a:rPr sz="2000" spc="-35" dirty="0">
                <a:latin typeface="Times New Roman"/>
                <a:cs typeface="Times New Roman"/>
              </a:rPr>
              <a:t> </a:t>
            </a:r>
            <a:r>
              <a:rPr sz="2000" spc="-5" dirty="0">
                <a:latin typeface="Times New Roman"/>
                <a:cs typeface="Times New Roman"/>
              </a:rPr>
              <a:t>moves </a:t>
            </a:r>
            <a:r>
              <a:rPr sz="2000" dirty="0">
                <a:latin typeface="Times New Roman"/>
                <a:cs typeface="Times New Roman"/>
              </a:rPr>
              <a:t>along</a:t>
            </a:r>
            <a:r>
              <a:rPr sz="2000" spc="-10"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direction</a:t>
            </a:r>
            <a:r>
              <a:rPr sz="2000" spc="-2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propagation</a:t>
            </a:r>
            <a:r>
              <a:rPr sz="2000" spc="-3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waves</a:t>
            </a:r>
            <a:r>
              <a:rPr sz="2000" spc="-20" dirty="0">
                <a:latin typeface="Times New Roman"/>
                <a:cs typeface="Times New Roman"/>
              </a:rPr>
              <a:t> </a:t>
            </a:r>
            <a:r>
              <a:rPr sz="2000" spc="20" dirty="0">
                <a:latin typeface="Times New Roman"/>
                <a:cs typeface="Times New Roman"/>
              </a:rPr>
              <a:t>(V</a:t>
            </a:r>
            <a:r>
              <a:rPr sz="1950" spc="30" baseline="-21367" dirty="0">
                <a:latin typeface="Times New Roman"/>
                <a:cs typeface="Times New Roman"/>
              </a:rPr>
              <a:t>w</a:t>
            </a:r>
            <a:r>
              <a:rPr sz="1950" spc="-7" baseline="-21367"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spc="-5" dirty="0">
                <a:latin typeface="Times New Roman"/>
                <a:cs typeface="Times New Roman"/>
              </a:rPr>
              <a:t>the </a:t>
            </a:r>
            <a:r>
              <a:rPr sz="2000" spc="-484" dirty="0">
                <a:latin typeface="Times New Roman"/>
                <a:cs typeface="Times New Roman"/>
              </a:rPr>
              <a:t> </a:t>
            </a:r>
            <a:r>
              <a:rPr sz="2000" dirty="0">
                <a:latin typeface="Times New Roman"/>
                <a:cs typeface="Times New Roman"/>
              </a:rPr>
              <a:t>periphery</a:t>
            </a:r>
            <a:r>
              <a:rPr sz="2000" spc="-4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water</a:t>
            </a:r>
            <a:r>
              <a:rPr sz="2000" spc="-10" dirty="0">
                <a:latin typeface="Times New Roman"/>
                <a:cs typeface="Times New Roman"/>
              </a:rPr>
              <a:t> </a:t>
            </a:r>
            <a:r>
              <a:rPr sz="2000" spc="-5" dirty="0">
                <a:latin typeface="Times New Roman"/>
                <a:cs typeface="Times New Roman"/>
              </a:rPr>
              <a:t>particles</a:t>
            </a:r>
            <a:r>
              <a:rPr sz="2000" spc="-35" dirty="0">
                <a:latin typeface="Times New Roman"/>
                <a:cs typeface="Times New Roman"/>
              </a:rPr>
              <a:t> </a:t>
            </a:r>
            <a:r>
              <a:rPr sz="2000" dirty="0">
                <a:latin typeface="Times New Roman"/>
                <a:cs typeface="Times New Roman"/>
              </a:rPr>
              <a:t>appear</a:t>
            </a:r>
            <a:r>
              <a:rPr sz="2000" spc="-35" dirty="0">
                <a:latin typeface="Times New Roman"/>
                <a:cs typeface="Times New Roman"/>
              </a:rPr>
              <a:t> </a:t>
            </a:r>
            <a:r>
              <a:rPr sz="2000" spc="-5" dirty="0">
                <a:latin typeface="Times New Roman"/>
                <a:cs typeface="Times New Roman"/>
              </a:rPr>
              <a:t>static.</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259" y="45141"/>
            <a:ext cx="9267825" cy="2770505"/>
          </a:xfrm>
          <a:prstGeom prst="rect">
            <a:avLst/>
          </a:prstGeom>
        </p:spPr>
        <p:txBody>
          <a:bodyPr vert="horz" wrap="square" lIns="0" tIns="165735" rIns="0" bIns="0" rtlCol="0">
            <a:spAutoFit/>
          </a:bodyPr>
          <a:lstStyle/>
          <a:p>
            <a:pPr marL="63500">
              <a:lnSpc>
                <a:spcPct val="100000"/>
              </a:lnSpc>
              <a:spcBef>
                <a:spcPts val="1305"/>
              </a:spcBef>
            </a:pPr>
            <a:r>
              <a:rPr sz="2000" spc="-5" dirty="0">
                <a:latin typeface="Times New Roman"/>
                <a:cs typeface="Times New Roman"/>
              </a:rPr>
              <a:t>Let</a:t>
            </a:r>
            <a:endParaRPr sz="2000">
              <a:latin typeface="Times New Roman"/>
              <a:cs typeface="Times New Roman"/>
            </a:endParaRPr>
          </a:p>
          <a:p>
            <a:pPr marL="185420" marR="55880" indent="-121920">
              <a:lnSpc>
                <a:spcPct val="150000"/>
              </a:lnSpc>
            </a:pPr>
            <a:r>
              <a:rPr sz="2000" spc="15" dirty="0">
                <a:latin typeface="Times New Roman"/>
                <a:cs typeface="Times New Roman"/>
              </a:rPr>
              <a:t>V</a:t>
            </a:r>
            <a:r>
              <a:rPr sz="1950" spc="22" baseline="-21367" dirty="0">
                <a:latin typeface="Times New Roman"/>
                <a:cs typeface="Times New Roman"/>
              </a:rPr>
              <a:t>w </a:t>
            </a:r>
            <a:r>
              <a:rPr sz="2000" dirty="0">
                <a:latin typeface="Wingdings"/>
                <a:cs typeface="Wingdings"/>
              </a:rPr>
              <a:t></a:t>
            </a:r>
            <a:r>
              <a:rPr sz="2000" dirty="0">
                <a:latin typeface="Times New Roman"/>
                <a:cs typeface="Times New Roman"/>
              </a:rPr>
              <a:t> </a:t>
            </a:r>
            <a:r>
              <a:rPr sz="2000" spc="-30" dirty="0">
                <a:latin typeface="Times New Roman"/>
                <a:cs typeface="Times New Roman"/>
              </a:rPr>
              <a:t>Velocity </a:t>
            </a:r>
            <a:r>
              <a:rPr sz="2000" dirty="0">
                <a:latin typeface="Times New Roman"/>
                <a:cs typeface="Times New Roman"/>
              </a:rPr>
              <a:t>of the wave observed by the observer </a:t>
            </a:r>
            <a:r>
              <a:rPr sz="2000" spc="5" dirty="0">
                <a:latin typeface="Times New Roman"/>
                <a:cs typeface="Times New Roman"/>
              </a:rPr>
              <a:t>who </a:t>
            </a:r>
            <a:r>
              <a:rPr sz="2000" spc="-5" dirty="0">
                <a:latin typeface="Times New Roman"/>
                <a:cs typeface="Times New Roman"/>
              </a:rPr>
              <a:t>moves </a:t>
            </a:r>
            <a:r>
              <a:rPr sz="2000" dirty="0">
                <a:latin typeface="Times New Roman"/>
                <a:cs typeface="Times New Roman"/>
              </a:rPr>
              <a:t>in the direction of wave, </a:t>
            </a:r>
            <a:r>
              <a:rPr sz="2000" spc="-484" dirty="0">
                <a:latin typeface="Times New Roman"/>
                <a:cs typeface="Times New Roman"/>
              </a:rPr>
              <a:t> </a:t>
            </a:r>
            <a:r>
              <a:rPr sz="2000" spc="10" dirty="0">
                <a:latin typeface="Times New Roman"/>
                <a:cs typeface="Times New Roman"/>
              </a:rPr>
              <a:t>V</a:t>
            </a:r>
            <a:r>
              <a:rPr sz="1950" spc="15" baseline="-21367" dirty="0">
                <a:latin typeface="Times New Roman"/>
                <a:cs typeface="Times New Roman"/>
              </a:rPr>
              <a:t>c</a:t>
            </a:r>
            <a:r>
              <a:rPr sz="1950" spc="262" baseline="-21367" dirty="0">
                <a:latin typeface="Times New Roman"/>
                <a:cs typeface="Times New Roman"/>
              </a:rPr>
              <a:t> </a:t>
            </a:r>
            <a:r>
              <a:rPr sz="1950" spc="22" baseline="-21367" dirty="0">
                <a:latin typeface="Times New Roman"/>
                <a:cs typeface="Times New Roman"/>
              </a:rPr>
              <a:t>=</a:t>
            </a:r>
            <a:r>
              <a:rPr sz="1950" spc="254" baseline="-21367"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peripheral</a:t>
            </a:r>
            <a:r>
              <a:rPr sz="2000" spc="-50" dirty="0">
                <a:latin typeface="Times New Roman"/>
                <a:cs typeface="Times New Roman"/>
              </a:rPr>
              <a:t> </a:t>
            </a:r>
            <a:r>
              <a:rPr sz="2000" dirty="0">
                <a:latin typeface="Times New Roman"/>
                <a:cs typeface="Times New Roman"/>
              </a:rPr>
              <a:t>velocity</a:t>
            </a:r>
            <a:r>
              <a:rPr sz="2000" spc="-30" dirty="0">
                <a:latin typeface="Times New Roman"/>
                <a:cs typeface="Times New Roman"/>
              </a:rPr>
              <a:t> </a:t>
            </a:r>
            <a:r>
              <a:rPr sz="2000" dirty="0">
                <a:latin typeface="Times New Roman"/>
                <a:cs typeface="Times New Roman"/>
              </a:rPr>
              <a:t>of water</a:t>
            </a:r>
            <a:r>
              <a:rPr sz="2000" spc="-20" dirty="0">
                <a:latin typeface="Times New Roman"/>
                <a:cs typeface="Times New Roman"/>
              </a:rPr>
              <a:t> </a:t>
            </a:r>
            <a:r>
              <a:rPr sz="2000" spc="-5" dirty="0">
                <a:latin typeface="Times New Roman"/>
                <a:cs typeface="Times New Roman"/>
              </a:rPr>
              <a:t>particles</a:t>
            </a:r>
            <a:r>
              <a:rPr sz="2000" spc="-35" dirty="0">
                <a:latin typeface="Times New Roman"/>
                <a:cs typeface="Times New Roman"/>
              </a:rPr>
              <a:t> </a:t>
            </a:r>
            <a:r>
              <a:rPr sz="2000" dirty="0">
                <a:latin typeface="Times New Roman"/>
                <a:cs typeface="Times New Roman"/>
              </a:rPr>
              <a:t>= 2πrω,</a:t>
            </a:r>
            <a:endParaRPr sz="2000">
              <a:latin typeface="Times New Roman"/>
              <a:cs typeface="Times New Roman"/>
            </a:endParaRPr>
          </a:p>
          <a:p>
            <a:pPr marL="248920">
              <a:lnSpc>
                <a:spcPct val="100000"/>
              </a:lnSpc>
              <a:spcBef>
                <a:spcPts val="1200"/>
              </a:spcBef>
            </a:pPr>
            <a:r>
              <a:rPr sz="2000" spc="10" dirty="0">
                <a:latin typeface="Times New Roman"/>
                <a:cs typeface="Times New Roman"/>
              </a:rPr>
              <a:t>V</a:t>
            </a:r>
            <a:r>
              <a:rPr sz="1950" spc="15" baseline="-21367" dirty="0">
                <a:latin typeface="Times New Roman"/>
                <a:cs typeface="Times New Roman"/>
              </a:rPr>
              <a:t>1</a:t>
            </a:r>
            <a:r>
              <a:rPr sz="1950" spc="254" baseline="-21367" dirty="0">
                <a:latin typeface="Times New Roman"/>
                <a:cs typeface="Times New Roman"/>
              </a:rPr>
              <a:t> </a:t>
            </a:r>
            <a:r>
              <a:rPr sz="2000" dirty="0">
                <a:latin typeface="Times New Roman"/>
                <a:cs typeface="Times New Roman"/>
              </a:rPr>
              <a:t>=</a:t>
            </a:r>
            <a:r>
              <a:rPr sz="2000" spc="-45" dirty="0">
                <a:latin typeface="Times New Roman"/>
                <a:cs typeface="Times New Roman"/>
              </a:rPr>
              <a:t> </a:t>
            </a:r>
            <a:r>
              <a:rPr sz="2000" spc="15" dirty="0">
                <a:latin typeface="Times New Roman"/>
                <a:cs typeface="Times New Roman"/>
              </a:rPr>
              <a:t>V</a:t>
            </a:r>
            <a:r>
              <a:rPr sz="1950" spc="22" baseline="-21367" dirty="0">
                <a:latin typeface="Times New Roman"/>
                <a:cs typeface="Times New Roman"/>
              </a:rPr>
              <a:t>w</a:t>
            </a:r>
            <a:r>
              <a:rPr sz="1950" spc="277" baseline="-21367" dirty="0">
                <a:latin typeface="Times New Roman"/>
                <a:cs typeface="Times New Roman"/>
              </a:rPr>
              <a:t> </a:t>
            </a:r>
            <a:r>
              <a:rPr sz="2000" dirty="0">
                <a:latin typeface="Times New Roman"/>
                <a:cs typeface="Times New Roman"/>
              </a:rPr>
              <a:t>+</a:t>
            </a:r>
            <a:r>
              <a:rPr sz="2000" spc="-45" dirty="0">
                <a:latin typeface="Times New Roman"/>
                <a:cs typeface="Times New Roman"/>
              </a:rPr>
              <a:t> </a:t>
            </a:r>
            <a:r>
              <a:rPr sz="2000" spc="10" dirty="0">
                <a:latin typeface="Times New Roman"/>
                <a:cs typeface="Times New Roman"/>
              </a:rPr>
              <a:t>V</a:t>
            </a:r>
            <a:r>
              <a:rPr sz="1950" spc="15" baseline="-21367" dirty="0">
                <a:latin typeface="Times New Roman"/>
                <a:cs typeface="Times New Roman"/>
              </a:rPr>
              <a:t>c</a:t>
            </a:r>
            <a:r>
              <a:rPr sz="1950" spc="270" baseline="-21367" dirty="0">
                <a:latin typeface="Times New Roman"/>
                <a:cs typeface="Times New Roman"/>
              </a:rPr>
              <a:t> </a:t>
            </a:r>
            <a:r>
              <a:rPr sz="2000" dirty="0">
                <a:latin typeface="Times New Roman"/>
                <a:cs typeface="Times New Roman"/>
              </a:rPr>
              <a:t>=</a:t>
            </a:r>
            <a:r>
              <a:rPr sz="2000" spc="-45" dirty="0">
                <a:latin typeface="Times New Roman"/>
                <a:cs typeface="Times New Roman"/>
              </a:rPr>
              <a:t> </a:t>
            </a:r>
            <a:r>
              <a:rPr sz="2000" spc="-30" dirty="0">
                <a:latin typeface="Times New Roman"/>
                <a:cs typeface="Times New Roman"/>
              </a:rPr>
              <a:t>Velocity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water</a:t>
            </a:r>
            <a:r>
              <a:rPr sz="2000" spc="-20" dirty="0">
                <a:latin typeface="Times New Roman"/>
                <a:cs typeface="Times New Roman"/>
              </a:rPr>
              <a:t> </a:t>
            </a:r>
            <a:r>
              <a:rPr sz="2000" spc="-5" dirty="0">
                <a:latin typeface="Times New Roman"/>
                <a:cs typeface="Times New Roman"/>
              </a:rPr>
              <a:t>particles</a:t>
            </a:r>
            <a:r>
              <a:rPr sz="2000" spc="-30" dirty="0">
                <a:latin typeface="Times New Roman"/>
                <a:cs typeface="Times New Roman"/>
              </a:rPr>
              <a:t> </a:t>
            </a:r>
            <a:r>
              <a:rPr sz="2000" spc="-5" dirty="0">
                <a:latin typeface="Times New Roman"/>
                <a:cs typeface="Times New Roman"/>
              </a:rPr>
              <a:t>measured</a:t>
            </a:r>
            <a:r>
              <a:rPr sz="2000" spc="-10" dirty="0">
                <a:latin typeface="Times New Roman"/>
                <a:cs typeface="Times New Roman"/>
              </a:rPr>
              <a:t> </a:t>
            </a:r>
            <a:r>
              <a:rPr sz="2000" dirty="0">
                <a:latin typeface="Times New Roman"/>
                <a:cs typeface="Times New Roman"/>
              </a:rPr>
              <a:t>by</a:t>
            </a:r>
            <a:r>
              <a:rPr sz="2000" spc="5" dirty="0">
                <a:latin typeface="Times New Roman"/>
                <a:cs typeface="Times New Roman"/>
              </a:rPr>
              <a:t> </a:t>
            </a:r>
            <a:r>
              <a:rPr sz="2000" dirty="0">
                <a:latin typeface="Times New Roman"/>
                <a:cs typeface="Times New Roman"/>
              </a:rPr>
              <a:t>an observer</a:t>
            </a:r>
            <a:r>
              <a:rPr sz="2000" spc="-40" dirty="0">
                <a:latin typeface="Times New Roman"/>
                <a:cs typeface="Times New Roman"/>
              </a:rPr>
              <a:t> </a:t>
            </a:r>
            <a:r>
              <a:rPr sz="2000" dirty="0">
                <a:latin typeface="Times New Roman"/>
                <a:cs typeface="Times New Roman"/>
              </a:rPr>
              <a:t>at wave</a:t>
            </a:r>
            <a:r>
              <a:rPr sz="2000" spc="-15" dirty="0">
                <a:latin typeface="Times New Roman"/>
                <a:cs typeface="Times New Roman"/>
              </a:rPr>
              <a:t> </a:t>
            </a:r>
            <a:r>
              <a:rPr sz="2000" spc="-20" dirty="0">
                <a:latin typeface="Times New Roman"/>
                <a:cs typeface="Times New Roman"/>
              </a:rPr>
              <a:t>valley,</a:t>
            </a:r>
            <a:endParaRPr sz="2000">
              <a:latin typeface="Times New Roman"/>
              <a:cs typeface="Times New Roman"/>
            </a:endParaRPr>
          </a:p>
          <a:p>
            <a:pPr marL="185420" marR="683260" indent="63500">
              <a:lnSpc>
                <a:spcPct val="150000"/>
              </a:lnSpc>
              <a:spcBef>
                <a:spcPts val="5"/>
              </a:spcBef>
            </a:pPr>
            <a:r>
              <a:rPr sz="2000" spc="10" dirty="0">
                <a:latin typeface="Times New Roman"/>
                <a:cs typeface="Times New Roman"/>
              </a:rPr>
              <a:t>V</a:t>
            </a:r>
            <a:r>
              <a:rPr sz="1950" spc="15" baseline="-21367" dirty="0">
                <a:latin typeface="Times New Roman"/>
                <a:cs typeface="Times New Roman"/>
              </a:rPr>
              <a:t>2</a:t>
            </a:r>
            <a:r>
              <a:rPr sz="1950" spc="262" baseline="-21367" dirty="0">
                <a:latin typeface="Times New Roman"/>
                <a:cs typeface="Times New Roman"/>
              </a:rPr>
              <a:t> </a:t>
            </a:r>
            <a:r>
              <a:rPr sz="2000" dirty="0">
                <a:latin typeface="Times New Roman"/>
                <a:cs typeface="Times New Roman"/>
              </a:rPr>
              <a:t>=</a:t>
            </a:r>
            <a:r>
              <a:rPr sz="2000" spc="-45" dirty="0">
                <a:latin typeface="Times New Roman"/>
                <a:cs typeface="Times New Roman"/>
              </a:rPr>
              <a:t> </a:t>
            </a:r>
            <a:r>
              <a:rPr sz="2000" spc="15" dirty="0">
                <a:latin typeface="Times New Roman"/>
                <a:cs typeface="Times New Roman"/>
              </a:rPr>
              <a:t>V</a:t>
            </a:r>
            <a:r>
              <a:rPr sz="1950" spc="22" baseline="-21367" dirty="0">
                <a:latin typeface="Times New Roman"/>
                <a:cs typeface="Times New Roman"/>
              </a:rPr>
              <a:t>w</a:t>
            </a:r>
            <a:r>
              <a:rPr sz="1950" spc="284" baseline="-21367" dirty="0">
                <a:latin typeface="Times New Roman"/>
                <a:cs typeface="Times New Roman"/>
              </a:rPr>
              <a:t> </a:t>
            </a:r>
            <a:r>
              <a:rPr sz="2000" dirty="0">
                <a:latin typeface="Times New Roman"/>
                <a:cs typeface="Times New Roman"/>
              </a:rPr>
              <a:t>-</a:t>
            </a:r>
            <a:r>
              <a:rPr sz="2000" spc="-35" dirty="0">
                <a:latin typeface="Times New Roman"/>
                <a:cs typeface="Times New Roman"/>
              </a:rPr>
              <a:t> </a:t>
            </a:r>
            <a:r>
              <a:rPr sz="2000" spc="10" dirty="0">
                <a:latin typeface="Times New Roman"/>
                <a:cs typeface="Times New Roman"/>
              </a:rPr>
              <a:t>V</a:t>
            </a:r>
            <a:r>
              <a:rPr sz="1950" spc="15" baseline="-21367" dirty="0">
                <a:latin typeface="Times New Roman"/>
                <a:cs typeface="Times New Roman"/>
              </a:rPr>
              <a:t>c</a:t>
            </a:r>
            <a:r>
              <a:rPr sz="1950" spc="247" baseline="-21367" dirty="0">
                <a:latin typeface="Times New Roman"/>
                <a:cs typeface="Times New Roman"/>
              </a:rPr>
              <a:t> </a:t>
            </a:r>
            <a:r>
              <a:rPr sz="2000" dirty="0">
                <a:latin typeface="Times New Roman"/>
                <a:cs typeface="Times New Roman"/>
              </a:rPr>
              <a:t>=</a:t>
            </a:r>
            <a:r>
              <a:rPr sz="2000" spc="-30" dirty="0">
                <a:latin typeface="Times New Roman"/>
                <a:cs typeface="Times New Roman"/>
              </a:rPr>
              <a:t> Velocity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water</a:t>
            </a:r>
            <a:r>
              <a:rPr sz="2000" spc="-5" dirty="0">
                <a:latin typeface="Times New Roman"/>
                <a:cs typeface="Times New Roman"/>
              </a:rPr>
              <a:t> particles</a:t>
            </a:r>
            <a:r>
              <a:rPr sz="2000" spc="-30" dirty="0">
                <a:latin typeface="Times New Roman"/>
                <a:cs typeface="Times New Roman"/>
              </a:rPr>
              <a:t> </a:t>
            </a:r>
            <a:r>
              <a:rPr sz="2000" spc="-5" dirty="0">
                <a:latin typeface="Times New Roman"/>
                <a:cs typeface="Times New Roman"/>
              </a:rPr>
              <a:t>measured</a:t>
            </a:r>
            <a:r>
              <a:rPr sz="2000" spc="-10" dirty="0">
                <a:latin typeface="Times New Roman"/>
                <a:cs typeface="Times New Roman"/>
              </a:rPr>
              <a:t> </a:t>
            </a:r>
            <a:r>
              <a:rPr sz="2000" dirty="0">
                <a:latin typeface="Times New Roman"/>
                <a:cs typeface="Times New Roman"/>
              </a:rPr>
              <a:t>by</a:t>
            </a:r>
            <a:r>
              <a:rPr sz="2000" spc="-5" dirty="0">
                <a:latin typeface="Times New Roman"/>
                <a:cs typeface="Times New Roman"/>
              </a:rPr>
              <a:t> </a:t>
            </a:r>
            <a:r>
              <a:rPr sz="2000" dirty="0">
                <a:latin typeface="Times New Roman"/>
                <a:cs typeface="Times New Roman"/>
              </a:rPr>
              <a:t>an</a:t>
            </a:r>
            <a:r>
              <a:rPr sz="2000" spc="5" dirty="0">
                <a:latin typeface="Times New Roman"/>
                <a:cs typeface="Times New Roman"/>
              </a:rPr>
              <a:t> </a:t>
            </a:r>
            <a:r>
              <a:rPr sz="2000" dirty="0">
                <a:latin typeface="Times New Roman"/>
                <a:cs typeface="Times New Roman"/>
              </a:rPr>
              <a:t>observer</a:t>
            </a:r>
            <a:r>
              <a:rPr sz="2000" spc="-40" dirty="0">
                <a:latin typeface="Times New Roman"/>
                <a:cs typeface="Times New Roman"/>
              </a:rPr>
              <a:t> </a:t>
            </a:r>
            <a:r>
              <a:rPr sz="2000" dirty="0">
                <a:latin typeface="Times New Roman"/>
                <a:cs typeface="Times New Roman"/>
              </a:rPr>
              <a:t>at</a:t>
            </a:r>
            <a:r>
              <a:rPr sz="2000" spc="-5" dirty="0">
                <a:latin typeface="Times New Roman"/>
                <a:cs typeface="Times New Roman"/>
              </a:rPr>
              <a:t> </a:t>
            </a:r>
            <a:r>
              <a:rPr sz="2000" dirty="0">
                <a:latin typeface="Times New Roman"/>
                <a:cs typeface="Times New Roman"/>
              </a:rPr>
              <a:t>wave</a:t>
            </a:r>
            <a:r>
              <a:rPr sz="2000" spc="-5" dirty="0">
                <a:latin typeface="Times New Roman"/>
                <a:cs typeface="Times New Roman"/>
              </a:rPr>
              <a:t> </a:t>
            </a:r>
            <a:r>
              <a:rPr sz="2000" dirty="0">
                <a:latin typeface="Times New Roman"/>
                <a:cs typeface="Times New Roman"/>
              </a:rPr>
              <a:t>peak, </a:t>
            </a:r>
            <a:r>
              <a:rPr sz="2000" spc="-484" dirty="0">
                <a:latin typeface="Times New Roman"/>
                <a:cs typeface="Times New Roman"/>
              </a:rPr>
              <a:t> </a:t>
            </a:r>
            <a:r>
              <a:rPr sz="2000" dirty="0">
                <a:latin typeface="Times New Roman"/>
                <a:cs typeface="Times New Roman"/>
              </a:rPr>
              <a:t>The</a:t>
            </a:r>
            <a:r>
              <a:rPr sz="2000" spc="-5" dirty="0">
                <a:latin typeface="Times New Roman"/>
                <a:cs typeface="Times New Roman"/>
              </a:rPr>
              <a:t> difference</a:t>
            </a:r>
            <a:r>
              <a:rPr sz="2000" spc="-3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kinetic</a:t>
            </a:r>
            <a:r>
              <a:rPr sz="2000" spc="-25" dirty="0">
                <a:latin typeface="Times New Roman"/>
                <a:cs typeface="Times New Roman"/>
              </a:rPr>
              <a:t> </a:t>
            </a:r>
            <a:r>
              <a:rPr sz="2000" spc="-5" dirty="0">
                <a:latin typeface="Times New Roman"/>
                <a:cs typeface="Times New Roman"/>
              </a:rPr>
              <a:t>energies</a:t>
            </a:r>
            <a:r>
              <a:rPr sz="2000" spc="-35" dirty="0">
                <a:latin typeface="Times New Roman"/>
                <a:cs typeface="Times New Roman"/>
              </a:rPr>
              <a:t> </a:t>
            </a:r>
            <a:r>
              <a:rPr sz="2000" dirty="0">
                <a:latin typeface="Times New Roman"/>
                <a:cs typeface="Times New Roman"/>
              </a:rPr>
              <a:t>at</a:t>
            </a:r>
            <a:r>
              <a:rPr sz="2000" spc="-15" dirty="0">
                <a:latin typeface="Times New Roman"/>
                <a:cs typeface="Times New Roman"/>
              </a:rPr>
              <a:t> </a:t>
            </a:r>
            <a:r>
              <a:rPr sz="2000" dirty="0">
                <a:latin typeface="Times New Roman"/>
                <a:cs typeface="Times New Roman"/>
              </a:rPr>
              <a:t>two positions</a:t>
            </a:r>
            <a:r>
              <a:rPr sz="2000" spc="-4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given</a:t>
            </a:r>
            <a:r>
              <a:rPr sz="2000" spc="-30" dirty="0">
                <a:latin typeface="Times New Roman"/>
                <a:cs typeface="Times New Roman"/>
              </a:rPr>
              <a:t> </a:t>
            </a:r>
            <a:r>
              <a:rPr sz="2000" dirty="0">
                <a:latin typeface="Times New Roman"/>
                <a:cs typeface="Times New Roman"/>
              </a:rPr>
              <a:t>by:</a:t>
            </a:r>
            <a:endParaRPr sz="2000">
              <a:latin typeface="Times New Roman"/>
              <a:cs typeface="Times New Roman"/>
            </a:endParaRPr>
          </a:p>
        </p:txBody>
      </p:sp>
      <p:sp>
        <p:nvSpPr>
          <p:cNvPr id="3" name="object 3"/>
          <p:cNvSpPr txBox="1"/>
          <p:nvPr/>
        </p:nvSpPr>
        <p:spPr>
          <a:xfrm>
            <a:off x="193039" y="5685231"/>
            <a:ext cx="171958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So,</a:t>
            </a:r>
            <a:r>
              <a:rPr sz="2000" spc="-45" dirty="0">
                <a:latin typeface="Times New Roman"/>
                <a:cs typeface="Times New Roman"/>
              </a:rPr>
              <a:t> </a:t>
            </a:r>
            <a:r>
              <a:rPr sz="2000" dirty="0">
                <a:latin typeface="Times New Roman"/>
                <a:cs typeface="Times New Roman"/>
              </a:rPr>
              <a:t>we</a:t>
            </a:r>
            <a:r>
              <a:rPr sz="2000" spc="-20" dirty="0">
                <a:latin typeface="Times New Roman"/>
                <a:cs typeface="Times New Roman"/>
              </a:rPr>
              <a:t> </a:t>
            </a:r>
            <a:r>
              <a:rPr sz="2000" dirty="0">
                <a:latin typeface="Times New Roman"/>
                <a:cs typeface="Times New Roman"/>
              </a:rPr>
              <a:t>can</a:t>
            </a:r>
            <a:r>
              <a:rPr sz="2000" spc="-30" dirty="0">
                <a:latin typeface="Times New Roman"/>
                <a:cs typeface="Times New Roman"/>
              </a:rPr>
              <a:t> </a:t>
            </a:r>
            <a:r>
              <a:rPr sz="2000" dirty="0">
                <a:latin typeface="Times New Roman"/>
                <a:cs typeface="Times New Roman"/>
              </a:rPr>
              <a:t>write</a:t>
            </a:r>
            <a:endParaRPr sz="2000">
              <a:latin typeface="Times New Roman"/>
              <a:cs typeface="Times New Roman"/>
            </a:endParaRPr>
          </a:p>
        </p:txBody>
      </p:sp>
      <p:sp>
        <p:nvSpPr>
          <p:cNvPr id="4" name="object 4"/>
          <p:cNvSpPr txBox="1"/>
          <p:nvPr/>
        </p:nvSpPr>
        <p:spPr>
          <a:xfrm>
            <a:off x="4061127" y="3293693"/>
            <a:ext cx="2711450" cy="274320"/>
          </a:xfrm>
          <a:prstGeom prst="rect">
            <a:avLst/>
          </a:prstGeom>
        </p:spPr>
        <p:txBody>
          <a:bodyPr vert="horz" wrap="square" lIns="0" tIns="16510" rIns="0" bIns="0" rtlCol="0">
            <a:spAutoFit/>
          </a:bodyPr>
          <a:lstStyle/>
          <a:p>
            <a:pPr marL="12700">
              <a:lnSpc>
                <a:spcPct val="100000"/>
              </a:lnSpc>
              <a:spcBef>
                <a:spcPts val="130"/>
              </a:spcBef>
              <a:tabLst>
                <a:tab pos="747395" algn="l"/>
                <a:tab pos="1856105" algn="l"/>
                <a:tab pos="2591435" algn="l"/>
              </a:tabLst>
            </a:pPr>
            <a:r>
              <a:rPr sz="1600" i="1" spc="195" dirty="0">
                <a:latin typeface="Times New Roman"/>
                <a:cs typeface="Times New Roman"/>
              </a:rPr>
              <a:t>w	</a:t>
            </a:r>
            <a:r>
              <a:rPr sz="1600" i="1" spc="130" dirty="0">
                <a:latin typeface="Times New Roman"/>
                <a:cs typeface="Times New Roman"/>
              </a:rPr>
              <a:t>c	</a:t>
            </a:r>
            <a:r>
              <a:rPr sz="1600" i="1" spc="195" dirty="0">
                <a:latin typeface="Times New Roman"/>
                <a:cs typeface="Times New Roman"/>
              </a:rPr>
              <a:t>w	</a:t>
            </a:r>
            <a:r>
              <a:rPr sz="1600" i="1" spc="130" dirty="0">
                <a:latin typeface="Times New Roman"/>
                <a:cs typeface="Times New Roman"/>
              </a:rPr>
              <a:t>c</a:t>
            </a:r>
            <a:endParaRPr sz="1600">
              <a:latin typeface="Times New Roman"/>
              <a:cs typeface="Times New Roman"/>
            </a:endParaRPr>
          </a:p>
        </p:txBody>
      </p:sp>
      <p:sp>
        <p:nvSpPr>
          <p:cNvPr id="5" name="object 5"/>
          <p:cNvSpPr txBox="1"/>
          <p:nvPr/>
        </p:nvSpPr>
        <p:spPr>
          <a:xfrm>
            <a:off x="768226" y="3334077"/>
            <a:ext cx="2553335" cy="452120"/>
          </a:xfrm>
          <a:prstGeom prst="rect">
            <a:avLst/>
          </a:prstGeom>
        </p:spPr>
        <p:txBody>
          <a:bodyPr vert="horz" wrap="square" lIns="0" tIns="12700" rIns="0" bIns="0" rtlCol="0">
            <a:spAutoFit/>
          </a:bodyPr>
          <a:lstStyle/>
          <a:p>
            <a:pPr marL="12700">
              <a:lnSpc>
                <a:spcPct val="100000"/>
              </a:lnSpc>
              <a:spcBef>
                <a:spcPts val="100"/>
              </a:spcBef>
              <a:tabLst>
                <a:tab pos="2333625" algn="l"/>
              </a:tabLst>
            </a:pPr>
            <a:r>
              <a:rPr sz="2800" spc="225" dirty="0">
                <a:latin typeface="Times New Roman"/>
                <a:cs typeface="Times New Roman"/>
              </a:rPr>
              <a:t>2	2</a:t>
            </a:r>
            <a:endParaRPr sz="2800">
              <a:latin typeface="Times New Roman"/>
              <a:cs typeface="Times New Roman"/>
            </a:endParaRPr>
          </a:p>
        </p:txBody>
      </p:sp>
      <p:sp>
        <p:nvSpPr>
          <p:cNvPr id="6" name="object 6"/>
          <p:cNvSpPr txBox="1"/>
          <p:nvPr/>
        </p:nvSpPr>
        <p:spPr>
          <a:xfrm>
            <a:off x="761721" y="2832091"/>
            <a:ext cx="2553335" cy="452120"/>
          </a:xfrm>
          <a:prstGeom prst="rect">
            <a:avLst/>
          </a:prstGeom>
        </p:spPr>
        <p:txBody>
          <a:bodyPr vert="horz" wrap="square" lIns="0" tIns="12700" rIns="0" bIns="0" rtlCol="0">
            <a:spAutoFit/>
          </a:bodyPr>
          <a:lstStyle/>
          <a:p>
            <a:pPr marL="12700">
              <a:lnSpc>
                <a:spcPct val="100000"/>
              </a:lnSpc>
              <a:spcBef>
                <a:spcPts val="100"/>
              </a:spcBef>
              <a:tabLst>
                <a:tab pos="2333625" algn="l"/>
              </a:tabLst>
            </a:pPr>
            <a:r>
              <a:rPr sz="2800" u="heavy" spc="225" dirty="0">
                <a:uFill>
                  <a:solidFill>
                    <a:srgbClr val="000000"/>
                  </a:solidFill>
                </a:uFill>
                <a:latin typeface="Times New Roman"/>
                <a:cs typeface="Times New Roman"/>
              </a:rPr>
              <a:t>1</a:t>
            </a:r>
            <a:r>
              <a:rPr sz="2800" spc="225" dirty="0">
                <a:latin typeface="Times New Roman"/>
                <a:cs typeface="Times New Roman"/>
              </a:rPr>
              <a:t>	</a:t>
            </a:r>
            <a:r>
              <a:rPr sz="2800" u="heavy" spc="225" dirty="0">
                <a:uFill>
                  <a:solidFill>
                    <a:srgbClr val="000000"/>
                  </a:solidFill>
                </a:uFill>
                <a:latin typeface="Times New Roman"/>
                <a:cs typeface="Times New Roman"/>
              </a:rPr>
              <a:t>1</a:t>
            </a:r>
            <a:endParaRPr sz="2800">
              <a:latin typeface="Times New Roman"/>
              <a:cs typeface="Times New Roman"/>
            </a:endParaRPr>
          </a:p>
        </p:txBody>
      </p:sp>
      <p:sp>
        <p:nvSpPr>
          <p:cNvPr id="7" name="object 7"/>
          <p:cNvSpPr txBox="1"/>
          <p:nvPr/>
        </p:nvSpPr>
        <p:spPr>
          <a:xfrm>
            <a:off x="6930400" y="3019646"/>
            <a:ext cx="146050" cy="274320"/>
          </a:xfrm>
          <a:prstGeom prst="rect">
            <a:avLst/>
          </a:prstGeom>
        </p:spPr>
        <p:txBody>
          <a:bodyPr vert="horz" wrap="square" lIns="0" tIns="16510" rIns="0" bIns="0" rtlCol="0">
            <a:spAutoFit/>
          </a:bodyPr>
          <a:lstStyle/>
          <a:p>
            <a:pPr marL="12700">
              <a:lnSpc>
                <a:spcPct val="100000"/>
              </a:lnSpc>
              <a:spcBef>
                <a:spcPts val="130"/>
              </a:spcBef>
            </a:pPr>
            <a:r>
              <a:rPr sz="1600" spc="145" dirty="0">
                <a:latin typeface="Times New Roman"/>
                <a:cs typeface="Times New Roman"/>
              </a:rPr>
              <a:t>2</a:t>
            </a:r>
            <a:endParaRPr sz="1600">
              <a:latin typeface="Times New Roman"/>
              <a:cs typeface="Times New Roman"/>
            </a:endParaRPr>
          </a:p>
        </p:txBody>
      </p:sp>
      <p:sp>
        <p:nvSpPr>
          <p:cNvPr id="8" name="object 8"/>
          <p:cNvSpPr txBox="1"/>
          <p:nvPr/>
        </p:nvSpPr>
        <p:spPr>
          <a:xfrm>
            <a:off x="5086203" y="3019646"/>
            <a:ext cx="146050" cy="274320"/>
          </a:xfrm>
          <a:prstGeom prst="rect">
            <a:avLst/>
          </a:prstGeom>
        </p:spPr>
        <p:txBody>
          <a:bodyPr vert="horz" wrap="square" lIns="0" tIns="16510" rIns="0" bIns="0" rtlCol="0">
            <a:spAutoFit/>
          </a:bodyPr>
          <a:lstStyle/>
          <a:p>
            <a:pPr marL="12700">
              <a:lnSpc>
                <a:spcPct val="100000"/>
              </a:lnSpc>
              <a:spcBef>
                <a:spcPts val="130"/>
              </a:spcBef>
            </a:pPr>
            <a:r>
              <a:rPr sz="1600" spc="145" dirty="0">
                <a:latin typeface="Times New Roman"/>
                <a:cs typeface="Times New Roman"/>
              </a:rPr>
              <a:t>2</a:t>
            </a:r>
            <a:endParaRPr sz="1600">
              <a:latin typeface="Times New Roman"/>
              <a:cs typeface="Times New Roman"/>
            </a:endParaRPr>
          </a:p>
        </p:txBody>
      </p:sp>
      <p:sp>
        <p:nvSpPr>
          <p:cNvPr id="9" name="object 9"/>
          <p:cNvSpPr txBox="1"/>
          <p:nvPr/>
        </p:nvSpPr>
        <p:spPr>
          <a:xfrm>
            <a:off x="2382971" y="3045506"/>
            <a:ext cx="146050" cy="274320"/>
          </a:xfrm>
          <a:prstGeom prst="rect">
            <a:avLst/>
          </a:prstGeom>
        </p:spPr>
        <p:txBody>
          <a:bodyPr vert="horz" wrap="square" lIns="0" tIns="16510" rIns="0" bIns="0" rtlCol="0">
            <a:spAutoFit/>
          </a:bodyPr>
          <a:lstStyle/>
          <a:p>
            <a:pPr marL="12700">
              <a:lnSpc>
                <a:spcPct val="100000"/>
              </a:lnSpc>
              <a:spcBef>
                <a:spcPts val="130"/>
              </a:spcBef>
            </a:pPr>
            <a:r>
              <a:rPr sz="1600" spc="145" dirty="0">
                <a:latin typeface="Times New Roman"/>
                <a:cs typeface="Times New Roman"/>
              </a:rPr>
              <a:t>2</a:t>
            </a:r>
            <a:endParaRPr sz="1600">
              <a:latin typeface="Times New Roman"/>
              <a:cs typeface="Times New Roman"/>
            </a:endParaRPr>
          </a:p>
        </p:txBody>
      </p:sp>
      <p:sp>
        <p:nvSpPr>
          <p:cNvPr id="10" name="object 10"/>
          <p:cNvSpPr txBox="1"/>
          <p:nvPr/>
        </p:nvSpPr>
        <p:spPr>
          <a:xfrm>
            <a:off x="1664208" y="3045506"/>
            <a:ext cx="146050" cy="274320"/>
          </a:xfrm>
          <a:prstGeom prst="rect">
            <a:avLst/>
          </a:prstGeom>
        </p:spPr>
        <p:txBody>
          <a:bodyPr vert="horz" wrap="square" lIns="0" tIns="16510" rIns="0" bIns="0" rtlCol="0">
            <a:spAutoFit/>
          </a:bodyPr>
          <a:lstStyle/>
          <a:p>
            <a:pPr marL="12700">
              <a:lnSpc>
                <a:spcPct val="100000"/>
              </a:lnSpc>
              <a:spcBef>
                <a:spcPts val="130"/>
              </a:spcBef>
            </a:pPr>
            <a:r>
              <a:rPr sz="1600" spc="145" dirty="0">
                <a:latin typeface="Times New Roman"/>
                <a:cs typeface="Times New Roman"/>
              </a:rPr>
              <a:t>2</a:t>
            </a:r>
            <a:endParaRPr sz="1600">
              <a:latin typeface="Times New Roman"/>
              <a:cs typeface="Times New Roman"/>
            </a:endParaRPr>
          </a:p>
        </p:txBody>
      </p:sp>
      <p:sp>
        <p:nvSpPr>
          <p:cNvPr id="11" name="object 11"/>
          <p:cNvSpPr txBox="1"/>
          <p:nvPr/>
        </p:nvSpPr>
        <p:spPr>
          <a:xfrm>
            <a:off x="1613811" y="3293693"/>
            <a:ext cx="891540" cy="274320"/>
          </a:xfrm>
          <a:prstGeom prst="rect">
            <a:avLst/>
          </a:prstGeom>
        </p:spPr>
        <p:txBody>
          <a:bodyPr vert="horz" wrap="square" lIns="0" tIns="16510" rIns="0" bIns="0" rtlCol="0">
            <a:spAutoFit/>
          </a:bodyPr>
          <a:lstStyle/>
          <a:p>
            <a:pPr marL="12700">
              <a:lnSpc>
                <a:spcPct val="100000"/>
              </a:lnSpc>
              <a:spcBef>
                <a:spcPts val="130"/>
              </a:spcBef>
              <a:tabLst>
                <a:tab pos="758190" algn="l"/>
              </a:tabLst>
            </a:pPr>
            <a:r>
              <a:rPr sz="1600" spc="145" dirty="0">
                <a:latin typeface="Times New Roman"/>
                <a:cs typeface="Times New Roman"/>
              </a:rPr>
              <a:t>1	2</a:t>
            </a:r>
            <a:endParaRPr sz="1600">
              <a:latin typeface="Times New Roman"/>
              <a:cs typeface="Times New Roman"/>
            </a:endParaRPr>
          </a:p>
        </p:txBody>
      </p:sp>
      <p:sp>
        <p:nvSpPr>
          <p:cNvPr id="12" name="object 12"/>
          <p:cNvSpPr txBox="1"/>
          <p:nvPr/>
        </p:nvSpPr>
        <p:spPr>
          <a:xfrm>
            <a:off x="3376499" y="2942416"/>
            <a:ext cx="3581400" cy="589280"/>
          </a:xfrm>
          <a:prstGeom prst="rect">
            <a:avLst/>
          </a:prstGeom>
        </p:spPr>
        <p:txBody>
          <a:bodyPr vert="horz" wrap="square" lIns="0" tIns="12065" rIns="0" bIns="0" rtlCol="0">
            <a:spAutoFit/>
          </a:bodyPr>
          <a:lstStyle/>
          <a:p>
            <a:pPr marL="12700">
              <a:lnSpc>
                <a:spcPct val="100000"/>
              </a:lnSpc>
              <a:spcBef>
                <a:spcPts val="95"/>
              </a:spcBef>
              <a:tabLst>
                <a:tab pos="960755" algn="l"/>
                <a:tab pos="1600835" algn="l"/>
                <a:tab pos="1950085" algn="l"/>
                <a:tab pos="2805430" algn="l"/>
                <a:tab pos="3444875" algn="l"/>
              </a:tabLst>
            </a:pPr>
            <a:r>
              <a:rPr sz="2800" i="1" spc="325" dirty="0">
                <a:latin typeface="Times New Roman"/>
                <a:cs typeface="Times New Roman"/>
              </a:rPr>
              <a:t>m</a:t>
            </a:r>
            <a:r>
              <a:rPr sz="2800" i="1" spc="-75" dirty="0">
                <a:latin typeface="Times New Roman"/>
                <a:cs typeface="Times New Roman"/>
              </a:rPr>
              <a:t> </a:t>
            </a:r>
            <a:r>
              <a:rPr sz="3700" spc="-290" dirty="0">
                <a:latin typeface="Symbol"/>
                <a:cs typeface="Symbol"/>
              </a:rPr>
              <a:t></a:t>
            </a:r>
            <a:r>
              <a:rPr sz="2800" i="1" spc="200" dirty="0">
                <a:latin typeface="Times New Roman"/>
                <a:cs typeface="Times New Roman"/>
              </a:rPr>
              <a:t>v</a:t>
            </a:r>
            <a:r>
              <a:rPr sz="2800" i="1" dirty="0">
                <a:latin typeface="Times New Roman"/>
                <a:cs typeface="Times New Roman"/>
              </a:rPr>
              <a:t>	</a:t>
            </a:r>
            <a:r>
              <a:rPr sz="2800" spc="245" dirty="0">
                <a:latin typeface="Symbol"/>
                <a:cs typeface="Symbol"/>
              </a:rPr>
              <a:t></a:t>
            </a:r>
            <a:r>
              <a:rPr sz="2800" spc="-190" dirty="0">
                <a:latin typeface="Times New Roman"/>
                <a:cs typeface="Times New Roman"/>
              </a:rPr>
              <a:t> </a:t>
            </a:r>
            <a:r>
              <a:rPr sz="2800" i="1" spc="200" dirty="0">
                <a:latin typeface="Times New Roman"/>
                <a:cs typeface="Times New Roman"/>
              </a:rPr>
              <a:t>v</a:t>
            </a:r>
            <a:r>
              <a:rPr sz="2800" i="1" dirty="0">
                <a:latin typeface="Times New Roman"/>
                <a:cs typeface="Times New Roman"/>
              </a:rPr>
              <a:t>	</a:t>
            </a:r>
            <a:r>
              <a:rPr sz="3700" spc="-165" dirty="0">
                <a:latin typeface="Symbol"/>
                <a:cs typeface="Symbol"/>
              </a:rPr>
              <a:t></a:t>
            </a:r>
            <a:r>
              <a:rPr sz="3700" dirty="0">
                <a:latin typeface="Times New Roman"/>
                <a:cs typeface="Times New Roman"/>
              </a:rPr>
              <a:t>	</a:t>
            </a:r>
            <a:r>
              <a:rPr sz="2800" spc="245" dirty="0">
                <a:latin typeface="Symbol"/>
                <a:cs typeface="Symbol"/>
              </a:rPr>
              <a:t></a:t>
            </a:r>
            <a:r>
              <a:rPr sz="2800" spc="-245" dirty="0">
                <a:latin typeface="Times New Roman"/>
                <a:cs typeface="Times New Roman"/>
              </a:rPr>
              <a:t> </a:t>
            </a:r>
            <a:r>
              <a:rPr sz="3700" spc="-290" dirty="0">
                <a:latin typeface="Symbol"/>
                <a:cs typeface="Symbol"/>
              </a:rPr>
              <a:t></a:t>
            </a:r>
            <a:r>
              <a:rPr sz="2800" i="1" spc="200" dirty="0">
                <a:latin typeface="Times New Roman"/>
                <a:cs typeface="Times New Roman"/>
              </a:rPr>
              <a:t>v</a:t>
            </a:r>
            <a:r>
              <a:rPr sz="2800" i="1" dirty="0">
                <a:latin typeface="Times New Roman"/>
                <a:cs typeface="Times New Roman"/>
              </a:rPr>
              <a:t>	</a:t>
            </a:r>
            <a:r>
              <a:rPr sz="2800" spc="245" dirty="0">
                <a:latin typeface="Symbol"/>
                <a:cs typeface="Symbol"/>
              </a:rPr>
              <a:t></a:t>
            </a:r>
            <a:r>
              <a:rPr sz="2800" spc="-190" dirty="0">
                <a:latin typeface="Times New Roman"/>
                <a:cs typeface="Times New Roman"/>
              </a:rPr>
              <a:t> </a:t>
            </a:r>
            <a:r>
              <a:rPr sz="2800" i="1" spc="200" dirty="0">
                <a:latin typeface="Times New Roman"/>
                <a:cs typeface="Times New Roman"/>
              </a:rPr>
              <a:t>v</a:t>
            </a:r>
            <a:r>
              <a:rPr sz="2800" i="1" dirty="0">
                <a:latin typeface="Times New Roman"/>
                <a:cs typeface="Times New Roman"/>
              </a:rPr>
              <a:t>	</a:t>
            </a:r>
            <a:r>
              <a:rPr sz="3700" spc="-280" dirty="0">
                <a:latin typeface="Symbol"/>
                <a:cs typeface="Symbol"/>
              </a:rPr>
              <a:t></a:t>
            </a:r>
            <a:endParaRPr sz="3700">
              <a:latin typeface="Symbol"/>
              <a:cs typeface="Symbol"/>
            </a:endParaRPr>
          </a:p>
        </p:txBody>
      </p:sp>
      <p:sp>
        <p:nvSpPr>
          <p:cNvPr id="13" name="object 13"/>
          <p:cNvSpPr txBox="1"/>
          <p:nvPr/>
        </p:nvSpPr>
        <p:spPr>
          <a:xfrm>
            <a:off x="1056050" y="2762524"/>
            <a:ext cx="6206490" cy="805180"/>
          </a:xfrm>
          <a:prstGeom prst="rect">
            <a:avLst/>
          </a:prstGeom>
        </p:spPr>
        <p:txBody>
          <a:bodyPr vert="horz" wrap="square" lIns="0" tIns="14605" rIns="0" bIns="0" rtlCol="0">
            <a:spAutoFit/>
          </a:bodyPr>
          <a:lstStyle/>
          <a:p>
            <a:pPr marL="12700">
              <a:lnSpc>
                <a:spcPct val="100000"/>
              </a:lnSpc>
              <a:spcBef>
                <a:spcPts val="115"/>
              </a:spcBef>
              <a:tabLst>
                <a:tab pos="847090" algn="l"/>
                <a:tab pos="1515745" algn="l"/>
                <a:tab pos="2626995" algn="l"/>
                <a:tab pos="6057265" algn="l"/>
              </a:tabLst>
            </a:pPr>
            <a:r>
              <a:rPr sz="2800" i="1" spc="330" dirty="0">
                <a:latin typeface="Times New Roman"/>
                <a:cs typeface="Times New Roman"/>
              </a:rPr>
              <a:t>m</a:t>
            </a:r>
            <a:r>
              <a:rPr sz="4450" spc="-680" dirty="0">
                <a:latin typeface="Symbol"/>
                <a:cs typeface="Symbol"/>
              </a:rPr>
              <a:t></a:t>
            </a:r>
            <a:r>
              <a:rPr sz="2800" i="1" spc="200" dirty="0">
                <a:latin typeface="Times New Roman"/>
                <a:cs typeface="Times New Roman"/>
              </a:rPr>
              <a:t>v</a:t>
            </a:r>
            <a:r>
              <a:rPr sz="2800" i="1" dirty="0">
                <a:latin typeface="Times New Roman"/>
                <a:cs typeface="Times New Roman"/>
              </a:rPr>
              <a:t>	</a:t>
            </a:r>
            <a:r>
              <a:rPr sz="2800" spc="245" dirty="0">
                <a:latin typeface="Symbol"/>
                <a:cs typeface="Symbol"/>
              </a:rPr>
              <a:t></a:t>
            </a:r>
            <a:r>
              <a:rPr sz="2800" spc="-240" dirty="0">
                <a:latin typeface="Times New Roman"/>
                <a:cs typeface="Times New Roman"/>
              </a:rPr>
              <a:t> </a:t>
            </a:r>
            <a:r>
              <a:rPr sz="2800" i="1" spc="200" dirty="0">
                <a:latin typeface="Times New Roman"/>
                <a:cs typeface="Times New Roman"/>
              </a:rPr>
              <a:t>v</a:t>
            </a:r>
            <a:r>
              <a:rPr sz="2800" i="1" dirty="0">
                <a:latin typeface="Times New Roman"/>
                <a:cs typeface="Times New Roman"/>
              </a:rPr>
              <a:t>	</a:t>
            </a:r>
            <a:r>
              <a:rPr sz="4450" spc="-75" dirty="0">
                <a:latin typeface="Symbol"/>
                <a:cs typeface="Symbol"/>
              </a:rPr>
              <a:t></a:t>
            </a:r>
            <a:r>
              <a:rPr sz="2800" spc="245" dirty="0">
                <a:latin typeface="Symbol"/>
                <a:cs typeface="Symbol"/>
              </a:rPr>
              <a:t></a:t>
            </a:r>
            <a:r>
              <a:rPr sz="2800" dirty="0">
                <a:latin typeface="Times New Roman"/>
                <a:cs typeface="Times New Roman"/>
              </a:rPr>
              <a:t>	</a:t>
            </a:r>
            <a:r>
              <a:rPr sz="5100" spc="-635" dirty="0">
                <a:latin typeface="Symbol"/>
                <a:cs typeface="Symbol"/>
              </a:rPr>
              <a:t></a:t>
            </a:r>
            <a:r>
              <a:rPr sz="5100" dirty="0">
                <a:latin typeface="Times New Roman"/>
                <a:cs typeface="Times New Roman"/>
              </a:rPr>
              <a:t>	</a:t>
            </a:r>
            <a:r>
              <a:rPr sz="5100" spc="-635" dirty="0">
                <a:latin typeface="Symbol"/>
                <a:cs typeface="Symbol"/>
              </a:rPr>
              <a:t></a:t>
            </a:r>
            <a:endParaRPr sz="5100">
              <a:latin typeface="Symbol"/>
              <a:cs typeface="Symbol"/>
            </a:endParaRPr>
          </a:p>
        </p:txBody>
      </p:sp>
      <p:sp>
        <p:nvSpPr>
          <p:cNvPr id="14" name="object 14"/>
          <p:cNvSpPr txBox="1"/>
          <p:nvPr/>
        </p:nvSpPr>
        <p:spPr>
          <a:xfrm>
            <a:off x="163068" y="3521616"/>
            <a:ext cx="8602980" cy="1843405"/>
          </a:xfrm>
          <a:prstGeom prst="rect">
            <a:avLst/>
          </a:prstGeom>
        </p:spPr>
        <p:txBody>
          <a:bodyPr vert="horz" wrap="square" lIns="0" tIns="160020" rIns="0" bIns="0" rtlCol="0">
            <a:spAutoFit/>
          </a:bodyPr>
          <a:lstStyle/>
          <a:p>
            <a:pPr marL="583565">
              <a:lnSpc>
                <a:spcPct val="100000"/>
              </a:lnSpc>
              <a:spcBef>
                <a:spcPts val="1260"/>
              </a:spcBef>
              <a:tabLst>
                <a:tab pos="2181225" algn="l"/>
              </a:tabLst>
            </a:pPr>
            <a:r>
              <a:rPr sz="2800" spc="245" dirty="0">
                <a:latin typeface="Symbol"/>
                <a:cs typeface="Symbol"/>
              </a:rPr>
              <a:t></a:t>
            </a:r>
            <a:r>
              <a:rPr sz="2800" spc="15" dirty="0">
                <a:latin typeface="Times New Roman"/>
                <a:cs typeface="Times New Roman"/>
              </a:rPr>
              <a:t> </a:t>
            </a:r>
            <a:r>
              <a:rPr sz="2800" spc="240" dirty="0">
                <a:latin typeface="Times New Roman"/>
                <a:cs typeface="Times New Roman"/>
              </a:rPr>
              <a:t>2</a:t>
            </a:r>
            <a:r>
              <a:rPr sz="2800" i="1" spc="375" dirty="0">
                <a:latin typeface="Times New Roman"/>
                <a:cs typeface="Times New Roman"/>
              </a:rPr>
              <a:t>m</a:t>
            </a:r>
            <a:r>
              <a:rPr sz="2800" i="1" spc="120" dirty="0">
                <a:latin typeface="Times New Roman"/>
                <a:cs typeface="Times New Roman"/>
              </a:rPr>
              <a:t>v</a:t>
            </a:r>
            <a:r>
              <a:rPr sz="2400" i="1" spc="390" baseline="-24305" dirty="0">
                <a:latin typeface="Times New Roman"/>
                <a:cs typeface="Times New Roman"/>
              </a:rPr>
              <a:t>w</a:t>
            </a:r>
            <a:r>
              <a:rPr sz="2800" i="1" spc="165" dirty="0">
                <a:latin typeface="Times New Roman"/>
                <a:cs typeface="Times New Roman"/>
              </a:rPr>
              <a:t>v</a:t>
            </a:r>
            <a:r>
              <a:rPr sz="2400" i="1" spc="195" baseline="-24305" dirty="0">
                <a:latin typeface="Times New Roman"/>
                <a:cs typeface="Times New Roman"/>
              </a:rPr>
              <a:t>c</a:t>
            </a:r>
            <a:r>
              <a:rPr sz="2400" i="1" baseline="-24305" dirty="0">
                <a:latin typeface="Times New Roman"/>
                <a:cs typeface="Times New Roman"/>
              </a:rPr>
              <a:t>	</a:t>
            </a:r>
            <a:r>
              <a:rPr sz="2800" spc="245" dirty="0">
                <a:latin typeface="Symbol"/>
                <a:cs typeface="Symbol"/>
              </a:rPr>
              <a:t></a:t>
            </a:r>
            <a:r>
              <a:rPr sz="2800" spc="15" dirty="0">
                <a:latin typeface="Times New Roman"/>
                <a:cs typeface="Times New Roman"/>
              </a:rPr>
              <a:t> </a:t>
            </a:r>
            <a:r>
              <a:rPr sz="2800" spc="240" dirty="0">
                <a:latin typeface="Times New Roman"/>
                <a:cs typeface="Times New Roman"/>
              </a:rPr>
              <a:t>2</a:t>
            </a:r>
            <a:r>
              <a:rPr sz="2800" i="1" spc="375" dirty="0">
                <a:latin typeface="Times New Roman"/>
                <a:cs typeface="Times New Roman"/>
              </a:rPr>
              <a:t>m</a:t>
            </a:r>
            <a:r>
              <a:rPr sz="2800" i="1" spc="120" dirty="0">
                <a:latin typeface="Times New Roman"/>
                <a:cs typeface="Times New Roman"/>
              </a:rPr>
              <a:t>v</a:t>
            </a:r>
            <a:r>
              <a:rPr sz="2400" i="1" spc="292" baseline="-24305" dirty="0">
                <a:latin typeface="Times New Roman"/>
                <a:cs typeface="Times New Roman"/>
              </a:rPr>
              <a:t>w</a:t>
            </a:r>
            <a:r>
              <a:rPr sz="2400" i="1" spc="-135" baseline="-24305" dirty="0">
                <a:latin typeface="Times New Roman"/>
                <a:cs typeface="Times New Roman"/>
              </a:rPr>
              <a:t> </a:t>
            </a:r>
            <a:r>
              <a:rPr sz="3700" spc="-235" dirty="0">
                <a:latin typeface="Symbol"/>
                <a:cs typeface="Symbol"/>
              </a:rPr>
              <a:t></a:t>
            </a:r>
            <a:r>
              <a:rPr sz="2800" spc="45" dirty="0">
                <a:latin typeface="Times New Roman"/>
                <a:cs typeface="Times New Roman"/>
              </a:rPr>
              <a:t>2</a:t>
            </a:r>
            <a:r>
              <a:rPr sz="3000" spc="45" dirty="0">
                <a:latin typeface="Symbol"/>
                <a:cs typeface="Symbol"/>
              </a:rPr>
              <a:t></a:t>
            </a:r>
            <a:r>
              <a:rPr sz="2800" i="1" spc="155" dirty="0">
                <a:latin typeface="Times New Roman"/>
                <a:cs typeface="Times New Roman"/>
              </a:rPr>
              <a:t>r</a:t>
            </a:r>
            <a:r>
              <a:rPr sz="3000" spc="440" dirty="0">
                <a:latin typeface="Symbol"/>
                <a:cs typeface="Symbol"/>
              </a:rPr>
              <a:t></a:t>
            </a:r>
            <a:r>
              <a:rPr sz="3700" spc="-165" dirty="0">
                <a:latin typeface="Symbol"/>
                <a:cs typeface="Symbol"/>
              </a:rPr>
              <a:t></a:t>
            </a:r>
            <a:r>
              <a:rPr sz="3700" spc="-465" dirty="0">
                <a:latin typeface="Times New Roman"/>
                <a:cs typeface="Times New Roman"/>
              </a:rPr>
              <a:t> </a:t>
            </a:r>
            <a:r>
              <a:rPr sz="2800" spc="245" dirty="0">
                <a:latin typeface="Symbol"/>
                <a:cs typeface="Symbol"/>
              </a:rPr>
              <a:t></a:t>
            </a:r>
            <a:r>
              <a:rPr sz="2800" spc="10" dirty="0">
                <a:latin typeface="Times New Roman"/>
                <a:cs typeface="Times New Roman"/>
              </a:rPr>
              <a:t> </a:t>
            </a:r>
            <a:r>
              <a:rPr sz="2800" spc="45" dirty="0">
                <a:latin typeface="Times New Roman"/>
                <a:cs typeface="Times New Roman"/>
              </a:rPr>
              <a:t>4</a:t>
            </a:r>
            <a:r>
              <a:rPr sz="3000" spc="50" dirty="0">
                <a:latin typeface="Symbol"/>
                <a:cs typeface="Symbol"/>
              </a:rPr>
              <a:t></a:t>
            </a:r>
            <a:r>
              <a:rPr sz="2800" i="1" spc="105" dirty="0">
                <a:latin typeface="Times New Roman"/>
                <a:cs typeface="Times New Roman"/>
              </a:rPr>
              <a:t>r</a:t>
            </a:r>
            <a:r>
              <a:rPr sz="2800" i="1" spc="360" dirty="0">
                <a:latin typeface="Times New Roman"/>
                <a:cs typeface="Times New Roman"/>
              </a:rPr>
              <a:t>m</a:t>
            </a:r>
            <a:r>
              <a:rPr sz="2800" i="1" spc="185" dirty="0">
                <a:latin typeface="Times New Roman"/>
                <a:cs typeface="Times New Roman"/>
              </a:rPr>
              <a:t>v</a:t>
            </a:r>
            <a:r>
              <a:rPr sz="2400" i="1" spc="165" baseline="-24305" dirty="0">
                <a:latin typeface="Times New Roman"/>
                <a:cs typeface="Times New Roman"/>
              </a:rPr>
              <a:t>w</a:t>
            </a:r>
            <a:r>
              <a:rPr sz="3000" spc="170" dirty="0">
                <a:latin typeface="Symbol"/>
                <a:cs typeface="Symbol"/>
              </a:rPr>
              <a:t></a:t>
            </a:r>
            <a:endParaRPr sz="3000">
              <a:latin typeface="Symbol"/>
              <a:cs typeface="Symbol"/>
            </a:endParaRPr>
          </a:p>
          <a:p>
            <a:pPr marL="38100">
              <a:lnSpc>
                <a:spcPct val="100000"/>
              </a:lnSpc>
              <a:spcBef>
                <a:spcPts val="635"/>
              </a:spcBef>
            </a:pPr>
            <a:r>
              <a:rPr sz="2000" dirty="0">
                <a:latin typeface="Times New Roman"/>
                <a:cs typeface="Times New Roman"/>
              </a:rPr>
              <a:t>The </a:t>
            </a:r>
            <a:r>
              <a:rPr sz="2000" spc="-5" dirty="0">
                <a:latin typeface="Times New Roman"/>
                <a:cs typeface="Times New Roman"/>
              </a:rPr>
              <a:t>gain</a:t>
            </a:r>
            <a:r>
              <a:rPr sz="2000" spc="-15"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kinetic</a:t>
            </a:r>
            <a:r>
              <a:rPr sz="2000" spc="-20" dirty="0">
                <a:latin typeface="Times New Roman"/>
                <a:cs typeface="Times New Roman"/>
              </a:rPr>
              <a:t> </a:t>
            </a:r>
            <a:r>
              <a:rPr sz="2000" spc="-5" dirty="0">
                <a:latin typeface="Times New Roman"/>
                <a:cs typeface="Times New Roman"/>
              </a:rPr>
              <a:t>energy</a:t>
            </a:r>
            <a:r>
              <a:rPr sz="2000" spc="-20" dirty="0">
                <a:latin typeface="Times New Roman"/>
                <a:cs typeface="Times New Roman"/>
              </a:rPr>
              <a:t> </a:t>
            </a:r>
            <a:r>
              <a:rPr sz="2000" dirty="0">
                <a:latin typeface="Times New Roman"/>
                <a:cs typeface="Times New Roman"/>
              </a:rPr>
              <a:t>at</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valley</a:t>
            </a:r>
            <a:r>
              <a:rPr sz="2000" spc="-15" dirty="0">
                <a:latin typeface="Times New Roman"/>
                <a:cs typeface="Times New Roman"/>
              </a:rPr>
              <a:t> </a:t>
            </a:r>
            <a:r>
              <a:rPr sz="2000" spc="-5" dirty="0">
                <a:latin typeface="Times New Roman"/>
                <a:cs typeface="Times New Roman"/>
              </a:rPr>
              <a:t>comes</a:t>
            </a:r>
            <a:r>
              <a:rPr sz="2000" spc="-10" dirty="0">
                <a:latin typeface="Times New Roman"/>
                <a:cs typeface="Times New Roman"/>
              </a:rPr>
              <a:t> </a:t>
            </a:r>
            <a:r>
              <a:rPr sz="2000" dirty="0">
                <a:latin typeface="Times New Roman"/>
                <a:cs typeface="Times New Roman"/>
              </a:rPr>
              <a:t>from</a:t>
            </a:r>
            <a:r>
              <a:rPr sz="2000" spc="-2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potential</a:t>
            </a:r>
            <a:r>
              <a:rPr sz="2000" spc="-45" dirty="0">
                <a:latin typeface="Times New Roman"/>
                <a:cs typeface="Times New Roman"/>
              </a:rPr>
              <a:t> </a:t>
            </a:r>
            <a:r>
              <a:rPr sz="2000" spc="-5" dirty="0">
                <a:latin typeface="Times New Roman"/>
                <a:cs typeface="Times New Roman"/>
              </a:rPr>
              <a:t>energy</a:t>
            </a:r>
            <a:r>
              <a:rPr sz="2000" spc="-35" dirty="0">
                <a:latin typeface="Times New Roman"/>
                <a:cs typeface="Times New Roman"/>
              </a:rPr>
              <a:t> </a:t>
            </a:r>
            <a:r>
              <a:rPr sz="2000" dirty="0">
                <a:latin typeface="Times New Roman"/>
                <a:cs typeface="Times New Roman"/>
              </a:rPr>
              <a:t>at the</a:t>
            </a:r>
            <a:r>
              <a:rPr sz="2000" spc="-5" dirty="0">
                <a:latin typeface="Times New Roman"/>
                <a:cs typeface="Times New Roman"/>
              </a:rPr>
              <a:t> </a:t>
            </a:r>
            <a:r>
              <a:rPr sz="2000" dirty="0">
                <a:latin typeface="Times New Roman"/>
                <a:cs typeface="Times New Roman"/>
              </a:rPr>
              <a:t>peak.</a:t>
            </a:r>
            <a:endParaRPr sz="2000">
              <a:latin typeface="Times New Roman"/>
              <a:cs typeface="Times New Roman"/>
            </a:endParaRPr>
          </a:p>
          <a:p>
            <a:pPr marL="38100">
              <a:lnSpc>
                <a:spcPts val="1875"/>
              </a:lnSpc>
              <a:spcBef>
                <a:spcPts val="1200"/>
              </a:spcBef>
            </a:pPr>
            <a:r>
              <a:rPr sz="2000" dirty="0">
                <a:latin typeface="Times New Roman"/>
                <a:cs typeface="Times New Roman"/>
              </a:rPr>
              <a:t>This</a:t>
            </a:r>
            <a:r>
              <a:rPr sz="2000" spc="-30" dirty="0">
                <a:latin typeface="Times New Roman"/>
                <a:cs typeface="Times New Roman"/>
              </a:rPr>
              <a:t> </a:t>
            </a:r>
            <a:r>
              <a:rPr sz="2000" dirty="0">
                <a:latin typeface="Times New Roman"/>
                <a:cs typeface="Times New Roman"/>
              </a:rPr>
              <a:t>potential</a:t>
            </a:r>
            <a:r>
              <a:rPr sz="2000" spc="-55" dirty="0">
                <a:latin typeface="Times New Roman"/>
                <a:cs typeface="Times New Roman"/>
              </a:rPr>
              <a:t> </a:t>
            </a:r>
            <a:r>
              <a:rPr sz="2000" spc="-5" dirty="0">
                <a:latin typeface="Times New Roman"/>
                <a:cs typeface="Times New Roman"/>
              </a:rPr>
              <a:t>energy</a:t>
            </a:r>
            <a:r>
              <a:rPr sz="2000" spc="-25" dirty="0">
                <a:latin typeface="Times New Roman"/>
                <a:cs typeface="Times New Roman"/>
              </a:rPr>
              <a:t> </a:t>
            </a:r>
            <a:r>
              <a:rPr sz="2000" dirty="0">
                <a:latin typeface="Times New Roman"/>
                <a:cs typeface="Times New Roman"/>
              </a:rPr>
              <a:t>is</a:t>
            </a:r>
            <a:r>
              <a:rPr sz="2000" spc="-25" dirty="0">
                <a:latin typeface="Times New Roman"/>
                <a:cs typeface="Times New Roman"/>
              </a:rPr>
              <a:t> </a:t>
            </a:r>
            <a:r>
              <a:rPr sz="2000" dirty="0">
                <a:latin typeface="Times New Roman"/>
                <a:cs typeface="Times New Roman"/>
              </a:rPr>
              <a:t>equivalent</a:t>
            </a:r>
            <a:r>
              <a:rPr sz="2000" spc="-40" dirty="0">
                <a:latin typeface="Times New Roman"/>
                <a:cs typeface="Times New Roman"/>
              </a:rPr>
              <a:t> </a:t>
            </a:r>
            <a:r>
              <a:rPr sz="2000" dirty="0">
                <a:latin typeface="Times New Roman"/>
                <a:cs typeface="Times New Roman"/>
              </a:rPr>
              <a:t>to:</a:t>
            </a:r>
            <a:endParaRPr sz="2000">
              <a:latin typeface="Times New Roman"/>
              <a:cs typeface="Times New Roman"/>
            </a:endParaRPr>
          </a:p>
          <a:p>
            <a:pPr marL="1116330" algn="ctr">
              <a:lnSpc>
                <a:spcPts val="2595"/>
              </a:lnSpc>
            </a:pPr>
            <a:r>
              <a:rPr sz="2600" i="1" spc="105" dirty="0">
                <a:latin typeface="Times New Roman"/>
                <a:cs typeface="Times New Roman"/>
              </a:rPr>
              <a:t>E</a:t>
            </a:r>
            <a:r>
              <a:rPr sz="2250" i="1" spc="157" baseline="-24074" dirty="0">
                <a:latin typeface="Times New Roman"/>
                <a:cs typeface="Times New Roman"/>
              </a:rPr>
              <a:t>pot</a:t>
            </a:r>
            <a:r>
              <a:rPr sz="2250" i="1" spc="712" baseline="-24074" dirty="0">
                <a:latin typeface="Times New Roman"/>
                <a:cs typeface="Times New Roman"/>
              </a:rPr>
              <a:t> </a:t>
            </a:r>
            <a:r>
              <a:rPr sz="2600" spc="25" dirty="0">
                <a:latin typeface="Symbol"/>
                <a:cs typeface="Symbol"/>
              </a:rPr>
              <a:t></a:t>
            </a:r>
            <a:r>
              <a:rPr sz="2600" spc="-35" dirty="0">
                <a:latin typeface="Times New Roman"/>
                <a:cs typeface="Times New Roman"/>
              </a:rPr>
              <a:t> </a:t>
            </a:r>
            <a:r>
              <a:rPr sz="2600" i="1" spc="50" dirty="0">
                <a:latin typeface="Times New Roman"/>
                <a:cs typeface="Times New Roman"/>
              </a:rPr>
              <a:t>mg</a:t>
            </a:r>
            <a:r>
              <a:rPr sz="2600" spc="50" dirty="0">
                <a:latin typeface="Times New Roman"/>
                <a:cs typeface="Times New Roman"/>
              </a:rPr>
              <a:t>.2</a:t>
            </a:r>
            <a:r>
              <a:rPr sz="2600" i="1" spc="50" dirty="0">
                <a:latin typeface="Times New Roman"/>
                <a:cs typeface="Times New Roman"/>
              </a:rPr>
              <a:t>r</a:t>
            </a:r>
            <a:endParaRPr sz="2600">
              <a:latin typeface="Times New Roman"/>
              <a:cs typeface="Times New Roman"/>
            </a:endParaRPr>
          </a:p>
        </p:txBody>
      </p:sp>
      <p:sp>
        <p:nvSpPr>
          <p:cNvPr id="15" name="object 15"/>
          <p:cNvSpPr/>
          <p:nvPr/>
        </p:nvSpPr>
        <p:spPr>
          <a:xfrm>
            <a:off x="6341580" y="5522751"/>
            <a:ext cx="473075" cy="654685"/>
          </a:xfrm>
          <a:custGeom>
            <a:avLst/>
            <a:gdLst/>
            <a:ahLst/>
            <a:cxnLst/>
            <a:rect l="l" t="t" r="r" b="b"/>
            <a:pathLst>
              <a:path w="473075" h="654685">
                <a:moveTo>
                  <a:pt x="472600" y="0"/>
                </a:moveTo>
                <a:lnTo>
                  <a:pt x="0" y="654218"/>
                </a:lnTo>
              </a:path>
            </a:pathLst>
          </a:custGeom>
          <a:ln w="14156">
            <a:solidFill>
              <a:srgbClr val="000000"/>
            </a:solidFill>
          </a:ln>
        </p:spPr>
        <p:txBody>
          <a:bodyPr wrap="square" lIns="0" tIns="0" rIns="0" bIns="0" rtlCol="0"/>
          <a:lstStyle/>
          <a:p>
            <a:endParaRPr/>
          </a:p>
        </p:txBody>
      </p:sp>
      <p:sp>
        <p:nvSpPr>
          <p:cNvPr id="16" name="object 16"/>
          <p:cNvSpPr txBox="1"/>
          <p:nvPr/>
        </p:nvSpPr>
        <p:spPr>
          <a:xfrm>
            <a:off x="2080919" y="5480802"/>
            <a:ext cx="5369560" cy="555625"/>
          </a:xfrm>
          <a:prstGeom prst="rect">
            <a:avLst/>
          </a:prstGeom>
        </p:spPr>
        <p:txBody>
          <a:bodyPr vert="horz" wrap="square" lIns="0" tIns="15875" rIns="0" bIns="0" rtlCol="0">
            <a:spAutoFit/>
          </a:bodyPr>
          <a:lstStyle/>
          <a:p>
            <a:pPr marL="38100">
              <a:lnSpc>
                <a:spcPct val="100000"/>
              </a:lnSpc>
              <a:spcBef>
                <a:spcPts val="125"/>
              </a:spcBef>
            </a:pPr>
            <a:r>
              <a:rPr sz="2600" i="1" spc="105" dirty="0">
                <a:latin typeface="Times New Roman"/>
                <a:cs typeface="Times New Roman"/>
              </a:rPr>
              <a:t>E</a:t>
            </a:r>
            <a:r>
              <a:rPr sz="2250" i="1" spc="157" baseline="-24074" dirty="0">
                <a:latin typeface="Times New Roman"/>
                <a:cs typeface="Times New Roman"/>
              </a:rPr>
              <a:t>pot</a:t>
            </a:r>
            <a:r>
              <a:rPr sz="2250" i="1" spc="727" baseline="-24074" dirty="0">
                <a:latin typeface="Times New Roman"/>
                <a:cs typeface="Times New Roman"/>
              </a:rPr>
              <a:t> </a:t>
            </a:r>
            <a:r>
              <a:rPr sz="2600" spc="35" dirty="0">
                <a:latin typeface="Symbol"/>
                <a:cs typeface="Symbol"/>
              </a:rPr>
              <a:t></a:t>
            </a:r>
            <a:r>
              <a:rPr sz="2600" spc="-40" dirty="0">
                <a:latin typeface="Times New Roman"/>
                <a:cs typeface="Times New Roman"/>
              </a:rPr>
              <a:t> </a:t>
            </a:r>
            <a:r>
              <a:rPr sz="2600" i="1" spc="50" dirty="0">
                <a:latin typeface="Times New Roman"/>
                <a:cs typeface="Times New Roman"/>
              </a:rPr>
              <a:t>mg</a:t>
            </a:r>
            <a:r>
              <a:rPr sz="2600" spc="50" dirty="0">
                <a:latin typeface="Times New Roman"/>
                <a:cs typeface="Times New Roman"/>
              </a:rPr>
              <a:t>.2</a:t>
            </a:r>
            <a:r>
              <a:rPr sz="2600" i="1" spc="50" dirty="0">
                <a:latin typeface="Times New Roman"/>
                <a:cs typeface="Times New Roman"/>
              </a:rPr>
              <a:t>r</a:t>
            </a:r>
            <a:r>
              <a:rPr sz="2600" i="1" spc="90" dirty="0">
                <a:latin typeface="Times New Roman"/>
                <a:cs typeface="Times New Roman"/>
              </a:rPr>
              <a:t> </a:t>
            </a:r>
            <a:r>
              <a:rPr sz="2600" spc="35" dirty="0">
                <a:latin typeface="Symbol"/>
                <a:cs typeface="Symbol"/>
              </a:rPr>
              <a:t></a:t>
            </a:r>
            <a:r>
              <a:rPr sz="2600" spc="-40" dirty="0">
                <a:latin typeface="Times New Roman"/>
                <a:cs typeface="Times New Roman"/>
              </a:rPr>
              <a:t> </a:t>
            </a:r>
            <a:r>
              <a:rPr sz="2600" spc="-5" dirty="0">
                <a:latin typeface="Times New Roman"/>
                <a:cs typeface="Times New Roman"/>
              </a:rPr>
              <a:t>4</a:t>
            </a:r>
            <a:r>
              <a:rPr sz="2750" spc="-5" dirty="0">
                <a:latin typeface="Symbol"/>
                <a:cs typeface="Symbol"/>
              </a:rPr>
              <a:t></a:t>
            </a:r>
            <a:r>
              <a:rPr sz="2600" i="1" spc="-5" dirty="0">
                <a:latin typeface="Times New Roman"/>
                <a:cs typeface="Times New Roman"/>
              </a:rPr>
              <a:t>rmv</a:t>
            </a:r>
            <a:r>
              <a:rPr sz="2250" i="1" spc="-7" baseline="-24074" dirty="0">
                <a:latin typeface="Times New Roman"/>
                <a:cs typeface="Times New Roman"/>
              </a:rPr>
              <a:t>w</a:t>
            </a:r>
            <a:r>
              <a:rPr sz="2250" i="1" spc="585" baseline="-24074" dirty="0">
                <a:latin typeface="Times New Roman"/>
                <a:cs typeface="Times New Roman"/>
              </a:rPr>
              <a:t> </a:t>
            </a:r>
            <a:r>
              <a:rPr sz="2600" spc="65" dirty="0">
                <a:latin typeface="Symbol"/>
                <a:cs typeface="Symbol"/>
              </a:rPr>
              <a:t></a:t>
            </a:r>
            <a:r>
              <a:rPr sz="2600" spc="-80" dirty="0">
                <a:latin typeface="Times New Roman"/>
                <a:cs typeface="Times New Roman"/>
              </a:rPr>
              <a:t> </a:t>
            </a:r>
            <a:r>
              <a:rPr sz="2600" i="1" spc="50" dirty="0">
                <a:latin typeface="Times New Roman"/>
                <a:cs typeface="Times New Roman"/>
              </a:rPr>
              <a:t>v</a:t>
            </a:r>
            <a:r>
              <a:rPr sz="2250" i="1" spc="75" baseline="-24074" dirty="0">
                <a:latin typeface="Times New Roman"/>
                <a:cs typeface="Times New Roman"/>
              </a:rPr>
              <a:t>w</a:t>
            </a:r>
            <a:r>
              <a:rPr sz="2250" i="1" spc="705" baseline="-24074" dirty="0">
                <a:latin typeface="Times New Roman"/>
                <a:cs typeface="Times New Roman"/>
              </a:rPr>
              <a:t> </a:t>
            </a:r>
            <a:r>
              <a:rPr sz="2600" spc="35" dirty="0">
                <a:latin typeface="Symbol"/>
                <a:cs typeface="Symbol"/>
              </a:rPr>
              <a:t></a:t>
            </a:r>
            <a:r>
              <a:rPr sz="2600" spc="229" dirty="0">
                <a:latin typeface="Times New Roman"/>
                <a:cs typeface="Times New Roman"/>
              </a:rPr>
              <a:t> </a:t>
            </a:r>
            <a:r>
              <a:rPr sz="3900" i="1" spc="44" baseline="26709" dirty="0">
                <a:latin typeface="Times New Roman"/>
                <a:cs typeface="Times New Roman"/>
              </a:rPr>
              <a:t>g</a:t>
            </a:r>
            <a:r>
              <a:rPr sz="3900" i="1" spc="-202" baseline="26709" dirty="0">
                <a:latin typeface="Times New Roman"/>
                <a:cs typeface="Times New Roman"/>
              </a:rPr>
              <a:t> </a:t>
            </a:r>
            <a:r>
              <a:rPr sz="5175" spc="-187" baseline="-21739" dirty="0">
                <a:latin typeface="Symbol"/>
                <a:cs typeface="Symbol"/>
              </a:rPr>
              <a:t></a:t>
            </a:r>
            <a:r>
              <a:rPr sz="3900" spc="-187" baseline="-28846" dirty="0">
                <a:latin typeface="Times New Roman"/>
                <a:cs typeface="Times New Roman"/>
              </a:rPr>
              <a:t>2</a:t>
            </a:r>
            <a:r>
              <a:rPr sz="4125" spc="-187" baseline="-27272" dirty="0">
                <a:latin typeface="Symbol"/>
                <a:cs typeface="Symbol"/>
              </a:rPr>
              <a:t></a:t>
            </a:r>
            <a:r>
              <a:rPr sz="5175" spc="-187" baseline="-21739" dirty="0">
                <a:latin typeface="Symbol"/>
                <a:cs typeface="Symbol"/>
              </a:rPr>
              <a:t></a:t>
            </a:r>
            <a:endParaRPr sz="5175" baseline="-21739">
              <a:latin typeface="Symbol"/>
              <a:cs typeface="Symbol"/>
            </a:endParaRPr>
          </a:p>
        </p:txBody>
      </p:sp>
      <p:sp>
        <p:nvSpPr>
          <p:cNvPr id="17" name="object 17"/>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83</a:t>
            </a:fld>
            <a:endParaRPr sz="1200">
              <a:latin typeface="Arial MT"/>
              <a:cs typeface="Arial M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21412"/>
            <a:ext cx="663765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Assuming</a:t>
            </a:r>
            <a:r>
              <a:rPr sz="2000" spc="-15"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wave</a:t>
            </a:r>
            <a:r>
              <a:rPr sz="2000" spc="-10" dirty="0">
                <a:latin typeface="Times New Roman"/>
                <a:cs typeface="Times New Roman"/>
              </a:rPr>
              <a:t> </a:t>
            </a:r>
            <a:r>
              <a:rPr sz="2000" dirty="0">
                <a:latin typeface="Times New Roman"/>
                <a:cs typeface="Times New Roman"/>
              </a:rPr>
              <a:t>as</a:t>
            </a:r>
            <a:r>
              <a:rPr sz="2000" spc="-10" dirty="0">
                <a:latin typeface="Times New Roman"/>
                <a:cs typeface="Times New Roman"/>
              </a:rPr>
              <a:t> </a:t>
            </a:r>
            <a:r>
              <a:rPr sz="2000" dirty="0">
                <a:latin typeface="Times New Roman"/>
                <a:cs typeface="Times New Roman"/>
              </a:rPr>
              <a:t>sine</a:t>
            </a:r>
            <a:r>
              <a:rPr sz="2000" spc="-5" dirty="0">
                <a:latin typeface="Times New Roman"/>
                <a:cs typeface="Times New Roman"/>
              </a:rPr>
              <a:t> </a:t>
            </a:r>
            <a:r>
              <a:rPr sz="2000" dirty="0">
                <a:latin typeface="Times New Roman"/>
                <a:cs typeface="Times New Roman"/>
              </a:rPr>
              <a:t>nature,</a:t>
            </a:r>
            <a:r>
              <a:rPr sz="2000" spc="-3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velocity</a:t>
            </a:r>
            <a:r>
              <a:rPr sz="2000" spc="-3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propagation</a:t>
            </a:r>
            <a:r>
              <a:rPr sz="2000" spc="-40" dirty="0">
                <a:latin typeface="Times New Roman"/>
                <a:cs typeface="Times New Roman"/>
              </a:rPr>
              <a:t> </a:t>
            </a:r>
            <a:r>
              <a:rPr sz="2000" dirty="0">
                <a:latin typeface="Times New Roman"/>
                <a:cs typeface="Times New Roman"/>
              </a:rPr>
              <a:t>is:</a:t>
            </a:r>
            <a:endParaRPr sz="2000">
              <a:latin typeface="Times New Roman"/>
              <a:cs typeface="Times New Roman"/>
            </a:endParaRPr>
          </a:p>
        </p:txBody>
      </p:sp>
      <p:sp>
        <p:nvSpPr>
          <p:cNvPr id="3" name="object 3"/>
          <p:cNvSpPr txBox="1"/>
          <p:nvPr/>
        </p:nvSpPr>
        <p:spPr>
          <a:xfrm>
            <a:off x="6850184" y="121412"/>
            <a:ext cx="988694" cy="330835"/>
          </a:xfrm>
          <a:prstGeom prst="rect">
            <a:avLst/>
          </a:prstGeom>
        </p:spPr>
        <p:txBody>
          <a:bodyPr vert="horz" wrap="square" lIns="0" tIns="12700" rIns="0" bIns="0" rtlCol="0">
            <a:spAutoFit/>
          </a:bodyPr>
          <a:lstStyle/>
          <a:p>
            <a:pPr marL="38100">
              <a:lnSpc>
                <a:spcPct val="100000"/>
              </a:lnSpc>
              <a:spcBef>
                <a:spcPts val="100"/>
              </a:spcBef>
            </a:pPr>
            <a:r>
              <a:rPr sz="2000" spc="25" dirty="0">
                <a:latin typeface="Times New Roman"/>
                <a:cs typeface="Times New Roman"/>
              </a:rPr>
              <a:t>V</a:t>
            </a:r>
            <a:r>
              <a:rPr sz="1950" spc="37" baseline="-21367" dirty="0">
                <a:latin typeface="Times New Roman"/>
                <a:cs typeface="Times New Roman"/>
              </a:rPr>
              <a:t>w</a:t>
            </a:r>
            <a:r>
              <a:rPr sz="1950" spc="-30" baseline="-21367" dirty="0">
                <a:latin typeface="Times New Roman"/>
                <a:cs typeface="Times New Roman"/>
              </a:rPr>
              <a:t> </a:t>
            </a:r>
            <a:r>
              <a:rPr sz="2000" dirty="0">
                <a:latin typeface="Times New Roman"/>
                <a:cs typeface="Times New Roman"/>
              </a:rPr>
              <a:t>=</a:t>
            </a:r>
            <a:r>
              <a:rPr sz="2000" spc="-55" dirty="0">
                <a:latin typeface="Times New Roman"/>
                <a:cs typeface="Times New Roman"/>
              </a:rPr>
              <a:t> </a:t>
            </a:r>
            <a:r>
              <a:rPr sz="2000" dirty="0">
                <a:latin typeface="Times New Roman"/>
                <a:cs typeface="Times New Roman"/>
              </a:rPr>
              <a:t>ωλ.</a:t>
            </a:r>
            <a:endParaRPr sz="2000">
              <a:latin typeface="Times New Roman"/>
              <a:cs typeface="Times New Roman"/>
            </a:endParaRPr>
          </a:p>
        </p:txBody>
      </p:sp>
      <p:sp>
        <p:nvSpPr>
          <p:cNvPr id="4" name="object 4"/>
          <p:cNvSpPr txBox="1"/>
          <p:nvPr/>
        </p:nvSpPr>
        <p:spPr>
          <a:xfrm>
            <a:off x="142747" y="578865"/>
            <a:ext cx="35877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S</a:t>
            </a:r>
            <a:r>
              <a:rPr sz="2000" spc="5" dirty="0">
                <a:latin typeface="Times New Roman"/>
                <a:cs typeface="Times New Roman"/>
              </a:rPr>
              <a:t>o</a:t>
            </a:r>
            <a:r>
              <a:rPr sz="2000" dirty="0">
                <a:latin typeface="Times New Roman"/>
                <a:cs typeface="Times New Roman"/>
              </a:rPr>
              <a:t>,</a:t>
            </a:r>
            <a:endParaRPr sz="2000">
              <a:latin typeface="Times New Roman"/>
              <a:cs typeface="Times New Roman"/>
            </a:endParaRPr>
          </a:p>
        </p:txBody>
      </p:sp>
      <p:sp>
        <p:nvSpPr>
          <p:cNvPr id="5" name="object 5"/>
          <p:cNvSpPr txBox="1"/>
          <p:nvPr/>
        </p:nvSpPr>
        <p:spPr>
          <a:xfrm>
            <a:off x="78739" y="1493265"/>
            <a:ext cx="1925955"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Times New Roman"/>
                <a:cs typeface="Times New Roman"/>
              </a:rPr>
              <a:t>Power</a:t>
            </a:r>
            <a:r>
              <a:rPr sz="2000" b="1" spc="-70" dirty="0">
                <a:latin typeface="Times New Roman"/>
                <a:cs typeface="Times New Roman"/>
              </a:rPr>
              <a:t> </a:t>
            </a:r>
            <a:r>
              <a:rPr sz="2000" b="1" dirty="0">
                <a:latin typeface="Times New Roman"/>
                <a:cs typeface="Times New Roman"/>
              </a:rPr>
              <a:t>of</a:t>
            </a:r>
            <a:r>
              <a:rPr sz="2000" b="1" spc="-80" dirty="0">
                <a:latin typeface="Times New Roman"/>
                <a:cs typeface="Times New Roman"/>
              </a:rPr>
              <a:t> </a:t>
            </a:r>
            <a:r>
              <a:rPr sz="2000" b="1" spc="-15" dirty="0">
                <a:latin typeface="Times New Roman"/>
                <a:cs typeface="Times New Roman"/>
              </a:rPr>
              <a:t>Waves:-</a:t>
            </a:r>
            <a:endParaRPr sz="2000">
              <a:latin typeface="Times New Roman"/>
              <a:cs typeface="Times New Roman"/>
            </a:endParaRPr>
          </a:p>
        </p:txBody>
      </p:sp>
      <p:sp>
        <p:nvSpPr>
          <p:cNvPr id="6" name="object 6"/>
          <p:cNvSpPr txBox="1"/>
          <p:nvPr/>
        </p:nvSpPr>
        <p:spPr>
          <a:xfrm>
            <a:off x="78739" y="2256256"/>
            <a:ext cx="4652010" cy="939800"/>
          </a:xfrm>
          <a:prstGeom prst="rect">
            <a:avLst/>
          </a:prstGeom>
        </p:spPr>
        <p:txBody>
          <a:bodyPr vert="horz" wrap="square" lIns="0" tIns="12700" rIns="0" bIns="0" rtlCol="0">
            <a:spAutoFit/>
          </a:bodyPr>
          <a:lstStyle/>
          <a:p>
            <a:pPr marL="12700" marR="5080">
              <a:lnSpc>
                <a:spcPct val="150000"/>
              </a:lnSpc>
              <a:spcBef>
                <a:spcPts val="100"/>
              </a:spcBef>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centre</a:t>
            </a:r>
            <a:r>
              <a:rPr sz="2000" spc="-2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gravity</a:t>
            </a:r>
            <a:r>
              <a:rPr sz="2000" spc="-4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the</a:t>
            </a:r>
            <a:r>
              <a:rPr sz="2000" spc="-30" dirty="0">
                <a:latin typeface="Times New Roman"/>
                <a:cs typeface="Times New Roman"/>
              </a:rPr>
              <a:t> </a:t>
            </a:r>
            <a:r>
              <a:rPr sz="2000" dirty="0">
                <a:latin typeface="Times New Roman"/>
                <a:cs typeface="Times New Roman"/>
              </a:rPr>
              <a:t>peak</a:t>
            </a:r>
            <a:r>
              <a:rPr sz="2000" spc="-10" dirty="0">
                <a:latin typeface="Times New Roman"/>
                <a:cs typeface="Times New Roman"/>
              </a:rPr>
              <a:t> </a:t>
            </a:r>
            <a:r>
              <a:rPr sz="2000" dirty="0">
                <a:latin typeface="Times New Roman"/>
                <a:cs typeface="Times New Roman"/>
              </a:rPr>
              <a:t>from</a:t>
            </a:r>
            <a:r>
              <a:rPr sz="2000" spc="-45" dirty="0">
                <a:latin typeface="Times New Roman"/>
                <a:cs typeface="Times New Roman"/>
              </a:rPr>
              <a:t> </a:t>
            </a:r>
            <a:r>
              <a:rPr sz="2000" dirty="0">
                <a:latin typeface="Times New Roman"/>
                <a:cs typeface="Times New Roman"/>
              </a:rPr>
              <a:t>the </a:t>
            </a:r>
            <a:r>
              <a:rPr sz="2000" spc="-484" dirty="0">
                <a:latin typeface="Times New Roman"/>
                <a:cs typeface="Times New Roman"/>
              </a:rPr>
              <a:t> </a:t>
            </a:r>
            <a:r>
              <a:rPr sz="2000" dirty="0">
                <a:latin typeface="Times New Roman"/>
                <a:cs typeface="Times New Roman"/>
              </a:rPr>
              <a:t>figure</a:t>
            </a:r>
            <a:r>
              <a:rPr sz="2000" spc="-35" dirty="0">
                <a:latin typeface="Times New Roman"/>
                <a:cs typeface="Times New Roman"/>
              </a:rPr>
              <a:t> </a:t>
            </a:r>
            <a:r>
              <a:rPr sz="2000" dirty="0">
                <a:latin typeface="Times New Roman"/>
                <a:cs typeface="Times New Roman"/>
              </a:rPr>
              <a:t>can</a:t>
            </a:r>
            <a:r>
              <a:rPr sz="2000" spc="-20" dirty="0">
                <a:latin typeface="Times New Roman"/>
                <a:cs typeface="Times New Roman"/>
              </a:rPr>
              <a:t> </a:t>
            </a:r>
            <a:r>
              <a:rPr sz="2000" dirty="0">
                <a:latin typeface="Times New Roman"/>
                <a:cs typeface="Times New Roman"/>
              </a:rPr>
              <a:t>be </a:t>
            </a:r>
            <a:r>
              <a:rPr sz="2000" spc="-5" dirty="0">
                <a:latin typeface="Times New Roman"/>
                <a:cs typeface="Times New Roman"/>
              </a:rPr>
              <a:t>calculated</a:t>
            </a:r>
            <a:r>
              <a:rPr sz="2000" spc="-15" dirty="0">
                <a:latin typeface="Times New Roman"/>
                <a:cs typeface="Times New Roman"/>
              </a:rPr>
              <a:t> </a:t>
            </a:r>
            <a:r>
              <a:rPr sz="2000" dirty="0">
                <a:latin typeface="Times New Roman"/>
                <a:cs typeface="Times New Roman"/>
              </a:rPr>
              <a:t>as</a:t>
            </a:r>
            <a:endParaRPr sz="2000">
              <a:latin typeface="Times New Roman"/>
              <a:cs typeface="Times New Roman"/>
            </a:endParaRPr>
          </a:p>
        </p:txBody>
      </p:sp>
      <p:sp>
        <p:nvSpPr>
          <p:cNvPr id="7" name="object 7"/>
          <p:cNvSpPr txBox="1"/>
          <p:nvPr/>
        </p:nvSpPr>
        <p:spPr>
          <a:xfrm>
            <a:off x="53339" y="4542129"/>
            <a:ext cx="6834505" cy="941069"/>
          </a:xfrm>
          <a:prstGeom prst="rect">
            <a:avLst/>
          </a:prstGeom>
        </p:spPr>
        <p:txBody>
          <a:bodyPr vert="horz" wrap="square" lIns="0" tIns="12700" rIns="0" bIns="0" rtlCol="0">
            <a:spAutoFit/>
          </a:bodyPr>
          <a:lstStyle/>
          <a:p>
            <a:pPr marL="2781300" marR="30480" indent="-2743835">
              <a:lnSpc>
                <a:spcPct val="150100"/>
              </a:lnSpc>
              <a:spcBef>
                <a:spcPts val="100"/>
              </a:spcBef>
            </a:pPr>
            <a:r>
              <a:rPr sz="2000" dirty="0">
                <a:latin typeface="Times New Roman"/>
                <a:cs typeface="Times New Roman"/>
              </a:rPr>
              <a:t>If</a:t>
            </a:r>
            <a:r>
              <a:rPr sz="2000" spc="490" dirty="0">
                <a:latin typeface="Times New Roman"/>
                <a:cs typeface="Times New Roman"/>
              </a:rPr>
              <a:t> </a:t>
            </a:r>
            <a:r>
              <a:rPr sz="2000" dirty="0">
                <a:latin typeface="Times New Roman"/>
                <a:cs typeface="Times New Roman"/>
              </a:rPr>
              <a:t>ν</a:t>
            </a:r>
            <a:r>
              <a:rPr sz="2000" spc="-15"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frequency</a:t>
            </a:r>
            <a:r>
              <a:rPr sz="2000" spc="-3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wave</a:t>
            </a:r>
            <a:r>
              <a:rPr sz="2000" spc="-25" dirty="0">
                <a:latin typeface="Times New Roman"/>
                <a:cs typeface="Times New Roman"/>
              </a:rPr>
              <a:t> </a:t>
            </a:r>
            <a:r>
              <a:rPr sz="2000" dirty="0">
                <a:latin typeface="Times New Roman"/>
                <a:cs typeface="Times New Roman"/>
              </a:rPr>
              <a:t>then</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wave</a:t>
            </a:r>
            <a:r>
              <a:rPr sz="2000" spc="-5" dirty="0">
                <a:latin typeface="Times New Roman"/>
                <a:cs typeface="Times New Roman"/>
              </a:rPr>
              <a:t> </a:t>
            </a:r>
            <a:r>
              <a:rPr sz="2000" dirty="0">
                <a:latin typeface="Times New Roman"/>
                <a:cs typeface="Times New Roman"/>
              </a:rPr>
              <a:t>power</a:t>
            </a:r>
            <a:r>
              <a:rPr sz="2000" spc="-3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given</a:t>
            </a:r>
            <a:r>
              <a:rPr sz="2000" spc="-15" dirty="0">
                <a:latin typeface="Times New Roman"/>
                <a:cs typeface="Times New Roman"/>
              </a:rPr>
              <a:t> </a:t>
            </a:r>
            <a:r>
              <a:rPr sz="2000" dirty="0">
                <a:latin typeface="Times New Roman"/>
                <a:cs typeface="Times New Roman"/>
              </a:rPr>
              <a:t>by: </a:t>
            </a:r>
            <a:r>
              <a:rPr sz="2000" spc="-484" dirty="0">
                <a:latin typeface="Times New Roman"/>
                <a:cs typeface="Times New Roman"/>
              </a:rPr>
              <a:t> </a:t>
            </a:r>
            <a:r>
              <a:rPr sz="2000" dirty="0">
                <a:latin typeface="Times New Roman"/>
                <a:cs typeface="Times New Roman"/>
              </a:rPr>
              <a:t>P</a:t>
            </a:r>
            <a:r>
              <a:rPr sz="2000" spc="-85" dirty="0">
                <a:latin typeface="Times New Roman"/>
                <a:cs typeface="Times New Roman"/>
              </a:rPr>
              <a:t> </a:t>
            </a:r>
            <a:r>
              <a:rPr sz="2000" dirty="0">
                <a:latin typeface="Times New Roman"/>
                <a:cs typeface="Times New Roman"/>
              </a:rPr>
              <a:t>= m.g.2y</a:t>
            </a:r>
            <a:r>
              <a:rPr sz="1950" baseline="-21367" dirty="0">
                <a:latin typeface="Times New Roman"/>
                <a:cs typeface="Times New Roman"/>
              </a:rPr>
              <a:t>s</a:t>
            </a:r>
            <a:r>
              <a:rPr sz="2000" dirty="0">
                <a:latin typeface="Times New Roman"/>
                <a:cs typeface="Times New Roman"/>
              </a:rPr>
              <a:t>.ν</a:t>
            </a:r>
            <a:endParaRPr sz="2000">
              <a:latin typeface="Times New Roman"/>
              <a:cs typeface="Times New Roman"/>
            </a:endParaRPr>
          </a:p>
        </p:txBody>
      </p:sp>
      <p:grpSp>
        <p:nvGrpSpPr>
          <p:cNvPr id="8" name="object 8"/>
          <p:cNvGrpSpPr/>
          <p:nvPr/>
        </p:nvGrpSpPr>
        <p:grpSpPr>
          <a:xfrm>
            <a:off x="1439535" y="522128"/>
            <a:ext cx="706120" cy="722630"/>
            <a:chOff x="1439535" y="522128"/>
            <a:chExt cx="706120" cy="722630"/>
          </a:xfrm>
        </p:grpSpPr>
        <p:sp>
          <p:nvSpPr>
            <p:cNvPr id="9" name="object 9"/>
            <p:cNvSpPr/>
            <p:nvPr/>
          </p:nvSpPr>
          <p:spPr>
            <a:xfrm>
              <a:off x="1445762" y="965307"/>
              <a:ext cx="44450" cy="20955"/>
            </a:xfrm>
            <a:custGeom>
              <a:avLst/>
              <a:gdLst/>
              <a:ahLst/>
              <a:cxnLst/>
              <a:rect l="l" t="t" r="r" b="b"/>
              <a:pathLst>
                <a:path w="44450" h="20955">
                  <a:moveTo>
                    <a:pt x="0" y="20836"/>
                  </a:moveTo>
                  <a:lnTo>
                    <a:pt x="44383" y="0"/>
                  </a:lnTo>
                </a:path>
              </a:pathLst>
            </a:custGeom>
            <a:ln w="12294">
              <a:solidFill>
                <a:srgbClr val="000000"/>
              </a:solidFill>
            </a:ln>
          </p:spPr>
          <p:txBody>
            <a:bodyPr wrap="square" lIns="0" tIns="0" rIns="0" bIns="0" rtlCol="0"/>
            <a:lstStyle/>
            <a:p>
              <a:endParaRPr/>
            </a:p>
          </p:txBody>
        </p:sp>
        <p:sp>
          <p:nvSpPr>
            <p:cNvPr id="10" name="object 10"/>
            <p:cNvSpPr/>
            <p:nvPr/>
          </p:nvSpPr>
          <p:spPr>
            <a:xfrm>
              <a:off x="1490145" y="970924"/>
              <a:ext cx="64769" cy="259715"/>
            </a:xfrm>
            <a:custGeom>
              <a:avLst/>
              <a:gdLst/>
              <a:ahLst/>
              <a:cxnLst/>
              <a:rect l="l" t="t" r="r" b="b"/>
              <a:pathLst>
                <a:path w="64769" h="259715">
                  <a:moveTo>
                    <a:pt x="0" y="0"/>
                  </a:moveTo>
                  <a:lnTo>
                    <a:pt x="64190" y="259130"/>
                  </a:lnTo>
                </a:path>
              </a:pathLst>
            </a:custGeom>
            <a:ln w="28389">
              <a:solidFill>
                <a:srgbClr val="000000"/>
              </a:solidFill>
            </a:ln>
          </p:spPr>
          <p:txBody>
            <a:bodyPr wrap="square" lIns="0" tIns="0" rIns="0" bIns="0" rtlCol="0"/>
            <a:lstStyle/>
            <a:p>
              <a:endParaRPr/>
            </a:p>
          </p:txBody>
        </p:sp>
        <p:sp>
          <p:nvSpPr>
            <p:cNvPr id="11" name="object 11"/>
            <p:cNvSpPr/>
            <p:nvPr/>
          </p:nvSpPr>
          <p:spPr>
            <a:xfrm>
              <a:off x="1561841" y="529285"/>
              <a:ext cx="584200" cy="701040"/>
            </a:xfrm>
            <a:custGeom>
              <a:avLst/>
              <a:gdLst/>
              <a:ahLst/>
              <a:cxnLst/>
              <a:rect l="l" t="t" r="r" b="b"/>
              <a:pathLst>
                <a:path w="584200" h="701040">
                  <a:moveTo>
                    <a:pt x="0" y="700769"/>
                  </a:moveTo>
                  <a:lnTo>
                    <a:pt x="84675" y="0"/>
                  </a:lnTo>
                </a:path>
                <a:path w="584200" h="701040">
                  <a:moveTo>
                    <a:pt x="84675" y="0"/>
                  </a:moveTo>
                  <a:lnTo>
                    <a:pt x="583811" y="0"/>
                  </a:lnTo>
                </a:path>
              </a:pathLst>
            </a:custGeom>
            <a:ln w="13091">
              <a:solidFill>
                <a:srgbClr val="000000"/>
              </a:solidFill>
            </a:ln>
          </p:spPr>
          <p:txBody>
            <a:bodyPr wrap="square" lIns="0" tIns="0" rIns="0" bIns="0" rtlCol="0"/>
            <a:lstStyle/>
            <a:p>
              <a:endParaRPr/>
            </a:p>
          </p:txBody>
        </p:sp>
      </p:grpSp>
      <p:sp>
        <p:nvSpPr>
          <p:cNvPr id="12" name="object 12"/>
          <p:cNvSpPr txBox="1"/>
          <p:nvPr/>
        </p:nvSpPr>
        <p:spPr>
          <a:xfrm>
            <a:off x="1687060" y="446719"/>
            <a:ext cx="405130" cy="842644"/>
          </a:xfrm>
          <a:prstGeom prst="rect">
            <a:avLst/>
          </a:prstGeom>
        </p:spPr>
        <p:txBody>
          <a:bodyPr vert="horz" wrap="square" lIns="0" tIns="46990" rIns="0" bIns="0" rtlCol="0">
            <a:spAutoFit/>
          </a:bodyPr>
          <a:lstStyle/>
          <a:p>
            <a:pPr marL="26034">
              <a:lnSpc>
                <a:spcPct val="100000"/>
              </a:lnSpc>
              <a:spcBef>
                <a:spcPts val="370"/>
              </a:spcBef>
            </a:pPr>
            <a:r>
              <a:rPr sz="2250" i="1" u="sng" spc="235" dirty="0">
                <a:uFill>
                  <a:solidFill>
                    <a:srgbClr val="000000"/>
                  </a:solidFill>
                </a:uFill>
                <a:latin typeface="Times New Roman"/>
                <a:cs typeface="Times New Roman"/>
              </a:rPr>
              <a:t>g</a:t>
            </a:r>
            <a:r>
              <a:rPr sz="2450" u="sng" spc="170" dirty="0">
                <a:uFill>
                  <a:solidFill>
                    <a:srgbClr val="000000"/>
                  </a:solidFill>
                </a:uFill>
                <a:latin typeface="Symbol"/>
                <a:cs typeface="Symbol"/>
              </a:rPr>
              <a:t></a:t>
            </a:r>
            <a:endParaRPr sz="2450">
              <a:latin typeface="Symbol"/>
              <a:cs typeface="Symbol"/>
            </a:endParaRPr>
          </a:p>
          <a:p>
            <a:pPr marL="12700">
              <a:lnSpc>
                <a:spcPct val="100000"/>
              </a:lnSpc>
              <a:spcBef>
                <a:spcPts val="280"/>
              </a:spcBef>
            </a:pPr>
            <a:r>
              <a:rPr sz="2250" spc="140" dirty="0">
                <a:latin typeface="Times New Roman"/>
                <a:cs typeface="Times New Roman"/>
              </a:rPr>
              <a:t>2</a:t>
            </a:r>
            <a:r>
              <a:rPr sz="2450" spc="140" dirty="0">
                <a:latin typeface="Symbol"/>
                <a:cs typeface="Symbol"/>
              </a:rPr>
              <a:t></a:t>
            </a:r>
            <a:endParaRPr sz="2450">
              <a:latin typeface="Symbol"/>
              <a:cs typeface="Symbol"/>
            </a:endParaRPr>
          </a:p>
        </p:txBody>
      </p:sp>
      <p:sp>
        <p:nvSpPr>
          <p:cNvPr id="13" name="object 13"/>
          <p:cNvSpPr txBox="1"/>
          <p:nvPr/>
        </p:nvSpPr>
        <p:spPr>
          <a:xfrm>
            <a:off x="901839" y="878028"/>
            <a:ext cx="162560" cy="228600"/>
          </a:xfrm>
          <a:prstGeom prst="rect">
            <a:avLst/>
          </a:prstGeom>
        </p:spPr>
        <p:txBody>
          <a:bodyPr vert="horz" wrap="square" lIns="0" tIns="16510" rIns="0" bIns="0" rtlCol="0">
            <a:spAutoFit/>
          </a:bodyPr>
          <a:lstStyle/>
          <a:p>
            <a:pPr marL="12700">
              <a:lnSpc>
                <a:spcPct val="100000"/>
              </a:lnSpc>
              <a:spcBef>
                <a:spcPts val="130"/>
              </a:spcBef>
            </a:pPr>
            <a:r>
              <a:rPr sz="1300" i="1" spc="204" dirty="0">
                <a:latin typeface="Times New Roman"/>
                <a:cs typeface="Times New Roman"/>
              </a:rPr>
              <a:t>w</a:t>
            </a:r>
            <a:endParaRPr sz="1300">
              <a:latin typeface="Times New Roman"/>
              <a:cs typeface="Times New Roman"/>
            </a:endParaRPr>
          </a:p>
        </p:txBody>
      </p:sp>
      <p:sp>
        <p:nvSpPr>
          <p:cNvPr id="14" name="object 14"/>
          <p:cNvSpPr txBox="1"/>
          <p:nvPr/>
        </p:nvSpPr>
        <p:spPr>
          <a:xfrm>
            <a:off x="692901" y="685209"/>
            <a:ext cx="675005" cy="373380"/>
          </a:xfrm>
          <a:prstGeom prst="rect">
            <a:avLst/>
          </a:prstGeom>
        </p:spPr>
        <p:txBody>
          <a:bodyPr vert="horz" wrap="square" lIns="0" tIns="16510" rIns="0" bIns="0" rtlCol="0">
            <a:spAutoFit/>
          </a:bodyPr>
          <a:lstStyle/>
          <a:p>
            <a:pPr marL="12700">
              <a:lnSpc>
                <a:spcPct val="100000"/>
              </a:lnSpc>
              <a:spcBef>
                <a:spcPts val="130"/>
              </a:spcBef>
              <a:tabLst>
                <a:tab pos="469265" algn="l"/>
              </a:tabLst>
            </a:pPr>
            <a:r>
              <a:rPr sz="2250" i="1" spc="310" dirty="0">
                <a:latin typeface="Times New Roman"/>
                <a:cs typeface="Times New Roman"/>
              </a:rPr>
              <a:t>V	</a:t>
            </a:r>
            <a:r>
              <a:rPr sz="2250" spc="280" dirty="0">
                <a:latin typeface="Symbol"/>
                <a:cs typeface="Symbol"/>
              </a:rPr>
              <a:t></a:t>
            </a:r>
            <a:endParaRPr sz="2250">
              <a:latin typeface="Symbol"/>
              <a:cs typeface="Symbol"/>
            </a:endParaRPr>
          </a:p>
        </p:txBody>
      </p:sp>
      <p:grpSp>
        <p:nvGrpSpPr>
          <p:cNvPr id="15" name="object 15"/>
          <p:cNvGrpSpPr/>
          <p:nvPr/>
        </p:nvGrpSpPr>
        <p:grpSpPr>
          <a:xfrm>
            <a:off x="5480303" y="1749551"/>
            <a:ext cx="2982595" cy="1609725"/>
            <a:chOff x="5480303" y="1749551"/>
            <a:chExt cx="2982595" cy="1609725"/>
          </a:xfrm>
        </p:grpSpPr>
        <p:sp>
          <p:nvSpPr>
            <p:cNvPr id="16" name="object 16"/>
            <p:cNvSpPr/>
            <p:nvPr/>
          </p:nvSpPr>
          <p:spPr>
            <a:xfrm>
              <a:off x="5486399" y="2514599"/>
              <a:ext cx="2971800" cy="1905"/>
            </a:xfrm>
            <a:custGeom>
              <a:avLst/>
              <a:gdLst/>
              <a:ahLst/>
              <a:cxnLst/>
              <a:rect l="l" t="t" r="r" b="b"/>
              <a:pathLst>
                <a:path w="2971800" h="1905">
                  <a:moveTo>
                    <a:pt x="0" y="0"/>
                  </a:moveTo>
                  <a:lnTo>
                    <a:pt x="2971800" y="1650"/>
                  </a:lnTo>
                </a:path>
              </a:pathLst>
            </a:custGeom>
            <a:ln w="9144">
              <a:solidFill>
                <a:srgbClr val="497DBA"/>
              </a:solidFill>
              <a:prstDash val="sysDash"/>
            </a:ln>
          </p:spPr>
          <p:txBody>
            <a:bodyPr wrap="square" lIns="0" tIns="0" rIns="0" bIns="0" rtlCol="0"/>
            <a:lstStyle/>
            <a:p>
              <a:endParaRPr/>
            </a:p>
          </p:txBody>
        </p:sp>
        <p:sp>
          <p:nvSpPr>
            <p:cNvPr id="17" name="object 17"/>
            <p:cNvSpPr/>
            <p:nvPr/>
          </p:nvSpPr>
          <p:spPr>
            <a:xfrm>
              <a:off x="5484875" y="1754123"/>
              <a:ext cx="3175" cy="1600200"/>
            </a:xfrm>
            <a:custGeom>
              <a:avLst/>
              <a:gdLst/>
              <a:ahLst/>
              <a:cxnLst/>
              <a:rect l="l" t="t" r="r" b="b"/>
              <a:pathLst>
                <a:path w="3175" h="1600200">
                  <a:moveTo>
                    <a:pt x="3175" y="0"/>
                  </a:moveTo>
                  <a:lnTo>
                    <a:pt x="0" y="1600200"/>
                  </a:lnTo>
                </a:path>
              </a:pathLst>
            </a:custGeom>
            <a:ln w="9144">
              <a:solidFill>
                <a:srgbClr val="497DBA"/>
              </a:solidFill>
            </a:ln>
          </p:spPr>
          <p:txBody>
            <a:bodyPr wrap="square" lIns="0" tIns="0" rIns="0" bIns="0" rtlCol="0"/>
            <a:lstStyle/>
            <a:p>
              <a:endParaRPr/>
            </a:p>
          </p:txBody>
        </p:sp>
        <p:sp>
          <p:nvSpPr>
            <p:cNvPr id="18" name="object 18"/>
            <p:cNvSpPr/>
            <p:nvPr/>
          </p:nvSpPr>
          <p:spPr>
            <a:xfrm>
              <a:off x="5486399" y="2058007"/>
              <a:ext cx="2325370" cy="876300"/>
            </a:xfrm>
            <a:custGeom>
              <a:avLst/>
              <a:gdLst/>
              <a:ahLst/>
              <a:cxnLst/>
              <a:rect l="l" t="t" r="r" b="b"/>
              <a:pathLst>
                <a:path w="2325370" h="876300">
                  <a:moveTo>
                    <a:pt x="0" y="460402"/>
                  </a:moveTo>
                  <a:lnTo>
                    <a:pt x="27317" y="414816"/>
                  </a:lnTo>
                  <a:lnTo>
                    <a:pt x="54755" y="369628"/>
                  </a:lnTo>
                  <a:lnTo>
                    <a:pt x="82433" y="325239"/>
                  </a:lnTo>
                  <a:lnTo>
                    <a:pt x="110472" y="282046"/>
                  </a:lnTo>
                  <a:lnTo>
                    <a:pt x="138991" y="240449"/>
                  </a:lnTo>
                  <a:lnTo>
                    <a:pt x="168112" y="200846"/>
                  </a:lnTo>
                  <a:lnTo>
                    <a:pt x="197954" y="163637"/>
                  </a:lnTo>
                  <a:lnTo>
                    <a:pt x="228637" y="129220"/>
                  </a:lnTo>
                  <a:lnTo>
                    <a:pt x="260282" y="97995"/>
                  </a:lnTo>
                  <a:lnTo>
                    <a:pt x="293008" y="70360"/>
                  </a:lnTo>
                  <a:lnTo>
                    <a:pt x="326937" y="46714"/>
                  </a:lnTo>
                  <a:lnTo>
                    <a:pt x="362188" y="27456"/>
                  </a:lnTo>
                  <a:lnTo>
                    <a:pt x="398881" y="12985"/>
                  </a:lnTo>
                  <a:lnTo>
                    <a:pt x="437137" y="3700"/>
                  </a:lnTo>
                  <a:lnTo>
                    <a:pt x="477076" y="0"/>
                  </a:lnTo>
                  <a:lnTo>
                    <a:pt x="518818" y="2283"/>
                  </a:lnTo>
                  <a:lnTo>
                    <a:pt x="562483" y="10949"/>
                  </a:lnTo>
                  <a:lnTo>
                    <a:pt x="621408" y="36136"/>
                  </a:lnTo>
                  <a:lnTo>
                    <a:pt x="685132" y="79465"/>
                  </a:lnTo>
                  <a:lnTo>
                    <a:pt x="718558" y="106954"/>
                  </a:lnTo>
                  <a:lnTo>
                    <a:pt x="752900" y="137803"/>
                  </a:lnTo>
                  <a:lnTo>
                    <a:pt x="788065" y="171619"/>
                  </a:lnTo>
                  <a:lnTo>
                    <a:pt x="823958" y="208013"/>
                  </a:lnTo>
                  <a:lnTo>
                    <a:pt x="860486" y="246590"/>
                  </a:lnTo>
                  <a:lnTo>
                    <a:pt x="897553" y="286961"/>
                  </a:lnTo>
                  <a:lnTo>
                    <a:pt x="935065" y="328732"/>
                  </a:lnTo>
                  <a:lnTo>
                    <a:pt x="972928" y="371512"/>
                  </a:lnTo>
                  <a:lnTo>
                    <a:pt x="1011049" y="414909"/>
                  </a:lnTo>
                  <a:lnTo>
                    <a:pt x="1049332" y="458531"/>
                  </a:lnTo>
                  <a:lnTo>
                    <a:pt x="1087683" y="501987"/>
                  </a:lnTo>
                  <a:lnTo>
                    <a:pt x="1126009" y="544884"/>
                  </a:lnTo>
                  <a:lnTo>
                    <a:pt x="1164214" y="586831"/>
                  </a:lnTo>
                  <a:lnTo>
                    <a:pt x="1202205" y="627435"/>
                  </a:lnTo>
                  <a:lnTo>
                    <a:pt x="1239887" y="666306"/>
                  </a:lnTo>
                  <a:lnTo>
                    <a:pt x="1277166" y="703050"/>
                  </a:lnTo>
                  <a:lnTo>
                    <a:pt x="1313948" y="737277"/>
                  </a:lnTo>
                  <a:lnTo>
                    <a:pt x="1350139" y="768593"/>
                  </a:lnTo>
                  <a:lnTo>
                    <a:pt x="1385644" y="796609"/>
                  </a:lnTo>
                  <a:lnTo>
                    <a:pt x="1420368" y="820931"/>
                  </a:lnTo>
                  <a:lnTo>
                    <a:pt x="1454219" y="841168"/>
                  </a:lnTo>
                  <a:lnTo>
                    <a:pt x="1518920" y="867818"/>
                  </a:lnTo>
                  <a:lnTo>
                    <a:pt x="1563652" y="875704"/>
                  </a:lnTo>
                  <a:lnTo>
                    <a:pt x="1608911" y="876189"/>
                  </a:lnTo>
                  <a:lnTo>
                    <a:pt x="1654483" y="870003"/>
                  </a:lnTo>
                  <a:lnTo>
                    <a:pt x="1700151" y="857877"/>
                  </a:lnTo>
                  <a:lnTo>
                    <a:pt x="1745700" y="840543"/>
                  </a:lnTo>
                  <a:lnTo>
                    <a:pt x="1790914" y="818732"/>
                  </a:lnTo>
                  <a:lnTo>
                    <a:pt x="1835578" y="793174"/>
                  </a:lnTo>
                  <a:lnTo>
                    <a:pt x="1879476" y="764601"/>
                  </a:lnTo>
                  <a:lnTo>
                    <a:pt x="1922394" y="733744"/>
                  </a:lnTo>
                  <a:lnTo>
                    <a:pt x="1964114" y="701335"/>
                  </a:lnTo>
                  <a:lnTo>
                    <a:pt x="2004423" y="668103"/>
                  </a:lnTo>
                  <a:lnTo>
                    <a:pt x="2043103" y="634781"/>
                  </a:lnTo>
                  <a:lnTo>
                    <a:pt x="2079940" y="602100"/>
                  </a:lnTo>
                  <a:lnTo>
                    <a:pt x="2114719" y="570790"/>
                  </a:lnTo>
                  <a:lnTo>
                    <a:pt x="2147223" y="541582"/>
                  </a:lnTo>
                  <a:lnTo>
                    <a:pt x="2177237" y="515209"/>
                  </a:lnTo>
                  <a:lnTo>
                    <a:pt x="2228934" y="473887"/>
                  </a:lnTo>
                  <a:lnTo>
                    <a:pt x="2304788" y="431791"/>
                  </a:lnTo>
                  <a:lnTo>
                    <a:pt x="2303811" y="434970"/>
                  </a:lnTo>
                  <a:lnTo>
                    <a:pt x="2279546" y="450865"/>
                  </a:lnTo>
                  <a:lnTo>
                    <a:pt x="2264282" y="460402"/>
                  </a:lnTo>
                  <a:lnTo>
                    <a:pt x="2257538" y="459420"/>
                  </a:lnTo>
                  <a:lnTo>
                    <a:pt x="2245756" y="457783"/>
                  </a:lnTo>
                  <a:lnTo>
                    <a:pt x="2236190" y="457455"/>
                  </a:lnTo>
                  <a:lnTo>
                    <a:pt x="2236089" y="460402"/>
                  </a:lnTo>
                  <a:lnTo>
                    <a:pt x="2251586" y="471312"/>
                  </a:lnTo>
                  <a:lnTo>
                    <a:pt x="2277395" y="487675"/>
                  </a:lnTo>
                  <a:lnTo>
                    <a:pt x="2303633" y="500943"/>
                  </a:lnTo>
                  <a:lnTo>
                    <a:pt x="2320417" y="502566"/>
                  </a:lnTo>
                  <a:lnTo>
                    <a:pt x="2325020" y="489493"/>
                  </a:lnTo>
                  <a:lnTo>
                    <a:pt x="2322671" y="466561"/>
                  </a:lnTo>
                  <a:lnTo>
                    <a:pt x="2315702" y="437058"/>
                  </a:lnTo>
                  <a:lnTo>
                    <a:pt x="2306447" y="404268"/>
                  </a:lnTo>
                </a:path>
              </a:pathLst>
            </a:custGeom>
            <a:ln w="9144">
              <a:solidFill>
                <a:srgbClr val="497DBA"/>
              </a:solidFill>
            </a:ln>
          </p:spPr>
          <p:txBody>
            <a:bodyPr wrap="square" lIns="0" tIns="0" rIns="0" bIns="0" rtlCol="0"/>
            <a:lstStyle/>
            <a:p>
              <a:endParaRPr/>
            </a:p>
          </p:txBody>
        </p:sp>
        <p:sp>
          <p:nvSpPr>
            <p:cNvPr id="19" name="object 19"/>
            <p:cNvSpPr/>
            <p:nvPr/>
          </p:nvSpPr>
          <p:spPr>
            <a:xfrm>
              <a:off x="7772399" y="2592323"/>
              <a:ext cx="1905" cy="608330"/>
            </a:xfrm>
            <a:custGeom>
              <a:avLst/>
              <a:gdLst/>
              <a:ahLst/>
              <a:cxnLst/>
              <a:rect l="l" t="t" r="r" b="b"/>
              <a:pathLst>
                <a:path w="1904" h="608330">
                  <a:moveTo>
                    <a:pt x="1650" y="0"/>
                  </a:moveTo>
                  <a:lnTo>
                    <a:pt x="0" y="607949"/>
                  </a:lnTo>
                </a:path>
              </a:pathLst>
            </a:custGeom>
            <a:ln w="9144">
              <a:solidFill>
                <a:srgbClr val="497DBA"/>
              </a:solidFill>
            </a:ln>
          </p:spPr>
          <p:txBody>
            <a:bodyPr wrap="square" lIns="0" tIns="0" rIns="0" bIns="0" rtlCol="0"/>
            <a:lstStyle/>
            <a:p>
              <a:endParaRPr/>
            </a:p>
          </p:txBody>
        </p:sp>
        <p:sp>
          <p:nvSpPr>
            <p:cNvPr id="20" name="object 20"/>
            <p:cNvSpPr/>
            <p:nvPr/>
          </p:nvSpPr>
          <p:spPr>
            <a:xfrm>
              <a:off x="5486399" y="3072510"/>
              <a:ext cx="2286000" cy="105410"/>
            </a:xfrm>
            <a:custGeom>
              <a:avLst/>
              <a:gdLst/>
              <a:ahLst/>
              <a:cxnLst/>
              <a:rect l="l" t="t" r="r" b="b"/>
              <a:pathLst>
                <a:path w="2286000" h="105410">
                  <a:moveTo>
                    <a:pt x="2197480" y="1524"/>
                  </a:moveTo>
                  <a:lnTo>
                    <a:pt x="2193544" y="2539"/>
                  </a:lnTo>
                  <a:lnTo>
                    <a:pt x="2189988" y="8636"/>
                  </a:lnTo>
                  <a:lnTo>
                    <a:pt x="2191004" y="12446"/>
                  </a:lnTo>
                  <a:lnTo>
                    <a:pt x="2249815" y="46847"/>
                  </a:lnTo>
                  <a:lnTo>
                    <a:pt x="2273427" y="46862"/>
                  </a:lnTo>
                  <a:lnTo>
                    <a:pt x="2273427" y="59562"/>
                  </a:lnTo>
                  <a:lnTo>
                    <a:pt x="2250004" y="59562"/>
                  </a:lnTo>
                  <a:lnTo>
                    <a:pt x="2191004" y="93979"/>
                  </a:lnTo>
                  <a:lnTo>
                    <a:pt x="2189988" y="97789"/>
                  </a:lnTo>
                  <a:lnTo>
                    <a:pt x="2191766" y="100837"/>
                  </a:lnTo>
                  <a:lnTo>
                    <a:pt x="2193417" y="103886"/>
                  </a:lnTo>
                  <a:lnTo>
                    <a:pt x="2197354" y="104901"/>
                  </a:lnTo>
                  <a:lnTo>
                    <a:pt x="2275109" y="59562"/>
                  </a:lnTo>
                  <a:lnTo>
                    <a:pt x="2273427" y="59562"/>
                  </a:lnTo>
                  <a:lnTo>
                    <a:pt x="2275136" y="59547"/>
                  </a:lnTo>
                  <a:lnTo>
                    <a:pt x="2286000" y="53212"/>
                  </a:lnTo>
                  <a:lnTo>
                    <a:pt x="2200402" y="3301"/>
                  </a:lnTo>
                  <a:lnTo>
                    <a:pt x="2197480" y="1524"/>
                  </a:lnTo>
                  <a:close/>
                </a:path>
                <a:path w="2286000" h="105410">
                  <a:moveTo>
                    <a:pt x="88646" y="0"/>
                  </a:moveTo>
                  <a:lnTo>
                    <a:pt x="0" y="51688"/>
                  </a:lnTo>
                  <a:lnTo>
                    <a:pt x="85598" y="101726"/>
                  </a:lnTo>
                  <a:lnTo>
                    <a:pt x="88519" y="103504"/>
                  </a:lnTo>
                  <a:lnTo>
                    <a:pt x="92455" y="102488"/>
                  </a:lnTo>
                  <a:lnTo>
                    <a:pt x="96012" y="96392"/>
                  </a:lnTo>
                  <a:lnTo>
                    <a:pt x="94996" y="92455"/>
                  </a:lnTo>
                  <a:lnTo>
                    <a:pt x="36022" y="58054"/>
                  </a:lnTo>
                  <a:lnTo>
                    <a:pt x="12573" y="58038"/>
                  </a:lnTo>
                  <a:lnTo>
                    <a:pt x="12573" y="45338"/>
                  </a:lnTo>
                  <a:lnTo>
                    <a:pt x="36051" y="45338"/>
                  </a:lnTo>
                  <a:lnTo>
                    <a:pt x="94996" y="11049"/>
                  </a:lnTo>
                  <a:lnTo>
                    <a:pt x="96012" y="7112"/>
                  </a:lnTo>
                  <a:lnTo>
                    <a:pt x="94234" y="4063"/>
                  </a:lnTo>
                  <a:lnTo>
                    <a:pt x="92583" y="1015"/>
                  </a:lnTo>
                  <a:lnTo>
                    <a:pt x="88646" y="0"/>
                  </a:lnTo>
                  <a:close/>
                </a:path>
                <a:path w="2286000" h="105410">
                  <a:moveTo>
                    <a:pt x="2260794" y="53268"/>
                  </a:moveTo>
                  <a:lnTo>
                    <a:pt x="2250031" y="59547"/>
                  </a:lnTo>
                  <a:lnTo>
                    <a:pt x="2273427" y="59562"/>
                  </a:lnTo>
                  <a:lnTo>
                    <a:pt x="2273427" y="58800"/>
                  </a:lnTo>
                  <a:lnTo>
                    <a:pt x="2270252" y="58800"/>
                  </a:lnTo>
                  <a:lnTo>
                    <a:pt x="2260794" y="53268"/>
                  </a:lnTo>
                  <a:close/>
                </a:path>
                <a:path w="2286000" h="105410">
                  <a:moveTo>
                    <a:pt x="36024" y="45354"/>
                  </a:moveTo>
                  <a:lnTo>
                    <a:pt x="25122" y="51696"/>
                  </a:lnTo>
                  <a:lnTo>
                    <a:pt x="36022" y="58054"/>
                  </a:lnTo>
                  <a:lnTo>
                    <a:pt x="2250031" y="59547"/>
                  </a:lnTo>
                  <a:lnTo>
                    <a:pt x="2260794" y="53268"/>
                  </a:lnTo>
                  <a:lnTo>
                    <a:pt x="2249815" y="46847"/>
                  </a:lnTo>
                  <a:lnTo>
                    <a:pt x="36024" y="45354"/>
                  </a:lnTo>
                  <a:close/>
                </a:path>
                <a:path w="2286000" h="105410">
                  <a:moveTo>
                    <a:pt x="2270252" y="47751"/>
                  </a:moveTo>
                  <a:lnTo>
                    <a:pt x="2260794" y="53268"/>
                  </a:lnTo>
                  <a:lnTo>
                    <a:pt x="2270252" y="58800"/>
                  </a:lnTo>
                  <a:lnTo>
                    <a:pt x="2270252" y="47751"/>
                  </a:lnTo>
                  <a:close/>
                </a:path>
                <a:path w="2286000" h="105410">
                  <a:moveTo>
                    <a:pt x="2273427" y="47751"/>
                  </a:moveTo>
                  <a:lnTo>
                    <a:pt x="2270252" y="47751"/>
                  </a:lnTo>
                  <a:lnTo>
                    <a:pt x="2270252" y="58800"/>
                  </a:lnTo>
                  <a:lnTo>
                    <a:pt x="2273427" y="58800"/>
                  </a:lnTo>
                  <a:lnTo>
                    <a:pt x="2273427" y="47751"/>
                  </a:lnTo>
                  <a:close/>
                </a:path>
                <a:path w="2286000" h="105410">
                  <a:moveTo>
                    <a:pt x="12573" y="45338"/>
                  </a:moveTo>
                  <a:lnTo>
                    <a:pt x="12573" y="58038"/>
                  </a:lnTo>
                  <a:lnTo>
                    <a:pt x="36022" y="58054"/>
                  </a:lnTo>
                  <a:lnTo>
                    <a:pt x="34471" y="57150"/>
                  </a:lnTo>
                  <a:lnTo>
                    <a:pt x="15748" y="57150"/>
                  </a:lnTo>
                  <a:lnTo>
                    <a:pt x="15748" y="46227"/>
                  </a:lnTo>
                  <a:lnTo>
                    <a:pt x="34523" y="46227"/>
                  </a:lnTo>
                  <a:lnTo>
                    <a:pt x="36024" y="45354"/>
                  </a:lnTo>
                  <a:lnTo>
                    <a:pt x="12573" y="45338"/>
                  </a:lnTo>
                  <a:close/>
                </a:path>
                <a:path w="2286000" h="105410">
                  <a:moveTo>
                    <a:pt x="15748" y="46227"/>
                  </a:moveTo>
                  <a:lnTo>
                    <a:pt x="15748" y="57150"/>
                  </a:lnTo>
                  <a:lnTo>
                    <a:pt x="25122" y="51696"/>
                  </a:lnTo>
                  <a:lnTo>
                    <a:pt x="15748" y="46227"/>
                  </a:lnTo>
                  <a:close/>
                </a:path>
                <a:path w="2286000" h="105410">
                  <a:moveTo>
                    <a:pt x="25122" y="51696"/>
                  </a:moveTo>
                  <a:lnTo>
                    <a:pt x="15748" y="57150"/>
                  </a:lnTo>
                  <a:lnTo>
                    <a:pt x="34471" y="57150"/>
                  </a:lnTo>
                  <a:lnTo>
                    <a:pt x="25122" y="51696"/>
                  </a:lnTo>
                  <a:close/>
                </a:path>
                <a:path w="2286000" h="105410">
                  <a:moveTo>
                    <a:pt x="2249815" y="46847"/>
                  </a:moveTo>
                  <a:lnTo>
                    <a:pt x="2260794" y="53268"/>
                  </a:lnTo>
                  <a:lnTo>
                    <a:pt x="2270252" y="47751"/>
                  </a:lnTo>
                  <a:lnTo>
                    <a:pt x="2273427" y="47751"/>
                  </a:lnTo>
                  <a:lnTo>
                    <a:pt x="2273427" y="46862"/>
                  </a:lnTo>
                  <a:lnTo>
                    <a:pt x="2249815" y="46847"/>
                  </a:lnTo>
                  <a:close/>
                </a:path>
                <a:path w="2286000" h="105410">
                  <a:moveTo>
                    <a:pt x="34523" y="46227"/>
                  </a:moveTo>
                  <a:lnTo>
                    <a:pt x="15748" y="46227"/>
                  </a:lnTo>
                  <a:lnTo>
                    <a:pt x="25122" y="51696"/>
                  </a:lnTo>
                  <a:lnTo>
                    <a:pt x="34523" y="46227"/>
                  </a:lnTo>
                  <a:close/>
                </a:path>
                <a:path w="2286000" h="105410">
                  <a:moveTo>
                    <a:pt x="36051" y="45338"/>
                  </a:moveTo>
                  <a:lnTo>
                    <a:pt x="12573" y="45338"/>
                  </a:lnTo>
                  <a:lnTo>
                    <a:pt x="36024" y="45354"/>
                  </a:lnTo>
                  <a:close/>
                </a:path>
              </a:pathLst>
            </a:custGeom>
            <a:solidFill>
              <a:srgbClr val="497DBA"/>
            </a:solidFill>
          </p:spPr>
          <p:txBody>
            <a:bodyPr wrap="square" lIns="0" tIns="0" rIns="0" bIns="0" rtlCol="0"/>
            <a:lstStyle/>
            <a:p>
              <a:endParaRPr/>
            </a:p>
          </p:txBody>
        </p:sp>
        <p:sp>
          <p:nvSpPr>
            <p:cNvPr id="21" name="object 21"/>
            <p:cNvSpPr/>
            <p:nvPr/>
          </p:nvSpPr>
          <p:spPr>
            <a:xfrm>
              <a:off x="5896355" y="2057399"/>
              <a:ext cx="2028825" cy="611505"/>
            </a:xfrm>
            <a:custGeom>
              <a:avLst/>
              <a:gdLst/>
              <a:ahLst/>
              <a:cxnLst/>
              <a:rect l="l" t="t" r="r" b="b"/>
              <a:pathLst>
                <a:path w="2028825" h="611505">
                  <a:moveTo>
                    <a:pt x="304800" y="11175"/>
                  </a:moveTo>
                  <a:lnTo>
                    <a:pt x="2028825" y="0"/>
                  </a:lnTo>
                </a:path>
                <a:path w="2028825" h="611505">
                  <a:moveTo>
                    <a:pt x="0" y="609600"/>
                  </a:moveTo>
                  <a:lnTo>
                    <a:pt x="1495425" y="611251"/>
                  </a:lnTo>
                </a:path>
              </a:pathLst>
            </a:custGeom>
            <a:ln w="9144">
              <a:solidFill>
                <a:srgbClr val="497DBA"/>
              </a:solidFill>
            </a:ln>
          </p:spPr>
          <p:txBody>
            <a:bodyPr wrap="square" lIns="0" tIns="0" rIns="0" bIns="0" rtlCol="0"/>
            <a:lstStyle/>
            <a:p>
              <a:endParaRPr/>
            </a:p>
          </p:txBody>
        </p:sp>
        <p:sp>
          <p:nvSpPr>
            <p:cNvPr id="22" name="object 22"/>
            <p:cNvSpPr/>
            <p:nvPr/>
          </p:nvSpPr>
          <p:spPr>
            <a:xfrm>
              <a:off x="5928106" y="2058923"/>
              <a:ext cx="1211580" cy="913130"/>
            </a:xfrm>
            <a:custGeom>
              <a:avLst/>
              <a:gdLst/>
              <a:ahLst/>
              <a:cxnLst/>
              <a:rect l="l" t="t" r="r" b="b"/>
              <a:pathLst>
                <a:path w="1211579" h="913130">
                  <a:moveTo>
                    <a:pt x="136525" y="515239"/>
                  </a:moveTo>
                  <a:lnTo>
                    <a:pt x="135255" y="511429"/>
                  </a:lnTo>
                  <a:lnTo>
                    <a:pt x="128905" y="508381"/>
                  </a:lnTo>
                  <a:lnTo>
                    <a:pt x="125095" y="509651"/>
                  </a:lnTo>
                  <a:lnTo>
                    <a:pt x="95529" y="571131"/>
                  </a:lnTo>
                  <a:lnTo>
                    <a:pt x="53670" y="44627"/>
                  </a:lnTo>
                  <a:lnTo>
                    <a:pt x="90551" y="97790"/>
                  </a:lnTo>
                  <a:lnTo>
                    <a:pt x="92583" y="100584"/>
                  </a:lnTo>
                  <a:lnTo>
                    <a:pt x="96520" y="101346"/>
                  </a:lnTo>
                  <a:lnTo>
                    <a:pt x="102362" y="97282"/>
                  </a:lnTo>
                  <a:lnTo>
                    <a:pt x="102997" y="93345"/>
                  </a:lnTo>
                  <a:lnTo>
                    <a:pt x="52832" y="21209"/>
                  </a:lnTo>
                  <a:lnTo>
                    <a:pt x="44450" y="9144"/>
                  </a:lnTo>
                  <a:lnTo>
                    <a:pt x="1397" y="98425"/>
                  </a:lnTo>
                  <a:lnTo>
                    <a:pt x="0" y="101600"/>
                  </a:lnTo>
                  <a:lnTo>
                    <a:pt x="1270" y="105410"/>
                  </a:lnTo>
                  <a:lnTo>
                    <a:pt x="7620" y="108458"/>
                  </a:lnTo>
                  <a:lnTo>
                    <a:pt x="11430" y="107061"/>
                  </a:lnTo>
                  <a:lnTo>
                    <a:pt x="40970" y="45618"/>
                  </a:lnTo>
                  <a:lnTo>
                    <a:pt x="82829" y="572122"/>
                  </a:lnTo>
                  <a:lnTo>
                    <a:pt x="43942" y="516128"/>
                  </a:lnTo>
                  <a:lnTo>
                    <a:pt x="40005" y="515493"/>
                  </a:lnTo>
                  <a:lnTo>
                    <a:pt x="37084" y="517398"/>
                  </a:lnTo>
                  <a:lnTo>
                    <a:pt x="34163" y="519430"/>
                  </a:lnTo>
                  <a:lnTo>
                    <a:pt x="33528" y="523367"/>
                  </a:lnTo>
                  <a:lnTo>
                    <a:pt x="92075" y="607695"/>
                  </a:lnTo>
                  <a:lnTo>
                    <a:pt x="97866" y="595630"/>
                  </a:lnTo>
                  <a:lnTo>
                    <a:pt x="136525" y="515239"/>
                  </a:lnTo>
                  <a:close/>
                </a:path>
                <a:path w="1211579" h="913130">
                  <a:moveTo>
                    <a:pt x="1211580" y="88646"/>
                  </a:moveTo>
                  <a:lnTo>
                    <a:pt x="1167320" y="12573"/>
                  </a:lnTo>
                  <a:lnTo>
                    <a:pt x="1160018" y="0"/>
                  </a:lnTo>
                  <a:lnTo>
                    <a:pt x="1108202" y="88519"/>
                  </a:lnTo>
                  <a:lnTo>
                    <a:pt x="1109218" y="92456"/>
                  </a:lnTo>
                  <a:lnTo>
                    <a:pt x="1112266" y="94234"/>
                  </a:lnTo>
                  <a:lnTo>
                    <a:pt x="1115314" y="95885"/>
                  </a:lnTo>
                  <a:lnTo>
                    <a:pt x="1119124" y="94869"/>
                  </a:lnTo>
                  <a:lnTo>
                    <a:pt x="1120902" y="91948"/>
                  </a:lnTo>
                  <a:lnTo>
                    <a:pt x="1153617" y="36017"/>
                  </a:lnTo>
                  <a:lnTo>
                    <a:pt x="1152182" y="876769"/>
                  </a:lnTo>
                  <a:lnTo>
                    <a:pt x="1119632" y="820801"/>
                  </a:lnTo>
                  <a:lnTo>
                    <a:pt x="1117981" y="817753"/>
                  </a:lnTo>
                  <a:lnTo>
                    <a:pt x="1114044" y="816737"/>
                  </a:lnTo>
                  <a:lnTo>
                    <a:pt x="1107948" y="820293"/>
                  </a:lnTo>
                  <a:lnTo>
                    <a:pt x="1106932" y="824103"/>
                  </a:lnTo>
                  <a:lnTo>
                    <a:pt x="1158494" y="912876"/>
                  </a:lnTo>
                  <a:lnTo>
                    <a:pt x="1165834" y="900303"/>
                  </a:lnTo>
                  <a:lnTo>
                    <a:pt x="1208532" y="827278"/>
                  </a:lnTo>
                  <a:lnTo>
                    <a:pt x="1210310" y="824357"/>
                  </a:lnTo>
                  <a:lnTo>
                    <a:pt x="1209294" y="820420"/>
                  </a:lnTo>
                  <a:lnTo>
                    <a:pt x="1206246" y="818642"/>
                  </a:lnTo>
                  <a:lnTo>
                    <a:pt x="1203325" y="816864"/>
                  </a:lnTo>
                  <a:lnTo>
                    <a:pt x="1199388" y="817880"/>
                  </a:lnTo>
                  <a:lnTo>
                    <a:pt x="1164882" y="876769"/>
                  </a:lnTo>
                  <a:lnTo>
                    <a:pt x="1166317" y="36017"/>
                  </a:lnTo>
                  <a:lnTo>
                    <a:pt x="1200658" y="95123"/>
                  </a:lnTo>
                  <a:lnTo>
                    <a:pt x="1204595" y="96139"/>
                  </a:lnTo>
                  <a:lnTo>
                    <a:pt x="1207516" y="94361"/>
                  </a:lnTo>
                  <a:lnTo>
                    <a:pt x="1210564" y="92583"/>
                  </a:lnTo>
                  <a:lnTo>
                    <a:pt x="1211580" y="88646"/>
                  </a:lnTo>
                  <a:close/>
                </a:path>
              </a:pathLst>
            </a:custGeom>
            <a:solidFill>
              <a:srgbClr val="497DBA"/>
            </a:solidFill>
          </p:spPr>
          <p:txBody>
            <a:bodyPr wrap="square" lIns="0" tIns="0" rIns="0" bIns="0" rtlCol="0"/>
            <a:lstStyle/>
            <a:p>
              <a:endParaRPr/>
            </a:p>
          </p:txBody>
        </p:sp>
      </p:grpSp>
      <p:sp>
        <p:nvSpPr>
          <p:cNvPr id="23" name="object 23"/>
          <p:cNvSpPr txBox="1"/>
          <p:nvPr/>
        </p:nvSpPr>
        <p:spPr>
          <a:xfrm>
            <a:off x="6204668" y="2762821"/>
            <a:ext cx="204470" cy="382905"/>
          </a:xfrm>
          <a:prstGeom prst="rect">
            <a:avLst/>
          </a:prstGeom>
        </p:spPr>
        <p:txBody>
          <a:bodyPr vert="horz" wrap="square" lIns="0" tIns="11430" rIns="0" bIns="0" rtlCol="0">
            <a:spAutoFit/>
          </a:bodyPr>
          <a:lstStyle/>
          <a:p>
            <a:pPr marL="12700">
              <a:lnSpc>
                <a:spcPct val="100000"/>
              </a:lnSpc>
              <a:spcBef>
                <a:spcPts val="90"/>
              </a:spcBef>
            </a:pPr>
            <a:r>
              <a:rPr sz="2350" spc="114" dirty="0">
                <a:latin typeface="Symbol"/>
                <a:cs typeface="Symbol"/>
              </a:rPr>
              <a:t></a:t>
            </a:r>
            <a:endParaRPr sz="2350">
              <a:latin typeface="Symbol"/>
              <a:cs typeface="Symbol"/>
            </a:endParaRPr>
          </a:p>
        </p:txBody>
      </p:sp>
      <p:sp>
        <p:nvSpPr>
          <p:cNvPr id="24" name="object 24"/>
          <p:cNvSpPr txBox="1"/>
          <p:nvPr/>
        </p:nvSpPr>
        <p:spPr>
          <a:xfrm>
            <a:off x="5997828" y="2159634"/>
            <a:ext cx="367665" cy="299720"/>
          </a:xfrm>
          <a:prstGeom prst="rect">
            <a:avLst/>
          </a:prstGeom>
        </p:spPr>
        <p:txBody>
          <a:bodyPr vert="horz" wrap="square" lIns="0" tIns="12700" rIns="0" bIns="0" rtlCol="0">
            <a:spAutoFit/>
          </a:bodyPr>
          <a:lstStyle/>
          <a:p>
            <a:pPr marL="38100">
              <a:lnSpc>
                <a:spcPct val="100000"/>
              </a:lnSpc>
              <a:spcBef>
                <a:spcPts val="100"/>
              </a:spcBef>
            </a:pPr>
            <a:r>
              <a:rPr sz="1800" spc="5" dirty="0">
                <a:latin typeface="Times New Roman"/>
                <a:cs typeface="Times New Roman"/>
              </a:rPr>
              <a:t>2y</a:t>
            </a:r>
            <a:r>
              <a:rPr sz="1800" spc="7" baseline="-20833" dirty="0">
                <a:latin typeface="Times New Roman"/>
                <a:cs typeface="Times New Roman"/>
              </a:rPr>
              <a:t>s</a:t>
            </a:r>
            <a:endParaRPr sz="1800" baseline="-20833">
              <a:latin typeface="Times New Roman"/>
              <a:cs typeface="Times New Roman"/>
            </a:endParaRPr>
          </a:p>
        </p:txBody>
      </p:sp>
      <p:sp>
        <p:nvSpPr>
          <p:cNvPr id="25" name="object 25"/>
          <p:cNvSpPr txBox="1"/>
          <p:nvPr/>
        </p:nvSpPr>
        <p:spPr>
          <a:xfrm>
            <a:off x="7093331" y="2083434"/>
            <a:ext cx="375920" cy="299720"/>
          </a:xfrm>
          <a:prstGeom prst="rect">
            <a:avLst/>
          </a:prstGeom>
        </p:spPr>
        <p:txBody>
          <a:bodyPr vert="horz" wrap="square" lIns="0" tIns="12700" rIns="0" bIns="0" rtlCol="0">
            <a:spAutoFit/>
          </a:bodyPr>
          <a:lstStyle/>
          <a:p>
            <a:pPr marL="38100">
              <a:lnSpc>
                <a:spcPct val="100000"/>
              </a:lnSpc>
              <a:spcBef>
                <a:spcPts val="100"/>
              </a:spcBef>
            </a:pPr>
            <a:r>
              <a:rPr sz="1800" spc="5" dirty="0">
                <a:latin typeface="Times New Roman"/>
                <a:cs typeface="Times New Roman"/>
              </a:rPr>
              <a:t>2y</a:t>
            </a:r>
            <a:r>
              <a:rPr sz="1800" spc="7" baseline="-20833" dirty="0">
                <a:latin typeface="Times New Roman"/>
                <a:cs typeface="Times New Roman"/>
              </a:rPr>
              <a:t>c</a:t>
            </a:r>
            <a:endParaRPr sz="1800" baseline="-20833">
              <a:latin typeface="Times New Roman"/>
              <a:cs typeface="Times New Roman"/>
            </a:endParaRPr>
          </a:p>
        </p:txBody>
      </p:sp>
      <p:sp>
        <p:nvSpPr>
          <p:cNvPr id="26" name="object 26"/>
          <p:cNvSpPr txBox="1"/>
          <p:nvPr/>
        </p:nvSpPr>
        <p:spPr>
          <a:xfrm>
            <a:off x="5413628" y="1397253"/>
            <a:ext cx="127000"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Times New Roman"/>
                <a:cs typeface="Times New Roman"/>
              </a:rPr>
              <a:t>y</a:t>
            </a:r>
            <a:endParaRPr sz="1800">
              <a:latin typeface="Times New Roman"/>
              <a:cs typeface="Times New Roman"/>
            </a:endParaRPr>
          </a:p>
        </p:txBody>
      </p:sp>
      <p:sp>
        <p:nvSpPr>
          <p:cNvPr id="27" name="object 27"/>
          <p:cNvSpPr txBox="1"/>
          <p:nvPr/>
        </p:nvSpPr>
        <p:spPr>
          <a:xfrm>
            <a:off x="8555481" y="2322957"/>
            <a:ext cx="127000"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Times New Roman"/>
                <a:cs typeface="Times New Roman"/>
              </a:rPr>
              <a:t>x</a:t>
            </a:r>
            <a:endParaRPr sz="1800">
              <a:latin typeface="Times New Roman"/>
              <a:cs typeface="Times New Roman"/>
            </a:endParaRPr>
          </a:p>
        </p:txBody>
      </p:sp>
      <p:sp>
        <p:nvSpPr>
          <p:cNvPr id="28" name="object 28"/>
          <p:cNvSpPr txBox="1"/>
          <p:nvPr/>
        </p:nvSpPr>
        <p:spPr>
          <a:xfrm>
            <a:off x="5177028" y="3378834"/>
            <a:ext cx="3523615" cy="574675"/>
          </a:xfrm>
          <a:prstGeom prst="rect">
            <a:avLst/>
          </a:prstGeom>
        </p:spPr>
        <p:txBody>
          <a:bodyPr vert="horz" wrap="square" lIns="0" tIns="12700" rIns="0" bIns="0" rtlCol="0">
            <a:spAutoFit/>
          </a:bodyPr>
          <a:lstStyle/>
          <a:p>
            <a:pPr marL="93980" marR="30480" indent="-56515">
              <a:lnSpc>
                <a:spcPct val="100000"/>
              </a:lnSpc>
              <a:spcBef>
                <a:spcPts val="100"/>
              </a:spcBef>
            </a:pPr>
            <a:r>
              <a:rPr sz="1800" b="1" dirty="0">
                <a:latin typeface="Times New Roman"/>
                <a:cs typeface="Times New Roman"/>
              </a:rPr>
              <a:t>Fig:</a:t>
            </a:r>
            <a:r>
              <a:rPr sz="1800" b="1" spc="-20" dirty="0">
                <a:latin typeface="Times New Roman"/>
                <a:cs typeface="Times New Roman"/>
              </a:rPr>
              <a:t> </a:t>
            </a:r>
            <a:r>
              <a:rPr sz="1800" dirty="0">
                <a:latin typeface="Times New Roman"/>
                <a:cs typeface="Times New Roman"/>
              </a:rPr>
              <a:t>The</a:t>
            </a:r>
            <a:r>
              <a:rPr sz="1800" spc="-10" dirty="0">
                <a:latin typeface="Times New Roman"/>
                <a:cs typeface="Times New Roman"/>
              </a:rPr>
              <a:t> </a:t>
            </a:r>
            <a:r>
              <a:rPr sz="1800" dirty="0">
                <a:latin typeface="Times New Roman"/>
                <a:cs typeface="Times New Roman"/>
              </a:rPr>
              <a:t>centre</a:t>
            </a:r>
            <a:r>
              <a:rPr sz="1800" spc="-25"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gravity</a:t>
            </a:r>
            <a:r>
              <a:rPr sz="1800" spc="-20" dirty="0">
                <a:latin typeface="Times New Roman"/>
                <a:cs typeface="Times New Roman"/>
              </a:rPr>
              <a:t> </a:t>
            </a:r>
            <a:r>
              <a:rPr sz="1800" dirty="0">
                <a:latin typeface="Times New Roman"/>
                <a:cs typeface="Times New Roman"/>
              </a:rPr>
              <a:t>of</a:t>
            </a:r>
            <a:r>
              <a:rPr sz="1800" spc="-10" dirty="0">
                <a:latin typeface="Times New Roman"/>
                <a:cs typeface="Times New Roman"/>
              </a:rPr>
              <a:t> </a:t>
            </a:r>
            <a:r>
              <a:rPr sz="1800" dirty="0">
                <a:latin typeface="Times New Roman"/>
                <a:cs typeface="Times New Roman"/>
              </a:rPr>
              <a:t>the</a:t>
            </a:r>
            <a:r>
              <a:rPr sz="1800" spc="-10" dirty="0">
                <a:latin typeface="Times New Roman"/>
                <a:cs typeface="Times New Roman"/>
              </a:rPr>
              <a:t> </a:t>
            </a:r>
            <a:r>
              <a:rPr sz="1800" dirty="0">
                <a:latin typeface="Times New Roman"/>
                <a:cs typeface="Times New Roman"/>
              </a:rPr>
              <a:t>peak </a:t>
            </a:r>
            <a:r>
              <a:rPr sz="1800" spc="-434" dirty="0">
                <a:latin typeface="Times New Roman"/>
                <a:cs typeface="Times New Roman"/>
              </a:rPr>
              <a:t> </a:t>
            </a:r>
            <a:r>
              <a:rPr sz="1800" dirty="0">
                <a:latin typeface="Times New Roman"/>
                <a:cs typeface="Times New Roman"/>
              </a:rPr>
              <a:t>falls</a:t>
            </a:r>
            <a:r>
              <a:rPr sz="1800" spc="-15" dirty="0">
                <a:latin typeface="Times New Roman"/>
                <a:cs typeface="Times New Roman"/>
              </a:rPr>
              <a:t> </a:t>
            </a:r>
            <a:r>
              <a:rPr sz="1800" dirty="0">
                <a:latin typeface="Times New Roman"/>
                <a:cs typeface="Times New Roman"/>
              </a:rPr>
              <a:t>down</a:t>
            </a:r>
            <a:r>
              <a:rPr sz="1800" spc="-5" dirty="0">
                <a:latin typeface="Times New Roman"/>
                <a:cs typeface="Times New Roman"/>
              </a:rPr>
              <a:t> </a:t>
            </a:r>
            <a:r>
              <a:rPr sz="1800" dirty="0">
                <a:latin typeface="Times New Roman"/>
                <a:cs typeface="Times New Roman"/>
              </a:rPr>
              <a:t>by </a:t>
            </a:r>
            <a:r>
              <a:rPr sz="1800" spc="5" dirty="0">
                <a:latin typeface="Times New Roman"/>
                <a:cs typeface="Times New Roman"/>
              </a:rPr>
              <a:t>2y</a:t>
            </a:r>
            <a:r>
              <a:rPr sz="1800" spc="7" baseline="-20833" dirty="0">
                <a:latin typeface="Times New Roman"/>
                <a:cs typeface="Times New Roman"/>
              </a:rPr>
              <a:t>s</a:t>
            </a:r>
            <a:r>
              <a:rPr sz="1800" spc="165" baseline="-20833" dirty="0">
                <a:latin typeface="Times New Roman"/>
                <a:cs typeface="Times New Roman"/>
              </a:rPr>
              <a:t> </a:t>
            </a:r>
            <a:r>
              <a:rPr sz="1800" dirty="0">
                <a:latin typeface="Times New Roman"/>
                <a:cs typeface="Times New Roman"/>
              </a:rPr>
              <a:t>yielding</a:t>
            </a:r>
            <a:r>
              <a:rPr sz="1800" spc="-40" dirty="0">
                <a:latin typeface="Times New Roman"/>
                <a:cs typeface="Times New Roman"/>
              </a:rPr>
              <a:t> </a:t>
            </a:r>
            <a:r>
              <a:rPr sz="1800" dirty="0">
                <a:latin typeface="Times New Roman"/>
                <a:cs typeface="Times New Roman"/>
              </a:rPr>
              <a:t>work</a:t>
            </a:r>
            <a:endParaRPr sz="1800">
              <a:latin typeface="Times New Roman"/>
              <a:cs typeface="Times New Roman"/>
            </a:endParaRPr>
          </a:p>
        </p:txBody>
      </p:sp>
      <p:sp>
        <p:nvSpPr>
          <p:cNvPr id="29" name="object 29"/>
          <p:cNvSpPr/>
          <p:nvPr/>
        </p:nvSpPr>
        <p:spPr>
          <a:xfrm>
            <a:off x="818137" y="4183262"/>
            <a:ext cx="863600" cy="0"/>
          </a:xfrm>
          <a:custGeom>
            <a:avLst/>
            <a:gdLst/>
            <a:ahLst/>
            <a:cxnLst/>
            <a:rect l="l" t="t" r="r" b="b"/>
            <a:pathLst>
              <a:path w="863600">
                <a:moveTo>
                  <a:pt x="0" y="0"/>
                </a:moveTo>
                <a:lnTo>
                  <a:pt x="863480" y="0"/>
                </a:lnTo>
              </a:path>
            </a:pathLst>
          </a:custGeom>
          <a:ln w="12300">
            <a:solidFill>
              <a:srgbClr val="000000"/>
            </a:solidFill>
          </a:ln>
        </p:spPr>
        <p:txBody>
          <a:bodyPr wrap="square" lIns="0" tIns="0" rIns="0" bIns="0" rtlCol="0"/>
          <a:lstStyle/>
          <a:p>
            <a:endParaRPr/>
          </a:p>
        </p:txBody>
      </p:sp>
      <p:sp>
        <p:nvSpPr>
          <p:cNvPr id="30" name="object 30"/>
          <p:cNvSpPr/>
          <p:nvPr/>
        </p:nvSpPr>
        <p:spPr>
          <a:xfrm>
            <a:off x="2055303" y="4183262"/>
            <a:ext cx="1237615" cy="0"/>
          </a:xfrm>
          <a:custGeom>
            <a:avLst/>
            <a:gdLst/>
            <a:ahLst/>
            <a:cxnLst/>
            <a:rect l="l" t="t" r="r" b="b"/>
            <a:pathLst>
              <a:path w="1237614">
                <a:moveTo>
                  <a:pt x="0" y="0"/>
                </a:moveTo>
                <a:lnTo>
                  <a:pt x="1237282" y="0"/>
                </a:lnTo>
              </a:path>
            </a:pathLst>
          </a:custGeom>
          <a:ln w="12300">
            <a:solidFill>
              <a:srgbClr val="000000"/>
            </a:solidFill>
          </a:ln>
        </p:spPr>
        <p:txBody>
          <a:bodyPr wrap="square" lIns="0" tIns="0" rIns="0" bIns="0" rtlCol="0"/>
          <a:lstStyle/>
          <a:p>
            <a:endParaRPr/>
          </a:p>
        </p:txBody>
      </p:sp>
      <p:sp>
        <p:nvSpPr>
          <p:cNvPr id="31" name="object 31"/>
          <p:cNvSpPr/>
          <p:nvPr/>
        </p:nvSpPr>
        <p:spPr>
          <a:xfrm>
            <a:off x="3695898" y="3850984"/>
            <a:ext cx="212725" cy="0"/>
          </a:xfrm>
          <a:custGeom>
            <a:avLst/>
            <a:gdLst/>
            <a:ahLst/>
            <a:cxnLst/>
            <a:rect l="l" t="t" r="r" b="b"/>
            <a:pathLst>
              <a:path w="212725">
                <a:moveTo>
                  <a:pt x="0" y="0"/>
                </a:moveTo>
                <a:lnTo>
                  <a:pt x="212331" y="0"/>
                </a:lnTo>
              </a:path>
            </a:pathLst>
          </a:custGeom>
          <a:ln w="5857">
            <a:solidFill>
              <a:srgbClr val="000000"/>
            </a:solidFill>
          </a:ln>
        </p:spPr>
        <p:txBody>
          <a:bodyPr wrap="square" lIns="0" tIns="0" rIns="0" bIns="0" rtlCol="0"/>
          <a:lstStyle/>
          <a:p>
            <a:endParaRPr/>
          </a:p>
        </p:txBody>
      </p:sp>
      <p:sp>
        <p:nvSpPr>
          <p:cNvPr id="32" name="object 32"/>
          <p:cNvSpPr/>
          <p:nvPr/>
        </p:nvSpPr>
        <p:spPr>
          <a:xfrm>
            <a:off x="3666066" y="4183262"/>
            <a:ext cx="1199515" cy="0"/>
          </a:xfrm>
          <a:custGeom>
            <a:avLst/>
            <a:gdLst/>
            <a:ahLst/>
            <a:cxnLst/>
            <a:rect l="l" t="t" r="r" b="b"/>
            <a:pathLst>
              <a:path w="1199514">
                <a:moveTo>
                  <a:pt x="0" y="0"/>
                </a:moveTo>
                <a:lnTo>
                  <a:pt x="1199115" y="0"/>
                </a:lnTo>
              </a:path>
            </a:pathLst>
          </a:custGeom>
          <a:ln w="12300">
            <a:solidFill>
              <a:srgbClr val="000000"/>
            </a:solidFill>
          </a:ln>
        </p:spPr>
        <p:txBody>
          <a:bodyPr wrap="square" lIns="0" tIns="0" rIns="0" bIns="0" rtlCol="0"/>
          <a:lstStyle/>
          <a:p>
            <a:endParaRPr/>
          </a:p>
        </p:txBody>
      </p:sp>
      <p:sp>
        <p:nvSpPr>
          <p:cNvPr id="33" name="object 33"/>
          <p:cNvSpPr txBox="1"/>
          <p:nvPr/>
        </p:nvSpPr>
        <p:spPr>
          <a:xfrm>
            <a:off x="3373183" y="3951996"/>
            <a:ext cx="219075" cy="375920"/>
          </a:xfrm>
          <a:prstGeom prst="rect">
            <a:avLst/>
          </a:prstGeom>
        </p:spPr>
        <p:txBody>
          <a:bodyPr vert="horz" wrap="square" lIns="0" tIns="12065" rIns="0" bIns="0" rtlCol="0">
            <a:spAutoFit/>
          </a:bodyPr>
          <a:lstStyle/>
          <a:p>
            <a:pPr marL="12700">
              <a:lnSpc>
                <a:spcPct val="100000"/>
              </a:lnSpc>
              <a:spcBef>
                <a:spcPts val="95"/>
              </a:spcBef>
            </a:pPr>
            <a:r>
              <a:rPr sz="2300" spc="260" dirty="0">
                <a:latin typeface="Symbol"/>
                <a:cs typeface="Symbol"/>
              </a:rPr>
              <a:t></a:t>
            </a:r>
            <a:endParaRPr sz="2300">
              <a:latin typeface="Symbol"/>
              <a:cs typeface="Symbol"/>
            </a:endParaRPr>
          </a:p>
        </p:txBody>
      </p:sp>
      <p:sp>
        <p:nvSpPr>
          <p:cNvPr id="40" name="object 40"/>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84</a:t>
            </a:fld>
            <a:endParaRPr sz="1200">
              <a:latin typeface="Arial MT"/>
              <a:cs typeface="Arial MT"/>
            </a:endParaRPr>
          </a:p>
        </p:txBody>
      </p:sp>
      <p:sp>
        <p:nvSpPr>
          <p:cNvPr id="34" name="object 34"/>
          <p:cNvSpPr txBox="1"/>
          <p:nvPr/>
        </p:nvSpPr>
        <p:spPr>
          <a:xfrm>
            <a:off x="1762331" y="3951996"/>
            <a:ext cx="219075" cy="375920"/>
          </a:xfrm>
          <a:prstGeom prst="rect">
            <a:avLst/>
          </a:prstGeom>
        </p:spPr>
        <p:txBody>
          <a:bodyPr vert="horz" wrap="square" lIns="0" tIns="12065" rIns="0" bIns="0" rtlCol="0">
            <a:spAutoFit/>
          </a:bodyPr>
          <a:lstStyle/>
          <a:p>
            <a:pPr marL="12700">
              <a:lnSpc>
                <a:spcPct val="100000"/>
              </a:lnSpc>
              <a:spcBef>
                <a:spcPts val="95"/>
              </a:spcBef>
            </a:pPr>
            <a:r>
              <a:rPr sz="2300" spc="260" dirty="0">
                <a:latin typeface="Symbol"/>
                <a:cs typeface="Symbol"/>
              </a:rPr>
              <a:t></a:t>
            </a:r>
            <a:endParaRPr sz="2300">
              <a:latin typeface="Symbol"/>
              <a:cs typeface="Symbol"/>
            </a:endParaRPr>
          </a:p>
        </p:txBody>
      </p:sp>
      <p:sp>
        <p:nvSpPr>
          <p:cNvPr id="35" name="object 35"/>
          <p:cNvSpPr txBox="1"/>
          <p:nvPr/>
        </p:nvSpPr>
        <p:spPr>
          <a:xfrm>
            <a:off x="797081" y="3551074"/>
            <a:ext cx="3896995" cy="1060450"/>
          </a:xfrm>
          <a:prstGeom prst="rect">
            <a:avLst/>
          </a:prstGeom>
        </p:spPr>
        <p:txBody>
          <a:bodyPr vert="horz" wrap="square" lIns="0" tIns="12065" rIns="0" bIns="0" rtlCol="0">
            <a:spAutoFit/>
          </a:bodyPr>
          <a:lstStyle/>
          <a:p>
            <a:pPr marL="50800">
              <a:lnSpc>
                <a:spcPts val="4075"/>
              </a:lnSpc>
              <a:spcBef>
                <a:spcPts val="95"/>
              </a:spcBef>
              <a:tabLst>
                <a:tab pos="1287780" algn="l"/>
              </a:tabLst>
            </a:pPr>
            <a:r>
              <a:rPr sz="5175" spc="292" baseline="-12882" dirty="0">
                <a:latin typeface="Symbol"/>
                <a:cs typeface="Symbol"/>
              </a:rPr>
              <a:t></a:t>
            </a:r>
            <a:r>
              <a:rPr sz="5175" spc="-247" baseline="-12882" dirty="0">
                <a:latin typeface="Times New Roman"/>
                <a:cs typeface="Times New Roman"/>
              </a:rPr>
              <a:t> </a:t>
            </a:r>
            <a:r>
              <a:rPr sz="2300" i="1" spc="254" dirty="0">
                <a:latin typeface="Times New Roman"/>
                <a:cs typeface="Times New Roman"/>
              </a:rPr>
              <a:t>ydm	</a:t>
            </a:r>
            <a:r>
              <a:rPr sz="5175" spc="209" baseline="-12882" dirty="0">
                <a:latin typeface="Symbol"/>
                <a:cs typeface="Symbol"/>
              </a:rPr>
              <a:t></a:t>
            </a:r>
            <a:r>
              <a:rPr sz="5175" spc="-300" baseline="-12882" dirty="0">
                <a:latin typeface="Times New Roman"/>
                <a:cs typeface="Times New Roman"/>
              </a:rPr>
              <a:t> </a:t>
            </a:r>
            <a:r>
              <a:rPr sz="2300" i="1" spc="245" dirty="0">
                <a:latin typeface="Times New Roman"/>
                <a:cs typeface="Times New Roman"/>
              </a:rPr>
              <a:t>ydxdy</a:t>
            </a:r>
            <a:endParaRPr sz="2300">
              <a:latin typeface="Times New Roman"/>
              <a:cs typeface="Times New Roman"/>
            </a:endParaRPr>
          </a:p>
          <a:p>
            <a:pPr marL="144145">
              <a:lnSpc>
                <a:spcPts val="4075"/>
              </a:lnSpc>
              <a:tabLst>
                <a:tab pos="1381125" algn="l"/>
                <a:tab pos="3112770" algn="l"/>
              </a:tabLst>
            </a:pPr>
            <a:r>
              <a:rPr sz="5175" spc="292" baseline="-12882" dirty="0">
                <a:latin typeface="Symbol"/>
                <a:cs typeface="Symbol"/>
              </a:rPr>
              <a:t></a:t>
            </a:r>
            <a:r>
              <a:rPr sz="5175" spc="-644" baseline="-12882" dirty="0">
                <a:latin typeface="Times New Roman"/>
                <a:cs typeface="Times New Roman"/>
              </a:rPr>
              <a:t> </a:t>
            </a:r>
            <a:r>
              <a:rPr sz="2300" i="1" spc="225" dirty="0">
                <a:latin typeface="Times New Roman"/>
                <a:cs typeface="Times New Roman"/>
              </a:rPr>
              <a:t>d</a:t>
            </a:r>
            <a:r>
              <a:rPr sz="2300" i="1" spc="340" dirty="0">
                <a:latin typeface="Times New Roman"/>
                <a:cs typeface="Times New Roman"/>
              </a:rPr>
              <a:t>m</a:t>
            </a:r>
            <a:r>
              <a:rPr sz="2300" i="1" dirty="0">
                <a:latin typeface="Times New Roman"/>
                <a:cs typeface="Times New Roman"/>
              </a:rPr>
              <a:t>	</a:t>
            </a:r>
            <a:r>
              <a:rPr sz="5175" spc="135" baseline="-12882" dirty="0">
                <a:latin typeface="Symbol"/>
                <a:cs typeface="Symbol"/>
              </a:rPr>
              <a:t></a:t>
            </a:r>
            <a:r>
              <a:rPr sz="5175" spc="292" baseline="-12882" dirty="0">
                <a:latin typeface="Symbol"/>
                <a:cs typeface="Symbol"/>
              </a:rPr>
              <a:t></a:t>
            </a:r>
            <a:r>
              <a:rPr sz="5175" spc="-644" baseline="-12882" dirty="0">
                <a:latin typeface="Times New Roman"/>
                <a:cs typeface="Times New Roman"/>
              </a:rPr>
              <a:t> </a:t>
            </a:r>
            <a:r>
              <a:rPr sz="2300" i="1" spc="235" dirty="0">
                <a:latin typeface="Times New Roman"/>
                <a:cs typeface="Times New Roman"/>
              </a:rPr>
              <a:t>d</a:t>
            </a:r>
            <a:r>
              <a:rPr sz="2300" i="1" spc="360" dirty="0">
                <a:latin typeface="Times New Roman"/>
                <a:cs typeface="Times New Roman"/>
              </a:rPr>
              <a:t>x</a:t>
            </a:r>
            <a:r>
              <a:rPr sz="2300" i="1" spc="220" dirty="0">
                <a:latin typeface="Times New Roman"/>
                <a:cs typeface="Times New Roman"/>
              </a:rPr>
              <a:t>dy</a:t>
            </a:r>
            <a:r>
              <a:rPr sz="2300" i="1" dirty="0">
                <a:latin typeface="Times New Roman"/>
                <a:cs typeface="Times New Roman"/>
              </a:rPr>
              <a:t>	</a:t>
            </a:r>
            <a:r>
              <a:rPr sz="5175" spc="292" baseline="-12882" dirty="0">
                <a:latin typeface="Symbol"/>
                <a:cs typeface="Symbol"/>
              </a:rPr>
              <a:t></a:t>
            </a:r>
            <a:r>
              <a:rPr sz="5175" spc="-247" baseline="-12882" dirty="0">
                <a:latin typeface="Times New Roman"/>
                <a:cs typeface="Times New Roman"/>
              </a:rPr>
              <a:t> </a:t>
            </a:r>
            <a:r>
              <a:rPr sz="2300" i="1" spc="185" dirty="0">
                <a:latin typeface="Times New Roman"/>
                <a:cs typeface="Times New Roman"/>
              </a:rPr>
              <a:t>y</a:t>
            </a:r>
            <a:r>
              <a:rPr sz="2300" i="1" spc="220" dirty="0">
                <a:latin typeface="Times New Roman"/>
                <a:cs typeface="Times New Roman"/>
              </a:rPr>
              <a:t>dx</a:t>
            </a:r>
            <a:endParaRPr sz="2300">
              <a:latin typeface="Times New Roman"/>
              <a:cs typeface="Times New Roman"/>
            </a:endParaRPr>
          </a:p>
        </p:txBody>
      </p:sp>
      <p:sp>
        <p:nvSpPr>
          <p:cNvPr id="36" name="object 36"/>
          <p:cNvSpPr txBox="1"/>
          <p:nvPr/>
        </p:nvSpPr>
        <p:spPr>
          <a:xfrm>
            <a:off x="127493" y="3951996"/>
            <a:ext cx="641985" cy="375920"/>
          </a:xfrm>
          <a:prstGeom prst="rect">
            <a:avLst/>
          </a:prstGeom>
        </p:spPr>
        <p:txBody>
          <a:bodyPr vert="horz" wrap="square" lIns="0" tIns="12065" rIns="0" bIns="0" rtlCol="0">
            <a:spAutoFit/>
          </a:bodyPr>
          <a:lstStyle/>
          <a:p>
            <a:pPr marL="38100">
              <a:lnSpc>
                <a:spcPct val="100000"/>
              </a:lnSpc>
              <a:spcBef>
                <a:spcPts val="95"/>
              </a:spcBef>
            </a:pPr>
            <a:r>
              <a:rPr sz="2300" i="1" spc="175" dirty="0">
                <a:latin typeface="Times New Roman"/>
                <a:cs typeface="Times New Roman"/>
              </a:rPr>
              <a:t>y</a:t>
            </a:r>
            <a:r>
              <a:rPr sz="2025" i="1" spc="262" baseline="-22633" dirty="0">
                <a:latin typeface="Times New Roman"/>
                <a:cs typeface="Times New Roman"/>
              </a:rPr>
              <a:t>c</a:t>
            </a:r>
            <a:r>
              <a:rPr sz="2025" i="1" spc="810" baseline="-22633" dirty="0">
                <a:latin typeface="Times New Roman"/>
                <a:cs typeface="Times New Roman"/>
              </a:rPr>
              <a:t> </a:t>
            </a:r>
            <a:r>
              <a:rPr sz="2300" spc="260" dirty="0">
                <a:latin typeface="Symbol"/>
                <a:cs typeface="Symbol"/>
              </a:rPr>
              <a:t></a:t>
            </a:r>
            <a:endParaRPr sz="2300">
              <a:latin typeface="Symbol"/>
              <a:cs typeface="Symbol"/>
            </a:endParaRPr>
          </a:p>
        </p:txBody>
      </p:sp>
      <p:sp>
        <p:nvSpPr>
          <p:cNvPr id="37" name="object 37"/>
          <p:cNvSpPr txBox="1"/>
          <p:nvPr/>
        </p:nvSpPr>
        <p:spPr>
          <a:xfrm>
            <a:off x="4378978" y="3609913"/>
            <a:ext cx="128905" cy="230504"/>
          </a:xfrm>
          <a:prstGeom prst="rect">
            <a:avLst/>
          </a:prstGeom>
        </p:spPr>
        <p:txBody>
          <a:bodyPr vert="horz" wrap="square" lIns="0" tIns="11430" rIns="0" bIns="0" rtlCol="0">
            <a:spAutoFit/>
          </a:bodyPr>
          <a:lstStyle/>
          <a:p>
            <a:pPr marL="12700">
              <a:lnSpc>
                <a:spcPct val="100000"/>
              </a:lnSpc>
              <a:spcBef>
                <a:spcPts val="90"/>
              </a:spcBef>
            </a:pPr>
            <a:r>
              <a:rPr sz="1350" spc="135" dirty="0">
                <a:latin typeface="Times New Roman"/>
                <a:cs typeface="Times New Roman"/>
              </a:rPr>
              <a:t>2</a:t>
            </a:r>
            <a:endParaRPr sz="1350">
              <a:latin typeface="Times New Roman"/>
              <a:cs typeface="Times New Roman"/>
            </a:endParaRPr>
          </a:p>
        </p:txBody>
      </p:sp>
      <p:sp>
        <p:nvSpPr>
          <p:cNvPr id="38" name="object 38"/>
          <p:cNvSpPr txBox="1"/>
          <p:nvPr/>
        </p:nvSpPr>
        <p:spPr>
          <a:xfrm>
            <a:off x="3681196" y="3473282"/>
            <a:ext cx="1200150" cy="550545"/>
          </a:xfrm>
          <a:prstGeom prst="rect">
            <a:avLst/>
          </a:prstGeom>
        </p:spPr>
        <p:txBody>
          <a:bodyPr vert="horz" wrap="square" lIns="0" tIns="12065" rIns="0" bIns="0" rtlCol="0">
            <a:spAutoFit/>
          </a:bodyPr>
          <a:lstStyle/>
          <a:p>
            <a:pPr marL="38100">
              <a:lnSpc>
                <a:spcPct val="100000"/>
              </a:lnSpc>
              <a:spcBef>
                <a:spcPts val="95"/>
              </a:spcBef>
              <a:tabLst>
                <a:tab pos="830580" algn="l"/>
              </a:tabLst>
            </a:pPr>
            <a:r>
              <a:rPr sz="3450" spc="352" baseline="-42270" dirty="0">
                <a:latin typeface="Times New Roman"/>
                <a:cs typeface="Times New Roman"/>
              </a:rPr>
              <a:t>2</a:t>
            </a:r>
            <a:r>
              <a:rPr sz="3450" spc="60" baseline="-42270" dirty="0">
                <a:latin typeface="Times New Roman"/>
                <a:cs typeface="Times New Roman"/>
              </a:rPr>
              <a:t> </a:t>
            </a:r>
            <a:r>
              <a:rPr sz="5175" spc="292" baseline="-12882" dirty="0">
                <a:latin typeface="Symbol"/>
                <a:cs typeface="Symbol"/>
              </a:rPr>
              <a:t></a:t>
            </a:r>
            <a:r>
              <a:rPr sz="5175" spc="-247" baseline="-12882" dirty="0">
                <a:latin typeface="Times New Roman"/>
                <a:cs typeface="Times New Roman"/>
              </a:rPr>
              <a:t> </a:t>
            </a:r>
            <a:r>
              <a:rPr sz="2300" i="1" spc="210" dirty="0">
                <a:latin typeface="Times New Roman"/>
                <a:cs typeface="Times New Roman"/>
              </a:rPr>
              <a:t>y	dx</a:t>
            </a:r>
            <a:endParaRPr sz="2300">
              <a:latin typeface="Times New Roman"/>
              <a:cs typeface="Times New Roman"/>
            </a:endParaRPr>
          </a:p>
        </p:txBody>
      </p:sp>
      <p:sp>
        <p:nvSpPr>
          <p:cNvPr id="39" name="object 39"/>
          <p:cNvSpPr txBox="1"/>
          <p:nvPr/>
        </p:nvSpPr>
        <p:spPr>
          <a:xfrm>
            <a:off x="3701624" y="3440122"/>
            <a:ext cx="201930" cy="375920"/>
          </a:xfrm>
          <a:prstGeom prst="rect">
            <a:avLst/>
          </a:prstGeom>
        </p:spPr>
        <p:txBody>
          <a:bodyPr vert="horz" wrap="square" lIns="0" tIns="12065" rIns="0" bIns="0" rtlCol="0">
            <a:spAutoFit/>
          </a:bodyPr>
          <a:lstStyle/>
          <a:p>
            <a:pPr marL="12700">
              <a:lnSpc>
                <a:spcPct val="100000"/>
              </a:lnSpc>
              <a:spcBef>
                <a:spcPts val="95"/>
              </a:spcBef>
            </a:pPr>
            <a:r>
              <a:rPr sz="2300" spc="235" dirty="0">
                <a:latin typeface="Times New Roman"/>
                <a:cs typeface="Times New Roman"/>
              </a:rPr>
              <a:t>1</a:t>
            </a:r>
            <a:endParaRPr sz="2300">
              <a:latin typeface="Times New Roman"/>
              <a:cs typeface="Times New Roman"/>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85</a:t>
            </a:fld>
            <a:endParaRPr sz="1200">
              <a:latin typeface="Arial MT"/>
              <a:cs typeface="Arial MT"/>
            </a:endParaRPr>
          </a:p>
        </p:txBody>
      </p:sp>
      <p:sp>
        <p:nvSpPr>
          <p:cNvPr id="2" name="object 2"/>
          <p:cNvSpPr txBox="1"/>
          <p:nvPr/>
        </p:nvSpPr>
        <p:spPr>
          <a:xfrm>
            <a:off x="78739" y="199999"/>
            <a:ext cx="8703310" cy="5970270"/>
          </a:xfrm>
          <a:prstGeom prst="rect">
            <a:avLst/>
          </a:prstGeom>
        </p:spPr>
        <p:txBody>
          <a:bodyPr vert="horz" wrap="square" lIns="0" tIns="165100" rIns="0" bIns="0" rtlCol="0">
            <a:spAutoFit/>
          </a:bodyPr>
          <a:lstStyle/>
          <a:p>
            <a:pPr marL="12700">
              <a:lnSpc>
                <a:spcPct val="100000"/>
              </a:lnSpc>
              <a:spcBef>
                <a:spcPts val="1300"/>
              </a:spcBef>
            </a:pPr>
            <a:r>
              <a:rPr sz="2000" b="1" spc="-20" dirty="0">
                <a:latin typeface="Times New Roman"/>
                <a:cs typeface="Times New Roman"/>
              </a:rPr>
              <a:t>Technology</a:t>
            </a:r>
            <a:r>
              <a:rPr sz="2000" b="1" spc="-40" dirty="0">
                <a:latin typeface="Times New Roman"/>
                <a:cs typeface="Times New Roman"/>
              </a:rPr>
              <a:t> </a:t>
            </a:r>
            <a:r>
              <a:rPr sz="2000" b="1" dirty="0">
                <a:latin typeface="Times New Roman"/>
                <a:cs typeface="Times New Roman"/>
              </a:rPr>
              <a:t>of</a:t>
            </a:r>
            <a:r>
              <a:rPr sz="2000" b="1" spc="-40" dirty="0">
                <a:latin typeface="Times New Roman"/>
                <a:cs typeface="Times New Roman"/>
              </a:rPr>
              <a:t> </a:t>
            </a:r>
            <a:r>
              <a:rPr sz="2000" b="1" spc="-25" dirty="0">
                <a:latin typeface="Times New Roman"/>
                <a:cs typeface="Times New Roman"/>
              </a:rPr>
              <a:t>Wave</a:t>
            </a:r>
            <a:r>
              <a:rPr sz="2000" b="1" spc="-35" dirty="0">
                <a:latin typeface="Times New Roman"/>
                <a:cs typeface="Times New Roman"/>
              </a:rPr>
              <a:t> </a:t>
            </a:r>
            <a:r>
              <a:rPr sz="2000" b="1" dirty="0">
                <a:latin typeface="Times New Roman"/>
                <a:cs typeface="Times New Roman"/>
              </a:rPr>
              <a:t>Power</a:t>
            </a:r>
            <a:r>
              <a:rPr sz="2000" b="1" spc="-45" dirty="0">
                <a:latin typeface="Times New Roman"/>
                <a:cs typeface="Times New Roman"/>
              </a:rPr>
              <a:t> </a:t>
            </a:r>
            <a:r>
              <a:rPr sz="2000" b="1" dirty="0">
                <a:latin typeface="Times New Roman"/>
                <a:cs typeface="Times New Roman"/>
              </a:rPr>
              <a:t>Plants:-</a:t>
            </a:r>
            <a:endParaRPr sz="2000">
              <a:latin typeface="Times New Roman"/>
              <a:cs typeface="Times New Roman"/>
            </a:endParaRPr>
          </a:p>
          <a:p>
            <a:pPr marL="12700" marR="786765" indent="914400">
              <a:lnSpc>
                <a:spcPct val="150000"/>
              </a:lnSpc>
            </a:pPr>
            <a:r>
              <a:rPr sz="2000" dirty="0">
                <a:latin typeface="Times New Roman"/>
                <a:cs typeface="Times New Roman"/>
              </a:rPr>
              <a:t>Several</a:t>
            </a:r>
            <a:r>
              <a:rPr sz="2000" spc="-25" dirty="0">
                <a:latin typeface="Times New Roman"/>
                <a:cs typeface="Times New Roman"/>
              </a:rPr>
              <a:t> </a:t>
            </a:r>
            <a:r>
              <a:rPr sz="2000" dirty="0">
                <a:latin typeface="Times New Roman"/>
                <a:cs typeface="Times New Roman"/>
              </a:rPr>
              <a:t>working</a:t>
            </a:r>
            <a:r>
              <a:rPr sz="2000" spc="-30" dirty="0">
                <a:latin typeface="Times New Roman"/>
                <a:cs typeface="Times New Roman"/>
              </a:rPr>
              <a:t> </a:t>
            </a:r>
            <a:r>
              <a:rPr sz="2000" spc="-5" dirty="0">
                <a:latin typeface="Times New Roman"/>
                <a:cs typeface="Times New Roman"/>
              </a:rPr>
              <a:t>models</a:t>
            </a:r>
            <a:r>
              <a:rPr sz="2000" spc="-20" dirty="0">
                <a:latin typeface="Times New Roman"/>
                <a:cs typeface="Times New Roman"/>
              </a:rPr>
              <a:t> </a:t>
            </a:r>
            <a:r>
              <a:rPr sz="2000" dirty="0">
                <a:latin typeface="Times New Roman"/>
                <a:cs typeface="Times New Roman"/>
              </a:rPr>
              <a:t>have</a:t>
            </a:r>
            <a:r>
              <a:rPr sz="2000" spc="-5" dirty="0">
                <a:latin typeface="Times New Roman"/>
                <a:cs typeface="Times New Roman"/>
              </a:rPr>
              <a:t> </a:t>
            </a:r>
            <a:r>
              <a:rPr sz="2000" dirty="0">
                <a:latin typeface="Times New Roman"/>
                <a:cs typeface="Times New Roman"/>
              </a:rPr>
              <a:t>been</a:t>
            </a:r>
            <a:r>
              <a:rPr sz="2000" spc="-15" dirty="0">
                <a:latin typeface="Times New Roman"/>
                <a:cs typeface="Times New Roman"/>
              </a:rPr>
              <a:t> </a:t>
            </a:r>
            <a:r>
              <a:rPr sz="2000" dirty="0">
                <a:latin typeface="Times New Roman"/>
                <a:cs typeface="Times New Roman"/>
              </a:rPr>
              <a:t>developed</a:t>
            </a:r>
            <a:r>
              <a:rPr sz="2000" spc="-40" dirty="0">
                <a:latin typeface="Times New Roman"/>
                <a:cs typeface="Times New Roman"/>
              </a:rPr>
              <a:t> </a:t>
            </a:r>
            <a:r>
              <a:rPr sz="2000" dirty="0">
                <a:latin typeface="Times New Roman"/>
                <a:cs typeface="Times New Roman"/>
              </a:rPr>
              <a:t>by</a:t>
            </a:r>
            <a:r>
              <a:rPr sz="2000" spc="-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researchers</a:t>
            </a:r>
            <a:r>
              <a:rPr sz="2000" spc="-35" dirty="0">
                <a:latin typeface="Times New Roman"/>
                <a:cs typeface="Times New Roman"/>
              </a:rPr>
              <a:t> </a:t>
            </a:r>
            <a:r>
              <a:rPr sz="2000" dirty="0">
                <a:latin typeface="Times New Roman"/>
                <a:cs typeface="Times New Roman"/>
              </a:rPr>
              <a:t>and </a:t>
            </a:r>
            <a:r>
              <a:rPr sz="2000" spc="-484" dirty="0">
                <a:latin typeface="Times New Roman"/>
                <a:cs typeface="Times New Roman"/>
              </a:rPr>
              <a:t> </a:t>
            </a:r>
            <a:r>
              <a:rPr sz="2000" dirty="0">
                <a:latin typeface="Times New Roman"/>
                <a:cs typeface="Times New Roman"/>
              </a:rPr>
              <a:t>laboratory</a:t>
            </a:r>
            <a:r>
              <a:rPr sz="2000" spc="455"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numerical</a:t>
            </a:r>
            <a:r>
              <a:rPr sz="2000" spc="-30" dirty="0">
                <a:latin typeface="Times New Roman"/>
                <a:cs typeface="Times New Roman"/>
              </a:rPr>
              <a:t> </a:t>
            </a:r>
            <a:r>
              <a:rPr sz="2000" spc="-5" dirty="0">
                <a:latin typeface="Times New Roman"/>
                <a:cs typeface="Times New Roman"/>
              </a:rPr>
              <a:t>tests  </a:t>
            </a:r>
            <a:r>
              <a:rPr sz="2000" dirty="0">
                <a:latin typeface="Times New Roman"/>
                <a:cs typeface="Times New Roman"/>
              </a:rPr>
              <a:t>are</a:t>
            </a:r>
            <a:r>
              <a:rPr sz="2000" spc="-10" dirty="0">
                <a:latin typeface="Times New Roman"/>
                <a:cs typeface="Times New Roman"/>
              </a:rPr>
              <a:t> </a:t>
            </a:r>
            <a:r>
              <a:rPr sz="2000" spc="-5" dirty="0">
                <a:latin typeface="Times New Roman"/>
                <a:cs typeface="Times New Roman"/>
              </a:rPr>
              <a:t>also </a:t>
            </a:r>
            <a:r>
              <a:rPr sz="2000" dirty="0">
                <a:latin typeface="Times New Roman"/>
                <a:cs typeface="Times New Roman"/>
              </a:rPr>
              <a:t>conducted</a:t>
            </a:r>
            <a:r>
              <a:rPr sz="2000" spc="-40" dirty="0">
                <a:latin typeface="Times New Roman"/>
                <a:cs typeface="Times New Roman"/>
              </a:rPr>
              <a:t> </a:t>
            </a:r>
            <a:r>
              <a:rPr sz="2000" dirty="0">
                <a:latin typeface="Times New Roman"/>
                <a:cs typeface="Times New Roman"/>
              </a:rPr>
              <a:t>to</a:t>
            </a:r>
            <a:r>
              <a:rPr sz="2000" spc="-15" dirty="0">
                <a:latin typeface="Times New Roman"/>
                <a:cs typeface="Times New Roman"/>
              </a:rPr>
              <a:t> </a:t>
            </a:r>
            <a:r>
              <a:rPr sz="2000" spc="-5" dirty="0">
                <a:latin typeface="Times New Roman"/>
                <a:cs typeface="Times New Roman"/>
              </a:rPr>
              <a:t>test</a:t>
            </a:r>
            <a:r>
              <a:rPr sz="2000" spc="-1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viability</a:t>
            </a:r>
            <a:r>
              <a:rPr sz="2000" spc="475" dirty="0">
                <a:latin typeface="Times New Roman"/>
                <a:cs typeface="Times New Roman"/>
              </a:rPr>
              <a:t> </a:t>
            </a:r>
            <a:r>
              <a:rPr sz="2000" dirty="0">
                <a:latin typeface="Times New Roman"/>
                <a:cs typeface="Times New Roman"/>
              </a:rPr>
              <a:t>for</a:t>
            </a:r>
            <a:r>
              <a:rPr sz="2000" spc="-25" dirty="0">
                <a:latin typeface="Times New Roman"/>
                <a:cs typeface="Times New Roman"/>
              </a:rPr>
              <a:t> </a:t>
            </a:r>
            <a:r>
              <a:rPr sz="2000" dirty="0">
                <a:latin typeface="Times New Roman"/>
                <a:cs typeface="Times New Roman"/>
              </a:rPr>
              <a:t>the</a:t>
            </a:r>
            <a:endParaRPr sz="2000">
              <a:latin typeface="Times New Roman"/>
              <a:cs typeface="Times New Roman"/>
            </a:endParaRPr>
          </a:p>
          <a:p>
            <a:pPr marL="12700" marR="254000">
              <a:lnSpc>
                <a:spcPct val="150000"/>
              </a:lnSpc>
            </a:pPr>
            <a:r>
              <a:rPr sz="2000" spc="-5" dirty="0">
                <a:latin typeface="Times New Roman"/>
                <a:cs typeface="Times New Roman"/>
              </a:rPr>
              <a:t>commercial </a:t>
            </a:r>
            <a:r>
              <a:rPr sz="2000" dirty="0">
                <a:latin typeface="Times New Roman"/>
                <a:cs typeface="Times New Roman"/>
              </a:rPr>
              <a:t>purposes. The </a:t>
            </a:r>
            <a:r>
              <a:rPr sz="2000" spc="-5" dirty="0">
                <a:latin typeface="Times New Roman"/>
                <a:cs typeface="Times New Roman"/>
              </a:rPr>
              <a:t>literature </a:t>
            </a:r>
            <a:r>
              <a:rPr sz="2000" dirty="0">
                <a:latin typeface="Times New Roman"/>
                <a:cs typeface="Times New Roman"/>
              </a:rPr>
              <a:t>presents </a:t>
            </a:r>
            <a:r>
              <a:rPr sz="2000" spc="-5" dirty="0">
                <a:latin typeface="Times New Roman"/>
                <a:cs typeface="Times New Roman"/>
              </a:rPr>
              <a:t>some </a:t>
            </a:r>
            <a:r>
              <a:rPr sz="2000" dirty="0">
                <a:latin typeface="Times New Roman"/>
                <a:cs typeface="Times New Roman"/>
              </a:rPr>
              <a:t>of the </a:t>
            </a:r>
            <a:r>
              <a:rPr sz="2000" spc="-5" dirty="0">
                <a:latin typeface="Times New Roman"/>
                <a:cs typeface="Times New Roman"/>
              </a:rPr>
              <a:t>commercial </a:t>
            </a:r>
            <a:r>
              <a:rPr sz="2000" dirty="0">
                <a:latin typeface="Times New Roman"/>
                <a:cs typeface="Times New Roman"/>
              </a:rPr>
              <a:t>viable wave </a:t>
            </a:r>
            <a:r>
              <a:rPr sz="2000" spc="5" dirty="0">
                <a:latin typeface="Times New Roman"/>
                <a:cs typeface="Times New Roman"/>
              </a:rPr>
              <a:t> </a:t>
            </a:r>
            <a:r>
              <a:rPr sz="2000" spc="-5" dirty="0">
                <a:latin typeface="Times New Roman"/>
                <a:cs typeface="Times New Roman"/>
              </a:rPr>
              <a:t>energy</a:t>
            </a:r>
            <a:r>
              <a:rPr sz="2000" spc="-20" dirty="0">
                <a:latin typeface="Times New Roman"/>
                <a:cs typeface="Times New Roman"/>
              </a:rPr>
              <a:t> </a:t>
            </a:r>
            <a:r>
              <a:rPr sz="2000" dirty="0">
                <a:latin typeface="Times New Roman"/>
                <a:cs typeface="Times New Roman"/>
              </a:rPr>
              <a:t>devices</a:t>
            </a:r>
            <a:r>
              <a:rPr sz="2000" spc="-30" dirty="0">
                <a:latin typeface="Times New Roman"/>
                <a:cs typeface="Times New Roman"/>
              </a:rPr>
              <a:t> </a:t>
            </a:r>
            <a:r>
              <a:rPr sz="2000" dirty="0">
                <a:latin typeface="Times New Roman"/>
                <a:cs typeface="Times New Roman"/>
              </a:rPr>
              <a:t>by</a:t>
            </a:r>
            <a:r>
              <a:rPr sz="2000" spc="5" dirty="0">
                <a:latin typeface="Times New Roman"/>
                <a:cs typeface="Times New Roman"/>
              </a:rPr>
              <a:t> </a:t>
            </a:r>
            <a:r>
              <a:rPr sz="2000" dirty="0">
                <a:latin typeface="Times New Roman"/>
                <a:cs typeface="Times New Roman"/>
              </a:rPr>
              <a:t>their</a:t>
            </a:r>
            <a:r>
              <a:rPr sz="2000" spc="-20" dirty="0">
                <a:latin typeface="Times New Roman"/>
                <a:cs typeface="Times New Roman"/>
              </a:rPr>
              <a:t> </a:t>
            </a:r>
            <a:r>
              <a:rPr sz="2000" spc="-5" dirty="0">
                <a:latin typeface="Times New Roman"/>
                <a:cs typeface="Times New Roman"/>
              </a:rPr>
              <a:t>energy</a:t>
            </a:r>
            <a:r>
              <a:rPr sz="2000" spc="-30" dirty="0">
                <a:latin typeface="Times New Roman"/>
                <a:cs typeface="Times New Roman"/>
              </a:rPr>
              <a:t> </a:t>
            </a:r>
            <a:r>
              <a:rPr sz="2000" dirty="0">
                <a:latin typeface="Times New Roman"/>
                <a:cs typeface="Times New Roman"/>
              </a:rPr>
              <a:t>extraction</a:t>
            </a:r>
            <a:r>
              <a:rPr sz="2000" spc="-20" dirty="0">
                <a:latin typeface="Times New Roman"/>
                <a:cs typeface="Times New Roman"/>
              </a:rPr>
              <a:t> </a:t>
            </a:r>
            <a:r>
              <a:rPr sz="2000" spc="-5" dirty="0">
                <a:latin typeface="Times New Roman"/>
                <a:cs typeface="Times New Roman"/>
              </a:rPr>
              <a:t>method,</a:t>
            </a:r>
            <a:r>
              <a:rPr sz="2000" spc="-15" dirty="0">
                <a:latin typeface="Times New Roman"/>
                <a:cs typeface="Times New Roman"/>
              </a:rPr>
              <a:t> </a:t>
            </a:r>
            <a:r>
              <a:rPr sz="2000" spc="-5" dirty="0">
                <a:latin typeface="Times New Roman"/>
                <a:cs typeface="Times New Roman"/>
              </a:rPr>
              <a:t>size etc.</a:t>
            </a:r>
            <a:r>
              <a:rPr sz="2000" spc="-114" dirty="0">
                <a:latin typeface="Times New Roman"/>
                <a:cs typeface="Times New Roman"/>
              </a:rPr>
              <a:t> </a:t>
            </a:r>
            <a:r>
              <a:rPr sz="2000" dirty="0">
                <a:latin typeface="Times New Roman"/>
                <a:cs typeface="Times New Roman"/>
              </a:rPr>
              <a:t>According</a:t>
            </a:r>
            <a:r>
              <a:rPr sz="2000" spc="-35" dirty="0">
                <a:latin typeface="Times New Roman"/>
                <a:cs typeface="Times New Roman"/>
              </a:rPr>
              <a:t> </a:t>
            </a:r>
            <a:r>
              <a:rPr sz="2000" dirty="0">
                <a:latin typeface="Times New Roman"/>
                <a:cs typeface="Times New Roman"/>
              </a:rPr>
              <a:t>to</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device </a:t>
            </a:r>
            <a:r>
              <a:rPr sz="2000" spc="-484" dirty="0">
                <a:latin typeface="Times New Roman"/>
                <a:cs typeface="Times New Roman"/>
              </a:rPr>
              <a:t> </a:t>
            </a:r>
            <a:r>
              <a:rPr sz="2000" dirty="0">
                <a:latin typeface="Times New Roman"/>
                <a:cs typeface="Times New Roman"/>
              </a:rPr>
              <a:t>location,</a:t>
            </a:r>
            <a:r>
              <a:rPr sz="2000" spc="-35" dirty="0">
                <a:latin typeface="Times New Roman"/>
                <a:cs typeface="Times New Roman"/>
              </a:rPr>
              <a:t> </a:t>
            </a:r>
            <a:r>
              <a:rPr sz="2000" dirty="0">
                <a:latin typeface="Times New Roman"/>
                <a:cs typeface="Times New Roman"/>
              </a:rPr>
              <a:t>it</a:t>
            </a:r>
            <a:r>
              <a:rPr sz="2000" spc="-2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spc="-5" dirty="0">
                <a:latin typeface="Times New Roman"/>
                <a:cs typeface="Times New Roman"/>
              </a:rPr>
              <a:t>classified</a:t>
            </a:r>
            <a:r>
              <a:rPr sz="2000" spc="-30" dirty="0">
                <a:latin typeface="Times New Roman"/>
                <a:cs typeface="Times New Roman"/>
              </a:rPr>
              <a:t> </a:t>
            </a:r>
            <a:r>
              <a:rPr sz="2000" dirty="0">
                <a:latin typeface="Times New Roman"/>
                <a:cs typeface="Times New Roman"/>
              </a:rPr>
              <a:t>as:</a:t>
            </a:r>
            <a:endParaRPr sz="2000">
              <a:latin typeface="Times New Roman"/>
              <a:cs typeface="Times New Roman"/>
            </a:endParaRPr>
          </a:p>
          <a:p>
            <a:pPr marL="329565" indent="-317500">
              <a:lnSpc>
                <a:spcPct val="100000"/>
              </a:lnSpc>
              <a:spcBef>
                <a:spcPts val="1200"/>
              </a:spcBef>
              <a:buChar char="*"/>
              <a:tabLst>
                <a:tab pos="329565" algn="l"/>
                <a:tab pos="330200" algn="l"/>
              </a:tabLst>
            </a:pPr>
            <a:r>
              <a:rPr sz="2000" dirty="0">
                <a:latin typeface="Times New Roman"/>
                <a:cs typeface="Times New Roman"/>
              </a:rPr>
              <a:t>Shoreline</a:t>
            </a:r>
            <a:r>
              <a:rPr sz="2000" spc="-40" dirty="0">
                <a:latin typeface="Times New Roman"/>
                <a:cs typeface="Times New Roman"/>
              </a:rPr>
              <a:t> </a:t>
            </a:r>
            <a:r>
              <a:rPr sz="2000" dirty="0">
                <a:latin typeface="Times New Roman"/>
                <a:cs typeface="Times New Roman"/>
              </a:rPr>
              <a:t>devices</a:t>
            </a:r>
            <a:r>
              <a:rPr sz="2000" spc="-10" dirty="0">
                <a:latin typeface="Times New Roman"/>
                <a:cs typeface="Times New Roman"/>
              </a:rPr>
              <a:t> </a:t>
            </a:r>
            <a:r>
              <a:rPr sz="2000" dirty="0">
                <a:latin typeface="Times New Roman"/>
                <a:cs typeface="Times New Roman"/>
              </a:rPr>
              <a:t>-----</a:t>
            </a:r>
            <a:r>
              <a:rPr sz="2000" dirty="0">
                <a:latin typeface="Wingdings"/>
                <a:cs typeface="Wingdings"/>
              </a:rPr>
              <a:t></a:t>
            </a:r>
            <a:r>
              <a:rPr sz="2000" spc="480" dirty="0">
                <a:latin typeface="Times New Roman"/>
                <a:cs typeface="Times New Roman"/>
              </a:rPr>
              <a:t> </a:t>
            </a:r>
            <a:r>
              <a:rPr sz="2000" spc="-5" dirty="0">
                <a:latin typeface="Times New Roman"/>
                <a:cs typeface="Times New Roman"/>
              </a:rPr>
              <a:t>(oscillating</a:t>
            </a:r>
            <a:r>
              <a:rPr sz="2000" spc="-35" dirty="0">
                <a:latin typeface="Times New Roman"/>
                <a:cs typeface="Times New Roman"/>
              </a:rPr>
              <a:t> </a:t>
            </a:r>
            <a:r>
              <a:rPr sz="2000" dirty="0">
                <a:latin typeface="Times New Roman"/>
                <a:cs typeface="Times New Roman"/>
              </a:rPr>
              <a:t>water</a:t>
            </a:r>
            <a:r>
              <a:rPr sz="2000" spc="-10" dirty="0">
                <a:latin typeface="Times New Roman"/>
                <a:cs typeface="Times New Roman"/>
              </a:rPr>
              <a:t> </a:t>
            </a:r>
            <a:r>
              <a:rPr sz="2000" spc="-5" dirty="0">
                <a:latin typeface="Times New Roman"/>
                <a:cs typeface="Times New Roman"/>
              </a:rPr>
              <a:t>columns</a:t>
            </a:r>
            <a:r>
              <a:rPr sz="2000" spc="-15" dirty="0">
                <a:latin typeface="Times New Roman"/>
                <a:cs typeface="Times New Roman"/>
              </a:rPr>
              <a:t> </a:t>
            </a:r>
            <a:r>
              <a:rPr sz="2000" dirty="0">
                <a:latin typeface="Times New Roman"/>
                <a:cs typeface="Times New Roman"/>
              </a:rPr>
              <a:t>(OWC),</a:t>
            </a:r>
            <a:r>
              <a:rPr sz="2000" spc="-20" dirty="0">
                <a:latin typeface="Times New Roman"/>
                <a:cs typeface="Times New Roman"/>
              </a:rPr>
              <a:t> </a:t>
            </a:r>
            <a:r>
              <a:rPr sz="2000" dirty="0">
                <a:latin typeface="Times New Roman"/>
                <a:cs typeface="Times New Roman"/>
              </a:rPr>
              <a:t>tapered</a:t>
            </a:r>
            <a:r>
              <a:rPr sz="2000" spc="-20" dirty="0">
                <a:latin typeface="Times New Roman"/>
                <a:cs typeface="Times New Roman"/>
              </a:rPr>
              <a:t> </a:t>
            </a:r>
            <a:r>
              <a:rPr sz="2000" dirty="0">
                <a:latin typeface="Times New Roman"/>
                <a:cs typeface="Times New Roman"/>
              </a:rPr>
              <a:t>channel</a:t>
            </a:r>
            <a:endParaRPr sz="2000">
              <a:latin typeface="Times New Roman"/>
              <a:cs typeface="Times New Roman"/>
            </a:endParaRPr>
          </a:p>
          <a:p>
            <a:pPr marR="1136650" algn="ctr">
              <a:lnSpc>
                <a:spcPct val="100000"/>
              </a:lnSpc>
              <a:spcBef>
                <a:spcPts val="1205"/>
              </a:spcBef>
            </a:pPr>
            <a:r>
              <a:rPr sz="2000" spc="-15" dirty="0">
                <a:latin typeface="Times New Roman"/>
                <a:cs typeface="Times New Roman"/>
              </a:rPr>
              <a:t>(TAPCHAN)</a:t>
            </a:r>
            <a:r>
              <a:rPr sz="2000" spc="-55" dirty="0">
                <a:latin typeface="Times New Roman"/>
                <a:cs typeface="Times New Roman"/>
              </a:rPr>
              <a:t> </a:t>
            </a:r>
            <a:r>
              <a:rPr sz="2000" dirty="0">
                <a:latin typeface="Times New Roman"/>
                <a:cs typeface="Times New Roman"/>
              </a:rPr>
              <a:t>),</a:t>
            </a:r>
            <a:endParaRPr sz="2000">
              <a:latin typeface="Times New Roman"/>
              <a:cs typeface="Times New Roman"/>
            </a:endParaRPr>
          </a:p>
          <a:p>
            <a:pPr marL="329565" indent="-317500">
              <a:lnSpc>
                <a:spcPct val="100000"/>
              </a:lnSpc>
              <a:spcBef>
                <a:spcPts val="1200"/>
              </a:spcBef>
              <a:buChar char="*"/>
              <a:tabLst>
                <a:tab pos="329565" algn="l"/>
                <a:tab pos="330200" algn="l"/>
              </a:tabLst>
            </a:pPr>
            <a:r>
              <a:rPr sz="2000" dirty="0">
                <a:latin typeface="Times New Roman"/>
                <a:cs typeface="Times New Roman"/>
              </a:rPr>
              <a:t>Bottom</a:t>
            </a:r>
            <a:r>
              <a:rPr sz="2000" spc="-25" dirty="0">
                <a:latin typeface="Times New Roman"/>
                <a:cs typeface="Times New Roman"/>
              </a:rPr>
              <a:t> </a:t>
            </a:r>
            <a:r>
              <a:rPr sz="2000" dirty="0">
                <a:latin typeface="Times New Roman"/>
                <a:cs typeface="Times New Roman"/>
              </a:rPr>
              <a:t>fixed</a:t>
            </a:r>
            <a:r>
              <a:rPr sz="2000" spc="-30" dirty="0">
                <a:latin typeface="Times New Roman"/>
                <a:cs typeface="Times New Roman"/>
              </a:rPr>
              <a:t> </a:t>
            </a:r>
            <a:r>
              <a:rPr sz="2000" dirty="0">
                <a:latin typeface="Times New Roman"/>
                <a:cs typeface="Times New Roman"/>
              </a:rPr>
              <a:t>near</a:t>
            </a:r>
            <a:r>
              <a:rPr sz="2000" spc="-15" dirty="0">
                <a:latin typeface="Times New Roman"/>
                <a:cs typeface="Times New Roman"/>
              </a:rPr>
              <a:t> </a:t>
            </a:r>
            <a:r>
              <a:rPr sz="2000" dirty="0">
                <a:latin typeface="Times New Roman"/>
                <a:cs typeface="Times New Roman"/>
              </a:rPr>
              <a:t>–shore</a:t>
            </a:r>
            <a:r>
              <a:rPr sz="2000" spc="-35" dirty="0">
                <a:latin typeface="Times New Roman"/>
                <a:cs typeface="Times New Roman"/>
              </a:rPr>
              <a:t> </a:t>
            </a:r>
            <a:r>
              <a:rPr sz="2000" dirty="0">
                <a:latin typeface="Times New Roman"/>
                <a:cs typeface="Times New Roman"/>
              </a:rPr>
              <a:t>devices</a:t>
            </a:r>
            <a:r>
              <a:rPr sz="2000" spc="-30" dirty="0">
                <a:latin typeface="Times New Roman"/>
                <a:cs typeface="Times New Roman"/>
              </a:rPr>
              <a:t> </a:t>
            </a:r>
            <a:r>
              <a:rPr sz="2000" dirty="0">
                <a:latin typeface="Times New Roman"/>
                <a:cs typeface="Times New Roman"/>
              </a:rPr>
              <a:t>-----</a:t>
            </a:r>
            <a:r>
              <a:rPr sz="2000" dirty="0">
                <a:latin typeface="Wingdings"/>
                <a:cs typeface="Wingdings"/>
              </a:rPr>
              <a:t></a:t>
            </a:r>
            <a:r>
              <a:rPr sz="2000" spc="459" dirty="0">
                <a:latin typeface="Times New Roman"/>
                <a:cs typeface="Times New Roman"/>
              </a:rPr>
              <a:t> </a:t>
            </a:r>
            <a:r>
              <a:rPr sz="2000" spc="-10" dirty="0">
                <a:latin typeface="Times New Roman"/>
                <a:cs typeface="Times New Roman"/>
              </a:rPr>
              <a:t>pendulor,</a:t>
            </a:r>
            <a:endParaRPr sz="2000">
              <a:latin typeface="Times New Roman"/>
              <a:cs typeface="Times New Roman"/>
            </a:endParaRPr>
          </a:p>
          <a:p>
            <a:pPr marL="329565" indent="-317500">
              <a:lnSpc>
                <a:spcPct val="100000"/>
              </a:lnSpc>
              <a:spcBef>
                <a:spcPts val="1200"/>
              </a:spcBef>
              <a:buChar char="*"/>
              <a:tabLst>
                <a:tab pos="329565" algn="l"/>
                <a:tab pos="330200" algn="l"/>
              </a:tabLst>
            </a:pPr>
            <a:r>
              <a:rPr sz="2000" spc="-5" dirty="0">
                <a:latin typeface="Times New Roman"/>
                <a:cs typeface="Times New Roman"/>
              </a:rPr>
              <a:t>Off-shore</a:t>
            </a:r>
            <a:r>
              <a:rPr sz="2000" spc="-55" dirty="0">
                <a:latin typeface="Times New Roman"/>
                <a:cs typeface="Times New Roman"/>
              </a:rPr>
              <a:t> </a:t>
            </a:r>
            <a:r>
              <a:rPr sz="2000" dirty="0">
                <a:latin typeface="Times New Roman"/>
                <a:cs typeface="Times New Roman"/>
              </a:rPr>
              <a:t>devices.</a:t>
            </a:r>
            <a:endParaRPr sz="2000">
              <a:latin typeface="Times New Roman"/>
              <a:cs typeface="Times New Roman"/>
            </a:endParaRPr>
          </a:p>
          <a:p>
            <a:pPr marL="12700">
              <a:lnSpc>
                <a:spcPct val="100000"/>
              </a:lnSpc>
              <a:spcBef>
                <a:spcPts val="1200"/>
              </a:spcBef>
            </a:pPr>
            <a:r>
              <a:rPr sz="2000" i="1" spc="-10" dirty="0">
                <a:latin typeface="Times New Roman"/>
                <a:cs typeface="Times New Roman"/>
              </a:rPr>
              <a:t>Shoreline</a:t>
            </a:r>
            <a:r>
              <a:rPr sz="2000" i="1" spc="-65" dirty="0">
                <a:latin typeface="Times New Roman"/>
                <a:cs typeface="Times New Roman"/>
              </a:rPr>
              <a:t> </a:t>
            </a:r>
            <a:r>
              <a:rPr sz="2000" i="1" dirty="0">
                <a:latin typeface="Times New Roman"/>
                <a:cs typeface="Times New Roman"/>
              </a:rPr>
              <a:t>Devices:-</a:t>
            </a:r>
            <a:endParaRPr sz="2000">
              <a:latin typeface="Times New Roman"/>
              <a:cs typeface="Times New Roman"/>
            </a:endParaRPr>
          </a:p>
          <a:p>
            <a:pPr marL="12700" marR="5080">
              <a:lnSpc>
                <a:spcPct val="150000"/>
              </a:lnSpc>
            </a:pPr>
            <a:r>
              <a:rPr sz="2000" dirty="0">
                <a:latin typeface="Times New Roman"/>
                <a:cs typeface="Times New Roman"/>
              </a:rPr>
              <a:t>These </a:t>
            </a:r>
            <a:r>
              <a:rPr sz="2000" spc="-5" dirty="0">
                <a:latin typeface="Times New Roman"/>
                <a:cs typeface="Times New Roman"/>
              </a:rPr>
              <a:t>type </a:t>
            </a:r>
            <a:r>
              <a:rPr sz="2000" dirty="0">
                <a:latin typeface="Times New Roman"/>
                <a:cs typeface="Times New Roman"/>
              </a:rPr>
              <a:t>of devices require </a:t>
            </a:r>
            <a:r>
              <a:rPr sz="2000" spc="-5" dirty="0">
                <a:latin typeface="Times New Roman"/>
                <a:cs typeface="Times New Roman"/>
              </a:rPr>
              <a:t>less maintenance </a:t>
            </a:r>
            <a:r>
              <a:rPr sz="2000" dirty="0">
                <a:latin typeface="Times New Roman"/>
                <a:cs typeface="Times New Roman"/>
              </a:rPr>
              <a:t>and </a:t>
            </a:r>
            <a:r>
              <a:rPr sz="2000" spc="-5" dirty="0">
                <a:latin typeface="Times New Roman"/>
                <a:cs typeface="Times New Roman"/>
              </a:rPr>
              <a:t>installation </a:t>
            </a:r>
            <a:r>
              <a:rPr sz="2000" dirty="0">
                <a:latin typeface="Times New Roman"/>
                <a:cs typeface="Times New Roman"/>
              </a:rPr>
              <a:t>is </a:t>
            </a:r>
            <a:r>
              <a:rPr sz="2000" spc="-5" dirty="0">
                <a:latin typeface="Times New Roman"/>
                <a:cs typeface="Times New Roman"/>
              </a:rPr>
              <a:t>also </a:t>
            </a:r>
            <a:r>
              <a:rPr sz="2000" spc="-30" dirty="0">
                <a:latin typeface="Times New Roman"/>
                <a:cs typeface="Times New Roman"/>
              </a:rPr>
              <a:t>easy. </a:t>
            </a:r>
            <a:r>
              <a:rPr sz="2000" dirty="0">
                <a:latin typeface="Times New Roman"/>
                <a:cs typeface="Times New Roman"/>
              </a:rPr>
              <a:t>The </a:t>
            </a:r>
            <a:r>
              <a:rPr sz="2000" spc="-10" dirty="0">
                <a:latin typeface="Times New Roman"/>
                <a:cs typeface="Times New Roman"/>
              </a:rPr>
              <a:t>main </a:t>
            </a:r>
            <a:r>
              <a:rPr sz="2000" spc="-484" dirty="0">
                <a:latin typeface="Times New Roman"/>
                <a:cs typeface="Times New Roman"/>
              </a:rPr>
              <a:t> </a:t>
            </a:r>
            <a:r>
              <a:rPr sz="2000" spc="-5" dirty="0">
                <a:latin typeface="Times New Roman"/>
                <a:cs typeface="Times New Roman"/>
              </a:rPr>
              <a:t>type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shoreline</a:t>
            </a:r>
            <a:r>
              <a:rPr sz="2000" spc="-45" dirty="0">
                <a:latin typeface="Times New Roman"/>
                <a:cs typeface="Times New Roman"/>
              </a:rPr>
              <a:t> </a:t>
            </a:r>
            <a:r>
              <a:rPr sz="2000" dirty="0">
                <a:latin typeface="Times New Roman"/>
                <a:cs typeface="Times New Roman"/>
              </a:rPr>
              <a:t>devices</a:t>
            </a:r>
            <a:r>
              <a:rPr sz="2000" spc="-25"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OWC</a:t>
            </a:r>
            <a:r>
              <a:rPr sz="2000" spc="-25" dirty="0">
                <a:latin typeface="Times New Roman"/>
                <a:cs typeface="Times New Roman"/>
              </a:rPr>
              <a:t> </a:t>
            </a:r>
            <a:r>
              <a:rPr sz="2000" dirty="0">
                <a:latin typeface="Times New Roman"/>
                <a:cs typeface="Times New Roman"/>
              </a:rPr>
              <a:t>and</a:t>
            </a:r>
            <a:r>
              <a:rPr sz="2000" spc="-50" dirty="0">
                <a:latin typeface="Times New Roman"/>
                <a:cs typeface="Times New Roman"/>
              </a:rPr>
              <a:t> </a:t>
            </a:r>
            <a:r>
              <a:rPr sz="2000" spc="-20" dirty="0">
                <a:latin typeface="Times New Roman"/>
                <a:cs typeface="Times New Roman"/>
              </a:rPr>
              <a:t>TAPCHAN.</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87</a:t>
            </a:r>
            <a:endParaRPr sz="1200">
              <a:latin typeface="Arial MT"/>
              <a:cs typeface="Arial MT"/>
            </a:endParaRPr>
          </a:p>
        </p:txBody>
      </p:sp>
      <p:sp>
        <p:nvSpPr>
          <p:cNvPr id="3" name="object 3"/>
          <p:cNvSpPr txBox="1">
            <a:spLocks noGrp="1"/>
          </p:cNvSpPr>
          <p:nvPr>
            <p:ph type="title"/>
          </p:nvPr>
        </p:nvSpPr>
        <p:spPr>
          <a:xfrm>
            <a:off x="154939" y="45141"/>
            <a:ext cx="8655050" cy="2313305"/>
          </a:xfrm>
          <a:prstGeom prst="rect">
            <a:avLst/>
          </a:prstGeom>
        </p:spPr>
        <p:txBody>
          <a:bodyPr vert="horz" wrap="square" lIns="0" tIns="165735" rIns="0" bIns="0" rtlCol="0">
            <a:spAutoFit/>
          </a:bodyPr>
          <a:lstStyle/>
          <a:p>
            <a:pPr marL="12700">
              <a:lnSpc>
                <a:spcPct val="100000"/>
              </a:lnSpc>
              <a:spcBef>
                <a:spcPts val="1305"/>
              </a:spcBef>
            </a:pPr>
            <a:r>
              <a:rPr i="1" dirty="0">
                <a:latin typeface="Times New Roman"/>
                <a:cs typeface="Times New Roman"/>
              </a:rPr>
              <a:t>Oscillating</a:t>
            </a:r>
            <a:r>
              <a:rPr i="1" spc="-65" dirty="0">
                <a:latin typeface="Times New Roman"/>
                <a:cs typeface="Times New Roman"/>
              </a:rPr>
              <a:t> </a:t>
            </a:r>
            <a:r>
              <a:rPr i="1" spc="-35" dirty="0">
                <a:latin typeface="Times New Roman"/>
                <a:cs typeface="Times New Roman"/>
              </a:rPr>
              <a:t>Water</a:t>
            </a:r>
            <a:r>
              <a:rPr i="1" spc="-40" dirty="0">
                <a:latin typeface="Times New Roman"/>
                <a:cs typeface="Times New Roman"/>
              </a:rPr>
              <a:t> </a:t>
            </a:r>
            <a:r>
              <a:rPr i="1" dirty="0">
                <a:latin typeface="Times New Roman"/>
                <a:cs typeface="Times New Roman"/>
              </a:rPr>
              <a:t>Columns:-</a:t>
            </a:r>
          </a:p>
          <a:p>
            <a:pPr marL="12700" marR="5080">
              <a:lnSpc>
                <a:spcPct val="150000"/>
              </a:lnSpc>
            </a:pPr>
            <a:r>
              <a:rPr dirty="0"/>
              <a:t>The shoreline</a:t>
            </a:r>
            <a:r>
              <a:rPr spc="-40" dirty="0"/>
              <a:t> </a:t>
            </a:r>
            <a:r>
              <a:rPr dirty="0"/>
              <a:t>devices</a:t>
            </a:r>
            <a:r>
              <a:rPr spc="-25" dirty="0"/>
              <a:t> </a:t>
            </a:r>
            <a:r>
              <a:rPr dirty="0"/>
              <a:t>are</a:t>
            </a:r>
            <a:r>
              <a:rPr spc="-10" dirty="0"/>
              <a:t> </a:t>
            </a:r>
            <a:r>
              <a:rPr dirty="0"/>
              <a:t>partly</a:t>
            </a:r>
            <a:r>
              <a:rPr spc="-30" dirty="0"/>
              <a:t> </a:t>
            </a:r>
            <a:r>
              <a:rPr spc="-5" dirty="0"/>
              <a:t>submerged</a:t>
            </a:r>
            <a:r>
              <a:rPr spc="-25" dirty="0"/>
              <a:t> </a:t>
            </a:r>
            <a:r>
              <a:rPr dirty="0"/>
              <a:t>in</a:t>
            </a:r>
            <a:r>
              <a:rPr spc="-15" dirty="0"/>
              <a:t> </a:t>
            </a:r>
            <a:r>
              <a:rPr dirty="0"/>
              <a:t>structure</a:t>
            </a:r>
            <a:r>
              <a:rPr spc="-45" dirty="0"/>
              <a:t> </a:t>
            </a:r>
            <a:r>
              <a:rPr dirty="0"/>
              <a:t>.</a:t>
            </a:r>
            <a:r>
              <a:rPr spc="-30" dirty="0"/>
              <a:t> </a:t>
            </a:r>
            <a:r>
              <a:rPr dirty="0"/>
              <a:t>The </a:t>
            </a:r>
            <a:r>
              <a:rPr spc="-5" dirty="0"/>
              <a:t>air</a:t>
            </a:r>
            <a:r>
              <a:rPr spc="-25" dirty="0"/>
              <a:t> </a:t>
            </a:r>
            <a:r>
              <a:rPr dirty="0"/>
              <a:t>is</a:t>
            </a:r>
            <a:r>
              <a:rPr spc="-15" dirty="0"/>
              <a:t> </a:t>
            </a:r>
            <a:r>
              <a:rPr dirty="0"/>
              <a:t>trapped</a:t>
            </a:r>
            <a:r>
              <a:rPr spc="-30" dirty="0"/>
              <a:t> </a:t>
            </a:r>
            <a:r>
              <a:rPr dirty="0"/>
              <a:t>inside</a:t>
            </a:r>
            <a:r>
              <a:rPr spc="-15" dirty="0"/>
              <a:t> </a:t>
            </a:r>
            <a:r>
              <a:rPr dirty="0"/>
              <a:t>the </a:t>
            </a:r>
            <a:r>
              <a:rPr spc="-484" dirty="0"/>
              <a:t> </a:t>
            </a:r>
            <a:r>
              <a:rPr dirty="0"/>
              <a:t>open below free water surface as shown in the </a:t>
            </a:r>
            <a:r>
              <a:rPr spc="-5" dirty="0"/>
              <a:t>diagram. </a:t>
            </a:r>
            <a:r>
              <a:rPr dirty="0"/>
              <a:t>The incident water waves </a:t>
            </a:r>
            <a:r>
              <a:rPr spc="5" dirty="0"/>
              <a:t> </a:t>
            </a:r>
            <a:r>
              <a:rPr dirty="0"/>
              <a:t>cause the height of the water surface to </a:t>
            </a:r>
            <a:r>
              <a:rPr spc="-5" dirty="0"/>
              <a:t>oscillate </a:t>
            </a:r>
            <a:r>
              <a:rPr dirty="0"/>
              <a:t>and the </a:t>
            </a:r>
            <a:r>
              <a:rPr spc="-5" dirty="0"/>
              <a:t>air </a:t>
            </a:r>
            <a:r>
              <a:rPr dirty="0"/>
              <a:t>is channeled through a </a:t>
            </a:r>
            <a:r>
              <a:rPr spc="5" dirty="0"/>
              <a:t> </a:t>
            </a:r>
            <a:r>
              <a:rPr dirty="0"/>
              <a:t>turbine</a:t>
            </a:r>
            <a:r>
              <a:rPr spc="-50" dirty="0"/>
              <a:t> </a:t>
            </a:r>
            <a:r>
              <a:rPr dirty="0"/>
              <a:t>to</a:t>
            </a:r>
            <a:r>
              <a:rPr spc="-10" dirty="0"/>
              <a:t> </a:t>
            </a:r>
            <a:r>
              <a:rPr dirty="0"/>
              <a:t>drive</a:t>
            </a:r>
            <a:r>
              <a:rPr spc="-25" dirty="0"/>
              <a:t> </a:t>
            </a:r>
            <a:r>
              <a:rPr dirty="0"/>
              <a:t>the</a:t>
            </a:r>
            <a:r>
              <a:rPr spc="-25" dirty="0"/>
              <a:t> </a:t>
            </a:r>
            <a:r>
              <a:rPr spc="-5" dirty="0"/>
              <a:t>electric</a:t>
            </a:r>
            <a:r>
              <a:rPr spc="-15" dirty="0"/>
              <a:t> </a:t>
            </a:r>
            <a:r>
              <a:rPr spc="-10" dirty="0"/>
              <a:t>generator.</a:t>
            </a:r>
          </a:p>
        </p:txBody>
      </p:sp>
      <p:sp>
        <p:nvSpPr>
          <p:cNvPr id="4" name="object 4"/>
          <p:cNvSpPr/>
          <p:nvPr/>
        </p:nvSpPr>
        <p:spPr>
          <a:xfrm>
            <a:off x="5943600" y="2662808"/>
            <a:ext cx="538480" cy="614045"/>
          </a:xfrm>
          <a:custGeom>
            <a:avLst/>
            <a:gdLst/>
            <a:ahLst/>
            <a:cxnLst/>
            <a:rect l="l" t="t" r="r" b="b"/>
            <a:pathLst>
              <a:path w="538479" h="614045">
                <a:moveTo>
                  <a:pt x="22733" y="510793"/>
                </a:moveTo>
                <a:lnTo>
                  <a:pt x="19430" y="513079"/>
                </a:lnTo>
                <a:lnTo>
                  <a:pt x="18796" y="516508"/>
                </a:lnTo>
                <a:lnTo>
                  <a:pt x="0" y="613790"/>
                </a:lnTo>
                <a:lnTo>
                  <a:pt x="15915" y="608456"/>
                </a:lnTo>
                <a:lnTo>
                  <a:pt x="13080" y="608456"/>
                </a:lnTo>
                <a:lnTo>
                  <a:pt x="3555" y="600201"/>
                </a:lnTo>
                <a:lnTo>
                  <a:pt x="18907" y="582652"/>
                </a:lnTo>
                <a:lnTo>
                  <a:pt x="31241" y="518921"/>
                </a:lnTo>
                <a:lnTo>
                  <a:pt x="31876" y="515492"/>
                </a:lnTo>
                <a:lnTo>
                  <a:pt x="29590" y="512190"/>
                </a:lnTo>
                <a:lnTo>
                  <a:pt x="26162" y="511428"/>
                </a:lnTo>
                <a:lnTo>
                  <a:pt x="22733" y="510793"/>
                </a:lnTo>
                <a:close/>
              </a:path>
              <a:path w="538479" h="614045">
                <a:moveTo>
                  <a:pt x="18907" y="582652"/>
                </a:moveTo>
                <a:lnTo>
                  <a:pt x="3555" y="600201"/>
                </a:lnTo>
                <a:lnTo>
                  <a:pt x="13080" y="608456"/>
                </a:lnTo>
                <a:lnTo>
                  <a:pt x="15637" y="605536"/>
                </a:lnTo>
                <a:lnTo>
                  <a:pt x="14477" y="605536"/>
                </a:lnTo>
                <a:lnTo>
                  <a:pt x="6223" y="598296"/>
                </a:lnTo>
                <a:lnTo>
                  <a:pt x="16549" y="594833"/>
                </a:lnTo>
                <a:lnTo>
                  <a:pt x="18907" y="582652"/>
                </a:lnTo>
                <a:close/>
              </a:path>
              <a:path w="538479" h="614045">
                <a:moveTo>
                  <a:pt x="93217" y="569087"/>
                </a:moveTo>
                <a:lnTo>
                  <a:pt x="89915" y="570229"/>
                </a:lnTo>
                <a:lnTo>
                  <a:pt x="28514" y="590821"/>
                </a:lnTo>
                <a:lnTo>
                  <a:pt x="13080" y="608456"/>
                </a:lnTo>
                <a:lnTo>
                  <a:pt x="15915" y="608456"/>
                </a:lnTo>
                <a:lnTo>
                  <a:pt x="93979" y="582294"/>
                </a:lnTo>
                <a:lnTo>
                  <a:pt x="97282" y="581151"/>
                </a:lnTo>
                <a:lnTo>
                  <a:pt x="99060" y="577595"/>
                </a:lnTo>
                <a:lnTo>
                  <a:pt x="97916" y="574293"/>
                </a:lnTo>
                <a:lnTo>
                  <a:pt x="96774" y="570864"/>
                </a:lnTo>
                <a:lnTo>
                  <a:pt x="93217" y="569087"/>
                </a:lnTo>
                <a:close/>
              </a:path>
              <a:path w="538479" h="614045">
                <a:moveTo>
                  <a:pt x="16549" y="594833"/>
                </a:moveTo>
                <a:lnTo>
                  <a:pt x="6223" y="598296"/>
                </a:lnTo>
                <a:lnTo>
                  <a:pt x="14477" y="605536"/>
                </a:lnTo>
                <a:lnTo>
                  <a:pt x="16549" y="594833"/>
                </a:lnTo>
                <a:close/>
              </a:path>
              <a:path w="538479" h="614045">
                <a:moveTo>
                  <a:pt x="28514" y="590821"/>
                </a:moveTo>
                <a:lnTo>
                  <a:pt x="16549" y="594833"/>
                </a:lnTo>
                <a:lnTo>
                  <a:pt x="14477" y="605536"/>
                </a:lnTo>
                <a:lnTo>
                  <a:pt x="15637" y="605536"/>
                </a:lnTo>
                <a:lnTo>
                  <a:pt x="28514" y="590821"/>
                </a:lnTo>
                <a:close/>
              </a:path>
              <a:path w="538479" h="614045">
                <a:moveTo>
                  <a:pt x="528574" y="0"/>
                </a:moveTo>
                <a:lnTo>
                  <a:pt x="18907" y="582652"/>
                </a:lnTo>
                <a:lnTo>
                  <a:pt x="16549" y="594833"/>
                </a:lnTo>
                <a:lnTo>
                  <a:pt x="28514" y="590821"/>
                </a:lnTo>
                <a:lnTo>
                  <a:pt x="538226" y="8381"/>
                </a:lnTo>
                <a:lnTo>
                  <a:pt x="528574" y="0"/>
                </a:lnTo>
                <a:close/>
              </a:path>
            </a:pathLst>
          </a:custGeom>
          <a:solidFill>
            <a:srgbClr val="497DBA"/>
          </a:solidFill>
        </p:spPr>
        <p:txBody>
          <a:bodyPr wrap="square" lIns="0" tIns="0" rIns="0" bIns="0" rtlCol="0"/>
          <a:lstStyle/>
          <a:p>
            <a:endParaRPr/>
          </a:p>
        </p:txBody>
      </p:sp>
      <p:grpSp>
        <p:nvGrpSpPr>
          <p:cNvPr id="5" name="object 5"/>
          <p:cNvGrpSpPr/>
          <p:nvPr/>
        </p:nvGrpSpPr>
        <p:grpSpPr>
          <a:xfrm>
            <a:off x="3112007" y="3043808"/>
            <a:ext cx="5573395" cy="3363595"/>
            <a:chOff x="3112007" y="3043808"/>
            <a:chExt cx="5573395" cy="3363595"/>
          </a:xfrm>
        </p:grpSpPr>
        <p:sp>
          <p:nvSpPr>
            <p:cNvPr id="6" name="object 6"/>
            <p:cNvSpPr/>
            <p:nvPr/>
          </p:nvSpPr>
          <p:spPr>
            <a:xfrm>
              <a:off x="3657599" y="3428999"/>
              <a:ext cx="1600200" cy="1905"/>
            </a:xfrm>
            <a:custGeom>
              <a:avLst/>
              <a:gdLst/>
              <a:ahLst/>
              <a:cxnLst/>
              <a:rect l="l" t="t" r="r" b="b"/>
              <a:pathLst>
                <a:path w="1600200" h="1904">
                  <a:moveTo>
                    <a:pt x="0" y="0"/>
                  </a:moveTo>
                  <a:lnTo>
                    <a:pt x="1600200" y="1524"/>
                  </a:lnTo>
                </a:path>
              </a:pathLst>
            </a:custGeom>
            <a:ln w="9144">
              <a:solidFill>
                <a:srgbClr val="497DBA"/>
              </a:solidFill>
            </a:ln>
          </p:spPr>
          <p:txBody>
            <a:bodyPr wrap="square" lIns="0" tIns="0" rIns="0" bIns="0" rtlCol="0"/>
            <a:lstStyle/>
            <a:p>
              <a:endParaRPr/>
            </a:p>
          </p:txBody>
        </p:sp>
        <p:sp>
          <p:nvSpPr>
            <p:cNvPr id="7" name="object 7"/>
            <p:cNvSpPr/>
            <p:nvPr/>
          </p:nvSpPr>
          <p:spPr>
            <a:xfrm>
              <a:off x="3656075" y="3430523"/>
              <a:ext cx="1905" cy="533400"/>
            </a:xfrm>
            <a:custGeom>
              <a:avLst/>
              <a:gdLst/>
              <a:ahLst/>
              <a:cxnLst/>
              <a:rect l="l" t="t" r="r" b="b"/>
              <a:pathLst>
                <a:path w="1904" h="533400">
                  <a:moveTo>
                    <a:pt x="1524" y="0"/>
                  </a:moveTo>
                  <a:lnTo>
                    <a:pt x="0" y="533400"/>
                  </a:lnTo>
                </a:path>
              </a:pathLst>
            </a:custGeom>
            <a:ln w="9144">
              <a:solidFill>
                <a:srgbClr val="497DBA"/>
              </a:solidFill>
            </a:ln>
          </p:spPr>
          <p:txBody>
            <a:bodyPr wrap="square" lIns="0" tIns="0" rIns="0" bIns="0" rtlCol="0"/>
            <a:lstStyle/>
            <a:p>
              <a:endParaRPr/>
            </a:p>
          </p:txBody>
        </p:sp>
        <p:sp>
          <p:nvSpPr>
            <p:cNvPr id="8" name="object 8"/>
            <p:cNvSpPr/>
            <p:nvPr/>
          </p:nvSpPr>
          <p:spPr>
            <a:xfrm>
              <a:off x="3657599" y="3962400"/>
              <a:ext cx="1600200" cy="1905"/>
            </a:xfrm>
            <a:custGeom>
              <a:avLst/>
              <a:gdLst/>
              <a:ahLst/>
              <a:cxnLst/>
              <a:rect l="l" t="t" r="r" b="b"/>
              <a:pathLst>
                <a:path w="1600200" h="1904">
                  <a:moveTo>
                    <a:pt x="0" y="0"/>
                  </a:moveTo>
                  <a:lnTo>
                    <a:pt x="1600200" y="1524"/>
                  </a:lnTo>
                </a:path>
              </a:pathLst>
            </a:custGeom>
            <a:ln w="9144">
              <a:solidFill>
                <a:srgbClr val="497DBA"/>
              </a:solidFill>
            </a:ln>
          </p:spPr>
          <p:txBody>
            <a:bodyPr wrap="square" lIns="0" tIns="0" rIns="0" bIns="0" rtlCol="0"/>
            <a:lstStyle/>
            <a:p>
              <a:endParaRPr/>
            </a:p>
          </p:txBody>
        </p:sp>
        <p:sp>
          <p:nvSpPr>
            <p:cNvPr id="9" name="object 9"/>
            <p:cNvSpPr/>
            <p:nvPr/>
          </p:nvSpPr>
          <p:spPr>
            <a:xfrm>
              <a:off x="5257800" y="3430523"/>
              <a:ext cx="1905" cy="533400"/>
            </a:xfrm>
            <a:custGeom>
              <a:avLst/>
              <a:gdLst/>
              <a:ahLst/>
              <a:cxnLst/>
              <a:rect l="l" t="t" r="r" b="b"/>
              <a:pathLst>
                <a:path w="1904" h="533400">
                  <a:moveTo>
                    <a:pt x="1650" y="0"/>
                  </a:moveTo>
                  <a:lnTo>
                    <a:pt x="0" y="533400"/>
                  </a:lnTo>
                </a:path>
              </a:pathLst>
            </a:custGeom>
            <a:ln w="9143">
              <a:solidFill>
                <a:srgbClr val="497DBA"/>
              </a:solidFill>
            </a:ln>
          </p:spPr>
          <p:txBody>
            <a:bodyPr wrap="square" lIns="0" tIns="0" rIns="0" bIns="0" rtlCol="0"/>
            <a:lstStyle/>
            <a:p>
              <a:endParaRPr/>
            </a:p>
          </p:txBody>
        </p:sp>
        <p:sp>
          <p:nvSpPr>
            <p:cNvPr id="10" name="object 10"/>
            <p:cNvSpPr/>
            <p:nvPr/>
          </p:nvSpPr>
          <p:spPr>
            <a:xfrm>
              <a:off x="3581399" y="3352799"/>
              <a:ext cx="2286000" cy="1905"/>
            </a:xfrm>
            <a:custGeom>
              <a:avLst/>
              <a:gdLst/>
              <a:ahLst/>
              <a:cxnLst/>
              <a:rect l="l" t="t" r="r" b="b"/>
              <a:pathLst>
                <a:path w="2286000" h="1904">
                  <a:moveTo>
                    <a:pt x="0" y="0"/>
                  </a:moveTo>
                  <a:lnTo>
                    <a:pt x="2286000" y="1524"/>
                  </a:lnTo>
                </a:path>
              </a:pathLst>
            </a:custGeom>
            <a:ln w="9144">
              <a:solidFill>
                <a:srgbClr val="497DBA"/>
              </a:solidFill>
            </a:ln>
          </p:spPr>
          <p:txBody>
            <a:bodyPr wrap="square" lIns="0" tIns="0" rIns="0" bIns="0" rtlCol="0"/>
            <a:lstStyle/>
            <a:p>
              <a:endParaRPr/>
            </a:p>
          </p:txBody>
        </p:sp>
        <p:sp>
          <p:nvSpPr>
            <p:cNvPr id="11" name="object 11"/>
            <p:cNvSpPr/>
            <p:nvPr/>
          </p:nvSpPr>
          <p:spPr>
            <a:xfrm>
              <a:off x="3581399" y="3354323"/>
              <a:ext cx="1905" cy="684530"/>
            </a:xfrm>
            <a:custGeom>
              <a:avLst/>
              <a:gdLst/>
              <a:ahLst/>
              <a:cxnLst/>
              <a:rect l="l" t="t" r="r" b="b"/>
              <a:pathLst>
                <a:path w="1904" h="684529">
                  <a:moveTo>
                    <a:pt x="1650" y="0"/>
                  </a:moveTo>
                  <a:lnTo>
                    <a:pt x="0" y="684149"/>
                  </a:lnTo>
                </a:path>
              </a:pathLst>
            </a:custGeom>
            <a:ln w="9144">
              <a:solidFill>
                <a:srgbClr val="497DBA"/>
              </a:solidFill>
            </a:ln>
          </p:spPr>
          <p:txBody>
            <a:bodyPr wrap="square" lIns="0" tIns="0" rIns="0" bIns="0" rtlCol="0"/>
            <a:lstStyle/>
            <a:p>
              <a:endParaRPr/>
            </a:p>
          </p:txBody>
        </p:sp>
        <p:sp>
          <p:nvSpPr>
            <p:cNvPr id="12" name="object 12"/>
            <p:cNvSpPr/>
            <p:nvPr/>
          </p:nvSpPr>
          <p:spPr>
            <a:xfrm>
              <a:off x="3581399" y="4038600"/>
              <a:ext cx="1752600" cy="1905"/>
            </a:xfrm>
            <a:custGeom>
              <a:avLst/>
              <a:gdLst/>
              <a:ahLst/>
              <a:cxnLst/>
              <a:rect l="l" t="t" r="r" b="b"/>
              <a:pathLst>
                <a:path w="1752600" h="1904">
                  <a:moveTo>
                    <a:pt x="0" y="0"/>
                  </a:moveTo>
                  <a:lnTo>
                    <a:pt x="1752600" y="1524"/>
                  </a:lnTo>
                </a:path>
              </a:pathLst>
            </a:custGeom>
            <a:ln w="9144">
              <a:solidFill>
                <a:srgbClr val="497DBA"/>
              </a:solidFill>
            </a:ln>
          </p:spPr>
          <p:txBody>
            <a:bodyPr wrap="square" lIns="0" tIns="0" rIns="0" bIns="0" rtlCol="0"/>
            <a:lstStyle/>
            <a:p>
              <a:endParaRPr/>
            </a:p>
          </p:txBody>
        </p:sp>
        <p:sp>
          <p:nvSpPr>
            <p:cNvPr id="13" name="object 13"/>
            <p:cNvSpPr/>
            <p:nvPr/>
          </p:nvSpPr>
          <p:spPr>
            <a:xfrm>
              <a:off x="5332475" y="3354323"/>
              <a:ext cx="3175" cy="685800"/>
            </a:xfrm>
            <a:custGeom>
              <a:avLst/>
              <a:gdLst/>
              <a:ahLst/>
              <a:cxnLst/>
              <a:rect l="l" t="t" r="r" b="b"/>
              <a:pathLst>
                <a:path w="3175" h="685800">
                  <a:moveTo>
                    <a:pt x="3175" y="0"/>
                  </a:moveTo>
                  <a:lnTo>
                    <a:pt x="0" y="685800"/>
                  </a:lnTo>
                </a:path>
              </a:pathLst>
            </a:custGeom>
            <a:ln w="9144">
              <a:solidFill>
                <a:srgbClr val="497DBA"/>
              </a:solidFill>
            </a:ln>
          </p:spPr>
          <p:txBody>
            <a:bodyPr wrap="square" lIns="0" tIns="0" rIns="0" bIns="0" rtlCol="0"/>
            <a:lstStyle/>
            <a:p>
              <a:endParaRPr/>
            </a:p>
          </p:txBody>
        </p:sp>
        <p:sp>
          <p:nvSpPr>
            <p:cNvPr id="14" name="object 14"/>
            <p:cNvSpPr/>
            <p:nvPr/>
          </p:nvSpPr>
          <p:spPr>
            <a:xfrm>
              <a:off x="5334000" y="3428999"/>
              <a:ext cx="457200" cy="1905"/>
            </a:xfrm>
            <a:custGeom>
              <a:avLst/>
              <a:gdLst/>
              <a:ahLst/>
              <a:cxnLst/>
              <a:rect l="l" t="t" r="r" b="b"/>
              <a:pathLst>
                <a:path w="457200" h="1904">
                  <a:moveTo>
                    <a:pt x="0" y="0"/>
                  </a:moveTo>
                  <a:lnTo>
                    <a:pt x="457200" y="1524"/>
                  </a:lnTo>
                </a:path>
              </a:pathLst>
            </a:custGeom>
            <a:ln w="9144">
              <a:solidFill>
                <a:srgbClr val="497DBA"/>
              </a:solidFill>
            </a:ln>
          </p:spPr>
          <p:txBody>
            <a:bodyPr wrap="square" lIns="0" tIns="0" rIns="0" bIns="0" rtlCol="0"/>
            <a:lstStyle/>
            <a:p>
              <a:endParaRPr/>
            </a:p>
          </p:txBody>
        </p:sp>
        <p:sp>
          <p:nvSpPr>
            <p:cNvPr id="15" name="object 15"/>
            <p:cNvSpPr/>
            <p:nvPr/>
          </p:nvSpPr>
          <p:spPr>
            <a:xfrm>
              <a:off x="5789675" y="3352799"/>
              <a:ext cx="1146175" cy="2514600"/>
            </a:xfrm>
            <a:custGeom>
              <a:avLst/>
              <a:gdLst/>
              <a:ahLst/>
              <a:cxnLst/>
              <a:rect l="l" t="t" r="r" b="b"/>
              <a:pathLst>
                <a:path w="1146175" h="2514600">
                  <a:moveTo>
                    <a:pt x="3175" y="77724"/>
                  </a:moveTo>
                  <a:lnTo>
                    <a:pt x="0" y="306324"/>
                  </a:lnTo>
                </a:path>
                <a:path w="1146175" h="2514600">
                  <a:moveTo>
                    <a:pt x="1524" y="304800"/>
                  </a:moveTo>
                  <a:lnTo>
                    <a:pt x="915924" y="1981200"/>
                  </a:lnTo>
                </a:path>
                <a:path w="1146175" h="2514600">
                  <a:moveTo>
                    <a:pt x="917575" y="1981200"/>
                  </a:moveTo>
                  <a:lnTo>
                    <a:pt x="914400" y="2514600"/>
                  </a:lnTo>
                </a:path>
                <a:path w="1146175" h="2514600">
                  <a:moveTo>
                    <a:pt x="77724" y="0"/>
                  </a:moveTo>
                  <a:lnTo>
                    <a:pt x="1144524" y="1981200"/>
                  </a:lnTo>
                </a:path>
                <a:path w="1146175" h="2514600">
                  <a:moveTo>
                    <a:pt x="1146175" y="1981200"/>
                  </a:moveTo>
                  <a:lnTo>
                    <a:pt x="1143000" y="2514600"/>
                  </a:lnTo>
                </a:path>
              </a:pathLst>
            </a:custGeom>
            <a:ln w="9144">
              <a:solidFill>
                <a:srgbClr val="497DBA"/>
              </a:solidFill>
            </a:ln>
          </p:spPr>
          <p:txBody>
            <a:bodyPr wrap="square" lIns="0" tIns="0" rIns="0" bIns="0" rtlCol="0"/>
            <a:lstStyle/>
            <a:p>
              <a:endParaRPr/>
            </a:p>
          </p:txBody>
        </p:sp>
        <p:sp>
          <p:nvSpPr>
            <p:cNvPr id="16" name="object 16"/>
            <p:cNvSpPr/>
            <p:nvPr/>
          </p:nvSpPr>
          <p:spPr>
            <a:xfrm>
              <a:off x="6710172" y="5867400"/>
              <a:ext cx="239395" cy="20320"/>
            </a:xfrm>
            <a:custGeom>
              <a:avLst/>
              <a:gdLst/>
              <a:ahLst/>
              <a:cxnLst/>
              <a:rect l="l" t="t" r="r" b="b"/>
              <a:pathLst>
                <a:path w="239395" h="20320">
                  <a:moveTo>
                    <a:pt x="0" y="0"/>
                  </a:moveTo>
                  <a:lnTo>
                    <a:pt x="31601" y="10672"/>
                  </a:lnTo>
                  <a:lnTo>
                    <a:pt x="51690" y="17000"/>
                  </a:lnTo>
                  <a:lnTo>
                    <a:pt x="65782" y="19884"/>
                  </a:lnTo>
                  <a:lnTo>
                    <a:pt x="79390" y="20224"/>
                  </a:lnTo>
                  <a:lnTo>
                    <a:pt x="98029" y="18922"/>
                  </a:lnTo>
                  <a:lnTo>
                    <a:pt x="127212" y="16877"/>
                  </a:lnTo>
                  <a:lnTo>
                    <a:pt x="172453" y="14989"/>
                  </a:lnTo>
                  <a:lnTo>
                    <a:pt x="239268" y="14160"/>
                  </a:lnTo>
                </a:path>
              </a:pathLst>
            </a:custGeom>
            <a:ln w="9144">
              <a:solidFill>
                <a:srgbClr val="497DBA"/>
              </a:solidFill>
            </a:ln>
          </p:spPr>
          <p:txBody>
            <a:bodyPr wrap="square" lIns="0" tIns="0" rIns="0" bIns="0" rtlCol="0"/>
            <a:lstStyle/>
            <a:p>
              <a:endParaRPr/>
            </a:p>
          </p:txBody>
        </p:sp>
        <p:sp>
          <p:nvSpPr>
            <p:cNvPr id="17" name="object 17"/>
            <p:cNvSpPr/>
            <p:nvPr/>
          </p:nvSpPr>
          <p:spPr>
            <a:xfrm>
              <a:off x="4267961" y="3429761"/>
              <a:ext cx="1371600" cy="853440"/>
            </a:xfrm>
            <a:custGeom>
              <a:avLst/>
              <a:gdLst/>
              <a:ahLst/>
              <a:cxnLst/>
              <a:rect l="l" t="t" r="r" b="b"/>
              <a:pathLst>
                <a:path w="1371600" h="853439">
                  <a:moveTo>
                    <a:pt x="1219200" y="228600"/>
                  </a:moveTo>
                  <a:lnTo>
                    <a:pt x="1371600" y="228600"/>
                  </a:lnTo>
                  <a:lnTo>
                    <a:pt x="1371600" y="0"/>
                  </a:lnTo>
                  <a:lnTo>
                    <a:pt x="1219200" y="0"/>
                  </a:lnTo>
                  <a:lnTo>
                    <a:pt x="1219200" y="228600"/>
                  </a:lnTo>
                  <a:close/>
                </a:path>
                <a:path w="1371600" h="853439">
                  <a:moveTo>
                    <a:pt x="0" y="807719"/>
                  </a:moveTo>
                  <a:lnTo>
                    <a:pt x="14376" y="789914"/>
                  </a:lnTo>
                  <a:lnTo>
                    <a:pt x="53578" y="775382"/>
                  </a:lnTo>
                  <a:lnTo>
                    <a:pt x="111710" y="765589"/>
                  </a:lnTo>
                  <a:lnTo>
                    <a:pt x="182879" y="762000"/>
                  </a:lnTo>
                  <a:lnTo>
                    <a:pt x="254049" y="765589"/>
                  </a:lnTo>
                  <a:lnTo>
                    <a:pt x="312181" y="775382"/>
                  </a:lnTo>
                  <a:lnTo>
                    <a:pt x="351383" y="789914"/>
                  </a:lnTo>
                  <a:lnTo>
                    <a:pt x="365760" y="807719"/>
                  </a:lnTo>
                  <a:lnTo>
                    <a:pt x="351383" y="825525"/>
                  </a:lnTo>
                  <a:lnTo>
                    <a:pt x="312181" y="840057"/>
                  </a:lnTo>
                  <a:lnTo>
                    <a:pt x="254049" y="849850"/>
                  </a:lnTo>
                  <a:lnTo>
                    <a:pt x="182879" y="853439"/>
                  </a:lnTo>
                  <a:lnTo>
                    <a:pt x="111710" y="849850"/>
                  </a:lnTo>
                  <a:lnTo>
                    <a:pt x="53578" y="840057"/>
                  </a:lnTo>
                  <a:lnTo>
                    <a:pt x="14376" y="825525"/>
                  </a:lnTo>
                  <a:lnTo>
                    <a:pt x="0" y="807719"/>
                  </a:lnTo>
                  <a:close/>
                </a:path>
              </a:pathLst>
            </a:custGeom>
            <a:ln w="25908">
              <a:solidFill>
                <a:srgbClr val="385D89"/>
              </a:solidFill>
            </a:ln>
          </p:spPr>
          <p:txBody>
            <a:bodyPr wrap="square" lIns="0" tIns="0" rIns="0" bIns="0" rtlCol="0"/>
            <a:lstStyle/>
            <a:p>
              <a:endParaRPr/>
            </a:p>
          </p:txBody>
        </p:sp>
        <p:pic>
          <p:nvPicPr>
            <p:cNvPr id="18" name="object 18"/>
            <p:cNvPicPr/>
            <p:nvPr/>
          </p:nvPicPr>
          <p:blipFill>
            <a:blip r:embed="rId2" cstate="print"/>
            <a:stretch>
              <a:fillRect/>
            </a:stretch>
          </p:blipFill>
          <p:spPr>
            <a:xfrm>
              <a:off x="4341875" y="4032503"/>
              <a:ext cx="121920" cy="135636"/>
            </a:xfrm>
            <a:prstGeom prst="rect">
              <a:avLst/>
            </a:prstGeom>
          </p:spPr>
        </p:pic>
        <p:sp>
          <p:nvSpPr>
            <p:cNvPr id="19" name="object 19"/>
            <p:cNvSpPr/>
            <p:nvPr/>
          </p:nvSpPr>
          <p:spPr>
            <a:xfrm>
              <a:off x="3581399" y="4495800"/>
              <a:ext cx="1752600" cy="1905"/>
            </a:xfrm>
            <a:custGeom>
              <a:avLst/>
              <a:gdLst/>
              <a:ahLst/>
              <a:cxnLst/>
              <a:rect l="l" t="t" r="r" b="b"/>
              <a:pathLst>
                <a:path w="1752600" h="1904">
                  <a:moveTo>
                    <a:pt x="0" y="0"/>
                  </a:moveTo>
                  <a:lnTo>
                    <a:pt x="1752600" y="1524"/>
                  </a:lnTo>
                </a:path>
              </a:pathLst>
            </a:custGeom>
            <a:ln w="9144">
              <a:solidFill>
                <a:srgbClr val="497DBA"/>
              </a:solidFill>
            </a:ln>
          </p:spPr>
          <p:txBody>
            <a:bodyPr wrap="square" lIns="0" tIns="0" rIns="0" bIns="0" rtlCol="0"/>
            <a:lstStyle/>
            <a:p>
              <a:endParaRPr/>
            </a:p>
          </p:txBody>
        </p:sp>
        <p:sp>
          <p:nvSpPr>
            <p:cNvPr id="20" name="object 20"/>
            <p:cNvSpPr/>
            <p:nvPr/>
          </p:nvSpPr>
          <p:spPr>
            <a:xfrm>
              <a:off x="3581399" y="4497323"/>
              <a:ext cx="1905" cy="760730"/>
            </a:xfrm>
            <a:custGeom>
              <a:avLst/>
              <a:gdLst/>
              <a:ahLst/>
              <a:cxnLst/>
              <a:rect l="l" t="t" r="r" b="b"/>
              <a:pathLst>
                <a:path w="1904" h="760729">
                  <a:moveTo>
                    <a:pt x="1650" y="0"/>
                  </a:moveTo>
                  <a:lnTo>
                    <a:pt x="0" y="760348"/>
                  </a:lnTo>
                </a:path>
              </a:pathLst>
            </a:custGeom>
            <a:ln w="9143">
              <a:solidFill>
                <a:srgbClr val="497DBA"/>
              </a:solidFill>
            </a:ln>
          </p:spPr>
          <p:txBody>
            <a:bodyPr wrap="square" lIns="0" tIns="0" rIns="0" bIns="0" rtlCol="0"/>
            <a:lstStyle/>
            <a:p>
              <a:endParaRPr/>
            </a:p>
          </p:txBody>
        </p:sp>
        <p:sp>
          <p:nvSpPr>
            <p:cNvPr id="21" name="object 21"/>
            <p:cNvSpPr/>
            <p:nvPr/>
          </p:nvSpPr>
          <p:spPr>
            <a:xfrm>
              <a:off x="3581399" y="5257800"/>
              <a:ext cx="914400" cy="1905"/>
            </a:xfrm>
            <a:custGeom>
              <a:avLst/>
              <a:gdLst/>
              <a:ahLst/>
              <a:cxnLst/>
              <a:rect l="l" t="t" r="r" b="b"/>
              <a:pathLst>
                <a:path w="914400" h="1904">
                  <a:moveTo>
                    <a:pt x="0" y="0"/>
                  </a:moveTo>
                  <a:lnTo>
                    <a:pt x="914400" y="1650"/>
                  </a:lnTo>
                </a:path>
              </a:pathLst>
            </a:custGeom>
            <a:ln w="9144">
              <a:solidFill>
                <a:srgbClr val="497DBA"/>
              </a:solidFill>
            </a:ln>
          </p:spPr>
          <p:txBody>
            <a:bodyPr wrap="square" lIns="0" tIns="0" rIns="0" bIns="0" rtlCol="0"/>
            <a:lstStyle/>
            <a:p>
              <a:endParaRPr/>
            </a:p>
          </p:txBody>
        </p:sp>
        <p:sp>
          <p:nvSpPr>
            <p:cNvPr id="22" name="object 22"/>
            <p:cNvSpPr/>
            <p:nvPr/>
          </p:nvSpPr>
          <p:spPr>
            <a:xfrm>
              <a:off x="4494275" y="5257800"/>
              <a:ext cx="1905" cy="1144905"/>
            </a:xfrm>
            <a:custGeom>
              <a:avLst/>
              <a:gdLst/>
              <a:ahLst/>
              <a:cxnLst/>
              <a:rect l="l" t="t" r="r" b="b"/>
              <a:pathLst>
                <a:path w="1904" h="1144904">
                  <a:moveTo>
                    <a:pt x="1524" y="0"/>
                  </a:moveTo>
                  <a:lnTo>
                    <a:pt x="0" y="1144587"/>
                  </a:lnTo>
                </a:path>
              </a:pathLst>
            </a:custGeom>
            <a:ln w="9144">
              <a:solidFill>
                <a:srgbClr val="497DBA"/>
              </a:solidFill>
            </a:ln>
          </p:spPr>
          <p:txBody>
            <a:bodyPr wrap="square" lIns="0" tIns="0" rIns="0" bIns="0" rtlCol="0"/>
            <a:lstStyle/>
            <a:p>
              <a:endParaRPr/>
            </a:p>
          </p:txBody>
        </p:sp>
        <p:sp>
          <p:nvSpPr>
            <p:cNvPr id="23" name="object 23"/>
            <p:cNvSpPr/>
            <p:nvPr/>
          </p:nvSpPr>
          <p:spPr>
            <a:xfrm>
              <a:off x="4495799" y="6400799"/>
              <a:ext cx="228600" cy="1905"/>
            </a:xfrm>
            <a:custGeom>
              <a:avLst/>
              <a:gdLst/>
              <a:ahLst/>
              <a:cxnLst/>
              <a:rect l="l" t="t" r="r" b="b"/>
              <a:pathLst>
                <a:path w="228600" h="1904">
                  <a:moveTo>
                    <a:pt x="0" y="0"/>
                  </a:moveTo>
                  <a:lnTo>
                    <a:pt x="228600" y="1587"/>
                  </a:lnTo>
                </a:path>
              </a:pathLst>
            </a:custGeom>
            <a:ln w="9144">
              <a:solidFill>
                <a:srgbClr val="497DBA"/>
              </a:solidFill>
            </a:ln>
          </p:spPr>
          <p:txBody>
            <a:bodyPr wrap="square" lIns="0" tIns="0" rIns="0" bIns="0" rtlCol="0"/>
            <a:lstStyle/>
            <a:p>
              <a:endParaRPr/>
            </a:p>
          </p:txBody>
        </p:sp>
        <p:sp>
          <p:nvSpPr>
            <p:cNvPr id="24" name="object 24"/>
            <p:cNvSpPr/>
            <p:nvPr/>
          </p:nvSpPr>
          <p:spPr>
            <a:xfrm>
              <a:off x="4722875" y="4876800"/>
              <a:ext cx="1905" cy="1525905"/>
            </a:xfrm>
            <a:custGeom>
              <a:avLst/>
              <a:gdLst/>
              <a:ahLst/>
              <a:cxnLst/>
              <a:rect l="l" t="t" r="r" b="b"/>
              <a:pathLst>
                <a:path w="1904" h="1525904">
                  <a:moveTo>
                    <a:pt x="0" y="1525587"/>
                  </a:moveTo>
                  <a:lnTo>
                    <a:pt x="1524" y="0"/>
                  </a:lnTo>
                </a:path>
              </a:pathLst>
            </a:custGeom>
            <a:ln w="9144">
              <a:solidFill>
                <a:srgbClr val="497DBA"/>
              </a:solidFill>
            </a:ln>
          </p:spPr>
          <p:txBody>
            <a:bodyPr wrap="square" lIns="0" tIns="0" rIns="0" bIns="0" rtlCol="0"/>
            <a:lstStyle/>
            <a:p>
              <a:endParaRPr/>
            </a:p>
          </p:txBody>
        </p:sp>
        <p:sp>
          <p:nvSpPr>
            <p:cNvPr id="25" name="object 25"/>
            <p:cNvSpPr/>
            <p:nvPr/>
          </p:nvSpPr>
          <p:spPr>
            <a:xfrm>
              <a:off x="3657599" y="4572000"/>
              <a:ext cx="1371600" cy="1905"/>
            </a:xfrm>
            <a:custGeom>
              <a:avLst/>
              <a:gdLst/>
              <a:ahLst/>
              <a:cxnLst/>
              <a:rect l="l" t="t" r="r" b="b"/>
              <a:pathLst>
                <a:path w="1371600" h="1904">
                  <a:moveTo>
                    <a:pt x="0" y="0"/>
                  </a:moveTo>
                  <a:lnTo>
                    <a:pt x="1371600" y="1524"/>
                  </a:lnTo>
                </a:path>
              </a:pathLst>
            </a:custGeom>
            <a:ln w="9144">
              <a:solidFill>
                <a:srgbClr val="497DBA"/>
              </a:solidFill>
            </a:ln>
          </p:spPr>
          <p:txBody>
            <a:bodyPr wrap="square" lIns="0" tIns="0" rIns="0" bIns="0" rtlCol="0"/>
            <a:lstStyle/>
            <a:p>
              <a:endParaRPr/>
            </a:p>
          </p:txBody>
        </p:sp>
        <p:sp>
          <p:nvSpPr>
            <p:cNvPr id="26" name="object 26"/>
            <p:cNvSpPr/>
            <p:nvPr/>
          </p:nvSpPr>
          <p:spPr>
            <a:xfrm>
              <a:off x="3657599" y="4573523"/>
              <a:ext cx="1905" cy="152400"/>
            </a:xfrm>
            <a:custGeom>
              <a:avLst/>
              <a:gdLst/>
              <a:ahLst/>
              <a:cxnLst/>
              <a:rect l="l" t="t" r="r" b="b"/>
              <a:pathLst>
                <a:path w="1904" h="152400">
                  <a:moveTo>
                    <a:pt x="1650" y="0"/>
                  </a:moveTo>
                  <a:lnTo>
                    <a:pt x="0" y="152400"/>
                  </a:lnTo>
                </a:path>
              </a:pathLst>
            </a:custGeom>
            <a:ln w="9144">
              <a:solidFill>
                <a:srgbClr val="497DBA"/>
              </a:solidFill>
            </a:ln>
          </p:spPr>
          <p:txBody>
            <a:bodyPr wrap="square" lIns="0" tIns="0" rIns="0" bIns="0" rtlCol="0"/>
            <a:lstStyle/>
            <a:p>
              <a:endParaRPr/>
            </a:p>
          </p:txBody>
        </p:sp>
        <p:sp>
          <p:nvSpPr>
            <p:cNvPr id="27" name="object 27"/>
            <p:cNvSpPr/>
            <p:nvPr/>
          </p:nvSpPr>
          <p:spPr>
            <a:xfrm>
              <a:off x="3657599" y="4573523"/>
              <a:ext cx="1373505" cy="152400"/>
            </a:xfrm>
            <a:custGeom>
              <a:avLst/>
              <a:gdLst/>
              <a:ahLst/>
              <a:cxnLst/>
              <a:rect l="l" t="t" r="r" b="b"/>
              <a:pathLst>
                <a:path w="1373504" h="152400">
                  <a:moveTo>
                    <a:pt x="0" y="150875"/>
                  </a:moveTo>
                  <a:lnTo>
                    <a:pt x="1371600" y="152400"/>
                  </a:lnTo>
                </a:path>
                <a:path w="1373504" h="152400">
                  <a:moveTo>
                    <a:pt x="1371600" y="152400"/>
                  </a:moveTo>
                  <a:lnTo>
                    <a:pt x="1373251" y="0"/>
                  </a:lnTo>
                </a:path>
              </a:pathLst>
            </a:custGeom>
            <a:ln w="9144">
              <a:solidFill>
                <a:srgbClr val="497DBA"/>
              </a:solidFill>
            </a:ln>
          </p:spPr>
          <p:txBody>
            <a:bodyPr wrap="square" lIns="0" tIns="0" rIns="0" bIns="0" rtlCol="0"/>
            <a:lstStyle/>
            <a:p>
              <a:endParaRPr/>
            </a:p>
          </p:txBody>
        </p:sp>
        <p:sp>
          <p:nvSpPr>
            <p:cNvPr id="28" name="object 28"/>
            <p:cNvSpPr/>
            <p:nvPr/>
          </p:nvSpPr>
          <p:spPr>
            <a:xfrm>
              <a:off x="5332475" y="4497323"/>
              <a:ext cx="3175" cy="228600"/>
            </a:xfrm>
            <a:custGeom>
              <a:avLst/>
              <a:gdLst/>
              <a:ahLst/>
              <a:cxnLst/>
              <a:rect l="l" t="t" r="r" b="b"/>
              <a:pathLst>
                <a:path w="3175" h="228600">
                  <a:moveTo>
                    <a:pt x="3175" y="0"/>
                  </a:moveTo>
                  <a:lnTo>
                    <a:pt x="0" y="228600"/>
                  </a:lnTo>
                </a:path>
              </a:pathLst>
            </a:custGeom>
            <a:ln w="9144">
              <a:solidFill>
                <a:srgbClr val="497DBA"/>
              </a:solidFill>
            </a:ln>
          </p:spPr>
          <p:txBody>
            <a:bodyPr wrap="square" lIns="0" tIns="0" rIns="0" bIns="0" rtlCol="0"/>
            <a:lstStyle/>
            <a:p>
              <a:endParaRPr/>
            </a:p>
          </p:txBody>
        </p:sp>
        <p:sp>
          <p:nvSpPr>
            <p:cNvPr id="29" name="object 29"/>
            <p:cNvSpPr/>
            <p:nvPr/>
          </p:nvSpPr>
          <p:spPr>
            <a:xfrm>
              <a:off x="4724399" y="4724400"/>
              <a:ext cx="609600" cy="152400"/>
            </a:xfrm>
            <a:custGeom>
              <a:avLst/>
              <a:gdLst/>
              <a:ahLst/>
              <a:cxnLst/>
              <a:rect l="l" t="t" r="r" b="b"/>
              <a:pathLst>
                <a:path w="609600" h="152400">
                  <a:moveTo>
                    <a:pt x="0" y="152400"/>
                  </a:moveTo>
                  <a:lnTo>
                    <a:pt x="609600" y="0"/>
                  </a:lnTo>
                </a:path>
              </a:pathLst>
            </a:custGeom>
            <a:ln w="9144">
              <a:solidFill>
                <a:srgbClr val="497DBA"/>
              </a:solidFill>
            </a:ln>
          </p:spPr>
          <p:txBody>
            <a:bodyPr wrap="square" lIns="0" tIns="0" rIns="0" bIns="0" rtlCol="0"/>
            <a:lstStyle/>
            <a:p>
              <a:endParaRPr/>
            </a:p>
          </p:txBody>
        </p:sp>
        <p:pic>
          <p:nvPicPr>
            <p:cNvPr id="30" name="object 30"/>
            <p:cNvPicPr/>
            <p:nvPr/>
          </p:nvPicPr>
          <p:blipFill>
            <a:blip r:embed="rId3" cstate="print"/>
            <a:stretch>
              <a:fillRect/>
            </a:stretch>
          </p:blipFill>
          <p:spPr>
            <a:xfrm>
              <a:off x="4312919" y="4271772"/>
              <a:ext cx="234696" cy="234696"/>
            </a:xfrm>
            <a:prstGeom prst="rect">
              <a:avLst/>
            </a:prstGeom>
          </p:spPr>
        </p:pic>
        <p:sp>
          <p:nvSpPr>
            <p:cNvPr id="31" name="object 31"/>
            <p:cNvSpPr/>
            <p:nvPr/>
          </p:nvSpPr>
          <p:spPr>
            <a:xfrm>
              <a:off x="4488179" y="4050791"/>
              <a:ext cx="4192904" cy="1561465"/>
            </a:xfrm>
            <a:custGeom>
              <a:avLst/>
              <a:gdLst/>
              <a:ahLst/>
              <a:cxnLst/>
              <a:rect l="l" t="t" r="r" b="b"/>
              <a:pathLst>
                <a:path w="4192904" h="1561464">
                  <a:moveTo>
                    <a:pt x="0" y="0"/>
                  </a:moveTo>
                  <a:lnTo>
                    <a:pt x="3238" y="10773"/>
                  </a:lnTo>
                  <a:lnTo>
                    <a:pt x="6286" y="21605"/>
                  </a:lnTo>
                  <a:lnTo>
                    <a:pt x="9715" y="32271"/>
                  </a:lnTo>
                  <a:lnTo>
                    <a:pt x="14097" y="42544"/>
                  </a:lnTo>
                  <a:lnTo>
                    <a:pt x="20982" y="53318"/>
                  </a:lnTo>
                  <a:lnTo>
                    <a:pt x="29178" y="63388"/>
                  </a:lnTo>
                  <a:lnTo>
                    <a:pt x="36849" y="73673"/>
                  </a:lnTo>
                  <a:lnTo>
                    <a:pt x="42164" y="85089"/>
                  </a:lnTo>
                  <a:lnTo>
                    <a:pt x="44307" y="98940"/>
                  </a:lnTo>
                  <a:lnTo>
                    <a:pt x="44069" y="113125"/>
                  </a:lnTo>
                  <a:lnTo>
                    <a:pt x="42878" y="127452"/>
                  </a:lnTo>
                  <a:lnTo>
                    <a:pt x="42164" y="141731"/>
                  </a:lnTo>
                </a:path>
                <a:path w="4192904" h="1561464">
                  <a:moveTo>
                    <a:pt x="236220" y="1357883"/>
                  </a:moveTo>
                  <a:lnTo>
                    <a:pt x="2217420" y="1359407"/>
                  </a:lnTo>
                </a:path>
                <a:path w="4192904" h="1561464">
                  <a:moveTo>
                    <a:pt x="2461260" y="1337309"/>
                  </a:moveTo>
                  <a:lnTo>
                    <a:pt x="2496091" y="1374061"/>
                  </a:lnTo>
                  <a:lnTo>
                    <a:pt x="2531126" y="1409815"/>
                  </a:lnTo>
                  <a:lnTo>
                    <a:pt x="2566566" y="1443560"/>
                  </a:lnTo>
                  <a:lnTo>
                    <a:pt x="2602615" y="1474286"/>
                  </a:lnTo>
                  <a:lnTo>
                    <a:pt x="2639474" y="1500984"/>
                  </a:lnTo>
                  <a:lnTo>
                    <a:pt x="2677348" y="1522643"/>
                  </a:lnTo>
                  <a:lnTo>
                    <a:pt x="2716438" y="1538254"/>
                  </a:lnTo>
                  <a:lnTo>
                    <a:pt x="2756948" y="1546807"/>
                  </a:lnTo>
                  <a:lnTo>
                    <a:pt x="2799079" y="1547291"/>
                  </a:lnTo>
                  <a:lnTo>
                    <a:pt x="2835363" y="1538100"/>
                  </a:lnTo>
                  <a:lnTo>
                    <a:pt x="2873559" y="1518457"/>
                  </a:lnTo>
                  <a:lnTo>
                    <a:pt x="2913256" y="1490762"/>
                  </a:lnTo>
                  <a:lnTo>
                    <a:pt x="2954041" y="1457413"/>
                  </a:lnTo>
                  <a:lnTo>
                    <a:pt x="2995504" y="1420810"/>
                  </a:lnTo>
                  <a:lnTo>
                    <a:pt x="3037232" y="1383352"/>
                  </a:lnTo>
                  <a:lnTo>
                    <a:pt x="3078815" y="1347438"/>
                  </a:lnTo>
                  <a:lnTo>
                    <a:pt x="3119839" y="1315468"/>
                  </a:lnTo>
                  <a:lnTo>
                    <a:pt x="3159895" y="1289839"/>
                  </a:lnTo>
                  <a:lnTo>
                    <a:pt x="3198569" y="1272952"/>
                  </a:lnTo>
                  <a:lnTo>
                    <a:pt x="3235452" y="1267205"/>
                  </a:lnTo>
                  <a:lnTo>
                    <a:pt x="3270547" y="1274546"/>
                  </a:lnTo>
                  <a:lnTo>
                    <a:pt x="3304353" y="1293527"/>
                  </a:lnTo>
                  <a:lnTo>
                    <a:pt x="3337092" y="1321561"/>
                  </a:lnTo>
                  <a:lnTo>
                    <a:pt x="3368986" y="1356061"/>
                  </a:lnTo>
                  <a:lnTo>
                    <a:pt x="3400257" y="1394439"/>
                  </a:lnTo>
                  <a:lnTo>
                    <a:pt x="3431127" y="1434110"/>
                  </a:lnTo>
                  <a:lnTo>
                    <a:pt x="3461819" y="1472484"/>
                  </a:lnTo>
                  <a:lnTo>
                    <a:pt x="3492554" y="1506977"/>
                  </a:lnTo>
                  <a:lnTo>
                    <a:pt x="3523554" y="1534999"/>
                  </a:lnTo>
                  <a:lnTo>
                    <a:pt x="3555043" y="1553965"/>
                  </a:lnTo>
                  <a:lnTo>
                    <a:pt x="3587242" y="1561287"/>
                  </a:lnTo>
                  <a:lnTo>
                    <a:pt x="3623900" y="1554204"/>
                  </a:lnTo>
                  <a:lnTo>
                    <a:pt x="3661785" y="1533736"/>
                  </a:lnTo>
                  <a:lnTo>
                    <a:pt x="3700433" y="1503161"/>
                  </a:lnTo>
                  <a:lnTo>
                    <a:pt x="3739377" y="1465753"/>
                  </a:lnTo>
                  <a:lnTo>
                    <a:pt x="3778154" y="1424790"/>
                  </a:lnTo>
                  <a:lnTo>
                    <a:pt x="3816299" y="1383547"/>
                  </a:lnTo>
                  <a:lnTo>
                    <a:pt x="3853346" y="1345301"/>
                  </a:lnTo>
                  <a:lnTo>
                    <a:pt x="3888831" y="1313327"/>
                  </a:lnTo>
                  <a:lnTo>
                    <a:pt x="3922289" y="1290903"/>
                  </a:lnTo>
                  <a:lnTo>
                    <a:pt x="3953255" y="1281302"/>
                  </a:lnTo>
                  <a:lnTo>
                    <a:pt x="4030015" y="1315489"/>
                  </a:lnTo>
                  <a:lnTo>
                    <a:pt x="4102798" y="1397634"/>
                  </a:lnTo>
                  <a:lnTo>
                    <a:pt x="4157102" y="1481113"/>
                  </a:lnTo>
                  <a:lnTo>
                    <a:pt x="4178427" y="1519300"/>
                  </a:lnTo>
                  <a:lnTo>
                    <a:pt x="4192524" y="1533270"/>
                  </a:lnTo>
                </a:path>
              </a:pathLst>
            </a:custGeom>
            <a:ln w="9144">
              <a:solidFill>
                <a:srgbClr val="497DBA"/>
              </a:solidFill>
            </a:ln>
          </p:spPr>
          <p:txBody>
            <a:bodyPr wrap="square" lIns="0" tIns="0" rIns="0" bIns="0" rtlCol="0"/>
            <a:lstStyle/>
            <a:p>
              <a:endParaRPr/>
            </a:p>
          </p:txBody>
        </p:sp>
        <p:sp>
          <p:nvSpPr>
            <p:cNvPr id="32" name="object 32"/>
            <p:cNvSpPr/>
            <p:nvPr/>
          </p:nvSpPr>
          <p:spPr>
            <a:xfrm>
              <a:off x="3124961" y="4237481"/>
              <a:ext cx="548640" cy="182880"/>
            </a:xfrm>
            <a:custGeom>
              <a:avLst/>
              <a:gdLst/>
              <a:ahLst/>
              <a:cxnLst/>
              <a:rect l="l" t="t" r="r" b="b"/>
              <a:pathLst>
                <a:path w="548639" h="182879">
                  <a:moveTo>
                    <a:pt x="0" y="91440"/>
                  </a:moveTo>
                  <a:lnTo>
                    <a:pt x="91439" y="0"/>
                  </a:lnTo>
                  <a:lnTo>
                    <a:pt x="91439" y="45720"/>
                  </a:lnTo>
                  <a:lnTo>
                    <a:pt x="457200" y="45720"/>
                  </a:lnTo>
                  <a:lnTo>
                    <a:pt x="457200" y="0"/>
                  </a:lnTo>
                  <a:lnTo>
                    <a:pt x="548639" y="91440"/>
                  </a:lnTo>
                  <a:lnTo>
                    <a:pt x="457200" y="182880"/>
                  </a:lnTo>
                  <a:lnTo>
                    <a:pt x="457200" y="137160"/>
                  </a:lnTo>
                  <a:lnTo>
                    <a:pt x="91439" y="137160"/>
                  </a:lnTo>
                  <a:lnTo>
                    <a:pt x="91439" y="182880"/>
                  </a:lnTo>
                  <a:lnTo>
                    <a:pt x="0" y="91440"/>
                  </a:lnTo>
                  <a:close/>
                </a:path>
              </a:pathLst>
            </a:custGeom>
            <a:ln w="25907">
              <a:solidFill>
                <a:srgbClr val="385D89"/>
              </a:solidFill>
            </a:ln>
          </p:spPr>
          <p:txBody>
            <a:bodyPr wrap="square" lIns="0" tIns="0" rIns="0" bIns="0" rtlCol="0"/>
            <a:lstStyle/>
            <a:p>
              <a:endParaRPr/>
            </a:p>
          </p:txBody>
        </p:sp>
        <p:sp>
          <p:nvSpPr>
            <p:cNvPr id="33" name="object 33"/>
            <p:cNvSpPr/>
            <p:nvPr/>
          </p:nvSpPr>
          <p:spPr>
            <a:xfrm>
              <a:off x="5487161" y="4969001"/>
              <a:ext cx="182880" cy="365760"/>
            </a:xfrm>
            <a:custGeom>
              <a:avLst/>
              <a:gdLst/>
              <a:ahLst/>
              <a:cxnLst/>
              <a:rect l="l" t="t" r="r" b="b"/>
              <a:pathLst>
                <a:path w="182879" h="365760">
                  <a:moveTo>
                    <a:pt x="0" y="91440"/>
                  </a:moveTo>
                  <a:lnTo>
                    <a:pt x="91439" y="0"/>
                  </a:lnTo>
                  <a:lnTo>
                    <a:pt x="182879" y="91440"/>
                  </a:lnTo>
                  <a:lnTo>
                    <a:pt x="137160" y="91440"/>
                  </a:lnTo>
                  <a:lnTo>
                    <a:pt x="137160" y="274320"/>
                  </a:lnTo>
                  <a:lnTo>
                    <a:pt x="182879" y="274320"/>
                  </a:lnTo>
                  <a:lnTo>
                    <a:pt x="91439" y="365760"/>
                  </a:lnTo>
                  <a:lnTo>
                    <a:pt x="0" y="274320"/>
                  </a:lnTo>
                  <a:lnTo>
                    <a:pt x="45720" y="274320"/>
                  </a:lnTo>
                  <a:lnTo>
                    <a:pt x="45720" y="91440"/>
                  </a:lnTo>
                  <a:lnTo>
                    <a:pt x="0" y="91440"/>
                  </a:lnTo>
                  <a:close/>
                </a:path>
              </a:pathLst>
            </a:custGeom>
            <a:ln w="25908">
              <a:solidFill>
                <a:srgbClr val="385D89"/>
              </a:solidFill>
            </a:ln>
          </p:spPr>
          <p:txBody>
            <a:bodyPr wrap="square" lIns="0" tIns="0" rIns="0" bIns="0" rtlCol="0"/>
            <a:lstStyle/>
            <a:p>
              <a:endParaRPr/>
            </a:p>
          </p:txBody>
        </p:sp>
        <p:sp>
          <p:nvSpPr>
            <p:cNvPr id="34" name="object 34"/>
            <p:cNvSpPr/>
            <p:nvPr/>
          </p:nvSpPr>
          <p:spPr>
            <a:xfrm>
              <a:off x="7163561" y="5685282"/>
              <a:ext cx="457200" cy="182880"/>
            </a:xfrm>
            <a:custGeom>
              <a:avLst/>
              <a:gdLst/>
              <a:ahLst/>
              <a:cxnLst/>
              <a:rect l="l" t="t" r="r" b="b"/>
              <a:pathLst>
                <a:path w="457200" h="182879">
                  <a:moveTo>
                    <a:pt x="0" y="91440"/>
                  </a:moveTo>
                  <a:lnTo>
                    <a:pt x="91440" y="0"/>
                  </a:lnTo>
                  <a:lnTo>
                    <a:pt x="91440" y="45720"/>
                  </a:lnTo>
                  <a:lnTo>
                    <a:pt x="457200" y="45720"/>
                  </a:lnTo>
                  <a:lnTo>
                    <a:pt x="457200" y="137160"/>
                  </a:lnTo>
                  <a:lnTo>
                    <a:pt x="91440" y="137160"/>
                  </a:lnTo>
                  <a:lnTo>
                    <a:pt x="91440" y="182880"/>
                  </a:lnTo>
                  <a:lnTo>
                    <a:pt x="0" y="91440"/>
                  </a:lnTo>
                  <a:close/>
                </a:path>
              </a:pathLst>
            </a:custGeom>
            <a:ln w="25908">
              <a:solidFill>
                <a:srgbClr val="385D89"/>
              </a:solidFill>
            </a:ln>
          </p:spPr>
          <p:txBody>
            <a:bodyPr wrap="square" lIns="0" tIns="0" rIns="0" bIns="0" rtlCol="0"/>
            <a:lstStyle/>
            <a:p>
              <a:endParaRPr/>
            </a:p>
          </p:txBody>
        </p:sp>
        <p:sp>
          <p:nvSpPr>
            <p:cNvPr id="35" name="object 35"/>
            <p:cNvSpPr/>
            <p:nvPr/>
          </p:nvSpPr>
          <p:spPr>
            <a:xfrm>
              <a:off x="3652901" y="3043808"/>
              <a:ext cx="3515360" cy="2900045"/>
            </a:xfrm>
            <a:custGeom>
              <a:avLst/>
              <a:gdLst/>
              <a:ahLst/>
              <a:cxnLst/>
              <a:rect l="l" t="t" r="r" b="b"/>
              <a:pathLst>
                <a:path w="3515359" h="2900045">
                  <a:moveTo>
                    <a:pt x="690499" y="766191"/>
                  </a:moveTo>
                  <a:lnTo>
                    <a:pt x="689432" y="761111"/>
                  </a:lnTo>
                  <a:lnTo>
                    <a:pt x="670306" y="669163"/>
                  </a:lnTo>
                  <a:lnTo>
                    <a:pt x="669671" y="665734"/>
                  </a:lnTo>
                  <a:lnTo>
                    <a:pt x="666242" y="663575"/>
                  </a:lnTo>
                  <a:lnTo>
                    <a:pt x="662813" y="664210"/>
                  </a:lnTo>
                  <a:lnTo>
                    <a:pt x="659384" y="664972"/>
                  </a:lnTo>
                  <a:lnTo>
                    <a:pt x="657225" y="668274"/>
                  </a:lnTo>
                  <a:lnTo>
                    <a:pt x="657987" y="671703"/>
                  </a:lnTo>
                  <a:lnTo>
                    <a:pt x="671118" y="735177"/>
                  </a:lnTo>
                  <a:lnTo>
                    <a:pt x="9398" y="0"/>
                  </a:lnTo>
                  <a:lnTo>
                    <a:pt x="0" y="8382"/>
                  </a:lnTo>
                  <a:lnTo>
                    <a:pt x="661733" y="743699"/>
                  </a:lnTo>
                  <a:lnTo>
                    <a:pt x="599948" y="723900"/>
                  </a:lnTo>
                  <a:lnTo>
                    <a:pt x="596646" y="722884"/>
                  </a:lnTo>
                  <a:lnTo>
                    <a:pt x="593090" y="724662"/>
                  </a:lnTo>
                  <a:lnTo>
                    <a:pt x="592074" y="727964"/>
                  </a:lnTo>
                  <a:lnTo>
                    <a:pt x="590931" y="731393"/>
                  </a:lnTo>
                  <a:lnTo>
                    <a:pt x="592836" y="734949"/>
                  </a:lnTo>
                  <a:lnTo>
                    <a:pt x="596138" y="735965"/>
                  </a:lnTo>
                  <a:lnTo>
                    <a:pt x="690499" y="766191"/>
                  </a:lnTo>
                  <a:close/>
                </a:path>
                <a:path w="3515359" h="2900045">
                  <a:moveTo>
                    <a:pt x="3514852" y="846455"/>
                  </a:moveTo>
                  <a:lnTo>
                    <a:pt x="3504946" y="838327"/>
                  </a:lnTo>
                  <a:lnTo>
                    <a:pt x="1851380" y="2867723"/>
                  </a:lnTo>
                  <a:lnTo>
                    <a:pt x="1861439" y="2803880"/>
                  </a:lnTo>
                  <a:lnTo>
                    <a:pt x="1861947" y="2800413"/>
                  </a:lnTo>
                  <a:lnTo>
                    <a:pt x="1859534" y="2797162"/>
                  </a:lnTo>
                  <a:lnTo>
                    <a:pt x="1852676" y="2796070"/>
                  </a:lnTo>
                  <a:lnTo>
                    <a:pt x="1849374" y="2798445"/>
                  </a:lnTo>
                  <a:lnTo>
                    <a:pt x="1848866" y="2801912"/>
                  </a:lnTo>
                  <a:lnTo>
                    <a:pt x="1833499" y="2899816"/>
                  </a:lnTo>
                  <a:lnTo>
                    <a:pt x="1848713" y="2894101"/>
                  </a:lnTo>
                  <a:lnTo>
                    <a:pt x="1929511" y="2863761"/>
                  </a:lnTo>
                  <a:lnTo>
                    <a:pt x="1931162" y="2860103"/>
                  </a:lnTo>
                  <a:lnTo>
                    <a:pt x="1930019" y="2856814"/>
                  </a:lnTo>
                  <a:lnTo>
                    <a:pt x="1928749" y="2853537"/>
                  </a:lnTo>
                  <a:lnTo>
                    <a:pt x="1925066" y="2851874"/>
                  </a:lnTo>
                  <a:lnTo>
                    <a:pt x="1861197" y="2875851"/>
                  </a:lnTo>
                  <a:lnTo>
                    <a:pt x="3514852" y="846455"/>
                  </a:lnTo>
                  <a:close/>
                </a:path>
              </a:pathLst>
            </a:custGeom>
            <a:solidFill>
              <a:srgbClr val="497DBA"/>
            </a:solidFill>
          </p:spPr>
          <p:txBody>
            <a:bodyPr wrap="square" lIns="0" tIns="0" rIns="0" bIns="0" rtlCol="0"/>
            <a:lstStyle/>
            <a:p>
              <a:endParaRPr/>
            </a:p>
          </p:txBody>
        </p:sp>
      </p:grpSp>
      <p:sp>
        <p:nvSpPr>
          <p:cNvPr id="36" name="object 36"/>
          <p:cNvSpPr txBox="1"/>
          <p:nvPr/>
        </p:nvSpPr>
        <p:spPr>
          <a:xfrm>
            <a:off x="7666481" y="5589219"/>
            <a:ext cx="629920" cy="299720"/>
          </a:xfrm>
          <a:prstGeom prst="rect">
            <a:avLst/>
          </a:prstGeom>
        </p:spPr>
        <p:txBody>
          <a:bodyPr vert="horz" wrap="square" lIns="0" tIns="12700" rIns="0" bIns="0" rtlCol="0">
            <a:spAutoFit/>
          </a:bodyPr>
          <a:lstStyle/>
          <a:p>
            <a:pPr marL="12700">
              <a:lnSpc>
                <a:spcPct val="100000"/>
              </a:lnSpc>
              <a:spcBef>
                <a:spcPts val="100"/>
              </a:spcBef>
            </a:pPr>
            <a:r>
              <a:rPr sz="1800" spc="-150" dirty="0">
                <a:latin typeface="Times New Roman"/>
                <a:cs typeface="Times New Roman"/>
              </a:rPr>
              <a:t>W</a:t>
            </a:r>
            <a:r>
              <a:rPr sz="1800" dirty="0">
                <a:latin typeface="Times New Roman"/>
                <a:cs typeface="Times New Roman"/>
              </a:rPr>
              <a:t>av</a:t>
            </a:r>
            <a:r>
              <a:rPr sz="1800" spc="5" dirty="0">
                <a:latin typeface="Times New Roman"/>
                <a:cs typeface="Times New Roman"/>
              </a:rPr>
              <a:t>e</a:t>
            </a:r>
            <a:r>
              <a:rPr sz="1800" spc="-5" dirty="0">
                <a:latin typeface="Times New Roman"/>
                <a:cs typeface="Times New Roman"/>
              </a:rPr>
              <a:t>s</a:t>
            </a:r>
            <a:endParaRPr sz="1800">
              <a:latin typeface="Times New Roman"/>
              <a:cs typeface="Times New Roman"/>
            </a:endParaRPr>
          </a:p>
        </p:txBody>
      </p:sp>
      <p:sp>
        <p:nvSpPr>
          <p:cNvPr id="37" name="object 37"/>
          <p:cNvSpPr txBox="1"/>
          <p:nvPr/>
        </p:nvSpPr>
        <p:spPr>
          <a:xfrm>
            <a:off x="3127375" y="2292923"/>
            <a:ext cx="5067935" cy="1919605"/>
          </a:xfrm>
          <a:prstGeom prst="rect">
            <a:avLst/>
          </a:prstGeom>
        </p:spPr>
        <p:txBody>
          <a:bodyPr vert="horz" wrap="square" lIns="0" tIns="118745" rIns="0" bIns="0" rtlCol="0">
            <a:spAutoFit/>
          </a:bodyPr>
          <a:lstStyle/>
          <a:p>
            <a:pPr marL="3263900">
              <a:lnSpc>
                <a:spcPct val="100000"/>
              </a:lnSpc>
              <a:spcBef>
                <a:spcPts val="935"/>
              </a:spcBef>
            </a:pPr>
            <a:r>
              <a:rPr sz="1800" spc="-45" dirty="0">
                <a:latin typeface="Times New Roman"/>
                <a:cs typeface="Times New Roman"/>
              </a:rPr>
              <a:t>Valve</a:t>
            </a:r>
            <a:endParaRPr sz="1800">
              <a:latin typeface="Times New Roman"/>
              <a:cs typeface="Times New Roman"/>
            </a:endParaRPr>
          </a:p>
          <a:p>
            <a:pPr marL="12700">
              <a:lnSpc>
                <a:spcPct val="100000"/>
              </a:lnSpc>
              <a:spcBef>
                <a:spcPts val="840"/>
              </a:spcBef>
            </a:pPr>
            <a:r>
              <a:rPr sz="1800" dirty="0">
                <a:latin typeface="Times New Roman"/>
                <a:cs typeface="Times New Roman"/>
              </a:rPr>
              <a:t>Air</a:t>
            </a:r>
            <a:r>
              <a:rPr sz="1800" spc="-50" dirty="0">
                <a:latin typeface="Times New Roman"/>
                <a:cs typeface="Times New Roman"/>
              </a:rPr>
              <a:t> </a:t>
            </a:r>
            <a:r>
              <a:rPr sz="1800" dirty="0">
                <a:latin typeface="Times New Roman"/>
                <a:cs typeface="Times New Roman"/>
              </a:rPr>
              <a:t>turbine</a:t>
            </a:r>
            <a:endParaRPr sz="1800">
              <a:latin typeface="Times New Roman"/>
              <a:cs typeface="Times New Roman"/>
            </a:endParaRPr>
          </a:p>
          <a:p>
            <a:pPr>
              <a:lnSpc>
                <a:spcPct val="100000"/>
              </a:lnSpc>
            </a:pPr>
            <a:endParaRPr sz="2000">
              <a:latin typeface="Times New Roman"/>
              <a:cs typeface="Times New Roman"/>
            </a:endParaRPr>
          </a:p>
          <a:p>
            <a:pPr>
              <a:lnSpc>
                <a:spcPct val="100000"/>
              </a:lnSpc>
              <a:spcBef>
                <a:spcPts val="15"/>
              </a:spcBef>
            </a:pPr>
            <a:endParaRPr sz="1850">
              <a:latin typeface="Times New Roman"/>
              <a:cs typeface="Times New Roman"/>
            </a:endParaRPr>
          </a:p>
          <a:p>
            <a:pPr marR="5080" algn="r">
              <a:lnSpc>
                <a:spcPct val="100000"/>
              </a:lnSpc>
            </a:pPr>
            <a:r>
              <a:rPr sz="1800" spc="-30" dirty="0">
                <a:latin typeface="Times New Roman"/>
                <a:cs typeface="Times New Roman"/>
              </a:rPr>
              <a:t>Water</a:t>
            </a:r>
            <a:r>
              <a:rPr sz="1800" spc="-35" dirty="0">
                <a:latin typeface="Times New Roman"/>
                <a:cs typeface="Times New Roman"/>
              </a:rPr>
              <a:t> </a:t>
            </a:r>
            <a:r>
              <a:rPr sz="1800" spc="-5" dirty="0">
                <a:latin typeface="Times New Roman"/>
                <a:cs typeface="Times New Roman"/>
              </a:rPr>
              <a:t>Column</a:t>
            </a:r>
            <a:endParaRPr sz="1800">
              <a:latin typeface="Times New Roman"/>
              <a:cs typeface="Times New Roman"/>
            </a:endParaRPr>
          </a:p>
          <a:p>
            <a:pPr marL="129539">
              <a:lnSpc>
                <a:spcPct val="100000"/>
              </a:lnSpc>
              <a:spcBef>
                <a:spcPts val="155"/>
              </a:spcBef>
            </a:pPr>
            <a:r>
              <a:rPr sz="1800" spc="-5" dirty="0">
                <a:latin typeface="Times New Roman"/>
                <a:cs typeface="Times New Roman"/>
              </a:rPr>
              <a:t>Air</a:t>
            </a:r>
            <a:endParaRPr sz="1800">
              <a:latin typeface="Times New Roman"/>
              <a:cs typeface="Times New Roman"/>
            </a:endParaRPr>
          </a:p>
        </p:txBody>
      </p:sp>
      <p:sp>
        <p:nvSpPr>
          <p:cNvPr id="38" name="object 38"/>
          <p:cNvSpPr txBox="1"/>
          <p:nvPr/>
        </p:nvSpPr>
        <p:spPr>
          <a:xfrm>
            <a:off x="5683377" y="4914392"/>
            <a:ext cx="3302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Air</a:t>
            </a:r>
            <a:endParaRPr sz="1800">
              <a:latin typeface="Times New Roman"/>
              <a:cs typeface="Times New Roman"/>
            </a:endParaRPr>
          </a:p>
        </p:txBody>
      </p:sp>
      <p:sp>
        <p:nvSpPr>
          <p:cNvPr id="39" name="object 39"/>
          <p:cNvSpPr txBox="1"/>
          <p:nvPr/>
        </p:nvSpPr>
        <p:spPr>
          <a:xfrm>
            <a:off x="3660775" y="6438696"/>
            <a:ext cx="34156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Fig:</a:t>
            </a:r>
            <a:r>
              <a:rPr sz="1800" spc="-20" dirty="0">
                <a:latin typeface="Times New Roman"/>
                <a:cs typeface="Times New Roman"/>
              </a:rPr>
              <a:t> </a:t>
            </a:r>
            <a:r>
              <a:rPr sz="1800" dirty="0">
                <a:latin typeface="Times New Roman"/>
                <a:cs typeface="Times New Roman"/>
              </a:rPr>
              <a:t>Oscillating</a:t>
            </a:r>
            <a:r>
              <a:rPr sz="1800" spc="-35" dirty="0">
                <a:latin typeface="Times New Roman"/>
                <a:cs typeface="Times New Roman"/>
              </a:rPr>
              <a:t> </a:t>
            </a:r>
            <a:r>
              <a:rPr sz="1800" dirty="0">
                <a:latin typeface="Times New Roman"/>
                <a:cs typeface="Times New Roman"/>
              </a:rPr>
              <a:t>water</a:t>
            </a:r>
            <a:r>
              <a:rPr sz="1800" spc="-15" dirty="0">
                <a:latin typeface="Times New Roman"/>
                <a:cs typeface="Times New Roman"/>
              </a:rPr>
              <a:t> </a:t>
            </a:r>
            <a:r>
              <a:rPr sz="1800" dirty="0">
                <a:latin typeface="Times New Roman"/>
                <a:cs typeface="Times New Roman"/>
              </a:rPr>
              <a:t>column</a:t>
            </a:r>
            <a:r>
              <a:rPr sz="1800" spc="-30" dirty="0">
                <a:latin typeface="Times New Roman"/>
                <a:cs typeface="Times New Roman"/>
              </a:rPr>
              <a:t> </a:t>
            </a:r>
            <a:r>
              <a:rPr sz="1800" dirty="0">
                <a:latin typeface="Times New Roman"/>
                <a:cs typeface="Times New Roman"/>
              </a:rPr>
              <a:t>device</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11718" y="6445541"/>
            <a:ext cx="196215" cy="196215"/>
          </a:xfrm>
          <a:prstGeom prst="rect">
            <a:avLst/>
          </a:prstGeom>
        </p:spPr>
        <p:txBody>
          <a:bodyPr vert="horz" wrap="square" lIns="0" tIns="0" rIns="0" bIns="0" rtlCol="0">
            <a:spAutoFit/>
          </a:bodyPr>
          <a:lstStyle/>
          <a:p>
            <a:pPr marL="12700">
              <a:lnSpc>
                <a:spcPts val="1430"/>
              </a:lnSpc>
            </a:pPr>
            <a:r>
              <a:rPr sz="1200" dirty="0">
                <a:solidFill>
                  <a:srgbClr val="888888"/>
                </a:solidFill>
                <a:latin typeface="Arial MT"/>
                <a:cs typeface="Arial MT"/>
              </a:rPr>
              <a:t>88</a:t>
            </a:r>
            <a:endParaRPr sz="1200">
              <a:latin typeface="Arial MT"/>
              <a:cs typeface="Arial MT"/>
            </a:endParaRPr>
          </a:p>
        </p:txBody>
      </p:sp>
      <p:sp>
        <p:nvSpPr>
          <p:cNvPr id="2" name="object 2"/>
          <p:cNvSpPr txBox="1"/>
          <p:nvPr/>
        </p:nvSpPr>
        <p:spPr>
          <a:xfrm>
            <a:off x="78739" y="118973"/>
            <a:ext cx="8938895" cy="5970270"/>
          </a:xfrm>
          <a:prstGeom prst="rect">
            <a:avLst/>
          </a:prstGeom>
        </p:spPr>
        <p:txBody>
          <a:bodyPr vert="horz" wrap="square" lIns="0" tIns="165100" rIns="0" bIns="0" rtlCol="0">
            <a:spAutoFit/>
          </a:bodyPr>
          <a:lstStyle/>
          <a:p>
            <a:pPr marL="12700">
              <a:lnSpc>
                <a:spcPct val="100000"/>
              </a:lnSpc>
              <a:spcBef>
                <a:spcPts val="1300"/>
              </a:spcBef>
            </a:pPr>
            <a:r>
              <a:rPr sz="2000" dirty="0">
                <a:latin typeface="Times New Roman"/>
                <a:cs typeface="Times New Roman"/>
              </a:rPr>
              <a:t>The </a:t>
            </a:r>
            <a:r>
              <a:rPr sz="2000" spc="-10" dirty="0">
                <a:latin typeface="Times New Roman"/>
                <a:cs typeface="Times New Roman"/>
              </a:rPr>
              <a:t>most</a:t>
            </a:r>
            <a:r>
              <a:rPr sz="2000" dirty="0">
                <a:latin typeface="Times New Roman"/>
                <a:cs typeface="Times New Roman"/>
              </a:rPr>
              <a:t> </a:t>
            </a:r>
            <a:r>
              <a:rPr sz="2000" spc="-5" dirty="0">
                <a:latin typeface="Times New Roman"/>
                <a:cs typeface="Times New Roman"/>
              </a:rPr>
              <a:t>significant</a:t>
            </a:r>
            <a:r>
              <a:rPr sz="2000" spc="-45" dirty="0">
                <a:latin typeface="Times New Roman"/>
                <a:cs typeface="Times New Roman"/>
              </a:rPr>
              <a:t> </a:t>
            </a:r>
            <a:r>
              <a:rPr sz="2000" dirty="0">
                <a:latin typeface="Times New Roman"/>
                <a:cs typeface="Times New Roman"/>
              </a:rPr>
              <a:t>parts</a:t>
            </a:r>
            <a:r>
              <a:rPr sz="2000" spc="-2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an </a:t>
            </a:r>
            <a:r>
              <a:rPr sz="2000" spc="5" dirty="0">
                <a:latin typeface="Times New Roman"/>
                <a:cs typeface="Times New Roman"/>
              </a:rPr>
              <a:t>OWC</a:t>
            </a:r>
            <a:r>
              <a:rPr sz="2000" spc="-20"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as</a:t>
            </a:r>
            <a:r>
              <a:rPr sz="2000" spc="-5" dirty="0">
                <a:latin typeface="Times New Roman"/>
                <a:cs typeface="Times New Roman"/>
              </a:rPr>
              <a:t> </a:t>
            </a:r>
            <a:r>
              <a:rPr sz="2000" dirty="0">
                <a:latin typeface="Times New Roman"/>
                <a:cs typeface="Times New Roman"/>
              </a:rPr>
              <a:t>follows:</a:t>
            </a:r>
            <a:endParaRPr sz="2000">
              <a:latin typeface="Times New Roman"/>
              <a:cs typeface="Times New Roman"/>
            </a:endParaRPr>
          </a:p>
          <a:p>
            <a:pPr marL="393700" marR="276860" indent="-381000">
              <a:lnSpc>
                <a:spcPts val="3600"/>
              </a:lnSpc>
              <a:spcBef>
                <a:spcPts val="320"/>
              </a:spcBef>
              <a:buChar char="*"/>
              <a:tabLst>
                <a:tab pos="389255" algn="l"/>
                <a:tab pos="389890" algn="l"/>
              </a:tabLst>
            </a:pP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collector</a:t>
            </a:r>
            <a:r>
              <a:rPr sz="2000" spc="-20" dirty="0">
                <a:latin typeface="Times New Roman"/>
                <a:cs typeface="Times New Roman"/>
              </a:rPr>
              <a:t> </a:t>
            </a:r>
            <a:r>
              <a:rPr sz="2000" dirty="0">
                <a:latin typeface="Times New Roman"/>
                <a:cs typeface="Times New Roman"/>
              </a:rPr>
              <a:t>structure</a:t>
            </a:r>
            <a:r>
              <a:rPr sz="2000" spc="-30" dirty="0">
                <a:latin typeface="Times New Roman"/>
                <a:cs typeface="Times New Roman"/>
              </a:rPr>
              <a:t> </a:t>
            </a:r>
            <a:r>
              <a:rPr sz="2000" dirty="0">
                <a:latin typeface="Times New Roman"/>
                <a:cs typeface="Times New Roman"/>
              </a:rPr>
              <a:t>:</a:t>
            </a:r>
            <a:r>
              <a:rPr sz="2000" spc="47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collector</a:t>
            </a:r>
            <a:r>
              <a:rPr sz="2000" spc="-25" dirty="0">
                <a:latin typeface="Times New Roman"/>
                <a:cs typeface="Times New Roman"/>
              </a:rPr>
              <a:t> </a:t>
            </a:r>
            <a:r>
              <a:rPr sz="2000" spc="-5" dirty="0">
                <a:latin typeface="Times New Roman"/>
                <a:cs typeface="Times New Roman"/>
              </a:rPr>
              <a:t>geometry</a:t>
            </a:r>
            <a:r>
              <a:rPr sz="2000" dirty="0">
                <a:latin typeface="Times New Roman"/>
                <a:cs typeface="Times New Roman"/>
              </a:rPr>
              <a:t> depends</a:t>
            </a:r>
            <a:r>
              <a:rPr sz="2000" spc="-35" dirty="0">
                <a:latin typeface="Times New Roman"/>
                <a:cs typeface="Times New Roman"/>
              </a:rPr>
              <a:t> </a:t>
            </a:r>
            <a:r>
              <a:rPr sz="2000" dirty="0">
                <a:latin typeface="Times New Roman"/>
                <a:cs typeface="Times New Roman"/>
              </a:rPr>
              <a:t>upon</a:t>
            </a:r>
            <a:r>
              <a:rPr sz="2000" spc="-15" dirty="0">
                <a:latin typeface="Times New Roman"/>
                <a:cs typeface="Times New Roman"/>
              </a:rPr>
              <a:t> </a:t>
            </a:r>
            <a:r>
              <a:rPr sz="2000" dirty="0">
                <a:latin typeface="Times New Roman"/>
                <a:cs typeface="Times New Roman"/>
              </a:rPr>
              <a:t>the power</a:t>
            </a:r>
            <a:r>
              <a:rPr sz="2000" spc="-20" dirty="0">
                <a:latin typeface="Times New Roman"/>
                <a:cs typeface="Times New Roman"/>
              </a:rPr>
              <a:t> </a:t>
            </a:r>
            <a:r>
              <a:rPr sz="2000" dirty="0">
                <a:latin typeface="Times New Roman"/>
                <a:cs typeface="Times New Roman"/>
              </a:rPr>
              <a:t>capture </a:t>
            </a:r>
            <a:r>
              <a:rPr sz="2000" spc="-484" dirty="0">
                <a:latin typeface="Times New Roman"/>
                <a:cs typeface="Times New Roman"/>
              </a:rPr>
              <a:t> </a:t>
            </a:r>
            <a:r>
              <a:rPr sz="2000" dirty="0">
                <a:latin typeface="Times New Roman"/>
                <a:cs typeface="Times New Roman"/>
              </a:rPr>
              <a:t>and</a:t>
            </a:r>
            <a:r>
              <a:rPr sz="2000" spc="-20" dirty="0">
                <a:latin typeface="Times New Roman"/>
                <a:cs typeface="Times New Roman"/>
              </a:rPr>
              <a:t> </a:t>
            </a:r>
            <a:r>
              <a:rPr sz="2000" spc="-5" dirty="0">
                <a:latin typeface="Times New Roman"/>
                <a:cs typeface="Times New Roman"/>
              </a:rPr>
              <a:t>must</a:t>
            </a:r>
            <a:r>
              <a:rPr sz="2000" dirty="0">
                <a:latin typeface="Times New Roman"/>
                <a:cs typeface="Times New Roman"/>
              </a:rPr>
              <a:t> be</a:t>
            </a:r>
            <a:r>
              <a:rPr sz="2000" spc="-5" dirty="0">
                <a:latin typeface="Times New Roman"/>
                <a:cs typeface="Times New Roman"/>
              </a:rPr>
              <a:t> </a:t>
            </a:r>
            <a:r>
              <a:rPr sz="2000" dirty="0">
                <a:latin typeface="Times New Roman"/>
                <a:cs typeface="Times New Roman"/>
              </a:rPr>
              <a:t>designed</a:t>
            </a:r>
            <a:r>
              <a:rPr sz="2000" spc="-4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suit</a:t>
            </a:r>
            <a:r>
              <a:rPr sz="2000" spc="-3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prevailing</a:t>
            </a:r>
            <a:r>
              <a:rPr sz="2000" spc="-40" dirty="0">
                <a:latin typeface="Times New Roman"/>
                <a:cs typeface="Times New Roman"/>
              </a:rPr>
              <a:t> </a:t>
            </a:r>
            <a:r>
              <a:rPr sz="2000" dirty="0">
                <a:latin typeface="Times New Roman"/>
                <a:cs typeface="Times New Roman"/>
              </a:rPr>
              <a:t>wave</a:t>
            </a:r>
            <a:r>
              <a:rPr sz="2000" spc="-25" dirty="0">
                <a:latin typeface="Times New Roman"/>
                <a:cs typeface="Times New Roman"/>
              </a:rPr>
              <a:t> </a:t>
            </a:r>
            <a:r>
              <a:rPr sz="2000" spc="-5" dirty="0">
                <a:latin typeface="Times New Roman"/>
                <a:cs typeface="Times New Roman"/>
              </a:rPr>
              <a:t>climate.</a:t>
            </a:r>
            <a:endParaRPr sz="2000">
              <a:latin typeface="Times New Roman"/>
              <a:cs typeface="Times New Roman"/>
            </a:endParaRPr>
          </a:p>
          <a:p>
            <a:pPr marL="393700" marR="492125" indent="-381000">
              <a:lnSpc>
                <a:spcPts val="3600"/>
              </a:lnSpc>
              <a:buChar char="*"/>
              <a:tabLst>
                <a:tab pos="389255" algn="l"/>
                <a:tab pos="389890" algn="l"/>
              </a:tabLst>
            </a:pP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turbine:</a:t>
            </a:r>
            <a:r>
              <a:rPr sz="2000" spc="43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bi-directional,</a:t>
            </a:r>
            <a:r>
              <a:rPr sz="2000" spc="-40" dirty="0">
                <a:latin typeface="Times New Roman"/>
                <a:cs typeface="Times New Roman"/>
              </a:rPr>
              <a:t> </a:t>
            </a:r>
            <a:r>
              <a:rPr sz="2000" dirty="0">
                <a:latin typeface="Times New Roman"/>
                <a:cs typeface="Times New Roman"/>
              </a:rPr>
              <a:t>axial</a:t>
            </a:r>
            <a:r>
              <a:rPr sz="2000" spc="-10" dirty="0">
                <a:latin typeface="Times New Roman"/>
                <a:cs typeface="Times New Roman"/>
              </a:rPr>
              <a:t> </a:t>
            </a:r>
            <a:r>
              <a:rPr sz="2000" dirty="0">
                <a:latin typeface="Times New Roman"/>
                <a:cs typeface="Times New Roman"/>
              </a:rPr>
              <a:t>flow</a:t>
            </a:r>
            <a:r>
              <a:rPr sz="2000" spc="-10" dirty="0">
                <a:latin typeface="Times New Roman"/>
                <a:cs typeface="Times New Roman"/>
              </a:rPr>
              <a:t> </a:t>
            </a:r>
            <a:r>
              <a:rPr sz="2000" spc="-5" dirty="0">
                <a:latin typeface="Times New Roman"/>
                <a:cs typeface="Times New Roman"/>
              </a:rPr>
              <a:t>wells</a:t>
            </a:r>
            <a:r>
              <a:rPr sz="2000" spc="-15" dirty="0">
                <a:latin typeface="Times New Roman"/>
                <a:cs typeface="Times New Roman"/>
              </a:rPr>
              <a:t> </a:t>
            </a:r>
            <a:r>
              <a:rPr sz="2000" dirty="0">
                <a:latin typeface="Times New Roman"/>
                <a:cs typeface="Times New Roman"/>
              </a:rPr>
              <a:t>turbine</a:t>
            </a:r>
            <a:r>
              <a:rPr sz="2000" spc="-30" dirty="0">
                <a:latin typeface="Times New Roman"/>
                <a:cs typeface="Times New Roman"/>
              </a:rPr>
              <a:t> </a:t>
            </a:r>
            <a:r>
              <a:rPr sz="2000" dirty="0">
                <a:latin typeface="Times New Roman"/>
                <a:cs typeface="Times New Roman"/>
              </a:rPr>
              <a:t>has</a:t>
            </a:r>
            <a:r>
              <a:rPr sz="2000" spc="-10" dirty="0">
                <a:latin typeface="Times New Roman"/>
                <a:cs typeface="Times New Roman"/>
              </a:rPr>
              <a:t> </a:t>
            </a:r>
            <a:r>
              <a:rPr sz="2000" dirty="0">
                <a:latin typeface="Times New Roman"/>
                <a:cs typeface="Times New Roman"/>
              </a:rPr>
              <a:t>been used</a:t>
            </a:r>
            <a:r>
              <a:rPr sz="2000" spc="-10" dirty="0">
                <a:latin typeface="Times New Roman"/>
                <a:cs typeface="Times New Roman"/>
              </a:rPr>
              <a:t> </a:t>
            </a:r>
            <a:r>
              <a:rPr sz="2000" dirty="0">
                <a:latin typeface="Times New Roman"/>
                <a:cs typeface="Times New Roman"/>
              </a:rPr>
              <a:t>in</a:t>
            </a:r>
            <a:r>
              <a:rPr sz="2000" spc="-15" dirty="0">
                <a:latin typeface="Times New Roman"/>
                <a:cs typeface="Times New Roman"/>
              </a:rPr>
              <a:t> </a:t>
            </a:r>
            <a:r>
              <a:rPr sz="2000" spc="-5" dirty="0">
                <a:latin typeface="Times New Roman"/>
                <a:cs typeface="Times New Roman"/>
              </a:rPr>
              <a:t>some </a:t>
            </a:r>
            <a:r>
              <a:rPr sz="2000" spc="-484" dirty="0">
                <a:latin typeface="Times New Roman"/>
                <a:cs typeface="Times New Roman"/>
              </a:rPr>
              <a:t> </a:t>
            </a:r>
            <a:r>
              <a:rPr sz="2000" spc="5" dirty="0">
                <a:latin typeface="Times New Roman"/>
                <a:cs typeface="Times New Roman"/>
              </a:rPr>
              <a:t>OWC</a:t>
            </a:r>
            <a:r>
              <a:rPr sz="2000" spc="-30" dirty="0">
                <a:latin typeface="Times New Roman"/>
                <a:cs typeface="Times New Roman"/>
              </a:rPr>
              <a:t> </a:t>
            </a:r>
            <a:r>
              <a:rPr sz="2000" spc="-5" dirty="0">
                <a:latin typeface="Times New Roman"/>
                <a:cs typeface="Times New Roman"/>
              </a:rPr>
              <a:t>prototypes.</a:t>
            </a:r>
            <a:endParaRPr sz="2000">
              <a:latin typeface="Times New Roman"/>
              <a:cs typeface="Times New Roman"/>
            </a:endParaRPr>
          </a:p>
          <a:p>
            <a:pPr>
              <a:lnSpc>
                <a:spcPct val="100000"/>
              </a:lnSpc>
            </a:pPr>
            <a:endParaRPr sz="2200">
              <a:latin typeface="Times New Roman"/>
              <a:cs typeface="Times New Roman"/>
            </a:endParaRPr>
          </a:p>
          <a:p>
            <a:pPr marL="12700">
              <a:lnSpc>
                <a:spcPct val="100000"/>
              </a:lnSpc>
              <a:spcBef>
                <a:spcPts val="1955"/>
              </a:spcBef>
            </a:pPr>
            <a:r>
              <a:rPr sz="2000" b="1" i="1" spc="-15" dirty="0">
                <a:latin typeface="Times New Roman"/>
                <a:cs typeface="Times New Roman"/>
              </a:rPr>
              <a:t>TAPCHAN:-</a:t>
            </a:r>
            <a:endParaRPr sz="2000">
              <a:latin typeface="Times New Roman"/>
              <a:cs typeface="Times New Roman"/>
            </a:endParaRPr>
          </a:p>
          <a:p>
            <a:pPr marL="12700" marR="5080" indent="1828800">
              <a:lnSpc>
                <a:spcPct val="150000"/>
              </a:lnSpc>
            </a:pPr>
            <a:r>
              <a:rPr sz="2000" dirty="0">
                <a:latin typeface="Times New Roman"/>
                <a:cs typeface="Times New Roman"/>
              </a:rPr>
              <a:t>The</a:t>
            </a:r>
            <a:r>
              <a:rPr sz="2000" spc="-45" dirty="0">
                <a:latin typeface="Times New Roman"/>
                <a:cs typeface="Times New Roman"/>
              </a:rPr>
              <a:t> </a:t>
            </a:r>
            <a:r>
              <a:rPr sz="2000" spc="-25" dirty="0">
                <a:latin typeface="Times New Roman"/>
                <a:cs typeface="Times New Roman"/>
              </a:rPr>
              <a:t>TAPCHAN</a:t>
            </a:r>
            <a:r>
              <a:rPr sz="2000" spc="5" dirty="0">
                <a:latin typeface="Times New Roman"/>
                <a:cs typeface="Times New Roman"/>
              </a:rPr>
              <a:t> </a:t>
            </a:r>
            <a:r>
              <a:rPr sz="2000" spc="-20" dirty="0">
                <a:latin typeface="Times New Roman"/>
                <a:cs typeface="Times New Roman"/>
              </a:rPr>
              <a:t>(TAPered </a:t>
            </a:r>
            <a:r>
              <a:rPr sz="2000" dirty="0">
                <a:latin typeface="Times New Roman"/>
                <a:cs typeface="Times New Roman"/>
              </a:rPr>
              <a:t>CHANnel)</a:t>
            </a:r>
            <a:r>
              <a:rPr sz="2000" spc="-15"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structure</a:t>
            </a:r>
            <a:r>
              <a:rPr sz="2000" spc="-40" dirty="0">
                <a:latin typeface="Times New Roman"/>
                <a:cs typeface="Times New Roman"/>
              </a:rPr>
              <a:t> </a:t>
            </a:r>
            <a:r>
              <a:rPr sz="2000" dirty="0">
                <a:latin typeface="Times New Roman"/>
                <a:cs typeface="Times New Roman"/>
              </a:rPr>
              <a:t>which</a:t>
            </a:r>
            <a:r>
              <a:rPr sz="2000" spc="-10" dirty="0">
                <a:latin typeface="Times New Roman"/>
                <a:cs typeface="Times New Roman"/>
              </a:rPr>
              <a:t> </a:t>
            </a:r>
            <a:r>
              <a:rPr sz="2000" dirty="0">
                <a:latin typeface="Times New Roman"/>
                <a:cs typeface="Times New Roman"/>
              </a:rPr>
              <a:t>narrows</a:t>
            </a:r>
            <a:r>
              <a:rPr sz="2000" spc="-35" dirty="0">
                <a:latin typeface="Times New Roman"/>
                <a:cs typeface="Times New Roman"/>
              </a:rPr>
              <a:t> </a:t>
            </a:r>
            <a:r>
              <a:rPr sz="2000" spc="-5" dirty="0">
                <a:latin typeface="Times New Roman"/>
                <a:cs typeface="Times New Roman"/>
              </a:rPr>
              <a:t>its </a:t>
            </a:r>
            <a:r>
              <a:rPr sz="2000" spc="-484" dirty="0">
                <a:latin typeface="Times New Roman"/>
                <a:cs typeface="Times New Roman"/>
              </a:rPr>
              <a:t> </a:t>
            </a:r>
            <a:r>
              <a:rPr sz="2000" spc="-5" dirty="0">
                <a:latin typeface="Times New Roman"/>
                <a:cs typeface="Times New Roman"/>
              </a:rPr>
              <a:t>walls </a:t>
            </a:r>
            <a:r>
              <a:rPr sz="2000" dirty="0">
                <a:latin typeface="Times New Roman"/>
                <a:cs typeface="Times New Roman"/>
              </a:rPr>
              <a:t>resulting the raising of </a:t>
            </a:r>
            <a:r>
              <a:rPr sz="2000" spc="-5" dirty="0">
                <a:latin typeface="Times New Roman"/>
                <a:cs typeface="Times New Roman"/>
              </a:rPr>
              <a:t>mean </a:t>
            </a:r>
            <a:r>
              <a:rPr sz="2000" dirty="0">
                <a:latin typeface="Times New Roman"/>
                <a:cs typeface="Times New Roman"/>
              </a:rPr>
              <a:t>level of water wave. As waves propagate up the </a:t>
            </a:r>
            <a:r>
              <a:rPr sz="2000" spc="5" dirty="0">
                <a:latin typeface="Times New Roman"/>
                <a:cs typeface="Times New Roman"/>
              </a:rPr>
              <a:t> </a:t>
            </a:r>
            <a:r>
              <a:rPr sz="2000" dirty="0">
                <a:latin typeface="Times New Roman"/>
                <a:cs typeface="Times New Roman"/>
              </a:rPr>
              <a:t>channel the wave height is </a:t>
            </a:r>
            <a:r>
              <a:rPr sz="2000" spc="-5" dirty="0">
                <a:latin typeface="Times New Roman"/>
                <a:cs typeface="Times New Roman"/>
              </a:rPr>
              <a:t>amplified </a:t>
            </a:r>
            <a:r>
              <a:rPr sz="2000" dirty="0">
                <a:latin typeface="Times New Roman"/>
                <a:cs typeface="Times New Roman"/>
              </a:rPr>
              <a:t>until the wave crests </a:t>
            </a:r>
            <a:r>
              <a:rPr sz="2000" spc="-5" dirty="0">
                <a:latin typeface="Times New Roman"/>
                <a:cs typeface="Times New Roman"/>
              </a:rPr>
              <a:t>spill </a:t>
            </a:r>
            <a:r>
              <a:rPr sz="2000" dirty="0">
                <a:latin typeface="Times New Roman"/>
                <a:cs typeface="Times New Roman"/>
              </a:rPr>
              <a:t>over the </a:t>
            </a:r>
            <a:r>
              <a:rPr sz="2000" spc="-5" dirty="0">
                <a:latin typeface="Times New Roman"/>
                <a:cs typeface="Times New Roman"/>
              </a:rPr>
              <a:t>walls </a:t>
            </a:r>
            <a:r>
              <a:rPr sz="2000" dirty="0">
                <a:latin typeface="Times New Roman"/>
                <a:cs typeface="Times New Roman"/>
              </a:rPr>
              <a:t>into a </a:t>
            </a:r>
            <a:r>
              <a:rPr sz="2000" spc="5" dirty="0">
                <a:latin typeface="Times New Roman"/>
                <a:cs typeface="Times New Roman"/>
              </a:rPr>
              <a:t> </a:t>
            </a:r>
            <a:r>
              <a:rPr sz="2000" spc="-15" dirty="0">
                <a:latin typeface="Times New Roman"/>
                <a:cs typeface="Times New Roman"/>
              </a:rPr>
              <a:t>reservoir.</a:t>
            </a:r>
            <a:r>
              <a:rPr sz="2000" spc="-10" dirty="0">
                <a:latin typeface="Times New Roman"/>
                <a:cs typeface="Times New Roman"/>
              </a:rPr>
              <a:t> </a:t>
            </a:r>
            <a:r>
              <a:rPr sz="2000" dirty="0">
                <a:latin typeface="Times New Roman"/>
                <a:cs typeface="Times New Roman"/>
              </a:rPr>
              <a:t>This supply of wave water</a:t>
            </a:r>
            <a:r>
              <a:rPr sz="2000" spc="5" dirty="0">
                <a:latin typeface="Times New Roman"/>
                <a:cs typeface="Times New Roman"/>
              </a:rPr>
              <a:t> </a:t>
            </a:r>
            <a:r>
              <a:rPr sz="2000" dirty="0">
                <a:latin typeface="Times New Roman"/>
                <a:cs typeface="Times New Roman"/>
              </a:rPr>
              <a:t>provides a conventional </a:t>
            </a:r>
            <a:r>
              <a:rPr sz="2000" spc="5" dirty="0">
                <a:latin typeface="Times New Roman"/>
                <a:cs typeface="Times New Roman"/>
              </a:rPr>
              <a:t>low-head </a:t>
            </a:r>
            <a:r>
              <a:rPr sz="2000" dirty="0">
                <a:latin typeface="Times New Roman"/>
                <a:cs typeface="Times New Roman"/>
              </a:rPr>
              <a:t>turbine. The </a:t>
            </a:r>
            <a:r>
              <a:rPr sz="2000" spc="5" dirty="0">
                <a:latin typeface="Times New Roman"/>
                <a:cs typeface="Times New Roman"/>
              </a:rPr>
              <a:t> </a:t>
            </a:r>
            <a:r>
              <a:rPr sz="2000" dirty="0">
                <a:latin typeface="Times New Roman"/>
                <a:cs typeface="Times New Roman"/>
              </a:rPr>
              <a:t>power </a:t>
            </a:r>
            <a:r>
              <a:rPr sz="2000" spc="-5" dirty="0">
                <a:latin typeface="Times New Roman"/>
                <a:cs typeface="Times New Roman"/>
              </a:rPr>
              <a:t>takeoff</a:t>
            </a:r>
            <a:r>
              <a:rPr sz="2000" spc="490" dirty="0">
                <a:latin typeface="Times New Roman"/>
                <a:cs typeface="Times New Roman"/>
              </a:rPr>
              <a:t> </a:t>
            </a:r>
            <a:r>
              <a:rPr sz="2000" dirty="0">
                <a:latin typeface="Times New Roman"/>
                <a:cs typeface="Times New Roman"/>
              </a:rPr>
              <a:t>is akin to a </a:t>
            </a:r>
            <a:r>
              <a:rPr sz="2000" spc="-10" dirty="0">
                <a:latin typeface="Times New Roman"/>
                <a:cs typeface="Times New Roman"/>
              </a:rPr>
              <a:t>small </a:t>
            </a:r>
            <a:r>
              <a:rPr sz="2000" dirty="0">
                <a:latin typeface="Times New Roman"/>
                <a:cs typeface="Times New Roman"/>
              </a:rPr>
              <a:t>low-head </a:t>
            </a:r>
            <a:r>
              <a:rPr sz="2000" spc="-5" dirty="0">
                <a:latin typeface="Times New Roman"/>
                <a:cs typeface="Times New Roman"/>
              </a:rPr>
              <a:t>scheme, </a:t>
            </a:r>
            <a:r>
              <a:rPr sz="2000" dirty="0">
                <a:latin typeface="Times New Roman"/>
                <a:cs typeface="Times New Roman"/>
              </a:rPr>
              <a:t>the technology for which is </a:t>
            </a:r>
            <a:r>
              <a:rPr sz="2000" spc="5" dirty="0">
                <a:latin typeface="Times New Roman"/>
                <a:cs typeface="Times New Roman"/>
              </a:rPr>
              <a:t> </a:t>
            </a:r>
            <a:r>
              <a:rPr sz="2000" spc="-5" dirty="0">
                <a:latin typeface="Times New Roman"/>
                <a:cs typeface="Times New Roman"/>
              </a:rPr>
              <a:t>relatively</a:t>
            </a:r>
            <a:r>
              <a:rPr sz="2000" spc="-40" dirty="0">
                <a:latin typeface="Times New Roman"/>
                <a:cs typeface="Times New Roman"/>
              </a:rPr>
              <a:t> </a:t>
            </a:r>
            <a:r>
              <a:rPr sz="2000" spc="-5" dirty="0">
                <a:latin typeface="Times New Roman"/>
                <a:cs typeface="Times New Roman"/>
              </a:rPr>
              <a:t>mature.</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57437" y="2051304"/>
            <a:ext cx="3967479" cy="3059430"/>
            <a:chOff x="2357437" y="2051304"/>
            <a:chExt cx="3967479" cy="3059430"/>
          </a:xfrm>
        </p:grpSpPr>
        <p:sp>
          <p:nvSpPr>
            <p:cNvPr id="3" name="object 3"/>
            <p:cNvSpPr/>
            <p:nvPr/>
          </p:nvSpPr>
          <p:spPr>
            <a:xfrm>
              <a:off x="4343400" y="3124200"/>
              <a:ext cx="304800" cy="1297305"/>
            </a:xfrm>
            <a:custGeom>
              <a:avLst/>
              <a:gdLst/>
              <a:ahLst/>
              <a:cxnLst/>
              <a:rect l="l" t="t" r="r" b="b"/>
              <a:pathLst>
                <a:path w="304800" h="1297304">
                  <a:moveTo>
                    <a:pt x="152400" y="76200"/>
                  </a:moveTo>
                  <a:lnTo>
                    <a:pt x="304800" y="0"/>
                  </a:lnTo>
                </a:path>
                <a:path w="304800" h="1297304">
                  <a:moveTo>
                    <a:pt x="0" y="1295400"/>
                  </a:moveTo>
                  <a:lnTo>
                    <a:pt x="152400" y="1296924"/>
                  </a:lnTo>
                </a:path>
              </a:pathLst>
            </a:custGeom>
            <a:ln w="9144">
              <a:solidFill>
                <a:srgbClr val="497DBA"/>
              </a:solidFill>
            </a:ln>
          </p:spPr>
          <p:txBody>
            <a:bodyPr wrap="square" lIns="0" tIns="0" rIns="0" bIns="0" rtlCol="0"/>
            <a:lstStyle/>
            <a:p>
              <a:endParaRPr/>
            </a:p>
          </p:txBody>
        </p:sp>
        <p:sp>
          <p:nvSpPr>
            <p:cNvPr id="4" name="object 4"/>
            <p:cNvSpPr/>
            <p:nvPr/>
          </p:nvSpPr>
          <p:spPr>
            <a:xfrm>
              <a:off x="4953000" y="3886200"/>
              <a:ext cx="76200" cy="76200"/>
            </a:xfrm>
            <a:custGeom>
              <a:avLst/>
              <a:gdLst/>
              <a:ahLst/>
              <a:cxnLst/>
              <a:rect l="l" t="t" r="r" b="b"/>
              <a:pathLst>
                <a:path w="76200" h="76200">
                  <a:moveTo>
                    <a:pt x="0" y="76200"/>
                  </a:moveTo>
                  <a:lnTo>
                    <a:pt x="76200" y="0"/>
                  </a:lnTo>
                </a:path>
              </a:pathLst>
            </a:custGeom>
            <a:ln w="9144">
              <a:solidFill>
                <a:srgbClr val="497DBA"/>
              </a:solidFill>
            </a:ln>
          </p:spPr>
          <p:txBody>
            <a:bodyPr wrap="square" lIns="0" tIns="0" rIns="0" bIns="0" rtlCol="0"/>
            <a:lstStyle/>
            <a:p>
              <a:endParaRPr/>
            </a:p>
          </p:txBody>
        </p:sp>
        <p:sp>
          <p:nvSpPr>
            <p:cNvPr id="5" name="object 5"/>
            <p:cNvSpPr/>
            <p:nvPr/>
          </p:nvSpPr>
          <p:spPr>
            <a:xfrm>
              <a:off x="2362200" y="2971800"/>
              <a:ext cx="304800" cy="1828800"/>
            </a:xfrm>
            <a:custGeom>
              <a:avLst/>
              <a:gdLst/>
              <a:ahLst/>
              <a:cxnLst/>
              <a:rect l="l" t="t" r="r" b="b"/>
              <a:pathLst>
                <a:path w="304800" h="1828800">
                  <a:moveTo>
                    <a:pt x="304800" y="0"/>
                  </a:moveTo>
                  <a:lnTo>
                    <a:pt x="0" y="1828800"/>
                  </a:lnTo>
                </a:path>
              </a:pathLst>
            </a:custGeom>
            <a:ln w="9144">
              <a:solidFill>
                <a:srgbClr val="497DBA"/>
              </a:solidFill>
            </a:ln>
          </p:spPr>
          <p:txBody>
            <a:bodyPr wrap="square" lIns="0" tIns="0" rIns="0" bIns="0" rtlCol="0"/>
            <a:lstStyle/>
            <a:p>
              <a:endParaRPr/>
            </a:p>
          </p:txBody>
        </p:sp>
        <p:sp>
          <p:nvSpPr>
            <p:cNvPr id="6" name="object 6"/>
            <p:cNvSpPr/>
            <p:nvPr/>
          </p:nvSpPr>
          <p:spPr>
            <a:xfrm>
              <a:off x="2362200" y="4800600"/>
              <a:ext cx="2743200" cy="304800"/>
            </a:xfrm>
            <a:custGeom>
              <a:avLst/>
              <a:gdLst/>
              <a:ahLst/>
              <a:cxnLst/>
              <a:rect l="l" t="t" r="r" b="b"/>
              <a:pathLst>
                <a:path w="2743200" h="304800">
                  <a:moveTo>
                    <a:pt x="0" y="0"/>
                  </a:moveTo>
                  <a:lnTo>
                    <a:pt x="2743200" y="304800"/>
                  </a:lnTo>
                </a:path>
              </a:pathLst>
            </a:custGeom>
            <a:ln w="9144">
              <a:solidFill>
                <a:srgbClr val="497DBA"/>
              </a:solidFill>
            </a:ln>
          </p:spPr>
          <p:txBody>
            <a:bodyPr wrap="square" lIns="0" tIns="0" rIns="0" bIns="0" rtlCol="0"/>
            <a:lstStyle/>
            <a:p>
              <a:endParaRPr/>
            </a:p>
          </p:txBody>
        </p:sp>
        <p:sp>
          <p:nvSpPr>
            <p:cNvPr id="7" name="object 7"/>
            <p:cNvSpPr/>
            <p:nvPr/>
          </p:nvSpPr>
          <p:spPr>
            <a:xfrm>
              <a:off x="4495800" y="3200400"/>
              <a:ext cx="609600" cy="1905000"/>
            </a:xfrm>
            <a:custGeom>
              <a:avLst/>
              <a:gdLst/>
              <a:ahLst/>
              <a:cxnLst/>
              <a:rect l="l" t="t" r="r" b="b"/>
              <a:pathLst>
                <a:path w="609600" h="1905000">
                  <a:moveTo>
                    <a:pt x="609600" y="1905000"/>
                  </a:moveTo>
                  <a:lnTo>
                    <a:pt x="0" y="0"/>
                  </a:lnTo>
                </a:path>
              </a:pathLst>
            </a:custGeom>
            <a:ln w="9144">
              <a:solidFill>
                <a:srgbClr val="497DBA"/>
              </a:solidFill>
            </a:ln>
          </p:spPr>
          <p:txBody>
            <a:bodyPr wrap="square" lIns="0" tIns="0" rIns="0" bIns="0" rtlCol="0"/>
            <a:lstStyle/>
            <a:p>
              <a:endParaRPr/>
            </a:p>
          </p:txBody>
        </p:sp>
        <p:sp>
          <p:nvSpPr>
            <p:cNvPr id="8" name="object 8"/>
            <p:cNvSpPr/>
            <p:nvPr/>
          </p:nvSpPr>
          <p:spPr>
            <a:xfrm>
              <a:off x="4191000" y="2895600"/>
              <a:ext cx="304800" cy="78105"/>
            </a:xfrm>
            <a:custGeom>
              <a:avLst/>
              <a:gdLst/>
              <a:ahLst/>
              <a:cxnLst/>
              <a:rect l="l" t="t" r="r" b="b"/>
              <a:pathLst>
                <a:path w="304800" h="78105">
                  <a:moveTo>
                    <a:pt x="0" y="76200"/>
                  </a:moveTo>
                  <a:lnTo>
                    <a:pt x="228600" y="77850"/>
                  </a:lnTo>
                </a:path>
                <a:path w="304800" h="78105">
                  <a:moveTo>
                    <a:pt x="76200" y="0"/>
                  </a:moveTo>
                  <a:lnTo>
                    <a:pt x="304800" y="1650"/>
                  </a:lnTo>
                </a:path>
              </a:pathLst>
            </a:custGeom>
            <a:ln w="9144">
              <a:solidFill>
                <a:srgbClr val="497DBA"/>
              </a:solidFill>
            </a:ln>
          </p:spPr>
          <p:txBody>
            <a:bodyPr wrap="square" lIns="0" tIns="0" rIns="0" bIns="0" rtlCol="0"/>
            <a:lstStyle/>
            <a:p>
              <a:endParaRPr/>
            </a:p>
          </p:txBody>
        </p:sp>
        <p:sp>
          <p:nvSpPr>
            <p:cNvPr id="9" name="object 9"/>
            <p:cNvSpPr/>
            <p:nvPr/>
          </p:nvSpPr>
          <p:spPr>
            <a:xfrm>
              <a:off x="4419600" y="2895600"/>
              <a:ext cx="76200" cy="76200"/>
            </a:xfrm>
            <a:custGeom>
              <a:avLst/>
              <a:gdLst/>
              <a:ahLst/>
              <a:cxnLst/>
              <a:rect l="l" t="t" r="r" b="b"/>
              <a:pathLst>
                <a:path w="76200" h="76200">
                  <a:moveTo>
                    <a:pt x="0" y="76200"/>
                  </a:moveTo>
                  <a:lnTo>
                    <a:pt x="76200" y="0"/>
                  </a:lnTo>
                </a:path>
              </a:pathLst>
            </a:custGeom>
            <a:ln w="9144">
              <a:solidFill>
                <a:srgbClr val="497DBA"/>
              </a:solidFill>
            </a:ln>
          </p:spPr>
          <p:txBody>
            <a:bodyPr wrap="square" lIns="0" tIns="0" rIns="0" bIns="0" rtlCol="0"/>
            <a:lstStyle/>
            <a:p>
              <a:endParaRPr/>
            </a:p>
          </p:txBody>
        </p:sp>
        <p:sp>
          <p:nvSpPr>
            <p:cNvPr id="10" name="object 10"/>
            <p:cNvSpPr/>
            <p:nvPr/>
          </p:nvSpPr>
          <p:spPr>
            <a:xfrm>
              <a:off x="2667000" y="2362200"/>
              <a:ext cx="1828800" cy="838200"/>
            </a:xfrm>
            <a:custGeom>
              <a:avLst/>
              <a:gdLst/>
              <a:ahLst/>
              <a:cxnLst/>
              <a:rect l="l" t="t" r="r" b="b"/>
              <a:pathLst>
                <a:path w="1828800" h="838200">
                  <a:moveTo>
                    <a:pt x="0" y="609600"/>
                  </a:moveTo>
                  <a:lnTo>
                    <a:pt x="1828800" y="838200"/>
                  </a:lnTo>
                </a:path>
                <a:path w="1828800" h="838200">
                  <a:moveTo>
                    <a:pt x="0" y="609600"/>
                  </a:moveTo>
                  <a:lnTo>
                    <a:pt x="838200" y="0"/>
                  </a:lnTo>
                </a:path>
              </a:pathLst>
            </a:custGeom>
            <a:ln w="9144">
              <a:solidFill>
                <a:srgbClr val="497DBA"/>
              </a:solidFill>
            </a:ln>
          </p:spPr>
          <p:txBody>
            <a:bodyPr wrap="square" lIns="0" tIns="0" rIns="0" bIns="0" rtlCol="0"/>
            <a:lstStyle/>
            <a:p>
              <a:endParaRPr/>
            </a:p>
          </p:txBody>
        </p:sp>
        <p:sp>
          <p:nvSpPr>
            <p:cNvPr id="11" name="object 11"/>
            <p:cNvSpPr/>
            <p:nvPr/>
          </p:nvSpPr>
          <p:spPr>
            <a:xfrm>
              <a:off x="4343400" y="2438400"/>
              <a:ext cx="381000" cy="381000"/>
            </a:xfrm>
            <a:custGeom>
              <a:avLst/>
              <a:gdLst/>
              <a:ahLst/>
              <a:cxnLst/>
              <a:rect l="l" t="t" r="r" b="b"/>
              <a:pathLst>
                <a:path w="381000" h="381000">
                  <a:moveTo>
                    <a:pt x="0" y="381000"/>
                  </a:moveTo>
                  <a:lnTo>
                    <a:pt x="381000" y="0"/>
                  </a:lnTo>
                </a:path>
              </a:pathLst>
            </a:custGeom>
            <a:ln w="9144">
              <a:solidFill>
                <a:srgbClr val="497DBA"/>
              </a:solidFill>
            </a:ln>
          </p:spPr>
          <p:txBody>
            <a:bodyPr wrap="square" lIns="0" tIns="0" rIns="0" bIns="0" rtlCol="0"/>
            <a:lstStyle/>
            <a:p>
              <a:endParaRPr/>
            </a:p>
          </p:txBody>
        </p:sp>
        <p:sp>
          <p:nvSpPr>
            <p:cNvPr id="12" name="object 12"/>
            <p:cNvSpPr/>
            <p:nvPr/>
          </p:nvSpPr>
          <p:spPr>
            <a:xfrm>
              <a:off x="4343400" y="2438400"/>
              <a:ext cx="685800" cy="382905"/>
            </a:xfrm>
            <a:custGeom>
              <a:avLst/>
              <a:gdLst/>
              <a:ahLst/>
              <a:cxnLst/>
              <a:rect l="l" t="t" r="r" b="b"/>
              <a:pathLst>
                <a:path w="685800" h="382905">
                  <a:moveTo>
                    <a:pt x="0" y="381000"/>
                  </a:moveTo>
                  <a:lnTo>
                    <a:pt x="152400" y="382650"/>
                  </a:lnTo>
                </a:path>
                <a:path w="685800" h="382905">
                  <a:moveTo>
                    <a:pt x="381000" y="0"/>
                  </a:moveTo>
                  <a:lnTo>
                    <a:pt x="533400" y="1650"/>
                  </a:lnTo>
                </a:path>
                <a:path w="685800" h="382905">
                  <a:moveTo>
                    <a:pt x="533400" y="0"/>
                  </a:moveTo>
                  <a:lnTo>
                    <a:pt x="685800" y="1650"/>
                  </a:lnTo>
                </a:path>
              </a:pathLst>
            </a:custGeom>
            <a:ln w="9144">
              <a:solidFill>
                <a:srgbClr val="497DBA"/>
              </a:solidFill>
            </a:ln>
          </p:spPr>
          <p:txBody>
            <a:bodyPr wrap="square" lIns="0" tIns="0" rIns="0" bIns="0" rtlCol="0"/>
            <a:lstStyle/>
            <a:p>
              <a:endParaRPr/>
            </a:p>
          </p:txBody>
        </p:sp>
        <p:sp>
          <p:nvSpPr>
            <p:cNvPr id="13" name="object 13"/>
            <p:cNvSpPr/>
            <p:nvPr/>
          </p:nvSpPr>
          <p:spPr>
            <a:xfrm>
              <a:off x="4953000" y="2438400"/>
              <a:ext cx="76200" cy="76200"/>
            </a:xfrm>
            <a:custGeom>
              <a:avLst/>
              <a:gdLst/>
              <a:ahLst/>
              <a:cxnLst/>
              <a:rect l="l" t="t" r="r" b="b"/>
              <a:pathLst>
                <a:path w="76200" h="76200">
                  <a:moveTo>
                    <a:pt x="76200" y="0"/>
                  </a:moveTo>
                  <a:lnTo>
                    <a:pt x="0" y="76200"/>
                  </a:lnTo>
                </a:path>
              </a:pathLst>
            </a:custGeom>
            <a:ln w="9144">
              <a:solidFill>
                <a:srgbClr val="497DBA"/>
              </a:solidFill>
            </a:ln>
          </p:spPr>
          <p:txBody>
            <a:bodyPr wrap="square" lIns="0" tIns="0" rIns="0" bIns="0" rtlCol="0"/>
            <a:lstStyle/>
            <a:p>
              <a:endParaRPr/>
            </a:p>
          </p:txBody>
        </p:sp>
        <p:sp>
          <p:nvSpPr>
            <p:cNvPr id="14" name="object 14"/>
            <p:cNvSpPr/>
            <p:nvPr/>
          </p:nvSpPr>
          <p:spPr>
            <a:xfrm>
              <a:off x="4876800" y="2514600"/>
              <a:ext cx="76200" cy="1905"/>
            </a:xfrm>
            <a:custGeom>
              <a:avLst/>
              <a:gdLst/>
              <a:ahLst/>
              <a:cxnLst/>
              <a:rect l="l" t="t" r="r" b="b"/>
              <a:pathLst>
                <a:path w="76200" h="1905">
                  <a:moveTo>
                    <a:pt x="-4572" y="825"/>
                  </a:moveTo>
                  <a:lnTo>
                    <a:pt x="80772" y="825"/>
                  </a:lnTo>
                </a:path>
              </a:pathLst>
            </a:custGeom>
            <a:ln w="10795">
              <a:solidFill>
                <a:srgbClr val="497DBA"/>
              </a:solidFill>
            </a:ln>
          </p:spPr>
          <p:txBody>
            <a:bodyPr wrap="square" lIns="0" tIns="0" rIns="0" bIns="0" rtlCol="0"/>
            <a:lstStyle/>
            <a:p>
              <a:endParaRPr/>
            </a:p>
          </p:txBody>
        </p:sp>
        <p:sp>
          <p:nvSpPr>
            <p:cNvPr id="15" name="object 15"/>
            <p:cNvSpPr/>
            <p:nvPr/>
          </p:nvSpPr>
          <p:spPr>
            <a:xfrm>
              <a:off x="3505200" y="2362200"/>
              <a:ext cx="1143000" cy="152400"/>
            </a:xfrm>
            <a:custGeom>
              <a:avLst/>
              <a:gdLst/>
              <a:ahLst/>
              <a:cxnLst/>
              <a:rect l="l" t="t" r="r" b="b"/>
              <a:pathLst>
                <a:path w="1143000" h="152400">
                  <a:moveTo>
                    <a:pt x="0" y="0"/>
                  </a:moveTo>
                  <a:lnTo>
                    <a:pt x="1143000" y="152400"/>
                  </a:lnTo>
                </a:path>
              </a:pathLst>
            </a:custGeom>
            <a:ln w="9144">
              <a:solidFill>
                <a:srgbClr val="497DBA"/>
              </a:solidFill>
            </a:ln>
          </p:spPr>
          <p:txBody>
            <a:bodyPr wrap="square" lIns="0" tIns="0" rIns="0" bIns="0" rtlCol="0"/>
            <a:lstStyle/>
            <a:p>
              <a:endParaRPr/>
            </a:p>
          </p:txBody>
        </p:sp>
        <p:sp>
          <p:nvSpPr>
            <p:cNvPr id="16" name="object 16"/>
            <p:cNvSpPr/>
            <p:nvPr/>
          </p:nvSpPr>
          <p:spPr>
            <a:xfrm>
              <a:off x="4648200" y="3124200"/>
              <a:ext cx="1066800" cy="1981200"/>
            </a:xfrm>
            <a:custGeom>
              <a:avLst/>
              <a:gdLst/>
              <a:ahLst/>
              <a:cxnLst/>
              <a:rect l="l" t="t" r="r" b="b"/>
              <a:pathLst>
                <a:path w="1066800" h="1981200">
                  <a:moveTo>
                    <a:pt x="0" y="0"/>
                  </a:moveTo>
                  <a:lnTo>
                    <a:pt x="457200" y="1219200"/>
                  </a:lnTo>
                </a:path>
                <a:path w="1066800" h="1981200">
                  <a:moveTo>
                    <a:pt x="457200" y="1981200"/>
                  </a:moveTo>
                  <a:lnTo>
                    <a:pt x="1066800" y="762000"/>
                  </a:lnTo>
                </a:path>
              </a:pathLst>
            </a:custGeom>
            <a:ln w="9144">
              <a:solidFill>
                <a:srgbClr val="497DBA"/>
              </a:solidFill>
            </a:ln>
          </p:spPr>
          <p:txBody>
            <a:bodyPr wrap="square" lIns="0" tIns="0" rIns="0" bIns="0" rtlCol="0"/>
            <a:lstStyle/>
            <a:p>
              <a:endParaRPr/>
            </a:p>
          </p:txBody>
        </p:sp>
        <p:sp>
          <p:nvSpPr>
            <p:cNvPr id="17" name="object 17"/>
            <p:cNvSpPr/>
            <p:nvPr/>
          </p:nvSpPr>
          <p:spPr>
            <a:xfrm>
              <a:off x="2971800" y="2438400"/>
              <a:ext cx="1600200" cy="609600"/>
            </a:xfrm>
            <a:custGeom>
              <a:avLst/>
              <a:gdLst/>
              <a:ahLst/>
              <a:cxnLst/>
              <a:rect l="l" t="t" r="r" b="b"/>
              <a:pathLst>
                <a:path w="1600200" h="609600">
                  <a:moveTo>
                    <a:pt x="0" y="457200"/>
                  </a:moveTo>
                  <a:lnTo>
                    <a:pt x="609600" y="0"/>
                  </a:lnTo>
                </a:path>
                <a:path w="1600200" h="609600">
                  <a:moveTo>
                    <a:pt x="609600" y="0"/>
                  </a:moveTo>
                  <a:lnTo>
                    <a:pt x="1600200" y="152400"/>
                  </a:lnTo>
                </a:path>
                <a:path w="1600200" h="609600">
                  <a:moveTo>
                    <a:pt x="0" y="457200"/>
                  </a:moveTo>
                  <a:lnTo>
                    <a:pt x="1219200" y="609600"/>
                  </a:lnTo>
                </a:path>
              </a:pathLst>
            </a:custGeom>
            <a:ln w="9144">
              <a:solidFill>
                <a:srgbClr val="497DBA"/>
              </a:solidFill>
            </a:ln>
          </p:spPr>
          <p:txBody>
            <a:bodyPr wrap="square" lIns="0" tIns="0" rIns="0" bIns="0" rtlCol="0"/>
            <a:lstStyle/>
            <a:p>
              <a:endParaRPr/>
            </a:p>
          </p:txBody>
        </p:sp>
        <p:sp>
          <p:nvSpPr>
            <p:cNvPr id="18" name="object 18"/>
            <p:cNvSpPr/>
            <p:nvPr/>
          </p:nvSpPr>
          <p:spPr>
            <a:xfrm>
              <a:off x="4191000" y="2438400"/>
              <a:ext cx="685800" cy="762000"/>
            </a:xfrm>
            <a:custGeom>
              <a:avLst/>
              <a:gdLst/>
              <a:ahLst/>
              <a:cxnLst/>
              <a:rect l="l" t="t" r="r" b="b"/>
              <a:pathLst>
                <a:path w="685800" h="762000">
                  <a:moveTo>
                    <a:pt x="0" y="762000"/>
                  </a:moveTo>
                  <a:lnTo>
                    <a:pt x="1650" y="533400"/>
                  </a:lnTo>
                </a:path>
                <a:path w="685800" h="762000">
                  <a:moveTo>
                    <a:pt x="0" y="533400"/>
                  </a:moveTo>
                  <a:lnTo>
                    <a:pt x="76200" y="457200"/>
                  </a:lnTo>
                </a:path>
                <a:path w="685800" h="762000">
                  <a:moveTo>
                    <a:pt x="228600" y="533400"/>
                  </a:moveTo>
                  <a:lnTo>
                    <a:pt x="304800" y="762000"/>
                  </a:lnTo>
                </a:path>
                <a:path w="685800" h="762000">
                  <a:moveTo>
                    <a:pt x="304800" y="457200"/>
                  </a:moveTo>
                  <a:lnTo>
                    <a:pt x="457200" y="685800"/>
                  </a:lnTo>
                </a:path>
                <a:path w="685800" h="762000">
                  <a:moveTo>
                    <a:pt x="304800" y="381000"/>
                  </a:moveTo>
                  <a:lnTo>
                    <a:pt x="685800" y="0"/>
                  </a:lnTo>
                </a:path>
              </a:pathLst>
            </a:custGeom>
            <a:ln w="9144">
              <a:solidFill>
                <a:srgbClr val="497DBA"/>
              </a:solidFill>
            </a:ln>
          </p:spPr>
          <p:txBody>
            <a:bodyPr wrap="square" lIns="0" tIns="0" rIns="0" bIns="0" rtlCol="0"/>
            <a:lstStyle/>
            <a:p>
              <a:endParaRPr/>
            </a:p>
          </p:txBody>
        </p:sp>
        <p:sp>
          <p:nvSpPr>
            <p:cNvPr id="19" name="object 19"/>
            <p:cNvSpPr/>
            <p:nvPr/>
          </p:nvSpPr>
          <p:spPr>
            <a:xfrm>
              <a:off x="4343400" y="2819400"/>
              <a:ext cx="154305" cy="1600200"/>
            </a:xfrm>
            <a:custGeom>
              <a:avLst/>
              <a:gdLst/>
              <a:ahLst/>
              <a:cxnLst/>
              <a:rect l="l" t="t" r="r" b="b"/>
              <a:pathLst>
                <a:path w="154304" h="1600200">
                  <a:moveTo>
                    <a:pt x="154050" y="0"/>
                  </a:moveTo>
                  <a:lnTo>
                    <a:pt x="152400" y="1600200"/>
                  </a:lnTo>
                </a:path>
                <a:path w="154304" h="1600200">
                  <a:moveTo>
                    <a:pt x="1650" y="0"/>
                  </a:moveTo>
                  <a:lnTo>
                    <a:pt x="0" y="1600200"/>
                  </a:lnTo>
                </a:path>
              </a:pathLst>
            </a:custGeom>
            <a:ln w="9144">
              <a:solidFill>
                <a:srgbClr val="497DBA"/>
              </a:solidFill>
            </a:ln>
          </p:spPr>
          <p:txBody>
            <a:bodyPr wrap="square" lIns="0" tIns="0" rIns="0" bIns="0" rtlCol="0"/>
            <a:lstStyle/>
            <a:p>
              <a:endParaRPr/>
            </a:p>
          </p:txBody>
        </p:sp>
        <p:sp>
          <p:nvSpPr>
            <p:cNvPr id="20" name="object 20"/>
            <p:cNvSpPr/>
            <p:nvPr/>
          </p:nvSpPr>
          <p:spPr>
            <a:xfrm>
              <a:off x="4495800" y="2438400"/>
              <a:ext cx="914400" cy="1981200"/>
            </a:xfrm>
            <a:custGeom>
              <a:avLst/>
              <a:gdLst/>
              <a:ahLst/>
              <a:cxnLst/>
              <a:rect l="l" t="t" r="r" b="b"/>
              <a:pathLst>
                <a:path w="914400" h="1981200">
                  <a:moveTo>
                    <a:pt x="381000" y="0"/>
                  </a:moveTo>
                  <a:lnTo>
                    <a:pt x="533400" y="1447800"/>
                  </a:lnTo>
                </a:path>
                <a:path w="914400" h="1981200">
                  <a:moveTo>
                    <a:pt x="0" y="1981200"/>
                  </a:moveTo>
                  <a:lnTo>
                    <a:pt x="304800" y="1676400"/>
                  </a:lnTo>
                </a:path>
                <a:path w="914400" h="1981200">
                  <a:moveTo>
                    <a:pt x="609600" y="1905000"/>
                  </a:moveTo>
                  <a:lnTo>
                    <a:pt x="914400" y="1371600"/>
                  </a:lnTo>
                </a:path>
                <a:path w="914400" h="1981200">
                  <a:moveTo>
                    <a:pt x="609600" y="304800"/>
                  </a:moveTo>
                  <a:lnTo>
                    <a:pt x="685800" y="228600"/>
                  </a:lnTo>
                </a:path>
              </a:pathLst>
            </a:custGeom>
            <a:ln w="9144">
              <a:solidFill>
                <a:srgbClr val="497DBA"/>
              </a:solidFill>
            </a:ln>
          </p:spPr>
          <p:txBody>
            <a:bodyPr wrap="square" lIns="0" tIns="0" rIns="0" bIns="0" rtlCol="0"/>
            <a:lstStyle/>
            <a:p>
              <a:endParaRPr/>
            </a:p>
          </p:txBody>
        </p:sp>
        <p:sp>
          <p:nvSpPr>
            <p:cNvPr id="21" name="object 21"/>
            <p:cNvSpPr/>
            <p:nvPr/>
          </p:nvSpPr>
          <p:spPr>
            <a:xfrm>
              <a:off x="4876800" y="2590800"/>
              <a:ext cx="304800" cy="152400"/>
            </a:xfrm>
            <a:custGeom>
              <a:avLst/>
              <a:gdLst/>
              <a:ahLst/>
              <a:cxnLst/>
              <a:rect l="l" t="t" r="r" b="b"/>
              <a:pathLst>
                <a:path w="304800" h="152400">
                  <a:moveTo>
                    <a:pt x="0" y="76200"/>
                  </a:moveTo>
                  <a:lnTo>
                    <a:pt x="228600" y="152400"/>
                  </a:lnTo>
                </a:path>
                <a:path w="304800" h="152400">
                  <a:moveTo>
                    <a:pt x="0" y="0"/>
                  </a:moveTo>
                  <a:lnTo>
                    <a:pt x="304800" y="76200"/>
                  </a:lnTo>
                </a:path>
              </a:pathLst>
            </a:custGeom>
            <a:ln w="9144">
              <a:solidFill>
                <a:srgbClr val="497DBA"/>
              </a:solidFill>
            </a:ln>
          </p:spPr>
          <p:txBody>
            <a:bodyPr wrap="square" lIns="0" tIns="0" rIns="0" bIns="0" rtlCol="0"/>
            <a:lstStyle/>
            <a:p>
              <a:endParaRPr/>
            </a:p>
          </p:txBody>
        </p:sp>
        <p:sp>
          <p:nvSpPr>
            <p:cNvPr id="22" name="object 22"/>
            <p:cNvSpPr/>
            <p:nvPr/>
          </p:nvSpPr>
          <p:spPr>
            <a:xfrm>
              <a:off x="5105400" y="2667000"/>
              <a:ext cx="609600" cy="1219200"/>
            </a:xfrm>
            <a:custGeom>
              <a:avLst/>
              <a:gdLst/>
              <a:ahLst/>
              <a:cxnLst/>
              <a:rect l="l" t="t" r="r" b="b"/>
              <a:pathLst>
                <a:path w="609600" h="1219200">
                  <a:moveTo>
                    <a:pt x="0" y="76200"/>
                  </a:moveTo>
                  <a:lnTo>
                    <a:pt x="304800" y="1143000"/>
                  </a:lnTo>
                </a:path>
                <a:path w="609600" h="1219200">
                  <a:moveTo>
                    <a:pt x="76200" y="0"/>
                  </a:moveTo>
                  <a:lnTo>
                    <a:pt x="609600" y="1219200"/>
                  </a:lnTo>
                </a:path>
              </a:pathLst>
            </a:custGeom>
            <a:ln w="9144">
              <a:solidFill>
                <a:srgbClr val="497DBA"/>
              </a:solidFill>
            </a:ln>
          </p:spPr>
          <p:txBody>
            <a:bodyPr wrap="square" lIns="0" tIns="0" rIns="0" bIns="0" rtlCol="0"/>
            <a:lstStyle/>
            <a:p>
              <a:endParaRPr/>
            </a:p>
          </p:txBody>
        </p:sp>
        <p:sp>
          <p:nvSpPr>
            <p:cNvPr id="23" name="object 23"/>
            <p:cNvSpPr/>
            <p:nvPr/>
          </p:nvSpPr>
          <p:spPr>
            <a:xfrm>
              <a:off x="5029200" y="3810000"/>
              <a:ext cx="381000" cy="76200"/>
            </a:xfrm>
            <a:custGeom>
              <a:avLst/>
              <a:gdLst/>
              <a:ahLst/>
              <a:cxnLst/>
              <a:rect l="l" t="t" r="r" b="b"/>
              <a:pathLst>
                <a:path w="381000" h="76200">
                  <a:moveTo>
                    <a:pt x="0" y="76200"/>
                  </a:moveTo>
                  <a:lnTo>
                    <a:pt x="381000" y="0"/>
                  </a:lnTo>
                </a:path>
              </a:pathLst>
            </a:custGeom>
            <a:ln w="9144">
              <a:solidFill>
                <a:srgbClr val="497DBA"/>
              </a:solidFill>
            </a:ln>
          </p:spPr>
          <p:txBody>
            <a:bodyPr wrap="square" lIns="0" tIns="0" rIns="0" bIns="0" rtlCol="0"/>
            <a:lstStyle/>
            <a:p>
              <a:endParaRPr/>
            </a:p>
          </p:txBody>
        </p:sp>
        <p:sp>
          <p:nvSpPr>
            <p:cNvPr id="24" name="object 24"/>
            <p:cNvSpPr/>
            <p:nvPr/>
          </p:nvSpPr>
          <p:spPr>
            <a:xfrm>
              <a:off x="2971800" y="2447544"/>
              <a:ext cx="1925320" cy="1998345"/>
            </a:xfrm>
            <a:custGeom>
              <a:avLst/>
              <a:gdLst/>
              <a:ahLst/>
              <a:cxnLst/>
              <a:rect l="l" t="t" r="r" b="b"/>
              <a:pathLst>
                <a:path w="1925320" h="1998345">
                  <a:moveTo>
                    <a:pt x="1924812" y="1983866"/>
                  </a:moveTo>
                  <a:lnTo>
                    <a:pt x="1914707" y="1988052"/>
                  </a:lnTo>
                  <a:lnTo>
                    <a:pt x="1904650" y="1992677"/>
                  </a:lnTo>
                  <a:lnTo>
                    <a:pt x="1894451" y="1996422"/>
                  </a:lnTo>
                  <a:lnTo>
                    <a:pt x="1883917" y="1997963"/>
                  </a:lnTo>
                  <a:lnTo>
                    <a:pt x="1815295" y="1997938"/>
                  </a:lnTo>
                  <a:lnTo>
                    <a:pt x="1760233" y="1997832"/>
                  </a:lnTo>
                  <a:lnTo>
                    <a:pt x="1717023" y="1997604"/>
                  </a:lnTo>
                  <a:lnTo>
                    <a:pt x="1659334" y="1996609"/>
                  </a:lnTo>
                  <a:lnTo>
                    <a:pt x="1619020" y="1993130"/>
                  </a:lnTo>
                  <a:lnTo>
                    <a:pt x="1603041" y="1988989"/>
                  </a:lnTo>
                  <a:lnTo>
                    <a:pt x="1593198" y="1986244"/>
                  </a:lnTo>
                  <a:lnTo>
                    <a:pt x="1535777" y="1974797"/>
                  </a:lnTo>
                  <a:lnTo>
                    <a:pt x="1470955" y="1965870"/>
                  </a:lnTo>
                  <a:lnTo>
                    <a:pt x="1409475" y="1959072"/>
                  </a:lnTo>
                  <a:lnTo>
                    <a:pt x="1378712" y="1955672"/>
                  </a:lnTo>
                  <a:lnTo>
                    <a:pt x="1334068" y="1940226"/>
                  </a:lnTo>
                  <a:lnTo>
                    <a:pt x="1283208" y="1927478"/>
                  </a:lnTo>
                  <a:lnTo>
                    <a:pt x="1262157" y="1921805"/>
                  </a:lnTo>
                  <a:lnTo>
                    <a:pt x="1220342" y="1909458"/>
                  </a:lnTo>
                  <a:lnTo>
                    <a:pt x="1181369" y="1884283"/>
                  </a:lnTo>
                  <a:lnTo>
                    <a:pt x="1171199" y="1877121"/>
                  </a:lnTo>
                  <a:lnTo>
                    <a:pt x="1160399" y="1871090"/>
                  </a:lnTo>
                  <a:lnTo>
                    <a:pt x="1139866" y="1863919"/>
                  </a:lnTo>
                  <a:lnTo>
                    <a:pt x="1118536" y="1858676"/>
                  </a:lnTo>
                  <a:lnTo>
                    <a:pt x="1097659" y="1852624"/>
                  </a:lnTo>
                  <a:lnTo>
                    <a:pt x="1078484" y="1843023"/>
                  </a:lnTo>
                  <a:lnTo>
                    <a:pt x="1068395" y="1835618"/>
                  </a:lnTo>
                  <a:lnTo>
                    <a:pt x="1058449" y="1827974"/>
                  </a:lnTo>
                  <a:lnTo>
                    <a:pt x="1048265" y="1820806"/>
                  </a:lnTo>
                  <a:lnTo>
                    <a:pt x="986647" y="1796208"/>
                  </a:lnTo>
                  <a:lnTo>
                    <a:pt x="955548" y="1786635"/>
                  </a:lnTo>
                  <a:lnTo>
                    <a:pt x="932605" y="1762340"/>
                  </a:lnTo>
                  <a:lnTo>
                    <a:pt x="928067" y="1757594"/>
                  </a:lnTo>
                  <a:lnTo>
                    <a:pt x="928180" y="1760767"/>
                  </a:lnTo>
                  <a:lnTo>
                    <a:pt x="919191" y="1760228"/>
                  </a:lnTo>
                  <a:lnTo>
                    <a:pt x="887349" y="1744344"/>
                  </a:lnTo>
                  <a:lnTo>
                    <a:pt x="866280" y="1731212"/>
                  </a:lnTo>
                  <a:lnTo>
                    <a:pt x="845867" y="1717008"/>
                  </a:lnTo>
                  <a:lnTo>
                    <a:pt x="825716" y="1702375"/>
                  </a:lnTo>
                  <a:lnTo>
                    <a:pt x="805434" y="1687956"/>
                  </a:lnTo>
                  <a:lnTo>
                    <a:pt x="795434" y="1680336"/>
                  </a:lnTo>
                  <a:lnTo>
                    <a:pt x="785637" y="1672335"/>
                  </a:lnTo>
                  <a:lnTo>
                    <a:pt x="775483" y="1665096"/>
                  </a:lnTo>
                  <a:lnTo>
                    <a:pt x="764413" y="1659762"/>
                  </a:lnTo>
                  <a:lnTo>
                    <a:pt x="723519" y="1645665"/>
                  </a:lnTo>
                  <a:lnTo>
                    <a:pt x="695964" y="1617051"/>
                  </a:lnTo>
                  <a:lnTo>
                    <a:pt x="683037" y="1603365"/>
                  </a:lnTo>
                  <a:lnTo>
                    <a:pt x="679897" y="1599975"/>
                  </a:lnTo>
                  <a:lnTo>
                    <a:pt x="681704" y="1602247"/>
                  </a:lnTo>
                  <a:lnTo>
                    <a:pt x="683618" y="1605550"/>
                  </a:lnTo>
                  <a:lnTo>
                    <a:pt x="680799" y="1605250"/>
                  </a:lnTo>
                  <a:lnTo>
                    <a:pt x="668407" y="1596713"/>
                  </a:lnTo>
                  <a:lnTo>
                    <a:pt x="641603" y="1575307"/>
                  </a:lnTo>
                  <a:lnTo>
                    <a:pt x="634551" y="1568491"/>
                  </a:lnTo>
                  <a:lnTo>
                    <a:pt x="628046" y="1561068"/>
                  </a:lnTo>
                  <a:lnTo>
                    <a:pt x="621494" y="1553716"/>
                  </a:lnTo>
                  <a:lnTo>
                    <a:pt x="614299" y="1547113"/>
                  </a:lnTo>
                  <a:lnTo>
                    <a:pt x="593677" y="1533106"/>
                  </a:lnTo>
                  <a:lnTo>
                    <a:pt x="572198" y="1520301"/>
                  </a:lnTo>
                  <a:lnTo>
                    <a:pt x="551291" y="1506805"/>
                  </a:lnTo>
                  <a:lnTo>
                    <a:pt x="532384" y="1490725"/>
                  </a:lnTo>
                  <a:lnTo>
                    <a:pt x="510241" y="1468042"/>
                  </a:lnTo>
                  <a:lnTo>
                    <a:pt x="504255" y="1461953"/>
                  </a:lnTo>
                  <a:lnTo>
                    <a:pt x="506222" y="1463293"/>
                  </a:lnTo>
                  <a:lnTo>
                    <a:pt x="507934" y="1462898"/>
                  </a:lnTo>
                  <a:lnTo>
                    <a:pt x="501186" y="1451602"/>
                  </a:lnTo>
                  <a:lnTo>
                    <a:pt x="477774" y="1420240"/>
                  </a:lnTo>
                  <a:lnTo>
                    <a:pt x="471418" y="1412817"/>
                  </a:lnTo>
                  <a:lnTo>
                    <a:pt x="464550" y="1405810"/>
                  </a:lnTo>
                  <a:lnTo>
                    <a:pt x="457467" y="1398970"/>
                  </a:lnTo>
                  <a:lnTo>
                    <a:pt x="450469" y="1392046"/>
                  </a:lnTo>
                  <a:lnTo>
                    <a:pt x="447309" y="1381369"/>
                  </a:lnTo>
                  <a:lnTo>
                    <a:pt x="444341" y="1370631"/>
                  </a:lnTo>
                  <a:lnTo>
                    <a:pt x="441039" y="1360060"/>
                  </a:lnTo>
                  <a:lnTo>
                    <a:pt x="412623" y="1311116"/>
                  </a:lnTo>
                  <a:lnTo>
                    <a:pt x="382270" y="1279397"/>
                  </a:lnTo>
                  <a:lnTo>
                    <a:pt x="371980" y="1246974"/>
                  </a:lnTo>
                  <a:lnTo>
                    <a:pt x="368405" y="1235248"/>
                  </a:lnTo>
                  <a:lnTo>
                    <a:pt x="368404" y="1235870"/>
                  </a:lnTo>
                  <a:lnTo>
                    <a:pt x="368830" y="1240489"/>
                  </a:lnTo>
                  <a:lnTo>
                    <a:pt x="366543" y="1240753"/>
                  </a:lnTo>
                  <a:lnTo>
                    <a:pt x="358396" y="1228312"/>
                  </a:lnTo>
                  <a:lnTo>
                    <a:pt x="341249" y="1194815"/>
                  </a:lnTo>
                  <a:lnTo>
                    <a:pt x="337571" y="1184386"/>
                  </a:lnTo>
                  <a:lnTo>
                    <a:pt x="335073" y="1173384"/>
                  </a:lnTo>
                  <a:lnTo>
                    <a:pt x="332265" y="1162526"/>
                  </a:lnTo>
                  <a:lnTo>
                    <a:pt x="327660" y="1152525"/>
                  </a:lnTo>
                  <a:lnTo>
                    <a:pt x="318285" y="1141237"/>
                  </a:lnTo>
                  <a:lnTo>
                    <a:pt x="307339" y="1131284"/>
                  </a:lnTo>
                  <a:lnTo>
                    <a:pt x="296298" y="1121378"/>
                  </a:lnTo>
                  <a:lnTo>
                    <a:pt x="286638" y="1110233"/>
                  </a:lnTo>
                  <a:lnTo>
                    <a:pt x="278872" y="1096781"/>
                  </a:lnTo>
                  <a:lnTo>
                    <a:pt x="272510" y="1082436"/>
                  </a:lnTo>
                  <a:lnTo>
                    <a:pt x="266386" y="1067925"/>
                  </a:lnTo>
                  <a:lnTo>
                    <a:pt x="259333" y="1053972"/>
                  </a:lnTo>
                  <a:lnTo>
                    <a:pt x="245139" y="1033006"/>
                  </a:lnTo>
                  <a:lnTo>
                    <a:pt x="229600" y="1012824"/>
                  </a:lnTo>
                  <a:lnTo>
                    <a:pt x="215274" y="992072"/>
                  </a:lnTo>
                  <a:lnTo>
                    <a:pt x="204724" y="969390"/>
                  </a:lnTo>
                  <a:lnTo>
                    <a:pt x="201636" y="958711"/>
                  </a:lnTo>
                  <a:lnTo>
                    <a:pt x="198691" y="947959"/>
                  </a:lnTo>
                  <a:lnTo>
                    <a:pt x="195365" y="937351"/>
                  </a:lnTo>
                  <a:lnTo>
                    <a:pt x="166877" y="888380"/>
                  </a:lnTo>
                  <a:lnTo>
                    <a:pt x="136525" y="856614"/>
                  </a:lnTo>
                  <a:lnTo>
                    <a:pt x="133435" y="845901"/>
                  </a:lnTo>
                  <a:lnTo>
                    <a:pt x="109043" y="793216"/>
                  </a:lnTo>
                  <a:lnTo>
                    <a:pt x="93456" y="773064"/>
                  </a:lnTo>
                  <a:lnTo>
                    <a:pt x="78892" y="752461"/>
                  </a:lnTo>
                  <a:lnTo>
                    <a:pt x="68199" y="729868"/>
                  </a:lnTo>
                  <a:lnTo>
                    <a:pt x="62378" y="708241"/>
                  </a:lnTo>
                  <a:lnTo>
                    <a:pt x="57165" y="686292"/>
                  </a:lnTo>
                  <a:lnTo>
                    <a:pt x="50643" y="664985"/>
                  </a:lnTo>
                  <a:lnTo>
                    <a:pt x="40893" y="645286"/>
                  </a:lnTo>
                  <a:lnTo>
                    <a:pt x="22306" y="617249"/>
                  </a:lnTo>
                  <a:lnTo>
                    <a:pt x="14303" y="604440"/>
                  </a:lnTo>
                  <a:lnTo>
                    <a:pt x="9372" y="590940"/>
                  </a:lnTo>
                  <a:lnTo>
                    <a:pt x="0" y="560831"/>
                  </a:lnTo>
                  <a:lnTo>
                    <a:pt x="13588" y="448055"/>
                  </a:lnTo>
                </a:path>
                <a:path w="1925320" h="1998345">
                  <a:moveTo>
                    <a:pt x="586739" y="0"/>
                  </a:moveTo>
                  <a:lnTo>
                    <a:pt x="623188" y="154939"/>
                  </a:lnTo>
                  <a:lnTo>
                    <a:pt x="625153" y="164867"/>
                  </a:lnTo>
                  <a:lnTo>
                    <a:pt x="626903" y="174926"/>
                  </a:lnTo>
                  <a:lnTo>
                    <a:pt x="629082" y="184675"/>
                  </a:lnTo>
                  <a:lnTo>
                    <a:pt x="632333" y="193675"/>
                  </a:lnTo>
                  <a:lnTo>
                    <a:pt x="637065" y="203245"/>
                  </a:lnTo>
                  <a:lnTo>
                    <a:pt x="641905" y="212709"/>
                  </a:lnTo>
                  <a:lnTo>
                    <a:pt x="646531" y="222339"/>
                  </a:lnTo>
                  <a:lnTo>
                    <a:pt x="650621" y="232409"/>
                  </a:lnTo>
                  <a:lnTo>
                    <a:pt x="653335" y="241855"/>
                  </a:lnTo>
                  <a:lnTo>
                    <a:pt x="655383" y="251682"/>
                  </a:lnTo>
                  <a:lnTo>
                    <a:pt x="657336" y="261556"/>
                  </a:lnTo>
                  <a:lnTo>
                    <a:pt x="659764" y="271144"/>
                  </a:lnTo>
                  <a:lnTo>
                    <a:pt x="685085" y="340486"/>
                  </a:lnTo>
                  <a:lnTo>
                    <a:pt x="700609" y="375443"/>
                  </a:lnTo>
                  <a:lnTo>
                    <a:pt x="741705" y="439398"/>
                  </a:lnTo>
                  <a:lnTo>
                    <a:pt x="757164" y="461983"/>
                  </a:lnTo>
                  <a:lnTo>
                    <a:pt x="767000" y="475170"/>
                  </a:lnTo>
                  <a:lnTo>
                    <a:pt x="777334" y="486071"/>
                  </a:lnTo>
                  <a:lnTo>
                    <a:pt x="794285" y="501798"/>
                  </a:lnTo>
                  <a:lnTo>
                    <a:pt x="823976" y="529463"/>
                  </a:lnTo>
                  <a:lnTo>
                    <a:pt x="851408" y="555243"/>
                  </a:lnTo>
                  <a:lnTo>
                    <a:pt x="858087" y="562236"/>
                  </a:lnTo>
                  <a:lnTo>
                    <a:pt x="864647" y="569563"/>
                  </a:lnTo>
                  <a:lnTo>
                    <a:pt x="871446" y="576175"/>
                  </a:lnTo>
                  <a:lnTo>
                    <a:pt x="878839" y="581025"/>
                  </a:lnTo>
                  <a:lnTo>
                    <a:pt x="906145" y="593978"/>
                  </a:lnTo>
                  <a:lnTo>
                    <a:pt x="923091" y="618569"/>
                  </a:lnTo>
                  <a:lnTo>
                    <a:pt x="924369" y="619347"/>
                  </a:lnTo>
                  <a:lnTo>
                    <a:pt x="927933" y="617124"/>
                  </a:lnTo>
                  <a:lnTo>
                    <a:pt x="951738" y="632713"/>
                  </a:lnTo>
                  <a:lnTo>
                    <a:pt x="965829" y="644737"/>
                  </a:lnTo>
                  <a:lnTo>
                    <a:pt x="979503" y="657748"/>
                  </a:lnTo>
                  <a:lnTo>
                    <a:pt x="993011" y="671165"/>
                  </a:lnTo>
                  <a:lnTo>
                    <a:pt x="1006601" y="684402"/>
                  </a:lnTo>
                  <a:lnTo>
                    <a:pt x="1013029" y="688728"/>
                  </a:lnTo>
                  <a:lnTo>
                    <a:pt x="1020016" y="691387"/>
                  </a:lnTo>
                  <a:lnTo>
                    <a:pt x="1027122" y="693761"/>
                  </a:lnTo>
                  <a:lnTo>
                    <a:pt x="1033907" y="697229"/>
                  </a:lnTo>
                  <a:lnTo>
                    <a:pt x="1040907" y="703331"/>
                  </a:lnTo>
                  <a:lnTo>
                    <a:pt x="1047527" y="710422"/>
                  </a:lnTo>
                  <a:lnTo>
                    <a:pt x="1054195" y="717393"/>
                  </a:lnTo>
                  <a:lnTo>
                    <a:pt x="1061339" y="723138"/>
                  </a:lnTo>
                  <a:lnTo>
                    <a:pt x="1074713" y="730613"/>
                  </a:lnTo>
                  <a:lnTo>
                    <a:pt x="1088421" y="736933"/>
                  </a:lnTo>
                  <a:lnTo>
                    <a:pt x="1102272" y="742801"/>
                  </a:lnTo>
                  <a:lnTo>
                    <a:pt x="1116076" y="748918"/>
                  </a:lnTo>
                  <a:lnTo>
                    <a:pt x="1143380" y="761872"/>
                  </a:lnTo>
                  <a:lnTo>
                    <a:pt x="1150113" y="768669"/>
                  </a:lnTo>
                  <a:lnTo>
                    <a:pt x="1156763" y="775668"/>
                  </a:lnTo>
                  <a:lnTo>
                    <a:pt x="1163579" y="782214"/>
                  </a:lnTo>
                  <a:lnTo>
                    <a:pt x="1170813" y="787653"/>
                  </a:lnTo>
                  <a:lnTo>
                    <a:pt x="1184562" y="794238"/>
                  </a:lnTo>
                  <a:lnTo>
                    <a:pt x="1198800" y="799083"/>
                  </a:lnTo>
                  <a:lnTo>
                    <a:pt x="1212728" y="804691"/>
                  </a:lnTo>
                  <a:lnTo>
                    <a:pt x="1225550" y="813561"/>
                  </a:lnTo>
                  <a:lnTo>
                    <a:pt x="1232282" y="820287"/>
                  </a:lnTo>
                  <a:lnTo>
                    <a:pt x="1238932" y="827262"/>
                  </a:lnTo>
                  <a:lnTo>
                    <a:pt x="1245748" y="833832"/>
                  </a:lnTo>
                  <a:lnTo>
                    <a:pt x="1252982" y="839342"/>
                  </a:lnTo>
                  <a:lnTo>
                    <a:pt x="1278463" y="853628"/>
                  </a:lnTo>
                  <a:lnTo>
                    <a:pt x="1299289" y="862282"/>
                  </a:lnTo>
                  <a:lnTo>
                    <a:pt x="1319758" y="869150"/>
                  </a:lnTo>
                  <a:lnTo>
                    <a:pt x="1344167" y="878077"/>
                  </a:lnTo>
                  <a:lnTo>
                    <a:pt x="1351079" y="881048"/>
                  </a:lnTo>
                  <a:lnTo>
                    <a:pt x="1357931" y="884316"/>
                  </a:lnTo>
                  <a:lnTo>
                    <a:pt x="1364759" y="887704"/>
                  </a:lnTo>
                  <a:lnTo>
                    <a:pt x="1371600" y="891031"/>
                  </a:lnTo>
                  <a:lnTo>
                    <a:pt x="1355778" y="899036"/>
                  </a:lnTo>
                  <a:lnTo>
                    <a:pt x="1349041" y="902779"/>
                  </a:lnTo>
                  <a:lnTo>
                    <a:pt x="1344471" y="903855"/>
                  </a:lnTo>
                  <a:lnTo>
                    <a:pt x="1335151" y="903858"/>
                  </a:lnTo>
                </a:path>
              </a:pathLst>
            </a:custGeom>
            <a:ln w="9144">
              <a:solidFill>
                <a:srgbClr val="497DBA"/>
              </a:solidFill>
              <a:prstDash val="sysDash"/>
            </a:ln>
          </p:spPr>
          <p:txBody>
            <a:bodyPr wrap="square" lIns="0" tIns="0" rIns="0" bIns="0" rtlCol="0"/>
            <a:lstStyle/>
            <a:p>
              <a:endParaRPr/>
            </a:p>
          </p:txBody>
        </p:sp>
        <p:sp>
          <p:nvSpPr>
            <p:cNvPr id="25" name="object 25"/>
            <p:cNvSpPr/>
            <p:nvPr/>
          </p:nvSpPr>
          <p:spPr>
            <a:xfrm>
              <a:off x="4953000" y="2438400"/>
              <a:ext cx="228600" cy="304800"/>
            </a:xfrm>
            <a:custGeom>
              <a:avLst/>
              <a:gdLst/>
              <a:ahLst/>
              <a:cxnLst/>
              <a:rect l="l" t="t" r="r" b="b"/>
              <a:pathLst>
                <a:path w="228600" h="304800">
                  <a:moveTo>
                    <a:pt x="0" y="76200"/>
                  </a:moveTo>
                  <a:lnTo>
                    <a:pt x="152400" y="304800"/>
                  </a:lnTo>
                </a:path>
                <a:path w="228600" h="304800">
                  <a:moveTo>
                    <a:pt x="76200" y="0"/>
                  </a:moveTo>
                  <a:lnTo>
                    <a:pt x="228600" y="228600"/>
                  </a:lnTo>
                </a:path>
              </a:pathLst>
            </a:custGeom>
            <a:ln w="9144">
              <a:solidFill>
                <a:srgbClr val="497DBA"/>
              </a:solidFill>
            </a:ln>
          </p:spPr>
          <p:txBody>
            <a:bodyPr wrap="square" lIns="0" tIns="0" rIns="0" bIns="0" rtlCol="0"/>
            <a:lstStyle/>
            <a:p>
              <a:endParaRPr/>
            </a:p>
          </p:txBody>
        </p:sp>
        <p:sp>
          <p:nvSpPr>
            <p:cNvPr id="26" name="object 26"/>
            <p:cNvSpPr/>
            <p:nvPr/>
          </p:nvSpPr>
          <p:spPr>
            <a:xfrm>
              <a:off x="4419600" y="2051303"/>
              <a:ext cx="1905635" cy="2341880"/>
            </a:xfrm>
            <a:custGeom>
              <a:avLst/>
              <a:gdLst/>
              <a:ahLst/>
              <a:cxnLst/>
              <a:rect l="l" t="t" r="r" b="b"/>
              <a:pathLst>
                <a:path w="1905635" h="2341879">
                  <a:moveTo>
                    <a:pt x="992251" y="12192"/>
                  </a:moveTo>
                  <a:lnTo>
                    <a:pt x="988949" y="0"/>
                  </a:lnTo>
                  <a:lnTo>
                    <a:pt x="33032" y="261899"/>
                  </a:lnTo>
                  <a:lnTo>
                    <a:pt x="78359" y="215646"/>
                  </a:lnTo>
                  <a:lnTo>
                    <a:pt x="80899" y="213106"/>
                  </a:lnTo>
                  <a:lnTo>
                    <a:pt x="80772" y="209169"/>
                  </a:lnTo>
                  <a:lnTo>
                    <a:pt x="78359" y="206629"/>
                  </a:lnTo>
                  <a:lnTo>
                    <a:pt x="75819" y="204216"/>
                  </a:lnTo>
                  <a:lnTo>
                    <a:pt x="71755" y="204216"/>
                  </a:lnTo>
                  <a:lnTo>
                    <a:pt x="69342" y="206756"/>
                  </a:lnTo>
                  <a:lnTo>
                    <a:pt x="0" y="277622"/>
                  </a:lnTo>
                  <a:lnTo>
                    <a:pt x="99060" y="304038"/>
                  </a:lnTo>
                  <a:lnTo>
                    <a:pt x="102616" y="302006"/>
                  </a:lnTo>
                  <a:lnTo>
                    <a:pt x="103505" y="298577"/>
                  </a:lnTo>
                  <a:lnTo>
                    <a:pt x="104394" y="295275"/>
                  </a:lnTo>
                  <a:lnTo>
                    <a:pt x="102362" y="291719"/>
                  </a:lnTo>
                  <a:lnTo>
                    <a:pt x="59944" y="280416"/>
                  </a:lnTo>
                  <a:lnTo>
                    <a:pt x="36563" y="274193"/>
                  </a:lnTo>
                  <a:lnTo>
                    <a:pt x="13843" y="280416"/>
                  </a:lnTo>
                  <a:lnTo>
                    <a:pt x="20320" y="278638"/>
                  </a:lnTo>
                  <a:lnTo>
                    <a:pt x="36563" y="274193"/>
                  </a:lnTo>
                  <a:lnTo>
                    <a:pt x="992251" y="12192"/>
                  </a:lnTo>
                  <a:close/>
                </a:path>
                <a:path w="1905635" h="2341879">
                  <a:moveTo>
                    <a:pt x="1829562" y="1003046"/>
                  </a:moveTo>
                  <a:lnTo>
                    <a:pt x="1828038" y="990346"/>
                  </a:lnTo>
                  <a:lnTo>
                    <a:pt x="492353" y="1138758"/>
                  </a:lnTo>
                  <a:lnTo>
                    <a:pt x="544322" y="1100201"/>
                  </a:lnTo>
                  <a:lnTo>
                    <a:pt x="547116" y="1098169"/>
                  </a:lnTo>
                  <a:lnTo>
                    <a:pt x="547751" y="1094105"/>
                  </a:lnTo>
                  <a:lnTo>
                    <a:pt x="545592" y="1091311"/>
                  </a:lnTo>
                  <a:lnTo>
                    <a:pt x="543560" y="1088517"/>
                  </a:lnTo>
                  <a:lnTo>
                    <a:pt x="539496" y="1087882"/>
                  </a:lnTo>
                  <a:lnTo>
                    <a:pt x="536702" y="1090041"/>
                  </a:lnTo>
                  <a:lnTo>
                    <a:pt x="457200" y="1149096"/>
                  </a:lnTo>
                  <a:lnTo>
                    <a:pt x="547751" y="1189228"/>
                  </a:lnTo>
                  <a:lnTo>
                    <a:pt x="550926" y="1190752"/>
                  </a:lnTo>
                  <a:lnTo>
                    <a:pt x="554736" y="1189228"/>
                  </a:lnTo>
                  <a:lnTo>
                    <a:pt x="557530" y="1182878"/>
                  </a:lnTo>
                  <a:lnTo>
                    <a:pt x="556133" y="1179068"/>
                  </a:lnTo>
                  <a:lnTo>
                    <a:pt x="499770" y="1154049"/>
                  </a:lnTo>
                  <a:lnTo>
                    <a:pt x="493890" y="1151445"/>
                  </a:lnTo>
                  <a:lnTo>
                    <a:pt x="470408" y="1154049"/>
                  </a:lnTo>
                  <a:lnTo>
                    <a:pt x="481838" y="1152779"/>
                  </a:lnTo>
                  <a:lnTo>
                    <a:pt x="493890" y="1151445"/>
                  </a:lnTo>
                  <a:lnTo>
                    <a:pt x="1829562" y="1003046"/>
                  </a:lnTo>
                  <a:close/>
                </a:path>
                <a:path w="1905635" h="2341879">
                  <a:moveTo>
                    <a:pt x="1905127" y="1993646"/>
                  </a:moveTo>
                  <a:lnTo>
                    <a:pt x="1904873" y="1980946"/>
                  </a:lnTo>
                  <a:lnTo>
                    <a:pt x="1865630" y="1981835"/>
                  </a:lnTo>
                  <a:lnTo>
                    <a:pt x="1826387" y="1984375"/>
                  </a:lnTo>
                  <a:lnTo>
                    <a:pt x="1787779" y="1988566"/>
                  </a:lnTo>
                  <a:lnTo>
                    <a:pt x="1713738" y="2001012"/>
                  </a:lnTo>
                  <a:lnTo>
                    <a:pt x="1645793" y="2018538"/>
                  </a:lnTo>
                  <a:lnTo>
                    <a:pt x="1600200" y="2034413"/>
                  </a:lnTo>
                  <a:lnTo>
                    <a:pt x="1560449" y="2052320"/>
                  </a:lnTo>
                  <a:lnTo>
                    <a:pt x="1527429" y="2071878"/>
                  </a:lnTo>
                  <a:lnTo>
                    <a:pt x="1495679" y="2100072"/>
                  </a:lnTo>
                  <a:lnTo>
                    <a:pt x="1482471" y="2122932"/>
                  </a:lnTo>
                  <a:lnTo>
                    <a:pt x="1482344" y="2123186"/>
                  </a:lnTo>
                  <a:lnTo>
                    <a:pt x="1482217" y="2123567"/>
                  </a:lnTo>
                  <a:lnTo>
                    <a:pt x="1482090" y="2123821"/>
                  </a:lnTo>
                  <a:lnTo>
                    <a:pt x="1480312" y="2130933"/>
                  </a:lnTo>
                  <a:lnTo>
                    <a:pt x="1480185" y="2131314"/>
                  </a:lnTo>
                  <a:lnTo>
                    <a:pt x="1480083" y="2133092"/>
                  </a:lnTo>
                  <a:lnTo>
                    <a:pt x="1479550" y="2139188"/>
                  </a:lnTo>
                  <a:lnTo>
                    <a:pt x="1460373" y="2177796"/>
                  </a:lnTo>
                  <a:lnTo>
                    <a:pt x="1427480" y="2203577"/>
                  </a:lnTo>
                  <a:lnTo>
                    <a:pt x="1393444" y="2221738"/>
                  </a:lnTo>
                  <a:lnTo>
                    <a:pt x="1352677" y="2238502"/>
                  </a:lnTo>
                  <a:lnTo>
                    <a:pt x="1289812" y="2257933"/>
                  </a:lnTo>
                  <a:lnTo>
                    <a:pt x="1219581" y="2272792"/>
                  </a:lnTo>
                  <a:lnTo>
                    <a:pt x="1144270" y="2282317"/>
                  </a:lnTo>
                  <a:lnTo>
                    <a:pt x="1105662" y="2284857"/>
                  </a:lnTo>
                  <a:lnTo>
                    <a:pt x="1102639" y="2284933"/>
                  </a:lnTo>
                  <a:lnTo>
                    <a:pt x="1157859" y="2251075"/>
                  </a:lnTo>
                  <a:lnTo>
                    <a:pt x="1160907" y="2249297"/>
                  </a:lnTo>
                  <a:lnTo>
                    <a:pt x="1161796" y="2245360"/>
                  </a:lnTo>
                  <a:lnTo>
                    <a:pt x="1160018" y="2242439"/>
                  </a:lnTo>
                  <a:lnTo>
                    <a:pt x="1158113" y="2239391"/>
                  </a:lnTo>
                  <a:lnTo>
                    <a:pt x="1154303" y="2238502"/>
                  </a:lnTo>
                  <a:lnTo>
                    <a:pt x="1151255" y="2240280"/>
                  </a:lnTo>
                  <a:lnTo>
                    <a:pt x="1066800" y="2292096"/>
                  </a:lnTo>
                  <a:lnTo>
                    <a:pt x="1153414" y="2340102"/>
                  </a:lnTo>
                  <a:lnTo>
                    <a:pt x="1156462" y="2341880"/>
                  </a:lnTo>
                  <a:lnTo>
                    <a:pt x="1160399" y="2340737"/>
                  </a:lnTo>
                  <a:lnTo>
                    <a:pt x="1162050" y="2337689"/>
                  </a:lnTo>
                  <a:lnTo>
                    <a:pt x="1163828" y="2334641"/>
                  </a:lnTo>
                  <a:lnTo>
                    <a:pt x="1162685" y="2330704"/>
                  </a:lnTo>
                  <a:lnTo>
                    <a:pt x="1159637" y="2329053"/>
                  </a:lnTo>
                  <a:lnTo>
                    <a:pt x="1103947" y="2298192"/>
                  </a:lnTo>
                  <a:lnTo>
                    <a:pt x="1102956" y="2297646"/>
                  </a:lnTo>
                  <a:lnTo>
                    <a:pt x="1106424" y="2297557"/>
                  </a:lnTo>
                  <a:lnTo>
                    <a:pt x="1145667" y="2295017"/>
                  </a:lnTo>
                  <a:lnTo>
                    <a:pt x="1184275" y="2290826"/>
                  </a:lnTo>
                  <a:lnTo>
                    <a:pt x="1258316" y="2278253"/>
                  </a:lnTo>
                  <a:lnTo>
                    <a:pt x="1326261" y="2260854"/>
                  </a:lnTo>
                  <a:lnTo>
                    <a:pt x="1371727" y="2244852"/>
                  </a:lnTo>
                  <a:lnTo>
                    <a:pt x="1411605" y="2227072"/>
                  </a:lnTo>
                  <a:lnTo>
                    <a:pt x="1444625" y="2207387"/>
                  </a:lnTo>
                  <a:lnTo>
                    <a:pt x="1476502" y="2178812"/>
                  </a:lnTo>
                  <a:lnTo>
                    <a:pt x="1489329" y="2156460"/>
                  </a:lnTo>
                  <a:lnTo>
                    <a:pt x="1489456" y="2156206"/>
                  </a:lnTo>
                  <a:lnTo>
                    <a:pt x="1489583" y="2155825"/>
                  </a:lnTo>
                  <a:lnTo>
                    <a:pt x="1489710" y="2155571"/>
                  </a:lnTo>
                  <a:lnTo>
                    <a:pt x="1490726" y="2151507"/>
                  </a:lnTo>
                  <a:lnTo>
                    <a:pt x="1491488" y="2148459"/>
                  </a:lnTo>
                  <a:lnTo>
                    <a:pt x="1491792" y="2145284"/>
                  </a:lnTo>
                  <a:lnTo>
                    <a:pt x="1492250" y="2140204"/>
                  </a:lnTo>
                  <a:lnTo>
                    <a:pt x="1492681" y="2134108"/>
                  </a:lnTo>
                  <a:lnTo>
                    <a:pt x="1492707" y="2133803"/>
                  </a:lnTo>
                  <a:lnTo>
                    <a:pt x="1492885" y="2133092"/>
                  </a:lnTo>
                  <a:lnTo>
                    <a:pt x="1494180" y="2127885"/>
                  </a:lnTo>
                  <a:lnTo>
                    <a:pt x="1494231" y="2127681"/>
                  </a:lnTo>
                  <a:lnTo>
                    <a:pt x="1494510" y="2126996"/>
                  </a:lnTo>
                  <a:lnTo>
                    <a:pt x="1496695" y="2121535"/>
                  </a:lnTo>
                  <a:lnTo>
                    <a:pt x="1500505" y="2115058"/>
                  </a:lnTo>
                  <a:lnTo>
                    <a:pt x="1534414" y="2082419"/>
                  </a:lnTo>
                  <a:lnTo>
                    <a:pt x="1578229" y="2057781"/>
                  </a:lnTo>
                  <a:lnTo>
                    <a:pt x="1618996" y="2040890"/>
                  </a:lnTo>
                  <a:lnTo>
                    <a:pt x="1681734" y="2021586"/>
                  </a:lnTo>
                  <a:lnTo>
                    <a:pt x="1751965" y="2006727"/>
                  </a:lnTo>
                  <a:lnTo>
                    <a:pt x="1827276" y="1997075"/>
                  </a:lnTo>
                  <a:lnTo>
                    <a:pt x="1865884" y="1994535"/>
                  </a:lnTo>
                  <a:lnTo>
                    <a:pt x="1905127" y="1993646"/>
                  </a:lnTo>
                  <a:close/>
                </a:path>
              </a:pathLst>
            </a:custGeom>
            <a:solidFill>
              <a:srgbClr val="497DBA"/>
            </a:solidFill>
          </p:spPr>
          <p:txBody>
            <a:bodyPr wrap="square" lIns="0" tIns="0" rIns="0" bIns="0" rtlCol="0"/>
            <a:lstStyle/>
            <a:p>
              <a:endParaRPr/>
            </a:p>
          </p:txBody>
        </p:sp>
      </p:grpSp>
      <p:sp>
        <p:nvSpPr>
          <p:cNvPr id="27" name="object 27"/>
          <p:cNvSpPr txBox="1"/>
          <p:nvPr/>
        </p:nvSpPr>
        <p:spPr>
          <a:xfrm>
            <a:off x="5413628" y="1941957"/>
            <a:ext cx="1813560" cy="1203325"/>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Hydraulic</a:t>
            </a:r>
            <a:r>
              <a:rPr sz="1800" spc="-75" dirty="0">
                <a:latin typeface="Times New Roman"/>
                <a:cs typeface="Times New Roman"/>
              </a:rPr>
              <a:t> </a:t>
            </a:r>
            <a:r>
              <a:rPr sz="1800" spc="-5" dirty="0">
                <a:latin typeface="Times New Roman"/>
                <a:cs typeface="Times New Roman"/>
              </a:rPr>
              <a:t>Pump</a:t>
            </a:r>
            <a:endParaRPr sz="1800">
              <a:latin typeface="Times New Roman"/>
              <a:cs typeface="Times New Roman"/>
            </a:endParaRPr>
          </a:p>
          <a:p>
            <a:pPr>
              <a:lnSpc>
                <a:spcPct val="100000"/>
              </a:lnSpc>
            </a:pPr>
            <a:endParaRPr sz="2000">
              <a:latin typeface="Times New Roman"/>
              <a:cs typeface="Times New Roman"/>
            </a:endParaRPr>
          </a:p>
          <a:p>
            <a:pPr>
              <a:lnSpc>
                <a:spcPct val="100000"/>
              </a:lnSpc>
              <a:spcBef>
                <a:spcPts val="5"/>
              </a:spcBef>
            </a:pPr>
            <a:endParaRPr sz="2300">
              <a:latin typeface="Times New Roman"/>
              <a:cs typeface="Times New Roman"/>
            </a:endParaRPr>
          </a:p>
          <a:p>
            <a:pPr marL="873125">
              <a:lnSpc>
                <a:spcPct val="100000"/>
              </a:lnSpc>
            </a:pPr>
            <a:r>
              <a:rPr sz="1800" dirty="0">
                <a:latin typeface="Times New Roman"/>
                <a:cs typeface="Times New Roman"/>
              </a:rPr>
              <a:t>Pendulum</a:t>
            </a:r>
            <a:endParaRPr sz="1800">
              <a:latin typeface="Times New Roman"/>
              <a:cs typeface="Times New Roman"/>
            </a:endParaRPr>
          </a:p>
        </p:txBody>
      </p:sp>
      <p:sp>
        <p:nvSpPr>
          <p:cNvPr id="28" name="object 28"/>
          <p:cNvSpPr txBox="1"/>
          <p:nvPr/>
        </p:nvSpPr>
        <p:spPr>
          <a:xfrm>
            <a:off x="6404609" y="3923792"/>
            <a:ext cx="14033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Incident</a:t>
            </a:r>
            <a:r>
              <a:rPr sz="1800" spc="-75" dirty="0">
                <a:latin typeface="Times New Roman"/>
                <a:cs typeface="Times New Roman"/>
              </a:rPr>
              <a:t> </a:t>
            </a:r>
            <a:r>
              <a:rPr sz="1800" spc="-5" dirty="0">
                <a:latin typeface="Times New Roman"/>
                <a:cs typeface="Times New Roman"/>
              </a:rPr>
              <a:t>waves</a:t>
            </a:r>
            <a:endParaRPr sz="1800">
              <a:latin typeface="Times New Roman"/>
              <a:cs typeface="Times New Roman"/>
            </a:endParaRPr>
          </a:p>
        </p:txBody>
      </p:sp>
      <p:grpSp>
        <p:nvGrpSpPr>
          <p:cNvPr id="29" name="object 29"/>
          <p:cNvGrpSpPr/>
          <p:nvPr/>
        </p:nvGrpSpPr>
        <p:grpSpPr>
          <a:xfrm>
            <a:off x="4028832" y="2304852"/>
            <a:ext cx="815975" cy="223520"/>
            <a:chOff x="4028832" y="2304852"/>
            <a:chExt cx="815975" cy="223520"/>
          </a:xfrm>
        </p:grpSpPr>
        <p:pic>
          <p:nvPicPr>
            <p:cNvPr id="30" name="object 30"/>
            <p:cNvPicPr/>
            <p:nvPr/>
          </p:nvPicPr>
          <p:blipFill>
            <a:blip r:embed="rId2" cstate="print"/>
            <a:stretch>
              <a:fillRect/>
            </a:stretch>
          </p:blipFill>
          <p:spPr>
            <a:xfrm>
              <a:off x="4636007" y="2318004"/>
              <a:ext cx="208787" cy="210311"/>
            </a:xfrm>
            <a:prstGeom prst="rect">
              <a:avLst/>
            </a:prstGeom>
          </p:spPr>
        </p:pic>
        <p:sp>
          <p:nvSpPr>
            <p:cNvPr id="31" name="object 31"/>
            <p:cNvSpPr/>
            <p:nvPr/>
          </p:nvSpPr>
          <p:spPr>
            <a:xfrm>
              <a:off x="4163567" y="2309424"/>
              <a:ext cx="478790" cy="175260"/>
            </a:xfrm>
            <a:custGeom>
              <a:avLst/>
              <a:gdLst/>
              <a:ahLst/>
              <a:cxnLst/>
              <a:rect l="l" t="t" r="r" b="b"/>
              <a:pathLst>
                <a:path w="478789" h="175260">
                  <a:moveTo>
                    <a:pt x="478536" y="34487"/>
                  </a:moveTo>
                  <a:lnTo>
                    <a:pt x="467858" y="37743"/>
                  </a:lnTo>
                  <a:lnTo>
                    <a:pt x="457120" y="40821"/>
                  </a:lnTo>
                  <a:lnTo>
                    <a:pt x="446549" y="44256"/>
                  </a:lnTo>
                  <a:lnTo>
                    <a:pt x="436372" y="48584"/>
                  </a:lnTo>
                  <a:lnTo>
                    <a:pt x="425709" y="55950"/>
                  </a:lnTo>
                  <a:lnTo>
                    <a:pt x="415845" y="64935"/>
                  </a:lnTo>
                  <a:lnTo>
                    <a:pt x="405671" y="72730"/>
                  </a:lnTo>
                  <a:lnTo>
                    <a:pt x="394081" y="76524"/>
                  </a:lnTo>
                  <a:lnTo>
                    <a:pt x="355336" y="76556"/>
                  </a:lnTo>
                  <a:lnTo>
                    <a:pt x="316626" y="72682"/>
                  </a:lnTo>
                  <a:lnTo>
                    <a:pt x="277941" y="67237"/>
                  </a:lnTo>
                  <a:lnTo>
                    <a:pt x="239268" y="62554"/>
                  </a:lnTo>
                  <a:lnTo>
                    <a:pt x="237154" y="50342"/>
                  </a:lnTo>
                  <a:lnTo>
                    <a:pt x="235981" y="36963"/>
                  </a:lnTo>
                  <a:lnTo>
                    <a:pt x="232927" y="25871"/>
                  </a:lnTo>
                  <a:lnTo>
                    <a:pt x="225171" y="20517"/>
                  </a:lnTo>
                  <a:lnTo>
                    <a:pt x="147670" y="10057"/>
                  </a:lnTo>
                  <a:lnTo>
                    <a:pt x="93622" y="2584"/>
                  </a:lnTo>
                  <a:lnTo>
                    <a:pt x="35866" y="4202"/>
                  </a:lnTo>
                  <a:lnTo>
                    <a:pt x="11859" y="40564"/>
                  </a:lnTo>
                  <a:lnTo>
                    <a:pt x="0" y="76524"/>
                  </a:lnTo>
                  <a:lnTo>
                    <a:pt x="2667" y="90920"/>
                  </a:lnTo>
                  <a:lnTo>
                    <a:pt x="4762" y="105591"/>
                  </a:lnTo>
                  <a:lnTo>
                    <a:pt x="33710" y="150513"/>
                  </a:lnTo>
                  <a:lnTo>
                    <a:pt x="88034" y="169270"/>
                  </a:lnTo>
                  <a:lnTo>
                    <a:pt x="112649" y="174695"/>
                  </a:lnTo>
                  <a:lnTo>
                    <a:pt x="137279" y="171440"/>
                  </a:lnTo>
                  <a:lnTo>
                    <a:pt x="161956" y="168377"/>
                  </a:lnTo>
                  <a:lnTo>
                    <a:pt x="186586" y="164979"/>
                  </a:lnTo>
                  <a:lnTo>
                    <a:pt x="211074" y="160725"/>
                  </a:lnTo>
                  <a:lnTo>
                    <a:pt x="221771" y="157522"/>
                  </a:lnTo>
                  <a:lnTo>
                    <a:pt x="232171" y="153200"/>
                  </a:lnTo>
                  <a:lnTo>
                    <a:pt x="242595" y="149116"/>
                  </a:lnTo>
                  <a:lnTo>
                    <a:pt x="253365" y="146628"/>
                  </a:lnTo>
                  <a:lnTo>
                    <a:pt x="306097" y="142481"/>
                  </a:lnTo>
                  <a:lnTo>
                    <a:pt x="358997" y="140214"/>
                  </a:lnTo>
                  <a:lnTo>
                    <a:pt x="411849" y="137662"/>
                  </a:lnTo>
                  <a:lnTo>
                    <a:pt x="464439" y="132658"/>
                  </a:lnTo>
                  <a:lnTo>
                    <a:pt x="469138" y="132023"/>
                  </a:lnTo>
                  <a:lnTo>
                    <a:pt x="464439" y="123260"/>
                  </a:lnTo>
                  <a:lnTo>
                    <a:pt x="464439" y="118561"/>
                  </a:lnTo>
                </a:path>
              </a:pathLst>
            </a:custGeom>
            <a:ln w="9144">
              <a:solidFill>
                <a:srgbClr val="497DBA"/>
              </a:solidFill>
            </a:ln>
          </p:spPr>
          <p:txBody>
            <a:bodyPr wrap="square" lIns="0" tIns="0" rIns="0" bIns="0" rtlCol="0"/>
            <a:lstStyle/>
            <a:p>
              <a:endParaRPr/>
            </a:p>
          </p:txBody>
        </p:sp>
        <p:pic>
          <p:nvPicPr>
            <p:cNvPr id="32" name="object 32"/>
            <p:cNvPicPr/>
            <p:nvPr/>
          </p:nvPicPr>
          <p:blipFill>
            <a:blip r:embed="rId3" cstate="print"/>
            <a:stretch>
              <a:fillRect/>
            </a:stretch>
          </p:blipFill>
          <p:spPr>
            <a:xfrm>
              <a:off x="4028832" y="2344420"/>
              <a:ext cx="154547" cy="81422"/>
            </a:xfrm>
            <a:prstGeom prst="rect">
              <a:avLst/>
            </a:prstGeom>
          </p:spPr>
        </p:pic>
      </p:grpSp>
      <p:sp>
        <p:nvSpPr>
          <p:cNvPr id="33" name="object 33"/>
          <p:cNvSpPr txBox="1"/>
          <p:nvPr/>
        </p:nvSpPr>
        <p:spPr>
          <a:xfrm>
            <a:off x="154939" y="4957470"/>
            <a:ext cx="8836025" cy="1440180"/>
          </a:xfrm>
          <a:prstGeom prst="rect">
            <a:avLst/>
          </a:prstGeom>
        </p:spPr>
        <p:txBody>
          <a:bodyPr vert="horz" wrap="square" lIns="0" tIns="186055" rIns="0" bIns="0" rtlCol="0">
            <a:spAutoFit/>
          </a:bodyPr>
          <a:lstStyle/>
          <a:p>
            <a:pPr marL="2070100">
              <a:lnSpc>
                <a:spcPct val="100000"/>
              </a:lnSpc>
              <a:spcBef>
                <a:spcPts val="1465"/>
              </a:spcBef>
            </a:pPr>
            <a:r>
              <a:rPr sz="2000" dirty="0">
                <a:latin typeface="Times New Roman"/>
                <a:cs typeface="Times New Roman"/>
              </a:rPr>
              <a:t>Fig:</a:t>
            </a:r>
            <a:r>
              <a:rPr sz="2000" spc="-35" dirty="0">
                <a:latin typeface="Times New Roman"/>
                <a:cs typeface="Times New Roman"/>
              </a:rPr>
              <a:t> </a:t>
            </a:r>
            <a:r>
              <a:rPr sz="2000" spc="-5" dirty="0">
                <a:latin typeface="Times New Roman"/>
                <a:cs typeface="Times New Roman"/>
              </a:rPr>
              <a:t>Schematic</a:t>
            </a:r>
            <a:r>
              <a:rPr sz="2000" spc="-10" dirty="0">
                <a:latin typeface="Times New Roman"/>
                <a:cs typeface="Times New Roman"/>
              </a:rPr>
              <a:t> </a:t>
            </a:r>
            <a:r>
              <a:rPr sz="2000" dirty="0">
                <a:latin typeface="Times New Roman"/>
                <a:cs typeface="Times New Roman"/>
              </a:rPr>
              <a:t>of</a:t>
            </a:r>
            <a:r>
              <a:rPr sz="2000" spc="-2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Pendulor</a:t>
            </a:r>
            <a:endParaRPr sz="2000">
              <a:latin typeface="Times New Roman"/>
              <a:cs typeface="Times New Roman"/>
            </a:endParaRPr>
          </a:p>
          <a:p>
            <a:pPr marL="12700" marR="5080">
              <a:lnSpc>
                <a:spcPct val="150000"/>
              </a:lnSpc>
              <a:spcBef>
                <a:spcPts val="170"/>
              </a:spcBef>
            </a:pPr>
            <a:r>
              <a:rPr sz="2000" dirty="0">
                <a:latin typeface="Times New Roman"/>
                <a:cs typeface="Times New Roman"/>
              </a:rPr>
              <a:t>The</a:t>
            </a:r>
            <a:r>
              <a:rPr sz="2000" spc="204" dirty="0">
                <a:latin typeface="Times New Roman"/>
                <a:cs typeface="Times New Roman"/>
              </a:rPr>
              <a:t> </a:t>
            </a:r>
            <a:r>
              <a:rPr sz="2000" spc="-5" dirty="0">
                <a:latin typeface="Times New Roman"/>
                <a:cs typeface="Times New Roman"/>
              </a:rPr>
              <a:t>pendulum</a:t>
            </a:r>
            <a:r>
              <a:rPr sz="2000" spc="185" dirty="0">
                <a:latin typeface="Times New Roman"/>
                <a:cs typeface="Times New Roman"/>
              </a:rPr>
              <a:t> </a:t>
            </a:r>
            <a:r>
              <a:rPr sz="2000" dirty="0">
                <a:latin typeface="Times New Roman"/>
                <a:cs typeface="Times New Roman"/>
              </a:rPr>
              <a:t>or</a:t>
            </a:r>
            <a:r>
              <a:rPr sz="2000" spc="190" dirty="0">
                <a:latin typeface="Times New Roman"/>
                <a:cs typeface="Times New Roman"/>
              </a:rPr>
              <a:t> </a:t>
            </a:r>
            <a:r>
              <a:rPr sz="2000" spc="-5" dirty="0">
                <a:latin typeface="Times New Roman"/>
                <a:cs typeface="Times New Roman"/>
              </a:rPr>
              <a:t>oscillating</a:t>
            </a:r>
            <a:r>
              <a:rPr sz="2000" spc="190" dirty="0">
                <a:latin typeface="Times New Roman"/>
                <a:cs typeface="Times New Roman"/>
              </a:rPr>
              <a:t> </a:t>
            </a:r>
            <a:r>
              <a:rPr sz="2000" spc="-5" dirty="0">
                <a:latin typeface="Times New Roman"/>
                <a:cs typeface="Times New Roman"/>
              </a:rPr>
              <a:t>flap</a:t>
            </a:r>
            <a:r>
              <a:rPr sz="2000" spc="204" dirty="0">
                <a:latin typeface="Times New Roman"/>
                <a:cs typeface="Times New Roman"/>
              </a:rPr>
              <a:t> </a:t>
            </a:r>
            <a:r>
              <a:rPr sz="2000" spc="-5" dirty="0">
                <a:latin typeface="Times New Roman"/>
                <a:cs typeface="Times New Roman"/>
              </a:rPr>
              <a:t>acts</a:t>
            </a:r>
            <a:r>
              <a:rPr sz="2000" spc="185" dirty="0">
                <a:latin typeface="Times New Roman"/>
                <a:cs typeface="Times New Roman"/>
              </a:rPr>
              <a:t> </a:t>
            </a:r>
            <a:r>
              <a:rPr sz="2000" spc="-5" dirty="0">
                <a:latin typeface="Times New Roman"/>
                <a:cs typeface="Times New Roman"/>
              </a:rPr>
              <a:t>up</a:t>
            </a:r>
            <a:r>
              <a:rPr sz="2000" spc="204" dirty="0">
                <a:latin typeface="Times New Roman"/>
                <a:cs typeface="Times New Roman"/>
              </a:rPr>
              <a:t> </a:t>
            </a:r>
            <a:r>
              <a:rPr sz="2000" spc="-5" dirty="0">
                <a:latin typeface="Times New Roman"/>
                <a:cs typeface="Times New Roman"/>
              </a:rPr>
              <a:t>on</a:t>
            </a:r>
            <a:r>
              <a:rPr sz="2000" spc="204" dirty="0">
                <a:latin typeface="Times New Roman"/>
                <a:cs typeface="Times New Roman"/>
              </a:rPr>
              <a:t> </a:t>
            </a:r>
            <a:r>
              <a:rPr sz="2000" spc="-5" dirty="0">
                <a:latin typeface="Times New Roman"/>
                <a:cs typeface="Times New Roman"/>
              </a:rPr>
              <a:t>directly</a:t>
            </a:r>
            <a:r>
              <a:rPr sz="2000" spc="195" dirty="0">
                <a:latin typeface="Times New Roman"/>
                <a:cs typeface="Times New Roman"/>
              </a:rPr>
              <a:t> </a:t>
            </a:r>
            <a:r>
              <a:rPr sz="2000" dirty="0">
                <a:latin typeface="Times New Roman"/>
                <a:cs typeface="Times New Roman"/>
              </a:rPr>
              <a:t>by</a:t>
            </a:r>
            <a:r>
              <a:rPr sz="2000" spc="200" dirty="0">
                <a:latin typeface="Times New Roman"/>
                <a:cs typeface="Times New Roman"/>
              </a:rPr>
              <a:t> </a:t>
            </a:r>
            <a:r>
              <a:rPr sz="2000" spc="-5" dirty="0">
                <a:latin typeface="Times New Roman"/>
                <a:cs typeface="Times New Roman"/>
              </a:rPr>
              <a:t>the</a:t>
            </a:r>
            <a:r>
              <a:rPr sz="2000" spc="204" dirty="0">
                <a:latin typeface="Times New Roman"/>
                <a:cs typeface="Times New Roman"/>
              </a:rPr>
              <a:t> </a:t>
            </a:r>
            <a:r>
              <a:rPr sz="2000" spc="-5" dirty="0">
                <a:latin typeface="Times New Roman"/>
                <a:cs typeface="Times New Roman"/>
              </a:rPr>
              <a:t>wave</a:t>
            </a:r>
            <a:r>
              <a:rPr sz="2000" spc="204" dirty="0">
                <a:latin typeface="Times New Roman"/>
                <a:cs typeface="Times New Roman"/>
              </a:rPr>
              <a:t> </a:t>
            </a:r>
            <a:r>
              <a:rPr sz="2000" spc="-25" dirty="0">
                <a:latin typeface="Times New Roman"/>
                <a:cs typeface="Times New Roman"/>
              </a:rPr>
              <a:t>water.</a:t>
            </a:r>
            <a:r>
              <a:rPr sz="2000" spc="200" dirty="0">
                <a:latin typeface="Times New Roman"/>
                <a:cs typeface="Times New Roman"/>
              </a:rPr>
              <a:t> </a:t>
            </a:r>
            <a:r>
              <a:rPr sz="2000" dirty="0">
                <a:latin typeface="Times New Roman"/>
                <a:cs typeface="Times New Roman"/>
              </a:rPr>
              <a:t>This</a:t>
            </a:r>
            <a:r>
              <a:rPr sz="2000" spc="190" dirty="0">
                <a:latin typeface="Times New Roman"/>
                <a:cs typeface="Times New Roman"/>
              </a:rPr>
              <a:t> </a:t>
            </a:r>
            <a:r>
              <a:rPr sz="2000" dirty="0">
                <a:latin typeface="Times New Roman"/>
                <a:cs typeface="Times New Roman"/>
              </a:rPr>
              <a:t>device </a:t>
            </a:r>
            <a:r>
              <a:rPr sz="2000" spc="-484" dirty="0">
                <a:latin typeface="Times New Roman"/>
                <a:cs typeface="Times New Roman"/>
              </a:rPr>
              <a:t> </a:t>
            </a:r>
            <a:r>
              <a:rPr sz="2000" dirty="0">
                <a:latin typeface="Times New Roman"/>
                <a:cs typeface="Times New Roman"/>
              </a:rPr>
              <a:t>was</a:t>
            </a:r>
            <a:r>
              <a:rPr sz="2000" spc="-5" dirty="0">
                <a:latin typeface="Times New Roman"/>
                <a:cs typeface="Times New Roman"/>
              </a:rPr>
              <a:t> </a:t>
            </a:r>
            <a:r>
              <a:rPr sz="2000" dirty="0">
                <a:latin typeface="Times New Roman"/>
                <a:cs typeface="Times New Roman"/>
              </a:rPr>
              <a:t>under</a:t>
            </a:r>
            <a:r>
              <a:rPr sz="2000" spc="-20" dirty="0">
                <a:latin typeface="Times New Roman"/>
                <a:cs typeface="Times New Roman"/>
              </a:rPr>
              <a:t> </a:t>
            </a:r>
            <a:r>
              <a:rPr sz="2000" spc="-5" dirty="0">
                <a:latin typeface="Times New Roman"/>
                <a:cs typeface="Times New Roman"/>
              </a:rPr>
              <a:t>test</a:t>
            </a:r>
            <a:r>
              <a:rPr sz="2000" spc="-10" dirty="0">
                <a:latin typeface="Times New Roman"/>
                <a:cs typeface="Times New Roman"/>
              </a:rPr>
              <a:t> </a:t>
            </a:r>
            <a:r>
              <a:rPr sz="2000" spc="-5" dirty="0">
                <a:latin typeface="Times New Roman"/>
                <a:cs typeface="Times New Roman"/>
              </a:rPr>
              <a:t>in </a:t>
            </a:r>
            <a:r>
              <a:rPr sz="2000" dirty="0">
                <a:latin typeface="Times New Roman"/>
                <a:cs typeface="Times New Roman"/>
              </a:rPr>
              <a:t>the</a:t>
            </a:r>
            <a:r>
              <a:rPr sz="2000" spc="-25" dirty="0">
                <a:latin typeface="Times New Roman"/>
                <a:cs typeface="Times New Roman"/>
              </a:rPr>
              <a:t> </a:t>
            </a:r>
            <a:r>
              <a:rPr sz="2000" spc="-5" dirty="0">
                <a:latin typeface="Times New Roman"/>
                <a:cs typeface="Times New Roman"/>
              </a:rPr>
              <a:t>year</a:t>
            </a:r>
            <a:r>
              <a:rPr sz="2000" spc="10" dirty="0">
                <a:latin typeface="Times New Roman"/>
                <a:cs typeface="Times New Roman"/>
              </a:rPr>
              <a:t> </a:t>
            </a:r>
            <a:r>
              <a:rPr sz="2000" spc="5" dirty="0">
                <a:latin typeface="Times New Roman"/>
                <a:cs typeface="Times New Roman"/>
              </a:rPr>
              <a:t>1999,</a:t>
            </a:r>
            <a:r>
              <a:rPr sz="2000" spc="-45" dirty="0">
                <a:latin typeface="Times New Roman"/>
                <a:cs typeface="Times New Roman"/>
              </a:rPr>
              <a:t> </a:t>
            </a:r>
            <a:r>
              <a:rPr sz="2000" dirty="0">
                <a:latin typeface="Times New Roman"/>
                <a:cs typeface="Times New Roman"/>
              </a:rPr>
              <a:t>Japan</a:t>
            </a:r>
            <a:r>
              <a:rPr sz="2000" spc="-15" dirty="0">
                <a:latin typeface="Times New Roman"/>
                <a:cs typeface="Times New Roman"/>
              </a:rPr>
              <a:t> </a:t>
            </a:r>
            <a:r>
              <a:rPr sz="2000" dirty="0">
                <a:latin typeface="Times New Roman"/>
                <a:cs typeface="Times New Roman"/>
              </a:rPr>
              <a:t>by</a:t>
            </a:r>
            <a:r>
              <a:rPr sz="2000" spc="-45" dirty="0">
                <a:latin typeface="Times New Roman"/>
                <a:cs typeface="Times New Roman"/>
              </a:rPr>
              <a:t> </a:t>
            </a:r>
            <a:r>
              <a:rPr sz="2000" spc="-25" dirty="0">
                <a:latin typeface="Times New Roman"/>
                <a:cs typeface="Times New Roman"/>
              </a:rPr>
              <a:t>Watable</a:t>
            </a:r>
            <a:r>
              <a:rPr sz="2000" spc="-35" dirty="0">
                <a:latin typeface="Times New Roman"/>
                <a:cs typeface="Times New Roman"/>
              </a:rPr>
              <a:t> </a:t>
            </a:r>
            <a:r>
              <a:rPr sz="2000" i="1" spc="-5" dirty="0">
                <a:latin typeface="Times New Roman"/>
                <a:cs typeface="Times New Roman"/>
              </a:rPr>
              <a:t>et</a:t>
            </a:r>
            <a:r>
              <a:rPr sz="2000" i="1" spc="-10" dirty="0">
                <a:latin typeface="Times New Roman"/>
                <a:cs typeface="Times New Roman"/>
              </a:rPr>
              <a:t> </a:t>
            </a:r>
            <a:r>
              <a:rPr sz="2000" i="1" dirty="0">
                <a:latin typeface="Times New Roman"/>
                <a:cs typeface="Times New Roman"/>
              </a:rPr>
              <a:t>al</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Plans</a:t>
            </a:r>
            <a:r>
              <a:rPr sz="2000" spc="-20"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executed</a:t>
            </a:r>
            <a:r>
              <a:rPr sz="2000" spc="-25" dirty="0">
                <a:latin typeface="Times New Roman"/>
                <a:cs typeface="Times New Roman"/>
              </a:rPr>
              <a:t> </a:t>
            </a:r>
            <a:r>
              <a:rPr sz="2000" spc="-5" dirty="0">
                <a:latin typeface="Times New Roman"/>
                <a:cs typeface="Times New Roman"/>
              </a:rPr>
              <a:t>in</a:t>
            </a:r>
            <a:endParaRPr sz="2000">
              <a:latin typeface="Times New Roman"/>
              <a:cs typeface="Times New Roman"/>
            </a:endParaRPr>
          </a:p>
        </p:txBody>
      </p:sp>
      <p:sp>
        <p:nvSpPr>
          <p:cNvPr id="35" name="object 35"/>
          <p:cNvSpPr txBox="1"/>
          <p:nvPr/>
        </p:nvSpPr>
        <p:spPr>
          <a:xfrm>
            <a:off x="8411718" y="6445541"/>
            <a:ext cx="196215" cy="196215"/>
          </a:xfrm>
          <a:prstGeom prst="rect">
            <a:avLst/>
          </a:prstGeom>
        </p:spPr>
        <p:txBody>
          <a:bodyPr vert="horz" wrap="square" lIns="0" tIns="0" rIns="0" bIns="0" rtlCol="0">
            <a:spAutoFit/>
          </a:bodyPr>
          <a:lstStyle/>
          <a:p>
            <a:pPr marL="12700">
              <a:lnSpc>
                <a:spcPts val="1430"/>
              </a:lnSpc>
            </a:pPr>
            <a:r>
              <a:rPr sz="1200" dirty="0">
                <a:solidFill>
                  <a:srgbClr val="888888"/>
                </a:solidFill>
                <a:latin typeface="Arial MT"/>
                <a:cs typeface="Arial MT"/>
              </a:rPr>
              <a:t>89</a:t>
            </a:r>
            <a:endParaRPr sz="1200">
              <a:latin typeface="Arial MT"/>
              <a:cs typeface="Arial MT"/>
            </a:endParaRPr>
          </a:p>
        </p:txBody>
      </p:sp>
      <p:sp>
        <p:nvSpPr>
          <p:cNvPr id="36" name="object 36"/>
          <p:cNvSpPr txBox="1"/>
          <p:nvPr/>
        </p:nvSpPr>
        <p:spPr>
          <a:xfrm>
            <a:off x="218947" y="6550872"/>
            <a:ext cx="5293360" cy="307975"/>
          </a:xfrm>
          <a:prstGeom prst="rect">
            <a:avLst/>
          </a:prstGeom>
        </p:spPr>
        <p:txBody>
          <a:bodyPr vert="horz" wrap="square" lIns="0" tIns="0" rIns="0" bIns="0" rtlCol="0">
            <a:spAutoFit/>
          </a:bodyPr>
          <a:lstStyle/>
          <a:p>
            <a:pPr marL="12700">
              <a:lnSpc>
                <a:spcPts val="2290"/>
              </a:lnSpc>
            </a:pPr>
            <a:r>
              <a:rPr sz="2000" dirty="0">
                <a:latin typeface="Times New Roman"/>
                <a:cs typeface="Times New Roman"/>
              </a:rPr>
              <a:t>Sri</a:t>
            </a:r>
            <a:r>
              <a:rPr sz="2000" spc="-30" dirty="0">
                <a:latin typeface="Times New Roman"/>
                <a:cs typeface="Times New Roman"/>
              </a:rPr>
              <a:t> </a:t>
            </a:r>
            <a:r>
              <a:rPr sz="2000" dirty="0">
                <a:latin typeface="Times New Roman"/>
                <a:cs typeface="Times New Roman"/>
              </a:rPr>
              <a:t>Lanka</a:t>
            </a:r>
            <a:r>
              <a:rPr sz="2000" spc="-20" dirty="0">
                <a:latin typeface="Times New Roman"/>
                <a:cs typeface="Times New Roman"/>
              </a:rPr>
              <a:t> </a:t>
            </a:r>
            <a:r>
              <a:rPr sz="2000" dirty="0">
                <a:latin typeface="Times New Roman"/>
                <a:cs typeface="Times New Roman"/>
              </a:rPr>
              <a:t>for</a:t>
            </a:r>
            <a:r>
              <a:rPr sz="2000" spc="-20" dirty="0">
                <a:latin typeface="Times New Roman"/>
                <a:cs typeface="Times New Roman"/>
              </a:rPr>
              <a:t> </a:t>
            </a:r>
            <a:r>
              <a:rPr sz="2000" dirty="0">
                <a:latin typeface="Times New Roman"/>
                <a:cs typeface="Times New Roman"/>
              </a:rPr>
              <a:t>development</a:t>
            </a:r>
            <a:r>
              <a:rPr sz="2000" spc="-30"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power</a:t>
            </a:r>
            <a:r>
              <a:rPr sz="2000" spc="-30" dirty="0">
                <a:latin typeface="Times New Roman"/>
                <a:cs typeface="Times New Roman"/>
              </a:rPr>
              <a:t> </a:t>
            </a:r>
            <a:r>
              <a:rPr sz="2000" dirty="0">
                <a:latin typeface="Times New Roman"/>
                <a:cs typeface="Times New Roman"/>
              </a:rPr>
              <a:t>150</a:t>
            </a:r>
            <a:r>
              <a:rPr sz="2000" spc="-25"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250</a:t>
            </a:r>
            <a:r>
              <a:rPr sz="2000" spc="-20" dirty="0">
                <a:latin typeface="Times New Roman"/>
                <a:cs typeface="Times New Roman"/>
              </a:rPr>
              <a:t> </a:t>
            </a:r>
            <a:r>
              <a:rPr sz="2000" spc="-55" dirty="0">
                <a:latin typeface="Times New Roman"/>
                <a:cs typeface="Times New Roman"/>
              </a:rPr>
              <a:t>KW.</a:t>
            </a:r>
            <a:endParaRPr sz="2000">
              <a:latin typeface="Times New Roman"/>
              <a:cs typeface="Times New Roman"/>
            </a:endParaRPr>
          </a:p>
        </p:txBody>
      </p:sp>
      <p:sp>
        <p:nvSpPr>
          <p:cNvPr id="34" name="object 34"/>
          <p:cNvSpPr txBox="1">
            <a:spLocks noGrp="1"/>
          </p:cNvSpPr>
          <p:nvPr>
            <p:ph type="title"/>
          </p:nvPr>
        </p:nvSpPr>
        <p:spPr>
          <a:xfrm>
            <a:off x="154939" y="0"/>
            <a:ext cx="8834120" cy="1397635"/>
          </a:xfrm>
          <a:prstGeom prst="rect">
            <a:avLst/>
          </a:prstGeom>
        </p:spPr>
        <p:txBody>
          <a:bodyPr vert="horz" wrap="square" lIns="0" tIns="165100" rIns="0" bIns="0" rtlCol="0">
            <a:spAutoFit/>
          </a:bodyPr>
          <a:lstStyle/>
          <a:p>
            <a:pPr marL="12700">
              <a:lnSpc>
                <a:spcPct val="100000"/>
              </a:lnSpc>
              <a:spcBef>
                <a:spcPts val="1300"/>
              </a:spcBef>
            </a:pPr>
            <a:r>
              <a:rPr b="1" dirty="0">
                <a:latin typeface="Times New Roman"/>
                <a:cs typeface="Times New Roman"/>
              </a:rPr>
              <a:t>Bottom-fixed</a:t>
            </a:r>
            <a:r>
              <a:rPr b="1" spc="-55" dirty="0">
                <a:latin typeface="Times New Roman"/>
                <a:cs typeface="Times New Roman"/>
              </a:rPr>
              <a:t> </a:t>
            </a:r>
            <a:r>
              <a:rPr b="1" spc="-10" dirty="0">
                <a:latin typeface="Times New Roman"/>
                <a:cs typeface="Times New Roman"/>
              </a:rPr>
              <a:t>near-shore</a:t>
            </a:r>
            <a:r>
              <a:rPr b="1" spc="-50" dirty="0">
                <a:latin typeface="Times New Roman"/>
                <a:cs typeface="Times New Roman"/>
              </a:rPr>
              <a:t> </a:t>
            </a:r>
            <a:r>
              <a:rPr b="1" dirty="0">
                <a:latin typeface="Times New Roman"/>
                <a:cs typeface="Times New Roman"/>
              </a:rPr>
              <a:t>devices</a:t>
            </a:r>
            <a:r>
              <a:rPr b="1" spc="-35" dirty="0">
                <a:latin typeface="Times New Roman"/>
                <a:cs typeface="Times New Roman"/>
              </a:rPr>
              <a:t> </a:t>
            </a:r>
            <a:r>
              <a:rPr b="1" dirty="0">
                <a:latin typeface="Times New Roman"/>
                <a:cs typeface="Times New Roman"/>
              </a:rPr>
              <a:t>(Pendulor):-</a:t>
            </a:r>
          </a:p>
          <a:p>
            <a:pPr marL="12700" marR="5080" indent="914400">
              <a:lnSpc>
                <a:spcPct val="150000"/>
              </a:lnSpc>
            </a:pPr>
            <a:r>
              <a:rPr dirty="0"/>
              <a:t>The</a:t>
            </a:r>
            <a:r>
              <a:rPr spc="320" dirty="0"/>
              <a:t> </a:t>
            </a:r>
            <a:r>
              <a:rPr spc="-5" dirty="0"/>
              <a:t>bottom</a:t>
            </a:r>
            <a:r>
              <a:rPr spc="315" dirty="0"/>
              <a:t> </a:t>
            </a:r>
            <a:r>
              <a:rPr spc="-5" dirty="0"/>
              <a:t>fixed</a:t>
            </a:r>
            <a:r>
              <a:rPr spc="320" dirty="0"/>
              <a:t> </a:t>
            </a:r>
            <a:r>
              <a:rPr dirty="0"/>
              <a:t>near</a:t>
            </a:r>
            <a:r>
              <a:rPr spc="330" dirty="0"/>
              <a:t> </a:t>
            </a:r>
            <a:r>
              <a:rPr spc="-10" dirty="0"/>
              <a:t>shore</a:t>
            </a:r>
            <a:r>
              <a:rPr spc="330" dirty="0"/>
              <a:t> </a:t>
            </a:r>
            <a:r>
              <a:rPr spc="-5" dirty="0"/>
              <a:t>devices</a:t>
            </a:r>
            <a:r>
              <a:rPr spc="340" dirty="0"/>
              <a:t> </a:t>
            </a:r>
            <a:r>
              <a:rPr spc="-5" dirty="0"/>
              <a:t>are</a:t>
            </a:r>
            <a:r>
              <a:rPr spc="310" dirty="0"/>
              <a:t> </a:t>
            </a:r>
            <a:r>
              <a:rPr spc="-5" dirty="0"/>
              <a:t>generally</a:t>
            </a:r>
            <a:r>
              <a:rPr spc="325" dirty="0"/>
              <a:t> </a:t>
            </a:r>
            <a:r>
              <a:rPr spc="-5" dirty="0"/>
              <a:t>used</a:t>
            </a:r>
            <a:r>
              <a:rPr spc="330" dirty="0"/>
              <a:t> </a:t>
            </a:r>
            <a:r>
              <a:rPr spc="-5" dirty="0"/>
              <a:t>in</a:t>
            </a:r>
            <a:r>
              <a:rPr spc="325" dirty="0"/>
              <a:t> </a:t>
            </a:r>
            <a:r>
              <a:rPr spc="-5" dirty="0"/>
              <a:t>shallow</a:t>
            </a:r>
            <a:r>
              <a:rPr spc="330" dirty="0"/>
              <a:t> </a:t>
            </a:r>
            <a:r>
              <a:rPr spc="-5" dirty="0"/>
              <a:t>waters </a:t>
            </a:r>
            <a:r>
              <a:rPr spc="-484" dirty="0"/>
              <a:t> </a:t>
            </a:r>
            <a:r>
              <a:rPr spc="-5" dirty="0"/>
              <a:t>typically10-25</a:t>
            </a:r>
            <a:r>
              <a:rPr spc="-40" dirty="0"/>
              <a:t> </a:t>
            </a:r>
            <a:r>
              <a:rPr dirty="0"/>
              <a:t>m</a:t>
            </a:r>
            <a:r>
              <a:rPr spc="-5" dirty="0"/>
              <a:t> </a:t>
            </a:r>
            <a:r>
              <a:rPr spc="-20" dirty="0"/>
              <a:t>water.</a:t>
            </a:r>
            <a:r>
              <a:rPr spc="-55" dirty="0"/>
              <a:t> </a:t>
            </a:r>
            <a:r>
              <a:rPr dirty="0"/>
              <a:t>The bottom</a:t>
            </a:r>
            <a:r>
              <a:rPr spc="-25" dirty="0"/>
              <a:t> </a:t>
            </a:r>
            <a:r>
              <a:rPr dirty="0"/>
              <a:t>fixed</a:t>
            </a:r>
            <a:r>
              <a:rPr spc="-20" dirty="0"/>
              <a:t> </a:t>
            </a:r>
            <a:r>
              <a:rPr dirty="0"/>
              <a:t>near</a:t>
            </a:r>
            <a:r>
              <a:rPr spc="-10" dirty="0"/>
              <a:t> </a:t>
            </a:r>
            <a:r>
              <a:rPr spc="5" dirty="0"/>
              <a:t>shore</a:t>
            </a:r>
            <a:r>
              <a:rPr spc="-40" dirty="0"/>
              <a:t> </a:t>
            </a:r>
            <a:r>
              <a:rPr dirty="0"/>
              <a:t>device</a:t>
            </a:r>
            <a:r>
              <a:rPr spc="-15" dirty="0"/>
              <a:t> </a:t>
            </a:r>
            <a:r>
              <a:rPr spc="-5" dirty="0"/>
              <a:t>is</a:t>
            </a:r>
            <a:r>
              <a:rPr spc="-10" dirty="0"/>
              <a:t> </a:t>
            </a:r>
            <a:r>
              <a:rPr spc="-5" dirty="0"/>
              <a:t>named</a:t>
            </a:r>
            <a:r>
              <a:rPr spc="15" dirty="0"/>
              <a:t> </a:t>
            </a:r>
            <a:r>
              <a:rPr spc="-5" dirty="0"/>
              <a:t>as </a:t>
            </a:r>
            <a:r>
              <a:rPr spc="-10" dirty="0"/>
              <a:t>Pendulor.</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4876" y="0"/>
            <a:ext cx="7353300" cy="3066415"/>
            <a:chOff x="304876" y="0"/>
            <a:chExt cx="7353300" cy="3066415"/>
          </a:xfrm>
        </p:grpSpPr>
        <p:sp>
          <p:nvSpPr>
            <p:cNvPr id="3" name="object 3"/>
            <p:cNvSpPr/>
            <p:nvPr/>
          </p:nvSpPr>
          <p:spPr>
            <a:xfrm>
              <a:off x="915162" y="1753361"/>
              <a:ext cx="640080" cy="274320"/>
            </a:xfrm>
            <a:custGeom>
              <a:avLst/>
              <a:gdLst/>
              <a:ahLst/>
              <a:cxnLst/>
              <a:rect l="l" t="t" r="r" b="b"/>
              <a:pathLst>
                <a:path w="640080" h="274319">
                  <a:moveTo>
                    <a:pt x="0" y="274320"/>
                  </a:moveTo>
                  <a:lnTo>
                    <a:pt x="640080" y="274320"/>
                  </a:lnTo>
                  <a:lnTo>
                    <a:pt x="640080" y="0"/>
                  </a:lnTo>
                  <a:lnTo>
                    <a:pt x="0" y="0"/>
                  </a:lnTo>
                  <a:lnTo>
                    <a:pt x="0" y="274320"/>
                  </a:lnTo>
                  <a:close/>
                </a:path>
              </a:pathLst>
            </a:custGeom>
            <a:ln w="25908">
              <a:solidFill>
                <a:srgbClr val="385D89"/>
              </a:solidFill>
            </a:ln>
          </p:spPr>
          <p:txBody>
            <a:bodyPr wrap="square" lIns="0" tIns="0" rIns="0" bIns="0" rtlCol="0"/>
            <a:lstStyle/>
            <a:p>
              <a:endParaRPr/>
            </a:p>
          </p:txBody>
        </p:sp>
        <p:sp>
          <p:nvSpPr>
            <p:cNvPr id="4" name="object 4"/>
            <p:cNvSpPr/>
            <p:nvPr/>
          </p:nvSpPr>
          <p:spPr>
            <a:xfrm>
              <a:off x="914400" y="1600200"/>
              <a:ext cx="609600" cy="152400"/>
            </a:xfrm>
            <a:custGeom>
              <a:avLst/>
              <a:gdLst/>
              <a:ahLst/>
              <a:cxnLst/>
              <a:rect l="l" t="t" r="r" b="b"/>
              <a:pathLst>
                <a:path w="609600" h="152400">
                  <a:moveTo>
                    <a:pt x="0" y="152400"/>
                  </a:moveTo>
                  <a:lnTo>
                    <a:pt x="304800" y="0"/>
                  </a:lnTo>
                </a:path>
                <a:path w="609600" h="152400">
                  <a:moveTo>
                    <a:pt x="381000" y="0"/>
                  </a:moveTo>
                  <a:lnTo>
                    <a:pt x="609600" y="152400"/>
                  </a:lnTo>
                </a:path>
              </a:pathLst>
            </a:custGeom>
            <a:ln w="9144">
              <a:solidFill>
                <a:srgbClr val="497DBA"/>
              </a:solidFill>
            </a:ln>
          </p:spPr>
          <p:txBody>
            <a:bodyPr wrap="square" lIns="0" tIns="0" rIns="0" bIns="0" rtlCol="0"/>
            <a:lstStyle/>
            <a:p>
              <a:endParaRPr/>
            </a:p>
          </p:txBody>
        </p:sp>
        <p:sp>
          <p:nvSpPr>
            <p:cNvPr id="5" name="object 5"/>
            <p:cNvSpPr/>
            <p:nvPr/>
          </p:nvSpPr>
          <p:spPr>
            <a:xfrm>
              <a:off x="1217676" y="458723"/>
              <a:ext cx="79375" cy="1143000"/>
            </a:xfrm>
            <a:custGeom>
              <a:avLst/>
              <a:gdLst/>
              <a:ahLst/>
              <a:cxnLst/>
              <a:rect l="l" t="t" r="r" b="b"/>
              <a:pathLst>
                <a:path w="79375" h="1143000">
                  <a:moveTo>
                    <a:pt x="3175" y="0"/>
                  </a:moveTo>
                  <a:lnTo>
                    <a:pt x="0" y="1143000"/>
                  </a:lnTo>
                </a:path>
                <a:path w="79375" h="1143000">
                  <a:moveTo>
                    <a:pt x="79375" y="0"/>
                  </a:moveTo>
                  <a:lnTo>
                    <a:pt x="76200" y="1143000"/>
                  </a:lnTo>
                </a:path>
              </a:pathLst>
            </a:custGeom>
            <a:ln w="9144">
              <a:solidFill>
                <a:srgbClr val="497DBA"/>
              </a:solidFill>
            </a:ln>
          </p:spPr>
          <p:txBody>
            <a:bodyPr wrap="square" lIns="0" tIns="0" rIns="0" bIns="0" rtlCol="0"/>
            <a:lstStyle/>
            <a:p>
              <a:endParaRPr/>
            </a:p>
          </p:txBody>
        </p:sp>
        <p:sp>
          <p:nvSpPr>
            <p:cNvPr id="6" name="object 6"/>
            <p:cNvSpPr/>
            <p:nvPr/>
          </p:nvSpPr>
          <p:spPr>
            <a:xfrm>
              <a:off x="1189481" y="275082"/>
              <a:ext cx="182880" cy="182880"/>
            </a:xfrm>
            <a:custGeom>
              <a:avLst/>
              <a:gdLst/>
              <a:ahLst/>
              <a:cxnLst/>
              <a:rect l="l" t="t" r="r" b="b"/>
              <a:pathLst>
                <a:path w="182880" h="182879">
                  <a:moveTo>
                    <a:pt x="0" y="182880"/>
                  </a:moveTo>
                  <a:lnTo>
                    <a:pt x="91440" y="0"/>
                  </a:lnTo>
                  <a:lnTo>
                    <a:pt x="182880" y="182880"/>
                  </a:lnTo>
                  <a:lnTo>
                    <a:pt x="0" y="182880"/>
                  </a:lnTo>
                  <a:close/>
                </a:path>
              </a:pathLst>
            </a:custGeom>
            <a:ln w="25908">
              <a:solidFill>
                <a:srgbClr val="385D89"/>
              </a:solidFill>
            </a:ln>
          </p:spPr>
          <p:txBody>
            <a:bodyPr wrap="square" lIns="0" tIns="0" rIns="0" bIns="0" rtlCol="0"/>
            <a:lstStyle/>
            <a:p>
              <a:endParaRPr/>
            </a:p>
          </p:txBody>
        </p:sp>
        <p:sp>
          <p:nvSpPr>
            <p:cNvPr id="7" name="object 7"/>
            <p:cNvSpPr/>
            <p:nvPr/>
          </p:nvSpPr>
          <p:spPr>
            <a:xfrm>
              <a:off x="1280159" y="152399"/>
              <a:ext cx="15875" cy="122555"/>
            </a:xfrm>
            <a:custGeom>
              <a:avLst/>
              <a:gdLst/>
              <a:ahLst/>
              <a:cxnLst/>
              <a:rect l="l" t="t" r="r" b="b"/>
              <a:pathLst>
                <a:path w="15875" h="122554">
                  <a:moveTo>
                    <a:pt x="0" y="122174"/>
                  </a:moveTo>
                  <a:lnTo>
                    <a:pt x="15875" y="0"/>
                  </a:lnTo>
                </a:path>
              </a:pathLst>
            </a:custGeom>
            <a:ln w="9144">
              <a:solidFill>
                <a:srgbClr val="497DBA"/>
              </a:solidFill>
            </a:ln>
          </p:spPr>
          <p:txBody>
            <a:bodyPr wrap="square" lIns="0" tIns="0" rIns="0" bIns="0" rtlCol="0"/>
            <a:lstStyle/>
            <a:p>
              <a:endParaRPr/>
            </a:p>
          </p:txBody>
        </p:sp>
        <p:sp>
          <p:nvSpPr>
            <p:cNvPr id="8" name="object 8"/>
            <p:cNvSpPr/>
            <p:nvPr/>
          </p:nvSpPr>
          <p:spPr>
            <a:xfrm>
              <a:off x="1296162" y="1213866"/>
              <a:ext cx="304800" cy="76200"/>
            </a:xfrm>
            <a:custGeom>
              <a:avLst/>
              <a:gdLst/>
              <a:ahLst/>
              <a:cxnLst/>
              <a:rect l="l" t="t" r="r" b="b"/>
              <a:pathLst>
                <a:path w="304800" h="76200">
                  <a:moveTo>
                    <a:pt x="304800" y="0"/>
                  </a:moveTo>
                  <a:lnTo>
                    <a:pt x="0" y="0"/>
                  </a:lnTo>
                  <a:lnTo>
                    <a:pt x="0" y="76200"/>
                  </a:lnTo>
                  <a:lnTo>
                    <a:pt x="304800" y="76200"/>
                  </a:lnTo>
                  <a:lnTo>
                    <a:pt x="304800" y="0"/>
                  </a:lnTo>
                  <a:close/>
                </a:path>
              </a:pathLst>
            </a:custGeom>
            <a:solidFill>
              <a:srgbClr val="4F81BC"/>
            </a:solidFill>
          </p:spPr>
          <p:txBody>
            <a:bodyPr wrap="square" lIns="0" tIns="0" rIns="0" bIns="0" rtlCol="0"/>
            <a:lstStyle/>
            <a:p>
              <a:endParaRPr/>
            </a:p>
          </p:txBody>
        </p:sp>
        <p:sp>
          <p:nvSpPr>
            <p:cNvPr id="9" name="object 9"/>
            <p:cNvSpPr/>
            <p:nvPr/>
          </p:nvSpPr>
          <p:spPr>
            <a:xfrm>
              <a:off x="1296162" y="1213866"/>
              <a:ext cx="304800" cy="76200"/>
            </a:xfrm>
            <a:custGeom>
              <a:avLst/>
              <a:gdLst/>
              <a:ahLst/>
              <a:cxnLst/>
              <a:rect l="l" t="t" r="r" b="b"/>
              <a:pathLst>
                <a:path w="304800" h="76200">
                  <a:moveTo>
                    <a:pt x="0" y="76200"/>
                  </a:moveTo>
                  <a:lnTo>
                    <a:pt x="304800" y="76200"/>
                  </a:lnTo>
                  <a:lnTo>
                    <a:pt x="304800" y="0"/>
                  </a:lnTo>
                  <a:lnTo>
                    <a:pt x="0" y="0"/>
                  </a:lnTo>
                  <a:lnTo>
                    <a:pt x="0" y="76200"/>
                  </a:lnTo>
                  <a:close/>
                </a:path>
              </a:pathLst>
            </a:custGeom>
            <a:ln w="25908">
              <a:solidFill>
                <a:srgbClr val="385D89"/>
              </a:solidFill>
            </a:ln>
          </p:spPr>
          <p:txBody>
            <a:bodyPr wrap="square" lIns="0" tIns="0" rIns="0" bIns="0" rtlCol="0"/>
            <a:lstStyle/>
            <a:p>
              <a:endParaRPr/>
            </a:p>
          </p:txBody>
        </p:sp>
        <p:sp>
          <p:nvSpPr>
            <p:cNvPr id="10" name="object 10"/>
            <p:cNvSpPr/>
            <p:nvPr/>
          </p:nvSpPr>
          <p:spPr>
            <a:xfrm>
              <a:off x="1435607" y="911352"/>
              <a:ext cx="86360" cy="663575"/>
            </a:xfrm>
            <a:custGeom>
              <a:avLst/>
              <a:gdLst/>
              <a:ahLst/>
              <a:cxnLst/>
              <a:rect l="l" t="t" r="r" b="b"/>
              <a:pathLst>
                <a:path w="86359" h="663575">
                  <a:moveTo>
                    <a:pt x="0" y="280415"/>
                  </a:moveTo>
                  <a:lnTo>
                    <a:pt x="2807" y="231270"/>
                  </a:lnTo>
                  <a:lnTo>
                    <a:pt x="5127" y="182054"/>
                  </a:lnTo>
                  <a:lnTo>
                    <a:pt x="8376" y="132933"/>
                  </a:lnTo>
                  <a:lnTo>
                    <a:pt x="13969" y="84074"/>
                  </a:lnTo>
                  <a:lnTo>
                    <a:pt x="29559" y="31083"/>
                  </a:lnTo>
                  <a:lnTo>
                    <a:pt x="41909" y="0"/>
                  </a:lnTo>
                  <a:lnTo>
                    <a:pt x="46202" y="74857"/>
                  </a:lnTo>
                  <a:lnTo>
                    <a:pt x="49511" y="128012"/>
                  </a:lnTo>
                  <a:lnTo>
                    <a:pt x="51966" y="164084"/>
                  </a:lnTo>
                  <a:lnTo>
                    <a:pt x="53693" y="187690"/>
                  </a:lnTo>
                  <a:lnTo>
                    <a:pt x="54820" y="203450"/>
                  </a:lnTo>
                  <a:lnTo>
                    <a:pt x="55475" y="215984"/>
                  </a:lnTo>
                  <a:lnTo>
                    <a:pt x="55785" y="229910"/>
                  </a:lnTo>
                  <a:lnTo>
                    <a:pt x="55877" y="249848"/>
                  </a:lnTo>
                  <a:lnTo>
                    <a:pt x="55879" y="280415"/>
                  </a:lnTo>
                </a:path>
                <a:path w="86359" h="663575">
                  <a:moveTo>
                    <a:pt x="13715" y="393192"/>
                  </a:moveTo>
                  <a:lnTo>
                    <a:pt x="21292" y="403459"/>
                  </a:lnTo>
                  <a:lnTo>
                    <a:pt x="29273" y="413512"/>
                  </a:lnTo>
                  <a:lnTo>
                    <a:pt x="36397" y="423945"/>
                  </a:lnTo>
                  <a:lnTo>
                    <a:pt x="41401" y="435356"/>
                  </a:lnTo>
                  <a:lnTo>
                    <a:pt x="46636" y="459575"/>
                  </a:lnTo>
                  <a:lnTo>
                    <a:pt x="49466" y="484330"/>
                  </a:lnTo>
                  <a:lnTo>
                    <a:pt x="51724" y="509204"/>
                  </a:lnTo>
                  <a:lnTo>
                    <a:pt x="55244" y="533781"/>
                  </a:lnTo>
                  <a:lnTo>
                    <a:pt x="58211" y="544514"/>
                  </a:lnTo>
                  <a:lnTo>
                    <a:pt x="62118" y="554974"/>
                  </a:lnTo>
                  <a:lnTo>
                    <a:pt x="66049" y="565409"/>
                  </a:lnTo>
                  <a:lnTo>
                    <a:pt x="69087" y="576072"/>
                  </a:lnTo>
                  <a:lnTo>
                    <a:pt x="73503" y="604982"/>
                  </a:lnTo>
                  <a:lnTo>
                    <a:pt x="77454" y="639333"/>
                  </a:lnTo>
                  <a:lnTo>
                    <a:pt x="80714" y="663136"/>
                  </a:lnTo>
                  <a:lnTo>
                    <a:pt x="83057" y="660400"/>
                  </a:lnTo>
                  <a:lnTo>
                    <a:pt x="85691" y="609887"/>
                  </a:lnTo>
                  <a:lnTo>
                    <a:pt x="86020" y="559271"/>
                  </a:lnTo>
                  <a:lnTo>
                    <a:pt x="85033" y="508600"/>
                  </a:lnTo>
                  <a:lnTo>
                    <a:pt x="83716" y="457923"/>
                  </a:lnTo>
                  <a:lnTo>
                    <a:pt x="83057" y="407288"/>
                  </a:lnTo>
                </a:path>
              </a:pathLst>
            </a:custGeom>
            <a:ln w="9144">
              <a:solidFill>
                <a:srgbClr val="497DBA"/>
              </a:solidFill>
            </a:ln>
          </p:spPr>
          <p:txBody>
            <a:bodyPr wrap="square" lIns="0" tIns="0" rIns="0" bIns="0" rtlCol="0"/>
            <a:lstStyle/>
            <a:p>
              <a:endParaRPr/>
            </a:p>
          </p:txBody>
        </p:sp>
        <p:sp>
          <p:nvSpPr>
            <p:cNvPr id="11" name="object 11"/>
            <p:cNvSpPr/>
            <p:nvPr/>
          </p:nvSpPr>
          <p:spPr>
            <a:xfrm>
              <a:off x="2741675" y="381000"/>
              <a:ext cx="79375" cy="2135505"/>
            </a:xfrm>
            <a:custGeom>
              <a:avLst/>
              <a:gdLst/>
              <a:ahLst/>
              <a:cxnLst/>
              <a:rect l="l" t="t" r="r" b="b"/>
              <a:pathLst>
                <a:path w="79375" h="2135505">
                  <a:moveTo>
                    <a:pt x="1524" y="0"/>
                  </a:moveTo>
                  <a:lnTo>
                    <a:pt x="0" y="2133600"/>
                  </a:lnTo>
                </a:path>
                <a:path w="79375" h="2135505">
                  <a:moveTo>
                    <a:pt x="79375" y="1524"/>
                  </a:moveTo>
                  <a:lnTo>
                    <a:pt x="76200" y="2135124"/>
                  </a:lnTo>
                </a:path>
              </a:pathLst>
            </a:custGeom>
            <a:ln w="9144">
              <a:solidFill>
                <a:srgbClr val="497DBA"/>
              </a:solidFill>
            </a:ln>
          </p:spPr>
          <p:txBody>
            <a:bodyPr wrap="square" lIns="0" tIns="0" rIns="0" bIns="0" rtlCol="0"/>
            <a:lstStyle/>
            <a:p>
              <a:endParaRPr/>
            </a:p>
          </p:txBody>
        </p:sp>
        <p:sp>
          <p:nvSpPr>
            <p:cNvPr id="12" name="object 12"/>
            <p:cNvSpPr/>
            <p:nvPr/>
          </p:nvSpPr>
          <p:spPr>
            <a:xfrm>
              <a:off x="2743200" y="2514600"/>
              <a:ext cx="76200" cy="1905"/>
            </a:xfrm>
            <a:custGeom>
              <a:avLst/>
              <a:gdLst/>
              <a:ahLst/>
              <a:cxnLst/>
              <a:rect l="l" t="t" r="r" b="b"/>
              <a:pathLst>
                <a:path w="76200" h="1905">
                  <a:moveTo>
                    <a:pt x="-4572" y="825"/>
                  </a:moveTo>
                  <a:lnTo>
                    <a:pt x="80772" y="825"/>
                  </a:lnTo>
                </a:path>
              </a:pathLst>
            </a:custGeom>
            <a:ln w="10795">
              <a:solidFill>
                <a:srgbClr val="497DBA"/>
              </a:solidFill>
            </a:ln>
          </p:spPr>
          <p:txBody>
            <a:bodyPr wrap="square" lIns="0" tIns="0" rIns="0" bIns="0" rtlCol="0"/>
            <a:lstStyle/>
            <a:p>
              <a:endParaRPr/>
            </a:p>
          </p:txBody>
        </p:sp>
        <p:sp>
          <p:nvSpPr>
            <p:cNvPr id="13" name="object 13"/>
            <p:cNvSpPr/>
            <p:nvPr/>
          </p:nvSpPr>
          <p:spPr>
            <a:xfrm>
              <a:off x="2667762" y="229362"/>
              <a:ext cx="182880" cy="182880"/>
            </a:xfrm>
            <a:custGeom>
              <a:avLst/>
              <a:gdLst/>
              <a:ahLst/>
              <a:cxnLst/>
              <a:rect l="l" t="t" r="r" b="b"/>
              <a:pathLst>
                <a:path w="182880" h="182879">
                  <a:moveTo>
                    <a:pt x="0" y="182880"/>
                  </a:moveTo>
                  <a:lnTo>
                    <a:pt x="91439" y="0"/>
                  </a:lnTo>
                  <a:lnTo>
                    <a:pt x="182880" y="182880"/>
                  </a:lnTo>
                  <a:lnTo>
                    <a:pt x="0" y="182880"/>
                  </a:lnTo>
                  <a:close/>
                </a:path>
              </a:pathLst>
            </a:custGeom>
            <a:ln w="25908">
              <a:solidFill>
                <a:srgbClr val="385D89"/>
              </a:solidFill>
            </a:ln>
          </p:spPr>
          <p:txBody>
            <a:bodyPr wrap="square" lIns="0" tIns="0" rIns="0" bIns="0" rtlCol="0"/>
            <a:lstStyle/>
            <a:p>
              <a:endParaRPr/>
            </a:p>
          </p:txBody>
        </p:sp>
        <p:sp>
          <p:nvSpPr>
            <p:cNvPr id="14" name="object 14"/>
            <p:cNvSpPr/>
            <p:nvPr/>
          </p:nvSpPr>
          <p:spPr>
            <a:xfrm>
              <a:off x="2743200" y="0"/>
              <a:ext cx="15875" cy="228600"/>
            </a:xfrm>
            <a:custGeom>
              <a:avLst/>
              <a:gdLst/>
              <a:ahLst/>
              <a:cxnLst/>
              <a:rect l="l" t="t" r="r" b="b"/>
              <a:pathLst>
                <a:path w="15875" h="228600">
                  <a:moveTo>
                    <a:pt x="7937" y="-4572"/>
                  </a:moveTo>
                  <a:lnTo>
                    <a:pt x="7937" y="233172"/>
                  </a:lnTo>
                </a:path>
              </a:pathLst>
            </a:custGeom>
            <a:ln w="25019">
              <a:solidFill>
                <a:srgbClr val="497DBA"/>
              </a:solidFill>
            </a:ln>
          </p:spPr>
          <p:txBody>
            <a:bodyPr wrap="square" lIns="0" tIns="0" rIns="0" bIns="0" rtlCol="0"/>
            <a:lstStyle/>
            <a:p>
              <a:endParaRPr/>
            </a:p>
          </p:txBody>
        </p:sp>
        <p:sp>
          <p:nvSpPr>
            <p:cNvPr id="15" name="object 15"/>
            <p:cNvSpPr/>
            <p:nvPr/>
          </p:nvSpPr>
          <p:spPr>
            <a:xfrm>
              <a:off x="2820162" y="1216914"/>
              <a:ext cx="304800" cy="76200"/>
            </a:xfrm>
            <a:custGeom>
              <a:avLst/>
              <a:gdLst/>
              <a:ahLst/>
              <a:cxnLst/>
              <a:rect l="l" t="t" r="r" b="b"/>
              <a:pathLst>
                <a:path w="304800" h="76200">
                  <a:moveTo>
                    <a:pt x="304800" y="0"/>
                  </a:moveTo>
                  <a:lnTo>
                    <a:pt x="0" y="0"/>
                  </a:lnTo>
                  <a:lnTo>
                    <a:pt x="0" y="76200"/>
                  </a:lnTo>
                  <a:lnTo>
                    <a:pt x="304800" y="76200"/>
                  </a:lnTo>
                  <a:lnTo>
                    <a:pt x="304800" y="0"/>
                  </a:lnTo>
                  <a:close/>
                </a:path>
              </a:pathLst>
            </a:custGeom>
            <a:solidFill>
              <a:srgbClr val="4F81BC"/>
            </a:solidFill>
          </p:spPr>
          <p:txBody>
            <a:bodyPr wrap="square" lIns="0" tIns="0" rIns="0" bIns="0" rtlCol="0"/>
            <a:lstStyle/>
            <a:p>
              <a:endParaRPr/>
            </a:p>
          </p:txBody>
        </p:sp>
        <p:sp>
          <p:nvSpPr>
            <p:cNvPr id="16" name="object 16"/>
            <p:cNvSpPr/>
            <p:nvPr/>
          </p:nvSpPr>
          <p:spPr>
            <a:xfrm>
              <a:off x="2820162" y="1216914"/>
              <a:ext cx="304800" cy="76200"/>
            </a:xfrm>
            <a:custGeom>
              <a:avLst/>
              <a:gdLst/>
              <a:ahLst/>
              <a:cxnLst/>
              <a:rect l="l" t="t" r="r" b="b"/>
              <a:pathLst>
                <a:path w="304800" h="76200">
                  <a:moveTo>
                    <a:pt x="0" y="76200"/>
                  </a:moveTo>
                  <a:lnTo>
                    <a:pt x="304800" y="76200"/>
                  </a:lnTo>
                  <a:lnTo>
                    <a:pt x="304800" y="0"/>
                  </a:lnTo>
                  <a:lnTo>
                    <a:pt x="0" y="0"/>
                  </a:lnTo>
                  <a:lnTo>
                    <a:pt x="0" y="76200"/>
                  </a:lnTo>
                  <a:close/>
                </a:path>
              </a:pathLst>
            </a:custGeom>
            <a:ln w="25908">
              <a:solidFill>
                <a:srgbClr val="385D89"/>
              </a:solidFill>
            </a:ln>
          </p:spPr>
          <p:txBody>
            <a:bodyPr wrap="square" lIns="0" tIns="0" rIns="0" bIns="0" rtlCol="0"/>
            <a:lstStyle/>
            <a:p>
              <a:endParaRPr/>
            </a:p>
          </p:txBody>
        </p:sp>
        <p:sp>
          <p:nvSpPr>
            <p:cNvPr id="17" name="object 17"/>
            <p:cNvSpPr/>
            <p:nvPr/>
          </p:nvSpPr>
          <p:spPr>
            <a:xfrm>
              <a:off x="2959607" y="914400"/>
              <a:ext cx="86360" cy="663575"/>
            </a:xfrm>
            <a:custGeom>
              <a:avLst/>
              <a:gdLst/>
              <a:ahLst/>
              <a:cxnLst/>
              <a:rect l="l" t="t" r="r" b="b"/>
              <a:pathLst>
                <a:path w="86360" h="663575">
                  <a:moveTo>
                    <a:pt x="0" y="280415"/>
                  </a:moveTo>
                  <a:lnTo>
                    <a:pt x="2807" y="231270"/>
                  </a:lnTo>
                  <a:lnTo>
                    <a:pt x="5127" y="182054"/>
                  </a:lnTo>
                  <a:lnTo>
                    <a:pt x="8376" y="132933"/>
                  </a:lnTo>
                  <a:lnTo>
                    <a:pt x="13969" y="84074"/>
                  </a:lnTo>
                  <a:lnTo>
                    <a:pt x="29559" y="31083"/>
                  </a:lnTo>
                  <a:lnTo>
                    <a:pt x="41910" y="0"/>
                  </a:lnTo>
                  <a:lnTo>
                    <a:pt x="46202" y="74857"/>
                  </a:lnTo>
                  <a:lnTo>
                    <a:pt x="49511" y="128012"/>
                  </a:lnTo>
                  <a:lnTo>
                    <a:pt x="51966" y="164084"/>
                  </a:lnTo>
                  <a:lnTo>
                    <a:pt x="53693" y="187690"/>
                  </a:lnTo>
                  <a:lnTo>
                    <a:pt x="54820" y="203450"/>
                  </a:lnTo>
                  <a:lnTo>
                    <a:pt x="55475" y="215984"/>
                  </a:lnTo>
                  <a:lnTo>
                    <a:pt x="55785" y="229910"/>
                  </a:lnTo>
                  <a:lnTo>
                    <a:pt x="55877" y="249848"/>
                  </a:lnTo>
                  <a:lnTo>
                    <a:pt x="55880" y="280415"/>
                  </a:lnTo>
                </a:path>
                <a:path w="86360" h="663575">
                  <a:moveTo>
                    <a:pt x="13716" y="393191"/>
                  </a:moveTo>
                  <a:lnTo>
                    <a:pt x="21292" y="403459"/>
                  </a:lnTo>
                  <a:lnTo>
                    <a:pt x="29273" y="413512"/>
                  </a:lnTo>
                  <a:lnTo>
                    <a:pt x="36397" y="423945"/>
                  </a:lnTo>
                  <a:lnTo>
                    <a:pt x="41402" y="435355"/>
                  </a:lnTo>
                  <a:lnTo>
                    <a:pt x="46636" y="459575"/>
                  </a:lnTo>
                  <a:lnTo>
                    <a:pt x="49466" y="484330"/>
                  </a:lnTo>
                  <a:lnTo>
                    <a:pt x="51724" y="509204"/>
                  </a:lnTo>
                  <a:lnTo>
                    <a:pt x="55244" y="533780"/>
                  </a:lnTo>
                  <a:lnTo>
                    <a:pt x="58211" y="544514"/>
                  </a:lnTo>
                  <a:lnTo>
                    <a:pt x="62118" y="554974"/>
                  </a:lnTo>
                  <a:lnTo>
                    <a:pt x="66049" y="565409"/>
                  </a:lnTo>
                  <a:lnTo>
                    <a:pt x="69087" y="576072"/>
                  </a:lnTo>
                  <a:lnTo>
                    <a:pt x="73503" y="604982"/>
                  </a:lnTo>
                  <a:lnTo>
                    <a:pt x="77454" y="639333"/>
                  </a:lnTo>
                  <a:lnTo>
                    <a:pt x="80714" y="663136"/>
                  </a:lnTo>
                  <a:lnTo>
                    <a:pt x="83058" y="660400"/>
                  </a:lnTo>
                  <a:lnTo>
                    <a:pt x="85691" y="609887"/>
                  </a:lnTo>
                  <a:lnTo>
                    <a:pt x="86020" y="559271"/>
                  </a:lnTo>
                  <a:lnTo>
                    <a:pt x="85033" y="508600"/>
                  </a:lnTo>
                  <a:lnTo>
                    <a:pt x="83716" y="457923"/>
                  </a:lnTo>
                  <a:lnTo>
                    <a:pt x="83058" y="407288"/>
                  </a:lnTo>
                </a:path>
              </a:pathLst>
            </a:custGeom>
            <a:ln w="9144">
              <a:solidFill>
                <a:srgbClr val="497DBA"/>
              </a:solidFill>
            </a:ln>
          </p:spPr>
          <p:txBody>
            <a:bodyPr wrap="square" lIns="0" tIns="0" rIns="0" bIns="0" rtlCol="0"/>
            <a:lstStyle/>
            <a:p>
              <a:endParaRPr/>
            </a:p>
          </p:txBody>
        </p:sp>
        <p:sp>
          <p:nvSpPr>
            <p:cNvPr id="18" name="object 18"/>
            <p:cNvSpPr/>
            <p:nvPr/>
          </p:nvSpPr>
          <p:spPr>
            <a:xfrm>
              <a:off x="3780281" y="198882"/>
              <a:ext cx="182880" cy="182880"/>
            </a:xfrm>
            <a:custGeom>
              <a:avLst/>
              <a:gdLst/>
              <a:ahLst/>
              <a:cxnLst/>
              <a:rect l="l" t="t" r="r" b="b"/>
              <a:pathLst>
                <a:path w="182879" h="182879">
                  <a:moveTo>
                    <a:pt x="0" y="182880"/>
                  </a:moveTo>
                  <a:lnTo>
                    <a:pt x="91439" y="0"/>
                  </a:lnTo>
                  <a:lnTo>
                    <a:pt x="182879" y="182880"/>
                  </a:lnTo>
                  <a:lnTo>
                    <a:pt x="0" y="182880"/>
                  </a:lnTo>
                  <a:close/>
                </a:path>
              </a:pathLst>
            </a:custGeom>
            <a:ln w="25908">
              <a:solidFill>
                <a:srgbClr val="385D89"/>
              </a:solidFill>
            </a:ln>
          </p:spPr>
          <p:txBody>
            <a:bodyPr wrap="square" lIns="0" tIns="0" rIns="0" bIns="0" rtlCol="0"/>
            <a:lstStyle/>
            <a:p>
              <a:endParaRPr/>
            </a:p>
          </p:txBody>
        </p:sp>
        <p:sp>
          <p:nvSpPr>
            <p:cNvPr id="19" name="object 19"/>
            <p:cNvSpPr/>
            <p:nvPr/>
          </p:nvSpPr>
          <p:spPr>
            <a:xfrm>
              <a:off x="3809999" y="381000"/>
              <a:ext cx="152400" cy="1371600"/>
            </a:xfrm>
            <a:custGeom>
              <a:avLst/>
              <a:gdLst/>
              <a:ahLst/>
              <a:cxnLst/>
              <a:rect l="l" t="t" r="r" b="b"/>
              <a:pathLst>
                <a:path w="152400" h="1371600">
                  <a:moveTo>
                    <a:pt x="0" y="0"/>
                  </a:moveTo>
                  <a:lnTo>
                    <a:pt x="30225" y="1371600"/>
                  </a:lnTo>
                </a:path>
                <a:path w="152400" h="1371600">
                  <a:moveTo>
                    <a:pt x="121920" y="0"/>
                  </a:moveTo>
                  <a:lnTo>
                    <a:pt x="152019" y="1371600"/>
                  </a:lnTo>
                </a:path>
              </a:pathLst>
            </a:custGeom>
            <a:ln w="9144">
              <a:solidFill>
                <a:srgbClr val="497DBA"/>
              </a:solidFill>
            </a:ln>
          </p:spPr>
          <p:txBody>
            <a:bodyPr wrap="square" lIns="0" tIns="0" rIns="0" bIns="0" rtlCol="0"/>
            <a:lstStyle/>
            <a:p>
              <a:endParaRPr/>
            </a:p>
          </p:txBody>
        </p:sp>
        <p:sp>
          <p:nvSpPr>
            <p:cNvPr id="20" name="object 20"/>
            <p:cNvSpPr/>
            <p:nvPr/>
          </p:nvSpPr>
          <p:spPr>
            <a:xfrm>
              <a:off x="3352800" y="1676400"/>
              <a:ext cx="533400" cy="838200"/>
            </a:xfrm>
            <a:custGeom>
              <a:avLst/>
              <a:gdLst/>
              <a:ahLst/>
              <a:cxnLst/>
              <a:rect l="l" t="t" r="r" b="b"/>
              <a:pathLst>
                <a:path w="533400" h="838200">
                  <a:moveTo>
                    <a:pt x="533400" y="0"/>
                  </a:moveTo>
                  <a:lnTo>
                    <a:pt x="0" y="838200"/>
                  </a:lnTo>
                </a:path>
              </a:pathLst>
            </a:custGeom>
            <a:ln w="9144">
              <a:solidFill>
                <a:srgbClr val="497DBA"/>
              </a:solidFill>
            </a:ln>
          </p:spPr>
          <p:txBody>
            <a:bodyPr wrap="square" lIns="0" tIns="0" rIns="0" bIns="0" rtlCol="0"/>
            <a:lstStyle/>
            <a:p>
              <a:endParaRPr/>
            </a:p>
          </p:txBody>
        </p:sp>
        <p:sp>
          <p:nvSpPr>
            <p:cNvPr id="21" name="object 21"/>
            <p:cNvSpPr/>
            <p:nvPr/>
          </p:nvSpPr>
          <p:spPr>
            <a:xfrm>
              <a:off x="3962399" y="1752600"/>
              <a:ext cx="381000" cy="762000"/>
            </a:xfrm>
            <a:custGeom>
              <a:avLst/>
              <a:gdLst/>
              <a:ahLst/>
              <a:cxnLst/>
              <a:rect l="l" t="t" r="r" b="b"/>
              <a:pathLst>
                <a:path w="381000" h="762000">
                  <a:moveTo>
                    <a:pt x="0" y="0"/>
                  </a:moveTo>
                  <a:lnTo>
                    <a:pt x="381000" y="762000"/>
                  </a:lnTo>
                </a:path>
              </a:pathLst>
            </a:custGeom>
            <a:ln w="9144">
              <a:solidFill>
                <a:srgbClr val="497DBA"/>
              </a:solidFill>
            </a:ln>
          </p:spPr>
          <p:txBody>
            <a:bodyPr wrap="square" lIns="0" tIns="0" rIns="0" bIns="0" rtlCol="0"/>
            <a:lstStyle/>
            <a:p>
              <a:endParaRPr/>
            </a:p>
          </p:txBody>
        </p:sp>
        <p:sp>
          <p:nvSpPr>
            <p:cNvPr id="22" name="object 22"/>
            <p:cNvSpPr/>
            <p:nvPr/>
          </p:nvSpPr>
          <p:spPr>
            <a:xfrm>
              <a:off x="3352800" y="2514600"/>
              <a:ext cx="152400" cy="1905"/>
            </a:xfrm>
            <a:custGeom>
              <a:avLst/>
              <a:gdLst/>
              <a:ahLst/>
              <a:cxnLst/>
              <a:rect l="l" t="t" r="r" b="b"/>
              <a:pathLst>
                <a:path w="152400" h="1905">
                  <a:moveTo>
                    <a:pt x="0" y="0"/>
                  </a:moveTo>
                  <a:lnTo>
                    <a:pt x="152400" y="1650"/>
                  </a:lnTo>
                </a:path>
              </a:pathLst>
            </a:custGeom>
            <a:ln w="9144">
              <a:solidFill>
                <a:srgbClr val="497DBA"/>
              </a:solidFill>
            </a:ln>
          </p:spPr>
          <p:txBody>
            <a:bodyPr wrap="square" lIns="0" tIns="0" rIns="0" bIns="0" rtlCol="0"/>
            <a:lstStyle/>
            <a:p>
              <a:endParaRPr/>
            </a:p>
          </p:txBody>
        </p:sp>
        <p:sp>
          <p:nvSpPr>
            <p:cNvPr id="23" name="object 23"/>
            <p:cNvSpPr/>
            <p:nvPr/>
          </p:nvSpPr>
          <p:spPr>
            <a:xfrm>
              <a:off x="3505200" y="1828800"/>
              <a:ext cx="685800" cy="685800"/>
            </a:xfrm>
            <a:custGeom>
              <a:avLst/>
              <a:gdLst/>
              <a:ahLst/>
              <a:cxnLst/>
              <a:rect l="l" t="t" r="r" b="b"/>
              <a:pathLst>
                <a:path w="685800" h="685800">
                  <a:moveTo>
                    <a:pt x="0" y="685800"/>
                  </a:moveTo>
                  <a:lnTo>
                    <a:pt x="381000" y="0"/>
                  </a:lnTo>
                </a:path>
                <a:path w="685800" h="685800">
                  <a:moveTo>
                    <a:pt x="381000" y="0"/>
                  </a:moveTo>
                  <a:lnTo>
                    <a:pt x="685800" y="685800"/>
                  </a:lnTo>
                </a:path>
              </a:pathLst>
            </a:custGeom>
            <a:ln w="9144">
              <a:solidFill>
                <a:srgbClr val="497DBA"/>
              </a:solidFill>
            </a:ln>
          </p:spPr>
          <p:txBody>
            <a:bodyPr wrap="square" lIns="0" tIns="0" rIns="0" bIns="0" rtlCol="0"/>
            <a:lstStyle/>
            <a:p>
              <a:endParaRPr/>
            </a:p>
          </p:txBody>
        </p:sp>
        <p:sp>
          <p:nvSpPr>
            <p:cNvPr id="24" name="object 24"/>
            <p:cNvSpPr/>
            <p:nvPr/>
          </p:nvSpPr>
          <p:spPr>
            <a:xfrm>
              <a:off x="4190999" y="2514600"/>
              <a:ext cx="152400" cy="1905"/>
            </a:xfrm>
            <a:custGeom>
              <a:avLst/>
              <a:gdLst/>
              <a:ahLst/>
              <a:cxnLst/>
              <a:rect l="l" t="t" r="r" b="b"/>
              <a:pathLst>
                <a:path w="152400" h="1905">
                  <a:moveTo>
                    <a:pt x="0" y="0"/>
                  </a:moveTo>
                  <a:lnTo>
                    <a:pt x="152400" y="1650"/>
                  </a:lnTo>
                </a:path>
              </a:pathLst>
            </a:custGeom>
            <a:ln w="9144">
              <a:solidFill>
                <a:srgbClr val="497DBA"/>
              </a:solidFill>
            </a:ln>
          </p:spPr>
          <p:txBody>
            <a:bodyPr wrap="square" lIns="0" tIns="0" rIns="0" bIns="0" rtlCol="0"/>
            <a:lstStyle/>
            <a:p>
              <a:endParaRPr/>
            </a:p>
          </p:txBody>
        </p:sp>
        <p:sp>
          <p:nvSpPr>
            <p:cNvPr id="25" name="object 25"/>
            <p:cNvSpPr/>
            <p:nvPr/>
          </p:nvSpPr>
          <p:spPr>
            <a:xfrm>
              <a:off x="3963161" y="1213866"/>
              <a:ext cx="304800" cy="76200"/>
            </a:xfrm>
            <a:custGeom>
              <a:avLst/>
              <a:gdLst/>
              <a:ahLst/>
              <a:cxnLst/>
              <a:rect l="l" t="t" r="r" b="b"/>
              <a:pathLst>
                <a:path w="304800" h="76200">
                  <a:moveTo>
                    <a:pt x="304800" y="0"/>
                  </a:moveTo>
                  <a:lnTo>
                    <a:pt x="0" y="0"/>
                  </a:lnTo>
                  <a:lnTo>
                    <a:pt x="0" y="76200"/>
                  </a:lnTo>
                  <a:lnTo>
                    <a:pt x="304800" y="76200"/>
                  </a:lnTo>
                  <a:lnTo>
                    <a:pt x="304800" y="0"/>
                  </a:lnTo>
                  <a:close/>
                </a:path>
              </a:pathLst>
            </a:custGeom>
            <a:solidFill>
              <a:srgbClr val="4F81BC"/>
            </a:solidFill>
          </p:spPr>
          <p:txBody>
            <a:bodyPr wrap="square" lIns="0" tIns="0" rIns="0" bIns="0" rtlCol="0"/>
            <a:lstStyle/>
            <a:p>
              <a:endParaRPr/>
            </a:p>
          </p:txBody>
        </p:sp>
        <p:sp>
          <p:nvSpPr>
            <p:cNvPr id="26" name="object 26"/>
            <p:cNvSpPr/>
            <p:nvPr/>
          </p:nvSpPr>
          <p:spPr>
            <a:xfrm>
              <a:off x="3963161" y="1213866"/>
              <a:ext cx="304800" cy="76200"/>
            </a:xfrm>
            <a:custGeom>
              <a:avLst/>
              <a:gdLst/>
              <a:ahLst/>
              <a:cxnLst/>
              <a:rect l="l" t="t" r="r" b="b"/>
              <a:pathLst>
                <a:path w="304800" h="76200">
                  <a:moveTo>
                    <a:pt x="0" y="76200"/>
                  </a:moveTo>
                  <a:lnTo>
                    <a:pt x="304800" y="76200"/>
                  </a:lnTo>
                  <a:lnTo>
                    <a:pt x="304800" y="0"/>
                  </a:lnTo>
                  <a:lnTo>
                    <a:pt x="0" y="0"/>
                  </a:lnTo>
                  <a:lnTo>
                    <a:pt x="0" y="76200"/>
                  </a:lnTo>
                  <a:close/>
                </a:path>
              </a:pathLst>
            </a:custGeom>
            <a:ln w="25908">
              <a:solidFill>
                <a:srgbClr val="385D89"/>
              </a:solidFill>
            </a:ln>
          </p:spPr>
          <p:txBody>
            <a:bodyPr wrap="square" lIns="0" tIns="0" rIns="0" bIns="0" rtlCol="0"/>
            <a:lstStyle/>
            <a:p>
              <a:endParaRPr/>
            </a:p>
          </p:txBody>
        </p:sp>
        <p:sp>
          <p:nvSpPr>
            <p:cNvPr id="27" name="object 27"/>
            <p:cNvSpPr/>
            <p:nvPr/>
          </p:nvSpPr>
          <p:spPr>
            <a:xfrm>
              <a:off x="4102607" y="911352"/>
              <a:ext cx="86360" cy="663575"/>
            </a:xfrm>
            <a:custGeom>
              <a:avLst/>
              <a:gdLst/>
              <a:ahLst/>
              <a:cxnLst/>
              <a:rect l="l" t="t" r="r" b="b"/>
              <a:pathLst>
                <a:path w="86360" h="663575">
                  <a:moveTo>
                    <a:pt x="0" y="280415"/>
                  </a:moveTo>
                  <a:lnTo>
                    <a:pt x="2807" y="231270"/>
                  </a:lnTo>
                  <a:lnTo>
                    <a:pt x="5127" y="182054"/>
                  </a:lnTo>
                  <a:lnTo>
                    <a:pt x="8376" y="132933"/>
                  </a:lnTo>
                  <a:lnTo>
                    <a:pt x="13969" y="84074"/>
                  </a:lnTo>
                  <a:lnTo>
                    <a:pt x="29559" y="31083"/>
                  </a:lnTo>
                  <a:lnTo>
                    <a:pt x="41909" y="0"/>
                  </a:lnTo>
                  <a:lnTo>
                    <a:pt x="46202" y="74857"/>
                  </a:lnTo>
                  <a:lnTo>
                    <a:pt x="49511" y="128012"/>
                  </a:lnTo>
                  <a:lnTo>
                    <a:pt x="51966" y="164084"/>
                  </a:lnTo>
                  <a:lnTo>
                    <a:pt x="53693" y="187690"/>
                  </a:lnTo>
                  <a:lnTo>
                    <a:pt x="54820" y="203450"/>
                  </a:lnTo>
                  <a:lnTo>
                    <a:pt x="55475" y="215984"/>
                  </a:lnTo>
                  <a:lnTo>
                    <a:pt x="55785" y="229910"/>
                  </a:lnTo>
                  <a:lnTo>
                    <a:pt x="55877" y="249848"/>
                  </a:lnTo>
                  <a:lnTo>
                    <a:pt x="55879" y="280415"/>
                  </a:lnTo>
                </a:path>
                <a:path w="86360" h="663575">
                  <a:moveTo>
                    <a:pt x="13715" y="393192"/>
                  </a:moveTo>
                  <a:lnTo>
                    <a:pt x="21292" y="403459"/>
                  </a:lnTo>
                  <a:lnTo>
                    <a:pt x="29273" y="413512"/>
                  </a:lnTo>
                  <a:lnTo>
                    <a:pt x="36397" y="423945"/>
                  </a:lnTo>
                  <a:lnTo>
                    <a:pt x="41401" y="435356"/>
                  </a:lnTo>
                  <a:lnTo>
                    <a:pt x="46636" y="459575"/>
                  </a:lnTo>
                  <a:lnTo>
                    <a:pt x="49466" y="484330"/>
                  </a:lnTo>
                  <a:lnTo>
                    <a:pt x="51724" y="509204"/>
                  </a:lnTo>
                  <a:lnTo>
                    <a:pt x="55244" y="533781"/>
                  </a:lnTo>
                  <a:lnTo>
                    <a:pt x="58211" y="544514"/>
                  </a:lnTo>
                  <a:lnTo>
                    <a:pt x="62118" y="554974"/>
                  </a:lnTo>
                  <a:lnTo>
                    <a:pt x="66049" y="565409"/>
                  </a:lnTo>
                  <a:lnTo>
                    <a:pt x="69087" y="576072"/>
                  </a:lnTo>
                  <a:lnTo>
                    <a:pt x="73503" y="604982"/>
                  </a:lnTo>
                  <a:lnTo>
                    <a:pt x="77454" y="639333"/>
                  </a:lnTo>
                  <a:lnTo>
                    <a:pt x="80714" y="663136"/>
                  </a:lnTo>
                  <a:lnTo>
                    <a:pt x="83057" y="660400"/>
                  </a:lnTo>
                  <a:lnTo>
                    <a:pt x="85691" y="609887"/>
                  </a:lnTo>
                  <a:lnTo>
                    <a:pt x="86020" y="559271"/>
                  </a:lnTo>
                  <a:lnTo>
                    <a:pt x="85033" y="508600"/>
                  </a:lnTo>
                  <a:lnTo>
                    <a:pt x="83716" y="457923"/>
                  </a:lnTo>
                  <a:lnTo>
                    <a:pt x="83057" y="407288"/>
                  </a:lnTo>
                </a:path>
              </a:pathLst>
            </a:custGeom>
            <a:ln w="9144">
              <a:solidFill>
                <a:srgbClr val="497DBA"/>
              </a:solidFill>
            </a:ln>
          </p:spPr>
          <p:txBody>
            <a:bodyPr wrap="square" lIns="0" tIns="0" rIns="0" bIns="0" rtlCol="0"/>
            <a:lstStyle/>
            <a:p>
              <a:endParaRPr/>
            </a:p>
          </p:txBody>
        </p:sp>
        <p:sp>
          <p:nvSpPr>
            <p:cNvPr id="28" name="object 28"/>
            <p:cNvSpPr/>
            <p:nvPr/>
          </p:nvSpPr>
          <p:spPr>
            <a:xfrm>
              <a:off x="5258561" y="381762"/>
              <a:ext cx="914400" cy="381000"/>
            </a:xfrm>
            <a:custGeom>
              <a:avLst/>
              <a:gdLst/>
              <a:ahLst/>
              <a:cxnLst/>
              <a:rect l="l" t="t" r="r" b="b"/>
              <a:pathLst>
                <a:path w="914400" h="381000">
                  <a:moveTo>
                    <a:pt x="0" y="381000"/>
                  </a:moveTo>
                  <a:lnTo>
                    <a:pt x="914400" y="381000"/>
                  </a:lnTo>
                  <a:lnTo>
                    <a:pt x="914400" y="152400"/>
                  </a:lnTo>
                  <a:lnTo>
                    <a:pt x="0" y="152400"/>
                  </a:lnTo>
                  <a:lnTo>
                    <a:pt x="0" y="381000"/>
                  </a:lnTo>
                  <a:close/>
                </a:path>
                <a:path w="914400" h="381000">
                  <a:moveTo>
                    <a:pt x="304800" y="152400"/>
                  </a:moveTo>
                  <a:lnTo>
                    <a:pt x="685800" y="152400"/>
                  </a:lnTo>
                  <a:lnTo>
                    <a:pt x="685800" y="0"/>
                  </a:lnTo>
                  <a:lnTo>
                    <a:pt x="304800" y="0"/>
                  </a:lnTo>
                  <a:lnTo>
                    <a:pt x="304800" y="152400"/>
                  </a:lnTo>
                  <a:close/>
                </a:path>
              </a:pathLst>
            </a:custGeom>
            <a:ln w="25908">
              <a:solidFill>
                <a:srgbClr val="385D89"/>
              </a:solidFill>
            </a:ln>
          </p:spPr>
          <p:txBody>
            <a:bodyPr wrap="square" lIns="0" tIns="0" rIns="0" bIns="0" rtlCol="0"/>
            <a:lstStyle/>
            <a:p>
              <a:endParaRPr/>
            </a:p>
          </p:txBody>
        </p:sp>
        <p:sp>
          <p:nvSpPr>
            <p:cNvPr id="29" name="object 29"/>
            <p:cNvSpPr/>
            <p:nvPr/>
          </p:nvSpPr>
          <p:spPr>
            <a:xfrm>
              <a:off x="5334761" y="1223010"/>
              <a:ext cx="304800" cy="76200"/>
            </a:xfrm>
            <a:custGeom>
              <a:avLst/>
              <a:gdLst/>
              <a:ahLst/>
              <a:cxnLst/>
              <a:rect l="l" t="t" r="r" b="b"/>
              <a:pathLst>
                <a:path w="304800" h="76200">
                  <a:moveTo>
                    <a:pt x="304800" y="0"/>
                  </a:moveTo>
                  <a:lnTo>
                    <a:pt x="0" y="0"/>
                  </a:lnTo>
                  <a:lnTo>
                    <a:pt x="0" y="76200"/>
                  </a:lnTo>
                  <a:lnTo>
                    <a:pt x="304800" y="76200"/>
                  </a:lnTo>
                  <a:lnTo>
                    <a:pt x="304800" y="0"/>
                  </a:lnTo>
                  <a:close/>
                </a:path>
              </a:pathLst>
            </a:custGeom>
            <a:solidFill>
              <a:srgbClr val="4F81BC"/>
            </a:solidFill>
          </p:spPr>
          <p:txBody>
            <a:bodyPr wrap="square" lIns="0" tIns="0" rIns="0" bIns="0" rtlCol="0"/>
            <a:lstStyle/>
            <a:p>
              <a:endParaRPr/>
            </a:p>
          </p:txBody>
        </p:sp>
        <p:sp>
          <p:nvSpPr>
            <p:cNvPr id="30" name="object 30"/>
            <p:cNvSpPr/>
            <p:nvPr/>
          </p:nvSpPr>
          <p:spPr>
            <a:xfrm>
              <a:off x="5334761" y="1223010"/>
              <a:ext cx="304800" cy="76200"/>
            </a:xfrm>
            <a:custGeom>
              <a:avLst/>
              <a:gdLst/>
              <a:ahLst/>
              <a:cxnLst/>
              <a:rect l="l" t="t" r="r" b="b"/>
              <a:pathLst>
                <a:path w="304800" h="76200">
                  <a:moveTo>
                    <a:pt x="0" y="76200"/>
                  </a:moveTo>
                  <a:lnTo>
                    <a:pt x="304800" y="76200"/>
                  </a:lnTo>
                  <a:lnTo>
                    <a:pt x="304800" y="0"/>
                  </a:lnTo>
                  <a:lnTo>
                    <a:pt x="0" y="0"/>
                  </a:lnTo>
                  <a:lnTo>
                    <a:pt x="0" y="76200"/>
                  </a:lnTo>
                  <a:close/>
                </a:path>
              </a:pathLst>
            </a:custGeom>
            <a:ln w="25908">
              <a:solidFill>
                <a:srgbClr val="385D89"/>
              </a:solidFill>
            </a:ln>
          </p:spPr>
          <p:txBody>
            <a:bodyPr wrap="square" lIns="0" tIns="0" rIns="0" bIns="0" rtlCol="0"/>
            <a:lstStyle/>
            <a:p>
              <a:endParaRPr/>
            </a:p>
          </p:txBody>
        </p:sp>
        <p:sp>
          <p:nvSpPr>
            <p:cNvPr id="31" name="object 31"/>
            <p:cNvSpPr/>
            <p:nvPr/>
          </p:nvSpPr>
          <p:spPr>
            <a:xfrm>
              <a:off x="5412571" y="937063"/>
              <a:ext cx="86360" cy="481965"/>
            </a:xfrm>
            <a:custGeom>
              <a:avLst/>
              <a:gdLst/>
              <a:ahLst/>
              <a:cxnLst/>
              <a:rect l="l" t="t" r="r" b="b"/>
              <a:pathLst>
                <a:path w="86360" h="481965">
                  <a:moveTo>
                    <a:pt x="86020" y="201364"/>
                  </a:moveTo>
                  <a:lnTo>
                    <a:pt x="83212" y="250509"/>
                  </a:lnTo>
                  <a:lnTo>
                    <a:pt x="80893" y="299725"/>
                  </a:lnTo>
                  <a:lnTo>
                    <a:pt x="77644" y="348847"/>
                  </a:lnTo>
                  <a:lnTo>
                    <a:pt x="72050" y="397706"/>
                  </a:lnTo>
                  <a:lnTo>
                    <a:pt x="56461" y="450697"/>
                  </a:lnTo>
                  <a:lnTo>
                    <a:pt x="44110" y="481780"/>
                  </a:lnTo>
                  <a:lnTo>
                    <a:pt x="39818" y="406922"/>
                  </a:lnTo>
                  <a:lnTo>
                    <a:pt x="36508" y="353767"/>
                  </a:lnTo>
                  <a:lnTo>
                    <a:pt x="34054" y="317696"/>
                  </a:lnTo>
                  <a:lnTo>
                    <a:pt x="32327" y="294090"/>
                  </a:lnTo>
                  <a:lnTo>
                    <a:pt x="31199" y="278329"/>
                  </a:lnTo>
                  <a:lnTo>
                    <a:pt x="30545" y="265795"/>
                  </a:lnTo>
                  <a:lnTo>
                    <a:pt x="30235" y="251869"/>
                  </a:lnTo>
                  <a:lnTo>
                    <a:pt x="30143" y="231932"/>
                  </a:lnTo>
                  <a:lnTo>
                    <a:pt x="30140" y="201364"/>
                  </a:lnTo>
                </a:path>
                <a:path w="86360" h="481965">
                  <a:moveTo>
                    <a:pt x="72304" y="269944"/>
                  </a:moveTo>
                  <a:lnTo>
                    <a:pt x="64728" y="259677"/>
                  </a:lnTo>
                  <a:lnTo>
                    <a:pt x="56747" y="249624"/>
                  </a:lnTo>
                  <a:lnTo>
                    <a:pt x="49623" y="239190"/>
                  </a:lnTo>
                  <a:lnTo>
                    <a:pt x="44618" y="227780"/>
                  </a:lnTo>
                  <a:lnTo>
                    <a:pt x="39383" y="203561"/>
                  </a:lnTo>
                  <a:lnTo>
                    <a:pt x="36554" y="178806"/>
                  </a:lnTo>
                  <a:lnTo>
                    <a:pt x="34295" y="153931"/>
                  </a:lnTo>
                  <a:lnTo>
                    <a:pt x="30775" y="129355"/>
                  </a:lnTo>
                  <a:lnTo>
                    <a:pt x="27809" y="118621"/>
                  </a:lnTo>
                  <a:lnTo>
                    <a:pt x="23901" y="108162"/>
                  </a:lnTo>
                  <a:lnTo>
                    <a:pt x="19970" y="97726"/>
                  </a:lnTo>
                  <a:lnTo>
                    <a:pt x="16932" y="87064"/>
                  </a:lnTo>
                  <a:lnTo>
                    <a:pt x="12517" y="58154"/>
                  </a:lnTo>
                  <a:lnTo>
                    <a:pt x="8566" y="23802"/>
                  </a:lnTo>
                  <a:lnTo>
                    <a:pt x="5306" y="0"/>
                  </a:lnTo>
                  <a:lnTo>
                    <a:pt x="2962" y="2736"/>
                  </a:lnTo>
                  <a:lnTo>
                    <a:pt x="329" y="53248"/>
                  </a:lnTo>
                  <a:lnTo>
                    <a:pt x="0" y="103865"/>
                  </a:lnTo>
                  <a:lnTo>
                    <a:pt x="987" y="154535"/>
                  </a:lnTo>
                  <a:lnTo>
                    <a:pt x="2304" y="205213"/>
                  </a:lnTo>
                  <a:lnTo>
                    <a:pt x="2962" y="255847"/>
                  </a:lnTo>
                </a:path>
              </a:pathLst>
            </a:custGeom>
            <a:ln w="9144">
              <a:solidFill>
                <a:srgbClr val="497DBA"/>
              </a:solidFill>
            </a:ln>
          </p:spPr>
          <p:txBody>
            <a:bodyPr wrap="square" lIns="0" tIns="0" rIns="0" bIns="0" rtlCol="0"/>
            <a:lstStyle/>
            <a:p>
              <a:endParaRPr/>
            </a:p>
          </p:txBody>
        </p:sp>
        <p:sp>
          <p:nvSpPr>
            <p:cNvPr id="32" name="object 32"/>
            <p:cNvSpPr/>
            <p:nvPr/>
          </p:nvSpPr>
          <p:spPr>
            <a:xfrm>
              <a:off x="5637275" y="763523"/>
              <a:ext cx="1905" cy="685800"/>
            </a:xfrm>
            <a:custGeom>
              <a:avLst/>
              <a:gdLst/>
              <a:ahLst/>
              <a:cxnLst/>
              <a:rect l="l" t="t" r="r" b="b"/>
              <a:pathLst>
                <a:path w="1904" h="685800">
                  <a:moveTo>
                    <a:pt x="0" y="685800"/>
                  </a:moveTo>
                  <a:lnTo>
                    <a:pt x="1524" y="0"/>
                  </a:lnTo>
                </a:path>
              </a:pathLst>
            </a:custGeom>
            <a:ln w="9143">
              <a:solidFill>
                <a:srgbClr val="497DBA"/>
              </a:solidFill>
            </a:ln>
          </p:spPr>
          <p:txBody>
            <a:bodyPr wrap="square" lIns="0" tIns="0" rIns="0" bIns="0" rtlCol="0"/>
            <a:lstStyle/>
            <a:p>
              <a:endParaRPr/>
            </a:p>
          </p:txBody>
        </p:sp>
        <p:sp>
          <p:nvSpPr>
            <p:cNvPr id="33" name="object 33"/>
            <p:cNvSpPr/>
            <p:nvPr/>
          </p:nvSpPr>
          <p:spPr>
            <a:xfrm>
              <a:off x="5791199" y="763523"/>
              <a:ext cx="1905" cy="685800"/>
            </a:xfrm>
            <a:custGeom>
              <a:avLst/>
              <a:gdLst/>
              <a:ahLst/>
              <a:cxnLst/>
              <a:rect l="l" t="t" r="r" b="b"/>
              <a:pathLst>
                <a:path w="1904" h="685800">
                  <a:moveTo>
                    <a:pt x="1650" y="0"/>
                  </a:moveTo>
                  <a:lnTo>
                    <a:pt x="0" y="685800"/>
                  </a:lnTo>
                </a:path>
              </a:pathLst>
            </a:custGeom>
            <a:ln w="9144">
              <a:solidFill>
                <a:srgbClr val="497DBA"/>
              </a:solidFill>
            </a:ln>
          </p:spPr>
          <p:txBody>
            <a:bodyPr wrap="square" lIns="0" tIns="0" rIns="0" bIns="0" rtlCol="0"/>
            <a:lstStyle/>
            <a:p>
              <a:endParaRPr/>
            </a:p>
          </p:txBody>
        </p:sp>
        <p:sp>
          <p:nvSpPr>
            <p:cNvPr id="34" name="object 34"/>
            <p:cNvSpPr/>
            <p:nvPr/>
          </p:nvSpPr>
          <p:spPr>
            <a:xfrm>
              <a:off x="5638799" y="1447800"/>
              <a:ext cx="152400" cy="1905"/>
            </a:xfrm>
            <a:custGeom>
              <a:avLst/>
              <a:gdLst/>
              <a:ahLst/>
              <a:cxnLst/>
              <a:rect l="l" t="t" r="r" b="b"/>
              <a:pathLst>
                <a:path w="152400" h="1905">
                  <a:moveTo>
                    <a:pt x="0" y="0"/>
                  </a:moveTo>
                  <a:lnTo>
                    <a:pt x="152400" y="1650"/>
                  </a:lnTo>
                </a:path>
              </a:pathLst>
            </a:custGeom>
            <a:ln w="9144">
              <a:solidFill>
                <a:srgbClr val="497DBA"/>
              </a:solidFill>
            </a:ln>
          </p:spPr>
          <p:txBody>
            <a:bodyPr wrap="square" lIns="0" tIns="0" rIns="0" bIns="0" rtlCol="0"/>
            <a:lstStyle/>
            <a:p>
              <a:endParaRPr/>
            </a:p>
          </p:txBody>
        </p:sp>
        <p:sp>
          <p:nvSpPr>
            <p:cNvPr id="35" name="object 35"/>
            <p:cNvSpPr/>
            <p:nvPr/>
          </p:nvSpPr>
          <p:spPr>
            <a:xfrm>
              <a:off x="6172961" y="2210561"/>
              <a:ext cx="152400" cy="838200"/>
            </a:xfrm>
            <a:custGeom>
              <a:avLst/>
              <a:gdLst/>
              <a:ahLst/>
              <a:cxnLst/>
              <a:rect l="l" t="t" r="r" b="b"/>
              <a:pathLst>
                <a:path w="152400" h="838200">
                  <a:moveTo>
                    <a:pt x="0" y="838200"/>
                  </a:moveTo>
                  <a:lnTo>
                    <a:pt x="152400" y="838200"/>
                  </a:lnTo>
                  <a:lnTo>
                    <a:pt x="152400" y="0"/>
                  </a:lnTo>
                  <a:lnTo>
                    <a:pt x="0" y="0"/>
                  </a:lnTo>
                  <a:lnTo>
                    <a:pt x="0" y="838200"/>
                  </a:lnTo>
                  <a:close/>
                </a:path>
              </a:pathLst>
            </a:custGeom>
            <a:ln w="25908">
              <a:solidFill>
                <a:srgbClr val="385D89"/>
              </a:solidFill>
            </a:ln>
          </p:spPr>
          <p:txBody>
            <a:bodyPr wrap="square" lIns="0" tIns="0" rIns="0" bIns="0" rtlCol="0"/>
            <a:lstStyle/>
            <a:p>
              <a:endParaRPr/>
            </a:p>
          </p:txBody>
        </p:sp>
        <p:sp>
          <p:nvSpPr>
            <p:cNvPr id="36" name="object 36"/>
            <p:cNvSpPr/>
            <p:nvPr/>
          </p:nvSpPr>
          <p:spPr>
            <a:xfrm>
              <a:off x="5714999" y="1447800"/>
              <a:ext cx="533400" cy="762000"/>
            </a:xfrm>
            <a:custGeom>
              <a:avLst/>
              <a:gdLst/>
              <a:ahLst/>
              <a:cxnLst/>
              <a:rect l="l" t="t" r="r" b="b"/>
              <a:pathLst>
                <a:path w="533400" h="762000">
                  <a:moveTo>
                    <a:pt x="76200" y="0"/>
                  </a:moveTo>
                  <a:lnTo>
                    <a:pt x="533400" y="762000"/>
                  </a:lnTo>
                </a:path>
                <a:path w="533400" h="762000">
                  <a:moveTo>
                    <a:pt x="0" y="0"/>
                  </a:moveTo>
                  <a:lnTo>
                    <a:pt x="457200" y="762000"/>
                  </a:lnTo>
                </a:path>
              </a:pathLst>
            </a:custGeom>
            <a:ln w="9144">
              <a:solidFill>
                <a:srgbClr val="497DBA"/>
              </a:solidFill>
            </a:ln>
          </p:spPr>
          <p:txBody>
            <a:bodyPr wrap="square" lIns="0" tIns="0" rIns="0" bIns="0" rtlCol="0"/>
            <a:lstStyle/>
            <a:p>
              <a:endParaRPr/>
            </a:p>
          </p:txBody>
        </p:sp>
        <p:sp>
          <p:nvSpPr>
            <p:cNvPr id="37" name="object 37"/>
            <p:cNvSpPr/>
            <p:nvPr/>
          </p:nvSpPr>
          <p:spPr>
            <a:xfrm>
              <a:off x="309448" y="633983"/>
              <a:ext cx="7344409" cy="2110105"/>
            </a:xfrm>
            <a:custGeom>
              <a:avLst/>
              <a:gdLst/>
              <a:ahLst/>
              <a:cxnLst/>
              <a:rect l="l" t="t" r="r" b="b"/>
              <a:pathLst>
                <a:path w="7344409" h="2110105">
                  <a:moveTo>
                    <a:pt x="1223695" y="1265427"/>
                  </a:moveTo>
                  <a:lnTo>
                    <a:pt x="1275754" y="1266635"/>
                  </a:lnTo>
                  <a:lnTo>
                    <a:pt x="1327834" y="1267527"/>
                  </a:lnTo>
                  <a:lnTo>
                    <a:pt x="1379929" y="1268237"/>
                  </a:lnTo>
                  <a:lnTo>
                    <a:pt x="1432028" y="1268900"/>
                  </a:lnTo>
                  <a:lnTo>
                    <a:pt x="1484125" y="1269650"/>
                  </a:lnTo>
                  <a:lnTo>
                    <a:pt x="1536210" y="1270621"/>
                  </a:lnTo>
                  <a:lnTo>
                    <a:pt x="1588275" y="1271947"/>
                  </a:lnTo>
                  <a:lnTo>
                    <a:pt x="1640312" y="1273763"/>
                  </a:lnTo>
                  <a:lnTo>
                    <a:pt x="1692313" y="1276201"/>
                  </a:lnTo>
                  <a:lnTo>
                    <a:pt x="1744268" y="1279398"/>
                  </a:lnTo>
                  <a:lnTo>
                    <a:pt x="1787020" y="1290780"/>
                  </a:lnTo>
                  <a:lnTo>
                    <a:pt x="1807794" y="1299525"/>
                  </a:lnTo>
                  <a:lnTo>
                    <a:pt x="1828723" y="1307591"/>
                  </a:lnTo>
                  <a:lnTo>
                    <a:pt x="1870887" y="1321689"/>
                  </a:lnTo>
                  <a:lnTo>
                    <a:pt x="1905349" y="1356262"/>
                  </a:lnTo>
                  <a:lnTo>
                    <a:pt x="1879066" y="1326272"/>
                  </a:lnTo>
                  <a:lnTo>
                    <a:pt x="1912458" y="1352550"/>
                  </a:lnTo>
                  <a:lnTo>
                    <a:pt x="1941245" y="1377823"/>
                  </a:lnTo>
                  <a:lnTo>
                    <a:pt x="1984044" y="1419383"/>
                  </a:lnTo>
                  <a:lnTo>
                    <a:pt x="2004789" y="1440902"/>
                  </a:lnTo>
                  <a:lnTo>
                    <a:pt x="2025700" y="1462277"/>
                  </a:lnTo>
                  <a:lnTo>
                    <a:pt x="2032392" y="1469806"/>
                  </a:lnTo>
                  <a:lnTo>
                    <a:pt x="2038845" y="1477644"/>
                  </a:lnTo>
                  <a:lnTo>
                    <a:pt x="2045774" y="1484816"/>
                  </a:lnTo>
                  <a:lnTo>
                    <a:pt x="2053894" y="1490344"/>
                  </a:lnTo>
                  <a:lnTo>
                    <a:pt x="2081674" y="1505207"/>
                  </a:lnTo>
                  <a:lnTo>
                    <a:pt x="2109250" y="1520571"/>
                  </a:lnTo>
                  <a:lnTo>
                    <a:pt x="2137280" y="1534886"/>
                  </a:lnTo>
                  <a:lnTo>
                    <a:pt x="2166416" y="1546605"/>
                  </a:lnTo>
                  <a:lnTo>
                    <a:pt x="2177041" y="1549969"/>
                  </a:lnTo>
                  <a:lnTo>
                    <a:pt x="2187689" y="1553225"/>
                  </a:lnTo>
                  <a:lnTo>
                    <a:pt x="2198242" y="1556696"/>
                  </a:lnTo>
                  <a:lnTo>
                    <a:pt x="2208580" y="1560702"/>
                  </a:lnTo>
                  <a:lnTo>
                    <a:pt x="2222818" y="1567410"/>
                  </a:lnTo>
                  <a:lnTo>
                    <a:pt x="2236758" y="1574736"/>
                  </a:lnTo>
                  <a:lnTo>
                    <a:pt x="2250675" y="1582062"/>
                  </a:lnTo>
                  <a:lnTo>
                    <a:pt x="2264841" y="1588769"/>
                  </a:lnTo>
                  <a:lnTo>
                    <a:pt x="2288170" y="1597318"/>
                  </a:lnTo>
                  <a:lnTo>
                    <a:pt x="2314022" y="1604772"/>
                  </a:lnTo>
                  <a:lnTo>
                    <a:pt x="2339922" y="1611272"/>
                  </a:lnTo>
                  <a:lnTo>
                    <a:pt x="2363393" y="1616964"/>
                  </a:lnTo>
                  <a:lnTo>
                    <a:pt x="2373750" y="1624385"/>
                  </a:lnTo>
                  <a:lnTo>
                    <a:pt x="2419134" y="1650448"/>
                  </a:lnTo>
                  <a:lnTo>
                    <a:pt x="2461818" y="1659127"/>
                  </a:lnTo>
                  <a:lnTo>
                    <a:pt x="2514623" y="1658715"/>
                  </a:lnTo>
                  <a:lnTo>
                    <a:pt x="2567409" y="1657586"/>
                  </a:lnTo>
                  <a:lnTo>
                    <a:pt x="2620180" y="1655906"/>
                  </a:lnTo>
                  <a:lnTo>
                    <a:pt x="2672940" y="1653841"/>
                  </a:lnTo>
                  <a:lnTo>
                    <a:pt x="2725694" y="1651556"/>
                  </a:lnTo>
                  <a:lnTo>
                    <a:pt x="2778447" y="1649216"/>
                  </a:lnTo>
                  <a:lnTo>
                    <a:pt x="2831203" y="1646985"/>
                  </a:lnTo>
                  <a:lnTo>
                    <a:pt x="2883966" y="1645030"/>
                  </a:lnTo>
                  <a:lnTo>
                    <a:pt x="2948038" y="1632330"/>
                  </a:lnTo>
                  <a:lnTo>
                    <a:pt x="3010585" y="1616964"/>
                  </a:lnTo>
                  <a:lnTo>
                    <a:pt x="3031588" y="1609582"/>
                  </a:lnTo>
                  <a:lnTo>
                    <a:pt x="3042107" y="1605837"/>
                  </a:lnTo>
                  <a:lnTo>
                    <a:pt x="3052876" y="1602866"/>
                  </a:lnTo>
                  <a:lnTo>
                    <a:pt x="3073857" y="1598824"/>
                  </a:lnTo>
                  <a:lnTo>
                    <a:pt x="3094993" y="1595580"/>
                  </a:lnTo>
                  <a:lnTo>
                    <a:pt x="3116152" y="1592454"/>
                  </a:lnTo>
                  <a:lnTo>
                    <a:pt x="3137204" y="1588769"/>
                  </a:lnTo>
                  <a:lnTo>
                    <a:pt x="3151406" y="1585622"/>
                  </a:lnTo>
                  <a:lnTo>
                    <a:pt x="3165478" y="1582070"/>
                  </a:lnTo>
                  <a:lnTo>
                    <a:pt x="3179477" y="1578375"/>
                  </a:lnTo>
                  <a:lnTo>
                    <a:pt x="3193465" y="1574800"/>
                  </a:lnTo>
                  <a:lnTo>
                    <a:pt x="3242712" y="1575579"/>
                  </a:lnTo>
                  <a:lnTo>
                    <a:pt x="3291964" y="1576223"/>
                  </a:lnTo>
                  <a:lnTo>
                    <a:pt x="3341221" y="1576763"/>
                  </a:lnTo>
                  <a:lnTo>
                    <a:pt x="3390480" y="1577232"/>
                  </a:lnTo>
                  <a:lnTo>
                    <a:pt x="3439742" y="1577661"/>
                  </a:lnTo>
                  <a:lnTo>
                    <a:pt x="3489004" y="1578081"/>
                  </a:lnTo>
                  <a:lnTo>
                    <a:pt x="3538268" y="1578524"/>
                  </a:lnTo>
                  <a:lnTo>
                    <a:pt x="3587530" y="1579022"/>
                  </a:lnTo>
                  <a:lnTo>
                    <a:pt x="3636792" y="1579606"/>
                  </a:lnTo>
                  <a:lnTo>
                    <a:pt x="3686050" y="1580309"/>
                  </a:lnTo>
                  <a:lnTo>
                    <a:pt x="3735306" y="1581160"/>
                  </a:lnTo>
                  <a:lnTo>
                    <a:pt x="3784557" y="1582193"/>
                  </a:lnTo>
                  <a:lnTo>
                    <a:pt x="3833803" y="1583439"/>
                  </a:lnTo>
                  <a:lnTo>
                    <a:pt x="3883043" y="1584929"/>
                  </a:lnTo>
                  <a:lnTo>
                    <a:pt x="3932276" y="1586696"/>
                  </a:lnTo>
                  <a:lnTo>
                    <a:pt x="3981500" y="1588769"/>
                  </a:lnTo>
                  <a:lnTo>
                    <a:pt x="4052319" y="1599295"/>
                  </a:lnTo>
                  <a:lnTo>
                    <a:pt x="4122089" y="1616964"/>
                  </a:lnTo>
                  <a:lnTo>
                    <a:pt x="4136222" y="1620361"/>
                  </a:lnTo>
                  <a:lnTo>
                    <a:pt x="4178477" y="1630933"/>
                  </a:lnTo>
                  <a:lnTo>
                    <a:pt x="4220498" y="1645554"/>
                  </a:lnTo>
                  <a:lnTo>
                    <a:pt x="4241503" y="1652883"/>
                  </a:lnTo>
                  <a:lnTo>
                    <a:pt x="4262805" y="1659127"/>
                  </a:lnTo>
                  <a:lnTo>
                    <a:pt x="4299528" y="1668139"/>
                  </a:lnTo>
                  <a:lnTo>
                    <a:pt x="4315891" y="1672256"/>
                  </a:lnTo>
                  <a:lnTo>
                    <a:pt x="4330349" y="1676826"/>
                  </a:lnTo>
                  <a:lnTo>
                    <a:pt x="4361357" y="1687194"/>
                  </a:lnTo>
                  <a:lnTo>
                    <a:pt x="4371732" y="1694600"/>
                  </a:lnTo>
                  <a:lnTo>
                    <a:pt x="4381963" y="1702244"/>
                  </a:lnTo>
                  <a:lnTo>
                    <a:pt x="4392433" y="1709412"/>
                  </a:lnTo>
                  <a:lnTo>
                    <a:pt x="4428183" y="1724864"/>
                  </a:lnTo>
                  <a:lnTo>
                    <a:pt x="4478602" y="1740767"/>
                  </a:lnTo>
                  <a:lnTo>
                    <a:pt x="4487976" y="1743455"/>
                  </a:lnTo>
                  <a:lnTo>
                    <a:pt x="4498368" y="1754205"/>
                  </a:lnTo>
                  <a:lnTo>
                    <a:pt x="4530140" y="1785619"/>
                  </a:lnTo>
                  <a:lnTo>
                    <a:pt x="4551381" y="1799621"/>
                  </a:lnTo>
                  <a:lnTo>
                    <a:pt x="4562251" y="1806229"/>
                  </a:lnTo>
                  <a:lnTo>
                    <a:pt x="4572431" y="1813814"/>
                  </a:lnTo>
                  <a:lnTo>
                    <a:pt x="4590033" y="1831433"/>
                  </a:lnTo>
                  <a:lnTo>
                    <a:pt x="4606563" y="1850278"/>
                  </a:lnTo>
                  <a:lnTo>
                    <a:pt x="4623616" y="1868481"/>
                  </a:lnTo>
                  <a:lnTo>
                    <a:pt x="4642789" y="1884171"/>
                  </a:lnTo>
                  <a:lnTo>
                    <a:pt x="4727117" y="1940305"/>
                  </a:lnTo>
                  <a:lnTo>
                    <a:pt x="4737994" y="1946997"/>
                  </a:lnTo>
                  <a:lnTo>
                    <a:pt x="4749072" y="1953450"/>
                  </a:lnTo>
                  <a:lnTo>
                    <a:pt x="4759746" y="1960379"/>
                  </a:lnTo>
                  <a:lnTo>
                    <a:pt x="4769408" y="1968500"/>
                  </a:lnTo>
                  <a:lnTo>
                    <a:pt x="4796796" y="1996869"/>
                  </a:lnTo>
                  <a:lnTo>
                    <a:pt x="4807212" y="2008128"/>
                  </a:lnTo>
                  <a:lnTo>
                    <a:pt x="4812367" y="2010827"/>
                  </a:lnTo>
                  <a:lnTo>
                    <a:pt x="4853736" y="2024761"/>
                  </a:lnTo>
                  <a:lnTo>
                    <a:pt x="4891776" y="2041139"/>
                  </a:lnTo>
                  <a:lnTo>
                    <a:pt x="4923974" y="2056496"/>
                  </a:lnTo>
                  <a:lnTo>
                    <a:pt x="4918596" y="2055180"/>
                  </a:lnTo>
                  <a:lnTo>
                    <a:pt x="4910761" y="2053058"/>
                  </a:lnTo>
                  <a:lnTo>
                    <a:pt x="4903828" y="2051578"/>
                  </a:lnTo>
                  <a:lnTo>
                    <a:pt x="4952288" y="2081021"/>
                  </a:lnTo>
                  <a:lnTo>
                    <a:pt x="4994452" y="2094991"/>
                  </a:lnTo>
                  <a:lnTo>
                    <a:pt x="5036632" y="2105802"/>
                  </a:lnTo>
                  <a:lnTo>
                    <a:pt x="5052477" y="2109618"/>
                  </a:lnTo>
                  <a:lnTo>
                    <a:pt x="5050713" y="2109089"/>
                  </a:lnTo>
                  <a:lnTo>
                    <a:pt x="4994452" y="2094991"/>
                  </a:lnTo>
                  <a:lnTo>
                    <a:pt x="5012072" y="2091541"/>
                  </a:lnTo>
                  <a:lnTo>
                    <a:pt x="5064810" y="2081021"/>
                  </a:lnTo>
                  <a:lnTo>
                    <a:pt x="5092798" y="2072449"/>
                  </a:lnTo>
                  <a:lnTo>
                    <a:pt x="5106798" y="2068591"/>
                  </a:lnTo>
                  <a:lnTo>
                    <a:pt x="5121071" y="2066925"/>
                  </a:lnTo>
                  <a:lnTo>
                    <a:pt x="6612559" y="2066925"/>
                  </a:lnTo>
                </a:path>
                <a:path w="7344409" h="2110105">
                  <a:moveTo>
                    <a:pt x="604951" y="1265681"/>
                  </a:moveTo>
                  <a:lnTo>
                    <a:pt x="587382" y="1269134"/>
                  </a:lnTo>
                  <a:lnTo>
                    <a:pt x="569804" y="1272539"/>
                  </a:lnTo>
                  <a:lnTo>
                    <a:pt x="552245" y="1276040"/>
                  </a:lnTo>
                  <a:lnTo>
                    <a:pt x="534733" y="1279778"/>
                  </a:lnTo>
                  <a:lnTo>
                    <a:pt x="520725" y="1283749"/>
                  </a:lnTo>
                  <a:lnTo>
                    <a:pt x="506825" y="1288399"/>
                  </a:lnTo>
                  <a:lnTo>
                    <a:pt x="492838" y="1292262"/>
                  </a:lnTo>
                  <a:lnTo>
                    <a:pt x="478574" y="1293876"/>
                  </a:lnTo>
                  <a:lnTo>
                    <a:pt x="422338" y="1292334"/>
                  </a:lnTo>
                  <a:lnTo>
                    <a:pt x="366172" y="1288589"/>
                  </a:lnTo>
                  <a:lnTo>
                    <a:pt x="310035" y="1283964"/>
                  </a:lnTo>
                  <a:lnTo>
                    <a:pt x="253885" y="1279778"/>
                  </a:lnTo>
                  <a:lnTo>
                    <a:pt x="243397" y="1276094"/>
                  </a:lnTo>
                  <a:lnTo>
                    <a:pt x="232941" y="1272301"/>
                  </a:lnTo>
                  <a:lnTo>
                    <a:pt x="222426" y="1268724"/>
                  </a:lnTo>
                  <a:lnTo>
                    <a:pt x="211759" y="1265681"/>
                  </a:lnTo>
                  <a:lnTo>
                    <a:pt x="99415" y="1237488"/>
                  </a:lnTo>
                  <a:lnTo>
                    <a:pt x="64650" y="1245715"/>
                  </a:lnTo>
                  <a:lnTo>
                    <a:pt x="49426" y="1249299"/>
                  </a:lnTo>
                  <a:lnTo>
                    <a:pt x="38134" y="1254025"/>
                  </a:lnTo>
                  <a:lnTo>
                    <a:pt x="15163" y="1265681"/>
                  </a:lnTo>
                </a:path>
                <a:path w="7344409" h="2110105">
                  <a:moveTo>
                    <a:pt x="0" y="42290"/>
                  </a:moveTo>
                  <a:lnTo>
                    <a:pt x="46280" y="57686"/>
                  </a:lnTo>
                  <a:lnTo>
                    <a:pt x="76762" y="63940"/>
                  </a:lnTo>
                  <a:lnTo>
                    <a:pt x="83902" y="62818"/>
                  </a:lnTo>
                  <a:lnTo>
                    <a:pt x="92600" y="60626"/>
                  </a:lnTo>
                  <a:lnTo>
                    <a:pt x="104696" y="57686"/>
                  </a:lnTo>
                  <a:lnTo>
                    <a:pt x="146448" y="50844"/>
                  </a:lnTo>
                  <a:lnTo>
                    <a:pt x="223882" y="44856"/>
                  </a:lnTo>
                  <a:lnTo>
                    <a:pt x="280583" y="42985"/>
                  </a:lnTo>
                  <a:lnTo>
                    <a:pt x="351726" y="42290"/>
                  </a:lnTo>
                  <a:lnTo>
                    <a:pt x="401038" y="43832"/>
                  </a:lnTo>
                  <a:lnTo>
                    <a:pt x="450270" y="47577"/>
                  </a:lnTo>
                  <a:lnTo>
                    <a:pt x="499471" y="52202"/>
                  </a:lnTo>
                  <a:lnTo>
                    <a:pt x="548690" y="56387"/>
                  </a:lnTo>
                  <a:lnTo>
                    <a:pt x="633107" y="84581"/>
                  </a:lnTo>
                  <a:lnTo>
                    <a:pt x="675309" y="98678"/>
                  </a:lnTo>
                  <a:lnTo>
                    <a:pt x="700125" y="94059"/>
                  </a:lnTo>
                  <a:lnTo>
                    <a:pt x="761875" y="80248"/>
                  </a:lnTo>
                  <a:lnTo>
                    <a:pt x="798866" y="64186"/>
                  </a:lnTo>
                  <a:lnTo>
                    <a:pt x="819668" y="49589"/>
                  </a:lnTo>
                  <a:lnTo>
                    <a:pt x="830072" y="42290"/>
                  </a:lnTo>
                  <a:lnTo>
                    <a:pt x="882876" y="45386"/>
                  </a:lnTo>
                  <a:lnTo>
                    <a:pt x="935709" y="48196"/>
                  </a:lnTo>
                  <a:lnTo>
                    <a:pt x="988472" y="51577"/>
                  </a:lnTo>
                  <a:lnTo>
                    <a:pt x="1041069" y="56387"/>
                  </a:lnTo>
                  <a:lnTo>
                    <a:pt x="1051803" y="59287"/>
                  </a:lnTo>
                  <a:lnTo>
                    <a:pt x="1062167" y="64055"/>
                  </a:lnTo>
                  <a:lnTo>
                    <a:pt x="1072555" y="68514"/>
                  </a:lnTo>
                  <a:lnTo>
                    <a:pt x="1083360" y="70485"/>
                  </a:lnTo>
                  <a:lnTo>
                    <a:pt x="1139687" y="68943"/>
                  </a:lnTo>
                  <a:lnTo>
                    <a:pt x="1195930" y="65198"/>
                  </a:lnTo>
                  <a:lnTo>
                    <a:pt x="1252149" y="60573"/>
                  </a:lnTo>
                  <a:lnTo>
                    <a:pt x="1308404" y="56387"/>
                  </a:lnTo>
                  <a:lnTo>
                    <a:pt x="1353339" y="40624"/>
                  </a:lnTo>
                  <a:lnTo>
                    <a:pt x="1378960" y="31453"/>
                  </a:lnTo>
                  <a:lnTo>
                    <a:pt x="1395415" y="27955"/>
                  </a:lnTo>
                  <a:lnTo>
                    <a:pt x="1412855" y="29210"/>
                  </a:lnTo>
                  <a:lnTo>
                    <a:pt x="1441428" y="34295"/>
                  </a:lnTo>
                  <a:lnTo>
                    <a:pt x="1491284" y="42290"/>
                  </a:lnTo>
                  <a:lnTo>
                    <a:pt x="1575739" y="70485"/>
                  </a:lnTo>
                  <a:lnTo>
                    <a:pt x="1617903" y="84581"/>
                  </a:lnTo>
                  <a:lnTo>
                    <a:pt x="1667183" y="81414"/>
                  </a:lnTo>
                  <a:lnTo>
                    <a:pt x="1716487" y="78486"/>
                  </a:lnTo>
                  <a:lnTo>
                    <a:pt x="1765743" y="75080"/>
                  </a:lnTo>
                  <a:lnTo>
                    <a:pt x="1814880" y="70485"/>
                  </a:lnTo>
                  <a:lnTo>
                    <a:pt x="1864109" y="58626"/>
                  </a:lnTo>
                  <a:lnTo>
                    <a:pt x="1913432" y="42290"/>
                  </a:lnTo>
                  <a:lnTo>
                    <a:pt x="1959277" y="44886"/>
                  </a:lnTo>
                  <a:lnTo>
                    <a:pt x="2005206" y="46862"/>
                  </a:lnTo>
                  <a:lnTo>
                    <a:pt x="2050967" y="50077"/>
                  </a:lnTo>
                  <a:lnTo>
                    <a:pt x="2096312" y="56387"/>
                  </a:lnTo>
                  <a:lnTo>
                    <a:pt x="2127852" y="77408"/>
                  </a:lnTo>
                  <a:lnTo>
                    <a:pt x="2138476" y="84581"/>
                  </a:lnTo>
                  <a:lnTo>
                    <a:pt x="2148728" y="88909"/>
                  </a:lnTo>
                  <a:lnTo>
                    <a:pt x="2159336" y="92344"/>
                  </a:lnTo>
                  <a:lnTo>
                    <a:pt x="2170087" y="95422"/>
                  </a:lnTo>
                  <a:lnTo>
                    <a:pt x="2180767" y="98678"/>
                  </a:lnTo>
                  <a:lnTo>
                    <a:pt x="2216004" y="95726"/>
                  </a:lnTo>
                  <a:lnTo>
                    <a:pt x="2251300" y="93154"/>
                  </a:lnTo>
                  <a:lnTo>
                    <a:pt x="2286477" y="89820"/>
                  </a:lnTo>
                  <a:lnTo>
                    <a:pt x="2321356" y="84581"/>
                  </a:lnTo>
                  <a:lnTo>
                    <a:pt x="2342911" y="79194"/>
                  </a:lnTo>
                  <a:lnTo>
                    <a:pt x="2363965" y="71961"/>
                  </a:lnTo>
                  <a:lnTo>
                    <a:pt x="2384829" y="63990"/>
                  </a:lnTo>
                  <a:lnTo>
                    <a:pt x="2405811" y="56387"/>
                  </a:lnTo>
                  <a:lnTo>
                    <a:pt x="2447975" y="42290"/>
                  </a:lnTo>
                  <a:lnTo>
                    <a:pt x="2512141" y="48062"/>
                  </a:lnTo>
                  <a:lnTo>
                    <a:pt x="2560399" y="52665"/>
                  </a:lnTo>
                  <a:lnTo>
                    <a:pt x="2599108" y="55647"/>
                  </a:lnTo>
                  <a:lnTo>
                    <a:pt x="2673323" y="54931"/>
                  </a:lnTo>
                  <a:lnTo>
                    <a:pt x="2721549" y="50328"/>
                  </a:lnTo>
                  <a:lnTo>
                    <a:pt x="2785668" y="42290"/>
                  </a:lnTo>
                  <a:lnTo>
                    <a:pt x="2817315" y="31843"/>
                  </a:lnTo>
                  <a:lnTo>
                    <a:pt x="2827832" y="28193"/>
                  </a:lnTo>
                  <a:lnTo>
                    <a:pt x="2841876" y="24401"/>
                  </a:lnTo>
                  <a:lnTo>
                    <a:pt x="2855979" y="20907"/>
                  </a:lnTo>
                  <a:lnTo>
                    <a:pt x="2870105" y="17531"/>
                  </a:lnTo>
                  <a:lnTo>
                    <a:pt x="2884220" y="14096"/>
                  </a:lnTo>
                  <a:lnTo>
                    <a:pt x="2909065" y="16603"/>
                  </a:lnTo>
                  <a:lnTo>
                    <a:pt x="2934100" y="18430"/>
                  </a:lnTo>
                  <a:lnTo>
                    <a:pt x="2958801" y="21615"/>
                  </a:lnTo>
                  <a:lnTo>
                    <a:pt x="3009182" y="42148"/>
                  </a:lnTo>
                  <a:lnTo>
                    <a:pt x="3058351" y="77485"/>
                  </a:lnTo>
                  <a:lnTo>
                    <a:pt x="3067100" y="84581"/>
                  </a:lnTo>
                  <a:lnTo>
                    <a:pt x="3116380" y="81486"/>
                  </a:lnTo>
                  <a:lnTo>
                    <a:pt x="3165684" y="78676"/>
                  </a:lnTo>
                  <a:lnTo>
                    <a:pt x="3214940" y="75295"/>
                  </a:lnTo>
                  <a:lnTo>
                    <a:pt x="3264077" y="70485"/>
                  </a:lnTo>
                  <a:lnTo>
                    <a:pt x="3295724" y="60055"/>
                  </a:lnTo>
                  <a:lnTo>
                    <a:pt x="3306241" y="56387"/>
                  </a:lnTo>
                  <a:lnTo>
                    <a:pt x="3320211" y="52595"/>
                  </a:lnTo>
                  <a:lnTo>
                    <a:pt x="3334277" y="49101"/>
                  </a:lnTo>
                  <a:lnTo>
                    <a:pt x="3348389" y="45725"/>
                  </a:lnTo>
                  <a:lnTo>
                    <a:pt x="3362502" y="42290"/>
                  </a:lnTo>
                  <a:lnTo>
                    <a:pt x="3408276" y="45404"/>
                  </a:lnTo>
                  <a:lnTo>
                    <a:pt x="3454085" y="48244"/>
                  </a:lnTo>
                  <a:lnTo>
                    <a:pt x="3499823" y="51631"/>
                  </a:lnTo>
                  <a:lnTo>
                    <a:pt x="3545382" y="56387"/>
                  </a:lnTo>
                  <a:lnTo>
                    <a:pt x="3556187" y="58822"/>
                  </a:lnTo>
                  <a:lnTo>
                    <a:pt x="3566671" y="62626"/>
                  </a:lnTo>
                  <a:lnTo>
                    <a:pt x="3577083" y="66835"/>
                  </a:lnTo>
                  <a:lnTo>
                    <a:pt x="3587673" y="70485"/>
                  </a:lnTo>
                  <a:lnTo>
                    <a:pt x="3626722" y="81430"/>
                  </a:lnTo>
                  <a:lnTo>
                    <a:pt x="3643520" y="85660"/>
                  </a:lnTo>
                  <a:lnTo>
                    <a:pt x="3646420" y="85820"/>
                  </a:lnTo>
                  <a:lnTo>
                    <a:pt x="3643774" y="84556"/>
                  </a:lnTo>
                  <a:lnTo>
                    <a:pt x="3643937" y="84514"/>
                  </a:lnTo>
                  <a:lnTo>
                    <a:pt x="3655260" y="88339"/>
                  </a:lnTo>
                  <a:lnTo>
                    <a:pt x="3686098" y="98678"/>
                  </a:lnTo>
                  <a:lnTo>
                    <a:pt x="3710873" y="95726"/>
                  </a:lnTo>
                  <a:lnTo>
                    <a:pt x="3735708" y="93154"/>
                  </a:lnTo>
                  <a:lnTo>
                    <a:pt x="3784650" y="84581"/>
                  </a:lnTo>
                  <a:lnTo>
                    <a:pt x="3826656" y="63115"/>
                  </a:lnTo>
                  <a:lnTo>
                    <a:pt x="3840911" y="56387"/>
                  </a:lnTo>
                  <a:lnTo>
                    <a:pt x="3854667" y="51952"/>
                  </a:lnTo>
                  <a:lnTo>
                    <a:pt x="3868756" y="48529"/>
                  </a:lnTo>
                  <a:lnTo>
                    <a:pt x="3882988" y="45511"/>
                  </a:lnTo>
                  <a:lnTo>
                    <a:pt x="3897172" y="42290"/>
                  </a:lnTo>
                  <a:lnTo>
                    <a:pt x="3943017" y="44886"/>
                  </a:lnTo>
                  <a:lnTo>
                    <a:pt x="3988946" y="46862"/>
                  </a:lnTo>
                  <a:lnTo>
                    <a:pt x="4034707" y="50077"/>
                  </a:lnTo>
                  <a:lnTo>
                    <a:pt x="4080052" y="56387"/>
                  </a:lnTo>
                  <a:lnTo>
                    <a:pt x="4091284" y="61989"/>
                  </a:lnTo>
                  <a:lnTo>
                    <a:pt x="4101039" y="71294"/>
                  </a:lnTo>
                  <a:lnTo>
                    <a:pt x="4110842" y="80194"/>
                  </a:lnTo>
                  <a:lnTo>
                    <a:pt x="4122216" y="84581"/>
                  </a:lnTo>
                  <a:lnTo>
                    <a:pt x="4171514" y="84647"/>
                  </a:lnTo>
                  <a:lnTo>
                    <a:pt x="4220752" y="80724"/>
                  </a:lnTo>
                  <a:lnTo>
                    <a:pt x="4269967" y="75205"/>
                  </a:lnTo>
                  <a:lnTo>
                    <a:pt x="4319193" y="70485"/>
                  </a:lnTo>
                  <a:lnTo>
                    <a:pt x="4333306" y="67050"/>
                  </a:lnTo>
                  <a:lnTo>
                    <a:pt x="4347419" y="63674"/>
                  </a:lnTo>
                  <a:lnTo>
                    <a:pt x="4361484" y="60180"/>
                  </a:lnTo>
                  <a:lnTo>
                    <a:pt x="4375454" y="56387"/>
                  </a:lnTo>
                  <a:lnTo>
                    <a:pt x="4386027" y="52470"/>
                  </a:lnTo>
                  <a:lnTo>
                    <a:pt x="4396409" y="47815"/>
                  </a:lnTo>
                  <a:lnTo>
                    <a:pt x="4406887" y="43922"/>
                  </a:lnTo>
                  <a:lnTo>
                    <a:pt x="4417745" y="42290"/>
                  </a:lnTo>
                  <a:lnTo>
                    <a:pt x="4465586" y="43305"/>
                  </a:lnTo>
                  <a:lnTo>
                    <a:pt x="4513408" y="45899"/>
                  </a:lnTo>
                  <a:lnTo>
                    <a:pt x="4561224" y="49395"/>
                  </a:lnTo>
                  <a:lnTo>
                    <a:pt x="4609046" y="53117"/>
                  </a:lnTo>
                  <a:lnTo>
                    <a:pt x="4656886" y="56387"/>
                  </a:lnTo>
                  <a:lnTo>
                    <a:pt x="4667332" y="60573"/>
                  </a:lnTo>
                  <a:lnTo>
                    <a:pt x="4677683" y="65198"/>
                  </a:lnTo>
                  <a:lnTo>
                    <a:pt x="4688176" y="68943"/>
                  </a:lnTo>
                  <a:lnTo>
                    <a:pt x="4699050" y="70485"/>
                  </a:lnTo>
                  <a:lnTo>
                    <a:pt x="4729294" y="67651"/>
                  </a:lnTo>
                  <a:lnTo>
                    <a:pt x="4756883" y="60579"/>
                  </a:lnTo>
                  <a:lnTo>
                    <a:pt x="4783686" y="51411"/>
                  </a:lnTo>
                  <a:lnTo>
                    <a:pt x="4811572" y="42290"/>
                  </a:lnTo>
                  <a:lnTo>
                    <a:pt x="4825616" y="38498"/>
                  </a:lnTo>
                  <a:lnTo>
                    <a:pt x="4839719" y="35004"/>
                  </a:lnTo>
                  <a:lnTo>
                    <a:pt x="4853845" y="31628"/>
                  </a:lnTo>
                  <a:lnTo>
                    <a:pt x="4867960" y="28193"/>
                  </a:lnTo>
                  <a:lnTo>
                    <a:pt x="4910192" y="31325"/>
                  </a:lnTo>
                  <a:lnTo>
                    <a:pt x="4952447" y="34194"/>
                  </a:lnTo>
                  <a:lnTo>
                    <a:pt x="4994655" y="37588"/>
                  </a:lnTo>
                  <a:lnTo>
                    <a:pt x="5036743" y="42290"/>
                  </a:lnTo>
                  <a:lnTo>
                    <a:pt x="5047475" y="45297"/>
                  </a:lnTo>
                  <a:lnTo>
                    <a:pt x="5057825" y="50053"/>
                  </a:lnTo>
                  <a:lnTo>
                    <a:pt x="5068176" y="54453"/>
                  </a:lnTo>
                  <a:lnTo>
                    <a:pt x="5078907" y="56387"/>
                  </a:lnTo>
                  <a:lnTo>
                    <a:pt x="5121230" y="54846"/>
                  </a:lnTo>
                  <a:lnTo>
                    <a:pt x="5163458" y="51101"/>
                  </a:lnTo>
                  <a:lnTo>
                    <a:pt x="5205637" y="46476"/>
                  </a:lnTo>
                  <a:lnTo>
                    <a:pt x="5247817" y="42290"/>
                  </a:lnTo>
                  <a:lnTo>
                    <a:pt x="5293573" y="45404"/>
                  </a:lnTo>
                  <a:lnTo>
                    <a:pt x="5339353" y="48244"/>
                  </a:lnTo>
                  <a:lnTo>
                    <a:pt x="5385084" y="51631"/>
                  </a:lnTo>
                  <a:lnTo>
                    <a:pt x="5430697" y="56387"/>
                  </a:lnTo>
                  <a:lnTo>
                    <a:pt x="5472861" y="70485"/>
                  </a:lnTo>
                  <a:lnTo>
                    <a:pt x="5504937" y="101774"/>
                  </a:lnTo>
                  <a:lnTo>
                    <a:pt x="5515152" y="112775"/>
                  </a:lnTo>
                  <a:lnTo>
                    <a:pt x="5536830" y="106906"/>
                  </a:lnTo>
                  <a:lnTo>
                    <a:pt x="5558936" y="101822"/>
                  </a:lnTo>
                  <a:lnTo>
                    <a:pt x="5580232" y="95166"/>
                  </a:lnTo>
                  <a:lnTo>
                    <a:pt x="5599480" y="84581"/>
                  </a:lnTo>
                  <a:lnTo>
                    <a:pt x="5634578" y="57197"/>
                  </a:lnTo>
                  <a:lnTo>
                    <a:pt x="5650137" y="45243"/>
                  </a:lnTo>
                  <a:lnTo>
                    <a:pt x="5665006" y="38861"/>
                  </a:lnTo>
                  <a:lnTo>
                    <a:pt x="5698032" y="28193"/>
                  </a:lnTo>
                  <a:lnTo>
                    <a:pt x="5760241" y="36484"/>
                  </a:lnTo>
                  <a:lnTo>
                    <a:pt x="5806015" y="41910"/>
                  </a:lnTo>
                  <a:lnTo>
                    <a:pt x="5847418" y="43190"/>
                  </a:lnTo>
                  <a:lnTo>
                    <a:pt x="5896514" y="39044"/>
                  </a:lnTo>
                  <a:lnTo>
                    <a:pt x="5965367" y="28193"/>
                  </a:lnTo>
                  <a:lnTo>
                    <a:pt x="6018437" y="12144"/>
                  </a:lnTo>
                  <a:lnTo>
                    <a:pt x="6049695" y="0"/>
                  </a:lnTo>
                  <a:lnTo>
                    <a:pt x="6070982" y="2917"/>
                  </a:lnTo>
                  <a:lnTo>
                    <a:pt x="6113507" y="8751"/>
                  </a:lnTo>
                  <a:lnTo>
                    <a:pt x="6168775" y="27199"/>
                  </a:lnTo>
                  <a:lnTo>
                    <a:pt x="6179795" y="35009"/>
                  </a:lnTo>
                  <a:lnTo>
                    <a:pt x="6178045" y="40386"/>
                  </a:lnTo>
                  <a:lnTo>
                    <a:pt x="6174358" y="46185"/>
                  </a:lnTo>
                  <a:lnTo>
                    <a:pt x="6179567" y="55266"/>
                  </a:lnTo>
                  <a:lnTo>
                    <a:pt x="6204508" y="70485"/>
                  </a:lnTo>
                  <a:lnTo>
                    <a:pt x="6217943" y="75670"/>
                  </a:lnTo>
                  <a:lnTo>
                    <a:pt x="6232067" y="79009"/>
                  </a:lnTo>
                  <a:lnTo>
                    <a:pt x="6246478" y="81611"/>
                  </a:lnTo>
                  <a:lnTo>
                    <a:pt x="6260769" y="84581"/>
                  </a:lnTo>
                  <a:lnTo>
                    <a:pt x="6310679" y="77789"/>
                  </a:lnTo>
                  <a:lnTo>
                    <a:pt x="6339284" y="74097"/>
                  </a:lnTo>
                  <a:lnTo>
                    <a:pt x="6356734" y="71104"/>
                  </a:lnTo>
                  <a:lnTo>
                    <a:pt x="6373178" y="66406"/>
                  </a:lnTo>
                  <a:lnTo>
                    <a:pt x="6398767" y="57603"/>
                  </a:lnTo>
                  <a:lnTo>
                    <a:pt x="6443649" y="42290"/>
                  </a:lnTo>
                  <a:lnTo>
                    <a:pt x="6485813" y="28193"/>
                  </a:lnTo>
                  <a:lnTo>
                    <a:pt x="6524665" y="30950"/>
                  </a:lnTo>
                  <a:lnTo>
                    <a:pt x="6563553" y="33194"/>
                  </a:lnTo>
                  <a:lnTo>
                    <a:pt x="6602274" y="36462"/>
                  </a:lnTo>
                  <a:lnTo>
                    <a:pt x="6640626" y="42290"/>
                  </a:lnTo>
                  <a:lnTo>
                    <a:pt x="6682685" y="63543"/>
                  </a:lnTo>
                  <a:lnTo>
                    <a:pt x="6696887" y="70485"/>
                  </a:lnTo>
                  <a:lnTo>
                    <a:pt x="6710732" y="74830"/>
                  </a:lnTo>
                  <a:lnTo>
                    <a:pt x="6724875" y="78104"/>
                  </a:lnTo>
                  <a:lnTo>
                    <a:pt x="6739089" y="81093"/>
                  </a:lnTo>
                  <a:lnTo>
                    <a:pt x="6753148" y="84581"/>
                  </a:lnTo>
                  <a:lnTo>
                    <a:pt x="6763775" y="87838"/>
                  </a:lnTo>
                  <a:lnTo>
                    <a:pt x="6774341" y="91392"/>
                  </a:lnTo>
                  <a:lnTo>
                    <a:pt x="6784884" y="95065"/>
                  </a:lnTo>
                  <a:lnTo>
                    <a:pt x="6795439" y="98678"/>
                  </a:lnTo>
                  <a:lnTo>
                    <a:pt x="6843414" y="86772"/>
                  </a:lnTo>
                  <a:lnTo>
                    <a:pt x="6893864" y="70485"/>
                  </a:lnTo>
                  <a:lnTo>
                    <a:pt x="6947188" y="36099"/>
                  </a:lnTo>
                  <a:lnTo>
                    <a:pt x="6978319" y="14096"/>
                  </a:lnTo>
                  <a:lnTo>
                    <a:pt x="7032249" y="16199"/>
                  </a:lnTo>
                  <a:lnTo>
                    <a:pt x="7086203" y="18005"/>
                  </a:lnTo>
                  <a:lnTo>
                    <a:pt x="7140165" y="19812"/>
                  </a:lnTo>
                  <a:lnTo>
                    <a:pt x="7194116" y="21914"/>
                  </a:lnTo>
                  <a:lnTo>
                    <a:pt x="7248038" y="24609"/>
                  </a:lnTo>
                  <a:lnTo>
                    <a:pt x="7301915" y="28193"/>
                  </a:lnTo>
                  <a:lnTo>
                    <a:pt x="7339563" y="40249"/>
                  </a:lnTo>
                  <a:lnTo>
                    <a:pt x="7344079" y="42290"/>
                  </a:lnTo>
                </a:path>
              </a:pathLst>
            </a:custGeom>
            <a:ln w="9144">
              <a:solidFill>
                <a:srgbClr val="497DBA"/>
              </a:solidFill>
            </a:ln>
          </p:spPr>
          <p:txBody>
            <a:bodyPr wrap="square" lIns="0" tIns="0" rIns="0" bIns="0" rtlCol="0"/>
            <a:lstStyle/>
            <a:p>
              <a:endParaRPr/>
            </a:p>
          </p:txBody>
        </p:sp>
        <p:sp>
          <p:nvSpPr>
            <p:cNvPr id="38" name="object 38"/>
            <p:cNvSpPr/>
            <p:nvPr/>
          </p:nvSpPr>
          <p:spPr>
            <a:xfrm>
              <a:off x="3870960" y="0"/>
              <a:ext cx="15875" cy="198755"/>
            </a:xfrm>
            <a:custGeom>
              <a:avLst/>
              <a:gdLst/>
              <a:ahLst/>
              <a:cxnLst/>
              <a:rect l="l" t="t" r="r" b="b"/>
              <a:pathLst>
                <a:path w="15875" h="198755">
                  <a:moveTo>
                    <a:pt x="7937" y="-4572"/>
                  </a:moveTo>
                  <a:lnTo>
                    <a:pt x="7937" y="202946"/>
                  </a:lnTo>
                </a:path>
              </a:pathLst>
            </a:custGeom>
            <a:ln w="25019">
              <a:solidFill>
                <a:srgbClr val="497DBA"/>
              </a:solidFill>
            </a:ln>
          </p:spPr>
          <p:txBody>
            <a:bodyPr wrap="square" lIns="0" tIns="0" rIns="0" bIns="0" rtlCol="0"/>
            <a:lstStyle/>
            <a:p>
              <a:endParaRPr/>
            </a:p>
          </p:txBody>
        </p:sp>
      </p:grpSp>
      <p:sp>
        <p:nvSpPr>
          <p:cNvPr id="39" name="object 39"/>
          <p:cNvSpPr txBox="1"/>
          <p:nvPr/>
        </p:nvSpPr>
        <p:spPr>
          <a:xfrm>
            <a:off x="154939" y="1965832"/>
            <a:ext cx="8836025" cy="4584065"/>
          </a:xfrm>
          <a:prstGeom prst="rect">
            <a:avLst/>
          </a:prstGeom>
        </p:spPr>
        <p:txBody>
          <a:bodyPr vert="horz" wrap="square" lIns="0" tIns="130175" rIns="0" bIns="0" rtlCol="0">
            <a:spAutoFit/>
          </a:bodyPr>
          <a:lstStyle/>
          <a:p>
            <a:pPr marL="546100">
              <a:lnSpc>
                <a:spcPct val="100000"/>
              </a:lnSpc>
              <a:spcBef>
                <a:spcPts val="1025"/>
              </a:spcBef>
            </a:pPr>
            <a:r>
              <a:rPr sz="1800" spc="-5" dirty="0">
                <a:latin typeface="Times New Roman"/>
                <a:cs typeface="Times New Roman"/>
              </a:rPr>
              <a:t>Gravity</a:t>
            </a:r>
            <a:r>
              <a:rPr sz="1800" spc="-30" dirty="0">
                <a:latin typeface="Times New Roman"/>
                <a:cs typeface="Times New Roman"/>
              </a:rPr>
              <a:t> </a:t>
            </a:r>
            <a:r>
              <a:rPr sz="1800" spc="-5" dirty="0">
                <a:latin typeface="Times New Roman"/>
                <a:cs typeface="Times New Roman"/>
              </a:rPr>
              <a:t>base</a:t>
            </a:r>
            <a:endParaRPr sz="1800">
              <a:latin typeface="Times New Roman"/>
              <a:cs typeface="Times New Roman"/>
            </a:endParaRPr>
          </a:p>
          <a:p>
            <a:pPr marL="1917700">
              <a:lnSpc>
                <a:spcPct val="100000"/>
              </a:lnSpc>
              <a:spcBef>
                <a:spcPts val="925"/>
              </a:spcBef>
              <a:tabLst>
                <a:tab pos="3136900" algn="l"/>
              </a:tabLst>
            </a:pPr>
            <a:r>
              <a:rPr sz="1800" spc="-5" dirty="0">
                <a:latin typeface="Times New Roman"/>
                <a:cs typeface="Times New Roman"/>
              </a:rPr>
              <a:t>Mono</a:t>
            </a:r>
            <a:r>
              <a:rPr sz="1800" spc="5" dirty="0">
                <a:latin typeface="Times New Roman"/>
                <a:cs typeface="Times New Roman"/>
              </a:rPr>
              <a:t> </a:t>
            </a:r>
            <a:r>
              <a:rPr sz="1800" dirty="0">
                <a:latin typeface="Times New Roman"/>
                <a:cs typeface="Times New Roman"/>
              </a:rPr>
              <a:t>pile	</a:t>
            </a:r>
            <a:r>
              <a:rPr sz="2700" baseline="3086" dirty="0">
                <a:latin typeface="Times New Roman"/>
                <a:cs typeface="Times New Roman"/>
              </a:rPr>
              <a:t>Piled</a:t>
            </a:r>
            <a:r>
              <a:rPr sz="2700" spc="-60" baseline="3086" dirty="0">
                <a:latin typeface="Times New Roman"/>
                <a:cs typeface="Times New Roman"/>
              </a:rPr>
              <a:t> </a:t>
            </a:r>
            <a:r>
              <a:rPr sz="2700" spc="-7" baseline="3086" dirty="0">
                <a:latin typeface="Times New Roman"/>
                <a:cs typeface="Times New Roman"/>
              </a:rPr>
              <a:t>Jacket</a:t>
            </a:r>
            <a:endParaRPr sz="2700" baseline="3086">
              <a:latin typeface="Times New Roman"/>
              <a:cs typeface="Times New Roman"/>
            </a:endParaRPr>
          </a:p>
          <a:p>
            <a:pPr marL="1003300">
              <a:lnSpc>
                <a:spcPts val="1980"/>
              </a:lnSpc>
              <a:spcBef>
                <a:spcPts val="240"/>
              </a:spcBef>
            </a:pPr>
            <a:r>
              <a:rPr sz="1800" b="1" dirty="0">
                <a:latin typeface="Times New Roman"/>
                <a:cs typeface="Times New Roman"/>
              </a:rPr>
              <a:t>Fig:</a:t>
            </a:r>
            <a:r>
              <a:rPr sz="1800" b="1" spc="-15" dirty="0">
                <a:latin typeface="Times New Roman"/>
                <a:cs typeface="Times New Roman"/>
              </a:rPr>
              <a:t> </a:t>
            </a:r>
            <a:r>
              <a:rPr sz="1800" spc="-5" dirty="0">
                <a:latin typeface="Times New Roman"/>
                <a:cs typeface="Times New Roman"/>
              </a:rPr>
              <a:t>Example</a:t>
            </a:r>
            <a:r>
              <a:rPr sz="1800" spc="-10"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system</a:t>
            </a:r>
            <a:r>
              <a:rPr sz="1800" spc="-35" dirty="0">
                <a:latin typeface="Times New Roman"/>
                <a:cs typeface="Times New Roman"/>
              </a:rPr>
              <a:t> </a:t>
            </a:r>
            <a:r>
              <a:rPr sz="1800" dirty="0">
                <a:latin typeface="Times New Roman"/>
                <a:cs typeface="Times New Roman"/>
              </a:rPr>
              <a:t>configuration</a:t>
            </a:r>
            <a:endParaRPr sz="1800">
              <a:latin typeface="Times New Roman"/>
              <a:cs typeface="Times New Roman"/>
            </a:endParaRPr>
          </a:p>
          <a:p>
            <a:pPr marL="5841365">
              <a:lnSpc>
                <a:spcPts val="1980"/>
              </a:lnSpc>
            </a:pPr>
            <a:r>
              <a:rPr sz="1800" dirty="0">
                <a:latin typeface="Times New Roman"/>
                <a:cs typeface="Times New Roman"/>
              </a:rPr>
              <a:t>Floating</a:t>
            </a:r>
            <a:endParaRPr sz="1800">
              <a:latin typeface="Times New Roman"/>
              <a:cs typeface="Times New Roman"/>
            </a:endParaRPr>
          </a:p>
          <a:p>
            <a:pPr marL="12700" algn="just">
              <a:lnSpc>
                <a:spcPct val="100000"/>
              </a:lnSpc>
              <a:spcBef>
                <a:spcPts val="1510"/>
              </a:spcBef>
            </a:pPr>
            <a:r>
              <a:rPr sz="2000" b="1" spc="-5" dirty="0">
                <a:latin typeface="Times New Roman"/>
                <a:cs typeface="Times New Roman"/>
              </a:rPr>
              <a:t>Offshore</a:t>
            </a:r>
            <a:r>
              <a:rPr sz="2000" b="1" spc="-65" dirty="0">
                <a:latin typeface="Times New Roman"/>
                <a:cs typeface="Times New Roman"/>
              </a:rPr>
              <a:t> </a:t>
            </a:r>
            <a:r>
              <a:rPr sz="2000" b="1" dirty="0">
                <a:latin typeface="Times New Roman"/>
                <a:cs typeface="Times New Roman"/>
              </a:rPr>
              <a:t>Devices:-</a:t>
            </a:r>
            <a:endParaRPr sz="2000">
              <a:latin typeface="Times New Roman"/>
              <a:cs typeface="Times New Roman"/>
            </a:endParaRPr>
          </a:p>
          <a:p>
            <a:pPr marL="12700" marR="5080" indent="914400" algn="just">
              <a:lnSpc>
                <a:spcPct val="150000"/>
              </a:lnSpc>
              <a:spcBef>
                <a:spcPts val="5"/>
              </a:spcBef>
            </a:pPr>
            <a:r>
              <a:rPr sz="2000" dirty="0">
                <a:latin typeface="Times New Roman"/>
                <a:cs typeface="Times New Roman"/>
              </a:rPr>
              <a:t>The </a:t>
            </a:r>
            <a:r>
              <a:rPr sz="2000" spc="-5" dirty="0">
                <a:latin typeface="Times New Roman"/>
                <a:cs typeface="Times New Roman"/>
              </a:rPr>
              <a:t>extraction </a:t>
            </a:r>
            <a:r>
              <a:rPr sz="2000" dirty="0">
                <a:latin typeface="Times New Roman"/>
                <a:cs typeface="Times New Roman"/>
              </a:rPr>
              <a:t>of </a:t>
            </a:r>
            <a:r>
              <a:rPr sz="2000" spc="-10" dirty="0">
                <a:latin typeface="Times New Roman"/>
                <a:cs typeface="Times New Roman"/>
              </a:rPr>
              <a:t>energy </a:t>
            </a:r>
            <a:r>
              <a:rPr sz="2000" spc="-5" dirty="0">
                <a:latin typeface="Times New Roman"/>
                <a:cs typeface="Times New Roman"/>
              </a:rPr>
              <a:t>from </a:t>
            </a:r>
            <a:r>
              <a:rPr sz="2000" dirty="0">
                <a:latin typeface="Times New Roman"/>
                <a:cs typeface="Times New Roman"/>
              </a:rPr>
              <a:t>the </a:t>
            </a:r>
            <a:r>
              <a:rPr sz="2000" spc="-5" dirty="0">
                <a:latin typeface="Times New Roman"/>
                <a:cs typeface="Times New Roman"/>
              </a:rPr>
              <a:t>wave is possible if the </a:t>
            </a:r>
            <a:r>
              <a:rPr sz="2000" dirty="0">
                <a:latin typeface="Times New Roman"/>
                <a:cs typeface="Times New Roman"/>
              </a:rPr>
              <a:t>devices </a:t>
            </a:r>
            <a:r>
              <a:rPr sz="2000" spc="-5" dirty="0">
                <a:latin typeface="Times New Roman"/>
                <a:cs typeface="Times New Roman"/>
              </a:rPr>
              <a:t>are installed </a:t>
            </a:r>
            <a:r>
              <a:rPr sz="2000" spc="-484" dirty="0">
                <a:latin typeface="Times New Roman"/>
                <a:cs typeface="Times New Roman"/>
              </a:rPr>
              <a:t> </a:t>
            </a:r>
            <a:r>
              <a:rPr sz="2000" spc="-5" dirty="0">
                <a:latin typeface="Times New Roman"/>
                <a:cs typeface="Times New Roman"/>
              </a:rPr>
              <a:t>at or near water surface of the </a:t>
            </a:r>
            <a:r>
              <a:rPr sz="2000" dirty="0">
                <a:latin typeface="Times New Roman"/>
                <a:cs typeface="Times New Roman"/>
              </a:rPr>
              <a:t>sea. </a:t>
            </a:r>
            <a:r>
              <a:rPr sz="2000" spc="-5" dirty="0">
                <a:latin typeface="Times New Roman"/>
                <a:cs typeface="Times New Roman"/>
              </a:rPr>
              <a:t>In most </a:t>
            </a:r>
            <a:r>
              <a:rPr sz="2000" dirty="0">
                <a:latin typeface="Times New Roman"/>
                <a:cs typeface="Times New Roman"/>
              </a:rPr>
              <a:t>of </a:t>
            </a:r>
            <a:r>
              <a:rPr sz="2000" spc="-5" dirty="0">
                <a:latin typeface="Times New Roman"/>
                <a:cs typeface="Times New Roman"/>
              </a:rPr>
              <a:t>the cases, the </a:t>
            </a:r>
            <a:r>
              <a:rPr sz="2000" spc="-10" dirty="0">
                <a:latin typeface="Times New Roman"/>
                <a:cs typeface="Times New Roman"/>
              </a:rPr>
              <a:t>main element </a:t>
            </a:r>
            <a:r>
              <a:rPr sz="2000" spc="-5" dirty="0">
                <a:latin typeface="Times New Roman"/>
                <a:cs typeface="Times New Roman"/>
              </a:rPr>
              <a:t>is the </a:t>
            </a:r>
            <a:r>
              <a:rPr sz="2000" dirty="0">
                <a:latin typeface="Times New Roman"/>
                <a:cs typeface="Times New Roman"/>
              </a:rPr>
              <a:t> </a:t>
            </a:r>
            <a:r>
              <a:rPr sz="2000" spc="-5" dirty="0">
                <a:latin typeface="Times New Roman"/>
                <a:cs typeface="Times New Roman"/>
              </a:rPr>
              <a:t>oscillating body </a:t>
            </a:r>
            <a:r>
              <a:rPr sz="2000" dirty="0">
                <a:latin typeface="Times New Roman"/>
                <a:cs typeface="Times New Roman"/>
              </a:rPr>
              <a:t>that </a:t>
            </a:r>
            <a:r>
              <a:rPr sz="2000" spc="-5" dirty="0">
                <a:latin typeface="Times New Roman"/>
                <a:cs typeface="Times New Roman"/>
              </a:rPr>
              <a:t>either floats or </a:t>
            </a:r>
            <a:r>
              <a:rPr sz="2000" spc="-10" dirty="0">
                <a:latin typeface="Times New Roman"/>
                <a:cs typeface="Times New Roman"/>
              </a:rPr>
              <a:t>submerged </a:t>
            </a:r>
            <a:r>
              <a:rPr sz="2000" spc="-5" dirty="0">
                <a:latin typeface="Times New Roman"/>
                <a:cs typeface="Times New Roman"/>
              </a:rPr>
              <a:t>near </a:t>
            </a:r>
            <a:r>
              <a:rPr sz="2000" dirty="0">
                <a:latin typeface="Times New Roman"/>
                <a:cs typeface="Times New Roman"/>
              </a:rPr>
              <a:t>the </a:t>
            </a:r>
            <a:r>
              <a:rPr sz="2000" spc="-5" dirty="0">
                <a:latin typeface="Times New Roman"/>
                <a:cs typeface="Times New Roman"/>
              </a:rPr>
              <a:t>surface. </a:t>
            </a:r>
            <a:r>
              <a:rPr sz="2000" dirty="0">
                <a:latin typeface="Times New Roman"/>
                <a:cs typeface="Times New Roman"/>
              </a:rPr>
              <a:t>The </a:t>
            </a:r>
            <a:r>
              <a:rPr sz="2000" spc="-5" dirty="0">
                <a:latin typeface="Times New Roman"/>
                <a:cs typeface="Times New Roman"/>
              </a:rPr>
              <a:t>conversion </a:t>
            </a:r>
            <a:r>
              <a:rPr sz="2000" spc="-10" dirty="0">
                <a:latin typeface="Times New Roman"/>
                <a:cs typeface="Times New Roman"/>
              </a:rPr>
              <a:t>of </a:t>
            </a:r>
            <a:r>
              <a:rPr sz="2000" spc="-5" dirty="0">
                <a:latin typeface="Times New Roman"/>
                <a:cs typeface="Times New Roman"/>
              </a:rPr>
              <a:t> oscillating</a:t>
            </a:r>
            <a:r>
              <a:rPr sz="2000" spc="484" dirty="0">
                <a:latin typeface="Times New Roman"/>
                <a:cs typeface="Times New Roman"/>
              </a:rPr>
              <a:t> </a:t>
            </a:r>
            <a:r>
              <a:rPr sz="2000" spc="-10" dirty="0">
                <a:latin typeface="Times New Roman"/>
                <a:cs typeface="Times New Roman"/>
              </a:rPr>
              <a:t>motion</a:t>
            </a:r>
            <a:r>
              <a:rPr sz="2000" dirty="0">
                <a:latin typeface="Times New Roman"/>
                <a:cs typeface="Times New Roman"/>
              </a:rPr>
              <a:t> </a:t>
            </a:r>
            <a:r>
              <a:rPr sz="2000" spc="-5" dirty="0">
                <a:latin typeface="Times New Roman"/>
                <a:cs typeface="Times New Roman"/>
              </a:rPr>
              <a:t>of</a:t>
            </a:r>
            <a:r>
              <a:rPr sz="2000" spc="480" dirty="0">
                <a:latin typeface="Times New Roman"/>
                <a:cs typeface="Times New Roman"/>
              </a:rPr>
              <a:t> </a:t>
            </a:r>
            <a:r>
              <a:rPr sz="2000" dirty="0">
                <a:latin typeface="Times New Roman"/>
                <a:cs typeface="Times New Roman"/>
              </a:rPr>
              <a:t>body</a:t>
            </a:r>
            <a:r>
              <a:rPr sz="2000" spc="480" dirty="0">
                <a:latin typeface="Times New Roman"/>
                <a:cs typeface="Times New Roman"/>
              </a:rPr>
              <a:t> </a:t>
            </a:r>
            <a:r>
              <a:rPr sz="2000" spc="-10" dirty="0">
                <a:latin typeface="Times New Roman"/>
                <a:cs typeface="Times New Roman"/>
              </a:rPr>
              <a:t>into</a:t>
            </a:r>
            <a:r>
              <a:rPr sz="2000" spc="5" dirty="0">
                <a:latin typeface="Times New Roman"/>
                <a:cs typeface="Times New Roman"/>
              </a:rPr>
              <a:t> </a:t>
            </a:r>
            <a:r>
              <a:rPr sz="2000" spc="-5" dirty="0">
                <a:latin typeface="Times New Roman"/>
                <a:cs typeface="Times New Roman"/>
              </a:rPr>
              <a:t>mechanical</a:t>
            </a:r>
            <a:r>
              <a:rPr sz="2000" spc="484" dirty="0">
                <a:latin typeface="Times New Roman"/>
                <a:cs typeface="Times New Roman"/>
              </a:rPr>
              <a:t> </a:t>
            </a:r>
            <a:r>
              <a:rPr sz="2000" spc="-10" dirty="0">
                <a:latin typeface="Times New Roman"/>
                <a:cs typeface="Times New Roman"/>
              </a:rPr>
              <a:t>energy</a:t>
            </a:r>
            <a:r>
              <a:rPr sz="2000" spc="465" dirty="0">
                <a:latin typeface="Times New Roman"/>
                <a:cs typeface="Times New Roman"/>
              </a:rPr>
              <a:t> </a:t>
            </a:r>
            <a:r>
              <a:rPr sz="2000" spc="-5" dirty="0">
                <a:latin typeface="Times New Roman"/>
                <a:cs typeface="Times New Roman"/>
              </a:rPr>
              <a:t>has</a:t>
            </a:r>
            <a:r>
              <a:rPr sz="2000" spc="475" dirty="0">
                <a:latin typeface="Times New Roman"/>
                <a:cs typeface="Times New Roman"/>
              </a:rPr>
              <a:t> </a:t>
            </a:r>
            <a:r>
              <a:rPr sz="2000" dirty="0">
                <a:latin typeface="Times New Roman"/>
                <a:cs typeface="Times New Roman"/>
              </a:rPr>
              <a:t>been</a:t>
            </a:r>
            <a:r>
              <a:rPr sz="2000" spc="470" dirty="0">
                <a:latin typeface="Times New Roman"/>
                <a:cs typeface="Times New Roman"/>
              </a:rPr>
              <a:t> </a:t>
            </a:r>
            <a:r>
              <a:rPr sz="2000" dirty="0">
                <a:latin typeface="Times New Roman"/>
                <a:cs typeface="Times New Roman"/>
              </a:rPr>
              <a:t>done</a:t>
            </a:r>
            <a:r>
              <a:rPr sz="2000" spc="480" dirty="0">
                <a:latin typeface="Times New Roman"/>
                <a:cs typeface="Times New Roman"/>
              </a:rPr>
              <a:t> </a:t>
            </a:r>
            <a:r>
              <a:rPr sz="2000" dirty="0">
                <a:latin typeface="Times New Roman"/>
                <a:cs typeface="Times New Roman"/>
              </a:rPr>
              <a:t>by</a:t>
            </a:r>
            <a:r>
              <a:rPr sz="2000" spc="470" dirty="0">
                <a:latin typeface="Times New Roman"/>
                <a:cs typeface="Times New Roman"/>
              </a:rPr>
              <a:t> </a:t>
            </a:r>
            <a:r>
              <a:rPr sz="2000" spc="-5" dirty="0">
                <a:latin typeface="Times New Roman"/>
                <a:cs typeface="Times New Roman"/>
              </a:rPr>
              <a:t>mechanical </a:t>
            </a:r>
            <a:r>
              <a:rPr sz="2000" spc="-490" dirty="0">
                <a:latin typeface="Times New Roman"/>
                <a:cs typeface="Times New Roman"/>
              </a:rPr>
              <a:t> </a:t>
            </a:r>
            <a:r>
              <a:rPr sz="2000" dirty="0">
                <a:latin typeface="Times New Roman"/>
                <a:cs typeface="Times New Roman"/>
              </a:rPr>
              <a:t>devices </a:t>
            </a:r>
            <a:r>
              <a:rPr sz="2000" spc="-5" dirty="0">
                <a:latin typeface="Times New Roman"/>
                <a:cs typeface="Times New Roman"/>
              </a:rPr>
              <a:t>like hydraulic pumps or rams which are incorporated </a:t>
            </a:r>
            <a:r>
              <a:rPr sz="2000" spc="-10" dirty="0">
                <a:latin typeface="Times New Roman"/>
                <a:cs typeface="Times New Roman"/>
              </a:rPr>
              <a:t>into </a:t>
            </a:r>
            <a:r>
              <a:rPr sz="2000" spc="-5" dirty="0">
                <a:latin typeface="Times New Roman"/>
                <a:cs typeface="Times New Roman"/>
              </a:rPr>
              <a:t>the floating </a:t>
            </a:r>
            <a:r>
              <a:rPr sz="2000" spc="-30" dirty="0">
                <a:latin typeface="Times New Roman"/>
                <a:cs typeface="Times New Roman"/>
              </a:rPr>
              <a:t>body. </a:t>
            </a:r>
            <a:r>
              <a:rPr sz="2000" spc="-25" dirty="0">
                <a:latin typeface="Times New Roman"/>
                <a:cs typeface="Times New Roman"/>
              </a:rPr>
              <a:t> </a:t>
            </a:r>
            <a:r>
              <a:rPr sz="2000" spc="-5" dirty="0">
                <a:latin typeface="Times New Roman"/>
                <a:cs typeface="Times New Roman"/>
              </a:rPr>
              <a:t>Some</a:t>
            </a:r>
            <a:r>
              <a:rPr sz="2000" spc="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spc="-5" dirty="0">
                <a:latin typeface="Times New Roman"/>
                <a:cs typeface="Times New Roman"/>
              </a:rPr>
              <a:t>examples</a:t>
            </a:r>
            <a:r>
              <a:rPr sz="2000" spc="-10" dirty="0">
                <a:latin typeface="Times New Roman"/>
                <a:cs typeface="Times New Roman"/>
              </a:rPr>
              <a:t> </a:t>
            </a:r>
            <a:r>
              <a:rPr sz="2000" dirty="0">
                <a:latin typeface="Times New Roman"/>
                <a:cs typeface="Times New Roman"/>
              </a:rPr>
              <a:t>are</a:t>
            </a:r>
            <a:r>
              <a:rPr sz="2000" spc="-20" dirty="0">
                <a:latin typeface="Times New Roman"/>
                <a:cs typeface="Times New Roman"/>
              </a:rPr>
              <a:t> </a:t>
            </a:r>
            <a:r>
              <a:rPr sz="2000" dirty="0">
                <a:latin typeface="Times New Roman"/>
                <a:cs typeface="Times New Roman"/>
              </a:rPr>
              <a:t>Swedish</a:t>
            </a:r>
            <a:r>
              <a:rPr sz="2000" spc="-10" dirty="0">
                <a:latin typeface="Times New Roman"/>
                <a:cs typeface="Times New Roman"/>
              </a:rPr>
              <a:t> </a:t>
            </a:r>
            <a:r>
              <a:rPr sz="2000" dirty="0">
                <a:latin typeface="Times New Roman"/>
                <a:cs typeface="Times New Roman"/>
              </a:rPr>
              <a:t>Hose</a:t>
            </a:r>
            <a:r>
              <a:rPr sz="2000" spc="-20" dirty="0">
                <a:latin typeface="Times New Roman"/>
                <a:cs typeface="Times New Roman"/>
              </a:rPr>
              <a:t> </a:t>
            </a:r>
            <a:r>
              <a:rPr sz="2000" spc="-5" dirty="0">
                <a:latin typeface="Times New Roman"/>
                <a:cs typeface="Times New Roman"/>
              </a:rPr>
              <a:t>Pump.</a:t>
            </a:r>
            <a:endParaRPr sz="2000">
              <a:latin typeface="Times New Roman"/>
              <a:cs typeface="Times New Roman"/>
            </a:endParaRPr>
          </a:p>
        </p:txBody>
      </p:sp>
      <p:sp>
        <p:nvSpPr>
          <p:cNvPr id="40" name="object 40"/>
          <p:cNvSpPr txBox="1"/>
          <p:nvPr/>
        </p:nvSpPr>
        <p:spPr>
          <a:xfrm>
            <a:off x="8411718" y="6445541"/>
            <a:ext cx="196215" cy="196215"/>
          </a:xfrm>
          <a:prstGeom prst="rect">
            <a:avLst/>
          </a:prstGeom>
        </p:spPr>
        <p:txBody>
          <a:bodyPr vert="horz" wrap="square" lIns="0" tIns="0" rIns="0" bIns="0" rtlCol="0">
            <a:spAutoFit/>
          </a:bodyPr>
          <a:lstStyle/>
          <a:p>
            <a:pPr marL="12700">
              <a:lnSpc>
                <a:spcPts val="1430"/>
              </a:lnSpc>
            </a:pPr>
            <a:r>
              <a:rPr sz="1200" dirty="0">
                <a:solidFill>
                  <a:srgbClr val="888888"/>
                </a:solidFill>
                <a:latin typeface="Arial MT"/>
                <a:cs typeface="Arial MT"/>
              </a:rPr>
              <a:t>90</a:t>
            </a:r>
            <a:endParaRPr sz="1200">
              <a:latin typeface="Arial MT"/>
              <a:cs typeface="Arial M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386318" y="6445541"/>
            <a:ext cx="247015" cy="196215"/>
          </a:xfrm>
          <a:prstGeom prst="rect">
            <a:avLst/>
          </a:prstGeom>
        </p:spPr>
        <p:txBody>
          <a:bodyPr vert="horz" wrap="square" lIns="0" tIns="0" rIns="0" bIns="0" rtlCol="0">
            <a:spAutoFit/>
          </a:bodyPr>
          <a:lstStyle/>
          <a:p>
            <a:pPr marL="48260">
              <a:lnSpc>
                <a:spcPts val="1430"/>
              </a:lnSpc>
            </a:pPr>
            <a:fld id="{81D60167-4931-47E6-BA6A-407CBD079E47}" type="slidenum">
              <a:rPr sz="1200" dirty="0">
                <a:solidFill>
                  <a:srgbClr val="888888"/>
                </a:solidFill>
                <a:latin typeface="Arial MT"/>
                <a:cs typeface="Arial MT"/>
              </a:rPr>
              <a:pPr marL="48260">
                <a:lnSpc>
                  <a:spcPts val="1430"/>
                </a:lnSpc>
              </a:pPr>
              <a:t>9</a:t>
            </a:fld>
            <a:endParaRPr sz="1200">
              <a:latin typeface="Arial MT"/>
              <a:cs typeface="Arial MT"/>
            </a:endParaRPr>
          </a:p>
        </p:txBody>
      </p:sp>
      <p:sp>
        <p:nvSpPr>
          <p:cNvPr id="2" name="object 2"/>
          <p:cNvSpPr txBox="1">
            <a:spLocks noGrp="1"/>
          </p:cNvSpPr>
          <p:nvPr>
            <p:ph type="title"/>
          </p:nvPr>
        </p:nvSpPr>
        <p:spPr>
          <a:xfrm>
            <a:off x="154939" y="22352"/>
            <a:ext cx="3387725" cy="391160"/>
          </a:xfrm>
          <a:prstGeom prst="rect">
            <a:avLst/>
          </a:prstGeom>
        </p:spPr>
        <p:txBody>
          <a:bodyPr vert="horz" wrap="square" lIns="0" tIns="12700" rIns="0" bIns="0" rtlCol="0">
            <a:spAutoFit/>
          </a:bodyPr>
          <a:lstStyle/>
          <a:p>
            <a:pPr marL="12700">
              <a:lnSpc>
                <a:spcPct val="100000"/>
              </a:lnSpc>
              <a:spcBef>
                <a:spcPts val="100"/>
              </a:spcBef>
            </a:pPr>
            <a:r>
              <a:rPr sz="2400" b="1" spc="-15" dirty="0">
                <a:latin typeface="Times New Roman"/>
                <a:cs typeface="Times New Roman"/>
              </a:rPr>
              <a:t>India’s</a:t>
            </a:r>
            <a:r>
              <a:rPr sz="2400" b="1" spc="-35" dirty="0">
                <a:latin typeface="Times New Roman"/>
                <a:cs typeface="Times New Roman"/>
              </a:rPr>
              <a:t> </a:t>
            </a:r>
            <a:r>
              <a:rPr sz="2400" b="1" dirty="0">
                <a:latin typeface="Times New Roman"/>
                <a:cs typeface="Times New Roman"/>
              </a:rPr>
              <a:t>Energy</a:t>
            </a:r>
            <a:r>
              <a:rPr sz="2400" b="1" spc="-30" dirty="0">
                <a:latin typeface="Times New Roman"/>
                <a:cs typeface="Times New Roman"/>
              </a:rPr>
              <a:t> </a:t>
            </a:r>
            <a:r>
              <a:rPr sz="2400" b="1" spc="-5" dirty="0">
                <a:latin typeface="Times New Roman"/>
                <a:cs typeface="Times New Roman"/>
              </a:rPr>
              <a:t>Reserves:-</a:t>
            </a:r>
            <a:endParaRPr sz="2400">
              <a:latin typeface="Times New Roman"/>
              <a:cs typeface="Times New Roman"/>
            </a:endParaRPr>
          </a:p>
        </p:txBody>
      </p:sp>
      <p:sp>
        <p:nvSpPr>
          <p:cNvPr id="3" name="object 3"/>
          <p:cNvSpPr txBox="1"/>
          <p:nvPr/>
        </p:nvSpPr>
        <p:spPr>
          <a:xfrm>
            <a:off x="154939" y="688593"/>
            <a:ext cx="8783955" cy="1122680"/>
          </a:xfrm>
          <a:prstGeom prst="rect">
            <a:avLst/>
          </a:prstGeom>
        </p:spPr>
        <p:txBody>
          <a:bodyPr vert="horz" wrap="square" lIns="0" tIns="12700" rIns="0" bIns="0" rtlCol="0">
            <a:spAutoFit/>
          </a:bodyPr>
          <a:lstStyle/>
          <a:p>
            <a:pPr marL="12700" marR="5080" indent="914400">
              <a:lnSpc>
                <a:spcPct val="150000"/>
              </a:lnSpc>
              <a:spcBef>
                <a:spcPts val="100"/>
              </a:spcBef>
            </a:pP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Ministry</a:t>
            </a:r>
            <a:r>
              <a:rPr sz="2400" spc="-25" dirty="0">
                <a:latin typeface="Times New Roman"/>
                <a:cs typeface="Times New Roman"/>
              </a:rPr>
              <a:t> </a:t>
            </a:r>
            <a:r>
              <a:rPr sz="2400" dirty="0">
                <a:latin typeface="Times New Roman"/>
                <a:cs typeface="Times New Roman"/>
              </a:rPr>
              <a:t>of </a:t>
            </a:r>
            <a:r>
              <a:rPr sz="2400" spc="-5" dirty="0">
                <a:latin typeface="Times New Roman"/>
                <a:cs typeface="Times New Roman"/>
              </a:rPr>
              <a:t>statistics</a:t>
            </a:r>
            <a:r>
              <a:rPr sz="2400" spc="-35" dirty="0">
                <a:latin typeface="Times New Roman"/>
                <a:cs typeface="Times New Roman"/>
              </a:rPr>
              <a:t> </a:t>
            </a:r>
            <a:r>
              <a:rPr sz="2400" dirty="0">
                <a:latin typeface="Times New Roman"/>
                <a:cs typeface="Times New Roman"/>
              </a:rPr>
              <a:t>and</a:t>
            </a:r>
            <a:r>
              <a:rPr sz="2400" spc="5" dirty="0">
                <a:latin typeface="Times New Roman"/>
                <a:cs typeface="Times New Roman"/>
              </a:rPr>
              <a:t> </a:t>
            </a:r>
            <a:r>
              <a:rPr sz="2400" dirty="0">
                <a:latin typeface="Times New Roman"/>
                <a:cs typeface="Times New Roman"/>
              </a:rPr>
              <a:t>program</a:t>
            </a:r>
            <a:r>
              <a:rPr sz="2400" spc="-20" dirty="0">
                <a:latin typeface="Times New Roman"/>
                <a:cs typeface="Times New Roman"/>
              </a:rPr>
              <a:t> </a:t>
            </a:r>
            <a:r>
              <a:rPr sz="2400" spc="-5" dirty="0">
                <a:latin typeface="Times New Roman"/>
                <a:cs typeface="Times New Roman"/>
              </a:rPr>
              <a:t>Implementation,</a:t>
            </a:r>
            <a:r>
              <a:rPr sz="2400" spc="-40" dirty="0">
                <a:latin typeface="Times New Roman"/>
                <a:cs typeface="Times New Roman"/>
              </a:rPr>
              <a:t> </a:t>
            </a:r>
            <a:r>
              <a:rPr sz="2400" dirty="0">
                <a:latin typeface="Times New Roman"/>
                <a:cs typeface="Times New Roman"/>
              </a:rPr>
              <a:t>Govt. of </a:t>
            </a:r>
            <a:r>
              <a:rPr sz="2400" spc="-585" dirty="0">
                <a:latin typeface="Times New Roman"/>
                <a:cs typeface="Times New Roman"/>
              </a:rPr>
              <a:t> </a:t>
            </a:r>
            <a:r>
              <a:rPr sz="2400" dirty="0">
                <a:latin typeface="Times New Roman"/>
                <a:cs typeface="Times New Roman"/>
              </a:rPr>
              <a:t>India,</a:t>
            </a:r>
            <a:r>
              <a:rPr sz="2400" spc="-30" dirty="0">
                <a:latin typeface="Times New Roman"/>
                <a:cs typeface="Times New Roman"/>
              </a:rPr>
              <a:t> </a:t>
            </a:r>
            <a:r>
              <a:rPr sz="2400" dirty="0">
                <a:latin typeface="Times New Roman"/>
                <a:cs typeface="Times New Roman"/>
              </a:rPr>
              <a:t>2012 </a:t>
            </a:r>
            <a:r>
              <a:rPr sz="2400" spc="-5" dirty="0">
                <a:latin typeface="Times New Roman"/>
                <a:cs typeface="Times New Roman"/>
              </a:rPr>
              <a:t>has</a:t>
            </a:r>
            <a:r>
              <a:rPr sz="2400" dirty="0">
                <a:latin typeface="Times New Roman"/>
                <a:cs typeface="Times New Roman"/>
              </a:rPr>
              <a:t> produced</a:t>
            </a:r>
            <a:r>
              <a:rPr sz="2400" spc="-10" dirty="0">
                <a:latin typeface="Times New Roman"/>
                <a:cs typeface="Times New Roman"/>
              </a:rPr>
              <a:t> </a:t>
            </a:r>
            <a:r>
              <a:rPr sz="2400" dirty="0">
                <a:latin typeface="Times New Roman"/>
                <a:cs typeface="Times New Roman"/>
              </a:rPr>
              <a:t>the </a:t>
            </a:r>
            <a:r>
              <a:rPr sz="2400" spc="-5" dirty="0">
                <a:latin typeface="Times New Roman"/>
                <a:cs typeface="Times New Roman"/>
              </a:rPr>
              <a:t>following</a:t>
            </a:r>
            <a:r>
              <a:rPr sz="2400" spc="-15" dirty="0">
                <a:latin typeface="Times New Roman"/>
                <a:cs typeface="Times New Roman"/>
              </a:rPr>
              <a:t> </a:t>
            </a:r>
            <a:r>
              <a:rPr sz="2400" dirty="0">
                <a:latin typeface="Times New Roman"/>
                <a:cs typeface="Times New Roman"/>
              </a:rPr>
              <a:t>data.</a:t>
            </a:r>
            <a:endParaRPr sz="2400">
              <a:latin typeface="Times New Roman"/>
              <a:cs typeface="Times New Roman"/>
            </a:endParaRPr>
          </a:p>
        </p:txBody>
      </p:sp>
      <p:graphicFrame>
        <p:nvGraphicFramePr>
          <p:cNvPr id="4" name="object 4"/>
          <p:cNvGraphicFramePr>
            <a:graphicFrameLocks noGrp="1"/>
          </p:cNvGraphicFramePr>
          <p:nvPr/>
        </p:nvGraphicFramePr>
        <p:xfrm>
          <a:off x="76200" y="2225039"/>
          <a:ext cx="8909050" cy="2493707"/>
        </p:xfrm>
        <a:graphic>
          <a:graphicData uri="http://schemas.openxmlformats.org/drawingml/2006/table">
            <a:tbl>
              <a:tblPr firstRow="1" bandRow="1">
                <a:tableStyleId>{2D5ABB26-0587-4C30-8999-92F81FD0307C}</a:tableStyleId>
              </a:tblPr>
              <a:tblGrid>
                <a:gridCol w="1444625"/>
                <a:gridCol w="7464425"/>
              </a:tblGrid>
              <a:tr h="1002982">
                <a:tc>
                  <a:txBody>
                    <a:bodyPr/>
                    <a:lstStyle/>
                    <a:p>
                      <a:pPr marL="87630">
                        <a:lnSpc>
                          <a:spcPct val="100000"/>
                        </a:lnSpc>
                        <a:spcBef>
                          <a:spcPts val="275"/>
                        </a:spcBef>
                      </a:pPr>
                      <a:r>
                        <a:rPr sz="2000" dirty="0">
                          <a:solidFill>
                            <a:srgbClr val="FFFFFF"/>
                          </a:solidFill>
                          <a:latin typeface="Times New Roman"/>
                          <a:cs typeface="Times New Roman"/>
                        </a:rPr>
                        <a:t>Coal</a:t>
                      </a:r>
                      <a:endParaRPr sz="2000">
                        <a:latin typeface="Times New Roman"/>
                        <a:cs typeface="Times New Roman"/>
                      </a:endParaRPr>
                    </a:p>
                  </a:txBody>
                  <a:tcPr marL="0" marR="0" marT="34925" marB="0">
                    <a:lnL w="635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rgbClr val="4F81BC"/>
                    </a:solidFill>
                  </a:tcPr>
                </a:tc>
                <a:tc>
                  <a:txBody>
                    <a:bodyPr/>
                    <a:lstStyle/>
                    <a:p>
                      <a:pPr marL="91440" marR="278765">
                        <a:lnSpc>
                          <a:spcPct val="100000"/>
                        </a:lnSpc>
                        <a:spcBef>
                          <a:spcPts val="275"/>
                        </a:spcBef>
                      </a:pPr>
                      <a:r>
                        <a:rPr sz="2000" spc="-5" dirty="0">
                          <a:solidFill>
                            <a:srgbClr val="FFFFFF"/>
                          </a:solidFill>
                          <a:latin typeface="Times New Roman"/>
                          <a:cs typeface="Times New Roman"/>
                        </a:rPr>
                        <a:t>Main </a:t>
                      </a:r>
                      <a:r>
                        <a:rPr sz="2000" dirty="0">
                          <a:solidFill>
                            <a:srgbClr val="FFFFFF"/>
                          </a:solidFill>
                          <a:latin typeface="Times New Roman"/>
                          <a:cs typeface="Times New Roman"/>
                        </a:rPr>
                        <a:t>fossil </a:t>
                      </a:r>
                      <a:r>
                        <a:rPr sz="2000" spc="-5" dirty="0">
                          <a:solidFill>
                            <a:srgbClr val="FFFFFF"/>
                          </a:solidFill>
                          <a:latin typeface="Times New Roman"/>
                          <a:cs typeface="Times New Roman"/>
                        </a:rPr>
                        <a:t>energy </a:t>
                      </a:r>
                      <a:r>
                        <a:rPr sz="2000" dirty="0">
                          <a:solidFill>
                            <a:srgbClr val="FFFFFF"/>
                          </a:solidFill>
                          <a:latin typeface="Times New Roman"/>
                          <a:cs typeface="Times New Roman"/>
                        </a:rPr>
                        <a:t>reserves in India at 286 billion tons and 41 billion </a:t>
                      </a:r>
                      <a:r>
                        <a:rPr sz="2000" spc="-484" dirty="0">
                          <a:solidFill>
                            <a:srgbClr val="FFFFFF"/>
                          </a:solidFill>
                          <a:latin typeface="Times New Roman"/>
                          <a:cs typeface="Times New Roman"/>
                        </a:rPr>
                        <a:t> </a:t>
                      </a:r>
                      <a:r>
                        <a:rPr sz="2000" dirty="0">
                          <a:solidFill>
                            <a:srgbClr val="FFFFFF"/>
                          </a:solidFill>
                          <a:latin typeface="Times New Roman"/>
                          <a:cs typeface="Times New Roman"/>
                        </a:rPr>
                        <a:t>tons</a:t>
                      </a:r>
                      <a:r>
                        <a:rPr sz="2000" spc="-25" dirty="0">
                          <a:solidFill>
                            <a:srgbClr val="FFFFFF"/>
                          </a:solidFill>
                          <a:latin typeface="Times New Roman"/>
                          <a:cs typeface="Times New Roman"/>
                        </a:rPr>
                        <a:t> </a:t>
                      </a:r>
                      <a:r>
                        <a:rPr sz="2000" dirty="0">
                          <a:solidFill>
                            <a:srgbClr val="FFFFFF"/>
                          </a:solidFill>
                          <a:latin typeface="Times New Roman"/>
                          <a:cs typeface="Times New Roman"/>
                        </a:rPr>
                        <a:t>of</a:t>
                      </a:r>
                      <a:r>
                        <a:rPr sz="2000" spc="-20" dirty="0">
                          <a:solidFill>
                            <a:srgbClr val="FFFFFF"/>
                          </a:solidFill>
                          <a:latin typeface="Times New Roman"/>
                          <a:cs typeface="Times New Roman"/>
                        </a:rPr>
                        <a:t> </a:t>
                      </a:r>
                      <a:r>
                        <a:rPr sz="2000" dirty="0">
                          <a:solidFill>
                            <a:srgbClr val="FFFFFF"/>
                          </a:solidFill>
                          <a:latin typeface="Times New Roman"/>
                          <a:cs typeface="Times New Roman"/>
                        </a:rPr>
                        <a:t>lignite.</a:t>
                      </a:r>
                      <a:r>
                        <a:rPr sz="2000" spc="-70" dirty="0">
                          <a:solidFill>
                            <a:srgbClr val="FFFFFF"/>
                          </a:solidFill>
                          <a:latin typeface="Times New Roman"/>
                          <a:cs typeface="Times New Roman"/>
                        </a:rPr>
                        <a:t> </a:t>
                      </a:r>
                      <a:r>
                        <a:rPr sz="2000" dirty="0">
                          <a:solidFill>
                            <a:srgbClr val="FFFFFF"/>
                          </a:solidFill>
                          <a:latin typeface="Times New Roman"/>
                          <a:cs typeface="Times New Roman"/>
                        </a:rPr>
                        <a:t>These</a:t>
                      </a:r>
                      <a:r>
                        <a:rPr sz="2000" spc="-5" dirty="0">
                          <a:solidFill>
                            <a:srgbClr val="FFFFFF"/>
                          </a:solidFill>
                          <a:latin typeface="Times New Roman"/>
                          <a:cs typeface="Times New Roman"/>
                        </a:rPr>
                        <a:t> </a:t>
                      </a:r>
                      <a:r>
                        <a:rPr sz="2000" dirty="0">
                          <a:solidFill>
                            <a:srgbClr val="FFFFFF"/>
                          </a:solidFill>
                          <a:latin typeface="Times New Roman"/>
                          <a:cs typeface="Times New Roman"/>
                        </a:rPr>
                        <a:t>are</a:t>
                      </a:r>
                      <a:r>
                        <a:rPr sz="2000" spc="-10" dirty="0">
                          <a:solidFill>
                            <a:srgbClr val="FFFFFF"/>
                          </a:solidFill>
                          <a:latin typeface="Times New Roman"/>
                          <a:cs typeface="Times New Roman"/>
                        </a:rPr>
                        <a:t> </a:t>
                      </a:r>
                      <a:r>
                        <a:rPr sz="2000" dirty="0">
                          <a:solidFill>
                            <a:srgbClr val="FFFFFF"/>
                          </a:solidFill>
                          <a:latin typeface="Times New Roman"/>
                          <a:cs typeface="Times New Roman"/>
                        </a:rPr>
                        <a:t>available</a:t>
                      </a:r>
                      <a:r>
                        <a:rPr sz="2000" spc="-40" dirty="0">
                          <a:solidFill>
                            <a:srgbClr val="FFFFFF"/>
                          </a:solidFill>
                          <a:latin typeface="Times New Roman"/>
                          <a:cs typeface="Times New Roman"/>
                        </a:rPr>
                        <a:t> </a:t>
                      </a:r>
                      <a:r>
                        <a:rPr sz="2000" dirty="0">
                          <a:solidFill>
                            <a:srgbClr val="FFFFFF"/>
                          </a:solidFill>
                          <a:latin typeface="Times New Roman"/>
                          <a:cs typeface="Times New Roman"/>
                        </a:rPr>
                        <a:t>in</a:t>
                      </a:r>
                      <a:r>
                        <a:rPr sz="2000" spc="-10" dirty="0">
                          <a:solidFill>
                            <a:srgbClr val="FFFFFF"/>
                          </a:solidFill>
                          <a:latin typeface="Times New Roman"/>
                          <a:cs typeface="Times New Roman"/>
                        </a:rPr>
                        <a:t> </a:t>
                      </a:r>
                      <a:r>
                        <a:rPr sz="2000" dirty="0">
                          <a:solidFill>
                            <a:srgbClr val="FFFFFF"/>
                          </a:solidFill>
                          <a:latin typeface="Times New Roman"/>
                          <a:cs typeface="Times New Roman"/>
                        </a:rPr>
                        <a:t>eastern</a:t>
                      </a:r>
                      <a:r>
                        <a:rPr sz="2000" spc="-20" dirty="0">
                          <a:solidFill>
                            <a:srgbClr val="FFFFFF"/>
                          </a:solidFill>
                          <a:latin typeface="Times New Roman"/>
                          <a:cs typeface="Times New Roman"/>
                        </a:rPr>
                        <a:t> </a:t>
                      </a:r>
                      <a:r>
                        <a:rPr sz="2000" dirty="0">
                          <a:solidFill>
                            <a:srgbClr val="FFFFFF"/>
                          </a:solidFill>
                          <a:latin typeface="Times New Roman"/>
                          <a:cs typeface="Times New Roman"/>
                        </a:rPr>
                        <a:t>and</a:t>
                      </a:r>
                      <a:r>
                        <a:rPr sz="2000" spc="-15" dirty="0">
                          <a:solidFill>
                            <a:srgbClr val="FFFFFF"/>
                          </a:solidFill>
                          <a:latin typeface="Times New Roman"/>
                          <a:cs typeface="Times New Roman"/>
                        </a:rPr>
                        <a:t> </a:t>
                      </a:r>
                      <a:r>
                        <a:rPr sz="2000" dirty="0">
                          <a:solidFill>
                            <a:srgbClr val="FFFFFF"/>
                          </a:solidFill>
                          <a:latin typeface="Times New Roman"/>
                          <a:cs typeface="Times New Roman"/>
                        </a:rPr>
                        <a:t>southern</a:t>
                      </a:r>
                      <a:r>
                        <a:rPr sz="2000" spc="-40" dirty="0">
                          <a:solidFill>
                            <a:srgbClr val="FFFFFF"/>
                          </a:solidFill>
                          <a:latin typeface="Times New Roman"/>
                          <a:cs typeface="Times New Roman"/>
                        </a:rPr>
                        <a:t> </a:t>
                      </a:r>
                      <a:r>
                        <a:rPr sz="2000" dirty="0">
                          <a:solidFill>
                            <a:srgbClr val="FFFFFF"/>
                          </a:solidFill>
                          <a:latin typeface="Times New Roman"/>
                          <a:cs typeface="Times New Roman"/>
                        </a:rPr>
                        <a:t>belts</a:t>
                      </a:r>
                      <a:r>
                        <a:rPr sz="2000" spc="-30" dirty="0">
                          <a:solidFill>
                            <a:srgbClr val="FFFFFF"/>
                          </a:solidFill>
                          <a:latin typeface="Times New Roman"/>
                          <a:cs typeface="Times New Roman"/>
                        </a:rPr>
                        <a:t> </a:t>
                      </a:r>
                      <a:r>
                        <a:rPr sz="2000" dirty="0">
                          <a:solidFill>
                            <a:srgbClr val="FFFFFF"/>
                          </a:solidFill>
                          <a:latin typeface="Times New Roman"/>
                          <a:cs typeface="Times New Roman"/>
                        </a:rPr>
                        <a:t>of</a:t>
                      </a:r>
                      <a:r>
                        <a:rPr sz="2000" spc="-5" dirty="0">
                          <a:solidFill>
                            <a:srgbClr val="FFFFFF"/>
                          </a:solidFill>
                          <a:latin typeface="Times New Roman"/>
                          <a:cs typeface="Times New Roman"/>
                        </a:rPr>
                        <a:t> </a:t>
                      </a:r>
                      <a:r>
                        <a:rPr sz="2000" dirty="0">
                          <a:solidFill>
                            <a:srgbClr val="FFFFFF"/>
                          </a:solidFill>
                          <a:latin typeface="Times New Roman"/>
                          <a:cs typeface="Times New Roman"/>
                        </a:rPr>
                        <a:t>the </a:t>
                      </a:r>
                      <a:r>
                        <a:rPr sz="2000" spc="-484" dirty="0">
                          <a:solidFill>
                            <a:srgbClr val="FFFFFF"/>
                          </a:solidFill>
                          <a:latin typeface="Times New Roman"/>
                          <a:cs typeface="Times New Roman"/>
                        </a:rPr>
                        <a:t> </a:t>
                      </a:r>
                      <a:r>
                        <a:rPr sz="2000" spc="-15" dirty="0">
                          <a:solidFill>
                            <a:srgbClr val="FFFFFF"/>
                          </a:solidFill>
                          <a:latin typeface="Times New Roman"/>
                          <a:cs typeface="Times New Roman"/>
                        </a:rPr>
                        <a:t>country.</a:t>
                      </a:r>
                      <a:endParaRPr sz="2000">
                        <a:latin typeface="Times New Roman"/>
                        <a:cs typeface="Times New Roman"/>
                      </a:endParaRPr>
                    </a:p>
                  </a:txBody>
                  <a:tcPr marL="0" marR="0" marT="34925" marB="0">
                    <a:lnL w="12700">
                      <a:solidFill>
                        <a:srgbClr val="000000"/>
                      </a:solidFill>
                      <a:prstDash val="solid"/>
                    </a:lnL>
                    <a:lnR w="6350">
                      <a:solidFill>
                        <a:srgbClr val="000000"/>
                      </a:solidFill>
                      <a:prstDash val="solid"/>
                    </a:lnR>
                    <a:lnT w="9525">
                      <a:solidFill>
                        <a:srgbClr val="000000"/>
                      </a:solidFill>
                      <a:prstDash val="solid"/>
                    </a:lnT>
                    <a:lnB w="12700">
                      <a:solidFill>
                        <a:srgbClr val="000000"/>
                      </a:solidFill>
                      <a:prstDash val="solid"/>
                    </a:lnB>
                    <a:solidFill>
                      <a:srgbClr val="4F81BC"/>
                    </a:solidFill>
                  </a:tcPr>
                </a:tc>
              </a:tr>
              <a:tr h="396240">
                <a:tc>
                  <a:txBody>
                    <a:bodyPr/>
                    <a:lstStyle/>
                    <a:p>
                      <a:pPr marL="87630">
                        <a:lnSpc>
                          <a:spcPct val="100000"/>
                        </a:lnSpc>
                        <a:spcBef>
                          <a:spcPts val="295"/>
                        </a:spcBef>
                      </a:pPr>
                      <a:r>
                        <a:rPr sz="2000" dirty="0">
                          <a:latin typeface="Times New Roman"/>
                          <a:cs typeface="Times New Roman"/>
                        </a:rPr>
                        <a:t>Crude</a:t>
                      </a:r>
                      <a:r>
                        <a:rPr sz="2000" spc="-60" dirty="0">
                          <a:latin typeface="Times New Roman"/>
                          <a:cs typeface="Times New Roman"/>
                        </a:rPr>
                        <a:t> </a:t>
                      </a:r>
                      <a:r>
                        <a:rPr sz="2000" dirty="0">
                          <a:latin typeface="Times New Roman"/>
                          <a:cs typeface="Times New Roman"/>
                        </a:rPr>
                        <a:t>Oil</a:t>
                      </a:r>
                      <a:endParaRPr sz="2000">
                        <a:latin typeface="Times New Roman"/>
                        <a:cs typeface="Times New Roman"/>
                      </a:endParaRPr>
                    </a:p>
                  </a:txBody>
                  <a:tcPr marL="0" marR="0" marT="37465"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marL="91440">
                        <a:lnSpc>
                          <a:spcPct val="100000"/>
                        </a:lnSpc>
                        <a:spcBef>
                          <a:spcPts val="295"/>
                        </a:spcBef>
                      </a:pPr>
                      <a:r>
                        <a:rPr sz="2000" spc="-5" dirty="0">
                          <a:latin typeface="Times New Roman"/>
                          <a:cs typeface="Times New Roman"/>
                        </a:rPr>
                        <a:t>Limited</a:t>
                      </a:r>
                      <a:r>
                        <a:rPr sz="2000" spc="-10" dirty="0">
                          <a:latin typeface="Times New Roman"/>
                          <a:cs typeface="Times New Roman"/>
                        </a:rPr>
                        <a:t> </a:t>
                      </a:r>
                      <a:r>
                        <a:rPr sz="2000" dirty="0">
                          <a:latin typeface="Times New Roman"/>
                          <a:cs typeface="Times New Roman"/>
                        </a:rPr>
                        <a:t>to</a:t>
                      </a:r>
                      <a:r>
                        <a:rPr sz="2000" spc="-20" dirty="0">
                          <a:latin typeface="Times New Roman"/>
                          <a:cs typeface="Times New Roman"/>
                        </a:rPr>
                        <a:t> </a:t>
                      </a:r>
                      <a:r>
                        <a:rPr sz="2000" spc="5" dirty="0">
                          <a:latin typeface="Times New Roman"/>
                          <a:cs typeface="Times New Roman"/>
                        </a:rPr>
                        <a:t>757</a:t>
                      </a:r>
                      <a:r>
                        <a:rPr sz="2000" spc="-40" dirty="0">
                          <a:latin typeface="Times New Roman"/>
                          <a:cs typeface="Times New Roman"/>
                        </a:rPr>
                        <a:t> </a:t>
                      </a:r>
                      <a:r>
                        <a:rPr sz="2000" spc="-5" dirty="0">
                          <a:latin typeface="Times New Roman"/>
                          <a:cs typeface="Times New Roman"/>
                        </a:rPr>
                        <a:t>million</a:t>
                      </a:r>
                      <a:r>
                        <a:rPr sz="2000" spc="-10" dirty="0">
                          <a:latin typeface="Times New Roman"/>
                          <a:cs typeface="Times New Roman"/>
                        </a:rPr>
                        <a:t> </a:t>
                      </a:r>
                      <a:r>
                        <a:rPr sz="2000" dirty="0">
                          <a:latin typeface="Times New Roman"/>
                          <a:cs typeface="Times New Roman"/>
                        </a:rPr>
                        <a:t>tons</a:t>
                      </a:r>
                      <a:r>
                        <a:rPr sz="2000" spc="-35" dirty="0">
                          <a:latin typeface="Times New Roman"/>
                          <a:cs typeface="Times New Roman"/>
                        </a:rPr>
                        <a:t> </a:t>
                      </a:r>
                      <a:r>
                        <a:rPr sz="2000" dirty="0">
                          <a:latin typeface="Times New Roman"/>
                          <a:cs typeface="Times New Roman"/>
                        </a:rPr>
                        <a:t>m</a:t>
                      </a:r>
                      <a:r>
                        <a:rPr sz="1950" baseline="25641" dirty="0">
                          <a:latin typeface="Times New Roman"/>
                          <a:cs typeface="Times New Roman"/>
                        </a:rPr>
                        <a:t>3</a:t>
                      </a:r>
                      <a:r>
                        <a:rPr sz="2000" dirty="0">
                          <a:latin typeface="Times New Roman"/>
                          <a:cs typeface="Times New Roman"/>
                        </a:rPr>
                        <a:t>.</a:t>
                      </a:r>
                      <a:endParaRPr sz="2000">
                        <a:latin typeface="Times New Roman"/>
                        <a:cs typeface="Times New Roman"/>
                      </a:endParaRPr>
                    </a:p>
                  </a:txBody>
                  <a:tcPr marL="0" marR="0" marT="3746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D0D7E8"/>
                    </a:solidFill>
                  </a:tcPr>
                </a:tc>
              </a:tr>
              <a:tr h="396113">
                <a:tc>
                  <a:txBody>
                    <a:bodyPr/>
                    <a:lstStyle/>
                    <a:p>
                      <a:pPr marL="87630">
                        <a:lnSpc>
                          <a:spcPct val="100000"/>
                        </a:lnSpc>
                        <a:spcBef>
                          <a:spcPts val="295"/>
                        </a:spcBef>
                      </a:pPr>
                      <a:r>
                        <a:rPr sz="2000" dirty="0">
                          <a:latin typeface="Times New Roman"/>
                          <a:cs typeface="Times New Roman"/>
                        </a:rPr>
                        <a:t>Natural</a:t>
                      </a:r>
                      <a:r>
                        <a:rPr sz="2000" spc="-55" dirty="0">
                          <a:latin typeface="Times New Roman"/>
                          <a:cs typeface="Times New Roman"/>
                        </a:rPr>
                        <a:t> </a:t>
                      </a:r>
                      <a:r>
                        <a:rPr sz="2000" dirty="0">
                          <a:latin typeface="Times New Roman"/>
                          <a:cs typeface="Times New Roman"/>
                        </a:rPr>
                        <a:t>Gas</a:t>
                      </a:r>
                      <a:endParaRPr sz="2000">
                        <a:latin typeface="Times New Roman"/>
                        <a:cs typeface="Times New Roman"/>
                      </a:endParaRPr>
                    </a:p>
                  </a:txBody>
                  <a:tcPr marL="0" marR="0" marT="37465"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marL="91440">
                        <a:lnSpc>
                          <a:spcPct val="100000"/>
                        </a:lnSpc>
                        <a:spcBef>
                          <a:spcPts val="295"/>
                        </a:spcBef>
                      </a:pPr>
                      <a:r>
                        <a:rPr sz="2000" spc="-5" dirty="0">
                          <a:latin typeface="Times New Roman"/>
                          <a:cs typeface="Times New Roman"/>
                        </a:rPr>
                        <a:t>Limited</a:t>
                      </a:r>
                      <a:r>
                        <a:rPr sz="2000" spc="-1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1241</a:t>
                      </a:r>
                      <a:r>
                        <a:rPr sz="2000" spc="-25" dirty="0">
                          <a:latin typeface="Times New Roman"/>
                          <a:cs typeface="Times New Roman"/>
                        </a:rPr>
                        <a:t> </a:t>
                      </a:r>
                      <a:r>
                        <a:rPr sz="2000" spc="-5" dirty="0">
                          <a:latin typeface="Times New Roman"/>
                          <a:cs typeface="Times New Roman"/>
                        </a:rPr>
                        <a:t>billion</a:t>
                      </a:r>
                      <a:r>
                        <a:rPr sz="2000" spc="-30" dirty="0">
                          <a:latin typeface="Times New Roman"/>
                          <a:cs typeface="Times New Roman"/>
                        </a:rPr>
                        <a:t> </a:t>
                      </a:r>
                      <a:r>
                        <a:rPr sz="2000" dirty="0">
                          <a:latin typeface="Times New Roman"/>
                          <a:cs typeface="Times New Roman"/>
                        </a:rPr>
                        <a:t>tons</a:t>
                      </a:r>
                      <a:r>
                        <a:rPr sz="2000" spc="-35" dirty="0">
                          <a:latin typeface="Times New Roman"/>
                          <a:cs typeface="Times New Roman"/>
                        </a:rPr>
                        <a:t> </a:t>
                      </a:r>
                      <a:r>
                        <a:rPr sz="2000" dirty="0">
                          <a:latin typeface="Times New Roman"/>
                          <a:cs typeface="Times New Roman"/>
                        </a:rPr>
                        <a:t>m</a:t>
                      </a:r>
                      <a:r>
                        <a:rPr sz="1950" baseline="25641" dirty="0">
                          <a:latin typeface="Times New Roman"/>
                          <a:cs typeface="Times New Roman"/>
                        </a:rPr>
                        <a:t>3</a:t>
                      </a:r>
                      <a:r>
                        <a:rPr sz="2000" dirty="0">
                          <a:latin typeface="Times New Roman"/>
                          <a:cs typeface="Times New Roman"/>
                        </a:rPr>
                        <a:t>.</a:t>
                      </a:r>
                      <a:endParaRPr sz="2000">
                        <a:latin typeface="Times New Roman"/>
                        <a:cs typeface="Times New Roman"/>
                      </a:endParaRPr>
                    </a:p>
                  </a:txBody>
                  <a:tcPr marL="0" marR="0" marT="3746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E9ECF4"/>
                    </a:solidFill>
                  </a:tcPr>
                </a:tc>
              </a:tr>
              <a:tr h="698372">
                <a:tc>
                  <a:txBody>
                    <a:bodyPr/>
                    <a:lstStyle/>
                    <a:p>
                      <a:pPr marL="87630" marR="542290">
                        <a:lnSpc>
                          <a:spcPct val="100000"/>
                        </a:lnSpc>
                        <a:spcBef>
                          <a:spcPts val="300"/>
                        </a:spcBef>
                      </a:pPr>
                      <a:r>
                        <a:rPr sz="2000" dirty="0">
                          <a:latin typeface="Times New Roman"/>
                          <a:cs typeface="Times New Roman"/>
                        </a:rPr>
                        <a:t>N</a:t>
                      </a:r>
                      <a:r>
                        <a:rPr sz="2000" spc="10" dirty="0">
                          <a:latin typeface="Times New Roman"/>
                          <a:cs typeface="Times New Roman"/>
                        </a:rPr>
                        <a:t>u</a:t>
                      </a:r>
                      <a:r>
                        <a:rPr sz="2000" dirty="0">
                          <a:latin typeface="Times New Roman"/>
                          <a:cs typeface="Times New Roman"/>
                        </a:rPr>
                        <a:t>c</a:t>
                      </a:r>
                      <a:r>
                        <a:rPr sz="2000" spc="-10" dirty="0">
                          <a:latin typeface="Times New Roman"/>
                          <a:cs typeface="Times New Roman"/>
                        </a:rPr>
                        <a:t>l</a:t>
                      </a:r>
                      <a:r>
                        <a:rPr sz="2000" dirty="0">
                          <a:latin typeface="Times New Roman"/>
                          <a:cs typeface="Times New Roman"/>
                        </a:rPr>
                        <a:t>ear  </a:t>
                      </a:r>
                      <a:r>
                        <a:rPr sz="2000" spc="-5" dirty="0">
                          <a:latin typeface="Times New Roman"/>
                          <a:cs typeface="Times New Roman"/>
                        </a:rPr>
                        <a:t>Energy</a:t>
                      </a:r>
                      <a:endParaRPr sz="2000">
                        <a:latin typeface="Times New Roman"/>
                        <a:cs typeface="Times New Roman"/>
                      </a:endParaRPr>
                    </a:p>
                  </a:txBody>
                  <a:tcPr marL="0" marR="0" marT="38100" marB="0">
                    <a:lnL w="6350">
                      <a:solidFill>
                        <a:srgbClr val="000000"/>
                      </a:solidFill>
                      <a:prstDash val="solid"/>
                    </a:lnL>
                    <a:lnR w="12700">
                      <a:solidFill>
                        <a:srgbClr val="000000"/>
                      </a:solidFill>
                      <a:prstDash val="solid"/>
                    </a:lnR>
                    <a:lnT w="12700">
                      <a:solidFill>
                        <a:srgbClr val="000000"/>
                      </a:solidFill>
                      <a:prstDash val="solid"/>
                    </a:lnT>
                    <a:lnB w="9525">
                      <a:solidFill>
                        <a:srgbClr val="000000"/>
                      </a:solidFill>
                      <a:prstDash val="solid"/>
                    </a:lnB>
                    <a:solidFill>
                      <a:srgbClr val="D0D7E8"/>
                    </a:solidFill>
                  </a:tcPr>
                </a:tc>
                <a:tc>
                  <a:txBody>
                    <a:bodyPr/>
                    <a:lstStyle/>
                    <a:p>
                      <a:pPr marL="91440" marR="405765">
                        <a:lnSpc>
                          <a:spcPct val="100000"/>
                        </a:lnSpc>
                        <a:spcBef>
                          <a:spcPts val="300"/>
                        </a:spcBef>
                      </a:pPr>
                      <a:r>
                        <a:rPr sz="2000" dirty="0">
                          <a:latin typeface="Times New Roman"/>
                          <a:cs typeface="Times New Roman"/>
                        </a:rPr>
                        <a:t>Uranium</a:t>
                      </a:r>
                      <a:r>
                        <a:rPr sz="2000" spc="-40" dirty="0">
                          <a:latin typeface="Times New Roman"/>
                          <a:cs typeface="Times New Roman"/>
                        </a:rPr>
                        <a:t> </a:t>
                      </a:r>
                      <a:r>
                        <a:rPr sz="2000" dirty="0">
                          <a:latin typeface="Times New Roman"/>
                          <a:cs typeface="Times New Roman"/>
                        </a:rPr>
                        <a:t>can fuel</a:t>
                      </a:r>
                      <a:r>
                        <a:rPr sz="2000" spc="-20" dirty="0">
                          <a:latin typeface="Times New Roman"/>
                          <a:cs typeface="Times New Roman"/>
                        </a:rPr>
                        <a:t> </a:t>
                      </a:r>
                      <a:r>
                        <a:rPr sz="2000" dirty="0">
                          <a:latin typeface="Times New Roman"/>
                          <a:cs typeface="Times New Roman"/>
                        </a:rPr>
                        <a:t>only</a:t>
                      </a:r>
                      <a:r>
                        <a:rPr sz="2000" spc="-20" dirty="0">
                          <a:latin typeface="Times New Roman"/>
                          <a:cs typeface="Times New Roman"/>
                        </a:rPr>
                        <a:t> </a:t>
                      </a:r>
                      <a:r>
                        <a:rPr sz="2000" dirty="0">
                          <a:latin typeface="Times New Roman"/>
                          <a:cs typeface="Times New Roman"/>
                        </a:rPr>
                        <a:t>10,000</a:t>
                      </a:r>
                      <a:r>
                        <a:rPr sz="2000" spc="-20" dirty="0">
                          <a:latin typeface="Times New Roman"/>
                          <a:cs typeface="Times New Roman"/>
                        </a:rPr>
                        <a:t> </a:t>
                      </a:r>
                      <a:r>
                        <a:rPr sz="2000" dirty="0">
                          <a:latin typeface="Times New Roman"/>
                          <a:cs typeface="Times New Roman"/>
                        </a:rPr>
                        <a:t>MW</a:t>
                      </a:r>
                      <a:r>
                        <a:rPr sz="2000" spc="-45" dirty="0">
                          <a:latin typeface="Times New Roman"/>
                          <a:cs typeface="Times New Roman"/>
                        </a:rPr>
                        <a:t> </a:t>
                      </a:r>
                      <a:r>
                        <a:rPr sz="2000" dirty="0">
                          <a:latin typeface="Times New Roman"/>
                          <a:cs typeface="Times New Roman"/>
                        </a:rPr>
                        <a:t>pressurized</a:t>
                      </a:r>
                      <a:r>
                        <a:rPr sz="2000" spc="-40" dirty="0">
                          <a:latin typeface="Times New Roman"/>
                          <a:cs typeface="Times New Roman"/>
                        </a:rPr>
                        <a:t> </a:t>
                      </a:r>
                      <a:r>
                        <a:rPr sz="2000" dirty="0">
                          <a:latin typeface="Times New Roman"/>
                          <a:cs typeface="Times New Roman"/>
                        </a:rPr>
                        <a:t>heavy</a:t>
                      </a:r>
                      <a:r>
                        <a:rPr sz="2000" spc="-30" dirty="0">
                          <a:latin typeface="Times New Roman"/>
                          <a:cs typeface="Times New Roman"/>
                        </a:rPr>
                        <a:t> </a:t>
                      </a:r>
                      <a:r>
                        <a:rPr sz="2000" dirty="0">
                          <a:latin typeface="Times New Roman"/>
                          <a:cs typeface="Times New Roman"/>
                        </a:rPr>
                        <a:t>water</a:t>
                      </a:r>
                      <a:r>
                        <a:rPr sz="2000" spc="-5" dirty="0">
                          <a:latin typeface="Times New Roman"/>
                          <a:cs typeface="Times New Roman"/>
                        </a:rPr>
                        <a:t> </a:t>
                      </a:r>
                      <a:r>
                        <a:rPr sz="2000" dirty="0">
                          <a:latin typeface="Times New Roman"/>
                          <a:cs typeface="Times New Roman"/>
                        </a:rPr>
                        <a:t>reactors </a:t>
                      </a:r>
                      <a:r>
                        <a:rPr sz="2000" spc="-484" dirty="0">
                          <a:latin typeface="Times New Roman"/>
                          <a:cs typeface="Times New Roman"/>
                        </a:rPr>
                        <a:t> </a:t>
                      </a:r>
                      <a:r>
                        <a:rPr sz="2000" dirty="0">
                          <a:latin typeface="Times New Roman"/>
                          <a:cs typeface="Times New Roman"/>
                        </a:rPr>
                        <a:t>(PHWR).</a:t>
                      </a:r>
                      <a:endParaRPr sz="2000">
                        <a:latin typeface="Times New Roman"/>
                        <a:cs typeface="Times New Roman"/>
                      </a:endParaRPr>
                    </a:p>
                  </a:txBody>
                  <a:tcPr marL="0" marR="0" marT="38100" marB="0">
                    <a:lnL w="12700">
                      <a:solidFill>
                        <a:srgbClr val="000000"/>
                      </a:solidFill>
                      <a:prstDash val="solid"/>
                    </a:lnL>
                    <a:lnR w="6350">
                      <a:solidFill>
                        <a:srgbClr val="000000"/>
                      </a:solidFill>
                      <a:prstDash val="solid"/>
                    </a:lnR>
                    <a:lnT w="12700">
                      <a:solidFill>
                        <a:srgbClr val="000000"/>
                      </a:solidFill>
                      <a:prstDash val="solid"/>
                    </a:lnT>
                    <a:lnB w="9525">
                      <a:solidFill>
                        <a:srgbClr val="000000"/>
                      </a:solidFill>
                      <a:prstDash val="solid"/>
                    </a:lnB>
                    <a:solidFill>
                      <a:srgbClr val="D0D7E8"/>
                    </a:solidFill>
                  </a:tcPr>
                </a:tc>
              </a:tr>
            </a:tbl>
          </a:graphicData>
        </a:graphic>
      </p:graphicFrame>
      <p:sp>
        <p:nvSpPr>
          <p:cNvPr id="5" name="object 5"/>
          <p:cNvSpPr txBox="1"/>
          <p:nvPr/>
        </p:nvSpPr>
        <p:spPr>
          <a:xfrm>
            <a:off x="154939" y="5101590"/>
            <a:ext cx="8836025" cy="1397635"/>
          </a:xfrm>
          <a:prstGeom prst="rect">
            <a:avLst/>
          </a:prstGeom>
        </p:spPr>
        <p:txBody>
          <a:bodyPr vert="horz" wrap="square" lIns="0" tIns="12700" rIns="0" bIns="0" rtlCol="0">
            <a:spAutoFit/>
          </a:bodyPr>
          <a:lstStyle/>
          <a:p>
            <a:pPr marL="12700" marR="5080" algn="just">
              <a:lnSpc>
                <a:spcPct val="150000"/>
              </a:lnSpc>
              <a:spcBef>
                <a:spcPts val="100"/>
              </a:spcBef>
            </a:pPr>
            <a:r>
              <a:rPr sz="2000" dirty="0">
                <a:latin typeface="Times New Roman"/>
                <a:cs typeface="Times New Roman"/>
              </a:rPr>
              <a:t>*India </a:t>
            </a:r>
            <a:r>
              <a:rPr sz="2000" spc="-5" dirty="0">
                <a:latin typeface="Times New Roman"/>
                <a:cs typeface="Times New Roman"/>
              </a:rPr>
              <a:t>depends primarily on </a:t>
            </a:r>
            <a:r>
              <a:rPr sz="2000" i="1" spc="-5" dirty="0">
                <a:latin typeface="Times New Roman"/>
                <a:cs typeface="Times New Roman"/>
              </a:rPr>
              <a:t>Uranium </a:t>
            </a:r>
            <a:r>
              <a:rPr sz="2000" spc="-5" dirty="0">
                <a:latin typeface="Times New Roman"/>
                <a:cs typeface="Times New Roman"/>
              </a:rPr>
              <a:t>to run </a:t>
            </a:r>
            <a:r>
              <a:rPr sz="2000" dirty="0">
                <a:latin typeface="Times New Roman"/>
                <a:cs typeface="Times New Roman"/>
              </a:rPr>
              <a:t>the </a:t>
            </a:r>
            <a:r>
              <a:rPr sz="2000" spc="-5" dirty="0">
                <a:latin typeface="Times New Roman"/>
                <a:cs typeface="Times New Roman"/>
              </a:rPr>
              <a:t>reactors. </a:t>
            </a:r>
            <a:r>
              <a:rPr sz="2000" i="1" spc="-5" dirty="0">
                <a:latin typeface="Times New Roman"/>
                <a:cs typeface="Times New Roman"/>
              </a:rPr>
              <a:t>Thorium </a:t>
            </a:r>
            <a:r>
              <a:rPr sz="2000" spc="-10" dirty="0">
                <a:latin typeface="Times New Roman"/>
                <a:cs typeface="Times New Roman"/>
              </a:rPr>
              <a:t>is </a:t>
            </a:r>
            <a:r>
              <a:rPr sz="2000" spc="-5" dirty="0">
                <a:latin typeface="Times New Roman"/>
                <a:cs typeface="Times New Roman"/>
              </a:rPr>
              <a:t>also another </a:t>
            </a:r>
            <a:r>
              <a:rPr sz="2000" dirty="0">
                <a:latin typeface="Times New Roman"/>
                <a:cs typeface="Times New Roman"/>
              </a:rPr>
              <a:t> </a:t>
            </a:r>
            <a:r>
              <a:rPr sz="2000" spc="-5" dirty="0">
                <a:latin typeface="Times New Roman"/>
                <a:cs typeface="Times New Roman"/>
              </a:rPr>
              <a:t>source </a:t>
            </a:r>
            <a:r>
              <a:rPr sz="2000" dirty="0">
                <a:latin typeface="Times New Roman"/>
                <a:cs typeface="Times New Roman"/>
              </a:rPr>
              <a:t>for </a:t>
            </a:r>
            <a:r>
              <a:rPr sz="2000" spc="-5" dirty="0">
                <a:latin typeface="Times New Roman"/>
                <a:cs typeface="Times New Roman"/>
              </a:rPr>
              <a:t>nuclear </a:t>
            </a:r>
            <a:r>
              <a:rPr sz="2000" spc="-10" dirty="0">
                <a:latin typeface="Times New Roman"/>
                <a:cs typeface="Times New Roman"/>
              </a:rPr>
              <a:t>energy </a:t>
            </a:r>
            <a:r>
              <a:rPr sz="2000" spc="-5" dirty="0">
                <a:latin typeface="Times New Roman"/>
                <a:cs typeface="Times New Roman"/>
              </a:rPr>
              <a:t>which runs </a:t>
            </a:r>
            <a:r>
              <a:rPr sz="2000" spc="-10" dirty="0">
                <a:latin typeface="Times New Roman"/>
                <a:cs typeface="Times New Roman"/>
              </a:rPr>
              <a:t>in </a:t>
            </a:r>
            <a:r>
              <a:rPr sz="2000" i="1" spc="-5" dirty="0">
                <a:latin typeface="Times New Roman"/>
                <a:cs typeface="Times New Roman"/>
              </a:rPr>
              <a:t>fast </a:t>
            </a:r>
            <a:r>
              <a:rPr sz="2000" i="1" spc="-15" dirty="0">
                <a:latin typeface="Times New Roman"/>
                <a:cs typeface="Times New Roman"/>
              </a:rPr>
              <a:t>breeder reactor</a:t>
            </a:r>
            <a:r>
              <a:rPr sz="2000" spc="-15" dirty="0">
                <a:latin typeface="Times New Roman"/>
                <a:cs typeface="Times New Roman"/>
              </a:rPr>
              <a:t>. </a:t>
            </a:r>
            <a:r>
              <a:rPr sz="2000" spc="-5" dirty="0">
                <a:latin typeface="Times New Roman"/>
                <a:cs typeface="Times New Roman"/>
              </a:rPr>
              <a:t>The </a:t>
            </a:r>
            <a:r>
              <a:rPr sz="2000" i="1" spc="-5" dirty="0">
                <a:latin typeface="Times New Roman"/>
                <a:cs typeface="Times New Roman"/>
              </a:rPr>
              <a:t>fast </a:t>
            </a:r>
            <a:r>
              <a:rPr sz="2000" i="1" spc="-15" dirty="0">
                <a:latin typeface="Times New Roman"/>
                <a:cs typeface="Times New Roman"/>
              </a:rPr>
              <a:t>breeder reactor </a:t>
            </a:r>
            <a:r>
              <a:rPr sz="2000" i="1" spc="-10" dirty="0">
                <a:latin typeface="Times New Roman"/>
                <a:cs typeface="Times New Roman"/>
              </a:rPr>
              <a:t> </a:t>
            </a:r>
            <a:r>
              <a:rPr sz="2000" dirty="0">
                <a:latin typeface="Times New Roman"/>
                <a:cs typeface="Times New Roman"/>
              </a:rPr>
              <a:t>has</a:t>
            </a:r>
            <a:r>
              <a:rPr sz="2000" spc="-10" dirty="0">
                <a:latin typeface="Times New Roman"/>
                <a:cs typeface="Times New Roman"/>
              </a:rPr>
              <a:t> </a:t>
            </a:r>
            <a:r>
              <a:rPr sz="2000" dirty="0">
                <a:latin typeface="Times New Roman"/>
                <a:cs typeface="Times New Roman"/>
              </a:rPr>
              <a:t>been</a:t>
            </a:r>
            <a:r>
              <a:rPr sz="2000" spc="-15" dirty="0">
                <a:latin typeface="Times New Roman"/>
                <a:cs typeface="Times New Roman"/>
              </a:rPr>
              <a:t> </a:t>
            </a:r>
            <a:r>
              <a:rPr sz="2000" dirty="0">
                <a:latin typeface="Times New Roman"/>
                <a:cs typeface="Times New Roman"/>
              </a:rPr>
              <a:t>rejected</a:t>
            </a:r>
            <a:r>
              <a:rPr sz="2000" spc="-30" dirty="0">
                <a:latin typeface="Times New Roman"/>
                <a:cs typeface="Times New Roman"/>
              </a:rPr>
              <a:t> </a:t>
            </a:r>
            <a:r>
              <a:rPr sz="2000" dirty="0">
                <a:latin typeface="Times New Roman"/>
                <a:cs typeface="Times New Roman"/>
              </a:rPr>
              <a:t>by</a:t>
            </a:r>
            <a:r>
              <a:rPr sz="2000" spc="-20" dirty="0">
                <a:latin typeface="Times New Roman"/>
                <a:cs typeface="Times New Roman"/>
              </a:rPr>
              <a:t> </a:t>
            </a:r>
            <a:r>
              <a:rPr sz="2000" dirty="0">
                <a:latin typeface="Times New Roman"/>
                <a:cs typeface="Times New Roman"/>
              </a:rPr>
              <a:t>Europe</a:t>
            </a:r>
            <a:r>
              <a:rPr sz="2000" spc="-30"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USA</a:t>
            </a:r>
            <a:r>
              <a:rPr sz="2000" spc="-110" dirty="0">
                <a:latin typeface="Times New Roman"/>
                <a:cs typeface="Times New Roman"/>
              </a:rPr>
              <a:t> </a:t>
            </a:r>
            <a:r>
              <a:rPr sz="2000" dirty="0">
                <a:latin typeface="Times New Roman"/>
                <a:cs typeface="Times New Roman"/>
              </a:rPr>
              <a:t>due</a:t>
            </a:r>
            <a:r>
              <a:rPr sz="2000" spc="-25" dirty="0">
                <a:latin typeface="Times New Roman"/>
                <a:cs typeface="Times New Roman"/>
              </a:rPr>
              <a:t> </a:t>
            </a:r>
            <a:r>
              <a:rPr sz="2000" spc="-5" dirty="0">
                <a:latin typeface="Times New Roman"/>
                <a:cs typeface="Times New Roman"/>
              </a:rPr>
              <a:t>to </a:t>
            </a:r>
            <a:r>
              <a:rPr sz="2000" dirty="0">
                <a:latin typeface="Times New Roman"/>
                <a:cs typeface="Times New Roman"/>
              </a:rPr>
              <a:t>safety</a:t>
            </a:r>
            <a:r>
              <a:rPr sz="2000" spc="-15" dirty="0">
                <a:latin typeface="Times New Roman"/>
                <a:cs typeface="Times New Roman"/>
              </a:rPr>
              <a:t> </a:t>
            </a:r>
            <a:r>
              <a:rPr sz="2000" dirty="0">
                <a:latin typeface="Times New Roman"/>
                <a:cs typeface="Times New Roman"/>
              </a:rPr>
              <a:t>concerns.</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91</a:t>
            </a:r>
            <a:endParaRPr sz="1200">
              <a:latin typeface="Arial MT"/>
              <a:cs typeface="Arial MT"/>
            </a:endParaRPr>
          </a:p>
        </p:txBody>
      </p:sp>
      <p:grpSp>
        <p:nvGrpSpPr>
          <p:cNvPr id="3" name="object 3"/>
          <p:cNvGrpSpPr/>
          <p:nvPr/>
        </p:nvGrpSpPr>
        <p:grpSpPr>
          <a:xfrm>
            <a:off x="2090737" y="825817"/>
            <a:ext cx="6382385" cy="4903470"/>
            <a:chOff x="2090737" y="825817"/>
            <a:chExt cx="6382385" cy="4903470"/>
          </a:xfrm>
        </p:grpSpPr>
        <p:sp>
          <p:nvSpPr>
            <p:cNvPr id="4" name="object 4"/>
            <p:cNvSpPr/>
            <p:nvPr/>
          </p:nvSpPr>
          <p:spPr>
            <a:xfrm>
              <a:off x="4237482" y="1448562"/>
              <a:ext cx="1554480" cy="457200"/>
            </a:xfrm>
            <a:custGeom>
              <a:avLst/>
              <a:gdLst/>
              <a:ahLst/>
              <a:cxnLst/>
              <a:rect l="l" t="t" r="r" b="b"/>
              <a:pathLst>
                <a:path w="1554479" h="457200">
                  <a:moveTo>
                    <a:pt x="0" y="228600"/>
                  </a:moveTo>
                  <a:lnTo>
                    <a:pt x="12522" y="187512"/>
                  </a:lnTo>
                  <a:lnTo>
                    <a:pt x="48625" y="148839"/>
                  </a:lnTo>
                  <a:lnTo>
                    <a:pt x="106115" y="113227"/>
                  </a:lnTo>
                  <a:lnTo>
                    <a:pt x="142194" y="96770"/>
                  </a:lnTo>
                  <a:lnTo>
                    <a:pt x="182796" y="81321"/>
                  </a:lnTo>
                  <a:lnTo>
                    <a:pt x="227647" y="66960"/>
                  </a:lnTo>
                  <a:lnTo>
                    <a:pt x="276473" y="53768"/>
                  </a:lnTo>
                  <a:lnTo>
                    <a:pt x="328999" y="41825"/>
                  </a:lnTo>
                  <a:lnTo>
                    <a:pt x="384951" y="31213"/>
                  </a:lnTo>
                  <a:lnTo>
                    <a:pt x="444054" y="22012"/>
                  </a:lnTo>
                  <a:lnTo>
                    <a:pt x="506034" y="14303"/>
                  </a:lnTo>
                  <a:lnTo>
                    <a:pt x="570618" y="8166"/>
                  </a:lnTo>
                  <a:lnTo>
                    <a:pt x="637529" y="3683"/>
                  </a:lnTo>
                  <a:lnTo>
                    <a:pt x="706494" y="934"/>
                  </a:lnTo>
                  <a:lnTo>
                    <a:pt x="777239" y="0"/>
                  </a:lnTo>
                  <a:lnTo>
                    <a:pt x="847985" y="934"/>
                  </a:lnTo>
                  <a:lnTo>
                    <a:pt x="916950" y="3683"/>
                  </a:lnTo>
                  <a:lnTo>
                    <a:pt x="983861" y="8166"/>
                  </a:lnTo>
                  <a:lnTo>
                    <a:pt x="1048445" y="14303"/>
                  </a:lnTo>
                  <a:lnTo>
                    <a:pt x="1110425" y="22012"/>
                  </a:lnTo>
                  <a:lnTo>
                    <a:pt x="1169528" y="31213"/>
                  </a:lnTo>
                  <a:lnTo>
                    <a:pt x="1225480" y="41825"/>
                  </a:lnTo>
                  <a:lnTo>
                    <a:pt x="1278006" y="53768"/>
                  </a:lnTo>
                  <a:lnTo>
                    <a:pt x="1326832" y="66960"/>
                  </a:lnTo>
                  <a:lnTo>
                    <a:pt x="1371683" y="81321"/>
                  </a:lnTo>
                  <a:lnTo>
                    <a:pt x="1412285" y="96770"/>
                  </a:lnTo>
                  <a:lnTo>
                    <a:pt x="1448364" y="113227"/>
                  </a:lnTo>
                  <a:lnTo>
                    <a:pt x="1505854" y="148839"/>
                  </a:lnTo>
                  <a:lnTo>
                    <a:pt x="1541957" y="187512"/>
                  </a:lnTo>
                  <a:lnTo>
                    <a:pt x="1554479" y="228600"/>
                  </a:lnTo>
                  <a:lnTo>
                    <a:pt x="1551303" y="249405"/>
                  </a:lnTo>
                  <a:lnTo>
                    <a:pt x="1526716" y="289365"/>
                  </a:lnTo>
                  <a:lnTo>
                    <a:pt x="1479645" y="326589"/>
                  </a:lnTo>
                  <a:lnTo>
                    <a:pt x="1412285" y="360429"/>
                  </a:lnTo>
                  <a:lnTo>
                    <a:pt x="1371683" y="375878"/>
                  </a:lnTo>
                  <a:lnTo>
                    <a:pt x="1326832" y="390239"/>
                  </a:lnTo>
                  <a:lnTo>
                    <a:pt x="1278006" y="403431"/>
                  </a:lnTo>
                  <a:lnTo>
                    <a:pt x="1225480" y="415374"/>
                  </a:lnTo>
                  <a:lnTo>
                    <a:pt x="1169528" y="425986"/>
                  </a:lnTo>
                  <a:lnTo>
                    <a:pt x="1110425" y="435187"/>
                  </a:lnTo>
                  <a:lnTo>
                    <a:pt x="1048445" y="442896"/>
                  </a:lnTo>
                  <a:lnTo>
                    <a:pt x="983861" y="449033"/>
                  </a:lnTo>
                  <a:lnTo>
                    <a:pt x="916950" y="453516"/>
                  </a:lnTo>
                  <a:lnTo>
                    <a:pt x="847985" y="456265"/>
                  </a:lnTo>
                  <a:lnTo>
                    <a:pt x="777239" y="457200"/>
                  </a:lnTo>
                  <a:lnTo>
                    <a:pt x="706494" y="456265"/>
                  </a:lnTo>
                  <a:lnTo>
                    <a:pt x="637529" y="453516"/>
                  </a:lnTo>
                  <a:lnTo>
                    <a:pt x="570618" y="449033"/>
                  </a:lnTo>
                  <a:lnTo>
                    <a:pt x="506034" y="442896"/>
                  </a:lnTo>
                  <a:lnTo>
                    <a:pt x="444054" y="435187"/>
                  </a:lnTo>
                  <a:lnTo>
                    <a:pt x="384951" y="425986"/>
                  </a:lnTo>
                  <a:lnTo>
                    <a:pt x="328999" y="415374"/>
                  </a:lnTo>
                  <a:lnTo>
                    <a:pt x="276473" y="403431"/>
                  </a:lnTo>
                  <a:lnTo>
                    <a:pt x="227647" y="390239"/>
                  </a:lnTo>
                  <a:lnTo>
                    <a:pt x="182796" y="375878"/>
                  </a:lnTo>
                  <a:lnTo>
                    <a:pt x="142194" y="360429"/>
                  </a:lnTo>
                  <a:lnTo>
                    <a:pt x="106115" y="343972"/>
                  </a:lnTo>
                  <a:lnTo>
                    <a:pt x="48625" y="308360"/>
                  </a:lnTo>
                  <a:lnTo>
                    <a:pt x="12522" y="269687"/>
                  </a:lnTo>
                  <a:lnTo>
                    <a:pt x="0" y="228600"/>
                  </a:lnTo>
                  <a:close/>
                </a:path>
              </a:pathLst>
            </a:custGeom>
            <a:ln w="25908">
              <a:solidFill>
                <a:srgbClr val="385D89"/>
              </a:solidFill>
            </a:ln>
          </p:spPr>
          <p:txBody>
            <a:bodyPr wrap="square" lIns="0" tIns="0" rIns="0" bIns="0" rtlCol="0"/>
            <a:lstStyle/>
            <a:p>
              <a:endParaRPr/>
            </a:p>
          </p:txBody>
        </p:sp>
        <p:sp>
          <p:nvSpPr>
            <p:cNvPr id="5" name="object 5"/>
            <p:cNvSpPr/>
            <p:nvPr/>
          </p:nvSpPr>
          <p:spPr>
            <a:xfrm>
              <a:off x="4648200" y="1905000"/>
              <a:ext cx="533400" cy="2057400"/>
            </a:xfrm>
            <a:custGeom>
              <a:avLst/>
              <a:gdLst/>
              <a:ahLst/>
              <a:cxnLst/>
              <a:rect l="l" t="t" r="r" b="b"/>
              <a:pathLst>
                <a:path w="533400" h="2057400">
                  <a:moveTo>
                    <a:pt x="151764" y="18161"/>
                  </a:moveTo>
                  <a:lnTo>
                    <a:pt x="142547" y="69206"/>
                  </a:lnTo>
                  <a:lnTo>
                    <a:pt x="136710" y="108238"/>
                  </a:lnTo>
                  <a:lnTo>
                    <a:pt x="136312" y="116505"/>
                  </a:lnTo>
                  <a:lnTo>
                    <a:pt x="136444" y="124593"/>
                  </a:lnTo>
                  <a:lnTo>
                    <a:pt x="136961" y="133819"/>
                  </a:lnTo>
                  <a:lnTo>
                    <a:pt x="137717" y="145500"/>
                  </a:lnTo>
                  <a:lnTo>
                    <a:pt x="138566" y="160952"/>
                  </a:lnTo>
                  <a:lnTo>
                    <a:pt x="139363" y="181491"/>
                  </a:lnTo>
                  <a:lnTo>
                    <a:pt x="139961" y="208433"/>
                  </a:lnTo>
                  <a:lnTo>
                    <a:pt x="140215" y="243095"/>
                  </a:lnTo>
                  <a:lnTo>
                    <a:pt x="139979" y="286793"/>
                  </a:lnTo>
                  <a:lnTo>
                    <a:pt x="139107" y="340843"/>
                  </a:lnTo>
                  <a:lnTo>
                    <a:pt x="137454" y="406562"/>
                  </a:lnTo>
                  <a:lnTo>
                    <a:pt x="134874" y="485266"/>
                  </a:lnTo>
                  <a:lnTo>
                    <a:pt x="128891" y="520342"/>
                  </a:lnTo>
                  <a:lnTo>
                    <a:pt x="126491" y="531876"/>
                  </a:lnTo>
                  <a:lnTo>
                    <a:pt x="124735" y="564220"/>
                  </a:lnTo>
                  <a:lnTo>
                    <a:pt x="123186" y="592639"/>
                  </a:lnTo>
                  <a:lnTo>
                    <a:pt x="121832" y="617419"/>
                  </a:lnTo>
                  <a:lnTo>
                    <a:pt x="120663" y="638847"/>
                  </a:lnTo>
                  <a:lnTo>
                    <a:pt x="118143" y="685881"/>
                  </a:lnTo>
                  <a:lnTo>
                    <a:pt x="116544" y="723976"/>
                  </a:lnTo>
                  <a:lnTo>
                    <a:pt x="116510" y="728131"/>
                  </a:lnTo>
                  <a:lnTo>
                    <a:pt x="116545" y="731800"/>
                  </a:lnTo>
                  <a:lnTo>
                    <a:pt x="116636" y="735269"/>
                  </a:lnTo>
                  <a:lnTo>
                    <a:pt x="116773" y="738826"/>
                  </a:lnTo>
                  <a:lnTo>
                    <a:pt x="116943" y="742757"/>
                  </a:lnTo>
                  <a:lnTo>
                    <a:pt x="117136" y="747349"/>
                  </a:lnTo>
                  <a:lnTo>
                    <a:pt x="118024" y="790251"/>
                  </a:lnTo>
                  <a:lnTo>
                    <a:pt x="118129" y="822069"/>
                  </a:lnTo>
                  <a:lnTo>
                    <a:pt x="118081" y="842266"/>
                  </a:lnTo>
                  <a:lnTo>
                    <a:pt x="117729" y="892668"/>
                  </a:lnTo>
                  <a:lnTo>
                    <a:pt x="116956" y="958326"/>
                  </a:lnTo>
                  <a:lnTo>
                    <a:pt x="116382" y="997592"/>
                  </a:lnTo>
                  <a:lnTo>
                    <a:pt x="115669" y="1041532"/>
                  </a:lnTo>
                  <a:lnTo>
                    <a:pt x="114805" y="1090433"/>
                  </a:lnTo>
                  <a:lnTo>
                    <a:pt x="113777" y="1144580"/>
                  </a:lnTo>
                  <a:lnTo>
                    <a:pt x="112575" y="1204262"/>
                  </a:lnTo>
                  <a:lnTo>
                    <a:pt x="111187" y="1269764"/>
                  </a:lnTo>
                  <a:lnTo>
                    <a:pt x="109600" y="1341374"/>
                  </a:lnTo>
                  <a:lnTo>
                    <a:pt x="108261" y="1384252"/>
                  </a:lnTo>
                  <a:lnTo>
                    <a:pt x="104600" y="1425170"/>
                  </a:lnTo>
                  <a:lnTo>
                    <a:pt x="99497" y="1437691"/>
                  </a:lnTo>
                  <a:lnTo>
                    <a:pt x="96355" y="1445071"/>
                  </a:lnTo>
                  <a:lnTo>
                    <a:pt x="88790" y="1485613"/>
                  </a:lnTo>
                  <a:lnTo>
                    <a:pt x="84327" y="1528190"/>
                  </a:lnTo>
                  <a:lnTo>
                    <a:pt x="80321" y="1578664"/>
                  </a:lnTo>
                  <a:lnTo>
                    <a:pt x="78614" y="1604748"/>
                  </a:lnTo>
                  <a:lnTo>
                    <a:pt x="76381" y="1619603"/>
                  </a:lnTo>
                  <a:lnTo>
                    <a:pt x="70803" y="1636390"/>
                  </a:lnTo>
                  <a:lnTo>
                    <a:pt x="59054" y="1668272"/>
                  </a:lnTo>
                  <a:lnTo>
                    <a:pt x="57082" y="1687776"/>
                  </a:lnTo>
                  <a:lnTo>
                    <a:pt x="53089" y="1726832"/>
                  </a:lnTo>
                  <a:lnTo>
                    <a:pt x="46533" y="1769566"/>
                  </a:lnTo>
                  <a:lnTo>
                    <a:pt x="41973" y="1792700"/>
                  </a:lnTo>
                  <a:lnTo>
                    <a:pt x="37508" y="1815881"/>
                  </a:lnTo>
                  <a:lnTo>
                    <a:pt x="33782" y="1839468"/>
                  </a:lnTo>
                  <a:lnTo>
                    <a:pt x="29749" y="1870739"/>
                  </a:lnTo>
                  <a:lnTo>
                    <a:pt x="25907" y="1902094"/>
                  </a:lnTo>
                  <a:lnTo>
                    <a:pt x="21780" y="1933283"/>
                  </a:lnTo>
                  <a:lnTo>
                    <a:pt x="16890" y="1964055"/>
                  </a:lnTo>
                  <a:lnTo>
                    <a:pt x="0" y="2057400"/>
                  </a:lnTo>
                </a:path>
                <a:path w="533400" h="2057400">
                  <a:moveTo>
                    <a:pt x="381000" y="0"/>
                  </a:moveTo>
                  <a:lnTo>
                    <a:pt x="382337" y="46424"/>
                  </a:lnTo>
                  <a:lnTo>
                    <a:pt x="383603" y="92884"/>
                  </a:lnTo>
                  <a:lnTo>
                    <a:pt x="384964" y="139320"/>
                  </a:lnTo>
                  <a:lnTo>
                    <a:pt x="386588" y="185674"/>
                  </a:lnTo>
                  <a:lnTo>
                    <a:pt x="389389" y="237027"/>
                  </a:lnTo>
                  <a:lnTo>
                    <a:pt x="393668" y="296846"/>
                  </a:lnTo>
                  <a:lnTo>
                    <a:pt x="398660" y="355213"/>
                  </a:lnTo>
                  <a:lnTo>
                    <a:pt x="403605" y="402209"/>
                  </a:lnTo>
                  <a:lnTo>
                    <a:pt x="409194" y="448563"/>
                  </a:lnTo>
                  <a:lnTo>
                    <a:pt x="410515" y="475724"/>
                  </a:lnTo>
                  <a:lnTo>
                    <a:pt x="413158" y="529949"/>
                  </a:lnTo>
                  <a:lnTo>
                    <a:pt x="416121" y="568638"/>
                  </a:lnTo>
                  <a:lnTo>
                    <a:pt x="417750" y="580072"/>
                  </a:lnTo>
                  <a:lnTo>
                    <a:pt x="419355" y="591506"/>
                  </a:lnTo>
                  <a:lnTo>
                    <a:pt x="420497" y="603250"/>
                  </a:lnTo>
                  <a:lnTo>
                    <a:pt x="423903" y="667895"/>
                  </a:lnTo>
                  <a:lnTo>
                    <a:pt x="425316" y="709905"/>
                  </a:lnTo>
                  <a:lnTo>
                    <a:pt x="426157" y="742796"/>
                  </a:lnTo>
                  <a:lnTo>
                    <a:pt x="427844" y="780082"/>
                  </a:lnTo>
                  <a:lnTo>
                    <a:pt x="431800" y="835278"/>
                  </a:lnTo>
                  <a:lnTo>
                    <a:pt x="432994" y="847078"/>
                  </a:lnTo>
                  <a:lnTo>
                    <a:pt x="434498" y="858615"/>
                  </a:lnTo>
                  <a:lnTo>
                    <a:pt x="436050" y="870104"/>
                  </a:lnTo>
                  <a:lnTo>
                    <a:pt x="437388" y="881761"/>
                  </a:lnTo>
                  <a:lnTo>
                    <a:pt x="441870" y="928034"/>
                  </a:lnTo>
                  <a:lnTo>
                    <a:pt x="444601" y="966759"/>
                  </a:lnTo>
                  <a:lnTo>
                    <a:pt x="445849" y="990028"/>
                  </a:lnTo>
                  <a:lnTo>
                    <a:pt x="447121" y="1013297"/>
                  </a:lnTo>
                  <a:lnTo>
                    <a:pt x="448690" y="1036447"/>
                  </a:lnTo>
                  <a:lnTo>
                    <a:pt x="451546" y="1067383"/>
                  </a:lnTo>
                  <a:lnTo>
                    <a:pt x="454771" y="1098105"/>
                  </a:lnTo>
                  <a:lnTo>
                    <a:pt x="457781" y="1128922"/>
                  </a:lnTo>
                  <a:lnTo>
                    <a:pt x="459994" y="1160145"/>
                  </a:lnTo>
                  <a:lnTo>
                    <a:pt x="462717" y="1216258"/>
                  </a:lnTo>
                  <a:lnTo>
                    <a:pt x="463954" y="1245062"/>
                  </a:lnTo>
                  <a:lnTo>
                    <a:pt x="464959" y="1261277"/>
                  </a:lnTo>
                  <a:lnTo>
                    <a:pt x="466988" y="1279626"/>
                  </a:lnTo>
                  <a:lnTo>
                    <a:pt x="471297" y="1314830"/>
                  </a:lnTo>
                  <a:lnTo>
                    <a:pt x="473634" y="1360676"/>
                  </a:lnTo>
                  <a:lnTo>
                    <a:pt x="476472" y="1414795"/>
                  </a:lnTo>
                  <a:lnTo>
                    <a:pt x="479548" y="1469225"/>
                  </a:lnTo>
                  <a:lnTo>
                    <a:pt x="482600" y="1515999"/>
                  </a:lnTo>
                  <a:lnTo>
                    <a:pt x="485489" y="1546875"/>
                  </a:lnTo>
                  <a:lnTo>
                    <a:pt x="486993" y="1562272"/>
                  </a:lnTo>
                  <a:lnTo>
                    <a:pt x="488188" y="1577848"/>
                  </a:lnTo>
                  <a:lnTo>
                    <a:pt x="489723" y="1604900"/>
                  </a:lnTo>
                  <a:lnTo>
                    <a:pt x="490950" y="1632061"/>
                  </a:lnTo>
                  <a:lnTo>
                    <a:pt x="492224" y="1659197"/>
                  </a:lnTo>
                  <a:lnTo>
                    <a:pt x="493902" y="1686178"/>
                  </a:lnTo>
                  <a:lnTo>
                    <a:pt x="495097" y="1697922"/>
                  </a:lnTo>
                  <a:lnTo>
                    <a:pt x="496697" y="1709356"/>
                  </a:lnTo>
                  <a:lnTo>
                    <a:pt x="498296" y="1720790"/>
                  </a:lnTo>
                  <a:lnTo>
                    <a:pt x="499490" y="1732533"/>
                  </a:lnTo>
                  <a:lnTo>
                    <a:pt x="502167" y="1779101"/>
                  </a:lnTo>
                  <a:lnTo>
                    <a:pt x="504142" y="1826085"/>
                  </a:lnTo>
                  <a:lnTo>
                    <a:pt x="506616" y="1872712"/>
                  </a:lnTo>
                  <a:lnTo>
                    <a:pt x="510794" y="1918208"/>
                  </a:lnTo>
                  <a:lnTo>
                    <a:pt x="512062" y="1930022"/>
                  </a:lnTo>
                  <a:lnTo>
                    <a:pt x="513222" y="1941957"/>
                  </a:lnTo>
                  <a:lnTo>
                    <a:pt x="521731" y="1980914"/>
                  </a:lnTo>
                  <a:lnTo>
                    <a:pt x="524813" y="1988137"/>
                  </a:lnTo>
                  <a:lnTo>
                    <a:pt x="527812" y="1995551"/>
                  </a:lnTo>
                  <a:lnTo>
                    <a:pt x="533400" y="2057400"/>
                  </a:lnTo>
                </a:path>
              </a:pathLst>
            </a:custGeom>
            <a:ln w="9144">
              <a:solidFill>
                <a:srgbClr val="497DBA"/>
              </a:solidFill>
            </a:ln>
          </p:spPr>
          <p:txBody>
            <a:bodyPr wrap="square" lIns="0" tIns="0" rIns="0" bIns="0" rtlCol="0"/>
            <a:lstStyle/>
            <a:p>
              <a:endParaRPr/>
            </a:p>
          </p:txBody>
        </p:sp>
        <p:sp>
          <p:nvSpPr>
            <p:cNvPr id="6" name="object 6"/>
            <p:cNvSpPr/>
            <p:nvPr/>
          </p:nvSpPr>
          <p:spPr>
            <a:xfrm>
              <a:off x="3810761" y="3960113"/>
              <a:ext cx="3429000" cy="1755775"/>
            </a:xfrm>
            <a:custGeom>
              <a:avLst/>
              <a:gdLst/>
              <a:ahLst/>
              <a:cxnLst/>
              <a:rect l="l" t="t" r="r" b="b"/>
              <a:pathLst>
                <a:path w="3429000" h="1755775">
                  <a:moveTo>
                    <a:pt x="609600" y="307848"/>
                  </a:moveTo>
                  <a:lnTo>
                    <a:pt x="1524000" y="307848"/>
                  </a:lnTo>
                  <a:lnTo>
                    <a:pt x="1524000" y="0"/>
                  </a:lnTo>
                  <a:lnTo>
                    <a:pt x="609600" y="0"/>
                  </a:lnTo>
                  <a:lnTo>
                    <a:pt x="609600" y="307848"/>
                  </a:lnTo>
                  <a:close/>
                </a:path>
                <a:path w="3429000" h="1755775">
                  <a:moveTo>
                    <a:pt x="990600" y="536448"/>
                  </a:moveTo>
                  <a:lnTo>
                    <a:pt x="1219200" y="536448"/>
                  </a:lnTo>
                  <a:lnTo>
                    <a:pt x="1219200" y="307848"/>
                  </a:lnTo>
                  <a:lnTo>
                    <a:pt x="990600" y="307848"/>
                  </a:lnTo>
                  <a:lnTo>
                    <a:pt x="990600" y="536448"/>
                  </a:lnTo>
                  <a:close/>
                </a:path>
                <a:path w="3429000" h="1755775">
                  <a:moveTo>
                    <a:pt x="1524000" y="231648"/>
                  </a:moveTo>
                  <a:lnTo>
                    <a:pt x="1676400" y="231648"/>
                  </a:lnTo>
                  <a:lnTo>
                    <a:pt x="1676400" y="79248"/>
                  </a:lnTo>
                  <a:lnTo>
                    <a:pt x="1524000" y="79248"/>
                  </a:lnTo>
                  <a:lnTo>
                    <a:pt x="1524000" y="231648"/>
                  </a:lnTo>
                  <a:close/>
                </a:path>
                <a:path w="3429000" h="1755775">
                  <a:moveTo>
                    <a:pt x="0" y="688848"/>
                  </a:moveTo>
                  <a:lnTo>
                    <a:pt x="2209800" y="688848"/>
                  </a:lnTo>
                  <a:lnTo>
                    <a:pt x="2209800" y="536448"/>
                  </a:lnTo>
                  <a:lnTo>
                    <a:pt x="0" y="536448"/>
                  </a:lnTo>
                  <a:lnTo>
                    <a:pt x="0" y="688848"/>
                  </a:lnTo>
                  <a:close/>
                </a:path>
                <a:path w="3429000" h="1755775">
                  <a:moveTo>
                    <a:pt x="2743199" y="1755648"/>
                  </a:moveTo>
                  <a:lnTo>
                    <a:pt x="3428999" y="1755648"/>
                  </a:lnTo>
                  <a:lnTo>
                    <a:pt x="3428999" y="1450848"/>
                  </a:lnTo>
                  <a:lnTo>
                    <a:pt x="2743199" y="1450848"/>
                  </a:lnTo>
                  <a:lnTo>
                    <a:pt x="2743199" y="1755648"/>
                  </a:lnTo>
                  <a:close/>
                </a:path>
              </a:pathLst>
            </a:custGeom>
            <a:ln w="25908">
              <a:solidFill>
                <a:srgbClr val="385D89"/>
              </a:solidFill>
            </a:ln>
          </p:spPr>
          <p:txBody>
            <a:bodyPr wrap="square" lIns="0" tIns="0" rIns="0" bIns="0" rtlCol="0"/>
            <a:lstStyle/>
            <a:p>
              <a:endParaRPr/>
            </a:p>
          </p:txBody>
        </p:sp>
        <p:sp>
          <p:nvSpPr>
            <p:cNvPr id="7" name="object 7"/>
            <p:cNvSpPr/>
            <p:nvPr/>
          </p:nvSpPr>
          <p:spPr>
            <a:xfrm>
              <a:off x="2819400" y="4472939"/>
              <a:ext cx="3877310" cy="1126490"/>
            </a:xfrm>
            <a:custGeom>
              <a:avLst/>
              <a:gdLst/>
              <a:ahLst/>
              <a:cxnLst/>
              <a:rect l="l" t="t" r="r" b="b"/>
              <a:pathLst>
                <a:path w="3877309" h="1126489">
                  <a:moveTo>
                    <a:pt x="2104644" y="0"/>
                  </a:moveTo>
                  <a:lnTo>
                    <a:pt x="2121673" y="18335"/>
                  </a:lnTo>
                  <a:lnTo>
                    <a:pt x="2138299" y="37147"/>
                  </a:lnTo>
                  <a:lnTo>
                    <a:pt x="2155686" y="55006"/>
                  </a:lnTo>
                  <a:lnTo>
                    <a:pt x="2175002" y="70485"/>
                  </a:lnTo>
                  <a:lnTo>
                    <a:pt x="2259457" y="126746"/>
                  </a:lnTo>
                  <a:lnTo>
                    <a:pt x="2269028" y="156431"/>
                  </a:lnTo>
                  <a:lnTo>
                    <a:pt x="2273185" y="168413"/>
                  </a:lnTo>
                  <a:lnTo>
                    <a:pt x="2276078" y="170196"/>
                  </a:lnTo>
                  <a:lnTo>
                    <a:pt x="2281857" y="169284"/>
                  </a:lnTo>
                  <a:lnTo>
                    <a:pt x="2294672" y="173182"/>
                  </a:lnTo>
                  <a:lnTo>
                    <a:pt x="2318673" y="189394"/>
                  </a:lnTo>
                  <a:lnTo>
                    <a:pt x="2358009" y="225425"/>
                  </a:lnTo>
                  <a:lnTo>
                    <a:pt x="2388858" y="256709"/>
                  </a:lnTo>
                  <a:lnTo>
                    <a:pt x="2406428" y="274531"/>
                  </a:lnTo>
                  <a:lnTo>
                    <a:pt x="2418461" y="285242"/>
                  </a:lnTo>
                  <a:lnTo>
                    <a:pt x="2432694" y="295190"/>
                  </a:lnTo>
                  <a:lnTo>
                    <a:pt x="2456869" y="310726"/>
                  </a:lnTo>
                  <a:lnTo>
                    <a:pt x="2498725" y="338201"/>
                  </a:lnTo>
                  <a:lnTo>
                    <a:pt x="2509010" y="345803"/>
                  </a:lnTo>
                  <a:lnTo>
                    <a:pt x="2519092" y="353774"/>
                  </a:lnTo>
                  <a:lnTo>
                    <a:pt x="2529532" y="361007"/>
                  </a:lnTo>
                  <a:lnTo>
                    <a:pt x="2540889" y="366395"/>
                  </a:lnTo>
                  <a:lnTo>
                    <a:pt x="2551622" y="369506"/>
                  </a:lnTo>
                  <a:lnTo>
                    <a:pt x="2562463" y="372427"/>
                  </a:lnTo>
                  <a:lnTo>
                    <a:pt x="2573089" y="375824"/>
                  </a:lnTo>
                  <a:lnTo>
                    <a:pt x="2583179" y="380365"/>
                  </a:lnTo>
                  <a:lnTo>
                    <a:pt x="2604895" y="393497"/>
                  </a:lnTo>
                  <a:lnTo>
                    <a:pt x="2625931" y="407701"/>
                  </a:lnTo>
                  <a:lnTo>
                    <a:pt x="2646705" y="422334"/>
                  </a:lnTo>
                  <a:lnTo>
                    <a:pt x="2667635" y="436753"/>
                  </a:lnTo>
                  <a:lnTo>
                    <a:pt x="2709799" y="464947"/>
                  </a:lnTo>
                  <a:lnTo>
                    <a:pt x="2720086" y="472567"/>
                  </a:lnTo>
                  <a:lnTo>
                    <a:pt x="2730182" y="480568"/>
                  </a:lnTo>
                  <a:lnTo>
                    <a:pt x="2740660" y="487806"/>
                  </a:lnTo>
                  <a:lnTo>
                    <a:pt x="2752090" y="493141"/>
                  </a:lnTo>
                  <a:lnTo>
                    <a:pt x="2794254" y="507238"/>
                  </a:lnTo>
                  <a:lnTo>
                    <a:pt x="2817433" y="530818"/>
                  </a:lnTo>
                  <a:lnTo>
                    <a:pt x="2825480" y="537194"/>
                  </a:lnTo>
                  <a:lnTo>
                    <a:pt x="2839027" y="542688"/>
                  </a:lnTo>
                  <a:lnTo>
                    <a:pt x="2878709" y="563626"/>
                  </a:lnTo>
                  <a:lnTo>
                    <a:pt x="2909099" y="582374"/>
                  </a:lnTo>
                  <a:lnTo>
                    <a:pt x="2919416" y="590472"/>
                  </a:lnTo>
                  <a:lnTo>
                    <a:pt x="2924392" y="593426"/>
                  </a:lnTo>
                  <a:lnTo>
                    <a:pt x="2938762" y="596739"/>
                  </a:lnTo>
                  <a:lnTo>
                    <a:pt x="2977261" y="605917"/>
                  </a:lnTo>
                  <a:lnTo>
                    <a:pt x="3002164" y="630918"/>
                  </a:lnTo>
                  <a:lnTo>
                    <a:pt x="3028092" y="654669"/>
                  </a:lnTo>
                  <a:lnTo>
                    <a:pt x="3056735" y="675157"/>
                  </a:lnTo>
                  <a:lnTo>
                    <a:pt x="3089783" y="690372"/>
                  </a:lnTo>
                  <a:lnTo>
                    <a:pt x="3100516" y="693539"/>
                  </a:lnTo>
                  <a:lnTo>
                    <a:pt x="3111357" y="696468"/>
                  </a:lnTo>
                  <a:lnTo>
                    <a:pt x="3121983" y="699873"/>
                  </a:lnTo>
                  <a:lnTo>
                    <a:pt x="3132074" y="704469"/>
                  </a:lnTo>
                  <a:lnTo>
                    <a:pt x="3153485" y="718119"/>
                  </a:lnTo>
                  <a:lnTo>
                    <a:pt x="3174015" y="733186"/>
                  </a:lnTo>
                  <a:lnTo>
                    <a:pt x="3194688" y="747992"/>
                  </a:lnTo>
                  <a:lnTo>
                    <a:pt x="3216529" y="760857"/>
                  </a:lnTo>
                  <a:lnTo>
                    <a:pt x="3230624" y="767762"/>
                  </a:lnTo>
                  <a:lnTo>
                    <a:pt x="3244802" y="774573"/>
                  </a:lnTo>
                  <a:lnTo>
                    <a:pt x="3258909" y="781573"/>
                  </a:lnTo>
                  <a:lnTo>
                    <a:pt x="3272790" y="789051"/>
                  </a:lnTo>
                  <a:lnTo>
                    <a:pt x="3283414" y="795920"/>
                  </a:lnTo>
                  <a:lnTo>
                    <a:pt x="3293681" y="803433"/>
                  </a:lnTo>
                  <a:lnTo>
                    <a:pt x="3304043" y="810803"/>
                  </a:lnTo>
                  <a:lnTo>
                    <a:pt x="3314954" y="817245"/>
                  </a:lnTo>
                  <a:lnTo>
                    <a:pt x="3325312" y="821287"/>
                  </a:lnTo>
                  <a:lnTo>
                    <a:pt x="3336099" y="824245"/>
                  </a:lnTo>
                  <a:lnTo>
                    <a:pt x="3346886" y="827228"/>
                  </a:lnTo>
                  <a:lnTo>
                    <a:pt x="3357245" y="831342"/>
                  </a:lnTo>
                  <a:lnTo>
                    <a:pt x="3368030" y="837926"/>
                  </a:lnTo>
                  <a:lnTo>
                    <a:pt x="3378184" y="845629"/>
                  </a:lnTo>
                  <a:lnTo>
                    <a:pt x="3388409" y="853237"/>
                  </a:lnTo>
                  <a:lnTo>
                    <a:pt x="3399409" y="859536"/>
                  </a:lnTo>
                  <a:lnTo>
                    <a:pt x="3420106" y="867689"/>
                  </a:lnTo>
                  <a:lnTo>
                    <a:pt x="3441255" y="874569"/>
                  </a:lnTo>
                  <a:lnTo>
                    <a:pt x="3462595" y="880949"/>
                  </a:lnTo>
                  <a:lnTo>
                    <a:pt x="3483864" y="887603"/>
                  </a:lnTo>
                  <a:lnTo>
                    <a:pt x="3494347" y="891448"/>
                  </a:lnTo>
                  <a:lnTo>
                    <a:pt x="3504771" y="895508"/>
                  </a:lnTo>
                  <a:lnTo>
                    <a:pt x="3515314" y="899140"/>
                  </a:lnTo>
                  <a:lnTo>
                    <a:pt x="3526154" y="901700"/>
                  </a:lnTo>
                  <a:lnTo>
                    <a:pt x="3610483" y="915797"/>
                  </a:lnTo>
                  <a:lnTo>
                    <a:pt x="3657141" y="925125"/>
                  </a:lnTo>
                  <a:lnTo>
                    <a:pt x="3674856" y="929179"/>
                  </a:lnTo>
                  <a:lnTo>
                    <a:pt x="3688546" y="930066"/>
                  </a:lnTo>
                  <a:lnTo>
                    <a:pt x="3723131" y="929894"/>
                  </a:lnTo>
                </a:path>
                <a:path w="3877309" h="1126489">
                  <a:moveTo>
                    <a:pt x="3877055" y="1126236"/>
                  </a:moveTo>
                  <a:lnTo>
                    <a:pt x="3805047" y="1113131"/>
                  </a:lnTo>
                  <a:lnTo>
                    <a:pt x="3737609" y="1096264"/>
                  </a:lnTo>
                  <a:lnTo>
                    <a:pt x="3702944" y="1083673"/>
                  </a:lnTo>
                  <a:lnTo>
                    <a:pt x="3670792" y="1072689"/>
                  </a:lnTo>
                  <a:lnTo>
                    <a:pt x="3637186" y="1063492"/>
                  </a:lnTo>
                  <a:lnTo>
                    <a:pt x="3598164" y="1056259"/>
                  </a:lnTo>
                  <a:lnTo>
                    <a:pt x="3558251" y="1050668"/>
                  </a:lnTo>
                  <a:lnTo>
                    <a:pt x="3537585" y="1047896"/>
                  </a:lnTo>
                  <a:lnTo>
                    <a:pt x="3529753" y="1046797"/>
                  </a:lnTo>
                  <a:lnTo>
                    <a:pt x="3528345" y="1046226"/>
                  </a:lnTo>
                  <a:lnTo>
                    <a:pt x="3526949" y="1045034"/>
                  </a:lnTo>
                  <a:lnTo>
                    <a:pt x="3519154" y="1042078"/>
                  </a:lnTo>
                  <a:lnTo>
                    <a:pt x="3498547" y="1036211"/>
                  </a:lnTo>
                  <a:lnTo>
                    <a:pt x="3458717" y="1026287"/>
                  </a:lnTo>
                  <a:lnTo>
                    <a:pt x="3444807" y="1023576"/>
                  </a:lnTo>
                  <a:lnTo>
                    <a:pt x="3430682" y="1021461"/>
                  </a:lnTo>
                  <a:lnTo>
                    <a:pt x="3416605" y="1019250"/>
                  </a:lnTo>
                  <a:lnTo>
                    <a:pt x="3402838" y="1016254"/>
                  </a:lnTo>
                  <a:lnTo>
                    <a:pt x="3388625" y="1011763"/>
                  </a:lnTo>
                  <a:lnTo>
                    <a:pt x="3374866" y="1006522"/>
                  </a:lnTo>
                  <a:lnTo>
                    <a:pt x="3361154" y="1001162"/>
                  </a:lnTo>
                  <a:lnTo>
                    <a:pt x="3347085" y="996315"/>
                  </a:lnTo>
                  <a:lnTo>
                    <a:pt x="3322716" y="989857"/>
                  </a:lnTo>
                  <a:lnTo>
                    <a:pt x="3299015" y="985139"/>
                  </a:lnTo>
                  <a:lnTo>
                    <a:pt x="3274933" y="980991"/>
                  </a:lnTo>
                  <a:lnTo>
                    <a:pt x="3249422" y="976249"/>
                  </a:lnTo>
                  <a:lnTo>
                    <a:pt x="3207639" y="966343"/>
                  </a:lnTo>
                  <a:lnTo>
                    <a:pt x="3186747" y="956262"/>
                  </a:lnTo>
                  <a:lnTo>
                    <a:pt x="3176599" y="950894"/>
                  </a:lnTo>
                  <a:lnTo>
                    <a:pt x="3116214" y="934831"/>
                  </a:lnTo>
                  <a:lnTo>
                    <a:pt x="3068192" y="926338"/>
                  </a:lnTo>
                  <a:lnTo>
                    <a:pt x="3054284" y="921184"/>
                  </a:lnTo>
                  <a:lnTo>
                    <a:pt x="3012440" y="906272"/>
                  </a:lnTo>
                  <a:lnTo>
                    <a:pt x="2991342" y="901557"/>
                  </a:lnTo>
                  <a:lnTo>
                    <a:pt x="2980739" y="899324"/>
                  </a:lnTo>
                  <a:lnTo>
                    <a:pt x="2970529" y="896366"/>
                  </a:lnTo>
                  <a:lnTo>
                    <a:pt x="2959947" y="891373"/>
                  </a:lnTo>
                  <a:lnTo>
                    <a:pt x="2950067" y="885475"/>
                  </a:lnTo>
                  <a:lnTo>
                    <a:pt x="2939972" y="880006"/>
                  </a:lnTo>
                  <a:lnTo>
                    <a:pt x="2928747" y="876300"/>
                  </a:lnTo>
                  <a:lnTo>
                    <a:pt x="2901267" y="872214"/>
                  </a:lnTo>
                  <a:lnTo>
                    <a:pt x="2873311" y="869902"/>
                  </a:lnTo>
                  <a:lnTo>
                    <a:pt x="2845165" y="868281"/>
                  </a:lnTo>
                  <a:lnTo>
                    <a:pt x="2817114" y="866267"/>
                  </a:lnTo>
                  <a:lnTo>
                    <a:pt x="2786764" y="858969"/>
                  </a:lnTo>
                  <a:lnTo>
                    <a:pt x="2774131" y="856102"/>
                  </a:lnTo>
                  <a:lnTo>
                    <a:pt x="2768060" y="855535"/>
                  </a:lnTo>
                  <a:lnTo>
                    <a:pt x="2757395" y="855138"/>
                  </a:lnTo>
                  <a:lnTo>
                    <a:pt x="2730983" y="852779"/>
                  </a:lnTo>
                  <a:lnTo>
                    <a:pt x="2677667" y="846328"/>
                  </a:lnTo>
                  <a:lnTo>
                    <a:pt x="2663670" y="844117"/>
                  </a:lnTo>
                  <a:lnTo>
                    <a:pt x="2649791" y="841406"/>
                  </a:lnTo>
                  <a:lnTo>
                    <a:pt x="2635912" y="838648"/>
                  </a:lnTo>
                  <a:lnTo>
                    <a:pt x="2621915" y="836295"/>
                  </a:lnTo>
                  <a:lnTo>
                    <a:pt x="2601051" y="833637"/>
                  </a:lnTo>
                  <a:lnTo>
                    <a:pt x="2580068" y="831326"/>
                  </a:lnTo>
                  <a:lnTo>
                    <a:pt x="2559085" y="828990"/>
                  </a:lnTo>
                  <a:lnTo>
                    <a:pt x="2510202" y="821690"/>
                  </a:lnTo>
                  <a:lnTo>
                    <a:pt x="2471955" y="813841"/>
                  </a:lnTo>
                  <a:lnTo>
                    <a:pt x="2461609" y="811006"/>
                  </a:lnTo>
                  <a:lnTo>
                    <a:pt x="2451215" y="808337"/>
                  </a:lnTo>
                  <a:lnTo>
                    <a:pt x="2440559" y="806323"/>
                  </a:lnTo>
                  <a:lnTo>
                    <a:pt x="2416246" y="803433"/>
                  </a:lnTo>
                  <a:lnTo>
                    <a:pt x="2391791" y="801211"/>
                  </a:lnTo>
                  <a:lnTo>
                    <a:pt x="2367335" y="799036"/>
                  </a:lnTo>
                  <a:lnTo>
                    <a:pt x="2343023" y="796290"/>
                  </a:lnTo>
                  <a:lnTo>
                    <a:pt x="2328969" y="794027"/>
                  </a:lnTo>
                  <a:lnTo>
                    <a:pt x="2315083" y="791241"/>
                  </a:lnTo>
                  <a:lnTo>
                    <a:pt x="2301196" y="788503"/>
                  </a:lnTo>
                  <a:lnTo>
                    <a:pt x="2287142" y="786384"/>
                  </a:lnTo>
                  <a:lnTo>
                    <a:pt x="2259326" y="783566"/>
                  </a:lnTo>
                  <a:lnTo>
                    <a:pt x="2231390" y="781367"/>
                  </a:lnTo>
                  <a:lnTo>
                    <a:pt x="2203453" y="779168"/>
                  </a:lnTo>
                  <a:lnTo>
                    <a:pt x="2175637" y="776351"/>
                  </a:lnTo>
                  <a:lnTo>
                    <a:pt x="2161621" y="774033"/>
                  </a:lnTo>
                  <a:lnTo>
                    <a:pt x="2147808" y="771048"/>
                  </a:lnTo>
                  <a:lnTo>
                    <a:pt x="2133971" y="768207"/>
                  </a:lnTo>
                  <a:lnTo>
                    <a:pt x="2119884" y="766318"/>
                  </a:lnTo>
                  <a:lnTo>
                    <a:pt x="2071147" y="763089"/>
                  </a:lnTo>
                  <a:lnTo>
                    <a:pt x="2022316" y="760682"/>
                  </a:lnTo>
                  <a:lnTo>
                    <a:pt x="1973437" y="758584"/>
                  </a:lnTo>
                  <a:lnTo>
                    <a:pt x="1924558" y="756285"/>
                  </a:lnTo>
                  <a:lnTo>
                    <a:pt x="1854835" y="746379"/>
                  </a:lnTo>
                  <a:lnTo>
                    <a:pt x="1833935" y="743811"/>
                  </a:lnTo>
                  <a:lnTo>
                    <a:pt x="1812988" y="741457"/>
                  </a:lnTo>
                  <a:lnTo>
                    <a:pt x="1792041" y="739056"/>
                  </a:lnTo>
                  <a:lnTo>
                    <a:pt x="1743122" y="731758"/>
                  </a:lnTo>
                  <a:lnTo>
                    <a:pt x="1704931" y="723836"/>
                  </a:lnTo>
                  <a:lnTo>
                    <a:pt x="1694592" y="720979"/>
                  </a:lnTo>
                  <a:lnTo>
                    <a:pt x="1684206" y="718312"/>
                  </a:lnTo>
                  <a:lnTo>
                    <a:pt x="1673605" y="716407"/>
                  </a:lnTo>
                  <a:lnTo>
                    <a:pt x="1645804" y="713267"/>
                  </a:lnTo>
                  <a:lnTo>
                    <a:pt x="1617884" y="710819"/>
                  </a:lnTo>
                  <a:lnTo>
                    <a:pt x="1589916" y="708656"/>
                  </a:lnTo>
                  <a:lnTo>
                    <a:pt x="1561973" y="706374"/>
                  </a:lnTo>
                  <a:lnTo>
                    <a:pt x="1532908" y="699350"/>
                  </a:lnTo>
                  <a:lnTo>
                    <a:pt x="1521042" y="696530"/>
                  </a:lnTo>
                  <a:lnTo>
                    <a:pt x="1517885" y="696223"/>
                  </a:lnTo>
                  <a:lnTo>
                    <a:pt x="1514946" y="696738"/>
                  </a:lnTo>
                  <a:lnTo>
                    <a:pt x="1503734" y="696384"/>
                  </a:lnTo>
                  <a:lnTo>
                    <a:pt x="1475758" y="693471"/>
                  </a:lnTo>
                  <a:lnTo>
                    <a:pt x="1422527" y="686308"/>
                  </a:lnTo>
                  <a:lnTo>
                    <a:pt x="1390318" y="680102"/>
                  </a:lnTo>
                  <a:lnTo>
                    <a:pt x="1378124" y="675147"/>
                  </a:lnTo>
                  <a:lnTo>
                    <a:pt x="1363716" y="670788"/>
                  </a:lnTo>
                  <a:lnTo>
                    <a:pt x="1324864" y="666369"/>
                  </a:lnTo>
                  <a:lnTo>
                    <a:pt x="1276201" y="662765"/>
                  </a:lnTo>
                  <a:lnTo>
                    <a:pt x="1227407" y="659828"/>
                  </a:lnTo>
                  <a:lnTo>
                    <a:pt x="1178542" y="657653"/>
                  </a:lnTo>
                  <a:lnTo>
                    <a:pt x="1129664" y="656336"/>
                  </a:lnTo>
                  <a:lnTo>
                    <a:pt x="153416" y="646430"/>
                  </a:lnTo>
                  <a:lnTo>
                    <a:pt x="110516" y="640022"/>
                  </a:lnTo>
                  <a:lnTo>
                    <a:pt x="88440" y="636863"/>
                  </a:lnTo>
                  <a:lnTo>
                    <a:pt x="72473" y="635905"/>
                  </a:lnTo>
                  <a:lnTo>
                    <a:pt x="47898" y="636099"/>
                  </a:lnTo>
                  <a:lnTo>
                    <a:pt x="0" y="636397"/>
                  </a:lnTo>
                </a:path>
              </a:pathLst>
            </a:custGeom>
            <a:ln w="9144">
              <a:solidFill>
                <a:srgbClr val="497DBA"/>
              </a:solidFill>
            </a:ln>
          </p:spPr>
          <p:txBody>
            <a:bodyPr wrap="square" lIns="0" tIns="0" rIns="0" bIns="0" rtlCol="0"/>
            <a:lstStyle/>
            <a:p>
              <a:endParaRPr/>
            </a:p>
          </p:txBody>
        </p:sp>
        <p:sp>
          <p:nvSpPr>
            <p:cNvPr id="8" name="object 8"/>
            <p:cNvSpPr/>
            <p:nvPr/>
          </p:nvSpPr>
          <p:spPr>
            <a:xfrm>
              <a:off x="5563361" y="3993641"/>
              <a:ext cx="822960" cy="274320"/>
            </a:xfrm>
            <a:custGeom>
              <a:avLst/>
              <a:gdLst/>
              <a:ahLst/>
              <a:cxnLst/>
              <a:rect l="l" t="t" r="r" b="b"/>
              <a:pathLst>
                <a:path w="822960" h="274320">
                  <a:moveTo>
                    <a:pt x="0" y="68579"/>
                  </a:moveTo>
                  <a:lnTo>
                    <a:pt x="685800" y="68579"/>
                  </a:lnTo>
                  <a:lnTo>
                    <a:pt x="685800" y="0"/>
                  </a:lnTo>
                  <a:lnTo>
                    <a:pt x="822960" y="137159"/>
                  </a:lnTo>
                  <a:lnTo>
                    <a:pt x="685800" y="274319"/>
                  </a:lnTo>
                  <a:lnTo>
                    <a:pt x="685800" y="205739"/>
                  </a:lnTo>
                  <a:lnTo>
                    <a:pt x="0" y="205739"/>
                  </a:lnTo>
                  <a:lnTo>
                    <a:pt x="0" y="68579"/>
                  </a:lnTo>
                  <a:close/>
                </a:path>
              </a:pathLst>
            </a:custGeom>
            <a:ln w="25908">
              <a:solidFill>
                <a:srgbClr val="385D89"/>
              </a:solidFill>
            </a:ln>
          </p:spPr>
          <p:txBody>
            <a:bodyPr wrap="square" lIns="0" tIns="0" rIns="0" bIns="0" rtlCol="0"/>
            <a:lstStyle/>
            <a:p>
              <a:endParaRPr/>
            </a:p>
          </p:txBody>
        </p:sp>
        <p:sp>
          <p:nvSpPr>
            <p:cNvPr id="9" name="object 9"/>
            <p:cNvSpPr/>
            <p:nvPr/>
          </p:nvSpPr>
          <p:spPr>
            <a:xfrm>
              <a:off x="2095500" y="830580"/>
              <a:ext cx="6372860" cy="802005"/>
            </a:xfrm>
            <a:custGeom>
              <a:avLst/>
              <a:gdLst/>
              <a:ahLst/>
              <a:cxnLst/>
              <a:rect l="l" t="t" r="r" b="b"/>
              <a:pathLst>
                <a:path w="6372859" h="802005">
                  <a:moveTo>
                    <a:pt x="0" y="478155"/>
                  </a:moveTo>
                  <a:lnTo>
                    <a:pt x="10810" y="411765"/>
                  </a:lnTo>
                  <a:lnTo>
                    <a:pt x="19591" y="366891"/>
                  </a:lnTo>
                  <a:lnTo>
                    <a:pt x="41842" y="316136"/>
                  </a:lnTo>
                  <a:lnTo>
                    <a:pt x="57943" y="296052"/>
                  </a:lnTo>
                  <a:lnTo>
                    <a:pt x="73235" y="275611"/>
                  </a:lnTo>
                  <a:lnTo>
                    <a:pt x="84455" y="253111"/>
                  </a:lnTo>
                  <a:lnTo>
                    <a:pt x="95041" y="220774"/>
                  </a:lnTo>
                  <a:lnTo>
                    <a:pt x="98701" y="209100"/>
                  </a:lnTo>
                  <a:lnTo>
                    <a:pt x="98677" y="209750"/>
                  </a:lnTo>
                  <a:lnTo>
                    <a:pt x="98213" y="214383"/>
                  </a:lnTo>
                  <a:lnTo>
                    <a:pt x="100554" y="214659"/>
                  </a:lnTo>
                  <a:lnTo>
                    <a:pt x="108941" y="202239"/>
                  </a:lnTo>
                  <a:lnTo>
                    <a:pt x="126618" y="168783"/>
                  </a:lnTo>
                  <a:lnTo>
                    <a:pt x="130303" y="158194"/>
                  </a:lnTo>
                  <a:lnTo>
                    <a:pt x="132667" y="147034"/>
                  </a:lnTo>
                  <a:lnTo>
                    <a:pt x="135530" y="136207"/>
                  </a:lnTo>
                  <a:lnTo>
                    <a:pt x="140716" y="126619"/>
                  </a:lnTo>
                  <a:lnTo>
                    <a:pt x="149768" y="117963"/>
                  </a:lnTo>
                  <a:lnTo>
                    <a:pt x="160464" y="111093"/>
                  </a:lnTo>
                  <a:lnTo>
                    <a:pt x="171827" y="104937"/>
                  </a:lnTo>
                  <a:lnTo>
                    <a:pt x="182880" y="98425"/>
                  </a:lnTo>
                  <a:lnTo>
                    <a:pt x="185993" y="87675"/>
                  </a:lnTo>
                  <a:lnTo>
                    <a:pt x="188833" y="76819"/>
                  </a:lnTo>
                  <a:lnTo>
                    <a:pt x="192220" y="66224"/>
                  </a:lnTo>
                  <a:lnTo>
                    <a:pt x="229965" y="24606"/>
                  </a:lnTo>
                  <a:lnTo>
                    <a:pt x="267335" y="0"/>
                  </a:lnTo>
                  <a:lnTo>
                    <a:pt x="320065" y="3077"/>
                  </a:lnTo>
                  <a:lnTo>
                    <a:pt x="372856" y="5857"/>
                  </a:lnTo>
                  <a:lnTo>
                    <a:pt x="425622" y="9233"/>
                  </a:lnTo>
                  <a:lnTo>
                    <a:pt x="478281" y="14097"/>
                  </a:lnTo>
                  <a:lnTo>
                    <a:pt x="520445" y="28067"/>
                  </a:lnTo>
                  <a:lnTo>
                    <a:pt x="541341" y="49444"/>
                  </a:lnTo>
                  <a:lnTo>
                    <a:pt x="548639" y="56261"/>
                  </a:lnTo>
                  <a:lnTo>
                    <a:pt x="569281" y="70981"/>
                  </a:lnTo>
                  <a:lnTo>
                    <a:pt x="590423" y="84962"/>
                  </a:lnTo>
                  <a:lnTo>
                    <a:pt x="611755" y="98659"/>
                  </a:lnTo>
                  <a:lnTo>
                    <a:pt x="632968" y="112522"/>
                  </a:lnTo>
                  <a:lnTo>
                    <a:pt x="643844" y="119193"/>
                  </a:lnTo>
                  <a:lnTo>
                    <a:pt x="654923" y="125602"/>
                  </a:lnTo>
                  <a:lnTo>
                    <a:pt x="665597" y="132488"/>
                  </a:lnTo>
                  <a:lnTo>
                    <a:pt x="675258" y="140589"/>
                  </a:lnTo>
                  <a:lnTo>
                    <a:pt x="693521" y="157618"/>
                  </a:lnTo>
                  <a:lnTo>
                    <a:pt x="712295" y="174244"/>
                  </a:lnTo>
                  <a:lnTo>
                    <a:pt x="730140" y="191631"/>
                  </a:lnTo>
                  <a:lnTo>
                    <a:pt x="745617" y="210947"/>
                  </a:lnTo>
                  <a:lnTo>
                    <a:pt x="752056" y="221999"/>
                  </a:lnTo>
                  <a:lnTo>
                    <a:pt x="758174" y="233362"/>
                  </a:lnTo>
                  <a:lnTo>
                    <a:pt x="765030" y="244058"/>
                  </a:lnTo>
                  <a:lnTo>
                    <a:pt x="773683" y="253111"/>
                  </a:lnTo>
                  <a:lnTo>
                    <a:pt x="783183" y="258564"/>
                  </a:lnTo>
                  <a:lnTo>
                    <a:pt x="793861" y="261874"/>
                  </a:lnTo>
                  <a:lnTo>
                    <a:pt x="804991" y="264326"/>
                  </a:lnTo>
                  <a:lnTo>
                    <a:pt x="815848" y="267208"/>
                  </a:lnTo>
                  <a:lnTo>
                    <a:pt x="829212" y="288867"/>
                  </a:lnTo>
                  <a:lnTo>
                    <a:pt x="842089" y="310943"/>
                  </a:lnTo>
                  <a:lnTo>
                    <a:pt x="855942" y="332233"/>
                  </a:lnTo>
                  <a:lnTo>
                    <a:pt x="872236" y="351536"/>
                  </a:lnTo>
                  <a:lnTo>
                    <a:pt x="970661" y="450088"/>
                  </a:lnTo>
                  <a:lnTo>
                    <a:pt x="980553" y="461676"/>
                  </a:lnTo>
                  <a:lnTo>
                    <a:pt x="1012825" y="492252"/>
                  </a:lnTo>
                  <a:lnTo>
                    <a:pt x="1034335" y="498348"/>
                  </a:lnTo>
                  <a:lnTo>
                    <a:pt x="1044918" y="501753"/>
                  </a:lnTo>
                  <a:lnTo>
                    <a:pt x="1095061" y="529297"/>
                  </a:lnTo>
                  <a:lnTo>
                    <a:pt x="1132606" y="554263"/>
                  </a:lnTo>
                  <a:lnTo>
                    <a:pt x="1139205" y="562038"/>
                  </a:lnTo>
                  <a:lnTo>
                    <a:pt x="1140595" y="563499"/>
                  </a:lnTo>
                  <a:lnTo>
                    <a:pt x="1145881" y="565485"/>
                  </a:lnTo>
                  <a:lnTo>
                    <a:pt x="1158942" y="569605"/>
                  </a:lnTo>
                  <a:lnTo>
                    <a:pt x="1183655" y="577466"/>
                  </a:lnTo>
                  <a:lnTo>
                    <a:pt x="1223899" y="590677"/>
                  </a:lnTo>
                  <a:lnTo>
                    <a:pt x="1266063" y="604774"/>
                  </a:lnTo>
                  <a:lnTo>
                    <a:pt x="1312104" y="603017"/>
                  </a:lnTo>
                  <a:lnTo>
                    <a:pt x="1358360" y="602440"/>
                  </a:lnTo>
                  <a:lnTo>
                    <a:pt x="1404187" y="599505"/>
                  </a:lnTo>
                  <a:lnTo>
                    <a:pt x="1448942" y="590677"/>
                  </a:lnTo>
                  <a:lnTo>
                    <a:pt x="1497885" y="547370"/>
                  </a:lnTo>
                  <a:lnTo>
                    <a:pt x="1514361" y="518203"/>
                  </a:lnTo>
                  <a:lnTo>
                    <a:pt x="1533398" y="492252"/>
                  </a:lnTo>
                  <a:lnTo>
                    <a:pt x="1543040" y="484131"/>
                  </a:lnTo>
                  <a:lnTo>
                    <a:pt x="1553670" y="477202"/>
                  </a:lnTo>
                  <a:lnTo>
                    <a:pt x="1564705" y="470749"/>
                  </a:lnTo>
                  <a:lnTo>
                    <a:pt x="1575562" y="464058"/>
                  </a:lnTo>
                  <a:lnTo>
                    <a:pt x="1582429" y="453433"/>
                  </a:lnTo>
                  <a:lnTo>
                    <a:pt x="1589166" y="442690"/>
                  </a:lnTo>
                  <a:lnTo>
                    <a:pt x="1596118" y="432089"/>
                  </a:lnTo>
                  <a:lnTo>
                    <a:pt x="1603628" y="421894"/>
                  </a:lnTo>
                  <a:lnTo>
                    <a:pt x="1610606" y="414758"/>
                  </a:lnTo>
                  <a:lnTo>
                    <a:pt x="1618297" y="408241"/>
                  </a:lnTo>
                  <a:lnTo>
                    <a:pt x="1625703" y="401534"/>
                  </a:lnTo>
                  <a:lnTo>
                    <a:pt x="1631823" y="393827"/>
                  </a:lnTo>
                  <a:lnTo>
                    <a:pt x="1644548" y="361729"/>
                  </a:lnTo>
                  <a:lnTo>
                    <a:pt x="1647523" y="340217"/>
                  </a:lnTo>
                  <a:lnTo>
                    <a:pt x="1660237" y="320871"/>
                  </a:lnTo>
                  <a:lnTo>
                    <a:pt x="1702180" y="295275"/>
                  </a:lnTo>
                  <a:lnTo>
                    <a:pt x="1729132" y="282128"/>
                  </a:lnTo>
                  <a:lnTo>
                    <a:pt x="1753393" y="269922"/>
                  </a:lnTo>
                  <a:lnTo>
                    <a:pt x="1776654" y="256359"/>
                  </a:lnTo>
                  <a:lnTo>
                    <a:pt x="1800605" y="239141"/>
                  </a:lnTo>
                  <a:lnTo>
                    <a:pt x="1824601" y="217334"/>
                  </a:lnTo>
                  <a:lnTo>
                    <a:pt x="1829022" y="210613"/>
                  </a:lnTo>
                  <a:lnTo>
                    <a:pt x="1836824" y="207583"/>
                  </a:lnTo>
                  <a:lnTo>
                    <a:pt x="1870964" y="196850"/>
                  </a:lnTo>
                  <a:lnTo>
                    <a:pt x="1892387" y="174908"/>
                  </a:lnTo>
                  <a:lnTo>
                    <a:pt x="1898454" y="168840"/>
                  </a:lnTo>
                  <a:lnTo>
                    <a:pt x="1941322" y="154686"/>
                  </a:lnTo>
                  <a:lnTo>
                    <a:pt x="1962403" y="140652"/>
                  </a:lnTo>
                  <a:lnTo>
                    <a:pt x="1972647" y="133111"/>
                  </a:lnTo>
                  <a:lnTo>
                    <a:pt x="1983486" y="126619"/>
                  </a:lnTo>
                  <a:lnTo>
                    <a:pt x="1993788" y="122398"/>
                  </a:lnTo>
                  <a:lnTo>
                    <a:pt x="2004472" y="119237"/>
                  </a:lnTo>
                  <a:lnTo>
                    <a:pt x="2015204" y="116242"/>
                  </a:lnTo>
                  <a:lnTo>
                    <a:pt x="2025650" y="112522"/>
                  </a:lnTo>
                  <a:lnTo>
                    <a:pt x="2039852" y="105741"/>
                  </a:lnTo>
                  <a:lnTo>
                    <a:pt x="2053732" y="98282"/>
                  </a:lnTo>
                  <a:lnTo>
                    <a:pt x="2067637" y="90894"/>
                  </a:lnTo>
                  <a:lnTo>
                    <a:pt x="2123566" y="68389"/>
                  </a:lnTo>
                  <a:lnTo>
                    <a:pt x="2166366" y="56261"/>
                  </a:lnTo>
                  <a:lnTo>
                    <a:pt x="2212635" y="47105"/>
                  </a:lnTo>
                  <a:lnTo>
                    <a:pt x="2233342" y="42925"/>
                  </a:lnTo>
                  <a:lnTo>
                    <a:pt x="2252216" y="38365"/>
                  </a:lnTo>
                  <a:lnTo>
                    <a:pt x="2292985" y="28067"/>
                  </a:lnTo>
                  <a:lnTo>
                    <a:pt x="2314307" y="30716"/>
                  </a:lnTo>
                  <a:lnTo>
                    <a:pt x="2357046" y="36014"/>
                  </a:lnTo>
                  <a:lnTo>
                    <a:pt x="2430490" y="67200"/>
                  </a:lnTo>
                  <a:lnTo>
                    <a:pt x="2463629" y="100939"/>
                  </a:lnTo>
                  <a:lnTo>
                    <a:pt x="2489962" y="126619"/>
                  </a:lnTo>
                  <a:lnTo>
                    <a:pt x="2500139" y="134129"/>
                  </a:lnTo>
                  <a:lnTo>
                    <a:pt x="2510710" y="141081"/>
                  </a:lnTo>
                  <a:lnTo>
                    <a:pt x="2521448" y="147818"/>
                  </a:lnTo>
                  <a:lnTo>
                    <a:pt x="2532126" y="154686"/>
                  </a:lnTo>
                  <a:lnTo>
                    <a:pt x="2588387" y="239141"/>
                  </a:lnTo>
                  <a:lnTo>
                    <a:pt x="2595060" y="249943"/>
                  </a:lnTo>
                  <a:lnTo>
                    <a:pt x="2601483" y="260985"/>
                  </a:lnTo>
                  <a:lnTo>
                    <a:pt x="2608407" y="271645"/>
                  </a:lnTo>
                  <a:lnTo>
                    <a:pt x="2616580" y="281305"/>
                  </a:lnTo>
                  <a:lnTo>
                    <a:pt x="2627348" y="291572"/>
                  </a:lnTo>
                  <a:lnTo>
                    <a:pt x="2638329" y="301720"/>
                  </a:lnTo>
                  <a:lnTo>
                    <a:pt x="2648977" y="312201"/>
                  </a:lnTo>
                  <a:lnTo>
                    <a:pt x="2658745" y="323469"/>
                  </a:lnTo>
                  <a:lnTo>
                    <a:pt x="2673625" y="343949"/>
                  </a:lnTo>
                  <a:lnTo>
                    <a:pt x="2687589" y="365109"/>
                  </a:lnTo>
                  <a:lnTo>
                    <a:pt x="2701196" y="386530"/>
                  </a:lnTo>
                  <a:lnTo>
                    <a:pt x="2715005" y="407797"/>
                  </a:lnTo>
                  <a:lnTo>
                    <a:pt x="2721677" y="418655"/>
                  </a:lnTo>
                  <a:lnTo>
                    <a:pt x="2728086" y="429704"/>
                  </a:lnTo>
                  <a:lnTo>
                    <a:pt x="2734972" y="440372"/>
                  </a:lnTo>
                  <a:lnTo>
                    <a:pt x="2774823" y="481361"/>
                  </a:lnTo>
                  <a:lnTo>
                    <a:pt x="2813430" y="506349"/>
                  </a:lnTo>
                  <a:lnTo>
                    <a:pt x="2845042" y="517082"/>
                  </a:lnTo>
                  <a:lnTo>
                    <a:pt x="2855722" y="520319"/>
                  </a:lnTo>
                  <a:lnTo>
                    <a:pt x="2897575" y="549210"/>
                  </a:lnTo>
                  <a:lnTo>
                    <a:pt x="2921352" y="566245"/>
                  </a:lnTo>
                  <a:lnTo>
                    <a:pt x="2936493" y="575167"/>
                  </a:lnTo>
                  <a:lnTo>
                    <a:pt x="2952439" y="579717"/>
                  </a:lnTo>
                  <a:lnTo>
                    <a:pt x="2978629" y="583639"/>
                  </a:lnTo>
                  <a:lnTo>
                    <a:pt x="3024504" y="590677"/>
                  </a:lnTo>
                  <a:lnTo>
                    <a:pt x="3077958" y="588186"/>
                  </a:lnTo>
                  <a:lnTo>
                    <a:pt x="3131455" y="586025"/>
                  </a:lnTo>
                  <a:lnTo>
                    <a:pt x="3184945" y="583700"/>
                  </a:lnTo>
                  <a:lnTo>
                    <a:pt x="3238381" y="580716"/>
                  </a:lnTo>
                  <a:lnTo>
                    <a:pt x="3291713" y="576580"/>
                  </a:lnTo>
                  <a:lnTo>
                    <a:pt x="3335369" y="561117"/>
                  </a:lnTo>
                  <a:lnTo>
                    <a:pt x="3348362" y="548790"/>
                  </a:lnTo>
                  <a:lnTo>
                    <a:pt x="3376167" y="534416"/>
                  </a:lnTo>
                  <a:lnTo>
                    <a:pt x="3393287" y="529337"/>
                  </a:lnTo>
                  <a:lnTo>
                    <a:pt x="3410918" y="525986"/>
                  </a:lnTo>
                  <a:lnTo>
                    <a:pt x="3428763" y="523325"/>
                  </a:lnTo>
                  <a:lnTo>
                    <a:pt x="3446526" y="520319"/>
                  </a:lnTo>
                  <a:lnTo>
                    <a:pt x="3456936" y="513022"/>
                  </a:lnTo>
                  <a:lnTo>
                    <a:pt x="3467227" y="505571"/>
                  </a:lnTo>
                  <a:lnTo>
                    <a:pt x="3477708" y="498476"/>
                  </a:lnTo>
                  <a:lnTo>
                    <a:pt x="3488690" y="492252"/>
                  </a:lnTo>
                  <a:lnTo>
                    <a:pt x="3499100" y="488299"/>
                  </a:lnTo>
                  <a:lnTo>
                    <a:pt x="3509962" y="485489"/>
                  </a:lnTo>
                  <a:lnTo>
                    <a:pt x="3520729" y="482536"/>
                  </a:lnTo>
                  <a:lnTo>
                    <a:pt x="3530854" y="478155"/>
                  </a:lnTo>
                  <a:lnTo>
                    <a:pt x="3545645" y="468620"/>
                  </a:lnTo>
                  <a:lnTo>
                    <a:pt x="3559651" y="457977"/>
                  </a:lnTo>
                  <a:lnTo>
                    <a:pt x="3573323" y="446883"/>
                  </a:lnTo>
                  <a:lnTo>
                    <a:pt x="3587115" y="435991"/>
                  </a:lnTo>
                  <a:lnTo>
                    <a:pt x="3602949" y="412080"/>
                  </a:lnTo>
                  <a:lnTo>
                    <a:pt x="3611748" y="398590"/>
                  </a:lnTo>
                  <a:lnTo>
                    <a:pt x="3615271" y="393251"/>
                  </a:lnTo>
                  <a:lnTo>
                    <a:pt x="3615276" y="393794"/>
                  </a:lnTo>
                  <a:lnTo>
                    <a:pt x="3613522" y="397949"/>
                  </a:lnTo>
                  <a:lnTo>
                    <a:pt x="3611768" y="403447"/>
                  </a:lnTo>
                  <a:lnTo>
                    <a:pt x="3611774" y="408019"/>
                  </a:lnTo>
                  <a:lnTo>
                    <a:pt x="3615299" y="409396"/>
                  </a:lnTo>
                  <a:lnTo>
                    <a:pt x="3624101" y="405308"/>
                  </a:lnTo>
                  <a:lnTo>
                    <a:pt x="3664574" y="371662"/>
                  </a:lnTo>
                  <a:lnTo>
                    <a:pt x="3699764" y="337566"/>
                  </a:lnTo>
                  <a:lnTo>
                    <a:pt x="3728470" y="308558"/>
                  </a:lnTo>
                  <a:lnTo>
                    <a:pt x="3727116" y="310578"/>
                  </a:lnTo>
                  <a:lnTo>
                    <a:pt x="3769995" y="281305"/>
                  </a:lnTo>
                  <a:lnTo>
                    <a:pt x="3784091" y="267208"/>
                  </a:lnTo>
                  <a:lnTo>
                    <a:pt x="3790854" y="259838"/>
                  </a:lnTo>
                  <a:lnTo>
                    <a:pt x="3846401" y="221456"/>
                  </a:lnTo>
                  <a:lnTo>
                    <a:pt x="3896614" y="196850"/>
                  </a:lnTo>
                  <a:lnTo>
                    <a:pt x="3956942" y="178671"/>
                  </a:lnTo>
                  <a:lnTo>
                    <a:pt x="4028023" y="165792"/>
                  </a:lnTo>
                  <a:lnTo>
                    <a:pt x="4079494" y="154686"/>
                  </a:lnTo>
                  <a:lnTo>
                    <a:pt x="4090191" y="151554"/>
                  </a:lnTo>
                  <a:lnTo>
                    <a:pt x="4100687" y="147828"/>
                  </a:lnTo>
                  <a:lnTo>
                    <a:pt x="4111158" y="144006"/>
                  </a:lnTo>
                  <a:lnTo>
                    <a:pt x="4121785" y="140589"/>
                  </a:lnTo>
                  <a:lnTo>
                    <a:pt x="4135754" y="136870"/>
                  </a:lnTo>
                  <a:lnTo>
                    <a:pt x="4149820" y="133413"/>
                  </a:lnTo>
                  <a:lnTo>
                    <a:pt x="4163933" y="130051"/>
                  </a:lnTo>
                  <a:lnTo>
                    <a:pt x="4178046" y="126619"/>
                  </a:lnTo>
                  <a:lnTo>
                    <a:pt x="4230357" y="128693"/>
                  </a:lnTo>
                  <a:lnTo>
                    <a:pt x="4282826" y="130183"/>
                  </a:lnTo>
                  <a:lnTo>
                    <a:pt x="4335346" y="131827"/>
                  </a:lnTo>
                  <a:lnTo>
                    <a:pt x="4387811" y="134361"/>
                  </a:lnTo>
                  <a:lnTo>
                    <a:pt x="4440114" y="138524"/>
                  </a:lnTo>
                  <a:lnTo>
                    <a:pt x="4492147" y="145053"/>
                  </a:lnTo>
                  <a:lnTo>
                    <a:pt x="4543806" y="154686"/>
                  </a:lnTo>
                  <a:lnTo>
                    <a:pt x="4575470" y="165044"/>
                  </a:lnTo>
                  <a:lnTo>
                    <a:pt x="4585970" y="168783"/>
                  </a:lnTo>
                  <a:lnTo>
                    <a:pt x="4607393" y="190736"/>
                  </a:lnTo>
                  <a:lnTo>
                    <a:pt x="4613460" y="196828"/>
                  </a:lnTo>
                  <a:lnTo>
                    <a:pt x="4615852" y="196160"/>
                  </a:lnTo>
                  <a:lnTo>
                    <a:pt x="4626248" y="197832"/>
                  </a:lnTo>
                  <a:lnTo>
                    <a:pt x="4656328" y="210947"/>
                  </a:lnTo>
                  <a:lnTo>
                    <a:pt x="4689784" y="228584"/>
                  </a:lnTo>
                  <a:lnTo>
                    <a:pt x="4702204" y="236956"/>
                  </a:lnTo>
                  <a:lnTo>
                    <a:pt x="4701928" y="239298"/>
                  </a:lnTo>
                  <a:lnTo>
                    <a:pt x="4697295" y="238848"/>
                  </a:lnTo>
                  <a:lnTo>
                    <a:pt x="4696645" y="238842"/>
                  </a:lnTo>
                  <a:lnTo>
                    <a:pt x="4708319" y="242517"/>
                  </a:lnTo>
                  <a:lnTo>
                    <a:pt x="4740656" y="253111"/>
                  </a:lnTo>
                  <a:lnTo>
                    <a:pt x="4751425" y="259891"/>
                  </a:lnTo>
                  <a:lnTo>
                    <a:pt x="4762325" y="266493"/>
                  </a:lnTo>
                  <a:lnTo>
                    <a:pt x="4823531" y="318443"/>
                  </a:lnTo>
                  <a:lnTo>
                    <a:pt x="4857595" y="354190"/>
                  </a:lnTo>
                  <a:lnTo>
                    <a:pt x="4864376" y="362530"/>
                  </a:lnTo>
                  <a:lnTo>
                    <a:pt x="4873192" y="371001"/>
                  </a:lnTo>
                  <a:lnTo>
                    <a:pt x="4923535" y="407797"/>
                  </a:lnTo>
                  <a:lnTo>
                    <a:pt x="4976145" y="443214"/>
                  </a:lnTo>
                  <a:lnTo>
                    <a:pt x="5007991" y="464058"/>
                  </a:lnTo>
                  <a:lnTo>
                    <a:pt x="5023825" y="487968"/>
                  </a:lnTo>
                  <a:lnTo>
                    <a:pt x="5032624" y="501458"/>
                  </a:lnTo>
                  <a:lnTo>
                    <a:pt x="5036145" y="506797"/>
                  </a:lnTo>
                  <a:lnTo>
                    <a:pt x="5036147" y="506254"/>
                  </a:lnTo>
                  <a:lnTo>
                    <a:pt x="5034389" y="502099"/>
                  </a:lnTo>
                  <a:lnTo>
                    <a:pt x="5032629" y="496601"/>
                  </a:lnTo>
                  <a:lnTo>
                    <a:pt x="5032625" y="492029"/>
                  </a:lnTo>
                  <a:lnTo>
                    <a:pt x="5036137" y="490652"/>
                  </a:lnTo>
                  <a:lnTo>
                    <a:pt x="5044924" y="494740"/>
                  </a:lnTo>
                  <a:lnTo>
                    <a:pt x="5060743" y="506561"/>
                  </a:lnTo>
                  <a:lnTo>
                    <a:pt x="5085353" y="528386"/>
                  </a:lnTo>
                  <a:lnTo>
                    <a:pt x="5120513" y="562483"/>
                  </a:lnTo>
                  <a:lnTo>
                    <a:pt x="5142070" y="584324"/>
                  </a:lnTo>
                  <a:lnTo>
                    <a:pt x="5148363" y="590615"/>
                  </a:lnTo>
                  <a:lnTo>
                    <a:pt x="5148595" y="589280"/>
                  </a:lnTo>
                  <a:lnTo>
                    <a:pt x="5151971" y="588240"/>
                  </a:lnTo>
                  <a:lnTo>
                    <a:pt x="5167694" y="595420"/>
                  </a:lnTo>
                  <a:lnTo>
                    <a:pt x="5204968" y="618744"/>
                  </a:lnTo>
                  <a:lnTo>
                    <a:pt x="5212568" y="625095"/>
                  </a:lnTo>
                  <a:lnTo>
                    <a:pt x="5219287" y="632507"/>
                  </a:lnTo>
                  <a:lnTo>
                    <a:pt x="5225863" y="640085"/>
                  </a:lnTo>
                  <a:lnTo>
                    <a:pt x="5233034" y="646938"/>
                  </a:lnTo>
                  <a:lnTo>
                    <a:pt x="5260828" y="667248"/>
                  </a:lnTo>
                  <a:lnTo>
                    <a:pt x="5278882" y="676640"/>
                  </a:lnTo>
                  <a:lnTo>
                    <a:pt x="5298650" y="685246"/>
                  </a:lnTo>
                  <a:lnTo>
                    <a:pt x="5331586" y="703199"/>
                  </a:lnTo>
                  <a:lnTo>
                    <a:pt x="5375538" y="730417"/>
                  </a:lnTo>
                  <a:lnTo>
                    <a:pt x="5399881" y="746928"/>
                  </a:lnTo>
                  <a:lnTo>
                    <a:pt x="5410650" y="755453"/>
                  </a:lnTo>
                  <a:lnTo>
                    <a:pt x="5413883" y="758713"/>
                  </a:lnTo>
                  <a:lnTo>
                    <a:pt x="5415615" y="759432"/>
                  </a:lnTo>
                  <a:lnTo>
                    <a:pt x="5472176" y="773557"/>
                  </a:lnTo>
                  <a:lnTo>
                    <a:pt x="5525071" y="790781"/>
                  </a:lnTo>
                  <a:lnTo>
                    <a:pt x="5556631" y="801624"/>
                  </a:lnTo>
                  <a:lnTo>
                    <a:pt x="5592764" y="799424"/>
                  </a:lnTo>
                  <a:lnTo>
                    <a:pt x="5638735" y="796828"/>
                  </a:lnTo>
                  <a:lnTo>
                    <a:pt x="5689145" y="792525"/>
                  </a:lnTo>
                  <a:lnTo>
                    <a:pt x="5738592" y="785205"/>
                  </a:lnTo>
                  <a:lnTo>
                    <a:pt x="5781675" y="773557"/>
                  </a:lnTo>
                  <a:lnTo>
                    <a:pt x="5817567" y="759344"/>
                  </a:lnTo>
                  <a:lnTo>
                    <a:pt x="5840273" y="741759"/>
                  </a:lnTo>
                  <a:lnTo>
                    <a:pt x="5851351" y="733043"/>
                  </a:lnTo>
                  <a:lnTo>
                    <a:pt x="5880100" y="717296"/>
                  </a:lnTo>
                  <a:lnTo>
                    <a:pt x="5890351" y="712914"/>
                  </a:lnTo>
                  <a:lnTo>
                    <a:pt x="5900959" y="709485"/>
                  </a:lnTo>
                  <a:lnTo>
                    <a:pt x="5911711" y="706437"/>
                  </a:lnTo>
                  <a:lnTo>
                    <a:pt x="5922391" y="703199"/>
                  </a:lnTo>
                  <a:lnTo>
                    <a:pt x="5938199" y="679291"/>
                  </a:lnTo>
                  <a:lnTo>
                    <a:pt x="5946980" y="665807"/>
                  </a:lnTo>
                  <a:lnTo>
                    <a:pt x="5950491" y="660477"/>
                  </a:lnTo>
                  <a:lnTo>
                    <a:pt x="5950490" y="661030"/>
                  </a:lnTo>
                  <a:lnTo>
                    <a:pt x="5948735" y="665195"/>
                  </a:lnTo>
                  <a:lnTo>
                    <a:pt x="5946981" y="670702"/>
                  </a:lnTo>
                  <a:lnTo>
                    <a:pt x="5946987" y="675281"/>
                  </a:lnTo>
                  <a:lnTo>
                    <a:pt x="5950509" y="676660"/>
                  </a:lnTo>
                  <a:lnTo>
                    <a:pt x="5959306" y="672570"/>
                  </a:lnTo>
                  <a:lnTo>
                    <a:pt x="5975134" y="660739"/>
                  </a:lnTo>
                  <a:lnTo>
                    <a:pt x="5999750" y="638897"/>
                  </a:lnTo>
                  <a:lnTo>
                    <a:pt x="6034913" y="604774"/>
                  </a:lnTo>
                  <a:lnTo>
                    <a:pt x="6053175" y="587744"/>
                  </a:lnTo>
                  <a:lnTo>
                    <a:pt x="6089794" y="553731"/>
                  </a:lnTo>
                  <a:lnTo>
                    <a:pt x="6117542" y="511571"/>
                  </a:lnTo>
                  <a:lnTo>
                    <a:pt x="6124326" y="500822"/>
                  </a:lnTo>
                  <a:lnTo>
                    <a:pt x="6133338" y="492252"/>
                  </a:lnTo>
                  <a:lnTo>
                    <a:pt x="6146307" y="486156"/>
                  </a:lnTo>
                  <a:lnTo>
                    <a:pt x="6160516" y="482917"/>
                  </a:lnTo>
                  <a:lnTo>
                    <a:pt x="6175200" y="480822"/>
                  </a:lnTo>
                  <a:lnTo>
                    <a:pt x="6189599" y="478155"/>
                  </a:lnTo>
                  <a:lnTo>
                    <a:pt x="6200350" y="467762"/>
                  </a:lnTo>
                  <a:lnTo>
                    <a:pt x="6211220" y="457501"/>
                  </a:lnTo>
                  <a:lnTo>
                    <a:pt x="6221853" y="447026"/>
                  </a:lnTo>
                  <a:lnTo>
                    <a:pt x="6231890" y="435991"/>
                  </a:lnTo>
                  <a:lnTo>
                    <a:pt x="6239150" y="425616"/>
                  </a:lnTo>
                  <a:lnTo>
                    <a:pt x="6245494" y="414527"/>
                  </a:lnTo>
                  <a:lnTo>
                    <a:pt x="6252053" y="403629"/>
                  </a:lnTo>
                  <a:lnTo>
                    <a:pt x="6259957" y="393827"/>
                  </a:lnTo>
                  <a:lnTo>
                    <a:pt x="6269724" y="385867"/>
                  </a:lnTo>
                  <a:lnTo>
                    <a:pt x="6280562" y="379206"/>
                  </a:lnTo>
                  <a:lnTo>
                    <a:pt x="6291639" y="372806"/>
                  </a:lnTo>
                  <a:lnTo>
                    <a:pt x="6302121" y="365633"/>
                  </a:lnTo>
                  <a:lnTo>
                    <a:pt x="6309455" y="358925"/>
                  </a:lnTo>
                  <a:lnTo>
                    <a:pt x="6316218" y="351599"/>
                  </a:lnTo>
                  <a:lnTo>
                    <a:pt x="6322980" y="344273"/>
                  </a:lnTo>
                  <a:lnTo>
                    <a:pt x="6330315" y="337566"/>
                  </a:lnTo>
                  <a:lnTo>
                    <a:pt x="6356351" y="319974"/>
                  </a:lnTo>
                  <a:lnTo>
                    <a:pt x="6368684" y="314848"/>
                  </a:lnTo>
                  <a:lnTo>
                    <a:pt x="6372373" y="310509"/>
                  </a:lnTo>
                  <a:lnTo>
                    <a:pt x="6372479" y="295275"/>
                  </a:lnTo>
                </a:path>
              </a:pathLst>
            </a:custGeom>
            <a:ln w="9144">
              <a:solidFill>
                <a:srgbClr val="497DBA"/>
              </a:solidFill>
            </a:ln>
          </p:spPr>
          <p:txBody>
            <a:bodyPr wrap="square" lIns="0" tIns="0" rIns="0" bIns="0" rtlCol="0"/>
            <a:lstStyle/>
            <a:p>
              <a:endParaRPr/>
            </a:p>
          </p:txBody>
        </p:sp>
        <p:sp>
          <p:nvSpPr>
            <p:cNvPr id="10" name="object 10"/>
            <p:cNvSpPr/>
            <p:nvPr/>
          </p:nvSpPr>
          <p:spPr>
            <a:xfrm>
              <a:off x="2739263" y="1640839"/>
              <a:ext cx="2044064" cy="2854960"/>
            </a:xfrm>
            <a:custGeom>
              <a:avLst/>
              <a:gdLst/>
              <a:ahLst/>
              <a:cxnLst/>
              <a:rect l="l" t="t" r="r" b="b"/>
              <a:pathLst>
                <a:path w="2044064" h="2854960">
                  <a:moveTo>
                    <a:pt x="1375537" y="2854960"/>
                  </a:moveTo>
                  <a:lnTo>
                    <a:pt x="1374457" y="2852293"/>
                  </a:lnTo>
                  <a:lnTo>
                    <a:pt x="1338707" y="2763012"/>
                  </a:lnTo>
                  <a:lnTo>
                    <a:pt x="1337310" y="2759710"/>
                  </a:lnTo>
                  <a:lnTo>
                    <a:pt x="1333627" y="2758186"/>
                  </a:lnTo>
                  <a:lnTo>
                    <a:pt x="1330325" y="2759456"/>
                  </a:lnTo>
                  <a:lnTo>
                    <a:pt x="1327150" y="2760726"/>
                  </a:lnTo>
                  <a:lnTo>
                    <a:pt x="1325499" y="2764536"/>
                  </a:lnTo>
                  <a:lnTo>
                    <a:pt x="1326896" y="2767711"/>
                  </a:lnTo>
                  <a:lnTo>
                    <a:pt x="1350899" y="2827756"/>
                  </a:lnTo>
                  <a:lnTo>
                    <a:pt x="7874" y="1783207"/>
                  </a:lnTo>
                  <a:lnTo>
                    <a:pt x="0" y="1793113"/>
                  </a:lnTo>
                  <a:lnTo>
                    <a:pt x="1343164" y="2837891"/>
                  </a:lnTo>
                  <a:lnTo>
                    <a:pt x="1279017" y="2829306"/>
                  </a:lnTo>
                  <a:lnTo>
                    <a:pt x="1275588" y="2828798"/>
                  </a:lnTo>
                  <a:lnTo>
                    <a:pt x="1272286" y="2831211"/>
                  </a:lnTo>
                  <a:lnTo>
                    <a:pt x="1271905" y="2834640"/>
                  </a:lnTo>
                  <a:lnTo>
                    <a:pt x="1271397" y="2838196"/>
                  </a:lnTo>
                  <a:lnTo>
                    <a:pt x="1273810" y="2841371"/>
                  </a:lnTo>
                  <a:lnTo>
                    <a:pt x="1375537" y="2854960"/>
                  </a:lnTo>
                  <a:close/>
                </a:path>
                <a:path w="2044064" h="2854960">
                  <a:moveTo>
                    <a:pt x="1375537" y="35560"/>
                  </a:moveTo>
                  <a:lnTo>
                    <a:pt x="1364513" y="31496"/>
                  </a:lnTo>
                  <a:lnTo>
                    <a:pt x="1282573" y="1270"/>
                  </a:lnTo>
                  <a:lnTo>
                    <a:pt x="1279271" y="0"/>
                  </a:lnTo>
                  <a:lnTo>
                    <a:pt x="1275588" y="1778"/>
                  </a:lnTo>
                  <a:lnTo>
                    <a:pt x="1274445" y="4953"/>
                  </a:lnTo>
                  <a:lnTo>
                    <a:pt x="1273175" y="8255"/>
                  </a:lnTo>
                  <a:lnTo>
                    <a:pt x="1274953" y="11938"/>
                  </a:lnTo>
                  <a:lnTo>
                    <a:pt x="1278128" y="13208"/>
                  </a:lnTo>
                  <a:lnTo>
                    <a:pt x="1338910" y="35585"/>
                  </a:lnTo>
                  <a:lnTo>
                    <a:pt x="78994" y="257937"/>
                  </a:lnTo>
                  <a:lnTo>
                    <a:pt x="81280" y="270383"/>
                  </a:lnTo>
                  <a:lnTo>
                    <a:pt x="1341170" y="48018"/>
                  </a:lnTo>
                  <a:lnTo>
                    <a:pt x="1289050" y="92202"/>
                  </a:lnTo>
                  <a:lnTo>
                    <a:pt x="1288669" y="96139"/>
                  </a:lnTo>
                  <a:lnTo>
                    <a:pt x="1290955" y="98806"/>
                  </a:lnTo>
                  <a:lnTo>
                    <a:pt x="1293241" y="101600"/>
                  </a:lnTo>
                  <a:lnTo>
                    <a:pt x="1297305" y="101854"/>
                  </a:lnTo>
                  <a:lnTo>
                    <a:pt x="1299972" y="99568"/>
                  </a:lnTo>
                  <a:lnTo>
                    <a:pt x="1375537" y="35560"/>
                  </a:lnTo>
                  <a:close/>
                </a:path>
                <a:path w="2044064" h="2854960">
                  <a:moveTo>
                    <a:pt x="2043938" y="750316"/>
                  </a:moveTo>
                  <a:lnTo>
                    <a:pt x="2032927" y="745109"/>
                  </a:lnTo>
                  <a:lnTo>
                    <a:pt x="1954276" y="707898"/>
                  </a:lnTo>
                  <a:lnTo>
                    <a:pt x="1951101" y="706501"/>
                  </a:lnTo>
                  <a:lnTo>
                    <a:pt x="1947418" y="707771"/>
                  </a:lnTo>
                  <a:lnTo>
                    <a:pt x="1944370" y="714121"/>
                  </a:lnTo>
                  <a:lnTo>
                    <a:pt x="1945767" y="717931"/>
                  </a:lnTo>
                  <a:lnTo>
                    <a:pt x="2007387" y="747141"/>
                  </a:lnTo>
                  <a:lnTo>
                    <a:pt x="613029" y="867791"/>
                  </a:lnTo>
                  <a:lnTo>
                    <a:pt x="614045" y="880491"/>
                  </a:lnTo>
                  <a:lnTo>
                    <a:pt x="2008581" y="759701"/>
                  </a:lnTo>
                  <a:lnTo>
                    <a:pt x="1955546" y="797052"/>
                  </a:lnTo>
                  <a:lnTo>
                    <a:pt x="1952752" y="799084"/>
                  </a:lnTo>
                  <a:lnTo>
                    <a:pt x="1952117" y="803021"/>
                  </a:lnTo>
                  <a:lnTo>
                    <a:pt x="1954022" y="805942"/>
                  </a:lnTo>
                  <a:lnTo>
                    <a:pt x="1956054" y="808736"/>
                  </a:lnTo>
                  <a:lnTo>
                    <a:pt x="1960118" y="809498"/>
                  </a:lnTo>
                  <a:lnTo>
                    <a:pt x="1962912" y="807466"/>
                  </a:lnTo>
                  <a:lnTo>
                    <a:pt x="2043938" y="750316"/>
                  </a:lnTo>
                  <a:close/>
                </a:path>
              </a:pathLst>
            </a:custGeom>
            <a:solidFill>
              <a:srgbClr val="497DBA"/>
            </a:solidFill>
          </p:spPr>
          <p:txBody>
            <a:bodyPr wrap="square" lIns="0" tIns="0" rIns="0" bIns="0" rtlCol="0"/>
            <a:lstStyle/>
            <a:p>
              <a:endParaRPr/>
            </a:p>
          </p:txBody>
        </p:sp>
      </p:grpSp>
      <p:sp>
        <p:nvSpPr>
          <p:cNvPr id="11" name="object 11"/>
          <p:cNvSpPr txBox="1"/>
          <p:nvPr/>
        </p:nvSpPr>
        <p:spPr>
          <a:xfrm>
            <a:off x="2288794" y="1702053"/>
            <a:ext cx="1505585" cy="1683385"/>
          </a:xfrm>
          <a:prstGeom prst="rect">
            <a:avLst/>
          </a:prstGeom>
        </p:spPr>
        <p:txBody>
          <a:bodyPr vert="horz" wrap="square" lIns="0" tIns="12700" rIns="0" bIns="0" rtlCol="0">
            <a:spAutoFit/>
          </a:bodyPr>
          <a:lstStyle/>
          <a:p>
            <a:pPr marL="88900">
              <a:lnSpc>
                <a:spcPct val="100000"/>
              </a:lnSpc>
              <a:spcBef>
                <a:spcPts val="100"/>
              </a:spcBef>
            </a:pPr>
            <a:r>
              <a:rPr sz="1800" spc="-5" dirty="0">
                <a:latin typeface="Times New Roman"/>
                <a:cs typeface="Times New Roman"/>
              </a:rPr>
              <a:t>Fuel</a:t>
            </a:r>
            <a:endParaRPr sz="1800">
              <a:latin typeface="Times New Roman"/>
              <a:cs typeface="Times New Roman"/>
            </a:endParaRPr>
          </a:p>
          <a:p>
            <a:pPr>
              <a:lnSpc>
                <a:spcPct val="100000"/>
              </a:lnSpc>
              <a:spcBef>
                <a:spcPts val="25"/>
              </a:spcBef>
            </a:pPr>
            <a:endParaRPr sz="2350">
              <a:latin typeface="Times New Roman"/>
              <a:cs typeface="Times New Roman"/>
            </a:endParaRPr>
          </a:p>
          <a:p>
            <a:pPr marL="12700">
              <a:lnSpc>
                <a:spcPct val="100000"/>
              </a:lnSpc>
            </a:pPr>
            <a:r>
              <a:rPr sz="1800" spc="-5" dirty="0">
                <a:latin typeface="Times New Roman"/>
                <a:cs typeface="Times New Roman"/>
              </a:rPr>
              <a:t>Hose</a:t>
            </a:r>
            <a:r>
              <a:rPr sz="1800" spc="-30" dirty="0">
                <a:latin typeface="Times New Roman"/>
                <a:cs typeface="Times New Roman"/>
              </a:rPr>
              <a:t> </a:t>
            </a:r>
            <a:r>
              <a:rPr sz="1800" spc="-5" dirty="0">
                <a:latin typeface="Times New Roman"/>
                <a:cs typeface="Times New Roman"/>
              </a:rPr>
              <a:t>pump</a:t>
            </a:r>
            <a:endParaRPr sz="1800">
              <a:latin typeface="Times New Roman"/>
              <a:cs typeface="Times New Roman"/>
            </a:endParaRPr>
          </a:p>
          <a:p>
            <a:pPr>
              <a:lnSpc>
                <a:spcPct val="100000"/>
              </a:lnSpc>
            </a:pPr>
            <a:endParaRPr sz="2000">
              <a:latin typeface="Times New Roman"/>
              <a:cs typeface="Times New Roman"/>
            </a:endParaRPr>
          </a:p>
          <a:p>
            <a:pPr marL="165100">
              <a:lnSpc>
                <a:spcPct val="100000"/>
              </a:lnSpc>
              <a:spcBef>
                <a:spcPts val="1545"/>
              </a:spcBef>
            </a:pPr>
            <a:r>
              <a:rPr sz="1800" dirty="0">
                <a:latin typeface="Times New Roman"/>
                <a:cs typeface="Times New Roman"/>
              </a:rPr>
              <a:t>Reaction</a:t>
            </a:r>
            <a:r>
              <a:rPr sz="1800" spc="-85" dirty="0">
                <a:latin typeface="Times New Roman"/>
                <a:cs typeface="Times New Roman"/>
              </a:rPr>
              <a:t> </a:t>
            </a:r>
            <a:r>
              <a:rPr sz="1800" dirty="0">
                <a:latin typeface="Times New Roman"/>
                <a:cs typeface="Times New Roman"/>
              </a:rPr>
              <a:t>Plate</a:t>
            </a:r>
            <a:endParaRPr sz="1800">
              <a:latin typeface="Times New Roman"/>
              <a:cs typeface="Times New Roman"/>
            </a:endParaRPr>
          </a:p>
        </p:txBody>
      </p:sp>
      <p:sp>
        <p:nvSpPr>
          <p:cNvPr id="12" name="object 12"/>
          <p:cNvSpPr txBox="1"/>
          <p:nvPr/>
        </p:nvSpPr>
        <p:spPr>
          <a:xfrm>
            <a:off x="2477770" y="4838192"/>
            <a:ext cx="1732914" cy="299720"/>
          </a:xfrm>
          <a:prstGeom prst="rect">
            <a:avLst/>
          </a:prstGeom>
        </p:spPr>
        <p:txBody>
          <a:bodyPr vert="horz" wrap="square" lIns="0" tIns="12700" rIns="0" bIns="0" rtlCol="0">
            <a:spAutoFit/>
          </a:bodyPr>
          <a:lstStyle/>
          <a:p>
            <a:pPr marL="12700">
              <a:lnSpc>
                <a:spcPct val="100000"/>
              </a:lnSpc>
              <a:spcBef>
                <a:spcPts val="100"/>
              </a:spcBef>
              <a:tabLst>
                <a:tab pos="1719580" algn="l"/>
              </a:tabLst>
            </a:pPr>
            <a:r>
              <a:rPr sz="1800" dirty="0">
                <a:latin typeface="Times New Roman"/>
                <a:cs typeface="Times New Roman"/>
              </a:rPr>
              <a:t>Anc</a:t>
            </a:r>
            <a:r>
              <a:rPr sz="1800" u="sng" dirty="0">
                <a:uFill>
                  <a:solidFill>
                    <a:srgbClr val="497DBA"/>
                  </a:solidFill>
                </a:uFill>
                <a:latin typeface="Times New Roman"/>
                <a:cs typeface="Times New Roman"/>
              </a:rPr>
              <a:t>hor	</a:t>
            </a:r>
            <a:endParaRPr sz="1800">
              <a:latin typeface="Times New Roman"/>
              <a:cs typeface="Times New Roman"/>
            </a:endParaRPr>
          </a:p>
        </p:txBody>
      </p:sp>
      <p:sp>
        <p:nvSpPr>
          <p:cNvPr id="13" name="object 13"/>
          <p:cNvSpPr txBox="1"/>
          <p:nvPr/>
        </p:nvSpPr>
        <p:spPr>
          <a:xfrm>
            <a:off x="3203575" y="6362496"/>
            <a:ext cx="18021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Figure:</a:t>
            </a:r>
            <a:r>
              <a:rPr sz="1800" spc="-40" dirty="0">
                <a:latin typeface="Times New Roman"/>
                <a:cs typeface="Times New Roman"/>
              </a:rPr>
              <a:t> </a:t>
            </a:r>
            <a:r>
              <a:rPr sz="1800" spc="-5" dirty="0">
                <a:latin typeface="Times New Roman"/>
                <a:cs typeface="Times New Roman"/>
              </a:rPr>
              <a:t>Hose</a:t>
            </a:r>
            <a:r>
              <a:rPr sz="1800" spc="-35" dirty="0">
                <a:latin typeface="Times New Roman"/>
                <a:cs typeface="Times New Roman"/>
              </a:rPr>
              <a:t> </a:t>
            </a:r>
            <a:r>
              <a:rPr sz="1800" spc="-5" dirty="0">
                <a:latin typeface="Times New Roman"/>
                <a:cs typeface="Times New Roman"/>
              </a:rPr>
              <a:t>Pump</a:t>
            </a:r>
            <a:endParaRPr sz="1800">
              <a:latin typeface="Times New Roman"/>
              <a:cs typeface="Times New Roman"/>
            </a:endParaRPr>
          </a:p>
        </p:txBody>
      </p:sp>
      <p:grpSp>
        <p:nvGrpSpPr>
          <p:cNvPr id="14" name="object 14"/>
          <p:cNvGrpSpPr/>
          <p:nvPr/>
        </p:nvGrpSpPr>
        <p:grpSpPr>
          <a:xfrm>
            <a:off x="2129027" y="5558028"/>
            <a:ext cx="6105525" cy="619125"/>
            <a:chOff x="2129027" y="5558028"/>
            <a:chExt cx="6105525" cy="619125"/>
          </a:xfrm>
        </p:grpSpPr>
        <p:sp>
          <p:nvSpPr>
            <p:cNvPr id="15" name="object 15"/>
            <p:cNvSpPr/>
            <p:nvPr/>
          </p:nvSpPr>
          <p:spPr>
            <a:xfrm>
              <a:off x="4800600" y="5638800"/>
              <a:ext cx="3352800" cy="457200"/>
            </a:xfrm>
            <a:custGeom>
              <a:avLst/>
              <a:gdLst/>
              <a:ahLst/>
              <a:cxnLst/>
              <a:rect l="l" t="t" r="r" b="b"/>
              <a:pathLst>
                <a:path w="3352800" h="457200">
                  <a:moveTo>
                    <a:pt x="1447800" y="457200"/>
                  </a:moveTo>
                  <a:lnTo>
                    <a:pt x="1828800" y="76200"/>
                  </a:lnTo>
                </a:path>
                <a:path w="3352800" h="457200">
                  <a:moveTo>
                    <a:pt x="1981200" y="457200"/>
                  </a:moveTo>
                  <a:lnTo>
                    <a:pt x="2362200" y="76200"/>
                  </a:lnTo>
                </a:path>
                <a:path w="3352800" h="457200">
                  <a:moveTo>
                    <a:pt x="2514600" y="457200"/>
                  </a:moveTo>
                  <a:lnTo>
                    <a:pt x="2819400" y="76200"/>
                  </a:lnTo>
                </a:path>
                <a:path w="3352800" h="457200">
                  <a:moveTo>
                    <a:pt x="3048000" y="457200"/>
                  </a:moveTo>
                  <a:lnTo>
                    <a:pt x="3352800" y="76200"/>
                  </a:lnTo>
                </a:path>
                <a:path w="3352800" h="457200">
                  <a:moveTo>
                    <a:pt x="990600" y="457200"/>
                  </a:moveTo>
                  <a:lnTo>
                    <a:pt x="1371600" y="76200"/>
                  </a:lnTo>
                </a:path>
                <a:path w="3352800" h="457200">
                  <a:moveTo>
                    <a:pt x="533400" y="457200"/>
                  </a:moveTo>
                  <a:lnTo>
                    <a:pt x="914400" y="76200"/>
                  </a:lnTo>
                </a:path>
                <a:path w="3352800" h="457200">
                  <a:moveTo>
                    <a:pt x="0" y="457200"/>
                  </a:moveTo>
                  <a:lnTo>
                    <a:pt x="533400" y="0"/>
                  </a:lnTo>
                </a:path>
              </a:pathLst>
            </a:custGeom>
            <a:ln w="9144">
              <a:solidFill>
                <a:srgbClr val="497DBA"/>
              </a:solidFill>
            </a:ln>
          </p:spPr>
          <p:txBody>
            <a:bodyPr wrap="square" lIns="0" tIns="0" rIns="0" bIns="0" rtlCol="0"/>
            <a:lstStyle/>
            <a:p>
              <a:endParaRPr/>
            </a:p>
          </p:txBody>
        </p:sp>
        <p:sp>
          <p:nvSpPr>
            <p:cNvPr id="16" name="object 16"/>
            <p:cNvSpPr/>
            <p:nvPr/>
          </p:nvSpPr>
          <p:spPr>
            <a:xfrm>
              <a:off x="3200400" y="5638800"/>
              <a:ext cx="1447800" cy="381000"/>
            </a:xfrm>
            <a:custGeom>
              <a:avLst/>
              <a:gdLst/>
              <a:ahLst/>
              <a:cxnLst/>
              <a:rect l="l" t="t" r="r" b="b"/>
              <a:pathLst>
                <a:path w="1447800" h="381000">
                  <a:moveTo>
                    <a:pt x="1066800" y="381000"/>
                  </a:moveTo>
                  <a:lnTo>
                    <a:pt x="1447800" y="0"/>
                  </a:lnTo>
                </a:path>
                <a:path w="1447800" h="381000">
                  <a:moveTo>
                    <a:pt x="457200" y="381000"/>
                  </a:moveTo>
                  <a:lnTo>
                    <a:pt x="838200" y="0"/>
                  </a:lnTo>
                </a:path>
                <a:path w="1447800" h="381000">
                  <a:moveTo>
                    <a:pt x="0" y="381000"/>
                  </a:moveTo>
                  <a:lnTo>
                    <a:pt x="381000" y="0"/>
                  </a:lnTo>
                </a:path>
              </a:pathLst>
            </a:custGeom>
            <a:ln w="9144">
              <a:solidFill>
                <a:srgbClr val="497DBA"/>
              </a:solidFill>
            </a:ln>
          </p:spPr>
          <p:txBody>
            <a:bodyPr wrap="square" lIns="0" tIns="0" rIns="0" bIns="0" rtlCol="0"/>
            <a:lstStyle/>
            <a:p>
              <a:endParaRPr/>
            </a:p>
          </p:txBody>
        </p:sp>
        <p:sp>
          <p:nvSpPr>
            <p:cNvPr id="17" name="object 17"/>
            <p:cNvSpPr/>
            <p:nvPr/>
          </p:nvSpPr>
          <p:spPr>
            <a:xfrm>
              <a:off x="2133599" y="5562600"/>
              <a:ext cx="990600" cy="457200"/>
            </a:xfrm>
            <a:custGeom>
              <a:avLst/>
              <a:gdLst/>
              <a:ahLst/>
              <a:cxnLst/>
              <a:rect l="l" t="t" r="r" b="b"/>
              <a:pathLst>
                <a:path w="990600" h="457200">
                  <a:moveTo>
                    <a:pt x="457200" y="457200"/>
                  </a:moveTo>
                  <a:lnTo>
                    <a:pt x="990600" y="0"/>
                  </a:lnTo>
                </a:path>
                <a:path w="990600" h="457200">
                  <a:moveTo>
                    <a:pt x="0" y="381000"/>
                  </a:moveTo>
                  <a:lnTo>
                    <a:pt x="533400" y="0"/>
                  </a:lnTo>
                </a:path>
              </a:pathLst>
            </a:custGeom>
            <a:ln w="9144">
              <a:solidFill>
                <a:srgbClr val="497DBA"/>
              </a:solidFill>
            </a:ln>
          </p:spPr>
          <p:txBody>
            <a:bodyPr wrap="square" lIns="0" tIns="0" rIns="0" bIns="0" rtlCol="0"/>
            <a:lstStyle/>
            <a:p>
              <a:endParaRPr/>
            </a:p>
          </p:txBody>
        </p:sp>
        <p:sp>
          <p:nvSpPr>
            <p:cNvPr id="18" name="object 18"/>
            <p:cNvSpPr/>
            <p:nvPr/>
          </p:nvSpPr>
          <p:spPr>
            <a:xfrm>
              <a:off x="2133599" y="5562600"/>
              <a:ext cx="457200" cy="457200"/>
            </a:xfrm>
            <a:custGeom>
              <a:avLst/>
              <a:gdLst/>
              <a:ahLst/>
              <a:cxnLst/>
              <a:rect l="l" t="t" r="r" b="b"/>
              <a:pathLst>
                <a:path w="457200" h="457200">
                  <a:moveTo>
                    <a:pt x="0" y="0"/>
                  </a:moveTo>
                  <a:lnTo>
                    <a:pt x="457200" y="457200"/>
                  </a:lnTo>
                </a:path>
              </a:pathLst>
            </a:custGeom>
            <a:ln w="9144">
              <a:solidFill>
                <a:srgbClr val="497DBA"/>
              </a:solidFill>
            </a:ln>
          </p:spPr>
          <p:txBody>
            <a:bodyPr wrap="square" lIns="0" tIns="0" rIns="0" bIns="0" rtlCol="0"/>
            <a:lstStyle/>
            <a:p>
              <a:endParaRPr/>
            </a:p>
          </p:txBody>
        </p:sp>
        <p:sp>
          <p:nvSpPr>
            <p:cNvPr id="19" name="object 19"/>
            <p:cNvSpPr/>
            <p:nvPr/>
          </p:nvSpPr>
          <p:spPr>
            <a:xfrm>
              <a:off x="2895600" y="5562600"/>
              <a:ext cx="1676400" cy="533400"/>
            </a:xfrm>
            <a:custGeom>
              <a:avLst/>
              <a:gdLst/>
              <a:ahLst/>
              <a:cxnLst/>
              <a:rect l="l" t="t" r="r" b="b"/>
              <a:pathLst>
                <a:path w="1676400" h="533400">
                  <a:moveTo>
                    <a:pt x="0" y="0"/>
                  </a:moveTo>
                  <a:lnTo>
                    <a:pt x="381000" y="457200"/>
                  </a:lnTo>
                </a:path>
                <a:path w="1676400" h="533400">
                  <a:moveTo>
                    <a:pt x="1295400" y="76200"/>
                  </a:moveTo>
                  <a:lnTo>
                    <a:pt x="1676400" y="533400"/>
                  </a:lnTo>
                </a:path>
              </a:pathLst>
            </a:custGeom>
            <a:ln w="9144">
              <a:solidFill>
                <a:srgbClr val="497DBA"/>
              </a:solidFill>
            </a:ln>
          </p:spPr>
          <p:txBody>
            <a:bodyPr wrap="square" lIns="0" tIns="0" rIns="0" bIns="0" rtlCol="0"/>
            <a:lstStyle/>
            <a:p>
              <a:endParaRPr/>
            </a:p>
          </p:txBody>
        </p:sp>
        <p:sp>
          <p:nvSpPr>
            <p:cNvPr id="20" name="object 20"/>
            <p:cNvSpPr/>
            <p:nvPr/>
          </p:nvSpPr>
          <p:spPr>
            <a:xfrm>
              <a:off x="4800600" y="5638800"/>
              <a:ext cx="457200" cy="457200"/>
            </a:xfrm>
            <a:custGeom>
              <a:avLst/>
              <a:gdLst/>
              <a:ahLst/>
              <a:cxnLst/>
              <a:rect l="l" t="t" r="r" b="b"/>
              <a:pathLst>
                <a:path w="457200" h="457200">
                  <a:moveTo>
                    <a:pt x="0" y="0"/>
                  </a:moveTo>
                  <a:lnTo>
                    <a:pt x="457200" y="457200"/>
                  </a:lnTo>
                </a:path>
              </a:pathLst>
            </a:custGeom>
            <a:ln w="9144">
              <a:solidFill>
                <a:srgbClr val="497DBA"/>
              </a:solidFill>
            </a:ln>
          </p:spPr>
          <p:txBody>
            <a:bodyPr wrap="square" lIns="0" tIns="0" rIns="0" bIns="0" rtlCol="0"/>
            <a:lstStyle/>
            <a:p>
              <a:endParaRPr/>
            </a:p>
          </p:txBody>
        </p:sp>
        <p:sp>
          <p:nvSpPr>
            <p:cNvPr id="21" name="object 21"/>
            <p:cNvSpPr/>
            <p:nvPr/>
          </p:nvSpPr>
          <p:spPr>
            <a:xfrm>
              <a:off x="5638799" y="5715000"/>
              <a:ext cx="1219200" cy="457200"/>
            </a:xfrm>
            <a:custGeom>
              <a:avLst/>
              <a:gdLst/>
              <a:ahLst/>
              <a:cxnLst/>
              <a:rect l="l" t="t" r="r" b="b"/>
              <a:pathLst>
                <a:path w="1219200" h="457200">
                  <a:moveTo>
                    <a:pt x="0" y="0"/>
                  </a:moveTo>
                  <a:lnTo>
                    <a:pt x="533400" y="457200"/>
                  </a:lnTo>
                </a:path>
                <a:path w="1219200" h="457200">
                  <a:moveTo>
                    <a:pt x="762000" y="0"/>
                  </a:moveTo>
                  <a:lnTo>
                    <a:pt x="1219200" y="381000"/>
                  </a:lnTo>
                </a:path>
              </a:pathLst>
            </a:custGeom>
            <a:ln w="9144">
              <a:solidFill>
                <a:srgbClr val="497DBA"/>
              </a:solidFill>
            </a:ln>
          </p:spPr>
          <p:txBody>
            <a:bodyPr wrap="square" lIns="0" tIns="0" rIns="0" bIns="0" rtlCol="0"/>
            <a:lstStyle/>
            <a:p>
              <a:endParaRPr/>
            </a:p>
          </p:txBody>
        </p:sp>
        <p:sp>
          <p:nvSpPr>
            <p:cNvPr id="22" name="object 22"/>
            <p:cNvSpPr/>
            <p:nvPr/>
          </p:nvSpPr>
          <p:spPr>
            <a:xfrm>
              <a:off x="3581400" y="5638800"/>
              <a:ext cx="4419600" cy="533400"/>
            </a:xfrm>
            <a:custGeom>
              <a:avLst/>
              <a:gdLst/>
              <a:ahLst/>
              <a:cxnLst/>
              <a:rect l="l" t="t" r="r" b="b"/>
              <a:pathLst>
                <a:path w="4419600" h="533400">
                  <a:moveTo>
                    <a:pt x="3581400" y="76200"/>
                  </a:moveTo>
                  <a:lnTo>
                    <a:pt x="4038600" y="533400"/>
                  </a:lnTo>
                </a:path>
                <a:path w="4419600" h="533400">
                  <a:moveTo>
                    <a:pt x="3962400" y="76200"/>
                  </a:moveTo>
                  <a:lnTo>
                    <a:pt x="4419600" y="533400"/>
                  </a:lnTo>
                </a:path>
                <a:path w="4419600" h="533400">
                  <a:moveTo>
                    <a:pt x="0" y="0"/>
                  </a:moveTo>
                  <a:lnTo>
                    <a:pt x="381000" y="457200"/>
                  </a:lnTo>
                </a:path>
                <a:path w="4419600" h="533400">
                  <a:moveTo>
                    <a:pt x="914400" y="0"/>
                  </a:moveTo>
                  <a:lnTo>
                    <a:pt x="1295400" y="457200"/>
                  </a:lnTo>
                </a:path>
              </a:pathLst>
            </a:custGeom>
            <a:ln w="9144">
              <a:solidFill>
                <a:srgbClr val="497DBA"/>
              </a:solidFill>
            </a:ln>
          </p:spPr>
          <p:txBody>
            <a:bodyPr wrap="square" lIns="0" tIns="0" rIns="0" bIns="0" rtlCol="0"/>
            <a:lstStyle/>
            <a:p>
              <a:endParaRPr/>
            </a:p>
          </p:txBody>
        </p:sp>
        <p:sp>
          <p:nvSpPr>
            <p:cNvPr id="23" name="object 23"/>
            <p:cNvSpPr/>
            <p:nvPr/>
          </p:nvSpPr>
          <p:spPr>
            <a:xfrm>
              <a:off x="5181600" y="5638800"/>
              <a:ext cx="533400" cy="457200"/>
            </a:xfrm>
            <a:custGeom>
              <a:avLst/>
              <a:gdLst/>
              <a:ahLst/>
              <a:cxnLst/>
              <a:rect l="l" t="t" r="r" b="b"/>
              <a:pathLst>
                <a:path w="533400" h="457200">
                  <a:moveTo>
                    <a:pt x="0" y="0"/>
                  </a:moveTo>
                  <a:lnTo>
                    <a:pt x="533400" y="457200"/>
                  </a:lnTo>
                </a:path>
              </a:pathLst>
            </a:custGeom>
            <a:ln w="9144">
              <a:solidFill>
                <a:srgbClr val="497DBA"/>
              </a:solidFill>
            </a:ln>
          </p:spPr>
          <p:txBody>
            <a:bodyPr wrap="square" lIns="0" tIns="0" rIns="0" bIns="0" rtlCol="0"/>
            <a:lstStyle/>
            <a:p>
              <a:endParaRPr/>
            </a:p>
          </p:txBody>
        </p:sp>
        <p:sp>
          <p:nvSpPr>
            <p:cNvPr id="24" name="object 24"/>
            <p:cNvSpPr/>
            <p:nvPr/>
          </p:nvSpPr>
          <p:spPr>
            <a:xfrm>
              <a:off x="2514600" y="5562600"/>
              <a:ext cx="3962400" cy="533400"/>
            </a:xfrm>
            <a:custGeom>
              <a:avLst/>
              <a:gdLst/>
              <a:ahLst/>
              <a:cxnLst/>
              <a:rect l="l" t="t" r="r" b="b"/>
              <a:pathLst>
                <a:path w="3962400" h="533400">
                  <a:moveTo>
                    <a:pt x="0" y="0"/>
                  </a:moveTo>
                  <a:lnTo>
                    <a:pt x="457200" y="457200"/>
                  </a:lnTo>
                </a:path>
                <a:path w="3962400" h="533400">
                  <a:moveTo>
                    <a:pt x="3581400" y="152400"/>
                  </a:moveTo>
                  <a:lnTo>
                    <a:pt x="3962400" y="533400"/>
                  </a:lnTo>
                </a:path>
              </a:pathLst>
            </a:custGeom>
            <a:ln w="9144">
              <a:solidFill>
                <a:srgbClr val="497DBA"/>
              </a:solidFill>
            </a:ln>
          </p:spPr>
          <p:txBody>
            <a:bodyPr wrap="square" lIns="0" tIns="0" rIns="0" bIns="0" rtlCol="0"/>
            <a:lstStyle/>
            <a:p>
              <a:endParaRPr/>
            </a:p>
          </p:txBody>
        </p:sp>
        <p:sp>
          <p:nvSpPr>
            <p:cNvPr id="25" name="object 25"/>
            <p:cNvSpPr/>
            <p:nvPr/>
          </p:nvSpPr>
          <p:spPr>
            <a:xfrm>
              <a:off x="3276600" y="5638800"/>
              <a:ext cx="4953000" cy="457200"/>
            </a:xfrm>
            <a:custGeom>
              <a:avLst/>
              <a:gdLst/>
              <a:ahLst/>
              <a:cxnLst/>
              <a:rect l="l" t="t" r="r" b="b"/>
              <a:pathLst>
                <a:path w="4953000" h="457200">
                  <a:moveTo>
                    <a:pt x="3505200" y="76200"/>
                  </a:moveTo>
                  <a:lnTo>
                    <a:pt x="3924300" y="457200"/>
                  </a:lnTo>
                </a:path>
                <a:path w="4953000" h="457200">
                  <a:moveTo>
                    <a:pt x="609600" y="0"/>
                  </a:moveTo>
                  <a:lnTo>
                    <a:pt x="990600" y="457200"/>
                  </a:lnTo>
                </a:path>
                <a:path w="4953000" h="457200">
                  <a:moveTo>
                    <a:pt x="0" y="0"/>
                  </a:moveTo>
                  <a:lnTo>
                    <a:pt x="381000" y="457200"/>
                  </a:lnTo>
                </a:path>
                <a:path w="4953000" h="457200">
                  <a:moveTo>
                    <a:pt x="4648200" y="76200"/>
                  </a:moveTo>
                  <a:lnTo>
                    <a:pt x="4953000" y="457200"/>
                  </a:lnTo>
                </a:path>
              </a:pathLst>
            </a:custGeom>
            <a:ln w="9144">
              <a:solidFill>
                <a:srgbClr val="497DBA"/>
              </a:solidFill>
            </a:ln>
          </p:spPr>
          <p:txBody>
            <a:bodyPr wrap="square" lIns="0" tIns="0" rIns="0" bIns="0" rtlCol="0"/>
            <a:lstStyle/>
            <a:p>
              <a:endParaRPr/>
            </a:p>
          </p:txBody>
        </p:sp>
      </p:grpSp>
      <p:sp>
        <p:nvSpPr>
          <p:cNvPr id="26" name="object 26"/>
          <p:cNvSpPr txBox="1"/>
          <p:nvPr/>
        </p:nvSpPr>
        <p:spPr>
          <a:xfrm>
            <a:off x="6480428" y="3799713"/>
            <a:ext cx="1746885" cy="574040"/>
          </a:xfrm>
          <a:prstGeom prst="rect">
            <a:avLst/>
          </a:prstGeom>
        </p:spPr>
        <p:txBody>
          <a:bodyPr vert="horz" wrap="square" lIns="0" tIns="12700" rIns="0" bIns="0" rtlCol="0">
            <a:spAutoFit/>
          </a:bodyPr>
          <a:lstStyle/>
          <a:p>
            <a:pPr marL="68580" marR="5080" indent="-56515">
              <a:lnSpc>
                <a:spcPct val="100000"/>
              </a:lnSpc>
              <a:spcBef>
                <a:spcPts val="100"/>
              </a:spcBef>
            </a:pPr>
            <a:r>
              <a:rPr sz="1800" spc="-5" dirty="0">
                <a:latin typeface="Times New Roman"/>
                <a:cs typeface="Times New Roman"/>
              </a:rPr>
              <a:t>High pressure sea </a:t>
            </a:r>
            <a:r>
              <a:rPr sz="1800" dirty="0">
                <a:latin typeface="Times New Roman"/>
                <a:cs typeface="Times New Roman"/>
              </a:rPr>
              <a:t> water</a:t>
            </a:r>
            <a:r>
              <a:rPr sz="1800" spc="-45" dirty="0">
                <a:latin typeface="Times New Roman"/>
                <a:cs typeface="Times New Roman"/>
              </a:rPr>
              <a:t> </a:t>
            </a:r>
            <a:r>
              <a:rPr sz="1800" dirty="0">
                <a:latin typeface="Times New Roman"/>
                <a:cs typeface="Times New Roman"/>
              </a:rPr>
              <a:t>to</a:t>
            </a:r>
            <a:r>
              <a:rPr sz="1800" spc="-50" dirty="0">
                <a:latin typeface="Times New Roman"/>
                <a:cs typeface="Times New Roman"/>
              </a:rPr>
              <a:t> </a:t>
            </a:r>
            <a:r>
              <a:rPr sz="1800" dirty="0">
                <a:latin typeface="Times New Roman"/>
                <a:cs typeface="Times New Roman"/>
              </a:rPr>
              <a:t>generator</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92</a:t>
            </a:r>
            <a:endParaRPr sz="1200">
              <a:latin typeface="Arial MT"/>
              <a:cs typeface="Arial MT"/>
            </a:endParaRPr>
          </a:p>
        </p:txBody>
      </p:sp>
      <p:grpSp>
        <p:nvGrpSpPr>
          <p:cNvPr id="3" name="object 3"/>
          <p:cNvGrpSpPr/>
          <p:nvPr/>
        </p:nvGrpSpPr>
        <p:grpSpPr>
          <a:xfrm>
            <a:off x="2890837" y="681037"/>
            <a:ext cx="2981325" cy="4429125"/>
            <a:chOff x="2890837" y="681037"/>
            <a:chExt cx="2981325" cy="4429125"/>
          </a:xfrm>
        </p:grpSpPr>
        <p:sp>
          <p:nvSpPr>
            <p:cNvPr id="4" name="object 4"/>
            <p:cNvSpPr/>
            <p:nvPr/>
          </p:nvSpPr>
          <p:spPr>
            <a:xfrm>
              <a:off x="3656076" y="1447800"/>
              <a:ext cx="3175" cy="3202305"/>
            </a:xfrm>
            <a:custGeom>
              <a:avLst/>
              <a:gdLst/>
              <a:ahLst/>
              <a:cxnLst/>
              <a:rect l="l" t="t" r="r" b="b"/>
              <a:pathLst>
                <a:path w="3175" h="3202304">
                  <a:moveTo>
                    <a:pt x="3175" y="0"/>
                  </a:moveTo>
                  <a:lnTo>
                    <a:pt x="0" y="1066800"/>
                  </a:lnTo>
                </a:path>
                <a:path w="3175" h="3202304">
                  <a:moveTo>
                    <a:pt x="3175" y="1906524"/>
                  </a:moveTo>
                  <a:lnTo>
                    <a:pt x="0" y="3201924"/>
                  </a:lnTo>
                </a:path>
              </a:pathLst>
            </a:custGeom>
            <a:ln w="9144">
              <a:solidFill>
                <a:srgbClr val="497DBA"/>
              </a:solidFill>
            </a:ln>
          </p:spPr>
          <p:txBody>
            <a:bodyPr wrap="square" lIns="0" tIns="0" rIns="0" bIns="0" rtlCol="0"/>
            <a:lstStyle/>
            <a:p>
              <a:endParaRPr/>
            </a:p>
          </p:txBody>
        </p:sp>
        <p:sp>
          <p:nvSpPr>
            <p:cNvPr id="5" name="object 5"/>
            <p:cNvSpPr/>
            <p:nvPr/>
          </p:nvSpPr>
          <p:spPr>
            <a:xfrm>
              <a:off x="3503676" y="2514600"/>
              <a:ext cx="1905" cy="762000"/>
            </a:xfrm>
            <a:custGeom>
              <a:avLst/>
              <a:gdLst/>
              <a:ahLst/>
              <a:cxnLst/>
              <a:rect l="l" t="t" r="r" b="b"/>
              <a:pathLst>
                <a:path w="1904" h="762000">
                  <a:moveTo>
                    <a:pt x="1524" y="0"/>
                  </a:moveTo>
                  <a:lnTo>
                    <a:pt x="0" y="762000"/>
                  </a:lnTo>
                </a:path>
              </a:pathLst>
            </a:custGeom>
            <a:ln w="9144">
              <a:solidFill>
                <a:srgbClr val="497DBA"/>
              </a:solidFill>
            </a:ln>
          </p:spPr>
          <p:txBody>
            <a:bodyPr wrap="square" lIns="0" tIns="0" rIns="0" bIns="0" rtlCol="0"/>
            <a:lstStyle/>
            <a:p>
              <a:endParaRPr/>
            </a:p>
          </p:txBody>
        </p:sp>
        <p:sp>
          <p:nvSpPr>
            <p:cNvPr id="6" name="object 6"/>
            <p:cNvSpPr/>
            <p:nvPr/>
          </p:nvSpPr>
          <p:spPr>
            <a:xfrm>
              <a:off x="3810000" y="2668523"/>
              <a:ext cx="1905" cy="760730"/>
            </a:xfrm>
            <a:custGeom>
              <a:avLst/>
              <a:gdLst/>
              <a:ahLst/>
              <a:cxnLst/>
              <a:rect l="l" t="t" r="r" b="b"/>
              <a:pathLst>
                <a:path w="1904" h="760729">
                  <a:moveTo>
                    <a:pt x="1650" y="0"/>
                  </a:moveTo>
                  <a:lnTo>
                    <a:pt x="0" y="760349"/>
                  </a:lnTo>
                </a:path>
              </a:pathLst>
            </a:custGeom>
            <a:ln w="9143">
              <a:solidFill>
                <a:srgbClr val="497DBA"/>
              </a:solidFill>
            </a:ln>
          </p:spPr>
          <p:txBody>
            <a:bodyPr wrap="square" lIns="0" tIns="0" rIns="0" bIns="0" rtlCol="0"/>
            <a:lstStyle/>
            <a:p>
              <a:endParaRPr/>
            </a:p>
          </p:txBody>
        </p:sp>
        <p:sp>
          <p:nvSpPr>
            <p:cNvPr id="7" name="object 7"/>
            <p:cNvSpPr/>
            <p:nvPr/>
          </p:nvSpPr>
          <p:spPr>
            <a:xfrm>
              <a:off x="3505200" y="3276600"/>
              <a:ext cx="304800" cy="152400"/>
            </a:xfrm>
            <a:custGeom>
              <a:avLst/>
              <a:gdLst/>
              <a:ahLst/>
              <a:cxnLst/>
              <a:rect l="l" t="t" r="r" b="b"/>
              <a:pathLst>
                <a:path w="304800" h="152400">
                  <a:moveTo>
                    <a:pt x="0" y="0"/>
                  </a:moveTo>
                  <a:lnTo>
                    <a:pt x="304800" y="152400"/>
                  </a:lnTo>
                </a:path>
              </a:pathLst>
            </a:custGeom>
            <a:ln w="9144">
              <a:solidFill>
                <a:srgbClr val="497DBA"/>
              </a:solidFill>
            </a:ln>
          </p:spPr>
          <p:txBody>
            <a:bodyPr wrap="square" lIns="0" tIns="0" rIns="0" bIns="0" rtlCol="0"/>
            <a:lstStyle/>
            <a:p>
              <a:endParaRPr/>
            </a:p>
          </p:txBody>
        </p:sp>
        <p:sp>
          <p:nvSpPr>
            <p:cNvPr id="8" name="object 8"/>
            <p:cNvSpPr/>
            <p:nvPr/>
          </p:nvSpPr>
          <p:spPr>
            <a:xfrm>
              <a:off x="4419600" y="2668523"/>
              <a:ext cx="1905" cy="760730"/>
            </a:xfrm>
            <a:custGeom>
              <a:avLst/>
              <a:gdLst/>
              <a:ahLst/>
              <a:cxnLst/>
              <a:rect l="l" t="t" r="r" b="b"/>
              <a:pathLst>
                <a:path w="1904" h="760729">
                  <a:moveTo>
                    <a:pt x="1650" y="0"/>
                  </a:moveTo>
                  <a:lnTo>
                    <a:pt x="0" y="760349"/>
                  </a:lnTo>
                </a:path>
              </a:pathLst>
            </a:custGeom>
            <a:ln w="9143">
              <a:solidFill>
                <a:srgbClr val="497DBA"/>
              </a:solidFill>
            </a:ln>
          </p:spPr>
          <p:txBody>
            <a:bodyPr wrap="square" lIns="0" tIns="0" rIns="0" bIns="0" rtlCol="0"/>
            <a:lstStyle/>
            <a:p>
              <a:endParaRPr/>
            </a:p>
          </p:txBody>
        </p:sp>
        <p:sp>
          <p:nvSpPr>
            <p:cNvPr id="9" name="object 9"/>
            <p:cNvSpPr/>
            <p:nvPr/>
          </p:nvSpPr>
          <p:spPr>
            <a:xfrm>
              <a:off x="3810000" y="3429000"/>
              <a:ext cx="609600" cy="1905"/>
            </a:xfrm>
            <a:custGeom>
              <a:avLst/>
              <a:gdLst/>
              <a:ahLst/>
              <a:cxnLst/>
              <a:rect l="l" t="t" r="r" b="b"/>
              <a:pathLst>
                <a:path w="609600" h="1904">
                  <a:moveTo>
                    <a:pt x="0" y="0"/>
                  </a:moveTo>
                  <a:lnTo>
                    <a:pt x="609600" y="1524"/>
                  </a:lnTo>
                </a:path>
              </a:pathLst>
            </a:custGeom>
            <a:ln w="9144">
              <a:solidFill>
                <a:srgbClr val="497DBA"/>
              </a:solidFill>
            </a:ln>
          </p:spPr>
          <p:txBody>
            <a:bodyPr wrap="square" lIns="0" tIns="0" rIns="0" bIns="0" rtlCol="0"/>
            <a:lstStyle/>
            <a:p>
              <a:endParaRPr/>
            </a:p>
          </p:txBody>
        </p:sp>
        <p:sp>
          <p:nvSpPr>
            <p:cNvPr id="10" name="object 10"/>
            <p:cNvSpPr/>
            <p:nvPr/>
          </p:nvSpPr>
          <p:spPr>
            <a:xfrm>
              <a:off x="4570476" y="2514600"/>
              <a:ext cx="154305" cy="2135505"/>
            </a:xfrm>
            <a:custGeom>
              <a:avLst/>
              <a:gdLst/>
              <a:ahLst/>
              <a:cxnLst/>
              <a:rect l="l" t="t" r="r" b="b"/>
              <a:pathLst>
                <a:path w="154304" h="2135504">
                  <a:moveTo>
                    <a:pt x="1524" y="838200"/>
                  </a:moveTo>
                  <a:lnTo>
                    <a:pt x="0" y="2135124"/>
                  </a:lnTo>
                </a:path>
                <a:path w="154304" h="2135504">
                  <a:moveTo>
                    <a:pt x="153924" y="0"/>
                  </a:moveTo>
                  <a:lnTo>
                    <a:pt x="152400" y="762000"/>
                  </a:lnTo>
                </a:path>
              </a:pathLst>
            </a:custGeom>
            <a:ln w="9144">
              <a:solidFill>
                <a:srgbClr val="497DBA"/>
              </a:solidFill>
            </a:ln>
          </p:spPr>
          <p:txBody>
            <a:bodyPr wrap="square" lIns="0" tIns="0" rIns="0" bIns="0" rtlCol="0"/>
            <a:lstStyle/>
            <a:p>
              <a:endParaRPr/>
            </a:p>
          </p:txBody>
        </p:sp>
        <p:sp>
          <p:nvSpPr>
            <p:cNvPr id="11" name="object 11"/>
            <p:cNvSpPr/>
            <p:nvPr/>
          </p:nvSpPr>
          <p:spPr>
            <a:xfrm>
              <a:off x="3505200" y="2514600"/>
              <a:ext cx="1219200" cy="914400"/>
            </a:xfrm>
            <a:custGeom>
              <a:avLst/>
              <a:gdLst/>
              <a:ahLst/>
              <a:cxnLst/>
              <a:rect l="l" t="t" r="r" b="b"/>
              <a:pathLst>
                <a:path w="1219200" h="914400">
                  <a:moveTo>
                    <a:pt x="914400" y="914400"/>
                  </a:moveTo>
                  <a:lnTo>
                    <a:pt x="1219200" y="762000"/>
                  </a:lnTo>
                </a:path>
                <a:path w="1219200" h="914400">
                  <a:moveTo>
                    <a:pt x="0" y="0"/>
                  </a:moveTo>
                  <a:lnTo>
                    <a:pt x="304800" y="152400"/>
                  </a:lnTo>
                </a:path>
                <a:path w="1219200" h="914400">
                  <a:moveTo>
                    <a:pt x="304800" y="152400"/>
                  </a:moveTo>
                  <a:lnTo>
                    <a:pt x="914400" y="154050"/>
                  </a:lnTo>
                </a:path>
              </a:pathLst>
            </a:custGeom>
            <a:ln w="9144">
              <a:solidFill>
                <a:srgbClr val="497DBA"/>
              </a:solidFill>
            </a:ln>
          </p:spPr>
          <p:txBody>
            <a:bodyPr wrap="square" lIns="0" tIns="0" rIns="0" bIns="0" rtlCol="0"/>
            <a:lstStyle/>
            <a:p>
              <a:endParaRPr/>
            </a:p>
          </p:txBody>
        </p:sp>
        <p:sp>
          <p:nvSpPr>
            <p:cNvPr id="12" name="object 12"/>
            <p:cNvSpPr/>
            <p:nvPr/>
          </p:nvSpPr>
          <p:spPr>
            <a:xfrm>
              <a:off x="4572000" y="1447800"/>
              <a:ext cx="1905" cy="1065530"/>
            </a:xfrm>
            <a:custGeom>
              <a:avLst/>
              <a:gdLst/>
              <a:ahLst/>
              <a:cxnLst/>
              <a:rect l="l" t="t" r="r" b="b"/>
              <a:pathLst>
                <a:path w="1904" h="1065530">
                  <a:moveTo>
                    <a:pt x="1650" y="0"/>
                  </a:moveTo>
                  <a:lnTo>
                    <a:pt x="0" y="1065149"/>
                  </a:lnTo>
                </a:path>
              </a:pathLst>
            </a:custGeom>
            <a:ln w="9144">
              <a:solidFill>
                <a:srgbClr val="497DBA"/>
              </a:solidFill>
            </a:ln>
          </p:spPr>
          <p:txBody>
            <a:bodyPr wrap="square" lIns="0" tIns="0" rIns="0" bIns="0" rtlCol="0"/>
            <a:lstStyle/>
            <a:p>
              <a:endParaRPr/>
            </a:p>
          </p:txBody>
        </p:sp>
        <p:sp>
          <p:nvSpPr>
            <p:cNvPr id="13" name="object 13"/>
            <p:cNvSpPr/>
            <p:nvPr/>
          </p:nvSpPr>
          <p:spPr>
            <a:xfrm>
              <a:off x="3505200" y="2514600"/>
              <a:ext cx="1219200" cy="763905"/>
            </a:xfrm>
            <a:custGeom>
              <a:avLst/>
              <a:gdLst/>
              <a:ahLst/>
              <a:cxnLst/>
              <a:rect l="l" t="t" r="r" b="b"/>
              <a:pathLst>
                <a:path w="1219200" h="763904">
                  <a:moveTo>
                    <a:pt x="914400" y="152400"/>
                  </a:moveTo>
                  <a:lnTo>
                    <a:pt x="1219200" y="0"/>
                  </a:lnTo>
                </a:path>
                <a:path w="1219200" h="763904">
                  <a:moveTo>
                    <a:pt x="0" y="152400"/>
                  </a:moveTo>
                  <a:lnTo>
                    <a:pt x="304800" y="304800"/>
                  </a:lnTo>
                </a:path>
                <a:path w="1219200" h="763904">
                  <a:moveTo>
                    <a:pt x="304800" y="304800"/>
                  </a:moveTo>
                  <a:lnTo>
                    <a:pt x="914400" y="306450"/>
                  </a:lnTo>
                </a:path>
                <a:path w="1219200" h="763904">
                  <a:moveTo>
                    <a:pt x="914400" y="304800"/>
                  </a:moveTo>
                  <a:lnTo>
                    <a:pt x="1219200" y="152400"/>
                  </a:lnTo>
                </a:path>
                <a:path w="1219200" h="763904">
                  <a:moveTo>
                    <a:pt x="0" y="304800"/>
                  </a:moveTo>
                  <a:lnTo>
                    <a:pt x="304800" y="457200"/>
                  </a:lnTo>
                </a:path>
                <a:path w="1219200" h="763904">
                  <a:moveTo>
                    <a:pt x="304800" y="457200"/>
                  </a:moveTo>
                  <a:lnTo>
                    <a:pt x="914400" y="458850"/>
                  </a:lnTo>
                </a:path>
                <a:path w="1219200" h="763904">
                  <a:moveTo>
                    <a:pt x="914400" y="457200"/>
                  </a:moveTo>
                  <a:lnTo>
                    <a:pt x="1219200" y="304800"/>
                  </a:lnTo>
                </a:path>
                <a:path w="1219200" h="763904">
                  <a:moveTo>
                    <a:pt x="0" y="457200"/>
                  </a:moveTo>
                  <a:lnTo>
                    <a:pt x="304800" y="609600"/>
                  </a:lnTo>
                </a:path>
                <a:path w="1219200" h="763904">
                  <a:moveTo>
                    <a:pt x="304800" y="609600"/>
                  </a:moveTo>
                  <a:lnTo>
                    <a:pt x="914400" y="611251"/>
                  </a:lnTo>
                </a:path>
                <a:path w="1219200" h="763904">
                  <a:moveTo>
                    <a:pt x="914400" y="609600"/>
                  </a:moveTo>
                  <a:lnTo>
                    <a:pt x="1219200" y="457200"/>
                  </a:lnTo>
                </a:path>
                <a:path w="1219200" h="763904">
                  <a:moveTo>
                    <a:pt x="0" y="609600"/>
                  </a:moveTo>
                  <a:lnTo>
                    <a:pt x="304800" y="762000"/>
                  </a:lnTo>
                </a:path>
                <a:path w="1219200" h="763904">
                  <a:moveTo>
                    <a:pt x="304800" y="762000"/>
                  </a:moveTo>
                  <a:lnTo>
                    <a:pt x="914400" y="763524"/>
                  </a:lnTo>
                </a:path>
                <a:path w="1219200" h="763904">
                  <a:moveTo>
                    <a:pt x="914400" y="762000"/>
                  </a:moveTo>
                  <a:lnTo>
                    <a:pt x="1219200" y="609600"/>
                  </a:lnTo>
                </a:path>
              </a:pathLst>
            </a:custGeom>
            <a:ln w="9144">
              <a:solidFill>
                <a:srgbClr val="497DBA"/>
              </a:solidFill>
            </a:ln>
          </p:spPr>
          <p:txBody>
            <a:bodyPr wrap="square" lIns="0" tIns="0" rIns="0" bIns="0" rtlCol="0"/>
            <a:lstStyle/>
            <a:p>
              <a:endParaRPr/>
            </a:p>
          </p:txBody>
        </p:sp>
        <p:sp>
          <p:nvSpPr>
            <p:cNvPr id="14" name="object 14"/>
            <p:cNvSpPr/>
            <p:nvPr/>
          </p:nvSpPr>
          <p:spPr>
            <a:xfrm>
              <a:off x="3505200" y="2362200"/>
              <a:ext cx="1219200" cy="152400"/>
            </a:xfrm>
            <a:custGeom>
              <a:avLst/>
              <a:gdLst/>
              <a:ahLst/>
              <a:cxnLst/>
              <a:rect l="l" t="t" r="r" b="b"/>
              <a:pathLst>
                <a:path w="1219200" h="152400">
                  <a:moveTo>
                    <a:pt x="0" y="152400"/>
                  </a:moveTo>
                  <a:lnTo>
                    <a:pt x="152400" y="0"/>
                  </a:lnTo>
                </a:path>
                <a:path w="1219200" h="152400">
                  <a:moveTo>
                    <a:pt x="1219200" y="152400"/>
                  </a:moveTo>
                  <a:lnTo>
                    <a:pt x="1066800" y="0"/>
                  </a:lnTo>
                </a:path>
              </a:pathLst>
            </a:custGeom>
            <a:ln w="9144">
              <a:solidFill>
                <a:srgbClr val="497DBA"/>
              </a:solidFill>
            </a:ln>
          </p:spPr>
          <p:txBody>
            <a:bodyPr wrap="square" lIns="0" tIns="0" rIns="0" bIns="0" rtlCol="0"/>
            <a:lstStyle/>
            <a:p>
              <a:endParaRPr/>
            </a:p>
          </p:txBody>
        </p:sp>
        <p:sp>
          <p:nvSpPr>
            <p:cNvPr id="15" name="object 15"/>
            <p:cNvSpPr/>
            <p:nvPr/>
          </p:nvSpPr>
          <p:spPr>
            <a:xfrm>
              <a:off x="3657600" y="2476500"/>
              <a:ext cx="928369" cy="2263140"/>
            </a:xfrm>
            <a:custGeom>
              <a:avLst/>
              <a:gdLst/>
              <a:ahLst/>
              <a:cxnLst/>
              <a:rect l="l" t="t" r="r" b="b"/>
              <a:pathLst>
                <a:path w="928370" h="2263140">
                  <a:moveTo>
                    <a:pt x="13715" y="14097"/>
                  </a:moveTo>
                  <a:lnTo>
                    <a:pt x="34180" y="29769"/>
                  </a:lnTo>
                  <a:lnTo>
                    <a:pt x="54181" y="46418"/>
                  </a:lnTo>
                  <a:lnTo>
                    <a:pt x="75062" y="61067"/>
                  </a:lnTo>
                  <a:lnTo>
                    <a:pt x="98171" y="70738"/>
                  </a:lnTo>
                  <a:lnTo>
                    <a:pt x="134820" y="79807"/>
                  </a:lnTo>
                  <a:lnTo>
                    <a:pt x="151145" y="83947"/>
                  </a:lnTo>
                  <a:lnTo>
                    <a:pt x="165590" y="88562"/>
                  </a:lnTo>
                  <a:lnTo>
                    <a:pt x="196596" y="99060"/>
                  </a:lnTo>
                  <a:lnTo>
                    <a:pt x="843661" y="84962"/>
                  </a:lnTo>
                  <a:lnTo>
                    <a:pt x="875061" y="80702"/>
                  </a:lnTo>
                  <a:lnTo>
                    <a:pt x="885888" y="70786"/>
                  </a:lnTo>
                  <a:lnTo>
                    <a:pt x="889666" y="53798"/>
                  </a:lnTo>
                  <a:lnTo>
                    <a:pt x="899922" y="28321"/>
                  </a:lnTo>
                  <a:lnTo>
                    <a:pt x="907220" y="19073"/>
                  </a:lnTo>
                  <a:lnTo>
                    <a:pt x="916590" y="9874"/>
                  </a:lnTo>
                  <a:lnTo>
                    <a:pt x="924675" y="2817"/>
                  </a:lnTo>
                  <a:lnTo>
                    <a:pt x="928115" y="0"/>
                  </a:lnTo>
                </a:path>
                <a:path w="928370" h="2263140">
                  <a:moveTo>
                    <a:pt x="0" y="952500"/>
                  </a:moveTo>
                  <a:lnTo>
                    <a:pt x="152400" y="954024"/>
                  </a:lnTo>
                </a:path>
                <a:path w="928370" h="2263140">
                  <a:moveTo>
                    <a:pt x="914400" y="954151"/>
                  </a:moveTo>
                  <a:lnTo>
                    <a:pt x="762000" y="952500"/>
                  </a:lnTo>
                </a:path>
                <a:path w="928370" h="2263140">
                  <a:moveTo>
                    <a:pt x="0" y="2179574"/>
                  </a:moveTo>
                  <a:lnTo>
                    <a:pt x="48402" y="2191385"/>
                  </a:lnTo>
                  <a:lnTo>
                    <a:pt x="98425" y="2207387"/>
                  </a:lnTo>
                  <a:lnTo>
                    <a:pt x="119284" y="2221928"/>
                  </a:lnTo>
                  <a:lnTo>
                    <a:pt x="129536" y="2229496"/>
                  </a:lnTo>
                  <a:lnTo>
                    <a:pt x="140715" y="2235327"/>
                  </a:lnTo>
                  <a:lnTo>
                    <a:pt x="157870" y="2240168"/>
                  </a:lnTo>
                  <a:lnTo>
                    <a:pt x="175561" y="2243201"/>
                  </a:lnTo>
                  <a:lnTo>
                    <a:pt x="193419" y="2245756"/>
                  </a:lnTo>
                  <a:lnTo>
                    <a:pt x="211074" y="2249170"/>
                  </a:lnTo>
                  <a:lnTo>
                    <a:pt x="221734" y="2252192"/>
                  </a:lnTo>
                  <a:lnTo>
                    <a:pt x="232251" y="2255726"/>
                  </a:lnTo>
                  <a:lnTo>
                    <a:pt x="242720" y="2259474"/>
                  </a:lnTo>
                  <a:lnTo>
                    <a:pt x="253237" y="2263140"/>
                  </a:lnTo>
                  <a:lnTo>
                    <a:pt x="304816" y="2261812"/>
                  </a:lnTo>
                  <a:lnTo>
                    <a:pt x="356421" y="2260842"/>
                  </a:lnTo>
                  <a:lnTo>
                    <a:pt x="408041" y="2260054"/>
                  </a:lnTo>
                  <a:lnTo>
                    <a:pt x="459664" y="2259269"/>
                  </a:lnTo>
                  <a:lnTo>
                    <a:pt x="511278" y="2258309"/>
                  </a:lnTo>
                  <a:lnTo>
                    <a:pt x="562873" y="2256996"/>
                  </a:lnTo>
                  <a:lnTo>
                    <a:pt x="614436" y="2255154"/>
                  </a:lnTo>
                  <a:lnTo>
                    <a:pt x="665956" y="2252605"/>
                  </a:lnTo>
                  <a:lnTo>
                    <a:pt x="717423" y="2249170"/>
                  </a:lnTo>
                  <a:lnTo>
                    <a:pt x="770747" y="2234453"/>
                  </a:lnTo>
                  <a:lnTo>
                    <a:pt x="808567" y="2213919"/>
                  </a:lnTo>
                  <a:lnTo>
                    <a:pt x="815006" y="2206148"/>
                  </a:lnTo>
                  <a:lnTo>
                    <a:pt x="821898" y="2198997"/>
                  </a:lnTo>
                  <a:lnTo>
                    <a:pt x="829945" y="2193417"/>
                  </a:lnTo>
                  <a:lnTo>
                    <a:pt x="854338" y="2183552"/>
                  </a:lnTo>
                  <a:lnTo>
                    <a:pt x="882126" y="2174605"/>
                  </a:lnTo>
                  <a:lnTo>
                    <a:pt x="904936" y="2168110"/>
                  </a:lnTo>
                  <a:lnTo>
                    <a:pt x="914400" y="2165604"/>
                  </a:lnTo>
                </a:path>
              </a:pathLst>
            </a:custGeom>
            <a:ln w="9144">
              <a:solidFill>
                <a:srgbClr val="497DBA"/>
              </a:solidFill>
            </a:ln>
          </p:spPr>
          <p:txBody>
            <a:bodyPr wrap="square" lIns="0" tIns="0" rIns="0" bIns="0" rtlCol="0"/>
            <a:lstStyle/>
            <a:p>
              <a:endParaRPr/>
            </a:p>
          </p:txBody>
        </p:sp>
        <p:sp>
          <p:nvSpPr>
            <p:cNvPr id="16" name="object 16"/>
            <p:cNvSpPr/>
            <p:nvPr/>
          </p:nvSpPr>
          <p:spPr>
            <a:xfrm>
              <a:off x="3658362" y="1219962"/>
              <a:ext cx="914400" cy="457200"/>
            </a:xfrm>
            <a:custGeom>
              <a:avLst/>
              <a:gdLst/>
              <a:ahLst/>
              <a:cxnLst/>
              <a:rect l="l" t="t" r="r" b="b"/>
              <a:pathLst>
                <a:path w="914400" h="457200">
                  <a:moveTo>
                    <a:pt x="0" y="228600"/>
                  </a:moveTo>
                  <a:lnTo>
                    <a:pt x="16333" y="167834"/>
                  </a:lnTo>
                  <a:lnTo>
                    <a:pt x="62427" y="113227"/>
                  </a:lnTo>
                  <a:lnTo>
                    <a:pt x="95272" y="88915"/>
                  </a:lnTo>
                  <a:lnTo>
                    <a:pt x="133921" y="66960"/>
                  </a:lnTo>
                  <a:lnTo>
                    <a:pt x="177830" y="47636"/>
                  </a:lnTo>
                  <a:lnTo>
                    <a:pt x="226455" y="31213"/>
                  </a:lnTo>
                  <a:lnTo>
                    <a:pt x="279249" y="17966"/>
                  </a:lnTo>
                  <a:lnTo>
                    <a:pt x="335668" y="8166"/>
                  </a:lnTo>
                  <a:lnTo>
                    <a:pt x="395166" y="2087"/>
                  </a:lnTo>
                  <a:lnTo>
                    <a:pt x="457200" y="0"/>
                  </a:lnTo>
                  <a:lnTo>
                    <a:pt x="519233" y="2087"/>
                  </a:lnTo>
                  <a:lnTo>
                    <a:pt x="578731" y="8166"/>
                  </a:lnTo>
                  <a:lnTo>
                    <a:pt x="635150" y="17966"/>
                  </a:lnTo>
                  <a:lnTo>
                    <a:pt x="687944" y="31213"/>
                  </a:lnTo>
                  <a:lnTo>
                    <a:pt x="736569" y="47636"/>
                  </a:lnTo>
                  <a:lnTo>
                    <a:pt x="780478" y="66960"/>
                  </a:lnTo>
                  <a:lnTo>
                    <a:pt x="819127" y="88915"/>
                  </a:lnTo>
                  <a:lnTo>
                    <a:pt x="851972" y="113227"/>
                  </a:lnTo>
                  <a:lnTo>
                    <a:pt x="898066" y="167834"/>
                  </a:lnTo>
                  <a:lnTo>
                    <a:pt x="914400" y="228600"/>
                  </a:lnTo>
                  <a:lnTo>
                    <a:pt x="910225" y="259616"/>
                  </a:lnTo>
                  <a:lnTo>
                    <a:pt x="878466" y="317575"/>
                  </a:lnTo>
                  <a:lnTo>
                    <a:pt x="819127" y="368284"/>
                  </a:lnTo>
                  <a:lnTo>
                    <a:pt x="780478" y="390239"/>
                  </a:lnTo>
                  <a:lnTo>
                    <a:pt x="736569" y="409563"/>
                  </a:lnTo>
                  <a:lnTo>
                    <a:pt x="687944" y="425986"/>
                  </a:lnTo>
                  <a:lnTo>
                    <a:pt x="635150" y="439233"/>
                  </a:lnTo>
                  <a:lnTo>
                    <a:pt x="578731" y="449033"/>
                  </a:lnTo>
                  <a:lnTo>
                    <a:pt x="519233" y="455112"/>
                  </a:lnTo>
                  <a:lnTo>
                    <a:pt x="457200" y="457200"/>
                  </a:lnTo>
                  <a:lnTo>
                    <a:pt x="395166" y="455112"/>
                  </a:lnTo>
                  <a:lnTo>
                    <a:pt x="335668" y="449033"/>
                  </a:lnTo>
                  <a:lnTo>
                    <a:pt x="279249" y="439233"/>
                  </a:lnTo>
                  <a:lnTo>
                    <a:pt x="226455" y="425986"/>
                  </a:lnTo>
                  <a:lnTo>
                    <a:pt x="177830" y="409563"/>
                  </a:lnTo>
                  <a:lnTo>
                    <a:pt x="133921" y="390239"/>
                  </a:lnTo>
                  <a:lnTo>
                    <a:pt x="95272" y="368284"/>
                  </a:lnTo>
                  <a:lnTo>
                    <a:pt x="62427" y="343972"/>
                  </a:lnTo>
                  <a:lnTo>
                    <a:pt x="16333" y="289365"/>
                  </a:lnTo>
                  <a:lnTo>
                    <a:pt x="0" y="228600"/>
                  </a:lnTo>
                  <a:close/>
                </a:path>
              </a:pathLst>
            </a:custGeom>
            <a:ln w="25908">
              <a:solidFill>
                <a:srgbClr val="385D89"/>
              </a:solidFill>
            </a:ln>
          </p:spPr>
          <p:txBody>
            <a:bodyPr wrap="square" lIns="0" tIns="0" rIns="0" bIns="0" rtlCol="0"/>
            <a:lstStyle/>
            <a:p>
              <a:endParaRPr/>
            </a:p>
          </p:txBody>
        </p:sp>
        <p:sp>
          <p:nvSpPr>
            <p:cNvPr id="17" name="object 17"/>
            <p:cNvSpPr/>
            <p:nvPr/>
          </p:nvSpPr>
          <p:spPr>
            <a:xfrm>
              <a:off x="3657600" y="1447800"/>
              <a:ext cx="2209800" cy="3202305"/>
            </a:xfrm>
            <a:custGeom>
              <a:avLst/>
              <a:gdLst/>
              <a:ahLst/>
              <a:cxnLst/>
              <a:rect l="l" t="t" r="r" b="b"/>
              <a:pathLst>
                <a:path w="2209800" h="3202304">
                  <a:moveTo>
                    <a:pt x="0" y="3200400"/>
                  </a:moveTo>
                  <a:lnTo>
                    <a:pt x="2209800" y="3201924"/>
                  </a:lnTo>
                </a:path>
                <a:path w="2209800" h="3202304">
                  <a:moveTo>
                    <a:pt x="0" y="1650"/>
                  </a:moveTo>
                  <a:lnTo>
                    <a:pt x="2209800" y="0"/>
                  </a:lnTo>
                </a:path>
              </a:pathLst>
            </a:custGeom>
            <a:ln w="9144">
              <a:solidFill>
                <a:srgbClr val="497DBA"/>
              </a:solidFill>
            </a:ln>
          </p:spPr>
          <p:txBody>
            <a:bodyPr wrap="square" lIns="0" tIns="0" rIns="0" bIns="0" rtlCol="0"/>
            <a:lstStyle/>
            <a:p>
              <a:endParaRPr/>
            </a:p>
          </p:txBody>
        </p:sp>
        <p:sp>
          <p:nvSpPr>
            <p:cNvPr id="18" name="object 18"/>
            <p:cNvSpPr/>
            <p:nvPr/>
          </p:nvSpPr>
          <p:spPr>
            <a:xfrm>
              <a:off x="4113275" y="685800"/>
              <a:ext cx="1905" cy="763905"/>
            </a:xfrm>
            <a:custGeom>
              <a:avLst/>
              <a:gdLst/>
              <a:ahLst/>
              <a:cxnLst/>
              <a:rect l="l" t="t" r="r" b="b"/>
              <a:pathLst>
                <a:path w="1904" h="763905">
                  <a:moveTo>
                    <a:pt x="1524" y="0"/>
                  </a:moveTo>
                  <a:lnTo>
                    <a:pt x="0" y="763524"/>
                  </a:lnTo>
                </a:path>
              </a:pathLst>
            </a:custGeom>
            <a:ln w="9144">
              <a:solidFill>
                <a:srgbClr val="497DBA"/>
              </a:solidFill>
            </a:ln>
          </p:spPr>
          <p:txBody>
            <a:bodyPr wrap="square" lIns="0" tIns="0" rIns="0" bIns="0" rtlCol="0"/>
            <a:lstStyle/>
            <a:p>
              <a:endParaRPr/>
            </a:p>
          </p:txBody>
        </p:sp>
        <p:sp>
          <p:nvSpPr>
            <p:cNvPr id="19" name="object 19"/>
            <p:cNvSpPr/>
            <p:nvPr/>
          </p:nvSpPr>
          <p:spPr>
            <a:xfrm>
              <a:off x="4113275" y="1449323"/>
              <a:ext cx="3175" cy="3276600"/>
            </a:xfrm>
            <a:custGeom>
              <a:avLst/>
              <a:gdLst/>
              <a:ahLst/>
              <a:cxnLst/>
              <a:rect l="l" t="t" r="r" b="b"/>
              <a:pathLst>
                <a:path w="3175" h="3276600">
                  <a:moveTo>
                    <a:pt x="3175" y="0"/>
                  </a:moveTo>
                  <a:lnTo>
                    <a:pt x="0" y="3276600"/>
                  </a:lnTo>
                </a:path>
              </a:pathLst>
            </a:custGeom>
            <a:ln w="9144">
              <a:solidFill>
                <a:srgbClr val="497DBA"/>
              </a:solidFill>
              <a:prstDash val="sysDash"/>
            </a:ln>
          </p:spPr>
          <p:txBody>
            <a:bodyPr wrap="square" lIns="0" tIns="0" rIns="0" bIns="0" rtlCol="0"/>
            <a:lstStyle/>
            <a:p>
              <a:endParaRPr/>
            </a:p>
          </p:txBody>
        </p:sp>
        <p:sp>
          <p:nvSpPr>
            <p:cNvPr id="20" name="object 20"/>
            <p:cNvSpPr/>
            <p:nvPr/>
          </p:nvSpPr>
          <p:spPr>
            <a:xfrm>
              <a:off x="4114800" y="4725923"/>
              <a:ext cx="1905" cy="379730"/>
            </a:xfrm>
            <a:custGeom>
              <a:avLst/>
              <a:gdLst/>
              <a:ahLst/>
              <a:cxnLst/>
              <a:rect l="l" t="t" r="r" b="b"/>
              <a:pathLst>
                <a:path w="1904" h="379729">
                  <a:moveTo>
                    <a:pt x="1650" y="0"/>
                  </a:moveTo>
                  <a:lnTo>
                    <a:pt x="0" y="379349"/>
                  </a:lnTo>
                </a:path>
              </a:pathLst>
            </a:custGeom>
            <a:ln w="9144">
              <a:solidFill>
                <a:srgbClr val="497DBA"/>
              </a:solidFill>
            </a:ln>
          </p:spPr>
          <p:txBody>
            <a:bodyPr wrap="square" lIns="0" tIns="0" rIns="0" bIns="0" rtlCol="0"/>
            <a:lstStyle/>
            <a:p>
              <a:endParaRPr/>
            </a:p>
          </p:txBody>
        </p:sp>
        <p:sp>
          <p:nvSpPr>
            <p:cNvPr id="21" name="object 21"/>
            <p:cNvSpPr/>
            <p:nvPr/>
          </p:nvSpPr>
          <p:spPr>
            <a:xfrm>
              <a:off x="2895600" y="990600"/>
              <a:ext cx="2514600" cy="3735704"/>
            </a:xfrm>
            <a:custGeom>
              <a:avLst/>
              <a:gdLst/>
              <a:ahLst/>
              <a:cxnLst/>
              <a:rect l="l" t="t" r="r" b="b"/>
              <a:pathLst>
                <a:path w="2514600" h="3735704">
                  <a:moveTo>
                    <a:pt x="76200" y="304800"/>
                  </a:moveTo>
                  <a:lnTo>
                    <a:pt x="762000" y="306450"/>
                  </a:lnTo>
                </a:path>
                <a:path w="2514600" h="3735704">
                  <a:moveTo>
                    <a:pt x="1676400" y="303275"/>
                  </a:moveTo>
                  <a:lnTo>
                    <a:pt x="2514600" y="304800"/>
                  </a:lnTo>
                </a:path>
                <a:path w="2514600" h="3735704">
                  <a:moveTo>
                    <a:pt x="76200" y="609600"/>
                  </a:moveTo>
                  <a:lnTo>
                    <a:pt x="762000" y="611251"/>
                  </a:lnTo>
                </a:path>
                <a:path w="2514600" h="3735704">
                  <a:moveTo>
                    <a:pt x="1676400" y="609600"/>
                  </a:moveTo>
                  <a:lnTo>
                    <a:pt x="2514600" y="611251"/>
                  </a:lnTo>
                </a:path>
                <a:path w="2514600" h="3735704">
                  <a:moveTo>
                    <a:pt x="76200" y="914400"/>
                  </a:moveTo>
                  <a:lnTo>
                    <a:pt x="762000" y="916051"/>
                  </a:lnTo>
                </a:path>
                <a:path w="2514600" h="3735704">
                  <a:moveTo>
                    <a:pt x="1676400" y="914400"/>
                  </a:moveTo>
                  <a:lnTo>
                    <a:pt x="2438400" y="916051"/>
                  </a:lnTo>
                </a:path>
                <a:path w="2514600" h="3735704">
                  <a:moveTo>
                    <a:pt x="76200" y="1219200"/>
                  </a:moveTo>
                  <a:lnTo>
                    <a:pt x="762000" y="1220851"/>
                  </a:lnTo>
                </a:path>
                <a:path w="2514600" h="3735704">
                  <a:moveTo>
                    <a:pt x="1676400" y="1217676"/>
                  </a:moveTo>
                  <a:lnTo>
                    <a:pt x="2286000" y="1219200"/>
                  </a:lnTo>
                </a:path>
                <a:path w="2514600" h="3735704">
                  <a:moveTo>
                    <a:pt x="76200" y="1524000"/>
                  </a:moveTo>
                  <a:lnTo>
                    <a:pt x="609600" y="1525651"/>
                  </a:lnTo>
                </a:path>
                <a:path w="2514600" h="3735704">
                  <a:moveTo>
                    <a:pt x="1828800" y="1524000"/>
                  </a:moveTo>
                  <a:lnTo>
                    <a:pt x="2438400" y="1525651"/>
                  </a:lnTo>
                </a:path>
                <a:path w="2514600" h="3735704">
                  <a:moveTo>
                    <a:pt x="76200" y="1828800"/>
                  </a:moveTo>
                  <a:lnTo>
                    <a:pt x="609600" y="1830451"/>
                  </a:lnTo>
                </a:path>
                <a:path w="2514600" h="3735704">
                  <a:moveTo>
                    <a:pt x="1828800" y="1828800"/>
                  </a:moveTo>
                  <a:lnTo>
                    <a:pt x="2438400" y="1830451"/>
                  </a:lnTo>
                </a:path>
                <a:path w="2514600" h="3735704">
                  <a:moveTo>
                    <a:pt x="76200" y="2133600"/>
                  </a:moveTo>
                  <a:lnTo>
                    <a:pt x="609600" y="2135251"/>
                  </a:lnTo>
                </a:path>
                <a:path w="2514600" h="3735704">
                  <a:moveTo>
                    <a:pt x="1828800" y="2133600"/>
                  </a:moveTo>
                  <a:lnTo>
                    <a:pt x="2438400" y="2135251"/>
                  </a:lnTo>
                </a:path>
                <a:path w="2514600" h="3735704">
                  <a:moveTo>
                    <a:pt x="76200" y="2514600"/>
                  </a:moveTo>
                  <a:lnTo>
                    <a:pt x="762000" y="2516124"/>
                  </a:lnTo>
                </a:path>
                <a:path w="2514600" h="3735704">
                  <a:moveTo>
                    <a:pt x="1676400" y="2514600"/>
                  </a:moveTo>
                  <a:lnTo>
                    <a:pt x="2362200" y="2516124"/>
                  </a:lnTo>
                </a:path>
                <a:path w="2514600" h="3735704">
                  <a:moveTo>
                    <a:pt x="76200" y="2895600"/>
                  </a:moveTo>
                  <a:lnTo>
                    <a:pt x="762000" y="2897124"/>
                  </a:lnTo>
                </a:path>
                <a:path w="2514600" h="3735704">
                  <a:moveTo>
                    <a:pt x="1676400" y="2895600"/>
                  </a:moveTo>
                  <a:lnTo>
                    <a:pt x="2362200" y="2897124"/>
                  </a:lnTo>
                </a:path>
                <a:path w="2514600" h="3735704">
                  <a:moveTo>
                    <a:pt x="0" y="3352800"/>
                  </a:moveTo>
                  <a:lnTo>
                    <a:pt x="762000" y="3354324"/>
                  </a:lnTo>
                </a:path>
                <a:path w="2514600" h="3735704">
                  <a:moveTo>
                    <a:pt x="1676400" y="3351276"/>
                  </a:moveTo>
                  <a:lnTo>
                    <a:pt x="2362200" y="3352800"/>
                  </a:lnTo>
                </a:path>
                <a:path w="2514600" h="3735704">
                  <a:moveTo>
                    <a:pt x="0" y="3733800"/>
                  </a:moveTo>
                  <a:lnTo>
                    <a:pt x="762000" y="3735324"/>
                  </a:lnTo>
                </a:path>
                <a:path w="2514600" h="3735704">
                  <a:moveTo>
                    <a:pt x="1676400" y="3733800"/>
                  </a:moveTo>
                  <a:lnTo>
                    <a:pt x="2362200" y="3735324"/>
                  </a:lnTo>
                </a:path>
                <a:path w="2514600" h="3735704">
                  <a:moveTo>
                    <a:pt x="76200" y="0"/>
                  </a:moveTo>
                  <a:lnTo>
                    <a:pt x="685800" y="1650"/>
                  </a:lnTo>
                </a:path>
                <a:path w="2514600" h="3735704">
                  <a:moveTo>
                    <a:pt x="1676400" y="0"/>
                  </a:moveTo>
                  <a:lnTo>
                    <a:pt x="2514600" y="1650"/>
                  </a:lnTo>
                </a:path>
                <a:path w="2514600" h="3735704">
                  <a:moveTo>
                    <a:pt x="914400" y="0"/>
                  </a:moveTo>
                  <a:lnTo>
                    <a:pt x="1447800" y="1650"/>
                  </a:lnTo>
                </a:path>
              </a:pathLst>
            </a:custGeom>
            <a:ln w="9144">
              <a:solidFill>
                <a:srgbClr val="497DBA"/>
              </a:solidFill>
            </a:ln>
          </p:spPr>
          <p:txBody>
            <a:bodyPr wrap="square" lIns="0" tIns="0" rIns="0" bIns="0" rtlCol="0"/>
            <a:lstStyle/>
            <a:p>
              <a:endParaRPr/>
            </a:p>
          </p:txBody>
        </p:sp>
        <p:sp>
          <p:nvSpPr>
            <p:cNvPr id="22" name="object 22"/>
            <p:cNvSpPr/>
            <p:nvPr/>
          </p:nvSpPr>
          <p:spPr>
            <a:xfrm>
              <a:off x="2971800" y="1143000"/>
              <a:ext cx="2286000" cy="1905"/>
            </a:xfrm>
            <a:custGeom>
              <a:avLst/>
              <a:gdLst/>
              <a:ahLst/>
              <a:cxnLst/>
              <a:rect l="l" t="t" r="r" b="b"/>
              <a:pathLst>
                <a:path w="2286000" h="1905">
                  <a:moveTo>
                    <a:pt x="0" y="0"/>
                  </a:moveTo>
                  <a:lnTo>
                    <a:pt x="2286000" y="1650"/>
                  </a:lnTo>
                </a:path>
              </a:pathLst>
            </a:custGeom>
            <a:ln w="9144">
              <a:solidFill>
                <a:srgbClr val="497DBA"/>
              </a:solidFill>
              <a:prstDash val="sysDashDot"/>
            </a:ln>
          </p:spPr>
          <p:txBody>
            <a:bodyPr wrap="square" lIns="0" tIns="0" rIns="0" bIns="0" rtlCol="0"/>
            <a:lstStyle/>
            <a:p>
              <a:endParaRPr/>
            </a:p>
          </p:txBody>
        </p:sp>
        <p:sp>
          <p:nvSpPr>
            <p:cNvPr id="23" name="object 23"/>
            <p:cNvSpPr/>
            <p:nvPr/>
          </p:nvSpPr>
          <p:spPr>
            <a:xfrm>
              <a:off x="2895600" y="1447800"/>
              <a:ext cx="2514600" cy="3430904"/>
            </a:xfrm>
            <a:custGeom>
              <a:avLst/>
              <a:gdLst/>
              <a:ahLst/>
              <a:cxnLst/>
              <a:rect l="l" t="t" r="r" b="b"/>
              <a:pathLst>
                <a:path w="2514600" h="3430904">
                  <a:moveTo>
                    <a:pt x="76200" y="0"/>
                  </a:moveTo>
                  <a:lnTo>
                    <a:pt x="685800" y="1650"/>
                  </a:lnTo>
                </a:path>
                <a:path w="2514600" h="3430904">
                  <a:moveTo>
                    <a:pt x="76200" y="304800"/>
                  </a:moveTo>
                  <a:lnTo>
                    <a:pt x="762000" y="306450"/>
                  </a:lnTo>
                </a:path>
                <a:path w="2514600" h="3430904">
                  <a:moveTo>
                    <a:pt x="1676400" y="304800"/>
                  </a:moveTo>
                  <a:lnTo>
                    <a:pt x="2514600" y="306450"/>
                  </a:lnTo>
                </a:path>
                <a:path w="2514600" h="3430904">
                  <a:moveTo>
                    <a:pt x="76200" y="609600"/>
                  </a:moveTo>
                  <a:lnTo>
                    <a:pt x="762000" y="611251"/>
                  </a:lnTo>
                </a:path>
                <a:path w="2514600" h="3430904">
                  <a:moveTo>
                    <a:pt x="1676400" y="609600"/>
                  </a:moveTo>
                  <a:lnTo>
                    <a:pt x="2286000" y="611251"/>
                  </a:lnTo>
                </a:path>
                <a:path w="2514600" h="3430904">
                  <a:moveTo>
                    <a:pt x="76200" y="914400"/>
                  </a:moveTo>
                  <a:lnTo>
                    <a:pt x="762000" y="916051"/>
                  </a:lnTo>
                </a:path>
                <a:path w="2514600" h="3430904">
                  <a:moveTo>
                    <a:pt x="1676400" y="914400"/>
                  </a:moveTo>
                  <a:lnTo>
                    <a:pt x="2286000" y="916051"/>
                  </a:lnTo>
                </a:path>
                <a:path w="2514600" h="3430904">
                  <a:moveTo>
                    <a:pt x="76200" y="1219200"/>
                  </a:moveTo>
                  <a:lnTo>
                    <a:pt x="609600" y="1220851"/>
                  </a:lnTo>
                </a:path>
                <a:path w="2514600" h="3430904">
                  <a:moveTo>
                    <a:pt x="1828800" y="1219200"/>
                  </a:moveTo>
                  <a:lnTo>
                    <a:pt x="2438400" y="1220851"/>
                  </a:lnTo>
                </a:path>
                <a:path w="2514600" h="3430904">
                  <a:moveTo>
                    <a:pt x="76200" y="1524000"/>
                  </a:moveTo>
                  <a:lnTo>
                    <a:pt x="609600" y="1525651"/>
                  </a:lnTo>
                </a:path>
                <a:path w="2514600" h="3430904">
                  <a:moveTo>
                    <a:pt x="1828800" y="1524000"/>
                  </a:moveTo>
                  <a:lnTo>
                    <a:pt x="2438400" y="1525651"/>
                  </a:lnTo>
                </a:path>
                <a:path w="2514600" h="3430904">
                  <a:moveTo>
                    <a:pt x="76200" y="1905000"/>
                  </a:moveTo>
                  <a:lnTo>
                    <a:pt x="685800" y="1906524"/>
                  </a:lnTo>
                </a:path>
                <a:path w="2514600" h="3430904">
                  <a:moveTo>
                    <a:pt x="1752600" y="1905000"/>
                  </a:moveTo>
                  <a:lnTo>
                    <a:pt x="2438400" y="1906524"/>
                  </a:lnTo>
                </a:path>
                <a:path w="2514600" h="3430904">
                  <a:moveTo>
                    <a:pt x="76200" y="2209800"/>
                  </a:moveTo>
                  <a:lnTo>
                    <a:pt x="762000" y="2211324"/>
                  </a:lnTo>
                </a:path>
                <a:path w="2514600" h="3430904">
                  <a:moveTo>
                    <a:pt x="1676400" y="2209800"/>
                  </a:moveTo>
                  <a:lnTo>
                    <a:pt x="2286000" y="2211324"/>
                  </a:lnTo>
                </a:path>
                <a:path w="2514600" h="3430904">
                  <a:moveTo>
                    <a:pt x="76200" y="2667000"/>
                  </a:moveTo>
                  <a:lnTo>
                    <a:pt x="762000" y="2668524"/>
                  </a:lnTo>
                </a:path>
                <a:path w="2514600" h="3430904">
                  <a:moveTo>
                    <a:pt x="1676400" y="2667000"/>
                  </a:moveTo>
                  <a:lnTo>
                    <a:pt x="2362200" y="2668524"/>
                  </a:lnTo>
                </a:path>
                <a:path w="2514600" h="3430904">
                  <a:moveTo>
                    <a:pt x="0" y="3048000"/>
                  </a:moveTo>
                  <a:lnTo>
                    <a:pt x="762000" y="3049524"/>
                  </a:lnTo>
                </a:path>
                <a:path w="2514600" h="3430904">
                  <a:moveTo>
                    <a:pt x="1676400" y="3048000"/>
                  </a:moveTo>
                  <a:lnTo>
                    <a:pt x="2362200" y="3049524"/>
                  </a:lnTo>
                </a:path>
                <a:path w="2514600" h="3430904">
                  <a:moveTo>
                    <a:pt x="0" y="3429000"/>
                  </a:moveTo>
                  <a:lnTo>
                    <a:pt x="1066800" y="3430524"/>
                  </a:lnTo>
                </a:path>
                <a:path w="2514600" h="3430904">
                  <a:moveTo>
                    <a:pt x="1295400" y="3429000"/>
                  </a:moveTo>
                  <a:lnTo>
                    <a:pt x="2362200" y="3430524"/>
                  </a:lnTo>
                </a:path>
              </a:pathLst>
            </a:custGeom>
            <a:ln w="9144">
              <a:solidFill>
                <a:srgbClr val="497DBA"/>
              </a:solidFill>
              <a:prstDash val="sysDashDotDot"/>
            </a:ln>
          </p:spPr>
          <p:txBody>
            <a:bodyPr wrap="square" lIns="0" tIns="0" rIns="0" bIns="0" rtlCol="0"/>
            <a:lstStyle/>
            <a:p>
              <a:endParaRPr/>
            </a:p>
          </p:txBody>
        </p:sp>
      </p:grpSp>
      <p:sp>
        <p:nvSpPr>
          <p:cNvPr id="24" name="object 24"/>
          <p:cNvSpPr/>
          <p:nvPr/>
        </p:nvSpPr>
        <p:spPr>
          <a:xfrm>
            <a:off x="2209800" y="2286000"/>
            <a:ext cx="152400" cy="838200"/>
          </a:xfrm>
          <a:custGeom>
            <a:avLst/>
            <a:gdLst/>
            <a:ahLst/>
            <a:cxnLst/>
            <a:rect l="l" t="t" r="r" b="b"/>
            <a:pathLst>
              <a:path w="152400" h="838200">
                <a:moveTo>
                  <a:pt x="152400" y="838200"/>
                </a:moveTo>
                <a:lnTo>
                  <a:pt x="122759" y="837197"/>
                </a:lnTo>
                <a:lnTo>
                  <a:pt x="98536" y="834469"/>
                </a:lnTo>
                <a:lnTo>
                  <a:pt x="82194" y="830431"/>
                </a:lnTo>
                <a:lnTo>
                  <a:pt x="76200" y="825500"/>
                </a:lnTo>
                <a:lnTo>
                  <a:pt x="76200" y="431800"/>
                </a:lnTo>
                <a:lnTo>
                  <a:pt x="70205" y="426868"/>
                </a:lnTo>
                <a:lnTo>
                  <a:pt x="53863" y="422830"/>
                </a:lnTo>
                <a:lnTo>
                  <a:pt x="29640" y="420102"/>
                </a:lnTo>
                <a:lnTo>
                  <a:pt x="0" y="419100"/>
                </a:lnTo>
                <a:lnTo>
                  <a:pt x="29640" y="418097"/>
                </a:lnTo>
                <a:lnTo>
                  <a:pt x="53863" y="415369"/>
                </a:lnTo>
                <a:lnTo>
                  <a:pt x="70205" y="411331"/>
                </a:lnTo>
                <a:lnTo>
                  <a:pt x="76200" y="406400"/>
                </a:lnTo>
                <a:lnTo>
                  <a:pt x="76200" y="12700"/>
                </a:lnTo>
                <a:lnTo>
                  <a:pt x="82194" y="7768"/>
                </a:lnTo>
                <a:lnTo>
                  <a:pt x="98536" y="3730"/>
                </a:lnTo>
                <a:lnTo>
                  <a:pt x="122759" y="1002"/>
                </a:lnTo>
                <a:lnTo>
                  <a:pt x="152400" y="0"/>
                </a:lnTo>
              </a:path>
            </a:pathLst>
          </a:custGeom>
          <a:ln w="9144">
            <a:solidFill>
              <a:srgbClr val="497DBA"/>
            </a:solidFill>
          </a:ln>
        </p:spPr>
        <p:txBody>
          <a:bodyPr wrap="square" lIns="0" tIns="0" rIns="0" bIns="0" rtlCol="0"/>
          <a:lstStyle/>
          <a:p>
            <a:endParaRPr/>
          </a:p>
        </p:txBody>
      </p:sp>
      <p:sp>
        <p:nvSpPr>
          <p:cNvPr id="25" name="object 25"/>
          <p:cNvSpPr/>
          <p:nvPr/>
        </p:nvSpPr>
        <p:spPr>
          <a:xfrm>
            <a:off x="2206751" y="3276600"/>
            <a:ext cx="155575" cy="914400"/>
          </a:xfrm>
          <a:custGeom>
            <a:avLst/>
            <a:gdLst/>
            <a:ahLst/>
            <a:cxnLst/>
            <a:rect l="l" t="t" r="r" b="b"/>
            <a:pathLst>
              <a:path w="155575" h="914400">
                <a:moveTo>
                  <a:pt x="155448" y="914400"/>
                </a:moveTo>
                <a:lnTo>
                  <a:pt x="125194" y="913376"/>
                </a:lnTo>
                <a:lnTo>
                  <a:pt x="100488" y="910589"/>
                </a:lnTo>
                <a:lnTo>
                  <a:pt x="83831" y="906470"/>
                </a:lnTo>
                <a:lnTo>
                  <a:pt x="77724" y="901445"/>
                </a:lnTo>
                <a:lnTo>
                  <a:pt x="77724" y="470154"/>
                </a:lnTo>
                <a:lnTo>
                  <a:pt x="71616" y="465129"/>
                </a:lnTo>
                <a:lnTo>
                  <a:pt x="54959" y="461010"/>
                </a:lnTo>
                <a:lnTo>
                  <a:pt x="30253" y="458223"/>
                </a:lnTo>
                <a:lnTo>
                  <a:pt x="0" y="457200"/>
                </a:lnTo>
                <a:lnTo>
                  <a:pt x="30253" y="456176"/>
                </a:lnTo>
                <a:lnTo>
                  <a:pt x="54959" y="453389"/>
                </a:lnTo>
                <a:lnTo>
                  <a:pt x="71616" y="449270"/>
                </a:lnTo>
                <a:lnTo>
                  <a:pt x="77724" y="444245"/>
                </a:lnTo>
                <a:lnTo>
                  <a:pt x="77724" y="12953"/>
                </a:lnTo>
                <a:lnTo>
                  <a:pt x="83831" y="7929"/>
                </a:lnTo>
                <a:lnTo>
                  <a:pt x="100488" y="3810"/>
                </a:lnTo>
                <a:lnTo>
                  <a:pt x="125194" y="1023"/>
                </a:lnTo>
                <a:lnTo>
                  <a:pt x="155448" y="0"/>
                </a:lnTo>
              </a:path>
            </a:pathLst>
          </a:custGeom>
          <a:ln w="9144">
            <a:solidFill>
              <a:srgbClr val="497DBA"/>
            </a:solidFill>
          </a:ln>
        </p:spPr>
        <p:txBody>
          <a:bodyPr wrap="square" lIns="0" tIns="0" rIns="0" bIns="0" rtlCol="0"/>
          <a:lstStyle/>
          <a:p>
            <a:endParaRPr/>
          </a:p>
        </p:txBody>
      </p:sp>
      <p:sp>
        <p:nvSpPr>
          <p:cNvPr id="26" name="object 26"/>
          <p:cNvSpPr txBox="1"/>
          <p:nvPr/>
        </p:nvSpPr>
        <p:spPr>
          <a:xfrm>
            <a:off x="1792067" y="2116073"/>
            <a:ext cx="250190" cy="927735"/>
          </a:xfrm>
          <a:prstGeom prst="rect">
            <a:avLst/>
          </a:prstGeom>
        </p:spPr>
        <p:txBody>
          <a:bodyPr vert="vert" wrap="square" lIns="0" tIns="0" rIns="0" bIns="0" rtlCol="0">
            <a:spAutoFit/>
          </a:bodyPr>
          <a:lstStyle/>
          <a:p>
            <a:pPr marL="12700">
              <a:lnSpc>
                <a:spcPts val="1839"/>
              </a:lnSpc>
            </a:pPr>
            <a:r>
              <a:rPr sz="1600" spc="-5" dirty="0">
                <a:latin typeface="Times New Roman"/>
                <a:cs typeface="Times New Roman"/>
              </a:rPr>
              <a:t>Evaporator</a:t>
            </a:r>
            <a:endParaRPr sz="1600">
              <a:latin typeface="Times New Roman"/>
              <a:cs typeface="Times New Roman"/>
            </a:endParaRPr>
          </a:p>
        </p:txBody>
      </p:sp>
      <p:sp>
        <p:nvSpPr>
          <p:cNvPr id="27" name="object 27"/>
          <p:cNvSpPr txBox="1"/>
          <p:nvPr/>
        </p:nvSpPr>
        <p:spPr>
          <a:xfrm>
            <a:off x="1792067" y="3511677"/>
            <a:ext cx="250190" cy="895350"/>
          </a:xfrm>
          <a:prstGeom prst="rect">
            <a:avLst/>
          </a:prstGeom>
        </p:spPr>
        <p:txBody>
          <a:bodyPr vert="vert" wrap="square" lIns="0" tIns="0" rIns="0" bIns="0" rtlCol="0">
            <a:spAutoFit/>
          </a:bodyPr>
          <a:lstStyle/>
          <a:p>
            <a:pPr marL="12700">
              <a:lnSpc>
                <a:spcPts val="1839"/>
              </a:lnSpc>
            </a:pPr>
            <a:r>
              <a:rPr sz="1600" spc="-5" dirty="0">
                <a:latin typeface="Times New Roman"/>
                <a:cs typeface="Times New Roman"/>
              </a:rPr>
              <a:t>Condenser</a:t>
            </a:r>
            <a:endParaRPr sz="1600">
              <a:latin typeface="Times New Roman"/>
              <a:cs typeface="Times New Roman"/>
            </a:endParaRPr>
          </a:p>
        </p:txBody>
      </p:sp>
      <p:sp>
        <p:nvSpPr>
          <p:cNvPr id="28" name="object 28"/>
          <p:cNvSpPr txBox="1"/>
          <p:nvPr/>
        </p:nvSpPr>
        <p:spPr>
          <a:xfrm>
            <a:off x="1602994" y="3075558"/>
            <a:ext cx="60134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En</a:t>
            </a:r>
            <a:r>
              <a:rPr sz="1600" dirty="0">
                <a:latin typeface="Times New Roman"/>
                <a:cs typeface="Times New Roman"/>
              </a:rPr>
              <a:t>g</a:t>
            </a:r>
            <a:r>
              <a:rPr sz="1600" spc="-5" dirty="0">
                <a:latin typeface="Times New Roman"/>
                <a:cs typeface="Times New Roman"/>
              </a:rPr>
              <a:t>ine</a:t>
            </a:r>
            <a:endParaRPr sz="1600">
              <a:latin typeface="Times New Roman"/>
              <a:cs typeface="Times New Roman"/>
            </a:endParaRPr>
          </a:p>
        </p:txBody>
      </p:sp>
      <p:grpSp>
        <p:nvGrpSpPr>
          <p:cNvPr id="29" name="object 29"/>
          <p:cNvGrpSpPr/>
          <p:nvPr/>
        </p:nvGrpSpPr>
        <p:grpSpPr>
          <a:xfrm>
            <a:off x="6015037" y="2822384"/>
            <a:ext cx="2595245" cy="2068195"/>
            <a:chOff x="6015037" y="2822384"/>
            <a:chExt cx="2595245" cy="2068195"/>
          </a:xfrm>
        </p:grpSpPr>
        <p:sp>
          <p:nvSpPr>
            <p:cNvPr id="30" name="object 30"/>
            <p:cNvSpPr/>
            <p:nvPr/>
          </p:nvSpPr>
          <p:spPr>
            <a:xfrm>
              <a:off x="6553962" y="2835402"/>
              <a:ext cx="365760" cy="365760"/>
            </a:xfrm>
            <a:custGeom>
              <a:avLst/>
              <a:gdLst/>
              <a:ahLst/>
              <a:cxnLst/>
              <a:rect l="l" t="t" r="r" b="b"/>
              <a:pathLst>
                <a:path w="365759" h="365760">
                  <a:moveTo>
                    <a:pt x="0" y="365760"/>
                  </a:moveTo>
                  <a:lnTo>
                    <a:pt x="365759" y="365760"/>
                  </a:lnTo>
                  <a:lnTo>
                    <a:pt x="365759" y="0"/>
                  </a:lnTo>
                  <a:lnTo>
                    <a:pt x="0" y="0"/>
                  </a:lnTo>
                  <a:lnTo>
                    <a:pt x="0" y="365760"/>
                  </a:lnTo>
                  <a:close/>
                </a:path>
              </a:pathLst>
            </a:custGeom>
            <a:ln w="25908">
              <a:solidFill>
                <a:srgbClr val="385D89"/>
              </a:solidFill>
            </a:ln>
          </p:spPr>
          <p:txBody>
            <a:bodyPr wrap="square" lIns="0" tIns="0" rIns="0" bIns="0" rtlCol="0"/>
            <a:lstStyle/>
            <a:p>
              <a:endParaRPr/>
            </a:p>
          </p:txBody>
        </p:sp>
        <p:sp>
          <p:nvSpPr>
            <p:cNvPr id="31" name="object 31"/>
            <p:cNvSpPr/>
            <p:nvPr/>
          </p:nvSpPr>
          <p:spPr>
            <a:xfrm>
              <a:off x="6918960" y="2971800"/>
              <a:ext cx="320675" cy="46355"/>
            </a:xfrm>
            <a:custGeom>
              <a:avLst/>
              <a:gdLst/>
              <a:ahLst/>
              <a:cxnLst/>
              <a:rect l="l" t="t" r="r" b="b"/>
              <a:pathLst>
                <a:path w="320675" h="46355">
                  <a:moveTo>
                    <a:pt x="0" y="45974"/>
                  </a:moveTo>
                  <a:lnTo>
                    <a:pt x="320675" y="0"/>
                  </a:lnTo>
                </a:path>
              </a:pathLst>
            </a:custGeom>
            <a:ln w="9143">
              <a:solidFill>
                <a:srgbClr val="497DBA"/>
              </a:solidFill>
            </a:ln>
          </p:spPr>
          <p:txBody>
            <a:bodyPr wrap="square" lIns="0" tIns="0" rIns="0" bIns="0" rtlCol="0"/>
            <a:lstStyle/>
            <a:p>
              <a:endParaRPr/>
            </a:p>
          </p:txBody>
        </p:sp>
        <p:sp>
          <p:nvSpPr>
            <p:cNvPr id="32" name="object 32"/>
            <p:cNvSpPr/>
            <p:nvPr/>
          </p:nvSpPr>
          <p:spPr>
            <a:xfrm>
              <a:off x="7237475" y="2973324"/>
              <a:ext cx="3175" cy="76200"/>
            </a:xfrm>
            <a:custGeom>
              <a:avLst/>
              <a:gdLst/>
              <a:ahLst/>
              <a:cxnLst/>
              <a:rect l="l" t="t" r="r" b="b"/>
              <a:pathLst>
                <a:path w="3175" h="76200">
                  <a:moveTo>
                    <a:pt x="1587" y="-4572"/>
                  </a:moveTo>
                  <a:lnTo>
                    <a:pt x="1587" y="80772"/>
                  </a:lnTo>
                </a:path>
              </a:pathLst>
            </a:custGeom>
            <a:ln w="12319">
              <a:solidFill>
                <a:srgbClr val="497DBA"/>
              </a:solidFill>
            </a:ln>
          </p:spPr>
          <p:txBody>
            <a:bodyPr wrap="square" lIns="0" tIns="0" rIns="0" bIns="0" rtlCol="0"/>
            <a:lstStyle/>
            <a:p>
              <a:endParaRPr/>
            </a:p>
          </p:txBody>
        </p:sp>
        <p:sp>
          <p:nvSpPr>
            <p:cNvPr id="33" name="object 33"/>
            <p:cNvSpPr/>
            <p:nvPr/>
          </p:nvSpPr>
          <p:spPr>
            <a:xfrm>
              <a:off x="7239000" y="3048000"/>
              <a:ext cx="762000" cy="1905"/>
            </a:xfrm>
            <a:custGeom>
              <a:avLst/>
              <a:gdLst/>
              <a:ahLst/>
              <a:cxnLst/>
              <a:rect l="l" t="t" r="r" b="b"/>
              <a:pathLst>
                <a:path w="762000" h="1905">
                  <a:moveTo>
                    <a:pt x="0" y="0"/>
                  </a:moveTo>
                  <a:lnTo>
                    <a:pt x="762000" y="1650"/>
                  </a:lnTo>
                </a:path>
              </a:pathLst>
            </a:custGeom>
            <a:ln w="9143">
              <a:solidFill>
                <a:srgbClr val="497DBA"/>
              </a:solidFill>
            </a:ln>
          </p:spPr>
          <p:txBody>
            <a:bodyPr wrap="square" lIns="0" tIns="0" rIns="0" bIns="0" rtlCol="0"/>
            <a:lstStyle/>
            <a:p>
              <a:endParaRPr/>
            </a:p>
          </p:txBody>
        </p:sp>
        <p:sp>
          <p:nvSpPr>
            <p:cNvPr id="34" name="object 34"/>
            <p:cNvSpPr/>
            <p:nvPr/>
          </p:nvSpPr>
          <p:spPr>
            <a:xfrm>
              <a:off x="7727442" y="3155442"/>
              <a:ext cx="274320" cy="731520"/>
            </a:xfrm>
            <a:custGeom>
              <a:avLst/>
              <a:gdLst/>
              <a:ahLst/>
              <a:cxnLst/>
              <a:rect l="l" t="t" r="r" b="b"/>
              <a:pathLst>
                <a:path w="274320" h="731520">
                  <a:moveTo>
                    <a:pt x="274319" y="0"/>
                  </a:moveTo>
                  <a:lnTo>
                    <a:pt x="274319" y="731520"/>
                  </a:lnTo>
                  <a:lnTo>
                    <a:pt x="0" y="585216"/>
                  </a:lnTo>
                  <a:lnTo>
                    <a:pt x="0" y="146304"/>
                  </a:lnTo>
                  <a:lnTo>
                    <a:pt x="274319" y="0"/>
                  </a:lnTo>
                  <a:close/>
                </a:path>
              </a:pathLst>
            </a:custGeom>
            <a:ln w="25908">
              <a:solidFill>
                <a:srgbClr val="385D89"/>
              </a:solidFill>
            </a:ln>
          </p:spPr>
          <p:txBody>
            <a:bodyPr wrap="square" lIns="0" tIns="0" rIns="0" bIns="0" rtlCol="0"/>
            <a:lstStyle/>
            <a:p>
              <a:endParaRPr/>
            </a:p>
          </p:txBody>
        </p:sp>
        <p:sp>
          <p:nvSpPr>
            <p:cNvPr id="35" name="object 35"/>
            <p:cNvSpPr/>
            <p:nvPr/>
          </p:nvSpPr>
          <p:spPr>
            <a:xfrm>
              <a:off x="8260842" y="3384041"/>
              <a:ext cx="274320" cy="274320"/>
            </a:xfrm>
            <a:custGeom>
              <a:avLst/>
              <a:gdLst/>
              <a:ahLst/>
              <a:cxnLst/>
              <a:rect l="l" t="t" r="r" b="b"/>
              <a:pathLst>
                <a:path w="274320" h="274320">
                  <a:moveTo>
                    <a:pt x="0" y="137160"/>
                  </a:moveTo>
                  <a:lnTo>
                    <a:pt x="6998" y="93829"/>
                  </a:lnTo>
                  <a:lnTo>
                    <a:pt x="26481" y="56180"/>
                  </a:lnTo>
                  <a:lnTo>
                    <a:pt x="56180" y="26481"/>
                  </a:lnTo>
                  <a:lnTo>
                    <a:pt x="93829" y="6998"/>
                  </a:lnTo>
                  <a:lnTo>
                    <a:pt x="137159" y="0"/>
                  </a:lnTo>
                  <a:lnTo>
                    <a:pt x="180490" y="6998"/>
                  </a:lnTo>
                  <a:lnTo>
                    <a:pt x="218139" y="26481"/>
                  </a:lnTo>
                  <a:lnTo>
                    <a:pt x="247838" y="56180"/>
                  </a:lnTo>
                  <a:lnTo>
                    <a:pt x="267321" y="93829"/>
                  </a:lnTo>
                  <a:lnTo>
                    <a:pt x="274319" y="137160"/>
                  </a:lnTo>
                  <a:lnTo>
                    <a:pt x="267321" y="180490"/>
                  </a:lnTo>
                  <a:lnTo>
                    <a:pt x="247838" y="218139"/>
                  </a:lnTo>
                  <a:lnTo>
                    <a:pt x="218139" y="247838"/>
                  </a:lnTo>
                  <a:lnTo>
                    <a:pt x="180490" y="267321"/>
                  </a:lnTo>
                  <a:lnTo>
                    <a:pt x="137159" y="274320"/>
                  </a:lnTo>
                  <a:lnTo>
                    <a:pt x="93829" y="267321"/>
                  </a:lnTo>
                  <a:lnTo>
                    <a:pt x="56180" y="247838"/>
                  </a:lnTo>
                  <a:lnTo>
                    <a:pt x="26481" y="218139"/>
                  </a:lnTo>
                  <a:lnTo>
                    <a:pt x="6998" y="180490"/>
                  </a:lnTo>
                  <a:lnTo>
                    <a:pt x="0" y="137160"/>
                  </a:lnTo>
                  <a:close/>
                </a:path>
              </a:pathLst>
            </a:custGeom>
            <a:ln w="25908">
              <a:solidFill>
                <a:srgbClr val="385D89"/>
              </a:solidFill>
            </a:ln>
          </p:spPr>
          <p:txBody>
            <a:bodyPr wrap="square" lIns="0" tIns="0" rIns="0" bIns="0" rtlCol="0"/>
            <a:lstStyle/>
            <a:p>
              <a:endParaRPr/>
            </a:p>
          </p:txBody>
        </p:sp>
        <p:sp>
          <p:nvSpPr>
            <p:cNvPr id="36" name="object 36"/>
            <p:cNvSpPr/>
            <p:nvPr/>
          </p:nvSpPr>
          <p:spPr>
            <a:xfrm>
              <a:off x="8001000" y="3520440"/>
              <a:ext cx="259079" cy="1905"/>
            </a:xfrm>
            <a:custGeom>
              <a:avLst/>
              <a:gdLst/>
              <a:ahLst/>
              <a:cxnLst/>
              <a:rect l="l" t="t" r="r" b="b"/>
              <a:pathLst>
                <a:path w="259079" h="1904">
                  <a:moveTo>
                    <a:pt x="0" y="0"/>
                  </a:moveTo>
                  <a:lnTo>
                    <a:pt x="258825" y="1650"/>
                  </a:lnTo>
                </a:path>
              </a:pathLst>
            </a:custGeom>
            <a:ln w="9144">
              <a:solidFill>
                <a:srgbClr val="497DBA"/>
              </a:solidFill>
            </a:ln>
          </p:spPr>
          <p:txBody>
            <a:bodyPr wrap="square" lIns="0" tIns="0" rIns="0" bIns="0" rtlCol="0"/>
            <a:lstStyle/>
            <a:p>
              <a:endParaRPr/>
            </a:p>
          </p:txBody>
        </p:sp>
        <p:sp>
          <p:nvSpPr>
            <p:cNvPr id="37" name="object 37"/>
            <p:cNvSpPr/>
            <p:nvPr/>
          </p:nvSpPr>
          <p:spPr>
            <a:xfrm>
              <a:off x="7999476" y="3049524"/>
              <a:ext cx="3175" cy="152400"/>
            </a:xfrm>
            <a:custGeom>
              <a:avLst/>
              <a:gdLst/>
              <a:ahLst/>
              <a:cxnLst/>
              <a:rect l="l" t="t" r="r" b="b"/>
              <a:pathLst>
                <a:path w="3175" h="152400">
                  <a:moveTo>
                    <a:pt x="3175" y="0"/>
                  </a:moveTo>
                  <a:lnTo>
                    <a:pt x="0" y="152400"/>
                  </a:lnTo>
                </a:path>
              </a:pathLst>
            </a:custGeom>
            <a:ln w="9144">
              <a:solidFill>
                <a:srgbClr val="497DBA"/>
              </a:solidFill>
            </a:ln>
          </p:spPr>
          <p:txBody>
            <a:bodyPr wrap="square" lIns="0" tIns="0" rIns="0" bIns="0" rtlCol="0"/>
            <a:lstStyle/>
            <a:p>
              <a:endParaRPr/>
            </a:p>
          </p:txBody>
        </p:sp>
        <p:sp>
          <p:nvSpPr>
            <p:cNvPr id="38" name="object 38"/>
            <p:cNvSpPr/>
            <p:nvPr/>
          </p:nvSpPr>
          <p:spPr>
            <a:xfrm>
              <a:off x="6019800" y="3017520"/>
              <a:ext cx="533400" cy="30480"/>
            </a:xfrm>
            <a:custGeom>
              <a:avLst/>
              <a:gdLst/>
              <a:ahLst/>
              <a:cxnLst/>
              <a:rect l="l" t="t" r="r" b="b"/>
              <a:pathLst>
                <a:path w="533400" h="30480">
                  <a:moveTo>
                    <a:pt x="533400" y="0"/>
                  </a:moveTo>
                  <a:lnTo>
                    <a:pt x="0" y="30099"/>
                  </a:lnTo>
                </a:path>
              </a:pathLst>
            </a:custGeom>
            <a:ln w="9144">
              <a:solidFill>
                <a:srgbClr val="497DBA"/>
              </a:solidFill>
            </a:ln>
          </p:spPr>
          <p:txBody>
            <a:bodyPr wrap="square" lIns="0" tIns="0" rIns="0" bIns="0" rtlCol="0"/>
            <a:lstStyle/>
            <a:p>
              <a:endParaRPr/>
            </a:p>
          </p:txBody>
        </p:sp>
        <p:sp>
          <p:nvSpPr>
            <p:cNvPr id="39" name="object 39"/>
            <p:cNvSpPr/>
            <p:nvPr/>
          </p:nvSpPr>
          <p:spPr>
            <a:xfrm>
              <a:off x="6019800" y="3049524"/>
              <a:ext cx="1905" cy="1675130"/>
            </a:xfrm>
            <a:custGeom>
              <a:avLst/>
              <a:gdLst/>
              <a:ahLst/>
              <a:cxnLst/>
              <a:rect l="l" t="t" r="r" b="b"/>
              <a:pathLst>
                <a:path w="1904" h="1675129">
                  <a:moveTo>
                    <a:pt x="1650" y="0"/>
                  </a:moveTo>
                  <a:lnTo>
                    <a:pt x="0" y="1674749"/>
                  </a:lnTo>
                </a:path>
              </a:pathLst>
            </a:custGeom>
            <a:ln w="9144">
              <a:solidFill>
                <a:srgbClr val="497DBA"/>
              </a:solidFill>
            </a:ln>
          </p:spPr>
          <p:txBody>
            <a:bodyPr wrap="square" lIns="0" tIns="0" rIns="0" bIns="0" rtlCol="0"/>
            <a:lstStyle/>
            <a:p>
              <a:endParaRPr/>
            </a:p>
          </p:txBody>
        </p:sp>
        <p:sp>
          <p:nvSpPr>
            <p:cNvPr id="40" name="object 40"/>
            <p:cNvSpPr/>
            <p:nvPr/>
          </p:nvSpPr>
          <p:spPr>
            <a:xfrm>
              <a:off x="6706362" y="4603242"/>
              <a:ext cx="274320" cy="274320"/>
            </a:xfrm>
            <a:custGeom>
              <a:avLst/>
              <a:gdLst/>
              <a:ahLst/>
              <a:cxnLst/>
              <a:rect l="l" t="t" r="r" b="b"/>
              <a:pathLst>
                <a:path w="274320" h="274320">
                  <a:moveTo>
                    <a:pt x="0" y="137159"/>
                  </a:moveTo>
                  <a:lnTo>
                    <a:pt x="6998" y="93829"/>
                  </a:lnTo>
                  <a:lnTo>
                    <a:pt x="26481" y="56180"/>
                  </a:lnTo>
                  <a:lnTo>
                    <a:pt x="56180" y="26481"/>
                  </a:lnTo>
                  <a:lnTo>
                    <a:pt x="93829" y="6998"/>
                  </a:lnTo>
                  <a:lnTo>
                    <a:pt x="137160" y="0"/>
                  </a:lnTo>
                  <a:lnTo>
                    <a:pt x="180490" y="6998"/>
                  </a:lnTo>
                  <a:lnTo>
                    <a:pt x="218139" y="26481"/>
                  </a:lnTo>
                  <a:lnTo>
                    <a:pt x="247838" y="56180"/>
                  </a:lnTo>
                  <a:lnTo>
                    <a:pt x="267321" y="93829"/>
                  </a:lnTo>
                  <a:lnTo>
                    <a:pt x="274320" y="137159"/>
                  </a:lnTo>
                  <a:lnTo>
                    <a:pt x="267321" y="180490"/>
                  </a:lnTo>
                  <a:lnTo>
                    <a:pt x="247838" y="218139"/>
                  </a:lnTo>
                  <a:lnTo>
                    <a:pt x="218139" y="247838"/>
                  </a:lnTo>
                  <a:lnTo>
                    <a:pt x="180490" y="267321"/>
                  </a:lnTo>
                  <a:lnTo>
                    <a:pt x="137160" y="274319"/>
                  </a:lnTo>
                  <a:lnTo>
                    <a:pt x="93829" y="267321"/>
                  </a:lnTo>
                  <a:lnTo>
                    <a:pt x="56180" y="247838"/>
                  </a:lnTo>
                  <a:lnTo>
                    <a:pt x="26481" y="218139"/>
                  </a:lnTo>
                  <a:lnTo>
                    <a:pt x="6998" y="180490"/>
                  </a:lnTo>
                  <a:lnTo>
                    <a:pt x="0" y="137159"/>
                  </a:lnTo>
                  <a:close/>
                </a:path>
              </a:pathLst>
            </a:custGeom>
            <a:ln w="25907">
              <a:solidFill>
                <a:srgbClr val="385D89"/>
              </a:solidFill>
            </a:ln>
          </p:spPr>
          <p:txBody>
            <a:bodyPr wrap="square" lIns="0" tIns="0" rIns="0" bIns="0" rtlCol="0"/>
            <a:lstStyle/>
            <a:p>
              <a:endParaRPr/>
            </a:p>
          </p:txBody>
        </p:sp>
        <p:sp>
          <p:nvSpPr>
            <p:cNvPr id="41" name="object 41"/>
            <p:cNvSpPr/>
            <p:nvPr/>
          </p:nvSpPr>
          <p:spPr>
            <a:xfrm>
              <a:off x="6019800" y="4724400"/>
              <a:ext cx="685800" cy="15875"/>
            </a:xfrm>
            <a:custGeom>
              <a:avLst/>
              <a:gdLst/>
              <a:ahLst/>
              <a:cxnLst/>
              <a:rect l="l" t="t" r="r" b="b"/>
              <a:pathLst>
                <a:path w="685800" h="15875">
                  <a:moveTo>
                    <a:pt x="0" y="0"/>
                  </a:moveTo>
                  <a:lnTo>
                    <a:pt x="685800" y="15875"/>
                  </a:lnTo>
                </a:path>
              </a:pathLst>
            </a:custGeom>
            <a:ln w="9144">
              <a:solidFill>
                <a:srgbClr val="497DBA"/>
              </a:solidFill>
            </a:ln>
          </p:spPr>
          <p:txBody>
            <a:bodyPr wrap="square" lIns="0" tIns="0" rIns="0" bIns="0" rtlCol="0"/>
            <a:lstStyle/>
            <a:p>
              <a:endParaRPr/>
            </a:p>
          </p:txBody>
        </p:sp>
        <p:sp>
          <p:nvSpPr>
            <p:cNvPr id="42" name="object 42"/>
            <p:cNvSpPr/>
            <p:nvPr/>
          </p:nvSpPr>
          <p:spPr>
            <a:xfrm>
              <a:off x="7849361" y="4191761"/>
              <a:ext cx="274320" cy="274320"/>
            </a:xfrm>
            <a:custGeom>
              <a:avLst/>
              <a:gdLst/>
              <a:ahLst/>
              <a:cxnLst/>
              <a:rect l="l" t="t" r="r" b="b"/>
              <a:pathLst>
                <a:path w="274320" h="274320">
                  <a:moveTo>
                    <a:pt x="0" y="137160"/>
                  </a:moveTo>
                  <a:lnTo>
                    <a:pt x="6998" y="93829"/>
                  </a:lnTo>
                  <a:lnTo>
                    <a:pt x="26481" y="56180"/>
                  </a:lnTo>
                  <a:lnTo>
                    <a:pt x="56180" y="26481"/>
                  </a:lnTo>
                  <a:lnTo>
                    <a:pt x="93829" y="6998"/>
                  </a:lnTo>
                  <a:lnTo>
                    <a:pt x="137160" y="0"/>
                  </a:lnTo>
                  <a:lnTo>
                    <a:pt x="180490" y="6998"/>
                  </a:lnTo>
                  <a:lnTo>
                    <a:pt x="218139" y="26481"/>
                  </a:lnTo>
                  <a:lnTo>
                    <a:pt x="247838" y="56180"/>
                  </a:lnTo>
                  <a:lnTo>
                    <a:pt x="267321" y="93829"/>
                  </a:lnTo>
                  <a:lnTo>
                    <a:pt x="274320" y="137160"/>
                  </a:lnTo>
                  <a:lnTo>
                    <a:pt x="267321" y="180490"/>
                  </a:lnTo>
                  <a:lnTo>
                    <a:pt x="247838" y="218139"/>
                  </a:lnTo>
                  <a:lnTo>
                    <a:pt x="218139" y="247838"/>
                  </a:lnTo>
                  <a:lnTo>
                    <a:pt x="180490" y="267321"/>
                  </a:lnTo>
                  <a:lnTo>
                    <a:pt x="137160" y="274319"/>
                  </a:lnTo>
                  <a:lnTo>
                    <a:pt x="93829" y="267321"/>
                  </a:lnTo>
                  <a:lnTo>
                    <a:pt x="56180" y="247838"/>
                  </a:lnTo>
                  <a:lnTo>
                    <a:pt x="26481" y="218139"/>
                  </a:lnTo>
                  <a:lnTo>
                    <a:pt x="6998" y="180490"/>
                  </a:lnTo>
                  <a:lnTo>
                    <a:pt x="0" y="137160"/>
                  </a:lnTo>
                  <a:close/>
                </a:path>
              </a:pathLst>
            </a:custGeom>
            <a:ln w="25907">
              <a:solidFill>
                <a:srgbClr val="385D89"/>
              </a:solidFill>
            </a:ln>
          </p:spPr>
          <p:txBody>
            <a:bodyPr wrap="square" lIns="0" tIns="0" rIns="0" bIns="0" rtlCol="0"/>
            <a:lstStyle/>
            <a:p>
              <a:endParaRPr/>
            </a:p>
          </p:txBody>
        </p:sp>
        <p:sp>
          <p:nvSpPr>
            <p:cNvPr id="43" name="object 43"/>
            <p:cNvSpPr/>
            <p:nvPr/>
          </p:nvSpPr>
          <p:spPr>
            <a:xfrm>
              <a:off x="7985760" y="4465320"/>
              <a:ext cx="15875" cy="259079"/>
            </a:xfrm>
            <a:custGeom>
              <a:avLst/>
              <a:gdLst/>
              <a:ahLst/>
              <a:cxnLst/>
              <a:rect l="l" t="t" r="r" b="b"/>
              <a:pathLst>
                <a:path w="15875" h="259079">
                  <a:moveTo>
                    <a:pt x="0" y="0"/>
                  </a:moveTo>
                  <a:lnTo>
                    <a:pt x="15875" y="258698"/>
                  </a:lnTo>
                </a:path>
              </a:pathLst>
            </a:custGeom>
            <a:ln w="9144">
              <a:solidFill>
                <a:srgbClr val="497DBA"/>
              </a:solidFill>
            </a:ln>
          </p:spPr>
          <p:txBody>
            <a:bodyPr wrap="square" lIns="0" tIns="0" rIns="0" bIns="0" rtlCol="0"/>
            <a:lstStyle/>
            <a:p>
              <a:endParaRPr/>
            </a:p>
          </p:txBody>
        </p:sp>
        <p:sp>
          <p:nvSpPr>
            <p:cNvPr id="44" name="object 44"/>
            <p:cNvSpPr/>
            <p:nvPr/>
          </p:nvSpPr>
          <p:spPr>
            <a:xfrm>
              <a:off x="6781800" y="4672838"/>
              <a:ext cx="1219200" cy="103505"/>
            </a:xfrm>
            <a:custGeom>
              <a:avLst/>
              <a:gdLst/>
              <a:ahLst/>
              <a:cxnLst/>
              <a:rect l="l" t="t" r="r" b="b"/>
              <a:pathLst>
                <a:path w="1219200" h="103504">
                  <a:moveTo>
                    <a:pt x="88646" y="0"/>
                  </a:moveTo>
                  <a:lnTo>
                    <a:pt x="0" y="51562"/>
                  </a:lnTo>
                  <a:lnTo>
                    <a:pt x="88519" y="103378"/>
                  </a:lnTo>
                  <a:lnTo>
                    <a:pt x="92455" y="102362"/>
                  </a:lnTo>
                  <a:lnTo>
                    <a:pt x="96011" y="96266"/>
                  </a:lnTo>
                  <a:lnTo>
                    <a:pt x="94996" y="92456"/>
                  </a:lnTo>
                  <a:lnTo>
                    <a:pt x="35994" y="57944"/>
                  </a:lnTo>
                  <a:lnTo>
                    <a:pt x="12573" y="57912"/>
                  </a:lnTo>
                  <a:lnTo>
                    <a:pt x="12573" y="45212"/>
                  </a:lnTo>
                  <a:lnTo>
                    <a:pt x="36087" y="45212"/>
                  </a:lnTo>
                  <a:lnTo>
                    <a:pt x="92075" y="12700"/>
                  </a:lnTo>
                  <a:lnTo>
                    <a:pt x="94996" y="10922"/>
                  </a:lnTo>
                  <a:lnTo>
                    <a:pt x="96139" y="7112"/>
                  </a:lnTo>
                  <a:lnTo>
                    <a:pt x="92582" y="1016"/>
                  </a:lnTo>
                  <a:lnTo>
                    <a:pt x="88646" y="0"/>
                  </a:lnTo>
                  <a:close/>
                </a:path>
                <a:path w="1219200" h="103504">
                  <a:moveTo>
                    <a:pt x="36032" y="45244"/>
                  </a:moveTo>
                  <a:lnTo>
                    <a:pt x="25118" y="51581"/>
                  </a:lnTo>
                  <a:lnTo>
                    <a:pt x="35994" y="57944"/>
                  </a:lnTo>
                  <a:lnTo>
                    <a:pt x="1219200" y="59562"/>
                  </a:lnTo>
                  <a:lnTo>
                    <a:pt x="1219200" y="46862"/>
                  </a:lnTo>
                  <a:lnTo>
                    <a:pt x="36032" y="45244"/>
                  </a:lnTo>
                  <a:close/>
                </a:path>
                <a:path w="1219200" h="103504">
                  <a:moveTo>
                    <a:pt x="12573" y="45212"/>
                  </a:moveTo>
                  <a:lnTo>
                    <a:pt x="12573" y="57912"/>
                  </a:lnTo>
                  <a:lnTo>
                    <a:pt x="35994" y="57944"/>
                  </a:lnTo>
                  <a:lnTo>
                    <a:pt x="34420" y="57023"/>
                  </a:lnTo>
                  <a:lnTo>
                    <a:pt x="15748" y="57023"/>
                  </a:lnTo>
                  <a:lnTo>
                    <a:pt x="15748" y="46100"/>
                  </a:lnTo>
                  <a:lnTo>
                    <a:pt x="34556" y="46100"/>
                  </a:lnTo>
                  <a:lnTo>
                    <a:pt x="36032" y="45244"/>
                  </a:lnTo>
                  <a:lnTo>
                    <a:pt x="12573" y="45212"/>
                  </a:lnTo>
                  <a:close/>
                </a:path>
                <a:path w="1219200" h="103504">
                  <a:moveTo>
                    <a:pt x="15748" y="46100"/>
                  </a:moveTo>
                  <a:lnTo>
                    <a:pt x="15748" y="57023"/>
                  </a:lnTo>
                  <a:lnTo>
                    <a:pt x="25118" y="51581"/>
                  </a:lnTo>
                  <a:lnTo>
                    <a:pt x="15748" y="46100"/>
                  </a:lnTo>
                  <a:close/>
                </a:path>
                <a:path w="1219200" h="103504">
                  <a:moveTo>
                    <a:pt x="25118" y="51581"/>
                  </a:moveTo>
                  <a:lnTo>
                    <a:pt x="15748" y="57023"/>
                  </a:lnTo>
                  <a:lnTo>
                    <a:pt x="34420" y="57023"/>
                  </a:lnTo>
                  <a:lnTo>
                    <a:pt x="25118" y="51581"/>
                  </a:lnTo>
                  <a:close/>
                </a:path>
                <a:path w="1219200" h="103504">
                  <a:moveTo>
                    <a:pt x="34556" y="46100"/>
                  </a:moveTo>
                  <a:lnTo>
                    <a:pt x="15748" y="46100"/>
                  </a:lnTo>
                  <a:lnTo>
                    <a:pt x="25118" y="51581"/>
                  </a:lnTo>
                  <a:lnTo>
                    <a:pt x="34556" y="46100"/>
                  </a:lnTo>
                  <a:close/>
                </a:path>
                <a:path w="1219200" h="103504">
                  <a:moveTo>
                    <a:pt x="36087" y="45212"/>
                  </a:moveTo>
                  <a:lnTo>
                    <a:pt x="12573" y="45212"/>
                  </a:lnTo>
                  <a:lnTo>
                    <a:pt x="36032" y="45244"/>
                  </a:lnTo>
                  <a:close/>
                </a:path>
              </a:pathLst>
            </a:custGeom>
            <a:solidFill>
              <a:srgbClr val="497DBA"/>
            </a:solidFill>
          </p:spPr>
          <p:txBody>
            <a:bodyPr wrap="square" lIns="0" tIns="0" rIns="0" bIns="0" rtlCol="0"/>
            <a:lstStyle/>
            <a:p>
              <a:endParaRPr/>
            </a:p>
          </p:txBody>
        </p:sp>
        <p:sp>
          <p:nvSpPr>
            <p:cNvPr id="45" name="object 45"/>
            <p:cNvSpPr/>
            <p:nvPr/>
          </p:nvSpPr>
          <p:spPr>
            <a:xfrm>
              <a:off x="7907089" y="4114800"/>
              <a:ext cx="398780" cy="258445"/>
            </a:xfrm>
            <a:custGeom>
              <a:avLst/>
              <a:gdLst/>
              <a:ahLst/>
              <a:cxnLst/>
              <a:rect l="l" t="t" r="r" b="b"/>
              <a:pathLst>
                <a:path w="398779" h="258445">
                  <a:moveTo>
                    <a:pt x="398710" y="0"/>
                  </a:moveTo>
                  <a:lnTo>
                    <a:pt x="330495" y="15033"/>
                  </a:lnTo>
                  <a:lnTo>
                    <a:pt x="293358" y="23877"/>
                  </a:lnTo>
                  <a:lnTo>
                    <a:pt x="250834" y="36429"/>
                  </a:lnTo>
                  <a:lnTo>
                    <a:pt x="240341" y="40862"/>
                  </a:lnTo>
                  <a:lnTo>
                    <a:pt x="229848" y="45247"/>
                  </a:lnTo>
                  <a:lnTo>
                    <a:pt x="219259" y="48894"/>
                  </a:lnTo>
                  <a:lnTo>
                    <a:pt x="187436" y="56191"/>
                  </a:lnTo>
                  <a:lnTo>
                    <a:pt x="155362" y="61928"/>
                  </a:lnTo>
                  <a:lnTo>
                    <a:pt x="123551" y="69308"/>
                  </a:lnTo>
                  <a:lnTo>
                    <a:pt x="92513" y="81533"/>
                  </a:lnTo>
                  <a:lnTo>
                    <a:pt x="29267" y="114173"/>
                  </a:lnTo>
                  <a:lnTo>
                    <a:pt x="36958" y="123005"/>
                  </a:lnTo>
                  <a:lnTo>
                    <a:pt x="44507" y="132254"/>
                  </a:lnTo>
                  <a:lnTo>
                    <a:pt x="52341" y="140622"/>
                  </a:lnTo>
                  <a:lnTo>
                    <a:pt x="60890" y="146812"/>
                  </a:lnTo>
                  <a:lnTo>
                    <a:pt x="76846" y="151173"/>
                  </a:lnTo>
                  <a:lnTo>
                    <a:pt x="93481" y="151987"/>
                  </a:lnTo>
                  <a:lnTo>
                    <a:pt x="109664" y="154277"/>
                  </a:lnTo>
                  <a:lnTo>
                    <a:pt x="124263" y="163068"/>
                  </a:lnTo>
                  <a:lnTo>
                    <a:pt x="124731" y="168967"/>
                  </a:lnTo>
                  <a:lnTo>
                    <a:pt x="115913" y="173021"/>
                  </a:lnTo>
                  <a:lnTo>
                    <a:pt x="103332" y="176194"/>
                  </a:lnTo>
                  <a:lnTo>
                    <a:pt x="92513" y="179450"/>
                  </a:lnTo>
                  <a:lnTo>
                    <a:pt x="82067" y="183794"/>
                  </a:lnTo>
                  <a:lnTo>
                    <a:pt x="71526" y="187817"/>
                  </a:lnTo>
                  <a:lnTo>
                    <a:pt x="60938" y="191720"/>
                  </a:lnTo>
                  <a:lnTo>
                    <a:pt x="50349" y="195706"/>
                  </a:lnTo>
                  <a:lnTo>
                    <a:pt x="24591" y="222158"/>
                  </a:lnTo>
                  <a:lnTo>
                    <a:pt x="7710" y="240369"/>
                  </a:lnTo>
                  <a:lnTo>
                    <a:pt x="0" y="251617"/>
                  </a:lnTo>
                  <a:lnTo>
                    <a:pt x="1754" y="257184"/>
                  </a:lnTo>
                  <a:lnTo>
                    <a:pt x="13267" y="258350"/>
                  </a:lnTo>
                  <a:lnTo>
                    <a:pt x="34831" y="256395"/>
                  </a:lnTo>
                  <a:lnTo>
                    <a:pt x="66742" y="252598"/>
                  </a:lnTo>
                  <a:lnTo>
                    <a:pt x="109292" y="248240"/>
                  </a:lnTo>
                  <a:lnTo>
                    <a:pt x="162774" y="244601"/>
                  </a:lnTo>
                  <a:lnTo>
                    <a:pt x="227484" y="242962"/>
                  </a:lnTo>
                  <a:lnTo>
                    <a:pt x="303714" y="244601"/>
                  </a:lnTo>
                  <a:lnTo>
                    <a:pt x="322193" y="245084"/>
                  </a:lnTo>
                  <a:lnTo>
                    <a:pt x="340671" y="245030"/>
                  </a:lnTo>
                  <a:lnTo>
                    <a:pt x="359150" y="244762"/>
                  </a:lnTo>
                  <a:lnTo>
                    <a:pt x="377628" y="244601"/>
                  </a:lnTo>
                </a:path>
              </a:pathLst>
            </a:custGeom>
            <a:ln w="9144">
              <a:solidFill>
                <a:srgbClr val="497DBA"/>
              </a:solidFill>
            </a:ln>
          </p:spPr>
          <p:txBody>
            <a:bodyPr wrap="square" lIns="0" tIns="0" rIns="0" bIns="0" rtlCol="0"/>
            <a:lstStyle/>
            <a:p>
              <a:endParaRPr/>
            </a:p>
          </p:txBody>
        </p:sp>
        <p:pic>
          <p:nvPicPr>
            <p:cNvPr id="46" name="object 46"/>
            <p:cNvPicPr/>
            <p:nvPr/>
          </p:nvPicPr>
          <p:blipFill>
            <a:blip r:embed="rId2" cstate="print"/>
            <a:stretch>
              <a:fillRect/>
            </a:stretch>
          </p:blipFill>
          <p:spPr>
            <a:xfrm>
              <a:off x="8305800" y="4032630"/>
              <a:ext cx="230631" cy="103250"/>
            </a:xfrm>
            <a:prstGeom prst="rect">
              <a:avLst/>
            </a:prstGeom>
          </p:spPr>
        </p:pic>
        <p:sp>
          <p:nvSpPr>
            <p:cNvPr id="47" name="object 47"/>
            <p:cNvSpPr/>
            <p:nvPr/>
          </p:nvSpPr>
          <p:spPr>
            <a:xfrm>
              <a:off x="6502019" y="3276472"/>
              <a:ext cx="2108200" cy="1177925"/>
            </a:xfrm>
            <a:custGeom>
              <a:avLst/>
              <a:gdLst/>
              <a:ahLst/>
              <a:cxnLst/>
              <a:rect l="l" t="t" r="r" b="b"/>
              <a:pathLst>
                <a:path w="2108200" h="1177925">
                  <a:moveTo>
                    <a:pt x="103378" y="216535"/>
                  </a:moveTo>
                  <a:lnTo>
                    <a:pt x="102362" y="212725"/>
                  </a:lnTo>
                  <a:lnTo>
                    <a:pt x="96253" y="209169"/>
                  </a:lnTo>
                  <a:lnTo>
                    <a:pt x="92456" y="210185"/>
                  </a:lnTo>
                  <a:lnTo>
                    <a:pt x="90678" y="213106"/>
                  </a:lnTo>
                  <a:lnTo>
                    <a:pt x="57772" y="268782"/>
                  </a:lnTo>
                  <a:lnTo>
                    <a:pt x="59182" y="127"/>
                  </a:lnTo>
                  <a:lnTo>
                    <a:pt x="46482" y="127"/>
                  </a:lnTo>
                  <a:lnTo>
                    <a:pt x="45072" y="268909"/>
                  </a:lnTo>
                  <a:lnTo>
                    <a:pt x="44958" y="292354"/>
                  </a:lnTo>
                  <a:lnTo>
                    <a:pt x="44996" y="268782"/>
                  </a:lnTo>
                  <a:lnTo>
                    <a:pt x="12700" y="212725"/>
                  </a:lnTo>
                  <a:lnTo>
                    <a:pt x="10922" y="209677"/>
                  </a:lnTo>
                  <a:lnTo>
                    <a:pt x="7112" y="208661"/>
                  </a:lnTo>
                  <a:lnTo>
                    <a:pt x="1003" y="212217"/>
                  </a:lnTo>
                  <a:lnTo>
                    <a:pt x="0" y="216027"/>
                  </a:lnTo>
                  <a:lnTo>
                    <a:pt x="1651" y="219075"/>
                  </a:lnTo>
                  <a:lnTo>
                    <a:pt x="51181" y="304927"/>
                  </a:lnTo>
                  <a:lnTo>
                    <a:pt x="58597" y="292354"/>
                  </a:lnTo>
                  <a:lnTo>
                    <a:pt x="101600" y="219583"/>
                  </a:lnTo>
                  <a:lnTo>
                    <a:pt x="103378" y="216535"/>
                  </a:lnTo>
                  <a:close/>
                </a:path>
                <a:path w="2108200" h="1177925">
                  <a:moveTo>
                    <a:pt x="254635" y="216916"/>
                  </a:moveTo>
                  <a:lnTo>
                    <a:pt x="253746" y="212979"/>
                  </a:lnTo>
                  <a:lnTo>
                    <a:pt x="247650" y="209423"/>
                  </a:lnTo>
                  <a:lnTo>
                    <a:pt x="243840" y="210312"/>
                  </a:lnTo>
                  <a:lnTo>
                    <a:pt x="241935" y="213360"/>
                  </a:lnTo>
                  <a:lnTo>
                    <a:pt x="208788" y="268846"/>
                  </a:lnTo>
                  <a:lnTo>
                    <a:pt x="202272" y="279755"/>
                  </a:lnTo>
                  <a:lnTo>
                    <a:pt x="208775" y="268846"/>
                  </a:lnTo>
                  <a:lnTo>
                    <a:pt x="211582" y="254"/>
                  </a:lnTo>
                  <a:lnTo>
                    <a:pt x="198882" y="0"/>
                  </a:lnTo>
                  <a:lnTo>
                    <a:pt x="196075" y="268846"/>
                  </a:lnTo>
                  <a:lnTo>
                    <a:pt x="164084" y="212598"/>
                  </a:lnTo>
                  <a:lnTo>
                    <a:pt x="162306" y="209550"/>
                  </a:lnTo>
                  <a:lnTo>
                    <a:pt x="158496" y="208407"/>
                  </a:lnTo>
                  <a:lnTo>
                    <a:pt x="152400" y="211963"/>
                  </a:lnTo>
                  <a:lnTo>
                    <a:pt x="151257" y="215773"/>
                  </a:lnTo>
                  <a:lnTo>
                    <a:pt x="153035" y="218821"/>
                  </a:lnTo>
                  <a:lnTo>
                    <a:pt x="202057" y="304927"/>
                  </a:lnTo>
                  <a:lnTo>
                    <a:pt x="209486" y="292481"/>
                  </a:lnTo>
                  <a:lnTo>
                    <a:pt x="252857" y="219837"/>
                  </a:lnTo>
                  <a:lnTo>
                    <a:pt x="254635" y="216916"/>
                  </a:lnTo>
                  <a:close/>
                </a:path>
                <a:path w="2108200" h="1177925">
                  <a:moveTo>
                    <a:pt x="408178" y="216535"/>
                  </a:moveTo>
                  <a:lnTo>
                    <a:pt x="407162" y="212725"/>
                  </a:lnTo>
                  <a:lnTo>
                    <a:pt x="401066" y="209169"/>
                  </a:lnTo>
                  <a:lnTo>
                    <a:pt x="397256" y="210185"/>
                  </a:lnTo>
                  <a:lnTo>
                    <a:pt x="395478" y="213106"/>
                  </a:lnTo>
                  <a:lnTo>
                    <a:pt x="362572" y="268782"/>
                  </a:lnTo>
                  <a:lnTo>
                    <a:pt x="363982" y="127"/>
                  </a:lnTo>
                  <a:lnTo>
                    <a:pt x="351282" y="127"/>
                  </a:lnTo>
                  <a:lnTo>
                    <a:pt x="349872" y="268909"/>
                  </a:lnTo>
                  <a:lnTo>
                    <a:pt x="349758" y="292354"/>
                  </a:lnTo>
                  <a:lnTo>
                    <a:pt x="349796" y="268782"/>
                  </a:lnTo>
                  <a:lnTo>
                    <a:pt x="317500" y="212725"/>
                  </a:lnTo>
                  <a:lnTo>
                    <a:pt x="315722" y="209677"/>
                  </a:lnTo>
                  <a:lnTo>
                    <a:pt x="311912" y="208661"/>
                  </a:lnTo>
                  <a:lnTo>
                    <a:pt x="305816" y="212217"/>
                  </a:lnTo>
                  <a:lnTo>
                    <a:pt x="304800" y="216027"/>
                  </a:lnTo>
                  <a:lnTo>
                    <a:pt x="306451" y="219075"/>
                  </a:lnTo>
                  <a:lnTo>
                    <a:pt x="355981" y="304927"/>
                  </a:lnTo>
                  <a:lnTo>
                    <a:pt x="363397" y="292354"/>
                  </a:lnTo>
                  <a:lnTo>
                    <a:pt x="406400" y="219583"/>
                  </a:lnTo>
                  <a:lnTo>
                    <a:pt x="408178" y="216535"/>
                  </a:lnTo>
                  <a:close/>
                </a:path>
                <a:path w="2108200" h="1177925">
                  <a:moveTo>
                    <a:pt x="2107946" y="1142492"/>
                  </a:moveTo>
                  <a:lnTo>
                    <a:pt x="2029841" y="1075817"/>
                  </a:lnTo>
                  <a:lnTo>
                    <a:pt x="2025904" y="1076071"/>
                  </a:lnTo>
                  <a:lnTo>
                    <a:pt x="2021332" y="1081405"/>
                  </a:lnTo>
                  <a:lnTo>
                    <a:pt x="2021586" y="1085469"/>
                  </a:lnTo>
                  <a:lnTo>
                    <a:pt x="2073592" y="1129830"/>
                  </a:lnTo>
                  <a:lnTo>
                    <a:pt x="1783588" y="1077468"/>
                  </a:lnTo>
                  <a:lnTo>
                    <a:pt x="1781302" y="1089914"/>
                  </a:lnTo>
                  <a:lnTo>
                    <a:pt x="2071306" y="1142276"/>
                  </a:lnTo>
                  <a:lnTo>
                    <a:pt x="2010410" y="1164463"/>
                  </a:lnTo>
                  <a:lnTo>
                    <a:pt x="2007108" y="1165606"/>
                  </a:lnTo>
                  <a:lnTo>
                    <a:pt x="2005457" y="1169289"/>
                  </a:lnTo>
                  <a:lnTo>
                    <a:pt x="2006600" y="1172591"/>
                  </a:lnTo>
                  <a:lnTo>
                    <a:pt x="2007870" y="1175893"/>
                  </a:lnTo>
                  <a:lnTo>
                    <a:pt x="2011553" y="1177544"/>
                  </a:lnTo>
                  <a:lnTo>
                    <a:pt x="2014855" y="1176401"/>
                  </a:lnTo>
                  <a:lnTo>
                    <a:pt x="2097125" y="1146429"/>
                  </a:lnTo>
                  <a:lnTo>
                    <a:pt x="2107946" y="1142492"/>
                  </a:lnTo>
                  <a:close/>
                </a:path>
              </a:pathLst>
            </a:custGeom>
            <a:solidFill>
              <a:srgbClr val="497DBA"/>
            </a:solidFill>
          </p:spPr>
          <p:txBody>
            <a:bodyPr wrap="square" lIns="0" tIns="0" rIns="0" bIns="0" rtlCol="0"/>
            <a:lstStyle/>
            <a:p>
              <a:endParaRPr/>
            </a:p>
          </p:txBody>
        </p:sp>
      </p:grpSp>
      <p:sp>
        <p:nvSpPr>
          <p:cNvPr id="48" name="object 48"/>
          <p:cNvSpPr/>
          <p:nvPr/>
        </p:nvSpPr>
        <p:spPr>
          <a:xfrm>
            <a:off x="7999476" y="3811523"/>
            <a:ext cx="3175" cy="381000"/>
          </a:xfrm>
          <a:custGeom>
            <a:avLst/>
            <a:gdLst/>
            <a:ahLst/>
            <a:cxnLst/>
            <a:rect l="l" t="t" r="r" b="b"/>
            <a:pathLst>
              <a:path w="3175" h="381000">
                <a:moveTo>
                  <a:pt x="3175" y="0"/>
                </a:moveTo>
                <a:lnTo>
                  <a:pt x="0" y="381000"/>
                </a:lnTo>
              </a:path>
            </a:pathLst>
          </a:custGeom>
          <a:ln w="9144">
            <a:solidFill>
              <a:srgbClr val="497DBA"/>
            </a:solidFill>
          </a:ln>
        </p:spPr>
        <p:txBody>
          <a:bodyPr wrap="square" lIns="0" tIns="0" rIns="0" bIns="0" rtlCol="0"/>
          <a:lstStyle/>
          <a:p>
            <a:endParaRPr/>
          </a:p>
        </p:txBody>
      </p:sp>
      <p:sp>
        <p:nvSpPr>
          <p:cNvPr id="49" name="object 49"/>
          <p:cNvSpPr/>
          <p:nvPr/>
        </p:nvSpPr>
        <p:spPr>
          <a:xfrm>
            <a:off x="6500876" y="2363597"/>
            <a:ext cx="103505" cy="305435"/>
          </a:xfrm>
          <a:custGeom>
            <a:avLst/>
            <a:gdLst/>
            <a:ahLst/>
            <a:cxnLst/>
            <a:rect l="l" t="t" r="r" b="b"/>
            <a:pathLst>
              <a:path w="103504" h="305435">
                <a:moveTo>
                  <a:pt x="7239" y="208406"/>
                </a:moveTo>
                <a:lnTo>
                  <a:pt x="1143" y="211962"/>
                </a:lnTo>
                <a:lnTo>
                  <a:pt x="0" y="215773"/>
                </a:lnTo>
                <a:lnTo>
                  <a:pt x="1777" y="218820"/>
                </a:lnTo>
                <a:lnTo>
                  <a:pt x="50800" y="304926"/>
                </a:lnTo>
                <a:lnTo>
                  <a:pt x="58230" y="292480"/>
                </a:lnTo>
                <a:lnTo>
                  <a:pt x="57276" y="292480"/>
                </a:lnTo>
                <a:lnTo>
                  <a:pt x="44576" y="292226"/>
                </a:lnTo>
                <a:lnTo>
                  <a:pt x="44820" y="268843"/>
                </a:lnTo>
                <a:lnTo>
                  <a:pt x="12826" y="212598"/>
                </a:lnTo>
                <a:lnTo>
                  <a:pt x="11049" y="209550"/>
                </a:lnTo>
                <a:lnTo>
                  <a:pt x="7239" y="208406"/>
                </a:lnTo>
                <a:close/>
              </a:path>
              <a:path w="103504" h="305435">
                <a:moveTo>
                  <a:pt x="44820" y="268843"/>
                </a:moveTo>
                <a:lnTo>
                  <a:pt x="44576" y="292226"/>
                </a:lnTo>
                <a:lnTo>
                  <a:pt x="57276" y="292480"/>
                </a:lnTo>
                <a:lnTo>
                  <a:pt x="57311" y="289178"/>
                </a:lnTo>
                <a:lnTo>
                  <a:pt x="45466" y="289051"/>
                </a:lnTo>
                <a:lnTo>
                  <a:pt x="51023" y="279747"/>
                </a:lnTo>
                <a:lnTo>
                  <a:pt x="44820" y="268843"/>
                </a:lnTo>
                <a:close/>
              </a:path>
              <a:path w="103504" h="305435">
                <a:moveTo>
                  <a:pt x="96393" y="209423"/>
                </a:moveTo>
                <a:lnTo>
                  <a:pt x="92582" y="210312"/>
                </a:lnTo>
                <a:lnTo>
                  <a:pt x="90677" y="213360"/>
                </a:lnTo>
                <a:lnTo>
                  <a:pt x="57536" y="268843"/>
                </a:lnTo>
                <a:lnTo>
                  <a:pt x="57276" y="292480"/>
                </a:lnTo>
                <a:lnTo>
                  <a:pt x="58230" y="292480"/>
                </a:lnTo>
                <a:lnTo>
                  <a:pt x="101600" y="219837"/>
                </a:lnTo>
                <a:lnTo>
                  <a:pt x="103377" y="216915"/>
                </a:lnTo>
                <a:lnTo>
                  <a:pt x="102489" y="212978"/>
                </a:lnTo>
                <a:lnTo>
                  <a:pt x="96393" y="209423"/>
                </a:lnTo>
                <a:close/>
              </a:path>
              <a:path w="103504" h="305435">
                <a:moveTo>
                  <a:pt x="51023" y="279747"/>
                </a:moveTo>
                <a:lnTo>
                  <a:pt x="45466" y="289051"/>
                </a:lnTo>
                <a:lnTo>
                  <a:pt x="56388" y="289178"/>
                </a:lnTo>
                <a:lnTo>
                  <a:pt x="51023" y="279747"/>
                </a:lnTo>
                <a:close/>
              </a:path>
              <a:path w="103504" h="305435">
                <a:moveTo>
                  <a:pt x="57523" y="268866"/>
                </a:moveTo>
                <a:lnTo>
                  <a:pt x="51023" y="279747"/>
                </a:lnTo>
                <a:lnTo>
                  <a:pt x="56388" y="289178"/>
                </a:lnTo>
                <a:lnTo>
                  <a:pt x="57311" y="289178"/>
                </a:lnTo>
                <a:lnTo>
                  <a:pt x="57523" y="268866"/>
                </a:lnTo>
                <a:close/>
              </a:path>
              <a:path w="103504" h="305435">
                <a:moveTo>
                  <a:pt x="47625" y="0"/>
                </a:moveTo>
                <a:lnTo>
                  <a:pt x="44820" y="268843"/>
                </a:lnTo>
                <a:lnTo>
                  <a:pt x="51023" y="279747"/>
                </a:lnTo>
                <a:lnTo>
                  <a:pt x="57523" y="268843"/>
                </a:lnTo>
                <a:lnTo>
                  <a:pt x="60325" y="253"/>
                </a:lnTo>
                <a:lnTo>
                  <a:pt x="47625" y="0"/>
                </a:lnTo>
                <a:close/>
              </a:path>
            </a:pathLst>
          </a:custGeom>
          <a:solidFill>
            <a:srgbClr val="497DBA"/>
          </a:solidFill>
        </p:spPr>
        <p:txBody>
          <a:bodyPr wrap="square" lIns="0" tIns="0" rIns="0" bIns="0" rtlCol="0"/>
          <a:lstStyle/>
          <a:p>
            <a:endParaRPr/>
          </a:p>
        </p:txBody>
      </p:sp>
      <p:sp>
        <p:nvSpPr>
          <p:cNvPr id="50" name="object 50"/>
          <p:cNvSpPr/>
          <p:nvPr/>
        </p:nvSpPr>
        <p:spPr>
          <a:xfrm>
            <a:off x="6653276" y="2362073"/>
            <a:ext cx="103505" cy="305435"/>
          </a:xfrm>
          <a:custGeom>
            <a:avLst/>
            <a:gdLst/>
            <a:ahLst/>
            <a:cxnLst/>
            <a:rect l="l" t="t" r="r" b="b"/>
            <a:pathLst>
              <a:path w="103504" h="305435">
                <a:moveTo>
                  <a:pt x="7239" y="208406"/>
                </a:moveTo>
                <a:lnTo>
                  <a:pt x="1143" y="211962"/>
                </a:lnTo>
                <a:lnTo>
                  <a:pt x="0" y="215773"/>
                </a:lnTo>
                <a:lnTo>
                  <a:pt x="1777" y="218821"/>
                </a:lnTo>
                <a:lnTo>
                  <a:pt x="50800" y="304926"/>
                </a:lnTo>
                <a:lnTo>
                  <a:pt x="58230" y="292480"/>
                </a:lnTo>
                <a:lnTo>
                  <a:pt x="57276" y="292480"/>
                </a:lnTo>
                <a:lnTo>
                  <a:pt x="44576" y="292226"/>
                </a:lnTo>
                <a:lnTo>
                  <a:pt x="44820" y="268843"/>
                </a:lnTo>
                <a:lnTo>
                  <a:pt x="12826" y="212598"/>
                </a:lnTo>
                <a:lnTo>
                  <a:pt x="11049" y="209550"/>
                </a:lnTo>
                <a:lnTo>
                  <a:pt x="7239" y="208406"/>
                </a:lnTo>
                <a:close/>
              </a:path>
              <a:path w="103504" h="305435">
                <a:moveTo>
                  <a:pt x="44820" y="268843"/>
                </a:moveTo>
                <a:lnTo>
                  <a:pt x="44576" y="292226"/>
                </a:lnTo>
                <a:lnTo>
                  <a:pt x="57276" y="292480"/>
                </a:lnTo>
                <a:lnTo>
                  <a:pt x="57311" y="289178"/>
                </a:lnTo>
                <a:lnTo>
                  <a:pt x="45466" y="289051"/>
                </a:lnTo>
                <a:lnTo>
                  <a:pt x="51023" y="279747"/>
                </a:lnTo>
                <a:lnTo>
                  <a:pt x="44820" y="268843"/>
                </a:lnTo>
                <a:close/>
              </a:path>
              <a:path w="103504" h="305435">
                <a:moveTo>
                  <a:pt x="96393" y="209423"/>
                </a:moveTo>
                <a:lnTo>
                  <a:pt x="92582" y="210312"/>
                </a:lnTo>
                <a:lnTo>
                  <a:pt x="90677" y="213360"/>
                </a:lnTo>
                <a:lnTo>
                  <a:pt x="57536" y="268843"/>
                </a:lnTo>
                <a:lnTo>
                  <a:pt x="57276" y="292480"/>
                </a:lnTo>
                <a:lnTo>
                  <a:pt x="58230" y="292480"/>
                </a:lnTo>
                <a:lnTo>
                  <a:pt x="101600" y="219837"/>
                </a:lnTo>
                <a:lnTo>
                  <a:pt x="103377" y="216915"/>
                </a:lnTo>
                <a:lnTo>
                  <a:pt x="102489" y="212978"/>
                </a:lnTo>
                <a:lnTo>
                  <a:pt x="96393" y="209423"/>
                </a:lnTo>
                <a:close/>
              </a:path>
              <a:path w="103504" h="305435">
                <a:moveTo>
                  <a:pt x="51023" y="279747"/>
                </a:moveTo>
                <a:lnTo>
                  <a:pt x="45466" y="289051"/>
                </a:lnTo>
                <a:lnTo>
                  <a:pt x="56388" y="289178"/>
                </a:lnTo>
                <a:lnTo>
                  <a:pt x="51023" y="279747"/>
                </a:lnTo>
                <a:close/>
              </a:path>
              <a:path w="103504" h="305435">
                <a:moveTo>
                  <a:pt x="57523" y="268866"/>
                </a:moveTo>
                <a:lnTo>
                  <a:pt x="51023" y="279747"/>
                </a:lnTo>
                <a:lnTo>
                  <a:pt x="56388" y="289178"/>
                </a:lnTo>
                <a:lnTo>
                  <a:pt x="57311" y="289178"/>
                </a:lnTo>
                <a:lnTo>
                  <a:pt x="57523" y="268866"/>
                </a:lnTo>
                <a:close/>
              </a:path>
              <a:path w="103504" h="305435">
                <a:moveTo>
                  <a:pt x="47625" y="0"/>
                </a:moveTo>
                <a:lnTo>
                  <a:pt x="44820" y="268843"/>
                </a:lnTo>
                <a:lnTo>
                  <a:pt x="51023" y="279747"/>
                </a:lnTo>
                <a:lnTo>
                  <a:pt x="57523" y="268843"/>
                </a:lnTo>
                <a:lnTo>
                  <a:pt x="60325" y="253"/>
                </a:lnTo>
                <a:lnTo>
                  <a:pt x="47625" y="0"/>
                </a:lnTo>
                <a:close/>
              </a:path>
            </a:pathLst>
          </a:custGeom>
          <a:solidFill>
            <a:srgbClr val="497DBA"/>
          </a:solidFill>
        </p:spPr>
        <p:txBody>
          <a:bodyPr wrap="square" lIns="0" tIns="0" rIns="0" bIns="0" rtlCol="0"/>
          <a:lstStyle/>
          <a:p>
            <a:endParaRPr/>
          </a:p>
        </p:txBody>
      </p:sp>
      <p:sp>
        <p:nvSpPr>
          <p:cNvPr id="51" name="object 51"/>
          <p:cNvSpPr/>
          <p:nvPr/>
        </p:nvSpPr>
        <p:spPr>
          <a:xfrm>
            <a:off x="6805676" y="2362073"/>
            <a:ext cx="103505" cy="305435"/>
          </a:xfrm>
          <a:custGeom>
            <a:avLst/>
            <a:gdLst/>
            <a:ahLst/>
            <a:cxnLst/>
            <a:rect l="l" t="t" r="r" b="b"/>
            <a:pathLst>
              <a:path w="103504" h="305435">
                <a:moveTo>
                  <a:pt x="7239" y="208406"/>
                </a:moveTo>
                <a:lnTo>
                  <a:pt x="1143" y="211962"/>
                </a:lnTo>
                <a:lnTo>
                  <a:pt x="0" y="215773"/>
                </a:lnTo>
                <a:lnTo>
                  <a:pt x="1777" y="218821"/>
                </a:lnTo>
                <a:lnTo>
                  <a:pt x="50800" y="304926"/>
                </a:lnTo>
                <a:lnTo>
                  <a:pt x="58230" y="292480"/>
                </a:lnTo>
                <a:lnTo>
                  <a:pt x="57276" y="292480"/>
                </a:lnTo>
                <a:lnTo>
                  <a:pt x="44576" y="292226"/>
                </a:lnTo>
                <a:lnTo>
                  <a:pt x="44820" y="268843"/>
                </a:lnTo>
                <a:lnTo>
                  <a:pt x="12826" y="212598"/>
                </a:lnTo>
                <a:lnTo>
                  <a:pt x="11049" y="209550"/>
                </a:lnTo>
                <a:lnTo>
                  <a:pt x="7239" y="208406"/>
                </a:lnTo>
                <a:close/>
              </a:path>
              <a:path w="103504" h="305435">
                <a:moveTo>
                  <a:pt x="44820" y="268843"/>
                </a:moveTo>
                <a:lnTo>
                  <a:pt x="44576" y="292226"/>
                </a:lnTo>
                <a:lnTo>
                  <a:pt x="57276" y="292480"/>
                </a:lnTo>
                <a:lnTo>
                  <a:pt x="57311" y="289178"/>
                </a:lnTo>
                <a:lnTo>
                  <a:pt x="45466" y="289051"/>
                </a:lnTo>
                <a:lnTo>
                  <a:pt x="51023" y="279747"/>
                </a:lnTo>
                <a:lnTo>
                  <a:pt x="44820" y="268843"/>
                </a:lnTo>
                <a:close/>
              </a:path>
              <a:path w="103504" h="305435">
                <a:moveTo>
                  <a:pt x="96393" y="209423"/>
                </a:moveTo>
                <a:lnTo>
                  <a:pt x="92582" y="210312"/>
                </a:lnTo>
                <a:lnTo>
                  <a:pt x="90677" y="213360"/>
                </a:lnTo>
                <a:lnTo>
                  <a:pt x="57536" y="268843"/>
                </a:lnTo>
                <a:lnTo>
                  <a:pt x="57276" y="292480"/>
                </a:lnTo>
                <a:lnTo>
                  <a:pt x="58230" y="292480"/>
                </a:lnTo>
                <a:lnTo>
                  <a:pt x="101600" y="219837"/>
                </a:lnTo>
                <a:lnTo>
                  <a:pt x="103377" y="216915"/>
                </a:lnTo>
                <a:lnTo>
                  <a:pt x="102489" y="212978"/>
                </a:lnTo>
                <a:lnTo>
                  <a:pt x="96393" y="209423"/>
                </a:lnTo>
                <a:close/>
              </a:path>
              <a:path w="103504" h="305435">
                <a:moveTo>
                  <a:pt x="51023" y="279747"/>
                </a:moveTo>
                <a:lnTo>
                  <a:pt x="45466" y="289051"/>
                </a:lnTo>
                <a:lnTo>
                  <a:pt x="56388" y="289178"/>
                </a:lnTo>
                <a:lnTo>
                  <a:pt x="51023" y="279747"/>
                </a:lnTo>
                <a:close/>
              </a:path>
              <a:path w="103504" h="305435">
                <a:moveTo>
                  <a:pt x="57523" y="268866"/>
                </a:moveTo>
                <a:lnTo>
                  <a:pt x="51023" y="279747"/>
                </a:lnTo>
                <a:lnTo>
                  <a:pt x="56388" y="289178"/>
                </a:lnTo>
                <a:lnTo>
                  <a:pt x="57311" y="289178"/>
                </a:lnTo>
                <a:lnTo>
                  <a:pt x="57523" y="268866"/>
                </a:lnTo>
                <a:close/>
              </a:path>
              <a:path w="103504" h="305435">
                <a:moveTo>
                  <a:pt x="47625" y="0"/>
                </a:moveTo>
                <a:lnTo>
                  <a:pt x="44820" y="268843"/>
                </a:lnTo>
                <a:lnTo>
                  <a:pt x="51023" y="279747"/>
                </a:lnTo>
                <a:lnTo>
                  <a:pt x="57523" y="268843"/>
                </a:lnTo>
                <a:lnTo>
                  <a:pt x="60325" y="253"/>
                </a:lnTo>
                <a:lnTo>
                  <a:pt x="47625" y="0"/>
                </a:lnTo>
                <a:close/>
              </a:path>
            </a:pathLst>
          </a:custGeom>
          <a:solidFill>
            <a:srgbClr val="497DBA"/>
          </a:solidFill>
        </p:spPr>
        <p:txBody>
          <a:bodyPr wrap="square" lIns="0" tIns="0" rIns="0" bIns="0" rtlCol="0"/>
          <a:lstStyle/>
          <a:p>
            <a:endParaRPr/>
          </a:p>
        </p:txBody>
      </p:sp>
      <p:sp>
        <p:nvSpPr>
          <p:cNvPr id="52" name="object 52"/>
          <p:cNvSpPr txBox="1"/>
          <p:nvPr/>
        </p:nvSpPr>
        <p:spPr>
          <a:xfrm>
            <a:off x="6304153" y="1881631"/>
            <a:ext cx="949960" cy="513080"/>
          </a:xfrm>
          <a:prstGeom prst="rect">
            <a:avLst/>
          </a:prstGeom>
        </p:spPr>
        <p:txBody>
          <a:bodyPr vert="horz" wrap="square" lIns="0" tIns="12065" rIns="0" bIns="0" rtlCol="0">
            <a:spAutoFit/>
          </a:bodyPr>
          <a:lstStyle/>
          <a:p>
            <a:pPr marL="88265" marR="30480" indent="-50800">
              <a:lnSpc>
                <a:spcPct val="100000"/>
              </a:lnSpc>
              <a:spcBef>
                <a:spcPts val="95"/>
              </a:spcBef>
            </a:pPr>
            <a:r>
              <a:rPr sz="1600" spc="-5" dirty="0">
                <a:latin typeface="Times New Roman"/>
                <a:cs typeface="Times New Roman"/>
              </a:rPr>
              <a:t>Hot water </a:t>
            </a:r>
            <a:r>
              <a:rPr sz="1600" dirty="0">
                <a:latin typeface="Times New Roman"/>
                <a:cs typeface="Times New Roman"/>
              </a:rPr>
              <a:t> </a:t>
            </a:r>
            <a:r>
              <a:rPr sz="1600" spc="-5" dirty="0">
                <a:latin typeface="Times New Roman"/>
                <a:cs typeface="Times New Roman"/>
              </a:rPr>
              <a:t>inlet</a:t>
            </a:r>
            <a:r>
              <a:rPr sz="1600" spc="-50" dirty="0">
                <a:latin typeface="Times New Roman"/>
                <a:cs typeface="Times New Roman"/>
              </a:rPr>
              <a:t> </a:t>
            </a:r>
            <a:r>
              <a:rPr sz="1600" dirty="0">
                <a:latin typeface="Times New Roman"/>
                <a:cs typeface="Times New Roman"/>
              </a:rPr>
              <a:t>25</a:t>
            </a:r>
            <a:r>
              <a:rPr sz="1575" baseline="26455" dirty="0">
                <a:latin typeface="Times New Roman"/>
                <a:cs typeface="Times New Roman"/>
              </a:rPr>
              <a:t>0</a:t>
            </a:r>
            <a:r>
              <a:rPr sz="1600" dirty="0">
                <a:latin typeface="Times New Roman"/>
                <a:cs typeface="Times New Roman"/>
              </a:rPr>
              <a:t>C</a:t>
            </a:r>
            <a:endParaRPr sz="1600">
              <a:latin typeface="Times New Roman"/>
              <a:cs typeface="Times New Roman"/>
            </a:endParaRPr>
          </a:p>
        </p:txBody>
      </p:sp>
      <p:sp>
        <p:nvSpPr>
          <p:cNvPr id="53" name="object 53"/>
          <p:cNvSpPr txBox="1"/>
          <p:nvPr/>
        </p:nvSpPr>
        <p:spPr>
          <a:xfrm>
            <a:off x="6355079" y="3532454"/>
            <a:ext cx="1051560" cy="513080"/>
          </a:xfrm>
          <a:prstGeom prst="rect">
            <a:avLst/>
          </a:prstGeom>
        </p:spPr>
        <p:txBody>
          <a:bodyPr vert="horz" wrap="square" lIns="0" tIns="12065" rIns="0" bIns="0" rtlCol="0">
            <a:spAutoFit/>
          </a:bodyPr>
          <a:lstStyle/>
          <a:p>
            <a:pPr marL="38100">
              <a:lnSpc>
                <a:spcPct val="100000"/>
              </a:lnSpc>
              <a:spcBef>
                <a:spcPts val="95"/>
              </a:spcBef>
            </a:pPr>
            <a:r>
              <a:rPr sz="1600" spc="-5" dirty="0">
                <a:latin typeface="Times New Roman"/>
                <a:cs typeface="Times New Roman"/>
              </a:rPr>
              <a:t>Hot</a:t>
            </a:r>
            <a:r>
              <a:rPr sz="1600" spc="-40" dirty="0">
                <a:latin typeface="Times New Roman"/>
                <a:cs typeface="Times New Roman"/>
              </a:rPr>
              <a:t> </a:t>
            </a:r>
            <a:r>
              <a:rPr sz="1600" spc="-5" dirty="0">
                <a:latin typeface="Times New Roman"/>
                <a:cs typeface="Times New Roman"/>
              </a:rPr>
              <a:t>water</a:t>
            </a:r>
            <a:endParaRPr sz="1600">
              <a:latin typeface="Times New Roman"/>
              <a:cs typeface="Times New Roman"/>
            </a:endParaRPr>
          </a:p>
          <a:p>
            <a:pPr marL="88265">
              <a:lnSpc>
                <a:spcPct val="100000"/>
              </a:lnSpc>
              <a:spcBef>
                <a:spcPts val="5"/>
              </a:spcBef>
            </a:pPr>
            <a:r>
              <a:rPr sz="1600" spc="-5" dirty="0">
                <a:latin typeface="Times New Roman"/>
                <a:cs typeface="Times New Roman"/>
              </a:rPr>
              <a:t>outlet</a:t>
            </a:r>
            <a:r>
              <a:rPr sz="1600" spc="-20" dirty="0">
                <a:latin typeface="Times New Roman"/>
                <a:cs typeface="Times New Roman"/>
              </a:rPr>
              <a:t> </a:t>
            </a:r>
            <a:r>
              <a:rPr sz="1600" dirty="0">
                <a:latin typeface="Times New Roman"/>
                <a:cs typeface="Times New Roman"/>
              </a:rPr>
              <a:t>23</a:t>
            </a:r>
            <a:r>
              <a:rPr sz="1575" baseline="26455" dirty="0">
                <a:latin typeface="Times New Roman"/>
                <a:cs typeface="Times New Roman"/>
              </a:rPr>
              <a:t>0</a:t>
            </a:r>
            <a:r>
              <a:rPr sz="1600" dirty="0">
                <a:latin typeface="Times New Roman"/>
                <a:cs typeface="Times New Roman"/>
              </a:rPr>
              <a:t>C</a:t>
            </a:r>
            <a:endParaRPr sz="1600">
              <a:latin typeface="Times New Roman"/>
              <a:cs typeface="Times New Roman"/>
            </a:endParaRPr>
          </a:p>
        </p:txBody>
      </p:sp>
      <p:sp>
        <p:nvSpPr>
          <p:cNvPr id="54" name="object 54"/>
          <p:cNvSpPr txBox="1"/>
          <p:nvPr/>
        </p:nvSpPr>
        <p:spPr>
          <a:xfrm>
            <a:off x="8309609" y="3380359"/>
            <a:ext cx="17208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G</a:t>
            </a:r>
            <a:endParaRPr sz="1600">
              <a:latin typeface="Times New Roman"/>
              <a:cs typeface="Times New Roman"/>
            </a:endParaRPr>
          </a:p>
        </p:txBody>
      </p:sp>
      <p:sp>
        <p:nvSpPr>
          <p:cNvPr id="55" name="object 55"/>
          <p:cNvSpPr txBox="1"/>
          <p:nvPr/>
        </p:nvSpPr>
        <p:spPr>
          <a:xfrm>
            <a:off x="8208009" y="3786885"/>
            <a:ext cx="972819" cy="1097280"/>
          </a:xfrm>
          <a:prstGeom prst="rect">
            <a:avLst/>
          </a:prstGeom>
        </p:spPr>
        <p:txBody>
          <a:bodyPr vert="horz" wrap="square" lIns="0" tIns="12065" rIns="0" bIns="0" rtlCol="0">
            <a:spAutoFit/>
          </a:bodyPr>
          <a:lstStyle/>
          <a:p>
            <a:pPr marL="88265" marR="30480" indent="-50800">
              <a:lnSpc>
                <a:spcPct val="100000"/>
              </a:lnSpc>
              <a:spcBef>
                <a:spcPts val="95"/>
              </a:spcBef>
            </a:pPr>
            <a:r>
              <a:rPr sz="1600" spc="-5" dirty="0">
                <a:latin typeface="Times New Roman"/>
                <a:cs typeface="Times New Roman"/>
              </a:rPr>
              <a:t>Cold</a:t>
            </a:r>
            <a:r>
              <a:rPr sz="1600" spc="-65" dirty="0">
                <a:latin typeface="Times New Roman"/>
                <a:cs typeface="Times New Roman"/>
              </a:rPr>
              <a:t> </a:t>
            </a:r>
            <a:r>
              <a:rPr sz="1600" spc="-5" dirty="0">
                <a:latin typeface="Times New Roman"/>
                <a:cs typeface="Times New Roman"/>
              </a:rPr>
              <a:t>water </a:t>
            </a:r>
            <a:r>
              <a:rPr sz="1600" spc="-385" dirty="0">
                <a:latin typeface="Times New Roman"/>
                <a:cs typeface="Times New Roman"/>
              </a:rPr>
              <a:t> </a:t>
            </a:r>
            <a:r>
              <a:rPr sz="1600" spc="-5" dirty="0">
                <a:latin typeface="Times New Roman"/>
                <a:cs typeface="Times New Roman"/>
              </a:rPr>
              <a:t>inlet </a:t>
            </a:r>
            <a:r>
              <a:rPr sz="1600" dirty="0">
                <a:latin typeface="Times New Roman"/>
                <a:cs typeface="Times New Roman"/>
              </a:rPr>
              <a:t>5</a:t>
            </a:r>
            <a:r>
              <a:rPr sz="1575" baseline="26455" dirty="0">
                <a:latin typeface="Times New Roman"/>
                <a:cs typeface="Times New Roman"/>
              </a:rPr>
              <a:t>0</a:t>
            </a:r>
            <a:r>
              <a:rPr sz="1600" dirty="0">
                <a:latin typeface="Times New Roman"/>
                <a:cs typeface="Times New Roman"/>
              </a:rPr>
              <a:t>C</a:t>
            </a:r>
            <a:endParaRPr sz="1600">
              <a:latin typeface="Times New Roman"/>
              <a:cs typeface="Times New Roman"/>
            </a:endParaRPr>
          </a:p>
          <a:p>
            <a:pPr marL="88265" marR="30480" indent="-50800">
              <a:lnSpc>
                <a:spcPct val="100000"/>
              </a:lnSpc>
              <a:spcBef>
                <a:spcPts val="760"/>
              </a:spcBef>
            </a:pPr>
            <a:r>
              <a:rPr sz="1600" spc="-5" dirty="0">
                <a:latin typeface="Times New Roman"/>
                <a:cs typeface="Times New Roman"/>
              </a:rPr>
              <a:t>Cold</a:t>
            </a:r>
            <a:r>
              <a:rPr sz="1600" spc="-65" dirty="0">
                <a:latin typeface="Times New Roman"/>
                <a:cs typeface="Times New Roman"/>
              </a:rPr>
              <a:t> </a:t>
            </a:r>
            <a:r>
              <a:rPr sz="1600" spc="-5" dirty="0">
                <a:latin typeface="Times New Roman"/>
                <a:cs typeface="Times New Roman"/>
              </a:rPr>
              <a:t>water </a:t>
            </a:r>
            <a:r>
              <a:rPr sz="1600" spc="-385" dirty="0">
                <a:latin typeface="Times New Roman"/>
                <a:cs typeface="Times New Roman"/>
              </a:rPr>
              <a:t> </a:t>
            </a:r>
            <a:r>
              <a:rPr sz="1600" spc="-5" dirty="0">
                <a:latin typeface="Times New Roman"/>
                <a:cs typeface="Times New Roman"/>
              </a:rPr>
              <a:t>outlet</a:t>
            </a:r>
            <a:r>
              <a:rPr sz="1600" spc="-35" dirty="0">
                <a:latin typeface="Times New Roman"/>
                <a:cs typeface="Times New Roman"/>
              </a:rPr>
              <a:t> </a:t>
            </a:r>
            <a:r>
              <a:rPr sz="1600" spc="5" dirty="0">
                <a:latin typeface="Times New Roman"/>
                <a:cs typeface="Times New Roman"/>
              </a:rPr>
              <a:t>7</a:t>
            </a:r>
            <a:r>
              <a:rPr sz="1575" spc="7" baseline="26455" dirty="0">
                <a:latin typeface="Times New Roman"/>
                <a:cs typeface="Times New Roman"/>
              </a:rPr>
              <a:t>0</a:t>
            </a:r>
            <a:r>
              <a:rPr sz="1600" spc="5" dirty="0">
                <a:latin typeface="Times New Roman"/>
                <a:cs typeface="Times New Roman"/>
              </a:rPr>
              <a:t>C</a:t>
            </a:r>
            <a:endParaRPr sz="1600">
              <a:latin typeface="Times New Roman"/>
              <a:cs typeface="Times New Roman"/>
            </a:endParaRPr>
          </a:p>
        </p:txBody>
      </p:sp>
      <p:sp>
        <p:nvSpPr>
          <p:cNvPr id="56" name="object 56"/>
          <p:cNvSpPr txBox="1"/>
          <p:nvPr/>
        </p:nvSpPr>
        <p:spPr>
          <a:xfrm>
            <a:off x="7779609" y="3212973"/>
            <a:ext cx="250190" cy="661035"/>
          </a:xfrm>
          <a:prstGeom prst="rect">
            <a:avLst/>
          </a:prstGeom>
        </p:spPr>
        <p:txBody>
          <a:bodyPr vert="vert" wrap="square" lIns="0" tIns="0" rIns="0" bIns="0" rtlCol="0">
            <a:spAutoFit/>
          </a:bodyPr>
          <a:lstStyle/>
          <a:p>
            <a:pPr marL="12700">
              <a:lnSpc>
                <a:spcPts val="1839"/>
              </a:lnSpc>
            </a:pPr>
            <a:r>
              <a:rPr sz="1600" spc="-15" dirty="0">
                <a:latin typeface="Times New Roman"/>
                <a:cs typeface="Times New Roman"/>
              </a:rPr>
              <a:t>Turbine</a:t>
            </a:r>
            <a:endParaRPr sz="1600">
              <a:latin typeface="Times New Roman"/>
              <a:cs typeface="Times New Roman"/>
            </a:endParaRPr>
          </a:p>
        </p:txBody>
      </p:sp>
      <p:sp>
        <p:nvSpPr>
          <p:cNvPr id="57" name="object 57"/>
          <p:cNvSpPr txBox="1"/>
          <p:nvPr/>
        </p:nvSpPr>
        <p:spPr>
          <a:xfrm>
            <a:off x="5610605" y="2813685"/>
            <a:ext cx="92773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Evaporator</a:t>
            </a:r>
            <a:endParaRPr sz="1600">
              <a:latin typeface="Times New Roman"/>
              <a:cs typeface="Times New Roman"/>
            </a:endParaRPr>
          </a:p>
        </p:txBody>
      </p:sp>
      <p:sp>
        <p:nvSpPr>
          <p:cNvPr id="58" name="object 58"/>
          <p:cNvSpPr txBox="1"/>
          <p:nvPr/>
        </p:nvSpPr>
        <p:spPr>
          <a:xfrm>
            <a:off x="6175628" y="4980813"/>
            <a:ext cx="4953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Pu</a:t>
            </a:r>
            <a:r>
              <a:rPr sz="1600" spc="-40" dirty="0">
                <a:latin typeface="Times New Roman"/>
                <a:cs typeface="Times New Roman"/>
              </a:rPr>
              <a:t>m</a:t>
            </a:r>
            <a:r>
              <a:rPr sz="1600" spc="-5" dirty="0">
                <a:latin typeface="Times New Roman"/>
                <a:cs typeface="Times New Roman"/>
              </a:rPr>
              <a:t>p</a:t>
            </a:r>
            <a:endParaRPr sz="1600">
              <a:latin typeface="Times New Roman"/>
              <a:cs typeface="Times New Roman"/>
            </a:endParaRPr>
          </a:p>
        </p:txBody>
      </p:sp>
      <p:sp>
        <p:nvSpPr>
          <p:cNvPr id="59" name="object 59"/>
          <p:cNvSpPr/>
          <p:nvPr/>
        </p:nvSpPr>
        <p:spPr>
          <a:xfrm>
            <a:off x="6426072" y="4819015"/>
            <a:ext cx="320040" cy="140335"/>
          </a:xfrm>
          <a:custGeom>
            <a:avLst/>
            <a:gdLst/>
            <a:ahLst/>
            <a:cxnLst/>
            <a:rect l="l" t="t" r="r" b="b"/>
            <a:pathLst>
              <a:path w="320040" h="140335">
                <a:moveTo>
                  <a:pt x="283653" y="24556"/>
                </a:moveTo>
                <a:lnTo>
                  <a:pt x="0" y="128143"/>
                </a:lnTo>
                <a:lnTo>
                  <a:pt x="4317" y="139954"/>
                </a:lnTo>
                <a:lnTo>
                  <a:pt x="288048" y="36457"/>
                </a:lnTo>
                <a:lnTo>
                  <a:pt x="296071" y="26789"/>
                </a:lnTo>
                <a:lnTo>
                  <a:pt x="283653" y="24556"/>
                </a:lnTo>
                <a:close/>
              </a:path>
              <a:path w="320040" h="140335">
                <a:moveTo>
                  <a:pt x="310470" y="16510"/>
                </a:moveTo>
                <a:lnTo>
                  <a:pt x="305688" y="16510"/>
                </a:lnTo>
                <a:lnTo>
                  <a:pt x="310006" y="28448"/>
                </a:lnTo>
                <a:lnTo>
                  <a:pt x="288048" y="36457"/>
                </a:lnTo>
                <a:lnTo>
                  <a:pt x="246633" y="86360"/>
                </a:lnTo>
                <a:lnTo>
                  <a:pt x="244348" y="89027"/>
                </a:lnTo>
                <a:lnTo>
                  <a:pt x="244728" y="92964"/>
                </a:lnTo>
                <a:lnTo>
                  <a:pt x="247396" y="95250"/>
                </a:lnTo>
                <a:lnTo>
                  <a:pt x="250190" y="97536"/>
                </a:lnTo>
                <a:lnTo>
                  <a:pt x="254126" y="97155"/>
                </a:lnTo>
                <a:lnTo>
                  <a:pt x="256412" y="94361"/>
                </a:lnTo>
                <a:lnTo>
                  <a:pt x="319658" y="18161"/>
                </a:lnTo>
                <a:lnTo>
                  <a:pt x="310470" y="16510"/>
                </a:lnTo>
                <a:close/>
              </a:path>
              <a:path w="320040" h="140335">
                <a:moveTo>
                  <a:pt x="296071" y="26789"/>
                </a:moveTo>
                <a:lnTo>
                  <a:pt x="288048" y="36457"/>
                </a:lnTo>
                <a:lnTo>
                  <a:pt x="309310" y="28702"/>
                </a:lnTo>
                <a:lnTo>
                  <a:pt x="306704" y="28702"/>
                </a:lnTo>
                <a:lnTo>
                  <a:pt x="296071" y="26789"/>
                </a:lnTo>
                <a:close/>
              </a:path>
              <a:path w="320040" h="140335">
                <a:moveTo>
                  <a:pt x="303022" y="18415"/>
                </a:moveTo>
                <a:lnTo>
                  <a:pt x="296071" y="26789"/>
                </a:lnTo>
                <a:lnTo>
                  <a:pt x="306704" y="28702"/>
                </a:lnTo>
                <a:lnTo>
                  <a:pt x="303022" y="18415"/>
                </a:lnTo>
                <a:close/>
              </a:path>
              <a:path w="320040" h="140335">
                <a:moveTo>
                  <a:pt x="306378" y="18415"/>
                </a:moveTo>
                <a:lnTo>
                  <a:pt x="303022" y="18415"/>
                </a:lnTo>
                <a:lnTo>
                  <a:pt x="306704" y="28702"/>
                </a:lnTo>
                <a:lnTo>
                  <a:pt x="309310" y="28702"/>
                </a:lnTo>
                <a:lnTo>
                  <a:pt x="310006" y="28448"/>
                </a:lnTo>
                <a:lnTo>
                  <a:pt x="306378" y="18415"/>
                </a:lnTo>
                <a:close/>
              </a:path>
              <a:path w="320040" h="140335">
                <a:moveTo>
                  <a:pt x="305688" y="16510"/>
                </a:moveTo>
                <a:lnTo>
                  <a:pt x="283653" y="24556"/>
                </a:lnTo>
                <a:lnTo>
                  <a:pt x="296071" y="26789"/>
                </a:lnTo>
                <a:lnTo>
                  <a:pt x="303022" y="18415"/>
                </a:lnTo>
                <a:lnTo>
                  <a:pt x="306378" y="18415"/>
                </a:lnTo>
                <a:lnTo>
                  <a:pt x="305688" y="16510"/>
                </a:lnTo>
                <a:close/>
              </a:path>
              <a:path w="320040" h="140335">
                <a:moveTo>
                  <a:pt x="218694" y="0"/>
                </a:moveTo>
                <a:lnTo>
                  <a:pt x="215392" y="2286"/>
                </a:lnTo>
                <a:lnTo>
                  <a:pt x="214122" y="9143"/>
                </a:lnTo>
                <a:lnTo>
                  <a:pt x="216407" y="12446"/>
                </a:lnTo>
                <a:lnTo>
                  <a:pt x="283653" y="24556"/>
                </a:lnTo>
                <a:lnTo>
                  <a:pt x="305688" y="16510"/>
                </a:lnTo>
                <a:lnTo>
                  <a:pt x="310470" y="16510"/>
                </a:lnTo>
                <a:lnTo>
                  <a:pt x="218694" y="0"/>
                </a:lnTo>
                <a:close/>
              </a:path>
            </a:pathLst>
          </a:custGeom>
          <a:solidFill>
            <a:srgbClr val="497DBA"/>
          </a:solidFill>
        </p:spPr>
        <p:txBody>
          <a:bodyPr wrap="square" lIns="0" tIns="0" rIns="0" bIns="0" rtlCol="0"/>
          <a:lstStyle/>
          <a:p>
            <a:endParaRPr/>
          </a:p>
        </p:txBody>
      </p:sp>
      <p:sp>
        <p:nvSpPr>
          <p:cNvPr id="60" name="object 60"/>
          <p:cNvSpPr txBox="1"/>
          <p:nvPr/>
        </p:nvSpPr>
        <p:spPr>
          <a:xfrm>
            <a:off x="4092575" y="712978"/>
            <a:ext cx="484505" cy="269240"/>
          </a:xfrm>
          <a:prstGeom prst="rect">
            <a:avLst/>
          </a:prstGeom>
        </p:spPr>
        <p:txBody>
          <a:bodyPr vert="horz" wrap="square" lIns="0" tIns="12065" rIns="0" bIns="0" rtlCol="0">
            <a:spAutoFit/>
          </a:bodyPr>
          <a:lstStyle/>
          <a:p>
            <a:pPr marL="38100">
              <a:lnSpc>
                <a:spcPct val="100000"/>
              </a:lnSpc>
              <a:spcBef>
                <a:spcPts val="95"/>
              </a:spcBef>
            </a:pPr>
            <a:r>
              <a:rPr sz="1600" dirty="0">
                <a:latin typeface="Times New Roman"/>
                <a:cs typeface="Times New Roman"/>
              </a:rPr>
              <a:t>25</a:t>
            </a:r>
            <a:r>
              <a:rPr sz="1575" baseline="26455" dirty="0">
                <a:latin typeface="Times New Roman"/>
                <a:cs typeface="Times New Roman"/>
              </a:rPr>
              <a:t>0</a:t>
            </a:r>
            <a:r>
              <a:rPr sz="1600" dirty="0">
                <a:latin typeface="Times New Roman"/>
                <a:cs typeface="Times New Roman"/>
              </a:rPr>
              <a:t>C</a:t>
            </a:r>
            <a:endParaRPr sz="1600">
              <a:latin typeface="Times New Roman"/>
              <a:cs typeface="Times New Roman"/>
            </a:endParaRPr>
          </a:p>
        </p:txBody>
      </p:sp>
      <p:sp>
        <p:nvSpPr>
          <p:cNvPr id="61" name="object 61"/>
          <p:cNvSpPr txBox="1"/>
          <p:nvPr/>
        </p:nvSpPr>
        <p:spPr>
          <a:xfrm>
            <a:off x="2852927" y="4795265"/>
            <a:ext cx="1282065" cy="269240"/>
          </a:xfrm>
          <a:prstGeom prst="rect">
            <a:avLst/>
          </a:prstGeom>
        </p:spPr>
        <p:txBody>
          <a:bodyPr vert="horz" wrap="square" lIns="0" tIns="12065" rIns="0" bIns="0" rtlCol="0">
            <a:spAutoFit/>
          </a:bodyPr>
          <a:lstStyle/>
          <a:p>
            <a:pPr marL="38100">
              <a:lnSpc>
                <a:spcPct val="100000"/>
              </a:lnSpc>
              <a:spcBef>
                <a:spcPts val="95"/>
              </a:spcBef>
              <a:tabLst>
                <a:tab pos="856615" algn="l"/>
              </a:tabLst>
            </a:pPr>
            <a:r>
              <a:rPr sz="1600" u="sng" spc="-5" dirty="0">
                <a:uFill>
                  <a:solidFill>
                    <a:srgbClr val="497DBA"/>
                  </a:solidFill>
                </a:uFill>
                <a:latin typeface="Times New Roman"/>
                <a:cs typeface="Times New Roman"/>
              </a:rPr>
              <a:t> 	</a:t>
            </a:r>
            <a:r>
              <a:rPr sz="1600" spc="-5" dirty="0">
                <a:latin typeface="Times New Roman"/>
                <a:cs typeface="Times New Roman"/>
              </a:rPr>
              <a:t> </a:t>
            </a:r>
            <a:r>
              <a:rPr sz="1600" spc="-165" dirty="0">
                <a:latin typeface="Times New Roman"/>
                <a:cs typeface="Times New Roman"/>
              </a:rPr>
              <a:t> </a:t>
            </a:r>
            <a:r>
              <a:rPr sz="1600" dirty="0">
                <a:latin typeface="Times New Roman"/>
                <a:cs typeface="Times New Roman"/>
              </a:rPr>
              <a:t>5</a:t>
            </a:r>
            <a:r>
              <a:rPr sz="1575" baseline="26455" dirty="0">
                <a:latin typeface="Times New Roman"/>
                <a:cs typeface="Times New Roman"/>
              </a:rPr>
              <a:t>0</a:t>
            </a:r>
            <a:r>
              <a:rPr sz="1600" dirty="0">
                <a:latin typeface="Times New Roman"/>
                <a:cs typeface="Times New Roman"/>
              </a:rPr>
              <a:t>C</a:t>
            </a:r>
            <a:endParaRPr sz="1600">
              <a:latin typeface="Times New Roman"/>
              <a:cs typeface="Times New Roman"/>
            </a:endParaRPr>
          </a:p>
        </p:txBody>
      </p:sp>
      <p:grpSp>
        <p:nvGrpSpPr>
          <p:cNvPr id="62" name="object 62"/>
          <p:cNvGrpSpPr/>
          <p:nvPr/>
        </p:nvGrpSpPr>
        <p:grpSpPr>
          <a:xfrm>
            <a:off x="3653028" y="5178552"/>
            <a:ext cx="925194" cy="236220"/>
            <a:chOff x="3653028" y="5178552"/>
            <a:chExt cx="925194" cy="236220"/>
          </a:xfrm>
        </p:grpSpPr>
        <p:sp>
          <p:nvSpPr>
            <p:cNvPr id="63" name="object 63"/>
            <p:cNvSpPr/>
            <p:nvPr/>
          </p:nvSpPr>
          <p:spPr>
            <a:xfrm>
              <a:off x="3657600" y="5183124"/>
              <a:ext cx="916305" cy="227329"/>
            </a:xfrm>
            <a:custGeom>
              <a:avLst/>
              <a:gdLst/>
              <a:ahLst/>
              <a:cxnLst/>
              <a:rect l="l" t="t" r="r" b="b"/>
              <a:pathLst>
                <a:path w="916304" h="227329">
                  <a:moveTo>
                    <a:pt x="1650" y="0"/>
                  </a:moveTo>
                  <a:lnTo>
                    <a:pt x="0" y="226948"/>
                  </a:lnTo>
                </a:path>
                <a:path w="916304" h="227329">
                  <a:moveTo>
                    <a:pt x="916051" y="0"/>
                  </a:moveTo>
                  <a:lnTo>
                    <a:pt x="914400" y="226948"/>
                  </a:lnTo>
                </a:path>
              </a:pathLst>
            </a:custGeom>
            <a:ln w="9144">
              <a:solidFill>
                <a:srgbClr val="497DBA"/>
              </a:solidFill>
            </a:ln>
          </p:spPr>
          <p:txBody>
            <a:bodyPr wrap="square" lIns="0" tIns="0" rIns="0" bIns="0" rtlCol="0"/>
            <a:lstStyle/>
            <a:p>
              <a:endParaRPr/>
            </a:p>
          </p:txBody>
        </p:sp>
        <p:sp>
          <p:nvSpPr>
            <p:cNvPr id="64" name="object 64"/>
            <p:cNvSpPr/>
            <p:nvPr/>
          </p:nvSpPr>
          <p:spPr>
            <a:xfrm>
              <a:off x="3657600" y="5282438"/>
              <a:ext cx="914400" cy="104775"/>
            </a:xfrm>
            <a:custGeom>
              <a:avLst/>
              <a:gdLst/>
              <a:ahLst/>
              <a:cxnLst/>
              <a:rect l="l" t="t" r="r" b="b"/>
              <a:pathLst>
                <a:path w="914400" h="104775">
                  <a:moveTo>
                    <a:pt x="825880" y="1270"/>
                  </a:moveTo>
                  <a:lnTo>
                    <a:pt x="821944" y="2286"/>
                  </a:lnTo>
                  <a:lnTo>
                    <a:pt x="818388" y="8381"/>
                  </a:lnTo>
                  <a:lnTo>
                    <a:pt x="819403" y="12192"/>
                  </a:lnTo>
                  <a:lnTo>
                    <a:pt x="878391" y="46695"/>
                  </a:lnTo>
                  <a:lnTo>
                    <a:pt x="901826" y="46736"/>
                  </a:lnTo>
                  <a:lnTo>
                    <a:pt x="901826" y="59436"/>
                  </a:lnTo>
                  <a:lnTo>
                    <a:pt x="878316" y="59436"/>
                  </a:lnTo>
                  <a:lnTo>
                    <a:pt x="819276" y="93725"/>
                  </a:lnTo>
                  <a:lnTo>
                    <a:pt x="818261" y="97662"/>
                  </a:lnTo>
                  <a:lnTo>
                    <a:pt x="820038" y="100584"/>
                  </a:lnTo>
                  <a:lnTo>
                    <a:pt x="821816" y="103631"/>
                  </a:lnTo>
                  <a:lnTo>
                    <a:pt x="825753" y="104648"/>
                  </a:lnTo>
                  <a:lnTo>
                    <a:pt x="828675" y="102997"/>
                  </a:lnTo>
                  <a:lnTo>
                    <a:pt x="903493" y="59436"/>
                  </a:lnTo>
                  <a:lnTo>
                    <a:pt x="901826" y="59436"/>
                  </a:lnTo>
                  <a:lnTo>
                    <a:pt x="903562" y="59395"/>
                  </a:lnTo>
                  <a:lnTo>
                    <a:pt x="914400" y="53086"/>
                  </a:lnTo>
                  <a:lnTo>
                    <a:pt x="825880" y="1270"/>
                  </a:lnTo>
                  <a:close/>
                </a:path>
                <a:path w="914400" h="104775">
                  <a:moveTo>
                    <a:pt x="88646" y="0"/>
                  </a:moveTo>
                  <a:lnTo>
                    <a:pt x="0" y="51562"/>
                  </a:lnTo>
                  <a:lnTo>
                    <a:pt x="88519" y="103378"/>
                  </a:lnTo>
                  <a:lnTo>
                    <a:pt x="92455" y="102362"/>
                  </a:lnTo>
                  <a:lnTo>
                    <a:pt x="94234" y="99314"/>
                  </a:lnTo>
                  <a:lnTo>
                    <a:pt x="95885" y="96393"/>
                  </a:lnTo>
                  <a:lnTo>
                    <a:pt x="94869" y="92456"/>
                  </a:lnTo>
                  <a:lnTo>
                    <a:pt x="91948" y="90678"/>
                  </a:lnTo>
                  <a:lnTo>
                    <a:pt x="36006" y="57952"/>
                  </a:lnTo>
                  <a:lnTo>
                    <a:pt x="12573" y="57912"/>
                  </a:lnTo>
                  <a:lnTo>
                    <a:pt x="12573" y="45212"/>
                  </a:lnTo>
                  <a:lnTo>
                    <a:pt x="36087" y="45212"/>
                  </a:lnTo>
                  <a:lnTo>
                    <a:pt x="92075" y="12700"/>
                  </a:lnTo>
                  <a:lnTo>
                    <a:pt x="95123" y="11049"/>
                  </a:lnTo>
                  <a:lnTo>
                    <a:pt x="96138" y="7112"/>
                  </a:lnTo>
                  <a:lnTo>
                    <a:pt x="92583" y="1015"/>
                  </a:lnTo>
                  <a:lnTo>
                    <a:pt x="88646" y="0"/>
                  </a:lnTo>
                  <a:close/>
                </a:path>
                <a:path w="914400" h="104775">
                  <a:moveTo>
                    <a:pt x="889282" y="53066"/>
                  </a:moveTo>
                  <a:lnTo>
                    <a:pt x="878385" y="59395"/>
                  </a:lnTo>
                  <a:lnTo>
                    <a:pt x="901826" y="59436"/>
                  </a:lnTo>
                  <a:lnTo>
                    <a:pt x="901826" y="58546"/>
                  </a:lnTo>
                  <a:lnTo>
                    <a:pt x="898651" y="58546"/>
                  </a:lnTo>
                  <a:lnTo>
                    <a:pt x="889282" y="53066"/>
                  </a:lnTo>
                  <a:close/>
                </a:path>
                <a:path w="914400" h="104775">
                  <a:moveTo>
                    <a:pt x="36018" y="45252"/>
                  </a:moveTo>
                  <a:lnTo>
                    <a:pt x="25117" y="51582"/>
                  </a:lnTo>
                  <a:lnTo>
                    <a:pt x="36006" y="57952"/>
                  </a:lnTo>
                  <a:lnTo>
                    <a:pt x="878385" y="59395"/>
                  </a:lnTo>
                  <a:lnTo>
                    <a:pt x="889282" y="53066"/>
                  </a:lnTo>
                  <a:lnTo>
                    <a:pt x="878391" y="46695"/>
                  </a:lnTo>
                  <a:lnTo>
                    <a:pt x="36018" y="45252"/>
                  </a:lnTo>
                  <a:close/>
                </a:path>
                <a:path w="914400" h="104775">
                  <a:moveTo>
                    <a:pt x="898651" y="47625"/>
                  </a:moveTo>
                  <a:lnTo>
                    <a:pt x="889282" y="53066"/>
                  </a:lnTo>
                  <a:lnTo>
                    <a:pt x="898651" y="58546"/>
                  </a:lnTo>
                  <a:lnTo>
                    <a:pt x="898651" y="47625"/>
                  </a:lnTo>
                  <a:close/>
                </a:path>
                <a:path w="914400" h="104775">
                  <a:moveTo>
                    <a:pt x="901826" y="47625"/>
                  </a:moveTo>
                  <a:lnTo>
                    <a:pt x="898651" y="47625"/>
                  </a:lnTo>
                  <a:lnTo>
                    <a:pt x="898651" y="58546"/>
                  </a:lnTo>
                  <a:lnTo>
                    <a:pt x="901826" y="58546"/>
                  </a:lnTo>
                  <a:lnTo>
                    <a:pt x="901826" y="47625"/>
                  </a:lnTo>
                  <a:close/>
                </a:path>
                <a:path w="914400" h="104775">
                  <a:moveTo>
                    <a:pt x="12573" y="45212"/>
                  </a:moveTo>
                  <a:lnTo>
                    <a:pt x="12573" y="57912"/>
                  </a:lnTo>
                  <a:lnTo>
                    <a:pt x="36006" y="57952"/>
                  </a:lnTo>
                  <a:lnTo>
                    <a:pt x="34418" y="57023"/>
                  </a:lnTo>
                  <a:lnTo>
                    <a:pt x="15748" y="57023"/>
                  </a:lnTo>
                  <a:lnTo>
                    <a:pt x="15748" y="46100"/>
                  </a:lnTo>
                  <a:lnTo>
                    <a:pt x="34556" y="46100"/>
                  </a:lnTo>
                  <a:lnTo>
                    <a:pt x="36018" y="45252"/>
                  </a:lnTo>
                  <a:lnTo>
                    <a:pt x="12573" y="45212"/>
                  </a:lnTo>
                  <a:close/>
                </a:path>
                <a:path w="914400" h="104775">
                  <a:moveTo>
                    <a:pt x="15748" y="46100"/>
                  </a:moveTo>
                  <a:lnTo>
                    <a:pt x="15748" y="57023"/>
                  </a:lnTo>
                  <a:lnTo>
                    <a:pt x="25117" y="51582"/>
                  </a:lnTo>
                  <a:lnTo>
                    <a:pt x="15748" y="46100"/>
                  </a:lnTo>
                  <a:close/>
                </a:path>
                <a:path w="914400" h="104775">
                  <a:moveTo>
                    <a:pt x="25117" y="51582"/>
                  </a:moveTo>
                  <a:lnTo>
                    <a:pt x="15748" y="57023"/>
                  </a:lnTo>
                  <a:lnTo>
                    <a:pt x="34418" y="57023"/>
                  </a:lnTo>
                  <a:lnTo>
                    <a:pt x="25117" y="51582"/>
                  </a:lnTo>
                  <a:close/>
                </a:path>
                <a:path w="914400" h="104775">
                  <a:moveTo>
                    <a:pt x="878391" y="46695"/>
                  </a:moveTo>
                  <a:lnTo>
                    <a:pt x="889282" y="53066"/>
                  </a:lnTo>
                  <a:lnTo>
                    <a:pt x="898651" y="47625"/>
                  </a:lnTo>
                  <a:lnTo>
                    <a:pt x="901826" y="47625"/>
                  </a:lnTo>
                  <a:lnTo>
                    <a:pt x="901826" y="46736"/>
                  </a:lnTo>
                  <a:lnTo>
                    <a:pt x="878391" y="46695"/>
                  </a:lnTo>
                  <a:close/>
                </a:path>
                <a:path w="914400" h="104775">
                  <a:moveTo>
                    <a:pt x="34556" y="46100"/>
                  </a:moveTo>
                  <a:lnTo>
                    <a:pt x="15748" y="46100"/>
                  </a:lnTo>
                  <a:lnTo>
                    <a:pt x="25117" y="51582"/>
                  </a:lnTo>
                  <a:lnTo>
                    <a:pt x="34556" y="46100"/>
                  </a:lnTo>
                  <a:close/>
                </a:path>
                <a:path w="914400" h="104775">
                  <a:moveTo>
                    <a:pt x="36087" y="45212"/>
                  </a:moveTo>
                  <a:lnTo>
                    <a:pt x="12573" y="45212"/>
                  </a:lnTo>
                  <a:lnTo>
                    <a:pt x="36018" y="45252"/>
                  </a:lnTo>
                  <a:close/>
                </a:path>
              </a:pathLst>
            </a:custGeom>
            <a:solidFill>
              <a:srgbClr val="497DBA"/>
            </a:solidFill>
          </p:spPr>
          <p:txBody>
            <a:bodyPr wrap="square" lIns="0" tIns="0" rIns="0" bIns="0" rtlCol="0"/>
            <a:lstStyle/>
            <a:p>
              <a:endParaRPr/>
            </a:p>
          </p:txBody>
        </p:sp>
      </p:grpSp>
      <p:sp>
        <p:nvSpPr>
          <p:cNvPr id="65" name="object 65"/>
          <p:cNvSpPr txBox="1"/>
          <p:nvPr/>
        </p:nvSpPr>
        <p:spPr>
          <a:xfrm>
            <a:off x="4554728" y="4795265"/>
            <a:ext cx="768350" cy="269240"/>
          </a:xfrm>
          <a:prstGeom prst="rect">
            <a:avLst/>
          </a:prstGeom>
        </p:spPr>
        <p:txBody>
          <a:bodyPr vert="horz" wrap="square" lIns="0" tIns="12065" rIns="0" bIns="0" rtlCol="0">
            <a:spAutoFit/>
          </a:bodyPr>
          <a:lstStyle/>
          <a:p>
            <a:pPr marL="12700">
              <a:lnSpc>
                <a:spcPct val="100000"/>
              </a:lnSpc>
              <a:spcBef>
                <a:spcPts val="95"/>
              </a:spcBef>
              <a:tabLst>
                <a:tab pos="755015" algn="l"/>
              </a:tabLst>
            </a:pPr>
            <a:r>
              <a:rPr sz="1600" u="sng" spc="-5" dirty="0">
                <a:uFill>
                  <a:solidFill>
                    <a:srgbClr val="497DBA"/>
                  </a:solidFill>
                </a:uFill>
                <a:latin typeface="Times New Roman"/>
                <a:cs typeface="Times New Roman"/>
              </a:rPr>
              <a:t> 	</a:t>
            </a:r>
            <a:endParaRPr sz="1600">
              <a:latin typeface="Times New Roman"/>
              <a:cs typeface="Times New Roman"/>
            </a:endParaRPr>
          </a:p>
        </p:txBody>
      </p:sp>
      <p:sp>
        <p:nvSpPr>
          <p:cNvPr id="66" name="object 66"/>
          <p:cNvSpPr txBox="1"/>
          <p:nvPr/>
        </p:nvSpPr>
        <p:spPr>
          <a:xfrm>
            <a:off x="3965575" y="5100065"/>
            <a:ext cx="388620"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Times New Roman"/>
                <a:cs typeface="Times New Roman"/>
              </a:rPr>
              <a:t>18m</a:t>
            </a:r>
            <a:endParaRPr sz="1600">
              <a:latin typeface="Times New Roman"/>
              <a:cs typeface="Times New Roman"/>
            </a:endParaRPr>
          </a:p>
        </p:txBody>
      </p:sp>
      <p:sp>
        <p:nvSpPr>
          <p:cNvPr id="67" name="object 67"/>
          <p:cNvSpPr/>
          <p:nvPr/>
        </p:nvSpPr>
        <p:spPr>
          <a:xfrm>
            <a:off x="2743200" y="2661030"/>
            <a:ext cx="840740" cy="1015365"/>
          </a:xfrm>
          <a:custGeom>
            <a:avLst/>
            <a:gdLst/>
            <a:ahLst/>
            <a:cxnLst/>
            <a:rect l="l" t="t" r="r" b="b"/>
            <a:pathLst>
              <a:path w="840739" h="1015364">
                <a:moveTo>
                  <a:pt x="764032" y="11938"/>
                </a:moveTo>
                <a:lnTo>
                  <a:pt x="759968" y="0"/>
                </a:lnTo>
                <a:lnTo>
                  <a:pt x="108419" y="217106"/>
                </a:lnTo>
                <a:lnTo>
                  <a:pt x="151130" y="168529"/>
                </a:lnTo>
                <a:lnTo>
                  <a:pt x="153416" y="165862"/>
                </a:lnTo>
                <a:lnTo>
                  <a:pt x="153162" y="161925"/>
                </a:lnTo>
                <a:lnTo>
                  <a:pt x="147955" y="157226"/>
                </a:lnTo>
                <a:lnTo>
                  <a:pt x="143891" y="157480"/>
                </a:lnTo>
                <a:lnTo>
                  <a:pt x="141605" y="160147"/>
                </a:lnTo>
                <a:lnTo>
                  <a:pt x="76200" y="234569"/>
                </a:lnTo>
                <a:lnTo>
                  <a:pt x="173228" y="254889"/>
                </a:lnTo>
                <a:lnTo>
                  <a:pt x="176657" y="255651"/>
                </a:lnTo>
                <a:lnTo>
                  <a:pt x="179959" y="253365"/>
                </a:lnTo>
                <a:lnTo>
                  <a:pt x="180721" y="249936"/>
                </a:lnTo>
                <a:lnTo>
                  <a:pt x="181356" y="246507"/>
                </a:lnTo>
                <a:lnTo>
                  <a:pt x="179197" y="243205"/>
                </a:lnTo>
                <a:lnTo>
                  <a:pt x="175768" y="242443"/>
                </a:lnTo>
                <a:lnTo>
                  <a:pt x="147789" y="236601"/>
                </a:lnTo>
                <a:lnTo>
                  <a:pt x="112356" y="229209"/>
                </a:lnTo>
                <a:lnTo>
                  <a:pt x="90170" y="236601"/>
                </a:lnTo>
                <a:lnTo>
                  <a:pt x="95491" y="234823"/>
                </a:lnTo>
                <a:lnTo>
                  <a:pt x="112356" y="229209"/>
                </a:lnTo>
                <a:lnTo>
                  <a:pt x="764032" y="11938"/>
                </a:lnTo>
                <a:close/>
              </a:path>
              <a:path w="840739" h="1015364">
                <a:moveTo>
                  <a:pt x="764286" y="164338"/>
                </a:moveTo>
                <a:lnTo>
                  <a:pt x="759714" y="152400"/>
                </a:lnTo>
                <a:lnTo>
                  <a:pt x="183921" y="368312"/>
                </a:lnTo>
                <a:lnTo>
                  <a:pt x="224790" y="318135"/>
                </a:lnTo>
                <a:lnTo>
                  <a:pt x="227076" y="315468"/>
                </a:lnTo>
                <a:lnTo>
                  <a:pt x="226695" y="311531"/>
                </a:lnTo>
                <a:lnTo>
                  <a:pt x="221234" y="307086"/>
                </a:lnTo>
                <a:lnTo>
                  <a:pt x="217170" y="307467"/>
                </a:lnTo>
                <a:lnTo>
                  <a:pt x="152400" y="386969"/>
                </a:lnTo>
                <a:lnTo>
                  <a:pt x="250063" y="403733"/>
                </a:lnTo>
                <a:lnTo>
                  <a:pt x="253492" y="404241"/>
                </a:lnTo>
                <a:lnTo>
                  <a:pt x="256794" y="401955"/>
                </a:lnTo>
                <a:lnTo>
                  <a:pt x="257429" y="398526"/>
                </a:lnTo>
                <a:lnTo>
                  <a:pt x="257937" y="394970"/>
                </a:lnTo>
                <a:lnTo>
                  <a:pt x="255651" y="391795"/>
                </a:lnTo>
                <a:lnTo>
                  <a:pt x="252222" y="391160"/>
                </a:lnTo>
                <a:lnTo>
                  <a:pt x="236601" y="388493"/>
                </a:lnTo>
                <a:lnTo>
                  <a:pt x="188353" y="380263"/>
                </a:lnTo>
                <a:lnTo>
                  <a:pt x="764286" y="164338"/>
                </a:lnTo>
                <a:close/>
              </a:path>
              <a:path w="840739" h="1015364">
                <a:moveTo>
                  <a:pt x="764413" y="545211"/>
                </a:moveTo>
                <a:lnTo>
                  <a:pt x="759587" y="533527"/>
                </a:lnTo>
                <a:lnTo>
                  <a:pt x="31038" y="824928"/>
                </a:lnTo>
                <a:lnTo>
                  <a:pt x="70866" y="773811"/>
                </a:lnTo>
                <a:lnTo>
                  <a:pt x="73025" y="771017"/>
                </a:lnTo>
                <a:lnTo>
                  <a:pt x="72644" y="767080"/>
                </a:lnTo>
                <a:lnTo>
                  <a:pt x="67056" y="762762"/>
                </a:lnTo>
                <a:lnTo>
                  <a:pt x="63119" y="763270"/>
                </a:lnTo>
                <a:lnTo>
                  <a:pt x="60960" y="766064"/>
                </a:lnTo>
                <a:lnTo>
                  <a:pt x="0" y="844169"/>
                </a:lnTo>
                <a:lnTo>
                  <a:pt x="101473" y="859282"/>
                </a:lnTo>
                <a:lnTo>
                  <a:pt x="104648" y="856869"/>
                </a:lnTo>
                <a:lnTo>
                  <a:pt x="105156" y="853440"/>
                </a:lnTo>
                <a:lnTo>
                  <a:pt x="105791" y="849884"/>
                </a:lnTo>
                <a:lnTo>
                  <a:pt x="103378" y="846709"/>
                </a:lnTo>
                <a:lnTo>
                  <a:pt x="94678" y="845439"/>
                </a:lnTo>
                <a:lnTo>
                  <a:pt x="35814" y="836701"/>
                </a:lnTo>
                <a:lnTo>
                  <a:pt x="13970" y="845439"/>
                </a:lnTo>
                <a:lnTo>
                  <a:pt x="19037" y="843407"/>
                </a:lnTo>
                <a:lnTo>
                  <a:pt x="35814" y="836701"/>
                </a:lnTo>
                <a:lnTo>
                  <a:pt x="764413" y="545211"/>
                </a:lnTo>
                <a:close/>
              </a:path>
              <a:path w="840739" h="1015364">
                <a:moveTo>
                  <a:pt x="840359" y="697738"/>
                </a:moveTo>
                <a:lnTo>
                  <a:pt x="836041" y="685800"/>
                </a:lnTo>
                <a:lnTo>
                  <a:pt x="31661" y="978281"/>
                </a:lnTo>
                <a:lnTo>
                  <a:pt x="73152" y="928497"/>
                </a:lnTo>
                <a:lnTo>
                  <a:pt x="75311" y="925830"/>
                </a:lnTo>
                <a:lnTo>
                  <a:pt x="75057" y="921766"/>
                </a:lnTo>
                <a:lnTo>
                  <a:pt x="72263" y="919607"/>
                </a:lnTo>
                <a:lnTo>
                  <a:pt x="69596" y="917321"/>
                </a:lnTo>
                <a:lnTo>
                  <a:pt x="65659" y="917714"/>
                </a:lnTo>
                <a:lnTo>
                  <a:pt x="63373" y="920369"/>
                </a:lnTo>
                <a:lnTo>
                  <a:pt x="0" y="996569"/>
                </a:lnTo>
                <a:lnTo>
                  <a:pt x="100965" y="1014857"/>
                </a:lnTo>
                <a:lnTo>
                  <a:pt x="104267" y="1012571"/>
                </a:lnTo>
                <a:lnTo>
                  <a:pt x="105537" y="1005713"/>
                </a:lnTo>
                <a:lnTo>
                  <a:pt x="103251" y="1002411"/>
                </a:lnTo>
                <a:lnTo>
                  <a:pt x="80149" y="998220"/>
                </a:lnTo>
                <a:lnTo>
                  <a:pt x="35991" y="990219"/>
                </a:lnTo>
                <a:lnTo>
                  <a:pt x="840359" y="697738"/>
                </a:lnTo>
                <a:close/>
              </a:path>
            </a:pathLst>
          </a:custGeom>
          <a:solidFill>
            <a:srgbClr val="497DBA"/>
          </a:solidFill>
        </p:spPr>
        <p:txBody>
          <a:bodyPr wrap="square" lIns="0" tIns="0" rIns="0" bIns="0" rtlCol="0"/>
          <a:lstStyle/>
          <a:p>
            <a:endParaRPr/>
          </a:p>
        </p:txBody>
      </p:sp>
      <p:sp>
        <p:nvSpPr>
          <p:cNvPr id="68" name="object 68"/>
          <p:cNvSpPr txBox="1"/>
          <p:nvPr/>
        </p:nvSpPr>
        <p:spPr>
          <a:xfrm>
            <a:off x="2379217" y="2813685"/>
            <a:ext cx="535305" cy="269240"/>
          </a:xfrm>
          <a:prstGeom prst="rect">
            <a:avLst/>
          </a:prstGeom>
        </p:spPr>
        <p:txBody>
          <a:bodyPr vert="horz" wrap="square" lIns="0" tIns="12065" rIns="0" bIns="0" rtlCol="0">
            <a:spAutoFit/>
          </a:bodyPr>
          <a:lstStyle/>
          <a:p>
            <a:pPr marL="38100">
              <a:lnSpc>
                <a:spcPct val="100000"/>
              </a:lnSpc>
              <a:spcBef>
                <a:spcPts val="95"/>
              </a:spcBef>
            </a:pPr>
            <a:r>
              <a:rPr sz="1600" dirty="0">
                <a:latin typeface="Times New Roman"/>
                <a:cs typeface="Times New Roman"/>
              </a:rPr>
              <a:t>23</a:t>
            </a:r>
            <a:r>
              <a:rPr sz="1600" spc="-55" dirty="0">
                <a:latin typeface="Times New Roman"/>
                <a:cs typeface="Times New Roman"/>
              </a:rPr>
              <a:t> </a:t>
            </a:r>
            <a:r>
              <a:rPr sz="1575" spc="7" baseline="26455" dirty="0">
                <a:latin typeface="Times New Roman"/>
                <a:cs typeface="Times New Roman"/>
              </a:rPr>
              <a:t>0</a:t>
            </a:r>
            <a:r>
              <a:rPr sz="1600" spc="5" dirty="0">
                <a:latin typeface="Times New Roman"/>
                <a:cs typeface="Times New Roman"/>
              </a:rPr>
              <a:t>C</a:t>
            </a:r>
            <a:endParaRPr sz="1600">
              <a:latin typeface="Times New Roman"/>
              <a:cs typeface="Times New Roman"/>
            </a:endParaRPr>
          </a:p>
        </p:txBody>
      </p:sp>
      <p:sp>
        <p:nvSpPr>
          <p:cNvPr id="69" name="object 69"/>
          <p:cNvSpPr txBox="1"/>
          <p:nvPr/>
        </p:nvSpPr>
        <p:spPr>
          <a:xfrm>
            <a:off x="2415794" y="3423284"/>
            <a:ext cx="403860" cy="269240"/>
          </a:xfrm>
          <a:prstGeom prst="rect">
            <a:avLst/>
          </a:prstGeom>
        </p:spPr>
        <p:txBody>
          <a:bodyPr vert="horz" wrap="square" lIns="0" tIns="12065" rIns="0" bIns="0" rtlCol="0">
            <a:spAutoFit/>
          </a:bodyPr>
          <a:lstStyle/>
          <a:p>
            <a:pPr marL="38100">
              <a:lnSpc>
                <a:spcPct val="100000"/>
              </a:lnSpc>
              <a:spcBef>
                <a:spcPts val="95"/>
              </a:spcBef>
            </a:pPr>
            <a:r>
              <a:rPr sz="1600" dirty="0">
                <a:latin typeface="Times New Roman"/>
                <a:cs typeface="Times New Roman"/>
              </a:rPr>
              <a:t>T</a:t>
            </a:r>
            <a:r>
              <a:rPr sz="1575" baseline="26455" dirty="0">
                <a:latin typeface="Times New Roman"/>
                <a:cs typeface="Times New Roman"/>
              </a:rPr>
              <a:t>0</a:t>
            </a:r>
            <a:r>
              <a:rPr sz="1600" dirty="0">
                <a:latin typeface="Times New Roman"/>
                <a:cs typeface="Times New Roman"/>
              </a:rPr>
              <a:t>C</a:t>
            </a:r>
            <a:endParaRPr sz="1600">
              <a:latin typeface="Times New Roman"/>
              <a:cs typeface="Times New Roman"/>
            </a:endParaRPr>
          </a:p>
        </p:txBody>
      </p:sp>
      <p:sp>
        <p:nvSpPr>
          <p:cNvPr id="70" name="object 70"/>
          <p:cNvSpPr txBox="1"/>
          <p:nvPr/>
        </p:nvSpPr>
        <p:spPr>
          <a:xfrm>
            <a:off x="78739" y="5513019"/>
            <a:ext cx="8813800" cy="985519"/>
          </a:xfrm>
          <a:prstGeom prst="rect">
            <a:avLst/>
          </a:prstGeom>
        </p:spPr>
        <p:txBody>
          <a:bodyPr vert="horz" wrap="square" lIns="0" tIns="12700" rIns="0" bIns="0" rtlCol="0">
            <a:spAutoFit/>
          </a:bodyPr>
          <a:lstStyle/>
          <a:p>
            <a:pPr marL="1384300">
              <a:lnSpc>
                <a:spcPct val="100000"/>
              </a:lnSpc>
              <a:spcBef>
                <a:spcPts val="100"/>
              </a:spcBef>
            </a:pPr>
            <a:r>
              <a:rPr sz="1800" b="1" dirty="0">
                <a:latin typeface="Times New Roman"/>
                <a:cs typeface="Times New Roman"/>
              </a:rPr>
              <a:t>Fig:</a:t>
            </a:r>
            <a:r>
              <a:rPr sz="1800" b="1" spc="-10" dirty="0">
                <a:latin typeface="Times New Roman"/>
                <a:cs typeface="Times New Roman"/>
              </a:rPr>
              <a:t> </a:t>
            </a:r>
            <a:r>
              <a:rPr sz="1800" spc="-5" dirty="0">
                <a:latin typeface="Times New Roman"/>
                <a:cs typeface="Times New Roman"/>
              </a:rPr>
              <a:t>A</a:t>
            </a:r>
            <a:r>
              <a:rPr sz="1800" spc="-105" dirty="0">
                <a:latin typeface="Times New Roman"/>
                <a:cs typeface="Times New Roman"/>
              </a:rPr>
              <a:t> </a:t>
            </a:r>
            <a:r>
              <a:rPr sz="1800" dirty="0">
                <a:latin typeface="Times New Roman"/>
                <a:cs typeface="Times New Roman"/>
              </a:rPr>
              <a:t>closed</a:t>
            </a:r>
            <a:r>
              <a:rPr sz="1800" spc="-10" dirty="0">
                <a:latin typeface="Times New Roman"/>
                <a:cs typeface="Times New Roman"/>
              </a:rPr>
              <a:t> </a:t>
            </a:r>
            <a:r>
              <a:rPr sz="1800" dirty="0">
                <a:latin typeface="Times New Roman"/>
                <a:cs typeface="Times New Roman"/>
              </a:rPr>
              <a:t>Rankine</a:t>
            </a:r>
            <a:r>
              <a:rPr sz="1800" spc="-5" dirty="0">
                <a:latin typeface="Times New Roman"/>
                <a:cs typeface="Times New Roman"/>
              </a:rPr>
              <a:t> </a:t>
            </a:r>
            <a:r>
              <a:rPr sz="1800" spc="5" dirty="0">
                <a:latin typeface="Times New Roman"/>
                <a:cs typeface="Times New Roman"/>
              </a:rPr>
              <a:t>cycle</a:t>
            </a:r>
            <a:r>
              <a:rPr sz="1800" spc="-40" dirty="0">
                <a:latin typeface="Times New Roman"/>
                <a:cs typeface="Times New Roman"/>
              </a:rPr>
              <a:t> </a:t>
            </a:r>
            <a:r>
              <a:rPr sz="1800" dirty="0">
                <a:latin typeface="Times New Roman"/>
                <a:cs typeface="Times New Roman"/>
              </a:rPr>
              <a:t>power plant</a:t>
            </a:r>
            <a:r>
              <a:rPr sz="1800" spc="-5" dirty="0">
                <a:latin typeface="Times New Roman"/>
                <a:cs typeface="Times New Roman"/>
              </a:rPr>
              <a:t> </a:t>
            </a:r>
            <a:r>
              <a:rPr sz="1800" dirty="0">
                <a:latin typeface="Times New Roman"/>
                <a:cs typeface="Times New Roman"/>
              </a:rPr>
              <a:t>in an ocean</a:t>
            </a:r>
            <a:r>
              <a:rPr sz="1800" spc="-5" dirty="0">
                <a:latin typeface="Times New Roman"/>
                <a:cs typeface="Times New Roman"/>
              </a:rPr>
              <a:t> thermal</a:t>
            </a:r>
            <a:r>
              <a:rPr sz="1800" dirty="0">
                <a:latin typeface="Times New Roman"/>
                <a:cs typeface="Times New Roman"/>
              </a:rPr>
              <a:t> </a:t>
            </a:r>
            <a:r>
              <a:rPr sz="1800" spc="-10" dirty="0">
                <a:latin typeface="Times New Roman"/>
                <a:cs typeface="Times New Roman"/>
              </a:rPr>
              <a:t>energy </a:t>
            </a:r>
            <a:r>
              <a:rPr sz="1800" dirty="0">
                <a:latin typeface="Times New Roman"/>
                <a:cs typeface="Times New Roman"/>
              </a:rPr>
              <a:t>power plant</a:t>
            </a:r>
            <a:endParaRPr sz="1800">
              <a:latin typeface="Times New Roman"/>
              <a:cs typeface="Times New Roman"/>
            </a:endParaRPr>
          </a:p>
          <a:p>
            <a:pPr>
              <a:lnSpc>
                <a:spcPct val="100000"/>
              </a:lnSpc>
              <a:spcBef>
                <a:spcPts val="20"/>
              </a:spcBef>
            </a:pPr>
            <a:endParaRPr sz="2800">
              <a:latin typeface="Times New Roman"/>
              <a:cs typeface="Times New Roman"/>
            </a:endParaRPr>
          </a:p>
          <a:p>
            <a:pPr marL="12700">
              <a:lnSpc>
                <a:spcPct val="100000"/>
              </a:lnSpc>
              <a:tabLst>
                <a:tab pos="342900" algn="l"/>
              </a:tabLst>
            </a:pPr>
            <a:r>
              <a:rPr sz="1800" dirty="0">
                <a:latin typeface="Times New Roman"/>
                <a:cs typeface="Times New Roman"/>
              </a:rPr>
              <a:t>*	A</a:t>
            </a:r>
            <a:r>
              <a:rPr sz="1800" spc="-105" dirty="0">
                <a:latin typeface="Times New Roman"/>
                <a:cs typeface="Times New Roman"/>
              </a:rPr>
              <a:t> </a:t>
            </a:r>
            <a:r>
              <a:rPr sz="1800" dirty="0">
                <a:latin typeface="Times New Roman"/>
                <a:cs typeface="Times New Roman"/>
              </a:rPr>
              <a:t>con</a:t>
            </a:r>
            <a:r>
              <a:rPr sz="1800" spc="5" dirty="0">
                <a:latin typeface="Times New Roman"/>
                <a:cs typeface="Times New Roman"/>
              </a:rPr>
              <a:t>c</a:t>
            </a:r>
            <a:r>
              <a:rPr sz="1800" dirty="0">
                <a:latin typeface="Times New Roman"/>
                <a:cs typeface="Times New Roman"/>
              </a:rPr>
              <a:t>ept</a:t>
            </a:r>
            <a:r>
              <a:rPr sz="1800" spc="-15" dirty="0">
                <a:latin typeface="Times New Roman"/>
                <a:cs typeface="Times New Roman"/>
              </a:rPr>
              <a:t> </a:t>
            </a:r>
            <a:r>
              <a:rPr sz="1800" dirty="0">
                <a:latin typeface="Times New Roman"/>
                <a:cs typeface="Times New Roman"/>
              </a:rPr>
              <a:t>first</a:t>
            </a:r>
            <a:r>
              <a:rPr sz="1800" spc="5" dirty="0">
                <a:latin typeface="Times New Roman"/>
                <a:cs typeface="Times New Roman"/>
              </a:rPr>
              <a:t> </a:t>
            </a:r>
            <a:r>
              <a:rPr sz="1800" dirty="0">
                <a:latin typeface="Times New Roman"/>
                <a:cs typeface="Times New Roman"/>
              </a:rPr>
              <a:t>proposed by the</a:t>
            </a:r>
            <a:r>
              <a:rPr sz="1800" spc="-15" dirty="0">
                <a:latin typeface="Times New Roman"/>
                <a:cs typeface="Times New Roman"/>
              </a:rPr>
              <a:t> </a:t>
            </a:r>
            <a:r>
              <a:rPr sz="1800" spc="-5" dirty="0">
                <a:latin typeface="Times New Roman"/>
                <a:cs typeface="Times New Roman"/>
              </a:rPr>
              <a:t>Fren</a:t>
            </a:r>
            <a:r>
              <a:rPr sz="1800" dirty="0">
                <a:latin typeface="Times New Roman"/>
                <a:cs typeface="Times New Roman"/>
              </a:rPr>
              <a:t>ch eng</a:t>
            </a:r>
            <a:r>
              <a:rPr sz="1800" spc="5" dirty="0">
                <a:latin typeface="Times New Roman"/>
                <a:cs typeface="Times New Roman"/>
              </a:rPr>
              <a:t>i</a:t>
            </a:r>
            <a:r>
              <a:rPr sz="1800" dirty="0">
                <a:latin typeface="Times New Roman"/>
                <a:cs typeface="Times New Roman"/>
              </a:rPr>
              <a:t>ne</a:t>
            </a:r>
            <a:r>
              <a:rPr sz="1800" spc="5" dirty="0">
                <a:latin typeface="Times New Roman"/>
                <a:cs typeface="Times New Roman"/>
              </a:rPr>
              <a:t>e</a:t>
            </a:r>
            <a:r>
              <a:rPr sz="1800" dirty="0">
                <a:latin typeface="Times New Roman"/>
                <a:cs typeface="Times New Roman"/>
              </a:rPr>
              <a:t>r</a:t>
            </a:r>
            <a:r>
              <a:rPr sz="1800" spc="-20" dirty="0">
                <a:latin typeface="Times New Roman"/>
                <a:cs typeface="Times New Roman"/>
              </a:rPr>
              <a:t> </a:t>
            </a:r>
            <a:r>
              <a:rPr sz="1800" spc="-5" dirty="0">
                <a:latin typeface="Times New Roman"/>
                <a:cs typeface="Times New Roman"/>
              </a:rPr>
              <a:t>Ja</a:t>
            </a:r>
            <a:r>
              <a:rPr sz="1800" dirty="0">
                <a:latin typeface="Times New Roman"/>
                <a:cs typeface="Times New Roman"/>
              </a:rPr>
              <a:t>cques</a:t>
            </a:r>
            <a:r>
              <a:rPr sz="1800" spc="-105" dirty="0">
                <a:latin typeface="Times New Roman"/>
                <a:cs typeface="Times New Roman"/>
              </a:rPr>
              <a:t> </a:t>
            </a:r>
            <a:r>
              <a:rPr sz="1800" spc="-5" dirty="0">
                <a:latin typeface="Times New Roman"/>
                <a:cs typeface="Times New Roman"/>
              </a:rPr>
              <a:t>Ar</a:t>
            </a:r>
            <a:r>
              <a:rPr sz="1800" spc="-10" dirty="0">
                <a:latin typeface="Times New Roman"/>
                <a:cs typeface="Times New Roman"/>
              </a:rPr>
              <a:t>s</a:t>
            </a:r>
            <a:r>
              <a:rPr sz="1800" dirty="0">
                <a:latin typeface="Times New Roman"/>
                <a:cs typeface="Times New Roman"/>
              </a:rPr>
              <a:t>ene d’</a:t>
            </a:r>
            <a:r>
              <a:rPr sz="1800" spc="-235" dirty="0">
                <a:latin typeface="Times New Roman"/>
                <a:cs typeface="Times New Roman"/>
              </a:rPr>
              <a:t> </a:t>
            </a:r>
            <a:r>
              <a:rPr sz="1800" spc="-5" dirty="0">
                <a:latin typeface="Times New Roman"/>
                <a:cs typeface="Times New Roman"/>
              </a:rPr>
              <a:t>Ar</a:t>
            </a:r>
            <a:r>
              <a:rPr sz="1800" spc="-10" dirty="0">
                <a:latin typeface="Times New Roman"/>
                <a:cs typeface="Times New Roman"/>
              </a:rPr>
              <a:t>s</a:t>
            </a:r>
            <a:r>
              <a:rPr sz="1800" dirty="0">
                <a:latin typeface="Times New Roman"/>
                <a:cs typeface="Times New Roman"/>
              </a:rPr>
              <a:t>onval</a:t>
            </a:r>
            <a:r>
              <a:rPr sz="1800" spc="10" dirty="0">
                <a:latin typeface="Times New Roman"/>
                <a:cs typeface="Times New Roman"/>
              </a:rPr>
              <a:t> </a:t>
            </a:r>
            <a:r>
              <a:rPr sz="1800" dirty="0">
                <a:latin typeface="Times New Roman"/>
                <a:cs typeface="Times New Roman"/>
              </a:rPr>
              <a:t>in 1880</a:t>
            </a:r>
            <a:r>
              <a:rPr sz="1800" spc="-10" dirty="0">
                <a:latin typeface="Times New Roman"/>
                <a:cs typeface="Times New Roman"/>
              </a:rPr>
              <a:t>s</a:t>
            </a:r>
            <a:r>
              <a:rPr sz="1800" dirty="0">
                <a:latin typeface="Times New Roman"/>
                <a:cs typeface="Times New Roman"/>
              </a:rPr>
              <a:t>.</a:t>
            </a:r>
            <a:endParaRPr sz="1800">
              <a:latin typeface="Times New Roman"/>
              <a:cs typeface="Times New Roman"/>
            </a:endParaRPr>
          </a:p>
        </p:txBody>
      </p:sp>
      <p:sp>
        <p:nvSpPr>
          <p:cNvPr id="71" name="object 71"/>
          <p:cNvSpPr/>
          <p:nvPr/>
        </p:nvSpPr>
        <p:spPr>
          <a:xfrm>
            <a:off x="5433314" y="1449324"/>
            <a:ext cx="106680" cy="3200400"/>
          </a:xfrm>
          <a:custGeom>
            <a:avLst/>
            <a:gdLst/>
            <a:ahLst/>
            <a:cxnLst/>
            <a:rect l="l" t="t" r="r" b="b"/>
            <a:pathLst>
              <a:path w="106679" h="3200400">
                <a:moveTo>
                  <a:pt x="6985" y="3104388"/>
                </a:moveTo>
                <a:lnTo>
                  <a:pt x="4063" y="3106039"/>
                </a:lnTo>
                <a:lnTo>
                  <a:pt x="1015" y="3107817"/>
                </a:lnTo>
                <a:lnTo>
                  <a:pt x="0" y="3111754"/>
                </a:lnTo>
                <a:lnTo>
                  <a:pt x="1725" y="3114929"/>
                </a:lnTo>
                <a:lnTo>
                  <a:pt x="51562" y="3200400"/>
                </a:lnTo>
                <a:lnTo>
                  <a:pt x="58922" y="3187827"/>
                </a:lnTo>
                <a:lnTo>
                  <a:pt x="45212" y="3187827"/>
                </a:lnTo>
                <a:lnTo>
                  <a:pt x="45235" y="3164353"/>
                </a:lnTo>
                <a:lnTo>
                  <a:pt x="12390" y="3107817"/>
                </a:lnTo>
                <a:lnTo>
                  <a:pt x="10922" y="3105404"/>
                </a:lnTo>
                <a:lnTo>
                  <a:pt x="6985" y="3104388"/>
                </a:lnTo>
                <a:close/>
              </a:path>
              <a:path w="106679" h="3200400">
                <a:moveTo>
                  <a:pt x="45235" y="3164353"/>
                </a:moveTo>
                <a:lnTo>
                  <a:pt x="45212" y="3187827"/>
                </a:lnTo>
                <a:lnTo>
                  <a:pt x="57912" y="3187827"/>
                </a:lnTo>
                <a:lnTo>
                  <a:pt x="57915" y="3184652"/>
                </a:lnTo>
                <a:lnTo>
                  <a:pt x="46100" y="3184652"/>
                </a:lnTo>
                <a:lnTo>
                  <a:pt x="51582" y="3175282"/>
                </a:lnTo>
                <a:lnTo>
                  <a:pt x="45235" y="3164353"/>
                </a:lnTo>
                <a:close/>
              </a:path>
              <a:path w="106679" h="3200400">
                <a:moveTo>
                  <a:pt x="96265" y="3104388"/>
                </a:moveTo>
                <a:lnTo>
                  <a:pt x="92328" y="3105404"/>
                </a:lnTo>
                <a:lnTo>
                  <a:pt x="90677" y="3108452"/>
                </a:lnTo>
                <a:lnTo>
                  <a:pt x="57975" y="3164353"/>
                </a:lnTo>
                <a:lnTo>
                  <a:pt x="57912" y="3187827"/>
                </a:lnTo>
                <a:lnTo>
                  <a:pt x="58922" y="3187827"/>
                </a:lnTo>
                <a:lnTo>
                  <a:pt x="103377" y="3111881"/>
                </a:lnTo>
                <a:lnTo>
                  <a:pt x="102362" y="3107944"/>
                </a:lnTo>
                <a:lnTo>
                  <a:pt x="96265" y="3104388"/>
                </a:lnTo>
                <a:close/>
              </a:path>
              <a:path w="106679" h="3200400">
                <a:moveTo>
                  <a:pt x="51582" y="3175282"/>
                </a:moveTo>
                <a:lnTo>
                  <a:pt x="46100" y="3184652"/>
                </a:lnTo>
                <a:lnTo>
                  <a:pt x="57023" y="3184652"/>
                </a:lnTo>
                <a:lnTo>
                  <a:pt x="51582" y="3175282"/>
                </a:lnTo>
                <a:close/>
              </a:path>
              <a:path w="106679" h="3200400">
                <a:moveTo>
                  <a:pt x="57935" y="3164422"/>
                </a:moveTo>
                <a:lnTo>
                  <a:pt x="51582" y="3175282"/>
                </a:lnTo>
                <a:lnTo>
                  <a:pt x="57023" y="3184652"/>
                </a:lnTo>
                <a:lnTo>
                  <a:pt x="57915" y="3184652"/>
                </a:lnTo>
                <a:lnTo>
                  <a:pt x="57935" y="3164422"/>
                </a:lnTo>
                <a:close/>
              </a:path>
              <a:path w="106679" h="3200400">
                <a:moveTo>
                  <a:pt x="54721" y="25109"/>
                </a:moveTo>
                <a:lnTo>
                  <a:pt x="48363" y="35977"/>
                </a:lnTo>
                <a:lnTo>
                  <a:pt x="45295" y="3104388"/>
                </a:lnTo>
                <a:lnTo>
                  <a:pt x="45275" y="3164422"/>
                </a:lnTo>
                <a:lnTo>
                  <a:pt x="51582" y="3175282"/>
                </a:lnTo>
                <a:lnTo>
                  <a:pt x="57935" y="3164422"/>
                </a:lnTo>
                <a:lnTo>
                  <a:pt x="61003" y="96012"/>
                </a:lnTo>
                <a:lnTo>
                  <a:pt x="61044" y="35977"/>
                </a:lnTo>
                <a:lnTo>
                  <a:pt x="54721" y="25109"/>
                </a:lnTo>
                <a:close/>
              </a:path>
              <a:path w="106679" h="3200400">
                <a:moveTo>
                  <a:pt x="54737" y="0"/>
                </a:moveTo>
                <a:lnTo>
                  <a:pt x="2921" y="88518"/>
                </a:lnTo>
                <a:lnTo>
                  <a:pt x="3937" y="92455"/>
                </a:lnTo>
                <a:lnTo>
                  <a:pt x="10033" y="96012"/>
                </a:lnTo>
                <a:lnTo>
                  <a:pt x="13970" y="94996"/>
                </a:lnTo>
                <a:lnTo>
                  <a:pt x="15621" y="91948"/>
                </a:lnTo>
                <a:lnTo>
                  <a:pt x="48344" y="36010"/>
                </a:lnTo>
                <a:lnTo>
                  <a:pt x="48387" y="12573"/>
                </a:lnTo>
                <a:lnTo>
                  <a:pt x="62068" y="12573"/>
                </a:lnTo>
                <a:lnTo>
                  <a:pt x="54737" y="0"/>
                </a:lnTo>
                <a:close/>
              </a:path>
              <a:path w="106679" h="3200400">
                <a:moveTo>
                  <a:pt x="62068" y="12573"/>
                </a:moveTo>
                <a:lnTo>
                  <a:pt x="61087" y="12573"/>
                </a:lnTo>
                <a:lnTo>
                  <a:pt x="61063" y="36010"/>
                </a:lnTo>
                <a:lnTo>
                  <a:pt x="95376" y="94996"/>
                </a:lnTo>
                <a:lnTo>
                  <a:pt x="99313" y="96012"/>
                </a:lnTo>
                <a:lnTo>
                  <a:pt x="102235" y="94361"/>
                </a:lnTo>
                <a:lnTo>
                  <a:pt x="105283" y="92583"/>
                </a:lnTo>
                <a:lnTo>
                  <a:pt x="106299" y="88646"/>
                </a:lnTo>
                <a:lnTo>
                  <a:pt x="104573" y="85471"/>
                </a:lnTo>
                <a:lnTo>
                  <a:pt x="62068" y="12573"/>
                </a:lnTo>
                <a:close/>
              </a:path>
              <a:path w="106679" h="3200400">
                <a:moveTo>
                  <a:pt x="61083" y="15748"/>
                </a:moveTo>
                <a:lnTo>
                  <a:pt x="60198" y="15748"/>
                </a:lnTo>
                <a:lnTo>
                  <a:pt x="54721" y="25109"/>
                </a:lnTo>
                <a:lnTo>
                  <a:pt x="61063" y="36010"/>
                </a:lnTo>
                <a:lnTo>
                  <a:pt x="61083" y="15748"/>
                </a:lnTo>
                <a:close/>
              </a:path>
              <a:path w="106679" h="3200400">
                <a:moveTo>
                  <a:pt x="61087" y="12573"/>
                </a:moveTo>
                <a:lnTo>
                  <a:pt x="48387" y="12573"/>
                </a:lnTo>
                <a:lnTo>
                  <a:pt x="48363" y="35977"/>
                </a:lnTo>
                <a:lnTo>
                  <a:pt x="54721" y="25109"/>
                </a:lnTo>
                <a:lnTo>
                  <a:pt x="49275" y="15748"/>
                </a:lnTo>
                <a:lnTo>
                  <a:pt x="61083" y="15748"/>
                </a:lnTo>
                <a:lnTo>
                  <a:pt x="61087" y="12573"/>
                </a:lnTo>
                <a:close/>
              </a:path>
              <a:path w="106679" h="3200400">
                <a:moveTo>
                  <a:pt x="60198" y="15748"/>
                </a:moveTo>
                <a:lnTo>
                  <a:pt x="49275" y="15748"/>
                </a:lnTo>
                <a:lnTo>
                  <a:pt x="54721" y="25109"/>
                </a:lnTo>
                <a:lnTo>
                  <a:pt x="60198" y="15748"/>
                </a:lnTo>
                <a:close/>
              </a:path>
            </a:pathLst>
          </a:custGeom>
          <a:solidFill>
            <a:srgbClr val="497DBA"/>
          </a:solidFill>
        </p:spPr>
        <p:txBody>
          <a:bodyPr wrap="square" lIns="0" tIns="0" rIns="0" bIns="0" rtlCol="0"/>
          <a:lstStyle/>
          <a:p>
            <a:endParaRPr/>
          </a:p>
        </p:txBody>
      </p:sp>
      <p:sp>
        <p:nvSpPr>
          <p:cNvPr id="72" name="object 72"/>
          <p:cNvSpPr txBox="1"/>
          <p:nvPr/>
        </p:nvSpPr>
        <p:spPr>
          <a:xfrm>
            <a:off x="5218303" y="2161158"/>
            <a:ext cx="490220"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Times New Roman"/>
                <a:cs typeface="Times New Roman"/>
              </a:rPr>
              <a:t>120m</a:t>
            </a:r>
            <a:endParaRPr sz="1600">
              <a:latin typeface="Times New Roman"/>
              <a:cs typeface="Times New Roman"/>
            </a:endParaRPr>
          </a:p>
        </p:txBody>
      </p:sp>
      <p:sp>
        <p:nvSpPr>
          <p:cNvPr id="73" name="object 73"/>
          <p:cNvSpPr txBox="1">
            <a:spLocks noGrp="1"/>
          </p:cNvSpPr>
          <p:nvPr>
            <p:ph type="title"/>
          </p:nvPr>
        </p:nvSpPr>
        <p:spPr>
          <a:xfrm>
            <a:off x="154939" y="93090"/>
            <a:ext cx="5004435" cy="330835"/>
          </a:xfrm>
          <a:prstGeom prst="rect">
            <a:avLst/>
          </a:prstGeom>
        </p:spPr>
        <p:txBody>
          <a:bodyPr vert="horz" wrap="square" lIns="0" tIns="12700" rIns="0" bIns="0" rtlCol="0">
            <a:spAutoFit/>
          </a:bodyPr>
          <a:lstStyle/>
          <a:p>
            <a:pPr marL="12700">
              <a:lnSpc>
                <a:spcPct val="100000"/>
              </a:lnSpc>
              <a:spcBef>
                <a:spcPts val="100"/>
              </a:spcBef>
            </a:pPr>
            <a:r>
              <a:rPr b="1" dirty="0">
                <a:latin typeface="Times New Roman"/>
                <a:cs typeface="Times New Roman"/>
              </a:rPr>
              <a:t>Ocean</a:t>
            </a:r>
            <a:r>
              <a:rPr b="1" spc="-65" dirty="0">
                <a:latin typeface="Times New Roman"/>
                <a:cs typeface="Times New Roman"/>
              </a:rPr>
              <a:t> </a:t>
            </a:r>
            <a:r>
              <a:rPr b="1" dirty="0">
                <a:latin typeface="Times New Roman"/>
                <a:cs typeface="Times New Roman"/>
              </a:rPr>
              <a:t>Thermal</a:t>
            </a:r>
            <a:r>
              <a:rPr b="1" spc="-30" dirty="0">
                <a:latin typeface="Times New Roman"/>
                <a:cs typeface="Times New Roman"/>
              </a:rPr>
              <a:t> </a:t>
            </a:r>
            <a:r>
              <a:rPr b="1" dirty="0">
                <a:latin typeface="Times New Roman"/>
                <a:cs typeface="Times New Roman"/>
              </a:rPr>
              <a:t>Energy</a:t>
            </a:r>
            <a:r>
              <a:rPr b="1" spc="-5" dirty="0">
                <a:latin typeface="Times New Roman"/>
                <a:cs typeface="Times New Roman"/>
              </a:rPr>
              <a:t> </a:t>
            </a:r>
            <a:r>
              <a:rPr b="1" dirty="0">
                <a:latin typeface="Times New Roman"/>
                <a:cs typeface="Times New Roman"/>
              </a:rPr>
              <a:t>Conversion</a:t>
            </a:r>
            <a:r>
              <a:rPr b="1" spc="-45" dirty="0">
                <a:latin typeface="Times New Roman"/>
                <a:cs typeface="Times New Roman"/>
              </a:rPr>
              <a:t> </a:t>
            </a:r>
            <a:r>
              <a:rPr b="1" dirty="0">
                <a:latin typeface="Times New Roman"/>
                <a:cs typeface="Times New Roman"/>
              </a:rPr>
              <a:t>(OTEC):-</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93</a:t>
            </a:r>
            <a:endParaRPr sz="1200">
              <a:latin typeface="Arial MT"/>
              <a:cs typeface="Arial MT"/>
            </a:endParaRPr>
          </a:p>
        </p:txBody>
      </p:sp>
      <p:sp>
        <p:nvSpPr>
          <p:cNvPr id="3" name="object 3"/>
          <p:cNvSpPr txBox="1"/>
          <p:nvPr/>
        </p:nvSpPr>
        <p:spPr>
          <a:xfrm>
            <a:off x="154939" y="0"/>
            <a:ext cx="8836660" cy="6428105"/>
          </a:xfrm>
          <a:prstGeom prst="rect">
            <a:avLst/>
          </a:prstGeom>
        </p:spPr>
        <p:txBody>
          <a:bodyPr vert="horz" wrap="square" lIns="0" tIns="12700" rIns="0" bIns="0" rtlCol="0">
            <a:spAutoFit/>
          </a:bodyPr>
          <a:lstStyle/>
          <a:p>
            <a:pPr marL="12700" marR="5080" indent="914400" algn="just">
              <a:lnSpc>
                <a:spcPct val="150000"/>
              </a:lnSpc>
              <a:spcBef>
                <a:spcPts val="100"/>
              </a:spcBef>
            </a:pPr>
            <a:r>
              <a:rPr sz="2000" dirty="0">
                <a:latin typeface="Times New Roman"/>
                <a:cs typeface="Times New Roman"/>
              </a:rPr>
              <a:t>OTEC </a:t>
            </a:r>
            <a:r>
              <a:rPr sz="2000" spc="-5" dirty="0">
                <a:latin typeface="Times New Roman"/>
                <a:cs typeface="Times New Roman"/>
              </a:rPr>
              <a:t>generates electricity using open or closed Rankine cycle from </a:t>
            </a:r>
            <a:r>
              <a:rPr sz="2000" dirty="0">
                <a:latin typeface="Times New Roman"/>
                <a:cs typeface="Times New Roman"/>
              </a:rPr>
              <a:t>the </a:t>
            </a:r>
            <a:r>
              <a:rPr sz="2000" spc="5" dirty="0">
                <a:latin typeface="Times New Roman"/>
                <a:cs typeface="Times New Roman"/>
              </a:rPr>
              <a:t> </a:t>
            </a:r>
            <a:r>
              <a:rPr sz="2000" spc="-5" dirty="0">
                <a:latin typeface="Times New Roman"/>
                <a:cs typeface="Times New Roman"/>
              </a:rPr>
              <a:t>temperature </a:t>
            </a:r>
            <a:r>
              <a:rPr sz="2000" spc="-10" dirty="0">
                <a:latin typeface="Times New Roman"/>
                <a:cs typeface="Times New Roman"/>
              </a:rPr>
              <a:t>differential </a:t>
            </a:r>
            <a:r>
              <a:rPr sz="2000" dirty="0">
                <a:latin typeface="Times New Roman"/>
                <a:cs typeface="Times New Roman"/>
              </a:rPr>
              <a:t>between </a:t>
            </a:r>
            <a:r>
              <a:rPr sz="2000" spc="-5" dirty="0">
                <a:latin typeface="Times New Roman"/>
                <a:cs typeface="Times New Roman"/>
              </a:rPr>
              <a:t>the warm surface </a:t>
            </a:r>
            <a:r>
              <a:rPr sz="2000" dirty="0">
                <a:latin typeface="Times New Roman"/>
                <a:cs typeface="Times New Roman"/>
              </a:rPr>
              <a:t>of </a:t>
            </a:r>
            <a:r>
              <a:rPr sz="2000" spc="-5" dirty="0">
                <a:latin typeface="Times New Roman"/>
                <a:cs typeface="Times New Roman"/>
              </a:rPr>
              <a:t>ocean </a:t>
            </a:r>
            <a:r>
              <a:rPr sz="2000" dirty="0">
                <a:latin typeface="Times New Roman"/>
                <a:cs typeface="Times New Roman"/>
              </a:rPr>
              <a:t>(heated by </a:t>
            </a:r>
            <a:r>
              <a:rPr sz="2000" spc="-5" dirty="0">
                <a:latin typeface="Times New Roman"/>
                <a:cs typeface="Times New Roman"/>
              </a:rPr>
              <a:t>solar radiation) </a:t>
            </a:r>
            <a:r>
              <a:rPr sz="2000" spc="-484"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spc="-10" dirty="0">
                <a:latin typeface="Times New Roman"/>
                <a:cs typeface="Times New Roman"/>
              </a:rPr>
              <a:t>cold</a:t>
            </a:r>
            <a:r>
              <a:rPr sz="2000" spc="-5" dirty="0">
                <a:latin typeface="Times New Roman"/>
                <a:cs typeface="Times New Roman"/>
              </a:rPr>
              <a:t> water</a:t>
            </a:r>
            <a:r>
              <a:rPr sz="2000" dirty="0">
                <a:latin typeface="Times New Roman"/>
                <a:cs typeface="Times New Roman"/>
              </a:rPr>
              <a:t> </a:t>
            </a:r>
            <a:r>
              <a:rPr sz="2000" spc="-5" dirty="0">
                <a:latin typeface="Times New Roman"/>
                <a:cs typeface="Times New Roman"/>
              </a:rPr>
              <a:t>at</a:t>
            </a:r>
            <a:r>
              <a:rPr sz="2000" dirty="0">
                <a:latin typeface="Times New Roman"/>
                <a:cs typeface="Times New Roman"/>
              </a:rPr>
              <a:t> </a:t>
            </a:r>
            <a:r>
              <a:rPr sz="2000" spc="-5" dirty="0">
                <a:latin typeface="Times New Roman"/>
                <a:cs typeface="Times New Roman"/>
              </a:rPr>
              <a:t>dipper</a:t>
            </a:r>
            <a:r>
              <a:rPr sz="2000" dirty="0">
                <a:latin typeface="Times New Roman"/>
                <a:cs typeface="Times New Roman"/>
              </a:rPr>
              <a:t> </a:t>
            </a:r>
            <a:r>
              <a:rPr sz="2000" spc="-5" dirty="0">
                <a:latin typeface="Times New Roman"/>
                <a:cs typeface="Times New Roman"/>
              </a:rPr>
              <a:t>surface.</a:t>
            </a:r>
            <a:r>
              <a:rPr sz="2000" dirty="0">
                <a:latin typeface="Times New Roman"/>
                <a:cs typeface="Times New Roman"/>
              </a:rPr>
              <a:t> </a:t>
            </a:r>
            <a:r>
              <a:rPr sz="2000" spc="-5" dirty="0">
                <a:latin typeface="Times New Roman"/>
                <a:cs typeface="Times New Roman"/>
              </a:rPr>
              <a:t>This</a:t>
            </a:r>
            <a:r>
              <a:rPr sz="2000" dirty="0">
                <a:latin typeface="Times New Roman"/>
                <a:cs typeface="Times New Roman"/>
              </a:rPr>
              <a:t> system</a:t>
            </a:r>
            <a:r>
              <a:rPr sz="2000" spc="5" dirty="0">
                <a:latin typeface="Times New Roman"/>
                <a:cs typeface="Times New Roman"/>
              </a:rPr>
              <a:t> </a:t>
            </a:r>
            <a:r>
              <a:rPr sz="2000" dirty="0">
                <a:latin typeface="Times New Roman"/>
                <a:cs typeface="Times New Roman"/>
              </a:rPr>
              <a:t>uses</a:t>
            </a:r>
            <a:r>
              <a:rPr sz="2000" spc="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secondary</a:t>
            </a:r>
            <a:r>
              <a:rPr sz="2000" spc="5" dirty="0">
                <a:latin typeface="Times New Roman"/>
                <a:cs typeface="Times New Roman"/>
              </a:rPr>
              <a:t> </a:t>
            </a:r>
            <a:r>
              <a:rPr sz="2000" spc="-5" dirty="0">
                <a:latin typeface="Times New Roman"/>
                <a:cs typeface="Times New Roman"/>
              </a:rPr>
              <a:t>working</a:t>
            </a:r>
            <a:r>
              <a:rPr sz="2000" dirty="0">
                <a:latin typeface="Times New Roman"/>
                <a:cs typeface="Times New Roman"/>
              </a:rPr>
              <a:t> </a:t>
            </a:r>
            <a:r>
              <a:rPr sz="2000" spc="-5" dirty="0">
                <a:latin typeface="Times New Roman"/>
                <a:cs typeface="Times New Roman"/>
              </a:rPr>
              <a:t>fluid </a:t>
            </a:r>
            <a:r>
              <a:rPr sz="2000" dirty="0">
                <a:latin typeface="Times New Roman"/>
                <a:cs typeface="Times New Roman"/>
              </a:rPr>
              <a:t> </a:t>
            </a:r>
            <a:r>
              <a:rPr sz="2000" spc="-5" dirty="0">
                <a:latin typeface="Times New Roman"/>
                <a:cs typeface="Times New Roman"/>
              </a:rPr>
              <a:t>(refrigerant) such as ammonia. Heat transferred </a:t>
            </a:r>
            <a:r>
              <a:rPr sz="2000" dirty="0">
                <a:latin typeface="Times New Roman"/>
                <a:cs typeface="Times New Roman"/>
              </a:rPr>
              <a:t>from the </a:t>
            </a:r>
            <a:r>
              <a:rPr sz="2000" spc="-5" dirty="0">
                <a:latin typeface="Times New Roman"/>
                <a:cs typeface="Times New Roman"/>
              </a:rPr>
              <a:t>warm </a:t>
            </a:r>
            <a:r>
              <a:rPr sz="2000" dirty="0">
                <a:latin typeface="Times New Roman"/>
                <a:cs typeface="Times New Roman"/>
              </a:rPr>
              <a:t>ocean water </a:t>
            </a:r>
            <a:r>
              <a:rPr sz="2000" spc="-10" dirty="0">
                <a:latin typeface="Times New Roman"/>
                <a:cs typeface="Times New Roman"/>
              </a:rPr>
              <a:t>to </a:t>
            </a:r>
            <a:r>
              <a:rPr sz="2000" spc="-5" dirty="0">
                <a:latin typeface="Times New Roman"/>
                <a:cs typeface="Times New Roman"/>
              </a:rPr>
              <a:t>the </a:t>
            </a:r>
            <a:r>
              <a:rPr sz="2000" dirty="0">
                <a:latin typeface="Times New Roman"/>
                <a:cs typeface="Times New Roman"/>
              </a:rPr>
              <a:t> </a:t>
            </a:r>
            <a:r>
              <a:rPr sz="2000" spc="-5" dirty="0">
                <a:latin typeface="Times New Roman"/>
                <a:cs typeface="Times New Roman"/>
              </a:rPr>
              <a:t>working fluid through </a:t>
            </a:r>
            <a:r>
              <a:rPr sz="2000" dirty="0">
                <a:latin typeface="Times New Roman"/>
                <a:cs typeface="Times New Roman"/>
              </a:rPr>
              <a:t>a heat </a:t>
            </a:r>
            <a:r>
              <a:rPr sz="2000" spc="-5" dirty="0">
                <a:latin typeface="Times New Roman"/>
                <a:cs typeface="Times New Roman"/>
              </a:rPr>
              <a:t>exchanger vaporizes the working fluid.</a:t>
            </a:r>
            <a:r>
              <a:rPr sz="2000" dirty="0">
                <a:latin typeface="Times New Roman"/>
                <a:cs typeface="Times New Roman"/>
              </a:rPr>
              <a:t> The </a:t>
            </a:r>
            <a:r>
              <a:rPr sz="2000" spc="-5" dirty="0">
                <a:latin typeface="Times New Roman"/>
                <a:cs typeface="Times New Roman"/>
              </a:rPr>
              <a:t>vapor then </a:t>
            </a:r>
            <a:r>
              <a:rPr sz="2000" dirty="0">
                <a:latin typeface="Times New Roman"/>
                <a:cs typeface="Times New Roman"/>
              </a:rPr>
              <a:t> expands</a:t>
            </a:r>
            <a:r>
              <a:rPr sz="2000" spc="5" dirty="0">
                <a:latin typeface="Times New Roman"/>
                <a:cs typeface="Times New Roman"/>
              </a:rPr>
              <a:t> </a:t>
            </a:r>
            <a:r>
              <a:rPr sz="2000" spc="-5" dirty="0">
                <a:latin typeface="Times New Roman"/>
                <a:cs typeface="Times New Roman"/>
              </a:rPr>
              <a:t>under </a:t>
            </a:r>
            <a:r>
              <a:rPr sz="2000" dirty="0">
                <a:latin typeface="Times New Roman"/>
                <a:cs typeface="Times New Roman"/>
              </a:rPr>
              <a:t>moderate </a:t>
            </a:r>
            <a:r>
              <a:rPr sz="2000" spc="-5" dirty="0">
                <a:latin typeface="Times New Roman"/>
                <a:cs typeface="Times New Roman"/>
              </a:rPr>
              <a:t>pressure</a:t>
            </a:r>
            <a:r>
              <a:rPr sz="2000" dirty="0">
                <a:latin typeface="Times New Roman"/>
                <a:cs typeface="Times New Roman"/>
              </a:rPr>
              <a:t> </a:t>
            </a:r>
            <a:r>
              <a:rPr sz="2000" spc="-10" dirty="0">
                <a:latin typeface="Times New Roman"/>
                <a:cs typeface="Times New Roman"/>
              </a:rPr>
              <a:t>in </a:t>
            </a:r>
            <a:r>
              <a:rPr sz="2000" spc="-5" dirty="0">
                <a:latin typeface="Times New Roman"/>
                <a:cs typeface="Times New Roman"/>
              </a:rPr>
              <a:t>turbine which is connected to the generator and </a:t>
            </a:r>
            <a:r>
              <a:rPr sz="2000" dirty="0">
                <a:latin typeface="Times New Roman"/>
                <a:cs typeface="Times New Roman"/>
              </a:rPr>
              <a:t> thereby </a:t>
            </a:r>
            <a:r>
              <a:rPr sz="2000" spc="-5" dirty="0">
                <a:latin typeface="Times New Roman"/>
                <a:cs typeface="Times New Roman"/>
              </a:rPr>
              <a:t>producing </a:t>
            </a:r>
            <a:r>
              <a:rPr sz="2000" spc="-15" dirty="0">
                <a:latin typeface="Times New Roman"/>
                <a:cs typeface="Times New Roman"/>
              </a:rPr>
              <a:t>electricity. </a:t>
            </a:r>
            <a:r>
              <a:rPr sz="2000" dirty="0">
                <a:latin typeface="Times New Roman"/>
                <a:cs typeface="Times New Roman"/>
              </a:rPr>
              <a:t>Cold sea </a:t>
            </a:r>
            <a:r>
              <a:rPr sz="2000" spc="-5" dirty="0">
                <a:latin typeface="Times New Roman"/>
                <a:cs typeface="Times New Roman"/>
              </a:rPr>
              <a:t>water is pumped up </a:t>
            </a:r>
            <a:r>
              <a:rPr sz="2000" dirty="0">
                <a:latin typeface="Times New Roman"/>
                <a:cs typeface="Times New Roman"/>
              </a:rPr>
              <a:t>from </a:t>
            </a:r>
            <a:r>
              <a:rPr sz="2000" spc="-5" dirty="0">
                <a:latin typeface="Times New Roman"/>
                <a:cs typeface="Times New Roman"/>
              </a:rPr>
              <a:t>the ocean depth </a:t>
            </a:r>
            <a:r>
              <a:rPr sz="2000" spc="-10" dirty="0">
                <a:latin typeface="Times New Roman"/>
                <a:cs typeface="Times New Roman"/>
              </a:rPr>
              <a:t>to </a:t>
            </a:r>
            <a:r>
              <a:rPr sz="2000" dirty="0">
                <a:latin typeface="Times New Roman"/>
                <a:cs typeface="Times New Roman"/>
              </a:rPr>
              <a:t>a </a:t>
            </a:r>
            <a:r>
              <a:rPr sz="2000" spc="5" dirty="0">
                <a:latin typeface="Times New Roman"/>
                <a:cs typeface="Times New Roman"/>
              </a:rPr>
              <a:t> </a:t>
            </a:r>
            <a:r>
              <a:rPr sz="2000" dirty="0">
                <a:latin typeface="Times New Roman"/>
                <a:cs typeface="Times New Roman"/>
              </a:rPr>
              <a:t>second heat </a:t>
            </a:r>
            <a:r>
              <a:rPr sz="2000" spc="-5" dirty="0">
                <a:latin typeface="Times New Roman"/>
                <a:cs typeface="Times New Roman"/>
              </a:rPr>
              <a:t>exchanger</a:t>
            </a:r>
            <a:r>
              <a:rPr sz="2000" dirty="0">
                <a:latin typeface="Times New Roman"/>
                <a:cs typeface="Times New Roman"/>
              </a:rPr>
              <a:t> </a:t>
            </a:r>
            <a:r>
              <a:rPr sz="2000" spc="-5" dirty="0">
                <a:latin typeface="Times New Roman"/>
                <a:cs typeface="Times New Roman"/>
              </a:rPr>
              <a:t>provides cooling to the </a:t>
            </a:r>
            <a:r>
              <a:rPr sz="2000" spc="-15" dirty="0">
                <a:latin typeface="Times New Roman"/>
                <a:cs typeface="Times New Roman"/>
              </a:rPr>
              <a:t>condenser. </a:t>
            </a:r>
            <a:r>
              <a:rPr sz="2000" dirty="0">
                <a:latin typeface="Times New Roman"/>
                <a:cs typeface="Times New Roman"/>
              </a:rPr>
              <a:t>The working </a:t>
            </a:r>
            <a:r>
              <a:rPr sz="2000" spc="-5" dirty="0">
                <a:latin typeface="Times New Roman"/>
                <a:cs typeface="Times New Roman"/>
              </a:rPr>
              <a:t>fluid, the </a:t>
            </a:r>
            <a:r>
              <a:rPr sz="2000" dirty="0">
                <a:latin typeface="Times New Roman"/>
                <a:cs typeface="Times New Roman"/>
              </a:rPr>
              <a:t> refrigerant</a:t>
            </a:r>
            <a:r>
              <a:rPr sz="2000" spc="-40" dirty="0">
                <a:latin typeface="Times New Roman"/>
                <a:cs typeface="Times New Roman"/>
              </a:rPr>
              <a:t> </a:t>
            </a:r>
            <a:r>
              <a:rPr sz="2000" spc="-5" dirty="0">
                <a:latin typeface="Times New Roman"/>
                <a:cs typeface="Times New Roman"/>
              </a:rPr>
              <a:t>remains</a:t>
            </a:r>
            <a:r>
              <a:rPr sz="2000" spc="-15" dirty="0">
                <a:latin typeface="Times New Roman"/>
                <a:cs typeface="Times New Roman"/>
              </a:rPr>
              <a:t> </a:t>
            </a:r>
            <a:r>
              <a:rPr sz="2000" dirty="0">
                <a:latin typeface="Times New Roman"/>
                <a:cs typeface="Times New Roman"/>
              </a:rPr>
              <a:t>within</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closed</a:t>
            </a:r>
            <a:r>
              <a:rPr sz="2000" spc="-15" dirty="0">
                <a:latin typeface="Times New Roman"/>
                <a:cs typeface="Times New Roman"/>
              </a:rPr>
              <a:t> </a:t>
            </a:r>
            <a:r>
              <a:rPr sz="2000" spc="-5" dirty="0">
                <a:latin typeface="Times New Roman"/>
                <a:cs typeface="Times New Roman"/>
              </a:rPr>
              <a:t>circuit.</a:t>
            </a:r>
            <a:endParaRPr sz="2000">
              <a:latin typeface="Times New Roman"/>
              <a:cs typeface="Times New Roman"/>
            </a:endParaRPr>
          </a:p>
          <a:p>
            <a:pPr marL="12700" marR="5080" indent="914400">
              <a:lnSpc>
                <a:spcPct val="150000"/>
              </a:lnSpc>
              <a:tabLst>
                <a:tab pos="1635760" algn="l"/>
                <a:tab pos="1976755" algn="l"/>
                <a:tab pos="2416175" algn="l"/>
                <a:tab pos="3687445" algn="l"/>
                <a:tab pos="4298315" algn="l"/>
                <a:tab pos="5173345" algn="l"/>
                <a:tab pos="5979795" algn="l"/>
                <a:tab pos="6953250" algn="l"/>
                <a:tab pos="7339330" algn="l"/>
                <a:tab pos="7708265" algn="l"/>
              </a:tabLst>
            </a:pPr>
            <a:r>
              <a:rPr sz="2000" dirty="0">
                <a:latin typeface="Times New Roman"/>
                <a:cs typeface="Times New Roman"/>
              </a:rPr>
              <a:t>S</a:t>
            </a:r>
            <a:r>
              <a:rPr sz="2000" spc="5" dirty="0">
                <a:latin typeface="Times New Roman"/>
                <a:cs typeface="Times New Roman"/>
              </a:rPr>
              <a:t>o</a:t>
            </a:r>
            <a:r>
              <a:rPr sz="2000" spc="-25" dirty="0">
                <a:latin typeface="Times New Roman"/>
                <a:cs typeface="Times New Roman"/>
              </a:rPr>
              <a:t>m</a:t>
            </a:r>
            <a:r>
              <a:rPr sz="2000" dirty="0">
                <a:latin typeface="Times New Roman"/>
                <a:cs typeface="Times New Roman"/>
              </a:rPr>
              <a:t>e	</a:t>
            </a:r>
            <a:r>
              <a:rPr sz="2000" spc="-10" dirty="0">
                <a:latin typeface="Times New Roman"/>
                <a:cs typeface="Times New Roman"/>
              </a:rPr>
              <a:t>o</a:t>
            </a:r>
            <a:r>
              <a:rPr sz="2000" dirty="0">
                <a:latin typeface="Times New Roman"/>
                <a:cs typeface="Times New Roman"/>
              </a:rPr>
              <a:t>f	the	rese</a:t>
            </a:r>
            <a:r>
              <a:rPr sz="2000" spc="-15" dirty="0">
                <a:latin typeface="Times New Roman"/>
                <a:cs typeface="Times New Roman"/>
              </a:rPr>
              <a:t>a</a:t>
            </a:r>
            <a:r>
              <a:rPr sz="2000" dirty="0">
                <a:latin typeface="Times New Roman"/>
                <a:cs typeface="Times New Roman"/>
              </a:rPr>
              <a:t>r</a:t>
            </a:r>
            <a:r>
              <a:rPr sz="2000" spc="-10" dirty="0">
                <a:latin typeface="Times New Roman"/>
                <a:cs typeface="Times New Roman"/>
              </a:rPr>
              <a:t>c</a:t>
            </a:r>
            <a:r>
              <a:rPr sz="2000" dirty="0">
                <a:latin typeface="Times New Roman"/>
                <a:cs typeface="Times New Roman"/>
              </a:rPr>
              <a:t>h</a:t>
            </a:r>
            <a:r>
              <a:rPr sz="2000" spc="-10" dirty="0">
                <a:latin typeface="Times New Roman"/>
                <a:cs typeface="Times New Roman"/>
              </a:rPr>
              <a:t>e</a:t>
            </a:r>
            <a:r>
              <a:rPr sz="2000" dirty="0">
                <a:latin typeface="Times New Roman"/>
                <a:cs typeface="Times New Roman"/>
              </a:rPr>
              <a:t>rs	h</a:t>
            </a:r>
            <a:r>
              <a:rPr sz="2000" spc="-10" dirty="0">
                <a:latin typeface="Times New Roman"/>
                <a:cs typeface="Times New Roman"/>
              </a:rPr>
              <a:t>a</a:t>
            </a:r>
            <a:r>
              <a:rPr sz="2000" dirty="0">
                <a:latin typeface="Times New Roman"/>
                <a:cs typeface="Times New Roman"/>
              </a:rPr>
              <a:t>ve	</a:t>
            </a:r>
            <a:r>
              <a:rPr sz="2000" spc="-15" dirty="0">
                <a:latin typeface="Times New Roman"/>
                <a:cs typeface="Times New Roman"/>
              </a:rPr>
              <a:t>a</a:t>
            </a:r>
            <a:r>
              <a:rPr sz="2000" dirty="0">
                <a:latin typeface="Times New Roman"/>
                <a:cs typeface="Times New Roman"/>
              </a:rPr>
              <a:t>lre</a:t>
            </a:r>
            <a:r>
              <a:rPr sz="2000" spc="-20" dirty="0">
                <a:latin typeface="Times New Roman"/>
                <a:cs typeface="Times New Roman"/>
              </a:rPr>
              <a:t>a</a:t>
            </a:r>
            <a:r>
              <a:rPr sz="2000" dirty="0">
                <a:latin typeface="Times New Roman"/>
                <a:cs typeface="Times New Roman"/>
              </a:rPr>
              <a:t>dy	st</a:t>
            </a:r>
            <a:r>
              <a:rPr sz="2000" spc="-20" dirty="0">
                <a:latin typeface="Times New Roman"/>
                <a:cs typeface="Times New Roman"/>
              </a:rPr>
              <a:t>a</a:t>
            </a:r>
            <a:r>
              <a:rPr sz="2000" dirty="0">
                <a:latin typeface="Times New Roman"/>
                <a:cs typeface="Times New Roman"/>
              </a:rPr>
              <a:t>rt</a:t>
            </a:r>
            <a:r>
              <a:rPr sz="2000" spc="-15" dirty="0">
                <a:latin typeface="Times New Roman"/>
                <a:cs typeface="Times New Roman"/>
              </a:rPr>
              <a:t>e</a:t>
            </a:r>
            <a:r>
              <a:rPr sz="2000" dirty="0">
                <a:latin typeface="Times New Roman"/>
                <a:cs typeface="Times New Roman"/>
              </a:rPr>
              <a:t>d	</a:t>
            </a:r>
            <a:r>
              <a:rPr sz="2000" spc="-10" dirty="0">
                <a:latin typeface="Times New Roman"/>
                <a:cs typeface="Times New Roman"/>
              </a:rPr>
              <a:t>w</a:t>
            </a:r>
            <a:r>
              <a:rPr sz="2000" dirty="0">
                <a:latin typeface="Times New Roman"/>
                <a:cs typeface="Times New Roman"/>
              </a:rPr>
              <a:t>o</a:t>
            </a:r>
            <a:r>
              <a:rPr sz="2000" spc="-15" dirty="0">
                <a:latin typeface="Times New Roman"/>
                <a:cs typeface="Times New Roman"/>
              </a:rPr>
              <a:t>r</a:t>
            </a:r>
            <a:r>
              <a:rPr sz="2000" dirty="0">
                <a:latin typeface="Times New Roman"/>
                <a:cs typeface="Times New Roman"/>
              </a:rPr>
              <a:t>king	</a:t>
            </a:r>
            <a:r>
              <a:rPr sz="2000" spc="5" dirty="0">
                <a:latin typeface="Times New Roman"/>
                <a:cs typeface="Times New Roman"/>
              </a:rPr>
              <a:t>o</a:t>
            </a:r>
            <a:r>
              <a:rPr sz="2000" dirty="0">
                <a:latin typeface="Times New Roman"/>
                <a:cs typeface="Times New Roman"/>
              </a:rPr>
              <a:t>n	</a:t>
            </a:r>
            <a:r>
              <a:rPr sz="2000" spc="-15" dirty="0">
                <a:latin typeface="Times New Roman"/>
                <a:cs typeface="Times New Roman"/>
              </a:rPr>
              <a:t>a</a:t>
            </a:r>
            <a:r>
              <a:rPr sz="2000" dirty="0">
                <a:latin typeface="Times New Roman"/>
                <a:cs typeface="Times New Roman"/>
              </a:rPr>
              <a:t>n	ope</a:t>
            </a:r>
            <a:r>
              <a:rPr sz="2000" spc="-10" dirty="0">
                <a:latin typeface="Times New Roman"/>
                <a:cs typeface="Times New Roman"/>
              </a:rPr>
              <a:t>n</a:t>
            </a:r>
            <a:r>
              <a:rPr sz="2000" dirty="0">
                <a:latin typeface="Times New Roman"/>
                <a:cs typeface="Times New Roman"/>
              </a:rPr>
              <a:t>-</a:t>
            </a:r>
            <a:r>
              <a:rPr sz="2000" spc="-15" dirty="0">
                <a:latin typeface="Times New Roman"/>
                <a:cs typeface="Times New Roman"/>
              </a:rPr>
              <a:t>c</a:t>
            </a:r>
            <a:r>
              <a:rPr sz="2000" dirty="0">
                <a:latin typeface="Times New Roman"/>
                <a:cs typeface="Times New Roman"/>
              </a:rPr>
              <a:t>y</a:t>
            </a:r>
            <a:r>
              <a:rPr sz="2000" spc="-10" dirty="0">
                <a:latin typeface="Times New Roman"/>
                <a:cs typeface="Times New Roman"/>
              </a:rPr>
              <a:t>c</a:t>
            </a:r>
            <a:r>
              <a:rPr sz="2000" dirty="0">
                <a:latin typeface="Times New Roman"/>
                <a:cs typeface="Times New Roman"/>
              </a:rPr>
              <a:t>le  OTEC</a:t>
            </a:r>
            <a:r>
              <a:rPr sz="2000" spc="165" dirty="0">
                <a:latin typeface="Times New Roman"/>
                <a:cs typeface="Times New Roman"/>
              </a:rPr>
              <a:t> </a:t>
            </a:r>
            <a:r>
              <a:rPr sz="2000" spc="-5" dirty="0">
                <a:latin typeface="Times New Roman"/>
                <a:cs typeface="Times New Roman"/>
              </a:rPr>
              <a:t>systems</a:t>
            </a:r>
            <a:r>
              <a:rPr sz="2000" spc="165" dirty="0">
                <a:latin typeface="Times New Roman"/>
                <a:cs typeface="Times New Roman"/>
              </a:rPr>
              <a:t> </a:t>
            </a:r>
            <a:r>
              <a:rPr sz="2000" spc="-5" dirty="0">
                <a:latin typeface="Times New Roman"/>
                <a:cs typeface="Times New Roman"/>
              </a:rPr>
              <a:t>which</a:t>
            </a:r>
            <a:r>
              <a:rPr sz="2000" spc="170" dirty="0">
                <a:latin typeface="Times New Roman"/>
                <a:cs typeface="Times New Roman"/>
              </a:rPr>
              <a:t> </a:t>
            </a:r>
            <a:r>
              <a:rPr sz="2000" spc="-5" dirty="0">
                <a:latin typeface="Times New Roman"/>
                <a:cs typeface="Times New Roman"/>
              </a:rPr>
              <a:t>employs</a:t>
            </a:r>
            <a:r>
              <a:rPr sz="2000" spc="170" dirty="0">
                <a:latin typeface="Times New Roman"/>
                <a:cs typeface="Times New Roman"/>
              </a:rPr>
              <a:t> </a:t>
            </a:r>
            <a:r>
              <a:rPr sz="2000" spc="-5" dirty="0">
                <a:latin typeface="Times New Roman"/>
                <a:cs typeface="Times New Roman"/>
              </a:rPr>
              <a:t>water</a:t>
            </a:r>
            <a:r>
              <a:rPr sz="2000" spc="175" dirty="0">
                <a:latin typeface="Times New Roman"/>
                <a:cs typeface="Times New Roman"/>
              </a:rPr>
              <a:t> </a:t>
            </a:r>
            <a:r>
              <a:rPr sz="2000" spc="-5" dirty="0">
                <a:latin typeface="Times New Roman"/>
                <a:cs typeface="Times New Roman"/>
              </a:rPr>
              <a:t>vapours</a:t>
            </a:r>
            <a:r>
              <a:rPr sz="2000" spc="165" dirty="0">
                <a:latin typeface="Times New Roman"/>
                <a:cs typeface="Times New Roman"/>
              </a:rPr>
              <a:t> </a:t>
            </a:r>
            <a:r>
              <a:rPr sz="2000" dirty="0">
                <a:latin typeface="Times New Roman"/>
                <a:cs typeface="Times New Roman"/>
              </a:rPr>
              <a:t>as</a:t>
            </a:r>
            <a:r>
              <a:rPr sz="2000" spc="165" dirty="0">
                <a:latin typeface="Times New Roman"/>
                <a:cs typeface="Times New Roman"/>
              </a:rPr>
              <a:t> </a:t>
            </a:r>
            <a:r>
              <a:rPr sz="2000" spc="-5" dirty="0">
                <a:latin typeface="Times New Roman"/>
                <a:cs typeface="Times New Roman"/>
              </a:rPr>
              <a:t>working</a:t>
            </a:r>
            <a:r>
              <a:rPr sz="2000" spc="165" dirty="0">
                <a:latin typeface="Times New Roman"/>
                <a:cs typeface="Times New Roman"/>
              </a:rPr>
              <a:t> </a:t>
            </a:r>
            <a:r>
              <a:rPr sz="2000" spc="-5" dirty="0">
                <a:latin typeface="Times New Roman"/>
                <a:cs typeface="Times New Roman"/>
              </a:rPr>
              <a:t>fluid.</a:t>
            </a:r>
            <a:r>
              <a:rPr sz="2000" spc="170" dirty="0">
                <a:latin typeface="Times New Roman"/>
                <a:cs typeface="Times New Roman"/>
              </a:rPr>
              <a:t> </a:t>
            </a:r>
            <a:r>
              <a:rPr sz="2000" spc="-5" dirty="0">
                <a:latin typeface="Times New Roman"/>
                <a:cs typeface="Times New Roman"/>
              </a:rPr>
              <a:t>The</a:t>
            </a:r>
            <a:r>
              <a:rPr sz="2000" spc="165" dirty="0">
                <a:latin typeface="Times New Roman"/>
                <a:cs typeface="Times New Roman"/>
              </a:rPr>
              <a:t> </a:t>
            </a:r>
            <a:r>
              <a:rPr sz="2000" dirty="0">
                <a:latin typeface="Times New Roman"/>
                <a:cs typeface="Times New Roman"/>
              </a:rPr>
              <a:t>sea</a:t>
            </a:r>
            <a:r>
              <a:rPr sz="2000" spc="150" dirty="0">
                <a:latin typeface="Times New Roman"/>
                <a:cs typeface="Times New Roman"/>
              </a:rPr>
              <a:t> </a:t>
            </a:r>
            <a:r>
              <a:rPr sz="2000" dirty="0">
                <a:latin typeface="Times New Roman"/>
                <a:cs typeface="Times New Roman"/>
              </a:rPr>
              <a:t>water</a:t>
            </a:r>
            <a:r>
              <a:rPr sz="2000" spc="165" dirty="0">
                <a:latin typeface="Times New Roman"/>
                <a:cs typeface="Times New Roman"/>
              </a:rPr>
              <a:t> </a:t>
            </a:r>
            <a:r>
              <a:rPr sz="2000" spc="-5" dirty="0">
                <a:latin typeface="Times New Roman"/>
                <a:cs typeface="Times New Roman"/>
              </a:rPr>
              <a:t>enters </a:t>
            </a:r>
            <a:r>
              <a:rPr sz="2000" spc="-484" dirty="0">
                <a:latin typeface="Times New Roman"/>
                <a:cs typeface="Times New Roman"/>
              </a:rPr>
              <a:t> </a:t>
            </a:r>
            <a:r>
              <a:rPr sz="2000" spc="-5" dirty="0">
                <a:latin typeface="Times New Roman"/>
                <a:cs typeface="Times New Roman"/>
              </a:rPr>
              <a:t>into</a:t>
            </a:r>
            <a:r>
              <a:rPr sz="2000" spc="45" dirty="0">
                <a:latin typeface="Times New Roman"/>
                <a:cs typeface="Times New Roman"/>
              </a:rPr>
              <a:t> </a:t>
            </a:r>
            <a:r>
              <a:rPr sz="2000" dirty="0">
                <a:latin typeface="Times New Roman"/>
                <a:cs typeface="Times New Roman"/>
              </a:rPr>
              <a:t>a</a:t>
            </a:r>
            <a:r>
              <a:rPr sz="2000" spc="40" dirty="0">
                <a:latin typeface="Times New Roman"/>
                <a:cs typeface="Times New Roman"/>
              </a:rPr>
              <a:t> </a:t>
            </a:r>
            <a:r>
              <a:rPr sz="2000" spc="-5" dirty="0">
                <a:latin typeface="Times New Roman"/>
                <a:cs typeface="Times New Roman"/>
              </a:rPr>
              <a:t>vacuum</a:t>
            </a:r>
            <a:r>
              <a:rPr sz="2000" spc="25" dirty="0">
                <a:latin typeface="Times New Roman"/>
                <a:cs typeface="Times New Roman"/>
              </a:rPr>
              <a:t> </a:t>
            </a:r>
            <a:r>
              <a:rPr sz="2000" spc="-5" dirty="0">
                <a:latin typeface="Times New Roman"/>
                <a:cs typeface="Times New Roman"/>
              </a:rPr>
              <a:t>forming</a:t>
            </a:r>
            <a:r>
              <a:rPr sz="2000" spc="45" dirty="0">
                <a:latin typeface="Times New Roman"/>
                <a:cs typeface="Times New Roman"/>
              </a:rPr>
              <a:t> </a:t>
            </a:r>
            <a:r>
              <a:rPr sz="2000" spc="-5" dirty="0">
                <a:latin typeface="Times New Roman"/>
                <a:cs typeface="Times New Roman"/>
              </a:rPr>
              <a:t>patial</a:t>
            </a:r>
            <a:r>
              <a:rPr sz="2000" spc="25" dirty="0">
                <a:latin typeface="Times New Roman"/>
                <a:cs typeface="Times New Roman"/>
              </a:rPr>
              <a:t> </a:t>
            </a:r>
            <a:r>
              <a:rPr sz="2000" spc="-5" dirty="0">
                <a:latin typeface="Times New Roman"/>
                <a:cs typeface="Times New Roman"/>
              </a:rPr>
              <a:t>amount</a:t>
            </a:r>
            <a:r>
              <a:rPr sz="2000" spc="35" dirty="0">
                <a:latin typeface="Times New Roman"/>
                <a:cs typeface="Times New Roman"/>
              </a:rPr>
              <a:t> </a:t>
            </a:r>
            <a:r>
              <a:rPr sz="2000" spc="-5" dirty="0">
                <a:latin typeface="Times New Roman"/>
                <a:cs typeface="Times New Roman"/>
              </a:rPr>
              <a:t>of</a:t>
            </a:r>
            <a:r>
              <a:rPr sz="2000" spc="45" dirty="0">
                <a:latin typeface="Times New Roman"/>
                <a:cs typeface="Times New Roman"/>
              </a:rPr>
              <a:t> </a:t>
            </a:r>
            <a:r>
              <a:rPr sz="2000" spc="-20" dirty="0">
                <a:latin typeface="Times New Roman"/>
                <a:cs typeface="Times New Roman"/>
              </a:rPr>
              <a:t>vapour.</a:t>
            </a:r>
            <a:r>
              <a:rPr sz="2000" spc="45" dirty="0">
                <a:latin typeface="Times New Roman"/>
                <a:cs typeface="Times New Roman"/>
              </a:rPr>
              <a:t> </a:t>
            </a:r>
            <a:r>
              <a:rPr sz="2000" spc="-5" dirty="0">
                <a:latin typeface="Times New Roman"/>
                <a:cs typeface="Times New Roman"/>
              </a:rPr>
              <a:t>This</a:t>
            </a:r>
            <a:r>
              <a:rPr sz="2000" spc="30" dirty="0">
                <a:latin typeface="Times New Roman"/>
                <a:cs typeface="Times New Roman"/>
              </a:rPr>
              <a:t> </a:t>
            </a:r>
            <a:r>
              <a:rPr sz="2000" dirty="0">
                <a:latin typeface="Times New Roman"/>
                <a:cs typeface="Times New Roman"/>
              </a:rPr>
              <a:t>vapour</a:t>
            </a:r>
            <a:r>
              <a:rPr sz="2000" spc="40" dirty="0">
                <a:latin typeface="Times New Roman"/>
                <a:cs typeface="Times New Roman"/>
              </a:rPr>
              <a:t> </a:t>
            </a:r>
            <a:r>
              <a:rPr sz="2000" spc="-5" dirty="0">
                <a:latin typeface="Times New Roman"/>
                <a:cs typeface="Times New Roman"/>
              </a:rPr>
              <a:t>is</a:t>
            </a:r>
            <a:r>
              <a:rPr sz="2000" spc="40" dirty="0">
                <a:latin typeface="Times New Roman"/>
                <a:cs typeface="Times New Roman"/>
              </a:rPr>
              <a:t> </a:t>
            </a:r>
            <a:r>
              <a:rPr sz="2000" spc="-5" dirty="0">
                <a:latin typeface="Times New Roman"/>
                <a:cs typeface="Times New Roman"/>
              </a:rPr>
              <a:t>led</a:t>
            </a:r>
            <a:r>
              <a:rPr sz="2000" spc="50" dirty="0">
                <a:latin typeface="Times New Roman"/>
                <a:cs typeface="Times New Roman"/>
              </a:rPr>
              <a:t> </a:t>
            </a:r>
            <a:r>
              <a:rPr sz="2000" spc="-10" dirty="0">
                <a:latin typeface="Times New Roman"/>
                <a:cs typeface="Times New Roman"/>
              </a:rPr>
              <a:t>to</a:t>
            </a:r>
            <a:r>
              <a:rPr sz="2000" spc="50" dirty="0">
                <a:latin typeface="Times New Roman"/>
                <a:cs typeface="Times New Roman"/>
              </a:rPr>
              <a:t> </a:t>
            </a:r>
            <a:r>
              <a:rPr sz="2000" spc="-5" dirty="0">
                <a:latin typeface="Times New Roman"/>
                <a:cs typeface="Times New Roman"/>
              </a:rPr>
              <a:t>the</a:t>
            </a:r>
            <a:r>
              <a:rPr sz="2000" spc="35" dirty="0">
                <a:latin typeface="Times New Roman"/>
                <a:cs typeface="Times New Roman"/>
              </a:rPr>
              <a:t> </a:t>
            </a:r>
            <a:r>
              <a:rPr sz="2000" dirty="0">
                <a:latin typeface="Times New Roman"/>
                <a:cs typeface="Times New Roman"/>
              </a:rPr>
              <a:t>low</a:t>
            </a:r>
            <a:r>
              <a:rPr sz="2000" spc="35" dirty="0">
                <a:latin typeface="Times New Roman"/>
                <a:cs typeface="Times New Roman"/>
              </a:rPr>
              <a:t> </a:t>
            </a:r>
            <a:r>
              <a:rPr sz="2000" spc="-5" dirty="0">
                <a:latin typeface="Times New Roman"/>
                <a:cs typeface="Times New Roman"/>
              </a:rPr>
              <a:t>pressure </a:t>
            </a:r>
            <a:r>
              <a:rPr sz="2000" spc="-484" dirty="0">
                <a:latin typeface="Times New Roman"/>
                <a:cs typeface="Times New Roman"/>
              </a:rPr>
              <a:t> </a:t>
            </a:r>
            <a:r>
              <a:rPr sz="2000" dirty="0">
                <a:latin typeface="Times New Roman"/>
                <a:cs typeface="Times New Roman"/>
              </a:rPr>
              <a:t>turbine (which </a:t>
            </a:r>
            <a:r>
              <a:rPr sz="2000" spc="-5" dirty="0">
                <a:latin typeface="Times New Roman"/>
                <a:cs typeface="Times New Roman"/>
              </a:rPr>
              <a:t>is </a:t>
            </a:r>
            <a:r>
              <a:rPr sz="2000" dirty="0">
                <a:latin typeface="Times New Roman"/>
                <a:cs typeface="Times New Roman"/>
              </a:rPr>
              <a:t>connected </a:t>
            </a:r>
            <a:r>
              <a:rPr sz="2000" spc="-5" dirty="0">
                <a:latin typeface="Times New Roman"/>
                <a:cs typeface="Times New Roman"/>
              </a:rPr>
              <a:t>to </a:t>
            </a:r>
            <a:r>
              <a:rPr sz="2000" dirty="0">
                <a:latin typeface="Times New Roman"/>
                <a:cs typeface="Times New Roman"/>
              </a:rPr>
              <a:t>the generator) for expansion process </a:t>
            </a:r>
            <a:r>
              <a:rPr sz="2000" spc="-5" dirty="0">
                <a:latin typeface="Times New Roman"/>
                <a:cs typeface="Times New Roman"/>
              </a:rPr>
              <a:t>to </a:t>
            </a:r>
            <a:r>
              <a:rPr sz="2000" dirty="0">
                <a:latin typeface="Times New Roman"/>
                <a:cs typeface="Times New Roman"/>
              </a:rPr>
              <a:t>produce </a:t>
            </a:r>
            <a:r>
              <a:rPr sz="2000" spc="-15" dirty="0">
                <a:latin typeface="Times New Roman"/>
                <a:cs typeface="Times New Roman"/>
              </a:rPr>
              <a:t>power. </a:t>
            </a:r>
            <a:r>
              <a:rPr sz="2000" spc="-10" dirty="0">
                <a:latin typeface="Times New Roman"/>
                <a:cs typeface="Times New Roman"/>
              </a:rPr>
              <a:t> </a:t>
            </a:r>
            <a:r>
              <a:rPr sz="2000" dirty="0">
                <a:latin typeface="Times New Roman"/>
                <a:cs typeface="Times New Roman"/>
              </a:rPr>
              <a:t>Cold</a:t>
            </a:r>
            <a:r>
              <a:rPr sz="2000" spc="390" dirty="0">
                <a:latin typeface="Times New Roman"/>
                <a:cs typeface="Times New Roman"/>
              </a:rPr>
              <a:t> </a:t>
            </a:r>
            <a:r>
              <a:rPr sz="2000" dirty="0">
                <a:latin typeface="Times New Roman"/>
                <a:cs typeface="Times New Roman"/>
              </a:rPr>
              <a:t>sea</a:t>
            </a:r>
            <a:r>
              <a:rPr sz="2000" spc="400" dirty="0">
                <a:latin typeface="Times New Roman"/>
                <a:cs typeface="Times New Roman"/>
              </a:rPr>
              <a:t> </a:t>
            </a:r>
            <a:r>
              <a:rPr sz="2000" spc="-5" dirty="0">
                <a:latin typeface="Times New Roman"/>
                <a:cs typeface="Times New Roman"/>
              </a:rPr>
              <a:t>water</a:t>
            </a:r>
            <a:r>
              <a:rPr sz="2000" spc="405" dirty="0">
                <a:latin typeface="Times New Roman"/>
                <a:cs typeface="Times New Roman"/>
              </a:rPr>
              <a:t> </a:t>
            </a:r>
            <a:r>
              <a:rPr sz="2000" spc="-10" dirty="0">
                <a:latin typeface="Times New Roman"/>
                <a:cs typeface="Times New Roman"/>
              </a:rPr>
              <a:t>is</a:t>
            </a:r>
            <a:r>
              <a:rPr sz="2000" spc="405" dirty="0">
                <a:latin typeface="Times New Roman"/>
                <a:cs typeface="Times New Roman"/>
              </a:rPr>
              <a:t> </a:t>
            </a:r>
            <a:r>
              <a:rPr sz="2000" spc="-5" dirty="0">
                <a:latin typeface="Times New Roman"/>
                <a:cs typeface="Times New Roman"/>
              </a:rPr>
              <a:t>used</a:t>
            </a:r>
            <a:r>
              <a:rPr sz="2000" spc="405" dirty="0">
                <a:latin typeface="Times New Roman"/>
                <a:cs typeface="Times New Roman"/>
              </a:rPr>
              <a:t> </a:t>
            </a:r>
            <a:r>
              <a:rPr sz="2000" spc="-10" dirty="0">
                <a:latin typeface="Times New Roman"/>
                <a:cs typeface="Times New Roman"/>
              </a:rPr>
              <a:t>to</a:t>
            </a:r>
            <a:r>
              <a:rPr sz="2000" spc="409" dirty="0">
                <a:latin typeface="Times New Roman"/>
                <a:cs typeface="Times New Roman"/>
              </a:rPr>
              <a:t> </a:t>
            </a:r>
            <a:r>
              <a:rPr sz="2000" spc="-5" dirty="0">
                <a:latin typeface="Times New Roman"/>
                <a:cs typeface="Times New Roman"/>
              </a:rPr>
              <a:t>condense</a:t>
            </a:r>
            <a:r>
              <a:rPr sz="2000" spc="385" dirty="0">
                <a:latin typeface="Times New Roman"/>
                <a:cs typeface="Times New Roman"/>
              </a:rPr>
              <a:t> </a:t>
            </a:r>
            <a:r>
              <a:rPr sz="2000" dirty="0">
                <a:latin typeface="Times New Roman"/>
                <a:cs typeface="Times New Roman"/>
              </a:rPr>
              <a:t>the</a:t>
            </a:r>
            <a:r>
              <a:rPr sz="2000" spc="390" dirty="0">
                <a:latin typeface="Times New Roman"/>
                <a:cs typeface="Times New Roman"/>
              </a:rPr>
              <a:t> </a:t>
            </a:r>
            <a:r>
              <a:rPr sz="2000" spc="-5" dirty="0">
                <a:latin typeface="Times New Roman"/>
                <a:cs typeface="Times New Roman"/>
              </a:rPr>
              <a:t>steam</a:t>
            </a:r>
            <a:r>
              <a:rPr sz="2000" spc="375" dirty="0">
                <a:latin typeface="Times New Roman"/>
                <a:cs typeface="Times New Roman"/>
              </a:rPr>
              <a:t> </a:t>
            </a:r>
            <a:r>
              <a:rPr sz="2000" dirty="0">
                <a:latin typeface="Times New Roman"/>
                <a:cs typeface="Times New Roman"/>
              </a:rPr>
              <a:t>and</a:t>
            </a:r>
            <a:r>
              <a:rPr sz="2000" spc="415" dirty="0">
                <a:latin typeface="Times New Roman"/>
                <a:cs typeface="Times New Roman"/>
              </a:rPr>
              <a:t> </a:t>
            </a:r>
            <a:r>
              <a:rPr sz="2000" dirty="0">
                <a:latin typeface="Times New Roman"/>
                <a:cs typeface="Times New Roman"/>
              </a:rPr>
              <a:t>a</a:t>
            </a:r>
            <a:r>
              <a:rPr sz="2000" spc="395" dirty="0">
                <a:latin typeface="Times New Roman"/>
                <a:cs typeface="Times New Roman"/>
              </a:rPr>
              <a:t> </a:t>
            </a:r>
            <a:r>
              <a:rPr sz="2000" dirty="0">
                <a:latin typeface="Times New Roman"/>
                <a:cs typeface="Times New Roman"/>
              </a:rPr>
              <a:t>vacuum</a:t>
            </a:r>
            <a:r>
              <a:rPr sz="2000" spc="380" dirty="0">
                <a:latin typeface="Times New Roman"/>
                <a:cs typeface="Times New Roman"/>
              </a:rPr>
              <a:t> </a:t>
            </a:r>
            <a:r>
              <a:rPr sz="2000" spc="-5" dirty="0">
                <a:latin typeface="Times New Roman"/>
                <a:cs typeface="Times New Roman"/>
              </a:rPr>
              <a:t>pump</a:t>
            </a:r>
            <a:r>
              <a:rPr sz="2000" spc="405" dirty="0">
                <a:latin typeface="Times New Roman"/>
                <a:cs typeface="Times New Roman"/>
              </a:rPr>
              <a:t> </a:t>
            </a:r>
            <a:r>
              <a:rPr sz="2000" spc="-5" dirty="0">
                <a:latin typeface="Times New Roman"/>
                <a:cs typeface="Times New Roman"/>
              </a:rPr>
              <a:t>maintains</a:t>
            </a:r>
            <a:r>
              <a:rPr sz="2000" spc="405" dirty="0">
                <a:latin typeface="Times New Roman"/>
                <a:cs typeface="Times New Roman"/>
              </a:rPr>
              <a:t> </a:t>
            </a:r>
            <a:r>
              <a:rPr sz="2000" spc="-5" dirty="0">
                <a:latin typeface="Times New Roman"/>
                <a:cs typeface="Times New Roman"/>
              </a:rPr>
              <a:t>the</a:t>
            </a:r>
            <a:endParaRPr sz="2000">
              <a:latin typeface="Times New Roman"/>
              <a:cs typeface="Times New Roman"/>
            </a:endParaRPr>
          </a:p>
        </p:txBody>
      </p:sp>
      <p:sp>
        <p:nvSpPr>
          <p:cNvPr id="4" name="object 4"/>
          <p:cNvSpPr txBox="1"/>
          <p:nvPr/>
        </p:nvSpPr>
        <p:spPr>
          <a:xfrm>
            <a:off x="154939" y="6446926"/>
            <a:ext cx="2430780"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proper</a:t>
            </a:r>
            <a:r>
              <a:rPr sz="2000" spc="-60" dirty="0">
                <a:latin typeface="Times New Roman"/>
                <a:cs typeface="Times New Roman"/>
              </a:rPr>
              <a:t> </a:t>
            </a:r>
            <a:r>
              <a:rPr sz="2000" dirty="0">
                <a:latin typeface="Times New Roman"/>
                <a:cs typeface="Times New Roman"/>
              </a:rPr>
              <a:t>system</a:t>
            </a:r>
            <a:r>
              <a:rPr sz="2000" spc="-50" dirty="0">
                <a:latin typeface="Times New Roman"/>
                <a:cs typeface="Times New Roman"/>
              </a:rPr>
              <a:t> </a:t>
            </a:r>
            <a:r>
              <a:rPr sz="2000" dirty="0">
                <a:latin typeface="Times New Roman"/>
                <a:cs typeface="Times New Roman"/>
              </a:rPr>
              <a:t>pressure.</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94</a:t>
            </a:r>
            <a:endParaRPr sz="1200">
              <a:latin typeface="Arial MT"/>
              <a:cs typeface="Arial MT"/>
            </a:endParaRPr>
          </a:p>
        </p:txBody>
      </p:sp>
      <p:grpSp>
        <p:nvGrpSpPr>
          <p:cNvPr id="3" name="object 3"/>
          <p:cNvGrpSpPr/>
          <p:nvPr/>
        </p:nvGrpSpPr>
        <p:grpSpPr>
          <a:xfrm>
            <a:off x="1703832" y="937641"/>
            <a:ext cx="6118860" cy="5629910"/>
            <a:chOff x="1703832" y="937641"/>
            <a:chExt cx="6118860" cy="5629910"/>
          </a:xfrm>
        </p:grpSpPr>
        <p:sp>
          <p:nvSpPr>
            <p:cNvPr id="4" name="object 4"/>
            <p:cNvSpPr/>
            <p:nvPr/>
          </p:nvSpPr>
          <p:spPr>
            <a:xfrm>
              <a:off x="5487161" y="3353561"/>
              <a:ext cx="1447800" cy="762000"/>
            </a:xfrm>
            <a:custGeom>
              <a:avLst/>
              <a:gdLst/>
              <a:ahLst/>
              <a:cxnLst/>
              <a:rect l="l" t="t" r="r" b="b"/>
              <a:pathLst>
                <a:path w="1447800" h="762000">
                  <a:moveTo>
                    <a:pt x="0" y="762000"/>
                  </a:moveTo>
                  <a:lnTo>
                    <a:pt x="1447799" y="762000"/>
                  </a:lnTo>
                  <a:lnTo>
                    <a:pt x="1447799" y="0"/>
                  </a:lnTo>
                  <a:lnTo>
                    <a:pt x="0" y="0"/>
                  </a:lnTo>
                  <a:lnTo>
                    <a:pt x="0" y="762000"/>
                  </a:lnTo>
                  <a:close/>
                </a:path>
              </a:pathLst>
            </a:custGeom>
            <a:ln w="25908">
              <a:solidFill>
                <a:srgbClr val="385D89"/>
              </a:solidFill>
            </a:ln>
          </p:spPr>
          <p:txBody>
            <a:bodyPr wrap="square" lIns="0" tIns="0" rIns="0" bIns="0" rtlCol="0"/>
            <a:lstStyle/>
            <a:p>
              <a:endParaRPr/>
            </a:p>
          </p:txBody>
        </p:sp>
        <p:sp>
          <p:nvSpPr>
            <p:cNvPr id="5" name="object 5"/>
            <p:cNvSpPr/>
            <p:nvPr/>
          </p:nvSpPr>
          <p:spPr>
            <a:xfrm>
              <a:off x="6172200" y="3581400"/>
              <a:ext cx="38100" cy="76200"/>
            </a:xfrm>
            <a:custGeom>
              <a:avLst/>
              <a:gdLst/>
              <a:ahLst/>
              <a:cxnLst/>
              <a:rect l="l" t="t" r="r" b="b"/>
              <a:pathLst>
                <a:path w="38100" h="76200">
                  <a:moveTo>
                    <a:pt x="38100" y="0"/>
                  </a:moveTo>
                  <a:lnTo>
                    <a:pt x="0" y="76200"/>
                  </a:lnTo>
                </a:path>
              </a:pathLst>
            </a:custGeom>
            <a:ln w="9144">
              <a:solidFill>
                <a:srgbClr val="497DBA"/>
              </a:solidFill>
            </a:ln>
          </p:spPr>
          <p:txBody>
            <a:bodyPr wrap="square" lIns="0" tIns="0" rIns="0" bIns="0" rtlCol="0"/>
            <a:lstStyle/>
            <a:p>
              <a:endParaRPr/>
            </a:p>
          </p:txBody>
        </p:sp>
        <p:sp>
          <p:nvSpPr>
            <p:cNvPr id="6" name="object 6"/>
            <p:cNvSpPr/>
            <p:nvPr/>
          </p:nvSpPr>
          <p:spPr>
            <a:xfrm>
              <a:off x="4902835" y="3430523"/>
              <a:ext cx="103505" cy="2741930"/>
            </a:xfrm>
            <a:custGeom>
              <a:avLst/>
              <a:gdLst/>
              <a:ahLst/>
              <a:cxnLst/>
              <a:rect l="l" t="t" r="r" b="b"/>
              <a:pathLst>
                <a:path w="103504" h="2741929">
                  <a:moveTo>
                    <a:pt x="51744" y="25205"/>
                  </a:moveTo>
                  <a:lnTo>
                    <a:pt x="45325" y="36179"/>
                  </a:lnTo>
                  <a:lnTo>
                    <a:pt x="43814" y="2741612"/>
                  </a:lnTo>
                  <a:lnTo>
                    <a:pt x="56514" y="2741612"/>
                  </a:lnTo>
                  <a:lnTo>
                    <a:pt x="58025" y="35973"/>
                  </a:lnTo>
                  <a:lnTo>
                    <a:pt x="51744" y="25205"/>
                  </a:lnTo>
                  <a:close/>
                </a:path>
                <a:path w="103504" h="2741929">
                  <a:moveTo>
                    <a:pt x="51688" y="0"/>
                  </a:moveTo>
                  <a:lnTo>
                    <a:pt x="1777" y="85598"/>
                  </a:lnTo>
                  <a:lnTo>
                    <a:pt x="0" y="88518"/>
                  </a:lnTo>
                  <a:lnTo>
                    <a:pt x="1015" y="92455"/>
                  </a:lnTo>
                  <a:lnTo>
                    <a:pt x="7112" y="96012"/>
                  </a:lnTo>
                  <a:lnTo>
                    <a:pt x="10922" y="94996"/>
                  </a:lnTo>
                  <a:lnTo>
                    <a:pt x="45325" y="36179"/>
                  </a:lnTo>
                  <a:lnTo>
                    <a:pt x="45338" y="12573"/>
                  </a:lnTo>
                  <a:lnTo>
                    <a:pt x="59020" y="12573"/>
                  </a:lnTo>
                  <a:lnTo>
                    <a:pt x="51688" y="0"/>
                  </a:lnTo>
                  <a:close/>
                </a:path>
                <a:path w="103504" h="2741929">
                  <a:moveTo>
                    <a:pt x="59020" y="12573"/>
                  </a:moveTo>
                  <a:lnTo>
                    <a:pt x="58038" y="12573"/>
                  </a:lnTo>
                  <a:lnTo>
                    <a:pt x="58146" y="36179"/>
                  </a:lnTo>
                  <a:lnTo>
                    <a:pt x="92455" y="94996"/>
                  </a:lnTo>
                  <a:lnTo>
                    <a:pt x="96265" y="96012"/>
                  </a:lnTo>
                  <a:lnTo>
                    <a:pt x="99313" y="94234"/>
                  </a:lnTo>
                  <a:lnTo>
                    <a:pt x="102362" y="92583"/>
                  </a:lnTo>
                  <a:lnTo>
                    <a:pt x="103377" y="88646"/>
                  </a:lnTo>
                  <a:lnTo>
                    <a:pt x="59020" y="12573"/>
                  </a:lnTo>
                  <a:close/>
                </a:path>
                <a:path w="103504" h="2741929">
                  <a:moveTo>
                    <a:pt x="58038" y="12573"/>
                  </a:moveTo>
                  <a:lnTo>
                    <a:pt x="45338" y="12573"/>
                  </a:lnTo>
                  <a:lnTo>
                    <a:pt x="45325" y="36179"/>
                  </a:lnTo>
                  <a:lnTo>
                    <a:pt x="51744" y="25205"/>
                  </a:lnTo>
                  <a:lnTo>
                    <a:pt x="46227" y="15748"/>
                  </a:lnTo>
                  <a:lnTo>
                    <a:pt x="58037" y="15748"/>
                  </a:lnTo>
                  <a:lnTo>
                    <a:pt x="58038" y="12573"/>
                  </a:lnTo>
                  <a:close/>
                </a:path>
                <a:path w="103504" h="2741929">
                  <a:moveTo>
                    <a:pt x="58037" y="15748"/>
                  </a:moveTo>
                  <a:lnTo>
                    <a:pt x="57276" y="15748"/>
                  </a:lnTo>
                  <a:lnTo>
                    <a:pt x="51744" y="25205"/>
                  </a:lnTo>
                  <a:lnTo>
                    <a:pt x="58025" y="35973"/>
                  </a:lnTo>
                  <a:lnTo>
                    <a:pt x="58037" y="15748"/>
                  </a:lnTo>
                  <a:close/>
                </a:path>
                <a:path w="103504" h="2741929">
                  <a:moveTo>
                    <a:pt x="57276" y="15748"/>
                  </a:moveTo>
                  <a:lnTo>
                    <a:pt x="46227" y="15748"/>
                  </a:lnTo>
                  <a:lnTo>
                    <a:pt x="51744" y="25205"/>
                  </a:lnTo>
                  <a:lnTo>
                    <a:pt x="57276" y="15748"/>
                  </a:lnTo>
                  <a:close/>
                </a:path>
              </a:pathLst>
            </a:custGeom>
            <a:solidFill>
              <a:srgbClr val="497DBA"/>
            </a:solidFill>
          </p:spPr>
          <p:txBody>
            <a:bodyPr wrap="square" lIns="0" tIns="0" rIns="0" bIns="0" rtlCol="0"/>
            <a:lstStyle/>
            <a:p>
              <a:endParaRPr/>
            </a:p>
          </p:txBody>
        </p:sp>
        <p:sp>
          <p:nvSpPr>
            <p:cNvPr id="7" name="object 7"/>
            <p:cNvSpPr/>
            <p:nvPr/>
          </p:nvSpPr>
          <p:spPr>
            <a:xfrm>
              <a:off x="4953000" y="3429000"/>
              <a:ext cx="685800" cy="1905"/>
            </a:xfrm>
            <a:custGeom>
              <a:avLst/>
              <a:gdLst/>
              <a:ahLst/>
              <a:cxnLst/>
              <a:rect l="l" t="t" r="r" b="b"/>
              <a:pathLst>
                <a:path w="685800" h="1904">
                  <a:moveTo>
                    <a:pt x="0" y="0"/>
                  </a:moveTo>
                  <a:lnTo>
                    <a:pt x="685800" y="1524"/>
                  </a:lnTo>
                </a:path>
              </a:pathLst>
            </a:custGeom>
            <a:ln w="9143">
              <a:solidFill>
                <a:srgbClr val="497DBA"/>
              </a:solidFill>
            </a:ln>
          </p:spPr>
          <p:txBody>
            <a:bodyPr wrap="square" lIns="0" tIns="0" rIns="0" bIns="0" rtlCol="0"/>
            <a:lstStyle/>
            <a:p>
              <a:endParaRPr/>
            </a:p>
          </p:txBody>
        </p:sp>
        <p:sp>
          <p:nvSpPr>
            <p:cNvPr id="8" name="object 8"/>
            <p:cNvSpPr/>
            <p:nvPr/>
          </p:nvSpPr>
          <p:spPr>
            <a:xfrm>
              <a:off x="5639561" y="3429761"/>
              <a:ext cx="1143000" cy="152400"/>
            </a:xfrm>
            <a:custGeom>
              <a:avLst/>
              <a:gdLst/>
              <a:ahLst/>
              <a:cxnLst/>
              <a:rect l="l" t="t" r="r" b="b"/>
              <a:pathLst>
                <a:path w="1143000" h="152400">
                  <a:moveTo>
                    <a:pt x="0" y="152400"/>
                  </a:moveTo>
                  <a:lnTo>
                    <a:pt x="1142999" y="152400"/>
                  </a:lnTo>
                  <a:lnTo>
                    <a:pt x="1142999" y="0"/>
                  </a:lnTo>
                  <a:lnTo>
                    <a:pt x="0" y="0"/>
                  </a:lnTo>
                  <a:lnTo>
                    <a:pt x="0" y="152400"/>
                  </a:lnTo>
                  <a:close/>
                </a:path>
              </a:pathLst>
            </a:custGeom>
            <a:ln w="25908">
              <a:solidFill>
                <a:srgbClr val="385D89"/>
              </a:solidFill>
            </a:ln>
          </p:spPr>
          <p:txBody>
            <a:bodyPr wrap="square" lIns="0" tIns="0" rIns="0" bIns="0" rtlCol="0"/>
            <a:lstStyle/>
            <a:p>
              <a:endParaRPr/>
            </a:p>
          </p:txBody>
        </p:sp>
        <p:sp>
          <p:nvSpPr>
            <p:cNvPr id="9" name="object 9"/>
            <p:cNvSpPr/>
            <p:nvPr/>
          </p:nvSpPr>
          <p:spPr>
            <a:xfrm>
              <a:off x="3124200" y="3378707"/>
              <a:ext cx="1042669" cy="2641600"/>
            </a:xfrm>
            <a:custGeom>
              <a:avLst/>
              <a:gdLst/>
              <a:ahLst/>
              <a:cxnLst/>
              <a:rect l="l" t="t" r="r" b="b"/>
              <a:pathLst>
                <a:path w="1042670" h="2641600">
                  <a:moveTo>
                    <a:pt x="827265" y="58166"/>
                  </a:moveTo>
                  <a:lnTo>
                    <a:pt x="825627" y="58166"/>
                  </a:lnTo>
                  <a:lnTo>
                    <a:pt x="802106" y="58166"/>
                  </a:lnTo>
                  <a:lnTo>
                    <a:pt x="743077" y="92456"/>
                  </a:lnTo>
                  <a:lnTo>
                    <a:pt x="742061" y="96266"/>
                  </a:lnTo>
                  <a:lnTo>
                    <a:pt x="745617" y="102362"/>
                  </a:lnTo>
                  <a:lnTo>
                    <a:pt x="749554" y="103378"/>
                  </a:lnTo>
                  <a:lnTo>
                    <a:pt x="752475" y="101600"/>
                  </a:lnTo>
                  <a:lnTo>
                    <a:pt x="827265" y="58166"/>
                  </a:lnTo>
                  <a:close/>
                </a:path>
                <a:path w="1042670" h="2641600">
                  <a:moveTo>
                    <a:pt x="838200" y="51816"/>
                  </a:moveTo>
                  <a:lnTo>
                    <a:pt x="749681" y="0"/>
                  </a:lnTo>
                  <a:lnTo>
                    <a:pt x="745744" y="1016"/>
                  </a:lnTo>
                  <a:lnTo>
                    <a:pt x="744093" y="4064"/>
                  </a:lnTo>
                  <a:lnTo>
                    <a:pt x="742315" y="7112"/>
                  </a:lnTo>
                  <a:lnTo>
                    <a:pt x="743331" y="10922"/>
                  </a:lnTo>
                  <a:lnTo>
                    <a:pt x="746252" y="12700"/>
                  </a:lnTo>
                  <a:lnTo>
                    <a:pt x="802182" y="45427"/>
                  </a:lnTo>
                  <a:lnTo>
                    <a:pt x="0" y="43942"/>
                  </a:lnTo>
                  <a:lnTo>
                    <a:pt x="0" y="56642"/>
                  </a:lnTo>
                  <a:lnTo>
                    <a:pt x="802182" y="58127"/>
                  </a:lnTo>
                  <a:lnTo>
                    <a:pt x="825627" y="58166"/>
                  </a:lnTo>
                  <a:lnTo>
                    <a:pt x="827328" y="58127"/>
                  </a:lnTo>
                  <a:lnTo>
                    <a:pt x="838200" y="51816"/>
                  </a:lnTo>
                  <a:close/>
                </a:path>
                <a:path w="1042670" h="2641600">
                  <a:moveTo>
                    <a:pt x="1042289" y="2552446"/>
                  </a:moveTo>
                  <a:lnTo>
                    <a:pt x="1041273" y="2548559"/>
                  </a:lnTo>
                  <a:lnTo>
                    <a:pt x="1035177" y="2545029"/>
                  </a:lnTo>
                  <a:lnTo>
                    <a:pt x="1031367" y="2546058"/>
                  </a:lnTo>
                  <a:lnTo>
                    <a:pt x="997038" y="2604897"/>
                  </a:lnTo>
                  <a:lnTo>
                    <a:pt x="996950" y="2628544"/>
                  </a:lnTo>
                  <a:lnTo>
                    <a:pt x="996937" y="2625318"/>
                  </a:lnTo>
                  <a:lnTo>
                    <a:pt x="996924" y="2605100"/>
                  </a:lnTo>
                  <a:lnTo>
                    <a:pt x="995426" y="431292"/>
                  </a:lnTo>
                  <a:lnTo>
                    <a:pt x="982726" y="431292"/>
                  </a:lnTo>
                  <a:lnTo>
                    <a:pt x="984224" y="2604897"/>
                  </a:lnTo>
                  <a:lnTo>
                    <a:pt x="949833" y="2546121"/>
                  </a:lnTo>
                  <a:lnTo>
                    <a:pt x="946023" y="2545092"/>
                  </a:lnTo>
                  <a:lnTo>
                    <a:pt x="939927" y="2548636"/>
                  </a:lnTo>
                  <a:lnTo>
                    <a:pt x="938911" y="2552522"/>
                  </a:lnTo>
                  <a:lnTo>
                    <a:pt x="990600" y="2641117"/>
                  </a:lnTo>
                  <a:lnTo>
                    <a:pt x="997915" y="2628557"/>
                  </a:lnTo>
                  <a:lnTo>
                    <a:pt x="1042289" y="2552446"/>
                  </a:lnTo>
                  <a:close/>
                </a:path>
              </a:pathLst>
            </a:custGeom>
            <a:solidFill>
              <a:srgbClr val="497DBA"/>
            </a:solidFill>
          </p:spPr>
          <p:txBody>
            <a:bodyPr wrap="square" lIns="0" tIns="0" rIns="0" bIns="0" rtlCol="0"/>
            <a:lstStyle/>
            <a:p>
              <a:endParaRPr/>
            </a:p>
          </p:txBody>
        </p:sp>
        <p:sp>
          <p:nvSpPr>
            <p:cNvPr id="10" name="object 10"/>
            <p:cNvSpPr/>
            <p:nvPr/>
          </p:nvSpPr>
          <p:spPr>
            <a:xfrm>
              <a:off x="4139692" y="4192524"/>
              <a:ext cx="103505" cy="381000"/>
            </a:xfrm>
            <a:custGeom>
              <a:avLst/>
              <a:gdLst/>
              <a:ahLst/>
              <a:cxnLst/>
              <a:rect l="l" t="t" r="r" b="b"/>
              <a:pathLst>
                <a:path w="103504" h="381000">
                  <a:moveTo>
                    <a:pt x="7112" y="284733"/>
                  </a:moveTo>
                  <a:lnTo>
                    <a:pt x="1016" y="288289"/>
                  </a:lnTo>
                  <a:lnTo>
                    <a:pt x="0" y="292226"/>
                  </a:lnTo>
                  <a:lnTo>
                    <a:pt x="1778" y="295275"/>
                  </a:lnTo>
                  <a:lnTo>
                    <a:pt x="51308" y="381000"/>
                  </a:lnTo>
                  <a:lnTo>
                    <a:pt x="58717" y="368426"/>
                  </a:lnTo>
                  <a:lnTo>
                    <a:pt x="44958" y="368426"/>
                  </a:lnTo>
                  <a:lnTo>
                    <a:pt x="45063" y="344823"/>
                  </a:lnTo>
                  <a:lnTo>
                    <a:pt x="10922" y="285876"/>
                  </a:lnTo>
                  <a:lnTo>
                    <a:pt x="7112" y="284733"/>
                  </a:lnTo>
                  <a:close/>
                </a:path>
                <a:path w="103504" h="381000">
                  <a:moveTo>
                    <a:pt x="45063" y="344823"/>
                  </a:moveTo>
                  <a:lnTo>
                    <a:pt x="44958" y="368426"/>
                  </a:lnTo>
                  <a:lnTo>
                    <a:pt x="57658" y="368426"/>
                  </a:lnTo>
                  <a:lnTo>
                    <a:pt x="57672" y="365251"/>
                  </a:lnTo>
                  <a:lnTo>
                    <a:pt x="45847" y="365251"/>
                  </a:lnTo>
                  <a:lnTo>
                    <a:pt x="51419" y="355796"/>
                  </a:lnTo>
                  <a:lnTo>
                    <a:pt x="45063" y="344823"/>
                  </a:lnTo>
                  <a:close/>
                </a:path>
                <a:path w="103504" h="381000">
                  <a:moveTo>
                    <a:pt x="96266" y="285114"/>
                  </a:moveTo>
                  <a:lnTo>
                    <a:pt x="92456" y="286131"/>
                  </a:lnTo>
                  <a:lnTo>
                    <a:pt x="90678" y="289178"/>
                  </a:lnTo>
                  <a:lnTo>
                    <a:pt x="57762" y="345032"/>
                  </a:lnTo>
                  <a:lnTo>
                    <a:pt x="57658" y="368426"/>
                  </a:lnTo>
                  <a:lnTo>
                    <a:pt x="58717" y="368426"/>
                  </a:lnTo>
                  <a:lnTo>
                    <a:pt x="101600" y="295656"/>
                  </a:lnTo>
                  <a:lnTo>
                    <a:pt x="103378" y="292607"/>
                  </a:lnTo>
                  <a:lnTo>
                    <a:pt x="102362" y="288670"/>
                  </a:lnTo>
                  <a:lnTo>
                    <a:pt x="96266" y="285114"/>
                  </a:lnTo>
                  <a:close/>
                </a:path>
                <a:path w="103504" h="381000">
                  <a:moveTo>
                    <a:pt x="51419" y="355796"/>
                  </a:moveTo>
                  <a:lnTo>
                    <a:pt x="45847" y="365251"/>
                  </a:lnTo>
                  <a:lnTo>
                    <a:pt x="56896" y="365251"/>
                  </a:lnTo>
                  <a:lnTo>
                    <a:pt x="51419" y="355796"/>
                  </a:lnTo>
                  <a:close/>
                </a:path>
                <a:path w="103504" h="381000">
                  <a:moveTo>
                    <a:pt x="57762" y="345032"/>
                  </a:moveTo>
                  <a:lnTo>
                    <a:pt x="51419" y="355796"/>
                  </a:lnTo>
                  <a:lnTo>
                    <a:pt x="56896" y="365251"/>
                  </a:lnTo>
                  <a:lnTo>
                    <a:pt x="57672" y="365251"/>
                  </a:lnTo>
                  <a:lnTo>
                    <a:pt x="57762" y="345032"/>
                  </a:lnTo>
                  <a:close/>
                </a:path>
                <a:path w="103504" h="381000">
                  <a:moveTo>
                    <a:pt x="59309" y="0"/>
                  </a:moveTo>
                  <a:lnTo>
                    <a:pt x="46609" y="0"/>
                  </a:lnTo>
                  <a:lnTo>
                    <a:pt x="45299" y="292226"/>
                  </a:lnTo>
                  <a:lnTo>
                    <a:pt x="45184" y="345032"/>
                  </a:lnTo>
                  <a:lnTo>
                    <a:pt x="51419" y="355796"/>
                  </a:lnTo>
                  <a:lnTo>
                    <a:pt x="57762" y="345032"/>
                  </a:lnTo>
                  <a:lnTo>
                    <a:pt x="59309" y="0"/>
                  </a:lnTo>
                  <a:close/>
                </a:path>
              </a:pathLst>
            </a:custGeom>
            <a:solidFill>
              <a:srgbClr val="497DBA"/>
            </a:solidFill>
          </p:spPr>
          <p:txBody>
            <a:bodyPr wrap="square" lIns="0" tIns="0" rIns="0" bIns="0" rtlCol="0"/>
            <a:lstStyle/>
            <a:p>
              <a:endParaRPr/>
            </a:p>
          </p:txBody>
        </p:sp>
        <p:sp>
          <p:nvSpPr>
            <p:cNvPr id="11" name="object 11"/>
            <p:cNvSpPr/>
            <p:nvPr/>
          </p:nvSpPr>
          <p:spPr>
            <a:xfrm>
              <a:off x="3963161" y="3124961"/>
              <a:ext cx="302260" cy="914400"/>
            </a:xfrm>
            <a:custGeom>
              <a:avLst/>
              <a:gdLst/>
              <a:ahLst/>
              <a:cxnLst/>
              <a:rect l="l" t="t" r="r" b="b"/>
              <a:pathLst>
                <a:path w="302260" h="914400">
                  <a:moveTo>
                    <a:pt x="301751" y="147065"/>
                  </a:moveTo>
                  <a:lnTo>
                    <a:pt x="301751" y="767333"/>
                  </a:lnTo>
                  <a:lnTo>
                    <a:pt x="294058" y="813791"/>
                  </a:lnTo>
                  <a:lnTo>
                    <a:pt x="272637" y="854159"/>
                  </a:lnTo>
                  <a:lnTo>
                    <a:pt x="239975" y="886004"/>
                  </a:lnTo>
                  <a:lnTo>
                    <a:pt x="198558" y="906895"/>
                  </a:lnTo>
                  <a:lnTo>
                    <a:pt x="150875" y="914400"/>
                  </a:lnTo>
                  <a:lnTo>
                    <a:pt x="103193" y="906895"/>
                  </a:lnTo>
                  <a:lnTo>
                    <a:pt x="61776" y="886004"/>
                  </a:lnTo>
                  <a:lnTo>
                    <a:pt x="29114" y="854159"/>
                  </a:lnTo>
                  <a:lnTo>
                    <a:pt x="7693" y="813791"/>
                  </a:lnTo>
                  <a:lnTo>
                    <a:pt x="0" y="767333"/>
                  </a:lnTo>
                  <a:lnTo>
                    <a:pt x="0" y="147065"/>
                  </a:lnTo>
                  <a:lnTo>
                    <a:pt x="7693" y="100608"/>
                  </a:lnTo>
                  <a:lnTo>
                    <a:pt x="29114" y="60240"/>
                  </a:lnTo>
                  <a:lnTo>
                    <a:pt x="61776" y="28395"/>
                  </a:lnTo>
                  <a:lnTo>
                    <a:pt x="103193" y="7504"/>
                  </a:lnTo>
                  <a:lnTo>
                    <a:pt x="150875" y="0"/>
                  </a:lnTo>
                  <a:lnTo>
                    <a:pt x="198558" y="7504"/>
                  </a:lnTo>
                  <a:lnTo>
                    <a:pt x="239975" y="28395"/>
                  </a:lnTo>
                  <a:lnTo>
                    <a:pt x="272637" y="60240"/>
                  </a:lnTo>
                  <a:lnTo>
                    <a:pt x="294058" y="100608"/>
                  </a:lnTo>
                  <a:lnTo>
                    <a:pt x="301751" y="147065"/>
                  </a:lnTo>
                  <a:close/>
                </a:path>
              </a:pathLst>
            </a:custGeom>
            <a:ln w="25908">
              <a:solidFill>
                <a:srgbClr val="385D89"/>
              </a:solidFill>
            </a:ln>
          </p:spPr>
          <p:txBody>
            <a:bodyPr wrap="square" lIns="0" tIns="0" rIns="0" bIns="0" rtlCol="0"/>
            <a:lstStyle/>
            <a:p>
              <a:endParaRPr/>
            </a:p>
          </p:txBody>
        </p:sp>
        <p:sp>
          <p:nvSpPr>
            <p:cNvPr id="12" name="object 12"/>
            <p:cNvSpPr/>
            <p:nvPr/>
          </p:nvSpPr>
          <p:spPr>
            <a:xfrm>
              <a:off x="2743962" y="991362"/>
              <a:ext cx="640080" cy="2057400"/>
            </a:xfrm>
            <a:custGeom>
              <a:avLst/>
              <a:gdLst/>
              <a:ahLst/>
              <a:cxnLst/>
              <a:rect l="l" t="t" r="r" b="b"/>
              <a:pathLst>
                <a:path w="640079" h="2057400">
                  <a:moveTo>
                    <a:pt x="152400" y="2057400"/>
                  </a:moveTo>
                  <a:lnTo>
                    <a:pt x="533400" y="2057400"/>
                  </a:lnTo>
                  <a:lnTo>
                    <a:pt x="533400" y="1524000"/>
                  </a:lnTo>
                  <a:lnTo>
                    <a:pt x="152400" y="1524000"/>
                  </a:lnTo>
                  <a:lnTo>
                    <a:pt x="152400" y="2057400"/>
                  </a:lnTo>
                  <a:close/>
                </a:path>
                <a:path w="640079" h="2057400">
                  <a:moveTo>
                    <a:pt x="0" y="320039"/>
                  </a:moveTo>
                  <a:lnTo>
                    <a:pt x="3469" y="272739"/>
                  </a:lnTo>
                  <a:lnTo>
                    <a:pt x="13547" y="227596"/>
                  </a:lnTo>
                  <a:lnTo>
                    <a:pt x="29740" y="185105"/>
                  </a:lnTo>
                  <a:lnTo>
                    <a:pt x="51552" y="145761"/>
                  </a:lnTo>
                  <a:lnTo>
                    <a:pt x="78490" y="110057"/>
                  </a:lnTo>
                  <a:lnTo>
                    <a:pt x="110057" y="78490"/>
                  </a:lnTo>
                  <a:lnTo>
                    <a:pt x="145761" y="51552"/>
                  </a:lnTo>
                  <a:lnTo>
                    <a:pt x="185105" y="29740"/>
                  </a:lnTo>
                  <a:lnTo>
                    <a:pt x="227596" y="13547"/>
                  </a:lnTo>
                  <a:lnTo>
                    <a:pt x="272739" y="3469"/>
                  </a:lnTo>
                  <a:lnTo>
                    <a:pt x="320039" y="0"/>
                  </a:lnTo>
                  <a:lnTo>
                    <a:pt x="367340" y="3469"/>
                  </a:lnTo>
                  <a:lnTo>
                    <a:pt x="412483" y="13547"/>
                  </a:lnTo>
                  <a:lnTo>
                    <a:pt x="454974" y="29740"/>
                  </a:lnTo>
                  <a:lnTo>
                    <a:pt x="494318" y="51552"/>
                  </a:lnTo>
                  <a:lnTo>
                    <a:pt x="530022" y="78490"/>
                  </a:lnTo>
                  <a:lnTo>
                    <a:pt x="561589" y="110057"/>
                  </a:lnTo>
                  <a:lnTo>
                    <a:pt x="588527" y="145761"/>
                  </a:lnTo>
                  <a:lnTo>
                    <a:pt x="610339" y="185105"/>
                  </a:lnTo>
                  <a:lnTo>
                    <a:pt x="626532" y="227596"/>
                  </a:lnTo>
                  <a:lnTo>
                    <a:pt x="636610" y="272739"/>
                  </a:lnTo>
                  <a:lnTo>
                    <a:pt x="640079" y="320039"/>
                  </a:lnTo>
                  <a:lnTo>
                    <a:pt x="636610" y="367340"/>
                  </a:lnTo>
                  <a:lnTo>
                    <a:pt x="626532" y="412483"/>
                  </a:lnTo>
                  <a:lnTo>
                    <a:pt x="610339" y="454974"/>
                  </a:lnTo>
                  <a:lnTo>
                    <a:pt x="588527" y="494318"/>
                  </a:lnTo>
                  <a:lnTo>
                    <a:pt x="561589" y="530022"/>
                  </a:lnTo>
                  <a:lnTo>
                    <a:pt x="530022" y="561589"/>
                  </a:lnTo>
                  <a:lnTo>
                    <a:pt x="494318" y="588527"/>
                  </a:lnTo>
                  <a:lnTo>
                    <a:pt x="454974" y="610339"/>
                  </a:lnTo>
                  <a:lnTo>
                    <a:pt x="412483" y="626532"/>
                  </a:lnTo>
                  <a:lnTo>
                    <a:pt x="367340" y="636610"/>
                  </a:lnTo>
                  <a:lnTo>
                    <a:pt x="320039" y="640079"/>
                  </a:lnTo>
                  <a:lnTo>
                    <a:pt x="272739" y="636610"/>
                  </a:lnTo>
                  <a:lnTo>
                    <a:pt x="227596" y="626532"/>
                  </a:lnTo>
                  <a:lnTo>
                    <a:pt x="185105" y="610339"/>
                  </a:lnTo>
                  <a:lnTo>
                    <a:pt x="145761" y="588527"/>
                  </a:lnTo>
                  <a:lnTo>
                    <a:pt x="110057" y="561589"/>
                  </a:lnTo>
                  <a:lnTo>
                    <a:pt x="78490" y="530022"/>
                  </a:lnTo>
                  <a:lnTo>
                    <a:pt x="51552" y="494318"/>
                  </a:lnTo>
                  <a:lnTo>
                    <a:pt x="29740" y="454974"/>
                  </a:lnTo>
                  <a:lnTo>
                    <a:pt x="13547" y="412483"/>
                  </a:lnTo>
                  <a:lnTo>
                    <a:pt x="3469" y="367340"/>
                  </a:lnTo>
                  <a:lnTo>
                    <a:pt x="0" y="320039"/>
                  </a:lnTo>
                  <a:close/>
                </a:path>
              </a:pathLst>
            </a:custGeom>
            <a:ln w="25908">
              <a:solidFill>
                <a:srgbClr val="385D89"/>
              </a:solidFill>
            </a:ln>
          </p:spPr>
          <p:txBody>
            <a:bodyPr wrap="square" lIns="0" tIns="0" rIns="0" bIns="0" rtlCol="0"/>
            <a:lstStyle/>
            <a:p>
              <a:endParaRPr/>
            </a:p>
          </p:txBody>
        </p:sp>
        <p:sp>
          <p:nvSpPr>
            <p:cNvPr id="13" name="object 13"/>
            <p:cNvSpPr/>
            <p:nvPr/>
          </p:nvSpPr>
          <p:spPr>
            <a:xfrm>
              <a:off x="3048000" y="1371600"/>
              <a:ext cx="38100" cy="1143000"/>
            </a:xfrm>
            <a:custGeom>
              <a:avLst/>
              <a:gdLst/>
              <a:ahLst/>
              <a:cxnLst/>
              <a:rect l="l" t="t" r="r" b="b"/>
              <a:pathLst>
                <a:path w="38100" h="1143000">
                  <a:moveTo>
                    <a:pt x="38100" y="1143000"/>
                  </a:moveTo>
                  <a:lnTo>
                    <a:pt x="0" y="0"/>
                  </a:lnTo>
                </a:path>
              </a:pathLst>
            </a:custGeom>
            <a:ln w="9144">
              <a:solidFill>
                <a:srgbClr val="497DBA"/>
              </a:solidFill>
            </a:ln>
          </p:spPr>
          <p:txBody>
            <a:bodyPr wrap="square" lIns="0" tIns="0" rIns="0" bIns="0" rtlCol="0"/>
            <a:lstStyle/>
            <a:p>
              <a:endParaRPr/>
            </a:p>
          </p:txBody>
        </p:sp>
        <p:sp>
          <p:nvSpPr>
            <p:cNvPr id="14" name="object 14"/>
            <p:cNvSpPr/>
            <p:nvPr/>
          </p:nvSpPr>
          <p:spPr>
            <a:xfrm>
              <a:off x="3124200" y="3048000"/>
              <a:ext cx="1905" cy="304800"/>
            </a:xfrm>
            <a:custGeom>
              <a:avLst/>
              <a:gdLst/>
              <a:ahLst/>
              <a:cxnLst/>
              <a:rect l="l" t="t" r="r" b="b"/>
              <a:pathLst>
                <a:path w="1905" h="304800">
                  <a:moveTo>
                    <a:pt x="0" y="304800"/>
                  </a:moveTo>
                  <a:lnTo>
                    <a:pt x="1650" y="0"/>
                  </a:lnTo>
                </a:path>
              </a:pathLst>
            </a:custGeom>
            <a:ln w="9144">
              <a:solidFill>
                <a:srgbClr val="497DBA"/>
              </a:solidFill>
            </a:ln>
          </p:spPr>
          <p:txBody>
            <a:bodyPr wrap="square" lIns="0" tIns="0" rIns="0" bIns="0" rtlCol="0"/>
            <a:lstStyle/>
            <a:p>
              <a:endParaRPr/>
            </a:p>
          </p:txBody>
        </p:sp>
        <p:sp>
          <p:nvSpPr>
            <p:cNvPr id="15" name="object 15"/>
            <p:cNvSpPr/>
            <p:nvPr/>
          </p:nvSpPr>
          <p:spPr>
            <a:xfrm>
              <a:off x="2312035" y="2767456"/>
              <a:ext cx="583565" cy="2414270"/>
            </a:xfrm>
            <a:custGeom>
              <a:avLst/>
              <a:gdLst/>
              <a:ahLst/>
              <a:cxnLst/>
              <a:rect l="l" t="t" r="r" b="b"/>
              <a:pathLst>
                <a:path w="583564" h="2414270">
                  <a:moveTo>
                    <a:pt x="572630" y="58293"/>
                  </a:moveTo>
                  <a:lnTo>
                    <a:pt x="570992" y="58293"/>
                  </a:lnTo>
                  <a:lnTo>
                    <a:pt x="547420" y="58293"/>
                  </a:lnTo>
                  <a:lnTo>
                    <a:pt x="488442" y="92456"/>
                  </a:lnTo>
                  <a:lnTo>
                    <a:pt x="487426" y="96393"/>
                  </a:lnTo>
                  <a:lnTo>
                    <a:pt x="489204" y="99314"/>
                  </a:lnTo>
                  <a:lnTo>
                    <a:pt x="490982" y="102362"/>
                  </a:lnTo>
                  <a:lnTo>
                    <a:pt x="494792" y="103505"/>
                  </a:lnTo>
                  <a:lnTo>
                    <a:pt x="572630" y="58293"/>
                  </a:lnTo>
                  <a:close/>
                </a:path>
                <a:path w="583564" h="2414270">
                  <a:moveTo>
                    <a:pt x="583565" y="51943"/>
                  </a:moveTo>
                  <a:lnTo>
                    <a:pt x="498094" y="1778"/>
                  </a:lnTo>
                  <a:lnTo>
                    <a:pt x="495173" y="0"/>
                  </a:lnTo>
                  <a:lnTo>
                    <a:pt x="491236" y="1016"/>
                  </a:lnTo>
                  <a:lnTo>
                    <a:pt x="487680" y="7112"/>
                  </a:lnTo>
                  <a:lnTo>
                    <a:pt x="488696" y="11049"/>
                  </a:lnTo>
                  <a:lnTo>
                    <a:pt x="547535" y="45529"/>
                  </a:lnTo>
                  <a:lnTo>
                    <a:pt x="50165" y="44069"/>
                  </a:lnTo>
                  <a:lnTo>
                    <a:pt x="50165" y="54775"/>
                  </a:lnTo>
                  <a:lnTo>
                    <a:pt x="0" y="140462"/>
                  </a:lnTo>
                  <a:lnTo>
                    <a:pt x="1016" y="144399"/>
                  </a:lnTo>
                  <a:lnTo>
                    <a:pt x="7112" y="147955"/>
                  </a:lnTo>
                  <a:lnTo>
                    <a:pt x="10922" y="146939"/>
                  </a:lnTo>
                  <a:lnTo>
                    <a:pt x="45402" y="87985"/>
                  </a:lnTo>
                  <a:lnTo>
                    <a:pt x="45466" y="64389"/>
                  </a:lnTo>
                  <a:lnTo>
                    <a:pt x="45427" y="87947"/>
                  </a:lnTo>
                  <a:lnTo>
                    <a:pt x="42291" y="2414143"/>
                  </a:lnTo>
                  <a:lnTo>
                    <a:pt x="54991" y="2414143"/>
                  </a:lnTo>
                  <a:lnTo>
                    <a:pt x="58051" y="148082"/>
                  </a:lnTo>
                  <a:lnTo>
                    <a:pt x="58102" y="87947"/>
                  </a:lnTo>
                  <a:lnTo>
                    <a:pt x="90982" y="144526"/>
                  </a:lnTo>
                  <a:lnTo>
                    <a:pt x="92456" y="146939"/>
                  </a:lnTo>
                  <a:lnTo>
                    <a:pt x="96266" y="148082"/>
                  </a:lnTo>
                  <a:lnTo>
                    <a:pt x="102362" y="144526"/>
                  </a:lnTo>
                  <a:lnTo>
                    <a:pt x="103378" y="140589"/>
                  </a:lnTo>
                  <a:lnTo>
                    <a:pt x="59055" y="64389"/>
                  </a:lnTo>
                  <a:lnTo>
                    <a:pt x="54622" y="56794"/>
                  </a:lnTo>
                  <a:lnTo>
                    <a:pt x="547535" y="58229"/>
                  </a:lnTo>
                  <a:lnTo>
                    <a:pt x="570992" y="58293"/>
                  </a:lnTo>
                  <a:lnTo>
                    <a:pt x="572744" y="58229"/>
                  </a:lnTo>
                  <a:lnTo>
                    <a:pt x="583565" y="51943"/>
                  </a:lnTo>
                  <a:close/>
                </a:path>
              </a:pathLst>
            </a:custGeom>
            <a:solidFill>
              <a:srgbClr val="497DBA"/>
            </a:solidFill>
          </p:spPr>
          <p:txBody>
            <a:bodyPr wrap="square" lIns="0" tIns="0" rIns="0" bIns="0" rtlCol="0"/>
            <a:lstStyle/>
            <a:p>
              <a:endParaRPr/>
            </a:p>
          </p:txBody>
        </p:sp>
        <p:sp>
          <p:nvSpPr>
            <p:cNvPr id="16" name="object 16"/>
            <p:cNvSpPr/>
            <p:nvPr/>
          </p:nvSpPr>
          <p:spPr>
            <a:xfrm>
              <a:off x="4114800" y="1676400"/>
              <a:ext cx="685800" cy="1905"/>
            </a:xfrm>
            <a:custGeom>
              <a:avLst/>
              <a:gdLst/>
              <a:ahLst/>
              <a:cxnLst/>
              <a:rect l="l" t="t" r="r" b="b"/>
              <a:pathLst>
                <a:path w="685800" h="1905">
                  <a:moveTo>
                    <a:pt x="0" y="0"/>
                  </a:moveTo>
                  <a:lnTo>
                    <a:pt x="685800" y="1650"/>
                  </a:lnTo>
                </a:path>
              </a:pathLst>
            </a:custGeom>
            <a:ln w="9144">
              <a:solidFill>
                <a:srgbClr val="497DBA"/>
              </a:solidFill>
            </a:ln>
          </p:spPr>
          <p:txBody>
            <a:bodyPr wrap="square" lIns="0" tIns="0" rIns="0" bIns="0" rtlCol="0"/>
            <a:lstStyle/>
            <a:p>
              <a:endParaRPr/>
            </a:p>
          </p:txBody>
        </p:sp>
        <p:pic>
          <p:nvPicPr>
            <p:cNvPr id="17" name="object 17"/>
            <p:cNvPicPr/>
            <p:nvPr/>
          </p:nvPicPr>
          <p:blipFill>
            <a:blip r:embed="rId2" cstate="print"/>
            <a:stretch>
              <a:fillRect/>
            </a:stretch>
          </p:blipFill>
          <p:spPr>
            <a:xfrm>
              <a:off x="4748022" y="1677924"/>
              <a:ext cx="103377" cy="228600"/>
            </a:xfrm>
            <a:prstGeom prst="rect">
              <a:avLst/>
            </a:prstGeom>
          </p:spPr>
        </p:pic>
        <p:sp>
          <p:nvSpPr>
            <p:cNvPr id="18" name="object 18"/>
            <p:cNvSpPr/>
            <p:nvPr/>
          </p:nvSpPr>
          <p:spPr>
            <a:xfrm>
              <a:off x="4801361" y="1677162"/>
              <a:ext cx="840105" cy="684530"/>
            </a:xfrm>
            <a:custGeom>
              <a:avLst/>
              <a:gdLst/>
              <a:ahLst/>
              <a:cxnLst/>
              <a:rect l="l" t="t" r="r" b="b"/>
              <a:pathLst>
                <a:path w="840104" h="684530">
                  <a:moveTo>
                    <a:pt x="839724" y="0"/>
                  </a:moveTo>
                  <a:lnTo>
                    <a:pt x="839724" y="684276"/>
                  </a:lnTo>
                  <a:lnTo>
                    <a:pt x="0" y="547370"/>
                  </a:lnTo>
                  <a:lnTo>
                    <a:pt x="0" y="136905"/>
                  </a:lnTo>
                  <a:lnTo>
                    <a:pt x="839724" y="0"/>
                  </a:lnTo>
                  <a:close/>
                </a:path>
              </a:pathLst>
            </a:custGeom>
            <a:ln w="25908">
              <a:solidFill>
                <a:srgbClr val="385D89"/>
              </a:solidFill>
            </a:ln>
          </p:spPr>
          <p:txBody>
            <a:bodyPr wrap="square" lIns="0" tIns="0" rIns="0" bIns="0" rtlCol="0"/>
            <a:lstStyle/>
            <a:p>
              <a:endParaRPr/>
            </a:p>
          </p:txBody>
        </p:sp>
        <p:sp>
          <p:nvSpPr>
            <p:cNvPr id="19" name="object 19"/>
            <p:cNvSpPr/>
            <p:nvPr/>
          </p:nvSpPr>
          <p:spPr>
            <a:xfrm>
              <a:off x="6274308" y="2316352"/>
              <a:ext cx="103505" cy="962660"/>
            </a:xfrm>
            <a:custGeom>
              <a:avLst/>
              <a:gdLst/>
              <a:ahLst/>
              <a:cxnLst/>
              <a:rect l="l" t="t" r="r" b="b"/>
              <a:pathLst>
                <a:path w="103504" h="962660">
                  <a:moveTo>
                    <a:pt x="7238" y="865377"/>
                  </a:moveTo>
                  <a:lnTo>
                    <a:pt x="4190" y="867156"/>
                  </a:lnTo>
                  <a:lnTo>
                    <a:pt x="1142" y="868807"/>
                  </a:lnTo>
                  <a:lnTo>
                    <a:pt x="0" y="872744"/>
                  </a:lnTo>
                  <a:lnTo>
                    <a:pt x="1777" y="875792"/>
                  </a:lnTo>
                  <a:lnTo>
                    <a:pt x="50291" y="962151"/>
                  </a:lnTo>
                  <a:lnTo>
                    <a:pt x="57830" y="949706"/>
                  </a:lnTo>
                  <a:lnTo>
                    <a:pt x="56895" y="949706"/>
                  </a:lnTo>
                  <a:lnTo>
                    <a:pt x="44195" y="949451"/>
                  </a:lnTo>
                  <a:lnTo>
                    <a:pt x="44571" y="926149"/>
                  </a:lnTo>
                  <a:lnTo>
                    <a:pt x="12826" y="869569"/>
                  </a:lnTo>
                  <a:lnTo>
                    <a:pt x="11175" y="866521"/>
                  </a:lnTo>
                  <a:lnTo>
                    <a:pt x="7238" y="865377"/>
                  </a:lnTo>
                  <a:close/>
                </a:path>
                <a:path w="103504" h="962660">
                  <a:moveTo>
                    <a:pt x="44579" y="926162"/>
                  </a:moveTo>
                  <a:lnTo>
                    <a:pt x="44195" y="949451"/>
                  </a:lnTo>
                  <a:lnTo>
                    <a:pt x="56895" y="949706"/>
                  </a:lnTo>
                  <a:lnTo>
                    <a:pt x="56948" y="946531"/>
                  </a:lnTo>
                  <a:lnTo>
                    <a:pt x="56006" y="946531"/>
                  </a:lnTo>
                  <a:lnTo>
                    <a:pt x="45084" y="946276"/>
                  </a:lnTo>
                  <a:lnTo>
                    <a:pt x="50682" y="937040"/>
                  </a:lnTo>
                  <a:lnTo>
                    <a:pt x="44579" y="926162"/>
                  </a:lnTo>
                  <a:close/>
                </a:path>
                <a:path w="103504" h="962660">
                  <a:moveTo>
                    <a:pt x="96519" y="866901"/>
                  </a:moveTo>
                  <a:lnTo>
                    <a:pt x="92582" y="867791"/>
                  </a:lnTo>
                  <a:lnTo>
                    <a:pt x="90804" y="870838"/>
                  </a:lnTo>
                  <a:lnTo>
                    <a:pt x="57283" y="926162"/>
                  </a:lnTo>
                  <a:lnTo>
                    <a:pt x="56895" y="949706"/>
                  </a:lnTo>
                  <a:lnTo>
                    <a:pt x="57830" y="949706"/>
                  </a:lnTo>
                  <a:lnTo>
                    <a:pt x="101600" y="877443"/>
                  </a:lnTo>
                  <a:lnTo>
                    <a:pt x="103504" y="874395"/>
                  </a:lnTo>
                  <a:lnTo>
                    <a:pt x="102488" y="870458"/>
                  </a:lnTo>
                  <a:lnTo>
                    <a:pt x="99440" y="868680"/>
                  </a:lnTo>
                  <a:lnTo>
                    <a:pt x="96519" y="866901"/>
                  </a:lnTo>
                  <a:close/>
                </a:path>
                <a:path w="103504" h="962660">
                  <a:moveTo>
                    <a:pt x="50682" y="937040"/>
                  </a:moveTo>
                  <a:lnTo>
                    <a:pt x="45084" y="946276"/>
                  </a:lnTo>
                  <a:lnTo>
                    <a:pt x="56006" y="946531"/>
                  </a:lnTo>
                  <a:lnTo>
                    <a:pt x="50682" y="937040"/>
                  </a:lnTo>
                  <a:close/>
                </a:path>
                <a:path w="103504" h="962660">
                  <a:moveTo>
                    <a:pt x="57283" y="926149"/>
                  </a:moveTo>
                  <a:lnTo>
                    <a:pt x="50682" y="937040"/>
                  </a:lnTo>
                  <a:lnTo>
                    <a:pt x="56006" y="946531"/>
                  </a:lnTo>
                  <a:lnTo>
                    <a:pt x="56948" y="946531"/>
                  </a:lnTo>
                  <a:lnTo>
                    <a:pt x="57283" y="926149"/>
                  </a:lnTo>
                  <a:close/>
                </a:path>
                <a:path w="103504" h="962660">
                  <a:moveTo>
                    <a:pt x="59816" y="0"/>
                  </a:moveTo>
                  <a:lnTo>
                    <a:pt x="44579" y="926162"/>
                  </a:lnTo>
                  <a:lnTo>
                    <a:pt x="50682" y="937040"/>
                  </a:lnTo>
                  <a:lnTo>
                    <a:pt x="57283" y="926149"/>
                  </a:lnTo>
                  <a:lnTo>
                    <a:pt x="72516" y="254"/>
                  </a:lnTo>
                  <a:lnTo>
                    <a:pt x="59816" y="0"/>
                  </a:lnTo>
                  <a:close/>
                </a:path>
              </a:pathLst>
            </a:custGeom>
            <a:solidFill>
              <a:srgbClr val="497DBA"/>
            </a:solidFill>
          </p:spPr>
          <p:txBody>
            <a:bodyPr wrap="square" lIns="0" tIns="0" rIns="0" bIns="0" rtlCol="0"/>
            <a:lstStyle/>
            <a:p>
              <a:endParaRPr/>
            </a:p>
          </p:txBody>
        </p:sp>
        <p:sp>
          <p:nvSpPr>
            <p:cNvPr id="20" name="object 20"/>
            <p:cNvSpPr/>
            <p:nvPr/>
          </p:nvSpPr>
          <p:spPr>
            <a:xfrm>
              <a:off x="6020561" y="1677162"/>
              <a:ext cx="640080" cy="640080"/>
            </a:xfrm>
            <a:custGeom>
              <a:avLst/>
              <a:gdLst/>
              <a:ahLst/>
              <a:cxnLst/>
              <a:rect l="l" t="t" r="r" b="b"/>
              <a:pathLst>
                <a:path w="640079" h="640080">
                  <a:moveTo>
                    <a:pt x="0" y="320039"/>
                  </a:moveTo>
                  <a:lnTo>
                    <a:pt x="3469" y="272739"/>
                  </a:lnTo>
                  <a:lnTo>
                    <a:pt x="13547" y="227596"/>
                  </a:lnTo>
                  <a:lnTo>
                    <a:pt x="29740" y="185105"/>
                  </a:lnTo>
                  <a:lnTo>
                    <a:pt x="51552" y="145761"/>
                  </a:lnTo>
                  <a:lnTo>
                    <a:pt x="78490" y="110057"/>
                  </a:lnTo>
                  <a:lnTo>
                    <a:pt x="110057" y="78490"/>
                  </a:lnTo>
                  <a:lnTo>
                    <a:pt x="145761" y="51552"/>
                  </a:lnTo>
                  <a:lnTo>
                    <a:pt x="185105" y="29740"/>
                  </a:lnTo>
                  <a:lnTo>
                    <a:pt x="227596" y="13547"/>
                  </a:lnTo>
                  <a:lnTo>
                    <a:pt x="272739" y="3469"/>
                  </a:lnTo>
                  <a:lnTo>
                    <a:pt x="320039" y="0"/>
                  </a:lnTo>
                  <a:lnTo>
                    <a:pt x="367340" y="3469"/>
                  </a:lnTo>
                  <a:lnTo>
                    <a:pt x="412483" y="13547"/>
                  </a:lnTo>
                  <a:lnTo>
                    <a:pt x="454974" y="29740"/>
                  </a:lnTo>
                  <a:lnTo>
                    <a:pt x="494318" y="51552"/>
                  </a:lnTo>
                  <a:lnTo>
                    <a:pt x="530022" y="78490"/>
                  </a:lnTo>
                  <a:lnTo>
                    <a:pt x="561589" y="110057"/>
                  </a:lnTo>
                  <a:lnTo>
                    <a:pt x="588527" y="145761"/>
                  </a:lnTo>
                  <a:lnTo>
                    <a:pt x="610339" y="185105"/>
                  </a:lnTo>
                  <a:lnTo>
                    <a:pt x="626532" y="227596"/>
                  </a:lnTo>
                  <a:lnTo>
                    <a:pt x="636610" y="272739"/>
                  </a:lnTo>
                  <a:lnTo>
                    <a:pt x="640080" y="320039"/>
                  </a:lnTo>
                  <a:lnTo>
                    <a:pt x="636610" y="367340"/>
                  </a:lnTo>
                  <a:lnTo>
                    <a:pt x="626532" y="412483"/>
                  </a:lnTo>
                  <a:lnTo>
                    <a:pt x="610339" y="454974"/>
                  </a:lnTo>
                  <a:lnTo>
                    <a:pt x="588527" y="494318"/>
                  </a:lnTo>
                  <a:lnTo>
                    <a:pt x="561589" y="530022"/>
                  </a:lnTo>
                  <a:lnTo>
                    <a:pt x="530022" y="561589"/>
                  </a:lnTo>
                  <a:lnTo>
                    <a:pt x="494318" y="588527"/>
                  </a:lnTo>
                  <a:lnTo>
                    <a:pt x="454974" y="610339"/>
                  </a:lnTo>
                  <a:lnTo>
                    <a:pt x="412483" y="626532"/>
                  </a:lnTo>
                  <a:lnTo>
                    <a:pt x="367340" y="636610"/>
                  </a:lnTo>
                  <a:lnTo>
                    <a:pt x="320039" y="640079"/>
                  </a:lnTo>
                  <a:lnTo>
                    <a:pt x="272739" y="636610"/>
                  </a:lnTo>
                  <a:lnTo>
                    <a:pt x="227596" y="626532"/>
                  </a:lnTo>
                  <a:lnTo>
                    <a:pt x="185105" y="610339"/>
                  </a:lnTo>
                  <a:lnTo>
                    <a:pt x="145761" y="588527"/>
                  </a:lnTo>
                  <a:lnTo>
                    <a:pt x="110057" y="561589"/>
                  </a:lnTo>
                  <a:lnTo>
                    <a:pt x="78490" y="530022"/>
                  </a:lnTo>
                  <a:lnTo>
                    <a:pt x="51552" y="494318"/>
                  </a:lnTo>
                  <a:lnTo>
                    <a:pt x="29740" y="454974"/>
                  </a:lnTo>
                  <a:lnTo>
                    <a:pt x="13547" y="412483"/>
                  </a:lnTo>
                  <a:lnTo>
                    <a:pt x="3469" y="367340"/>
                  </a:lnTo>
                  <a:lnTo>
                    <a:pt x="0" y="320039"/>
                  </a:lnTo>
                  <a:close/>
                </a:path>
              </a:pathLst>
            </a:custGeom>
            <a:ln w="25908">
              <a:solidFill>
                <a:srgbClr val="385D89"/>
              </a:solidFill>
            </a:ln>
          </p:spPr>
          <p:txBody>
            <a:bodyPr wrap="square" lIns="0" tIns="0" rIns="0" bIns="0" rtlCol="0"/>
            <a:lstStyle/>
            <a:p>
              <a:endParaRPr/>
            </a:p>
          </p:txBody>
        </p:sp>
        <p:sp>
          <p:nvSpPr>
            <p:cNvPr id="21" name="object 21"/>
            <p:cNvSpPr/>
            <p:nvPr/>
          </p:nvSpPr>
          <p:spPr>
            <a:xfrm>
              <a:off x="5640323" y="1996440"/>
              <a:ext cx="379730" cy="22225"/>
            </a:xfrm>
            <a:custGeom>
              <a:avLst/>
              <a:gdLst/>
              <a:ahLst/>
              <a:cxnLst/>
              <a:rect l="l" t="t" r="r" b="b"/>
              <a:pathLst>
                <a:path w="379729" h="22225">
                  <a:moveTo>
                    <a:pt x="0" y="22225"/>
                  </a:moveTo>
                  <a:lnTo>
                    <a:pt x="379349" y="0"/>
                  </a:lnTo>
                </a:path>
              </a:pathLst>
            </a:custGeom>
            <a:ln w="9144">
              <a:solidFill>
                <a:srgbClr val="497DBA"/>
              </a:solidFill>
            </a:ln>
          </p:spPr>
          <p:txBody>
            <a:bodyPr wrap="square" lIns="0" tIns="0" rIns="0" bIns="0" rtlCol="0"/>
            <a:lstStyle/>
            <a:p>
              <a:endParaRPr/>
            </a:p>
          </p:txBody>
        </p:sp>
        <p:sp>
          <p:nvSpPr>
            <p:cNvPr id="22" name="object 22"/>
            <p:cNvSpPr/>
            <p:nvPr/>
          </p:nvSpPr>
          <p:spPr>
            <a:xfrm>
              <a:off x="4140454" y="2363724"/>
              <a:ext cx="103505" cy="609600"/>
            </a:xfrm>
            <a:custGeom>
              <a:avLst/>
              <a:gdLst/>
              <a:ahLst/>
              <a:cxnLst/>
              <a:rect l="l" t="t" r="r" b="b"/>
              <a:pathLst>
                <a:path w="103504" h="609600">
                  <a:moveTo>
                    <a:pt x="52064" y="25212"/>
                  </a:moveTo>
                  <a:lnTo>
                    <a:pt x="45599" y="36151"/>
                  </a:lnTo>
                  <a:lnTo>
                    <a:pt x="42672" y="609600"/>
                  </a:lnTo>
                  <a:lnTo>
                    <a:pt x="55372" y="609600"/>
                  </a:lnTo>
                  <a:lnTo>
                    <a:pt x="58300" y="36030"/>
                  </a:lnTo>
                  <a:lnTo>
                    <a:pt x="52064" y="25212"/>
                  </a:lnTo>
                  <a:close/>
                </a:path>
                <a:path w="103504" h="609600">
                  <a:moveTo>
                    <a:pt x="59450" y="12573"/>
                  </a:moveTo>
                  <a:lnTo>
                    <a:pt x="58420" y="12573"/>
                  </a:lnTo>
                  <a:lnTo>
                    <a:pt x="58370" y="36151"/>
                  </a:lnTo>
                  <a:lnTo>
                    <a:pt x="90678" y="92201"/>
                  </a:lnTo>
                  <a:lnTo>
                    <a:pt x="92456" y="95250"/>
                  </a:lnTo>
                  <a:lnTo>
                    <a:pt x="96266" y="96265"/>
                  </a:lnTo>
                  <a:lnTo>
                    <a:pt x="102362" y="92710"/>
                  </a:lnTo>
                  <a:lnTo>
                    <a:pt x="103378" y="88900"/>
                  </a:lnTo>
                  <a:lnTo>
                    <a:pt x="101726" y="85851"/>
                  </a:lnTo>
                  <a:lnTo>
                    <a:pt x="59450" y="12573"/>
                  </a:lnTo>
                  <a:close/>
                </a:path>
                <a:path w="103504" h="609600">
                  <a:moveTo>
                    <a:pt x="52197" y="0"/>
                  </a:moveTo>
                  <a:lnTo>
                    <a:pt x="1778" y="85343"/>
                  </a:lnTo>
                  <a:lnTo>
                    <a:pt x="0" y="88391"/>
                  </a:lnTo>
                  <a:lnTo>
                    <a:pt x="1016" y="92201"/>
                  </a:lnTo>
                  <a:lnTo>
                    <a:pt x="7112" y="95758"/>
                  </a:lnTo>
                  <a:lnTo>
                    <a:pt x="10922" y="94741"/>
                  </a:lnTo>
                  <a:lnTo>
                    <a:pt x="12700" y="91821"/>
                  </a:lnTo>
                  <a:lnTo>
                    <a:pt x="45599" y="36151"/>
                  </a:lnTo>
                  <a:lnTo>
                    <a:pt x="45720" y="12573"/>
                  </a:lnTo>
                  <a:lnTo>
                    <a:pt x="59450" y="12573"/>
                  </a:lnTo>
                  <a:lnTo>
                    <a:pt x="52197" y="0"/>
                  </a:lnTo>
                  <a:close/>
                </a:path>
                <a:path w="103504" h="609600">
                  <a:moveTo>
                    <a:pt x="58420" y="12573"/>
                  </a:moveTo>
                  <a:lnTo>
                    <a:pt x="45720" y="12573"/>
                  </a:lnTo>
                  <a:lnTo>
                    <a:pt x="45599" y="36151"/>
                  </a:lnTo>
                  <a:lnTo>
                    <a:pt x="52064" y="25212"/>
                  </a:lnTo>
                  <a:lnTo>
                    <a:pt x="46609" y="15748"/>
                  </a:lnTo>
                  <a:lnTo>
                    <a:pt x="58403" y="15748"/>
                  </a:lnTo>
                  <a:lnTo>
                    <a:pt x="58420" y="12573"/>
                  </a:lnTo>
                  <a:close/>
                </a:path>
                <a:path w="103504" h="609600">
                  <a:moveTo>
                    <a:pt x="58403" y="15748"/>
                  </a:moveTo>
                  <a:lnTo>
                    <a:pt x="57658" y="15748"/>
                  </a:lnTo>
                  <a:lnTo>
                    <a:pt x="52064" y="25212"/>
                  </a:lnTo>
                  <a:lnTo>
                    <a:pt x="58300" y="36030"/>
                  </a:lnTo>
                  <a:lnTo>
                    <a:pt x="58403" y="15748"/>
                  </a:lnTo>
                  <a:close/>
                </a:path>
                <a:path w="103504" h="609600">
                  <a:moveTo>
                    <a:pt x="57658" y="15748"/>
                  </a:moveTo>
                  <a:lnTo>
                    <a:pt x="46609" y="15748"/>
                  </a:lnTo>
                  <a:lnTo>
                    <a:pt x="52064" y="25212"/>
                  </a:lnTo>
                  <a:lnTo>
                    <a:pt x="57658" y="15748"/>
                  </a:lnTo>
                  <a:close/>
                </a:path>
              </a:pathLst>
            </a:custGeom>
            <a:solidFill>
              <a:srgbClr val="497DBA"/>
            </a:solidFill>
          </p:spPr>
          <p:txBody>
            <a:bodyPr wrap="square" lIns="0" tIns="0" rIns="0" bIns="0" rtlCol="0"/>
            <a:lstStyle/>
            <a:p>
              <a:endParaRPr/>
            </a:p>
          </p:txBody>
        </p:sp>
        <p:sp>
          <p:nvSpPr>
            <p:cNvPr id="23" name="object 23"/>
            <p:cNvSpPr/>
            <p:nvPr/>
          </p:nvSpPr>
          <p:spPr>
            <a:xfrm>
              <a:off x="4113276" y="1600200"/>
              <a:ext cx="1905" cy="1524000"/>
            </a:xfrm>
            <a:custGeom>
              <a:avLst/>
              <a:gdLst/>
              <a:ahLst/>
              <a:cxnLst/>
              <a:rect l="l" t="t" r="r" b="b"/>
              <a:pathLst>
                <a:path w="1904" h="1524000">
                  <a:moveTo>
                    <a:pt x="0" y="1524000"/>
                  </a:moveTo>
                  <a:lnTo>
                    <a:pt x="1524" y="0"/>
                  </a:lnTo>
                </a:path>
              </a:pathLst>
            </a:custGeom>
            <a:ln w="9144">
              <a:solidFill>
                <a:srgbClr val="497DBA"/>
              </a:solidFill>
            </a:ln>
          </p:spPr>
          <p:txBody>
            <a:bodyPr wrap="square" lIns="0" tIns="0" rIns="0" bIns="0" rtlCol="0"/>
            <a:lstStyle/>
            <a:p>
              <a:endParaRPr/>
            </a:p>
          </p:txBody>
        </p:sp>
        <p:sp>
          <p:nvSpPr>
            <p:cNvPr id="24" name="object 24"/>
            <p:cNvSpPr/>
            <p:nvPr/>
          </p:nvSpPr>
          <p:spPr>
            <a:xfrm>
              <a:off x="6629400" y="1828800"/>
              <a:ext cx="304800" cy="154305"/>
            </a:xfrm>
            <a:custGeom>
              <a:avLst/>
              <a:gdLst/>
              <a:ahLst/>
              <a:cxnLst/>
              <a:rect l="l" t="t" r="r" b="b"/>
              <a:pathLst>
                <a:path w="304800" h="154305">
                  <a:moveTo>
                    <a:pt x="0" y="0"/>
                  </a:moveTo>
                  <a:lnTo>
                    <a:pt x="304800" y="1650"/>
                  </a:lnTo>
                </a:path>
                <a:path w="304800" h="154305">
                  <a:moveTo>
                    <a:pt x="0" y="152400"/>
                  </a:moveTo>
                  <a:lnTo>
                    <a:pt x="304800" y="154050"/>
                  </a:lnTo>
                </a:path>
              </a:pathLst>
            </a:custGeom>
            <a:ln w="9144">
              <a:solidFill>
                <a:srgbClr val="497DBA"/>
              </a:solidFill>
            </a:ln>
          </p:spPr>
          <p:txBody>
            <a:bodyPr wrap="square" lIns="0" tIns="0" rIns="0" bIns="0" rtlCol="0"/>
            <a:lstStyle/>
            <a:p>
              <a:endParaRPr/>
            </a:p>
          </p:txBody>
        </p:sp>
        <p:sp>
          <p:nvSpPr>
            <p:cNvPr id="25" name="object 25"/>
            <p:cNvSpPr/>
            <p:nvPr/>
          </p:nvSpPr>
          <p:spPr>
            <a:xfrm>
              <a:off x="3063240" y="937641"/>
              <a:ext cx="1281430" cy="103505"/>
            </a:xfrm>
            <a:custGeom>
              <a:avLst/>
              <a:gdLst/>
              <a:ahLst/>
              <a:cxnLst/>
              <a:rect l="l" t="t" r="r" b="b"/>
              <a:pathLst>
                <a:path w="1281429" h="103505">
                  <a:moveTo>
                    <a:pt x="1270241" y="45085"/>
                  </a:moveTo>
                  <a:lnTo>
                    <a:pt x="1268476" y="45085"/>
                  </a:lnTo>
                  <a:lnTo>
                    <a:pt x="1268602" y="57785"/>
                  </a:lnTo>
                  <a:lnTo>
                    <a:pt x="1245096" y="57843"/>
                  </a:lnTo>
                  <a:lnTo>
                    <a:pt x="1186180" y="92456"/>
                  </a:lnTo>
                  <a:lnTo>
                    <a:pt x="1185164" y="96266"/>
                  </a:lnTo>
                  <a:lnTo>
                    <a:pt x="1188720" y="102362"/>
                  </a:lnTo>
                  <a:lnTo>
                    <a:pt x="1192657" y="103378"/>
                  </a:lnTo>
                  <a:lnTo>
                    <a:pt x="1281176" y="51435"/>
                  </a:lnTo>
                  <a:lnTo>
                    <a:pt x="1270241" y="45085"/>
                  </a:lnTo>
                  <a:close/>
                </a:path>
                <a:path w="1281429" h="103505">
                  <a:moveTo>
                    <a:pt x="1245042" y="45143"/>
                  </a:moveTo>
                  <a:lnTo>
                    <a:pt x="0" y="48260"/>
                  </a:lnTo>
                  <a:lnTo>
                    <a:pt x="0" y="60960"/>
                  </a:lnTo>
                  <a:lnTo>
                    <a:pt x="1245096" y="57843"/>
                  </a:lnTo>
                  <a:lnTo>
                    <a:pt x="1255946" y="51469"/>
                  </a:lnTo>
                  <a:lnTo>
                    <a:pt x="1245042" y="45143"/>
                  </a:lnTo>
                  <a:close/>
                </a:path>
                <a:path w="1281429" h="103505">
                  <a:moveTo>
                    <a:pt x="1255946" y="51469"/>
                  </a:moveTo>
                  <a:lnTo>
                    <a:pt x="1245096" y="57843"/>
                  </a:lnTo>
                  <a:lnTo>
                    <a:pt x="1268602" y="57785"/>
                  </a:lnTo>
                  <a:lnTo>
                    <a:pt x="1268594" y="56896"/>
                  </a:lnTo>
                  <a:lnTo>
                    <a:pt x="1265301" y="56896"/>
                  </a:lnTo>
                  <a:lnTo>
                    <a:pt x="1255946" y="51469"/>
                  </a:lnTo>
                  <a:close/>
                </a:path>
                <a:path w="1281429" h="103505">
                  <a:moveTo>
                    <a:pt x="1265301" y="45974"/>
                  </a:moveTo>
                  <a:lnTo>
                    <a:pt x="1255946" y="51469"/>
                  </a:lnTo>
                  <a:lnTo>
                    <a:pt x="1265301" y="56896"/>
                  </a:lnTo>
                  <a:lnTo>
                    <a:pt x="1265301" y="45974"/>
                  </a:lnTo>
                  <a:close/>
                </a:path>
                <a:path w="1281429" h="103505">
                  <a:moveTo>
                    <a:pt x="1268484" y="45974"/>
                  </a:moveTo>
                  <a:lnTo>
                    <a:pt x="1265301" y="45974"/>
                  </a:lnTo>
                  <a:lnTo>
                    <a:pt x="1265301" y="56896"/>
                  </a:lnTo>
                  <a:lnTo>
                    <a:pt x="1268594" y="56896"/>
                  </a:lnTo>
                  <a:lnTo>
                    <a:pt x="1268484" y="45974"/>
                  </a:lnTo>
                  <a:close/>
                </a:path>
                <a:path w="1281429" h="103505">
                  <a:moveTo>
                    <a:pt x="1268476" y="45085"/>
                  </a:moveTo>
                  <a:lnTo>
                    <a:pt x="1245042" y="45143"/>
                  </a:lnTo>
                  <a:lnTo>
                    <a:pt x="1255946" y="51469"/>
                  </a:lnTo>
                  <a:lnTo>
                    <a:pt x="1265301" y="45974"/>
                  </a:lnTo>
                  <a:lnTo>
                    <a:pt x="1268484" y="45974"/>
                  </a:lnTo>
                  <a:lnTo>
                    <a:pt x="1268476" y="45085"/>
                  </a:lnTo>
                  <a:close/>
                </a:path>
                <a:path w="1281429" h="103505">
                  <a:moveTo>
                    <a:pt x="1192402" y="0"/>
                  </a:moveTo>
                  <a:lnTo>
                    <a:pt x="1188465" y="1016"/>
                  </a:lnTo>
                  <a:lnTo>
                    <a:pt x="1186688" y="4063"/>
                  </a:lnTo>
                  <a:lnTo>
                    <a:pt x="1185037" y="7112"/>
                  </a:lnTo>
                  <a:lnTo>
                    <a:pt x="1186052" y="10922"/>
                  </a:lnTo>
                  <a:lnTo>
                    <a:pt x="1245042" y="45143"/>
                  </a:lnTo>
                  <a:lnTo>
                    <a:pt x="1270241" y="45085"/>
                  </a:lnTo>
                  <a:lnTo>
                    <a:pt x="1195451" y="1650"/>
                  </a:lnTo>
                  <a:lnTo>
                    <a:pt x="1192402" y="0"/>
                  </a:lnTo>
                  <a:close/>
                </a:path>
              </a:pathLst>
            </a:custGeom>
            <a:solidFill>
              <a:srgbClr val="497DBA"/>
            </a:solidFill>
          </p:spPr>
          <p:txBody>
            <a:bodyPr wrap="square" lIns="0" tIns="0" rIns="0" bIns="0" rtlCol="0"/>
            <a:lstStyle/>
            <a:p>
              <a:endParaRPr/>
            </a:p>
          </p:txBody>
        </p:sp>
        <p:pic>
          <p:nvPicPr>
            <p:cNvPr id="26" name="object 26"/>
            <p:cNvPicPr/>
            <p:nvPr/>
          </p:nvPicPr>
          <p:blipFill>
            <a:blip r:embed="rId3" cstate="print"/>
            <a:stretch>
              <a:fillRect/>
            </a:stretch>
          </p:blipFill>
          <p:spPr>
            <a:xfrm>
              <a:off x="1703832" y="4640567"/>
              <a:ext cx="6118860" cy="1072908"/>
            </a:xfrm>
            <a:prstGeom prst="rect">
              <a:avLst/>
            </a:prstGeom>
          </p:spPr>
        </p:pic>
        <p:sp>
          <p:nvSpPr>
            <p:cNvPr id="27" name="object 27"/>
            <p:cNvSpPr/>
            <p:nvPr/>
          </p:nvSpPr>
          <p:spPr>
            <a:xfrm>
              <a:off x="1761617" y="4648200"/>
              <a:ext cx="6007735" cy="962025"/>
            </a:xfrm>
            <a:custGeom>
              <a:avLst/>
              <a:gdLst/>
              <a:ahLst/>
              <a:cxnLst/>
              <a:rect l="l" t="t" r="r" b="b"/>
              <a:pathLst>
                <a:path w="6007734" h="962025">
                  <a:moveTo>
                    <a:pt x="3207893" y="0"/>
                  </a:moveTo>
                  <a:lnTo>
                    <a:pt x="3144345" y="9429"/>
                  </a:lnTo>
                  <a:lnTo>
                    <a:pt x="3088895" y="18538"/>
                  </a:lnTo>
                  <a:lnTo>
                    <a:pt x="3038983" y="28193"/>
                  </a:lnTo>
                  <a:lnTo>
                    <a:pt x="2996485" y="41084"/>
                  </a:lnTo>
                  <a:lnTo>
                    <a:pt x="2975600" y="48803"/>
                  </a:lnTo>
                  <a:lnTo>
                    <a:pt x="2954655" y="56261"/>
                  </a:lnTo>
                  <a:lnTo>
                    <a:pt x="2926820" y="64363"/>
                  </a:lnTo>
                  <a:lnTo>
                    <a:pt x="2898568" y="71072"/>
                  </a:lnTo>
                  <a:lnTo>
                    <a:pt x="2870198" y="77424"/>
                  </a:lnTo>
                  <a:lnTo>
                    <a:pt x="2842006" y="84455"/>
                  </a:lnTo>
                  <a:lnTo>
                    <a:pt x="2813929" y="92989"/>
                  </a:lnTo>
                  <a:lnTo>
                    <a:pt x="2793031" y="101488"/>
                  </a:lnTo>
                  <a:lnTo>
                    <a:pt x="2772015" y="112012"/>
                  </a:lnTo>
                  <a:lnTo>
                    <a:pt x="2743581" y="126618"/>
                  </a:lnTo>
                  <a:lnTo>
                    <a:pt x="2703786" y="146140"/>
                  </a:lnTo>
                  <a:lnTo>
                    <a:pt x="2677312" y="158343"/>
                  </a:lnTo>
                  <a:lnTo>
                    <a:pt x="2661693" y="164550"/>
                  </a:lnTo>
                  <a:lnTo>
                    <a:pt x="2654464" y="166083"/>
                  </a:lnTo>
                  <a:lnTo>
                    <a:pt x="2653160" y="164264"/>
                  </a:lnTo>
                  <a:lnTo>
                    <a:pt x="2655316" y="160416"/>
                  </a:lnTo>
                  <a:lnTo>
                    <a:pt x="2658466" y="155862"/>
                  </a:lnTo>
                  <a:lnTo>
                    <a:pt x="2660146" y="151924"/>
                  </a:lnTo>
                  <a:lnTo>
                    <a:pt x="2657891" y="149925"/>
                  </a:lnTo>
                  <a:lnTo>
                    <a:pt x="2649236" y="151187"/>
                  </a:lnTo>
                  <a:lnTo>
                    <a:pt x="2631715" y="157032"/>
                  </a:lnTo>
                  <a:lnTo>
                    <a:pt x="2602865" y="168782"/>
                  </a:lnTo>
                  <a:lnTo>
                    <a:pt x="2591865" y="174956"/>
                  </a:lnTo>
                  <a:lnTo>
                    <a:pt x="2571486" y="190303"/>
                  </a:lnTo>
                  <a:lnTo>
                    <a:pt x="2560700" y="196976"/>
                  </a:lnTo>
                  <a:lnTo>
                    <a:pt x="2550342" y="201017"/>
                  </a:lnTo>
                  <a:lnTo>
                    <a:pt x="2528768" y="206906"/>
                  </a:lnTo>
                  <a:lnTo>
                    <a:pt x="2518410" y="210947"/>
                  </a:lnTo>
                  <a:lnTo>
                    <a:pt x="2507571" y="217495"/>
                  </a:lnTo>
                  <a:lnTo>
                    <a:pt x="2487084" y="232592"/>
                  </a:lnTo>
                  <a:lnTo>
                    <a:pt x="2476246" y="239141"/>
                  </a:lnTo>
                  <a:lnTo>
                    <a:pt x="2465996" y="243308"/>
                  </a:lnTo>
                  <a:lnTo>
                    <a:pt x="2444545" y="249499"/>
                  </a:lnTo>
                  <a:lnTo>
                    <a:pt x="2434082" y="253237"/>
                  </a:lnTo>
                  <a:lnTo>
                    <a:pt x="2419826" y="259909"/>
                  </a:lnTo>
                  <a:lnTo>
                    <a:pt x="2391933" y="274490"/>
                  </a:lnTo>
                  <a:lnTo>
                    <a:pt x="2377821" y="281305"/>
                  </a:lnTo>
                  <a:lnTo>
                    <a:pt x="2300271" y="312102"/>
                  </a:lnTo>
                  <a:lnTo>
                    <a:pt x="2257180" y="327275"/>
                  </a:lnTo>
                  <a:lnTo>
                    <a:pt x="2202096" y="342054"/>
                  </a:lnTo>
                  <a:lnTo>
                    <a:pt x="2138553" y="351663"/>
                  </a:lnTo>
                  <a:lnTo>
                    <a:pt x="2067468" y="356388"/>
                  </a:lnTo>
                  <a:lnTo>
                    <a:pt x="1965020" y="365458"/>
                  </a:lnTo>
                  <a:lnTo>
                    <a:pt x="1924219" y="367631"/>
                  </a:lnTo>
                  <a:lnTo>
                    <a:pt x="1884077" y="366780"/>
                  </a:lnTo>
                  <a:lnTo>
                    <a:pt x="1839873" y="361820"/>
                  </a:lnTo>
                  <a:lnTo>
                    <a:pt x="1786890" y="351663"/>
                  </a:lnTo>
                  <a:lnTo>
                    <a:pt x="1776156" y="348781"/>
                  </a:lnTo>
                  <a:lnTo>
                    <a:pt x="1765601" y="345185"/>
                  </a:lnTo>
                  <a:lnTo>
                    <a:pt x="1744598" y="337566"/>
                  </a:lnTo>
                  <a:lnTo>
                    <a:pt x="1660112" y="331438"/>
                  </a:lnTo>
                  <a:lnTo>
                    <a:pt x="1617904" y="328064"/>
                  </a:lnTo>
                  <a:lnTo>
                    <a:pt x="1575816" y="323595"/>
                  </a:lnTo>
                  <a:lnTo>
                    <a:pt x="1503172" y="304069"/>
                  </a:lnTo>
                  <a:lnTo>
                    <a:pt x="1465945" y="291163"/>
                  </a:lnTo>
                  <a:lnTo>
                    <a:pt x="1435100" y="281305"/>
                  </a:lnTo>
                  <a:lnTo>
                    <a:pt x="1417641" y="277211"/>
                  </a:lnTo>
                  <a:lnTo>
                    <a:pt x="1382343" y="270785"/>
                  </a:lnTo>
                  <a:lnTo>
                    <a:pt x="1364741" y="267335"/>
                  </a:lnTo>
                  <a:lnTo>
                    <a:pt x="1330968" y="259501"/>
                  </a:lnTo>
                  <a:lnTo>
                    <a:pt x="1314473" y="255147"/>
                  </a:lnTo>
                  <a:lnTo>
                    <a:pt x="1302789" y="251570"/>
                  </a:lnTo>
                  <a:lnTo>
                    <a:pt x="1292333" y="249695"/>
                  </a:lnTo>
                  <a:lnTo>
                    <a:pt x="1224026" y="239141"/>
                  </a:lnTo>
                  <a:lnTo>
                    <a:pt x="1199395" y="235706"/>
                  </a:lnTo>
                  <a:lnTo>
                    <a:pt x="1174718" y="232616"/>
                  </a:lnTo>
                  <a:lnTo>
                    <a:pt x="1150088" y="229264"/>
                  </a:lnTo>
                  <a:lnTo>
                    <a:pt x="1125601" y="225044"/>
                  </a:lnTo>
                  <a:lnTo>
                    <a:pt x="1114921" y="221698"/>
                  </a:lnTo>
                  <a:lnTo>
                    <a:pt x="1104550" y="217138"/>
                  </a:lnTo>
                  <a:lnTo>
                    <a:pt x="1094132" y="213006"/>
                  </a:lnTo>
                  <a:lnTo>
                    <a:pt x="1083309" y="210947"/>
                  </a:lnTo>
                  <a:lnTo>
                    <a:pt x="450214" y="196976"/>
                  </a:lnTo>
                  <a:lnTo>
                    <a:pt x="409283" y="204589"/>
                  </a:lnTo>
                  <a:lnTo>
                    <a:pt x="389715" y="207710"/>
                  </a:lnTo>
                  <a:lnTo>
                    <a:pt x="382143" y="209534"/>
                  </a:lnTo>
                  <a:lnTo>
                    <a:pt x="365501" y="222056"/>
                  </a:lnTo>
                  <a:lnTo>
                    <a:pt x="337693" y="239141"/>
                  </a:lnTo>
                  <a:lnTo>
                    <a:pt x="323437" y="246046"/>
                  </a:lnTo>
                  <a:lnTo>
                    <a:pt x="308705" y="252094"/>
                  </a:lnTo>
                  <a:lnTo>
                    <a:pt x="294401" y="258714"/>
                  </a:lnTo>
                  <a:lnTo>
                    <a:pt x="281431" y="267335"/>
                  </a:lnTo>
                  <a:lnTo>
                    <a:pt x="273026" y="276655"/>
                  </a:lnTo>
                  <a:lnTo>
                    <a:pt x="266477" y="287607"/>
                  </a:lnTo>
                  <a:lnTo>
                    <a:pt x="260357" y="298963"/>
                  </a:lnTo>
                  <a:lnTo>
                    <a:pt x="253237" y="309499"/>
                  </a:lnTo>
                  <a:lnTo>
                    <a:pt x="243256" y="320534"/>
                  </a:lnTo>
                  <a:lnTo>
                    <a:pt x="232632" y="331009"/>
                  </a:lnTo>
                  <a:lnTo>
                    <a:pt x="211074" y="351663"/>
                  </a:lnTo>
                  <a:lnTo>
                    <a:pt x="177577" y="391775"/>
                  </a:lnTo>
                  <a:lnTo>
                    <a:pt x="148367" y="437864"/>
                  </a:lnTo>
                  <a:lnTo>
                    <a:pt x="122348" y="486572"/>
                  </a:lnTo>
                  <a:lnTo>
                    <a:pt x="98425" y="534543"/>
                  </a:lnTo>
                  <a:lnTo>
                    <a:pt x="182880" y="436118"/>
                  </a:lnTo>
                  <a:lnTo>
                    <a:pt x="169636" y="449212"/>
                  </a:lnTo>
                  <a:lnTo>
                    <a:pt x="169037" y="451913"/>
                  </a:lnTo>
                  <a:lnTo>
                    <a:pt x="168342" y="460781"/>
                  </a:lnTo>
                  <a:lnTo>
                    <a:pt x="154812" y="492379"/>
                  </a:lnTo>
                  <a:lnTo>
                    <a:pt x="148514" y="503360"/>
                  </a:lnTo>
                  <a:lnTo>
                    <a:pt x="141382" y="513841"/>
                  </a:lnTo>
                  <a:lnTo>
                    <a:pt x="126618" y="534543"/>
                  </a:lnTo>
                  <a:lnTo>
                    <a:pt x="117155" y="537073"/>
                  </a:lnTo>
                  <a:lnTo>
                    <a:pt x="94345" y="543639"/>
                  </a:lnTo>
                  <a:lnTo>
                    <a:pt x="42163" y="562737"/>
                  </a:lnTo>
                  <a:lnTo>
                    <a:pt x="14733" y="589526"/>
                  </a:lnTo>
                  <a:lnTo>
                    <a:pt x="3889" y="626744"/>
                  </a:lnTo>
                  <a:lnTo>
                    <a:pt x="1641" y="667107"/>
                  </a:lnTo>
                  <a:lnTo>
                    <a:pt x="0" y="703326"/>
                  </a:lnTo>
                  <a:lnTo>
                    <a:pt x="14122" y="745660"/>
                  </a:lnTo>
                  <a:lnTo>
                    <a:pt x="12858" y="743028"/>
                  </a:lnTo>
                  <a:lnTo>
                    <a:pt x="28193" y="801878"/>
                  </a:lnTo>
                  <a:lnTo>
                    <a:pt x="38838" y="833453"/>
                  </a:lnTo>
                  <a:lnTo>
                    <a:pt x="42163" y="844041"/>
                  </a:lnTo>
                  <a:lnTo>
                    <a:pt x="43902" y="860530"/>
                  </a:lnTo>
                  <a:lnTo>
                    <a:pt x="43973" y="878792"/>
                  </a:lnTo>
                  <a:lnTo>
                    <a:pt x="46664" y="893744"/>
                  </a:lnTo>
                  <a:lnTo>
                    <a:pt x="56260" y="900303"/>
                  </a:lnTo>
                  <a:lnTo>
                    <a:pt x="1505458" y="914400"/>
                  </a:lnTo>
                  <a:lnTo>
                    <a:pt x="1632152" y="893736"/>
                  </a:lnTo>
                  <a:lnTo>
                    <a:pt x="1674241" y="886206"/>
                  </a:lnTo>
                  <a:lnTo>
                    <a:pt x="1688371" y="882806"/>
                  </a:lnTo>
                  <a:lnTo>
                    <a:pt x="1702323" y="878633"/>
                  </a:lnTo>
                  <a:lnTo>
                    <a:pt x="1716299" y="874722"/>
                  </a:lnTo>
                  <a:lnTo>
                    <a:pt x="1779674" y="866979"/>
                  </a:lnTo>
                  <a:lnTo>
                    <a:pt x="1828895" y="862695"/>
                  </a:lnTo>
                  <a:lnTo>
                    <a:pt x="1878163" y="859625"/>
                  </a:lnTo>
                  <a:lnTo>
                    <a:pt x="1927479" y="858138"/>
                  </a:lnTo>
                  <a:lnTo>
                    <a:pt x="3897249" y="844041"/>
                  </a:lnTo>
                  <a:lnTo>
                    <a:pt x="3995801" y="858138"/>
                  </a:lnTo>
                  <a:lnTo>
                    <a:pt x="4042691" y="865248"/>
                  </a:lnTo>
                  <a:lnTo>
                    <a:pt x="4183205" y="887198"/>
                  </a:lnTo>
                  <a:lnTo>
                    <a:pt x="4230110" y="894040"/>
                  </a:lnTo>
                  <a:lnTo>
                    <a:pt x="4277106" y="900303"/>
                  </a:lnTo>
                  <a:lnTo>
                    <a:pt x="4319285" y="904523"/>
                  </a:lnTo>
                  <a:lnTo>
                    <a:pt x="4403836" y="910393"/>
                  </a:lnTo>
                  <a:lnTo>
                    <a:pt x="4446016" y="914400"/>
                  </a:lnTo>
                  <a:lnTo>
                    <a:pt x="4463706" y="917261"/>
                  </a:lnTo>
                  <a:lnTo>
                    <a:pt x="4498754" y="925079"/>
                  </a:lnTo>
                  <a:lnTo>
                    <a:pt x="4516374" y="928369"/>
                  </a:lnTo>
                  <a:lnTo>
                    <a:pt x="4544439" y="932376"/>
                  </a:lnTo>
                  <a:lnTo>
                    <a:pt x="4628896" y="942492"/>
                  </a:lnTo>
                  <a:lnTo>
                    <a:pt x="4691153" y="944499"/>
                  </a:lnTo>
                  <a:lnTo>
                    <a:pt x="4749836" y="947133"/>
                  </a:lnTo>
                  <a:lnTo>
                    <a:pt x="4805451" y="950131"/>
                  </a:lnTo>
                  <a:lnTo>
                    <a:pt x="4909504" y="956174"/>
                  </a:lnTo>
                  <a:lnTo>
                    <a:pt x="4958955" y="958693"/>
                  </a:lnTo>
                  <a:lnTo>
                    <a:pt x="5007363" y="960529"/>
                  </a:lnTo>
                  <a:lnTo>
                    <a:pt x="5055235" y="961418"/>
                  </a:lnTo>
                  <a:lnTo>
                    <a:pt x="5103078" y="961099"/>
                  </a:lnTo>
                  <a:lnTo>
                    <a:pt x="5151397" y="959309"/>
                  </a:lnTo>
                  <a:lnTo>
                    <a:pt x="5200700" y="955786"/>
                  </a:lnTo>
                  <a:lnTo>
                    <a:pt x="5251493" y="950267"/>
                  </a:lnTo>
                  <a:lnTo>
                    <a:pt x="5304282" y="942492"/>
                  </a:lnTo>
                  <a:lnTo>
                    <a:pt x="5360542" y="928369"/>
                  </a:lnTo>
                  <a:lnTo>
                    <a:pt x="5466091" y="918297"/>
                  </a:lnTo>
                  <a:lnTo>
                    <a:pt x="5606938" y="901493"/>
                  </a:lnTo>
                  <a:lnTo>
                    <a:pt x="5659689" y="894343"/>
                  </a:lnTo>
                  <a:lnTo>
                    <a:pt x="5712333" y="886206"/>
                  </a:lnTo>
                  <a:lnTo>
                    <a:pt x="5754497" y="872109"/>
                  </a:lnTo>
                  <a:lnTo>
                    <a:pt x="5771776" y="867425"/>
                  </a:lnTo>
                  <a:lnTo>
                    <a:pt x="5789390" y="864076"/>
                  </a:lnTo>
                  <a:lnTo>
                    <a:pt x="5807146" y="861250"/>
                  </a:lnTo>
                  <a:lnTo>
                    <a:pt x="5860218" y="851894"/>
                  </a:lnTo>
                  <a:lnTo>
                    <a:pt x="5930993" y="839404"/>
                  </a:lnTo>
                  <a:lnTo>
                    <a:pt x="5985696" y="815429"/>
                  </a:lnTo>
                  <a:lnTo>
                    <a:pt x="6003325" y="767633"/>
                  </a:lnTo>
                  <a:lnTo>
                    <a:pt x="6007734" y="745616"/>
                  </a:lnTo>
                  <a:lnTo>
                    <a:pt x="5996733" y="714005"/>
                  </a:lnTo>
                  <a:lnTo>
                    <a:pt x="5993637" y="703326"/>
                  </a:lnTo>
                  <a:lnTo>
                    <a:pt x="5988127" y="676707"/>
                  </a:lnTo>
                  <a:lnTo>
                    <a:pt x="5982604" y="647065"/>
                  </a:lnTo>
                  <a:lnTo>
                    <a:pt x="5975582" y="617422"/>
                  </a:lnTo>
                  <a:lnTo>
                    <a:pt x="5965571" y="590804"/>
                  </a:lnTo>
                  <a:lnTo>
                    <a:pt x="5959272" y="579822"/>
                  </a:lnTo>
                  <a:lnTo>
                    <a:pt x="5952140" y="569341"/>
                  </a:lnTo>
                  <a:lnTo>
                    <a:pt x="5937377" y="548639"/>
                  </a:lnTo>
                  <a:lnTo>
                    <a:pt x="5926109" y="522402"/>
                  </a:lnTo>
                  <a:lnTo>
                    <a:pt x="5914104" y="482377"/>
                  </a:lnTo>
                  <a:lnTo>
                    <a:pt x="5903194" y="440305"/>
                  </a:lnTo>
                  <a:lnTo>
                    <a:pt x="5895212" y="407924"/>
                  </a:lnTo>
                  <a:lnTo>
                    <a:pt x="5874845" y="375761"/>
                  </a:lnTo>
                  <a:lnTo>
                    <a:pt x="5856476" y="348023"/>
                  </a:lnTo>
                  <a:lnTo>
                    <a:pt x="5838952" y="323595"/>
                  </a:lnTo>
                  <a:lnTo>
                    <a:pt x="5812781" y="290571"/>
                  </a:lnTo>
                  <a:lnTo>
                    <a:pt x="5801675" y="278812"/>
                  </a:lnTo>
                  <a:lnTo>
                    <a:pt x="5797962" y="279463"/>
                  </a:lnTo>
                  <a:lnTo>
                    <a:pt x="5793975" y="283670"/>
                  </a:lnTo>
                  <a:lnTo>
                    <a:pt x="5782043" y="282579"/>
                  </a:lnTo>
                  <a:lnTo>
                    <a:pt x="5754497" y="267335"/>
                  </a:lnTo>
                  <a:lnTo>
                    <a:pt x="5742908" y="258048"/>
                  </a:lnTo>
                  <a:lnTo>
                    <a:pt x="5732462" y="247332"/>
                  </a:lnTo>
                  <a:lnTo>
                    <a:pt x="5722492" y="236045"/>
                  </a:lnTo>
                  <a:lnTo>
                    <a:pt x="5712333" y="225044"/>
                  </a:lnTo>
                  <a:lnTo>
                    <a:pt x="5674431" y="216259"/>
                  </a:lnTo>
                  <a:lnTo>
                    <a:pt x="5657627" y="211724"/>
                  </a:lnTo>
                  <a:lnTo>
                    <a:pt x="5643538" y="203309"/>
                  </a:lnTo>
                  <a:lnTo>
                    <a:pt x="5613781" y="182880"/>
                  </a:lnTo>
                  <a:lnTo>
                    <a:pt x="5594155" y="172831"/>
                  </a:lnTo>
                  <a:lnTo>
                    <a:pt x="5572886" y="166115"/>
                  </a:lnTo>
                  <a:lnTo>
                    <a:pt x="5550951" y="160734"/>
                  </a:lnTo>
                  <a:lnTo>
                    <a:pt x="5529326" y="154686"/>
                  </a:lnTo>
                  <a:lnTo>
                    <a:pt x="4933420" y="146454"/>
                  </a:lnTo>
                  <a:lnTo>
                    <a:pt x="4784450" y="143381"/>
                  </a:lnTo>
                  <a:lnTo>
                    <a:pt x="4685157" y="140716"/>
                  </a:lnTo>
                  <a:lnTo>
                    <a:pt x="4635801" y="135191"/>
                  </a:lnTo>
                  <a:lnTo>
                    <a:pt x="4586732" y="126618"/>
                  </a:lnTo>
                  <a:lnTo>
                    <a:pt x="4544999" y="120083"/>
                  </a:lnTo>
                  <a:lnTo>
                    <a:pt x="4520670" y="116034"/>
                  </a:lnTo>
                  <a:lnTo>
                    <a:pt x="4492043" y="110672"/>
                  </a:lnTo>
                  <a:lnTo>
                    <a:pt x="4449876" y="104626"/>
                  </a:lnTo>
                  <a:lnTo>
                    <a:pt x="4347527" y="91106"/>
                  </a:lnTo>
                  <a:lnTo>
                    <a:pt x="4291203" y="84455"/>
                  </a:lnTo>
                  <a:lnTo>
                    <a:pt x="4234379" y="78741"/>
                  </a:lnTo>
                  <a:lnTo>
                    <a:pt x="4178862" y="75131"/>
                  </a:lnTo>
                  <a:lnTo>
                    <a:pt x="4166452" y="74169"/>
                  </a:lnTo>
                  <a:lnTo>
                    <a:pt x="4155131" y="71725"/>
                  </a:lnTo>
                  <a:lnTo>
                    <a:pt x="4138041" y="66266"/>
                  </a:lnTo>
                  <a:lnTo>
                    <a:pt x="4108323" y="56261"/>
                  </a:lnTo>
                  <a:lnTo>
                    <a:pt x="3995801" y="42163"/>
                  </a:lnTo>
                  <a:lnTo>
                    <a:pt x="3971186" y="38391"/>
                  </a:lnTo>
                  <a:lnTo>
                    <a:pt x="3946620" y="34178"/>
                  </a:lnTo>
                  <a:lnTo>
                    <a:pt x="3922006" y="30466"/>
                  </a:lnTo>
                  <a:lnTo>
                    <a:pt x="3897249" y="28193"/>
                  </a:lnTo>
                  <a:lnTo>
                    <a:pt x="3207893" y="0"/>
                  </a:lnTo>
                  <a:close/>
                </a:path>
              </a:pathLst>
            </a:custGeom>
            <a:solidFill>
              <a:srgbClr val="00AFEF"/>
            </a:solidFill>
          </p:spPr>
          <p:txBody>
            <a:bodyPr wrap="square" lIns="0" tIns="0" rIns="0" bIns="0" rtlCol="0"/>
            <a:lstStyle/>
            <a:p>
              <a:endParaRPr/>
            </a:p>
          </p:txBody>
        </p:sp>
        <p:sp>
          <p:nvSpPr>
            <p:cNvPr id="28" name="object 28"/>
            <p:cNvSpPr/>
            <p:nvPr/>
          </p:nvSpPr>
          <p:spPr>
            <a:xfrm>
              <a:off x="1761617" y="4648200"/>
              <a:ext cx="6007735" cy="962025"/>
            </a:xfrm>
            <a:custGeom>
              <a:avLst/>
              <a:gdLst/>
              <a:ahLst/>
              <a:cxnLst/>
              <a:rect l="l" t="t" r="r" b="b"/>
              <a:pathLst>
                <a:path w="6007734" h="962025">
                  <a:moveTo>
                    <a:pt x="98425" y="534543"/>
                  </a:moveTo>
                  <a:lnTo>
                    <a:pt x="122348" y="486572"/>
                  </a:lnTo>
                  <a:lnTo>
                    <a:pt x="148367" y="437864"/>
                  </a:lnTo>
                  <a:lnTo>
                    <a:pt x="177577" y="391775"/>
                  </a:lnTo>
                  <a:lnTo>
                    <a:pt x="211074" y="351663"/>
                  </a:lnTo>
                  <a:lnTo>
                    <a:pt x="232632" y="331009"/>
                  </a:lnTo>
                  <a:lnTo>
                    <a:pt x="243256" y="320534"/>
                  </a:lnTo>
                  <a:lnTo>
                    <a:pt x="253237" y="309499"/>
                  </a:lnTo>
                  <a:lnTo>
                    <a:pt x="260357" y="298963"/>
                  </a:lnTo>
                  <a:lnTo>
                    <a:pt x="266477" y="287607"/>
                  </a:lnTo>
                  <a:lnTo>
                    <a:pt x="273026" y="276655"/>
                  </a:lnTo>
                  <a:lnTo>
                    <a:pt x="281431" y="267335"/>
                  </a:lnTo>
                  <a:lnTo>
                    <a:pt x="294401" y="258714"/>
                  </a:lnTo>
                  <a:lnTo>
                    <a:pt x="308705" y="252094"/>
                  </a:lnTo>
                  <a:lnTo>
                    <a:pt x="323437" y="246046"/>
                  </a:lnTo>
                  <a:lnTo>
                    <a:pt x="337693" y="239141"/>
                  </a:lnTo>
                  <a:lnTo>
                    <a:pt x="365501" y="222056"/>
                  </a:lnTo>
                  <a:lnTo>
                    <a:pt x="377194" y="213251"/>
                  </a:lnTo>
                  <a:lnTo>
                    <a:pt x="382143" y="209534"/>
                  </a:lnTo>
                  <a:lnTo>
                    <a:pt x="389715" y="207710"/>
                  </a:lnTo>
                  <a:lnTo>
                    <a:pt x="409283" y="204589"/>
                  </a:lnTo>
                  <a:lnTo>
                    <a:pt x="450214" y="196976"/>
                  </a:lnTo>
                  <a:lnTo>
                    <a:pt x="1083309" y="210947"/>
                  </a:lnTo>
                  <a:lnTo>
                    <a:pt x="1094132" y="213006"/>
                  </a:lnTo>
                  <a:lnTo>
                    <a:pt x="1104550" y="217138"/>
                  </a:lnTo>
                  <a:lnTo>
                    <a:pt x="1114921" y="221698"/>
                  </a:lnTo>
                  <a:lnTo>
                    <a:pt x="1125601" y="225044"/>
                  </a:lnTo>
                  <a:lnTo>
                    <a:pt x="1150088" y="229264"/>
                  </a:lnTo>
                  <a:lnTo>
                    <a:pt x="1174718" y="232616"/>
                  </a:lnTo>
                  <a:lnTo>
                    <a:pt x="1199395" y="235706"/>
                  </a:lnTo>
                  <a:lnTo>
                    <a:pt x="1224026" y="239141"/>
                  </a:lnTo>
                  <a:lnTo>
                    <a:pt x="1268623" y="245994"/>
                  </a:lnTo>
                  <a:lnTo>
                    <a:pt x="1307625" y="252945"/>
                  </a:lnTo>
                  <a:lnTo>
                    <a:pt x="1314473" y="255147"/>
                  </a:lnTo>
                  <a:lnTo>
                    <a:pt x="1330968" y="259501"/>
                  </a:lnTo>
                  <a:lnTo>
                    <a:pt x="1364741" y="267335"/>
                  </a:lnTo>
                  <a:lnTo>
                    <a:pt x="1382343" y="270785"/>
                  </a:lnTo>
                  <a:lnTo>
                    <a:pt x="1400016" y="273891"/>
                  </a:lnTo>
                  <a:lnTo>
                    <a:pt x="1417641" y="277211"/>
                  </a:lnTo>
                  <a:lnTo>
                    <a:pt x="1435100" y="281305"/>
                  </a:lnTo>
                  <a:lnTo>
                    <a:pt x="1465945" y="291163"/>
                  </a:lnTo>
                  <a:lnTo>
                    <a:pt x="1503172" y="304069"/>
                  </a:lnTo>
                  <a:lnTo>
                    <a:pt x="1541541" y="316166"/>
                  </a:lnTo>
                  <a:lnTo>
                    <a:pt x="1575816" y="323595"/>
                  </a:lnTo>
                  <a:lnTo>
                    <a:pt x="1617904" y="328064"/>
                  </a:lnTo>
                  <a:lnTo>
                    <a:pt x="1660112" y="331438"/>
                  </a:lnTo>
                  <a:lnTo>
                    <a:pt x="1702367" y="334383"/>
                  </a:lnTo>
                  <a:lnTo>
                    <a:pt x="1744598" y="337566"/>
                  </a:lnTo>
                  <a:lnTo>
                    <a:pt x="1755118" y="341304"/>
                  </a:lnTo>
                  <a:lnTo>
                    <a:pt x="1765601" y="345185"/>
                  </a:lnTo>
                  <a:lnTo>
                    <a:pt x="1776156" y="348781"/>
                  </a:lnTo>
                  <a:lnTo>
                    <a:pt x="1786890" y="351663"/>
                  </a:lnTo>
                  <a:lnTo>
                    <a:pt x="1839873" y="361820"/>
                  </a:lnTo>
                  <a:lnTo>
                    <a:pt x="1884077" y="366780"/>
                  </a:lnTo>
                  <a:lnTo>
                    <a:pt x="1924219" y="367631"/>
                  </a:lnTo>
                  <a:lnTo>
                    <a:pt x="1965020" y="365458"/>
                  </a:lnTo>
                  <a:lnTo>
                    <a:pt x="2011196" y="361349"/>
                  </a:lnTo>
                  <a:lnTo>
                    <a:pt x="2067468" y="356388"/>
                  </a:lnTo>
                  <a:lnTo>
                    <a:pt x="2138553" y="351663"/>
                  </a:lnTo>
                  <a:lnTo>
                    <a:pt x="2159750" y="348460"/>
                  </a:lnTo>
                  <a:lnTo>
                    <a:pt x="2180971" y="345471"/>
                  </a:lnTo>
                  <a:lnTo>
                    <a:pt x="2223008" y="337566"/>
                  </a:lnTo>
                  <a:lnTo>
                    <a:pt x="2300271" y="312102"/>
                  </a:lnTo>
                  <a:lnTo>
                    <a:pt x="2343433" y="295596"/>
                  </a:lnTo>
                  <a:lnTo>
                    <a:pt x="2391933" y="274490"/>
                  </a:lnTo>
                  <a:lnTo>
                    <a:pt x="2405856" y="267176"/>
                  </a:lnTo>
                  <a:lnTo>
                    <a:pt x="2419826" y="259909"/>
                  </a:lnTo>
                  <a:lnTo>
                    <a:pt x="2434082" y="253237"/>
                  </a:lnTo>
                  <a:lnTo>
                    <a:pt x="2444545" y="249499"/>
                  </a:lnTo>
                  <a:lnTo>
                    <a:pt x="2455306" y="246475"/>
                  </a:lnTo>
                  <a:lnTo>
                    <a:pt x="2465996" y="243308"/>
                  </a:lnTo>
                  <a:lnTo>
                    <a:pt x="2476246" y="239141"/>
                  </a:lnTo>
                  <a:lnTo>
                    <a:pt x="2487084" y="232592"/>
                  </a:lnTo>
                  <a:lnTo>
                    <a:pt x="2497327" y="225044"/>
                  </a:lnTo>
                  <a:lnTo>
                    <a:pt x="2507571" y="217495"/>
                  </a:lnTo>
                  <a:lnTo>
                    <a:pt x="2518410" y="210947"/>
                  </a:lnTo>
                  <a:lnTo>
                    <a:pt x="2528768" y="206906"/>
                  </a:lnTo>
                  <a:lnTo>
                    <a:pt x="2539555" y="203962"/>
                  </a:lnTo>
                  <a:lnTo>
                    <a:pt x="2550342" y="201017"/>
                  </a:lnTo>
                  <a:lnTo>
                    <a:pt x="2560700" y="196976"/>
                  </a:lnTo>
                  <a:lnTo>
                    <a:pt x="2571486" y="190303"/>
                  </a:lnTo>
                  <a:lnTo>
                    <a:pt x="2581640" y="182546"/>
                  </a:lnTo>
                  <a:lnTo>
                    <a:pt x="2591865" y="174956"/>
                  </a:lnTo>
                  <a:lnTo>
                    <a:pt x="2602865" y="168782"/>
                  </a:lnTo>
                  <a:lnTo>
                    <a:pt x="2631715" y="157032"/>
                  </a:lnTo>
                  <a:lnTo>
                    <a:pt x="2649236" y="151187"/>
                  </a:lnTo>
                  <a:lnTo>
                    <a:pt x="2657891" y="149925"/>
                  </a:lnTo>
                  <a:lnTo>
                    <a:pt x="2660146" y="151924"/>
                  </a:lnTo>
                  <a:lnTo>
                    <a:pt x="2658466" y="155862"/>
                  </a:lnTo>
                  <a:lnTo>
                    <a:pt x="2655316" y="160416"/>
                  </a:lnTo>
                  <a:lnTo>
                    <a:pt x="2653160" y="164264"/>
                  </a:lnTo>
                  <a:lnTo>
                    <a:pt x="2654464" y="166083"/>
                  </a:lnTo>
                  <a:lnTo>
                    <a:pt x="2661693" y="164550"/>
                  </a:lnTo>
                  <a:lnTo>
                    <a:pt x="2677312" y="158343"/>
                  </a:lnTo>
                  <a:lnTo>
                    <a:pt x="2703786" y="146140"/>
                  </a:lnTo>
                  <a:lnTo>
                    <a:pt x="2743581" y="126618"/>
                  </a:lnTo>
                  <a:lnTo>
                    <a:pt x="2772015" y="112012"/>
                  </a:lnTo>
                  <a:lnTo>
                    <a:pt x="2793031" y="101488"/>
                  </a:lnTo>
                  <a:lnTo>
                    <a:pt x="2813929" y="92989"/>
                  </a:lnTo>
                  <a:lnTo>
                    <a:pt x="2842006" y="84455"/>
                  </a:lnTo>
                  <a:lnTo>
                    <a:pt x="2870198" y="77424"/>
                  </a:lnTo>
                  <a:lnTo>
                    <a:pt x="2898568" y="71072"/>
                  </a:lnTo>
                  <a:lnTo>
                    <a:pt x="2926820" y="64363"/>
                  </a:lnTo>
                  <a:lnTo>
                    <a:pt x="2954655" y="56261"/>
                  </a:lnTo>
                  <a:lnTo>
                    <a:pt x="2975600" y="48803"/>
                  </a:lnTo>
                  <a:lnTo>
                    <a:pt x="2996485" y="41084"/>
                  </a:lnTo>
                  <a:lnTo>
                    <a:pt x="3017537" y="33936"/>
                  </a:lnTo>
                  <a:lnTo>
                    <a:pt x="3088895" y="18538"/>
                  </a:lnTo>
                  <a:lnTo>
                    <a:pt x="3144345" y="9429"/>
                  </a:lnTo>
                  <a:lnTo>
                    <a:pt x="3189341" y="2655"/>
                  </a:lnTo>
                  <a:lnTo>
                    <a:pt x="3207893" y="0"/>
                  </a:lnTo>
                  <a:lnTo>
                    <a:pt x="3897249" y="28193"/>
                  </a:lnTo>
                  <a:lnTo>
                    <a:pt x="3922006" y="30466"/>
                  </a:lnTo>
                  <a:lnTo>
                    <a:pt x="3946620" y="34178"/>
                  </a:lnTo>
                  <a:lnTo>
                    <a:pt x="3971186" y="38391"/>
                  </a:lnTo>
                  <a:lnTo>
                    <a:pt x="3995801" y="42163"/>
                  </a:lnTo>
                  <a:lnTo>
                    <a:pt x="4108323" y="56261"/>
                  </a:lnTo>
                  <a:lnTo>
                    <a:pt x="4138041" y="66266"/>
                  </a:lnTo>
                  <a:lnTo>
                    <a:pt x="4155131" y="71725"/>
                  </a:lnTo>
                  <a:lnTo>
                    <a:pt x="4166452" y="74169"/>
                  </a:lnTo>
                  <a:lnTo>
                    <a:pt x="4178862" y="75131"/>
                  </a:lnTo>
                  <a:lnTo>
                    <a:pt x="4199218" y="76144"/>
                  </a:lnTo>
                  <a:lnTo>
                    <a:pt x="4234379" y="78741"/>
                  </a:lnTo>
                  <a:lnTo>
                    <a:pt x="4291203" y="84455"/>
                  </a:lnTo>
                  <a:lnTo>
                    <a:pt x="4347527" y="91106"/>
                  </a:lnTo>
                  <a:lnTo>
                    <a:pt x="4403852" y="98425"/>
                  </a:lnTo>
                  <a:lnTo>
                    <a:pt x="4449876" y="104626"/>
                  </a:lnTo>
                  <a:lnTo>
                    <a:pt x="4492043" y="110672"/>
                  </a:lnTo>
                  <a:lnTo>
                    <a:pt x="4507737" y="113657"/>
                  </a:lnTo>
                  <a:lnTo>
                    <a:pt x="4520670" y="116034"/>
                  </a:lnTo>
                  <a:lnTo>
                    <a:pt x="4544999" y="120083"/>
                  </a:lnTo>
                  <a:lnTo>
                    <a:pt x="4586732" y="126618"/>
                  </a:lnTo>
                  <a:lnTo>
                    <a:pt x="4611272" y="130821"/>
                  </a:lnTo>
                  <a:lnTo>
                    <a:pt x="4660401" y="138799"/>
                  </a:lnTo>
                  <a:lnTo>
                    <a:pt x="4734801" y="142119"/>
                  </a:lnTo>
                  <a:lnTo>
                    <a:pt x="4784450" y="143381"/>
                  </a:lnTo>
                  <a:lnTo>
                    <a:pt x="4834104" y="144515"/>
                  </a:lnTo>
                  <a:lnTo>
                    <a:pt x="4883760" y="145535"/>
                  </a:lnTo>
                  <a:lnTo>
                    <a:pt x="4933420" y="146454"/>
                  </a:lnTo>
                  <a:lnTo>
                    <a:pt x="4983081" y="147287"/>
                  </a:lnTo>
                  <a:lnTo>
                    <a:pt x="5032745" y="148048"/>
                  </a:lnTo>
                  <a:lnTo>
                    <a:pt x="5082409" y="148749"/>
                  </a:lnTo>
                  <a:lnTo>
                    <a:pt x="5132073" y="149405"/>
                  </a:lnTo>
                  <a:lnTo>
                    <a:pt x="5181737" y="150030"/>
                  </a:lnTo>
                  <a:lnTo>
                    <a:pt x="5231401" y="150637"/>
                  </a:lnTo>
                  <a:lnTo>
                    <a:pt x="5281062" y="151240"/>
                  </a:lnTo>
                  <a:lnTo>
                    <a:pt x="5330722" y="151854"/>
                  </a:lnTo>
                  <a:lnTo>
                    <a:pt x="5380378" y="152492"/>
                  </a:lnTo>
                  <a:lnTo>
                    <a:pt x="5430032" y="153167"/>
                  </a:lnTo>
                  <a:lnTo>
                    <a:pt x="5479681" y="153894"/>
                  </a:lnTo>
                  <a:lnTo>
                    <a:pt x="5529326" y="154686"/>
                  </a:lnTo>
                  <a:lnTo>
                    <a:pt x="5550951" y="160734"/>
                  </a:lnTo>
                  <a:lnTo>
                    <a:pt x="5572886" y="166115"/>
                  </a:lnTo>
                  <a:lnTo>
                    <a:pt x="5594155" y="172831"/>
                  </a:lnTo>
                  <a:lnTo>
                    <a:pt x="5613781" y="182880"/>
                  </a:lnTo>
                  <a:lnTo>
                    <a:pt x="5643538" y="203309"/>
                  </a:lnTo>
                  <a:lnTo>
                    <a:pt x="5657627" y="211724"/>
                  </a:lnTo>
                  <a:lnTo>
                    <a:pt x="5674431" y="216259"/>
                  </a:lnTo>
                  <a:lnTo>
                    <a:pt x="5712333" y="225044"/>
                  </a:lnTo>
                  <a:lnTo>
                    <a:pt x="5722492" y="236045"/>
                  </a:lnTo>
                  <a:lnTo>
                    <a:pt x="5754497" y="267335"/>
                  </a:lnTo>
                  <a:lnTo>
                    <a:pt x="5793975" y="283670"/>
                  </a:lnTo>
                  <a:lnTo>
                    <a:pt x="5797962" y="279463"/>
                  </a:lnTo>
                  <a:lnTo>
                    <a:pt x="5801675" y="278812"/>
                  </a:lnTo>
                  <a:lnTo>
                    <a:pt x="5838952" y="323595"/>
                  </a:lnTo>
                  <a:lnTo>
                    <a:pt x="5874845" y="375761"/>
                  </a:lnTo>
                  <a:lnTo>
                    <a:pt x="5903194" y="440305"/>
                  </a:lnTo>
                  <a:lnTo>
                    <a:pt x="5914104" y="482377"/>
                  </a:lnTo>
                  <a:lnTo>
                    <a:pt x="5926109" y="522402"/>
                  </a:lnTo>
                  <a:lnTo>
                    <a:pt x="5937377" y="548639"/>
                  </a:lnTo>
                  <a:lnTo>
                    <a:pt x="5944675" y="559050"/>
                  </a:lnTo>
                  <a:lnTo>
                    <a:pt x="5952140" y="569341"/>
                  </a:lnTo>
                  <a:lnTo>
                    <a:pt x="5959272" y="579822"/>
                  </a:lnTo>
                  <a:lnTo>
                    <a:pt x="5965571" y="590804"/>
                  </a:lnTo>
                  <a:lnTo>
                    <a:pt x="5975582" y="617422"/>
                  </a:lnTo>
                  <a:lnTo>
                    <a:pt x="5982604" y="647065"/>
                  </a:lnTo>
                  <a:lnTo>
                    <a:pt x="5988127" y="676707"/>
                  </a:lnTo>
                  <a:lnTo>
                    <a:pt x="5993637" y="703326"/>
                  </a:lnTo>
                  <a:lnTo>
                    <a:pt x="5996733" y="714005"/>
                  </a:lnTo>
                  <a:lnTo>
                    <a:pt x="6000305" y="724566"/>
                  </a:lnTo>
                  <a:lnTo>
                    <a:pt x="6004067" y="735079"/>
                  </a:lnTo>
                  <a:lnTo>
                    <a:pt x="6007734" y="745616"/>
                  </a:lnTo>
                  <a:lnTo>
                    <a:pt x="5997130" y="792781"/>
                  </a:lnTo>
                  <a:lnTo>
                    <a:pt x="5965571" y="829944"/>
                  </a:lnTo>
                  <a:lnTo>
                    <a:pt x="5895736" y="846185"/>
                  </a:lnTo>
                  <a:lnTo>
                    <a:pt x="5860218" y="851894"/>
                  </a:lnTo>
                  <a:lnTo>
                    <a:pt x="5824855" y="858138"/>
                  </a:lnTo>
                  <a:lnTo>
                    <a:pt x="5807146" y="861250"/>
                  </a:lnTo>
                  <a:lnTo>
                    <a:pt x="5789390" y="864076"/>
                  </a:lnTo>
                  <a:lnTo>
                    <a:pt x="5771776" y="867425"/>
                  </a:lnTo>
                  <a:lnTo>
                    <a:pt x="5754497" y="872109"/>
                  </a:lnTo>
                  <a:lnTo>
                    <a:pt x="5744015" y="875954"/>
                  </a:lnTo>
                  <a:lnTo>
                    <a:pt x="5733605" y="880014"/>
                  </a:lnTo>
                  <a:lnTo>
                    <a:pt x="5723100" y="883646"/>
                  </a:lnTo>
                  <a:lnTo>
                    <a:pt x="5659689" y="894343"/>
                  </a:lnTo>
                  <a:lnTo>
                    <a:pt x="5606938" y="901493"/>
                  </a:lnTo>
                  <a:lnTo>
                    <a:pt x="5554116" y="908048"/>
                  </a:lnTo>
                  <a:lnTo>
                    <a:pt x="5501258" y="914400"/>
                  </a:lnTo>
                  <a:lnTo>
                    <a:pt x="5430900" y="921766"/>
                  </a:lnTo>
                  <a:lnTo>
                    <a:pt x="5395710" y="925044"/>
                  </a:lnTo>
                  <a:lnTo>
                    <a:pt x="5360542" y="928369"/>
                  </a:lnTo>
                  <a:lnTo>
                    <a:pt x="5346501" y="932108"/>
                  </a:lnTo>
                  <a:lnTo>
                    <a:pt x="5332507" y="935993"/>
                  </a:lnTo>
                  <a:lnTo>
                    <a:pt x="5318466" y="939596"/>
                  </a:lnTo>
                  <a:lnTo>
                    <a:pt x="5251493" y="950267"/>
                  </a:lnTo>
                  <a:lnTo>
                    <a:pt x="5200700" y="955786"/>
                  </a:lnTo>
                  <a:lnTo>
                    <a:pt x="5151397" y="959309"/>
                  </a:lnTo>
                  <a:lnTo>
                    <a:pt x="5103078" y="961099"/>
                  </a:lnTo>
                  <a:lnTo>
                    <a:pt x="5055235" y="961418"/>
                  </a:lnTo>
                  <a:lnTo>
                    <a:pt x="5007363" y="960529"/>
                  </a:lnTo>
                  <a:lnTo>
                    <a:pt x="4958955" y="958693"/>
                  </a:lnTo>
                  <a:lnTo>
                    <a:pt x="4909504" y="956174"/>
                  </a:lnTo>
                  <a:lnTo>
                    <a:pt x="4858505" y="953232"/>
                  </a:lnTo>
                  <a:lnTo>
                    <a:pt x="4805451" y="950131"/>
                  </a:lnTo>
                  <a:lnTo>
                    <a:pt x="4749836" y="947133"/>
                  </a:lnTo>
                  <a:lnTo>
                    <a:pt x="4691153" y="944499"/>
                  </a:lnTo>
                  <a:lnTo>
                    <a:pt x="4628896" y="942492"/>
                  </a:lnTo>
                  <a:lnTo>
                    <a:pt x="4600759" y="939114"/>
                  </a:lnTo>
                  <a:lnTo>
                    <a:pt x="4544439" y="932376"/>
                  </a:lnTo>
                  <a:lnTo>
                    <a:pt x="4498754" y="925079"/>
                  </a:lnTo>
                  <a:lnTo>
                    <a:pt x="4481242" y="921099"/>
                  </a:lnTo>
                  <a:lnTo>
                    <a:pt x="4463706" y="917261"/>
                  </a:lnTo>
                  <a:lnTo>
                    <a:pt x="4446016" y="914400"/>
                  </a:lnTo>
                  <a:lnTo>
                    <a:pt x="4403836" y="910393"/>
                  </a:lnTo>
                  <a:lnTo>
                    <a:pt x="4361560" y="907494"/>
                  </a:lnTo>
                  <a:lnTo>
                    <a:pt x="4319285" y="904523"/>
                  </a:lnTo>
                  <a:lnTo>
                    <a:pt x="4277106" y="900303"/>
                  </a:lnTo>
                  <a:lnTo>
                    <a:pt x="4230110" y="894040"/>
                  </a:lnTo>
                  <a:lnTo>
                    <a:pt x="4183205" y="887198"/>
                  </a:lnTo>
                  <a:lnTo>
                    <a:pt x="4136358" y="879982"/>
                  </a:lnTo>
                  <a:lnTo>
                    <a:pt x="4089531" y="872598"/>
                  </a:lnTo>
                  <a:lnTo>
                    <a:pt x="4042691" y="865248"/>
                  </a:lnTo>
                  <a:lnTo>
                    <a:pt x="3995801" y="858138"/>
                  </a:lnTo>
                  <a:lnTo>
                    <a:pt x="3897249" y="844041"/>
                  </a:lnTo>
                  <a:lnTo>
                    <a:pt x="1927479" y="858138"/>
                  </a:lnTo>
                  <a:lnTo>
                    <a:pt x="1878163" y="859625"/>
                  </a:lnTo>
                  <a:lnTo>
                    <a:pt x="1828895" y="862695"/>
                  </a:lnTo>
                  <a:lnTo>
                    <a:pt x="1779674" y="866979"/>
                  </a:lnTo>
                  <a:lnTo>
                    <a:pt x="1730502" y="872109"/>
                  </a:lnTo>
                  <a:lnTo>
                    <a:pt x="1688371" y="882806"/>
                  </a:lnTo>
                  <a:lnTo>
                    <a:pt x="1674241" y="886206"/>
                  </a:lnTo>
                  <a:lnTo>
                    <a:pt x="1632152" y="893736"/>
                  </a:lnTo>
                  <a:lnTo>
                    <a:pt x="1589944" y="900731"/>
                  </a:lnTo>
                  <a:lnTo>
                    <a:pt x="1547689" y="907512"/>
                  </a:lnTo>
                  <a:lnTo>
                    <a:pt x="1505458" y="914400"/>
                  </a:lnTo>
                  <a:lnTo>
                    <a:pt x="56260" y="900303"/>
                  </a:lnTo>
                  <a:lnTo>
                    <a:pt x="46664" y="893744"/>
                  </a:lnTo>
                  <a:lnTo>
                    <a:pt x="43973" y="878792"/>
                  </a:lnTo>
                  <a:lnTo>
                    <a:pt x="43902" y="860530"/>
                  </a:lnTo>
                  <a:lnTo>
                    <a:pt x="42163" y="844041"/>
                  </a:lnTo>
                  <a:lnTo>
                    <a:pt x="38838" y="833453"/>
                  </a:lnTo>
                  <a:lnTo>
                    <a:pt x="35178" y="822960"/>
                  </a:lnTo>
                  <a:lnTo>
                    <a:pt x="31519" y="812466"/>
                  </a:lnTo>
                  <a:lnTo>
                    <a:pt x="28193" y="801878"/>
                  </a:lnTo>
                  <a:lnTo>
                    <a:pt x="17248" y="762781"/>
                  </a:lnTo>
                  <a:lnTo>
                    <a:pt x="13018" y="745950"/>
                  </a:lnTo>
                  <a:lnTo>
                    <a:pt x="12858" y="743028"/>
                  </a:lnTo>
                  <a:lnTo>
                    <a:pt x="14122" y="745660"/>
                  </a:lnTo>
                  <a:lnTo>
                    <a:pt x="14164" y="745490"/>
                  </a:lnTo>
                  <a:lnTo>
                    <a:pt x="10339" y="734164"/>
                  </a:lnTo>
                  <a:lnTo>
                    <a:pt x="0" y="703326"/>
                  </a:lnTo>
                  <a:lnTo>
                    <a:pt x="1641" y="667107"/>
                  </a:lnTo>
                  <a:lnTo>
                    <a:pt x="3889" y="626744"/>
                  </a:lnTo>
                  <a:lnTo>
                    <a:pt x="14733" y="589526"/>
                  </a:lnTo>
                  <a:lnTo>
                    <a:pt x="42163" y="562737"/>
                  </a:lnTo>
                  <a:lnTo>
                    <a:pt x="94345" y="543639"/>
                  </a:lnTo>
                  <a:lnTo>
                    <a:pt x="126618" y="534543"/>
                  </a:lnTo>
                  <a:lnTo>
                    <a:pt x="133917" y="524132"/>
                  </a:lnTo>
                  <a:lnTo>
                    <a:pt x="168342" y="460781"/>
                  </a:lnTo>
                  <a:lnTo>
                    <a:pt x="169037" y="451913"/>
                  </a:lnTo>
                  <a:lnTo>
                    <a:pt x="169636" y="449212"/>
                  </a:lnTo>
                  <a:lnTo>
                    <a:pt x="182880" y="436118"/>
                  </a:lnTo>
                </a:path>
              </a:pathLst>
            </a:custGeom>
            <a:ln w="9144">
              <a:solidFill>
                <a:srgbClr val="497DBA"/>
              </a:solidFill>
            </a:ln>
          </p:spPr>
          <p:txBody>
            <a:bodyPr wrap="square" lIns="0" tIns="0" rIns="0" bIns="0" rtlCol="0"/>
            <a:lstStyle/>
            <a:p>
              <a:endParaRPr/>
            </a:p>
          </p:txBody>
        </p:sp>
        <p:sp>
          <p:nvSpPr>
            <p:cNvPr id="29" name="object 29"/>
            <p:cNvSpPr/>
            <p:nvPr/>
          </p:nvSpPr>
          <p:spPr>
            <a:xfrm>
              <a:off x="1947644" y="5843655"/>
              <a:ext cx="5720715" cy="710565"/>
            </a:xfrm>
            <a:custGeom>
              <a:avLst/>
              <a:gdLst/>
              <a:ahLst/>
              <a:cxnLst/>
              <a:rect l="l" t="t" r="r" b="b"/>
              <a:pathLst>
                <a:path w="5720715" h="710565">
                  <a:moveTo>
                    <a:pt x="4548248" y="0"/>
                  </a:moveTo>
                  <a:lnTo>
                    <a:pt x="4498223" y="128"/>
                  </a:lnTo>
                  <a:lnTo>
                    <a:pt x="4448155" y="848"/>
                  </a:lnTo>
                  <a:lnTo>
                    <a:pt x="4398054" y="2142"/>
                  </a:lnTo>
                  <a:lnTo>
                    <a:pt x="4347930" y="3995"/>
                  </a:lnTo>
                  <a:lnTo>
                    <a:pt x="4297795" y="6389"/>
                  </a:lnTo>
                  <a:lnTo>
                    <a:pt x="4247659" y="9309"/>
                  </a:lnTo>
                  <a:lnTo>
                    <a:pt x="4197532" y="12737"/>
                  </a:lnTo>
                  <a:lnTo>
                    <a:pt x="4147425" y="16658"/>
                  </a:lnTo>
                  <a:lnTo>
                    <a:pt x="4097348" y="21054"/>
                  </a:lnTo>
                  <a:lnTo>
                    <a:pt x="4047312" y="25909"/>
                  </a:lnTo>
                  <a:lnTo>
                    <a:pt x="3997328" y="31208"/>
                  </a:lnTo>
                  <a:lnTo>
                    <a:pt x="3947406" y="36932"/>
                  </a:lnTo>
                  <a:lnTo>
                    <a:pt x="3897556" y="43066"/>
                  </a:lnTo>
                  <a:lnTo>
                    <a:pt x="3847790" y="49594"/>
                  </a:lnTo>
                  <a:lnTo>
                    <a:pt x="3798117" y="56499"/>
                  </a:lnTo>
                  <a:lnTo>
                    <a:pt x="3748548" y="63763"/>
                  </a:lnTo>
                  <a:lnTo>
                    <a:pt x="3699095" y="71372"/>
                  </a:lnTo>
                  <a:lnTo>
                    <a:pt x="3649766" y="79308"/>
                  </a:lnTo>
                  <a:lnTo>
                    <a:pt x="3600574" y="87555"/>
                  </a:lnTo>
                  <a:lnTo>
                    <a:pt x="3551528" y="96096"/>
                  </a:lnTo>
                  <a:lnTo>
                    <a:pt x="3502638" y="104915"/>
                  </a:lnTo>
                  <a:lnTo>
                    <a:pt x="3453917" y="113996"/>
                  </a:lnTo>
                  <a:lnTo>
                    <a:pt x="3405373" y="123322"/>
                  </a:lnTo>
                  <a:lnTo>
                    <a:pt x="3357018" y="132876"/>
                  </a:lnTo>
                  <a:lnTo>
                    <a:pt x="3081156" y="135898"/>
                  </a:lnTo>
                  <a:lnTo>
                    <a:pt x="2380903" y="141668"/>
                  </a:lnTo>
                  <a:lnTo>
                    <a:pt x="2218833" y="144331"/>
                  </a:lnTo>
                  <a:lnTo>
                    <a:pt x="1739292" y="161044"/>
                  </a:lnTo>
                  <a:lnTo>
                    <a:pt x="1668649" y="172461"/>
                  </a:lnTo>
                  <a:lnTo>
                    <a:pt x="1633672" y="181329"/>
                  </a:lnTo>
                  <a:lnTo>
                    <a:pt x="1598576" y="189213"/>
                  </a:lnTo>
                  <a:lnTo>
                    <a:pt x="1577560" y="192971"/>
                  </a:lnTo>
                  <a:lnTo>
                    <a:pt x="1514248" y="203297"/>
                  </a:lnTo>
                  <a:lnTo>
                    <a:pt x="1500046" y="206182"/>
                  </a:lnTo>
                  <a:lnTo>
                    <a:pt x="1485975" y="209772"/>
                  </a:lnTo>
                  <a:lnTo>
                    <a:pt x="1457987" y="217381"/>
                  </a:lnTo>
                  <a:lnTo>
                    <a:pt x="1356213" y="243118"/>
                  </a:lnTo>
                  <a:lnTo>
                    <a:pt x="1340442" y="246594"/>
                  </a:lnTo>
                  <a:lnTo>
                    <a:pt x="1275107" y="259634"/>
                  </a:lnTo>
                  <a:lnTo>
                    <a:pt x="1201919" y="265184"/>
                  </a:lnTo>
                  <a:lnTo>
                    <a:pt x="1144430" y="270786"/>
                  </a:lnTo>
                  <a:lnTo>
                    <a:pt x="1089618" y="278315"/>
                  </a:lnTo>
                  <a:lnTo>
                    <a:pt x="1049936" y="287803"/>
                  </a:lnTo>
                  <a:lnTo>
                    <a:pt x="1018093" y="308441"/>
                  </a:lnTo>
                  <a:lnTo>
                    <a:pt x="1007772" y="315971"/>
                  </a:lnTo>
                  <a:lnTo>
                    <a:pt x="782728" y="344127"/>
                  </a:lnTo>
                  <a:lnTo>
                    <a:pt x="761585" y="347587"/>
                  </a:lnTo>
                  <a:lnTo>
                    <a:pt x="740548" y="351870"/>
                  </a:lnTo>
                  <a:lnTo>
                    <a:pt x="719488" y="355802"/>
                  </a:lnTo>
                  <a:lnTo>
                    <a:pt x="643635" y="361106"/>
                  </a:lnTo>
                  <a:lnTo>
                    <a:pt x="585832" y="363633"/>
                  </a:lnTo>
                  <a:lnTo>
                    <a:pt x="525916" y="365872"/>
                  </a:lnTo>
                  <a:lnTo>
                    <a:pt x="344023" y="371672"/>
                  </a:lnTo>
                  <a:lnTo>
                    <a:pt x="231497" y="375578"/>
                  </a:lnTo>
                  <a:lnTo>
                    <a:pt x="181012" y="377784"/>
                  </a:lnTo>
                  <a:lnTo>
                    <a:pt x="135784" y="380266"/>
                  </a:lnTo>
                  <a:lnTo>
                    <a:pt x="96864" y="383105"/>
                  </a:lnTo>
                  <a:lnTo>
                    <a:pt x="21823" y="392309"/>
                  </a:lnTo>
                  <a:lnTo>
                    <a:pt x="13099" y="396279"/>
                  </a:lnTo>
                  <a:lnTo>
                    <a:pt x="23298" y="402918"/>
                  </a:lnTo>
                  <a:lnTo>
                    <a:pt x="36581" y="416855"/>
                  </a:lnTo>
                  <a:lnTo>
                    <a:pt x="37111" y="442717"/>
                  </a:lnTo>
                  <a:lnTo>
                    <a:pt x="24725" y="466719"/>
                  </a:lnTo>
                  <a:lnTo>
                    <a:pt x="8790" y="492638"/>
                  </a:lnTo>
                  <a:lnTo>
                    <a:pt x="0" y="514723"/>
                  </a:lnTo>
                  <a:lnTo>
                    <a:pt x="9044" y="527223"/>
                  </a:lnTo>
                  <a:lnTo>
                    <a:pt x="57007" y="537451"/>
                  </a:lnTo>
                  <a:lnTo>
                    <a:pt x="105638" y="543186"/>
                  </a:lnTo>
                  <a:lnTo>
                    <a:pt x="154783" y="545465"/>
                  </a:lnTo>
                  <a:lnTo>
                    <a:pt x="204291" y="545324"/>
                  </a:lnTo>
                  <a:lnTo>
                    <a:pt x="254007" y="543801"/>
                  </a:lnTo>
                  <a:lnTo>
                    <a:pt x="303778" y="541932"/>
                  </a:lnTo>
                  <a:lnTo>
                    <a:pt x="353450" y="540755"/>
                  </a:lnTo>
                  <a:lnTo>
                    <a:pt x="402871" y="541308"/>
                  </a:lnTo>
                  <a:lnTo>
                    <a:pt x="1154051" y="530828"/>
                  </a:lnTo>
                  <a:lnTo>
                    <a:pt x="1454523" y="527886"/>
                  </a:lnTo>
                  <a:lnTo>
                    <a:pt x="1654837" y="527223"/>
                  </a:lnTo>
                  <a:lnTo>
                    <a:pt x="1730443" y="526748"/>
                  </a:lnTo>
                  <a:lnTo>
                    <a:pt x="1789573" y="525651"/>
                  </a:lnTo>
                  <a:lnTo>
                    <a:pt x="1869764" y="523574"/>
                  </a:lnTo>
                  <a:lnTo>
                    <a:pt x="1896502" y="523583"/>
                  </a:lnTo>
                  <a:lnTo>
                    <a:pt x="1937459" y="528170"/>
                  </a:lnTo>
                  <a:lnTo>
                    <a:pt x="1980652" y="542148"/>
                  </a:lnTo>
                  <a:lnTo>
                    <a:pt x="2048791" y="569476"/>
                  </a:lnTo>
                  <a:lnTo>
                    <a:pt x="2135828" y="578023"/>
                  </a:lnTo>
                  <a:lnTo>
                    <a:pt x="2205117" y="585218"/>
                  </a:lnTo>
                  <a:lnTo>
                    <a:pt x="2266731" y="592275"/>
                  </a:lnTo>
                  <a:lnTo>
                    <a:pt x="2316749" y="602862"/>
                  </a:lnTo>
                  <a:lnTo>
                    <a:pt x="2344427" y="618156"/>
                  </a:lnTo>
                  <a:lnTo>
                    <a:pt x="2358290" y="625801"/>
                  </a:lnTo>
                  <a:lnTo>
                    <a:pt x="2442777" y="631976"/>
                  </a:lnTo>
                  <a:lnTo>
                    <a:pt x="2484985" y="635388"/>
                  </a:lnTo>
                  <a:lnTo>
                    <a:pt x="2527073" y="639885"/>
                  </a:lnTo>
                  <a:lnTo>
                    <a:pt x="2569204" y="650767"/>
                  </a:lnTo>
                  <a:lnTo>
                    <a:pt x="2583334" y="653969"/>
                  </a:lnTo>
                  <a:lnTo>
                    <a:pt x="2611417" y="657920"/>
                  </a:lnTo>
                  <a:lnTo>
                    <a:pt x="2667773" y="664103"/>
                  </a:lnTo>
                  <a:lnTo>
                    <a:pt x="2695856" y="668054"/>
                  </a:lnTo>
                  <a:lnTo>
                    <a:pt x="2709969" y="671535"/>
                  </a:lnTo>
                  <a:lnTo>
                    <a:pt x="2723892" y="676120"/>
                  </a:lnTo>
                  <a:lnTo>
                    <a:pt x="2737862" y="680193"/>
                  </a:lnTo>
                  <a:lnTo>
                    <a:pt x="2752117" y="682138"/>
                  </a:lnTo>
                  <a:lnTo>
                    <a:pt x="3891561" y="696222"/>
                  </a:lnTo>
                  <a:lnTo>
                    <a:pt x="4890416" y="710306"/>
                  </a:lnTo>
                  <a:lnTo>
                    <a:pt x="4981952" y="696970"/>
                  </a:lnTo>
                  <a:lnTo>
                    <a:pt x="5027683" y="690020"/>
                  </a:lnTo>
                  <a:lnTo>
                    <a:pt x="5073296" y="682138"/>
                  </a:lnTo>
                  <a:lnTo>
                    <a:pt x="5104800" y="671231"/>
                  </a:lnTo>
                  <a:lnTo>
                    <a:pt x="5115460" y="668054"/>
                  </a:lnTo>
                  <a:lnTo>
                    <a:pt x="5136461" y="664110"/>
                  </a:lnTo>
                  <a:lnTo>
                    <a:pt x="5178843" y="657913"/>
                  </a:lnTo>
                  <a:lnTo>
                    <a:pt x="5199915" y="653969"/>
                  </a:lnTo>
                  <a:lnTo>
                    <a:pt x="5230778" y="645164"/>
                  </a:lnTo>
                  <a:lnTo>
                    <a:pt x="5245365" y="638161"/>
                  </a:lnTo>
                  <a:lnTo>
                    <a:pt x="5261834" y="632020"/>
                  </a:lnTo>
                  <a:lnTo>
                    <a:pt x="5355652" y="619295"/>
                  </a:lnTo>
                  <a:lnTo>
                    <a:pt x="5395948" y="615898"/>
                  </a:lnTo>
                  <a:lnTo>
                    <a:pt x="5450724" y="614604"/>
                  </a:lnTo>
                  <a:lnTo>
                    <a:pt x="5458936" y="613885"/>
                  </a:lnTo>
                  <a:lnTo>
                    <a:pt x="5468121" y="611396"/>
                  </a:lnTo>
                  <a:lnTo>
                    <a:pt x="5481875" y="606161"/>
                  </a:lnTo>
                  <a:lnTo>
                    <a:pt x="5537481" y="583548"/>
                  </a:lnTo>
                  <a:lnTo>
                    <a:pt x="5586789" y="577193"/>
                  </a:lnTo>
                  <a:lnTo>
                    <a:pt x="5635906" y="569476"/>
                  </a:lnTo>
                  <a:lnTo>
                    <a:pt x="5676181" y="556475"/>
                  </a:lnTo>
                  <a:lnTo>
                    <a:pt x="5706264" y="527223"/>
                  </a:lnTo>
                  <a:lnTo>
                    <a:pt x="5717248" y="495723"/>
                  </a:lnTo>
                  <a:lnTo>
                    <a:pt x="5720361" y="484970"/>
                  </a:lnTo>
                  <a:lnTo>
                    <a:pt x="5700216" y="425665"/>
                  </a:lnTo>
                  <a:lnTo>
                    <a:pt x="5692167" y="400465"/>
                  </a:lnTo>
                  <a:lnTo>
                    <a:pt x="5688431" y="386458"/>
                  </a:lnTo>
                  <a:lnTo>
                    <a:pt x="5681862" y="358177"/>
                  </a:lnTo>
                  <a:lnTo>
                    <a:pt x="5678197" y="344127"/>
                  </a:lnTo>
                  <a:lnTo>
                    <a:pt x="5674941" y="333491"/>
                  </a:lnTo>
                  <a:lnTo>
                    <a:pt x="5664100" y="301887"/>
                  </a:lnTo>
                  <a:lnTo>
                    <a:pt x="5642576" y="269304"/>
                  </a:lnTo>
                  <a:lnTo>
                    <a:pt x="5633772" y="255584"/>
                  </a:lnTo>
                  <a:lnTo>
                    <a:pt x="5636114" y="259985"/>
                  </a:lnTo>
                  <a:lnTo>
                    <a:pt x="5636033" y="262253"/>
                  </a:lnTo>
                  <a:lnTo>
                    <a:pt x="5628337" y="255157"/>
                  </a:lnTo>
                  <a:lnTo>
                    <a:pt x="5607839" y="231466"/>
                  </a:lnTo>
                  <a:lnTo>
                    <a:pt x="5580768" y="197048"/>
                  </a:lnTo>
                  <a:lnTo>
                    <a:pt x="5570339" y="181435"/>
                  </a:lnTo>
                  <a:lnTo>
                    <a:pt x="5565000" y="174579"/>
                  </a:lnTo>
                  <a:lnTo>
                    <a:pt x="5523384" y="146960"/>
                  </a:lnTo>
                  <a:lnTo>
                    <a:pt x="5476443" y="131803"/>
                  </a:lnTo>
                  <a:lnTo>
                    <a:pt x="5429246" y="117567"/>
                  </a:lnTo>
                  <a:lnTo>
                    <a:pt x="5381807" y="104236"/>
                  </a:lnTo>
                  <a:lnTo>
                    <a:pt x="5334133" y="91792"/>
                  </a:lnTo>
                  <a:lnTo>
                    <a:pt x="5286238" y="80220"/>
                  </a:lnTo>
                  <a:lnTo>
                    <a:pt x="5238130" y="69503"/>
                  </a:lnTo>
                  <a:lnTo>
                    <a:pt x="5189820" y="59624"/>
                  </a:lnTo>
                  <a:lnTo>
                    <a:pt x="5141319" y="50567"/>
                  </a:lnTo>
                  <a:lnTo>
                    <a:pt x="5092638" y="42316"/>
                  </a:lnTo>
                  <a:lnTo>
                    <a:pt x="5043787" y="34854"/>
                  </a:lnTo>
                  <a:lnTo>
                    <a:pt x="4994777" y="28164"/>
                  </a:lnTo>
                  <a:lnTo>
                    <a:pt x="4945617" y="22231"/>
                  </a:lnTo>
                  <a:lnTo>
                    <a:pt x="4896319" y="17036"/>
                  </a:lnTo>
                  <a:lnTo>
                    <a:pt x="4846894" y="12565"/>
                  </a:lnTo>
                  <a:lnTo>
                    <a:pt x="4797351" y="8801"/>
                  </a:lnTo>
                  <a:lnTo>
                    <a:pt x="4747701" y="5726"/>
                  </a:lnTo>
                  <a:lnTo>
                    <a:pt x="4697956" y="3325"/>
                  </a:lnTo>
                  <a:lnTo>
                    <a:pt x="4648125" y="1582"/>
                  </a:lnTo>
                  <a:lnTo>
                    <a:pt x="4598218" y="479"/>
                  </a:lnTo>
                  <a:lnTo>
                    <a:pt x="4548248" y="0"/>
                  </a:lnTo>
                  <a:close/>
                </a:path>
              </a:pathLst>
            </a:custGeom>
            <a:solidFill>
              <a:srgbClr val="DCE6F1"/>
            </a:solidFill>
          </p:spPr>
          <p:txBody>
            <a:bodyPr wrap="square" lIns="0" tIns="0" rIns="0" bIns="0" rtlCol="0"/>
            <a:lstStyle/>
            <a:p>
              <a:endParaRPr/>
            </a:p>
          </p:txBody>
        </p:sp>
        <p:sp>
          <p:nvSpPr>
            <p:cNvPr id="30" name="object 30"/>
            <p:cNvSpPr/>
            <p:nvPr/>
          </p:nvSpPr>
          <p:spPr>
            <a:xfrm>
              <a:off x="1947644" y="5843655"/>
              <a:ext cx="5720715" cy="710565"/>
            </a:xfrm>
            <a:custGeom>
              <a:avLst/>
              <a:gdLst/>
              <a:ahLst/>
              <a:cxnLst/>
              <a:rect l="l" t="t" r="r" b="b"/>
              <a:pathLst>
                <a:path w="5720715" h="710565">
                  <a:moveTo>
                    <a:pt x="65305" y="386380"/>
                  </a:moveTo>
                  <a:lnTo>
                    <a:pt x="135784" y="380266"/>
                  </a:lnTo>
                  <a:lnTo>
                    <a:pt x="181012" y="377784"/>
                  </a:lnTo>
                  <a:lnTo>
                    <a:pt x="231497" y="375578"/>
                  </a:lnTo>
                  <a:lnTo>
                    <a:pt x="286184" y="373567"/>
                  </a:lnTo>
                  <a:lnTo>
                    <a:pt x="344023" y="371672"/>
                  </a:lnTo>
                  <a:lnTo>
                    <a:pt x="403959" y="369811"/>
                  </a:lnTo>
                  <a:lnTo>
                    <a:pt x="464941" y="367905"/>
                  </a:lnTo>
                  <a:lnTo>
                    <a:pt x="525916" y="365872"/>
                  </a:lnTo>
                  <a:lnTo>
                    <a:pt x="585832" y="363633"/>
                  </a:lnTo>
                  <a:lnTo>
                    <a:pt x="643635" y="361106"/>
                  </a:lnTo>
                  <a:lnTo>
                    <a:pt x="698273" y="358212"/>
                  </a:lnTo>
                  <a:lnTo>
                    <a:pt x="740548" y="351870"/>
                  </a:lnTo>
                  <a:lnTo>
                    <a:pt x="761585" y="347587"/>
                  </a:lnTo>
                  <a:lnTo>
                    <a:pt x="782728" y="344127"/>
                  </a:lnTo>
                  <a:lnTo>
                    <a:pt x="1007772" y="315971"/>
                  </a:lnTo>
                  <a:lnTo>
                    <a:pt x="1018093" y="308441"/>
                  </a:lnTo>
                  <a:lnTo>
                    <a:pt x="1028235" y="300592"/>
                  </a:lnTo>
                  <a:lnTo>
                    <a:pt x="1038687" y="293390"/>
                  </a:lnTo>
                  <a:lnTo>
                    <a:pt x="1089618" y="278315"/>
                  </a:lnTo>
                  <a:lnTo>
                    <a:pt x="1144430" y="270786"/>
                  </a:lnTo>
                  <a:lnTo>
                    <a:pt x="1201919" y="265184"/>
                  </a:lnTo>
                  <a:lnTo>
                    <a:pt x="1249629" y="261477"/>
                  </a:lnTo>
                  <a:lnTo>
                    <a:pt x="1275107" y="259634"/>
                  </a:lnTo>
                  <a:lnTo>
                    <a:pt x="1316797" y="251336"/>
                  </a:lnTo>
                  <a:lnTo>
                    <a:pt x="1340442" y="246594"/>
                  </a:lnTo>
                  <a:lnTo>
                    <a:pt x="1356213" y="243118"/>
                  </a:lnTo>
                  <a:lnTo>
                    <a:pt x="1374280" y="238617"/>
                  </a:lnTo>
                  <a:lnTo>
                    <a:pt x="1404815" y="230802"/>
                  </a:lnTo>
                  <a:lnTo>
                    <a:pt x="1457987" y="217381"/>
                  </a:lnTo>
                  <a:lnTo>
                    <a:pt x="1471975" y="213647"/>
                  </a:lnTo>
                  <a:lnTo>
                    <a:pt x="1485975" y="209772"/>
                  </a:lnTo>
                  <a:lnTo>
                    <a:pt x="1500046" y="206182"/>
                  </a:lnTo>
                  <a:lnTo>
                    <a:pt x="1514248" y="203297"/>
                  </a:lnTo>
                  <a:lnTo>
                    <a:pt x="1535336" y="199853"/>
                  </a:lnTo>
                  <a:lnTo>
                    <a:pt x="1556460" y="196464"/>
                  </a:lnTo>
                  <a:lnTo>
                    <a:pt x="1577560" y="192971"/>
                  </a:lnTo>
                  <a:lnTo>
                    <a:pt x="1598576" y="189213"/>
                  </a:lnTo>
                  <a:lnTo>
                    <a:pt x="1633672" y="181329"/>
                  </a:lnTo>
                  <a:lnTo>
                    <a:pt x="1668649" y="172461"/>
                  </a:lnTo>
                  <a:lnTo>
                    <a:pt x="1703768" y="164928"/>
                  </a:lnTo>
                  <a:lnTo>
                    <a:pt x="1739292" y="161044"/>
                  </a:lnTo>
                  <a:lnTo>
                    <a:pt x="1783257" y="159469"/>
                  </a:lnTo>
                  <a:lnTo>
                    <a:pt x="1824488" y="157986"/>
                  </a:lnTo>
                  <a:lnTo>
                    <a:pt x="1863117" y="156593"/>
                  </a:lnTo>
                  <a:lnTo>
                    <a:pt x="1899272" y="155286"/>
                  </a:lnTo>
                  <a:lnTo>
                    <a:pt x="1933086" y="154062"/>
                  </a:lnTo>
                  <a:lnTo>
                    <a:pt x="1964687" y="152919"/>
                  </a:lnTo>
                  <a:lnTo>
                    <a:pt x="2021776" y="150860"/>
                  </a:lnTo>
                  <a:lnTo>
                    <a:pt x="2071581" y="149086"/>
                  </a:lnTo>
                  <a:lnTo>
                    <a:pt x="2115147" y="147570"/>
                  </a:lnTo>
                  <a:lnTo>
                    <a:pt x="2153515" y="146289"/>
                  </a:lnTo>
                  <a:lnTo>
                    <a:pt x="2203605" y="144753"/>
                  </a:lnTo>
                  <a:lnTo>
                    <a:pt x="2247868" y="143606"/>
                  </a:lnTo>
                  <a:lnTo>
                    <a:pt x="2289826" y="142765"/>
                  </a:lnTo>
                  <a:lnTo>
                    <a:pt x="2332997" y="142146"/>
                  </a:lnTo>
                  <a:lnTo>
                    <a:pt x="2380903" y="141668"/>
                  </a:lnTo>
                  <a:lnTo>
                    <a:pt x="2437064" y="141245"/>
                  </a:lnTo>
                  <a:lnTo>
                    <a:pt x="2480829" y="140953"/>
                  </a:lnTo>
                  <a:lnTo>
                    <a:pt x="2505000" y="140795"/>
                  </a:lnTo>
                  <a:lnTo>
                    <a:pt x="2530870" y="140625"/>
                  </a:lnTo>
                  <a:lnTo>
                    <a:pt x="2588230" y="140236"/>
                  </a:lnTo>
                  <a:lnTo>
                    <a:pt x="2653953" y="139760"/>
                  </a:lnTo>
                  <a:lnTo>
                    <a:pt x="2729081" y="139175"/>
                  </a:lnTo>
                  <a:lnTo>
                    <a:pt x="2770498" y="138833"/>
                  </a:lnTo>
                  <a:lnTo>
                    <a:pt x="2814658" y="138454"/>
                  </a:lnTo>
                  <a:lnTo>
                    <a:pt x="2861690" y="138035"/>
                  </a:lnTo>
                  <a:lnTo>
                    <a:pt x="2911726" y="137573"/>
                  </a:lnTo>
                  <a:lnTo>
                    <a:pt x="2964895" y="137065"/>
                  </a:lnTo>
                  <a:lnTo>
                    <a:pt x="3021329" y="136508"/>
                  </a:lnTo>
                  <a:lnTo>
                    <a:pt x="3081156" y="135898"/>
                  </a:lnTo>
                  <a:lnTo>
                    <a:pt x="3144509" y="135233"/>
                  </a:lnTo>
                  <a:lnTo>
                    <a:pt x="3211516" y="134510"/>
                  </a:lnTo>
                  <a:lnTo>
                    <a:pt x="3282309" y="133725"/>
                  </a:lnTo>
                  <a:lnTo>
                    <a:pt x="3357018" y="132876"/>
                  </a:lnTo>
                  <a:lnTo>
                    <a:pt x="3405373" y="123322"/>
                  </a:lnTo>
                  <a:lnTo>
                    <a:pt x="3453917" y="113996"/>
                  </a:lnTo>
                  <a:lnTo>
                    <a:pt x="3502638" y="104915"/>
                  </a:lnTo>
                  <a:lnTo>
                    <a:pt x="3551528" y="96096"/>
                  </a:lnTo>
                  <a:lnTo>
                    <a:pt x="3600574" y="87555"/>
                  </a:lnTo>
                  <a:lnTo>
                    <a:pt x="3649766" y="79308"/>
                  </a:lnTo>
                  <a:lnTo>
                    <a:pt x="3699095" y="71372"/>
                  </a:lnTo>
                  <a:lnTo>
                    <a:pt x="3748548" y="63763"/>
                  </a:lnTo>
                  <a:lnTo>
                    <a:pt x="3798117" y="56499"/>
                  </a:lnTo>
                  <a:lnTo>
                    <a:pt x="3847790" y="49594"/>
                  </a:lnTo>
                  <a:lnTo>
                    <a:pt x="3897556" y="43066"/>
                  </a:lnTo>
                  <a:lnTo>
                    <a:pt x="3947406" y="36932"/>
                  </a:lnTo>
                  <a:lnTo>
                    <a:pt x="3997328" y="31208"/>
                  </a:lnTo>
                  <a:lnTo>
                    <a:pt x="4047312" y="25909"/>
                  </a:lnTo>
                  <a:lnTo>
                    <a:pt x="4097348" y="21054"/>
                  </a:lnTo>
                  <a:lnTo>
                    <a:pt x="4147425" y="16658"/>
                  </a:lnTo>
                  <a:lnTo>
                    <a:pt x="4197532" y="12737"/>
                  </a:lnTo>
                  <a:lnTo>
                    <a:pt x="4247659" y="9309"/>
                  </a:lnTo>
                  <a:lnTo>
                    <a:pt x="4297795" y="6389"/>
                  </a:lnTo>
                  <a:lnTo>
                    <a:pt x="4347930" y="3995"/>
                  </a:lnTo>
                  <a:lnTo>
                    <a:pt x="4398054" y="2142"/>
                  </a:lnTo>
                  <a:lnTo>
                    <a:pt x="4448155" y="848"/>
                  </a:lnTo>
                  <a:lnTo>
                    <a:pt x="4498223" y="128"/>
                  </a:lnTo>
                  <a:lnTo>
                    <a:pt x="4548248" y="0"/>
                  </a:lnTo>
                  <a:lnTo>
                    <a:pt x="4598218" y="479"/>
                  </a:lnTo>
                  <a:lnTo>
                    <a:pt x="4648125" y="1582"/>
                  </a:lnTo>
                  <a:lnTo>
                    <a:pt x="4697956" y="3325"/>
                  </a:lnTo>
                  <a:lnTo>
                    <a:pt x="4747701" y="5726"/>
                  </a:lnTo>
                  <a:lnTo>
                    <a:pt x="4797351" y="8801"/>
                  </a:lnTo>
                  <a:lnTo>
                    <a:pt x="4846894" y="12565"/>
                  </a:lnTo>
                  <a:lnTo>
                    <a:pt x="4896319" y="17036"/>
                  </a:lnTo>
                  <a:lnTo>
                    <a:pt x="4945617" y="22231"/>
                  </a:lnTo>
                  <a:lnTo>
                    <a:pt x="4994777" y="28164"/>
                  </a:lnTo>
                  <a:lnTo>
                    <a:pt x="5043787" y="34854"/>
                  </a:lnTo>
                  <a:lnTo>
                    <a:pt x="5092638" y="42316"/>
                  </a:lnTo>
                  <a:lnTo>
                    <a:pt x="5141319" y="50567"/>
                  </a:lnTo>
                  <a:lnTo>
                    <a:pt x="5189820" y="59624"/>
                  </a:lnTo>
                  <a:lnTo>
                    <a:pt x="5238130" y="69503"/>
                  </a:lnTo>
                  <a:lnTo>
                    <a:pt x="5286238" y="80220"/>
                  </a:lnTo>
                  <a:lnTo>
                    <a:pt x="5334133" y="91792"/>
                  </a:lnTo>
                  <a:lnTo>
                    <a:pt x="5381807" y="104236"/>
                  </a:lnTo>
                  <a:lnTo>
                    <a:pt x="5429246" y="117567"/>
                  </a:lnTo>
                  <a:lnTo>
                    <a:pt x="5476443" y="131803"/>
                  </a:lnTo>
                  <a:lnTo>
                    <a:pt x="5523384" y="146960"/>
                  </a:lnTo>
                  <a:lnTo>
                    <a:pt x="5565000" y="174579"/>
                  </a:lnTo>
                  <a:lnTo>
                    <a:pt x="5580768" y="197048"/>
                  </a:lnTo>
                  <a:lnTo>
                    <a:pt x="5607839" y="231466"/>
                  </a:lnTo>
                  <a:lnTo>
                    <a:pt x="5628337" y="255157"/>
                  </a:lnTo>
                  <a:lnTo>
                    <a:pt x="5636033" y="262253"/>
                  </a:lnTo>
                  <a:lnTo>
                    <a:pt x="5636114" y="259985"/>
                  </a:lnTo>
                  <a:lnTo>
                    <a:pt x="5633772" y="255584"/>
                  </a:lnTo>
                  <a:lnTo>
                    <a:pt x="5634196" y="256280"/>
                  </a:lnTo>
                  <a:lnTo>
                    <a:pt x="5642576" y="269304"/>
                  </a:lnTo>
                  <a:lnTo>
                    <a:pt x="5664100" y="301887"/>
                  </a:lnTo>
                  <a:lnTo>
                    <a:pt x="5667714" y="312423"/>
                  </a:lnTo>
                  <a:lnTo>
                    <a:pt x="5681862" y="358177"/>
                  </a:lnTo>
                  <a:lnTo>
                    <a:pt x="5685135" y="372325"/>
                  </a:lnTo>
                  <a:lnTo>
                    <a:pt x="5688431" y="386458"/>
                  </a:lnTo>
                  <a:lnTo>
                    <a:pt x="5700216" y="425665"/>
                  </a:lnTo>
                  <a:lnTo>
                    <a:pt x="5717170" y="475765"/>
                  </a:lnTo>
                  <a:lnTo>
                    <a:pt x="5720361" y="484970"/>
                  </a:lnTo>
                  <a:lnTo>
                    <a:pt x="5717248" y="495723"/>
                  </a:lnTo>
                  <a:lnTo>
                    <a:pt x="5692503" y="544666"/>
                  </a:lnTo>
                  <a:lnTo>
                    <a:pt x="5657312" y="564221"/>
                  </a:lnTo>
                  <a:lnTo>
                    <a:pt x="5611419" y="573759"/>
                  </a:lnTo>
                  <a:lnTo>
                    <a:pt x="5562111" y="580286"/>
                  </a:lnTo>
                  <a:lnTo>
                    <a:pt x="5537481" y="583548"/>
                  </a:lnTo>
                  <a:lnTo>
                    <a:pt x="5503796" y="597203"/>
                  </a:lnTo>
                  <a:lnTo>
                    <a:pt x="5481875" y="606161"/>
                  </a:lnTo>
                  <a:lnTo>
                    <a:pt x="5468121" y="611396"/>
                  </a:lnTo>
                  <a:lnTo>
                    <a:pt x="5458936" y="613885"/>
                  </a:lnTo>
                  <a:lnTo>
                    <a:pt x="5450724" y="614604"/>
                  </a:lnTo>
                  <a:lnTo>
                    <a:pt x="5439887" y="614529"/>
                  </a:lnTo>
                  <a:lnTo>
                    <a:pt x="5422828" y="614635"/>
                  </a:lnTo>
                  <a:lnTo>
                    <a:pt x="5355652" y="619295"/>
                  </a:lnTo>
                  <a:lnTo>
                    <a:pt x="5298340" y="625801"/>
                  </a:lnTo>
                  <a:lnTo>
                    <a:pt x="5245365" y="638161"/>
                  </a:lnTo>
                  <a:lnTo>
                    <a:pt x="5230778" y="645164"/>
                  </a:lnTo>
                  <a:lnTo>
                    <a:pt x="5199915" y="653969"/>
                  </a:lnTo>
                  <a:lnTo>
                    <a:pt x="5178843" y="657913"/>
                  </a:lnTo>
                  <a:lnTo>
                    <a:pt x="5157640" y="661011"/>
                  </a:lnTo>
                  <a:lnTo>
                    <a:pt x="5136461" y="664110"/>
                  </a:lnTo>
                  <a:lnTo>
                    <a:pt x="5115460" y="668054"/>
                  </a:lnTo>
                  <a:lnTo>
                    <a:pt x="5104800" y="671231"/>
                  </a:lnTo>
                  <a:lnTo>
                    <a:pt x="5094378" y="675281"/>
                  </a:lnTo>
                  <a:lnTo>
                    <a:pt x="5083956" y="679239"/>
                  </a:lnTo>
                  <a:lnTo>
                    <a:pt x="5073296" y="682138"/>
                  </a:lnTo>
                  <a:lnTo>
                    <a:pt x="5027683" y="690020"/>
                  </a:lnTo>
                  <a:lnTo>
                    <a:pt x="4981952" y="696970"/>
                  </a:lnTo>
                  <a:lnTo>
                    <a:pt x="4936172" y="703546"/>
                  </a:lnTo>
                  <a:lnTo>
                    <a:pt x="4890416" y="710306"/>
                  </a:lnTo>
                  <a:lnTo>
                    <a:pt x="3891561" y="696222"/>
                  </a:lnTo>
                  <a:lnTo>
                    <a:pt x="2752117" y="682138"/>
                  </a:lnTo>
                  <a:lnTo>
                    <a:pt x="2737862" y="680193"/>
                  </a:lnTo>
                  <a:lnTo>
                    <a:pt x="2723892" y="676120"/>
                  </a:lnTo>
                  <a:lnTo>
                    <a:pt x="2709969" y="671535"/>
                  </a:lnTo>
                  <a:lnTo>
                    <a:pt x="2695856" y="668054"/>
                  </a:lnTo>
                  <a:lnTo>
                    <a:pt x="2667773" y="664103"/>
                  </a:lnTo>
                  <a:lnTo>
                    <a:pt x="2639595" y="661011"/>
                  </a:lnTo>
                  <a:lnTo>
                    <a:pt x="2611417" y="657920"/>
                  </a:lnTo>
                  <a:lnTo>
                    <a:pt x="2583334" y="653969"/>
                  </a:lnTo>
                  <a:lnTo>
                    <a:pt x="2569204" y="650767"/>
                  </a:lnTo>
                  <a:lnTo>
                    <a:pt x="2555251" y="646637"/>
                  </a:lnTo>
                  <a:lnTo>
                    <a:pt x="2541275" y="642652"/>
                  </a:lnTo>
                  <a:lnTo>
                    <a:pt x="2527073" y="639885"/>
                  </a:lnTo>
                  <a:lnTo>
                    <a:pt x="2484985" y="635388"/>
                  </a:lnTo>
                  <a:lnTo>
                    <a:pt x="2442777" y="631976"/>
                  </a:lnTo>
                  <a:lnTo>
                    <a:pt x="2400522" y="628998"/>
                  </a:lnTo>
                  <a:lnTo>
                    <a:pt x="2358290" y="625801"/>
                  </a:lnTo>
                  <a:lnTo>
                    <a:pt x="2344427" y="618156"/>
                  </a:lnTo>
                  <a:lnTo>
                    <a:pt x="2330731" y="610107"/>
                  </a:lnTo>
                  <a:lnTo>
                    <a:pt x="2316749" y="602862"/>
                  </a:lnTo>
                  <a:lnTo>
                    <a:pt x="2266731" y="592275"/>
                  </a:lnTo>
                  <a:lnTo>
                    <a:pt x="2205117" y="585218"/>
                  </a:lnTo>
                  <a:lnTo>
                    <a:pt x="2135828" y="578023"/>
                  </a:lnTo>
                  <a:lnTo>
                    <a:pt x="2077505" y="572254"/>
                  </a:lnTo>
                  <a:lnTo>
                    <a:pt x="2048791" y="569476"/>
                  </a:lnTo>
                  <a:lnTo>
                    <a:pt x="2010183" y="553896"/>
                  </a:lnTo>
                  <a:lnTo>
                    <a:pt x="1957356" y="533738"/>
                  </a:lnTo>
                  <a:lnTo>
                    <a:pt x="1918121" y="524950"/>
                  </a:lnTo>
                  <a:lnTo>
                    <a:pt x="1869764" y="523574"/>
                  </a:lnTo>
                  <a:lnTo>
                    <a:pt x="1835067" y="524428"/>
                  </a:lnTo>
                  <a:lnTo>
                    <a:pt x="1789573" y="525651"/>
                  </a:lnTo>
                  <a:lnTo>
                    <a:pt x="1730443" y="526748"/>
                  </a:lnTo>
                  <a:lnTo>
                    <a:pt x="1654837" y="527223"/>
                  </a:lnTo>
                  <a:lnTo>
                    <a:pt x="1604759" y="527267"/>
                  </a:lnTo>
                  <a:lnTo>
                    <a:pt x="1554680" y="527396"/>
                  </a:lnTo>
                  <a:lnTo>
                    <a:pt x="1504601" y="527604"/>
                  </a:lnTo>
                  <a:lnTo>
                    <a:pt x="1454523" y="527886"/>
                  </a:lnTo>
                  <a:lnTo>
                    <a:pt x="1404444" y="528237"/>
                  </a:lnTo>
                  <a:lnTo>
                    <a:pt x="1354365" y="528650"/>
                  </a:lnTo>
                  <a:lnTo>
                    <a:pt x="1304287" y="529122"/>
                  </a:lnTo>
                  <a:lnTo>
                    <a:pt x="1254208" y="529645"/>
                  </a:lnTo>
                  <a:lnTo>
                    <a:pt x="1204130" y="530216"/>
                  </a:lnTo>
                  <a:lnTo>
                    <a:pt x="1154051" y="530828"/>
                  </a:lnTo>
                  <a:lnTo>
                    <a:pt x="1103972" y="531476"/>
                  </a:lnTo>
                  <a:lnTo>
                    <a:pt x="1053894" y="532154"/>
                  </a:lnTo>
                  <a:lnTo>
                    <a:pt x="1003815" y="532858"/>
                  </a:lnTo>
                  <a:lnTo>
                    <a:pt x="953736" y="533582"/>
                  </a:lnTo>
                  <a:lnTo>
                    <a:pt x="903658" y="534320"/>
                  </a:lnTo>
                  <a:lnTo>
                    <a:pt x="853579" y="535067"/>
                  </a:lnTo>
                  <a:lnTo>
                    <a:pt x="803500" y="535818"/>
                  </a:lnTo>
                  <a:lnTo>
                    <a:pt x="753422" y="536567"/>
                  </a:lnTo>
                  <a:lnTo>
                    <a:pt x="703343" y="537309"/>
                  </a:lnTo>
                  <a:lnTo>
                    <a:pt x="653264" y="538038"/>
                  </a:lnTo>
                  <a:lnTo>
                    <a:pt x="603186" y="538750"/>
                  </a:lnTo>
                  <a:lnTo>
                    <a:pt x="553107" y="539438"/>
                  </a:lnTo>
                  <a:lnTo>
                    <a:pt x="503029" y="540097"/>
                  </a:lnTo>
                  <a:lnTo>
                    <a:pt x="452950" y="540722"/>
                  </a:lnTo>
                  <a:lnTo>
                    <a:pt x="402871" y="541308"/>
                  </a:lnTo>
                  <a:lnTo>
                    <a:pt x="353450" y="540755"/>
                  </a:lnTo>
                  <a:lnTo>
                    <a:pt x="303778" y="541932"/>
                  </a:lnTo>
                  <a:lnTo>
                    <a:pt x="254007" y="543801"/>
                  </a:lnTo>
                  <a:lnTo>
                    <a:pt x="204291" y="545324"/>
                  </a:lnTo>
                  <a:lnTo>
                    <a:pt x="154783" y="545465"/>
                  </a:lnTo>
                  <a:lnTo>
                    <a:pt x="105638" y="543186"/>
                  </a:lnTo>
                  <a:lnTo>
                    <a:pt x="57007" y="537451"/>
                  </a:lnTo>
                  <a:lnTo>
                    <a:pt x="9044" y="527223"/>
                  </a:lnTo>
                  <a:lnTo>
                    <a:pt x="0" y="514723"/>
                  </a:lnTo>
                  <a:lnTo>
                    <a:pt x="8790" y="492638"/>
                  </a:lnTo>
                  <a:lnTo>
                    <a:pt x="24725" y="466719"/>
                  </a:lnTo>
                  <a:lnTo>
                    <a:pt x="37111" y="442717"/>
                  </a:lnTo>
                  <a:lnTo>
                    <a:pt x="36581" y="416855"/>
                  </a:lnTo>
                  <a:lnTo>
                    <a:pt x="23298" y="402918"/>
                  </a:lnTo>
                  <a:lnTo>
                    <a:pt x="13099" y="396279"/>
                  </a:lnTo>
                  <a:lnTo>
                    <a:pt x="21823" y="392309"/>
                  </a:lnTo>
                  <a:lnTo>
                    <a:pt x="65305" y="386380"/>
                  </a:lnTo>
                  <a:close/>
                </a:path>
              </a:pathLst>
            </a:custGeom>
            <a:ln w="25908">
              <a:solidFill>
                <a:srgbClr val="385D89"/>
              </a:solidFill>
            </a:ln>
          </p:spPr>
          <p:txBody>
            <a:bodyPr wrap="square" lIns="0" tIns="0" rIns="0" bIns="0" rtlCol="0"/>
            <a:lstStyle/>
            <a:p>
              <a:endParaRPr/>
            </a:p>
          </p:txBody>
        </p:sp>
        <p:sp>
          <p:nvSpPr>
            <p:cNvPr id="31" name="object 31"/>
            <p:cNvSpPr/>
            <p:nvPr/>
          </p:nvSpPr>
          <p:spPr>
            <a:xfrm>
              <a:off x="6271514" y="4038600"/>
              <a:ext cx="103505" cy="916305"/>
            </a:xfrm>
            <a:custGeom>
              <a:avLst/>
              <a:gdLst/>
              <a:ahLst/>
              <a:cxnLst/>
              <a:rect l="l" t="t" r="r" b="b"/>
              <a:pathLst>
                <a:path w="103504" h="916304">
                  <a:moveTo>
                    <a:pt x="7112" y="819912"/>
                  </a:moveTo>
                  <a:lnTo>
                    <a:pt x="1015" y="823468"/>
                  </a:lnTo>
                  <a:lnTo>
                    <a:pt x="0" y="827277"/>
                  </a:lnTo>
                  <a:lnTo>
                    <a:pt x="51562" y="916051"/>
                  </a:lnTo>
                  <a:lnTo>
                    <a:pt x="58911" y="903477"/>
                  </a:lnTo>
                  <a:lnTo>
                    <a:pt x="45212" y="903351"/>
                  </a:lnTo>
                  <a:lnTo>
                    <a:pt x="45254" y="879942"/>
                  </a:lnTo>
                  <a:lnTo>
                    <a:pt x="12700" y="823976"/>
                  </a:lnTo>
                  <a:lnTo>
                    <a:pt x="11049" y="820927"/>
                  </a:lnTo>
                  <a:lnTo>
                    <a:pt x="7112" y="819912"/>
                  </a:lnTo>
                  <a:close/>
                </a:path>
                <a:path w="103504" h="916304">
                  <a:moveTo>
                    <a:pt x="45254" y="879944"/>
                  </a:moveTo>
                  <a:lnTo>
                    <a:pt x="45212" y="903351"/>
                  </a:lnTo>
                  <a:lnTo>
                    <a:pt x="57912" y="903477"/>
                  </a:lnTo>
                  <a:lnTo>
                    <a:pt x="57918" y="900176"/>
                  </a:lnTo>
                  <a:lnTo>
                    <a:pt x="46100" y="900176"/>
                  </a:lnTo>
                  <a:lnTo>
                    <a:pt x="51581" y="890821"/>
                  </a:lnTo>
                  <a:lnTo>
                    <a:pt x="45254" y="879944"/>
                  </a:lnTo>
                  <a:close/>
                </a:path>
                <a:path w="103504" h="916304">
                  <a:moveTo>
                    <a:pt x="96393" y="820038"/>
                  </a:moveTo>
                  <a:lnTo>
                    <a:pt x="92456" y="821055"/>
                  </a:lnTo>
                  <a:lnTo>
                    <a:pt x="57955" y="879942"/>
                  </a:lnTo>
                  <a:lnTo>
                    <a:pt x="57912" y="903477"/>
                  </a:lnTo>
                  <a:lnTo>
                    <a:pt x="58911" y="903477"/>
                  </a:lnTo>
                  <a:lnTo>
                    <a:pt x="101600" y="830452"/>
                  </a:lnTo>
                  <a:lnTo>
                    <a:pt x="103377" y="827532"/>
                  </a:lnTo>
                  <a:lnTo>
                    <a:pt x="102362" y="823594"/>
                  </a:lnTo>
                  <a:lnTo>
                    <a:pt x="99313" y="821817"/>
                  </a:lnTo>
                  <a:lnTo>
                    <a:pt x="96393" y="820038"/>
                  </a:lnTo>
                  <a:close/>
                </a:path>
                <a:path w="103504" h="916304">
                  <a:moveTo>
                    <a:pt x="51581" y="890821"/>
                  </a:moveTo>
                  <a:lnTo>
                    <a:pt x="46100" y="900176"/>
                  </a:lnTo>
                  <a:lnTo>
                    <a:pt x="57023" y="900176"/>
                  </a:lnTo>
                  <a:lnTo>
                    <a:pt x="51581" y="890821"/>
                  </a:lnTo>
                  <a:close/>
                </a:path>
                <a:path w="103504" h="916304">
                  <a:moveTo>
                    <a:pt x="57955" y="879942"/>
                  </a:moveTo>
                  <a:lnTo>
                    <a:pt x="51581" y="890821"/>
                  </a:lnTo>
                  <a:lnTo>
                    <a:pt x="57023" y="900176"/>
                  </a:lnTo>
                  <a:lnTo>
                    <a:pt x="57918" y="900176"/>
                  </a:lnTo>
                  <a:lnTo>
                    <a:pt x="57955" y="879942"/>
                  </a:lnTo>
                  <a:close/>
                </a:path>
                <a:path w="103504" h="916304">
                  <a:moveTo>
                    <a:pt x="59562" y="0"/>
                  </a:moveTo>
                  <a:lnTo>
                    <a:pt x="46862" y="0"/>
                  </a:lnTo>
                  <a:lnTo>
                    <a:pt x="45254" y="879944"/>
                  </a:lnTo>
                  <a:lnTo>
                    <a:pt x="51581" y="890821"/>
                  </a:lnTo>
                  <a:lnTo>
                    <a:pt x="57954" y="879944"/>
                  </a:lnTo>
                  <a:lnTo>
                    <a:pt x="59562" y="0"/>
                  </a:lnTo>
                  <a:close/>
                </a:path>
              </a:pathLst>
            </a:custGeom>
            <a:solidFill>
              <a:srgbClr val="497DBA"/>
            </a:solidFill>
          </p:spPr>
          <p:txBody>
            <a:bodyPr wrap="square" lIns="0" tIns="0" rIns="0" bIns="0" rtlCol="0"/>
            <a:lstStyle/>
            <a:p>
              <a:endParaRPr/>
            </a:p>
          </p:txBody>
        </p:sp>
      </p:grpSp>
      <p:sp>
        <p:nvSpPr>
          <p:cNvPr id="32" name="object 32"/>
          <p:cNvSpPr txBox="1">
            <a:spLocks noGrp="1"/>
          </p:cNvSpPr>
          <p:nvPr>
            <p:ph type="title"/>
          </p:nvPr>
        </p:nvSpPr>
        <p:spPr>
          <a:xfrm>
            <a:off x="2288794" y="635253"/>
            <a:ext cx="1363345" cy="299720"/>
          </a:xfrm>
          <a:prstGeom prst="rect">
            <a:avLst/>
          </a:prstGeom>
        </p:spPr>
        <p:txBody>
          <a:bodyPr vert="horz" wrap="square" lIns="0" tIns="12700" rIns="0" bIns="0" rtlCol="0">
            <a:spAutoFit/>
          </a:bodyPr>
          <a:lstStyle/>
          <a:p>
            <a:pPr marL="12700">
              <a:lnSpc>
                <a:spcPct val="100000"/>
              </a:lnSpc>
              <a:spcBef>
                <a:spcPts val="100"/>
              </a:spcBef>
            </a:pPr>
            <a:r>
              <a:rPr sz="1800" spc="-215" dirty="0"/>
              <a:t>V</a:t>
            </a:r>
            <a:r>
              <a:rPr sz="1800" dirty="0"/>
              <a:t>a</a:t>
            </a:r>
            <a:r>
              <a:rPr sz="1800" spc="5" dirty="0"/>
              <a:t>c</a:t>
            </a:r>
            <a:r>
              <a:rPr sz="1800" dirty="0"/>
              <a:t>uum</a:t>
            </a:r>
            <a:r>
              <a:rPr sz="1800" spc="-10" dirty="0"/>
              <a:t> </a:t>
            </a:r>
            <a:r>
              <a:rPr sz="1800" dirty="0"/>
              <a:t>Pu</a:t>
            </a:r>
            <a:r>
              <a:rPr sz="1800" spc="-15" dirty="0"/>
              <a:t>m</a:t>
            </a:r>
            <a:r>
              <a:rPr sz="1800" dirty="0"/>
              <a:t>p</a:t>
            </a:r>
            <a:endParaRPr sz="1800"/>
          </a:p>
        </p:txBody>
      </p:sp>
      <p:sp>
        <p:nvSpPr>
          <p:cNvPr id="33" name="object 33"/>
          <p:cNvSpPr txBox="1"/>
          <p:nvPr/>
        </p:nvSpPr>
        <p:spPr>
          <a:xfrm>
            <a:off x="4346575" y="798703"/>
            <a:ext cx="21786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Non-condensable</a:t>
            </a:r>
            <a:r>
              <a:rPr sz="1800" spc="-65" dirty="0">
                <a:latin typeface="Times New Roman"/>
                <a:cs typeface="Times New Roman"/>
              </a:rPr>
              <a:t> </a:t>
            </a:r>
            <a:r>
              <a:rPr sz="1800" spc="-5" dirty="0">
                <a:latin typeface="Times New Roman"/>
                <a:cs typeface="Times New Roman"/>
              </a:rPr>
              <a:t>gases</a:t>
            </a:r>
            <a:endParaRPr sz="1800">
              <a:latin typeface="Times New Roman"/>
              <a:cs typeface="Times New Roman"/>
            </a:endParaRPr>
          </a:p>
        </p:txBody>
      </p:sp>
      <p:sp>
        <p:nvSpPr>
          <p:cNvPr id="34" name="object 34"/>
          <p:cNvSpPr txBox="1"/>
          <p:nvPr/>
        </p:nvSpPr>
        <p:spPr>
          <a:xfrm>
            <a:off x="3508375" y="1332357"/>
            <a:ext cx="18542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Low</a:t>
            </a:r>
            <a:r>
              <a:rPr sz="1800" spc="-35" dirty="0">
                <a:latin typeface="Times New Roman"/>
                <a:cs typeface="Times New Roman"/>
              </a:rPr>
              <a:t> </a:t>
            </a:r>
            <a:r>
              <a:rPr sz="1800" spc="-5" dirty="0">
                <a:latin typeface="Times New Roman"/>
                <a:cs typeface="Times New Roman"/>
              </a:rPr>
              <a:t>pressure</a:t>
            </a:r>
            <a:r>
              <a:rPr sz="1800" spc="-20" dirty="0">
                <a:latin typeface="Times New Roman"/>
                <a:cs typeface="Times New Roman"/>
              </a:rPr>
              <a:t> </a:t>
            </a:r>
            <a:r>
              <a:rPr sz="1800" dirty="0">
                <a:latin typeface="Times New Roman"/>
                <a:cs typeface="Times New Roman"/>
              </a:rPr>
              <a:t>steam</a:t>
            </a:r>
            <a:endParaRPr sz="1800">
              <a:latin typeface="Times New Roman"/>
              <a:cs typeface="Times New Roman"/>
            </a:endParaRPr>
          </a:p>
        </p:txBody>
      </p:sp>
      <p:sp>
        <p:nvSpPr>
          <p:cNvPr id="35" name="object 35"/>
          <p:cNvSpPr txBox="1"/>
          <p:nvPr/>
        </p:nvSpPr>
        <p:spPr>
          <a:xfrm>
            <a:off x="4879975" y="1865757"/>
            <a:ext cx="742315" cy="299720"/>
          </a:xfrm>
          <a:prstGeom prst="rect">
            <a:avLst/>
          </a:prstGeom>
        </p:spPr>
        <p:txBody>
          <a:bodyPr vert="horz" wrap="square" lIns="0" tIns="12700" rIns="0" bIns="0" rtlCol="0">
            <a:spAutoFit/>
          </a:bodyPr>
          <a:lstStyle/>
          <a:p>
            <a:pPr marL="12700">
              <a:lnSpc>
                <a:spcPct val="100000"/>
              </a:lnSpc>
              <a:spcBef>
                <a:spcPts val="100"/>
              </a:spcBef>
            </a:pPr>
            <a:r>
              <a:rPr sz="1800" spc="-60" dirty="0">
                <a:latin typeface="Times New Roman"/>
                <a:cs typeface="Times New Roman"/>
              </a:rPr>
              <a:t>T</a:t>
            </a:r>
            <a:r>
              <a:rPr sz="1800" dirty="0">
                <a:latin typeface="Times New Roman"/>
                <a:cs typeface="Times New Roman"/>
              </a:rPr>
              <a:t>urbine</a:t>
            </a:r>
            <a:endParaRPr sz="1800">
              <a:latin typeface="Times New Roman"/>
              <a:cs typeface="Times New Roman"/>
            </a:endParaRPr>
          </a:p>
        </p:txBody>
      </p:sp>
      <p:sp>
        <p:nvSpPr>
          <p:cNvPr id="36" name="object 36"/>
          <p:cNvSpPr txBox="1"/>
          <p:nvPr/>
        </p:nvSpPr>
        <p:spPr>
          <a:xfrm>
            <a:off x="6612128" y="1865757"/>
            <a:ext cx="393700" cy="299720"/>
          </a:xfrm>
          <a:prstGeom prst="rect">
            <a:avLst/>
          </a:prstGeom>
        </p:spPr>
        <p:txBody>
          <a:bodyPr vert="horz" wrap="square" lIns="0" tIns="12700" rIns="0" bIns="0" rtlCol="0">
            <a:spAutoFit/>
          </a:bodyPr>
          <a:lstStyle/>
          <a:p>
            <a:pPr marL="12700">
              <a:lnSpc>
                <a:spcPct val="100000"/>
              </a:lnSpc>
              <a:spcBef>
                <a:spcPts val="100"/>
              </a:spcBef>
              <a:tabLst>
                <a:tab pos="380365" algn="l"/>
              </a:tabLst>
            </a:pPr>
            <a:r>
              <a:rPr sz="1800" u="sng" dirty="0">
                <a:uFill>
                  <a:solidFill>
                    <a:srgbClr val="497DBA"/>
                  </a:solidFill>
                </a:uFill>
                <a:latin typeface="Times New Roman"/>
                <a:cs typeface="Times New Roman"/>
              </a:rPr>
              <a:t> 	</a:t>
            </a:r>
            <a:endParaRPr sz="1800">
              <a:latin typeface="Times New Roman"/>
              <a:cs typeface="Times New Roman"/>
            </a:endParaRPr>
          </a:p>
        </p:txBody>
      </p:sp>
      <p:sp>
        <p:nvSpPr>
          <p:cNvPr id="37" name="object 37"/>
          <p:cNvSpPr txBox="1"/>
          <p:nvPr/>
        </p:nvSpPr>
        <p:spPr>
          <a:xfrm>
            <a:off x="2592070" y="2475357"/>
            <a:ext cx="82676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Daera</a:t>
            </a:r>
            <a:r>
              <a:rPr sz="1800" spc="5" dirty="0">
                <a:latin typeface="Times New Roman"/>
                <a:cs typeface="Times New Roman"/>
              </a:rPr>
              <a:t>t</a:t>
            </a:r>
            <a:r>
              <a:rPr sz="1800" dirty="0">
                <a:latin typeface="Times New Roman"/>
                <a:cs typeface="Times New Roman"/>
              </a:rPr>
              <a:t>or</a:t>
            </a:r>
            <a:endParaRPr sz="1800">
              <a:latin typeface="Times New Roman"/>
              <a:cs typeface="Times New Roman"/>
            </a:endParaRPr>
          </a:p>
        </p:txBody>
      </p:sp>
      <p:sp>
        <p:nvSpPr>
          <p:cNvPr id="38" name="object 38"/>
          <p:cNvSpPr txBox="1"/>
          <p:nvPr/>
        </p:nvSpPr>
        <p:spPr>
          <a:xfrm>
            <a:off x="1683766" y="3226434"/>
            <a:ext cx="742950" cy="848994"/>
          </a:xfrm>
          <a:prstGeom prst="rect">
            <a:avLst/>
          </a:prstGeom>
        </p:spPr>
        <p:txBody>
          <a:bodyPr vert="horz" wrap="square" lIns="0" tIns="12700" rIns="0" bIns="0" rtlCol="0">
            <a:spAutoFit/>
          </a:bodyPr>
          <a:lstStyle/>
          <a:p>
            <a:pPr marL="69215" marR="5080" indent="-57150">
              <a:lnSpc>
                <a:spcPct val="100000"/>
              </a:lnSpc>
              <a:spcBef>
                <a:spcPts val="100"/>
              </a:spcBef>
            </a:pPr>
            <a:r>
              <a:rPr sz="1800" spc="-40" dirty="0">
                <a:latin typeface="Times New Roman"/>
                <a:cs typeface="Times New Roman"/>
              </a:rPr>
              <a:t>Warm </a:t>
            </a:r>
            <a:r>
              <a:rPr sz="1800" spc="-35" dirty="0">
                <a:latin typeface="Times New Roman"/>
                <a:cs typeface="Times New Roman"/>
              </a:rPr>
              <a:t> </a:t>
            </a:r>
            <a:r>
              <a:rPr sz="1800" dirty="0">
                <a:latin typeface="Times New Roman"/>
                <a:cs typeface="Times New Roman"/>
              </a:rPr>
              <a:t>s</a:t>
            </a:r>
            <a:r>
              <a:rPr sz="1800" spc="-10" dirty="0">
                <a:latin typeface="Times New Roman"/>
                <a:cs typeface="Times New Roman"/>
              </a:rPr>
              <a:t>u</a:t>
            </a:r>
            <a:r>
              <a:rPr sz="1800" dirty="0">
                <a:latin typeface="Times New Roman"/>
                <a:cs typeface="Times New Roman"/>
              </a:rPr>
              <a:t>rfa</a:t>
            </a:r>
            <a:r>
              <a:rPr sz="1800" spc="5" dirty="0">
                <a:latin typeface="Times New Roman"/>
                <a:cs typeface="Times New Roman"/>
              </a:rPr>
              <a:t>c</a:t>
            </a:r>
            <a:r>
              <a:rPr sz="1800" dirty="0">
                <a:latin typeface="Times New Roman"/>
                <a:cs typeface="Times New Roman"/>
              </a:rPr>
              <a:t>e  water</a:t>
            </a:r>
            <a:endParaRPr sz="1800">
              <a:latin typeface="Times New Roman"/>
              <a:cs typeface="Times New Roman"/>
            </a:endParaRPr>
          </a:p>
        </p:txBody>
      </p:sp>
      <p:sp>
        <p:nvSpPr>
          <p:cNvPr id="39" name="object 39"/>
          <p:cNvSpPr txBox="1"/>
          <p:nvPr/>
        </p:nvSpPr>
        <p:spPr>
          <a:xfrm>
            <a:off x="4232737" y="2289175"/>
            <a:ext cx="278765" cy="685165"/>
          </a:xfrm>
          <a:prstGeom prst="rect">
            <a:avLst/>
          </a:prstGeom>
        </p:spPr>
        <p:txBody>
          <a:bodyPr vert="vert" wrap="square" lIns="0" tIns="0" rIns="0" bIns="0" rtlCol="0">
            <a:spAutoFit/>
          </a:bodyPr>
          <a:lstStyle/>
          <a:p>
            <a:pPr marL="12700">
              <a:lnSpc>
                <a:spcPts val="2065"/>
              </a:lnSpc>
            </a:pPr>
            <a:r>
              <a:rPr sz="1800" spc="-210" dirty="0">
                <a:latin typeface="Times New Roman"/>
                <a:cs typeface="Times New Roman"/>
              </a:rPr>
              <a:t>V</a:t>
            </a:r>
            <a:r>
              <a:rPr sz="1800" dirty="0">
                <a:latin typeface="Times New Roman"/>
                <a:cs typeface="Times New Roman"/>
              </a:rPr>
              <a:t>apour</a:t>
            </a:r>
            <a:endParaRPr sz="1800">
              <a:latin typeface="Times New Roman"/>
              <a:cs typeface="Times New Roman"/>
            </a:endParaRPr>
          </a:p>
        </p:txBody>
      </p:sp>
      <p:sp>
        <p:nvSpPr>
          <p:cNvPr id="40" name="object 40"/>
          <p:cNvSpPr/>
          <p:nvPr/>
        </p:nvSpPr>
        <p:spPr>
          <a:xfrm>
            <a:off x="3962400" y="3276600"/>
            <a:ext cx="304800" cy="544195"/>
          </a:xfrm>
          <a:custGeom>
            <a:avLst/>
            <a:gdLst/>
            <a:ahLst/>
            <a:cxnLst/>
            <a:rect l="l" t="t" r="r" b="b"/>
            <a:pathLst>
              <a:path w="304800" h="544195">
                <a:moveTo>
                  <a:pt x="19812" y="501904"/>
                </a:moveTo>
                <a:lnTo>
                  <a:pt x="58404" y="488830"/>
                </a:lnTo>
                <a:lnTo>
                  <a:pt x="83280" y="484568"/>
                </a:lnTo>
                <a:lnTo>
                  <a:pt x="114966" y="488973"/>
                </a:lnTo>
                <a:lnTo>
                  <a:pt x="173989" y="501904"/>
                </a:lnTo>
                <a:lnTo>
                  <a:pt x="195415" y="507593"/>
                </a:lnTo>
                <a:lnTo>
                  <a:pt x="216423" y="514746"/>
                </a:lnTo>
                <a:lnTo>
                  <a:pt x="237265" y="522495"/>
                </a:lnTo>
                <a:lnTo>
                  <a:pt x="258190" y="529970"/>
                </a:lnTo>
                <a:lnTo>
                  <a:pt x="300227" y="544068"/>
                </a:lnTo>
              </a:path>
              <a:path w="304800" h="544195">
                <a:moveTo>
                  <a:pt x="0" y="0"/>
                </a:moveTo>
                <a:lnTo>
                  <a:pt x="228600" y="1524"/>
                </a:lnTo>
              </a:path>
              <a:path w="304800" h="544195">
                <a:moveTo>
                  <a:pt x="76200" y="152400"/>
                </a:moveTo>
                <a:lnTo>
                  <a:pt x="304800" y="153924"/>
                </a:lnTo>
              </a:path>
            </a:pathLst>
          </a:custGeom>
          <a:ln w="9144">
            <a:solidFill>
              <a:srgbClr val="497DBA"/>
            </a:solidFill>
          </a:ln>
        </p:spPr>
        <p:txBody>
          <a:bodyPr wrap="square" lIns="0" tIns="0" rIns="0" bIns="0" rtlCol="0"/>
          <a:lstStyle/>
          <a:p>
            <a:endParaRPr/>
          </a:p>
        </p:txBody>
      </p:sp>
      <p:sp>
        <p:nvSpPr>
          <p:cNvPr id="41" name="object 41"/>
          <p:cNvSpPr txBox="1"/>
          <p:nvPr/>
        </p:nvSpPr>
        <p:spPr>
          <a:xfrm>
            <a:off x="5870828" y="1408557"/>
            <a:ext cx="94106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Genera</a:t>
            </a:r>
            <a:r>
              <a:rPr sz="1800" spc="5" dirty="0">
                <a:latin typeface="Times New Roman"/>
                <a:cs typeface="Times New Roman"/>
              </a:rPr>
              <a:t>t</a:t>
            </a:r>
            <a:r>
              <a:rPr sz="1800" spc="-5" dirty="0">
                <a:latin typeface="Times New Roman"/>
                <a:cs typeface="Times New Roman"/>
              </a:rPr>
              <a:t>or</a:t>
            </a:r>
            <a:endParaRPr sz="1800">
              <a:latin typeface="Times New Roman"/>
              <a:cs typeface="Times New Roman"/>
            </a:endParaRPr>
          </a:p>
        </p:txBody>
      </p:sp>
      <p:sp>
        <p:nvSpPr>
          <p:cNvPr id="42" name="object 42"/>
          <p:cNvSpPr txBox="1"/>
          <p:nvPr/>
        </p:nvSpPr>
        <p:spPr>
          <a:xfrm>
            <a:off x="5642228" y="3683889"/>
            <a:ext cx="10928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Condensa</a:t>
            </a:r>
            <a:r>
              <a:rPr sz="1800" spc="5" dirty="0">
                <a:latin typeface="Times New Roman"/>
                <a:cs typeface="Times New Roman"/>
              </a:rPr>
              <a:t>t</a:t>
            </a:r>
            <a:r>
              <a:rPr sz="1800" dirty="0">
                <a:latin typeface="Times New Roman"/>
                <a:cs typeface="Times New Roman"/>
              </a:rPr>
              <a:t>e</a:t>
            </a:r>
            <a:endParaRPr sz="1800">
              <a:latin typeface="Times New Roman"/>
              <a:cs typeface="Times New Roman"/>
            </a:endParaRPr>
          </a:p>
        </p:txBody>
      </p:sp>
      <p:grpSp>
        <p:nvGrpSpPr>
          <p:cNvPr id="43" name="object 43"/>
          <p:cNvGrpSpPr/>
          <p:nvPr/>
        </p:nvGrpSpPr>
        <p:grpSpPr>
          <a:xfrm>
            <a:off x="4110228" y="3576828"/>
            <a:ext cx="2524125" cy="391795"/>
            <a:chOff x="4110228" y="3576828"/>
            <a:chExt cx="2524125" cy="391795"/>
          </a:xfrm>
        </p:grpSpPr>
        <p:sp>
          <p:nvSpPr>
            <p:cNvPr id="44" name="object 44"/>
            <p:cNvSpPr/>
            <p:nvPr/>
          </p:nvSpPr>
          <p:spPr>
            <a:xfrm>
              <a:off x="5715000" y="3581400"/>
              <a:ext cx="152400" cy="76200"/>
            </a:xfrm>
            <a:custGeom>
              <a:avLst/>
              <a:gdLst/>
              <a:ahLst/>
              <a:cxnLst/>
              <a:rect l="l" t="t" r="r" b="b"/>
              <a:pathLst>
                <a:path w="152400" h="76200">
                  <a:moveTo>
                    <a:pt x="76200" y="0"/>
                  </a:moveTo>
                  <a:lnTo>
                    <a:pt x="0" y="76200"/>
                  </a:lnTo>
                </a:path>
                <a:path w="152400" h="76200">
                  <a:moveTo>
                    <a:pt x="76200" y="0"/>
                  </a:moveTo>
                  <a:lnTo>
                    <a:pt x="152400" y="76200"/>
                  </a:lnTo>
                </a:path>
              </a:pathLst>
            </a:custGeom>
            <a:ln w="9144">
              <a:solidFill>
                <a:srgbClr val="497DBA"/>
              </a:solidFill>
            </a:ln>
          </p:spPr>
          <p:txBody>
            <a:bodyPr wrap="square" lIns="0" tIns="0" rIns="0" bIns="0" rtlCol="0"/>
            <a:lstStyle/>
            <a:p>
              <a:endParaRPr/>
            </a:p>
          </p:txBody>
        </p:sp>
        <p:sp>
          <p:nvSpPr>
            <p:cNvPr id="45" name="object 45"/>
            <p:cNvSpPr/>
            <p:nvPr/>
          </p:nvSpPr>
          <p:spPr>
            <a:xfrm>
              <a:off x="5789676" y="3582924"/>
              <a:ext cx="3175" cy="76200"/>
            </a:xfrm>
            <a:custGeom>
              <a:avLst/>
              <a:gdLst/>
              <a:ahLst/>
              <a:cxnLst/>
              <a:rect l="l" t="t" r="r" b="b"/>
              <a:pathLst>
                <a:path w="3175" h="76200">
                  <a:moveTo>
                    <a:pt x="1587" y="-4572"/>
                  </a:moveTo>
                  <a:lnTo>
                    <a:pt x="1587" y="80772"/>
                  </a:lnTo>
                </a:path>
              </a:pathLst>
            </a:custGeom>
            <a:ln w="12319">
              <a:solidFill>
                <a:srgbClr val="497DBA"/>
              </a:solidFill>
            </a:ln>
          </p:spPr>
          <p:txBody>
            <a:bodyPr wrap="square" lIns="0" tIns="0" rIns="0" bIns="0" rtlCol="0"/>
            <a:lstStyle/>
            <a:p>
              <a:endParaRPr/>
            </a:p>
          </p:txBody>
        </p:sp>
        <p:sp>
          <p:nvSpPr>
            <p:cNvPr id="46" name="object 46"/>
            <p:cNvSpPr/>
            <p:nvPr/>
          </p:nvSpPr>
          <p:spPr>
            <a:xfrm>
              <a:off x="6477000" y="3581400"/>
              <a:ext cx="76200" cy="76200"/>
            </a:xfrm>
            <a:custGeom>
              <a:avLst/>
              <a:gdLst/>
              <a:ahLst/>
              <a:cxnLst/>
              <a:rect l="l" t="t" r="r" b="b"/>
              <a:pathLst>
                <a:path w="76200" h="76200">
                  <a:moveTo>
                    <a:pt x="0" y="76200"/>
                  </a:moveTo>
                  <a:lnTo>
                    <a:pt x="76200" y="0"/>
                  </a:lnTo>
                </a:path>
              </a:pathLst>
            </a:custGeom>
            <a:ln w="9144">
              <a:solidFill>
                <a:srgbClr val="497DBA"/>
              </a:solidFill>
            </a:ln>
          </p:spPr>
          <p:txBody>
            <a:bodyPr wrap="square" lIns="0" tIns="0" rIns="0" bIns="0" rtlCol="0"/>
            <a:lstStyle/>
            <a:p>
              <a:endParaRPr/>
            </a:p>
          </p:txBody>
        </p:sp>
        <p:sp>
          <p:nvSpPr>
            <p:cNvPr id="47" name="object 47"/>
            <p:cNvSpPr/>
            <p:nvPr/>
          </p:nvSpPr>
          <p:spPr>
            <a:xfrm>
              <a:off x="6553200" y="3581400"/>
              <a:ext cx="76200" cy="76200"/>
            </a:xfrm>
            <a:custGeom>
              <a:avLst/>
              <a:gdLst/>
              <a:ahLst/>
              <a:cxnLst/>
              <a:rect l="l" t="t" r="r" b="b"/>
              <a:pathLst>
                <a:path w="76200" h="76200">
                  <a:moveTo>
                    <a:pt x="0" y="0"/>
                  </a:moveTo>
                  <a:lnTo>
                    <a:pt x="76200" y="76200"/>
                  </a:lnTo>
                </a:path>
              </a:pathLst>
            </a:custGeom>
            <a:ln w="9144">
              <a:solidFill>
                <a:srgbClr val="497DBA"/>
              </a:solidFill>
            </a:ln>
          </p:spPr>
          <p:txBody>
            <a:bodyPr wrap="square" lIns="0" tIns="0" rIns="0" bIns="0" rtlCol="0"/>
            <a:lstStyle/>
            <a:p>
              <a:endParaRPr/>
            </a:p>
          </p:txBody>
        </p:sp>
        <p:sp>
          <p:nvSpPr>
            <p:cNvPr id="48" name="object 48"/>
            <p:cNvSpPr/>
            <p:nvPr/>
          </p:nvSpPr>
          <p:spPr>
            <a:xfrm>
              <a:off x="6551676" y="3582924"/>
              <a:ext cx="3175" cy="76200"/>
            </a:xfrm>
            <a:custGeom>
              <a:avLst/>
              <a:gdLst/>
              <a:ahLst/>
              <a:cxnLst/>
              <a:rect l="l" t="t" r="r" b="b"/>
              <a:pathLst>
                <a:path w="3175" h="76200">
                  <a:moveTo>
                    <a:pt x="1587" y="-4572"/>
                  </a:moveTo>
                  <a:lnTo>
                    <a:pt x="1587" y="80772"/>
                  </a:lnTo>
                </a:path>
              </a:pathLst>
            </a:custGeom>
            <a:ln w="12319">
              <a:solidFill>
                <a:srgbClr val="497DBA"/>
              </a:solidFill>
            </a:ln>
          </p:spPr>
          <p:txBody>
            <a:bodyPr wrap="square" lIns="0" tIns="0" rIns="0" bIns="0" rtlCol="0"/>
            <a:lstStyle/>
            <a:p>
              <a:endParaRPr/>
            </a:p>
          </p:txBody>
        </p:sp>
        <p:sp>
          <p:nvSpPr>
            <p:cNvPr id="49" name="object 49"/>
            <p:cNvSpPr/>
            <p:nvPr/>
          </p:nvSpPr>
          <p:spPr>
            <a:xfrm>
              <a:off x="6210300" y="3581400"/>
              <a:ext cx="38100" cy="76200"/>
            </a:xfrm>
            <a:custGeom>
              <a:avLst/>
              <a:gdLst/>
              <a:ahLst/>
              <a:cxnLst/>
              <a:rect l="l" t="t" r="r" b="b"/>
              <a:pathLst>
                <a:path w="38100" h="76200">
                  <a:moveTo>
                    <a:pt x="0" y="0"/>
                  </a:moveTo>
                  <a:lnTo>
                    <a:pt x="38100" y="76200"/>
                  </a:lnTo>
                </a:path>
              </a:pathLst>
            </a:custGeom>
            <a:ln w="9144">
              <a:solidFill>
                <a:srgbClr val="497DBA"/>
              </a:solidFill>
            </a:ln>
          </p:spPr>
          <p:txBody>
            <a:bodyPr wrap="square" lIns="0" tIns="0" rIns="0" bIns="0" rtlCol="0"/>
            <a:lstStyle/>
            <a:p>
              <a:endParaRPr/>
            </a:p>
          </p:txBody>
        </p:sp>
        <p:sp>
          <p:nvSpPr>
            <p:cNvPr id="50" name="object 50"/>
            <p:cNvSpPr/>
            <p:nvPr/>
          </p:nvSpPr>
          <p:spPr>
            <a:xfrm>
              <a:off x="4114800" y="3962400"/>
              <a:ext cx="1905" cy="1905"/>
            </a:xfrm>
            <a:custGeom>
              <a:avLst/>
              <a:gdLst/>
              <a:ahLst/>
              <a:cxnLst/>
              <a:rect l="l" t="t" r="r" b="b"/>
              <a:pathLst>
                <a:path w="1904" h="1904">
                  <a:moveTo>
                    <a:pt x="0" y="1650"/>
                  </a:moveTo>
                  <a:lnTo>
                    <a:pt x="1650" y="0"/>
                  </a:lnTo>
                </a:path>
              </a:pathLst>
            </a:custGeom>
            <a:ln w="9144">
              <a:solidFill>
                <a:srgbClr val="497DBA"/>
              </a:solidFill>
            </a:ln>
          </p:spPr>
          <p:txBody>
            <a:bodyPr wrap="square" lIns="0" tIns="0" rIns="0" bIns="0" rtlCol="0"/>
            <a:lstStyle/>
            <a:p>
              <a:endParaRPr/>
            </a:p>
          </p:txBody>
        </p:sp>
      </p:grpSp>
      <p:sp>
        <p:nvSpPr>
          <p:cNvPr id="51" name="object 51"/>
          <p:cNvSpPr txBox="1"/>
          <p:nvPr/>
        </p:nvSpPr>
        <p:spPr>
          <a:xfrm>
            <a:off x="3945128" y="3302634"/>
            <a:ext cx="317500" cy="299720"/>
          </a:xfrm>
          <a:prstGeom prst="rect">
            <a:avLst/>
          </a:prstGeom>
        </p:spPr>
        <p:txBody>
          <a:bodyPr vert="horz" wrap="square" lIns="0" tIns="12700" rIns="0" bIns="0" rtlCol="0">
            <a:spAutoFit/>
          </a:bodyPr>
          <a:lstStyle/>
          <a:p>
            <a:pPr marL="12700">
              <a:lnSpc>
                <a:spcPct val="100000"/>
              </a:lnSpc>
              <a:spcBef>
                <a:spcPts val="100"/>
              </a:spcBef>
              <a:tabLst>
                <a:tab pos="304165" algn="l"/>
              </a:tabLst>
            </a:pPr>
            <a:r>
              <a:rPr sz="1800" u="sng" dirty="0">
                <a:uFill>
                  <a:solidFill>
                    <a:srgbClr val="497DBA"/>
                  </a:solidFill>
                </a:uFill>
                <a:latin typeface="Times New Roman"/>
                <a:cs typeface="Times New Roman"/>
              </a:rPr>
              <a:t> 	</a:t>
            </a:r>
            <a:endParaRPr sz="1800">
              <a:latin typeface="Times New Roman"/>
              <a:cs typeface="Times New Roman"/>
            </a:endParaRPr>
          </a:p>
        </p:txBody>
      </p:sp>
      <p:sp>
        <p:nvSpPr>
          <p:cNvPr id="52" name="object 52"/>
          <p:cNvSpPr txBox="1"/>
          <p:nvPr/>
        </p:nvSpPr>
        <p:spPr>
          <a:xfrm>
            <a:off x="2906395" y="3302634"/>
            <a:ext cx="1045210" cy="574675"/>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Flash</a:t>
            </a:r>
            <a:endParaRPr sz="1800">
              <a:latin typeface="Times New Roman"/>
              <a:cs typeface="Times New Roman"/>
            </a:endParaRPr>
          </a:p>
          <a:p>
            <a:pPr marL="12700">
              <a:lnSpc>
                <a:spcPct val="100000"/>
              </a:lnSpc>
            </a:pPr>
            <a:r>
              <a:rPr sz="1800" dirty="0">
                <a:latin typeface="Times New Roman"/>
                <a:cs typeface="Times New Roman"/>
              </a:rPr>
              <a:t>E</a:t>
            </a:r>
            <a:r>
              <a:rPr sz="1800" spc="5" dirty="0">
                <a:latin typeface="Times New Roman"/>
                <a:cs typeface="Times New Roman"/>
              </a:rPr>
              <a:t>v</a:t>
            </a:r>
            <a:r>
              <a:rPr sz="1800" dirty="0">
                <a:latin typeface="Times New Roman"/>
                <a:cs typeface="Times New Roman"/>
              </a:rPr>
              <a:t>apor</a:t>
            </a:r>
            <a:r>
              <a:rPr sz="1800" spc="5" dirty="0">
                <a:latin typeface="Times New Roman"/>
                <a:cs typeface="Times New Roman"/>
              </a:rPr>
              <a:t>a</a:t>
            </a:r>
            <a:r>
              <a:rPr sz="1800" dirty="0">
                <a:latin typeface="Times New Roman"/>
                <a:cs typeface="Times New Roman"/>
              </a:rPr>
              <a:t>tor</a:t>
            </a:r>
            <a:endParaRPr sz="1800">
              <a:latin typeface="Times New Roman"/>
              <a:cs typeface="Times New Roman"/>
            </a:endParaRPr>
          </a:p>
        </p:txBody>
      </p:sp>
      <p:sp>
        <p:nvSpPr>
          <p:cNvPr id="53" name="object 53"/>
          <p:cNvSpPr txBox="1"/>
          <p:nvPr/>
        </p:nvSpPr>
        <p:spPr>
          <a:xfrm>
            <a:off x="4194175" y="4064889"/>
            <a:ext cx="6362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L</a:t>
            </a:r>
            <a:r>
              <a:rPr sz="1800" spc="5" dirty="0">
                <a:latin typeface="Times New Roman"/>
                <a:cs typeface="Times New Roman"/>
              </a:rPr>
              <a:t>i</a:t>
            </a:r>
            <a:r>
              <a:rPr sz="1800" dirty="0">
                <a:latin typeface="Times New Roman"/>
                <a:cs typeface="Times New Roman"/>
              </a:rPr>
              <a:t>quid</a:t>
            </a:r>
            <a:endParaRPr sz="1800">
              <a:latin typeface="Times New Roman"/>
              <a:cs typeface="Times New Roman"/>
            </a:endParaRPr>
          </a:p>
        </p:txBody>
      </p:sp>
      <p:sp>
        <p:nvSpPr>
          <p:cNvPr id="54" name="object 54"/>
          <p:cNvSpPr txBox="1"/>
          <p:nvPr/>
        </p:nvSpPr>
        <p:spPr>
          <a:xfrm>
            <a:off x="5210302" y="4978984"/>
            <a:ext cx="132778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Ocean</a:t>
            </a:r>
            <a:r>
              <a:rPr sz="1800" spc="-85" dirty="0">
                <a:latin typeface="Times New Roman"/>
                <a:cs typeface="Times New Roman"/>
              </a:rPr>
              <a:t> </a:t>
            </a:r>
            <a:r>
              <a:rPr sz="1800" dirty="0">
                <a:latin typeface="Times New Roman"/>
                <a:cs typeface="Times New Roman"/>
              </a:rPr>
              <a:t>surface</a:t>
            </a:r>
            <a:endParaRPr sz="1800">
              <a:latin typeface="Times New Roman"/>
              <a:cs typeface="Times New Roman"/>
            </a:endParaRPr>
          </a:p>
        </p:txBody>
      </p:sp>
      <p:sp>
        <p:nvSpPr>
          <p:cNvPr id="55" name="object 55"/>
          <p:cNvSpPr txBox="1"/>
          <p:nvPr/>
        </p:nvSpPr>
        <p:spPr>
          <a:xfrm>
            <a:off x="5566028" y="6046419"/>
            <a:ext cx="126492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Ocean</a:t>
            </a:r>
            <a:r>
              <a:rPr sz="1800" spc="-60" dirty="0">
                <a:latin typeface="Times New Roman"/>
                <a:cs typeface="Times New Roman"/>
              </a:rPr>
              <a:t> </a:t>
            </a:r>
            <a:r>
              <a:rPr sz="1800" dirty="0">
                <a:latin typeface="Times New Roman"/>
                <a:cs typeface="Times New Roman"/>
              </a:rPr>
              <a:t>depths</a:t>
            </a:r>
            <a:endParaRPr sz="1800">
              <a:latin typeface="Times New Roman"/>
              <a:cs typeface="Times New Roman"/>
            </a:endParaRPr>
          </a:p>
        </p:txBody>
      </p:sp>
      <p:sp>
        <p:nvSpPr>
          <p:cNvPr id="56" name="object 56"/>
          <p:cNvSpPr txBox="1"/>
          <p:nvPr/>
        </p:nvSpPr>
        <p:spPr>
          <a:xfrm>
            <a:off x="6404228" y="4064889"/>
            <a:ext cx="1315085"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Times New Roman"/>
                <a:cs typeface="Times New Roman"/>
              </a:rPr>
              <a:t>Direct</a:t>
            </a:r>
            <a:r>
              <a:rPr sz="1800" spc="-75" dirty="0">
                <a:latin typeface="Times New Roman"/>
                <a:cs typeface="Times New Roman"/>
              </a:rPr>
              <a:t> </a:t>
            </a:r>
            <a:r>
              <a:rPr sz="1800" dirty="0">
                <a:latin typeface="Times New Roman"/>
                <a:cs typeface="Times New Roman"/>
              </a:rPr>
              <a:t>contact </a:t>
            </a:r>
            <a:r>
              <a:rPr sz="1800" spc="-434" dirty="0">
                <a:latin typeface="Times New Roman"/>
                <a:cs typeface="Times New Roman"/>
              </a:rPr>
              <a:t> </a:t>
            </a:r>
            <a:r>
              <a:rPr sz="1800" dirty="0">
                <a:latin typeface="Times New Roman"/>
                <a:cs typeface="Times New Roman"/>
              </a:rPr>
              <a:t>condenser</a:t>
            </a:r>
            <a:endParaRPr sz="1800">
              <a:latin typeface="Times New Roman"/>
              <a:cs typeface="Times New Roman"/>
            </a:endParaRPr>
          </a:p>
        </p:txBody>
      </p:sp>
      <p:sp>
        <p:nvSpPr>
          <p:cNvPr id="57" name="object 57"/>
          <p:cNvSpPr txBox="1"/>
          <p:nvPr/>
        </p:nvSpPr>
        <p:spPr>
          <a:xfrm>
            <a:off x="5261228" y="4064889"/>
            <a:ext cx="1009650"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Times New Roman"/>
                <a:cs typeface="Times New Roman"/>
              </a:rPr>
              <a:t>Cold</a:t>
            </a:r>
            <a:r>
              <a:rPr sz="1800" spc="-85" dirty="0">
                <a:latin typeface="Times New Roman"/>
                <a:cs typeface="Times New Roman"/>
              </a:rPr>
              <a:t> </a:t>
            </a:r>
            <a:r>
              <a:rPr sz="1800" spc="-5" dirty="0">
                <a:latin typeface="Times New Roman"/>
                <a:cs typeface="Times New Roman"/>
              </a:rPr>
              <a:t>Deep </a:t>
            </a:r>
            <a:r>
              <a:rPr sz="1800" spc="-440" dirty="0">
                <a:latin typeface="Times New Roman"/>
                <a:cs typeface="Times New Roman"/>
              </a:rPr>
              <a:t> </a:t>
            </a:r>
            <a:r>
              <a:rPr sz="1800" dirty="0">
                <a:latin typeface="Times New Roman"/>
                <a:cs typeface="Times New Roman"/>
              </a:rPr>
              <a:t>water</a:t>
            </a:r>
            <a:endParaRPr sz="1800">
              <a:latin typeface="Times New Roman"/>
              <a:cs typeface="Times New Roman"/>
            </a:endParaRPr>
          </a:p>
        </p:txBody>
      </p:sp>
      <p:sp>
        <p:nvSpPr>
          <p:cNvPr id="58" name="object 58"/>
          <p:cNvSpPr txBox="1"/>
          <p:nvPr/>
        </p:nvSpPr>
        <p:spPr>
          <a:xfrm>
            <a:off x="535940" y="6427419"/>
            <a:ext cx="26924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Fig:</a:t>
            </a:r>
            <a:r>
              <a:rPr sz="1800" b="1" spc="-30" dirty="0">
                <a:latin typeface="Times New Roman"/>
                <a:cs typeface="Times New Roman"/>
              </a:rPr>
              <a:t> </a:t>
            </a:r>
            <a:r>
              <a:rPr sz="1800" dirty="0">
                <a:latin typeface="Times New Roman"/>
                <a:cs typeface="Times New Roman"/>
              </a:rPr>
              <a:t>Open</a:t>
            </a:r>
            <a:r>
              <a:rPr sz="1800" spc="-25" dirty="0">
                <a:latin typeface="Times New Roman"/>
                <a:cs typeface="Times New Roman"/>
              </a:rPr>
              <a:t> </a:t>
            </a:r>
            <a:r>
              <a:rPr sz="1800" spc="5" dirty="0">
                <a:latin typeface="Times New Roman"/>
                <a:cs typeface="Times New Roman"/>
              </a:rPr>
              <a:t>cycle</a:t>
            </a:r>
            <a:r>
              <a:rPr sz="1800" spc="-60" dirty="0">
                <a:latin typeface="Times New Roman"/>
                <a:cs typeface="Times New Roman"/>
              </a:rPr>
              <a:t> </a:t>
            </a:r>
            <a:r>
              <a:rPr sz="1800" dirty="0">
                <a:latin typeface="Times New Roman"/>
                <a:cs typeface="Times New Roman"/>
              </a:rPr>
              <a:t>OTEC</a:t>
            </a:r>
            <a:r>
              <a:rPr sz="1800" spc="-15" dirty="0">
                <a:latin typeface="Times New Roman"/>
                <a:cs typeface="Times New Roman"/>
              </a:rPr>
              <a:t> </a:t>
            </a:r>
            <a:r>
              <a:rPr sz="1800" dirty="0">
                <a:latin typeface="Times New Roman"/>
                <a:cs typeface="Times New Roman"/>
              </a:rPr>
              <a:t>Plant</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95</a:t>
            </a:r>
            <a:endParaRPr sz="1200">
              <a:latin typeface="Arial MT"/>
              <a:cs typeface="Arial MT"/>
            </a:endParaRPr>
          </a:p>
        </p:txBody>
      </p:sp>
      <p:sp>
        <p:nvSpPr>
          <p:cNvPr id="3" name="object 3"/>
          <p:cNvSpPr txBox="1">
            <a:spLocks noGrp="1"/>
          </p:cNvSpPr>
          <p:nvPr>
            <p:ph type="title"/>
          </p:nvPr>
        </p:nvSpPr>
        <p:spPr>
          <a:xfrm>
            <a:off x="154939" y="215595"/>
            <a:ext cx="173990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Times New Roman"/>
                <a:cs typeface="Times New Roman"/>
              </a:rPr>
              <a:t>Limi</a:t>
            </a:r>
            <a:r>
              <a:rPr sz="2400" b="1" spc="5" dirty="0">
                <a:latin typeface="Times New Roman"/>
                <a:cs typeface="Times New Roman"/>
              </a:rPr>
              <a:t>t</a:t>
            </a:r>
            <a:r>
              <a:rPr sz="2400" b="1" dirty="0">
                <a:latin typeface="Times New Roman"/>
                <a:cs typeface="Times New Roman"/>
              </a:rPr>
              <a:t>ations</a:t>
            </a:r>
            <a:r>
              <a:rPr sz="2400" b="1" spc="10" dirty="0">
                <a:latin typeface="Times New Roman"/>
                <a:cs typeface="Times New Roman"/>
              </a:rPr>
              <a:t>:</a:t>
            </a:r>
            <a:r>
              <a:rPr sz="2400" b="1" dirty="0">
                <a:latin typeface="Times New Roman"/>
                <a:cs typeface="Times New Roman"/>
              </a:rPr>
              <a:t>-</a:t>
            </a:r>
            <a:endParaRPr sz="2400">
              <a:latin typeface="Times New Roman"/>
              <a:cs typeface="Times New Roman"/>
            </a:endParaRPr>
          </a:p>
        </p:txBody>
      </p:sp>
      <p:sp>
        <p:nvSpPr>
          <p:cNvPr id="4" name="object 4"/>
          <p:cNvSpPr txBox="1"/>
          <p:nvPr/>
        </p:nvSpPr>
        <p:spPr>
          <a:xfrm>
            <a:off x="154939" y="594715"/>
            <a:ext cx="8826500" cy="5604510"/>
          </a:xfrm>
          <a:prstGeom prst="rect">
            <a:avLst/>
          </a:prstGeom>
        </p:spPr>
        <p:txBody>
          <a:bodyPr vert="horz" wrap="square" lIns="0" tIns="12700" rIns="0" bIns="0" rtlCol="0">
            <a:spAutoFit/>
          </a:bodyPr>
          <a:lstStyle/>
          <a:p>
            <a:pPr marL="12700" marR="319405">
              <a:lnSpc>
                <a:spcPct val="150000"/>
              </a:lnSpc>
              <a:spcBef>
                <a:spcPts val="100"/>
              </a:spcBef>
            </a:pPr>
            <a:r>
              <a:rPr sz="2000" dirty="0">
                <a:latin typeface="Times New Roman"/>
                <a:cs typeface="Times New Roman"/>
              </a:rPr>
              <a:t>OTEC plant</a:t>
            </a:r>
            <a:r>
              <a:rPr sz="2000" spc="-20" dirty="0">
                <a:latin typeface="Times New Roman"/>
                <a:cs typeface="Times New Roman"/>
              </a:rPr>
              <a:t> </a:t>
            </a:r>
            <a:r>
              <a:rPr sz="2000" dirty="0">
                <a:latin typeface="Times New Roman"/>
                <a:cs typeface="Times New Roman"/>
              </a:rPr>
              <a:t>set</a:t>
            </a:r>
            <a:r>
              <a:rPr sz="2000" spc="-15" dirty="0">
                <a:latin typeface="Times New Roman"/>
                <a:cs typeface="Times New Roman"/>
              </a:rPr>
              <a:t> </a:t>
            </a:r>
            <a:r>
              <a:rPr sz="2000" dirty="0">
                <a:latin typeface="Times New Roman"/>
                <a:cs typeface="Times New Roman"/>
              </a:rPr>
              <a:t>up</a:t>
            </a:r>
            <a:r>
              <a:rPr sz="2000" spc="-5" dirty="0">
                <a:latin typeface="Times New Roman"/>
                <a:cs typeface="Times New Roman"/>
              </a:rPr>
              <a:t> </a:t>
            </a:r>
            <a:r>
              <a:rPr sz="2000" dirty="0">
                <a:latin typeface="Times New Roman"/>
                <a:cs typeface="Times New Roman"/>
              </a:rPr>
              <a:t>for</a:t>
            </a:r>
            <a:r>
              <a:rPr sz="2000" spc="-15" dirty="0">
                <a:latin typeface="Times New Roman"/>
                <a:cs typeface="Times New Roman"/>
              </a:rPr>
              <a:t> </a:t>
            </a:r>
            <a:r>
              <a:rPr sz="2000" dirty="0">
                <a:latin typeface="Times New Roman"/>
                <a:cs typeface="Times New Roman"/>
              </a:rPr>
              <a:t>power</a:t>
            </a:r>
            <a:r>
              <a:rPr sz="2000" spc="-30" dirty="0">
                <a:latin typeface="Times New Roman"/>
                <a:cs typeface="Times New Roman"/>
              </a:rPr>
              <a:t> </a:t>
            </a:r>
            <a:r>
              <a:rPr sz="2000" dirty="0">
                <a:latin typeface="Times New Roman"/>
                <a:cs typeface="Times New Roman"/>
              </a:rPr>
              <a:t>generation</a:t>
            </a:r>
            <a:r>
              <a:rPr sz="2000" spc="-3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relatively</a:t>
            </a:r>
            <a:r>
              <a:rPr sz="2000" spc="-35" dirty="0">
                <a:latin typeface="Times New Roman"/>
                <a:cs typeface="Times New Roman"/>
              </a:rPr>
              <a:t> </a:t>
            </a:r>
            <a:r>
              <a:rPr sz="2000" dirty="0">
                <a:latin typeface="Times New Roman"/>
                <a:cs typeface="Times New Roman"/>
              </a:rPr>
              <a:t>expensive</a:t>
            </a:r>
            <a:r>
              <a:rPr sz="2000" spc="-35" dirty="0">
                <a:latin typeface="Times New Roman"/>
                <a:cs typeface="Times New Roman"/>
              </a:rPr>
              <a:t> </a:t>
            </a:r>
            <a:r>
              <a:rPr sz="2000" dirty="0">
                <a:latin typeface="Times New Roman"/>
                <a:cs typeface="Times New Roman"/>
              </a:rPr>
              <a:t>.</a:t>
            </a:r>
            <a:r>
              <a:rPr sz="2000" spc="-40" dirty="0">
                <a:latin typeface="Times New Roman"/>
                <a:cs typeface="Times New Roman"/>
              </a:rPr>
              <a:t> </a:t>
            </a:r>
            <a:r>
              <a:rPr sz="2000" dirty="0">
                <a:latin typeface="Times New Roman"/>
                <a:cs typeface="Times New Roman"/>
              </a:rPr>
              <a:t>Therefore</a:t>
            </a:r>
            <a:r>
              <a:rPr sz="2000" spc="-45" dirty="0">
                <a:latin typeface="Times New Roman"/>
                <a:cs typeface="Times New Roman"/>
              </a:rPr>
              <a:t> </a:t>
            </a:r>
            <a:r>
              <a:rPr sz="2000" dirty="0">
                <a:latin typeface="Times New Roman"/>
                <a:cs typeface="Times New Roman"/>
              </a:rPr>
              <a:t>it</a:t>
            </a:r>
            <a:r>
              <a:rPr sz="2000" spc="-10" dirty="0">
                <a:latin typeface="Times New Roman"/>
                <a:cs typeface="Times New Roman"/>
              </a:rPr>
              <a:t> </a:t>
            </a:r>
            <a:r>
              <a:rPr sz="2000" spc="-5" dirty="0">
                <a:latin typeface="Times New Roman"/>
                <a:cs typeface="Times New Roman"/>
              </a:rPr>
              <a:t>seems </a:t>
            </a:r>
            <a:r>
              <a:rPr sz="2000" spc="-484" dirty="0">
                <a:latin typeface="Times New Roman"/>
                <a:cs typeface="Times New Roman"/>
              </a:rPr>
              <a:t> </a:t>
            </a:r>
            <a:r>
              <a:rPr sz="2000" spc="-5" dirty="0">
                <a:latin typeface="Times New Roman"/>
                <a:cs typeface="Times New Roman"/>
              </a:rPr>
              <a:t>little</a:t>
            </a:r>
            <a:r>
              <a:rPr sz="2000" spc="-15" dirty="0">
                <a:latin typeface="Times New Roman"/>
                <a:cs typeface="Times New Roman"/>
              </a:rPr>
              <a:t> </a:t>
            </a:r>
            <a:r>
              <a:rPr sz="2000" dirty="0">
                <a:latin typeface="Times New Roman"/>
                <a:cs typeface="Times New Roman"/>
              </a:rPr>
              <a:t>chance</a:t>
            </a:r>
            <a:r>
              <a:rPr sz="2000" spc="-25" dirty="0">
                <a:latin typeface="Times New Roman"/>
                <a:cs typeface="Times New Roman"/>
              </a:rPr>
              <a:t> </a:t>
            </a:r>
            <a:r>
              <a:rPr sz="2000" dirty="0">
                <a:latin typeface="Times New Roman"/>
                <a:cs typeface="Times New Roman"/>
              </a:rPr>
              <a:t>for</a:t>
            </a:r>
            <a:r>
              <a:rPr sz="2000" spc="-30" dirty="0">
                <a:latin typeface="Times New Roman"/>
                <a:cs typeface="Times New Roman"/>
              </a:rPr>
              <a:t> </a:t>
            </a:r>
            <a:r>
              <a:rPr sz="2000" spc="-5" dirty="0">
                <a:latin typeface="Times New Roman"/>
                <a:cs typeface="Times New Roman"/>
              </a:rPr>
              <a:t>replacement</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power</a:t>
            </a:r>
            <a:r>
              <a:rPr sz="2000" spc="-30" dirty="0">
                <a:latin typeface="Times New Roman"/>
                <a:cs typeface="Times New Roman"/>
              </a:rPr>
              <a:t> </a:t>
            </a:r>
            <a:r>
              <a:rPr sz="2000" dirty="0">
                <a:latin typeface="Times New Roman"/>
                <a:cs typeface="Times New Roman"/>
              </a:rPr>
              <a:t>generation</a:t>
            </a:r>
            <a:r>
              <a:rPr sz="2000" spc="-30"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future.</a:t>
            </a:r>
            <a:endParaRPr sz="2000">
              <a:latin typeface="Times New Roman"/>
              <a:cs typeface="Times New Roman"/>
            </a:endParaRPr>
          </a:p>
          <a:p>
            <a:pPr marL="12700">
              <a:lnSpc>
                <a:spcPct val="100000"/>
              </a:lnSpc>
              <a:spcBef>
                <a:spcPts val="1340"/>
              </a:spcBef>
            </a:pPr>
            <a:r>
              <a:rPr sz="2400" b="1" dirty="0">
                <a:latin typeface="Times New Roman"/>
                <a:cs typeface="Times New Roman"/>
              </a:rPr>
              <a:t>Photovoltaics:</a:t>
            </a:r>
            <a:endParaRPr sz="2400">
              <a:latin typeface="Times New Roman"/>
              <a:cs typeface="Times New Roman"/>
            </a:endParaRPr>
          </a:p>
          <a:p>
            <a:pPr marL="329565" marR="347980" indent="-317500">
              <a:lnSpc>
                <a:spcPct val="150000"/>
              </a:lnSpc>
              <a:spcBef>
                <a:spcPts val="100"/>
              </a:spcBef>
              <a:buChar char="*"/>
              <a:tabLst>
                <a:tab pos="325120" algn="l"/>
                <a:tab pos="325755" algn="l"/>
              </a:tabLst>
            </a:pPr>
            <a:r>
              <a:rPr sz="2000" dirty="0">
                <a:latin typeface="Times New Roman"/>
                <a:cs typeface="Times New Roman"/>
              </a:rPr>
              <a:t>The use of </a:t>
            </a:r>
            <a:r>
              <a:rPr sz="2000" spc="-5" dirty="0">
                <a:latin typeface="Times New Roman"/>
                <a:cs typeface="Times New Roman"/>
              </a:rPr>
              <a:t>solar </a:t>
            </a:r>
            <a:r>
              <a:rPr sz="2000" dirty="0">
                <a:latin typeface="Times New Roman"/>
                <a:cs typeface="Times New Roman"/>
              </a:rPr>
              <a:t>power in the form of </a:t>
            </a:r>
            <a:r>
              <a:rPr sz="2000" spc="-5" dirty="0">
                <a:latin typeface="Times New Roman"/>
                <a:cs typeface="Times New Roman"/>
              </a:rPr>
              <a:t>electricity </a:t>
            </a:r>
            <a:r>
              <a:rPr sz="2000" dirty="0">
                <a:latin typeface="Times New Roman"/>
                <a:cs typeface="Times New Roman"/>
              </a:rPr>
              <a:t>is </a:t>
            </a:r>
            <a:r>
              <a:rPr sz="2000" spc="-5" dirty="0">
                <a:latin typeface="Times New Roman"/>
                <a:cs typeface="Times New Roman"/>
              </a:rPr>
              <a:t>called phototvoltaics. </a:t>
            </a:r>
            <a:r>
              <a:rPr sz="2000" dirty="0">
                <a:latin typeface="Times New Roman"/>
                <a:cs typeface="Times New Roman"/>
              </a:rPr>
              <a:t>The </a:t>
            </a:r>
            <a:r>
              <a:rPr sz="2000" spc="5" dirty="0">
                <a:latin typeface="Times New Roman"/>
                <a:cs typeface="Times New Roman"/>
              </a:rPr>
              <a:t> </a:t>
            </a:r>
            <a:r>
              <a:rPr sz="2000" dirty="0">
                <a:latin typeface="Times New Roman"/>
                <a:cs typeface="Times New Roman"/>
              </a:rPr>
              <a:t>photovoltaic</a:t>
            </a:r>
            <a:r>
              <a:rPr sz="2000" spc="-35" dirty="0">
                <a:latin typeface="Times New Roman"/>
                <a:cs typeface="Times New Roman"/>
              </a:rPr>
              <a:t> </a:t>
            </a:r>
            <a:r>
              <a:rPr sz="2000" dirty="0">
                <a:latin typeface="Times New Roman"/>
                <a:cs typeface="Times New Roman"/>
              </a:rPr>
              <a:t>process</a:t>
            </a:r>
            <a:r>
              <a:rPr sz="2000" spc="-15" dirty="0">
                <a:latin typeface="Times New Roman"/>
                <a:cs typeface="Times New Roman"/>
              </a:rPr>
              <a:t> </a:t>
            </a:r>
            <a:r>
              <a:rPr sz="2000" dirty="0">
                <a:latin typeface="Times New Roman"/>
                <a:cs typeface="Times New Roman"/>
              </a:rPr>
              <a:t>converts</a:t>
            </a:r>
            <a:r>
              <a:rPr sz="2000" spc="-35" dirty="0">
                <a:latin typeface="Times New Roman"/>
                <a:cs typeface="Times New Roman"/>
              </a:rPr>
              <a:t> </a:t>
            </a:r>
            <a:r>
              <a:rPr sz="2000" spc="-5" dirty="0">
                <a:latin typeface="Times New Roman"/>
                <a:cs typeface="Times New Roman"/>
              </a:rPr>
              <a:t>solar</a:t>
            </a:r>
            <a:r>
              <a:rPr sz="2000" dirty="0">
                <a:latin typeface="Times New Roman"/>
                <a:cs typeface="Times New Roman"/>
              </a:rPr>
              <a:t> </a:t>
            </a:r>
            <a:r>
              <a:rPr sz="2000" spc="-5" dirty="0">
                <a:latin typeface="Times New Roman"/>
                <a:cs typeface="Times New Roman"/>
              </a:rPr>
              <a:t>radiation</a:t>
            </a:r>
            <a:r>
              <a:rPr sz="2000" spc="-25" dirty="0">
                <a:latin typeface="Times New Roman"/>
                <a:cs typeface="Times New Roman"/>
              </a:rPr>
              <a:t> </a:t>
            </a:r>
            <a:r>
              <a:rPr sz="2000" dirty="0">
                <a:latin typeface="Times New Roman"/>
                <a:cs typeface="Times New Roman"/>
              </a:rPr>
              <a:t>into</a:t>
            </a:r>
            <a:r>
              <a:rPr sz="2000" spc="-5" dirty="0">
                <a:latin typeface="Times New Roman"/>
                <a:cs typeface="Times New Roman"/>
              </a:rPr>
              <a:t> electricity</a:t>
            </a:r>
            <a:r>
              <a:rPr sz="2000" spc="-20" dirty="0">
                <a:latin typeface="Times New Roman"/>
                <a:cs typeface="Times New Roman"/>
              </a:rPr>
              <a:t> </a:t>
            </a:r>
            <a:r>
              <a:rPr sz="2000" dirty="0">
                <a:latin typeface="Times New Roman"/>
                <a:cs typeface="Times New Roman"/>
              </a:rPr>
              <a:t>through</a:t>
            </a:r>
            <a:r>
              <a:rPr sz="2000" spc="-2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spc="-5" dirty="0">
                <a:latin typeface="Times New Roman"/>
                <a:cs typeface="Times New Roman"/>
              </a:rPr>
              <a:t>solar cell.</a:t>
            </a:r>
            <a:endParaRPr sz="2000">
              <a:latin typeface="Times New Roman"/>
              <a:cs typeface="Times New Roman"/>
            </a:endParaRPr>
          </a:p>
          <a:p>
            <a:pPr marL="329565" indent="-317500">
              <a:lnSpc>
                <a:spcPct val="100000"/>
              </a:lnSpc>
              <a:spcBef>
                <a:spcPts val="1200"/>
              </a:spcBef>
              <a:buChar char="*"/>
              <a:tabLst>
                <a:tab pos="329565" algn="l"/>
                <a:tab pos="330200" algn="l"/>
              </a:tabLst>
            </a:pPr>
            <a:r>
              <a:rPr sz="2000" dirty="0">
                <a:latin typeface="Times New Roman"/>
                <a:cs typeface="Times New Roman"/>
              </a:rPr>
              <a:t>Photovoltaic</a:t>
            </a:r>
            <a:r>
              <a:rPr sz="2000" spc="-40" dirty="0">
                <a:latin typeface="Times New Roman"/>
                <a:cs typeface="Times New Roman"/>
              </a:rPr>
              <a:t> </a:t>
            </a:r>
            <a:r>
              <a:rPr sz="2000" spc="-5" dirty="0">
                <a:latin typeface="Times New Roman"/>
                <a:cs typeface="Times New Roman"/>
              </a:rPr>
              <a:t>systems</a:t>
            </a:r>
            <a:r>
              <a:rPr sz="2000" spc="-10"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dirty="0">
                <a:latin typeface="Times New Roman"/>
                <a:cs typeface="Times New Roman"/>
              </a:rPr>
              <a:t>available</a:t>
            </a:r>
            <a:r>
              <a:rPr sz="2000" spc="-25"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range</a:t>
            </a:r>
            <a:r>
              <a:rPr sz="2000" spc="-1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5" dirty="0">
                <a:latin typeface="Times New Roman"/>
                <a:cs typeface="Times New Roman"/>
              </a:rPr>
              <a:t>milliwatts</a:t>
            </a:r>
            <a:r>
              <a:rPr sz="2000" spc="-1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spc="-5" dirty="0">
                <a:latin typeface="Times New Roman"/>
                <a:cs typeface="Times New Roman"/>
              </a:rPr>
              <a:t>megawatts.</a:t>
            </a:r>
            <a:endParaRPr sz="2000">
              <a:latin typeface="Times New Roman"/>
              <a:cs typeface="Times New Roman"/>
            </a:endParaRPr>
          </a:p>
          <a:p>
            <a:pPr marL="329565" marR="5080" indent="-317500">
              <a:lnSpc>
                <a:spcPct val="150000"/>
              </a:lnSpc>
              <a:spcBef>
                <a:spcPts val="5"/>
              </a:spcBef>
              <a:buChar char="*"/>
              <a:tabLst>
                <a:tab pos="329565" algn="l"/>
                <a:tab pos="330200" algn="l"/>
              </a:tabLst>
            </a:pPr>
            <a:r>
              <a:rPr sz="2000" dirty="0">
                <a:latin typeface="Times New Roman"/>
                <a:cs typeface="Times New Roman"/>
              </a:rPr>
              <a:t>Photovoltaic</a:t>
            </a:r>
            <a:r>
              <a:rPr sz="2000" spc="-40" dirty="0">
                <a:latin typeface="Times New Roman"/>
                <a:cs typeface="Times New Roman"/>
              </a:rPr>
              <a:t> </a:t>
            </a:r>
            <a:r>
              <a:rPr sz="2000" spc="-5" dirty="0">
                <a:latin typeface="Times New Roman"/>
                <a:cs typeface="Times New Roman"/>
              </a:rPr>
              <a:t>modules</a:t>
            </a:r>
            <a:r>
              <a:rPr sz="2000" spc="-20" dirty="0">
                <a:latin typeface="Times New Roman"/>
                <a:cs typeface="Times New Roman"/>
              </a:rPr>
              <a:t> </a:t>
            </a:r>
            <a:r>
              <a:rPr sz="2000" spc="-10" dirty="0">
                <a:latin typeface="Times New Roman"/>
                <a:cs typeface="Times New Roman"/>
              </a:rPr>
              <a:t>may</a:t>
            </a:r>
            <a:r>
              <a:rPr sz="2000" spc="10" dirty="0">
                <a:latin typeface="Times New Roman"/>
                <a:cs typeface="Times New Roman"/>
              </a:rPr>
              <a:t> </a:t>
            </a:r>
            <a:r>
              <a:rPr sz="2000" dirty="0">
                <a:latin typeface="Times New Roman"/>
                <a:cs typeface="Times New Roman"/>
              </a:rPr>
              <a:t>include</a:t>
            </a:r>
            <a:r>
              <a:rPr sz="2000" spc="-25" dirty="0">
                <a:latin typeface="Times New Roman"/>
                <a:cs typeface="Times New Roman"/>
              </a:rPr>
              <a:t> </a:t>
            </a:r>
            <a:r>
              <a:rPr sz="2000" dirty="0">
                <a:latin typeface="Times New Roman"/>
                <a:cs typeface="Times New Roman"/>
              </a:rPr>
              <a:t>mono-crystalline</a:t>
            </a:r>
            <a:r>
              <a:rPr sz="2000" spc="-35" dirty="0">
                <a:latin typeface="Times New Roman"/>
                <a:cs typeface="Times New Roman"/>
              </a:rPr>
              <a:t> </a:t>
            </a:r>
            <a:r>
              <a:rPr sz="2000" dirty="0">
                <a:latin typeface="Times New Roman"/>
                <a:cs typeface="Times New Roman"/>
              </a:rPr>
              <a:t>silicon,</a:t>
            </a:r>
            <a:r>
              <a:rPr sz="2000" spc="-25" dirty="0">
                <a:latin typeface="Times New Roman"/>
                <a:cs typeface="Times New Roman"/>
              </a:rPr>
              <a:t> </a:t>
            </a:r>
            <a:r>
              <a:rPr sz="2000" spc="-5" dirty="0">
                <a:latin typeface="Times New Roman"/>
                <a:cs typeface="Times New Roman"/>
              </a:rPr>
              <a:t>Polycrystalline</a:t>
            </a:r>
            <a:r>
              <a:rPr sz="2000" spc="-30" dirty="0">
                <a:latin typeface="Times New Roman"/>
                <a:cs typeface="Times New Roman"/>
              </a:rPr>
              <a:t> </a:t>
            </a:r>
            <a:r>
              <a:rPr sz="2000" dirty="0">
                <a:latin typeface="Times New Roman"/>
                <a:cs typeface="Times New Roman"/>
              </a:rPr>
              <a:t>silicon, </a:t>
            </a:r>
            <a:r>
              <a:rPr sz="2000" spc="-484" dirty="0">
                <a:latin typeface="Times New Roman"/>
                <a:cs typeface="Times New Roman"/>
              </a:rPr>
              <a:t> </a:t>
            </a:r>
            <a:r>
              <a:rPr sz="2000" dirty="0">
                <a:latin typeface="Times New Roman"/>
                <a:cs typeface="Times New Roman"/>
              </a:rPr>
              <a:t>amorphous </a:t>
            </a:r>
            <a:r>
              <a:rPr sz="2000" spc="-5" dirty="0">
                <a:latin typeface="Times New Roman"/>
                <a:cs typeface="Times New Roman"/>
              </a:rPr>
              <a:t>silicon </a:t>
            </a:r>
            <a:r>
              <a:rPr sz="2000" dirty="0">
                <a:latin typeface="Times New Roman"/>
                <a:cs typeface="Times New Roman"/>
              </a:rPr>
              <a:t>and </a:t>
            </a:r>
            <a:r>
              <a:rPr sz="2000" spc="-5" dirty="0">
                <a:latin typeface="Times New Roman"/>
                <a:cs typeface="Times New Roman"/>
              </a:rPr>
              <a:t>cadmium telluride </a:t>
            </a:r>
            <a:r>
              <a:rPr sz="2000" dirty="0">
                <a:latin typeface="Times New Roman"/>
                <a:cs typeface="Times New Roman"/>
              </a:rPr>
              <a:t>and copper indium </a:t>
            </a:r>
            <a:r>
              <a:rPr sz="2000" spc="-5" dirty="0">
                <a:latin typeface="Times New Roman"/>
                <a:cs typeface="Times New Roman"/>
              </a:rPr>
              <a:t>gallium </a:t>
            </a:r>
            <a:r>
              <a:rPr sz="2000" dirty="0">
                <a:latin typeface="Times New Roman"/>
                <a:cs typeface="Times New Roman"/>
              </a:rPr>
              <a:t>selenide/ </a:t>
            </a:r>
            <a:r>
              <a:rPr sz="2000" spc="5" dirty="0">
                <a:latin typeface="Times New Roman"/>
                <a:cs typeface="Times New Roman"/>
              </a:rPr>
              <a:t> </a:t>
            </a:r>
            <a:r>
              <a:rPr sz="2000" dirty="0">
                <a:latin typeface="Times New Roman"/>
                <a:cs typeface="Times New Roman"/>
              </a:rPr>
              <a:t>sulfide;</a:t>
            </a:r>
            <a:r>
              <a:rPr sz="2000" spc="-40" dirty="0">
                <a:latin typeface="Times New Roman"/>
                <a:cs typeface="Times New Roman"/>
              </a:rPr>
              <a:t> </a:t>
            </a:r>
            <a:r>
              <a:rPr sz="2000" spc="5" dirty="0">
                <a:latin typeface="Times New Roman"/>
                <a:cs typeface="Times New Roman"/>
              </a:rPr>
              <a:t>out</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these</a:t>
            </a:r>
            <a:r>
              <a:rPr sz="2000" spc="-10" dirty="0">
                <a:latin typeface="Times New Roman"/>
                <a:cs typeface="Times New Roman"/>
              </a:rPr>
              <a:t> </a:t>
            </a:r>
            <a:r>
              <a:rPr sz="2000" spc="-5" dirty="0">
                <a:latin typeface="Times New Roman"/>
                <a:cs typeface="Times New Roman"/>
              </a:rPr>
              <a:t>commonly</a:t>
            </a:r>
            <a:r>
              <a:rPr sz="2000" spc="-15" dirty="0">
                <a:latin typeface="Times New Roman"/>
                <a:cs typeface="Times New Roman"/>
              </a:rPr>
              <a:t> </a:t>
            </a:r>
            <a:r>
              <a:rPr sz="2000" dirty="0">
                <a:latin typeface="Times New Roman"/>
                <a:cs typeface="Times New Roman"/>
              </a:rPr>
              <a:t>used</a:t>
            </a:r>
            <a:r>
              <a:rPr sz="2000" spc="-10" dirty="0">
                <a:latin typeface="Times New Roman"/>
                <a:cs typeface="Times New Roman"/>
              </a:rPr>
              <a:t> </a:t>
            </a:r>
            <a:r>
              <a:rPr sz="2000" spc="-5" dirty="0">
                <a:latin typeface="Times New Roman"/>
                <a:cs typeface="Times New Roman"/>
              </a:rPr>
              <a:t>modules</a:t>
            </a:r>
            <a:r>
              <a:rPr sz="2000" spc="-20"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spc="-5" dirty="0">
                <a:latin typeface="Times New Roman"/>
                <a:cs typeface="Times New Roman"/>
              </a:rPr>
              <a:t>polycrystalline</a:t>
            </a:r>
            <a:r>
              <a:rPr sz="2000" spc="-35" dirty="0">
                <a:latin typeface="Times New Roman"/>
                <a:cs typeface="Times New Roman"/>
              </a:rPr>
              <a:t> </a:t>
            </a:r>
            <a:r>
              <a:rPr sz="2000" spc="-5" dirty="0">
                <a:latin typeface="Times New Roman"/>
                <a:cs typeface="Times New Roman"/>
              </a:rPr>
              <a:t>silicon</a:t>
            </a:r>
            <a:endParaRPr sz="2000">
              <a:latin typeface="Times New Roman"/>
              <a:cs typeface="Times New Roman"/>
            </a:endParaRPr>
          </a:p>
          <a:p>
            <a:pPr marL="329565">
              <a:lnSpc>
                <a:spcPct val="100000"/>
              </a:lnSpc>
              <a:spcBef>
                <a:spcPts val="1200"/>
              </a:spcBef>
            </a:pPr>
            <a:r>
              <a:rPr sz="2000" dirty="0">
                <a:latin typeface="Times New Roman"/>
                <a:cs typeface="Times New Roman"/>
              </a:rPr>
              <a:t>solar</a:t>
            </a:r>
            <a:r>
              <a:rPr sz="2000" spc="-30" dirty="0">
                <a:latin typeface="Times New Roman"/>
                <a:cs typeface="Times New Roman"/>
              </a:rPr>
              <a:t> </a:t>
            </a:r>
            <a:r>
              <a:rPr sz="2000" spc="-5" dirty="0">
                <a:latin typeface="Times New Roman"/>
                <a:cs typeface="Times New Roman"/>
              </a:rPr>
              <a:t>cells</a:t>
            </a:r>
            <a:r>
              <a:rPr sz="2000" spc="-15" dirty="0">
                <a:latin typeface="Times New Roman"/>
                <a:cs typeface="Times New Roman"/>
              </a:rPr>
              <a:t> </a:t>
            </a:r>
            <a:r>
              <a:rPr sz="2000" dirty="0">
                <a:latin typeface="Times New Roman"/>
                <a:cs typeface="Times New Roman"/>
              </a:rPr>
              <a:t>or</a:t>
            </a:r>
            <a:r>
              <a:rPr sz="2000" spc="-15" dirty="0">
                <a:latin typeface="Times New Roman"/>
                <a:cs typeface="Times New Roman"/>
              </a:rPr>
              <a:t> </a:t>
            </a:r>
            <a:r>
              <a:rPr sz="2000" dirty="0">
                <a:latin typeface="Times New Roman"/>
                <a:cs typeface="Times New Roman"/>
              </a:rPr>
              <a:t>thin</a:t>
            </a:r>
            <a:r>
              <a:rPr sz="2000" spc="-15" dirty="0">
                <a:latin typeface="Times New Roman"/>
                <a:cs typeface="Times New Roman"/>
              </a:rPr>
              <a:t> </a:t>
            </a:r>
            <a:r>
              <a:rPr sz="2000" dirty="0">
                <a:latin typeface="Times New Roman"/>
                <a:cs typeface="Times New Roman"/>
              </a:rPr>
              <a:t>film</a:t>
            </a:r>
            <a:r>
              <a:rPr sz="2000" spc="-25" dirty="0">
                <a:latin typeface="Times New Roman"/>
                <a:cs typeface="Times New Roman"/>
              </a:rPr>
              <a:t> </a:t>
            </a:r>
            <a:r>
              <a:rPr sz="2000" dirty="0">
                <a:latin typeface="Times New Roman"/>
                <a:cs typeface="Times New Roman"/>
              </a:rPr>
              <a:t>amorphous</a:t>
            </a:r>
            <a:r>
              <a:rPr sz="2000" spc="-45" dirty="0">
                <a:latin typeface="Times New Roman"/>
                <a:cs typeface="Times New Roman"/>
              </a:rPr>
              <a:t> </a:t>
            </a:r>
            <a:r>
              <a:rPr sz="2000" spc="-5" dirty="0">
                <a:latin typeface="Times New Roman"/>
                <a:cs typeface="Times New Roman"/>
              </a:rPr>
              <a:t>silicon</a:t>
            </a:r>
            <a:r>
              <a:rPr sz="2000" spc="-30" dirty="0">
                <a:latin typeface="Times New Roman"/>
                <a:cs typeface="Times New Roman"/>
              </a:rPr>
              <a:t> </a:t>
            </a:r>
            <a:r>
              <a:rPr sz="2000" spc="-5" dirty="0">
                <a:latin typeface="Times New Roman"/>
                <a:cs typeface="Times New Roman"/>
              </a:rPr>
              <a:t>cells.</a:t>
            </a:r>
            <a:endParaRPr sz="2000">
              <a:latin typeface="Times New Roman"/>
              <a:cs typeface="Times New Roman"/>
            </a:endParaRPr>
          </a:p>
          <a:p>
            <a:pPr marL="329565" indent="-317500">
              <a:lnSpc>
                <a:spcPct val="100000"/>
              </a:lnSpc>
              <a:spcBef>
                <a:spcPts val="1200"/>
              </a:spcBef>
              <a:buChar char="*"/>
              <a:tabLst>
                <a:tab pos="329565" algn="l"/>
                <a:tab pos="330200" algn="l"/>
              </a:tabLst>
            </a:pPr>
            <a:r>
              <a:rPr sz="2000" spc="-5" dirty="0">
                <a:latin typeface="Times New Roman"/>
                <a:cs typeface="Times New Roman"/>
              </a:rPr>
              <a:t>Mono-crystalline</a:t>
            </a:r>
            <a:r>
              <a:rPr sz="2000" spc="-30" dirty="0">
                <a:latin typeface="Times New Roman"/>
                <a:cs typeface="Times New Roman"/>
              </a:rPr>
              <a:t> </a:t>
            </a:r>
            <a:r>
              <a:rPr sz="2000" spc="-5" dirty="0">
                <a:latin typeface="Times New Roman"/>
                <a:cs typeface="Times New Roman"/>
              </a:rPr>
              <a:t>silicon</a:t>
            </a:r>
            <a:r>
              <a:rPr sz="2000" spc="-15" dirty="0">
                <a:latin typeface="Times New Roman"/>
                <a:cs typeface="Times New Roman"/>
              </a:rPr>
              <a:t> </a:t>
            </a:r>
            <a:r>
              <a:rPr sz="2000" dirty="0">
                <a:latin typeface="Times New Roman"/>
                <a:cs typeface="Times New Roman"/>
              </a:rPr>
              <a:t>is used</a:t>
            </a:r>
            <a:r>
              <a:rPr sz="2000" spc="-5" dirty="0">
                <a:latin typeface="Times New Roman"/>
                <a:cs typeface="Times New Roman"/>
              </a:rPr>
              <a:t> </a:t>
            </a:r>
            <a:r>
              <a:rPr sz="2000" dirty="0">
                <a:latin typeface="Times New Roman"/>
                <a:cs typeface="Times New Roman"/>
              </a:rPr>
              <a:t>for</a:t>
            </a:r>
            <a:r>
              <a:rPr sz="2000" spc="-5" dirty="0">
                <a:latin typeface="Times New Roman"/>
                <a:cs typeface="Times New Roman"/>
              </a:rPr>
              <a:t> </a:t>
            </a:r>
            <a:r>
              <a:rPr sz="2000" dirty="0">
                <a:latin typeface="Times New Roman"/>
                <a:cs typeface="Times New Roman"/>
              </a:rPr>
              <a:t>space</a:t>
            </a:r>
            <a:r>
              <a:rPr sz="2000" spc="-10" dirty="0">
                <a:latin typeface="Times New Roman"/>
                <a:cs typeface="Times New Roman"/>
              </a:rPr>
              <a:t> </a:t>
            </a:r>
            <a:r>
              <a:rPr sz="2000" dirty="0">
                <a:latin typeface="Times New Roman"/>
                <a:cs typeface="Times New Roman"/>
              </a:rPr>
              <a:t>applications</a:t>
            </a:r>
            <a:r>
              <a:rPr sz="2000" spc="-35" dirty="0">
                <a:latin typeface="Times New Roman"/>
                <a:cs typeface="Times New Roman"/>
              </a:rPr>
              <a:t> </a:t>
            </a:r>
            <a:r>
              <a:rPr sz="2000" dirty="0">
                <a:latin typeface="Times New Roman"/>
                <a:cs typeface="Times New Roman"/>
              </a:rPr>
              <a:t>or </a:t>
            </a:r>
            <a:r>
              <a:rPr sz="2000" spc="-5" dirty="0">
                <a:latin typeface="Times New Roman"/>
                <a:cs typeface="Times New Roman"/>
              </a:rPr>
              <a:t>automobile</a:t>
            </a:r>
            <a:r>
              <a:rPr sz="2000" spc="-15" dirty="0">
                <a:latin typeface="Times New Roman"/>
                <a:cs typeface="Times New Roman"/>
              </a:rPr>
              <a:t> </a:t>
            </a:r>
            <a:r>
              <a:rPr sz="2000" spc="-5" dirty="0">
                <a:latin typeface="Times New Roman"/>
                <a:cs typeface="Times New Roman"/>
              </a:rPr>
              <a:t>vehicles.</a:t>
            </a:r>
            <a:endParaRPr sz="2000">
              <a:latin typeface="Times New Roman"/>
              <a:cs typeface="Times New Roman"/>
            </a:endParaRPr>
          </a:p>
          <a:p>
            <a:pPr marL="329565" indent="-317500">
              <a:lnSpc>
                <a:spcPct val="100000"/>
              </a:lnSpc>
              <a:spcBef>
                <a:spcPts val="1200"/>
              </a:spcBef>
              <a:buChar char="*"/>
              <a:tabLst>
                <a:tab pos="329565" algn="l"/>
                <a:tab pos="330200" algn="l"/>
              </a:tabLst>
            </a:pPr>
            <a:r>
              <a:rPr sz="2000" dirty="0">
                <a:latin typeface="Times New Roman"/>
                <a:cs typeface="Times New Roman"/>
              </a:rPr>
              <a:t>Photovoltaic</a:t>
            </a:r>
            <a:r>
              <a:rPr sz="2000" spc="-40" dirty="0">
                <a:latin typeface="Times New Roman"/>
                <a:cs typeface="Times New Roman"/>
              </a:rPr>
              <a:t> </a:t>
            </a:r>
            <a:r>
              <a:rPr sz="2000" dirty="0">
                <a:latin typeface="Times New Roman"/>
                <a:cs typeface="Times New Roman"/>
              </a:rPr>
              <a:t>has</a:t>
            </a:r>
            <a:r>
              <a:rPr sz="2000" spc="-10" dirty="0">
                <a:latin typeface="Times New Roman"/>
                <a:cs typeface="Times New Roman"/>
              </a:rPr>
              <a:t> </a:t>
            </a:r>
            <a:r>
              <a:rPr sz="2000" dirty="0">
                <a:latin typeface="Times New Roman"/>
                <a:cs typeface="Times New Roman"/>
              </a:rPr>
              <a:t>gathered</a:t>
            </a:r>
            <a:r>
              <a:rPr sz="2000" spc="-30" dirty="0">
                <a:latin typeface="Times New Roman"/>
                <a:cs typeface="Times New Roman"/>
              </a:rPr>
              <a:t> </a:t>
            </a:r>
            <a:r>
              <a:rPr sz="2000" dirty="0">
                <a:latin typeface="Times New Roman"/>
                <a:cs typeface="Times New Roman"/>
              </a:rPr>
              <a:t>third</a:t>
            </a:r>
            <a:r>
              <a:rPr sz="2000" spc="-25" dirty="0">
                <a:latin typeface="Times New Roman"/>
                <a:cs typeface="Times New Roman"/>
              </a:rPr>
              <a:t> </a:t>
            </a:r>
            <a:r>
              <a:rPr sz="2000" dirty="0">
                <a:latin typeface="Times New Roman"/>
                <a:cs typeface="Times New Roman"/>
              </a:rPr>
              <a:t>position</a:t>
            </a:r>
            <a:r>
              <a:rPr sz="2000" spc="-40" dirty="0">
                <a:latin typeface="Times New Roman"/>
                <a:cs typeface="Times New Roman"/>
              </a:rPr>
              <a:t> </a:t>
            </a:r>
            <a:r>
              <a:rPr sz="2000" spc="-5" dirty="0">
                <a:latin typeface="Times New Roman"/>
                <a:cs typeface="Times New Roman"/>
              </a:rPr>
              <a:t>among</a:t>
            </a:r>
            <a:r>
              <a:rPr sz="2000" spc="5" dirty="0">
                <a:latin typeface="Times New Roman"/>
                <a:cs typeface="Times New Roman"/>
              </a:rPr>
              <a:t> </a:t>
            </a:r>
            <a:r>
              <a:rPr sz="2000" spc="-5" dirty="0">
                <a:latin typeface="Times New Roman"/>
                <a:cs typeface="Times New Roman"/>
              </a:rPr>
              <a:t>the</a:t>
            </a:r>
            <a:r>
              <a:rPr sz="2000" dirty="0">
                <a:latin typeface="Times New Roman"/>
                <a:cs typeface="Times New Roman"/>
              </a:rPr>
              <a:t> renewable</a:t>
            </a:r>
            <a:r>
              <a:rPr sz="2000" spc="-30" dirty="0">
                <a:latin typeface="Times New Roman"/>
                <a:cs typeface="Times New Roman"/>
              </a:rPr>
              <a:t> </a:t>
            </a:r>
            <a:r>
              <a:rPr sz="2000" spc="-5" dirty="0">
                <a:latin typeface="Times New Roman"/>
                <a:cs typeface="Times New Roman"/>
              </a:rPr>
              <a:t>energy</a:t>
            </a:r>
            <a:r>
              <a:rPr sz="2000" spc="-35" dirty="0">
                <a:latin typeface="Times New Roman"/>
                <a:cs typeface="Times New Roman"/>
              </a:rPr>
              <a:t> </a:t>
            </a:r>
            <a:r>
              <a:rPr sz="2000" dirty="0">
                <a:latin typeface="Times New Roman"/>
                <a:cs typeface="Times New Roman"/>
              </a:rPr>
              <a:t>sources</a:t>
            </a:r>
            <a:r>
              <a:rPr sz="2000" spc="-30" dirty="0">
                <a:latin typeface="Times New Roman"/>
                <a:cs typeface="Times New Roman"/>
              </a:rPr>
              <a:t> </a:t>
            </a:r>
            <a:r>
              <a:rPr sz="2000" dirty="0">
                <a:latin typeface="Times New Roman"/>
                <a:cs typeface="Times New Roman"/>
              </a:rPr>
              <a:t>of</a:t>
            </a:r>
            <a:endParaRPr sz="2000">
              <a:latin typeface="Times New Roman"/>
              <a:cs typeface="Times New Roman"/>
            </a:endParaRPr>
          </a:p>
        </p:txBody>
      </p:sp>
      <p:sp>
        <p:nvSpPr>
          <p:cNvPr id="5" name="object 5"/>
          <p:cNvSpPr txBox="1"/>
          <p:nvPr/>
        </p:nvSpPr>
        <p:spPr>
          <a:xfrm>
            <a:off x="471931" y="6325311"/>
            <a:ext cx="452310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their</a:t>
            </a:r>
            <a:r>
              <a:rPr sz="2000" spc="-30" dirty="0">
                <a:latin typeface="Times New Roman"/>
                <a:cs typeface="Times New Roman"/>
              </a:rPr>
              <a:t> </a:t>
            </a:r>
            <a:r>
              <a:rPr sz="2000" dirty="0">
                <a:latin typeface="Times New Roman"/>
                <a:cs typeface="Times New Roman"/>
              </a:rPr>
              <a:t>global</a:t>
            </a:r>
            <a:r>
              <a:rPr sz="2000" spc="-40" dirty="0">
                <a:latin typeface="Times New Roman"/>
                <a:cs typeface="Times New Roman"/>
              </a:rPr>
              <a:t> </a:t>
            </a:r>
            <a:r>
              <a:rPr sz="2000" dirty="0">
                <a:latin typeface="Times New Roman"/>
                <a:cs typeface="Times New Roman"/>
              </a:rPr>
              <a:t>use</a:t>
            </a:r>
            <a:r>
              <a:rPr sz="2000" spc="-20" dirty="0">
                <a:latin typeface="Times New Roman"/>
                <a:cs typeface="Times New Roman"/>
              </a:rPr>
              <a:t> </a:t>
            </a:r>
            <a:r>
              <a:rPr sz="2000" dirty="0">
                <a:latin typeface="Times New Roman"/>
                <a:cs typeface="Times New Roman"/>
              </a:rPr>
              <a:t>after</a:t>
            </a:r>
            <a:r>
              <a:rPr sz="2000" spc="-25" dirty="0">
                <a:latin typeface="Times New Roman"/>
                <a:cs typeface="Times New Roman"/>
              </a:rPr>
              <a:t> </a:t>
            </a:r>
            <a:r>
              <a:rPr sz="2000" dirty="0">
                <a:latin typeface="Times New Roman"/>
                <a:cs typeface="Times New Roman"/>
              </a:rPr>
              <a:t>hydro</a:t>
            </a:r>
            <a:r>
              <a:rPr sz="2000" spc="-35" dirty="0">
                <a:latin typeface="Times New Roman"/>
                <a:cs typeface="Times New Roman"/>
              </a:rPr>
              <a:t> </a:t>
            </a:r>
            <a:r>
              <a:rPr sz="2000" dirty="0">
                <a:latin typeface="Times New Roman"/>
                <a:cs typeface="Times New Roman"/>
              </a:rPr>
              <a:t>and</a:t>
            </a:r>
            <a:r>
              <a:rPr sz="2000" spc="-20" dirty="0">
                <a:latin typeface="Times New Roman"/>
                <a:cs typeface="Times New Roman"/>
              </a:rPr>
              <a:t> </a:t>
            </a:r>
            <a:r>
              <a:rPr sz="2000" dirty="0">
                <a:latin typeface="Times New Roman"/>
                <a:cs typeface="Times New Roman"/>
              </a:rPr>
              <a:t>wind</a:t>
            </a:r>
            <a:r>
              <a:rPr sz="2000" spc="-15" dirty="0">
                <a:latin typeface="Times New Roman"/>
                <a:cs typeface="Times New Roman"/>
              </a:rPr>
              <a:t> power.</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95</a:t>
            </a:fld>
            <a:endParaRPr sz="1200">
              <a:latin typeface="Arial MT"/>
              <a:cs typeface="Arial MT"/>
            </a:endParaRPr>
          </a:p>
        </p:txBody>
      </p:sp>
      <p:sp>
        <p:nvSpPr>
          <p:cNvPr id="2" name="object 2"/>
          <p:cNvSpPr txBox="1">
            <a:spLocks noGrp="1"/>
          </p:cNvSpPr>
          <p:nvPr>
            <p:ph type="title"/>
          </p:nvPr>
        </p:nvSpPr>
        <p:spPr>
          <a:xfrm>
            <a:off x="110439" y="211328"/>
            <a:ext cx="392557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Solar</a:t>
            </a:r>
            <a:r>
              <a:rPr sz="2400" b="1" spc="-90" dirty="0">
                <a:latin typeface="Times New Roman"/>
                <a:cs typeface="Times New Roman"/>
              </a:rPr>
              <a:t> </a:t>
            </a:r>
            <a:r>
              <a:rPr sz="2400" b="1" spc="-5" dirty="0">
                <a:latin typeface="Times New Roman"/>
                <a:cs typeface="Times New Roman"/>
              </a:rPr>
              <a:t>Thermal</a:t>
            </a:r>
            <a:r>
              <a:rPr sz="2400" b="1" dirty="0">
                <a:latin typeface="Times New Roman"/>
                <a:cs typeface="Times New Roman"/>
              </a:rPr>
              <a:t> </a:t>
            </a:r>
            <a:r>
              <a:rPr sz="2400" b="1" spc="-5" dirty="0">
                <a:latin typeface="Times New Roman"/>
                <a:cs typeface="Times New Roman"/>
              </a:rPr>
              <a:t>Energy(STE):-</a:t>
            </a:r>
            <a:endParaRPr sz="2400">
              <a:latin typeface="Times New Roman"/>
              <a:cs typeface="Times New Roman"/>
            </a:endParaRPr>
          </a:p>
        </p:txBody>
      </p:sp>
      <p:sp>
        <p:nvSpPr>
          <p:cNvPr id="3" name="object 3"/>
          <p:cNvSpPr txBox="1"/>
          <p:nvPr/>
        </p:nvSpPr>
        <p:spPr>
          <a:xfrm>
            <a:off x="46939" y="636122"/>
            <a:ext cx="9099550" cy="4186554"/>
          </a:xfrm>
          <a:prstGeom prst="rect">
            <a:avLst/>
          </a:prstGeom>
        </p:spPr>
        <p:txBody>
          <a:bodyPr vert="horz" wrap="square" lIns="0" tIns="22860" rIns="0" bIns="0" rtlCol="0">
            <a:spAutoFit/>
          </a:bodyPr>
          <a:lstStyle/>
          <a:p>
            <a:pPr marL="393065" marR="479425" indent="-317500">
              <a:lnSpc>
                <a:spcPct val="153800"/>
              </a:lnSpc>
              <a:spcBef>
                <a:spcPts val="180"/>
              </a:spcBef>
              <a:buChar char="*"/>
              <a:tabLst>
                <a:tab pos="388620" algn="l"/>
                <a:tab pos="389255" algn="l"/>
              </a:tabLst>
            </a:pPr>
            <a:r>
              <a:rPr sz="2000" dirty="0">
                <a:latin typeface="Times New Roman"/>
                <a:cs typeface="Times New Roman"/>
              </a:rPr>
              <a:t>The </a:t>
            </a:r>
            <a:r>
              <a:rPr sz="2000" spc="-5" dirty="0">
                <a:latin typeface="Times New Roman"/>
                <a:cs typeface="Times New Roman"/>
              </a:rPr>
              <a:t>solar thermal energy </a:t>
            </a:r>
            <a:r>
              <a:rPr sz="2000" dirty="0">
                <a:latin typeface="Times New Roman"/>
                <a:cs typeface="Times New Roman"/>
              </a:rPr>
              <a:t>produces power from </a:t>
            </a:r>
            <a:r>
              <a:rPr sz="2000" spc="-5" dirty="0">
                <a:latin typeface="Times New Roman"/>
                <a:cs typeface="Times New Roman"/>
              </a:rPr>
              <a:t>thermal </a:t>
            </a:r>
            <a:r>
              <a:rPr sz="2000" dirty="0">
                <a:latin typeface="Times New Roman"/>
                <a:cs typeface="Times New Roman"/>
              </a:rPr>
              <a:t>devices (collector) by </a:t>
            </a:r>
            <a:r>
              <a:rPr sz="2000" spc="5" dirty="0">
                <a:latin typeface="Times New Roman"/>
                <a:cs typeface="Times New Roman"/>
              </a:rPr>
              <a:t> </a:t>
            </a:r>
            <a:r>
              <a:rPr sz="2000" dirty="0">
                <a:latin typeface="Times New Roman"/>
                <a:cs typeface="Times New Roman"/>
              </a:rPr>
              <a:t>convection</a:t>
            </a:r>
            <a:r>
              <a:rPr sz="2000" spc="-40" dirty="0">
                <a:latin typeface="Times New Roman"/>
                <a:cs typeface="Times New Roman"/>
              </a:rPr>
              <a:t> </a:t>
            </a:r>
            <a:r>
              <a:rPr sz="2000" dirty="0">
                <a:latin typeface="Times New Roman"/>
                <a:cs typeface="Times New Roman"/>
              </a:rPr>
              <a:t>process.</a:t>
            </a:r>
            <a:r>
              <a:rPr sz="2000" spc="-60" dirty="0">
                <a:latin typeface="Times New Roman"/>
                <a:cs typeface="Times New Roman"/>
              </a:rPr>
              <a:t> </a:t>
            </a:r>
            <a:r>
              <a:rPr sz="2000" dirty="0">
                <a:latin typeface="Times New Roman"/>
                <a:cs typeface="Times New Roman"/>
              </a:rPr>
              <a:t>There</a:t>
            </a:r>
            <a:r>
              <a:rPr sz="2000" spc="-10"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three</a:t>
            </a:r>
            <a:r>
              <a:rPr sz="2000" spc="-25" dirty="0">
                <a:latin typeface="Times New Roman"/>
                <a:cs typeface="Times New Roman"/>
              </a:rPr>
              <a:t> </a:t>
            </a:r>
            <a:r>
              <a:rPr sz="2000" spc="-5" dirty="0">
                <a:latin typeface="Times New Roman"/>
                <a:cs typeface="Times New Roman"/>
              </a:rPr>
              <a:t>types</a:t>
            </a:r>
            <a:r>
              <a:rPr sz="2000" dirty="0">
                <a:latin typeface="Times New Roman"/>
                <a:cs typeface="Times New Roman"/>
              </a:rPr>
              <a:t> of</a:t>
            </a:r>
            <a:r>
              <a:rPr sz="2000" spc="-5" dirty="0">
                <a:latin typeface="Times New Roman"/>
                <a:cs typeface="Times New Roman"/>
              </a:rPr>
              <a:t> </a:t>
            </a:r>
            <a:r>
              <a:rPr sz="2000" dirty="0">
                <a:latin typeface="Times New Roman"/>
                <a:cs typeface="Times New Roman"/>
              </a:rPr>
              <a:t>collectors</a:t>
            </a:r>
            <a:r>
              <a:rPr sz="2000" spc="-25" dirty="0">
                <a:latin typeface="Times New Roman"/>
                <a:cs typeface="Times New Roman"/>
              </a:rPr>
              <a:t> </a:t>
            </a:r>
            <a:r>
              <a:rPr sz="2000" dirty="0">
                <a:latin typeface="Times New Roman"/>
                <a:cs typeface="Times New Roman"/>
              </a:rPr>
              <a:t>based</a:t>
            </a:r>
            <a:r>
              <a:rPr sz="2000" spc="-10" dirty="0">
                <a:latin typeface="Times New Roman"/>
                <a:cs typeface="Times New Roman"/>
              </a:rPr>
              <a:t> </a:t>
            </a:r>
            <a:r>
              <a:rPr sz="2000" dirty="0">
                <a:latin typeface="Times New Roman"/>
                <a:cs typeface="Times New Roman"/>
              </a:rPr>
              <a:t>on</a:t>
            </a:r>
            <a:r>
              <a:rPr sz="2000" spc="-5" dirty="0">
                <a:latin typeface="Times New Roman"/>
                <a:cs typeface="Times New Roman"/>
              </a:rPr>
              <a:t> temperatures</a:t>
            </a:r>
            <a:r>
              <a:rPr sz="2000" spc="-20" dirty="0">
                <a:latin typeface="Times New Roman"/>
                <a:cs typeface="Times New Roman"/>
              </a:rPr>
              <a:t> </a:t>
            </a:r>
            <a:r>
              <a:rPr sz="2000" spc="-5" dirty="0">
                <a:latin typeface="Times New Roman"/>
                <a:cs typeface="Times New Roman"/>
              </a:rPr>
              <a:t>i.e. </a:t>
            </a:r>
            <a:r>
              <a:rPr sz="2000" spc="-484" dirty="0">
                <a:latin typeface="Times New Roman"/>
                <a:cs typeface="Times New Roman"/>
              </a:rPr>
              <a:t> </a:t>
            </a:r>
            <a:r>
              <a:rPr sz="2000" spc="-35" dirty="0">
                <a:latin typeface="Times New Roman"/>
                <a:cs typeface="Times New Roman"/>
              </a:rPr>
              <a:t>low,</a:t>
            </a:r>
            <a:r>
              <a:rPr sz="2000" dirty="0">
                <a:latin typeface="Times New Roman"/>
                <a:cs typeface="Times New Roman"/>
              </a:rPr>
              <a:t> </a:t>
            </a:r>
            <a:r>
              <a:rPr sz="2000" spc="-5" dirty="0">
                <a:latin typeface="Times New Roman"/>
                <a:cs typeface="Times New Roman"/>
              </a:rPr>
              <a:t>medium</a:t>
            </a:r>
            <a:r>
              <a:rPr sz="2000" spc="-15" dirty="0">
                <a:latin typeface="Times New Roman"/>
                <a:cs typeface="Times New Roman"/>
              </a:rPr>
              <a:t> </a:t>
            </a:r>
            <a:r>
              <a:rPr sz="2000" dirty="0">
                <a:latin typeface="Times New Roman"/>
                <a:cs typeface="Times New Roman"/>
              </a:rPr>
              <a:t>and high</a:t>
            </a:r>
            <a:r>
              <a:rPr sz="2000" spc="-25" dirty="0">
                <a:latin typeface="Times New Roman"/>
                <a:cs typeface="Times New Roman"/>
              </a:rPr>
              <a:t> </a:t>
            </a:r>
            <a:r>
              <a:rPr sz="2000" spc="-5" dirty="0">
                <a:latin typeface="Times New Roman"/>
                <a:cs typeface="Times New Roman"/>
              </a:rPr>
              <a:t>temperatures.</a:t>
            </a:r>
            <a:endParaRPr sz="2000">
              <a:latin typeface="Times New Roman"/>
              <a:cs typeface="Times New Roman"/>
            </a:endParaRPr>
          </a:p>
          <a:p>
            <a:pPr marL="393065" marR="184785" indent="-317500">
              <a:lnSpc>
                <a:spcPct val="150000"/>
              </a:lnSpc>
              <a:buChar char="*"/>
              <a:tabLst>
                <a:tab pos="393065" algn="l"/>
                <a:tab pos="393700" algn="l"/>
              </a:tabLst>
            </a:pPr>
            <a:r>
              <a:rPr sz="2000" dirty="0">
                <a:latin typeface="Times New Roman"/>
                <a:cs typeface="Times New Roman"/>
              </a:rPr>
              <a:t>Low </a:t>
            </a:r>
            <a:r>
              <a:rPr sz="2000" spc="-5" dirty="0">
                <a:latin typeface="Times New Roman"/>
                <a:cs typeface="Times New Roman"/>
              </a:rPr>
              <a:t>temperature</a:t>
            </a:r>
            <a:r>
              <a:rPr sz="2000" spc="-25" dirty="0">
                <a:latin typeface="Times New Roman"/>
                <a:cs typeface="Times New Roman"/>
              </a:rPr>
              <a:t> </a:t>
            </a:r>
            <a:r>
              <a:rPr sz="2000" dirty="0">
                <a:latin typeface="Times New Roman"/>
                <a:cs typeface="Times New Roman"/>
              </a:rPr>
              <a:t>collectors</a:t>
            </a:r>
            <a:r>
              <a:rPr sz="2000" spc="-45"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used</a:t>
            </a:r>
            <a:r>
              <a:rPr sz="2000" spc="-15" dirty="0">
                <a:latin typeface="Times New Roman"/>
                <a:cs typeface="Times New Roman"/>
              </a:rPr>
              <a:t> </a:t>
            </a:r>
            <a:r>
              <a:rPr sz="2000" dirty="0">
                <a:latin typeface="Times New Roman"/>
                <a:cs typeface="Times New Roman"/>
              </a:rPr>
              <a:t>for</a:t>
            </a:r>
            <a:r>
              <a:rPr sz="2000" spc="-30" dirty="0">
                <a:latin typeface="Times New Roman"/>
                <a:cs typeface="Times New Roman"/>
              </a:rPr>
              <a:t> </a:t>
            </a:r>
            <a:r>
              <a:rPr sz="2000" dirty="0">
                <a:latin typeface="Times New Roman"/>
                <a:cs typeface="Times New Roman"/>
              </a:rPr>
              <a:t>residential</a:t>
            </a:r>
            <a:r>
              <a:rPr sz="2000" spc="-35" dirty="0">
                <a:latin typeface="Times New Roman"/>
                <a:cs typeface="Times New Roman"/>
              </a:rPr>
              <a:t> </a:t>
            </a:r>
            <a:r>
              <a:rPr sz="2000" dirty="0">
                <a:latin typeface="Times New Roman"/>
                <a:cs typeface="Times New Roman"/>
              </a:rPr>
              <a:t>heating</a:t>
            </a:r>
            <a:r>
              <a:rPr sz="2000" spc="-25" dirty="0">
                <a:latin typeface="Times New Roman"/>
                <a:cs typeface="Times New Roman"/>
              </a:rPr>
              <a:t> </a:t>
            </a:r>
            <a:r>
              <a:rPr sz="2000" dirty="0">
                <a:latin typeface="Times New Roman"/>
                <a:cs typeface="Times New Roman"/>
              </a:rPr>
              <a:t>purposes</a:t>
            </a:r>
            <a:r>
              <a:rPr sz="2000" spc="-45" dirty="0">
                <a:latin typeface="Times New Roman"/>
                <a:cs typeface="Times New Roman"/>
              </a:rPr>
              <a:t> </a:t>
            </a:r>
            <a:r>
              <a:rPr sz="2000" spc="-5" dirty="0">
                <a:latin typeface="Times New Roman"/>
                <a:cs typeface="Times New Roman"/>
              </a:rPr>
              <a:t>like</a:t>
            </a:r>
            <a:r>
              <a:rPr sz="2000" spc="5" dirty="0">
                <a:latin typeface="Times New Roman"/>
                <a:cs typeface="Times New Roman"/>
              </a:rPr>
              <a:t> </a:t>
            </a:r>
            <a:r>
              <a:rPr sz="2000" spc="-5" dirty="0">
                <a:latin typeface="Times New Roman"/>
                <a:cs typeface="Times New Roman"/>
              </a:rPr>
              <a:t>swimming </a:t>
            </a:r>
            <a:r>
              <a:rPr sz="2000" spc="-484" dirty="0">
                <a:latin typeface="Times New Roman"/>
                <a:cs typeface="Times New Roman"/>
              </a:rPr>
              <a:t> </a:t>
            </a:r>
            <a:r>
              <a:rPr sz="2000" dirty="0">
                <a:latin typeface="Times New Roman"/>
                <a:cs typeface="Times New Roman"/>
              </a:rPr>
              <a:t>pools</a:t>
            </a:r>
            <a:r>
              <a:rPr sz="2000" spc="-40" dirty="0">
                <a:latin typeface="Times New Roman"/>
                <a:cs typeface="Times New Roman"/>
              </a:rPr>
              <a:t> </a:t>
            </a:r>
            <a:r>
              <a:rPr sz="2000" dirty="0">
                <a:latin typeface="Times New Roman"/>
                <a:cs typeface="Times New Roman"/>
              </a:rPr>
              <a:t>and for</a:t>
            </a:r>
            <a:r>
              <a:rPr sz="2000" spc="-30" dirty="0">
                <a:latin typeface="Times New Roman"/>
                <a:cs typeface="Times New Roman"/>
              </a:rPr>
              <a:t> </a:t>
            </a:r>
            <a:r>
              <a:rPr sz="2000" dirty="0">
                <a:latin typeface="Times New Roman"/>
                <a:cs typeface="Times New Roman"/>
              </a:rPr>
              <a:t>drying.</a:t>
            </a:r>
            <a:endParaRPr sz="2000">
              <a:latin typeface="Times New Roman"/>
              <a:cs typeface="Times New Roman"/>
            </a:endParaRPr>
          </a:p>
          <a:p>
            <a:pPr marL="393065" marR="288290" indent="-317500">
              <a:lnSpc>
                <a:spcPct val="150000"/>
              </a:lnSpc>
              <a:spcBef>
                <a:spcPts val="5"/>
              </a:spcBef>
              <a:buChar char="*"/>
              <a:tabLst>
                <a:tab pos="393065" algn="l"/>
                <a:tab pos="393700" algn="l"/>
              </a:tabLst>
            </a:pPr>
            <a:r>
              <a:rPr sz="2000" dirty="0">
                <a:latin typeface="Times New Roman"/>
                <a:cs typeface="Times New Roman"/>
              </a:rPr>
              <a:t>Medium</a:t>
            </a:r>
            <a:r>
              <a:rPr sz="2000" spc="-25" dirty="0">
                <a:latin typeface="Times New Roman"/>
                <a:cs typeface="Times New Roman"/>
              </a:rPr>
              <a:t> </a:t>
            </a:r>
            <a:r>
              <a:rPr sz="2000" spc="-5" dirty="0">
                <a:latin typeface="Times New Roman"/>
                <a:cs typeface="Times New Roman"/>
              </a:rPr>
              <a:t>temperature</a:t>
            </a:r>
            <a:r>
              <a:rPr sz="2000" spc="-30" dirty="0">
                <a:latin typeface="Times New Roman"/>
                <a:cs typeface="Times New Roman"/>
              </a:rPr>
              <a:t> </a:t>
            </a:r>
            <a:r>
              <a:rPr sz="2000" dirty="0">
                <a:latin typeface="Times New Roman"/>
                <a:cs typeface="Times New Roman"/>
              </a:rPr>
              <a:t>collectors</a:t>
            </a:r>
            <a:r>
              <a:rPr sz="2000" spc="-40"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advance</a:t>
            </a:r>
            <a:r>
              <a:rPr sz="2000" spc="-15" dirty="0">
                <a:latin typeface="Times New Roman"/>
                <a:cs typeface="Times New Roman"/>
              </a:rPr>
              <a:t> </a:t>
            </a:r>
            <a:r>
              <a:rPr sz="2000" dirty="0">
                <a:latin typeface="Times New Roman"/>
                <a:cs typeface="Times New Roman"/>
              </a:rPr>
              <a:t>flat</a:t>
            </a:r>
            <a:r>
              <a:rPr sz="2000" spc="-25" dirty="0">
                <a:latin typeface="Times New Roman"/>
                <a:cs typeface="Times New Roman"/>
              </a:rPr>
              <a:t> </a:t>
            </a:r>
            <a:r>
              <a:rPr sz="2000" dirty="0">
                <a:latin typeface="Times New Roman"/>
                <a:cs typeface="Times New Roman"/>
              </a:rPr>
              <a:t>plate</a:t>
            </a:r>
            <a:r>
              <a:rPr sz="2000" spc="-10" dirty="0">
                <a:latin typeface="Times New Roman"/>
                <a:cs typeface="Times New Roman"/>
              </a:rPr>
              <a:t> </a:t>
            </a:r>
            <a:r>
              <a:rPr sz="2000" dirty="0">
                <a:latin typeface="Times New Roman"/>
                <a:cs typeface="Times New Roman"/>
              </a:rPr>
              <a:t>collectors</a:t>
            </a:r>
            <a:r>
              <a:rPr sz="2000" spc="-40" dirty="0">
                <a:latin typeface="Times New Roman"/>
                <a:cs typeface="Times New Roman"/>
              </a:rPr>
              <a:t> </a:t>
            </a:r>
            <a:r>
              <a:rPr sz="2000" dirty="0">
                <a:latin typeface="Times New Roman"/>
                <a:cs typeface="Times New Roman"/>
              </a:rPr>
              <a:t>where</a:t>
            </a:r>
            <a:r>
              <a:rPr sz="2000" spc="-15" dirty="0">
                <a:latin typeface="Times New Roman"/>
                <a:cs typeface="Times New Roman"/>
              </a:rPr>
              <a:t> </a:t>
            </a:r>
            <a:r>
              <a:rPr sz="2000" spc="-5" dirty="0">
                <a:latin typeface="Times New Roman"/>
                <a:cs typeface="Times New Roman"/>
              </a:rPr>
              <a:t>temperature </a:t>
            </a:r>
            <a:r>
              <a:rPr sz="2000" spc="-484" dirty="0">
                <a:latin typeface="Times New Roman"/>
                <a:cs typeface="Times New Roman"/>
              </a:rPr>
              <a:t> </a:t>
            </a:r>
            <a:r>
              <a:rPr sz="2000" dirty="0">
                <a:latin typeface="Times New Roman"/>
                <a:cs typeface="Times New Roman"/>
              </a:rPr>
              <a:t>range</a:t>
            </a:r>
            <a:r>
              <a:rPr sz="2000" spc="-1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around</a:t>
            </a:r>
            <a:r>
              <a:rPr sz="2000" spc="-40" dirty="0">
                <a:latin typeface="Times New Roman"/>
                <a:cs typeface="Times New Roman"/>
              </a:rPr>
              <a:t> </a:t>
            </a:r>
            <a:r>
              <a:rPr sz="2000" spc="10" dirty="0">
                <a:latin typeface="Times New Roman"/>
                <a:cs typeface="Times New Roman"/>
              </a:rPr>
              <a:t>100</a:t>
            </a:r>
            <a:r>
              <a:rPr sz="1950" spc="15" baseline="25641" dirty="0">
                <a:latin typeface="Times New Roman"/>
                <a:cs typeface="Times New Roman"/>
              </a:rPr>
              <a:t>0</a:t>
            </a:r>
            <a:r>
              <a:rPr sz="2000" spc="10" dirty="0">
                <a:latin typeface="Times New Roman"/>
                <a:cs typeface="Times New Roman"/>
              </a:rPr>
              <a:t>C</a:t>
            </a:r>
            <a:r>
              <a:rPr sz="2000" spc="-40" dirty="0">
                <a:latin typeface="Times New Roman"/>
                <a:cs typeface="Times New Roman"/>
              </a:rPr>
              <a:t> </a:t>
            </a:r>
            <a:r>
              <a:rPr sz="2000" dirty="0">
                <a:latin typeface="Times New Roman"/>
                <a:cs typeface="Times New Roman"/>
              </a:rPr>
              <a:t>or </a:t>
            </a:r>
            <a:r>
              <a:rPr sz="2000" spc="-5" dirty="0">
                <a:latin typeface="Times New Roman"/>
                <a:cs typeface="Times New Roman"/>
              </a:rPr>
              <a:t>more</a:t>
            </a:r>
            <a:r>
              <a:rPr sz="2000" spc="-10" dirty="0">
                <a:latin typeface="Times New Roman"/>
                <a:cs typeface="Times New Roman"/>
              </a:rPr>
              <a:t> </a:t>
            </a:r>
            <a:r>
              <a:rPr sz="2000" dirty="0">
                <a:latin typeface="Times New Roman"/>
                <a:cs typeface="Times New Roman"/>
              </a:rPr>
              <a:t>for</a:t>
            </a:r>
            <a:r>
              <a:rPr sz="2000" spc="-25" dirty="0">
                <a:latin typeface="Times New Roman"/>
                <a:cs typeface="Times New Roman"/>
              </a:rPr>
              <a:t> </a:t>
            </a:r>
            <a:r>
              <a:rPr sz="2000" dirty="0">
                <a:latin typeface="Times New Roman"/>
                <a:cs typeface="Times New Roman"/>
              </a:rPr>
              <a:t>residential</a:t>
            </a:r>
            <a:r>
              <a:rPr sz="2000" spc="-40" dirty="0">
                <a:latin typeface="Times New Roman"/>
                <a:cs typeface="Times New Roman"/>
              </a:rPr>
              <a:t> </a:t>
            </a:r>
            <a:r>
              <a:rPr sz="2000" dirty="0">
                <a:latin typeface="Times New Roman"/>
                <a:cs typeface="Times New Roman"/>
              </a:rPr>
              <a:t>or</a:t>
            </a:r>
            <a:r>
              <a:rPr sz="2000" spc="-15" dirty="0">
                <a:latin typeface="Times New Roman"/>
                <a:cs typeface="Times New Roman"/>
              </a:rPr>
              <a:t> </a:t>
            </a:r>
            <a:r>
              <a:rPr sz="2000" spc="-5" dirty="0">
                <a:latin typeface="Times New Roman"/>
                <a:cs typeface="Times New Roman"/>
              </a:rPr>
              <a:t>commercial</a:t>
            </a:r>
            <a:r>
              <a:rPr sz="2000" spc="-10" dirty="0">
                <a:latin typeface="Times New Roman"/>
                <a:cs typeface="Times New Roman"/>
              </a:rPr>
              <a:t> </a:t>
            </a:r>
            <a:r>
              <a:rPr sz="2000" dirty="0">
                <a:latin typeface="Times New Roman"/>
                <a:cs typeface="Times New Roman"/>
              </a:rPr>
              <a:t>heating.</a:t>
            </a:r>
            <a:endParaRPr sz="2000">
              <a:latin typeface="Times New Roman"/>
              <a:cs typeface="Times New Roman"/>
            </a:endParaRPr>
          </a:p>
          <a:p>
            <a:pPr marL="393065" indent="-317500">
              <a:lnSpc>
                <a:spcPct val="100000"/>
              </a:lnSpc>
              <a:spcBef>
                <a:spcPts val="1200"/>
              </a:spcBef>
              <a:buChar char="*"/>
              <a:tabLst>
                <a:tab pos="393065" algn="l"/>
                <a:tab pos="393700" algn="l"/>
              </a:tabLst>
            </a:pPr>
            <a:r>
              <a:rPr sz="2000" dirty="0">
                <a:latin typeface="Times New Roman"/>
                <a:cs typeface="Times New Roman"/>
              </a:rPr>
              <a:t>High</a:t>
            </a:r>
            <a:r>
              <a:rPr sz="2000" spc="-10" dirty="0">
                <a:latin typeface="Times New Roman"/>
                <a:cs typeface="Times New Roman"/>
              </a:rPr>
              <a:t> </a:t>
            </a:r>
            <a:r>
              <a:rPr sz="2000" spc="-5" dirty="0">
                <a:latin typeface="Times New Roman"/>
                <a:cs typeface="Times New Roman"/>
              </a:rPr>
              <a:t>temperature</a:t>
            </a:r>
            <a:r>
              <a:rPr sz="2000" spc="-20" dirty="0">
                <a:latin typeface="Times New Roman"/>
                <a:cs typeface="Times New Roman"/>
              </a:rPr>
              <a:t> </a:t>
            </a:r>
            <a:r>
              <a:rPr sz="2000" dirty="0">
                <a:latin typeface="Times New Roman"/>
                <a:cs typeface="Times New Roman"/>
              </a:rPr>
              <a:t>collectors</a:t>
            </a:r>
            <a:r>
              <a:rPr sz="2000" spc="-40"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usually</a:t>
            </a:r>
            <a:r>
              <a:rPr sz="2000" spc="-30" dirty="0">
                <a:latin typeface="Times New Roman"/>
                <a:cs typeface="Times New Roman"/>
              </a:rPr>
              <a:t> </a:t>
            </a:r>
            <a:r>
              <a:rPr sz="2000" spc="-5" dirty="0">
                <a:latin typeface="Times New Roman"/>
                <a:cs typeface="Times New Roman"/>
              </a:rPr>
              <a:t>employed</a:t>
            </a:r>
            <a:r>
              <a:rPr sz="2000" spc="5" dirty="0">
                <a:latin typeface="Times New Roman"/>
                <a:cs typeface="Times New Roman"/>
              </a:rPr>
              <a:t> </a:t>
            </a:r>
            <a:r>
              <a:rPr sz="2000" dirty="0">
                <a:latin typeface="Times New Roman"/>
                <a:cs typeface="Times New Roman"/>
              </a:rPr>
              <a:t>for</a:t>
            </a:r>
            <a:r>
              <a:rPr sz="2000" spc="-25" dirty="0">
                <a:latin typeface="Times New Roman"/>
                <a:cs typeface="Times New Roman"/>
              </a:rPr>
              <a:t> </a:t>
            </a:r>
            <a:r>
              <a:rPr sz="2000" spc="-5" dirty="0">
                <a:latin typeface="Times New Roman"/>
                <a:cs typeface="Times New Roman"/>
              </a:rPr>
              <a:t>solar</a:t>
            </a:r>
            <a:r>
              <a:rPr sz="2000" spc="-10" dirty="0">
                <a:latin typeface="Times New Roman"/>
                <a:cs typeface="Times New Roman"/>
              </a:rPr>
              <a:t> </a:t>
            </a:r>
            <a:r>
              <a:rPr sz="2000" dirty="0">
                <a:latin typeface="Times New Roman"/>
                <a:cs typeface="Times New Roman"/>
              </a:rPr>
              <a:t>power</a:t>
            </a:r>
            <a:r>
              <a:rPr sz="2000" spc="-25" dirty="0">
                <a:latin typeface="Times New Roman"/>
                <a:cs typeface="Times New Roman"/>
              </a:rPr>
              <a:t> </a:t>
            </a:r>
            <a:r>
              <a:rPr sz="2000" dirty="0">
                <a:latin typeface="Times New Roman"/>
                <a:cs typeface="Times New Roman"/>
              </a:rPr>
              <a:t>generation.</a:t>
            </a:r>
            <a:r>
              <a:rPr sz="2000" spc="-25" dirty="0">
                <a:latin typeface="Times New Roman"/>
                <a:cs typeface="Times New Roman"/>
              </a:rPr>
              <a:t> </a:t>
            </a:r>
            <a:r>
              <a:rPr sz="2000" dirty="0">
                <a:latin typeface="Times New Roman"/>
                <a:cs typeface="Times New Roman"/>
              </a:rPr>
              <a:t>STE</a:t>
            </a:r>
            <a:r>
              <a:rPr sz="2000" spc="-5" dirty="0">
                <a:latin typeface="Times New Roman"/>
                <a:cs typeface="Times New Roman"/>
              </a:rPr>
              <a:t> </a:t>
            </a:r>
            <a:r>
              <a:rPr sz="2000" dirty="0">
                <a:latin typeface="Times New Roman"/>
                <a:cs typeface="Times New Roman"/>
              </a:rPr>
              <a:t>is</a:t>
            </a:r>
            <a:endParaRPr sz="2000">
              <a:latin typeface="Times New Roman"/>
              <a:cs typeface="Times New Roman"/>
            </a:endParaRPr>
          </a:p>
          <a:p>
            <a:pPr marL="393065">
              <a:lnSpc>
                <a:spcPct val="100000"/>
              </a:lnSpc>
              <a:spcBef>
                <a:spcPts val="1200"/>
              </a:spcBef>
            </a:pPr>
            <a:r>
              <a:rPr sz="2000" spc="-5" dirty="0">
                <a:latin typeface="Times New Roman"/>
                <a:cs typeface="Times New Roman"/>
              </a:rPr>
              <a:t>much</a:t>
            </a:r>
            <a:r>
              <a:rPr sz="2000" spc="15" dirty="0">
                <a:latin typeface="Times New Roman"/>
                <a:cs typeface="Times New Roman"/>
              </a:rPr>
              <a:t> </a:t>
            </a:r>
            <a:r>
              <a:rPr sz="2000" spc="-5" dirty="0">
                <a:latin typeface="Times New Roman"/>
                <a:cs typeface="Times New Roman"/>
              </a:rPr>
              <a:t>more efficient</a:t>
            </a:r>
            <a:r>
              <a:rPr sz="2000" spc="-25" dirty="0">
                <a:latin typeface="Times New Roman"/>
                <a:cs typeface="Times New Roman"/>
              </a:rPr>
              <a:t> </a:t>
            </a:r>
            <a:r>
              <a:rPr sz="2000" dirty="0">
                <a:latin typeface="Times New Roman"/>
                <a:cs typeface="Times New Roman"/>
              </a:rPr>
              <a:t>than</a:t>
            </a:r>
            <a:r>
              <a:rPr sz="2000" spc="-10" dirty="0">
                <a:latin typeface="Times New Roman"/>
                <a:cs typeface="Times New Roman"/>
              </a:rPr>
              <a:t> </a:t>
            </a:r>
            <a:r>
              <a:rPr sz="2000" spc="-5" dirty="0">
                <a:latin typeface="Times New Roman"/>
                <a:cs typeface="Times New Roman"/>
              </a:rPr>
              <a:t>photovoltaics</a:t>
            </a:r>
            <a:r>
              <a:rPr sz="2000" spc="-25" dirty="0">
                <a:latin typeface="Times New Roman"/>
                <a:cs typeface="Times New Roman"/>
              </a:rPr>
              <a:t> </a:t>
            </a:r>
            <a:r>
              <a:rPr sz="2000" dirty="0">
                <a:latin typeface="Times New Roman"/>
                <a:cs typeface="Times New Roman"/>
              </a:rPr>
              <a:t>especially</a:t>
            </a:r>
            <a:r>
              <a:rPr sz="2000" spc="-25" dirty="0">
                <a:latin typeface="Times New Roman"/>
                <a:cs typeface="Times New Roman"/>
              </a:rPr>
              <a:t> </a:t>
            </a:r>
            <a:r>
              <a:rPr sz="2000" dirty="0">
                <a:latin typeface="Times New Roman"/>
                <a:cs typeface="Times New Roman"/>
              </a:rPr>
              <a:t>for</a:t>
            </a:r>
            <a:r>
              <a:rPr sz="2000" spc="-15" dirty="0">
                <a:latin typeface="Times New Roman"/>
                <a:cs typeface="Times New Roman"/>
              </a:rPr>
              <a:t> </a:t>
            </a:r>
            <a:r>
              <a:rPr sz="2000" dirty="0">
                <a:latin typeface="Times New Roman"/>
                <a:cs typeface="Times New Roman"/>
              </a:rPr>
              <a:t>heat</a:t>
            </a:r>
            <a:r>
              <a:rPr sz="2000" spc="-5" dirty="0">
                <a:latin typeface="Times New Roman"/>
                <a:cs typeface="Times New Roman"/>
              </a:rPr>
              <a:t> applications.</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6318" y="6445541"/>
            <a:ext cx="247015"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pPr marL="38100">
                <a:lnSpc>
                  <a:spcPts val="1430"/>
                </a:lnSpc>
              </a:pPr>
              <a:t>96</a:t>
            </a:fld>
            <a:endParaRPr sz="1200">
              <a:latin typeface="Arial MT"/>
              <a:cs typeface="Arial MT"/>
            </a:endParaRPr>
          </a:p>
        </p:txBody>
      </p:sp>
      <p:sp>
        <p:nvSpPr>
          <p:cNvPr id="2" name="object 2"/>
          <p:cNvSpPr txBox="1">
            <a:spLocks noGrp="1"/>
          </p:cNvSpPr>
          <p:nvPr>
            <p:ph type="title"/>
          </p:nvPr>
        </p:nvSpPr>
        <p:spPr>
          <a:xfrm>
            <a:off x="2391536" y="2379091"/>
            <a:ext cx="4695825" cy="1854200"/>
          </a:xfrm>
          <a:prstGeom prst="rect">
            <a:avLst/>
          </a:prstGeom>
        </p:spPr>
        <p:txBody>
          <a:bodyPr vert="horz" wrap="square" lIns="0" tIns="12065" rIns="0" bIns="0" rtlCol="0">
            <a:spAutoFit/>
          </a:bodyPr>
          <a:lstStyle/>
          <a:p>
            <a:pPr algn="ctr">
              <a:lnSpc>
                <a:spcPct val="100000"/>
              </a:lnSpc>
              <a:spcBef>
                <a:spcPts val="95"/>
              </a:spcBef>
            </a:pPr>
            <a:r>
              <a:rPr sz="4000" b="1" spc="-5" dirty="0">
                <a:latin typeface="Times New Roman"/>
                <a:cs typeface="Times New Roman"/>
              </a:rPr>
              <a:t>BIOMASS</a:t>
            </a:r>
            <a:r>
              <a:rPr sz="4000" b="1" spc="-50" dirty="0">
                <a:latin typeface="Times New Roman"/>
                <a:cs typeface="Times New Roman"/>
              </a:rPr>
              <a:t> </a:t>
            </a:r>
            <a:r>
              <a:rPr sz="4000" b="1" spc="-10" dirty="0">
                <a:latin typeface="Times New Roman"/>
                <a:cs typeface="Times New Roman"/>
              </a:rPr>
              <a:t>ENERGY</a:t>
            </a:r>
            <a:endParaRPr sz="4000">
              <a:latin typeface="Times New Roman"/>
              <a:cs typeface="Times New Roman"/>
            </a:endParaRPr>
          </a:p>
          <a:p>
            <a:pPr marL="12065" marR="5080" indent="-128270" algn="ctr">
              <a:lnSpc>
                <a:spcPct val="100000"/>
              </a:lnSpc>
            </a:pPr>
            <a:r>
              <a:rPr sz="4000" b="1" spc="-5" dirty="0">
                <a:latin typeface="Times New Roman"/>
                <a:cs typeface="Times New Roman"/>
              </a:rPr>
              <a:t>&amp; </a:t>
            </a:r>
            <a:r>
              <a:rPr sz="4000" b="1" dirty="0">
                <a:latin typeface="Times New Roman"/>
                <a:cs typeface="Times New Roman"/>
              </a:rPr>
              <a:t> </a:t>
            </a:r>
            <a:r>
              <a:rPr sz="4000" b="1" spc="-5" dirty="0">
                <a:latin typeface="Times New Roman"/>
                <a:cs typeface="Times New Roman"/>
              </a:rPr>
              <a:t>PHO</a:t>
            </a:r>
            <a:r>
              <a:rPr sz="4000" b="1" spc="-85" dirty="0">
                <a:latin typeface="Times New Roman"/>
                <a:cs typeface="Times New Roman"/>
              </a:rPr>
              <a:t>T</a:t>
            </a:r>
            <a:r>
              <a:rPr sz="4000" b="1" spc="-5" dirty="0">
                <a:latin typeface="Times New Roman"/>
                <a:cs typeface="Times New Roman"/>
              </a:rPr>
              <a:t>OSY</a:t>
            </a:r>
            <a:r>
              <a:rPr sz="4000" b="1" spc="-20" dirty="0">
                <a:latin typeface="Times New Roman"/>
                <a:cs typeface="Times New Roman"/>
              </a:rPr>
              <a:t>N</a:t>
            </a:r>
            <a:r>
              <a:rPr sz="4000" b="1" spc="-5" dirty="0">
                <a:latin typeface="Times New Roman"/>
                <a:cs typeface="Times New Roman"/>
              </a:rPr>
              <a:t>THESIS</a:t>
            </a:r>
            <a:endParaRPr sz="4000">
              <a:latin typeface="Times New Roman"/>
              <a:cs typeface="Times New Roman"/>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98</a:t>
            </a:r>
            <a:endParaRPr sz="1200">
              <a:latin typeface="Arial MT"/>
              <a:cs typeface="Arial MT"/>
            </a:endParaRPr>
          </a:p>
        </p:txBody>
      </p:sp>
      <p:sp>
        <p:nvSpPr>
          <p:cNvPr id="3" name="object 3"/>
          <p:cNvSpPr txBox="1">
            <a:spLocks noGrp="1"/>
          </p:cNvSpPr>
          <p:nvPr>
            <p:ph type="title"/>
          </p:nvPr>
        </p:nvSpPr>
        <p:spPr>
          <a:xfrm>
            <a:off x="2310129" y="48005"/>
            <a:ext cx="459803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Biomass</a:t>
            </a:r>
            <a:r>
              <a:rPr sz="2400" b="1" spc="-10" dirty="0">
                <a:latin typeface="Times New Roman"/>
                <a:cs typeface="Times New Roman"/>
              </a:rPr>
              <a:t> </a:t>
            </a:r>
            <a:r>
              <a:rPr sz="2400" b="1" spc="-5" dirty="0">
                <a:latin typeface="Times New Roman"/>
                <a:cs typeface="Times New Roman"/>
              </a:rPr>
              <a:t>and</a:t>
            </a:r>
            <a:r>
              <a:rPr sz="2400" b="1" spc="5" dirty="0">
                <a:latin typeface="Times New Roman"/>
                <a:cs typeface="Times New Roman"/>
              </a:rPr>
              <a:t> </a:t>
            </a:r>
            <a:r>
              <a:rPr sz="2400" b="1" spc="-5" dirty="0">
                <a:latin typeface="Times New Roman"/>
                <a:cs typeface="Times New Roman"/>
              </a:rPr>
              <a:t>Conversion</a:t>
            </a:r>
            <a:r>
              <a:rPr sz="2400" b="1" spc="10" dirty="0">
                <a:latin typeface="Times New Roman"/>
                <a:cs typeface="Times New Roman"/>
              </a:rPr>
              <a:t> </a:t>
            </a:r>
            <a:r>
              <a:rPr sz="2400" b="1" dirty="0">
                <a:latin typeface="Times New Roman"/>
                <a:cs typeface="Times New Roman"/>
              </a:rPr>
              <a:t>of</a:t>
            </a:r>
            <a:r>
              <a:rPr sz="2400" b="1" spc="5" dirty="0">
                <a:latin typeface="Times New Roman"/>
                <a:cs typeface="Times New Roman"/>
              </a:rPr>
              <a:t> </a:t>
            </a:r>
            <a:r>
              <a:rPr sz="2400" b="1" spc="-5" dirty="0">
                <a:latin typeface="Times New Roman"/>
                <a:cs typeface="Times New Roman"/>
              </a:rPr>
              <a:t>Energy</a:t>
            </a:r>
            <a:endParaRPr sz="2400">
              <a:latin typeface="Times New Roman"/>
              <a:cs typeface="Times New Roman"/>
            </a:endParaRPr>
          </a:p>
        </p:txBody>
      </p:sp>
      <p:sp>
        <p:nvSpPr>
          <p:cNvPr id="4" name="object 4"/>
          <p:cNvSpPr txBox="1"/>
          <p:nvPr/>
        </p:nvSpPr>
        <p:spPr>
          <a:xfrm>
            <a:off x="154939" y="727281"/>
            <a:ext cx="8912225" cy="5512435"/>
          </a:xfrm>
          <a:prstGeom prst="rect">
            <a:avLst/>
          </a:prstGeom>
        </p:spPr>
        <p:txBody>
          <a:bodyPr vert="horz" wrap="square" lIns="0" tIns="12065" rIns="0" bIns="0" rtlCol="0">
            <a:spAutoFit/>
          </a:bodyPr>
          <a:lstStyle/>
          <a:p>
            <a:pPr marL="12700" marR="5080">
              <a:lnSpc>
                <a:spcPct val="150000"/>
              </a:lnSpc>
              <a:spcBef>
                <a:spcPts val="95"/>
              </a:spcBef>
              <a:buChar char="*"/>
              <a:tabLst>
                <a:tab pos="329565" algn="l"/>
                <a:tab pos="330200" algn="l"/>
              </a:tabLst>
            </a:pPr>
            <a:r>
              <a:rPr sz="2000" spc="-5" dirty="0">
                <a:latin typeface="Times New Roman"/>
                <a:cs typeface="Times New Roman"/>
              </a:rPr>
              <a:t>Biomass </a:t>
            </a:r>
            <a:r>
              <a:rPr sz="2000" dirty="0">
                <a:latin typeface="Times New Roman"/>
                <a:cs typeface="Times New Roman"/>
              </a:rPr>
              <a:t>includes </a:t>
            </a:r>
            <a:r>
              <a:rPr sz="2000" spc="-5" dirty="0">
                <a:latin typeface="Times New Roman"/>
                <a:cs typeface="Times New Roman"/>
              </a:rPr>
              <a:t>all </a:t>
            </a:r>
            <a:r>
              <a:rPr sz="2000" dirty="0">
                <a:latin typeface="Times New Roman"/>
                <a:cs typeface="Times New Roman"/>
              </a:rPr>
              <a:t>the living or dead </a:t>
            </a:r>
            <a:r>
              <a:rPr sz="2000" spc="-5" dirty="0">
                <a:latin typeface="Times New Roman"/>
                <a:cs typeface="Times New Roman"/>
              </a:rPr>
              <a:t>organic materials like </a:t>
            </a:r>
            <a:r>
              <a:rPr sz="2000" dirty="0">
                <a:latin typeface="Times New Roman"/>
                <a:cs typeface="Times New Roman"/>
              </a:rPr>
              <a:t>wastes and residues. </a:t>
            </a:r>
            <a:r>
              <a:rPr sz="2000" spc="5" dirty="0">
                <a:latin typeface="Times New Roman"/>
                <a:cs typeface="Times New Roman"/>
              </a:rPr>
              <a:t> </a:t>
            </a:r>
            <a:r>
              <a:rPr sz="2000" dirty="0">
                <a:latin typeface="Times New Roman"/>
                <a:cs typeface="Times New Roman"/>
              </a:rPr>
              <a:t>The</a:t>
            </a:r>
            <a:r>
              <a:rPr sz="2000" spc="90" dirty="0">
                <a:latin typeface="Times New Roman"/>
                <a:cs typeface="Times New Roman"/>
              </a:rPr>
              <a:t> </a:t>
            </a:r>
            <a:r>
              <a:rPr sz="2000" spc="-5" dirty="0">
                <a:latin typeface="Times New Roman"/>
                <a:cs typeface="Times New Roman"/>
              </a:rPr>
              <a:t>animal</a:t>
            </a:r>
            <a:r>
              <a:rPr sz="2000" spc="90" dirty="0">
                <a:latin typeface="Times New Roman"/>
                <a:cs typeface="Times New Roman"/>
              </a:rPr>
              <a:t> </a:t>
            </a:r>
            <a:r>
              <a:rPr sz="2000" spc="-5" dirty="0">
                <a:latin typeface="Times New Roman"/>
                <a:cs typeface="Times New Roman"/>
              </a:rPr>
              <a:t>and</a:t>
            </a:r>
            <a:r>
              <a:rPr sz="2000" spc="95" dirty="0">
                <a:latin typeface="Times New Roman"/>
                <a:cs typeface="Times New Roman"/>
              </a:rPr>
              <a:t> </a:t>
            </a:r>
            <a:r>
              <a:rPr sz="2000" spc="-5" dirty="0">
                <a:latin typeface="Times New Roman"/>
                <a:cs typeface="Times New Roman"/>
              </a:rPr>
              <a:t>plant</a:t>
            </a:r>
            <a:r>
              <a:rPr sz="2000" spc="95" dirty="0">
                <a:latin typeface="Times New Roman"/>
                <a:cs typeface="Times New Roman"/>
              </a:rPr>
              <a:t> </a:t>
            </a:r>
            <a:r>
              <a:rPr sz="2000" spc="-5" dirty="0">
                <a:latin typeface="Times New Roman"/>
                <a:cs typeface="Times New Roman"/>
              </a:rPr>
              <a:t>wastes</a:t>
            </a:r>
            <a:r>
              <a:rPr sz="2000" spc="80" dirty="0">
                <a:latin typeface="Times New Roman"/>
                <a:cs typeface="Times New Roman"/>
              </a:rPr>
              <a:t> </a:t>
            </a:r>
            <a:r>
              <a:rPr sz="2000" dirty="0">
                <a:latin typeface="Times New Roman"/>
                <a:cs typeface="Times New Roman"/>
              </a:rPr>
              <a:t>and</a:t>
            </a:r>
            <a:r>
              <a:rPr sz="2000" spc="100" dirty="0">
                <a:latin typeface="Times New Roman"/>
                <a:cs typeface="Times New Roman"/>
              </a:rPr>
              <a:t> </a:t>
            </a:r>
            <a:r>
              <a:rPr sz="2000" spc="-10" dirty="0">
                <a:latin typeface="Times New Roman"/>
                <a:cs typeface="Times New Roman"/>
              </a:rPr>
              <a:t>their</a:t>
            </a:r>
            <a:r>
              <a:rPr sz="2000" spc="85" dirty="0">
                <a:latin typeface="Times New Roman"/>
                <a:cs typeface="Times New Roman"/>
              </a:rPr>
              <a:t> </a:t>
            </a:r>
            <a:r>
              <a:rPr sz="2000" spc="-5" dirty="0">
                <a:latin typeface="Times New Roman"/>
                <a:cs typeface="Times New Roman"/>
              </a:rPr>
              <a:t>residues</a:t>
            </a:r>
            <a:r>
              <a:rPr sz="2000" spc="100" dirty="0">
                <a:latin typeface="Times New Roman"/>
                <a:cs typeface="Times New Roman"/>
              </a:rPr>
              <a:t> </a:t>
            </a:r>
            <a:r>
              <a:rPr sz="2000" spc="-5" dirty="0">
                <a:latin typeface="Times New Roman"/>
                <a:cs typeface="Times New Roman"/>
              </a:rPr>
              <a:t>are</a:t>
            </a:r>
            <a:r>
              <a:rPr sz="2000" spc="85" dirty="0">
                <a:latin typeface="Times New Roman"/>
                <a:cs typeface="Times New Roman"/>
              </a:rPr>
              <a:t> </a:t>
            </a:r>
            <a:r>
              <a:rPr sz="2000" spc="-5" dirty="0">
                <a:latin typeface="Times New Roman"/>
                <a:cs typeface="Times New Roman"/>
              </a:rPr>
              <a:t>regarded</a:t>
            </a:r>
            <a:r>
              <a:rPr sz="2000" spc="100" dirty="0">
                <a:latin typeface="Times New Roman"/>
                <a:cs typeface="Times New Roman"/>
              </a:rPr>
              <a:t> </a:t>
            </a:r>
            <a:r>
              <a:rPr sz="2000" dirty="0">
                <a:latin typeface="Times New Roman"/>
                <a:cs typeface="Times New Roman"/>
              </a:rPr>
              <a:t>as</a:t>
            </a:r>
            <a:r>
              <a:rPr sz="2000" spc="95" dirty="0">
                <a:latin typeface="Times New Roman"/>
                <a:cs typeface="Times New Roman"/>
              </a:rPr>
              <a:t> </a:t>
            </a:r>
            <a:r>
              <a:rPr sz="2000" spc="-5" dirty="0">
                <a:latin typeface="Times New Roman"/>
                <a:cs typeface="Times New Roman"/>
              </a:rPr>
              <a:t>biomass.</a:t>
            </a:r>
            <a:r>
              <a:rPr sz="2000" spc="80" dirty="0">
                <a:latin typeface="Times New Roman"/>
                <a:cs typeface="Times New Roman"/>
              </a:rPr>
              <a:t> </a:t>
            </a:r>
            <a:r>
              <a:rPr sz="2000" spc="-5" dirty="0">
                <a:latin typeface="Times New Roman"/>
                <a:cs typeface="Times New Roman"/>
              </a:rPr>
              <a:t>In</a:t>
            </a:r>
            <a:r>
              <a:rPr sz="2000" spc="100" dirty="0">
                <a:latin typeface="Times New Roman"/>
                <a:cs typeface="Times New Roman"/>
              </a:rPr>
              <a:t> </a:t>
            </a:r>
            <a:r>
              <a:rPr sz="2000" spc="-5" dirty="0">
                <a:latin typeface="Times New Roman"/>
                <a:cs typeface="Times New Roman"/>
              </a:rPr>
              <a:t>addition</a:t>
            </a:r>
            <a:r>
              <a:rPr sz="2000" spc="95" dirty="0">
                <a:latin typeface="Times New Roman"/>
                <a:cs typeface="Times New Roman"/>
              </a:rPr>
              <a:t> </a:t>
            </a:r>
            <a:r>
              <a:rPr sz="2000" spc="-10" dirty="0">
                <a:latin typeface="Times New Roman"/>
                <a:cs typeface="Times New Roman"/>
              </a:rPr>
              <a:t>to </a:t>
            </a:r>
            <a:r>
              <a:rPr sz="2000" spc="-484" dirty="0">
                <a:latin typeface="Times New Roman"/>
                <a:cs typeface="Times New Roman"/>
              </a:rPr>
              <a:t> </a:t>
            </a:r>
            <a:r>
              <a:rPr sz="2000" dirty="0">
                <a:latin typeface="Times New Roman"/>
                <a:cs typeface="Times New Roman"/>
              </a:rPr>
              <a:t>this</a:t>
            </a:r>
            <a:r>
              <a:rPr sz="2000" spc="90" dirty="0">
                <a:latin typeface="Times New Roman"/>
                <a:cs typeface="Times New Roman"/>
              </a:rPr>
              <a:t> </a:t>
            </a:r>
            <a:r>
              <a:rPr sz="2000" spc="-5" dirty="0">
                <a:latin typeface="Times New Roman"/>
                <a:cs typeface="Times New Roman"/>
              </a:rPr>
              <a:t>the</a:t>
            </a:r>
            <a:r>
              <a:rPr sz="2000" spc="105" dirty="0">
                <a:latin typeface="Times New Roman"/>
                <a:cs typeface="Times New Roman"/>
              </a:rPr>
              <a:t> </a:t>
            </a:r>
            <a:r>
              <a:rPr sz="2000" spc="-5" dirty="0">
                <a:latin typeface="Times New Roman"/>
                <a:cs typeface="Times New Roman"/>
              </a:rPr>
              <a:t>products</a:t>
            </a:r>
            <a:r>
              <a:rPr sz="2000" spc="100" dirty="0">
                <a:latin typeface="Times New Roman"/>
                <a:cs typeface="Times New Roman"/>
              </a:rPr>
              <a:t> </a:t>
            </a:r>
            <a:r>
              <a:rPr sz="2000" spc="-5" dirty="0">
                <a:latin typeface="Times New Roman"/>
                <a:cs typeface="Times New Roman"/>
              </a:rPr>
              <a:t>originate</a:t>
            </a:r>
            <a:r>
              <a:rPr sz="2000" spc="100" dirty="0">
                <a:latin typeface="Times New Roman"/>
                <a:cs typeface="Times New Roman"/>
              </a:rPr>
              <a:t> </a:t>
            </a:r>
            <a:r>
              <a:rPr sz="2000" spc="-5" dirty="0">
                <a:latin typeface="Times New Roman"/>
                <a:cs typeface="Times New Roman"/>
              </a:rPr>
              <a:t>from</a:t>
            </a:r>
            <a:r>
              <a:rPr sz="2000" spc="80" dirty="0">
                <a:latin typeface="Times New Roman"/>
                <a:cs typeface="Times New Roman"/>
              </a:rPr>
              <a:t> </a:t>
            </a:r>
            <a:r>
              <a:rPr sz="2000" dirty="0">
                <a:latin typeface="Times New Roman"/>
                <a:cs typeface="Times New Roman"/>
              </a:rPr>
              <a:t>the</a:t>
            </a:r>
            <a:r>
              <a:rPr sz="2000" spc="105" dirty="0">
                <a:latin typeface="Times New Roman"/>
                <a:cs typeface="Times New Roman"/>
              </a:rPr>
              <a:t> </a:t>
            </a:r>
            <a:r>
              <a:rPr sz="2000" spc="-5" dirty="0">
                <a:latin typeface="Times New Roman"/>
                <a:cs typeface="Times New Roman"/>
              </a:rPr>
              <a:t>conversion</a:t>
            </a:r>
            <a:r>
              <a:rPr sz="2000" spc="114" dirty="0">
                <a:latin typeface="Times New Roman"/>
                <a:cs typeface="Times New Roman"/>
              </a:rPr>
              <a:t> </a:t>
            </a:r>
            <a:r>
              <a:rPr sz="2000" spc="-5" dirty="0">
                <a:latin typeface="Times New Roman"/>
                <a:cs typeface="Times New Roman"/>
              </a:rPr>
              <a:t>processes</a:t>
            </a:r>
            <a:r>
              <a:rPr sz="2000" spc="85" dirty="0">
                <a:latin typeface="Times New Roman"/>
                <a:cs typeface="Times New Roman"/>
              </a:rPr>
              <a:t> </a:t>
            </a:r>
            <a:r>
              <a:rPr sz="2000" spc="-5" dirty="0">
                <a:latin typeface="Times New Roman"/>
                <a:cs typeface="Times New Roman"/>
              </a:rPr>
              <a:t>like</a:t>
            </a:r>
            <a:r>
              <a:rPr sz="2000" spc="105" dirty="0">
                <a:latin typeface="Times New Roman"/>
                <a:cs typeface="Times New Roman"/>
              </a:rPr>
              <a:t> </a:t>
            </a:r>
            <a:r>
              <a:rPr sz="2000" spc="-15" dirty="0">
                <a:latin typeface="Times New Roman"/>
                <a:cs typeface="Times New Roman"/>
              </a:rPr>
              <a:t>paper,</a:t>
            </a:r>
            <a:r>
              <a:rPr sz="2000" spc="114" dirty="0">
                <a:latin typeface="Times New Roman"/>
                <a:cs typeface="Times New Roman"/>
              </a:rPr>
              <a:t> </a:t>
            </a:r>
            <a:r>
              <a:rPr sz="2000" spc="-10" dirty="0">
                <a:latin typeface="Times New Roman"/>
                <a:cs typeface="Times New Roman"/>
              </a:rPr>
              <a:t>cellulose,</a:t>
            </a:r>
            <a:r>
              <a:rPr sz="2000" spc="110" dirty="0">
                <a:latin typeface="Times New Roman"/>
                <a:cs typeface="Times New Roman"/>
              </a:rPr>
              <a:t> </a:t>
            </a:r>
            <a:r>
              <a:rPr sz="2000" spc="-10" dirty="0">
                <a:latin typeface="Times New Roman"/>
                <a:cs typeface="Times New Roman"/>
              </a:rPr>
              <a:t>organic </a:t>
            </a:r>
            <a:r>
              <a:rPr sz="2000" spc="-484" dirty="0">
                <a:latin typeface="Times New Roman"/>
                <a:cs typeface="Times New Roman"/>
              </a:rPr>
              <a:t> </a:t>
            </a:r>
            <a:r>
              <a:rPr sz="2000" spc="-5" dirty="0">
                <a:latin typeface="Times New Roman"/>
                <a:cs typeface="Times New Roman"/>
              </a:rPr>
              <a:t>residues</a:t>
            </a:r>
            <a:r>
              <a:rPr sz="2000" spc="250" dirty="0">
                <a:latin typeface="Times New Roman"/>
                <a:cs typeface="Times New Roman"/>
              </a:rPr>
              <a:t> </a:t>
            </a:r>
            <a:r>
              <a:rPr sz="2000" dirty="0">
                <a:latin typeface="Times New Roman"/>
                <a:cs typeface="Times New Roman"/>
              </a:rPr>
              <a:t>for</a:t>
            </a:r>
            <a:r>
              <a:rPr sz="2000" spc="265" dirty="0">
                <a:latin typeface="Times New Roman"/>
                <a:cs typeface="Times New Roman"/>
              </a:rPr>
              <a:t> </a:t>
            </a:r>
            <a:r>
              <a:rPr sz="2000" spc="-5" dirty="0">
                <a:latin typeface="Times New Roman"/>
                <a:cs typeface="Times New Roman"/>
              </a:rPr>
              <a:t>food</a:t>
            </a:r>
            <a:r>
              <a:rPr sz="2000" spc="270" dirty="0">
                <a:latin typeface="Times New Roman"/>
                <a:cs typeface="Times New Roman"/>
              </a:rPr>
              <a:t> </a:t>
            </a:r>
            <a:r>
              <a:rPr sz="2000" spc="-5" dirty="0">
                <a:latin typeface="Times New Roman"/>
                <a:cs typeface="Times New Roman"/>
              </a:rPr>
              <a:t>industry</a:t>
            </a:r>
            <a:r>
              <a:rPr sz="2000" spc="260" dirty="0">
                <a:latin typeface="Times New Roman"/>
                <a:cs typeface="Times New Roman"/>
              </a:rPr>
              <a:t> </a:t>
            </a:r>
            <a:r>
              <a:rPr sz="2000" dirty="0">
                <a:latin typeface="Times New Roman"/>
                <a:cs typeface="Times New Roman"/>
              </a:rPr>
              <a:t>and</a:t>
            </a:r>
            <a:r>
              <a:rPr sz="2000" spc="265" dirty="0">
                <a:latin typeface="Times New Roman"/>
                <a:cs typeface="Times New Roman"/>
              </a:rPr>
              <a:t> </a:t>
            </a:r>
            <a:r>
              <a:rPr sz="2000" spc="-10" dirty="0">
                <a:latin typeface="Times New Roman"/>
                <a:cs typeface="Times New Roman"/>
              </a:rPr>
              <a:t>organic</a:t>
            </a:r>
            <a:r>
              <a:rPr sz="2000" spc="265" dirty="0">
                <a:latin typeface="Times New Roman"/>
                <a:cs typeface="Times New Roman"/>
              </a:rPr>
              <a:t> </a:t>
            </a:r>
            <a:r>
              <a:rPr sz="2000" spc="-5" dirty="0">
                <a:latin typeface="Times New Roman"/>
                <a:cs typeface="Times New Roman"/>
              </a:rPr>
              <a:t>wastes</a:t>
            </a:r>
            <a:r>
              <a:rPr sz="2000" spc="260" dirty="0">
                <a:latin typeface="Times New Roman"/>
                <a:cs typeface="Times New Roman"/>
              </a:rPr>
              <a:t> </a:t>
            </a:r>
            <a:r>
              <a:rPr sz="2000" dirty="0">
                <a:latin typeface="Times New Roman"/>
                <a:cs typeface="Times New Roman"/>
              </a:rPr>
              <a:t>from</a:t>
            </a:r>
            <a:r>
              <a:rPr sz="2000" spc="250" dirty="0">
                <a:latin typeface="Times New Roman"/>
                <a:cs typeface="Times New Roman"/>
              </a:rPr>
              <a:t> </a:t>
            </a:r>
            <a:r>
              <a:rPr sz="2000" spc="-5" dirty="0">
                <a:latin typeface="Times New Roman"/>
                <a:cs typeface="Times New Roman"/>
              </a:rPr>
              <a:t>houses</a:t>
            </a:r>
            <a:r>
              <a:rPr sz="2000" spc="275" dirty="0">
                <a:latin typeface="Times New Roman"/>
                <a:cs typeface="Times New Roman"/>
              </a:rPr>
              <a:t> </a:t>
            </a:r>
            <a:r>
              <a:rPr sz="2000" spc="-5" dirty="0">
                <a:latin typeface="Times New Roman"/>
                <a:cs typeface="Times New Roman"/>
              </a:rPr>
              <a:t>and</a:t>
            </a:r>
            <a:r>
              <a:rPr sz="2000" spc="275" dirty="0">
                <a:latin typeface="Times New Roman"/>
                <a:cs typeface="Times New Roman"/>
              </a:rPr>
              <a:t> </a:t>
            </a:r>
            <a:r>
              <a:rPr sz="2000" spc="-5" dirty="0">
                <a:latin typeface="Times New Roman"/>
                <a:cs typeface="Times New Roman"/>
              </a:rPr>
              <a:t>industries</a:t>
            </a:r>
            <a:r>
              <a:rPr sz="2000" spc="280" dirty="0">
                <a:latin typeface="Times New Roman"/>
                <a:cs typeface="Times New Roman"/>
              </a:rPr>
              <a:t> </a:t>
            </a:r>
            <a:r>
              <a:rPr sz="2000" spc="-5" dirty="0">
                <a:latin typeface="Times New Roman"/>
                <a:cs typeface="Times New Roman"/>
              </a:rPr>
              <a:t>are</a:t>
            </a:r>
            <a:r>
              <a:rPr sz="2000" spc="280" dirty="0">
                <a:latin typeface="Times New Roman"/>
                <a:cs typeface="Times New Roman"/>
              </a:rPr>
              <a:t> </a:t>
            </a:r>
            <a:r>
              <a:rPr sz="2000" spc="-10" dirty="0">
                <a:latin typeface="Times New Roman"/>
                <a:cs typeface="Times New Roman"/>
              </a:rPr>
              <a:t>in</a:t>
            </a:r>
            <a:r>
              <a:rPr sz="2000" spc="270" dirty="0">
                <a:latin typeface="Times New Roman"/>
                <a:cs typeface="Times New Roman"/>
              </a:rPr>
              <a:t> </a:t>
            </a:r>
            <a:r>
              <a:rPr sz="2000" spc="-10" dirty="0">
                <a:latin typeface="Times New Roman"/>
                <a:cs typeface="Times New Roman"/>
              </a:rPr>
              <a:t>this </a:t>
            </a:r>
            <a:r>
              <a:rPr sz="2000" spc="-484" dirty="0">
                <a:latin typeface="Times New Roman"/>
                <a:cs typeface="Times New Roman"/>
              </a:rPr>
              <a:t> </a:t>
            </a:r>
            <a:r>
              <a:rPr sz="2000" spc="-15" dirty="0">
                <a:latin typeface="Times New Roman"/>
                <a:cs typeface="Times New Roman"/>
              </a:rPr>
              <a:t>category.</a:t>
            </a:r>
            <a:endParaRPr sz="2000">
              <a:latin typeface="Times New Roman"/>
              <a:cs typeface="Times New Roman"/>
            </a:endParaRPr>
          </a:p>
          <a:p>
            <a:pPr marL="12700">
              <a:lnSpc>
                <a:spcPct val="100000"/>
              </a:lnSpc>
              <a:spcBef>
                <a:spcPts val="1200"/>
              </a:spcBef>
            </a:pPr>
            <a:r>
              <a:rPr sz="2000" b="1" dirty="0">
                <a:latin typeface="Times New Roman"/>
                <a:cs typeface="Times New Roman"/>
              </a:rPr>
              <a:t>Origin</a:t>
            </a:r>
            <a:r>
              <a:rPr sz="2000" b="1" spc="-50" dirty="0">
                <a:latin typeface="Times New Roman"/>
                <a:cs typeface="Times New Roman"/>
              </a:rPr>
              <a:t> </a:t>
            </a:r>
            <a:r>
              <a:rPr sz="2000" b="1" dirty="0">
                <a:latin typeface="Times New Roman"/>
                <a:cs typeface="Times New Roman"/>
              </a:rPr>
              <a:t>of</a:t>
            </a:r>
            <a:r>
              <a:rPr sz="2000" b="1" spc="-20" dirty="0">
                <a:latin typeface="Times New Roman"/>
                <a:cs typeface="Times New Roman"/>
              </a:rPr>
              <a:t> </a:t>
            </a:r>
            <a:r>
              <a:rPr sz="2000" b="1" dirty="0">
                <a:latin typeface="Times New Roman"/>
                <a:cs typeface="Times New Roman"/>
              </a:rPr>
              <a:t>Bio-mass:</a:t>
            </a:r>
            <a:r>
              <a:rPr sz="2000" b="1" spc="-70" dirty="0">
                <a:latin typeface="Times New Roman"/>
                <a:cs typeface="Times New Roman"/>
              </a:rPr>
              <a:t> </a:t>
            </a:r>
            <a:r>
              <a:rPr sz="2000" b="1" dirty="0">
                <a:latin typeface="Times New Roman"/>
                <a:cs typeface="Times New Roman"/>
              </a:rPr>
              <a:t>-</a:t>
            </a:r>
            <a:endParaRPr sz="2000">
              <a:latin typeface="Times New Roman"/>
              <a:cs typeface="Times New Roman"/>
            </a:endParaRPr>
          </a:p>
          <a:p>
            <a:pPr marL="12700" marR="5080" algn="just">
              <a:lnSpc>
                <a:spcPct val="150000"/>
              </a:lnSpc>
              <a:buChar char="*"/>
              <a:tabLst>
                <a:tab pos="331470" algn="l"/>
              </a:tabLst>
            </a:pPr>
            <a:r>
              <a:rPr sz="2000" spc="-5" dirty="0">
                <a:latin typeface="Times New Roman"/>
                <a:cs typeface="Times New Roman"/>
              </a:rPr>
              <a:t>Animals feed </a:t>
            </a:r>
            <a:r>
              <a:rPr sz="2000" dirty="0">
                <a:latin typeface="Times New Roman"/>
                <a:cs typeface="Times New Roman"/>
              </a:rPr>
              <a:t>on </a:t>
            </a:r>
            <a:r>
              <a:rPr sz="2000" spc="-5" dirty="0">
                <a:latin typeface="Times New Roman"/>
                <a:cs typeface="Times New Roman"/>
              </a:rPr>
              <a:t>plants and plants </a:t>
            </a:r>
            <a:r>
              <a:rPr sz="2000" dirty="0">
                <a:latin typeface="Times New Roman"/>
                <a:cs typeface="Times New Roman"/>
              </a:rPr>
              <a:t>grew </a:t>
            </a:r>
            <a:r>
              <a:rPr sz="2000" spc="-5" dirty="0">
                <a:latin typeface="Times New Roman"/>
                <a:cs typeface="Times New Roman"/>
              </a:rPr>
              <a:t>up through the photosynthesis process using </a:t>
            </a:r>
            <a:r>
              <a:rPr sz="2000" spc="-484" dirty="0">
                <a:latin typeface="Times New Roman"/>
                <a:cs typeface="Times New Roman"/>
              </a:rPr>
              <a:t> </a:t>
            </a:r>
            <a:r>
              <a:rPr sz="2000" spc="-5" dirty="0">
                <a:latin typeface="Times New Roman"/>
                <a:cs typeface="Times New Roman"/>
              </a:rPr>
              <a:t>solar </a:t>
            </a:r>
            <a:r>
              <a:rPr sz="2000" spc="-25" dirty="0">
                <a:latin typeface="Times New Roman"/>
                <a:cs typeface="Times New Roman"/>
              </a:rPr>
              <a:t>energy. </a:t>
            </a:r>
            <a:r>
              <a:rPr sz="2000" dirty="0">
                <a:latin typeface="Times New Roman"/>
                <a:cs typeface="Times New Roman"/>
              </a:rPr>
              <a:t>Thus </a:t>
            </a:r>
            <a:r>
              <a:rPr sz="2000" spc="-5" dirty="0">
                <a:latin typeface="Times New Roman"/>
                <a:cs typeface="Times New Roman"/>
              </a:rPr>
              <a:t>photosynthesis process is </a:t>
            </a:r>
            <a:r>
              <a:rPr sz="2000" dirty="0">
                <a:latin typeface="Times New Roman"/>
                <a:cs typeface="Times New Roman"/>
              </a:rPr>
              <a:t>primarily </a:t>
            </a:r>
            <a:r>
              <a:rPr sz="2000" spc="-5" dirty="0">
                <a:latin typeface="Times New Roman"/>
                <a:cs typeface="Times New Roman"/>
              </a:rPr>
              <a:t>responsible for generation </a:t>
            </a:r>
            <a:r>
              <a:rPr sz="2000" spc="-10" dirty="0">
                <a:latin typeface="Times New Roman"/>
                <a:cs typeface="Times New Roman"/>
              </a:rPr>
              <a:t>of </a:t>
            </a:r>
            <a:r>
              <a:rPr sz="2000" spc="-5" dirty="0">
                <a:latin typeface="Times New Roman"/>
                <a:cs typeface="Times New Roman"/>
              </a:rPr>
              <a:t> biomass </a:t>
            </a:r>
            <a:r>
              <a:rPr sz="2000" spc="-30" dirty="0">
                <a:latin typeface="Times New Roman"/>
                <a:cs typeface="Times New Roman"/>
              </a:rPr>
              <a:t>energy. </a:t>
            </a:r>
            <a:r>
              <a:rPr sz="2000" dirty="0">
                <a:latin typeface="Times New Roman"/>
                <a:cs typeface="Times New Roman"/>
              </a:rPr>
              <a:t>A </a:t>
            </a:r>
            <a:r>
              <a:rPr sz="2000" spc="-10" dirty="0">
                <a:latin typeface="Times New Roman"/>
                <a:cs typeface="Times New Roman"/>
              </a:rPr>
              <a:t>small </a:t>
            </a:r>
            <a:r>
              <a:rPr sz="2000" spc="-5" dirty="0">
                <a:latin typeface="Times New Roman"/>
                <a:cs typeface="Times New Roman"/>
              </a:rPr>
              <a:t>portion </a:t>
            </a:r>
            <a:r>
              <a:rPr sz="2000" dirty="0">
                <a:latin typeface="Times New Roman"/>
                <a:cs typeface="Times New Roman"/>
              </a:rPr>
              <a:t>of </a:t>
            </a:r>
            <a:r>
              <a:rPr sz="2000" spc="-5" dirty="0">
                <a:latin typeface="Times New Roman"/>
                <a:cs typeface="Times New Roman"/>
              </a:rPr>
              <a:t>solar radiation is captured </a:t>
            </a:r>
            <a:r>
              <a:rPr sz="2000" spc="-10" dirty="0">
                <a:latin typeface="Times New Roman"/>
                <a:cs typeface="Times New Roman"/>
              </a:rPr>
              <a:t>and </a:t>
            </a:r>
            <a:r>
              <a:rPr sz="2000" spc="-5" dirty="0">
                <a:latin typeface="Times New Roman"/>
                <a:cs typeface="Times New Roman"/>
              </a:rPr>
              <a:t>stored </a:t>
            </a:r>
            <a:r>
              <a:rPr sz="2000" spc="-10" dirty="0">
                <a:latin typeface="Times New Roman"/>
                <a:cs typeface="Times New Roman"/>
              </a:rPr>
              <a:t>in </a:t>
            </a:r>
            <a:r>
              <a:rPr sz="2000" spc="-5" dirty="0">
                <a:latin typeface="Times New Roman"/>
                <a:cs typeface="Times New Roman"/>
              </a:rPr>
              <a:t>plants </a:t>
            </a:r>
            <a:r>
              <a:rPr sz="2000" dirty="0">
                <a:latin typeface="Times New Roman"/>
                <a:cs typeface="Times New Roman"/>
              </a:rPr>
              <a:t> </a:t>
            </a:r>
            <a:r>
              <a:rPr sz="2000" spc="-5" dirty="0">
                <a:latin typeface="Times New Roman"/>
                <a:cs typeface="Times New Roman"/>
              </a:rPr>
              <a:t>during photosynthesis process. Therefore biomass </a:t>
            </a:r>
            <a:r>
              <a:rPr sz="2000" spc="-10" dirty="0">
                <a:latin typeface="Times New Roman"/>
                <a:cs typeface="Times New Roman"/>
              </a:rPr>
              <a:t>energy </a:t>
            </a:r>
            <a:r>
              <a:rPr sz="2000" spc="-5" dirty="0">
                <a:latin typeface="Times New Roman"/>
                <a:cs typeface="Times New Roman"/>
              </a:rPr>
              <a:t>is </a:t>
            </a:r>
            <a:r>
              <a:rPr sz="2000" spc="-10" dirty="0">
                <a:latin typeface="Times New Roman"/>
                <a:cs typeface="Times New Roman"/>
              </a:rPr>
              <a:t>an </a:t>
            </a:r>
            <a:r>
              <a:rPr sz="2000" spc="-5" dirty="0">
                <a:latin typeface="Times New Roman"/>
                <a:cs typeface="Times New Roman"/>
              </a:rPr>
              <a:t>indirect </a:t>
            </a:r>
            <a:r>
              <a:rPr sz="2000" dirty="0">
                <a:latin typeface="Times New Roman"/>
                <a:cs typeface="Times New Roman"/>
              </a:rPr>
              <a:t>form </a:t>
            </a:r>
            <a:r>
              <a:rPr sz="2000" spc="-5" dirty="0">
                <a:latin typeface="Times New Roman"/>
                <a:cs typeface="Times New Roman"/>
              </a:rPr>
              <a:t>of solar </a:t>
            </a:r>
            <a:r>
              <a:rPr sz="2000" dirty="0">
                <a:latin typeface="Times New Roman"/>
                <a:cs typeface="Times New Roman"/>
              </a:rPr>
              <a:t> </a:t>
            </a:r>
            <a:r>
              <a:rPr sz="2000" spc="-25" dirty="0">
                <a:latin typeface="Times New Roman"/>
                <a:cs typeface="Times New Roman"/>
              </a:rPr>
              <a:t>energy.</a:t>
            </a:r>
            <a:endParaRPr sz="2000">
              <a:latin typeface="Times New Roman"/>
              <a:cs typeface="Times New Roman"/>
            </a:endParaRPr>
          </a:p>
          <a:p>
            <a:pPr marL="437515" indent="-425450" algn="just">
              <a:lnSpc>
                <a:spcPct val="100000"/>
              </a:lnSpc>
              <a:spcBef>
                <a:spcPts val="1200"/>
              </a:spcBef>
              <a:buChar char="*"/>
              <a:tabLst>
                <a:tab pos="438150" algn="l"/>
              </a:tabLst>
            </a:pPr>
            <a:r>
              <a:rPr sz="2000" spc="-75" dirty="0">
                <a:latin typeface="Times New Roman"/>
                <a:cs typeface="Times New Roman"/>
              </a:rPr>
              <a:t>To</a:t>
            </a:r>
            <a:r>
              <a:rPr sz="2000" spc="270" dirty="0">
                <a:latin typeface="Times New Roman"/>
                <a:cs typeface="Times New Roman"/>
              </a:rPr>
              <a:t> </a:t>
            </a:r>
            <a:r>
              <a:rPr sz="2000" dirty="0">
                <a:latin typeface="Times New Roman"/>
                <a:cs typeface="Times New Roman"/>
              </a:rPr>
              <a:t>use</a:t>
            </a:r>
            <a:r>
              <a:rPr sz="2000" spc="270" dirty="0">
                <a:latin typeface="Times New Roman"/>
                <a:cs typeface="Times New Roman"/>
              </a:rPr>
              <a:t> </a:t>
            </a:r>
            <a:r>
              <a:rPr sz="2000" spc="-5" dirty="0">
                <a:latin typeface="Times New Roman"/>
                <a:cs typeface="Times New Roman"/>
              </a:rPr>
              <a:t>biomass</a:t>
            </a:r>
            <a:r>
              <a:rPr sz="2000" spc="275" dirty="0">
                <a:latin typeface="Times New Roman"/>
                <a:cs typeface="Times New Roman"/>
              </a:rPr>
              <a:t> </a:t>
            </a:r>
            <a:r>
              <a:rPr sz="2000" spc="-25" dirty="0">
                <a:latin typeface="Times New Roman"/>
                <a:cs typeface="Times New Roman"/>
              </a:rPr>
              <a:t>energy,</a:t>
            </a:r>
            <a:r>
              <a:rPr sz="2000" spc="285" dirty="0">
                <a:latin typeface="Times New Roman"/>
                <a:cs typeface="Times New Roman"/>
              </a:rPr>
              <a:t> </a:t>
            </a:r>
            <a:r>
              <a:rPr sz="2000" spc="-5" dirty="0">
                <a:latin typeface="Times New Roman"/>
                <a:cs typeface="Times New Roman"/>
              </a:rPr>
              <a:t>the</a:t>
            </a:r>
            <a:r>
              <a:rPr sz="2000" spc="280" dirty="0">
                <a:latin typeface="Times New Roman"/>
                <a:cs typeface="Times New Roman"/>
              </a:rPr>
              <a:t> </a:t>
            </a:r>
            <a:r>
              <a:rPr sz="2000" spc="-5" dirty="0">
                <a:latin typeface="Times New Roman"/>
                <a:cs typeface="Times New Roman"/>
              </a:rPr>
              <a:t>initial</a:t>
            </a:r>
            <a:r>
              <a:rPr sz="2000" spc="260" dirty="0">
                <a:latin typeface="Times New Roman"/>
                <a:cs typeface="Times New Roman"/>
              </a:rPr>
              <a:t> </a:t>
            </a:r>
            <a:r>
              <a:rPr sz="2000" spc="-5" dirty="0">
                <a:latin typeface="Times New Roman"/>
                <a:cs typeface="Times New Roman"/>
              </a:rPr>
              <a:t>biomass</a:t>
            </a:r>
            <a:r>
              <a:rPr sz="2000" spc="280" dirty="0">
                <a:latin typeface="Times New Roman"/>
                <a:cs typeface="Times New Roman"/>
              </a:rPr>
              <a:t> </a:t>
            </a:r>
            <a:r>
              <a:rPr sz="2000" spc="-5" dirty="0">
                <a:latin typeface="Times New Roman"/>
                <a:cs typeface="Times New Roman"/>
              </a:rPr>
              <a:t>may</a:t>
            </a:r>
            <a:r>
              <a:rPr sz="2000" spc="265" dirty="0">
                <a:latin typeface="Times New Roman"/>
                <a:cs typeface="Times New Roman"/>
              </a:rPr>
              <a:t> </a:t>
            </a:r>
            <a:r>
              <a:rPr sz="2000" dirty="0">
                <a:latin typeface="Times New Roman"/>
                <a:cs typeface="Times New Roman"/>
              </a:rPr>
              <a:t>be</a:t>
            </a:r>
            <a:r>
              <a:rPr sz="2000" spc="275" dirty="0">
                <a:latin typeface="Times New Roman"/>
                <a:cs typeface="Times New Roman"/>
              </a:rPr>
              <a:t> </a:t>
            </a:r>
            <a:r>
              <a:rPr sz="2000" spc="-5" dirty="0">
                <a:latin typeface="Times New Roman"/>
                <a:cs typeface="Times New Roman"/>
              </a:rPr>
              <a:t>transformed</a:t>
            </a:r>
            <a:r>
              <a:rPr sz="2000" spc="1055" dirty="0">
                <a:latin typeface="Times New Roman"/>
                <a:cs typeface="Times New Roman"/>
              </a:rPr>
              <a:t> </a:t>
            </a:r>
            <a:r>
              <a:rPr sz="2000" dirty="0">
                <a:latin typeface="Times New Roman"/>
                <a:cs typeface="Times New Roman"/>
              </a:rPr>
              <a:t>by</a:t>
            </a:r>
            <a:r>
              <a:rPr sz="2000" spc="260" dirty="0">
                <a:latin typeface="Times New Roman"/>
                <a:cs typeface="Times New Roman"/>
              </a:rPr>
              <a:t> </a:t>
            </a:r>
            <a:r>
              <a:rPr sz="2000" spc="-5" dirty="0">
                <a:latin typeface="Times New Roman"/>
                <a:cs typeface="Times New Roman"/>
              </a:rPr>
              <a:t>chemical</a:t>
            </a:r>
            <a:r>
              <a:rPr sz="2000" spc="270" dirty="0">
                <a:latin typeface="Times New Roman"/>
                <a:cs typeface="Times New Roman"/>
              </a:rPr>
              <a:t> </a:t>
            </a:r>
            <a:r>
              <a:rPr sz="2000" spc="-10" dirty="0">
                <a:latin typeface="Times New Roman"/>
                <a:cs typeface="Times New Roman"/>
              </a:rPr>
              <a:t>or</a:t>
            </a:r>
            <a:endParaRPr sz="2000">
              <a:latin typeface="Times New Roman"/>
              <a:cs typeface="Times New Roman"/>
            </a:endParaRPr>
          </a:p>
        </p:txBody>
      </p:sp>
      <p:sp>
        <p:nvSpPr>
          <p:cNvPr id="5" name="object 5"/>
          <p:cNvSpPr txBox="1"/>
          <p:nvPr/>
        </p:nvSpPr>
        <p:spPr>
          <a:xfrm>
            <a:off x="154939" y="6366154"/>
            <a:ext cx="807339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biological</a:t>
            </a:r>
            <a:r>
              <a:rPr sz="2000" spc="-40" dirty="0">
                <a:latin typeface="Times New Roman"/>
                <a:cs typeface="Times New Roman"/>
              </a:rPr>
              <a:t> </a:t>
            </a:r>
            <a:r>
              <a:rPr sz="2000" dirty="0">
                <a:latin typeface="Times New Roman"/>
                <a:cs typeface="Times New Roman"/>
              </a:rPr>
              <a:t>processes</a:t>
            </a:r>
            <a:r>
              <a:rPr sz="2000" spc="-35" dirty="0">
                <a:latin typeface="Times New Roman"/>
                <a:cs typeface="Times New Roman"/>
              </a:rPr>
              <a:t> </a:t>
            </a:r>
            <a:r>
              <a:rPr sz="2000" spc="-5" dirty="0">
                <a:latin typeface="Times New Roman"/>
                <a:cs typeface="Times New Roman"/>
              </a:rPr>
              <a:t>to</a:t>
            </a:r>
            <a:r>
              <a:rPr sz="2000" dirty="0">
                <a:latin typeface="Times New Roman"/>
                <a:cs typeface="Times New Roman"/>
              </a:rPr>
              <a:t> produce</a:t>
            </a:r>
            <a:r>
              <a:rPr sz="2000" spc="-30" dirty="0">
                <a:latin typeface="Times New Roman"/>
                <a:cs typeface="Times New Roman"/>
              </a:rPr>
              <a:t> </a:t>
            </a:r>
            <a:r>
              <a:rPr sz="2000" spc="-5" dirty="0">
                <a:latin typeface="Times New Roman"/>
                <a:cs typeface="Times New Roman"/>
              </a:rPr>
              <a:t>more</a:t>
            </a:r>
            <a:r>
              <a:rPr sz="2000" spc="15" dirty="0">
                <a:latin typeface="Times New Roman"/>
                <a:cs typeface="Times New Roman"/>
              </a:rPr>
              <a:t> </a:t>
            </a:r>
            <a:r>
              <a:rPr sz="2000" dirty="0">
                <a:latin typeface="Times New Roman"/>
                <a:cs typeface="Times New Roman"/>
              </a:rPr>
              <a:t>convenient</a:t>
            </a:r>
            <a:r>
              <a:rPr sz="2000" spc="-35" dirty="0">
                <a:latin typeface="Times New Roman"/>
                <a:cs typeface="Times New Roman"/>
              </a:rPr>
              <a:t> </a:t>
            </a:r>
            <a:r>
              <a:rPr sz="2000" spc="-5" dirty="0">
                <a:latin typeface="Times New Roman"/>
                <a:cs typeface="Times New Roman"/>
              </a:rPr>
              <a:t>intermediate</a:t>
            </a:r>
            <a:r>
              <a:rPr sz="2000" spc="-30" dirty="0">
                <a:latin typeface="Times New Roman"/>
                <a:cs typeface="Times New Roman"/>
              </a:rPr>
              <a:t> </a:t>
            </a:r>
            <a:r>
              <a:rPr sz="2000" dirty="0">
                <a:latin typeface="Times New Roman"/>
                <a:cs typeface="Times New Roman"/>
              </a:rPr>
              <a:t>bio-fuels</a:t>
            </a:r>
            <a:r>
              <a:rPr sz="2000" spc="-35" dirty="0">
                <a:latin typeface="Times New Roman"/>
                <a:cs typeface="Times New Roman"/>
              </a:rPr>
              <a:t> </a:t>
            </a:r>
            <a:r>
              <a:rPr sz="2000" dirty="0">
                <a:latin typeface="Times New Roman"/>
                <a:cs typeface="Times New Roman"/>
              </a:rPr>
              <a:t>such</a:t>
            </a:r>
            <a:r>
              <a:rPr sz="2000" spc="-10" dirty="0">
                <a:latin typeface="Times New Roman"/>
                <a:cs typeface="Times New Roman"/>
              </a:rPr>
              <a:t> </a:t>
            </a:r>
            <a:r>
              <a:rPr sz="2000" spc="-5" dirty="0">
                <a:latin typeface="Times New Roman"/>
                <a:cs typeface="Times New Roman"/>
              </a:rPr>
              <a:t>as</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076"/>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99</a:t>
            </a:r>
            <a:endParaRPr sz="1200">
              <a:latin typeface="Arial MT"/>
              <a:cs typeface="Arial MT"/>
            </a:endParaRPr>
          </a:p>
        </p:txBody>
      </p:sp>
      <p:sp>
        <p:nvSpPr>
          <p:cNvPr id="3" name="object 3"/>
          <p:cNvSpPr txBox="1">
            <a:spLocks noGrp="1"/>
          </p:cNvSpPr>
          <p:nvPr>
            <p:ph type="title"/>
          </p:nvPr>
        </p:nvSpPr>
        <p:spPr>
          <a:xfrm>
            <a:off x="154939" y="197307"/>
            <a:ext cx="8667115" cy="331470"/>
          </a:xfrm>
          <a:prstGeom prst="rect">
            <a:avLst/>
          </a:prstGeom>
        </p:spPr>
        <p:txBody>
          <a:bodyPr vert="horz" wrap="square" lIns="0" tIns="13335" rIns="0" bIns="0" rtlCol="0">
            <a:spAutoFit/>
          </a:bodyPr>
          <a:lstStyle/>
          <a:p>
            <a:pPr marL="12700">
              <a:lnSpc>
                <a:spcPct val="100000"/>
              </a:lnSpc>
              <a:spcBef>
                <a:spcPts val="105"/>
              </a:spcBef>
            </a:pPr>
            <a:r>
              <a:rPr spc="-5" dirty="0"/>
              <a:t>methane,</a:t>
            </a:r>
            <a:r>
              <a:rPr spc="-10" dirty="0"/>
              <a:t> </a:t>
            </a:r>
            <a:r>
              <a:rPr dirty="0"/>
              <a:t>producer</a:t>
            </a:r>
            <a:r>
              <a:rPr spc="-45" dirty="0"/>
              <a:t> </a:t>
            </a:r>
            <a:r>
              <a:rPr dirty="0"/>
              <a:t>gas,</a:t>
            </a:r>
            <a:r>
              <a:rPr spc="-20" dirty="0"/>
              <a:t> </a:t>
            </a:r>
            <a:r>
              <a:rPr dirty="0"/>
              <a:t>ethanol</a:t>
            </a:r>
            <a:r>
              <a:rPr spc="-20" dirty="0"/>
              <a:t> </a:t>
            </a:r>
            <a:r>
              <a:rPr dirty="0"/>
              <a:t>and</a:t>
            </a:r>
            <a:r>
              <a:rPr spc="-20" dirty="0"/>
              <a:t> </a:t>
            </a:r>
            <a:r>
              <a:rPr dirty="0"/>
              <a:t>charcoal.</a:t>
            </a:r>
            <a:r>
              <a:rPr spc="-30" dirty="0"/>
              <a:t> </a:t>
            </a:r>
            <a:r>
              <a:rPr dirty="0"/>
              <a:t>On combustion</a:t>
            </a:r>
            <a:r>
              <a:rPr spc="-45" dirty="0"/>
              <a:t> </a:t>
            </a:r>
            <a:r>
              <a:rPr dirty="0"/>
              <a:t>it</a:t>
            </a:r>
            <a:r>
              <a:rPr spc="-10" dirty="0"/>
              <a:t> </a:t>
            </a:r>
            <a:r>
              <a:rPr dirty="0"/>
              <a:t>reacts</a:t>
            </a:r>
            <a:r>
              <a:rPr spc="-30" dirty="0"/>
              <a:t> </a:t>
            </a:r>
            <a:r>
              <a:rPr dirty="0"/>
              <a:t>with</a:t>
            </a:r>
            <a:r>
              <a:rPr spc="-10" dirty="0"/>
              <a:t> </a:t>
            </a:r>
            <a:r>
              <a:rPr dirty="0"/>
              <a:t>oxygen</a:t>
            </a:r>
            <a:r>
              <a:rPr spc="-15" dirty="0"/>
              <a:t> </a:t>
            </a:r>
            <a:r>
              <a:rPr dirty="0"/>
              <a:t>to</a:t>
            </a:r>
          </a:p>
        </p:txBody>
      </p:sp>
      <p:sp>
        <p:nvSpPr>
          <p:cNvPr id="4" name="object 4"/>
          <p:cNvSpPr txBox="1"/>
          <p:nvPr/>
        </p:nvSpPr>
        <p:spPr>
          <a:xfrm>
            <a:off x="154939" y="503275"/>
            <a:ext cx="8899525" cy="3226435"/>
          </a:xfrm>
          <a:prstGeom prst="rect">
            <a:avLst/>
          </a:prstGeom>
        </p:spPr>
        <p:txBody>
          <a:bodyPr vert="horz" wrap="square" lIns="0" tIns="165100" rIns="0" bIns="0" rtlCol="0">
            <a:spAutoFit/>
          </a:bodyPr>
          <a:lstStyle/>
          <a:p>
            <a:pPr marL="12700">
              <a:lnSpc>
                <a:spcPct val="100000"/>
              </a:lnSpc>
              <a:spcBef>
                <a:spcPts val="1300"/>
              </a:spcBef>
            </a:pPr>
            <a:r>
              <a:rPr sz="2000" dirty="0">
                <a:latin typeface="Times New Roman"/>
                <a:cs typeface="Times New Roman"/>
              </a:rPr>
              <a:t>release</a:t>
            </a:r>
            <a:r>
              <a:rPr sz="2000" spc="-65" dirty="0">
                <a:latin typeface="Times New Roman"/>
                <a:cs typeface="Times New Roman"/>
              </a:rPr>
              <a:t> </a:t>
            </a:r>
            <a:r>
              <a:rPr sz="2000" dirty="0">
                <a:latin typeface="Times New Roman"/>
                <a:cs typeface="Times New Roman"/>
              </a:rPr>
              <a:t>heat.</a:t>
            </a:r>
            <a:endParaRPr sz="2000">
              <a:latin typeface="Times New Roman"/>
              <a:cs typeface="Times New Roman"/>
            </a:endParaRPr>
          </a:p>
          <a:p>
            <a:pPr marL="12700" marR="8890">
              <a:lnSpc>
                <a:spcPct val="150000"/>
              </a:lnSpc>
              <a:tabLst>
                <a:tab pos="266700" algn="l"/>
              </a:tabLst>
            </a:pPr>
            <a:r>
              <a:rPr sz="2000" dirty="0">
                <a:latin typeface="Times New Roman"/>
                <a:cs typeface="Times New Roman"/>
              </a:rPr>
              <a:t>*	In</a:t>
            </a:r>
            <a:r>
              <a:rPr sz="2000" spc="-10" dirty="0">
                <a:latin typeface="Times New Roman"/>
                <a:cs typeface="Times New Roman"/>
              </a:rPr>
              <a:t> </a:t>
            </a:r>
            <a:r>
              <a:rPr sz="2000" dirty="0">
                <a:latin typeface="Times New Roman"/>
                <a:cs typeface="Times New Roman"/>
              </a:rPr>
              <a:t>nature</a:t>
            </a:r>
            <a:r>
              <a:rPr sz="2000" spc="-25" dirty="0">
                <a:latin typeface="Times New Roman"/>
                <a:cs typeface="Times New Roman"/>
              </a:rPr>
              <a:t> </a:t>
            </a:r>
            <a:r>
              <a:rPr sz="2000" spc="-5" dirty="0">
                <a:latin typeface="Times New Roman"/>
                <a:cs typeface="Times New Roman"/>
              </a:rPr>
              <a:t>bio-mass</a:t>
            </a:r>
            <a:r>
              <a:rPr sz="2000" spc="-15" dirty="0">
                <a:latin typeface="Times New Roman"/>
                <a:cs typeface="Times New Roman"/>
              </a:rPr>
              <a:t> </a:t>
            </a:r>
            <a:r>
              <a:rPr sz="2000" dirty="0">
                <a:latin typeface="Times New Roman"/>
                <a:cs typeface="Times New Roman"/>
              </a:rPr>
              <a:t>is</a:t>
            </a:r>
            <a:r>
              <a:rPr sz="2000" spc="-5" dirty="0">
                <a:latin typeface="Times New Roman"/>
                <a:cs typeface="Times New Roman"/>
              </a:rPr>
              <a:t> formed </a:t>
            </a:r>
            <a:r>
              <a:rPr sz="2000" dirty="0">
                <a:latin typeface="Times New Roman"/>
                <a:cs typeface="Times New Roman"/>
              </a:rPr>
              <a:t>by</a:t>
            </a:r>
            <a:r>
              <a:rPr sz="2000" spc="-5" dirty="0">
                <a:latin typeface="Times New Roman"/>
                <a:cs typeface="Times New Roman"/>
              </a:rPr>
              <a:t> </a:t>
            </a:r>
            <a:r>
              <a:rPr sz="2000" dirty="0">
                <a:latin typeface="Times New Roman"/>
                <a:cs typeface="Times New Roman"/>
              </a:rPr>
              <a:t>the process</a:t>
            </a:r>
            <a:r>
              <a:rPr sz="2000" spc="-20" dirty="0">
                <a:latin typeface="Times New Roman"/>
                <a:cs typeface="Times New Roman"/>
              </a:rPr>
              <a:t> </a:t>
            </a:r>
            <a:r>
              <a:rPr sz="2000" dirty="0">
                <a:latin typeface="Times New Roman"/>
                <a:cs typeface="Times New Roman"/>
              </a:rPr>
              <a:t>of</a:t>
            </a:r>
            <a:r>
              <a:rPr sz="2000" spc="-5" dirty="0">
                <a:latin typeface="Times New Roman"/>
                <a:cs typeface="Times New Roman"/>
              </a:rPr>
              <a:t> photosynthesis</a:t>
            </a:r>
            <a:r>
              <a:rPr sz="2000" spc="-35" dirty="0">
                <a:latin typeface="Times New Roman"/>
                <a:cs typeface="Times New Roman"/>
              </a:rPr>
              <a:t> </a:t>
            </a:r>
            <a:r>
              <a:rPr sz="2000" dirty="0">
                <a:latin typeface="Times New Roman"/>
                <a:cs typeface="Times New Roman"/>
              </a:rPr>
              <a:t>of</a:t>
            </a:r>
            <a:r>
              <a:rPr sz="2000" spc="-5" dirty="0">
                <a:latin typeface="Times New Roman"/>
                <a:cs typeface="Times New Roman"/>
              </a:rPr>
              <a:t> inorganic</a:t>
            </a:r>
            <a:r>
              <a:rPr sz="2000" spc="-30" dirty="0">
                <a:latin typeface="Times New Roman"/>
                <a:cs typeface="Times New Roman"/>
              </a:rPr>
              <a:t> </a:t>
            </a:r>
            <a:r>
              <a:rPr sz="2000" spc="-5" dirty="0">
                <a:latin typeface="Times New Roman"/>
                <a:cs typeface="Times New Roman"/>
              </a:rPr>
              <a:t>materials. </a:t>
            </a:r>
            <a:r>
              <a:rPr sz="2000" spc="-484" dirty="0">
                <a:latin typeface="Times New Roman"/>
                <a:cs typeface="Times New Roman"/>
              </a:rPr>
              <a:t> </a:t>
            </a:r>
            <a:r>
              <a:rPr sz="2000" spc="-20" dirty="0">
                <a:latin typeface="Times New Roman"/>
                <a:cs typeface="Times New Roman"/>
              </a:rPr>
              <a:t>With</a:t>
            </a:r>
            <a:r>
              <a:rPr sz="2000" spc="-3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help</a:t>
            </a:r>
            <a:r>
              <a:rPr sz="2000" spc="-1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solar</a:t>
            </a:r>
            <a:r>
              <a:rPr sz="2000" spc="-15" dirty="0">
                <a:latin typeface="Times New Roman"/>
                <a:cs typeface="Times New Roman"/>
              </a:rPr>
              <a:t> </a:t>
            </a:r>
            <a:r>
              <a:rPr sz="2000" spc="-5" dirty="0">
                <a:latin typeface="Times New Roman"/>
                <a:cs typeface="Times New Roman"/>
              </a:rPr>
              <a:t>radiation</a:t>
            </a:r>
            <a:r>
              <a:rPr sz="2000" spc="-30"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visible</a:t>
            </a:r>
            <a:r>
              <a:rPr sz="2000" spc="-40" dirty="0">
                <a:latin typeface="Times New Roman"/>
                <a:cs typeface="Times New Roman"/>
              </a:rPr>
              <a:t> </a:t>
            </a:r>
            <a:r>
              <a:rPr sz="2000" dirty="0">
                <a:latin typeface="Times New Roman"/>
                <a:cs typeface="Times New Roman"/>
              </a:rPr>
              <a:t>region</a:t>
            </a:r>
            <a:r>
              <a:rPr sz="2000" spc="-25" dirty="0">
                <a:latin typeface="Times New Roman"/>
                <a:cs typeface="Times New Roman"/>
              </a:rPr>
              <a:t> </a:t>
            </a:r>
            <a:r>
              <a:rPr sz="2000" spc="5" dirty="0">
                <a:latin typeface="Times New Roman"/>
                <a:cs typeface="Times New Roman"/>
              </a:rPr>
              <a:t>(0.4-0.8</a:t>
            </a:r>
            <a:r>
              <a:rPr sz="2000" spc="-40" dirty="0">
                <a:latin typeface="Times New Roman"/>
                <a:cs typeface="Times New Roman"/>
              </a:rPr>
              <a:t> </a:t>
            </a:r>
            <a:r>
              <a:rPr sz="2000" spc="-5" dirty="0">
                <a:latin typeface="Times New Roman"/>
                <a:cs typeface="Times New Roman"/>
              </a:rPr>
              <a:t>μm),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coloured</a:t>
            </a:r>
            <a:endParaRPr sz="2000">
              <a:latin typeface="Times New Roman"/>
              <a:cs typeface="Times New Roman"/>
            </a:endParaRPr>
          </a:p>
          <a:p>
            <a:pPr marL="12700" marR="5080">
              <a:lnSpc>
                <a:spcPct val="150000"/>
              </a:lnSpc>
            </a:pPr>
            <a:r>
              <a:rPr sz="2000" spc="-5" dirty="0">
                <a:latin typeface="Times New Roman"/>
                <a:cs typeface="Times New Roman"/>
              </a:rPr>
              <a:t>material molecules (mainly</a:t>
            </a:r>
            <a:r>
              <a:rPr sz="2000" dirty="0">
                <a:latin typeface="Times New Roman"/>
                <a:cs typeface="Times New Roman"/>
              </a:rPr>
              <a:t> chlorophyll)</a:t>
            </a:r>
            <a:r>
              <a:rPr sz="2000" spc="5" dirty="0">
                <a:latin typeface="Times New Roman"/>
                <a:cs typeface="Times New Roman"/>
              </a:rPr>
              <a:t> </a:t>
            </a:r>
            <a:r>
              <a:rPr sz="2000" dirty="0">
                <a:latin typeface="Times New Roman"/>
                <a:cs typeface="Times New Roman"/>
              </a:rPr>
              <a:t>split water in </a:t>
            </a:r>
            <a:r>
              <a:rPr sz="2000" spc="-5" dirty="0">
                <a:latin typeface="Times New Roman"/>
                <a:cs typeface="Times New Roman"/>
              </a:rPr>
              <a:t>organic cells (photolysis). </a:t>
            </a:r>
            <a:r>
              <a:rPr sz="2000" dirty="0">
                <a:latin typeface="Times New Roman"/>
                <a:cs typeface="Times New Roman"/>
              </a:rPr>
              <a:t>The </a:t>
            </a:r>
            <a:r>
              <a:rPr sz="2000" spc="5" dirty="0">
                <a:latin typeface="Times New Roman"/>
                <a:cs typeface="Times New Roman"/>
              </a:rPr>
              <a:t> </a:t>
            </a:r>
            <a:r>
              <a:rPr sz="2000" spc="-5" dirty="0">
                <a:latin typeface="Times New Roman"/>
                <a:cs typeface="Times New Roman"/>
              </a:rPr>
              <a:t>originating</a:t>
            </a:r>
            <a:r>
              <a:rPr sz="2000" spc="-25" dirty="0">
                <a:latin typeface="Times New Roman"/>
                <a:cs typeface="Times New Roman"/>
              </a:rPr>
              <a:t> </a:t>
            </a:r>
            <a:r>
              <a:rPr sz="2000" dirty="0">
                <a:latin typeface="Times New Roman"/>
                <a:cs typeface="Times New Roman"/>
              </a:rPr>
              <a:t>hydrogen</a:t>
            </a:r>
            <a:r>
              <a:rPr sz="2000" spc="-30" dirty="0">
                <a:latin typeface="Times New Roman"/>
                <a:cs typeface="Times New Roman"/>
              </a:rPr>
              <a:t> </a:t>
            </a:r>
            <a:r>
              <a:rPr sz="2000" dirty="0">
                <a:latin typeface="Times New Roman"/>
                <a:cs typeface="Times New Roman"/>
              </a:rPr>
              <a:t>along</a:t>
            </a:r>
            <a:r>
              <a:rPr sz="2000" spc="-20" dirty="0">
                <a:latin typeface="Times New Roman"/>
                <a:cs typeface="Times New Roman"/>
              </a:rPr>
              <a:t> </a:t>
            </a:r>
            <a:r>
              <a:rPr sz="2000" dirty="0">
                <a:latin typeface="Times New Roman"/>
                <a:cs typeface="Times New Roman"/>
              </a:rPr>
              <a:t>with carbon</a:t>
            </a:r>
            <a:r>
              <a:rPr sz="2000" spc="-25" dirty="0">
                <a:latin typeface="Times New Roman"/>
                <a:cs typeface="Times New Roman"/>
              </a:rPr>
              <a:t> </a:t>
            </a:r>
            <a:r>
              <a:rPr sz="2000" dirty="0">
                <a:latin typeface="Times New Roman"/>
                <a:cs typeface="Times New Roman"/>
              </a:rPr>
              <a:t>dioxide</a:t>
            </a:r>
            <a:r>
              <a:rPr sz="2000" spc="-25" dirty="0">
                <a:latin typeface="Times New Roman"/>
                <a:cs typeface="Times New Roman"/>
              </a:rPr>
              <a:t> </a:t>
            </a:r>
            <a:r>
              <a:rPr sz="2000" spc="-5" dirty="0">
                <a:latin typeface="Times New Roman"/>
                <a:cs typeface="Times New Roman"/>
              </a:rPr>
              <a:t>forms </a:t>
            </a:r>
            <a:r>
              <a:rPr sz="2000" dirty="0">
                <a:latin typeface="Times New Roman"/>
                <a:cs typeface="Times New Roman"/>
              </a:rPr>
              <a:t>the </a:t>
            </a:r>
            <a:r>
              <a:rPr sz="2000" spc="-5" dirty="0">
                <a:latin typeface="Times New Roman"/>
                <a:cs typeface="Times New Roman"/>
              </a:rPr>
              <a:t>biomass.</a:t>
            </a:r>
            <a:r>
              <a:rPr sz="2000" spc="-10" dirty="0">
                <a:latin typeface="Times New Roman"/>
                <a:cs typeface="Times New Roman"/>
              </a:rPr>
              <a:t> </a:t>
            </a:r>
            <a:r>
              <a:rPr sz="2000" dirty="0">
                <a:latin typeface="Times New Roman"/>
                <a:cs typeface="Times New Roman"/>
              </a:rPr>
              <a:t>During</a:t>
            </a:r>
            <a:r>
              <a:rPr sz="2000" spc="-15" dirty="0">
                <a:latin typeface="Times New Roman"/>
                <a:cs typeface="Times New Roman"/>
              </a:rPr>
              <a:t> </a:t>
            </a:r>
            <a:r>
              <a:rPr sz="2000" dirty="0">
                <a:latin typeface="Times New Roman"/>
                <a:cs typeface="Times New Roman"/>
              </a:rPr>
              <a:t>this</a:t>
            </a:r>
            <a:r>
              <a:rPr sz="2000" spc="-15" dirty="0">
                <a:latin typeface="Times New Roman"/>
                <a:cs typeface="Times New Roman"/>
              </a:rPr>
              <a:t> </a:t>
            </a:r>
            <a:r>
              <a:rPr sz="2000" dirty="0">
                <a:latin typeface="Times New Roman"/>
                <a:cs typeface="Times New Roman"/>
              </a:rPr>
              <a:t>process </a:t>
            </a:r>
            <a:r>
              <a:rPr sz="2000" spc="-484" dirty="0">
                <a:latin typeface="Times New Roman"/>
                <a:cs typeface="Times New Roman"/>
              </a:rPr>
              <a:t> </a:t>
            </a:r>
            <a:r>
              <a:rPr sz="2000" spc="-5" dirty="0">
                <a:latin typeface="Times New Roman"/>
                <a:cs typeface="Times New Roman"/>
              </a:rPr>
              <a:t>molecular </a:t>
            </a:r>
            <a:r>
              <a:rPr sz="2000" dirty="0">
                <a:latin typeface="Times New Roman"/>
                <a:cs typeface="Times New Roman"/>
              </a:rPr>
              <a:t>oxygen is released into the </a:t>
            </a:r>
            <a:r>
              <a:rPr sz="2000" spc="-30" dirty="0">
                <a:latin typeface="Times New Roman"/>
                <a:cs typeface="Times New Roman"/>
              </a:rPr>
              <a:t>air. </a:t>
            </a:r>
            <a:r>
              <a:rPr sz="2000" dirty="0">
                <a:latin typeface="Times New Roman"/>
                <a:cs typeface="Times New Roman"/>
              </a:rPr>
              <a:t>The production of bio-mass can be </a:t>
            </a:r>
            <a:r>
              <a:rPr sz="2000" spc="5" dirty="0">
                <a:latin typeface="Times New Roman"/>
                <a:cs typeface="Times New Roman"/>
              </a:rPr>
              <a:t> </a:t>
            </a:r>
            <a:r>
              <a:rPr sz="2000" dirty="0">
                <a:latin typeface="Times New Roman"/>
                <a:cs typeface="Times New Roman"/>
              </a:rPr>
              <a:t>understood</a:t>
            </a:r>
            <a:r>
              <a:rPr sz="2000" spc="-45" dirty="0">
                <a:latin typeface="Times New Roman"/>
                <a:cs typeface="Times New Roman"/>
              </a:rPr>
              <a:t> </a:t>
            </a:r>
            <a:r>
              <a:rPr sz="2000" dirty="0">
                <a:latin typeface="Times New Roman"/>
                <a:cs typeface="Times New Roman"/>
              </a:rPr>
              <a:t>by the</a:t>
            </a:r>
            <a:r>
              <a:rPr sz="2000" spc="-25" dirty="0">
                <a:latin typeface="Times New Roman"/>
                <a:cs typeface="Times New Roman"/>
              </a:rPr>
              <a:t> </a:t>
            </a:r>
            <a:r>
              <a:rPr sz="2000" dirty="0">
                <a:latin typeface="Times New Roman"/>
                <a:cs typeface="Times New Roman"/>
              </a:rPr>
              <a:t>following</a:t>
            </a:r>
            <a:r>
              <a:rPr sz="2000" spc="-45" dirty="0">
                <a:latin typeface="Times New Roman"/>
                <a:cs typeface="Times New Roman"/>
              </a:rPr>
              <a:t> </a:t>
            </a:r>
            <a:r>
              <a:rPr sz="2000" dirty="0">
                <a:latin typeface="Times New Roman"/>
                <a:cs typeface="Times New Roman"/>
              </a:rPr>
              <a:t>equation.</a:t>
            </a:r>
            <a:endParaRPr sz="2000">
              <a:latin typeface="Times New Roman"/>
              <a:cs typeface="Times New Roman"/>
            </a:endParaRPr>
          </a:p>
        </p:txBody>
      </p:sp>
      <p:sp>
        <p:nvSpPr>
          <p:cNvPr id="5" name="object 5"/>
          <p:cNvSpPr txBox="1"/>
          <p:nvPr/>
        </p:nvSpPr>
        <p:spPr>
          <a:xfrm>
            <a:off x="5578221" y="3865245"/>
            <a:ext cx="795655" cy="228600"/>
          </a:xfrm>
          <a:prstGeom prst="rect">
            <a:avLst/>
          </a:prstGeom>
        </p:spPr>
        <p:txBody>
          <a:bodyPr vert="horz" wrap="square" lIns="0" tIns="16510" rIns="0" bIns="0" rtlCol="0">
            <a:spAutoFit/>
          </a:bodyPr>
          <a:lstStyle/>
          <a:p>
            <a:pPr marL="12700">
              <a:lnSpc>
                <a:spcPct val="100000"/>
              </a:lnSpc>
              <a:spcBef>
                <a:spcPts val="130"/>
              </a:spcBef>
            </a:pPr>
            <a:r>
              <a:rPr sz="1300" spc="10" dirty="0">
                <a:latin typeface="Times New Roman"/>
                <a:cs typeface="Times New Roman"/>
              </a:rPr>
              <a:t>Chlorophyl</a:t>
            </a:r>
            <a:endParaRPr sz="1300">
              <a:latin typeface="Times New Roman"/>
              <a:cs typeface="Times New Roman"/>
            </a:endParaRPr>
          </a:p>
        </p:txBody>
      </p:sp>
      <p:sp>
        <p:nvSpPr>
          <p:cNvPr id="6" name="object 6"/>
          <p:cNvSpPr txBox="1"/>
          <p:nvPr/>
        </p:nvSpPr>
        <p:spPr>
          <a:xfrm>
            <a:off x="116839" y="3856101"/>
            <a:ext cx="8798560" cy="330835"/>
          </a:xfrm>
          <a:prstGeom prst="rect">
            <a:avLst/>
          </a:prstGeom>
        </p:spPr>
        <p:txBody>
          <a:bodyPr vert="horz" wrap="square" lIns="0" tIns="12700" rIns="0" bIns="0" rtlCol="0">
            <a:spAutoFit/>
          </a:bodyPr>
          <a:lstStyle/>
          <a:p>
            <a:pPr marL="50800">
              <a:lnSpc>
                <a:spcPct val="100000"/>
              </a:lnSpc>
              <a:spcBef>
                <a:spcPts val="100"/>
              </a:spcBef>
              <a:tabLst>
                <a:tab pos="6539230" algn="l"/>
              </a:tabLst>
            </a:pPr>
            <a:r>
              <a:rPr sz="2000" b="1" spc="5" dirty="0">
                <a:latin typeface="Times New Roman"/>
                <a:cs typeface="Times New Roman"/>
              </a:rPr>
              <a:t>H</a:t>
            </a:r>
            <a:r>
              <a:rPr sz="1950" b="1" spc="7" baseline="-21367" dirty="0">
                <a:latin typeface="Times New Roman"/>
                <a:cs typeface="Times New Roman"/>
              </a:rPr>
              <a:t>2</a:t>
            </a:r>
            <a:r>
              <a:rPr sz="2000" b="1" spc="5" dirty="0">
                <a:latin typeface="Times New Roman"/>
                <a:cs typeface="Times New Roman"/>
              </a:rPr>
              <a:t>O</a:t>
            </a:r>
            <a:r>
              <a:rPr sz="2000" b="1" spc="-30"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b.</a:t>
            </a:r>
            <a:r>
              <a:rPr sz="2000" spc="-10" dirty="0">
                <a:latin typeface="Times New Roman"/>
                <a:cs typeface="Times New Roman"/>
              </a:rPr>
              <a:t> </a:t>
            </a:r>
            <a:r>
              <a:rPr sz="2000" b="1" spc="5" dirty="0">
                <a:latin typeface="Times New Roman"/>
                <a:cs typeface="Times New Roman"/>
              </a:rPr>
              <a:t>NO</a:t>
            </a:r>
            <a:r>
              <a:rPr sz="1950" b="1" spc="7" baseline="-21367" dirty="0">
                <a:latin typeface="Times New Roman"/>
                <a:cs typeface="Times New Roman"/>
              </a:rPr>
              <a:t>2</a:t>
            </a:r>
            <a:r>
              <a:rPr sz="1950" b="1" spc="247" baseline="-21367"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c.</a:t>
            </a:r>
            <a:r>
              <a:rPr sz="2000" spc="-5" dirty="0">
                <a:latin typeface="Times New Roman"/>
                <a:cs typeface="Times New Roman"/>
              </a:rPr>
              <a:t> </a:t>
            </a:r>
            <a:r>
              <a:rPr sz="2000" b="1" spc="5" dirty="0">
                <a:latin typeface="Times New Roman"/>
                <a:cs typeface="Times New Roman"/>
              </a:rPr>
              <a:t>SO</a:t>
            </a:r>
            <a:r>
              <a:rPr sz="1950" b="1" spc="7" baseline="-21367" dirty="0">
                <a:latin typeface="Times New Roman"/>
                <a:cs typeface="Times New Roman"/>
              </a:rPr>
              <a:t>4</a:t>
            </a:r>
            <a:r>
              <a:rPr sz="1950" b="1" spc="247" baseline="-21367"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d.</a:t>
            </a:r>
            <a:r>
              <a:rPr sz="2000" spc="5" dirty="0">
                <a:latin typeface="Times New Roman"/>
                <a:cs typeface="Times New Roman"/>
              </a:rPr>
              <a:t> </a:t>
            </a:r>
            <a:r>
              <a:rPr sz="2000" b="1" spc="5" dirty="0">
                <a:latin typeface="Times New Roman"/>
                <a:cs typeface="Times New Roman"/>
              </a:rPr>
              <a:t>PO</a:t>
            </a:r>
            <a:r>
              <a:rPr sz="1950" b="1" spc="7" baseline="-21367" dirty="0">
                <a:latin typeface="Times New Roman"/>
                <a:cs typeface="Times New Roman"/>
              </a:rPr>
              <a:t>4</a:t>
            </a:r>
            <a:r>
              <a:rPr sz="1950" b="1" spc="-7" baseline="-21367"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b="1" spc="5" dirty="0">
                <a:latin typeface="Times New Roman"/>
                <a:cs typeface="Times New Roman"/>
              </a:rPr>
              <a:t>CO</a:t>
            </a:r>
            <a:r>
              <a:rPr sz="1950" b="1" spc="7" baseline="-21367" dirty="0">
                <a:latin typeface="Times New Roman"/>
                <a:cs typeface="Times New Roman"/>
              </a:rPr>
              <a:t>2</a:t>
            </a:r>
            <a:r>
              <a:rPr sz="1950" b="1" spc="247" baseline="-21367"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(8-10)</a:t>
            </a:r>
            <a:r>
              <a:rPr sz="2000" spc="-35" dirty="0">
                <a:latin typeface="Times New Roman"/>
                <a:cs typeface="Times New Roman"/>
              </a:rPr>
              <a:t> </a:t>
            </a:r>
            <a:r>
              <a:rPr sz="2000" b="1" dirty="0">
                <a:latin typeface="Times New Roman"/>
                <a:cs typeface="Times New Roman"/>
              </a:rPr>
              <a:t>hν	C</a:t>
            </a:r>
            <a:r>
              <a:rPr sz="1950" b="1" baseline="-21367" dirty="0">
                <a:latin typeface="Times New Roman"/>
                <a:cs typeface="Times New Roman"/>
              </a:rPr>
              <a:t>k</a:t>
            </a:r>
            <a:r>
              <a:rPr sz="2000" b="1" dirty="0">
                <a:latin typeface="Times New Roman"/>
                <a:cs typeface="Times New Roman"/>
              </a:rPr>
              <a:t>H</a:t>
            </a:r>
            <a:r>
              <a:rPr sz="1950" b="1" baseline="-21367" dirty="0">
                <a:latin typeface="Times New Roman"/>
                <a:cs typeface="Times New Roman"/>
              </a:rPr>
              <a:t>m</a:t>
            </a:r>
            <a:r>
              <a:rPr sz="2000" b="1" dirty="0">
                <a:latin typeface="Times New Roman"/>
                <a:cs typeface="Times New Roman"/>
              </a:rPr>
              <a:t>O</a:t>
            </a:r>
            <a:r>
              <a:rPr sz="1950" b="1" baseline="-21367" dirty="0">
                <a:latin typeface="Times New Roman"/>
                <a:cs typeface="Times New Roman"/>
              </a:rPr>
              <a:t>n</a:t>
            </a:r>
            <a:r>
              <a:rPr sz="1950" b="1" spc="292" baseline="-21367" dirty="0">
                <a:latin typeface="Times New Roman"/>
                <a:cs typeface="Times New Roman"/>
              </a:rPr>
              <a:t> </a:t>
            </a:r>
            <a:r>
              <a:rPr sz="2000" dirty="0">
                <a:latin typeface="Times New Roman"/>
                <a:cs typeface="Times New Roman"/>
              </a:rPr>
              <a:t>+</a:t>
            </a:r>
            <a:r>
              <a:rPr sz="2000" spc="-25" dirty="0">
                <a:latin typeface="Times New Roman"/>
                <a:cs typeface="Times New Roman"/>
              </a:rPr>
              <a:t> </a:t>
            </a:r>
            <a:r>
              <a:rPr sz="2000" b="1" spc="5" dirty="0">
                <a:latin typeface="Times New Roman"/>
                <a:cs typeface="Times New Roman"/>
              </a:rPr>
              <a:t>H</a:t>
            </a:r>
            <a:r>
              <a:rPr sz="1950" b="1" spc="7" baseline="-21367" dirty="0">
                <a:latin typeface="Times New Roman"/>
                <a:cs typeface="Times New Roman"/>
              </a:rPr>
              <a:t>2</a:t>
            </a:r>
            <a:r>
              <a:rPr sz="2000" b="1" spc="5" dirty="0">
                <a:latin typeface="Times New Roman"/>
                <a:cs typeface="Times New Roman"/>
              </a:rPr>
              <a:t>O</a:t>
            </a:r>
            <a:r>
              <a:rPr sz="2000" b="1" spc="-50" dirty="0">
                <a:latin typeface="Times New Roman"/>
                <a:cs typeface="Times New Roman"/>
              </a:rPr>
              <a:t> </a:t>
            </a:r>
            <a:r>
              <a:rPr sz="2000" dirty="0">
                <a:latin typeface="Times New Roman"/>
                <a:cs typeface="Times New Roman"/>
              </a:rPr>
              <a:t>+</a:t>
            </a:r>
            <a:r>
              <a:rPr sz="2000" spc="-10" dirty="0">
                <a:latin typeface="Times New Roman"/>
                <a:cs typeface="Times New Roman"/>
              </a:rPr>
              <a:t> </a:t>
            </a:r>
            <a:r>
              <a:rPr sz="2000" b="1" spc="5" dirty="0">
                <a:latin typeface="Times New Roman"/>
                <a:cs typeface="Times New Roman"/>
              </a:rPr>
              <a:t>O</a:t>
            </a:r>
            <a:r>
              <a:rPr sz="1950" b="1" spc="7" baseline="-21367" dirty="0">
                <a:latin typeface="Times New Roman"/>
                <a:cs typeface="Times New Roman"/>
              </a:rPr>
              <a:t>2</a:t>
            </a:r>
            <a:endParaRPr sz="1950" baseline="-21367">
              <a:latin typeface="Times New Roman"/>
              <a:cs typeface="Times New Roman"/>
            </a:endParaRPr>
          </a:p>
        </p:txBody>
      </p:sp>
      <p:sp>
        <p:nvSpPr>
          <p:cNvPr id="7" name="object 7"/>
          <p:cNvSpPr txBox="1"/>
          <p:nvPr/>
        </p:nvSpPr>
        <p:spPr>
          <a:xfrm>
            <a:off x="286004" y="5173878"/>
            <a:ext cx="4932680" cy="1354455"/>
          </a:xfrm>
          <a:prstGeom prst="rect">
            <a:avLst/>
          </a:prstGeom>
        </p:spPr>
        <p:txBody>
          <a:bodyPr vert="horz" wrap="square" lIns="0" tIns="67310" rIns="0" bIns="0" rtlCol="0">
            <a:spAutoFit/>
          </a:bodyPr>
          <a:lstStyle/>
          <a:p>
            <a:pPr marL="50800">
              <a:lnSpc>
                <a:spcPct val="100000"/>
              </a:lnSpc>
              <a:spcBef>
                <a:spcPts val="530"/>
              </a:spcBef>
            </a:pPr>
            <a:r>
              <a:rPr sz="2000" dirty="0">
                <a:latin typeface="Times New Roman"/>
                <a:cs typeface="Times New Roman"/>
              </a:rPr>
              <a:t>where</a:t>
            </a:r>
            <a:r>
              <a:rPr sz="2000" spc="-20" dirty="0">
                <a:latin typeface="Times New Roman"/>
                <a:cs typeface="Times New Roman"/>
              </a:rPr>
              <a:t> </a:t>
            </a:r>
            <a:r>
              <a:rPr sz="2000" i="1" dirty="0">
                <a:latin typeface="Times New Roman"/>
                <a:cs typeface="Times New Roman"/>
              </a:rPr>
              <a:t>b, c,</a:t>
            </a:r>
            <a:r>
              <a:rPr sz="2000" i="1" spc="-5" dirty="0">
                <a:latin typeface="Times New Roman"/>
                <a:cs typeface="Times New Roman"/>
              </a:rPr>
              <a:t> </a:t>
            </a:r>
            <a:r>
              <a:rPr sz="2000" i="1" dirty="0">
                <a:latin typeface="Times New Roman"/>
                <a:cs typeface="Times New Roman"/>
              </a:rPr>
              <a:t>d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various</a:t>
            </a:r>
            <a:r>
              <a:rPr sz="2000" spc="-45" dirty="0">
                <a:latin typeface="Times New Roman"/>
                <a:cs typeface="Times New Roman"/>
              </a:rPr>
              <a:t> </a:t>
            </a:r>
            <a:r>
              <a:rPr sz="2000" spc="-10" dirty="0">
                <a:latin typeface="Times New Roman"/>
                <a:cs typeface="Times New Roman"/>
              </a:rPr>
              <a:t>small</a:t>
            </a:r>
            <a:r>
              <a:rPr sz="2000" spc="5" dirty="0">
                <a:latin typeface="Times New Roman"/>
                <a:cs typeface="Times New Roman"/>
              </a:rPr>
              <a:t> </a:t>
            </a:r>
            <a:r>
              <a:rPr sz="2000" spc="-5" dirty="0">
                <a:latin typeface="Times New Roman"/>
                <a:cs typeface="Times New Roman"/>
              </a:rPr>
              <a:t>quantities</a:t>
            </a:r>
            <a:r>
              <a:rPr sz="2000" spc="-30" dirty="0">
                <a:latin typeface="Times New Roman"/>
                <a:cs typeface="Times New Roman"/>
              </a:rPr>
              <a:t> </a:t>
            </a:r>
            <a:r>
              <a:rPr sz="2000" spc="-5" dirty="0">
                <a:latin typeface="Times New Roman"/>
                <a:cs typeface="Times New Roman"/>
              </a:rPr>
              <a:t>(ppm)</a:t>
            </a:r>
            <a:endParaRPr sz="2000">
              <a:latin typeface="Times New Roman"/>
              <a:cs typeface="Times New Roman"/>
            </a:endParaRPr>
          </a:p>
          <a:p>
            <a:pPr marL="71755">
              <a:lnSpc>
                <a:spcPct val="100000"/>
              </a:lnSpc>
              <a:spcBef>
                <a:spcPts val="430"/>
              </a:spcBef>
            </a:pPr>
            <a:r>
              <a:rPr sz="2000" i="1" dirty="0">
                <a:latin typeface="Times New Roman"/>
                <a:cs typeface="Times New Roman"/>
              </a:rPr>
              <a:t>h</a:t>
            </a:r>
            <a:r>
              <a:rPr sz="2000" i="1" spc="-1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a </a:t>
            </a:r>
            <a:r>
              <a:rPr sz="2000" spc="-15" dirty="0">
                <a:latin typeface="Times New Roman"/>
                <a:cs typeface="Times New Roman"/>
              </a:rPr>
              <a:t>Planck’s</a:t>
            </a:r>
            <a:r>
              <a:rPr sz="2000" spc="-50" dirty="0">
                <a:latin typeface="Times New Roman"/>
                <a:cs typeface="Times New Roman"/>
              </a:rPr>
              <a:t> </a:t>
            </a:r>
            <a:r>
              <a:rPr sz="2000" spc="-5" dirty="0">
                <a:latin typeface="Times New Roman"/>
                <a:cs typeface="Times New Roman"/>
              </a:rPr>
              <a:t>constant</a:t>
            </a:r>
            <a:r>
              <a:rPr sz="2000" spc="465" dirty="0">
                <a:latin typeface="Times New Roman"/>
                <a:cs typeface="Times New Roman"/>
              </a:rPr>
              <a:t> </a:t>
            </a:r>
            <a:r>
              <a:rPr sz="2000" dirty="0">
                <a:latin typeface="Times New Roman"/>
                <a:cs typeface="Times New Roman"/>
              </a:rPr>
              <a:t>=</a:t>
            </a:r>
            <a:r>
              <a:rPr sz="2000" spc="484" dirty="0">
                <a:latin typeface="Times New Roman"/>
                <a:cs typeface="Times New Roman"/>
              </a:rPr>
              <a:t> </a:t>
            </a:r>
            <a:r>
              <a:rPr sz="2000" dirty="0">
                <a:latin typeface="Times New Roman"/>
                <a:cs typeface="Times New Roman"/>
              </a:rPr>
              <a:t>6.625</a:t>
            </a:r>
            <a:r>
              <a:rPr sz="2000" spc="-35" dirty="0">
                <a:latin typeface="Times New Roman"/>
                <a:cs typeface="Times New Roman"/>
              </a:rPr>
              <a:t> </a:t>
            </a:r>
            <a:r>
              <a:rPr sz="2000" dirty="0">
                <a:latin typeface="Times New Roman"/>
                <a:cs typeface="Times New Roman"/>
              </a:rPr>
              <a:t>X</a:t>
            </a:r>
            <a:r>
              <a:rPr sz="2000" spc="5" dirty="0">
                <a:latin typeface="Times New Roman"/>
                <a:cs typeface="Times New Roman"/>
              </a:rPr>
              <a:t> </a:t>
            </a:r>
            <a:r>
              <a:rPr sz="2000" spc="15" dirty="0">
                <a:latin typeface="Times New Roman"/>
                <a:cs typeface="Times New Roman"/>
              </a:rPr>
              <a:t>10</a:t>
            </a:r>
            <a:r>
              <a:rPr sz="1950" spc="22" baseline="25641" dirty="0">
                <a:latin typeface="Times New Roman"/>
                <a:cs typeface="Times New Roman"/>
              </a:rPr>
              <a:t>-34</a:t>
            </a:r>
            <a:r>
              <a:rPr sz="1950" spc="-22" baseline="25641" dirty="0">
                <a:latin typeface="Times New Roman"/>
                <a:cs typeface="Times New Roman"/>
              </a:rPr>
              <a:t> </a:t>
            </a:r>
            <a:r>
              <a:rPr sz="2000" dirty="0">
                <a:latin typeface="Times New Roman"/>
                <a:cs typeface="Times New Roman"/>
              </a:rPr>
              <a:t>JS</a:t>
            </a:r>
            <a:endParaRPr sz="2000">
              <a:latin typeface="Times New Roman"/>
              <a:cs typeface="Times New Roman"/>
            </a:endParaRPr>
          </a:p>
          <a:p>
            <a:pPr marL="71755">
              <a:lnSpc>
                <a:spcPct val="100000"/>
              </a:lnSpc>
            </a:pPr>
            <a:r>
              <a:rPr sz="2000" i="1" dirty="0">
                <a:latin typeface="Times New Roman"/>
                <a:cs typeface="Times New Roman"/>
              </a:rPr>
              <a:t>ν</a:t>
            </a:r>
            <a:r>
              <a:rPr sz="2000" i="1" spc="-10" dirty="0">
                <a:latin typeface="Times New Roman"/>
                <a:cs typeface="Times New Roman"/>
              </a:rPr>
              <a:t> </a:t>
            </a:r>
            <a:r>
              <a:rPr sz="2000" dirty="0">
                <a:latin typeface="Times New Roman"/>
                <a:cs typeface="Times New Roman"/>
              </a:rPr>
              <a:t>is</a:t>
            </a:r>
            <a:r>
              <a:rPr sz="2000" spc="-25" dirty="0">
                <a:latin typeface="Times New Roman"/>
                <a:cs typeface="Times New Roman"/>
              </a:rPr>
              <a:t> </a:t>
            </a:r>
            <a:r>
              <a:rPr sz="2000" dirty="0">
                <a:latin typeface="Times New Roman"/>
                <a:cs typeface="Times New Roman"/>
              </a:rPr>
              <a:t>frequency</a:t>
            </a:r>
            <a:r>
              <a:rPr sz="2000" spc="-45" dirty="0">
                <a:latin typeface="Times New Roman"/>
                <a:cs typeface="Times New Roman"/>
              </a:rPr>
              <a:t> </a:t>
            </a:r>
            <a:r>
              <a:rPr sz="2000" dirty="0">
                <a:latin typeface="Times New Roman"/>
                <a:cs typeface="Times New Roman"/>
              </a:rPr>
              <a:t>=</a:t>
            </a:r>
            <a:r>
              <a:rPr sz="2000" spc="-20" dirty="0">
                <a:latin typeface="Times New Roman"/>
                <a:cs typeface="Times New Roman"/>
              </a:rPr>
              <a:t> </a:t>
            </a:r>
            <a:r>
              <a:rPr sz="2000" i="1" spc="-5" dirty="0">
                <a:latin typeface="Times New Roman"/>
                <a:cs typeface="Times New Roman"/>
              </a:rPr>
              <a:t>C</a:t>
            </a:r>
            <a:r>
              <a:rPr sz="2000" spc="-5" dirty="0">
                <a:latin typeface="Times New Roman"/>
                <a:cs typeface="Times New Roman"/>
              </a:rPr>
              <a:t>/λ</a:t>
            </a:r>
            <a:r>
              <a:rPr sz="2000" spc="10" dirty="0">
                <a:latin typeface="Times New Roman"/>
                <a:cs typeface="Times New Roman"/>
              </a:rPr>
              <a:t> </a:t>
            </a:r>
            <a:r>
              <a:rPr sz="2000" dirty="0">
                <a:latin typeface="Times New Roman"/>
                <a:cs typeface="Times New Roman"/>
              </a:rPr>
              <a:t>(s-1)</a:t>
            </a:r>
            <a:endParaRPr sz="2000">
              <a:latin typeface="Times New Roman"/>
              <a:cs typeface="Times New Roman"/>
            </a:endParaRPr>
          </a:p>
          <a:p>
            <a:pPr marL="71755">
              <a:lnSpc>
                <a:spcPct val="100000"/>
              </a:lnSpc>
            </a:pPr>
            <a:r>
              <a:rPr sz="2000" i="1" dirty="0">
                <a:latin typeface="Times New Roman"/>
                <a:cs typeface="Times New Roman"/>
              </a:rPr>
              <a:t>C</a:t>
            </a:r>
            <a:r>
              <a:rPr sz="2000" i="1" spc="-10" dirty="0">
                <a:latin typeface="Times New Roman"/>
                <a:cs typeface="Times New Roman"/>
              </a:rPr>
              <a:t> </a:t>
            </a:r>
            <a:r>
              <a:rPr sz="2000" dirty="0">
                <a:latin typeface="Times New Roman"/>
                <a:cs typeface="Times New Roman"/>
              </a:rPr>
              <a:t>is</a:t>
            </a:r>
            <a:r>
              <a:rPr sz="2000" spc="-2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speed</a:t>
            </a:r>
            <a:r>
              <a:rPr sz="2000" spc="-20"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light</a:t>
            </a:r>
            <a:r>
              <a:rPr sz="2000" spc="-30"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2.99</a:t>
            </a:r>
            <a:r>
              <a:rPr sz="2000" spc="-15" dirty="0">
                <a:latin typeface="Times New Roman"/>
                <a:cs typeface="Times New Roman"/>
              </a:rPr>
              <a:t> </a:t>
            </a:r>
            <a:r>
              <a:rPr sz="2000" dirty="0">
                <a:latin typeface="Times New Roman"/>
                <a:cs typeface="Times New Roman"/>
              </a:rPr>
              <a:t>X</a:t>
            </a:r>
            <a:r>
              <a:rPr sz="2000" spc="-5" dirty="0">
                <a:latin typeface="Times New Roman"/>
                <a:cs typeface="Times New Roman"/>
              </a:rPr>
              <a:t> </a:t>
            </a:r>
            <a:r>
              <a:rPr sz="2000" spc="10" dirty="0">
                <a:latin typeface="Times New Roman"/>
                <a:cs typeface="Times New Roman"/>
              </a:rPr>
              <a:t>10</a:t>
            </a:r>
            <a:r>
              <a:rPr sz="1950" spc="15" baseline="25641" dirty="0">
                <a:latin typeface="Times New Roman"/>
                <a:cs typeface="Times New Roman"/>
              </a:rPr>
              <a:t>8</a:t>
            </a:r>
            <a:r>
              <a:rPr sz="1950" spc="240" baseline="25641" dirty="0">
                <a:latin typeface="Times New Roman"/>
                <a:cs typeface="Times New Roman"/>
              </a:rPr>
              <a:t> </a:t>
            </a:r>
            <a:r>
              <a:rPr sz="2000" spc="-5" dirty="0">
                <a:latin typeface="Times New Roman"/>
                <a:cs typeface="Times New Roman"/>
              </a:rPr>
              <a:t>m/sec.</a:t>
            </a:r>
            <a:endParaRPr sz="2000">
              <a:latin typeface="Times New Roman"/>
              <a:cs typeface="Times New Roman"/>
            </a:endParaRPr>
          </a:p>
        </p:txBody>
      </p:sp>
      <p:sp>
        <p:nvSpPr>
          <p:cNvPr id="8" name="object 8"/>
          <p:cNvSpPr/>
          <p:nvPr/>
        </p:nvSpPr>
        <p:spPr>
          <a:xfrm>
            <a:off x="5486400" y="4062984"/>
            <a:ext cx="990600" cy="103505"/>
          </a:xfrm>
          <a:custGeom>
            <a:avLst/>
            <a:gdLst/>
            <a:ahLst/>
            <a:cxnLst/>
            <a:rect l="l" t="t" r="r" b="b"/>
            <a:pathLst>
              <a:path w="990600" h="103504">
                <a:moveTo>
                  <a:pt x="902080" y="0"/>
                </a:moveTo>
                <a:lnTo>
                  <a:pt x="898144" y="1016"/>
                </a:lnTo>
                <a:lnTo>
                  <a:pt x="894588" y="7112"/>
                </a:lnTo>
                <a:lnTo>
                  <a:pt x="895603" y="11049"/>
                </a:lnTo>
                <a:lnTo>
                  <a:pt x="954541" y="45429"/>
                </a:lnTo>
                <a:lnTo>
                  <a:pt x="978026" y="45466"/>
                </a:lnTo>
                <a:lnTo>
                  <a:pt x="978026" y="58166"/>
                </a:lnTo>
                <a:lnTo>
                  <a:pt x="954516" y="58166"/>
                </a:lnTo>
                <a:lnTo>
                  <a:pt x="895476" y="92456"/>
                </a:lnTo>
                <a:lnTo>
                  <a:pt x="894461" y="96393"/>
                </a:lnTo>
                <a:lnTo>
                  <a:pt x="896238" y="99314"/>
                </a:lnTo>
                <a:lnTo>
                  <a:pt x="898016" y="102362"/>
                </a:lnTo>
                <a:lnTo>
                  <a:pt x="901953" y="103378"/>
                </a:lnTo>
                <a:lnTo>
                  <a:pt x="905001" y="101727"/>
                </a:lnTo>
                <a:lnTo>
                  <a:pt x="979709" y="58166"/>
                </a:lnTo>
                <a:lnTo>
                  <a:pt x="978026" y="58166"/>
                </a:lnTo>
                <a:lnTo>
                  <a:pt x="979772" y="58129"/>
                </a:lnTo>
                <a:lnTo>
                  <a:pt x="990600" y="51816"/>
                </a:lnTo>
                <a:lnTo>
                  <a:pt x="902080" y="0"/>
                </a:lnTo>
                <a:close/>
              </a:path>
              <a:path w="990600" h="103504">
                <a:moveTo>
                  <a:pt x="965469" y="51804"/>
                </a:moveTo>
                <a:lnTo>
                  <a:pt x="954579" y="58129"/>
                </a:lnTo>
                <a:lnTo>
                  <a:pt x="978026" y="58166"/>
                </a:lnTo>
                <a:lnTo>
                  <a:pt x="978026" y="57277"/>
                </a:lnTo>
                <a:lnTo>
                  <a:pt x="974851" y="57277"/>
                </a:lnTo>
                <a:lnTo>
                  <a:pt x="965469" y="51804"/>
                </a:lnTo>
                <a:close/>
              </a:path>
              <a:path w="990600" h="103504">
                <a:moveTo>
                  <a:pt x="0" y="43942"/>
                </a:moveTo>
                <a:lnTo>
                  <a:pt x="0" y="56642"/>
                </a:lnTo>
                <a:lnTo>
                  <a:pt x="954579" y="58129"/>
                </a:lnTo>
                <a:lnTo>
                  <a:pt x="965469" y="51804"/>
                </a:lnTo>
                <a:lnTo>
                  <a:pt x="954541" y="45429"/>
                </a:lnTo>
                <a:lnTo>
                  <a:pt x="0" y="43942"/>
                </a:lnTo>
                <a:close/>
              </a:path>
              <a:path w="990600" h="103504">
                <a:moveTo>
                  <a:pt x="974851" y="46355"/>
                </a:moveTo>
                <a:lnTo>
                  <a:pt x="965469" y="51804"/>
                </a:lnTo>
                <a:lnTo>
                  <a:pt x="974851" y="57277"/>
                </a:lnTo>
                <a:lnTo>
                  <a:pt x="974851" y="46355"/>
                </a:lnTo>
                <a:close/>
              </a:path>
              <a:path w="990600" h="103504">
                <a:moveTo>
                  <a:pt x="978026" y="46355"/>
                </a:moveTo>
                <a:lnTo>
                  <a:pt x="974851" y="46355"/>
                </a:lnTo>
                <a:lnTo>
                  <a:pt x="974851" y="57277"/>
                </a:lnTo>
                <a:lnTo>
                  <a:pt x="978026" y="57277"/>
                </a:lnTo>
                <a:lnTo>
                  <a:pt x="978026" y="46355"/>
                </a:lnTo>
                <a:close/>
              </a:path>
              <a:path w="990600" h="103504">
                <a:moveTo>
                  <a:pt x="954541" y="45429"/>
                </a:moveTo>
                <a:lnTo>
                  <a:pt x="965469" y="51804"/>
                </a:lnTo>
                <a:lnTo>
                  <a:pt x="974851" y="46355"/>
                </a:lnTo>
                <a:lnTo>
                  <a:pt x="978026" y="46355"/>
                </a:lnTo>
                <a:lnTo>
                  <a:pt x="978026" y="45466"/>
                </a:lnTo>
                <a:lnTo>
                  <a:pt x="954541" y="45429"/>
                </a:lnTo>
                <a:close/>
              </a:path>
            </a:pathLst>
          </a:custGeom>
          <a:solidFill>
            <a:srgbClr val="497DBA"/>
          </a:solidFill>
        </p:spPr>
        <p:txBody>
          <a:bodyPr wrap="square" lIns="0" tIns="0" rIns="0" bIns="0" rtlCol="0"/>
          <a:lstStyle/>
          <a:p>
            <a:endParaRPr/>
          </a:p>
        </p:txBody>
      </p:sp>
      <p:sp>
        <p:nvSpPr>
          <p:cNvPr id="9" name="object 9"/>
          <p:cNvSpPr/>
          <p:nvPr/>
        </p:nvSpPr>
        <p:spPr>
          <a:xfrm>
            <a:off x="7080377" y="4189476"/>
            <a:ext cx="111125" cy="306705"/>
          </a:xfrm>
          <a:custGeom>
            <a:avLst/>
            <a:gdLst/>
            <a:ahLst/>
            <a:cxnLst/>
            <a:rect l="l" t="t" r="r" b="b"/>
            <a:pathLst>
              <a:path w="111125" h="306704">
                <a:moveTo>
                  <a:pt x="19812" y="224028"/>
                </a:moveTo>
                <a:lnTo>
                  <a:pt x="15875" y="224028"/>
                </a:lnTo>
                <a:lnTo>
                  <a:pt x="10795" y="228854"/>
                </a:lnTo>
                <a:lnTo>
                  <a:pt x="10795" y="232918"/>
                </a:lnTo>
                <a:lnTo>
                  <a:pt x="13207" y="235457"/>
                </a:lnTo>
                <a:lnTo>
                  <a:pt x="82423" y="306324"/>
                </a:lnTo>
                <a:lnTo>
                  <a:pt x="85527" y="295656"/>
                </a:lnTo>
                <a:lnTo>
                  <a:pt x="73151" y="295656"/>
                </a:lnTo>
                <a:lnTo>
                  <a:pt x="67427" y="272759"/>
                </a:lnTo>
                <a:lnTo>
                  <a:pt x="22351" y="226568"/>
                </a:lnTo>
                <a:lnTo>
                  <a:pt x="19812" y="224028"/>
                </a:lnTo>
                <a:close/>
              </a:path>
              <a:path w="111125" h="306704">
                <a:moveTo>
                  <a:pt x="67427" y="272759"/>
                </a:moveTo>
                <a:lnTo>
                  <a:pt x="73151" y="295656"/>
                </a:lnTo>
                <a:lnTo>
                  <a:pt x="85471" y="292607"/>
                </a:lnTo>
                <a:lnTo>
                  <a:pt x="85407" y="292354"/>
                </a:lnTo>
                <a:lnTo>
                  <a:pt x="73278" y="292354"/>
                </a:lnTo>
                <a:lnTo>
                  <a:pt x="76326" y="281877"/>
                </a:lnTo>
                <a:lnTo>
                  <a:pt x="67427" y="272759"/>
                </a:lnTo>
                <a:close/>
              </a:path>
              <a:path w="111125" h="306704">
                <a:moveTo>
                  <a:pt x="102362" y="202311"/>
                </a:moveTo>
                <a:lnTo>
                  <a:pt x="98932" y="204216"/>
                </a:lnTo>
                <a:lnTo>
                  <a:pt x="97880" y="207772"/>
                </a:lnTo>
                <a:lnTo>
                  <a:pt x="79801" y="269929"/>
                </a:lnTo>
                <a:lnTo>
                  <a:pt x="85471" y="292607"/>
                </a:lnTo>
                <a:lnTo>
                  <a:pt x="73151" y="295656"/>
                </a:lnTo>
                <a:lnTo>
                  <a:pt x="85527" y="295656"/>
                </a:lnTo>
                <a:lnTo>
                  <a:pt x="110108" y="211200"/>
                </a:lnTo>
                <a:lnTo>
                  <a:pt x="111125" y="207772"/>
                </a:lnTo>
                <a:lnTo>
                  <a:pt x="109093" y="204343"/>
                </a:lnTo>
                <a:lnTo>
                  <a:pt x="105791" y="203326"/>
                </a:lnTo>
                <a:lnTo>
                  <a:pt x="102362" y="202311"/>
                </a:lnTo>
                <a:close/>
              </a:path>
              <a:path w="111125" h="306704">
                <a:moveTo>
                  <a:pt x="76326" y="281877"/>
                </a:moveTo>
                <a:lnTo>
                  <a:pt x="73278" y="292354"/>
                </a:lnTo>
                <a:lnTo>
                  <a:pt x="83947" y="289687"/>
                </a:lnTo>
                <a:lnTo>
                  <a:pt x="76326" y="281877"/>
                </a:lnTo>
                <a:close/>
              </a:path>
              <a:path w="111125" h="306704">
                <a:moveTo>
                  <a:pt x="79801" y="269929"/>
                </a:moveTo>
                <a:lnTo>
                  <a:pt x="76326" y="281877"/>
                </a:lnTo>
                <a:lnTo>
                  <a:pt x="83947" y="289687"/>
                </a:lnTo>
                <a:lnTo>
                  <a:pt x="73278" y="292354"/>
                </a:lnTo>
                <a:lnTo>
                  <a:pt x="85407" y="292354"/>
                </a:lnTo>
                <a:lnTo>
                  <a:pt x="79801" y="269929"/>
                </a:lnTo>
                <a:close/>
              </a:path>
              <a:path w="111125" h="306704">
                <a:moveTo>
                  <a:pt x="12319" y="0"/>
                </a:moveTo>
                <a:lnTo>
                  <a:pt x="0" y="3048"/>
                </a:lnTo>
                <a:lnTo>
                  <a:pt x="67427" y="272759"/>
                </a:lnTo>
                <a:lnTo>
                  <a:pt x="76326" y="281877"/>
                </a:lnTo>
                <a:lnTo>
                  <a:pt x="79801" y="269929"/>
                </a:lnTo>
                <a:lnTo>
                  <a:pt x="12319" y="0"/>
                </a:lnTo>
                <a:close/>
              </a:path>
            </a:pathLst>
          </a:custGeom>
          <a:solidFill>
            <a:srgbClr val="497DBA"/>
          </a:solidFill>
        </p:spPr>
        <p:txBody>
          <a:bodyPr wrap="square" lIns="0" tIns="0" rIns="0" bIns="0" rtlCol="0"/>
          <a:lstStyle/>
          <a:p>
            <a:endParaRPr/>
          </a:p>
        </p:txBody>
      </p:sp>
      <p:pic>
        <p:nvPicPr>
          <p:cNvPr id="10" name="object 10"/>
          <p:cNvPicPr/>
          <p:nvPr/>
        </p:nvPicPr>
        <p:blipFill>
          <a:blip r:embed="rId2" cstate="print"/>
          <a:stretch>
            <a:fillRect/>
          </a:stretch>
        </p:blipFill>
        <p:spPr>
          <a:xfrm>
            <a:off x="8057006" y="4190491"/>
            <a:ext cx="104013" cy="229107"/>
          </a:xfrm>
          <a:prstGeom prst="rect">
            <a:avLst/>
          </a:prstGeom>
        </p:spPr>
      </p:pic>
      <p:pic>
        <p:nvPicPr>
          <p:cNvPr id="11" name="object 11"/>
          <p:cNvPicPr/>
          <p:nvPr/>
        </p:nvPicPr>
        <p:blipFill>
          <a:blip r:embed="rId3" cstate="print"/>
          <a:stretch>
            <a:fillRect/>
          </a:stretch>
        </p:blipFill>
        <p:spPr>
          <a:xfrm>
            <a:off x="4825746" y="4116323"/>
            <a:ext cx="103377" cy="227075"/>
          </a:xfrm>
          <a:prstGeom prst="rect">
            <a:avLst/>
          </a:prstGeom>
        </p:spPr>
      </p:pic>
      <p:pic>
        <p:nvPicPr>
          <p:cNvPr id="12" name="object 12"/>
          <p:cNvPicPr/>
          <p:nvPr/>
        </p:nvPicPr>
        <p:blipFill>
          <a:blip r:embed="rId4" cstate="print"/>
          <a:stretch>
            <a:fillRect/>
          </a:stretch>
        </p:blipFill>
        <p:spPr>
          <a:xfrm>
            <a:off x="3834257" y="4116196"/>
            <a:ext cx="103377" cy="228726"/>
          </a:xfrm>
          <a:prstGeom prst="rect">
            <a:avLst/>
          </a:prstGeom>
        </p:spPr>
      </p:pic>
      <p:sp>
        <p:nvSpPr>
          <p:cNvPr id="13" name="object 13"/>
          <p:cNvSpPr txBox="1"/>
          <p:nvPr/>
        </p:nvSpPr>
        <p:spPr>
          <a:xfrm>
            <a:off x="3432175" y="4304233"/>
            <a:ext cx="2228215" cy="300355"/>
          </a:xfrm>
          <a:prstGeom prst="rect">
            <a:avLst/>
          </a:prstGeom>
        </p:spPr>
        <p:txBody>
          <a:bodyPr vert="horz" wrap="square" lIns="0" tIns="12700" rIns="0" bIns="0" rtlCol="0">
            <a:spAutoFit/>
          </a:bodyPr>
          <a:lstStyle/>
          <a:p>
            <a:pPr marL="12700">
              <a:lnSpc>
                <a:spcPct val="100000"/>
              </a:lnSpc>
              <a:spcBef>
                <a:spcPts val="100"/>
              </a:spcBef>
              <a:tabLst>
                <a:tab pos="1155065" algn="l"/>
              </a:tabLst>
            </a:pPr>
            <a:r>
              <a:rPr sz="1800" spc="-5" dirty="0">
                <a:latin typeface="Times New Roman"/>
                <a:cs typeface="Times New Roman"/>
              </a:rPr>
              <a:t>(From</a:t>
            </a:r>
            <a:r>
              <a:rPr sz="1800" spc="-10" dirty="0">
                <a:latin typeface="Times New Roman"/>
                <a:cs typeface="Times New Roman"/>
              </a:rPr>
              <a:t> </a:t>
            </a:r>
            <a:r>
              <a:rPr sz="1800" dirty="0">
                <a:latin typeface="Times New Roman"/>
                <a:cs typeface="Times New Roman"/>
              </a:rPr>
              <a:t>air)	</a:t>
            </a:r>
            <a:r>
              <a:rPr sz="1800" spc="-5" dirty="0">
                <a:latin typeface="Times New Roman"/>
                <a:cs typeface="Times New Roman"/>
              </a:rPr>
              <a:t>(From</a:t>
            </a:r>
            <a:r>
              <a:rPr sz="1800" spc="-75" dirty="0">
                <a:latin typeface="Times New Roman"/>
                <a:cs typeface="Times New Roman"/>
              </a:rPr>
              <a:t> </a:t>
            </a:r>
            <a:r>
              <a:rPr sz="1800" dirty="0">
                <a:latin typeface="Times New Roman"/>
                <a:cs typeface="Times New Roman"/>
              </a:rPr>
              <a:t>Sun)</a:t>
            </a:r>
            <a:endParaRPr sz="1800">
              <a:latin typeface="Times New Roman"/>
              <a:cs typeface="Times New Roman"/>
            </a:endParaRPr>
          </a:p>
        </p:txBody>
      </p:sp>
      <p:sp>
        <p:nvSpPr>
          <p:cNvPr id="14" name="object 14"/>
          <p:cNvSpPr txBox="1"/>
          <p:nvPr/>
        </p:nvSpPr>
        <p:spPr>
          <a:xfrm>
            <a:off x="154939" y="4276658"/>
            <a:ext cx="8804275" cy="824865"/>
          </a:xfrm>
          <a:prstGeom prst="rect">
            <a:avLst/>
          </a:prstGeom>
        </p:spPr>
        <p:txBody>
          <a:bodyPr vert="horz" wrap="square" lIns="0" tIns="116840" rIns="0" bIns="0" rtlCol="0">
            <a:spAutoFit/>
          </a:bodyPr>
          <a:lstStyle/>
          <a:p>
            <a:pPr marL="241300">
              <a:lnSpc>
                <a:spcPct val="100000"/>
              </a:lnSpc>
              <a:spcBef>
                <a:spcPts val="920"/>
              </a:spcBef>
              <a:tabLst>
                <a:tab pos="6490335" algn="l"/>
                <a:tab pos="7480934" algn="l"/>
              </a:tabLst>
            </a:pPr>
            <a:r>
              <a:rPr sz="1800" spc="-5" dirty="0">
                <a:latin typeface="Times New Roman"/>
                <a:cs typeface="Times New Roman"/>
              </a:rPr>
              <a:t>(From</a:t>
            </a:r>
            <a:r>
              <a:rPr sz="1800" spc="-10" dirty="0">
                <a:latin typeface="Times New Roman"/>
                <a:cs typeface="Times New Roman"/>
              </a:rPr>
              <a:t> </a:t>
            </a:r>
            <a:r>
              <a:rPr sz="1800" dirty="0">
                <a:latin typeface="Times New Roman"/>
                <a:cs typeface="Times New Roman"/>
              </a:rPr>
              <a:t>soil</a:t>
            </a:r>
            <a:r>
              <a:rPr sz="1800" spc="10"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water)	</a:t>
            </a:r>
            <a:r>
              <a:rPr sz="2700" spc="-7" baseline="3086" dirty="0">
                <a:latin typeface="Times New Roman"/>
                <a:cs typeface="Times New Roman"/>
              </a:rPr>
              <a:t>Biomass	</a:t>
            </a:r>
            <a:r>
              <a:rPr sz="2700" spc="-44" baseline="3086" dirty="0">
                <a:latin typeface="Times New Roman"/>
                <a:cs typeface="Times New Roman"/>
              </a:rPr>
              <a:t>Water</a:t>
            </a:r>
            <a:r>
              <a:rPr sz="2700" spc="487" baseline="3086" dirty="0">
                <a:latin typeface="Times New Roman"/>
                <a:cs typeface="Times New Roman"/>
              </a:rPr>
              <a:t> </a:t>
            </a:r>
            <a:r>
              <a:rPr sz="2700" spc="-52" baseline="3086" dirty="0">
                <a:latin typeface="Times New Roman"/>
                <a:cs typeface="Times New Roman"/>
              </a:rPr>
              <a:t>Vapour</a:t>
            </a:r>
            <a:endParaRPr sz="2700" baseline="3086">
              <a:latin typeface="Times New Roman"/>
              <a:cs typeface="Times New Roman"/>
            </a:endParaRPr>
          </a:p>
          <a:p>
            <a:pPr marL="12700">
              <a:lnSpc>
                <a:spcPct val="100000"/>
              </a:lnSpc>
              <a:spcBef>
                <a:spcPts val="910"/>
              </a:spcBef>
            </a:pPr>
            <a:r>
              <a:rPr sz="2000" dirty="0">
                <a:latin typeface="Times New Roman"/>
                <a:cs typeface="Times New Roman"/>
              </a:rPr>
              <a:t>+</a:t>
            </a:r>
            <a:r>
              <a:rPr sz="2000" spc="-30" dirty="0">
                <a:latin typeface="Times New Roman"/>
                <a:cs typeface="Times New Roman"/>
              </a:rPr>
              <a:t> </a:t>
            </a:r>
            <a:r>
              <a:rPr sz="2000" dirty="0">
                <a:latin typeface="Times New Roman"/>
                <a:cs typeface="Times New Roman"/>
              </a:rPr>
              <a:t>Other</a:t>
            </a:r>
            <a:r>
              <a:rPr sz="2000" spc="-30" dirty="0">
                <a:latin typeface="Times New Roman"/>
                <a:cs typeface="Times New Roman"/>
              </a:rPr>
              <a:t> </a:t>
            </a:r>
            <a:r>
              <a:rPr sz="2000" spc="-5" dirty="0">
                <a:latin typeface="Times New Roman"/>
                <a:cs typeface="Times New Roman"/>
              </a:rPr>
              <a:t>material</a:t>
            </a:r>
            <a:r>
              <a:rPr sz="2000" spc="-20" dirty="0">
                <a:latin typeface="Times New Roman"/>
                <a:cs typeface="Times New Roman"/>
              </a:rPr>
              <a:t> </a:t>
            </a:r>
            <a:r>
              <a:rPr sz="2000" dirty="0">
                <a:latin typeface="Times New Roman"/>
                <a:cs typeface="Times New Roman"/>
              </a:rPr>
              <a:t>products</a:t>
            </a:r>
            <a:endParaRPr sz="2000">
              <a:latin typeface="Times New Roman"/>
              <a:cs typeface="Times New Roman"/>
            </a:endParaRPr>
          </a:p>
        </p:txBody>
      </p:sp>
      <p:sp>
        <p:nvSpPr>
          <p:cNvPr id="15" name="object 15"/>
          <p:cNvSpPr/>
          <p:nvPr/>
        </p:nvSpPr>
        <p:spPr>
          <a:xfrm>
            <a:off x="453034" y="4189729"/>
            <a:ext cx="163830" cy="306070"/>
          </a:xfrm>
          <a:custGeom>
            <a:avLst/>
            <a:gdLst/>
            <a:ahLst/>
            <a:cxnLst/>
            <a:rect l="l" t="t" r="r" b="b"/>
            <a:pathLst>
              <a:path w="163829" h="306070">
                <a:moveTo>
                  <a:pt x="77724" y="239141"/>
                </a:moveTo>
                <a:lnTo>
                  <a:pt x="73787" y="239903"/>
                </a:lnTo>
                <a:lnTo>
                  <a:pt x="69938" y="245745"/>
                </a:lnTo>
                <a:lnTo>
                  <a:pt x="70751" y="249682"/>
                </a:lnTo>
                <a:lnTo>
                  <a:pt x="156514" y="306070"/>
                </a:lnTo>
                <a:lnTo>
                  <a:pt x="157081" y="297561"/>
                </a:lnTo>
                <a:lnTo>
                  <a:pt x="145211" y="297561"/>
                </a:lnTo>
                <a:lnTo>
                  <a:pt x="134762" y="276550"/>
                </a:lnTo>
                <a:lnTo>
                  <a:pt x="77724" y="239141"/>
                </a:lnTo>
                <a:close/>
              </a:path>
              <a:path w="163829" h="306070">
                <a:moveTo>
                  <a:pt x="134762" y="276550"/>
                </a:moveTo>
                <a:lnTo>
                  <a:pt x="145211" y="297561"/>
                </a:lnTo>
                <a:lnTo>
                  <a:pt x="151677" y="294386"/>
                </a:lnTo>
                <a:lnTo>
                  <a:pt x="144564" y="294386"/>
                </a:lnTo>
                <a:lnTo>
                  <a:pt x="145291" y="283459"/>
                </a:lnTo>
                <a:lnTo>
                  <a:pt x="134762" y="276550"/>
                </a:lnTo>
                <a:close/>
              </a:path>
              <a:path w="163829" h="306070">
                <a:moveTo>
                  <a:pt x="153695" y="200152"/>
                </a:moveTo>
                <a:lnTo>
                  <a:pt x="150660" y="202819"/>
                </a:lnTo>
                <a:lnTo>
                  <a:pt x="146125" y="270930"/>
                </a:lnTo>
                <a:lnTo>
                  <a:pt x="156591" y="291973"/>
                </a:lnTo>
                <a:lnTo>
                  <a:pt x="145211" y="297561"/>
                </a:lnTo>
                <a:lnTo>
                  <a:pt x="157081" y="297561"/>
                </a:lnTo>
                <a:lnTo>
                  <a:pt x="163334" y="203708"/>
                </a:lnTo>
                <a:lnTo>
                  <a:pt x="160693" y="200660"/>
                </a:lnTo>
                <a:lnTo>
                  <a:pt x="153695" y="200152"/>
                </a:lnTo>
                <a:close/>
              </a:path>
              <a:path w="163829" h="306070">
                <a:moveTo>
                  <a:pt x="145291" y="283459"/>
                </a:moveTo>
                <a:lnTo>
                  <a:pt x="144564" y="294386"/>
                </a:lnTo>
                <a:lnTo>
                  <a:pt x="154393" y="289433"/>
                </a:lnTo>
                <a:lnTo>
                  <a:pt x="145291" y="283459"/>
                </a:lnTo>
                <a:close/>
              </a:path>
              <a:path w="163829" h="306070">
                <a:moveTo>
                  <a:pt x="146125" y="270930"/>
                </a:moveTo>
                <a:lnTo>
                  <a:pt x="145291" y="283459"/>
                </a:lnTo>
                <a:lnTo>
                  <a:pt x="154393" y="289433"/>
                </a:lnTo>
                <a:lnTo>
                  <a:pt x="144564" y="294386"/>
                </a:lnTo>
                <a:lnTo>
                  <a:pt x="151677" y="294386"/>
                </a:lnTo>
                <a:lnTo>
                  <a:pt x="156591" y="291973"/>
                </a:lnTo>
                <a:lnTo>
                  <a:pt x="146125" y="270930"/>
                </a:lnTo>
                <a:close/>
              </a:path>
              <a:path w="163829" h="306070">
                <a:moveTo>
                  <a:pt x="11379" y="0"/>
                </a:moveTo>
                <a:lnTo>
                  <a:pt x="0" y="5588"/>
                </a:lnTo>
                <a:lnTo>
                  <a:pt x="134762" y="276550"/>
                </a:lnTo>
                <a:lnTo>
                  <a:pt x="145291" y="283459"/>
                </a:lnTo>
                <a:lnTo>
                  <a:pt x="146125" y="270930"/>
                </a:lnTo>
                <a:lnTo>
                  <a:pt x="11379" y="0"/>
                </a:lnTo>
                <a:close/>
              </a:path>
            </a:pathLst>
          </a:custGeom>
          <a:solidFill>
            <a:srgbClr val="497DBA"/>
          </a:solidFill>
        </p:spPr>
        <p:txBody>
          <a:bodyPr wrap="square" lIns="0" tIns="0" rIns="0" bIns="0" rtlCol="0"/>
          <a:lstStyle/>
          <a:p>
            <a:endParaRPr/>
          </a:p>
        </p:txBody>
      </p:sp>
      <p:grpSp>
        <p:nvGrpSpPr>
          <p:cNvPr id="16" name="object 16"/>
          <p:cNvGrpSpPr/>
          <p:nvPr/>
        </p:nvGrpSpPr>
        <p:grpSpPr>
          <a:xfrm>
            <a:off x="909827" y="4145279"/>
            <a:ext cx="2651760" cy="351155"/>
            <a:chOff x="909827" y="4145279"/>
            <a:chExt cx="2651760" cy="351155"/>
          </a:xfrm>
        </p:grpSpPr>
        <p:sp>
          <p:nvSpPr>
            <p:cNvPr id="17" name="object 17"/>
            <p:cNvSpPr/>
            <p:nvPr/>
          </p:nvSpPr>
          <p:spPr>
            <a:xfrm>
              <a:off x="2034413" y="4178426"/>
              <a:ext cx="127635" cy="318135"/>
            </a:xfrm>
            <a:custGeom>
              <a:avLst/>
              <a:gdLst/>
              <a:ahLst/>
              <a:cxnLst/>
              <a:rect l="l" t="t" r="r" b="b"/>
              <a:pathLst>
                <a:path w="127635" h="318135">
                  <a:moveTo>
                    <a:pt x="8889" y="212852"/>
                  </a:moveTo>
                  <a:lnTo>
                    <a:pt x="2159" y="214375"/>
                  </a:lnTo>
                  <a:lnTo>
                    <a:pt x="0" y="217805"/>
                  </a:lnTo>
                  <a:lnTo>
                    <a:pt x="762" y="221234"/>
                  </a:lnTo>
                  <a:lnTo>
                    <a:pt x="22987" y="317881"/>
                  </a:lnTo>
                  <a:lnTo>
                    <a:pt x="34091" y="307721"/>
                  </a:lnTo>
                  <a:lnTo>
                    <a:pt x="32766" y="307721"/>
                  </a:lnTo>
                  <a:lnTo>
                    <a:pt x="20700" y="303911"/>
                  </a:lnTo>
                  <a:lnTo>
                    <a:pt x="27640" y="281622"/>
                  </a:lnTo>
                  <a:lnTo>
                    <a:pt x="13081" y="218440"/>
                  </a:lnTo>
                  <a:lnTo>
                    <a:pt x="12318" y="215011"/>
                  </a:lnTo>
                  <a:lnTo>
                    <a:pt x="8889" y="212852"/>
                  </a:lnTo>
                  <a:close/>
                </a:path>
                <a:path w="127635" h="318135">
                  <a:moveTo>
                    <a:pt x="27640" y="281622"/>
                  </a:moveTo>
                  <a:lnTo>
                    <a:pt x="20700" y="303911"/>
                  </a:lnTo>
                  <a:lnTo>
                    <a:pt x="32766" y="307721"/>
                  </a:lnTo>
                  <a:lnTo>
                    <a:pt x="33795" y="304419"/>
                  </a:lnTo>
                  <a:lnTo>
                    <a:pt x="32893" y="304419"/>
                  </a:lnTo>
                  <a:lnTo>
                    <a:pt x="22479" y="301117"/>
                  </a:lnTo>
                  <a:lnTo>
                    <a:pt x="30449" y="293815"/>
                  </a:lnTo>
                  <a:lnTo>
                    <a:pt x="27640" y="281622"/>
                  </a:lnTo>
                  <a:close/>
                </a:path>
                <a:path w="127635" h="318135">
                  <a:moveTo>
                    <a:pt x="90169" y="239268"/>
                  </a:moveTo>
                  <a:lnTo>
                    <a:pt x="87503" y="241554"/>
                  </a:lnTo>
                  <a:lnTo>
                    <a:pt x="39759" y="285287"/>
                  </a:lnTo>
                  <a:lnTo>
                    <a:pt x="32766" y="307721"/>
                  </a:lnTo>
                  <a:lnTo>
                    <a:pt x="34091" y="307721"/>
                  </a:lnTo>
                  <a:lnTo>
                    <a:pt x="96138" y="250952"/>
                  </a:lnTo>
                  <a:lnTo>
                    <a:pt x="98679" y="248539"/>
                  </a:lnTo>
                  <a:lnTo>
                    <a:pt x="98932" y="244602"/>
                  </a:lnTo>
                  <a:lnTo>
                    <a:pt x="96519" y="241935"/>
                  </a:lnTo>
                  <a:lnTo>
                    <a:pt x="94106" y="239395"/>
                  </a:lnTo>
                  <a:lnTo>
                    <a:pt x="90169" y="239268"/>
                  </a:lnTo>
                  <a:close/>
                </a:path>
                <a:path w="127635" h="318135">
                  <a:moveTo>
                    <a:pt x="30449" y="293815"/>
                  </a:moveTo>
                  <a:lnTo>
                    <a:pt x="22479" y="301117"/>
                  </a:lnTo>
                  <a:lnTo>
                    <a:pt x="32893" y="304419"/>
                  </a:lnTo>
                  <a:lnTo>
                    <a:pt x="30449" y="293815"/>
                  </a:lnTo>
                  <a:close/>
                </a:path>
                <a:path w="127635" h="318135">
                  <a:moveTo>
                    <a:pt x="39759" y="285287"/>
                  </a:moveTo>
                  <a:lnTo>
                    <a:pt x="30449" y="293815"/>
                  </a:lnTo>
                  <a:lnTo>
                    <a:pt x="32893" y="304419"/>
                  </a:lnTo>
                  <a:lnTo>
                    <a:pt x="33795" y="304419"/>
                  </a:lnTo>
                  <a:lnTo>
                    <a:pt x="39759" y="285287"/>
                  </a:lnTo>
                  <a:close/>
                </a:path>
                <a:path w="127635" h="318135">
                  <a:moveTo>
                    <a:pt x="115316" y="0"/>
                  </a:moveTo>
                  <a:lnTo>
                    <a:pt x="27640" y="281622"/>
                  </a:lnTo>
                  <a:lnTo>
                    <a:pt x="30449" y="293815"/>
                  </a:lnTo>
                  <a:lnTo>
                    <a:pt x="39759" y="285287"/>
                  </a:lnTo>
                  <a:lnTo>
                    <a:pt x="127507" y="3810"/>
                  </a:lnTo>
                  <a:lnTo>
                    <a:pt x="115316" y="0"/>
                  </a:lnTo>
                  <a:close/>
                </a:path>
              </a:pathLst>
            </a:custGeom>
            <a:solidFill>
              <a:srgbClr val="497DBA"/>
            </a:solidFill>
          </p:spPr>
          <p:txBody>
            <a:bodyPr wrap="square" lIns="0" tIns="0" rIns="0" bIns="0" rtlCol="0"/>
            <a:lstStyle/>
            <a:p>
              <a:endParaRPr/>
            </a:p>
          </p:txBody>
        </p:sp>
        <p:sp>
          <p:nvSpPr>
            <p:cNvPr id="18" name="object 18"/>
            <p:cNvSpPr/>
            <p:nvPr/>
          </p:nvSpPr>
          <p:spPr>
            <a:xfrm>
              <a:off x="914399" y="4149851"/>
              <a:ext cx="2642870" cy="69850"/>
            </a:xfrm>
            <a:custGeom>
              <a:avLst/>
              <a:gdLst/>
              <a:ahLst/>
              <a:cxnLst/>
              <a:rect l="l" t="t" r="r" b="b"/>
              <a:pathLst>
                <a:path w="2642870" h="69850">
                  <a:moveTo>
                    <a:pt x="0" y="0"/>
                  </a:moveTo>
                  <a:lnTo>
                    <a:pt x="21756" y="6865"/>
                  </a:lnTo>
                  <a:lnTo>
                    <a:pt x="28309" y="9302"/>
                  </a:lnTo>
                  <a:lnTo>
                    <a:pt x="31169" y="12358"/>
                  </a:lnTo>
                  <a:lnTo>
                    <a:pt x="41846" y="21081"/>
                  </a:lnTo>
                  <a:lnTo>
                    <a:pt x="74240" y="41670"/>
                  </a:lnTo>
                  <a:lnTo>
                    <a:pt x="124513" y="60892"/>
                  </a:lnTo>
                  <a:lnTo>
                    <a:pt x="164200" y="67219"/>
                  </a:lnTo>
                  <a:lnTo>
                    <a:pt x="212863" y="69387"/>
                  </a:lnTo>
                  <a:lnTo>
                    <a:pt x="241643" y="69186"/>
                  </a:lnTo>
                  <a:lnTo>
                    <a:pt x="273966" y="68277"/>
                  </a:lnTo>
                  <a:lnTo>
                    <a:pt x="310264" y="66770"/>
                  </a:lnTo>
                  <a:lnTo>
                    <a:pt x="350970" y="64774"/>
                  </a:lnTo>
                  <a:lnTo>
                    <a:pt x="396518" y="62400"/>
                  </a:lnTo>
                  <a:lnTo>
                    <a:pt x="447340" y="59759"/>
                  </a:lnTo>
                  <a:lnTo>
                    <a:pt x="503868" y="56961"/>
                  </a:lnTo>
                  <a:lnTo>
                    <a:pt x="566537" y="54117"/>
                  </a:lnTo>
                  <a:lnTo>
                    <a:pt x="635777" y="51335"/>
                  </a:lnTo>
                  <a:lnTo>
                    <a:pt x="712024" y="48728"/>
                  </a:lnTo>
                  <a:lnTo>
                    <a:pt x="795708" y="46405"/>
                  </a:lnTo>
                  <a:lnTo>
                    <a:pt x="887263" y="44477"/>
                  </a:lnTo>
                  <a:lnTo>
                    <a:pt x="987123" y="43054"/>
                  </a:lnTo>
                  <a:lnTo>
                    <a:pt x="1095719" y="42246"/>
                  </a:lnTo>
                  <a:lnTo>
                    <a:pt x="1213485" y="42164"/>
                  </a:lnTo>
                  <a:lnTo>
                    <a:pt x="1211320" y="44771"/>
                  </a:lnTo>
                  <a:lnTo>
                    <a:pt x="1210071" y="47593"/>
                  </a:lnTo>
                  <a:lnTo>
                    <a:pt x="1207037" y="49986"/>
                  </a:lnTo>
                  <a:lnTo>
                    <a:pt x="1199514" y="51308"/>
                  </a:lnTo>
                  <a:lnTo>
                    <a:pt x="1186501" y="51230"/>
                  </a:lnTo>
                  <a:lnTo>
                    <a:pt x="1173511" y="49926"/>
                  </a:lnTo>
                  <a:lnTo>
                    <a:pt x="1163046" y="47789"/>
                  </a:lnTo>
                  <a:lnTo>
                    <a:pt x="1157605" y="45212"/>
                  </a:lnTo>
                  <a:lnTo>
                    <a:pt x="1158327" y="41862"/>
                  </a:lnTo>
                  <a:lnTo>
                    <a:pt x="1197774" y="31563"/>
                  </a:lnTo>
                  <a:lnTo>
                    <a:pt x="1241298" y="30099"/>
                  </a:lnTo>
                  <a:lnTo>
                    <a:pt x="2594229" y="27178"/>
                  </a:lnTo>
                  <a:lnTo>
                    <a:pt x="2631477" y="24568"/>
                  </a:lnTo>
                  <a:lnTo>
                    <a:pt x="2642473" y="22209"/>
                  </a:lnTo>
                  <a:lnTo>
                    <a:pt x="2639823" y="16301"/>
                  </a:lnTo>
                  <a:lnTo>
                    <a:pt x="2636139" y="3048"/>
                  </a:lnTo>
                </a:path>
              </a:pathLst>
            </a:custGeom>
            <a:ln w="9144">
              <a:solidFill>
                <a:srgbClr val="497DBA"/>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6373" y="6431076"/>
            <a:ext cx="28194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Arial MT"/>
                <a:cs typeface="Arial MT"/>
              </a:rPr>
              <a:t>100</a:t>
            </a:r>
            <a:endParaRPr sz="1200">
              <a:latin typeface="Arial MT"/>
              <a:cs typeface="Arial MT"/>
            </a:endParaRPr>
          </a:p>
        </p:txBody>
      </p:sp>
      <p:sp>
        <p:nvSpPr>
          <p:cNvPr id="3" name="object 3"/>
          <p:cNvSpPr txBox="1"/>
          <p:nvPr/>
        </p:nvSpPr>
        <p:spPr>
          <a:xfrm>
            <a:off x="104139" y="45141"/>
            <a:ext cx="8846820" cy="2770505"/>
          </a:xfrm>
          <a:prstGeom prst="rect">
            <a:avLst/>
          </a:prstGeom>
        </p:spPr>
        <p:txBody>
          <a:bodyPr vert="horz" wrap="square" lIns="0" tIns="13335" rIns="0" bIns="0" rtlCol="0">
            <a:spAutoFit/>
          </a:bodyPr>
          <a:lstStyle/>
          <a:p>
            <a:pPr marL="63500" marR="41275" algn="just">
              <a:lnSpc>
                <a:spcPct val="150000"/>
              </a:lnSpc>
              <a:spcBef>
                <a:spcPts val="105"/>
              </a:spcBef>
            </a:pPr>
            <a:r>
              <a:rPr sz="2000" dirty="0">
                <a:latin typeface="Times New Roman"/>
                <a:cs typeface="Times New Roman"/>
              </a:rPr>
              <a:t>The </a:t>
            </a:r>
            <a:r>
              <a:rPr sz="2000" spc="-5" dirty="0">
                <a:latin typeface="Times New Roman"/>
                <a:cs typeface="Times New Roman"/>
              </a:rPr>
              <a:t>left hand </a:t>
            </a:r>
            <a:r>
              <a:rPr sz="2000" dirty="0">
                <a:latin typeface="Times New Roman"/>
                <a:cs typeface="Times New Roman"/>
              </a:rPr>
              <a:t>side </a:t>
            </a:r>
            <a:r>
              <a:rPr sz="2000" spc="-5" dirty="0">
                <a:latin typeface="Times New Roman"/>
                <a:cs typeface="Times New Roman"/>
              </a:rPr>
              <a:t>of the equation contains </a:t>
            </a:r>
            <a:r>
              <a:rPr sz="2000" spc="5" dirty="0">
                <a:latin typeface="Times New Roman"/>
                <a:cs typeface="Times New Roman"/>
              </a:rPr>
              <a:t>CO</a:t>
            </a:r>
            <a:r>
              <a:rPr sz="1950" spc="7" baseline="-21367" dirty="0">
                <a:latin typeface="Times New Roman"/>
                <a:cs typeface="Times New Roman"/>
              </a:rPr>
              <a:t>2</a:t>
            </a:r>
            <a:r>
              <a:rPr sz="1950" spc="15" baseline="-21367" dirty="0">
                <a:latin typeface="Times New Roman"/>
                <a:cs typeface="Times New Roman"/>
              </a:rPr>
              <a:t> </a:t>
            </a:r>
            <a:r>
              <a:rPr sz="2000" dirty="0">
                <a:latin typeface="Times New Roman"/>
                <a:cs typeface="Times New Roman"/>
              </a:rPr>
              <a:t>from </a:t>
            </a:r>
            <a:r>
              <a:rPr sz="2000" spc="-5" dirty="0">
                <a:latin typeface="Times New Roman"/>
                <a:cs typeface="Times New Roman"/>
              </a:rPr>
              <a:t>the air</a:t>
            </a:r>
            <a:r>
              <a:rPr sz="2000" spc="490" dirty="0">
                <a:latin typeface="Times New Roman"/>
                <a:cs typeface="Times New Roman"/>
              </a:rPr>
              <a:t> </a:t>
            </a:r>
            <a:r>
              <a:rPr sz="2000" spc="-5" dirty="0">
                <a:latin typeface="Times New Roman"/>
                <a:cs typeface="Times New Roman"/>
              </a:rPr>
              <a:t>with </a:t>
            </a:r>
            <a:r>
              <a:rPr sz="2000" spc="-15" dirty="0">
                <a:latin typeface="Times New Roman"/>
                <a:cs typeface="Times New Roman"/>
              </a:rPr>
              <a:t>large </a:t>
            </a:r>
            <a:r>
              <a:rPr sz="2000" spc="-5" dirty="0">
                <a:latin typeface="Times New Roman"/>
                <a:cs typeface="Times New Roman"/>
              </a:rPr>
              <a:t>number </a:t>
            </a:r>
            <a:r>
              <a:rPr sz="2000" spc="-10" dirty="0">
                <a:latin typeface="Times New Roman"/>
                <a:cs typeface="Times New Roman"/>
              </a:rPr>
              <a:t>of </a:t>
            </a:r>
            <a:r>
              <a:rPr sz="2000" spc="-5" dirty="0">
                <a:latin typeface="Times New Roman"/>
                <a:cs typeface="Times New Roman"/>
              </a:rPr>
              <a:t> </a:t>
            </a:r>
            <a:r>
              <a:rPr sz="2000" dirty="0">
                <a:latin typeface="Times New Roman"/>
                <a:cs typeface="Times New Roman"/>
              </a:rPr>
              <a:t>trace </a:t>
            </a:r>
            <a:r>
              <a:rPr sz="2000" spc="-5" dirty="0">
                <a:latin typeface="Times New Roman"/>
                <a:cs typeface="Times New Roman"/>
              </a:rPr>
              <a:t>elements like nitrogen, phosphorous, </a:t>
            </a:r>
            <a:r>
              <a:rPr sz="2000" spc="-15" dirty="0">
                <a:latin typeface="Times New Roman"/>
                <a:cs typeface="Times New Roman"/>
              </a:rPr>
              <a:t>sulphur, </a:t>
            </a:r>
            <a:r>
              <a:rPr sz="2000" spc="-5" dirty="0">
                <a:latin typeface="Times New Roman"/>
                <a:cs typeface="Times New Roman"/>
              </a:rPr>
              <a:t>etc. </a:t>
            </a:r>
            <a:r>
              <a:rPr sz="2000" dirty="0">
                <a:latin typeface="Times New Roman"/>
                <a:cs typeface="Times New Roman"/>
              </a:rPr>
              <a:t>are </a:t>
            </a:r>
            <a:r>
              <a:rPr sz="2000" spc="-5" dirty="0">
                <a:latin typeface="Times New Roman"/>
                <a:cs typeface="Times New Roman"/>
              </a:rPr>
              <a:t>taken from </a:t>
            </a:r>
            <a:r>
              <a:rPr sz="2000" dirty="0">
                <a:latin typeface="Times New Roman"/>
                <a:cs typeface="Times New Roman"/>
              </a:rPr>
              <a:t>the </a:t>
            </a:r>
            <a:r>
              <a:rPr sz="2000" spc="-5" dirty="0">
                <a:latin typeface="Times New Roman"/>
                <a:cs typeface="Times New Roman"/>
              </a:rPr>
              <a:t>soil. These </a:t>
            </a:r>
            <a:r>
              <a:rPr sz="2000" dirty="0">
                <a:latin typeface="Times New Roman"/>
                <a:cs typeface="Times New Roman"/>
              </a:rPr>
              <a:t> are </a:t>
            </a:r>
            <a:r>
              <a:rPr sz="2000" spc="-5" dirty="0">
                <a:latin typeface="Times New Roman"/>
                <a:cs typeface="Times New Roman"/>
              </a:rPr>
              <a:t>the fertilizers taken </a:t>
            </a:r>
            <a:r>
              <a:rPr sz="2000" dirty="0">
                <a:latin typeface="Times New Roman"/>
                <a:cs typeface="Times New Roman"/>
              </a:rPr>
              <a:t>by </a:t>
            </a:r>
            <a:r>
              <a:rPr sz="2000" spc="-5" dirty="0">
                <a:latin typeface="Times New Roman"/>
                <a:cs typeface="Times New Roman"/>
              </a:rPr>
              <a:t>the plant. These elements are very </a:t>
            </a:r>
            <a:r>
              <a:rPr sz="2000" spc="-10" dirty="0">
                <a:latin typeface="Times New Roman"/>
                <a:cs typeface="Times New Roman"/>
              </a:rPr>
              <a:t>small in </a:t>
            </a:r>
            <a:r>
              <a:rPr sz="2000" spc="-5" dirty="0">
                <a:latin typeface="Times New Roman"/>
                <a:cs typeface="Times New Roman"/>
              </a:rPr>
              <a:t>quantity and </a:t>
            </a:r>
            <a:r>
              <a:rPr sz="2000" dirty="0">
                <a:latin typeface="Times New Roman"/>
                <a:cs typeface="Times New Roman"/>
              </a:rPr>
              <a:t> hence </a:t>
            </a:r>
            <a:r>
              <a:rPr sz="2000" spc="-5" dirty="0">
                <a:latin typeface="Times New Roman"/>
                <a:cs typeface="Times New Roman"/>
              </a:rPr>
              <a:t>neglected on the right </a:t>
            </a:r>
            <a:r>
              <a:rPr sz="2000" dirty="0">
                <a:latin typeface="Times New Roman"/>
                <a:cs typeface="Times New Roman"/>
              </a:rPr>
              <a:t>of </a:t>
            </a:r>
            <a:r>
              <a:rPr sz="2000" spc="-5" dirty="0">
                <a:latin typeface="Times New Roman"/>
                <a:cs typeface="Times New Roman"/>
              </a:rPr>
              <a:t>the equation.</a:t>
            </a:r>
            <a:r>
              <a:rPr sz="2000" spc="985" dirty="0">
                <a:latin typeface="Times New Roman"/>
                <a:cs typeface="Times New Roman"/>
              </a:rPr>
              <a:t> </a:t>
            </a:r>
            <a:r>
              <a:rPr sz="2000" dirty="0">
                <a:latin typeface="Times New Roman"/>
                <a:cs typeface="Times New Roman"/>
              </a:rPr>
              <a:t>For </a:t>
            </a:r>
            <a:r>
              <a:rPr sz="2000" spc="-5" dirty="0">
                <a:latin typeface="Times New Roman"/>
                <a:cs typeface="Times New Roman"/>
              </a:rPr>
              <a:t>chlorophyll </a:t>
            </a:r>
            <a:r>
              <a:rPr sz="2000" dirty="0">
                <a:latin typeface="Times New Roman"/>
                <a:cs typeface="Times New Roman"/>
              </a:rPr>
              <a:t>the plant </a:t>
            </a:r>
            <a:r>
              <a:rPr sz="2000" spc="-5" dirty="0">
                <a:latin typeface="Times New Roman"/>
                <a:cs typeface="Times New Roman"/>
              </a:rPr>
              <a:t>requires </a:t>
            </a:r>
            <a:r>
              <a:rPr sz="2000" dirty="0">
                <a:latin typeface="Times New Roman"/>
                <a:cs typeface="Times New Roman"/>
              </a:rPr>
              <a:t>8 </a:t>
            </a:r>
            <a:r>
              <a:rPr sz="2000" spc="-20" dirty="0">
                <a:latin typeface="Times New Roman"/>
                <a:cs typeface="Times New Roman"/>
              </a:rPr>
              <a:t>to </a:t>
            </a:r>
            <a:r>
              <a:rPr sz="2000" spc="-15" dirty="0">
                <a:latin typeface="Times New Roman"/>
                <a:cs typeface="Times New Roman"/>
              </a:rPr>
              <a:t> </a:t>
            </a:r>
            <a:r>
              <a:rPr sz="2000" dirty="0">
                <a:latin typeface="Times New Roman"/>
                <a:cs typeface="Times New Roman"/>
              </a:rPr>
              <a:t>10 </a:t>
            </a:r>
            <a:r>
              <a:rPr sz="2000" spc="-5" dirty="0">
                <a:latin typeface="Times New Roman"/>
                <a:cs typeface="Times New Roman"/>
              </a:rPr>
              <a:t>photons </a:t>
            </a:r>
            <a:r>
              <a:rPr sz="2000" spc="-10" dirty="0">
                <a:latin typeface="Times New Roman"/>
                <a:cs typeface="Times New Roman"/>
              </a:rPr>
              <a:t>(</a:t>
            </a:r>
            <a:r>
              <a:rPr sz="2000" i="1" spc="-10" dirty="0">
                <a:latin typeface="Times New Roman"/>
                <a:cs typeface="Times New Roman"/>
              </a:rPr>
              <a:t>h</a:t>
            </a:r>
            <a:r>
              <a:rPr sz="2000" spc="-10" dirty="0">
                <a:latin typeface="Times New Roman"/>
                <a:cs typeface="Times New Roman"/>
              </a:rPr>
              <a:t>ν) </a:t>
            </a:r>
            <a:r>
              <a:rPr sz="2000" dirty="0">
                <a:latin typeface="Times New Roman"/>
                <a:cs typeface="Times New Roman"/>
              </a:rPr>
              <a:t>of </a:t>
            </a:r>
            <a:r>
              <a:rPr sz="2000" spc="-5" dirty="0">
                <a:latin typeface="Times New Roman"/>
                <a:cs typeface="Times New Roman"/>
              </a:rPr>
              <a:t>solar </a:t>
            </a:r>
            <a:r>
              <a:rPr sz="2000" spc="-10" dirty="0">
                <a:latin typeface="Times New Roman"/>
                <a:cs typeface="Times New Roman"/>
              </a:rPr>
              <a:t>energy </a:t>
            </a:r>
            <a:r>
              <a:rPr sz="2000" dirty="0">
                <a:latin typeface="Times New Roman"/>
                <a:cs typeface="Times New Roman"/>
              </a:rPr>
              <a:t>. The </a:t>
            </a:r>
            <a:r>
              <a:rPr sz="2000" spc="-5" dirty="0">
                <a:latin typeface="Times New Roman"/>
                <a:cs typeface="Times New Roman"/>
              </a:rPr>
              <a:t>above molecular</a:t>
            </a:r>
            <a:r>
              <a:rPr sz="2000" dirty="0">
                <a:latin typeface="Times New Roman"/>
                <a:cs typeface="Times New Roman"/>
              </a:rPr>
              <a:t> </a:t>
            </a:r>
            <a:r>
              <a:rPr sz="2000" spc="-10" dirty="0">
                <a:latin typeface="Times New Roman"/>
                <a:cs typeface="Times New Roman"/>
              </a:rPr>
              <a:t>equation </a:t>
            </a:r>
            <a:r>
              <a:rPr sz="2000" spc="-5" dirty="0">
                <a:latin typeface="Times New Roman"/>
                <a:cs typeface="Times New Roman"/>
              </a:rPr>
              <a:t>which is responsible </a:t>
            </a:r>
            <a:r>
              <a:rPr sz="2000" dirty="0">
                <a:latin typeface="Times New Roman"/>
                <a:cs typeface="Times New Roman"/>
              </a:rPr>
              <a:t> for</a:t>
            </a:r>
            <a:r>
              <a:rPr sz="2000" spc="-25" dirty="0">
                <a:latin typeface="Times New Roman"/>
                <a:cs typeface="Times New Roman"/>
              </a:rPr>
              <a:t> </a:t>
            </a:r>
            <a:r>
              <a:rPr sz="2000" spc="-5" dirty="0">
                <a:latin typeface="Times New Roman"/>
                <a:cs typeface="Times New Roman"/>
              </a:rPr>
              <a:t>formation</a:t>
            </a:r>
            <a:r>
              <a:rPr sz="2000" spc="-25" dirty="0">
                <a:latin typeface="Times New Roman"/>
                <a:cs typeface="Times New Roman"/>
              </a:rPr>
              <a:t> </a:t>
            </a:r>
            <a:r>
              <a:rPr sz="2000" dirty="0">
                <a:latin typeface="Times New Roman"/>
                <a:cs typeface="Times New Roman"/>
              </a:rPr>
              <a:t>of</a:t>
            </a:r>
            <a:r>
              <a:rPr sz="2000" spc="-5" dirty="0">
                <a:latin typeface="Times New Roman"/>
                <a:cs typeface="Times New Roman"/>
              </a:rPr>
              <a:t> biomass</a:t>
            </a:r>
            <a:r>
              <a:rPr sz="2000" spc="-20" dirty="0">
                <a:latin typeface="Times New Roman"/>
                <a:cs typeface="Times New Roman"/>
              </a:rPr>
              <a:t> </a:t>
            </a:r>
            <a:r>
              <a:rPr sz="2000" spc="-5" dirty="0">
                <a:latin typeface="Times New Roman"/>
                <a:cs typeface="Times New Roman"/>
              </a:rPr>
              <a:t>can</a:t>
            </a:r>
            <a:r>
              <a:rPr sz="2000" dirty="0">
                <a:latin typeface="Times New Roman"/>
                <a:cs typeface="Times New Roman"/>
              </a:rPr>
              <a:t> be</a:t>
            </a:r>
            <a:r>
              <a:rPr sz="2000" spc="-10" dirty="0">
                <a:latin typeface="Times New Roman"/>
                <a:cs typeface="Times New Roman"/>
              </a:rPr>
              <a:t> </a:t>
            </a:r>
            <a:r>
              <a:rPr sz="2000" spc="-5" dirty="0">
                <a:latin typeface="Times New Roman"/>
                <a:cs typeface="Times New Roman"/>
              </a:rPr>
              <a:t>written</a:t>
            </a:r>
            <a:r>
              <a:rPr sz="2000" spc="-25" dirty="0">
                <a:latin typeface="Times New Roman"/>
                <a:cs typeface="Times New Roman"/>
              </a:rPr>
              <a:t> </a:t>
            </a:r>
            <a:r>
              <a:rPr sz="2000" spc="-5" dirty="0">
                <a:latin typeface="Times New Roman"/>
                <a:cs typeface="Times New Roman"/>
              </a:rPr>
              <a:t>as:</a:t>
            </a:r>
            <a:endParaRPr sz="2000">
              <a:latin typeface="Times New Roman"/>
              <a:cs typeface="Times New Roman"/>
            </a:endParaRPr>
          </a:p>
        </p:txBody>
      </p:sp>
      <p:sp>
        <p:nvSpPr>
          <p:cNvPr id="4" name="object 4"/>
          <p:cNvSpPr txBox="1"/>
          <p:nvPr/>
        </p:nvSpPr>
        <p:spPr>
          <a:xfrm>
            <a:off x="1158544" y="3378834"/>
            <a:ext cx="2505710" cy="299720"/>
          </a:xfrm>
          <a:prstGeom prst="rect">
            <a:avLst/>
          </a:prstGeom>
        </p:spPr>
        <p:txBody>
          <a:bodyPr vert="horz" wrap="square" lIns="0" tIns="12700" rIns="0" bIns="0" rtlCol="0">
            <a:spAutoFit/>
          </a:bodyPr>
          <a:lstStyle/>
          <a:p>
            <a:pPr marL="38100">
              <a:lnSpc>
                <a:spcPct val="100000"/>
              </a:lnSpc>
              <a:spcBef>
                <a:spcPts val="100"/>
              </a:spcBef>
            </a:pPr>
            <a:r>
              <a:rPr sz="1800" dirty="0">
                <a:latin typeface="Times New Roman"/>
                <a:cs typeface="Times New Roman"/>
              </a:rPr>
              <a:t>12</a:t>
            </a:r>
            <a:r>
              <a:rPr sz="1800" spc="-20" dirty="0">
                <a:latin typeface="Times New Roman"/>
                <a:cs typeface="Times New Roman"/>
              </a:rPr>
              <a:t> </a:t>
            </a:r>
            <a:r>
              <a:rPr sz="1800" b="1" spc="-5" dirty="0">
                <a:latin typeface="Times New Roman"/>
                <a:cs typeface="Times New Roman"/>
              </a:rPr>
              <a:t>H</a:t>
            </a:r>
            <a:r>
              <a:rPr sz="1800" b="1" spc="-7" baseline="-20833" dirty="0">
                <a:latin typeface="Times New Roman"/>
                <a:cs typeface="Times New Roman"/>
              </a:rPr>
              <a:t>2</a:t>
            </a:r>
            <a:r>
              <a:rPr sz="1800" b="1" spc="-5" dirty="0">
                <a:latin typeface="Times New Roman"/>
                <a:cs typeface="Times New Roman"/>
              </a:rPr>
              <a:t>O</a:t>
            </a:r>
            <a:r>
              <a:rPr sz="1800" b="1" spc="-15" dirty="0">
                <a:latin typeface="Times New Roman"/>
                <a:cs typeface="Times New Roman"/>
              </a:rPr>
              <a:t> </a:t>
            </a:r>
            <a:r>
              <a:rPr sz="1800" dirty="0">
                <a:latin typeface="Times New Roman"/>
                <a:cs typeface="Times New Roman"/>
              </a:rPr>
              <a:t>+</a:t>
            </a:r>
            <a:r>
              <a:rPr sz="1800" spc="-10" dirty="0">
                <a:latin typeface="Times New Roman"/>
                <a:cs typeface="Times New Roman"/>
              </a:rPr>
              <a:t> </a:t>
            </a:r>
            <a:r>
              <a:rPr sz="1800" dirty="0">
                <a:latin typeface="Times New Roman"/>
                <a:cs typeface="Times New Roman"/>
              </a:rPr>
              <a:t>6</a:t>
            </a:r>
            <a:r>
              <a:rPr sz="1800" spc="-10" dirty="0">
                <a:latin typeface="Times New Roman"/>
                <a:cs typeface="Times New Roman"/>
              </a:rPr>
              <a:t> </a:t>
            </a:r>
            <a:r>
              <a:rPr sz="1800" b="1" spc="-5" dirty="0">
                <a:latin typeface="Times New Roman"/>
                <a:cs typeface="Times New Roman"/>
              </a:rPr>
              <a:t>CO</a:t>
            </a:r>
            <a:r>
              <a:rPr sz="1800" b="1" spc="-7" baseline="-20833" dirty="0">
                <a:latin typeface="Times New Roman"/>
                <a:cs typeface="Times New Roman"/>
              </a:rPr>
              <a:t>2</a:t>
            </a:r>
            <a:r>
              <a:rPr sz="1800" b="1" spc="202" baseline="-20833" dirty="0">
                <a:latin typeface="Times New Roman"/>
                <a:cs typeface="Times New Roman"/>
              </a:rPr>
              <a:t> </a:t>
            </a:r>
            <a:r>
              <a:rPr sz="1800" dirty="0">
                <a:latin typeface="Times New Roman"/>
                <a:cs typeface="Times New Roman"/>
              </a:rPr>
              <a:t>+</a:t>
            </a:r>
            <a:r>
              <a:rPr sz="1800" spc="-10" dirty="0">
                <a:latin typeface="Times New Roman"/>
                <a:cs typeface="Times New Roman"/>
              </a:rPr>
              <a:t> </a:t>
            </a:r>
            <a:r>
              <a:rPr sz="1800" dirty="0">
                <a:latin typeface="Times New Roman"/>
                <a:cs typeface="Times New Roman"/>
              </a:rPr>
              <a:t>2.8</a:t>
            </a:r>
            <a:r>
              <a:rPr sz="1800" spc="-10" dirty="0">
                <a:latin typeface="Times New Roman"/>
                <a:cs typeface="Times New Roman"/>
              </a:rPr>
              <a:t> </a:t>
            </a:r>
            <a:r>
              <a:rPr sz="1800" spc="-5" dirty="0">
                <a:latin typeface="Times New Roman"/>
                <a:cs typeface="Times New Roman"/>
              </a:rPr>
              <a:t>MJ</a:t>
            </a:r>
            <a:endParaRPr sz="1800">
              <a:latin typeface="Times New Roman"/>
              <a:cs typeface="Times New Roman"/>
            </a:endParaRPr>
          </a:p>
        </p:txBody>
      </p:sp>
      <p:sp>
        <p:nvSpPr>
          <p:cNvPr id="5" name="object 5"/>
          <p:cNvSpPr txBox="1"/>
          <p:nvPr/>
        </p:nvSpPr>
        <p:spPr>
          <a:xfrm>
            <a:off x="3784219" y="3386454"/>
            <a:ext cx="71564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Chloroph</a:t>
            </a:r>
            <a:r>
              <a:rPr sz="1200" spc="-40" dirty="0">
                <a:latin typeface="Times New Roman"/>
                <a:cs typeface="Times New Roman"/>
              </a:rPr>
              <a:t>y</a:t>
            </a:r>
            <a:r>
              <a:rPr sz="1200" dirty="0">
                <a:latin typeface="Times New Roman"/>
                <a:cs typeface="Times New Roman"/>
              </a:rPr>
              <a:t>l</a:t>
            </a:r>
            <a:endParaRPr sz="1200">
              <a:latin typeface="Times New Roman"/>
              <a:cs typeface="Times New Roman"/>
            </a:endParaRPr>
          </a:p>
        </p:txBody>
      </p:sp>
      <p:sp>
        <p:nvSpPr>
          <p:cNvPr id="6" name="object 6"/>
          <p:cNvSpPr/>
          <p:nvPr/>
        </p:nvSpPr>
        <p:spPr>
          <a:xfrm>
            <a:off x="3733800" y="3531108"/>
            <a:ext cx="914400" cy="103505"/>
          </a:xfrm>
          <a:custGeom>
            <a:avLst/>
            <a:gdLst/>
            <a:ahLst/>
            <a:cxnLst/>
            <a:rect l="l" t="t" r="r" b="b"/>
            <a:pathLst>
              <a:path w="914400" h="103504">
                <a:moveTo>
                  <a:pt x="825880" y="0"/>
                </a:moveTo>
                <a:lnTo>
                  <a:pt x="821944" y="1015"/>
                </a:lnTo>
                <a:lnTo>
                  <a:pt x="818388" y="7112"/>
                </a:lnTo>
                <a:lnTo>
                  <a:pt x="819403" y="10921"/>
                </a:lnTo>
                <a:lnTo>
                  <a:pt x="878392" y="45426"/>
                </a:lnTo>
                <a:lnTo>
                  <a:pt x="901826" y="45465"/>
                </a:lnTo>
                <a:lnTo>
                  <a:pt x="901826" y="58165"/>
                </a:lnTo>
                <a:lnTo>
                  <a:pt x="878316" y="58165"/>
                </a:lnTo>
                <a:lnTo>
                  <a:pt x="819276" y="92455"/>
                </a:lnTo>
                <a:lnTo>
                  <a:pt x="818261" y="96392"/>
                </a:lnTo>
                <a:lnTo>
                  <a:pt x="820038" y="99313"/>
                </a:lnTo>
                <a:lnTo>
                  <a:pt x="821816" y="102361"/>
                </a:lnTo>
                <a:lnTo>
                  <a:pt x="825753" y="103377"/>
                </a:lnTo>
                <a:lnTo>
                  <a:pt x="828675" y="101726"/>
                </a:lnTo>
                <a:lnTo>
                  <a:pt x="903493" y="58165"/>
                </a:lnTo>
                <a:lnTo>
                  <a:pt x="901826" y="58165"/>
                </a:lnTo>
                <a:lnTo>
                  <a:pt x="903561" y="58126"/>
                </a:lnTo>
                <a:lnTo>
                  <a:pt x="914400" y="51815"/>
                </a:lnTo>
                <a:lnTo>
                  <a:pt x="825880" y="0"/>
                </a:lnTo>
                <a:close/>
              </a:path>
              <a:path w="914400" h="103504">
                <a:moveTo>
                  <a:pt x="889282" y="51796"/>
                </a:moveTo>
                <a:lnTo>
                  <a:pt x="878384" y="58126"/>
                </a:lnTo>
                <a:lnTo>
                  <a:pt x="901826" y="58165"/>
                </a:lnTo>
                <a:lnTo>
                  <a:pt x="901826" y="57276"/>
                </a:lnTo>
                <a:lnTo>
                  <a:pt x="898651" y="57276"/>
                </a:lnTo>
                <a:lnTo>
                  <a:pt x="889282" y="51796"/>
                </a:lnTo>
                <a:close/>
              </a:path>
              <a:path w="914400" h="103504">
                <a:moveTo>
                  <a:pt x="0" y="43941"/>
                </a:moveTo>
                <a:lnTo>
                  <a:pt x="0" y="56641"/>
                </a:lnTo>
                <a:lnTo>
                  <a:pt x="878384" y="58126"/>
                </a:lnTo>
                <a:lnTo>
                  <a:pt x="889282" y="51796"/>
                </a:lnTo>
                <a:lnTo>
                  <a:pt x="878392" y="45426"/>
                </a:lnTo>
                <a:lnTo>
                  <a:pt x="0" y="43941"/>
                </a:lnTo>
                <a:close/>
              </a:path>
              <a:path w="914400" h="103504">
                <a:moveTo>
                  <a:pt x="898651" y="46354"/>
                </a:moveTo>
                <a:lnTo>
                  <a:pt x="889282" y="51796"/>
                </a:lnTo>
                <a:lnTo>
                  <a:pt x="898651" y="57276"/>
                </a:lnTo>
                <a:lnTo>
                  <a:pt x="898651" y="46354"/>
                </a:lnTo>
                <a:close/>
              </a:path>
              <a:path w="914400" h="103504">
                <a:moveTo>
                  <a:pt x="901826" y="46354"/>
                </a:moveTo>
                <a:lnTo>
                  <a:pt x="898651" y="46354"/>
                </a:lnTo>
                <a:lnTo>
                  <a:pt x="898651" y="57276"/>
                </a:lnTo>
                <a:lnTo>
                  <a:pt x="901826" y="57276"/>
                </a:lnTo>
                <a:lnTo>
                  <a:pt x="901826" y="46354"/>
                </a:lnTo>
                <a:close/>
              </a:path>
              <a:path w="914400" h="103504">
                <a:moveTo>
                  <a:pt x="878392" y="45426"/>
                </a:moveTo>
                <a:lnTo>
                  <a:pt x="889282" y="51796"/>
                </a:lnTo>
                <a:lnTo>
                  <a:pt x="898651" y="46354"/>
                </a:lnTo>
                <a:lnTo>
                  <a:pt x="901826" y="46354"/>
                </a:lnTo>
                <a:lnTo>
                  <a:pt x="901826" y="45465"/>
                </a:lnTo>
                <a:lnTo>
                  <a:pt x="878392" y="45426"/>
                </a:lnTo>
                <a:close/>
              </a:path>
            </a:pathLst>
          </a:custGeom>
          <a:solidFill>
            <a:srgbClr val="497DBA"/>
          </a:solidFill>
        </p:spPr>
        <p:txBody>
          <a:bodyPr wrap="square" lIns="0" tIns="0" rIns="0" bIns="0" rtlCol="0"/>
          <a:lstStyle/>
          <a:p>
            <a:endParaRPr/>
          </a:p>
        </p:txBody>
      </p:sp>
      <p:sp>
        <p:nvSpPr>
          <p:cNvPr id="7" name="object 7"/>
          <p:cNvSpPr/>
          <p:nvPr/>
        </p:nvSpPr>
        <p:spPr>
          <a:xfrm>
            <a:off x="3124961" y="4267961"/>
            <a:ext cx="1676400" cy="533400"/>
          </a:xfrm>
          <a:custGeom>
            <a:avLst/>
            <a:gdLst/>
            <a:ahLst/>
            <a:cxnLst/>
            <a:rect l="l" t="t" r="r" b="b"/>
            <a:pathLst>
              <a:path w="1676400" h="533400">
                <a:moveTo>
                  <a:pt x="1676400" y="0"/>
                </a:moveTo>
                <a:lnTo>
                  <a:pt x="0" y="0"/>
                </a:lnTo>
                <a:lnTo>
                  <a:pt x="0" y="533400"/>
                </a:lnTo>
                <a:lnTo>
                  <a:pt x="1676400" y="533400"/>
                </a:lnTo>
                <a:lnTo>
                  <a:pt x="1676400" y="0"/>
                </a:lnTo>
                <a:close/>
              </a:path>
            </a:pathLst>
          </a:custGeom>
          <a:solidFill>
            <a:srgbClr val="4F81BC"/>
          </a:solidFill>
        </p:spPr>
        <p:txBody>
          <a:bodyPr wrap="square" lIns="0" tIns="0" rIns="0" bIns="0" rtlCol="0"/>
          <a:lstStyle/>
          <a:p>
            <a:endParaRPr/>
          </a:p>
        </p:txBody>
      </p:sp>
      <p:sp>
        <p:nvSpPr>
          <p:cNvPr id="8" name="object 8"/>
          <p:cNvSpPr txBox="1"/>
          <p:nvPr/>
        </p:nvSpPr>
        <p:spPr>
          <a:xfrm>
            <a:off x="3124961" y="4267961"/>
            <a:ext cx="1676400" cy="533400"/>
          </a:xfrm>
          <a:prstGeom prst="rect">
            <a:avLst/>
          </a:prstGeom>
          <a:ln w="25907">
            <a:solidFill>
              <a:srgbClr val="385D89"/>
            </a:solidFill>
          </a:ln>
        </p:spPr>
        <p:txBody>
          <a:bodyPr vert="horz" wrap="square" lIns="0" tIns="114300" rIns="0" bIns="0" rtlCol="0">
            <a:spAutoFit/>
          </a:bodyPr>
          <a:lstStyle/>
          <a:p>
            <a:pPr algn="ctr">
              <a:lnSpc>
                <a:spcPct val="100000"/>
              </a:lnSpc>
              <a:spcBef>
                <a:spcPts val="900"/>
              </a:spcBef>
            </a:pPr>
            <a:r>
              <a:rPr sz="1800" spc="-5" dirty="0">
                <a:solidFill>
                  <a:srgbClr val="FFFFFF"/>
                </a:solidFill>
                <a:latin typeface="Calibri"/>
                <a:cs typeface="Calibri"/>
              </a:rPr>
              <a:t>Leaf</a:t>
            </a:r>
            <a:endParaRPr sz="1800">
              <a:latin typeface="Calibri"/>
              <a:cs typeface="Calibri"/>
            </a:endParaRPr>
          </a:p>
        </p:txBody>
      </p:sp>
      <p:sp>
        <p:nvSpPr>
          <p:cNvPr id="9" name="object 9"/>
          <p:cNvSpPr txBox="1"/>
          <p:nvPr/>
        </p:nvSpPr>
        <p:spPr>
          <a:xfrm>
            <a:off x="3124961" y="5868161"/>
            <a:ext cx="1752600" cy="533400"/>
          </a:xfrm>
          <a:prstGeom prst="rect">
            <a:avLst/>
          </a:prstGeom>
          <a:solidFill>
            <a:srgbClr val="4F81BC"/>
          </a:solidFill>
          <a:ln w="25907">
            <a:solidFill>
              <a:srgbClr val="385D89"/>
            </a:solidFill>
          </a:ln>
        </p:spPr>
        <p:txBody>
          <a:bodyPr vert="horz" wrap="square" lIns="0" tIns="114300" rIns="0" bIns="0" rtlCol="0">
            <a:spAutoFit/>
          </a:bodyPr>
          <a:lstStyle/>
          <a:p>
            <a:pPr algn="ctr">
              <a:lnSpc>
                <a:spcPct val="100000"/>
              </a:lnSpc>
              <a:spcBef>
                <a:spcPts val="900"/>
              </a:spcBef>
            </a:pPr>
            <a:r>
              <a:rPr sz="1800" spc="-15" dirty="0">
                <a:solidFill>
                  <a:srgbClr val="FFFFFF"/>
                </a:solidFill>
                <a:latin typeface="Calibri"/>
                <a:cs typeface="Calibri"/>
              </a:rPr>
              <a:t>Roots</a:t>
            </a:r>
            <a:endParaRPr sz="1800">
              <a:latin typeface="Calibri"/>
              <a:cs typeface="Calibri"/>
            </a:endParaRPr>
          </a:p>
        </p:txBody>
      </p:sp>
      <p:pic>
        <p:nvPicPr>
          <p:cNvPr id="10" name="object 10"/>
          <p:cNvPicPr/>
          <p:nvPr/>
        </p:nvPicPr>
        <p:blipFill>
          <a:blip r:embed="rId2" cstate="print"/>
          <a:stretch>
            <a:fillRect/>
          </a:stretch>
        </p:blipFill>
        <p:spPr>
          <a:xfrm>
            <a:off x="3271265" y="3958844"/>
            <a:ext cx="157734" cy="232156"/>
          </a:xfrm>
          <a:prstGeom prst="rect">
            <a:avLst/>
          </a:prstGeom>
        </p:spPr>
      </p:pic>
      <p:pic>
        <p:nvPicPr>
          <p:cNvPr id="11" name="object 11"/>
          <p:cNvPicPr/>
          <p:nvPr/>
        </p:nvPicPr>
        <p:blipFill>
          <a:blip r:embed="rId2" cstate="print"/>
          <a:stretch>
            <a:fillRect/>
          </a:stretch>
        </p:blipFill>
        <p:spPr>
          <a:xfrm>
            <a:off x="3804665" y="3958844"/>
            <a:ext cx="157734" cy="232156"/>
          </a:xfrm>
          <a:prstGeom prst="rect">
            <a:avLst/>
          </a:prstGeom>
        </p:spPr>
      </p:pic>
      <p:pic>
        <p:nvPicPr>
          <p:cNvPr id="12" name="object 12"/>
          <p:cNvPicPr/>
          <p:nvPr/>
        </p:nvPicPr>
        <p:blipFill>
          <a:blip r:embed="rId2" cstate="print"/>
          <a:stretch>
            <a:fillRect/>
          </a:stretch>
        </p:blipFill>
        <p:spPr>
          <a:xfrm>
            <a:off x="4338065" y="3958844"/>
            <a:ext cx="157734" cy="232156"/>
          </a:xfrm>
          <a:prstGeom prst="rect">
            <a:avLst/>
          </a:prstGeom>
        </p:spPr>
      </p:pic>
      <p:sp>
        <p:nvSpPr>
          <p:cNvPr id="13" name="object 13"/>
          <p:cNvSpPr/>
          <p:nvPr/>
        </p:nvSpPr>
        <p:spPr>
          <a:xfrm>
            <a:off x="3453129" y="6400774"/>
            <a:ext cx="103505" cy="305435"/>
          </a:xfrm>
          <a:custGeom>
            <a:avLst/>
            <a:gdLst/>
            <a:ahLst/>
            <a:cxnLst/>
            <a:rect l="l" t="t" r="r" b="b"/>
            <a:pathLst>
              <a:path w="103504" h="305434">
                <a:moveTo>
                  <a:pt x="52021" y="25161"/>
                </a:moveTo>
                <a:lnTo>
                  <a:pt x="45597" y="36049"/>
                </a:lnTo>
                <a:lnTo>
                  <a:pt x="44196" y="304787"/>
                </a:lnTo>
                <a:lnTo>
                  <a:pt x="56896" y="304863"/>
                </a:lnTo>
                <a:lnTo>
                  <a:pt x="58297" y="36045"/>
                </a:lnTo>
                <a:lnTo>
                  <a:pt x="52021" y="25161"/>
                </a:lnTo>
                <a:close/>
              </a:path>
              <a:path w="103504" h="305434">
                <a:moveTo>
                  <a:pt x="59316" y="12560"/>
                </a:moveTo>
                <a:lnTo>
                  <a:pt x="45720" y="12560"/>
                </a:lnTo>
                <a:lnTo>
                  <a:pt x="58420" y="12623"/>
                </a:lnTo>
                <a:lnTo>
                  <a:pt x="58300" y="36049"/>
                </a:lnTo>
                <a:lnTo>
                  <a:pt x="90705" y="92252"/>
                </a:lnTo>
                <a:lnTo>
                  <a:pt x="92329" y="95237"/>
                </a:lnTo>
                <a:lnTo>
                  <a:pt x="96266" y="96278"/>
                </a:lnTo>
                <a:lnTo>
                  <a:pt x="102362" y="92773"/>
                </a:lnTo>
                <a:lnTo>
                  <a:pt x="103378" y="88900"/>
                </a:lnTo>
                <a:lnTo>
                  <a:pt x="101600" y="85852"/>
                </a:lnTo>
                <a:lnTo>
                  <a:pt x="59316" y="12560"/>
                </a:lnTo>
                <a:close/>
              </a:path>
              <a:path w="103504" h="305434">
                <a:moveTo>
                  <a:pt x="52070" y="0"/>
                </a:moveTo>
                <a:lnTo>
                  <a:pt x="0" y="88353"/>
                </a:lnTo>
                <a:lnTo>
                  <a:pt x="1016" y="92252"/>
                </a:lnTo>
                <a:lnTo>
                  <a:pt x="3937" y="94030"/>
                </a:lnTo>
                <a:lnTo>
                  <a:pt x="6985" y="95821"/>
                </a:lnTo>
                <a:lnTo>
                  <a:pt x="10922" y="94818"/>
                </a:lnTo>
                <a:lnTo>
                  <a:pt x="45597" y="36049"/>
                </a:lnTo>
                <a:lnTo>
                  <a:pt x="45720" y="12560"/>
                </a:lnTo>
                <a:lnTo>
                  <a:pt x="59316" y="12560"/>
                </a:lnTo>
                <a:lnTo>
                  <a:pt x="52070" y="0"/>
                </a:lnTo>
                <a:close/>
              </a:path>
              <a:path w="103504" h="305434">
                <a:moveTo>
                  <a:pt x="45720" y="12560"/>
                </a:moveTo>
                <a:lnTo>
                  <a:pt x="45597" y="36049"/>
                </a:lnTo>
                <a:lnTo>
                  <a:pt x="52021" y="25161"/>
                </a:lnTo>
                <a:lnTo>
                  <a:pt x="46609" y="15773"/>
                </a:lnTo>
                <a:lnTo>
                  <a:pt x="58403" y="15773"/>
                </a:lnTo>
                <a:lnTo>
                  <a:pt x="58420" y="12623"/>
                </a:lnTo>
                <a:lnTo>
                  <a:pt x="45720" y="12560"/>
                </a:lnTo>
                <a:close/>
              </a:path>
              <a:path w="103504" h="305434">
                <a:moveTo>
                  <a:pt x="58403" y="15773"/>
                </a:moveTo>
                <a:lnTo>
                  <a:pt x="46609" y="15773"/>
                </a:lnTo>
                <a:lnTo>
                  <a:pt x="57531" y="15824"/>
                </a:lnTo>
                <a:lnTo>
                  <a:pt x="52021" y="25161"/>
                </a:lnTo>
                <a:lnTo>
                  <a:pt x="58297" y="36045"/>
                </a:lnTo>
                <a:lnTo>
                  <a:pt x="58403" y="15773"/>
                </a:lnTo>
                <a:close/>
              </a:path>
              <a:path w="103504" h="305434">
                <a:moveTo>
                  <a:pt x="46609" y="15773"/>
                </a:moveTo>
                <a:lnTo>
                  <a:pt x="52021" y="25161"/>
                </a:lnTo>
                <a:lnTo>
                  <a:pt x="57531" y="15824"/>
                </a:lnTo>
                <a:lnTo>
                  <a:pt x="46609" y="15773"/>
                </a:lnTo>
                <a:close/>
              </a:path>
            </a:pathLst>
          </a:custGeom>
          <a:solidFill>
            <a:srgbClr val="497DBA"/>
          </a:solidFill>
        </p:spPr>
        <p:txBody>
          <a:bodyPr wrap="square" lIns="0" tIns="0" rIns="0" bIns="0" rtlCol="0"/>
          <a:lstStyle/>
          <a:p>
            <a:endParaRPr/>
          </a:p>
        </p:txBody>
      </p:sp>
      <p:sp>
        <p:nvSpPr>
          <p:cNvPr id="14" name="object 14"/>
          <p:cNvSpPr/>
          <p:nvPr/>
        </p:nvSpPr>
        <p:spPr>
          <a:xfrm>
            <a:off x="4443729" y="6400774"/>
            <a:ext cx="103505" cy="305435"/>
          </a:xfrm>
          <a:custGeom>
            <a:avLst/>
            <a:gdLst/>
            <a:ahLst/>
            <a:cxnLst/>
            <a:rect l="l" t="t" r="r" b="b"/>
            <a:pathLst>
              <a:path w="103504" h="305434">
                <a:moveTo>
                  <a:pt x="52021" y="25161"/>
                </a:moveTo>
                <a:lnTo>
                  <a:pt x="45597" y="36049"/>
                </a:lnTo>
                <a:lnTo>
                  <a:pt x="44196" y="304787"/>
                </a:lnTo>
                <a:lnTo>
                  <a:pt x="56896" y="304863"/>
                </a:lnTo>
                <a:lnTo>
                  <a:pt x="58297" y="36045"/>
                </a:lnTo>
                <a:lnTo>
                  <a:pt x="52021" y="25161"/>
                </a:lnTo>
                <a:close/>
              </a:path>
              <a:path w="103504" h="305434">
                <a:moveTo>
                  <a:pt x="59316" y="12560"/>
                </a:moveTo>
                <a:lnTo>
                  <a:pt x="45720" y="12560"/>
                </a:lnTo>
                <a:lnTo>
                  <a:pt x="58420" y="12623"/>
                </a:lnTo>
                <a:lnTo>
                  <a:pt x="58300" y="36049"/>
                </a:lnTo>
                <a:lnTo>
                  <a:pt x="90705" y="92252"/>
                </a:lnTo>
                <a:lnTo>
                  <a:pt x="92329" y="95237"/>
                </a:lnTo>
                <a:lnTo>
                  <a:pt x="96266" y="96278"/>
                </a:lnTo>
                <a:lnTo>
                  <a:pt x="102362" y="92773"/>
                </a:lnTo>
                <a:lnTo>
                  <a:pt x="103378" y="88900"/>
                </a:lnTo>
                <a:lnTo>
                  <a:pt x="101600" y="85852"/>
                </a:lnTo>
                <a:lnTo>
                  <a:pt x="59316" y="12560"/>
                </a:lnTo>
                <a:close/>
              </a:path>
              <a:path w="103504" h="305434">
                <a:moveTo>
                  <a:pt x="52070" y="0"/>
                </a:moveTo>
                <a:lnTo>
                  <a:pt x="0" y="88353"/>
                </a:lnTo>
                <a:lnTo>
                  <a:pt x="1016" y="92252"/>
                </a:lnTo>
                <a:lnTo>
                  <a:pt x="3937" y="94030"/>
                </a:lnTo>
                <a:lnTo>
                  <a:pt x="6985" y="95821"/>
                </a:lnTo>
                <a:lnTo>
                  <a:pt x="10922" y="94818"/>
                </a:lnTo>
                <a:lnTo>
                  <a:pt x="45597" y="36049"/>
                </a:lnTo>
                <a:lnTo>
                  <a:pt x="45720" y="12560"/>
                </a:lnTo>
                <a:lnTo>
                  <a:pt x="59316" y="12560"/>
                </a:lnTo>
                <a:lnTo>
                  <a:pt x="52070" y="0"/>
                </a:lnTo>
                <a:close/>
              </a:path>
              <a:path w="103504" h="305434">
                <a:moveTo>
                  <a:pt x="45720" y="12560"/>
                </a:moveTo>
                <a:lnTo>
                  <a:pt x="45597" y="36049"/>
                </a:lnTo>
                <a:lnTo>
                  <a:pt x="52021" y="25161"/>
                </a:lnTo>
                <a:lnTo>
                  <a:pt x="46609" y="15773"/>
                </a:lnTo>
                <a:lnTo>
                  <a:pt x="58403" y="15773"/>
                </a:lnTo>
                <a:lnTo>
                  <a:pt x="58420" y="12623"/>
                </a:lnTo>
                <a:lnTo>
                  <a:pt x="45720" y="12560"/>
                </a:lnTo>
                <a:close/>
              </a:path>
              <a:path w="103504" h="305434">
                <a:moveTo>
                  <a:pt x="58403" y="15773"/>
                </a:moveTo>
                <a:lnTo>
                  <a:pt x="46609" y="15773"/>
                </a:lnTo>
                <a:lnTo>
                  <a:pt x="57531" y="15824"/>
                </a:lnTo>
                <a:lnTo>
                  <a:pt x="52021" y="25161"/>
                </a:lnTo>
                <a:lnTo>
                  <a:pt x="58297" y="36045"/>
                </a:lnTo>
                <a:lnTo>
                  <a:pt x="58403" y="15773"/>
                </a:lnTo>
                <a:close/>
              </a:path>
              <a:path w="103504" h="305434">
                <a:moveTo>
                  <a:pt x="46609" y="15773"/>
                </a:moveTo>
                <a:lnTo>
                  <a:pt x="52021" y="25161"/>
                </a:lnTo>
                <a:lnTo>
                  <a:pt x="57531" y="15824"/>
                </a:lnTo>
                <a:lnTo>
                  <a:pt x="46609" y="15773"/>
                </a:lnTo>
                <a:close/>
              </a:path>
            </a:pathLst>
          </a:custGeom>
          <a:solidFill>
            <a:srgbClr val="497DBA"/>
          </a:solidFill>
        </p:spPr>
        <p:txBody>
          <a:bodyPr wrap="square" lIns="0" tIns="0" rIns="0" bIns="0" rtlCol="0"/>
          <a:lstStyle/>
          <a:p>
            <a:endParaRPr/>
          </a:p>
        </p:txBody>
      </p:sp>
      <p:grpSp>
        <p:nvGrpSpPr>
          <p:cNvPr id="15" name="object 15"/>
          <p:cNvGrpSpPr/>
          <p:nvPr/>
        </p:nvGrpSpPr>
        <p:grpSpPr>
          <a:xfrm>
            <a:off x="4905755" y="5638774"/>
            <a:ext cx="448309" cy="512445"/>
            <a:chOff x="4905755" y="5638774"/>
            <a:chExt cx="448309" cy="512445"/>
          </a:xfrm>
        </p:grpSpPr>
        <p:sp>
          <p:nvSpPr>
            <p:cNvPr id="16" name="object 16"/>
            <p:cNvSpPr/>
            <p:nvPr/>
          </p:nvSpPr>
          <p:spPr>
            <a:xfrm>
              <a:off x="4910327" y="5808954"/>
              <a:ext cx="365125" cy="337820"/>
            </a:xfrm>
            <a:custGeom>
              <a:avLst/>
              <a:gdLst/>
              <a:ahLst/>
              <a:cxnLst/>
              <a:rect l="l" t="t" r="r" b="b"/>
              <a:pathLst>
                <a:path w="365125" h="337820">
                  <a:moveTo>
                    <a:pt x="0" y="337337"/>
                  </a:moveTo>
                  <a:lnTo>
                    <a:pt x="72199" y="329998"/>
                  </a:lnTo>
                  <a:lnTo>
                    <a:pt x="117729" y="322033"/>
                  </a:lnTo>
                  <a:lnTo>
                    <a:pt x="154305" y="309219"/>
                  </a:lnTo>
                  <a:lnTo>
                    <a:pt x="207454" y="274954"/>
                  </a:lnTo>
                  <a:lnTo>
                    <a:pt x="246693" y="228124"/>
                  </a:lnTo>
                  <a:lnTo>
                    <a:pt x="250927" y="215080"/>
                  </a:lnTo>
                  <a:lnTo>
                    <a:pt x="252404" y="210813"/>
                  </a:lnTo>
                  <a:lnTo>
                    <a:pt x="252320" y="212271"/>
                  </a:lnTo>
                  <a:lnTo>
                    <a:pt x="251873" y="216403"/>
                  </a:lnTo>
                  <a:lnTo>
                    <a:pt x="252261" y="220159"/>
                  </a:lnTo>
                  <a:lnTo>
                    <a:pt x="286095" y="170388"/>
                  </a:lnTo>
                  <a:lnTo>
                    <a:pt x="308610" y="126491"/>
                  </a:lnTo>
                  <a:lnTo>
                    <a:pt x="315745" y="112513"/>
                  </a:lnTo>
                  <a:lnTo>
                    <a:pt x="323024" y="98580"/>
                  </a:lnTo>
                  <a:lnTo>
                    <a:pt x="330112" y="84547"/>
                  </a:lnTo>
                  <a:lnTo>
                    <a:pt x="336676" y="70269"/>
                  </a:lnTo>
                  <a:lnTo>
                    <a:pt x="350941" y="36061"/>
                  </a:lnTo>
                  <a:lnTo>
                    <a:pt x="356617" y="20731"/>
                  </a:lnTo>
                  <a:lnTo>
                    <a:pt x="356462" y="18471"/>
                  </a:lnTo>
                  <a:lnTo>
                    <a:pt x="353234" y="23475"/>
                  </a:lnTo>
                  <a:lnTo>
                    <a:pt x="349690" y="29937"/>
                  </a:lnTo>
                  <a:lnTo>
                    <a:pt x="348589" y="32050"/>
                  </a:lnTo>
                  <a:lnTo>
                    <a:pt x="352687" y="24006"/>
                  </a:lnTo>
                  <a:lnTo>
                    <a:pt x="364744" y="0"/>
                  </a:lnTo>
                </a:path>
              </a:pathLst>
            </a:custGeom>
            <a:ln w="9144">
              <a:solidFill>
                <a:srgbClr val="497DBA"/>
              </a:solidFill>
            </a:ln>
          </p:spPr>
          <p:txBody>
            <a:bodyPr wrap="square" lIns="0" tIns="0" rIns="0" bIns="0" rtlCol="0"/>
            <a:lstStyle/>
            <a:p>
              <a:endParaRPr/>
            </a:p>
          </p:txBody>
        </p:sp>
        <p:pic>
          <p:nvPicPr>
            <p:cNvPr id="17" name="object 17"/>
            <p:cNvPicPr/>
            <p:nvPr/>
          </p:nvPicPr>
          <p:blipFill>
            <a:blip r:embed="rId3" cstate="print"/>
            <a:stretch>
              <a:fillRect/>
            </a:stretch>
          </p:blipFill>
          <p:spPr>
            <a:xfrm>
              <a:off x="5255386" y="5638774"/>
              <a:ext cx="98171" cy="173532"/>
            </a:xfrm>
            <a:prstGeom prst="rect">
              <a:avLst/>
            </a:prstGeom>
          </p:spPr>
        </p:pic>
      </p:grpSp>
      <p:grpSp>
        <p:nvGrpSpPr>
          <p:cNvPr id="18" name="object 18"/>
          <p:cNvGrpSpPr/>
          <p:nvPr/>
        </p:nvGrpSpPr>
        <p:grpSpPr>
          <a:xfrm>
            <a:off x="2362200" y="4032503"/>
            <a:ext cx="2879090" cy="1377950"/>
            <a:chOff x="2362200" y="4032503"/>
            <a:chExt cx="2879090" cy="1377950"/>
          </a:xfrm>
        </p:grpSpPr>
        <p:sp>
          <p:nvSpPr>
            <p:cNvPr id="19" name="object 19"/>
            <p:cNvSpPr/>
            <p:nvPr/>
          </p:nvSpPr>
          <p:spPr>
            <a:xfrm>
              <a:off x="3911219" y="4724399"/>
              <a:ext cx="103505" cy="304800"/>
            </a:xfrm>
            <a:custGeom>
              <a:avLst/>
              <a:gdLst/>
              <a:ahLst/>
              <a:cxnLst/>
              <a:rect l="l" t="t" r="r" b="b"/>
              <a:pathLst>
                <a:path w="103504" h="304800">
                  <a:moveTo>
                    <a:pt x="7111" y="208533"/>
                  </a:moveTo>
                  <a:lnTo>
                    <a:pt x="1015" y="212089"/>
                  </a:lnTo>
                  <a:lnTo>
                    <a:pt x="0" y="215900"/>
                  </a:lnTo>
                  <a:lnTo>
                    <a:pt x="1650" y="218948"/>
                  </a:lnTo>
                  <a:lnTo>
                    <a:pt x="51180" y="304800"/>
                  </a:lnTo>
                  <a:lnTo>
                    <a:pt x="58608" y="292226"/>
                  </a:lnTo>
                  <a:lnTo>
                    <a:pt x="44957" y="292226"/>
                  </a:lnTo>
                  <a:lnTo>
                    <a:pt x="45005" y="268643"/>
                  </a:lnTo>
                  <a:lnTo>
                    <a:pt x="12700" y="212598"/>
                  </a:lnTo>
                  <a:lnTo>
                    <a:pt x="10921" y="209550"/>
                  </a:lnTo>
                  <a:lnTo>
                    <a:pt x="7111" y="208533"/>
                  </a:lnTo>
                  <a:close/>
                </a:path>
                <a:path w="103504" h="304800">
                  <a:moveTo>
                    <a:pt x="45080" y="268773"/>
                  </a:moveTo>
                  <a:lnTo>
                    <a:pt x="44957" y="292226"/>
                  </a:lnTo>
                  <a:lnTo>
                    <a:pt x="57657" y="292226"/>
                  </a:lnTo>
                  <a:lnTo>
                    <a:pt x="57674" y="289051"/>
                  </a:lnTo>
                  <a:lnTo>
                    <a:pt x="45719" y="289051"/>
                  </a:lnTo>
                  <a:lnTo>
                    <a:pt x="51313" y="279587"/>
                  </a:lnTo>
                  <a:lnTo>
                    <a:pt x="45080" y="268773"/>
                  </a:lnTo>
                  <a:close/>
                </a:path>
                <a:path w="103504" h="304800">
                  <a:moveTo>
                    <a:pt x="96265" y="209042"/>
                  </a:moveTo>
                  <a:lnTo>
                    <a:pt x="92455" y="210057"/>
                  </a:lnTo>
                  <a:lnTo>
                    <a:pt x="90677" y="212979"/>
                  </a:lnTo>
                  <a:lnTo>
                    <a:pt x="57780" y="268643"/>
                  </a:lnTo>
                  <a:lnTo>
                    <a:pt x="57657" y="292226"/>
                  </a:lnTo>
                  <a:lnTo>
                    <a:pt x="58608" y="292226"/>
                  </a:lnTo>
                  <a:lnTo>
                    <a:pt x="101600" y="219456"/>
                  </a:lnTo>
                  <a:lnTo>
                    <a:pt x="103377" y="216407"/>
                  </a:lnTo>
                  <a:lnTo>
                    <a:pt x="102361" y="212598"/>
                  </a:lnTo>
                  <a:lnTo>
                    <a:pt x="96265" y="209042"/>
                  </a:lnTo>
                  <a:close/>
                </a:path>
                <a:path w="103504" h="304800">
                  <a:moveTo>
                    <a:pt x="51313" y="279587"/>
                  </a:moveTo>
                  <a:lnTo>
                    <a:pt x="45719" y="289051"/>
                  </a:lnTo>
                  <a:lnTo>
                    <a:pt x="56768" y="289051"/>
                  </a:lnTo>
                  <a:lnTo>
                    <a:pt x="51313" y="279587"/>
                  </a:lnTo>
                  <a:close/>
                </a:path>
                <a:path w="103504" h="304800">
                  <a:moveTo>
                    <a:pt x="57780" y="268643"/>
                  </a:moveTo>
                  <a:lnTo>
                    <a:pt x="51313" y="279587"/>
                  </a:lnTo>
                  <a:lnTo>
                    <a:pt x="56768" y="289051"/>
                  </a:lnTo>
                  <a:lnTo>
                    <a:pt x="57674" y="289051"/>
                  </a:lnTo>
                  <a:lnTo>
                    <a:pt x="57780" y="268643"/>
                  </a:lnTo>
                  <a:close/>
                </a:path>
                <a:path w="103504" h="304800">
                  <a:moveTo>
                    <a:pt x="59181" y="0"/>
                  </a:moveTo>
                  <a:lnTo>
                    <a:pt x="46481" y="0"/>
                  </a:lnTo>
                  <a:lnTo>
                    <a:pt x="45080" y="268773"/>
                  </a:lnTo>
                  <a:lnTo>
                    <a:pt x="51313" y="279587"/>
                  </a:lnTo>
                  <a:lnTo>
                    <a:pt x="57780" y="268643"/>
                  </a:lnTo>
                  <a:lnTo>
                    <a:pt x="59181" y="0"/>
                  </a:lnTo>
                  <a:close/>
                </a:path>
              </a:pathLst>
            </a:custGeom>
            <a:solidFill>
              <a:srgbClr val="497DBA"/>
            </a:solidFill>
          </p:spPr>
          <p:txBody>
            <a:bodyPr wrap="square" lIns="0" tIns="0" rIns="0" bIns="0" rtlCol="0"/>
            <a:lstStyle/>
            <a:p>
              <a:endParaRPr/>
            </a:p>
          </p:txBody>
        </p:sp>
        <p:sp>
          <p:nvSpPr>
            <p:cNvPr id="20" name="object 20"/>
            <p:cNvSpPr/>
            <p:nvPr/>
          </p:nvSpPr>
          <p:spPr>
            <a:xfrm>
              <a:off x="2433827" y="4037075"/>
              <a:ext cx="2802890" cy="543560"/>
            </a:xfrm>
            <a:custGeom>
              <a:avLst/>
              <a:gdLst/>
              <a:ahLst/>
              <a:cxnLst/>
              <a:rect l="l" t="t" r="r" b="b"/>
              <a:pathLst>
                <a:path w="2802890" h="543560">
                  <a:moveTo>
                    <a:pt x="2788539" y="0"/>
                  </a:moveTo>
                  <a:lnTo>
                    <a:pt x="2792724" y="38731"/>
                  </a:lnTo>
                  <a:lnTo>
                    <a:pt x="2797349" y="77438"/>
                  </a:lnTo>
                  <a:lnTo>
                    <a:pt x="2801094" y="116193"/>
                  </a:lnTo>
                  <a:lnTo>
                    <a:pt x="2802636" y="155067"/>
                  </a:lnTo>
                  <a:lnTo>
                    <a:pt x="2802279" y="208745"/>
                  </a:lnTo>
                  <a:lnTo>
                    <a:pt x="2801002" y="262441"/>
                  </a:lnTo>
                  <a:lnTo>
                    <a:pt x="2798493" y="316083"/>
                  </a:lnTo>
                  <a:lnTo>
                    <a:pt x="2794442" y="369597"/>
                  </a:lnTo>
                  <a:lnTo>
                    <a:pt x="2788539" y="422910"/>
                  </a:lnTo>
                  <a:lnTo>
                    <a:pt x="2768123" y="467820"/>
                  </a:lnTo>
                  <a:lnTo>
                    <a:pt x="2732278" y="507492"/>
                  </a:lnTo>
                  <a:lnTo>
                    <a:pt x="2688683" y="525330"/>
                  </a:lnTo>
                  <a:lnTo>
                    <a:pt x="2644485" y="536328"/>
                  </a:lnTo>
                  <a:lnTo>
                    <a:pt x="2599685" y="541862"/>
                  </a:lnTo>
                  <a:lnTo>
                    <a:pt x="2554287" y="543306"/>
                  </a:lnTo>
                  <a:lnTo>
                    <a:pt x="2508294" y="542035"/>
                  </a:lnTo>
                  <a:lnTo>
                    <a:pt x="2461708" y="539424"/>
                  </a:lnTo>
                  <a:lnTo>
                    <a:pt x="2414533" y="536849"/>
                  </a:lnTo>
                  <a:lnTo>
                    <a:pt x="2366772" y="535686"/>
                  </a:lnTo>
                </a:path>
                <a:path w="2802890" h="543560">
                  <a:moveTo>
                    <a:pt x="661416" y="534924"/>
                  </a:moveTo>
                  <a:lnTo>
                    <a:pt x="641022" y="518971"/>
                  </a:lnTo>
                  <a:lnTo>
                    <a:pt x="621141" y="501792"/>
                  </a:lnTo>
                  <a:lnTo>
                    <a:pt x="600283" y="487114"/>
                  </a:lnTo>
                  <a:lnTo>
                    <a:pt x="576961" y="478663"/>
                  </a:lnTo>
                  <a:lnTo>
                    <a:pt x="532699" y="471324"/>
                  </a:lnTo>
                  <a:lnTo>
                    <a:pt x="506982" y="467158"/>
                  </a:lnTo>
                  <a:lnTo>
                    <a:pt x="494928" y="465257"/>
                  </a:lnTo>
                  <a:lnTo>
                    <a:pt x="491658" y="464710"/>
                  </a:lnTo>
                  <a:lnTo>
                    <a:pt x="492290" y="464609"/>
                  </a:lnTo>
                  <a:lnTo>
                    <a:pt x="491946" y="464043"/>
                  </a:lnTo>
                  <a:lnTo>
                    <a:pt x="485743" y="462104"/>
                  </a:lnTo>
                  <a:lnTo>
                    <a:pt x="468803" y="457883"/>
                  </a:lnTo>
                  <a:lnTo>
                    <a:pt x="436245" y="450469"/>
                  </a:lnTo>
                  <a:lnTo>
                    <a:pt x="418661" y="446891"/>
                  </a:lnTo>
                  <a:lnTo>
                    <a:pt x="401018" y="443658"/>
                  </a:lnTo>
                  <a:lnTo>
                    <a:pt x="383399" y="440307"/>
                  </a:lnTo>
                  <a:lnTo>
                    <a:pt x="365887" y="436372"/>
                  </a:lnTo>
                  <a:lnTo>
                    <a:pt x="336129" y="427603"/>
                  </a:lnTo>
                  <a:lnTo>
                    <a:pt x="317944" y="419369"/>
                  </a:lnTo>
                  <a:lnTo>
                    <a:pt x="299092" y="409065"/>
                  </a:lnTo>
                  <a:lnTo>
                    <a:pt x="267335" y="394081"/>
                  </a:lnTo>
                  <a:lnTo>
                    <a:pt x="244080" y="385605"/>
                  </a:lnTo>
                  <a:lnTo>
                    <a:pt x="218265" y="378190"/>
                  </a:lnTo>
                  <a:lnTo>
                    <a:pt x="192379" y="371703"/>
                  </a:lnTo>
                  <a:lnTo>
                    <a:pt x="168910" y="366013"/>
                  </a:lnTo>
                  <a:lnTo>
                    <a:pt x="147331" y="344077"/>
                  </a:lnTo>
                  <a:lnTo>
                    <a:pt x="139721" y="336013"/>
                  </a:lnTo>
                  <a:lnTo>
                    <a:pt x="140005" y="336679"/>
                  </a:lnTo>
                  <a:lnTo>
                    <a:pt x="142105" y="340927"/>
                  </a:lnTo>
                  <a:lnTo>
                    <a:pt x="139948" y="343614"/>
                  </a:lnTo>
                  <a:lnTo>
                    <a:pt x="98552" y="323723"/>
                  </a:lnTo>
                  <a:lnTo>
                    <a:pt x="77549" y="302506"/>
                  </a:lnTo>
                  <a:lnTo>
                    <a:pt x="70358" y="295529"/>
                  </a:lnTo>
                  <a:lnTo>
                    <a:pt x="60055" y="288178"/>
                  </a:lnTo>
                  <a:lnTo>
                    <a:pt x="49276" y="281495"/>
                  </a:lnTo>
                  <a:lnTo>
                    <a:pt x="38496" y="274812"/>
                  </a:lnTo>
                  <a:lnTo>
                    <a:pt x="28194" y="267462"/>
                  </a:lnTo>
                  <a:lnTo>
                    <a:pt x="19395" y="259520"/>
                  </a:lnTo>
                  <a:lnTo>
                    <a:pt x="10191" y="250221"/>
                  </a:lnTo>
                  <a:lnTo>
                    <a:pt x="2940" y="242494"/>
                  </a:lnTo>
                  <a:lnTo>
                    <a:pt x="0" y="239268"/>
                  </a:lnTo>
                </a:path>
              </a:pathLst>
            </a:custGeom>
            <a:ln w="9144">
              <a:solidFill>
                <a:srgbClr val="497DBA"/>
              </a:solidFill>
            </a:ln>
          </p:spPr>
          <p:txBody>
            <a:bodyPr wrap="square" lIns="0" tIns="0" rIns="0" bIns="0" rtlCol="0"/>
            <a:lstStyle/>
            <a:p>
              <a:endParaRPr/>
            </a:p>
          </p:txBody>
        </p:sp>
        <p:pic>
          <p:nvPicPr>
            <p:cNvPr id="21" name="object 21"/>
            <p:cNvPicPr/>
            <p:nvPr/>
          </p:nvPicPr>
          <p:blipFill>
            <a:blip r:embed="rId4" cstate="print"/>
            <a:stretch>
              <a:fillRect/>
            </a:stretch>
          </p:blipFill>
          <p:spPr>
            <a:xfrm>
              <a:off x="4782311" y="4514722"/>
              <a:ext cx="99440" cy="102996"/>
            </a:xfrm>
            <a:prstGeom prst="rect">
              <a:avLst/>
            </a:prstGeom>
          </p:spPr>
        </p:pic>
        <p:pic>
          <p:nvPicPr>
            <p:cNvPr id="22" name="object 22"/>
            <p:cNvPicPr/>
            <p:nvPr/>
          </p:nvPicPr>
          <p:blipFill>
            <a:blip r:embed="rId5" cstate="print"/>
            <a:stretch>
              <a:fillRect/>
            </a:stretch>
          </p:blipFill>
          <p:spPr>
            <a:xfrm>
              <a:off x="2362200" y="4190999"/>
              <a:ext cx="101218" cy="101218"/>
            </a:xfrm>
            <a:prstGeom prst="rect">
              <a:avLst/>
            </a:prstGeom>
          </p:spPr>
        </p:pic>
        <p:sp>
          <p:nvSpPr>
            <p:cNvPr id="23" name="object 23"/>
            <p:cNvSpPr/>
            <p:nvPr/>
          </p:nvSpPr>
          <p:spPr>
            <a:xfrm>
              <a:off x="3911600" y="5029199"/>
              <a:ext cx="103505" cy="381000"/>
            </a:xfrm>
            <a:custGeom>
              <a:avLst/>
              <a:gdLst/>
              <a:ahLst/>
              <a:cxnLst/>
              <a:rect l="l" t="t" r="r" b="b"/>
              <a:pathLst>
                <a:path w="103504" h="381000">
                  <a:moveTo>
                    <a:pt x="52255" y="25173"/>
                  </a:moveTo>
                  <a:lnTo>
                    <a:pt x="45779" y="36064"/>
                  </a:lnTo>
                  <a:lnTo>
                    <a:pt x="42925" y="381000"/>
                  </a:lnTo>
                  <a:lnTo>
                    <a:pt x="55625" y="381000"/>
                  </a:lnTo>
                  <a:lnTo>
                    <a:pt x="58479" y="36052"/>
                  </a:lnTo>
                  <a:lnTo>
                    <a:pt x="52255" y="25173"/>
                  </a:lnTo>
                  <a:close/>
                </a:path>
                <a:path w="103504" h="381000">
                  <a:moveTo>
                    <a:pt x="59656" y="12573"/>
                  </a:moveTo>
                  <a:lnTo>
                    <a:pt x="58674" y="12573"/>
                  </a:lnTo>
                  <a:lnTo>
                    <a:pt x="58486" y="36064"/>
                  </a:lnTo>
                  <a:lnTo>
                    <a:pt x="90677" y="92329"/>
                  </a:lnTo>
                  <a:lnTo>
                    <a:pt x="92328" y="95376"/>
                  </a:lnTo>
                  <a:lnTo>
                    <a:pt x="96265" y="96393"/>
                  </a:lnTo>
                  <a:lnTo>
                    <a:pt x="99313" y="94614"/>
                  </a:lnTo>
                  <a:lnTo>
                    <a:pt x="102362" y="92963"/>
                  </a:lnTo>
                  <a:lnTo>
                    <a:pt x="103377" y="89026"/>
                  </a:lnTo>
                  <a:lnTo>
                    <a:pt x="101726" y="85979"/>
                  </a:lnTo>
                  <a:lnTo>
                    <a:pt x="59656" y="12573"/>
                  </a:lnTo>
                  <a:close/>
                </a:path>
                <a:path w="103504" h="381000">
                  <a:moveTo>
                    <a:pt x="52450" y="0"/>
                  </a:moveTo>
                  <a:lnTo>
                    <a:pt x="1777" y="85217"/>
                  </a:lnTo>
                  <a:lnTo>
                    <a:pt x="0" y="88137"/>
                  </a:lnTo>
                  <a:lnTo>
                    <a:pt x="1015" y="92075"/>
                  </a:lnTo>
                  <a:lnTo>
                    <a:pt x="4063" y="93852"/>
                  </a:lnTo>
                  <a:lnTo>
                    <a:pt x="6985" y="95631"/>
                  </a:lnTo>
                  <a:lnTo>
                    <a:pt x="10922" y="94614"/>
                  </a:lnTo>
                  <a:lnTo>
                    <a:pt x="12700" y="91693"/>
                  </a:lnTo>
                  <a:lnTo>
                    <a:pt x="45779" y="36064"/>
                  </a:lnTo>
                  <a:lnTo>
                    <a:pt x="45974" y="12573"/>
                  </a:lnTo>
                  <a:lnTo>
                    <a:pt x="59656" y="12573"/>
                  </a:lnTo>
                  <a:lnTo>
                    <a:pt x="52450" y="0"/>
                  </a:lnTo>
                  <a:close/>
                </a:path>
                <a:path w="103504" h="381000">
                  <a:moveTo>
                    <a:pt x="58674" y="12573"/>
                  </a:moveTo>
                  <a:lnTo>
                    <a:pt x="45974" y="12573"/>
                  </a:lnTo>
                  <a:lnTo>
                    <a:pt x="45779" y="36064"/>
                  </a:lnTo>
                  <a:lnTo>
                    <a:pt x="52255" y="25173"/>
                  </a:lnTo>
                  <a:lnTo>
                    <a:pt x="46862" y="15748"/>
                  </a:lnTo>
                  <a:lnTo>
                    <a:pt x="58647" y="15748"/>
                  </a:lnTo>
                  <a:lnTo>
                    <a:pt x="58674" y="12573"/>
                  </a:lnTo>
                  <a:close/>
                </a:path>
                <a:path w="103504" h="381000">
                  <a:moveTo>
                    <a:pt x="58647" y="15748"/>
                  </a:moveTo>
                  <a:lnTo>
                    <a:pt x="46862" y="15748"/>
                  </a:lnTo>
                  <a:lnTo>
                    <a:pt x="57785" y="15875"/>
                  </a:lnTo>
                  <a:lnTo>
                    <a:pt x="52255" y="25173"/>
                  </a:lnTo>
                  <a:lnTo>
                    <a:pt x="58479" y="36052"/>
                  </a:lnTo>
                  <a:lnTo>
                    <a:pt x="58647" y="15748"/>
                  </a:lnTo>
                  <a:close/>
                </a:path>
                <a:path w="103504" h="381000">
                  <a:moveTo>
                    <a:pt x="46862" y="15748"/>
                  </a:moveTo>
                  <a:lnTo>
                    <a:pt x="52255" y="25173"/>
                  </a:lnTo>
                  <a:lnTo>
                    <a:pt x="57785" y="15875"/>
                  </a:lnTo>
                  <a:lnTo>
                    <a:pt x="46862" y="15748"/>
                  </a:lnTo>
                  <a:close/>
                </a:path>
              </a:pathLst>
            </a:custGeom>
            <a:solidFill>
              <a:srgbClr val="497DBA"/>
            </a:solidFill>
          </p:spPr>
          <p:txBody>
            <a:bodyPr wrap="square" lIns="0" tIns="0" rIns="0" bIns="0" rtlCol="0"/>
            <a:lstStyle/>
            <a:p>
              <a:endParaRPr/>
            </a:p>
          </p:txBody>
        </p:sp>
      </p:grpSp>
      <p:grpSp>
        <p:nvGrpSpPr>
          <p:cNvPr id="24" name="object 24"/>
          <p:cNvGrpSpPr/>
          <p:nvPr/>
        </p:nvGrpSpPr>
        <p:grpSpPr>
          <a:xfrm>
            <a:off x="2612135" y="5806440"/>
            <a:ext cx="501650" cy="380365"/>
            <a:chOff x="2612135" y="5806440"/>
            <a:chExt cx="501650" cy="380365"/>
          </a:xfrm>
        </p:grpSpPr>
        <p:sp>
          <p:nvSpPr>
            <p:cNvPr id="25" name="object 25"/>
            <p:cNvSpPr/>
            <p:nvPr/>
          </p:nvSpPr>
          <p:spPr>
            <a:xfrm>
              <a:off x="2616707" y="5811012"/>
              <a:ext cx="492759" cy="337185"/>
            </a:xfrm>
            <a:custGeom>
              <a:avLst/>
              <a:gdLst/>
              <a:ahLst/>
              <a:cxnLst/>
              <a:rect l="l" t="t" r="r" b="b"/>
              <a:pathLst>
                <a:path w="492760" h="337185">
                  <a:moveTo>
                    <a:pt x="0" y="0"/>
                  </a:moveTo>
                  <a:lnTo>
                    <a:pt x="10856" y="6649"/>
                  </a:lnTo>
                  <a:lnTo>
                    <a:pt x="21891" y="13058"/>
                  </a:lnTo>
                  <a:lnTo>
                    <a:pt x="32521" y="19948"/>
                  </a:lnTo>
                  <a:lnTo>
                    <a:pt x="42164" y="28041"/>
                  </a:lnTo>
                  <a:lnTo>
                    <a:pt x="50123" y="37787"/>
                  </a:lnTo>
                  <a:lnTo>
                    <a:pt x="56784" y="48599"/>
                  </a:lnTo>
                  <a:lnTo>
                    <a:pt x="63184" y="59645"/>
                  </a:lnTo>
                  <a:lnTo>
                    <a:pt x="70358" y="70091"/>
                  </a:lnTo>
                  <a:lnTo>
                    <a:pt x="77065" y="77376"/>
                  </a:lnTo>
                  <a:lnTo>
                    <a:pt x="84391" y="84112"/>
                  </a:lnTo>
                  <a:lnTo>
                    <a:pt x="91717" y="90847"/>
                  </a:lnTo>
                  <a:lnTo>
                    <a:pt x="98425" y="98132"/>
                  </a:lnTo>
                  <a:lnTo>
                    <a:pt x="105741" y="108433"/>
                  </a:lnTo>
                  <a:lnTo>
                    <a:pt x="112379" y="119238"/>
                  </a:lnTo>
                  <a:lnTo>
                    <a:pt x="119088" y="130002"/>
                  </a:lnTo>
                  <a:lnTo>
                    <a:pt x="126618" y="140182"/>
                  </a:lnTo>
                  <a:lnTo>
                    <a:pt x="153136" y="170220"/>
                  </a:lnTo>
                  <a:lnTo>
                    <a:pt x="166830" y="181168"/>
                  </a:lnTo>
                  <a:lnTo>
                    <a:pt x="181500" y="189149"/>
                  </a:lnTo>
                  <a:lnTo>
                    <a:pt x="210947" y="210286"/>
                  </a:lnTo>
                  <a:lnTo>
                    <a:pt x="234888" y="231987"/>
                  </a:lnTo>
                  <a:lnTo>
                    <a:pt x="239315" y="238674"/>
                  </a:lnTo>
                  <a:lnTo>
                    <a:pt x="247147" y="241679"/>
                  </a:lnTo>
                  <a:lnTo>
                    <a:pt x="281305" y="252336"/>
                  </a:lnTo>
                  <a:lnTo>
                    <a:pt x="302679" y="274245"/>
                  </a:lnTo>
                  <a:lnTo>
                    <a:pt x="308741" y="280316"/>
                  </a:lnTo>
                  <a:lnTo>
                    <a:pt x="351663" y="294398"/>
                  </a:lnTo>
                  <a:lnTo>
                    <a:pt x="372554" y="308751"/>
                  </a:lnTo>
                  <a:lnTo>
                    <a:pt x="382774" y="316310"/>
                  </a:lnTo>
                  <a:lnTo>
                    <a:pt x="393827" y="322427"/>
                  </a:lnTo>
                  <a:lnTo>
                    <a:pt x="420725" y="331969"/>
                  </a:lnTo>
                  <a:lnTo>
                    <a:pt x="443182" y="335972"/>
                  </a:lnTo>
                  <a:lnTo>
                    <a:pt x="465568" y="336707"/>
                  </a:lnTo>
                  <a:lnTo>
                    <a:pt x="492252" y="336448"/>
                  </a:lnTo>
                </a:path>
              </a:pathLst>
            </a:custGeom>
            <a:ln w="9144">
              <a:solidFill>
                <a:srgbClr val="497DBA"/>
              </a:solidFill>
            </a:ln>
          </p:spPr>
          <p:txBody>
            <a:bodyPr wrap="square" lIns="0" tIns="0" rIns="0" bIns="0" rtlCol="0"/>
            <a:lstStyle/>
            <a:p>
              <a:endParaRPr/>
            </a:p>
          </p:txBody>
        </p:sp>
        <p:pic>
          <p:nvPicPr>
            <p:cNvPr id="26" name="object 26"/>
            <p:cNvPicPr/>
            <p:nvPr/>
          </p:nvPicPr>
          <p:blipFill>
            <a:blip r:embed="rId6" cstate="print"/>
            <a:stretch>
              <a:fillRect/>
            </a:stretch>
          </p:blipFill>
          <p:spPr>
            <a:xfrm>
              <a:off x="3007359" y="6084189"/>
              <a:ext cx="100964" cy="102552"/>
            </a:xfrm>
            <a:prstGeom prst="rect">
              <a:avLst/>
            </a:prstGeom>
          </p:spPr>
        </p:pic>
      </p:grpSp>
      <p:sp>
        <p:nvSpPr>
          <p:cNvPr id="27" name="object 27"/>
          <p:cNvSpPr/>
          <p:nvPr/>
        </p:nvSpPr>
        <p:spPr>
          <a:xfrm>
            <a:off x="3910710" y="5486400"/>
            <a:ext cx="103505" cy="381000"/>
          </a:xfrm>
          <a:custGeom>
            <a:avLst/>
            <a:gdLst/>
            <a:ahLst/>
            <a:cxnLst/>
            <a:rect l="l" t="t" r="r" b="b"/>
            <a:pathLst>
              <a:path w="103504" h="381000">
                <a:moveTo>
                  <a:pt x="51688" y="25109"/>
                </a:moveTo>
                <a:lnTo>
                  <a:pt x="45338" y="35995"/>
                </a:lnTo>
                <a:lnTo>
                  <a:pt x="45338" y="381000"/>
                </a:lnTo>
                <a:lnTo>
                  <a:pt x="58038" y="381000"/>
                </a:lnTo>
                <a:lnTo>
                  <a:pt x="58038" y="35995"/>
                </a:lnTo>
                <a:lnTo>
                  <a:pt x="51688" y="25109"/>
                </a:lnTo>
                <a:close/>
              </a:path>
              <a:path w="103504" h="381000">
                <a:moveTo>
                  <a:pt x="51688" y="0"/>
                </a:moveTo>
                <a:lnTo>
                  <a:pt x="0" y="88646"/>
                </a:lnTo>
                <a:lnTo>
                  <a:pt x="1015" y="92456"/>
                </a:lnTo>
                <a:lnTo>
                  <a:pt x="7112" y="96012"/>
                </a:lnTo>
                <a:lnTo>
                  <a:pt x="10922" y="94996"/>
                </a:lnTo>
                <a:lnTo>
                  <a:pt x="45338" y="35995"/>
                </a:lnTo>
                <a:lnTo>
                  <a:pt x="45338" y="12572"/>
                </a:lnTo>
                <a:lnTo>
                  <a:pt x="59020" y="12572"/>
                </a:lnTo>
                <a:lnTo>
                  <a:pt x="51688" y="0"/>
                </a:lnTo>
                <a:close/>
              </a:path>
              <a:path w="103504" h="381000">
                <a:moveTo>
                  <a:pt x="59020" y="12572"/>
                </a:moveTo>
                <a:lnTo>
                  <a:pt x="58038" y="12572"/>
                </a:lnTo>
                <a:lnTo>
                  <a:pt x="58038" y="35995"/>
                </a:lnTo>
                <a:lnTo>
                  <a:pt x="92455" y="94996"/>
                </a:lnTo>
                <a:lnTo>
                  <a:pt x="96265" y="96012"/>
                </a:lnTo>
                <a:lnTo>
                  <a:pt x="102362" y="92456"/>
                </a:lnTo>
                <a:lnTo>
                  <a:pt x="103377" y="88646"/>
                </a:lnTo>
                <a:lnTo>
                  <a:pt x="59020" y="12572"/>
                </a:lnTo>
                <a:close/>
              </a:path>
              <a:path w="103504" h="381000">
                <a:moveTo>
                  <a:pt x="58038" y="12572"/>
                </a:moveTo>
                <a:lnTo>
                  <a:pt x="45338" y="12572"/>
                </a:lnTo>
                <a:lnTo>
                  <a:pt x="45338" y="35995"/>
                </a:lnTo>
                <a:lnTo>
                  <a:pt x="51688" y="25109"/>
                </a:lnTo>
                <a:lnTo>
                  <a:pt x="46227" y="15747"/>
                </a:lnTo>
                <a:lnTo>
                  <a:pt x="58038" y="15747"/>
                </a:lnTo>
                <a:lnTo>
                  <a:pt x="58038" y="12572"/>
                </a:lnTo>
                <a:close/>
              </a:path>
              <a:path w="103504" h="381000">
                <a:moveTo>
                  <a:pt x="58038" y="15747"/>
                </a:moveTo>
                <a:lnTo>
                  <a:pt x="57150" y="15747"/>
                </a:lnTo>
                <a:lnTo>
                  <a:pt x="51688" y="25109"/>
                </a:lnTo>
                <a:lnTo>
                  <a:pt x="58038" y="35995"/>
                </a:lnTo>
                <a:lnTo>
                  <a:pt x="58038" y="15747"/>
                </a:lnTo>
                <a:close/>
              </a:path>
              <a:path w="103504" h="381000">
                <a:moveTo>
                  <a:pt x="57150" y="15747"/>
                </a:moveTo>
                <a:lnTo>
                  <a:pt x="46227" y="15747"/>
                </a:lnTo>
                <a:lnTo>
                  <a:pt x="51688" y="25109"/>
                </a:lnTo>
                <a:lnTo>
                  <a:pt x="57150" y="15747"/>
                </a:lnTo>
                <a:close/>
              </a:path>
            </a:pathLst>
          </a:custGeom>
          <a:solidFill>
            <a:srgbClr val="497DBA"/>
          </a:solidFill>
        </p:spPr>
        <p:txBody>
          <a:bodyPr wrap="square" lIns="0" tIns="0" rIns="0" bIns="0" rtlCol="0"/>
          <a:lstStyle/>
          <a:p>
            <a:endParaRPr/>
          </a:p>
        </p:txBody>
      </p:sp>
      <p:sp>
        <p:nvSpPr>
          <p:cNvPr id="28" name="object 28"/>
          <p:cNvSpPr txBox="1"/>
          <p:nvPr/>
        </p:nvSpPr>
        <p:spPr>
          <a:xfrm>
            <a:off x="2271395" y="3990213"/>
            <a:ext cx="264160" cy="239395"/>
          </a:xfrm>
          <a:prstGeom prst="rect">
            <a:avLst/>
          </a:prstGeom>
        </p:spPr>
        <p:txBody>
          <a:bodyPr vert="horz" wrap="square" lIns="0" tIns="12700" rIns="0" bIns="0" rtlCol="0">
            <a:spAutoFit/>
          </a:bodyPr>
          <a:lstStyle/>
          <a:p>
            <a:pPr marL="38100">
              <a:lnSpc>
                <a:spcPct val="100000"/>
              </a:lnSpc>
              <a:spcBef>
                <a:spcPts val="100"/>
              </a:spcBef>
            </a:pPr>
            <a:r>
              <a:rPr sz="1400" spc="5" dirty="0">
                <a:latin typeface="Times New Roman"/>
                <a:cs typeface="Times New Roman"/>
              </a:rPr>
              <a:t>O</a:t>
            </a:r>
            <a:r>
              <a:rPr sz="1350" spc="7" baseline="-21604" dirty="0">
                <a:latin typeface="Times New Roman"/>
                <a:cs typeface="Times New Roman"/>
              </a:rPr>
              <a:t>2</a:t>
            </a:r>
            <a:endParaRPr sz="1350" baseline="-21604">
              <a:latin typeface="Times New Roman"/>
              <a:cs typeface="Times New Roman"/>
            </a:endParaRPr>
          </a:p>
        </p:txBody>
      </p:sp>
      <p:sp>
        <p:nvSpPr>
          <p:cNvPr id="29" name="object 29"/>
          <p:cNvSpPr txBox="1"/>
          <p:nvPr/>
        </p:nvSpPr>
        <p:spPr>
          <a:xfrm>
            <a:off x="4721986" y="3378834"/>
            <a:ext cx="2403475" cy="698500"/>
          </a:xfrm>
          <a:prstGeom prst="rect">
            <a:avLst/>
          </a:prstGeom>
        </p:spPr>
        <p:txBody>
          <a:bodyPr vert="horz" wrap="square" lIns="0" tIns="12700" rIns="0" bIns="0" rtlCol="0">
            <a:spAutoFit/>
          </a:bodyPr>
          <a:lstStyle/>
          <a:p>
            <a:pPr marL="38100">
              <a:lnSpc>
                <a:spcPct val="100000"/>
              </a:lnSpc>
              <a:spcBef>
                <a:spcPts val="100"/>
              </a:spcBef>
            </a:pPr>
            <a:r>
              <a:rPr sz="1800" b="1" spc="-5" dirty="0">
                <a:latin typeface="Times New Roman"/>
                <a:cs typeface="Times New Roman"/>
              </a:rPr>
              <a:t>C</a:t>
            </a:r>
            <a:r>
              <a:rPr sz="1800" b="1" spc="-7" baseline="-20833" dirty="0">
                <a:latin typeface="Times New Roman"/>
                <a:cs typeface="Times New Roman"/>
              </a:rPr>
              <a:t>6</a:t>
            </a:r>
            <a:r>
              <a:rPr sz="1800" b="1" spc="-5" dirty="0">
                <a:latin typeface="Times New Roman"/>
                <a:cs typeface="Times New Roman"/>
              </a:rPr>
              <a:t>H</a:t>
            </a:r>
            <a:r>
              <a:rPr sz="1800" b="1" spc="-7" baseline="-20833" dirty="0">
                <a:latin typeface="Times New Roman"/>
                <a:cs typeface="Times New Roman"/>
              </a:rPr>
              <a:t>12</a:t>
            </a:r>
            <a:r>
              <a:rPr sz="1800" b="1" spc="-5" dirty="0">
                <a:latin typeface="Times New Roman"/>
                <a:cs typeface="Times New Roman"/>
              </a:rPr>
              <a:t>O</a:t>
            </a:r>
            <a:r>
              <a:rPr sz="1800" b="1" spc="-7" baseline="-20833" dirty="0">
                <a:latin typeface="Times New Roman"/>
                <a:cs typeface="Times New Roman"/>
              </a:rPr>
              <a:t>6</a:t>
            </a:r>
            <a:r>
              <a:rPr sz="1800" b="1" spc="195" baseline="-20833" dirty="0">
                <a:latin typeface="Times New Roman"/>
                <a:cs typeface="Times New Roman"/>
              </a:rPr>
              <a:t> </a:t>
            </a:r>
            <a:r>
              <a:rPr sz="1800" dirty="0">
                <a:latin typeface="Times New Roman"/>
                <a:cs typeface="Times New Roman"/>
              </a:rPr>
              <a:t>+</a:t>
            </a:r>
            <a:r>
              <a:rPr sz="1800" spc="-10" dirty="0">
                <a:latin typeface="Times New Roman"/>
                <a:cs typeface="Times New Roman"/>
              </a:rPr>
              <a:t> </a:t>
            </a:r>
            <a:r>
              <a:rPr sz="1800" dirty="0">
                <a:latin typeface="Times New Roman"/>
                <a:cs typeface="Times New Roman"/>
              </a:rPr>
              <a:t>6</a:t>
            </a:r>
            <a:r>
              <a:rPr sz="1800" spc="-20" dirty="0">
                <a:latin typeface="Times New Roman"/>
                <a:cs typeface="Times New Roman"/>
              </a:rPr>
              <a:t> </a:t>
            </a:r>
            <a:r>
              <a:rPr sz="1800" b="1" dirty="0">
                <a:latin typeface="Times New Roman"/>
                <a:cs typeface="Times New Roman"/>
              </a:rPr>
              <a:t>O</a:t>
            </a:r>
            <a:r>
              <a:rPr sz="1800" b="1" baseline="-20833" dirty="0">
                <a:latin typeface="Times New Roman"/>
                <a:cs typeface="Times New Roman"/>
              </a:rPr>
              <a:t>2</a:t>
            </a:r>
            <a:r>
              <a:rPr sz="1800" b="1" spc="195" baseline="-20833" dirty="0">
                <a:latin typeface="Times New Roman"/>
                <a:cs typeface="Times New Roman"/>
              </a:rPr>
              <a:t> </a:t>
            </a:r>
            <a:r>
              <a:rPr sz="1800" dirty="0">
                <a:latin typeface="Times New Roman"/>
                <a:cs typeface="Times New Roman"/>
              </a:rPr>
              <a:t>+</a:t>
            </a:r>
            <a:r>
              <a:rPr sz="1800" spc="-10" dirty="0">
                <a:latin typeface="Times New Roman"/>
                <a:cs typeface="Times New Roman"/>
              </a:rPr>
              <a:t> </a:t>
            </a:r>
            <a:r>
              <a:rPr sz="1800" dirty="0">
                <a:latin typeface="Times New Roman"/>
                <a:cs typeface="Times New Roman"/>
              </a:rPr>
              <a:t>6</a:t>
            </a:r>
            <a:r>
              <a:rPr sz="1800" spc="-10" dirty="0">
                <a:latin typeface="Times New Roman"/>
                <a:cs typeface="Times New Roman"/>
              </a:rPr>
              <a:t> </a:t>
            </a:r>
            <a:r>
              <a:rPr sz="1800" spc="-5" dirty="0">
                <a:latin typeface="Times New Roman"/>
                <a:cs typeface="Times New Roman"/>
              </a:rPr>
              <a:t>H</a:t>
            </a:r>
            <a:r>
              <a:rPr sz="1800" b="1" spc="-7" baseline="-20833" dirty="0">
                <a:latin typeface="Times New Roman"/>
                <a:cs typeface="Times New Roman"/>
              </a:rPr>
              <a:t>2</a:t>
            </a:r>
            <a:r>
              <a:rPr sz="1800" b="1" spc="-5" dirty="0">
                <a:latin typeface="Times New Roman"/>
                <a:cs typeface="Times New Roman"/>
              </a:rPr>
              <a:t>O</a:t>
            </a:r>
            <a:endParaRPr sz="1800">
              <a:latin typeface="Times New Roman"/>
              <a:cs typeface="Times New Roman"/>
            </a:endParaRPr>
          </a:p>
          <a:p>
            <a:pPr marL="399415">
              <a:lnSpc>
                <a:spcPct val="100000"/>
              </a:lnSpc>
              <a:spcBef>
                <a:spcPts val="1455"/>
              </a:spcBef>
            </a:pPr>
            <a:r>
              <a:rPr sz="1400" dirty="0">
                <a:latin typeface="Times New Roman"/>
                <a:cs typeface="Times New Roman"/>
              </a:rPr>
              <a:t>CO</a:t>
            </a:r>
            <a:r>
              <a:rPr sz="1350" baseline="-21604" dirty="0">
                <a:latin typeface="Times New Roman"/>
                <a:cs typeface="Times New Roman"/>
              </a:rPr>
              <a:t>2</a:t>
            </a:r>
            <a:endParaRPr sz="1350" baseline="-21604">
              <a:latin typeface="Times New Roman"/>
              <a:cs typeface="Times New Roman"/>
            </a:endParaRPr>
          </a:p>
        </p:txBody>
      </p:sp>
      <p:sp>
        <p:nvSpPr>
          <p:cNvPr id="30" name="object 30"/>
          <p:cNvSpPr txBox="1"/>
          <p:nvPr/>
        </p:nvSpPr>
        <p:spPr>
          <a:xfrm>
            <a:off x="4024121" y="4752213"/>
            <a:ext cx="1530985" cy="922655"/>
          </a:xfrm>
          <a:prstGeom prst="rect">
            <a:avLst/>
          </a:prstGeom>
        </p:spPr>
        <p:txBody>
          <a:bodyPr vert="horz" wrap="square" lIns="0" tIns="12700" rIns="0" bIns="0" rtlCol="0">
            <a:spAutoFit/>
          </a:bodyPr>
          <a:lstStyle/>
          <a:p>
            <a:pPr marL="25400" marR="792480">
              <a:lnSpc>
                <a:spcPct val="100000"/>
              </a:lnSpc>
              <a:spcBef>
                <a:spcPts val="100"/>
              </a:spcBef>
            </a:pPr>
            <a:r>
              <a:rPr sz="1400" spc="-5" dirty="0">
                <a:latin typeface="Times New Roman"/>
                <a:cs typeface="Times New Roman"/>
              </a:rPr>
              <a:t>Chemical </a:t>
            </a:r>
            <a:r>
              <a:rPr sz="1400" spc="-335" dirty="0">
                <a:latin typeface="Times New Roman"/>
                <a:cs typeface="Times New Roman"/>
              </a:rPr>
              <a:t> </a:t>
            </a:r>
            <a:r>
              <a:rPr sz="1400" spc="-10" dirty="0">
                <a:latin typeface="Times New Roman"/>
                <a:cs typeface="Times New Roman"/>
              </a:rPr>
              <a:t>E</a:t>
            </a:r>
            <a:r>
              <a:rPr sz="1400" dirty="0">
                <a:latin typeface="Times New Roman"/>
                <a:cs typeface="Times New Roman"/>
              </a:rPr>
              <a:t>xc</a:t>
            </a:r>
            <a:r>
              <a:rPr sz="1400" spc="5" dirty="0">
                <a:latin typeface="Times New Roman"/>
                <a:cs typeface="Times New Roman"/>
              </a:rPr>
              <a:t>h</a:t>
            </a:r>
            <a:r>
              <a:rPr sz="1400" dirty="0">
                <a:latin typeface="Times New Roman"/>
                <a:cs typeface="Times New Roman"/>
              </a:rPr>
              <a:t>a</a:t>
            </a:r>
            <a:r>
              <a:rPr sz="1400" spc="5" dirty="0">
                <a:latin typeface="Times New Roman"/>
                <a:cs typeface="Times New Roman"/>
              </a:rPr>
              <a:t>n</a:t>
            </a:r>
            <a:r>
              <a:rPr sz="1400" dirty="0">
                <a:latin typeface="Times New Roman"/>
                <a:cs typeface="Times New Roman"/>
              </a:rPr>
              <a:t>ge</a:t>
            </a:r>
            <a:endParaRPr sz="1400">
              <a:latin typeface="Times New Roman"/>
              <a:cs typeface="Times New Roman"/>
            </a:endParaRPr>
          </a:p>
          <a:p>
            <a:pPr>
              <a:lnSpc>
                <a:spcPct val="100000"/>
              </a:lnSpc>
              <a:spcBef>
                <a:spcPts val="5"/>
              </a:spcBef>
            </a:pPr>
            <a:endParaRPr sz="1750">
              <a:latin typeface="Times New Roman"/>
              <a:cs typeface="Times New Roman"/>
            </a:endParaRPr>
          </a:p>
          <a:p>
            <a:pPr marR="43180" algn="r">
              <a:lnSpc>
                <a:spcPct val="100000"/>
              </a:lnSpc>
            </a:pPr>
            <a:r>
              <a:rPr sz="1400" dirty="0">
                <a:latin typeface="Times New Roman"/>
                <a:cs typeface="Times New Roman"/>
              </a:rPr>
              <a:t>CO</a:t>
            </a:r>
            <a:r>
              <a:rPr sz="1350" baseline="-21604" dirty="0">
                <a:latin typeface="Times New Roman"/>
                <a:cs typeface="Times New Roman"/>
              </a:rPr>
              <a:t>2</a:t>
            </a:r>
            <a:endParaRPr sz="1350" baseline="-21604">
              <a:latin typeface="Times New Roman"/>
              <a:cs typeface="Times New Roman"/>
            </a:endParaRPr>
          </a:p>
        </p:txBody>
      </p:sp>
      <p:sp>
        <p:nvSpPr>
          <p:cNvPr id="31" name="object 31"/>
          <p:cNvSpPr txBox="1"/>
          <p:nvPr/>
        </p:nvSpPr>
        <p:spPr>
          <a:xfrm>
            <a:off x="2499995" y="5587390"/>
            <a:ext cx="264160" cy="239395"/>
          </a:xfrm>
          <a:prstGeom prst="rect">
            <a:avLst/>
          </a:prstGeom>
        </p:spPr>
        <p:txBody>
          <a:bodyPr vert="horz" wrap="square" lIns="0" tIns="12700" rIns="0" bIns="0" rtlCol="0">
            <a:spAutoFit/>
          </a:bodyPr>
          <a:lstStyle/>
          <a:p>
            <a:pPr marL="38100">
              <a:lnSpc>
                <a:spcPct val="100000"/>
              </a:lnSpc>
              <a:spcBef>
                <a:spcPts val="100"/>
              </a:spcBef>
            </a:pPr>
            <a:r>
              <a:rPr sz="1400" spc="5" dirty="0">
                <a:latin typeface="Times New Roman"/>
                <a:cs typeface="Times New Roman"/>
              </a:rPr>
              <a:t>O</a:t>
            </a:r>
            <a:r>
              <a:rPr sz="1350" spc="7" baseline="-21604" dirty="0">
                <a:latin typeface="Times New Roman"/>
                <a:cs typeface="Times New Roman"/>
              </a:rPr>
              <a:t>2</a:t>
            </a:r>
            <a:endParaRPr sz="1350" baseline="-21604">
              <a:latin typeface="Times New Roman"/>
              <a:cs typeface="Times New Roman"/>
            </a:endParaRPr>
          </a:p>
        </p:txBody>
      </p:sp>
      <p:sp>
        <p:nvSpPr>
          <p:cNvPr id="32" name="object 32"/>
          <p:cNvSpPr txBox="1"/>
          <p:nvPr/>
        </p:nvSpPr>
        <p:spPr>
          <a:xfrm>
            <a:off x="3178175" y="6657237"/>
            <a:ext cx="1548765" cy="240029"/>
          </a:xfrm>
          <a:prstGeom prst="rect">
            <a:avLst/>
          </a:prstGeom>
        </p:spPr>
        <p:txBody>
          <a:bodyPr vert="horz" wrap="square" lIns="0" tIns="13335" rIns="0" bIns="0" rtlCol="0">
            <a:spAutoFit/>
          </a:bodyPr>
          <a:lstStyle/>
          <a:p>
            <a:pPr marL="38100">
              <a:lnSpc>
                <a:spcPct val="100000"/>
              </a:lnSpc>
              <a:spcBef>
                <a:spcPts val="105"/>
              </a:spcBef>
              <a:tabLst>
                <a:tab pos="1180465" algn="l"/>
              </a:tabLst>
            </a:pPr>
            <a:r>
              <a:rPr sz="1400" dirty="0">
                <a:latin typeface="Times New Roman"/>
                <a:cs typeface="Times New Roman"/>
              </a:rPr>
              <a:t>Nutrients	H</a:t>
            </a:r>
            <a:r>
              <a:rPr sz="1350" baseline="-21604" dirty="0">
                <a:latin typeface="Times New Roman"/>
                <a:cs typeface="Times New Roman"/>
              </a:rPr>
              <a:t>2</a:t>
            </a:r>
            <a:r>
              <a:rPr sz="1400" dirty="0">
                <a:latin typeface="Times New Roman"/>
                <a:cs typeface="Times New Roman"/>
              </a:rPr>
              <a:t>O</a:t>
            </a:r>
            <a:endParaRPr sz="1400">
              <a:latin typeface="Times New Roman"/>
              <a:cs typeface="Times New Roman"/>
            </a:endParaRPr>
          </a:p>
        </p:txBody>
      </p:sp>
      <p:sp>
        <p:nvSpPr>
          <p:cNvPr id="33" name="object 33"/>
          <p:cNvSpPr txBox="1"/>
          <p:nvPr/>
        </p:nvSpPr>
        <p:spPr>
          <a:xfrm>
            <a:off x="3970273" y="5587390"/>
            <a:ext cx="392430" cy="239395"/>
          </a:xfrm>
          <a:prstGeom prst="rect">
            <a:avLst/>
          </a:prstGeom>
        </p:spPr>
        <p:txBody>
          <a:bodyPr vert="horz" wrap="square" lIns="0" tIns="12700" rIns="0" bIns="0" rtlCol="0">
            <a:spAutoFit/>
          </a:bodyPr>
          <a:lstStyle/>
          <a:p>
            <a:pPr marL="38100">
              <a:lnSpc>
                <a:spcPct val="100000"/>
              </a:lnSpc>
              <a:spcBef>
                <a:spcPts val="100"/>
              </a:spcBef>
            </a:pPr>
            <a:r>
              <a:rPr sz="1400" dirty="0">
                <a:latin typeface="Times New Roman"/>
                <a:cs typeface="Times New Roman"/>
              </a:rPr>
              <a:t>H</a:t>
            </a:r>
            <a:r>
              <a:rPr sz="1350" baseline="-21604" dirty="0">
                <a:latin typeface="Times New Roman"/>
                <a:cs typeface="Times New Roman"/>
              </a:rPr>
              <a:t>2</a:t>
            </a:r>
            <a:r>
              <a:rPr sz="1400" dirty="0">
                <a:latin typeface="Times New Roman"/>
                <a:cs typeface="Times New Roman"/>
              </a:rPr>
              <a:t>O</a:t>
            </a:r>
            <a:endParaRPr sz="1400">
              <a:latin typeface="Times New Roman"/>
              <a:cs typeface="Times New Roman"/>
            </a:endParaRPr>
          </a:p>
        </p:txBody>
      </p:sp>
      <p:sp>
        <p:nvSpPr>
          <p:cNvPr id="34" name="object 34"/>
          <p:cNvSpPr txBox="1"/>
          <p:nvPr/>
        </p:nvSpPr>
        <p:spPr>
          <a:xfrm>
            <a:off x="348792" y="6352743"/>
            <a:ext cx="2551430" cy="452755"/>
          </a:xfrm>
          <a:prstGeom prst="rect">
            <a:avLst/>
          </a:prstGeom>
        </p:spPr>
        <p:txBody>
          <a:bodyPr vert="horz" wrap="square" lIns="0" tIns="12700" rIns="0" bIns="0" rtlCol="0">
            <a:spAutoFit/>
          </a:bodyPr>
          <a:lstStyle/>
          <a:p>
            <a:pPr marL="12700" marR="5080">
              <a:lnSpc>
                <a:spcPct val="100000"/>
              </a:lnSpc>
              <a:spcBef>
                <a:spcPts val="100"/>
              </a:spcBef>
            </a:pPr>
            <a:r>
              <a:rPr sz="1400" b="1" spc="-5" dirty="0">
                <a:latin typeface="Times New Roman"/>
                <a:cs typeface="Times New Roman"/>
              </a:rPr>
              <a:t>Fig: </a:t>
            </a:r>
            <a:r>
              <a:rPr sz="1400" spc="-5" dirty="0">
                <a:latin typeface="Times New Roman"/>
                <a:cs typeface="Times New Roman"/>
              </a:rPr>
              <a:t>Photosynthesis </a:t>
            </a:r>
            <a:r>
              <a:rPr sz="1400" dirty="0">
                <a:latin typeface="Times New Roman"/>
                <a:cs typeface="Times New Roman"/>
              </a:rPr>
              <a:t>and respiration </a:t>
            </a:r>
            <a:r>
              <a:rPr sz="1400" spc="-335" dirty="0">
                <a:latin typeface="Times New Roman"/>
                <a:cs typeface="Times New Roman"/>
              </a:rPr>
              <a:t> </a:t>
            </a:r>
            <a:r>
              <a:rPr sz="1400" dirty="0">
                <a:latin typeface="Times New Roman"/>
                <a:cs typeface="Times New Roman"/>
              </a:rPr>
              <a:t>processes</a:t>
            </a:r>
            <a:r>
              <a:rPr sz="1400" spc="-25" dirty="0">
                <a:latin typeface="Times New Roman"/>
                <a:cs typeface="Times New Roman"/>
              </a:rPr>
              <a:t> </a:t>
            </a:r>
            <a:r>
              <a:rPr sz="1400" dirty="0">
                <a:latin typeface="Times New Roman"/>
                <a:cs typeface="Times New Roman"/>
              </a:rPr>
              <a:t>in</a:t>
            </a:r>
            <a:r>
              <a:rPr sz="1400" spc="-15" dirty="0">
                <a:latin typeface="Times New Roman"/>
                <a:cs typeface="Times New Roman"/>
              </a:rPr>
              <a:t> </a:t>
            </a:r>
            <a:r>
              <a:rPr sz="1400" dirty="0">
                <a:latin typeface="Times New Roman"/>
                <a:cs typeface="Times New Roman"/>
              </a:rPr>
              <a:t>the</a:t>
            </a:r>
            <a:r>
              <a:rPr sz="1400" spc="-20" dirty="0">
                <a:latin typeface="Times New Roman"/>
                <a:cs typeface="Times New Roman"/>
              </a:rPr>
              <a:t> </a:t>
            </a:r>
            <a:r>
              <a:rPr sz="1400" dirty="0">
                <a:latin typeface="Times New Roman"/>
                <a:cs typeface="Times New Roman"/>
              </a:rPr>
              <a:t>plant</a:t>
            </a:r>
            <a:endParaRPr sz="1400">
              <a:latin typeface="Times New Roman"/>
              <a:cs typeface="Times New Roman"/>
            </a:endParaRPr>
          </a:p>
        </p:txBody>
      </p:sp>
      <p:sp>
        <p:nvSpPr>
          <p:cNvPr id="35" name="object 35"/>
          <p:cNvSpPr txBox="1"/>
          <p:nvPr/>
        </p:nvSpPr>
        <p:spPr>
          <a:xfrm>
            <a:off x="3203575" y="3758310"/>
            <a:ext cx="114046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Solar</a:t>
            </a:r>
            <a:r>
              <a:rPr sz="1400" spc="-80" dirty="0">
                <a:latin typeface="Times New Roman"/>
                <a:cs typeface="Times New Roman"/>
              </a:rPr>
              <a:t> </a:t>
            </a:r>
            <a:r>
              <a:rPr sz="1400" dirty="0">
                <a:latin typeface="Times New Roman"/>
                <a:cs typeface="Times New Roman"/>
              </a:rPr>
              <a:t>Radiation</a:t>
            </a:r>
            <a:endParaRPr sz="1400">
              <a:latin typeface="Times New Roman"/>
              <a:cs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TotalTime>
  <Words>20305</Words>
  <Application>Microsoft Office PowerPoint</Application>
  <PresentationFormat>On-screen Show (4:3)</PresentationFormat>
  <Paragraphs>3407</Paragraphs>
  <Slides>196</Slides>
  <Notes>0</Notes>
  <HiddenSlides>0</HiddenSlides>
  <MMClips>0</MMClips>
  <ScaleCrop>false</ScaleCrop>
  <HeadingPairs>
    <vt:vector size="4" baseType="variant">
      <vt:variant>
        <vt:lpstr>Theme</vt:lpstr>
      </vt:variant>
      <vt:variant>
        <vt:i4>1</vt:i4>
      </vt:variant>
      <vt:variant>
        <vt:lpstr>Slide Titles</vt:lpstr>
      </vt:variant>
      <vt:variant>
        <vt:i4>196</vt:i4>
      </vt:variant>
    </vt:vector>
  </HeadingPairs>
  <TitlesOfParts>
    <vt:vector size="197" baseType="lpstr">
      <vt:lpstr>Office Theme</vt:lpstr>
      <vt:lpstr>RENEWABLE POWER GENERATION SYSTEM</vt:lpstr>
      <vt:lpstr>ENERGY SCENERIO ACROSS THE GLOBE</vt:lpstr>
      <vt:lpstr>1.Energy:</vt:lpstr>
      <vt:lpstr>Slide 4</vt:lpstr>
      <vt:lpstr>Slide 5</vt:lpstr>
      <vt:lpstr>Slide 6</vt:lpstr>
      <vt:lpstr>Slide 7</vt:lpstr>
      <vt:lpstr>Table: Annual primary energy consumption by fuel (2012) in Mtoe*</vt:lpstr>
      <vt:lpstr>India’s Energy Reserves:-</vt:lpstr>
      <vt:lpstr>Renewable Energy Sources:-</vt:lpstr>
      <vt:lpstr>Slide 11</vt:lpstr>
      <vt:lpstr>* Onshore wind energy potential is estimated to be around 49,130 MW  at a height of 50 m. It is estimated that around 17% of wind energy is  utilized whereas 25,000 MW Has been connected to the grid. Wind  energy is considered to be a viable source to tackle the energy  problems.</vt:lpstr>
      <vt:lpstr>Slide 13</vt:lpstr>
      <vt:lpstr>India has launched a solar mission with an aim to install 20,000MW  grid solar power, 2000MW off grid system, 20 million solar lights and  20 million m2 solar thermal collector by 2020.</vt:lpstr>
      <vt:lpstr>Slide 15</vt:lpstr>
      <vt:lpstr>Slide 16</vt:lpstr>
      <vt:lpstr>GEOTHERMAL ENERGY</vt:lpstr>
      <vt:lpstr>1.4 Potential of Renewable Energy Sources:-</vt:lpstr>
      <vt:lpstr>The core has two layers: (i) Solid iron core and (ii) Magma (outer core made of very hot  melted rock). Mantle consists of rock and magma, spreads over depth of 2600km. Crust  is the outer most layer of the earth whose depth is 5-8 km under ocean or 25-60 km on  the continents.</vt:lpstr>
      <vt:lpstr>When there are cracks on the crust, the lavas (partly magmas) comes out to the surface  through the gap is called volcanic eruption. All the under ground constituents absorbs  heat from magmas.</vt:lpstr>
      <vt:lpstr>Slide 21</vt:lpstr>
      <vt:lpstr>Slide 22</vt:lpstr>
      <vt:lpstr>Slide 23</vt:lpstr>
      <vt:lpstr>1.4.3 Power Generation Technology:</vt:lpstr>
      <vt:lpstr>Flash steam water power plants for geothermal resources are available in the range from  5MW to 100 MW.</vt:lpstr>
      <vt:lpstr>Slide 26</vt:lpstr>
      <vt:lpstr>Slide 27</vt:lpstr>
      <vt:lpstr>TIDAL ENERGY</vt:lpstr>
      <vt:lpstr>1.5 DIRECT USE TECHNOLOGY:-</vt:lpstr>
      <vt:lpstr>Slide 30</vt:lpstr>
      <vt:lpstr>Slide 31</vt:lpstr>
      <vt:lpstr>Slide 32</vt:lpstr>
      <vt:lpstr>Slide 33</vt:lpstr>
      <vt:lpstr>Slide 34</vt:lpstr>
      <vt:lpstr>Slide 35</vt:lpstr>
      <vt:lpstr>Tidal Power:-</vt:lpstr>
      <vt:lpstr>Slide 37</vt:lpstr>
      <vt:lpstr>2 </vt:lpstr>
      <vt:lpstr>Energy of Ocean Tides:-</vt:lpstr>
      <vt:lpstr>Slide 40</vt:lpstr>
      <vt:lpstr>WIND ENERGY</vt:lpstr>
      <vt:lpstr>Wind Power:-</vt:lpstr>
      <vt:lpstr>Off-shore Wind Power:-</vt:lpstr>
      <vt:lpstr>Origin of Wind:</vt:lpstr>
      <vt:lpstr>Fp  (Pressure force)</vt:lpstr>
      <vt:lpstr>Consider a small air element whose Coriolis force is equal to the product of the Coriolis  acceleration and mass of the air, i.e.  Fc  2 sin   vg  XYZ  a Where</vt:lpstr>
      <vt:lpstr>Slide 47</vt:lpstr>
      <vt:lpstr>Slide 48</vt:lpstr>
      <vt:lpstr>Slide 49</vt:lpstr>
      <vt:lpstr>Power Density of the Wind:-</vt:lpstr>
      <vt:lpstr>Slide 51</vt:lpstr>
      <vt:lpstr>Slide 52</vt:lpstr>
      <vt:lpstr>Slide 53</vt:lpstr>
      <vt:lpstr>Slide 54</vt:lpstr>
      <vt:lpstr>Table: Boundary Layer Exponent for Different Ground Obstacles</vt:lpstr>
      <vt:lpstr>Recording of wind data:</vt:lpstr>
      <vt:lpstr>Slide 57</vt:lpstr>
      <vt:lpstr>Slide 58</vt:lpstr>
      <vt:lpstr>Wind Energy Converters:-</vt:lpstr>
      <vt:lpstr>Slide 60</vt:lpstr>
      <vt:lpstr>Slide 61</vt:lpstr>
      <vt:lpstr>Cp</vt:lpstr>
      <vt:lpstr>Slide 63</vt:lpstr>
      <vt:lpstr>P (1/ 2) C v  u2 uA</vt:lpstr>
      <vt:lpstr>Slide 65</vt:lpstr>
      <vt:lpstr>Buoyancy Coefficient and the Drag Coefficient:-</vt:lpstr>
      <vt:lpstr>Slide 67</vt:lpstr>
      <vt:lpstr>Slide 68</vt:lpstr>
      <vt:lpstr>Velocities and Forces at the Rotor Blade:-</vt:lpstr>
      <vt:lpstr>Slide 70</vt:lpstr>
      <vt:lpstr>Slide 71</vt:lpstr>
      <vt:lpstr>Slide 72</vt:lpstr>
      <vt:lpstr>Slide 73</vt:lpstr>
      <vt:lpstr>Slide 74</vt:lpstr>
      <vt:lpstr>Asynchronous Generator:- The asynchronous generator is electromagnetic generator. The stator of this  generator is made of numerous coils with three groups and is supplied with three-  phase current. The three coils are spread around the stator periphery and carry  currents, which are not in phase with each other. This combination produces a rotating  magnetic field, which is the key feature of the asynchronous generator. The angular  speed of the rotating magnetic field is called the synchronous magnetic field and is</vt:lpstr>
      <vt:lpstr>Slide 76</vt:lpstr>
      <vt:lpstr>Slide 77</vt:lpstr>
      <vt:lpstr>To be continued…….</vt:lpstr>
      <vt:lpstr>WAVE ENERGY &amp;  OCEAN ENERGY</vt:lpstr>
      <vt:lpstr>Wave Energy:-</vt:lpstr>
      <vt:lpstr>The Fig:(b) in the previous page shows the motion of the water particles in the deep  water wave. The motion of water particle is circular with an amplitude that decreases  exponentially along the depth and becomes negligible for D &gt; (λ/2). In shallow water, the movement of water takes place elliptically and the water  movement occurs against bottom of the sea, including friction and dissipation.</vt:lpstr>
      <vt:lpstr>Slide 82</vt:lpstr>
      <vt:lpstr>Slide 83</vt:lpstr>
      <vt:lpstr>Slide 84</vt:lpstr>
      <vt:lpstr>Slide 85</vt:lpstr>
      <vt:lpstr>Oscillating Water Columns:- The shoreline devices are partly submerged in structure . The air is trapped inside the  open below free water surface as shown in the diagram. The incident water waves  cause the height of the water surface to oscillate and the air is channeled through a  turbine to drive the electric generator.</vt:lpstr>
      <vt:lpstr>Slide 87</vt:lpstr>
      <vt:lpstr>Bottom-fixed near-shore devices (Pendulor):- The bottom fixed near shore devices are generally used in shallow waters  typically10-25 m water. The bottom fixed near shore device is named as Pendulor.</vt:lpstr>
      <vt:lpstr>Slide 89</vt:lpstr>
      <vt:lpstr>Slide 90</vt:lpstr>
      <vt:lpstr>Ocean Thermal Energy Conversion (OTEC):-</vt:lpstr>
      <vt:lpstr>Slide 92</vt:lpstr>
      <vt:lpstr>Vacuum Pump</vt:lpstr>
      <vt:lpstr>Limitations:-</vt:lpstr>
      <vt:lpstr>Solar Thermal Energy(STE):-</vt:lpstr>
      <vt:lpstr>BIOMASS ENERGY &amp;  PHOTOSYNTHESIS</vt:lpstr>
      <vt:lpstr>Biomass and Conversion of Energy</vt:lpstr>
      <vt:lpstr>methane, producer gas, ethanol and charcoal. On combustion it reacts with oxygen to</vt:lpstr>
      <vt:lpstr>Slide 99</vt:lpstr>
      <vt:lpstr>Manifestation of Biomass:- Biomass manifests itself in various forms which are generally present in the organism  simultaneously. These are shown in the table below.</vt:lpstr>
      <vt:lpstr>Slide 101</vt:lpstr>
      <vt:lpstr>Slide 102</vt:lpstr>
      <vt:lpstr>Slide 103</vt:lpstr>
      <vt:lpstr>Slide 104</vt:lpstr>
      <vt:lpstr>Slide 105</vt:lpstr>
      <vt:lpstr>Table: Bio-conversion process, Raw material, End-product and Conversion Efficiencies.</vt:lpstr>
      <vt:lpstr>Physical Methods of Bioconversion:-</vt:lpstr>
      <vt:lpstr>Slide 108</vt:lpstr>
      <vt:lpstr>Slide 109</vt:lpstr>
      <vt:lpstr>Slide 110</vt:lpstr>
      <vt:lpstr>Slide 111</vt:lpstr>
      <vt:lpstr>Slide 112</vt:lpstr>
      <vt:lpstr>Table: Calorific values of dry and moist biomasses:-</vt:lpstr>
      <vt:lpstr>Slide 114</vt:lpstr>
      <vt:lpstr>For many combustion process, the wood containing moisture is heated in a pre-com-  bustion chamber so that moisture is removed from the fuel. The heated fuel is burnt in  second combustion chamber.</vt:lpstr>
      <vt:lpstr>Slide 116</vt:lpstr>
      <vt:lpstr>Table: Advantage and disadvantage of various Gasifiers.</vt:lpstr>
      <vt:lpstr>There are four zones in each of the gasifier. These are: (1) Drying zone, (2) Pyrolysis  zone, (3) Reduction zone, and (4) Combustion zone.</vt:lpstr>
      <vt:lpstr> 2.5 5.4  68%</vt:lpstr>
      <vt:lpstr>C. LIQUEFACTION OF BIOMASS</vt:lpstr>
      <vt:lpstr>2. Pyrolysis:- Pyrolysis is the destructive distillation or degasification of biomass that is  subjected to thermal splitting in the absence of air/oxygen. This is the reverse process  of gasification where heat is supplied externally to biomass contained in cylinders,  fluidized beds or drum reactors at temperatures between 300-10000C. The products of  pyrolysis with calorific value are:</vt:lpstr>
      <vt:lpstr>The main product from pyrolysis is wood only. The destructive distillation of wood  produces pyrolysis oil or bio oil. The properties of the pyrolysis oil are closer to the  diesel oil or thermal oil.</vt:lpstr>
      <vt:lpstr>Pyrolysis has not been a commercial success because of the following:</vt:lpstr>
      <vt:lpstr>Slide 124</vt:lpstr>
      <vt:lpstr>Slide 125</vt:lpstr>
      <vt:lpstr>Slide 126</vt:lpstr>
      <vt:lpstr>Slide 127</vt:lpstr>
      <vt:lpstr>acids, Amino acids, Sugar. These products are fermented by the fermentation bacteria  (bacteria which are active in this step) leading to the formation of the following  products:</vt:lpstr>
      <vt:lpstr>anaerobic digestion, a variety of bacteria are formed which cause the decaying of the  organic material and which are specialized for the reduction of intermediate products.</vt:lpstr>
      <vt:lpstr>Slide 130</vt:lpstr>
      <vt:lpstr>A typical miniature digester with a tank of 10 liter is shown in the figure  below. The batch digesters are suitable for fibrous waste and difficult to digest.  According to the availability of the waste, this is more suitable for irregular</vt:lpstr>
      <vt:lpstr>If several batch digesters are used in series, with each at a different stage in the  digestion cycle, a continuous gas flow is obtained which is shown in the cycle. The  digesters would be started up at regular intervals, so that the continuous gas flow is</vt:lpstr>
      <vt:lpstr>* Indian Institute of Science (IISc) Bangalore has developed a digester but that</vt:lpstr>
      <vt:lpstr>Slide 134</vt:lpstr>
      <vt:lpstr>3. Anaerobic Filter Reactors:-</vt:lpstr>
      <vt:lpstr>Slide 136</vt:lpstr>
      <vt:lpstr>Slide 137</vt:lpstr>
      <vt:lpstr>Slide 138</vt:lpstr>
      <vt:lpstr>Slide 139</vt:lpstr>
      <vt:lpstr>Stirring.</vt:lpstr>
      <vt:lpstr>Slide 141</vt:lpstr>
      <vt:lpstr>Ethanol production from various crops.</vt:lpstr>
      <vt:lpstr>Sucrose = Beat sugar, cane sugar (C12H22O11) Starch (C6H10O5) is converted to sugar through hydrolysis and then fermented to  ethanol. The following chemical reaction takes place.</vt:lpstr>
      <vt:lpstr>Fig: Schematic of ethanol production</vt:lpstr>
      <vt:lpstr>The Fermentation Process:-</vt:lpstr>
      <vt:lpstr>Slide 146</vt:lpstr>
      <vt:lpstr>Seed, Fertilizer, Water Mechanical Energy</vt:lpstr>
      <vt:lpstr>Slide 148</vt:lpstr>
      <vt:lpstr>Continued…………………………………………….</vt:lpstr>
      <vt:lpstr>Slide 150</vt:lpstr>
      <vt:lpstr>Biomass Conversion Process:-</vt:lpstr>
      <vt:lpstr>To be continued…………..</vt:lpstr>
      <vt:lpstr>SOLAR RADIATION</vt:lpstr>
      <vt:lpstr>TERRESTRIAL RADIATION:</vt:lpstr>
      <vt:lpstr>Slide 155</vt:lpstr>
      <vt:lpstr>Slide 156</vt:lpstr>
      <vt:lpstr>Slide 157</vt:lpstr>
      <vt:lpstr>Slide 158</vt:lpstr>
      <vt:lpstr>  23.45 sin 360 284  n degrees... ............(5)</vt:lpstr>
      <vt:lpstr>It can be calculated as:   Solar time -12 : 00hours 15 degrees............(6)</vt:lpstr>
      <vt:lpstr>Solar azimuth angle ( s  ):- It is the angle on a horizontal plane, between the line due south and the  projection of sun’s ray on the horizontal plane. It is taken as positive when measured  from south towards west.</vt:lpstr>
      <vt:lpstr>Fig: Surface azimuth angle and slope (tilt angle) N</vt:lpstr>
      <vt:lpstr>cos i  cos cos   sin  sin  cos cos cos  cos sin  sin  sin   sin  sin  cos   cos sin  cos ..................(7)</vt:lpstr>
      <vt:lpstr>Slide 164</vt:lpstr>
      <vt:lpstr>The hour angle, i at sunrise(or sunset) for horizontal (collector) surface is given by  Eq.(11). It is negative to sunrise and positive to sunset. The hour angle at sunrise as  seen by the observer on an inclined plane facing south (i.e.   0 .) will also be given</vt:lpstr>
      <vt:lpstr>  cos     tan  </vt:lpstr>
      <vt:lpstr>Slide 167</vt:lpstr>
      <vt:lpstr>Long wave Radiation (72)</vt:lpstr>
      <vt:lpstr>Slide 169</vt:lpstr>
      <vt:lpstr>Slide 170</vt:lpstr>
      <vt:lpstr>Slide 171</vt:lpstr>
      <vt:lpstr>Slide 172</vt:lpstr>
      <vt:lpstr>Scattering by the atmosphere:-</vt:lpstr>
      <vt:lpstr> 1 </vt:lpstr>
      <vt:lpstr>Slide 175</vt:lpstr>
      <vt:lpstr>Slide 176</vt:lpstr>
      <vt:lpstr>Slide 177</vt:lpstr>
      <vt:lpstr>Slide 178</vt:lpstr>
      <vt:lpstr>Measurement of Solar Radiation:-</vt:lpstr>
      <vt:lpstr>The cold junction being completely shaded. The temperature difference between the hot  and cold junctions is the function of radiation falling on the sensitive surface. The sensi-  ng element is covered with two concentric hemispherical glass domes to protect from  rain and wind. A radiation shield surrounding the outer dome and coplanar with the  sensing element, prevents direct solar radiation from the base of the heating element.</vt:lpstr>
      <vt:lpstr>Slide 181</vt:lpstr>
      <vt:lpstr>Sunshine recorder:-</vt:lpstr>
      <vt:lpstr>Slide 183</vt:lpstr>
      <vt:lpstr>Solar Collectors:-</vt:lpstr>
      <vt:lpstr>Slide 185</vt:lpstr>
      <vt:lpstr>Performance Indices:-</vt:lpstr>
      <vt:lpstr>(3) Temperature range: It is the range of temperature to which the heat transport fluid is  heated up by the collector.</vt:lpstr>
      <vt:lpstr>Slide 188</vt:lpstr>
      <vt:lpstr>Slide 189</vt:lpstr>
      <vt:lpstr>(G) Corrugated sheet on a flat plate.</vt:lpstr>
      <vt:lpstr>Slide 191</vt:lpstr>
      <vt:lpstr>HOT WATER TREATMENT</vt:lpstr>
      <vt:lpstr>Solar Pond:-</vt:lpstr>
      <vt:lpstr>Principle of operation:-</vt:lpstr>
      <vt:lpstr>Solar Photovoltaics:-</vt:lpstr>
      <vt:lpstr>Slide 196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RENEWABL E ENERGY SOURCES</dc:title>
  <dc:creator>CPU9</dc:creator>
  <cp:lastModifiedBy>USER</cp:lastModifiedBy>
  <cp:revision>4</cp:revision>
  <dcterms:created xsi:type="dcterms:W3CDTF">2021-07-03T09:29:37Z</dcterms:created>
  <dcterms:modified xsi:type="dcterms:W3CDTF">2021-07-03T10:33:55Z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2018-05-29T00:00:00Z</vt:filetime>
  </property>
  <property fmtid="{D5CDD505-2E9C-101B-9397-08002B2CF9AE}" pid="3" name="Creator">
    <vt:lpwstr>Microsoft® PowerPoint® 2016</vt:lpwstr>
  </property>
  <property fmtid="{D5CDD505-2E9C-101B-9397-08002B2CF9AE}" pid="4" name="LastSaved">
    <vt:filetime>2021-07-03T00:00:00Z</vt:filetime>
  </property>
</Properties>
</file>